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35"/>
  </p:notesMasterIdLst>
  <p:handoutMasterIdLst>
    <p:handoutMasterId r:id="rId36"/>
  </p:handoutMasterIdLst>
  <p:sldIdLst>
    <p:sldId id="263" r:id="rId2"/>
    <p:sldId id="257" r:id="rId3"/>
    <p:sldId id="265" r:id="rId4"/>
    <p:sldId id="271" r:id="rId5"/>
    <p:sldId id="272" r:id="rId6"/>
    <p:sldId id="274" r:id="rId7"/>
    <p:sldId id="273" r:id="rId8"/>
    <p:sldId id="275" r:id="rId9"/>
    <p:sldId id="276" r:id="rId10"/>
    <p:sldId id="307" r:id="rId11"/>
    <p:sldId id="280" r:id="rId12"/>
    <p:sldId id="282" r:id="rId13"/>
    <p:sldId id="308" r:id="rId14"/>
    <p:sldId id="309" r:id="rId15"/>
    <p:sldId id="277" r:id="rId16"/>
    <p:sldId id="279" r:id="rId17"/>
    <p:sldId id="310" r:id="rId18"/>
    <p:sldId id="311" r:id="rId19"/>
    <p:sldId id="289" r:id="rId20"/>
    <p:sldId id="290" r:id="rId21"/>
    <p:sldId id="312" r:id="rId22"/>
    <p:sldId id="313" r:id="rId23"/>
    <p:sldId id="293" r:id="rId24"/>
    <p:sldId id="294" r:id="rId25"/>
    <p:sldId id="314" r:id="rId26"/>
    <p:sldId id="315" r:id="rId27"/>
    <p:sldId id="297" r:id="rId28"/>
    <p:sldId id="298" r:id="rId29"/>
    <p:sldId id="299" r:id="rId30"/>
    <p:sldId id="300" r:id="rId31"/>
    <p:sldId id="316" r:id="rId32"/>
    <p:sldId id="317" r:id="rId33"/>
    <p:sldId id="264" r:id="rId34"/>
  </p:sldIdLst>
  <p:sldSz cx="12192000" cy="6858000"/>
  <p:notesSz cx="6669088"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6" y="4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sz="quarter" idx="1"/>
          </p:nvPr>
        </p:nvSpPr>
        <p:spPr>
          <a:xfrm>
            <a:off x="3777607" y="0"/>
            <a:ext cx="2889938" cy="498135"/>
          </a:xfrm>
          <a:prstGeom prst="rect">
            <a:avLst/>
          </a:prstGeom>
        </p:spPr>
        <p:txBody>
          <a:bodyPr vert="horz" lIns="91440" tIns="45720" rIns="91440" bIns="45720" rtlCol="0"/>
          <a:lstStyle>
            <a:lvl1pPr algn="r">
              <a:defRPr sz="1200"/>
            </a:lvl1pPr>
          </a:lstStyle>
          <a:p>
            <a:fld id="{CB77A68D-869F-4AD9-8760-A5CB84E458B6}" type="datetimeFigureOut">
              <a:rPr lang="en-US" smtClean="0"/>
              <a:t>3/21/2022</a:t>
            </a:fld>
            <a:endParaRPr lang="en-US"/>
          </a:p>
        </p:txBody>
      </p:sp>
      <p:sp>
        <p:nvSpPr>
          <p:cNvPr id="4" name="頁尾版面配置區 3"/>
          <p:cNvSpPr>
            <a:spLocks noGrp="1"/>
          </p:cNvSpPr>
          <p:nvPr>
            <p:ph type="ftr" sz="quarter" idx="2"/>
          </p:nvPr>
        </p:nvSpPr>
        <p:spPr>
          <a:xfrm>
            <a:off x="0" y="9430091"/>
            <a:ext cx="2889938" cy="498134"/>
          </a:xfrm>
          <a:prstGeom prst="rect">
            <a:avLst/>
          </a:prstGeom>
        </p:spPr>
        <p:txBody>
          <a:bodyPr vert="horz" lIns="91440" tIns="45720" rIns="91440" bIns="45720" rtlCol="0" anchor="b"/>
          <a:lstStyle>
            <a:lvl1pPr algn="l">
              <a:defRPr sz="1200"/>
            </a:lvl1pPr>
          </a:lstStyle>
          <a:p>
            <a:endParaRPr lang="en-US"/>
          </a:p>
        </p:txBody>
      </p:sp>
      <p:sp>
        <p:nvSpPr>
          <p:cNvPr id="5" name="投影片編號版面配置區 4"/>
          <p:cNvSpPr>
            <a:spLocks noGrp="1"/>
          </p:cNvSpPr>
          <p:nvPr>
            <p:ph type="sldNum" sz="quarter" idx="3"/>
          </p:nvPr>
        </p:nvSpPr>
        <p:spPr>
          <a:xfrm>
            <a:off x="3777607" y="9430091"/>
            <a:ext cx="2889938" cy="498134"/>
          </a:xfrm>
          <a:prstGeom prst="rect">
            <a:avLst/>
          </a:prstGeom>
        </p:spPr>
        <p:txBody>
          <a:bodyPr vert="horz" lIns="91440" tIns="45720" rIns="91440" bIns="45720" rtlCol="0" anchor="b"/>
          <a:lstStyle>
            <a:lvl1pPr algn="r">
              <a:defRPr sz="1200"/>
            </a:lvl1pPr>
          </a:lstStyle>
          <a:p>
            <a:fld id="{5A522065-A07D-4DC2-9584-F1E5BB90C731}" type="slidenum">
              <a:rPr lang="en-US" smtClean="0"/>
              <a:t>‹#›</a:t>
            </a:fld>
            <a:endParaRPr lang="en-US"/>
          </a:p>
        </p:txBody>
      </p:sp>
    </p:spTree>
    <p:extLst>
      <p:ext uri="{BB962C8B-B14F-4D97-AF65-F5344CB8AC3E}">
        <p14:creationId xmlns:p14="http://schemas.microsoft.com/office/powerpoint/2010/main" val="449049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889250" cy="498475"/>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778250" y="0"/>
            <a:ext cx="2889250" cy="498475"/>
          </a:xfrm>
          <a:prstGeom prst="rect">
            <a:avLst/>
          </a:prstGeom>
        </p:spPr>
        <p:txBody>
          <a:bodyPr vert="horz" lIns="91440" tIns="45720" rIns="91440" bIns="45720" rtlCol="0"/>
          <a:lstStyle>
            <a:lvl1pPr algn="r">
              <a:defRPr sz="1200"/>
            </a:lvl1pPr>
          </a:lstStyle>
          <a:p>
            <a:fld id="{8431021A-1EA3-4387-9964-F8D6F1D61CDE}" type="datetimeFigureOut">
              <a:rPr lang="zh-HK" altLang="en-US" smtClean="0"/>
              <a:t>21/3/2022</a:t>
            </a:fld>
            <a:endParaRPr lang="zh-HK" altLang="en-US"/>
          </a:p>
        </p:txBody>
      </p:sp>
      <p:sp>
        <p:nvSpPr>
          <p:cNvPr id="4" name="投影片圖像版面配置區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66750" y="4778375"/>
            <a:ext cx="5335588" cy="3908425"/>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9429750"/>
            <a:ext cx="2889250" cy="498475"/>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778250" y="9429750"/>
            <a:ext cx="2889250" cy="498475"/>
          </a:xfrm>
          <a:prstGeom prst="rect">
            <a:avLst/>
          </a:prstGeom>
        </p:spPr>
        <p:txBody>
          <a:bodyPr vert="horz" lIns="91440" tIns="45720" rIns="91440" bIns="45720" rtlCol="0" anchor="b"/>
          <a:lstStyle>
            <a:lvl1pPr algn="r">
              <a:defRPr sz="1200"/>
            </a:lvl1pPr>
          </a:lstStyle>
          <a:p>
            <a:fld id="{B48FF359-048F-4B75-B3A3-ACADCD4FC5A6}" type="slidenum">
              <a:rPr lang="zh-HK" altLang="en-US" smtClean="0"/>
              <a:t>‹#›</a:t>
            </a:fld>
            <a:endParaRPr lang="zh-HK" altLang="en-US"/>
          </a:p>
        </p:txBody>
      </p:sp>
    </p:spTree>
    <p:extLst>
      <p:ext uri="{BB962C8B-B14F-4D97-AF65-F5344CB8AC3E}">
        <p14:creationId xmlns:p14="http://schemas.microsoft.com/office/powerpoint/2010/main" val="424849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926AFE5E-3E04-449A-9688-F37B92EEA86C}" type="datetime1">
              <a:rPr lang="en-US" altLang="zh-HK" smtClean="0"/>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486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313A0C4-9707-4E34-A873-1BEAC2EA2F29}" type="datetime1">
              <a:rPr lang="en-US" altLang="zh-HK" smtClean="0"/>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95717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5329945-B324-468D-8104-9E870C63D4A4}" type="datetime1">
              <a:rPr lang="en-US" altLang="zh-HK" smtClean="0"/>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98831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B410532-4043-42A0-A90D-4EE57B6EF3E3}" type="datetime1">
              <a:rPr lang="en-US" altLang="zh-HK" smtClean="0"/>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82077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23FE434-8B86-4125-A193-4B3FBF396B22}" type="datetime1">
              <a:rPr lang="en-US" altLang="zh-HK" smtClean="0"/>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38499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8FDA19AC-53C1-44B3-AD40-19EE1E3CBFCC}" type="datetime1">
              <a:rPr lang="en-US" altLang="zh-HK" smtClean="0"/>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798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01EBEBB-274D-45CC-89EF-B0A601DE382B}" type="datetime1">
              <a:rPr lang="en-US" altLang="zh-HK" smtClean="0"/>
              <a:t>3/21/2022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0486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72D44562-D5E4-43C2-AEC9-FD8CD89BA0C2}" type="datetime1">
              <a:rPr lang="en-US" altLang="zh-HK" smtClean="0"/>
              <a:t>3/21/2022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23588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75C0DEAC-4276-4C6E-9D6A-23B60935D584}" type="datetime1">
              <a:rPr lang="en-US" altLang="zh-HK" smtClean="0"/>
              <a:t>3/21/2022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6066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974A26-B7D8-44AF-A63B-E25F355D66E2}" type="datetime1">
              <a:rPr lang="en-US" altLang="zh-HK" smtClean="0"/>
              <a:t>3/21/2022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6116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62E6537-1129-4027-966A-4A909CE1D624}" type="datetime1">
              <a:rPr lang="en-US" altLang="zh-HK" smtClean="0"/>
              <a:t>3/21/2022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3007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644E08F8-2281-4418-8597-53C16FB36AA7}" type="datetime1">
              <a:rPr lang="en-US" altLang="zh-HK" smtClean="0"/>
              <a:t>3/21/2022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3786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AF013C8-5FE7-4AFE-B32C-5E6091EF2AC7}" type="datetime1">
              <a:rPr lang="en-US" altLang="zh-HK" smtClean="0"/>
              <a:t>3/21/2022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28668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bit.ly/3CVqGd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743484" y="1938081"/>
            <a:ext cx="10630532" cy="2189186"/>
          </a:xfrm>
        </p:spPr>
        <p:txBody>
          <a:bodyPr>
            <a:normAutofit fontScale="90000"/>
          </a:bodyPr>
          <a:lstStyle/>
          <a:p>
            <a:pPr algn="r"/>
            <a:r>
              <a:rPr lang="zh-HK" altLang="en-US" sz="6700" b="1" dirty="0"/>
              <a:t>在家進行體能活動</a:t>
            </a:r>
            <a:r>
              <a:rPr lang="zh-TW" altLang="en-US" sz="6700" b="1" dirty="0"/>
              <a:t>（中學篇）</a:t>
            </a:r>
            <a:r>
              <a:rPr lang="en-US" altLang="zh-TW" sz="6000" b="1" dirty="0"/>
              <a:t/>
            </a:r>
            <a:br>
              <a:rPr lang="en-US" altLang="zh-TW" sz="6000" b="1" dirty="0"/>
            </a:br>
            <a:r>
              <a:rPr lang="en-US" altLang="zh-TW" sz="6000" b="1" dirty="0"/>
              <a:t>	</a:t>
            </a:r>
            <a:r>
              <a:rPr lang="zh-HK" altLang="en-US" sz="4800" b="1" dirty="0" smtClean="0">
                <a:solidFill>
                  <a:srgbClr val="7030A0"/>
                </a:solidFill>
              </a:rPr>
              <a:t>學</a:t>
            </a:r>
            <a:r>
              <a:rPr lang="zh-HK" altLang="en-US" sz="4800" b="1" dirty="0">
                <a:solidFill>
                  <a:srgbClr val="7030A0"/>
                </a:solidFill>
              </a:rPr>
              <a:t>與教資源 </a:t>
            </a:r>
            <a:r>
              <a:rPr lang="en-US" altLang="zh-HK" sz="4800" b="1" dirty="0" smtClean="0">
                <a:solidFill>
                  <a:srgbClr val="7030A0"/>
                </a:solidFill>
              </a:rPr>
              <a:t>– </a:t>
            </a:r>
            <a:r>
              <a:rPr lang="zh-TW" altLang="en-US" sz="4800" b="1" dirty="0" smtClean="0">
                <a:solidFill>
                  <a:srgbClr val="7030A0"/>
                </a:solidFill>
              </a:rPr>
              <a:t>彈力帶肌肉訓練 </a:t>
            </a:r>
            <a:r>
              <a:rPr lang="en-US" altLang="zh-TW" sz="4800" b="1" dirty="0" smtClean="0">
                <a:solidFill>
                  <a:srgbClr val="7030A0"/>
                </a:solidFill>
              </a:rPr>
              <a:t>(</a:t>
            </a:r>
            <a:r>
              <a:rPr lang="zh-TW" altLang="en-US" sz="4800" b="1" dirty="0" smtClean="0">
                <a:solidFill>
                  <a:srgbClr val="7030A0"/>
                </a:solidFill>
              </a:rPr>
              <a:t>下肢訓練</a:t>
            </a:r>
            <a:r>
              <a:rPr lang="en-US" altLang="zh-TW" sz="4800" b="1" dirty="0" smtClean="0">
                <a:solidFill>
                  <a:srgbClr val="7030A0"/>
                </a:solidFill>
              </a:rPr>
              <a:t>)</a:t>
            </a:r>
            <a:endParaRPr lang="en-US" sz="4800" b="1" dirty="0">
              <a:solidFill>
                <a:srgbClr val="7030A0"/>
              </a:solidFill>
            </a:endParaRPr>
          </a:p>
        </p:txBody>
      </p:sp>
      <p:sp>
        <p:nvSpPr>
          <p:cNvPr id="3" name="副標題 2"/>
          <p:cNvSpPr>
            <a:spLocks noGrp="1"/>
          </p:cNvSpPr>
          <p:nvPr>
            <p:ph type="subTitle" idx="1"/>
          </p:nvPr>
        </p:nvSpPr>
        <p:spPr>
          <a:xfrm>
            <a:off x="6828090" y="4362765"/>
            <a:ext cx="4326933" cy="678019"/>
          </a:xfrm>
        </p:spPr>
        <p:txBody>
          <a:bodyPr/>
          <a:lstStyle/>
          <a:p>
            <a:pPr algn="r"/>
            <a:r>
              <a:rPr lang="zh-TW" altLang="en-US" dirty="0"/>
              <a:t>教育局課程發展處體育組</a:t>
            </a:r>
            <a:endParaRPr lang="en-US" dirty="0"/>
          </a:p>
        </p:txBody>
      </p:sp>
      <p:sp>
        <p:nvSpPr>
          <p:cNvPr id="6" name="投影片編號版面配置區 5"/>
          <p:cNvSpPr>
            <a:spLocks noGrp="1"/>
          </p:cNvSpPr>
          <p:nvPr>
            <p:ph type="sldNum" sz="quarter" idx="12"/>
          </p:nvPr>
        </p:nvSpPr>
        <p:spPr/>
        <p:txBody>
          <a:bodyPr/>
          <a:lstStyle/>
          <a:p>
            <a:fld id="{6D22F896-40B5-4ADD-8801-0D06FADFA095}" type="slidenum">
              <a:rPr lang="en-US" smtClean="0"/>
              <a:pPr/>
              <a:t>1</a:t>
            </a:fld>
            <a:endParaRPr lang="en-US" dirty="0"/>
          </a:p>
        </p:txBody>
      </p:sp>
      <p:pic>
        <p:nvPicPr>
          <p:cNvPr id="7"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485" y="53863"/>
            <a:ext cx="2592603" cy="2346673"/>
          </a:xfrm>
          <a:prstGeom prst="rect">
            <a:avLst/>
          </a:prstGeom>
          <a:solidFill>
            <a:schemeClr val="bg1">
              <a:alpha val="70000"/>
            </a:schemeClr>
          </a:solidFill>
        </p:spPr>
      </p:pic>
    </p:spTree>
    <p:extLst>
      <p:ext uri="{BB962C8B-B14F-4D97-AF65-F5344CB8AC3E}">
        <p14:creationId xmlns:p14="http://schemas.microsoft.com/office/powerpoint/2010/main" val="2087062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訓練動作影片</a:t>
            </a:r>
            <a:endParaRPr lang="zh-HK" altLang="en-US" dirty="0"/>
          </a:p>
        </p:txBody>
      </p:sp>
      <p:sp>
        <p:nvSpPr>
          <p:cNvPr id="3" name="內容版面配置區 2"/>
          <p:cNvSpPr>
            <a:spLocks noGrp="1"/>
          </p:cNvSpPr>
          <p:nvPr>
            <p:ph idx="1"/>
          </p:nvPr>
        </p:nvSpPr>
        <p:spPr/>
        <p:txBody>
          <a:bodyPr>
            <a:normAutofit/>
          </a:bodyPr>
          <a:lstStyle/>
          <a:p>
            <a:pPr>
              <a:buFont typeface="Wingdings" panose="05000000000000000000" pitchFamily="2" charset="2"/>
              <a:buChar char="p"/>
            </a:pPr>
            <a:r>
              <a:rPr lang="en-US" altLang="zh-HK" sz="2800" dirty="0" smtClean="0"/>
              <a:t> </a:t>
            </a:r>
            <a:r>
              <a:rPr lang="zh-TW" altLang="en-US" sz="2800" dirty="0" smtClean="0"/>
              <a:t>以下訓練動作可於下列網址瀏覽</a:t>
            </a:r>
            <a:r>
              <a:rPr lang="en-US" altLang="zh-TW" sz="2800" dirty="0" smtClean="0"/>
              <a:t>﹕</a:t>
            </a:r>
          </a:p>
          <a:p>
            <a:pPr>
              <a:spcAft>
                <a:spcPts val="0"/>
              </a:spcAft>
            </a:pPr>
            <a:r>
              <a:rPr lang="en-US" altLang="zh-HK" sz="2800" u="sng" kern="100" dirty="0">
                <a:solidFill>
                  <a:srgbClr val="0563C1"/>
                </a:solidFill>
                <a:latin typeface="Calibri" panose="020F0502020204030204" pitchFamily="34" charset="0"/>
                <a:cs typeface="Times New Roman" panose="02020603050405020304" pitchFamily="18" charset="0"/>
                <a:hlinkClick r:id="rId2"/>
              </a:rPr>
              <a:t>https://bit.ly/3CVqGdg</a:t>
            </a:r>
            <a:endParaRPr lang="zh-TW" altLang="zh-HK" sz="2800" kern="100" dirty="0">
              <a:latin typeface="Calibri" panose="020F0502020204030204" pitchFamily="34" charset="0"/>
              <a:cs typeface="Times New Roman" panose="02020603050405020304" pitchFamily="18" charset="0"/>
            </a:endParaRPr>
          </a:p>
          <a:p>
            <a:pPr marL="0" indent="0">
              <a:buNone/>
            </a:pPr>
            <a:endParaRPr lang="zh-HK" altLang="en-US" sz="2800" dirty="0"/>
          </a:p>
        </p:txBody>
      </p:sp>
      <p:sp>
        <p:nvSpPr>
          <p:cNvPr id="4" name="投影片編號版面配置區 3"/>
          <p:cNvSpPr>
            <a:spLocks noGrp="1"/>
          </p:cNvSpPr>
          <p:nvPr>
            <p:ph type="sldNum" sz="quarter" idx="12"/>
          </p:nvPr>
        </p:nvSpPr>
        <p:spPr/>
        <p:txBody>
          <a:bodyPr/>
          <a:lstStyle/>
          <a:p>
            <a:fld id="{6D22F896-40B5-4ADD-8801-0D06FADFA095}" type="slidenum">
              <a:rPr lang="en-US" smtClean="0"/>
              <a:pPr/>
              <a:t>10</a:t>
            </a:fld>
            <a:endParaRPr lang="en-US" dirty="0"/>
          </a:p>
        </p:txBody>
      </p:sp>
      <p:pic>
        <p:nvPicPr>
          <p:cNvPr id="6" name="圖片 5"/>
          <p:cNvPicPr>
            <a:picLocks noChangeAspect="1"/>
          </p:cNvPicPr>
          <p:nvPr/>
        </p:nvPicPr>
        <p:blipFill>
          <a:blip r:embed="rId3"/>
          <a:stretch>
            <a:fillRect/>
          </a:stretch>
        </p:blipFill>
        <p:spPr>
          <a:xfrm>
            <a:off x="5995744" y="2468108"/>
            <a:ext cx="850534" cy="854896"/>
          </a:xfrm>
          <a:prstGeom prst="rect">
            <a:avLst/>
          </a:prstGeom>
        </p:spPr>
      </p:pic>
    </p:spTree>
    <p:extLst>
      <p:ext uri="{BB962C8B-B14F-4D97-AF65-F5344CB8AC3E}">
        <p14:creationId xmlns:p14="http://schemas.microsoft.com/office/powerpoint/2010/main" val="1884836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臀大肌</a:t>
            </a:r>
            <a:r>
              <a:rPr lang="en-US" altLang="zh-TW" b="1" dirty="0" smtClean="0"/>
              <a:t>–</a:t>
            </a:r>
            <a:r>
              <a:rPr lang="zh-TW" altLang="zh-HK" b="1" dirty="0" smtClean="0"/>
              <a:t> </a:t>
            </a:r>
            <a:r>
              <a:rPr lang="zh-TW" altLang="en-US" b="1" dirty="0"/>
              <a:t>初</a:t>
            </a:r>
            <a:r>
              <a:rPr lang="zh-TW" altLang="zh-HK" b="1" dirty="0" smtClean="0"/>
              <a:t>階</a:t>
            </a:r>
            <a:endParaRPr lang="zh-HK" altLang="en-US" b="1" dirty="0"/>
          </a:p>
        </p:txBody>
      </p:sp>
      <p:sp>
        <p:nvSpPr>
          <p:cNvPr id="6" name="Content Placeholder 5"/>
          <p:cNvSpPr>
            <a:spLocks noGrp="1"/>
          </p:cNvSpPr>
          <p:nvPr>
            <p:ph sz="half" idx="1"/>
          </p:nvPr>
        </p:nvSpPr>
        <p:spPr>
          <a:xfrm>
            <a:off x="607752" y="1845735"/>
            <a:ext cx="4937760" cy="4023360"/>
          </a:xfrm>
        </p:spPr>
        <p:txBody>
          <a:bodyPr/>
          <a:lstStyle/>
          <a:p>
            <a:pPr>
              <a:buFont typeface="Wingdings" panose="05000000000000000000" pitchFamily="2" charset="2"/>
              <a:buChar char="u"/>
            </a:pPr>
            <a:r>
              <a:rPr lang="zh-TW" altLang="zh-HK" sz="2400" b="1" dirty="0"/>
              <a:t>熱身動作</a:t>
            </a: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自然站立，雙腳平</a:t>
            </a:r>
            <a:r>
              <a:rPr lang="zh-TW" altLang="zh-HK" sz="2400" dirty="0" smtClean="0">
                <a:latin typeface="Arial" panose="020B0604020202020204" pitchFamily="34" charset="0"/>
                <a:ea typeface="Gungsuh"/>
                <a:cs typeface="Gungsuh"/>
              </a:rPr>
              <a:t>肩</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單腳曲膝提起至腰間水平</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重覆以上動作8-10次</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換邊繼績</a:t>
            </a:r>
            <a:endParaRPr lang="zh-TW" altLang="zh-HK" sz="1600" dirty="0">
              <a:latin typeface="Arial" panose="020B0604020202020204" pitchFamily="34" charset="0"/>
            </a:endParaRPr>
          </a:p>
          <a:p>
            <a:endParaRPr lang="zh-HK" altLang="en-US" dirty="0"/>
          </a:p>
        </p:txBody>
      </p:sp>
      <p:sp>
        <p:nvSpPr>
          <p:cNvPr id="7" name="Content Placeholder 6"/>
          <p:cNvSpPr>
            <a:spLocks noGrp="1"/>
          </p:cNvSpPr>
          <p:nvPr>
            <p:ph sz="half" idx="2"/>
          </p:nvPr>
        </p:nvSpPr>
        <p:spPr/>
        <p:txBody>
          <a:bodyPr/>
          <a:lstStyle/>
          <a:p>
            <a:pPr lvl="0">
              <a:buFont typeface="Wingdings" panose="05000000000000000000" pitchFamily="2" charset="2"/>
              <a:buChar char="u"/>
            </a:pPr>
            <a:r>
              <a:rPr lang="zh-TW" altLang="en-US" sz="2400" b="1" dirty="0"/>
              <a:t>起始</a:t>
            </a:r>
            <a:r>
              <a:rPr lang="zh-TW" altLang="en-US" sz="2400" b="1" dirty="0" smtClean="0"/>
              <a:t>動作</a:t>
            </a:r>
            <a:endParaRPr lang="en-US" altLang="zh-TW" sz="2400" b="1" dirty="0" smtClean="0"/>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先仰臥瑜珈墊上</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將彈力帶放在腹前位置</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雙手按彈力帶</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肩部放鬆，腹部微微</a:t>
            </a:r>
            <a:r>
              <a:rPr lang="zh-TW" altLang="zh-HK" sz="2400" dirty="0" smtClean="0">
                <a:latin typeface="Arial" panose="020B0604020202020204" pitchFamily="34" charset="0"/>
                <a:ea typeface="Gungsuh"/>
                <a:cs typeface="Gungsuh"/>
              </a:rPr>
              <a:t>收緊</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11</a:t>
            </a:fld>
            <a:endParaRPr lang="en-US" dirty="0"/>
          </a:p>
        </p:txBody>
      </p:sp>
      <p:pic>
        <p:nvPicPr>
          <p:cNvPr id="10" name="image37.png"/>
          <p:cNvPicPr/>
          <p:nvPr/>
        </p:nvPicPr>
        <p:blipFill>
          <a:blip r:embed="rId2"/>
          <a:srcRect r="12121"/>
          <a:stretch>
            <a:fillRect/>
          </a:stretch>
        </p:blipFill>
        <p:spPr>
          <a:xfrm>
            <a:off x="4425314" y="2027526"/>
            <a:ext cx="1381125" cy="2581275"/>
          </a:xfrm>
          <a:prstGeom prst="rect">
            <a:avLst/>
          </a:prstGeom>
          <a:ln/>
        </p:spPr>
      </p:pic>
      <p:pic>
        <p:nvPicPr>
          <p:cNvPr id="12" name="image9.png"/>
          <p:cNvPicPr/>
          <p:nvPr/>
        </p:nvPicPr>
        <p:blipFill>
          <a:blip r:embed="rId3"/>
          <a:srcRect r="16966"/>
          <a:stretch>
            <a:fillRect/>
          </a:stretch>
        </p:blipFill>
        <p:spPr>
          <a:xfrm>
            <a:off x="3246581" y="4243635"/>
            <a:ext cx="1320800" cy="2581275"/>
          </a:xfrm>
          <a:prstGeom prst="rect">
            <a:avLst/>
          </a:prstGeom>
          <a:ln/>
        </p:spPr>
      </p:pic>
      <p:pic>
        <p:nvPicPr>
          <p:cNvPr id="13" name="image89.png"/>
          <p:cNvPicPr/>
          <p:nvPr/>
        </p:nvPicPr>
        <p:blipFill>
          <a:blip r:embed="rId4"/>
          <a:srcRect/>
          <a:stretch>
            <a:fillRect/>
          </a:stretch>
        </p:blipFill>
        <p:spPr>
          <a:xfrm>
            <a:off x="8275783" y="4608802"/>
            <a:ext cx="3552306" cy="1708872"/>
          </a:xfrm>
          <a:prstGeom prst="rect">
            <a:avLst/>
          </a:prstGeom>
          <a:ln/>
        </p:spPr>
      </p:pic>
    </p:spTree>
    <p:extLst>
      <p:ext uri="{BB962C8B-B14F-4D97-AF65-F5344CB8AC3E}">
        <p14:creationId xmlns:p14="http://schemas.microsoft.com/office/powerpoint/2010/main" val="3595721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臀大肌</a:t>
            </a:r>
            <a:r>
              <a:rPr lang="en-US" altLang="zh-TW" b="1" dirty="0"/>
              <a:t>–</a:t>
            </a:r>
            <a:r>
              <a:rPr lang="zh-TW" altLang="zh-HK" b="1" dirty="0"/>
              <a:t> </a:t>
            </a:r>
            <a:r>
              <a:rPr lang="zh-TW" altLang="en-US" b="1" dirty="0"/>
              <a:t>初</a:t>
            </a:r>
            <a:r>
              <a:rPr lang="zh-TW" altLang="zh-HK" b="1" dirty="0"/>
              <a:t>階</a:t>
            </a:r>
            <a:endParaRPr lang="zh-HK" altLang="en-US" dirty="0"/>
          </a:p>
        </p:txBody>
      </p:sp>
      <p:sp>
        <p:nvSpPr>
          <p:cNvPr id="6" name="Content Placeholder 5"/>
          <p:cNvSpPr>
            <a:spLocks noGrp="1"/>
          </p:cNvSpPr>
          <p:nvPr>
            <p:ph sz="half" idx="1"/>
          </p:nvPr>
        </p:nvSpPr>
        <p:spPr>
          <a:xfrm>
            <a:off x="898207" y="1860396"/>
            <a:ext cx="4937760" cy="4023360"/>
          </a:xfrm>
        </p:spPr>
        <p:txBody>
          <a:bodyPr/>
          <a:lstStyle/>
          <a:p>
            <a:pPr>
              <a:buFont typeface="Wingdings" panose="05000000000000000000" pitchFamily="2" charset="2"/>
              <a:buChar char="u"/>
            </a:pPr>
            <a:r>
              <a:rPr lang="zh-TW" altLang="zh-HK" sz="2400" b="1" dirty="0"/>
              <a:t>動作過程</a:t>
            </a: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臀部慢慢向上抬起</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完成後慢慢放下臀部</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抬起臀部時呼氣</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放下時吸氣</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重覆以上動作10-15次</a:t>
            </a:r>
            <a:endParaRPr lang="zh-TW" altLang="zh-HK" sz="1600" dirty="0">
              <a:latin typeface="Arial" panose="020B0604020202020204" pitchFamily="34" charset="0"/>
            </a:endParaRPr>
          </a:p>
          <a:p>
            <a:pPr marL="0" lvl="0" indent="0" eaLnBrk="0" fontAlgn="base" hangingPunct="0">
              <a:lnSpc>
                <a:spcPct val="100000"/>
              </a:lnSpc>
              <a:spcBef>
                <a:spcPct val="0"/>
              </a:spcBef>
              <a:spcAft>
                <a:spcPct val="0"/>
              </a:spcAft>
              <a:buClrTx/>
              <a:buSzTx/>
              <a:buFontTx/>
              <a:buChar char="•"/>
            </a:pPr>
            <a:endParaRPr lang="zh-TW" altLang="zh-HK" sz="1000" dirty="0" smtClean="0">
              <a:solidFill>
                <a:schemeClr val="tx1"/>
              </a:solidFill>
            </a:endParaRPr>
          </a:p>
          <a:p>
            <a:pPr marL="0" lvl="0" indent="0" eaLnBrk="0" fontAlgn="base" hangingPunct="0">
              <a:lnSpc>
                <a:spcPct val="100000"/>
              </a:lnSpc>
              <a:spcBef>
                <a:spcPct val="0"/>
              </a:spcBef>
              <a:spcAft>
                <a:spcPct val="0"/>
              </a:spcAft>
              <a:buClrTx/>
              <a:buSzTx/>
              <a:buNone/>
            </a:pPr>
            <a:endParaRPr lang="zh-TW" altLang="zh-HK" sz="2400" dirty="0">
              <a:solidFill>
                <a:schemeClr val="tx1"/>
              </a:solidFill>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873702" y="1843419"/>
            <a:ext cx="4937760" cy="4023360"/>
          </a:xfrm>
        </p:spPr>
        <p:txBody>
          <a:bodyPr/>
          <a:lstStyle/>
          <a:p>
            <a:pPr lvl="0">
              <a:buFont typeface="Wingdings" panose="05000000000000000000" pitchFamily="2" charset="2"/>
              <a:buChar char="u"/>
            </a:pPr>
            <a:r>
              <a:rPr lang="zh-TW" altLang="en-US" sz="2400" b="1" dirty="0" smtClean="0"/>
              <a:t>注意事項</a:t>
            </a:r>
            <a:endParaRPr lang="en-US" altLang="zh-TW" sz="2400" b="1" dirty="0" smtClean="0"/>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保持頸部穩定，避免</a:t>
            </a:r>
            <a:r>
              <a:rPr lang="zh-TW" altLang="zh-HK" sz="2400" dirty="0" smtClean="0">
                <a:latin typeface="Arial" panose="020B0604020202020204" pitchFamily="34" charset="0"/>
                <a:ea typeface="Gungsuh"/>
                <a:cs typeface="Gungsuh"/>
              </a:rPr>
              <a:t>扭傷</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放下臀部速度要慢</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必要時雙手可用力輔助</a:t>
            </a:r>
            <a:endParaRPr lang="zh-TW" altLang="zh-HK" sz="1600" dirty="0">
              <a:latin typeface="Arial" panose="020B0604020202020204" pitchFamily="34" charset="0"/>
            </a:endParaRPr>
          </a:p>
          <a:p>
            <a:pPr>
              <a:buFont typeface="Wingdings" panose="05000000000000000000" pitchFamily="2" charset="2"/>
              <a:buChar char="u"/>
            </a:pPr>
            <a:r>
              <a:rPr lang="zh-TW" altLang="zh-HK" sz="2400" b="1" dirty="0" smtClean="0"/>
              <a:t>相關</a:t>
            </a:r>
            <a:r>
              <a:rPr lang="zh-TW" altLang="zh-HK" sz="2400" b="1" dirty="0"/>
              <a:t>動作</a:t>
            </a:r>
          </a:p>
          <a:p>
            <a:pPr>
              <a:buFont typeface="Wingdings" panose="05000000000000000000" pitchFamily="2" charset="2"/>
              <a:buChar char="Ø"/>
            </a:pPr>
            <a:r>
              <a:rPr lang="zh-TW" altLang="zh-HK" sz="2400" dirty="0">
                <a:ea typeface="Gungsuh"/>
                <a:cs typeface="Gungsuh"/>
              </a:rPr>
              <a:t>踩單車、跑步</a:t>
            </a:r>
            <a:endParaRPr lang="zh-HK" altLang="en-US" sz="2400" b="1"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12</a:t>
            </a:fld>
            <a:endParaRPr lang="en-US" dirty="0"/>
          </a:p>
        </p:txBody>
      </p:sp>
      <p:pic>
        <p:nvPicPr>
          <p:cNvPr id="9" name="image103.png"/>
          <p:cNvPicPr/>
          <p:nvPr/>
        </p:nvPicPr>
        <p:blipFill>
          <a:blip r:embed="rId2"/>
          <a:srcRect/>
          <a:stretch>
            <a:fillRect/>
          </a:stretch>
        </p:blipFill>
        <p:spPr>
          <a:xfrm>
            <a:off x="3214256" y="5231060"/>
            <a:ext cx="3479280" cy="1483776"/>
          </a:xfrm>
          <a:prstGeom prst="rect">
            <a:avLst/>
          </a:prstGeom>
          <a:ln/>
        </p:spPr>
      </p:pic>
    </p:spTree>
    <p:extLst>
      <p:ext uri="{BB962C8B-B14F-4D97-AF65-F5344CB8AC3E}">
        <p14:creationId xmlns:p14="http://schemas.microsoft.com/office/powerpoint/2010/main" val="1220959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臀大肌</a:t>
            </a:r>
            <a:r>
              <a:rPr lang="en-US" altLang="zh-TW" b="1" dirty="0" smtClean="0"/>
              <a:t>–</a:t>
            </a:r>
            <a:r>
              <a:rPr lang="zh-TW" altLang="zh-HK" b="1" dirty="0" smtClean="0"/>
              <a:t> </a:t>
            </a:r>
            <a:r>
              <a:rPr lang="zh-TW" altLang="en-US" b="1" dirty="0" smtClean="0"/>
              <a:t>進</a:t>
            </a:r>
            <a:r>
              <a:rPr lang="zh-TW" altLang="zh-HK" b="1" dirty="0" smtClean="0"/>
              <a:t>階</a:t>
            </a:r>
            <a:endParaRPr lang="zh-HK" altLang="en-US" b="1" dirty="0"/>
          </a:p>
        </p:txBody>
      </p:sp>
      <p:sp>
        <p:nvSpPr>
          <p:cNvPr id="6" name="Content Placeholder 5"/>
          <p:cNvSpPr>
            <a:spLocks noGrp="1"/>
          </p:cNvSpPr>
          <p:nvPr>
            <p:ph sz="half" idx="1"/>
          </p:nvPr>
        </p:nvSpPr>
        <p:spPr>
          <a:xfrm>
            <a:off x="607752" y="1845735"/>
            <a:ext cx="4937760" cy="4023360"/>
          </a:xfrm>
        </p:spPr>
        <p:txBody>
          <a:bodyPr>
            <a:normAutofit fontScale="92500" lnSpcReduction="10000"/>
          </a:bodyPr>
          <a:lstStyle/>
          <a:p>
            <a:pPr>
              <a:buFont typeface="Wingdings" panose="05000000000000000000" pitchFamily="2" charset="2"/>
              <a:buChar char="u"/>
            </a:pPr>
            <a:r>
              <a:rPr lang="zh-TW" altLang="zh-HK" sz="2400" b="1" dirty="0"/>
              <a:t>熱身動作</a:t>
            </a: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自然站立，雙腳平</a:t>
            </a:r>
            <a:r>
              <a:rPr lang="zh-TW" altLang="zh-HK" sz="2400" dirty="0" smtClean="0">
                <a:latin typeface="Arial" panose="020B0604020202020204" pitchFamily="34" charset="0"/>
                <a:ea typeface="Gungsuh"/>
                <a:cs typeface="Gungsuh"/>
              </a:rPr>
              <a:t>肩</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單腳曲膝提起至腰間水平</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重覆以上動作8-10次</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換邊繼績</a:t>
            </a:r>
            <a:endParaRPr lang="zh-TW" altLang="zh-HK" sz="1600" dirty="0">
              <a:latin typeface="Arial" panose="020B0604020202020204" pitchFamily="34" charset="0"/>
            </a:endParaRPr>
          </a:p>
          <a:p>
            <a:endParaRPr lang="zh-HK" altLang="en-US" dirty="0"/>
          </a:p>
        </p:txBody>
      </p:sp>
      <p:sp>
        <p:nvSpPr>
          <p:cNvPr id="7" name="Content Placeholder 6"/>
          <p:cNvSpPr>
            <a:spLocks noGrp="1"/>
          </p:cNvSpPr>
          <p:nvPr>
            <p:ph sz="half" idx="2"/>
          </p:nvPr>
        </p:nvSpPr>
        <p:spPr/>
        <p:txBody>
          <a:bodyPr>
            <a:normAutofit fontScale="92500" lnSpcReduction="10000"/>
          </a:bodyPr>
          <a:lstStyle/>
          <a:p>
            <a:pPr lvl="0">
              <a:buFont typeface="Wingdings" panose="05000000000000000000" pitchFamily="2" charset="2"/>
              <a:buChar char="u"/>
            </a:pPr>
            <a:r>
              <a:rPr lang="zh-TW" altLang="en-US" sz="2400" b="1" dirty="0"/>
              <a:t>起始</a:t>
            </a:r>
            <a:r>
              <a:rPr lang="zh-TW" altLang="en-US" sz="2400" b="1" dirty="0" smtClean="0"/>
              <a:t>動作</a:t>
            </a:r>
            <a:endParaRPr lang="en-US" altLang="zh-TW" sz="2400" b="1" dirty="0" smtClean="0"/>
          </a:p>
          <a:p>
            <a:pPr marL="342900" lvl="0" indent="-342900">
              <a:lnSpc>
                <a:spcPct val="115000"/>
              </a:lnSpc>
              <a:spcAft>
                <a:spcPts val="0"/>
              </a:spcAft>
              <a:buFont typeface="Arial" panose="020B0604020202020204" pitchFamily="34" charset="0"/>
              <a:buChar char="●"/>
            </a:pPr>
            <a:r>
              <a:rPr lang="zh-TW" altLang="en-US" sz="2400" dirty="0" smtClean="0">
                <a:latin typeface="Arial" panose="020B0604020202020204" pitchFamily="34" charset="0"/>
                <a:ea typeface="Gungsuh"/>
                <a:cs typeface="Gungsuh"/>
              </a:rPr>
              <a:t>將</a:t>
            </a:r>
            <a:r>
              <a:rPr lang="zh-TW" altLang="en-US" sz="2400" dirty="0">
                <a:latin typeface="Arial" panose="020B0604020202020204" pitchFamily="34" charset="0"/>
                <a:ea typeface="Gungsuh"/>
                <a:cs typeface="Gungsuh"/>
              </a:rPr>
              <a:t>彈力帶的中端圍繞右腳前腳掌</a:t>
            </a:r>
          </a:p>
          <a:p>
            <a:pPr marL="342900" lvl="0" indent="-342900">
              <a:lnSpc>
                <a:spcPct val="115000"/>
              </a:lnSpc>
              <a:spcAft>
                <a:spcPts val="0"/>
              </a:spcAft>
              <a:buFont typeface="Arial" panose="020B0604020202020204" pitchFamily="34" charset="0"/>
              <a:buChar char="●"/>
            </a:pPr>
            <a:r>
              <a:rPr lang="zh-TW" altLang="en-US" sz="2400" dirty="0" smtClean="0">
                <a:latin typeface="Arial" panose="020B0604020202020204" pitchFamily="34" charset="0"/>
                <a:ea typeface="Gungsuh"/>
                <a:cs typeface="Gungsuh"/>
              </a:rPr>
              <a:t>腑</a:t>
            </a:r>
            <a:r>
              <a:rPr lang="zh-TW" altLang="en-US" sz="2400" dirty="0">
                <a:latin typeface="Arial" panose="020B0604020202020204" pitchFamily="34" charset="0"/>
                <a:ea typeface="Gungsuh"/>
                <a:cs typeface="Gungsuh"/>
              </a:rPr>
              <a:t>伏在瑜珈墊上</a:t>
            </a:r>
          </a:p>
          <a:p>
            <a:pPr marL="342900" lvl="0" indent="-342900">
              <a:lnSpc>
                <a:spcPct val="115000"/>
              </a:lnSpc>
              <a:spcAft>
                <a:spcPts val="0"/>
              </a:spcAft>
              <a:buFont typeface="Arial" panose="020B0604020202020204" pitchFamily="34" charset="0"/>
              <a:buChar char="●"/>
            </a:pPr>
            <a:r>
              <a:rPr lang="zh-TW" altLang="en-US" sz="2400" dirty="0" smtClean="0">
                <a:latin typeface="Arial" panose="020B0604020202020204" pitchFamily="34" charset="0"/>
                <a:ea typeface="Gungsuh"/>
                <a:cs typeface="Gungsuh"/>
              </a:rPr>
              <a:t>雙</a:t>
            </a:r>
            <a:r>
              <a:rPr lang="zh-TW" altLang="en-US" sz="2400" dirty="0">
                <a:latin typeface="Arial" panose="020B0604020202020204" pitchFamily="34" charset="0"/>
                <a:ea typeface="Gungsuh"/>
                <a:cs typeface="Gungsuh"/>
              </a:rPr>
              <a:t>腳跪地，將彈力帶放在身</a:t>
            </a:r>
            <a:r>
              <a:rPr lang="zh-TW" altLang="en-US" sz="2400" dirty="0" smtClean="0">
                <a:latin typeface="Arial" panose="020B0604020202020204" pitchFamily="34" charset="0"/>
                <a:ea typeface="Gungsuh"/>
                <a:cs typeface="Gungsuh"/>
              </a:rPr>
              <a:t>旁。</a:t>
            </a:r>
            <a:endParaRPr lang="zh-TW" altLang="en-US" sz="2400" dirty="0">
              <a:latin typeface="Arial" panose="020B0604020202020204" pitchFamily="34" charset="0"/>
              <a:ea typeface="Gungsuh"/>
              <a:cs typeface="Gungsuh"/>
            </a:endParaRPr>
          </a:p>
          <a:p>
            <a:pPr marL="342900" lvl="0" indent="-342900">
              <a:lnSpc>
                <a:spcPct val="115000"/>
              </a:lnSpc>
              <a:spcAft>
                <a:spcPts val="0"/>
              </a:spcAft>
              <a:buFont typeface="Arial" panose="020B0604020202020204" pitchFamily="34" charset="0"/>
              <a:buChar char="●"/>
            </a:pPr>
            <a:r>
              <a:rPr lang="zh-TW" altLang="en-US" sz="2400" dirty="0" smtClean="0">
                <a:latin typeface="Arial" panose="020B0604020202020204" pitchFamily="34" charset="0"/>
                <a:ea typeface="Gungsuh"/>
                <a:cs typeface="Gungsuh"/>
              </a:rPr>
              <a:t>雙</a:t>
            </a:r>
            <a:r>
              <a:rPr lang="zh-TW" altLang="en-US" sz="2400" dirty="0">
                <a:latin typeface="Arial" panose="020B0604020202020204" pitchFamily="34" charset="0"/>
                <a:ea typeface="Gungsuh"/>
                <a:cs typeface="Gungsuh"/>
              </a:rPr>
              <a:t>手握彈力帶兩端並圍繞掌心</a:t>
            </a:r>
          </a:p>
          <a:p>
            <a:pPr marL="342900" lvl="0" indent="-342900">
              <a:lnSpc>
                <a:spcPct val="115000"/>
              </a:lnSpc>
              <a:spcAft>
                <a:spcPts val="0"/>
              </a:spcAft>
              <a:buFont typeface="Arial" panose="020B0604020202020204" pitchFamily="34" charset="0"/>
              <a:buChar char="●"/>
            </a:pPr>
            <a:r>
              <a:rPr lang="zh-TW" altLang="en-US" sz="2400" dirty="0" smtClean="0">
                <a:latin typeface="Arial" panose="020B0604020202020204" pitchFamily="34" charset="0"/>
                <a:ea typeface="Gungsuh"/>
                <a:cs typeface="Gungsuh"/>
              </a:rPr>
              <a:t>雙手</a:t>
            </a:r>
            <a:r>
              <a:rPr lang="zh-TW" altLang="en-US" sz="2400" dirty="0">
                <a:latin typeface="Arial" panose="020B0604020202020204" pitchFamily="34" charset="0"/>
                <a:ea typeface="Gungsuh"/>
                <a:cs typeface="Gungsuh"/>
              </a:rPr>
              <a:t>直臂撐地</a:t>
            </a:r>
          </a:p>
          <a:p>
            <a:pPr marL="342900" lvl="0" indent="-342900">
              <a:lnSpc>
                <a:spcPct val="115000"/>
              </a:lnSpc>
              <a:spcAft>
                <a:spcPts val="0"/>
              </a:spcAft>
              <a:buFont typeface="Arial" panose="020B0604020202020204" pitchFamily="34" charset="0"/>
              <a:buChar char="●"/>
            </a:pPr>
            <a:r>
              <a:rPr lang="zh-TW" altLang="en-US" sz="2400" dirty="0" smtClean="0">
                <a:latin typeface="Arial" panose="020B0604020202020204" pitchFamily="34" charset="0"/>
                <a:ea typeface="Gungsuh"/>
                <a:cs typeface="Gungsuh"/>
              </a:rPr>
              <a:t>挺胸</a:t>
            </a:r>
            <a:r>
              <a:rPr lang="zh-TW" altLang="en-US" sz="2400" dirty="0">
                <a:latin typeface="Arial" panose="020B0604020202020204" pitchFamily="34" charset="0"/>
                <a:ea typeface="Gungsuh"/>
                <a:cs typeface="Gungsuh"/>
              </a:rPr>
              <a:t>收腹，眼望前方</a:t>
            </a:r>
          </a:p>
          <a:p>
            <a:pPr marL="342900" lvl="0" indent="-342900">
              <a:lnSpc>
                <a:spcPct val="115000"/>
              </a:lnSpc>
              <a:spcAft>
                <a:spcPts val="0"/>
              </a:spcAft>
              <a:buFont typeface="Arial" panose="020B0604020202020204" pitchFamily="34" charset="0"/>
              <a:buChar char="●"/>
            </a:pPr>
            <a:r>
              <a:rPr lang="zh-TW" altLang="en-US" sz="2400" dirty="0" smtClean="0">
                <a:latin typeface="Arial" panose="020B0604020202020204" pitchFamily="34" charset="0"/>
                <a:ea typeface="Gungsuh"/>
                <a:cs typeface="Gungsuh"/>
              </a:rPr>
              <a:t>膝蓋</a:t>
            </a:r>
            <a:r>
              <a:rPr lang="zh-TW" altLang="en-US" sz="2400" dirty="0">
                <a:latin typeface="Arial" panose="020B0604020202020204" pitchFamily="34" charset="0"/>
                <a:ea typeface="Gungsuh"/>
                <a:cs typeface="Gungsuh"/>
              </a:rPr>
              <a:t>與肩同闊</a:t>
            </a: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13</a:t>
            </a:fld>
            <a:endParaRPr lang="en-US" dirty="0"/>
          </a:p>
        </p:txBody>
      </p:sp>
      <p:pic>
        <p:nvPicPr>
          <p:cNvPr id="10" name="image37.png"/>
          <p:cNvPicPr/>
          <p:nvPr/>
        </p:nvPicPr>
        <p:blipFill>
          <a:blip r:embed="rId2"/>
          <a:srcRect r="12121"/>
          <a:stretch>
            <a:fillRect/>
          </a:stretch>
        </p:blipFill>
        <p:spPr>
          <a:xfrm>
            <a:off x="4425314" y="2027526"/>
            <a:ext cx="1381125" cy="2581275"/>
          </a:xfrm>
          <a:prstGeom prst="rect">
            <a:avLst/>
          </a:prstGeom>
          <a:ln/>
        </p:spPr>
      </p:pic>
      <p:pic>
        <p:nvPicPr>
          <p:cNvPr id="12" name="image9.png"/>
          <p:cNvPicPr/>
          <p:nvPr/>
        </p:nvPicPr>
        <p:blipFill>
          <a:blip r:embed="rId3"/>
          <a:srcRect r="16966"/>
          <a:stretch>
            <a:fillRect/>
          </a:stretch>
        </p:blipFill>
        <p:spPr>
          <a:xfrm>
            <a:off x="3076632" y="4243635"/>
            <a:ext cx="1320800" cy="2581275"/>
          </a:xfrm>
          <a:prstGeom prst="rect">
            <a:avLst/>
          </a:prstGeom>
          <a:ln/>
        </p:spPr>
      </p:pic>
      <p:pic>
        <p:nvPicPr>
          <p:cNvPr id="9" name="image161.png"/>
          <p:cNvPicPr/>
          <p:nvPr/>
        </p:nvPicPr>
        <p:blipFill>
          <a:blip r:embed="rId4"/>
          <a:srcRect/>
          <a:stretch>
            <a:fillRect/>
          </a:stretch>
        </p:blipFill>
        <p:spPr>
          <a:xfrm>
            <a:off x="8469081" y="286603"/>
            <a:ext cx="3359007" cy="1954245"/>
          </a:xfrm>
          <a:prstGeom prst="rect">
            <a:avLst/>
          </a:prstGeom>
          <a:ln/>
        </p:spPr>
      </p:pic>
    </p:spTree>
    <p:extLst>
      <p:ext uri="{BB962C8B-B14F-4D97-AF65-F5344CB8AC3E}">
        <p14:creationId xmlns:p14="http://schemas.microsoft.com/office/powerpoint/2010/main" val="555668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臀大肌</a:t>
            </a:r>
            <a:r>
              <a:rPr lang="en-US" altLang="zh-TW" b="1" dirty="0"/>
              <a:t>–</a:t>
            </a:r>
            <a:r>
              <a:rPr lang="zh-TW" altLang="zh-HK" b="1" dirty="0"/>
              <a:t> </a:t>
            </a:r>
            <a:r>
              <a:rPr lang="zh-TW" altLang="en-US" b="1" dirty="0" smtClean="0"/>
              <a:t>進</a:t>
            </a:r>
            <a:r>
              <a:rPr lang="zh-TW" altLang="zh-HK" b="1" dirty="0" smtClean="0"/>
              <a:t>階</a:t>
            </a:r>
            <a:endParaRPr lang="zh-HK" altLang="en-US" dirty="0"/>
          </a:p>
        </p:txBody>
      </p:sp>
      <p:sp>
        <p:nvSpPr>
          <p:cNvPr id="6" name="Content Placeholder 5"/>
          <p:cNvSpPr>
            <a:spLocks noGrp="1"/>
          </p:cNvSpPr>
          <p:nvPr>
            <p:ph sz="half" idx="1"/>
          </p:nvPr>
        </p:nvSpPr>
        <p:spPr>
          <a:xfrm>
            <a:off x="898207" y="1860395"/>
            <a:ext cx="4937760" cy="4420331"/>
          </a:xfrm>
        </p:spPr>
        <p:txBody>
          <a:bodyPr>
            <a:normAutofit lnSpcReduction="10000"/>
          </a:bodyPr>
          <a:lstStyle/>
          <a:p>
            <a:pPr>
              <a:buFont typeface="Wingdings" panose="05000000000000000000" pitchFamily="2" charset="2"/>
              <a:buChar char="u"/>
            </a:pPr>
            <a:r>
              <a:rPr lang="zh-TW" altLang="zh-HK" sz="2400" b="1" dirty="0"/>
              <a:t>動作過程</a:t>
            </a: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先使用髖關節將大腿後擺</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大腿伸直後再微微提起</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完成後慢慢收回至起始動作</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向後伸直時呼氣</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收回時吸氣</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重複以上動作10-15次</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換邊</a:t>
            </a:r>
            <a:r>
              <a:rPr lang="zh-TW" altLang="zh-HK" sz="2400" dirty="0" smtClean="0">
                <a:latin typeface="Arial" panose="020B0604020202020204" pitchFamily="34" charset="0"/>
                <a:ea typeface="Gungsuh"/>
                <a:cs typeface="Gungsuh"/>
              </a:rPr>
              <a:t>繼續</a:t>
            </a:r>
            <a:endParaRPr lang="zh-TW" altLang="zh-HK" sz="1000" dirty="0" smtClean="0">
              <a:solidFill>
                <a:schemeClr val="tx1"/>
              </a:solidFill>
            </a:endParaRPr>
          </a:p>
          <a:p>
            <a:pPr marL="0" lvl="0" indent="0" eaLnBrk="0" fontAlgn="base" hangingPunct="0">
              <a:lnSpc>
                <a:spcPct val="100000"/>
              </a:lnSpc>
              <a:spcBef>
                <a:spcPct val="0"/>
              </a:spcBef>
              <a:spcAft>
                <a:spcPct val="0"/>
              </a:spcAft>
              <a:buClrTx/>
              <a:buSzTx/>
              <a:buNone/>
            </a:pPr>
            <a:endParaRPr lang="zh-TW" altLang="zh-HK" sz="2400" dirty="0">
              <a:solidFill>
                <a:schemeClr val="tx1"/>
              </a:solidFill>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873702" y="1843419"/>
            <a:ext cx="4937760" cy="4023360"/>
          </a:xfrm>
        </p:spPr>
        <p:txBody>
          <a:bodyPr>
            <a:normAutofit lnSpcReduction="10000"/>
          </a:bodyPr>
          <a:lstStyle/>
          <a:p>
            <a:pPr lvl="0">
              <a:buFont typeface="Wingdings" panose="05000000000000000000" pitchFamily="2" charset="2"/>
              <a:buChar char="u"/>
            </a:pPr>
            <a:r>
              <a:rPr lang="zh-TW" altLang="en-US" sz="2400" b="1" dirty="0" smtClean="0"/>
              <a:t>注意事項</a:t>
            </a:r>
            <a:endParaRPr lang="en-US" altLang="zh-TW" sz="2400" b="1" dirty="0" smtClean="0"/>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應使用瑜珈墊</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避免先伸直膝關節</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確保雙手緊按彈力帶</a:t>
            </a:r>
            <a:endParaRPr lang="zh-TW" altLang="zh-HK" sz="1600" dirty="0">
              <a:latin typeface="Arial" panose="020B0604020202020204" pitchFamily="34" charset="0"/>
            </a:endParaRPr>
          </a:p>
          <a:p>
            <a:pPr>
              <a:buFont typeface="Wingdings" panose="05000000000000000000" pitchFamily="2" charset="2"/>
              <a:buChar char="u"/>
            </a:pPr>
            <a:r>
              <a:rPr lang="zh-TW" altLang="zh-HK" sz="2400" b="1" dirty="0" smtClean="0"/>
              <a:t>相關</a:t>
            </a:r>
            <a:r>
              <a:rPr lang="zh-TW" altLang="zh-HK" sz="2400" b="1" dirty="0"/>
              <a:t>動作</a:t>
            </a:r>
          </a:p>
          <a:p>
            <a:pPr>
              <a:buFont typeface="Wingdings" panose="05000000000000000000" pitchFamily="2" charset="2"/>
              <a:buChar char="Ø"/>
            </a:pPr>
            <a:r>
              <a:rPr lang="zh-TW" altLang="zh-HK" sz="2400" dirty="0">
                <a:ea typeface="Gungsuh"/>
                <a:cs typeface="Gungsuh"/>
              </a:rPr>
              <a:t>踩單車、跑步</a:t>
            </a:r>
            <a:endParaRPr lang="zh-HK" altLang="en-US" sz="2400" b="1"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14</a:t>
            </a:fld>
            <a:endParaRPr lang="en-US" dirty="0"/>
          </a:p>
        </p:txBody>
      </p:sp>
      <p:pic>
        <p:nvPicPr>
          <p:cNvPr id="8" name="image84.png"/>
          <p:cNvPicPr/>
          <p:nvPr/>
        </p:nvPicPr>
        <p:blipFill>
          <a:blip r:embed="rId2"/>
          <a:srcRect/>
          <a:stretch>
            <a:fillRect/>
          </a:stretch>
        </p:blipFill>
        <p:spPr>
          <a:xfrm>
            <a:off x="4388383" y="4972333"/>
            <a:ext cx="3277799" cy="1852577"/>
          </a:xfrm>
          <a:prstGeom prst="rect">
            <a:avLst/>
          </a:prstGeom>
          <a:ln/>
        </p:spPr>
      </p:pic>
    </p:spTree>
    <p:extLst>
      <p:ext uri="{BB962C8B-B14F-4D97-AF65-F5344CB8AC3E}">
        <p14:creationId xmlns:p14="http://schemas.microsoft.com/office/powerpoint/2010/main" val="1232623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smtClean="0"/>
              <a:t>臀中肌</a:t>
            </a:r>
            <a:r>
              <a:rPr lang="zh-TW" altLang="zh-HK" b="1" dirty="0" smtClean="0"/>
              <a:t>- </a:t>
            </a:r>
            <a:r>
              <a:rPr lang="zh-TW" altLang="zh-HK" b="1" dirty="0"/>
              <a:t>初階</a:t>
            </a:r>
            <a:endParaRPr lang="zh-HK" altLang="en-US" b="1" dirty="0"/>
          </a:p>
        </p:txBody>
      </p:sp>
      <p:sp>
        <p:nvSpPr>
          <p:cNvPr id="6" name="Content Placeholder 5"/>
          <p:cNvSpPr>
            <a:spLocks noGrp="1"/>
          </p:cNvSpPr>
          <p:nvPr>
            <p:ph sz="half" idx="1"/>
          </p:nvPr>
        </p:nvSpPr>
        <p:spPr/>
        <p:txBody>
          <a:bodyPr/>
          <a:lstStyle/>
          <a:p>
            <a:pPr>
              <a:buFont typeface="Wingdings" panose="05000000000000000000" pitchFamily="2" charset="2"/>
              <a:buChar char="u"/>
            </a:pPr>
            <a:r>
              <a:rPr lang="zh-TW" altLang="zh-HK" sz="2400" b="1" dirty="0"/>
              <a:t>熱身動作</a:t>
            </a:r>
          </a:p>
          <a:p>
            <a:pPr lvl="0">
              <a:buFont typeface="Wingdings" panose="05000000000000000000" pitchFamily="2" charset="2"/>
              <a:buChar char="Ø"/>
            </a:pPr>
            <a:r>
              <a:rPr lang="zh-TW" altLang="en-US" sz="2400" dirty="0" smtClean="0"/>
              <a:t>先</a:t>
            </a:r>
            <a:r>
              <a:rPr lang="zh-TW" altLang="en-US" sz="2400" dirty="0"/>
              <a:t>仰臥瑜珈墊上</a:t>
            </a:r>
          </a:p>
          <a:p>
            <a:pPr lvl="0">
              <a:buFont typeface="Wingdings" panose="05000000000000000000" pitchFamily="2" charset="2"/>
              <a:buChar char="Ø"/>
            </a:pPr>
            <a:r>
              <a:rPr lang="zh-TW" altLang="en-US" sz="2400" dirty="0" smtClean="0"/>
              <a:t>右腳</a:t>
            </a:r>
            <a:r>
              <a:rPr lang="zh-TW" altLang="en-US" sz="2400" dirty="0"/>
              <a:t>跨向左邊</a:t>
            </a:r>
          </a:p>
          <a:p>
            <a:pPr lvl="0">
              <a:buFont typeface="Wingdings" panose="05000000000000000000" pitchFamily="2" charset="2"/>
              <a:buChar char="Ø"/>
            </a:pPr>
            <a:r>
              <a:rPr lang="zh-TW" altLang="en-US" sz="2400" dirty="0" smtClean="0"/>
              <a:t>左手</a:t>
            </a:r>
            <a:r>
              <a:rPr lang="zh-TW" altLang="en-US" sz="2400" dirty="0"/>
              <a:t>按右腳，向下施</a:t>
            </a:r>
            <a:r>
              <a:rPr lang="zh-TW" altLang="en-US" sz="2400" dirty="0" smtClean="0"/>
              <a:t>力。</a:t>
            </a:r>
            <a:endParaRPr lang="zh-TW" altLang="en-US" sz="2400" dirty="0"/>
          </a:p>
          <a:p>
            <a:pPr lvl="0">
              <a:buFont typeface="Wingdings" panose="05000000000000000000" pitchFamily="2" charset="2"/>
              <a:buChar char="Ø"/>
            </a:pPr>
            <a:r>
              <a:rPr lang="zh-TW" altLang="en-US" sz="2400" dirty="0" smtClean="0"/>
              <a:t>重覆</a:t>
            </a:r>
            <a:r>
              <a:rPr lang="zh-TW" altLang="en-US" sz="2400" dirty="0"/>
              <a:t>以上動作</a:t>
            </a:r>
            <a:r>
              <a:rPr lang="en-US" altLang="zh-TW" sz="2400" dirty="0"/>
              <a:t>8-10</a:t>
            </a:r>
            <a:r>
              <a:rPr lang="zh-TW" altLang="en-US" sz="2400" dirty="0"/>
              <a:t>次</a:t>
            </a:r>
          </a:p>
          <a:p>
            <a:endParaRPr lang="zh-HK" altLang="en-US" dirty="0"/>
          </a:p>
        </p:txBody>
      </p:sp>
      <p:sp>
        <p:nvSpPr>
          <p:cNvPr id="7" name="Content Placeholder 6"/>
          <p:cNvSpPr>
            <a:spLocks noGrp="1"/>
          </p:cNvSpPr>
          <p:nvPr>
            <p:ph sz="half" idx="2"/>
          </p:nvPr>
        </p:nvSpPr>
        <p:spPr/>
        <p:txBody>
          <a:bodyPr/>
          <a:lstStyle/>
          <a:p>
            <a:pPr lvl="0">
              <a:buFont typeface="Wingdings" panose="05000000000000000000" pitchFamily="2" charset="2"/>
              <a:buChar char="u"/>
            </a:pPr>
            <a:r>
              <a:rPr lang="zh-TW" altLang="en-US" sz="2400" b="1" dirty="0"/>
              <a:t>起始</a:t>
            </a:r>
            <a:r>
              <a:rPr lang="zh-TW" altLang="en-US" sz="2400" b="1" dirty="0" smtClean="0"/>
              <a:t>動作</a:t>
            </a:r>
            <a:endParaRPr lang="en-US" altLang="zh-TW" sz="2400" b="1" dirty="0" smtClean="0"/>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將彈力帶繫於固定物並成圈</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將右腳穿入彈力帶並套於小腿上</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挺胸收腹，眼望</a:t>
            </a:r>
            <a:r>
              <a:rPr lang="zh-TW" altLang="zh-HK" sz="2400" dirty="0" smtClean="0">
                <a:latin typeface="Arial" panose="020B0604020202020204" pitchFamily="34" charset="0"/>
                <a:ea typeface="Gungsuh"/>
                <a:cs typeface="Gungsuh"/>
              </a:rPr>
              <a:t>前方</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雙腳指向前方</a:t>
            </a:r>
            <a:endParaRPr lang="zh-TW" altLang="zh-HK" sz="1600" dirty="0">
              <a:latin typeface="Arial" panose="020B0604020202020204" pitchFamily="34" charset="0"/>
            </a:endParaRP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15</a:t>
            </a:fld>
            <a:endParaRPr lang="en-US" dirty="0"/>
          </a:p>
        </p:txBody>
      </p:sp>
      <p:pic>
        <p:nvPicPr>
          <p:cNvPr id="11" name="image104.png"/>
          <p:cNvPicPr/>
          <p:nvPr/>
        </p:nvPicPr>
        <p:blipFill>
          <a:blip r:embed="rId2"/>
          <a:srcRect/>
          <a:stretch>
            <a:fillRect/>
          </a:stretch>
        </p:blipFill>
        <p:spPr>
          <a:xfrm>
            <a:off x="3048000" y="4297364"/>
            <a:ext cx="2721783" cy="1419945"/>
          </a:xfrm>
          <a:prstGeom prst="rect">
            <a:avLst/>
          </a:prstGeom>
          <a:ln/>
        </p:spPr>
      </p:pic>
      <p:pic>
        <p:nvPicPr>
          <p:cNvPr id="12" name="image157.png"/>
          <p:cNvPicPr/>
          <p:nvPr/>
        </p:nvPicPr>
        <p:blipFill>
          <a:blip r:embed="rId3"/>
          <a:srcRect/>
          <a:stretch>
            <a:fillRect/>
          </a:stretch>
        </p:blipFill>
        <p:spPr>
          <a:xfrm>
            <a:off x="166254" y="5294600"/>
            <a:ext cx="2814148" cy="1383914"/>
          </a:xfrm>
          <a:prstGeom prst="rect">
            <a:avLst/>
          </a:prstGeom>
          <a:ln/>
        </p:spPr>
      </p:pic>
      <p:pic>
        <p:nvPicPr>
          <p:cNvPr id="14" name="image26.png"/>
          <p:cNvPicPr/>
          <p:nvPr/>
        </p:nvPicPr>
        <p:blipFill>
          <a:blip r:embed="rId4"/>
          <a:srcRect/>
          <a:stretch>
            <a:fillRect/>
          </a:stretch>
        </p:blipFill>
        <p:spPr>
          <a:xfrm>
            <a:off x="9272557" y="4009885"/>
            <a:ext cx="2291542" cy="2449900"/>
          </a:xfrm>
          <a:prstGeom prst="rect">
            <a:avLst/>
          </a:prstGeom>
          <a:ln/>
        </p:spPr>
      </p:pic>
    </p:spTree>
    <p:extLst>
      <p:ext uri="{BB962C8B-B14F-4D97-AF65-F5344CB8AC3E}">
        <p14:creationId xmlns:p14="http://schemas.microsoft.com/office/powerpoint/2010/main" val="4234374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臀中肌</a:t>
            </a:r>
            <a:r>
              <a:rPr lang="zh-TW" altLang="zh-HK" b="1" dirty="0"/>
              <a:t>- 初階</a:t>
            </a:r>
            <a:endParaRPr lang="zh-HK" altLang="en-US" b="1" dirty="0"/>
          </a:p>
        </p:txBody>
      </p:sp>
      <p:sp>
        <p:nvSpPr>
          <p:cNvPr id="6" name="Content Placeholder 5"/>
          <p:cNvSpPr>
            <a:spLocks noGrp="1"/>
          </p:cNvSpPr>
          <p:nvPr>
            <p:ph sz="half" idx="1"/>
          </p:nvPr>
        </p:nvSpPr>
        <p:spPr>
          <a:xfrm>
            <a:off x="565698" y="1853434"/>
            <a:ext cx="4937760" cy="4023360"/>
          </a:xfrm>
        </p:spPr>
        <p:txBody>
          <a:bodyPr/>
          <a:lstStyle/>
          <a:p>
            <a:pPr>
              <a:buFont typeface="Wingdings" panose="05000000000000000000" pitchFamily="2" charset="2"/>
              <a:buChar char="u"/>
            </a:pPr>
            <a:r>
              <a:rPr lang="zh-TW" altLang="zh-HK" sz="2400" b="1" dirty="0"/>
              <a:t>動作過程</a:t>
            </a:r>
          </a:p>
          <a:p>
            <a:pPr fontAlgn="base">
              <a:buFont typeface="Wingdings" panose="05000000000000000000" pitchFamily="2" charset="2"/>
              <a:buChar char="Ø"/>
            </a:pPr>
            <a:r>
              <a:rPr lang="zh-TW" altLang="en-US" sz="2400" dirty="0" smtClean="0"/>
              <a:t>右腳</a:t>
            </a:r>
            <a:r>
              <a:rPr lang="zh-TW" altLang="en-US" sz="2400" dirty="0"/>
              <a:t>伸直慢慢向外拉</a:t>
            </a:r>
          </a:p>
          <a:p>
            <a:pPr fontAlgn="base">
              <a:buFont typeface="Wingdings" panose="05000000000000000000" pitchFamily="2" charset="2"/>
              <a:buChar char="Ø"/>
            </a:pPr>
            <a:r>
              <a:rPr lang="zh-TW" altLang="en-US" sz="2400" dirty="0" smtClean="0"/>
              <a:t>雙</a:t>
            </a:r>
            <a:r>
              <a:rPr lang="zh-TW" altLang="en-US" sz="2400" dirty="0"/>
              <a:t>腳仍然指向前方</a:t>
            </a:r>
          </a:p>
          <a:p>
            <a:pPr fontAlgn="base">
              <a:buFont typeface="Wingdings" panose="05000000000000000000" pitchFamily="2" charset="2"/>
              <a:buChar char="Ø"/>
            </a:pPr>
            <a:r>
              <a:rPr lang="zh-TW" altLang="en-US" sz="2400" dirty="0" smtClean="0"/>
              <a:t>完成</a:t>
            </a:r>
            <a:r>
              <a:rPr lang="zh-TW" altLang="en-US" sz="2400" dirty="0"/>
              <a:t>後慢慢返回至起始動作</a:t>
            </a:r>
          </a:p>
          <a:p>
            <a:pPr fontAlgn="base">
              <a:buFont typeface="Wingdings" panose="05000000000000000000" pitchFamily="2" charset="2"/>
              <a:buChar char="Ø"/>
            </a:pPr>
            <a:r>
              <a:rPr lang="zh-TW" altLang="en-US" sz="2400" dirty="0" smtClean="0"/>
              <a:t>向外</a:t>
            </a:r>
            <a:r>
              <a:rPr lang="zh-TW" altLang="en-US" sz="2400" dirty="0"/>
              <a:t>拉時呼氣</a:t>
            </a:r>
          </a:p>
          <a:p>
            <a:pPr fontAlgn="base">
              <a:buFont typeface="Wingdings" panose="05000000000000000000" pitchFamily="2" charset="2"/>
              <a:buChar char="Ø"/>
            </a:pPr>
            <a:r>
              <a:rPr lang="zh-TW" altLang="en-US" sz="2400" dirty="0" smtClean="0"/>
              <a:t>向</a:t>
            </a:r>
            <a:r>
              <a:rPr lang="zh-TW" altLang="en-US" sz="2400" dirty="0"/>
              <a:t>內收時吸氣</a:t>
            </a:r>
          </a:p>
          <a:p>
            <a:pPr fontAlgn="base">
              <a:buFont typeface="Wingdings" panose="05000000000000000000" pitchFamily="2" charset="2"/>
              <a:buChar char="Ø"/>
            </a:pPr>
            <a:r>
              <a:rPr lang="zh-TW" altLang="en-US" sz="2400" dirty="0" smtClean="0"/>
              <a:t>重覆</a:t>
            </a:r>
            <a:r>
              <a:rPr lang="zh-TW" altLang="en-US" sz="2400" dirty="0"/>
              <a:t>以上動作</a:t>
            </a:r>
            <a:r>
              <a:rPr lang="en-US" altLang="zh-TW" sz="2400" dirty="0"/>
              <a:t>10-15</a:t>
            </a:r>
            <a:r>
              <a:rPr lang="zh-TW" altLang="en-US" sz="2400" dirty="0"/>
              <a:t>次</a:t>
            </a:r>
          </a:p>
          <a:p>
            <a:pPr fontAlgn="base">
              <a:buFont typeface="Wingdings" panose="05000000000000000000" pitchFamily="2" charset="2"/>
              <a:buChar char="Ø"/>
            </a:pPr>
            <a:r>
              <a:rPr lang="zh-TW" altLang="en-US" sz="2400" dirty="0" smtClean="0"/>
              <a:t>換</a:t>
            </a:r>
            <a:r>
              <a:rPr lang="zh-TW" altLang="en-US" sz="2400" dirty="0"/>
              <a:t>邊繼續</a:t>
            </a:r>
          </a:p>
          <a:p>
            <a:pPr marL="0" lvl="0" indent="0" eaLnBrk="0" fontAlgn="base" hangingPunct="0">
              <a:lnSpc>
                <a:spcPct val="100000"/>
              </a:lnSpc>
              <a:spcBef>
                <a:spcPct val="0"/>
              </a:spcBef>
              <a:spcAft>
                <a:spcPct val="0"/>
              </a:spcAft>
              <a:buClrTx/>
              <a:buSzTx/>
              <a:buFontTx/>
              <a:buChar char="•"/>
            </a:pPr>
            <a:endParaRPr lang="zh-TW" altLang="zh-HK" sz="1000" dirty="0" smtClean="0">
              <a:solidFill>
                <a:schemeClr val="tx1"/>
              </a:solidFill>
            </a:endParaRPr>
          </a:p>
          <a:p>
            <a:pPr marL="0" lvl="0" indent="0" eaLnBrk="0" fontAlgn="base" hangingPunct="0">
              <a:lnSpc>
                <a:spcPct val="100000"/>
              </a:lnSpc>
              <a:spcBef>
                <a:spcPct val="0"/>
              </a:spcBef>
              <a:spcAft>
                <a:spcPct val="0"/>
              </a:spcAft>
              <a:buClrTx/>
              <a:buSzTx/>
              <a:buNone/>
            </a:pPr>
            <a:endParaRPr lang="zh-TW" altLang="zh-HK" sz="2400" dirty="0">
              <a:solidFill>
                <a:schemeClr val="tx1"/>
              </a:solidFill>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476538" y="1853434"/>
            <a:ext cx="4937760" cy="4023360"/>
          </a:xfrm>
        </p:spPr>
        <p:txBody>
          <a:bodyPr/>
          <a:lstStyle/>
          <a:p>
            <a:pPr lvl="0">
              <a:buFont typeface="Wingdings" panose="05000000000000000000" pitchFamily="2" charset="2"/>
              <a:buChar char="u"/>
            </a:pPr>
            <a:r>
              <a:rPr lang="zh-TW" altLang="en-US" sz="2400" b="1" dirty="0" smtClean="0"/>
              <a:t>注意事項</a:t>
            </a:r>
            <a:endParaRPr lang="en-US" altLang="zh-TW" sz="2400" b="1" dirty="0" smtClean="0"/>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左手能扶固定物保持身體平衡</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輔助腳要用力穩定位置</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確保彈力帶繫緊於固定物</a:t>
            </a:r>
            <a:endParaRPr lang="zh-TW" altLang="zh-HK" sz="1600" dirty="0">
              <a:latin typeface="Arial" panose="020B0604020202020204" pitchFamily="34" charset="0"/>
            </a:endParaRPr>
          </a:p>
          <a:p>
            <a:pPr lvl="0">
              <a:buFont typeface="Wingdings" panose="05000000000000000000" pitchFamily="2" charset="2"/>
              <a:buChar char="Ø"/>
            </a:pPr>
            <a:endParaRPr lang="en-US" altLang="zh-TW" sz="2400" dirty="0"/>
          </a:p>
          <a:p>
            <a:pPr>
              <a:buFont typeface="Wingdings" panose="05000000000000000000" pitchFamily="2" charset="2"/>
              <a:buChar char="u"/>
            </a:pPr>
            <a:r>
              <a:rPr lang="zh-TW" altLang="zh-HK" sz="2400" b="1" dirty="0"/>
              <a:t>相關動作</a:t>
            </a:r>
          </a:p>
          <a:p>
            <a:pPr>
              <a:buFont typeface="Wingdings" panose="05000000000000000000" pitchFamily="2" charset="2"/>
              <a:buChar char="Ø"/>
            </a:pPr>
            <a:r>
              <a:rPr lang="zh-TW" altLang="zh-HK" sz="2400" dirty="0">
                <a:ea typeface="Gungsuh"/>
                <a:cs typeface="Gungsuh"/>
              </a:rPr>
              <a:t>跑步(平衡)、體操(平衡)</a:t>
            </a:r>
            <a:endParaRPr lang="zh-HK" altLang="en-US" sz="2400" b="1"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16</a:t>
            </a:fld>
            <a:endParaRPr lang="en-US" dirty="0"/>
          </a:p>
        </p:txBody>
      </p:sp>
      <p:pic>
        <p:nvPicPr>
          <p:cNvPr id="10" name="image111.png"/>
          <p:cNvPicPr/>
          <p:nvPr/>
        </p:nvPicPr>
        <p:blipFill>
          <a:blip r:embed="rId2"/>
          <a:srcRect/>
          <a:stretch>
            <a:fillRect/>
          </a:stretch>
        </p:blipFill>
        <p:spPr>
          <a:xfrm>
            <a:off x="3816783" y="3874336"/>
            <a:ext cx="2493501" cy="2623156"/>
          </a:xfrm>
          <a:prstGeom prst="rect">
            <a:avLst/>
          </a:prstGeom>
          <a:ln/>
        </p:spPr>
      </p:pic>
    </p:spTree>
    <p:extLst>
      <p:ext uri="{BB962C8B-B14F-4D97-AF65-F5344CB8AC3E}">
        <p14:creationId xmlns:p14="http://schemas.microsoft.com/office/powerpoint/2010/main" val="212440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smtClean="0"/>
              <a:t>臀中肌</a:t>
            </a:r>
            <a:r>
              <a:rPr lang="zh-TW" altLang="zh-HK" b="1" dirty="0" smtClean="0"/>
              <a:t>- </a:t>
            </a:r>
            <a:r>
              <a:rPr lang="zh-TW" altLang="en-US" b="1" dirty="0"/>
              <a:t>進</a:t>
            </a:r>
            <a:r>
              <a:rPr lang="zh-TW" altLang="zh-HK" b="1" dirty="0" smtClean="0"/>
              <a:t>階</a:t>
            </a:r>
            <a:endParaRPr lang="zh-HK" altLang="en-US" b="1" dirty="0"/>
          </a:p>
        </p:txBody>
      </p:sp>
      <p:sp>
        <p:nvSpPr>
          <p:cNvPr id="6" name="Content Placeholder 5"/>
          <p:cNvSpPr>
            <a:spLocks noGrp="1"/>
          </p:cNvSpPr>
          <p:nvPr>
            <p:ph sz="half" idx="1"/>
          </p:nvPr>
        </p:nvSpPr>
        <p:spPr/>
        <p:txBody>
          <a:bodyPr/>
          <a:lstStyle/>
          <a:p>
            <a:pPr>
              <a:buFont typeface="Wingdings" panose="05000000000000000000" pitchFamily="2" charset="2"/>
              <a:buChar char="u"/>
            </a:pPr>
            <a:r>
              <a:rPr lang="zh-TW" altLang="zh-HK" sz="2400" b="1" dirty="0"/>
              <a:t>熱身動作</a:t>
            </a:r>
          </a:p>
          <a:p>
            <a:pPr lvl="0">
              <a:buFont typeface="Wingdings" panose="05000000000000000000" pitchFamily="2" charset="2"/>
              <a:buChar char="Ø"/>
            </a:pPr>
            <a:r>
              <a:rPr lang="zh-TW" altLang="en-US" sz="2400" dirty="0" smtClean="0"/>
              <a:t>先</a:t>
            </a:r>
            <a:r>
              <a:rPr lang="zh-TW" altLang="en-US" sz="2400" dirty="0"/>
              <a:t>仰臥瑜珈墊</a:t>
            </a:r>
          </a:p>
          <a:p>
            <a:pPr lvl="0">
              <a:buFont typeface="Wingdings" panose="05000000000000000000" pitchFamily="2" charset="2"/>
              <a:buChar char="Ø"/>
            </a:pPr>
            <a:r>
              <a:rPr lang="zh-TW" altLang="en-US" sz="2400" dirty="0" smtClean="0"/>
              <a:t>左腳</a:t>
            </a:r>
            <a:r>
              <a:rPr lang="zh-TW" altLang="en-US" sz="2400" dirty="0"/>
              <a:t>跨向右邊</a:t>
            </a:r>
          </a:p>
          <a:p>
            <a:pPr lvl="0">
              <a:buFont typeface="Wingdings" panose="05000000000000000000" pitchFamily="2" charset="2"/>
              <a:buChar char="Ø"/>
            </a:pPr>
            <a:r>
              <a:rPr lang="zh-TW" altLang="en-US" sz="2400" dirty="0" smtClean="0"/>
              <a:t>右手</a:t>
            </a:r>
            <a:r>
              <a:rPr lang="zh-TW" altLang="en-US" sz="2400" dirty="0"/>
              <a:t>按左腳，向下施力</a:t>
            </a:r>
          </a:p>
          <a:p>
            <a:pPr lvl="0">
              <a:buFont typeface="Wingdings" panose="05000000000000000000" pitchFamily="2" charset="2"/>
              <a:buChar char="Ø"/>
            </a:pPr>
            <a:r>
              <a:rPr lang="zh-TW" altLang="en-US" sz="2400" dirty="0" smtClean="0"/>
              <a:t>重覆</a:t>
            </a:r>
            <a:r>
              <a:rPr lang="zh-TW" altLang="en-US" sz="2400" dirty="0"/>
              <a:t>以上動作</a:t>
            </a:r>
            <a:r>
              <a:rPr lang="en-US" altLang="zh-TW" sz="2400" dirty="0"/>
              <a:t>8-10</a:t>
            </a:r>
            <a:r>
              <a:rPr lang="zh-TW" altLang="en-US" sz="2400" dirty="0"/>
              <a:t>次</a:t>
            </a:r>
          </a:p>
          <a:p>
            <a:endParaRPr lang="zh-HK" altLang="en-US" dirty="0"/>
          </a:p>
        </p:txBody>
      </p:sp>
      <p:sp>
        <p:nvSpPr>
          <p:cNvPr id="7" name="Content Placeholder 6"/>
          <p:cNvSpPr>
            <a:spLocks noGrp="1"/>
          </p:cNvSpPr>
          <p:nvPr>
            <p:ph sz="half" idx="2"/>
          </p:nvPr>
        </p:nvSpPr>
        <p:spPr/>
        <p:txBody>
          <a:bodyPr/>
          <a:lstStyle/>
          <a:p>
            <a:pPr lvl="0">
              <a:buFont typeface="Wingdings" panose="05000000000000000000" pitchFamily="2" charset="2"/>
              <a:buChar char="u"/>
            </a:pPr>
            <a:r>
              <a:rPr lang="zh-TW" altLang="en-US" sz="2400" b="1" dirty="0"/>
              <a:t>起始</a:t>
            </a:r>
            <a:r>
              <a:rPr lang="zh-TW" altLang="en-US" sz="2400" b="1" dirty="0" smtClean="0"/>
              <a:t>動作</a:t>
            </a:r>
            <a:endParaRPr lang="en-US" altLang="zh-TW" sz="2400" b="1" dirty="0" smtClean="0"/>
          </a:p>
          <a:p>
            <a:pPr marL="342900" lvl="0" indent="-342900">
              <a:lnSpc>
                <a:spcPct val="115000"/>
              </a:lnSpc>
              <a:spcAft>
                <a:spcPts val="0"/>
              </a:spcAft>
              <a:buFont typeface="Arial" panose="020B0604020202020204" pitchFamily="34" charset="0"/>
              <a:buChar char="●"/>
            </a:pPr>
            <a:r>
              <a:rPr lang="zh-TW" altLang="en-US" sz="2400" dirty="0" smtClean="0">
                <a:latin typeface="Arial" panose="020B0604020202020204" pitchFamily="34" charset="0"/>
                <a:ea typeface="Gungsuh"/>
                <a:cs typeface="Gungsuh"/>
              </a:rPr>
              <a:t>雙</a:t>
            </a:r>
            <a:r>
              <a:rPr lang="zh-TW" altLang="en-US" sz="2400" dirty="0">
                <a:latin typeface="Arial" panose="020B0604020202020204" pitchFamily="34" charset="0"/>
                <a:ea typeface="Gungsuh"/>
                <a:cs typeface="Gungsuh"/>
              </a:rPr>
              <a:t>腳穿過環狀彈力帶置</a:t>
            </a:r>
          </a:p>
          <a:p>
            <a:pPr marL="342900" lvl="0" indent="-342900">
              <a:lnSpc>
                <a:spcPct val="115000"/>
              </a:lnSpc>
              <a:spcAft>
                <a:spcPts val="0"/>
              </a:spcAft>
              <a:buFont typeface="Arial" panose="020B0604020202020204" pitchFamily="34" charset="0"/>
              <a:buChar char="●"/>
            </a:pPr>
            <a:r>
              <a:rPr lang="zh-TW" altLang="en-US" sz="2400" dirty="0" smtClean="0">
                <a:latin typeface="Arial" panose="020B0604020202020204" pitchFamily="34" charset="0"/>
                <a:ea typeface="Gungsuh"/>
                <a:cs typeface="Gungsuh"/>
              </a:rPr>
              <a:t>彈力</a:t>
            </a:r>
            <a:r>
              <a:rPr lang="zh-TW" altLang="en-US" sz="2400" dirty="0">
                <a:latin typeface="Arial" panose="020B0604020202020204" pitchFamily="34" charset="0"/>
                <a:ea typeface="Gungsuh"/>
                <a:cs typeface="Gungsuh"/>
              </a:rPr>
              <a:t>帶置於足踝上方位置</a:t>
            </a:r>
          </a:p>
          <a:p>
            <a:pPr marL="342900" lvl="0" indent="-342900">
              <a:lnSpc>
                <a:spcPct val="115000"/>
              </a:lnSpc>
              <a:spcAft>
                <a:spcPts val="0"/>
              </a:spcAft>
              <a:buFont typeface="Arial" panose="020B0604020202020204" pitchFamily="34" charset="0"/>
              <a:buChar char="●"/>
            </a:pPr>
            <a:r>
              <a:rPr lang="zh-TW" altLang="en-US" sz="2400" dirty="0" smtClean="0">
                <a:latin typeface="Arial" panose="020B0604020202020204" pitchFamily="34" charset="0"/>
                <a:ea typeface="Gungsuh"/>
                <a:cs typeface="Gungsuh"/>
              </a:rPr>
              <a:t>側</a:t>
            </a:r>
            <a:r>
              <a:rPr lang="zh-TW" altLang="en-US" sz="2400" dirty="0">
                <a:latin typeface="Arial" panose="020B0604020202020204" pitchFamily="34" charset="0"/>
                <a:ea typeface="Gungsuh"/>
                <a:cs typeface="Gungsuh"/>
              </a:rPr>
              <a:t>躺於瑜珈墊</a:t>
            </a:r>
          </a:p>
          <a:p>
            <a:pPr marL="342900" lvl="0" indent="-342900">
              <a:lnSpc>
                <a:spcPct val="115000"/>
              </a:lnSpc>
              <a:spcAft>
                <a:spcPts val="0"/>
              </a:spcAft>
              <a:buFont typeface="Arial" panose="020B0604020202020204" pitchFamily="34" charset="0"/>
              <a:buChar char="●"/>
            </a:pPr>
            <a:r>
              <a:rPr lang="zh-TW" altLang="en-US" sz="2400" dirty="0" smtClean="0">
                <a:latin typeface="Arial" panose="020B0604020202020204" pitchFamily="34" charset="0"/>
                <a:ea typeface="Gungsuh"/>
                <a:cs typeface="Gungsuh"/>
              </a:rPr>
              <a:t>挺胸</a:t>
            </a:r>
            <a:r>
              <a:rPr lang="zh-TW" altLang="en-US" sz="2400" dirty="0">
                <a:latin typeface="Arial" panose="020B0604020202020204" pitchFamily="34" charset="0"/>
                <a:ea typeface="Gungsuh"/>
                <a:cs typeface="Gungsuh"/>
              </a:rPr>
              <a:t>收腹，眼望</a:t>
            </a:r>
            <a:r>
              <a:rPr lang="zh-TW" altLang="en-US" sz="2400" dirty="0" smtClean="0">
                <a:latin typeface="Arial" panose="020B0604020202020204" pitchFamily="34" charset="0"/>
                <a:ea typeface="Gungsuh"/>
                <a:cs typeface="Gungsuh"/>
              </a:rPr>
              <a:t>前方。</a:t>
            </a:r>
            <a:endParaRPr lang="zh-TW" altLang="en-US" sz="2400" dirty="0">
              <a:latin typeface="Arial" panose="020B0604020202020204" pitchFamily="34" charset="0"/>
              <a:ea typeface="Gungsuh"/>
              <a:cs typeface="Gungsuh"/>
            </a:endParaRPr>
          </a:p>
          <a:p>
            <a:pPr marL="342900" lvl="0" indent="-342900">
              <a:lnSpc>
                <a:spcPct val="115000"/>
              </a:lnSpc>
              <a:spcAft>
                <a:spcPts val="0"/>
              </a:spcAft>
              <a:buFont typeface="Arial" panose="020B0604020202020204" pitchFamily="34" charset="0"/>
              <a:buChar char="●"/>
            </a:pPr>
            <a:r>
              <a:rPr lang="zh-TW" altLang="en-US" sz="2400" dirty="0" smtClean="0">
                <a:latin typeface="Arial" panose="020B0604020202020204" pitchFamily="34" charset="0"/>
                <a:ea typeface="Gungsuh"/>
                <a:cs typeface="Gungsuh"/>
              </a:rPr>
              <a:t>雙</a:t>
            </a:r>
            <a:r>
              <a:rPr lang="zh-TW" altLang="en-US" sz="2400" dirty="0">
                <a:latin typeface="Arial" panose="020B0604020202020204" pitchFamily="34" charset="0"/>
                <a:ea typeface="Gungsuh"/>
                <a:cs typeface="Gungsuh"/>
              </a:rPr>
              <a:t>腳指向前方</a:t>
            </a: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17</a:t>
            </a:fld>
            <a:endParaRPr lang="en-US" dirty="0"/>
          </a:p>
        </p:txBody>
      </p:sp>
      <p:pic>
        <p:nvPicPr>
          <p:cNvPr id="9" name="image2.png"/>
          <p:cNvPicPr/>
          <p:nvPr/>
        </p:nvPicPr>
        <p:blipFill>
          <a:blip r:embed="rId2"/>
          <a:srcRect t="13823"/>
          <a:stretch>
            <a:fillRect/>
          </a:stretch>
        </p:blipFill>
        <p:spPr>
          <a:xfrm>
            <a:off x="311122" y="4316569"/>
            <a:ext cx="3276600" cy="1263650"/>
          </a:xfrm>
          <a:prstGeom prst="rect">
            <a:avLst/>
          </a:prstGeom>
          <a:ln/>
        </p:spPr>
      </p:pic>
      <p:pic>
        <p:nvPicPr>
          <p:cNvPr id="10" name="image13.png"/>
          <p:cNvPicPr/>
          <p:nvPr/>
        </p:nvPicPr>
        <p:blipFill>
          <a:blip r:embed="rId3"/>
          <a:srcRect/>
          <a:stretch>
            <a:fillRect/>
          </a:stretch>
        </p:blipFill>
        <p:spPr>
          <a:xfrm>
            <a:off x="2849880" y="5627935"/>
            <a:ext cx="3276600" cy="1196975"/>
          </a:xfrm>
          <a:prstGeom prst="rect">
            <a:avLst/>
          </a:prstGeom>
          <a:ln/>
        </p:spPr>
      </p:pic>
      <p:pic>
        <p:nvPicPr>
          <p:cNvPr id="13" name="image75.png"/>
          <p:cNvPicPr/>
          <p:nvPr/>
        </p:nvPicPr>
        <p:blipFill>
          <a:blip r:embed="rId4"/>
          <a:srcRect/>
          <a:stretch>
            <a:fillRect/>
          </a:stretch>
        </p:blipFill>
        <p:spPr>
          <a:xfrm>
            <a:off x="8146472" y="286603"/>
            <a:ext cx="3768437" cy="1856233"/>
          </a:xfrm>
          <a:prstGeom prst="rect">
            <a:avLst/>
          </a:prstGeom>
          <a:ln/>
        </p:spPr>
      </p:pic>
    </p:spTree>
    <p:extLst>
      <p:ext uri="{BB962C8B-B14F-4D97-AF65-F5344CB8AC3E}">
        <p14:creationId xmlns:p14="http://schemas.microsoft.com/office/powerpoint/2010/main" val="756990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臀中肌</a:t>
            </a:r>
            <a:r>
              <a:rPr lang="zh-TW" altLang="zh-HK" b="1" dirty="0"/>
              <a:t>- </a:t>
            </a:r>
            <a:r>
              <a:rPr lang="zh-TW" altLang="en-US" b="1" dirty="0"/>
              <a:t>進</a:t>
            </a:r>
            <a:r>
              <a:rPr lang="zh-TW" altLang="zh-HK" b="1" dirty="0" smtClean="0"/>
              <a:t>階</a:t>
            </a:r>
            <a:endParaRPr lang="zh-HK" altLang="en-US" b="1" dirty="0"/>
          </a:p>
        </p:txBody>
      </p:sp>
      <p:sp>
        <p:nvSpPr>
          <p:cNvPr id="6" name="Content Placeholder 5"/>
          <p:cNvSpPr>
            <a:spLocks noGrp="1"/>
          </p:cNvSpPr>
          <p:nvPr>
            <p:ph sz="half" idx="1"/>
          </p:nvPr>
        </p:nvSpPr>
        <p:spPr>
          <a:xfrm>
            <a:off x="565698" y="1853434"/>
            <a:ext cx="4937760" cy="4023360"/>
          </a:xfrm>
        </p:spPr>
        <p:txBody>
          <a:bodyPr/>
          <a:lstStyle/>
          <a:p>
            <a:pPr>
              <a:buFont typeface="Wingdings" panose="05000000000000000000" pitchFamily="2" charset="2"/>
              <a:buChar char="u"/>
            </a:pPr>
            <a:r>
              <a:rPr lang="zh-TW" altLang="zh-HK" sz="2400" b="1" dirty="0"/>
              <a:t>動作過程</a:t>
            </a:r>
          </a:p>
          <a:p>
            <a:pPr fontAlgn="base">
              <a:buFont typeface="Wingdings" panose="05000000000000000000" pitchFamily="2" charset="2"/>
              <a:buChar char="Ø"/>
            </a:pPr>
            <a:r>
              <a:rPr lang="zh-TW" altLang="en-US" sz="2400" dirty="0"/>
              <a:t>左</a:t>
            </a:r>
            <a:r>
              <a:rPr lang="zh-TW" altLang="en-US" sz="2400" dirty="0" smtClean="0"/>
              <a:t>腳</a:t>
            </a:r>
            <a:r>
              <a:rPr lang="zh-TW" altLang="en-US" sz="2400" dirty="0"/>
              <a:t>伸直慢慢向上提起</a:t>
            </a:r>
          </a:p>
          <a:p>
            <a:pPr fontAlgn="base">
              <a:buFont typeface="Wingdings" panose="05000000000000000000" pitchFamily="2" charset="2"/>
              <a:buChar char="Ø"/>
            </a:pPr>
            <a:r>
              <a:rPr lang="zh-TW" altLang="en-US" sz="2400" dirty="0" smtClean="0"/>
              <a:t>雙</a:t>
            </a:r>
            <a:r>
              <a:rPr lang="zh-TW" altLang="en-US" sz="2400" dirty="0"/>
              <a:t>腳仍然指向前方</a:t>
            </a:r>
          </a:p>
          <a:p>
            <a:pPr fontAlgn="base">
              <a:buFont typeface="Wingdings" panose="05000000000000000000" pitchFamily="2" charset="2"/>
              <a:buChar char="Ø"/>
            </a:pPr>
            <a:r>
              <a:rPr lang="zh-TW" altLang="en-US" sz="2400" dirty="0" smtClean="0"/>
              <a:t>完成</a:t>
            </a:r>
            <a:r>
              <a:rPr lang="zh-TW" altLang="en-US" sz="2400" dirty="0"/>
              <a:t>後慢慢返回至起始動作</a:t>
            </a:r>
          </a:p>
          <a:p>
            <a:pPr fontAlgn="base">
              <a:buFont typeface="Wingdings" panose="05000000000000000000" pitchFamily="2" charset="2"/>
              <a:buChar char="Ø"/>
            </a:pPr>
            <a:r>
              <a:rPr lang="zh-TW" altLang="en-US" sz="2400" dirty="0" smtClean="0"/>
              <a:t>向上</a:t>
            </a:r>
            <a:r>
              <a:rPr lang="zh-TW" altLang="en-US" sz="2400" dirty="0"/>
              <a:t>拉時呼氣</a:t>
            </a:r>
          </a:p>
          <a:p>
            <a:pPr fontAlgn="base">
              <a:buFont typeface="Wingdings" panose="05000000000000000000" pitchFamily="2" charset="2"/>
              <a:buChar char="Ø"/>
            </a:pPr>
            <a:r>
              <a:rPr lang="zh-TW" altLang="en-US" sz="2400" dirty="0" smtClean="0"/>
              <a:t>向下</a:t>
            </a:r>
            <a:r>
              <a:rPr lang="zh-TW" altLang="en-US" sz="2400" dirty="0"/>
              <a:t>收時吸氣</a:t>
            </a:r>
          </a:p>
          <a:p>
            <a:pPr fontAlgn="base">
              <a:buFont typeface="Wingdings" panose="05000000000000000000" pitchFamily="2" charset="2"/>
              <a:buChar char="Ø"/>
            </a:pPr>
            <a:r>
              <a:rPr lang="zh-TW" altLang="en-US" sz="2400" dirty="0" smtClean="0"/>
              <a:t>重覆</a:t>
            </a:r>
            <a:r>
              <a:rPr lang="zh-TW" altLang="en-US" sz="2400" dirty="0"/>
              <a:t>以上動作</a:t>
            </a:r>
            <a:r>
              <a:rPr lang="en-US" altLang="zh-TW" sz="2400" dirty="0"/>
              <a:t>10-15</a:t>
            </a:r>
            <a:r>
              <a:rPr lang="zh-TW" altLang="en-US" sz="2400" dirty="0"/>
              <a:t>次</a:t>
            </a:r>
          </a:p>
          <a:p>
            <a:pPr fontAlgn="base">
              <a:buFont typeface="Wingdings" panose="05000000000000000000" pitchFamily="2" charset="2"/>
              <a:buChar char="Ø"/>
            </a:pPr>
            <a:r>
              <a:rPr lang="zh-TW" altLang="en-US" sz="2400" dirty="0" smtClean="0"/>
              <a:t>換</a:t>
            </a:r>
            <a:r>
              <a:rPr lang="zh-TW" altLang="en-US" sz="2400" dirty="0"/>
              <a:t>邊繼續</a:t>
            </a:r>
          </a:p>
          <a:p>
            <a:pPr marL="0" lvl="0" indent="0" eaLnBrk="0" fontAlgn="base" hangingPunct="0">
              <a:lnSpc>
                <a:spcPct val="100000"/>
              </a:lnSpc>
              <a:spcBef>
                <a:spcPct val="0"/>
              </a:spcBef>
              <a:spcAft>
                <a:spcPct val="0"/>
              </a:spcAft>
              <a:buClrTx/>
              <a:buSzTx/>
              <a:buFontTx/>
              <a:buChar char="•"/>
            </a:pPr>
            <a:endParaRPr lang="zh-TW" altLang="zh-HK" sz="1000" dirty="0" smtClean="0">
              <a:solidFill>
                <a:schemeClr val="tx1"/>
              </a:solidFill>
            </a:endParaRPr>
          </a:p>
          <a:p>
            <a:pPr marL="0" lvl="0" indent="0" eaLnBrk="0" fontAlgn="base" hangingPunct="0">
              <a:lnSpc>
                <a:spcPct val="100000"/>
              </a:lnSpc>
              <a:spcBef>
                <a:spcPct val="0"/>
              </a:spcBef>
              <a:spcAft>
                <a:spcPct val="0"/>
              </a:spcAft>
              <a:buClrTx/>
              <a:buSzTx/>
              <a:buNone/>
            </a:pPr>
            <a:endParaRPr lang="zh-TW" altLang="zh-HK" sz="2400" dirty="0">
              <a:solidFill>
                <a:schemeClr val="tx1"/>
              </a:solidFill>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929120" y="1853434"/>
            <a:ext cx="4937760" cy="4023360"/>
          </a:xfrm>
        </p:spPr>
        <p:txBody>
          <a:bodyPr/>
          <a:lstStyle/>
          <a:p>
            <a:pPr lvl="0">
              <a:buFont typeface="Wingdings" panose="05000000000000000000" pitchFamily="2" charset="2"/>
              <a:buChar char="u"/>
            </a:pPr>
            <a:r>
              <a:rPr lang="zh-TW" altLang="en-US" sz="2400" b="1" dirty="0" smtClean="0"/>
              <a:t>注意事項</a:t>
            </a:r>
            <a:endParaRPr lang="en-US" altLang="zh-TW" sz="2400" b="1" dirty="0" smtClean="0"/>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應使用瑜珈墊</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輔助腳要用力穩定位置</a:t>
            </a:r>
            <a:endParaRPr lang="zh-TW" altLang="zh-HK" sz="1600" dirty="0">
              <a:latin typeface="Arial" panose="020B0604020202020204" pitchFamily="34" charset="0"/>
            </a:endParaRPr>
          </a:p>
          <a:p>
            <a:pPr lvl="0">
              <a:buFont typeface="Wingdings" panose="05000000000000000000" pitchFamily="2" charset="2"/>
              <a:buChar char="Ø"/>
            </a:pPr>
            <a:endParaRPr lang="en-US" altLang="zh-TW" sz="2400" dirty="0"/>
          </a:p>
          <a:p>
            <a:pPr>
              <a:buFont typeface="Wingdings" panose="05000000000000000000" pitchFamily="2" charset="2"/>
              <a:buChar char="u"/>
            </a:pPr>
            <a:r>
              <a:rPr lang="zh-TW" altLang="zh-HK" sz="2400" b="1" dirty="0"/>
              <a:t>相關動作</a:t>
            </a:r>
          </a:p>
          <a:p>
            <a:pPr>
              <a:buFont typeface="Wingdings" panose="05000000000000000000" pitchFamily="2" charset="2"/>
              <a:buChar char="Ø"/>
            </a:pPr>
            <a:r>
              <a:rPr lang="zh-TW" altLang="zh-HK" sz="2400" dirty="0">
                <a:ea typeface="Gungsuh"/>
                <a:cs typeface="Gungsuh"/>
              </a:rPr>
              <a:t>跑步(平衡)、體操(平衡)</a:t>
            </a:r>
            <a:endParaRPr lang="zh-HK" altLang="en-US" sz="2400" b="1"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18</a:t>
            </a:fld>
            <a:endParaRPr lang="en-US" dirty="0"/>
          </a:p>
        </p:txBody>
      </p:sp>
      <p:pic>
        <p:nvPicPr>
          <p:cNvPr id="8" name="image118.png"/>
          <p:cNvPicPr/>
          <p:nvPr/>
        </p:nvPicPr>
        <p:blipFill>
          <a:blip r:embed="rId2"/>
          <a:srcRect/>
          <a:stretch>
            <a:fillRect/>
          </a:stretch>
        </p:blipFill>
        <p:spPr>
          <a:xfrm>
            <a:off x="3865158" y="4950646"/>
            <a:ext cx="3276600" cy="1852295"/>
          </a:xfrm>
          <a:prstGeom prst="rect">
            <a:avLst/>
          </a:prstGeom>
          <a:ln/>
        </p:spPr>
      </p:pic>
    </p:spTree>
    <p:extLst>
      <p:ext uri="{BB962C8B-B14F-4D97-AF65-F5344CB8AC3E}">
        <p14:creationId xmlns:p14="http://schemas.microsoft.com/office/powerpoint/2010/main" val="2743607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四頭肌</a:t>
            </a:r>
            <a:r>
              <a:rPr lang="zh-TW" altLang="zh-HK" b="1" dirty="0" smtClean="0"/>
              <a:t>- </a:t>
            </a:r>
            <a:r>
              <a:rPr lang="zh-TW" altLang="zh-HK" b="1" dirty="0"/>
              <a:t>初階</a:t>
            </a:r>
            <a:endParaRPr lang="zh-HK" altLang="en-US" b="1" dirty="0"/>
          </a:p>
        </p:txBody>
      </p:sp>
      <p:sp>
        <p:nvSpPr>
          <p:cNvPr id="6" name="Content Placeholder 5"/>
          <p:cNvSpPr>
            <a:spLocks noGrp="1"/>
          </p:cNvSpPr>
          <p:nvPr>
            <p:ph sz="half" idx="1"/>
          </p:nvPr>
        </p:nvSpPr>
        <p:spPr>
          <a:xfrm>
            <a:off x="550299" y="1844824"/>
            <a:ext cx="4040822" cy="4023360"/>
          </a:xfrm>
        </p:spPr>
        <p:txBody>
          <a:bodyPr>
            <a:normAutofit/>
          </a:bodyPr>
          <a:lstStyle/>
          <a:p>
            <a:pPr>
              <a:buFont typeface="Wingdings" panose="05000000000000000000" pitchFamily="2" charset="2"/>
              <a:buChar char="u"/>
            </a:pPr>
            <a:r>
              <a:rPr lang="zh-TW" altLang="zh-HK" sz="2400" b="1" dirty="0"/>
              <a:t>熱身動作</a:t>
            </a: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自然站立，雙腳平</a:t>
            </a:r>
            <a:r>
              <a:rPr lang="zh-TW" altLang="zh-HK" sz="2400" dirty="0" smtClean="0">
                <a:latin typeface="Arial" panose="020B0604020202020204" pitchFamily="34" charset="0"/>
                <a:ea typeface="Gungsuh"/>
                <a:cs typeface="Gungsuh"/>
              </a:rPr>
              <a:t>肩</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右腳向後收起</a:t>
            </a:r>
            <a:r>
              <a:rPr lang="zh-TW" altLang="zh-HK" sz="2400" dirty="0" smtClean="0">
                <a:latin typeface="Arial" panose="020B0604020202020204" pitchFamily="34" charset="0"/>
                <a:ea typeface="Gungsuh"/>
                <a:cs typeface="Gungsuh"/>
              </a:rPr>
              <a:t>，右手</a:t>
            </a:r>
            <a:r>
              <a:rPr lang="zh-TW" altLang="zh-HK" sz="2400" dirty="0">
                <a:latin typeface="Arial" panose="020B0604020202020204" pitchFamily="34" charset="0"/>
                <a:ea typeface="Gungsuh"/>
                <a:cs typeface="Gungsuh"/>
              </a:rPr>
              <a:t>拉右腳</a:t>
            </a:r>
            <a:r>
              <a:rPr lang="zh-TW" altLang="zh-HK" sz="2400" dirty="0" smtClean="0">
                <a:latin typeface="Arial" panose="020B0604020202020204" pitchFamily="34" charset="0"/>
                <a:ea typeface="Gungsuh"/>
                <a:cs typeface="Gungsuh"/>
              </a:rPr>
              <a:t>腳腕</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完成後轉邊</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重覆以上動作8-10次</a:t>
            </a:r>
            <a:endParaRPr lang="zh-TW" altLang="zh-HK" sz="1600" dirty="0">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438352" y="1844824"/>
            <a:ext cx="4937760" cy="4023360"/>
          </a:xfrm>
        </p:spPr>
        <p:txBody>
          <a:bodyPr>
            <a:normAutofit/>
          </a:bodyPr>
          <a:lstStyle/>
          <a:p>
            <a:pPr lvl="0">
              <a:buFont typeface="Wingdings" panose="05000000000000000000" pitchFamily="2" charset="2"/>
              <a:buChar char="u"/>
            </a:pPr>
            <a:r>
              <a:rPr lang="zh-TW" altLang="en-US" sz="2400" b="1" dirty="0"/>
              <a:t>起始</a:t>
            </a:r>
            <a:r>
              <a:rPr lang="zh-TW" altLang="en-US" sz="2400" b="1" dirty="0" smtClean="0"/>
              <a:t>動作</a:t>
            </a:r>
            <a:endParaRPr lang="en-US" altLang="zh-TW" sz="2400" b="1" dirty="0" smtClean="0"/>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雙腳站在彈力帶中端</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雙手握彈力帶</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雙手放於肩膀，掌心</a:t>
            </a:r>
            <a:r>
              <a:rPr lang="zh-TW" altLang="zh-HK" sz="2400" dirty="0" smtClean="0">
                <a:latin typeface="Arial" panose="020B0604020202020204" pitchFamily="34" charset="0"/>
                <a:ea typeface="Gungsuh"/>
                <a:cs typeface="Gungsuh"/>
              </a:rPr>
              <a:t>向前</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挺胸收腹，眼望</a:t>
            </a:r>
            <a:r>
              <a:rPr lang="zh-TW" altLang="zh-HK" sz="2400" dirty="0" smtClean="0">
                <a:latin typeface="Arial" panose="020B0604020202020204" pitchFamily="34" charset="0"/>
                <a:ea typeface="Gungsuh"/>
                <a:cs typeface="Gungsuh"/>
              </a:rPr>
              <a:t>前方</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19</a:t>
            </a:fld>
            <a:endParaRPr lang="en-US" dirty="0"/>
          </a:p>
        </p:txBody>
      </p:sp>
      <p:pic>
        <p:nvPicPr>
          <p:cNvPr id="11" name="image97.png"/>
          <p:cNvPicPr/>
          <p:nvPr/>
        </p:nvPicPr>
        <p:blipFill>
          <a:blip r:embed="rId2"/>
          <a:srcRect t="3613"/>
          <a:stretch>
            <a:fillRect/>
          </a:stretch>
        </p:blipFill>
        <p:spPr>
          <a:xfrm>
            <a:off x="4591121" y="1442790"/>
            <a:ext cx="1631950" cy="2533650"/>
          </a:xfrm>
          <a:prstGeom prst="rect">
            <a:avLst/>
          </a:prstGeom>
          <a:ln/>
        </p:spPr>
      </p:pic>
      <p:pic>
        <p:nvPicPr>
          <p:cNvPr id="12" name="image74.png"/>
          <p:cNvPicPr/>
          <p:nvPr/>
        </p:nvPicPr>
        <p:blipFill>
          <a:blip r:embed="rId3"/>
          <a:srcRect/>
          <a:stretch>
            <a:fillRect/>
          </a:stretch>
        </p:blipFill>
        <p:spPr>
          <a:xfrm>
            <a:off x="4134676" y="4229030"/>
            <a:ext cx="1724025" cy="2595880"/>
          </a:xfrm>
          <a:prstGeom prst="rect">
            <a:avLst/>
          </a:prstGeom>
          <a:ln/>
        </p:spPr>
      </p:pic>
      <p:pic>
        <p:nvPicPr>
          <p:cNvPr id="13" name="image47.png"/>
          <p:cNvPicPr/>
          <p:nvPr/>
        </p:nvPicPr>
        <p:blipFill>
          <a:blip r:embed="rId4"/>
          <a:srcRect/>
          <a:stretch>
            <a:fillRect/>
          </a:stretch>
        </p:blipFill>
        <p:spPr>
          <a:xfrm>
            <a:off x="10262705" y="180474"/>
            <a:ext cx="1563457" cy="3328699"/>
          </a:xfrm>
          <a:prstGeom prst="rect">
            <a:avLst/>
          </a:prstGeom>
          <a:ln/>
        </p:spPr>
      </p:pic>
    </p:spTree>
    <p:extLst>
      <p:ext uri="{BB962C8B-B14F-4D97-AF65-F5344CB8AC3E}">
        <p14:creationId xmlns:p14="http://schemas.microsoft.com/office/powerpoint/2010/main" val="2203637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3" descr="A close up of a logo&#10;&#10;Description automatically generated">
            <a:extLst>
              <a:ext uri="{FF2B5EF4-FFF2-40B4-BE49-F238E27FC236}">
                <a16:creationId xmlns:a16="http://schemas.microsoft.com/office/drawing/2014/main" id="{8984B600-75B6-480B-A0D9-BC21549F8A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98208" y="33367"/>
            <a:ext cx="1901657" cy="1901657"/>
          </a:xfrm>
          <a:prstGeom prst="rect">
            <a:avLst/>
          </a:prstGeom>
        </p:spPr>
      </p:pic>
      <p:sp>
        <p:nvSpPr>
          <p:cNvPr id="3" name="內容版面配置區 2"/>
          <p:cNvSpPr>
            <a:spLocks noGrp="1"/>
          </p:cNvSpPr>
          <p:nvPr>
            <p:ph sz="quarter" idx="13"/>
          </p:nvPr>
        </p:nvSpPr>
        <p:spPr>
          <a:xfrm>
            <a:off x="715672" y="1830785"/>
            <a:ext cx="10692964" cy="4254155"/>
          </a:xfrm>
        </p:spPr>
        <p:txBody>
          <a:bodyPr>
            <a:noAutofit/>
          </a:bodyPr>
          <a:lstStyle/>
          <a:p>
            <a:pPr marL="0" indent="717550" algn="just">
              <a:buNone/>
            </a:pPr>
            <a:r>
              <a:rPr lang="zh-TW" altLang="en-US" sz="2800" dirty="0"/>
              <a:t>衞生署指出，由童年開始至成年階段，恆常參與體能活動對健康有莫大裨益，包括可增強體適能，如心肺適能和肌肉力量、減少身體脂肪、降低患上癌症、心血管疾病和糖尿病的風險、促進骨骼健康，以及提升抗逆力和減少抑鬱症狀等。此外，保持健康生活模式，可增強身體抵抗力。</a:t>
            </a:r>
            <a:endParaRPr lang="en-US" altLang="zh-TW" sz="2800" dirty="0"/>
          </a:p>
          <a:p>
            <a:pPr marL="0" indent="719138" algn="just">
              <a:buNone/>
            </a:pPr>
            <a:r>
              <a:rPr lang="zh-HK" altLang="zh-TW" sz="2800" dirty="0"/>
              <a:t>教育局課程發展處製作了一系列網上教學資源供教師參考，鼓勵學生在家</a:t>
            </a:r>
            <a:r>
              <a:rPr lang="zh-TW" altLang="en-US" sz="2800" dirty="0"/>
              <a:t>進行適量的個人體適能活動</a:t>
            </a:r>
            <a:r>
              <a:rPr lang="zh-TW" altLang="zh-TW" sz="2800" dirty="0"/>
              <a:t>，</a:t>
            </a:r>
            <a:r>
              <a:rPr lang="zh-HK" altLang="zh-TW" sz="2800" dirty="0"/>
              <a:t>家長亦可一同參與或從旁協助。這不但有助促進親子關係，更可維持良好的身體狀態，實踐健康的生活方式</a:t>
            </a:r>
            <a:r>
              <a:rPr lang="zh-TW" altLang="en-US" sz="2800" dirty="0"/>
              <a:t>。</a:t>
            </a:r>
            <a:endParaRPr lang="en-US" altLang="zh-TW" sz="2800" dirty="0"/>
          </a:p>
        </p:txBody>
      </p:sp>
      <p:sp>
        <p:nvSpPr>
          <p:cNvPr id="6" name="投影片編號版面配置區 5"/>
          <p:cNvSpPr>
            <a:spLocks noGrp="1"/>
          </p:cNvSpPr>
          <p:nvPr>
            <p:ph type="sldNum" sz="quarter" idx="12"/>
          </p:nvPr>
        </p:nvSpPr>
        <p:spPr/>
        <p:txBody>
          <a:bodyPr/>
          <a:lstStyle/>
          <a:p>
            <a:fld id="{6D22F896-40B5-4ADD-8801-0D06FADFA095}" type="slidenum">
              <a:rPr lang="en-US" smtClean="0"/>
              <a:t>2</a:t>
            </a:fld>
            <a:endParaRPr lang="en-US" dirty="0"/>
          </a:p>
        </p:txBody>
      </p:sp>
      <p:sp>
        <p:nvSpPr>
          <p:cNvPr id="8" name="標題 1"/>
          <p:cNvSpPr>
            <a:spLocks noGrp="1"/>
          </p:cNvSpPr>
          <p:nvPr>
            <p:ph type="title"/>
          </p:nvPr>
        </p:nvSpPr>
        <p:spPr>
          <a:xfrm>
            <a:off x="715671" y="408214"/>
            <a:ext cx="10364835" cy="1151965"/>
          </a:xfrm>
        </p:spPr>
        <p:txBody>
          <a:bodyPr/>
          <a:lstStyle/>
          <a:p>
            <a:r>
              <a:rPr lang="zh-TW" altLang="en-US" b="1" dirty="0">
                <a:solidFill>
                  <a:schemeClr val="tx1">
                    <a:lumMod val="85000"/>
                    <a:lumOff val="15000"/>
                  </a:schemeClr>
                </a:solidFill>
              </a:rPr>
              <a:t>前言</a:t>
            </a:r>
            <a:endParaRPr lang="en-US" b="1" dirty="0">
              <a:solidFill>
                <a:schemeClr val="tx1">
                  <a:lumMod val="85000"/>
                  <a:lumOff val="15000"/>
                </a:schemeClr>
              </a:solidFill>
            </a:endParaRPr>
          </a:p>
        </p:txBody>
      </p:sp>
    </p:spTree>
    <p:extLst>
      <p:ext uri="{BB962C8B-B14F-4D97-AF65-F5344CB8AC3E}">
        <p14:creationId xmlns:p14="http://schemas.microsoft.com/office/powerpoint/2010/main" val="3233300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四頭肌</a:t>
            </a:r>
            <a:r>
              <a:rPr lang="zh-TW" altLang="zh-HK" b="1" dirty="0" smtClean="0"/>
              <a:t>- </a:t>
            </a:r>
            <a:r>
              <a:rPr lang="zh-TW" altLang="zh-HK" b="1" dirty="0"/>
              <a:t>初階</a:t>
            </a:r>
            <a:endParaRPr lang="zh-HK" altLang="en-US" b="1" dirty="0"/>
          </a:p>
        </p:txBody>
      </p:sp>
      <p:sp>
        <p:nvSpPr>
          <p:cNvPr id="6" name="Content Placeholder 5"/>
          <p:cNvSpPr>
            <a:spLocks noGrp="1"/>
          </p:cNvSpPr>
          <p:nvPr>
            <p:ph sz="half" idx="1"/>
          </p:nvPr>
        </p:nvSpPr>
        <p:spPr>
          <a:xfrm>
            <a:off x="675223" y="1843419"/>
            <a:ext cx="4937760" cy="4023360"/>
          </a:xfrm>
        </p:spPr>
        <p:txBody>
          <a:bodyPr/>
          <a:lstStyle/>
          <a:p>
            <a:pPr>
              <a:buFont typeface="Wingdings" panose="05000000000000000000" pitchFamily="2" charset="2"/>
              <a:buChar char="u"/>
            </a:pPr>
            <a:r>
              <a:rPr lang="zh-TW" altLang="zh-HK" sz="2400" b="1" dirty="0"/>
              <a:t>動作過程</a:t>
            </a: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雙膝慢慢向下蹲，臀部</a:t>
            </a:r>
            <a:r>
              <a:rPr lang="zh-TW" altLang="zh-HK" sz="2400" dirty="0" smtClean="0">
                <a:latin typeface="Arial" panose="020B0604020202020204" pitchFamily="34" charset="0"/>
                <a:ea typeface="Gungsuh"/>
                <a:cs typeface="Gungsuh"/>
              </a:rPr>
              <a:t>向後</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下蹲至大腿與地面平衡</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完成後向上站起至起始動作</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下蹲時</a:t>
            </a:r>
            <a:r>
              <a:rPr lang="zh-TW" altLang="zh-HK" sz="2400" dirty="0" smtClean="0">
                <a:latin typeface="Arial" panose="020B0604020202020204" pitchFamily="34" charset="0"/>
                <a:ea typeface="Gungsuh"/>
                <a:cs typeface="Gungsuh"/>
              </a:rPr>
              <a:t>吸氣</a:t>
            </a:r>
            <a:endParaRPr lang="en-US" altLang="zh-TW" sz="2400" dirty="0">
              <a:latin typeface="Arial" panose="020B0604020202020204" pitchFamily="34" charset="0"/>
              <a:ea typeface="Gungsuh"/>
              <a:cs typeface="Gungsuh"/>
            </a:endParaRPr>
          </a:p>
          <a:p>
            <a:pPr marL="342900" lvl="0" indent="-342900">
              <a:lnSpc>
                <a:spcPct val="115000"/>
              </a:lnSpc>
              <a:spcAft>
                <a:spcPts val="0"/>
              </a:spcAft>
              <a:buFont typeface="Arial" panose="020B0604020202020204" pitchFamily="34" charset="0"/>
              <a:buChar char="●"/>
            </a:pPr>
            <a:r>
              <a:rPr lang="zh-TW" altLang="en-US" sz="2400" dirty="0" smtClean="0">
                <a:solidFill>
                  <a:schemeClr val="tx1"/>
                </a:solidFill>
                <a:latin typeface="Arial" panose="020B0604020202020204" pitchFamily="34" charset="0"/>
              </a:rPr>
              <a:t>站</a:t>
            </a:r>
            <a:r>
              <a:rPr lang="zh-TW" altLang="en-US" sz="2400" dirty="0">
                <a:solidFill>
                  <a:schemeClr val="tx1"/>
                </a:solidFill>
                <a:latin typeface="Arial" panose="020B0604020202020204" pitchFamily="34" charset="0"/>
              </a:rPr>
              <a:t>起返回時</a:t>
            </a:r>
            <a:r>
              <a:rPr lang="zh-TW" altLang="en-US" sz="2400" dirty="0" smtClean="0">
                <a:solidFill>
                  <a:schemeClr val="tx1"/>
                </a:solidFill>
                <a:latin typeface="Arial" panose="020B0604020202020204" pitchFamily="34" charset="0"/>
              </a:rPr>
              <a:t>呼氣</a:t>
            </a:r>
            <a:endParaRPr lang="en-US" altLang="zh-TW" sz="2400" dirty="0" smtClean="0">
              <a:solidFill>
                <a:schemeClr val="tx1"/>
              </a:solidFill>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en-US" sz="2400" dirty="0" smtClean="0">
                <a:solidFill>
                  <a:schemeClr val="tx1"/>
                </a:solidFill>
                <a:latin typeface="Arial" panose="020B0604020202020204" pitchFamily="34" charset="0"/>
              </a:rPr>
              <a:t>重覆</a:t>
            </a:r>
            <a:r>
              <a:rPr lang="zh-TW" altLang="en-US" sz="2400" dirty="0">
                <a:solidFill>
                  <a:schemeClr val="tx1"/>
                </a:solidFill>
                <a:latin typeface="Arial" panose="020B0604020202020204" pitchFamily="34" charset="0"/>
              </a:rPr>
              <a:t>以上動作</a:t>
            </a:r>
            <a:r>
              <a:rPr lang="en-US" altLang="zh-TW" sz="2400" dirty="0">
                <a:solidFill>
                  <a:schemeClr val="tx1"/>
                </a:solidFill>
                <a:latin typeface="Arial" panose="020B0604020202020204" pitchFamily="34" charset="0"/>
              </a:rPr>
              <a:t>10-15</a:t>
            </a:r>
            <a:r>
              <a:rPr lang="zh-TW" altLang="en-US" sz="2400" dirty="0">
                <a:solidFill>
                  <a:schemeClr val="tx1"/>
                </a:solidFill>
                <a:latin typeface="Arial" panose="020B0604020202020204" pitchFamily="34" charset="0"/>
              </a:rPr>
              <a:t>次</a:t>
            </a:r>
          </a:p>
          <a:p>
            <a:pPr marL="0" lvl="0" indent="0" eaLnBrk="0" fontAlgn="base" hangingPunct="0">
              <a:lnSpc>
                <a:spcPct val="100000"/>
              </a:lnSpc>
              <a:spcBef>
                <a:spcPct val="0"/>
              </a:spcBef>
              <a:spcAft>
                <a:spcPct val="0"/>
              </a:spcAft>
              <a:buClrTx/>
              <a:buSzTx/>
              <a:buNone/>
            </a:pPr>
            <a:endParaRPr lang="zh-TW" altLang="zh-HK" sz="2400" dirty="0">
              <a:solidFill>
                <a:schemeClr val="tx1"/>
              </a:solidFill>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605847" y="1843419"/>
            <a:ext cx="4937760" cy="4023360"/>
          </a:xfrm>
        </p:spPr>
        <p:txBody>
          <a:bodyPr/>
          <a:lstStyle/>
          <a:p>
            <a:pPr lvl="0">
              <a:buFont typeface="Wingdings" panose="05000000000000000000" pitchFamily="2" charset="2"/>
              <a:buChar char="u"/>
            </a:pPr>
            <a:r>
              <a:rPr lang="zh-TW" altLang="en-US" sz="2400" b="1" dirty="0" smtClean="0"/>
              <a:t>注意事項</a:t>
            </a:r>
            <a:endParaRPr lang="en-US" altLang="zh-TW" sz="2400" b="1" dirty="0" smtClean="0"/>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膝蓋避免向前移</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雙手緊握彈力帶</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身體保持</a:t>
            </a:r>
            <a:r>
              <a:rPr lang="zh-TW" altLang="zh-HK" sz="2400" dirty="0" smtClean="0">
                <a:latin typeface="Arial" panose="020B0604020202020204" pitchFamily="34" charset="0"/>
                <a:ea typeface="Gungsuh"/>
                <a:cs typeface="Gungsuh"/>
              </a:rPr>
              <a:t>挺直</a:t>
            </a:r>
            <a:endParaRPr lang="en-US" altLang="zh-TW" sz="2400" dirty="0"/>
          </a:p>
          <a:p>
            <a:pPr>
              <a:buFont typeface="Wingdings" panose="05000000000000000000" pitchFamily="2" charset="2"/>
              <a:buChar char="u"/>
            </a:pPr>
            <a:r>
              <a:rPr lang="zh-TW" altLang="zh-HK" sz="2400" b="1" dirty="0"/>
              <a:t>相關動作</a:t>
            </a:r>
          </a:p>
          <a:p>
            <a:pPr>
              <a:buFont typeface="Wingdings" panose="05000000000000000000" pitchFamily="2" charset="2"/>
              <a:buChar char="Ø"/>
            </a:pPr>
            <a:r>
              <a:rPr lang="zh-TW" altLang="zh-HK" sz="2400" dirty="0">
                <a:ea typeface="Gungsuh"/>
                <a:cs typeface="Gungsuh"/>
              </a:rPr>
              <a:t>跳高(起跳)、足球(射門)、單車</a:t>
            </a:r>
            <a:endParaRPr lang="zh-HK" altLang="en-US" sz="2400" b="1"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20</a:t>
            </a:fld>
            <a:endParaRPr lang="en-US" dirty="0"/>
          </a:p>
        </p:txBody>
      </p:sp>
      <p:pic>
        <p:nvPicPr>
          <p:cNvPr id="13" name="image90.png"/>
          <p:cNvPicPr/>
          <p:nvPr/>
        </p:nvPicPr>
        <p:blipFill>
          <a:blip r:embed="rId2"/>
          <a:srcRect l="16749" r="22880"/>
          <a:stretch>
            <a:fillRect/>
          </a:stretch>
        </p:blipFill>
        <p:spPr>
          <a:xfrm>
            <a:off x="4219142" y="4027920"/>
            <a:ext cx="1923040" cy="2796989"/>
          </a:xfrm>
          <a:prstGeom prst="rect">
            <a:avLst/>
          </a:prstGeom>
          <a:ln/>
        </p:spPr>
      </p:pic>
    </p:spTree>
    <p:extLst>
      <p:ext uri="{BB962C8B-B14F-4D97-AF65-F5344CB8AC3E}">
        <p14:creationId xmlns:p14="http://schemas.microsoft.com/office/powerpoint/2010/main" val="2807077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四頭肌</a:t>
            </a:r>
            <a:r>
              <a:rPr lang="zh-TW" altLang="zh-HK" b="1" dirty="0" smtClean="0"/>
              <a:t>- </a:t>
            </a:r>
            <a:r>
              <a:rPr lang="zh-TW" altLang="en-US" b="1" dirty="0"/>
              <a:t>進</a:t>
            </a:r>
            <a:r>
              <a:rPr lang="zh-TW" altLang="zh-HK" b="1" dirty="0" smtClean="0"/>
              <a:t>階</a:t>
            </a:r>
            <a:endParaRPr lang="zh-HK" altLang="en-US" b="1" dirty="0"/>
          </a:p>
        </p:txBody>
      </p:sp>
      <p:sp>
        <p:nvSpPr>
          <p:cNvPr id="6" name="Content Placeholder 5"/>
          <p:cNvSpPr>
            <a:spLocks noGrp="1"/>
          </p:cNvSpPr>
          <p:nvPr>
            <p:ph sz="half" idx="1"/>
          </p:nvPr>
        </p:nvSpPr>
        <p:spPr>
          <a:xfrm>
            <a:off x="550299" y="1844824"/>
            <a:ext cx="4040822" cy="4023360"/>
          </a:xfrm>
        </p:spPr>
        <p:txBody>
          <a:bodyPr>
            <a:normAutofit/>
          </a:bodyPr>
          <a:lstStyle/>
          <a:p>
            <a:pPr>
              <a:buFont typeface="Wingdings" panose="05000000000000000000" pitchFamily="2" charset="2"/>
              <a:buChar char="u"/>
            </a:pPr>
            <a:r>
              <a:rPr lang="zh-TW" altLang="zh-HK" sz="2400" b="1" dirty="0"/>
              <a:t>熱身動作</a:t>
            </a: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自然站立，雙腳平</a:t>
            </a:r>
            <a:r>
              <a:rPr lang="zh-TW" altLang="zh-HK" sz="2400" dirty="0" smtClean="0">
                <a:latin typeface="Arial" panose="020B0604020202020204" pitchFamily="34" charset="0"/>
                <a:ea typeface="Gungsuh"/>
                <a:cs typeface="Gungsuh"/>
              </a:rPr>
              <a:t>肩</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右腳向後收起</a:t>
            </a:r>
            <a:r>
              <a:rPr lang="zh-TW" altLang="zh-HK" sz="2400" dirty="0" smtClean="0">
                <a:latin typeface="Arial" panose="020B0604020202020204" pitchFamily="34" charset="0"/>
                <a:ea typeface="Gungsuh"/>
                <a:cs typeface="Gungsuh"/>
              </a:rPr>
              <a:t>，右手</a:t>
            </a:r>
            <a:r>
              <a:rPr lang="zh-TW" altLang="zh-HK" sz="2400" dirty="0">
                <a:latin typeface="Arial" panose="020B0604020202020204" pitchFamily="34" charset="0"/>
                <a:ea typeface="Gungsuh"/>
                <a:cs typeface="Gungsuh"/>
              </a:rPr>
              <a:t>拉右腳</a:t>
            </a:r>
            <a:r>
              <a:rPr lang="zh-TW" altLang="zh-HK" sz="2400" dirty="0" smtClean="0">
                <a:latin typeface="Arial" panose="020B0604020202020204" pitchFamily="34" charset="0"/>
                <a:ea typeface="Gungsuh"/>
                <a:cs typeface="Gungsuh"/>
              </a:rPr>
              <a:t>腳腕</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完成後轉邊</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重覆以上動作8-10次</a:t>
            </a:r>
            <a:endParaRPr lang="zh-TW" altLang="zh-HK" sz="1600" dirty="0">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438352" y="1844824"/>
            <a:ext cx="4937760" cy="4023360"/>
          </a:xfrm>
        </p:spPr>
        <p:txBody>
          <a:bodyPr>
            <a:normAutofit/>
          </a:bodyPr>
          <a:lstStyle/>
          <a:p>
            <a:pPr lvl="0">
              <a:buFont typeface="Wingdings" panose="05000000000000000000" pitchFamily="2" charset="2"/>
              <a:buChar char="u"/>
            </a:pPr>
            <a:r>
              <a:rPr lang="zh-TW" altLang="en-US" sz="2400" b="1" dirty="0"/>
              <a:t>起始</a:t>
            </a:r>
            <a:r>
              <a:rPr lang="zh-TW" altLang="en-US" sz="2400" b="1" dirty="0" smtClean="0"/>
              <a:t>動作</a:t>
            </a:r>
            <a:endParaRPr lang="en-US" altLang="zh-TW" sz="2400" b="1" dirty="0" smtClean="0"/>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平躺在地面，雙腳</a:t>
            </a:r>
            <a:r>
              <a:rPr lang="zh-TW" altLang="zh-HK" sz="2400" dirty="0" smtClean="0">
                <a:latin typeface="Arial" panose="020B0604020202020204" pitchFamily="34" charset="0"/>
                <a:ea typeface="Gungsuh"/>
                <a:cs typeface="Gungsuh"/>
              </a:rPr>
              <a:t>伸直</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將環狀彈力帶套於足踝</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雙手自然平放身旁</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挺胸收腹</a:t>
            </a:r>
            <a:endParaRPr lang="zh-TW" altLang="zh-HK" sz="1600" dirty="0">
              <a:latin typeface="Arial" panose="020B0604020202020204" pitchFamily="34" charset="0"/>
            </a:endParaRP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21</a:t>
            </a:fld>
            <a:endParaRPr lang="en-US" dirty="0"/>
          </a:p>
        </p:txBody>
      </p:sp>
      <p:pic>
        <p:nvPicPr>
          <p:cNvPr id="11" name="image97.png"/>
          <p:cNvPicPr/>
          <p:nvPr/>
        </p:nvPicPr>
        <p:blipFill>
          <a:blip r:embed="rId2"/>
          <a:srcRect t="3613"/>
          <a:stretch>
            <a:fillRect/>
          </a:stretch>
        </p:blipFill>
        <p:spPr>
          <a:xfrm>
            <a:off x="4591121" y="1442790"/>
            <a:ext cx="1631950" cy="2533650"/>
          </a:xfrm>
          <a:prstGeom prst="rect">
            <a:avLst/>
          </a:prstGeom>
          <a:ln/>
        </p:spPr>
      </p:pic>
      <p:pic>
        <p:nvPicPr>
          <p:cNvPr id="12" name="image74.png"/>
          <p:cNvPicPr/>
          <p:nvPr/>
        </p:nvPicPr>
        <p:blipFill>
          <a:blip r:embed="rId3"/>
          <a:srcRect/>
          <a:stretch>
            <a:fillRect/>
          </a:stretch>
        </p:blipFill>
        <p:spPr>
          <a:xfrm>
            <a:off x="4134676" y="4229030"/>
            <a:ext cx="1724025" cy="2595880"/>
          </a:xfrm>
          <a:prstGeom prst="rect">
            <a:avLst/>
          </a:prstGeom>
          <a:ln/>
        </p:spPr>
      </p:pic>
      <p:pic>
        <p:nvPicPr>
          <p:cNvPr id="9" name="image150.png"/>
          <p:cNvPicPr/>
          <p:nvPr/>
        </p:nvPicPr>
        <p:blipFill>
          <a:blip r:embed="rId4"/>
          <a:srcRect/>
          <a:stretch>
            <a:fillRect/>
          </a:stretch>
        </p:blipFill>
        <p:spPr>
          <a:xfrm>
            <a:off x="8209957" y="4407957"/>
            <a:ext cx="3538697" cy="1715751"/>
          </a:xfrm>
          <a:prstGeom prst="rect">
            <a:avLst/>
          </a:prstGeom>
          <a:ln/>
        </p:spPr>
      </p:pic>
    </p:spTree>
    <p:extLst>
      <p:ext uri="{BB962C8B-B14F-4D97-AF65-F5344CB8AC3E}">
        <p14:creationId xmlns:p14="http://schemas.microsoft.com/office/powerpoint/2010/main" val="847205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四頭肌</a:t>
            </a:r>
            <a:r>
              <a:rPr lang="zh-TW" altLang="zh-HK" b="1" dirty="0" smtClean="0"/>
              <a:t>- </a:t>
            </a:r>
            <a:r>
              <a:rPr lang="zh-TW" altLang="en-US" b="1" dirty="0"/>
              <a:t>進</a:t>
            </a:r>
            <a:r>
              <a:rPr lang="zh-TW" altLang="zh-HK" b="1" dirty="0" smtClean="0"/>
              <a:t>階</a:t>
            </a:r>
            <a:endParaRPr lang="zh-HK" altLang="en-US" b="1" dirty="0"/>
          </a:p>
        </p:txBody>
      </p:sp>
      <p:sp>
        <p:nvSpPr>
          <p:cNvPr id="6" name="Content Placeholder 5"/>
          <p:cNvSpPr>
            <a:spLocks noGrp="1"/>
          </p:cNvSpPr>
          <p:nvPr>
            <p:ph sz="half" idx="1"/>
          </p:nvPr>
        </p:nvSpPr>
        <p:spPr>
          <a:xfrm>
            <a:off x="675223" y="1843419"/>
            <a:ext cx="4937760" cy="4023360"/>
          </a:xfrm>
        </p:spPr>
        <p:txBody>
          <a:bodyPr/>
          <a:lstStyle/>
          <a:p>
            <a:pPr>
              <a:buFont typeface="Wingdings" panose="05000000000000000000" pitchFamily="2" charset="2"/>
              <a:buChar char="u"/>
            </a:pPr>
            <a:r>
              <a:rPr lang="zh-TW" altLang="zh-HK" sz="2400" b="1" dirty="0"/>
              <a:t>動作過程</a:t>
            </a: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左腳伸直作固定</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右腳伸直，用力向上</a:t>
            </a:r>
            <a:r>
              <a:rPr lang="zh-TW" altLang="zh-HK" sz="2400" dirty="0" smtClean="0">
                <a:latin typeface="Arial" panose="020B0604020202020204" pitchFamily="34" charset="0"/>
                <a:ea typeface="Gungsuh"/>
                <a:cs typeface="Gungsuh"/>
              </a:rPr>
              <a:t>提高</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完成後慢慢向下至起始動作</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提高時呼氣</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放下時吸氣</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重覆以上動作10-15次</a:t>
            </a:r>
            <a:endParaRPr lang="zh-TW" altLang="zh-HK" sz="1600" dirty="0">
              <a:latin typeface="Arial" panose="020B0604020202020204" pitchFamily="34" charset="0"/>
            </a:endParaRPr>
          </a:p>
          <a:p>
            <a:pPr marL="0" lvl="0" indent="0" eaLnBrk="0" fontAlgn="base" hangingPunct="0">
              <a:lnSpc>
                <a:spcPct val="100000"/>
              </a:lnSpc>
              <a:spcBef>
                <a:spcPct val="0"/>
              </a:spcBef>
              <a:spcAft>
                <a:spcPct val="0"/>
              </a:spcAft>
              <a:buClrTx/>
              <a:buSzTx/>
              <a:buNone/>
            </a:pPr>
            <a:endParaRPr lang="zh-TW" altLang="zh-HK" sz="2400" dirty="0">
              <a:solidFill>
                <a:schemeClr val="tx1"/>
              </a:solidFill>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984538" y="1843419"/>
            <a:ext cx="4937760" cy="4023360"/>
          </a:xfrm>
        </p:spPr>
        <p:txBody>
          <a:bodyPr/>
          <a:lstStyle/>
          <a:p>
            <a:pPr lvl="0">
              <a:buFont typeface="Wingdings" panose="05000000000000000000" pitchFamily="2" charset="2"/>
              <a:buChar char="u"/>
            </a:pPr>
            <a:r>
              <a:rPr lang="zh-TW" altLang="en-US" sz="2400" b="1" dirty="0" smtClean="0"/>
              <a:t>注意事項</a:t>
            </a:r>
            <a:endParaRPr lang="en-US" altLang="zh-TW" sz="2400" b="1" dirty="0" smtClean="0"/>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應使用瑜珈墊</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頸部及腰部避免過度彎曲</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過程中左腳用力貼</a:t>
            </a:r>
            <a:r>
              <a:rPr lang="zh-TW" altLang="zh-HK" sz="2400" dirty="0" smtClean="0">
                <a:latin typeface="Arial" panose="020B0604020202020204" pitchFamily="34" charset="0"/>
                <a:ea typeface="Gungsuh"/>
                <a:cs typeface="Gungsuh"/>
              </a:rPr>
              <a:t>地</a:t>
            </a:r>
            <a:endParaRPr lang="en-US" altLang="zh-TW" sz="2400" dirty="0" smtClean="0">
              <a:latin typeface="Arial" panose="020B0604020202020204" pitchFamily="34" charset="0"/>
              <a:ea typeface="Gungsuh"/>
              <a:cs typeface="Gungsuh"/>
            </a:endParaRPr>
          </a:p>
          <a:p>
            <a:pPr marL="0" lvl="0" indent="0">
              <a:lnSpc>
                <a:spcPct val="115000"/>
              </a:lnSpc>
              <a:spcAft>
                <a:spcPts val="0"/>
              </a:spcAft>
              <a:buNone/>
            </a:pPr>
            <a:endParaRPr lang="zh-TW" altLang="zh-HK" sz="1600" dirty="0">
              <a:latin typeface="Arial" panose="020B0604020202020204" pitchFamily="34" charset="0"/>
            </a:endParaRPr>
          </a:p>
          <a:p>
            <a:pPr>
              <a:buFont typeface="Wingdings" panose="05000000000000000000" pitchFamily="2" charset="2"/>
              <a:buChar char="u"/>
            </a:pPr>
            <a:r>
              <a:rPr lang="zh-TW" altLang="zh-HK" sz="2400" b="1" dirty="0" smtClean="0"/>
              <a:t>相關</a:t>
            </a:r>
            <a:r>
              <a:rPr lang="zh-TW" altLang="zh-HK" sz="2400" b="1" dirty="0"/>
              <a:t>動作</a:t>
            </a:r>
          </a:p>
          <a:p>
            <a:pPr>
              <a:buFont typeface="Wingdings" panose="05000000000000000000" pitchFamily="2" charset="2"/>
              <a:buChar char="Ø"/>
            </a:pPr>
            <a:r>
              <a:rPr lang="zh-TW" altLang="zh-HK" sz="2400" dirty="0">
                <a:ea typeface="Gungsuh"/>
                <a:cs typeface="Gungsuh"/>
              </a:rPr>
              <a:t>跳高(起跳)、足球(射門)、單車</a:t>
            </a:r>
            <a:endParaRPr lang="zh-HK" altLang="en-US" sz="2400" b="1"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22</a:t>
            </a:fld>
            <a:endParaRPr lang="en-US" dirty="0"/>
          </a:p>
        </p:txBody>
      </p:sp>
      <p:pic>
        <p:nvPicPr>
          <p:cNvPr id="8" name="image63.png"/>
          <p:cNvPicPr/>
          <p:nvPr/>
        </p:nvPicPr>
        <p:blipFill>
          <a:blip r:embed="rId2"/>
          <a:srcRect/>
          <a:stretch>
            <a:fillRect/>
          </a:stretch>
        </p:blipFill>
        <p:spPr>
          <a:xfrm>
            <a:off x="3990253" y="4068172"/>
            <a:ext cx="2994285" cy="1602192"/>
          </a:xfrm>
          <a:prstGeom prst="rect">
            <a:avLst/>
          </a:prstGeom>
          <a:ln/>
        </p:spPr>
      </p:pic>
    </p:spTree>
    <p:extLst>
      <p:ext uri="{BB962C8B-B14F-4D97-AF65-F5344CB8AC3E}">
        <p14:creationId xmlns:p14="http://schemas.microsoft.com/office/powerpoint/2010/main" val="1355157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膕繩肌</a:t>
            </a:r>
            <a:r>
              <a:rPr lang="en-US" altLang="zh-TW" b="1" dirty="0" smtClean="0"/>
              <a:t>–</a:t>
            </a:r>
            <a:r>
              <a:rPr lang="zh-TW" altLang="zh-HK" b="1" dirty="0" smtClean="0"/>
              <a:t> </a:t>
            </a:r>
            <a:r>
              <a:rPr lang="zh-TW" altLang="en-US" b="1" dirty="0"/>
              <a:t>初</a:t>
            </a:r>
            <a:r>
              <a:rPr lang="zh-TW" altLang="zh-HK" b="1" dirty="0" smtClean="0"/>
              <a:t>階</a:t>
            </a:r>
            <a:endParaRPr lang="zh-HK" altLang="en-US" b="1" dirty="0"/>
          </a:p>
        </p:txBody>
      </p:sp>
      <p:sp>
        <p:nvSpPr>
          <p:cNvPr id="6" name="Content Placeholder 5"/>
          <p:cNvSpPr>
            <a:spLocks noGrp="1"/>
          </p:cNvSpPr>
          <p:nvPr>
            <p:ph sz="half" idx="1"/>
          </p:nvPr>
        </p:nvSpPr>
        <p:spPr>
          <a:xfrm>
            <a:off x="467676" y="1777364"/>
            <a:ext cx="4937760" cy="4023360"/>
          </a:xfrm>
        </p:spPr>
        <p:txBody>
          <a:bodyPr>
            <a:normAutofit/>
          </a:bodyPr>
          <a:lstStyle/>
          <a:p>
            <a:pPr>
              <a:buFont typeface="Wingdings" panose="05000000000000000000" pitchFamily="2" charset="2"/>
              <a:buChar char="u"/>
            </a:pPr>
            <a:r>
              <a:rPr lang="zh-TW" altLang="zh-HK" sz="2400" b="1" dirty="0"/>
              <a:t>熱身動作</a:t>
            </a: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自然站立，雙腳平</a:t>
            </a:r>
            <a:r>
              <a:rPr lang="zh-TW" altLang="zh-HK" sz="2400" dirty="0" smtClean="0">
                <a:latin typeface="Arial" panose="020B0604020202020204" pitchFamily="34" charset="0"/>
                <a:ea typeface="Gungsuh"/>
                <a:cs typeface="Gungsuh"/>
              </a:rPr>
              <a:t>肩</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向後踢腿</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重覆以上動作8-10次</a:t>
            </a:r>
            <a:endParaRPr lang="zh-TW" altLang="zh-HK" sz="1600" dirty="0">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095999" y="2006155"/>
            <a:ext cx="4937760" cy="4619233"/>
          </a:xfrm>
        </p:spPr>
        <p:txBody>
          <a:bodyPr>
            <a:normAutofit/>
          </a:bodyPr>
          <a:lstStyle/>
          <a:p>
            <a:pPr lvl="0">
              <a:buFont typeface="Wingdings" panose="05000000000000000000" pitchFamily="2" charset="2"/>
              <a:buChar char="u"/>
            </a:pPr>
            <a:r>
              <a:rPr lang="zh-TW" altLang="en-US" sz="2400" b="1" dirty="0"/>
              <a:t>起始</a:t>
            </a:r>
            <a:r>
              <a:rPr lang="zh-TW" altLang="en-US" sz="2400" b="1" dirty="0" smtClean="0"/>
              <a:t>動作</a:t>
            </a:r>
            <a:endParaRPr lang="en-US" altLang="zh-TW" sz="2400" b="1" dirty="0" smtClean="0"/>
          </a:p>
          <a:p>
            <a:pPr marL="342900" lvl="0" indent="-342900">
              <a:lnSpc>
                <a:spcPct val="115000"/>
              </a:lnSpc>
              <a:spcAft>
                <a:spcPts val="0"/>
              </a:spcAft>
              <a:buFont typeface="Arial"/>
              <a:buChar char="●"/>
            </a:pPr>
            <a:r>
              <a:rPr lang="zh-TW" altLang="en-US" sz="2400" dirty="0" smtClean="0">
                <a:latin typeface="Arial"/>
                <a:ea typeface="Gungsuh"/>
                <a:cs typeface="Gungsuh"/>
              </a:rPr>
              <a:t>將</a:t>
            </a:r>
            <a:r>
              <a:rPr lang="zh-TW" altLang="en-US" sz="2400" dirty="0">
                <a:latin typeface="Arial"/>
                <a:ea typeface="Gungsuh"/>
                <a:cs typeface="Gungsuh"/>
              </a:rPr>
              <a:t>彈力帶繫於固定物並成圈</a:t>
            </a:r>
          </a:p>
          <a:p>
            <a:pPr marL="342900" lvl="0" indent="-342900">
              <a:lnSpc>
                <a:spcPct val="115000"/>
              </a:lnSpc>
              <a:spcAft>
                <a:spcPts val="0"/>
              </a:spcAft>
              <a:buFont typeface="Arial"/>
              <a:buChar char="●"/>
            </a:pPr>
            <a:r>
              <a:rPr lang="zh-TW" altLang="en-US" sz="2400" dirty="0" smtClean="0">
                <a:latin typeface="Arial"/>
                <a:ea typeface="Gungsuh"/>
                <a:cs typeface="Gungsuh"/>
              </a:rPr>
              <a:t>身體</a:t>
            </a:r>
            <a:r>
              <a:rPr lang="zh-TW" altLang="en-US" sz="2400" dirty="0">
                <a:latin typeface="Arial"/>
                <a:ea typeface="Gungsuh"/>
                <a:cs typeface="Gungsuh"/>
              </a:rPr>
              <a:t>俯卧在地</a:t>
            </a:r>
          </a:p>
          <a:p>
            <a:pPr marL="342900" lvl="0" indent="-342900">
              <a:lnSpc>
                <a:spcPct val="115000"/>
              </a:lnSpc>
              <a:spcAft>
                <a:spcPts val="0"/>
              </a:spcAft>
              <a:buFont typeface="Arial"/>
              <a:buChar char="●"/>
            </a:pPr>
            <a:r>
              <a:rPr lang="zh-TW" altLang="en-US" sz="2400" dirty="0" smtClean="0">
                <a:latin typeface="Arial"/>
                <a:ea typeface="Gungsuh"/>
                <a:cs typeface="Gungsuh"/>
              </a:rPr>
              <a:t>將</a:t>
            </a:r>
            <a:r>
              <a:rPr lang="zh-TW" altLang="en-US" sz="2400" dirty="0">
                <a:latin typeface="Arial"/>
                <a:ea typeface="Gungsuh"/>
                <a:cs typeface="Gungsuh"/>
              </a:rPr>
              <a:t>彈力帶套於雙腳腳跟上</a:t>
            </a:r>
          </a:p>
          <a:p>
            <a:pPr marL="342900" lvl="0" indent="-342900">
              <a:lnSpc>
                <a:spcPct val="115000"/>
              </a:lnSpc>
              <a:spcAft>
                <a:spcPts val="0"/>
              </a:spcAft>
              <a:buFont typeface="Arial"/>
              <a:buChar char="●"/>
            </a:pPr>
            <a:r>
              <a:rPr lang="zh-TW" altLang="en-US" sz="2400" dirty="0" smtClean="0">
                <a:latin typeface="Arial"/>
                <a:ea typeface="Gungsuh"/>
                <a:cs typeface="Gungsuh"/>
              </a:rPr>
              <a:t>雙手</a:t>
            </a:r>
            <a:r>
              <a:rPr lang="zh-TW" altLang="en-US" sz="2400" dirty="0">
                <a:latin typeface="Arial"/>
                <a:ea typeface="Gungsuh"/>
                <a:cs typeface="Gungsuh"/>
              </a:rPr>
              <a:t>放於前額作保護</a:t>
            </a:r>
          </a:p>
          <a:p>
            <a:pPr marL="342900" lvl="0" indent="-342900">
              <a:lnSpc>
                <a:spcPct val="115000"/>
              </a:lnSpc>
              <a:spcAft>
                <a:spcPts val="0"/>
              </a:spcAft>
              <a:buFont typeface="Arial"/>
              <a:buChar char="●"/>
            </a:pPr>
            <a:r>
              <a:rPr lang="zh-TW" altLang="en-US" sz="2400" dirty="0" smtClean="0">
                <a:latin typeface="Arial"/>
                <a:ea typeface="Gungsuh"/>
                <a:cs typeface="Gungsuh"/>
              </a:rPr>
              <a:t>勾</a:t>
            </a:r>
            <a:r>
              <a:rPr lang="zh-TW" altLang="en-US" sz="2400" dirty="0">
                <a:latin typeface="Arial"/>
                <a:ea typeface="Gungsuh"/>
                <a:cs typeface="Gungsuh"/>
              </a:rPr>
              <a:t>起腳腕，腳尖指</a:t>
            </a:r>
            <a:r>
              <a:rPr lang="zh-TW" altLang="en-US" sz="2400" dirty="0" smtClean="0">
                <a:latin typeface="Arial"/>
                <a:ea typeface="Gungsuh"/>
                <a:cs typeface="Gungsuh"/>
              </a:rPr>
              <a:t>地。</a:t>
            </a:r>
            <a:endParaRPr lang="zh-TW" altLang="en-US" sz="2400" dirty="0">
              <a:latin typeface="Arial"/>
              <a:ea typeface="Gungsuh"/>
              <a:cs typeface="Gungsuh"/>
            </a:endParaRPr>
          </a:p>
          <a:p>
            <a:pPr marL="342900" lvl="0" indent="-342900">
              <a:lnSpc>
                <a:spcPct val="115000"/>
              </a:lnSpc>
              <a:spcAft>
                <a:spcPts val="0"/>
              </a:spcAft>
              <a:buFont typeface="Arial"/>
              <a:buChar char="●"/>
            </a:pPr>
            <a:r>
              <a:rPr lang="zh-TW" altLang="en-US" sz="2400" dirty="0" smtClean="0">
                <a:latin typeface="Arial"/>
                <a:ea typeface="Gungsuh"/>
                <a:cs typeface="Gungsuh"/>
              </a:rPr>
              <a:t>挺胸</a:t>
            </a:r>
            <a:r>
              <a:rPr lang="zh-TW" altLang="en-US" sz="2400" dirty="0">
                <a:latin typeface="Arial"/>
                <a:ea typeface="Gungsuh"/>
                <a:cs typeface="Gungsuh"/>
              </a:rPr>
              <a:t>收腹，肩部</a:t>
            </a:r>
            <a:r>
              <a:rPr lang="zh-TW" altLang="en-US" sz="2400" dirty="0" smtClean="0">
                <a:latin typeface="Arial"/>
                <a:ea typeface="Gungsuh"/>
                <a:cs typeface="Gungsuh"/>
              </a:rPr>
              <a:t>放鬆。</a:t>
            </a:r>
            <a:endParaRPr lang="zh-TW" altLang="en-US" sz="2400" dirty="0">
              <a:latin typeface="Arial"/>
              <a:ea typeface="Gungsuh"/>
              <a:cs typeface="Gungsuh"/>
            </a:endParaRP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23</a:t>
            </a:fld>
            <a:endParaRPr lang="en-US" dirty="0"/>
          </a:p>
        </p:txBody>
      </p:sp>
      <p:pic>
        <p:nvPicPr>
          <p:cNvPr id="10" name="image146.png"/>
          <p:cNvPicPr/>
          <p:nvPr/>
        </p:nvPicPr>
        <p:blipFill>
          <a:blip r:embed="rId2"/>
          <a:srcRect/>
          <a:stretch>
            <a:fillRect/>
          </a:stretch>
        </p:blipFill>
        <p:spPr>
          <a:xfrm>
            <a:off x="2851510" y="3913505"/>
            <a:ext cx="1695450" cy="2944495"/>
          </a:xfrm>
          <a:prstGeom prst="rect">
            <a:avLst/>
          </a:prstGeom>
          <a:ln/>
        </p:spPr>
      </p:pic>
      <p:pic>
        <p:nvPicPr>
          <p:cNvPr id="9" name="image87.png"/>
          <p:cNvPicPr/>
          <p:nvPr/>
        </p:nvPicPr>
        <p:blipFill>
          <a:blip r:embed="rId3"/>
          <a:srcRect/>
          <a:stretch>
            <a:fillRect/>
          </a:stretch>
        </p:blipFill>
        <p:spPr>
          <a:xfrm>
            <a:off x="4453298" y="1777364"/>
            <a:ext cx="1568450" cy="2943225"/>
          </a:xfrm>
          <a:prstGeom prst="rect">
            <a:avLst/>
          </a:prstGeom>
          <a:ln/>
        </p:spPr>
      </p:pic>
      <p:pic>
        <p:nvPicPr>
          <p:cNvPr id="8" name="Picture 7"/>
          <p:cNvPicPr>
            <a:picLocks noChangeAspect="1"/>
          </p:cNvPicPr>
          <p:nvPr/>
        </p:nvPicPr>
        <p:blipFill>
          <a:blip r:embed="rId4"/>
          <a:stretch>
            <a:fillRect/>
          </a:stretch>
        </p:blipFill>
        <p:spPr>
          <a:xfrm>
            <a:off x="7991529" y="564967"/>
            <a:ext cx="4031681" cy="1734888"/>
          </a:xfrm>
          <a:prstGeom prst="rect">
            <a:avLst/>
          </a:prstGeom>
        </p:spPr>
      </p:pic>
    </p:spTree>
    <p:extLst>
      <p:ext uri="{BB962C8B-B14F-4D97-AF65-F5344CB8AC3E}">
        <p14:creationId xmlns:p14="http://schemas.microsoft.com/office/powerpoint/2010/main" val="759105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膕繩肌</a:t>
            </a:r>
            <a:r>
              <a:rPr lang="en-US" altLang="zh-TW" b="1" dirty="0" smtClean="0"/>
              <a:t>–</a:t>
            </a:r>
            <a:r>
              <a:rPr lang="zh-TW" altLang="zh-HK" b="1" dirty="0" smtClean="0"/>
              <a:t> </a:t>
            </a:r>
            <a:r>
              <a:rPr lang="zh-TW" altLang="en-US" b="1" dirty="0"/>
              <a:t>初</a:t>
            </a:r>
            <a:r>
              <a:rPr lang="zh-TW" altLang="zh-HK" b="1" dirty="0"/>
              <a:t>階</a:t>
            </a:r>
            <a:endParaRPr lang="zh-HK" altLang="en-US" b="1" dirty="0"/>
          </a:p>
        </p:txBody>
      </p:sp>
      <p:sp>
        <p:nvSpPr>
          <p:cNvPr id="6" name="Content Placeholder 5"/>
          <p:cNvSpPr>
            <a:spLocks noGrp="1"/>
          </p:cNvSpPr>
          <p:nvPr>
            <p:ph sz="half" idx="1"/>
          </p:nvPr>
        </p:nvSpPr>
        <p:spPr>
          <a:xfrm>
            <a:off x="804531" y="1843419"/>
            <a:ext cx="4937760" cy="4023360"/>
          </a:xfrm>
        </p:spPr>
        <p:txBody>
          <a:bodyPr>
            <a:normAutofit/>
          </a:bodyPr>
          <a:lstStyle/>
          <a:p>
            <a:pPr>
              <a:buFont typeface="Wingdings" panose="05000000000000000000" pitchFamily="2" charset="2"/>
              <a:buChar char="u"/>
            </a:pPr>
            <a:r>
              <a:rPr lang="zh-TW" altLang="zh-HK" sz="2400" b="1" dirty="0"/>
              <a:t>動作過程</a:t>
            </a: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雙腳曲膝向上提起</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完成後慢慢放回至起始動作</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重覆以上動作10-15次</a:t>
            </a:r>
            <a:endParaRPr lang="zh-TW" altLang="zh-HK" sz="1600" dirty="0">
              <a:latin typeface="Arial" panose="020B0604020202020204" pitchFamily="34" charset="0"/>
            </a:endParaRPr>
          </a:p>
          <a:p>
            <a:pPr marL="0" lvl="0" indent="0" eaLnBrk="0" fontAlgn="base" hangingPunct="0">
              <a:lnSpc>
                <a:spcPct val="100000"/>
              </a:lnSpc>
              <a:spcBef>
                <a:spcPct val="0"/>
              </a:spcBef>
              <a:spcAft>
                <a:spcPct val="0"/>
              </a:spcAft>
              <a:buClrTx/>
              <a:buSzTx/>
              <a:buNone/>
            </a:pPr>
            <a:endParaRPr lang="zh-TW" altLang="zh-HK" sz="1000" dirty="0" smtClean="0">
              <a:solidFill>
                <a:schemeClr val="tx1"/>
              </a:solidFill>
            </a:endParaRPr>
          </a:p>
          <a:p>
            <a:pPr marL="0" lvl="0" indent="0" eaLnBrk="0" fontAlgn="base" hangingPunct="0">
              <a:lnSpc>
                <a:spcPct val="100000"/>
              </a:lnSpc>
              <a:spcBef>
                <a:spcPct val="0"/>
              </a:spcBef>
              <a:spcAft>
                <a:spcPct val="0"/>
              </a:spcAft>
              <a:buClrTx/>
              <a:buSzTx/>
              <a:buNone/>
            </a:pPr>
            <a:endParaRPr lang="zh-TW" altLang="zh-HK" sz="2400" dirty="0">
              <a:solidFill>
                <a:schemeClr val="tx1"/>
              </a:solidFill>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605847" y="1843419"/>
            <a:ext cx="4937760" cy="4023360"/>
          </a:xfrm>
        </p:spPr>
        <p:txBody>
          <a:bodyPr>
            <a:normAutofit/>
          </a:bodyPr>
          <a:lstStyle/>
          <a:p>
            <a:pPr lvl="0">
              <a:buFont typeface="Wingdings" panose="05000000000000000000" pitchFamily="2" charset="2"/>
              <a:buChar char="u"/>
            </a:pPr>
            <a:r>
              <a:rPr lang="zh-TW" altLang="en-US" sz="2400" b="1" dirty="0" smtClean="0"/>
              <a:t>注意事項</a:t>
            </a:r>
            <a:endParaRPr lang="en-US" altLang="zh-TW" sz="2400" b="1" dirty="0" smtClean="0"/>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過程中身體保持挺直</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HK" altLang="zh-HK" sz="2400" dirty="0">
                <a:latin typeface="Arial" panose="020B0604020202020204" pitchFamily="34" charset="0"/>
                <a:cs typeface="Gungsuh"/>
              </a:rPr>
              <a:t>選擇合適的固定物</a:t>
            </a:r>
            <a:endParaRPr lang="zh-TW" altLang="zh-HK" sz="1600" dirty="0">
              <a:latin typeface="Arial" panose="020B0604020202020204" pitchFamily="34" charset="0"/>
            </a:endParaRPr>
          </a:p>
          <a:p>
            <a:pPr lvl="0">
              <a:buFont typeface="Wingdings" panose="05000000000000000000" pitchFamily="2" charset="2"/>
              <a:buChar char="Ø"/>
            </a:pPr>
            <a:endParaRPr lang="en-US" altLang="zh-TW" sz="2400" dirty="0"/>
          </a:p>
          <a:p>
            <a:pPr>
              <a:buFont typeface="Wingdings" panose="05000000000000000000" pitchFamily="2" charset="2"/>
              <a:buChar char="u"/>
            </a:pPr>
            <a:r>
              <a:rPr lang="zh-TW" altLang="zh-HK" sz="2400" b="1" dirty="0"/>
              <a:t>相關動作</a:t>
            </a:r>
          </a:p>
          <a:p>
            <a:pPr>
              <a:buFont typeface="Wingdings" panose="05000000000000000000" pitchFamily="2" charset="2"/>
              <a:buChar char="Ø"/>
            </a:pPr>
            <a:r>
              <a:rPr lang="zh-TW" altLang="zh-HK" sz="2400" dirty="0">
                <a:ea typeface="Gungsuh"/>
                <a:cs typeface="Gungsuh"/>
              </a:rPr>
              <a:t>跑步、足球、跳遠</a:t>
            </a:r>
            <a:endParaRPr lang="en-US" altLang="zh-TW"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24</a:t>
            </a:fld>
            <a:endParaRPr lang="en-US" dirty="0"/>
          </a:p>
        </p:txBody>
      </p:sp>
      <p:pic>
        <p:nvPicPr>
          <p:cNvPr id="2" name="Picture 1"/>
          <p:cNvPicPr>
            <a:picLocks noChangeAspect="1"/>
          </p:cNvPicPr>
          <p:nvPr/>
        </p:nvPicPr>
        <p:blipFill>
          <a:blip r:embed="rId2"/>
          <a:stretch>
            <a:fillRect/>
          </a:stretch>
        </p:blipFill>
        <p:spPr>
          <a:xfrm>
            <a:off x="2049489" y="4317391"/>
            <a:ext cx="3824676" cy="1815553"/>
          </a:xfrm>
          <a:prstGeom prst="rect">
            <a:avLst/>
          </a:prstGeom>
        </p:spPr>
      </p:pic>
    </p:spTree>
    <p:extLst>
      <p:ext uri="{BB962C8B-B14F-4D97-AF65-F5344CB8AC3E}">
        <p14:creationId xmlns:p14="http://schemas.microsoft.com/office/powerpoint/2010/main" val="1631444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膕繩肌</a:t>
            </a:r>
            <a:r>
              <a:rPr lang="en-US" altLang="zh-TW" b="1" dirty="0" smtClean="0"/>
              <a:t>–</a:t>
            </a:r>
            <a:r>
              <a:rPr lang="zh-TW" altLang="zh-HK" b="1" dirty="0" smtClean="0"/>
              <a:t> </a:t>
            </a:r>
            <a:r>
              <a:rPr lang="zh-TW" altLang="en-US" b="1" dirty="0"/>
              <a:t>進</a:t>
            </a:r>
            <a:r>
              <a:rPr lang="zh-TW" altLang="zh-HK" b="1" dirty="0" smtClean="0"/>
              <a:t>階</a:t>
            </a:r>
            <a:endParaRPr lang="zh-HK" altLang="en-US" b="1" dirty="0"/>
          </a:p>
        </p:txBody>
      </p:sp>
      <p:sp>
        <p:nvSpPr>
          <p:cNvPr id="6" name="Content Placeholder 5"/>
          <p:cNvSpPr>
            <a:spLocks noGrp="1"/>
          </p:cNvSpPr>
          <p:nvPr>
            <p:ph sz="half" idx="1"/>
          </p:nvPr>
        </p:nvSpPr>
        <p:spPr>
          <a:xfrm>
            <a:off x="467676" y="1777364"/>
            <a:ext cx="4937760" cy="4023360"/>
          </a:xfrm>
        </p:spPr>
        <p:txBody>
          <a:bodyPr>
            <a:normAutofit/>
          </a:bodyPr>
          <a:lstStyle/>
          <a:p>
            <a:pPr>
              <a:buFont typeface="Wingdings" panose="05000000000000000000" pitchFamily="2" charset="2"/>
              <a:buChar char="u"/>
            </a:pPr>
            <a:r>
              <a:rPr lang="zh-TW" altLang="zh-HK" sz="2400" b="1" dirty="0"/>
              <a:t>熱身動作</a:t>
            </a: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自然站立，雙腳平</a:t>
            </a:r>
            <a:r>
              <a:rPr lang="zh-TW" altLang="zh-HK" sz="2400" dirty="0" smtClean="0">
                <a:latin typeface="Arial" panose="020B0604020202020204" pitchFamily="34" charset="0"/>
                <a:ea typeface="Gungsuh"/>
                <a:cs typeface="Gungsuh"/>
              </a:rPr>
              <a:t>肩</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向後踢腿</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重覆以上動作8-10次</a:t>
            </a:r>
            <a:endParaRPr lang="zh-TW" altLang="zh-HK" sz="1600" dirty="0">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830400" y="1793053"/>
            <a:ext cx="4937760" cy="4619233"/>
          </a:xfrm>
        </p:spPr>
        <p:txBody>
          <a:bodyPr>
            <a:normAutofit/>
          </a:bodyPr>
          <a:lstStyle/>
          <a:p>
            <a:pPr lvl="0">
              <a:buFont typeface="Wingdings" panose="05000000000000000000" pitchFamily="2" charset="2"/>
              <a:buChar char="u"/>
            </a:pPr>
            <a:r>
              <a:rPr lang="zh-TW" altLang="en-US" sz="2400" b="1" dirty="0"/>
              <a:t>起始</a:t>
            </a:r>
            <a:r>
              <a:rPr lang="zh-TW" altLang="en-US" sz="2400" b="1" dirty="0" smtClean="0"/>
              <a:t>動作</a:t>
            </a:r>
            <a:endParaRPr lang="en-US" altLang="zh-TW" sz="2400" b="1" dirty="0" smtClean="0"/>
          </a:p>
          <a:p>
            <a:pPr marL="342900" lvl="0" indent="-342900">
              <a:lnSpc>
                <a:spcPct val="115000"/>
              </a:lnSpc>
              <a:spcAft>
                <a:spcPts val="0"/>
              </a:spcAft>
              <a:buFont typeface="Arial"/>
              <a:buChar char="●"/>
            </a:pPr>
            <a:r>
              <a:rPr lang="zh-TW" altLang="en-US" sz="2400" dirty="0" smtClean="0">
                <a:latin typeface="Arial"/>
                <a:ea typeface="Gungsuh"/>
                <a:cs typeface="Gungsuh"/>
              </a:rPr>
              <a:t>將</a:t>
            </a:r>
            <a:r>
              <a:rPr lang="zh-TW" altLang="en-US" sz="2400" dirty="0">
                <a:latin typeface="Arial"/>
                <a:ea typeface="Gungsuh"/>
                <a:cs typeface="Gungsuh"/>
              </a:rPr>
              <a:t>環狀彈力帶套於雙腳足踝</a:t>
            </a:r>
          </a:p>
          <a:p>
            <a:pPr marL="342900" lvl="0" indent="-342900">
              <a:lnSpc>
                <a:spcPct val="115000"/>
              </a:lnSpc>
              <a:spcAft>
                <a:spcPts val="0"/>
              </a:spcAft>
              <a:buFont typeface="Arial"/>
              <a:buChar char="●"/>
            </a:pPr>
            <a:r>
              <a:rPr lang="zh-TW" altLang="en-US" sz="2400" dirty="0" smtClean="0">
                <a:latin typeface="Arial"/>
                <a:ea typeface="Gungsuh"/>
                <a:cs typeface="Gungsuh"/>
              </a:rPr>
              <a:t>身體</a:t>
            </a:r>
            <a:r>
              <a:rPr lang="zh-TW" altLang="en-US" sz="2400" dirty="0">
                <a:latin typeface="Arial"/>
                <a:ea typeface="Gungsuh"/>
                <a:cs typeface="Gungsuh"/>
              </a:rPr>
              <a:t>俯卧在地</a:t>
            </a:r>
          </a:p>
          <a:p>
            <a:pPr marL="342900" lvl="0" indent="-342900">
              <a:lnSpc>
                <a:spcPct val="115000"/>
              </a:lnSpc>
              <a:spcAft>
                <a:spcPts val="0"/>
              </a:spcAft>
              <a:buFont typeface="Arial"/>
              <a:buChar char="●"/>
            </a:pPr>
            <a:r>
              <a:rPr lang="zh-TW" altLang="en-US" sz="2400" dirty="0" smtClean="0">
                <a:latin typeface="Arial"/>
                <a:ea typeface="Gungsuh"/>
                <a:cs typeface="Gungsuh"/>
              </a:rPr>
              <a:t>雙手</a:t>
            </a:r>
            <a:r>
              <a:rPr lang="zh-TW" altLang="en-US" sz="2400" dirty="0">
                <a:latin typeface="Arial"/>
                <a:ea typeface="Gungsuh"/>
                <a:cs typeface="Gungsuh"/>
              </a:rPr>
              <a:t>放於前額作保護</a:t>
            </a:r>
          </a:p>
          <a:p>
            <a:pPr marL="342900" lvl="0" indent="-342900">
              <a:lnSpc>
                <a:spcPct val="115000"/>
              </a:lnSpc>
              <a:spcAft>
                <a:spcPts val="0"/>
              </a:spcAft>
              <a:buFont typeface="Arial"/>
              <a:buChar char="●"/>
            </a:pPr>
            <a:r>
              <a:rPr lang="zh-TW" altLang="en-US" sz="2400" dirty="0" smtClean="0">
                <a:latin typeface="Arial"/>
                <a:ea typeface="Gungsuh"/>
                <a:cs typeface="Gungsuh"/>
              </a:rPr>
              <a:t>勾</a:t>
            </a:r>
            <a:r>
              <a:rPr lang="zh-TW" altLang="en-US" sz="2400" dirty="0">
                <a:latin typeface="Arial"/>
                <a:ea typeface="Gungsuh"/>
                <a:cs typeface="Gungsuh"/>
              </a:rPr>
              <a:t>起腳腕，腳尖指</a:t>
            </a:r>
            <a:r>
              <a:rPr lang="zh-TW" altLang="en-US" sz="2400" dirty="0" smtClean="0">
                <a:latin typeface="Arial"/>
                <a:ea typeface="Gungsuh"/>
                <a:cs typeface="Gungsuh"/>
              </a:rPr>
              <a:t>地。</a:t>
            </a:r>
            <a:endParaRPr lang="zh-TW" altLang="en-US" sz="2400" dirty="0">
              <a:latin typeface="Arial"/>
              <a:ea typeface="Gungsuh"/>
              <a:cs typeface="Gungsuh"/>
            </a:endParaRPr>
          </a:p>
          <a:p>
            <a:pPr marL="342900" lvl="0" indent="-342900">
              <a:lnSpc>
                <a:spcPct val="115000"/>
              </a:lnSpc>
              <a:spcAft>
                <a:spcPts val="0"/>
              </a:spcAft>
              <a:buFont typeface="Arial"/>
              <a:buChar char="●"/>
            </a:pPr>
            <a:r>
              <a:rPr lang="zh-TW" altLang="en-US" sz="2400" dirty="0" smtClean="0">
                <a:latin typeface="Arial"/>
                <a:ea typeface="Gungsuh"/>
                <a:cs typeface="Gungsuh"/>
              </a:rPr>
              <a:t>挺胸</a:t>
            </a:r>
            <a:r>
              <a:rPr lang="zh-TW" altLang="en-US" sz="2400" dirty="0">
                <a:latin typeface="Arial"/>
                <a:ea typeface="Gungsuh"/>
                <a:cs typeface="Gungsuh"/>
              </a:rPr>
              <a:t>收腹，肩部</a:t>
            </a:r>
            <a:r>
              <a:rPr lang="zh-TW" altLang="en-US" sz="2400" dirty="0" smtClean="0">
                <a:latin typeface="Arial"/>
                <a:ea typeface="Gungsuh"/>
                <a:cs typeface="Gungsuh"/>
              </a:rPr>
              <a:t>放鬆。</a:t>
            </a:r>
            <a:endParaRPr lang="zh-TW" altLang="en-US" sz="2400" dirty="0">
              <a:latin typeface="Arial"/>
              <a:ea typeface="Gungsuh"/>
              <a:cs typeface="Gungsuh"/>
            </a:endParaRP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25</a:t>
            </a:fld>
            <a:endParaRPr lang="en-US" dirty="0"/>
          </a:p>
        </p:txBody>
      </p:sp>
      <p:pic>
        <p:nvPicPr>
          <p:cNvPr id="11" name="image29.png"/>
          <p:cNvPicPr/>
          <p:nvPr/>
        </p:nvPicPr>
        <p:blipFill>
          <a:blip r:embed="rId2"/>
          <a:srcRect/>
          <a:stretch>
            <a:fillRect/>
          </a:stretch>
        </p:blipFill>
        <p:spPr>
          <a:xfrm>
            <a:off x="5040599" y="1315739"/>
            <a:ext cx="1611053" cy="3078925"/>
          </a:xfrm>
          <a:prstGeom prst="rect">
            <a:avLst/>
          </a:prstGeom>
          <a:ln/>
        </p:spPr>
      </p:pic>
      <p:pic>
        <p:nvPicPr>
          <p:cNvPr id="12" name="image120.png"/>
          <p:cNvPicPr/>
          <p:nvPr/>
        </p:nvPicPr>
        <p:blipFill>
          <a:blip r:embed="rId3"/>
          <a:srcRect/>
          <a:stretch>
            <a:fillRect/>
          </a:stretch>
        </p:blipFill>
        <p:spPr>
          <a:xfrm>
            <a:off x="3415936" y="3860817"/>
            <a:ext cx="1624663" cy="2964093"/>
          </a:xfrm>
          <a:prstGeom prst="rect">
            <a:avLst/>
          </a:prstGeom>
          <a:ln/>
        </p:spPr>
      </p:pic>
      <p:pic>
        <p:nvPicPr>
          <p:cNvPr id="13" name="image17.png"/>
          <p:cNvPicPr/>
          <p:nvPr/>
        </p:nvPicPr>
        <p:blipFill>
          <a:blip r:embed="rId4"/>
          <a:srcRect/>
          <a:stretch>
            <a:fillRect/>
          </a:stretch>
        </p:blipFill>
        <p:spPr>
          <a:xfrm>
            <a:off x="6924560" y="5092947"/>
            <a:ext cx="3604895" cy="1631126"/>
          </a:xfrm>
          <a:prstGeom prst="rect">
            <a:avLst/>
          </a:prstGeom>
          <a:ln/>
        </p:spPr>
      </p:pic>
    </p:spTree>
    <p:extLst>
      <p:ext uri="{BB962C8B-B14F-4D97-AF65-F5344CB8AC3E}">
        <p14:creationId xmlns:p14="http://schemas.microsoft.com/office/powerpoint/2010/main" val="3703134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膕繩肌</a:t>
            </a:r>
            <a:r>
              <a:rPr lang="en-US" altLang="zh-TW" b="1" dirty="0" smtClean="0"/>
              <a:t>–</a:t>
            </a:r>
            <a:r>
              <a:rPr lang="zh-TW" altLang="zh-HK" b="1" dirty="0" smtClean="0"/>
              <a:t> </a:t>
            </a:r>
            <a:r>
              <a:rPr lang="zh-TW" altLang="en-US" b="1" dirty="0"/>
              <a:t>進</a:t>
            </a:r>
            <a:r>
              <a:rPr lang="zh-TW" altLang="zh-HK" b="1" dirty="0" smtClean="0"/>
              <a:t>階</a:t>
            </a:r>
            <a:endParaRPr lang="zh-HK" altLang="en-US" b="1" dirty="0"/>
          </a:p>
        </p:txBody>
      </p:sp>
      <p:sp>
        <p:nvSpPr>
          <p:cNvPr id="6" name="Content Placeholder 5"/>
          <p:cNvSpPr>
            <a:spLocks noGrp="1"/>
          </p:cNvSpPr>
          <p:nvPr>
            <p:ph sz="half" idx="1"/>
          </p:nvPr>
        </p:nvSpPr>
        <p:spPr>
          <a:xfrm>
            <a:off x="573622" y="1737360"/>
            <a:ext cx="4937760" cy="4023360"/>
          </a:xfrm>
        </p:spPr>
        <p:txBody>
          <a:bodyPr>
            <a:normAutofit/>
          </a:bodyPr>
          <a:lstStyle/>
          <a:p>
            <a:pPr>
              <a:buFont typeface="Wingdings" panose="05000000000000000000" pitchFamily="2" charset="2"/>
              <a:buChar char="u"/>
            </a:pPr>
            <a:r>
              <a:rPr lang="zh-TW" altLang="zh-HK" sz="2400" b="1" dirty="0"/>
              <a:t>動作過程</a:t>
            </a:r>
          </a:p>
          <a:p>
            <a:pPr marL="342900" lvl="0" indent="-342900">
              <a:lnSpc>
                <a:spcPct val="115000"/>
              </a:lnSpc>
              <a:spcAft>
                <a:spcPts val="0"/>
              </a:spcAft>
              <a:buFont typeface="Arial" panose="020B0604020202020204" pitchFamily="34" charset="0"/>
              <a:buChar char="●"/>
            </a:pPr>
            <a:r>
              <a:rPr lang="zh-TW" altLang="en-US" sz="2400" dirty="0" smtClean="0">
                <a:latin typeface="Arial" panose="020B0604020202020204" pitchFamily="34" charset="0"/>
                <a:ea typeface="Gungsuh"/>
                <a:cs typeface="Gungsuh"/>
              </a:rPr>
              <a:t>左腳</a:t>
            </a:r>
            <a:r>
              <a:rPr lang="zh-TW" altLang="en-US" sz="2400" dirty="0">
                <a:latin typeface="Arial" panose="020B0604020202020204" pitchFamily="34" charset="0"/>
                <a:ea typeface="Gungsuh"/>
                <a:cs typeface="Gungsuh"/>
              </a:rPr>
              <a:t>伸直作固定</a:t>
            </a:r>
          </a:p>
          <a:p>
            <a:pPr marL="342900" lvl="0" indent="-342900">
              <a:lnSpc>
                <a:spcPct val="115000"/>
              </a:lnSpc>
              <a:spcAft>
                <a:spcPts val="0"/>
              </a:spcAft>
              <a:buFont typeface="Arial" panose="020B0604020202020204" pitchFamily="34" charset="0"/>
              <a:buChar char="●"/>
            </a:pPr>
            <a:r>
              <a:rPr lang="zh-TW" altLang="en-US" sz="2400" dirty="0" smtClean="0">
                <a:latin typeface="Arial" panose="020B0604020202020204" pitchFamily="34" charset="0"/>
                <a:ea typeface="Gungsuh"/>
                <a:cs typeface="Gungsuh"/>
              </a:rPr>
              <a:t>右腳</a:t>
            </a:r>
            <a:r>
              <a:rPr lang="zh-TW" altLang="en-US" sz="2400" dirty="0">
                <a:latin typeface="Arial" panose="020B0604020202020204" pitchFamily="34" charset="0"/>
                <a:ea typeface="Gungsuh"/>
                <a:cs typeface="Gungsuh"/>
              </a:rPr>
              <a:t>曲膝向上提起</a:t>
            </a:r>
          </a:p>
          <a:p>
            <a:pPr marL="342900" lvl="0" indent="-342900">
              <a:lnSpc>
                <a:spcPct val="115000"/>
              </a:lnSpc>
              <a:spcAft>
                <a:spcPts val="0"/>
              </a:spcAft>
              <a:buFont typeface="Arial" panose="020B0604020202020204" pitchFamily="34" charset="0"/>
              <a:buChar char="●"/>
            </a:pPr>
            <a:r>
              <a:rPr lang="zh-TW" altLang="en-US" sz="2400" dirty="0" smtClean="0">
                <a:latin typeface="Arial" panose="020B0604020202020204" pitchFamily="34" charset="0"/>
                <a:ea typeface="Gungsuh"/>
                <a:cs typeface="Gungsuh"/>
              </a:rPr>
              <a:t>完成</a:t>
            </a:r>
            <a:r>
              <a:rPr lang="zh-TW" altLang="en-US" sz="2400" dirty="0">
                <a:latin typeface="Arial" panose="020B0604020202020204" pitchFamily="34" charset="0"/>
                <a:ea typeface="Gungsuh"/>
                <a:cs typeface="Gungsuh"/>
              </a:rPr>
              <a:t>後慢慢放回至起始動作</a:t>
            </a:r>
          </a:p>
          <a:p>
            <a:pPr marL="342900" lvl="0" indent="-342900">
              <a:lnSpc>
                <a:spcPct val="115000"/>
              </a:lnSpc>
              <a:spcAft>
                <a:spcPts val="0"/>
              </a:spcAft>
              <a:buFont typeface="Arial" panose="020B0604020202020204" pitchFamily="34" charset="0"/>
              <a:buChar char="●"/>
            </a:pPr>
            <a:r>
              <a:rPr lang="zh-TW" altLang="en-US" sz="2400" dirty="0" smtClean="0">
                <a:latin typeface="Arial" panose="020B0604020202020204" pitchFamily="34" charset="0"/>
                <a:ea typeface="Gungsuh"/>
                <a:cs typeface="Gungsuh"/>
              </a:rPr>
              <a:t>換</a:t>
            </a:r>
            <a:r>
              <a:rPr lang="zh-TW" altLang="en-US" sz="2400" dirty="0">
                <a:latin typeface="Arial" panose="020B0604020202020204" pitchFamily="34" charset="0"/>
                <a:ea typeface="Gungsuh"/>
                <a:cs typeface="Gungsuh"/>
              </a:rPr>
              <a:t>腳繼續</a:t>
            </a:r>
          </a:p>
          <a:p>
            <a:pPr marL="342900" lvl="0" indent="-342900">
              <a:lnSpc>
                <a:spcPct val="115000"/>
              </a:lnSpc>
              <a:spcAft>
                <a:spcPts val="0"/>
              </a:spcAft>
              <a:buFont typeface="Arial" panose="020B0604020202020204" pitchFamily="34" charset="0"/>
              <a:buChar char="●"/>
            </a:pPr>
            <a:r>
              <a:rPr lang="zh-TW" altLang="en-US" sz="2400" dirty="0" smtClean="0">
                <a:latin typeface="Arial" panose="020B0604020202020204" pitchFamily="34" charset="0"/>
                <a:ea typeface="Gungsuh"/>
                <a:cs typeface="Gungsuh"/>
              </a:rPr>
              <a:t>重覆</a:t>
            </a:r>
            <a:r>
              <a:rPr lang="zh-TW" altLang="en-US" sz="2400" dirty="0">
                <a:latin typeface="Arial" panose="020B0604020202020204" pitchFamily="34" charset="0"/>
                <a:ea typeface="Gungsuh"/>
                <a:cs typeface="Gungsuh"/>
              </a:rPr>
              <a:t>以上動作</a:t>
            </a:r>
            <a:r>
              <a:rPr lang="en-US" altLang="zh-TW" sz="2400" dirty="0">
                <a:latin typeface="Arial" panose="020B0604020202020204" pitchFamily="34" charset="0"/>
                <a:ea typeface="Gungsuh"/>
                <a:cs typeface="Gungsuh"/>
              </a:rPr>
              <a:t>10-15</a:t>
            </a:r>
            <a:r>
              <a:rPr lang="zh-TW" altLang="en-US" sz="2400" dirty="0">
                <a:latin typeface="Arial" panose="020B0604020202020204" pitchFamily="34" charset="0"/>
                <a:ea typeface="Gungsuh"/>
                <a:cs typeface="Gungsuh"/>
              </a:rPr>
              <a:t>次</a:t>
            </a:r>
          </a:p>
          <a:p>
            <a:pPr marL="0" lvl="0" indent="0" eaLnBrk="0" fontAlgn="base" hangingPunct="0">
              <a:lnSpc>
                <a:spcPct val="100000"/>
              </a:lnSpc>
              <a:spcBef>
                <a:spcPct val="0"/>
              </a:spcBef>
              <a:spcAft>
                <a:spcPct val="0"/>
              </a:spcAft>
              <a:buClrTx/>
              <a:buSzTx/>
              <a:buNone/>
            </a:pPr>
            <a:endParaRPr lang="zh-TW" altLang="zh-HK" sz="1000" dirty="0" smtClean="0">
              <a:solidFill>
                <a:schemeClr val="tx1"/>
              </a:solidFill>
            </a:endParaRPr>
          </a:p>
          <a:p>
            <a:pPr marL="0" lvl="0" indent="0" eaLnBrk="0" fontAlgn="base" hangingPunct="0">
              <a:lnSpc>
                <a:spcPct val="100000"/>
              </a:lnSpc>
              <a:spcBef>
                <a:spcPct val="0"/>
              </a:spcBef>
              <a:spcAft>
                <a:spcPct val="0"/>
              </a:spcAft>
              <a:buClrTx/>
              <a:buSzTx/>
              <a:buNone/>
            </a:pPr>
            <a:endParaRPr lang="zh-TW" altLang="zh-HK" sz="2400" dirty="0">
              <a:solidFill>
                <a:schemeClr val="tx1"/>
              </a:solidFill>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605847" y="1843419"/>
            <a:ext cx="4937760" cy="4023360"/>
          </a:xfrm>
        </p:spPr>
        <p:txBody>
          <a:bodyPr>
            <a:normAutofit/>
          </a:bodyPr>
          <a:lstStyle/>
          <a:p>
            <a:pPr lvl="0">
              <a:buFont typeface="Wingdings" panose="05000000000000000000" pitchFamily="2" charset="2"/>
              <a:buChar char="u"/>
            </a:pPr>
            <a:r>
              <a:rPr lang="zh-TW" altLang="en-US" sz="2400" b="1" dirty="0" smtClean="0"/>
              <a:t>注意事項</a:t>
            </a:r>
            <a:endParaRPr lang="en-US" altLang="zh-TW" sz="2400" b="1" dirty="0" smtClean="0"/>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應使用瑜珈墊</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固定輔助腳，保持</a:t>
            </a:r>
            <a:r>
              <a:rPr lang="zh-TW" altLang="zh-HK" sz="2400" dirty="0" smtClean="0">
                <a:latin typeface="Arial" panose="020B0604020202020204" pitchFamily="34" charset="0"/>
                <a:ea typeface="Gungsuh"/>
                <a:cs typeface="Gungsuh"/>
              </a:rPr>
              <a:t>穩定</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避免頸部</a:t>
            </a:r>
            <a:r>
              <a:rPr lang="zh-TW" altLang="zh-HK" sz="2400" dirty="0" smtClean="0">
                <a:latin typeface="Arial" panose="020B0604020202020204" pitchFamily="34" charset="0"/>
                <a:ea typeface="Gungsuh"/>
                <a:cs typeface="Gungsuh"/>
              </a:rPr>
              <a:t>用力</a:t>
            </a:r>
            <a:endParaRPr lang="en-US" altLang="zh-TW" sz="2400" dirty="0"/>
          </a:p>
          <a:p>
            <a:pPr>
              <a:buFont typeface="Wingdings" panose="05000000000000000000" pitchFamily="2" charset="2"/>
              <a:buChar char="u"/>
            </a:pPr>
            <a:r>
              <a:rPr lang="zh-TW" altLang="zh-HK" sz="2400" b="1" dirty="0"/>
              <a:t>相關動作</a:t>
            </a:r>
          </a:p>
          <a:p>
            <a:pPr>
              <a:buFont typeface="Wingdings" panose="05000000000000000000" pitchFamily="2" charset="2"/>
              <a:buChar char="Ø"/>
            </a:pPr>
            <a:r>
              <a:rPr lang="zh-TW" altLang="zh-HK" sz="2400" dirty="0">
                <a:ea typeface="Gungsuh"/>
                <a:cs typeface="Gungsuh"/>
              </a:rPr>
              <a:t>跑步、足球、跳遠</a:t>
            </a:r>
            <a:endParaRPr lang="en-US" altLang="zh-TW"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26</a:t>
            </a:fld>
            <a:endParaRPr lang="en-US" dirty="0"/>
          </a:p>
        </p:txBody>
      </p:sp>
      <p:pic>
        <p:nvPicPr>
          <p:cNvPr id="8" name="image68.png"/>
          <p:cNvPicPr/>
          <p:nvPr/>
        </p:nvPicPr>
        <p:blipFill>
          <a:blip r:embed="rId2"/>
          <a:srcRect/>
          <a:stretch>
            <a:fillRect/>
          </a:stretch>
        </p:blipFill>
        <p:spPr>
          <a:xfrm>
            <a:off x="2407517" y="5171688"/>
            <a:ext cx="3909420" cy="1653222"/>
          </a:xfrm>
          <a:prstGeom prst="rect">
            <a:avLst/>
          </a:prstGeom>
          <a:ln/>
        </p:spPr>
      </p:pic>
    </p:spTree>
    <p:extLst>
      <p:ext uri="{BB962C8B-B14F-4D97-AF65-F5344CB8AC3E}">
        <p14:creationId xmlns:p14="http://schemas.microsoft.com/office/powerpoint/2010/main" val="2495037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內收肌群</a:t>
            </a:r>
            <a:endParaRPr lang="zh-HK" altLang="en-US" b="1" dirty="0"/>
          </a:p>
        </p:txBody>
      </p:sp>
      <p:sp>
        <p:nvSpPr>
          <p:cNvPr id="6" name="Content Placeholder 5"/>
          <p:cNvSpPr>
            <a:spLocks noGrp="1"/>
          </p:cNvSpPr>
          <p:nvPr>
            <p:ph sz="half" idx="1"/>
          </p:nvPr>
        </p:nvSpPr>
        <p:spPr>
          <a:xfrm>
            <a:off x="467676" y="1777364"/>
            <a:ext cx="4937760" cy="4023360"/>
          </a:xfrm>
        </p:spPr>
        <p:txBody>
          <a:bodyPr>
            <a:normAutofit/>
          </a:bodyPr>
          <a:lstStyle/>
          <a:p>
            <a:pPr>
              <a:buFont typeface="Wingdings" panose="05000000000000000000" pitchFamily="2" charset="2"/>
              <a:buChar char="u"/>
            </a:pPr>
            <a:r>
              <a:rPr lang="zh-TW" altLang="zh-HK" sz="2400" b="1" dirty="0"/>
              <a:t>熱身動作</a:t>
            </a: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坐在地上，腳掌對</a:t>
            </a:r>
            <a:r>
              <a:rPr lang="zh-TW" altLang="zh-HK" sz="2400" dirty="0" smtClean="0">
                <a:latin typeface="Arial" panose="020B0604020202020204" pitchFamily="34" charset="0"/>
                <a:ea typeface="Gungsuh"/>
                <a:cs typeface="Gungsuh"/>
              </a:rPr>
              <a:t>腳掌</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雙膝慢慢向下壓</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重覆以上動作8-10次</a:t>
            </a:r>
            <a:endParaRPr lang="zh-TW" altLang="zh-HK" sz="1600" dirty="0">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274723" y="1845734"/>
            <a:ext cx="4937760" cy="4619233"/>
          </a:xfrm>
        </p:spPr>
        <p:txBody>
          <a:bodyPr>
            <a:normAutofit/>
          </a:bodyPr>
          <a:lstStyle/>
          <a:p>
            <a:pPr lvl="0">
              <a:buFont typeface="Wingdings" panose="05000000000000000000" pitchFamily="2" charset="2"/>
              <a:buChar char="u"/>
            </a:pPr>
            <a:r>
              <a:rPr lang="zh-TW" altLang="en-US" sz="2400" b="1" dirty="0"/>
              <a:t>起始</a:t>
            </a:r>
            <a:r>
              <a:rPr lang="zh-TW" altLang="en-US" sz="2400" b="1" dirty="0" smtClean="0"/>
              <a:t>動作</a:t>
            </a:r>
            <a:endParaRPr lang="en-US" altLang="zh-TW" sz="2400" b="1" dirty="0" smtClean="0"/>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將彈力帶繫於固定物並成圈</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將右腳穿過彈力帶並置於小腿上</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挺胸收腹，肩部</a:t>
            </a:r>
            <a:r>
              <a:rPr lang="zh-TW" altLang="zh-HK" sz="2400" dirty="0" smtClean="0">
                <a:latin typeface="Arial" panose="020B0604020202020204" pitchFamily="34" charset="0"/>
                <a:ea typeface="Gungsuh"/>
                <a:cs typeface="Gungsuh"/>
              </a:rPr>
              <a:t>放鬆</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雙手叉腰，眼望</a:t>
            </a:r>
            <a:r>
              <a:rPr lang="zh-TW" altLang="zh-HK" sz="2400" dirty="0" smtClean="0">
                <a:latin typeface="Arial" panose="020B0604020202020204" pitchFamily="34" charset="0"/>
                <a:ea typeface="Gungsuh"/>
                <a:cs typeface="Gungsuh"/>
              </a:rPr>
              <a:t>前方</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27</a:t>
            </a:fld>
            <a:endParaRPr lang="en-US" dirty="0"/>
          </a:p>
        </p:txBody>
      </p:sp>
      <p:pic>
        <p:nvPicPr>
          <p:cNvPr id="12" name="image33.png"/>
          <p:cNvPicPr/>
          <p:nvPr/>
        </p:nvPicPr>
        <p:blipFill>
          <a:blip r:embed="rId2"/>
          <a:srcRect l="19477" r="16235"/>
          <a:stretch>
            <a:fillRect/>
          </a:stretch>
        </p:blipFill>
        <p:spPr>
          <a:xfrm>
            <a:off x="4281154" y="1880810"/>
            <a:ext cx="1731719" cy="2284789"/>
          </a:xfrm>
          <a:prstGeom prst="rect">
            <a:avLst/>
          </a:prstGeom>
          <a:ln/>
        </p:spPr>
      </p:pic>
      <p:pic>
        <p:nvPicPr>
          <p:cNvPr id="13" name="image148.png"/>
          <p:cNvPicPr/>
          <p:nvPr/>
        </p:nvPicPr>
        <p:blipFill>
          <a:blip r:embed="rId3"/>
          <a:srcRect l="13520" r="13654"/>
          <a:stretch>
            <a:fillRect/>
          </a:stretch>
        </p:blipFill>
        <p:spPr>
          <a:xfrm>
            <a:off x="3353938" y="4433455"/>
            <a:ext cx="1920025" cy="2255073"/>
          </a:xfrm>
          <a:prstGeom prst="rect">
            <a:avLst/>
          </a:prstGeom>
          <a:ln/>
        </p:spPr>
      </p:pic>
      <p:pic>
        <p:nvPicPr>
          <p:cNvPr id="14" name="image52.png"/>
          <p:cNvPicPr/>
          <p:nvPr/>
        </p:nvPicPr>
        <p:blipFill>
          <a:blip r:embed="rId4"/>
          <a:srcRect/>
          <a:stretch>
            <a:fillRect/>
          </a:stretch>
        </p:blipFill>
        <p:spPr>
          <a:xfrm>
            <a:off x="9900458" y="3536591"/>
            <a:ext cx="2060633" cy="2923194"/>
          </a:xfrm>
          <a:prstGeom prst="rect">
            <a:avLst/>
          </a:prstGeom>
          <a:ln/>
        </p:spPr>
      </p:pic>
    </p:spTree>
    <p:extLst>
      <p:ext uri="{BB962C8B-B14F-4D97-AF65-F5344CB8AC3E}">
        <p14:creationId xmlns:p14="http://schemas.microsoft.com/office/powerpoint/2010/main" val="3647724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內收肌群</a:t>
            </a:r>
            <a:endParaRPr lang="zh-HK" altLang="en-US" b="1" dirty="0"/>
          </a:p>
        </p:txBody>
      </p:sp>
      <p:sp>
        <p:nvSpPr>
          <p:cNvPr id="6" name="Content Placeholder 5"/>
          <p:cNvSpPr>
            <a:spLocks noGrp="1"/>
          </p:cNvSpPr>
          <p:nvPr>
            <p:ph sz="half" idx="1"/>
          </p:nvPr>
        </p:nvSpPr>
        <p:spPr>
          <a:xfrm>
            <a:off x="712168" y="1844824"/>
            <a:ext cx="4937760" cy="4023360"/>
          </a:xfrm>
        </p:spPr>
        <p:txBody>
          <a:bodyPr>
            <a:normAutofit/>
          </a:bodyPr>
          <a:lstStyle/>
          <a:p>
            <a:pPr>
              <a:buFont typeface="Wingdings" panose="05000000000000000000" pitchFamily="2" charset="2"/>
              <a:buChar char="u"/>
            </a:pPr>
            <a:r>
              <a:rPr lang="zh-TW" altLang="zh-HK" sz="2400" b="1" dirty="0"/>
              <a:t>動作過程</a:t>
            </a:r>
          </a:p>
          <a:p>
            <a:pPr marL="342900" lvl="0" indent="-342900">
              <a:lnSpc>
                <a:spcPct val="115000"/>
              </a:lnSpc>
              <a:spcAft>
                <a:spcPts val="0"/>
              </a:spcAft>
              <a:buFont typeface="Arial"/>
              <a:buChar char="●"/>
            </a:pPr>
            <a:r>
              <a:rPr lang="zh-TW" altLang="en-US" sz="2400" dirty="0" smtClean="0">
                <a:latin typeface="Arial"/>
                <a:ea typeface="Gungsuh"/>
                <a:cs typeface="Gungsuh"/>
              </a:rPr>
              <a:t>使用</a:t>
            </a:r>
            <a:r>
              <a:rPr lang="zh-TW" altLang="en-US" sz="2400" dirty="0">
                <a:latin typeface="Arial"/>
                <a:ea typeface="Gungsuh"/>
                <a:cs typeface="Gungsuh"/>
              </a:rPr>
              <a:t>髖內收肌將左腳向內收</a:t>
            </a:r>
          </a:p>
          <a:p>
            <a:pPr marL="342900" lvl="0" indent="-342900">
              <a:lnSpc>
                <a:spcPct val="115000"/>
              </a:lnSpc>
              <a:spcAft>
                <a:spcPts val="0"/>
              </a:spcAft>
              <a:buFont typeface="Arial"/>
              <a:buChar char="●"/>
            </a:pPr>
            <a:r>
              <a:rPr lang="zh-TW" altLang="en-US" sz="2400" dirty="0" smtClean="0">
                <a:latin typeface="Arial"/>
                <a:ea typeface="Gungsuh"/>
                <a:cs typeface="Gungsuh"/>
              </a:rPr>
              <a:t>完成</a:t>
            </a:r>
            <a:r>
              <a:rPr lang="zh-TW" altLang="en-US" sz="2400" dirty="0">
                <a:latin typeface="Arial"/>
                <a:ea typeface="Gungsuh"/>
                <a:cs typeface="Gungsuh"/>
              </a:rPr>
              <a:t>後慢慢回到起始動作</a:t>
            </a:r>
          </a:p>
          <a:p>
            <a:pPr marL="342900" lvl="0" indent="-342900">
              <a:lnSpc>
                <a:spcPct val="115000"/>
              </a:lnSpc>
              <a:spcAft>
                <a:spcPts val="0"/>
              </a:spcAft>
              <a:buFont typeface="Arial"/>
              <a:buChar char="●"/>
            </a:pPr>
            <a:r>
              <a:rPr lang="zh-TW" altLang="en-US" sz="2400" dirty="0" smtClean="0">
                <a:latin typeface="Arial"/>
                <a:ea typeface="Gungsuh"/>
                <a:cs typeface="Gungsuh"/>
              </a:rPr>
              <a:t>用力</a:t>
            </a:r>
            <a:r>
              <a:rPr lang="zh-TW" altLang="en-US" sz="2400" dirty="0">
                <a:latin typeface="Arial"/>
                <a:ea typeface="Gungsuh"/>
                <a:cs typeface="Gungsuh"/>
              </a:rPr>
              <a:t>內收時呼氣</a:t>
            </a:r>
          </a:p>
          <a:p>
            <a:pPr marL="342900" lvl="0" indent="-342900">
              <a:lnSpc>
                <a:spcPct val="115000"/>
              </a:lnSpc>
              <a:spcAft>
                <a:spcPts val="0"/>
              </a:spcAft>
              <a:buFont typeface="Arial"/>
              <a:buChar char="●"/>
            </a:pPr>
            <a:r>
              <a:rPr lang="zh-TW" altLang="en-US" sz="2400" dirty="0" smtClean="0">
                <a:latin typeface="Arial"/>
                <a:ea typeface="Gungsuh"/>
                <a:cs typeface="Gungsuh"/>
              </a:rPr>
              <a:t>向外</a:t>
            </a:r>
            <a:r>
              <a:rPr lang="zh-TW" altLang="en-US" sz="2400" dirty="0">
                <a:latin typeface="Arial"/>
                <a:ea typeface="Gungsuh"/>
                <a:cs typeface="Gungsuh"/>
              </a:rPr>
              <a:t>時吸氣</a:t>
            </a:r>
          </a:p>
          <a:p>
            <a:pPr marL="342900" lvl="0" indent="-342900">
              <a:lnSpc>
                <a:spcPct val="115000"/>
              </a:lnSpc>
              <a:spcAft>
                <a:spcPts val="0"/>
              </a:spcAft>
              <a:buFont typeface="Arial"/>
              <a:buChar char="●"/>
            </a:pPr>
            <a:r>
              <a:rPr lang="zh-TW" altLang="en-US" sz="2400" dirty="0" smtClean="0">
                <a:latin typeface="Arial"/>
                <a:ea typeface="Gungsuh"/>
                <a:cs typeface="Gungsuh"/>
              </a:rPr>
              <a:t>重覆</a:t>
            </a:r>
            <a:r>
              <a:rPr lang="zh-TW" altLang="en-US" sz="2400" dirty="0">
                <a:latin typeface="Arial"/>
                <a:ea typeface="Gungsuh"/>
                <a:cs typeface="Gungsuh"/>
              </a:rPr>
              <a:t>以上動作</a:t>
            </a:r>
            <a:r>
              <a:rPr lang="en-US" altLang="zh-TW" sz="2400" dirty="0">
                <a:latin typeface="Arial"/>
                <a:ea typeface="Gungsuh"/>
                <a:cs typeface="Gungsuh"/>
              </a:rPr>
              <a:t>10-15</a:t>
            </a:r>
            <a:r>
              <a:rPr lang="zh-TW" altLang="en-US" sz="2400" dirty="0">
                <a:latin typeface="Arial"/>
                <a:ea typeface="Gungsuh"/>
                <a:cs typeface="Gungsuh"/>
              </a:rPr>
              <a:t>次</a:t>
            </a:r>
          </a:p>
          <a:p>
            <a:pPr marL="342900" lvl="0" indent="-342900">
              <a:lnSpc>
                <a:spcPct val="115000"/>
              </a:lnSpc>
              <a:spcAft>
                <a:spcPts val="0"/>
              </a:spcAft>
              <a:buFont typeface="Arial"/>
              <a:buChar char="●"/>
            </a:pPr>
            <a:r>
              <a:rPr lang="zh-TW" altLang="en-US" sz="2400" dirty="0" smtClean="0">
                <a:latin typeface="Arial"/>
                <a:ea typeface="Gungsuh"/>
                <a:cs typeface="Gungsuh"/>
              </a:rPr>
              <a:t>換</a:t>
            </a:r>
            <a:r>
              <a:rPr lang="zh-TW" altLang="en-US" sz="2400" dirty="0">
                <a:latin typeface="Arial"/>
                <a:ea typeface="Gungsuh"/>
                <a:cs typeface="Gungsuh"/>
              </a:rPr>
              <a:t>邊繼續</a:t>
            </a:r>
          </a:p>
          <a:p>
            <a:pPr marL="0" lvl="0" indent="0" eaLnBrk="0" fontAlgn="base" hangingPunct="0">
              <a:lnSpc>
                <a:spcPct val="100000"/>
              </a:lnSpc>
              <a:spcBef>
                <a:spcPct val="0"/>
              </a:spcBef>
              <a:spcAft>
                <a:spcPct val="0"/>
              </a:spcAft>
              <a:buClrTx/>
              <a:buSzTx/>
              <a:buFontTx/>
              <a:buChar char="•"/>
            </a:pPr>
            <a:endParaRPr lang="zh-TW" altLang="zh-HK" sz="1000" dirty="0" smtClean="0">
              <a:solidFill>
                <a:schemeClr val="tx1"/>
              </a:solidFill>
            </a:endParaRPr>
          </a:p>
          <a:p>
            <a:pPr marL="0" lvl="0" indent="0" eaLnBrk="0" fontAlgn="base" hangingPunct="0">
              <a:lnSpc>
                <a:spcPct val="100000"/>
              </a:lnSpc>
              <a:spcBef>
                <a:spcPct val="0"/>
              </a:spcBef>
              <a:spcAft>
                <a:spcPct val="0"/>
              </a:spcAft>
              <a:buClrTx/>
              <a:buSzTx/>
              <a:buNone/>
            </a:pPr>
            <a:endParaRPr lang="zh-TW" altLang="zh-HK" sz="2400" dirty="0">
              <a:solidFill>
                <a:schemeClr val="tx1"/>
              </a:solidFill>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605847" y="1843419"/>
            <a:ext cx="4937760" cy="4023360"/>
          </a:xfrm>
        </p:spPr>
        <p:txBody>
          <a:bodyPr>
            <a:normAutofit/>
          </a:bodyPr>
          <a:lstStyle/>
          <a:p>
            <a:pPr lvl="0">
              <a:buFont typeface="Wingdings" panose="05000000000000000000" pitchFamily="2" charset="2"/>
              <a:buChar char="u"/>
            </a:pPr>
            <a:r>
              <a:rPr lang="zh-TW" altLang="en-US" sz="2400" b="1" dirty="0" smtClean="0"/>
              <a:t>注意事項</a:t>
            </a:r>
            <a:endParaRPr lang="en-US" altLang="zh-TW" sz="2400" b="1" dirty="0" smtClean="0"/>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左手</a:t>
            </a:r>
            <a:r>
              <a:rPr lang="zh-HK" altLang="zh-HK" sz="2400" dirty="0">
                <a:latin typeface="Gungsuh"/>
                <a:cs typeface="Gungsuh"/>
              </a:rPr>
              <a:t>可</a:t>
            </a:r>
            <a:r>
              <a:rPr lang="zh-TW" altLang="zh-HK" sz="2400" dirty="0">
                <a:latin typeface="Arial" panose="020B0604020202020204" pitchFamily="34" charset="0"/>
                <a:ea typeface="Gungsuh"/>
                <a:cs typeface="Gungsuh"/>
              </a:rPr>
              <a:t>扶固定物保持身體平衡</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確保彈力帶繫緊於固定物</a:t>
            </a:r>
            <a:endParaRPr lang="zh-TW" altLang="zh-HK" sz="1600" dirty="0">
              <a:latin typeface="Arial" panose="020B0604020202020204" pitchFamily="34" charset="0"/>
            </a:endParaRPr>
          </a:p>
          <a:p>
            <a:pPr lvl="0">
              <a:buFont typeface="Wingdings" panose="05000000000000000000" pitchFamily="2" charset="2"/>
              <a:buChar char="Ø"/>
            </a:pPr>
            <a:endParaRPr lang="en-US" altLang="zh-TW" sz="2400" dirty="0"/>
          </a:p>
          <a:p>
            <a:pPr>
              <a:buFont typeface="Wingdings" panose="05000000000000000000" pitchFamily="2" charset="2"/>
              <a:buChar char="u"/>
            </a:pPr>
            <a:r>
              <a:rPr lang="zh-TW" altLang="zh-HK" sz="2400" b="1" dirty="0"/>
              <a:t>相關動作</a:t>
            </a:r>
          </a:p>
          <a:p>
            <a:pPr>
              <a:buFont typeface="Wingdings" panose="05000000000000000000" pitchFamily="2" charset="2"/>
              <a:buChar char="Ø"/>
            </a:pPr>
            <a:r>
              <a:rPr lang="zh-TW" altLang="zh-HK" sz="2400" dirty="0">
                <a:ea typeface="Gungsuh"/>
                <a:cs typeface="Gungsuh"/>
              </a:rPr>
              <a:t>足球(長傳)、欖球(射球)、溜冰</a:t>
            </a:r>
            <a:endParaRPr lang="en-US" altLang="zh-TW"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28</a:t>
            </a:fld>
            <a:endParaRPr lang="en-US" dirty="0"/>
          </a:p>
        </p:txBody>
      </p:sp>
      <p:pic>
        <p:nvPicPr>
          <p:cNvPr id="9" name="image18.png"/>
          <p:cNvPicPr/>
          <p:nvPr/>
        </p:nvPicPr>
        <p:blipFill>
          <a:blip r:embed="rId2"/>
          <a:srcRect/>
          <a:stretch>
            <a:fillRect/>
          </a:stretch>
        </p:blipFill>
        <p:spPr>
          <a:xfrm>
            <a:off x="4137891" y="3472874"/>
            <a:ext cx="2256559" cy="2669338"/>
          </a:xfrm>
          <a:prstGeom prst="rect">
            <a:avLst/>
          </a:prstGeom>
          <a:ln/>
        </p:spPr>
      </p:pic>
    </p:spTree>
    <p:extLst>
      <p:ext uri="{BB962C8B-B14F-4D97-AF65-F5344CB8AC3E}">
        <p14:creationId xmlns:p14="http://schemas.microsoft.com/office/powerpoint/2010/main" val="489517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腓腸肌 </a:t>
            </a:r>
            <a:r>
              <a:rPr lang="en-US" altLang="zh-TW" b="1" dirty="0"/>
              <a:t>- </a:t>
            </a:r>
            <a:r>
              <a:rPr lang="zh-TW" altLang="en-US" b="1" dirty="0"/>
              <a:t>初階</a:t>
            </a:r>
            <a:endParaRPr lang="zh-HK" altLang="en-US" b="1" dirty="0"/>
          </a:p>
        </p:txBody>
      </p:sp>
      <p:sp>
        <p:nvSpPr>
          <p:cNvPr id="6" name="Content Placeholder 5"/>
          <p:cNvSpPr>
            <a:spLocks noGrp="1"/>
          </p:cNvSpPr>
          <p:nvPr>
            <p:ph sz="half" idx="1"/>
          </p:nvPr>
        </p:nvSpPr>
        <p:spPr>
          <a:xfrm>
            <a:off x="407208" y="1757548"/>
            <a:ext cx="4937760" cy="4023360"/>
          </a:xfrm>
        </p:spPr>
        <p:txBody>
          <a:bodyPr>
            <a:normAutofit/>
          </a:bodyPr>
          <a:lstStyle/>
          <a:p>
            <a:pPr>
              <a:buFont typeface="Wingdings" panose="05000000000000000000" pitchFamily="2" charset="2"/>
              <a:buChar char="u"/>
            </a:pPr>
            <a:r>
              <a:rPr lang="zh-TW" altLang="zh-HK" sz="2400" b="1" dirty="0"/>
              <a:t>熱身動作</a:t>
            </a:r>
          </a:p>
          <a:p>
            <a:pPr marL="342900" marR="254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雙腳同時蹬起</a:t>
            </a:r>
            <a:endParaRPr lang="zh-TW" altLang="zh-HK" sz="1600" dirty="0">
              <a:latin typeface="Arial" panose="020B0604020202020204" pitchFamily="34" charset="0"/>
            </a:endParaRPr>
          </a:p>
          <a:p>
            <a:pPr marL="342900" marR="254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慢慢放下</a:t>
            </a:r>
            <a:endParaRPr lang="zh-TW" altLang="zh-HK" sz="1600" dirty="0">
              <a:latin typeface="Arial" panose="020B0604020202020204" pitchFamily="34" charset="0"/>
            </a:endParaRPr>
          </a:p>
          <a:p>
            <a:pPr marL="342900" marR="254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重覆以上動作8-10次</a:t>
            </a:r>
            <a:endParaRPr lang="zh-TW" altLang="zh-HK" sz="1600" dirty="0">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579524" y="1757548"/>
            <a:ext cx="4937760" cy="4619233"/>
          </a:xfrm>
        </p:spPr>
        <p:txBody>
          <a:bodyPr>
            <a:normAutofit/>
          </a:bodyPr>
          <a:lstStyle/>
          <a:p>
            <a:pPr lvl="0">
              <a:buFont typeface="Wingdings" panose="05000000000000000000" pitchFamily="2" charset="2"/>
              <a:buChar char="u"/>
            </a:pPr>
            <a:r>
              <a:rPr lang="zh-TW" altLang="en-US" sz="2400" b="1" dirty="0"/>
              <a:t>起始</a:t>
            </a:r>
            <a:r>
              <a:rPr lang="zh-TW" altLang="en-US" sz="2400" b="1" dirty="0" smtClean="0"/>
              <a:t>動作</a:t>
            </a:r>
            <a:endParaRPr lang="en-US" altLang="zh-TW" sz="2400" b="1" dirty="0" smtClean="0"/>
          </a:p>
          <a:p>
            <a:pPr marL="342900" marR="254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將彈力帶圍繞在右腳前腳掌</a:t>
            </a:r>
            <a:endParaRPr lang="zh-TW" altLang="zh-HK" sz="1600" dirty="0">
              <a:latin typeface="Arial" panose="020B0604020202020204" pitchFamily="34" charset="0"/>
            </a:endParaRPr>
          </a:p>
          <a:p>
            <a:pPr marL="342900" marR="254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雙手握彈力帶</a:t>
            </a:r>
            <a:endParaRPr lang="zh-TW" altLang="zh-HK" sz="1600" dirty="0">
              <a:latin typeface="Arial" panose="020B0604020202020204" pitchFamily="34" charset="0"/>
            </a:endParaRPr>
          </a:p>
          <a:p>
            <a:pPr marL="342900" marR="254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右腳慢慢提高，腳尖向天</a:t>
            </a:r>
            <a:endParaRPr lang="zh-TW" altLang="zh-HK" sz="1600" dirty="0">
              <a:latin typeface="Arial" panose="020B0604020202020204" pitchFamily="34" charset="0"/>
            </a:endParaRPr>
          </a:p>
          <a:p>
            <a:pPr marL="342900" marR="254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挺胸收腹，眼望前方</a:t>
            </a:r>
            <a:endParaRPr lang="zh-TW" altLang="zh-HK" sz="1600" dirty="0">
              <a:latin typeface="Arial" panose="020B0604020202020204" pitchFamily="34" charset="0"/>
            </a:endParaRP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29</a:t>
            </a:fld>
            <a:endParaRPr lang="en-US" dirty="0"/>
          </a:p>
        </p:txBody>
      </p:sp>
      <p:pic>
        <p:nvPicPr>
          <p:cNvPr id="11" name="image73.png"/>
          <p:cNvPicPr/>
          <p:nvPr/>
        </p:nvPicPr>
        <p:blipFill>
          <a:blip r:embed="rId2"/>
          <a:srcRect/>
          <a:stretch>
            <a:fillRect/>
          </a:stretch>
        </p:blipFill>
        <p:spPr>
          <a:xfrm>
            <a:off x="5006340" y="646545"/>
            <a:ext cx="1365360" cy="3595901"/>
          </a:xfrm>
          <a:prstGeom prst="rect">
            <a:avLst/>
          </a:prstGeom>
          <a:ln/>
        </p:spPr>
      </p:pic>
      <p:pic>
        <p:nvPicPr>
          <p:cNvPr id="13" name="image54.png"/>
          <p:cNvPicPr/>
          <p:nvPr/>
        </p:nvPicPr>
        <p:blipFill>
          <a:blip r:embed="rId3"/>
          <a:srcRect/>
          <a:stretch>
            <a:fillRect/>
          </a:stretch>
        </p:blipFill>
        <p:spPr>
          <a:xfrm>
            <a:off x="3634740" y="3314394"/>
            <a:ext cx="1371600" cy="3691255"/>
          </a:xfrm>
          <a:prstGeom prst="rect">
            <a:avLst/>
          </a:prstGeom>
          <a:ln/>
        </p:spPr>
      </p:pic>
      <p:pic>
        <p:nvPicPr>
          <p:cNvPr id="14" name="image108.png"/>
          <p:cNvPicPr/>
          <p:nvPr/>
        </p:nvPicPr>
        <p:blipFill>
          <a:blip r:embed="rId4"/>
          <a:srcRect/>
          <a:stretch>
            <a:fillRect/>
          </a:stretch>
        </p:blipFill>
        <p:spPr>
          <a:xfrm>
            <a:off x="7138901" y="4665207"/>
            <a:ext cx="3518161" cy="1971661"/>
          </a:xfrm>
          <a:prstGeom prst="rect">
            <a:avLst/>
          </a:prstGeom>
          <a:ln/>
        </p:spPr>
      </p:pic>
    </p:spTree>
    <p:extLst>
      <p:ext uri="{BB962C8B-B14F-4D97-AF65-F5344CB8AC3E}">
        <p14:creationId xmlns:p14="http://schemas.microsoft.com/office/powerpoint/2010/main" val="3088525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683624" y="1729941"/>
            <a:ext cx="11054439" cy="4493304"/>
          </a:xfrm>
        </p:spPr>
        <p:txBody>
          <a:bodyPr>
            <a:normAutofit lnSpcReduction="10000"/>
          </a:bodyPr>
          <a:lstStyle/>
          <a:p>
            <a:pPr marL="179388" indent="-179388">
              <a:buFont typeface="Arial" panose="020B0604020202020204" pitchFamily="34" charset="0"/>
              <a:buChar char="•"/>
            </a:pPr>
            <a:r>
              <a:rPr lang="zh-TW" altLang="en-US" dirty="0"/>
              <a:t>穿著合適的運動服裝及鞋襪進行</a:t>
            </a:r>
            <a:r>
              <a:rPr lang="zh-TW" altLang="en-US" dirty="0" smtClean="0"/>
              <a:t>活動。</a:t>
            </a:r>
            <a:endParaRPr lang="en-US" altLang="zh-TW" dirty="0"/>
          </a:p>
          <a:p>
            <a:pPr marL="179388" indent="-179388">
              <a:buFont typeface="Arial" panose="020B0604020202020204" pitchFamily="34" charset="0"/>
              <a:buChar char="•"/>
            </a:pPr>
            <a:r>
              <a:rPr lang="zh-TW" altLang="en-US" dirty="0"/>
              <a:t>以個人或輪流形式進行活動，</a:t>
            </a:r>
            <a:r>
              <a:rPr lang="zh-HK" altLang="en-US" dirty="0"/>
              <a:t>確</a:t>
            </a:r>
            <a:r>
              <a:rPr lang="zh-TW" altLang="en-US" dirty="0"/>
              <a:t>保與其他人</a:t>
            </a:r>
            <a:r>
              <a:rPr lang="zh-HK" altLang="en-US" dirty="0"/>
              <a:t>有</a:t>
            </a:r>
            <a:r>
              <a:rPr lang="zh-TW" altLang="en-US" dirty="0"/>
              <a:t>適當</a:t>
            </a:r>
            <a:r>
              <a:rPr lang="zh-HK" altLang="en-US" dirty="0"/>
              <a:t>的距</a:t>
            </a:r>
            <a:r>
              <a:rPr lang="zh-TW" altLang="en-US" dirty="0"/>
              <a:t>離</a:t>
            </a:r>
            <a:r>
              <a:rPr lang="zh-TW" altLang="en-US" dirty="0">
                <a:latin typeface="Times New Roman" panose="02020603050405020304" pitchFamily="18" charset="0"/>
                <a:cs typeface="Times New Roman" panose="02020603050405020304" pitchFamily="18" charset="0"/>
              </a:rPr>
              <a:t>。</a:t>
            </a:r>
            <a:endParaRPr lang="en-US" altLang="zh-TW" dirty="0"/>
          </a:p>
          <a:p>
            <a:pPr marL="179388" indent="-179388">
              <a:buFont typeface="Arial" panose="020B0604020202020204" pitchFamily="34" charset="0"/>
              <a:buChar char="•"/>
            </a:pPr>
            <a:r>
              <a:rPr lang="zh-TW" altLang="en-US" dirty="0"/>
              <a:t>進行活動前，應確保地面平坦乾爽，並保持室內空氣流通；安排足夠及安全的活動空間，所有接近活動範圍的玻璃門窗、桌椅、燈、風扇、銳角等，均須安裝保護設施或暫時移開；確保用具合適及穩健安全</a:t>
            </a:r>
            <a:r>
              <a:rPr lang="zh-TW" altLang="en-US" dirty="0">
                <a:latin typeface="Times New Roman" panose="02020603050405020304" pitchFamily="18" charset="0"/>
                <a:cs typeface="Times New Roman" panose="02020603050405020304" pitchFamily="18" charset="0"/>
              </a:rPr>
              <a:t>。</a:t>
            </a:r>
            <a:endParaRPr lang="en-US" altLang="zh-TW" dirty="0"/>
          </a:p>
          <a:p>
            <a:pPr marL="179388" indent="-179388">
              <a:buFont typeface="Arial" panose="020B0604020202020204" pitchFamily="34" charset="0"/>
              <a:buChar char="•"/>
            </a:pPr>
            <a:r>
              <a:rPr lang="zh-TW" altLang="en-US" dirty="0"/>
              <a:t>進行活動前，應有足夠的熱身活動</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pPr marL="179388" indent="-179388">
              <a:buFont typeface="Arial" panose="020B0604020202020204" pitchFamily="34" charset="0"/>
              <a:buChar char="•"/>
            </a:pPr>
            <a:r>
              <a:rPr lang="zh-TW" altLang="en-US" dirty="0"/>
              <a:t>因應個人的健康及體能狀態，選擇適合自己的活動強度、時間及次數</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pPr marL="179388" indent="-179388">
              <a:buFont typeface="Arial" panose="020B0604020202020204" pitchFamily="34" charset="0"/>
              <a:buChar char="•"/>
            </a:pPr>
            <a:r>
              <a:rPr lang="zh-TW" altLang="en-US" dirty="0"/>
              <a:t>應以低難度活動開始，循序漸進地提升強度</a:t>
            </a:r>
            <a:r>
              <a:rPr lang="en-US" altLang="zh-TW" b="1" baseline="30000" dirty="0"/>
              <a:t>1</a:t>
            </a:r>
            <a:r>
              <a:rPr lang="zh-TW" altLang="en-US" dirty="0"/>
              <a:t>、時間及次數；並要注意呼吸，不應閉氣</a:t>
            </a:r>
            <a:r>
              <a:rPr lang="zh-TW" altLang="en-US" dirty="0" smtClean="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a:p>
            <a:pPr marL="179388" indent="-179388">
              <a:buFont typeface="Arial" panose="020B0604020202020204" pitchFamily="34" charset="0"/>
              <a:buChar char="•"/>
            </a:pPr>
            <a:r>
              <a:rPr lang="zh-TW" altLang="zh-TW" dirty="0"/>
              <a:t>進行活動時</a:t>
            </a:r>
            <a:r>
              <a:rPr lang="zh-TW" altLang="en-US" dirty="0"/>
              <a:t>應留意聲量，以免</a:t>
            </a:r>
            <a:r>
              <a:rPr lang="zh-TW" altLang="zh-TW" dirty="0"/>
              <a:t>對鄰居造成影響</a:t>
            </a:r>
            <a:r>
              <a:rPr lang="zh-TW" altLang="en-US" dirty="0" smtClean="0"/>
              <a:t>。</a:t>
            </a:r>
            <a:endParaRPr lang="en-US" altLang="zh-TW" dirty="0"/>
          </a:p>
          <a:p>
            <a:pPr marL="179388" indent="-179388">
              <a:buFont typeface="Arial" panose="020B0604020202020204" pitchFamily="34" charset="0"/>
              <a:buChar char="•"/>
            </a:pPr>
            <a:r>
              <a:rPr lang="zh-TW" altLang="en-US" dirty="0"/>
              <a:t>活動後要補充適量的水分及注意個人衞</a:t>
            </a:r>
            <a:r>
              <a:rPr lang="zh-TW" altLang="en-US" dirty="0" smtClean="0"/>
              <a:t>生。</a:t>
            </a:r>
            <a:endParaRPr lang="en-US" altLang="zh-TW" dirty="0"/>
          </a:p>
          <a:p>
            <a:pPr marL="179388" indent="-179388">
              <a:buFont typeface="Arial" panose="020B0604020202020204" pitchFamily="34" charset="0"/>
              <a:buChar char="•"/>
            </a:pPr>
            <a:r>
              <a:rPr lang="zh-TW" altLang="en-US" dirty="0"/>
              <a:t>如在活動時或之後感到身體不適，應立即停止活動並尋求醫生或專業人士的協助</a:t>
            </a:r>
            <a:r>
              <a:rPr lang="zh-TW" altLang="en-US" dirty="0">
                <a:latin typeface="Times New Roman" panose="02020603050405020304" pitchFamily="18" charset="0"/>
                <a:cs typeface="Times New Roman" panose="02020603050405020304" pitchFamily="18" charset="0"/>
              </a:rPr>
              <a:t>。</a:t>
            </a:r>
            <a:endParaRPr lang="en-US" altLang="zh-TW" dirty="0"/>
          </a:p>
        </p:txBody>
      </p:sp>
      <p:sp>
        <p:nvSpPr>
          <p:cNvPr id="5" name="投影片編號版面配置區 4"/>
          <p:cNvSpPr>
            <a:spLocks noGrp="1"/>
          </p:cNvSpPr>
          <p:nvPr>
            <p:ph type="sldNum" sz="quarter" idx="12"/>
          </p:nvPr>
        </p:nvSpPr>
        <p:spPr/>
        <p:txBody>
          <a:bodyPr/>
          <a:lstStyle/>
          <a:p>
            <a:fld id="{6D22F896-40B5-4ADD-8801-0D06FADFA095}" type="slidenum">
              <a:rPr lang="en-US" smtClean="0"/>
              <a:t>3</a:t>
            </a:fld>
            <a:endParaRPr lang="en-US" dirty="0"/>
          </a:p>
        </p:txBody>
      </p:sp>
      <p:sp>
        <p:nvSpPr>
          <p:cNvPr id="7" name="標題 1"/>
          <p:cNvSpPr>
            <a:spLocks noGrp="1"/>
          </p:cNvSpPr>
          <p:nvPr>
            <p:ph type="title"/>
          </p:nvPr>
        </p:nvSpPr>
        <p:spPr>
          <a:xfrm>
            <a:off x="683625" y="408215"/>
            <a:ext cx="10396882" cy="913510"/>
          </a:xfrm>
        </p:spPr>
        <p:txBody>
          <a:bodyPr/>
          <a:lstStyle/>
          <a:p>
            <a:r>
              <a:rPr lang="zh-TW" altLang="en-US" b="1" dirty="0">
                <a:solidFill>
                  <a:schemeClr val="tx1">
                    <a:lumMod val="85000"/>
                    <a:lumOff val="15000"/>
                  </a:schemeClr>
                </a:solidFill>
              </a:rPr>
              <a:t>安全措施</a:t>
            </a:r>
            <a:endParaRPr lang="en-US" b="1" dirty="0">
              <a:solidFill>
                <a:schemeClr val="tx1">
                  <a:lumMod val="85000"/>
                  <a:lumOff val="15000"/>
                </a:schemeClr>
              </a:solidFill>
            </a:endParaRPr>
          </a:p>
        </p:txBody>
      </p:sp>
      <p:pic>
        <p:nvPicPr>
          <p:cNvPr id="6" name="圖片 3">
            <a:extLst>
              <a:ext uri="{FF2B5EF4-FFF2-40B4-BE49-F238E27FC236}">
                <a16:creationId xmlns:a16="http://schemas.microsoft.com/office/drawing/2014/main" id="{59DCD13A-5F84-4180-AC0A-7C4C660817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06074" y="0"/>
            <a:ext cx="1685926" cy="1685926"/>
          </a:xfrm>
          <a:prstGeom prst="rect">
            <a:avLst/>
          </a:prstGeom>
        </p:spPr>
      </p:pic>
      <p:sp>
        <p:nvSpPr>
          <p:cNvPr id="8" name="內容版面配置區 2">
            <a:extLst>
              <a:ext uri="{FF2B5EF4-FFF2-40B4-BE49-F238E27FC236}">
                <a16:creationId xmlns:a16="http://schemas.microsoft.com/office/drawing/2014/main" id="{374B5CD8-6000-45B3-A7F7-E84E27EC1840}"/>
              </a:ext>
            </a:extLst>
          </p:cNvPr>
          <p:cNvSpPr txBox="1">
            <a:spLocks/>
          </p:cNvSpPr>
          <p:nvPr/>
        </p:nvSpPr>
        <p:spPr>
          <a:xfrm>
            <a:off x="683624" y="5691372"/>
            <a:ext cx="11054439" cy="70232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buFont typeface="Calibri" panose="020F0502020204030204" pitchFamily="34" charset="0"/>
              <a:buNone/>
            </a:pPr>
            <a:endParaRPr lang="en-US" altLang="zh-TW" sz="1300" dirty="0"/>
          </a:p>
          <a:p>
            <a:pPr marL="447675" indent="-447675">
              <a:spcBef>
                <a:spcPts val="0"/>
              </a:spcBef>
              <a:buFont typeface="Calibri" panose="020F0502020204030204" pitchFamily="34" charset="0"/>
              <a:buNone/>
            </a:pPr>
            <a:r>
              <a:rPr lang="zh-TW" altLang="en-US" sz="1200" b="1" dirty="0"/>
              <a:t>註</a:t>
            </a:r>
            <a:r>
              <a:rPr lang="en-US" altLang="zh-TW" sz="1400" b="1" dirty="0"/>
              <a:t>1 </a:t>
            </a:r>
            <a:r>
              <a:rPr lang="zh-TW" altLang="en-US" sz="1200" b="1" dirty="0"/>
              <a:t>：運動強度可分低、中、劇烈強度。低強度： 是指一些簡單、輕量，可以應付自如的體能活動。中強度： 指做這些活動的時候，呼吸和心跳稍為加快及輕微流汗，但不覺辛苦（例如 仍然可以交談自如）。劇烈強度： 指做這些活動的時候，呼吸急速、心跳好快及大量流汗，覺得辛苦（例如 不能夠交談自如或感覺困難）。</a:t>
            </a:r>
            <a:endParaRPr lang="en-US" altLang="zh-TW" sz="1200" b="1" dirty="0"/>
          </a:p>
        </p:txBody>
      </p:sp>
    </p:spTree>
    <p:extLst>
      <p:ext uri="{BB962C8B-B14F-4D97-AF65-F5344CB8AC3E}">
        <p14:creationId xmlns:p14="http://schemas.microsoft.com/office/powerpoint/2010/main" val="236476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腓腸肌 </a:t>
            </a:r>
            <a:r>
              <a:rPr lang="en-US" altLang="zh-TW" b="1" dirty="0"/>
              <a:t>- </a:t>
            </a:r>
            <a:r>
              <a:rPr lang="zh-TW" altLang="en-US" b="1" dirty="0"/>
              <a:t>初階</a:t>
            </a:r>
            <a:endParaRPr lang="zh-HK" altLang="en-US" b="1" dirty="0"/>
          </a:p>
        </p:txBody>
      </p:sp>
      <p:sp>
        <p:nvSpPr>
          <p:cNvPr id="6" name="Content Placeholder 5"/>
          <p:cNvSpPr>
            <a:spLocks noGrp="1"/>
          </p:cNvSpPr>
          <p:nvPr>
            <p:ph sz="half" idx="1"/>
          </p:nvPr>
        </p:nvSpPr>
        <p:spPr>
          <a:xfrm>
            <a:off x="712168" y="1844824"/>
            <a:ext cx="4937760" cy="4023360"/>
          </a:xfrm>
        </p:spPr>
        <p:txBody>
          <a:bodyPr>
            <a:normAutofit/>
          </a:bodyPr>
          <a:lstStyle/>
          <a:p>
            <a:pPr>
              <a:buFont typeface="Wingdings" panose="05000000000000000000" pitchFamily="2" charset="2"/>
              <a:buChar char="u"/>
            </a:pPr>
            <a:r>
              <a:rPr lang="zh-TW" altLang="zh-HK" sz="2400" b="1" dirty="0"/>
              <a:t>動作過程</a:t>
            </a:r>
          </a:p>
          <a:p>
            <a:pPr marL="342900" lvl="0" indent="-342900">
              <a:lnSpc>
                <a:spcPct val="115000"/>
              </a:lnSpc>
              <a:spcAft>
                <a:spcPts val="0"/>
              </a:spcAft>
              <a:buFont typeface="Arial"/>
              <a:buChar char="●"/>
            </a:pPr>
            <a:r>
              <a:rPr lang="zh-TW" altLang="en-US" sz="2400" dirty="0" smtClean="0">
                <a:latin typeface="Arial"/>
                <a:ea typeface="Gungsuh"/>
                <a:cs typeface="Gungsuh"/>
              </a:rPr>
              <a:t>右腳</a:t>
            </a:r>
            <a:r>
              <a:rPr lang="zh-TW" altLang="en-US" sz="2400" dirty="0">
                <a:latin typeface="Arial"/>
                <a:ea typeface="Gungsuh"/>
                <a:cs typeface="Gungsuh"/>
              </a:rPr>
              <a:t>腳腕用力向前蹬</a:t>
            </a:r>
          </a:p>
          <a:p>
            <a:pPr marL="342900" lvl="0" indent="-342900">
              <a:lnSpc>
                <a:spcPct val="115000"/>
              </a:lnSpc>
              <a:spcAft>
                <a:spcPts val="0"/>
              </a:spcAft>
              <a:buFont typeface="Arial"/>
              <a:buChar char="●"/>
            </a:pPr>
            <a:r>
              <a:rPr lang="zh-TW" altLang="en-US" sz="2400" dirty="0" smtClean="0">
                <a:latin typeface="Arial"/>
                <a:ea typeface="Gungsuh"/>
                <a:cs typeface="Gungsuh"/>
              </a:rPr>
              <a:t>完成</a:t>
            </a:r>
            <a:r>
              <a:rPr lang="zh-TW" altLang="en-US" sz="2400" dirty="0">
                <a:latin typeface="Arial"/>
                <a:ea typeface="Gungsuh"/>
                <a:cs typeface="Gungsuh"/>
              </a:rPr>
              <a:t>後慢慢返回至起始動作</a:t>
            </a:r>
          </a:p>
          <a:p>
            <a:pPr marL="342900" lvl="0" indent="-342900">
              <a:lnSpc>
                <a:spcPct val="115000"/>
              </a:lnSpc>
              <a:spcAft>
                <a:spcPts val="0"/>
              </a:spcAft>
              <a:buFont typeface="Arial"/>
              <a:buChar char="●"/>
            </a:pPr>
            <a:r>
              <a:rPr lang="zh-TW" altLang="en-US" sz="2400" dirty="0" smtClean="0">
                <a:latin typeface="Arial"/>
                <a:ea typeface="Gungsuh"/>
                <a:cs typeface="Gungsuh"/>
              </a:rPr>
              <a:t>用力</a:t>
            </a:r>
            <a:r>
              <a:rPr lang="zh-TW" altLang="en-US" sz="2400" dirty="0">
                <a:latin typeface="Arial"/>
                <a:ea typeface="Gungsuh"/>
                <a:cs typeface="Gungsuh"/>
              </a:rPr>
              <a:t>蹬起時呼氣</a:t>
            </a:r>
          </a:p>
          <a:p>
            <a:pPr marL="342900" lvl="0" indent="-342900">
              <a:lnSpc>
                <a:spcPct val="115000"/>
              </a:lnSpc>
              <a:spcAft>
                <a:spcPts val="0"/>
              </a:spcAft>
              <a:buFont typeface="Arial"/>
              <a:buChar char="●"/>
            </a:pPr>
            <a:r>
              <a:rPr lang="zh-TW" altLang="en-US" sz="2400" dirty="0" smtClean="0">
                <a:latin typeface="Arial"/>
                <a:ea typeface="Gungsuh"/>
                <a:cs typeface="Gungsuh"/>
              </a:rPr>
              <a:t>返回</a:t>
            </a:r>
            <a:r>
              <a:rPr lang="zh-TW" altLang="en-US" sz="2400" dirty="0">
                <a:latin typeface="Arial"/>
                <a:ea typeface="Gungsuh"/>
                <a:cs typeface="Gungsuh"/>
              </a:rPr>
              <a:t>時吸氣</a:t>
            </a:r>
          </a:p>
          <a:p>
            <a:pPr marL="342900" lvl="0" indent="-342900">
              <a:lnSpc>
                <a:spcPct val="115000"/>
              </a:lnSpc>
              <a:spcAft>
                <a:spcPts val="0"/>
              </a:spcAft>
              <a:buFont typeface="Arial"/>
              <a:buChar char="●"/>
            </a:pPr>
            <a:r>
              <a:rPr lang="zh-TW" altLang="en-US" sz="2400" dirty="0" smtClean="0">
                <a:latin typeface="Arial"/>
                <a:ea typeface="Gungsuh"/>
                <a:cs typeface="Gungsuh"/>
              </a:rPr>
              <a:t>重覆</a:t>
            </a:r>
            <a:r>
              <a:rPr lang="zh-TW" altLang="en-US" sz="2400" dirty="0">
                <a:latin typeface="Arial"/>
                <a:ea typeface="Gungsuh"/>
                <a:cs typeface="Gungsuh"/>
              </a:rPr>
              <a:t>以上動作</a:t>
            </a:r>
            <a:r>
              <a:rPr lang="en-US" altLang="zh-TW" sz="2400" dirty="0">
                <a:latin typeface="Arial"/>
                <a:ea typeface="Gungsuh"/>
                <a:cs typeface="Gungsuh"/>
              </a:rPr>
              <a:t>10-15</a:t>
            </a:r>
            <a:r>
              <a:rPr lang="zh-TW" altLang="en-US" sz="2400" dirty="0">
                <a:latin typeface="Arial"/>
                <a:ea typeface="Gungsuh"/>
                <a:cs typeface="Gungsuh"/>
              </a:rPr>
              <a:t>次</a:t>
            </a:r>
          </a:p>
          <a:p>
            <a:pPr marL="342900" lvl="0" indent="-342900">
              <a:lnSpc>
                <a:spcPct val="115000"/>
              </a:lnSpc>
              <a:spcAft>
                <a:spcPts val="0"/>
              </a:spcAft>
              <a:buFont typeface="Arial"/>
              <a:buChar char="●"/>
            </a:pPr>
            <a:r>
              <a:rPr lang="zh-TW" altLang="en-US" sz="2400" dirty="0" smtClean="0">
                <a:latin typeface="Arial"/>
                <a:ea typeface="Gungsuh"/>
                <a:cs typeface="Gungsuh"/>
              </a:rPr>
              <a:t>換邊繼續</a:t>
            </a:r>
            <a:endParaRPr lang="zh-TW" altLang="en-US" sz="2400" dirty="0">
              <a:latin typeface="Arial"/>
              <a:ea typeface="Gungsuh"/>
              <a:cs typeface="Gungsuh"/>
            </a:endParaRPr>
          </a:p>
          <a:p>
            <a:pPr marL="0" lvl="0" indent="0" eaLnBrk="0" fontAlgn="base" hangingPunct="0">
              <a:lnSpc>
                <a:spcPct val="100000"/>
              </a:lnSpc>
              <a:spcBef>
                <a:spcPct val="0"/>
              </a:spcBef>
              <a:spcAft>
                <a:spcPct val="0"/>
              </a:spcAft>
              <a:buClrTx/>
              <a:buSzTx/>
              <a:buFontTx/>
              <a:buChar char="•"/>
            </a:pPr>
            <a:endParaRPr lang="zh-TW" altLang="zh-HK" sz="1000" dirty="0" smtClean="0">
              <a:solidFill>
                <a:schemeClr val="tx1"/>
              </a:solidFill>
            </a:endParaRPr>
          </a:p>
          <a:p>
            <a:pPr marL="0" lvl="0" indent="0" eaLnBrk="0" fontAlgn="base" hangingPunct="0">
              <a:lnSpc>
                <a:spcPct val="100000"/>
              </a:lnSpc>
              <a:spcBef>
                <a:spcPct val="0"/>
              </a:spcBef>
              <a:spcAft>
                <a:spcPct val="0"/>
              </a:spcAft>
              <a:buClrTx/>
              <a:buSzTx/>
              <a:buNone/>
            </a:pPr>
            <a:endParaRPr lang="zh-TW" altLang="zh-HK" sz="2400" dirty="0">
              <a:solidFill>
                <a:schemeClr val="tx1"/>
              </a:solidFill>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605847" y="1843419"/>
            <a:ext cx="4937760" cy="4023360"/>
          </a:xfrm>
        </p:spPr>
        <p:txBody>
          <a:bodyPr>
            <a:normAutofit/>
          </a:bodyPr>
          <a:lstStyle/>
          <a:p>
            <a:pPr lvl="0">
              <a:buFont typeface="Wingdings" panose="05000000000000000000" pitchFamily="2" charset="2"/>
              <a:buChar char="u"/>
            </a:pPr>
            <a:r>
              <a:rPr lang="zh-TW" altLang="en-US" sz="2400" b="1" dirty="0" smtClean="0"/>
              <a:t>注意事項</a:t>
            </a:r>
            <a:endParaRPr lang="en-US" altLang="zh-TW" sz="2400" b="1" dirty="0" smtClean="0"/>
          </a:p>
          <a:p>
            <a:pPr marL="342900" marR="254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確保彈力帶圍繞腳掌</a:t>
            </a:r>
            <a:endParaRPr lang="zh-TW" altLang="zh-HK" sz="1600" dirty="0">
              <a:latin typeface="Arial" panose="020B0604020202020204" pitchFamily="34" charset="0"/>
            </a:endParaRPr>
          </a:p>
          <a:p>
            <a:pPr marL="0" lvl="0" indent="0">
              <a:buNone/>
            </a:pPr>
            <a:endParaRPr lang="en-US" altLang="zh-TW" sz="2400" dirty="0" smtClean="0"/>
          </a:p>
          <a:p>
            <a:pPr>
              <a:buFont typeface="Wingdings" panose="05000000000000000000" pitchFamily="2" charset="2"/>
              <a:buChar char="u"/>
            </a:pPr>
            <a:r>
              <a:rPr lang="zh-TW" altLang="zh-HK" sz="2400" b="1" dirty="0" smtClean="0"/>
              <a:t>相關</a:t>
            </a:r>
            <a:r>
              <a:rPr lang="zh-TW" altLang="zh-HK" sz="2400" b="1" dirty="0"/>
              <a:t>動作</a:t>
            </a:r>
          </a:p>
          <a:p>
            <a:pPr>
              <a:buFont typeface="Wingdings" panose="05000000000000000000" pitchFamily="2" charset="2"/>
              <a:buChar char="Ø"/>
            </a:pPr>
            <a:r>
              <a:rPr lang="zh-TW" altLang="zh-HK" sz="2400" dirty="0">
                <a:ea typeface="Gungsuh"/>
                <a:cs typeface="Gungsuh"/>
              </a:rPr>
              <a:t>短跑、跳高、跳繩</a:t>
            </a:r>
            <a:endParaRPr lang="en-US" altLang="zh-TW"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30</a:t>
            </a:fld>
            <a:endParaRPr lang="en-US" dirty="0"/>
          </a:p>
        </p:txBody>
      </p:sp>
      <p:pic>
        <p:nvPicPr>
          <p:cNvPr id="10" name="image4.png"/>
          <p:cNvPicPr/>
          <p:nvPr/>
        </p:nvPicPr>
        <p:blipFill>
          <a:blip r:embed="rId2"/>
          <a:srcRect/>
          <a:stretch>
            <a:fillRect/>
          </a:stretch>
        </p:blipFill>
        <p:spPr>
          <a:xfrm>
            <a:off x="4276885" y="4679458"/>
            <a:ext cx="3574024" cy="2020472"/>
          </a:xfrm>
          <a:prstGeom prst="rect">
            <a:avLst/>
          </a:prstGeom>
          <a:ln/>
        </p:spPr>
      </p:pic>
    </p:spTree>
    <p:extLst>
      <p:ext uri="{BB962C8B-B14F-4D97-AF65-F5344CB8AC3E}">
        <p14:creationId xmlns:p14="http://schemas.microsoft.com/office/powerpoint/2010/main" val="2180477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腓腸肌 </a:t>
            </a:r>
            <a:r>
              <a:rPr lang="en-US" altLang="zh-TW" b="1" dirty="0" smtClean="0"/>
              <a:t>– </a:t>
            </a:r>
            <a:r>
              <a:rPr lang="zh-TW" altLang="en-US" b="1" dirty="0" smtClean="0"/>
              <a:t>進階</a:t>
            </a:r>
            <a:endParaRPr lang="zh-HK" altLang="en-US" b="1" dirty="0"/>
          </a:p>
        </p:txBody>
      </p:sp>
      <p:sp>
        <p:nvSpPr>
          <p:cNvPr id="6" name="Content Placeholder 5"/>
          <p:cNvSpPr>
            <a:spLocks noGrp="1"/>
          </p:cNvSpPr>
          <p:nvPr>
            <p:ph sz="half" idx="1"/>
          </p:nvPr>
        </p:nvSpPr>
        <p:spPr>
          <a:xfrm>
            <a:off x="407208" y="1757548"/>
            <a:ext cx="4937760" cy="4023360"/>
          </a:xfrm>
        </p:spPr>
        <p:txBody>
          <a:bodyPr>
            <a:normAutofit/>
          </a:bodyPr>
          <a:lstStyle/>
          <a:p>
            <a:pPr>
              <a:buFont typeface="Wingdings" panose="05000000000000000000" pitchFamily="2" charset="2"/>
              <a:buChar char="u"/>
            </a:pPr>
            <a:r>
              <a:rPr lang="zh-TW" altLang="zh-HK" sz="2400" b="1" dirty="0"/>
              <a:t>熱身動作</a:t>
            </a:r>
          </a:p>
          <a:p>
            <a:pPr marL="342900" marR="254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雙腳同時蹬起</a:t>
            </a:r>
            <a:endParaRPr lang="zh-TW" altLang="zh-HK" sz="1600" dirty="0">
              <a:latin typeface="Arial" panose="020B0604020202020204" pitchFamily="34" charset="0"/>
            </a:endParaRPr>
          </a:p>
          <a:p>
            <a:pPr marL="342900" marR="254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慢慢放下</a:t>
            </a:r>
            <a:endParaRPr lang="zh-TW" altLang="zh-HK" sz="1600" dirty="0">
              <a:latin typeface="Arial" panose="020B0604020202020204" pitchFamily="34" charset="0"/>
            </a:endParaRPr>
          </a:p>
          <a:p>
            <a:pPr marL="342900" marR="254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重覆以上動作8-10次</a:t>
            </a:r>
            <a:endParaRPr lang="zh-TW" altLang="zh-HK" sz="1600" dirty="0">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564202" y="1932829"/>
            <a:ext cx="4937760" cy="4619233"/>
          </a:xfrm>
        </p:spPr>
        <p:txBody>
          <a:bodyPr>
            <a:normAutofit/>
          </a:bodyPr>
          <a:lstStyle/>
          <a:p>
            <a:pPr lvl="0">
              <a:buFont typeface="Wingdings" panose="05000000000000000000" pitchFamily="2" charset="2"/>
              <a:buChar char="u"/>
            </a:pPr>
            <a:r>
              <a:rPr lang="zh-TW" altLang="en-US" sz="2400" b="1" dirty="0"/>
              <a:t>起始</a:t>
            </a:r>
            <a:r>
              <a:rPr lang="zh-TW" altLang="en-US" sz="2400" b="1" dirty="0" smtClean="0"/>
              <a:t>動作</a:t>
            </a:r>
            <a:endParaRPr lang="en-US" altLang="zh-TW" sz="2400" b="1" dirty="0" smtClean="0"/>
          </a:p>
          <a:p>
            <a:pPr marL="342900" lvl="0" indent="-342900">
              <a:lnSpc>
                <a:spcPct val="115000"/>
              </a:lnSpc>
              <a:spcAft>
                <a:spcPts val="0"/>
              </a:spcAft>
              <a:buClr>
                <a:srgbClr val="E48312"/>
              </a:buClr>
              <a:buFont typeface="Arial"/>
              <a:buChar char="●"/>
            </a:pPr>
            <a:r>
              <a:rPr lang="zh-TW" altLang="en-US" sz="2200" dirty="0">
                <a:solidFill>
                  <a:srgbClr val="000000">
                    <a:lumMod val="75000"/>
                    <a:lumOff val="25000"/>
                  </a:srgbClr>
                </a:solidFill>
                <a:latin typeface="Arial"/>
                <a:ea typeface="Gungsuh"/>
                <a:cs typeface="Gungsuh"/>
              </a:rPr>
              <a:t>將彈力帶綁成圈</a:t>
            </a:r>
          </a:p>
          <a:p>
            <a:pPr marL="342900" lvl="0" indent="-342900">
              <a:lnSpc>
                <a:spcPct val="115000"/>
              </a:lnSpc>
              <a:spcAft>
                <a:spcPts val="0"/>
              </a:spcAft>
              <a:buClr>
                <a:srgbClr val="E48312"/>
              </a:buClr>
              <a:buFont typeface="Arial"/>
              <a:buChar char="●"/>
            </a:pPr>
            <a:r>
              <a:rPr lang="zh-TW" altLang="en-US" sz="2200" dirty="0">
                <a:solidFill>
                  <a:srgbClr val="000000">
                    <a:lumMod val="75000"/>
                    <a:lumOff val="25000"/>
                  </a:srgbClr>
                </a:solidFill>
                <a:latin typeface="Arial"/>
                <a:ea typeface="Gungsuh"/>
                <a:cs typeface="Gungsuh"/>
              </a:rPr>
              <a:t>右腳前腳掌踏穩彈力帶</a:t>
            </a:r>
          </a:p>
          <a:p>
            <a:pPr marL="342900" lvl="0" indent="-342900">
              <a:lnSpc>
                <a:spcPct val="115000"/>
              </a:lnSpc>
              <a:spcAft>
                <a:spcPts val="0"/>
              </a:spcAft>
              <a:buClr>
                <a:srgbClr val="E48312"/>
              </a:buClr>
              <a:buFont typeface="Arial"/>
              <a:buChar char="●"/>
            </a:pPr>
            <a:r>
              <a:rPr lang="zh-TW" altLang="en-US" sz="2200" dirty="0">
                <a:solidFill>
                  <a:srgbClr val="000000">
                    <a:lumMod val="75000"/>
                    <a:lumOff val="25000"/>
                  </a:srgbClr>
                </a:solidFill>
                <a:latin typeface="Arial"/>
                <a:ea typeface="Gungsuh"/>
                <a:cs typeface="Gungsuh"/>
              </a:rPr>
              <a:t>將彈力帶穿過頭頂，放到左肩上。</a:t>
            </a:r>
          </a:p>
          <a:p>
            <a:pPr marL="342900" lvl="0" indent="-342900">
              <a:lnSpc>
                <a:spcPct val="115000"/>
              </a:lnSpc>
              <a:spcAft>
                <a:spcPts val="0"/>
              </a:spcAft>
              <a:buClr>
                <a:srgbClr val="E48312"/>
              </a:buClr>
              <a:buFont typeface="Arial"/>
              <a:buChar char="●"/>
            </a:pPr>
            <a:r>
              <a:rPr lang="zh-TW" altLang="en-US" sz="2200" dirty="0">
                <a:solidFill>
                  <a:srgbClr val="000000">
                    <a:lumMod val="75000"/>
                    <a:lumOff val="25000"/>
                  </a:srgbClr>
                </a:solidFill>
                <a:latin typeface="Arial"/>
                <a:ea typeface="Gungsuh"/>
                <a:cs typeface="Gungsuh"/>
              </a:rPr>
              <a:t>彈力帶綁口放在胸前</a:t>
            </a:r>
          </a:p>
          <a:p>
            <a:pPr marL="342900" lvl="0" indent="-342900">
              <a:lnSpc>
                <a:spcPct val="115000"/>
              </a:lnSpc>
              <a:spcAft>
                <a:spcPts val="0"/>
              </a:spcAft>
              <a:buClr>
                <a:srgbClr val="E48312"/>
              </a:buClr>
              <a:buFont typeface="Arial"/>
              <a:buChar char="●"/>
            </a:pPr>
            <a:r>
              <a:rPr lang="zh-TW" altLang="en-US" sz="2200" dirty="0">
                <a:solidFill>
                  <a:srgbClr val="000000">
                    <a:lumMod val="75000"/>
                    <a:lumOff val="25000"/>
                  </a:srgbClr>
                </a:solidFill>
                <a:latin typeface="Arial"/>
                <a:ea typeface="Gungsuh"/>
                <a:cs typeface="Gungsuh"/>
              </a:rPr>
              <a:t>雙手緊握彈力帶綁口</a:t>
            </a:r>
          </a:p>
          <a:p>
            <a:pPr marL="342900" lvl="0" indent="-342900">
              <a:lnSpc>
                <a:spcPct val="115000"/>
              </a:lnSpc>
              <a:spcAft>
                <a:spcPts val="0"/>
              </a:spcAft>
              <a:buClr>
                <a:srgbClr val="E48312"/>
              </a:buClr>
              <a:buFont typeface="Arial"/>
              <a:buChar char="●"/>
            </a:pPr>
            <a:r>
              <a:rPr lang="zh-TW" altLang="en-US" sz="2200" dirty="0">
                <a:solidFill>
                  <a:srgbClr val="000000">
                    <a:lumMod val="75000"/>
                    <a:lumOff val="25000"/>
                  </a:srgbClr>
                </a:solidFill>
                <a:latin typeface="Arial"/>
                <a:ea typeface="Gungsuh"/>
                <a:cs typeface="Gungsuh"/>
              </a:rPr>
              <a:t>左腳放在右小腿後</a:t>
            </a:r>
          </a:p>
          <a:p>
            <a:pPr marL="342900" lvl="0" indent="-342900">
              <a:lnSpc>
                <a:spcPct val="115000"/>
              </a:lnSpc>
              <a:spcAft>
                <a:spcPts val="0"/>
              </a:spcAft>
              <a:buClr>
                <a:srgbClr val="E48312"/>
              </a:buClr>
              <a:buFont typeface="Arial"/>
              <a:buChar char="●"/>
            </a:pPr>
            <a:r>
              <a:rPr lang="zh-TW" altLang="en-US" sz="2200" dirty="0">
                <a:solidFill>
                  <a:srgbClr val="000000">
                    <a:lumMod val="75000"/>
                    <a:lumOff val="25000"/>
                  </a:srgbClr>
                </a:solidFill>
                <a:latin typeface="Arial"/>
                <a:ea typeface="Gungsuh"/>
                <a:cs typeface="Gungsuh"/>
              </a:rPr>
              <a:t>挺胸收腹，眼望前方。</a:t>
            </a: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31</a:t>
            </a:fld>
            <a:endParaRPr lang="en-US" dirty="0"/>
          </a:p>
        </p:txBody>
      </p:sp>
      <p:pic>
        <p:nvPicPr>
          <p:cNvPr id="11" name="image73.png"/>
          <p:cNvPicPr/>
          <p:nvPr/>
        </p:nvPicPr>
        <p:blipFill>
          <a:blip r:embed="rId2"/>
          <a:srcRect/>
          <a:stretch>
            <a:fillRect/>
          </a:stretch>
        </p:blipFill>
        <p:spPr>
          <a:xfrm>
            <a:off x="5006340" y="646545"/>
            <a:ext cx="1365360" cy="3595901"/>
          </a:xfrm>
          <a:prstGeom prst="rect">
            <a:avLst/>
          </a:prstGeom>
          <a:ln/>
        </p:spPr>
      </p:pic>
      <p:pic>
        <p:nvPicPr>
          <p:cNvPr id="13" name="image54.png"/>
          <p:cNvPicPr/>
          <p:nvPr/>
        </p:nvPicPr>
        <p:blipFill>
          <a:blip r:embed="rId3"/>
          <a:srcRect/>
          <a:stretch>
            <a:fillRect/>
          </a:stretch>
        </p:blipFill>
        <p:spPr>
          <a:xfrm>
            <a:off x="3634740" y="3314394"/>
            <a:ext cx="1371600" cy="3691255"/>
          </a:xfrm>
          <a:prstGeom prst="rect">
            <a:avLst/>
          </a:prstGeom>
          <a:ln/>
        </p:spPr>
      </p:pic>
      <p:pic>
        <p:nvPicPr>
          <p:cNvPr id="9" name="image15.png"/>
          <p:cNvPicPr/>
          <p:nvPr/>
        </p:nvPicPr>
        <p:blipFill>
          <a:blip r:embed="rId4"/>
          <a:srcRect/>
          <a:stretch>
            <a:fillRect/>
          </a:stretch>
        </p:blipFill>
        <p:spPr>
          <a:xfrm>
            <a:off x="10398442" y="71714"/>
            <a:ext cx="1514475" cy="3288665"/>
          </a:xfrm>
          <a:prstGeom prst="rect">
            <a:avLst/>
          </a:prstGeom>
          <a:ln/>
        </p:spPr>
      </p:pic>
    </p:spTree>
    <p:extLst>
      <p:ext uri="{BB962C8B-B14F-4D97-AF65-F5344CB8AC3E}">
        <p14:creationId xmlns:p14="http://schemas.microsoft.com/office/powerpoint/2010/main" val="2029436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腓腸肌 </a:t>
            </a:r>
            <a:r>
              <a:rPr lang="en-US" altLang="zh-TW" b="1" dirty="0" smtClean="0"/>
              <a:t>– </a:t>
            </a:r>
            <a:r>
              <a:rPr lang="zh-TW" altLang="en-US" b="1" dirty="0" smtClean="0"/>
              <a:t>進階</a:t>
            </a:r>
            <a:endParaRPr lang="zh-HK" altLang="en-US" b="1" dirty="0"/>
          </a:p>
        </p:txBody>
      </p:sp>
      <p:sp>
        <p:nvSpPr>
          <p:cNvPr id="6" name="Content Placeholder 5"/>
          <p:cNvSpPr>
            <a:spLocks noGrp="1"/>
          </p:cNvSpPr>
          <p:nvPr>
            <p:ph sz="half" idx="1"/>
          </p:nvPr>
        </p:nvSpPr>
        <p:spPr>
          <a:xfrm>
            <a:off x="712168" y="1844824"/>
            <a:ext cx="4937760" cy="4023360"/>
          </a:xfrm>
        </p:spPr>
        <p:txBody>
          <a:bodyPr>
            <a:normAutofit/>
          </a:bodyPr>
          <a:lstStyle/>
          <a:p>
            <a:pPr>
              <a:buFont typeface="Wingdings" panose="05000000000000000000" pitchFamily="2" charset="2"/>
              <a:buChar char="u"/>
            </a:pPr>
            <a:r>
              <a:rPr lang="zh-TW" altLang="zh-HK" sz="2400" b="1" dirty="0"/>
              <a:t>動作過程</a:t>
            </a: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右腳用力向上蹬</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完成後慢慢返回至起始動作</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用力蹬起時呼氣</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返回時吸氣</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重覆以上動作10-15次</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換邊繼續</a:t>
            </a:r>
            <a:endParaRPr lang="zh-TW" altLang="zh-HK" sz="1600" dirty="0">
              <a:latin typeface="Arial" panose="020B0604020202020204" pitchFamily="34" charset="0"/>
            </a:endParaRPr>
          </a:p>
          <a:p>
            <a:pPr marL="0" lvl="0" indent="0" eaLnBrk="0" fontAlgn="base" hangingPunct="0">
              <a:lnSpc>
                <a:spcPct val="100000"/>
              </a:lnSpc>
              <a:spcBef>
                <a:spcPct val="0"/>
              </a:spcBef>
              <a:spcAft>
                <a:spcPct val="0"/>
              </a:spcAft>
              <a:buClrTx/>
              <a:buSzTx/>
              <a:buFontTx/>
              <a:buChar char="•"/>
            </a:pPr>
            <a:endParaRPr lang="zh-TW" altLang="zh-HK" sz="1000" dirty="0" smtClean="0">
              <a:solidFill>
                <a:schemeClr val="tx1"/>
              </a:solidFill>
            </a:endParaRPr>
          </a:p>
          <a:p>
            <a:pPr marL="0" lvl="0" indent="0" eaLnBrk="0" fontAlgn="base" hangingPunct="0">
              <a:lnSpc>
                <a:spcPct val="100000"/>
              </a:lnSpc>
              <a:spcBef>
                <a:spcPct val="0"/>
              </a:spcBef>
              <a:spcAft>
                <a:spcPct val="0"/>
              </a:spcAft>
              <a:buClrTx/>
              <a:buSzTx/>
              <a:buNone/>
            </a:pPr>
            <a:endParaRPr lang="zh-TW" altLang="zh-HK" sz="2400" dirty="0">
              <a:solidFill>
                <a:schemeClr val="tx1"/>
              </a:solidFill>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605847" y="1843419"/>
            <a:ext cx="4937760" cy="4023360"/>
          </a:xfrm>
        </p:spPr>
        <p:txBody>
          <a:bodyPr>
            <a:normAutofit/>
          </a:bodyPr>
          <a:lstStyle/>
          <a:p>
            <a:pPr lvl="0">
              <a:buFont typeface="Wingdings" panose="05000000000000000000" pitchFamily="2" charset="2"/>
              <a:buChar char="u"/>
            </a:pPr>
            <a:r>
              <a:rPr lang="zh-TW" altLang="en-US" sz="2400" b="1" dirty="0" smtClean="0"/>
              <a:t>注意事項</a:t>
            </a:r>
            <a:endParaRPr lang="en-US" altLang="zh-TW" sz="2400" b="1" dirty="0" smtClean="0"/>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保持身體平衡</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確保前腳掌踏穩彈力帶</a:t>
            </a:r>
            <a:endParaRPr lang="zh-TW" altLang="zh-HK" sz="1600" dirty="0">
              <a:latin typeface="Arial" panose="020B0604020202020204" pitchFamily="34" charset="0"/>
            </a:endParaRPr>
          </a:p>
          <a:p>
            <a:pPr marL="0" lvl="0" indent="0">
              <a:buNone/>
            </a:pPr>
            <a:endParaRPr lang="en-US" altLang="zh-TW" sz="2400" dirty="0" smtClean="0"/>
          </a:p>
          <a:p>
            <a:pPr>
              <a:buFont typeface="Wingdings" panose="05000000000000000000" pitchFamily="2" charset="2"/>
              <a:buChar char="u"/>
            </a:pPr>
            <a:r>
              <a:rPr lang="zh-TW" altLang="zh-HK" sz="2400" b="1" dirty="0" smtClean="0"/>
              <a:t>相關</a:t>
            </a:r>
            <a:r>
              <a:rPr lang="zh-TW" altLang="zh-HK" sz="2400" b="1" dirty="0"/>
              <a:t>動作</a:t>
            </a:r>
          </a:p>
          <a:p>
            <a:pPr>
              <a:buFont typeface="Wingdings" panose="05000000000000000000" pitchFamily="2" charset="2"/>
              <a:buChar char="Ø"/>
            </a:pPr>
            <a:r>
              <a:rPr lang="zh-TW" altLang="zh-HK" sz="2400" dirty="0">
                <a:ea typeface="Gungsuh"/>
                <a:cs typeface="Gungsuh"/>
              </a:rPr>
              <a:t>短跑、跳高、跳繩</a:t>
            </a:r>
            <a:endParaRPr lang="en-US" altLang="zh-TW"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32</a:t>
            </a:fld>
            <a:endParaRPr lang="en-US" dirty="0"/>
          </a:p>
        </p:txBody>
      </p:sp>
      <p:pic>
        <p:nvPicPr>
          <p:cNvPr id="8" name="image65.png"/>
          <p:cNvPicPr/>
          <p:nvPr/>
        </p:nvPicPr>
        <p:blipFill>
          <a:blip r:embed="rId2"/>
          <a:srcRect/>
          <a:stretch>
            <a:fillRect/>
          </a:stretch>
        </p:blipFill>
        <p:spPr>
          <a:xfrm>
            <a:off x="4926965" y="2187588"/>
            <a:ext cx="1298344" cy="3788059"/>
          </a:xfrm>
          <a:prstGeom prst="rect">
            <a:avLst/>
          </a:prstGeom>
          <a:ln/>
        </p:spPr>
      </p:pic>
    </p:spTree>
    <p:extLst>
      <p:ext uri="{BB962C8B-B14F-4D97-AF65-F5344CB8AC3E}">
        <p14:creationId xmlns:p14="http://schemas.microsoft.com/office/powerpoint/2010/main" val="732636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edb.gov.hk/attachment/tc/curriculum-development/4-key-tasks/moral-civic/mpd2019/I%20ca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1997" y="1608962"/>
            <a:ext cx="3095685" cy="3435632"/>
          </a:xfrm>
          <a:prstGeom prst="rect">
            <a:avLst/>
          </a:prstGeom>
          <a:noFill/>
          <a:extLst>
            <a:ext uri="{909E8E84-426E-40DD-AFC4-6F175D3DCCD1}">
              <a14:hiddenFill xmlns:a14="http://schemas.microsoft.com/office/drawing/2010/main">
                <a:solidFill>
                  <a:srgbClr val="FFFFFF"/>
                </a:solidFill>
              </a14:hiddenFill>
            </a:ext>
          </a:extLst>
        </p:spPr>
      </p:pic>
      <p:sp>
        <p:nvSpPr>
          <p:cNvPr id="3" name="投影片編號版面配置區 2"/>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2874616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a:t>彈力帶的選擇</a:t>
            </a:r>
            <a:endParaRPr lang="zh-HK" altLang="en-US"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altLang="zh-TW" sz="2400" dirty="0" smtClean="0"/>
              <a:t>	</a:t>
            </a:r>
            <a:r>
              <a:rPr lang="zh-TW" altLang="en-US" sz="2400" dirty="0" smtClean="0"/>
              <a:t>彈力</a:t>
            </a:r>
            <a:r>
              <a:rPr lang="zh-TW" altLang="en-US" sz="2400" dirty="0"/>
              <a:t>帶會以顏色區分不同的阻力，建議購買前先了解彈力帶的阻力</a:t>
            </a:r>
            <a:r>
              <a:rPr lang="zh-TW" altLang="en-US" sz="2400" dirty="0" smtClean="0"/>
              <a:t>；</a:t>
            </a:r>
            <a:endParaRPr lang="en-US" altLang="zh-TW" sz="2400" dirty="0" smtClean="0"/>
          </a:p>
          <a:p>
            <a:pPr>
              <a:buFont typeface="Wingdings" panose="05000000000000000000" pitchFamily="2" charset="2"/>
              <a:buChar char="Ø"/>
            </a:pPr>
            <a:r>
              <a:rPr lang="en-US" altLang="zh-TW" sz="2400" dirty="0"/>
              <a:t>	</a:t>
            </a:r>
            <a:r>
              <a:rPr lang="zh-TW" altLang="en-US" sz="2400" dirty="0" smtClean="0"/>
              <a:t>其次</a:t>
            </a:r>
            <a:r>
              <a:rPr lang="zh-TW" altLang="en-US" sz="2400" dirty="0"/>
              <a:t>應選取輕、中、強三種不同程度阻力的彈力帶，以配合不同</a:t>
            </a:r>
            <a:r>
              <a:rPr lang="zh-TW" altLang="en-US" sz="2400" dirty="0" smtClean="0"/>
              <a:t>訓練</a:t>
            </a:r>
            <a:r>
              <a:rPr lang="en-US" altLang="zh-TW" sz="2400" dirty="0" smtClean="0"/>
              <a:t>	</a:t>
            </a:r>
            <a:r>
              <a:rPr lang="zh-TW" altLang="en-US" sz="2400" dirty="0" smtClean="0"/>
              <a:t>的</a:t>
            </a:r>
            <a:r>
              <a:rPr lang="zh-TW" altLang="en-US" sz="2400" dirty="0"/>
              <a:t>需要</a:t>
            </a:r>
            <a:r>
              <a:rPr lang="zh-TW" altLang="en-US" sz="2400" dirty="0" smtClean="0"/>
              <a:t>。</a:t>
            </a:r>
            <a:endParaRPr lang="en-US" altLang="zh-TW" sz="2400" dirty="0" smtClean="0"/>
          </a:p>
          <a:p>
            <a:pPr>
              <a:buFont typeface="Wingdings" panose="05000000000000000000" pitchFamily="2" charset="2"/>
              <a:buChar char="Ø"/>
            </a:pPr>
            <a:r>
              <a:rPr lang="en-US" altLang="zh-TW" sz="2400" dirty="0"/>
              <a:t>	</a:t>
            </a:r>
            <a:r>
              <a:rPr lang="zh-TW" altLang="en-US" sz="2400" dirty="0" smtClean="0"/>
              <a:t>一般而言</a:t>
            </a:r>
            <a:r>
              <a:rPr lang="zh-TW" altLang="en-US" sz="2400" dirty="0"/>
              <a:t>，訓練大肌肉需要阻力較大的彈力帶，讓肌肉得以足夠的</a:t>
            </a:r>
            <a:r>
              <a:rPr lang="zh-TW" altLang="en-US" sz="2400" dirty="0" smtClean="0"/>
              <a:t>刺</a:t>
            </a:r>
            <a:r>
              <a:rPr lang="en-US" altLang="zh-TW" sz="2400" dirty="0" smtClean="0"/>
              <a:t>	</a:t>
            </a:r>
            <a:r>
              <a:rPr lang="zh-TW" altLang="en-US" sz="2400" dirty="0" smtClean="0"/>
              <a:t>激；</a:t>
            </a:r>
            <a:endParaRPr lang="en-US" altLang="zh-TW" sz="2400" dirty="0" smtClean="0"/>
          </a:p>
          <a:p>
            <a:pPr>
              <a:buFont typeface="Wingdings" panose="05000000000000000000" pitchFamily="2" charset="2"/>
              <a:buChar char="Ø"/>
            </a:pPr>
            <a:r>
              <a:rPr lang="en-US" altLang="zh-TW" sz="2400" dirty="0"/>
              <a:t>	</a:t>
            </a:r>
            <a:r>
              <a:rPr lang="zh-TW" altLang="en-US" sz="2400" dirty="0" smtClean="0"/>
              <a:t>相反</a:t>
            </a:r>
            <a:r>
              <a:rPr lang="zh-TW" altLang="en-US" sz="2400" dirty="0"/>
              <a:t>，訓練小肌肉則使用阻力較少的彈力帶，以減少受傷。</a:t>
            </a:r>
            <a:endParaRPr lang="zh-HK" altLang="en-US"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4</a:t>
            </a:fld>
            <a:endParaRPr lang="en-US" dirty="0"/>
          </a:p>
        </p:txBody>
      </p:sp>
    </p:spTree>
    <p:extLst>
      <p:ext uri="{BB962C8B-B14F-4D97-AF65-F5344CB8AC3E}">
        <p14:creationId xmlns:p14="http://schemas.microsoft.com/office/powerpoint/2010/main" val="2955427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t>使用彈力帶</a:t>
            </a:r>
            <a:r>
              <a:rPr lang="zh-HK" altLang="en-US" b="1" dirty="0" smtClean="0"/>
              <a:t>安全守</a:t>
            </a:r>
            <a:r>
              <a:rPr lang="zh-TW" altLang="en-US" b="1" dirty="0" smtClean="0"/>
              <a:t>則</a:t>
            </a:r>
            <a:endParaRPr lang="zh-HK" altLang="en-US" b="1" dirty="0"/>
          </a:p>
        </p:txBody>
      </p:sp>
      <p:sp>
        <p:nvSpPr>
          <p:cNvPr id="3" name="Content Placeholder 2"/>
          <p:cNvSpPr>
            <a:spLocks noGrp="1"/>
          </p:cNvSpPr>
          <p:nvPr>
            <p:ph idx="1"/>
          </p:nvPr>
        </p:nvSpPr>
        <p:spPr>
          <a:xfrm>
            <a:off x="1097280" y="1845733"/>
            <a:ext cx="10058400" cy="4536593"/>
          </a:xfrm>
        </p:spPr>
        <p:txBody>
          <a:bodyPr/>
          <a:lstStyle/>
          <a:p>
            <a:r>
              <a:rPr lang="zh-TW" altLang="en-US" sz="2400" dirty="0"/>
              <a:t>使用彈力帶前，請先閱讀以下要點，以避免受傷</a:t>
            </a:r>
            <a:r>
              <a:rPr lang="zh-TW" altLang="en-US" sz="2400" dirty="0" smtClean="0"/>
              <a:t>。</a:t>
            </a:r>
            <a:endParaRPr lang="en-US" altLang="zh-TW" sz="2400" dirty="0" smtClean="0"/>
          </a:p>
          <a:p>
            <a:r>
              <a:rPr lang="en-US" altLang="zh-TW" sz="2400" b="1" dirty="0">
                <a:solidFill>
                  <a:srgbClr val="FF0000"/>
                </a:solidFill>
              </a:rPr>
              <a:t>1.	</a:t>
            </a:r>
            <a:r>
              <a:rPr lang="zh-TW" altLang="en-US" sz="2400" b="1" dirty="0">
                <a:solidFill>
                  <a:srgbClr val="FF0000"/>
                </a:solidFill>
              </a:rPr>
              <a:t>檢查彈力帶的狀態</a:t>
            </a:r>
          </a:p>
          <a:p>
            <a:r>
              <a:rPr lang="zh-TW" altLang="en-US" sz="2400" dirty="0"/>
              <a:t>使用彈力帶前，請先檢查一下彈力帶有否出現裂痕、變形、切口或脫色等情況出現</a:t>
            </a:r>
            <a:r>
              <a:rPr lang="zh-TW" altLang="en-US" sz="2400" dirty="0" smtClean="0"/>
              <a:t>。</a:t>
            </a:r>
            <a:endParaRPr lang="en-US" altLang="zh-TW" sz="2400" dirty="0" smtClean="0"/>
          </a:p>
          <a:p>
            <a:r>
              <a:rPr lang="zh-TW" altLang="en-US" sz="2400" dirty="0" smtClean="0"/>
              <a:t>如</a:t>
            </a:r>
            <a:r>
              <a:rPr lang="zh-TW" altLang="en-US" sz="2400" dirty="0"/>
              <a:t>有發現，應立即暫停使用，切勿嘗試修理損壞的彈力帶，應更換一條沒有捐壞的彈力帶，以確保安全。</a:t>
            </a:r>
          </a:p>
          <a:p>
            <a:r>
              <a:rPr lang="en-US" altLang="zh-TW" sz="2400" b="1" dirty="0">
                <a:solidFill>
                  <a:srgbClr val="FF0000"/>
                </a:solidFill>
              </a:rPr>
              <a:t>2.	</a:t>
            </a:r>
            <a:r>
              <a:rPr lang="zh-TW" altLang="en-US" sz="2400" b="1" dirty="0">
                <a:solidFill>
                  <a:srgbClr val="FF0000"/>
                </a:solidFill>
              </a:rPr>
              <a:t>使用前，應移除身上任何的配件</a:t>
            </a:r>
          </a:p>
          <a:p>
            <a:r>
              <a:rPr lang="zh-TW" altLang="en-US" sz="2400" dirty="0"/>
              <a:t>在使用彈力帶進行訓練前，請取下戒指、手錶、手鏈、珠寶或其他配件。此外，請注意地板上、鞋子、指甲或其他任何可能刺穿產品的物品，以免彈力帶因而損壞，並導致在使用時發生意外。</a:t>
            </a:r>
          </a:p>
          <a:p>
            <a:endParaRPr lang="en-US" altLang="zh-HK" dirty="0"/>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5</a:t>
            </a:fld>
            <a:endParaRPr lang="en-US" dirty="0"/>
          </a:p>
        </p:txBody>
      </p:sp>
    </p:spTree>
    <p:extLst>
      <p:ext uri="{BB962C8B-B14F-4D97-AF65-F5344CB8AC3E}">
        <p14:creationId xmlns:p14="http://schemas.microsoft.com/office/powerpoint/2010/main" val="1582434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t>使用彈力帶</a:t>
            </a:r>
            <a:r>
              <a:rPr lang="zh-HK" altLang="en-US" b="1" dirty="0" smtClean="0"/>
              <a:t>安全守</a:t>
            </a:r>
            <a:r>
              <a:rPr lang="zh-TW" altLang="en-US" b="1" dirty="0" smtClean="0"/>
              <a:t>則</a:t>
            </a:r>
            <a:endParaRPr lang="zh-HK" altLang="en-US" b="1" dirty="0"/>
          </a:p>
        </p:txBody>
      </p:sp>
      <p:sp>
        <p:nvSpPr>
          <p:cNvPr id="3" name="Content Placeholder 2"/>
          <p:cNvSpPr>
            <a:spLocks noGrp="1"/>
          </p:cNvSpPr>
          <p:nvPr>
            <p:ph idx="1"/>
          </p:nvPr>
        </p:nvSpPr>
        <p:spPr/>
        <p:txBody>
          <a:bodyPr>
            <a:normAutofit/>
          </a:bodyPr>
          <a:lstStyle/>
          <a:p>
            <a:r>
              <a:rPr lang="zh-TW" altLang="en-US" sz="2400" dirty="0"/>
              <a:t>使用彈力帶前，請先閱讀以下要點，以避免受傷</a:t>
            </a:r>
            <a:r>
              <a:rPr lang="zh-TW" altLang="en-US" sz="2400" dirty="0" smtClean="0"/>
              <a:t>。</a:t>
            </a:r>
            <a:endParaRPr lang="en-US" altLang="zh-TW" sz="2400" dirty="0" smtClean="0"/>
          </a:p>
          <a:p>
            <a:r>
              <a:rPr lang="en-US" altLang="zh-TW" sz="2400" dirty="0"/>
              <a:t>3.	</a:t>
            </a:r>
            <a:r>
              <a:rPr lang="zh-TW" altLang="en-US" sz="2400" b="1" dirty="0">
                <a:solidFill>
                  <a:srgbClr val="FF0000"/>
                </a:solidFill>
              </a:rPr>
              <a:t>掌握使用彈力帶的正確的動作</a:t>
            </a:r>
          </a:p>
          <a:p>
            <a:r>
              <a:rPr lang="zh-TW" altLang="en-US" sz="2400" dirty="0"/>
              <a:t>在使用彈力帶進行訓練前，應先了解清楚訓練動作的正確姿勢，避免因不正確的姿勢而造成不必要的傷害，從而導致肌肉的受傷的情況</a:t>
            </a:r>
            <a:r>
              <a:rPr lang="zh-TW" altLang="en-US" sz="2400" dirty="0" smtClean="0"/>
              <a:t>。</a:t>
            </a:r>
            <a:endParaRPr lang="zh-TW" altLang="en-US" sz="2400" dirty="0"/>
          </a:p>
          <a:p>
            <a:r>
              <a:rPr lang="en-US" altLang="zh-TW" sz="2400" dirty="0"/>
              <a:t>4.	</a:t>
            </a:r>
            <a:r>
              <a:rPr lang="zh-TW" altLang="en-US" sz="2400" b="1" dirty="0">
                <a:solidFill>
                  <a:srgbClr val="FF0000"/>
                </a:solidFill>
              </a:rPr>
              <a:t>在訓練前</a:t>
            </a:r>
            <a:r>
              <a:rPr lang="en-US" altLang="zh-TW" sz="2400" b="1" dirty="0">
                <a:solidFill>
                  <a:srgbClr val="FF0000"/>
                </a:solidFill>
              </a:rPr>
              <a:t>/</a:t>
            </a:r>
            <a:r>
              <a:rPr lang="zh-TW" altLang="en-US" sz="2400" b="1" dirty="0">
                <a:solidFill>
                  <a:srgbClr val="FF0000"/>
                </a:solidFill>
              </a:rPr>
              <a:t>後應有充足的熱身</a:t>
            </a:r>
            <a:r>
              <a:rPr lang="en-US" altLang="zh-TW" sz="2400" b="1" dirty="0">
                <a:solidFill>
                  <a:srgbClr val="FF0000"/>
                </a:solidFill>
              </a:rPr>
              <a:t>/</a:t>
            </a:r>
            <a:r>
              <a:rPr lang="zh-TW" altLang="en-US" sz="2400" b="1" dirty="0">
                <a:solidFill>
                  <a:srgbClr val="FF0000"/>
                </a:solidFill>
              </a:rPr>
              <a:t>冷卻運動</a:t>
            </a:r>
          </a:p>
          <a:p>
            <a:r>
              <a:rPr lang="zh-TW" altLang="en-US" sz="2400" dirty="0"/>
              <a:t>在進行任何體育運動前，應先完成充足的熱身運動，以提升肌肉的溫度，讓肌肉進入準備運動的狀態，減低受傷的機會</a:t>
            </a:r>
            <a:r>
              <a:rPr lang="zh-TW" altLang="en-US" sz="2400" dirty="0" smtClean="0"/>
              <a:t>。</a:t>
            </a:r>
            <a:endParaRPr lang="en-US" altLang="zh-TW" sz="2400" dirty="0" smtClean="0"/>
          </a:p>
          <a:p>
            <a:r>
              <a:rPr lang="zh-TW" altLang="en-US" sz="2400" dirty="0" smtClean="0"/>
              <a:t>而</a:t>
            </a:r>
            <a:r>
              <a:rPr lang="zh-TW" altLang="en-US" sz="2400" dirty="0"/>
              <a:t>訓練後的冷卻運動則能夠有效預防或減輕鍛練後對肌肉所帶來的酸痛，以及能夠讓心率逐漸降至正常水平。</a:t>
            </a:r>
          </a:p>
          <a:p>
            <a:endParaRPr lang="en-US" altLang="zh-HK" dirty="0"/>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6</a:t>
            </a:fld>
            <a:endParaRPr lang="en-US" dirty="0"/>
          </a:p>
        </p:txBody>
      </p:sp>
    </p:spTree>
    <p:extLst>
      <p:ext uri="{BB962C8B-B14F-4D97-AF65-F5344CB8AC3E}">
        <p14:creationId xmlns:p14="http://schemas.microsoft.com/office/powerpoint/2010/main" val="1122857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t>使用彈力帶</a:t>
            </a:r>
            <a:r>
              <a:rPr lang="zh-HK" altLang="en-US" b="1" dirty="0" smtClean="0"/>
              <a:t>安全守</a:t>
            </a:r>
            <a:r>
              <a:rPr lang="zh-TW" altLang="en-US" b="1" dirty="0" smtClean="0"/>
              <a:t>則</a:t>
            </a:r>
            <a:endParaRPr lang="zh-HK" altLang="en-US" b="1" dirty="0"/>
          </a:p>
        </p:txBody>
      </p:sp>
      <p:sp>
        <p:nvSpPr>
          <p:cNvPr id="3" name="Content Placeholder 2"/>
          <p:cNvSpPr>
            <a:spLocks noGrp="1"/>
          </p:cNvSpPr>
          <p:nvPr>
            <p:ph idx="1"/>
          </p:nvPr>
        </p:nvSpPr>
        <p:spPr>
          <a:xfrm>
            <a:off x="1097280" y="1845734"/>
            <a:ext cx="10058400" cy="4804448"/>
          </a:xfrm>
        </p:spPr>
        <p:txBody>
          <a:bodyPr>
            <a:normAutofit fontScale="92500" lnSpcReduction="10000"/>
          </a:bodyPr>
          <a:lstStyle/>
          <a:p>
            <a:r>
              <a:rPr lang="zh-TW" altLang="en-US" sz="2400" dirty="0"/>
              <a:t>使用彈力帶前，請先閱讀以下要點，以避免受傷</a:t>
            </a:r>
            <a:r>
              <a:rPr lang="zh-TW" altLang="en-US" sz="2400" dirty="0" smtClean="0"/>
              <a:t>。</a:t>
            </a:r>
            <a:endParaRPr lang="en-US" altLang="zh-TW" sz="2400" dirty="0" smtClean="0"/>
          </a:p>
          <a:p>
            <a:r>
              <a:rPr lang="en-US" altLang="zh-TW" sz="2400" b="1" dirty="0">
                <a:solidFill>
                  <a:srgbClr val="FF0000"/>
                </a:solidFill>
              </a:rPr>
              <a:t>5.	</a:t>
            </a:r>
            <a:r>
              <a:rPr lang="zh-TW" altLang="en-US" sz="2400" b="1" dirty="0">
                <a:solidFill>
                  <a:srgbClr val="FF0000"/>
                </a:solidFill>
              </a:rPr>
              <a:t>注意訓練時的空間及環境</a:t>
            </a:r>
          </a:p>
          <a:p>
            <a:r>
              <a:rPr lang="zh-TW" altLang="en-US" sz="2400" dirty="0"/>
              <a:t>訓練時應在較寛敝的地方進行使用，要留意身邊是否有其他障礙物，訓練時與身邊的人亦要保持適當距離，避免發生碰撞</a:t>
            </a:r>
            <a:r>
              <a:rPr lang="zh-TW" altLang="en-US" sz="2400" dirty="0" smtClean="0"/>
              <a:t>。</a:t>
            </a:r>
            <a:endParaRPr lang="en-US" altLang="zh-TW" sz="2400" dirty="0" smtClean="0"/>
          </a:p>
          <a:p>
            <a:r>
              <a:rPr lang="zh-TW" altLang="en-US" sz="2400" dirty="0" smtClean="0"/>
              <a:t>請</a:t>
            </a:r>
            <a:r>
              <a:rPr lang="zh-TW" altLang="en-US" sz="2400" dirty="0"/>
              <a:t>確保在沒有障礙物的地方使用彈力帶，以免引起纏繞而導致的意外發生；</a:t>
            </a:r>
            <a:r>
              <a:rPr lang="zh-TW" altLang="en-US" sz="2400" dirty="0" smtClean="0"/>
              <a:t>。</a:t>
            </a:r>
            <a:endParaRPr lang="en-US" altLang="zh-TW" sz="2400" dirty="0" smtClean="0"/>
          </a:p>
          <a:p>
            <a:r>
              <a:rPr lang="zh-TW" altLang="en-US" sz="2400" dirty="0" smtClean="0"/>
              <a:t>在</a:t>
            </a:r>
            <a:r>
              <a:rPr lang="zh-TW" altLang="en-US" sz="2400" dirty="0"/>
              <a:t>濕滑的場地亦不適宜使用彈力帶進行訓練。</a:t>
            </a:r>
          </a:p>
          <a:p>
            <a:r>
              <a:rPr lang="en-US" altLang="zh-TW" sz="2400" b="1" dirty="0">
                <a:solidFill>
                  <a:srgbClr val="FF0000"/>
                </a:solidFill>
              </a:rPr>
              <a:t>6.	</a:t>
            </a:r>
            <a:r>
              <a:rPr lang="zh-TW" altLang="en-US" sz="2400" b="1" dirty="0">
                <a:solidFill>
                  <a:srgbClr val="FF0000"/>
                </a:solidFill>
              </a:rPr>
              <a:t>使用彈力帶圍繞掌心的注意事項</a:t>
            </a:r>
          </a:p>
          <a:p>
            <a:r>
              <a:rPr lang="zh-TW" altLang="en-US" sz="2400" dirty="0"/>
              <a:t>在使用彈力帶進行訓練時，部份動作需要將彈力帶圍繞掌心數圈，以達到合適的長度或彈力度進行不同的訓練。故此，在圍繞掌心時，避免將彈力帶過份拉緊或放鬆，而引致以避免造成手部血液不流通</a:t>
            </a:r>
            <a:r>
              <a:rPr lang="zh-TW" altLang="en-US" sz="2400" dirty="0" smtClean="0"/>
              <a:t>；</a:t>
            </a:r>
            <a:endParaRPr lang="en-US" altLang="zh-TW" sz="2400" dirty="0" smtClean="0"/>
          </a:p>
          <a:p>
            <a:r>
              <a:rPr lang="zh-TW" altLang="en-US" sz="2400" dirty="0" smtClean="0"/>
              <a:t>另一方面</a:t>
            </a:r>
            <a:r>
              <a:rPr lang="zh-TW" altLang="en-US" sz="2400" dirty="0"/>
              <a:t>亦需留意鬆開彈力帶的時機，以免因彈力帶回彈而或容易鬆脫等情況發生，而發生引起不必要的意外。</a:t>
            </a:r>
          </a:p>
          <a:p>
            <a:endParaRPr lang="en-US" altLang="zh-HK" dirty="0"/>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7</a:t>
            </a:fld>
            <a:endParaRPr lang="en-US" dirty="0"/>
          </a:p>
        </p:txBody>
      </p:sp>
    </p:spTree>
    <p:extLst>
      <p:ext uri="{BB962C8B-B14F-4D97-AF65-F5344CB8AC3E}">
        <p14:creationId xmlns:p14="http://schemas.microsoft.com/office/powerpoint/2010/main" val="3041216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t>使用彈力帶</a:t>
            </a:r>
            <a:r>
              <a:rPr lang="zh-HK" altLang="en-US" b="1" dirty="0" smtClean="0"/>
              <a:t>安全守</a:t>
            </a:r>
            <a:r>
              <a:rPr lang="zh-TW" altLang="en-US" b="1" dirty="0" smtClean="0"/>
              <a:t>則</a:t>
            </a:r>
            <a:endParaRPr lang="zh-HK" altLang="en-US" b="1" dirty="0"/>
          </a:p>
        </p:txBody>
      </p:sp>
      <p:sp>
        <p:nvSpPr>
          <p:cNvPr id="3" name="Content Placeholder 2"/>
          <p:cNvSpPr>
            <a:spLocks noGrp="1"/>
          </p:cNvSpPr>
          <p:nvPr>
            <p:ph idx="1"/>
          </p:nvPr>
        </p:nvSpPr>
        <p:spPr>
          <a:xfrm>
            <a:off x="1097280" y="1845734"/>
            <a:ext cx="10058400" cy="4804448"/>
          </a:xfrm>
        </p:spPr>
        <p:txBody>
          <a:bodyPr>
            <a:normAutofit/>
          </a:bodyPr>
          <a:lstStyle/>
          <a:p>
            <a:r>
              <a:rPr lang="zh-TW" altLang="en-US" sz="2400" dirty="0"/>
              <a:t>使用彈力帶前，請先閱讀以下要點，以避免受傷</a:t>
            </a:r>
            <a:r>
              <a:rPr lang="zh-TW" altLang="en-US" sz="2400" dirty="0" smtClean="0"/>
              <a:t>。</a:t>
            </a:r>
            <a:endParaRPr lang="en-US" altLang="zh-TW" sz="2400" dirty="0" smtClean="0"/>
          </a:p>
          <a:p>
            <a:r>
              <a:rPr lang="en-US" altLang="zh-TW" sz="2400" b="1" dirty="0" smtClean="0">
                <a:solidFill>
                  <a:srgbClr val="FF0000"/>
                </a:solidFill>
              </a:rPr>
              <a:t>7</a:t>
            </a:r>
            <a:r>
              <a:rPr lang="en-US" altLang="zh-TW" sz="2400" b="1" dirty="0">
                <a:solidFill>
                  <a:srgbClr val="FF0000"/>
                </a:solidFill>
              </a:rPr>
              <a:t>.	</a:t>
            </a:r>
            <a:r>
              <a:rPr lang="zh-TW" altLang="en-US" sz="2400" b="1" dirty="0">
                <a:solidFill>
                  <a:srgbClr val="FF0000"/>
                </a:solidFill>
              </a:rPr>
              <a:t>懸掛彈力帶的注意事項</a:t>
            </a:r>
          </a:p>
          <a:p>
            <a:r>
              <a:rPr lang="zh-TW" altLang="en-US" sz="2400" dirty="0"/>
              <a:t>在使用彈力帶進行訓練時，應確保彈力帶綁在固定物上的穩定性，亦應留意以及固定物的堅固性，以避免在使用途中鬆脫而發生意外，造成傷害</a:t>
            </a:r>
            <a:r>
              <a:rPr lang="zh-TW" altLang="en-US" sz="2400" dirty="0" smtClean="0"/>
              <a:t>。</a:t>
            </a:r>
            <a:endParaRPr lang="en-US" altLang="zh-TW" sz="2400" dirty="0" smtClean="0"/>
          </a:p>
          <a:p>
            <a:r>
              <a:rPr lang="zh-TW" altLang="en-US" sz="2400" dirty="0" smtClean="0"/>
              <a:t>此外</a:t>
            </a:r>
            <a:r>
              <a:rPr lang="zh-TW" altLang="en-US" sz="2400" dirty="0"/>
              <a:t>，如將彈力帶用作懸掛自身重量時，必須留意彈力帶的阻力，以免超出彈力帶可承受的最大的重量，避免因彈力帶斷開而導致的嚴重的受傷。</a:t>
            </a:r>
          </a:p>
          <a:p>
            <a:endParaRPr lang="en-US" altLang="zh-HK" dirty="0"/>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8</a:t>
            </a:fld>
            <a:endParaRPr lang="en-US" dirty="0"/>
          </a:p>
        </p:txBody>
      </p:sp>
    </p:spTree>
    <p:extLst>
      <p:ext uri="{BB962C8B-B14F-4D97-AF65-F5344CB8AC3E}">
        <p14:creationId xmlns:p14="http://schemas.microsoft.com/office/powerpoint/2010/main" val="1153707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89234" y="180931"/>
            <a:ext cx="9067236" cy="6073409"/>
            <a:chOff x="1489234" y="180931"/>
            <a:chExt cx="9067236" cy="6073409"/>
          </a:xfrm>
        </p:grpSpPr>
        <p:pic>
          <p:nvPicPr>
            <p:cNvPr id="5" name="Picture 4"/>
            <p:cNvPicPr>
              <a:picLocks noChangeAspect="1"/>
            </p:cNvPicPr>
            <p:nvPr/>
          </p:nvPicPr>
          <p:blipFill>
            <a:blip r:embed="rId2"/>
            <a:stretch>
              <a:fillRect/>
            </a:stretch>
          </p:blipFill>
          <p:spPr>
            <a:xfrm>
              <a:off x="1489234" y="180931"/>
              <a:ext cx="9067236" cy="6073409"/>
            </a:xfrm>
            <a:prstGeom prst="rect">
              <a:avLst/>
            </a:prstGeom>
          </p:spPr>
        </p:pic>
        <p:sp>
          <p:nvSpPr>
            <p:cNvPr id="7" name="Oval 6"/>
            <p:cNvSpPr/>
            <p:nvPr/>
          </p:nvSpPr>
          <p:spPr>
            <a:xfrm>
              <a:off x="5153911" y="3964285"/>
              <a:ext cx="1360151" cy="4720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Oval 7"/>
            <p:cNvSpPr/>
            <p:nvPr/>
          </p:nvSpPr>
          <p:spPr>
            <a:xfrm>
              <a:off x="9030757" y="2778480"/>
              <a:ext cx="1360151" cy="4720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2" name="Oval 11"/>
            <p:cNvSpPr/>
            <p:nvPr/>
          </p:nvSpPr>
          <p:spPr>
            <a:xfrm>
              <a:off x="4914513" y="4857585"/>
              <a:ext cx="1360151" cy="3562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Oval 12"/>
            <p:cNvSpPr/>
            <p:nvPr/>
          </p:nvSpPr>
          <p:spPr>
            <a:xfrm>
              <a:off x="4914514" y="4478090"/>
              <a:ext cx="1360151" cy="3562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6" name="Oval 15"/>
            <p:cNvSpPr/>
            <p:nvPr/>
          </p:nvSpPr>
          <p:spPr>
            <a:xfrm>
              <a:off x="1749490" y="4943341"/>
              <a:ext cx="1360151" cy="3562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1" name="Oval 10"/>
            <p:cNvSpPr/>
            <p:nvPr/>
          </p:nvSpPr>
          <p:spPr>
            <a:xfrm>
              <a:off x="4914512" y="3363564"/>
              <a:ext cx="1360151" cy="3562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sp>
        <p:nvSpPr>
          <p:cNvPr id="4" name="Slide Number Placeholder 3"/>
          <p:cNvSpPr>
            <a:spLocks noGrp="1"/>
          </p:cNvSpPr>
          <p:nvPr>
            <p:ph type="sldNum" sz="quarter" idx="12"/>
          </p:nvPr>
        </p:nvSpPr>
        <p:spPr/>
        <p:txBody>
          <a:bodyPr/>
          <a:lstStyle/>
          <a:p>
            <a:fld id="{6D22F896-40B5-4ADD-8801-0D06FADFA095}" type="slidenum">
              <a:rPr lang="en-US" smtClean="0"/>
              <a:pPr/>
              <a:t>9</a:t>
            </a:fld>
            <a:endParaRPr lang="en-US" dirty="0"/>
          </a:p>
        </p:txBody>
      </p:sp>
      <p:sp>
        <p:nvSpPr>
          <p:cNvPr id="6" name="Rectangle 5"/>
          <p:cNvSpPr/>
          <p:nvPr/>
        </p:nvSpPr>
        <p:spPr>
          <a:xfrm>
            <a:off x="2191609" y="5811148"/>
            <a:ext cx="7109639" cy="923330"/>
          </a:xfrm>
          <a:prstGeom prst="rect">
            <a:avLst/>
          </a:prstGeom>
          <a:noFill/>
        </p:spPr>
        <p:txBody>
          <a:bodyPr wrap="none" lIns="91440" tIns="45720" rIns="91440" bIns="45720">
            <a:spAutoFit/>
          </a:bodyPr>
          <a:lstStyle/>
          <a:p>
            <a:pPr algn="ctr"/>
            <a:r>
              <a:rPr lang="zh-TW" alt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教材中訓練的肌肉位置</a:t>
            </a:r>
            <a:endParaRPr lang="en-US" altLang="zh-HK"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326023601"/>
      </p:ext>
    </p:extLst>
  </p:cSld>
  <p:clrMapOvr>
    <a:masterClrMapping/>
  </p:clrMapOvr>
</p:sld>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2264</TotalTime>
  <Words>2620</Words>
  <Application>Microsoft Office PowerPoint</Application>
  <PresentationFormat>寬螢幕</PresentationFormat>
  <Paragraphs>374</Paragraphs>
  <Slides>33</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33</vt:i4>
      </vt:variant>
    </vt:vector>
  </HeadingPairs>
  <TitlesOfParts>
    <vt:vector size="41" baseType="lpstr">
      <vt:lpstr>Gungsuh</vt:lpstr>
      <vt:lpstr>新細明體</vt:lpstr>
      <vt:lpstr>Arial</vt:lpstr>
      <vt:lpstr>Calibri</vt:lpstr>
      <vt:lpstr>Calibri Light</vt:lpstr>
      <vt:lpstr>Times New Roman</vt:lpstr>
      <vt:lpstr>Wingdings</vt:lpstr>
      <vt:lpstr>回顧</vt:lpstr>
      <vt:lpstr>在家進行體能活動（中學篇）  學與教資源 – 彈力帶肌肉訓練 (下肢訓練)</vt:lpstr>
      <vt:lpstr>前言</vt:lpstr>
      <vt:lpstr>安全措施</vt:lpstr>
      <vt:lpstr>彈力帶的選擇</vt:lpstr>
      <vt:lpstr>使用彈力帶安全守則</vt:lpstr>
      <vt:lpstr>使用彈力帶安全守則</vt:lpstr>
      <vt:lpstr>使用彈力帶安全守則</vt:lpstr>
      <vt:lpstr>使用彈力帶安全守則</vt:lpstr>
      <vt:lpstr>PowerPoint 簡報</vt:lpstr>
      <vt:lpstr>訓練動作影片</vt:lpstr>
      <vt:lpstr>臀大肌– 初階</vt:lpstr>
      <vt:lpstr>臀大肌– 初階</vt:lpstr>
      <vt:lpstr>臀大肌– 進階</vt:lpstr>
      <vt:lpstr>臀大肌– 進階</vt:lpstr>
      <vt:lpstr>臀中肌- 初階</vt:lpstr>
      <vt:lpstr>臀中肌- 初階</vt:lpstr>
      <vt:lpstr>臀中肌- 進階</vt:lpstr>
      <vt:lpstr>臀中肌- 進階</vt:lpstr>
      <vt:lpstr>四頭肌- 初階</vt:lpstr>
      <vt:lpstr>四頭肌- 初階</vt:lpstr>
      <vt:lpstr>四頭肌- 進階</vt:lpstr>
      <vt:lpstr>四頭肌- 進階</vt:lpstr>
      <vt:lpstr>膕繩肌– 初階</vt:lpstr>
      <vt:lpstr>膕繩肌– 初階</vt:lpstr>
      <vt:lpstr>膕繩肌– 進階</vt:lpstr>
      <vt:lpstr>膕繩肌– 進階</vt:lpstr>
      <vt:lpstr>內收肌群</vt:lpstr>
      <vt:lpstr>內收肌群</vt:lpstr>
      <vt:lpstr>腓腸肌 - 初階</vt:lpstr>
      <vt:lpstr>腓腸肌 - 初階</vt:lpstr>
      <vt:lpstr>腓腸肌 – 進階</vt:lpstr>
      <vt:lpstr>腓腸肌 – 進階</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在家進行體適能活動的建議</dc:title>
  <dc:creator>CHO, Wing-chi Gigi</dc:creator>
  <cp:lastModifiedBy>YEUNG, Tat-man</cp:lastModifiedBy>
  <cp:revision>129</cp:revision>
  <cp:lastPrinted>2020-03-20T09:30:07Z</cp:lastPrinted>
  <dcterms:created xsi:type="dcterms:W3CDTF">2020-02-05T01:11:23Z</dcterms:created>
  <dcterms:modified xsi:type="dcterms:W3CDTF">2022-03-21T04:21:33Z</dcterms:modified>
</cp:coreProperties>
</file>