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66" r:id="rId5"/>
    <p:sldId id="272" r:id="rId6"/>
    <p:sldId id="273" r:id="rId7"/>
    <p:sldId id="274" r:id="rId8"/>
    <p:sldId id="275" r:id="rId9"/>
    <p:sldId id="276" r:id="rId10"/>
    <p:sldId id="260" r:id="rId11"/>
    <p:sldId id="277" r:id="rId12"/>
    <p:sldId id="278" r:id="rId13"/>
    <p:sldId id="270" r:id="rId14"/>
    <p:sldId id="271" r:id="rId15"/>
  </p:sldIdLst>
  <p:sldSz cx="18288000" cy="10287000"/>
  <p:notesSz cx="9926638" cy="6797675"/>
  <p:embeddedFontLst>
    <p:embeddedFont>
      <p:font typeface="新細明體" panose="02020500000000000000" pitchFamily="18" charset="-12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S Gordon Serif" panose="02020500000000000000" charset="0"/>
      <p:regular r:id="rId22"/>
    </p:embeddedFont>
    <p:embeddedFont>
      <p:font typeface="League Spartan" panose="02020500000000000000" charset="0"/>
      <p:regular r:id="rId23"/>
    </p:embeddedFont>
    <p:embeddedFont>
      <p:font typeface="MS PGothic" panose="020B0600070205080204" pitchFamily="34" charset="-128"/>
      <p:regular r:id="rId24"/>
    </p:embeddedFont>
    <p:embeddedFont>
      <p:font typeface="Canva Sans" panose="02020500000000000000" charset="0"/>
      <p:regular r:id="rId25"/>
    </p:embeddedFont>
    <p:embeddedFont>
      <p:font typeface="Laila Bold" panose="02020500000000000000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72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2632F29F-0284-43E7-892F-5D9767C57531}" type="datetimeFigureOut">
              <a:rPr lang="zh-TW" altLang="en-US" smtClean="0"/>
              <a:t>2024/6/24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2B3E72F5-770C-4852-8E8A-93BF04FBF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730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1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0.svg"/><Relationship Id="rId9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hyperlink" Target="https://www.wenweipo.com/a/202301/10/AP63bd08e0e4b053580de00c7d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kolympic.org/zh/" TargetMode="External"/><Relationship Id="rId5" Type="http://schemas.openxmlformats.org/officeDocument/2006/relationships/hyperlink" Target="https://www.sport.gov.cn/" TargetMode="External"/><Relationship Id="rId4" Type="http://schemas.openxmlformats.org/officeDocument/2006/relationships/hyperlink" Target="https://olympics.com/zh/olympic-game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4.svg"/><Relationship Id="rId7" Type="http://schemas.openxmlformats.org/officeDocument/2006/relationships/image" Target="../media/image14.svg"/><Relationship Id="rId12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9168831">
            <a:off x="8174378" y="5238656"/>
            <a:ext cx="11644271" cy="5909468"/>
          </a:xfrm>
          <a:custGeom>
            <a:avLst/>
            <a:gdLst/>
            <a:ahLst/>
            <a:cxnLst/>
            <a:rect l="l" t="t" r="r" b="b"/>
            <a:pathLst>
              <a:path w="11644271" h="5909468">
                <a:moveTo>
                  <a:pt x="0" y="0"/>
                </a:moveTo>
                <a:lnTo>
                  <a:pt x="11644271" y="0"/>
                </a:lnTo>
                <a:lnTo>
                  <a:pt x="11644271" y="5909468"/>
                </a:lnTo>
                <a:lnTo>
                  <a:pt x="0" y="5909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0946" y="6527826"/>
            <a:ext cx="6321498" cy="4219600"/>
          </a:xfrm>
          <a:custGeom>
            <a:avLst/>
            <a:gdLst/>
            <a:ahLst/>
            <a:cxnLst/>
            <a:rect l="l" t="t" r="r" b="b"/>
            <a:pathLst>
              <a:path w="6321498" h="4219600">
                <a:moveTo>
                  <a:pt x="0" y="0"/>
                </a:moveTo>
                <a:lnTo>
                  <a:pt x="6321498" y="0"/>
                </a:lnTo>
                <a:lnTo>
                  <a:pt x="6321498" y="4219600"/>
                </a:lnTo>
                <a:lnTo>
                  <a:pt x="0" y="421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177029">
            <a:off x="-2530716" y="-3408000"/>
            <a:ext cx="11644271" cy="5909468"/>
          </a:xfrm>
          <a:custGeom>
            <a:avLst/>
            <a:gdLst/>
            <a:ahLst/>
            <a:cxnLst/>
            <a:rect l="l" t="t" r="r" b="b"/>
            <a:pathLst>
              <a:path w="11644271" h="5909468">
                <a:moveTo>
                  <a:pt x="0" y="0"/>
                </a:moveTo>
                <a:lnTo>
                  <a:pt x="11644271" y="0"/>
                </a:lnTo>
                <a:lnTo>
                  <a:pt x="11644271" y="5909468"/>
                </a:lnTo>
                <a:lnTo>
                  <a:pt x="0" y="5909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33081" y="328008"/>
            <a:ext cx="918068" cy="2577033"/>
          </a:xfrm>
          <a:custGeom>
            <a:avLst/>
            <a:gdLst/>
            <a:ahLst/>
            <a:cxnLst/>
            <a:rect l="l" t="t" r="r" b="b"/>
            <a:pathLst>
              <a:path w="918068" h="2577033">
                <a:moveTo>
                  <a:pt x="0" y="0"/>
                </a:moveTo>
                <a:lnTo>
                  <a:pt x="918068" y="0"/>
                </a:lnTo>
                <a:lnTo>
                  <a:pt x="918068" y="2577033"/>
                </a:lnTo>
                <a:lnTo>
                  <a:pt x="0" y="2577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60216" y="2799378"/>
            <a:ext cx="15750949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58"/>
              </a:lnSpc>
            </a:pPr>
            <a:r>
              <a:rPr lang="en-US" sz="15000" dirty="0" smtClean="0">
                <a:solidFill>
                  <a:schemeClr val="accent2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2024巴黎奧運</a:t>
            </a:r>
            <a:r>
              <a:rPr lang="zh-TW" altLang="en-US" sz="15000" dirty="0" smtClean="0">
                <a:solidFill>
                  <a:schemeClr val="accent2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會</a:t>
            </a:r>
            <a:endParaRPr lang="en-US" sz="15000" dirty="0">
              <a:solidFill>
                <a:schemeClr val="accent2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28700" y="6173614"/>
            <a:ext cx="918068" cy="2577033"/>
          </a:xfrm>
          <a:custGeom>
            <a:avLst/>
            <a:gdLst/>
            <a:ahLst/>
            <a:cxnLst/>
            <a:rect l="l" t="t" r="r" b="b"/>
            <a:pathLst>
              <a:path w="918068" h="2577033">
                <a:moveTo>
                  <a:pt x="0" y="0"/>
                </a:moveTo>
                <a:lnTo>
                  <a:pt x="918068" y="0"/>
                </a:lnTo>
                <a:lnTo>
                  <a:pt x="918068" y="2577033"/>
                </a:lnTo>
                <a:lnTo>
                  <a:pt x="0" y="2577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42947" y="4880911"/>
            <a:ext cx="11953116" cy="75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9"/>
              </a:lnSpc>
            </a:pPr>
            <a:r>
              <a:rPr lang="en-US" sz="6366" dirty="0" err="1">
                <a:solidFill>
                  <a:srgbClr val="7030A0"/>
                </a:solidFill>
                <a:ea typeface="Laila Bold"/>
              </a:rPr>
              <a:t>小知識問答遊戲</a:t>
            </a:r>
            <a:endParaRPr lang="en-US" sz="6366" dirty="0">
              <a:solidFill>
                <a:srgbClr val="7030A0"/>
              </a:solidFill>
              <a:ea typeface="Lail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106400" y="7810501"/>
            <a:ext cx="4664739" cy="1897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29"/>
              </a:lnSpc>
            </a:pPr>
            <a:r>
              <a:rPr lang="en-US" sz="3600" dirty="0" err="1" smtClean="0">
                <a:solidFill>
                  <a:srgbClr val="7030A0"/>
                </a:solidFill>
                <a:ea typeface="Laila Bold"/>
              </a:rPr>
              <a:t>教育局</a:t>
            </a:r>
            <a:r>
              <a:rPr lang="en-US" sz="3600" dirty="0" smtClean="0">
                <a:solidFill>
                  <a:srgbClr val="7030A0"/>
                </a:solidFill>
                <a:ea typeface="Laila Bold"/>
              </a:rPr>
              <a:t> </a:t>
            </a:r>
          </a:p>
          <a:p>
            <a:pPr>
              <a:lnSpc>
                <a:spcPts val="3729"/>
              </a:lnSpc>
            </a:pPr>
            <a:r>
              <a:rPr lang="en-US" sz="3600" dirty="0" err="1" smtClean="0">
                <a:solidFill>
                  <a:srgbClr val="7030A0"/>
                </a:solidFill>
                <a:ea typeface="Laila Bold"/>
              </a:rPr>
              <a:t>課程發展處</a:t>
            </a:r>
            <a:endParaRPr lang="en-US" sz="3600" dirty="0">
              <a:solidFill>
                <a:srgbClr val="7030A0"/>
              </a:solidFill>
              <a:ea typeface="Laila Bold"/>
            </a:endParaRPr>
          </a:p>
          <a:p>
            <a:pPr>
              <a:lnSpc>
                <a:spcPts val="3729"/>
              </a:lnSpc>
            </a:pPr>
            <a:r>
              <a:rPr lang="en-US" sz="3600" dirty="0" err="1" smtClean="0">
                <a:solidFill>
                  <a:srgbClr val="7030A0"/>
                </a:solidFill>
                <a:ea typeface="Laila Bold"/>
              </a:rPr>
              <a:t>體育組</a:t>
            </a:r>
            <a:endParaRPr lang="en-US" sz="3600" dirty="0" smtClean="0">
              <a:solidFill>
                <a:srgbClr val="7030A0"/>
              </a:solidFill>
              <a:ea typeface="Laila Bold"/>
            </a:endParaRPr>
          </a:p>
          <a:p>
            <a:pPr>
              <a:lnSpc>
                <a:spcPts val="3729"/>
              </a:lnSpc>
            </a:pPr>
            <a:r>
              <a:rPr lang="en-US" sz="3600" dirty="0" smtClean="0">
                <a:solidFill>
                  <a:srgbClr val="7030A0"/>
                </a:solidFill>
                <a:ea typeface="Laila Bold"/>
              </a:rPr>
              <a:t>2024年製作</a:t>
            </a:r>
            <a:endParaRPr lang="en-US" sz="3600" dirty="0">
              <a:solidFill>
                <a:srgbClr val="7030A0"/>
              </a:solidFill>
              <a:ea typeface="Lail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9B31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083063" y="5439171"/>
            <a:ext cx="3729038" cy="4114800"/>
          </a:xfrm>
          <a:custGeom>
            <a:avLst/>
            <a:gdLst/>
            <a:ahLst/>
            <a:cxnLst/>
            <a:rect l="l" t="t" r="r" b="b"/>
            <a:pathLst>
              <a:path w="3729038" h="4114800">
                <a:moveTo>
                  <a:pt x="0" y="0"/>
                </a:moveTo>
                <a:lnTo>
                  <a:pt x="3729037" y="0"/>
                </a:lnTo>
                <a:lnTo>
                  <a:pt x="37290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5888">
            <a:off x="2543344" y="5638716"/>
            <a:ext cx="8577198" cy="4824674"/>
          </a:xfrm>
          <a:custGeom>
            <a:avLst/>
            <a:gdLst/>
            <a:ahLst/>
            <a:cxnLst/>
            <a:rect l="l" t="t" r="r" b="b"/>
            <a:pathLst>
              <a:path w="8577198" h="4824674">
                <a:moveTo>
                  <a:pt x="0" y="0"/>
                </a:moveTo>
                <a:lnTo>
                  <a:pt x="8577199" y="0"/>
                </a:lnTo>
                <a:lnTo>
                  <a:pt x="8577199" y="4824674"/>
                </a:lnTo>
                <a:lnTo>
                  <a:pt x="0" y="48246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205715" y="3202295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450424" y="3210241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560904" y="3314811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162271">
            <a:off x="3225695" y="6305373"/>
            <a:ext cx="7657247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46"/>
              </a:lnSpc>
            </a:pPr>
            <a:r>
              <a:rPr lang="en-US" sz="3200" spc="355" dirty="0">
                <a:solidFill>
                  <a:srgbClr val="CB6CE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英國倫敦</a:t>
            </a:r>
            <a:r>
              <a:rPr lang="en-US" sz="3200" spc="35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為世界第一個獲得4次舉辦奧運會的機會，但1944年因第二次世界大戰而被取消，</a:t>
            </a:r>
            <a:r>
              <a:rPr lang="en-US" sz="3200" spc="35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實際只在1908</a:t>
            </a:r>
            <a:r>
              <a:rPr lang="en-US" sz="3200" spc="35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年、1948年和2012</a:t>
            </a:r>
            <a:r>
              <a:rPr lang="en-US" sz="3200" spc="35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年舉辦過夏季奧運會</a:t>
            </a:r>
            <a:r>
              <a:rPr lang="en-US" sz="3200" spc="35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。</a:t>
            </a:r>
          </a:p>
          <a:p>
            <a:pPr algn="just">
              <a:lnSpc>
                <a:spcPts val="4446"/>
              </a:lnSpc>
            </a:pPr>
            <a:endParaRPr lang="en-US" sz="3557" spc="355" dirty="0">
              <a:solidFill>
                <a:srgbClr val="000000"/>
              </a:solidFill>
              <a:latin typeface="League Spartan"/>
            </a:endParaRPr>
          </a:p>
          <a:p>
            <a:pPr algn="just">
              <a:lnSpc>
                <a:spcPts val="4446"/>
              </a:lnSpc>
            </a:pPr>
            <a:endParaRPr lang="en-US" sz="3557" spc="355" dirty="0">
              <a:solidFill>
                <a:srgbClr val="000000"/>
              </a:solidFill>
              <a:latin typeface="League Spartan"/>
            </a:endParaRPr>
          </a:p>
          <a:p>
            <a:pPr algn="just">
              <a:lnSpc>
                <a:spcPts val="4446"/>
              </a:lnSpc>
            </a:pPr>
            <a:endParaRPr lang="en-US" sz="3557" spc="355" dirty="0">
              <a:solidFill>
                <a:srgbClr val="000000"/>
              </a:solidFill>
              <a:latin typeface="League Spart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3991" y="1014585"/>
            <a:ext cx="16511326" cy="1781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altLang="zh-TW" sz="96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8</a:t>
            </a:r>
            <a:r>
              <a:rPr lang="en-US" sz="96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）</a:t>
            </a:r>
            <a:r>
              <a:rPr 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哪個城市成功獲得</a:t>
            </a:r>
            <a:endParaRPr lang="en-US" sz="7200" dirty="0">
              <a:solidFill>
                <a:srgbClr val="1211CA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>
              <a:lnSpc>
                <a:spcPts val="6750"/>
              </a:lnSpc>
            </a:pPr>
            <a:r>
              <a:rPr lang="en-US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  </a:t>
            </a:r>
            <a:r>
              <a:rPr lang="en-US" sz="7200" dirty="0" err="1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最多</a:t>
            </a:r>
            <a:r>
              <a:rPr lang="zh-TW" alt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次數</a:t>
            </a:r>
            <a:r>
              <a:rPr lang="en-US" sz="7200" dirty="0" err="1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舉辦奧運會的機會</a:t>
            </a:r>
            <a:r>
              <a:rPr 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？</a:t>
            </a:r>
            <a:endParaRPr lang="en-US" sz="7200" dirty="0">
              <a:solidFill>
                <a:srgbClr val="1211CA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372622" y="4020480"/>
            <a:ext cx="223972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A.英國倫敦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617331" y="4057259"/>
            <a:ext cx="23460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B.法國巴黎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947582" y="4057259"/>
            <a:ext cx="272380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C.美國洛杉磯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9B31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55888">
            <a:off x="2564356" y="5608909"/>
            <a:ext cx="9870591" cy="5781081"/>
          </a:xfrm>
          <a:custGeom>
            <a:avLst/>
            <a:gdLst/>
            <a:ahLst/>
            <a:cxnLst/>
            <a:rect l="l" t="t" r="r" b="b"/>
            <a:pathLst>
              <a:path w="8577198" h="4824674">
                <a:moveTo>
                  <a:pt x="0" y="0"/>
                </a:moveTo>
                <a:lnTo>
                  <a:pt x="8577199" y="0"/>
                </a:lnTo>
                <a:lnTo>
                  <a:pt x="8577199" y="4824674"/>
                </a:lnTo>
                <a:lnTo>
                  <a:pt x="0" y="4824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205715" y="3202295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450424" y="3210241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560904" y="3314811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162271">
            <a:off x="3225004" y="6276068"/>
            <a:ext cx="8899442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46"/>
              </a:lnSpc>
            </a:pPr>
            <a:r>
              <a:rPr lang="zh-CN" altLang="en-US" sz="3200" spc="355" dirty="0" smtClean="0">
                <a:solidFill>
                  <a:srgbClr val="CB6CE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中國羽毛球隊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將</a:t>
            </a:r>
            <a:r>
              <a:rPr lang="zh-TW" altLang="en-US" sz="3200" spc="35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派出</a:t>
            </a:r>
            <a:r>
              <a:rPr lang="en-US" altLang="zh-TW" sz="3200" spc="35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16</a:t>
            </a:r>
            <a:r>
              <a:rPr lang="zh-TW" altLang="en-US" sz="3200" spc="35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名國家隊成員</a:t>
            </a:r>
            <a:r>
              <a:rPr lang="zh-TW" altLang="en-US" sz="3200" spc="355" dirty="0" smtClean="0">
                <a:solidFill>
                  <a:srgbClr val="CB6CE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參與全部</a:t>
            </a:r>
            <a:r>
              <a:rPr lang="en-US" altLang="zh-TW" sz="3200" spc="355" dirty="0" smtClean="0">
                <a:solidFill>
                  <a:srgbClr val="CB6CE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5</a:t>
            </a:r>
            <a:r>
              <a:rPr lang="zh-TW" altLang="en-US" sz="3200" spc="355" dirty="0" smtClean="0">
                <a:solidFill>
                  <a:srgbClr val="CB6CE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個單項比賽，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每個項目更獲得滿額參賽資格</a:t>
            </a:r>
            <a:r>
              <a:rPr lang="en-US" altLang="zh-TW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(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共</a:t>
            </a:r>
            <a:r>
              <a:rPr lang="en-US" altLang="zh-CN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10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個名額</a:t>
            </a:r>
            <a:r>
              <a:rPr lang="en-US" altLang="zh-TW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zh-CN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爭奪</a:t>
            </a:r>
            <a:r>
              <a:rPr lang="en-US" altLang="zh-TW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5</a:t>
            </a:r>
            <a:r>
              <a:rPr lang="zh-CN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個</a:t>
            </a:r>
            <a:r>
              <a:rPr lang="zh-CN" altLang="en-US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單項的</a:t>
            </a:r>
            <a:r>
              <a:rPr lang="en-US" altLang="zh-CN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15</a:t>
            </a:r>
            <a:r>
              <a:rPr lang="zh-CN" altLang="en-US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枚</a:t>
            </a:r>
            <a:r>
              <a:rPr lang="zh-CN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獎牌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。</a:t>
            </a:r>
            <a:endParaRPr lang="en-US" altLang="zh-TW" sz="3200" spc="355" dirty="0" smtClean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just">
              <a:lnSpc>
                <a:spcPts val="4446"/>
              </a:lnSpc>
            </a:pPr>
            <a:r>
              <a:rPr lang="zh-CN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羽毛球</a:t>
            </a:r>
            <a:r>
              <a:rPr lang="en-US" altLang="zh-TW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5</a:t>
            </a:r>
            <a:r>
              <a:rPr lang="zh-TW" altLang="en-US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個單項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比賽包括</a:t>
            </a:r>
            <a:r>
              <a:rPr lang="en-US" altLang="zh-TW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﹕</a:t>
            </a:r>
            <a:r>
              <a:rPr lang="zh-CN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男單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、</a:t>
            </a:r>
            <a:r>
              <a:rPr lang="zh-CN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女單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、</a:t>
            </a:r>
            <a:r>
              <a:rPr lang="zh-CN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男雙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、</a:t>
            </a:r>
            <a:r>
              <a:rPr lang="zh-CN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女雙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及</a:t>
            </a:r>
            <a:r>
              <a:rPr lang="zh-CN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混雙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賽事。</a:t>
            </a:r>
            <a:endParaRPr lang="en-US" sz="3200" spc="355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just">
              <a:lnSpc>
                <a:spcPts val="4446"/>
              </a:lnSpc>
            </a:pPr>
            <a:endParaRPr lang="en-US" sz="3557" spc="355" dirty="0">
              <a:solidFill>
                <a:srgbClr val="000000"/>
              </a:solidFill>
              <a:latin typeface="League Spartan"/>
            </a:endParaRPr>
          </a:p>
          <a:p>
            <a:pPr algn="just">
              <a:lnSpc>
                <a:spcPts val="4446"/>
              </a:lnSpc>
            </a:pPr>
            <a:endParaRPr lang="en-US" sz="3557" spc="355" dirty="0">
              <a:solidFill>
                <a:srgbClr val="000000"/>
              </a:solidFill>
              <a:latin typeface="League Spart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67027" y="950013"/>
            <a:ext cx="15314802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altLang="zh-TW" sz="96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9</a:t>
            </a:r>
            <a:r>
              <a:rPr lang="en-US" sz="96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）</a:t>
            </a:r>
            <a:r>
              <a:rPr lang="zh-TW" alt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於</a:t>
            </a:r>
            <a:r>
              <a:rPr lang="en-US" altLang="zh-TW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2024</a:t>
            </a:r>
            <a:r>
              <a:rPr lang="zh-TW" altLang="en-US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巴黎</a:t>
            </a:r>
            <a:r>
              <a:rPr lang="zh-TW" alt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奧運會中，中國羽毛球代表隊將參與多少個羽毛球單項比賽</a:t>
            </a:r>
            <a:r>
              <a:rPr lang="en-US" altLang="zh-TW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?</a:t>
            </a:r>
            <a:endParaRPr lang="en-US" sz="7200" dirty="0">
              <a:solidFill>
                <a:srgbClr val="1211CA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372622" y="4020480"/>
            <a:ext cx="2239729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A. </a:t>
            </a:r>
            <a:r>
              <a:rPr lang="en-US" altLang="zh-TW" sz="3399" dirty="0" smtClean="0">
                <a:solidFill>
                  <a:srgbClr val="000000"/>
                </a:solidFill>
                <a:latin typeface="Canva Sans"/>
              </a:rPr>
              <a:t>3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個單項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9388159" y="4020480"/>
            <a:ext cx="223972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altLang="zh-TW" sz="3399" dirty="0" smtClean="0">
                <a:solidFill>
                  <a:srgbClr val="000000"/>
                </a:solidFill>
                <a:latin typeface="Canva Sans"/>
              </a:rPr>
              <a:t>B</a:t>
            </a: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. </a:t>
            </a:r>
            <a:r>
              <a:rPr lang="en-US" altLang="zh-TW" sz="3399" dirty="0" smtClean="0">
                <a:solidFill>
                  <a:srgbClr val="000000"/>
                </a:solidFill>
                <a:latin typeface="Canva Sans"/>
              </a:rPr>
              <a:t>4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個單項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4746067" y="4020480"/>
            <a:ext cx="223972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altLang="zh-TW" sz="3399" dirty="0" smtClean="0">
                <a:solidFill>
                  <a:srgbClr val="000000"/>
                </a:solidFill>
                <a:latin typeface="Canva Sans"/>
              </a:rPr>
              <a:t>C</a:t>
            </a: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. </a:t>
            </a:r>
            <a:r>
              <a:rPr lang="en-US" altLang="zh-TW" sz="3399" dirty="0" smtClean="0">
                <a:solidFill>
                  <a:srgbClr val="000000"/>
                </a:solidFill>
                <a:latin typeface="Canva Sans"/>
              </a:rPr>
              <a:t>5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個單項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651" b="47319"/>
          <a:stretch/>
        </p:blipFill>
        <p:spPr>
          <a:xfrm>
            <a:off x="13792200" y="5388161"/>
            <a:ext cx="3625855" cy="47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9B31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55888">
            <a:off x="2157483" y="5565347"/>
            <a:ext cx="8577198" cy="4824674"/>
          </a:xfrm>
          <a:custGeom>
            <a:avLst/>
            <a:gdLst/>
            <a:ahLst/>
            <a:cxnLst/>
            <a:rect l="l" t="t" r="r" b="b"/>
            <a:pathLst>
              <a:path w="8577198" h="4824674">
                <a:moveTo>
                  <a:pt x="0" y="0"/>
                </a:moveTo>
                <a:lnTo>
                  <a:pt x="8577199" y="0"/>
                </a:lnTo>
                <a:lnTo>
                  <a:pt x="8577199" y="4824674"/>
                </a:lnTo>
                <a:lnTo>
                  <a:pt x="0" y="4824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205715" y="3202295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450424" y="3210241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560904" y="3314811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162271">
            <a:off x="2617458" y="5904047"/>
            <a:ext cx="7657247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46"/>
              </a:lnSpc>
            </a:pPr>
            <a:r>
              <a:rPr lang="en-US" altLang="zh-TW" sz="16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(</a:t>
            </a:r>
            <a:r>
              <a:rPr lang="zh-TW" altLang="en-US" sz="16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截至</a:t>
            </a:r>
            <a:r>
              <a:rPr lang="en-US" altLang="zh-TW" sz="16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2024</a:t>
            </a:r>
            <a:r>
              <a:rPr lang="zh-TW" altLang="en-US" sz="16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年</a:t>
            </a:r>
            <a:r>
              <a:rPr lang="en-US" altLang="zh-TW" sz="16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6</a:t>
            </a:r>
            <a:r>
              <a:rPr lang="zh-TW" altLang="en-US" sz="16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月</a:t>
            </a:r>
            <a:r>
              <a:rPr lang="en-US" altLang="zh-TW" sz="16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6</a:t>
            </a:r>
            <a:r>
              <a:rPr lang="zh-TW" altLang="en-US" sz="16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日</a:t>
            </a:r>
            <a:r>
              <a:rPr lang="en-US" altLang="zh-TW" sz="16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港</a:t>
            </a:r>
            <a:r>
              <a:rPr lang="zh-TW" altLang="en-US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隊已於羽毛球、單車、劍撃、體操、賽艇、帆船、游泳、乒乓球、跆拳道、三項鐵人及滑浪風帆項目（排名不分先後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）共</a:t>
            </a:r>
            <a:r>
              <a:rPr lang="en-US" altLang="zh-TW" sz="3200" spc="355" dirty="0" smtClean="0">
                <a:solidFill>
                  <a:srgbClr val="CB6CE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11</a:t>
            </a:r>
            <a:r>
              <a:rPr lang="zh-TW" altLang="en-US" sz="3200" spc="355" dirty="0" smtClean="0">
                <a:solidFill>
                  <a:srgbClr val="CB6CE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個項目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中，</a:t>
            </a:r>
            <a:r>
              <a:rPr lang="zh-TW" altLang="en-US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奪得超過</a:t>
            </a:r>
            <a:r>
              <a:rPr lang="en-US" altLang="zh-TW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30</a:t>
            </a:r>
            <a:r>
              <a:rPr lang="zh-TW" altLang="en-US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張巴黎奧運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入場券</a:t>
            </a:r>
            <a:r>
              <a:rPr lang="en-US" altLang="zh-TW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(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參賽資格</a:t>
            </a:r>
            <a:r>
              <a:rPr lang="en-US" altLang="zh-TW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。</a:t>
            </a:r>
            <a:endParaRPr lang="en-US" sz="3557" spc="355" dirty="0">
              <a:latin typeface="League Spartan"/>
            </a:endParaRPr>
          </a:p>
          <a:p>
            <a:pPr algn="just">
              <a:lnSpc>
                <a:spcPts val="4446"/>
              </a:lnSpc>
            </a:pPr>
            <a:endParaRPr lang="en-US" sz="3557" spc="355" dirty="0">
              <a:solidFill>
                <a:srgbClr val="000000"/>
              </a:solidFill>
              <a:latin typeface="League Spartan"/>
            </a:endParaRPr>
          </a:p>
          <a:p>
            <a:pPr algn="just">
              <a:lnSpc>
                <a:spcPts val="4446"/>
              </a:lnSpc>
            </a:pPr>
            <a:endParaRPr lang="en-US" sz="3557" spc="355" dirty="0">
              <a:solidFill>
                <a:srgbClr val="000000"/>
              </a:solidFill>
              <a:latin typeface="League Spart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140206" y="913577"/>
            <a:ext cx="14706600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altLang="zh-TW" sz="96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10</a:t>
            </a:r>
            <a:r>
              <a:rPr lang="en-US" sz="96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）</a:t>
            </a:r>
            <a:r>
              <a:rPr lang="zh-TW" alt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中國香港代表隊</a:t>
            </a:r>
            <a:r>
              <a:rPr lang="en-US" altLang="zh-TW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(</a:t>
            </a:r>
            <a:r>
              <a:rPr lang="zh-TW" alt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港隊</a:t>
            </a:r>
            <a:r>
              <a:rPr lang="en-US" altLang="zh-TW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  <a:r>
              <a:rPr lang="zh-TW" alt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將會參加多少個</a:t>
            </a:r>
            <a:r>
              <a:rPr lang="en-US" altLang="zh-TW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2024</a:t>
            </a:r>
            <a:r>
              <a:rPr lang="zh-TW" alt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巴黎奧運會比賽項目</a:t>
            </a:r>
            <a:r>
              <a:rPr 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？</a:t>
            </a:r>
            <a:endParaRPr lang="en-US" sz="7200" dirty="0">
              <a:solidFill>
                <a:srgbClr val="1211CA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4357382" y="3940436"/>
            <a:ext cx="223972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A. </a:t>
            </a:r>
            <a:r>
              <a:rPr lang="en-US" altLang="zh-TW" sz="3399" dirty="0" smtClean="0">
                <a:solidFill>
                  <a:srgbClr val="000000"/>
                </a:solidFill>
                <a:latin typeface="Canva Sans"/>
              </a:rPr>
              <a:t>9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個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9851999" y="3993902"/>
            <a:ext cx="223972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altLang="zh-TW" sz="3399" dirty="0">
                <a:solidFill>
                  <a:srgbClr val="000000"/>
                </a:solidFill>
                <a:latin typeface="Canva Sans"/>
              </a:rPr>
              <a:t>B</a:t>
            </a: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. </a:t>
            </a:r>
            <a:r>
              <a:rPr lang="en-US" altLang="zh-TW" sz="3399" dirty="0" smtClean="0">
                <a:solidFill>
                  <a:srgbClr val="000000"/>
                </a:solidFill>
                <a:latin typeface="Canva Sans"/>
              </a:rPr>
              <a:t>11</a:t>
            </a:r>
            <a:r>
              <a:rPr lang="zh-TW" altLang="en-US" sz="3399" dirty="0">
                <a:solidFill>
                  <a:srgbClr val="000000"/>
                </a:solidFill>
                <a:latin typeface="Canva Sans"/>
              </a:rPr>
              <a:t>個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4547787" y="3985368"/>
            <a:ext cx="246365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altLang="zh-TW" sz="3399" dirty="0" smtClean="0">
                <a:solidFill>
                  <a:srgbClr val="000000"/>
                </a:solidFill>
                <a:latin typeface="Canva Sans"/>
              </a:rPr>
              <a:t>C</a:t>
            </a: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. </a:t>
            </a:r>
            <a:r>
              <a:rPr lang="en-US" altLang="zh-TW" sz="3399" dirty="0" smtClean="0">
                <a:solidFill>
                  <a:srgbClr val="000000"/>
                </a:solidFill>
                <a:latin typeface="Canva Sans"/>
              </a:rPr>
              <a:t>13</a:t>
            </a:r>
            <a:r>
              <a:rPr lang="zh-TW" altLang="en-US" sz="3399" dirty="0">
                <a:solidFill>
                  <a:srgbClr val="000000"/>
                </a:solidFill>
                <a:latin typeface="Canva Sans"/>
              </a:rPr>
              <a:t>個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34" b="48504"/>
          <a:stretch/>
        </p:blipFill>
        <p:spPr>
          <a:xfrm>
            <a:off x="11726383" y="7470775"/>
            <a:ext cx="2821404" cy="2614772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956" b="59253"/>
          <a:stretch/>
        </p:blipFill>
        <p:spPr>
          <a:xfrm rot="1146595">
            <a:off x="14688987" y="7446315"/>
            <a:ext cx="3331484" cy="2663693"/>
          </a:xfrm>
          <a:prstGeom prst="rect">
            <a:avLst/>
          </a:prstGeom>
        </p:spPr>
      </p:pic>
      <p:sp>
        <p:nvSpPr>
          <p:cNvPr id="21" name="圓角矩形圖說文字 20"/>
          <p:cNvSpPr/>
          <p:nvPr/>
        </p:nvSpPr>
        <p:spPr>
          <a:xfrm rot="20526261">
            <a:off x="12459710" y="5643376"/>
            <a:ext cx="2676452" cy="1664777"/>
          </a:xfrm>
          <a:prstGeom prst="wedgeRoundRectCallout">
            <a:avLst>
              <a:gd name="adj1" fmla="val 36935"/>
              <a:gd name="adj2" fmla="val 8985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1"/>
          <p:cNvSpPr txBox="1"/>
          <p:nvPr/>
        </p:nvSpPr>
        <p:spPr>
          <a:xfrm rot="20427611">
            <a:off x="13061187" y="6236468"/>
            <a:ext cx="2072641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46"/>
              </a:lnSpc>
            </a:pPr>
            <a:r>
              <a:rPr lang="zh-TW" alt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港隊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eague Spartan"/>
            </a:endParaRPr>
          </a:p>
          <a:p>
            <a:pPr algn="just">
              <a:lnSpc>
                <a:spcPts val="4446"/>
              </a:lnSpc>
            </a:pPr>
            <a:endParaRPr lang="en-US" sz="3557" spc="355" dirty="0">
              <a:solidFill>
                <a:srgbClr val="000000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77843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0937802" y="4284652"/>
            <a:ext cx="6321498" cy="4219600"/>
          </a:xfrm>
          <a:custGeom>
            <a:avLst/>
            <a:gdLst/>
            <a:ahLst/>
            <a:cxnLst/>
            <a:rect l="l" t="t" r="r" b="b"/>
            <a:pathLst>
              <a:path w="6321498" h="4219600">
                <a:moveTo>
                  <a:pt x="0" y="4219600"/>
                </a:moveTo>
                <a:lnTo>
                  <a:pt x="6321498" y="4219600"/>
                </a:lnTo>
                <a:lnTo>
                  <a:pt x="6321498" y="0"/>
                </a:lnTo>
                <a:lnTo>
                  <a:pt x="0" y="0"/>
                </a:lnTo>
                <a:lnTo>
                  <a:pt x="0" y="4219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168831">
            <a:off x="9174445" y="7332266"/>
            <a:ext cx="11644271" cy="5909468"/>
          </a:xfrm>
          <a:custGeom>
            <a:avLst/>
            <a:gdLst/>
            <a:ahLst/>
            <a:cxnLst/>
            <a:rect l="l" t="t" r="r" b="b"/>
            <a:pathLst>
              <a:path w="11644271" h="5909468">
                <a:moveTo>
                  <a:pt x="0" y="0"/>
                </a:moveTo>
                <a:lnTo>
                  <a:pt x="11644271" y="0"/>
                </a:lnTo>
                <a:lnTo>
                  <a:pt x="11644271" y="5909468"/>
                </a:lnTo>
                <a:lnTo>
                  <a:pt x="0" y="59094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1340733"/>
            <a:ext cx="6321498" cy="4219600"/>
          </a:xfrm>
          <a:custGeom>
            <a:avLst/>
            <a:gdLst/>
            <a:ahLst/>
            <a:cxnLst/>
            <a:rect l="l" t="t" r="r" b="b"/>
            <a:pathLst>
              <a:path w="6321498" h="4219600">
                <a:moveTo>
                  <a:pt x="0" y="0"/>
                </a:moveTo>
                <a:lnTo>
                  <a:pt x="6321498" y="0"/>
                </a:lnTo>
                <a:lnTo>
                  <a:pt x="6321498" y="4219600"/>
                </a:lnTo>
                <a:lnTo>
                  <a:pt x="0" y="421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177029">
            <a:off x="-2530716" y="-3408000"/>
            <a:ext cx="11644271" cy="5909468"/>
          </a:xfrm>
          <a:custGeom>
            <a:avLst/>
            <a:gdLst/>
            <a:ahLst/>
            <a:cxnLst/>
            <a:rect l="l" t="t" r="r" b="b"/>
            <a:pathLst>
              <a:path w="11644271" h="5909468">
                <a:moveTo>
                  <a:pt x="0" y="0"/>
                </a:moveTo>
                <a:lnTo>
                  <a:pt x="11644271" y="0"/>
                </a:lnTo>
                <a:lnTo>
                  <a:pt x="11644271" y="5909468"/>
                </a:lnTo>
                <a:lnTo>
                  <a:pt x="0" y="59094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33081" y="328008"/>
            <a:ext cx="918068" cy="2577033"/>
          </a:xfrm>
          <a:custGeom>
            <a:avLst/>
            <a:gdLst/>
            <a:ahLst/>
            <a:cxnLst/>
            <a:rect l="l" t="t" r="r" b="b"/>
            <a:pathLst>
              <a:path w="918068" h="2577033">
                <a:moveTo>
                  <a:pt x="0" y="0"/>
                </a:moveTo>
                <a:lnTo>
                  <a:pt x="918068" y="0"/>
                </a:lnTo>
                <a:lnTo>
                  <a:pt x="918068" y="2577033"/>
                </a:lnTo>
                <a:lnTo>
                  <a:pt x="0" y="2577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6173614"/>
            <a:ext cx="918068" cy="2577033"/>
          </a:xfrm>
          <a:custGeom>
            <a:avLst/>
            <a:gdLst/>
            <a:ahLst/>
            <a:cxnLst/>
            <a:rect l="l" t="t" r="r" b="b"/>
            <a:pathLst>
              <a:path w="918068" h="2577033">
                <a:moveTo>
                  <a:pt x="0" y="0"/>
                </a:moveTo>
                <a:lnTo>
                  <a:pt x="918068" y="0"/>
                </a:lnTo>
                <a:lnTo>
                  <a:pt x="918068" y="2577033"/>
                </a:lnTo>
                <a:lnTo>
                  <a:pt x="0" y="2577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082532" y="2905041"/>
            <a:ext cx="2470134" cy="3136679"/>
          </a:xfrm>
          <a:custGeom>
            <a:avLst/>
            <a:gdLst/>
            <a:ahLst/>
            <a:cxnLst/>
            <a:rect l="l" t="t" r="r" b="b"/>
            <a:pathLst>
              <a:path w="2470134" h="3136679">
                <a:moveTo>
                  <a:pt x="0" y="0"/>
                </a:moveTo>
                <a:lnTo>
                  <a:pt x="2470135" y="0"/>
                </a:lnTo>
                <a:lnTo>
                  <a:pt x="2470135" y="3136679"/>
                </a:lnTo>
                <a:lnTo>
                  <a:pt x="0" y="31366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861308" y="6173614"/>
            <a:ext cx="10912582" cy="3792122"/>
          </a:xfrm>
          <a:custGeom>
            <a:avLst/>
            <a:gdLst/>
            <a:ahLst/>
            <a:cxnLst/>
            <a:rect l="l" t="t" r="r" b="b"/>
            <a:pathLst>
              <a:path w="10912582" h="3792122">
                <a:moveTo>
                  <a:pt x="0" y="0"/>
                </a:moveTo>
                <a:lnTo>
                  <a:pt x="10912583" y="0"/>
                </a:lnTo>
                <a:lnTo>
                  <a:pt x="10912583" y="3792123"/>
                </a:lnTo>
                <a:lnTo>
                  <a:pt x="0" y="37921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701939" y="4088373"/>
            <a:ext cx="1659634" cy="2943919"/>
          </a:xfrm>
          <a:custGeom>
            <a:avLst/>
            <a:gdLst/>
            <a:ahLst/>
            <a:cxnLst/>
            <a:rect l="l" t="t" r="r" b="b"/>
            <a:pathLst>
              <a:path w="1659634" h="2943919">
                <a:moveTo>
                  <a:pt x="0" y="0"/>
                </a:moveTo>
                <a:lnTo>
                  <a:pt x="1659635" y="0"/>
                </a:lnTo>
                <a:lnTo>
                  <a:pt x="1659635" y="2943920"/>
                </a:lnTo>
                <a:lnTo>
                  <a:pt x="0" y="29439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276692" y="4473381"/>
            <a:ext cx="1684908" cy="2988750"/>
          </a:xfrm>
          <a:custGeom>
            <a:avLst/>
            <a:gdLst/>
            <a:ahLst/>
            <a:cxnLst/>
            <a:rect l="l" t="t" r="r" b="b"/>
            <a:pathLst>
              <a:path w="1684908" h="2988750">
                <a:moveTo>
                  <a:pt x="0" y="0"/>
                </a:moveTo>
                <a:lnTo>
                  <a:pt x="1684908" y="0"/>
                </a:lnTo>
                <a:lnTo>
                  <a:pt x="1684908" y="2988750"/>
                </a:lnTo>
                <a:lnTo>
                  <a:pt x="0" y="29887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22266" y="1512183"/>
            <a:ext cx="15043468" cy="79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9"/>
              </a:lnSpc>
            </a:pPr>
            <a:r>
              <a:rPr lang="en-US" sz="6366">
                <a:solidFill>
                  <a:srgbClr val="B48787"/>
                </a:solidFill>
                <a:ea typeface="Laila Bold"/>
              </a:rPr>
              <a:t>你答對了多少題呢?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86800" y="3389959"/>
            <a:ext cx="1219201" cy="468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 dirty="0" smtClean="0">
                <a:solidFill>
                  <a:srgbClr val="1211CA"/>
                </a:solidFill>
                <a:latin typeface="CS Gordon Serif"/>
              </a:rPr>
              <a:t>1</a:t>
            </a:r>
            <a:r>
              <a:rPr lang="en-US" altLang="zh-TW" sz="2850" dirty="0" smtClean="0">
                <a:solidFill>
                  <a:srgbClr val="1211CA"/>
                </a:solidFill>
                <a:latin typeface="CS Gordon Serif"/>
              </a:rPr>
              <a:t>0</a:t>
            </a:r>
            <a:r>
              <a:rPr lang="en-US" sz="2850" dirty="0" smtClean="0">
                <a:solidFill>
                  <a:srgbClr val="1211CA"/>
                </a:solidFill>
                <a:latin typeface="CS Gordon Serif"/>
              </a:rPr>
              <a:t>題</a:t>
            </a:r>
            <a:endParaRPr lang="en-US" sz="2850" dirty="0">
              <a:solidFill>
                <a:srgbClr val="1211CA"/>
              </a:solidFill>
              <a:latin typeface="CS Gordon Serif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953000" y="5882031"/>
            <a:ext cx="1219200" cy="561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altLang="zh-TW" sz="3399" dirty="0" smtClean="0">
                <a:solidFill>
                  <a:srgbClr val="1211CA"/>
                </a:solidFill>
                <a:latin typeface="CS Gordon Serif"/>
              </a:rPr>
              <a:t>8</a:t>
            </a:r>
            <a:r>
              <a:rPr lang="en-US" sz="3399" dirty="0" smtClean="0">
                <a:solidFill>
                  <a:srgbClr val="1211CA"/>
                </a:solidFill>
                <a:latin typeface="CS Gordon Serif"/>
              </a:rPr>
              <a:t>題</a:t>
            </a:r>
            <a:endParaRPr lang="en-US" sz="3399" dirty="0">
              <a:solidFill>
                <a:srgbClr val="1211CA"/>
              </a:solidFill>
              <a:latin typeface="CS Gordon Serif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709570" y="6280152"/>
            <a:ext cx="100642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altLang="zh-TW" sz="3399" dirty="0" smtClean="0">
                <a:solidFill>
                  <a:srgbClr val="1211CA"/>
                </a:solidFill>
                <a:latin typeface="CS Gordon Serif"/>
              </a:rPr>
              <a:t>6</a:t>
            </a:r>
            <a:r>
              <a:rPr lang="en-US" sz="3399" dirty="0" smtClean="0">
                <a:solidFill>
                  <a:srgbClr val="1211CA"/>
                </a:solidFill>
                <a:latin typeface="CS Gordon Serif"/>
              </a:rPr>
              <a:t>題</a:t>
            </a:r>
            <a:endParaRPr lang="en-US" sz="3399" dirty="0">
              <a:solidFill>
                <a:srgbClr val="1211CA"/>
              </a:solidFill>
              <a:latin typeface="CS Gordon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168831">
            <a:off x="9174445" y="7332266"/>
            <a:ext cx="11644271" cy="5909468"/>
          </a:xfrm>
          <a:custGeom>
            <a:avLst/>
            <a:gdLst/>
            <a:ahLst/>
            <a:cxnLst/>
            <a:rect l="l" t="t" r="r" b="b"/>
            <a:pathLst>
              <a:path w="11644271" h="5909468">
                <a:moveTo>
                  <a:pt x="0" y="0"/>
                </a:moveTo>
                <a:lnTo>
                  <a:pt x="11644271" y="0"/>
                </a:lnTo>
                <a:lnTo>
                  <a:pt x="11644271" y="5909468"/>
                </a:lnTo>
                <a:lnTo>
                  <a:pt x="0" y="5909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177029">
            <a:off x="-2530716" y="-3408000"/>
            <a:ext cx="11644271" cy="5909468"/>
          </a:xfrm>
          <a:custGeom>
            <a:avLst/>
            <a:gdLst/>
            <a:ahLst/>
            <a:cxnLst/>
            <a:rect l="l" t="t" r="r" b="b"/>
            <a:pathLst>
              <a:path w="11644271" h="5909468">
                <a:moveTo>
                  <a:pt x="0" y="0"/>
                </a:moveTo>
                <a:lnTo>
                  <a:pt x="11644271" y="0"/>
                </a:lnTo>
                <a:lnTo>
                  <a:pt x="11644271" y="5909468"/>
                </a:lnTo>
                <a:lnTo>
                  <a:pt x="0" y="5909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22266" y="1200150"/>
            <a:ext cx="15043468" cy="75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9"/>
              </a:lnSpc>
            </a:pPr>
            <a:r>
              <a:rPr lang="en-US" sz="6366" dirty="0" err="1" smtClean="0">
                <a:solidFill>
                  <a:srgbClr val="B48787"/>
                </a:solidFill>
                <a:ea typeface="Laila Bold"/>
              </a:rPr>
              <a:t>參考資料</a:t>
            </a:r>
            <a:endParaRPr lang="en-US" sz="6366" dirty="0">
              <a:solidFill>
                <a:srgbClr val="B48787"/>
              </a:solidFill>
              <a:ea typeface="Lail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181499"/>
            <a:ext cx="17259300" cy="227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altLang="zh-TW" sz="1600" dirty="0" smtClean="0">
                <a:solidFill>
                  <a:srgbClr val="B48787"/>
                </a:solidFill>
                <a:latin typeface="Laila Bold"/>
              </a:rPr>
              <a:t>2024</a:t>
            </a:r>
            <a:r>
              <a:rPr lang="zh-TW" altLang="en-US" sz="1600" dirty="0">
                <a:solidFill>
                  <a:srgbClr val="B48787"/>
                </a:solidFill>
                <a:latin typeface="Laila Bold"/>
              </a:rPr>
              <a:t>巴黎</a:t>
            </a:r>
            <a:r>
              <a:rPr lang="zh-TW" altLang="en-US" sz="1600" dirty="0" smtClean="0">
                <a:solidFill>
                  <a:srgbClr val="B48787"/>
                </a:solidFill>
                <a:latin typeface="Laila Bold"/>
              </a:rPr>
              <a:t>奧運會</a:t>
            </a:r>
            <a:endParaRPr lang="en-US" altLang="zh-TW" sz="1600" dirty="0">
              <a:solidFill>
                <a:srgbClr val="B48787"/>
              </a:solidFill>
              <a:latin typeface="Laila Bold"/>
            </a:endParaRPr>
          </a:p>
          <a:p>
            <a:r>
              <a:rPr lang="en-US" altLang="zh-TW" sz="1600" dirty="0">
                <a:solidFill>
                  <a:srgbClr val="B48787"/>
                </a:solidFill>
                <a:latin typeface="Laila Bold"/>
                <a:hlinkClick r:id="rId4"/>
              </a:rPr>
              <a:t>https://</a:t>
            </a:r>
            <a:r>
              <a:rPr lang="en-US" altLang="zh-TW" sz="1600" dirty="0" smtClean="0">
                <a:solidFill>
                  <a:srgbClr val="B48787"/>
                </a:solidFill>
                <a:latin typeface="Laila Bold"/>
                <a:hlinkClick r:id="rId4"/>
              </a:rPr>
              <a:t>olympics.com/zh/olympic-games/</a:t>
            </a:r>
            <a:endParaRPr lang="en-US" altLang="zh-TW" sz="1600" dirty="0" smtClean="0">
              <a:solidFill>
                <a:srgbClr val="B48787"/>
              </a:solidFill>
              <a:latin typeface="Laila Bold"/>
            </a:endParaRPr>
          </a:p>
          <a:p>
            <a:r>
              <a:rPr lang="zh-TW" altLang="en-US" sz="1600" dirty="0" smtClean="0">
                <a:solidFill>
                  <a:srgbClr val="B48787"/>
                </a:solidFill>
                <a:latin typeface="Laila Bold"/>
              </a:rPr>
              <a:t>國家體育總局</a:t>
            </a:r>
            <a:endParaRPr lang="en-US" sz="1600" dirty="0">
              <a:solidFill>
                <a:srgbClr val="B48787"/>
              </a:solidFill>
              <a:latin typeface="Laila Bold"/>
            </a:endParaRPr>
          </a:p>
          <a:p>
            <a:r>
              <a:rPr lang="en-US" sz="1600" dirty="0">
                <a:solidFill>
                  <a:srgbClr val="B48787"/>
                </a:solidFill>
                <a:latin typeface="Laila Bold"/>
                <a:hlinkClick r:id="rId5"/>
              </a:rPr>
              <a:t>https://www.sport.gov.cn</a:t>
            </a:r>
            <a:r>
              <a:rPr lang="en-US" sz="1600" dirty="0" smtClean="0">
                <a:solidFill>
                  <a:srgbClr val="B48787"/>
                </a:solidFill>
                <a:latin typeface="Laila Bold"/>
                <a:hlinkClick r:id="rId5"/>
              </a:rPr>
              <a:t>/</a:t>
            </a:r>
            <a:endParaRPr lang="en-US" sz="1600" dirty="0" smtClean="0">
              <a:solidFill>
                <a:srgbClr val="B48787"/>
              </a:solidFill>
              <a:latin typeface="Laila Bold"/>
            </a:endParaRPr>
          </a:p>
          <a:p>
            <a:r>
              <a:rPr lang="zh-TW" altLang="en-US" sz="1600" dirty="0">
                <a:solidFill>
                  <a:srgbClr val="B48787"/>
                </a:solidFill>
                <a:latin typeface="Laila Bold"/>
              </a:rPr>
              <a:t>中國香港體育協會暨奧林匹克委員會（港協暨奧委會）</a:t>
            </a:r>
            <a:endParaRPr lang="en-US" sz="1600" dirty="0">
              <a:solidFill>
                <a:srgbClr val="B48787"/>
              </a:solidFill>
              <a:latin typeface="Laila Bold"/>
            </a:endParaRPr>
          </a:p>
          <a:p>
            <a:r>
              <a:rPr lang="en-US" sz="1600" dirty="0">
                <a:solidFill>
                  <a:srgbClr val="B48787"/>
                </a:solidFill>
                <a:latin typeface="Laila Bold"/>
                <a:hlinkClick r:id="rId6"/>
              </a:rPr>
              <a:t>https://www.hkolympic.org/zh</a:t>
            </a:r>
            <a:r>
              <a:rPr lang="en-US" sz="1600" dirty="0" smtClean="0">
                <a:solidFill>
                  <a:srgbClr val="B48787"/>
                </a:solidFill>
                <a:latin typeface="Laila Bold"/>
                <a:hlinkClick r:id="rId6"/>
              </a:rPr>
              <a:t>/</a:t>
            </a:r>
            <a:endParaRPr lang="en-US" sz="1600" dirty="0" smtClean="0">
              <a:solidFill>
                <a:srgbClr val="B48787"/>
              </a:solidFill>
              <a:latin typeface="Laila Bold"/>
            </a:endParaRPr>
          </a:p>
          <a:p>
            <a:r>
              <a:rPr lang="zh-TW" altLang="en-US" sz="1600" dirty="0">
                <a:solidFill>
                  <a:srgbClr val="B48787"/>
                </a:solidFill>
                <a:latin typeface="Laila Bold"/>
              </a:rPr>
              <a:t>香港文匯網</a:t>
            </a:r>
            <a:endParaRPr lang="en-US" sz="1600" dirty="0">
              <a:solidFill>
                <a:srgbClr val="B48787"/>
              </a:solidFill>
              <a:latin typeface="Laila Bold"/>
            </a:endParaRPr>
          </a:p>
          <a:p>
            <a:r>
              <a:rPr lang="en-US" sz="1600" dirty="0">
                <a:solidFill>
                  <a:srgbClr val="B48787"/>
                </a:solidFill>
                <a:latin typeface="Laila Bold"/>
                <a:hlinkClick r:id="rId7"/>
              </a:rPr>
              <a:t>https://www.wenweipo.com/a/202301/10/AP63bd08e0e4b053580de00c7d.html</a:t>
            </a:r>
            <a:endParaRPr lang="en-US" sz="1600" dirty="0">
              <a:solidFill>
                <a:srgbClr val="B48787"/>
              </a:solidFill>
              <a:latin typeface="Laila Bold"/>
            </a:endParaRPr>
          </a:p>
          <a:p>
            <a:endParaRPr lang="en-US" sz="2000" dirty="0">
              <a:solidFill>
                <a:srgbClr val="B48787"/>
              </a:solidFill>
              <a:latin typeface="Lail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9168831">
            <a:off x="9174445" y="7332266"/>
            <a:ext cx="11644271" cy="5909468"/>
          </a:xfrm>
          <a:custGeom>
            <a:avLst/>
            <a:gdLst/>
            <a:ahLst/>
            <a:cxnLst/>
            <a:rect l="l" t="t" r="r" b="b"/>
            <a:pathLst>
              <a:path w="11644271" h="5909468">
                <a:moveTo>
                  <a:pt x="0" y="0"/>
                </a:moveTo>
                <a:lnTo>
                  <a:pt x="11644271" y="0"/>
                </a:lnTo>
                <a:lnTo>
                  <a:pt x="11644271" y="5909468"/>
                </a:lnTo>
                <a:lnTo>
                  <a:pt x="0" y="5909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76649" y="6640847"/>
            <a:ext cx="6321498" cy="4219600"/>
          </a:xfrm>
          <a:custGeom>
            <a:avLst/>
            <a:gdLst/>
            <a:ahLst/>
            <a:cxnLst/>
            <a:rect l="l" t="t" r="r" b="b"/>
            <a:pathLst>
              <a:path w="6321498" h="4219600">
                <a:moveTo>
                  <a:pt x="0" y="0"/>
                </a:moveTo>
                <a:lnTo>
                  <a:pt x="6321498" y="0"/>
                </a:lnTo>
                <a:lnTo>
                  <a:pt x="6321498" y="4219600"/>
                </a:lnTo>
                <a:lnTo>
                  <a:pt x="0" y="421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177029">
            <a:off x="-3152322" y="-2694002"/>
            <a:ext cx="11644271" cy="5909468"/>
          </a:xfrm>
          <a:custGeom>
            <a:avLst/>
            <a:gdLst/>
            <a:ahLst/>
            <a:cxnLst/>
            <a:rect l="l" t="t" r="r" b="b"/>
            <a:pathLst>
              <a:path w="11644271" h="5909468">
                <a:moveTo>
                  <a:pt x="0" y="0"/>
                </a:moveTo>
                <a:lnTo>
                  <a:pt x="11644271" y="0"/>
                </a:lnTo>
                <a:lnTo>
                  <a:pt x="11644271" y="5909468"/>
                </a:lnTo>
                <a:lnTo>
                  <a:pt x="0" y="5909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33081" y="328008"/>
            <a:ext cx="918068" cy="2577033"/>
          </a:xfrm>
          <a:custGeom>
            <a:avLst/>
            <a:gdLst/>
            <a:ahLst/>
            <a:cxnLst/>
            <a:rect l="l" t="t" r="r" b="b"/>
            <a:pathLst>
              <a:path w="918068" h="2577033">
                <a:moveTo>
                  <a:pt x="0" y="0"/>
                </a:moveTo>
                <a:lnTo>
                  <a:pt x="918068" y="0"/>
                </a:lnTo>
                <a:lnTo>
                  <a:pt x="918068" y="2577033"/>
                </a:lnTo>
                <a:lnTo>
                  <a:pt x="0" y="2577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6173614"/>
            <a:ext cx="918068" cy="2577033"/>
          </a:xfrm>
          <a:custGeom>
            <a:avLst/>
            <a:gdLst/>
            <a:ahLst/>
            <a:cxnLst/>
            <a:rect l="l" t="t" r="r" b="b"/>
            <a:pathLst>
              <a:path w="918068" h="2577033">
                <a:moveTo>
                  <a:pt x="0" y="0"/>
                </a:moveTo>
                <a:lnTo>
                  <a:pt x="918068" y="0"/>
                </a:lnTo>
                <a:lnTo>
                  <a:pt x="918068" y="2577033"/>
                </a:lnTo>
                <a:lnTo>
                  <a:pt x="0" y="2577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946768" y="2310265"/>
            <a:ext cx="15043468" cy="3918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366" dirty="0" smtClean="0">
                <a:solidFill>
                  <a:srgbClr val="7030A0"/>
                </a:solidFill>
                <a:latin typeface="Laila Bold"/>
              </a:rPr>
              <a:t>2024巴黎奧運</a:t>
            </a:r>
            <a:r>
              <a:rPr lang="zh-TW" altLang="en-US" sz="6366" dirty="0" smtClean="0">
                <a:solidFill>
                  <a:srgbClr val="7030A0"/>
                </a:solidFill>
                <a:latin typeface="Laila Bold"/>
              </a:rPr>
              <a:t>會</a:t>
            </a:r>
            <a:endParaRPr lang="en-US" sz="6366" dirty="0">
              <a:solidFill>
                <a:srgbClr val="7030A0"/>
              </a:solidFill>
              <a:latin typeface="Laila Bold"/>
            </a:endParaRPr>
          </a:p>
          <a:p>
            <a:pPr algn="ctr"/>
            <a:r>
              <a:rPr lang="en-US" sz="6366" dirty="0">
                <a:solidFill>
                  <a:srgbClr val="7030A0"/>
                </a:solidFill>
                <a:ea typeface="Laila Bold"/>
              </a:rPr>
              <a:t>將於2024年7月26日至8月11日舉行。</a:t>
            </a:r>
          </a:p>
          <a:p>
            <a:pPr algn="ctr"/>
            <a:r>
              <a:rPr lang="en-US" sz="6366" dirty="0" err="1">
                <a:solidFill>
                  <a:srgbClr val="7030A0"/>
                </a:solidFill>
                <a:ea typeface="Laila Bold"/>
              </a:rPr>
              <a:t>以下是㇐</a:t>
            </a:r>
            <a:r>
              <a:rPr lang="en-US" sz="6366" dirty="0" err="1" smtClean="0">
                <a:solidFill>
                  <a:srgbClr val="7030A0"/>
                </a:solidFill>
                <a:ea typeface="Laila Bold"/>
              </a:rPr>
              <a:t>個</a:t>
            </a:r>
            <a:r>
              <a:rPr lang="zh-TW" altLang="en-US" sz="6366" dirty="0" smtClean="0">
                <a:solidFill>
                  <a:srgbClr val="7030A0"/>
                </a:solidFill>
                <a:ea typeface="Laila Bold"/>
              </a:rPr>
              <a:t>有關奧運會</a:t>
            </a:r>
            <a:r>
              <a:rPr lang="en-US" sz="6366" dirty="0" err="1" smtClean="0">
                <a:solidFill>
                  <a:srgbClr val="7030A0"/>
                </a:solidFill>
                <a:ea typeface="Laila Bold"/>
              </a:rPr>
              <a:t>小知識</a:t>
            </a:r>
            <a:r>
              <a:rPr lang="zh-TW" altLang="en-US" sz="6366" dirty="0" smtClean="0">
                <a:solidFill>
                  <a:srgbClr val="7030A0"/>
                </a:solidFill>
                <a:ea typeface="Laila Bold"/>
              </a:rPr>
              <a:t>的</a:t>
            </a:r>
            <a:r>
              <a:rPr lang="en-US" sz="6366" dirty="0" err="1" smtClean="0">
                <a:solidFill>
                  <a:srgbClr val="7030A0"/>
                </a:solidFill>
                <a:ea typeface="Laila Bold"/>
              </a:rPr>
              <a:t>問答遊戲</a:t>
            </a:r>
            <a:r>
              <a:rPr lang="zh-TW" altLang="en-US" sz="6366" dirty="0" smtClean="0">
                <a:solidFill>
                  <a:srgbClr val="7030A0"/>
                </a:solidFill>
                <a:ea typeface="Laila Bold"/>
              </a:rPr>
              <a:t>，</a:t>
            </a:r>
            <a:endParaRPr lang="en-US" altLang="zh-TW" sz="6366" dirty="0" smtClean="0">
              <a:solidFill>
                <a:srgbClr val="7030A0"/>
              </a:solidFill>
              <a:ea typeface="Laila Bold"/>
            </a:endParaRPr>
          </a:p>
          <a:p>
            <a:pPr algn="ctr"/>
            <a:r>
              <a:rPr lang="zh-TW" altLang="en-US" sz="6366" dirty="0" smtClean="0">
                <a:solidFill>
                  <a:srgbClr val="7030A0"/>
                </a:solidFill>
                <a:ea typeface="Laila Bold"/>
              </a:rPr>
              <a:t>共</a:t>
            </a:r>
            <a:r>
              <a:rPr lang="en-US" sz="6366" dirty="0" smtClean="0">
                <a:solidFill>
                  <a:srgbClr val="7030A0"/>
                </a:solidFill>
                <a:ea typeface="Laila Bold"/>
              </a:rPr>
              <a:t>設</a:t>
            </a:r>
            <a:r>
              <a:rPr lang="zh-TW" altLang="en-US" sz="6366" dirty="0" smtClean="0">
                <a:solidFill>
                  <a:srgbClr val="7030A0"/>
                </a:solidFill>
                <a:ea typeface="Laila Bold"/>
              </a:rPr>
              <a:t>有</a:t>
            </a:r>
            <a:r>
              <a:rPr lang="en-US" sz="6366" dirty="0" smtClean="0">
                <a:solidFill>
                  <a:srgbClr val="7030A0"/>
                </a:solidFill>
                <a:ea typeface="Laila Bold"/>
              </a:rPr>
              <a:t>1</a:t>
            </a:r>
            <a:r>
              <a:rPr lang="en-US" altLang="zh-TW" sz="6366" dirty="0" smtClean="0">
                <a:solidFill>
                  <a:srgbClr val="7030A0"/>
                </a:solidFill>
                <a:ea typeface="Laila Bold"/>
              </a:rPr>
              <a:t>0</a:t>
            </a:r>
            <a:r>
              <a:rPr lang="en-US" sz="6366" dirty="0" smtClean="0">
                <a:solidFill>
                  <a:srgbClr val="7030A0"/>
                </a:solidFill>
                <a:ea typeface="Laila Bold"/>
              </a:rPr>
              <a:t>題</a:t>
            </a:r>
            <a:r>
              <a:rPr lang="zh-TW" altLang="en-US" sz="6366" dirty="0" smtClean="0">
                <a:solidFill>
                  <a:srgbClr val="7030A0"/>
                </a:solidFill>
                <a:ea typeface="Laila Bold"/>
              </a:rPr>
              <a:t>，</a:t>
            </a:r>
            <a:r>
              <a:rPr lang="en-US" sz="6366" dirty="0" err="1" smtClean="0">
                <a:solidFill>
                  <a:srgbClr val="7030A0"/>
                </a:solidFill>
                <a:ea typeface="Laila Bold"/>
              </a:rPr>
              <a:t>考考你對奧運會的認識</a:t>
            </a:r>
            <a:r>
              <a:rPr lang="en-US" sz="6366" dirty="0" smtClean="0">
                <a:solidFill>
                  <a:srgbClr val="7030A0"/>
                </a:solidFill>
                <a:ea typeface="Laila Bold"/>
              </a:rPr>
              <a:t>。</a:t>
            </a:r>
            <a:endParaRPr lang="en-US" sz="6366" dirty="0">
              <a:solidFill>
                <a:srgbClr val="7030A0"/>
              </a:solidFill>
              <a:ea typeface="Lail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9B31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324341" y="6621275"/>
            <a:ext cx="2274767" cy="2628407"/>
          </a:xfrm>
          <a:custGeom>
            <a:avLst/>
            <a:gdLst/>
            <a:ahLst/>
            <a:cxnLst/>
            <a:rect l="l" t="t" r="r" b="b"/>
            <a:pathLst>
              <a:path w="2274767" h="2628407">
                <a:moveTo>
                  <a:pt x="0" y="0"/>
                </a:moveTo>
                <a:lnTo>
                  <a:pt x="2274767" y="0"/>
                </a:lnTo>
                <a:lnTo>
                  <a:pt x="2274767" y="2628407"/>
                </a:lnTo>
                <a:lnTo>
                  <a:pt x="0" y="2628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74723" y="3690166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450424" y="3690166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63891" y="3690166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5692" y="1247775"/>
            <a:ext cx="16511326" cy="1781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sz="96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1）</a:t>
            </a:r>
            <a:r>
              <a:rPr lang="zh-TW" alt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以下</a:t>
            </a:r>
            <a:r>
              <a:rPr 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哪個項目於</a:t>
            </a:r>
            <a:r>
              <a:rPr lang="en-US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2024</a:t>
            </a:r>
            <a:r>
              <a:rPr 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巴黎奧運</a:t>
            </a:r>
            <a:r>
              <a:rPr lang="zh-TW" alt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會</a:t>
            </a:r>
            <a:endParaRPr lang="en-US" sz="7200" dirty="0">
              <a:solidFill>
                <a:srgbClr val="1211CA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>
              <a:lnSpc>
                <a:spcPts val="6750"/>
              </a:lnSpc>
            </a:pPr>
            <a:r>
              <a:rPr lang="en-US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</a:t>
            </a:r>
            <a:r>
              <a:rPr lang="en-US" sz="7200" dirty="0" err="1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初次成為奧運會競賽項目</a:t>
            </a:r>
            <a:r>
              <a:rPr lang="en-US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？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58466" y="4517339"/>
            <a:ext cx="1392057" cy="572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A. 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帆船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768540" y="4517339"/>
            <a:ext cx="1813859" cy="571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B</a:t>
            </a: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. </a:t>
            </a:r>
            <a:r>
              <a:rPr lang="en-US" sz="3399" dirty="0" err="1" smtClean="0">
                <a:solidFill>
                  <a:srgbClr val="000000"/>
                </a:solidFill>
                <a:latin typeface="+mn-ea"/>
              </a:rPr>
              <a:t>霹靂舞</a:t>
            </a:r>
            <a:endParaRPr lang="en-US" sz="3399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183198" y="4517339"/>
            <a:ext cx="1428402" cy="572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C</a:t>
            </a: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. 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跳水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4" name="Freeform 14"/>
          <p:cNvSpPr/>
          <p:nvPr/>
        </p:nvSpPr>
        <p:spPr>
          <a:xfrm rot="-155888">
            <a:off x="1344713" y="5759582"/>
            <a:ext cx="10560369" cy="4824674"/>
          </a:xfrm>
          <a:custGeom>
            <a:avLst/>
            <a:gdLst/>
            <a:ahLst/>
            <a:cxnLst/>
            <a:rect l="l" t="t" r="r" b="b"/>
            <a:pathLst>
              <a:path w="8577198" h="4824674">
                <a:moveTo>
                  <a:pt x="0" y="0"/>
                </a:moveTo>
                <a:lnTo>
                  <a:pt x="8577199" y="0"/>
                </a:lnTo>
                <a:lnTo>
                  <a:pt x="8577199" y="4824674"/>
                </a:lnTo>
                <a:lnTo>
                  <a:pt x="0" y="4824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 rot="-156132">
            <a:off x="1909403" y="6273963"/>
            <a:ext cx="9430988" cy="3795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1"/>
              </a:lnSpc>
            </a:pPr>
            <a:r>
              <a:rPr lang="en-US" sz="3200" spc="294" dirty="0" err="1">
                <a:solidFill>
                  <a:srgbClr val="CB6CE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霹靂舞</a:t>
            </a:r>
            <a:r>
              <a:rPr lang="en-US" sz="3200" spc="294" dirty="0">
                <a:solidFill>
                  <a:srgbClr val="CB6CE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(BREAKING)</a:t>
            </a:r>
            <a:r>
              <a:rPr lang="en-US" sz="3200" spc="294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於2024巴黎奧運初次成為奧運會競賽項目。霹靂舞是一種城市舞蹈風格，起源於20世紀70年代的紐約布朗克斯區，它是一種將城市舞蹈與非凡的運動能力相融合的舞蹈運動形式。它源於嘻哈文化，其特色是特技動作。</a:t>
            </a:r>
          </a:p>
          <a:p>
            <a:pPr>
              <a:lnSpc>
                <a:spcPts val="3681"/>
              </a:lnSpc>
            </a:pPr>
            <a:endParaRPr lang="en-US" sz="2945" spc="294" dirty="0">
              <a:solidFill>
                <a:srgbClr val="000000"/>
              </a:solidFill>
              <a:latin typeface="League Spartan"/>
            </a:endParaRPr>
          </a:p>
          <a:p>
            <a:pPr>
              <a:lnSpc>
                <a:spcPts val="3681"/>
              </a:lnSpc>
            </a:pPr>
            <a:endParaRPr lang="en-US" sz="2945" spc="294" dirty="0">
              <a:solidFill>
                <a:srgbClr val="000000"/>
              </a:solidFill>
              <a:latin typeface="League Spartan"/>
            </a:endParaRPr>
          </a:p>
          <a:p>
            <a:pPr algn="l">
              <a:lnSpc>
                <a:spcPts val="3681"/>
              </a:lnSpc>
            </a:pPr>
            <a:endParaRPr lang="en-US" sz="2945" spc="294" dirty="0">
              <a:solidFill>
                <a:srgbClr val="000000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9B31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89622" y="1345704"/>
            <a:ext cx="1663636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altLang="zh-TW" sz="96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</a:t>
            </a:r>
            <a:r>
              <a:rPr lang="en-US" sz="96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）</a:t>
            </a:r>
            <a:r>
              <a:rPr 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巴黎奧運會吉祥物</a:t>
            </a:r>
            <a:r>
              <a:rPr lang="zh-TW" alt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的外型像甚麼</a:t>
            </a:r>
            <a:r>
              <a:rPr 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？</a:t>
            </a:r>
            <a:endParaRPr lang="en-US" sz="7200" dirty="0">
              <a:solidFill>
                <a:srgbClr val="1211CA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335140" y="2729642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021975" y="2629735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20600" y="2729642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525082" y="3472301"/>
            <a:ext cx="232837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A</a:t>
            </a: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. 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花瓶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311920" y="3523583"/>
            <a:ext cx="268074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B</a:t>
            </a: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. 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鐵塔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964060" y="3645029"/>
            <a:ext cx="296192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C. 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帽子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3" name="Freeform 13"/>
          <p:cNvSpPr/>
          <p:nvPr/>
        </p:nvSpPr>
        <p:spPr>
          <a:xfrm rot="-155888">
            <a:off x="2026224" y="5050386"/>
            <a:ext cx="11817286" cy="6241381"/>
          </a:xfrm>
          <a:custGeom>
            <a:avLst/>
            <a:gdLst/>
            <a:ahLst/>
            <a:cxnLst/>
            <a:rect l="l" t="t" r="r" b="b"/>
            <a:pathLst>
              <a:path w="10235358" h="5757389">
                <a:moveTo>
                  <a:pt x="0" y="0"/>
                </a:moveTo>
                <a:lnTo>
                  <a:pt x="10235359" y="0"/>
                </a:lnTo>
                <a:lnTo>
                  <a:pt x="10235359" y="5757389"/>
                </a:lnTo>
                <a:lnTo>
                  <a:pt x="0" y="57573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 rot="-158806">
            <a:off x="2965316" y="5574523"/>
            <a:ext cx="10134113" cy="3500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4"/>
              </a:lnSpc>
            </a:pPr>
            <a:r>
              <a:rPr lang="en-US" altLang="zh-CN" sz="3200" spc="31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2024</a:t>
            </a:r>
            <a:r>
              <a:rPr lang="zh-CN" altLang="en-US" sz="3200" spc="31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年巴黎奧運會的官方吉祥物是奧林匹克弗</a:t>
            </a:r>
            <a:r>
              <a:rPr lang="zh-TW" altLang="en-US" sz="3200" spc="31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里吉</a:t>
            </a:r>
            <a:r>
              <a:rPr lang="zh-CN" altLang="en-US" sz="3200" spc="31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。該吉祥物的設計靈感來自法國傳統的</a:t>
            </a:r>
            <a:r>
              <a:rPr lang="zh-CN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小弗</a:t>
            </a:r>
            <a:r>
              <a:rPr lang="zh-TW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里吉</a:t>
            </a:r>
            <a:r>
              <a:rPr lang="zh-CN" altLang="en-US" sz="3200" spc="31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（ </a:t>
            </a:r>
            <a:r>
              <a:rPr lang="en-US" altLang="zh-CN" sz="3200" spc="31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Phrygian</a:t>
            </a:r>
            <a:r>
              <a:rPr lang="zh-CN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）</a:t>
            </a:r>
            <a:r>
              <a:rPr lang="zh-CN" altLang="en-US" sz="3200" spc="294" dirty="0">
                <a:solidFill>
                  <a:srgbClr val="CB6CE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帽子</a:t>
            </a:r>
            <a:r>
              <a:rPr lang="zh-CN" altLang="en-US" sz="3200" spc="31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。</a:t>
            </a:r>
            <a:endParaRPr lang="en-US" altLang="zh-CN" sz="3200" spc="315" dirty="0" smtClean="0">
              <a:solidFill>
                <a:srgbClr val="00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3944"/>
              </a:lnSpc>
            </a:pPr>
            <a:r>
              <a:rPr lang="zh-CN" altLang="en-US" sz="3200" spc="31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這個名字和設計作為自由的象徵最終被中選，代表了法蘭西共和國的寓言人物形象。</a:t>
            </a:r>
            <a:endParaRPr lang="en-US" altLang="zh-CN" sz="3200" spc="315" dirty="0" smtClean="0">
              <a:solidFill>
                <a:srgbClr val="00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3944"/>
              </a:lnSpc>
            </a:pPr>
            <a:r>
              <a:rPr lang="zh-CN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奧林匹克弗</a:t>
            </a:r>
            <a:r>
              <a:rPr lang="zh-TW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里吉</a:t>
            </a:r>
            <a:r>
              <a:rPr lang="zh-CN" altLang="en-US" sz="3200" spc="31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熱身穿由著名的法國國旗三色藍、白、紅三色組成的服裝，胸前飾有金色的巴黎</a:t>
            </a:r>
            <a:r>
              <a:rPr lang="en-US" altLang="zh-CN" sz="3200" spc="31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2024</a:t>
            </a:r>
            <a:r>
              <a:rPr lang="zh-CN" altLang="en-US" sz="3200" spc="31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標</a:t>
            </a:r>
            <a:r>
              <a:rPr lang="zh-TW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誌</a:t>
            </a:r>
            <a:r>
              <a:rPr lang="zh-CN" altLang="en-US" sz="3200" spc="31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。</a:t>
            </a:r>
            <a:endParaRPr lang="en-US" sz="3200" spc="315" dirty="0">
              <a:solidFill>
                <a:srgbClr val="00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51389" l="0" r="37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853" b="46296"/>
          <a:stretch/>
        </p:blipFill>
        <p:spPr>
          <a:xfrm rot="1252090">
            <a:off x="14596135" y="4970292"/>
            <a:ext cx="2996446" cy="4218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9B31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90743" y="1249184"/>
            <a:ext cx="1625536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altLang="zh-TW" sz="96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3</a:t>
            </a:r>
            <a:r>
              <a:rPr lang="en-US" sz="96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）</a:t>
            </a:r>
            <a:r>
              <a:rPr lang="en-US" altLang="zh-TW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巴黎奧運會的開幕禮</a:t>
            </a:r>
            <a:r>
              <a:rPr lang="zh-TW" altLang="en-US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在哪裏舉行</a:t>
            </a:r>
            <a:r>
              <a:rPr lang="en-US" altLang="zh-TW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？</a:t>
            </a:r>
          </a:p>
          <a:p>
            <a:pPr algn="ctr">
              <a:lnSpc>
                <a:spcPts val="7200"/>
              </a:lnSpc>
            </a:pPr>
            <a:endParaRPr lang="en-US" sz="8000" dirty="0">
              <a:solidFill>
                <a:srgbClr val="1211CA"/>
              </a:solidFill>
              <a:latin typeface="CS Gordon Serif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214875" y="2414833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21051" y="2571750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27227" y="2682677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421197" y="2971424"/>
            <a:ext cx="232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A. 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奧林匹克體育場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245685" y="3097966"/>
            <a:ext cx="2680745" cy="578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B. </a:t>
            </a:r>
            <a:r>
              <a:rPr lang="en-US" altLang="zh-TW" sz="3600" spc="355" dirty="0" err="1" smtClean="0">
                <a:ea typeface="League Spartan"/>
              </a:rPr>
              <a:t>塞納河</a:t>
            </a:r>
            <a:endParaRPr lang="en-US" sz="3399" dirty="0">
              <a:latin typeface="Canva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706600" y="3162663"/>
            <a:ext cx="235232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C.</a:t>
            </a:r>
            <a:r>
              <a:rPr lang="zh-TW" altLang="en-US" sz="3399" dirty="0">
                <a:solidFill>
                  <a:srgbClr val="000000"/>
                </a:solidFill>
                <a:latin typeface="Canva Sans"/>
              </a:rPr>
              <a:t>香榭麗舍大道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3" name="Freeform 13"/>
          <p:cNvSpPr/>
          <p:nvPr/>
        </p:nvSpPr>
        <p:spPr>
          <a:xfrm rot="-155888">
            <a:off x="537043" y="5540310"/>
            <a:ext cx="10235358" cy="5757389"/>
          </a:xfrm>
          <a:custGeom>
            <a:avLst/>
            <a:gdLst/>
            <a:ahLst/>
            <a:cxnLst/>
            <a:rect l="l" t="t" r="r" b="b"/>
            <a:pathLst>
              <a:path w="10235358" h="5757389">
                <a:moveTo>
                  <a:pt x="0" y="0"/>
                </a:moveTo>
                <a:lnTo>
                  <a:pt x="10235359" y="0"/>
                </a:lnTo>
                <a:lnTo>
                  <a:pt x="10235359" y="5757389"/>
                </a:lnTo>
                <a:lnTo>
                  <a:pt x="0" y="57573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 rot="-158806">
            <a:off x="876841" y="5961672"/>
            <a:ext cx="9633941" cy="348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4"/>
              </a:lnSpc>
            </a:pPr>
            <a:r>
              <a:rPr lang="zh-TW" altLang="en-US" sz="3155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根據傳統，奧運會開幕式通常在奧林匹克體育場進行，而是次開幕式則改在</a:t>
            </a:r>
            <a:r>
              <a:rPr lang="zh-TW" altLang="en-US" sz="4000" spc="294" dirty="0">
                <a:solidFill>
                  <a:srgbClr val="CB6CE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塞納河上</a:t>
            </a:r>
            <a:r>
              <a:rPr lang="zh-TW" altLang="en-US" sz="3155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舉行，包括運動員入場儀式。每個</a:t>
            </a:r>
            <a:r>
              <a:rPr lang="zh-TW" altLang="en-US" sz="3155" spc="31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國家</a:t>
            </a:r>
            <a:r>
              <a:rPr lang="en-US" altLang="zh-TW" sz="3155" spc="31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/ </a:t>
            </a:r>
            <a:r>
              <a:rPr lang="zh-TW" altLang="en-US" sz="3155" spc="31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地區代表團</a:t>
            </a:r>
            <a:r>
              <a:rPr lang="zh-TW" altLang="en-US" sz="3155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的遊船上都配備了攝像頭，全世界的電視觀眾可以近距離觀察到運動員的一舉一動。浩大的船隊將由東向西蜿蜒而行，穿過奧運會舉辦城市巴黎的市中心。</a:t>
            </a:r>
          </a:p>
          <a:p>
            <a:pPr algn="l">
              <a:lnSpc>
                <a:spcPts val="3944"/>
              </a:lnSpc>
            </a:pPr>
            <a:endParaRPr lang="en-US" sz="3155" spc="315" dirty="0">
              <a:solidFill>
                <a:srgbClr val="000000"/>
              </a:solidFill>
              <a:ea typeface="League Spartan"/>
            </a:endParaRPr>
          </a:p>
        </p:txBody>
      </p:sp>
      <p:sp>
        <p:nvSpPr>
          <p:cNvPr id="16" name="Freeform 6"/>
          <p:cNvSpPr/>
          <p:nvPr/>
        </p:nvSpPr>
        <p:spPr>
          <a:xfrm>
            <a:off x="10888108" y="6172200"/>
            <a:ext cx="6858000" cy="4114800"/>
          </a:xfrm>
          <a:custGeom>
            <a:avLst/>
            <a:gdLst/>
            <a:ahLst/>
            <a:cxnLst/>
            <a:rect l="l" t="t" r="r" b="b"/>
            <a:pathLst>
              <a:path w="6858000" h="4114800">
                <a:moveTo>
                  <a:pt x="0" y="0"/>
                </a:moveTo>
                <a:lnTo>
                  <a:pt x="6858000" y="0"/>
                </a:lnTo>
                <a:lnTo>
                  <a:pt x="6858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727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9B31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91792" y="1373211"/>
            <a:ext cx="14575585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altLang="zh-TW" sz="96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4）</a:t>
            </a:r>
            <a:r>
              <a:rPr lang="en-US" altLang="zh-TW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於2024巴黎奧運會的田徑比賽中，</a:t>
            </a:r>
          </a:p>
          <a:p>
            <a:pPr algn="ctr">
              <a:lnSpc>
                <a:spcPts val="6500"/>
              </a:lnSpc>
            </a:pPr>
            <a:r>
              <a:rPr lang="en-US" altLang="zh-TW" sz="7200" dirty="0" err="1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新設了一項「</a:t>
            </a:r>
            <a:r>
              <a:rPr lang="en-US" altLang="zh-TW" sz="7200" dirty="0" err="1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復活賽</a:t>
            </a:r>
            <a:r>
              <a:rPr lang="en-US" altLang="zh-TW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」， </a:t>
            </a:r>
          </a:p>
          <a:p>
            <a:pPr algn="ctr">
              <a:lnSpc>
                <a:spcPts val="6500"/>
              </a:lnSpc>
            </a:pPr>
            <a:r>
              <a:rPr lang="en-US" altLang="zh-TW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「</a:t>
            </a:r>
            <a:r>
              <a:rPr lang="en-US" altLang="zh-TW" sz="7200" dirty="0" err="1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復活賽</a:t>
            </a:r>
            <a:r>
              <a:rPr lang="en-US" altLang="zh-TW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」</a:t>
            </a:r>
            <a:r>
              <a:rPr lang="zh-TW" altLang="en-US" sz="7200" b="1" dirty="0" smtClean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不</a:t>
            </a:r>
            <a:r>
              <a:rPr lang="en-US" altLang="zh-TW" sz="7200" b="1" dirty="0" err="1" smtClean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包括</a:t>
            </a:r>
            <a:r>
              <a:rPr lang="zh-TW" alt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下列</a:t>
            </a:r>
            <a:r>
              <a:rPr lang="en-US" altLang="zh-TW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哪</a:t>
            </a:r>
            <a:r>
              <a:rPr lang="zh-TW" alt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個</a:t>
            </a:r>
            <a:r>
              <a:rPr lang="en-US" altLang="zh-TW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徑</a:t>
            </a:r>
            <a:r>
              <a:rPr lang="zh-TW" alt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賽</a:t>
            </a:r>
            <a:r>
              <a:rPr lang="en-US" altLang="zh-TW" sz="7200" dirty="0" err="1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項目</a:t>
            </a:r>
            <a:r>
              <a:rPr lang="en-US" altLang="zh-TW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？</a:t>
            </a:r>
          </a:p>
        </p:txBody>
      </p:sp>
      <p:sp>
        <p:nvSpPr>
          <p:cNvPr id="7" name="Freeform 7"/>
          <p:cNvSpPr/>
          <p:nvPr/>
        </p:nvSpPr>
        <p:spPr>
          <a:xfrm>
            <a:off x="1594088" y="3785183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11774" y="3690166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63891" y="3690166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45657" y="4188884"/>
            <a:ext cx="356377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altLang="zh-TW" sz="3399" dirty="0" smtClean="0">
                <a:solidFill>
                  <a:srgbClr val="000000"/>
                </a:solidFill>
                <a:latin typeface="Canva Sans"/>
              </a:rPr>
              <a:t>A.   100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米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3" name="Freeform 13"/>
          <p:cNvSpPr/>
          <p:nvPr/>
        </p:nvSpPr>
        <p:spPr>
          <a:xfrm rot="-155888">
            <a:off x="2329502" y="5852143"/>
            <a:ext cx="12447805" cy="5583520"/>
          </a:xfrm>
          <a:custGeom>
            <a:avLst/>
            <a:gdLst/>
            <a:ahLst/>
            <a:cxnLst/>
            <a:rect l="l" t="t" r="r" b="b"/>
            <a:pathLst>
              <a:path w="10235358" h="5757389">
                <a:moveTo>
                  <a:pt x="0" y="0"/>
                </a:moveTo>
                <a:lnTo>
                  <a:pt x="10235359" y="0"/>
                </a:lnTo>
                <a:lnTo>
                  <a:pt x="10235359" y="5757389"/>
                </a:lnTo>
                <a:lnTo>
                  <a:pt x="0" y="57573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 rot="-158806">
            <a:off x="3094188" y="6424348"/>
            <a:ext cx="10630992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4"/>
              </a:lnSpc>
            </a:pPr>
            <a:r>
              <a:rPr lang="zh-TW" altLang="en-US" sz="3200" spc="31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世界</a:t>
            </a:r>
            <a:r>
              <a:rPr lang="zh-TW" altLang="en-US" sz="3200" spc="315" dirty="0">
                <a:latin typeface="MS PGothic" panose="020B0600070205080204" pitchFamily="34" charset="-128"/>
                <a:ea typeface="MS PGothic" panose="020B0600070205080204" pitchFamily="34" charset="-128"/>
              </a:rPr>
              <a:t>田聯</a:t>
            </a:r>
            <a:r>
              <a:rPr lang="en-US" altLang="zh-TW" sz="3200" spc="315" dirty="0">
                <a:latin typeface="MS PGothic" panose="020B0600070205080204" pitchFamily="34" charset="-128"/>
                <a:ea typeface="MS PGothic" panose="020B0600070205080204" pitchFamily="34" charset="-128"/>
              </a:rPr>
              <a:t>2022</a:t>
            </a:r>
            <a:r>
              <a:rPr lang="zh-TW" altLang="en-US" sz="3200" spc="315" dirty="0">
                <a:latin typeface="MS PGothic" panose="020B0600070205080204" pitchFamily="34" charset="-128"/>
                <a:ea typeface="MS PGothic" panose="020B0600070205080204" pitchFamily="34" charset="-128"/>
              </a:rPr>
              <a:t>年</a:t>
            </a:r>
            <a:r>
              <a:rPr lang="en-US" altLang="zh-TW" sz="3200" spc="315" dirty="0">
                <a:latin typeface="MS PGothic" panose="020B0600070205080204" pitchFamily="34" charset="-128"/>
                <a:ea typeface="MS PGothic" panose="020B0600070205080204" pitchFamily="34" charset="-128"/>
              </a:rPr>
              <a:t>7</a:t>
            </a:r>
            <a:r>
              <a:rPr lang="zh-TW" altLang="en-US" sz="3200" spc="315" dirty="0">
                <a:latin typeface="MS PGothic" panose="020B0600070205080204" pitchFamily="34" charset="-128"/>
                <a:ea typeface="MS PGothic" panose="020B0600070205080204" pitchFamily="34" charset="-128"/>
              </a:rPr>
              <a:t>月曾宣布，巴黎奧運會上，</a:t>
            </a:r>
            <a:r>
              <a:rPr lang="zh-TW" altLang="en-US" sz="3200" spc="315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距離在</a:t>
            </a:r>
            <a:r>
              <a:rPr lang="en-US" altLang="zh-TW" sz="3200" spc="315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200</a:t>
            </a:r>
            <a:r>
              <a:rPr lang="zh-TW" altLang="en-US" sz="3200" spc="315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米到</a:t>
            </a:r>
            <a:r>
              <a:rPr lang="en-US" altLang="zh-TW" sz="3200" spc="315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1500</a:t>
            </a:r>
            <a:r>
              <a:rPr lang="zh-TW" altLang="en-US" sz="3200" spc="315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米之間</a:t>
            </a:r>
            <a:r>
              <a:rPr lang="zh-TW" altLang="en-US" sz="3200" spc="315" dirty="0">
                <a:latin typeface="MS PGothic" panose="020B0600070205080204" pitchFamily="34" charset="-128"/>
                <a:ea typeface="MS PGothic" panose="020B0600070205080204" pitchFamily="34" charset="-128"/>
              </a:rPr>
              <a:t>的所有徑賽個人項目將增加一輪「</a:t>
            </a:r>
            <a:r>
              <a:rPr lang="zh-TW" altLang="en-US" sz="3200" spc="315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復活賽</a:t>
            </a:r>
            <a:r>
              <a:rPr lang="zh-TW" altLang="en-US" sz="3200" spc="315" dirty="0">
                <a:latin typeface="MS PGothic" panose="020B0600070205080204" pitchFamily="34" charset="-128"/>
                <a:ea typeface="MS PGothic" panose="020B0600070205080204" pitchFamily="34" charset="-128"/>
              </a:rPr>
              <a:t>」。預賽中</a:t>
            </a:r>
            <a:r>
              <a:rPr lang="zh-TW" altLang="en-US" sz="3200" spc="31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沒有因小組</a:t>
            </a:r>
            <a:r>
              <a:rPr lang="zh-TW" altLang="en-US" sz="3200" spc="315" dirty="0">
                <a:latin typeface="MS PGothic" panose="020B0600070205080204" pitchFamily="34" charset="-128"/>
                <a:ea typeface="MS PGothic" panose="020B0600070205080204" pitchFamily="34" charset="-128"/>
              </a:rPr>
              <a:t>名次直接晉級半決賽的選手，將通過「復活賽」爭奪晉級名額，而不是按照此前的</a:t>
            </a:r>
            <a:r>
              <a:rPr lang="zh-TW" altLang="en-US" sz="3200" spc="31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方式</a:t>
            </a:r>
            <a:r>
              <a:rPr lang="en-US" altLang="zh-TW" sz="3200" spc="31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--</a:t>
            </a:r>
            <a:r>
              <a:rPr lang="zh-TW" altLang="en-US" sz="3200" spc="31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以</a:t>
            </a:r>
            <a:r>
              <a:rPr lang="zh-TW" altLang="en-US" sz="3200" spc="315" dirty="0">
                <a:latin typeface="MS PGothic" panose="020B0600070205080204" pitchFamily="34" charset="-128"/>
                <a:ea typeface="MS PGothic" panose="020B0600070205080204" pitchFamily="34" charset="-128"/>
              </a:rPr>
              <a:t>最快的成績排名決定剩餘的晉級名額。</a:t>
            </a:r>
            <a:endParaRPr lang="en-US" sz="3155" spc="315" dirty="0">
              <a:solidFill>
                <a:srgbClr val="000000"/>
              </a:solidFill>
              <a:ea typeface="League Spartan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8879584" y="4156288"/>
            <a:ext cx="356377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altLang="zh-TW" sz="3399" dirty="0" smtClean="0">
                <a:solidFill>
                  <a:srgbClr val="000000"/>
                </a:solidFill>
                <a:latin typeface="Canva Sans"/>
              </a:rPr>
              <a:t>B.   200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米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4644358" y="4156288"/>
            <a:ext cx="356377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altLang="zh-TW" sz="3399" dirty="0">
                <a:solidFill>
                  <a:srgbClr val="000000"/>
                </a:solidFill>
                <a:latin typeface="Canva Sans"/>
              </a:rPr>
              <a:t>C</a:t>
            </a:r>
            <a:r>
              <a:rPr lang="en-US" altLang="zh-TW" sz="3399" dirty="0" smtClean="0">
                <a:solidFill>
                  <a:srgbClr val="000000"/>
                </a:solidFill>
                <a:latin typeface="Canva Sans"/>
              </a:rPr>
              <a:t>.   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 跨欄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8" name="Freeform 5"/>
          <p:cNvSpPr/>
          <p:nvPr/>
        </p:nvSpPr>
        <p:spPr>
          <a:xfrm>
            <a:off x="15305278" y="6438900"/>
            <a:ext cx="2241936" cy="2554913"/>
          </a:xfrm>
          <a:custGeom>
            <a:avLst/>
            <a:gdLst/>
            <a:ahLst/>
            <a:cxnLst/>
            <a:rect l="l" t="t" r="r" b="b"/>
            <a:pathLst>
              <a:path w="2241936" h="2554913">
                <a:moveTo>
                  <a:pt x="0" y="0"/>
                </a:moveTo>
                <a:lnTo>
                  <a:pt x="2241937" y="0"/>
                </a:lnTo>
                <a:lnTo>
                  <a:pt x="2241937" y="2554913"/>
                </a:lnTo>
                <a:lnTo>
                  <a:pt x="0" y="25549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452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9B31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66800" y="1114986"/>
            <a:ext cx="1663636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altLang="zh-TW" sz="96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5</a:t>
            </a:r>
            <a:r>
              <a:rPr lang="en-US" sz="96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）</a:t>
            </a:r>
            <a:r>
              <a:rPr lang="en-US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奧運會吉祥物</a:t>
            </a:r>
            <a:r>
              <a:rPr lang="zh-TW" altLang="en-US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有何</a:t>
            </a:r>
            <a:r>
              <a:rPr lang="en-US" sz="7200" dirty="0" err="1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作用</a:t>
            </a:r>
            <a:r>
              <a:rPr lang="en-US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？</a:t>
            </a:r>
          </a:p>
        </p:txBody>
      </p:sp>
      <p:sp>
        <p:nvSpPr>
          <p:cNvPr id="7" name="Freeform 7"/>
          <p:cNvSpPr/>
          <p:nvPr/>
        </p:nvSpPr>
        <p:spPr>
          <a:xfrm>
            <a:off x="2247581" y="2240883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080990" y="2250225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314412" y="2456683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214672" y="2714453"/>
            <a:ext cx="286631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A</a:t>
            </a: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. 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祝願奧運會能順利進行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032841" y="2999413"/>
            <a:ext cx="31086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B</a:t>
            </a: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. 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帶出歡樂氣氛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530385" y="2898410"/>
            <a:ext cx="257705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C. </a:t>
            </a:r>
            <a:r>
              <a:rPr lang="zh-TW" altLang="en-US" sz="3399" dirty="0">
                <a:solidFill>
                  <a:srgbClr val="000000"/>
                </a:solidFill>
                <a:latin typeface="Canva Sans"/>
              </a:rPr>
              <a:t>代表奧林匹克精神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3" name="Freeform 13"/>
          <p:cNvSpPr/>
          <p:nvPr/>
        </p:nvSpPr>
        <p:spPr>
          <a:xfrm rot="-155888">
            <a:off x="2082989" y="5138429"/>
            <a:ext cx="11817286" cy="6241381"/>
          </a:xfrm>
          <a:custGeom>
            <a:avLst/>
            <a:gdLst/>
            <a:ahLst/>
            <a:cxnLst/>
            <a:rect l="l" t="t" r="r" b="b"/>
            <a:pathLst>
              <a:path w="10235358" h="5757389">
                <a:moveTo>
                  <a:pt x="0" y="0"/>
                </a:moveTo>
                <a:lnTo>
                  <a:pt x="10235359" y="0"/>
                </a:lnTo>
                <a:lnTo>
                  <a:pt x="10235359" y="5757389"/>
                </a:lnTo>
                <a:lnTo>
                  <a:pt x="0" y="57573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 rot="-158806">
            <a:off x="2976460" y="5679866"/>
            <a:ext cx="10134113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4"/>
              </a:lnSpc>
            </a:pPr>
            <a:r>
              <a:rPr lang="zh-TW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奧運會吉祥物它們</a:t>
            </a:r>
            <a:r>
              <a:rPr lang="zh-TW" altLang="en-US" sz="4000" spc="294" dirty="0">
                <a:solidFill>
                  <a:srgbClr val="CB6CE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承載著具象徵奧林匹克精神的重任</a:t>
            </a:r>
            <a:r>
              <a:rPr lang="zh-TW" altLang="en-US" sz="3200" spc="315" dirty="0">
                <a:latin typeface="MS PGothic" panose="020B0600070205080204" pitchFamily="34" charset="-128"/>
                <a:ea typeface="MS PGothic" panose="020B0600070205080204" pitchFamily="34" charset="-128"/>
              </a:rPr>
              <a:t>，</a:t>
            </a:r>
            <a:r>
              <a:rPr lang="zh-TW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傳遞每屆奧運會的核心價值觀；推廣主辦城市的歷史和文化；為活動增添節日氛圍</a:t>
            </a:r>
            <a:r>
              <a:rPr lang="zh-TW" altLang="en-US" sz="3200" spc="31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。</a:t>
            </a:r>
            <a:endParaRPr lang="en-US" altLang="zh-TW" sz="3200" spc="315" dirty="0" smtClean="0">
              <a:solidFill>
                <a:srgbClr val="00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3944"/>
              </a:lnSpc>
            </a:pPr>
            <a:r>
              <a:rPr lang="en-US" altLang="zh-TW" sz="3200" spc="315" dirty="0" smtClean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2024</a:t>
            </a:r>
            <a:r>
              <a:rPr lang="zh-TW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巴黎奧運的願景是展示運動能夠改變生活的力量，而吉祥物將會在通過體育引領變革的過程中發揮重要的作用。</a:t>
            </a:r>
          </a:p>
        </p:txBody>
      </p:sp>
      <p:sp>
        <p:nvSpPr>
          <p:cNvPr id="16" name="Freeform 6"/>
          <p:cNvSpPr/>
          <p:nvPr/>
        </p:nvSpPr>
        <p:spPr>
          <a:xfrm>
            <a:off x="14849964" y="6938895"/>
            <a:ext cx="2731803" cy="2819926"/>
          </a:xfrm>
          <a:custGeom>
            <a:avLst/>
            <a:gdLst/>
            <a:ahLst/>
            <a:cxnLst/>
            <a:rect l="l" t="t" r="r" b="b"/>
            <a:pathLst>
              <a:path w="2731803" h="2819926">
                <a:moveTo>
                  <a:pt x="0" y="0"/>
                </a:moveTo>
                <a:lnTo>
                  <a:pt x="2731803" y="0"/>
                </a:lnTo>
                <a:lnTo>
                  <a:pt x="2731803" y="2819926"/>
                </a:lnTo>
                <a:lnTo>
                  <a:pt x="0" y="28199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0004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9B31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0790" y="854804"/>
            <a:ext cx="16636365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0"/>
              </a:lnSpc>
            </a:pPr>
            <a:r>
              <a:rPr lang="en-US" altLang="zh-TW" sz="96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6</a:t>
            </a:r>
            <a:r>
              <a:rPr lang="en-US" sz="96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）</a:t>
            </a:r>
            <a:r>
              <a:rPr 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巴黎奧運</a:t>
            </a:r>
            <a:r>
              <a:rPr lang="zh-TW" alt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會將</a:t>
            </a:r>
            <a:r>
              <a:rPr lang="zh-TW" altLang="en-US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實行</a:t>
            </a:r>
            <a:r>
              <a:rPr lang="en-US" altLang="zh-TW" sz="7200" dirty="0" err="1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甚麼政策</a:t>
            </a:r>
            <a:r>
              <a:rPr lang="zh-TW" alt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，以</a:t>
            </a:r>
            <a:r>
              <a:rPr lang="en-US" sz="7200" dirty="0" err="1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達至</a:t>
            </a:r>
            <a:endParaRPr lang="en-US" sz="7200" dirty="0" smtClean="0">
              <a:solidFill>
                <a:srgbClr val="1211CA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>
              <a:lnSpc>
                <a:spcPts val="6210"/>
              </a:lnSpc>
            </a:pPr>
            <a:r>
              <a:rPr lang="zh-TW" altLang="en-US" sz="72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「</a:t>
            </a:r>
            <a:r>
              <a:rPr lang="en-US" sz="7200" dirty="0" err="1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可持續發展</a:t>
            </a:r>
            <a:r>
              <a:rPr lang="zh-TW" altLang="en-US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」</a:t>
            </a:r>
            <a:r>
              <a:rPr lang="en-US" sz="7200" dirty="0" err="1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的目標</a:t>
            </a:r>
            <a:r>
              <a:rPr lang="en-US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？</a:t>
            </a:r>
          </a:p>
        </p:txBody>
      </p:sp>
      <p:sp>
        <p:nvSpPr>
          <p:cNvPr id="7" name="Freeform 7"/>
          <p:cNvSpPr/>
          <p:nvPr/>
        </p:nvSpPr>
        <p:spPr>
          <a:xfrm>
            <a:off x="2335140" y="2729642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021975" y="2629735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20600" y="2729642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096633" y="3357968"/>
            <a:ext cx="286631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A</a:t>
            </a: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. 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高碳生活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18680" y="3334155"/>
            <a:ext cx="34714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B</a:t>
            </a: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.  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碳密集型生活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530385" y="3418834"/>
            <a:ext cx="257705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C. 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低碳</a:t>
            </a:r>
            <a:r>
              <a:rPr lang="zh-TW" altLang="en-US" sz="3399" dirty="0">
                <a:solidFill>
                  <a:srgbClr val="000000"/>
                </a:solidFill>
                <a:latin typeface="Canva Sans"/>
              </a:rPr>
              <a:t>生活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3" name="Freeform 13"/>
          <p:cNvSpPr/>
          <p:nvPr/>
        </p:nvSpPr>
        <p:spPr>
          <a:xfrm rot="-155888">
            <a:off x="1631839" y="4685599"/>
            <a:ext cx="12399251" cy="6832144"/>
          </a:xfrm>
          <a:custGeom>
            <a:avLst/>
            <a:gdLst/>
            <a:ahLst/>
            <a:cxnLst/>
            <a:rect l="l" t="t" r="r" b="b"/>
            <a:pathLst>
              <a:path w="10235358" h="5757389">
                <a:moveTo>
                  <a:pt x="0" y="0"/>
                </a:moveTo>
                <a:lnTo>
                  <a:pt x="10235359" y="0"/>
                </a:lnTo>
                <a:lnTo>
                  <a:pt x="10235359" y="5757389"/>
                </a:lnTo>
                <a:lnTo>
                  <a:pt x="0" y="57573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 rot="-158806">
            <a:off x="2433127" y="5278841"/>
            <a:ext cx="11140264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4"/>
              </a:lnSpc>
            </a:pPr>
            <a:r>
              <a:rPr lang="en-US" altLang="zh-TW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2024</a:t>
            </a:r>
            <a:r>
              <a:rPr lang="zh-TW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年巴黎奧運會將努力成為第一屆完全符合</a:t>
            </a:r>
            <a:r>
              <a:rPr lang="en-US" altLang="zh-TW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《</a:t>
            </a:r>
            <a:r>
              <a:rPr lang="zh-TW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巴黎氣候協議</a:t>
            </a:r>
            <a:r>
              <a:rPr lang="en-US" altLang="zh-TW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》</a:t>
            </a:r>
            <a:r>
              <a:rPr lang="zh-TW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的奧運會。其中</a:t>
            </a:r>
            <a:r>
              <a:rPr lang="zh-TW" altLang="en-US" sz="3200" spc="315" dirty="0">
                <a:solidFill>
                  <a:schemeClr val="accent6">
                    <a:lumMod val="7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希望實現比</a:t>
            </a:r>
            <a:r>
              <a:rPr lang="en-US" altLang="zh-TW" sz="3200" spc="315" dirty="0">
                <a:solidFill>
                  <a:schemeClr val="accent6">
                    <a:lumMod val="7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2012</a:t>
            </a:r>
            <a:r>
              <a:rPr lang="zh-TW" altLang="en-US" sz="3200" spc="315" dirty="0">
                <a:solidFill>
                  <a:schemeClr val="accent6">
                    <a:lumMod val="7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年倫敦奧運會少</a:t>
            </a:r>
            <a:r>
              <a:rPr lang="en-US" altLang="zh-TW" sz="3200" spc="315" dirty="0">
                <a:solidFill>
                  <a:schemeClr val="accent6">
                    <a:lumMod val="7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55%</a:t>
            </a:r>
            <a:r>
              <a:rPr lang="zh-TW" altLang="en-US" sz="3200" spc="315" dirty="0">
                <a:solidFill>
                  <a:schemeClr val="accent6">
                    <a:lumMod val="7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的碳足跡</a:t>
            </a:r>
            <a:r>
              <a:rPr lang="zh-TW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。當中一些政策包括：</a:t>
            </a:r>
          </a:p>
          <a:p>
            <a:pPr marL="457200" indent="-457200">
              <a:lnSpc>
                <a:spcPts val="3944"/>
              </a:lnSpc>
              <a:buFont typeface="Arial" panose="020B0604020202020204" pitchFamily="34" charset="0"/>
              <a:buChar char="•"/>
            </a:pPr>
            <a:r>
              <a:rPr lang="en-US" altLang="zh-TW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100%</a:t>
            </a:r>
            <a:r>
              <a:rPr lang="zh-TW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的觀眾</a:t>
            </a:r>
            <a:r>
              <a:rPr lang="zh-TW" altLang="en-US" sz="3200" spc="315" dirty="0">
                <a:solidFill>
                  <a:schemeClr val="accent6">
                    <a:lumMod val="7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乘坐公共交通工具</a:t>
            </a:r>
            <a:r>
              <a:rPr lang="zh-TW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、自行車或步行前往比賽場館；</a:t>
            </a:r>
          </a:p>
          <a:p>
            <a:pPr marL="457200" indent="-457200">
              <a:lnSpc>
                <a:spcPts val="3944"/>
              </a:lnSpc>
              <a:buFont typeface="Arial" panose="020B0604020202020204" pitchFamily="34" charset="0"/>
              <a:buChar char="•"/>
            </a:pPr>
            <a:r>
              <a:rPr lang="zh-TW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奧運會門票持有者可免費使用巴黎交通系統；</a:t>
            </a:r>
          </a:p>
          <a:p>
            <a:pPr marL="457200" indent="-457200">
              <a:lnSpc>
                <a:spcPts val="3944"/>
              </a:lnSpc>
              <a:buFont typeface="Arial" panose="020B0604020202020204" pitchFamily="34" charset="0"/>
              <a:buChar char="•"/>
            </a:pPr>
            <a:r>
              <a:rPr lang="zh-TW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奧運村是一個展示可持續發展、</a:t>
            </a:r>
            <a:r>
              <a:rPr lang="zh-TW" altLang="en-US" sz="3200" spc="315" dirty="0">
                <a:solidFill>
                  <a:schemeClr val="accent6">
                    <a:lumMod val="7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低碳</a:t>
            </a:r>
            <a:r>
              <a:rPr lang="zh-TW" altLang="en-US" sz="3200" spc="315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和生態設計的建築群，採用百分之百的可再生能源和零浪費的政策戰略。 </a:t>
            </a:r>
          </a:p>
        </p:txBody>
      </p:sp>
      <p:sp>
        <p:nvSpPr>
          <p:cNvPr id="17" name="Freeform 5"/>
          <p:cNvSpPr/>
          <p:nvPr/>
        </p:nvSpPr>
        <p:spPr>
          <a:xfrm>
            <a:off x="13425610" y="7726761"/>
            <a:ext cx="4786599" cy="2560239"/>
          </a:xfrm>
          <a:custGeom>
            <a:avLst/>
            <a:gdLst/>
            <a:ahLst/>
            <a:cxnLst/>
            <a:rect l="l" t="t" r="r" b="b"/>
            <a:pathLst>
              <a:path w="6276229" h="3098888">
                <a:moveTo>
                  <a:pt x="0" y="0"/>
                </a:moveTo>
                <a:lnTo>
                  <a:pt x="6276228" y="0"/>
                </a:lnTo>
                <a:lnTo>
                  <a:pt x="6276228" y="3098888"/>
                </a:lnTo>
                <a:lnTo>
                  <a:pt x="0" y="30988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2505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9B31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55888">
            <a:off x="1702212" y="5737584"/>
            <a:ext cx="9080543" cy="4857171"/>
          </a:xfrm>
          <a:custGeom>
            <a:avLst/>
            <a:gdLst/>
            <a:ahLst/>
            <a:cxnLst/>
            <a:rect l="l" t="t" r="r" b="b"/>
            <a:pathLst>
              <a:path w="8577198" h="4824674">
                <a:moveTo>
                  <a:pt x="0" y="0"/>
                </a:moveTo>
                <a:lnTo>
                  <a:pt x="8577199" y="0"/>
                </a:lnTo>
                <a:lnTo>
                  <a:pt x="8577199" y="4824674"/>
                </a:lnTo>
                <a:lnTo>
                  <a:pt x="0" y="4824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51344" y="3206178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95623" y="3332011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353606" y="3382388"/>
            <a:ext cx="2043082" cy="1787697"/>
          </a:xfrm>
          <a:custGeom>
            <a:avLst/>
            <a:gdLst/>
            <a:ahLst/>
            <a:cxnLst/>
            <a:rect l="l" t="t" r="r" b="b"/>
            <a:pathLst>
              <a:path w="2043082" h="1787697">
                <a:moveTo>
                  <a:pt x="0" y="0"/>
                </a:moveTo>
                <a:lnTo>
                  <a:pt x="2043082" y="0"/>
                </a:lnTo>
                <a:lnTo>
                  <a:pt x="2043082" y="1787697"/>
                </a:lnTo>
                <a:lnTo>
                  <a:pt x="0" y="17876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162271">
            <a:off x="2525727" y="6318740"/>
            <a:ext cx="7919387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46"/>
              </a:lnSpc>
            </a:pPr>
            <a:r>
              <a:rPr lang="zh-TW" altLang="en-US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在</a:t>
            </a:r>
            <a:r>
              <a:rPr lang="en-US" altLang="zh-TW" sz="3200" spc="355" dirty="0">
                <a:solidFill>
                  <a:srgbClr val="CB6CE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2020</a:t>
            </a:r>
            <a:r>
              <a:rPr lang="zh-TW" altLang="en-US" sz="3200" spc="355" dirty="0">
                <a:solidFill>
                  <a:srgbClr val="CB6CE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東京</a:t>
            </a:r>
            <a:r>
              <a:rPr lang="zh-TW" altLang="en-US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奧林匹克體育場舉行的</a:t>
            </a:r>
            <a:r>
              <a:rPr lang="zh-TW" altLang="en-US" sz="3200" spc="355" dirty="0">
                <a:solidFill>
                  <a:srgbClr val="CB6CE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男子跳高</a:t>
            </a:r>
            <a:r>
              <a:rPr lang="zh-TW" altLang="en-US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比賽中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，卡達</a:t>
            </a:r>
            <a:r>
              <a:rPr lang="zh-TW" altLang="en-US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的穆塔茲</a:t>
            </a:r>
            <a:r>
              <a:rPr lang="en-US" altLang="zh-TW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·</a:t>
            </a:r>
            <a:r>
              <a:rPr lang="zh-TW" altLang="en-US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巴爾希姆</a:t>
            </a:r>
            <a:r>
              <a:rPr lang="zh-TW" altLang="en-US" sz="3200" spc="355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和意大</a:t>
            </a:r>
            <a:r>
              <a:rPr lang="zh-TW" altLang="en-US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利的吉安馬爾科</a:t>
            </a:r>
            <a:r>
              <a:rPr lang="en-US" altLang="zh-TW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·</a:t>
            </a:r>
            <a:r>
              <a:rPr lang="zh-TW" altLang="en-US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坦貝里在各自挑戰</a:t>
            </a:r>
            <a:r>
              <a:rPr lang="en-US" altLang="zh-TW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2.37</a:t>
            </a:r>
            <a:r>
              <a:rPr lang="zh-TW" altLang="en-US" sz="3200" spc="355" dirty="0">
                <a:latin typeface="MS PGothic" panose="020B0600070205080204" pitchFamily="34" charset="-128"/>
                <a:ea typeface="MS PGothic" panose="020B0600070205080204" pitchFamily="34" charset="-128"/>
              </a:rPr>
              <a:t>米成功後</a:t>
            </a:r>
            <a:r>
              <a:rPr lang="zh-TW" altLang="en-US" sz="3200" spc="355" dirty="0" smtClean="0">
                <a:solidFill>
                  <a:srgbClr val="CB6CE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共享金牌</a:t>
            </a:r>
            <a:r>
              <a:rPr lang="zh-TW" altLang="en-US" sz="3200" spc="355" dirty="0">
                <a:solidFill>
                  <a:srgbClr val="CB6CE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。</a:t>
            </a:r>
          </a:p>
          <a:p>
            <a:pPr algn="just">
              <a:lnSpc>
                <a:spcPts val="4446"/>
              </a:lnSpc>
            </a:pPr>
            <a:endParaRPr lang="en-US" sz="3557" spc="355" dirty="0">
              <a:solidFill>
                <a:srgbClr val="000000"/>
              </a:solidFill>
              <a:latin typeface="League Spartan"/>
            </a:endParaRPr>
          </a:p>
          <a:p>
            <a:pPr algn="just">
              <a:lnSpc>
                <a:spcPts val="4446"/>
              </a:lnSpc>
            </a:pPr>
            <a:endParaRPr lang="en-US" sz="3557" spc="355" dirty="0">
              <a:solidFill>
                <a:srgbClr val="000000"/>
              </a:solidFill>
              <a:latin typeface="League Spartan"/>
            </a:endParaRPr>
          </a:p>
          <a:p>
            <a:pPr algn="just">
              <a:lnSpc>
                <a:spcPts val="4446"/>
              </a:lnSpc>
            </a:pPr>
            <a:endParaRPr lang="en-US" sz="3557" spc="355" dirty="0">
              <a:solidFill>
                <a:srgbClr val="000000"/>
              </a:solidFill>
              <a:latin typeface="League Spart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98264" y="1426957"/>
            <a:ext cx="11280867" cy="1850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altLang="zh-TW" sz="96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7</a:t>
            </a:r>
            <a:r>
              <a:rPr lang="en-US" sz="9600" dirty="0" smtClean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）</a:t>
            </a:r>
            <a:r>
              <a:rPr lang="zh-TW" altLang="en-US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哪一屆夏季奧運會</a:t>
            </a:r>
            <a:r>
              <a:rPr lang="en-US" sz="7200" dirty="0" err="1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出現</a:t>
            </a:r>
            <a:r>
              <a:rPr lang="zh-TW" altLang="en-US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「</a:t>
            </a:r>
            <a:r>
              <a:rPr lang="en-US" sz="7200" dirty="0" err="1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奧運雙冠軍</a:t>
            </a:r>
            <a:r>
              <a:rPr lang="zh-TW" altLang="en-US" sz="7200" dirty="0">
                <a:solidFill>
                  <a:srgbClr val="1211CA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」</a:t>
            </a:r>
            <a:r>
              <a:rPr lang="en-US" sz="8000" dirty="0">
                <a:solidFill>
                  <a:srgbClr val="1211CA"/>
                </a:solidFill>
                <a:latin typeface="CS Gordon Serif"/>
              </a:rPr>
              <a:t>？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06835" y="3818049"/>
            <a:ext cx="26501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A</a:t>
            </a: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. </a:t>
            </a:r>
            <a:r>
              <a:rPr lang="en-US" altLang="zh-TW" sz="3399" dirty="0" smtClean="0">
                <a:solidFill>
                  <a:srgbClr val="000000"/>
                </a:solidFill>
                <a:latin typeface="Canva Sans"/>
              </a:rPr>
              <a:t>2020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東京奧運會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8" name="Freeform 5"/>
          <p:cNvSpPr/>
          <p:nvPr/>
        </p:nvSpPr>
        <p:spPr>
          <a:xfrm rot="-182685">
            <a:off x="12590449" y="771997"/>
            <a:ext cx="2255023" cy="2375667"/>
          </a:xfrm>
          <a:custGeom>
            <a:avLst/>
            <a:gdLst/>
            <a:ahLst/>
            <a:cxnLst/>
            <a:rect l="l" t="t" r="r" b="b"/>
            <a:pathLst>
              <a:path w="2637787" h="3159026">
                <a:moveTo>
                  <a:pt x="0" y="0"/>
                </a:moveTo>
                <a:lnTo>
                  <a:pt x="2637787" y="0"/>
                </a:lnTo>
                <a:lnTo>
                  <a:pt x="2637787" y="3159026"/>
                </a:lnTo>
                <a:lnTo>
                  <a:pt x="0" y="31590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0"/>
          <p:cNvSpPr/>
          <p:nvPr/>
        </p:nvSpPr>
        <p:spPr>
          <a:xfrm rot="321177">
            <a:off x="15345731" y="806226"/>
            <a:ext cx="2093935" cy="2399319"/>
          </a:xfrm>
          <a:custGeom>
            <a:avLst/>
            <a:gdLst/>
            <a:ahLst/>
            <a:cxnLst/>
            <a:rect l="l" t="t" r="r" b="b"/>
            <a:pathLst>
              <a:path w="2637787" h="3159026">
                <a:moveTo>
                  <a:pt x="0" y="0"/>
                </a:moveTo>
                <a:lnTo>
                  <a:pt x="2637786" y="0"/>
                </a:lnTo>
                <a:lnTo>
                  <a:pt x="2637786" y="3159026"/>
                </a:lnTo>
                <a:lnTo>
                  <a:pt x="0" y="31590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3"/>
          <p:cNvSpPr txBox="1"/>
          <p:nvPr/>
        </p:nvSpPr>
        <p:spPr>
          <a:xfrm>
            <a:off x="9208801" y="3886550"/>
            <a:ext cx="26501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altLang="zh-TW" sz="3399" dirty="0" smtClean="0">
                <a:solidFill>
                  <a:srgbClr val="000000"/>
                </a:solidFill>
                <a:latin typeface="Canva Sans"/>
              </a:rPr>
              <a:t>B</a:t>
            </a: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. </a:t>
            </a:r>
            <a:r>
              <a:rPr lang="en-US" altLang="zh-TW" sz="3399" dirty="0" smtClean="0">
                <a:solidFill>
                  <a:srgbClr val="000000"/>
                </a:solidFill>
                <a:latin typeface="Canva Sans"/>
              </a:rPr>
              <a:t>2016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里約奧運會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4435359" y="3938979"/>
            <a:ext cx="26501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altLang="zh-TW" sz="3399" dirty="0" smtClean="0">
                <a:solidFill>
                  <a:srgbClr val="000000"/>
                </a:solidFill>
                <a:latin typeface="Canva Sans"/>
              </a:rPr>
              <a:t>C</a:t>
            </a: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. </a:t>
            </a:r>
            <a:r>
              <a:rPr lang="en-US" altLang="zh-TW" sz="3399" dirty="0" smtClean="0">
                <a:solidFill>
                  <a:srgbClr val="000000"/>
                </a:solidFill>
                <a:latin typeface="Canva Sans"/>
              </a:rPr>
              <a:t>2012</a:t>
            </a:r>
            <a:r>
              <a:rPr lang="zh-TW" altLang="en-US" sz="3399" dirty="0" smtClean="0">
                <a:solidFill>
                  <a:srgbClr val="000000"/>
                </a:solidFill>
                <a:latin typeface="Canva Sans"/>
              </a:rPr>
              <a:t>倫敦奧運會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963" b="76296" l="8241" r="8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3333" r="11111" b="23334"/>
          <a:stretch/>
        </p:blipFill>
        <p:spPr>
          <a:xfrm>
            <a:off x="11858978" y="5569218"/>
            <a:ext cx="5328844" cy="44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3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959</Words>
  <Application>Microsoft Office PowerPoint</Application>
  <PresentationFormat>自訂</PresentationFormat>
  <Paragraphs>89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新細明體</vt:lpstr>
      <vt:lpstr>Arial</vt:lpstr>
      <vt:lpstr>Calibri</vt:lpstr>
      <vt:lpstr>CS Gordon Serif</vt:lpstr>
      <vt:lpstr>League Spartan</vt:lpstr>
      <vt:lpstr>MS PGothic</vt:lpstr>
      <vt:lpstr>Canva Sans</vt:lpstr>
      <vt:lpstr>Laila Bold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</dc:title>
  <dc:creator>KWAN, Lai-sheung</dc:creator>
  <cp:lastModifiedBy>KWAN, Lai-sheung</cp:lastModifiedBy>
  <cp:revision>82</cp:revision>
  <cp:lastPrinted>2024-06-04T09:59:58Z</cp:lastPrinted>
  <dcterms:created xsi:type="dcterms:W3CDTF">2006-08-16T00:00:00Z</dcterms:created>
  <dcterms:modified xsi:type="dcterms:W3CDTF">2024-06-24T06:43:30Z</dcterms:modified>
  <dc:identifier>DAFs0fCaYKs</dc:identifier>
</cp:coreProperties>
</file>