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9" r:id="rId4"/>
    <p:sldId id="258" r:id="rId5"/>
    <p:sldId id="257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4A64-1318-4977-8887-7E7467F0334C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44A9-8C15-4586-B01F-D149DA41B69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6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altLang="zh-H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H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5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452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51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41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027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54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54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451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01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0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620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390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81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284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81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027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928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2BAC-0656-49B3-AAC7-1DB5775585ED}" type="datetimeFigureOut">
              <a:rPr lang="zh-HK" altLang="en-US" smtClean="0"/>
              <a:t>6/6/2022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0902C-D116-463A-81A6-BD1C515DC5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73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438262" y="5371595"/>
            <a:ext cx="3507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教育局</a:t>
            </a:r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課程發展處</a:t>
            </a:r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體育組製作</a:t>
            </a:r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algn="just"/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2022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年</a:t>
            </a:r>
            <a:endParaRPr lang="zh-HK" altLang="en-US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89" y="2867424"/>
            <a:ext cx="3039955" cy="426148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782" y="2728151"/>
            <a:ext cx="2792018" cy="41718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79" y="228792"/>
            <a:ext cx="2499359" cy="24993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2867" y="1835364"/>
            <a:ext cx="7766936" cy="164630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步行和跑步的益處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5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步行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6184" y="5837212"/>
            <a:ext cx="538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HK" dirty="0" smtClean="0"/>
              <a:t>《</a:t>
            </a:r>
            <a:r>
              <a:rPr lang="zh-TW" altLang="en-US" dirty="0"/>
              <a:t>運動與</a:t>
            </a:r>
            <a:r>
              <a:rPr lang="zh-TW" altLang="en-US" dirty="0" smtClean="0"/>
              <a:t>健康</a:t>
            </a:r>
            <a:r>
              <a:rPr lang="en-US" altLang="zh-TW" dirty="0" smtClean="0"/>
              <a:t>-</a:t>
            </a:r>
            <a:r>
              <a:rPr lang="zh-TW" altLang="en-US" dirty="0" smtClean="0"/>
              <a:t>急</a:t>
            </a:r>
            <a:r>
              <a:rPr lang="zh-TW" altLang="en-US" dirty="0"/>
              <a:t>步行</a:t>
            </a:r>
            <a:r>
              <a:rPr lang="en-US" altLang="zh-HK" dirty="0" smtClean="0"/>
              <a:t>》</a:t>
            </a:r>
            <a:r>
              <a:rPr lang="zh-TW" altLang="en-US" dirty="0" smtClean="0"/>
              <a:t>（</a:t>
            </a:r>
            <a:r>
              <a:rPr lang="zh-HK" altLang="en-US" dirty="0" smtClean="0"/>
              <a:t>衞</a:t>
            </a:r>
            <a:r>
              <a:rPr lang="zh-HK" altLang="en-US" dirty="0"/>
              <a:t>生</a:t>
            </a:r>
            <a:r>
              <a:rPr lang="zh-HK" altLang="en-US" dirty="0" smtClean="0"/>
              <a:t>署</a:t>
            </a:r>
            <a:r>
              <a:rPr lang="zh-TW" altLang="en-US" dirty="0" smtClean="0"/>
              <a:t>）</a:t>
            </a:r>
            <a:endParaRPr lang="zh-HK" altLang="en-US" dirty="0"/>
          </a:p>
          <a:p>
            <a:r>
              <a:rPr lang="en-US" altLang="zh-TW" dirty="0">
                <a:solidFill>
                  <a:srgbClr val="002060"/>
                </a:solidFill>
              </a:rPr>
              <a:t>https://</a:t>
            </a:r>
            <a:r>
              <a:rPr lang="en-US" altLang="zh-TW" dirty="0" smtClean="0">
                <a:solidFill>
                  <a:srgbClr val="002060"/>
                </a:solidFill>
              </a:rPr>
              <a:t>www.chp.gov.hk/tc/static/90005.html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9399354" cy="388077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TW" altLang="en-US" sz="2400" dirty="0"/>
              <a:t>步行是最</a:t>
            </a:r>
            <a:r>
              <a:rPr lang="zh-TW" altLang="en-US" sz="2400" dirty="0" smtClean="0"/>
              <a:t>簡單和安全</a:t>
            </a:r>
            <a:r>
              <a:rPr lang="zh-TW" altLang="en-US" sz="2400" dirty="0"/>
              <a:t>的運動，也是最有效促進健康的運動之一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spcBef>
                <a:spcPts val="2400"/>
              </a:spcBef>
            </a:pPr>
            <a:r>
              <a:rPr lang="zh-TW" altLang="en-US" sz="2400" dirty="0" smtClean="0"/>
              <a:t>步行</a:t>
            </a:r>
            <a:r>
              <a:rPr lang="zh-TW" altLang="en-US" sz="2400" dirty="0"/>
              <a:t>運動分為漫步</a:t>
            </a:r>
            <a:r>
              <a:rPr lang="zh-TW" altLang="en-US" sz="2400" dirty="0" smtClean="0"/>
              <a:t>行</a:t>
            </a:r>
            <a:r>
              <a:rPr lang="en-US" altLang="zh-TW" sz="2400" dirty="0" smtClean="0"/>
              <a:t>(</a:t>
            </a:r>
            <a:r>
              <a:rPr lang="en-US" altLang="zh-TW" sz="2400" dirty="0" smtClean="0"/>
              <a:t>Health walking</a:t>
            </a:r>
            <a:r>
              <a:rPr lang="en-US" altLang="zh-TW" sz="2400" dirty="0"/>
              <a:t>)</a:t>
            </a:r>
            <a:r>
              <a:rPr lang="zh-TW" altLang="en-US" sz="2400" dirty="0"/>
              <a:t>、健步</a:t>
            </a:r>
            <a:r>
              <a:rPr lang="zh-TW" altLang="en-US" sz="2400" dirty="0" smtClean="0"/>
              <a:t>行</a:t>
            </a:r>
            <a:r>
              <a:rPr lang="en-US" altLang="zh-TW" sz="2400" dirty="0" smtClean="0"/>
              <a:t>(</a:t>
            </a:r>
            <a:r>
              <a:rPr lang="en-US" altLang="zh-TW" sz="2400" dirty="0" smtClean="0"/>
              <a:t>Fitness walking</a:t>
            </a:r>
            <a:r>
              <a:rPr lang="en-US" altLang="zh-TW" sz="2400" dirty="0"/>
              <a:t>)</a:t>
            </a:r>
            <a:r>
              <a:rPr lang="zh-TW" altLang="en-US" sz="2400" dirty="0"/>
              <a:t>、</a:t>
            </a:r>
            <a:r>
              <a:rPr lang="zh-TW" altLang="en-US" sz="2400" b="1" dirty="0">
                <a:solidFill>
                  <a:srgbClr val="0070C0"/>
                </a:solidFill>
              </a:rPr>
              <a:t>急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步行</a:t>
            </a:r>
            <a:r>
              <a:rPr lang="en-US" altLang="zh-TW" sz="2400" dirty="0" smtClean="0"/>
              <a:t>(</a:t>
            </a:r>
            <a:r>
              <a:rPr lang="en-US" altLang="zh-TW" sz="2400" dirty="0" smtClean="0"/>
              <a:t>Speed walking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和</a:t>
            </a:r>
            <a:r>
              <a:rPr lang="zh-TW" altLang="en-US" sz="2400" dirty="0"/>
              <a:t>競</a:t>
            </a:r>
            <a:r>
              <a:rPr lang="zh-TW" altLang="en-US" sz="2400" dirty="0" smtClean="0"/>
              <a:t>步行</a:t>
            </a:r>
            <a:r>
              <a:rPr lang="en-US" altLang="zh-TW" sz="2400" smtClean="0"/>
              <a:t>(</a:t>
            </a:r>
            <a:r>
              <a:rPr lang="en-US" altLang="zh-TW" sz="2400" smtClean="0"/>
              <a:t>Race walking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四大類。</a:t>
            </a:r>
            <a:endParaRPr lang="en-US" altLang="zh-TW" sz="2400" dirty="0" smtClean="0"/>
          </a:p>
          <a:p>
            <a:pPr>
              <a:spcBef>
                <a:spcPts val="2400"/>
              </a:spcBef>
            </a:pPr>
            <a:r>
              <a:rPr lang="zh-TW" altLang="en-US" sz="2400" dirty="0" smtClean="0"/>
              <a:t>研究證實，經常急步行（在</a:t>
            </a:r>
            <a:r>
              <a:rPr lang="en-US" altLang="zh-TW" sz="2400" dirty="0" smtClean="0"/>
              <a:t>15</a:t>
            </a:r>
            <a:r>
              <a:rPr lang="zh-TW" altLang="en-US" sz="2400" dirty="0" smtClean="0"/>
              <a:t>至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分鐘內走完</a:t>
            </a:r>
            <a:r>
              <a:rPr lang="en-US" altLang="zh-TW" sz="2400" dirty="0" smtClean="0"/>
              <a:t>1,600</a:t>
            </a:r>
            <a:r>
              <a:rPr lang="zh-TW" altLang="en-US" sz="2400" dirty="0" smtClean="0"/>
              <a:t>米），發展成終生習慣，對身體健康有長遠的益處。</a:t>
            </a:r>
          </a:p>
          <a:p>
            <a:pPr lvl="0">
              <a:spcBef>
                <a:spcPts val="2400"/>
              </a:spcBef>
              <a:buClr>
                <a:srgbClr val="90C226"/>
              </a:buClr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以中等速度步行 </a:t>
            </a:r>
            <a:r>
              <a:rPr lang="en-US" altLang="zh-TW" sz="3600" dirty="0">
                <a:solidFill>
                  <a:srgbClr val="00B050"/>
                </a:solidFill>
              </a:rPr>
              <a:t>30 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分鐘，你可以累積 </a:t>
            </a:r>
            <a:r>
              <a:rPr lang="en-US" altLang="zh-TW" sz="3200" dirty="0">
                <a:solidFill>
                  <a:srgbClr val="0070C0"/>
                </a:solidFill>
              </a:rPr>
              <a:t>3000</a:t>
            </a:r>
            <a:r>
              <a:rPr lang="zh-TW" altLang="en-US" sz="3200" dirty="0">
                <a:solidFill>
                  <a:srgbClr val="0070C0"/>
                </a:solidFill>
              </a:rPr>
              <a:t>至</a:t>
            </a:r>
            <a:r>
              <a:rPr lang="en-US" altLang="zh-TW" sz="3200" dirty="0">
                <a:solidFill>
                  <a:srgbClr val="0070C0"/>
                </a:solidFill>
              </a:rPr>
              <a:t>4000</a:t>
            </a:r>
            <a:r>
              <a:rPr lang="zh-TW" altLang="en-US" sz="3200" dirty="0">
                <a:solidFill>
                  <a:srgbClr val="0070C0"/>
                </a:solidFill>
              </a:rPr>
              <a:t>步</a:t>
            </a:r>
            <a:endParaRPr lang="zh-HK" altLang="en-US" sz="3200" dirty="0">
              <a:solidFill>
                <a:srgbClr val="0070C0"/>
              </a:solidFill>
            </a:endParaRPr>
          </a:p>
          <a:p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400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急步行的益處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消耗熱量，有助控制體重</a:t>
            </a:r>
            <a:endParaRPr lang="en-US" altLang="zh-TW" sz="2400" dirty="0"/>
          </a:p>
          <a:p>
            <a:r>
              <a:rPr lang="zh-TW" altLang="en-US" sz="2400" dirty="0" smtClean="0"/>
              <a:t>減低患上心臟病、高血壓及糖尿病的機會</a:t>
            </a:r>
            <a:endParaRPr lang="zh-TW" altLang="en-US" sz="2400" dirty="0"/>
          </a:p>
          <a:p>
            <a:r>
              <a:rPr lang="zh-TW" altLang="en-US" sz="2400" dirty="0" smtClean="0"/>
              <a:t>改善心肺功能</a:t>
            </a:r>
            <a:endParaRPr lang="zh-TW" altLang="en-US" sz="2400" dirty="0"/>
          </a:p>
          <a:p>
            <a:r>
              <a:rPr lang="zh-TW" altLang="en-US" sz="2400" dirty="0" smtClean="0"/>
              <a:t>降低血液的膽固醇水平</a:t>
            </a:r>
          </a:p>
          <a:p>
            <a:r>
              <a:rPr lang="zh-TW" altLang="en-US" sz="2400" dirty="0" smtClean="0"/>
              <a:t>使頭腦靈活，增強記憶</a:t>
            </a:r>
          </a:p>
          <a:p>
            <a:r>
              <a:rPr lang="zh-TW" altLang="en-US" sz="2400" dirty="0" smtClean="0"/>
              <a:t>預防骨質疏鬆症</a:t>
            </a:r>
            <a:endParaRPr lang="zh-TW" altLang="en-US" sz="2400" dirty="0"/>
          </a:p>
          <a:p>
            <a:r>
              <a:rPr lang="zh-TW" altLang="en-US" sz="2400" dirty="0" smtClean="0"/>
              <a:t>使骨骼、肌肉及關節強健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77334" y="59571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HK" dirty="0" smtClean="0"/>
              <a:t>《</a:t>
            </a:r>
            <a:r>
              <a:rPr lang="zh-TW" altLang="en-US" dirty="0"/>
              <a:t>運動與</a:t>
            </a:r>
            <a:r>
              <a:rPr lang="zh-TW" altLang="en-US" dirty="0" smtClean="0"/>
              <a:t>健康</a:t>
            </a:r>
            <a:r>
              <a:rPr lang="en-US" altLang="zh-TW" dirty="0" smtClean="0"/>
              <a:t>-</a:t>
            </a:r>
            <a:r>
              <a:rPr lang="zh-TW" altLang="en-US" dirty="0" smtClean="0"/>
              <a:t>急</a:t>
            </a:r>
            <a:r>
              <a:rPr lang="zh-TW" altLang="en-US" dirty="0"/>
              <a:t>步行</a:t>
            </a:r>
            <a:r>
              <a:rPr lang="en-US" altLang="zh-HK" dirty="0" smtClean="0"/>
              <a:t>》</a:t>
            </a:r>
            <a:r>
              <a:rPr lang="zh-TW" altLang="en-US" dirty="0" smtClean="0"/>
              <a:t>（</a:t>
            </a:r>
            <a:r>
              <a:rPr lang="zh-HK" altLang="en-US" dirty="0" smtClean="0"/>
              <a:t>衞</a:t>
            </a:r>
            <a:r>
              <a:rPr lang="zh-HK" altLang="en-US" dirty="0"/>
              <a:t>生</a:t>
            </a:r>
            <a:r>
              <a:rPr lang="zh-HK" altLang="en-US" dirty="0" smtClean="0"/>
              <a:t>署</a:t>
            </a:r>
            <a:r>
              <a:rPr lang="zh-TW" altLang="en-US" dirty="0" smtClean="0"/>
              <a:t>）</a:t>
            </a:r>
            <a:endParaRPr lang="zh-HK" altLang="en-US" dirty="0"/>
          </a:p>
          <a:p>
            <a:r>
              <a:rPr lang="en-US" altLang="zh-TW" dirty="0">
                <a:solidFill>
                  <a:srgbClr val="002060"/>
                </a:solidFill>
              </a:rPr>
              <a:t>https://</a:t>
            </a:r>
            <a:r>
              <a:rPr lang="en-US" altLang="zh-TW" dirty="0" smtClean="0">
                <a:solidFill>
                  <a:srgbClr val="002060"/>
                </a:solidFill>
              </a:rPr>
              <a:t>www.chp.gov.hk/tc/static/90005.html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041" y="1778907"/>
            <a:ext cx="6018693" cy="46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跑步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9216474" cy="449624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跑步是有氧運動，可鍛鍊心肺功能和增強耐力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初學者</a:t>
            </a:r>
            <a:r>
              <a:rPr lang="zh-TW" altLang="en-US" sz="2400" dirty="0"/>
              <a:t>可按</a:t>
            </a:r>
            <a:r>
              <a:rPr lang="zh-TW" altLang="en-US" sz="2400" dirty="0" smtClean="0"/>
              <a:t>個人</a:t>
            </a:r>
            <a:r>
              <a:rPr lang="zh-TW" altLang="en-US" sz="2400" dirty="0"/>
              <a:t>體能情況由每節不</a:t>
            </a:r>
            <a:r>
              <a:rPr lang="zh-TW" altLang="en-US" sz="2400" dirty="0" smtClean="0"/>
              <a:t>少於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分鐘</a:t>
            </a:r>
            <a:r>
              <a:rPr lang="zh-TW" altLang="en-US" sz="2400" dirty="0"/>
              <a:t>做起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過重</a:t>
            </a:r>
            <a:r>
              <a:rPr lang="zh-TW" altLang="en-US" sz="2400" dirty="0"/>
              <a:t>、肥胖、慢性</a:t>
            </a:r>
            <a:r>
              <a:rPr lang="zh-TW" altLang="en-US" sz="2400" dirty="0" smtClean="0"/>
              <a:t>疾病患者</a:t>
            </a:r>
            <a:r>
              <a:rPr lang="zh-TW" altLang="en-US" sz="2400" dirty="0"/>
              <a:t>或有關節毛病人士應先以「健步行</a:t>
            </a:r>
            <a:r>
              <a:rPr lang="zh-TW" altLang="en-US" sz="2400" dirty="0" smtClean="0"/>
              <a:t>」開始</a:t>
            </a:r>
            <a:r>
              <a:rPr lang="zh-TW" altLang="en-US" sz="2400" dirty="0"/>
              <a:t>，待身體適應後，才逐步開始練習跑步。</a:t>
            </a:r>
          </a:p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13587" y="6100422"/>
            <a:ext cx="9296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參考資料：</a:t>
            </a:r>
            <a:r>
              <a:rPr lang="en-US" altLang="zh-HK" sz="1600" dirty="0" smtClean="0"/>
              <a:t>《</a:t>
            </a:r>
            <a:r>
              <a:rPr lang="zh-HK" altLang="en-US" sz="1600" dirty="0"/>
              <a:t>健康跑步指南</a:t>
            </a:r>
            <a:r>
              <a:rPr lang="en-US" altLang="zh-HK" sz="1600" dirty="0" smtClean="0"/>
              <a:t>》</a:t>
            </a:r>
            <a:r>
              <a:rPr lang="zh-TW" altLang="en-US" sz="1600" dirty="0" smtClean="0"/>
              <a:t>（</a:t>
            </a:r>
            <a:r>
              <a:rPr lang="zh-HK" altLang="en-US" sz="1600" dirty="0" smtClean="0"/>
              <a:t>衞</a:t>
            </a:r>
            <a:r>
              <a:rPr lang="zh-HK" altLang="en-US" sz="1600" dirty="0"/>
              <a:t>生署及康樂及文化事務</a:t>
            </a:r>
            <a:r>
              <a:rPr lang="zh-HK" altLang="en-US" sz="1600" dirty="0" smtClean="0"/>
              <a:t>署</a:t>
            </a:r>
            <a:r>
              <a:rPr lang="zh-TW" altLang="en-US" sz="1600" dirty="0" smtClean="0"/>
              <a:t>共</a:t>
            </a:r>
            <a:r>
              <a:rPr lang="zh-HK" altLang="en-US" sz="1600" dirty="0" smtClean="0"/>
              <a:t>同製作</a:t>
            </a:r>
            <a:r>
              <a:rPr lang="zh-TW" altLang="en-US" sz="1600" dirty="0" smtClean="0"/>
              <a:t>）</a:t>
            </a:r>
            <a:endParaRPr lang="zh-HK" altLang="en-US" sz="1600" dirty="0"/>
          </a:p>
          <a:p>
            <a:r>
              <a:rPr lang="en-US" altLang="zh-HK" sz="1600" dirty="0">
                <a:solidFill>
                  <a:srgbClr val="002060"/>
                </a:solidFill>
              </a:rPr>
              <a:t>https://</a:t>
            </a:r>
            <a:r>
              <a:rPr lang="en-US" altLang="zh-HK" sz="1600" dirty="0" smtClean="0">
                <a:solidFill>
                  <a:srgbClr val="002060"/>
                </a:solidFill>
              </a:rPr>
              <a:t>www.lcsd.gov.hk/en/healthy/common/download/running.pdf</a:t>
            </a:r>
            <a:r>
              <a:rPr lang="zh-TW" altLang="en-US" dirty="0" smtClean="0"/>
              <a:t>　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2673" y="3320872"/>
            <a:ext cx="5190914" cy="35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跑步的益處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222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強身</a:t>
            </a:r>
            <a:r>
              <a:rPr lang="zh-TW" altLang="en-US" sz="2400" dirty="0"/>
              <a:t>健體，增強心肺功能</a:t>
            </a:r>
          </a:p>
          <a:p>
            <a:r>
              <a:rPr lang="zh-TW" altLang="en-US" sz="2400" dirty="0"/>
              <a:t>消耗熱量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有助控制體重</a:t>
            </a:r>
            <a:endParaRPr lang="en-US" altLang="zh-TW" sz="2400" dirty="0"/>
          </a:p>
          <a:p>
            <a:r>
              <a:rPr lang="zh-TW" altLang="en-US" sz="2400" dirty="0"/>
              <a:t>減低因過重而患上多種不同的慢性疾病（如高血壓、糖尿病、心血管疾病）的風險</a:t>
            </a:r>
            <a:endParaRPr lang="en-US" altLang="zh-TW" sz="2400" dirty="0"/>
          </a:p>
          <a:p>
            <a:r>
              <a:rPr lang="zh-TW" altLang="en-US" sz="2400" dirty="0" smtClean="0"/>
              <a:t>預防</a:t>
            </a:r>
            <a:r>
              <a:rPr lang="zh-TW" altLang="en-US" sz="2400" dirty="0"/>
              <a:t>中風、骨質疏鬆、部分</a:t>
            </a:r>
            <a:r>
              <a:rPr lang="zh-TW" altLang="en-US" sz="2400" dirty="0" smtClean="0"/>
              <a:t>癌症</a:t>
            </a:r>
            <a:r>
              <a:rPr lang="zh-TW" altLang="en-US" sz="2400" dirty="0"/>
              <a:t>（</a:t>
            </a:r>
            <a:r>
              <a:rPr lang="zh-TW" altLang="en-US" sz="2400" dirty="0" smtClean="0"/>
              <a:t>例如</a:t>
            </a:r>
            <a:r>
              <a:rPr lang="zh-TW" altLang="en-US" sz="2400" dirty="0"/>
              <a:t>：大腸</a:t>
            </a:r>
            <a:r>
              <a:rPr lang="zh-TW" altLang="en-US" sz="2400" dirty="0" smtClean="0"/>
              <a:t>癌</a:t>
            </a:r>
            <a:r>
              <a:rPr lang="zh-TW" altLang="en-US" sz="2400" dirty="0"/>
              <a:t>）</a:t>
            </a:r>
            <a:r>
              <a:rPr lang="zh-TW" altLang="en-US" sz="2400" dirty="0" smtClean="0"/>
              <a:t>等</a:t>
            </a:r>
            <a:r>
              <a:rPr lang="zh-TW" altLang="en-US" sz="2400" dirty="0"/>
              <a:t>疾病</a:t>
            </a:r>
          </a:p>
          <a:p>
            <a:r>
              <a:rPr lang="zh-TW" altLang="en-US" sz="2400" dirty="0"/>
              <a:t>調適心情，紓緩生活壓力</a:t>
            </a:r>
          </a:p>
          <a:p>
            <a:r>
              <a:rPr lang="zh-TW" altLang="en-US" sz="2400" dirty="0"/>
              <a:t>有助結交朋友，擴闊社交圈子</a:t>
            </a:r>
          </a:p>
          <a:p>
            <a:r>
              <a:rPr lang="zh-TW" altLang="en-US" sz="2400" dirty="0"/>
              <a:t>容易學習，花費甚</a:t>
            </a:r>
            <a:r>
              <a:rPr lang="zh-TW" altLang="en-US" sz="2400" dirty="0" smtClean="0"/>
              <a:t>少</a:t>
            </a: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16864" y="5736628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HK" dirty="0" smtClean="0"/>
              <a:t>《</a:t>
            </a:r>
            <a:r>
              <a:rPr lang="zh-HK" altLang="en-US" dirty="0"/>
              <a:t>健康跑步指南</a:t>
            </a:r>
            <a:r>
              <a:rPr lang="en-US" altLang="zh-HK" dirty="0" smtClean="0"/>
              <a:t>》</a:t>
            </a:r>
            <a:r>
              <a:rPr lang="zh-TW" altLang="en-US" dirty="0" smtClean="0"/>
              <a:t>（</a:t>
            </a:r>
            <a:r>
              <a:rPr lang="zh-HK" altLang="en-US" dirty="0" smtClean="0"/>
              <a:t>衞</a:t>
            </a:r>
            <a:r>
              <a:rPr lang="zh-HK" altLang="en-US" dirty="0"/>
              <a:t>生署及康樂及文化事務</a:t>
            </a:r>
            <a:r>
              <a:rPr lang="zh-HK" altLang="en-US" dirty="0" smtClean="0"/>
              <a:t>署</a:t>
            </a:r>
            <a:r>
              <a:rPr lang="zh-TW" altLang="en-US" dirty="0" smtClean="0"/>
              <a:t>共</a:t>
            </a:r>
            <a:r>
              <a:rPr lang="zh-HK" altLang="en-US" dirty="0" smtClean="0"/>
              <a:t>同製作</a:t>
            </a:r>
            <a:r>
              <a:rPr lang="zh-TW" altLang="en-US" dirty="0" smtClean="0"/>
              <a:t>）</a:t>
            </a:r>
            <a:endParaRPr lang="zh-HK" altLang="en-US" dirty="0"/>
          </a:p>
          <a:p>
            <a:r>
              <a:rPr lang="en-US" altLang="zh-HK" dirty="0">
                <a:solidFill>
                  <a:srgbClr val="002060"/>
                </a:solidFill>
              </a:rPr>
              <a:t>https://</a:t>
            </a:r>
            <a:r>
              <a:rPr lang="en-US" altLang="zh-HK" dirty="0" smtClean="0">
                <a:solidFill>
                  <a:srgbClr val="002060"/>
                </a:solidFill>
              </a:rPr>
              <a:t>www.lcsd.gov.hk/en/healthy/common/download/running.pdf</a:t>
            </a:r>
            <a:r>
              <a:rPr lang="zh-TW" altLang="en-US" dirty="0" smtClean="0"/>
              <a:t>　</a:t>
            </a: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13" y="3886200"/>
            <a:ext cx="3814702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82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19430"/>
          <a:stretch/>
        </p:blipFill>
        <p:spPr>
          <a:xfrm>
            <a:off x="6038850" y="904874"/>
            <a:ext cx="6020215" cy="52397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4" y="375684"/>
            <a:ext cx="10268034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「躍動校園 活力人生」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計劃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－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活力健步跑挑戰賽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134" y="1748451"/>
            <a:ext cx="6380691" cy="3880773"/>
          </a:xfrm>
        </p:spPr>
        <p:txBody>
          <a:bodyPr/>
          <a:lstStyle/>
          <a:p>
            <a:r>
              <a:rPr lang="zh-TW" altLang="en-US" sz="2000" dirty="0" smtClean="0"/>
              <a:t>參賽</a:t>
            </a:r>
            <a:r>
              <a:rPr lang="zh-TW" altLang="en-US" sz="2000" dirty="0"/>
              <a:t>組</a:t>
            </a:r>
            <a:r>
              <a:rPr lang="zh-TW" altLang="en-US" sz="2000" dirty="0" smtClean="0"/>
              <a:t>別：小學</a:t>
            </a:r>
            <a:r>
              <a:rPr lang="zh-TW" altLang="en-US" sz="2000" dirty="0"/>
              <a:t>組及中學組</a:t>
            </a:r>
          </a:p>
          <a:p>
            <a:r>
              <a:rPr lang="zh-TW" altLang="en-US" sz="2000" dirty="0" smtClean="0"/>
              <a:t>參賽資格：全</a:t>
            </a:r>
            <a:r>
              <a:rPr lang="zh-TW" altLang="en-US" sz="2000" dirty="0"/>
              <a:t>港中小學生</a:t>
            </a:r>
          </a:p>
          <a:p>
            <a:r>
              <a:rPr lang="zh-TW" altLang="en-US" sz="2000" dirty="0" smtClean="0"/>
              <a:t>挑戰期間：</a:t>
            </a:r>
            <a:r>
              <a:rPr lang="en-US" altLang="zh-TW" sz="2000" dirty="0" smtClean="0"/>
              <a:t>2022</a:t>
            </a:r>
            <a:r>
              <a:rPr lang="zh-TW" altLang="en-US" sz="2000" dirty="0"/>
              <a:t>年</a:t>
            </a:r>
            <a:r>
              <a:rPr lang="en-US" altLang="zh-TW" sz="2000" dirty="0"/>
              <a:t>6</a:t>
            </a:r>
            <a:r>
              <a:rPr lang="zh-TW" altLang="en-US" sz="2000" dirty="0"/>
              <a:t>月</a:t>
            </a:r>
            <a:r>
              <a:rPr lang="en-US" altLang="zh-TW" sz="2000" dirty="0"/>
              <a:t>20</a:t>
            </a:r>
            <a:r>
              <a:rPr lang="zh-TW" altLang="en-US" sz="2000" dirty="0"/>
              <a:t>日</a:t>
            </a:r>
            <a:r>
              <a:rPr lang="zh-TW" altLang="en-US" sz="2000" dirty="0" smtClean="0"/>
              <a:t>（一</a:t>
            </a:r>
            <a:r>
              <a:rPr lang="zh-TW" altLang="en-US" sz="2000" dirty="0"/>
              <a:t>）至</a:t>
            </a:r>
            <a:r>
              <a:rPr lang="en-US" altLang="zh-TW" sz="2000" dirty="0"/>
              <a:t>7</a:t>
            </a:r>
            <a:r>
              <a:rPr lang="zh-TW" altLang="en-US" sz="2000" dirty="0"/>
              <a:t>月</a:t>
            </a:r>
            <a:r>
              <a:rPr lang="en-US" altLang="zh-TW" sz="2000" dirty="0"/>
              <a:t>24</a:t>
            </a:r>
            <a:r>
              <a:rPr lang="zh-TW" altLang="en-US" sz="2000" dirty="0"/>
              <a:t>日</a:t>
            </a:r>
            <a:r>
              <a:rPr lang="zh-TW" altLang="en-US" sz="2000" dirty="0" smtClean="0"/>
              <a:t>（日</a:t>
            </a:r>
            <a:r>
              <a:rPr lang="zh-TW" altLang="en-US" sz="2000" dirty="0"/>
              <a:t>）（五星期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r>
              <a:rPr lang="zh-TW" altLang="en-US" sz="2000" dirty="0"/>
              <a:t>學生於上述挑戰賽的表現達指定水平，便可獲得金、銀或銅章證書  （電子獎狀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endParaRPr lang="zh-TW" altLang="en-US" dirty="0"/>
          </a:p>
          <a:p>
            <a:endParaRPr lang="zh-HK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30048"/>
              </p:ext>
            </p:extLst>
          </p:nvPr>
        </p:nvGraphicFramePr>
        <p:xfrm>
          <a:off x="254532" y="4136789"/>
          <a:ext cx="6311894" cy="2455653"/>
        </p:xfrm>
        <a:graphic>
          <a:graphicData uri="http://schemas.openxmlformats.org/drawingml/2006/table">
            <a:tbl>
              <a:tblPr firstRow="1" firstCol="1" bandRow="1"/>
              <a:tblGrid>
                <a:gridCol w="2103462">
                  <a:extLst>
                    <a:ext uri="{9D8B030D-6E8A-4147-A177-3AD203B41FA5}">
                      <a16:colId xmlns:a16="http://schemas.microsoft.com/office/drawing/2014/main" val="560005488"/>
                    </a:ext>
                  </a:extLst>
                </a:gridCol>
                <a:gridCol w="2104216">
                  <a:extLst>
                    <a:ext uri="{9D8B030D-6E8A-4147-A177-3AD203B41FA5}">
                      <a16:colId xmlns:a16="http://schemas.microsoft.com/office/drawing/2014/main" val="246641486"/>
                    </a:ext>
                  </a:extLst>
                </a:gridCol>
                <a:gridCol w="2104216">
                  <a:extLst>
                    <a:ext uri="{9D8B030D-6E8A-4147-A177-3AD203B41FA5}">
                      <a16:colId xmlns:a16="http://schemas.microsoft.com/office/drawing/2014/main" val="2780201874"/>
                    </a:ext>
                  </a:extLst>
                </a:gridCol>
              </a:tblGrid>
              <a:tr h="67141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effectLst/>
                          <a:latin typeface="+mj-ea"/>
                          <a:ea typeface="+mj-ea"/>
                        </a:rPr>
                        <a:t>金章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銀章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　</a:t>
                      </a:r>
                      <a:r>
                        <a:rPr lang="zh-TW" sz="1800" b="1" kern="100" spc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銅</a:t>
                      </a:r>
                      <a:r>
                        <a:rPr lang="zh-TW" sz="1800" b="1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85138"/>
                  </a:ext>
                </a:extLst>
              </a:tr>
              <a:tr h="178423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挑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戰</a:t>
                      </a: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賽期間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累積步數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達</a:t>
                      </a:r>
                      <a:r>
                        <a:rPr lang="en-US" sz="20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100,000</a:t>
                      </a:r>
                      <a:r>
                        <a:rPr lang="zh-TW" sz="1600" b="1" kern="100" spc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步</a:t>
                      </a:r>
                      <a:endParaRPr lang="zh-TW" sz="1400" b="1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u="sng" kern="100" spc="100" dirty="0">
                          <a:effectLst/>
                          <a:latin typeface="+mj-ea"/>
                          <a:ea typeface="+mj-ea"/>
                        </a:rPr>
                        <a:t>或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任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完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成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effectLst/>
                          <a:latin typeface="+mj-ea"/>
                          <a:ea typeface="+mj-ea"/>
                        </a:rPr>
                        <a:t>健步跑達</a:t>
                      </a:r>
                      <a:r>
                        <a:rPr lang="en-US" sz="1600" kern="100" spc="100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TW" sz="1600" kern="100" spc="100" dirty="0">
                          <a:effectLst/>
                          <a:latin typeface="+mj-ea"/>
                          <a:ea typeface="+mj-ea"/>
                        </a:rPr>
                        <a:t>分鐘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挑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戰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賽期間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累積步數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達</a:t>
                      </a:r>
                      <a:r>
                        <a:rPr lang="en-US" sz="20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85,000</a:t>
                      </a:r>
                      <a:r>
                        <a:rPr lang="zh-TW" altLang="zh-HK" sz="16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步</a:t>
                      </a:r>
                      <a:endParaRPr lang="zh-TW" sz="1600" kern="100" spc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indent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任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25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完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健步跑達</a:t>
                      </a:r>
                      <a:r>
                        <a:rPr lang="en-US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挑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戰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賽期間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累積步數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達</a:t>
                      </a:r>
                      <a:r>
                        <a:rPr lang="en-US" sz="20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70,000</a:t>
                      </a:r>
                      <a:r>
                        <a:rPr lang="zh-TW" altLang="zh-HK" sz="1600" b="1" kern="100" spc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步</a:t>
                      </a:r>
                      <a:endParaRPr lang="zh-TW" sz="1600" kern="100" spc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indent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任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何</a:t>
                      </a:r>
                      <a:r>
                        <a:rPr lang="en-US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</a:t>
                      </a:r>
                      <a:r>
                        <a:rPr lang="zh-TW" sz="2000" b="1" kern="100" spc="1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天</a:t>
                      </a: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完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成</a:t>
                      </a:r>
                    </a:p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健步跑達</a:t>
                      </a:r>
                      <a:r>
                        <a:rPr lang="en-US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</a:t>
                      </a:r>
                      <a:r>
                        <a:rPr lang="zh-TW" sz="1600" kern="100" spc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1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22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18" y="260466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活力健步跑挑戰賽紀錄表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0318" y="1056351"/>
            <a:ext cx="3532231" cy="388077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學生可選取表格甲「</a:t>
            </a:r>
            <a:r>
              <a:rPr lang="en-US" altLang="zh-TW" sz="2000" dirty="0"/>
              <a:t>30</a:t>
            </a:r>
            <a:r>
              <a:rPr lang="zh-TW" altLang="en-US" sz="2000" dirty="0"/>
              <a:t>分鐘健步跑」或表格乙「累積步數」以記錄進程。</a:t>
            </a:r>
            <a:endParaRPr lang="zh-HK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26276" y="2377151"/>
            <a:ext cx="3813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	表格甲： 「</a:t>
            </a:r>
            <a:r>
              <a:rPr lang="en-US" altLang="zh-TW" sz="2000" dirty="0"/>
              <a:t>30</a:t>
            </a:r>
            <a:r>
              <a:rPr lang="zh-TW" altLang="en-US" sz="2000" dirty="0"/>
              <a:t>分鐘健步跑」</a:t>
            </a:r>
            <a:endParaRPr lang="zh-HK" altLang="en-US" sz="2000" dirty="0"/>
          </a:p>
        </p:txBody>
      </p:sp>
      <p:pic>
        <p:nvPicPr>
          <p:cNvPr id="1026" name="圖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41" y="1056351"/>
            <a:ext cx="7701014" cy="547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6814666" y="421756"/>
            <a:ext cx="2052320" cy="499110"/>
          </a:xfrm>
          <a:prstGeom prst="roundRect">
            <a:avLst>
              <a:gd name="adj" fmla="val 30054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參考例子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zh-TW" sz="2000" dirty="0">
                <a:solidFill>
                  <a:schemeClr val="tx1"/>
                </a:solidFill>
              </a:rPr>
              <a:t>一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2" y="5339634"/>
            <a:ext cx="962025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79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18" y="260466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活力健步跑挑戰賽紀錄表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0318" y="1056351"/>
            <a:ext cx="3532231" cy="388077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學生可選取表格甲「</a:t>
            </a:r>
            <a:r>
              <a:rPr lang="en-US" altLang="zh-TW" sz="2000" dirty="0"/>
              <a:t>30</a:t>
            </a:r>
            <a:r>
              <a:rPr lang="zh-TW" altLang="en-US" sz="2000" dirty="0"/>
              <a:t>分鐘健步跑」或表格乙「累積步數」以記錄進程。</a:t>
            </a:r>
            <a:endParaRPr lang="zh-HK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26276" y="2377151"/>
            <a:ext cx="2698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	表格乙：累積步數</a:t>
            </a:r>
            <a:endParaRPr lang="zh-HK" altLang="en-US" sz="2000" dirty="0"/>
          </a:p>
        </p:txBody>
      </p:sp>
      <p:sp>
        <p:nvSpPr>
          <p:cNvPr id="6" name="圓角矩形 5"/>
          <p:cNvSpPr/>
          <p:nvPr/>
        </p:nvSpPr>
        <p:spPr>
          <a:xfrm>
            <a:off x="6704938" y="305667"/>
            <a:ext cx="2052320" cy="499110"/>
          </a:xfrm>
          <a:prstGeom prst="roundRect">
            <a:avLst>
              <a:gd name="adj" fmla="val 30054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參考例子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二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圖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31" y="920866"/>
            <a:ext cx="7951647" cy="529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779" y="4534281"/>
            <a:ext cx="92392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98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CA8D9AD5-F248-4919-864A-CFD76CC027D6}" type="slidenum">
              <a:rPr lang="en-US" altLang="zh-HK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9</a:t>
            </a:fld>
            <a:endParaRPr lang="en-US" altLang="zh-HK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649" y="2247768"/>
            <a:ext cx="2220166" cy="23135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14933" y="4786311"/>
            <a:ext cx="647856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zh-HK" altLang="zh-HK" sz="3200" dirty="0"/>
              <a:t>有</a:t>
            </a:r>
            <a:r>
              <a:rPr lang="zh-TW" altLang="zh-HK" sz="3200" dirty="0"/>
              <a:t>關「</a:t>
            </a:r>
            <a:r>
              <a:rPr lang="en-US" altLang="zh-HK" sz="3200" dirty="0"/>
              <a:t>ASAP</a:t>
            </a:r>
            <a:r>
              <a:rPr lang="zh-TW" altLang="zh-HK" sz="3200" dirty="0"/>
              <a:t>」計劃</a:t>
            </a:r>
            <a:r>
              <a:rPr lang="zh-HK" altLang="zh-HK" sz="3200" dirty="0"/>
              <a:t>詳</a:t>
            </a:r>
            <a:r>
              <a:rPr lang="zh-TW" altLang="zh-HK" sz="3200" dirty="0"/>
              <a:t>情，</a:t>
            </a:r>
            <a:r>
              <a:rPr lang="zh-HK" altLang="zh-HK" sz="3200" dirty="0"/>
              <a:t>請瀏</a:t>
            </a:r>
            <a:r>
              <a:rPr lang="zh-TW" altLang="zh-HK" sz="3200" dirty="0" smtClean="0"/>
              <a:t>覽</a:t>
            </a:r>
            <a:r>
              <a:rPr lang="en-US" altLang="zh-HK" sz="3200" dirty="0" smtClean="0">
                <a:solidFill>
                  <a:srgbClr val="002060"/>
                </a:solidFill>
              </a:rPr>
              <a:t>www.edb.gov.hk/tc/pe/asap</a:t>
            </a:r>
            <a:endParaRPr lang="zh-HK" altLang="en-US" sz="3200" dirty="0">
              <a:solidFill>
                <a:srgbClr val="00206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51" y="402577"/>
            <a:ext cx="4225181" cy="60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249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639</Words>
  <Application>Microsoft Office PowerPoint</Application>
  <PresentationFormat>寬螢幕</PresentationFormat>
  <Paragraphs>72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Montserrat Light</vt:lpstr>
      <vt:lpstr>微軟正黑體</vt:lpstr>
      <vt:lpstr>新細明體</vt:lpstr>
      <vt:lpstr>Arial</vt:lpstr>
      <vt:lpstr>Calibri</vt:lpstr>
      <vt:lpstr>Constantia</vt:lpstr>
      <vt:lpstr>Trebuchet MS</vt:lpstr>
      <vt:lpstr>Wingdings 3</vt:lpstr>
      <vt:lpstr>多面向</vt:lpstr>
      <vt:lpstr>步行和跑步的益處</vt:lpstr>
      <vt:lpstr>步行</vt:lpstr>
      <vt:lpstr>急步行的益處</vt:lpstr>
      <vt:lpstr>跑步</vt:lpstr>
      <vt:lpstr>跑步的益處</vt:lpstr>
      <vt:lpstr>「躍動校園 活力人生」計劃 －活力健步跑挑戰賽</vt:lpstr>
      <vt:lpstr>活力健步跑挑戰賽紀錄表</vt:lpstr>
      <vt:lpstr>活力健步跑挑戰賽紀錄表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PES</dc:creator>
  <cp:lastModifiedBy>PES</cp:lastModifiedBy>
  <cp:revision>24</cp:revision>
  <dcterms:created xsi:type="dcterms:W3CDTF">2022-06-01T10:00:47Z</dcterms:created>
  <dcterms:modified xsi:type="dcterms:W3CDTF">2022-06-06T01:41:04Z</dcterms:modified>
</cp:coreProperties>
</file>