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66" r:id="rId4"/>
    <p:sldId id="260" r:id="rId5"/>
    <p:sldId id="259" r:id="rId6"/>
    <p:sldId id="258" r:id="rId7"/>
    <p:sldId id="257" r:id="rId8"/>
    <p:sldId id="263" r:id="rId9"/>
    <p:sldId id="268" r:id="rId10"/>
    <p:sldId id="27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4A64-1318-4977-8887-7E7467F0334C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44A9-8C15-4586-B01F-D149DA41B69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6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44A9-8C15-4586-B01F-D149DA41B694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397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44A9-8C15-4586-B01F-D149DA41B694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156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44A9-8C15-4586-B01F-D149DA41B694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970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5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452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51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41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027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54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54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451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01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0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620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390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81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284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81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027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928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2BAC-0656-49B3-AAC7-1DB5775585ED}" type="datetimeFigureOut">
              <a:rPr lang="zh-HK" altLang="en-US" smtClean="0"/>
              <a:t>26/1/2023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73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38225" y="5046419"/>
            <a:ext cx="4227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教育局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課程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發展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處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體育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組製作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2023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年</a:t>
            </a:r>
            <a:endParaRPr lang="zh-HK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73" y="-152478"/>
            <a:ext cx="2139218" cy="21392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7073" y="1006777"/>
            <a:ext cx="9999133" cy="1646302"/>
          </a:xfrm>
        </p:spPr>
        <p:txBody>
          <a:bodyPr/>
          <a:lstStyle/>
          <a:p>
            <a:pPr algn="l"/>
            <a:r>
              <a:rPr lang="zh-TW" alt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</a:t>
            </a:r>
            <a:r>
              <a:rPr lang="zh-TW" alt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子健步跑：步行和跑步的益處</a:t>
            </a:r>
            <a:endParaRPr lang="zh-HK" altLang="en-US" sz="4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2742725"/>
            <a:ext cx="5086350" cy="411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00"/>
            <a:ext cx="2390775" cy="26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1635125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舉隅－活力健步跑挑戰賽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zh-HK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112837"/>
            <a:ext cx="9028641" cy="4819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學校亦可配合活力健步跑挑戰賽，安排其他親子比賽</a:t>
            </a:r>
            <a:r>
              <a:rPr lang="zh-TW" altLang="en-US" sz="2800" dirty="0" smtClean="0"/>
              <a:t>，如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「</a:t>
            </a:r>
            <a:r>
              <a:rPr lang="zh-TW" altLang="en-US" sz="2800" b="1" dirty="0">
                <a:solidFill>
                  <a:srgbClr val="C00000"/>
                </a:solidFill>
              </a:rPr>
              <a:t>快樂一刻」攝影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比賽</a:t>
            </a:r>
            <a:r>
              <a:rPr lang="zh-TW" altLang="en-US" sz="2800" dirty="0" smtClean="0"/>
              <a:t>、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創意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路線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設計比賽</a:t>
            </a:r>
            <a:r>
              <a:rPr lang="zh-TW" altLang="en-US" sz="2800" dirty="0"/>
              <a:t>、</a:t>
            </a:r>
            <a:r>
              <a:rPr lang="zh-TW" altLang="en-US" sz="2800" b="1" dirty="0">
                <a:solidFill>
                  <a:srgbClr val="00B0F0"/>
                </a:solidFill>
              </a:rPr>
              <a:t>活力短片比賽</a:t>
            </a:r>
            <a:r>
              <a:rPr lang="zh-TW" altLang="en-US" sz="2800" dirty="0" smtClean="0"/>
              <a:t>等，進一步提升學校的運動氛圍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10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148" y="3150554"/>
            <a:ext cx="2789837" cy="27819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02500"/>
            <a:ext cx="2486025" cy="16573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3219" y="3801278"/>
            <a:ext cx="1509483" cy="1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11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49" y="2247768"/>
            <a:ext cx="2220166" cy="23135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14933" y="4786311"/>
            <a:ext cx="647856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zh-HK" altLang="zh-HK" sz="3200" dirty="0"/>
              <a:t>有</a:t>
            </a:r>
            <a:r>
              <a:rPr lang="zh-TW" altLang="zh-HK" sz="3200" dirty="0"/>
              <a:t>關「</a:t>
            </a:r>
            <a:r>
              <a:rPr lang="en-US" altLang="zh-HK" sz="3200" dirty="0"/>
              <a:t>ASAP</a:t>
            </a:r>
            <a:r>
              <a:rPr lang="zh-TW" altLang="zh-HK" sz="3200" dirty="0"/>
              <a:t>」計劃</a:t>
            </a:r>
            <a:r>
              <a:rPr lang="zh-HK" altLang="zh-HK" sz="3200" dirty="0"/>
              <a:t>詳</a:t>
            </a:r>
            <a:r>
              <a:rPr lang="zh-TW" altLang="zh-HK" sz="3200" dirty="0"/>
              <a:t>情，</a:t>
            </a:r>
            <a:r>
              <a:rPr lang="zh-HK" altLang="zh-HK" sz="3200" dirty="0"/>
              <a:t>請瀏</a:t>
            </a:r>
            <a:r>
              <a:rPr lang="zh-TW" altLang="zh-HK" sz="3200" dirty="0" smtClean="0"/>
              <a:t>覽</a:t>
            </a:r>
            <a:r>
              <a:rPr lang="en-US" altLang="zh-HK" sz="3200" dirty="0" smtClean="0">
                <a:solidFill>
                  <a:srgbClr val="002060"/>
                </a:solidFill>
              </a:rPr>
              <a:t>www.edb.gov.hk/tc/pe/asap</a:t>
            </a:r>
            <a:endParaRPr lang="zh-HK" altLang="en-US" sz="3200" dirty="0">
              <a:solidFill>
                <a:srgbClr val="00206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1" y="402577"/>
            <a:ext cx="4225181" cy="60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120" y="37185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親子運動的重要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120" y="1209672"/>
            <a:ext cx="9261796" cy="44378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/>
              <a:t>家長是教育的重要持份者，對於培育學生全人發展尤其關鍵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spcAft>
                <a:spcPts val="1200"/>
              </a:spcAft>
            </a:pPr>
            <a:r>
              <a:rPr lang="zh-TW" altLang="en-US" sz="2400" dirty="0"/>
              <a:t>為培養學生的健康生活方式，</a:t>
            </a:r>
            <a:r>
              <a:rPr lang="zh-TW" altLang="en-US" sz="2400" dirty="0" smtClean="0"/>
              <a:t>學校可以安排</a:t>
            </a:r>
            <a:r>
              <a:rPr lang="zh-TW" altLang="en-US" sz="2400" dirty="0"/>
              <a:t>不同的學習</a:t>
            </a:r>
            <a:r>
              <a:rPr lang="zh-TW" altLang="en-US" sz="2400" dirty="0" smtClean="0"/>
              <a:t>活動，讓</a:t>
            </a:r>
            <a:r>
              <a:rPr lang="zh-TW" altLang="en-US" sz="2400" dirty="0"/>
              <a:t>家長參與其中，</a:t>
            </a:r>
            <a:r>
              <a:rPr lang="zh-TW" altLang="en-US" sz="2400" dirty="0" smtClean="0"/>
              <a:t>期望</a:t>
            </a:r>
            <a:r>
              <a:rPr lang="zh-TW" altLang="en-US" sz="2400" b="1" dirty="0">
                <a:solidFill>
                  <a:srgbClr val="0070C0"/>
                </a:solidFill>
              </a:rPr>
              <a:t>家校合力營造一個讓學生健康發展的環境</a:t>
            </a:r>
            <a:r>
              <a:rPr lang="zh-TW" altLang="en-US" sz="2400" dirty="0"/>
              <a:t>，共同培養學生的正面價值觀、態度</a:t>
            </a:r>
            <a:r>
              <a:rPr lang="zh-TW" altLang="en-US" sz="2400" dirty="0" smtClean="0"/>
              <a:t>和習慣。</a:t>
            </a:r>
            <a:endParaRPr lang="en-US" altLang="zh-TW" sz="2400" dirty="0" smtClean="0"/>
          </a:p>
          <a:p>
            <a:r>
              <a:rPr lang="zh-TW" altLang="en-US" sz="2400" dirty="0" smtClean="0"/>
              <a:t>家長與子女一起做運動，可以</a:t>
            </a:r>
            <a:r>
              <a:rPr lang="zh-TW" altLang="en-US" sz="2400" b="1" dirty="0" smtClean="0">
                <a:solidFill>
                  <a:srgbClr val="F85AF0"/>
                </a:solidFill>
              </a:rPr>
              <a:t>增進</a:t>
            </a:r>
            <a:r>
              <a:rPr lang="zh-TW" altLang="en-US" sz="2400" b="1" dirty="0">
                <a:solidFill>
                  <a:srgbClr val="F85AF0"/>
                </a:solidFill>
              </a:rPr>
              <a:t>親子關係</a:t>
            </a:r>
            <a:r>
              <a:rPr lang="zh-TW" altLang="en-US" sz="2400" dirty="0"/>
              <a:t>。同時，家長亦可透過運動提升正面樂觀的心態，幫助孩子有效學習及健康成長。</a:t>
            </a:r>
          </a:p>
          <a:p>
            <a:pPr marL="0" indent="0">
              <a:buNone/>
            </a:pPr>
            <a:endParaRPr lang="zh-HK" altLang="en-US" sz="2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700">
            <a:off x="3233674" y="4295587"/>
            <a:ext cx="4501821" cy="2289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2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0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4954" y="764032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親子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健步／跑步的樂趣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4954" y="1694952"/>
            <a:ext cx="6933765" cy="4437849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zh-TW" altLang="en-US" sz="2600" dirty="0"/>
              <a:t>步行是最簡單和安全的運動，也是最有效促進健康的運動之一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zh-TW" altLang="en-US" sz="2600" dirty="0" smtClean="0"/>
              <a:t>家長於課餘</a:t>
            </a:r>
            <a:r>
              <a:rPr lang="zh-TW" altLang="en-US" sz="2600" dirty="0"/>
              <a:t>時間／</a:t>
            </a:r>
            <a:r>
              <a:rPr lang="zh-TW" altLang="en-US" sz="2600" dirty="0" smtClean="0"/>
              <a:t>假期與子女結伴</a:t>
            </a:r>
            <a:r>
              <a:rPr lang="zh-TW" altLang="en-US" sz="2600" dirty="0"/>
              <a:t>同行</a:t>
            </a:r>
            <a:r>
              <a:rPr lang="zh-TW" altLang="en-US" sz="2600" dirty="0" smtClean="0"/>
              <a:t>，既</a:t>
            </a:r>
            <a:r>
              <a:rPr lang="zh-TW" altLang="en-US" sz="2600" b="1" dirty="0" smtClean="0">
                <a:solidFill>
                  <a:srgbClr val="7030A0"/>
                </a:solidFill>
              </a:rPr>
              <a:t>增加</a:t>
            </a:r>
            <a:r>
              <a:rPr lang="zh-TW" altLang="en-US" sz="2600" b="1" dirty="0">
                <a:solidFill>
                  <a:srgbClr val="7030A0"/>
                </a:solidFill>
              </a:rPr>
              <a:t>樂趣</a:t>
            </a:r>
            <a:r>
              <a:rPr lang="zh-TW" altLang="en-US" sz="2600" dirty="0"/>
              <a:t>，又可</a:t>
            </a:r>
            <a:r>
              <a:rPr lang="zh-TW" altLang="en-US" sz="2600" b="1" dirty="0">
                <a:solidFill>
                  <a:srgbClr val="00B0F0"/>
                </a:solidFill>
              </a:rPr>
              <a:t>互相鼓勵和</a:t>
            </a:r>
            <a:r>
              <a:rPr lang="zh-TW" altLang="en-US" sz="2600" b="1" dirty="0" smtClean="0">
                <a:solidFill>
                  <a:srgbClr val="00B0F0"/>
                </a:solidFill>
              </a:rPr>
              <a:t>照顧</a:t>
            </a:r>
            <a:r>
              <a:rPr lang="zh-TW" altLang="en-US" sz="2600" dirty="0"/>
              <a:t>，提升親子關係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zh-TW" altLang="en-US" sz="2600" dirty="0" smtClean="0"/>
              <a:t>進行</a:t>
            </a:r>
            <a:r>
              <a:rPr lang="zh-HK" altLang="en-US" sz="2600" dirty="0" smtClean="0"/>
              <a:t>親</a:t>
            </a:r>
            <a:r>
              <a:rPr lang="zh-HK" altLang="en-US" sz="2600" dirty="0"/>
              <a:t>子</a:t>
            </a:r>
            <a:r>
              <a:rPr lang="zh-HK" altLang="en-US" sz="2600" dirty="0" smtClean="0"/>
              <a:t>健步</a:t>
            </a:r>
            <a:r>
              <a:rPr lang="zh-TW" altLang="en-US" sz="2600" dirty="0" smtClean="0"/>
              <a:t>／跑步的</a:t>
            </a:r>
            <a:r>
              <a:rPr lang="zh-TW" altLang="en-US" sz="2600" dirty="0" smtClean="0"/>
              <a:t>方法眾多，例如到公園散步／緩步跑、到家</a:t>
            </a:r>
            <a:r>
              <a:rPr lang="zh-TW" altLang="en-US" sz="2600" dirty="0"/>
              <a:t>樂</a:t>
            </a:r>
            <a:r>
              <a:rPr lang="zh-TW" altLang="en-US" sz="2600" dirty="0" smtClean="0"/>
              <a:t>徑</a:t>
            </a:r>
            <a:r>
              <a:rPr lang="zh-TW" altLang="en-US" sz="2600" dirty="0"/>
              <a:t>遠足、行樓梯、遛狗</a:t>
            </a:r>
            <a:r>
              <a:rPr lang="zh-TW" altLang="en-US" sz="2600" dirty="0" smtClean="0"/>
              <a:t>等。</a:t>
            </a:r>
            <a:endParaRPr lang="zh-TW" altLang="en-US" sz="2600" dirty="0"/>
          </a:p>
          <a:p>
            <a:pPr>
              <a:spcAft>
                <a:spcPts val="1200"/>
              </a:spcAft>
            </a:pP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9681" y="4202882"/>
            <a:ext cx="2430709" cy="23067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091" y="2084832"/>
            <a:ext cx="2922447" cy="2770632"/>
          </a:xfrm>
          <a:prstGeom prst="rect">
            <a:avLst/>
          </a:prstGeom>
        </p:spPr>
      </p:pic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3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7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9358" y="516127"/>
            <a:ext cx="8596668" cy="69799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步行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6184" y="5837212"/>
            <a:ext cx="538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HK" dirty="0" smtClean="0"/>
              <a:t>《</a:t>
            </a:r>
            <a:r>
              <a:rPr lang="zh-TW" altLang="en-US" dirty="0"/>
              <a:t>運動與</a:t>
            </a:r>
            <a:r>
              <a:rPr lang="zh-TW" altLang="en-US" dirty="0" smtClean="0"/>
              <a:t>健康</a:t>
            </a:r>
            <a:r>
              <a:rPr lang="en-US" altLang="zh-TW" dirty="0" smtClean="0"/>
              <a:t>-</a:t>
            </a:r>
            <a:r>
              <a:rPr lang="zh-TW" altLang="en-US" dirty="0" smtClean="0"/>
              <a:t>急</a:t>
            </a:r>
            <a:r>
              <a:rPr lang="zh-TW" altLang="en-US" dirty="0"/>
              <a:t>步行</a:t>
            </a:r>
            <a:r>
              <a:rPr lang="en-US" altLang="zh-HK" dirty="0" smtClean="0"/>
              <a:t>》</a:t>
            </a:r>
            <a:r>
              <a:rPr lang="zh-TW" altLang="en-US" dirty="0" smtClean="0"/>
              <a:t>（</a:t>
            </a:r>
            <a:r>
              <a:rPr lang="zh-HK" altLang="en-US" dirty="0" smtClean="0"/>
              <a:t>衞</a:t>
            </a:r>
            <a:r>
              <a:rPr lang="zh-HK" altLang="en-US" dirty="0"/>
              <a:t>生</a:t>
            </a:r>
            <a:r>
              <a:rPr lang="zh-HK" altLang="en-US" dirty="0" smtClean="0"/>
              <a:t>署</a:t>
            </a:r>
            <a:r>
              <a:rPr lang="zh-TW" altLang="en-US" dirty="0" smtClean="0"/>
              <a:t>）</a:t>
            </a:r>
            <a:endParaRPr lang="zh-HK" altLang="en-US" dirty="0"/>
          </a:p>
          <a:p>
            <a:r>
              <a:rPr lang="en-US" altLang="zh-TW" dirty="0">
                <a:solidFill>
                  <a:srgbClr val="002060"/>
                </a:solidFill>
              </a:rPr>
              <a:t>https://</a:t>
            </a:r>
            <a:r>
              <a:rPr lang="en-US" altLang="zh-TW" dirty="0" smtClean="0">
                <a:solidFill>
                  <a:srgbClr val="002060"/>
                </a:solidFill>
              </a:rPr>
              <a:t>www.chp.gov.hk/tc/static/90005.html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39896"/>
            <a:ext cx="2575241" cy="34347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860" y="3772036"/>
            <a:ext cx="2370788" cy="337045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9358" y="1410781"/>
            <a:ext cx="9399354" cy="388077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sz="2400" dirty="0" smtClean="0"/>
              <a:t>步行</a:t>
            </a:r>
            <a:r>
              <a:rPr lang="zh-TW" altLang="en-US" sz="2400" dirty="0"/>
              <a:t>運動分為漫步</a:t>
            </a:r>
            <a:r>
              <a:rPr lang="zh-TW" altLang="en-US" sz="2400" dirty="0" smtClean="0"/>
              <a:t>行</a:t>
            </a:r>
            <a:r>
              <a:rPr lang="en-US" altLang="zh-TW" sz="2400" dirty="0" smtClean="0"/>
              <a:t>(Health walking</a:t>
            </a:r>
            <a:r>
              <a:rPr lang="en-US" altLang="zh-TW" sz="2400" dirty="0"/>
              <a:t>)</a:t>
            </a:r>
            <a:r>
              <a:rPr lang="zh-TW" altLang="en-US" sz="2400" dirty="0"/>
              <a:t>、健步</a:t>
            </a:r>
            <a:r>
              <a:rPr lang="zh-TW" altLang="en-US" sz="2400" dirty="0" smtClean="0"/>
              <a:t>行</a:t>
            </a:r>
            <a:r>
              <a:rPr lang="en-US" altLang="zh-TW" sz="2400" dirty="0" smtClean="0"/>
              <a:t>(Fitness walking</a:t>
            </a:r>
            <a:r>
              <a:rPr lang="en-US" altLang="zh-TW" sz="2400" dirty="0"/>
              <a:t>)</a:t>
            </a:r>
            <a:r>
              <a:rPr lang="zh-TW" altLang="en-US" sz="2400" dirty="0"/>
              <a:t>、</a:t>
            </a:r>
            <a:r>
              <a:rPr lang="zh-TW" altLang="en-US" sz="2400" b="1" dirty="0">
                <a:solidFill>
                  <a:srgbClr val="0070C0"/>
                </a:solidFill>
              </a:rPr>
              <a:t>急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步行</a:t>
            </a:r>
            <a:r>
              <a:rPr lang="en-US" altLang="zh-TW" sz="2400" dirty="0" smtClean="0"/>
              <a:t>(Speed walking)</a:t>
            </a:r>
            <a:r>
              <a:rPr lang="zh-TW" altLang="en-US" sz="2400" dirty="0" smtClean="0"/>
              <a:t>和</a:t>
            </a:r>
            <a:r>
              <a:rPr lang="zh-TW" altLang="en-US" sz="2400" dirty="0"/>
              <a:t>競</a:t>
            </a:r>
            <a:r>
              <a:rPr lang="zh-TW" altLang="en-US" sz="2400" dirty="0" smtClean="0"/>
              <a:t>步行</a:t>
            </a:r>
            <a:r>
              <a:rPr lang="en-US" altLang="zh-TW" sz="2400" dirty="0" smtClean="0"/>
              <a:t>(Race walking)</a:t>
            </a:r>
            <a:r>
              <a:rPr lang="zh-TW" altLang="en-US" sz="2400" dirty="0" smtClean="0"/>
              <a:t>四大類。</a:t>
            </a:r>
            <a:endParaRPr lang="en-US" altLang="zh-TW" sz="2400" dirty="0" smtClean="0"/>
          </a:p>
          <a:p>
            <a:pPr>
              <a:spcBef>
                <a:spcPts val="2400"/>
              </a:spcBef>
            </a:pPr>
            <a:r>
              <a:rPr lang="zh-TW" altLang="en-US" sz="2400" dirty="0" smtClean="0"/>
              <a:t>研究證實，經常急步行（在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至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分鐘內走完</a:t>
            </a:r>
            <a:r>
              <a:rPr lang="en-US" altLang="zh-TW" sz="2400" dirty="0" smtClean="0"/>
              <a:t>1,600</a:t>
            </a:r>
            <a:r>
              <a:rPr lang="zh-TW" altLang="en-US" sz="2400" dirty="0" smtClean="0"/>
              <a:t>米），發展成終生習慣，對身體健康有長遠的益處。</a:t>
            </a:r>
          </a:p>
          <a:p>
            <a:pPr lvl="0">
              <a:spcBef>
                <a:spcPts val="2400"/>
              </a:spcBef>
              <a:buClr>
                <a:srgbClr val="90C226"/>
              </a:buClr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以中等速度步行 </a:t>
            </a:r>
            <a:r>
              <a:rPr lang="en-US" altLang="zh-TW" sz="3600" dirty="0">
                <a:solidFill>
                  <a:srgbClr val="00B050"/>
                </a:solidFill>
              </a:rPr>
              <a:t>30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分鐘，你可以累積 </a:t>
            </a:r>
            <a:r>
              <a:rPr lang="en-US" altLang="zh-TW" sz="3200" dirty="0">
                <a:solidFill>
                  <a:srgbClr val="0070C0"/>
                </a:solidFill>
              </a:rPr>
              <a:t>3000</a:t>
            </a:r>
            <a:r>
              <a:rPr lang="zh-TW" altLang="en-US" sz="3200" dirty="0">
                <a:solidFill>
                  <a:srgbClr val="0070C0"/>
                </a:solidFill>
              </a:rPr>
              <a:t>至</a:t>
            </a:r>
            <a:r>
              <a:rPr lang="en-US" altLang="zh-TW" sz="3200" dirty="0">
                <a:solidFill>
                  <a:srgbClr val="0070C0"/>
                </a:solidFill>
              </a:rPr>
              <a:t>4000</a:t>
            </a:r>
            <a:r>
              <a:rPr lang="zh-TW" altLang="en-US" sz="3200" dirty="0" smtClean="0">
                <a:solidFill>
                  <a:srgbClr val="0070C0"/>
                </a:solidFill>
              </a:rPr>
              <a:t>步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zh-HK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4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00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急步行的益處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消耗熱量，有助控制體重</a:t>
            </a:r>
            <a:endParaRPr lang="en-US" altLang="zh-TW" sz="2400" dirty="0"/>
          </a:p>
          <a:p>
            <a:r>
              <a:rPr lang="zh-TW" altLang="en-US" sz="2400" dirty="0" smtClean="0"/>
              <a:t>減低患上心臟病、高血壓及糖尿病的機會</a:t>
            </a:r>
            <a:endParaRPr lang="zh-TW" altLang="en-US" sz="2400" dirty="0"/>
          </a:p>
          <a:p>
            <a:r>
              <a:rPr lang="zh-TW" altLang="en-US" sz="2400" dirty="0" smtClean="0"/>
              <a:t>改善心肺功能</a:t>
            </a:r>
            <a:endParaRPr lang="zh-TW" altLang="en-US" sz="2400" dirty="0"/>
          </a:p>
          <a:p>
            <a:r>
              <a:rPr lang="zh-TW" altLang="en-US" sz="2400" dirty="0" smtClean="0"/>
              <a:t>降低血液的膽固醇水平</a:t>
            </a:r>
          </a:p>
          <a:p>
            <a:r>
              <a:rPr lang="zh-TW" altLang="en-US" sz="2400" dirty="0" smtClean="0"/>
              <a:t>使頭腦靈活，增強記憶</a:t>
            </a:r>
          </a:p>
          <a:p>
            <a:r>
              <a:rPr lang="zh-TW" altLang="en-US" sz="2400" dirty="0" smtClean="0"/>
              <a:t>預防骨質疏鬆症</a:t>
            </a:r>
            <a:endParaRPr lang="zh-TW" altLang="en-US" sz="2400" dirty="0"/>
          </a:p>
          <a:p>
            <a:r>
              <a:rPr lang="zh-TW" altLang="en-US" sz="2400" dirty="0" smtClean="0"/>
              <a:t>使骨骼、肌肉及關節強健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77334" y="59571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HK" dirty="0" smtClean="0"/>
              <a:t>《</a:t>
            </a:r>
            <a:r>
              <a:rPr lang="zh-TW" altLang="en-US" dirty="0"/>
              <a:t>運動與</a:t>
            </a:r>
            <a:r>
              <a:rPr lang="zh-TW" altLang="en-US" dirty="0" smtClean="0"/>
              <a:t>健康</a:t>
            </a:r>
            <a:r>
              <a:rPr lang="en-US" altLang="zh-TW" dirty="0" smtClean="0"/>
              <a:t>-</a:t>
            </a:r>
            <a:r>
              <a:rPr lang="zh-TW" altLang="en-US" dirty="0" smtClean="0"/>
              <a:t>急</a:t>
            </a:r>
            <a:r>
              <a:rPr lang="zh-TW" altLang="en-US" dirty="0"/>
              <a:t>步行</a:t>
            </a:r>
            <a:r>
              <a:rPr lang="en-US" altLang="zh-HK" dirty="0" smtClean="0"/>
              <a:t>》</a:t>
            </a:r>
            <a:r>
              <a:rPr lang="zh-TW" altLang="en-US" dirty="0" smtClean="0"/>
              <a:t>（</a:t>
            </a:r>
            <a:r>
              <a:rPr lang="zh-HK" altLang="en-US" dirty="0" smtClean="0"/>
              <a:t>衞</a:t>
            </a:r>
            <a:r>
              <a:rPr lang="zh-HK" altLang="en-US" dirty="0"/>
              <a:t>生</a:t>
            </a:r>
            <a:r>
              <a:rPr lang="zh-HK" altLang="en-US" dirty="0" smtClean="0"/>
              <a:t>署</a:t>
            </a:r>
            <a:r>
              <a:rPr lang="zh-TW" altLang="en-US" dirty="0" smtClean="0"/>
              <a:t>）</a:t>
            </a:r>
            <a:endParaRPr lang="zh-HK" altLang="en-US" dirty="0"/>
          </a:p>
          <a:p>
            <a:r>
              <a:rPr lang="en-US" altLang="zh-TW" dirty="0">
                <a:solidFill>
                  <a:srgbClr val="002060"/>
                </a:solidFill>
              </a:rPr>
              <a:t>https://</a:t>
            </a:r>
            <a:r>
              <a:rPr lang="en-US" altLang="zh-TW" dirty="0" smtClean="0">
                <a:solidFill>
                  <a:srgbClr val="002060"/>
                </a:solidFill>
              </a:rPr>
              <a:t>www.chp.gov.hk/tc/static/90005.html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41" y="1778907"/>
            <a:ext cx="6018693" cy="4689411"/>
          </a:xfrm>
          <a:prstGeom prst="rect">
            <a:avLst/>
          </a:prstGeom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5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858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跑步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9216474" cy="449624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跑步是有氧運動，可鍛鍊心肺功能和增強耐力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初學者</a:t>
            </a:r>
            <a:r>
              <a:rPr lang="zh-TW" altLang="en-US" sz="2400" dirty="0"/>
              <a:t>可按</a:t>
            </a:r>
            <a:r>
              <a:rPr lang="zh-TW" altLang="en-US" sz="2400" dirty="0" smtClean="0"/>
              <a:t>個人</a:t>
            </a:r>
            <a:r>
              <a:rPr lang="zh-TW" altLang="en-US" sz="2400" dirty="0"/>
              <a:t>體能情況由每節不</a:t>
            </a:r>
            <a:r>
              <a:rPr lang="zh-TW" altLang="en-US" sz="2400" dirty="0" smtClean="0"/>
              <a:t>少於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分鐘</a:t>
            </a:r>
            <a:r>
              <a:rPr lang="zh-TW" altLang="en-US" sz="2400" dirty="0"/>
              <a:t>做起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過重</a:t>
            </a:r>
            <a:r>
              <a:rPr lang="zh-TW" altLang="en-US" sz="2400" dirty="0"/>
              <a:t>、肥胖、慢性</a:t>
            </a:r>
            <a:r>
              <a:rPr lang="zh-TW" altLang="en-US" sz="2400" dirty="0" smtClean="0"/>
              <a:t>疾病患者</a:t>
            </a:r>
            <a:r>
              <a:rPr lang="zh-TW" altLang="en-US" sz="2400" dirty="0"/>
              <a:t>或有關節毛病人士應先以「健步行</a:t>
            </a:r>
            <a:r>
              <a:rPr lang="zh-TW" altLang="en-US" sz="2400" dirty="0" smtClean="0"/>
              <a:t>」開始</a:t>
            </a:r>
            <a:r>
              <a:rPr lang="zh-TW" altLang="en-US" sz="2400" dirty="0"/>
              <a:t>，待身體適應後，才逐步開始練習跑步。</a:t>
            </a:r>
          </a:p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13587" y="6100422"/>
            <a:ext cx="9296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參考資料：</a:t>
            </a:r>
            <a:r>
              <a:rPr lang="en-US" altLang="zh-HK" sz="1600" dirty="0" smtClean="0"/>
              <a:t>《</a:t>
            </a:r>
            <a:r>
              <a:rPr lang="zh-HK" altLang="en-US" sz="1600" dirty="0"/>
              <a:t>健康跑步指南</a:t>
            </a:r>
            <a:r>
              <a:rPr lang="en-US" altLang="zh-HK" sz="1600" dirty="0" smtClean="0"/>
              <a:t>》</a:t>
            </a:r>
            <a:r>
              <a:rPr lang="zh-TW" altLang="en-US" sz="1600" dirty="0" smtClean="0"/>
              <a:t>（</a:t>
            </a:r>
            <a:r>
              <a:rPr lang="zh-HK" altLang="en-US" sz="1600" dirty="0" smtClean="0"/>
              <a:t>衞</a:t>
            </a:r>
            <a:r>
              <a:rPr lang="zh-HK" altLang="en-US" sz="1600" dirty="0"/>
              <a:t>生署及康樂及文化事務</a:t>
            </a:r>
            <a:r>
              <a:rPr lang="zh-HK" altLang="en-US" sz="1600" dirty="0" smtClean="0"/>
              <a:t>署</a:t>
            </a:r>
            <a:r>
              <a:rPr lang="zh-TW" altLang="en-US" sz="1600" dirty="0" smtClean="0"/>
              <a:t>共</a:t>
            </a:r>
            <a:r>
              <a:rPr lang="zh-HK" altLang="en-US" sz="1600" dirty="0" smtClean="0"/>
              <a:t>同製作</a:t>
            </a:r>
            <a:r>
              <a:rPr lang="zh-TW" altLang="en-US" sz="1600" dirty="0" smtClean="0"/>
              <a:t>）</a:t>
            </a:r>
            <a:endParaRPr lang="zh-HK" altLang="en-US" sz="1600" dirty="0"/>
          </a:p>
          <a:p>
            <a:r>
              <a:rPr lang="en-US" altLang="zh-HK" sz="1600" dirty="0">
                <a:solidFill>
                  <a:srgbClr val="002060"/>
                </a:solidFill>
              </a:rPr>
              <a:t>https://</a:t>
            </a:r>
            <a:r>
              <a:rPr lang="en-US" altLang="zh-HK" sz="1600" dirty="0" smtClean="0">
                <a:solidFill>
                  <a:srgbClr val="002060"/>
                </a:solidFill>
              </a:rPr>
              <a:t>www.lcsd.gov.hk/en/healthy/common/download/running.pdf</a:t>
            </a:r>
            <a:r>
              <a:rPr lang="zh-TW" altLang="en-US" dirty="0" smtClean="0"/>
              <a:t>　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673" y="3320872"/>
            <a:ext cx="5190914" cy="3537128"/>
          </a:xfrm>
          <a:prstGeom prst="rect">
            <a:avLst/>
          </a:prstGeom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6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59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跑步的益處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強身</a:t>
            </a:r>
            <a:r>
              <a:rPr lang="zh-TW" altLang="en-US" sz="2400" dirty="0"/>
              <a:t>健體，增強心肺功能</a:t>
            </a:r>
          </a:p>
          <a:p>
            <a:r>
              <a:rPr lang="zh-TW" altLang="en-US" sz="2400" dirty="0"/>
              <a:t>消耗熱量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有助控制體重</a:t>
            </a:r>
            <a:endParaRPr lang="en-US" altLang="zh-TW" sz="2400" dirty="0"/>
          </a:p>
          <a:p>
            <a:r>
              <a:rPr lang="zh-TW" altLang="en-US" sz="2400" dirty="0"/>
              <a:t>減低因過重而患上多種不同的慢性疾病（如高血壓、糖尿病、心血管疾病）的風險</a:t>
            </a:r>
            <a:endParaRPr lang="en-US" altLang="zh-TW" sz="2400" dirty="0"/>
          </a:p>
          <a:p>
            <a:r>
              <a:rPr lang="zh-TW" altLang="en-US" sz="2400" dirty="0" smtClean="0"/>
              <a:t>預防</a:t>
            </a:r>
            <a:r>
              <a:rPr lang="zh-TW" altLang="en-US" sz="2400" dirty="0"/>
              <a:t>中風、骨質疏鬆、部分</a:t>
            </a:r>
            <a:r>
              <a:rPr lang="zh-TW" altLang="en-US" sz="2400" dirty="0" smtClean="0"/>
              <a:t>癌症</a:t>
            </a:r>
            <a:r>
              <a:rPr lang="zh-TW" altLang="en-US" sz="2400" dirty="0"/>
              <a:t>（</a:t>
            </a:r>
            <a:r>
              <a:rPr lang="zh-TW" altLang="en-US" sz="2400" dirty="0" smtClean="0"/>
              <a:t>例如</a:t>
            </a:r>
            <a:r>
              <a:rPr lang="zh-TW" altLang="en-US" sz="2400" dirty="0"/>
              <a:t>：大腸</a:t>
            </a:r>
            <a:r>
              <a:rPr lang="zh-TW" altLang="en-US" sz="2400" dirty="0" smtClean="0"/>
              <a:t>癌</a:t>
            </a:r>
            <a:r>
              <a:rPr lang="zh-TW" altLang="en-US" sz="2400" dirty="0"/>
              <a:t>）</a:t>
            </a:r>
            <a:r>
              <a:rPr lang="zh-TW" altLang="en-US" sz="2400" dirty="0" smtClean="0"/>
              <a:t>等</a:t>
            </a:r>
            <a:r>
              <a:rPr lang="zh-TW" altLang="en-US" sz="2400" dirty="0"/>
              <a:t>疾病</a:t>
            </a:r>
          </a:p>
          <a:p>
            <a:r>
              <a:rPr lang="zh-TW" altLang="en-US" sz="2400" dirty="0"/>
              <a:t>調適心情，紓緩生活壓力</a:t>
            </a:r>
          </a:p>
          <a:p>
            <a:r>
              <a:rPr lang="zh-TW" altLang="en-US" sz="2400" dirty="0"/>
              <a:t>有助結交朋友，擴闊社交圈子</a:t>
            </a:r>
          </a:p>
          <a:p>
            <a:r>
              <a:rPr lang="zh-TW" altLang="en-US" sz="2400" dirty="0"/>
              <a:t>容易學習，花費甚</a:t>
            </a:r>
            <a:r>
              <a:rPr lang="zh-TW" altLang="en-US" sz="2400" dirty="0" smtClean="0"/>
              <a:t>少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16864" y="5736628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HK" dirty="0" smtClean="0"/>
              <a:t>《</a:t>
            </a:r>
            <a:r>
              <a:rPr lang="zh-HK" altLang="en-US" dirty="0"/>
              <a:t>健康跑步指南</a:t>
            </a:r>
            <a:r>
              <a:rPr lang="en-US" altLang="zh-HK" dirty="0" smtClean="0"/>
              <a:t>》</a:t>
            </a:r>
            <a:r>
              <a:rPr lang="zh-TW" altLang="en-US" dirty="0" smtClean="0"/>
              <a:t>（</a:t>
            </a:r>
            <a:r>
              <a:rPr lang="zh-HK" altLang="en-US" dirty="0" smtClean="0"/>
              <a:t>衞</a:t>
            </a:r>
            <a:r>
              <a:rPr lang="zh-HK" altLang="en-US" dirty="0"/>
              <a:t>生署及康樂及文化事務</a:t>
            </a:r>
            <a:r>
              <a:rPr lang="zh-HK" altLang="en-US" dirty="0" smtClean="0"/>
              <a:t>署</a:t>
            </a:r>
            <a:r>
              <a:rPr lang="zh-TW" altLang="en-US" dirty="0" smtClean="0"/>
              <a:t>共</a:t>
            </a:r>
            <a:r>
              <a:rPr lang="zh-HK" altLang="en-US" dirty="0" smtClean="0"/>
              <a:t>同製作</a:t>
            </a:r>
            <a:r>
              <a:rPr lang="zh-TW" altLang="en-US" dirty="0" smtClean="0"/>
              <a:t>）</a:t>
            </a:r>
            <a:endParaRPr lang="zh-HK" altLang="en-US" dirty="0"/>
          </a:p>
          <a:p>
            <a:r>
              <a:rPr lang="en-US" altLang="zh-HK" dirty="0">
                <a:solidFill>
                  <a:srgbClr val="002060"/>
                </a:solidFill>
              </a:rPr>
              <a:t>https://</a:t>
            </a:r>
            <a:r>
              <a:rPr lang="en-US" altLang="zh-HK" dirty="0" smtClean="0">
                <a:solidFill>
                  <a:srgbClr val="002060"/>
                </a:solidFill>
              </a:rPr>
              <a:t>www.lcsd.gov.hk/en/healthy/common/download/running.pdf</a:t>
            </a:r>
            <a:r>
              <a:rPr lang="zh-TW" altLang="en-US" dirty="0" smtClean="0"/>
              <a:t>　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13" y="3886200"/>
            <a:ext cx="3814702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7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82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258" y="324182"/>
            <a:ext cx="4580949" cy="35853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257" y="535486"/>
            <a:ext cx="10268034" cy="13208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舉隅－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活力健步跑挑戰賽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8257" y="1414958"/>
            <a:ext cx="6380691" cy="3880773"/>
          </a:xfrm>
        </p:spPr>
        <p:txBody>
          <a:bodyPr/>
          <a:lstStyle/>
          <a:p>
            <a:r>
              <a:rPr lang="zh-TW" altLang="en-US" sz="2000" dirty="0" smtClean="0"/>
              <a:t>挑戰期間：五星期</a:t>
            </a:r>
            <a:endParaRPr lang="en-US" altLang="zh-TW" sz="2000" dirty="0" smtClean="0"/>
          </a:p>
          <a:p>
            <a:r>
              <a:rPr lang="zh-TW" altLang="en-US" sz="2000" dirty="0" smtClean="0"/>
              <a:t>學生與家人合作，於</a:t>
            </a:r>
            <a:r>
              <a:rPr lang="zh-TW" altLang="en-US" sz="2000" dirty="0"/>
              <a:t>上述挑戰賽的表現達指定水平，便可獲得金、銀或銅章</a:t>
            </a:r>
            <a:r>
              <a:rPr lang="zh-TW" altLang="en-US" sz="2000" dirty="0" smtClean="0"/>
              <a:t>證書</a:t>
            </a:r>
            <a:endParaRPr lang="zh-TW" altLang="en-US" dirty="0" smtClean="0"/>
          </a:p>
          <a:p>
            <a:endParaRPr lang="zh-HK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82755"/>
              </p:ext>
            </p:extLst>
          </p:nvPr>
        </p:nvGraphicFramePr>
        <p:xfrm>
          <a:off x="638178" y="3777766"/>
          <a:ext cx="6956763" cy="2677887"/>
        </p:xfrm>
        <a:graphic>
          <a:graphicData uri="http://schemas.openxmlformats.org/drawingml/2006/table">
            <a:tbl>
              <a:tblPr firstRow="1" firstCol="1" bandRow="1"/>
              <a:tblGrid>
                <a:gridCol w="2318367">
                  <a:extLst>
                    <a:ext uri="{9D8B030D-6E8A-4147-A177-3AD203B41FA5}">
                      <a16:colId xmlns:a16="http://schemas.microsoft.com/office/drawing/2014/main" val="560005488"/>
                    </a:ext>
                  </a:extLst>
                </a:gridCol>
                <a:gridCol w="2319198">
                  <a:extLst>
                    <a:ext uri="{9D8B030D-6E8A-4147-A177-3AD203B41FA5}">
                      <a16:colId xmlns:a16="http://schemas.microsoft.com/office/drawing/2014/main" val="246641486"/>
                    </a:ext>
                  </a:extLst>
                </a:gridCol>
                <a:gridCol w="2319198">
                  <a:extLst>
                    <a:ext uri="{9D8B030D-6E8A-4147-A177-3AD203B41FA5}">
                      <a16:colId xmlns:a16="http://schemas.microsoft.com/office/drawing/2014/main" val="2780201874"/>
                    </a:ext>
                  </a:extLst>
                </a:gridCol>
              </a:tblGrid>
              <a:tr h="57375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effectLst/>
                          <a:latin typeface="+mj-ea"/>
                          <a:ea typeface="+mj-ea"/>
                        </a:rPr>
                        <a:t>金章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zh-TW" sz="1800" b="1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銀</a:t>
                      </a:r>
                      <a:r>
                        <a:rPr lang="zh-TW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　</a:t>
                      </a:r>
                      <a:r>
                        <a:rPr lang="zh-TW" sz="1800" b="1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銅</a:t>
                      </a:r>
                      <a:r>
                        <a:rPr lang="zh-TW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85138"/>
                  </a:ext>
                </a:extLst>
              </a:tr>
              <a:tr h="210412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挑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戰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賽期間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累積步數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1600" kern="100" spc="100" dirty="0" smtClean="0">
                          <a:effectLst/>
                          <a:latin typeface="+mj-ea"/>
                          <a:ea typeface="+mj-ea"/>
                        </a:rPr>
                        <a:t>達</a:t>
                      </a:r>
                      <a:r>
                        <a:rPr lang="en-US" sz="20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200,000</a:t>
                      </a:r>
                      <a:r>
                        <a:rPr lang="zh-TW" sz="16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步</a:t>
                      </a:r>
                      <a:endParaRPr lang="zh-TW" sz="1400" b="1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u="sng" kern="100" spc="100" dirty="0">
                          <a:effectLst/>
                          <a:latin typeface="+mj-ea"/>
                          <a:ea typeface="+mj-ea"/>
                        </a:rPr>
                        <a:t>或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任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完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成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altLang="en-US" sz="1600" kern="100" spc="100" dirty="0" smtClean="0">
                          <a:effectLst/>
                          <a:latin typeface="+mj-ea"/>
                          <a:ea typeface="+mj-ea"/>
                        </a:rPr>
                        <a:t>親子</a:t>
                      </a:r>
                      <a:r>
                        <a:rPr lang="zh-HK" sz="1600" kern="100" spc="100" dirty="0" smtClean="0">
                          <a:effectLst/>
                          <a:latin typeface="+mj-ea"/>
                          <a:ea typeface="+mj-ea"/>
                        </a:rPr>
                        <a:t>健步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跑達</a:t>
                      </a:r>
                      <a:r>
                        <a:rPr lang="en-US" sz="1600" kern="100" spc="100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分鐘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挑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戰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賽期間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累積步數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達</a:t>
                      </a:r>
                      <a:r>
                        <a:rPr lang="en-US" sz="20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170,000</a:t>
                      </a:r>
                      <a:r>
                        <a:rPr lang="zh-TW" altLang="zh-HK" sz="16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步</a:t>
                      </a:r>
                      <a:endParaRPr lang="zh-TW" sz="1600" kern="100" spc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任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25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完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親子</a:t>
                      </a:r>
                      <a:r>
                        <a:rPr lang="zh-HK" sz="1600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健步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跑達</a:t>
                      </a:r>
                      <a:r>
                        <a:rPr lang="en-US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挑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戰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賽期間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累積步數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達</a:t>
                      </a:r>
                      <a:r>
                        <a:rPr lang="en-US" sz="20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140,000</a:t>
                      </a:r>
                      <a:r>
                        <a:rPr lang="zh-TW" altLang="zh-HK" sz="16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步</a:t>
                      </a:r>
                      <a:endParaRPr lang="zh-TW" sz="1600" kern="100" spc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任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完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親子</a:t>
                      </a:r>
                      <a:r>
                        <a:rPr lang="zh-HK" sz="1600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健步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跑達</a:t>
                      </a:r>
                      <a:r>
                        <a:rPr lang="en-US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18067"/>
                  </a:ext>
                </a:extLst>
              </a:tr>
            </a:tbl>
          </a:graphicData>
        </a:graphic>
      </p:graphicFrame>
      <p:pic>
        <p:nvPicPr>
          <p:cNvPr id="7" name="圖片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963" y="2932922"/>
            <a:ext cx="1209191" cy="1374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612" y="2966546"/>
            <a:ext cx="1291026" cy="1296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3752" y="2982274"/>
            <a:ext cx="1262807" cy="1331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8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20133" y="5371703"/>
            <a:ext cx="8390467" cy="81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6422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1635125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舉隅－活力健步跑挑戰賽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3200" b="1" dirty="0" smtClean="0">
                <a:solidFill>
                  <a:srgbClr val="00B050"/>
                </a:solidFill>
              </a:rPr>
              <a:t>注意事項 </a:t>
            </a:r>
            <a:endParaRPr lang="zh-HK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24025"/>
            <a:ext cx="9133416" cy="481965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家長和學生</a:t>
            </a:r>
            <a:r>
              <a:rPr lang="zh-TW" altLang="en-US" sz="2400" dirty="0"/>
              <a:t>在進行挑戰賽時</a:t>
            </a:r>
            <a:r>
              <a:rPr lang="zh-TW" altLang="en-US" sz="2400" dirty="0" smtClean="0"/>
              <a:t>應：</a:t>
            </a:r>
            <a:endParaRPr lang="zh-TW" altLang="en-US" sz="24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運動</a:t>
            </a:r>
            <a:r>
              <a:rPr lang="zh-TW" altLang="en-US" sz="2000" dirty="0"/>
              <a:t>前後要正確清潔</a:t>
            </a:r>
            <a:r>
              <a:rPr lang="zh-TW" altLang="en-US" sz="2000" dirty="0" smtClean="0"/>
              <a:t>雙手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了解</a:t>
            </a:r>
            <a:r>
              <a:rPr lang="zh-TW" altLang="en-US" sz="2000" dirty="0"/>
              <a:t>自己的身體狀況，量力而為，不要勉強做過分劇烈的</a:t>
            </a:r>
            <a:r>
              <a:rPr lang="zh-TW" altLang="en-US" sz="2000" dirty="0" smtClean="0"/>
              <a:t>運動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進行</a:t>
            </a:r>
            <a:r>
              <a:rPr lang="zh-TW" altLang="en-US" sz="2000" dirty="0"/>
              <a:t>運動前須做熱身運動；先以短距離和較慢的速度練習，然後逐漸增加</a:t>
            </a:r>
            <a:r>
              <a:rPr lang="zh-TW" altLang="en-US" sz="2000" dirty="0" smtClean="0"/>
              <a:t>運動量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避免</a:t>
            </a:r>
            <a:r>
              <a:rPr lang="zh-TW" altLang="en-US" sz="2000" dirty="0"/>
              <a:t>於過熱的環境進行</a:t>
            </a:r>
            <a:r>
              <a:rPr lang="zh-TW" altLang="en-US" sz="2000" dirty="0" smtClean="0"/>
              <a:t>運動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運動</a:t>
            </a:r>
            <a:r>
              <a:rPr lang="zh-TW" altLang="en-US" sz="2000" dirty="0"/>
              <a:t>之前、過程期間或之後，需要確保充足的水份</a:t>
            </a:r>
            <a:r>
              <a:rPr lang="zh-TW" altLang="en-US" sz="2000" dirty="0" smtClean="0"/>
              <a:t>補充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如</a:t>
            </a:r>
            <a:r>
              <a:rPr lang="zh-TW" altLang="en-US" sz="2000" dirty="0"/>
              <a:t>在運動期間或之後感到身體不適或有任何不良反應，請立即停止並尋求醫護人員</a:t>
            </a:r>
            <a:r>
              <a:rPr lang="zh-TW" altLang="en-US" sz="2000" dirty="0" smtClean="0"/>
              <a:t>協助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運動</a:t>
            </a:r>
            <a:r>
              <a:rPr lang="zh-TW" altLang="en-US" sz="2000" dirty="0"/>
              <a:t>後進行緩和</a:t>
            </a:r>
            <a:r>
              <a:rPr lang="zh-TW" altLang="en-US" sz="2000" dirty="0" smtClean="0"/>
              <a:t>運動</a:t>
            </a:r>
            <a:endParaRPr lang="zh-TW" altLang="en-US" sz="2000" dirty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結伴</a:t>
            </a:r>
            <a:r>
              <a:rPr lang="zh-TW" altLang="en-US" sz="2000" dirty="0"/>
              <a:t>同行，既增加樂趣，又可互相鼓勵和</a:t>
            </a:r>
            <a:r>
              <a:rPr lang="zh-TW" altLang="en-US" sz="2000" dirty="0" smtClean="0"/>
              <a:t>照顧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00538" y="6406487"/>
            <a:ext cx="683339" cy="365125"/>
          </a:xfrm>
        </p:spPr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 sz="1100">
                <a:solidFill>
                  <a:schemeClr val="bg1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9</a:t>
            </a:fld>
            <a:endParaRPr lang="en-US" altLang="zh-HK" sz="1100" dirty="0">
              <a:solidFill>
                <a:schemeClr val="bg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092738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871</Words>
  <Application>Microsoft Office PowerPoint</Application>
  <PresentationFormat>寬螢幕</PresentationFormat>
  <Paragraphs>93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Montserrat Light</vt:lpstr>
      <vt:lpstr>微軟正黑體</vt:lpstr>
      <vt:lpstr>新細明體</vt:lpstr>
      <vt:lpstr>Arial</vt:lpstr>
      <vt:lpstr>Calibri</vt:lpstr>
      <vt:lpstr>Constantia</vt:lpstr>
      <vt:lpstr>Trebuchet MS</vt:lpstr>
      <vt:lpstr>Wingdings</vt:lpstr>
      <vt:lpstr>Wingdings 3</vt:lpstr>
      <vt:lpstr>多面向</vt:lpstr>
      <vt:lpstr>親子健步跑：步行和跑步的益處</vt:lpstr>
      <vt:lpstr>親子運動的重要</vt:lpstr>
      <vt:lpstr>親子健步／跑步的樂趣</vt:lpstr>
      <vt:lpstr>步行</vt:lpstr>
      <vt:lpstr>急步行的益處</vt:lpstr>
      <vt:lpstr>跑步</vt:lpstr>
      <vt:lpstr>跑步的益處</vt:lpstr>
      <vt:lpstr>舉隅－活力健步跑挑戰賽</vt:lpstr>
      <vt:lpstr>舉隅－活力健步跑挑戰賽  注意事項 </vt:lpstr>
      <vt:lpstr>舉隅－活力健步跑挑戰賽 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PES</dc:creator>
  <cp:lastModifiedBy>PES</cp:lastModifiedBy>
  <cp:revision>48</cp:revision>
  <dcterms:created xsi:type="dcterms:W3CDTF">2022-06-01T10:00:47Z</dcterms:created>
  <dcterms:modified xsi:type="dcterms:W3CDTF">2023-01-26T07:58:31Z</dcterms:modified>
</cp:coreProperties>
</file>