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3"/>
  </p:notesMasterIdLst>
  <p:sldIdLst>
    <p:sldId id="256" r:id="rId2"/>
    <p:sldId id="259" r:id="rId3"/>
    <p:sldId id="261" r:id="rId4"/>
    <p:sldId id="262" r:id="rId5"/>
    <p:sldId id="286" r:id="rId6"/>
    <p:sldId id="284" r:id="rId7"/>
    <p:sldId id="283" r:id="rId8"/>
    <p:sldId id="287" r:id="rId9"/>
    <p:sldId id="263" r:id="rId10"/>
    <p:sldId id="282" r:id="rId11"/>
    <p:sldId id="285" r:id="rId1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50"/>
  </p:normalViewPr>
  <p:slideViewPr>
    <p:cSldViewPr snapToGrid="0" snapToObjects="1">
      <p:cViewPr varScale="1">
        <p:scale>
          <a:sx n="86" d="100"/>
          <a:sy n="86" d="100"/>
        </p:scale>
        <p:origin x="12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0C437-995E-CC4C-90E6-B10EC9D113FA}" type="datetimeFigureOut">
              <a:rPr kumimoji="1" lang="zh-HK" altLang="en-US" smtClean="0"/>
              <a:pPr/>
              <a:t>9/9/2020</a:t>
            </a:fld>
            <a:endParaRPr kumimoji="1"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68AA0-BD01-BE4E-8605-8F4A6DAF4B82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519711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HK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HK" alt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一分钟，一项运动</a:t>
            </a:r>
            <a:r>
              <a:rPr lang="en-US" altLang="zh-HK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 | </a:t>
            </a:r>
            <a:r>
              <a:rPr lang="zh-HK" alt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羽毛球</a:t>
            </a:r>
            <a:r>
              <a:rPr lang="zh-TW" alt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： </a:t>
            </a:r>
            <a:r>
              <a:rPr lang="en-US" altLang="zh-TW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https://tokyo2020.org/</a:t>
            </a:r>
            <a:r>
              <a:rPr lang="en-US" altLang="zh-TW" sz="1200" b="1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zh</a:t>
            </a:r>
            <a:r>
              <a:rPr lang="en-US" altLang="zh-TW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/news/</a:t>
            </a:r>
            <a:r>
              <a:rPr lang="en-US" altLang="zh-TW" sz="1200" b="1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oly</a:t>
            </a:r>
            <a:r>
              <a:rPr lang="en-US" altLang="zh-TW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-discipline-description-badminton</a:t>
            </a:r>
            <a:r>
              <a:rPr lang="zh-TW" alt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kumimoji="1"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D966E-D9BD-584C-8530-F3F9A88A625C}" type="slidenum">
              <a:rPr kumimoji="1" lang="zh-HK" altLang="en-US" smtClean="0"/>
              <a:pPr/>
              <a:t>2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23551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HK" dirty="0"/>
              <a:t>Fastest sport in the world : Badminton </a:t>
            </a:r>
          </a:p>
          <a:p>
            <a:r>
              <a:rPr kumimoji="1" lang="en-US" altLang="zh-HK" dirty="0"/>
              <a:t>https://</a:t>
            </a:r>
            <a:r>
              <a:rPr kumimoji="1" lang="en-US" altLang="zh-HK" dirty="0" err="1"/>
              <a:t>www.youtube.com</a:t>
            </a:r>
            <a:r>
              <a:rPr kumimoji="1" lang="en-US" altLang="zh-HK" dirty="0"/>
              <a:t>/</a:t>
            </a:r>
            <a:r>
              <a:rPr kumimoji="1" lang="en-US" altLang="zh-HK" dirty="0" err="1"/>
              <a:t>watch?v</a:t>
            </a:r>
            <a:r>
              <a:rPr kumimoji="1" lang="en-US" altLang="zh-HK" dirty="0"/>
              <a:t>=0kTxTWwkY6k</a:t>
            </a:r>
            <a:endParaRPr kumimoji="1"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D966E-D9BD-584C-8530-F3F9A88A625C}" type="slidenum">
              <a:rPr kumimoji="1" lang="zh-HK" altLang="en-US" smtClean="0"/>
              <a:pPr/>
              <a:t>9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751586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047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01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442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704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xmlns="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309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6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72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638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29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79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07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3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8930EBA3-4D2E-42E8-B828-834555328D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E58B2195-5055-402F-A3E7-53FF0E498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18C7591-2128-3C42-8299-8CB9C9416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4114" y="128900"/>
            <a:ext cx="10719855" cy="2987898"/>
          </a:xfrm>
        </p:spPr>
        <p:txBody>
          <a:bodyPr>
            <a:normAutofit/>
          </a:bodyPr>
          <a:lstStyle/>
          <a:p>
            <a:r>
              <a:rPr kumimoji="1" lang="zh-HK" altLang="en-US" dirty="0"/>
              <a:t>羽毛球</a:t>
            </a:r>
            <a:r>
              <a:rPr kumimoji="1" lang="en-US" altLang="zh-HK" dirty="0"/>
              <a:t/>
            </a:r>
            <a:br>
              <a:rPr kumimoji="1" lang="en-US" altLang="zh-HK" dirty="0"/>
            </a:br>
            <a:r>
              <a:rPr kumimoji="1" lang="zh-TW" altLang="en-US" dirty="0"/>
              <a:t>冷知識</a:t>
            </a:r>
            <a:endParaRPr kumimoji="1" lang="zh-HK" alt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528AA953-F4F9-4DC5-97C7-491F4AF93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9548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68DC245-4185-5B42-BBEC-EE4859A3F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0770" y="1585358"/>
            <a:ext cx="3137131" cy="1070516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kumimoji="1" lang="zh-HK" altLang="en-US" sz="2400" dirty="0"/>
              <a:t>聽了</a:t>
            </a:r>
            <a:r>
              <a:rPr kumimoji="1" lang="zh-HK" altLang="en-US" sz="2400" dirty="0" smtClean="0"/>
              <a:t>這麼</a:t>
            </a:r>
            <a:r>
              <a:rPr kumimoji="1" lang="zh-TW" altLang="en-US" sz="2400" dirty="0" smtClean="0"/>
              <a:t>久</a:t>
            </a:r>
            <a:r>
              <a:rPr kumimoji="1" lang="zh-HK" altLang="en-US" sz="2400" dirty="0" smtClean="0"/>
              <a:t>，</a:t>
            </a:r>
            <a:r>
              <a:rPr kumimoji="1" lang="zh-HK" altLang="en-US" sz="2400" dirty="0"/>
              <a:t>你也有點累吧？</a:t>
            </a:r>
            <a:r>
              <a:rPr kumimoji="1" lang="zh-TW" altLang="en-US" sz="2400" dirty="0"/>
              <a:t>不如看看</a:t>
            </a:r>
            <a:r>
              <a:rPr kumimoji="1" lang="zh-HK" altLang="en-US" sz="2400" dirty="0"/>
              <a:t>緊張刺激的羽毛球</a:t>
            </a:r>
            <a:r>
              <a:rPr kumimoji="1" lang="zh-TW" altLang="en-US" sz="2400" dirty="0" smtClean="0"/>
              <a:t>精采超</a:t>
            </a:r>
            <a:r>
              <a:rPr kumimoji="1" lang="zh-TW" altLang="en-US" sz="2400" dirty="0"/>
              <a:t>長</a:t>
            </a:r>
            <a:r>
              <a:rPr kumimoji="1" lang="zh-HK" altLang="en-US" sz="2400" dirty="0"/>
              <a:t>來</a:t>
            </a:r>
            <a:r>
              <a:rPr kumimoji="1" lang="zh-TW" altLang="en-US" sz="2400" dirty="0"/>
              <a:t>回球片段，</a:t>
            </a:r>
            <a:r>
              <a:rPr kumimoji="1" lang="zh-HK" altLang="en-US" sz="2400" dirty="0"/>
              <a:t>幫你提提神！</a:t>
            </a:r>
          </a:p>
        </p:txBody>
      </p:sp>
      <p:pic>
        <p:nvPicPr>
          <p:cNvPr id="7" name="圖形 6" descr="演講者">
            <a:extLst>
              <a:ext uri="{FF2B5EF4-FFF2-40B4-BE49-F238E27FC236}">
                <a16:creationId xmlns:a16="http://schemas.microsoft.com/office/drawing/2014/main" xmlns="" id="{1E162B83-6E0C-D14D-BF9E-7BE3F2BD0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0041" y="3427216"/>
            <a:ext cx="2728198" cy="2728198"/>
          </a:xfrm>
          <a:prstGeom prst="rect">
            <a:avLst/>
          </a:prstGeom>
        </p:spPr>
      </p:pic>
      <p:sp>
        <p:nvSpPr>
          <p:cNvPr id="4" name="雲朵形圖說文字 3">
            <a:extLst>
              <a:ext uri="{FF2B5EF4-FFF2-40B4-BE49-F238E27FC236}">
                <a16:creationId xmlns:a16="http://schemas.microsoft.com/office/drawing/2014/main" xmlns="" id="{ACF6AF0A-E448-7E49-8A57-33E77DFC27B8}"/>
              </a:ext>
            </a:extLst>
          </p:cNvPr>
          <p:cNvSpPr/>
          <p:nvPr/>
        </p:nvSpPr>
        <p:spPr>
          <a:xfrm>
            <a:off x="1382751" y="1037063"/>
            <a:ext cx="4321585" cy="2668469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5" name="雲朵形圖說文字 4">
            <a:extLst>
              <a:ext uri="{FF2B5EF4-FFF2-40B4-BE49-F238E27FC236}">
                <a16:creationId xmlns:a16="http://schemas.microsoft.com/office/drawing/2014/main" xmlns="" id="{9B1A4DFC-E3F5-3C4B-B7D6-25C1AB1C5DE3}"/>
              </a:ext>
            </a:extLst>
          </p:cNvPr>
          <p:cNvSpPr/>
          <p:nvPr/>
        </p:nvSpPr>
        <p:spPr>
          <a:xfrm>
            <a:off x="4103650" y="3624146"/>
            <a:ext cx="4047892" cy="2531268"/>
          </a:xfrm>
          <a:prstGeom prst="cloudCallout">
            <a:avLst>
              <a:gd name="adj1" fmla="val -43845"/>
              <a:gd name="adj2" fmla="val 6148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2E0442C8-DEB5-FC46-809A-F5FADC51E012}"/>
              </a:ext>
            </a:extLst>
          </p:cNvPr>
          <p:cNvSpPr txBox="1"/>
          <p:nvPr/>
        </p:nvSpPr>
        <p:spPr>
          <a:xfrm>
            <a:off x="4762407" y="4058113"/>
            <a:ext cx="23781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sz="2400" dirty="0"/>
              <a:t>期間我會隨意停下片段，</a:t>
            </a:r>
            <a:r>
              <a:rPr kumimoji="1" lang="zh-TW" altLang="en-US" sz="2400" dirty="0"/>
              <a:t>看看你會否</a:t>
            </a:r>
            <a:r>
              <a:rPr kumimoji="1" lang="zh-HK" altLang="en-US" sz="2400" dirty="0"/>
              <a:t>猜</a:t>
            </a:r>
            <a:r>
              <a:rPr kumimoji="1" lang="zh-TW" altLang="en-US" sz="2400" dirty="0"/>
              <a:t>想到誰是該球的得分</a:t>
            </a:r>
            <a:r>
              <a:rPr kumimoji="1" lang="zh-TW" altLang="en-US" sz="2400" dirty="0" smtClean="0"/>
              <a:t>者</a:t>
            </a:r>
            <a:r>
              <a:rPr kumimoji="1" lang="zh-HK" altLang="en-US" sz="2400" dirty="0"/>
              <a:t>！</a:t>
            </a:r>
          </a:p>
        </p:txBody>
      </p:sp>
      <p:pic>
        <p:nvPicPr>
          <p:cNvPr id="11" name="圖形 10" descr="戀愛的臉 (無填滿)">
            <a:extLst>
              <a:ext uri="{FF2B5EF4-FFF2-40B4-BE49-F238E27FC236}">
                <a16:creationId xmlns:a16="http://schemas.microsoft.com/office/drawing/2014/main" xmlns="" id="{8ACB60F0-9E82-EA4A-BF90-1CE4EDE9C6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972553" y="2863965"/>
            <a:ext cx="2080717" cy="2080717"/>
          </a:xfrm>
          <a:prstGeom prst="rect">
            <a:avLst/>
          </a:prstGeom>
        </p:spPr>
      </p:pic>
      <p:sp>
        <p:nvSpPr>
          <p:cNvPr id="13" name="橢圓圖說文字 12">
            <a:extLst>
              <a:ext uri="{FF2B5EF4-FFF2-40B4-BE49-F238E27FC236}">
                <a16:creationId xmlns:a16="http://schemas.microsoft.com/office/drawing/2014/main" xmlns="" id="{BED7121A-E43C-6D4E-8F07-0152B7B123D6}"/>
              </a:ext>
            </a:extLst>
          </p:cNvPr>
          <p:cNvSpPr/>
          <p:nvPr/>
        </p:nvSpPr>
        <p:spPr>
          <a:xfrm flipH="1">
            <a:off x="6760903" y="1392351"/>
            <a:ext cx="3565125" cy="1600430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xmlns="" id="{D3534A6C-4C38-B241-BE54-6568A431E626}"/>
              </a:ext>
            </a:extLst>
          </p:cNvPr>
          <p:cNvSpPr txBox="1"/>
          <p:nvPr/>
        </p:nvSpPr>
        <p:spPr>
          <a:xfrm>
            <a:off x="6949780" y="1691712"/>
            <a:ext cx="357697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sz="4000" dirty="0"/>
              <a:t>去片！</a:t>
            </a:r>
            <a:endParaRPr kumimoji="1" lang="en-US" altLang="zh-HK" sz="4000" dirty="0"/>
          </a:p>
          <a:p>
            <a:r>
              <a:rPr kumimoji="1" lang="en-US" altLang="zh-HK" dirty="0"/>
              <a:t>https://youtu.be/1qRLetUVq4Y</a:t>
            </a:r>
          </a:p>
        </p:txBody>
      </p:sp>
    </p:spTree>
    <p:extLst>
      <p:ext uri="{BB962C8B-B14F-4D97-AF65-F5344CB8AC3E}">
        <p14:creationId xmlns:p14="http://schemas.microsoft.com/office/powerpoint/2010/main" val="103872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3BFAA0D-63E1-AB49-9F15-67F777780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13DAED0-92A5-624E-9F85-7629F6DCB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zh-HK" sz="9600" dirty="0"/>
              <a:t>Thank You !</a:t>
            </a:r>
            <a:endParaRPr kumimoji="1" lang="zh-HK" altLang="en-US" sz="9600" dirty="0"/>
          </a:p>
        </p:txBody>
      </p:sp>
      <p:pic>
        <p:nvPicPr>
          <p:cNvPr id="5" name="圖形 4" descr="眨眼的臉 (無填滿)">
            <a:extLst>
              <a:ext uri="{FF2B5EF4-FFF2-40B4-BE49-F238E27FC236}">
                <a16:creationId xmlns:a16="http://schemas.microsoft.com/office/drawing/2014/main" xmlns="" id="{0FEEFA4A-810B-1443-B515-248F61B18E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914900" y="3323167"/>
            <a:ext cx="23622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98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3F6F167-600F-E447-AC29-58CD0D4F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2" y="357549"/>
            <a:ext cx="6545760" cy="1236483"/>
          </a:xfrm>
        </p:spPr>
        <p:txBody>
          <a:bodyPr>
            <a:normAutofit/>
          </a:bodyPr>
          <a:lstStyle/>
          <a:p>
            <a:pPr algn="r"/>
            <a:r>
              <a:rPr kumimoji="1" lang="zh-HK" altLang="en-US" sz="6600" dirty="0"/>
              <a:t>甚麼是羽毛球？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0B9DD29-5F71-8F4C-B2D8-255C170CD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73" y="1673578"/>
            <a:ext cx="9778395" cy="4180542"/>
          </a:xfrm>
        </p:spPr>
        <p:txBody>
          <a:bodyPr anchor="ctr">
            <a:normAutofit/>
          </a:bodyPr>
          <a:lstStyle/>
          <a:p>
            <a:r>
              <a:rPr kumimoji="1" lang="zh-HK" altLang="en-US" sz="3600" dirty="0"/>
              <a:t>需要球員在快速移動中用</a:t>
            </a:r>
            <a:r>
              <a:rPr kumimoji="1" lang="zh-HK" altLang="en-US" sz="3600" dirty="0" smtClean="0"/>
              <a:t>球</a:t>
            </a:r>
            <a:r>
              <a:rPr kumimoji="1" lang="zh-TW" altLang="en-US" sz="3600" dirty="0" smtClean="0"/>
              <a:t>拍</a:t>
            </a:r>
            <a:r>
              <a:rPr kumimoji="1" lang="zh-HK" altLang="en-US" sz="3600" dirty="0" smtClean="0"/>
              <a:t>完成</a:t>
            </a:r>
            <a:r>
              <a:rPr kumimoji="1" lang="zh-HK" altLang="en-US" sz="3600" dirty="0"/>
              <a:t>擊球，使其越過球網，落在對方場內</a:t>
            </a:r>
            <a:endParaRPr kumimoji="1" lang="en-US" altLang="zh-HK" sz="3600" dirty="0"/>
          </a:p>
          <a:p>
            <a:r>
              <a:rPr kumimoji="1" lang="zh-HK" altLang="en-US" sz="3600" dirty="0"/>
              <a:t>講求技術和</a:t>
            </a:r>
            <a:r>
              <a:rPr lang="zh-HK" altLang="en-US" sz="3600" dirty="0"/>
              <a:t>策略</a:t>
            </a:r>
            <a:endParaRPr kumimoji="1" lang="en-US" altLang="zh-HK" sz="3600" dirty="0"/>
          </a:p>
          <a:p>
            <a:r>
              <a:rPr kumimoji="1" lang="zh-HK" altLang="en-US" sz="3600" dirty="0"/>
              <a:t>需要極大體能、</a:t>
            </a:r>
            <a:r>
              <a:rPr kumimoji="1" lang="zh-HK" altLang="en-US" sz="3600" dirty="0" smtClean="0"/>
              <a:t>爆發力和反應</a:t>
            </a:r>
            <a:endParaRPr kumimoji="1" lang="en-US" altLang="zh-HK" sz="3600" dirty="0"/>
          </a:p>
          <a:p>
            <a:r>
              <a:rPr kumimoji="1" lang="en-US" altLang="zh-HK" sz="3600" dirty="0"/>
              <a:t>1992</a:t>
            </a:r>
            <a:r>
              <a:rPr kumimoji="1" lang="zh-HK" altLang="en-US" sz="3600" dirty="0"/>
              <a:t>年正式成為奧運會項目</a:t>
            </a:r>
            <a:endParaRPr kumimoji="1" lang="en-US" altLang="zh-HK" sz="3600" dirty="0"/>
          </a:p>
          <a:p>
            <a:endParaRPr kumimoji="1" lang="zh-HK" altLang="en-US" sz="2400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B37AFFCB-CC1E-5B41-948A-C9B594F163B6}"/>
              </a:ext>
            </a:extLst>
          </p:cNvPr>
          <p:cNvSpPr txBox="1"/>
          <p:nvPr/>
        </p:nvSpPr>
        <p:spPr>
          <a:xfrm>
            <a:off x="645173" y="5265645"/>
            <a:ext cx="68419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/>
              <a:t>可參考以下影片</a:t>
            </a:r>
            <a:r>
              <a:rPr lang="en-US" altLang="zh-TW" b="1" dirty="0"/>
              <a:t>: </a:t>
            </a:r>
            <a:endParaRPr lang="en-US" altLang="zh-TW" b="1" dirty="0" smtClean="0"/>
          </a:p>
          <a:p>
            <a:r>
              <a:rPr lang="en-US" altLang="zh-TW" b="1" dirty="0" smtClean="0"/>
              <a:t>《</a:t>
            </a:r>
            <a:r>
              <a:rPr lang="zh-HK" altLang="en-US" b="1" dirty="0" smtClean="0"/>
              <a:t>一分</a:t>
            </a:r>
            <a:r>
              <a:rPr lang="zh-TW" altLang="en-US" b="1" dirty="0" smtClean="0"/>
              <a:t>鐘 </a:t>
            </a:r>
            <a:r>
              <a:rPr lang="zh-HK" altLang="en-US" b="1" dirty="0" smtClean="0"/>
              <a:t>一</a:t>
            </a:r>
            <a:r>
              <a:rPr lang="zh-TW" altLang="en-US" b="1" dirty="0" smtClean="0"/>
              <a:t>項運動運動</a:t>
            </a:r>
            <a:r>
              <a:rPr lang="en-US" altLang="zh-HK" b="1" dirty="0" smtClean="0"/>
              <a:t>》 </a:t>
            </a:r>
            <a:r>
              <a:rPr lang="en-US" altLang="zh-HK" b="1" dirty="0"/>
              <a:t>| </a:t>
            </a:r>
            <a:r>
              <a:rPr lang="zh-HK" altLang="en-US" b="1" dirty="0" smtClean="0"/>
              <a:t>羽毛球 </a:t>
            </a:r>
            <a:r>
              <a:rPr lang="en-US" altLang="zh-HK" b="1" dirty="0" smtClean="0"/>
              <a:t>(</a:t>
            </a:r>
            <a:r>
              <a:rPr lang="zh-TW" altLang="en-US" b="1" dirty="0" smtClean="0"/>
              <a:t>東京奧組委</a:t>
            </a:r>
            <a:r>
              <a:rPr lang="en-US" altLang="zh-TW" b="1" dirty="0" smtClean="0"/>
              <a:t>, 2020)</a:t>
            </a:r>
            <a:endParaRPr lang="en-US" altLang="zh-HK" b="1" dirty="0" smtClean="0"/>
          </a:p>
          <a:p>
            <a:r>
              <a:rPr lang="zh-TW" altLang="en-US" b="1" dirty="0" smtClean="0"/>
              <a:t> </a:t>
            </a:r>
            <a:r>
              <a:rPr lang="en-US" altLang="zh-TW" b="1" dirty="0"/>
              <a:t>(https://tokyo2020.org/zh/news/oly-discipline-description-badminton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Top 10 Badminton Rallies at the Olympic Games (Olympic Channel, 2019)</a:t>
            </a:r>
          </a:p>
          <a:p>
            <a:r>
              <a:rPr lang="en-US" altLang="zh-TW" b="1" dirty="0" smtClean="0"/>
              <a:t>(https</a:t>
            </a:r>
            <a:r>
              <a:rPr lang="en-US" altLang="zh-TW" b="1" dirty="0"/>
              <a:t>://</a:t>
            </a:r>
            <a:r>
              <a:rPr lang="en-US" altLang="zh-TW" b="1" dirty="0" smtClean="0"/>
              <a:t>www.youtube.com/watch?v=6RqND3BAf1A)</a:t>
            </a:r>
            <a:endParaRPr lang="en-US" altLang="zh-TW" b="1" dirty="0"/>
          </a:p>
          <a:p>
            <a:endParaRPr kumimoji="1" lang="zh-HK" altLang="en-US" dirty="0"/>
          </a:p>
          <a:p>
            <a:endParaRPr kumimoji="1"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15830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77BB8F4-8E94-6B4A-8BA6-172795C64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HK" altLang="en-US" dirty="0"/>
              <a:t>冷知識（</a:t>
            </a:r>
            <a:r>
              <a:rPr kumimoji="1" lang="en-US" altLang="zh-HK" dirty="0"/>
              <a:t>1 </a:t>
            </a:r>
            <a:r>
              <a:rPr kumimoji="1" lang="zh-HK" altLang="en-US" dirty="0"/>
              <a:t>）羽毛球真的如其名有毛嗎？</a:t>
            </a:r>
          </a:p>
        </p:txBody>
      </p:sp>
      <p:pic>
        <p:nvPicPr>
          <p:cNvPr id="7" name="圖片 6" descr="一張含有 螢幕擷取畫面 的圖片&#10;&#10;自動產生的描述">
            <a:extLst>
              <a:ext uri="{FF2B5EF4-FFF2-40B4-BE49-F238E27FC236}">
                <a16:creationId xmlns:a16="http://schemas.microsoft.com/office/drawing/2014/main" xmlns="" id="{287E7D06-4B1B-4441-A400-5D02861119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44" t="30400" r="64223" b="37600"/>
          <a:stretch/>
        </p:blipFill>
        <p:spPr>
          <a:xfrm>
            <a:off x="2113280" y="2800224"/>
            <a:ext cx="2461767" cy="3692651"/>
          </a:xfrm>
          <a:prstGeom prst="rect">
            <a:avLst/>
          </a:prstGeom>
        </p:spPr>
      </p:pic>
      <p:sp>
        <p:nvSpPr>
          <p:cNvPr id="8" name="雲朵形圖說文字 7">
            <a:extLst>
              <a:ext uri="{FF2B5EF4-FFF2-40B4-BE49-F238E27FC236}">
                <a16:creationId xmlns:a16="http://schemas.microsoft.com/office/drawing/2014/main" xmlns="" id="{2A3247DF-9041-1E40-B865-3E0BE64CEBD5}"/>
              </a:ext>
            </a:extLst>
          </p:cNvPr>
          <p:cNvSpPr/>
          <p:nvPr/>
        </p:nvSpPr>
        <p:spPr>
          <a:xfrm>
            <a:off x="4061460" y="1690688"/>
            <a:ext cx="4853940" cy="218544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F4DF7DA-5031-E443-B38F-857328E8F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1040" y="2137442"/>
            <a:ext cx="440436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HK" altLang="en-US" sz="4000" dirty="0"/>
              <a:t>有！一般羽毛球由鴨毛和鵝毛做的。</a:t>
            </a:r>
          </a:p>
        </p:txBody>
      </p:sp>
    </p:spTree>
    <p:extLst>
      <p:ext uri="{BB962C8B-B14F-4D97-AF65-F5344CB8AC3E}">
        <p14:creationId xmlns:p14="http://schemas.microsoft.com/office/powerpoint/2010/main" val="174245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8E14CE5-2365-6A4D-B903-95EFB5AD4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4" y="481064"/>
            <a:ext cx="8232296" cy="1337699"/>
          </a:xfrm>
        </p:spPr>
        <p:txBody>
          <a:bodyPr anchor="b">
            <a:normAutofit/>
          </a:bodyPr>
          <a:lstStyle/>
          <a:p>
            <a:r>
              <a:rPr kumimoji="1" lang="zh-HK" altLang="en-US" sz="4700" dirty="0"/>
              <a:t>冷知識（</a:t>
            </a:r>
            <a:r>
              <a:rPr kumimoji="1" lang="en-US" altLang="zh-TW" sz="4700" dirty="0"/>
              <a:t>2</a:t>
            </a:r>
            <a:r>
              <a:rPr kumimoji="1" lang="zh-HK" altLang="en-US" sz="4700" dirty="0"/>
              <a:t>）羽毛球有幾根毛？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0F94E5D-8A9B-9644-979E-B7465698A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689" y="1829017"/>
            <a:ext cx="5414265" cy="279969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kumimoji="1" lang="en-US" altLang="zh-HK" sz="4000" dirty="0"/>
              <a:t>A.  14                      B.15</a:t>
            </a:r>
          </a:p>
          <a:p>
            <a:pPr marL="0" indent="0">
              <a:buNone/>
            </a:pPr>
            <a:r>
              <a:rPr kumimoji="1" lang="en-US" altLang="zh-HK" sz="4000" dirty="0"/>
              <a:t>C.  16                      D.18</a:t>
            </a:r>
            <a:endParaRPr kumimoji="1" lang="zh-HK" altLang="en-US" sz="4000" dirty="0"/>
          </a:p>
        </p:txBody>
      </p:sp>
      <p:pic>
        <p:nvPicPr>
          <p:cNvPr id="14" name="圖片 13" descr="一張含有 螢幕擷取畫面 的圖片&#10;&#10;自動產生的描述">
            <a:extLst>
              <a:ext uri="{FF2B5EF4-FFF2-40B4-BE49-F238E27FC236}">
                <a16:creationId xmlns:a16="http://schemas.microsoft.com/office/drawing/2014/main" xmlns="" id="{7CADC876-EC30-CB48-BE6C-4255D71637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44" t="30400" r="64223" b="37600"/>
          <a:stretch/>
        </p:blipFill>
        <p:spPr>
          <a:xfrm>
            <a:off x="5727032" y="3694077"/>
            <a:ext cx="1928474" cy="2892711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AF05CEC0-DCA7-1B40-80C9-249837F88476}"/>
              </a:ext>
            </a:extLst>
          </p:cNvPr>
          <p:cNvSpPr txBox="1"/>
          <p:nvPr/>
        </p:nvSpPr>
        <p:spPr>
          <a:xfrm>
            <a:off x="1325880" y="5196840"/>
            <a:ext cx="2529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dirty="0"/>
              <a:t>答案：</a:t>
            </a:r>
            <a:r>
              <a:rPr kumimoji="1" lang="zh-TW" altLang="en-US" dirty="0"/>
              <a:t> </a:t>
            </a:r>
            <a:r>
              <a:rPr kumimoji="1" lang="en-US" altLang="zh-TW" dirty="0"/>
              <a:t>C.16</a:t>
            </a:r>
            <a:endParaRPr kumimoji="1" lang="zh-HK" altLang="en-US" dirty="0"/>
          </a:p>
        </p:txBody>
      </p:sp>
      <p:sp>
        <p:nvSpPr>
          <p:cNvPr id="7" name="雲朵形圖說文字 6">
            <a:extLst>
              <a:ext uri="{FF2B5EF4-FFF2-40B4-BE49-F238E27FC236}">
                <a16:creationId xmlns:a16="http://schemas.microsoft.com/office/drawing/2014/main" xmlns="" id="{7DA72729-4987-9A41-9031-C6E147A04AE8}"/>
              </a:ext>
            </a:extLst>
          </p:cNvPr>
          <p:cNvSpPr/>
          <p:nvPr/>
        </p:nvSpPr>
        <p:spPr>
          <a:xfrm>
            <a:off x="7403911" y="1438507"/>
            <a:ext cx="4438684" cy="4127665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xmlns="" id="{6E56FDAC-8C25-C04D-89CE-061999154BEA}"/>
              </a:ext>
            </a:extLst>
          </p:cNvPr>
          <p:cNvSpPr txBox="1"/>
          <p:nvPr/>
        </p:nvSpPr>
        <p:spPr>
          <a:xfrm>
            <a:off x="8007550" y="2258812"/>
            <a:ext cx="31009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dirty="0"/>
              <a:t>知識補充站：</a:t>
            </a:r>
            <a:endParaRPr kumimoji="1" lang="en-US" altLang="zh-HK" dirty="0"/>
          </a:p>
          <a:p>
            <a:r>
              <a:rPr lang="zh-HK" altLang="en-US" dirty="0"/>
              <a:t>歷史上也曾經有過</a:t>
            </a:r>
            <a:r>
              <a:rPr lang="en-US" altLang="zh-HK" dirty="0"/>
              <a:t>14</a:t>
            </a:r>
            <a:r>
              <a:rPr lang="zh-HK" altLang="en-US" dirty="0"/>
              <a:t>根、</a:t>
            </a:r>
            <a:r>
              <a:rPr lang="en-US" altLang="zh-HK" dirty="0"/>
              <a:t>15</a:t>
            </a:r>
            <a:r>
              <a:rPr lang="zh-HK" altLang="en-US" dirty="0"/>
              <a:t>根羽毛做的羽毛球。但後來發現</a:t>
            </a:r>
            <a:r>
              <a:rPr lang="en-US" altLang="zh-HK" dirty="0"/>
              <a:t>16</a:t>
            </a:r>
            <a:r>
              <a:rPr lang="zh-HK" altLang="en-US" dirty="0"/>
              <a:t>根是能夠保持羽毛間隙最合適的根數，它能保證羽毛球的平穩飛行。於是國際羽聯統一了標準，一律用</a:t>
            </a:r>
            <a:r>
              <a:rPr lang="en-US" altLang="zh-HK" dirty="0"/>
              <a:t>16</a:t>
            </a:r>
            <a:r>
              <a:rPr lang="zh-HK" altLang="en-US" dirty="0"/>
              <a:t>根羽毛做的羽毛球</a:t>
            </a:r>
            <a:endParaRPr kumimoji="1"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9728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19869" y="1814784"/>
            <a:ext cx="8640336" cy="1325563"/>
          </a:xfrm>
        </p:spPr>
        <p:txBody>
          <a:bodyPr/>
          <a:lstStyle/>
          <a:p>
            <a:r>
              <a:rPr kumimoji="1" lang="zh-HK" altLang="en-US" dirty="0"/>
              <a:t>冷知識（</a:t>
            </a:r>
            <a:r>
              <a:rPr kumimoji="1" lang="en-US" altLang="zh-TW" dirty="0"/>
              <a:t>3</a:t>
            </a:r>
            <a:r>
              <a:rPr kumimoji="1" lang="zh-HK" altLang="en-US" dirty="0"/>
              <a:t>）羽毛球</a:t>
            </a:r>
            <a:r>
              <a:rPr kumimoji="1" lang="zh-TW" altLang="en-US" dirty="0"/>
              <a:t>的裝</a:t>
            </a:r>
            <a:r>
              <a:rPr kumimoji="1" lang="zh-HK" altLang="en-US" dirty="0"/>
              <a:t>備</a:t>
            </a:r>
            <a:r>
              <a:rPr kumimoji="1" lang="zh-TW" altLang="en-US" dirty="0"/>
              <a:t>及場地有何要求</a:t>
            </a:r>
            <a:r>
              <a:rPr kumimoji="1" lang="zh-HK" altLang="en-US" dirty="0"/>
              <a:t>？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10261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517" y="1489880"/>
            <a:ext cx="9889635" cy="2978258"/>
          </a:xfrm>
          <a:prstGeom prst="rect">
            <a:avLst/>
          </a:prstGeom>
        </p:spPr>
      </p:pic>
      <p:grpSp>
        <p:nvGrpSpPr>
          <p:cNvPr id="11" name="群組 10"/>
          <p:cNvGrpSpPr/>
          <p:nvPr/>
        </p:nvGrpSpPr>
        <p:grpSpPr>
          <a:xfrm>
            <a:off x="4604663" y="3214454"/>
            <a:ext cx="3247927" cy="3043511"/>
            <a:chOff x="6442122" y="3110442"/>
            <a:chExt cx="3247927" cy="3043511"/>
          </a:xfrm>
        </p:grpSpPr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42122" y="3110442"/>
              <a:ext cx="3247927" cy="3043511"/>
            </a:xfrm>
            <a:prstGeom prst="rect">
              <a:avLst/>
            </a:prstGeom>
          </p:spPr>
        </p:pic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97031" y="5054901"/>
              <a:ext cx="1062763" cy="997250"/>
            </a:xfrm>
            <a:prstGeom prst="rect">
              <a:avLst/>
            </a:prstGeom>
          </p:spPr>
        </p:pic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416CE86-7604-D548-B863-5AF6524F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裝</a:t>
            </a:r>
            <a:r>
              <a:rPr kumimoji="1" lang="zh-HK" altLang="en-US" dirty="0"/>
              <a:t>備</a:t>
            </a:r>
          </a:p>
        </p:txBody>
      </p: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xmlns="" id="{B9C07642-D27F-FF49-9B1E-ED8431FEA4E2}"/>
              </a:ext>
            </a:extLst>
          </p:cNvPr>
          <p:cNvCxnSpPr>
            <a:cxnSpLocks/>
            <a:endCxn id="25" idx="2"/>
          </p:cNvCxnSpPr>
          <p:nvPr/>
        </p:nvCxnSpPr>
        <p:spPr>
          <a:xfrm flipV="1">
            <a:off x="2969970" y="754050"/>
            <a:ext cx="810703" cy="78248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文字方塊 24">
            <a:extLst>
              <a:ext uri="{FF2B5EF4-FFF2-40B4-BE49-F238E27FC236}">
                <a16:creationId xmlns:a16="http://schemas.microsoft.com/office/drawing/2014/main" xmlns="" id="{506C5577-5747-544C-813F-FC1E7AC38300}"/>
              </a:ext>
            </a:extLst>
          </p:cNvPr>
          <p:cNvSpPr txBox="1"/>
          <p:nvPr/>
        </p:nvSpPr>
        <p:spPr>
          <a:xfrm>
            <a:off x="3380563" y="29238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HK" altLang="en-US" sz="2400" dirty="0" smtClean="0"/>
              <a:t>拍</a:t>
            </a:r>
            <a:r>
              <a:rPr kumimoji="1" lang="zh-TW" altLang="en-US" sz="2400" dirty="0" smtClean="0"/>
              <a:t>框</a:t>
            </a:r>
            <a:endParaRPr kumimoji="1" lang="zh-HK" altLang="en-US" sz="2400" dirty="0"/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xmlns="" id="{1F72CEDD-84E1-CD4F-B8B8-660F998F527A}"/>
              </a:ext>
            </a:extLst>
          </p:cNvPr>
          <p:cNvSpPr txBox="1"/>
          <p:nvPr/>
        </p:nvSpPr>
        <p:spPr>
          <a:xfrm>
            <a:off x="5750598" y="116593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HK" altLang="en-US" sz="2400" dirty="0" smtClean="0"/>
              <a:t>拍</a:t>
            </a:r>
            <a:r>
              <a:rPr kumimoji="1" lang="zh-TW" altLang="en-US" sz="2400" dirty="0" smtClean="0"/>
              <a:t>桿</a:t>
            </a:r>
            <a:endParaRPr kumimoji="1" lang="zh-HK" altLang="en-US" sz="2400" dirty="0"/>
          </a:p>
        </p:txBody>
      </p: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xmlns="" id="{B9C07642-D27F-FF49-9B1E-ED8431FEA4E2}"/>
              </a:ext>
            </a:extLst>
          </p:cNvPr>
          <p:cNvCxnSpPr>
            <a:cxnSpLocks/>
          </p:cNvCxnSpPr>
          <p:nvPr/>
        </p:nvCxnSpPr>
        <p:spPr>
          <a:xfrm flipV="1">
            <a:off x="7852590" y="1747742"/>
            <a:ext cx="199904" cy="91392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文字方塊 23">
            <a:extLst>
              <a:ext uri="{FF2B5EF4-FFF2-40B4-BE49-F238E27FC236}">
                <a16:creationId xmlns:a16="http://schemas.microsoft.com/office/drawing/2014/main" xmlns="" id="{506C5577-5747-544C-813F-FC1E7AC38300}"/>
              </a:ext>
            </a:extLst>
          </p:cNvPr>
          <p:cNvSpPr txBox="1"/>
          <p:nvPr/>
        </p:nvSpPr>
        <p:spPr>
          <a:xfrm>
            <a:off x="7716928" y="117315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400" dirty="0" smtClean="0"/>
              <a:t>前套</a:t>
            </a:r>
            <a:endParaRPr kumimoji="1" lang="zh-HK" altLang="en-US" sz="2400" dirty="0"/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xmlns="" id="{B9C07642-D27F-FF49-9B1E-ED8431FEA4E2}"/>
              </a:ext>
            </a:extLst>
          </p:cNvPr>
          <p:cNvCxnSpPr>
            <a:cxnSpLocks/>
          </p:cNvCxnSpPr>
          <p:nvPr/>
        </p:nvCxnSpPr>
        <p:spPr>
          <a:xfrm flipV="1">
            <a:off x="9139640" y="1622946"/>
            <a:ext cx="199904" cy="91392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文字方塊 31">
            <a:extLst>
              <a:ext uri="{FF2B5EF4-FFF2-40B4-BE49-F238E27FC236}">
                <a16:creationId xmlns:a16="http://schemas.microsoft.com/office/drawing/2014/main" xmlns="" id="{506C5577-5747-544C-813F-FC1E7AC38300}"/>
              </a:ext>
            </a:extLst>
          </p:cNvPr>
          <p:cNvSpPr txBox="1"/>
          <p:nvPr/>
        </p:nvSpPr>
        <p:spPr>
          <a:xfrm>
            <a:off x="8943451" y="112956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400" dirty="0" smtClean="0"/>
              <a:t>木柄</a:t>
            </a:r>
            <a:endParaRPr kumimoji="1" lang="zh-HK" altLang="en-US" sz="2400" dirty="0"/>
          </a:p>
        </p:txBody>
      </p: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xmlns="" id="{B9C07642-D27F-FF49-9B1E-ED8431FEA4E2}"/>
              </a:ext>
            </a:extLst>
          </p:cNvPr>
          <p:cNvCxnSpPr>
            <a:cxnSpLocks/>
          </p:cNvCxnSpPr>
          <p:nvPr/>
        </p:nvCxnSpPr>
        <p:spPr>
          <a:xfrm flipV="1">
            <a:off x="10537151" y="1610895"/>
            <a:ext cx="199904" cy="91392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文字方塊 36">
            <a:extLst>
              <a:ext uri="{FF2B5EF4-FFF2-40B4-BE49-F238E27FC236}">
                <a16:creationId xmlns:a16="http://schemas.microsoft.com/office/drawing/2014/main" xmlns="" id="{506C5577-5747-544C-813F-FC1E7AC38300}"/>
              </a:ext>
            </a:extLst>
          </p:cNvPr>
          <p:cNvSpPr txBox="1"/>
          <p:nvPr/>
        </p:nvSpPr>
        <p:spPr>
          <a:xfrm>
            <a:off x="10236994" y="112729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400" dirty="0" smtClean="0"/>
              <a:t>後套</a:t>
            </a:r>
            <a:endParaRPr kumimoji="1" lang="zh-HK" altLang="en-US" sz="2400" dirty="0"/>
          </a:p>
        </p:txBody>
      </p: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xmlns="" id="{B9C07642-D27F-FF49-9B1E-ED8431FEA4E2}"/>
              </a:ext>
            </a:extLst>
          </p:cNvPr>
          <p:cNvCxnSpPr>
            <a:cxnSpLocks/>
          </p:cNvCxnSpPr>
          <p:nvPr/>
        </p:nvCxnSpPr>
        <p:spPr>
          <a:xfrm flipV="1">
            <a:off x="5950804" y="1662752"/>
            <a:ext cx="199904" cy="91392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xmlns="" id="{B9C07642-D27F-FF49-9B1E-ED8431FEA4E2}"/>
              </a:ext>
            </a:extLst>
          </p:cNvPr>
          <p:cNvCxnSpPr>
            <a:cxnSpLocks/>
          </p:cNvCxnSpPr>
          <p:nvPr/>
        </p:nvCxnSpPr>
        <p:spPr>
          <a:xfrm flipV="1">
            <a:off x="3732882" y="5757065"/>
            <a:ext cx="871781" cy="10036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文字方塊 25">
            <a:extLst>
              <a:ext uri="{FF2B5EF4-FFF2-40B4-BE49-F238E27FC236}">
                <a16:creationId xmlns:a16="http://schemas.microsoft.com/office/drawing/2014/main" xmlns="" id="{1F72CEDD-84E1-CD4F-B8B8-660F998F527A}"/>
              </a:ext>
            </a:extLst>
          </p:cNvPr>
          <p:cNvSpPr txBox="1"/>
          <p:nvPr/>
        </p:nvSpPr>
        <p:spPr>
          <a:xfrm>
            <a:off x="2896882" y="565751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400" dirty="0" smtClean="0"/>
              <a:t>球托</a:t>
            </a:r>
            <a:endParaRPr kumimoji="1" lang="zh-HK" altLang="en-US" sz="2400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xmlns="" id="{1F72CEDD-84E1-CD4F-B8B8-660F998F527A}"/>
              </a:ext>
            </a:extLst>
          </p:cNvPr>
          <p:cNvSpPr txBox="1"/>
          <p:nvPr/>
        </p:nvSpPr>
        <p:spPr>
          <a:xfrm>
            <a:off x="7680173" y="369457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400" dirty="0" smtClean="0"/>
              <a:t>頂端</a:t>
            </a:r>
            <a:endParaRPr kumimoji="1" lang="zh-HK" altLang="en-US" sz="2400" dirty="0"/>
          </a:p>
        </p:txBody>
      </p: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xmlns="" id="{B9C07642-D27F-FF49-9B1E-ED8431FEA4E2}"/>
              </a:ext>
            </a:extLst>
          </p:cNvPr>
          <p:cNvCxnSpPr>
            <a:cxnSpLocks/>
          </p:cNvCxnSpPr>
          <p:nvPr/>
        </p:nvCxnSpPr>
        <p:spPr>
          <a:xfrm flipH="1" flipV="1">
            <a:off x="7007490" y="5261985"/>
            <a:ext cx="747133" cy="85249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文字方塊 32">
            <a:extLst>
              <a:ext uri="{FF2B5EF4-FFF2-40B4-BE49-F238E27FC236}">
                <a16:creationId xmlns:a16="http://schemas.microsoft.com/office/drawing/2014/main" xmlns="" id="{1F72CEDD-84E1-CD4F-B8B8-660F998F527A}"/>
              </a:ext>
            </a:extLst>
          </p:cNvPr>
          <p:cNvSpPr txBox="1"/>
          <p:nvPr/>
        </p:nvSpPr>
        <p:spPr>
          <a:xfrm>
            <a:off x="7712860" y="5860810"/>
            <a:ext cx="242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400" dirty="0" smtClean="0"/>
              <a:t>羽毛 </a:t>
            </a:r>
            <a:r>
              <a:rPr kumimoji="1" lang="en-US" altLang="zh-TW" sz="2400" dirty="0" smtClean="0"/>
              <a:t>(</a:t>
            </a:r>
            <a:r>
              <a:rPr kumimoji="1" lang="zh-HK" altLang="en-US" sz="2400" dirty="0"/>
              <a:t>鴨</a:t>
            </a:r>
            <a:r>
              <a:rPr kumimoji="1" lang="zh-HK" altLang="en-US" sz="2400" dirty="0" smtClean="0"/>
              <a:t>毛</a:t>
            </a:r>
            <a:r>
              <a:rPr kumimoji="1" lang="en-US" altLang="zh-TW" sz="2400" dirty="0" smtClean="0"/>
              <a:t>/</a:t>
            </a:r>
            <a:r>
              <a:rPr kumimoji="1" lang="zh-HK" altLang="en-US" sz="2400" dirty="0" smtClean="0"/>
              <a:t>鵝毛</a:t>
            </a:r>
            <a:r>
              <a:rPr kumimoji="1" lang="en-US" altLang="zh-TW" sz="2400" dirty="0" smtClean="0"/>
              <a:t>)</a:t>
            </a:r>
            <a:endParaRPr kumimoji="1" lang="zh-HK" altLang="en-US" sz="2400" dirty="0"/>
          </a:p>
        </p:txBody>
      </p:sp>
      <p:grpSp>
        <p:nvGrpSpPr>
          <p:cNvPr id="34" name="群組 33"/>
          <p:cNvGrpSpPr/>
          <p:nvPr/>
        </p:nvGrpSpPr>
        <p:grpSpPr>
          <a:xfrm>
            <a:off x="6757386" y="3297038"/>
            <a:ext cx="1121885" cy="1401047"/>
            <a:chOff x="8481301" y="3231521"/>
            <a:chExt cx="1121885" cy="1401047"/>
          </a:xfrm>
        </p:grpSpPr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xmlns="" id="{B9C07642-D27F-FF49-9B1E-ED8431FEA4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81301" y="3236363"/>
              <a:ext cx="250104" cy="17044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接點 39">
              <a:extLst>
                <a:ext uri="{FF2B5EF4-FFF2-40B4-BE49-F238E27FC236}">
                  <a16:creationId xmlns:a16="http://schemas.microsoft.com/office/drawing/2014/main" xmlns="" id="{B9C07642-D27F-FF49-9B1E-ED8431FEA4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26401" y="4462126"/>
              <a:ext cx="250104" cy="17044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接點 41">
              <a:extLst>
                <a:ext uri="{FF2B5EF4-FFF2-40B4-BE49-F238E27FC236}">
                  <a16:creationId xmlns:a16="http://schemas.microsoft.com/office/drawing/2014/main" xmlns="" id="{B9C07642-D27F-FF49-9B1E-ED8431FEA4E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689643" y="3231521"/>
              <a:ext cx="913543" cy="1256749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032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>
            <a:extLst>
              <a:ext uri="{FF2B5EF4-FFF2-40B4-BE49-F238E27FC236}">
                <a16:creationId xmlns:a16="http://schemas.microsoft.com/office/drawing/2014/main" xmlns="" id="{494591EC-4EF3-4B40-8D51-78DF747D80AC}"/>
              </a:ext>
            </a:extLst>
          </p:cNvPr>
          <p:cNvSpPr/>
          <p:nvPr/>
        </p:nvSpPr>
        <p:spPr>
          <a:xfrm>
            <a:off x="4130271" y="1416211"/>
            <a:ext cx="3889950" cy="535257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xmlns="" id="{61E2816B-8A13-9049-AD0D-8DE9D8962166}"/>
              </a:ext>
            </a:extLst>
          </p:cNvPr>
          <p:cNvCxnSpPr>
            <a:cxnSpLocks/>
          </p:cNvCxnSpPr>
          <p:nvPr/>
        </p:nvCxnSpPr>
        <p:spPr>
          <a:xfrm>
            <a:off x="4130270" y="1855004"/>
            <a:ext cx="38899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接點 58">
            <a:extLst>
              <a:ext uri="{FF2B5EF4-FFF2-40B4-BE49-F238E27FC236}">
                <a16:creationId xmlns:a16="http://schemas.microsoft.com/office/drawing/2014/main" xmlns="" id="{82FAC957-4FCA-1C4E-8BB5-7B79FDD14232}"/>
              </a:ext>
            </a:extLst>
          </p:cNvPr>
          <p:cNvCxnSpPr>
            <a:cxnSpLocks/>
          </p:cNvCxnSpPr>
          <p:nvPr/>
        </p:nvCxnSpPr>
        <p:spPr>
          <a:xfrm>
            <a:off x="4107968" y="6426169"/>
            <a:ext cx="38899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接點 59">
            <a:extLst>
              <a:ext uri="{FF2B5EF4-FFF2-40B4-BE49-F238E27FC236}">
                <a16:creationId xmlns:a16="http://schemas.microsoft.com/office/drawing/2014/main" xmlns="" id="{24DB2227-C2B7-434A-90D5-7D311E5214AA}"/>
              </a:ext>
            </a:extLst>
          </p:cNvPr>
          <p:cNvCxnSpPr>
            <a:cxnSpLocks/>
          </p:cNvCxnSpPr>
          <p:nvPr/>
        </p:nvCxnSpPr>
        <p:spPr>
          <a:xfrm>
            <a:off x="4573481" y="1416212"/>
            <a:ext cx="0" cy="53525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接點 60">
            <a:extLst>
              <a:ext uri="{FF2B5EF4-FFF2-40B4-BE49-F238E27FC236}">
                <a16:creationId xmlns:a16="http://schemas.microsoft.com/office/drawing/2014/main" xmlns="" id="{A82BB248-E98C-FC4E-983E-159CB0BC4C9F}"/>
              </a:ext>
            </a:extLst>
          </p:cNvPr>
          <p:cNvCxnSpPr>
            <a:cxnSpLocks/>
          </p:cNvCxnSpPr>
          <p:nvPr/>
        </p:nvCxnSpPr>
        <p:spPr>
          <a:xfrm>
            <a:off x="7687712" y="1416212"/>
            <a:ext cx="0" cy="53525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接點 61">
            <a:extLst>
              <a:ext uri="{FF2B5EF4-FFF2-40B4-BE49-F238E27FC236}">
                <a16:creationId xmlns:a16="http://schemas.microsoft.com/office/drawing/2014/main" xmlns="" id="{B1B4BFCF-1220-F64E-A647-71139DF1C91B}"/>
              </a:ext>
            </a:extLst>
          </p:cNvPr>
          <p:cNvCxnSpPr>
            <a:cxnSpLocks/>
          </p:cNvCxnSpPr>
          <p:nvPr/>
        </p:nvCxnSpPr>
        <p:spPr>
          <a:xfrm>
            <a:off x="4821646" y="4123600"/>
            <a:ext cx="4054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xmlns="" id="{8A00EF5F-DEB8-654A-81BF-59FA02076FE6}"/>
              </a:ext>
            </a:extLst>
          </p:cNvPr>
          <p:cNvCxnSpPr>
            <a:cxnSpLocks/>
          </p:cNvCxnSpPr>
          <p:nvPr/>
        </p:nvCxnSpPr>
        <p:spPr>
          <a:xfrm>
            <a:off x="5355615" y="4123600"/>
            <a:ext cx="5864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接點 63">
            <a:extLst>
              <a:ext uri="{FF2B5EF4-FFF2-40B4-BE49-F238E27FC236}">
                <a16:creationId xmlns:a16="http://schemas.microsoft.com/office/drawing/2014/main" xmlns="" id="{5D97A2CB-0F79-AB4E-85AF-EB2B6D3558A8}"/>
              </a:ext>
            </a:extLst>
          </p:cNvPr>
          <p:cNvCxnSpPr>
            <a:cxnSpLocks/>
          </p:cNvCxnSpPr>
          <p:nvPr/>
        </p:nvCxnSpPr>
        <p:spPr>
          <a:xfrm>
            <a:off x="5994334" y="4123600"/>
            <a:ext cx="7623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接點 64">
            <a:extLst>
              <a:ext uri="{FF2B5EF4-FFF2-40B4-BE49-F238E27FC236}">
                <a16:creationId xmlns:a16="http://schemas.microsoft.com/office/drawing/2014/main" xmlns="" id="{6985324F-FBC1-7B4B-8066-C84919A428CD}"/>
              </a:ext>
            </a:extLst>
          </p:cNvPr>
          <p:cNvCxnSpPr>
            <a:cxnSpLocks/>
          </p:cNvCxnSpPr>
          <p:nvPr/>
        </p:nvCxnSpPr>
        <p:spPr>
          <a:xfrm>
            <a:off x="6933017" y="4123600"/>
            <a:ext cx="4886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接點 65">
            <a:extLst>
              <a:ext uri="{FF2B5EF4-FFF2-40B4-BE49-F238E27FC236}">
                <a16:creationId xmlns:a16="http://schemas.microsoft.com/office/drawing/2014/main" xmlns="" id="{5CC1EE5D-3A40-A048-8140-B3C7412A24BF}"/>
              </a:ext>
            </a:extLst>
          </p:cNvPr>
          <p:cNvCxnSpPr>
            <a:cxnSpLocks/>
          </p:cNvCxnSpPr>
          <p:nvPr/>
        </p:nvCxnSpPr>
        <p:spPr>
          <a:xfrm>
            <a:off x="7554708" y="4123600"/>
            <a:ext cx="4655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接點 66">
            <a:extLst>
              <a:ext uri="{FF2B5EF4-FFF2-40B4-BE49-F238E27FC236}">
                <a16:creationId xmlns:a16="http://schemas.microsoft.com/office/drawing/2014/main" xmlns="" id="{45B39EC4-5DC0-2E4C-A598-B5C936BCF5AD}"/>
              </a:ext>
            </a:extLst>
          </p:cNvPr>
          <p:cNvCxnSpPr>
            <a:cxnSpLocks/>
          </p:cNvCxnSpPr>
          <p:nvPr/>
        </p:nvCxnSpPr>
        <p:spPr>
          <a:xfrm>
            <a:off x="4107968" y="3589280"/>
            <a:ext cx="35797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接點 67">
            <a:extLst>
              <a:ext uri="{FF2B5EF4-FFF2-40B4-BE49-F238E27FC236}">
                <a16:creationId xmlns:a16="http://schemas.microsoft.com/office/drawing/2014/main" xmlns="" id="{7BE5F918-C631-E749-91B3-34261EA7F873}"/>
              </a:ext>
            </a:extLst>
          </p:cNvPr>
          <p:cNvCxnSpPr>
            <a:cxnSpLocks/>
          </p:cNvCxnSpPr>
          <p:nvPr/>
        </p:nvCxnSpPr>
        <p:spPr>
          <a:xfrm>
            <a:off x="6202843" y="1435455"/>
            <a:ext cx="24938" cy="21730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接點 68">
            <a:extLst>
              <a:ext uri="{FF2B5EF4-FFF2-40B4-BE49-F238E27FC236}">
                <a16:creationId xmlns:a16="http://schemas.microsoft.com/office/drawing/2014/main" xmlns="" id="{2BE7C63B-7CA5-5741-8342-C0D831DFC50A}"/>
              </a:ext>
            </a:extLst>
          </p:cNvPr>
          <p:cNvCxnSpPr>
            <a:cxnSpLocks/>
          </p:cNvCxnSpPr>
          <p:nvPr/>
        </p:nvCxnSpPr>
        <p:spPr>
          <a:xfrm>
            <a:off x="4130270" y="4780308"/>
            <a:ext cx="38899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接點 69">
            <a:extLst>
              <a:ext uri="{FF2B5EF4-FFF2-40B4-BE49-F238E27FC236}">
                <a16:creationId xmlns:a16="http://schemas.microsoft.com/office/drawing/2014/main" xmlns="" id="{19103979-30CD-2847-A980-85DD569CFF1A}"/>
              </a:ext>
            </a:extLst>
          </p:cNvPr>
          <p:cNvCxnSpPr>
            <a:cxnSpLocks/>
          </p:cNvCxnSpPr>
          <p:nvPr/>
        </p:nvCxnSpPr>
        <p:spPr>
          <a:xfrm>
            <a:off x="6202843" y="4780308"/>
            <a:ext cx="0" cy="19884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直線接點 119">
            <a:extLst>
              <a:ext uri="{FF2B5EF4-FFF2-40B4-BE49-F238E27FC236}">
                <a16:creationId xmlns:a16="http://schemas.microsoft.com/office/drawing/2014/main" xmlns="" id="{BEDDCCD7-392E-034A-9506-3FBCC82E1F39}"/>
              </a:ext>
            </a:extLst>
          </p:cNvPr>
          <p:cNvCxnSpPr>
            <a:cxnSpLocks/>
          </p:cNvCxnSpPr>
          <p:nvPr/>
        </p:nvCxnSpPr>
        <p:spPr>
          <a:xfrm>
            <a:off x="4107968" y="4123600"/>
            <a:ext cx="4655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右中括弧 128">
            <a:extLst>
              <a:ext uri="{FF2B5EF4-FFF2-40B4-BE49-F238E27FC236}">
                <a16:creationId xmlns:a16="http://schemas.microsoft.com/office/drawing/2014/main" xmlns="" id="{69D112CA-BF8C-A141-AF28-B3039784CB05}"/>
              </a:ext>
            </a:extLst>
          </p:cNvPr>
          <p:cNvSpPr/>
          <p:nvPr/>
        </p:nvSpPr>
        <p:spPr>
          <a:xfrm>
            <a:off x="8527431" y="1460810"/>
            <a:ext cx="758283" cy="5397190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cxnSp>
        <p:nvCxnSpPr>
          <p:cNvPr id="131" name="直線接點 130">
            <a:extLst>
              <a:ext uri="{FF2B5EF4-FFF2-40B4-BE49-F238E27FC236}">
                <a16:creationId xmlns:a16="http://schemas.microsoft.com/office/drawing/2014/main" xmlns="" id="{9CFE9985-A523-224D-99F7-8210C973F235}"/>
              </a:ext>
            </a:extLst>
          </p:cNvPr>
          <p:cNvCxnSpPr>
            <a:cxnSpLocks/>
            <a:stCxn id="129" idx="2"/>
          </p:cNvCxnSpPr>
          <p:nvPr/>
        </p:nvCxnSpPr>
        <p:spPr>
          <a:xfrm>
            <a:off x="9285714" y="4159405"/>
            <a:ext cx="8110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" name="文字方塊 132">
            <a:extLst>
              <a:ext uri="{FF2B5EF4-FFF2-40B4-BE49-F238E27FC236}">
                <a16:creationId xmlns:a16="http://schemas.microsoft.com/office/drawing/2014/main" xmlns="" id="{7616CA6A-486C-0344-B831-49BCA1D19EB6}"/>
              </a:ext>
            </a:extLst>
          </p:cNvPr>
          <p:cNvSpPr txBox="1"/>
          <p:nvPr/>
        </p:nvSpPr>
        <p:spPr>
          <a:xfrm>
            <a:off x="10276438" y="3013725"/>
            <a:ext cx="19155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HK" sz="4000" dirty="0"/>
              <a:t>1</a:t>
            </a:r>
            <a:r>
              <a:rPr kumimoji="1" lang="en-US" altLang="zh-TW" sz="4000" dirty="0"/>
              <a:t>3.4</a:t>
            </a:r>
            <a:r>
              <a:rPr kumimoji="1" lang="zh-TW" altLang="en-US" sz="4000" dirty="0"/>
              <a:t>米</a:t>
            </a:r>
            <a:endParaRPr kumimoji="1" lang="zh-HK" altLang="en-US" sz="4000" dirty="0"/>
          </a:p>
        </p:txBody>
      </p:sp>
      <p:sp>
        <p:nvSpPr>
          <p:cNvPr id="134" name="左中括弧 133">
            <a:extLst>
              <a:ext uri="{FF2B5EF4-FFF2-40B4-BE49-F238E27FC236}">
                <a16:creationId xmlns:a16="http://schemas.microsoft.com/office/drawing/2014/main" xmlns="" id="{69712EFE-4B38-B846-A479-9A8711C05C99}"/>
              </a:ext>
            </a:extLst>
          </p:cNvPr>
          <p:cNvSpPr/>
          <p:nvPr/>
        </p:nvSpPr>
        <p:spPr>
          <a:xfrm rot="5400000">
            <a:off x="5854767" y="-842607"/>
            <a:ext cx="440953" cy="3889949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cxnSp>
        <p:nvCxnSpPr>
          <p:cNvPr id="136" name="直線接點 135">
            <a:extLst>
              <a:ext uri="{FF2B5EF4-FFF2-40B4-BE49-F238E27FC236}">
                <a16:creationId xmlns:a16="http://schemas.microsoft.com/office/drawing/2014/main" xmlns="" id="{4BFFBE9B-52B2-8544-A63F-777F3BBD7393}"/>
              </a:ext>
            </a:extLst>
          </p:cNvPr>
          <p:cNvCxnSpPr>
            <a:endCxn id="134" idx="1"/>
          </p:cNvCxnSpPr>
          <p:nvPr/>
        </p:nvCxnSpPr>
        <p:spPr>
          <a:xfrm flipH="1">
            <a:off x="6075243" y="619465"/>
            <a:ext cx="20757" cy="2624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文字方塊 136">
            <a:extLst>
              <a:ext uri="{FF2B5EF4-FFF2-40B4-BE49-F238E27FC236}">
                <a16:creationId xmlns:a16="http://schemas.microsoft.com/office/drawing/2014/main" xmlns="" id="{24D2F5A2-1477-8745-96ED-C0576B4E5BDA}"/>
              </a:ext>
            </a:extLst>
          </p:cNvPr>
          <p:cNvSpPr txBox="1"/>
          <p:nvPr/>
        </p:nvSpPr>
        <p:spPr>
          <a:xfrm>
            <a:off x="5412159" y="68334"/>
            <a:ext cx="13676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HK" sz="4000" dirty="0"/>
              <a:t>6</a:t>
            </a:r>
            <a:r>
              <a:rPr kumimoji="1" lang="en-US" altLang="zh-TW" sz="4000" dirty="0"/>
              <a:t>.1m</a:t>
            </a:r>
            <a:endParaRPr kumimoji="1" lang="zh-HK" altLang="en-US" sz="4000" dirty="0"/>
          </a:p>
        </p:txBody>
      </p:sp>
      <p:cxnSp>
        <p:nvCxnSpPr>
          <p:cNvPr id="139" name="直線接點 138">
            <a:extLst>
              <a:ext uri="{FF2B5EF4-FFF2-40B4-BE49-F238E27FC236}">
                <a16:creationId xmlns:a16="http://schemas.microsoft.com/office/drawing/2014/main" xmlns="" id="{4D533EFF-AF94-CC4E-A9C9-8F81029E4693}"/>
              </a:ext>
            </a:extLst>
          </p:cNvPr>
          <p:cNvCxnSpPr>
            <a:endCxn id="57" idx="1"/>
          </p:cNvCxnSpPr>
          <p:nvPr/>
        </p:nvCxnSpPr>
        <p:spPr>
          <a:xfrm>
            <a:off x="2542478" y="3367668"/>
            <a:ext cx="1587793" cy="7248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0" name="文字方塊 139">
            <a:extLst>
              <a:ext uri="{FF2B5EF4-FFF2-40B4-BE49-F238E27FC236}">
                <a16:creationId xmlns:a16="http://schemas.microsoft.com/office/drawing/2014/main" xmlns="" id="{40D69DA1-FF14-A143-97F3-658B110E9DC3}"/>
              </a:ext>
            </a:extLst>
          </p:cNvPr>
          <p:cNvSpPr txBox="1"/>
          <p:nvPr/>
        </p:nvSpPr>
        <p:spPr>
          <a:xfrm>
            <a:off x="781853" y="2228671"/>
            <a:ext cx="24929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HK" altLang="en-US" sz="3600" dirty="0"/>
              <a:t>網：</a:t>
            </a:r>
            <a:endParaRPr kumimoji="1" lang="en-US" altLang="zh-HK" sz="3600" dirty="0"/>
          </a:p>
          <a:p>
            <a:r>
              <a:rPr kumimoji="1" lang="en-US" altLang="zh-HK" sz="3600" dirty="0"/>
              <a:t>1.55</a:t>
            </a:r>
            <a:r>
              <a:rPr kumimoji="1" lang="zh-HK" altLang="en-US" sz="3600" dirty="0"/>
              <a:t>公尺高</a:t>
            </a:r>
          </a:p>
        </p:txBody>
      </p:sp>
      <p:sp>
        <p:nvSpPr>
          <p:cNvPr id="141" name="文字方塊 140">
            <a:extLst>
              <a:ext uri="{FF2B5EF4-FFF2-40B4-BE49-F238E27FC236}">
                <a16:creationId xmlns:a16="http://schemas.microsoft.com/office/drawing/2014/main" xmlns="" id="{20F07BFD-97C0-AB48-8F55-627D80942A52}"/>
              </a:ext>
            </a:extLst>
          </p:cNvPr>
          <p:cNvSpPr txBox="1"/>
          <p:nvPr/>
        </p:nvSpPr>
        <p:spPr>
          <a:xfrm>
            <a:off x="831980" y="364344"/>
            <a:ext cx="18774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HK" altLang="en-US" sz="6600" dirty="0"/>
              <a:t>場地</a:t>
            </a:r>
          </a:p>
        </p:txBody>
      </p:sp>
    </p:spTree>
    <p:extLst>
      <p:ext uri="{BB962C8B-B14F-4D97-AF65-F5344CB8AC3E}">
        <p14:creationId xmlns:p14="http://schemas.microsoft.com/office/powerpoint/2010/main" val="38817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919869" y="1814784"/>
            <a:ext cx="8640336" cy="1325563"/>
          </a:xfrm>
        </p:spPr>
        <p:txBody>
          <a:bodyPr/>
          <a:lstStyle/>
          <a:p>
            <a:r>
              <a:rPr kumimoji="1" lang="zh-HK" altLang="en-US" dirty="0"/>
              <a:t>冷知識（</a:t>
            </a:r>
            <a:r>
              <a:rPr kumimoji="1" lang="en-US" altLang="zh-TW" dirty="0"/>
              <a:t>4</a:t>
            </a:r>
            <a:r>
              <a:rPr kumimoji="1" lang="zh-HK" altLang="en-US" dirty="0"/>
              <a:t>）羽毛球</a:t>
            </a:r>
            <a:r>
              <a:rPr kumimoji="1" lang="zh-TW" altLang="en-US" dirty="0"/>
              <a:t>比賽的速度有多快</a:t>
            </a:r>
            <a:r>
              <a:rPr kumimoji="1" lang="zh-HK" altLang="en-US" dirty="0"/>
              <a:t>？平均來回擊球</a:t>
            </a:r>
            <a:r>
              <a:rPr kumimoji="1" lang="zh-TW" altLang="en-US" dirty="0"/>
              <a:t>次數多少</a:t>
            </a:r>
            <a:r>
              <a:rPr kumimoji="1" lang="zh-HK" altLang="en-US" dirty="0"/>
              <a:t>？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28285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F87908C-05AB-7D44-881D-7EEBC7B32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HK" altLang="en-US" dirty="0"/>
              <a:t>羽毛球比賽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3ACBC51-F59C-BC47-95B3-A4C2E45A2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HK" altLang="en-US" dirty="0"/>
              <a:t>項目：</a:t>
            </a:r>
            <a:endParaRPr kumimoji="1" lang="en-US" altLang="zh-HK" dirty="0"/>
          </a:p>
          <a:p>
            <a:r>
              <a:rPr kumimoji="1" lang="zh-HK" altLang="en-US" dirty="0"/>
              <a:t>單打</a:t>
            </a:r>
            <a:r>
              <a:rPr kumimoji="1" lang="zh-TW" altLang="en-US" dirty="0"/>
              <a:t> （男</a:t>
            </a:r>
            <a:r>
              <a:rPr kumimoji="1" lang="en-US" altLang="zh-TW" dirty="0"/>
              <a:t>/</a:t>
            </a:r>
            <a:r>
              <a:rPr kumimoji="1" lang="zh-TW" altLang="en-US" dirty="0"/>
              <a:t>女）</a:t>
            </a:r>
            <a:endParaRPr kumimoji="1" lang="en-US" altLang="zh-TW" dirty="0"/>
          </a:p>
          <a:p>
            <a:r>
              <a:rPr kumimoji="1" lang="zh-TW" altLang="en-US" dirty="0"/>
              <a:t>雙打（男</a:t>
            </a:r>
            <a:r>
              <a:rPr kumimoji="1" lang="en-US" altLang="zh-TW" dirty="0"/>
              <a:t>/</a:t>
            </a:r>
            <a:r>
              <a:rPr kumimoji="1" lang="zh-TW" altLang="en-US" dirty="0"/>
              <a:t>女</a:t>
            </a:r>
            <a:r>
              <a:rPr kumimoji="1" lang="en-US" altLang="zh-TW" dirty="0"/>
              <a:t>/</a:t>
            </a:r>
            <a:r>
              <a:rPr kumimoji="1" lang="zh-TW" altLang="en-US" dirty="0"/>
              <a:t>男女混合）</a:t>
            </a:r>
            <a:endParaRPr kumimoji="1" lang="en-US" altLang="zh-TW" dirty="0"/>
          </a:p>
          <a:p>
            <a:pPr marL="0" indent="0">
              <a:buNone/>
            </a:pPr>
            <a:endParaRPr kumimoji="1" lang="en-US" altLang="zh-HK" dirty="0"/>
          </a:p>
          <a:p>
            <a:r>
              <a:rPr kumimoji="1" lang="zh-HK" altLang="en-US" dirty="0"/>
              <a:t>平均比賽時間為</a:t>
            </a:r>
            <a:r>
              <a:rPr kumimoji="1" lang="en-US" altLang="zh-TW" dirty="0"/>
              <a:t>76</a:t>
            </a:r>
            <a:r>
              <a:rPr kumimoji="1" lang="zh-TW" altLang="en-US" dirty="0"/>
              <a:t>分鐘左右</a:t>
            </a:r>
            <a:endParaRPr kumimoji="1" lang="en-US" altLang="zh-HK" dirty="0"/>
          </a:p>
          <a:p>
            <a:r>
              <a:rPr kumimoji="1" lang="zh-HK" altLang="en-US" dirty="0"/>
              <a:t>節奏快，觀賞性極高</a:t>
            </a:r>
            <a:endParaRPr kumimoji="1" lang="en-US" altLang="zh-HK" dirty="0"/>
          </a:p>
          <a:p>
            <a:r>
              <a:rPr kumimoji="1" lang="zh-HK" altLang="en-US" dirty="0"/>
              <a:t>球速極</a:t>
            </a:r>
            <a:r>
              <a:rPr kumimoji="1" lang="zh-HK" altLang="en-US" dirty="0" smtClean="0"/>
              <a:t>高</a:t>
            </a:r>
            <a:endParaRPr kumimoji="1" lang="en-US" altLang="zh-HK" dirty="0"/>
          </a:p>
          <a:p>
            <a:pPr marL="0" indent="0">
              <a:buNone/>
            </a:pPr>
            <a:endParaRPr kumimoji="1" lang="zh-HK" altLang="en-US" dirty="0"/>
          </a:p>
        </p:txBody>
      </p:sp>
      <p:sp>
        <p:nvSpPr>
          <p:cNvPr id="6" name="雲形 5">
            <a:extLst>
              <a:ext uri="{FF2B5EF4-FFF2-40B4-BE49-F238E27FC236}">
                <a16:creationId xmlns:a16="http://schemas.microsoft.com/office/drawing/2014/main" xmlns="" id="{5C965EA8-90AD-8248-9D3E-B15C915C1FB2}"/>
              </a:ext>
            </a:extLst>
          </p:cNvPr>
          <p:cNvSpPr/>
          <p:nvPr/>
        </p:nvSpPr>
        <p:spPr>
          <a:xfrm>
            <a:off x="5516880" y="1690688"/>
            <a:ext cx="3566160" cy="1677035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xmlns="" id="{A7A10908-3DCA-A247-9384-57FBBF7D04EB}"/>
              </a:ext>
            </a:extLst>
          </p:cNvPr>
          <p:cNvSpPr txBox="1"/>
          <p:nvPr/>
        </p:nvSpPr>
        <p:spPr>
          <a:xfrm>
            <a:off x="6309360" y="2088505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400" dirty="0"/>
              <a:t>平均殺</a:t>
            </a:r>
            <a:r>
              <a:rPr kumimoji="1" lang="zh-HK" altLang="en-US" sz="2400" dirty="0"/>
              <a:t>球球速</a:t>
            </a:r>
            <a:r>
              <a:rPr kumimoji="1" lang="en-US" altLang="zh-HK" sz="2400" dirty="0"/>
              <a:t>:</a:t>
            </a:r>
          </a:p>
          <a:p>
            <a:r>
              <a:rPr kumimoji="1" lang="en-US" altLang="zh-HK" sz="2400" dirty="0"/>
              <a:t>325 </a:t>
            </a:r>
            <a:r>
              <a:rPr kumimoji="1" lang="zh-HK" altLang="en-US" sz="2400" dirty="0"/>
              <a:t>公里</a:t>
            </a:r>
            <a:r>
              <a:rPr kumimoji="1" lang="en-US" altLang="zh-HK" sz="2400" dirty="0"/>
              <a:t>/</a:t>
            </a:r>
            <a:r>
              <a:rPr kumimoji="1" lang="zh-HK" altLang="en-US" sz="2400" dirty="0"/>
              <a:t>小時</a:t>
            </a:r>
          </a:p>
        </p:txBody>
      </p:sp>
      <p:sp>
        <p:nvSpPr>
          <p:cNvPr id="8" name="雲形 7">
            <a:extLst>
              <a:ext uri="{FF2B5EF4-FFF2-40B4-BE49-F238E27FC236}">
                <a16:creationId xmlns:a16="http://schemas.microsoft.com/office/drawing/2014/main" xmlns="" id="{197401E7-F102-094A-9CE2-F0524C5ACCB7}"/>
              </a:ext>
            </a:extLst>
          </p:cNvPr>
          <p:cNvSpPr/>
          <p:nvPr/>
        </p:nvSpPr>
        <p:spPr>
          <a:xfrm>
            <a:off x="8397240" y="3511074"/>
            <a:ext cx="3566160" cy="1677035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10" name="雲形 9">
            <a:extLst>
              <a:ext uri="{FF2B5EF4-FFF2-40B4-BE49-F238E27FC236}">
                <a16:creationId xmlns:a16="http://schemas.microsoft.com/office/drawing/2014/main" xmlns="" id="{4017161C-E007-3844-82BA-C484B41FBDEE}"/>
              </a:ext>
            </a:extLst>
          </p:cNvPr>
          <p:cNvSpPr/>
          <p:nvPr/>
        </p:nvSpPr>
        <p:spPr>
          <a:xfrm>
            <a:off x="5836920" y="4994355"/>
            <a:ext cx="3566160" cy="1677035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xmlns="" id="{B8CEC2C4-26AA-5C41-B761-C7DD87639F46}"/>
              </a:ext>
            </a:extLst>
          </p:cNvPr>
          <p:cNvSpPr txBox="1"/>
          <p:nvPr/>
        </p:nvSpPr>
        <p:spPr>
          <a:xfrm>
            <a:off x="9083040" y="3933825"/>
            <a:ext cx="227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sz="2400" dirty="0"/>
              <a:t>平均來回擊球：</a:t>
            </a:r>
            <a:r>
              <a:rPr kumimoji="1" lang="en-US" altLang="zh-HK" sz="2400" dirty="0"/>
              <a:t>1</a:t>
            </a:r>
            <a:r>
              <a:rPr kumimoji="1" lang="en-US" altLang="zh-TW" sz="2400" dirty="0"/>
              <a:t>972</a:t>
            </a:r>
            <a:r>
              <a:rPr kumimoji="1" lang="zh-TW" altLang="en-US" sz="2400" dirty="0"/>
              <a:t>次</a:t>
            </a:r>
            <a:endParaRPr kumimoji="1" lang="zh-HK" altLang="en-US" sz="24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7DDF94DB-3216-B248-8D20-F4F3D5A7CECB}"/>
              </a:ext>
            </a:extLst>
          </p:cNvPr>
          <p:cNvSpPr txBox="1"/>
          <p:nvPr/>
        </p:nvSpPr>
        <p:spPr>
          <a:xfrm>
            <a:off x="6522720" y="5425440"/>
            <a:ext cx="2377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sz="2400" dirty="0"/>
              <a:t>平均移動距離：</a:t>
            </a:r>
            <a:r>
              <a:rPr kumimoji="1" lang="en-US" altLang="zh-HK" sz="2400" dirty="0"/>
              <a:t>6</a:t>
            </a:r>
            <a:r>
              <a:rPr kumimoji="1" lang="en-US" altLang="zh-TW" sz="2400" dirty="0"/>
              <a:t>.4</a:t>
            </a:r>
            <a:r>
              <a:rPr kumimoji="1" lang="zh-TW" altLang="en-US" sz="2400" dirty="0"/>
              <a:t>公里</a:t>
            </a:r>
            <a:endParaRPr kumimoji="1" lang="zh-HK" altLang="en-US" sz="2400" dirty="0"/>
          </a:p>
        </p:txBody>
      </p:sp>
      <p:pic>
        <p:nvPicPr>
          <p:cNvPr id="14" name="圖形 13" descr="戀愛的臉 (無填滿)">
            <a:extLst>
              <a:ext uri="{FF2B5EF4-FFF2-40B4-BE49-F238E27FC236}">
                <a16:creationId xmlns:a16="http://schemas.microsoft.com/office/drawing/2014/main" xmlns="" id="{FD1E57F7-FBB1-3340-8210-16572E3607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876800" y="5188109"/>
            <a:ext cx="914400" cy="914400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xmlns="" id="{C7196DFD-F26C-7349-8AA4-64B0E3D37001}"/>
              </a:ext>
            </a:extLst>
          </p:cNvPr>
          <p:cNvSpPr txBox="1"/>
          <p:nvPr/>
        </p:nvSpPr>
        <p:spPr>
          <a:xfrm>
            <a:off x="838200" y="6256437"/>
            <a:ext cx="3566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HK" sz="1200" dirty="0"/>
              <a:t>Fastest sport in the world : Badminton </a:t>
            </a:r>
          </a:p>
          <a:p>
            <a:r>
              <a:rPr kumimoji="1" lang="en-US" altLang="zh-HK" sz="1200" dirty="0"/>
              <a:t>https://</a:t>
            </a:r>
            <a:r>
              <a:rPr kumimoji="1" lang="en-US" altLang="zh-HK" sz="1200" dirty="0" err="1"/>
              <a:t>www.youtube.com</a:t>
            </a:r>
            <a:r>
              <a:rPr kumimoji="1" lang="en-US" altLang="zh-HK" sz="1200" dirty="0"/>
              <a:t>/</a:t>
            </a:r>
            <a:r>
              <a:rPr kumimoji="1" lang="en-US" altLang="zh-HK" sz="1200" dirty="0" err="1"/>
              <a:t>watch?v</a:t>
            </a:r>
            <a:r>
              <a:rPr kumimoji="1" lang="en-US" altLang="zh-HK" sz="1200" dirty="0"/>
              <a:t>=0kTxTWwkY6k</a:t>
            </a:r>
            <a:endParaRPr kumimoji="1" lang="zh-HK" altLang="en-US" sz="1200" dirty="0"/>
          </a:p>
          <a:p>
            <a:endParaRPr kumimoji="1"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65726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10" grpId="0" animBg="1"/>
      <p:bldP spid="11" grpId="0"/>
      <p:bldP spid="12" grpId="0"/>
    </p:bldLst>
  </p:timing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416</Words>
  <Application>Microsoft Office PowerPoint</Application>
  <PresentationFormat>寬螢幕</PresentationFormat>
  <Paragraphs>59</Paragraphs>
  <Slides>11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Avenir Next LT Pro</vt:lpstr>
      <vt:lpstr>新細明體</vt:lpstr>
      <vt:lpstr>Arial</vt:lpstr>
      <vt:lpstr>Calibri</vt:lpstr>
      <vt:lpstr>Tw Cen MT</vt:lpstr>
      <vt:lpstr>ShapesVTI</vt:lpstr>
      <vt:lpstr>羽毛球 冷知識</vt:lpstr>
      <vt:lpstr>甚麼是羽毛球？</vt:lpstr>
      <vt:lpstr>冷知識（1 ）羽毛球真的如其名有毛嗎？</vt:lpstr>
      <vt:lpstr>冷知識（2）羽毛球有幾根毛？</vt:lpstr>
      <vt:lpstr>冷知識（3）羽毛球的裝備及場地有何要求？</vt:lpstr>
      <vt:lpstr>裝備</vt:lpstr>
      <vt:lpstr>PowerPoint 簡報</vt:lpstr>
      <vt:lpstr>冷知識（4）羽毛球比賽的速度有多快？平均來回擊球次數多少？</vt:lpstr>
      <vt:lpstr>羽毛球比賽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羽毛球– 簡介</dc:title>
  <dc:creator>18229506@life.hkbu.edu.hk</dc:creator>
  <cp:lastModifiedBy>win7</cp:lastModifiedBy>
  <cp:revision>27</cp:revision>
  <dcterms:created xsi:type="dcterms:W3CDTF">2020-08-04T08:08:19Z</dcterms:created>
  <dcterms:modified xsi:type="dcterms:W3CDTF">2020-09-09T04:49:37Z</dcterms:modified>
</cp:coreProperties>
</file>