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5"/>
  </p:notesMasterIdLst>
  <p:sldIdLst>
    <p:sldId id="278" r:id="rId4"/>
    <p:sldId id="257" r:id="rId5"/>
    <p:sldId id="259" r:id="rId6"/>
    <p:sldId id="271" r:id="rId7"/>
    <p:sldId id="264" r:id="rId8"/>
    <p:sldId id="270" r:id="rId9"/>
    <p:sldId id="260" r:id="rId10"/>
    <p:sldId id="266" r:id="rId11"/>
    <p:sldId id="280" r:id="rId12"/>
    <p:sldId id="276" r:id="rId13"/>
    <p:sldId id="279" r:id="rId14"/>
  </p:sldIdLst>
  <p:sldSz cx="12192000" cy="6858000"/>
  <p:notesSz cx="6858000" cy="9144000"/>
  <p:embeddedFontLst>
    <p:embeddedFont>
      <p:font typeface="Helvetica Neue" panose="02020500000000000000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icrosoft JhengHei" panose="020B0604030504040204" pitchFamily="34" charset="-120"/>
      <p:regular r:id="rId24"/>
      <p:bold r:id="rId25"/>
    </p:embeddedFont>
    <p:embeddedFont>
      <p:font typeface="PMingLiu" panose="02020500000000000000" pitchFamily="18" charset="-12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X58Xm8hJpUjMxRdKCAry0XhZe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d45e25d1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8" name="Google Shape;208;g8d45e25d1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244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974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215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ed209d69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8ed209d69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d2f9c4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8ed2f9c4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20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d209d69e_0_150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8ed209d69e_0_150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8ed209d69e_0_150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8ed209d69e_0_150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8ed209d69e_0_150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ed209d69e_0_150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8ed209d69e_0_150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8ed209d69e_0_150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ed209d69e_0_168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8ed209d69e_0_16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8ed209d69e_0_16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8ed209d69e_0_16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8" name="Google Shape;128;g8ed209d69e_0_168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ed209d69e_0_174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8ed209d69e_0_174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8ed209d69e_0_174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8ed209d69e_0_174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8ed209d69e_0_174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8ed209d69e_0_174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8ed209d69e_0_174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8ed209d69e_0_174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ed209d69e_0_183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0" name="Google Shape;140;g8ed209d69e_0_183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8ed209d69e_0_183"/>
          <p:cNvSpPr/>
          <p:nvPr/>
        </p:nvSpPr>
        <p:spPr>
          <a:xfrm>
            <a:off x="0" y="1600200"/>
            <a:ext cx="17271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8ed209d69e_0_183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8ed209d69e_0_183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8ed209d69e_0_18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8ed209d69e_0_183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1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6" name="Google Shape;146;g8ed209d69e_0_18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ed209d69e_0_192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8ed209d69e_0_192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0" name="Google Shape;150;g8ed209d69e_0_192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1" name="Google Shape;151;g8ed209d69e_0_19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8ed209d69e_0_19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" name="Google Shape;153;g8ed209d69e_0_19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ed209d69e_0_199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1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8ed209d69e_0_199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7" name="Google Shape;157;g8ed209d69e_0_199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8" name="Google Shape;158;g8ed209d69e_0_19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8ed209d69e_0_19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0" name="Google Shape;160;g8ed209d69e_0_19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8ed209d69e_0_199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62" name="Google Shape;162;g8ed209d69e_0_199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ed209d69e_0_20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8ed209d69e_0_20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8ed209d69e_0_20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8ed209d69e_0_20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ed209d69e_0_21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8ed209d69e_0_21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8ed209d69e_0_213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ed209d69e_0_217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7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8ed209d69e_0_21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8ed209d69e_0_217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8ed209d69e_0_2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7" name="Google Shape;177;g8ed209d69e_0_217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78" name="Google Shape;178;g8ed209d69e_0_217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ed209d69e_0_224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81" name="Google Shape;181;g8ed209d69e_0_224"/>
          <p:cNvSpPr/>
          <p:nvPr/>
        </p:nvSpPr>
        <p:spPr>
          <a:xfrm>
            <a:off x="-12192" y="4572000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8ed209d69e_0_224"/>
          <p:cNvSpPr/>
          <p:nvPr/>
        </p:nvSpPr>
        <p:spPr>
          <a:xfrm>
            <a:off x="-12192" y="4663440"/>
            <a:ext cx="19506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8ed209d69e_0_224"/>
          <p:cNvSpPr/>
          <p:nvPr/>
        </p:nvSpPr>
        <p:spPr>
          <a:xfrm>
            <a:off x="2060448" y="4654296"/>
            <a:ext cx="101316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8ed209d69e_0_224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8ed209d69e_0_224"/>
          <p:cNvSpPr/>
          <p:nvPr/>
        </p:nvSpPr>
        <p:spPr>
          <a:xfrm>
            <a:off x="1930400" y="0"/>
            <a:ext cx="134100" cy="686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8ed209d69e_0_224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8ed209d69e_0_224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8" name="Google Shape;188;g8ed209d69e_0_224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8ed209d69e_0_224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00" cy="4569000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ed209d69e_0_235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8ed209d69e_0_235"/>
          <p:cNvSpPr txBox="1">
            <a:spLocks noGrp="1"/>
          </p:cNvSpPr>
          <p:nvPr>
            <p:ph type="body" idx="1"/>
          </p:nvPr>
        </p:nvSpPr>
        <p:spPr>
          <a:xfrm rot="5400000">
            <a:off x="3989314" y="-1572150"/>
            <a:ext cx="4526400" cy="108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3" name="Google Shape;193;g8ed209d69e_0_23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8ed209d69e_0_23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8ed209d69e_0_23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ed209d69e_0_241"/>
          <p:cNvSpPr txBox="1">
            <a:spLocks noGrp="1"/>
          </p:cNvSpPr>
          <p:nvPr>
            <p:ph type="title"/>
          </p:nvPr>
        </p:nvSpPr>
        <p:spPr>
          <a:xfrm rot="5400000">
            <a:off x="7350851" y="1996350"/>
            <a:ext cx="55167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8ed209d69e_0_241"/>
          <p:cNvSpPr txBox="1">
            <a:spLocks noGrp="1"/>
          </p:cNvSpPr>
          <p:nvPr>
            <p:ph type="body" idx="1"/>
          </p:nvPr>
        </p:nvSpPr>
        <p:spPr>
          <a:xfrm rot="5400000">
            <a:off x="1559600" y="-340500"/>
            <a:ext cx="5516700" cy="7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9" name="Google Shape;199;g8ed209d69e_0_241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8ed209d69e_0_241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8ed209d69e_0_241"/>
          <p:cNvSpPr/>
          <p:nvPr/>
        </p:nvSpPr>
        <p:spPr>
          <a:xfrm>
            <a:off x="8128424" y="0"/>
            <a:ext cx="426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8ed209d69e_0_241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8ed209d69e_0_241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8ed209d69e_0_241"/>
          <p:cNvSpPr txBox="1">
            <a:spLocks noGrp="1"/>
          </p:cNvSpPr>
          <p:nvPr>
            <p:ph type="sldNum" idx="12"/>
          </p:nvPr>
        </p:nvSpPr>
        <p:spPr>
          <a:xfrm rot="5400000">
            <a:off x="8075018" y="103650"/>
            <a:ext cx="53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2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ed209d69e_0_141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8ed209d69e_0_141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9" name="Google Shape;99;g8ed209d69e_0_14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8ed209d69e_0_14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8ed209d69e_0_141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8ed209d69e_0_141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8ed209d69e_0_141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8ed209d69e_0_14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d209d69e_0_159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g8ed209d69e_0_159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7" name="Google Shape;117;g8ed209d69e_0_15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g8ed209d69e_0_15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g8ed209d69e_0_159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8ed209d69e_0_159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8ed209d69e_0_159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8ed209d69e_0_15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dEOPECuII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"/>
          <p:cNvSpPr txBox="1">
            <a:spLocks noGrp="1"/>
          </p:cNvSpPr>
          <p:nvPr>
            <p:ph type="ctrTitle"/>
          </p:nvPr>
        </p:nvSpPr>
        <p:spPr>
          <a:xfrm>
            <a:off x="496620" y="1305549"/>
            <a:ext cx="10120353" cy="44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7200"/>
            </a:pPr>
            <a:r>
              <a:rPr lang="zh-TW" sz="7200" dirty="0"/>
              <a:t>欖球</a:t>
            </a:r>
            <a:r>
              <a:rPr lang="zh-TW" altLang="en-US" sz="7200" dirty="0"/>
              <a:t>（五）</a:t>
            </a:r>
            <a:r>
              <a:rPr lang="en-US" altLang="zh-TW" sz="7200" dirty="0"/>
              <a:t/>
            </a:r>
            <a:br>
              <a:rPr lang="en-US" altLang="zh-TW" sz="72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欖球的技術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sz="4400" dirty="0"/>
          </a:p>
        </p:txBody>
      </p:sp>
      <p:sp>
        <p:nvSpPr>
          <p:cNvPr id="289" name="Google Shape;289;p1"/>
          <p:cNvSpPr txBox="1"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290" name="Google Shape;290;p1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World Rugby">
            <a:extLst>
              <a:ext uri="{FF2B5EF4-FFF2-40B4-BE49-F238E27FC236}">
                <a16:creationId xmlns:a16="http://schemas.microsoft.com/office/drawing/2014/main" id="{2181C238-B687-41FB-8B13-A5695C1B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4" y="1238250"/>
            <a:ext cx="7152741" cy="40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2CB1BB3E-73EB-45F9-83C8-9E56E5EA7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036" y="1976284"/>
            <a:ext cx="4328573" cy="2455683"/>
          </a:xfrm>
          <a:prstGeom prst="rect">
            <a:avLst/>
          </a:prstGeom>
        </p:spPr>
      </p:pic>
      <p:sp>
        <p:nvSpPr>
          <p:cNvPr id="210" name="Google Shape;210;g8d45e25d13_0_11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/>
              <a:t>傳球練習</a:t>
            </a:r>
            <a:endParaRPr dirty="0"/>
          </a:p>
        </p:txBody>
      </p:sp>
      <p:sp>
        <p:nvSpPr>
          <p:cNvPr id="211" name="Google Shape;211;g8d45e25d13_0_11">
            <a:hlinkClick r:id="rId4"/>
          </p:cNvPr>
          <p:cNvSpPr txBox="1"/>
          <p:nvPr/>
        </p:nvSpPr>
        <p:spPr>
          <a:xfrm>
            <a:off x="689550" y="1536368"/>
            <a:ext cx="10812900" cy="4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反應遊戲</a:t>
            </a:r>
            <a:endParaRPr lang="en-US" altLang="zh-TW"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變向傳、接球</a:t>
            </a: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變速傳、接球</a:t>
            </a:r>
            <a:endParaRPr lang="en-US" altLang="zh-TW"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轉身傳、接球</a:t>
            </a:r>
            <a:endParaRPr lang="en-US" altLang="zh-TW"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6200" lvl="3">
              <a:lnSpc>
                <a:spcPct val="150000"/>
              </a:lnSpc>
              <a:buSzPts val="2400"/>
            </a:pPr>
            <a:r>
              <a:rPr lang="zh-TW" altLang="en-US" sz="2400" dirty="0">
                <a:latin typeface="Twentieth Century"/>
                <a:ea typeface="Twentieth Century"/>
                <a:cs typeface="Twentieth Century"/>
                <a:sym typeface="Twentieth Century"/>
              </a:rPr>
              <a:t>示範影片：</a:t>
            </a:r>
            <a:r>
              <a:rPr lang="en-US" altLang="zh-TW" sz="2400" dirty="0">
                <a:solidFill>
                  <a:srgbClr val="0070C0"/>
                </a:solidFill>
                <a:latin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https://www.youtube.com/watch?v=ndEOPECuIIU</a:t>
            </a:r>
            <a:endParaRPr lang="en-US" altLang="zh-TW" sz="2400" dirty="0">
              <a:solidFill>
                <a:srgbClr val="0070C0"/>
              </a:solidFill>
              <a:latin typeface="Twentieth Century"/>
            </a:endParaRPr>
          </a:p>
          <a:p>
            <a:pPr marL="76200">
              <a:lnSpc>
                <a:spcPct val="150000"/>
              </a:lnSpc>
              <a:buSzPts val="2400"/>
            </a:pPr>
            <a:endParaRPr lang="en-US" altLang="zh-HK" sz="2400" dirty="0">
              <a:solidFill>
                <a:srgbClr val="0070C0"/>
              </a:solidFill>
            </a:endParaRPr>
          </a:p>
          <a:p>
            <a:pPr marL="762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4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CAD510-DAB4-4426-9847-E7264B95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706" y="4972050"/>
            <a:ext cx="1182636" cy="11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1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4692" y="3341078"/>
            <a:ext cx="5240216" cy="104959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謝謝</a:t>
            </a:r>
            <a:endParaRPr lang="en-US" sz="6000" dirty="0"/>
          </a:p>
        </p:txBody>
      </p:sp>
      <p:pic>
        <p:nvPicPr>
          <p:cNvPr id="2050" name="Picture 2" descr="Promotif. Promotional Sports Products">
            <a:extLst>
              <a:ext uri="{FF2B5EF4-FFF2-40B4-BE49-F238E27FC236}">
                <a16:creationId xmlns:a16="http://schemas.microsoft.com/office/drawing/2014/main" id="{FCA5D1B5-9F54-4C3B-93A8-C5A18735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" y="1582618"/>
            <a:ext cx="4994028" cy="49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05C862D-BFD8-4709-86F4-BF3CDBAB633D}"/>
              </a:ext>
            </a:extLst>
          </p:cNvPr>
          <p:cNvSpPr/>
          <p:nvPr/>
        </p:nvSpPr>
        <p:spPr>
          <a:xfrm>
            <a:off x="7868910" y="620932"/>
            <a:ext cx="3529221" cy="2990849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BC4D19A-7114-4564-A3CB-72F2985ADE95}"/>
              </a:ext>
            </a:extLst>
          </p:cNvPr>
          <p:cNvSpPr/>
          <p:nvPr/>
        </p:nvSpPr>
        <p:spPr>
          <a:xfrm>
            <a:off x="4449472" y="1501263"/>
            <a:ext cx="3134858" cy="192773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662823"/>
            <a:ext cx="3021047" cy="2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sz="5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試想想…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737863" y="1854292"/>
            <a:ext cx="2577338" cy="127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2160"/>
              <a:buNone/>
            </a:pPr>
            <a:r>
              <a:rPr lang="zh-TW" altLang="en-US" sz="3600" dirty="0"/>
              <a:t>何時可以用腳運球</a:t>
            </a:r>
            <a:r>
              <a:rPr lang="en-US" altLang="zh-TW" sz="3600" dirty="0"/>
              <a:t>?</a:t>
            </a:r>
            <a:endParaRPr dirty="0"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D6EBD-6118-4EAB-B137-8CC66F5A3E52}"/>
              </a:ext>
            </a:extLst>
          </p:cNvPr>
          <p:cNvSpPr txBox="1">
            <a:spLocks/>
          </p:cNvSpPr>
          <p:nvPr/>
        </p:nvSpPr>
        <p:spPr>
          <a:xfrm>
            <a:off x="8218885" y="1063399"/>
            <a:ext cx="3150309" cy="206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?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lang="en-US" altLang="zh-TW" sz="100" dirty="0"/>
          </a:p>
          <a:p>
            <a:pPr marL="160020" indent="0">
              <a:buNone/>
            </a:pPr>
            <a:r>
              <a:rPr lang="zh-TW" altLang="en-US" sz="1800" b="1" dirty="0"/>
              <a:t>精彩內容包括：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處理爭邊球的技術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爭取控球權的方法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欖球</a:t>
            </a:r>
            <a:r>
              <a:rPr lang="zh-TW" altLang="en-US" sz="1800" b="1" dirty="0"/>
              <a:t>的技術</a:t>
            </a:r>
            <a:r>
              <a:rPr lang="zh-TW" altLang="en-US" sz="1800" b="1" dirty="0">
                <a:latin typeface="+mj-ea"/>
              </a:rPr>
              <a:t>和參考影片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欖球練習示範影片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A36288-88F0-4CB7-AB2B-A2F1F284E525}"/>
              </a:ext>
            </a:extLst>
          </p:cNvPr>
          <p:cNvGrpSpPr/>
          <p:nvPr/>
        </p:nvGrpSpPr>
        <p:grpSpPr>
          <a:xfrm>
            <a:off x="503813" y="2934562"/>
            <a:ext cx="3264608" cy="2239224"/>
            <a:chOff x="3509934" y="780051"/>
            <a:chExt cx="3264608" cy="2239224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C137CFA-CF1E-4E41-810B-A51A6E7A92B1}"/>
                </a:ext>
              </a:extLst>
            </p:cNvPr>
            <p:cNvSpPr/>
            <p:nvPr/>
          </p:nvSpPr>
          <p:spPr>
            <a:xfrm>
              <a:off x="3509934" y="780051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Google Shape;125;p2">
              <a:extLst>
                <a:ext uri="{FF2B5EF4-FFF2-40B4-BE49-F238E27FC236}">
                  <a16:creationId xmlns:a16="http://schemas.microsoft.com/office/drawing/2014/main" id="{F3133A60-197D-4A0D-8225-A1F4EFD1C9F8}"/>
                </a:ext>
              </a:extLst>
            </p:cNvPr>
            <p:cNvSpPr txBox="1">
              <a:spLocks/>
            </p:cNvSpPr>
            <p:nvPr/>
          </p:nvSpPr>
          <p:spPr>
            <a:xfrm>
              <a:off x="3778324" y="1191867"/>
              <a:ext cx="2476833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甚麼是鬥牛？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B6AE1-0F84-416B-8B2E-8E8FE70B3047}"/>
              </a:ext>
            </a:extLst>
          </p:cNvPr>
          <p:cNvGrpSpPr/>
          <p:nvPr/>
        </p:nvGrpSpPr>
        <p:grpSpPr>
          <a:xfrm>
            <a:off x="3612705" y="3879713"/>
            <a:ext cx="3862318" cy="2588145"/>
            <a:chOff x="3756579" y="4046021"/>
            <a:chExt cx="3582045" cy="2720822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52769F4-D18F-4895-B79F-E07C098C375B}"/>
                </a:ext>
              </a:extLst>
            </p:cNvPr>
            <p:cNvSpPr/>
            <p:nvPr/>
          </p:nvSpPr>
          <p:spPr>
            <a:xfrm>
              <a:off x="3756579" y="4046021"/>
              <a:ext cx="3582045" cy="2720822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Google Shape;125;p2">
              <a:extLst>
                <a:ext uri="{FF2B5EF4-FFF2-40B4-BE49-F238E27FC236}">
                  <a16:creationId xmlns:a16="http://schemas.microsoft.com/office/drawing/2014/main" id="{96140FFF-5103-40A1-88FE-C86ABD394A38}"/>
                </a:ext>
              </a:extLst>
            </p:cNvPr>
            <p:cNvSpPr txBox="1">
              <a:spLocks/>
            </p:cNvSpPr>
            <p:nvPr/>
          </p:nvSpPr>
          <p:spPr>
            <a:xfrm>
              <a:off x="4192568" y="4343113"/>
              <a:ext cx="3032441" cy="2003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有哪幾種爭取控球權的方法？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EC37BB-5725-4A8C-B874-884E7728A31C}"/>
              </a:ext>
            </a:extLst>
          </p:cNvPr>
          <p:cNvGrpSpPr/>
          <p:nvPr/>
        </p:nvGrpSpPr>
        <p:grpSpPr>
          <a:xfrm>
            <a:off x="7868911" y="3879710"/>
            <a:ext cx="4083602" cy="2588146"/>
            <a:chOff x="8449082" y="3626969"/>
            <a:chExt cx="3353807" cy="1912347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D02C059-DD54-4F84-BEC7-6CF061E6877B}"/>
                </a:ext>
              </a:extLst>
            </p:cNvPr>
            <p:cNvSpPr/>
            <p:nvPr/>
          </p:nvSpPr>
          <p:spPr>
            <a:xfrm rot="10800000">
              <a:off x="8449082" y="3626969"/>
              <a:ext cx="3353807" cy="1912347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Google Shape;125;p2">
              <a:extLst>
                <a:ext uri="{FF2B5EF4-FFF2-40B4-BE49-F238E27FC236}">
                  <a16:creationId xmlns:a16="http://schemas.microsoft.com/office/drawing/2014/main" id="{879D7674-6270-4405-B628-9F22C4FDA969}"/>
                </a:ext>
              </a:extLst>
            </p:cNvPr>
            <p:cNvSpPr txBox="1">
              <a:spLocks/>
            </p:cNvSpPr>
            <p:nvPr/>
          </p:nvSpPr>
          <p:spPr>
            <a:xfrm>
              <a:off x="8573541" y="3947769"/>
              <a:ext cx="2791835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處理爭邊球時，可以抱起隊友嗎？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>
            <a:spLocks noGrp="1"/>
          </p:cNvSpPr>
          <p:nvPr>
            <p:ph type="title"/>
          </p:nvPr>
        </p:nvSpPr>
        <p:spPr>
          <a:xfrm>
            <a:off x="850524" y="278296"/>
            <a:ext cx="10168128" cy="122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</a:pPr>
            <a:r>
              <a:rPr lang="zh-TW" b="0" i="0" dirty="0">
                <a:latin typeface="Helvetica Neue"/>
                <a:ea typeface="Helvetica Neue"/>
                <a:cs typeface="Helvetica Neue"/>
                <a:sym typeface="Helvetica Neue"/>
              </a:rPr>
              <a:t>爭</a:t>
            </a:r>
            <a:r>
              <a:rPr lang="zh-TW" altLang="en-US" b="0" i="0" dirty="0">
                <a:latin typeface="Helvetica Neue"/>
                <a:ea typeface="Helvetica Neue"/>
                <a:cs typeface="Helvetica Neue"/>
                <a:sym typeface="Helvetica Neue"/>
              </a:rPr>
              <a:t>邊球</a:t>
            </a:r>
            <a:r>
              <a:rPr lang="zh-TW" altLang="en-US" dirty="0">
                <a:latin typeface="Helvetica Neue"/>
                <a:ea typeface="Helvetica Neue"/>
                <a:cs typeface="Helvetica Neue"/>
                <a:sym typeface="Helvetica Neue"/>
              </a:rPr>
              <a:t>（</a:t>
            </a:r>
            <a:r>
              <a:rPr lang="en-US" altLang="zh-TW" dirty="0">
                <a:latin typeface="Helvetica Neue"/>
                <a:ea typeface="Helvetica Neue"/>
                <a:cs typeface="Helvetica Neue"/>
                <a:sym typeface="Helvetica Neue"/>
              </a:rPr>
              <a:t>Lineout</a:t>
            </a:r>
            <a:r>
              <a:rPr lang="zh-TW" altLang="en-US" dirty="0">
                <a:latin typeface="Helvetica Neue"/>
                <a:ea typeface="Helvetica Neue"/>
                <a:cs typeface="Helvetica Neue"/>
                <a:sym typeface="Helvetica Neue"/>
              </a:rPr>
              <a:t>）</a:t>
            </a:r>
            <a:endParaRPr dirty="0"/>
          </a:p>
        </p:txBody>
      </p:sp>
      <p:sp>
        <p:nvSpPr>
          <p:cNvPr id="228" name="Google Shape;228;p2"/>
          <p:cNvSpPr txBox="1">
            <a:spLocks noGrp="1"/>
          </p:cNvSpPr>
          <p:nvPr>
            <p:ph type="body" idx="1"/>
          </p:nvPr>
        </p:nvSpPr>
        <p:spPr>
          <a:xfrm>
            <a:off x="933449" y="1209369"/>
            <a:ext cx="10530963" cy="345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None/>
            </a:pPr>
            <a:endParaRPr dirty="0"/>
          </a:p>
          <a:p>
            <a:pPr lvl="0" indent="-374650">
              <a:lnSpc>
                <a:spcPct val="150000"/>
              </a:lnSpc>
              <a:spcBef>
                <a:spcPts val="0"/>
              </a:spcBef>
              <a:buSzPts val="2300"/>
            </a:pPr>
            <a:r>
              <a:rPr lang="zh-TW" altLang="en-US" sz="3200" dirty="0">
                <a:latin typeface="Arial"/>
                <a:cs typeface="Arial"/>
                <a:sym typeface="Helvetica Neue"/>
              </a:rPr>
              <a:t>爭邊球是當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cs typeface="Arial"/>
                <a:sym typeface="Helvetica Neue"/>
              </a:rPr>
              <a:t>球已出界後</a:t>
            </a:r>
            <a:r>
              <a:rPr lang="zh-TW" altLang="en-US" sz="3200" dirty="0">
                <a:latin typeface="Arial"/>
                <a:cs typeface="Arial"/>
                <a:sym typeface="Helvetica Neue"/>
              </a:rPr>
              <a:t>，比賽重新開始的一種方法</a:t>
            </a:r>
          </a:p>
          <a:p>
            <a:pPr lvl="0" indent="-374650">
              <a:lnSpc>
                <a:spcPct val="150000"/>
              </a:lnSpc>
              <a:spcBef>
                <a:spcPts val="0"/>
              </a:spcBef>
              <a:buSzPts val="2300"/>
            </a:pPr>
            <a:r>
              <a:rPr lang="zh-TW" altLang="en-US" sz="3200" dirty="0">
                <a:latin typeface="Arial"/>
                <a:cs typeface="Arial"/>
                <a:sym typeface="Helvetica Neue"/>
              </a:rPr>
              <a:t>為了讓球員在爭邊球時能接到高球，接球員跳起接球時，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cs typeface="Arial"/>
                <a:sym typeface="Helvetica Neue"/>
              </a:rPr>
              <a:t>隊員可以支持接球員</a:t>
            </a:r>
          </a:p>
          <a:p>
            <a:pPr marL="320040" lvl="0" indent="-2362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20"/>
              <a:buNone/>
            </a:pPr>
            <a:endParaRPr sz="2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9324" y="5006019"/>
            <a:ext cx="11356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2438">
              <a:buSzPts val="1740"/>
            </a:pP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參考影片（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0:20 - 0:38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）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英語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)</a:t>
            </a:r>
            <a:endParaRPr lang="zh-TW" altLang="en-US" sz="2400" dirty="0">
              <a:solidFill>
                <a:schemeClr val="tx1"/>
              </a:solidFill>
              <a:sym typeface="Helvetica Neue"/>
            </a:endParaRPr>
          </a:p>
          <a:p>
            <a:pPr indent="452438">
              <a:buSzPts val="1740"/>
            </a:pPr>
            <a:r>
              <a:rPr lang="en-US" altLang="zh-TW" sz="2400" dirty="0">
                <a:solidFill>
                  <a:schemeClr val="tx1"/>
                </a:solidFill>
              </a:rPr>
              <a:t>https://laws.worldrugby.org/videos/laws/1196.mp4</a:t>
            </a:r>
          </a:p>
          <a:p>
            <a:pPr indent="452438">
              <a:buSzPts val="1740"/>
            </a:pP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資料來源：世界欖球總會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endParaRPr lang="zh-TW" altLang="en-US" sz="2400" dirty="0">
              <a:solidFill>
                <a:schemeClr val="tx1"/>
              </a:solidFill>
              <a:sym typeface="Helvetica Neue"/>
            </a:endParaRPr>
          </a:p>
          <a:p>
            <a:endParaRPr lang="en-US" altLang="zh-HK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>
            <a:spLocks noGrp="1"/>
          </p:cNvSpPr>
          <p:nvPr>
            <p:ph type="title"/>
          </p:nvPr>
        </p:nvSpPr>
        <p:spPr>
          <a:xfrm>
            <a:off x="850524" y="278296"/>
            <a:ext cx="10168128" cy="122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</a:pPr>
            <a:r>
              <a:rPr lang="zh-TW" b="0" i="0" dirty="0">
                <a:latin typeface="Helvetica Neue"/>
                <a:ea typeface="Helvetica Neue"/>
                <a:cs typeface="Helvetica Neue"/>
                <a:sym typeface="Helvetica Neue"/>
              </a:rPr>
              <a:t>爭取控球權</a:t>
            </a:r>
            <a:endParaRPr dirty="0"/>
          </a:p>
        </p:txBody>
      </p:sp>
      <p:sp>
        <p:nvSpPr>
          <p:cNvPr id="228" name="Google Shape;228;p2"/>
          <p:cNvSpPr txBox="1">
            <a:spLocks noGrp="1"/>
          </p:cNvSpPr>
          <p:nvPr>
            <p:ph type="body" idx="1"/>
          </p:nvPr>
        </p:nvSpPr>
        <p:spPr>
          <a:xfrm>
            <a:off x="933450" y="1209369"/>
            <a:ext cx="10350246" cy="519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None/>
            </a:pPr>
            <a:endParaRPr dirty="0"/>
          </a:p>
          <a:p>
            <a:pPr marL="82550" lvl="0" indent="0">
              <a:lnSpc>
                <a:spcPct val="150000"/>
              </a:lnSpc>
              <a:spcBef>
                <a:spcPts val="0"/>
              </a:spcBef>
              <a:buSzPts val="2300"/>
              <a:buNone/>
            </a:pP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在傳統欖球比賽中，攻守雙方可以在符合球例的情況下，利用三種推撞方式來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爭取控球權</a:t>
            </a: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，包括：</a:t>
            </a:r>
            <a:endParaRPr sz="3200" dirty="0">
              <a:highlight>
                <a:srgbClr val="FFFFFF"/>
              </a:highlight>
              <a:latin typeface="Arial"/>
              <a:cs typeface="Arial"/>
              <a:sym typeface="Helvetica Neue"/>
            </a:endParaRPr>
          </a:p>
          <a:p>
            <a:pPr indent="-374650">
              <a:lnSpc>
                <a:spcPct val="150000"/>
              </a:lnSpc>
              <a:spcBef>
                <a:spcPts val="0"/>
              </a:spcBef>
              <a:buSzPts val="2300"/>
            </a:pPr>
            <a:r>
              <a:rPr lang="zh-TW" altLang="zh-HK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勒克</a:t>
            </a: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（</a:t>
            </a:r>
            <a:r>
              <a:rPr lang="en-US" altLang="zh-TW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R</a:t>
            </a:r>
            <a:r>
              <a:rPr lang="zh-TW" altLang="zh-HK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uck</a:t>
            </a: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）</a:t>
            </a:r>
            <a:r>
              <a:rPr lang="zh-TW" altLang="zh-HK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 </a:t>
            </a:r>
            <a:endParaRPr lang="en-US" altLang="zh-TW" sz="3200" dirty="0">
              <a:highlight>
                <a:srgbClr val="FFFFFF"/>
              </a:highlight>
              <a:latin typeface="Arial"/>
              <a:cs typeface="Arial"/>
              <a:sym typeface="Helvetica Neue"/>
            </a:endParaRPr>
          </a:p>
          <a:p>
            <a:pPr lvl="0" indent="-374650">
              <a:lnSpc>
                <a:spcPct val="150000"/>
              </a:lnSpc>
              <a:spcBef>
                <a:spcPts val="0"/>
              </a:spcBef>
              <a:buSzPts val="2300"/>
            </a:pP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冒爾（</a:t>
            </a:r>
            <a:r>
              <a:rPr lang="en-US" altLang="zh-TW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Maul</a:t>
            </a: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） </a:t>
            </a:r>
            <a:endParaRPr sz="3200" dirty="0">
              <a:highlight>
                <a:srgbClr val="FFFFFF"/>
              </a:highlight>
              <a:latin typeface="Arial"/>
              <a:cs typeface="Arial"/>
              <a:sym typeface="Helvetica Neue"/>
            </a:endParaRPr>
          </a:p>
          <a:p>
            <a:pPr indent="-374650">
              <a:lnSpc>
                <a:spcPct val="150000"/>
              </a:lnSpc>
              <a:spcBef>
                <a:spcPts val="0"/>
              </a:spcBef>
              <a:buSzPts val="2300"/>
            </a:pP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鬥牛（</a:t>
            </a:r>
            <a:r>
              <a:rPr lang="en-US" altLang="zh-TW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Scrum</a:t>
            </a: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）</a:t>
            </a:r>
            <a:endParaRPr lang="en-US" altLang="zh-HK" sz="3200" dirty="0">
              <a:highlight>
                <a:srgbClr val="FFFFFF"/>
              </a:highlight>
              <a:latin typeface="Arial"/>
              <a:cs typeface="Arial"/>
            </a:endParaRPr>
          </a:p>
          <a:p>
            <a:pPr marL="32004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endParaRPr sz="3200" b="0" i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040" lvl="0" indent="-2362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20"/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99403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>
            <a:spLocks noGrp="1"/>
          </p:cNvSpPr>
          <p:nvPr>
            <p:ph type="title"/>
          </p:nvPr>
        </p:nvSpPr>
        <p:spPr>
          <a:xfrm>
            <a:off x="855667" y="90048"/>
            <a:ext cx="4189861" cy="116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Helvetica Neue"/>
              <a:buNone/>
            </a:pPr>
            <a:r>
              <a:rPr lang="zh-TW" b="0" i="0" dirty="0">
                <a:latin typeface="Helvetica Neue"/>
                <a:ea typeface="Helvetica Neue"/>
                <a:cs typeface="Helvetica Neue"/>
                <a:sym typeface="Helvetica Neue"/>
              </a:rPr>
              <a:t>勒克(</a:t>
            </a:r>
            <a:r>
              <a:rPr lang="en-US" altLang="zh-TW" b="0" i="0" dirty="0"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zh-TW" b="0" i="0" dirty="0">
                <a:latin typeface="Helvetica Neue"/>
                <a:ea typeface="Helvetica Neue"/>
                <a:cs typeface="Helvetica Neue"/>
                <a:sym typeface="Helvetica Neue"/>
              </a:rPr>
              <a:t>uck)</a:t>
            </a:r>
            <a:endParaRPr dirty="0"/>
          </a:p>
        </p:txBody>
      </p:sp>
      <p:sp>
        <p:nvSpPr>
          <p:cNvPr id="260" name="Google Shape;260;p7"/>
          <p:cNvSpPr txBox="1">
            <a:spLocks noGrp="1"/>
          </p:cNvSpPr>
          <p:nvPr>
            <p:ph type="body" idx="1"/>
          </p:nvPr>
        </p:nvSpPr>
        <p:spPr>
          <a:xfrm>
            <a:off x="715567" y="1726097"/>
            <a:ext cx="10551300" cy="346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2438" indent="-452438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zh-TW" altLang="en-US" sz="3200" dirty="0">
                <a:solidFill>
                  <a:schemeClr val="tx1"/>
                </a:solidFill>
              </a:rPr>
              <a:t>當進攻隊友落地後，</a:t>
            </a:r>
            <a:r>
              <a:rPr lang="zh-TW" altLang="en-US" sz="3200" dirty="0">
                <a:solidFill>
                  <a:srgbClr val="FF0000"/>
                </a:solidFill>
              </a:rPr>
              <a:t>隊員上前支援</a:t>
            </a:r>
            <a:r>
              <a:rPr lang="zh-TW" altLang="en-US" sz="3200" dirty="0">
                <a:solidFill>
                  <a:schemeClr val="tx1"/>
                </a:solidFill>
              </a:rPr>
              <a:t>避免被對手搶球</a:t>
            </a:r>
            <a:endParaRPr sz="3200" dirty="0">
              <a:solidFill>
                <a:schemeClr val="tx1"/>
              </a:solidFill>
            </a:endParaRPr>
          </a:p>
          <a:p>
            <a:pPr marL="452438" indent="-452438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zh-TW" altLang="en-US" sz="3200" dirty="0">
                <a:solidFill>
                  <a:schemeClr val="tx1"/>
                </a:solidFill>
                <a:sym typeface="Arial"/>
              </a:rPr>
              <a:t>球員在 </a:t>
            </a:r>
            <a:r>
              <a:rPr lang="en-US" altLang="zh-TW" sz="3200" dirty="0">
                <a:solidFill>
                  <a:schemeClr val="tx1"/>
                </a:solidFill>
                <a:sym typeface="Arial"/>
              </a:rPr>
              <a:t>ruck </a:t>
            </a:r>
            <a:r>
              <a:rPr lang="zh-TW" altLang="en-US" sz="3200" dirty="0">
                <a:solidFill>
                  <a:schemeClr val="tx1"/>
                </a:solidFill>
                <a:sym typeface="Arial"/>
              </a:rPr>
              <a:t>中不得操弄球，只能</a:t>
            </a:r>
            <a:r>
              <a:rPr lang="zh-TW" altLang="en-US" sz="3200" dirty="0">
                <a:solidFill>
                  <a:srgbClr val="FF0000"/>
                </a:solidFill>
                <a:sym typeface="Arial"/>
              </a:rPr>
              <a:t>以腳移動球</a:t>
            </a:r>
            <a:r>
              <a:rPr lang="zh-TW" altLang="en-US" sz="3200" dirty="0">
                <a:solidFill>
                  <a:schemeClr val="tx1"/>
                </a:solidFill>
                <a:sym typeface="Arial"/>
              </a:rPr>
              <a:t>或運球，將球傳到自己這一隊參加</a:t>
            </a:r>
            <a:r>
              <a:rPr lang="en-US" altLang="zh-TW" sz="3200" dirty="0">
                <a:solidFill>
                  <a:schemeClr val="tx1"/>
                </a:solidFill>
                <a:sym typeface="Arial"/>
              </a:rPr>
              <a:t>Ruck</a:t>
            </a:r>
            <a:r>
              <a:rPr lang="zh-TW" altLang="en-US" sz="3200" dirty="0">
                <a:solidFill>
                  <a:schemeClr val="tx1"/>
                </a:solidFill>
                <a:sym typeface="Arial"/>
              </a:rPr>
              <a:t>球員的</a:t>
            </a:r>
            <a:r>
              <a:rPr lang="zh-TW" altLang="en-US" sz="3200" dirty="0">
                <a:solidFill>
                  <a:srgbClr val="FF0000"/>
                </a:solidFill>
                <a:sym typeface="Arial"/>
              </a:rPr>
              <a:t>最後一隻腳下</a:t>
            </a:r>
            <a:r>
              <a:rPr lang="zh-TW" altLang="en-US" sz="3200" dirty="0">
                <a:solidFill>
                  <a:schemeClr val="tx1"/>
                </a:solidFill>
                <a:sym typeface="Arial"/>
              </a:rPr>
              <a:t>或浮現，此時位於最後方的球員</a:t>
            </a:r>
            <a:r>
              <a:rPr lang="zh-TW" altLang="en-US" sz="3200" dirty="0">
                <a:solidFill>
                  <a:srgbClr val="FF0000"/>
                </a:solidFill>
                <a:sym typeface="Arial"/>
              </a:rPr>
              <a:t>才能撿球</a:t>
            </a:r>
            <a:endParaRPr lang="en-US" altLang="zh-TW" sz="3200" dirty="0">
              <a:solidFill>
                <a:srgbClr val="FF0000"/>
              </a:solidFill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94410" y="5288340"/>
            <a:ext cx="11356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9525">
              <a:buSzPts val="2240"/>
            </a:pPr>
            <a:r>
              <a:rPr lang="zh-TW" altLang="en-US" sz="2400" dirty="0">
                <a:solidFill>
                  <a:schemeClr val="tx1"/>
                </a:solidFill>
              </a:rPr>
              <a:t>參考影片（</a:t>
            </a:r>
            <a:r>
              <a:rPr lang="en-US" altLang="zh-TW" sz="2400" dirty="0">
                <a:solidFill>
                  <a:schemeClr val="tx1"/>
                </a:solidFill>
              </a:rPr>
              <a:t>0:00 - 0:14</a:t>
            </a:r>
            <a:r>
              <a:rPr lang="zh-TW" altLang="en-US" sz="2400" dirty="0">
                <a:solidFill>
                  <a:schemeClr val="tx1"/>
                </a:solidFill>
              </a:rPr>
              <a:t>）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英語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endParaRPr lang="zh-TW" altLang="en-US" sz="2400" dirty="0">
              <a:solidFill>
                <a:schemeClr val="tx1"/>
              </a:solidFill>
            </a:endParaRPr>
          </a:p>
          <a:p>
            <a:pPr indent="452438">
              <a:buSzPts val="2240"/>
            </a:pPr>
            <a:r>
              <a:rPr lang="en-US" altLang="zh-TW" sz="2400" dirty="0">
                <a:solidFill>
                  <a:schemeClr val="tx1"/>
                </a:solidFill>
              </a:rPr>
              <a:t>https://laws.worldrugby.org/videos/laws/1146.mp4</a:t>
            </a:r>
          </a:p>
          <a:p>
            <a:pPr indent="452438">
              <a:buSzPts val="2240"/>
            </a:pPr>
            <a:r>
              <a:rPr lang="zh-TW" altLang="en-US" sz="2400" dirty="0">
                <a:solidFill>
                  <a:schemeClr val="tx1"/>
                </a:solidFill>
              </a:rPr>
              <a:t>資料來源：世界欖球總會</a:t>
            </a:r>
          </a:p>
          <a:p>
            <a:endParaRPr lang="en-US" altLang="zh-HK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>
            <a:spLocks noGrp="1"/>
          </p:cNvSpPr>
          <p:nvPr>
            <p:ph type="title"/>
          </p:nvPr>
        </p:nvSpPr>
        <p:spPr>
          <a:xfrm>
            <a:off x="797175" y="99983"/>
            <a:ext cx="46071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6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冒爾 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(Maul)</a:t>
            </a:r>
            <a:endParaRPr dirty="0"/>
          </a:p>
        </p:txBody>
      </p:sp>
      <p:sp>
        <p:nvSpPr>
          <p:cNvPr id="234" name="Google Shape;234;p3"/>
          <p:cNvSpPr txBox="1">
            <a:spLocks noGrp="1"/>
          </p:cNvSpPr>
          <p:nvPr>
            <p:ph type="body" idx="1"/>
          </p:nvPr>
        </p:nvSpPr>
        <p:spPr>
          <a:xfrm>
            <a:off x="797175" y="1848998"/>
            <a:ext cx="10170300" cy="241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zh-TW" altLang="en-US" sz="3200" dirty="0">
                <a:solidFill>
                  <a:schemeClr val="tx1"/>
                </a:solidFill>
              </a:rPr>
              <a:t>在控球的球隊可以嘗試推動敵方往他們背向球門線方向來獲得領土。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240"/>
              <a:buNone/>
            </a:pP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4410" y="5288340"/>
            <a:ext cx="11356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088" indent="-53975">
              <a:buSzPts val="2240"/>
            </a:pPr>
            <a:r>
              <a:rPr lang="zh-HK" altLang="en-US" sz="2400" dirty="0">
                <a:solidFill>
                  <a:schemeClr val="tx1"/>
                </a:solidFill>
              </a:rPr>
              <a:t> 參考影片</a:t>
            </a:r>
            <a:r>
              <a:rPr lang="zh-TW" altLang="en-US" sz="2400" dirty="0">
                <a:solidFill>
                  <a:schemeClr val="tx1"/>
                </a:solidFill>
              </a:rPr>
              <a:t>（</a:t>
            </a:r>
            <a:r>
              <a:rPr lang="en-US" altLang="zh-TW" sz="2400" dirty="0">
                <a:solidFill>
                  <a:schemeClr val="tx1"/>
                </a:solidFill>
              </a:rPr>
              <a:t>0:00 - 0:48</a:t>
            </a:r>
            <a:r>
              <a:rPr lang="zh-TW" altLang="en-US" sz="2400" dirty="0">
                <a:solidFill>
                  <a:schemeClr val="tx1"/>
                </a:solidFill>
              </a:rPr>
              <a:t>）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英語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</a:p>
          <a:p>
            <a:pPr indent="354013">
              <a:buSzPts val="2240"/>
            </a:pPr>
            <a:r>
              <a:rPr lang="en-US" altLang="zh-TW" sz="2400" dirty="0">
                <a:solidFill>
                  <a:schemeClr val="tx1"/>
                </a:solidFill>
              </a:rPr>
              <a:t>https://laws.worldrugby.org/videos/laws/1164.mp4</a:t>
            </a:r>
          </a:p>
          <a:p>
            <a:pPr indent="354013">
              <a:buSzPts val="2240"/>
            </a:pPr>
            <a:r>
              <a:rPr lang="zh-TW" altLang="en-US" sz="2400" dirty="0">
                <a:solidFill>
                  <a:schemeClr val="tx1"/>
                </a:solidFill>
              </a:rPr>
              <a:t>資料來源：世界欖球總會</a:t>
            </a:r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HK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4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>
            <a:spLocks noGrp="1"/>
          </p:cNvSpPr>
          <p:nvPr>
            <p:ph type="title"/>
          </p:nvPr>
        </p:nvSpPr>
        <p:spPr>
          <a:xfrm>
            <a:off x="797175" y="99983"/>
            <a:ext cx="46071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icrosoft JhengHei"/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鬥牛（Scrum）</a:t>
            </a:r>
            <a:endParaRPr dirty="0"/>
          </a:p>
        </p:txBody>
      </p:sp>
      <p:sp>
        <p:nvSpPr>
          <p:cNvPr id="234" name="Google Shape;234;p3"/>
          <p:cNvSpPr txBox="1">
            <a:spLocks noGrp="1"/>
          </p:cNvSpPr>
          <p:nvPr>
            <p:ph type="body" idx="1"/>
          </p:nvPr>
        </p:nvSpPr>
        <p:spPr>
          <a:xfrm>
            <a:off x="797175" y="1719371"/>
            <a:ext cx="10170300" cy="338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2438" lvl="0" indent="-4524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◻"/>
            </a:pPr>
            <a:r>
              <a:rPr lang="zh-TW" sz="3200" b="0" i="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當球從球員手中向前跌或出現犯規動作時</a:t>
            </a:r>
            <a:r>
              <a:rPr lang="zh-TW" sz="32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，雙方分別派出球員做鬥牛，並由得益方將欖球碌入中間，重新爭奪發球權。</a:t>
            </a:r>
            <a:endParaRPr lang="en-US" altLang="zh-TW" sz="3200" b="0" i="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2438" lvl="0" indent="-4524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◻"/>
            </a:pPr>
            <a:endParaRPr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4410" y="5288340"/>
            <a:ext cx="11356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lnSpc>
                <a:spcPct val="150000"/>
              </a:lnSpc>
              <a:buSzPts val="2240"/>
            </a:pPr>
            <a:r>
              <a:rPr lang="zh-HK" altLang="en-US" sz="2400" dirty="0">
                <a:solidFill>
                  <a:schemeClr val="tx1"/>
                </a:solidFill>
              </a:rPr>
              <a:t>     參考影片</a:t>
            </a:r>
            <a:r>
              <a:rPr lang="zh-TW" altLang="en-US" sz="2400" dirty="0">
                <a:solidFill>
                  <a:schemeClr val="tx1"/>
                </a:solidFill>
              </a:rPr>
              <a:t>（</a:t>
            </a:r>
            <a:r>
              <a:rPr lang="en-US" altLang="zh-TW" sz="2400" dirty="0">
                <a:solidFill>
                  <a:schemeClr val="tx1"/>
                </a:solidFill>
              </a:rPr>
              <a:t>0:00 - 0:12</a:t>
            </a:r>
            <a:r>
              <a:rPr lang="zh-TW" altLang="en-US" sz="2400" dirty="0">
                <a:solidFill>
                  <a:schemeClr val="tx1"/>
                </a:solidFill>
              </a:rPr>
              <a:t>）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英語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</a:p>
          <a:p>
            <a:pPr indent="452438">
              <a:buSzPts val="2240"/>
            </a:pPr>
            <a:r>
              <a:rPr lang="en-US" altLang="zh-TW" sz="2400" dirty="0">
                <a:solidFill>
                  <a:schemeClr val="tx1"/>
                </a:solidFill>
              </a:rPr>
              <a:t>https://laws.worldrugby.org/videos/laws/1226.mp4</a:t>
            </a:r>
          </a:p>
          <a:p>
            <a:pPr indent="452438">
              <a:buSzPts val="2240"/>
            </a:pPr>
            <a:r>
              <a:rPr lang="zh-TW" altLang="en-US" sz="2400" dirty="0">
                <a:solidFill>
                  <a:schemeClr val="tx1"/>
                </a:solidFill>
              </a:rPr>
              <a:t>資料來源：世界欖球總會</a:t>
            </a:r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HK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ed209d69e_0_125"/>
          <p:cNvSpPr txBox="1">
            <a:spLocks noGrp="1"/>
          </p:cNvSpPr>
          <p:nvPr>
            <p:ph type="ctrTitle"/>
          </p:nvPr>
        </p:nvSpPr>
        <p:spPr>
          <a:xfrm>
            <a:off x="1524003" y="1999615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zh-TW" sz="7200">
                <a:solidFill>
                  <a:schemeClr val="dk1"/>
                </a:solidFill>
              </a:rPr>
              <a:t>欖球—在家小練習</a:t>
            </a:r>
            <a:endParaRPr sz="7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d2f9c4cb_0_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>
                <a:latin typeface="Twentieth Century"/>
                <a:ea typeface="Twentieth Century"/>
                <a:cs typeface="Twentieth Century"/>
                <a:sym typeface="Twentieth Century"/>
              </a:rPr>
              <a:t>內容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g8ed2f9c4cb_0_5"/>
          <p:cNvSpPr txBox="1">
            <a:spLocks noGrp="1"/>
          </p:cNvSpPr>
          <p:nvPr>
            <p:ph type="body" idx="1"/>
          </p:nvPr>
        </p:nvSpPr>
        <p:spPr>
          <a:xfrm>
            <a:off x="816875" y="1946787"/>
            <a:ext cx="10871100" cy="41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用         具：</a:t>
            </a:r>
            <a:r>
              <a:rPr lang="zh-TW" altLang="en-US" sz="3200" dirty="0">
                <a:sym typeface="Calibri"/>
              </a:rPr>
              <a:t>衛生卷紙</a:t>
            </a:r>
            <a:r>
              <a:rPr lang="zh-TW" altLang="en-US" sz="3200" dirty="0"/>
              <a:t>  </a:t>
            </a:r>
            <a:r>
              <a:rPr lang="en-US" altLang="zh-TW" sz="3200" dirty="0"/>
              <a:t>/ </a:t>
            </a:r>
            <a:r>
              <a:rPr lang="zh-TW" altLang="en-US" sz="3200" dirty="0">
                <a:sym typeface="Calibri"/>
              </a:rPr>
              <a:t>欖球</a:t>
            </a:r>
            <a:endParaRPr lang="zh-TW" altLang="en-US"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練習時間：重複兩至三次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目         標：提升傳接球的反應</a:t>
            </a:r>
            <a:endParaRPr sz="3200" dirty="0"/>
          </a:p>
        </p:txBody>
      </p:sp>
      <p:sp>
        <p:nvSpPr>
          <p:cNvPr id="173" name="Google Shape;173;g8ed2f9c4cb_0_5"/>
          <p:cNvSpPr/>
          <p:nvPr/>
        </p:nvSpPr>
        <p:spPr>
          <a:xfrm>
            <a:off x="4462899" y="4044900"/>
            <a:ext cx="7505100" cy="1982700"/>
          </a:xfrm>
          <a:prstGeom prst="cloudCallout">
            <a:avLst>
              <a:gd name="adj1" fmla="val -50701"/>
              <a:gd name="adj2" fmla="val 4805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zh-TW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可用</a:t>
            </a:r>
            <a:r>
              <a:rPr lang="zh-TW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zh-TW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代替欖球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8ed2f9c4cb_0_5"/>
          <p:cNvPicPr preferRelativeResize="0"/>
          <p:nvPr/>
        </p:nvPicPr>
        <p:blipFill rotWithShape="1">
          <a:blip r:embed="rId3">
            <a:alphaModFix/>
          </a:blip>
          <a:srcRect b="16805"/>
          <a:stretch/>
        </p:blipFill>
        <p:spPr>
          <a:xfrm>
            <a:off x="6909375" y="4368000"/>
            <a:ext cx="1204875" cy="133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446</Words>
  <Application>Microsoft Office PowerPoint</Application>
  <PresentationFormat>寬螢幕</PresentationFormat>
  <Paragraphs>54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Arial</vt:lpstr>
      <vt:lpstr>Twentieth Century</vt:lpstr>
      <vt:lpstr>Helvetica Neue</vt:lpstr>
      <vt:lpstr>Calibri</vt:lpstr>
      <vt:lpstr>Microsoft JhengHei</vt:lpstr>
      <vt:lpstr>Wingdings</vt:lpstr>
      <vt:lpstr>PMingLiu</vt:lpstr>
      <vt:lpstr>新細明體</vt:lpstr>
      <vt:lpstr>Noto Sans Symbols</vt:lpstr>
      <vt:lpstr>中庸</vt:lpstr>
      <vt:lpstr>中庸</vt:lpstr>
      <vt:lpstr>中庸</vt:lpstr>
      <vt:lpstr>欖球（五） - 欖球的技術 </vt:lpstr>
      <vt:lpstr>試想想…</vt:lpstr>
      <vt:lpstr>爭邊球（Lineout）</vt:lpstr>
      <vt:lpstr>爭取控球權</vt:lpstr>
      <vt:lpstr>勒克(Ruck)</vt:lpstr>
      <vt:lpstr>冒爾 (Maul)</vt:lpstr>
      <vt:lpstr>鬥牛（Scrum）</vt:lpstr>
      <vt:lpstr>欖球—在家小練習</vt:lpstr>
      <vt:lpstr>內容</vt:lpstr>
      <vt:lpstr>傳球練習</vt:lpstr>
      <vt:lpstr>謝謝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欖球—技術</dc:title>
  <dc:creator>Jessica Lam</dc:creator>
  <cp:lastModifiedBy>CHO, Wing-chi Gigi</cp:lastModifiedBy>
  <cp:revision>23</cp:revision>
  <dcterms:created xsi:type="dcterms:W3CDTF">2020-07-28T07:34:22Z</dcterms:created>
  <dcterms:modified xsi:type="dcterms:W3CDTF">2020-08-28T02:18:24Z</dcterms:modified>
</cp:coreProperties>
</file>