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6"/>
  </p:notesMasterIdLst>
  <p:handoutMasterIdLst>
    <p:handoutMasterId r:id="rId17"/>
  </p:handoutMasterIdLst>
  <p:sldIdLst>
    <p:sldId id="290" r:id="rId2"/>
    <p:sldId id="305" r:id="rId3"/>
    <p:sldId id="312" r:id="rId4"/>
    <p:sldId id="313" r:id="rId5"/>
    <p:sldId id="287" r:id="rId6"/>
    <p:sldId id="307" r:id="rId7"/>
    <p:sldId id="304" r:id="rId8"/>
    <p:sldId id="293" r:id="rId9"/>
    <p:sldId id="294" r:id="rId10"/>
    <p:sldId id="298" r:id="rId11"/>
    <p:sldId id="300" r:id="rId12"/>
    <p:sldId id="301" r:id="rId13"/>
    <p:sldId id="302" r:id="rId14"/>
    <p:sldId id="291" r:id="rId15"/>
  </p:sldIdLst>
  <p:sldSz cx="12192000" cy="6858000"/>
  <p:notesSz cx="9869488" cy="67357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D0340"/>
    <a:srgbClr val="7907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81"/>
    <p:restoredTop sz="93893"/>
  </p:normalViewPr>
  <p:slideViewPr>
    <p:cSldViewPr snapToGrid="0" snapToObjects="1">
      <p:cViewPr varScale="1">
        <p:scale>
          <a:sx n="61" d="100"/>
          <a:sy n="61" d="100"/>
        </p:scale>
        <p:origin x="84" y="5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4" d="100"/>
        <a:sy n="124" d="100"/>
      </p:scale>
      <p:origin x="0" y="-496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6778" cy="3379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5590426" y="0"/>
            <a:ext cx="4276778" cy="3379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EDD489-2779-43EC-BDA1-F499C9388F89}" type="datetimeFigureOut">
              <a:rPr lang="zh-TW" altLang="en-US" smtClean="0"/>
              <a:t>2022/12/9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6397806"/>
            <a:ext cx="4276778" cy="337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5590426" y="6397806"/>
            <a:ext cx="4276778" cy="337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2248EE-DBB4-42A7-AFB1-C230E152DCF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967025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6778" cy="3379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90426" y="0"/>
            <a:ext cx="4276778" cy="3379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39D68-52A2-3245-BECC-324206EBA50D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14650" y="841375"/>
            <a:ext cx="4040188" cy="2273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6949" y="3241586"/>
            <a:ext cx="7895590" cy="265220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397806"/>
            <a:ext cx="4276778" cy="337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90426" y="6397806"/>
            <a:ext cx="4276778" cy="337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D74435-8270-8A41-B1D7-FE82C696B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6066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A6C8C-7747-9744-9121-50B93BA50D0F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29FC6-D28B-4346-AAF3-1BC6ED271CF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4376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A6C8C-7747-9744-9121-50B93BA50D0F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29FC6-D28B-4346-AAF3-1BC6ED271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428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A6C8C-7747-9744-9121-50B93BA50D0F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29FC6-D28B-4346-AAF3-1BC6ED271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9439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 + 1 column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5"/>
          <p:cNvSpPr txBox="1">
            <a:spLocks noGrp="1"/>
          </p:cNvSpPr>
          <p:nvPr>
            <p:ph type="title"/>
          </p:nvPr>
        </p:nvSpPr>
        <p:spPr>
          <a:xfrm>
            <a:off x="1375233" y="1532967"/>
            <a:ext cx="7680400" cy="90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r>
              <a:rPr lang="en-US" altLang="zh-TW"/>
              <a:t>Click to edit Master title style</a:t>
            </a:r>
            <a:endParaRPr/>
          </a:p>
        </p:txBody>
      </p:sp>
      <p:sp>
        <p:nvSpPr>
          <p:cNvPr id="68" name="Google Shape;68;p5"/>
          <p:cNvSpPr txBox="1">
            <a:spLocks noGrp="1"/>
          </p:cNvSpPr>
          <p:nvPr>
            <p:ph type="body" idx="1"/>
          </p:nvPr>
        </p:nvSpPr>
        <p:spPr>
          <a:xfrm>
            <a:off x="1375233" y="2369500"/>
            <a:ext cx="7680400" cy="336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74121">
              <a:spcBef>
                <a:spcPts val="800"/>
              </a:spcBef>
              <a:spcAft>
                <a:spcPts val="0"/>
              </a:spcAft>
              <a:buSzPts val="2000"/>
              <a:buChar char="»"/>
              <a:defRPr/>
            </a:lvl1pPr>
            <a:lvl2pPr marL="1219170" lvl="1" indent="-474121">
              <a:spcBef>
                <a:spcPts val="0"/>
              </a:spcBef>
              <a:spcAft>
                <a:spcPts val="0"/>
              </a:spcAft>
              <a:buSzPts val="2000"/>
              <a:buChar char="⋄"/>
              <a:defRPr/>
            </a:lvl2pPr>
            <a:lvl3pPr marL="1828754" lvl="2" indent="-474121">
              <a:spcBef>
                <a:spcPts val="0"/>
              </a:spcBef>
              <a:spcAft>
                <a:spcPts val="0"/>
              </a:spcAft>
              <a:buSzPts val="2000"/>
              <a:buChar char="⋄"/>
              <a:defRPr/>
            </a:lvl3pPr>
            <a:lvl4pPr marL="2438339" lvl="3" indent="-474121">
              <a:spcBef>
                <a:spcPts val="0"/>
              </a:spcBef>
              <a:spcAft>
                <a:spcPts val="0"/>
              </a:spcAft>
              <a:buSzPts val="2000"/>
              <a:buChar char="⋄"/>
              <a:defRPr/>
            </a:lvl4pPr>
            <a:lvl5pPr marL="3047924" lvl="4" indent="-474121">
              <a:spcBef>
                <a:spcPts val="0"/>
              </a:spcBef>
              <a:spcAft>
                <a:spcPts val="0"/>
              </a:spcAft>
              <a:buSzPts val="2000"/>
              <a:buChar char="⋄"/>
              <a:defRPr/>
            </a:lvl5pPr>
            <a:lvl6pPr marL="3657509" lvl="5" indent="-474121">
              <a:spcBef>
                <a:spcPts val="0"/>
              </a:spcBef>
              <a:spcAft>
                <a:spcPts val="0"/>
              </a:spcAft>
              <a:buSzPts val="2000"/>
              <a:buChar char="⋄"/>
              <a:defRPr/>
            </a:lvl6pPr>
            <a:lvl7pPr marL="4267093" lvl="6" indent="-474121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7pPr>
            <a:lvl8pPr marL="4876678" lvl="7" indent="-474121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8pPr>
            <a:lvl9pPr marL="5486263" lvl="8" indent="-474121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69" name="Google Shape;69;p5"/>
          <p:cNvSpPr txBox="1">
            <a:spLocks noGrp="1"/>
          </p:cNvSpPr>
          <p:nvPr>
            <p:ph type="sldNum" idx="12"/>
          </p:nvPr>
        </p:nvSpPr>
        <p:spPr>
          <a:xfrm>
            <a:off x="11409045" y="1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D0E29FC6-D28B-4346-AAF3-1BC6ED271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554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A6C8C-7747-9744-9121-50B93BA50D0F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29FC6-D28B-4346-AAF3-1BC6ED271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944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A6C8C-7747-9744-9121-50B93BA50D0F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29FC6-D28B-4346-AAF3-1BC6ED271CF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8683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A6C8C-7747-9744-9121-50B93BA50D0F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29FC6-D28B-4346-AAF3-1BC6ED271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47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A6C8C-7747-9744-9121-50B93BA50D0F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29FC6-D28B-4346-AAF3-1BC6ED271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244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A6C8C-7747-9744-9121-50B93BA50D0F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29FC6-D28B-4346-AAF3-1BC6ED271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227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A6C8C-7747-9744-9121-50B93BA50D0F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29FC6-D28B-4346-AAF3-1BC6ED271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301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08A6C8C-7747-9744-9121-50B93BA50D0F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0E29FC6-D28B-4346-AAF3-1BC6ED271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21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A6C8C-7747-9744-9121-50B93BA50D0F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29FC6-D28B-4346-AAF3-1BC6ED271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479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1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08A6C8C-7747-9744-9121-50B93BA50D0F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0E29FC6-D28B-4346-AAF3-1BC6ED271CFA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8545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kshuttlecock.org/?page_id=308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kshuttlecock.org/?page_id=308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kshuttlecock.org/?page_id=308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96742" y="2334995"/>
            <a:ext cx="9491625" cy="3566160"/>
          </a:xfrm>
        </p:spPr>
        <p:txBody>
          <a:bodyPr>
            <a:normAutofit/>
          </a:bodyPr>
          <a:lstStyle/>
          <a:p>
            <a:r>
              <a:rPr lang="zh-TW" altLang="en-US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足毽（三）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sz="5867" dirty="0"/>
              <a:t>- </a:t>
            </a:r>
            <a:r>
              <a:rPr lang="zh-TW" altLang="en-US" sz="5400" dirty="0" smtClean="0">
                <a:solidFill>
                  <a:schemeClr val="tx1"/>
                </a:solidFill>
              </a:rPr>
              <a:t>基本比賽規則</a:t>
            </a:r>
            <a:r>
              <a:rPr lang="en-US" altLang="zh-TW" sz="5333" dirty="0">
                <a:solidFill>
                  <a:schemeClr val="tx1"/>
                </a:solidFill>
              </a:rPr>
              <a:t/>
            </a:r>
            <a:br>
              <a:rPr lang="en-US" altLang="zh-TW" sz="5333" dirty="0">
                <a:solidFill>
                  <a:schemeClr val="tx1"/>
                </a:solidFill>
              </a:rPr>
            </a:br>
            <a:r>
              <a:rPr lang="en-US" altLang="zh-TW" sz="5400" dirty="0">
                <a:solidFill>
                  <a:schemeClr val="tx1"/>
                </a:solidFill>
              </a:rPr>
              <a:t>- </a:t>
            </a:r>
            <a:r>
              <a:rPr lang="zh-TW" altLang="zh-TW" sz="5400" dirty="0">
                <a:solidFill>
                  <a:schemeClr val="tx1"/>
                </a:solidFill>
              </a:rPr>
              <a:t>連續控</a:t>
            </a:r>
            <a:r>
              <a:rPr lang="zh-TW" altLang="zh-TW" sz="5400" dirty="0" smtClean="0">
                <a:solidFill>
                  <a:schemeClr val="tx1"/>
                </a:solidFill>
              </a:rPr>
              <a:t>毽</a:t>
            </a:r>
            <a:r>
              <a:rPr lang="zh-TW" altLang="en-US" sz="5400" dirty="0" smtClean="0">
                <a:solidFill>
                  <a:schemeClr val="tx1"/>
                </a:solidFill>
              </a:rPr>
              <a:t>練習</a:t>
            </a:r>
            <a:endParaRPr lang="en-US" sz="5400" dirty="0">
              <a:solidFill>
                <a:schemeClr val="tx1"/>
              </a:solidFill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grayscl/>
          </a:blip>
          <a:stretch>
            <a:fillRect/>
          </a:stretch>
        </p:blipFill>
        <p:spPr>
          <a:xfrm>
            <a:off x="6695106" y="812801"/>
            <a:ext cx="5124534" cy="4743694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1">
                <a:lumMod val="60000"/>
                <a:lumOff val="40000"/>
              </a:schemeClr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9616176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BDCECDC-EEE3-4128-AA5E-82A8C08796E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ADCB6E2-6A63-48F3-B32E-7B569EB16A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0668" y="507004"/>
            <a:ext cx="10058400" cy="3892168"/>
          </a:xfrm>
        </p:spPr>
        <p:txBody>
          <a:bodyPr>
            <a:normAutofit/>
          </a:bodyPr>
          <a:lstStyle/>
          <a:p>
            <a:r>
              <a:rPr lang="zh-TW" altLang="en-US" dirty="0"/>
              <a:t>練習 </a:t>
            </a:r>
            <a:r>
              <a:rPr lang="en-US" altLang="zh-TW" dirty="0"/>
              <a:t>– </a:t>
            </a:r>
            <a:r>
              <a:rPr lang="zh-TW" altLang="zh-TW" dirty="0"/>
              <a:t>連續控毽</a:t>
            </a:r>
            <a:endParaRPr lang="zh-TW" alt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F3985C0-E548-44D2-B30E-F3E42DADE13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4906176"/>
            <a:ext cx="12188952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260EDE0-989C-4E16-AF94-F652294D828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4953000"/>
            <a:ext cx="12188952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1" name="圖片 10"/>
          <p:cNvPicPr>
            <a:picLocks noChangeAspect="1"/>
          </p:cNvPicPr>
          <p:nvPr/>
        </p:nvPicPr>
        <p:blipFill>
          <a:blip r:embed="rId2">
            <a:grayscl/>
          </a:blip>
          <a:stretch>
            <a:fillRect/>
          </a:stretch>
        </p:blipFill>
        <p:spPr>
          <a:xfrm>
            <a:off x="8413317" y="727789"/>
            <a:ext cx="3557010" cy="3292664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</p:spTree>
    <p:extLst>
      <p:ext uri="{BB962C8B-B14F-4D97-AF65-F5344CB8AC3E}">
        <p14:creationId xmlns:p14="http://schemas.microsoft.com/office/powerpoint/2010/main" val="14210583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19683"/>
          </a:xfrm>
        </p:spPr>
        <p:txBody>
          <a:bodyPr>
            <a:normAutofit/>
          </a:bodyPr>
          <a:lstStyle/>
          <a:p>
            <a:r>
              <a:rPr lang="zh-TW" altLang="en-US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練習（一）</a:t>
            </a:r>
            <a:endParaRPr lang="en-US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1097279" y="1831980"/>
            <a:ext cx="8121366" cy="4447522"/>
          </a:xfrm>
        </p:spPr>
        <p:txBody>
          <a:bodyPr>
            <a:noAutofit/>
          </a:bodyPr>
          <a:lstStyle/>
          <a:p>
            <a:pPr marL="135463" indent="0">
              <a:buNone/>
            </a:pPr>
            <a:r>
              <a:rPr lang="zh-TW" altLang="en-US" sz="3200" b="1" i="1" u="sng" dirty="0"/>
              <a:t>一手一腳</a:t>
            </a:r>
          </a:p>
          <a:p>
            <a:pPr lvl="1">
              <a:lnSpc>
                <a:spcPct val="150000"/>
              </a:lnSpc>
            </a:pPr>
            <a:r>
              <a:rPr lang="zh-TW" altLang="zh-TW" sz="2600" dirty="0"/>
              <a:t>手放在胸前方（一隻前臂距離）「放」毽</a:t>
            </a:r>
            <a:endParaRPr lang="en-US" altLang="zh-TW" sz="2600" dirty="0"/>
          </a:p>
          <a:p>
            <a:pPr lvl="1">
              <a:lnSpc>
                <a:spcPct val="150000"/>
              </a:lnSpc>
            </a:pPr>
            <a:r>
              <a:rPr lang="zh-TW" altLang="zh-TW" sz="2600" dirty="0"/>
              <a:t>用腳內側</a:t>
            </a:r>
            <a:r>
              <a:rPr lang="zh-TW" altLang="en-US" sz="2600" dirty="0"/>
              <a:t>／腳背</a:t>
            </a:r>
            <a:r>
              <a:rPr lang="zh-TW" altLang="zh-TW" sz="2600" dirty="0"/>
              <a:t>把毽子向上「踢」一下</a:t>
            </a:r>
            <a:endParaRPr lang="en-US" altLang="zh-TW" sz="2600" dirty="0"/>
          </a:p>
          <a:p>
            <a:pPr lvl="1">
              <a:lnSpc>
                <a:spcPct val="150000"/>
              </a:lnSpc>
            </a:pPr>
            <a:r>
              <a:rPr lang="zh-TW" altLang="zh-TW" sz="2600" dirty="0"/>
              <a:t>手「接」回</a:t>
            </a:r>
            <a:endParaRPr lang="en-US" altLang="zh-TW" sz="2600" dirty="0"/>
          </a:p>
          <a:p>
            <a:pPr lvl="1">
              <a:lnSpc>
                <a:spcPct val="150000"/>
              </a:lnSpc>
            </a:pPr>
            <a:r>
              <a:rPr lang="zh-TW" altLang="zh-TW" sz="2600" dirty="0"/>
              <a:t>成功接十五次後可換腳</a:t>
            </a:r>
            <a:r>
              <a:rPr lang="zh-TW" altLang="zh-TW" sz="2600" dirty="0" smtClean="0"/>
              <a:t>嘗試</a:t>
            </a:r>
            <a:endParaRPr lang="zh-TW" altLang="en-US" sz="2600" dirty="0"/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4400" dirty="0" smtClean="0">
                <a:solidFill>
                  <a:srgbClr val="FF0000"/>
                </a:solidFill>
              </a:rPr>
              <a:t>*</a:t>
            </a:r>
            <a:r>
              <a:rPr lang="zh-TW" altLang="en-US" sz="2600" dirty="0" smtClean="0"/>
              <a:t> 如</a:t>
            </a:r>
            <a:r>
              <a:rPr lang="zh-TW" altLang="en-US" sz="2600" dirty="0"/>
              <a:t>家中沒有足毽，可以包裝紙巾、橡皮擦、紙球代替</a:t>
            </a:r>
            <a:endParaRPr lang="en-US" altLang="zh-TW" sz="26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TW" sz="2400" dirty="0"/>
          </a:p>
        </p:txBody>
      </p:sp>
    </p:spTree>
    <p:extLst>
      <p:ext uri="{BB962C8B-B14F-4D97-AF65-F5344CB8AC3E}">
        <p14:creationId xmlns:p14="http://schemas.microsoft.com/office/powerpoint/2010/main" val="2276232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AE2DE-FF26-4C9E-942F-D4AB518DC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82360"/>
          </a:xfrm>
        </p:spPr>
        <p:txBody>
          <a:bodyPr>
            <a:normAutofit/>
          </a:bodyPr>
          <a:lstStyle/>
          <a:p>
            <a:r>
              <a:rPr lang="zh-TW" altLang="en-US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練習（二）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9A810F-D943-40F5-B42F-0B55D8E573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5463" indent="0">
              <a:lnSpc>
                <a:spcPct val="100000"/>
              </a:lnSpc>
              <a:buNone/>
            </a:pPr>
            <a:r>
              <a:rPr lang="zh-TW" altLang="zh-TW" sz="3200" b="1" i="1" u="sng" dirty="0"/>
              <a:t>一手一腳</a:t>
            </a:r>
            <a:r>
              <a:rPr lang="zh-TW" altLang="en-US" sz="3200" b="1" i="1" u="sng" dirty="0"/>
              <a:t>加步法（</a:t>
            </a:r>
            <a:r>
              <a:rPr lang="zh-TW" altLang="en-US" sz="3200" b="1" i="1" u="sng" dirty="0">
                <a:sym typeface="Wingdings"/>
              </a:rPr>
              <a:t>原地踏</a:t>
            </a:r>
            <a:r>
              <a:rPr lang="en-US" altLang="zh-TW" sz="3200" b="1" i="1" u="sng" dirty="0">
                <a:sym typeface="Wingdings"/>
              </a:rPr>
              <a:t> 2</a:t>
            </a:r>
            <a:r>
              <a:rPr lang="zh-TW" altLang="en-US" sz="3200" b="1" i="1" u="sng" dirty="0">
                <a:sym typeface="Wingdings"/>
              </a:rPr>
              <a:t>步） </a:t>
            </a:r>
            <a:endParaRPr lang="en-US" altLang="zh-TW" sz="3200" b="1" i="1" u="sng" dirty="0"/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zh-TW" altLang="en-US" sz="2600" dirty="0"/>
              <a:t>續練習（一）：</a:t>
            </a:r>
            <a:r>
              <a:rPr lang="zh-TW" altLang="zh-TW" sz="2600" dirty="0"/>
              <a:t>一手一腳</a:t>
            </a:r>
            <a:r>
              <a:rPr lang="zh-TW" altLang="en-US" sz="2600" dirty="0"/>
              <a:t>的「放」</a:t>
            </a:r>
            <a:r>
              <a:rPr lang="en-US" altLang="zh-TW" sz="2600" dirty="0"/>
              <a:t> </a:t>
            </a:r>
            <a:r>
              <a:rPr lang="en-US" altLang="zh-TW" sz="2600" dirty="0">
                <a:sym typeface="Wingdings"/>
              </a:rPr>
              <a:t> </a:t>
            </a:r>
            <a:r>
              <a:rPr lang="zh-TW" altLang="en-US" sz="2600" dirty="0">
                <a:sym typeface="Wingdings"/>
              </a:rPr>
              <a:t>「踢」</a:t>
            </a:r>
            <a:r>
              <a:rPr lang="en-US" altLang="zh-TW" sz="2600" dirty="0">
                <a:sym typeface="Wingdings"/>
              </a:rPr>
              <a:t>  </a:t>
            </a:r>
            <a:r>
              <a:rPr lang="zh-TW" altLang="en-US" sz="2600" dirty="0">
                <a:sym typeface="Wingdings"/>
              </a:rPr>
              <a:t>「接」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zh-TW" altLang="en-US" sz="2600" dirty="0">
                <a:sym typeface="Wingdings"/>
              </a:rPr>
              <a:t>若以右腳踢：</a:t>
            </a:r>
            <a:endParaRPr lang="en-US" altLang="zh-TW" sz="2600" dirty="0">
              <a:sym typeface="Wingdings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zh-TW" altLang="en-US" sz="2600" dirty="0">
                <a:sym typeface="Wingdings"/>
              </a:rPr>
              <a:t>右腳還原踏地面 </a:t>
            </a:r>
            <a:r>
              <a:rPr lang="en-US" altLang="zh-TW" sz="2600" dirty="0">
                <a:sym typeface="Wingdings"/>
              </a:rPr>
              <a:t> </a:t>
            </a:r>
            <a:r>
              <a:rPr lang="zh-TW" altLang="en-US" sz="2600" dirty="0">
                <a:sym typeface="Wingdings"/>
              </a:rPr>
              <a:t>左腳原地踏</a:t>
            </a:r>
            <a:r>
              <a:rPr lang="en-US" altLang="zh-TW" sz="2600" dirty="0">
                <a:sym typeface="Wingdings"/>
              </a:rPr>
              <a:t> 1</a:t>
            </a:r>
            <a:r>
              <a:rPr lang="zh-TW" altLang="en-US" sz="2600" dirty="0">
                <a:sym typeface="Wingdings"/>
              </a:rPr>
              <a:t>步 </a:t>
            </a:r>
            <a:r>
              <a:rPr lang="en-US" altLang="zh-TW" sz="2600" dirty="0">
                <a:sym typeface="Wingdings"/>
              </a:rPr>
              <a:t> </a:t>
            </a:r>
            <a:r>
              <a:rPr lang="zh-TW" altLang="en-US" sz="2600" dirty="0"/>
              <a:t>「放」</a:t>
            </a:r>
            <a:r>
              <a:rPr lang="en-US" altLang="zh-TW" sz="2600" dirty="0"/>
              <a:t> </a:t>
            </a:r>
            <a:r>
              <a:rPr lang="en-US" altLang="zh-TW" sz="2600" dirty="0">
                <a:sym typeface="Wingdings"/>
              </a:rPr>
              <a:t> </a:t>
            </a:r>
            <a:r>
              <a:rPr lang="zh-TW" altLang="en-US" sz="2600" dirty="0">
                <a:sym typeface="Wingdings"/>
              </a:rPr>
              <a:t>「踢」</a:t>
            </a:r>
            <a:r>
              <a:rPr lang="en-US" altLang="zh-TW" sz="2600" dirty="0">
                <a:sym typeface="Wingdings"/>
              </a:rPr>
              <a:t>  </a:t>
            </a:r>
            <a:r>
              <a:rPr lang="zh-TW" altLang="en-US" sz="2600" dirty="0">
                <a:sym typeface="Wingdings"/>
              </a:rPr>
              <a:t>「接」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zh-TW" altLang="en-US" sz="2600" dirty="0"/>
              <a:t>口訣：放 </a:t>
            </a:r>
            <a:r>
              <a:rPr lang="en-US" altLang="zh-TW" sz="2600" dirty="0">
                <a:sym typeface="Wingdings"/>
              </a:rPr>
              <a:t> </a:t>
            </a:r>
            <a:r>
              <a:rPr lang="zh-TW" altLang="en-US" sz="2600" dirty="0">
                <a:sym typeface="Wingdings"/>
              </a:rPr>
              <a:t>踢 </a:t>
            </a:r>
            <a:r>
              <a:rPr lang="en-US" altLang="zh-TW" sz="2600" dirty="0">
                <a:sym typeface="Wingdings"/>
              </a:rPr>
              <a:t> </a:t>
            </a:r>
            <a:r>
              <a:rPr lang="zh-TW" altLang="en-US" sz="2600" dirty="0">
                <a:sym typeface="Wingdings"/>
              </a:rPr>
              <a:t>接  右 </a:t>
            </a:r>
            <a:r>
              <a:rPr lang="en-US" altLang="zh-TW" sz="2600" dirty="0">
                <a:sym typeface="Wingdings"/>
              </a:rPr>
              <a:t> </a:t>
            </a:r>
            <a:r>
              <a:rPr lang="zh-TW" altLang="en-US" sz="2600" dirty="0">
                <a:sym typeface="Wingdings"/>
              </a:rPr>
              <a:t>左</a:t>
            </a:r>
            <a:r>
              <a:rPr lang="en-US" altLang="zh-TW" sz="2600" dirty="0">
                <a:sym typeface="Wingdings"/>
              </a:rPr>
              <a:t> </a:t>
            </a:r>
            <a:r>
              <a:rPr lang="zh-TW" altLang="en-US" sz="2600" dirty="0">
                <a:sym typeface="Wingdings"/>
              </a:rPr>
              <a:t></a:t>
            </a:r>
            <a:r>
              <a:rPr lang="en-US" altLang="zh-TW" sz="2600" dirty="0">
                <a:sym typeface="Wingdings"/>
              </a:rPr>
              <a:t> </a:t>
            </a:r>
            <a:r>
              <a:rPr lang="zh-TW" altLang="en-US" sz="2600" dirty="0">
                <a:sym typeface="Wingdings"/>
              </a:rPr>
              <a:t> </a:t>
            </a:r>
            <a:r>
              <a:rPr lang="zh-TW" altLang="en-US" sz="2600" dirty="0"/>
              <a:t>放</a:t>
            </a:r>
            <a:r>
              <a:rPr lang="en-US" altLang="zh-TW" sz="2600" dirty="0"/>
              <a:t> </a:t>
            </a:r>
            <a:r>
              <a:rPr lang="en-US" altLang="zh-TW" sz="2600" dirty="0">
                <a:sym typeface="Wingdings"/>
              </a:rPr>
              <a:t> </a:t>
            </a:r>
            <a:r>
              <a:rPr lang="zh-TW" altLang="en-US" sz="2600" dirty="0">
                <a:sym typeface="Wingdings"/>
              </a:rPr>
              <a:t>踢</a:t>
            </a:r>
            <a:r>
              <a:rPr lang="en-US" altLang="zh-TW" sz="2600" dirty="0">
                <a:sym typeface="Wingdings"/>
              </a:rPr>
              <a:t>  </a:t>
            </a:r>
            <a:r>
              <a:rPr lang="zh-TW" altLang="en-US" sz="2600" dirty="0">
                <a:sym typeface="Wingdings"/>
              </a:rPr>
              <a:t>接 </a:t>
            </a:r>
            <a:r>
              <a:rPr lang="en-US" altLang="zh-TW" sz="2600" dirty="0">
                <a:sym typeface="Wingdings"/>
              </a:rPr>
              <a:t>…</a:t>
            </a:r>
            <a:endParaRPr lang="zh-TW" altLang="en-US" sz="2600" dirty="0"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3700360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AE2DE-FF26-4C9E-942F-D4AB518DC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038344"/>
          </a:xfrm>
        </p:spPr>
        <p:txBody>
          <a:bodyPr>
            <a:normAutofit/>
          </a:bodyPr>
          <a:lstStyle/>
          <a:p>
            <a:r>
              <a:rPr lang="zh-TW" altLang="en-US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練習（三）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9A810F-D943-40F5-B42F-0B55D8E573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336545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70000"/>
              </a:lnSpc>
            </a:pPr>
            <a:r>
              <a:rPr lang="zh-TW" altLang="zh-TW" sz="4100" b="1" i="1" u="sng" dirty="0"/>
              <a:t>多手多腳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zh-TW" altLang="en-US" sz="3100" dirty="0"/>
              <a:t>續練習（二），但以腳</a:t>
            </a:r>
            <a:r>
              <a:rPr lang="zh-TW" altLang="en-US" sz="3100" dirty="0">
                <a:sym typeface="Wingdings"/>
              </a:rPr>
              <a:t>踢</a:t>
            </a:r>
            <a:r>
              <a:rPr lang="zh-TW" altLang="en-US" sz="3100" dirty="0"/>
              <a:t>取代接</a:t>
            </a:r>
            <a:endParaRPr lang="en-US" altLang="zh-TW" sz="3100" dirty="0"/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zh-TW" altLang="en-US" sz="3100" dirty="0"/>
              <a:t>當毽偏離身體時，最多可用手掌拍毽</a:t>
            </a:r>
            <a:r>
              <a:rPr lang="en-US" altLang="zh-TW" sz="3100" dirty="0"/>
              <a:t>1</a:t>
            </a:r>
            <a:r>
              <a:rPr lang="zh-TW" altLang="en-US" sz="3100" dirty="0"/>
              <a:t>下，然後繼續控毽</a:t>
            </a:r>
            <a:endParaRPr lang="en-US" altLang="zh-TW" sz="3100" dirty="0"/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zh-TW" altLang="zh-TW" sz="3100" dirty="0"/>
              <a:t>以累積踢得最多下數為目標</a:t>
            </a:r>
            <a:endParaRPr lang="en-US" altLang="zh-TW" sz="3100" dirty="0"/>
          </a:p>
        </p:txBody>
      </p:sp>
    </p:spTree>
    <p:extLst>
      <p:ext uri="{BB962C8B-B14F-4D97-AF65-F5344CB8AC3E}">
        <p14:creationId xmlns:p14="http://schemas.microsoft.com/office/powerpoint/2010/main" val="30880123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5221" y="2489201"/>
            <a:ext cx="2801419" cy="1240052"/>
          </a:xfrm>
        </p:spPr>
        <p:txBody>
          <a:bodyPr/>
          <a:lstStyle/>
          <a:p>
            <a:r>
              <a:rPr lang="zh-TW" altLang="en-US" sz="8000" b="1" dirty="0">
                <a:solidFill>
                  <a:srgbClr val="1B6BB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謝謝！</a:t>
            </a:r>
            <a:endParaRPr lang="en-US" sz="8000" b="1" dirty="0">
              <a:solidFill>
                <a:srgbClr val="1B6BB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22231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131650"/>
          </a:xfrm>
        </p:spPr>
        <p:txBody>
          <a:bodyPr>
            <a:normAutofit/>
          </a:bodyPr>
          <a:lstStyle/>
          <a:p>
            <a:r>
              <a:rPr lang="zh-TW" altLang="en-US" sz="60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學習目標</a:t>
            </a:r>
            <a:endParaRPr lang="zh-TW" altLang="en-US" sz="60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zh-TW" altLang="en-US" sz="48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認識足毽的比賽規則和計勝方法</a:t>
            </a:r>
            <a:endParaRPr lang="en-US" altLang="zh-TW" sz="48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sz="48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了解遵規守法、公平競賽的重要性</a:t>
            </a:r>
            <a:endParaRPr lang="en-US" altLang="zh-TW" sz="48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zh-TW" sz="48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連續</a:t>
            </a:r>
            <a:r>
              <a:rPr lang="zh-TW" altLang="zh-TW" sz="4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控毽</a:t>
            </a:r>
            <a:r>
              <a:rPr lang="zh-TW" altLang="en-US" sz="4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練習</a:t>
            </a:r>
            <a:endParaRPr lang="zh-TW" altLang="en-US" sz="4800" i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93194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895811"/>
          </a:xfrm>
        </p:spPr>
        <p:txBody>
          <a:bodyPr>
            <a:normAutofit/>
          </a:bodyPr>
          <a:lstStyle/>
          <a:p>
            <a:r>
              <a:rPr lang="zh-TW" altLang="en-US" sz="60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足毽</a:t>
            </a:r>
            <a:r>
              <a:rPr lang="zh-TW" altLang="en-US" sz="60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比賽規則</a:t>
            </a:r>
            <a:r>
              <a:rPr lang="en-US" altLang="zh-TW" sz="60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(1)</a:t>
            </a:r>
            <a:endParaRPr lang="zh-TW" altLang="en-US" sz="60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12823" y="1828800"/>
            <a:ext cx="10427313" cy="4556234"/>
          </a:xfrm>
        </p:spPr>
        <p:txBody>
          <a:bodyPr>
            <a:normAutofit/>
          </a:bodyPr>
          <a:lstStyle/>
          <a:p>
            <a:r>
              <a:rPr lang="zh-TW" altLang="en-US" sz="2800" u="sng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場地面積：</a:t>
            </a:r>
            <a:endParaRPr lang="en-US" altLang="zh-TW" sz="2800" u="sng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比賽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場地為長方形，長 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11.88 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米，寬 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6.10 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米。場地上空 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6 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米以內以及場地四周 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2 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米不得有障礙物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800" u="sng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800" u="sng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毽</a:t>
            </a:r>
            <a:r>
              <a:rPr lang="zh-TW" altLang="en-US" sz="2800" u="sng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網的高度</a:t>
            </a:r>
            <a:r>
              <a:rPr lang="zh-TW" altLang="en-US" sz="2800" u="sng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sz="2800" u="sng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毽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網的中部頂端距地面垂直高度為 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1.5 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或 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1.6 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米。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800" u="sng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服裝：</a:t>
            </a:r>
            <a:endParaRPr lang="en-US" altLang="zh-TW" sz="2800" u="sng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8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運動員上身必須穿著印有號碼的球衣，下身必須穿著短褲。</a:t>
            </a:r>
          </a:p>
          <a:p>
            <a:endParaRPr lang="zh-TW" alt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7233285" y="5784481"/>
            <a:ext cx="4958715" cy="60055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TW" altLang="en-US" sz="1600" dirty="0" smtClean="0"/>
              <a:t> </a:t>
            </a:r>
            <a:r>
              <a:rPr lang="zh-TW" altLang="en-US" sz="1500" dirty="0" smtClean="0">
                <a:solidFill>
                  <a:schemeClr val="tx1"/>
                </a:solidFill>
              </a:rPr>
              <a:t>資料來源</a:t>
            </a:r>
            <a:r>
              <a:rPr lang="en-US" altLang="zh-TW" sz="1500" dirty="0" smtClean="0">
                <a:solidFill>
                  <a:schemeClr val="tx1"/>
                </a:solidFill>
              </a:rPr>
              <a:t>︰</a:t>
            </a:r>
            <a:r>
              <a:rPr lang="zh-TW" altLang="en-US" sz="1500" dirty="0" smtClean="0">
                <a:solidFill>
                  <a:schemeClr val="tx1"/>
                </a:solidFill>
              </a:rPr>
              <a:t>香港足毽總會  足毽競賽賽</a:t>
            </a:r>
            <a:r>
              <a:rPr lang="zh-TW" altLang="en-US" sz="1500" dirty="0">
                <a:solidFill>
                  <a:schemeClr val="tx1"/>
                </a:solidFill>
              </a:rPr>
              <a:t>例 </a:t>
            </a:r>
            <a:r>
              <a:rPr lang="en-US" altLang="zh-TW" sz="1500" dirty="0" smtClean="0">
                <a:solidFill>
                  <a:schemeClr val="tx1"/>
                </a:solidFill>
              </a:rPr>
              <a:t>(2016</a:t>
            </a:r>
            <a:r>
              <a:rPr lang="zh-TW" altLang="en-US" sz="1500" dirty="0" smtClean="0">
                <a:solidFill>
                  <a:schemeClr val="tx1"/>
                </a:solidFill>
              </a:rPr>
              <a:t>年</a:t>
            </a:r>
            <a:r>
              <a:rPr lang="en-US" altLang="zh-TW" sz="1500" dirty="0" smtClean="0">
                <a:solidFill>
                  <a:schemeClr val="tx1"/>
                </a:solidFill>
              </a:rPr>
              <a:t>6</a:t>
            </a:r>
            <a:r>
              <a:rPr lang="zh-TW" altLang="en-US" sz="1500" dirty="0" smtClean="0">
                <a:solidFill>
                  <a:schemeClr val="tx1"/>
                </a:solidFill>
              </a:rPr>
              <a:t>月修訂</a:t>
            </a:r>
            <a:r>
              <a:rPr lang="en-US" altLang="zh-TW" sz="1500" dirty="0" smtClean="0">
                <a:solidFill>
                  <a:schemeClr val="tx1"/>
                </a:solidFill>
              </a:rPr>
              <a:t>) </a:t>
            </a:r>
            <a:r>
              <a:rPr lang="en-US" altLang="zh-TW" sz="1500" dirty="0" smtClean="0">
                <a:solidFill>
                  <a:schemeClr val="tx1"/>
                </a:solidFill>
                <a:hlinkClick r:id="rId2"/>
              </a:rPr>
              <a:t>https</a:t>
            </a:r>
            <a:r>
              <a:rPr lang="en-US" altLang="zh-TW" sz="1500" dirty="0">
                <a:solidFill>
                  <a:schemeClr val="tx1"/>
                </a:solidFill>
                <a:hlinkClick r:id="rId2"/>
              </a:rPr>
              <a:t>://www.hkshuttlecock.org/?</a:t>
            </a:r>
            <a:r>
              <a:rPr lang="en-US" altLang="zh-TW" sz="1500" dirty="0" smtClean="0">
                <a:solidFill>
                  <a:schemeClr val="tx1"/>
                </a:solidFill>
                <a:hlinkClick r:id="rId2"/>
              </a:rPr>
              <a:t>page_id=308</a:t>
            </a:r>
            <a:endParaRPr lang="en-US" altLang="zh-TW" sz="15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zh-TW" altLang="en-US" sz="1500" dirty="0"/>
          </a:p>
        </p:txBody>
      </p:sp>
    </p:spTree>
    <p:extLst>
      <p:ext uri="{BB962C8B-B14F-4D97-AF65-F5344CB8AC3E}">
        <p14:creationId xmlns:p14="http://schemas.microsoft.com/office/powerpoint/2010/main" val="93432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895811"/>
          </a:xfrm>
        </p:spPr>
        <p:txBody>
          <a:bodyPr>
            <a:normAutofit/>
          </a:bodyPr>
          <a:lstStyle/>
          <a:p>
            <a:r>
              <a:rPr lang="zh-TW" altLang="en-US" sz="60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足毽</a:t>
            </a:r>
            <a:r>
              <a:rPr lang="zh-TW" altLang="en-US" sz="60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比賽規則</a:t>
            </a:r>
            <a:r>
              <a:rPr lang="en-US" altLang="zh-TW" sz="60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(2)</a:t>
            </a:r>
            <a:endParaRPr lang="zh-TW" altLang="en-US" sz="60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12823" y="1828800"/>
            <a:ext cx="10643301" cy="4556234"/>
          </a:xfrm>
        </p:spPr>
        <p:txBody>
          <a:bodyPr>
            <a:normAutofit lnSpcReduction="10000"/>
          </a:bodyPr>
          <a:lstStyle/>
          <a:p>
            <a:r>
              <a:rPr lang="zh-TW" altLang="en-US" sz="2400" u="sng" dirty="0"/>
              <a:t>比賽隊的</a:t>
            </a:r>
            <a:r>
              <a:rPr lang="zh-TW" altLang="en-US" sz="2400" u="sng" dirty="0" smtClean="0"/>
              <a:t>組成</a:t>
            </a:r>
            <a:r>
              <a:rPr lang="en-US" altLang="zh-TW" sz="2400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﹕</a:t>
            </a:r>
          </a:p>
          <a:p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團體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賽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﹕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比賽隊由 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6 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人組成，上場比賽毽員 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 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人，其中隊長 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 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人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雙人賽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 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比賽隊由 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 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人組成，其中隊長 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 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人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發毽隊員須站在本方發毽區內，用手持球，將球拋起，用腳踢向對方場區，使比賽進行。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將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足毽踢入對方場區前，在本方場區最多只能擊毽 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4 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次。每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個毽員不得連續觸毽 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 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次或以上。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毽員可用頭、身軀、腿或腳，但不得用手或臂觸毽。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每局比賽中，每隊可以要求兩次暫停，每次暫停時間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不得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超過 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30 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秒鐘。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996802" y="6383570"/>
            <a:ext cx="4958715" cy="60055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TW" altLang="en-US" sz="1600" dirty="0" smtClean="0"/>
              <a:t> </a:t>
            </a:r>
            <a:r>
              <a:rPr lang="zh-TW" altLang="en-US" sz="1500" dirty="0" smtClean="0">
                <a:solidFill>
                  <a:schemeClr val="tx1"/>
                </a:solidFill>
              </a:rPr>
              <a:t>資料來源</a:t>
            </a:r>
            <a:r>
              <a:rPr lang="en-US" altLang="zh-TW" sz="1500" dirty="0" smtClean="0">
                <a:solidFill>
                  <a:schemeClr val="tx1"/>
                </a:solidFill>
              </a:rPr>
              <a:t>︰</a:t>
            </a:r>
            <a:r>
              <a:rPr lang="zh-TW" altLang="en-US" sz="1500" dirty="0" smtClean="0">
                <a:solidFill>
                  <a:schemeClr val="tx1"/>
                </a:solidFill>
              </a:rPr>
              <a:t>香港足毽總會  足毽競賽賽</a:t>
            </a:r>
            <a:r>
              <a:rPr lang="zh-TW" altLang="en-US" sz="1500" dirty="0">
                <a:solidFill>
                  <a:schemeClr val="tx1"/>
                </a:solidFill>
              </a:rPr>
              <a:t>例 </a:t>
            </a:r>
            <a:r>
              <a:rPr lang="en-US" altLang="zh-TW" sz="1500" dirty="0" smtClean="0">
                <a:solidFill>
                  <a:schemeClr val="tx1"/>
                </a:solidFill>
              </a:rPr>
              <a:t>(2016</a:t>
            </a:r>
            <a:r>
              <a:rPr lang="zh-TW" altLang="en-US" sz="1500" dirty="0" smtClean="0">
                <a:solidFill>
                  <a:schemeClr val="tx1"/>
                </a:solidFill>
              </a:rPr>
              <a:t>年</a:t>
            </a:r>
            <a:r>
              <a:rPr lang="en-US" altLang="zh-TW" sz="1500" dirty="0" smtClean="0">
                <a:solidFill>
                  <a:schemeClr val="tx1"/>
                </a:solidFill>
              </a:rPr>
              <a:t>6</a:t>
            </a:r>
            <a:r>
              <a:rPr lang="zh-TW" altLang="en-US" sz="1500" dirty="0" smtClean="0">
                <a:solidFill>
                  <a:schemeClr val="tx1"/>
                </a:solidFill>
              </a:rPr>
              <a:t>月修訂</a:t>
            </a:r>
            <a:r>
              <a:rPr lang="en-US" altLang="zh-TW" sz="1500" dirty="0" smtClean="0">
                <a:solidFill>
                  <a:schemeClr val="tx1"/>
                </a:solidFill>
              </a:rPr>
              <a:t>) </a:t>
            </a:r>
            <a:r>
              <a:rPr lang="en-US" altLang="zh-TW" sz="1500" dirty="0" smtClean="0">
                <a:solidFill>
                  <a:schemeClr val="tx1"/>
                </a:solidFill>
                <a:hlinkClick r:id="rId2"/>
              </a:rPr>
              <a:t>https</a:t>
            </a:r>
            <a:r>
              <a:rPr lang="en-US" altLang="zh-TW" sz="1500" dirty="0">
                <a:solidFill>
                  <a:schemeClr val="tx1"/>
                </a:solidFill>
                <a:hlinkClick r:id="rId2"/>
              </a:rPr>
              <a:t>://www.hkshuttlecock.org/?</a:t>
            </a:r>
            <a:r>
              <a:rPr lang="en-US" altLang="zh-TW" sz="1500" dirty="0" smtClean="0">
                <a:solidFill>
                  <a:schemeClr val="tx1"/>
                </a:solidFill>
                <a:hlinkClick r:id="rId2"/>
              </a:rPr>
              <a:t>page_id=308</a:t>
            </a:r>
            <a:endParaRPr lang="en-US" altLang="zh-TW" sz="15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zh-TW" altLang="en-US" sz="1500" dirty="0"/>
          </a:p>
        </p:txBody>
      </p:sp>
    </p:spTree>
    <p:extLst>
      <p:ext uri="{BB962C8B-B14F-4D97-AF65-F5344CB8AC3E}">
        <p14:creationId xmlns:p14="http://schemas.microsoft.com/office/powerpoint/2010/main" val="3401106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09537"/>
          </a:xfrm>
        </p:spPr>
        <p:txBody>
          <a:bodyPr>
            <a:normAutofit/>
          </a:bodyPr>
          <a:lstStyle/>
          <a:p>
            <a:r>
              <a:rPr lang="zh-TW" altLang="en-US" sz="60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基本</a:t>
            </a:r>
            <a:r>
              <a:rPr lang="zh-TW" altLang="en-US" sz="60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比賽項目及</a:t>
            </a:r>
            <a:r>
              <a:rPr lang="zh-TW" altLang="en-US" sz="60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計勝方法</a:t>
            </a:r>
            <a:endParaRPr lang="en-US" sz="60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1233238" y="1862185"/>
            <a:ext cx="9550376" cy="377862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足</a:t>
            </a:r>
            <a:r>
              <a:rPr lang="zh-TW" altLang="en-US" sz="2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毽比賽分為七個項目，包括男 </a:t>
            </a:r>
            <a:r>
              <a:rPr lang="en-US" altLang="zh-TW" sz="2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/ </a:t>
            </a:r>
            <a:r>
              <a:rPr lang="zh-TW" altLang="en-US" sz="2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女子單人、男 </a:t>
            </a:r>
            <a:r>
              <a:rPr lang="en-US" altLang="zh-TW" sz="2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/ </a:t>
            </a:r>
            <a:r>
              <a:rPr lang="zh-TW" altLang="en-US" sz="2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女子雙人、混雙（</a:t>
            </a:r>
            <a:r>
              <a:rPr lang="en-US" altLang="zh-TW" sz="2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 </a:t>
            </a:r>
            <a:r>
              <a:rPr lang="zh-TW" altLang="en-US" sz="2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打</a:t>
            </a:r>
            <a:r>
              <a:rPr lang="en-US" altLang="zh-TW" sz="2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2</a:t>
            </a:r>
            <a:r>
              <a:rPr lang="zh-TW" altLang="en-US" sz="2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）及</a:t>
            </a:r>
            <a:r>
              <a:rPr lang="zh-TW" altLang="en-US" sz="2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男 </a:t>
            </a:r>
            <a:r>
              <a:rPr lang="en-US" altLang="zh-TW" sz="2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/ </a:t>
            </a:r>
            <a:r>
              <a:rPr lang="zh-TW" altLang="en-US" sz="2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女子團體賽（</a:t>
            </a:r>
            <a:r>
              <a:rPr lang="en-US" altLang="zh-TW" sz="2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 </a:t>
            </a:r>
            <a:r>
              <a:rPr lang="zh-TW" altLang="en-US" sz="2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打</a:t>
            </a:r>
            <a:r>
              <a:rPr lang="en-US" altLang="zh-TW" sz="2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3</a:t>
            </a:r>
            <a:r>
              <a:rPr lang="zh-TW" altLang="en-US" sz="2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en-US" altLang="zh-TW" sz="2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zh-TW" altLang="en-US" sz="2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採用</a:t>
            </a:r>
            <a:r>
              <a:rPr lang="zh-TW" altLang="en-US" sz="2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三局兩勝制，每局為直接得分制，每局 </a:t>
            </a:r>
            <a:r>
              <a:rPr lang="en-US" altLang="zh-TW" sz="2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21</a:t>
            </a:r>
            <a:r>
              <a:rPr lang="zh-TW" altLang="en-US" sz="2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分制</a:t>
            </a:r>
            <a:endParaRPr lang="en-US" altLang="zh-TW" sz="24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如比賽分數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為「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20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比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20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」，不論輸贏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應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輪換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發毽權，直至打破平局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為止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即某隊領先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分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於決勝局中，任何一方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達 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 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分時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，雙方必須換邊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繼續比賽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6126480" y="5658182"/>
            <a:ext cx="530352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參考</a:t>
            </a:r>
            <a:r>
              <a:rPr lang="zh-TW" altLang="en-US" sz="1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影片</a:t>
            </a:r>
            <a:r>
              <a:rPr lang="en-US" altLang="zh-TW" sz="1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2017</a:t>
            </a:r>
            <a:r>
              <a:rPr lang="zh-TW" altLang="en-US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足毽世錦賽介紹短片 （香港足毽總會，</a:t>
            </a:r>
            <a:r>
              <a:rPr lang="en-US" altLang="zh-TW" sz="1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2017</a:t>
            </a:r>
            <a:r>
              <a:rPr lang="zh-TW" altLang="en-US" sz="1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）</a:t>
            </a:r>
            <a:endParaRPr lang="en-US" altLang="zh-TW" sz="1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altLang="zh-TW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https://www.youtube.com/watch?v=KYT-2HAo1IM&amp;t=97s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06513" y="5658182"/>
            <a:ext cx="4958715" cy="60055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TW" altLang="en-US" sz="1600" dirty="0" smtClean="0"/>
              <a:t> </a:t>
            </a:r>
            <a:r>
              <a:rPr lang="zh-TW" altLang="en-US" sz="1500" dirty="0" smtClean="0">
                <a:solidFill>
                  <a:schemeClr val="tx1"/>
                </a:solidFill>
              </a:rPr>
              <a:t>資料來源</a:t>
            </a:r>
            <a:r>
              <a:rPr lang="en-US" altLang="zh-TW" sz="1500" dirty="0" smtClean="0">
                <a:solidFill>
                  <a:schemeClr val="tx1"/>
                </a:solidFill>
              </a:rPr>
              <a:t>︰</a:t>
            </a:r>
            <a:r>
              <a:rPr lang="zh-TW" altLang="en-US" sz="1500" dirty="0" smtClean="0">
                <a:solidFill>
                  <a:schemeClr val="tx1"/>
                </a:solidFill>
              </a:rPr>
              <a:t>香港足毽總會  足毽競賽賽</a:t>
            </a:r>
            <a:r>
              <a:rPr lang="zh-TW" altLang="en-US" sz="1500" dirty="0">
                <a:solidFill>
                  <a:schemeClr val="tx1"/>
                </a:solidFill>
              </a:rPr>
              <a:t>例 </a:t>
            </a:r>
            <a:r>
              <a:rPr lang="en-US" altLang="zh-TW" sz="1500" dirty="0" smtClean="0">
                <a:solidFill>
                  <a:schemeClr val="tx1"/>
                </a:solidFill>
              </a:rPr>
              <a:t>(2016</a:t>
            </a:r>
            <a:r>
              <a:rPr lang="zh-TW" altLang="en-US" sz="1500" dirty="0" smtClean="0">
                <a:solidFill>
                  <a:schemeClr val="tx1"/>
                </a:solidFill>
              </a:rPr>
              <a:t>年</a:t>
            </a:r>
            <a:r>
              <a:rPr lang="en-US" altLang="zh-TW" sz="1500" dirty="0" smtClean="0">
                <a:solidFill>
                  <a:schemeClr val="tx1"/>
                </a:solidFill>
              </a:rPr>
              <a:t>6</a:t>
            </a:r>
            <a:r>
              <a:rPr lang="zh-TW" altLang="en-US" sz="1500" dirty="0" smtClean="0">
                <a:solidFill>
                  <a:schemeClr val="tx1"/>
                </a:solidFill>
              </a:rPr>
              <a:t>月修訂</a:t>
            </a:r>
            <a:r>
              <a:rPr lang="en-US" altLang="zh-TW" sz="1500" dirty="0" smtClean="0">
                <a:solidFill>
                  <a:schemeClr val="tx1"/>
                </a:solidFill>
              </a:rPr>
              <a:t>) </a:t>
            </a:r>
            <a:r>
              <a:rPr lang="en-US" altLang="zh-TW" sz="1500" dirty="0" smtClean="0">
                <a:solidFill>
                  <a:schemeClr val="tx1"/>
                </a:solidFill>
                <a:hlinkClick r:id="rId2"/>
              </a:rPr>
              <a:t>https</a:t>
            </a:r>
            <a:r>
              <a:rPr lang="en-US" altLang="zh-TW" sz="1500" dirty="0">
                <a:solidFill>
                  <a:schemeClr val="tx1"/>
                </a:solidFill>
                <a:hlinkClick r:id="rId2"/>
              </a:rPr>
              <a:t>://www.hkshuttlecock.org/?</a:t>
            </a:r>
            <a:r>
              <a:rPr lang="en-US" altLang="zh-TW" sz="1500" dirty="0" smtClean="0">
                <a:solidFill>
                  <a:schemeClr val="tx1"/>
                </a:solidFill>
                <a:hlinkClick r:id="rId2"/>
              </a:rPr>
              <a:t>page_id=308</a:t>
            </a:r>
            <a:endParaRPr lang="en-US" altLang="zh-TW" sz="15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zh-TW" altLang="en-US" sz="1500" dirty="0"/>
          </a:p>
        </p:txBody>
      </p:sp>
    </p:spTree>
    <p:extLst>
      <p:ext uri="{BB962C8B-B14F-4D97-AF65-F5344CB8AC3E}">
        <p14:creationId xmlns:p14="http://schemas.microsoft.com/office/powerpoint/2010/main" val="7326784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1247" y="357188"/>
            <a:ext cx="9392574" cy="1469660"/>
          </a:xfrm>
        </p:spPr>
        <p:txBody>
          <a:bodyPr>
            <a:noAutofit/>
          </a:bodyPr>
          <a:lstStyle/>
          <a:p>
            <a:pPr>
              <a:lnSpc>
                <a:spcPts val="6000"/>
              </a:lnSpc>
            </a:pPr>
            <a:r>
              <a:rPr lang="zh-TW" altLang="en-US" sz="5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正確</a:t>
            </a:r>
            <a:r>
              <a:rPr lang="zh-TW" altLang="en-US" sz="5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的</a:t>
            </a:r>
            <a:r>
              <a:rPr lang="zh-TW" altLang="en-US" sz="5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價值觀</a:t>
            </a:r>
            <a:r>
              <a:rPr lang="zh-TW" altLang="en-US" sz="5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及</a:t>
            </a:r>
            <a:r>
              <a:rPr lang="zh-TW" altLang="en-US" sz="5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態度</a:t>
            </a:r>
            <a:r>
              <a:rPr lang="en-US" altLang="zh-TW" sz="5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﹕</a:t>
            </a:r>
            <a:br>
              <a:rPr lang="en-US" altLang="zh-TW" sz="5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zh-TW" altLang="en-US" sz="5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遵守</a:t>
            </a:r>
            <a:r>
              <a:rPr lang="zh-TW" altLang="en-US" sz="5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規則的</a:t>
            </a:r>
            <a:r>
              <a:rPr lang="zh-TW" altLang="en-US" sz="5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重要性</a:t>
            </a:r>
            <a:endParaRPr lang="zh-TW" altLang="en-US" sz="54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3376" y="1838342"/>
            <a:ext cx="10972800" cy="4670033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</a:pPr>
            <a:r>
              <a:rPr lang="zh-TW" altLang="en-US" sz="8800" dirty="0">
                <a:latin typeface="標楷體" panose="03000509000000000000" pitchFamily="65" charset="-120"/>
                <a:ea typeface="標楷體" panose="03000509000000000000" pitchFamily="65" charset="-120"/>
              </a:rPr>
              <a:t>向同學提問</a:t>
            </a:r>
            <a:r>
              <a:rPr lang="en-US" altLang="zh-TW" sz="8800" dirty="0">
                <a:latin typeface="標楷體" panose="03000509000000000000" pitchFamily="65" charset="-120"/>
                <a:ea typeface="標楷體" panose="03000509000000000000" pitchFamily="65" charset="-120"/>
              </a:rPr>
              <a:t>︰</a:t>
            </a:r>
          </a:p>
          <a:p>
            <a:pPr marL="0" indent="0">
              <a:lnSpc>
                <a:spcPct val="120000"/>
              </a:lnSpc>
            </a:pPr>
            <a:r>
              <a:rPr lang="en-US" altLang="zh-TW" sz="8800" dirty="0">
                <a:latin typeface="標楷體" panose="03000509000000000000" pitchFamily="65" charset="-120"/>
                <a:ea typeface="標楷體" panose="03000509000000000000" pitchFamily="65" charset="-120"/>
              </a:rPr>
              <a:t>(1) </a:t>
            </a:r>
            <a:r>
              <a:rPr lang="zh-TW" altLang="en-US" sz="8800" dirty="0">
                <a:latin typeface="標楷體" panose="03000509000000000000" pitchFamily="65" charset="-120"/>
                <a:ea typeface="標楷體" panose="03000509000000000000" pitchFamily="65" charset="-120"/>
              </a:rPr>
              <a:t>試想想，若比賽不設立任何規則或有同學不按規則進行比賽，會有甚麼後果？</a:t>
            </a:r>
            <a:endParaRPr lang="en-US" altLang="zh-TW" sz="8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ct val="120000"/>
              </a:lnSpc>
            </a:pPr>
            <a:r>
              <a:rPr lang="en-US" altLang="zh-TW" sz="8800" dirty="0">
                <a:latin typeface="標楷體" panose="03000509000000000000" pitchFamily="65" charset="-120"/>
                <a:ea typeface="標楷體" panose="03000509000000000000" pitchFamily="65" charset="-120"/>
              </a:rPr>
              <a:t>    (</a:t>
            </a:r>
            <a:r>
              <a:rPr lang="zh-TW" altLang="en-US" sz="8800" dirty="0">
                <a:latin typeface="標楷體" panose="03000509000000000000" pitchFamily="65" charset="-120"/>
                <a:ea typeface="標楷體" panose="03000509000000000000" pitchFamily="65" charset="-120"/>
              </a:rPr>
              <a:t>不公平下得分或勝出；有意外發生或其他合理答案</a:t>
            </a:r>
            <a:r>
              <a:rPr lang="en-US" altLang="zh-TW" sz="88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marL="0" indent="0">
              <a:lnSpc>
                <a:spcPct val="120000"/>
              </a:lnSpc>
            </a:pPr>
            <a:r>
              <a:rPr lang="en-US" altLang="zh-TW" sz="8800" dirty="0">
                <a:latin typeface="標楷體" panose="03000509000000000000" pitchFamily="65" charset="-120"/>
                <a:ea typeface="標楷體" panose="03000509000000000000" pitchFamily="65" charset="-120"/>
              </a:rPr>
              <a:t>(2) </a:t>
            </a:r>
            <a:r>
              <a:rPr lang="zh-TW" altLang="en-US" sz="8800" dirty="0">
                <a:latin typeface="標楷體" panose="03000509000000000000" pitchFamily="65" charset="-120"/>
                <a:ea typeface="標楷體" panose="03000509000000000000" pitchFamily="65" charset="-120"/>
              </a:rPr>
              <a:t>同學認為設立規則及遵守規則重要嗎？為甚麼？</a:t>
            </a:r>
            <a:endParaRPr lang="en-US" altLang="zh-TW" sz="8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ct val="120000"/>
              </a:lnSpc>
            </a:pPr>
            <a:r>
              <a:rPr lang="en-US" altLang="zh-TW" sz="8800" dirty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8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8800" dirty="0">
                <a:latin typeface="標楷體" panose="03000509000000000000" pitchFamily="65" charset="-120"/>
                <a:ea typeface="標楷體" panose="03000509000000000000" pitchFamily="65" charset="-120"/>
              </a:rPr>
              <a:t>重要</a:t>
            </a:r>
            <a:r>
              <a:rPr lang="en-US" altLang="zh-TW" sz="8800" dirty="0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sz="8800" dirty="0">
                <a:latin typeface="標楷體" panose="03000509000000000000" pitchFamily="65" charset="-120"/>
                <a:ea typeface="標楷體" panose="03000509000000000000" pitchFamily="65" charset="-120"/>
              </a:rPr>
              <a:t>非常重要、讓各人可依從法規處理事情、對所有人也會公平或其他合理答案</a:t>
            </a:r>
            <a:r>
              <a:rPr lang="en-US" altLang="zh-TW" sz="8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TW" altLang="en-US" sz="112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總結</a:t>
            </a:r>
            <a:r>
              <a:rPr lang="en-US" altLang="zh-TW" sz="112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︰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zh-TW" altLang="en-US" sz="1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同學</a:t>
            </a:r>
            <a:r>
              <a:rPr lang="zh-TW" altLang="en-US" sz="11200" dirty="0">
                <a:latin typeface="標楷體" panose="03000509000000000000" pitchFamily="65" charset="-120"/>
                <a:ea typeface="標楷體" panose="03000509000000000000" pitchFamily="65" charset="-120"/>
              </a:rPr>
              <a:t>們必須緊記</a:t>
            </a:r>
            <a:r>
              <a:rPr lang="en-US" altLang="zh-TW" sz="11200" dirty="0">
                <a:latin typeface="標楷體" panose="03000509000000000000" pitchFamily="65" charset="-120"/>
                <a:ea typeface="標楷體" panose="03000509000000000000" pitchFamily="65" charset="-120"/>
              </a:rPr>
              <a:t>︰</a:t>
            </a:r>
            <a:r>
              <a:rPr lang="zh-TW" altLang="en-US" sz="11200" dirty="0">
                <a:latin typeface="標楷體" panose="03000509000000000000" pitchFamily="65" charset="-120"/>
                <a:ea typeface="標楷體" panose="03000509000000000000" pitchFamily="65" charset="-120"/>
              </a:rPr>
              <a:t>一位盡責的</a:t>
            </a:r>
            <a:r>
              <a:rPr lang="zh-TW" altLang="en-US" sz="1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公民須「</a:t>
            </a:r>
            <a:r>
              <a:rPr lang="zh-TW" altLang="en-US" sz="11200" dirty="0">
                <a:latin typeface="標楷體" panose="03000509000000000000" pitchFamily="65" charset="-120"/>
                <a:ea typeface="標楷體" panose="03000509000000000000" pitchFamily="65" charset="-120"/>
              </a:rPr>
              <a:t>有規必守、有法必依」，任何時候也要</a:t>
            </a:r>
            <a:r>
              <a:rPr lang="zh-TW" altLang="en-US" sz="1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遵守法規，這樣</a:t>
            </a:r>
            <a:r>
              <a:rPr lang="zh-TW" altLang="en-US" sz="11200" dirty="0">
                <a:latin typeface="標楷體" panose="03000509000000000000" pitchFamily="65" charset="-120"/>
                <a:ea typeface="標楷體" panose="03000509000000000000" pitchFamily="65" charset="-120"/>
              </a:rPr>
              <a:t>才可以讓自己和他人在一個安全、舒適、公平的環境下生活</a:t>
            </a:r>
            <a:r>
              <a:rPr lang="zh-TW" altLang="en-US" sz="1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11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ct val="120000"/>
              </a:lnSpc>
            </a:pPr>
            <a:endParaRPr lang="en-US" altLang="zh-TW" sz="8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ts val="2000"/>
              </a:lnSpc>
            </a:pPr>
            <a:endParaRPr lang="en-US" altLang="zh-TW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4793363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1D18FBC7-32E8-4105-A6F5-31ACE10B03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858616"/>
          </a:xfrm>
        </p:spPr>
        <p:txBody>
          <a:bodyPr/>
          <a:lstStyle/>
          <a:p>
            <a:r>
              <a:rPr lang="zh-TW" altLang="en-US" dirty="0">
                <a:solidFill>
                  <a:srgbClr val="002060"/>
                </a:solidFill>
              </a:rPr>
              <a:t>考考你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0B4113-1F20-4854-A4AC-5CE74AF34B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70533"/>
            <a:ext cx="7469671" cy="398872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足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毽比賽共分為多少個項目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？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(7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個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足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毽比賽每局可要求多少次暫停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？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(2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次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 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每次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暫停限時多少秒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？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(30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秒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每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隊最多擊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毽多少次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，便要把毽踢入對方場區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？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(4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次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TW" altLang="en-US" sz="9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連續</a:t>
            </a:r>
            <a:r>
              <a:rPr lang="zh-TW" altLang="en-US" sz="2800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控毽練習</a:t>
            </a:r>
          </a:p>
          <a:p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準備好就馬上開始！</a:t>
            </a:r>
          </a:p>
        </p:txBody>
      </p:sp>
      <p:pic>
        <p:nvPicPr>
          <p:cNvPr id="5" name="Picture 4" descr="A picture containing toy, doll&#10;&#10;Description automatically generated">
            <a:extLst>
              <a:ext uri="{FF2B5EF4-FFF2-40B4-BE49-F238E27FC236}">
                <a16:creationId xmlns:a16="http://schemas.microsoft.com/office/drawing/2014/main" id="{3837475D-2FDE-4321-AB11-11735AC33F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19311" y="1845733"/>
            <a:ext cx="2886478" cy="4982270"/>
          </a:xfrm>
          <a:prstGeom prst="rect">
            <a:avLst/>
          </a:prstGeom>
        </p:spPr>
      </p:pic>
      <p:sp>
        <p:nvSpPr>
          <p:cNvPr id="6" name="Speech Bubble: Rectangle with Corners Rounded 5">
            <a:extLst>
              <a:ext uri="{FF2B5EF4-FFF2-40B4-BE49-F238E27FC236}">
                <a16:creationId xmlns:a16="http://schemas.microsoft.com/office/drawing/2014/main" id="{EC12217B-B4C8-46A1-94AD-53311FAB074D}"/>
              </a:ext>
            </a:extLst>
          </p:cNvPr>
          <p:cNvSpPr/>
          <p:nvPr/>
        </p:nvSpPr>
        <p:spPr>
          <a:xfrm>
            <a:off x="894734" y="1734207"/>
            <a:ext cx="7997017" cy="4583237"/>
          </a:xfrm>
          <a:prstGeom prst="wedgeRoundRectCallout">
            <a:avLst>
              <a:gd name="adj1" fmla="val 58337"/>
              <a:gd name="adj2" fmla="val -8834"/>
              <a:gd name="adj3" fmla="val 16667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zh-TW" altLang="en-US" sz="5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1640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34484-8536-46C3-A760-0A4B063F2F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461514"/>
          </a:xfrm>
        </p:spPr>
        <p:txBody>
          <a:bodyPr>
            <a:normAutofit/>
          </a:bodyPr>
          <a:lstStyle/>
          <a:p>
            <a:r>
              <a:rPr lang="zh-TW" alt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足</a:t>
            </a:r>
            <a:r>
              <a:rPr lang="zh-TW" altLang="en-US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毽基本</a:t>
            </a:r>
            <a:r>
              <a:rPr lang="zh-TW" alt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傳接四</a:t>
            </a:r>
            <a:r>
              <a:rPr lang="zh-TW" altLang="en-US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式在</a:t>
            </a:r>
            <a:r>
              <a:rPr lang="zh-TW" alt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比賽中</a:t>
            </a:r>
            <a:r>
              <a:rPr lang="zh-TW" altLang="en-US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運用</a:t>
            </a:r>
            <a:r>
              <a:rPr lang="en-US" altLang="zh-TW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zh-TW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zh-TW" altLang="en-US" sz="31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6D75B3-925D-4409-A3F3-050C0DC058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5915" y="2592267"/>
            <a:ext cx="3864685" cy="3038238"/>
          </a:xfrm>
        </p:spPr>
        <p:txBody>
          <a:bodyPr>
            <a:normAutofit/>
          </a:bodyPr>
          <a:lstStyle/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控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／接毽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升毽（助攻）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傳毽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控制毽的軌道、方向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zh-TW" altLang="en-US" sz="2800" dirty="0"/>
          </a:p>
          <a:p>
            <a:endParaRPr lang="zh-TW" altLang="en-US" dirty="0"/>
          </a:p>
        </p:txBody>
      </p:sp>
      <p:pic>
        <p:nvPicPr>
          <p:cNvPr id="4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2640" y="2422637"/>
            <a:ext cx="1527361" cy="2031066"/>
          </a:xfrm>
          <a:prstGeom prst="rect">
            <a:avLst/>
          </a:prstGeom>
        </p:spPr>
      </p:pic>
      <p:pic>
        <p:nvPicPr>
          <p:cNvPr id="5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7652" y="2438363"/>
            <a:ext cx="1509993" cy="2007970"/>
          </a:xfrm>
          <a:prstGeom prst="rect">
            <a:avLst/>
          </a:prstGeom>
        </p:spPr>
      </p:pic>
      <p:pic>
        <p:nvPicPr>
          <p:cNvPr id="6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7778" y="2438363"/>
            <a:ext cx="1508801" cy="2006385"/>
          </a:xfrm>
          <a:prstGeom prst="rect">
            <a:avLst/>
          </a:prstGeom>
        </p:spPr>
      </p:pic>
      <p:pic>
        <p:nvPicPr>
          <p:cNvPr id="7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4580" y="2438362"/>
            <a:ext cx="1538516" cy="2045899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36D75B3-925D-4409-A3F3-050C0DC05893}"/>
              </a:ext>
            </a:extLst>
          </p:cNvPr>
          <p:cNvSpPr txBox="1">
            <a:spLocks/>
          </p:cNvSpPr>
          <p:nvPr/>
        </p:nvSpPr>
        <p:spPr>
          <a:xfrm>
            <a:off x="1236232" y="1617035"/>
            <a:ext cx="10058400" cy="303823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zh-TW" altLang="en-US" sz="2800" dirty="0" smtClean="0"/>
          </a:p>
          <a:p>
            <a:endParaRPr lang="zh-TW" altLang="en-US" dirty="0"/>
          </a:p>
        </p:txBody>
      </p:sp>
      <p:sp>
        <p:nvSpPr>
          <p:cNvPr id="9" name="矩形 8"/>
          <p:cNvSpPr/>
          <p:nvPr/>
        </p:nvSpPr>
        <p:spPr>
          <a:xfrm>
            <a:off x="2588348" y="1708408"/>
            <a:ext cx="7723095" cy="56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100" spc="-50" dirty="0">
                <a:solidFill>
                  <a:prstClr val="black">
                    <a:lumMod val="75000"/>
                    <a:lumOff val="25000"/>
                  </a:prst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基本四式（腳內側、腳背、膝踢、腳外側）</a:t>
            </a:r>
            <a:endParaRPr lang="zh-TW" altLang="en-US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2588348" y="6007287"/>
            <a:ext cx="9427778" cy="529677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1800" dirty="0" smtClean="0"/>
              <a:t>                           </a:t>
            </a:r>
            <a:r>
              <a:rPr lang="zh-TW" altLang="en-US" sz="1500" dirty="0" smtClean="0"/>
              <a:t>圖片來源</a:t>
            </a:r>
            <a:r>
              <a:rPr lang="en-US" altLang="zh-TW" sz="1500" dirty="0" smtClean="0"/>
              <a:t>︰</a:t>
            </a:r>
            <a:r>
              <a:rPr lang="zh-TW" altLang="en-US" sz="1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足毽活動教師手冊 </a:t>
            </a:r>
            <a:r>
              <a:rPr lang="en-US" altLang="zh-TW" sz="1500" dirty="0" smtClean="0"/>
              <a:t>https://cd1.edb.hkedcity.net/cd/pe/tc/rr/shuttlecock/index.htm</a:t>
            </a:r>
            <a:endParaRPr lang="zh-TW" altLang="en-US" sz="1500" dirty="0"/>
          </a:p>
        </p:txBody>
      </p:sp>
    </p:spTree>
    <p:extLst>
      <p:ext uri="{BB962C8B-B14F-4D97-AF65-F5344CB8AC3E}">
        <p14:creationId xmlns:p14="http://schemas.microsoft.com/office/powerpoint/2010/main" val="8648484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E54C7-708C-4C72-AF77-68535A9CD7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094328"/>
          </a:xfrm>
        </p:spPr>
        <p:txBody>
          <a:bodyPr/>
          <a:lstStyle/>
          <a:p>
            <a:r>
              <a:rPr lang="zh-TW" alt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其他比賽技術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4FB446-6D18-44CA-B769-0EDB31506A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319678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發毽</a:t>
            </a:r>
            <a:endParaRPr lang="en-US" altLang="zh-TW" sz="2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進攻：</a:t>
            </a:r>
            <a:r>
              <a:rPr lang="zh-TW" altLang="en-US" sz="2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踩毽、掛毽</a:t>
            </a:r>
            <a:endParaRPr lang="en-US" altLang="zh-TW" sz="2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防守：</a:t>
            </a:r>
            <a:r>
              <a:rPr lang="zh-TW" altLang="en-US" sz="2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攔網</a:t>
            </a:r>
            <a:endParaRPr lang="en-US" altLang="zh-TW" sz="2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TW" altLang="en-US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715170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727</TotalTime>
  <Words>984</Words>
  <Application>Microsoft Office PowerPoint</Application>
  <PresentationFormat>寬螢幕</PresentationFormat>
  <Paragraphs>77</Paragraphs>
  <Slides>14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20" baseType="lpstr">
      <vt:lpstr>新細明體</vt:lpstr>
      <vt:lpstr>標楷體</vt:lpstr>
      <vt:lpstr>Calibri</vt:lpstr>
      <vt:lpstr>Calibri Light</vt:lpstr>
      <vt:lpstr>Wingdings</vt:lpstr>
      <vt:lpstr>Retrospect</vt:lpstr>
      <vt:lpstr>足毽（三） - 基本比賽規則 - 連續控毽練習</vt:lpstr>
      <vt:lpstr>學習目標</vt:lpstr>
      <vt:lpstr>足毽比賽規則(1)</vt:lpstr>
      <vt:lpstr>足毽比賽規則(2)</vt:lpstr>
      <vt:lpstr>基本比賽項目及計勝方法</vt:lpstr>
      <vt:lpstr>正確的價值觀及態度﹕ 遵守規則的重要性</vt:lpstr>
      <vt:lpstr>考考你</vt:lpstr>
      <vt:lpstr>足毽基本傳接四式在比賽中運用 </vt:lpstr>
      <vt:lpstr>其他比賽技術</vt:lpstr>
      <vt:lpstr>練習 – 連續控毽</vt:lpstr>
      <vt:lpstr>練習（一）</vt:lpstr>
      <vt:lpstr>練習（二）</vt:lpstr>
      <vt:lpstr>練習（三）</vt:lpstr>
      <vt:lpstr>謝謝！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足毽（三） - 基本規則 - 連續控毽</dc:title>
  <dc:creator>CHO WING CHI</dc:creator>
  <cp:lastModifiedBy>KWAN, Lai-sheung</cp:lastModifiedBy>
  <cp:revision>62</cp:revision>
  <cp:lastPrinted>2022-12-08T07:28:01Z</cp:lastPrinted>
  <dcterms:created xsi:type="dcterms:W3CDTF">2020-08-11T06:35:56Z</dcterms:created>
  <dcterms:modified xsi:type="dcterms:W3CDTF">2022-12-09T08:45:00Z</dcterms:modified>
</cp:coreProperties>
</file>