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57" r:id="rId3"/>
    <p:sldId id="276" r:id="rId4"/>
    <p:sldId id="275" r:id="rId5"/>
    <p:sldId id="259" r:id="rId6"/>
    <p:sldId id="263" r:id="rId7"/>
    <p:sldId id="277" r:id="rId8"/>
    <p:sldId id="278" r:id="rId9"/>
    <p:sldId id="27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ey leung" initials="sl" lastIdx="1" clrIdx="0">
    <p:extLst>
      <p:ext uri="{19B8F6BF-5375-455C-9EA6-DF929625EA0E}">
        <p15:presenceInfo xmlns:p15="http://schemas.microsoft.com/office/powerpoint/2012/main" userId="2ace2a1c75dadf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ECFF"/>
    <a:srgbClr val="FF3300"/>
    <a:srgbClr val="0000FF"/>
    <a:srgbClr val="9CB766"/>
    <a:srgbClr val="9EB8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59A07-65DD-4072-9C27-8F6B01A31823}" type="datetimeFigureOut">
              <a:rPr lang="zh-TW" altLang="en-US" smtClean="0"/>
              <a:t>2021/7/8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AD08-E9FB-4459-A157-416A1EE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07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810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235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506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09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494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85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51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074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847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7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103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44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94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165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3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42AE-718C-4223-9DB8-6DE5047410C2}" type="datetimeFigureOut">
              <a:rPr lang="zh-HK" altLang="en-US" smtClean="0"/>
              <a:t>8/7/2021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72558-5B9C-4BCA-9B91-AEF7D03062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99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B36A1-0AB7-4901-8634-64A7E354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313" y="1604434"/>
            <a:ext cx="7766936" cy="1129974"/>
          </a:xfrm>
        </p:spPr>
        <p:txBody>
          <a:bodyPr/>
          <a:lstStyle/>
          <a:p>
            <a:pPr algn="ctr"/>
            <a:r>
              <a:rPr lang="zh-TW" altLang="en-US" dirty="0" smtClean="0"/>
              <a:t>短跑知識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079AD0-F9C4-40AE-93EE-A39B69F2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654" y="3279531"/>
            <a:ext cx="7948246" cy="11517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3600" dirty="0" smtClean="0">
                <a:solidFill>
                  <a:srgbClr val="92D050"/>
                </a:solidFill>
              </a:rPr>
              <a:t>短跑項目、個人</a:t>
            </a:r>
            <a:r>
              <a:rPr lang="zh-TW" altLang="en-US" sz="3600" dirty="0">
                <a:solidFill>
                  <a:srgbClr val="92D050"/>
                </a:solidFill>
              </a:rPr>
              <a:t>裝備、比賽</a:t>
            </a:r>
            <a:r>
              <a:rPr lang="zh-TW" altLang="en-US" sz="3600" dirty="0" smtClean="0">
                <a:solidFill>
                  <a:srgbClr val="92D050"/>
                </a:solidFill>
              </a:rPr>
              <a:t>場地及規則和</a:t>
            </a:r>
            <a:endParaRPr lang="en-US" altLang="zh-TW" sz="3600" dirty="0" smtClean="0">
              <a:solidFill>
                <a:srgbClr val="92D050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92D050"/>
                </a:solidFill>
              </a:rPr>
              <a:t>世界</a:t>
            </a:r>
            <a:r>
              <a:rPr lang="zh-TW" altLang="en-US" sz="3600" dirty="0">
                <a:solidFill>
                  <a:srgbClr val="92D050"/>
                </a:solidFill>
              </a:rPr>
              <a:t>、亞洲及香港飛人</a:t>
            </a:r>
            <a:endParaRPr lang="zh-HK" alt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短跑比賽片段欣賞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76103"/>
            <a:ext cx="9524757" cy="4898571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Usain Bolt 100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米世界紀錄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(https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www.youtube.com/watch?v=4Xlk54bCzUo) </a:t>
            </a:r>
            <a:endParaRPr lang="en-US" altLang="zh-TW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美國里約奧運會女子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4X100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米接力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(https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olympics.com/zh/video/women-s-4x100-final-rio-2016-replays)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亞運會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田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徑男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決賽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https://www.youtube.com/watch?v=pBfStC89LLw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亞運會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田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徑女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決賽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www.youtube.com/watch?v=JFyHo0To1Wc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國際田聯鑽石聯賽倫敦站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男子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決賽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https://www.youtube.com/watch?v=zoTUCyyIjf4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亞洲田徑錦標賽女子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米第一回合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www.youtube.com/watch?v=t7wz2XXXO_o)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4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DE3E67-4235-4998-8234-84696CA6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/>
          <a:lstStyle/>
          <a:p>
            <a:r>
              <a:rPr lang="zh-TW" altLang="en-US" dirty="0" smtClean="0"/>
              <a:t>短跑包括那些項目呢</a:t>
            </a:r>
            <a:r>
              <a:rPr lang="en-US" altLang="zh-TW" dirty="0" smtClean="0"/>
              <a:t>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E779AF-5399-4014-9FF1-4EF91B09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915"/>
            <a:ext cx="9108504" cy="4638570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短跑是講求</a:t>
            </a:r>
            <a:r>
              <a:rPr lang="zh-TW" altLang="en-US" sz="2400" dirty="0"/>
              <a:t>爆發力和</a:t>
            </a:r>
            <a:r>
              <a:rPr lang="zh-CN" altLang="zh-HK" sz="2400" dirty="0" smtClean="0">
                <a:solidFill>
                  <a:srgbClr val="222222"/>
                </a:solidFill>
                <a:latin typeface="Arial Unicode MS"/>
                <a:ea typeface="inherit"/>
              </a:rPr>
              <a:t>速度</a:t>
            </a:r>
            <a:r>
              <a:rPr lang="zh-TW" altLang="en-US" sz="2400" dirty="0" smtClean="0">
                <a:solidFill>
                  <a:srgbClr val="222222"/>
                </a:solidFill>
                <a:latin typeface="Arial Unicode MS"/>
                <a:ea typeface="inherit"/>
              </a:rPr>
              <a:t>的徑賽項目。</a:t>
            </a:r>
            <a:endParaRPr lang="en-US" altLang="zh-TW" sz="2400" dirty="0" smtClean="0">
              <a:solidFill>
                <a:srgbClr val="222222"/>
              </a:solidFill>
              <a:latin typeface="Arial Unicode MS"/>
              <a:ea typeface="inherit"/>
            </a:endParaRPr>
          </a:p>
          <a:p>
            <a:r>
              <a:rPr lang="zh-TW" altLang="en-US" sz="2400" dirty="0" smtClean="0">
                <a:solidFill>
                  <a:srgbClr val="222222"/>
                </a:solidFill>
                <a:latin typeface="Arial Unicode MS"/>
                <a:ea typeface="inherit"/>
              </a:rPr>
              <a:t>在</a:t>
            </a:r>
            <a:r>
              <a:rPr lang="zh-TW" altLang="en-US" sz="2400" dirty="0">
                <a:solidFill>
                  <a:srgbClr val="222222"/>
                </a:solidFill>
                <a:latin typeface="Arial Unicode MS"/>
                <a:ea typeface="inherit"/>
              </a:rPr>
              <a:t>國際</a:t>
            </a:r>
            <a:r>
              <a:rPr lang="zh-TW" altLang="en-US" sz="2400" dirty="0" smtClean="0">
                <a:solidFill>
                  <a:srgbClr val="222222"/>
                </a:solidFill>
                <a:latin typeface="Arial Unicode MS"/>
                <a:ea typeface="inherit"/>
              </a:rPr>
              <a:t>大型室外田徑比賽中，短跑中</a:t>
            </a:r>
            <a:r>
              <a:rPr lang="zh-TW" altLang="en-US" sz="2400" dirty="0" smtClean="0"/>
              <a:t>包括</a:t>
            </a:r>
            <a:r>
              <a:rPr lang="en-US" altLang="zh-TW" sz="2400" dirty="0" smtClean="0"/>
              <a:t>: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HK" sz="2400" dirty="0"/>
              <a:t>100</a:t>
            </a:r>
            <a:r>
              <a:rPr lang="zh-TW" altLang="en-US" sz="2400" dirty="0"/>
              <a:t>米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200</a:t>
            </a:r>
            <a:r>
              <a:rPr lang="zh-TW" altLang="en-US" sz="2400" dirty="0"/>
              <a:t>米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400</a:t>
            </a:r>
            <a:r>
              <a:rPr lang="zh-TW" altLang="en-US" sz="2400" dirty="0"/>
              <a:t>米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4x100</a:t>
            </a:r>
            <a:r>
              <a:rPr lang="zh-TW" altLang="en-US" sz="2400" dirty="0"/>
              <a:t>米接力跑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4x400</a:t>
            </a:r>
            <a:r>
              <a:rPr lang="zh-TW" altLang="en-US" sz="2400" dirty="0"/>
              <a:t>米</a:t>
            </a:r>
            <a:r>
              <a:rPr lang="zh-TW" altLang="en-US" sz="2400" dirty="0" smtClean="0"/>
              <a:t>接力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222222"/>
                </a:solidFill>
                <a:latin typeface="Arial Unicode MS"/>
                <a:ea typeface="inherit"/>
              </a:rPr>
              <a:t>在國際大型</a:t>
            </a:r>
            <a:r>
              <a:rPr lang="zh-TW" altLang="en-US" sz="2400" dirty="0" smtClean="0">
                <a:solidFill>
                  <a:srgbClr val="222222"/>
                </a:solidFill>
                <a:latin typeface="Arial Unicode MS"/>
                <a:ea typeface="inherit"/>
              </a:rPr>
              <a:t>室內田徑</a:t>
            </a:r>
            <a:r>
              <a:rPr lang="zh-TW" altLang="en-US" sz="2400" dirty="0">
                <a:solidFill>
                  <a:srgbClr val="222222"/>
                </a:solidFill>
                <a:latin typeface="Arial Unicode MS"/>
                <a:ea typeface="inherit"/>
              </a:rPr>
              <a:t>比賽中</a:t>
            </a:r>
            <a:r>
              <a:rPr lang="zh-TW" altLang="en-US" sz="2400" dirty="0" smtClean="0">
                <a:solidFill>
                  <a:srgbClr val="222222"/>
                </a:solidFill>
                <a:latin typeface="Arial Unicode MS"/>
                <a:ea typeface="inherit"/>
              </a:rPr>
              <a:t>，還有</a:t>
            </a:r>
            <a:r>
              <a:rPr lang="en-US" altLang="zh-TW" sz="2400" dirty="0" smtClean="0"/>
              <a:t>: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200" dirty="0" smtClean="0"/>
              <a:t>60</a:t>
            </a:r>
            <a:r>
              <a:rPr lang="zh-TW" altLang="en-US" sz="2200" dirty="0" smtClean="0"/>
              <a:t>米</a:t>
            </a:r>
            <a:endParaRPr lang="en-US" altLang="zh-TW" sz="2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71786A-A2F5-4ECC-B9B5-9A9311DF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個人裝備舉偶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40526" y="1515291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/>
              <a:t>釘鞋圖</a:t>
            </a:r>
          </a:p>
        </p:txBody>
      </p:sp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6" t="34803" b="25300"/>
          <a:stretch/>
        </p:blipFill>
        <p:spPr bwMode="auto">
          <a:xfrm>
            <a:off x="573493" y="1135063"/>
            <a:ext cx="4223527" cy="242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等腰三角形 4"/>
          <p:cNvSpPr/>
          <p:nvPr/>
        </p:nvSpPr>
        <p:spPr>
          <a:xfrm rot="17899325">
            <a:off x="1283791" y="2008123"/>
            <a:ext cx="427458" cy="994462"/>
          </a:xfrm>
          <a:prstGeom prst="triangl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312125" y="2346288"/>
            <a:ext cx="195943" cy="169964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96789" y="2146835"/>
            <a:ext cx="222068" cy="199453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20544029">
            <a:off x="3653810" y="2448875"/>
            <a:ext cx="705670" cy="175054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20944826">
            <a:off x="2514040" y="2518339"/>
            <a:ext cx="639404" cy="207606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20816" r="5379" b="7888"/>
          <a:stretch/>
        </p:blipFill>
        <p:spPr bwMode="auto">
          <a:xfrm>
            <a:off x="5917977" y="1135064"/>
            <a:ext cx="3989034" cy="2422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982BEE-919B-4F4A-A74F-301897DE2422}"/>
              </a:ext>
            </a:extLst>
          </p:cNvPr>
          <p:cNvSpPr txBox="1"/>
          <p:nvPr/>
        </p:nvSpPr>
        <p:spPr>
          <a:xfrm>
            <a:off x="474785" y="4054871"/>
            <a:ext cx="432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釘鞋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穿著釘鞋跑步，使抓地和推蹬更有效，讓跑步動作得以充分</a:t>
            </a:r>
            <a:r>
              <a:rPr lang="zh-TW" altLang="en-US" sz="2400" dirty="0"/>
              <a:t>發揮</a:t>
            </a:r>
            <a:r>
              <a:rPr lang="zh-TW" altLang="en-US" sz="2400" dirty="0" smtClean="0"/>
              <a:t>，跑得更快。</a:t>
            </a:r>
            <a:endParaRPr lang="zh-HK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A953F11-3BEF-4B12-83EA-8E6CCFFA832E}"/>
              </a:ext>
            </a:extLst>
          </p:cNvPr>
          <p:cNvSpPr txBox="1"/>
          <p:nvPr/>
        </p:nvSpPr>
        <p:spPr>
          <a:xfrm>
            <a:off x="5917978" y="4192600"/>
            <a:ext cx="408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起跑器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起跑</a:t>
            </a:r>
            <a:r>
              <a:rPr lang="zh-TW" altLang="en-US" sz="2400" dirty="0"/>
              <a:t>時使用</a:t>
            </a:r>
            <a:r>
              <a:rPr lang="zh-TW" altLang="en-US" sz="2400" dirty="0" smtClean="0"/>
              <a:t>起跑器，有助運動員通過</a:t>
            </a:r>
            <a:r>
              <a:rPr lang="zh-TW" altLang="en-US" sz="2400" dirty="0"/>
              <a:t>蹬離起跑器，迅速加速</a:t>
            </a:r>
            <a:r>
              <a:rPr lang="zh-TW" altLang="en-US" sz="2400" dirty="0" smtClean="0"/>
              <a:t>向前。在國際比賽中，短跑運動員必需使用起跑器，協助記錄起跑</a:t>
            </a:r>
            <a:r>
              <a:rPr lang="zh-TW" altLang="en-US" sz="2400" dirty="0"/>
              <a:t>狀況和配合計時</a:t>
            </a:r>
            <a:r>
              <a:rPr lang="zh-TW" altLang="en-US" sz="2400" dirty="0" smtClean="0"/>
              <a:t>。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0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92543" cy="65649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比賽場地圖</a:t>
            </a:r>
            <a:r>
              <a:rPr lang="en-US" altLang="zh-TW" dirty="0" smtClean="0"/>
              <a:t>:</a:t>
            </a:r>
            <a:r>
              <a:rPr lang="zh-TW" altLang="en-US" dirty="0" smtClean="0"/>
              <a:t>起點和終點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95" t="16143" r="25656" b="17033"/>
          <a:stretch/>
        </p:blipFill>
        <p:spPr>
          <a:xfrm>
            <a:off x="1380392" y="1347991"/>
            <a:ext cx="7869116" cy="511319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978770" y="1611926"/>
            <a:ext cx="13188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4X400</a:t>
            </a:r>
            <a:r>
              <a:rPr lang="zh-TW" altLang="en-US" sz="1200" dirty="0" smtClean="0"/>
              <a:t>米第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棒切線</a:t>
            </a:r>
            <a:r>
              <a:rPr lang="en-US" altLang="zh-TW" sz="1200" dirty="0" smtClean="0"/>
              <a:t>(Break Line)</a:t>
            </a:r>
            <a:endParaRPr lang="zh-TW" altLang="en-US" sz="1200" dirty="0"/>
          </a:p>
        </p:txBody>
      </p:sp>
      <p:pic>
        <p:nvPicPr>
          <p:cNvPr id="11" name="圖片 1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1503486"/>
            <a:ext cx="1911822" cy="1005986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18" y="4554415"/>
            <a:ext cx="3060481" cy="92492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02667" y="2232472"/>
            <a:ext cx="9407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200</a:t>
            </a:r>
            <a:r>
              <a:rPr lang="zh-TW" altLang="en-US" sz="1200" dirty="0" smtClean="0"/>
              <a:t>米起點</a:t>
            </a:r>
            <a:endParaRPr lang="zh-TW" altLang="en-US" sz="1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52691" y="3834430"/>
            <a:ext cx="11224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400</a:t>
            </a:r>
            <a:r>
              <a:rPr lang="zh-TW" altLang="en-US" sz="1200" dirty="0" smtClean="0"/>
              <a:t>米、</a:t>
            </a:r>
            <a:r>
              <a:rPr lang="en-US" altLang="zh-TW" sz="1200" dirty="0" smtClean="0"/>
              <a:t>4X100</a:t>
            </a:r>
            <a:r>
              <a:rPr lang="zh-TW" altLang="en-US" sz="1200" dirty="0" smtClean="0"/>
              <a:t>米、</a:t>
            </a:r>
            <a:r>
              <a:rPr lang="en-US" altLang="zh-TW" sz="1200" dirty="0" smtClean="0"/>
              <a:t>4X400</a:t>
            </a:r>
            <a:r>
              <a:rPr lang="zh-TW" altLang="en-US" sz="1200" dirty="0" smtClean="0"/>
              <a:t>米起點</a:t>
            </a:r>
            <a:endParaRPr lang="zh-TW" altLang="en-US" sz="1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14888" r="34542" b="8313"/>
          <a:stretch/>
        </p:blipFill>
        <p:spPr>
          <a:xfrm>
            <a:off x="4783340" y="5547943"/>
            <a:ext cx="3504148" cy="117717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794978" y="5603050"/>
            <a:ext cx="9407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所有短跑項目終點</a:t>
            </a:r>
            <a:endParaRPr lang="zh-TW" altLang="en-US" sz="1200" dirty="0"/>
          </a:p>
        </p:txBody>
      </p:sp>
      <p:pic>
        <p:nvPicPr>
          <p:cNvPr id="17" name="圖片 16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8144" r="12987" b="25155"/>
          <a:stretch/>
        </p:blipFill>
        <p:spPr>
          <a:xfrm>
            <a:off x="1292420" y="5389685"/>
            <a:ext cx="3217986" cy="1019907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673024" y="5559230"/>
            <a:ext cx="9407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100</a:t>
            </a:r>
            <a:r>
              <a:rPr lang="zh-TW" altLang="en-US" sz="1200" dirty="0" smtClean="0"/>
              <a:t>米起點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590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r>
              <a:rPr lang="zh-TW" altLang="en-US" dirty="0" smtClean="0">
                <a:latin typeface="Arial Unicode MS"/>
              </a:rPr>
              <a:t>比賽規則</a:t>
            </a:r>
            <a:r>
              <a:rPr lang="en-US" altLang="zh-TW" dirty="0" smtClean="0">
                <a:latin typeface="Arial Unicode MS"/>
              </a:rPr>
              <a:t>(</a:t>
            </a:r>
            <a:r>
              <a:rPr lang="zh-TW" altLang="en-US" dirty="0" smtClean="0">
                <a:latin typeface="Arial Unicode MS"/>
              </a:rPr>
              <a:t>一</a:t>
            </a:r>
            <a:r>
              <a:rPr lang="en-US" altLang="zh-TW" dirty="0" smtClean="0">
                <a:latin typeface="Arial Unicode MS"/>
              </a:rPr>
              <a:t>)</a:t>
            </a:r>
            <a:endParaRPr lang="zh-TW" altLang="en-US" dirty="0">
              <a:latin typeface="Arial Unicode M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2445" y="1213338"/>
            <a:ext cx="9395763" cy="5178669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400" b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起跑式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: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在國際大型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田徑比賽中，所有短跑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項目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如</a:t>
            </a:r>
            <a:r>
              <a:rPr lang="en-US" altLang="zh-HK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400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米以下的所有賽跑項目</a:t>
            </a:r>
            <a:r>
              <a:rPr lang="zh-TW" altLang="zh-HK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，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並</a:t>
            </a:r>
            <a:r>
              <a:rPr lang="zh-TW" altLang="zh-HK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包括</a:t>
            </a:r>
            <a:r>
              <a:rPr lang="en-US" altLang="zh-HK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4x400</a:t>
            </a:r>
            <a:r>
              <a:rPr lang="zh-TW" altLang="zh-HK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米跑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的第一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棒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zh-HK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，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運動員都必需以</a:t>
            </a:r>
            <a:r>
              <a:rPr lang="zh-TW" altLang="en-US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蹲</a:t>
            </a:r>
            <a:r>
              <a:rPr lang="zh-TW" altLang="zh-HK" sz="2400" b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踞式起跑及使用起跑</a:t>
            </a:r>
            <a:r>
              <a:rPr lang="zh-TW" altLang="zh-HK" sz="2400" b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器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。</a:t>
            </a:r>
            <a:endParaRPr lang="en-US" altLang="zh-TW" sz="2400" kern="0" dirty="0" smtClean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r>
              <a:rPr lang="zh-TW" altLang="en-US" sz="2400" b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起跑的</a:t>
            </a:r>
            <a:r>
              <a:rPr lang="zh-TW" altLang="zh-HK" sz="2400" b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口令</a:t>
            </a: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en-US" altLang="zh-TW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當</a:t>
            </a:r>
            <a:r>
              <a:rPr lang="zh-TW" altLang="zh-HK" sz="2400" b="1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“各</a:t>
            </a:r>
            <a:r>
              <a:rPr lang="zh-TW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就位”</a:t>
            </a:r>
            <a:r>
              <a:rPr lang="en-US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(On your </a:t>
            </a:r>
            <a:r>
              <a:rPr lang="en-US" altLang="zh-HK" sz="2400" b="1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marks)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口令</a:t>
            </a:r>
            <a:r>
              <a:rPr lang="zh-TW" altLang="en-US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發出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en-US" altLang="zh-TW" sz="2400" b="1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所有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運動員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上</a:t>
            </a:r>
            <a:r>
              <a:rPr lang="zh-TW" altLang="en-US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起跑線準備</a:t>
            </a:r>
            <a:endParaRPr lang="en-US" altLang="zh-HK" sz="2400" b="1" kern="0" dirty="0">
              <a:solidFill>
                <a:srgbClr val="000000"/>
              </a:solidFill>
              <a:effectLst/>
              <a:latin typeface="Arial Unicode MS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當</a:t>
            </a:r>
            <a:r>
              <a:rPr lang="zh-TW" altLang="zh-HK" sz="2400" b="1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預備”</a:t>
            </a:r>
            <a:r>
              <a:rPr lang="en-US" altLang="zh-HK" sz="2400" b="1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(Set</a:t>
            </a:r>
            <a:r>
              <a:rPr lang="en-US" altLang="zh-HK" sz="2400" b="1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2400" kern="0" dirty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口令發出</a:t>
            </a:r>
            <a:r>
              <a:rPr lang="en-US" altLang="zh-TW" sz="2400" b="1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altLang="zh-HK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所有運動員</a:t>
            </a:r>
            <a:r>
              <a:rPr lang="zh-TW" altLang="en-US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要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作好</a:t>
            </a:r>
            <a:r>
              <a:rPr lang="zh-TW" altLang="zh-HK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預備</a:t>
            </a:r>
            <a:r>
              <a:rPr lang="zh-TW" altLang="zh-HK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400" kern="0" dirty="0" smtClean="0">
                <a:solidFill>
                  <a:srgbClr val="000000"/>
                </a:solidFill>
                <a:effectLst/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姿勢</a:t>
            </a:r>
            <a:endParaRPr lang="en-US" altLang="zh-TW" sz="2400" kern="0" dirty="0" smtClean="0">
              <a:solidFill>
                <a:srgbClr val="000000"/>
              </a:solidFill>
              <a:effectLst/>
              <a:latin typeface="Arial Unicode MS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ea typeface="新細明體" panose="02020500000000000000" pitchFamily="18" charset="-120"/>
                <a:cs typeface="Times New Roman" panose="02020603050405020304" pitchFamily="18" charset="0"/>
              </a:rPr>
              <a:t>當發令員鳴槍或啟動開跑裝置，比賽正式開始</a:t>
            </a:r>
            <a:endParaRPr lang="en-US" altLang="zh-TW" sz="2400" kern="0" dirty="0" smtClean="0">
              <a:solidFill>
                <a:srgbClr val="000000"/>
              </a:solidFill>
              <a:latin typeface="Arial Unicode MS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1" indent="-342900"/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凡</a:t>
            </a:r>
            <a:r>
              <a:rPr lang="zh-TW" altLang="zh-HK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起跑犯規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的運動員將被取消該項目的比賽資格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即不可以偷步</a:t>
            </a:r>
            <a:r>
              <a:rPr lang="en-US" altLang="zh-TW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en-US" sz="2400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。</a:t>
            </a:r>
            <a:endParaRPr lang="en-US" altLang="zh-TW" sz="2400" kern="0" dirty="0" smtClean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zh-TW" sz="1900" i="1" kern="0" dirty="0" smtClean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註</a:t>
            </a: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1. 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香港學界田徑比賽</a:t>
            </a: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中學</a:t>
            </a: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也是採用國際比賽起跑規則，即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凡</a:t>
            </a:r>
            <a:r>
              <a:rPr lang="zh-TW" altLang="zh-HK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起跑犯規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的運動員將被取消該項目的比賽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資格。</a:t>
            </a:r>
            <a:endParaRPr lang="en-US" altLang="zh-TW" sz="1900" i="1" kern="0" dirty="0" smtClean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2. 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在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一些非國際大型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比賽中，也有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採用較寛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的起跑規則，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每項比賽只允許一次偷步，對第一次偷跑的運動員會給予警告，運動員不會被取消資格。在此之後，每次</a:t>
            </a:r>
            <a:r>
              <a:rPr lang="zh-TW" altLang="zh-HK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起跑犯規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的運動員將被取消該項目的比賽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資格。例如</a:t>
            </a:r>
            <a:r>
              <a:rPr lang="en-US" altLang="zh-TW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2019/20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學年香港</a:t>
            </a:r>
            <a:r>
              <a:rPr lang="zh-TW" altLang="en-US" sz="1900" i="1" kern="0" dirty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學界田徑比賽</a:t>
            </a: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(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小學</a:t>
            </a: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r>
              <a:rPr lang="zh-TW" altLang="en-US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就是採用較寛的規則。</a:t>
            </a:r>
            <a:r>
              <a:rPr lang="en-US" altLang="zh-TW" sz="1900" i="1" kern="0" dirty="0" smtClean="0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)</a:t>
            </a:r>
            <a:endParaRPr lang="zh-TW" altLang="en-US" sz="1900" i="1" kern="0" dirty="0">
              <a:solidFill>
                <a:srgbClr val="000000"/>
              </a:solidFill>
              <a:latin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12888"/>
            <a:ext cx="8596668" cy="762000"/>
          </a:xfrm>
        </p:spPr>
        <p:txBody>
          <a:bodyPr/>
          <a:lstStyle/>
          <a:p>
            <a:r>
              <a:rPr lang="zh-TW" altLang="en-US" dirty="0">
                <a:latin typeface="Arial Unicode MS"/>
              </a:rPr>
              <a:t>短跑的比賽規則</a:t>
            </a:r>
            <a:r>
              <a:rPr lang="en-US" altLang="zh-TW" dirty="0" smtClean="0">
                <a:latin typeface="Arial Unicode MS"/>
              </a:rPr>
              <a:t>(</a:t>
            </a:r>
            <a:r>
              <a:rPr lang="zh-TW" altLang="en-US" dirty="0" smtClean="0">
                <a:latin typeface="Arial Unicode MS"/>
              </a:rPr>
              <a:t>二</a:t>
            </a:r>
            <a:r>
              <a:rPr lang="en-US" altLang="zh-TW" dirty="0" smtClean="0">
                <a:latin typeface="Arial Unicode MS"/>
              </a:rPr>
              <a:t>)</a:t>
            </a:r>
            <a:endParaRPr lang="zh-TW" altLang="en-US" dirty="0">
              <a:latin typeface="Arial Unicode M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89167"/>
            <a:ext cx="9433821" cy="4715690"/>
          </a:xfrm>
        </p:spPr>
        <p:txBody>
          <a:bodyPr>
            <a:normAutofit/>
          </a:bodyPr>
          <a:lstStyle/>
          <a:p>
            <a:r>
              <a:rPr lang="zh-TW" altLang="en-US" sz="2400" b="1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使用跑道</a:t>
            </a:r>
            <a:r>
              <a:rPr lang="en-US" altLang="zh-TW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:100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米、</a:t>
            </a:r>
            <a:r>
              <a:rPr lang="en-US" altLang="zh-TW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200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和</a:t>
            </a:r>
            <a:r>
              <a:rPr lang="en-US" altLang="zh-TW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400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米比賽中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lang="zh-TW" altLang="en-US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運動員須全程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在分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道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上進行，</a:t>
            </a:r>
            <a:r>
              <a:rPr lang="zh-TW" altLang="en-US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否則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將被取消資格。</a:t>
            </a:r>
            <a:endParaRPr lang="en-US" altLang="zh-TW" sz="2400" kern="0" dirty="0">
              <a:effectLst/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en-US" sz="2400" b="1" kern="0" dirty="0" smtClean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接棒區</a:t>
            </a:r>
            <a:r>
              <a:rPr lang="en-US" altLang="zh-TW" sz="2400" b="1" kern="0" dirty="0" smtClean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HK" sz="2400" kern="0" dirty="0" smtClean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4x100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接力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賽也須全程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分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道</a:t>
            </a:r>
            <a:r>
              <a:rPr lang="zh-TW" altLang="zh-HK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進行，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接棒者可以在接力區前</a:t>
            </a:r>
            <a:r>
              <a:rPr lang="en-US" altLang="zh-HK" sz="24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米內起跑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隊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員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必須在</a:t>
            </a:r>
            <a:r>
              <a:rPr lang="en-US" altLang="zh-HK" sz="24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米的接力區內完成交接棒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endParaRPr lang="en-US" altLang="zh-TW" sz="2400" kern="0" dirty="0" smtClean="0">
              <a:effectLst/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en-US" sz="2400" b="1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切</a:t>
            </a:r>
            <a:r>
              <a:rPr lang="zh-TW" altLang="zh-HK" sz="2400" b="1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線</a:t>
            </a:r>
            <a:r>
              <a:rPr lang="en-US" altLang="zh-TW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:</a:t>
            </a:r>
            <a:r>
              <a:rPr lang="en-US" altLang="zh-HK" sz="2400" kern="0" dirty="0" smtClean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4x400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米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接力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賽的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第一棒全程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及第二棒的第一彎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道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須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分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道跑，第二棒運動員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要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過了切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線</a:t>
            </a:r>
            <a:r>
              <a:rPr lang="en-US" altLang="zh-TW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(Break Line)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之後，</a:t>
            </a:r>
            <a:r>
              <a:rPr lang="zh-TW" altLang="en-US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在不妨礙其他運動員的情況下方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可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自由搶道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endParaRPr lang="en-US" altLang="zh-TW" sz="2400" kern="0" dirty="0" smtClean="0">
              <a:effectLst/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zh-HK" sz="2400" b="1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掉</a:t>
            </a:r>
            <a:r>
              <a:rPr lang="zh-TW" altLang="zh-HK" sz="2400" b="1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棒</a:t>
            </a:r>
            <a:r>
              <a:rPr lang="en-US" altLang="zh-TW" sz="2400" b="1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:</a:t>
            </a:r>
            <a:r>
              <a:rPr lang="zh-TW" altLang="zh-HK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接力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賽中，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任何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人掉棒，必須</a:t>
            </a:r>
            <a:r>
              <a:rPr lang="zh-TW" altLang="zh-HK" sz="2400" kern="0" dirty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由掉</a:t>
            </a:r>
            <a:r>
              <a:rPr lang="zh-TW" altLang="zh-HK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棒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人</a:t>
            </a:r>
            <a:r>
              <a:rPr lang="zh-TW" altLang="zh-HK" sz="2400" kern="0" dirty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拾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回</a:t>
            </a:r>
            <a:r>
              <a:rPr lang="zh-TW" altLang="en-US" sz="2400" kern="0" dirty="0" smtClean="0"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和完成交接棒</a:t>
            </a:r>
            <a:r>
              <a:rPr lang="zh-TW" altLang="zh-HK" sz="2400" kern="0" dirty="0" smtClean="0">
                <a:effectLst/>
                <a:latin typeface="Arial Unicode MS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endParaRPr lang="en-US" altLang="zh-TW" sz="2400" kern="0" dirty="0">
              <a:latin typeface="Arial Unicode MS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en-US" sz="2400" b="1" dirty="0">
                <a:latin typeface="Arial Unicode MS"/>
              </a:rPr>
              <a:t>完成</a:t>
            </a:r>
            <a:r>
              <a:rPr lang="zh-TW" altLang="en-US" sz="2400" b="1" dirty="0" smtClean="0">
                <a:latin typeface="Arial Unicode MS"/>
              </a:rPr>
              <a:t>比賽</a:t>
            </a:r>
            <a:r>
              <a:rPr lang="en-US" altLang="zh-TW" sz="2400" dirty="0" smtClean="0">
                <a:latin typeface="Arial Unicode MS"/>
              </a:rPr>
              <a:t>:</a:t>
            </a:r>
            <a:r>
              <a:rPr lang="zh-TW" altLang="en-US" sz="2400" dirty="0" smtClean="0">
                <a:latin typeface="Arial Unicode MS"/>
              </a:rPr>
              <a:t>跑項比賽中，只有當</a:t>
            </a:r>
            <a:r>
              <a:rPr lang="zh-TW" altLang="en-US" sz="2400" dirty="0">
                <a:latin typeface="Arial Unicode MS"/>
              </a:rPr>
              <a:t>運動員的軀幹觸及終點線</a:t>
            </a:r>
            <a:r>
              <a:rPr lang="zh-TW" altLang="en-US" sz="2400" dirty="0" smtClean="0">
                <a:latin typeface="Arial Unicode MS"/>
              </a:rPr>
              <a:t>才算完成</a:t>
            </a:r>
            <a:r>
              <a:rPr lang="zh-TW" altLang="en-US" sz="2400" dirty="0">
                <a:latin typeface="Arial Unicode MS"/>
              </a:rPr>
              <a:t>比賽</a:t>
            </a:r>
            <a:r>
              <a:rPr lang="zh-TW" altLang="en-US" sz="2400" dirty="0" smtClean="0">
                <a:latin typeface="Arial Unicode MS"/>
              </a:rPr>
              <a:t>。</a:t>
            </a:r>
            <a:endParaRPr lang="zh-TW" altLang="en-US" sz="24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202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10CC8A-4B6A-4AEE-99A8-DF05FD41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29613"/>
            <a:ext cx="10954305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Droid Serif"/>
              </a:rPr>
              <a:t>男子飛人</a:t>
            </a:r>
            <a:r>
              <a:rPr lang="en-US" altLang="zh-TW" sz="4000" b="1" dirty="0" smtClean="0">
                <a:latin typeface="Droid Serif"/>
              </a:rPr>
              <a:t>:100</a:t>
            </a:r>
            <a:r>
              <a:rPr lang="zh-TW" altLang="en-US" sz="4000" b="1" dirty="0">
                <a:latin typeface="Droid Serif"/>
              </a:rPr>
              <a:t>米紀錄</a:t>
            </a:r>
            <a:r>
              <a:rPr lang="en-US" altLang="zh-TW" sz="4000" b="1" i="0" dirty="0">
                <a:effectLst/>
                <a:latin typeface="Droid Serif"/>
              </a:rPr>
              <a:t>(</a:t>
            </a:r>
            <a:r>
              <a:rPr lang="zh-TW" altLang="en-US" sz="4000" b="1" i="0" dirty="0">
                <a:effectLst/>
                <a:latin typeface="Droid Serif"/>
              </a:rPr>
              <a:t>以</a:t>
            </a:r>
            <a:r>
              <a:rPr lang="en-US" altLang="zh-TW" sz="4000" b="1" i="0" dirty="0">
                <a:effectLst/>
                <a:latin typeface="Droid Serif"/>
              </a:rPr>
              <a:t>2020</a:t>
            </a:r>
            <a:r>
              <a:rPr lang="zh-TW" altLang="en-US" sz="4000" b="1" i="0" dirty="0">
                <a:effectLst/>
                <a:latin typeface="Droid Serif"/>
              </a:rPr>
              <a:t>年</a:t>
            </a:r>
            <a:r>
              <a:rPr lang="en-US" altLang="zh-TW" sz="4000" b="1" i="0" dirty="0">
                <a:effectLst/>
                <a:latin typeface="Droid Serif"/>
              </a:rPr>
              <a:t>12</a:t>
            </a:r>
            <a:r>
              <a:rPr lang="zh-TW" altLang="en-US" sz="4000" b="1" i="0" dirty="0">
                <a:effectLst/>
                <a:latin typeface="Droid Serif"/>
              </a:rPr>
              <a:t>月</a:t>
            </a:r>
            <a:r>
              <a:rPr lang="en-US" altLang="zh-TW" sz="4000" b="1" i="0" dirty="0">
                <a:effectLst/>
                <a:latin typeface="Droid Serif"/>
              </a:rPr>
              <a:t>16</a:t>
            </a:r>
            <a:r>
              <a:rPr lang="zh-TW" altLang="en-US" sz="4000" b="1" i="0" dirty="0">
                <a:effectLst/>
                <a:latin typeface="Droid Serif"/>
              </a:rPr>
              <a:t>日計</a:t>
            </a:r>
            <a:r>
              <a:rPr lang="en-US" altLang="zh-TW" sz="4000" b="1" i="0" dirty="0">
                <a:effectLst/>
                <a:latin typeface="Droid Serif"/>
              </a:rPr>
              <a:t>)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55177"/>
            <a:ext cx="8596668" cy="4386186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222222"/>
                </a:solidFill>
                <a:latin typeface="Droid Serif"/>
              </a:rPr>
              <a:t>世界</a:t>
            </a:r>
            <a:r>
              <a:rPr lang="zh-TW" altLang="en-US" sz="3200" dirty="0" smtClean="0">
                <a:solidFill>
                  <a:srgbClr val="222222"/>
                </a:solidFill>
                <a:latin typeface="Droid Serif"/>
              </a:rPr>
              <a:t>紀錄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 9.58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 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(2009)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由牙買加</a:t>
            </a:r>
            <a:r>
              <a:rPr lang="en-US" altLang="zh-HK" sz="3200" dirty="0">
                <a:solidFill>
                  <a:srgbClr val="222222"/>
                </a:solidFill>
                <a:latin typeface="Droid Serif"/>
              </a:rPr>
              <a:t>Usain Bolt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尤塞恩</a:t>
            </a:r>
            <a:r>
              <a:rPr lang="en-US" altLang="zh-CN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博尔特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所創</a:t>
            </a:r>
            <a:endParaRPr lang="en-US" altLang="zh-TW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b="1" dirty="0" smtClean="0">
                <a:solidFill>
                  <a:srgbClr val="222222"/>
                </a:solidFill>
                <a:latin typeface="Droid Serif"/>
              </a:rPr>
              <a:t>亞洲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紀錄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 9.91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 (2018)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由中國蘇炳添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/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卡塔爾奧吉諾德共同保持</a:t>
            </a:r>
            <a:endParaRPr lang="en-US" altLang="zh-TW" sz="3200" dirty="0">
              <a:solidFill>
                <a:srgbClr val="222222"/>
              </a:solidFill>
              <a:latin typeface="Droid Serif"/>
            </a:endParaRPr>
          </a:p>
          <a:p>
            <a:r>
              <a:rPr lang="zh-TW" altLang="en-US" sz="3200" b="1" dirty="0" smtClean="0">
                <a:solidFill>
                  <a:srgbClr val="222222"/>
                </a:solidFill>
                <a:latin typeface="Droid Serif"/>
              </a:rPr>
              <a:t>香港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紀錄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:10:28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(2019)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由徐志豪所創</a:t>
            </a:r>
            <a:endParaRPr lang="zh-HK" altLang="en-US" sz="3200" dirty="0">
              <a:solidFill>
                <a:srgbClr val="222222"/>
              </a:solidFill>
              <a:latin typeface="Droid Serif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3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67A35-07B8-41FE-81B4-FF490D7C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126"/>
            <a:ext cx="8596668" cy="909760"/>
          </a:xfrm>
        </p:spPr>
        <p:txBody>
          <a:bodyPr>
            <a:normAutofit/>
          </a:bodyPr>
          <a:lstStyle/>
          <a:p>
            <a:r>
              <a:rPr lang="zh-TW" altLang="en-US" sz="4000" b="1" i="0" dirty="0" smtClean="0">
                <a:effectLst/>
                <a:latin typeface="Droid Serif"/>
              </a:rPr>
              <a:t>女子飛人</a:t>
            </a:r>
            <a:r>
              <a:rPr lang="en-US" altLang="zh-TW" sz="4000" b="1" i="0" dirty="0" smtClean="0">
                <a:effectLst/>
                <a:latin typeface="Droid Serif"/>
              </a:rPr>
              <a:t>:100</a:t>
            </a:r>
            <a:r>
              <a:rPr lang="zh-TW" altLang="en-US" sz="4000" b="1" i="0" dirty="0">
                <a:effectLst/>
                <a:latin typeface="Droid Serif"/>
              </a:rPr>
              <a:t>米紀錄</a:t>
            </a:r>
            <a:r>
              <a:rPr lang="en-US" altLang="zh-TW" sz="3200" b="1" i="0" dirty="0">
                <a:effectLst/>
                <a:latin typeface="Droid Serif"/>
              </a:rPr>
              <a:t>(</a:t>
            </a:r>
            <a:r>
              <a:rPr lang="zh-TW" altLang="en-US" sz="3200" b="1" i="0" dirty="0">
                <a:effectLst/>
                <a:latin typeface="Droid Serif"/>
              </a:rPr>
              <a:t>以</a:t>
            </a:r>
            <a:r>
              <a:rPr lang="en-US" altLang="zh-TW" sz="3200" b="1" i="0" dirty="0">
                <a:effectLst/>
                <a:latin typeface="Droid Serif"/>
              </a:rPr>
              <a:t>2020</a:t>
            </a:r>
            <a:r>
              <a:rPr lang="zh-TW" altLang="en-US" sz="3200" b="1" i="0" dirty="0">
                <a:effectLst/>
                <a:latin typeface="Droid Serif"/>
              </a:rPr>
              <a:t>年</a:t>
            </a:r>
            <a:r>
              <a:rPr lang="en-US" altLang="zh-TW" sz="3200" b="1" i="0" dirty="0">
                <a:effectLst/>
                <a:latin typeface="Droid Serif"/>
              </a:rPr>
              <a:t>12</a:t>
            </a:r>
            <a:r>
              <a:rPr lang="zh-TW" altLang="en-US" sz="3200" b="1" i="0" dirty="0">
                <a:effectLst/>
                <a:latin typeface="Droid Serif"/>
              </a:rPr>
              <a:t>月計</a:t>
            </a:r>
            <a:r>
              <a:rPr lang="en-US" altLang="zh-TW" sz="3200" b="1" i="0" dirty="0">
                <a:effectLst/>
                <a:latin typeface="Droid Serif"/>
              </a:rPr>
              <a:t>)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67543"/>
            <a:ext cx="9477781" cy="4473819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222222"/>
                </a:solidFill>
                <a:latin typeface="Droid Serif"/>
              </a:rPr>
              <a:t>世界</a:t>
            </a:r>
            <a:r>
              <a:rPr lang="zh-TW" altLang="en-US" sz="3200" dirty="0" smtClean="0">
                <a:solidFill>
                  <a:srgbClr val="222222"/>
                </a:solidFill>
                <a:latin typeface="Droid Serif"/>
              </a:rPr>
              <a:t>紀錄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:10:49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(1988)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由美國</a:t>
            </a:r>
            <a:r>
              <a:rPr lang="en-US" altLang="zh-HK" sz="3200" dirty="0">
                <a:solidFill>
                  <a:srgbClr val="111111"/>
                </a:solidFill>
                <a:latin typeface="Open Sans"/>
              </a:rPr>
              <a:t>Florence Griffith-Joyner</a:t>
            </a:r>
            <a:r>
              <a:rPr lang="en-US" altLang="zh-TW" sz="3200" dirty="0">
                <a:solidFill>
                  <a:srgbClr val="111111"/>
                </a:solidFill>
                <a:latin typeface="Open Sans"/>
              </a:rPr>
              <a:t>(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弗洛伦斯</a:t>
            </a:r>
            <a:r>
              <a:rPr lang="en-US" altLang="zh-CN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格里菲斯</a:t>
            </a:r>
            <a:r>
              <a:rPr lang="en-US" altLang="zh-CN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3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乔伊娜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所創</a:t>
            </a:r>
            <a:endParaRPr lang="en-US" altLang="zh-TW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b="1" dirty="0" smtClean="0">
                <a:solidFill>
                  <a:srgbClr val="222222"/>
                </a:solidFill>
                <a:latin typeface="Droid Serif"/>
              </a:rPr>
              <a:t>亞洲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紀錄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:10.79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 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(1997)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由中國</a:t>
            </a:r>
            <a:r>
              <a:rPr lang="zh-HK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李雪梅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所創</a:t>
            </a:r>
            <a:endParaRPr lang="en-US" altLang="zh-TW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b="1" dirty="0" smtClean="0">
                <a:solidFill>
                  <a:srgbClr val="222222"/>
                </a:solidFill>
                <a:latin typeface="Droid Serif"/>
              </a:rPr>
              <a:t>香港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紀錄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:11.62</a:t>
            </a: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秒</a:t>
            </a:r>
            <a:r>
              <a:rPr lang="en-US" altLang="zh-TW" sz="3200" dirty="0">
                <a:solidFill>
                  <a:srgbClr val="222222"/>
                </a:solidFill>
                <a:latin typeface="Droid Serif"/>
              </a:rPr>
              <a:t>(2019)</a:t>
            </a:r>
            <a:br>
              <a:rPr lang="en-US" altLang="zh-TW" sz="3200" dirty="0">
                <a:solidFill>
                  <a:srgbClr val="222222"/>
                </a:solidFill>
                <a:latin typeface="Droid Serif"/>
              </a:rPr>
            </a:br>
            <a:r>
              <a:rPr lang="zh-TW" altLang="en-US" sz="3200" dirty="0">
                <a:solidFill>
                  <a:srgbClr val="222222"/>
                </a:solidFill>
                <a:latin typeface="Droid Serif"/>
              </a:rPr>
              <a:t>由林安琪所創</a:t>
            </a:r>
            <a:r>
              <a:rPr lang="en-US" altLang="zh-TW" sz="2400" b="1" dirty="0">
                <a:solidFill>
                  <a:srgbClr val="222222"/>
                </a:solidFill>
                <a:latin typeface="Droid Serif"/>
              </a:rPr>
              <a:t/>
            </a:r>
            <a:br>
              <a:rPr lang="en-US" altLang="zh-TW" sz="2400" b="1" dirty="0">
                <a:solidFill>
                  <a:srgbClr val="222222"/>
                </a:solidFill>
                <a:latin typeface="Droid Serif"/>
              </a:rPr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57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延伸學習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從網上搜尋各項短跑的影片，欣賞運動員的跑姿和技巧，從中學習。</a:t>
            </a:r>
          </a:p>
        </p:txBody>
      </p:sp>
    </p:spTree>
    <p:extLst>
      <p:ext uri="{BB962C8B-B14F-4D97-AF65-F5344CB8AC3E}">
        <p14:creationId xmlns:p14="http://schemas.microsoft.com/office/powerpoint/2010/main" val="21449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1286</TotalTime>
  <Words>852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 Unicode MS</vt:lpstr>
      <vt:lpstr>Droid Serif</vt:lpstr>
      <vt:lpstr>inherit</vt:lpstr>
      <vt:lpstr>微軟正黑體</vt:lpstr>
      <vt:lpstr>Open Sans</vt:lpstr>
      <vt:lpstr>新細明體</vt:lpstr>
      <vt:lpstr>华文新魏</vt:lpstr>
      <vt:lpstr>arial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短跑知識</vt:lpstr>
      <vt:lpstr>短跑包括那些項目呢?</vt:lpstr>
      <vt:lpstr>個人裝備舉偶</vt:lpstr>
      <vt:lpstr>比賽場地圖:起點和終點</vt:lpstr>
      <vt:lpstr>比賽規則(一)</vt:lpstr>
      <vt:lpstr>短跑的比賽規則(二)</vt:lpstr>
      <vt:lpstr>男子飛人:100米紀錄(以2020年12月16日計)</vt:lpstr>
      <vt:lpstr>女子飛人:100米紀錄(以2020年12月計)</vt:lpstr>
      <vt:lpstr>延伸學習</vt:lpstr>
      <vt:lpstr>短跑比賽片段欣賞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短跑知識</dc:title>
  <dc:creator>shirley leung</dc:creator>
  <cp:lastModifiedBy>LEUNG, Shui-ho Shirley</cp:lastModifiedBy>
  <cp:revision>173</cp:revision>
  <dcterms:created xsi:type="dcterms:W3CDTF">2020-08-17T02:38:55Z</dcterms:created>
  <dcterms:modified xsi:type="dcterms:W3CDTF">2021-07-08T04:40:08Z</dcterms:modified>
</cp:coreProperties>
</file>