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6" r:id="rId9"/>
    <p:sldId id="264" r:id="rId10"/>
    <p:sldId id="265" r:id="rId11"/>
    <p:sldId id="268" r:id="rId12"/>
    <p:sldId id="267" r:id="rId13"/>
    <p:sldId id="269" r:id="rId1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279C0"/>
    <a:srgbClr val="EEF2F5"/>
    <a:srgbClr val="CC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56" d="100"/>
          <a:sy n="56" d="100"/>
        </p:scale>
        <p:origin x="84"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7548F-A67A-4F17-B056-24578D957B76}" type="datetimeFigureOut">
              <a:rPr lang="zh-HK" altLang="en-US" smtClean="0"/>
              <a:t>26/11/2024</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3B56A-CF41-4F53-8A8D-A6002C298FE4}" type="slidenum">
              <a:rPr lang="zh-HK" altLang="en-US" smtClean="0"/>
              <a:t>‹#›</a:t>
            </a:fld>
            <a:endParaRPr lang="zh-HK" altLang="en-US"/>
          </a:p>
        </p:txBody>
      </p:sp>
    </p:spTree>
    <p:extLst>
      <p:ext uri="{BB962C8B-B14F-4D97-AF65-F5344CB8AC3E}">
        <p14:creationId xmlns:p14="http://schemas.microsoft.com/office/powerpoint/2010/main" val="293096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7515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155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309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787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795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815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377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11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746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42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86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493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294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endParaRPr/>
          </a:p>
        </p:txBody>
      </p:sp>
    </p:spTree>
    <p:extLst>
      <p:ext uri="{BB962C8B-B14F-4D97-AF65-F5344CB8AC3E}">
        <p14:creationId xmlns:p14="http://schemas.microsoft.com/office/powerpoint/2010/main" val="86930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1096433" y="6459539"/>
            <a:ext cx="2472267" cy="365125"/>
          </a:xfrm>
          <a:prstGeom prst="rect">
            <a:avLst/>
          </a:prstGeom>
        </p:spPr>
        <p:txBody>
          <a:bodyPr/>
          <a:lstStyle>
            <a:lvl1pPr>
              <a:defRPr/>
            </a:lvl1pPr>
          </a:lstStyle>
          <a:p>
            <a:pPr>
              <a:defRPr/>
            </a:pPr>
            <a:fld id="{23B46609-5C10-4B80-84FB-03EA6B1F3D28}" type="datetime1">
              <a:rPr lang="en-US" altLang="zh-TW" smtClean="0"/>
              <a:pPr>
                <a:defRPr/>
              </a:pPr>
              <a:t>11/26/2024</a:t>
            </a:fld>
            <a:endParaRPr lang="en-US" altLang="zh-HK"/>
          </a:p>
        </p:txBody>
      </p:sp>
      <p:sp>
        <p:nvSpPr>
          <p:cNvPr id="5" name="Footer Placeholder 4"/>
          <p:cNvSpPr>
            <a:spLocks noGrp="1"/>
          </p:cNvSpPr>
          <p:nvPr>
            <p:ph type="ftr" sz="quarter" idx="11"/>
          </p:nvPr>
        </p:nvSpPr>
        <p:spPr>
          <a:xfrm>
            <a:off x="3687235" y="6459539"/>
            <a:ext cx="4821767" cy="365125"/>
          </a:xfrm>
          <a:prstGeom prst="rect">
            <a:avLst/>
          </a:prstGeom>
        </p:spPr>
        <p:txBody>
          <a:bodyPr/>
          <a:lstStyle>
            <a:lvl1pPr>
              <a:defRPr/>
            </a:lvl1pPr>
          </a:lstStyle>
          <a:p>
            <a:pPr>
              <a:defRPr/>
            </a:pPr>
            <a:endParaRPr lang="en-US" altLang="zh-HK"/>
          </a:p>
        </p:txBody>
      </p:sp>
      <p:sp>
        <p:nvSpPr>
          <p:cNvPr id="6" name="Slide Number Placeholder 5"/>
          <p:cNvSpPr>
            <a:spLocks noGrp="1"/>
          </p:cNvSpPr>
          <p:nvPr>
            <p:ph type="sldNum" sz="quarter" idx="12"/>
          </p:nvPr>
        </p:nvSpPr>
        <p:spPr>
          <a:xfrm>
            <a:off x="9899651" y="6459539"/>
            <a:ext cx="1312333" cy="365125"/>
          </a:xfrm>
          <a:prstGeom prst="rect">
            <a:avLst/>
          </a:prstGeom>
        </p:spPr>
        <p:txBody>
          <a:bodyPr/>
          <a:lstStyle>
            <a:lvl1pPr>
              <a:defRPr/>
            </a:lvl1pPr>
          </a:lstStyle>
          <a:p>
            <a:pPr>
              <a:defRPr/>
            </a:pPr>
            <a:fld id="{A4AEA8B2-1C60-47A7-9B55-9E0BE526FF8F}" type="slidenum">
              <a:rPr lang="en-US" altLang="zh-HK"/>
              <a:pPr>
                <a:defRPr/>
              </a:pPr>
              <a:t>‹#›</a:t>
            </a:fld>
            <a:endParaRPr lang="en-US" altLang="zh-HK"/>
          </a:p>
        </p:txBody>
      </p:sp>
    </p:spTree>
    <p:extLst>
      <p:ext uri="{BB962C8B-B14F-4D97-AF65-F5344CB8AC3E}">
        <p14:creationId xmlns:p14="http://schemas.microsoft.com/office/powerpoint/2010/main" val="1783774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399333" y="1061567"/>
            <a:ext cx="9361200" cy="10004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399333" y="1916567"/>
            <a:ext cx="9361200" cy="36092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2328324496"/>
      </p:ext>
    </p:extLst>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411081" y="1130108"/>
            <a:ext cx="9793088" cy="1546400"/>
          </a:xfrm>
        </p:spPr>
        <p:txBody>
          <a:bodyPr/>
          <a:lstStyle/>
          <a:p>
            <a:r>
              <a:rPr lang="zh-TW" altLang="en-US" sz="6000" b="1" dirty="0">
                <a:solidFill>
                  <a:srgbClr val="2279C0"/>
                </a:solidFill>
                <a:latin typeface="微軟正黑體" panose="020B0604030504040204" pitchFamily="34" charset="-120"/>
                <a:ea typeface="微軟正黑體" panose="020B0604030504040204" pitchFamily="34" charset="-120"/>
              </a:rPr>
              <a:t>回歸事件簿</a:t>
            </a:r>
            <a:endParaRPr lang="zh-HK" altLang="en-US" sz="6000" b="1" dirty="0">
              <a:solidFill>
                <a:srgbClr val="2279C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625" y="862213"/>
            <a:ext cx="3721026" cy="2464576"/>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590" y="3761065"/>
            <a:ext cx="3546212" cy="2348789"/>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475" y="2887872"/>
            <a:ext cx="3975837" cy="2047587"/>
          </a:xfrm>
          <a:prstGeom prst="rect">
            <a:avLst/>
          </a:prstGeom>
        </p:spPr>
      </p:pic>
      <p:sp>
        <p:nvSpPr>
          <p:cNvPr id="3" name="文字方塊 2"/>
          <p:cNvSpPr txBox="1"/>
          <p:nvPr/>
        </p:nvSpPr>
        <p:spPr>
          <a:xfrm>
            <a:off x="1498861" y="5374005"/>
            <a:ext cx="5156460" cy="830997"/>
          </a:xfrm>
          <a:prstGeom prst="rect">
            <a:avLst/>
          </a:prstGeom>
          <a:noFill/>
        </p:spPr>
        <p:txBody>
          <a:bodyPr wrap="square" rtlCol="0">
            <a:spAutoFit/>
          </a:bodyPr>
          <a:lstStyle/>
          <a:p>
            <a:r>
              <a:rPr lang="zh-TW" altLang="en-US" sz="4800" b="1" dirty="0">
                <a:solidFill>
                  <a:srgbClr val="FF6600"/>
                </a:solidFill>
                <a:latin typeface="微軟正黑體" panose="020B0604030504040204" pitchFamily="34" charset="-120"/>
                <a:ea typeface="微軟正黑體" panose="020B0604030504040204" pitchFamily="34" charset="-120"/>
              </a:rPr>
              <a:t>教育局課程發展處</a:t>
            </a:r>
            <a:endParaRPr lang="en-US" sz="4800" b="1" dirty="0">
              <a:solidFill>
                <a:srgbClr val="FF66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821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基本法</a:t>
            </a:r>
            <a:r>
              <a:rPr lang="en-US" altLang="zh-TW"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的起草和頒布</a:t>
            </a:r>
            <a:endParaRPr lang="zh-HK" altLang="en-US" sz="4000" b="1" dirty="0">
              <a:solidFill>
                <a:srgbClr val="2279C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075198" y="1447162"/>
            <a:ext cx="4262345" cy="2677656"/>
          </a:xfrm>
          <a:prstGeom prst="rect">
            <a:avLst/>
          </a:prstGeom>
          <a:noFill/>
          <a:ln>
            <a:solidFill>
              <a:srgbClr val="FF0000"/>
            </a:solidFill>
          </a:ln>
        </p:spPr>
        <p:txBody>
          <a:bodyPr wrap="square" rtlCol="0">
            <a:spAutoFit/>
          </a:bodyPr>
          <a:lstStyle/>
          <a:p>
            <a:pPr algn="just"/>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1985</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年第六屆全國人民代表大會成立基本法起草委員會，並委託該委員會的香港委員籌組一個有廣泛代表性的基本法諮詢委員會。後者在香港前後進行兩次諮詢，共收到近八萬份的意見和建議。</a:t>
            </a: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21019" y="2751924"/>
            <a:ext cx="669290" cy="444500"/>
          </a:xfrm>
          <a:prstGeom prst="rect">
            <a:avLst/>
          </a:prstGeom>
          <a:noFill/>
        </p:spPr>
      </p:pic>
      <p:sp>
        <p:nvSpPr>
          <p:cNvPr id="8" name="文字方塊 7"/>
          <p:cNvSpPr txBox="1"/>
          <p:nvPr/>
        </p:nvSpPr>
        <p:spPr>
          <a:xfrm>
            <a:off x="6299734" y="1427403"/>
            <a:ext cx="3380294" cy="4154984"/>
          </a:xfrm>
          <a:prstGeom prst="rect">
            <a:avLst/>
          </a:prstGeom>
          <a:noFill/>
          <a:ln>
            <a:solidFill>
              <a:srgbClr val="FF0000"/>
            </a:solidFill>
          </a:ln>
        </p:spPr>
        <p:txBody>
          <a:bodyPr wrap="square" rtlCol="0">
            <a:spAutoFit/>
          </a:bodyPr>
          <a:lstStyle/>
          <a:p>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1990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Ø"/>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第七屆全國人民代表大會第三次會議通過</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和香港特別行政區的區旗和區徽圖案。</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Ø"/>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中華人民共和國主席令第二十六號予以公布，自</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1997</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日起實施。</a:t>
            </a:r>
          </a:p>
        </p:txBody>
      </p:sp>
      <p:pic>
        <p:nvPicPr>
          <p:cNvPr id="9" name="圖片 8"/>
          <p:cNvPicPr/>
          <p:nvPr/>
        </p:nvPicPr>
        <p:blipFill>
          <a:blip r:embed="rId4" cstate="print">
            <a:extLst>
              <a:ext uri="{28A0092B-C50C-407E-A947-70E740481C1C}">
                <a14:useLocalDpi xmlns:a14="http://schemas.microsoft.com/office/drawing/2010/main" val="0"/>
              </a:ext>
            </a:extLst>
          </a:blip>
          <a:stretch>
            <a:fillRect/>
          </a:stretch>
        </p:blipFill>
        <p:spPr>
          <a:xfrm>
            <a:off x="10118401" y="2142532"/>
            <a:ext cx="1576285" cy="2230873"/>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984" y="4270317"/>
            <a:ext cx="2583782" cy="2299645"/>
          </a:xfrm>
          <a:prstGeom prst="rect">
            <a:avLst/>
          </a:prstGeom>
        </p:spPr>
      </p:pic>
    </p:spTree>
    <p:extLst>
      <p:ext uri="{BB962C8B-B14F-4D97-AF65-F5344CB8AC3E}">
        <p14:creationId xmlns:p14="http://schemas.microsoft.com/office/powerpoint/2010/main" val="341252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zh-TW" altLang="en-US"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「一國兩制」下的高度自治</a:t>
            </a:r>
            <a:endParaRPr lang="zh-HK" altLang="en-US" sz="4000" b="1" dirty="0">
              <a:solidFill>
                <a:srgbClr val="2279C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023990" y="1632666"/>
            <a:ext cx="4873384" cy="3539430"/>
          </a:xfrm>
          <a:prstGeom prst="rect">
            <a:avLst/>
          </a:prstGeom>
          <a:noFill/>
          <a:ln>
            <a:solidFill>
              <a:srgbClr val="FF0000"/>
            </a:solidFill>
          </a:ln>
        </p:spPr>
        <p:txBody>
          <a:bodyPr wrap="square" rtlCol="0">
            <a:spAutoFit/>
          </a:bodyPr>
          <a:lstStyle/>
          <a:p>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algn="just"/>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第二條</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全國人民代表大會授權香港特別行政區依照本法的規定實行高度自治，享有行政管理權、立法權、獨立的司法權和終審權。</a:t>
            </a:r>
            <a:endPar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p:cNvSpPr txBox="1"/>
          <p:nvPr/>
        </p:nvSpPr>
        <p:spPr>
          <a:xfrm>
            <a:off x="6464551" y="1632666"/>
            <a:ext cx="4679939" cy="3785652"/>
          </a:xfrm>
          <a:prstGeom prst="rect">
            <a:avLst/>
          </a:prstGeom>
          <a:noFill/>
          <a:ln w="25400" cmpd="thickThin">
            <a:solidFill>
              <a:srgbClr val="7030A0"/>
            </a:solidFill>
            <a:prstDash val="lgDashDotDot"/>
          </a:ln>
        </p:spPr>
        <p:txBody>
          <a:bodyPr wrap="square" rtlCol="0">
            <a:spAutoFit/>
          </a:bodyPr>
          <a:lstStyle/>
          <a:p>
            <a:pPr algn="just"/>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國務院新聞辦公室</a:t>
            </a:r>
            <a:r>
              <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一國兩制”在香港特別行政區的實踐</a:t>
            </a:r>
            <a:r>
              <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白皮書</a:t>
            </a:r>
            <a:r>
              <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endPar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香港特別行政區的高度自治權不是固有的，其唯一來源是中央授權</a:t>
            </a:r>
            <a:r>
              <a:rPr lang="en-US" altLang="zh-TW"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高度自治權的限度在於中央授予多少權力，香港特別行政區就享有多少權力，不存在“剩餘權力”。</a:t>
            </a:r>
            <a:endParaRPr lang="zh-HK" altLang="en-US" sz="2400" b="1" dirty="0">
              <a:solidFill>
                <a:schemeClr val="bg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4225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1997</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日起設立香港特別行政區和</a:t>
            </a:r>
            <a:b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實施</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1406013" y="3711721"/>
            <a:ext cx="3947556" cy="2554545"/>
          </a:xfrm>
          <a:prstGeom prst="rect">
            <a:avLst/>
          </a:prstGeom>
          <a:noFill/>
          <a:ln>
            <a:solidFill>
              <a:srgbClr val="FF0000"/>
            </a:solidFill>
          </a:ln>
        </p:spPr>
        <p:txBody>
          <a:bodyPr wrap="square" rtlCol="0">
            <a:spAutoFit/>
          </a:bodyPr>
          <a:lstStyle/>
          <a:p>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回歸前</a:t>
            </a:r>
          </a:p>
          <a:p>
            <a:pPr marL="285750" lvl="0" indent="-285750">
              <a:buFont typeface="Arial" panose="020B0604020202020204" pitchFamily="34" charset="0"/>
              <a:buChar char="•"/>
            </a:pPr>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總督由英國皇室任命</a:t>
            </a:r>
          </a:p>
          <a:p>
            <a:pPr marL="285750" lvl="0" indent="-285750">
              <a:buFont typeface="Arial" panose="020B0604020202020204" pitchFamily="34" charset="0"/>
              <a:buChar char="•"/>
            </a:pPr>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立法局</a:t>
            </a:r>
            <a:r>
              <a:rPr lang="zh-TW" altLang="en-US"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在</a:t>
            </a:r>
            <a:r>
              <a:rPr lang="en-US" altLang="zh-TW"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1984</a:t>
            </a:r>
            <a:r>
              <a:rPr lang="zh-TW" altLang="en-US"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年非官守議員的人數首次超越官守議員的人數；</a:t>
            </a:r>
            <a:r>
              <a:rPr lang="en-US"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1985</a:t>
            </a:r>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年首次有間接選舉產生的議員</a:t>
            </a:r>
            <a:r>
              <a:rPr lang="zh-TW" altLang="en-US"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少於</a:t>
            </a:r>
            <a:r>
              <a:rPr lang="en-US"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45%</a:t>
            </a:r>
            <a:r>
              <a:rPr lang="zh-TW" altLang="en-US"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lvl="0" indent="-285750">
              <a:buFont typeface="Arial" panose="020B0604020202020204" pitchFamily="34" charset="0"/>
              <a:buChar char="•"/>
            </a:pPr>
            <a:r>
              <a:rPr lang="zh-TW" altLang="zh-HK" sz="2000" dirty="0">
                <a:solidFill>
                  <a:schemeClr val="bg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rPr>
              <a:t>負責終審的是位於倫敦的樞密院司法委員會</a:t>
            </a:r>
          </a:p>
        </p:txBody>
      </p:sp>
      <p:sp>
        <p:nvSpPr>
          <p:cNvPr id="13" name="文字方塊 12"/>
          <p:cNvSpPr txBox="1"/>
          <p:nvPr/>
        </p:nvSpPr>
        <p:spPr>
          <a:xfrm>
            <a:off x="5866883" y="3310235"/>
            <a:ext cx="5125661" cy="3170099"/>
          </a:xfrm>
          <a:prstGeom prst="rect">
            <a:avLst/>
          </a:prstGeom>
          <a:noFill/>
          <a:ln>
            <a:solidFill>
              <a:srgbClr val="FF0000"/>
            </a:solidFill>
          </a:ln>
        </p:spPr>
        <p:txBody>
          <a:bodyPr wrap="square" rtlCol="0">
            <a:spAutoFit/>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回歸後</a:t>
            </a:r>
          </a:p>
          <a:p>
            <a:pPr marL="285750" indent="-285750">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行政長官由通過選舉委員會（第一任時為推選委員會）選舉產生，由中央人民政府任命</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第一、二屆立法會包括功能界別、選舉委員會和地區直選產生的議員，第三屆開始功能界別和地區直選產生的議員各佔議會一半的席位</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負責終審的是位於香港特別行政區的終審法院</a:t>
            </a:r>
          </a:p>
        </p:txBody>
      </p:sp>
      <p:sp>
        <p:nvSpPr>
          <p:cNvPr id="7" name="文字方塊 6"/>
          <p:cNvSpPr txBox="1"/>
          <p:nvPr/>
        </p:nvSpPr>
        <p:spPr>
          <a:xfrm>
            <a:off x="5525237" y="1794401"/>
            <a:ext cx="5467307" cy="1200329"/>
          </a:xfrm>
          <a:prstGeom prst="rect">
            <a:avLst/>
          </a:prstGeom>
          <a:noFill/>
          <a:ln w="25400" cmpd="thickThin">
            <a:solidFill>
              <a:srgbClr val="7030A0"/>
            </a:solidFill>
            <a:prstDash val="lgDashDotDot"/>
          </a:ln>
        </p:spPr>
        <p:txBody>
          <a:bodyPr wrap="square" rtlCol="0">
            <a:spAutoFit/>
          </a:bodyPr>
          <a:lstStyle/>
          <a:p>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香港特別行政區除保持原有的資本主義制度和生活方式五十年不變，在高度自治下，政治體制方面有所進展。</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067" y="1794401"/>
            <a:ext cx="3370886" cy="1736033"/>
          </a:xfrm>
          <a:prstGeom prst="rect">
            <a:avLst/>
          </a:prstGeom>
        </p:spPr>
      </p:pic>
    </p:spTree>
    <p:extLst>
      <p:ext uri="{BB962C8B-B14F-4D97-AF65-F5344CB8AC3E}">
        <p14:creationId xmlns:p14="http://schemas.microsoft.com/office/powerpoint/2010/main" val="102406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zh-TW" altLang="en-US" sz="4000" b="1" dirty="0">
                <a:solidFill>
                  <a:srgbClr val="2279C0"/>
                </a:solidFill>
                <a:latin typeface="微軟正黑體" panose="020B0604030504040204" pitchFamily="34" charset="-120"/>
                <a:ea typeface="微軟正黑體" panose="020B0604030504040204" pitchFamily="34" charset="-120"/>
              </a:rPr>
              <a:t>參考資料網址</a:t>
            </a:r>
            <a:endParaRPr lang="zh-HK" altLang="en-US" sz="4000" b="1" dirty="0">
              <a:solidFill>
                <a:srgbClr val="2279C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449239122"/>
              </p:ext>
            </p:extLst>
          </p:nvPr>
        </p:nvGraphicFramePr>
        <p:xfrm>
          <a:off x="1331189" y="1543013"/>
          <a:ext cx="9547123" cy="3810000"/>
        </p:xfrm>
        <a:graphic>
          <a:graphicData uri="http://schemas.openxmlformats.org/drawingml/2006/table">
            <a:tbl>
              <a:tblPr firstRow="1" bandRow="1">
                <a:tableStyleId>{5C22544A-7EE6-4342-B048-85BDC9FD1C3A}</a:tableStyleId>
              </a:tblPr>
              <a:tblGrid>
                <a:gridCol w="4699820">
                  <a:extLst>
                    <a:ext uri="{9D8B030D-6E8A-4147-A177-3AD203B41FA5}">
                      <a16:colId xmlns:a16="http://schemas.microsoft.com/office/drawing/2014/main" val="622939202"/>
                    </a:ext>
                  </a:extLst>
                </a:gridCol>
                <a:gridCol w="4847303">
                  <a:extLst>
                    <a:ext uri="{9D8B030D-6E8A-4147-A177-3AD203B41FA5}">
                      <a16:colId xmlns:a16="http://schemas.microsoft.com/office/drawing/2014/main" val="1193026445"/>
                    </a:ext>
                  </a:extLst>
                </a:gridCol>
              </a:tblGrid>
              <a:tr h="370840">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參考資料</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網址</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677842390"/>
                  </a:ext>
                </a:extLst>
              </a:tr>
              <a:tr h="370840">
                <a:tc>
                  <a:txBody>
                    <a:bodyPr/>
                    <a:lstStyle/>
                    <a:p>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聯合國大會第二十六屆會議</a:t>
                      </a:r>
                      <a:endPar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大會決議二七五八</a:t>
                      </a:r>
                      <a:r>
                        <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二十六</a:t>
                      </a:r>
                      <a:r>
                        <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．恢復中華人民共和國在聯合國的合法權利</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HK"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https://www.un.org/zh/ga/26/res/ares2758.html</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407219116"/>
                  </a:ext>
                </a:extLst>
              </a:tr>
              <a:tr h="370840">
                <a:tc>
                  <a:txBody>
                    <a:bodyPr/>
                    <a:lstStyle/>
                    <a:p>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中華人民共和國政府和大不列顛及北愛爾蘭聯合王國政府關於香港問題的聯合聲明 </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(1984</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HK"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https://www.cmab.gov.hk/tc/issues/jd2.htm</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979802391"/>
                  </a:ext>
                </a:extLst>
              </a:tr>
              <a:tr h="370840">
                <a:tc>
                  <a:txBody>
                    <a:bodyPr/>
                    <a:lstStyle/>
                    <a:p>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中華人民共和國憲法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全文</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HK"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https://www.basiclaw.gov.hk/tc/basiclawtext/index.html</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990301929"/>
                  </a:ext>
                </a:extLst>
              </a:tr>
              <a:tr h="370840">
                <a:tc>
                  <a:txBody>
                    <a:bodyPr/>
                    <a:lstStyle/>
                    <a:p>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“一國兩制”在香港特別行政區的實踐</a:t>
                      </a:r>
                      <a:r>
                        <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白皮書 </a:t>
                      </a:r>
                      <a:r>
                        <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全文</a:t>
                      </a:r>
                      <a:r>
                        <a:rPr lang="en-US" altLang="zh-CN"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HK"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http://www.scio.gov.cn/tt/Document/1372801/1372801.htm</a:t>
                      </a:r>
                      <a:endParaRPr lang="zh-HK"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027655252"/>
                  </a:ext>
                </a:extLst>
              </a:tr>
            </a:tbl>
          </a:graphicData>
        </a:graphic>
      </p:graphicFrame>
    </p:spTree>
    <p:extLst>
      <p:ext uri="{BB962C8B-B14F-4D97-AF65-F5344CB8AC3E}">
        <p14:creationId xmlns:p14="http://schemas.microsoft.com/office/powerpoint/2010/main" val="148468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zh-TW" altLang="en-US" sz="4000" b="1" dirty="0">
                <a:solidFill>
                  <a:srgbClr val="2279C0"/>
                </a:solidFill>
                <a:latin typeface="微軟正黑體" panose="020B0604030504040204" pitchFamily="34" charset="-120"/>
                <a:ea typeface="微軟正黑體" panose="020B0604030504040204" pitchFamily="34" charset="-120"/>
              </a:rPr>
              <a:t>香港自古以來就是中國領土</a:t>
            </a:r>
            <a:endParaRPr lang="zh-HK" altLang="en-US" sz="4000" b="1" dirty="0">
              <a:solidFill>
                <a:srgbClr val="2279C0"/>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295467" y="1573403"/>
            <a:ext cx="3435559" cy="3046988"/>
          </a:xfrm>
          <a:prstGeom prst="rect">
            <a:avLst/>
          </a:prstGeom>
          <a:noFill/>
        </p:spPr>
        <p:txBody>
          <a:bodyPr wrap="square" rtlCol="0">
            <a:spAutoFit/>
          </a:bodyPr>
          <a:lstStyle/>
          <a:p>
            <a:pPr marL="380990" indent="-380990" defTabSz="1219170">
              <a:buFont typeface="Arial" panose="020B0604020202020204" pitchFamily="34" charset="0"/>
              <a:buChar char="•"/>
            </a:pPr>
            <a:r>
              <a:rPr lang="zh-TW" altLang="en-US" sz="3200"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a:rPr>
              <a:t>秦朝的統一</a:t>
            </a:r>
            <a:endParaRPr lang="en-US" altLang="zh-TW" sz="3200"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a:endParaRPr>
          </a:p>
          <a:p>
            <a:pPr marL="914400" lvl="1" indent="-457200" defTabSz="1219170">
              <a:buFont typeface="Wingdings" panose="05000000000000000000" pitchFamily="2" charset="2"/>
              <a:buChar char="Ø"/>
            </a:pPr>
            <a:r>
              <a:rPr lang="zh-TW" altLang="en-US" sz="3200"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a:rPr>
              <a:t>版圖－香港 正式成為中國版圖的一部分 </a:t>
            </a:r>
          </a:p>
          <a:p>
            <a:pPr marL="380990" indent="-380990" defTabSz="1219170">
              <a:buFont typeface="Arial" panose="020B0604020202020204" pitchFamily="34" charset="0"/>
              <a:buChar char="•"/>
            </a:pPr>
            <a:endParaRPr lang="en-US" altLang="zh-TW" sz="3200"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586" y="1715072"/>
            <a:ext cx="4654260" cy="3291682"/>
          </a:xfrm>
          <a:prstGeom prst="rect">
            <a:avLst/>
          </a:prstGeom>
        </p:spPr>
      </p:pic>
    </p:spTree>
    <p:extLst>
      <p:ext uri="{BB962C8B-B14F-4D97-AF65-F5344CB8AC3E}">
        <p14:creationId xmlns:p14="http://schemas.microsoft.com/office/powerpoint/2010/main" val="97764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1840</a:t>
            </a:r>
            <a:r>
              <a:rPr lang="zh-TW" altLang="en-US" sz="4000" b="1" dirty="0">
                <a:solidFill>
                  <a:srgbClr val="2279C0"/>
                </a:solidFill>
                <a:latin typeface="微軟正黑體" panose="020B0604030504040204" pitchFamily="34" charset="-120"/>
                <a:ea typeface="微軟正黑體" panose="020B0604030504040204" pitchFamily="34" charset="-120"/>
                <a:cs typeface="Times New Roman" panose="02020603050405020304" pitchFamily="18" charset="0"/>
              </a:rPr>
              <a:t>年鴉片戰爭</a:t>
            </a:r>
            <a:r>
              <a:rPr lang="zh-TW" altLang="en-US" sz="4000" b="1" dirty="0">
                <a:solidFill>
                  <a:srgbClr val="2279C0"/>
                </a:solidFill>
                <a:latin typeface="微軟正黑體" panose="020B0604030504040204" pitchFamily="34" charset="-120"/>
                <a:ea typeface="微軟正黑體" panose="020B0604030504040204" pitchFamily="34" charset="-120"/>
              </a:rPr>
              <a:t>以後香港被英國佔領</a:t>
            </a:r>
            <a:endParaRPr lang="zh-HK" altLang="en-US" sz="4000" b="1" dirty="0">
              <a:solidFill>
                <a:srgbClr val="2279C0"/>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5204633" y="4279816"/>
            <a:ext cx="2823799" cy="1884496"/>
            <a:chOff x="5204191" y="4168772"/>
            <a:chExt cx="2823799" cy="1884496"/>
          </a:xfrm>
        </p:grpSpPr>
        <p:pic>
          <p:nvPicPr>
            <p:cNvPr id="10" name="img" descr="https://upload.wikimedia.org/wikipedia/commons/thumb/a/a4/The_Convention_for_the_Extension_of_Hong_Kong_Territory_%28Ch%27ing_version%29.png/1200px-The_Convention_for_the_Extension_of_Hong_Kong_Territory_%28Ch%27ing_version%29.png"/>
            <p:cNvPicPr/>
            <p:nvPr/>
          </p:nvPicPr>
          <p:blipFill rotWithShape="1">
            <a:blip r:embed="rId3" cstate="print">
              <a:extLst>
                <a:ext uri="{28A0092B-C50C-407E-A947-70E740481C1C}">
                  <a14:useLocalDpi xmlns:a14="http://schemas.microsoft.com/office/drawing/2010/main" val="0"/>
                </a:ext>
              </a:extLst>
            </a:blip>
            <a:srcRect l="48467"/>
            <a:stretch/>
          </p:blipFill>
          <p:spPr bwMode="auto">
            <a:xfrm>
              <a:off x="5416928" y="4613224"/>
              <a:ext cx="2443544" cy="1440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文字方塊 11"/>
            <p:cNvSpPr txBox="1"/>
            <p:nvPr/>
          </p:nvSpPr>
          <p:spPr>
            <a:xfrm>
              <a:off x="5204191" y="4168772"/>
              <a:ext cx="2823799" cy="369332"/>
            </a:xfrm>
            <a:prstGeom prst="rect">
              <a:avLst/>
            </a:prstGeom>
            <a:noFill/>
          </p:spPr>
          <p:txBody>
            <a:bodyPr wrap="square" rtlCol="0">
              <a:spAutoFit/>
            </a:bodyPr>
            <a:lstStyle/>
            <a:p>
              <a:pPr algn="ctr" defTabSz="1219170"/>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1898《</a:t>
              </a:r>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展拓香港界址專條</a:t>
              </a:r>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a:t>
              </a:r>
            </a:p>
          </p:txBody>
        </p:sp>
      </p:grpSp>
      <p:grpSp>
        <p:nvGrpSpPr>
          <p:cNvPr id="6" name="群組 5"/>
          <p:cNvGrpSpPr/>
          <p:nvPr/>
        </p:nvGrpSpPr>
        <p:grpSpPr>
          <a:xfrm>
            <a:off x="5231651" y="1618134"/>
            <a:ext cx="2849115" cy="2499102"/>
            <a:chOff x="5231652" y="1738460"/>
            <a:chExt cx="2711936" cy="2378775"/>
          </a:xfrm>
        </p:grpSpPr>
        <p:sp>
          <p:nvSpPr>
            <p:cNvPr id="15" name="文字方塊 14"/>
            <p:cNvSpPr txBox="1"/>
            <p:nvPr/>
          </p:nvSpPr>
          <p:spPr>
            <a:xfrm>
              <a:off x="5231652" y="1738460"/>
              <a:ext cx="2711936" cy="351549"/>
            </a:xfrm>
            <a:prstGeom prst="rect">
              <a:avLst/>
            </a:prstGeom>
            <a:noFill/>
          </p:spPr>
          <p:txBody>
            <a:bodyPr wrap="square" rtlCol="0">
              <a:spAutoFit/>
            </a:bodyPr>
            <a:lstStyle/>
            <a:p>
              <a:pPr algn="ctr" defTabSz="1219170"/>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1840-42</a:t>
              </a:r>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第一次鴉片戰爭</a:t>
              </a:r>
              <a:endPar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pic>
          <p:nvPicPr>
            <p:cNvPr id="8" name="圖片 7" descr="E:\images\pic\A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596" y="2154717"/>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文字方塊 12"/>
            <p:cNvSpPr txBox="1"/>
            <p:nvPr/>
          </p:nvSpPr>
          <p:spPr>
            <a:xfrm>
              <a:off x="5284347" y="3778681"/>
              <a:ext cx="2576567" cy="338554"/>
            </a:xfrm>
            <a:prstGeom prst="rect">
              <a:avLst/>
            </a:prstGeom>
            <a:noFill/>
          </p:spPr>
          <p:txBody>
            <a:bodyPr wrap="square" rtlCol="0">
              <a:spAutoFit/>
            </a:bodyPr>
            <a:lstStyle/>
            <a:p>
              <a:pPr algn="ctr" defTabSz="1219170"/>
              <a:r>
                <a:rPr lang="en-US" altLang="zh-TW"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1841</a:t>
              </a:r>
              <a:r>
                <a:rPr lang="zh-TW"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年英國攻佔定海</a:t>
              </a:r>
              <a:endParaRPr lang="en-US" altLang="zh-TW"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grpSp>
      <p:grpSp>
        <p:nvGrpSpPr>
          <p:cNvPr id="4" name="群組 3"/>
          <p:cNvGrpSpPr/>
          <p:nvPr/>
        </p:nvGrpSpPr>
        <p:grpSpPr>
          <a:xfrm>
            <a:off x="8330852" y="2544749"/>
            <a:ext cx="3010278" cy="2673713"/>
            <a:chOff x="8100622" y="2544749"/>
            <a:chExt cx="2673229" cy="2374347"/>
          </a:xfrm>
        </p:grpSpPr>
        <p:pic>
          <p:nvPicPr>
            <p:cNvPr id="9" name="圖片 8" descr="E:\images\pic\A0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6343" y="2975445"/>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文字方塊 10"/>
            <p:cNvSpPr txBox="1"/>
            <p:nvPr/>
          </p:nvSpPr>
          <p:spPr>
            <a:xfrm>
              <a:off x="8100622" y="2544749"/>
              <a:ext cx="2673229" cy="327979"/>
            </a:xfrm>
            <a:prstGeom prst="rect">
              <a:avLst/>
            </a:prstGeom>
            <a:noFill/>
          </p:spPr>
          <p:txBody>
            <a:bodyPr wrap="square" rtlCol="0">
              <a:spAutoFit/>
            </a:bodyPr>
            <a:lstStyle/>
            <a:p>
              <a:pPr algn="ctr" defTabSz="1219170"/>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1856-60</a:t>
              </a:r>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第二次鴉片戰爭</a:t>
              </a:r>
              <a:endPar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sp>
          <p:nvSpPr>
            <p:cNvPr id="14" name="文字方塊 13"/>
            <p:cNvSpPr txBox="1"/>
            <p:nvPr/>
          </p:nvSpPr>
          <p:spPr>
            <a:xfrm>
              <a:off x="8507700" y="4618449"/>
              <a:ext cx="1907316" cy="300647"/>
            </a:xfrm>
            <a:prstGeom prst="rect">
              <a:avLst/>
            </a:prstGeom>
            <a:noFill/>
          </p:spPr>
          <p:txBody>
            <a:bodyPr wrap="square" rtlCol="0">
              <a:spAutoFit/>
            </a:bodyPr>
            <a:lstStyle/>
            <a:p>
              <a:pPr algn="ctr" defTabSz="1219170"/>
              <a:r>
                <a:rPr lang="en-US" altLang="zh-TW"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1860</a:t>
              </a:r>
              <a:r>
                <a:rPr lang="zh-TW"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年八里橋戰役</a:t>
              </a:r>
              <a:endParaRPr lang="en-US" altLang="zh-TW"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grpSp>
      <p:pic>
        <p:nvPicPr>
          <p:cNvPr id="3" name="圖片 2"/>
          <p:cNvPicPr>
            <a:picLocks noChangeAspect="1"/>
          </p:cNvPicPr>
          <p:nvPr/>
        </p:nvPicPr>
        <p:blipFill>
          <a:blip r:embed="rId6"/>
          <a:stretch>
            <a:fillRect/>
          </a:stretch>
        </p:blipFill>
        <p:spPr>
          <a:xfrm>
            <a:off x="726255" y="2544748"/>
            <a:ext cx="4175958" cy="2716400"/>
          </a:xfrm>
          <a:prstGeom prst="rect">
            <a:avLst/>
          </a:prstGeom>
        </p:spPr>
      </p:pic>
    </p:spTree>
    <p:extLst>
      <p:ext uri="{BB962C8B-B14F-4D97-AF65-F5344CB8AC3E}">
        <p14:creationId xmlns:p14="http://schemas.microsoft.com/office/powerpoint/2010/main" val="39398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1949</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日中華人民共和國成立</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9" name="圖片 18" descr="E:\images\pic\B001.jpg"/>
          <p:cNvPicPr/>
          <p:nvPr/>
        </p:nvPicPr>
        <p:blipFill>
          <a:blip r:embed="rId4">
            <a:extLst>
              <a:ext uri="{28A0092B-C50C-407E-A947-70E740481C1C}">
                <a14:useLocalDpi xmlns:a14="http://schemas.microsoft.com/office/drawing/2010/main" val="0"/>
              </a:ext>
            </a:extLst>
          </a:blip>
          <a:srcRect/>
          <a:stretch>
            <a:fillRect/>
          </a:stretch>
        </p:blipFill>
        <p:spPr bwMode="auto">
          <a:xfrm>
            <a:off x="5956052" y="1911570"/>
            <a:ext cx="4393293" cy="2768047"/>
          </a:xfrm>
          <a:prstGeom prst="rect">
            <a:avLst/>
          </a:prstGeom>
          <a:noFill/>
          <a:ln>
            <a:noFill/>
          </a:ln>
        </p:spPr>
      </p:pic>
      <p:sp>
        <p:nvSpPr>
          <p:cNvPr id="20" name="文字方塊 19"/>
          <p:cNvSpPr txBox="1"/>
          <p:nvPr/>
        </p:nvSpPr>
        <p:spPr>
          <a:xfrm>
            <a:off x="1422688" y="1543013"/>
            <a:ext cx="3390381" cy="3785652"/>
          </a:xfrm>
          <a:prstGeom prst="rect">
            <a:avLst/>
          </a:prstGeom>
          <a:noFill/>
        </p:spPr>
        <p:txBody>
          <a:bodyPr wrap="square" rtlCol="0">
            <a:spAutoFit/>
          </a:bodyPr>
          <a:lstStyle/>
          <a:p>
            <a:pPr algn="just" defTabSz="1219170" hangingPunct="0"/>
            <a:r>
              <a:rPr lang="en-US" altLang="zh-TW"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1949</a:t>
            </a:r>
            <a:r>
              <a:rPr lang="zh-TW" altLang="en-US"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年</a:t>
            </a:r>
            <a:r>
              <a:rPr lang="en-US" altLang="zh-TW"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10</a:t>
            </a:r>
            <a:r>
              <a:rPr lang="zh-TW" altLang="en-US"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月</a:t>
            </a:r>
            <a:r>
              <a:rPr lang="en-US" altLang="zh-TW"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1</a:t>
            </a:r>
            <a:r>
              <a:rPr lang="zh-TW" altLang="en-US"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日，中國共產黨中央委員會主席毛澤東在北京天安門城樓宣布中華人民共和國中央人民政府成立，中國人民站起來了。</a:t>
            </a:r>
            <a:endParaRPr lang="en-US" altLang="zh-TW" sz="30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spTree>
    <p:extLst>
      <p:ext uri="{BB962C8B-B14F-4D97-AF65-F5344CB8AC3E}">
        <p14:creationId xmlns:p14="http://schemas.microsoft.com/office/powerpoint/2010/main" val="1426628802"/>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1971</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年恢復中華人民共和國在聯合國的</a:t>
            </a:r>
            <a:b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合法權利</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p:cNvSpPr txBox="1"/>
          <p:nvPr/>
        </p:nvSpPr>
        <p:spPr>
          <a:xfrm>
            <a:off x="1602950" y="1779782"/>
            <a:ext cx="9370142" cy="4632037"/>
          </a:xfrm>
          <a:prstGeom prst="rect">
            <a:avLst/>
          </a:prstGeom>
          <a:noFill/>
          <a:ln>
            <a:solidFill>
              <a:srgbClr val="FF0000"/>
            </a:solidFill>
          </a:ln>
        </p:spPr>
        <p:txBody>
          <a:bodyPr wrap="square" rtlCol="0">
            <a:spAutoFit/>
          </a:bodyPr>
          <a:lstStyle/>
          <a:p>
            <a:pPr algn="ctr" defTabSz="1219170"/>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聯合國大會第二十六屆會議</a:t>
            </a:r>
          </a:p>
          <a:p>
            <a:pPr algn="ctr" defTabSz="1219170"/>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大會決議</a:t>
            </a:r>
          </a:p>
          <a:p>
            <a:pPr algn="ctr" defTabSz="1219170"/>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二七五八</a:t>
            </a:r>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a:t>
            </a:r>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二十六</a:t>
            </a:r>
            <a:r>
              <a:rPr lang="en-US" altLang="zh-TW"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a:t>
            </a:r>
            <a:r>
              <a:rPr lang="zh-TW" altLang="en-US" b="1"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．恢復中華人民共和國在聯合國的合法權利</a:t>
            </a:r>
          </a:p>
          <a:p>
            <a:pPr defTabSz="1219170"/>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　　</a:t>
            </a:r>
          </a:p>
          <a:p>
            <a:pPr defTabSz="1219170">
              <a:spcBef>
                <a:spcPts val="300"/>
              </a:spcBef>
              <a:spcAft>
                <a:spcPts val="300"/>
              </a:spcAft>
            </a:pPr>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大會，</a:t>
            </a:r>
          </a:p>
          <a:p>
            <a:pPr defTabSz="1219170">
              <a:spcBef>
                <a:spcPts val="300"/>
              </a:spcBef>
              <a:spcAft>
                <a:spcPts val="300"/>
              </a:spcAft>
            </a:pPr>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回顧聯合國憲章的原則，</a:t>
            </a:r>
          </a:p>
          <a:p>
            <a:pPr indent="357188" algn="just" defTabSz="1219170">
              <a:spcBef>
                <a:spcPts val="300"/>
              </a:spcBef>
              <a:spcAft>
                <a:spcPts val="300"/>
              </a:spcAft>
            </a:pPr>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考慮到，恢復中華人民共和國的合法權利對於維護聯合國憲章和聯合國組織根據憲章所必須從事的事業都是必不可少的，</a:t>
            </a:r>
          </a:p>
          <a:p>
            <a:pPr algn="just" defTabSz="1219170">
              <a:spcBef>
                <a:spcPts val="300"/>
              </a:spcBef>
              <a:spcAft>
                <a:spcPts val="300"/>
              </a:spcAft>
            </a:pPr>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　　承認中華人民共和國政府的代表是中國在聯合國組織的唯一合法代表，中華人民共和國是安全理事會五個常任理事國之一，</a:t>
            </a:r>
          </a:p>
          <a:p>
            <a:pPr algn="just" defTabSz="1219170">
              <a:spcBef>
                <a:spcPts val="300"/>
              </a:spcBef>
              <a:spcAft>
                <a:spcPts val="300"/>
              </a:spcAft>
            </a:pPr>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　　決定：恢復中華人民共和國的一切權利，承認她的政府的代表為中國在聯合國組織的唯一合法代表並立即把蔣介石的代表從它在聯合國組織及其所屬一切機構中所非法佔據的席位上驅逐出去。</a:t>
            </a:r>
          </a:p>
          <a:p>
            <a:pPr algn="r" defTabSz="1219170"/>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一九七一年十月二十五日，</a:t>
            </a:r>
          </a:p>
          <a:p>
            <a:pPr algn="r" defTabSz="1219170"/>
            <a:r>
              <a:rPr lang="zh-TW" altLang="en-US"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第一九七六次全體會議。</a:t>
            </a:r>
          </a:p>
        </p:txBody>
      </p:sp>
    </p:spTree>
    <p:extLst>
      <p:ext uri="{BB962C8B-B14F-4D97-AF65-F5344CB8AC3E}">
        <p14:creationId xmlns:p14="http://schemas.microsoft.com/office/powerpoint/2010/main" val="271757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1972</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年從殖民地名單中刪去香港和澳門</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1"/>
          <p:cNvSpPr txBox="1">
            <a:spLocks noChangeArrowheads="1"/>
          </p:cNvSpPr>
          <p:nvPr/>
        </p:nvSpPr>
        <p:spPr bwMode="auto">
          <a:xfrm>
            <a:off x="5572896" y="2135506"/>
            <a:ext cx="2917891" cy="31700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cs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cs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cs typeface="Geneva" pitchFamily="-84"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pitchFamily="-84"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cs typeface="Geneva" pitchFamily="-8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pitchFamily="-8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pitchFamily="-8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pitchFamily="-8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Geneva" pitchFamily="-84" charset="0"/>
              </a:defRPr>
            </a:lvl9pPr>
          </a:lstStyle>
          <a:p>
            <a:pPr algn="just" eaLnBrk="1" hangingPunct="1">
              <a:spcBef>
                <a:spcPct val="0"/>
              </a:spcBef>
              <a:buFontTx/>
              <a:buNone/>
            </a:pP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聯合國非殖民化特別委員會於</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1972</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日通過決議，向聯合國大會建議從殖民地名單中刪去香港和澳門。</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1972</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日，聯合國大會以</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99</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票對</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票</a:t>
            </a:r>
            <a:r>
              <a:rPr lang="en-US" altLang="zh-TW"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【2908 (XXVII)】</a:t>
            </a:r>
            <a:r>
              <a:rPr lang="zh-TW" altLang="en-US" sz="20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，通過了聯合國非殖民化特別委員會的有關報告。</a:t>
            </a:r>
          </a:p>
        </p:txBody>
      </p:sp>
      <p:sp>
        <p:nvSpPr>
          <p:cNvPr id="3" name="文字方塊 2"/>
          <p:cNvSpPr txBox="1"/>
          <p:nvPr/>
        </p:nvSpPr>
        <p:spPr>
          <a:xfrm>
            <a:off x="977884" y="1767643"/>
            <a:ext cx="3878316" cy="4093428"/>
          </a:xfrm>
          <a:prstGeom prst="rect">
            <a:avLst/>
          </a:prstGeom>
          <a:noFill/>
          <a:ln>
            <a:solidFill>
              <a:srgbClr val="FF0000"/>
            </a:solidFill>
          </a:ln>
        </p:spPr>
        <p:txBody>
          <a:bodyPr wrap="square" rtlCol="0">
            <a:spAutoFit/>
          </a:bodyPr>
          <a:lstStyle/>
          <a:p>
            <a:pPr algn="just"/>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1972</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中國常駐聯合國代表黃華先生致函聯合國非殖民化特別委員會主席，明確宣佈：「香港、澳門是屬於歷史上遺留下來的帝國主義強加於中國的一系列不平等條約的結果。香港和澳門是被英國和葡萄牙當局佔領的中國領土的一部分，解決香港、澳門問題完全是屬於中國主權範圍內的問題，根本不屬於通常的</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殖民地</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範疇。因此，不應列入反殖宣言中適用的殖民地地區的名單之內。」</a:t>
            </a: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03606" y="3467854"/>
            <a:ext cx="669290" cy="444500"/>
          </a:xfrm>
          <a:prstGeom prst="rect">
            <a:avLst/>
          </a:prstGeom>
          <a:noFill/>
        </p:spPr>
      </p:pic>
      <p:sp>
        <p:nvSpPr>
          <p:cNvPr id="5" name="文字方塊 4"/>
          <p:cNvSpPr txBox="1"/>
          <p:nvPr/>
        </p:nvSpPr>
        <p:spPr>
          <a:xfrm>
            <a:off x="8797579" y="1951166"/>
            <a:ext cx="2431253" cy="3477875"/>
          </a:xfrm>
          <a:prstGeom prst="rect">
            <a:avLst/>
          </a:prstGeom>
          <a:noFill/>
          <a:ln w="25400" cmpd="thickThin">
            <a:solidFill>
              <a:srgbClr val="7030A0"/>
            </a:solidFill>
            <a:prstDash val="lgDashDotDot"/>
          </a:ln>
        </p:spPr>
        <p:txBody>
          <a:bodyPr wrap="square" rtlCol="0">
            <a:spAutoFit/>
          </a:bodyPr>
          <a:lstStyle/>
          <a:p>
            <a:pPr algn="just"/>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在聯合國確認香港從殖民地名單中刪除後，聯合國</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給予殖民地國家和人民獨立宣言</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HK"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1960</a:t>
            </a:r>
            <a:r>
              <a:rPr lang="zh-HK"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自然也不適用於香港，故所謂「香港獨立」或「香港前途自決」在國際法中根本無任何適用依據。</a:t>
            </a:r>
            <a:endParaRPr lang="zh-HK"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7534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544749"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1982</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年中英開始就香港前途問題進行談判</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p:cNvSpPr txBox="1"/>
          <p:nvPr/>
        </p:nvSpPr>
        <p:spPr>
          <a:xfrm>
            <a:off x="4079925" y="2180783"/>
            <a:ext cx="2333624" cy="3539430"/>
          </a:xfrm>
          <a:prstGeom prst="rect">
            <a:avLst/>
          </a:prstGeom>
          <a:noFill/>
          <a:ln w="25400">
            <a:solidFill>
              <a:srgbClr val="7030A0"/>
            </a:solidFill>
            <a:prstDash val="lgDashDotDot"/>
          </a:ln>
        </p:spPr>
        <p:txBody>
          <a:bodyPr wrap="square" rtlCol="0">
            <a:spAutoFit/>
          </a:bodyPr>
          <a:lstStyle/>
          <a:p>
            <a:pPr algn="just" defTabSz="1219170"/>
            <a:r>
              <a:rPr lang="zh-TW" altLang="en-US" sz="2800" b="1"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中方立場：我們從來沒有承認過三條不平等條約，主權一直屬於我們中國，這很明確，沒有討論的餘地。</a:t>
            </a:r>
            <a:endParaRPr lang="en-US" altLang="zh-TW" sz="2800" b="1"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sp>
        <p:nvSpPr>
          <p:cNvPr id="5" name="文字方塊 4"/>
          <p:cNvSpPr txBox="1"/>
          <p:nvPr/>
        </p:nvSpPr>
        <p:spPr>
          <a:xfrm>
            <a:off x="10406086" y="1696261"/>
            <a:ext cx="615553" cy="4648625"/>
          </a:xfrm>
          <a:prstGeom prst="rect">
            <a:avLst/>
          </a:prstGeom>
          <a:noFill/>
          <a:ln>
            <a:solidFill>
              <a:srgbClr val="FF0000"/>
            </a:solidFill>
          </a:ln>
        </p:spPr>
        <p:txBody>
          <a:bodyPr vert="eaVert" wrap="square" rtlCol="0" anchor="ctr">
            <a:spAutoFit/>
          </a:bodyPr>
          <a:lstStyle/>
          <a:p>
            <a:pPr algn="ct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英方立場：想以主權換治權。</a:t>
            </a:r>
            <a:endPar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1014046" y="2242338"/>
            <a:ext cx="2571901" cy="3416320"/>
          </a:xfrm>
          <a:prstGeom prst="rect">
            <a:avLst/>
          </a:prstGeom>
          <a:noFill/>
          <a:ln>
            <a:solidFill>
              <a:srgbClr val="FF0000"/>
            </a:solidFill>
          </a:ln>
        </p:spPr>
        <p:txBody>
          <a:bodyPr wrap="square" rtlCol="0">
            <a:spAutoFit/>
          </a:bodyPr>
          <a:lstStyle/>
          <a:p>
            <a:pPr algn="just" hangingPunct="0"/>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1982</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月英國首相戴卓爾夫人訪京至</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1983</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月為中英談判第一階段，</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1983</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月至</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1984</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月草簽</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中英聯合聲明</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為第二階段。</a:t>
            </a:r>
          </a:p>
        </p:txBody>
      </p:sp>
      <p:grpSp>
        <p:nvGrpSpPr>
          <p:cNvPr id="9" name="群組 8"/>
          <p:cNvGrpSpPr/>
          <p:nvPr/>
        </p:nvGrpSpPr>
        <p:grpSpPr>
          <a:xfrm>
            <a:off x="6799812" y="2501219"/>
            <a:ext cx="3278203" cy="2898557"/>
            <a:chOff x="6879092" y="1763407"/>
            <a:chExt cx="3115795" cy="2754957"/>
          </a:xfrm>
        </p:grpSpPr>
        <p:sp>
          <p:nvSpPr>
            <p:cNvPr id="3" name="文字方塊 2"/>
            <p:cNvSpPr txBox="1"/>
            <p:nvPr/>
          </p:nvSpPr>
          <p:spPr>
            <a:xfrm>
              <a:off x="6981470" y="3933589"/>
              <a:ext cx="2911038" cy="584775"/>
            </a:xfrm>
            <a:prstGeom prst="rect">
              <a:avLst/>
            </a:prstGeom>
            <a:noFill/>
          </p:spPr>
          <p:txBody>
            <a:bodyPr wrap="square" rtlCol="0">
              <a:spAutoFit/>
            </a:bodyPr>
            <a:lstStyle/>
            <a:p>
              <a:pPr algn="just"/>
              <a:r>
                <a:rPr lang="zh-HK"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鄧小平在</a:t>
              </a:r>
              <a:r>
                <a:rPr lang="en-US" altLang="zh-HK"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1982</a:t>
              </a:r>
              <a:r>
                <a:rPr lang="zh-HK"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HK"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HK"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HK"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HK" altLang="en-US"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日會見英國首相戴卓爾夫人</a:t>
              </a:r>
              <a:endParaRPr lang="en-US" altLang="zh-TW" sz="1600" kern="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092" y="1763407"/>
              <a:ext cx="3115795" cy="2013580"/>
            </a:xfrm>
            <a:prstGeom prst="rect">
              <a:avLst/>
            </a:prstGeom>
          </p:spPr>
        </p:pic>
      </p:grpSp>
    </p:spTree>
    <p:extLst>
      <p:ext uri="{BB962C8B-B14F-4D97-AF65-F5344CB8AC3E}">
        <p14:creationId xmlns:p14="http://schemas.microsoft.com/office/powerpoint/2010/main" val="97252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1982</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年通過的八二憲法加入了第三十一條</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3836808" y="1791783"/>
            <a:ext cx="4210241" cy="3785652"/>
          </a:xfrm>
          <a:prstGeom prst="rect">
            <a:avLst/>
          </a:prstGeom>
          <a:noFill/>
          <a:ln>
            <a:solidFill>
              <a:srgbClr val="FF0000"/>
            </a:solidFill>
          </a:ln>
        </p:spPr>
        <p:txBody>
          <a:bodyPr wrap="square" rtlCol="0">
            <a:spAutoFit/>
          </a:bodyPr>
          <a:lstStyle/>
          <a:p>
            <a:pPr algn="just"/>
            <a:r>
              <a:rPr lang="en-US" altLang="zh-TW"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1982</a:t>
            </a:r>
            <a:r>
              <a:rPr lang="zh-TW" altLang="en-US"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日第五屆全國人民代表大會第五次會議通過的八二憲法加入了第三十一條：</a:t>
            </a:r>
            <a:endParaRPr lang="en-US" altLang="zh-TW" sz="24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8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2800" dirty="0">
                <a:solidFill>
                  <a:schemeClr val="tx2">
                    <a:lumMod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國家在必要時得設立特別行政區。在特別行政區內實行的制度按照具體情況由全國人民代表大會以法律規定。</a:t>
            </a:r>
          </a:p>
        </p:txBody>
      </p:sp>
      <p:sp>
        <p:nvSpPr>
          <p:cNvPr id="9" name="文字方塊 8"/>
          <p:cNvSpPr txBox="1"/>
          <p:nvPr/>
        </p:nvSpPr>
        <p:spPr>
          <a:xfrm>
            <a:off x="8298017" y="1806430"/>
            <a:ext cx="3123671" cy="3970318"/>
          </a:xfrm>
          <a:prstGeom prst="rect">
            <a:avLst/>
          </a:prstGeom>
          <a:noFill/>
          <a:ln w="25400" cmpd="thickThin">
            <a:solidFill>
              <a:srgbClr val="7030A0"/>
            </a:solidFill>
            <a:prstDash val="lgDashDotDot"/>
          </a:ln>
        </p:spPr>
        <p:txBody>
          <a:bodyPr wrap="square" rtlCol="0">
            <a:spAutoFit/>
          </a:bodyPr>
          <a:lstStyle/>
          <a:p>
            <a:pPr algn="just"/>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第三十一條為</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的制定提供了法律依據。香港特別行政區的憲制基礎，建基於國家</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是</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的最終依據。</a:t>
            </a:r>
            <a:endParaRPr lang="zh-HK"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p:cNvSpPr txBox="1"/>
          <p:nvPr/>
        </p:nvSpPr>
        <p:spPr>
          <a:xfrm>
            <a:off x="907130" y="1806430"/>
            <a:ext cx="2624537" cy="3108543"/>
          </a:xfrm>
          <a:prstGeom prst="rect">
            <a:avLst/>
          </a:prstGeom>
          <a:noFill/>
          <a:ln w="25400" cmpd="thickThin">
            <a:solidFill>
              <a:srgbClr val="7030A0"/>
            </a:solidFill>
            <a:prstDash val="solid"/>
          </a:ln>
        </p:spPr>
        <p:txBody>
          <a:bodyPr wrap="square" rtlCol="0">
            <a:spAutoFit/>
          </a:bodyPr>
          <a:lstStyle/>
          <a:p>
            <a:pPr algn="just"/>
            <a:r>
              <a:rPr lang="zh-TW" altLang="zh-HK"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憲法是國家的根本法，是治國安邦的總章程，具有最高的法律地位、法律權威、法律效力。</a:t>
            </a:r>
            <a:endParaRPr lang="zh-HK"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6737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83499" y="452669"/>
            <a:ext cx="9409045" cy="1090344"/>
          </a:xfrm>
        </p:spPr>
        <p:txBody>
          <a:bodyPr/>
          <a:lstStyle/>
          <a:p>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1984</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中英聯合聲明</a:t>
            </a:r>
            <a:r>
              <a:rPr lang="en-US" altLang="zh-TW"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HK" altLang="en-US" sz="4000" b="1" dirty="0">
              <a:solidFill>
                <a:srgbClr val="2279C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1096694" y="1616165"/>
            <a:ext cx="2403726" cy="4524315"/>
          </a:xfrm>
          <a:prstGeom prst="rect">
            <a:avLst/>
          </a:prstGeom>
          <a:noFill/>
          <a:ln>
            <a:solidFill>
              <a:srgbClr val="FF0000"/>
            </a:solidFill>
          </a:ln>
        </p:spPr>
        <p:txBody>
          <a:bodyPr wrap="square" rtlCol="0">
            <a:spAutoFit/>
          </a:bodyPr>
          <a:lstStyle/>
          <a:p>
            <a:pPr algn="just" hangingPunct="0"/>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1984</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中英聯合聲明</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正式簽字儀式在北京人民大會堂舉行，中英兩國政府首腦分別代表本國政府簽署；除兩國政府代表外，有百餘人組成的香港各界人士觀禮團應邀出席。</a:t>
            </a:r>
          </a:p>
        </p:txBody>
      </p:sp>
      <p:sp>
        <p:nvSpPr>
          <p:cNvPr id="11" name="文字方塊 10"/>
          <p:cNvSpPr txBox="1"/>
          <p:nvPr/>
        </p:nvSpPr>
        <p:spPr>
          <a:xfrm>
            <a:off x="4002368" y="1616165"/>
            <a:ext cx="6779173" cy="4524315"/>
          </a:xfrm>
          <a:prstGeom prst="rect">
            <a:avLst/>
          </a:prstGeom>
          <a:noFill/>
          <a:ln w="25400">
            <a:solidFill>
              <a:srgbClr val="7030A0"/>
            </a:solidFill>
            <a:prstDash val="lgDashDotDot"/>
          </a:ln>
        </p:spPr>
        <p:txBody>
          <a:bodyPr wrap="square" rtlCol="0">
            <a:spAutoFit/>
          </a:bodyPr>
          <a:lstStyle/>
          <a:p>
            <a:pPr defTabSz="1219170"/>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中英聯合聲明</a:t>
            </a:r>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包含一個主體文件和三個附件。</a:t>
            </a:r>
            <a:endPar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a:p>
            <a:pPr defTabSz="1219170"/>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rPr>
              <a:t>主體文件的主要重點包括：</a:t>
            </a:r>
            <a:endPar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a:p>
            <a:pPr defTabSz="1219170"/>
            <a:endParaRPr lang="zh-TW" altLang="en-US" sz="2400" b="1"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endParaRPr>
          </a:p>
          <a:p>
            <a:pPr marL="714375" indent="-714375" algn="just" defTabSz="1219170">
              <a:tabLst>
                <a:tab pos="714375" algn="l"/>
              </a:tabLst>
            </a:pP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一、</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	</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中華人民共和國政府聲明：收回香港地區（包括香港島、九龍和“新界”，以下稱香港）是全中國人民的共同願望，中華人民共和國政府決定於</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1997</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年</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7</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月</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1</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日對香港恢復行使主權。</a:t>
            </a:r>
          </a:p>
          <a:p>
            <a:pPr marL="714375" indent="-714375" algn="just" defTabSz="1219170">
              <a:tabLst>
                <a:tab pos="714375" algn="l"/>
              </a:tabLst>
            </a:pP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二、</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	</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聯合王國政府聲明：聯合王國政府於</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1997</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年</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7</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月</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1</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日將香港交還給中華人民共和國。</a:t>
            </a:r>
          </a:p>
          <a:p>
            <a:pPr marL="714375" indent="-714375" algn="just" defTabSz="1219170">
              <a:tabLst>
                <a:tab pos="714375" algn="l"/>
              </a:tabLst>
            </a:pP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三、</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	</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sym typeface="Arial"/>
              </a:rPr>
              <a:t>中華人民共和國政府聲明，對香港有十二條基本方針政策。</a:t>
            </a:r>
          </a:p>
        </p:txBody>
      </p:sp>
    </p:spTree>
    <p:extLst>
      <p:ext uri="{BB962C8B-B14F-4D97-AF65-F5344CB8AC3E}">
        <p14:creationId xmlns:p14="http://schemas.microsoft.com/office/powerpoint/2010/main" val="3598611743"/>
      </p:ext>
    </p:extLst>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274</TotalTime>
  <Words>1390</Words>
  <Application>Microsoft Office PowerPoint</Application>
  <PresentationFormat>寬螢幕</PresentationFormat>
  <Paragraphs>81</Paragraphs>
  <Slides>13</Slides>
  <Notes>13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13</vt:i4>
      </vt:variant>
    </vt:vector>
  </HeadingPairs>
  <TitlesOfParts>
    <vt:vector size="22" baseType="lpstr">
      <vt:lpstr>Patrick Hand SC</vt:lpstr>
      <vt:lpstr>Sniglet</vt:lpstr>
      <vt:lpstr>微軟正黑體</vt:lpstr>
      <vt:lpstr>新細明體</vt:lpstr>
      <vt:lpstr>Arial</vt:lpstr>
      <vt:lpstr>Calibri</vt:lpstr>
      <vt:lpstr>Times New Roman</vt:lpstr>
      <vt:lpstr>Wingdings</vt:lpstr>
      <vt:lpstr>Seyton template</vt:lpstr>
      <vt:lpstr>回歸事件簿</vt:lpstr>
      <vt:lpstr>香港自古以來就是中國領土</vt:lpstr>
      <vt:lpstr>1840年鴉片戰爭以後香港被英國佔領</vt:lpstr>
      <vt:lpstr>1949年10月1日中華人民共和國成立</vt:lpstr>
      <vt:lpstr>1971年恢復中華人民共和國在聯合國的 合法權利</vt:lpstr>
      <vt:lpstr>1972年從殖民地名單中刪去香港和澳門</vt:lpstr>
      <vt:lpstr>1982年中英開始就香港前途問題進行談判</vt:lpstr>
      <vt:lpstr>1982年通過的八二憲法加入了第三十一條</vt:lpstr>
      <vt:lpstr>1984年12月19日《中英聯合聲明》</vt:lpstr>
      <vt:lpstr>《基本法》的起草和頒布</vt:lpstr>
      <vt:lpstr>「一國兩制」下的高度自治</vt:lpstr>
      <vt:lpstr>1997年7月1日起設立香港特別行政區和 實施《基本法》</vt:lpstr>
      <vt:lpstr>參考資料網址</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（一）在初中個人、社會及人文教育學習領域推行《基本法》教育及「憲法與《基本法》」 學與教資源</dc:title>
  <dc:creator>FONG, Yiu-chak</dc:creator>
  <cp:lastModifiedBy>TING, Tsz-yuet</cp:lastModifiedBy>
  <cp:revision>60</cp:revision>
  <dcterms:created xsi:type="dcterms:W3CDTF">2019-12-16T01:28:21Z</dcterms:created>
  <dcterms:modified xsi:type="dcterms:W3CDTF">2024-11-26T01:52:52Z</dcterms:modified>
</cp:coreProperties>
</file>