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7" r:id="rId2"/>
    <p:sldId id="276" r:id="rId3"/>
    <p:sldId id="285" r:id="rId4"/>
    <p:sldId id="269" r:id="rId5"/>
    <p:sldId id="259" r:id="rId6"/>
    <p:sldId id="288" r:id="rId7"/>
    <p:sldId id="289" r:id="rId8"/>
    <p:sldId id="286" r:id="rId9"/>
    <p:sldId id="287" r:id="rId10"/>
    <p:sldId id="277" r:id="rId11"/>
    <p:sldId id="278" r:id="rId12"/>
    <p:sldId id="279" r:id="rId13"/>
    <p:sldId id="280" r:id="rId14"/>
    <p:sldId id="281" r:id="rId15"/>
    <p:sldId id="282" r:id="rId16"/>
    <p:sldId id="265" r:id="rId17"/>
    <p:sldId id="273" r:id="rId18"/>
    <p:sldId id="274" r:id="rId19"/>
    <p:sldId id="275" r:id="rId20"/>
    <p:sldId id="290" r:id="rId21"/>
    <p:sldId id="291" r:id="rId22"/>
  </p:sldIdLst>
  <p:sldSz cx="12192000" cy="6858000"/>
  <p:notesSz cx="6858000" cy="9144000"/>
  <p:defaultTextStyle>
    <a:defPPr>
      <a:defRPr lang="zh-H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75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等深淺樣式 4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中等深淺樣式 1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52" autoAdjust="0"/>
    <p:restoredTop sz="94660"/>
  </p:normalViewPr>
  <p:slideViewPr>
    <p:cSldViewPr snapToGrid="0">
      <p:cViewPr varScale="1">
        <p:scale>
          <a:sx n="102" d="100"/>
          <a:sy n="102" d="100"/>
        </p:scale>
        <p:origin x="942" y="10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HK"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D7548F-A67A-4F17-B056-24578D957B76}" type="datetimeFigureOut">
              <a:rPr lang="zh-HK" altLang="en-US" smtClean="0"/>
              <a:t>26/6/2020</a:t>
            </a:fld>
            <a:endParaRPr lang="zh-HK"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HK"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HK"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53B56A-CF41-4F53-8A8D-A6002C298FE4}" type="slidenum">
              <a:rPr lang="zh-HK" altLang="en-US" smtClean="0"/>
              <a:t>‹#›</a:t>
            </a:fld>
            <a:endParaRPr lang="zh-HK" altLang="en-US"/>
          </a:p>
        </p:txBody>
      </p:sp>
    </p:spTree>
    <p:extLst>
      <p:ext uri="{BB962C8B-B14F-4D97-AF65-F5344CB8AC3E}">
        <p14:creationId xmlns:p14="http://schemas.microsoft.com/office/powerpoint/2010/main" val="2930961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 name="Shape 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dirty="0"/>
          </a:p>
        </p:txBody>
      </p:sp>
    </p:spTree>
    <p:extLst>
      <p:ext uri="{BB962C8B-B14F-4D97-AF65-F5344CB8AC3E}">
        <p14:creationId xmlns:p14="http://schemas.microsoft.com/office/powerpoint/2010/main" val="19751594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 name="Shape 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6583511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 name="Shape 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7706753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 name="Shape 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8894051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 name="Shape 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7834852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 name="Shape 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0533568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 name="Shape 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4430290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 name="Shape 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4409500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 name="Shape 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9426423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 name="Shape 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4327318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 name="Shape 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750576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 name="Shape 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8218037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 name="Shape 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2234512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 name="Shape 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2304747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 name="Shape 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1909661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 name="Shape 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7100028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 name="Shape 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0542197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 name="Shape 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7068128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 name="Shape 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4403252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 name="Shape 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4710594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 name="Shape 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930139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Shape 8"/>
        <p:cNvGrpSpPr/>
        <p:nvPr/>
      </p:nvGrpSpPr>
      <p:grpSpPr>
        <a:xfrm>
          <a:off x="0" y="0"/>
          <a:ext cx="0" cy="0"/>
          <a:chOff x="0" y="0"/>
          <a:chExt cx="0" cy="0"/>
        </a:xfrm>
      </p:grpSpPr>
      <p:sp>
        <p:nvSpPr>
          <p:cNvPr id="9" name="Shape 9"/>
          <p:cNvSpPr txBox="1">
            <a:spLocks noGrp="1"/>
          </p:cNvSpPr>
          <p:nvPr>
            <p:ph type="ctrTitle"/>
          </p:nvPr>
        </p:nvSpPr>
        <p:spPr>
          <a:xfrm>
            <a:off x="2420700" y="2655767"/>
            <a:ext cx="7447200" cy="1546400"/>
          </a:xfrm>
          <a:prstGeom prst="rect">
            <a:avLst/>
          </a:prstGeom>
        </p:spPr>
        <p:txBody>
          <a:bodyPr lIns="91425" tIns="91425" rIns="91425" bIns="91425" anchor="ctr" anchorCtr="0"/>
          <a:lstStyle>
            <a:lvl1pPr lvl="0">
              <a:spcBef>
                <a:spcPts val="0"/>
              </a:spcBef>
              <a:buSzPct val="100000"/>
              <a:defRPr sz="8000" b="0"/>
            </a:lvl1pPr>
            <a:lvl2pPr lvl="1">
              <a:spcBef>
                <a:spcPts val="0"/>
              </a:spcBef>
              <a:buSzPct val="100000"/>
              <a:defRPr sz="8000" b="0"/>
            </a:lvl2pPr>
            <a:lvl3pPr lvl="2">
              <a:spcBef>
                <a:spcPts val="0"/>
              </a:spcBef>
              <a:buSzPct val="100000"/>
              <a:defRPr sz="8000" b="0"/>
            </a:lvl3pPr>
            <a:lvl4pPr lvl="3">
              <a:spcBef>
                <a:spcPts val="0"/>
              </a:spcBef>
              <a:buSzPct val="100000"/>
              <a:defRPr sz="8000" b="0"/>
            </a:lvl4pPr>
            <a:lvl5pPr lvl="4">
              <a:spcBef>
                <a:spcPts val="0"/>
              </a:spcBef>
              <a:buSzPct val="100000"/>
              <a:defRPr sz="8000" b="0"/>
            </a:lvl5pPr>
            <a:lvl6pPr lvl="5">
              <a:spcBef>
                <a:spcPts val="0"/>
              </a:spcBef>
              <a:buSzPct val="100000"/>
              <a:defRPr sz="8000" b="0"/>
            </a:lvl6pPr>
            <a:lvl7pPr lvl="6">
              <a:spcBef>
                <a:spcPts val="0"/>
              </a:spcBef>
              <a:buSzPct val="100000"/>
              <a:defRPr sz="8000" b="0"/>
            </a:lvl7pPr>
            <a:lvl8pPr lvl="7">
              <a:spcBef>
                <a:spcPts val="0"/>
              </a:spcBef>
              <a:buSzPct val="100000"/>
              <a:defRPr sz="8000" b="0"/>
            </a:lvl8pPr>
            <a:lvl9pPr lvl="8">
              <a:spcBef>
                <a:spcPts val="0"/>
              </a:spcBef>
              <a:buSzPct val="100000"/>
              <a:defRPr sz="8000" b="0"/>
            </a:lvl9pPr>
          </a:lstStyle>
          <a:p>
            <a:endParaRPr/>
          </a:p>
        </p:txBody>
      </p:sp>
    </p:spTree>
    <p:extLst>
      <p:ext uri="{BB962C8B-B14F-4D97-AF65-F5344CB8AC3E}">
        <p14:creationId xmlns:p14="http://schemas.microsoft.com/office/powerpoint/2010/main" val="869305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a:xfrm>
            <a:off x="1096433" y="6459539"/>
            <a:ext cx="2472267" cy="365125"/>
          </a:xfrm>
          <a:prstGeom prst="rect">
            <a:avLst/>
          </a:prstGeom>
        </p:spPr>
        <p:txBody>
          <a:bodyPr/>
          <a:lstStyle>
            <a:lvl1pPr>
              <a:defRPr/>
            </a:lvl1pPr>
          </a:lstStyle>
          <a:p>
            <a:pPr>
              <a:defRPr/>
            </a:pPr>
            <a:endParaRPr lang="en-US" altLang="zh-HK"/>
          </a:p>
        </p:txBody>
      </p:sp>
      <p:sp>
        <p:nvSpPr>
          <p:cNvPr id="5" name="Footer Placeholder 4"/>
          <p:cNvSpPr>
            <a:spLocks noGrp="1"/>
          </p:cNvSpPr>
          <p:nvPr>
            <p:ph type="ftr" sz="quarter" idx="11"/>
          </p:nvPr>
        </p:nvSpPr>
        <p:spPr>
          <a:xfrm>
            <a:off x="3687235" y="6459539"/>
            <a:ext cx="4821767" cy="365125"/>
          </a:xfrm>
          <a:prstGeom prst="rect">
            <a:avLst/>
          </a:prstGeom>
        </p:spPr>
        <p:txBody>
          <a:bodyPr/>
          <a:lstStyle>
            <a:lvl1pPr>
              <a:defRPr/>
            </a:lvl1pPr>
          </a:lstStyle>
          <a:p>
            <a:pPr>
              <a:defRPr/>
            </a:pPr>
            <a:endParaRPr lang="en-US" altLang="zh-HK"/>
          </a:p>
        </p:txBody>
      </p:sp>
      <p:sp>
        <p:nvSpPr>
          <p:cNvPr id="6" name="Slide Number Placeholder 5"/>
          <p:cNvSpPr>
            <a:spLocks noGrp="1"/>
          </p:cNvSpPr>
          <p:nvPr>
            <p:ph type="sldNum" sz="quarter" idx="12"/>
          </p:nvPr>
        </p:nvSpPr>
        <p:spPr>
          <a:xfrm>
            <a:off x="9899651" y="6459539"/>
            <a:ext cx="1312333" cy="365125"/>
          </a:xfrm>
          <a:prstGeom prst="rect">
            <a:avLst/>
          </a:prstGeom>
        </p:spPr>
        <p:txBody>
          <a:bodyPr/>
          <a:lstStyle>
            <a:lvl1pPr>
              <a:defRPr/>
            </a:lvl1pPr>
          </a:lstStyle>
          <a:p>
            <a:pPr>
              <a:defRPr/>
            </a:pPr>
            <a:fld id="{A4AEA8B2-1C60-47A7-9B55-9E0BE526FF8F}" type="slidenum">
              <a:rPr lang="en-US" altLang="zh-HK"/>
              <a:pPr>
                <a:defRPr/>
              </a:pPr>
              <a:t>‹#›</a:t>
            </a:fld>
            <a:endParaRPr lang="en-US" altLang="zh-HK"/>
          </a:p>
        </p:txBody>
      </p:sp>
    </p:spTree>
    <p:extLst>
      <p:ext uri="{BB962C8B-B14F-4D97-AF65-F5344CB8AC3E}">
        <p14:creationId xmlns:p14="http://schemas.microsoft.com/office/powerpoint/2010/main" val="17837745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1399333" y="1061567"/>
            <a:ext cx="9361200" cy="1000400"/>
          </a:xfrm>
          <a:prstGeom prst="rect">
            <a:avLst/>
          </a:prstGeom>
          <a:noFill/>
          <a:ln>
            <a:noFill/>
          </a:ln>
        </p:spPr>
        <p:txBody>
          <a:bodyPr lIns="91425" tIns="91425" rIns="91425" bIns="91425" anchor="t" anchorCtr="0"/>
          <a:lstStyle>
            <a:lvl1pPr lvl="0">
              <a:spcBef>
                <a:spcPts val="0"/>
              </a:spcBef>
              <a:buClr>
                <a:srgbClr val="2A95B7"/>
              </a:buClr>
              <a:buSzPct val="100000"/>
              <a:buFont typeface="Patrick Hand SC"/>
              <a:buNone/>
              <a:defRPr sz="3000" b="1">
                <a:solidFill>
                  <a:srgbClr val="2A95B7"/>
                </a:solidFill>
                <a:latin typeface="Patrick Hand SC"/>
                <a:ea typeface="Patrick Hand SC"/>
                <a:cs typeface="Patrick Hand SC"/>
                <a:sym typeface="Patrick Hand SC"/>
              </a:defRPr>
            </a:lvl1pPr>
            <a:lvl2pPr lvl="1">
              <a:spcBef>
                <a:spcPts val="0"/>
              </a:spcBef>
              <a:buClr>
                <a:srgbClr val="2A95B7"/>
              </a:buClr>
              <a:buSzPct val="100000"/>
              <a:buFont typeface="Patrick Hand SC"/>
              <a:buNone/>
              <a:defRPr sz="3000" b="1">
                <a:solidFill>
                  <a:srgbClr val="2A95B7"/>
                </a:solidFill>
                <a:latin typeface="Patrick Hand SC"/>
                <a:ea typeface="Patrick Hand SC"/>
                <a:cs typeface="Patrick Hand SC"/>
                <a:sym typeface="Patrick Hand SC"/>
              </a:defRPr>
            </a:lvl2pPr>
            <a:lvl3pPr lvl="2">
              <a:spcBef>
                <a:spcPts val="0"/>
              </a:spcBef>
              <a:buClr>
                <a:srgbClr val="2A95B7"/>
              </a:buClr>
              <a:buSzPct val="100000"/>
              <a:buFont typeface="Patrick Hand SC"/>
              <a:buNone/>
              <a:defRPr sz="3000" b="1">
                <a:solidFill>
                  <a:srgbClr val="2A95B7"/>
                </a:solidFill>
                <a:latin typeface="Patrick Hand SC"/>
                <a:ea typeface="Patrick Hand SC"/>
                <a:cs typeface="Patrick Hand SC"/>
                <a:sym typeface="Patrick Hand SC"/>
              </a:defRPr>
            </a:lvl3pPr>
            <a:lvl4pPr lvl="3">
              <a:spcBef>
                <a:spcPts val="0"/>
              </a:spcBef>
              <a:buClr>
                <a:srgbClr val="2A95B7"/>
              </a:buClr>
              <a:buSzPct val="100000"/>
              <a:buFont typeface="Patrick Hand SC"/>
              <a:buNone/>
              <a:defRPr sz="3000" b="1">
                <a:solidFill>
                  <a:srgbClr val="2A95B7"/>
                </a:solidFill>
                <a:latin typeface="Patrick Hand SC"/>
                <a:ea typeface="Patrick Hand SC"/>
                <a:cs typeface="Patrick Hand SC"/>
                <a:sym typeface="Patrick Hand SC"/>
              </a:defRPr>
            </a:lvl4pPr>
            <a:lvl5pPr lvl="4">
              <a:spcBef>
                <a:spcPts val="0"/>
              </a:spcBef>
              <a:buClr>
                <a:srgbClr val="2A95B7"/>
              </a:buClr>
              <a:buSzPct val="100000"/>
              <a:buFont typeface="Patrick Hand SC"/>
              <a:buNone/>
              <a:defRPr sz="3000" b="1">
                <a:solidFill>
                  <a:srgbClr val="2A95B7"/>
                </a:solidFill>
                <a:latin typeface="Patrick Hand SC"/>
                <a:ea typeface="Patrick Hand SC"/>
                <a:cs typeface="Patrick Hand SC"/>
                <a:sym typeface="Patrick Hand SC"/>
              </a:defRPr>
            </a:lvl5pPr>
            <a:lvl6pPr lvl="5">
              <a:spcBef>
                <a:spcPts val="0"/>
              </a:spcBef>
              <a:buClr>
                <a:srgbClr val="2A95B7"/>
              </a:buClr>
              <a:buSzPct val="100000"/>
              <a:buFont typeface="Patrick Hand SC"/>
              <a:buNone/>
              <a:defRPr sz="3000" b="1">
                <a:solidFill>
                  <a:srgbClr val="2A95B7"/>
                </a:solidFill>
                <a:latin typeface="Patrick Hand SC"/>
                <a:ea typeface="Patrick Hand SC"/>
                <a:cs typeface="Patrick Hand SC"/>
                <a:sym typeface="Patrick Hand SC"/>
              </a:defRPr>
            </a:lvl6pPr>
            <a:lvl7pPr lvl="6">
              <a:spcBef>
                <a:spcPts val="0"/>
              </a:spcBef>
              <a:buClr>
                <a:srgbClr val="2A95B7"/>
              </a:buClr>
              <a:buSzPct val="100000"/>
              <a:buFont typeface="Patrick Hand SC"/>
              <a:buNone/>
              <a:defRPr sz="3000" b="1">
                <a:solidFill>
                  <a:srgbClr val="2A95B7"/>
                </a:solidFill>
                <a:latin typeface="Patrick Hand SC"/>
                <a:ea typeface="Patrick Hand SC"/>
                <a:cs typeface="Patrick Hand SC"/>
                <a:sym typeface="Patrick Hand SC"/>
              </a:defRPr>
            </a:lvl7pPr>
            <a:lvl8pPr lvl="7">
              <a:spcBef>
                <a:spcPts val="0"/>
              </a:spcBef>
              <a:buClr>
                <a:srgbClr val="2A95B7"/>
              </a:buClr>
              <a:buSzPct val="100000"/>
              <a:buFont typeface="Patrick Hand SC"/>
              <a:buNone/>
              <a:defRPr sz="3000" b="1">
                <a:solidFill>
                  <a:srgbClr val="2A95B7"/>
                </a:solidFill>
                <a:latin typeface="Patrick Hand SC"/>
                <a:ea typeface="Patrick Hand SC"/>
                <a:cs typeface="Patrick Hand SC"/>
                <a:sym typeface="Patrick Hand SC"/>
              </a:defRPr>
            </a:lvl8pPr>
            <a:lvl9pPr lvl="8">
              <a:spcBef>
                <a:spcPts val="0"/>
              </a:spcBef>
              <a:buClr>
                <a:srgbClr val="2A95B7"/>
              </a:buClr>
              <a:buSzPct val="100000"/>
              <a:buFont typeface="Patrick Hand SC"/>
              <a:buNone/>
              <a:defRPr sz="3000" b="1">
                <a:solidFill>
                  <a:srgbClr val="2A95B7"/>
                </a:solidFill>
                <a:latin typeface="Patrick Hand SC"/>
                <a:ea typeface="Patrick Hand SC"/>
                <a:cs typeface="Patrick Hand SC"/>
                <a:sym typeface="Patrick Hand SC"/>
              </a:defRPr>
            </a:lvl9pPr>
          </a:lstStyle>
          <a:p>
            <a:endParaRPr/>
          </a:p>
        </p:txBody>
      </p:sp>
      <p:sp>
        <p:nvSpPr>
          <p:cNvPr id="7" name="Shape 7"/>
          <p:cNvSpPr txBox="1">
            <a:spLocks noGrp="1"/>
          </p:cNvSpPr>
          <p:nvPr>
            <p:ph type="body" idx="1"/>
          </p:nvPr>
        </p:nvSpPr>
        <p:spPr>
          <a:xfrm>
            <a:off x="1399333" y="1916567"/>
            <a:ext cx="9361200" cy="3609200"/>
          </a:xfrm>
          <a:prstGeom prst="rect">
            <a:avLst/>
          </a:prstGeom>
          <a:noFill/>
          <a:ln>
            <a:noFill/>
          </a:ln>
        </p:spPr>
        <p:txBody>
          <a:bodyPr lIns="91425" tIns="91425" rIns="91425" bIns="91425" anchor="t" anchorCtr="0"/>
          <a:lstStyle>
            <a:lvl1pPr lvl="0">
              <a:spcBef>
                <a:spcPts val="600"/>
              </a:spcBef>
              <a:buClr>
                <a:srgbClr val="2A95B7"/>
              </a:buClr>
              <a:buSzPct val="100000"/>
              <a:buFont typeface="Sniglet"/>
              <a:buChar char="+"/>
              <a:defRPr sz="2400">
                <a:solidFill>
                  <a:srgbClr val="434343"/>
                </a:solidFill>
                <a:latin typeface="Sniglet"/>
                <a:ea typeface="Sniglet"/>
                <a:cs typeface="Sniglet"/>
                <a:sym typeface="Sniglet"/>
              </a:defRPr>
            </a:lvl1pPr>
            <a:lvl2pPr lvl="1">
              <a:spcBef>
                <a:spcPts val="480"/>
              </a:spcBef>
              <a:buClr>
                <a:srgbClr val="2A95B7"/>
              </a:buClr>
              <a:buSzPct val="100000"/>
              <a:buFont typeface="Sniglet"/>
              <a:buChar char="+"/>
              <a:defRPr sz="2400">
                <a:solidFill>
                  <a:srgbClr val="434343"/>
                </a:solidFill>
                <a:latin typeface="Sniglet"/>
                <a:ea typeface="Sniglet"/>
                <a:cs typeface="Sniglet"/>
                <a:sym typeface="Sniglet"/>
              </a:defRPr>
            </a:lvl2pPr>
            <a:lvl3pPr lvl="2">
              <a:spcBef>
                <a:spcPts val="480"/>
              </a:spcBef>
              <a:buClr>
                <a:srgbClr val="2A95B7"/>
              </a:buClr>
              <a:buSzPct val="100000"/>
              <a:buFont typeface="Sniglet"/>
              <a:buChar char="+"/>
              <a:defRPr sz="2400">
                <a:solidFill>
                  <a:srgbClr val="434343"/>
                </a:solidFill>
                <a:latin typeface="Sniglet"/>
                <a:ea typeface="Sniglet"/>
                <a:cs typeface="Sniglet"/>
                <a:sym typeface="Sniglet"/>
              </a:defRPr>
            </a:lvl3pPr>
            <a:lvl4pPr lvl="3">
              <a:spcBef>
                <a:spcPts val="360"/>
              </a:spcBef>
              <a:buClr>
                <a:srgbClr val="2A95B7"/>
              </a:buClr>
              <a:buSzPct val="100000"/>
              <a:buFont typeface="Sniglet"/>
              <a:buChar char="+"/>
              <a:defRPr sz="2400">
                <a:solidFill>
                  <a:srgbClr val="434343"/>
                </a:solidFill>
                <a:latin typeface="Sniglet"/>
                <a:ea typeface="Sniglet"/>
                <a:cs typeface="Sniglet"/>
                <a:sym typeface="Sniglet"/>
              </a:defRPr>
            </a:lvl4pPr>
            <a:lvl5pPr lvl="4">
              <a:spcBef>
                <a:spcPts val="360"/>
              </a:spcBef>
              <a:buClr>
                <a:srgbClr val="2A95B7"/>
              </a:buClr>
              <a:buSzPct val="100000"/>
              <a:buFont typeface="Sniglet"/>
              <a:buChar char="+"/>
              <a:defRPr sz="2400">
                <a:solidFill>
                  <a:srgbClr val="434343"/>
                </a:solidFill>
                <a:latin typeface="Sniglet"/>
                <a:ea typeface="Sniglet"/>
                <a:cs typeface="Sniglet"/>
                <a:sym typeface="Sniglet"/>
              </a:defRPr>
            </a:lvl5pPr>
            <a:lvl6pPr lvl="5">
              <a:spcBef>
                <a:spcPts val="360"/>
              </a:spcBef>
              <a:buClr>
                <a:srgbClr val="2A95B7"/>
              </a:buClr>
              <a:buSzPct val="100000"/>
              <a:buFont typeface="Sniglet"/>
              <a:buChar char="+"/>
              <a:defRPr sz="2400">
                <a:solidFill>
                  <a:srgbClr val="434343"/>
                </a:solidFill>
                <a:latin typeface="Sniglet"/>
                <a:ea typeface="Sniglet"/>
                <a:cs typeface="Sniglet"/>
                <a:sym typeface="Sniglet"/>
              </a:defRPr>
            </a:lvl6pPr>
            <a:lvl7pPr lvl="6">
              <a:spcBef>
                <a:spcPts val="360"/>
              </a:spcBef>
              <a:buClr>
                <a:srgbClr val="2A95B7"/>
              </a:buClr>
              <a:buSzPct val="100000"/>
              <a:buFont typeface="Sniglet"/>
              <a:buChar char="+"/>
              <a:defRPr sz="2400">
                <a:solidFill>
                  <a:srgbClr val="434343"/>
                </a:solidFill>
                <a:latin typeface="Sniglet"/>
                <a:ea typeface="Sniglet"/>
                <a:cs typeface="Sniglet"/>
                <a:sym typeface="Sniglet"/>
              </a:defRPr>
            </a:lvl7pPr>
            <a:lvl8pPr lvl="7">
              <a:spcBef>
                <a:spcPts val="360"/>
              </a:spcBef>
              <a:buClr>
                <a:srgbClr val="434343"/>
              </a:buClr>
              <a:buSzPct val="100000"/>
              <a:buFont typeface="Sniglet"/>
              <a:buChar char="+"/>
              <a:defRPr sz="2400">
                <a:solidFill>
                  <a:srgbClr val="434343"/>
                </a:solidFill>
                <a:latin typeface="Sniglet"/>
                <a:ea typeface="Sniglet"/>
                <a:cs typeface="Sniglet"/>
                <a:sym typeface="Sniglet"/>
              </a:defRPr>
            </a:lvl8pPr>
            <a:lvl9pPr lvl="8">
              <a:spcBef>
                <a:spcPts val="360"/>
              </a:spcBef>
              <a:buClr>
                <a:srgbClr val="434343"/>
              </a:buClr>
              <a:buSzPct val="100000"/>
              <a:buFont typeface="Sniglet"/>
              <a:buChar char="+"/>
              <a:defRPr sz="2400">
                <a:solidFill>
                  <a:srgbClr val="434343"/>
                </a:solidFill>
                <a:latin typeface="Sniglet"/>
                <a:ea typeface="Sniglet"/>
                <a:cs typeface="Sniglet"/>
                <a:sym typeface="Sniglet"/>
              </a:defRPr>
            </a:lvl9pPr>
          </a:lstStyle>
          <a:p>
            <a:endParaRPr/>
          </a:p>
        </p:txBody>
      </p:sp>
    </p:spTree>
    <p:extLst>
      <p:ext uri="{BB962C8B-B14F-4D97-AF65-F5344CB8AC3E}">
        <p14:creationId xmlns:p14="http://schemas.microsoft.com/office/powerpoint/2010/main" val="2328324496"/>
      </p:ext>
    </p:extLst>
  </p:cSld>
  <p:clrMap bg1="lt1" tx1="dk1" bg2="dk2" tx2="lt2" accent1="accent1" accent2="accent2" accent3="accent3" accent4="accent4" accent5="accent5" accent6="accent6" hlink="hlink" folHlink="folHlink"/>
  <p:sldLayoutIdLst>
    <p:sldLayoutId id="2147483661" r:id="rId1"/>
    <p:sldLayoutId id="2147483662" r:id="rId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Shape 38"/>
        <p:cNvGrpSpPr/>
        <p:nvPr/>
      </p:nvGrpSpPr>
      <p:grpSpPr>
        <a:xfrm>
          <a:off x="0" y="0"/>
          <a:ext cx="0" cy="0"/>
          <a:chOff x="0" y="0"/>
          <a:chExt cx="0" cy="0"/>
        </a:xfrm>
      </p:grpSpPr>
      <p:sp>
        <p:nvSpPr>
          <p:cNvPr id="2" name="標題 1"/>
          <p:cNvSpPr>
            <a:spLocks noGrp="1"/>
          </p:cNvSpPr>
          <p:nvPr>
            <p:ph type="ctrTitle"/>
          </p:nvPr>
        </p:nvSpPr>
        <p:spPr>
          <a:xfrm>
            <a:off x="1295467" y="1224482"/>
            <a:ext cx="9793088" cy="1546400"/>
          </a:xfrm>
        </p:spPr>
        <p:txBody>
          <a:bodyPr/>
          <a:lstStyle/>
          <a:p>
            <a:r>
              <a:rPr lang="zh-TW" altLang="en-US" sz="6000" b="1" dirty="0">
                <a:solidFill>
                  <a:srgbClr val="2275C0"/>
                </a:solidFill>
                <a:latin typeface="微軟正黑體" panose="020B0604030504040204" pitchFamily="34" charset="-120"/>
                <a:ea typeface="微軟正黑體" panose="020B0604030504040204" pitchFamily="34" charset="-120"/>
              </a:rPr>
              <a:t>人權與法治</a:t>
            </a:r>
            <a:endParaRPr lang="zh-HK" altLang="en-US" sz="6000" b="1" dirty="0">
              <a:solidFill>
                <a:srgbClr val="2275C0"/>
              </a:solidFill>
              <a:latin typeface="微軟正黑體" panose="020B0604030504040204" pitchFamily="34" charset="-120"/>
              <a:ea typeface="微軟正黑體" panose="020B0604030504040204" pitchFamily="34" charset="-120"/>
            </a:endParaRPr>
          </a:p>
        </p:txBody>
      </p:sp>
      <p:pic>
        <p:nvPicPr>
          <p:cNvPr id="6" name="圖片 5"/>
          <p:cNvPicPr/>
          <p:nvPr/>
        </p:nvPicPr>
        <p:blipFill>
          <a:blip r:embed="rId4" cstate="print">
            <a:extLst>
              <a:ext uri="{28A0092B-C50C-407E-A947-70E740481C1C}">
                <a14:useLocalDpi xmlns:a14="http://schemas.microsoft.com/office/drawing/2010/main" val="0"/>
              </a:ext>
            </a:extLst>
          </a:blip>
          <a:stretch>
            <a:fillRect/>
          </a:stretch>
        </p:blipFill>
        <p:spPr>
          <a:xfrm>
            <a:off x="2048443" y="2991581"/>
            <a:ext cx="4431459" cy="2914387"/>
          </a:xfrm>
          <a:prstGeom prst="rect">
            <a:avLst/>
          </a:prstGeom>
        </p:spPr>
      </p:pic>
      <p:pic>
        <p:nvPicPr>
          <p:cNvPr id="7" name="圖片 6"/>
          <p:cNvPicPr/>
          <p:nvPr/>
        </p:nvPicPr>
        <p:blipFill>
          <a:blip r:embed="rId5" cstate="print">
            <a:extLst>
              <a:ext uri="{28A0092B-C50C-407E-A947-70E740481C1C}">
                <a14:useLocalDpi xmlns:a14="http://schemas.microsoft.com/office/drawing/2010/main" val="0"/>
              </a:ext>
            </a:extLst>
          </a:blip>
          <a:stretch>
            <a:fillRect/>
          </a:stretch>
        </p:blipFill>
        <p:spPr>
          <a:xfrm rot="16200000">
            <a:off x="7311065" y="1804058"/>
            <a:ext cx="3714840" cy="2232905"/>
          </a:xfrm>
          <a:prstGeom prst="rect">
            <a:avLst/>
          </a:prstGeom>
        </p:spPr>
      </p:pic>
      <p:sp>
        <p:nvSpPr>
          <p:cNvPr id="5" name="文字方塊 4"/>
          <p:cNvSpPr txBox="1"/>
          <p:nvPr/>
        </p:nvSpPr>
        <p:spPr>
          <a:xfrm>
            <a:off x="6696175" y="5074971"/>
            <a:ext cx="5156460" cy="830997"/>
          </a:xfrm>
          <a:prstGeom prst="rect">
            <a:avLst/>
          </a:prstGeom>
          <a:noFill/>
        </p:spPr>
        <p:txBody>
          <a:bodyPr wrap="square" rtlCol="0">
            <a:spAutoFit/>
          </a:bodyPr>
          <a:lstStyle/>
          <a:p>
            <a:r>
              <a:rPr lang="zh-TW" altLang="en-US" sz="4800" b="1" dirty="0" smtClean="0">
                <a:solidFill>
                  <a:srgbClr val="FF6600"/>
                </a:solidFill>
                <a:latin typeface="微軟正黑體" panose="020B0604030504040204" pitchFamily="34" charset="-120"/>
                <a:ea typeface="微軟正黑體" panose="020B0604030504040204" pitchFamily="34" charset="-120"/>
              </a:rPr>
              <a:t>教育局課程發展處</a:t>
            </a:r>
            <a:endParaRPr lang="en-US" sz="4800" b="1" dirty="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1582149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Shape 38"/>
        <p:cNvGrpSpPr/>
        <p:nvPr/>
      </p:nvGrpSpPr>
      <p:grpSpPr>
        <a:xfrm>
          <a:off x="0" y="0"/>
          <a:ext cx="0" cy="0"/>
          <a:chOff x="0" y="0"/>
          <a:chExt cx="0" cy="0"/>
        </a:xfrm>
      </p:grpSpPr>
      <p:sp>
        <p:nvSpPr>
          <p:cNvPr id="2" name="標題 1"/>
          <p:cNvSpPr>
            <a:spLocks noGrp="1"/>
          </p:cNvSpPr>
          <p:nvPr>
            <p:ph type="ctrTitle"/>
          </p:nvPr>
        </p:nvSpPr>
        <p:spPr>
          <a:xfrm>
            <a:off x="1278779" y="646385"/>
            <a:ext cx="9713765" cy="896627"/>
          </a:xfrm>
        </p:spPr>
        <p:txBody>
          <a:bodyPr/>
          <a:lstStyle/>
          <a:p>
            <a:r>
              <a:rPr lang="zh-CN" altLang="en-US" sz="4000" b="1" dirty="0">
                <a:solidFill>
                  <a:srgbClr val="2275C0"/>
                </a:solidFill>
                <a:latin typeface="微軟正黑體" panose="020B0604030504040204" pitchFamily="34" charset="-120"/>
                <a:ea typeface="微軟正黑體" panose="020B0604030504040204" pitchFamily="34" charset="-120"/>
              </a:rPr>
              <a:t>例子：為</a:t>
            </a:r>
            <a:r>
              <a:rPr lang="zh-TW" altLang="en-US" sz="4000" b="1" dirty="0">
                <a:solidFill>
                  <a:srgbClr val="2275C0"/>
                </a:solidFill>
                <a:latin typeface="微軟正黑體" panose="020B0604030504040204" pitchFamily="34" charset="-120"/>
                <a:ea typeface="微軟正黑體" panose="020B0604030504040204" pitchFamily="34" charset="-120"/>
              </a:rPr>
              <a:t>保障他人權利自由</a:t>
            </a:r>
            <a:r>
              <a:rPr lang="zh-CN" altLang="en-US" sz="4000" b="1" dirty="0">
                <a:solidFill>
                  <a:srgbClr val="2275C0"/>
                </a:solidFill>
                <a:latin typeface="微軟正黑體" panose="020B0604030504040204" pitchFamily="34" charset="-120"/>
                <a:ea typeface="微軟正黑體" panose="020B0604030504040204" pitchFamily="34" charset="-120"/>
              </a:rPr>
              <a:t>而以執行刑事法限制暴力行爲</a:t>
            </a:r>
            <a:endParaRPr lang="zh-HK" altLang="en-US" sz="4000" b="1" dirty="0">
              <a:solidFill>
                <a:srgbClr val="2275C0"/>
              </a:solidFill>
              <a:latin typeface="微軟正黑體" panose="020B0604030504040204" pitchFamily="34" charset="-120"/>
              <a:ea typeface="微軟正黑體" panose="020B0604030504040204" pitchFamily="34" charset="-120"/>
            </a:endParaRPr>
          </a:p>
        </p:txBody>
      </p:sp>
      <p:sp>
        <p:nvSpPr>
          <p:cNvPr id="5" name="文字方塊 4"/>
          <p:cNvSpPr txBox="1"/>
          <p:nvPr/>
        </p:nvSpPr>
        <p:spPr>
          <a:xfrm>
            <a:off x="1278779" y="1995595"/>
            <a:ext cx="6351053" cy="2677656"/>
          </a:xfrm>
          <a:prstGeom prst="rect">
            <a:avLst/>
          </a:prstGeom>
          <a:noFill/>
          <a:ln w="25400" cmpd="thickThin">
            <a:solidFill>
              <a:srgbClr val="7030A0"/>
            </a:solidFill>
            <a:prstDash val="lgDashDotDot"/>
          </a:ln>
        </p:spPr>
        <p:txBody>
          <a:bodyPr wrap="square" rtlCol="0">
            <a:spAutoFit/>
          </a:bodyPr>
          <a:lstStyle/>
          <a:p>
            <a:pPr algn="just"/>
            <a:r>
              <a:rPr lang="zh-TW" altLang="en-US" sz="2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法律對權利的行使有明確限制。例如</a:t>
            </a:r>
            <a:r>
              <a:rPr lang="zh-TW" altLang="en-US" sz="2800" b="1" dirty="0">
                <a:effectLst>
                  <a:outerShdw blurRad="38100" dist="38100" dir="2700000" algn="tl">
                    <a:srgbClr val="000000">
                      <a:alpha val="43137"/>
                    </a:srgbClr>
                  </a:outerShdw>
                </a:effectLst>
                <a:latin typeface="Times New Roman" panose="02020603050405020304" pitchFamily="18" charset="0"/>
                <a:ea typeface="微軟正黑體" panose="020B0604030504040204" pitchFamily="34" charset="-120"/>
                <a:cs typeface="Times New Roman" panose="02020603050405020304" pitchFamily="18" charset="0"/>
              </a:rPr>
              <a:t>享用或堅持個人權利</a:t>
            </a:r>
            <a:r>
              <a:rPr lang="en-US" altLang="zh-TW" sz="2800" dirty="0">
                <a:latin typeface="Times New Roman" panose="02020603050405020304" pitchFamily="18" charset="0"/>
                <a:ea typeface="微軟正黑體" panose="020B0604030504040204" pitchFamily="34" charset="-120"/>
                <a:cs typeface="Times New Roman" panose="02020603050405020304" pitchFamily="18" charset="0"/>
              </a:rPr>
              <a:t>… …</a:t>
            </a:r>
            <a:r>
              <a:rPr lang="zh-TW" altLang="en-US" sz="2800" b="1" dirty="0">
                <a:effectLst>
                  <a:outerShdw blurRad="38100" dist="38100" dir="2700000" algn="tl">
                    <a:srgbClr val="000000">
                      <a:alpha val="43137"/>
                    </a:srgbClr>
                  </a:outerShdw>
                </a:effectLst>
                <a:latin typeface="Times New Roman" panose="02020603050405020304" pitchFamily="18" charset="0"/>
                <a:ea typeface="微軟正黑體" panose="020B0604030504040204" pitchFamily="34" charset="-120"/>
                <a:cs typeface="Times New Roman" panose="02020603050405020304" pitchFamily="18" charset="0"/>
              </a:rPr>
              <a:t>不能成為損害他人人身安全或財產，或使用暴力的藉口</a:t>
            </a:r>
            <a:r>
              <a:rPr lang="zh-TW" altLang="en-US" sz="2800" dirty="0">
                <a:solidFill>
                  <a:srgbClr val="7030A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有關的限制從我們的刑事法可見一斑。法院在案件的情況有需要時，會全面及合適地執行此等刑事法。</a:t>
            </a:r>
            <a:endParaRPr lang="zh-TW" altLang="en-US" sz="2800" b="1"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pic>
        <p:nvPicPr>
          <p:cNvPr id="7" name="圖片 6"/>
          <p:cNvPicPr/>
          <p:nvPr/>
        </p:nvPicPr>
        <p:blipFill>
          <a:blip r:embed="rId4" cstate="print">
            <a:extLst>
              <a:ext uri="{28A0092B-C50C-407E-A947-70E740481C1C}">
                <a14:useLocalDpi xmlns:a14="http://schemas.microsoft.com/office/drawing/2010/main" val="0"/>
              </a:ext>
            </a:extLst>
          </a:blip>
          <a:stretch>
            <a:fillRect/>
          </a:stretch>
        </p:blipFill>
        <p:spPr>
          <a:xfrm>
            <a:off x="8578941" y="1543012"/>
            <a:ext cx="2561007" cy="1581867"/>
          </a:xfrm>
          <a:prstGeom prst="rect">
            <a:avLst/>
          </a:prstGeom>
        </p:spPr>
      </p:pic>
      <p:sp>
        <p:nvSpPr>
          <p:cNvPr id="8" name="文字方塊 7"/>
          <p:cNvSpPr txBox="1"/>
          <p:nvPr/>
        </p:nvSpPr>
        <p:spPr>
          <a:xfrm>
            <a:off x="8431838" y="3184310"/>
            <a:ext cx="2753031" cy="1200329"/>
          </a:xfrm>
          <a:prstGeom prst="rect">
            <a:avLst/>
          </a:prstGeom>
          <a:noFill/>
        </p:spPr>
        <p:txBody>
          <a:bodyPr wrap="square" rtlCol="0">
            <a:spAutoFit/>
          </a:bodyPr>
          <a:lstStyle/>
          <a:p>
            <a:pPr algn="just"/>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節錄自終審法院首席法官馬道立</a:t>
            </a:r>
            <a:r>
              <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2020</a:t>
            </a:r>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年法律年度開啟典禮演辭</a:t>
            </a:r>
            <a:r>
              <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(2020</a:t>
            </a:r>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年</a:t>
            </a:r>
            <a:r>
              <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1</a:t>
            </a:r>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月</a:t>
            </a:r>
            <a:r>
              <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13</a:t>
            </a:r>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日</a:t>
            </a:r>
            <a:r>
              <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p>
        </p:txBody>
      </p:sp>
      <p:pic>
        <p:nvPicPr>
          <p:cNvPr id="11" name="圖片 10"/>
          <p:cNvPicPr/>
          <p:nvPr/>
        </p:nvPicPr>
        <p:blipFill>
          <a:blip r:embed="rId5" cstate="print">
            <a:extLst>
              <a:ext uri="{28A0092B-C50C-407E-A947-70E740481C1C}">
                <a14:useLocalDpi xmlns:a14="http://schemas.microsoft.com/office/drawing/2010/main" val="0"/>
              </a:ext>
            </a:extLst>
          </a:blip>
          <a:stretch>
            <a:fillRect/>
          </a:stretch>
        </p:blipFill>
        <p:spPr>
          <a:xfrm rot="16200000">
            <a:off x="9405107" y="4899925"/>
            <a:ext cx="2117529" cy="1352153"/>
          </a:xfrm>
          <a:prstGeom prst="rect">
            <a:avLst/>
          </a:prstGeom>
        </p:spPr>
      </p:pic>
    </p:spTree>
    <p:extLst>
      <p:ext uri="{BB962C8B-B14F-4D97-AF65-F5344CB8AC3E}">
        <p14:creationId xmlns:p14="http://schemas.microsoft.com/office/powerpoint/2010/main" val="9082714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Shape 38"/>
        <p:cNvGrpSpPr/>
        <p:nvPr/>
      </p:nvGrpSpPr>
      <p:grpSpPr>
        <a:xfrm>
          <a:off x="0" y="0"/>
          <a:ext cx="0" cy="0"/>
          <a:chOff x="0" y="0"/>
          <a:chExt cx="0" cy="0"/>
        </a:xfrm>
      </p:grpSpPr>
      <p:sp>
        <p:nvSpPr>
          <p:cNvPr id="2" name="標題 1"/>
          <p:cNvSpPr>
            <a:spLocks noGrp="1"/>
          </p:cNvSpPr>
          <p:nvPr>
            <p:ph type="ctrTitle"/>
          </p:nvPr>
        </p:nvSpPr>
        <p:spPr>
          <a:xfrm>
            <a:off x="1278779" y="452669"/>
            <a:ext cx="9713765" cy="1090344"/>
          </a:xfrm>
        </p:spPr>
        <p:txBody>
          <a:bodyPr/>
          <a:lstStyle/>
          <a:p>
            <a:r>
              <a:rPr lang="zh-CN" altLang="en-US" sz="4000" b="1" dirty="0">
                <a:solidFill>
                  <a:srgbClr val="2275C0"/>
                </a:solidFill>
                <a:latin typeface="微軟正黑體" panose="020B0604030504040204" pitchFamily="34" charset="-120"/>
                <a:ea typeface="微軟正黑體" panose="020B0604030504040204" pitchFamily="34" charset="-120"/>
              </a:rPr>
              <a:t>例子：為</a:t>
            </a:r>
            <a:r>
              <a:rPr lang="zh-TW" altLang="en-US" sz="4000" b="1" dirty="0">
                <a:solidFill>
                  <a:srgbClr val="2275C0"/>
                </a:solidFill>
                <a:latin typeface="微軟正黑體" panose="020B0604030504040204" pitchFamily="34" charset="-120"/>
                <a:ea typeface="微軟正黑體" panose="020B0604030504040204" pitchFamily="34" charset="-120"/>
              </a:rPr>
              <a:t>保障他人名譽</a:t>
            </a:r>
            <a:r>
              <a:rPr lang="zh-CN" altLang="en-US" sz="4000" b="1" dirty="0">
                <a:solidFill>
                  <a:srgbClr val="2275C0"/>
                </a:solidFill>
                <a:latin typeface="微軟正黑體" panose="020B0604030504040204" pitchFamily="34" charset="-120"/>
                <a:ea typeface="微軟正黑體" panose="020B0604030504040204" pitchFamily="34" charset="-120"/>
              </a:rPr>
              <a:t>而限制誹謗他人的言論</a:t>
            </a:r>
            <a:endParaRPr lang="zh-HK" altLang="en-US" sz="4000" b="1" dirty="0">
              <a:solidFill>
                <a:srgbClr val="2275C0"/>
              </a:solidFill>
              <a:latin typeface="微軟正黑體" panose="020B0604030504040204" pitchFamily="34" charset="-120"/>
              <a:ea typeface="微軟正黑體" panose="020B0604030504040204" pitchFamily="34" charset="-120"/>
            </a:endParaRPr>
          </a:p>
        </p:txBody>
      </p:sp>
      <p:sp>
        <p:nvSpPr>
          <p:cNvPr id="5" name="文字方塊 4"/>
          <p:cNvSpPr txBox="1"/>
          <p:nvPr/>
        </p:nvSpPr>
        <p:spPr>
          <a:xfrm>
            <a:off x="1339380" y="1940381"/>
            <a:ext cx="6351053" cy="3108543"/>
          </a:xfrm>
          <a:prstGeom prst="rect">
            <a:avLst/>
          </a:prstGeom>
          <a:noFill/>
          <a:ln w="25400" cmpd="thickThin">
            <a:solidFill>
              <a:srgbClr val="7030A0"/>
            </a:solidFill>
            <a:prstDash val="lgDashDotDot"/>
          </a:ln>
        </p:spPr>
        <p:txBody>
          <a:bodyPr wrap="square" rtlCol="0">
            <a:spAutoFit/>
          </a:bodyPr>
          <a:lstStyle/>
          <a:p>
            <a:r>
              <a:rPr lang="zh-TW" altLang="en-US" sz="2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言論自由（</a:t>
            </a:r>
            <a:r>
              <a:rPr lang="en-US" altLang="zh-TW" sz="2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人權法案</a:t>
            </a:r>
            <a:r>
              <a:rPr lang="en-US" altLang="zh-TW" sz="2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稱為意見和發表的自由）的條文清楚說明相關的權利附有特別的責任及義務。因此，</a:t>
            </a:r>
            <a:r>
              <a:rPr lang="zh-TW" altLang="en-US" sz="2800" b="1" dirty="0">
                <a:effectLst>
                  <a:outerShdw blurRad="38100" dist="38100" dir="2700000" algn="tl">
                    <a:srgbClr val="000000">
                      <a:alpha val="43137"/>
                    </a:srgbClr>
                  </a:outerShdw>
                </a:effectLst>
                <a:latin typeface="Times New Roman" panose="02020603050405020304" pitchFamily="18" charset="0"/>
                <a:ea typeface="微軟正黑體" panose="020B0604030504040204" pitchFamily="34" charset="-120"/>
                <a:cs typeface="Times New Roman" panose="02020603050405020304" pitchFamily="18" charset="0"/>
              </a:rPr>
              <a:t>有必要時可對此等權利的行使予以規限</a:t>
            </a:r>
            <a:r>
              <a:rPr lang="zh-TW" altLang="en-US" sz="2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，例如為了尊重他人的權利和名譽的緣故。和平集會的權利在得到確認的同時，也與言論自由一樣受到限制。結社自由亦然。</a:t>
            </a:r>
            <a:endParaRPr lang="zh-TW" altLang="en-US" sz="2800" b="1"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pic>
        <p:nvPicPr>
          <p:cNvPr id="7" name="圖片 6"/>
          <p:cNvPicPr/>
          <p:nvPr/>
        </p:nvPicPr>
        <p:blipFill>
          <a:blip r:embed="rId4" cstate="print">
            <a:extLst>
              <a:ext uri="{28A0092B-C50C-407E-A947-70E740481C1C}">
                <a14:useLocalDpi xmlns:a14="http://schemas.microsoft.com/office/drawing/2010/main" val="0"/>
              </a:ext>
            </a:extLst>
          </a:blip>
          <a:stretch>
            <a:fillRect/>
          </a:stretch>
        </p:blipFill>
        <p:spPr>
          <a:xfrm>
            <a:off x="8560800" y="1543013"/>
            <a:ext cx="2561007" cy="1581867"/>
          </a:xfrm>
          <a:prstGeom prst="rect">
            <a:avLst/>
          </a:prstGeom>
        </p:spPr>
      </p:pic>
      <p:sp>
        <p:nvSpPr>
          <p:cNvPr id="8" name="文字方塊 7"/>
          <p:cNvSpPr txBox="1"/>
          <p:nvPr/>
        </p:nvSpPr>
        <p:spPr>
          <a:xfrm>
            <a:off x="8470376" y="3124880"/>
            <a:ext cx="2753031" cy="1200329"/>
          </a:xfrm>
          <a:prstGeom prst="rect">
            <a:avLst/>
          </a:prstGeom>
          <a:noFill/>
        </p:spPr>
        <p:txBody>
          <a:bodyPr wrap="square" rtlCol="0">
            <a:spAutoFit/>
          </a:bodyPr>
          <a:lstStyle/>
          <a:p>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節錄自終審法院首席法官馬道立</a:t>
            </a:r>
            <a:r>
              <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2020</a:t>
            </a:r>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年法律年度開啟典禮演辭</a:t>
            </a:r>
            <a:r>
              <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(2020</a:t>
            </a:r>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年</a:t>
            </a:r>
            <a:r>
              <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1</a:t>
            </a:r>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月</a:t>
            </a:r>
            <a:r>
              <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13</a:t>
            </a:r>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日</a:t>
            </a:r>
            <a:r>
              <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p>
        </p:txBody>
      </p:sp>
      <p:pic>
        <p:nvPicPr>
          <p:cNvPr id="11" name="圖片 10"/>
          <p:cNvPicPr/>
          <p:nvPr/>
        </p:nvPicPr>
        <p:blipFill>
          <a:blip r:embed="rId5" cstate="print">
            <a:extLst>
              <a:ext uri="{28A0092B-C50C-407E-A947-70E740481C1C}">
                <a14:useLocalDpi xmlns:a14="http://schemas.microsoft.com/office/drawing/2010/main" val="0"/>
              </a:ext>
            </a:extLst>
          </a:blip>
          <a:stretch>
            <a:fillRect/>
          </a:stretch>
        </p:blipFill>
        <p:spPr>
          <a:xfrm rot="16200000">
            <a:off x="9386966" y="4874986"/>
            <a:ext cx="2117529" cy="1352153"/>
          </a:xfrm>
          <a:prstGeom prst="rect">
            <a:avLst/>
          </a:prstGeom>
        </p:spPr>
      </p:pic>
    </p:spTree>
    <p:extLst>
      <p:ext uri="{BB962C8B-B14F-4D97-AF65-F5344CB8AC3E}">
        <p14:creationId xmlns:p14="http://schemas.microsoft.com/office/powerpoint/2010/main" val="9650248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Shape 38"/>
        <p:cNvGrpSpPr/>
        <p:nvPr/>
      </p:nvGrpSpPr>
      <p:grpSpPr>
        <a:xfrm>
          <a:off x="0" y="0"/>
          <a:ext cx="0" cy="0"/>
          <a:chOff x="0" y="0"/>
          <a:chExt cx="0" cy="0"/>
        </a:xfrm>
      </p:grpSpPr>
      <p:sp>
        <p:nvSpPr>
          <p:cNvPr id="2" name="標題 1"/>
          <p:cNvSpPr>
            <a:spLocks noGrp="1"/>
          </p:cNvSpPr>
          <p:nvPr>
            <p:ph type="ctrTitle"/>
          </p:nvPr>
        </p:nvSpPr>
        <p:spPr>
          <a:xfrm>
            <a:off x="1278779" y="452669"/>
            <a:ext cx="9713765" cy="1090344"/>
          </a:xfrm>
        </p:spPr>
        <p:txBody>
          <a:bodyPr/>
          <a:lstStyle/>
          <a:p>
            <a:r>
              <a:rPr lang="zh-TW" altLang="en-US" sz="4000" b="1" dirty="0">
                <a:solidFill>
                  <a:srgbClr val="2275C0"/>
                </a:solidFill>
                <a:latin typeface="微軟正黑體" panose="020B0604030504040204" pitchFamily="34" charset="-120"/>
                <a:ea typeface="微軟正黑體" panose="020B0604030504040204" pitchFamily="34" charset="-120"/>
              </a:rPr>
              <a:t>公義的概念</a:t>
            </a:r>
            <a:r>
              <a:rPr lang="zh-CN" altLang="en-US" sz="4000" b="1" dirty="0">
                <a:solidFill>
                  <a:srgbClr val="2275C0"/>
                </a:solidFill>
                <a:latin typeface="微軟正黑體" panose="020B0604030504040204" pitchFamily="34" charset="-120"/>
                <a:ea typeface="微軟正黑體" panose="020B0604030504040204" pitchFamily="34" charset="-120"/>
              </a:rPr>
              <a:t>：</a:t>
            </a:r>
            <a:r>
              <a:rPr lang="zh-TW" altLang="en-US" sz="4000" b="1" dirty="0">
                <a:solidFill>
                  <a:srgbClr val="2275C0"/>
                </a:solidFill>
                <a:latin typeface="微軟正黑體" panose="020B0604030504040204" pitchFamily="34" charset="-120"/>
                <a:ea typeface="微軟正黑體" panose="020B0604030504040204" pitchFamily="34" charset="-120"/>
              </a:rPr>
              <a:t>享用權利自由同時附有責任</a:t>
            </a:r>
            <a:endParaRPr lang="zh-HK" altLang="en-US" sz="4000" b="1" dirty="0">
              <a:solidFill>
                <a:srgbClr val="2275C0"/>
              </a:solidFill>
              <a:latin typeface="微軟正黑體" panose="020B0604030504040204" pitchFamily="34" charset="-120"/>
              <a:ea typeface="微軟正黑體" panose="020B0604030504040204" pitchFamily="34" charset="-120"/>
            </a:endParaRPr>
          </a:p>
        </p:txBody>
      </p:sp>
      <p:sp>
        <p:nvSpPr>
          <p:cNvPr id="5" name="文字方塊 4"/>
          <p:cNvSpPr txBox="1"/>
          <p:nvPr/>
        </p:nvSpPr>
        <p:spPr>
          <a:xfrm>
            <a:off x="1278779" y="2113372"/>
            <a:ext cx="6351053" cy="2246769"/>
          </a:xfrm>
          <a:prstGeom prst="rect">
            <a:avLst/>
          </a:prstGeom>
          <a:noFill/>
          <a:ln w="25400" cmpd="thickThin">
            <a:solidFill>
              <a:srgbClr val="7030A0"/>
            </a:solidFill>
            <a:prstDash val="lgDashDotDot"/>
          </a:ln>
        </p:spPr>
        <p:txBody>
          <a:bodyPr wrap="square" rtlCol="0">
            <a:spAutoFit/>
          </a:bodyPr>
          <a:lstStyle/>
          <a:p>
            <a:pPr algn="just"/>
            <a:r>
              <a:rPr lang="zh-TW" altLang="en-US" sz="2800" dirty="0">
                <a:solidFill>
                  <a:srgbClr val="002060"/>
                </a:solidFill>
                <a:latin typeface="微軟正黑體" panose="020B0604030504040204" pitchFamily="34" charset="-120"/>
                <a:ea typeface="微軟正黑體" panose="020B0604030504040204" pitchFamily="34" charset="-120"/>
              </a:rPr>
              <a:t>由此可見，享用權利及自由亦同時附有責任。</a:t>
            </a:r>
            <a:r>
              <a:rPr lang="zh-TW" altLang="en-US" sz="2800" b="1"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認為他人的權利－－甚或整體社會的權利－－總不及個人權利重要這個想法並不正確</a:t>
            </a:r>
            <a:r>
              <a:rPr lang="zh-TW" altLang="en-US" sz="2800" dirty="0">
                <a:solidFill>
                  <a:srgbClr val="002060"/>
                </a:solidFill>
                <a:latin typeface="微軟正黑體" panose="020B0604030504040204" pitchFamily="34" charset="-120"/>
                <a:ea typeface="微軟正黑體" panose="020B0604030504040204" pitchFamily="34" charset="-120"/>
              </a:rPr>
              <a:t>。認同上述權利及責任是我稱為公義的概念的重點所在。</a:t>
            </a:r>
          </a:p>
        </p:txBody>
      </p:sp>
      <p:pic>
        <p:nvPicPr>
          <p:cNvPr id="7" name="圖片 6"/>
          <p:cNvPicPr/>
          <p:nvPr/>
        </p:nvPicPr>
        <p:blipFill>
          <a:blip r:embed="rId4" cstate="print">
            <a:extLst>
              <a:ext uri="{28A0092B-C50C-407E-A947-70E740481C1C}">
                <a14:useLocalDpi xmlns:a14="http://schemas.microsoft.com/office/drawing/2010/main" val="0"/>
              </a:ext>
            </a:extLst>
          </a:blip>
          <a:stretch>
            <a:fillRect/>
          </a:stretch>
        </p:blipFill>
        <p:spPr>
          <a:xfrm>
            <a:off x="8578941" y="1543013"/>
            <a:ext cx="2561007" cy="1581867"/>
          </a:xfrm>
          <a:prstGeom prst="rect">
            <a:avLst/>
          </a:prstGeom>
        </p:spPr>
      </p:pic>
      <p:sp>
        <p:nvSpPr>
          <p:cNvPr id="8" name="文字方塊 7"/>
          <p:cNvSpPr txBox="1"/>
          <p:nvPr/>
        </p:nvSpPr>
        <p:spPr>
          <a:xfrm>
            <a:off x="8482928" y="3159812"/>
            <a:ext cx="2753031" cy="1200329"/>
          </a:xfrm>
          <a:prstGeom prst="rect">
            <a:avLst/>
          </a:prstGeom>
          <a:noFill/>
        </p:spPr>
        <p:txBody>
          <a:bodyPr wrap="square" rtlCol="0">
            <a:spAutoFit/>
          </a:bodyPr>
          <a:lstStyle/>
          <a:p>
            <a:pPr algn="just"/>
            <a:r>
              <a:rPr lang="zh-TW" altLang="en-US"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rPr>
              <a:t>節錄自終審法院首席法官馬道立</a:t>
            </a:r>
            <a:r>
              <a:rPr lang="en-US" altLang="zh-TW"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rPr>
              <a:t>2020</a:t>
            </a:r>
            <a:r>
              <a:rPr lang="zh-TW" altLang="en-US"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rPr>
              <a:t>年法律年度開啟典禮演辭</a:t>
            </a:r>
            <a:r>
              <a:rPr lang="en-US" altLang="zh-TW"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rPr>
              <a:t>(2020</a:t>
            </a:r>
            <a:r>
              <a:rPr lang="zh-TW" altLang="en-US"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en-US"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rPr>
              <a:t>13</a:t>
            </a:r>
            <a:r>
              <a:rPr lang="zh-TW" altLang="en-US"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rPr>
              <a:t>日</a:t>
            </a:r>
            <a:r>
              <a:rPr lang="en-US" altLang="zh-TW"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rPr>
              <a:t>)</a:t>
            </a:r>
          </a:p>
        </p:txBody>
      </p:sp>
      <p:pic>
        <p:nvPicPr>
          <p:cNvPr id="10" name="圖片 9"/>
          <p:cNvPicPr/>
          <p:nvPr/>
        </p:nvPicPr>
        <p:blipFill>
          <a:blip r:embed="rId5" cstate="print">
            <a:extLst>
              <a:ext uri="{28A0092B-C50C-407E-A947-70E740481C1C}">
                <a14:useLocalDpi xmlns:a14="http://schemas.microsoft.com/office/drawing/2010/main" val="0"/>
              </a:ext>
            </a:extLst>
          </a:blip>
          <a:stretch>
            <a:fillRect/>
          </a:stretch>
        </p:blipFill>
        <p:spPr>
          <a:xfrm rot="16200000">
            <a:off x="9405107" y="4883299"/>
            <a:ext cx="2117529" cy="1352153"/>
          </a:xfrm>
          <a:prstGeom prst="rect">
            <a:avLst/>
          </a:prstGeom>
        </p:spPr>
      </p:pic>
    </p:spTree>
    <p:extLst>
      <p:ext uri="{BB962C8B-B14F-4D97-AF65-F5344CB8AC3E}">
        <p14:creationId xmlns:p14="http://schemas.microsoft.com/office/powerpoint/2010/main" val="9972617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Shape 38"/>
        <p:cNvGrpSpPr/>
        <p:nvPr/>
      </p:nvGrpSpPr>
      <p:grpSpPr>
        <a:xfrm>
          <a:off x="0" y="0"/>
          <a:ext cx="0" cy="0"/>
          <a:chOff x="0" y="0"/>
          <a:chExt cx="0" cy="0"/>
        </a:xfrm>
      </p:grpSpPr>
      <p:sp>
        <p:nvSpPr>
          <p:cNvPr id="2" name="標題 1"/>
          <p:cNvSpPr>
            <a:spLocks noGrp="1"/>
          </p:cNvSpPr>
          <p:nvPr>
            <p:ph type="ctrTitle"/>
          </p:nvPr>
        </p:nvSpPr>
        <p:spPr>
          <a:xfrm>
            <a:off x="1583499" y="452669"/>
            <a:ext cx="9409045" cy="1090344"/>
          </a:xfrm>
        </p:spPr>
        <p:txBody>
          <a:bodyPr/>
          <a:lstStyle/>
          <a:p>
            <a:r>
              <a:rPr lang="zh-TW" altLang="en-US" sz="4000" b="1" dirty="0">
                <a:solidFill>
                  <a:srgbClr val="2275C0"/>
                </a:solidFill>
                <a:latin typeface="微軟正黑體" panose="020B0604030504040204" pitchFamily="34" charset="-120"/>
                <a:ea typeface="微軟正黑體" panose="020B0604030504040204" pitchFamily="34" charset="-120"/>
              </a:rPr>
              <a:t>不能以「公義」之名違法和施行暴力</a:t>
            </a:r>
            <a:endParaRPr lang="zh-HK" altLang="en-US" sz="4000" b="1" dirty="0">
              <a:solidFill>
                <a:srgbClr val="2275C0"/>
              </a:solidFill>
              <a:latin typeface="微軟正黑體" panose="020B0604030504040204" pitchFamily="34" charset="-120"/>
              <a:ea typeface="微軟正黑體" panose="020B0604030504040204" pitchFamily="34" charset="-120"/>
            </a:endParaRPr>
          </a:p>
        </p:txBody>
      </p:sp>
      <p:sp>
        <p:nvSpPr>
          <p:cNvPr id="5" name="文字方塊 4"/>
          <p:cNvSpPr txBox="1"/>
          <p:nvPr/>
        </p:nvSpPr>
        <p:spPr>
          <a:xfrm>
            <a:off x="1278779" y="2104676"/>
            <a:ext cx="6351053" cy="3539430"/>
          </a:xfrm>
          <a:prstGeom prst="rect">
            <a:avLst/>
          </a:prstGeom>
          <a:noFill/>
          <a:ln w="25400" cmpd="thickThin">
            <a:solidFill>
              <a:srgbClr val="7030A0"/>
            </a:solidFill>
            <a:prstDash val="lgDashDotDot"/>
          </a:ln>
        </p:spPr>
        <p:txBody>
          <a:bodyPr wrap="square" rtlCol="0">
            <a:spAutoFit/>
          </a:bodyPr>
          <a:lstStyle/>
          <a:p>
            <a:pPr algn="just"/>
            <a:r>
              <a:rPr lang="zh-TW" altLang="en-US" sz="2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很多講者都不時指出法治的重要性，我毋須重複，只想在此指出</a:t>
            </a:r>
            <a:r>
              <a:rPr lang="zh-TW" altLang="en-US" sz="2800" b="1" dirty="0">
                <a:effectLst>
                  <a:outerShdw blurRad="38100" dist="38100" dir="2700000" algn="tl">
                    <a:srgbClr val="000000">
                      <a:alpha val="43137"/>
                    </a:srgbClr>
                  </a:outerShdw>
                </a:effectLst>
                <a:latin typeface="Times New Roman" panose="02020603050405020304" pitchFamily="18" charset="0"/>
                <a:ea typeface="微軟正黑體" panose="020B0604030504040204" pitchFamily="34" charset="-120"/>
                <a:cs typeface="Times New Roman" panose="02020603050405020304" pitchFamily="18" charset="0"/>
              </a:rPr>
              <a:t>「即使違法仍可維護法治」乃一明顯謬誤</a:t>
            </a:r>
            <a:r>
              <a:rPr lang="zh-TW" altLang="en-US" sz="2800" b="1"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sz="2800" b="1"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algn="just"/>
            <a:endParaRPr lang="en-US" altLang="zh-TW" sz="2800" b="1" dirty="0">
              <a:solidFill>
                <a:srgbClr val="C00000"/>
              </a:solidFill>
              <a:effectLst>
                <a:outerShdw blurRad="38100" dist="38100" dir="2700000" algn="tl">
                  <a:srgbClr val="000000">
                    <a:alpha val="43137"/>
                  </a:srgbClr>
                </a:outerShdw>
              </a:effectLst>
              <a:latin typeface="Times New Roman" panose="02020603050405020304" pitchFamily="18" charset="0"/>
              <a:ea typeface="微軟正黑體" panose="020B0604030504040204" pitchFamily="34" charset="-120"/>
              <a:cs typeface="Times New Roman" panose="02020603050405020304" pitchFamily="18" charset="0"/>
            </a:endParaRPr>
          </a:p>
          <a:p>
            <a:pPr algn="just"/>
            <a:r>
              <a:rPr lang="zh-TW" altLang="en-US" sz="2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守法是無商量餘地及不容妥協的原則，這似乎是個老生常談。</a:t>
            </a:r>
            <a:r>
              <a:rPr lang="zh-TW" altLang="en-US" sz="2800" b="1" dirty="0">
                <a:effectLst>
                  <a:outerShdw blurRad="38100" dist="38100" dir="2700000" algn="tl">
                    <a:srgbClr val="000000">
                      <a:alpha val="43137"/>
                    </a:srgbClr>
                  </a:outerShdw>
                </a:effectLst>
                <a:latin typeface="Times New Roman" panose="02020603050405020304" pitchFamily="18" charset="0"/>
                <a:ea typeface="微軟正黑體" panose="020B0604030504040204" pitchFamily="34" charset="-120"/>
                <a:cs typeface="Times New Roman" panose="02020603050405020304" pitchFamily="18" charset="0"/>
              </a:rPr>
              <a:t>不論基於任何政治原因，縱火和傷人都難言合理</a:t>
            </a:r>
            <a:r>
              <a:rPr lang="zh-TW" altLang="en-US" sz="2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2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t>
            </a:r>
            <a:endParaRPr lang="zh-TW" altLang="en-US" sz="2800" b="1"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pic>
        <p:nvPicPr>
          <p:cNvPr id="7" name="圖片 6"/>
          <p:cNvPicPr/>
          <p:nvPr/>
        </p:nvPicPr>
        <p:blipFill>
          <a:blip r:embed="rId4" cstate="print">
            <a:extLst>
              <a:ext uri="{28A0092B-C50C-407E-A947-70E740481C1C}">
                <a14:useLocalDpi xmlns:a14="http://schemas.microsoft.com/office/drawing/2010/main" val="0"/>
              </a:ext>
            </a:extLst>
          </a:blip>
          <a:stretch>
            <a:fillRect/>
          </a:stretch>
        </p:blipFill>
        <p:spPr>
          <a:xfrm>
            <a:off x="8578941" y="1534317"/>
            <a:ext cx="2561007" cy="1581867"/>
          </a:xfrm>
          <a:prstGeom prst="rect">
            <a:avLst/>
          </a:prstGeom>
        </p:spPr>
      </p:pic>
      <p:sp>
        <p:nvSpPr>
          <p:cNvPr id="10" name="文字方塊 9"/>
          <p:cNvSpPr txBox="1"/>
          <p:nvPr/>
        </p:nvSpPr>
        <p:spPr>
          <a:xfrm>
            <a:off x="8292170" y="3183120"/>
            <a:ext cx="3193172" cy="923330"/>
          </a:xfrm>
          <a:prstGeom prst="rect">
            <a:avLst/>
          </a:prstGeom>
          <a:noFill/>
        </p:spPr>
        <p:txBody>
          <a:bodyPr wrap="square" rtlCol="0">
            <a:spAutoFit/>
          </a:bodyPr>
          <a:lstStyle/>
          <a:p>
            <a:pPr algn="just"/>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節錄自</a:t>
            </a:r>
            <a:r>
              <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2020</a:t>
            </a:r>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年法律年度開啟典禮演辭</a:t>
            </a:r>
            <a:r>
              <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2020</a:t>
            </a:r>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年</a:t>
            </a:r>
            <a:r>
              <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1</a:t>
            </a:r>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月</a:t>
            </a:r>
            <a:r>
              <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13</a:t>
            </a:r>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日香港律師會會長彭韻僖致辭</a:t>
            </a:r>
            <a:endPar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pic>
        <p:nvPicPr>
          <p:cNvPr id="11" name="圖片 10"/>
          <p:cNvPicPr/>
          <p:nvPr/>
        </p:nvPicPr>
        <p:blipFill>
          <a:blip r:embed="rId5" cstate="print">
            <a:extLst>
              <a:ext uri="{28A0092B-C50C-407E-A947-70E740481C1C}">
                <a14:useLocalDpi xmlns:a14="http://schemas.microsoft.com/office/drawing/2010/main" val="0"/>
              </a:ext>
            </a:extLst>
          </a:blip>
          <a:stretch>
            <a:fillRect/>
          </a:stretch>
        </p:blipFill>
        <p:spPr>
          <a:xfrm rot="16200000">
            <a:off x="9405107" y="4883299"/>
            <a:ext cx="2117529" cy="1352153"/>
          </a:xfrm>
          <a:prstGeom prst="rect">
            <a:avLst/>
          </a:prstGeom>
        </p:spPr>
      </p:pic>
    </p:spTree>
    <p:extLst>
      <p:ext uri="{BB962C8B-B14F-4D97-AF65-F5344CB8AC3E}">
        <p14:creationId xmlns:p14="http://schemas.microsoft.com/office/powerpoint/2010/main" val="16137482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Shape 38"/>
        <p:cNvGrpSpPr/>
        <p:nvPr/>
      </p:nvGrpSpPr>
      <p:grpSpPr>
        <a:xfrm>
          <a:off x="0" y="0"/>
          <a:ext cx="0" cy="0"/>
          <a:chOff x="0" y="0"/>
          <a:chExt cx="0" cy="0"/>
        </a:xfrm>
      </p:grpSpPr>
      <p:sp>
        <p:nvSpPr>
          <p:cNvPr id="2" name="標題 1"/>
          <p:cNvSpPr>
            <a:spLocks noGrp="1"/>
          </p:cNvSpPr>
          <p:nvPr>
            <p:ph type="ctrTitle"/>
          </p:nvPr>
        </p:nvSpPr>
        <p:spPr>
          <a:xfrm>
            <a:off x="1583499" y="452669"/>
            <a:ext cx="9409045" cy="1090344"/>
          </a:xfrm>
        </p:spPr>
        <p:txBody>
          <a:bodyPr/>
          <a:lstStyle/>
          <a:p>
            <a:r>
              <a:rPr lang="zh-TW" altLang="en-US" sz="4000" b="1" dirty="0">
                <a:solidFill>
                  <a:srgbClr val="2275C0"/>
                </a:solidFill>
                <a:latin typeface="Times New Roman" panose="02020603050405020304" pitchFamily="18" charset="0"/>
                <a:ea typeface="微軟正黑體" panose="020B0604030504040204" pitchFamily="34" charset="-120"/>
                <a:cs typeface="Times New Roman" panose="02020603050405020304" pitchFamily="18" charset="0"/>
              </a:rPr>
              <a:t>不能以「公義」之名違法和施行暴力</a:t>
            </a:r>
            <a:endParaRPr lang="zh-HK" altLang="en-US" sz="4000" b="1" dirty="0">
              <a:solidFill>
                <a:srgbClr val="2275C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5" name="文字方塊 4"/>
          <p:cNvSpPr txBox="1"/>
          <p:nvPr/>
        </p:nvSpPr>
        <p:spPr>
          <a:xfrm>
            <a:off x="1278779" y="2113372"/>
            <a:ext cx="6351053" cy="3539430"/>
          </a:xfrm>
          <a:prstGeom prst="rect">
            <a:avLst/>
          </a:prstGeom>
          <a:noFill/>
          <a:ln w="25400" cmpd="thickThin">
            <a:solidFill>
              <a:srgbClr val="7030A0"/>
            </a:solidFill>
            <a:prstDash val="lgDashDotDot"/>
          </a:ln>
        </p:spPr>
        <p:txBody>
          <a:bodyPr wrap="square" rtlCol="0">
            <a:spAutoFit/>
          </a:bodyPr>
          <a:lstStyle/>
          <a:p>
            <a:r>
              <a:rPr lang="zh-TW" altLang="en-US" sz="2800" dirty="0">
                <a:solidFill>
                  <a:srgbClr val="002060"/>
                </a:solidFill>
                <a:latin typeface="微軟正黑體" panose="020B0604030504040204" pitchFamily="34" charset="-120"/>
                <a:ea typeface="微軟正黑體" panose="020B0604030504040204" pitchFamily="34" charset="-120"/>
              </a:rPr>
              <a:t>尊重他人的個人及財產權，亦是我們社會的另一核心價值。我無意冒犯，</a:t>
            </a:r>
            <a:r>
              <a:rPr lang="zh-TW" altLang="en-US" sz="2800" b="1"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公民抗命絕非縱火、破壞他人財物或傷人的許可證</a:t>
            </a:r>
            <a:r>
              <a:rPr lang="zh-TW" altLang="en-US" sz="2800" dirty="0">
                <a:solidFill>
                  <a:srgbClr val="002060"/>
                </a:solidFill>
                <a:latin typeface="微軟正黑體" panose="020B0604030504040204" pitchFamily="34" charset="-120"/>
                <a:ea typeface="微軟正黑體" panose="020B0604030504040204" pitchFamily="34" charset="-120"/>
              </a:rPr>
              <a:t>。大家應緊記，守法、護法不單是我們的責任，更是我們的核心價值，否則我們便得訴諸中世紀的解決紛爭方式，例如透過決鬥作審判。所有刻意違法的行為，都會削弱法治。</a:t>
            </a:r>
            <a:r>
              <a:rPr lang="en-US" altLang="zh-TW" sz="2800" dirty="0">
                <a:solidFill>
                  <a:srgbClr val="002060"/>
                </a:solidFill>
                <a:latin typeface="微軟正黑體" panose="020B0604030504040204" pitchFamily="34" charset="-120"/>
                <a:ea typeface="微軟正黑體" panose="020B0604030504040204" pitchFamily="34" charset="-120"/>
              </a:rPr>
              <a:t>… …/</a:t>
            </a:r>
            <a:endParaRPr lang="zh-TW" altLang="en-US" sz="2800" b="1" dirty="0">
              <a:solidFill>
                <a:srgbClr val="002060"/>
              </a:solidFill>
              <a:latin typeface="微軟正黑體" panose="020B0604030504040204" pitchFamily="34" charset="-120"/>
              <a:ea typeface="微軟正黑體" panose="020B0604030504040204" pitchFamily="34" charset="-120"/>
            </a:endParaRPr>
          </a:p>
        </p:txBody>
      </p:sp>
      <p:pic>
        <p:nvPicPr>
          <p:cNvPr id="7" name="圖片 6"/>
          <p:cNvPicPr/>
          <p:nvPr/>
        </p:nvPicPr>
        <p:blipFill>
          <a:blip r:embed="rId4" cstate="print">
            <a:extLst>
              <a:ext uri="{28A0092B-C50C-407E-A947-70E740481C1C}">
                <a14:useLocalDpi xmlns:a14="http://schemas.microsoft.com/office/drawing/2010/main" val="0"/>
              </a:ext>
            </a:extLst>
          </a:blip>
          <a:stretch>
            <a:fillRect/>
          </a:stretch>
        </p:blipFill>
        <p:spPr>
          <a:xfrm>
            <a:off x="8578941" y="1543013"/>
            <a:ext cx="2561007" cy="1581867"/>
          </a:xfrm>
          <a:prstGeom prst="rect">
            <a:avLst/>
          </a:prstGeom>
        </p:spPr>
      </p:pic>
      <p:sp>
        <p:nvSpPr>
          <p:cNvPr id="10" name="文字方塊 9"/>
          <p:cNvSpPr txBox="1"/>
          <p:nvPr/>
        </p:nvSpPr>
        <p:spPr>
          <a:xfrm>
            <a:off x="8273697" y="3225067"/>
            <a:ext cx="3193172" cy="923330"/>
          </a:xfrm>
          <a:prstGeom prst="rect">
            <a:avLst/>
          </a:prstGeom>
          <a:noFill/>
        </p:spPr>
        <p:txBody>
          <a:bodyPr wrap="square" rtlCol="0">
            <a:spAutoFit/>
          </a:bodyPr>
          <a:lstStyle/>
          <a:p>
            <a:pPr algn="just"/>
            <a:r>
              <a:rPr lang="zh-TW" altLang="en-US"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rPr>
              <a:t>節錄自</a:t>
            </a:r>
            <a:r>
              <a:rPr lang="en-US" altLang="zh-TW"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rPr>
              <a:t>2020</a:t>
            </a:r>
            <a:r>
              <a:rPr lang="zh-TW" altLang="en-US"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rPr>
              <a:t>年法律年度開啟典禮演辭</a:t>
            </a:r>
            <a:r>
              <a:rPr lang="en-US" altLang="zh-TW"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rPr>
              <a:t>2020</a:t>
            </a:r>
            <a:r>
              <a:rPr lang="zh-TW" altLang="en-US"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en-US"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rPr>
              <a:t>13</a:t>
            </a:r>
            <a:r>
              <a:rPr lang="zh-TW" altLang="en-US"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rPr>
              <a:t>日香港律師會會長彭韻僖致辭</a:t>
            </a:r>
            <a:endParaRPr lang="en-US" altLang="zh-TW"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pic>
        <p:nvPicPr>
          <p:cNvPr id="8" name="圖片 7"/>
          <p:cNvPicPr/>
          <p:nvPr/>
        </p:nvPicPr>
        <p:blipFill>
          <a:blip r:embed="rId5" cstate="print">
            <a:extLst>
              <a:ext uri="{28A0092B-C50C-407E-A947-70E740481C1C}">
                <a14:useLocalDpi xmlns:a14="http://schemas.microsoft.com/office/drawing/2010/main" val="0"/>
              </a:ext>
            </a:extLst>
          </a:blip>
          <a:stretch>
            <a:fillRect/>
          </a:stretch>
        </p:blipFill>
        <p:spPr>
          <a:xfrm rot="16200000">
            <a:off x="9405107" y="4883299"/>
            <a:ext cx="2117529" cy="1352153"/>
          </a:xfrm>
          <a:prstGeom prst="rect">
            <a:avLst/>
          </a:prstGeom>
        </p:spPr>
      </p:pic>
    </p:spTree>
    <p:extLst>
      <p:ext uri="{BB962C8B-B14F-4D97-AF65-F5344CB8AC3E}">
        <p14:creationId xmlns:p14="http://schemas.microsoft.com/office/powerpoint/2010/main" val="14910566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Shape 38"/>
        <p:cNvGrpSpPr/>
        <p:nvPr/>
      </p:nvGrpSpPr>
      <p:grpSpPr>
        <a:xfrm>
          <a:off x="0" y="0"/>
          <a:ext cx="0" cy="0"/>
          <a:chOff x="0" y="0"/>
          <a:chExt cx="0" cy="0"/>
        </a:xfrm>
      </p:grpSpPr>
      <p:sp>
        <p:nvSpPr>
          <p:cNvPr id="2" name="標題 1"/>
          <p:cNvSpPr>
            <a:spLocks noGrp="1"/>
          </p:cNvSpPr>
          <p:nvPr>
            <p:ph type="ctrTitle"/>
          </p:nvPr>
        </p:nvSpPr>
        <p:spPr>
          <a:xfrm>
            <a:off x="1583499" y="452669"/>
            <a:ext cx="9409045" cy="1090344"/>
          </a:xfrm>
        </p:spPr>
        <p:txBody>
          <a:bodyPr/>
          <a:lstStyle/>
          <a:p>
            <a:r>
              <a:rPr lang="zh-TW" altLang="en-US" sz="4000" b="1" dirty="0">
                <a:solidFill>
                  <a:srgbClr val="2275C0"/>
                </a:solidFill>
                <a:latin typeface="微軟正黑體" panose="020B0604030504040204" pitchFamily="34" charset="-120"/>
                <a:ea typeface="微軟正黑體" panose="020B0604030504040204" pitchFamily="34" charset="-120"/>
              </a:rPr>
              <a:t>不能以「公義」之名違法和施行暴力</a:t>
            </a:r>
            <a:endParaRPr lang="zh-HK" altLang="en-US" sz="4000" b="1" dirty="0">
              <a:solidFill>
                <a:srgbClr val="2275C0"/>
              </a:solidFill>
              <a:latin typeface="微軟正黑體" panose="020B0604030504040204" pitchFamily="34" charset="-120"/>
              <a:ea typeface="微軟正黑體" panose="020B0604030504040204" pitchFamily="34" charset="-120"/>
            </a:endParaRPr>
          </a:p>
        </p:txBody>
      </p:sp>
      <p:sp>
        <p:nvSpPr>
          <p:cNvPr id="5" name="文字方塊 4"/>
          <p:cNvSpPr txBox="1"/>
          <p:nvPr/>
        </p:nvSpPr>
        <p:spPr>
          <a:xfrm>
            <a:off x="1278779" y="2113372"/>
            <a:ext cx="6351053" cy="2246769"/>
          </a:xfrm>
          <a:prstGeom prst="rect">
            <a:avLst/>
          </a:prstGeom>
          <a:noFill/>
          <a:ln w="25400" cmpd="thickThin">
            <a:solidFill>
              <a:srgbClr val="7030A0"/>
            </a:solidFill>
            <a:prstDash val="lgDashDotDot"/>
          </a:ln>
        </p:spPr>
        <p:txBody>
          <a:bodyPr wrap="square" rtlCol="0">
            <a:spAutoFit/>
          </a:bodyPr>
          <a:lstStyle/>
          <a:p>
            <a:r>
              <a:rPr lang="zh-TW" altLang="en-US" sz="2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有說只要縱火或傷人者願意和最終付出牢獄代價，法治便不會受損，我並不認同這說法。我們即使與他人的政見南轅北轍，但</a:t>
            </a:r>
            <a:r>
              <a:rPr lang="zh-TW" altLang="en-US" sz="2800" b="1" dirty="0">
                <a:effectLst>
                  <a:outerShdw blurRad="38100" dist="38100" dir="2700000" algn="tl">
                    <a:srgbClr val="000000">
                      <a:alpha val="43137"/>
                    </a:srgbClr>
                  </a:outerShdw>
                </a:effectLst>
                <a:latin typeface="Times New Roman" panose="02020603050405020304" pitchFamily="18" charset="0"/>
                <a:ea typeface="微軟正黑體" panose="020B0604030504040204" pitchFamily="34" charset="-120"/>
                <a:cs typeface="Times New Roman" panose="02020603050405020304" pitchFamily="18" charset="0"/>
              </a:rPr>
              <a:t>在文明社會，總不能以暴力使他人噤聲，這是人性的基本原則</a:t>
            </a:r>
            <a:r>
              <a:rPr lang="zh-TW" altLang="en-US" sz="2800" dirty="0">
                <a:solidFill>
                  <a:srgbClr val="7030A0"/>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zh-TW" altLang="en-US" sz="2800" b="1" dirty="0">
              <a:solidFill>
                <a:srgbClr val="7030A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pic>
        <p:nvPicPr>
          <p:cNvPr id="7" name="圖片 6"/>
          <p:cNvPicPr/>
          <p:nvPr/>
        </p:nvPicPr>
        <p:blipFill>
          <a:blip r:embed="rId4" cstate="print">
            <a:extLst>
              <a:ext uri="{28A0092B-C50C-407E-A947-70E740481C1C}">
                <a14:useLocalDpi xmlns:a14="http://schemas.microsoft.com/office/drawing/2010/main" val="0"/>
              </a:ext>
            </a:extLst>
          </a:blip>
          <a:stretch>
            <a:fillRect/>
          </a:stretch>
        </p:blipFill>
        <p:spPr>
          <a:xfrm>
            <a:off x="8578941" y="1543013"/>
            <a:ext cx="2561007" cy="1581867"/>
          </a:xfrm>
          <a:prstGeom prst="rect">
            <a:avLst/>
          </a:prstGeom>
        </p:spPr>
      </p:pic>
      <p:sp>
        <p:nvSpPr>
          <p:cNvPr id="8" name="文字方塊 7"/>
          <p:cNvSpPr txBox="1"/>
          <p:nvPr/>
        </p:nvSpPr>
        <p:spPr>
          <a:xfrm>
            <a:off x="8209042" y="3225067"/>
            <a:ext cx="3193172" cy="923330"/>
          </a:xfrm>
          <a:prstGeom prst="rect">
            <a:avLst/>
          </a:prstGeom>
          <a:noFill/>
        </p:spPr>
        <p:txBody>
          <a:bodyPr wrap="square" rtlCol="0">
            <a:spAutoFit/>
          </a:bodyPr>
          <a:lstStyle/>
          <a:p>
            <a:pPr algn="just"/>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節錄自</a:t>
            </a:r>
            <a:r>
              <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2020</a:t>
            </a:r>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年法律年度開啟典禮演辭</a:t>
            </a:r>
            <a:r>
              <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2020</a:t>
            </a:r>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年</a:t>
            </a:r>
            <a:r>
              <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1</a:t>
            </a:r>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月</a:t>
            </a:r>
            <a:r>
              <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13</a:t>
            </a:r>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日香港律師會會長彭韻僖致辭</a:t>
            </a:r>
            <a:endPar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pic>
        <p:nvPicPr>
          <p:cNvPr id="10" name="圖片 9"/>
          <p:cNvPicPr/>
          <p:nvPr/>
        </p:nvPicPr>
        <p:blipFill>
          <a:blip r:embed="rId5" cstate="print">
            <a:extLst>
              <a:ext uri="{28A0092B-C50C-407E-A947-70E740481C1C}">
                <a14:useLocalDpi xmlns:a14="http://schemas.microsoft.com/office/drawing/2010/main" val="0"/>
              </a:ext>
            </a:extLst>
          </a:blip>
          <a:stretch>
            <a:fillRect/>
          </a:stretch>
        </p:blipFill>
        <p:spPr>
          <a:xfrm rot="16200000">
            <a:off x="9405107" y="4883299"/>
            <a:ext cx="2117529" cy="1352153"/>
          </a:xfrm>
          <a:prstGeom prst="rect">
            <a:avLst/>
          </a:prstGeom>
        </p:spPr>
      </p:pic>
    </p:spTree>
    <p:extLst>
      <p:ext uri="{BB962C8B-B14F-4D97-AF65-F5344CB8AC3E}">
        <p14:creationId xmlns:p14="http://schemas.microsoft.com/office/powerpoint/2010/main" val="28183100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Shape 38"/>
        <p:cNvGrpSpPr/>
        <p:nvPr/>
      </p:nvGrpSpPr>
      <p:grpSpPr>
        <a:xfrm>
          <a:off x="0" y="0"/>
          <a:ext cx="0" cy="0"/>
          <a:chOff x="0" y="0"/>
          <a:chExt cx="0" cy="0"/>
        </a:xfrm>
      </p:grpSpPr>
      <p:sp>
        <p:nvSpPr>
          <p:cNvPr id="2" name="標題 1"/>
          <p:cNvSpPr>
            <a:spLocks noGrp="1"/>
          </p:cNvSpPr>
          <p:nvPr>
            <p:ph type="ctrTitle"/>
          </p:nvPr>
        </p:nvSpPr>
        <p:spPr>
          <a:xfrm>
            <a:off x="1583499" y="452669"/>
            <a:ext cx="9409045" cy="1090344"/>
          </a:xfrm>
        </p:spPr>
        <p:txBody>
          <a:bodyPr/>
          <a:lstStyle/>
          <a:p>
            <a:r>
              <a:rPr lang="zh-TW" altLang="en-US" sz="4000" b="1" dirty="0">
                <a:solidFill>
                  <a:srgbClr val="2275C0"/>
                </a:solidFill>
                <a:latin typeface="微軟正黑體" panose="020B0604030504040204" pitchFamily="34" charset="-120"/>
                <a:ea typeface="微軟正黑體" panose="020B0604030504040204" pitchFamily="34" charset="-120"/>
              </a:rPr>
              <a:t>以「公義」之名違法的刑責</a:t>
            </a:r>
            <a:endParaRPr lang="zh-HK" altLang="en-US" sz="4000" b="1" dirty="0">
              <a:solidFill>
                <a:srgbClr val="2275C0"/>
              </a:solidFill>
              <a:latin typeface="微軟正黑體" panose="020B0604030504040204" pitchFamily="34" charset="-120"/>
              <a:ea typeface="微軟正黑體" panose="020B0604030504040204" pitchFamily="34" charset="-120"/>
            </a:endParaRPr>
          </a:p>
        </p:txBody>
      </p:sp>
      <p:sp>
        <p:nvSpPr>
          <p:cNvPr id="5" name="文字方塊 4"/>
          <p:cNvSpPr txBox="1"/>
          <p:nvPr/>
        </p:nvSpPr>
        <p:spPr>
          <a:xfrm>
            <a:off x="1278779" y="1829340"/>
            <a:ext cx="6351053" cy="3539430"/>
          </a:xfrm>
          <a:prstGeom prst="rect">
            <a:avLst/>
          </a:prstGeom>
          <a:noFill/>
          <a:ln w="25400" cmpd="thickThin">
            <a:solidFill>
              <a:srgbClr val="7030A0"/>
            </a:solidFill>
            <a:prstDash val="lgDashDotDot"/>
          </a:ln>
        </p:spPr>
        <p:txBody>
          <a:bodyPr wrap="square" rtlCol="0">
            <a:spAutoFit/>
          </a:bodyPr>
          <a:lstStyle/>
          <a:p>
            <a:pPr algn="just"/>
            <a:r>
              <a:rPr lang="zh-TW" altLang="en-US" sz="2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若涉事者在行使集會和示威的憲法權利時干犯罪行，該行使憲法權利的事實當然會與犯案背景和環境有關。但如果</a:t>
            </a:r>
            <a:r>
              <a:rPr lang="zh-TW" altLang="en-US" sz="2800" b="1" dirty="0">
                <a:effectLst>
                  <a:outerShdw blurRad="38100" dist="38100" dir="2700000" algn="tl">
                    <a:srgbClr val="000000">
                      <a:alpha val="43137"/>
                    </a:srgbClr>
                  </a:outerShdw>
                </a:effectLst>
                <a:latin typeface="Times New Roman" panose="02020603050405020304" pitchFamily="18" charset="0"/>
                <a:ea typeface="微軟正黑體" panose="020B0604030504040204" pitchFamily="34" charset="-120"/>
                <a:cs typeface="Times New Roman" panose="02020603050405020304" pitchFamily="18" charset="0"/>
              </a:rPr>
              <a:t>涉案行爲被裁定爲罪行</a:t>
            </a:r>
            <a:r>
              <a:rPr lang="zh-TW" altLang="en-US" sz="2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，這也必然代表著</a:t>
            </a:r>
            <a:r>
              <a:rPr lang="zh-TW" altLang="en-US" sz="2800" b="1" dirty="0">
                <a:effectLst>
                  <a:outerShdw blurRad="38100" dist="38100" dir="2700000" algn="tl">
                    <a:srgbClr val="000000">
                      <a:alpha val="43137"/>
                    </a:srgbClr>
                  </a:outerShdw>
                </a:effectLst>
                <a:latin typeface="Times New Roman" panose="02020603050405020304" pitchFamily="18" charset="0"/>
                <a:ea typeface="微軟正黑體" panose="020B0604030504040204" pitchFamily="34" charset="-120"/>
                <a:cs typeface="Times New Roman" panose="02020603050405020304" pitchFamily="18" charset="0"/>
              </a:rPr>
              <a:t>涉事者已逾越了合法行使憲法權利與進行須受制裁及限制的違法活動之間的分界線</a:t>
            </a:r>
            <a:r>
              <a:rPr lang="zh-TW" altLang="en-US" sz="2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。因此，罪犯</a:t>
            </a:r>
            <a:r>
              <a:rPr lang="zh-TW" altLang="en-US" sz="2800" b="1" dirty="0">
                <a:effectLst>
                  <a:outerShdw blurRad="38100" dist="38100" dir="2700000" algn="tl">
                    <a:srgbClr val="000000">
                      <a:alpha val="43137"/>
                    </a:srgbClr>
                  </a:outerShdw>
                </a:effectLst>
                <a:latin typeface="Times New Roman" panose="02020603050405020304" pitchFamily="18" charset="0"/>
                <a:ea typeface="微軟正黑體" panose="020B0604030504040204" pitchFamily="34" charset="-120"/>
                <a:cs typeface="Times New Roman" panose="02020603050405020304" pitchFamily="18" charset="0"/>
              </a:rPr>
              <a:t>以行使憲法權利為請求輕判的理由不甚可取</a:t>
            </a:r>
            <a:r>
              <a:rPr lang="zh-TW" altLang="en-US" sz="2800" b="1" dirty="0">
                <a:solidFill>
                  <a:srgbClr val="7030A0"/>
                </a:solidFill>
                <a:latin typeface="Times New Roman" panose="02020603050405020304" pitchFamily="18" charset="0"/>
                <a:ea typeface="微軟正黑體" panose="020B0604030504040204" pitchFamily="34" charset="-120"/>
                <a:cs typeface="Times New Roman" panose="02020603050405020304" pitchFamily="18" charset="0"/>
              </a:rPr>
              <a:t>。</a:t>
            </a:r>
          </a:p>
        </p:txBody>
      </p:sp>
      <p:pic>
        <p:nvPicPr>
          <p:cNvPr id="7" name="圖片 6"/>
          <p:cNvPicPr/>
          <p:nvPr/>
        </p:nvPicPr>
        <p:blipFill>
          <a:blip r:embed="rId4" cstate="print">
            <a:extLst>
              <a:ext uri="{28A0092B-C50C-407E-A947-70E740481C1C}">
                <a14:useLocalDpi xmlns:a14="http://schemas.microsoft.com/office/drawing/2010/main" val="0"/>
              </a:ext>
            </a:extLst>
          </a:blip>
          <a:stretch>
            <a:fillRect/>
          </a:stretch>
        </p:blipFill>
        <p:spPr>
          <a:xfrm>
            <a:off x="8578941" y="1258981"/>
            <a:ext cx="2561007" cy="1581867"/>
          </a:xfrm>
          <a:prstGeom prst="rect">
            <a:avLst/>
          </a:prstGeom>
        </p:spPr>
      </p:pic>
      <p:sp>
        <p:nvSpPr>
          <p:cNvPr id="8" name="文字方塊 7"/>
          <p:cNvSpPr txBox="1"/>
          <p:nvPr/>
        </p:nvSpPr>
        <p:spPr>
          <a:xfrm>
            <a:off x="8482928" y="2941035"/>
            <a:ext cx="2753031" cy="1200329"/>
          </a:xfrm>
          <a:prstGeom prst="rect">
            <a:avLst/>
          </a:prstGeom>
          <a:noFill/>
        </p:spPr>
        <p:txBody>
          <a:bodyPr wrap="square" rtlCol="0">
            <a:spAutoFit/>
          </a:bodyPr>
          <a:lstStyle/>
          <a:p>
            <a:pPr algn="just"/>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節錄自終院刑事上訴</a:t>
            </a:r>
            <a:r>
              <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2017</a:t>
            </a:r>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年第</a:t>
            </a:r>
            <a:r>
              <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8-10</a:t>
            </a:r>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號 </a:t>
            </a:r>
            <a:r>
              <a:rPr lang="zh-TW" altLang="en-US" i="1"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律政司司長 訴 黃之鋒、羅冠聰、周永康</a:t>
            </a:r>
            <a:r>
              <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新聞摘要中譯本</a:t>
            </a:r>
            <a:r>
              <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p>
        </p:txBody>
      </p:sp>
      <p:pic>
        <p:nvPicPr>
          <p:cNvPr id="10" name="圖片 9"/>
          <p:cNvPicPr/>
          <p:nvPr/>
        </p:nvPicPr>
        <p:blipFill>
          <a:blip r:embed="rId5" cstate="print">
            <a:extLst>
              <a:ext uri="{28A0092B-C50C-407E-A947-70E740481C1C}">
                <a14:useLocalDpi xmlns:a14="http://schemas.microsoft.com/office/drawing/2010/main" val="0"/>
              </a:ext>
            </a:extLst>
          </a:blip>
          <a:stretch>
            <a:fillRect/>
          </a:stretch>
        </p:blipFill>
        <p:spPr>
          <a:xfrm rot="16200000">
            <a:off x="9405107" y="4883299"/>
            <a:ext cx="2117529" cy="1352153"/>
          </a:xfrm>
          <a:prstGeom prst="rect">
            <a:avLst/>
          </a:prstGeom>
        </p:spPr>
      </p:pic>
    </p:spTree>
    <p:extLst>
      <p:ext uri="{BB962C8B-B14F-4D97-AF65-F5344CB8AC3E}">
        <p14:creationId xmlns:p14="http://schemas.microsoft.com/office/powerpoint/2010/main" val="30075025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Shape 38"/>
        <p:cNvGrpSpPr/>
        <p:nvPr/>
      </p:nvGrpSpPr>
      <p:grpSpPr>
        <a:xfrm>
          <a:off x="0" y="0"/>
          <a:ext cx="0" cy="0"/>
          <a:chOff x="0" y="0"/>
          <a:chExt cx="0" cy="0"/>
        </a:xfrm>
      </p:grpSpPr>
      <p:sp>
        <p:nvSpPr>
          <p:cNvPr id="2" name="標題 1"/>
          <p:cNvSpPr>
            <a:spLocks noGrp="1"/>
          </p:cNvSpPr>
          <p:nvPr>
            <p:ph type="ctrTitle"/>
          </p:nvPr>
        </p:nvSpPr>
        <p:spPr>
          <a:xfrm>
            <a:off x="1583499" y="452669"/>
            <a:ext cx="9409045" cy="1090344"/>
          </a:xfrm>
        </p:spPr>
        <p:txBody>
          <a:bodyPr/>
          <a:lstStyle/>
          <a:p>
            <a:r>
              <a:rPr lang="zh-TW" altLang="en-US" sz="4000" b="1" dirty="0">
                <a:solidFill>
                  <a:srgbClr val="2275C0"/>
                </a:solidFill>
                <a:latin typeface="微軟正黑體" panose="020B0604030504040204" pitchFamily="34" charset="-120"/>
                <a:ea typeface="微軟正黑體" panose="020B0604030504040204" pitchFamily="34" charset="-120"/>
              </a:rPr>
              <a:t>以「公義」之名違法的刑責</a:t>
            </a:r>
            <a:endParaRPr lang="zh-HK" altLang="en-US" sz="4000" b="1" dirty="0">
              <a:solidFill>
                <a:srgbClr val="2275C0"/>
              </a:solidFill>
              <a:latin typeface="微軟正黑體" panose="020B0604030504040204" pitchFamily="34" charset="-120"/>
              <a:ea typeface="微軟正黑體" panose="020B0604030504040204" pitchFamily="34" charset="-120"/>
            </a:endParaRPr>
          </a:p>
        </p:txBody>
      </p:sp>
      <p:sp>
        <p:nvSpPr>
          <p:cNvPr id="5" name="文字方塊 4"/>
          <p:cNvSpPr txBox="1"/>
          <p:nvPr/>
        </p:nvSpPr>
        <p:spPr>
          <a:xfrm>
            <a:off x="1278779" y="1771838"/>
            <a:ext cx="6351053" cy="4154984"/>
          </a:xfrm>
          <a:prstGeom prst="rect">
            <a:avLst/>
          </a:prstGeom>
          <a:noFill/>
          <a:ln w="25400" cmpd="thickThin">
            <a:solidFill>
              <a:srgbClr val="7030A0"/>
            </a:solidFill>
            <a:prstDash val="lgDashDotDot"/>
          </a:ln>
        </p:spPr>
        <p:txBody>
          <a:bodyPr wrap="square" rtlCol="0">
            <a:spAutoFit/>
          </a:bodyPr>
          <a:lstStyle/>
          <a:p>
            <a:pPr lvl="0" algn="just"/>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公民抗命的概念，在香港是可承認的。廣義來説，公民抗命包括 </a:t>
            </a:r>
            <a:r>
              <a:rPr lang="en-US" altLang="zh-TW"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2400" dirty="0" err="1">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i</a:t>
            </a:r>
            <a:r>
              <a:rPr lang="en-US" altLang="zh-TW"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t>
            </a: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罪犯相信某一法律不公義，因而侵犯該法律，或 </a:t>
            </a:r>
            <a:r>
              <a:rPr lang="en-US" altLang="zh-TW"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(ii) </a:t>
            </a: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罪犯爲了抗議他眼中不公義的事情，或爲了導致法律上或社會上的改變，所作出的違法行爲。罪犯因其良心驅使的反對或因其真誠信念，而作出上述兩種行爲，都是法庭可以考慮的犯罪動機。但法庭給予這些動機的比重必隨案件的實際情況而異，而罪犯的理想是否可取，法庭亦不予評價。在廣泛理解之下，</a:t>
            </a:r>
            <a:r>
              <a:rPr lang="zh-TW" altLang="en-US" sz="2400" b="1" dirty="0">
                <a:effectLst>
                  <a:outerShdw blurRad="38100" dist="38100" dir="2700000" algn="tl">
                    <a:srgbClr val="000000">
                      <a:alpha val="43137"/>
                    </a:srgbClr>
                  </a:outerShdw>
                </a:effectLst>
                <a:latin typeface="Times New Roman" panose="02020603050405020304" pitchFamily="18" charset="0"/>
                <a:ea typeface="微軟正黑體" panose="020B0604030504040204" pitchFamily="34" charset="-120"/>
                <a:cs typeface="Times New Roman" panose="02020603050405020304" pitchFamily="18" charset="0"/>
              </a:rPr>
              <a:t>公民抗命亦要求示威者預期及接受懲罰，採取的行動亦須是和平非暴力</a:t>
            </a:r>
            <a:r>
              <a:rPr lang="zh-TW" altLang="en-US" sz="2400" dirty="0">
                <a:solidFill>
                  <a:srgbClr val="7030A0"/>
                </a:solidFill>
                <a:latin typeface="Times New Roman" panose="02020603050405020304" pitchFamily="18" charset="0"/>
                <a:ea typeface="微軟正黑體" panose="020B0604030504040204" pitchFamily="34" charset="-120"/>
                <a:cs typeface="Times New Roman" panose="02020603050405020304" pitchFamily="18" charset="0"/>
              </a:rPr>
              <a:t>。</a:t>
            </a:r>
            <a:endParaRPr kumimoji="0" lang="zh-TW" altLang="en-US" sz="2400" u="none" strike="noStrike" kern="1200" cap="none" spc="0" normalizeH="0" baseline="0" noProof="0" dirty="0">
              <a:ln>
                <a:noFill/>
              </a:ln>
              <a:solidFill>
                <a:srgbClr val="7030A0"/>
              </a:solidFill>
              <a:effectLst/>
              <a:uLnTx/>
              <a:uFillTx/>
              <a:latin typeface="Times New Roman" panose="02020603050405020304" pitchFamily="18" charset="0"/>
              <a:ea typeface="微軟正黑體" panose="020B0604030504040204" pitchFamily="34" charset="-120"/>
              <a:cs typeface="Times New Roman" panose="02020603050405020304" pitchFamily="18" charset="0"/>
            </a:endParaRPr>
          </a:p>
        </p:txBody>
      </p:sp>
      <p:pic>
        <p:nvPicPr>
          <p:cNvPr id="7" name="圖片 6"/>
          <p:cNvPicPr/>
          <p:nvPr/>
        </p:nvPicPr>
        <p:blipFill>
          <a:blip r:embed="rId4" cstate="print">
            <a:extLst>
              <a:ext uri="{28A0092B-C50C-407E-A947-70E740481C1C}">
                <a14:useLocalDpi xmlns:a14="http://schemas.microsoft.com/office/drawing/2010/main" val="0"/>
              </a:ext>
            </a:extLst>
          </a:blip>
          <a:stretch>
            <a:fillRect/>
          </a:stretch>
        </p:blipFill>
        <p:spPr>
          <a:xfrm>
            <a:off x="8578941" y="1388290"/>
            <a:ext cx="2561007" cy="1581867"/>
          </a:xfrm>
          <a:prstGeom prst="rect">
            <a:avLst/>
          </a:prstGeom>
        </p:spPr>
      </p:pic>
      <p:sp>
        <p:nvSpPr>
          <p:cNvPr id="8" name="文字方塊 7"/>
          <p:cNvSpPr txBox="1"/>
          <p:nvPr/>
        </p:nvSpPr>
        <p:spPr>
          <a:xfrm>
            <a:off x="8482928" y="3070344"/>
            <a:ext cx="2753031" cy="1200329"/>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zh-TW" altLang="en-US" sz="1800" b="0" i="0" u="none" strike="noStrike" kern="1200" cap="none" spc="0" normalizeH="0" baseline="0" noProof="0" dirty="0">
                <a:ln>
                  <a:noFill/>
                </a:ln>
                <a:solidFill>
                  <a:schemeClr val="tx1">
                    <a:lumMod val="85000"/>
                    <a:lumOff val="15000"/>
                  </a:schemeClr>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終院刑事上訴</a:t>
            </a:r>
            <a:r>
              <a:rPr kumimoji="0" lang="en-US" altLang="zh-TW" sz="1800" b="0" i="0" u="none" strike="noStrike" kern="1200" cap="none" spc="0" normalizeH="0" baseline="0" noProof="0" dirty="0">
                <a:ln>
                  <a:noFill/>
                </a:ln>
                <a:solidFill>
                  <a:schemeClr val="tx1">
                    <a:lumMod val="85000"/>
                    <a:lumOff val="15000"/>
                  </a:schemeClr>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2017</a:t>
            </a:r>
            <a:r>
              <a:rPr kumimoji="0" lang="zh-TW" altLang="en-US" sz="1800" b="0" i="0" u="none" strike="noStrike" kern="1200" cap="none" spc="0" normalizeH="0" baseline="0" noProof="0" dirty="0">
                <a:ln>
                  <a:noFill/>
                </a:ln>
                <a:solidFill>
                  <a:schemeClr val="tx1">
                    <a:lumMod val="85000"/>
                    <a:lumOff val="15000"/>
                  </a:schemeClr>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年第</a:t>
            </a:r>
            <a:r>
              <a:rPr kumimoji="0" lang="en-US" altLang="zh-TW" sz="1800" b="0" i="0" u="none" strike="noStrike" kern="1200" cap="none" spc="0" normalizeH="0" baseline="0" noProof="0" dirty="0">
                <a:ln>
                  <a:noFill/>
                </a:ln>
                <a:solidFill>
                  <a:schemeClr val="tx1">
                    <a:lumMod val="85000"/>
                    <a:lumOff val="15000"/>
                  </a:schemeClr>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8-10</a:t>
            </a:r>
            <a:r>
              <a:rPr kumimoji="0" lang="zh-TW" altLang="en-US" sz="1800" b="0" i="0" u="none" strike="noStrike" kern="1200" cap="none" spc="0" normalizeH="0" baseline="0" noProof="0" dirty="0">
                <a:ln>
                  <a:noFill/>
                </a:ln>
                <a:solidFill>
                  <a:schemeClr val="tx1">
                    <a:lumMod val="85000"/>
                    <a:lumOff val="15000"/>
                  </a:schemeClr>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號 </a:t>
            </a:r>
            <a:r>
              <a:rPr kumimoji="0" lang="zh-TW" altLang="en-US" sz="1800" b="0" i="1" u="none" strike="noStrike" kern="1200" cap="none" spc="0" normalizeH="0" baseline="0" noProof="0" dirty="0">
                <a:ln>
                  <a:noFill/>
                </a:ln>
                <a:solidFill>
                  <a:schemeClr val="tx1">
                    <a:lumMod val="85000"/>
                    <a:lumOff val="15000"/>
                  </a:schemeClr>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律政司司長 訴 黃之鋒、羅冠聰、周永康</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0" normalizeH="0" baseline="0" noProof="0" dirty="0">
                <a:ln>
                  <a:noFill/>
                </a:ln>
                <a:solidFill>
                  <a:schemeClr val="tx1">
                    <a:lumMod val="85000"/>
                    <a:lumOff val="15000"/>
                  </a:schemeClr>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a:t>
            </a:r>
            <a:r>
              <a:rPr kumimoji="0" lang="zh-TW" altLang="en-US" sz="1800" b="0" i="0" u="none" strike="noStrike" kern="1200" cap="none" spc="0" normalizeH="0" baseline="0" noProof="0" dirty="0">
                <a:ln>
                  <a:noFill/>
                </a:ln>
                <a:solidFill>
                  <a:schemeClr val="tx1">
                    <a:lumMod val="85000"/>
                    <a:lumOff val="15000"/>
                  </a:schemeClr>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新聞摘要中譯本</a:t>
            </a:r>
            <a:r>
              <a:rPr kumimoji="0" lang="en-US" altLang="zh-TW" sz="1800" b="0" i="0" u="none" strike="noStrike" kern="1200" cap="none" spc="0" normalizeH="0" baseline="0" noProof="0" dirty="0">
                <a:ln>
                  <a:noFill/>
                </a:ln>
                <a:solidFill>
                  <a:schemeClr val="tx1">
                    <a:lumMod val="85000"/>
                    <a:lumOff val="15000"/>
                  </a:schemeClr>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a:t>
            </a:r>
          </a:p>
        </p:txBody>
      </p:sp>
      <p:pic>
        <p:nvPicPr>
          <p:cNvPr id="11" name="圖片 10"/>
          <p:cNvPicPr/>
          <p:nvPr/>
        </p:nvPicPr>
        <p:blipFill>
          <a:blip r:embed="rId5" cstate="print">
            <a:extLst>
              <a:ext uri="{28A0092B-C50C-407E-A947-70E740481C1C}">
                <a14:useLocalDpi xmlns:a14="http://schemas.microsoft.com/office/drawing/2010/main" val="0"/>
              </a:ext>
            </a:extLst>
          </a:blip>
          <a:stretch>
            <a:fillRect/>
          </a:stretch>
        </p:blipFill>
        <p:spPr>
          <a:xfrm rot="16200000">
            <a:off x="9405313" y="4883299"/>
            <a:ext cx="2117529" cy="1352153"/>
          </a:xfrm>
          <a:prstGeom prst="rect">
            <a:avLst/>
          </a:prstGeom>
        </p:spPr>
      </p:pic>
    </p:spTree>
    <p:extLst>
      <p:ext uri="{BB962C8B-B14F-4D97-AF65-F5344CB8AC3E}">
        <p14:creationId xmlns:p14="http://schemas.microsoft.com/office/powerpoint/2010/main" val="28486325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Shape 38"/>
        <p:cNvGrpSpPr/>
        <p:nvPr/>
      </p:nvGrpSpPr>
      <p:grpSpPr>
        <a:xfrm>
          <a:off x="0" y="0"/>
          <a:ext cx="0" cy="0"/>
          <a:chOff x="0" y="0"/>
          <a:chExt cx="0" cy="0"/>
        </a:xfrm>
      </p:grpSpPr>
      <p:sp>
        <p:nvSpPr>
          <p:cNvPr id="2" name="標題 1"/>
          <p:cNvSpPr>
            <a:spLocks noGrp="1"/>
          </p:cNvSpPr>
          <p:nvPr>
            <p:ph type="ctrTitle"/>
          </p:nvPr>
        </p:nvSpPr>
        <p:spPr>
          <a:xfrm>
            <a:off x="1583499" y="452669"/>
            <a:ext cx="9409045" cy="1090344"/>
          </a:xfrm>
        </p:spPr>
        <p:txBody>
          <a:bodyPr/>
          <a:lstStyle/>
          <a:p>
            <a:r>
              <a:rPr lang="zh-TW" altLang="en-US" sz="4000" b="1" dirty="0">
                <a:solidFill>
                  <a:srgbClr val="2275C0"/>
                </a:solidFill>
                <a:latin typeface="微軟正黑體" panose="020B0604030504040204" pitchFamily="34" charset="-120"/>
                <a:ea typeface="微軟正黑體" panose="020B0604030504040204" pitchFamily="34" charset="-120"/>
              </a:rPr>
              <a:t>以「公義」之名違法的刑責</a:t>
            </a:r>
            <a:endParaRPr lang="zh-HK" altLang="en-US" sz="4000" b="1" dirty="0">
              <a:solidFill>
                <a:srgbClr val="2275C0"/>
              </a:solidFill>
              <a:latin typeface="微軟正黑體" panose="020B0604030504040204" pitchFamily="34" charset="-120"/>
              <a:ea typeface="微軟正黑體" panose="020B0604030504040204" pitchFamily="34" charset="-120"/>
            </a:endParaRPr>
          </a:p>
        </p:txBody>
      </p:sp>
      <p:sp>
        <p:nvSpPr>
          <p:cNvPr id="5" name="文字方塊 4"/>
          <p:cNvSpPr txBox="1"/>
          <p:nvPr/>
        </p:nvSpPr>
        <p:spPr>
          <a:xfrm>
            <a:off x="1278779" y="1967886"/>
            <a:ext cx="6351053" cy="1815882"/>
          </a:xfrm>
          <a:prstGeom prst="rect">
            <a:avLst/>
          </a:prstGeom>
          <a:noFill/>
          <a:ln w="25400" cmpd="thickThin">
            <a:solidFill>
              <a:srgbClr val="7030A0"/>
            </a:solidFill>
            <a:prstDash val="lgDashDotDot"/>
          </a:ln>
        </p:spPr>
        <p:txBody>
          <a:bodyPr wrap="square" rtlCol="0">
            <a:spAutoFit/>
          </a:bodyPr>
          <a:lstStyle/>
          <a:p>
            <a:r>
              <a:rPr lang="en-US" altLang="zh-TW" sz="2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t>
            </a:r>
            <a:r>
              <a:rPr lang="zh-TW" altLang="en-US" sz="2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涉案行爲</a:t>
            </a:r>
            <a:r>
              <a:rPr lang="zh-TW" altLang="en-US" sz="28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已</a:t>
            </a:r>
            <a:r>
              <a:rPr lang="zh-TW" altLang="en-US" sz="2800" b="1" dirty="0" smtClean="0">
                <a:effectLst>
                  <a:outerShdw blurRad="38100" dist="38100" dir="2700000" algn="tl">
                    <a:srgbClr val="000000">
                      <a:alpha val="43137"/>
                    </a:srgbClr>
                  </a:outerShdw>
                </a:effectLst>
                <a:latin typeface="Times New Roman" panose="02020603050405020304" pitchFamily="18" charset="0"/>
                <a:ea typeface="微軟正黑體" panose="020B0604030504040204" pitchFamily="34" charset="-120"/>
                <a:cs typeface="Times New Roman" panose="02020603050405020304" pitchFamily="18" charset="0"/>
              </a:rPr>
              <a:t>違反刑事法和涉及暴力，因此不是和平、非暴力</a:t>
            </a:r>
            <a:r>
              <a:rPr lang="zh-TW" altLang="en-US" sz="28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所以在判刑時</a:t>
            </a:r>
            <a:r>
              <a:rPr lang="zh-TW" altLang="en-US" sz="2800" b="1" dirty="0">
                <a:effectLst>
                  <a:outerShdw blurRad="38100" dist="38100" dir="2700000" algn="tl">
                    <a:srgbClr val="000000">
                      <a:alpha val="43137"/>
                    </a:srgbClr>
                  </a:outerShdw>
                </a:effectLst>
                <a:latin typeface="Times New Roman" panose="02020603050405020304" pitchFamily="18" charset="0"/>
                <a:ea typeface="微軟正黑體" panose="020B0604030504040204" pitchFamily="34" charset="-120"/>
                <a:cs typeface="Times New Roman" panose="02020603050405020304" pitchFamily="18" charset="0"/>
              </a:rPr>
              <a:t>以公民抗命爲</a:t>
            </a:r>
            <a:r>
              <a:rPr lang="zh-TW" altLang="en-US" sz="2800" b="1" dirty="0" smtClean="0">
                <a:effectLst>
                  <a:outerShdw blurRad="38100" dist="38100" dir="2700000" algn="tl">
                    <a:srgbClr val="000000">
                      <a:alpha val="43137"/>
                    </a:srgbClr>
                  </a:outerShdw>
                </a:effectLst>
                <a:latin typeface="Times New Roman" panose="02020603050405020304" pitchFamily="18" charset="0"/>
                <a:ea typeface="微軟正黑體" panose="020B0604030504040204" pitchFamily="34" charset="-120"/>
                <a:cs typeface="Times New Roman" panose="02020603050405020304" pitchFamily="18" charset="0"/>
              </a:rPr>
              <a:t>由所</a:t>
            </a:r>
            <a:r>
              <a:rPr lang="zh-TW" altLang="en-US" sz="2800" b="1" dirty="0">
                <a:effectLst>
                  <a:outerShdw blurRad="38100" dist="38100" dir="2700000" algn="tl">
                    <a:srgbClr val="000000">
                      <a:alpha val="43137"/>
                    </a:srgbClr>
                  </a:outerShdw>
                </a:effectLst>
                <a:latin typeface="Times New Roman" panose="02020603050405020304" pitchFamily="18" charset="0"/>
                <a:ea typeface="微軟正黑體" panose="020B0604030504040204" pitchFamily="34" charset="-120"/>
                <a:cs typeface="Times New Roman" panose="02020603050405020304" pitchFamily="18" charset="0"/>
              </a:rPr>
              <a:t>作出的輕判請求，應得的比重甚少</a:t>
            </a:r>
            <a:r>
              <a:rPr lang="zh-TW" altLang="en-US" sz="2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p>
        </p:txBody>
      </p:sp>
      <p:pic>
        <p:nvPicPr>
          <p:cNvPr id="7" name="圖片 6"/>
          <p:cNvPicPr/>
          <p:nvPr/>
        </p:nvPicPr>
        <p:blipFill>
          <a:blip r:embed="rId4" cstate="print">
            <a:extLst>
              <a:ext uri="{28A0092B-C50C-407E-A947-70E740481C1C}">
                <a14:useLocalDpi xmlns:a14="http://schemas.microsoft.com/office/drawing/2010/main" val="0"/>
              </a:ext>
            </a:extLst>
          </a:blip>
          <a:stretch>
            <a:fillRect/>
          </a:stretch>
        </p:blipFill>
        <p:spPr>
          <a:xfrm>
            <a:off x="8578941" y="1397527"/>
            <a:ext cx="2561007" cy="1581867"/>
          </a:xfrm>
          <a:prstGeom prst="rect">
            <a:avLst/>
          </a:prstGeom>
        </p:spPr>
      </p:pic>
      <p:sp>
        <p:nvSpPr>
          <p:cNvPr id="8" name="文字方塊 7"/>
          <p:cNvSpPr txBox="1"/>
          <p:nvPr/>
        </p:nvSpPr>
        <p:spPr>
          <a:xfrm>
            <a:off x="8482928" y="3079581"/>
            <a:ext cx="2753031" cy="1200329"/>
          </a:xfrm>
          <a:prstGeom prst="rect">
            <a:avLst/>
          </a:prstGeom>
          <a:noFill/>
        </p:spPr>
        <p:txBody>
          <a:bodyPr wrap="square" rtlCol="0">
            <a:spAutoFit/>
          </a:bodyPr>
          <a:lstStyle/>
          <a:p>
            <a:pPr algn="just"/>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終院刑事上訴</a:t>
            </a:r>
            <a:r>
              <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2017</a:t>
            </a:r>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年第</a:t>
            </a:r>
            <a:r>
              <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8-10</a:t>
            </a:r>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號 </a:t>
            </a:r>
            <a:r>
              <a:rPr lang="zh-TW" altLang="en-US" i="1"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律政司司長 訴 黃之鋒、羅冠聰、周永康</a:t>
            </a:r>
          </a:p>
          <a:p>
            <a:r>
              <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新聞摘要中譯本</a:t>
            </a:r>
            <a:r>
              <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p>
        </p:txBody>
      </p:sp>
      <p:pic>
        <p:nvPicPr>
          <p:cNvPr id="10" name="圖片 9"/>
          <p:cNvPicPr/>
          <p:nvPr/>
        </p:nvPicPr>
        <p:blipFill>
          <a:blip r:embed="rId5" cstate="print">
            <a:extLst>
              <a:ext uri="{28A0092B-C50C-407E-A947-70E740481C1C}">
                <a14:useLocalDpi xmlns:a14="http://schemas.microsoft.com/office/drawing/2010/main" val="0"/>
              </a:ext>
            </a:extLst>
          </a:blip>
          <a:stretch>
            <a:fillRect/>
          </a:stretch>
        </p:blipFill>
        <p:spPr>
          <a:xfrm rot="16200000">
            <a:off x="9405107" y="4883299"/>
            <a:ext cx="2117529" cy="1352153"/>
          </a:xfrm>
          <a:prstGeom prst="rect">
            <a:avLst/>
          </a:prstGeom>
        </p:spPr>
      </p:pic>
    </p:spTree>
    <p:extLst>
      <p:ext uri="{BB962C8B-B14F-4D97-AF65-F5344CB8AC3E}">
        <p14:creationId xmlns:p14="http://schemas.microsoft.com/office/powerpoint/2010/main" val="16405348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Shape 38"/>
        <p:cNvGrpSpPr/>
        <p:nvPr/>
      </p:nvGrpSpPr>
      <p:grpSpPr>
        <a:xfrm>
          <a:off x="0" y="0"/>
          <a:ext cx="0" cy="0"/>
          <a:chOff x="0" y="0"/>
          <a:chExt cx="0" cy="0"/>
        </a:xfrm>
      </p:grpSpPr>
      <p:sp>
        <p:nvSpPr>
          <p:cNvPr id="2" name="標題 1"/>
          <p:cNvSpPr>
            <a:spLocks noGrp="1"/>
          </p:cNvSpPr>
          <p:nvPr>
            <p:ph type="ctrTitle"/>
          </p:nvPr>
        </p:nvSpPr>
        <p:spPr>
          <a:xfrm>
            <a:off x="1583499" y="452669"/>
            <a:ext cx="9409045" cy="1090344"/>
          </a:xfrm>
        </p:spPr>
        <p:txBody>
          <a:bodyPr/>
          <a:lstStyle/>
          <a:p>
            <a:r>
              <a:rPr lang="zh-TW" altLang="en-US" sz="4000" b="1" dirty="0">
                <a:solidFill>
                  <a:srgbClr val="2275C0"/>
                </a:solidFill>
                <a:latin typeface="微軟正黑體" panose="020B0604030504040204" pitchFamily="34" charset="-120"/>
                <a:ea typeface="微軟正黑體" panose="020B0604030504040204" pitchFamily="34" charset="-120"/>
              </a:rPr>
              <a:t>以「公義」之名違法的刑責</a:t>
            </a:r>
            <a:endParaRPr lang="zh-HK" altLang="en-US" sz="4000" b="1" dirty="0">
              <a:solidFill>
                <a:srgbClr val="2275C0"/>
              </a:solidFill>
              <a:latin typeface="微軟正黑體" panose="020B0604030504040204" pitchFamily="34" charset="-120"/>
              <a:ea typeface="微軟正黑體" panose="020B0604030504040204" pitchFamily="34" charset="-120"/>
            </a:endParaRPr>
          </a:p>
        </p:txBody>
      </p:sp>
      <p:sp>
        <p:nvSpPr>
          <p:cNvPr id="5" name="文字方塊 4"/>
          <p:cNvSpPr txBox="1"/>
          <p:nvPr/>
        </p:nvSpPr>
        <p:spPr>
          <a:xfrm>
            <a:off x="1278779" y="1829340"/>
            <a:ext cx="6351053" cy="2677656"/>
          </a:xfrm>
          <a:prstGeom prst="rect">
            <a:avLst/>
          </a:prstGeom>
          <a:noFill/>
          <a:ln w="25400" cmpd="thickThin">
            <a:solidFill>
              <a:srgbClr val="7030A0"/>
            </a:solidFill>
            <a:prstDash val="lgDashDotDot"/>
          </a:ln>
        </p:spPr>
        <p:txBody>
          <a:bodyPr wrap="square" rtlCol="0">
            <a:spAutoFit/>
          </a:bodyPr>
          <a:lstStyle/>
          <a:p>
            <a:pPr algn="just"/>
            <a:r>
              <a:rPr lang="en-US" altLang="zh-TW" sz="2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t>
            </a:r>
            <a:r>
              <a:rPr lang="zh-TW" altLang="en-US" sz="2800" b="1" dirty="0">
                <a:effectLst>
                  <a:outerShdw blurRad="38100" dist="38100" dir="2700000" algn="tl">
                    <a:srgbClr val="000000">
                      <a:alpha val="43137"/>
                    </a:srgbClr>
                  </a:outerShdw>
                </a:effectLst>
                <a:latin typeface="Times New Roman" panose="02020603050405020304" pitchFamily="18" charset="0"/>
                <a:ea typeface="微軟正黑體" panose="020B0604030504040204" pitchFamily="34" charset="-120"/>
                <a:cs typeface="Times New Roman" panose="02020603050405020304" pitchFamily="18" charset="0"/>
              </a:rPr>
              <a:t>涉及暴力的非法集結是不會被寬容的</a:t>
            </a:r>
            <a:r>
              <a:rPr lang="zh-TW" altLang="en-US" sz="2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，法庭亦有</a:t>
            </a:r>
            <a:r>
              <a:rPr lang="zh-TW" altLang="en-US" sz="2800" b="1" dirty="0">
                <a:effectLst>
                  <a:outerShdw blurRad="38100" dist="38100" dir="2700000" algn="tl">
                    <a:srgbClr val="000000">
                      <a:alpha val="43137"/>
                    </a:srgbClr>
                  </a:outerShdw>
                </a:effectLst>
                <a:latin typeface="Times New Roman" panose="02020603050405020304" pitchFamily="18" charset="0"/>
                <a:ea typeface="微軟正黑體" panose="020B0604030504040204" pitchFamily="34" charset="-120"/>
                <a:cs typeface="Times New Roman" panose="02020603050405020304" pitchFamily="18" charset="0"/>
              </a:rPr>
              <a:t>充分理由將來可以判即時監禁的刑罰</a:t>
            </a:r>
            <a:r>
              <a:rPr lang="zh-TW" altLang="en-US" sz="2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。罪責較大的人就是那些參與暴力行動，煽惑他人干犯此罪行，或憑藉他們的身分或憑藉他們的領導角色而鼓勵其他人仕參與非法集結。</a:t>
            </a:r>
          </a:p>
        </p:txBody>
      </p:sp>
      <p:pic>
        <p:nvPicPr>
          <p:cNvPr id="7" name="圖片 6"/>
          <p:cNvPicPr/>
          <p:nvPr/>
        </p:nvPicPr>
        <p:blipFill>
          <a:blip r:embed="rId4" cstate="print">
            <a:extLst>
              <a:ext uri="{28A0092B-C50C-407E-A947-70E740481C1C}">
                <a14:useLocalDpi xmlns:a14="http://schemas.microsoft.com/office/drawing/2010/main" val="0"/>
              </a:ext>
            </a:extLst>
          </a:blip>
          <a:stretch>
            <a:fillRect/>
          </a:stretch>
        </p:blipFill>
        <p:spPr>
          <a:xfrm>
            <a:off x="8578941" y="1258981"/>
            <a:ext cx="2561007" cy="1581867"/>
          </a:xfrm>
          <a:prstGeom prst="rect">
            <a:avLst/>
          </a:prstGeom>
        </p:spPr>
      </p:pic>
      <p:sp>
        <p:nvSpPr>
          <p:cNvPr id="8" name="文字方塊 7"/>
          <p:cNvSpPr txBox="1"/>
          <p:nvPr/>
        </p:nvSpPr>
        <p:spPr>
          <a:xfrm>
            <a:off x="8482928" y="2941035"/>
            <a:ext cx="2753031" cy="1200329"/>
          </a:xfrm>
          <a:prstGeom prst="rect">
            <a:avLst/>
          </a:prstGeom>
          <a:noFill/>
        </p:spPr>
        <p:txBody>
          <a:bodyPr wrap="square" rtlCol="0">
            <a:spAutoFit/>
          </a:bodyPr>
          <a:lstStyle/>
          <a:p>
            <a:pPr algn="just"/>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節錄自終院刑事上訴</a:t>
            </a:r>
            <a:r>
              <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2017</a:t>
            </a:r>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年第</a:t>
            </a:r>
            <a:r>
              <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8-10</a:t>
            </a:r>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號 </a:t>
            </a:r>
            <a:r>
              <a:rPr lang="zh-TW" altLang="en-US" i="1"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律政司司長 訴 黃之鋒、羅冠聰、周永康</a:t>
            </a:r>
            <a:r>
              <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新聞摘要中譯本</a:t>
            </a:r>
            <a:r>
              <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p>
        </p:txBody>
      </p:sp>
      <p:pic>
        <p:nvPicPr>
          <p:cNvPr id="9" name="圖片 8"/>
          <p:cNvPicPr/>
          <p:nvPr/>
        </p:nvPicPr>
        <p:blipFill>
          <a:blip r:embed="rId5" cstate="print">
            <a:extLst>
              <a:ext uri="{28A0092B-C50C-407E-A947-70E740481C1C}">
                <a14:useLocalDpi xmlns:a14="http://schemas.microsoft.com/office/drawing/2010/main" val="0"/>
              </a:ext>
            </a:extLst>
          </a:blip>
          <a:stretch>
            <a:fillRect/>
          </a:stretch>
        </p:blipFill>
        <p:spPr>
          <a:xfrm rot="16200000">
            <a:off x="9443680" y="4754409"/>
            <a:ext cx="2035039" cy="1357496"/>
          </a:xfrm>
          <a:prstGeom prst="rect">
            <a:avLst/>
          </a:prstGeom>
        </p:spPr>
      </p:pic>
    </p:spTree>
    <p:extLst>
      <p:ext uri="{BB962C8B-B14F-4D97-AF65-F5344CB8AC3E}">
        <p14:creationId xmlns:p14="http://schemas.microsoft.com/office/powerpoint/2010/main" val="35511773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Shape 38"/>
        <p:cNvGrpSpPr/>
        <p:nvPr/>
      </p:nvGrpSpPr>
      <p:grpSpPr>
        <a:xfrm>
          <a:off x="0" y="0"/>
          <a:ext cx="0" cy="0"/>
          <a:chOff x="0" y="0"/>
          <a:chExt cx="0" cy="0"/>
        </a:xfrm>
      </p:grpSpPr>
      <p:sp>
        <p:nvSpPr>
          <p:cNvPr id="2" name="標題 1"/>
          <p:cNvSpPr>
            <a:spLocks noGrp="1"/>
          </p:cNvSpPr>
          <p:nvPr>
            <p:ph type="ctrTitle"/>
          </p:nvPr>
        </p:nvSpPr>
        <p:spPr>
          <a:xfrm>
            <a:off x="1583499" y="452669"/>
            <a:ext cx="9409045" cy="1090344"/>
          </a:xfrm>
        </p:spPr>
        <p:txBody>
          <a:bodyPr/>
          <a:lstStyle/>
          <a:p>
            <a:r>
              <a:rPr lang="zh-TW" altLang="en-US" sz="4000" b="1" dirty="0">
                <a:solidFill>
                  <a:srgbClr val="2275C0"/>
                </a:solidFill>
                <a:latin typeface="微軟正黑體" panose="020B0604030504040204" pitchFamily="34" charset="-120"/>
                <a:ea typeface="微軟正黑體" panose="020B0604030504040204" pitchFamily="34" charset="-120"/>
              </a:rPr>
              <a:t>法治的基本含意</a:t>
            </a:r>
            <a:endParaRPr lang="zh-HK" altLang="en-US" sz="4000" b="1" dirty="0">
              <a:solidFill>
                <a:srgbClr val="2275C0"/>
              </a:solidFill>
              <a:latin typeface="微軟正黑體" panose="020B0604030504040204" pitchFamily="34" charset="-120"/>
              <a:ea typeface="微軟正黑體" panose="020B0604030504040204" pitchFamily="34" charset="-120"/>
            </a:endParaRPr>
          </a:p>
        </p:txBody>
      </p:sp>
      <p:sp>
        <p:nvSpPr>
          <p:cNvPr id="5" name="文字方塊 4"/>
          <p:cNvSpPr txBox="1"/>
          <p:nvPr/>
        </p:nvSpPr>
        <p:spPr>
          <a:xfrm>
            <a:off x="3451123" y="1690795"/>
            <a:ext cx="7620000" cy="3477875"/>
          </a:xfrm>
          <a:prstGeom prst="rect">
            <a:avLst/>
          </a:prstGeom>
          <a:noFill/>
          <a:ln w="25400" cmpd="thickThin">
            <a:solidFill>
              <a:srgbClr val="FF0000"/>
            </a:solidFill>
            <a:prstDash val="solid"/>
          </a:ln>
        </p:spPr>
        <p:txBody>
          <a:bodyPr wrap="square" rtlCol="0">
            <a:spAutoFit/>
          </a:bodyPr>
          <a:lstStyle/>
          <a:p>
            <a:pPr marL="457200" indent="-457200" algn="just">
              <a:buFont typeface="Arial" panose="020B0604020202020204" pitchFamily="34" charset="0"/>
              <a:buChar char="•"/>
            </a:pPr>
            <a:r>
              <a:rPr lang="zh-HK" altLang="en-US" sz="20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法律面前人人平等</a:t>
            </a:r>
            <a:endParaRPr lang="en-US" altLang="zh-TW" sz="20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marL="457200" indent="-457200" algn="just">
              <a:buFont typeface="Arial" panose="020B0604020202020204" pitchFamily="34" charset="0"/>
              <a:buChar char="•"/>
            </a:pPr>
            <a:r>
              <a:rPr lang="zh-TW" altLang="en-US" sz="20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必須依法行事，市民與政府均須守法</a:t>
            </a:r>
            <a:endParaRPr lang="en-US" altLang="zh-TW" sz="20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marL="457200" indent="-457200" algn="just">
              <a:buFont typeface="Arial" panose="020B0604020202020204" pitchFamily="34" charset="0"/>
              <a:buChar char="•"/>
            </a:pPr>
            <a:r>
              <a:rPr lang="zh-TW" altLang="en-US" sz="20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政府和所有公務人員的權力均來自表述於法例和獨立法院的判決中的法律</a:t>
            </a:r>
          </a:p>
          <a:p>
            <a:pPr marL="457200" indent="-457200" algn="just">
              <a:buFont typeface="Arial" panose="020B0604020202020204" pitchFamily="34" charset="0"/>
              <a:buChar char="•"/>
            </a:pPr>
            <a:r>
              <a:rPr lang="zh-TW" altLang="en-US" sz="20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法院必須獨立於行政機關</a:t>
            </a:r>
          </a:p>
          <a:p>
            <a:pPr marL="457200" indent="-457200" algn="just">
              <a:buFont typeface="Arial" panose="020B0604020202020204" pitchFamily="34" charset="0"/>
              <a:buChar char="•"/>
            </a:pPr>
            <a:r>
              <a:rPr lang="zh-TW" altLang="en-US" sz="20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任何人除非有法律根據，否則不可以作出構成法律過失或會影響他人人身自由的行為</a:t>
            </a:r>
          </a:p>
          <a:p>
            <a:pPr marL="457200" indent="-457200" algn="just">
              <a:buFont typeface="Arial" panose="020B0604020202020204" pitchFamily="34" charset="0"/>
              <a:buChar char="•"/>
            </a:pPr>
            <a:r>
              <a:rPr lang="zh-TW" altLang="en-US" sz="20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法治建基於尊重法律和他人權利</a:t>
            </a:r>
            <a:endParaRPr lang="en-US" altLang="zh-TW" sz="20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marL="457200" indent="-457200" algn="just">
              <a:buFont typeface="Arial" panose="020B0604020202020204" pitchFamily="34" charset="0"/>
              <a:buChar char="•"/>
            </a:pPr>
            <a:r>
              <a:rPr lang="zh-TW" altLang="en-US" sz="20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要達致的目的：</a:t>
            </a:r>
            <a:endParaRPr lang="en-US" altLang="zh-TW" sz="20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marL="914400" lvl="1" indent="-457200" algn="just">
              <a:buFont typeface="Wingdings" panose="05000000000000000000" pitchFamily="2" charset="2"/>
              <a:buChar char="Ø"/>
            </a:pPr>
            <a:r>
              <a:rPr lang="zh-TW" altLang="en-US" sz="20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保持社會和平安定</a:t>
            </a:r>
            <a:endParaRPr lang="en-US" altLang="zh-TW" sz="20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marL="914400" lvl="1" indent="-457200" algn="just">
              <a:buFont typeface="Wingdings" panose="05000000000000000000" pitchFamily="2" charset="2"/>
              <a:buChar char="Ø"/>
            </a:pPr>
            <a:r>
              <a:rPr lang="zh-TW" altLang="en-US" sz="20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個人安全和財物受保障</a:t>
            </a:r>
          </a:p>
        </p:txBody>
      </p:sp>
      <p:pic>
        <p:nvPicPr>
          <p:cNvPr id="7" name="圖片 6"/>
          <p:cNvPicPr/>
          <p:nvPr/>
        </p:nvPicPr>
        <p:blipFill>
          <a:blip r:embed="rId4" cstate="print">
            <a:extLst>
              <a:ext uri="{28A0092B-C50C-407E-A947-70E740481C1C}">
                <a14:useLocalDpi xmlns:a14="http://schemas.microsoft.com/office/drawing/2010/main" val="0"/>
              </a:ext>
            </a:extLst>
          </a:blip>
          <a:stretch>
            <a:fillRect/>
          </a:stretch>
        </p:blipFill>
        <p:spPr>
          <a:xfrm rot="16200000">
            <a:off x="744733" y="2059968"/>
            <a:ext cx="2795680" cy="2057334"/>
          </a:xfrm>
          <a:prstGeom prst="rect">
            <a:avLst/>
          </a:prstGeom>
        </p:spPr>
      </p:pic>
      <p:sp>
        <p:nvSpPr>
          <p:cNvPr id="8" name="文字方塊 7"/>
          <p:cNvSpPr txBox="1"/>
          <p:nvPr/>
        </p:nvSpPr>
        <p:spPr>
          <a:xfrm>
            <a:off x="2067734" y="5362635"/>
            <a:ext cx="8216808" cy="584775"/>
          </a:xfrm>
          <a:prstGeom prst="rect">
            <a:avLst/>
          </a:prstGeom>
          <a:noFill/>
        </p:spPr>
        <p:txBody>
          <a:bodyPr wrap="square" rtlCol="0">
            <a:spAutoFit/>
          </a:bodyPr>
          <a:lstStyle/>
          <a:p>
            <a:r>
              <a:rPr lang="zh-TW" altLang="en-US" sz="1600"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節錄自終審法院非常任法官陳兆愷法官為教育局主講「</a:t>
            </a:r>
            <a:r>
              <a:rPr lang="en-US" altLang="zh-TW" sz="1600"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1600"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en-US" altLang="zh-TW" sz="1600"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1600"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教育研討會系列（二）基本法下的法治和司法獨立」 的講座內容（</a:t>
            </a:r>
            <a:r>
              <a:rPr lang="en-US" altLang="zh-TW" sz="1600"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2014</a:t>
            </a:r>
            <a:r>
              <a:rPr lang="zh-TW" altLang="en-US" sz="1600"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年</a:t>
            </a:r>
            <a:r>
              <a:rPr lang="en-US" altLang="zh-TW" sz="1600"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6</a:t>
            </a:r>
            <a:r>
              <a:rPr lang="zh-TW" altLang="en-US" sz="1600"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月</a:t>
            </a:r>
            <a:r>
              <a:rPr lang="en-US" altLang="zh-TW" sz="1600"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5</a:t>
            </a:r>
            <a:r>
              <a:rPr lang="zh-TW" altLang="en-US" sz="1600"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日）及律政司網頁</a:t>
            </a:r>
            <a:endParaRPr lang="en-US" altLang="zh-TW" sz="1600"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12045358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Shape 38"/>
        <p:cNvGrpSpPr/>
        <p:nvPr/>
      </p:nvGrpSpPr>
      <p:grpSpPr>
        <a:xfrm>
          <a:off x="0" y="0"/>
          <a:ext cx="0" cy="0"/>
          <a:chOff x="0" y="0"/>
          <a:chExt cx="0" cy="0"/>
        </a:xfrm>
      </p:grpSpPr>
      <p:sp>
        <p:nvSpPr>
          <p:cNvPr id="2" name="標題 1"/>
          <p:cNvSpPr>
            <a:spLocks noGrp="1"/>
          </p:cNvSpPr>
          <p:nvPr>
            <p:ph type="ctrTitle"/>
          </p:nvPr>
        </p:nvSpPr>
        <p:spPr>
          <a:xfrm>
            <a:off x="1583499" y="452669"/>
            <a:ext cx="9409045" cy="1090344"/>
          </a:xfrm>
        </p:spPr>
        <p:txBody>
          <a:bodyPr/>
          <a:lstStyle/>
          <a:p>
            <a:r>
              <a:rPr lang="zh-TW" altLang="en-US" sz="4000" b="1" dirty="0">
                <a:solidFill>
                  <a:srgbClr val="2275C0"/>
                </a:solidFill>
                <a:latin typeface="微軟正黑體" panose="020B0604030504040204" pitchFamily="34" charset="-120"/>
                <a:ea typeface="微軟正黑體" panose="020B0604030504040204" pitchFamily="34" charset="-120"/>
              </a:rPr>
              <a:t>參考資料網址</a:t>
            </a:r>
            <a:endParaRPr lang="zh-HK" altLang="en-US" sz="4000" b="1" dirty="0">
              <a:solidFill>
                <a:srgbClr val="2275C0"/>
              </a:solidFill>
              <a:latin typeface="微軟正黑體" panose="020B0604030504040204" pitchFamily="34" charset="-120"/>
              <a:ea typeface="微軟正黑體" panose="020B0604030504040204" pitchFamily="34" charset="-120"/>
            </a:endParaRPr>
          </a:p>
        </p:txBody>
      </p:sp>
      <p:graphicFrame>
        <p:nvGraphicFramePr>
          <p:cNvPr id="3" name="表格 2"/>
          <p:cNvGraphicFramePr>
            <a:graphicFrameLocks noGrp="1"/>
          </p:cNvGraphicFramePr>
          <p:nvPr>
            <p:extLst>
              <p:ext uri="{D42A27DB-BD31-4B8C-83A1-F6EECF244321}">
                <p14:modId xmlns:p14="http://schemas.microsoft.com/office/powerpoint/2010/main" val="2437214112"/>
              </p:ext>
            </p:extLst>
          </p:nvPr>
        </p:nvGraphicFramePr>
        <p:xfrm>
          <a:off x="943896" y="1454108"/>
          <a:ext cx="10294372" cy="4859947"/>
        </p:xfrm>
        <a:graphic>
          <a:graphicData uri="http://schemas.openxmlformats.org/drawingml/2006/table">
            <a:tbl>
              <a:tblPr firstRow="1" bandRow="1">
                <a:tableStyleId>{5C22544A-7EE6-4342-B048-85BDC9FD1C3A}</a:tableStyleId>
              </a:tblPr>
              <a:tblGrid>
                <a:gridCol w="893879">
                  <a:extLst>
                    <a:ext uri="{9D8B030D-6E8A-4147-A177-3AD203B41FA5}">
                      <a16:colId xmlns:a16="http://schemas.microsoft.com/office/drawing/2014/main" val="2234145594"/>
                    </a:ext>
                  </a:extLst>
                </a:gridCol>
                <a:gridCol w="4076493">
                  <a:extLst>
                    <a:ext uri="{9D8B030D-6E8A-4147-A177-3AD203B41FA5}">
                      <a16:colId xmlns:a16="http://schemas.microsoft.com/office/drawing/2014/main" val="1233315405"/>
                    </a:ext>
                  </a:extLst>
                </a:gridCol>
                <a:gridCol w="5324000">
                  <a:extLst>
                    <a:ext uri="{9D8B030D-6E8A-4147-A177-3AD203B41FA5}">
                      <a16:colId xmlns:a16="http://schemas.microsoft.com/office/drawing/2014/main" val="2796213829"/>
                    </a:ext>
                  </a:extLst>
                </a:gridCol>
              </a:tblGrid>
              <a:tr h="357819">
                <a:tc>
                  <a:txBody>
                    <a:bodyPr/>
                    <a:lstStyle/>
                    <a:p>
                      <a:pPr algn="ctr"/>
                      <a:r>
                        <a:rPr lang="zh-TW" altLang="en-US" sz="1800" b="1" i="0" u="none" strike="noStrike" cap="none" dirty="0">
                          <a:solidFill>
                            <a:schemeClr val="lt1"/>
                          </a:solidFill>
                          <a:latin typeface="Times New Roman" panose="02020603050405020304" pitchFamily="18" charset="0"/>
                          <a:ea typeface="微軟正黑體" panose="020B0604030504040204" pitchFamily="34" charset="-120"/>
                          <a:cs typeface="Times New Roman" panose="02020603050405020304" pitchFamily="18" charset="0"/>
                          <a:sym typeface="Arial"/>
                        </a:rPr>
                        <a:t>投影片</a:t>
                      </a:r>
                      <a:endParaRPr lang="zh-HK" altLang="en-US" sz="1800" b="1" i="0" u="none" strike="noStrike" cap="none" dirty="0">
                        <a:solidFill>
                          <a:schemeClr val="lt1"/>
                        </a:solidFill>
                        <a:latin typeface="Times New Roman" panose="02020603050405020304" pitchFamily="18" charset="0"/>
                        <a:ea typeface="微軟正黑體" panose="020B0604030504040204" pitchFamily="34" charset="-120"/>
                        <a:cs typeface="Times New Roman" panose="02020603050405020304" pitchFamily="18" charset="0"/>
                        <a:sym typeface="Arial"/>
                      </a:endParaRPr>
                    </a:p>
                  </a:txBody>
                  <a:tcPr/>
                </a:tc>
                <a:tc>
                  <a:txBody>
                    <a:bodyPr/>
                    <a:lstStyle/>
                    <a:p>
                      <a:pPr algn="ctr"/>
                      <a:r>
                        <a:rPr lang="zh-TW" altLang="en-US" sz="1800" dirty="0">
                          <a:latin typeface="Times New Roman" panose="02020603050405020304" pitchFamily="18" charset="0"/>
                          <a:ea typeface="微軟正黑體" panose="020B0604030504040204" pitchFamily="34" charset="-120"/>
                          <a:cs typeface="Times New Roman" panose="02020603050405020304" pitchFamily="18" charset="0"/>
                        </a:rPr>
                        <a:t>參考資料</a:t>
                      </a:r>
                      <a:endParaRPr lang="zh-HK" altLang="en-US" sz="180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pPr algn="ctr"/>
                      <a:r>
                        <a:rPr lang="zh-TW" altLang="en-US" sz="1800" dirty="0">
                          <a:latin typeface="Times New Roman" panose="02020603050405020304" pitchFamily="18" charset="0"/>
                          <a:ea typeface="微軟正黑體" panose="020B0604030504040204" pitchFamily="34" charset="-120"/>
                          <a:cs typeface="Times New Roman" panose="02020603050405020304" pitchFamily="18" charset="0"/>
                        </a:rPr>
                        <a:t>網址</a:t>
                      </a:r>
                      <a:endParaRPr lang="zh-HK" altLang="en-US" sz="1800" dirty="0">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3355361962"/>
                  </a:ext>
                </a:extLst>
              </a:tr>
              <a:tr h="357819">
                <a:tc>
                  <a:txBody>
                    <a:bodyPr/>
                    <a:lstStyle/>
                    <a:p>
                      <a:pPr algn="ctr"/>
                      <a:r>
                        <a:rPr lang="en-US" altLang="zh-HK"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2</a:t>
                      </a:r>
                      <a:endParaRPr lang="zh-HK" altLang="en-US"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r>
                        <a:rPr lang="zh-TW" altLang="en-US"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香港特別行政區政府律政司網頁</a:t>
                      </a:r>
                      <a:endParaRPr lang="zh-HK" altLang="en-US"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r>
                        <a:rPr lang="en-US" altLang="zh-HK"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https://www.doj.gov.hk/chi/legal/index.html</a:t>
                      </a:r>
                      <a:endParaRPr lang="zh-HK" altLang="en-US"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623794631"/>
                  </a:ext>
                </a:extLst>
              </a:tr>
              <a:tr h="8945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3</a:t>
                      </a:r>
                      <a:r>
                        <a:rPr lang="zh-TW" altLang="en-US" sz="18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18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r>
                      <a:br>
                        <a:rPr lang="en-US" altLang="zh-TW" sz="18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br>
                      <a:r>
                        <a:rPr lang="en-US" altLang="zh-TW" sz="1800" dirty="0" smtClean="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10-12</a:t>
                      </a:r>
                      <a:endParaRPr lang="zh-HK" altLang="en-US"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algn="ctr"/>
                      <a:endParaRPr lang="zh-HK" altLang="en-US"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終審法院首席法官</a:t>
                      </a:r>
                      <a:r>
                        <a:rPr lang="en-US" altLang="zh-TW"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2020</a:t>
                      </a:r>
                      <a:r>
                        <a:rPr lang="zh-TW" altLang="en-US"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年法律年度開啟典禮演辭</a:t>
                      </a:r>
                      <a:endParaRPr lang="zh-HK" altLang="en-US"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endParaRPr lang="zh-HK" altLang="en-US" sz="1800" b="0" i="0" u="none" strike="noStrike" cap="none"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sym typeface="Aria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HK"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https://www.info.gov.hk/gia/general/202001/13/P2020011300621.htm</a:t>
                      </a:r>
                      <a:endParaRPr lang="zh-HK" altLang="en-US"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endParaRPr lang="zh-HK" altLang="en-US"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3047881097"/>
                  </a:ext>
                </a:extLst>
              </a:tr>
              <a:tr h="626183">
                <a:tc>
                  <a:txBody>
                    <a:bodyPr/>
                    <a:lstStyle/>
                    <a:p>
                      <a:pPr algn="ctr"/>
                      <a:r>
                        <a:rPr lang="en-US" altLang="zh-TW"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4</a:t>
                      </a:r>
                      <a:endParaRPr lang="zh-HK" altLang="en-US"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r>
                        <a:rPr lang="zh-TW" altLang="en-US"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中華人民共和國香港特別行政區基本法網頁</a:t>
                      </a:r>
                      <a:endParaRPr lang="zh-HK" altLang="en-US"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r>
                        <a:rPr lang="en-US" altLang="zh-HK"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https://www.basiclaw.gov.hk/tc/basiclawtext/index.html</a:t>
                      </a:r>
                      <a:endParaRPr lang="zh-HK" altLang="en-US"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1078386276"/>
                  </a:ext>
                </a:extLst>
              </a:tr>
              <a:tr h="62618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5-7</a:t>
                      </a:r>
                      <a:endParaRPr lang="zh-HK" altLang="en-US"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pPr algn="ctr"/>
                      <a:endParaRPr lang="zh-HK" altLang="en-US"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r>
                        <a:rPr lang="en-US" altLang="zh-TW" sz="1800" b="0" i="0" u="none" strike="noStrike" cap="none"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sym typeface="Arial"/>
                        </a:rPr>
                        <a:t>[</a:t>
                      </a:r>
                      <a:r>
                        <a:rPr lang="zh-TW" altLang="en-US" sz="1800" b="0" i="0" u="none" strike="noStrike" cap="none"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sym typeface="Arial"/>
                        </a:rPr>
                        <a:t>電子版香港法例</a:t>
                      </a:r>
                      <a:r>
                        <a:rPr lang="en-US" altLang="zh-TW" sz="1800" b="0" i="0" u="none" strike="noStrike" cap="none"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sym typeface="Arial"/>
                        </a:rPr>
                        <a:t>] </a:t>
                      </a:r>
                      <a:r>
                        <a:rPr lang="zh-TW" altLang="en-US" sz="1800" b="0" i="0" u="none" strike="noStrike" cap="none"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sym typeface="Arial"/>
                        </a:rPr>
                        <a:t>第</a:t>
                      </a:r>
                      <a:r>
                        <a:rPr lang="en-US" altLang="zh-TW" sz="1800" b="0" i="0" u="none" strike="noStrike" cap="none"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sym typeface="Arial"/>
                        </a:rPr>
                        <a:t>383</a:t>
                      </a:r>
                      <a:r>
                        <a:rPr lang="zh-TW" altLang="en-US" sz="1800" b="0" i="0" u="none" strike="noStrike" cap="none"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sym typeface="Arial"/>
                        </a:rPr>
                        <a:t>章 </a:t>
                      </a:r>
                      <a:r>
                        <a:rPr lang="en-US" altLang="zh-TW" sz="1800" b="0" i="0" u="none" strike="noStrike" cap="none"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sym typeface="Arial"/>
                        </a:rPr>
                        <a:t>《</a:t>
                      </a:r>
                      <a:r>
                        <a:rPr lang="zh-TW" altLang="en-US" sz="1800" b="0" i="0" u="none" strike="noStrike" cap="none"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sym typeface="Arial"/>
                        </a:rPr>
                        <a:t>香港人權法案條例</a:t>
                      </a:r>
                      <a:r>
                        <a:rPr lang="en-US" altLang="zh-TW" sz="1800" b="0" i="0" u="none" strike="noStrike" cap="none"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sym typeface="Arial"/>
                        </a:rPr>
                        <a:t>》</a:t>
                      </a:r>
                      <a:endParaRPr lang="zh-HK" altLang="en-US" sz="1800" b="0" i="0" u="none" strike="noStrike" cap="none"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sym typeface="Arial"/>
                      </a:endParaRPr>
                    </a:p>
                  </a:txBody>
                  <a:tcPr/>
                </a:tc>
                <a:tc>
                  <a:txBody>
                    <a:bodyPr/>
                    <a:lstStyle/>
                    <a:p>
                      <a:r>
                        <a:rPr lang="en-US" altLang="zh-HK" sz="1800" b="0" i="0" u="none" strike="noStrike" cap="none"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sym typeface="Arial"/>
                        </a:rPr>
                        <a:t>https://www.elegislation.gov.hk/hk/cap383?xpid=ID_1438403137111_002</a:t>
                      </a:r>
                      <a:endParaRPr lang="zh-HK" altLang="en-US" sz="1800" b="0" i="0" u="none" strike="noStrike" cap="none"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sym typeface="Arial"/>
                      </a:endParaRPr>
                    </a:p>
                  </a:txBody>
                  <a:tcPr/>
                </a:tc>
                <a:extLst>
                  <a:ext uri="{0D108BD9-81ED-4DB2-BD59-A6C34878D82A}">
                    <a16:rowId xmlns:a16="http://schemas.microsoft.com/office/drawing/2014/main" val="3865273786"/>
                  </a:ext>
                </a:extLst>
              </a:tr>
              <a:tr h="894547">
                <a:tc>
                  <a:txBody>
                    <a:bodyPr/>
                    <a:lstStyle/>
                    <a:p>
                      <a:pPr algn="ctr"/>
                      <a:r>
                        <a:rPr lang="en-US" altLang="zh-TW"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8</a:t>
                      </a:r>
                      <a:endParaRPr lang="zh-HK" altLang="en-US"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r>
                        <a:rPr lang="zh-TW" altLang="en-US"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終院刑事上訴編號：</a:t>
                      </a:r>
                      <a:r>
                        <a:rPr lang="en-US" altLang="zh-TW"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2005</a:t>
                      </a:r>
                      <a:r>
                        <a:rPr lang="zh-TW" altLang="en-US"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年第</a:t>
                      </a:r>
                      <a:r>
                        <a:rPr lang="en-US" altLang="zh-TW"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1</a:t>
                      </a:r>
                      <a:r>
                        <a:rPr lang="zh-TW" altLang="en-US"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號及第</a:t>
                      </a:r>
                      <a:r>
                        <a:rPr lang="en-US" altLang="zh-TW"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2</a:t>
                      </a:r>
                      <a:r>
                        <a:rPr lang="zh-TW" altLang="en-US"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號</a:t>
                      </a:r>
                      <a:r>
                        <a:rPr lang="zh-HK" altLang="zh-HK" sz="1800" b="0" i="1" u="none" strike="noStrike" cap="none"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sym typeface="Arial"/>
                        </a:rPr>
                        <a:t>梁國雄、馮家強、盧偉明 對 香港特別行政區</a:t>
                      </a:r>
                      <a:r>
                        <a:rPr lang="zh-HK" altLang="zh-HK" sz="1800" b="0" i="0" u="none" strike="noStrike" cap="none"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sym typeface="Arial"/>
                        </a:rPr>
                        <a:t>【判案書中譯本】</a:t>
                      </a:r>
                      <a:endParaRPr lang="zh-HK" altLang="en-US"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r>
                        <a:rPr lang="en-US" altLang="zh-HK"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https://legalref.judiciary.hk/lrs/common/ju/ju_frame.jsp?DIS=90445</a:t>
                      </a:r>
                      <a:endParaRPr lang="zh-HK" altLang="en-US"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1884635430"/>
                  </a:ext>
                </a:extLst>
              </a:tr>
              <a:tr h="1019467">
                <a:tc>
                  <a:txBody>
                    <a:bodyPr/>
                    <a:lstStyle/>
                    <a:p>
                      <a:pPr algn="ctr"/>
                      <a:r>
                        <a:rPr lang="en-US" altLang="zh-TW"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9</a:t>
                      </a:r>
                      <a:endParaRPr lang="zh-HK" altLang="en-US"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r>
                        <a:rPr lang="zh-TW" altLang="en-US"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香港特別行政區政府新聞公報網頁</a:t>
                      </a:r>
                      <a:r>
                        <a:rPr lang="en-US" altLang="zh-TW"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預防及控制疾病（禁止羣組聚集）規例</a:t>
                      </a:r>
                      <a:r>
                        <a:rPr lang="en-US" altLang="zh-TW"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》(2020</a:t>
                      </a:r>
                      <a:r>
                        <a:rPr lang="zh-TW" altLang="en-US"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年</a:t>
                      </a:r>
                      <a:r>
                        <a:rPr lang="en-US" altLang="zh-TW"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3</a:t>
                      </a:r>
                      <a:r>
                        <a:rPr lang="zh-TW" altLang="en-US"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月</a:t>
                      </a:r>
                      <a:r>
                        <a:rPr lang="en-US" altLang="zh-TW"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28</a:t>
                      </a:r>
                      <a:r>
                        <a:rPr lang="zh-TW" altLang="en-US"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日</a:t>
                      </a:r>
                      <a:r>
                        <a:rPr lang="en-US" altLang="zh-TW"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zh-TW" altLang="en-US"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txBody>
                  <a:tcPr/>
                </a:tc>
                <a:tc>
                  <a:txBody>
                    <a:bodyPr/>
                    <a:lstStyle/>
                    <a:p>
                      <a:r>
                        <a:rPr lang="en-US" altLang="zh-HK"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https://www.info.gov.hk/gia/general/202003/28/P2020032800716.htm</a:t>
                      </a:r>
                      <a:endParaRPr lang="zh-HK" altLang="en-US" sz="18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1476997165"/>
                  </a:ext>
                </a:extLst>
              </a:tr>
            </a:tbl>
          </a:graphicData>
        </a:graphic>
      </p:graphicFrame>
    </p:spTree>
    <p:extLst>
      <p:ext uri="{BB962C8B-B14F-4D97-AF65-F5344CB8AC3E}">
        <p14:creationId xmlns:p14="http://schemas.microsoft.com/office/powerpoint/2010/main" val="6055662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Shape 38"/>
        <p:cNvGrpSpPr/>
        <p:nvPr/>
      </p:nvGrpSpPr>
      <p:grpSpPr>
        <a:xfrm>
          <a:off x="0" y="0"/>
          <a:ext cx="0" cy="0"/>
          <a:chOff x="0" y="0"/>
          <a:chExt cx="0" cy="0"/>
        </a:xfrm>
      </p:grpSpPr>
      <p:sp>
        <p:nvSpPr>
          <p:cNvPr id="2" name="標題 1"/>
          <p:cNvSpPr>
            <a:spLocks noGrp="1"/>
          </p:cNvSpPr>
          <p:nvPr>
            <p:ph type="ctrTitle"/>
          </p:nvPr>
        </p:nvSpPr>
        <p:spPr>
          <a:xfrm>
            <a:off x="1583499" y="452669"/>
            <a:ext cx="9409045" cy="1090344"/>
          </a:xfrm>
        </p:spPr>
        <p:txBody>
          <a:bodyPr/>
          <a:lstStyle/>
          <a:p>
            <a:r>
              <a:rPr lang="zh-TW" altLang="en-US" sz="4000" b="1" dirty="0">
                <a:solidFill>
                  <a:srgbClr val="2275C0"/>
                </a:solidFill>
                <a:latin typeface="微軟正黑體" panose="020B0604030504040204" pitchFamily="34" charset="-120"/>
                <a:ea typeface="微軟正黑體" panose="020B0604030504040204" pitchFamily="34" charset="-120"/>
              </a:rPr>
              <a:t>參考資料網址</a:t>
            </a:r>
            <a:endParaRPr lang="zh-HK" altLang="en-US" sz="4000" b="1" dirty="0">
              <a:solidFill>
                <a:srgbClr val="2275C0"/>
              </a:solidFill>
              <a:latin typeface="微軟正黑體" panose="020B0604030504040204" pitchFamily="34" charset="-120"/>
              <a:ea typeface="微軟正黑體" panose="020B0604030504040204" pitchFamily="34" charset="-120"/>
            </a:endParaRPr>
          </a:p>
        </p:txBody>
      </p:sp>
      <p:sp>
        <p:nvSpPr>
          <p:cNvPr id="4" name="文字方塊 3"/>
          <p:cNvSpPr txBox="1"/>
          <p:nvPr/>
        </p:nvSpPr>
        <p:spPr>
          <a:xfrm>
            <a:off x="1632658" y="5957444"/>
            <a:ext cx="7207045" cy="369332"/>
          </a:xfrm>
          <a:prstGeom prst="rect">
            <a:avLst/>
          </a:prstGeom>
          <a:noFill/>
        </p:spPr>
        <p:txBody>
          <a:bodyPr wrap="square" rtlCol="0">
            <a:spAutoFit/>
          </a:bodyPr>
          <a:lstStyle/>
          <a:p>
            <a:r>
              <a:rPr lang="zh-TW" altLang="en-US" dirty="0">
                <a:solidFill>
                  <a:schemeClr val="tx1">
                    <a:lumMod val="85000"/>
                    <a:lumOff val="15000"/>
                  </a:schemeClr>
                </a:solidFill>
                <a:latin typeface="微軟正黑體" panose="020B0604030504040204" pitchFamily="34" charset="-120"/>
                <a:ea typeface="微軟正黑體" panose="020B0604030504040204" pitchFamily="34" charset="-120"/>
              </a:rPr>
              <a:t>編者按：因應學生閱讀需要，對各節錄部分略為作出文字修飾。</a:t>
            </a:r>
            <a:endParaRPr lang="zh-HK" altLang="en-US" dirty="0">
              <a:solidFill>
                <a:schemeClr val="tx1">
                  <a:lumMod val="85000"/>
                  <a:lumOff val="15000"/>
                </a:schemeClr>
              </a:solidFill>
              <a:latin typeface="微軟正黑體" panose="020B0604030504040204" pitchFamily="34" charset="-120"/>
              <a:ea typeface="微軟正黑體" panose="020B0604030504040204" pitchFamily="34" charset="-120"/>
            </a:endParaRPr>
          </a:p>
        </p:txBody>
      </p:sp>
      <p:graphicFrame>
        <p:nvGraphicFramePr>
          <p:cNvPr id="3" name="表格 2"/>
          <p:cNvGraphicFramePr>
            <a:graphicFrameLocks noGrp="1"/>
          </p:cNvGraphicFramePr>
          <p:nvPr>
            <p:extLst>
              <p:ext uri="{D42A27DB-BD31-4B8C-83A1-F6EECF244321}">
                <p14:modId xmlns:p14="http://schemas.microsoft.com/office/powerpoint/2010/main" val="4047945197"/>
              </p:ext>
            </p:extLst>
          </p:nvPr>
        </p:nvGraphicFramePr>
        <p:xfrm>
          <a:off x="943900" y="1449925"/>
          <a:ext cx="10294372" cy="2296726"/>
        </p:xfrm>
        <a:graphic>
          <a:graphicData uri="http://schemas.openxmlformats.org/drawingml/2006/table">
            <a:tbl>
              <a:tblPr firstRow="1" bandRow="1">
                <a:tableStyleId>{5C22544A-7EE6-4342-B048-85BDC9FD1C3A}</a:tableStyleId>
              </a:tblPr>
              <a:tblGrid>
                <a:gridCol w="893879">
                  <a:extLst>
                    <a:ext uri="{9D8B030D-6E8A-4147-A177-3AD203B41FA5}">
                      <a16:colId xmlns:a16="http://schemas.microsoft.com/office/drawing/2014/main" val="2234145594"/>
                    </a:ext>
                  </a:extLst>
                </a:gridCol>
                <a:gridCol w="4076493">
                  <a:extLst>
                    <a:ext uri="{9D8B030D-6E8A-4147-A177-3AD203B41FA5}">
                      <a16:colId xmlns:a16="http://schemas.microsoft.com/office/drawing/2014/main" val="1233315405"/>
                    </a:ext>
                  </a:extLst>
                </a:gridCol>
                <a:gridCol w="5324000">
                  <a:extLst>
                    <a:ext uri="{9D8B030D-6E8A-4147-A177-3AD203B41FA5}">
                      <a16:colId xmlns:a16="http://schemas.microsoft.com/office/drawing/2014/main" val="2796213829"/>
                    </a:ext>
                  </a:extLst>
                </a:gridCol>
              </a:tblGrid>
              <a:tr h="193121">
                <a:tc>
                  <a:txBody>
                    <a:bodyPr/>
                    <a:lstStyle/>
                    <a:p>
                      <a:pPr algn="ctr"/>
                      <a:r>
                        <a:rPr lang="zh-TW" altLang="en-US" sz="1800" b="1" i="0" u="none" strike="noStrike" cap="none" dirty="0">
                          <a:solidFill>
                            <a:schemeClr val="lt1"/>
                          </a:solidFill>
                          <a:latin typeface="微軟正黑體" panose="020B0604030504040204" pitchFamily="34" charset="-120"/>
                          <a:ea typeface="微軟正黑體" panose="020B0604030504040204" pitchFamily="34" charset="-120"/>
                          <a:cs typeface="Times New Roman" panose="02020603050405020304" pitchFamily="18" charset="0"/>
                          <a:sym typeface="Arial"/>
                        </a:rPr>
                        <a:t>投影片</a:t>
                      </a:r>
                      <a:endParaRPr lang="zh-HK" altLang="en-US" sz="1800" b="1" i="0" u="none" strike="noStrike" cap="none" dirty="0">
                        <a:solidFill>
                          <a:schemeClr val="lt1"/>
                        </a:solidFill>
                        <a:latin typeface="微軟正黑體" panose="020B0604030504040204" pitchFamily="34" charset="-120"/>
                        <a:ea typeface="微軟正黑體" panose="020B0604030504040204" pitchFamily="34" charset="-120"/>
                        <a:cs typeface="Times New Roman" panose="02020603050405020304" pitchFamily="18" charset="0"/>
                        <a:sym typeface="Arial"/>
                      </a:endParaRPr>
                    </a:p>
                  </a:txBody>
                  <a:tcPr/>
                </a:tc>
                <a:tc>
                  <a:txBody>
                    <a:bodyPr/>
                    <a:lstStyle/>
                    <a:p>
                      <a:pPr algn="ctr"/>
                      <a:r>
                        <a:rPr lang="zh-TW" altLang="en-US" sz="1800" dirty="0">
                          <a:latin typeface="微軟正黑體" panose="020B0604030504040204" pitchFamily="34" charset="-120"/>
                          <a:ea typeface="微軟正黑體" panose="020B0604030504040204" pitchFamily="34" charset="-120"/>
                          <a:cs typeface="Times New Roman" panose="02020603050405020304" pitchFamily="18" charset="0"/>
                        </a:rPr>
                        <a:t>參考資料</a:t>
                      </a:r>
                      <a:endParaRPr lang="zh-HK" altLang="en-US" sz="1800" dirty="0">
                        <a:latin typeface="微軟正黑體" panose="020B0604030504040204" pitchFamily="34" charset="-120"/>
                        <a:ea typeface="微軟正黑體" panose="020B0604030504040204" pitchFamily="34" charset="-120"/>
                        <a:cs typeface="Times New Roman" panose="02020603050405020304" pitchFamily="18" charset="0"/>
                      </a:endParaRPr>
                    </a:p>
                  </a:txBody>
                  <a:tcPr/>
                </a:tc>
                <a:tc>
                  <a:txBody>
                    <a:bodyPr/>
                    <a:lstStyle/>
                    <a:p>
                      <a:pPr algn="ctr"/>
                      <a:r>
                        <a:rPr lang="zh-TW" altLang="en-US" sz="1800" dirty="0">
                          <a:latin typeface="微軟正黑體" panose="020B0604030504040204" pitchFamily="34" charset="-120"/>
                          <a:ea typeface="微軟正黑體" panose="020B0604030504040204" pitchFamily="34" charset="-120"/>
                          <a:cs typeface="Times New Roman" panose="02020603050405020304" pitchFamily="18" charset="0"/>
                        </a:rPr>
                        <a:t>網址</a:t>
                      </a:r>
                      <a:endParaRPr lang="zh-HK" altLang="en-US" sz="1800" dirty="0">
                        <a:latin typeface="微軟正黑體" panose="020B0604030504040204" pitchFamily="34" charset="-12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3355361962"/>
                  </a:ext>
                </a:extLst>
              </a:tr>
              <a:tr h="301586">
                <a:tc>
                  <a:txBody>
                    <a:bodyPr/>
                    <a:lstStyle/>
                    <a:p>
                      <a:pPr algn="ctr"/>
                      <a:r>
                        <a:rPr lang="en-US" altLang="zh-HK" sz="1800" dirty="0">
                          <a:solidFill>
                            <a:srgbClr val="002060"/>
                          </a:solidFill>
                          <a:latin typeface="微軟正黑體" panose="020B0604030504040204" pitchFamily="34" charset="-120"/>
                          <a:ea typeface="微軟正黑體" panose="020B0604030504040204" pitchFamily="34" charset="-120"/>
                          <a:cs typeface="Times New Roman" panose="02020603050405020304" pitchFamily="18" charset="0"/>
                        </a:rPr>
                        <a:t>13-15</a:t>
                      </a:r>
                      <a:endParaRPr lang="zh-HK" altLang="en-US" sz="1800" dirty="0">
                        <a:solidFill>
                          <a:srgbClr val="002060"/>
                        </a:solidFill>
                        <a:latin typeface="微軟正黑體" panose="020B0604030504040204" pitchFamily="34" charset="-120"/>
                        <a:ea typeface="微軟正黑體" panose="020B0604030504040204" pitchFamily="34" charset="-120"/>
                        <a:cs typeface="Times New Roman" panose="02020603050405020304" pitchFamily="18" charset="0"/>
                      </a:endParaRPr>
                    </a:p>
                  </a:txBody>
                  <a:tcPr/>
                </a:tc>
                <a:tc>
                  <a:txBody>
                    <a:bodyPr/>
                    <a:lstStyle/>
                    <a:p>
                      <a:r>
                        <a:rPr lang="zh-TW" altLang="en-US" sz="1600" dirty="0">
                          <a:solidFill>
                            <a:srgbClr val="002060"/>
                          </a:solidFill>
                          <a:latin typeface="微軟正黑體" panose="020B0604030504040204" pitchFamily="34" charset="-120"/>
                          <a:ea typeface="微軟正黑體" panose="020B0604030504040204" pitchFamily="34" charset="-120"/>
                          <a:cs typeface="Times New Roman" panose="02020603050405020304" pitchFamily="18" charset="0"/>
                        </a:rPr>
                        <a:t>香港律師會會長彭韻僖致辭 </a:t>
                      </a:r>
                      <a:r>
                        <a:rPr lang="en-US" altLang="zh-TW" sz="1600" dirty="0">
                          <a:solidFill>
                            <a:srgbClr val="002060"/>
                          </a:solidFill>
                          <a:latin typeface="微軟正黑體" panose="020B0604030504040204" pitchFamily="34" charset="-120"/>
                          <a:ea typeface="微軟正黑體" panose="020B0604030504040204" pitchFamily="34" charset="-120"/>
                          <a:cs typeface="Times New Roman" panose="02020603050405020304" pitchFamily="18" charset="0"/>
                        </a:rPr>
                        <a:t>2020</a:t>
                      </a:r>
                      <a:r>
                        <a:rPr lang="zh-TW" altLang="en-US" sz="1600" dirty="0">
                          <a:solidFill>
                            <a:srgbClr val="002060"/>
                          </a:solidFill>
                          <a:latin typeface="微軟正黑體" panose="020B0604030504040204" pitchFamily="34" charset="-120"/>
                          <a:ea typeface="微軟正黑體" panose="020B0604030504040204" pitchFamily="34" charset="-120"/>
                          <a:cs typeface="Times New Roman" panose="02020603050405020304" pitchFamily="18" charset="0"/>
                        </a:rPr>
                        <a:t>年法律年度開啟典禮演辭</a:t>
                      </a:r>
                      <a:endParaRPr lang="zh-HK" altLang="en-US" sz="1600" dirty="0">
                        <a:solidFill>
                          <a:srgbClr val="002060"/>
                        </a:solidFill>
                        <a:latin typeface="微軟正黑體" panose="020B0604030504040204" pitchFamily="34" charset="-120"/>
                        <a:ea typeface="微軟正黑體" panose="020B0604030504040204" pitchFamily="34" charset="-120"/>
                        <a:cs typeface="Times New Roman" panose="02020603050405020304" pitchFamily="18" charset="0"/>
                      </a:endParaRPr>
                    </a:p>
                  </a:txBody>
                  <a:tcPr/>
                </a:tc>
                <a:tc>
                  <a:txBody>
                    <a:bodyPr/>
                    <a:lstStyle/>
                    <a:p>
                      <a:r>
                        <a:rPr lang="en-US" altLang="zh-HK" sz="1600" dirty="0">
                          <a:solidFill>
                            <a:srgbClr val="002060"/>
                          </a:solidFill>
                          <a:latin typeface="微軟正黑體" panose="020B0604030504040204" pitchFamily="34" charset="-120"/>
                          <a:ea typeface="微軟正黑體" panose="020B0604030504040204" pitchFamily="34" charset="-120"/>
                          <a:cs typeface="Times New Roman" panose="02020603050405020304" pitchFamily="18" charset="0"/>
                        </a:rPr>
                        <a:t>http://www.hklawsoc.org.hk/pub_c/news/press/20200113.asp</a:t>
                      </a:r>
                      <a:endParaRPr lang="zh-HK" altLang="en-US" sz="1600" dirty="0">
                        <a:solidFill>
                          <a:srgbClr val="002060"/>
                        </a:solidFill>
                        <a:latin typeface="微軟正黑體" panose="020B0604030504040204" pitchFamily="34" charset="-12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623794631"/>
                  </a:ext>
                </a:extLst>
              </a:tr>
              <a:tr h="1351846">
                <a:tc>
                  <a:txBody>
                    <a:bodyPr/>
                    <a:lstStyle/>
                    <a:p>
                      <a:pPr algn="ctr"/>
                      <a:r>
                        <a:rPr lang="en-US" altLang="zh-HK" sz="1800" dirty="0">
                          <a:solidFill>
                            <a:srgbClr val="002060"/>
                          </a:solidFill>
                          <a:latin typeface="微軟正黑體" panose="020B0604030504040204" pitchFamily="34" charset="-120"/>
                          <a:ea typeface="微軟正黑體" panose="020B0604030504040204" pitchFamily="34" charset="-120"/>
                          <a:cs typeface="Times New Roman" panose="02020603050405020304" pitchFamily="18" charset="0"/>
                        </a:rPr>
                        <a:t>16-18</a:t>
                      </a:r>
                      <a:endParaRPr lang="zh-HK" altLang="en-US" sz="1800" dirty="0">
                        <a:solidFill>
                          <a:srgbClr val="002060"/>
                        </a:solidFill>
                        <a:latin typeface="微軟正黑體" panose="020B0604030504040204" pitchFamily="34" charset="-120"/>
                        <a:ea typeface="微軟正黑體" panose="020B0604030504040204" pitchFamily="34" charset="-120"/>
                        <a:cs typeface="Times New Roman" panose="02020603050405020304" pitchFamily="18" charset="0"/>
                      </a:endParaRPr>
                    </a:p>
                  </a:txBody>
                  <a:tcPr/>
                </a:tc>
                <a:tc>
                  <a:txBody>
                    <a:bodyPr/>
                    <a:lstStyle/>
                    <a:p>
                      <a:r>
                        <a:rPr lang="zh-TW" altLang="en-US" sz="1600" dirty="0">
                          <a:solidFill>
                            <a:srgbClr val="002060"/>
                          </a:solidFill>
                          <a:latin typeface="微軟正黑體" panose="020B0604030504040204" pitchFamily="34" charset="-120"/>
                          <a:ea typeface="微軟正黑體" panose="020B0604030504040204" pitchFamily="34" charset="-120"/>
                          <a:cs typeface="Times New Roman" panose="02020603050405020304" pitchFamily="18" charset="0"/>
                        </a:rPr>
                        <a:t>終院刑事上訴編號：</a:t>
                      </a:r>
                      <a:r>
                        <a:rPr lang="en-US" altLang="zh-TW" sz="1600" dirty="0">
                          <a:solidFill>
                            <a:srgbClr val="002060"/>
                          </a:solidFill>
                          <a:latin typeface="微軟正黑體" panose="020B0604030504040204" pitchFamily="34" charset="-120"/>
                          <a:ea typeface="微軟正黑體" panose="020B0604030504040204" pitchFamily="34" charset="-120"/>
                          <a:cs typeface="Times New Roman" panose="02020603050405020304" pitchFamily="18" charset="0"/>
                        </a:rPr>
                        <a:t>2017</a:t>
                      </a:r>
                      <a:r>
                        <a:rPr lang="zh-TW" altLang="en-US" sz="1600" dirty="0">
                          <a:solidFill>
                            <a:srgbClr val="002060"/>
                          </a:solidFill>
                          <a:latin typeface="微軟正黑體" panose="020B0604030504040204" pitchFamily="34" charset="-120"/>
                          <a:ea typeface="微軟正黑體" panose="020B0604030504040204" pitchFamily="34" charset="-120"/>
                          <a:cs typeface="Times New Roman" panose="02020603050405020304" pitchFamily="18" charset="0"/>
                        </a:rPr>
                        <a:t>年第</a:t>
                      </a:r>
                      <a:r>
                        <a:rPr lang="en-US" altLang="zh-TW" sz="1600" dirty="0">
                          <a:solidFill>
                            <a:srgbClr val="002060"/>
                          </a:solidFill>
                          <a:latin typeface="微軟正黑體" panose="020B0604030504040204" pitchFamily="34" charset="-120"/>
                          <a:ea typeface="微軟正黑體" panose="020B0604030504040204" pitchFamily="34" charset="-120"/>
                          <a:cs typeface="Times New Roman" panose="02020603050405020304" pitchFamily="18" charset="0"/>
                        </a:rPr>
                        <a:t>8-10</a:t>
                      </a:r>
                      <a:r>
                        <a:rPr lang="zh-TW" altLang="en-US" sz="1600" dirty="0">
                          <a:solidFill>
                            <a:srgbClr val="002060"/>
                          </a:solidFill>
                          <a:latin typeface="微軟正黑體" panose="020B0604030504040204" pitchFamily="34" charset="-120"/>
                          <a:ea typeface="微軟正黑體" panose="020B0604030504040204" pitchFamily="34" charset="-120"/>
                          <a:cs typeface="Times New Roman" panose="02020603050405020304" pitchFamily="18" charset="0"/>
                        </a:rPr>
                        <a:t>號 </a:t>
                      </a:r>
                      <a:r>
                        <a:rPr lang="zh-TW" altLang="en-US" sz="1600" i="1" dirty="0">
                          <a:solidFill>
                            <a:srgbClr val="002060"/>
                          </a:solidFill>
                          <a:latin typeface="微軟正黑體" panose="020B0604030504040204" pitchFamily="34" charset="-120"/>
                          <a:ea typeface="微軟正黑體" panose="020B0604030504040204" pitchFamily="34" charset="-120"/>
                          <a:cs typeface="Times New Roman" panose="02020603050405020304" pitchFamily="18" charset="0"/>
                        </a:rPr>
                        <a:t>律政司司長 訴 黃之鋒、羅冠聰、周永康</a:t>
                      </a:r>
                      <a:r>
                        <a:rPr lang="en-US" altLang="zh-TW" sz="1600" dirty="0">
                          <a:solidFill>
                            <a:srgbClr val="00206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600" dirty="0">
                          <a:solidFill>
                            <a:srgbClr val="002060"/>
                          </a:solidFill>
                          <a:latin typeface="微軟正黑體" panose="020B0604030504040204" pitchFamily="34" charset="-120"/>
                          <a:ea typeface="微軟正黑體" panose="020B0604030504040204" pitchFamily="34" charset="-120"/>
                          <a:cs typeface="Times New Roman" panose="02020603050405020304" pitchFamily="18" charset="0"/>
                        </a:rPr>
                        <a:t>新聞摘要中譯本</a:t>
                      </a:r>
                      <a:r>
                        <a:rPr lang="en-US" altLang="zh-TW" sz="1600" dirty="0">
                          <a:solidFill>
                            <a:srgbClr val="002060"/>
                          </a:solidFill>
                          <a:latin typeface="微軟正黑體" panose="020B0604030504040204" pitchFamily="34" charset="-120"/>
                          <a:ea typeface="微軟正黑體" panose="020B0604030504040204" pitchFamily="34" charset="-120"/>
                          <a:cs typeface="Times New Roman" panose="02020603050405020304" pitchFamily="18" charset="0"/>
                        </a:rPr>
                        <a:t>】</a:t>
                      </a:r>
                    </a:p>
                  </a:txBody>
                  <a:tcPr/>
                </a:tc>
                <a:tc>
                  <a:txBody>
                    <a:bodyPr/>
                    <a:lstStyle/>
                    <a:p>
                      <a:r>
                        <a:rPr lang="en-US" altLang="zh-HK" sz="1600" dirty="0">
                          <a:solidFill>
                            <a:srgbClr val="002060"/>
                          </a:solidFill>
                          <a:latin typeface="微軟正黑體" panose="020B0604030504040204" pitchFamily="34" charset="-120"/>
                          <a:ea typeface="微軟正黑體" panose="020B0604030504040204" pitchFamily="34" charset="-120"/>
                          <a:cs typeface="Times New Roman" panose="02020603050405020304" pitchFamily="18" charset="0"/>
                        </a:rPr>
                        <a:t>https://legalref.judiciary.hk/doc/judg/html/vetted/other/en/2017/FACC000008_2017_files/FACC000008_2017CS.htm</a:t>
                      </a:r>
                      <a:endParaRPr lang="zh-HK" altLang="en-US" sz="1600" dirty="0">
                        <a:solidFill>
                          <a:srgbClr val="002060"/>
                        </a:solidFill>
                        <a:latin typeface="微軟正黑體" panose="020B0604030504040204" pitchFamily="34" charset="-120"/>
                        <a:ea typeface="微軟正黑體" panose="020B0604030504040204" pitchFamily="34" charset="-120"/>
                        <a:cs typeface="Times New Roman" panose="02020603050405020304" pitchFamily="18" charset="0"/>
                      </a:endParaRPr>
                    </a:p>
                  </a:txBody>
                  <a:tcPr/>
                </a:tc>
                <a:extLst>
                  <a:ext uri="{0D108BD9-81ED-4DB2-BD59-A6C34878D82A}">
                    <a16:rowId xmlns:a16="http://schemas.microsoft.com/office/drawing/2014/main" val="3047881097"/>
                  </a:ext>
                </a:extLst>
              </a:tr>
            </a:tbl>
          </a:graphicData>
        </a:graphic>
      </p:graphicFrame>
      <p:sp>
        <p:nvSpPr>
          <p:cNvPr id="5" name="標題 1"/>
          <p:cNvSpPr txBox="1">
            <a:spLocks/>
          </p:cNvSpPr>
          <p:nvPr/>
        </p:nvSpPr>
        <p:spPr>
          <a:xfrm>
            <a:off x="1632658" y="4049184"/>
            <a:ext cx="9409045" cy="1090344"/>
          </a:xfrm>
          <a:prstGeom prst="rect">
            <a:avLst/>
          </a:prstGeom>
          <a:noFill/>
          <a:ln>
            <a:noFill/>
          </a:ln>
        </p:spPr>
        <p:txBody>
          <a:bodyPr lIns="91425" tIns="91425" rIns="91425" bIns="91425" anchor="ctr" anchorCtr="0"/>
          <a:lstStyle>
            <a:defPPr marR="0" lvl="0" algn="l" rtl="0">
              <a:lnSpc>
                <a:spcPct val="100000"/>
              </a:lnSpc>
              <a:spcBef>
                <a:spcPts val="0"/>
              </a:spcBef>
              <a:spcAft>
                <a:spcPts val="0"/>
              </a:spcAft>
            </a:defPPr>
            <a:lvl1pPr marR="0" lvl="0" algn="l" rtl="0">
              <a:lnSpc>
                <a:spcPct val="100000"/>
              </a:lnSpc>
              <a:spcBef>
                <a:spcPts val="0"/>
              </a:spcBef>
              <a:spcAft>
                <a:spcPts val="0"/>
              </a:spcAft>
              <a:buClr>
                <a:srgbClr val="2A95B7"/>
              </a:buClr>
              <a:buSzPct val="100000"/>
              <a:buFont typeface="Patrick Hand SC"/>
              <a:buNone/>
              <a:defRPr sz="8000" b="0" i="0" u="none" strike="noStrike" cap="none">
                <a:solidFill>
                  <a:srgbClr val="2A95B7"/>
                </a:solidFill>
                <a:latin typeface="Patrick Hand SC"/>
                <a:ea typeface="Patrick Hand SC"/>
                <a:cs typeface="Patrick Hand SC"/>
                <a:sym typeface="Patrick Hand SC"/>
              </a:defRPr>
            </a:lvl1pPr>
            <a:lvl2pPr lvl="1">
              <a:spcBef>
                <a:spcPts val="0"/>
              </a:spcBef>
              <a:buClr>
                <a:srgbClr val="2A95B7"/>
              </a:buClr>
              <a:buSzPct val="100000"/>
              <a:buFont typeface="Patrick Hand SC"/>
              <a:buNone/>
              <a:defRPr sz="8000" b="0">
                <a:solidFill>
                  <a:srgbClr val="2A95B7"/>
                </a:solidFill>
                <a:latin typeface="Patrick Hand SC"/>
                <a:ea typeface="Patrick Hand SC"/>
                <a:cs typeface="Patrick Hand SC"/>
                <a:sym typeface="Patrick Hand SC"/>
              </a:defRPr>
            </a:lvl2pPr>
            <a:lvl3pPr lvl="2">
              <a:spcBef>
                <a:spcPts val="0"/>
              </a:spcBef>
              <a:buClr>
                <a:srgbClr val="2A95B7"/>
              </a:buClr>
              <a:buSzPct val="100000"/>
              <a:buFont typeface="Patrick Hand SC"/>
              <a:buNone/>
              <a:defRPr sz="8000" b="0">
                <a:solidFill>
                  <a:srgbClr val="2A95B7"/>
                </a:solidFill>
                <a:latin typeface="Patrick Hand SC"/>
                <a:ea typeface="Patrick Hand SC"/>
                <a:cs typeface="Patrick Hand SC"/>
                <a:sym typeface="Patrick Hand SC"/>
              </a:defRPr>
            </a:lvl3pPr>
            <a:lvl4pPr lvl="3">
              <a:spcBef>
                <a:spcPts val="0"/>
              </a:spcBef>
              <a:buClr>
                <a:srgbClr val="2A95B7"/>
              </a:buClr>
              <a:buSzPct val="100000"/>
              <a:buFont typeface="Patrick Hand SC"/>
              <a:buNone/>
              <a:defRPr sz="8000" b="0">
                <a:solidFill>
                  <a:srgbClr val="2A95B7"/>
                </a:solidFill>
                <a:latin typeface="Patrick Hand SC"/>
                <a:ea typeface="Patrick Hand SC"/>
                <a:cs typeface="Patrick Hand SC"/>
                <a:sym typeface="Patrick Hand SC"/>
              </a:defRPr>
            </a:lvl4pPr>
            <a:lvl5pPr lvl="4">
              <a:spcBef>
                <a:spcPts val="0"/>
              </a:spcBef>
              <a:buClr>
                <a:srgbClr val="2A95B7"/>
              </a:buClr>
              <a:buSzPct val="100000"/>
              <a:buFont typeface="Patrick Hand SC"/>
              <a:buNone/>
              <a:defRPr sz="8000" b="0">
                <a:solidFill>
                  <a:srgbClr val="2A95B7"/>
                </a:solidFill>
                <a:latin typeface="Patrick Hand SC"/>
                <a:ea typeface="Patrick Hand SC"/>
                <a:cs typeface="Patrick Hand SC"/>
                <a:sym typeface="Patrick Hand SC"/>
              </a:defRPr>
            </a:lvl5pPr>
            <a:lvl6pPr lvl="5">
              <a:spcBef>
                <a:spcPts val="0"/>
              </a:spcBef>
              <a:buClr>
                <a:srgbClr val="2A95B7"/>
              </a:buClr>
              <a:buSzPct val="100000"/>
              <a:buFont typeface="Patrick Hand SC"/>
              <a:buNone/>
              <a:defRPr sz="8000" b="0">
                <a:solidFill>
                  <a:srgbClr val="2A95B7"/>
                </a:solidFill>
                <a:latin typeface="Patrick Hand SC"/>
                <a:ea typeface="Patrick Hand SC"/>
                <a:cs typeface="Patrick Hand SC"/>
                <a:sym typeface="Patrick Hand SC"/>
              </a:defRPr>
            </a:lvl6pPr>
            <a:lvl7pPr lvl="6">
              <a:spcBef>
                <a:spcPts val="0"/>
              </a:spcBef>
              <a:buClr>
                <a:srgbClr val="2A95B7"/>
              </a:buClr>
              <a:buSzPct val="100000"/>
              <a:buFont typeface="Patrick Hand SC"/>
              <a:buNone/>
              <a:defRPr sz="8000" b="0">
                <a:solidFill>
                  <a:srgbClr val="2A95B7"/>
                </a:solidFill>
                <a:latin typeface="Patrick Hand SC"/>
                <a:ea typeface="Patrick Hand SC"/>
                <a:cs typeface="Patrick Hand SC"/>
                <a:sym typeface="Patrick Hand SC"/>
              </a:defRPr>
            </a:lvl7pPr>
            <a:lvl8pPr lvl="7">
              <a:spcBef>
                <a:spcPts val="0"/>
              </a:spcBef>
              <a:buClr>
                <a:srgbClr val="2A95B7"/>
              </a:buClr>
              <a:buSzPct val="100000"/>
              <a:buFont typeface="Patrick Hand SC"/>
              <a:buNone/>
              <a:defRPr sz="8000" b="0">
                <a:solidFill>
                  <a:srgbClr val="2A95B7"/>
                </a:solidFill>
                <a:latin typeface="Patrick Hand SC"/>
                <a:ea typeface="Patrick Hand SC"/>
                <a:cs typeface="Patrick Hand SC"/>
                <a:sym typeface="Patrick Hand SC"/>
              </a:defRPr>
            </a:lvl8pPr>
            <a:lvl9pPr lvl="8">
              <a:spcBef>
                <a:spcPts val="0"/>
              </a:spcBef>
              <a:buClr>
                <a:srgbClr val="2A95B7"/>
              </a:buClr>
              <a:buSzPct val="100000"/>
              <a:buFont typeface="Patrick Hand SC"/>
              <a:buNone/>
              <a:defRPr sz="8000" b="0">
                <a:solidFill>
                  <a:srgbClr val="2A95B7"/>
                </a:solidFill>
                <a:latin typeface="Patrick Hand SC"/>
                <a:ea typeface="Patrick Hand SC"/>
                <a:cs typeface="Patrick Hand SC"/>
                <a:sym typeface="Patrick Hand SC"/>
              </a:defRPr>
            </a:lvl9pPr>
          </a:lstStyle>
          <a:p>
            <a:r>
              <a:rPr lang="zh-TW" altLang="en-US" sz="4000" b="1" dirty="0" smtClean="0">
                <a:solidFill>
                  <a:srgbClr val="2275C0"/>
                </a:solidFill>
                <a:latin typeface="微軟正黑體" panose="020B0604030504040204" pitchFamily="34" charset="-120"/>
                <a:ea typeface="微軟正黑體" panose="020B0604030504040204" pitchFamily="34" charset="-120"/>
              </a:rPr>
              <a:t>延伸閱讀</a:t>
            </a:r>
            <a:endParaRPr lang="zh-HK" altLang="en-US" sz="4000" b="1" kern="0" dirty="0">
              <a:solidFill>
                <a:srgbClr val="2275C0"/>
              </a:solidFill>
              <a:latin typeface="微軟正黑體" panose="020B0604030504040204" pitchFamily="34" charset="-120"/>
              <a:ea typeface="微軟正黑體" panose="020B0604030504040204" pitchFamily="34" charset="-120"/>
            </a:endParaRPr>
          </a:p>
        </p:txBody>
      </p:sp>
      <p:sp>
        <p:nvSpPr>
          <p:cNvPr id="6" name="文字方塊 5"/>
          <p:cNvSpPr txBox="1"/>
          <p:nvPr/>
        </p:nvSpPr>
        <p:spPr>
          <a:xfrm>
            <a:off x="1632658" y="5051766"/>
            <a:ext cx="8671548" cy="369332"/>
          </a:xfrm>
          <a:prstGeom prst="rect">
            <a:avLst/>
          </a:prstGeom>
          <a:noFill/>
        </p:spPr>
        <p:txBody>
          <a:bodyPr wrap="square" rtlCol="0">
            <a:spAutoFit/>
          </a:bodyPr>
          <a:lstStyle/>
          <a:p>
            <a:r>
              <a:rPr lang="zh-TW" altLang="en-US" dirty="0">
                <a:solidFill>
                  <a:srgbClr val="002060"/>
                </a:solidFill>
                <a:latin typeface="微軟正黑體" panose="020B0604030504040204" pitchFamily="34" charset="-120"/>
                <a:ea typeface="微軟正黑體" panose="020B0604030504040204" pitchFamily="34" charset="-120"/>
                <a:cs typeface="Times New Roman" panose="02020603050405020304" pitchFamily="18" charset="0"/>
                <a:sym typeface="Arial"/>
              </a:rPr>
              <a:t>梁愛詩</a:t>
            </a:r>
            <a:r>
              <a:rPr lang="en-US" altLang="zh-TW" dirty="0">
                <a:solidFill>
                  <a:srgbClr val="002060"/>
                </a:solidFill>
                <a:latin typeface="微軟正黑體" panose="020B0604030504040204" pitchFamily="34" charset="-120"/>
                <a:ea typeface="微軟正黑體" panose="020B0604030504040204" pitchFamily="34" charset="-120"/>
                <a:cs typeface="Times New Roman" panose="02020603050405020304" pitchFamily="18" charset="0"/>
                <a:sym typeface="Arial"/>
              </a:rPr>
              <a:t>(2017)</a:t>
            </a:r>
            <a:r>
              <a:rPr lang="zh-TW" altLang="en-US" dirty="0">
                <a:solidFill>
                  <a:srgbClr val="002060"/>
                </a:solidFill>
                <a:latin typeface="微軟正黑體" panose="020B0604030504040204" pitchFamily="34" charset="-120"/>
                <a:ea typeface="微軟正黑體" panose="020B0604030504040204" pitchFamily="34" charset="-120"/>
                <a:cs typeface="Times New Roman" panose="02020603050405020304" pitchFamily="18" charset="0"/>
                <a:sym typeface="Arial"/>
              </a:rPr>
              <a:t>。</a:t>
            </a:r>
            <a:r>
              <a:rPr lang="en-US" altLang="zh-TW" dirty="0">
                <a:solidFill>
                  <a:srgbClr val="002060"/>
                </a:solidFill>
                <a:latin typeface="微軟正黑體" panose="020B0604030504040204" pitchFamily="34" charset="-120"/>
                <a:ea typeface="微軟正黑體" panose="020B0604030504040204" pitchFamily="34" charset="-120"/>
                <a:cs typeface="Times New Roman" panose="02020603050405020304" pitchFamily="18" charset="0"/>
                <a:sym typeface="Arial"/>
              </a:rPr>
              <a:t>《</a:t>
            </a:r>
            <a:r>
              <a:rPr lang="zh-TW" altLang="en-US" dirty="0">
                <a:solidFill>
                  <a:srgbClr val="002060"/>
                </a:solidFill>
                <a:latin typeface="微軟正黑體" panose="020B0604030504040204" pitchFamily="34" charset="-120"/>
                <a:ea typeface="微軟正黑體" panose="020B0604030504040204" pitchFamily="34" charset="-120"/>
                <a:cs typeface="Times New Roman" panose="02020603050405020304" pitchFamily="18" charset="0"/>
                <a:sym typeface="Arial"/>
              </a:rPr>
              <a:t>飛鴻踏書 香港基本法實踐</a:t>
            </a:r>
            <a:r>
              <a:rPr lang="en-US" altLang="zh-TW" dirty="0">
                <a:solidFill>
                  <a:srgbClr val="002060"/>
                </a:solidFill>
                <a:latin typeface="微軟正黑體" panose="020B0604030504040204" pitchFamily="34" charset="-120"/>
                <a:ea typeface="微軟正黑體" panose="020B0604030504040204" pitchFamily="34" charset="-120"/>
                <a:cs typeface="Times New Roman" panose="02020603050405020304" pitchFamily="18" charset="0"/>
                <a:sym typeface="Arial"/>
              </a:rPr>
              <a:t>20</a:t>
            </a:r>
            <a:r>
              <a:rPr lang="zh-TW" altLang="en-US" dirty="0">
                <a:solidFill>
                  <a:srgbClr val="002060"/>
                </a:solidFill>
                <a:latin typeface="微軟正黑體" panose="020B0604030504040204" pitchFamily="34" charset="-120"/>
                <a:ea typeface="微軟正黑體" panose="020B0604030504040204" pitchFamily="34" charset="-120"/>
                <a:cs typeface="Times New Roman" panose="02020603050405020304" pitchFamily="18" charset="0"/>
                <a:sym typeface="Arial"/>
              </a:rPr>
              <a:t>年</a:t>
            </a:r>
            <a:r>
              <a:rPr lang="en-US" altLang="zh-TW" dirty="0">
                <a:solidFill>
                  <a:srgbClr val="002060"/>
                </a:solidFill>
                <a:latin typeface="微軟正黑體" panose="020B0604030504040204" pitchFamily="34" charset="-120"/>
                <a:ea typeface="微軟正黑體" panose="020B0604030504040204" pitchFamily="34" charset="-120"/>
                <a:cs typeface="Times New Roman" panose="02020603050405020304" pitchFamily="18" charset="0"/>
                <a:sym typeface="Arial"/>
              </a:rPr>
              <a:t>》</a:t>
            </a:r>
            <a:r>
              <a:rPr lang="zh-TW" altLang="en-US" dirty="0">
                <a:solidFill>
                  <a:srgbClr val="002060"/>
                </a:solidFill>
                <a:latin typeface="微軟正黑體" panose="020B0604030504040204" pitchFamily="34" charset="-120"/>
                <a:ea typeface="微軟正黑體" panose="020B0604030504040204" pitchFamily="34" charset="-120"/>
                <a:cs typeface="Times New Roman" panose="02020603050405020304" pitchFamily="18" charset="0"/>
                <a:sym typeface="Arial"/>
              </a:rPr>
              <a:t>。香港：香港城市大學出版社。</a:t>
            </a:r>
            <a:endParaRPr lang="zh-HK" altLang="en-US" dirty="0">
              <a:solidFill>
                <a:srgbClr val="002060"/>
              </a:solidFill>
              <a:latin typeface="微軟正黑體" panose="020B0604030504040204" pitchFamily="34" charset="-120"/>
              <a:ea typeface="微軟正黑體" panose="020B0604030504040204" pitchFamily="34" charset="-120"/>
              <a:cs typeface="Times New Roman" panose="02020603050405020304" pitchFamily="18" charset="0"/>
              <a:sym typeface="Arial"/>
            </a:endParaRPr>
          </a:p>
        </p:txBody>
      </p:sp>
    </p:spTree>
    <p:extLst>
      <p:ext uri="{BB962C8B-B14F-4D97-AF65-F5344CB8AC3E}">
        <p14:creationId xmlns:p14="http://schemas.microsoft.com/office/powerpoint/2010/main" val="2214122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Shape 38"/>
        <p:cNvGrpSpPr/>
        <p:nvPr/>
      </p:nvGrpSpPr>
      <p:grpSpPr>
        <a:xfrm>
          <a:off x="0" y="0"/>
          <a:ext cx="0" cy="0"/>
          <a:chOff x="0" y="0"/>
          <a:chExt cx="0" cy="0"/>
        </a:xfrm>
      </p:grpSpPr>
      <p:sp>
        <p:nvSpPr>
          <p:cNvPr id="2" name="標題 1"/>
          <p:cNvSpPr>
            <a:spLocks noGrp="1"/>
          </p:cNvSpPr>
          <p:nvPr>
            <p:ph type="ctrTitle"/>
          </p:nvPr>
        </p:nvSpPr>
        <p:spPr>
          <a:xfrm>
            <a:off x="1583499" y="452669"/>
            <a:ext cx="9409045" cy="1090344"/>
          </a:xfrm>
        </p:spPr>
        <p:txBody>
          <a:bodyPr/>
          <a:lstStyle/>
          <a:p>
            <a:r>
              <a:rPr lang="zh-TW" altLang="en-US" sz="4000" b="1" dirty="0">
                <a:solidFill>
                  <a:srgbClr val="2275C0"/>
                </a:solidFill>
                <a:latin typeface="微軟正黑體" panose="020B0604030504040204" pitchFamily="34" charset="-120"/>
                <a:ea typeface="微軟正黑體" panose="020B0604030504040204" pitchFamily="34" charset="-120"/>
              </a:rPr>
              <a:t>法律面前人人平等</a:t>
            </a:r>
            <a:endParaRPr lang="zh-HK" altLang="en-US" sz="4000" b="1" dirty="0">
              <a:solidFill>
                <a:srgbClr val="2275C0"/>
              </a:solidFill>
              <a:latin typeface="微軟正黑體" panose="020B0604030504040204" pitchFamily="34" charset="-120"/>
              <a:ea typeface="微軟正黑體" panose="020B0604030504040204" pitchFamily="34" charset="-120"/>
            </a:endParaRPr>
          </a:p>
        </p:txBody>
      </p:sp>
      <p:sp>
        <p:nvSpPr>
          <p:cNvPr id="5" name="文字方塊 4"/>
          <p:cNvSpPr txBox="1"/>
          <p:nvPr/>
        </p:nvSpPr>
        <p:spPr>
          <a:xfrm>
            <a:off x="1278779" y="1773922"/>
            <a:ext cx="6351053" cy="3416320"/>
          </a:xfrm>
          <a:prstGeom prst="rect">
            <a:avLst/>
          </a:prstGeom>
          <a:noFill/>
          <a:ln w="25400" cmpd="thickThin">
            <a:solidFill>
              <a:srgbClr val="7030A0"/>
            </a:solidFill>
            <a:prstDash val="lgDashDotDot"/>
          </a:ln>
        </p:spPr>
        <p:txBody>
          <a:bodyPr wrap="square" rtlCol="0">
            <a:spAutoFit/>
          </a:bodyPr>
          <a:lstStyle/>
          <a:p>
            <a:pPr algn="just"/>
            <a:r>
              <a:rPr lang="en-US" altLang="zh-TW"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en-US" altLang="zh-TW"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第八十五條訂明香港特別行政區法院獨立進行審判，不受任何干涉，其含意正如其字面所言。</a:t>
            </a:r>
            <a:r>
              <a:rPr lang="en-US" altLang="zh-TW"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t>
            </a: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法院的工作是依法解決法律爭議。所有人都必須服從法律，無人可凌駕於法律之上。關於人人平等的保證和規定，在</a:t>
            </a:r>
            <a:r>
              <a:rPr lang="en-US" altLang="zh-TW"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en-US" altLang="zh-TW"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和</a:t>
            </a:r>
            <a:r>
              <a:rPr lang="en-US" altLang="zh-TW"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人權法案</a:t>
            </a:r>
            <a:r>
              <a:rPr lang="en-US" altLang="zh-TW"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中亦已清楚說明；此等保證和規定確保每一個人，不論其身分地位高低，不管是公共機構抑或一般市民，均受法律約束，並須承擔法律責任，絕無例外</a:t>
            </a:r>
          </a:p>
        </p:txBody>
      </p:sp>
      <p:pic>
        <p:nvPicPr>
          <p:cNvPr id="7" name="圖片 6"/>
          <p:cNvPicPr/>
          <p:nvPr/>
        </p:nvPicPr>
        <p:blipFill>
          <a:blip r:embed="rId4" cstate="print">
            <a:extLst>
              <a:ext uri="{28A0092B-C50C-407E-A947-70E740481C1C}">
                <a14:useLocalDpi xmlns:a14="http://schemas.microsoft.com/office/drawing/2010/main" val="0"/>
              </a:ext>
            </a:extLst>
          </a:blip>
          <a:stretch>
            <a:fillRect/>
          </a:stretch>
        </p:blipFill>
        <p:spPr>
          <a:xfrm>
            <a:off x="8578941" y="1203563"/>
            <a:ext cx="2561007" cy="1581867"/>
          </a:xfrm>
          <a:prstGeom prst="rect">
            <a:avLst/>
          </a:prstGeom>
        </p:spPr>
      </p:pic>
      <p:sp>
        <p:nvSpPr>
          <p:cNvPr id="8" name="文字方塊 7"/>
          <p:cNvSpPr txBox="1"/>
          <p:nvPr/>
        </p:nvSpPr>
        <p:spPr>
          <a:xfrm>
            <a:off x="8482928" y="2885617"/>
            <a:ext cx="2753031" cy="1200329"/>
          </a:xfrm>
          <a:prstGeom prst="rect">
            <a:avLst/>
          </a:prstGeom>
          <a:noFill/>
        </p:spPr>
        <p:txBody>
          <a:bodyPr wrap="square" rtlCol="0">
            <a:spAutoFit/>
          </a:bodyPr>
          <a:lstStyle/>
          <a:p>
            <a:pPr algn="just"/>
            <a:r>
              <a:rPr lang="zh-TW" altLang="en-US"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rPr>
              <a:t>節錄自終審法院首席法官馬道立</a:t>
            </a:r>
            <a:r>
              <a:rPr lang="en-US" altLang="zh-TW"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rPr>
              <a:t>2020</a:t>
            </a:r>
            <a:r>
              <a:rPr lang="zh-TW" altLang="en-US"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rPr>
              <a:t>年法律年度開啟典禮演辭</a:t>
            </a:r>
            <a:r>
              <a:rPr lang="en-US" altLang="zh-TW"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rPr>
              <a:t>(2020</a:t>
            </a:r>
            <a:r>
              <a:rPr lang="zh-TW" altLang="en-US"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en-US"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rPr>
              <a:t>13</a:t>
            </a:r>
            <a:r>
              <a:rPr lang="zh-TW" altLang="en-US"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rPr>
              <a:t>日</a:t>
            </a:r>
            <a:r>
              <a:rPr lang="en-US" altLang="zh-TW"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rPr>
              <a:t>)</a:t>
            </a:r>
          </a:p>
        </p:txBody>
      </p:sp>
      <p:pic>
        <p:nvPicPr>
          <p:cNvPr id="9" name="圖片 8"/>
          <p:cNvPicPr/>
          <p:nvPr/>
        </p:nvPicPr>
        <p:blipFill>
          <a:blip r:embed="rId5" cstate="print">
            <a:extLst>
              <a:ext uri="{28A0092B-C50C-407E-A947-70E740481C1C}">
                <a14:useLocalDpi xmlns:a14="http://schemas.microsoft.com/office/drawing/2010/main" val="0"/>
              </a:ext>
            </a:extLst>
          </a:blip>
          <a:stretch>
            <a:fillRect/>
          </a:stretch>
        </p:blipFill>
        <p:spPr>
          <a:xfrm rot="16200000">
            <a:off x="9347362" y="4680266"/>
            <a:ext cx="2188011" cy="1397160"/>
          </a:xfrm>
          <a:prstGeom prst="rect">
            <a:avLst/>
          </a:prstGeom>
        </p:spPr>
      </p:pic>
    </p:spTree>
    <p:extLst>
      <p:ext uri="{BB962C8B-B14F-4D97-AF65-F5344CB8AC3E}">
        <p14:creationId xmlns:p14="http://schemas.microsoft.com/office/powerpoint/2010/main" val="12173440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Shape 38"/>
        <p:cNvGrpSpPr/>
        <p:nvPr/>
      </p:nvGrpSpPr>
      <p:grpSpPr>
        <a:xfrm>
          <a:off x="0" y="0"/>
          <a:ext cx="0" cy="0"/>
          <a:chOff x="0" y="0"/>
          <a:chExt cx="0" cy="0"/>
        </a:xfrm>
      </p:grpSpPr>
      <p:sp>
        <p:nvSpPr>
          <p:cNvPr id="2" name="標題 1"/>
          <p:cNvSpPr>
            <a:spLocks noGrp="1"/>
          </p:cNvSpPr>
          <p:nvPr>
            <p:ph type="ctrTitle"/>
          </p:nvPr>
        </p:nvSpPr>
        <p:spPr>
          <a:xfrm>
            <a:off x="1583499" y="452669"/>
            <a:ext cx="9409045" cy="1090344"/>
          </a:xfrm>
        </p:spPr>
        <p:txBody>
          <a:bodyPr/>
          <a:lstStyle/>
          <a:p>
            <a:r>
              <a:rPr lang="en-US" altLang="zh-TW" sz="4000" b="1" dirty="0">
                <a:solidFill>
                  <a:srgbClr val="2275C0"/>
                </a:solidFill>
                <a:latin typeface="微軟正黑體" panose="020B0604030504040204" pitchFamily="34" charset="-120"/>
                <a:ea typeface="微軟正黑體" panose="020B0604030504040204" pitchFamily="34" charset="-120"/>
              </a:rPr>
              <a:t>《</a:t>
            </a:r>
            <a:r>
              <a:rPr lang="zh-TW" altLang="en-US" sz="4000" b="1" dirty="0">
                <a:solidFill>
                  <a:srgbClr val="2275C0"/>
                </a:solidFill>
                <a:latin typeface="微軟正黑體" panose="020B0604030504040204" pitchFamily="34" charset="-120"/>
                <a:ea typeface="微軟正黑體" panose="020B0604030504040204" pitchFamily="34" charset="-120"/>
              </a:rPr>
              <a:t>基本法</a:t>
            </a:r>
            <a:r>
              <a:rPr lang="en-US" altLang="zh-TW" sz="4000" b="1" dirty="0">
                <a:solidFill>
                  <a:srgbClr val="2275C0"/>
                </a:solidFill>
                <a:latin typeface="微軟正黑體" panose="020B0604030504040204" pitchFamily="34" charset="-120"/>
                <a:ea typeface="微軟正黑體" panose="020B0604030504040204" pitchFamily="34" charset="-120"/>
              </a:rPr>
              <a:t>》</a:t>
            </a:r>
            <a:r>
              <a:rPr lang="zh-TW" altLang="en-US" sz="4000" b="1" dirty="0">
                <a:solidFill>
                  <a:srgbClr val="2275C0"/>
                </a:solidFill>
                <a:latin typeface="微軟正黑體" panose="020B0604030504040204" pitchFamily="34" charset="-120"/>
                <a:ea typeface="微軟正黑體" panose="020B0604030504040204" pitchFamily="34" charset="-120"/>
              </a:rPr>
              <a:t>第三十九條</a:t>
            </a:r>
            <a:endParaRPr lang="zh-HK" altLang="en-US" sz="4000" b="1" dirty="0">
              <a:solidFill>
                <a:srgbClr val="2275C0"/>
              </a:solidFill>
              <a:latin typeface="微軟正黑體" panose="020B0604030504040204" pitchFamily="34" charset="-120"/>
              <a:ea typeface="微軟正黑體" panose="020B0604030504040204" pitchFamily="34" charset="-120"/>
            </a:endParaRPr>
          </a:p>
        </p:txBody>
      </p:sp>
      <p:sp>
        <p:nvSpPr>
          <p:cNvPr id="5" name="文字方塊 4"/>
          <p:cNvSpPr txBox="1"/>
          <p:nvPr/>
        </p:nvSpPr>
        <p:spPr>
          <a:xfrm>
            <a:off x="3906365" y="1692642"/>
            <a:ext cx="6545325" cy="2677656"/>
          </a:xfrm>
          <a:prstGeom prst="rect">
            <a:avLst/>
          </a:prstGeom>
          <a:noFill/>
          <a:ln w="25400" cmpd="thickThin">
            <a:solidFill>
              <a:srgbClr val="FF0000"/>
            </a:solidFill>
            <a:prstDash val="solid"/>
          </a:ln>
        </p:spPr>
        <p:txBody>
          <a:bodyPr wrap="square" rtlCol="0">
            <a:spAutoFit/>
          </a:bodyPr>
          <a:lstStyle/>
          <a:p>
            <a:pPr algn="just"/>
            <a:r>
              <a:rPr lang="en-US" altLang="zh-TW"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公民權利和政治權利國際公約</a:t>
            </a:r>
            <a:r>
              <a:rPr lang="en-US" altLang="zh-TW"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經濟、社會與文化權利的國際公約</a:t>
            </a:r>
            <a:r>
              <a:rPr lang="en-US" altLang="zh-TW"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和國際勞工公約適用於香港的有關規定繼續有效，通過香港特別行政區的法律予以實施。</a:t>
            </a:r>
          </a:p>
          <a:p>
            <a:pPr algn="just"/>
            <a:endPar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endParaRPr>
          </a:p>
          <a:p>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香港居民享有的權利和自由，除依法規定外不得限制，此種限制不得與本條第一款規定抵觸。</a:t>
            </a:r>
          </a:p>
        </p:txBody>
      </p:sp>
      <p:pic>
        <p:nvPicPr>
          <p:cNvPr id="6" name="圖片 5"/>
          <p:cNvPicPr/>
          <p:nvPr/>
        </p:nvPicPr>
        <p:blipFill>
          <a:blip r:embed="rId4" cstate="print">
            <a:extLst>
              <a:ext uri="{28A0092B-C50C-407E-A947-70E740481C1C}">
                <a14:useLocalDpi xmlns:a14="http://schemas.microsoft.com/office/drawing/2010/main" val="0"/>
              </a:ext>
            </a:extLst>
          </a:blip>
          <a:stretch>
            <a:fillRect/>
          </a:stretch>
        </p:blipFill>
        <p:spPr>
          <a:xfrm>
            <a:off x="1440488" y="1765849"/>
            <a:ext cx="1849250" cy="2531242"/>
          </a:xfrm>
          <a:prstGeom prst="rect">
            <a:avLst/>
          </a:prstGeom>
        </p:spPr>
      </p:pic>
      <p:sp>
        <p:nvSpPr>
          <p:cNvPr id="7" name="文字方塊 6"/>
          <p:cNvSpPr txBox="1"/>
          <p:nvPr/>
        </p:nvSpPr>
        <p:spPr>
          <a:xfrm>
            <a:off x="2040610" y="4873404"/>
            <a:ext cx="8216808" cy="1077218"/>
          </a:xfrm>
          <a:prstGeom prst="rect">
            <a:avLst/>
          </a:prstGeom>
          <a:noFill/>
        </p:spPr>
        <p:txBody>
          <a:bodyPr wrap="square" rtlCol="0">
            <a:spAutoFit/>
          </a:bodyPr>
          <a:lstStyle/>
          <a:p>
            <a:pPr algn="just"/>
            <a:r>
              <a:rPr lang="en-US" altLang="zh-TW" sz="1600"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1600"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香港人權法案條例</a:t>
            </a:r>
            <a:r>
              <a:rPr lang="en-US" altLang="zh-TW" sz="1600"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》(1991)</a:t>
            </a:r>
            <a:r>
              <a:rPr lang="zh-TW" altLang="en-US" sz="1600"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將</a:t>
            </a:r>
            <a:r>
              <a:rPr lang="en-US" altLang="zh-TW" sz="1600"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1600"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公民權利和政治權利國際公約</a:t>
            </a:r>
            <a:r>
              <a:rPr lang="en-US" altLang="zh-TW" sz="1600"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1600"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中適用於香港的規定收納入香港法律，並對附帶及有關連的事項作出規定。條例的第</a:t>
            </a:r>
            <a:r>
              <a:rPr lang="en-US" altLang="zh-TW" sz="1600"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II</a:t>
            </a:r>
            <a:r>
              <a:rPr lang="zh-TW" altLang="en-US" sz="1600"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部訂明了詳盡的</a:t>
            </a:r>
            <a:r>
              <a:rPr lang="en-US" altLang="zh-TW" sz="1600"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1600"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香港人權法案</a:t>
            </a:r>
            <a:r>
              <a:rPr lang="en-US" altLang="zh-TW" sz="1600"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1600"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即</a:t>
            </a:r>
            <a:r>
              <a:rPr lang="en-US" altLang="zh-TW" sz="1600"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1600"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人權法案</a:t>
            </a:r>
            <a:r>
              <a:rPr lang="en-US" altLang="zh-TW" sz="1600"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1600"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，當中的條文與</a:t>
            </a:r>
            <a:r>
              <a:rPr lang="en-US" altLang="zh-TW" sz="1600"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1600"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公民權利和政治權利國際公約</a:t>
            </a:r>
            <a:r>
              <a:rPr lang="en-US" altLang="zh-TW" sz="1600"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1600"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適用於香港的相關條文大致相同。</a:t>
            </a:r>
            <a:endParaRPr lang="en-US" altLang="zh-TW" sz="1600"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23277594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Shape 38"/>
        <p:cNvGrpSpPr/>
        <p:nvPr/>
      </p:nvGrpSpPr>
      <p:grpSpPr>
        <a:xfrm>
          <a:off x="0" y="0"/>
          <a:ext cx="0" cy="0"/>
          <a:chOff x="0" y="0"/>
          <a:chExt cx="0" cy="0"/>
        </a:xfrm>
      </p:grpSpPr>
      <p:sp>
        <p:nvSpPr>
          <p:cNvPr id="2" name="標題 1"/>
          <p:cNvSpPr>
            <a:spLocks noGrp="1"/>
          </p:cNvSpPr>
          <p:nvPr>
            <p:ph type="ctrTitle"/>
          </p:nvPr>
        </p:nvSpPr>
        <p:spPr>
          <a:xfrm>
            <a:off x="1583499" y="452669"/>
            <a:ext cx="9409045" cy="1090344"/>
          </a:xfrm>
        </p:spPr>
        <p:txBody>
          <a:bodyPr/>
          <a:lstStyle/>
          <a:p>
            <a:r>
              <a:rPr lang="zh-TW" altLang="en-US" sz="4000" b="1" dirty="0">
                <a:solidFill>
                  <a:srgbClr val="2275C0"/>
                </a:solidFill>
                <a:latin typeface="微軟正黑體" panose="020B0604030504040204" pitchFamily="34" charset="-120"/>
                <a:ea typeface="微軟正黑體" panose="020B0604030504040204" pitchFamily="34" charset="-120"/>
              </a:rPr>
              <a:t>權利和規限</a:t>
            </a:r>
            <a:endParaRPr lang="zh-HK" altLang="en-US" sz="4000" b="1" dirty="0">
              <a:solidFill>
                <a:srgbClr val="2275C0"/>
              </a:solidFill>
              <a:latin typeface="微軟正黑體" panose="020B0604030504040204" pitchFamily="34" charset="-120"/>
              <a:ea typeface="微軟正黑體" panose="020B0604030504040204" pitchFamily="34" charset="-120"/>
            </a:endParaRPr>
          </a:p>
        </p:txBody>
      </p:sp>
      <p:graphicFrame>
        <p:nvGraphicFramePr>
          <p:cNvPr id="5" name="表格 4"/>
          <p:cNvGraphicFramePr>
            <a:graphicFrameLocks noGrp="1"/>
          </p:cNvGraphicFramePr>
          <p:nvPr>
            <p:extLst>
              <p:ext uri="{D42A27DB-BD31-4B8C-83A1-F6EECF244321}">
                <p14:modId xmlns:p14="http://schemas.microsoft.com/office/powerpoint/2010/main" val="3353193862"/>
              </p:ext>
            </p:extLst>
          </p:nvPr>
        </p:nvGraphicFramePr>
        <p:xfrm>
          <a:off x="1435510" y="1467280"/>
          <a:ext cx="9085007" cy="3505200"/>
        </p:xfrm>
        <a:graphic>
          <a:graphicData uri="http://schemas.openxmlformats.org/drawingml/2006/table">
            <a:tbl>
              <a:tblPr firstRow="1" firstCol="1" bandRow="1">
                <a:tableStyleId>{5C22544A-7EE6-4342-B048-85BDC9FD1C3A}</a:tableStyleId>
              </a:tblPr>
              <a:tblGrid>
                <a:gridCol w="1164816">
                  <a:extLst>
                    <a:ext uri="{9D8B030D-6E8A-4147-A177-3AD203B41FA5}">
                      <a16:colId xmlns:a16="http://schemas.microsoft.com/office/drawing/2014/main" val="2082310939"/>
                    </a:ext>
                  </a:extLst>
                </a:gridCol>
                <a:gridCol w="3871310">
                  <a:extLst>
                    <a:ext uri="{9D8B030D-6E8A-4147-A177-3AD203B41FA5}">
                      <a16:colId xmlns:a16="http://schemas.microsoft.com/office/drawing/2014/main" val="961380951"/>
                    </a:ext>
                  </a:extLst>
                </a:gridCol>
                <a:gridCol w="4048881">
                  <a:extLst>
                    <a:ext uri="{9D8B030D-6E8A-4147-A177-3AD203B41FA5}">
                      <a16:colId xmlns:a16="http://schemas.microsoft.com/office/drawing/2014/main" val="2936415376"/>
                    </a:ext>
                  </a:extLst>
                </a:gridCol>
              </a:tblGrid>
              <a:tr h="0">
                <a:tc>
                  <a:txBody>
                    <a:bodyPr/>
                    <a:lstStyle/>
                    <a:p>
                      <a:pPr>
                        <a:spcBef>
                          <a:spcPts val="300"/>
                        </a:spcBef>
                        <a:spcAft>
                          <a:spcPts val="300"/>
                        </a:spcAft>
                      </a:pPr>
                      <a:r>
                        <a:rPr lang="en-US" sz="2000" kern="100" dirty="0">
                          <a:effectLst/>
                          <a:latin typeface="Times New Roman" panose="02020603050405020304" pitchFamily="18" charset="0"/>
                          <a:ea typeface="微軟正黑體" panose="020B0604030504040204" pitchFamily="34" charset="-120"/>
                          <a:cs typeface="Times New Roman" panose="02020603050405020304" pitchFamily="18" charset="0"/>
                        </a:rPr>
                        <a:t> </a:t>
                      </a:r>
                      <a:endParaRPr lang="zh-TW" sz="2000" kern="100" dirty="0">
                        <a:effectLst/>
                        <a:latin typeface="Times New Roman" panose="02020603050405020304" pitchFamily="18" charset="0"/>
                        <a:ea typeface="微軟正黑體" panose="020B0604030504040204" pitchFamily="34" charset="-120"/>
                        <a:cs typeface="Times New Roman" panose="02020603050405020304" pitchFamily="18" charset="0"/>
                      </a:endParaRPr>
                    </a:p>
                  </a:txBody>
                  <a:tcPr marL="68580" marR="68580" marT="0" marB="0"/>
                </a:tc>
                <a:tc gridSpan="2">
                  <a:txBody>
                    <a:bodyPr/>
                    <a:lstStyle/>
                    <a:p>
                      <a:pPr algn="ctr">
                        <a:spcBef>
                          <a:spcPts val="300"/>
                        </a:spcBef>
                        <a:spcAft>
                          <a:spcPts val="300"/>
                        </a:spcAft>
                      </a:pPr>
                      <a:r>
                        <a:rPr lang="zh-HK" sz="2000" kern="100" dirty="0">
                          <a:solidFill>
                            <a:schemeClr val="bg1"/>
                          </a:solidFill>
                          <a:effectLst/>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000" kern="100" dirty="0">
                          <a:solidFill>
                            <a:schemeClr val="bg1"/>
                          </a:solidFill>
                          <a:effectLst/>
                          <a:latin typeface="Times New Roman" panose="02020603050405020304" pitchFamily="18" charset="0"/>
                          <a:ea typeface="微軟正黑體" panose="020B0604030504040204" pitchFamily="34" charset="-120"/>
                          <a:cs typeface="Times New Roman" panose="02020603050405020304" pitchFamily="18" charset="0"/>
                        </a:rPr>
                        <a:t>香港人權法案</a:t>
                      </a:r>
                      <a:r>
                        <a:rPr lang="zh-HK" sz="2000" kern="100" dirty="0">
                          <a:solidFill>
                            <a:schemeClr val="bg1"/>
                          </a:solidFill>
                          <a:effectLst/>
                          <a:latin typeface="Times New Roman" panose="02020603050405020304" pitchFamily="18" charset="0"/>
                          <a:ea typeface="微軟正黑體" panose="020B0604030504040204" pitchFamily="34" charset="-120"/>
                          <a:cs typeface="Times New Roman" panose="02020603050405020304" pitchFamily="18" charset="0"/>
                        </a:rPr>
                        <a:t>》</a:t>
                      </a:r>
                      <a:endParaRPr lang="zh-TW" sz="2000" kern="100" dirty="0">
                        <a:solidFill>
                          <a:schemeClr val="bg1"/>
                        </a:solidFill>
                        <a:effectLst/>
                        <a:latin typeface="Times New Roman" panose="02020603050405020304" pitchFamily="18" charset="0"/>
                        <a:ea typeface="微軟正黑體" panose="020B0604030504040204" pitchFamily="34" charset="-120"/>
                        <a:cs typeface="Times New Roman" panose="02020603050405020304" pitchFamily="18" charset="0"/>
                      </a:endParaRPr>
                    </a:p>
                  </a:txBody>
                  <a:tcPr marL="68580" marR="68580" marT="0" marB="0"/>
                </a:tc>
                <a:tc hMerge="1">
                  <a:txBody>
                    <a:bodyPr/>
                    <a:lstStyle/>
                    <a:p>
                      <a:endParaRPr lang="zh-HK" altLang="en-US"/>
                    </a:p>
                  </a:txBody>
                  <a:tcPr/>
                </a:tc>
                <a:extLst>
                  <a:ext uri="{0D108BD9-81ED-4DB2-BD59-A6C34878D82A}">
                    <a16:rowId xmlns:a16="http://schemas.microsoft.com/office/drawing/2014/main" val="1155923084"/>
                  </a:ext>
                </a:extLst>
              </a:tr>
              <a:tr h="0">
                <a:tc>
                  <a:txBody>
                    <a:bodyPr/>
                    <a:lstStyle/>
                    <a:p>
                      <a:pPr>
                        <a:spcBef>
                          <a:spcPts val="300"/>
                        </a:spcBef>
                        <a:spcAft>
                          <a:spcPts val="300"/>
                        </a:spcAft>
                      </a:pPr>
                      <a:r>
                        <a:rPr lang="en-US" sz="2000" kern="100" dirty="0">
                          <a:effectLst/>
                          <a:latin typeface="Times New Roman" panose="02020603050405020304" pitchFamily="18" charset="0"/>
                          <a:ea typeface="微軟正黑體" panose="020B0604030504040204" pitchFamily="34" charset="-120"/>
                          <a:cs typeface="Times New Roman" panose="02020603050405020304" pitchFamily="18" charset="0"/>
                        </a:rPr>
                        <a:t> </a:t>
                      </a:r>
                      <a:endParaRPr lang="zh-TW" sz="2000" kern="100" dirty="0">
                        <a:effectLst/>
                        <a:latin typeface="Times New Roman" panose="02020603050405020304" pitchFamily="18" charset="0"/>
                        <a:ea typeface="微軟正黑體" panose="020B0604030504040204" pitchFamily="34" charset="-120"/>
                        <a:cs typeface="Times New Roman" panose="02020603050405020304" pitchFamily="18" charset="0"/>
                      </a:endParaRPr>
                    </a:p>
                  </a:txBody>
                  <a:tcPr marL="68580" marR="68580" marT="0" marB="0"/>
                </a:tc>
                <a:tc>
                  <a:txBody>
                    <a:bodyPr/>
                    <a:lstStyle/>
                    <a:p>
                      <a:pPr algn="ctr">
                        <a:spcBef>
                          <a:spcPts val="300"/>
                        </a:spcBef>
                        <a:spcAft>
                          <a:spcPts val="300"/>
                        </a:spcAft>
                      </a:pPr>
                      <a:r>
                        <a:rPr lang="zh-HK"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權利和自由</a:t>
                      </a:r>
                      <a:endParaRPr lang="zh-TW"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endParaRPr>
                    </a:p>
                  </a:txBody>
                  <a:tcPr marL="68580" marR="68580" marT="0" marB="0"/>
                </a:tc>
                <a:tc>
                  <a:txBody>
                    <a:bodyPr/>
                    <a:lstStyle/>
                    <a:p>
                      <a:pPr algn="ctr">
                        <a:spcBef>
                          <a:spcPts val="300"/>
                        </a:spcBef>
                        <a:spcAft>
                          <a:spcPts val="300"/>
                        </a:spcAft>
                      </a:pPr>
                      <a:r>
                        <a:rPr lang="zh-HK" sz="2000" kern="100" dirty="0">
                          <a:effectLst/>
                          <a:latin typeface="Times New Roman" panose="02020603050405020304" pitchFamily="18" charset="0"/>
                          <a:ea typeface="微軟正黑體" panose="020B0604030504040204" pitchFamily="34" charset="-120"/>
                          <a:cs typeface="Times New Roman" panose="02020603050405020304" pitchFamily="18" charset="0"/>
                        </a:rPr>
                        <a:t>規限</a:t>
                      </a:r>
                      <a:endParaRPr lang="zh-TW" sz="2000" kern="100" dirty="0">
                        <a:effectLst/>
                        <a:latin typeface="Times New Roman" panose="02020603050405020304" pitchFamily="18" charset="0"/>
                        <a:ea typeface="微軟正黑體" panose="020B0604030504040204" pitchFamily="34" charset="-120"/>
                        <a:cs typeface="Times New Roman" panose="02020603050405020304" pitchFamily="18" charset="0"/>
                      </a:endParaRPr>
                    </a:p>
                  </a:txBody>
                  <a:tcPr marL="68580" marR="68580" marT="0" marB="0"/>
                </a:tc>
                <a:extLst>
                  <a:ext uri="{0D108BD9-81ED-4DB2-BD59-A6C34878D82A}">
                    <a16:rowId xmlns:a16="http://schemas.microsoft.com/office/drawing/2014/main" val="1961616365"/>
                  </a:ext>
                </a:extLst>
              </a:tr>
              <a:tr h="0">
                <a:tc>
                  <a:txBody>
                    <a:bodyPr/>
                    <a:lstStyle/>
                    <a:p>
                      <a:pPr>
                        <a:spcBef>
                          <a:spcPts val="300"/>
                        </a:spcBef>
                        <a:spcAft>
                          <a:spcPts val="300"/>
                        </a:spcAft>
                      </a:pPr>
                      <a:r>
                        <a:rPr lang="zh-HK" sz="2000" kern="100" dirty="0">
                          <a:effectLst/>
                          <a:latin typeface="Times New Roman" panose="02020603050405020304" pitchFamily="18" charset="0"/>
                          <a:ea typeface="微軟正黑體" panose="020B0604030504040204" pitchFamily="34" charset="-120"/>
                          <a:cs typeface="Times New Roman" panose="02020603050405020304" pitchFamily="18" charset="0"/>
                        </a:rPr>
                        <a:t>第十</a:t>
                      </a:r>
                      <a:r>
                        <a:rPr lang="zh-TW" altLang="en-US" sz="2000" kern="100" dirty="0">
                          <a:effectLst/>
                          <a:latin typeface="Times New Roman" panose="02020603050405020304" pitchFamily="18" charset="0"/>
                          <a:ea typeface="微軟正黑體" panose="020B0604030504040204" pitchFamily="34" charset="-120"/>
                          <a:cs typeface="Times New Roman" panose="02020603050405020304" pitchFamily="18" charset="0"/>
                        </a:rPr>
                        <a:t>六</a:t>
                      </a:r>
                      <a:r>
                        <a:rPr lang="zh-HK" sz="2000" kern="100" dirty="0">
                          <a:effectLst/>
                          <a:latin typeface="Times New Roman" panose="02020603050405020304" pitchFamily="18" charset="0"/>
                          <a:ea typeface="微軟正黑體" panose="020B0604030504040204" pitchFamily="34" charset="-120"/>
                          <a:cs typeface="Times New Roman" panose="02020603050405020304" pitchFamily="18" charset="0"/>
                        </a:rPr>
                        <a:t>條</a:t>
                      </a:r>
                      <a:endParaRPr lang="en-US" altLang="zh-HK" sz="2000" kern="100" dirty="0">
                        <a:effectLst/>
                        <a:latin typeface="Times New Roman" panose="02020603050405020304" pitchFamily="18" charset="0"/>
                        <a:ea typeface="微軟正黑體" panose="020B0604030504040204" pitchFamily="34" charset="-120"/>
                        <a:cs typeface="Times New Roman" panose="02020603050405020304" pitchFamily="18" charset="0"/>
                      </a:endParaRPr>
                    </a:p>
                    <a:p>
                      <a:pPr>
                        <a:spcBef>
                          <a:spcPts val="300"/>
                        </a:spcBef>
                        <a:spcAft>
                          <a:spcPts val="300"/>
                        </a:spcAft>
                      </a:pPr>
                      <a:r>
                        <a:rPr lang="zh-TW" altLang="en-US" sz="2000" kern="100" dirty="0">
                          <a:effectLst/>
                          <a:latin typeface="Times New Roman" panose="02020603050405020304" pitchFamily="18" charset="0"/>
                          <a:ea typeface="微軟正黑體" panose="020B0604030504040204" pitchFamily="34" charset="-120"/>
                          <a:cs typeface="Times New Roman" panose="02020603050405020304" pitchFamily="18" charset="0"/>
                        </a:rPr>
                        <a:t>意見和發表的自由</a:t>
                      </a:r>
                      <a:endParaRPr lang="zh-TW" sz="2000" kern="100" dirty="0">
                        <a:effectLst/>
                        <a:latin typeface="Times New Roman" panose="02020603050405020304" pitchFamily="18" charset="0"/>
                        <a:ea typeface="微軟正黑體" panose="020B0604030504040204" pitchFamily="34" charset="-120"/>
                        <a:cs typeface="Times New Roman" panose="02020603050405020304" pitchFamily="18" charset="0"/>
                      </a:endParaRPr>
                    </a:p>
                  </a:txBody>
                  <a:tcPr marL="68580" marR="68580" marT="0" marB="0"/>
                </a:tc>
                <a:tc>
                  <a:txBody>
                    <a:bodyPr/>
                    <a:lstStyle/>
                    <a:p>
                      <a:pPr marL="628650" indent="-628650" algn="just">
                        <a:spcBef>
                          <a:spcPts val="300"/>
                        </a:spcBef>
                        <a:spcAft>
                          <a:spcPts val="300"/>
                        </a:spcAft>
                        <a:tabLst>
                          <a:tab pos="628650" algn="l"/>
                          <a:tab pos="2959100" algn="l"/>
                        </a:tabLst>
                      </a:pPr>
                      <a:r>
                        <a:rPr lang="en-US" altLang="zh-TW"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a:t>
                      </a:r>
                      <a:r>
                        <a:rPr lang="zh-HK"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一</a:t>
                      </a:r>
                      <a:r>
                        <a:rPr lang="en-US" altLang="zh-TW"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a:t>
                      </a:r>
                      <a:r>
                        <a:rPr lang="en-US" altLang="zh-HK"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	</a:t>
                      </a:r>
                      <a:r>
                        <a:rPr lang="zh-TW" altLang="en-US"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人人有保持意見不受干預之權利</a:t>
                      </a:r>
                      <a:r>
                        <a:rPr lang="zh-HK"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a:t>
                      </a:r>
                      <a:endParaRPr lang="zh-TW"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endParaRPr>
                    </a:p>
                    <a:p>
                      <a:pPr marL="628650" indent="-628650" algn="just">
                        <a:spcBef>
                          <a:spcPts val="300"/>
                        </a:spcBef>
                        <a:spcAft>
                          <a:spcPts val="300"/>
                        </a:spcAft>
                        <a:tabLst>
                          <a:tab pos="628650" algn="l"/>
                          <a:tab pos="2959100" algn="l"/>
                        </a:tabLst>
                      </a:pPr>
                      <a:r>
                        <a:rPr lang="en-US" altLang="zh-TW"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a:t>
                      </a:r>
                      <a:r>
                        <a:rPr lang="zh-HK"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二</a:t>
                      </a:r>
                      <a:r>
                        <a:rPr lang="en-US" altLang="zh-TW"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a:t>
                      </a:r>
                      <a:r>
                        <a:rPr lang="en-US" altLang="zh-HK"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	</a:t>
                      </a:r>
                      <a:r>
                        <a:rPr lang="zh-TW" altLang="en-US"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人人有發表自由之權利；此種權利包括以語言、文字或出版物、藝術或自己選擇之其他方式，不分國界，尋求、接受及傳播各種消息及思想之自由</a:t>
                      </a:r>
                      <a:r>
                        <a:rPr lang="zh-HK"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a:t>
                      </a:r>
                      <a:endParaRPr lang="zh-TW"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endParaRPr>
                    </a:p>
                  </a:txBody>
                  <a:tcPr marL="68580" marR="68580" marT="0" marB="0"/>
                </a:tc>
                <a:tc>
                  <a:txBody>
                    <a:bodyPr/>
                    <a:lstStyle/>
                    <a:p>
                      <a:pPr marL="541338" indent="-541338" algn="just">
                        <a:spcBef>
                          <a:spcPts val="300"/>
                        </a:spcBef>
                        <a:spcAft>
                          <a:spcPts val="300"/>
                        </a:spcAft>
                        <a:tabLst>
                          <a:tab pos="541338" algn="l"/>
                        </a:tabLst>
                      </a:pPr>
                      <a:r>
                        <a:rPr lang="en-US" altLang="zh-TW"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a:t>
                      </a:r>
                      <a:r>
                        <a:rPr lang="zh-TW"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三</a:t>
                      </a:r>
                      <a:r>
                        <a:rPr lang="en-US" altLang="zh-TW"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000" kern="100" baseline="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  </a:t>
                      </a:r>
                      <a:r>
                        <a:rPr lang="zh-TW" altLang="en-US"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本條第</a:t>
                      </a:r>
                      <a:r>
                        <a:rPr lang="en-US" altLang="zh-TW"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二</a:t>
                      </a:r>
                      <a:r>
                        <a:rPr lang="en-US" altLang="zh-TW"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項所載權利之行使，附有</a:t>
                      </a:r>
                      <a:r>
                        <a:rPr lang="zh-TW" altLang="en-US" sz="2000" b="1" kern="100" dirty="0">
                          <a:solidFill>
                            <a:schemeClr val="tx1"/>
                          </a:solidFill>
                          <a:effectLst/>
                          <a:latin typeface="Times New Roman" panose="02020603050405020304" pitchFamily="18" charset="0"/>
                          <a:ea typeface="微軟正黑體" panose="020B0604030504040204" pitchFamily="34" charset="-120"/>
                          <a:cs typeface="Times New Roman" panose="02020603050405020304" pitchFamily="18" charset="0"/>
                        </a:rPr>
                        <a:t>特別責任及義務</a:t>
                      </a:r>
                      <a:r>
                        <a:rPr lang="zh-TW" altLang="en-US" sz="2000" kern="100" dirty="0">
                          <a:effectLst/>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故得予以某種限制</a:t>
                      </a:r>
                      <a:r>
                        <a:rPr lang="zh-TW" altLang="en-US" sz="2000" kern="100" dirty="0" smtClean="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，但</a:t>
                      </a:r>
                      <a:r>
                        <a:rPr lang="zh-TW" altLang="en-US"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此種限制以</a:t>
                      </a:r>
                      <a:r>
                        <a:rPr lang="zh-TW" altLang="en-US" sz="2000" b="1" i="0" u="none" strike="noStrike" kern="100" cap="none" dirty="0">
                          <a:solidFill>
                            <a:schemeClr val="tx1"/>
                          </a:solidFill>
                          <a:effectLst/>
                          <a:latin typeface="Times New Roman" panose="02020603050405020304" pitchFamily="18" charset="0"/>
                          <a:ea typeface="微軟正黑體" panose="020B0604030504040204" pitchFamily="34" charset="-120"/>
                          <a:cs typeface="Times New Roman" panose="02020603050405020304" pitchFamily="18" charset="0"/>
                          <a:sym typeface="Arial"/>
                        </a:rPr>
                        <a:t>經法律規定</a:t>
                      </a:r>
                      <a:r>
                        <a:rPr lang="zh-TW" altLang="en-US"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，且為下列各項所必要者為限 </a:t>
                      </a:r>
                      <a:r>
                        <a:rPr lang="en-US" altLang="zh-TW"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a:t>
                      </a:r>
                    </a:p>
                    <a:p>
                      <a:pPr marL="1169988" indent="-1169988" algn="just">
                        <a:spcBef>
                          <a:spcPts val="300"/>
                        </a:spcBef>
                        <a:spcAft>
                          <a:spcPts val="300"/>
                        </a:spcAft>
                        <a:tabLst>
                          <a:tab pos="541338" algn="l"/>
                          <a:tab pos="1169988" algn="l"/>
                        </a:tabLst>
                      </a:pPr>
                      <a:r>
                        <a:rPr lang="en-US" altLang="zh-TW" sz="2000" kern="100" dirty="0">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 </a:t>
                      </a:r>
                      <a:r>
                        <a:rPr lang="en-US"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a:t>
                      </a:r>
                      <a:r>
                        <a:rPr lang="zh-TW"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甲</a:t>
                      </a:r>
                      <a:r>
                        <a:rPr lang="en-US"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 	</a:t>
                      </a:r>
                      <a:r>
                        <a:rPr lang="zh-TW" altLang="en-US" sz="2000" b="1" i="0" u="none" strike="noStrike" kern="100" cap="none" dirty="0">
                          <a:solidFill>
                            <a:schemeClr val="tx1"/>
                          </a:solidFill>
                          <a:effectLst/>
                          <a:latin typeface="Times New Roman" panose="02020603050405020304" pitchFamily="18" charset="0"/>
                          <a:ea typeface="微軟正黑體" panose="020B0604030504040204" pitchFamily="34" charset="-120"/>
                          <a:cs typeface="Times New Roman" panose="02020603050405020304" pitchFamily="18" charset="0"/>
                          <a:sym typeface="Arial"/>
                        </a:rPr>
                        <a:t>尊重他人權利或名譽</a:t>
                      </a:r>
                      <a:r>
                        <a:rPr lang="zh-TW" altLang="en-US" sz="2000" b="0" i="0" u="none" strike="noStrike" kern="100" cap="none"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sym typeface="Arial"/>
                        </a:rPr>
                        <a:t>；或</a:t>
                      </a:r>
                      <a:endParaRPr lang="en-US" altLang="zh-TW" sz="2000" b="0" i="0" u="none" strike="noStrike" kern="100" cap="none"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sym typeface="Arial"/>
                      </a:endParaRPr>
                    </a:p>
                    <a:p>
                      <a:pPr marL="1169988" indent="-1169988" algn="just">
                        <a:spcBef>
                          <a:spcPts val="300"/>
                        </a:spcBef>
                        <a:spcAft>
                          <a:spcPts val="300"/>
                        </a:spcAft>
                        <a:tabLst>
                          <a:tab pos="541338" algn="l"/>
                          <a:tab pos="1169988" algn="l"/>
                        </a:tabLst>
                      </a:pPr>
                      <a:r>
                        <a:rPr lang="en-US" sz="2000" b="0" i="0" u="none" strike="noStrike" kern="100" cap="none"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sym typeface="Arial"/>
                        </a:rPr>
                        <a:t>	 </a:t>
                      </a:r>
                      <a:r>
                        <a:rPr lang="en-US"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a:t>
                      </a:r>
                      <a:r>
                        <a:rPr lang="zh-TW"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乙</a:t>
                      </a:r>
                      <a:r>
                        <a:rPr lang="en-US"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 	</a:t>
                      </a:r>
                      <a:r>
                        <a:rPr lang="zh-TW" altLang="en-US" sz="2000" b="1" i="0" u="none" strike="noStrike" kern="100" cap="none" dirty="0">
                          <a:solidFill>
                            <a:schemeClr val="tx1"/>
                          </a:solidFill>
                          <a:effectLst/>
                          <a:latin typeface="Times New Roman" panose="02020603050405020304" pitchFamily="18" charset="0"/>
                          <a:ea typeface="微軟正黑體" panose="020B0604030504040204" pitchFamily="34" charset="-120"/>
                          <a:cs typeface="Times New Roman" panose="02020603050405020304" pitchFamily="18" charset="0"/>
                          <a:sym typeface="Arial"/>
                        </a:rPr>
                        <a:t>保障國家安全或公共秩序，或公共衞生或風化</a:t>
                      </a:r>
                      <a:r>
                        <a:rPr lang="zh-TW" altLang="en-US" sz="2000" b="0" i="0" u="none" strike="noStrike" kern="100" cap="none" dirty="0">
                          <a:solidFill>
                            <a:schemeClr val="dk1"/>
                          </a:solidFill>
                          <a:effectLst/>
                          <a:latin typeface="Times New Roman" panose="02020603050405020304" pitchFamily="18" charset="0"/>
                          <a:ea typeface="微軟正黑體" panose="020B0604030504040204" pitchFamily="34" charset="-120"/>
                          <a:cs typeface="Times New Roman" panose="02020603050405020304" pitchFamily="18" charset="0"/>
                          <a:sym typeface="Arial"/>
                        </a:rPr>
                        <a:t>。</a:t>
                      </a:r>
                      <a:endParaRPr lang="zh-TW" sz="2000" b="0" i="0" u="none" strike="noStrike" kern="100" cap="none" dirty="0">
                        <a:solidFill>
                          <a:schemeClr val="dk1"/>
                        </a:solidFill>
                        <a:effectLst/>
                        <a:latin typeface="Times New Roman" panose="02020603050405020304" pitchFamily="18" charset="0"/>
                        <a:ea typeface="微軟正黑體" panose="020B0604030504040204" pitchFamily="34" charset="-120"/>
                        <a:cs typeface="Times New Roman" panose="02020603050405020304" pitchFamily="18" charset="0"/>
                        <a:sym typeface="Arial"/>
                      </a:endParaRPr>
                    </a:p>
                  </a:txBody>
                  <a:tcPr marL="68580" marR="68580" marT="0" marB="0"/>
                </a:tc>
                <a:extLst>
                  <a:ext uri="{0D108BD9-81ED-4DB2-BD59-A6C34878D82A}">
                    <a16:rowId xmlns:a16="http://schemas.microsoft.com/office/drawing/2014/main" val="162043561"/>
                  </a:ext>
                </a:extLst>
              </a:tr>
            </a:tbl>
          </a:graphicData>
        </a:graphic>
      </p:graphicFrame>
      <p:sp>
        <p:nvSpPr>
          <p:cNvPr id="4" name="文字方塊 3"/>
          <p:cNvSpPr txBox="1"/>
          <p:nvPr/>
        </p:nvSpPr>
        <p:spPr>
          <a:xfrm>
            <a:off x="2018573" y="5315856"/>
            <a:ext cx="5129479" cy="338554"/>
          </a:xfrm>
          <a:prstGeom prst="rect">
            <a:avLst/>
          </a:prstGeom>
          <a:noFill/>
        </p:spPr>
        <p:txBody>
          <a:bodyPr wrap="square" rtlCol="0">
            <a:spAutoFit/>
          </a:bodyPr>
          <a:lstStyle/>
          <a:p>
            <a:r>
              <a:rPr lang="en-US" altLang="zh-TW" sz="1600"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1600"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比照</a:t>
            </a:r>
            <a:r>
              <a:rPr lang="en-US" altLang="zh-TW" sz="1600"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1600"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公民權利和政治權利國際公約</a:t>
            </a:r>
            <a:r>
              <a:rPr lang="en-US" altLang="zh-TW" sz="1600"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1600"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第十九條。</a:t>
            </a:r>
            <a:r>
              <a:rPr lang="en-US" altLang="zh-TW" sz="1600"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p>
        </p:txBody>
      </p:sp>
    </p:spTree>
    <p:extLst>
      <p:ext uri="{BB962C8B-B14F-4D97-AF65-F5344CB8AC3E}">
        <p14:creationId xmlns:p14="http://schemas.microsoft.com/office/powerpoint/2010/main" val="30353086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Shape 38"/>
        <p:cNvGrpSpPr/>
        <p:nvPr/>
      </p:nvGrpSpPr>
      <p:grpSpPr>
        <a:xfrm>
          <a:off x="0" y="0"/>
          <a:ext cx="0" cy="0"/>
          <a:chOff x="0" y="0"/>
          <a:chExt cx="0" cy="0"/>
        </a:xfrm>
      </p:grpSpPr>
      <p:sp>
        <p:nvSpPr>
          <p:cNvPr id="2" name="標題 1"/>
          <p:cNvSpPr>
            <a:spLocks noGrp="1"/>
          </p:cNvSpPr>
          <p:nvPr>
            <p:ph type="ctrTitle"/>
          </p:nvPr>
        </p:nvSpPr>
        <p:spPr>
          <a:xfrm>
            <a:off x="1583499" y="452669"/>
            <a:ext cx="9409045" cy="1090344"/>
          </a:xfrm>
        </p:spPr>
        <p:txBody>
          <a:bodyPr/>
          <a:lstStyle/>
          <a:p>
            <a:r>
              <a:rPr lang="zh-TW" altLang="en-US" sz="4000" b="1" dirty="0">
                <a:solidFill>
                  <a:srgbClr val="2275C0"/>
                </a:solidFill>
                <a:latin typeface="微軟正黑體" panose="020B0604030504040204" pitchFamily="34" charset="-120"/>
                <a:ea typeface="微軟正黑體" panose="020B0604030504040204" pitchFamily="34" charset="-120"/>
              </a:rPr>
              <a:t>權利和規限</a:t>
            </a:r>
            <a:endParaRPr lang="zh-HK" altLang="en-US" sz="4000" b="1" dirty="0">
              <a:solidFill>
                <a:srgbClr val="2275C0"/>
              </a:solidFill>
              <a:latin typeface="微軟正黑體" panose="020B0604030504040204" pitchFamily="34" charset="-120"/>
              <a:ea typeface="微軟正黑體" panose="020B0604030504040204" pitchFamily="34" charset="-120"/>
            </a:endParaRPr>
          </a:p>
        </p:txBody>
      </p:sp>
      <p:graphicFrame>
        <p:nvGraphicFramePr>
          <p:cNvPr id="5" name="表格 4"/>
          <p:cNvGraphicFramePr>
            <a:graphicFrameLocks noGrp="1"/>
          </p:cNvGraphicFramePr>
          <p:nvPr>
            <p:extLst>
              <p:ext uri="{D42A27DB-BD31-4B8C-83A1-F6EECF244321}">
                <p14:modId xmlns:p14="http://schemas.microsoft.com/office/powerpoint/2010/main" val="3030819340"/>
              </p:ext>
            </p:extLst>
          </p:nvPr>
        </p:nvGraphicFramePr>
        <p:xfrm>
          <a:off x="1435510" y="1467280"/>
          <a:ext cx="9085007" cy="2286000"/>
        </p:xfrm>
        <a:graphic>
          <a:graphicData uri="http://schemas.openxmlformats.org/drawingml/2006/table">
            <a:tbl>
              <a:tblPr firstRow="1" firstCol="1" bandRow="1">
                <a:tableStyleId>{5C22544A-7EE6-4342-B048-85BDC9FD1C3A}</a:tableStyleId>
              </a:tblPr>
              <a:tblGrid>
                <a:gridCol w="1164816">
                  <a:extLst>
                    <a:ext uri="{9D8B030D-6E8A-4147-A177-3AD203B41FA5}">
                      <a16:colId xmlns:a16="http://schemas.microsoft.com/office/drawing/2014/main" val="2082310939"/>
                    </a:ext>
                  </a:extLst>
                </a:gridCol>
                <a:gridCol w="3476009">
                  <a:extLst>
                    <a:ext uri="{9D8B030D-6E8A-4147-A177-3AD203B41FA5}">
                      <a16:colId xmlns:a16="http://schemas.microsoft.com/office/drawing/2014/main" val="961380951"/>
                    </a:ext>
                  </a:extLst>
                </a:gridCol>
                <a:gridCol w="4444182">
                  <a:extLst>
                    <a:ext uri="{9D8B030D-6E8A-4147-A177-3AD203B41FA5}">
                      <a16:colId xmlns:a16="http://schemas.microsoft.com/office/drawing/2014/main" val="2936415376"/>
                    </a:ext>
                  </a:extLst>
                </a:gridCol>
              </a:tblGrid>
              <a:tr h="0">
                <a:tc>
                  <a:txBody>
                    <a:bodyPr/>
                    <a:lstStyle/>
                    <a:p>
                      <a:pPr>
                        <a:spcBef>
                          <a:spcPts val="300"/>
                        </a:spcBef>
                        <a:spcAft>
                          <a:spcPts val="300"/>
                        </a:spcAft>
                      </a:pPr>
                      <a:r>
                        <a:rPr lang="en-US" sz="2000" kern="100" dirty="0">
                          <a:effectLst/>
                          <a:latin typeface="Times New Roman" panose="02020603050405020304" pitchFamily="18" charset="0"/>
                          <a:ea typeface="微軟正黑體" panose="020B0604030504040204" pitchFamily="34" charset="-120"/>
                          <a:cs typeface="Times New Roman" panose="02020603050405020304" pitchFamily="18" charset="0"/>
                        </a:rPr>
                        <a:t> </a:t>
                      </a:r>
                      <a:endParaRPr lang="zh-TW" sz="2000" kern="100" dirty="0">
                        <a:effectLst/>
                        <a:latin typeface="Times New Roman" panose="02020603050405020304" pitchFamily="18" charset="0"/>
                        <a:ea typeface="微軟正黑體" panose="020B0604030504040204" pitchFamily="34" charset="-120"/>
                        <a:cs typeface="Times New Roman" panose="02020603050405020304" pitchFamily="18" charset="0"/>
                      </a:endParaRPr>
                    </a:p>
                  </a:txBody>
                  <a:tcPr marL="68580" marR="68580" marT="0" marB="0"/>
                </a:tc>
                <a:tc gridSpan="2">
                  <a:txBody>
                    <a:bodyPr/>
                    <a:lstStyle/>
                    <a:p>
                      <a:pPr algn="ctr">
                        <a:spcBef>
                          <a:spcPts val="300"/>
                        </a:spcBef>
                        <a:spcAft>
                          <a:spcPts val="300"/>
                        </a:spcAft>
                      </a:pPr>
                      <a:r>
                        <a:rPr lang="zh-HK" sz="2000" kern="100" dirty="0">
                          <a:solidFill>
                            <a:schemeClr val="bg1"/>
                          </a:solidFill>
                          <a:effectLst/>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000" kern="100" dirty="0">
                          <a:solidFill>
                            <a:schemeClr val="bg1"/>
                          </a:solidFill>
                          <a:effectLst/>
                          <a:latin typeface="Times New Roman" panose="02020603050405020304" pitchFamily="18" charset="0"/>
                          <a:ea typeface="微軟正黑體" panose="020B0604030504040204" pitchFamily="34" charset="-120"/>
                          <a:cs typeface="Times New Roman" panose="02020603050405020304" pitchFamily="18" charset="0"/>
                        </a:rPr>
                        <a:t>香港人權法案</a:t>
                      </a:r>
                      <a:r>
                        <a:rPr lang="zh-HK" sz="2000" kern="100" dirty="0">
                          <a:solidFill>
                            <a:schemeClr val="bg1"/>
                          </a:solidFill>
                          <a:effectLst/>
                          <a:latin typeface="Times New Roman" panose="02020603050405020304" pitchFamily="18" charset="0"/>
                          <a:ea typeface="微軟正黑體" panose="020B0604030504040204" pitchFamily="34" charset="-120"/>
                          <a:cs typeface="Times New Roman" panose="02020603050405020304" pitchFamily="18" charset="0"/>
                        </a:rPr>
                        <a:t>》</a:t>
                      </a:r>
                      <a:endParaRPr lang="zh-TW" sz="2000" kern="100" dirty="0">
                        <a:solidFill>
                          <a:schemeClr val="bg1"/>
                        </a:solidFill>
                        <a:effectLst/>
                        <a:latin typeface="Times New Roman" panose="02020603050405020304" pitchFamily="18" charset="0"/>
                        <a:ea typeface="微軟正黑體" panose="020B0604030504040204" pitchFamily="34" charset="-120"/>
                        <a:cs typeface="Times New Roman" panose="02020603050405020304" pitchFamily="18" charset="0"/>
                      </a:endParaRPr>
                    </a:p>
                  </a:txBody>
                  <a:tcPr marL="68580" marR="68580" marT="0" marB="0"/>
                </a:tc>
                <a:tc hMerge="1">
                  <a:txBody>
                    <a:bodyPr/>
                    <a:lstStyle/>
                    <a:p>
                      <a:endParaRPr lang="zh-HK" altLang="en-US"/>
                    </a:p>
                  </a:txBody>
                  <a:tcPr/>
                </a:tc>
                <a:extLst>
                  <a:ext uri="{0D108BD9-81ED-4DB2-BD59-A6C34878D82A}">
                    <a16:rowId xmlns:a16="http://schemas.microsoft.com/office/drawing/2014/main" val="1155923084"/>
                  </a:ext>
                </a:extLst>
              </a:tr>
              <a:tr h="0">
                <a:tc>
                  <a:txBody>
                    <a:bodyPr/>
                    <a:lstStyle/>
                    <a:p>
                      <a:pPr>
                        <a:spcBef>
                          <a:spcPts val="300"/>
                        </a:spcBef>
                        <a:spcAft>
                          <a:spcPts val="300"/>
                        </a:spcAft>
                      </a:pPr>
                      <a:r>
                        <a:rPr lang="en-US" sz="2000" kern="100" dirty="0">
                          <a:effectLst/>
                          <a:latin typeface="Times New Roman" panose="02020603050405020304" pitchFamily="18" charset="0"/>
                          <a:ea typeface="微軟正黑體" panose="020B0604030504040204" pitchFamily="34" charset="-120"/>
                          <a:cs typeface="Times New Roman" panose="02020603050405020304" pitchFamily="18" charset="0"/>
                        </a:rPr>
                        <a:t> </a:t>
                      </a:r>
                      <a:endParaRPr lang="zh-TW" sz="2000" kern="100" dirty="0">
                        <a:effectLst/>
                        <a:latin typeface="Times New Roman" panose="02020603050405020304" pitchFamily="18" charset="0"/>
                        <a:ea typeface="微軟正黑體" panose="020B0604030504040204" pitchFamily="34" charset="-120"/>
                        <a:cs typeface="Times New Roman" panose="02020603050405020304" pitchFamily="18" charset="0"/>
                      </a:endParaRPr>
                    </a:p>
                  </a:txBody>
                  <a:tcPr marL="68580" marR="68580" marT="0" marB="0"/>
                </a:tc>
                <a:tc>
                  <a:txBody>
                    <a:bodyPr/>
                    <a:lstStyle/>
                    <a:p>
                      <a:pPr algn="ctr">
                        <a:spcBef>
                          <a:spcPts val="300"/>
                        </a:spcBef>
                        <a:spcAft>
                          <a:spcPts val="300"/>
                        </a:spcAft>
                      </a:pPr>
                      <a:r>
                        <a:rPr lang="zh-HK"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權利和自由</a:t>
                      </a:r>
                      <a:endParaRPr lang="zh-TW"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endParaRPr>
                    </a:p>
                  </a:txBody>
                  <a:tcPr marL="68580" marR="68580" marT="0" marB="0"/>
                </a:tc>
                <a:tc>
                  <a:txBody>
                    <a:bodyPr/>
                    <a:lstStyle/>
                    <a:p>
                      <a:pPr algn="ctr">
                        <a:spcBef>
                          <a:spcPts val="300"/>
                        </a:spcBef>
                        <a:spcAft>
                          <a:spcPts val="300"/>
                        </a:spcAft>
                      </a:pPr>
                      <a:r>
                        <a:rPr lang="zh-HK"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規限</a:t>
                      </a:r>
                      <a:endParaRPr lang="zh-TW"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endParaRPr>
                    </a:p>
                  </a:txBody>
                  <a:tcPr marL="68580" marR="68580" marT="0" marB="0"/>
                </a:tc>
                <a:extLst>
                  <a:ext uri="{0D108BD9-81ED-4DB2-BD59-A6C34878D82A}">
                    <a16:rowId xmlns:a16="http://schemas.microsoft.com/office/drawing/2014/main" val="1961616365"/>
                  </a:ext>
                </a:extLst>
              </a:tr>
              <a:tr h="0">
                <a:tc>
                  <a:txBody>
                    <a:bodyPr/>
                    <a:lstStyle/>
                    <a:p>
                      <a:pPr>
                        <a:spcBef>
                          <a:spcPts val="300"/>
                        </a:spcBef>
                        <a:spcAft>
                          <a:spcPts val="300"/>
                        </a:spcAft>
                      </a:pPr>
                      <a:r>
                        <a:rPr lang="zh-HK" sz="2000" kern="100" dirty="0">
                          <a:effectLst/>
                          <a:latin typeface="Times New Roman" panose="02020603050405020304" pitchFamily="18" charset="0"/>
                          <a:ea typeface="微軟正黑體" panose="020B0604030504040204" pitchFamily="34" charset="-120"/>
                          <a:cs typeface="Times New Roman" panose="02020603050405020304" pitchFamily="18" charset="0"/>
                        </a:rPr>
                        <a:t>第十</a:t>
                      </a:r>
                      <a:r>
                        <a:rPr lang="zh-TW" altLang="en-US" sz="2000" kern="100" dirty="0">
                          <a:effectLst/>
                          <a:latin typeface="Times New Roman" panose="02020603050405020304" pitchFamily="18" charset="0"/>
                          <a:ea typeface="微軟正黑體" panose="020B0604030504040204" pitchFamily="34" charset="-120"/>
                          <a:cs typeface="Times New Roman" panose="02020603050405020304" pitchFamily="18" charset="0"/>
                        </a:rPr>
                        <a:t>七</a:t>
                      </a:r>
                      <a:r>
                        <a:rPr lang="zh-HK" sz="2000" kern="100" dirty="0">
                          <a:effectLst/>
                          <a:latin typeface="Times New Roman" panose="02020603050405020304" pitchFamily="18" charset="0"/>
                          <a:ea typeface="微軟正黑體" panose="020B0604030504040204" pitchFamily="34" charset="-120"/>
                          <a:cs typeface="Times New Roman" panose="02020603050405020304" pitchFamily="18" charset="0"/>
                        </a:rPr>
                        <a:t>條</a:t>
                      </a:r>
                      <a:endParaRPr lang="en-US" altLang="zh-HK" sz="2000" kern="100" dirty="0">
                        <a:effectLst/>
                        <a:latin typeface="Times New Roman" panose="02020603050405020304" pitchFamily="18" charset="0"/>
                        <a:ea typeface="微軟正黑體" panose="020B0604030504040204" pitchFamily="34" charset="-120"/>
                        <a:cs typeface="Times New Roman" panose="02020603050405020304" pitchFamily="18" charset="0"/>
                      </a:endParaRPr>
                    </a:p>
                    <a:p>
                      <a:pPr>
                        <a:spcBef>
                          <a:spcPts val="300"/>
                        </a:spcBef>
                        <a:spcAft>
                          <a:spcPts val="300"/>
                        </a:spcAft>
                      </a:pPr>
                      <a:r>
                        <a:rPr lang="zh-TW" altLang="en-US" sz="2000" kern="100" dirty="0">
                          <a:effectLst/>
                          <a:latin typeface="Times New Roman" panose="02020603050405020304" pitchFamily="18" charset="0"/>
                          <a:ea typeface="微軟正黑體" panose="020B0604030504040204" pitchFamily="34" charset="-120"/>
                          <a:cs typeface="Times New Roman" panose="02020603050405020304" pitchFamily="18" charset="0"/>
                        </a:rPr>
                        <a:t>和平集會的權利</a:t>
                      </a:r>
                      <a:endParaRPr lang="zh-TW" sz="2000" kern="100" dirty="0">
                        <a:effectLst/>
                        <a:latin typeface="Times New Roman" panose="02020603050405020304" pitchFamily="18" charset="0"/>
                        <a:ea typeface="微軟正黑體" panose="020B0604030504040204" pitchFamily="34" charset="-120"/>
                        <a:cs typeface="Times New Roman" panose="02020603050405020304" pitchFamily="18" charset="0"/>
                      </a:endParaRPr>
                    </a:p>
                  </a:txBody>
                  <a:tcPr marL="68580" marR="68580" marT="0" marB="0"/>
                </a:tc>
                <a:tc>
                  <a:txBody>
                    <a:bodyPr/>
                    <a:lstStyle/>
                    <a:p>
                      <a:pPr marL="0" indent="0" algn="just">
                        <a:spcBef>
                          <a:spcPts val="300"/>
                        </a:spcBef>
                        <a:spcAft>
                          <a:spcPts val="300"/>
                        </a:spcAft>
                        <a:tabLst/>
                      </a:pPr>
                      <a:r>
                        <a:rPr lang="zh-TW" altLang="en-US" sz="2200" b="0" i="0" u="none" strike="noStrike" kern="100" cap="none"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sym typeface="Arial"/>
                        </a:rPr>
                        <a:t>和平集會之權利，應予確認。</a:t>
                      </a:r>
                      <a:endParaRPr lang="zh-TW" sz="2200" b="0" i="0" u="none" strike="noStrike" kern="100" cap="none"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sym typeface="Arial"/>
                      </a:endParaRPr>
                    </a:p>
                  </a:txBody>
                  <a:tcPr marL="68580" marR="68580" marT="0" marB="0"/>
                </a:tc>
                <a:tc>
                  <a:txBody>
                    <a:bodyPr/>
                    <a:lstStyle/>
                    <a:p>
                      <a:pPr marL="0" indent="0" algn="just">
                        <a:spcBef>
                          <a:spcPts val="300"/>
                        </a:spcBef>
                        <a:spcAft>
                          <a:spcPts val="300"/>
                        </a:spcAft>
                        <a:tabLst/>
                      </a:pPr>
                      <a:r>
                        <a:rPr lang="zh-TW" altLang="en-US" sz="22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除</a:t>
                      </a:r>
                      <a:r>
                        <a:rPr lang="zh-TW" altLang="en-US" sz="2200" b="1" kern="100" dirty="0">
                          <a:solidFill>
                            <a:schemeClr val="tx1"/>
                          </a:solidFill>
                          <a:effectLst/>
                          <a:latin typeface="Times New Roman" panose="02020603050405020304" pitchFamily="18" charset="0"/>
                          <a:ea typeface="微軟正黑體" panose="020B0604030504040204" pitchFamily="34" charset="-120"/>
                          <a:cs typeface="Times New Roman" panose="02020603050405020304" pitchFamily="18" charset="0"/>
                        </a:rPr>
                        <a:t>依法律之規定</a:t>
                      </a:r>
                      <a:r>
                        <a:rPr lang="zh-TW" altLang="en-US" sz="22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，且為民主社會</a:t>
                      </a:r>
                      <a:r>
                        <a:rPr lang="zh-TW" altLang="en-US" sz="2200" b="1" kern="100" dirty="0">
                          <a:solidFill>
                            <a:schemeClr val="tx1"/>
                          </a:solidFill>
                          <a:effectLst/>
                          <a:latin typeface="Times New Roman" panose="02020603050405020304" pitchFamily="18" charset="0"/>
                          <a:ea typeface="微軟正黑體" panose="020B0604030504040204" pitchFamily="34" charset="-120"/>
                          <a:cs typeface="Times New Roman" panose="02020603050405020304" pitchFamily="18" charset="0"/>
                        </a:rPr>
                        <a:t>維護國家安全或公共安寧、公共秩序、維持公共衞生或風化、或保障他人權利自由所必要者</a:t>
                      </a:r>
                      <a:r>
                        <a:rPr lang="zh-TW" altLang="en-US" sz="22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外，不得限制此種權利之行使。</a:t>
                      </a:r>
                      <a:endParaRPr lang="zh-TW" sz="2200" b="0" i="0" u="none" strike="noStrike" kern="100" cap="none"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sym typeface="Arial"/>
                      </a:endParaRPr>
                    </a:p>
                  </a:txBody>
                  <a:tcPr marL="68580" marR="68580" marT="0" marB="0"/>
                </a:tc>
                <a:extLst>
                  <a:ext uri="{0D108BD9-81ED-4DB2-BD59-A6C34878D82A}">
                    <a16:rowId xmlns:a16="http://schemas.microsoft.com/office/drawing/2014/main" val="162043561"/>
                  </a:ext>
                </a:extLst>
              </a:tr>
            </a:tbl>
          </a:graphicData>
        </a:graphic>
      </p:graphicFrame>
      <p:sp>
        <p:nvSpPr>
          <p:cNvPr id="4" name="文字方塊 3"/>
          <p:cNvSpPr txBox="1"/>
          <p:nvPr/>
        </p:nvSpPr>
        <p:spPr>
          <a:xfrm>
            <a:off x="2018573" y="5315856"/>
            <a:ext cx="5129479" cy="338554"/>
          </a:xfrm>
          <a:prstGeom prst="rect">
            <a:avLst/>
          </a:prstGeom>
          <a:noFill/>
        </p:spPr>
        <p:txBody>
          <a:bodyPr wrap="square" rtlCol="0">
            <a:spAutoFit/>
          </a:bodyPr>
          <a:lstStyle/>
          <a:p>
            <a:r>
              <a:rPr lang="en-US" altLang="zh-TW" sz="1600"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600"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rPr>
              <a:t>比照</a:t>
            </a:r>
            <a:r>
              <a:rPr lang="en-US" altLang="zh-TW" sz="1600"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600"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rPr>
              <a:t>公民權利和政治權利國際公約</a:t>
            </a:r>
            <a:r>
              <a:rPr lang="en-US" altLang="zh-TW" sz="1600"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600"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rPr>
              <a:t>第二十一條。</a:t>
            </a:r>
            <a:r>
              <a:rPr lang="en-US" altLang="zh-TW" sz="1600"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rPr>
              <a:t>]</a:t>
            </a:r>
          </a:p>
        </p:txBody>
      </p:sp>
    </p:spTree>
    <p:extLst>
      <p:ext uri="{BB962C8B-B14F-4D97-AF65-F5344CB8AC3E}">
        <p14:creationId xmlns:p14="http://schemas.microsoft.com/office/powerpoint/2010/main" val="39212975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Shape 38"/>
        <p:cNvGrpSpPr/>
        <p:nvPr/>
      </p:nvGrpSpPr>
      <p:grpSpPr>
        <a:xfrm>
          <a:off x="0" y="0"/>
          <a:ext cx="0" cy="0"/>
          <a:chOff x="0" y="0"/>
          <a:chExt cx="0" cy="0"/>
        </a:xfrm>
      </p:grpSpPr>
      <p:sp>
        <p:nvSpPr>
          <p:cNvPr id="2" name="標題 1"/>
          <p:cNvSpPr>
            <a:spLocks noGrp="1"/>
          </p:cNvSpPr>
          <p:nvPr>
            <p:ph type="ctrTitle"/>
          </p:nvPr>
        </p:nvSpPr>
        <p:spPr>
          <a:xfrm>
            <a:off x="1583499" y="452669"/>
            <a:ext cx="9409045" cy="1090344"/>
          </a:xfrm>
        </p:spPr>
        <p:txBody>
          <a:bodyPr/>
          <a:lstStyle/>
          <a:p>
            <a:r>
              <a:rPr lang="zh-TW" altLang="en-US" sz="4000" b="1" dirty="0">
                <a:solidFill>
                  <a:srgbClr val="2275C0"/>
                </a:solidFill>
                <a:latin typeface="微軟正黑體" panose="020B0604030504040204" pitchFamily="34" charset="-120"/>
                <a:ea typeface="微軟正黑體" panose="020B0604030504040204" pitchFamily="34" charset="-120"/>
              </a:rPr>
              <a:t>權利和規限</a:t>
            </a:r>
            <a:endParaRPr lang="zh-HK" altLang="en-US" sz="4000" b="1" dirty="0">
              <a:solidFill>
                <a:srgbClr val="2275C0"/>
              </a:solidFill>
              <a:latin typeface="微軟正黑體" panose="020B0604030504040204" pitchFamily="34" charset="-120"/>
              <a:ea typeface="微軟正黑體" panose="020B0604030504040204" pitchFamily="34" charset="-120"/>
            </a:endParaRPr>
          </a:p>
        </p:txBody>
      </p:sp>
      <p:graphicFrame>
        <p:nvGraphicFramePr>
          <p:cNvPr id="5" name="表格 4"/>
          <p:cNvGraphicFramePr>
            <a:graphicFrameLocks noGrp="1"/>
          </p:cNvGraphicFramePr>
          <p:nvPr>
            <p:extLst>
              <p:ext uri="{D42A27DB-BD31-4B8C-83A1-F6EECF244321}">
                <p14:modId xmlns:p14="http://schemas.microsoft.com/office/powerpoint/2010/main" val="1087767845"/>
              </p:ext>
            </p:extLst>
          </p:nvPr>
        </p:nvGraphicFramePr>
        <p:xfrm>
          <a:off x="1435510" y="1467280"/>
          <a:ext cx="9085007" cy="2438400"/>
        </p:xfrm>
        <a:graphic>
          <a:graphicData uri="http://schemas.openxmlformats.org/drawingml/2006/table">
            <a:tbl>
              <a:tblPr firstRow="1" firstCol="1" bandRow="1">
                <a:tableStyleId>{5C22544A-7EE6-4342-B048-85BDC9FD1C3A}</a:tableStyleId>
              </a:tblPr>
              <a:tblGrid>
                <a:gridCol w="1164816">
                  <a:extLst>
                    <a:ext uri="{9D8B030D-6E8A-4147-A177-3AD203B41FA5}">
                      <a16:colId xmlns:a16="http://schemas.microsoft.com/office/drawing/2014/main" val="2082310939"/>
                    </a:ext>
                  </a:extLst>
                </a:gridCol>
                <a:gridCol w="3871310">
                  <a:extLst>
                    <a:ext uri="{9D8B030D-6E8A-4147-A177-3AD203B41FA5}">
                      <a16:colId xmlns:a16="http://schemas.microsoft.com/office/drawing/2014/main" val="961380951"/>
                    </a:ext>
                  </a:extLst>
                </a:gridCol>
                <a:gridCol w="4048881">
                  <a:extLst>
                    <a:ext uri="{9D8B030D-6E8A-4147-A177-3AD203B41FA5}">
                      <a16:colId xmlns:a16="http://schemas.microsoft.com/office/drawing/2014/main" val="2936415376"/>
                    </a:ext>
                  </a:extLst>
                </a:gridCol>
              </a:tblGrid>
              <a:tr h="0">
                <a:tc>
                  <a:txBody>
                    <a:bodyPr/>
                    <a:lstStyle/>
                    <a:p>
                      <a:pPr>
                        <a:spcBef>
                          <a:spcPts val="300"/>
                        </a:spcBef>
                        <a:spcAft>
                          <a:spcPts val="300"/>
                        </a:spcAft>
                      </a:pPr>
                      <a:r>
                        <a:rPr lang="en-US" sz="2000" kern="100" dirty="0">
                          <a:effectLst/>
                          <a:latin typeface="Times New Roman" panose="02020603050405020304" pitchFamily="18" charset="0"/>
                          <a:ea typeface="微軟正黑體" panose="020B0604030504040204" pitchFamily="34" charset="-120"/>
                          <a:cs typeface="Times New Roman" panose="02020603050405020304" pitchFamily="18" charset="0"/>
                        </a:rPr>
                        <a:t> </a:t>
                      </a:r>
                      <a:endParaRPr lang="zh-TW" sz="2000" kern="100" dirty="0">
                        <a:effectLst/>
                        <a:latin typeface="Times New Roman" panose="02020603050405020304" pitchFamily="18" charset="0"/>
                        <a:ea typeface="微軟正黑體" panose="020B0604030504040204" pitchFamily="34" charset="-120"/>
                        <a:cs typeface="Times New Roman" panose="02020603050405020304" pitchFamily="18" charset="0"/>
                      </a:endParaRPr>
                    </a:p>
                  </a:txBody>
                  <a:tcPr marL="68580" marR="68580" marT="0" marB="0"/>
                </a:tc>
                <a:tc gridSpan="2">
                  <a:txBody>
                    <a:bodyPr/>
                    <a:lstStyle/>
                    <a:p>
                      <a:pPr algn="ctr">
                        <a:spcBef>
                          <a:spcPts val="300"/>
                        </a:spcBef>
                        <a:spcAft>
                          <a:spcPts val="300"/>
                        </a:spcAft>
                      </a:pPr>
                      <a:r>
                        <a:rPr lang="zh-HK" sz="2000" kern="100" dirty="0">
                          <a:solidFill>
                            <a:schemeClr val="bg1"/>
                          </a:solidFill>
                          <a:effectLst/>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000" kern="100" dirty="0">
                          <a:solidFill>
                            <a:schemeClr val="bg1"/>
                          </a:solidFill>
                          <a:effectLst/>
                          <a:latin typeface="Times New Roman" panose="02020603050405020304" pitchFamily="18" charset="0"/>
                          <a:ea typeface="微軟正黑體" panose="020B0604030504040204" pitchFamily="34" charset="-120"/>
                          <a:cs typeface="Times New Roman" panose="02020603050405020304" pitchFamily="18" charset="0"/>
                        </a:rPr>
                        <a:t>香港人權法案</a:t>
                      </a:r>
                      <a:r>
                        <a:rPr lang="zh-HK" sz="2000" kern="100" dirty="0">
                          <a:solidFill>
                            <a:schemeClr val="bg1"/>
                          </a:solidFill>
                          <a:effectLst/>
                          <a:latin typeface="Times New Roman" panose="02020603050405020304" pitchFamily="18" charset="0"/>
                          <a:ea typeface="微軟正黑體" panose="020B0604030504040204" pitchFamily="34" charset="-120"/>
                          <a:cs typeface="Times New Roman" panose="02020603050405020304" pitchFamily="18" charset="0"/>
                        </a:rPr>
                        <a:t>》</a:t>
                      </a:r>
                      <a:endParaRPr lang="zh-TW" sz="2000" kern="100" dirty="0">
                        <a:solidFill>
                          <a:schemeClr val="bg1"/>
                        </a:solidFill>
                        <a:effectLst/>
                        <a:latin typeface="Times New Roman" panose="02020603050405020304" pitchFamily="18" charset="0"/>
                        <a:ea typeface="微軟正黑體" panose="020B0604030504040204" pitchFamily="34" charset="-120"/>
                        <a:cs typeface="Times New Roman" panose="02020603050405020304" pitchFamily="18" charset="0"/>
                      </a:endParaRPr>
                    </a:p>
                  </a:txBody>
                  <a:tcPr marL="68580" marR="68580" marT="0" marB="0"/>
                </a:tc>
                <a:tc hMerge="1">
                  <a:txBody>
                    <a:bodyPr/>
                    <a:lstStyle/>
                    <a:p>
                      <a:endParaRPr lang="zh-HK" altLang="en-US"/>
                    </a:p>
                  </a:txBody>
                  <a:tcPr/>
                </a:tc>
                <a:extLst>
                  <a:ext uri="{0D108BD9-81ED-4DB2-BD59-A6C34878D82A}">
                    <a16:rowId xmlns:a16="http://schemas.microsoft.com/office/drawing/2014/main" val="1155923084"/>
                  </a:ext>
                </a:extLst>
              </a:tr>
              <a:tr h="0">
                <a:tc>
                  <a:txBody>
                    <a:bodyPr/>
                    <a:lstStyle/>
                    <a:p>
                      <a:pPr>
                        <a:spcBef>
                          <a:spcPts val="300"/>
                        </a:spcBef>
                        <a:spcAft>
                          <a:spcPts val="300"/>
                        </a:spcAft>
                      </a:pPr>
                      <a:r>
                        <a:rPr lang="en-US" sz="2000" kern="100">
                          <a:effectLst/>
                          <a:latin typeface="Times New Roman" panose="02020603050405020304" pitchFamily="18" charset="0"/>
                          <a:ea typeface="微軟正黑體" panose="020B0604030504040204" pitchFamily="34" charset="-120"/>
                          <a:cs typeface="Times New Roman" panose="02020603050405020304" pitchFamily="18" charset="0"/>
                        </a:rPr>
                        <a:t> </a:t>
                      </a:r>
                      <a:endParaRPr lang="zh-TW" sz="2000" kern="100">
                        <a:effectLst/>
                        <a:latin typeface="Times New Roman" panose="02020603050405020304" pitchFamily="18" charset="0"/>
                        <a:ea typeface="微軟正黑體" panose="020B0604030504040204" pitchFamily="34" charset="-120"/>
                        <a:cs typeface="Times New Roman" panose="02020603050405020304" pitchFamily="18" charset="0"/>
                      </a:endParaRPr>
                    </a:p>
                  </a:txBody>
                  <a:tcPr marL="68580" marR="68580" marT="0" marB="0"/>
                </a:tc>
                <a:tc>
                  <a:txBody>
                    <a:bodyPr/>
                    <a:lstStyle/>
                    <a:p>
                      <a:pPr algn="ctr">
                        <a:spcBef>
                          <a:spcPts val="300"/>
                        </a:spcBef>
                        <a:spcAft>
                          <a:spcPts val="300"/>
                        </a:spcAft>
                      </a:pPr>
                      <a:r>
                        <a:rPr lang="zh-HK"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權利和自由</a:t>
                      </a:r>
                      <a:endParaRPr lang="zh-TW"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endParaRPr>
                    </a:p>
                  </a:txBody>
                  <a:tcPr marL="68580" marR="68580" marT="0" marB="0"/>
                </a:tc>
                <a:tc>
                  <a:txBody>
                    <a:bodyPr/>
                    <a:lstStyle/>
                    <a:p>
                      <a:pPr algn="ctr">
                        <a:spcBef>
                          <a:spcPts val="300"/>
                        </a:spcBef>
                        <a:spcAft>
                          <a:spcPts val="300"/>
                        </a:spcAft>
                      </a:pPr>
                      <a:r>
                        <a:rPr lang="zh-HK"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規限</a:t>
                      </a:r>
                      <a:endParaRPr lang="zh-TW"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endParaRPr>
                    </a:p>
                  </a:txBody>
                  <a:tcPr marL="68580" marR="68580" marT="0" marB="0"/>
                </a:tc>
                <a:extLst>
                  <a:ext uri="{0D108BD9-81ED-4DB2-BD59-A6C34878D82A}">
                    <a16:rowId xmlns:a16="http://schemas.microsoft.com/office/drawing/2014/main" val="1961616365"/>
                  </a:ext>
                </a:extLst>
              </a:tr>
              <a:tr h="0">
                <a:tc>
                  <a:txBody>
                    <a:bodyPr/>
                    <a:lstStyle/>
                    <a:p>
                      <a:pPr>
                        <a:spcBef>
                          <a:spcPts val="300"/>
                        </a:spcBef>
                        <a:spcAft>
                          <a:spcPts val="300"/>
                        </a:spcAft>
                      </a:pPr>
                      <a:r>
                        <a:rPr lang="zh-HK" sz="2000" kern="100" dirty="0">
                          <a:effectLst/>
                          <a:latin typeface="Times New Roman" panose="02020603050405020304" pitchFamily="18" charset="0"/>
                          <a:ea typeface="微軟正黑體" panose="020B0604030504040204" pitchFamily="34" charset="-120"/>
                          <a:cs typeface="Times New Roman" panose="02020603050405020304" pitchFamily="18" charset="0"/>
                        </a:rPr>
                        <a:t>第十</a:t>
                      </a:r>
                      <a:r>
                        <a:rPr lang="zh-TW" altLang="en-US" sz="2000" kern="100" dirty="0">
                          <a:effectLst/>
                          <a:latin typeface="Times New Roman" panose="02020603050405020304" pitchFamily="18" charset="0"/>
                          <a:ea typeface="微軟正黑體" panose="020B0604030504040204" pitchFamily="34" charset="-120"/>
                          <a:cs typeface="Times New Roman" panose="02020603050405020304" pitchFamily="18" charset="0"/>
                        </a:rPr>
                        <a:t>八</a:t>
                      </a:r>
                      <a:r>
                        <a:rPr lang="zh-HK" sz="2000" kern="100" dirty="0">
                          <a:effectLst/>
                          <a:latin typeface="Times New Roman" panose="02020603050405020304" pitchFamily="18" charset="0"/>
                          <a:ea typeface="微軟正黑體" panose="020B0604030504040204" pitchFamily="34" charset="-120"/>
                          <a:cs typeface="Times New Roman" panose="02020603050405020304" pitchFamily="18" charset="0"/>
                        </a:rPr>
                        <a:t>條</a:t>
                      </a:r>
                      <a:endParaRPr lang="en-US" altLang="zh-HK" sz="2000" kern="100" dirty="0">
                        <a:effectLst/>
                        <a:latin typeface="Times New Roman" panose="02020603050405020304" pitchFamily="18" charset="0"/>
                        <a:ea typeface="微軟正黑體" panose="020B0604030504040204" pitchFamily="34" charset="-120"/>
                        <a:cs typeface="Times New Roman" panose="02020603050405020304" pitchFamily="18" charset="0"/>
                      </a:endParaRPr>
                    </a:p>
                    <a:p>
                      <a:pPr>
                        <a:spcBef>
                          <a:spcPts val="300"/>
                        </a:spcBef>
                        <a:spcAft>
                          <a:spcPts val="300"/>
                        </a:spcAft>
                      </a:pPr>
                      <a:r>
                        <a:rPr lang="zh-TW" altLang="en-US" sz="2000" kern="100" dirty="0">
                          <a:effectLst/>
                          <a:latin typeface="Times New Roman" panose="02020603050405020304" pitchFamily="18" charset="0"/>
                          <a:ea typeface="微軟正黑體" panose="020B0604030504040204" pitchFamily="34" charset="-120"/>
                          <a:cs typeface="Times New Roman" panose="02020603050405020304" pitchFamily="18" charset="0"/>
                        </a:rPr>
                        <a:t>結社的自由</a:t>
                      </a:r>
                      <a:endParaRPr lang="zh-TW" sz="2000" kern="100" dirty="0">
                        <a:effectLst/>
                        <a:latin typeface="Times New Roman" panose="02020603050405020304" pitchFamily="18" charset="0"/>
                        <a:ea typeface="微軟正黑體" panose="020B0604030504040204" pitchFamily="34" charset="-120"/>
                        <a:cs typeface="Times New Roman" panose="02020603050405020304" pitchFamily="18" charset="0"/>
                      </a:endParaRPr>
                    </a:p>
                  </a:txBody>
                  <a:tcPr marL="68580" marR="68580" marT="0" marB="0"/>
                </a:tc>
                <a:tc>
                  <a:txBody>
                    <a:bodyPr/>
                    <a:lstStyle/>
                    <a:p>
                      <a:pPr marL="628650" indent="-628650" algn="just">
                        <a:spcBef>
                          <a:spcPts val="300"/>
                        </a:spcBef>
                        <a:spcAft>
                          <a:spcPts val="300"/>
                        </a:spcAft>
                        <a:tabLst>
                          <a:tab pos="628650" algn="l"/>
                          <a:tab pos="2959100" algn="l"/>
                        </a:tabLst>
                      </a:pPr>
                      <a:r>
                        <a:rPr lang="en-US" altLang="zh-TW"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a:t>
                      </a:r>
                      <a:r>
                        <a:rPr lang="zh-HK"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一</a:t>
                      </a:r>
                      <a:r>
                        <a:rPr lang="en-US" altLang="zh-TW"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a:t>
                      </a:r>
                      <a:r>
                        <a:rPr lang="en-US" altLang="zh-HK"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	</a:t>
                      </a:r>
                      <a:r>
                        <a:rPr lang="zh-TW" altLang="en-US"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人人有自由結社之權利，包括為保障其本身利益而組織及加入工會之權利。 </a:t>
                      </a:r>
                      <a:endParaRPr lang="en-US" altLang="zh-TW"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endParaRPr>
                    </a:p>
                  </a:txBody>
                  <a:tcPr marL="68580" marR="68580" marT="0" marB="0"/>
                </a:tc>
                <a:tc>
                  <a:txBody>
                    <a:bodyPr/>
                    <a:lstStyle/>
                    <a:p>
                      <a:pPr marL="541338" indent="-541338" algn="just">
                        <a:spcBef>
                          <a:spcPts val="300"/>
                        </a:spcBef>
                        <a:spcAft>
                          <a:spcPts val="300"/>
                        </a:spcAft>
                        <a:tabLst>
                          <a:tab pos="541338" algn="l"/>
                        </a:tabLst>
                      </a:pPr>
                      <a:r>
                        <a:rPr lang="en-US" altLang="zh-TW"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二</a:t>
                      </a:r>
                      <a:r>
                        <a:rPr lang="en-US" altLang="zh-TW" sz="2000" kern="10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	</a:t>
                      </a:r>
                      <a:r>
                        <a:rPr lang="zh-TW" altLang="en-US" sz="2000" kern="100" baseline="0" dirty="0" smtClean="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除</a:t>
                      </a:r>
                      <a:r>
                        <a:rPr lang="zh-TW" altLang="en-US" sz="2000" b="1" kern="100" baseline="0" dirty="0">
                          <a:solidFill>
                            <a:schemeClr val="tx1"/>
                          </a:solidFill>
                          <a:effectLst/>
                          <a:latin typeface="Times New Roman" panose="02020603050405020304" pitchFamily="18" charset="0"/>
                          <a:ea typeface="微軟正黑體" panose="020B0604030504040204" pitchFamily="34" charset="-120"/>
                          <a:cs typeface="Times New Roman" panose="02020603050405020304" pitchFamily="18" charset="0"/>
                        </a:rPr>
                        <a:t>依法律之規定</a:t>
                      </a:r>
                      <a:r>
                        <a:rPr lang="zh-TW" altLang="en-US" sz="2000" kern="100" baseline="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，且為民主社會</a:t>
                      </a:r>
                      <a:r>
                        <a:rPr lang="zh-TW" altLang="en-US" sz="2000" b="1" kern="100" baseline="0" dirty="0">
                          <a:solidFill>
                            <a:schemeClr val="tx1"/>
                          </a:solidFill>
                          <a:effectLst/>
                          <a:latin typeface="Times New Roman" panose="02020603050405020304" pitchFamily="18" charset="0"/>
                          <a:ea typeface="微軟正黑體" panose="020B0604030504040204" pitchFamily="34" charset="-120"/>
                          <a:cs typeface="Times New Roman" panose="02020603050405020304" pitchFamily="18" charset="0"/>
                        </a:rPr>
                        <a:t>維護國家安全或公共安寧、公共秩序、維持公共衞生或風化、或保障他人權利自由所必要者</a:t>
                      </a:r>
                      <a:r>
                        <a:rPr lang="zh-TW" altLang="en-US" sz="2000" kern="100" baseline="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外，不得限制此種權利之行使</a:t>
                      </a:r>
                      <a:r>
                        <a:rPr lang="en-US" altLang="zh-TW" sz="2000" kern="100" baseline="0" dirty="0">
                          <a:solidFill>
                            <a:srgbClr val="002060"/>
                          </a:solidFill>
                          <a:effectLst/>
                          <a:latin typeface="Times New Roman" panose="02020603050405020304" pitchFamily="18" charset="0"/>
                          <a:ea typeface="微軟正黑體" panose="020B0604030504040204" pitchFamily="34" charset="-120"/>
                          <a:cs typeface="Times New Roman" panose="02020603050405020304" pitchFamily="18" charset="0"/>
                        </a:rPr>
                        <a:t>… …</a:t>
                      </a:r>
                    </a:p>
                  </a:txBody>
                  <a:tcPr marL="68580" marR="68580" marT="0" marB="0"/>
                </a:tc>
                <a:extLst>
                  <a:ext uri="{0D108BD9-81ED-4DB2-BD59-A6C34878D82A}">
                    <a16:rowId xmlns:a16="http://schemas.microsoft.com/office/drawing/2014/main" val="162043561"/>
                  </a:ext>
                </a:extLst>
              </a:tr>
            </a:tbl>
          </a:graphicData>
        </a:graphic>
      </p:graphicFrame>
      <p:sp>
        <p:nvSpPr>
          <p:cNvPr id="4" name="文字方塊 3"/>
          <p:cNvSpPr txBox="1"/>
          <p:nvPr/>
        </p:nvSpPr>
        <p:spPr>
          <a:xfrm>
            <a:off x="2018573" y="5315856"/>
            <a:ext cx="5129479" cy="338554"/>
          </a:xfrm>
          <a:prstGeom prst="rect">
            <a:avLst/>
          </a:prstGeom>
          <a:noFill/>
        </p:spPr>
        <p:txBody>
          <a:bodyPr wrap="square" rtlCol="0">
            <a:spAutoFit/>
          </a:bodyPr>
          <a:lstStyle/>
          <a:p>
            <a:r>
              <a:rPr lang="en-US" altLang="zh-TW" sz="1600"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600"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rPr>
              <a:t>比照</a:t>
            </a:r>
            <a:r>
              <a:rPr lang="en-US" altLang="zh-TW" sz="1600"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600"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rPr>
              <a:t>公民權利和政治權利國際公約</a:t>
            </a:r>
            <a:r>
              <a:rPr lang="en-US" altLang="zh-TW" sz="1600"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600"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rPr>
              <a:t>第二十二條。</a:t>
            </a:r>
            <a:r>
              <a:rPr lang="en-US" altLang="zh-TW" sz="1600" dirty="0">
                <a:solidFill>
                  <a:schemeClr val="tx1">
                    <a:lumMod val="85000"/>
                    <a:lumOff val="15000"/>
                  </a:schemeClr>
                </a:solidFill>
                <a:latin typeface="微軟正黑體" panose="020B0604030504040204" pitchFamily="34" charset="-120"/>
                <a:ea typeface="微軟正黑體" panose="020B0604030504040204" pitchFamily="34" charset="-120"/>
                <a:cs typeface="Times New Roman" panose="02020603050405020304" pitchFamily="18" charset="0"/>
              </a:rPr>
              <a:t>]</a:t>
            </a:r>
          </a:p>
        </p:txBody>
      </p:sp>
    </p:spTree>
    <p:extLst>
      <p:ext uri="{BB962C8B-B14F-4D97-AF65-F5344CB8AC3E}">
        <p14:creationId xmlns:p14="http://schemas.microsoft.com/office/powerpoint/2010/main" val="42699794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Shape 38"/>
        <p:cNvGrpSpPr/>
        <p:nvPr/>
      </p:nvGrpSpPr>
      <p:grpSpPr>
        <a:xfrm>
          <a:off x="0" y="0"/>
          <a:ext cx="0" cy="0"/>
          <a:chOff x="0" y="0"/>
          <a:chExt cx="0" cy="0"/>
        </a:xfrm>
      </p:grpSpPr>
      <p:sp>
        <p:nvSpPr>
          <p:cNvPr id="2" name="標題 1"/>
          <p:cNvSpPr>
            <a:spLocks noGrp="1"/>
          </p:cNvSpPr>
          <p:nvPr>
            <p:ph type="ctrTitle"/>
          </p:nvPr>
        </p:nvSpPr>
        <p:spPr>
          <a:xfrm>
            <a:off x="1278779" y="452669"/>
            <a:ext cx="9713765" cy="1090344"/>
          </a:xfrm>
        </p:spPr>
        <p:txBody>
          <a:bodyPr/>
          <a:lstStyle/>
          <a:p>
            <a:r>
              <a:rPr lang="zh-CN" altLang="en-US" sz="4000" b="1" dirty="0">
                <a:solidFill>
                  <a:srgbClr val="2275C0"/>
                </a:solidFill>
                <a:latin typeface="微軟正黑體" panose="020B0604030504040204" pitchFamily="34" charset="-120"/>
                <a:ea typeface="微軟正黑體" panose="020B0604030504040204" pitchFamily="34" charset="-120"/>
              </a:rPr>
              <a:t>例子：為維</a:t>
            </a:r>
            <a:r>
              <a:rPr lang="zh-TW" altLang="en-US" sz="4000" b="1" dirty="0">
                <a:solidFill>
                  <a:srgbClr val="2275C0"/>
                </a:solidFill>
                <a:latin typeface="微軟正黑體" panose="020B0604030504040204" pitchFamily="34" charset="-120"/>
                <a:ea typeface="微軟正黑體" panose="020B0604030504040204" pitchFamily="34" charset="-120"/>
              </a:rPr>
              <a:t>護公共秩序</a:t>
            </a:r>
            <a:r>
              <a:rPr lang="zh-CN" altLang="en-US" sz="4000" b="1" dirty="0">
                <a:solidFill>
                  <a:srgbClr val="2275C0"/>
                </a:solidFill>
                <a:latin typeface="微軟正黑體" panose="020B0604030504040204" pitchFamily="34" charset="-120"/>
                <a:ea typeface="微軟正黑體" panose="020B0604030504040204" pitchFamily="34" charset="-120"/>
              </a:rPr>
              <a:t>而限制集會</a:t>
            </a:r>
            <a:r>
              <a:rPr lang="zh-TW" altLang="en-US" sz="4000" b="1" dirty="0" smtClean="0">
                <a:solidFill>
                  <a:srgbClr val="2275C0"/>
                </a:solidFill>
                <a:latin typeface="微軟正黑體" panose="020B0604030504040204" pitchFamily="34" charset="-120"/>
                <a:ea typeface="微軟正黑體" panose="020B0604030504040204" pitchFamily="34" charset="-120"/>
              </a:rPr>
              <a:t>遊行</a:t>
            </a:r>
            <a:r>
              <a:rPr lang="en-US" altLang="zh-TW" sz="4000" b="1" dirty="0" smtClean="0">
                <a:solidFill>
                  <a:srgbClr val="2275C0"/>
                </a:solidFill>
                <a:latin typeface="微軟正黑體" panose="020B0604030504040204" pitchFamily="34" charset="-120"/>
                <a:ea typeface="微軟正黑體" panose="020B0604030504040204" pitchFamily="34" charset="-120"/>
              </a:rPr>
              <a:t/>
            </a:r>
            <a:br>
              <a:rPr lang="en-US" altLang="zh-TW" sz="4000" b="1" dirty="0" smtClean="0">
                <a:solidFill>
                  <a:srgbClr val="2275C0"/>
                </a:solidFill>
                <a:latin typeface="微軟正黑體" panose="020B0604030504040204" pitchFamily="34" charset="-120"/>
                <a:ea typeface="微軟正黑體" panose="020B0604030504040204" pitchFamily="34" charset="-120"/>
              </a:rPr>
            </a:br>
            <a:r>
              <a:rPr lang="zh-CN" altLang="en-US" sz="4000" b="1" dirty="0" smtClean="0">
                <a:solidFill>
                  <a:srgbClr val="2275C0"/>
                </a:solidFill>
                <a:latin typeface="微軟正黑體" panose="020B0604030504040204" pitchFamily="34" charset="-120"/>
                <a:ea typeface="微軟正黑體" panose="020B0604030504040204" pitchFamily="34" charset="-120"/>
              </a:rPr>
              <a:t>須先</a:t>
            </a:r>
            <a:r>
              <a:rPr lang="zh-CN" altLang="en-US" sz="4000" b="1" dirty="0">
                <a:solidFill>
                  <a:srgbClr val="2275C0"/>
                </a:solidFill>
                <a:latin typeface="微軟正黑體" panose="020B0604030504040204" pitchFamily="34" charset="-120"/>
                <a:ea typeface="微軟正黑體" panose="020B0604030504040204" pitchFamily="34" charset="-120"/>
              </a:rPr>
              <a:t>獲不反對通知書</a:t>
            </a:r>
            <a:endParaRPr lang="zh-HK" altLang="en-US" sz="4000" b="1" dirty="0">
              <a:solidFill>
                <a:srgbClr val="2275C0"/>
              </a:solidFill>
              <a:latin typeface="微軟正黑體" panose="020B0604030504040204" pitchFamily="34" charset="-120"/>
              <a:ea typeface="微軟正黑體" panose="020B0604030504040204" pitchFamily="34" charset="-120"/>
            </a:endParaRPr>
          </a:p>
        </p:txBody>
      </p:sp>
      <p:sp>
        <p:nvSpPr>
          <p:cNvPr id="5" name="文字方塊 4"/>
          <p:cNvSpPr txBox="1"/>
          <p:nvPr/>
        </p:nvSpPr>
        <p:spPr>
          <a:xfrm>
            <a:off x="1278779" y="1846919"/>
            <a:ext cx="6351053" cy="4154984"/>
          </a:xfrm>
          <a:prstGeom prst="rect">
            <a:avLst/>
          </a:prstGeom>
          <a:noFill/>
          <a:ln w="25400" cmpd="thickThin">
            <a:solidFill>
              <a:srgbClr val="7030A0"/>
            </a:solidFill>
            <a:prstDash val="lgDashDotDot"/>
          </a:ln>
        </p:spPr>
        <p:txBody>
          <a:bodyPr wrap="square" rtlCol="0">
            <a:spAutoFit/>
          </a:bodyPr>
          <a:lstStyle/>
          <a:p>
            <a:pPr algn="just"/>
            <a:r>
              <a:rPr lang="en-US" altLang="zh-TW"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就警務處處長有權就公眾集會和遊行事先接獲通知的規定是否合乎</a:t>
            </a:r>
            <a:r>
              <a:rPr lang="en-US" altLang="zh-TW"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基本法</a:t>
            </a:r>
            <a:r>
              <a:rPr lang="en-US" altLang="zh-TW"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的考慮</a:t>
            </a:r>
            <a:r>
              <a:rPr lang="en-US" altLang="zh-TW"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t>
            </a:r>
          </a:p>
          <a:p>
            <a:pPr algn="just"/>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與世界上許多其他地方一樣，香港的行人道上經常熙來攘往，道路交通也經常十分繁忙。救傷車和消防車等車輛，均會受交通擠塞影響。行使集會、遊行和示威自由的方式不但要和平，而且不應對公路上的自由通行構成不能忍受的干擾或危害公眾安全；在此前提下，警方作出合理的安排將促進而非阻礙人們行使上述自由。而假如警方能接獲合理的通知，這當然會大大增強其作出有關安排的能力</a:t>
            </a:r>
          </a:p>
        </p:txBody>
      </p:sp>
      <p:pic>
        <p:nvPicPr>
          <p:cNvPr id="7" name="圖片 6"/>
          <p:cNvPicPr/>
          <p:nvPr/>
        </p:nvPicPr>
        <p:blipFill>
          <a:blip r:embed="rId4" cstate="print">
            <a:extLst>
              <a:ext uri="{28A0092B-C50C-407E-A947-70E740481C1C}">
                <a14:useLocalDpi xmlns:a14="http://schemas.microsoft.com/office/drawing/2010/main" val="0"/>
              </a:ext>
            </a:extLst>
          </a:blip>
          <a:stretch>
            <a:fillRect/>
          </a:stretch>
        </p:blipFill>
        <p:spPr>
          <a:xfrm>
            <a:off x="8718331" y="1543013"/>
            <a:ext cx="2421617" cy="1309045"/>
          </a:xfrm>
          <a:prstGeom prst="rect">
            <a:avLst/>
          </a:prstGeom>
        </p:spPr>
      </p:pic>
      <p:sp>
        <p:nvSpPr>
          <p:cNvPr id="8" name="文字方塊 7"/>
          <p:cNvSpPr txBox="1"/>
          <p:nvPr/>
        </p:nvSpPr>
        <p:spPr>
          <a:xfrm>
            <a:off x="8636000" y="2844093"/>
            <a:ext cx="2599959" cy="1477328"/>
          </a:xfrm>
          <a:prstGeom prst="rect">
            <a:avLst/>
          </a:prstGeom>
          <a:noFill/>
        </p:spPr>
        <p:txBody>
          <a:bodyPr wrap="square" rtlCol="0">
            <a:spAutoFit/>
          </a:bodyPr>
          <a:lstStyle/>
          <a:p>
            <a:pPr algn="just"/>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節錄自終審法院 上訴</a:t>
            </a:r>
            <a:r>
              <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2005</a:t>
            </a:r>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年第</a:t>
            </a:r>
            <a:r>
              <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1-2</a:t>
            </a:r>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號 </a:t>
            </a:r>
            <a:r>
              <a:rPr lang="zh-TW" altLang="en-US" i="1"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梁國雄、馮家強、盧偉明 對 香港特別行政區</a:t>
            </a:r>
            <a:r>
              <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判案書中譯本</a:t>
            </a:r>
            <a:r>
              <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 (2005</a:t>
            </a:r>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年</a:t>
            </a:r>
            <a:r>
              <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7</a:t>
            </a:r>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月</a:t>
            </a:r>
            <a:r>
              <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8</a:t>
            </a:r>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日</a:t>
            </a:r>
            <a:r>
              <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p>
        </p:txBody>
      </p:sp>
      <p:pic>
        <p:nvPicPr>
          <p:cNvPr id="9" name="圖片 8"/>
          <p:cNvPicPr/>
          <p:nvPr/>
        </p:nvPicPr>
        <p:blipFill>
          <a:blip r:embed="rId5" cstate="print">
            <a:extLst>
              <a:ext uri="{28A0092B-C50C-407E-A947-70E740481C1C}">
                <a14:useLocalDpi xmlns:a14="http://schemas.microsoft.com/office/drawing/2010/main" val="0"/>
              </a:ext>
            </a:extLst>
          </a:blip>
          <a:stretch>
            <a:fillRect/>
          </a:stretch>
        </p:blipFill>
        <p:spPr>
          <a:xfrm rot="16200000">
            <a:off x="9405107" y="4883299"/>
            <a:ext cx="2117529" cy="1352153"/>
          </a:xfrm>
          <a:prstGeom prst="rect">
            <a:avLst/>
          </a:prstGeom>
        </p:spPr>
      </p:pic>
    </p:spTree>
    <p:extLst>
      <p:ext uri="{BB962C8B-B14F-4D97-AF65-F5344CB8AC3E}">
        <p14:creationId xmlns:p14="http://schemas.microsoft.com/office/powerpoint/2010/main" val="28138092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Shape 38"/>
        <p:cNvGrpSpPr/>
        <p:nvPr/>
      </p:nvGrpSpPr>
      <p:grpSpPr>
        <a:xfrm>
          <a:off x="0" y="0"/>
          <a:ext cx="0" cy="0"/>
          <a:chOff x="0" y="0"/>
          <a:chExt cx="0" cy="0"/>
        </a:xfrm>
      </p:grpSpPr>
      <p:sp>
        <p:nvSpPr>
          <p:cNvPr id="2" name="標題 1"/>
          <p:cNvSpPr>
            <a:spLocks noGrp="1"/>
          </p:cNvSpPr>
          <p:nvPr>
            <p:ph type="ctrTitle"/>
          </p:nvPr>
        </p:nvSpPr>
        <p:spPr>
          <a:xfrm>
            <a:off x="1278779" y="452669"/>
            <a:ext cx="9713765" cy="1090344"/>
          </a:xfrm>
          <a:noFill/>
          <a:ln>
            <a:noFill/>
          </a:ln>
        </p:spPr>
        <p:txBody>
          <a:bodyPr lIns="91425" tIns="91425" rIns="91425" bIns="91425" anchor="ctr" anchorCtr="0"/>
          <a:lstStyle/>
          <a:p>
            <a:r>
              <a:rPr lang="zh-CN" altLang="en-US" sz="4000" b="1" dirty="0">
                <a:solidFill>
                  <a:srgbClr val="2275C0"/>
                </a:solidFill>
                <a:latin typeface="Times New Roman" panose="02020603050405020304" pitchFamily="18" charset="0"/>
                <a:ea typeface="微軟正黑體" panose="020B0604030504040204" pitchFamily="34" charset="-120"/>
                <a:cs typeface="Times New Roman" panose="02020603050405020304" pitchFamily="18" charset="0"/>
              </a:rPr>
              <a:t>例子：為維持</a:t>
            </a:r>
            <a:r>
              <a:rPr lang="zh-TW" altLang="en-US" sz="4000" b="1" dirty="0">
                <a:solidFill>
                  <a:srgbClr val="2275C0"/>
                </a:solidFill>
                <a:latin typeface="Times New Roman" panose="02020603050405020304" pitchFamily="18" charset="0"/>
                <a:ea typeface="微軟正黑體" panose="020B0604030504040204" pitchFamily="34" charset="-120"/>
                <a:cs typeface="Times New Roman" panose="02020603050405020304" pitchFamily="18" charset="0"/>
              </a:rPr>
              <a:t>公共衞生</a:t>
            </a:r>
            <a:r>
              <a:rPr lang="zh-CN" altLang="en-US" sz="4000" b="1" dirty="0">
                <a:solidFill>
                  <a:srgbClr val="2275C0"/>
                </a:solidFill>
                <a:latin typeface="Times New Roman" panose="02020603050405020304" pitchFamily="18" charset="0"/>
                <a:ea typeface="微軟正黑體" panose="020B0604030504040204" pitchFamily="34" charset="-120"/>
                <a:cs typeface="Times New Roman" panose="02020603050405020304" pitchFamily="18" charset="0"/>
              </a:rPr>
              <a:t>而限制市民聚集</a:t>
            </a:r>
            <a:endParaRPr lang="zh-HK" altLang="en-US" sz="4000" b="1" dirty="0">
              <a:solidFill>
                <a:srgbClr val="2275C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5" name="文字方塊 4"/>
          <p:cNvSpPr txBox="1"/>
          <p:nvPr/>
        </p:nvSpPr>
        <p:spPr>
          <a:xfrm>
            <a:off x="1278779" y="1946224"/>
            <a:ext cx="6351053" cy="3416320"/>
          </a:xfrm>
          <a:prstGeom prst="rect">
            <a:avLst/>
          </a:prstGeom>
          <a:noFill/>
          <a:ln w="25400" cmpd="thickThin">
            <a:solidFill>
              <a:srgbClr val="7030A0"/>
            </a:solidFill>
            <a:prstDash val="lgDashDotDot"/>
          </a:ln>
        </p:spPr>
        <p:txBody>
          <a:bodyPr wrap="square" rtlCol="0">
            <a:spAutoFit/>
          </a:bodyPr>
          <a:lstStyle/>
          <a:p>
            <a:pPr algn="just"/>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減少社交接觸是延遲本港</a:t>
            </a:r>
            <a:r>
              <a:rPr lang="en-US" altLang="zh-TW"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2019</a:t>
            </a: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冠狀病毒病傳播的關鍵。政府今日</a:t>
            </a:r>
            <a:r>
              <a:rPr lang="en-US" altLang="zh-TW"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[2020</a:t>
            </a: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年</a:t>
            </a:r>
            <a:r>
              <a:rPr lang="en-US" altLang="zh-TW"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3</a:t>
            </a: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月</a:t>
            </a:r>
            <a:r>
              <a:rPr lang="en-US" altLang="zh-TW"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28</a:t>
            </a: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日</a:t>
            </a:r>
            <a:r>
              <a:rPr lang="en-US" altLang="zh-TW"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將會刊登憲報，訂立</a:t>
            </a:r>
            <a:r>
              <a:rPr lang="en-US" altLang="zh-TW"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預防及控制疾病（禁止羣組聚集）規例</a:t>
            </a:r>
            <a:r>
              <a:rPr lang="en-US" altLang="zh-TW"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規例</a:t>
            </a:r>
            <a:r>
              <a:rPr lang="en-US" altLang="zh-TW"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）（第</a:t>
            </a:r>
            <a:r>
              <a:rPr lang="en-US" altLang="zh-TW"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599G</a:t>
            </a: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章），以果斷和嚴厲的措施應對</a:t>
            </a:r>
            <a:r>
              <a:rPr lang="en-US" altLang="zh-TW"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2019</a:t>
            </a: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冠狀病毒病疫情。</a:t>
            </a:r>
            <a:r>
              <a:rPr lang="en-US" altLang="zh-TW"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 …《</a:t>
            </a: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規例</a:t>
            </a:r>
            <a:r>
              <a:rPr lang="en-US" altLang="zh-TW"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賦權食物及衞生局局長，為預防、抵禦、阻延或以其他方式控制指明疾病的個案或傳播，禁止在指明期間於公眾地方進行多於</a:t>
            </a:r>
            <a:r>
              <a:rPr lang="en-US" altLang="zh-TW"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4</a:t>
            </a:r>
            <a:r>
              <a:rPr lang="zh-TW" altLang="en-US" sz="2400" dirty="0">
                <a:solidFill>
                  <a:srgbClr val="002060"/>
                </a:solidFill>
                <a:latin typeface="Times New Roman" panose="02020603050405020304" pitchFamily="18" charset="0"/>
                <a:ea typeface="微軟正黑體" panose="020B0604030504040204" pitchFamily="34" charset="-120"/>
                <a:cs typeface="Times New Roman" panose="02020603050405020304" pitchFamily="18" charset="0"/>
              </a:rPr>
              <a:t>人的羣組聚集</a:t>
            </a:r>
          </a:p>
        </p:txBody>
      </p:sp>
      <p:pic>
        <p:nvPicPr>
          <p:cNvPr id="7" name="圖片 6"/>
          <p:cNvPicPr/>
          <p:nvPr/>
        </p:nvPicPr>
        <p:blipFill>
          <a:blip r:embed="rId4" cstate="print">
            <a:extLst>
              <a:ext uri="{28A0092B-C50C-407E-A947-70E740481C1C}">
                <a14:useLocalDpi xmlns:a14="http://schemas.microsoft.com/office/drawing/2010/main" val="0"/>
              </a:ext>
            </a:extLst>
          </a:blip>
          <a:stretch>
            <a:fillRect/>
          </a:stretch>
        </p:blipFill>
        <p:spPr>
          <a:xfrm>
            <a:off x="8578941" y="1543013"/>
            <a:ext cx="2561007" cy="1581867"/>
          </a:xfrm>
          <a:prstGeom prst="rect">
            <a:avLst/>
          </a:prstGeom>
        </p:spPr>
      </p:pic>
      <p:sp>
        <p:nvSpPr>
          <p:cNvPr id="8" name="文字方塊 7"/>
          <p:cNvSpPr txBox="1"/>
          <p:nvPr/>
        </p:nvSpPr>
        <p:spPr>
          <a:xfrm>
            <a:off x="8482928" y="3225067"/>
            <a:ext cx="2753031" cy="1200329"/>
          </a:xfrm>
          <a:prstGeom prst="rect">
            <a:avLst/>
          </a:prstGeom>
          <a:noFill/>
        </p:spPr>
        <p:txBody>
          <a:bodyPr wrap="square" rtlCol="0">
            <a:spAutoFit/>
          </a:bodyPr>
          <a:lstStyle/>
          <a:p>
            <a:pPr algn="just"/>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節錄自香港特別行政區政府新聞公報</a:t>
            </a:r>
            <a:r>
              <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預防及控制疾病（禁止羣組聚集）規例</a:t>
            </a:r>
            <a:r>
              <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 (2020</a:t>
            </a:r>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年</a:t>
            </a:r>
            <a:r>
              <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3</a:t>
            </a:r>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月</a:t>
            </a:r>
            <a:r>
              <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28</a:t>
            </a:r>
            <a:r>
              <a:rPr lang="zh-TW" altLang="en-US"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日</a:t>
            </a:r>
            <a:r>
              <a:rPr lang="en-US" altLang="zh-TW" dirty="0">
                <a:solidFill>
                  <a:schemeClr val="tx1">
                    <a:lumMod val="85000"/>
                    <a:lumOff val="1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p>
        </p:txBody>
      </p:sp>
      <p:pic>
        <p:nvPicPr>
          <p:cNvPr id="10" name="圖片 9"/>
          <p:cNvPicPr/>
          <p:nvPr/>
        </p:nvPicPr>
        <p:blipFill>
          <a:blip r:embed="rId5" cstate="print">
            <a:extLst>
              <a:ext uri="{28A0092B-C50C-407E-A947-70E740481C1C}">
                <a14:useLocalDpi xmlns:a14="http://schemas.microsoft.com/office/drawing/2010/main" val="0"/>
              </a:ext>
            </a:extLst>
          </a:blip>
          <a:stretch>
            <a:fillRect/>
          </a:stretch>
        </p:blipFill>
        <p:spPr>
          <a:xfrm rot="16200000">
            <a:off x="9405107" y="4883299"/>
            <a:ext cx="2117529" cy="1352153"/>
          </a:xfrm>
          <a:prstGeom prst="rect">
            <a:avLst/>
          </a:prstGeom>
        </p:spPr>
      </p:pic>
    </p:spTree>
    <p:extLst>
      <p:ext uri="{BB962C8B-B14F-4D97-AF65-F5344CB8AC3E}">
        <p14:creationId xmlns:p14="http://schemas.microsoft.com/office/powerpoint/2010/main" val="2941449945"/>
      </p:ext>
    </p:extLst>
  </p:cSld>
  <p:clrMapOvr>
    <a:masterClrMapping/>
  </p:clrMapOvr>
  <p:timing>
    <p:tnLst>
      <p:par>
        <p:cTn id="1" dur="indefinite" restart="never" nodeType="tmRoot"/>
      </p:par>
    </p:tnLst>
  </p:timing>
</p:sld>
</file>

<file path=ppt/theme/theme1.xml><?xml version="1.0" encoding="utf-8"?>
<a:theme xmlns:a="http://schemas.openxmlformats.org/drawingml/2006/main" name="Seyton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338</TotalTime>
  <Words>2483</Words>
  <Application>Microsoft Office PowerPoint</Application>
  <PresentationFormat>寬螢幕</PresentationFormat>
  <Paragraphs>133</Paragraphs>
  <Slides>21</Slides>
  <Notes>21</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21</vt:i4>
      </vt:variant>
    </vt:vector>
  </HeadingPairs>
  <TitlesOfParts>
    <vt:vector size="30" baseType="lpstr">
      <vt:lpstr>Patrick Hand SC</vt:lpstr>
      <vt:lpstr>Sniglet</vt:lpstr>
      <vt:lpstr>微軟正黑體</vt:lpstr>
      <vt:lpstr>新細明體</vt:lpstr>
      <vt:lpstr>Arial</vt:lpstr>
      <vt:lpstr>Calibri</vt:lpstr>
      <vt:lpstr>Times New Roman</vt:lpstr>
      <vt:lpstr>Wingdings</vt:lpstr>
      <vt:lpstr>Seyton template</vt:lpstr>
      <vt:lpstr>人權與法治</vt:lpstr>
      <vt:lpstr>法治的基本含意</vt:lpstr>
      <vt:lpstr>法律面前人人平等</vt:lpstr>
      <vt:lpstr>《基本法》第三十九條</vt:lpstr>
      <vt:lpstr>權利和規限</vt:lpstr>
      <vt:lpstr>權利和規限</vt:lpstr>
      <vt:lpstr>權利和規限</vt:lpstr>
      <vt:lpstr>例子：為維護公共秩序而限制集會遊行 須先獲不反對通知書</vt:lpstr>
      <vt:lpstr>例子：為維持公共衞生而限制市民聚集</vt:lpstr>
      <vt:lpstr>例子：為保障他人權利自由而以執行刑事法限制暴力行爲</vt:lpstr>
      <vt:lpstr>例子：為保障他人名譽而限制誹謗他人的言論</vt:lpstr>
      <vt:lpstr>公義的概念：享用權利自由同時附有責任</vt:lpstr>
      <vt:lpstr>不能以「公義」之名違法和施行暴力</vt:lpstr>
      <vt:lpstr>不能以「公義」之名違法和施行暴力</vt:lpstr>
      <vt:lpstr>不能以「公義」之名違法和施行暴力</vt:lpstr>
      <vt:lpstr>以「公義」之名違法的刑責</vt:lpstr>
      <vt:lpstr>以「公義」之名違法的刑責</vt:lpstr>
      <vt:lpstr>以「公義」之名違法的刑責</vt:lpstr>
      <vt:lpstr>以「公義」之名違法的刑責</vt:lpstr>
      <vt:lpstr>參考資料網址</vt:lpstr>
      <vt:lpstr>參考資料網址</vt:lpstr>
    </vt:vector>
  </TitlesOfParts>
  <Company>EDB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（一）在初中個人、社會及人文教育學習領域推行《基本法》教育及「憲法與《基本法》」 學與教資源</dc:title>
  <dc:creator>FONG, Yiu-chak</dc:creator>
  <cp:lastModifiedBy>FONG, Yiu-chak</cp:lastModifiedBy>
  <cp:revision>89</cp:revision>
  <dcterms:created xsi:type="dcterms:W3CDTF">2019-12-16T01:28:21Z</dcterms:created>
  <dcterms:modified xsi:type="dcterms:W3CDTF">2020-06-26T01:38:13Z</dcterms:modified>
</cp:coreProperties>
</file>