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384" r:id="rId4"/>
    <p:sldId id="331" r:id="rId5"/>
    <p:sldId id="332" r:id="rId6"/>
    <p:sldId id="333" r:id="rId7"/>
    <p:sldId id="334" r:id="rId8"/>
    <p:sldId id="335" r:id="rId9"/>
    <p:sldId id="336" r:id="rId10"/>
    <p:sldId id="385" r:id="rId11"/>
    <p:sldId id="338" r:id="rId12"/>
    <p:sldId id="339" r:id="rId13"/>
    <p:sldId id="340" r:id="rId14"/>
    <p:sldId id="386" r:id="rId15"/>
    <p:sldId id="341" r:id="rId16"/>
    <p:sldId id="343" r:id="rId17"/>
    <p:sldId id="387" r:id="rId18"/>
    <p:sldId id="345" r:id="rId19"/>
    <p:sldId id="346" r:id="rId20"/>
    <p:sldId id="347" r:id="rId21"/>
    <p:sldId id="389" r:id="rId22"/>
    <p:sldId id="352" r:id="rId23"/>
    <p:sldId id="348" r:id="rId24"/>
    <p:sldId id="388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53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ACE7A-46AE-4D06-A1F6-FE4E0CBBE5AE}" type="datetimeFigureOut">
              <a:rPr lang="en-HK" smtClean="0"/>
              <a:t>2/11/2022</a:t>
            </a:fld>
            <a:endParaRPr lang="en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723A5365-6D1C-4066-B81A-51466ECD7A79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4246957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ACE7A-46AE-4D06-A1F6-FE4E0CBBE5AE}" type="datetimeFigureOut">
              <a:rPr lang="en-HK" smtClean="0"/>
              <a:t>2/11/2022</a:t>
            </a:fld>
            <a:endParaRPr lang="en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23A5365-6D1C-4066-B81A-51466ECD7A79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201798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ACE7A-46AE-4D06-A1F6-FE4E0CBBE5AE}" type="datetimeFigureOut">
              <a:rPr lang="en-HK" smtClean="0"/>
              <a:t>2/11/2022</a:t>
            </a:fld>
            <a:endParaRPr lang="en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23A5365-6D1C-4066-B81A-51466ECD7A79}" type="slidenum">
              <a:rPr lang="en-HK" smtClean="0"/>
              <a:t>‹#›</a:t>
            </a:fld>
            <a:endParaRPr lang="en-HK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617146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ACE7A-46AE-4D06-A1F6-FE4E0CBBE5AE}" type="datetimeFigureOut">
              <a:rPr lang="en-HK" smtClean="0"/>
              <a:t>2/11/2022</a:t>
            </a:fld>
            <a:endParaRPr lang="en-H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3A5365-6D1C-4066-B81A-51466ECD7A79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9099568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ACE7A-46AE-4D06-A1F6-FE4E0CBBE5AE}" type="datetimeFigureOut">
              <a:rPr lang="en-HK" smtClean="0"/>
              <a:t>2/11/2022</a:t>
            </a:fld>
            <a:endParaRPr lang="en-H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3A5365-6D1C-4066-B81A-51466ECD7A79}" type="slidenum">
              <a:rPr lang="en-HK" smtClean="0"/>
              <a:t>‹#›</a:t>
            </a:fld>
            <a:endParaRPr lang="en-HK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338180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ACE7A-46AE-4D06-A1F6-FE4E0CBBE5AE}" type="datetimeFigureOut">
              <a:rPr lang="en-HK" smtClean="0"/>
              <a:t>2/11/2022</a:t>
            </a:fld>
            <a:endParaRPr lang="en-H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3A5365-6D1C-4066-B81A-51466ECD7A79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2374104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ACE7A-46AE-4D06-A1F6-FE4E0CBBE5AE}" type="datetimeFigureOut">
              <a:rPr lang="en-HK" smtClean="0"/>
              <a:t>2/11/2022</a:t>
            </a:fld>
            <a:endParaRPr lang="en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A5365-6D1C-4066-B81A-51466ECD7A79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5488012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ACE7A-46AE-4D06-A1F6-FE4E0CBBE5AE}" type="datetimeFigureOut">
              <a:rPr lang="en-HK" smtClean="0"/>
              <a:t>2/11/2022</a:t>
            </a:fld>
            <a:endParaRPr lang="en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A5365-6D1C-4066-B81A-51466ECD7A79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056010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ACE7A-46AE-4D06-A1F6-FE4E0CBBE5AE}" type="datetimeFigureOut">
              <a:rPr lang="en-HK" smtClean="0"/>
              <a:t>2/11/2022</a:t>
            </a:fld>
            <a:endParaRPr lang="en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A5365-6D1C-4066-B81A-51466ECD7A79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493193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ACE7A-46AE-4D06-A1F6-FE4E0CBBE5AE}" type="datetimeFigureOut">
              <a:rPr lang="en-HK" smtClean="0"/>
              <a:t>2/11/2022</a:t>
            </a:fld>
            <a:endParaRPr lang="en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23A5365-6D1C-4066-B81A-51466ECD7A79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418293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ACE7A-46AE-4D06-A1F6-FE4E0CBBE5AE}" type="datetimeFigureOut">
              <a:rPr lang="en-HK" smtClean="0"/>
              <a:t>2/11/2022</a:t>
            </a:fld>
            <a:endParaRPr lang="en-H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723A5365-6D1C-4066-B81A-51466ECD7A79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483581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ACE7A-46AE-4D06-A1F6-FE4E0CBBE5AE}" type="datetimeFigureOut">
              <a:rPr lang="en-HK" smtClean="0"/>
              <a:t>2/11/2022</a:t>
            </a:fld>
            <a:endParaRPr lang="en-H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723A5365-6D1C-4066-B81A-51466ECD7A79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622304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ACE7A-46AE-4D06-A1F6-FE4E0CBBE5AE}" type="datetimeFigureOut">
              <a:rPr lang="en-HK" smtClean="0"/>
              <a:t>2/11/2022</a:t>
            </a:fld>
            <a:endParaRPr lang="en-H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A5365-6D1C-4066-B81A-51466ECD7A79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747410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ACE7A-46AE-4D06-A1F6-FE4E0CBBE5AE}" type="datetimeFigureOut">
              <a:rPr lang="en-HK" smtClean="0"/>
              <a:t>2/11/2022</a:t>
            </a:fld>
            <a:endParaRPr lang="en-H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A5365-6D1C-4066-B81A-51466ECD7A79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814332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ACE7A-46AE-4D06-A1F6-FE4E0CBBE5AE}" type="datetimeFigureOut">
              <a:rPr lang="en-HK" smtClean="0"/>
              <a:t>2/11/2022</a:t>
            </a:fld>
            <a:endParaRPr lang="en-H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A5365-6D1C-4066-B81A-51466ECD7A79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116365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ACE7A-46AE-4D06-A1F6-FE4E0CBBE5AE}" type="datetimeFigureOut">
              <a:rPr lang="en-HK" smtClean="0"/>
              <a:t>2/11/2022</a:t>
            </a:fld>
            <a:endParaRPr lang="en-H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3A5365-6D1C-4066-B81A-51466ECD7A79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0987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ACE7A-46AE-4D06-A1F6-FE4E0CBBE5AE}" type="datetimeFigureOut">
              <a:rPr lang="en-HK" smtClean="0"/>
              <a:t>2/11/2022</a:t>
            </a:fld>
            <a:endParaRPr lang="en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H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23A5365-6D1C-4066-B81A-51466ECD7A79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251050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A94DED7-0A28-4AD9-8747-E941132250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171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F175609-91A3-416E-BC3D-7548FDE029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715" y="-1"/>
            <a:ext cx="915543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A3B0D54-9DF0-4FF8-A0AA-B4234DF358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3479799" cy="6858000"/>
          </a:xfrm>
          <a:prstGeom prst="rect">
            <a:avLst/>
          </a:prstGeom>
          <a:solidFill>
            <a:srgbClr val="2E6A5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7FA882-5161-45FB-B376-536469ED85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9596" y="1795849"/>
            <a:ext cx="3067587" cy="3114818"/>
          </a:xfrm>
        </p:spPr>
        <p:txBody>
          <a:bodyPr>
            <a:normAutofit/>
          </a:bodyPr>
          <a:lstStyle/>
          <a:p>
            <a:r>
              <a:rPr lang="zh-TW" altLang="en-US" sz="4000" b="1" u="sng" dirty="0">
                <a:solidFill>
                  <a:srgbClr val="FEFFFF"/>
                </a:solidFill>
              </a:rPr>
              <a:t>中國地理 </a:t>
            </a:r>
            <a:r>
              <a:rPr lang="en-HK" altLang="zh-TW" sz="4000" b="1" u="sng" dirty="0">
                <a:solidFill>
                  <a:srgbClr val="FEFFFF"/>
                </a:solidFill>
              </a:rPr>
              <a:t/>
            </a:r>
            <a:br>
              <a:rPr lang="en-HK" altLang="zh-TW" sz="4000" b="1" u="sng" dirty="0">
                <a:solidFill>
                  <a:srgbClr val="FEFFFF"/>
                </a:solidFill>
              </a:rPr>
            </a:br>
            <a:r>
              <a:rPr lang="zh-TW" altLang="en-US" sz="4000" b="1" u="sng" dirty="0">
                <a:solidFill>
                  <a:srgbClr val="FEFFFF"/>
                </a:solidFill>
              </a:rPr>
              <a:t>簡報系列 </a:t>
            </a:r>
            <a:r>
              <a:rPr lang="en-US" altLang="zh-TW" sz="4000" b="1" u="sng" dirty="0">
                <a:solidFill>
                  <a:srgbClr val="FEFFFF"/>
                </a:solidFill>
              </a:rPr>
              <a:t>(2) </a:t>
            </a:r>
            <a:r>
              <a:rPr lang="en-US" altLang="zh-TW" sz="4000" b="1" u="sng" dirty="0" smtClean="0">
                <a:solidFill>
                  <a:srgbClr val="FEFFFF"/>
                </a:solidFill>
              </a:rPr>
              <a:t>–</a:t>
            </a:r>
            <a:r>
              <a:rPr lang="en-US" altLang="zh-TW" sz="4000" b="1" u="sng" dirty="0">
                <a:solidFill>
                  <a:srgbClr val="FEFFFF"/>
                </a:solidFill>
              </a:rPr>
              <a:t> </a:t>
            </a:r>
            <a:r>
              <a:rPr lang="zh-TW" altLang="en-US" sz="4000" b="1" u="sng" dirty="0" smtClean="0">
                <a:solidFill>
                  <a:srgbClr val="FEFFFF"/>
                </a:solidFill>
              </a:rPr>
              <a:t>我國的地形</a:t>
            </a:r>
            <a:endParaRPr lang="en-HK" sz="4000" b="1" u="sng" dirty="0">
              <a:solidFill>
                <a:srgbClr val="FE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CA0D81-3782-43FD-851F-FF07F9F98F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7996" y="5322565"/>
            <a:ext cx="2990786" cy="830400"/>
          </a:xfrm>
        </p:spPr>
        <p:txBody>
          <a:bodyPr anchor="t">
            <a:noAutofit/>
          </a:bodyPr>
          <a:lstStyle/>
          <a:p>
            <a:r>
              <a:rPr lang="zh-TW" altLang="en-US" sz="2000" dirty="0">
                <a:solidFill>
                  <a:srgbClr val="FEFFFF"/>
                </a:solidFill>
              </a:rPr>
              <a:t>教育局 課程發展處</a:t>
            </a:r>
            <a:endParaRPr lang="en-HK" altLang="zh-TW" sz="2000" dirty="0">
              <a:solidFill>
                <a:srgbClr val="FEFFFF"/>
              </a:solidFill>
            </a:endParaRPr>
          </a:p>
          <a:p>
            <a:r>
              <a:rPr lang="zh-TW" altLang="en-US" sz="2000" dirty="0">
                <a:solidFill>
                  <a:srgbClr val="FEFFFF"/>
                </a:solidFill>
              </a:rPr>
              <a:t>個人、社會及人文教育組</a:t>
            </a:r>
            <a:endParaRPr lang="en-HK" sz="2000" dirty="0">
              <a:solidFill>
                <a:srgbClr val="FEF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8FDCAD-F29C-46F4-89F0-4976721832EB}"/>
              </a:ext>
            </a:extLst>
          </p:cNvPr>
          <p:cNvSpPr txBox="1"/>
          <p:nvPr/>
        </p:nvSpPr>
        <p:spPr>
          <a:xfrm>
            <a:off x="6284423" y="6075028"/>
            <a:ext cx="2575492" cy="584775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b="1" dirty="0"/>
              <a:t>學生自學版</a:t>
            </a:r>
            <a:endParaRPr lang="en-HK" sz="3200" b="1" dirty="0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799" y="800040"/>
            <a:ext cx="5669916" cy="484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006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18" b="31879"/>
          <a:stretch/>
        </p:blipFill>
        <p:spPr>
          <a:xfrm>
            <a:off x="1709872" y="70378"/>
            <a:ext cx="6688057" cy="5137266"/>
          </a:xfrm>
          <a:prstGeom prst="rect">
            <a:avLst/>
          </a:prstGeom>
        </p:spPr>
      </p:pic>
      <p:sp>
        <p:nvSpPr>
          <p:cNvPr id="9" name="圓角矩形圖說文字 5">
            <a:extLst>
              <a:ext uri="{FF2B5EF4-FFF2-40B4-BE49-F238E27FC236}">
                <a16:creationId xmlns:a16="http://schemas.microsoft.com/office/drawing/2014/main" id="{2773EF21-2B1A-4B14-BE2D-0C5C18C054F2}"/>
              </a:ext>
            </a:extLst>
          </p:cNvPr>
          <p:cNvSpPr/>
          <p:nvPr/>
        </p:nvSpPr>
        <p:spPr>
          <a:xfrm>
            <a:off x="2269966" y="5373321"/>
            <a:ext cx="5778126" cy="1365798"/>
          </a:xfrm>
          <a:prstGeom prst="wedgeRoundRectCallout">
            <a:avLst>
              <a:gd name="adj1" fmla="val -17030"/>
              <a:gd name="adj2" fmla="val -7379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000" b="1" dirty="0"/>
              <a:t>圖</a:t>
            </a:r>
            <a:r>
              <a:rPr lang="en-US" altLang="zh-TW" sz="3000" b="1" dirty="0"/>
              <a:t>3  </a:t>
            </a:r>
            <a:r>
              <a:rPr lang="zh-TW" altLang="en-US" sz="3000" b="1" dirty="0" smtClean="0"/>
              <a:t>我國</a:t>
            </a:r>
            <a:r>
              <a:rPr lang="zh-TW" altLang="en-US" sz="3000" b="1" dirty="0"/>
              <a:t>的四組山脈</a:t>
            </a:r>
            <a:endParaRPr lang="en-HK" altLang="zh-TW" sz="3000" b="1" dirty="0"/>
          </a:p>
          <a:p>
            <a:pPr algn="ctr"/>
            <a:r>
              <a:rPr lang="en-US" altLang="zh-TW" sz="1600" b="1" dirty="0"/>
              <a:t>(</a:t>
            </a:r>
            <a:r>
              <a:rPr lang="zh-TW" altLang="en-US" sz="1600" b="1" dirty="0"/>
              <a:t>來源</a:t>
            </a:r>
            <a:r>
              <a:rPr lang="en-US" altLang="zh-TW" sz="1600" b="1" dirty="0"/>
              <a:t>: </a:t>
            </a:r>
            <a:r>
              <a:rPr lang="zh-TW" altLang="en-US" sz="1600" b="1" dirty="0"/>
              <a:t>香港教育局於</a:t>
            </a:r>
            <a:r>
              <a:rPr lang="en-US" altLang="zh-TW" sz="1600" b="1" dirty="0"/>
              <a:t>2013</a:t>
            </a:r>
            <a:r>
              <a:rPr lang="zh-TW" altLang="en-US" sz="1600" b="1" dirty="0"/>
              <a:t>出版的</a:t>
            </a:r>
            <a:r>
              <a:rPr lang="en-US" altLang="zh-TW" sz="1600" b="1" dirty="0"/>
              <a:t> &lt;&lt;</a:t>
            </a:r>
            <a:r>
              <a:rPr lang="zh-TW" altLang="en-US" sz="1600" b="1" dirty="0"/>
              <a:t>從閱讀中學習中國地理</a:t>
            </a:r>
            <a:r>
              <a:rPr lang="en-US" altLang="zh-TW" sz="1600" b="1" dirty="0"/>
              <a:t>(</a:t>
            </a:r>
            <a:r>
              <a:rPr lang="zh-TW" altLang="en-US" sz="1600" b="1" dirty="0"/>
              <a:t>第一部分</a:t>
            </a:r>
            <a:r>
              <a:rPr lang="en-US" altLang="zh-TW" sz="1600" b="1" dirty="0"/>
              <a:t>): </a:t>
            </a:r>
            <a:r>
              <a:rPr lang="zh-TW" altLang="en-US" sz="1600" b="1" dirty="0"/>
              <a:t>自然環境</a:t>
            </a:r>
            <a:r>
              <a:rPr lang="en-US" altLang="zh-TW" sz="1600" b="1" dirty="0"/>
              <a:t>&gt;&gt; </a:t>
            </a:r>
            <a:r>
              <a:rPr lang="zh-TW" altLang="en-US" sz="1600" b="1" dirty="0"/>
              <a:t>一書中的第</a:t>
            </a:r>
            <a:r>
              <a:rPr lang="en-US" altLang="zh-TW" sz="1600" b="1" dirty="0"/>
              <a:t>58</a:t>
            </a:r>
            <a:r>
              <a:rPr lang="zh-TW" altLang="en-US" sz="1600" b="1" dirty="0"/>
              <a:t>頁</a:t>
            </a:r>
            <a:r>
              <a:rPr lang="en-US" altLang="zh-TW" sz="1600" b="1" dirty="0"/>
              <a:t>) </a:t>
            </a:r>
            <a:r>
              <a:rPr lang="zh-TW" altLang="en-US" sz="1600" b="1" dirty="0"/>
              <a:t> </a:t>
            </a:r>
            <a:endParaRPr lang="zh-HK" altLang="en-US" sz="1600" b="1" dirty="0"/>
          </a:p>
        </p:txBody>
      </p:sp>
      <p:sp>
        <p:nvSpPr>
          <p:cNvPr id="10" name="文字方塊 9"/>
          <p:cNvSpPr txBox="1"/>
          <p:nvPr/>
        </p:nvSpPr>
        <p:spPr>
          <a:xfrm>
            <a:off x="1828991" y="3372989"/>
            <a:ext cx="881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u="sng" dirty="0"/>
              <a:t>圖例</a:t>
            </a:r>
            <a:endParaRPr lang="zh-HK" altLang="en-US" b="1" u="sng" dirty="0"/>
          </a:p>
        </p:txBody>
      </p:sp>
      <p:sp>
        <p:nvSpPr>
          <p:cNvPr id="5" name="文字方塊 4"/>
          <p:cNvSpPr txBox="1"/>
          <p:nvPr/>
        </p:nvSpPr>
        <p:spPr>
          <a:xfrm rot="1846646">
            <a:off x="3277284" y="847785"/>
            <a:ext cx="180042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TW" altLang="en-US" sz="1400" dirty="0" smtClean="0"/>
              <a:t>阿爾泰山脈</a:t>
            </a:r>
            <a:endParaRPr lang="en-US" sz="1400" dirty="0"/>
          </a:p>
        </p:txBody>
      </p:sp>
      <p:sp>
        <p:nvSpPr>
          <p:cNvPr id="11" name="文字方塊 10"/>
          <p:cNvSpPr txBox="1"/>
          <p:nvPr/>
        </p:nvSpPr>
        <p:spPr>
          <a:xfrm rot="717009">
            <a:off x="2790310" y="1261663"/>
            <a:ext cx="180042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TW" altLang="en-US" sz="1400" dirty="0" smtClean="0"/>
              <a:t>天山山脈</a:t>
            </a:r>
            <a:endParaRPr lang="en-US" sz="1400" dirty="0"/>
          </a:p>
        </p:txBody>
      </p:sp>
      <p:sp>
        <p:nvSpPr>
          <p:cNvPr id="12" name="文字方塊 11"/>
          <p:cNvSpPr txBox="1"/>
          <p:nvPr/>
        </p:nvSpPr>
        <p:spPr>
          <a:xfrm rot="1075173">
            <a:off x="4047361" y="2113156"/>
            <a:ext cx="180042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TW" altLang="en-US" sz="1400" dirty="0" smtClean="0"/>
              <a:t>祁連山脈</a:t>
            </a:r>
            <a:endParaRPr lang="en-US" sz="1400" dirty="0"/>
          </a:p>
        </p:txBody>
      </p:sp>
      <p:sp>
        <p:nvSpPr>
          <p:cNvPr id="13" name="文字方塊 12"/>
          <p:cNvSpPr txBox="1"/>
          <p:nvPr/>
        </p:nvSpPr>
        <p:spPr>
          <a:xfrm rot="1810158">
            <a:off x="2351114" y="2254472"/>
            <a:ext cx="180042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TW" altLang="en-US" sz="1400" dirty="0" smtClean="0"/>
              <a:t>崑崙山脈</a:t>
            </a:r>
            <a:endParaRPr lang="en-US" sz="1400" dirty="0"/>
          </a:p>
        </p:txBody>
      </p:sp>
      <p:sp>
        <p:nvSpPr>
          <p:cNvPr id="14" name="文字方塊 13"/>
          <p:cNvSpPr txBox="1"/>
          <p:nvPr/>
        </p:nvSpPr>
        <p:spPr>
          <a:xfrm rot="1846646">
            <a:off x="2232950" y="3435800"/>
            <a:ext cx="180042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TW" altLang="en-US" sz="1400" dirty="0" smtClean="0"/>
              <a:t>喜</a:t>
            </a:r>
            <a:r>
              <a:rPr lang="zh-TW" altLang="en-US" sz="1400" dirty="0"/>
              <a:t>馬</a:t>
            </a:r>
            <a:r>
              <a:rPr lang="zh-TW" altLang="en-US" sz="1400" dirty="0" smtClean="0"/>
              <a:t>拉雅山脈</a:t>
            </a:r>
            <a:endParaRPr lang="en-US" sz="1400" dirty="0"/>
          </a:p>
        </p:txBody>
      </p:sp>
      <p:sp>
        <p:nvSpPr>
          <p:cNvPr id="15" name="文字方塊 14"/>
          <p:cNvSpPr txBox="1"/>
          <p:nvPr/>
        </p:nvSpPr>
        <p:spPr>
          <a:xfrm rot="741703">
            <a:off x="3477119" y="2977283"/>
            <a:ext cx="180042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TW" altLang="en-US" sz="1400" dirty="0" smtClean="0"/>
              <a:t>唐古拉山脈</a:t>
            </a:r>
            <a:endParaRPr lang="en-US" sz="1400" dirty="0"/>
          </a:p>
        </p:txBody>
      </p:sp>
      <p:sp>
        <p:nvSpPr>
          <p:cNvPr id="16" name="文字方塊 15"/>
          <p:cNvSpPr txBox="1"/>
          <p:nvPr/>
        </p:nvSpPr>
        <p:spPr>
          <a:xfrm rot="416001">
            <a:off x="4951252" y="1589697"/>
            <a:ext cx="180042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TW" altLang="en-US" sz="1400" dirty="0" smtClean="0"/>
              <a:t>陰山山脈</a:t>
            </a:r>
            <a:endParaRPr lang="en-US" sz="1400" dirty="0"/>
          </a:p>
        </p:txBody>
      </p:sp>
      <p:sp>
        <p:nvSpPr>
          <p:cNvPr id="17" name="文字方塊 16"/>
          <p:cNvSpPr txBox="1"/>
          <p:nvPr/>
        </p:nvSpPr>
        <p:spPr>
          <a:xfrm rot="20965925">
            <a:off x="5684127" y="1495591"/>
            <a:ext cx="180042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TW" altLang="en-US" sz="1400" dirty="0" smtClean="0"/>
              <a:t>燕山山脈</a:t>
            </a:r>
            <a:endParaRPr lang="en-US" sz="1400" dirty="0"/>
          </a:p>
        </p:txBody>
      </p:sp>
      <p:sp>
        <p:nvSpPr>
          <p:cNvPr id="18" name="文字方塊 17"/>
          <p:cNvSpPr txBox="1"/>
          <p:nvPr/>
        </p:nvSpPr>
        <p:spPr>
          <a:xfrm rot="16958314">
            <a:off x="5262731" y="1689753"/>
            <a:ext cx="180042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TW" altLang="en-US" sz="1400" dirty="0" smtClean="0"/>
              <a:t>太行山脈</a:t>
            </a:r>
            <a:endParaRPr lang="en-US" sz="1400" dirty="0"/>
          </a:p>
        </p:txBody>
      </p:sp>
      <p:sp>
        <p:nvSpPr>
          <p:cNvPr id="19" name="文字方塊 18"/>
          <p:cNvSpPr txBox="1"/>
          <p:nvPr/>
        </p:nvSpPr>
        <p:spPr>
          <a:xfrm rot="17455243">
            <a:off x="5553977" y="2758883"/>
            <a:ext cx="180042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TW" altLang="en-US" sz="1400" dirty="0" smtClean="0"/>
              <a:t>武夷山脈</a:t>
            </a:r>
            <a:endParaRPr lang="en-US" sz="1400" dirty="0"/>
          </a:p>
        </p:txBody>
      </p:sp>
      <p:sp>
        <p:nvSpPr>
          <p:cNvPr id="20" name="文字方塊 19"/>
          <p:cNvSpPr txBox="1"/>
          <p:nvPr/>
        </p:nvSpPr>
        <p:spPr>
          <a:xfrm rot="15942352">
            <a:off x="3193564" y="3119450"/>
            <a:ext cx="180042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TW" altLang="en-US" sz="1400" dirty="0" smtClean="0"/>
              <a:t>橫斷山脈</a:t>
            </a:r>
            <a:endParaRPr lang="en-US" sz="1400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2359451" y="3869441"/>
            <a:ext cx="16245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 smtClean="0"/>
              <a:t>東</a:t>
            </a:r>
            <a:r>
              <a:rPr lang="en-US" altLang="zh-TW" sz="1200" dirty="0" smtClean="0"/>
              <a:t>-</a:t>
            </a:r>
            <a:r>
              <a:rPr lang="zh-TW" altLang="en-US" sz="1200" dirty="0" smtClean="0"/>
              <a:t>西走向的山脈</a:t>
            </a:r>
            <a:endParaRPr lang="en-US" altLang="zh-TW" sz="1200" dirty="0" smtClean="0"/>
          </a:p>
        </p:txBody>
      </p:sp>
      <p:sp>
        <p:nvSpPr>
          <p:cNvPr id="22" name="文字方塊 21"/>
          <p:cNvSpPr txBox="1"/>
          <p:nvPr/>
        </p:nvSpPr>
        <p:spPr>
          <a:xfrm>
            <a:off x="2360814" y="4152476"/>
            <a:ext cx="16245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 smtClean="0"/>
              <a:t>東北</a:t>
            </a:r>
            <a:r>
              <a:rPr lang="en-US" altLang="zh-TW" sz="1200" dirty="0" smtClean="0"/>
              <a:t>-</a:t>
            </a:r>
            <a:r>
              <a:rPr lang="zh-TW" altLang="en-US" sz="1200" dirty="0" smtClean="0"/>
              <a:t>西南走向的山脈</a:t>
            </a:r>
            <a:endParaRPr lang="en-US" altLang="zh-TW" sz="1200" dirty="0" smtClean="0"/>
          </a:p>
        </p:txBody>
      </p:sp>
      <p:sp>
        <p:nvSpPr>
          <p:cNvPr id="23" name="文字方塊 22"/>
          <p:cNvSpPr txBox="1"/>
          <p:nvPr/>
        </p:nvSpPr>
        <p:spPr>
          <a:xfrm>
            <a:off x="2360814" y="4418096"/>
            <a:ext cx="16245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 smtClean="0"/>
              <a:t>南</a:t>
            </a:r>
            <a:r>
              <a:rPr lang="en-US" altLang="zh-TW" sz="1200" dirty="0" smtClean="0"/>
              <a:t>-</a:t>
            </a:r>
            <a:r>
              <a:rPr lang="zh-TW" altLang="en-US" sz="1200" dirty="0" smtClean="0"/>
              <a:t>北走向的山脈</a:t>
            </a:r>
            <a:endParaRPr lang="en-US" altLang="zh-TW" sz="1200" dirty="0" smtClean="0"/>
          </a:p>
        </p:txBody>
      </p:sp>
      <p:sp>
        <p:nvSpPr>
          <p:cNvPr id="24" name="文字方塊 23"/>
          <p:cNvSpPr txBox="1"/>
          <p:nvPr/>
        </p:nvSpPr>
        <p:spPr>
          <a:xfrm>
            <a:off x="2363779" y="4695095"/>
            <a:ext cx="16245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 smtClean="0"/>
              <a:t>西北</a:t>
            </a:r>
            <a:r>
              <a:rPr lang="en-US" altLang="zh-TW" sz="1200" dirty="0" smtClean="0"/>
              <a:t>-</a:t>
            </a:r>
            <a:r>
              <a:rPr lang="zh-TW" altLang="en-US" sz="1200" dirty="0" smtClean="0"/>
              <a:t>東南走向的山脈</a:t>
            </a:r>
            <a:endParaRPr lang="en-US" altLang="zh-TW" sz="1200" dirty="0" smtClean="0"/>
          </a:p>
        </p:txBody>
      </p:sp>
    </p:spTree>
    <p:extLst>
      <p:ext uri="{BB962C8B-B14F-4D97-AF65-F5344CB8AC3E}">
        <p14:creationId xmlns:p14="http://schemas.microsoft.com/office/powerpoint/2010/main" val="12834609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352EA8E-6D81-471F-B3AC-AC7AC4DA9E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2418667"/>
              </p:ext>
            </p:extLst>
          </p:nvPr>
        </p:nvGraphicFramePr>
        <p:xfrm>
          <a:off x="1437073" y="500109"/>
          <a:ext cx="7396209" cy="563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6251">
                  <a:extLst>
                    <a:ext uri="{9D8B030D-6E8A-4147-A177-3AD203B41FA5}">
                      <a16:colId xmlns:a16="http://schemas.microsoft.com/office/drawing/2014/main" val="949309230"/>
                    </a:ext>
                  </a:extLst>
                </a:gridCol>
                <a:gridCol w="4429958">
                  <a:extLst>
                    <a:ext uri="{9D8B030D-6E8A-4147-A177-3AD203B41FA5}">
                      <a16:colId xmlns:a16="http://schemas.microsoft.com/office/drawing/2014/main" val="1606406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 smtClean="0"/>
                        <a:t>山脈</a:t>
                      </a:r>
                      <a:endParaRPr lang="en-HK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 smtClean="0"/>
                        <a:t>分佈及</a:t>
                      </a:r>
                      <a:r>
                        <a:rPr lang="zh-TW" altLang="en-US" sz="3200" dirty="0"/>
                        <a:t>例子</a:t>
                      </a:r>
                      <a:endParaRPr lang="en-HK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43873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514350" indent="-514350" algn="ctr">
                        <a:buAutoNum type="arabicParenR"/>
                      </a:pPr>
                      <a:r>
                        <a:rPr lang="zh-TW" altLang="en-US" sz="3200" dirty="0"/>
                        <a:t>東－西走向的山脈</a:t>
                      </a:r>
                      <a:endParaRPr lang="en-HK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 algn="ctr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3200" dirty="0"/>
                        <a:t>包括北列的天山－陰山山脈、中列的崑崙山－秦嶺山脈及南列的南嶺</a:t>
                      </a:r>
                      <a:endParaRPr lang="en-HK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7972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/>
                        <a:t>2) </a:t>
                      </a:r>
                      <a:r>
                        <a:rPr lang="zh-TW" altLang="en-US" sz="3200" dirty="0"/>
                        <a:t>東北－西南走向的山脈</a:t>
                      </a:r>
                      <a:endParaRPr lang="en-HK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 algn="ctr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3200" dirty="0"/>
                        <a:t>主要位於中國東部，也可分為三列：西列為大興安嶺－太行山－巫山－雪峰山；中列為長白山－武夷山；東列為台灣山脈</a:t>
                      </a:r>
                      <a:endParaRPr lang="en-HK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02115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92578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C514513E-B8F3-46C4-AD81-DD19937A80C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6474082"/>
              </p:ext>
            </p:extLst>
          </p:nvPr>
        </p:nvGraphicFramePr>
        <p:xfrm>
          <a:off x="1295030" y="1370121"/>
          <a:ext cx="7396209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6251">
                  <a:extLst>
                    <a:ext uri="{9D8B030D-6E8A-4147-A177-3AD203B41FA5}">
                      <a16:colId xmlns:a16="http://schemas.microsoft.com/office/drawing/2014/main" val="949309230"/>
                    </a:ext>
                  </a:extLst>
                </a:gridCol>
                <a:gridCol w="4429958">
                  <a:extLst>
                    <a:ext uri="{9D8B030D-6E8A-4147-A177-3AD203B41FA5}">
                      <a16:colId xmlns:a16="http://schemas.microsoft.com/office/drawing/2014/main" val="1606406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 smtClean="0"/>
                        <a:t>山脈</a:t>
                      </a:r>
                      <a:endParaRPr lang="en-HK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 smtClean="0"/>
                        <a:t>分佈及</a:t>
                      </a:r>
                      <a:r>
                        <a:rPr lang="zh-TW" altLang="en-US" sz="3200" dirty="0"/>
                        <a:t>例子</a:t>
                      </a:r>
                      <a:endParaRPr lang="en-HK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43873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/>
                        <a:t>3) </a:t>
                      </a:r>
                      <a:r>
                        <a:rPr lang="zh-TW" altLang="en-US" sz="3200" dirty="0"/>
                        <a:t>南－北走向的山脈</a:t>
                      </a:r>
                      <a:endParaRPr lang="en-HK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 algn="ctr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3200" dirty="0"/>
                        <a:t>主要有兩條，分別是中部的賀蘭山和六盤山；以及在中國西南的橫斷山脈</a:t>
                      </a:r>
                      <a:endParaRPr lang="en-HK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89909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/>
                        <a:t>4) </a:t>
                      </a:r>
                      <a:r>
                        <a:rPr lang="zh-TW" altLang="en-US" sz="3200" dirty="0"/>
                        <a:t>西北－東南弧形走向山脈</a:t>
                      </a:r>
                      <a:endParaRPr lang="en-HK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 algn="ctr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3200" dirty="0"/>
                        <a:t>亦即是青藏高原，包括有阿爾泰山、祁連山和喜馬拉雅山脈的眾多高山</a:t>
                      </a:r>
                      <a:endParaRPr lang="en-HK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41600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31512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C2CC3-A2F6-4231-8A3F-658E2822B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601008"/>
          </a:xfrm>
        </p:spPr>
        <p:txBody>
          <a:bodyPr>
            <a:normAutofit fontScale="90000"/>
          </a:bodyPr>
          <a:lstStyle/>
          <a:p>
            <a:r>
              <a:rPr lang="zh-TW" altLang="en-US" b="1" u="sng" dirty="0" smtClean="0"/>
              <a:t>高原</a:t>
            </a:r>
            <a:endParaRPr lang="en-HK" b="1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EAB059-AF9B-42B2-ADE9-8EC6888763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4917" y="1455938"/>
            <a:ext cx="7149483" cy="5042516"/>
          </a:xfrm>
        </p:spPr>
        <p:txBody>
          <a:bodyPr>
            <a:normAutofit lnSpcReduction="10000"/>
          </a:bodyPr>
          <a:lstStyle/>
          <a:p>
            <a:r>
              <a:rPr lang="zh-TW" altLang="en-US" sz="3200" dirty="0" smtClean="0"/>
              <a:t>我國有</a:t>
            </a:r>
            <a:r>
              <a:rPr lang="zh-TW" altLang="en-US" sz="3200" b="1" dirty="0"/>
              <a:t>四大高原</a:t>
            </a:r>
            <a:r>
              <a:rPr lang="zh-TW" altLang="en-US" sz="3200" dirty="0"/>
              <a:t>，分別是青藏高原、內蒙古高原、黃土高原和雲貴高原 </a:t>
            </a:r>
            <a:r>
              <a:rPr lang="en-US" altLang="zh-TW" sz="3200" dirty="0"/>
              <a:t>(</a:t>
            </a:r>
            <a:r>
              <a:rPr lang="zh-TW" altLang="en-US" sz="3200" dirty="0"/>
              <a:t>圖</a:t>
            </a:r>
            <a:r>
              <a:rPr lang="en-US" altLang="zh-TW" sz="3200" dirty="0"/>
              <a:t>4)</a:t>
            </a:r>
          </a:p>
          <a:p>
            <a:r>
              <a:rPr lang="zh-TW" altLang="en-US" sz="3200" dirty="0"/>
              <a:t>除了青藏高原是坐落</a:t>
            </a:r>
            <a:r>
              <a:rPr lang="zh-TW" altLang="en-US" sz="3200" dirty="0" smtClean="0"/>
              <a:t>在我國</a:t>
            </a:r>
            <a:r>
              <a:rPr lang="zh-TW" altLang="en-US" sz="3200" dirty="0"/>
              <a:t>的第一級階梯上，其餘三大高原都是坐落在第二級階梯上</a:t>
            </a:r>
            <a:endParaRPr lang="en-US" altLang="zh-TW" sz="3200" dirty="0"/>
          </a:p>
          <a:p>
            <a:r>
              <a:rPr lang="en-US" altLang="zh-TW" sz="3200" dirty="0"/>
              <a:t>1) </a:t>
            </a:r>
            <a:r>
              <a:rPr lang="zh-TW" altLang="en-US" sz="3200" b="1" u="sng" dirty="0"/>
              <a:t>青藏高原</a:t>
            </a:r>
            <a:r>
              <a:rPr lang="zh-TW" altLang="en-US" sz="3200" dirty="0"/>
              <a:t>：</a:t>
            </a:r>
            <a:r>
              <a:rPr lang="zh-TW" altLang="en-US" sz="3200" dirty="0" smtClean="0"/>
              <a:t>位於我國</a:t>
            </a:r>
            <a:r>
              <a:rPr lang="zh-TW" altLang="en-US" sz="3200" dirty="0"/>
              <a:t>的西南部，主要包括西藏、青海和四川的西部，</a:t>
            </a:r>
            <a:r>
              <a:rPr lang="zh-TW" altLang="en-US" sz="3200" dirty="0" smtClean="0"/>
              <a:t>是我國</a:t>
            </a:r>
            <a:r>
              <a:rPr lang="zh-TW" altLang="en-US" sz="3200" dirty="0"/>
              <a:t>面積最大、海拔最高</a:t>
            </a:r>
            <a:r>
              <a:rPr lang="en-US" altLang="zh-TW" sz="3200" dirty="0"/>
              <a:t>(&gt;4000</a:t>
            </a:r>
            <a:r>
              <a:rPr lang="zh-TW" altLang="en-US" sz="3200" dirty="0"/>
              <a:t>米</a:t>
            </a:r>
            <a:r>
              <a:rPr lang="en-US" altLang="zh-TW" sz="3200" dirty="0"/>
              <a:t>)</a:t>
            </a:r>
            <a:r>
              <a:rPr lang="zh-TW" altLang="en-US" sz="3200" dirty="0"/>
              <a:t>的高原，</a:t>
            </a:r>
            <a:endParaRPr lang="en-HK" sz="3200" dirty="0"/>
          </a:p>
        </p:txBody>
      </p:sp>
    </p:spTree>
    <p:extLst>
      <p:ext uri="{BB962C8B-B14F-4D97-AF65-F5344CB8AC3E}">
        <p14:creationId xmlns:p14="http://schemas.microsoft.com/office/powerpoint/2010/main" val="8374079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圓角矩形圖說文字 5">
            <a:extLst>
              <a:ext uri="{FF2B5EF4-FFF2-40B4-BE49-F238E27FC236}">
                <a16:creationId xmlns:a16="http://schemas.microsoft.com/office/drawing/2014/main" id="{DF07DF91-F988-42C3-93C5-0E6A388917B0}"/>
              </a:ext>
            </a:extLst>
          </p:cNvPr>
          <p:cNvSpPr/>
          <p:nvPr/>
        </p:nvSpPr>
        <p:spPr>
          <a:xfrm>
            <a:off x="2141508" y="5212079"/>
            <a:ext cx="5778126" cy="797375"/>
          </a:xfrm>
          <a:prstGeom prst="wedgeRoundRectCallout">
            <a:avLst>
              <a:gd name="adj1" fmla="val -17030"/>
              <a:gd name="adj2" fmla="val -7379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000" b="1" dirty="0"/>
              <a:t>圖</a:t>
            </a:r>
            <a:r>
              <a:rPr lang="en-US" altLang="zh-TW" sz="3000" b="1" dirty="0"/>
              <a:t>4  </a:t>
            </a:r>
            <a:r>
              <a:rPr lang="zh-TW" altLang="en-US" sz="3000" b="1" dirty="0"/>
              <a:t>我</a:t>
            </a:r>
            <a:r>
              <a:rPr lang="zh-TW" altLang="en-US" sz="3000" b="1" dirty="0" smtClean="0"/>
              <a:t>國</a:t>
            </a:r>
            <a:r>
              <a:rPr lang="zh-TW" altLang="en-US" sz="3000" b="1" dirty="0"/>
              <a:t>的四大</a:t>
            </a:r>
            <a:r>
              <a:rPr lang="zh-TW" altLang="en-US" sz="3000" b="1" dirty="0" smtClean="0"/>
              <a:t>高原</a:t>
            </a:r>
            <a:endParaRPr lang="en-HK" altLang="zh-TW" sz="3000" b="1" dirty="0"/>
          </a:p>
        </p:txBody>
      </p:sp>
      <p:pic>
        <p:nvPicPr>
          <p:cNvPr id="6" name="圖片 5"/>
          <p:cNvPicPr/>
          <p:nvPr/>
        </p:nvPicPr>
        <p:blipFill rotWithShape="1">
          <a:blip r:embed="rId2"/>
          <a:srcRect l="15094" t="13044" r="11420" b="17436"/>
          <a:stretch/>
        </p:blipFill>
        <p:spPr bwMode="auto">
          <a:xfrm>
            <a:off x="1491037" y="554556"/>
            <a:ext cx="7461770" cy="43416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2859578" y="2892830"/>
            <a:ext cx="11139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="1" dirty="0" smtClean="0">
                <a:solidFill>
                  <a:schemeClr val="bg1"/>
                </a:solidFill>
              </a:rPr>
              <a:t>青藏高原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 rot="20813666">
            <a:off x="4689031" y="2615463"/>
            <a:ext cx="11139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="1" dirty="0" smtClean="0"/>
              <a:t>黃土高原</a:t>
            </a:r>
            <a:endParaRPr lang="en-US" sz="1400" b="1" dirty="0"/>
          </a:p>
        </p:txBody>
      </p:sp>
      <p:sp>
        <p:nvSpPr>
          <p:cNvPr id="9" name="文字方塊 8"/>
          <p:cNvSpPr txBox="1"/>
          <p:nvPr/>
        </p:nvSpPr>
        <p:spPr>
          <a:xfrm rot="20155186">
            <a:off x="4664969" y="1890178"/>
            <a:ext cx="11139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="1" dirty="0" smtClean="0"/>
              <a:t>內蒙古高原</a:t>
            </a:r>
            <a:endParaRPr lang="en-US" sz="1400" b="1" dirty="0"/>
          </a:p>
        </p:txBody>
      </p:sp>
      <p:sp>
        <p:nvSpPr>
          <p:cNvPr id="10" name="文字方塊 9"/>
          <p:cNvSpPr txBox="1"/>
          <p:nvPr/>
        </p:nvSpPr>
        <p:spPr>
          <a:xfrm>
            <a:off x="3973484" y="3932891"/>
            <a:ext cx="11139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="1" dirty="0" smtClean="0"/>
              <a:t>雲貴高原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7837187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555235-D808-4676-895C-88BF55BC9B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2471" y="825623"/>
            <a:ext cx="6971930" cy="5690587"/>
          </a:xfrm>
        </p:spPr>
        <p:txBody>
          <a:bodyPr>
            <a:normAutofit/>
          </a:bodyPr>
          <a:lstStyle/>
          <a:p>
            <a:r>
              <a:rPr lang="en-US" altLang="zh-TW" sz="3200" dirty="0"/>
              <a:t>2) </a:t>
            </a:r>
            <a:r>
              <a:rPr lang="zh-TW" altLang="en-US" sz="3200" b="1" u="sng" dirty="0"/>
              <a:t>內蒙古高原</a:t>
            </a:r>
            <a:r>
              <a:rPr lang="en-US" altLang="zh-TW" sz="3200" b="1" u="sng" dirty="0"/>
              <a:t>: </a:t>
            </a:r>
            <a:r>
              <a:rPr lang="zh-TW" altLang="en-US" sz="3200" dirty="0" smtClean="0"/>
              <a:t>位於北部</a:t>
            </a:r>
            <a:r>
              <a:rPr lang="zh-TW" altLang="en-US" sz="3200" dirty="0"/>
              <a:t>，主要包括內蒙古大部分地區和甘肅、寧夏及河北的一部分</a:t>
            </a:r>
            <a:endParaRPr lang="en-US" altLang="zh-TW" sz="3200" dirty="0"/>
          </a:p>
          <a:p>
            <a:r>
              <a:rPr lang="en-US" altLang="zh-TW" sz="3200" dirty="0"/>
              <a:t>3) </a:t>
            </a:r>
            <a:r>
              <a:rPr lang="zh-TW" altLang="en-US" sz="3200" b="1" u="sng" dirty="0"/>
              <a:t>黃土高原</a:t>
            </a:r>
            <a:r>
              <a:rPr lang="en-US" altLang="zh-TW" sz="3200" dirty="0"/>
              <a:t>:</a:t>
            </a:r>
            <a:r>
              <a:rPr lang="zh-TW" altLang="en-US" sz="3200" dirty="0"/>
              <a:t>黃土高原是全世界厚度最厚、範圍最大的黃土地形。其位置在內蒙古高原的正南方，包括山西、和陜西、甘肅、寧夏的一部分</a:t>
            </a:r>
            <a:endParaRPr lang="en-HK" altLang="zh-TW" sz="3200" dirty="0"/>
          </a:p>
          <a:p>
            <a:r>
              <a:rPr lang="en-US" altLang="zh-TW" sz="3200" dirty="0"/>
              <a:t>4) </a:t>
            </a:r>
            <a:r>
              <a:rPr lang="zh-TW" altLang="en-US" sz="3200" b="1" u="sng" dirty="0"/>
              <a:t>雲貴高原</a:t>
            </a:r>
            <a:r>
              <a:rPr lang="zh-TW" altLang="en-US" sz="3200" dirty="0"/>
              <a:t>：</a:t>
            </a:r>
            <a:r>
              <a:rPr lang="zh-TW" altLang="en-US" sz="3200" dirty="0" smtClean="0"/>
              <a:t>位於西南部</a:t>
            </a:r>
            <a:r>
              <a:rPr lang="zh-TW" altLang="en-US" sz="3200" dirty="0"/>
              <a:t>，包括雲南和貴州的大部分地區</a:t>
            </a:r>
            <a:endParaRPr lang="en-US" altLang="zh-TW" sz="3200" dirty="0"/>
          </a:p>
          <a:p>
            <a:endParaRPr lang="en-HK" sz="3200" dirty="0"/>
          </a:p>
        </p:txBody>
      </p:sp>
    </p:spTree>
    <p:extLst>
      <p:ext uri="{BB962C8B-B14F-4D97-AF65-F5344CB8AC3E}">
        <p14:creationId xmlns:p14="http://schemas.microsoft.com/office/powerpoint/2010/main" val="26716042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BD37B-EE04-413E-A94A-CEF19B7E2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618764"/>
          </a:xfrm>
        </p:spPr>
        <p:txBody>
          <a:bodyPr>
            <a:normAutofit fontScale="90000"/>
          </a:bodyPr>
          <a:lstStyle/>
          <a:p>
            <a:r>
              <a:rPr lang="zh-TW" altLang="en-US" b="1" u="sng" dirty="0" smtClean="0"/>
              <a:t>盆地</a:t>
            </a:r>
            <a:endParaRPr lang="en-HK" b="1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F56505-98F8-47AD-ABD7-BB5032806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2415" y="1358283"/>
            <a:ext cx="6591985" cy="5007006"/>
          </a:xfrm>
        </p:spPr>
        <p:txBody>
          <a:bodyPr>
            <a:normAutofit lnSpcReduction="10000"/>
          </a:bodyPr>
          <a:lstStyle/>
          <a:p>
            <a:r>
              <a:rPr lang="zh-TW" altLang="en-US" sz="3200" dirty="0" smtClean="0"/>
              <a:t>我國</a:t>
            </a:r>
            <a:r>
              <a:rPr lang="zh-TW" altLang="en-US" sz="3200" dirty="0"/>
              <a:t>主要有</a:t>
            </a:r>
            <a:r>
              <a:rPr lang="zh-TW" altLang="en-US" sz="3200" b="1" dirty="0"/>
              <a:t>四大盆地</a:t>
            </a:r>
            <a:r>
              <a:rPr lang="zh-TW" altLang="en-US" sz="3200" dirty="0"/>
              <a:t>，分別是塔里木盆地、准噶爾盆地、柴達木盆地和四川盆地（圖</a:t>
            </a:r>
            <a:r>
              <a:rPr lang="en-US" altLang="zh-TW" sz="3200" dirty="0"/>
              <a:t>5</a:t>
            </a:r>
            <a:r>
              <a:rPr lang="zh-TW" altLang="en-US" sz="3200" dirty="0"/>
              <a:t>），全部皆</a:t>
            </a:r>
            <a:r>
              <a:rPr lang="zh-TW" altLang="en-US" sz="3200" dirty="0" smtClean="0"/>
              <a:t>位於第二</a:t>
            </a:r>
            <a:r>
              <a:rPr lang="zh-TW" altLang="en-US" sz="3200" dirty="0"/>
              <a:t>級階梯上</a:t>
            </a:r>
            <a:endParaRPr lang="en-HK" altLang="zh-TW" sz="3200" dirty="0"/>
          </a:p>
          <a:p>
            <a:r>
              <a:rPr lang="en-US" altLang="zh-TW" sz="3200" dirty="0"/>
              <a:t>1) </a:t>
            </a:r>
            <a:r>
              <a:rPr lang="zh-TW" altLang="en-US" sz="3200" b="1" u="sng" dirty="0"/>
              <a:t>塔里木盆地</a:t>
            </a:r>
            <a:r>
              <a:rPr lang="zh-TW" altLang="en-US" sz="3200" dirty="0"/>
              <a:t>位於新疆南部，</a:t>
            </a:r>
            <a:r>
              <a:rPr lang="zh-TW" altLang="en-US" sz="3200" dirty="0" smtClean="0"/>
              <a:t>是我國</a:t>
            </a:r>
            <a:r>
              <a:rPr lang="zh-TW" altLang="en-US" sz="3200" dirty="0"/>
              <a:t>最大的盆地，海拔約</a:t>
            </a:r>
            <a:r>
              <a:rPr lang="en-US" altLang="zh-TW" sz="3200" dirty="0"/>
              <a:t>800-1300</a:t>
            </a:r>
            <a:r>
              <a:rPr lang="zh-TW" altLang="en-US" sz="3200" dirty="0"/>
              <a:t>米。塔里木盆地的地勢呈西高東低之勢，其中心</a:t>
            </a:r>
            <a:r>
              <a:rPr lang="zh-TW" altLang="en-US" sz="3200" dirty="0" smtClean="0"/>
              <a:t>是我國</a:t>
            </a:r>
            <a:r>
              <a:rPr lang="zh-TW" altLang="en-US" sz="3200" dirty="0"/>
              <a:t>最大的沙漠</a:t>
            </a:r>
            <a:r>
              <a:rPr lang="en-US" altLang="zh-TW" sz="3200" dirty="0"/>
              <a:t>-</a:t>
            </a:r>
            <a:r>
              <a:rPr lang="zh-TW" altLang="en-US" sz="3200" dirty="0"/>
              <a:t>塔克拉瑪幹沙漠，而其邊緣則是綠洲帶</a:t>
            </a:r>
            <a:endParaRPr lang="en-HK" altLang="zh-TW" sz="3200" dirty="0"/>
          </a:p>
          <a:p>
            <a:endParaRPr lang="en-HK" altLang="zh-TW" sz="3200" dirty="0"/>
          </a:p>
          <a:p>
            <a:endParaRPr lang="en-HK" sz="3200" dirty="0"/>
          </a:p>
        </p:txBody>
      </p:sp>
    </p:spTree>
    <p:extLst>
      <p:ext uri="{BB962C8B-B14F-4D97-AF65-F5344CB8AC3E}">
        <p14:creationId xmlns:p14="http://schemas.microsoft.com/office/powerpoint/2010/main" val="36712824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圓角矩形圖說文字 5">
            <a:extLst>
              <a:ext uri="{FF2B5EF4-FFF2-40B4-BE49-F238E27FC236}">
                <a16:creationId xmlns:a16="http://schemas.microsoft.com/office/drawing/2014/main" id="{31134356-9424-4FAE-91FE-E841B76990C0}"/>
              </a:ext>
            </a:extLst>
          </p:cNvPr>
          <p:cNvSpPr/>
          <p:nvPr/>
        </p:nvSpPr>
        <p:spPr>
          <a:xfrm>
            <a:off x="2238410" y="5431421"/>
            <a:ext cx="5778126" cy="911190"/>
          </a:xfrm>
          <a:prstGeom prst="wedgeRoundRectCallout">
            <a:avLst>
              <a:gd name="adj1" fmla="val -17030"/>
              <a:gd name="adj2" fmla="val -7379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000" b="1" dirty="0"/>
              <a:t>圖</a:t>
            </a:r>
            <a:r>
              <a:rPr lang="en-US" altLang="zh-TW" sz="3000" b="1" dirty="0"/>
              <a:t>5  </a:t>
            </a:r>
            <a:r>
              <a:rPr lang="zh-TW" altLang="en-US" sz="3000" b="1" dirty="0" smtClean="0"/>
              <a:t>我國</a:t>
            </a:r>
            <a:r>
              <a:rPr lang="zh-TW" altLang="en-US" sz="3000" b="1" dirty="0"/>
              <a:t>的四大</a:t>
            </a:r>
            <a:r>
              <a:rPr lang="zh-TW" altLang="en-US" sz="3000" b="1" dirty="0" smtClean="0"/>
              <a:t>盆地</a:t>
            </a:r>
            <a:endParaRPr lang="en-HK" altLang="zh-TW" sz="3000" b="1" dirty="0"/>
          </a:p>
        </p:txBody>
      </p:sp>
      <p:pic>
        <p:nvPicPr>
          <p:cNvPr id="5" name="圖片 4"/>
          <p:cNvPicPr/>
          <p:nvPr/>
        </p:nvPicPr>
        <p:blipFill rotWithShape="1">
          <a:blip r:embed="rId2"/>
          <a:srcRect l="15094" t="13044" r="11420" b="17436"/>
          <a:stretch/>
        </p:blipFill>
        <p:spPr bwMode="auto">
          <a:xfrm>
            <a:off x="1491037" y="554556"/>
            <a:ext cx="7461770" cy="43416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2435629" y="2053244"/>
            <a:ext cx="12302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塔里木盆地</a:t>
            </a:r>
            <a:endParaRPr lang="en-US" sz="1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978727" y="1361475"/>
            <a:ext cx="1230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准噶爾</a:t>
            </a:r>
            <a:endParaRPr lang="en-US" altLang="zh-TW" sz="1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盆地</a:t>
            </a:r>
            <a:endParaRPr lang="en-US" sz="1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3513225" y="2267960"/>
            <a:ext cx="1230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柴達木</a:t>
            </a:r>
            <a:endParaRPr lang="en-US" altLang="zh-TW" sz="1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盆地</a:t>
            </a:r>
            <a:endParaRPr lang="en-US" sz="1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4512331" y="3319406"/>
            <a:ext cx="1230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四川</a:t>
            </a:r>
            <a:endParaRPr lang="en-US" altLang="zh-TW" sz="1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盆地</a:t>
            </a:r>
            <a:endParaRPr lang="en-US" sz="1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743837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6DF6BA-709F-4C9E-88AA-74E628C4CF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2415" y="452761"/>
            <a:ext cx="6591985" cy="5458461"/>
          </a:xfrm>
        </p:spPr>
        <p:txBody>
          <a:bodyPr>
            <a:normAutofit/>
          </a:bodyPr>
          <a:lstStyle/>
          <a:p>
            <a:r>
              <a:rPr lang="en-US" altLang="zh-TW" sz="3200" dirty="0"/>
              <a:t>2) </a:t>
            </a:r>
            <a:r>
              <a:rPr lang="zh-TW" altLang="en-US" sz="3200" b="1" u="sng" dirty="0"/>
              <a:t>准噶爾盆地</a:t>
            </a:r>
            <a:r>
              <a:rPr lang="zh-TW" altLang="en-US" sz="3200" dirty="0"/>
              <a:t>位於新疆北部，海拔約</a:t>
            </a:r>
            <a:r>
              <a:rPr lang="en-US" altLang="zh-TW" sz="3200" dirty="0"/>
              <a:t>500-1000</a:t>
            </a:r>
            <a:r>
              <a:rPr lang="zh-TW" altLang="en-US" sz="3200" dirty="0"/>
              <a:t>米，</a:t>
            </a:r>
            <a:r>
              <a:rPr lang="zh-TW" altLang="en-US" sz="3200" dirty="0" smtClean="0"/>
              <a:t>是我國</a:t>
            </a:r>
            <a:r>
              <a:rPr lang="zh-TW" altLang="en-US" sz="3200" dirty="0"/>
              <a:t>的第二大盆地，其地勢亦為西高東低，中心部分是中國第二大沙漠</a:t>
            </a:r>
            <a:r>
              <a:rPr lang="en-US" altLang="zh-TW" sz="3200" dirty="0"/>
              <a:t>-</a:t>
            </a:r>
            <a:r>
              <a:rPr lang="zh-TW" altLang="en-US" sz="3200" dirty="0"/>
              <a:t>古爾班通古特沙漠</a:t>
            </a:r>
            <a:endParaRPr lang="en-HK" altLang="zh-TW" sz="3200" dirty="0"/>
          </a:p>
          <a:p>
            <a:r>
              <a:rPr lang="en-US" altLang="zh-TW" sz="3200" dirty="0"/>
              <a:t>3) </a:t>
            </a:r>
            <a:r>
              <a:rPr lang="zh-TW" altLang="en-US" sz="3200" b="1" u="sng" dirty="0"/>
              <a:t>柴達木盆地</a:t>
            </a:r>
            <a:r>
              <a:rPr lang="zh-TW" altLang="en-US" sz="3200" dirty="0"/>
              <a:t>位於青海省西北部，</a:t>
            </a:r>
            <a:r>
              <a:rPr lang="zh-TW" altLang="en-US" sz="3200" dirty="0" smtClean="0"/>
              <a:t>是我國</a:t>
            </a:r>
            <a:r>
              <a:rPr lang="zh-TW" altLang="en-US" sz="3200" dirty="0"/>
              <a:t>地勢最高的盆地，海拔約</a:t>
            </a:r>
            <a:r>
              <a:rPr lang="en-US" altLang="zh-TW" sz="3200" dirty="0"/>
              <a:t>2500-3000</a:t>
            </a:r>
            <a:r>
              <a:rPr lang="zh-TW" altLang="en-US" sz="3200" dirty="0"/>
              <a:t>米，而其東南部有很多鹽湖和沼澤</a:t>
            </a:r>
            <a:endParaRPr lang="en-HK" sz="3200" dirty="0"/>
          </a:p>
        </p:txBody>
      </p:sp>
    </p:spTree>
    <p:extLst>
      <p:ext uri="{BB962C8B-B14F-4D97-AF65-F5344CB8AC3E}">
        <p14:creationId xmlns:p14="http://schemas.microsoft.com/office/powerpoint/2010/main" val="15343527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FE8499-F184-4F53-8C65-BA9BECA945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2415" y="585926"/>
            <a:ext cx="6591985" cy="5325296"/>
          </a:xfrm>
        </p:spPr>
        <p:txBody>
          <a:bodyPr>
            <a:normAutofit/>
          </a:bodyPr>
          <a:lstStyle/>
          <a:p>
            <a:r>
              <a:rPr lang="en-US" altLang="zh-TW" sz="3200" dirty="0"/>
              <a:t>4) </a:t>
            </a:r>
            <a:r>
              <a:rPr lang="zh-TW" altLang="en-US" sz="3200" b="1" u="sng" dirty="0"/>
              <a:t>四川盆地</a:t>
            </a:r>
            <a:r>
              <a:rPr lang="zh-TW" altLang="en-US" sz="3200" dirty="0"/>
              <a:t>位於四川省東部，海拔約</a:t>
            </a:r>
            <a:r>
              <a:rPr lang="en-US" altLang="zh-TW" sz="3200" dirty="0"/>
              <a:t>250-700</a:t>
            </a:r>
            <a:r>
              <a:rPr lang="zh-TW" altLang="en-US" sz="3200" dirty="0"/>
              <a:t>米，其地勢為西北高東南低，內有平原、丘陵、低山和河流。盆地所在之處由於氣候溫暖，土地肥沃，故物產豐富，有「天府之國」的美譽</a:t>
            </a:r>
            <a:endParaRPr lang="en-HK" sz="3200" dirty="0"/>
          </a:p>
        </p:txBody>
      </p:sp>
    </p:spTree>
    <p:extLst>
      <p:ext uri="{BB962C8B-B14F-4D97-AF65-F5344CB8AC3E}">
        <p14:creationId xmlns:p14="http://schemas.microsoft.com/office/powerpoint/2010/main" val="3441595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BEAA9-1F30-4DD6-AD8B-ECE802007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672030"/>
          </a:xfrm>
        </p:spPr>
        <p:txBody>
          <a:bodyPr/>
          <a:lstStyle/>
          <a:p>
            <a:r>
              <a:rPr lang="zh-TW" altLang="en-US" b="1" u="sng" dirty="0"/>
              <a:t>我</a:t>
            </a:r>
            <a:r>
              <a:rPr lang="zh-TW" altLang="en-US" b="1" u="sng" dirty="0" smtClean="0"/>
              <a:t>國</a:t>
            </a:r>
            <a:r>
              <a:rPr lang="zh-TW" altLang="en-US" b="1" u="sng" dirty="0"/>
              <a:t>的地形格局 </a:t>
            </a:r>
            <a:r>
              <a:rPr lang="en-US" altLang="zh-TW" b="1" u="sng" dirty="0"/>
              <a:t>- </a:t>
            </a:r>
            <a:r>
              <a:rPr lang="zh-TW" altLang="en-US" b="1" u="sng" dirty="0"/>
              <a:t>三級階梯地勢</a:t>
            </a:r>
            <a:endParaRPr lang="en-HK" b="1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68A2B6-7861-4DC8-ACF8-B064BA31B0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5201" y="1553591"/>
            <a:ext cx="6763793" cy="5157927"/>
          </a:xfrm>
        </p:spPr>
        <p:txBody>
          <a:bodyPr>
            <a:normAutofit/>
          </a:bodyPr>
          <a:lstStyle/>
          <a:p>
            <a:r>
              <a:rPr lang="zh-TW" altLang="en-US" sz="3200" dirty="0" smtClean="0"/>
              <a:t>在我國</a:t>
            </a:r>
            <a:r>
              <a:rPr lang="zh-TW" altLang="en-US" sz="3200" dirty="0"/>
              <a:t>廣闊的大地上，有變化多端的地形地貌 </a:t>
            </a:r>
            <a:r>
              <a:rPr lang="en-US" altLang="zh-TW" sz="3200" dirty="0"/>
              <a:t>- </a:t>
            </a:r>
            <a:r>
              <a:rPr lang="zh-TW" altLang="en-US" sz="3200" dirty="0"/>
              <a:t>山脈、高原、盆地、丘陵及平原等，種類繁多</a:t>
            </a:r>
            <a:endParaRPr lang="en-HK" altLang="zh-TW" sz="3200" dirty="0"/>
          </a:p>
          <a:p>
            <a:r>
              <a:rPr lang="zh-TW" altLang="en-US" sz="3200" dirty="0"/>
              <a:t>我國的</a:t>
            </a:r>
            <a:r>
              <a:rPr lang="zh-TW" altLang="en-US" sz="3200" b="1" dirty="0"/>
              <a:t>地勢西高東低</a:t>
            </a:r>
            <a:r>
              <a:rPr lang="zh-TW" altLang="en-US" sz="3200" dirty="0"/>
              <a:t>，大致呈現</a:t>
            </a:r>
            <a:r>
              <a:rPr lang="zh-TW" altLang="en-US" sz="3200" b="1" dirty="0"/>
              <a:t>三級階梯</a:t>
            </a:r>
            <a:r>
              <a:rPr lang="zh-TW" altLang="en-US" sz="3200" dirty="0"/>
              <a:t>拾級向下的總趨勢（圖</a:t>
            </a:r>
            <a:r>
              <a:rPr lang="en-US" altLang="zh-TW" sz="3200" dirty="0"/>
              <a:t>1</a:t>
            </a:r>
            <a:r>
              <a:rPr lang="zh-TW" altLang="en-US" sz="3200" dirty="0"/>
              <a:t>），亦即所謂的</a:t>
            </a:r>
            <a:r>
              <a:rPr lang="en-US" altLang="zh-TW" sz="3200" dirty="0"/>
              <a:t>“</a:t>
            </a:r>
            <a:r>
              <a:rPr lang="zh-TW" altLang="en-US" sz="3200" b="1" dirty="0"/>
              <a:t>三級階梯地勢</a:t>
            </a:r>
            <a:r>
              <a:rPr lang="en-US" altLang="zh-TW" sz="3200" dirty="0"/>
              <a:t>”</a:t>
            </a:r>
          </a:p>
          <a:p>
            <a:endParaRPr lang="zh-TW" altLang="en-US" sz="3200" dirty="0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D9225848-CA7C-49FD-8AD1-340DFA0AC4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555" y="4770120"/>
            <a:ext cx="3761232" cy="208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0306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6A761-A86A-47BF-9E02-4C367F949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8871" y="286758"/>
            <a:ext cx="6589199" cy="654274"/>
          </a:xfrm>
        </p:spPr>
        <p:txBody>
          <a:bodyPr/>
          <a:lstStyle/>
          <a:p>
            <a:r>
              <a:rPr lang="zh-TW" altLang="en-US" b="1" u="sng" dirty="0" smtClean="0"/>
              <a:t>平原</a:t>
            </a:r>
            <a:endParaRPr lang="en-HK" b="1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ADC359-EA25-42D1-9A48-93F844F8B9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7363" y="1216241"/>
            <a:ext cx="7936637" cy="5575176"/>
          </a:xfrm>
        </p:spPr>
        <p:txBody>
          <a:bodyPr>
            <a:noAutofit/>
          </a:bodyPr>
          <a:lstStyle/>
          <a:p>
            <a:r>
              <a:rPr lang="zh-TW" altLang="en-US" sz="3200" dirty="0" smtClean="0"/>
              <a:t>我國</a:t>
            </a:r>
            <a:r>
              <a:rPr lang="zh-TW" altLang="en-US" sz="3200" dirty="0"/>
              <a:t>主要有</a:t>
            </a:r>
            <a:r>
              <a:rPr lang="zh-TW" altLang="en-US" sz="3200" b="1" dirty="0"/>
              <a:t>三大平原</a:t>
            </a:r>
            <a:r>
              <a:rPr lang="zh-TW" altLang="en-US" sz="3200" dirty="0"/>
              <a:t>，由北到南，依次序是東北平原、華北平原和長江中下游平原，全部</a:t>
            </a:r>
            <a:r>
              <a:rPr lang="zh-TW" altLang="en-US" sz="3200" dirty="0" smtClean="0"/>
              <a:t>分佈在</a:t>
            </a:r>
            <a:r>
              <a:rPr lang="zh-TW" altLang="en-US" sz="3200" dirty="0"/>
              <a:t>中國東部地勢最低的第三級階梯上（圖</a:t>
            </a:r>
            <a:r>
              <a:rPr lang="en-US" altLang="zh-TW" sz="3200" dirty="0"/>
              <a:t>6</a:t>
            </a:r>
            <a:r>
              <a:rPr lang="zh-TW" altLang="en-US" sz="3200" dirty="0"/>
              <a:t>）</a:t>
            </a:r>
            <a:endParaRPr lang="en-HK" altLang="zh-TW" sz="3200" dirty="0"/>
          </a:p>
          <a:p>
            <a:r>
              <a:rPr lang="en-US" altLang="zh-TW" sz="3200" dirty="0"/>
              <a:t>1) </a:t>
            </a:r>
            <a:r>
              <a:rPr lang="zh-TW" altLang="en-US" sz="3200" b="1" u="sng" dirty="0"/>
              <a:t>東北平原</a:t>
            </a:r>
            <a:r>
              <a:rPr lang="zh-TW" altLang="en-US" sz="3200" dirty="0"/>
              <a:t>：位於中國東北部的大、小興安嶺和長白山之間，包括黑龍江、吉林、遼寧和內蒙古各省的一部分，是中國最大的平原，面積約為</a:t>
            </a:r>
            <a:r>
              <a:rPr lang="en-US" altLang="zh-TW" sz="3200" dirty="0"/>
              <a:t>35</a:t>
            </a:r>
            <a:r>
              <a:rPr lang="zh-TW" altLang="en-US" sz="3200" dirty="0"/>
              <a:t>萬平方公里，海拔多在</a:t>
            </a:r>
            <a:r>
              <a:rPr lang="en-US" altLang="zh-TW" sz="3200" dirty="0"/>
              <a:t>200</a:t>
            </a:r>
            <a:r>
              <a:rPr lang="zh-TW" altLang="en-US" sz="3200" dirty="0"/>
              <a:t>米以下，除了中部地勢稍高，大部分地方的地勢皆平緩。其最大特色是擁有肥沃的黑土和淡水的沼澤</a:t>
            </a:r>
            <a:endParaRPr lang="en-HK" sz="3200" dirty="0"/>
          </a:p>
        </p:txBody>
      </p:sp>
    </p:spTree>
    <p:extLst>
      <p:ext uri="{BB962C8B-B14F-4D97-AF65-F5344CB8AC3E}">
        <p14:creationId xmlns:p14="http://schemas.microsoft.com/office/powerpoint/2010/main" val="8843328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圓角矩形圖說文字 5">
            <a:extLst>
              <a:ext uri="{FF2B5EF4-FFF2-40B4-BE49-F238E27FC236}">
                <a16:creationId xmlns:a16="http://schemas.microsoft.com/office/drawing/2014/main" id="{57655193-4789-447E-B0F9-F313E248A643}"/>
              </a:ext>
            </a:extLst>
          </p:cNvPr>
          <p:cNvSpPr/>
          <p:nvPr/>
        </p:nvSpPr>
        <p:spPr>
          <a:xfrm>
            <a:off x="2238410" y="5431421"/>
            <a:ext cx="5778126" cy="861314"/>
          </a:xfrm>
          <a:prstGeom prst="wedgeRoundRectCallout">
            <a:avLst>
              <a:gd name="adj1" fmla="val -17030"/>
              <a:gd name="adj2" fmla="val -7379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000" b="1" dirty="0"/>
              <a:t>圖</a:t>
            </a:r>
            <a:r>
              <a:rPr lang="en-US" altLang="zh-TW" sz="3000" b="1" dirty="0"/>
              <a:t>6 </a:t>
            </a:r>
            <a:r>
              <a:rPr lang="zh-TW" altLang="en-US" sz="3000" b="1" dirty="0"/>
              <a:t>我</a:t>
            </a:r>
            <a:r>
              <a:rPr lang="zh-TW" altLang="en-US" sz="3000" b="1" dirty="0" smtClean="0"/>
              <a:t>國</a:t>
            </a:r>
            <a:r>
              <a:rPr lang="zh-TW" altLang="en-US" sz="3000" b="1" dirty="0"/>
              <a:t>的三大</a:t>
            </a:r>
            <a:r>
              <a:rPr lang="zh-TW" altLang="en-US" sz="3000" b="1" dirty="0" smtClean="0"/>
              <a:t>平原</a:t>
            </a:r>
            <a:endParaRPr lang="en-HK" altLang="zh-TW" sz="3000" b="1" dirty="0"/>
          </a:p>
        </p:txBody>
      </p:sp>
      <p:pic>
        <p:nvPicPr>
          <p:cNvPr id="5" name="圖片 4"/>
          <p:cNvPicPr/>
          <p:nvPr/>
        </p:nvPicPr>
        <p:blipFill rotWithShape="1">
          <a:blip r:embed="rId2"/>
          <a:srcRect l="15094" t="13044" r="11420" b="17436"/>
          <a:stretch/>
        </p:blipFill>
        <p:spPr bwMode="auto">
          <a:xfrm>
            <a:off x="1491037" y="554556"/>
            <a:ext cx="7461770" cy="43416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6006530" y="1147157"/>
            <a:ext cx="369332" cy="88946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1200" b="1" dirty="0" smtClean="0"/>
              <a:t>東北平原</a:t>
            </a:r>
            <a:endParaRPr lang="en-US" sz="1200" b="1" dirty="0"/>
          </a:p>
        </p:txBody>
      </p:sp>
      <p:sp>
        <p:nvSpPr>
          <p:cNvPr id="7" name="文字方塊 6"/>
          <p:cNvSpPr txBox="1"/>
          <p:nvPr/>
        </p:nvSpPr>
        <p:spPr>
          <a:xfrm>
            <a:off x="5468973" y="2280645"/>
            <a:ext cx="369332" cy="88946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1200" b="1" dirty="0" smtClean="0"/>
              <a:t>華北平原</a:t>
            </a:r>
            <a:endParaRPr lang="en-US" sz="1200" b="1" dirty="0"/>
          </a:p>
        </p:txBody>
      </p:sp>
      <p:sp>
        <p:nvSpPr>
          <p:cNvPr id="8" name="文字方塊 7"/>
          <p:cNvSpPr txBox="1"/>
          <p:nvPr/>
        </p:nvSpPr>
        <p:spPr>
          <a:xfrm>
            <a:off x="5527963" y="3004742"/>
            <a:ext cx="847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長江中下游平原</a:t>
            </a:r>
            <a:endParaRPr lang="en-US" sz="1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685586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36F234-FB51-42F8-9132-DB8E969F59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3795" y="363984"/>
            <a:ext cx="7403976" cy="6365290"/>
          </a:xfrm>
        </p:spPr>
        <p:txBody>
          <a:bodyPr>
            <a:normAutofit/>
          </a:bodyPr>
          <a:lstStyle/>
          <a:p>
            <a:r>
              <a:rPr lang="en-US" altLang="zh-TW" sz="3200" dirty="0"/>
              <a:t>2) </a:t>
            </a:r>
            <a:r>
              <a:rPr lang="zh-TW" altLang="en-US" sz="3200" b="1" u="sng" dirty="0"/>
              <a:t>華北平原</a:t>
            </a:r>
            <a:r>
              <a:rPr lang="zh-TW" altLang="en-US" sz="3200" dirty="0"/>
              <a:t>：</a:t>
            </a:r>
            <a:r>
              <a:rPr lang="zh-TW" altLang="en-US" sz="3200" dirty="0" smtClean="0"/>
              <a:t>位於東部</a:t>
            </a:r>
            <a:r>
              <a:rPr lang="zh-TW" altLang="en-US" sz="3200" dirty="0"/>
              <a:t>偏北，在燕山、太行山、淮河之間，包括河北、河南、山東、京、津和江蘇、安徽的一部分。華北平原是中國的第二大平原，面積約為</a:t>
            </a:r>
            <a:r>
              <a:rPr lang="en-US" altLang="zh-TW" sz="3200" dirty="0"/>
              <a:t>31</a:t>
            </a:r>
            <a:r>
              <a:rPr lang="zh-TW" altLang="en-US" sz="3200" dirty="0"/>
              <a:t>萬平方公里，主要由黃河、淮河和海河沖積形成，地表平坦，多在海拔</a:t>
            </a:r>
            <a:r>
              <a:rPr lang="en-US" altLang="zh-TW" sz="3200" dirty="0"/>
              <a:t>50</a:t>
            </a:r>
            <a:r>
              <a:rPr lang="zh-TW" altLang="en-US" sz="3200" dirty="0"/>
              <a:t>米以下</a:t>
            </a:r>
            <a:endParaRPr lang="en-HK" altLang="zh-TW" sz="3200" dirty="0"/>
          </a:p>
          <a:p>
            <a:r>
              <a:rPr lang="en-US" altLang="zh-TW" sz="3200" dirty="0"/>
              <a:t>3) </a:t>
            </a:r>
            <a:r>
              <a:rPr lang="zh-TW" altLang="en-US" sz="3200" b="1" u="sng" dirty="0"/>
              <a:t>長江中下游平原：</a:t>
            </a:r>
            <a:r>
              <a:rPr lang="zh-TW" altLang="en-US" sz="3200" dirty="0"/>
              <a:t>包括巫山以東到長江口大小多個平原，例如洞庭湖平原、江漢平原、鄱陽湖平原、蘇皖沿江平原和長江三角洲等，總面積約</a:t>
            </a:r>
            <a:r>
              <a:rPr lang="en-US" altLang="zh-TW" sz="3200" dirty="0"/>
              <a:t>20</a:t>
            </a:r>
            <a:r>
              <a:rPr lang="zh-TW" altLang="en-US" sz="3200" dirty="0"/>
              <a:t>萬平方公里，</a:t>
            </a:r>
            <a:r>
              <a:rPr lang="zh-TW" altLang="en-US" sz="3200" dirty="0" smtClean="0"/>
              <a:t>是我國</a:t>
            </a:r>
            <a:r>
              <a:rPr lang="zh-TW" altLang="en-US" sz="3200" dirty="0"/>
              <a:t>的第三大平原</a:t>
            </a:r>
            <a:endParaRPr lang="en-HK" sz="3200" dirty="0"/>
          </a:p>
        </p:txBody>
      </p:sp>
    </p:spTree>
    <p:extLst>
      <p:ext uri="{BB962C8B-B14F-4D97-AF65-F5344CB8AC3E}">
        <p14:creationId xmlns:p14="http://schemas.microsoft.com/office/powerpoint/2010/main" val="23347191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6A761-A86A-47BF-9E02-4C367F949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3360" y="478935"/>
            <a:ext cx="6589199" cy="654274"/>
          </a:xfrm>
        </p:spPr>
        <p:txBody>
          <a:bodyPr>
            <a:normAutofit fontScale="90000"/>
          </a:bodyPr>
          <a:lstStyle/>
          <a:p>
            <a:r>
              <a:rPr lang="zh-TW" altLang="en-US" b="1" u="sng" dirty="0" smtClean="0"/>
              <a:t>丘陵</a:t>
            </a:r>
            <a:r>
              <a:rPr lang="zh-TW" altLang="en-US" b="1" u="sng" dirty="0"/>
              <a:t/>
            </a:r>
            <a:br>
              <a:rPr lang="zh-TW" altLang="en-US" b="1" u="sng" dirty="0"/>
            </a:br>
            <a:r>
              <a:rPr lang="zh-TW" altLang="en-US" b="1" u="sng" dirty="0"/>
              <a:t/>
            </a:r>
            <a:br>
              <a:rPr lang="zh-TW" altLang="en-US" b="1" u="sng" dirty="0"/>
            </a:br>
            <a:endParaRPr lang="en-HK" b="1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ADC359-EA25-42D1-9A48-93F844F8B9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0574" y="1358284"/>
            <a:ext cx="6591985" cy="4801513"/>
          </a:xfrm>
        </p:spPr>
        <p:txBody>
          <a:bodyPr>
            <a:normAutofit/>
          </a:bodyPr>
          <a:lstStyle/>
          <a:p>
            <a:r>
              <a:rPr lang="zh-TW" altLang="en-US" sz="3200" dirty="0" smtClean="0"/>
              <a:t>我國</a:t>
            </a:r>
            <a:r>
              <a:rPr lang="zh-TW" altLang="en-US" sz="3200" dirty="0"/>
              <a:t>的丘陵地主要</a:t>
            </a:r>
            <a:r>
              <a:rPr lang="zh-TW" altLang="en-US" sz="3200" dirty="0" smtClean="0"/>
              <a:t>分佈於</a:t>
            </a:r>
            <a:r>
              <a:rPr lang="zh-TW" altLang="en-US" sz="3200" dirty="0"/>
              <a:t>東部沿海地方，</a:t>
            </a:r>
            <a:r>
              <a:rPr lang="zh-TW" altLang="en-US" sz="3200" b="1" dirty="0"/>
              <a:t>三大丘陵</a:t>
            </a:r>
            <a:r>
              <a:rPr lang="zh-TW" altLang="en-US" sz="3200" dirty="0"/>
              <a:t>地（圖</a:t>
            </a:r>
            <a:r>
              <a:rPr lang="en-US" altLang="zh-TW" sz="3200" dirty="0"/>
              <a:t>7</a:t>
            </a:r>
            <a:r>
              <a:rPr lang="zh-TW" altLang="en-US" sz="3200" dirty="0"/>
              <a:t>）包括：</a:t>
            </a:r>
            <a:endParaRPr lang="en-HK" altLang="zh-TW" sz="3200" dirty="0"/>
          </a:p>
          <a:p>
            <a:pPr marL="514350" indent="-514350">
              <a:buAutoNum type="arabicParenR"/>
            </a:pPr>
            <a:r>
              <a:rPr lang="zh-TW" altLang="en-US" sz="3200" b="1" u="sng" dirty="0"/>
              <a:t>東南丘陵</a:t>
            </a:r>
            <a:r>
              <a:rPr lang="zh-TW" altLang="en-US" sz="3200" dirty="0"/>
              <a:t>：</a:t>
            </a:r>
            <a:r>
              <a:rPr lang="zh-TW" altLang="en-US" sz="3200" dirty="0" smtClean="0"/>
              <a:t>是我國</a:t>
            </a:r>
            <a:r>
              <a:rPr lang="zh-TW" altLang="en-US" sz="3200" dirty="0"/>
              <a:t>最大的一片丘陵地，包括雪峰山以東，長江以南的一大片地方</a:t>
            </a:r>
            <a:endParaRPr lang="en-HK" altLang="zh-TW" sz="3200" dirty="0"/>
          </a:p>
          <a:p>
            <a:pPr marL="514350" indent="-514350">
              <a:buAutoNum type="arabicParenR"/>
            </a:pPr>
            <a:r>
              <a:rPr lang="zh-TW" altLang="en-US" sz="3200" b="1" u="sng" dirty="0"/>
              <a:t>遼東丘陵</a:t>
            </a:r>
            <a:endParaRPr lang="en-HK" altLang="zh-TW" sz="3200" b="1" u="sng" dirty="0"/>
          </a:p>
          <a:p>
            <a:pPr marL="514350" indent="-514350">
              <a:buAutoNum type="arabicParenR"/>
            </a:pPr>
            <a:r>
              <a:rPr lang="zh-TW" altLang="en-US" sz="3200" b="1" u="sng" dirty="0"/>
              <a:t>山東丘陵</a:t>
            </a:r>
            <a:endParaRPr lang="en-HK" sz="3200" b="1" u="sng" dirty="0"/>
          </a:p>
        </p:txBody>
      </p:sp>
    </p:spTree>
    <p:extLst>
      <p:ext uri="{BB962C8B-B14F-4D97-AF65-F5344CB8AC3E}">
        <p14:creationId xmlns:p14="http://schemas.microsoft.com/office/powerpoint/2010/main" val="23396321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圓角矩形圖說文字 5">
            <a:extLst>
              <a:ext uri="{FF2B5EF4-FFF2-40B4-BE49-F238E27FC236}">
                <a16:creationId xmlns:a16="http://schemas.microsoft.com/office/drawing/2014/main" id="{6D4898BE-B07B-4661-A15A-73CD229F06D6}"/>
              </a:ext>
            </a:extLst>
          </p:cNvPr>
          <p:cNvSpPr/>
          <p:nvPr/>
        </p:nvSpPr>
        <p:spPr>
          <a:xfrm>
            <a:off x="2238410" y="5431421"/>
            <a:ext cx="5778126" cy="944441"/>
          </a:xfrm>
          <a:prstGeom prst="wedgeRoundRectCallout">
            <a:avLst>
              <a:gd name="adj1" fmla="val -17030"/>
              <a:gd name="adj2" fmla="val -7379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000" b="1" dirty="0"/>
              <a:t>圖</a:t>
            </a:r>
            <a:r>
              <a:rPr lang="en-US" altLang="zh-TW" sz="3000" b="1" dirty="0"/>
              <a:t>7  </a:t>
            </a:r>
            <a:r>
              <a:rPr lang="zh-TW" altLang="en-US" sz="3000" b="1" dirty="0" smtClean="0"/>
              <a:t>我國</a:t>
            </a:r>
            <a:r>
              <a:rPr lang="zh-TW" altLang="en-US" sz="3000" b="1" dirty="0"/>
              <a:t>主要丘陵的</a:t>
            </a:r>
            <a:r>
              <a:rPr lang="zh-TW" altLang="en-US" sz="3000" b="1" dirty="0" smtClean="0"/>
              <a:t>分佈</a:t>
            </a:r>
            <a:endParaRPr lang="en-HK" altLang="zh-TW" sz="3000" b="1" dirty="0"/>
          </a:p>
        </p:txBody>
      </p:sp>
      <p:pic>
        <p:nvPicPr>
          <p:cNvPr id="5" name="圖片 4"/>
          <p:cNvPicPr/>
          <p:nvPr/>
        </p:nvPicPr>
        <p:blipFill rotWithShape="1">
          <a:blip r:embed="rId2"/>
          <a:srcRect l="15094" t="13044" r="11420" b="17436"/>
          <a:stretch/>
        </p:blipFill>
        <p:spPr bwMode="auto">
          <a:xfrm>
            <a:off x="1491037" y="554556"/>
            <a:ext cx="7461770" cy="43416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5503025" y="3765665"/>
            <a:ext cx="665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b="1" dirty="0" smtClean="0"/>
              <a:t>東南</a:t>
            </a:r>
            <a:endParaRPr lang="en-US" altLang="zh-TW" sz="1200" b="1" dirty="0" smtClean="0"/>
          </a:p>
          <a:p>
            <a:r>
              <a:rPr lang="zh-TW" altLang="en-US" sz="1200" b="1" dirty="0" smtClean="0"/>
              <a:t>丘陵</a:t>
            </a:r>
            <a:endParaRPr lang="en-US" sz="1200" b="1" dirty="0"/>
          </a:p>
        </p:txBody>
      </p:sp>
      <p:sp>
        <p:nvSpPr>
          <p:cNvPr id="7" name="文字方塊 6"/>
          <p:cNvSpPr txBox="1"/>
          <p:nvPr/>
        </p:nvSpPr>
        <p:spPr>
          <a:xfrm>
            <a:off x="5843846" y="2338646"/>
            <a:ext cx="665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b="1" dirty="0" smtClean="0"/>
              <a:t>山東</a:t>
            </a:r>
            <a:endParaRPr lang="en-US" altLang="zh-TW" sz="1200" b="1" dirty="0" smtClean="0"/>
          </a:p>
          <a:p>
            <a:r>
              <a:rPr lang="zh-TW" altLang="en-US" sz="1200" b="1" dirty="0" smtClean="0"/>
              <a:t>丘陵</a:t>
            </a:r>
            <a:endParaRPr lang="en-US" sz="1200" b="1" dirty="0"/>
          </a:p>
        </p:txBody>
      </p:sp>
      <p:sp>
        <p:nvSpPr>
          <p:cNvPr id="8" name="文字方塊 7"/>
          <p:cNvSpPr txBox="1"/>
          <p:nvPr/>
        </p:nvSpPr>
        <p:spPr>
          <a:xfrm rot="2310620">
            <a:off x="6175257" y="1394798"/>
            <a:ext cx="400110" cy="94765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1400" b="1" dirty="0" smtClean="0">
                <a:latin typeface="+mn-ea"/>
              </a:rPr>
              <a:t>遼東丘陵</a:t>
            </a:r>
            <a:endParaRPr lang="en-US" sz="14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87064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圓角矩形圖說文字 2"/>
          <p:cNvSpPr/>
          <p:nvPr/>
        </p:nvSpPr>
        <p:spPr>
          <a:xfrm>
            <a:off x="802927" y="150108"/>
            <a:ext cx="8064586" cy="1058648"/>
          </a:xfrm>
          <a:prstGeom prst="wedgeRoundRectCallout">
            <a:avLst>
              <a:gd name="adj1" fmla="val 15609"/>
              <a:gd name="adj2" fmla="val 6662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000" b="1" dirty="0"/>
              <a:t>圖</a:t>
            </a:r>
            <a:r>
              <a:rPr lang="en-US" altLang="zh-TW" sz="3000" b="1" dirty="0"/>
              <a:t>1  </a:t>
            </a:r>
            <a:r>
              <a:rPr lang="zh-TW" altLang="en-US" sz="3000" b="1" dirty="0" smtClean="0"/>
              <a:t>我國</a:t>
            </a:r>
            <a:r>
              <a:rPr lang="zh-TW" altLang="en-US" sz="3000" b="1" dirty="0"/>
              <a:t>的三級階梯地勢和主要河流圖</a:t>
            </a:r>
            <a:endParaRPr lang="en-HK" altLang="zh-TW" sz="3000" b="1" dirty="0"/>
          </a:p>
          <a:p>
            <a:pPr algn="ctr"/>
            <a:r>
              <a:rPr lang="en-US" altLang="zh-TW" sz="3000" b="1" dirty="0"/>
              <a:t>(</a:t>
            </a:r>
            <a:r>
              <a:rPr lang="zh-TW" altLang="en-US" sz="3000" b="1" dirty="0"/>
              <a:t>及相關資料</a:t>
            </a:r>
            <a:r>
              <a:rPr lang="en-US" altLang="zh-TW" sz="3000" b="1" dirty="0"/>
              <a:t>)</a:t>
            </a:r>
            <a:endParaRPr lang="zh-HK" altLang="en-US" sz="3000" b="1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9343801"/>
              </p:ext>
            </p:extLst>
          </p:nvPr>
        </p:nvGraphicFramePr>
        <p:xfrm>
          <a:off x="0" y="1268827"/>
          <a:ext cx="2494337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1667">
                  <a:extLst>
                    <a:ext uri="{9D8B030D-6E8A-4147-A177-3AD203B41FA5}">
                      <a16:colId xmlns:a16="http://schemas.microsoft.com/office/drawing/2014/main" val="587055473"/>
                    </a:ext>
                  </a:extLst>
                </a:gridCol>
                <a:gridCol w="933895">
                  <a:extLst>
                    <a:ext uri="{9D8B030D-6E8A-4147-A177-3AD203B41FA5}">
                      <a16:colId xmlns:a16="http://schemas.microsoft.com/office/drawing/2014/main" val="1894175473"/>
                    </a:ext>
                  </a:extLst>
                </a:gridCol>
                <a:gridCol w="1078775">
                  <a:extLst>
                    <a:ext uri="{9D8B030D-6E8A-4147-A177-3AD203B41FA5}">
                      <a16:colId xmlns:a16="http://schemas.microsoft.com/office/drawing/2014/main" val="40216062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u="sng" dirty="0"/>
                        <a:t>河流</a:t>
                      </a:r>
                      <a:endParaRPr lang="zh-HK" altLang="en-US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HK" altLang="en-US" u="sng" dirty="0"/>
                        <a:t>河長</a:t>
                      </a:r>
                      <a:r>
                        <a:rPr lang="zh-HK" altLang="en-US" dirty="0"/>
                        <a:t> 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數據來源：</a:t>
                      </a:r>
                      <a:r>
                        <a:rPr lang="en-US" altLang="zh-TW" dirty="0"/>
                        <a:t>《</a:t>
                      </a:r>
                      <a:r>
                        <a:rPr lang="zh-TW" altLang="en-US" dirty="0"/>
                        <a:t>中國統計年鑑</a:t>
                      </a:r>
                      <a:r>
                        <a:rPr lang="en-US" altLang="zh-TW" dirty="0" smtClean="0"/>
                        <a:t>2021》)</a:t>
                      </a:r>
                      <a:endParaRPr lang="en-US" altLang="zh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HK" altLang="en-US" u="sng" dirty="0"/>
                        <a:t>年徑流量 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數據來源：</a:t>
                      </a:r>
                      <a:r>
                        <a:rPr lang="en-US" altLang="zh-TW" dirty="0"/>
                        <a:t>《</a:t>
                      </a:r>
                      <a:r>
                        <a:rPr lang="zh-TW" altLang="en-US" dirty="0"/>
                        <a:t>中國統計年鑑</a:t>
                      </a:r>
                      <a:r>
                        <a:rPr lang="en-US" altLang="zh-TW" dirty="0" smtClean="0"/>
                        <a:t>2021》)</a:t>
                      </a:r>
                      <a:endParaRPr lang="zh-HK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49746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HK" altLang="en-US" dirty="0"/>
                        <a:t>黃河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HK" dirty="0"/>
                        <a:t>5,464</a:t>
                      </a:r>
                      <a:r>
                        <a:rPr lang="zh-HK" altLang="en-US" dirty="0"/>
                        <a:t>公里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HK" dirty="0"/>
                        <a:t>592</a:t>
                      </a:r>
                      <a:r>
                        <a:rPr lang="zh-HK" altLang="en-US" dirty="0"/>
                        <a:t>億立方米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40708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HK" altLang="en-US" dirty="0"/>
                        <a:t>長江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HK" dirty="0"/>
                        <a:t>6,300</a:t>
                      </a:r>
                      <a:r>
                        <a:rPr lang="zh-HK" altLang="en-US" dirty="0"/>
                        <a:t>公里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HK" dirty="0"/>
                        <a:t>9,857</a:t>
                      </a:r>
                      <a:r>
                        <a:rPr lang="zh-HK" altLang="en-US" dirty="0"/>
                        <a:t>億立方米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63993"/>
                  </a:ext>
                </a:extLst>
              </a:tr>
            </a:tbl>
          </a:graphicData>
        </a:graphic>
      </p:graphicFrame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18" b="31394"/>
          <a:stretch/>
        </p:blipFill>
        <p:spPr>
          <a:xfrm>
            <a:off x="2532121" y="1687994"/>
            <a:ext cx="6671116" cy="5170006"/>
          </a:xfrm>
          <a:prstGeom prst="rect">
            <a:avLst/>
          </a:prstGeom>
        </p:spPr>
      </p:pic>
      <p:sp>
        <p:nvSpPr>
          <p:cNvPr id="14" name="TextBox 6">
            <a:extLst>
              <a:ext uri="{FF2B5EF4-FFF2-40B4-BE49-F238E27FC236}">
                <a16:creationId xmlns:a16="http://schemas.microsoft.com/office/drawing/2014/main" id="{4BD4A83C-C736-4CEF-9EE5-9BCC7CD80E1E}"/>
              </a:ext>
            </a:extLst>
          </p:cNvPr>
          <p:cNvSpPr txBox="1"/>
          <p:nvPr/>
        </p:nvSpPr>
        <p:spPr>
          <a:xfrm>
            <a:off x="5753886" y="3255330"/>
            <a:ext cx="2189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/>
              <a:t>       黃河</a:t>
            </a:r>
            <a:endParaRPr lang="en-US" altLang="zh-TW" b="1" dirty="0"/>
          </a:p>
          <a:p>
            <a:endParaRPr lang="en-HK" altLang="zh-TW" sz="1400" dirty="0"/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22D17171-2EEE-4222-A00F-9E60EBADADF7}"/>
              </a:ext>
            </a:extLst>
          </p:cNvPr>
          <p:cNvSpPr txBox="1"/>
          <p:nvPr/>
        </p:nvSpPr>
        <p:spPr>
          <a:xfrm>
            <a:off x="6373434" y="4464446"/>
            <a:ext cx="790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/>
              <a:t>長江</a:t>
            </a:r>
            <a:endParaRPr lang="en-US" altLang="zh-TW" b="1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2867349" y="5151912"/>
            <a:ext cx="881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u="sng" dirty="0"/>
              <a:t>圖例</a:t>
            </a:r>
            <a:endParaRPr lang="zh-HK" altLang="en-US" b="1" u="sng" dirty="0"/>
          </a:p>
        </p:txBody>
      </p:sp>
      <p:sp>
        <p:nvSpPr>
          <p:cNvPr id="17" name="TextBox 3">
            <a:extLst>
              <a:ext uri="{FF2B5EF4-FFF2-40B4-BE49-F238E27FC236}">
                <a16:creationId xmlns:a16="http://schemas.microsoft.com/office/drawing/2014/main" id="{3E2BC3E1-C07E-4D25-B8B8-CF2A4F29F41A}"/>
              </a:ext>
            </a:extLst>
          </p:cNvPr>
          <p:cNvSpPr txBox="1"/>
          <p:nvPr/>
        </p:nvSpPr>
        <p:spPr>
          <a:xfrm>
            <a:off x="3347958" y="5624430"/>
            <a:ext cx="1487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/>
              <a:t>第一級階梯</a:t>
            </a:r>
            <a:endParaRPr lang="en-HK" altLang="zh-TW" b="1" dirty="0"/>
          </a:p>
        </p:txBody>
      </p:sp>
      <p:sp>
        <p:nvSpPr>
          <p:cNvPr id="18" name="TextBox 4">
            <a:extLst>
              <a:ext uri="{FF2B5EF4-FFF2-40B4-BE49-F238E27FC236}">
                <a16:creationId xmlns:a16="http://schemas.microsoft.com/office/drawing/2014/main" id="{15B8C3A3-6EE0-4458-8254-7A05627C4ED0}"/>
              </a:ext>
            </a:extLst>
          </p:cNvPr>
          <p:cNvSpPr txBox="1"/>
          <p:nvPr/>
        </p:nvSpPr>
        <p:spPr>
          <a:xfrm>
            <a:off x="3347958" y="5993762"/>
            <a:ext cx="1434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/>
              <a:t>第二級階梯</a:t>
            </a:r>
            <a:endParaRPr lang="en-HK" altLang="zh-TW" b="1" dirty="0"/>
          </a:p>
        </p:txBody>
      </p:sp>
      <p:sp>
        <p:nvSpPr>
          <p:cNvPr id="19" name="TextBox 5">
            <a:extLst>
              <a:ext uri="{FF2B5EF4-FFF2-40B4-BE49-F238E27FC236}">
                <a16:creationId xmlns:a16="http://schemas.microsoft.com/office/drawing/2014/main" id="{301889A8-195F-4E28-9BDA-EA1BDBC06842}"/>
              </a:ext>
            </a:extLst>
          </p:cNvPr>
          <p:cNvSpPr txBox="1"/>
          <p:nvPr/>
        </p:nvSpPr>
        <p:spPr>
          <a:xfrm>
            <a:off x="3347958" y="6355595"/>
            <a:ext cx="1380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/>
              <a:t>第三級階梯</a:t>
            </a:r>
            <a:endParaRPr lang="en-HK" altLang="zh-TW" b="1" dirty="0"/>
          </a:p>
        </p:txBody>
      </p:sp>
    </p:spTree>
    <p:extLst>
      <p:ext uri="{BB962C8B-B14F-4D97-AF65-F5344CB8AC3E}">
        <p14:creationId xmlns:p14="http://schemas.microsoft.com/office/powerpoint/2010/main" val="3282463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066754"/>
              </p:ext>
            </p:extLst>
          </p:nvPr>
        </p:nvGraphicFramePr>
        <p:xfrm>
          <a:off x="1774536" y="3050664"/>
          <a:ext cx="6304143" cy="2621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4055">
                  <a:extLst>
                    <a:ext uri="{9D8B030D-6E8A-4147-A177-3AD203B41FA5}">
                      <a16:colId xmlns:a16="http://schemas.microsoft.com/office/drawing/2014/main" val="3469036102"/>
                    </a:ext>
                  </a:extLst>
                </a:gridCol>
                <a:gridCol w="4730088">
                  <a:extLst>
                    <a:ext uri="{9D8B030D-6E8A-4147-A177-3AD203B41FA5}">
                      <a16:colId xmlns:a16="http://schemas.microsoft.com/office/drawing/2014/main" val="2387821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 smtClean="0"/>
                        <a:t>三</a:t>
                      </a:r>
                      <a:r>
                        <a:rPr lang="zh-TW" altLang="en-US" sz="3200" b="1" dirty="0"/>
                        <a:t>級階梯地勢</a:t>
                      </a:r>
                      <a:endParaRPr lang="zh-HK" alt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/>
                        <a:t>特徵及例子</a:t>
                      </a:r>
                      <a:endParaRPr lang="zh-HK" alt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72086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/>
                        <a:t>第一級</a:t>
                      </a:r>
                      <a:endParaRPr lang="zh-HK" alt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3200" dirty="0"/>
                        <a:t>第一級階梯包括中國西南部</a:t>
                      </a:r>
                      <a:r>
                        <a:rPr lang="zh-TW" altLang="en-US" sz="3200" b="1" dirty="0"/>
                        <a:t>海拔平均</a:t>
                      </a:r>
                      <a:r>
                        <a:rPr lang="en-US" altLang="zh-TW" sz="3200" b="1" dirty="0"/>
                        <a:t>4,000</a:t>
                      </a:r>
                      <a:r>
                        <a:rPr lang="zh-TW" altLang="en-US" sz="3200" b="1" dirty="0"/>
                        <a:t>米以上</a:t>
                      </a:r>
                      <a:r>
                        <a:rPr lang="zh-TW" altLang="en-US" sz="3200" dirty="0"/>
                        <a:t>的青藏高原等高山</a:t>
                      </a:r>
                      <a:endParaRPr lang="zh-HK" alt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4183231"/>
                  </a:ext>
                </a:extLst>
              </a:tr>
            </a:tbl>
          </a:graphicData>
        </a:graphic>
      </p:graphicFrame>
      <p:sp>
        <p:nvSpPr>
          <p:cNvPr id="3" name="文字方塊 2"/>
          <p:cNvSpPr txBox="1"/>
          <p:nvPr/>
        </p:nvSpPr>
        <p:spPr>
          <a:xfrm>
            <a:off x="1451813" y="1270934"/>
            <a:ext cx="7581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/>
              <a:t>從以上圖</a:t>
            </a:r>
            <a:r>
              <a:rPr lang="en-US" altLang="zh-TW" sz="3200" dirty="0"/>
              <a:t>1</a:t>
            </a:r>
            <a:r>
              <a:rPr lang="zh-TW" altLang="en-US" sz="3200" dirty="0"/>
              <a:t>中可見</a:t>
            </a:r>
            <a:r>
              <a:rPr lang="zh-TW" altLang="en-US" sz="3200" dirty="0" smtClean="0"/>
              <a:t>，我國</a:t>
            </a:r>
            <a:r>
              <a:rPr lang="zh-TW" altLang="en-US" sz="3200" dirty="0"/>
              <a:t>的三級地形地勢呈現西高東低的大勢，而各級階梯的特徵及例子如下：</a:t>
            </a:r>
            <a:endParaRPr lang="zh-HK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896295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E0F84C82-7C1C-4A26-88BF-1BA1B46AD5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73988"/>
              </p:ext>
            </p:extLst>
          </p:nvPr>
        </p:nvGraphicFramePr>
        <p:xfrm>
          <a:off x="1269507" y="167640"/>
          <a:ext cx="7741328" cy="603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2900">
                  <a:extLst>
                    <a:ext uri="{9D8B030D-6E8A-4147-A177-3AD203B41FA5}">
                      <a16:colId xmlns:a16="http://schemas.microsoft.com/office/drawing/2014/main" val="3469036102"/>
                    </a:ext>
                  </a:extLst>
                </a:gridCol>
                <a:gridCol w="5808428">
                  <a:extLst>
                    <a:ext uri="{9D8B030D-6E8A-4147-A177-3AD203B41FA5}">
                      <a16:colId xmlns:a16="http://schemas.microsoft.com/office/drawing/2014/main" val="2387821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 smtClean="0"/>
                        <a:t>三</a:t>
                      </a:r>
                      <a:r>
                        <a:rPr lang="zh-TW" altLang="en-US" sz="3200" b="1" dirty="0"/>
                        <a:t>級階梯地勢</a:t>
                      </a:r>
                      <a:endParaRPr lang="zh-HK" alt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/>
                        <a:t>特徵及例子</a:t>
                      </a:r>
                      <a:endParaRPr lang="zh-HK" alt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72086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/>
                        <a:t>第二級</a:t>
                      </a:r>
                      <a:endParaRPr lang="zh-HK" alt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zh-TW" altLang="en-U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第二級階梯的高度</a:t>
                      </a:r>
                      <a:r>
                        <a:rPr kumimoji="0" lang="zh-TW" alt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約海拔</a:t>
                      </a:r>
                      <a:r>
                        <a:rPr kumimoji="0" lang="en-US" altLang="zh-TW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1,000-2,000</a:t>
                      </a:r>
                      <a:r>
                        <a:rPr kumimoji="0" lang="zh-TW" alt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米</a:t>
                      </a:r>
                      <a:r>
                        <a:rPr kumimoji="0" lang="zh-TW" altLang="en-U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，部分地區可在</a:t>
                      </a:r>
                      <a:r>
                        <a:rPr kumimoji="0" lang="en-US" altLang="zh-TW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500</a:t>
                      </a:r>
                      <a:r>
                        <a:rPr kumimoji="0" lang="zh-TW" altLang="en-U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米以下</a:t>
                      </a:r>
                      <a:endParaRPr kumimoji="0" lang="en-US" altLang="zh-TW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zh-TW" altLang="en-U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這個</a:t>
                      </a:r>
                      <a:r>
                        <a:rPr kumimoji="0" lang="zh-TW" altLang="en-US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跨越我國的中部</a:t>
                      </a:r>
                      <a:r>
                        <a:rPr kumimoji="0" lang="zh-TW" altLang="en-U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、北部及西北部的區域分布著一系列在海拔</a:t>
                      </a:r>
                      <a:r>
                        <a:rPr kumimoji="0" lang="en-US" altLang="zh-TW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1,500</a:t>
                      </a:r>
                      <a:r>
                        <a:rPr kumimoji="0" lang="zh-TW" altLang="en-U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米以上的高地，例如有阿爾泰山脈、天山山脈、內蒙古高原、黃土高原、雲貴高原、准噶爾盆地、塔里木盆地、柴達木盆地及四川盆地等</a:t>
                      </a:r>
                      <a:endParaRPr lang="zh-HK" alt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80227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1481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7692C977-5DD5-478A-9E1E-2DE1E448E3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8537224"/>
              </p:ext>
            </p:extLst>
          </p:nvPr>
        </p:nvGraphicFramePr>
        <p:xfrm>
          <a:off x="1588106" y="655320"/>
          <a:ext cx="6995747" cy="505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6739">
                  <a:extLst>
                    <a:ext uri="{9D8B030D-6E8A-4147-A177-3AD203B41FA5}">
                      <a16:colId xmlns:a16="http://schemas.microsoft.com/office/drawing/2014/main" val="3469036102"/>
                    </a:ext>
                  </a:extLst>
                </a:gridCol>
                <a:gridCol w="5249008">
                  <a:extLst>
                    <a:ext uri="{9D8B030D-6E8A-4147-A177-3AD203B41FA5}">
                      <a16:colId xmlns:a16="http://schemas.microsoft.com/office/drawing/2014/main" val="2387821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 smtClean="0"/>
                        <a:t>三</a:t>
                      </a:r>
                      <a:r>
                        <a:rPr lang="zh-TW" altLang="en-US" sz="3200" b="1" dirty="0"/>
                        <a:t>級階梯地勢</a:t>
                      </a:r>
                      <a:endParaRPr lang="zh-HK" alt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/>
                        <a:t>特徵及例子</a:t>
                      </a:r>
                      <a:endParaRPr lang="zh-HK" alt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72086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/>
                        <a:t>第三</a:t>
                      </a:r>
                      <a:r>
                        <a:rPr kumimoji="0" lang="zh-TW" alt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級</a:t>
                      </a:r>
                      <a:endParaRPr lang="zh-HK" alt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zh-TW" altLang="en-U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越過大興安嶺至雪峰山一線，一直</a:t>
                      </a:r>
                      <a:r>
                        <a:rPr kumimoji="0" lang="zh-TW" altLang="en-US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至東部</a:t>
                      </a:r>
                      <a:r>
                        <a:rPr kumimoji="0" lang="zh-TW" altLang="en-U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的海岸，</a:t>
                      </a:r>
                      <a:r>
                        <a:rPr kumimoji="0" lang="zh-TW" altLang="en-US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是我國</a:t>
                      </a:r>
                      <a:r>
                        <a:rPr kumimoji="0" lang="zh-TW" altLang="en-U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地勢的第三級階梯，是一片高度在</a:t>
                      </a:r>
                      <a:r>
                        <a:rPr kumimoji="0" lang="zh-TW" alt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海拔</a:t>
                      </a:r>
                      <a:r>
                        <a:rPr kumimoji="0" lang="en-US" altLang="zh-TW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500</a:t>
                      </a:r>
                      <a:r>
                        <a:rPr kumimoji="0" lang="zh-TW" alt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米以下的平原和丘陵地</a:t>
                      </a:r>
                      <a:endParaRPr kumimoji="0" lang="en-US" altLang="zh-TW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zh-TW" altLang="en-U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第三級階梯的例子有東北平原、華北平原、長江中下游平原及東南丘陵等</a:t>
                      </a:r>
                      <a:endParaRPr lang="zh-HK" altLang="en-US" sz="3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97007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4394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D5A27-752D-47EA-9D51-28DBC19DCF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7308" y="164968"/>
            <a:ext cx="6873111" cy="2627790"/>
          </a:xfrm>
        </p:spPr>
        <p:txBody>
          <a:bodyPr>
            <a:normAutofit/>
          </a:bodyPr>
          <a:lstStyle/>
          <a:p>
            <a:r>
              <a:rPr lang="zh-TW" altLang="en-US" sz="3200" dirty="0"/>
              <a:t>如以圖</a:t>
            </a:r>
            <a:r>
              <a:rPr lang="en-US" altLang="zh-TW" sz="3200" dirty="0"/>
              <a:t>1</a:t>
            </a:r>
            <a:r>
              <a:rPr lang="zh-TW" altLang="en-US" sz="3200" dirty="0"/>
              <a:t>中的長江為例子來繪畫一幅剖面圖，可以</a:t>
            </a:r>
            <a:r>
              <a:rPr lang="zh-TW" altLang="en-US" sz="3200" dirty="0" smtClean="0"/>
              <a:t>見到我國</a:t>
            </a:r>
            <a:r>
              <a:rPr lang="zh-TW" altLang="en-US" sz="3200" dirty="0"/>
              <a:t>的主要河流</a:t>
            </a:r>
            <a:r>
              <a:rPr lang="en-US" altLang="zh-TW" sz="3200" dirty="0"/>
              <a:t>(</a:t>
            </a:r>
            <a:r>
              <a:rPr lang="zh-TW" altLang="en-US" sz="3200" dirty="0"/>
              <a:t>如長江及黃河</a:t>
            </a:r>
            <a:r>
              <a:rPr lang="en-US" altLang="zh-TW" sz="3200" dirty="0"/>
              <a:t>)</a:t>
            </a:r>
            <a:r>
              <a:rPr lang="zh-TW" altLang="en-US" sz="3200" dirty="0"/>
              <a:t>的流向，也大致反映</a:t>
            </a:r>
            <a:r>
              <a:rPr lang="zh-TW" altLang="en-US" sz="3200" dirty="0" smtClean="0"/>
              <a:t>了我國</a:t>
            </a:r>
            <a:r>
              <a:rPr lang="zh-TW" altLang="en-US" sz="3200" dirty="0"/>
              <a:t>西高東低的地形大勢</a:t>
            </a:r>
            <a:r>
              <a:rPr lang="en-US" altLang="zh-TW" sz="3200" dirty="0"/>
              <a:t>(</a:t>
            </a:r>
            <a:r>
              <a:rPr lang="zh-TW" altLang="en-US" sz="3200" dirty="0"/>
              <a:t>參看以下圖</a:t>
            </a:r>
            <a:r>
              <a:rPr lang="en-US" altLang="zh-TW" sz="3200" dirty="0"/>
              <a:t>2)</a:t>
            </a:r>
            <a:endParaRPr lang="en-HK" sz="3200" dirty="0"/>
          </a:p>
        </p:txBody>
      </p:sp>
      <p:pic>
        <p:nvPicPr>
          <p:cNvPr id="4" name="Picture 3" descr="A close up of a device&#10;&#10;Description automatically generated">
            <a:extLst>
              <a:ext uri="{FF2B5EF4-FFF2-40B4-BE49-F238E27FC236}">
                <a16:creationId xmlns:a16="http://schemas.microsoft.com/office/drawing/2014/main" id="{CE60E4E6-4C1D-405D-94A8-0B9653D6117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41" b="15111"/>
          <a:stretch/>
        </p:blipFill>
        <p:spPr>
          <a:xfrm>
            <a:off x="0" y="2960017"/>
            <a:ext cx="9144000" cy="3733015"/>
          </a:xfrm>
          <a:prstGeom prst="rect">
            <a:avLst/>
          </a:prstGeom>
        </p:spPr>
      </p:pic>
      <p:sp>
        <p:nvSpPr>
          <p:cNvPr id="5" name="圓角矩形圖說文字 5">
            <a:extLst>
              <a:ext uri="{FF2B5EF4-FFF2-40B4-BE49-F238E27FC236}">
                <a16:creationId xmlns:a16="http://schemas.microsoft.com/office/drawing/2014/main" id="{48717EF3-CBD1-4C9F-B9BD-4F98EA3E2F4D}"/>
              </a:ext>
            </a:extLst>
          </p:cNvPr>
          <p:cNvSpPr/>
          <p:nvPr/>
        </p:nvSpPr>
        <p:spPr>
          <a:xfrm>
            <a:off x="4166101" y="2291802"/>
            <a:ext cx="4684935" cy="859772"/>
          </a:xfrm>
          <a:prstGeom prst="wedgeRoundRectCallout">
            <a:avLst>
              <a:gd name="adj1" fmla="val -15514"/>
              <a:gd name="adj2" fmla="val 6250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000" b="1" dirty="0"/>
              <a:t>圖</a:t>
            </a:r>
            <a:r>
              <a:rPr lang="en-US" altLang="zh-TW" sz="3000" b="1" dirty="0"/>
              <a:t>2  </a:t>
            </a:r>
            <a:r>
              <a:rPr lang="zh-TW" altLang="en-US" sz="3000" b="1" dirty="0"/>
              <a:t>長江的剖面圖</a:t>
            </a:r>
            <a:endParaRPr lang="zh-HK" altLang="en-US" sz="30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ABF9E2-C26E-42AE-B4B0-1EC1DFE8961E}"/>
              </a:ext>
            </a:extLst>
          </p:cNvPr>
          <p:cNvSpPr txBox="1"/>
          <p:nvPr/>
        </p:nvSpPr>
        <p:spPr>
          <a:xfrm>
            <a:off x="843378" y="5845945"/>
            <a:ext cx="506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/>
              <a:t>西</a:t>
            </a:r>
            <a:endParaRPr lang="en-HK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1D3153-DBA4-491A-B4D7-EDA663AE4463}"/>
              </a:ext>
            </a:extLst>
          </p:cNvPr>
          <p:cNvSpPr txBox="1"/>
          <p:nvPr/>
        </p:nvSpPr>
        <p:spPr>
          <a:xfrm>
            <a:off x="7954392" y="5845945"/>
            <a:ext cx="506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/>
              <a:t>東</a:t>
            </a:r>
            <a:endParaRPr lang="en-HK" b="1" dirty="0"/>
          </a:p>
        </p:txBody>
      </p:sp>
    </p:spTree>
    <p:extLst>
      <p:ext uri="{BB962C8B-B14F-4D97-AF65-F5344CB8AC3E}">
        <p14:creationId xmlns:p14="http://schemas.microsoft.com/office/powerpoint/2010/main" val="3095085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E1878-7842-443A-8B9D-7B65B630F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725296"/>
          </a:xfrm>
        </p:spPr>
        <p:txBody>
          <a:bodyPr/>
          <a:lstStyle/>
          <a:p>
            <a:r>
              <a:rPr lang="zh-TW" altLang="en-US" b="1" u="sng" dirty="0" smtClean="0"/>
              <a:t>地形</a:t>
            </a:r>
            <a:r>
              <a:rPr lang="zh-TW" altLang="en-US" b="1" u="sng" dirty="0"/>
              <a:t>的特徵 </a:t>
            </a:r>
            <a:r>
              <a:rPr lang="en-US" altLang="zh-TW" b="1" u="sng" dirty="0"/>
              <a:t>– </a:t>
            </a:r>
            <a:r>
              <a:rPr lang="zh-TW" altLang="en-US" b="1" u="sng" dirty="0"/>
              <a:t>山多平地少</a:t>
            </a:r>
            <a:endParaRPr lang="en-HK" b="1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62B83A-9E5A-45EA-834C-7BA7EEBBE2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2415" y="1606858"/>
            <a:ext cx="6591985" cy="4838330"/>
          </a:xfrm>
        </p:spPr>
        <p:txBody>
          <a:bodyPr>
            <a:normAutofit fontScale="92500"/>
          </a:bodyPr>
          <a:lstStyle/>
          <a:p>
            <a:r>
              <a:rPr lang="zh-TW" altLang="en-US" sz="3200" dirty="0"/>
              <a:t>山多</a:t>
            </a:r>
            <a:r>
              <a:rPr lang="zh-TW" altLang="en-US" sz="3200" dirty="0" smtClean="0"/>
              <a:t>是我國</a:t>
            </a:r>
            <a:r>
              <a:rPr lang="zh-TW" altLang="en-US" sz="3200" dirty="0"/>
              <a:t>地形的一個重要特徵。以高度計算，高度在</a:t>
            </a:r>
            <a:r>
              <a:rPr lang="en-US" altLang="zh-TW" sz="3200" dirty="0"/>
              <a:t>500</a:t>
            </a:r>
            <a:r>
              <a:rPr lang="zh-TW" altLang="en-US" sz="3200" dirty="0"/>
              <a:t>米以下的低地只佔全國土地總面積的</a:t>
            </a:r>
            <a:r>
              <a:rPr lang="en-US" altLang="zh-TW" sz="3200" dirty="0"/>
              <a:t>25%</a:t>
            </a:r>
            <a:r>
              <a:rPr lang="zh-TW" altLang="en-US" sz="3200" dirty="0"/>
              <a:t>，而高度在</a:t>
            </a:r>
            <a:r>
              <a:rPr lang="en-US" altLang="zh-TW" sz="3200" dirty="0"/>
              <a:t>500</a:t>
            </a:r>
            <a:r>
              <a:rPr lang="zh-TW" altLang="en-US" sz="3200" dirty="0"/>
              <a:t>米以上的高地卻約佔了約四份之三</a:t>
            </a:r>
            <a:endParaRPr lang="en-HK" altLang="zh-TW" sz="3200" dirty="0"/>
          </a:p>
          <a:p>
            <a:r>
              <a:rPr lang="zh-TW" altLang="en-US" sz="3200" dirty="0" smtClean="0"/>
              <a:t>我國</a:t>
            </a:r>
            <a:r>
              <a:rPr lang="zh-TW" altLang="en-US" sz="3200" dirty="0"/>
              <a:t>坡地</a:t>
            </a:r>
            <a:r>
              <a:rPr lang="en-US" altLang="zh-TW" sz="3200" dirty="0"/>
              <a:t>(</a:t>
            </a:r>
            <a:r>
              <a:rPr lang="zh-TW" altLang="en-US" sz="3200" dirty="0"/>
              <a:t>包括山脈、高原和丘陵等</a:t>
            </a:r>
            <a:r>
              <a:rPr lang="en-US" altLang="zh-TW" sz="3200" dirty="0"/>
              <a:t>)</a:t>
            </a:r>
            <a:r>
              <a:rPr lang="zh-TW" altLang="en-US" sz="3200" dirty="0"/>
              <a:t>的面積約佔全國土地總面積的</a:t>
            </a:r>
            <a:r>
              <a:rPr lang="en-US" altLang="zh-TW" sz="3200" dirty="0"/>
              <a:t>69%</a:t>
            </a:r>
            <a:endParaRPr lang="en-HK" altLang="zh-TW" sz="3200" dirty="0"/>
          </a:p>
          <a:p>
            <a:r>
              <a:rPr lang="zh-TW" altLang="en-US" sz="3200" dirty="0"/>
              <a:t>相反</a:t>
            </a:r>
            <a:r>
              <a:rPr lang="zh-TW" altLang="en-US" sz="3200" dirty="0" smtClean="0"/>
              <a:t>，平地</a:t>
            </a:r>
            <a:r>
              <a:rPr lang="en-US" altLang="zh-TW" sz="3200" dirty="0"/>
              <a:t>(</a:t>
            </a:r>
            <a:r>
              <a:rPr lang="zh-TW" altLang="en-US" sz="3200" dirty="0"/>
              <a:t>包括地勢較平坦的盆地和平原等</a:t>
            </a:r>
            <a:r>
              <a:rPr lang="en-US" altLang="zh-TW" sz="3200" dirty="0"/>
              <a:t>)</a:t>
            </a:r>
            <a:r>
              <a:rPr lang="zh-TW" altLang="en-US" sz="3200" dirty="0"/>
              <a:t>的面積只佔總面積的</a:t>
            </a:r>
            <a:r>
              <a:rPr lang="en-US" altLang="zh-TW" sz="3200" dirty="0"/>
              <a:t>31</a:t>
            </a:r>
            <a:r>
              <a:rPr lang="en-US" altLang="zh-TW" sz="3200" dirty="0" smtClean="0"/>
              <a:t>%</a:t>
            </a:r>
            <a:endParaRPr lang="en-HK" sz="3200" dirty="0"/>
          </a:p>
        </p:txBody>
      </p:sp>
    </p:spTree>
    <p:extLst>
      <p:ext uri="{BB962C8B-B14F-4D97-AF65-F5344CB8AC3E}">
        <p14:creationId xmlns:p14="http://schemas.microsoft.com/office/powerpoint/2010/main" val="6633219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2DF0A-40E4-4350-BDFA-C357F3A64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760807"/>
          </a:xfrm>
        </p:spPr>
        <p:txBody>
          <a:bodyPr/>
          <a:lstStyle/>
          <a:p>
            <a:r>
              <a:rPr lang="zh-TW" altLang="en-US" b="1" u="sng" dirty="0" smtClean="0"/>
              <a:t>山脈</a:t>
            </a:r>
            <a:endParaRPr lang="en-HK" b="1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F1CD37-3AF2-44A3-A84E-C07F5B180B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2415" y="1473693"/>
            <a:ext cx="6591985" cy="5264458"/>
          </a:xfrm>
        </p:spPr>
        <p:txBody>
          <a:bodyPr>
            <a:normAutofit/>
          </a:bodyPr>
          <a:lstStyle/>
          <a:p>
            <a:r>
              <a:rPr lang="zh-TW" altLang="en-US" sz="3200" dirty="0"/>
              <a:t>山脈是指連綿的山體，它是構成中國地形的骨架</a:t>
            </a:r>
            <a:endParaRPr lang="en-HK" altLang="zh-TW" sz="3200" dirty="0"/>
          </a:p>
          <a:p>
            <a:r>
              <a:rPr lang="zh-TW" altLang="en-US" sz="3200" dirty="0" smtClean="0"/>
              <a:t>我國</a:t>
            </a:r>
            <a:r>
              <a:rPr lang="zh-TW" altLang="en-US" sz="3200" dirty="0"/>
              <a:t>的山脈雖然縱橫交錯，但其</a:t>
            </a:r>
            <a:r>
              <a:rPr lang="zh-TW" altLang="en-US" sz="3200" dirty="0" smtClean="0"/>
              <a:t>分佈有</a:t>
            </a:r>
            <a:r>
              <a:rPr lang="zh-TW" altLang="en-US" sz="3200" dirty="0"/>
              <a:t>著一定的規律性，並可大致分為圖</a:t>
            </a:r>
            <a:r>
              <a:rPr lang="en-US" altLang="zh-TW" sz="3200" dirty="0"/>
              <a:t>3</a:t>
            </a:r>
            <a:r>
              <a:rPr lang="zh-TW" altLang="en-US" sz="3200" dirty="0"/>
              <a:t>的</a:t>
            </a:r>
            <a:r>
              <a:rPr lang="zh-TW" altLang="en-US" sz="3200" b="1" dirty="0"/>
              <a:t>四組山脈</a:t>
            </a:r>
            <a:r>
              <a:rPr lang="zh-TW" altLang="en-US" sz="3200" dirty="0"/>
              <a:t>：</a:t>
            </a:r>
            <a:endParaRPr lang="en-HK" altLang="zh-TW" sz="3200" dirty="0"/>
          </a:p>
          <a:p>
            <a:pPr marL="514350" indent="-514350">
              <a:buAutoNum type="arabicParenR"/>
            </a:pPr>
            <a:r>
              <a:rPr lang="zh-TW" altLang="en-US" sz="3200" b="1" dirty="0"/>
              <a:t>東－西走向的山脈</a:t>
            </a:r>
            <a:endParaRPr lang="en-HK" altLang="zh-TW" sz="3200" b="1" dirty="0"/>
          </a:p>
          <a:p>
            <a:pPr marL="514350" indent="-514350">
              <a:buAutoNum type="arabicParenR"/>
            </a:pPr>
            <a:r>
              <a:rPr lang="zh-TW" altLang="en-US" sz="3200" b="1" dirty="0"/>
              <a:t>東北－西南走向的山脈</a:t>
            </a:r>
            <a:endParaRPr lang="en-HK" altLang="zh-TW" sz="3200" b="1" dirty="0"/>
          </a:p>
          <a:p>
            <a:pPr marL="514350" indent="-514350">
              <a:buAutoNum type="arabicParenR"/>
            </a:pPr>
            <a:r>
              <a:rPr lang="zh-TW" altLang="en-US" sz="3200" b="1" dirty="0"/>
              <a:t>南－北走向的山脈</a:t>
            </a:r>
            <a:endParaRPr lang="en-HK" altLang="zh-TW" sz="3200" b="1" dirty="0"/>
          </a:p>
          <a:p>
            <a:pPr marL="514350" indent="-514350">
              <a:buAutoNum type="arabicParenR"/>
            </a:pPr>
            <a:r>
              <a:rPr lang="zh-TW" altLang="en-US" sz="3200" b="1" dirty="0"/>
              <a:t>西北－東南弧形走向山脈</a:t>
            </a:r>
            <a:endParaRPr lang="en-HK" sz="3200" b="1" dirty="0"/>
          </a:p>
        </p:txBody>
      </p:sp>
    </p:spTree>
    <p:extLst>
      <p:ext uri="{BB962C8B-B14F-4D97-AF65-F5344CB8AC3E}">
        <p14:creationId xmlns:p14="http://schemas.microsoft.com/office/powerpoint/2010/main" val="3652221249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935</TotalTime>
  <Words>1474</Words>
  <Application>Microsoft Office PowerPoint</Application>
  <PresentationFormat>如螢幕大小 (4:3)</PresentationFormat>
  <Paragraphs>130</Paragraphs>
  <Slides>24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24</vt:i4>
      </vt:variant>
    </vt:vector>
  </HeadingPairs>
  <TitlesOfParts>
    <vt:vector size="29" baseType="lpstr">
      <vt:lpstr>微軟正黑體</vt:lpstr>
      <vt:lpstr>Arial</vt:lpstr>
      <vt:lpstr>Century Gothic</vt:lpstr>
      <vt:lpstr>Wingdings 3</vt:lpstr>
      <vt:lpstr>Wisp</vt:lpstr>
      <vt:lpstr>中國地理  簡報系列 (2) – 我國的地形</vt:lpstr>
      <vt:lpstr>我國的地形格局 - 三級階梯地勢</vt:lpstr>
      <vt:lpstr>PowerPoint 簡報</vt:lpstr>
      <vt:lpstr>PowerPoint 簡報</vt:lpstr>
      <vt:lpstr>PowerPoint 簡報</vt:lpstr>
      <vt:lpstr>PowerPoint 簡報</vt:lpstr>
      <vt:lpstr>PowerPoint 簡報</vt:lpstr>
      <vt:lpstr>地形的特徵 – 山多平地少</vt:lpstr>
      <vt:lpstr>山脈</vt:lpstr>
      <vt:lpstr>PowerPoint 簡報</vt:lpstr>
      <vt:lpstr>PowerPoint 簡報</vt:lpstr>
      <vt:lpstr>PowerPoint 簡報</vt:lpstr>
      <vt:lpstr>高原</vt:lpstr>
      <vt:lpstr>PowerPoint 簡報</vt:lpstr>
      <vt:lpstr>PowerPoint 簡報</vt:lpstr>
      <vt:lpstr>盆地</vt:lpstr>
      <vt:lpstr>PowerPoint 簡報</vt:lpstr>
      <vt:lpstr>PowerPoint 簡報</vt:lpstr>
      <vt:lpstr>PowerPoint 簡報</vt:lpstr>
      <vt:lpstr>平原</vt:lpstr>
      <vt:lpstr>PowerPoint 簡報</vt:lpstr>
      <vt:lpstr>PowerPoint 簡報</vt:lpstr>
      <vt:lpstr>丘陵  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中國地理  簡報系列 (2) – 中國的地形</dc:title>
  <dc:creator>Jenny Yau</dc:creator>
  <cp:lastModifiedBy>WU, Shuk-ting Connie</cp:lastModifiedBy>
  <cp:revision>145</cp:revision>
  <dcterms:created xsi:type="dcterms:W3CDTF">2020-04-20T08:55:13Z</dcterms:created>
  <dcterms:modified xsi:type="dcterms:W3CDTF">2022-11-02T03:11:45Z</dcterms:modified>
</cp:coreProperties>
</file>