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54" r:id="rId3"/>
    <p:sldId id="355" r:id="rId4"/>
    <p:sldId id="356" r:id="rId5"/>
    <p:sldId id="357" r:id="rId6"/>
    <p:sldId id="363" r:id="rId7"/>
    <p:sldId id="384" r:id="rId8"/>
    <p:sldId id="385" r:id="rId9"/>
    <p:sldId id="367" r:id="rId10"/>
    <p:sldId id="386" r:id="rId11"/>
    <p:sldId id="369" r:id="rId12"/>
    <p:sldId id="370" r:id="rId13"/>
    <p:sldId id="387" r:id="rId14"/>
    <p:sldId id="358" r:id="rId15"/>
    <p:sldId id="388" r:id="rId16"/>
    <p:sldId id="257" r:id="rId17"/>
    <p:sldId id="351" r:id="rId18"/>
    <p:sldId id="352" r:id="rId19"/>
    <p:sldId id="353" r:id="rId20"/>
    <p:sldId id="389" r:id="rId21"/>
    <p:sldId id="362" r:id="rId22"/>
    <p:sldId id="371" r:id="rId23"/>
    <p:sldId id="372" r:id="rId24"/>
    <p:sldId id="373" r:id="rId25"/>
    <p:sldId id="374" r:id="rId26"/>
    <p:sldId id="375" r:id="rId27"/>
    <p:sldId id="3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5237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10422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47521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879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0503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62264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7577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401255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22180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3593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0305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4879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FE1667-DA4B-4DCD-8BF3-261832885397}" type="datetimeFigureOut">
              <a:rPr lang="en-HK" smtClean="0"/>
              <a:t>2/11/2022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98947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E1667-DA4B-4DCD-8BF3-261832885397}"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81536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FE1667-DA4B-4DCD-8BF3-261832885397}" type="datetimeFigureOut">
              <a:rPr lang="en-HK" smtClean="0"/>
              <a:t>2/11/2022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9392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53791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54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FE1667-DA4B-4DCD-8BF3-261832885397}" type="datetimeFigureOut">
              <a:rPr lang="en-HK" smtClean="0"/>
              <a:t>2/11/2022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42F41DA-B95E-4E1B-B7F3-E1EC293E9FF8}" type="slidenum">
              <a:rPr lang="en-HK" smtClean="0"/>
              <a:t>‹#›</a:t>
            </a:fld>
            <a:endParaRPr lang="en-HK"/>
          </a:p>
        </p:txBody>
      </p:sp>
    </p:spTree>
    <p:extLst>
      <p:ext uri="{BB962C8B-B14F-4D97-AF65-F5344CB8AC3E}">
        <p14:creationId xmlns:p14="http://schemas.microsoft.com/office/powerpoint/2010/main" val="16040025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C1B2-DAE2-4496-BDB2-6B7A681FA9A3}"/>
              </a:ext>
            </a:extLst>
          </p:cNvPr>
          <p:cNvSpPr>
            <a:spLocks noGrp="1"/>
          </p:cNvSpPr>
          <p:nvPr>
            <p:ph type="ctrTitle"/>
          </p:nvPr>
        </p:nvSpPr>
        <p:spPr>
          <a:xfrm>
            <a:off x="958152" y="1349405"/>
            <a:ext cx="3853545" cy="2982897"/>
          </a:xfrm>
        </p:spPr>
        <p:txBody>
          <a:bodyPr>
            <a:normAutofit fontScale="90000"/>
          </a:bodyPr>
          <a:lstStyle/>
          <a:p>
            <a: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中國地理 </a:t>
            </a:r>
            <a:r>
              <a:rPr lang="en-HK" altLang="zh-TW" sz="4900" b="1" u="sng" cap="none" dirty="0">
                <a:solidFill>
                  <a:srgbClr val="0070C0"/>
                </a:solidFill>
                <a:latin typeface="Century Gothic" panose="020B0502020202020204"/>
                <a:ea typeface="微軟正黑體" panose="020B0604030504040204" pitchFamily="34" charset="-120"/>
              </a:rPr>
              <a:t/>
            </a:r>
            <a:br>
              <a:rPr lang="en-HK"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簡報系列 </a:t>
            </a:r>
            <a:r>
              <a:rPr lang="en-US" altLang="zh-TW" sz="4900" b="1" u="sng" cap="none" dirty="0">
                <a:solidFill>
                  <a:srgbClr val="0070C0"/>
                </a:solidFill>
                <a:latin typeface="Century Gothic" panose="020B0502020202020204"/>
                <a:ea typeface="微軟正黑體" panose="020B0604030504040204" pitchFamily="34" charset="-120"/>
              </a:rPr>
              <a:t>(3) –</a:t>
            </a:r>
            <a:br>
              <a:rPr lang="en-US"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a:solidFill>
                  <a:srgbClr val="0070C0"/>
                </a:solidFill>
                <a:latin typeface="Century Gothic" panose="020B0502020202020204"/>
                <a:ea typeface="微軟正黑體" panose="020B0604030504040204" pitchFamily="34" charset="-120"/>
              </a:rPr>
              <a:t>我國的氣候</a:t>
            </a:r>
            <a:r>
              <a:rPr lang="en-US"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US" altLang="zh-TW" sz="4900" b="1" u="sng" cap="none" dirty="0">
                <a:solidFill>
                  <a:prstClr val="black">
                    <a:lumMod val="85000"/>
                    <a:lumOff val="15000"/>
                  </a:prstClr>
                </a:solidFill>
                <a:latin typeface="Century Gothic" panose="020B0502020202020204"/>
                <a:ea typeface="微軟正黑體" panose="020B0604030504040204" pitchFamily="34" charset="-120"/>
              </a:rPr>
            </a:br>
            <a:endParaRPr lang="en-HK" dirty="0"/>
          </a:p>
        </p:txBody>
      </p:sp>
      <p:sp>
        <p:nvSpPr>
          <p:cNvPr id="3" name="Subtitle 2">
            <a:extLst>
              <a:ext uri="{FF2B5EF4-FFF2-40B4-BE49-F238E27FC236}">
                <a16:creationId xmlns:a16="http://schemas.microsoft.com/office/drawing/2014/main" id="{37AA691D-6EAD-4E32-88BD-FF7F98B2A5A3}"/>
              </a:ext>
            </a:extLst>
          </p:cNvPr>
          <p:cNvSpPr>
            <a:spLocks noGrp="1"/>
          </p:cNvSpPr>
          <p:nvPr>
            <p:ph type="subTitle" idx="1"/>
          </p:nvPr>
        </p:nvSpPr>
        <p:spPr>
          <a:xfrm>
            <a:off x="958152" y="4583097"/>
            <a:ext cx="7013995" cy="925498"/>
          </a:xfrm>
        </p:spPr>
        <p:txBody>
          <a:bodyPr>
            <a:normAutofit/>
          </a:bodyPr>
          <a:lstStyle/>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教育局 課程發展處</a:t>
            </a:r>
            <a:endParaRPr lang="en-HK" altLang="zh-TW" sz="2000" cap="none" dirty="0">
              <a:solidFill>
                <a:prstClr val="black">
                  <a:lumMod val="65000"/>
                  <a:lumOff val="35000"/>
                </a:prstClr>
              </a:solidFill>
              <a:latin typeface="Century Gothic" panose="020B0502020202020204"/>
              <a:ea typeface="微軟正黑體" panose="020B0604030504040204" pitchFamily="34" charset="-120"/>
            </a:endParaRPr>
          </a:p>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個人、社會及人文教育組</a:t>
            </a:r>
            <a:endParaRPr lang="en-HK" sz="2000" dirty="0"/>
          </a:p>
        </p:txBody>
      </p:sp>
      <p:pic>
        <p:nvPicPr>
          <p:cNvPr id="5" name="Picture 4" descr="A picture containing kite&#10;&#10;Description automatically generated">
            <a:extLst>
              <a:ext uri="{FF2B5EF4-FFF2-40B4-BE49-F238E27FC236}">
                <a16:creationId xmlns:a16="http://schemas.microsoft.com/office/drawing/2014/main" id="{62DAF9A3-4574-4926-88D3-F53C662D34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5937" y="1782191"/>
            <a:ext cx="2816210" cy="2117324"/>
          </a:xfrm>
          <a:prstGeom prst="rect">
            <a:avLst/>
          </a:prstGeom>
        </p:spPr>
      </p:pic>
      <p:sp>
        <p:nvSpPr>
          <p:cNvPr id="6" name="TextBox 5">
            <a:extLst>
              <a:ext uri="{FF2B5EF4-FFF2-40B4-BE49-F238E27FC236}">
                <a16:creationId xmlns:a16="http://schemas.microsoft.com/office/drawing/2014/main" id="{1ECBC120-03C0-43D6-82BA-2A45BD00712E}"/>
              </a:ext>
            </a:extLst>
          </p:cNvPr>
          <p:cNvSpPr txBox="1"/>
          <p:nvPr/>
        </p:nvSpPr>
        <p:spPr>
          <a:xfrm>
            <a:off x="550415" y="5986251"/>
            <a:ext cx="2359040" cy="584775"/>
          </a:xfrm>
          <a:prstGeom prst="rect">
            <a:avLst/>
          </a:prstGeom>
          <a:solidFill>
            <a:srgbClr val="2BDDF5"/>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3200" b="1" kern="0" dirty="0" smtClean="0">
                <a:solidFill>
                  <a:prstClr val="black"/>
                </a:solidFill>
                <a:latin typeface="Century Gothic" panose="020B0502020202020204"/>
                <a:ea typeface="微軟正黑體" panose="020B0604030504040204" pitchFamily="34" charset="-120"/>
              </a:rPr>
              <a:t>學生自學</a:t>
            </a:r>
            <a:r>
              <a:rPr kumimoji="0" lang="zh-TW" altLang="en-US" sz="3200" b="1" i="0" u="none" strike="noStrike" kern="0" cap="none" spc="0" normalizeH="0" baseline="0" noProof="0" dirty="0" smtClean="0">
                <a:ln>
                  <a:noFill/>
                </a:ln>
                <a:solidFill>
                  <a:prstClr val="black"/>
                </a:solidFill>
                <a:effectLst/>
                <a:uLnTx/>
                <a:uFillTx/>
                <a:latin typeface="Century Gothic" panose="020B0502020202020204"/>
                <a:ea typeface="微軟正黑體" panose="020B0604030504040204" pitchFamily="34" charset="-120"/>
              </a:rPr>
              <a:t>版</a:t>
            </a:r>
            <a:endParaRPr kumimoji="0" lang="en-HK" sz="3200" b="1" i="0" u="none" strike="noStrike" kern="0" cap="none" spc="0" normalizeH="0" baseline="0" noProof="0" dirty="0">
              <a:ln>
                <a:noFill/>
              </a:ln>
              <a:solidFill>
                <a:prstClr val="black"/>
              </a:solidFill>
              <a:effectLst/>
              <a:uLnTx/>
              <a:uFillTx/>
              <a:latin typeface="Century Gothic" panose="020B0502020202020204"/>
            </a:endParaRPr>
          </a:p>
        </p:txBody>
      </p:sp>
    </p:spTree>
    <p:extLst>
      <p:ext uri="{BB962C8B-B14F-4D97-AF65-F5344CB8AC3E}">
        <p14:creationId xmlns:p14="http://schemas.microsoft.com/office/powerpoint/2010/main" val="267460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hqprint">
            <a:extLst>
              <a:ext uri="{28A0092B-C50C-407E-A947-70E740481C1C}">
                <a14:useLocalDpi xmlns:a14="http://schemas.microsoft.com/office/drawing/2010/main" val="0"/>
              </a:ext>
            </a:extLst>
          </a:blip>
          <a:srcRect t="10424" b="30545"/>
          <a:stretch/>
        </p:blipFill>
        <p:spPr>
          <a:xfrm>
            <a:off x="1483879" y="141403"/>
            <a:ext cx="6699909" cy="5594379"/>
          </a:xfrm>
          <a:prstGeom prst="rect">
            <a:avLst/>
          </a:prstGeom>
        </p:spPr>
      </p:pic>
      <p:sp>
        <p:nvSpPr>
          <p:cNvPr id="14" name="圓角矩形圖說文字 5">
            <a:extLst>
              <a:ext uri="{FF2B5EF4-FFF2-40B4-BE49-F238E27FC236}">
                <a16:creationId xmlns:a16="http://schemas.microsoft.com/office/drawing/2014/main" id="{938D7038-99AF-4F3B-929E-F3117E96B695}"/>
              </a:ext>
            </a:extLst>
          </p:cNvPr>
          <p:cNvSpPr/>
          <p:nvPr/>
        </p:nvSpPr>
        <p:spPr>
          <a:xfrm>
            <a:off x="1901767" y="5671184"/>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3  </a:t>
            </a:r>
            <a:r>
              <a:rPr lang="zh-TW" altLang="en-US" sz="3000" b="1" dirty="0"/>
              <a:t>我</a:t>
            </a:r>
            <a:r>
              <a:rPr lang="zh-TW" altLang="en-US" sz="3000" b="1" dirty="0" smtClean="0"/>
              <a:t>國</a:t>
            </a:r>
            <a:r>
              <a:rPr lang="zh-TW" altLang="en-US" sz="3000" b="1" dirty="0"/>
              <a:t>的主要溫度帶</a:t>
            </a:r>
            <a:endParaRPr lang="en-HK" altLang="zh-TW" sz="3000" b="1" dirty="0"/>
          </a:p>
          <a:p>
            <a:pPr algn="ctr"/>
            <a:r>
              <a:rPr lang="en-US" altLang="zh-TW" sz="1600" b="1" dirty="0"/>
              <a:t>(</a:t>
            </a:r>
            <a:r>
              <a:rPr lang="zh-TW" altLang="en-US" sz="1600" b="1" dirty="0"/>
              <a:t>來源</a:t>
            </a:r>
            <a:r>
              <a:rPr lang="en-US" altLang="zh-TW" sz="1600" b="1" dirty="0"/>
              <a:t>: </a:t>
            </a:r>
            <a:r>
              <a:rPr lang="zh-TW" altLang="en-US" sz="1600" b="1" dirty="0"/>
              <a:t>香港教育局於</a:t>
            </a:r>
            <a:r>
              <a:rPr lang="en-US" altLang="zh-TW" sz="1600" b="1" dirty="0"/>
              <a:t>2013</a:t>
            </a:r>
            <a:r>
              <a:rPr lang="zh-TW" altLang="en-US" sz="1600" b="1" dirty="0"/>
              <a:t>出版的</a:t>
            </a:r>
            <a:r>
              <a:rPr lang="en-US" altLang="zh-TW" sz="1600" b="1" dirty="0"/>
              <a:t> &lt;&lt;</a:t>
            </a:r>
            <a:r>
              <a:rPr lang="zh-TW" altLang="en-US" sz="1600" b="1" dirty="0"/>
              <a:t>從閱讀中學習中國地理</a:t>
            </a:r>
            <a:r>
              <a:rPr lang="en-US" altLang="zh-TW" sz="1600" b="1" dirty="0"/>
              <a:t>(</a:t>
            </a:r>
            <a:r>
              <a:rPr lang="zh-TW" altLang="en-US" sz="1600" b="1" dirty="0"/>
              <a:t>第一部分</a:t>
            </a:r>
            <a:r>
              <a:rPr lang="en-US" altLang="zh-TW" sz="1600" b="1" dirty="0"/>
              <a:t>): </a:t>
            </a:r>
            <a:r>
              <a:rPr lang="zh-TW" altLang="en-US" sz="1600" b="1" dirty="0"/>
              <a:t>自然環境</a:t>
            </a:r>
            <a:r>
              <a:rPr lang="en-US" altLang="zh-TW" sz="1600" b="1" dirty="0"/>
              <a:t>&gt;&gt; </a:t>
            </a:r>
            <a:r>
              <a:rPr lang="zh-TW" altLang="en-US" sz="1600" b="1" dirty="0"/>
              <a:t>一書中的第</a:t>
            </a:r>
            <a:r>
              <a:rPr lang="en-US" altLang="zh-TW" sz="1600" b="1" dirty="0"/>
              <a:t>91</a:t>
            </a:r>
            <a:r>
              <a:rPr lang="zh-TW" altLang="en-US" sz="1600" b="1" dirty="0"/>
              <a:t>頁</a:t>
            </a:r>
            <a:r>
              <a:rPr lang="en-US" altLang="zh-TW" sz="1600" b="1" dirty="0"/>
              <a:t>) </a:t>
            </a:r>
            <a:r>
              <a:rPr lang="zh-TW" altLang="en-US" sz="1600" b="1" dirty="0"/>
              <a:t> </a:t>
            </a:r>
            <a:endParaRPr lang="zh-HK" altLang="en-US" sz="1600" b="1" dirty="0"/>
          </a:p>
        </p:txBody>
      </p:sp>
      <p:sp>
        <p:nvSpPr>
          <p:cNvPr id="15" name="TextBox 12">
            <a:extLst>
              <a:ext uri="{FF2B5EF4-FFF2-40B4-BE49-F238E27FC236}">
                <a16:creationId xmlns:a16="http://schemas.microsoft.com/office/drawing/2014/main" id="{EEFD7CF3-D4D8-BC41-AF1C-07634C333492}"/>
              </a:ext>
            </a:extLst>
          </p:cNvPr>
          <p:cNvSpPr txBox="1"/>
          <p:nvPr/>
        </p:nvSpPr>
        <p:spPr>
          <a:xfrm>
            <a:off x="1753426" y="5231211"/>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
        <p:nvSpPr>
          <p:cNvPr id="16" name="Speech Bubble: Rectangle 9">
            <a:extLst>
              <a:ext uri="{FF2B5EF4-FFF2-40B4-BE49-F238E27FC236}">
                <a16:creationId xmlns:a16="http://schemas.microsoft.com/office/drawing/2014/main" id="{63632D15-81C4-420B-963F-618770BB7C96}"/>
              </a:ext>
            </a:extLst>
          </p:cNvPr>
          <p:cNvSpPr/>
          <p:nvPr/>
        </p:nvSpPr>
        <p:spPr>
          <a:xfrm>
            <a:off x="620651" y="3015115"/>
            <a:ext cx="1722268" cy="526742"/>
          </a:xfrm>
          <a:prstGeom prst="wedgeRectCallout">
            <a:avLst>
              <a:gd name="adj1" fmla="val 84514"/>
              <a:gd name="adj2" fmla="val -1437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&lt;2000℃ </a:t>
            </a:r>
            <a:r>
              <a:rPr lang="en-US" altLang="zh-TW" sz="1400" dirty="0">
                <a:solidFill>
                  <a:schemeClr val="tx1"/>
                </a:solidFill>
              </a:rPr>
              <a:t>(</a:t>
            </a:r>
            <a:r>
              <a:rPr lang="zh-TW" altLang="en-US" sz="1400" dirty="0">
                <a:solidFill>
                  <a:schemeClr val="tx1"/>
                </a:solidFill>
              </a:rPr>
              <a:t>大部分地區</a:t>
            </a:r>
            <a:r>
              <a:rPr lang="en-US" altLang="zh-TW" sz="1400" dirty="0">
                <a:solidFill>
                  <a:schemeClr val="tx1"/>
                </a:solidFill>
              </a:rPr>
              <a:t>)</a:t>
            </a:r>
            <a:r>
              <a:rPr lang="en-HK" altLang="zh-TW" sz="1400" dirty="0">
                <a:solidFill>
                  <a:schemeClr val="tx1"/>
                </a:solidFill>
              </a:rPr>
              <a:t>  </a:t>
            </a:r>
            <a:endParaRPr lang="en-HK" sz="1400" dirty="0">
              <a:solidFill>
                <a:schemeClr val="tx1"/>
              </a:solidFill>
            </a:endParaRPr>
          </a:p>
        </p:txBody>
      </p:sp>
      <p:sp>
        <p:nvSpPr>
          <p:cNvPr id="5" name="文字方塊 4"/>
          <p:cNvSpPr txBox="1"/>
          <p:nvPr/>
        </p:nvSpPr>
        <p:spPr>
          <a:xfrm>
            <a:off x="3200400" y="3325091"/>
            <a:ext cx="773084" cy="246221"/>
          </a:xfrm>
          <a:prstGeom prst="rect">
            <a:avLst/>
          </a:prstGeom>
          <a:noFill/>
        </p:spPr>
        <p:txBody>
          <a:bodyPr wrap="square" rtlCol="0">
            <a:spAutoFit/>
          </a:bodyPr>
          <a:lstStyle/>
          <a:p>
            <a:r>
              <a:rPr lang="zh-TW" altLang="en-US" sz="1000" dirty="0" smtClean="0"/>
              <a:t>拉薩</a:t>
            </a:r>
            <a:endParaRPr lang="en-US" sz="1000" dirty="0"/>
          </a:p>
        </p:txBody>
      </p:sp>
      <p:sp>
        <p:nvSpPr>
          <p:cNvPr id="17" name="文字方塊 16"/>
          <p:cNvSpPr txBox="1"/>
          <p:nvPr/>
        </p:nvSpPr>
        <p:spPr>
          <a:xfrm>
            <a:off x="2984268" y="2876608"/>
            <a:ext cx="1463040" cy="382385"/>
          </a:xfrm>
          <a:prstGeom prst="rect">
            <a:avLst/>
          </a:prstGeom>
          <a:noFill/>
        </p:spPr>
        <p:txBody>
          <a:bodyPr wrap="square" rtlCol="0">
            <a:spAutoFit/>
          </a:bodyPr>
          <a:lstStyle/>
          <a:p>
            <a:r>
              <a:rPr lang="zh-TW" altLang="en-US" b="1" dirty="0" smtClean="0"/>
              <a:t>高原氣候區</a:t>
            </a:r>
            <a:endParaRPr lang="en-US" b="1" dirty="0"/>
          </a:p>
        </p:txBody>
      </p:sp>
      <p:sp>
        <p:nvSpPr>
          <p:cNvPr id="18" name="文字方塊 17"/>
          <p:cNvSpPr txBox="1"/>
          <p:nvPr/>
        </p:nvSpPr>
        <p:spPr>
          <a:xfrm>
            <a:off x="4640905" y="2630387"/>
            <a:ext cx="773084" cy="246221"/>
          </a:xfrm>
          <a:prstGeom prst="rect">
            <a:avLst/>
          </a:prstGeom>
          <a:noFill/>
        </p:spPr>
        <p:txBody>
          <a:bodyPr wrap="square" rtlCol="0">
            <a:spAutoFit/>
          </a:bodyPr>
          <a:lstStyle/>
          <a:p>
            <a:r>
              <a:rPr lang="zh-TW" altLang="en-US" sz="1000" dirty="0" smtClean="0"/>
              <a:t>蘭州</a:t>
            </a:r>
            <a:endParaRPr lang="en-US" sz="1000" dirty="0"/>
          </a:p>
        </p:txBody>
      </p:sp>
      <p:sp>
        <p:nvSpPr>
          <p:cNvPr id="19" name="文字方塊 18"/>
          <p:cNvSpPr txBox="1"/>
          <p:nvPr/>
        </p:nvSpPr>
        <p:spPr>
          <a:xfrm>
            <a:off x="3019614" y="1554641"/>
            <a:ext cx="773084" cy="246221"/>
          </a:xfrm>
          <a:prstGeom prst="rect">
            <a:avLst/>
          </a:prstGeom>
          <a:noFill/>
        </p:spPr>
        <p:txBody>
          <a:bodyPr wrap="square" rtlCol="0">
            <a:spAutoFit/>
          </a:bodyPr>
          <a:lstStyle/>
          <a:p>
            <a:r>
              <a:rPr lang="zh-TW" altLang="en-US" sz="1000" dirty="0" smtClean="0"/>
              <a:t>烏魯木齊</a:t>
            </a:r>
            <a:endParaRPr lang="en-US" sz="1000" dirty="0"/>
          </a:p>
        </p:txBody>
      </p:sp>
      <p:sp>
        <p:nvSpPr>
          <p:cNvPr id="20" name="文字方塊 19"/>
          <p:cNvSpPr txBox="1"/>
          <p:nvPr/>
        </p:nvSpPr>
        <p:spPr>
          <a:xfrm>
            <a:off x="6619701" y="1210934"/>
            <a:ext cx="773084" cy="246221"/>
          </a:xfrm>
          <a:prstGeom prst="rect">
            <a:avLst/>
          </a:prstGeom>
          <a:noFill/>
        </p:spPr>
        <p:txBody>
          <a:bodyPr wrap="square" rtlCol="0">
            <a:spAutoFit/>
          </a:bodyPr>
          <a:lstStyle/>
          <a:p>
            <a:r>
              <a:rPr lang="zh-TW" altLang="en-US" sz="1000" dirty="0" smtClean="0"/>
              <a:t>哈爾濱</a:t>
            </a:r>
            <a:endParaRPr lang="en-US" sz="1000" dirty="0"/>
          </a:p>
        </p:txBody>
      </p:sp>
      <p:sp>
        <p:nvSpPr>
          <p:cNvPr id="21" name="文字方塊 20"/>
          <p:cNvSpPr txBox="1"/>
          <p:nvPr/>
        </p:nvSpPr>
        <p:spPr>
          <a:xfrm>
            <a:off x="5815460" y="2071582"/>
            <a:ext cx="773084" cy="246221"/>
          </a:xfrm>
          <a:prstGeom prst="rect">
            <a:avLst/>
          </a:prstGeom>
          <a:noFill/>
        </p:spPr>
        <p:txBody>
          <a:bodyPr wrap="square" rtlCol="0">
            <a:spAutoFit/>
          </a:bodyPr>
          <a:lstStyle/>
          <a:p>
            <a:r>
              <a:rPr lang="zh-TW" altLang="en-US" sz="1000" dirty="0" smtClean="0"/>
              <a:t>北京</a:t>
            </a:r>
            <a:endParaRPr lang="en-US" sz="1000" dirty="0"/>
          </a:p>
        </p:txBody>
      </p:sp>
      <p:sp>
        <p:nvSpPr>
          <p:cNvPr id="22" name="文字方塊 21"/>
          <p:cNvSpPr txBox="1"/>
          <p:nvPr/>
        </p:nvSpPr>
        <p:spPr>
          <a:xfrm>
            <a:off x="6233159" y="3253347"/>
            <a:ext cx="773084" cy="246221"/>
          </a:xfrm>
          <a:prstGeom prst="rect">
            <a:avLst/>
          </a:prstGeom>
          <a:noFill/>
        </p:spPr>
        <p:txBody>
          <a:bodyPr wrap="square" rtlCol="0">
            <a:spAutoFit/>
          </a:bodyPr>
          <a:lstStyle/>
          <a:p>
            <a:r>
              <a:rPr lang="zh-TW" altLang="en-US" sz="1000" dirty="0" smtClean="0"/>
              <a:t>上海</a:t>
            </a:r>
            <a:endParaRPr lang="en-US" sz="1000" dirty="0"/>
          </a:p>
        </p:txBody>
      </p:sp>
      <p:sp>
        <p:nvSpPr>
          <p:cNvPr id="23" name="文字方塊 22"/>
          <p:cNvSpPr txBox="1"/>
          <p:nvPr/>
        </p:nvSpPr>
        <p:spPr>
          <a:xfrm>
            <a:off x="5691047" y="3278486"/>
            <a:ext cx="773084" cy="246221"/>
          </a:xfrm>
          <a:prstGeom prst="rect">
            <a:avLst/>
          </a:prstGeom>
          <a:noFill/>
        </p:spPr>
        <p:txBody>
          <a:bodyPr wrap="square" rtlCol="0">
            <a:spAutoFit/>
          </a:bodyPr>
          <a:lstStyle/>
          <a:p>
            <a:r>
              <a:rPr lang="zh-TW" altLang="en-US" sz="1000" dirty="0" smtClean="0"/>
              <a:t>武漢</a:t>
            </a:r>
            <a:endParaRPr lang="en-US" sz="1000" dirty="0"/>
          </a:p>
        </p:txBody>
      </p:sp>
      <p:sp>
        <p:nvSpPr>
          <p:cNvPr id="24" name="文字方塊 23"/>
          <p:cNvSpPr txBox="1"/>
          <p:nvPr/>
        </p:nvSpPr>
        <p:spPr>
          <a:xfrm>
            <a:off x="4445197" y="3959593"/>
            <a:ext cx="773084" cy="246221"/>
          </a:xfrm>
          <a:prstGeom prst="rect">
            <a:avLst/>
          </a:prstGeom>
          <a:noFill/>
        </p:spPr>
        <p:txBody>
          <a:bodyPr wrap="square" rtlCol="0">
            <a:spAutoFit/>
          </a:bodyPr>
          <a:lstStyle/>
          <a:p>
            <a:r>
              <a:rPr lang="zh-TW" altLang="en-US" sz="1000" dirty="0" smtClean="0"/>
              <a:t>昆明</a:t>
            </a:r>
            <a:endParaRPr lang="en-US" sz="1000" dirty="0"/>
          </a:p>
        </p:txBody>
      </p:sp>
      <p:sp>
        <p:nvSpPr>
          <p:cNvPr id="25" name="文字方塊 24"/>
          <p:cNvSpPr txBox="1"/>
          <p:nvPr/>
        </p:nvSpPr>
        <p:spPr>
          <a:xfrm>
            <a:off x="5660334" y="4183245"/>
            <a:ext cx="773084" cy="246221"/>
          </a:xfrm>
          <a:prstGeom prst="rect">
            <a:avLst/>
          </a:prstGeom>
          <a:noFill/>
        </p:spPr>
        <p:txBody>
          <a:bodyPr wrap="square" rtlCol="0">
            <a:spAutoFit/>
          </a:bodyPr>
          <a:lstStyle/>
          <a:p>
            <a:r>
              <a:rPr lang="zh-TW" altLang="en-US" sz="1000" dirty="0" smtClean="0"/>
              <a:t>廣州</a:t>
            </a:r>
            <a:endParaRPr lang="en-US" sz="1000" dirty="0"/>
          </a:p>
        </p:txBody>
      </p:sp>
      <p:sp>
        <p:nvSpPr>
          <p:cNvPr id="26" name="文字方塊 25"/>
          <p:cNvSpPr txBox="1"/>
          <p:nvPr/>
        </p:nvSpPr>
        <p:spPr>
          <a:xfrm>
            <a:off x="2527069" y="2048091"/>
            <a:ext cx="1463040" cy="382385"/>
          </a:xfrm>
          <a:prstGeom prst="rect">
            <a:avLst/>
          </a:prstGeom>
          <a:noFill/>
        </p:spPr>
        <p:txBody>
          <a:bodyPr wrap="square" rtlCol="0">
            <a:spAutoFit/>
          </a:bodyPr>
          <a:lstStyle/>
          <a:p>
            <a:r>
              <a:rPr lang="zh-TW" altLang="en-US" b="1" dirty="0" smtClean="0"/>
              <a:t>暖温帶</a:t>
            </a:r>
            <a:endParaRPr lang="en-US" b="1" dirty="0"/>
          </a:p>
        </p:txBody>
      </p:sp>
      <p:sp>
        <p:nvSpPr>
          <p:cNvPr id="27" name="文字方塊 26"/>
          <p:cNvSpPr txBox="1"/>
          <p:nvPr/>
        </p:nvSpPr>
        <p:spPr>
          <a:xfrm>
            <a:off x="5218281" y="2785148"/>
            <a:ext cx="1463040" cy="382385"/>
          </a:xfrm>
          <a:prstGeom prst="rect">
            <a:avLst/>
          </a:prstGeom>
          <a:noFill/>
        </p:spPr>
        <p:txBody>
          <a:bodyPr wrap="square" rtlCol="0">
            <a:spAutoFit/>
          </a:bodyPr>
          <a:lstStyle/>
          <a:p>
            <a:r>
              <a:rPr lang="zh-TW" altLang="en-US" b="1" dirty="0" smtClean="0"/>
              <a:t>暖温帶</a:t>
            </a:r>
            <a:endParaRPr lang="en-US" b="1" dirty="0"/>
          </a:p>
        </p:txBody>
      </p:sp>
      <p:sp>
        <p:nvSpPr>
          <p:cNvPr id="28" name="文字方塊 27"/>
          <p:cNvSpPr txBox="1"/>
          <p:nvPr/>
        </p:nvSpPr>
        <p:spPr>
          <a:xfrm>
            <a:off x="2982157" y="1294182"/>
            <a:ext cx="1463040" cy="307777"/>
          </a:xfrm>
          <a:prstGeom prst="rect">
            <a:avLst/>
          </a:prstGeom>
          <a:noFill/>
        </p:spPr>
        <p:txBody>
          <a:bodyPr wrap="square" rtlCol="0">
            <a:spAutoFit/>
          </a:bodyPr>
          <a:lstStyle/>
          <a:p>
            <a:r>
              <a:rPr lang="zh-TW" altLang="en-US" sz="1400" b="1" dirty="0"/>
              <a:t>中</a:t>
            </a:r>
            <a:r>
              <a:rPr lang="zh-TW" altLang="en-US" sz="1400" b="1" dirty="0" smtClean="0"/>
              <a:t>温帶</a:t>
            </a:r>
            <a:endParaRPr lang="en-US" sz="1400" b="1" dirty="0"/>
          </a:p>
        </p:txBody>
      </p:sp>
      <p:sp>
        <p:nvSpPr>
          <p:cNvPr id="29" name="文字方塊 28"/>
          <p:cNvSpPr txBox="1"/>
          <p:nvPr/>
        </p:nvSpPr>
        <p:spPr>
          <a:xfrm>
            <a:off x="5857024" y="1686424"/>
            <a:ext cx="1463040" cy="307777"/>
          </a:xfrm>
          <a:prstGeom prst="rect">
            <a:avLst/>
          </a:prstGeom>
          <a:noFill/>
        </p:spPr>
        <p:txBody>
          <a:bodyPr wrap="square" rtlCol="0">
            <a:spAutoFit/>
          </a:bodyPr>
          <a:lstStyle/>
          <a:p>
            <a:r>
              <a:rPr lang="zh-TW" altLang="en-US" sz="1400" b="1" dirty="0"/>
              <a:t>中</a:t>
            </a:r>
            <a:r>
              <a:rPr lang="zh-TW" altLang="en-US" sz="1400" b="1" dirty="0" smtClean="0"/>
              <a:t>温帶</a:t>
            </a:r>
            <a:endParaRPr lang="en-US" sz="1400" b="1" dirty="0"/>
          </a:p>
        </p:txBody>
      </p:sp>
      <p:sp>
        <p:nvSpPr>
          <p:cNvPr id="30" name="文字方塊 29"/>
          <p:cNvSpPr txBox="1"/>
          <p:nvPr/>
        </p:nvSpPr>
        <p:spPr>
          <a:xfrm>
            <a:off x="5033648" y="3740135"/>
            <a:ext cx="1463040" cy="382385"/>
          </a:xfrm>
          <a:prstGeom prst="rect">
            <a:avLst/>
          </a:prstGeom>
          <a:noFill/>
        </p:spPr>
        <p:txBody>
          <a:bodyPr wrap="square" rtlCol="0">
            <a:spAutoFit/>
          </a:bodyPr>
          <a:lstStyle/>
          <a:p>
            <a:r>
              <a:rPr lang="zh-TW" altLang="en-US" b="1" dirty="0" smtClean="0"/>
              <a:t>亞熱帶</a:t>
            </a:r>
            <a:endParaRPr lang="en-US" b="1" dirty="0"/>
          </a:p>
        </p:txBody>
      </p:sp>
      <p:sp>
        <p:nvSpPr>
          <p:cNvPr id="31" name="Speech Bubble: Rectangle 8">
            <a:extLst>
              <a:ext uri="{FF2B5EF4-FFF2-40B4-BE49-F238E27FC236}">
                <a16:creationId xmlns:a16="http://schemas.microsoft.com/office/drawing/2014/main" id="{1DEFAA00-DC5A-4315-9F7B-B7B6A6C25A57}"/>
              </a:ext>
            </a:extLst>
          </p:cNvPr>
          <p:cNvSpPr/>
          <p:nvPr/>
        </p:nvSpPr>
        <p:spPr>
          <a:xfrm>
            <a:off x="4166313" y="675262"/>
            <a:ext cx="1722268" cy="435006"/>
          </a:xfrm>
          <a:prstGeom prst="wedgeRectCallout">
            <a:avLst>
              <a:gd name="adj1" fmla="val 71951"/>
              <a:gd name="adj2" fmla="val -150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&lt;1600℃  </a:t>
            </a:r>
            <a:endParaRPr lang="en-HK" sz="1400" dirty="0">
              <a:solidFill>
                <a:schemeClr val="tx1"/>
              </a:solidFill>
            </a:endParaRPr>
          </a:p>
        </p:txBody>
      </p:sp>
      <p:sp>
        <p:nvSpPr>
          <p:cNvPr id="32" name="文字方塊 31"/>
          <p:cNvSpPr txBox="1"/>
          <p:nvPr/>
        </p:nvSpPr>
        <p:spPr>
          <a:xfrm>
            <a:off x="6020289" y="592991"/>
            <a:ext cx="1463040" cy="276999"/>
          </a:xfrm>
          <a:prstGeom prst="rect">
            <a:avLst/>
          </a:prstGeom>
          <a:noFill/>
        </p:spPr>
        <p:txBody>
          <a:bodyPr wrap="square" rtlCol="0">
            <a:spAutoFit/>
          </a:bodyPr>
          <a:lstStyle/>
          <a:p>
            <a:r>
              <a:rPr lang="zh-TW" altLang="en-US" sz="1200" b="1" dirty="0" smtClean="0"/>
              <a:t>寒温帶</a:t>
            </a:r>
            <a:endParaRPr lang="en-US" sz="1200" b="1" dirty="0"/>
          </a:p>
        </p:txBody>
      </p:sp>
      <p:sp>
        <p:nvSpPr>
          <p:cNvPr id="33" name="文字方塊 32"/>
          <p:cNvSpPr txBox="1"/>
          <p:nvPr/>
        </p:nvSpPr>
        <p:spPr>
          <a:xfrm>
            <a:off x="5391821" y="4862534"/>
            <a:ext cx="1463040" cy="276999"/>
          </a:xfrm>
          <a:prstGeom prst="rect">
            <a:avLst/>
          </a:prstGeom>
          <a:noFill/>
        </p:spPr>
        <p:txBody>
          <a:bodyPr wrap="square" rtlCol="0">
            <a:spAutoFit/>
          </a:bodyPr>
          <a:lstStyle/>
          <a:p>
            <a:r>
              <a:rPr lang="zh-TW" altLang="en-US" sz="1200" b="1" dirty="0"/>
              <a:t>熱</a:t>
            </a:r>
            <a:r>
              <a:rPr lang="zh-TW" altLang="en-US" sz="1200" b="1" dirty="0" smtClean="0"/>
              <a:t>帶</a:t>
            </a:r>
            <a:endParaRPr lang="en-US" sz="1200" b="1" dirty="0"/>
          </a:p>
        </p:txBody>
      </p:sp>
      <p:sp>
        <p:nvSpPr>
          <p:cNvPr id="34" name="文字方塊 33"/>
          <p:cNvSpPr txBox="1"/>
          <p:nvPr/>
        </p:nvSpPr>
        <p:spPr>
          <a:xfrm>
            <a:off x="4219093" y="4515671"/>
            <a:ext cx="1463040" cy="276999"/>
          </a:xfrm>
          <a:prstGeom prst="rect">
            <a:avLst/>
          </a:prstGeom>
          <a:noFill/>
        </p:spPr>
        <p:txBody>
          <a:bodyPr wrap="square" rtlCol="0">
            <a:spAutoFit/>
          </a:bodyPr>
          <a:lstStyle/>
          <a:p>
            <a:r>
              <a:rPr lang="zh-TW" altLang="en-US" sz="1200" b="1" dirty="0"/>
              <a:t>熱</a:t>
            </a:r>
            <a:r>
              <a:rPr lang="zh-TW" altLang="en-US" sz="1200" b="1" dirty="0" smtClean="0"/>
              <a:t>帶</a:t>
            </a:r>
            <a:endParaRPr lang="en-US" sz="1200" b="1" dirty="0"/>
          </a:p>
        </p:txBody>
      </p:sp>
      <p:sp>
        <p:nvSpPr>
          <p:cNvPr id="35" name="Speech Bubble: Rectangle 7">
            <a:extLst>
              <a:ext uri="{FF2B5EF4-FFF2-40B4-BE49-F238E27FC236}">
                <a16:creationId xmlns:a16="http://schemas.microsoft.com/office/drawing/2014/main" id="{47573813-48C6-4CB4-B16B-38AF7CE0D7C4}"/>
              </a:ext>
            </a:extLst>
          </p:cNvPr>
          <p:cNvSpPr/>
          <p:nvPr/>
        </p:nvSpPr>
        <p:spPr>
          <a:xfrm>
            <a:off x="7304709" y="1278343"/>
            <a:ext cx="1722268" cy="435006"/>
          </a:xfrm>
          <a:prstGeom prst="wedgeRectCallout">
            <a:avLst>
              <a:gd name="adj1" fmla="val -75786"/>
              <a:gd name="adj2" fmla="val 4773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1600-3400℃  </a:t>
            </a:r>
            <a:endParaRPr lang="en-HK" sz="1400" dirty="0">
              <a:solidFill>
                <a:schemeClr val="tx1"/>
              </a:solidFill>
            </a:endParaRPr>
          </a:p>
        </p:txBody>
      </p:sp>
      <p:sp>
        <p:nvSpPr>
          <p:cNvPr id="36" name="Speech Bubble: Rectangle 6">
            <a:extLst>
              <a:ext uri="{FF2B5EF4-FFF2-40B4-BE49-F238E27FC236}">
                <a16:creationId xmlns:a16="http://schemas.microsoft.com/office/drawing/2014/main" id="{8E9C2718-B377-44A4-AACD-962EEB4F69C4}"/>
              </a:ext>
            </a:extLst>
          </p:cNvPr>
          <p:cNvSpPr/>
          <p:nvPr/>
        </p:nvSpPr>
        <p:spPr>
          <a:xfrm>
            <a:off x="6883115" y="2347539"/>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3400-4500℃  </a:t>
            </a:r>
            <a:endParaRPr lang="en-HK" sz="1400" dirty="0">
              <a:solidFill>
                <a:schemeClr val="tx1"/>
              </a:solidFill>
            </a:endParaRPr>
          </a:p>
        </p:txBody>
      </p:sp>
      <p:sp>
        <p:nvSpPr>
          <p:cNvPr id="37" name="Speech Bubble: Rectangle 5">
            <a:extLst>
              <a:ext uri="{FF2B5EF4-FFF2-40B4-BE49-F238E27FC236}">
                <a16:creationId xmlns:a16="http://schemas.microsoft.com/office/drawing/2014/main" id="{A755CC5D-9A86-49D0-A82D-A2F0767E969B}"/>
              </a:ext>
            </a:extLst>
          </p:cNvPr>
          <p:cNvSpPr/>
          <p:nvPr/>
        </p:nvSpPr>
        <p:spPr>
          <a:xfrm>
            <a:off x="7085139" y="3303681"/>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4500-8000℃  </a:t>
            </a:r>
            <a:endParaRPr lang="en-HK" sz="1400" dirty="0">
              <a:solidFill>
                <a:schemeClr val="tx1"/>
              </a:solidFill>
            </a:endParaRPr>
          </a:p>
        </p:txBody>
      </p:sp>
      <p:sp>
        <p:nvSpPr>
          <p:cNvPr id="38" name="Speech Bubble: Rectangle 4">
            <a:extLst>
              <a:ext uri="{FF2B5EF4-FFF2-40B4-BE49-F238E27FC236}">
                <a16:creationId xmlns:a16="http://schemas.microsoft.com/office/drawing/2014/main" id="{756630B1-05EB-DB41-91A3-11442578E603}"/>
              </a:ext>
            </a:extLst>
          </p:cNvPr>
          <p:cNvSpPr/>
          <p:nvPr/>
        </p:nvSpPr>
        <p:spPr>
          <a:xfrm>
            <a:off x="5283975" y="5200804"/>
            <a:ext cx="1722268" cy="435006"/>
          </a:xfrm>
          <a:prstGeom prst="wedgeRectCallout">
            <a:avLst>
              <a:gd name="adj1" fmla="val -42000"/>
              <a:gd name="adj2" fmla="val -8221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&gt;8000℃  </a:t>
            </a:r>
            <a:endParaRPr lang="en-HK" sz="1400" dirty="0">
              <a:solidFill>
                <a:schemeClr val="tx1"/>
              </a:solidFill>
            </a:endParaRPr>
          </a:p>
        </p:txBody>
      </p:sp>
      <p:sp>
        <p:nvSpPr>
          <p:cNvPr id="39" name="文字方塊 38"/>
          <p:cNvSpPr txBox="1"/>
          <p:nvPr/>
        </p:nvSpPr>
        <p:spPr>
          <a:xfrm>
            <a:off x="2121249" y="3890856"/>
            <a:ext cx="1147156" cy="1277273"/>
          </a:xfrm>
          <a:prstGeom prst="rect">
            <a:avLst/>
          </a:prstGeom>
          <a:noFill/>
        </p:spPr>
        <p:txBody>
          <a:bodyPr wrap="square" rtlCol="0">
            <a:spAutoFit/>
          </a:bodyPr>
          <a:lstStyle/>
          <a:p>
            <a:r>
              <a:rPr lang="zh-TW" altLang="en-US" sz="1100" dirty="0" smtClean="0"/>
              <a:t>熱帶</a:t>
            </a:r>
            <a:endParaRPr lang="en-US" altLang="zh-TW" sz="1100" dirty="0" smtClean="0"/>
          </a:p>
          <a:p>
            <a:r>
              <a:rPr lang="zh-TW" altLang="en-US" sz="1100" dirty="0" smtClean="0"/>
              <a:t>亞熱帶</a:t>
            </a:r>
            <a:endParaRPr lang="en-US" altLang="zh-TW" sz="1100" dirty="0" smtClean="0"/>
          </a:p>
          <a:p>
            <a:r>
              <a:rPr lang="zh-TW" altLang="en-US" sz="1100" dirty="0" smtClean="0"/>
              <a:t>暖温帶</a:t>
            </a:r>
            <a:endParaRPr lang="en-US" altLang="zh-TW" sz="1100" dirty="0" smtClean="0"/>
          </a:p>
          <a:p>
            <a:r>
              <a:rPr lang="zh-TW" altLang="en-US" sz="1100" dirty="0" smtClean="0"/>
              <a:t>中温帶</a:t>
            </a:r>
            <a:endParaRPr lang="en-US" altLang="zh-TW" sz="1100" dirty="0" smtClean="0"/>
          </a:p>
          <a:p>
            <a:r>
              <a:rPr lang="zh-TW" altLang="en-US" sz="1100" dirty="0" smtClean="0"/>
              <a:t>寒温帶</a:t>
            </a:r>
            <a:endParaRPr lang="en-US" altLang="zh-TW" sz="1100" dirty="0" smtClean="0"/>
          </a:p>
          <a:p>
            <a:r>
              <a:rPr lang="zh-TW" altLang="en-US" sz="1100" dirty="0" smtClean="0"/>
              <a:t>高原氣候區</a:t>
            </a:r>
            <a:endParaRPr lang="en-US" altLang="zh-TW" sz="1100" dirty="0" smtClean="0"/>
          </a:p>
          <a:p>
            <a:endParaRPr lang="en-US" sz="1100" dirty="0"/>
          </a:p>
        </p:txBody>
      </p:sp>
    </p:spTree>
    <p:extLst>
      <p:ext uri="{BB962C8B-B14F-4D97-AF65-F5344CB8AC3E}">
        <p14:creationId xmlns:p14="http://schemas.microsoft.com/office/powerpoint/2010/main" val="397308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D2B-482A-484C-BDE1-0CDF3432E6AD}"/>
              </a:ext>
            </a:extLst>
          </p:cNvPr>
          <p:cNvSpPr>
            <a:spLocks noGrp="1"/>
          </p:cNvSpPr>
          <p:nvPr>
            <p:ph type="title"/>
          </p:nvPr>
        </p:nvSpPr>
        <p:spPr>
          <a:xfrm>
            <a:off x="685332" y="618518"/>
            <a:ext cx="7773338" cy="686499"/>
          </a:xfrm>
        </p:spPr>
        <p:txBody>
          <a:bodyPr/>
          <a:lstStyle/>
          <a:p>
            <a:r>
              <a:rPr lang="zh-TW" altLang="en-US" b="1" u="sng" dirty="0" smtClean="0">
                <a:solidFill>
                  <a:srgbClr val="0070C0"/>
                </a:solidFill>
              </a:rPr>
              <a:t>降水分佈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3ED2A28B-391D-42B1-83D8-ECBB0CBB7084}"/>
              </a:ext>
            </a:extLst>
          </p:cNvPr>
          <p:cNvSpPr>
            <a:spLocks noGrp="1"/>
          </p:cNvSpPr>
          <p:nvPr>
            <p:ph sz="quarter" idx="13"/>
          </p:nvPr>
        </p:nvSpPr>
        <p:spPr>
          <a:xfrm>
            <a:off x="685330" y="1429305"/>
            <a:ext cx="7772870" cy="4361895"/>
          </a:xfrm>
        </p:spPr>
        <p:txBody>
          <a:bodyPr>
            <a:normAutofit fontScale="92500"/>
          </a:bodyPr>
          <a:lstStyle/>
          <a:p>
            <a:r>
              <a:rPr lang="zh-TW" altLang="en-US" sz="3200" dirty="0"/>
              <a:t>我</a:t>
            </a:r>
            <a:r>
              <a:rPr lang="zh-TW" altLang="en-US" sz="3200" dirty="0" smtClean="0"/>
              <a:t>國</a:t>
            </a:r>
            <a:r>
              <a:rPr lang="zh-TW" altLang="en-US" sz="3200" dirty="0"/>
              <a:t>的降水季節特徵是南方雨季開始早，結束晚，雨季長並集中在</a:t>
            </a:r>
            <a:r>
              <a:rPr lang="en-US" altLang="zh-TW" sz="3200" dirty="0"/>
              <a:t>5-10</a:t>
            </a:r>
            <a:r>
              <a:rPr lang="zh-TW" altLang="en-US" sz="3200" dirty="0"/>
              <a:t>月；北方雨季開始晚，結束早，雨季短且集中在</a:t>
            </a:r>
            <a:r>
              <a:rPr lang="en-US" altLang="zh-TW" sz="3200" dirty="0"/>
              <a:t>7-8</a:t>
            </a:r>
            <a:r>
              <a:rPr lang="zh-TW" altLang="en-US" sz="3200" dirty="0"/>
              <a:t>月</a:t>
            </a:r>
            <a:endParaRPr lang="en-HK" altLang="zh-TW" sz="3200" dirty="0"/>
          </a:p>
          <a:p>
            <a:r>
              <a:rPr lang="zh-TW" altLang="en-US" sz="3200" dirty="0" smtClean="0"/>
              <a:t>大部分</a:t>
            </a:r>
            <a:r>
              <a:rPr lang="zh-TW" altLang="en-US" sz="3200" dirty="0"/>
              <a:t>地區均是夏秋多雨，冬春少雨，全國只有台灣東北部是唯一以冬雨為主的地區（冬雨型），該區的冬季降水量佔年總量約</a:t>
            </a:r>
            <a:r>
              <a:rPr lang="en-US" altLang="zh-TW" sz="3200" dirty="0"/>
              <a:t>35%</a:t>
            </a:r>
            <a:endParaRPr lang="en-HK" sz="3200" dirty="0"/>
          </a:p>
        </p:txBody>
      </p:sp>
    </p:spTree>
    <p:extLst>
      <p:ext uri="{BB962C8B-B14F-4D97-AF65-F5344CB8AC3E}">
        <p14:creationId xmlns:p14="http://schemas.microsoft.com/office/powerpoint/2010/main" val="149501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449A3-E428-47BF-9F39-10F1E05239AF}"/>
              </a:ext>
            </a:extLst>
          </p:cNvPr>
          <p:cNvSpPr>
            <a:spLocks noGrp="1"/>
          </p:cNvSpPr>
          <p:nvPr>
            <p:ph sz="quarter" idx="13"/>
          </p:nvPr>
        </p:nvSpPr>
        <p:spPr>
          <a:xfrm>
            <a:off x="685565" y="1100832"/>
            <a:ext cx="7772870" cy="5143130"/>
          </a:xfrm>
        </p:spPr>
        <p:txBody>
          <a:bodyPr>
            <a:normAutofit/>
          </a:bodyPr>
          <a:lstStyle/>
          <a:p>
            <a:r>
              <a:rPr lang="zh-TW" altLang="en-US" sz="3200" dirty="0"/>
              <a:t>我</a:t>
            </a:r>
            <a:r>
              <a:rPr lang="zh-TW" altLang="en-US" sz="3200" dirty="0" smtClean="0"/>
              <a:t>國</a:t>
            </a:r>
            <a:r>
              <a:rPr lang="zh-TW" altLang="en-US" sz="3200" dirty="0"/>
              <a:t>降水的主來源是太平洋的東南季風和印度洋的西南季風所輸送的水汽</a:t>
            </a:r>
            <a:endParaRPr lang="en-HK" altLang="zh-TW" sz="3200" dirty="0"/>
          </a:p>
          <a:p>
            <a:r>
              <a:rPr lang="zh-TW" altLang="en-US" sz="3200" dirty="0" smtClean="0"/>
              <a:t>各</a:t>
            </a:r>
            <a:r>
              <a:rPr lang="zh-TW" altLang="en-US" sz="3200" dirty="0"/>
              <a:t>地區的年降水量差別很大 </a:t>
            </a:r>
            <a:r>
              <a:rPr lang="en-US" altLang="zh-TW" sz="3200" dirty="0"/>
              <a:t>(</a:t>
            </a:r>
            <a:r>
              <a:rPr lang="zh-TW" altLang="en-US" sz="3200" dirty="0"/>
              <a:t>圖</a:t>
            </a:r>
            <a:r>
              <a:rPr lang="en-US" altLang="zh-TW" sz="3200" dirty="0"/>
              <a:t>4)</a:t>
            </a:r>
            <a:r>
              <a:rPr lang="zh-TW" altLang="en-US" sz="3200" dirty="0"/>
              <a:t>，大致情況是：沿海多於內陸，南方多於北方，山區多於平原，山地中暖濕空氣的迎風坡多於背風坡</a:t>
            </a:r>
            <a:endParaRPr lang="en-HK" altLang="zh-TW" sz="3200" dirty="0"/>
          </a:p>
          <a:p>
            <a:endParaRPr lang="zh-TW" altLang="en-US" sz="3200" dirty="0"/>
          </a:p>
        </p:txBody>
      </p:sp>
    </p:spTree>
    <p:extLst>
      <p:ext uri="{BB962C8B-B14F-4D97-AF65-F5344CB8AC3E}">
        <p14:creationId xmlns:p14="http://schemas.microsoft.com/office/powerpoint/2010/main" val="132487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hqprint">
            <a:extLst>
              <a:ext uri="{28A0092B-C50C-407E-A947-70E740481C1C}">
                <a14:useLocalDpi xmlns:a14="http://schemas.microsoft.com/office/drawing/2010/main" val="0"/>
              </a:ext>
            </a:extLst>
          </a:blip>
          <a:srcRect t="14182" b="31393"/>
          <a:stretch/>
        </p:blipFill>
        <p:spPr>
          <a:xfrm>
            <a:off x="1429000" y="94352"/>
            <a:ext cx="7212282" cy="5552303"/>
          </a:xfrm>
          <a:prstGeom prst="rect">
            <a:avLst/>
          </a:prstGeom>
        </p:spPr>
      </p:pic>
      <p:sp>
        <p:nvSpPr>
          <p:cNvPr id="7" name="TextBox 5">
            <a:extLst>
              <a:ext uri="{FF2B5EF4-FFF2-40B4-BE49-F238E27FC236}">
                <a16:creationId xmlns:a16="http://schemas.microsoft.com/office/drawing/2014/main" id="{A01F41DB-2B3D-E84B-A077-111812718ABC}"/>
              </a:ext>
            </a:extLst>
          </p:cNvPr>
          <p:cNvSpPr txBox="1"/>
          <p:nvPr/>
        </p:nvSpPr>
        <p:spPr>
          <a:xfrm>
            <a:off x="2823956" y="5245501"/>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
        <p:nvSpPr>
          <p:cNvPr id="8" name="圓角矩形圖說文字 5">
            <a:extLst>
              <a:ext uri="{FF2B5EF4-FFF2-40B4-BE49-F238E27FC236}">
                <a16:creationId xmlns:a16="http://schemas.microsoft.com/office/drawing/2014/main" id="{90B90664-EC6D-4A81-877C-77233167CCDA}"/>
              </a:ext>
            </a:extLst>
          </p:cNvPr>
          <p:cNvSpPr/>
          <p:nvPr/>
        </p:nvSpPr>
        <p:spPr>
          <a:xfrm>
            <a:off x="2118670" y="5812910"/>
            <a:ext cx="6667198" cy="82896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4  </a:t>
            </a:r>
            <a:r>
              <a:rPr lang="zh-TW" altLang="en-US" sz="3000" b="1" dirty="0"/>
              <a:t>我</a:t>
            </a:r>
            <a:r>
              <a:rPr lang="zh-TW" altLang="en-US" sz="3000" b="1" dirty="0" smtClean="0"/>
              <a:t>國</a:t>
            </a:r>
            <a:r>
              <a:rPr lang="zh-TW" altLang="en-US" sz="3000" b="1" dirty="0"/>
              <a:t>的年降水量</a:t>
            </a:r>
            <a:r>
              <a:rPr lang="zh-TW" altLang="en-US" sz="3000" b="1" dirty="0" smtClean="0"/>
              <a:t>分佈圖</a:t>
            </a:r>
            <a:endParaRPr lang="en-HK" altLang="zh-TW" sz="3000" b="1" dirty="0"/>
          </a:p>
        </p:txBody>
      </p:sp>
      <p:sp>
        <p:nvSpPr>
          <p:cNvPr id="9" name="文字方塊 8"/>
          <p:cNvSpPr txBox="1"/>
          <p:nvPr/>
        </p:nvSpPr>
        <p:spPr>
          <a:xfrm>
            <a:off x="1828800" y="3948545"/>
            <a:ext cx="1662545" cy="307777"/>
          </a:xfrm>
          <a:prstGeom prst="rect">
            <a:avLst/>
          </a:prstGeom>
          <a:noFill/>
        </p:spPr>
        <p:txBody>
          <a:bodyPr wrap="square" rtlCol="0">
            <a:spAutoFit/>
          </a:bodyPr>
          <a:lstStyle/>
          <a:p>
            <a:r>
              <a:rPr lang="zh-TW" altLang="en-US" sz="1400" dirty="0" smtClean="0">
                <a:latin typeface="+mn-ea"/>
              </a:rPr>
              <a:t>年降水量</a:t>
            </a:r>
            <a:r>
              <a:rPr lang="en-US" altLang="zh-TW" sz="1400" dirty="0" smtClean="0">
                <a:latin typeface="+mn-ea"/>
              </a:rPr>
              <a:t>(</a:t>
            </a:r>
            <a:r>
              <a:rPr lang="zh-TW" altLang="en-US" sz="1400" dirty="0" smtClean="0">
                <a:latin typeface="+mn-ea"/>
              </a:rPr>
              <a:t>毫米</a:t>
            </a:r>
            <a:r>
              <a:rPr lang="en-US" altLang="zh-TW" sz="1400" dirty="0" smtClean="0">
                <a:latin typeface="+mn-ea"/>
              </a:rPr>
              <a:t>)</a:t>
            </a:r>
            <a:endParaRPr lang="en-US" sz="1400" dirty="0">
              <a:latin typeface="+mn-ea"/>
            </a:endParaRPr>
          </a:p>
        </p:txBody>
      </p:sp>
    </p:spTree>
    <p:extLst>
      <p:ext uri="{BB962C8B-B14F-4D97-AF65-F5344CB8AC3E}">
        <p14:creationId xmlns:p14="http://schemas.microsoft.com/office/powerpoint/2010/main" val="317506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A7CD-5737-4F6B-84B6-65C3FB40108F}"/>
              </a:ext>
            </a:extLst>
          </p:cNvPr>
          <p:cNvSpPr>
            <a:spLocks noGrp="1"/>
          </p:cNvSpPr>
          <p:nvPr>
            <p:ph type="title"/>
          </p:nvPr>
        </p:nvSpPr>
        <p:spPr>
          <a:xfrm>
            <a:off x="685332" y="618518"/>
            <a:ext cx="7773338" cy="686499"/>
          </a:xfrm>
        </p:spPr>
        <p:txBody>
          <a:bodyPr/>
          <a:lstStyle/>
          <a:p>
            <a:r>
              <a:rPr lang="zh-TW" altLang="en-US" b="1" u="sng" dirty="0" smtClean="0">
                <a:solidFill>
                  <a:srgbClr val="0070C0"/>
                </a:solidFill>
              </a:rPr>
              <a:t>主要</a:t>
            </a:r>
            <a:r>
              <a:rPr lang="zh-TW" altLang="en-US" b="1" u="sng" dirty="0">
                <a:solidFill>
                  <a:srgbClr val="0070C0"/>
                </a:solidFill>
              </a:rPr>
              <a:t>的乾濕地區</a:t>
            </a:r>
            <a:r>
              <a:rPr lang="zh-TW" altLang="en-US" b="1" u="sng" dirty="0" smtClean="0">
                <a:solidFill>
                  <a:srgbClr val="0070C0"/>
                </a:solidFill>
              </a:rPr>
              <a:t>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5247C352-43B2-4609-BC09-1392B68734E9}"/>
              </a:ext>
            </a:extLst>
          </p:cNvPr>
          <p:cNvSpPr>
            <a:spLocks noGrp="1"/>
          </p:cNvSpPr>
          <p:nvPr>
            <p:ph sz="quarter" idx="13"/>
          </p:nvPr>
        </p:nvSpPr>
        <p:spPr>
          <a:xfrm>
            <a:off x="685330" y="1429305"/>
            <a:ext cx="7772870" cy="5113538"/>
          </a:xfrm>
        </p:spPr>
        <p:txBody>
          <a:bodyPr>
            <a:normAutofit/>
          </a:bodyPr>
          <a:lstStyle/>
          <a:p>
            <a:r>
              <a:rPr lang="zh-TW" altLang="en-US" sz="3200" dirty="0"/>
              <a:t>一個地區的乾濕程度，主要由</a:t>
            </a:r>
            <a:r>
              <a:rPr lang="zh-TW" altLang="en-US" sz="3200" b="1" dirty="0"/>
              <a:t>降水量</a:t>
            </a:r>
            <a:r>
              <a:rPr lang="zh-TW" altLang="en-US" sz="3200" dirty="0"/>
              <a:t>和</a:t>
            </a:r>
            <a:r>
              <a:rPr lang="zh-TW" altLang="en-US" sz="3200" b="1" dirty="0"/>
              <a:t>蒸發量</a:t>
            </a:r>
            <a:r>
              <a:rPr lang="zh-TW" altLang="en-US" sz="3200" dirty="0"/>
              <a:t>的對比關係來決定</a:t>
            </a:r>
            <a:endParaRPr lang="en-HK" altLang="zh-TW" sz="3200" dirty="0"/>
          </a:p>
          <a:p>
            <a:r>
              <a:rPr lang="zh-TW" altLang="en-US" sz="3200" dirty="0" smtClean="0"/>
              <a:t>各</a:t>
            </a:r>
            <a:r>
              <a:rPr lang="zh-TW" altLang="en-US" sz="3200" dirty="0"/>
              <a:t>地的乾濕狀況差異很大，但大致可分為圖</a:t>
            </a:r>
            <a:r>
              <a:rPr lang="en-US" altLang="zh-TW" sz="3200" dirty="0"/>
              <a:t>1</a:t>
            </a:r>
            <a:r>
              <a:rPr lang="zh-TW" altLang="en-US" sz="3200" dirty="0"/>
              <a:t>中的</a:t>
            </a:r>
            <a:r>
              <a:rPr lang="zh-TW" altLang="en-US" sz="3200" b="1" dirty="0"/>
              <a:t>四個乾濕地區</a:t>
            </a:r>
            <a:r>
              <a:rPr lang="zh-TW" altLang="en-US" sz="3200" dirty="0"/>
              <a:t>：</a:t>
            </a:r>
            <a:r>
              <a:rPr lang="en-US" altLang="zh-TW" sz="3200" dirty="0"/>
              <a:t>1) </a:t>
            </a:r>
            <a:r>
              <a:rPr lang="zh-TW" altLang="en-US" sz="3200" b="1" dirty="0"/>
              <a:t>濕潤區</a:t>
            </a:r>
            <a:r>
              <a:rPr lang="zh-TW" altLang="en-US" sz="3200" dirty="0"/>
              <a:t>、</a:t>
            </a:r>
            <a:r>
              <a:rPr lang="en-US" altLang="zh-TW" sz="3200" dirty="0"/>
              <a:t>2) </a:t>
            </a:r>
            <a:r>
              <a:rPr lang="zh-TW" altLang="en-US" sz="3200" b="1" dirty="0"/>
              <a:t>半濕潤區</a:t>
            </a:r>
            <a:r>
              <a:rPr lang="zh-TW" altLang="en-US" sz="3200" dirty="0"/>
              <a:t>、</a:t>
            </a:r>
            <a:r>
              <a:rPr lang="en-US" altLang="zh-TW" sz="3200" dirty="0"/>
              <a:t>3) </a:t>
            </a:r>
            <a:r>
              <a:rPr lang="zh-TW" altLang="en-US" sz="3200" b="1" dirty="0"/>
              <a:t>半乾旱區</a:t>
            </a:r>
            <a:r>
              <a:rPr lang="zh-TW" altLang="en-US" sz="3200" dirty="0"/>
              <a:t>和 </a:t>
            </a:r>
            <a:r>
              <a:rPr lang="en-US" altLang="zh-TW" sz="3200" dirty="0"/>
              <a:t>4) </a:t>
            </a:r>
            <a:r>
              <a:rPr lang="zh-TW" altLang="en-US" sz="3200" b="1" dirty="0"/>
              <a:t>乾旱區</a:t>
            </a:r>
            <a:endParaRPr lang="en-HK" altLang="zh-TW" sz="3200" b="1" dirty="0"/>
          </a:p>
          <a:p>
            <a:r>
              <a:rPr lang="zh-TW" altLang="en-US" sz="3200" dirty="0"/>
              <a:t>一般來說</a:t>
            </a:r>
            <a:r>
              <a:rPr lang="zh-TW" altLang="en-US" sz="3200" dirty="0" smtClean="0"/>
              <a:t>，我國</a:t>
            </a:r>
            <a:r>
              <a:rPr lang="zh-TW" altLang="en-US" sz="3200" dirty="0"/>
              <a:t>的濕潤區及半濕潤區的降水量均高於蒸發量；而在半乾旱和乾旱區，降水量則低於蒸發量</a:t>
            </a:r>
          </a:p>
          <a:p>
            <a:endParaRPr lang="en-HK" sz="3200" dirty="0"/>
          </a:p>
        </p:txBody>
      </p:sp>
    </p:spTree>
    <p:extLst>
      <p:ext uri="{BB962C8B-B14F-4D97-AF65-F5344CB8AC3E}">
        <p14:creationId xmlns:p14="http://schemas.microsoft.com/office/powerpoint/2010/main" val="224938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41D9914-EC91-4CC7-B4A3-290F953DCA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0714" y="3667219"/>
            <a:ext cx="2392607" cy="1568629"/>
          </a:xfrm>
          <a:prstGeom prst="rect">
            <a:avLst/>
          </a:prstGeom>
        </p:spPr>
      </p:pic>
      <p:sp>
        <p:nvSpPr>
          <p:cNvPr id="10" name="Speech Bubble: Rectangle with Corners Rounded 9">
            <a:extLst>
              <a:ext uri="{FF2B5EF4-FFF2-40B4-BE49-F238E27FC236}">
                <a16:creationId xmlns:a16="http://schemas.microsoft.com/office/drawing/2014/main" id="{6EDED425-217B-49D7-8D93-EDA160872D73}"/>
              </a:ext>
            </a:extLst>
          </p:cNvPr>
          <p:cNvSpPr/>
          <p:nvPr/>
        </p:nvSpPr>
        <p:spPr>
          <a:xfrm>
            <a:off x="140589" y="1128646"/>
            <a:ext cx="2392607" cy="2270672"/>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根據圖</a:t>
            </a:r>
            <a:r>
              <a:rPr lang="en-US" altLang="zh-TW" sz="2800" dirty="0">
                <a:solidFill>
                  <a:schemeClr val="tx1"/>
                </a:solidFill>
              </a:rPr>
              <a:t>5</a:t>
            </a:r>
            <a:r>
              <a:rPr lang="zh-TW" altLang="en-US" sz="2800" dirty="0">
                <a:solidFill>
                  <a:schemeClr val="tx1"/>
                </a:solidFill>
              </a:rPr>
              <a:t>，請你</a:t>
            </a:r>
            <a:r>
              <a:rPr lang="zh-TW" altLang="en-US" sz="2800" dirty="0" smtClean="0">
                <a:solidFill>
                  <a:schemeClr val="tx1"/>
                </a:solidFill>
              </a:rPr>
              <a:t>描述我國</a:t>
            </a:r>
            <a:r>
              <a:rPr lang="zh-TW" altLang="en-US" sz="2800" dirty="0">
                <a:solidFill>
                  <a:schemeClr val="tx1"/>
                </a:solidFill>
              </a:rPr>
              <a:t>主要的乾濕地區</a:t>
            </a:r>
            <a:r>
              <a:rPr lang="zh-TW" altLang="en-US" sz="2800" dirty="0" smtClean="0">
                <a:solidFill>
                  <a:schemeClr val="tx1"/>
                </a:solidFill>
              </a:rPr>
              <a:t>分佈</a:t>
            </a:r>
            <a:endParaRPr lang="en-HK" sz="2800" dirty="0">
              <a:solidFill>
                <a:schemeClr val="tx1"/>
              </a:solidFill>
            </a:endParaRPr>
          </a:p>
        </p:txBody>
      </p:sp>
      <p:pic>
        <p:nvPicPr>
          <p:cNvPr id="15" name="圖片 14"/>
          <p:cNvPicPr>
            <a:picLocks noChangeAspect="1"/>
          </p:cNvPicPr>
          <p:nvPr/>
        </p:nvPicPr>
        <p:blipFill rotWithShape="1">
          <a:blip r:embed="rId3" cstate="hqprint">
            <a:extLst>
              <a:ext uri="{28A0092B-C50C-407E-A947-70E740481C1C}">
                <a14:useLocalDpi xmlns:a14="http://schemas.microsoft.com/office/drawing/2010/main" val="0"/>
              </a:ext>
            </a:extLst>
          </a:blip>
          <a:srcRect t="10909" b="31152"/>
          <a:stretch/>
        </p:blipFill>
        <p:spPr>
          <a:xfrm>
            <a:off x="2748656" y="316574"/>
            <a:ext cx="6105050" cy="5003469"/>
          </a:xfrm>
          <a:prstGeom prst="rect">
            <a:avLst/>
          </a:prstGeom>
        </p:spPr>
      </p:pic>
      <p:sp>
        <p:nvSpPr>
          <p:cNvPr id="16" name="TextBox 5">
            <a:extLst>
              <a:ext uri="{FF2B5EF4-FFF2-40B4-BE49-F238E27FC236}">
                <a16:creationId xmlns:a16="http://schemas.microsoft.com/office/drawing/2014/main" id="{21D3891A-2DAB-4B43-ABC3-B7B3F482817F}"/>
              </a:ext>
            </a:extLst>
          </p:cNvPr>
          <p:cNvSpPr txBox="1"/>
          <p:nvPr/>
        </p:nvSpPr>
        <p:spPr>
          <a:xfrm>
            <a:off x="6068271" y="2619704"/>
            <a:ext cx="1438182" cy="461665"/>
          </a:xfrm>
          <a:prstGeom prst="rect">
            <a:avLst/>
          </a:prstGeom>
          <a:noFill/>
        </p:spPr>
        <p:txBody>
          <a:bodyPr wrap="square" rtlCol="0">
            <a:spAutoFit/>
          </a:bodyPr>
          <a:lstStyle/>
          <a:p>
            <a:pPr algn="ctr"/>
            <a:r>
              <a:rPr lang="zh-TW" altLang="en-US" sz="1200" b="1" dirty="0"/>
              <a:t>年</a:t>
            </a:r>
            <a:r>
              <a:rPr lang="zh-TW" altLang="en-US" sz="1200" b="1" dirty="0" smtClean="0"/>
              <a:t>降水量</a:t>
            </a:r>
            <a:endParaRPr lang="en-US" altLang="zh-TW" sz="1200" b="1" dirty="0" smtClean="0"/>
          </a:p>
          <a:p>
            <a:pPr algn="ctr"/>
            <a:r>
              <a:rPr lang="en-US" altLang="zh-TW" sz="1200" b="1" dirty="0" smtClean="0"/>
              <a:t>&gt;</a:t>
            </a:r>
            <a:r>
              <a:rPr lang="en-US" altLang="zh-TW" sz="1200" b="1" dirty="0"/>
              <a:t>400</a:t>
            </a:r>
            <a:r>
              <a:rPr lang="zh-TW" altLang="en-US" sz="1200" b="1" dirty="0"/>
              <a:t>毫米</a:t>
            </a:r>
            <a:endParaRPr lang="en-HK" sz="1200" b="1" dirty="0"/>
          </a:p>
        </p:txBody>
      </p:sp>
      <p:sp>
        <p:nvSpPr>
          <p:cNvPr id="17" name="TextBox 4">
            <a:extLst>
              <a:ext uri="{FF2B5EF4-FFF2-40B4-BE49-F238E27FC236}">
                <a16:creationId xmlns:a16="http://schemas.microsoft.com/office/drawing/2014/main" id="{A0F16FA0-8C12-4477-A4E0-C529979C5087}"/>
              </a:ext>
            </a:extLst>
          </p:cNvPr>
          <p:cNvSpPr txBox="1"/>
          <p:nvPr/>
        </p:nvSpPr>
        <p:spPr>
          <a:xfrm>
            <a:off x="5528615" y="3459706"/>
            <a:ext cx="1438182" cy="523220"/>
          </a:xfrm>
          <a:prstGeom prst="rect">
            <a:avLst/>
          </a:prstGeom>
          <a:noFill/>
        </p:spPr>
        <p:txBody>
          <a:bodyPr wrap="square" rtlCol="0">
            <a:spAutoFit/>
          </a:bodyPr>
          <a:lstStyle/>
          <a:p>
            <a:pPr algn="ctr"/>
            <a:r>
              <a:rPr lang="zh-TW" altLang="en-US" sz="1400" b="1" dirty="0"/>
              <a:t>年降水量</a:t>
            </a:r>
            <a:r>
              <a:rPr lang="en-US" altLang="zh-TW" sz="1400" b="1" dirty="0"/>
              <a:t>&gt;800</a:t>
            </a:r>
            <a:r>
              <a:rPr lang="zh-TW" altLang="en-US" sz="1400" b="1" dirty="0"/>
              <a:t>毫米</a:t>
            </a:r>
            <a:endParaRPr lang="en-HK" sz="1400" b="1" dirty="0"/>
          </a:p>
        </p:txBody>
      </p:sp>
      <p:sp>
        <p:nvSpPr>
          <p:cNvPr id="18" name="TextBox 7">
            <a:extLst>
              <a:ext uri="{FF2B5EF4-FFF2-40B4-BE49-F238E27FC236}">
                <a16:creationId xmlns:a16="http://schemas.microsoft.com/office/drawing/2014/main" id="{0586B332-7960-4AED-A28A-14E089EBED1A}"/>
              </a:ext>
            </a:extLst>
          </p:cNvPr>
          <p:cNvSpPr txBox="1"/>
          <p:nvPr/>
        </p:nvSpPr>
        <p:spPr>
          <a:xfrm>
            <a:off x="3374240" y="2096484"/>
            <a:ext cx="1438182" cy="523220"/>
          </a:xfrm>
          <a:prstGeom prst="rect">
            <a:avLst/>
          </a:prstGeom>
          <a:noFill/>
        </p:spPr>
        <p:txBody>
          <a:bodyPr wrap="square" rtlCol="0">
            <a:spAutoFit/>
          </a:bodyPr>
          <a:lstStyle/>
          <a:p>
            <a:pPr algn="ctr"/>
            <a:r>
              <a:rPr lang="zh-TW" altLang="en-US" sz="1400" b="1" dirty="0"/>
              <a:t>年降水量</a:t>
            </a:r>
            <a:r>
              <a:rPr lang="en-US" altLang="zh-TW" sz="1400" b="1" dirty="0"/>
              <a:t>&lt;200</a:t>
            </a:r>
            <a:r>
              <a:rPr lang="zh-TW" altLang="en-US" sz="1400" b="1" dirty="0"/>
              <a:t>毫米</a:t>
            </a:r>
            <a:endParaRPr lang="en-HK" sz="1400" b="1" dirty="0"/>
          </a:p>
        </p:txBody>
      </p:sp>
      <p:sp>
        <p:nvSpPr>
          <p:cNvPr id="19" name="TextBox 6">
            <a:extLst>
              <a:ext uri="{FF2B5EF4-FFF2-40B4-BE49-F238E27FC236}">
                <a16:creationId xmlns:a16="http://schemas.microsoft.com/office/drawing/2014/main" id="{09C8C984-1573-4E46-AA8A-CF4CB4EAC049}"/>
              </a:ext>
            </a:extLst>
          </p:cNvPr>
          <p:cNvSpPr txBox="1"/>
          <p:nvPr/>
        </p:nvSpPr>
        <p:spPr>
          <a:xfrm>
            <a:off x="3449781" y="2850536"/>
            <a:ext cx="1438182" cy="523220"/>
          </a:xfrm>
          <a:prstGeom prst="rect">
            <a:avLst/>
          </a:prstGeom>
          <a:noFill/>
        </p:spPr>
        <p:txBody>
          <a:bodyPr wrap="square" rtlCol="0">
            <a:spAutoFit/>
          </a:bodyPr>
          <a:lstStyle/>
          <a:p>
            <a:pPr algn="ctr"/>
            <a:r>
              <a:rPr lang="zh-TW" altLang="en-US" sz="1400" b="1" dirty="0"/>
              <a:t>年降水量</a:t>
            </a:r>
            <a:r>
              <a:rPr lang="en-US" altLang="zh-TW" sz="1400" b="1" dirty="0"/>
              <a:t>&lt;400</a:t>
            </a:r>
            <a:r>
              <a:rPr lang="zh-TW" altLang="en-US" sz="1400" b="1" dirty="0"/>
              <a:t>毫米</a:t>
            </a:r>
            <a:endParaRPr lang="en-HK" sz="1400" b="1" dirty="0"/>
          </a:p>
        </p:txBody>
      </p:sp>
      <p:sp>
        <p:nvSpPr>
          <p:cNvPr id="20" name="圓角矩形圖說文字 5">
            <a:extLst>
              <a:ext uri="{FF2B5EF4-FFF2-40B4-BE49-F238E27FC236}">
                <a16:creationId xmlns:a16="http://schemas.microsoft.com/office/drawing/2014/main" id="{27327DD1-8AB9-4A42-A614-BEAB781F3180}"/>
              </a:ext>
            </a:extLst>
          </p:cNvPr>
          <p:cNvSpPr/>
          <p:nvPr/>
        </p:nvSpPr>
        <p:spPr>
          <a:xfrm>
            <a:off x="2259986" y="5524699"/>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5  </a:t>
            </a:r>
            <a:r>
              <a:rPr lang="zh-TW" altLang="en-US" sz="3000" b="1" dirty="0"/>
              <a:t>我</a:t>
            </a:r>
            <a:r>
              <a:rPr lang="zh-TW" altLang="en-US" sz="3000" b="1" dirty="0" smtClean="0"/>
              <a:t>國</a:t>
            </a:r>
            <a:r>
              <a:rPr lang="zh-TW" altLang="en-US" sz="3000" b="1" dirty="0"/>
              <a:t>的乾濕地區</a:t>
            </a:r>
            <a:r>
              <a:rPr lang="zh-TW" altLang="en-US" sz="3000" b="1" dirty="0" smtClean="0"/>
              <a:t>分佈</a:t>
            </a:r>
            <a:endParaRPr lang="en-HK" altLang="zh-TW" sz="3000" b="1" dirty="0"/>
          </a:p>
          <a:p>
            <a:pPr algn="ctr"/>
            <a:r>
              <a:rPr lang="en-US" altLang="zh-TW" sz="1600" b="1" dirty="0"/>
              <a:t>(</a:t>
            </a:r>
            <a:r>
              <a:rPr lang="zh-TW" altLang="en-US" sz="1600" b="1" dirty="0"/>
              <a:t>來源</a:t>
            </a:r>
            <a:r>
              <a:rPr lang="en-US" altLang="zh-TW" sz="1600" b="1" dirty="0"/>
              <a:t>: </a:t>
            </a:r>
            <a:r>
              <a:rPr lang="zh-TW" altLang="en-US" sz="1600" b="1" dirty="0"/>
              <a:t>香港教育局於</a:t>
            </a:r>
            <a:r>
              <a:rPr lang="en-US" altLang="zh-TW" sz="1600" b="1" dirty="0"/>
              <a:t>2013</a:t>
            </a:r>
            <a:r>
              <a:rPr lang="zh-TW" altLang="en-US" sz="1600" b="1" dirty="0"/>
              <a:t>出版的</a:t>
            </a:r>
            <a:r>
              <a:rPr lang="en-US" altLang="zh-TW" sz="1600" b="1" dirty="0"/>
              <a:t> &lt;&lt;</a:t>
            </a:r>
            <a:r>
              <a:rPr lang="zh-TW" altLang="en-US" sz="1600" b="1" dirty="0"/>
              <a:t>從閱讀中學習中國地理</a:t>
            </a:r>
            <a:r>
              <a:rPr lang="en-US" altLang="zh-TW" sz="1600" b="1" dirty="0"/>
              <a:t>(</a:t>
            </a:r>
            <a:r>
              <a:rPr lang="zh-TW" altLang="en-US" sz="1600" b="1" dirty="0"/>
              <a:t>第一部分</a:t>
            </a:r>
            <a:r>
              <a:rPr lang="en-US" altLang="zh-TW" sz="1600" b="1" dirty="0"/>
              <a:t>): </a:t>
            </a:r>
            <a:r>
              <a:rPr lang="zh-TW" altLang="en-US" sz="1600" b="1" dirty="0"/>
              <a:t>自然環境</a:t>
            </a:r>
            <a:r>
              <a:rPr lang="en-US" altLang="zh-TW" sz="1600" b="1" dirty="0"/>
              <a:t>&gt;&gt; </a:t>
            </a:r>
            <a:r>
              <a:rPr lang="zh-TW" altLang="en-US" sz="1600" b="1" dirty="0"/>
              <a:t>一書中的第</a:t>
            </a:r>
            <a:r>
              <a:rPr lang="en-US" altLang="zh-TW" sz="1600" b="1" dirty="0"/>
              <a:t>81-82</a:t>
            </a:r>
            <a:r>
              <a:rPr lang="zh-TW" altLang="en-US" sz="1600" b="1" dirty="0"/>
              <a:t>頁</a:t>
            </a:r>
            <a:r>
              <a:rPr lang="en-US" altLang="zh-TW" sz="1600" b="1" dirty="0"/>
              <a:t>) </a:t>
            </a:r>
            <a:r>
              <a:rPr lang="zh-TW" altLang="en-US" sz="1600" b="1" dirty="0"/>
              <a:t> </a:t>
            </a:r>
            <a:endParaRPr lang="zh-HK" altLang="en-US" sz="1600" b="1" dirty="0"/>
          </a:p>
        </p:txBody>
      </p:sp>
      <p:sp>
        <p:nvSpPr>
          <p:cNvPr id="21" name="TextBox 3">
            <a:extLst>
              <a:ext uri="{FF2B5EF4-FFF2-40B4-BE49-F238E27FC236}">
                <a16:creationId xmlns:a16="http://schemas.microsoft.com/office/drawing/2014/main" id="{1AE7C4EB-1B45-3541-B9B4-637C654D1DF0}"/>
              </a:ext>
            </a:extLst>
          </p:cNvPr>
          <p:cNvSpPr txBox="1"/>
          <p:nvPr/>
        </p:nvSpPr>
        <p:spPr>
          <a:xfrm>
            <a:off x="2848691" y="4612394"/>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
        <p:nvSpPr>
          <p:cNvPr id="22" name="文字方塊 21"/>
          <p:cNvSpPr txBox="1"/>
          <p:nvPr/>
        </p:nvSpPr>
        <p:spPr>
          <a:xfrm>
            <a:off x="3262057" y="3670474"/>
            <a:ext cx="906815" cy="769441"/>
          </a:xfrm>
          <a:prstGeom prst="rect">
            <a:avLst/>
          </a:prstGeom>
          <a:noFill/>
        </p:spPr>
        <p:txBody>
          <a:bodyPr wrap="square" rtlCol="0">
            <a:spAutoFit/>
          </a:bodyPr>
          <a:lstStyle/>
          <a:p>
            <a:r>
              <a:rPr lang="zh-TW" altLang="en-US" sz="1100" dirty="0" smtClean="0">
                <a:latin typeface="細明體" panose="02020509000000000000" pitchFamily="49" charset="-120"/>
                <a:ea typeface="細明體" panose="02020509000000000000" pitchFamily="49" charset="-120"/>
              </a:rPr>
              <a:t>乾旱區</a:t>
            </a:r>
            <a:endParaRPr lang="en-US" altLang="zh-TW" sz="1100" dirty="0" smtClean="0">
              <a:latin typeface="細明體" panose="02020509000000000000" pitchFamily="49" charset="-120"/>
              <a:ea typeface="細明體" panose="02020509000000000000" pitchFamily="49" charset="-120"/>
            </a:endParaRPr>
          </a:p>
          <a:p>
            <a:r>
              <a:rPr lang="zh-TW" altLang="en-US" sz="1100" dirty="0" smtClean="0">
                <a:latin typeface="細明體" panose="02020509000000000000" pitchFamily="49" charset="-120"/>
                <a:ea typeface="細明體" panose="02020509000000000000" pitchFamily="49" charset="-120"/>
              </a:rPr>
              <a:t>半</a:t>
            </a:r>
            <a:r>
              <a:rPr lang="zh-TW" altLang="en-US" sz="1100" dirty="0">
                <a:latin typeface="細明體" panose="02020509000000000000" pitchFamily="49" charset="-120"/>
                <a:ea typeface="細明體" panose="02020509000000000000" pitchFamily="49" charset="-120"/>
              </a:rPr>
              <a:t>乾旱區</a:t>
            </a:r>
            <a:endParaRPr lang="en-US" altLang="zh-TW" sz="1100" dirty="0">
              <a:latin typeface="細明體" panose="02020509000000000000" pitchFamily="49" charset="-120"/>
              <a:ea typeface="細明體" panose="02020509000000000000" pitchFamily="49" charset="-120"/>
            </a:endParaRPr>
          </a:p>
          <a:p>
            <a:r>
              <a:rPr lang="zh-TW" altLang="en-US" sz="1100" dirty="0" smtClean="0">
                <a:latin typeface="細明體" panose="02020509000000000000" pitchFamily="49" charset="-120"/>
                <a:ea typeface="細明體" panose="02020509000000000000" pitchFamily="49" charset="-120"/>
              </a:rPr>
              <a:t>半濕潤區</a:t>
            </a:r>
            <a:endParaRPr lang="en-US" altLang="zh-TW" sz="1100" dirty="0" smtClean="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濕潤區</a:t>
            </a:r>
            <a:endParaRPr lang="en-US" sz="1100" dirty="0">
              <a:latin typeface="細明體" panose="02020509000000000000" pitchFamily="49" charset="-120"/>
              <a:ea typeface="細明體" panose="02020509000000000000" pitchFamily="49" charset="-120"/>
            </a:endParaRPr>
          </a:p>
        </p:txBody>
      </p:sp>
      <p:sp>
        <p:nvSpPr>
          <p:cNvPr id="23" name="文字方塊 22"/>
          <p:cNvSpPr txBox="1"/>
          <p:nvPr/>
        </p:nvSpPr>
        <p:spPr>
          <a:xfrm>
            <a:off x="4168872" y="1553545"/>
            <a:ext cx="794632" cy="246221"/>
          </a:xfrm>
          <a:prstGeom prst="rect">
            <a:avLst/>
          </a:prstGeom>
          <a:noFill/>
        </p:spPr>
        <p:txBody>
          <a:bodyPr wrap="square" rtlCol="0">
            <a:spAutoFit/>
          </a:bodyPr>
          <a:lstStyle/>
          <a:p>
            <a:r>
              <a:rPr lang="zh-TW" altLang="en-US" sz="1000" dirty="0" smtClean="0"/>
              <a:t>烏魯木齊</a:t>
            </a:r>
            <a:endParaRPr lang="en-US" sz="1000" dirty="0"/>
          </a:p>
        </p:txBody>
      </p:sp>
      <p:sp>
        <p:nvSpPr>
          <p:cNvPr id="24" name="文字方塊 23"/>
          <p:cNvSpPr txBox="1"/>
          <p:nvPr/>
        </p:nvSpPr>
        <p:spPr>
          <a:xfrm>
            <a:off x="5602750" y="2496593"/>
            <a:ext cx="794632" cy="246221"/>
          </a:xfrm>
          <a:prstGeom prst="rect">
            <a:avLst/>
          </a:prstGeom>
          <a:noFill/>
        </p:spPr>
        <p:txBody>
          <a:bodyPr wrap="square" rtlCol="0">
            <a:spAutoFit/>
          </a:bodyPr>
          <a:lstStyle/>
          <a:p>
            <a:r>
              <a:rPr lang="zh-TW" altLang="en-US" sz="1000" dirty="0" smtClean="0"/>
              <a:t>蘭州</a:t>
            </a:r>
            <a:endParaRPr lang="en-US" sz="1000" dirty="0"/>
          </a:p>
        </p:txBody>
      </p:sp>
      <p:sp>
        <p:nvSpPr>
          <p:cNvPr id="25" name="文字方塊 24"/>
          <p:cNvSpPr txBox="1"/>
          <p:nvPr/>
        </p:nvSpPr>
        <p:spPr>
          <a:xfrm>
            <a:off x="6711821" y="2032167"/>
            <a:ext cx="794632" cy="246221"/>
          </a:xfrm>
          <a:prstGeom prst="rect">
            <a:avLst/>
          </a:prstGeom>
          <a:noFill/>
        </p:spPr>
        <p:txBody>
          <a:bodyPr wrap="square" rtlCol="0">
            <a:spAutoFit/>
          </a:bodyPr>
          <a:lstStyle/>
          <a:p>
            <a:r>
              <a:rPr lang="zh-TW" altLang="en-US" sz="1000" dirty="0" smtClean="0"/>
              <a:t>北京</a:t>
            </a:r>
            <a:endParaRPr lang="en-US" sz="1000" dirty="0"/>
          </a:p>
        </p:txBody>
      </p:sp>
      <p:sp>
        <p:nvSpPr>
          <p:cNvPr id="26" name="文字方塊 25"/>
          <p:cNvSpPr txBox="1"/>
          <p:nvPr/>
        </p:nvSpPr>
        <p:spPr>
          <a:xfrm>
            <a:off x="7478097" y="1221918"/>
            <a:ext cx="794632" cy="246221"/>
          </a:xfrm>
          <a:prstGeom prst="rect">
            <a:avLst/>
          </a:prstGeom>
          <a:noFill/>
        </p:spPr>
        <p:txBody>
          <a:bodyPr wrap="square" rtlCol="0">
            <a:spAutoFit/>
          </a:bodyPr>
          <a:lstStyle/>
          <a:p>
            <a:r>
              <a:rPr lang="zh-TW" altLang="en-US" sz="1000" dirty="0" smtClean="0"/>
              <a:t>哈爾濱</a:t>
            </a:r>
            <a:endParaRPr lang="en-US" sz="1000" dirty="0"/>
          </a:p>
        </p:txBody>
      </p:sp>
      <p:sp>
        <p:nvSpPr>
          <p:cNvPr id="28" name="文字方塊 27"/>
          <p:cNvSpPr txBox="1"/>
          <p:nvPr/>
        </p:nvSpPr>
        <p:spPr>
          <a:xfrm>
            <a:off x="7478097" y="3112146"/>
            <a:ext cx="794632" cy="246221"/>
          </a:xfrm>
          <a:prstGeom prst="rect">
            <a:avLst/>
          </a:prstGeom>
          <a:noFill/>
        </p:spPr>
        <p:txBody>
          <a:bodyPr wrap="square" rtlCol="0">
            <a:spAutoFit/>
          </a:bodyPr>
          <a:lstStyle/>
          <a:p>
            <a:r>
              <a:rPr lang="zh-TW" altLang="en-US" sz="1000" dirty="0" smtClean="0"/>
              <a:t>上海</a:t>
            </a:r>
            <a:endParaRPr lang="en-US" sz="1000" dirty="0"/>
          </a:p>
        </p:txBody>
      </p:sp>
      <p:sp>
        <p:nvSpPr>
          <p:cNvPr id="29" name="文字方塊 28"/>
          <p:cNvSpPr txBox="1"/>
          <p:nvPr/>
        </p:nvSpPr>
        <p:spPr>
          <a:xfrm>
            <a:off x="6615798" y="3162914"/>
            <a:ext cx="794632" cy="246221"/>
          </a:xfrm>
          <a:prstGeom prst="rect">
            <a:avLst/>
          </a:prstGeom>
          <a:noFill/>
        </p:spPr>
        <p:txBody>
          <a:bodyPr wrap="square" rtlCol="0">
            <a:spAutoFit/>
          </a:bodyPr>
          <a:lstStyle/>
          <a:p>
            <a:r>
              <a:rPr lang="zh-TW" altLang="en-US" sz="1000" dirty="0" smtClean="0"/>
              <a:t>武漢</a:t>
            </a:r>
            <a:endParaRPr lang="en-US" sz="1000" dirty="0"/>
          </a:p>
        </p:txBody>
      </p:sp>
      <p:sp>
        <p:nvSpPr>
          <p:cNvPr id="30" name="文字方塊 29"/>
          <p:cNvSpPr txBox="1"/>
          <p:nvPr/>
        </p:nvSpPr>
        <p:spPr>
          <a:xfrm>
            <a:off x="6569481" y="3941361"/>
            <a:ext cx="794632" cy="246221"/>
          </a:xfrm>
          <a:prstGeom prst="rect">
            <a:avLst/>
          </a:prstGeom>
          <a:noFill/>
        </p:spPr>
        <p:txBody>
          <a:bodyPr wrap="square" rtlCol="0">
            <a:spAutoFit/>
          </a:bodyPr>
          <a:lstStyle/>
          <a:p>
            <a:r>
              <a:rPr lang="zh-TW" altLang="en-US" sz="1000" dirty="0" smtClean="0"/>
              <a:t>廣州</a:t>
            </a:r>
            <a:endParaRPr lang="en-US" sz="1000" dirty="0"/>
          </a:p>
        </p:txBody>
      </p:sp>
      <p:sp>
        <p:nvSpPr>
          <p:cNvPr id="31" name="文字方塊 30"/>
          <p:cNvSpPr txBox="1"/>
          <p:nvPr/>
        </p:nvSpPr>
        <p:spPr>
          <a:xfrm>
            <a:off x="5453074" y="3739443"/>
            <a:ext cx="794632" cy="246221"/>
          </a:xfrm>
          <a:prstGeom prst="rect">
            <a:avLst/>
          </a:prstGeom>
          <a:noFill/>
        </p:spPr>
        <p:txBody>
          <a:bodyPr wrap="square" rtlCol="0">
            <a:spAutoFit/>
          </a:bodyPr>
          <a:lstStyle/>
          <a:p>
            <a:r>
              <a:rPr lang="zh-TW" altLang="en-US" sz="1000" dirty="0" smtClean="0"/>
              <a:t>昆明</a:t>
            </a:r>
            <a:endParaRPr lang="en-US" sz="1000" dirty="0"/>
          </a:p>
        </p:txBody>
      </p:sp>
      <p:sp>
        <p:nvSpPr>
          <p:cNvPr id="32" name="文字方塊 31"/>
          <p:cNvSpPr txBox="1"/>
          <p:nvPr/>
        </p:nvSpPr>
        <p:spPr>
          <a:xfrm>
            <a:off x="4415106" y="3190573"/>
            <a:ext cx="794632" cy="246221"/>
          </a:xfrm>
          <a:prstGeom prst="rect">
            <a:avLst/>
          </a:prstGeom>
          <a:noFill/>
        </p:spPr>
        <p:txBody>
          <a:bodyPr wrap="square" rtlCol="0">
            <a:spAutoFit/>
          </a:bodyPr>
          <a:lstStyle/>
          <a:p>
            <a:r>
              <a:rPr lang="zh-TW" altLang="en-US" sz="1000" dirty="0" smtClean="0"/>
              <a:t>拉薩</a:t>
            </a:r>
            <a:endParaRPr lang="en-US" sz="1000" dirty="0"/>
          </a:p>
        </p:txBody>
      </p:sp>
    </p:spTree>
    <p:extLst>
      <p:ext uri="{BB962C8B-B14F-4D97-AF65-F5344CB8AC3E}">
        <p14:creationId xmlns:p14="http://schemas.microsoft.com/office/powerpoint/2010/main" val="100258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9E47-C761-4815-9C36-0CB197C05DB7}"/>
              </a:ext>
            </a:extLst>
          </p:cNvPr>
          <p:cNvSpPr>
            <a:spLocks noGrp="1"/>
          </p:cNvSpPr>
          <p:nvPr>
            <p:ph type="title"/>
          </p:nvPr>
        </p:nvSpPr>
        <p:spPr>
          <a:xfrm>
            <a:off x="685332" y="618519"/>
            <a:ext cx="7773338" cy="722010"/>
          </a:xfrm>
        </p:spPr>
        <p:txBody>
          <a:bodyPr/>
          <a:lstStyle/>
          <a:p>
            <a:r>
              <a:rPr lang="zh-TW" altLang="en-US" b="1" u="sng" dirty="0" smtClean="0">
                <a:solidFill>
                  <a:srgbClr val="0070C0"/>
                </a:solidFill>
              </a:rPr>
              <a:t>主要</a:t>
            </a:r>
            <a:r>
              <a:rPr lang="zh-TW" altLang="en-US" b="1" u="sng" dirty="0">
                <a:solidFill>
                  <a:srgbClr val="0070C0"/>
                </a:solidFill>
              </a:rPr>
              <a:t>的氣候特徵</a:t>
            </a:r>
            <a:endParaRPr lang="en-HK" b="1" u="sng" dirty="0">
              <a:solidFill>
                <a:srgbClr val="0070C0"/>
              </a:solidFill>
            </a:endParaRPr>
          </a:p>
        </p:txBody>
      </p:sp>
      <p:sp>
        <p:nvSpPr>
          <p:cNvPr id="3" name="Content Placeholder 2">
            <a:extLst>
              <a:ext uri="{FF2B5EF4-FFF2-40B4-BE49-F238E27FC236}">
                <a16:creationId xmlns:a16="http://schemas.microsoft.com/office/drawing/2014/main" id="{E74F5970-A34A-418E-9B00-A3B371213091}"/>
              </a:ext>
            </a:extLst>
          </p:cNvPr>
          <p:cNvSpPr>
            <a:spLocks noGrp="1"/>
          </p:cNvSpPr>
          <p:nvPr>
            <p:ph sz="quarter" idx="13"/>
          </p:nvPr>
        </p:nvSpPr>
        <p:spPr>
          <a:xfrm>
            <a:off x="685330" y="1500327"/>
            <a:ext cx="7772870" cy="4739154"/>
          </a:xfrm>
        </p:spPr>
        <p:txBody>
          <a:bodyPr>
            <a:normAutofit fontScale="92500" lnSpcReduction="10000"/>
          </a:bodyPr>
          <a:lstStyle/>
          <a:p>
            <a:pPr marL="0" indent="0">
              <a:buNone/>
            </a:pPr>
            <a:r>
              <a:rPr lang="en-US" altLang="zh-TW" sz="3200" b="1" dirty="0">
                <a:solidFill>
                  <a:srgbClr val="0070C0"/>
                </a:solidFill>
              </a:rPr>
              <a:t>1) </a:t>
            </a:r>
            <a:r>
              <a:rPr lang="zh-TW" altLang="en-US" sz="3200" b="1" dirty="0">
                <a:solidFill>
                  <a:srgbClr val="0070C0"/>
                </a:solidFill>
              </a:rPr>
              <a:t>氣候複雜多樣</a:t>
            </a:r>
            <a:endParaRPr lang="en-HK" altLang="zh-TW" sz="3200" b="1" dirty="0">
              <a:solidFill>
                <a:srgbClr val="0070C0"/>
              </a:solidFill>
            </a:endParaRPr>
          </a:p>
          <a:p>
            <a:r>
              <a:rPr lang="zh-TW" altLang="en-US" sz="3200" dirty="0"/>
              <a:t>我</a:t>
            </a:r>
            <a:r>
              <a:rPr lang="zh-TW" altLang="en-US" sz="3200" dirty="0" smtClean="0"/>
              <a:t>國</a:t>
            </a:r>
            <a:r>
              <a:rPr lang="zh-TW" altLang="en-US" sz="3200" dirty="0"/>
              <a:t>幅員遼闊，</a:t>
            </a:r>
            <a:r>
              <a:rPr lang="zh-TW" altLang="en-US" sz="3200" b="1" dirty="0"/>
              <a:t>南北緯度差距</a:t>
            </a:r>
            <a:r>
              <a:rPr lang="zh-TW" altLang="en-US" sz="3200" dirty="0"/>
              <a:t>近</a:t>
            </a:r>
            <a:r>
              <a:rPr lang="en-US" altLang="zh-TW" sz="3200" dirty="0"/>
              <a:t>50</a:t>
            </a:r>
            <a:r>
              <a:rPr lang="zh-TW" altLang="en-US" sz="3200" dirty="0"/>
              <a:t>度，因而形成</a:t>
            </a:r>
            <a:r>
              <a:rPr lang="zh-TW" altLang="en-US" sz="3200" b="1" dirty="0"/>
              <a:t>多樣的氣候類型</a:t>
            </a:r>
            <a:endParaRPr lang="en-HK" altLang="zh-TW" sz="3200" b="1" dirty="0"/>
          </a:p>
          <a:p>
            <a:r>
              <a:rPr lang="zh-TW" altLang="en-US" sz="3200" dirty="0"/>
              <a:t>我</a:t>
            </a:r>
            <a:r>
              <a:rPr lang="zh-TW" altLang="en-US" sz="3200" dirty="0" smtClean="0"/>
              <a:t>國</a:t>
            </a:r>
            <a:r>
              <a:rPr lang="zh-TW" altLang="en-US" sz="3200" dirty="0"/>
              <a:t>複雜多樣的地形條件及高低差距甚大的 </a:t>
            </a:r>
            <a:r>
              <a:rPr lang="en-US" altLang="zh-TW" sz="3200" dirty="0"/>
              <a:t>“</a:t>
            </a:r>
            <a:r>
              <a:rPr lang="zh-TW" altLang="en-US" sz="3200" b="1" dirty="0"/>
              <a:t>三級階梯</a:t>
            </a:r>
            <a:r>
              <a:rPr lang="en-US" altLang="zh-TW" sz="3200" dirty="0"/>
              <a:t>” </a:t>
            </a:r>
            <a:r>
              <a:rPr lang="zh-TW" altLang="en-US" sz="3200" dirty="0"/>
              <a:t>地勢進一步加強了氣候的複雜性和多樣性</a:t>
            </a:r>
            <a:endParaRPr lang="en-HK" altLang="zh-TW" sz="3200" dirty="0"/>
          </a:p>
          <a:p>
            <a:r>
              <a:rPr lang="zh-TW" altLang="en-US" sz="3200" dirty="0"/>
              <a:t>我</a:t>
            </a:r>
            <a:r>
              <a:rPr lang="zh-TW" altLang="en-US" sz="3200" dirty="0" smtClean="0"/>
              <a:t>國</a:t>
            </a:r>
            <a:r>
              <a:rPr lang="zh-TW" altLang="en-US" sz="3200" dirty="0"/>
              <a:t>的年平均降水量為</a:t>
            </a:r>
            <a:r>
              <a:rPr lang="en-US" altLang="zh-TW" sz="3200" dirty="0"/>
              <a:t>629</a:t>
            </a:r>
            <a:r>
              <a:rPr lang="zh-TW" altLang="en-US" sz="3200" dirty="0"/>
              <a:t>毫米，</a:t>
            </a:r>
            <a:r>
              <a:rPr lang="zh-TW" altLang="en-US" sz="3200" dirty="0" smtClean="0"/>
              <a:t>分佈極</a:t>
            </a:r>
            <a:r>
              <a:rPr lang="zh-TW" altLang="en-US" sz="3200" dirty="0"/>
              <a:t>不均衡，從東南沿海向西北內陸地區遞減</a:t>
            </a:r>
            <a:endParaRPr lang="en-HK" sz="3200" dirty="0"/>
          </a:p>
        </p:txBody>
      </p:sp>
    </p:spTree>
    <p:extLst>
      <p:ext uri="{BB962C8B-B14F-4D97-AF65-F5344CB8AC3E}">
        <p14:creationId xmlns:p14="http://schemas.microsoft.com/office/powerpoint/2010/main" val="237881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B88BD-4605-4C68-ABB2-E74D73AF35F4}"/>
              </a:ext>
            </a:extLst>
          </p:cNvPr>
          <p:cNvSpPr>
            <a:spLocks noGrp="1"/>
          </p:cNvSpPr>
          <p:nvPr>
            <p:ph sz="quarter" idx="13"/>
          </p:nvPr>
        </p:nvSpPr>
        <p:spPr>
          <a:xfrm>
            <a:off x="685329" y="914400"/>
            <a:ext cx="8165707" cy="5779363"/>
          </a:xfrm>
        </p:spPr>
        <p:txBody>
          <a:bodyPr>
            <a:normAutofit fontScale="92500" lnSpcReduction="10000"/>
          </a:bodyPr>
          <a:lstStyle/>
          <a:p>
            <a:r>
              <a:rPr lang="zh-TW" altLang="en-US" sz="3200" dirty="0"/>
              <a:t>相應地，從東南沿海到西北內陸，氣候類型也逐漸從季風氣候向溫帶大陸性氣候過渡</a:t>
            </a:r>
            <a:endParaRPr lang="en-HK" sz="3200" dirty="0"/>
          </a:p>
          <a:p>
            <a:pPr marL="0" indent="0">
              <a:buNone/>
            </a:pPr>
            <a:r>
              <a:rPr lang="en-US" altLang="zh-TW" sz="3200" b="1" dirty="0">
                <a:solidFill>
                  <a:srgbClr val="0070C0"/>
                </a:solidFill>
              </a:rPr>
              <a:t>2) </a:t>
            </a:r>
            <a:r>
              <a:rPr lang="zh-TW" altLang="en-US" sz="3200" b="1" dirty="0">
                <a:solidFill>
                  <a:srgbClr val="0070C0"/>
                </a:solidFill>
              </a:rPr>
              <a:t>季風氣候顯著</a:t>
            </a:r>
            <a:endParaRPr lang="en-HK" sz="3200" b="1" dirty="0">
              <a:solidFill>
                <a:srgbClr val="0070C0"/>
              </a:solidFill>
            </a:endParaRPr>
          </a:p>
          <a:p>
            <a:r>
              <a:rPr lang="zh-TW" altLang="en-US" sz="3200" dirty="0"/>
              <a:t>我</a:t>
            </a:r>
            <a:r>
              <a:rPr lang="zh-TW" altLang="en-US" sz="3200" dirty="0" smtClean="0"/>
              <a:t>國</a:t>
            </a:r>
            <a:r>
              <a:rPr lang="zh-TW" altLang="en-US" sz="3200" dirty="0"/>
              <a:t>位於世界最大的大陸 </a:t>
            </a:r>
            <a:r>
              <a:rPr lang="en-US" altLang="zh-TW" sz="3200" dirty="0"/>
              <a:t>- </a:t>
            </a:r>
            <a:r>
              <a:rPr lang="zh-TW" altLang="en-US" sz="3200" dirty="0"/>
              <a:t>歐亞大陸的東南部及在世界最大的海洋 </a:t>
            </a:r>
            <a:r>
              <a:rPr lang="en-US" altLang="zh-TW" sz="3200" dirty="0"/>
              <a:t>- </a:t>
            </a:r>
            <a:r>
              <a:rPr lang="zh-TW" altLang="en-US" sz="3200" dirty="0"/>
              <a:t>太平洋的西面，這樣的區位非常有利於季風環流的形成</a:t>
            </a:r>
            <a:endParaRPr lang="en-HK" altLang="zh-TW" sz="3200" dirty="0"/>
          </a:p>
          <a:p>
            <a:r>
              <a:rPr lang="zh-TW" altLang="en-US" sz="3200" dirty="0"/>
              <a:t>由於海陸之間的熱力差異引致地面氣壓及盛行風向隨季節而轉換，這種因季節變化而改變的大氣環流形勢稱為</a:t>
            </a:r>
            <a:r>
              <a:rPr lang="zh-TW" altLang="en-US" sz="3200" b="1" dirty="0"/>
              <a:t>季風環流</a:t>
            </a:r>
            <a:r>
              <a:rPr lang="zh-TW" altLang="en-US" sz="3200" dirty="0"/>
              <a:t>，而受其影響形成的氣候稱為</a:t>
            </a:r>
            <a:r>
              <a:rPr lang="zh-TW" altLang="en-US" sz="3200" b="1" dirty="0"/>
              <a:t>季風氣候</a:t>
            </a:r>
            <a:endParaRPr lang="en-HK" sz="3200" b="1" dirty="0"/>
          </a:p>
          <a:p>
            <a:endParaRPr lang="en-HK" sz="3200" dirty="0"/>
          </a:p>
        </p:txBody>
      </p:sp>
    </p:spTree>
    <p:extLst>
      <p:ext uri="{BB962C8B-B14F-4D97-AF65-F5344CB8AC3E}">
        <p14:creationId xmlns:p14="http://schemas.microsoft.com/office/powerpoint/2010/main" val="39211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CC7C6-EC1A-48F5-BCFB-FDC833140916}"/>
              </a:ext>
            </a:extLst>
          </p:cNvPr>
          <p:cNvSpPr>
            <a:spLocks noGrp="1"/>
          </p:cNvSpPr>
          <p:nvPr>
            <p:ph sz="quarter" idx="13"/>
          </p:nvPr>
        </p:nvSpPr>
        <p:spPr>
          <a:xfrm>
            <a:off x="685330" y="710215"/>
            <a:ext cx="7772870" cy="5080986"/>
          </a:xfrm>
        </p:spPr>
        <p:txBody>
          <a:bodyPr>
            <a:normAutofit/>
          </a:bodyPr>
          <a:lstStyle/>
          <a:p>
            <a:r>
              <a:rPr lang="zh-TW" altLang="en-US" sz="3200" dirty="0"/>
              <a:t>我</a:t>
            </a:r>
            <a:r>
              <a:rPr lang="zh-TW" altLang="en-US" sz="3200" dirty="0" smtClean="0"/>
              <a:t>國</a:t>
            </a:r>
            <a:r>
              <a:rPr lang="zh-TW" altLang="en-US" sz="3200" dirty="0"/>
              <a:t>受冬、夏季風交替影響的地區甚廣。</a:t>
            </a:r>
            <a:r>
              <a:rPr lang="zh-TW" altLang="en-US" sz="3200" b="1" dirty="0"/>
              <a:t>夏季</a:t>
            </a:r>
            <a:r>
              <a:rPr lang="zh-TW" altLang="en-US" sz="3200" dirty="0"/>
              <a:t>時，</a:t>
            </a:r>
            <a:r>
              <a:rPr lang="zh-TW" altLang="en-US" sz="3200" b="1" dirty="0"/>
              <a:t>盛行風從海洋吹向陸地</a:t>
            </a:r>
            <a:r>
              <a:rPr lang="zh-TW" altLang="en-US" sz="3200" dirty="0"/>
              <a:t>成偏南風（南、東南和西南）；在</a:t>
            </a:r>
            <a:r>
              <a:rPr lang="zh-TW" altLang="en-US" sz="3200" b="1" dirty="0"/>
              <a:t>冬季</a:t>
            </a:r>
            <a:r>
              <a:rPr lang="zh-TW" altLang="en-US" sz="3200" dirty="0" smtClean="0"/>
              <a:t>，我國境</a:t>
            </a:r>
            <a:r>
              <a:rPr lang="zh-TW" altLang="en-US" sz="3200" dirty="0"/>
              <a:t>內大部分地區的</a:t>
            </a:r>
            <a:r>
              <a:rPr lang="zh-TW" altLang="en-US" sz="3200" b="1" dirty="0"/>
              <a:t>盛行風從大陸吹向海洋</a:t>
            </a:r>
            <a:r>
              <a:rPr lang="zh-TW" altLang="en-US" sz="3200" dirty="0"/>
              <a:t>成偏北風（北、東北和西北）</a:t>
            </a:r>
            <a:endParaRPr lang="en-HK" altLang="zh-TW" sz="3200" dirty="0"/>
          </a:p>
          <a:p>
            <a:r>
              <a:rPr lang="zh-TW" altLang="en-US" sz="3200" b="1" dirty="0"/>
              <a:t>冬季季風</a:t>
            </a:r>
            <a:r>
              <a:rPr lang="zh-TW" altLang="en-US" sz="3200" dirty="0"/>
              <a:t>由於產生於中、高緯度的亞洲內陸，性質寒冷而乾燥，</a:t>
            </a:r>
            <a:r>
              <a:rPr lang="zh-TW" altLang="en-US" sz="3200" dirty="0" smtClean="0"/>
              <a:t>導致大部</a:t>
            </a:r>
            <a:r>
              <a:rPr lang="zh-TW" altLang="en-US" sz="3200" dirty="0"/>
              <a:t>地區冬季時普遍</a:t>
            </a:r>
            <a:r>
              <a:rPr lang="zh-TW" altLang="en-US" sz="3200" b="1" dirty="0"/>
              <a:t>溫度低</a:t>
            </a:r>
            <a:r>
              <a:rPr lang="zh-TW" altLang="en-US" sz="3200" dirty="0"/>
              <a:t>及</a:t>
            </a:r>
            <a:r>
              <a:rPr lang="zh-TW" altLang="en-US" sz="3200" b="1" dirty="0"/>
              <a:t>降水少</a:t>
            </a:r>
            <a:endParaRPr lang="en-HK" altLang="zh-TW" sz="3200" b="1" dirty="0"/>
          </a:p>
          <a:p>
            <a:pPr marL="0" indent="0">
              <a:buNone/>
            </a:pPr>
            <a:endParaRPr lang="en-HK" sz="3200" dirty="0"/>
          </a:p>
        </p:txBody>
      </p:sp>
    </p:spTree>
    <p:extLst>
      <p:ext uri="{BB962C8B-B14F-4D97-AF65-F5344CB8AC3E}">
        <p14:creationId xmlns:p14="http://schemas.microsoft.com/office/powerpoint/2010/main" val="415326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A5F2C-C44F-4AD0-B6D9-97CA33BA6049}"/>
              </a:ext>
            </a:extLst>
          </p:cNvPr>
          <p:cNvSpPr>
            <a:spLocks noGrp="1"/>
          </p:cNvSpPr>
          <p:nvPr>
            <p:ph sz="quarter" idx="13"/>
          </p:nvPr>
        </p:nvSpPr>
        <p:spPr>
          <a:xfrm>
            <a:off x="685330" y="878889"/>
            <a:ext cx="7772870" cy="4912311"/>
          </a:xfrm>
        </p:spPr>
        <p:txBody>
          <a:bodyPr>
            <a:normAutofit lnSpcReduction="10000"/>
          </a:bodyPr>
          <a:lstStyle/>
          <a:p>
            <a:r>
              <a:rPr lang="zh-TW" altLang="en-US" sz="3200" b="1" dirty="0"/>
              <a:t>夏季</a:t>
            </a:r>
            <a:r>
              <a:rPr lang="zh-TW" altLang="en-US" sz="3200" dirty="0"/>
              <a:t>季風來自太平洋和印度洋，性質較溫暖及濕潤，</a:t>
            </a:r>
            <a:r>
              <a:rPr lang="zh-TW" altLang="en-US" sz="3200" dirty="0" smtClean="0"/>
              <a:t>令我國</a:t>
            </a:r>
            <a:r>
              <a:rPr lang="zh-TW" altLang="en-US" sz="3200" dirty="0"/>
              <a:t>出現</a:t>
            </a:r>
            <a:r>
              <a:rPr lang="zh-TW" altLang="en-US" sz="3200" b="1" dirty="0"/>
              <a:t>高溫期與多雨期</a:t>
            </a:r>
            <a:endParaRPr lang="en-HK" altLang="zh-TW" sz="3200" b="1" dirty="0"/>
          </a:p>
          <a:p>
            <a:r>
              <a:rPr lang="zh-TW" altLang="en-US" sz="3200" dirty="0" smtClean="0"/>
              <a:t>由於我國</a:t>
            </a:r>
            <a:r>
              <a:rPr lang="zh-TW" altLang="en-US" sz="3200" dirty="0"/>
              <a:t>的季風氣候大陸性較強，受大陸影響明顯，故也稱為</a:t>
            </a:r>
            <a:r>
              <a:rPr lang="zh-TW" altLang="en-US" sz="3200" b="1" dirty="0"/>
              <a:t>大陸性季風氣候</a:t>
            </a:r>
            <a:endParaRPr lang="en-HK" altLang="zh-TW" sz="3200" b="1" dirty="0"/>
          </a:p>
          <a:p>
            <a:r>
              <a:rPr lang="zh-TW" altLang="en-US" sz="3200" dirty="0"/>
              <a:t>一般來說，明顯受到夏季季風影響的地區稱為</a:t>
            </a:r>
            <a:r>
              <a:rPr lang="zh-TW" altLang="en-US" sz="3200" b="1" dirty="0"/>
              <a:t>季風區</a:t>
            </a:r>
            <a:r>
              <a:rPr lang="zh-TW" altLang="en-US" sz="3200" dirty="0"/>
              <a:t>，而不受或很少受到夏季季風影響的地區稱為</a:t>
            </a:r>
            <a:r>
              <a:rPr lang="zh-TW" altLang="en-US" sz="3200" b="1" dirty="0"/>
              <a:t>非季風區</a:t>
            </a:r>
            <a:r>
              <a:rPr lang="zh-TW" altLang="en-US" sz="3200" dirty="0"/>
              <a:t>。</a:t>
            </a:r>
            <a:r>
              <a:rPr lang="zh-TW" altLang="en-US" sz="3200" dirty="0" smtClean="0"/>
              <a:t>而我國</a:t>
            </a:r>
            <a:r>
              <a:rPr lang="zh-TW" altLang="en-US" sz="3200" dirty="0"/>
              <a:t>的季風區及非季風區的主要</a:t>
            </a:r>
            <a:r>
              <a:rPr lang="zh-TW" altLang="en-US" sz="3200" dirty="0" smtClean="0"/>
              <a:t>分佈可</a:t>
            </a:r>
            <a:r>
              <a:rPr lang="zh-TW" altLang="en-US" sz="3200" dirty="0"/>
              <a:t>參看圖</a:t>
            </a:r>
            <a:r>
              <a:rPr lang="en-US" altLang="zh-TW" sz="3200" dirty="0"/>
              <a:t>6</a:t>
            </a:r>
            <a:endParaRPr lang="en-HK" altLang="zh-TW" sz="3200" dirty="0"/>
          </a:p>
          <a:p>
            <a:endParaRPr lang="en-HK" sz="3200" dirty="0"/>
          </a:p>
        </p:txBody>
      </p:sp>
    </p:spTree>
    <p:extLst>
      <p:ext uri="{BB962C8B-B14F-4D97-AF65-F5344CB8AC3E}">
        <p14:creationId xmlns:p14="http://schemas.microsoft.com/office/powerpoint/2010/main" val="49256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CAC9-D901-4827-BB76-D357086C0C02}"/>
              </a:ext>
            </a:extLst>
          </p:cNvPr>
          <p:cNvSpPr>
            <a:spLocks noGrp="1"/>
          </p:cNvSpPr>
          <p:nvPr>
            <p:ph type="title"/>
          </p:nvPr>
        </p:nvSpPr>
        <p:spPr>
          <a:xfrm>
            <a:off x="685332" y="618519"/>
            <a:ext cx="7773338" cy="713132"/>
          </a:xfrm>
        </p:spPr>
        <p:txBody>
          <a:bodyPr/>
          <a:lstStyle/>
          <a:p>
            <a:r>
              <a:rPr lang="zh-TW" altLang="en-US" b="1" u="sng" dirty="0" smtClean="0">
                <a:solidFill>
                  <a:srgbClr val="0070C0"/>
                </a:solidFill>
              </a:rPr>
              <a:t>我國主要</a:t>
            </a:r>
            <a:r>
              <a:rPr lang="zh-TW" altLang="en-US" b="1" u="sng" dirty="0">
                <a:solidFill>
                  <a:srgbClr val="0070C0"/>
                </a:solidFill>
              </a:rPr>
              <a:t>的氣候類型及其</a:t>
            </a:r>
            <a:r>
              <a:rPr lang="zh-TW" altLang="en-US" b="1" u="sng" dirty="0" smtClean="0">
                <a:solidFill>
                  <a:srgbClr val="0070C0"/>
                </a:solidFill>
              </a:rPr>
              <a:t>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78F4912B-1A26-48B2-BF29-AA4D282C4BC6}"/>
              </a:ext>
            </a:extLst>
          </p:cNvPr>
          <p:cNvSpPr>
            <a:spLocks noGrp="1"/>
          </p:cNvSpPr>
          <p:nvPr>
            <p:ph sz="quarter" idx="13"/>
          </p:nvPr>
        </p:nvSpPr>
        <p:spPr>
          <a:xfrm>
            <a:off x="685330" y="1447060"/>
            <a:ext cx="7772870" cy="5299969"/>
          </a:xfrm>
        </p:spPr>
        <p:txBody>
          <a:bodyPr>
            <a:normAutofit lnSpcReduction="10000"/>
          </a:bodyPr>
          <a:lstStyle/>
          <a:p>
            <a:r>
              <a:rPr lang="zh-TW" altLang="en-US" sz="3200" dirty="0"/>
              <a:t>氣候類型通常根據不同的熱量和降水組合來劃分</a:t>
            </a:r>
            <a:endParaRPr lang="en-HK" altLang="zh-TW" sz="3200" dirty="0"/>
          </a:p>
          <a:p>
            <a:r>
              <a:rPr lang="zh-TW" altLang="en-US" sz="3200" dirty="0"/>
              <a:t>我</a:t>
            </a:r>
            <a:r>
              <a:rPr lang="zh-TW" altLang="en-US" sz="3200" dirty="0" smtClean="0"/>
              <a:t>國</a:t>
            </a:r>
            <a:r>
              <a:rPr lang="zh-TW" altLang="en-US" sz="3200" dirty="0"/>
              <a:t>主要的氣候類型有五種：</a:t>
            </a:r>
            <a:endParaRPr lang="en-HK" altLang="zh-TW" sz="3200" dirty="0"/>
          </a:p>
          <a:p>
            <a:pPr marL="0" indent="0">
              <a:buNone/>
            </a:pPr>
            <a:r>
              <a:rPr lang="en-HK" altLang="zh-TW" sz="3200" dirty="0"/>
              <a:t>	</a:t>
            </a:r>
            <a:r>
              <a:rPr lang="en-US" altLang="zh-TW" sz="3200" dirty="0"/>
              <a:t>1) </a:t>
            </a:r>
            <a:r>
              <a:rPr lang="zh-TW" altLang="en-US" sz="3200" dirty="0"/>
              <a:t>溫帶季風氣候 </a:t>
            </a:r>
            <a:endParaRPr lang="en-HK" altLang="zh-TW" sz="3200" dirty="0"/>
          </a:p>
          <a:p>
            <a:pPr marL="0" indent="0">
              <a:buNone/>
            </a:pPr>
            <a:r>
              <a:rPr lang="en-HK" altLang="zh-TW" sz="3200" dirty="0"/>
              <a:t>	</a:t>
            </a:r>
            <a:r>
              <a:rPr lang="en-US" altLang="zh-TW" sz="3200" dirty="0"/>
              <a:t>2) </a:t>
            </a:r>
            <a:r>
              <a:rPr lang="zh-TW" altLang="en-US" sz="3200" dirty="0"/>
              <a:t>溫帶大陸性氣候</a:t>
            </a:r>
            <a:endParaRPr lang="en-HK" altLang="zh-TW" sz="3200" dirty="0"/>
          </a:p>
          <a:p>
            <a:pPr marL="0" indent="0">
              <a:buNone/>
            </a:pPr>
            <a:r>
              <a:rPr lang="en-HK" altLang="zh-TW" sz="3200" dirty="0"/>
              <a:t>	</a:t>
            </a:r>
            <a:r>
              <a:rPr lang="en-US" altLang="zh-TW" sz="3200" dirty="0"/>
              <a:t>3) </a:t>
            </a:r>
            <a:r>
              <a:rPr lang="zh-TW" altLang="en-US" sz="3200" dirty="0"/>
              <a:t>亞熱帶季風氣候</a:t>
            </a:r>
            <a:endParaRPr lang="en-HK" altLang="zh-TW" sz="3200" dirty="0"/>
          </a:p>
          <a:p>
            <a:pPr marL="0" indent="0">
              <a:buNone/>
            </a:pPr>
            <a:r>
              <a:rPr lang="en-HK" altLang="zh-TW" sz="3200" dirty="0"/>
              <a:t>	</a:t>
            </a:r>
            <a:r>
              <a:rPr lang="en-US" altLang="zh-TW" sz="3200" dirty="0"/>
              <a:t>4) </a:t>
            </a:r>
            <a:r>
              <a:rPr lang="zh-TW" altLang="en-US" sz="3200" dirty="0"/>
              <a:t>熱帶季風氣候</a:t>
            </a:r>
            <a:endParaRPr lang="en-HK" altLang="zh-TW" sz="3200" dirty="0"/>
          </a:p>
          <a:p>
            <a:pPr marL="0" indent="0">
              <a:buNone/>
            </a:pPr>
            <a:r>
              <a:rPr lang="en-HK" altLang="zh-TW" sz="3200" dirty="0"/>
              <a:t>	</a:t>
            </a:r>
            <a:r>
              <a:rPr lang="en-US" altLang="zh-TW" sz="3200" dirty="0"/>
              <a:t>5) </a:t>
            </a:r>
            <a:r>
              <a:rPr lang="zh-TW" altLang="en-US" sz="3200" dirty="0"/>
              <a:t>高原山地氣候</a:t>
            </a:r>
            <a:endParaRPr lang="en-HK" sz="3200" dirty="0"/>
          </a:p>
        </p:txBody>
      </p:sp>
    </p:spTree>
    <p:extLst>
      <p:ext uri="{BB962C8B-B14F-4D97-AF65-F5344CB8AC3E}">
        <p14:creationId xmlns:p14="http://schemas.microsoft.com/office/powerpoint/2010/main" val="300541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hqprint">
            <a:extLst>
              <a:ext uri="{28A0092B-C50C-407E-A947-70E740481C1C}">
                <a14:useLocalDpi xmlns:a14="http://schemas.microsoft.com/office/drawing/2010/main" val="0"/>
              </a:ext>
            </a:extLst>
          </a:blip>
          <a:srcRect t="13091" b="30788"/>
          <a:stretch/>
        </p:blipFill>
        <p:spPr>
          <a:xfrm>
            <a:off x="1457893" y="238620"/>
            <a:ext cx="6655329" cy="5283291"/>
          </a:xfrm>
          <a:prstGeom prst="rect">
            <a:avLst/>
          </a:prstGeom>
        </p:spPr>
      </p:pic>
      <p:sp>
        <p:nvSpPr>
          <p:cNvPr id="6" name="圓角矩形圖說文字 5">
            <a:extLst>
              <a:ext uri="{FF2B5EF4-FFF2-40B4-BE49-F238E27FC236}">
                <a16:creationId xmlns:a16="http://schemas.microsoft.com/office/drawing/2014/main" id="{0125EAE4-F1DA-4372-BBE7-0061F9BAF4E9}"/>
              </a:ext>
            </a:extLst>
          </p:cNvPr>
          <p:cNvSpPr/>
          <p:nvPr/>
        </p:nvSpPr>
        <p:spPr>
          <a:xfrm>
            <a:off x="1682937" y="5521911"/>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6  </a:t>
            </a:r>
            <a:r>
              <a:rPr lang="zh-TW" altLang="en-US" sz="3000" b="1" dirty="0"/>
              <a:t>我</a:t>
            </a:r>
            <a:r>
              <a:rPr lang="zh-TW" altLang="en-US" sz="3000" b="1" dirty="0" smtClean="0"/>
              <a:t>國</a:t>
            </a:r>
            <a:r>
              <a:rPr lang="zh-TW" altLang="en-US" sz="3000" b="1" dirty="0"/>
              <a:t>季風區及非季風區的主要</a:t>
            </a:r>
            <a:r>
              <a:rPr lang="zh-TW" altLang="en-US" sz="3000" b="1" dirty="0" smtClean="0"/>
              <a:t>分佈</a:t>
            </a:r>
            <a:endParaRPr lang="en-HK" altLang="zh-TW" sz="3000" b="1" dirty="0"/>
          </a:p>
          <a:p>
            <a:pPr algn="ctr"/>
            <a:r>
              <a:rPr lang="en-US" altLang="zh-TW" sz="1600" b="1" dirty="0"/>
              <a:t>(</a:t>
            </a:r>
            <a:r>
              <a:rPr lang="zh-TW" altLang="en-US" sz="1600" b="1" dirty="0"/>
              <a:t>來源</a:t>
            </a:r>
            <a:r>
              <a:rPr lang="en-US" altLang="zh-TW" sz="1600" b="1" dirty="0"/>
              <a:t>: </a:t>
            </a:r>
            <a:r>
              <a:rPr lang="zh-TW" altLang="en-US" sz="1600" b="1" dirty="0"/>
              <a:t>香港教育局於</a:t>
            </a:r>
            <a:r>
              <a:rPr lang="en-US" altLang="zh-TW" sz="1600" b="1" dirty="0"/>
              <a:t>2013</a:t>
            </a:r>
            <a:r>
              <a:rPr lang="zh-TW" altLang="en-US" sz="1600" b="1" dirty="0"/>
              <a:t>出版的</a:t>
            </a:r>
            <a:r>
              <a:rPr lang="en-US" altLang="zh-TW" sz="1600" b="1" dirty="0"/>
              <a:t> &lt;&lt;</a:t>
            </a:r>
            <a:r>
              <a:rPr lang="zh-TW" altLang="en-US" sz="1600" b="1" dirty="0"/>
              <a:t>從閱讀中學習中國地理</a:t>
            </a:r>
            <a:r>
              <a:rPr lang="en-US" altLang="zh-TW" sz="1600" b="1" dirty="0"/>
              <a:t>(</a:t>
            </a:r>
            <a:r>
              <a:rPr lang="zh-TW" altLang="en-US" sz="1600" b="1" dirty="0"/>
              <a:t>第一部分</a:t>
            </a:r>
            <a:r>
              <a:rPr lang="en-US" altLang="zh-TW" sz="1600" b="1" dirty="0"/>
              <a:t>): </a:t>
            </a:r>
            <a:r>
              <a:rPr lang="zh-TW" altLang="en-US" sz="1600" b="1" dirty="0"/>
              <a:t>自然環境</a:t>
            </a:r>
            <a:r>
              <a:rPr lang="en-US" altLang="zh-TW" sz="1600" b="1" dirty="0"/>
              <a:t>&gt;&gt; </a:t>
            </a:r>
            <a:r>
              <a:rPr lang="zh-TW" altLang="en-US" sz="1600" b="1" dirty="0"/>
              <a:t>一書中的第</a:t>
            </a:r>
            <a:r>
              <a:rPr lang="en-US" altLang="zh-TW" sz="1600" b="1" dirty="0"/>
              <a:t>80</a:t>
            </a:r>
            <a:r>
              <a:rPr lang="zh-TW" altLang="en-US" sz="1600" b="1" dirty="0"/>
              <a:t>頁</a:t>
            </a:r>
            <a:r>
              <a:rPr lang="en-US" altLang="zh-TW" sz="1600" b="1" dirty="0"/>
              <a:t>) </a:t>
            </a:r>
            <a:r>
              <a:rPr lang="zh-TW" altLang="en-US" sz="1600" b="1" dirty="0"/>
              <a:t> </a:t>
            </a:r>
            <a:endParaRPr lang="zh-HK" altLang="en-US" sz="1600" b="1" dirty="0"/>
          </a:p>
        </p:txBody>
      </p:sp>
      <p:sp>
        <p:nvSpPr>
          <p:cNvPr id="7" name="文字方塊 6"/>
          <p:cNvSpPr txBox="1"/>
          <p:nvPr/>
        </p:nvSpPr>
        <p:spPr>
          <a:xfrm rot="1822691">
            <a:off x="2335877" y="2992582"/>
            <a:ext cx="1363287" cy="307777"/>
          </a:xfrm>
          <a:prstGeom prst="rect">
            <a:avLst/>
          </a:prstGeom>
          <a:noFill/>
        </p:spPr>
        <p:txBody>
          <a:bodyPr wrap="square" rtlCol="0">
            <a:spAutoFit/>
          </a:bodyPr>
          <a:lstStyle/>
          <a:p>
            <a:r>
              <a:rPr lang="zh-TW" altLang="en-US" sz="1400" dirty="0" smtClean="0"/>
              <a:t>岡底斯山</a:t>
            </a:r>
            <a:endParaRPr lang="en-US" sz="1400" dirty="0"/>
          </a:p>
        </p:txBody>
      </p:sp>
      <p:sp>
        <p:nvSpPr>
          <p:cNvPr id="8" name="文字方塊 7"/>
          <p:cNvSpPr txBox="1"/>
          <p:nvPr/>
        </p:nvSpPr>
        <p:spPr>
          <a:xfrm rot="1822691">
            <a:off x="3593870" y="2787535"/>
            <a:ext cx="1363287" cy="307777"/>
          </a:xfrm>
          <a:prstGeom prst="rect">
            <a:avLst/>
          </a:prstGeom>
          <a:noFill/>
        </p:spPr>
        <p:txBody>
          <a:bodyPr wrap="square" rtlCol="0">
            <a:spAutoFit/>
          </a:bodyPr>
          <a:lstStyle/>
          <a:p>
            <a:r>
              <a:rPr lang="zh-TW" altLang="en-US" sz="1400" dirty="0" smtClean="0"/>
              <a:t>巴顏喀拉山</a:t>
            </a:r>
            <a:endParaRPr lang="en-US" sz="1400" dirty="0"/>
          </a:p>
        </p:txBody>
      </p:sp>
      <p:sp>
        <p:nvSpPr>
          <p:cNvPr id="9" name="文字方塊 8"/>
          <p:cNvSpPr txBox="1"/>
          <p:nvPr/>
        </p:nvSpPr>
        <p:spPr>
          <a:xfrm>
            <a:off x="4377093" y="1970117"/>
            <a:ext cx="400110" cy="847898"/>
          </a:xfrm>
          <a:prstGeom prst="rect">
            <a:avLst/>
          </a:prstGeom>
          <a:noFill/>
        </p:spPr>
        <p:txBody>
          <a:bodyPr vert="eaVert" wrap="square" rtlCol="0">
            <a:spAutoFit/>
          </a:bodyPr>
          <a:lstStyle/>
          <a:p>
            <a:r>
              <a:rPr lang="zh-TW" altLang="en-US" sz="1400" dirty="0" smtClean="0"/>
              <a:t>賀蘭山</a:t>
            </a:r>
            <a:endParaRPr lang="en-US" sz="1400" dirty="0"/>
          </a:p>
        </p:txBody>
      </p:sp>
      <p:sp>
        <p:nvSpPr>
          <p:cNvPr id="10" name="文字方塊 9"/>
          <p:cNvSpPr txBox="1"/>
          <p:nvPr/>
        </p:nvSpPr>
        <p:spPr>
          <a:xfrm>
            <a:off x="5128069" y="1662340"/>
            <a:ext cx="685652" cy="307777"/>
          </a:xfrm>
          <a:prstGeom prst="rect">
            <a:avLst/>
          </a:prstGeom>
          <a:noFill/>
        </p:spPr>
        <p:txBody>
          <a:bodyPr wrap="square" rtlCol="0">
            <a:spAutoFit/>
          </a:bodyPr>
          <a:lstStyle/>
          <a:p>
            <a:r>
              <a:rPr lang="zh-TW" altLang="en-US" sz="1400" dirty="0" smtClean="0"/>
              <a:t>陰山</a:t>
            </a:r>
            <a:endParaRPr lang="en-US" sz="1400" dirty="0"/>
          </a:p>
        </p:txBody>
      </p:sp>
      <p:sp>
        <p:nvSpPr>
          <p:cNvPr id="11" name="文字方塊 10"/>
          <p:cNvSpPr txBox="1"/>
          <p:nvPr/>
        </p:nvSpPr>
        <p:spPr>
          <a:xfrm>
            <a:off x="6164587" y="631767"/>
            <a:ext cx="400110" cy="1338350"/>
          </a:xfrm>
          <a:prstGeom prst="rect">
            <a:avLst/>
          </a:prstGeom>
          <a:noFill/>
        </p:spPr>
        <p:txBody>
          <a:bodyPr vert="eaVert" wrap="square" rtlCol="0">
            <a:spAutoFit/>
          </a:bodyPr>
          <a:lstStyle/>
          <a:p>
            <a:r>
              <a:rPr lang="zh-TW" altLang="en-US" sz="1400" dirty="0" smtClean="0"/>
              <a:t>大興安嶺</a:t>
            </a:r>
            <a:endParaRPr lang="en-US" sz="1400" dirty="0"/>
          </a:p>
        </p:txBody>
      </p:sp>
      <p:sp>
        <p:nvSpPr>
          <p:cNvPr id="12" name="文字方塊 11"/>
          <p:cNvSpPr txBox="1"/>
          <p:nvPr/>
        </p:nvSpPr>
        <p:spPr>
          <a:xfrm>
            <a:off x="4941394" y="3373158"/>
            <a:ext cx="1391390" cy="369332"/>
          </a:xfrm>
          <a:prstGeom prst="rect">
            <a:avLst/>
          </a:prstGeom>
          <a:noFill/>
        </p:spPr>
        <p:txBody>
          <a:bodyPr wrap="square" rtlCol="0">
            <a:spAutoFit/>
          </a:bodyPr>
          <a:lstStyle/>
          <a:p>
            <a:r>
              <a:rPr lang="zh-TW" altLang="en-US" b="1" dirty="0" smtClean="0"/>
              <a:t>季風區</a:t>
            </a:r>
            <a:endParaRPr lang="en-US" b="1" dirty="0"/>
          </a:p>
        </p:txBody>
      </p:sp>
      <p:sp>
        <p:nvSpPr>
          <p:cNvPr id="13" name="文字方塊 12"/>
          <p:cNvSpPr txBox="1"/>
          <p:nvPr/>
        </p:nvSpPr>
        <p:spPr>
          <a:xfrm>
            <a:off x="2821512" y="2012478"/>
            <a:ext cx="1391390" cy="369332"/>
          </a:xfrm>
          <a:prstGeom prst="rect">
            <a:avLst/>
          </a:prstGeom>
          <a:noFill/>
        </p:spPr>
        <p:txBody>
          <a:bodyPr wrap="square" rtlCol="0">
            <a:spAutoFit/>
          </a:bodyPr>
          <a:lstStyle/>
          <a:p>
            <a:r>
              <a:rPr lang="zh-TW" altLang="en-US" b="1" dirty="0" smtClean="0"/>
              <a:t>非季風區</a:t>
            </a:r>
            <a:endParaRPr lang="en-US" b="1" dirty="0"/>
          </a:p>
        </p:txBody>
      </p:sp>
      <p:sp>
        <p:nvSpPr>
          <p:cNvPr id="14" name="文字方塊 13"/>
          <p:cNvSpPr txBox="1"/>
          <p:nvPr/>
        </p:nvSpPr>
        <p:spPr>
          <a:xfrm>
            <a:off x="2186248" y="3941225"/>
            <a:ext cx="831272" cy="338554"/>
          </a:xfrm>
          <a:prstGeom prst="rect">
            <a:avLst/>
          </a:prstGeom>
          <a:noFill/>
        </p:spPr>
        <p:txBody>
          <a:bodyPr wrap="square" rtlCol="0">
            <a:spAutoFit/>
          </a:bodyPr>
          <a:lstStyle/>
          <a:p>
            <a:r>
              <a:rPr lang="zh-TW" altLang="en-US" sz="1600" dirty="0" smtClean="0"/>
              <a:t>山脈</a:t>
            </a:r>
            <a:endParaRPr lang="en-US" sz="1600" dirty="0"/>
          </a:p>
        </p:txBody>
      </p:sp>
    </p:spTree>
    <p:extLst>
      <p:ext uri="{BB962C8B-B14F-4D97-AF65-F5344CB8AC3E}">
        <p14:creationId xmlns:p14="http://schemas.microsoft.com/office/powerpoint/2010/main" val="412134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D152C-C91E-44AE-AF7C-6DF26734957C}"/>
              </a:ext>
            </a:extLst>
          </p:cNvPr>
          <p:cNvSpPr>
            <a:spLocks noGrp="1"/>
          </p:cNvSpPr>
          <p:nvPr>
            <p:ph sz="quarter" idx="13"/>
          </p:nvPr>
        </p:nvSpPr>
        <p:spPr>
          <a:xfrm>
            <a:off x="685330" y="509047"/>
            <a:ext cx="7772870" cy="6033796"/>
          </a:xfrm>
        </p:spPr>
        <p:txBody>
          <a:bodyPr>
            <a:normAutofit lnSpcReduction="10000"/>
          </a:bodyPr>
          <a:lstStyle/>
          <a:p>
            <a:pPr marL="0" indent="0" algn="ctr">
              <a:buNone/>
            </a:pPr>
            <a:r>
              <a:rPr lang="zh-TW" altLang="en-US" sz="3200" b="1" u="sng" dirty="0" smtClean="0">
                <a:solidFill>
                  <a:srgbClr val="0070C0"/>
                </a:solidFill>
              </a:rPr>
              <a:t>影響我國</a:t>
            </a:r>
            <a:r>
              <a:rPr lang="zh-TW" altLang="en-US" sz="3200" b="1" u="sng" dirty="0">
                <a:solidFill>
                  <a:srgbClr val="0070C0"/>
                </a:solidFill>
              </a:rPr>
              <a:t>氣候的主要因素</a:t>
            </a:r>
            <a:endParaRPr lang="en-HK" altLang="zh-TW" sz="3200" b="1" u="sng" dirty="0">
              <a:solidFill>
                <a:srgbClr val="0070C0"/>
              </a:solidFill>
            </a:endParaRPr>
          </a:p>
          <a:p>
            <a:pPr marL="514350" indent="-514350">
              <a:buAutoNum type="arabicParenR"/>
            </a:pPr>
            <a:r>
              <a:rPr lang="zh-TW" altLang="en-US" sz="3200" b="1" dirty="0"/>
              <a:t>緯度</a:t>
            </a:r>
            <a:r>
              <a:rPr lang="en-US" altLang="zh-TW" sz="3200" b="1" dirty="0"/>
              <a:t>:</a:t>
            </a:r>
            <a:endParaRPr lang="en-HK" altLang="zh-TW" sz="3200" b="1" dirty="0"/>
          </a:p>
          <a:p>
            <a:r>
              <a:rPr lang="zh-TW" altLang="en-US" sz="3200" dirty="0"/>
              <a:t> 緯度是影響一地氣候的基本因素。地球是個很大的球體，所以緯度不同的地方，太陽輻射的角度就不一樣，有直射及斜射之別 </a:t>
            </a:r>
            <a:r>
              <a:rPr lang="en-US" altLang="zh-TW" sz="3200" dirty="0"/>
              <a:t>(</a:t>
            </a:r>
            <a:r>
              <a:rPr lang="zh-TW" altLang="en-US" sz="3200" dirty="0"/>
              <a:t>圖</a:t>
            </a:r>
            <a:r>
              <a:rPr lang="en-US" altLang="zh-TW" sz="3200" dirty="0"/>
              <a:t>7)</a:t>
            </a:r>
            <a:r>
              <a:rPr lang="zh-TW" altLang="en-US" sz="3200" dirty="0"/>
              <a:t>。而各地接收太陽輻射的時間長短亦各異，有的地方會整天或幾個月也沒有陽光的照射</a:t>
            </a:r>
            <a:endParaRPr lang="en-HK" altLang="zh-TW" sz="3200" dirty="0"/>
          </a:p>
          <a:p>
            <a:r>
              <a:rPr lang="zh-TW" altLang="en-US" sz="3200" dirty="0"/>
              <a:t>所以，緯度越低，氣溫越高；緯度越高，氣溫越低</a:t>
            </a:r>
            <a:endParaRPr lang="en-HK" altLang="zh-TW" sz="3200" dirty="0"/>
          </a:p>
          <a:p>
            <a:pPr marL="0" indent="0">
              <a:buNone/>
            </a:pPr>
            <a:endParaRPr lang="en-HK" sz="3200" dirty="0"/>
          </a:p>
        </p:txBody>
      </p:sp>
    </p:spTree>
    <p:extLst>
      <p:ext uri="{BB962C8B-B14F-4D97-AF65-F5344CB8AC3E}">
        <p14:creationId xmlns:p14="http://schemas.microsoft.com/office/powerpoint/2010/main" val="7842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drawing&#10;&#10;Description automatically generated">
            <a:extLst>
              <a:ext uri="{FF2B5EF4-FFF2-40B4-BE49-F238E27FC236}">
                <a16:creationId xmlns:a16="http://schemas.microsoft.com/office/drawing/2014/main" id="{3DFF4593-E387-4AD6-968D-730AF729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56" y="150919"/>
            <a:ext cx="5313285" cy="5313285"/>
          </a:xfrm>
          <a:prstGeom prst="rect">
            <a:avLst/>
          </a:prstGeom>
          <a:ln w="88900" cap="sq" cmpd="thickThin">
            <a:solidFill>
              <a:srgbClr val="000000"/>
            </a:solidFill>
            <a:prstDash val="solid"/>
            <a:miter lim="800000"/>
          </a:ln>
          <a:effectLst>
            <a:innerShdw blurRad="76200">
              <a:srgbClr val="000000"/>
            </a:innerShdw>
          </a:effectLst>
        </p:spPr>
      </p:pic>
      <p:sp>
        <p:nvSpPr>
          <p:cNvPr id="4" name="Speech Bubble: Rectangle with Corners Rounded 3">
            <a:extLst>
              <a:ext uri="{FF2B5EF4-FFF2-40B4-BE49-F238E27FC236}">
                <a16:creationId xmlns:a16="http://schemas.microsoft.com/office/drawing/2014/main" id="{0D7282DA-9EC6-4D8B-9C5E-225C361D2FAF}"/>
              </a:ext>
            </a:extLst>
          </p:cNvPr>
          <p:cNvSpPr/>
          <p:nvPr/>
        </p:nvSpPr>
        <p:spPr>
          <a:xfrm>
            <a:off x="3613212" y="2910130"/>
            <a:ext cx="1482571" cy="951655"/>
          </a:xfrm>
          <a:prstGeom prst="wedgeRoundRectCallout">
            <a:avLst>
              <a:gd name="adj1" fmla="val 101437"/>
              <a:gd name="adj2" fmla="val -60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赤道的太陽</a:t>
            </a:r>
            <a:endParaRPr lang="en-HK" altLang="zh-TW" dirty="0"/>
          </a:p>
          <a:p>
            <a:pPr algn="ctr"/>
            <a:r>
              <a:rPr lang="zh-TW" altLang="en-US" dirty="0"/>
              <a:t>輻射角度及範圍</a:t>
            </a:r>
            <a:endParaRPr lang="en-HK" dirty="0"/>
          </a:p>
        </p:txBody>
      </p:sp>
      <p:sp>
        <p:nvSpPr>
          <p:cNvPr id="5" name="Speech Bubble: Rectangle with Corners Rounded 4">
            <a:extLst>
              <a:ext uri="{FF2B5EF4-FFF2-40B4-BE49-F238E27FC236}">
                <a16:creationId xmlns:a16="http://schemas.microsoft.com/office/drawing/2014/main" id="{89665C80-C965-4CB7-8661-8EE845480836}"/>
              </a:ext>
            </a:extLst>
          </p:cNvPr>
          <p:cNvSpPr/>
          <p:nvPr/>
        </p:nvSpPr>
        <p:spPr>
          <a:xfrm>
            <a:off x="1280603" y="271941"/>
            <a:ext cx="1482571" cy="1219508"/>
          </a:xfrm>
          <a:prstGeom prst="wedgeRoundRectCallout">
            <a:avLst>
              <a:gd name="adj1" fmla="val 142754"/>
              <a:gd name="adj2" fmla="val -26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高緯度地區的太陽</a:t>
            </a:r>
            <a:endParaRPr lang="en-HK" altLang="zh-TW" dirty="0"/>
          </a:p>
          <a:p>
            <a:pPr algn="ctr"/>
            <a:r>
              <a:rPr lang="zh-TW" altLang="en-US" dirty="0"/>
              <a:t>輻射角度及範圍</a:t>
            </a:r>
            <a:endParaRPr lang="en-HK" dirty="0"/>
          </a:p>
        </p:txBody>
      </p:sp>
      <p:sp>
        <p:nvSpPr>
          <p:cNvPr id="6" name="Speech Bubble: Rectangle with Corners Rounded 5">
            <a:extLst>
              <a:ext uri="{FF2B5EF4-FFF2-40B4-BE49-F238E27FC236}">
                <a16:creationId xmlns:a16="http://schemas.microsoft.com/office/drawing/2014/main" id="{7F51D87F-E526-4A30-880A-C38743E7ACA4}"/>
              </a:ext>
            </a:extLst>
          </p:cNvPr>
          <p:cNvSpPr/>
          <p:nvPr/>
        </p:nvSpPr>
        <p:spPr>
          <a:xfrm>
            <a:off x="1431525" y="4031633"/>
            <a:ext cx="1482571" cy="1219508"/>
          </a:xfrm>
          <a:prstGeom prst="wedgeRoundRectCallout">
            <a:avLst>
              <a:gd name="adj1" fmla="val 135568"/>
              <a:gd name="adj2" fmla="val 4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高緯度地區的太陽</a:t>
            </a:r>
            <a:endParaRPr lang="en-HK" altLang="zh-TW" dirty="0"/>
          </a:p>
          <a:p>
            <a:pPr algn="ctr"/>
            <a:r>
              <a:rPr lang="zh-TW" altLang="en-US" dirty="0"/>
              <a:t>輻射角度及範圍</a:t>
            </a:r>
            <a:endParaRPr lang="en-HK" dirty="0"/>
          </a:p>
        </p:txBody>
      </p:sp>
      <p:sp>
        <p:nvSpPr>
          <p:cNvPr id="7" name="圓角矩形圖說文字 5">
            <a:extLst>
              <a:ext uri="{FF2B5EF4-FFF2-40B4-BE49-F238E27FC236}">
                <a16:creationId xmlns:a16="http://schemas.microsoft.com/office/drawing/2014/main" id="{EF97BD78-4059-49DD-A302-D521D34A02CA}"/>
              </a:ext>
            </a:extLst>
          </p:cNvPr>
          <p:cNvSpPr/>
          <p:nvPr/>
        </p:nvSpPr>
        <p:spPr>
          <a:xfrm>
            <a:off x="1072597" y="5763704"/>
            <a:ext cx="6884014" cy="80460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7 </a:t>
            </a:r>
            <a:r>
              <a:rPr lang="zh-TW" altLang="en-US" sz="3000" b="1" dirty="0"/>
              <a:t>緯度對太陽輻射的影響</a:t>
            </a:r>
            <a:r>
              <a:rPr lang="en-US" altLang="zh-TW" sz="3000" b="1" dirty="0"/>
              <a:t> </a:t>
            </a:r>
            <a:endParaRPr lang="en-HK" altLang="zh-TW" sz="3000" b="1" dirty="0"/>
          </a:p>
        </p:txBody>
      </p:sp>
      <p:sp>
        <p:nvSpPr>
          <p:cNvPr id="8" name="TextBox 7">
            <a:extLst>
              <a:ext uri="{FF2B5EF4-FFF2-40B4-BE49-F238E27FC236}">
                <a16:creationId xmlns:a16="http://schemas.microsoft.com/office/drawing/2014/main" id="{F62A1A6E-B4D4-448A-9671-9E0CA5D29636}"/>
              </a:ext>
            </a:extLst>
          </p:cNvPr>
          <p:cNvSpPr txBox="1"/>
          <p:nvPr/>
        </p:nvSpPr>
        <p:spPr>
          <a:xfrm>
            <a:off x="3204839" y="2025856"/>
            <a:ext cx="1287262" cy="584775"/>
          </a:xfrm>
          <a:prstGeom prst="rect">
            <a:avLst/>
          </a:prstGeom>
          <a:noFill/>
        </p:spPr>
        <p:txBody>
          <a:bodyPr wrap="square" rtlCol="0">
            <a:spAutoFit/>
          </a:bodyPr>
          <a:lstStyle/>
          <a:p>
            <a:r>
              <a:rPr lang="zh-TW" altLang="en-US" sz="3200" b="1" dirty="0"/>
              <a:t>地球</a:t>
            </a:r>
            <a:endParaRPr lang="en-HK" sz="3200" b="1" dirty="0"/>
          </a:p>
        </p:txBody>
      </p:sp>
    </p:spTree>
    <p:extLst>
      <p:ext uri="{BB962C8B-B14F-4D97-AF65-F5344CB8AC3E}">
        <p14:creationId xmlns:p14="http://schemas.microsoft.com/office/powerpoint/2010/main" val="385289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47264-7D83-4CC9-9B77-62BF279B8304}"/>
              </a:ext>
            </a:extLst>
          </p:cNvPr>
          <p:cNvSpPr>
            <a:spLocks noGrp="1"/>
          </p:cNvSpPr>
          <p:nvPr>
            <p:ph sz="quarter" idx="13"/>
          </p:nvPr>
        </p:nvSpPr>
        <p:spPr>
          <a:xfrm>
            <a:off x="685330" y="719091"/>
            <a:ext cx="7772870" cy="5637321"/>
          </a:xfrm>
        </p:spPr>
        <p:txBody>
          <a:bodyPr>
            <a:normAutofit fontScale="92500"/>
          </a:bodyPr>
          <a:lstStyle/>
          <a:p>
            <a:r>
              <a:rPr lang="zh-TW" altLang="en-US" sz="3200" dirty="0" smtClean="0"/>
              <a:t>在我國</a:t>
            </a:r>
            <a:r>
              <a:rPr lang="zh-TW" altLang="en-US" sz="3200" dirty="0"/>
              <a:t>，太陽輻射的</a:t>
            </a:r>
            <a:r>
              <a:rPr lang="zh-TW" altLang="en-US" sz="3200" dirty="0" smtClean="0"/>
              <a:t>分佈也是</a:t>
            </a:r>
            <a:r>
              <a:rPr lang="zh-TW" altLang="en-US" sz="3200" dirty="0"/>
              <a:t>隨緯度增高而相應減弱，但冬季的南北差異比夏季的更為顯著</a:t>
            </a:r>
            <a:endParaRPr lang="en-HK" altLang="zh-TW" sz="3200" dirty="0"/>
          </a:p>
          <a:p>
            <a:endParaRPr lang="en-HK" altLang="zh-TW" sz="3200" dirty="0"/>
          </a:p>
          <a:p>
            <a:pPr marL="0" indent="0">
              <a:buNone/>
            </a:pPr>
            <a:r>
              <a:rPr lang="en-US" altLang="zh-TW" sz="3200" b="1" dirty="0"/>
              <a:t>2) </a:t>
            </a:r>
            <a:r>
              <a:rPr lang="zh-TW" altLang="en-US" sz="3200" b="1" dirty="0"/>
              <a:t>海陸</a:t>
            </a:r>
            <a:r>
              <a:rPr lang="zh-TW" altLang="en-US" sz="3200" b="1" dirty="0" smtClean="0"/>
              <a:t>分佈</a:t>
            </a:r>
            <a:r>
              <a:rPr lang="en-US" altLang="zh-TW" sz="3200" b="1" dirty="0" smtClean="0"/>
              <a:t>:</a:t>
            </a:r>
            <a:endParaRPr lang="en-HK" altLang="zh-TW" sz="3200" b="1" dirty="0"/>
          </a:p>
          <a:p>
            <a:r>
              <a:rPr lang="zh-TW" altLang="en-US" sz="3200" dirty="0"/>
              <a:t>由於海洋和陸地的物理性質不同，相比下，海洋的熱容量較陸地大</a:t>
            </a:r>
            <a:endParaRPr lang="en-HK" altLang="zh-TW" sz="3200" dirty="0"/>
          </a:p>
          <a:p>
            <a:r>
              <a:rPr lang="zh-TW" altLang="en-US" sz="3200" dirty="0"/>
              <a:t>因此，在強烈的陽光照射下，海洋增溫較陸地慢；陽光減弱以後，海洋降溫也較陸地慢</a:t>
            </a:r>
            <a:endParaRPr lang="en-HK" sz="3200" dirty="0"/>
          </a:p>
        </p:txBody>
      </p:sp>
      <p:pic>
        <p:nvPicPr>
          <p:cNvPr id="5" name="Picture 4" descr="A close up of a logo&#10;&#10;Description automatically generated">
            <a:extLst>
              <a:ext uri="{FF2B5EF4-FFF2-40B4-BE49-F238E27FC236}">
                <a16:creationId xmlns:a16="http://schemas.microsoft.com/office/drawing/2014/main" id="{18DF8220-A2BA-4FA5-9729-189BBB5766AC}"/>
              </a:ext>
            </a:extLst>
          </p:cNvPr>
          <p:cNvPicPr>
            <a:picLocks noChangeAspect="1"/>
          </p:cNvPicPr>
          <p:nvPr/>
        </p:nvPicPr>
        <p:blipFill rotWithShape="1">
          <a:blip r:embed="rId2">
            <a:extLst>
              <a:ext uri="{28A0092B-C50C-407E-A947-70E740481C1C}">
                <a14:useLocalDpi xmlns:a14="http://schemas.microsoft.com/office/drawing/2010/main" val="0"/>
              </a:ext>
            </a:extLst>
          </a:blip>
          <a:srcRect l="5966" t="12117" r="10261" b="8332"/>
          <a:stretch/>
        </p:blipFill>
        <p:spPr>
          <a:xfrm>
            <a:off x="2991775" y="2210539"/>
            <a:ext cx="2193149" cy="1544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34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C4EEE-9560-4E32-9CAB-F62D2BA8C3E3}"/>
              </a:ext>
            </a:extLst>
          </p:cNvPr>
          <p:cNvSpPr>
            <a:spLocks noGrp="1"/>
          </p:cNvSpPr>
          <p:nvPr>
            <p:ph sz="quarter" idx="13"/>
          </p:nvPr>
        </p:nvSpPr>
        <p:spPr>
          <a:xfrm>
            <a:off x="685330" y="781235"/>
            <a:ext cx="7772870" cy="5009965"/>
          </a:xfrm>
        </p:spPr>
        <p:txBody>
          <a:bodyPr>
            <a:normAutofit/>
          </a:bodyPr>
          <a:lstStyle/>
          <a:p>
            <a:r>
              <a:rPr lang="zh-TW" altLang="en-US" sz="3200" dirty="0"/>
              <a:t>另外，海洋與陸地表面空氣中所含水汽的多寡也不同。一般來說，在海洋或近海的地區，氣溫的日變化和年變化較小，降水亦較多，形成</a:t>
            </a:r>
            <a:r>
              <a:rPr lang="zh-TW" altLang="en-US" sz="3200" b="1" dirty="0"/>
              <a:t>海洋性氣候</a:t>
            </a:r>
            <a:endParaRPr lang="en-HK" altLang="zh-TW" sz="3200" b="1" dirty="0"/>
          </a:p>
          <a:p>
            <a:r>
              <a:rPr lang="zh-TW" altLang="en-US" sz="3200" dirty="0"/>
              <a:t>我</a:t>
            </a:r>
            <a:r>
              <a:rPr lang="zh-TW" altLang="en-US" sz="3200" dirty="0" smtClean="0"/>
              <a:t>國</a:t>
            </a:r>
            <a:r>
              <a:rPr lang="zh-TW" altLang="en-US" sz="3200" dirty="0"/>
              <a:t>位於亞歐大陸東部及太平洋西岸，由於海陸熱力差異突出，形成顯著的</a:t>
            </a:r>
            <a:r>
              <a:rPr lang="zh-TW" altLang="en-US" sz="3200" b="1" dirty="0"/>
              <a:t>季風氣候</a:t>
            </a:r>
            <a:r>
              <a:rPr lang="zh-TW" altLang="en-US" sz="3200" dirty="0"/>
              <a:t>，</a:t>
            </a:r>
            <a:r>
              <a:rPr lang="zh-TW" altLang="en-US" sz="3200" dirty="0" smtClean="0"/>
              <a:t>對我國</a:t>
            </a:r>
            <a:r>
              <a:rPr lang="zh-TW" altLang="en-US" sz="3200" dirty="0"/>
              <a:t>的氣候影響甚深</a:t>
            </a:r>
            <a:endParaRPr lang="en-HK" sz="3200" dirty="0"/>
          </a:p>
        </p:txBody>
      </p:sp>
    </p:spTree>
    <p:extLst>
      <p:ext uri="{BB962C8B-B14F-4D97-AF65-F5344CB8AC3E}">
        <p14:creationId xmlns:p14="http://schemas.microsoft.com/office/powerpoint/2010/main" val="3292076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E67841-B3B6-4369-9107-620D7E013E30}"/>
              </a:ext>
            </a:extLst>
          </p:cNvPr>
          <p:cNvSpPr>
            <a:spLocks noGrp="1"/>
          </p:cNvSpPr>
          <p:nvPr>
            <p:ph sz="quarter" idx="13"/>
          </p:nvPr>
        </p:nvSpPr>
        <p:spPr>
          <a:xfrm>
            <a:off x="685330" y="701336"/>
            <a:ext cx="7772870" cy="5379867"/>
          </a:xfrm>
        </p:spPr>
        <p:txBody>
          <a:bodyPr>
            <a:normAutofit fontScale="92500" lnSpcReduction="20000"/>
          </a:bodyPr>
          <a:lstStyle/>
          <a:p>
            <a:pPr marL="0" indent="0">
              <a:buNone/>
            </a:pPr>
            <a:r>
              <a:rPr lang="en-US" altLang="zh-TW" sz="3200" b="1" dirty="0"/>
              <a:t>3) </a:t>
            </a:r>
            <a:r>
              <a:rPr lang="zh-TW" altLang="en-US" sz="3200" b="1" dirty="0"/>
              <a:t>地形地勢</a:t>
            </a:r>
            <a:r>
              <a:rPr lang="en-US" altLang="zh-TW" sz="3200" b="1" dirty="0"/>
              <a:t>:</a:t>
            </a:r>
            <a:endParaRPr lang="en-HK" altLang="zh-TW" sz="3200" b="1" dirty="0"/>
          </a:p>
          <a:p>
            <a:r>
              <a:rPr lang="zh-TW" altLang="en-US" sz="3200" dirty="0"/>
              <a:t>一般說來，</a:t>
            </a:r>
            <a:r>
              <a:rPr lang="zh-TW" altLang="en-US" sz="3200" b="1" dirty="0"/>
              <a:t>氣溫</a:t>
            </a:r>
            <a:r>
              <a:rPr lang="zh-TW" altLang="en-US" sz="3200" dirty="0"/>
              <a:t>會隨海拔高度的增加而降低，大約為每升高</a:t>
            </a:r>
            <a:r>
              <a:rPr lang="en-US" altLang="zh-TW" sz="3200" dirty="0"/>
              <a:t>100</a:t>
            </a:r>
            <a:r>
              <a:rPr lang="zh-TW" altLang="en-US" sz="3200" dirty="0"/>
              <a:t>米氣溫降低約</a:t>
            </a:r>
            <a:r>
              <a:rPr lang="en-US" altLang="zh-TW" sz="3200" dirty="0"/>
              <a:t>0.6℃ </a:t>
            </a:r>
          </a:p>
          <a:p>
            <a:pPr marL="0" indent="0">
              <a:buNone/>
            </a:pPr>
            <a:r>
              <a:rPr lang="en-US" altLang="zh-TW" sz="3200" dirty="0"/>
              <a:t>  [</a:t>
            </a:r>
            <a:r>
              <a:rPr lang="zh-TW" altLang="en-US" sz="3200" dirty="0">
                <a:solidFill>
                  <a:srgbClr val="0070C0"/>
                </a:solidFill>
              </a:rPr>
              <a:t>根據這氣溫與海拔高度的關係，</a:t>
            </a:r>
            <a:r>
              <a:rPr lang="zh-TW" altLang="en-US" sz="3200" dirty="0" smtClean="0">
                <a:solidFill>
                  <a:srgbClr val="0070C0"/>
                </a:solidFill>
              </a:rPr>
              <a:t>請你完成</a:t>
            </a:r>
            <a:r>
              <a:rPr lang="zh-TW" altLang="en-US" sz="3200" dirty="0">
                <a:solidFill>
                  <a:srgbClr val="0070C0"/>
                </a:solidFill>
              </a:rPr>
              <a:t>圖</a:t>
            </a:r>
            <a:r>
              <a:rPr lang="en-US" altLang="zh-TW" sz="3200" dirty="0">
                <a:solidFill>
                  <a:srgbClr val="0070C0"/>
                </a:solidFill>
              </a:rPr>
              <a:t>8</a:t>
            </a:r>
            <a:r>
              <a:rPr lang="en-US" altLang="zh-TW" sz="3200" dirty="0"/>
              <a:t>]</a:t>
            </a:r>
          </a:p>
          <a:p>
            <a:r>
              <a:rPr lang="zh-TW" altLang="en-US" sz="3200" b="1" dirty="0"/>
              <a:t>降水</a:t>
            </a:r>
            <a:r>
              <a:rPr lang="zh-TW" altLang="en-US" sz="3200" dirty="0"/>
              <a:t>方面，降水量在一定的高度範圍內，會隨海拔高度的升高而增加</a:t>
            </a:r>
            <a:endParaRPr lang="en-HK" altLang="zh-TW" sz="3200" dirty="0"/>
          </a:p>
          <a:p>
            <a:r>
              <a:rPr lang="zh-TW" altLang="en-US" sz="3200" dirty="0"/>
              <a:t>此外</a:t>
            </a:r>
            <a:r>
              <a:rPr lang="zh-TW" altLang="en-US" sz="3200" dirty="0" smtClean="0"/>
              <a:t>，我國</a:t>
            </a:r>
            <a:r>
              <a:rPr lang="zh-TW" altLang="en-US" sz="3200" dirty="0"/>
              <a:t>許多大致上東西走向的山脈亦對南北冷暖氣流的交換起了</a:t>
            </a:r>
            <a:r>
              <a:rPr lang="zh-TW" altLang="en-US" sz="3200" b="1" dirty="0"/>
              <a:t>屏障作用</a:t>
            </a:r>
            <a:r>
              <a:rPr lang="zh-TW" altLang="en-US" sz="3200" dirty="0"/>
              <a:t>，成為氣候區域的分界線，如南嶺和秦嶺便是例子</a:t>
            </a:r>
            <a:endParaRPr lang="en-HK" sz="3200" dirty="0"/>
          </a:p>
        </p:txBody>
      </p:sp>
    </p:spTree>
    <p:extLst>
      <p:ext uri="{BB962C8B-B14F-4D97-AF65-F5344CB8AC3E}">
        <p14:creationId xmlns:p14="http://schemas.microsoft.com/office/powerpoint/2010/main" val="7078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DD52DE2F-FC4A-4AC3-96B9-0BF12B608617}"/>
              </a:ext>
            </a:extLst>
          </p:cNvPr>
          <p:cNvPicPr>
            <a:picLocks noChangeAspect="1"/>
          </p:cNvPicPr>
          <p:nvPr/>
        </p:nvPicPr>
        <p:blipFill rotWithShape="1">
          <a:blip r:embed="rId2">
            <a:extLst>
              <a:ext uri="{28A0092B-C50C-407E-A947-70E740481C1C}">
                <a14:useLocalDpi xmlns:a14="http://schemas.microsoft.com/office/drawing/2010/main" val="0"/>
              </a:ext>
            </a:extLst>
          </a:blip>
          <a:srcRect b="10272"/>
          <a:stretch/>
        </p:blipFill>
        <p:spPr>
          <a:xfrm>
            <a:off x="3566603" y="801951"/>
            <a:ext cx="5402085" cy="5936200"/>
          </a:xfrm>
          <a:prstGeom prst="rect">
            <a:avLst/>
          </a:prstGeom>
        </p:spPr>
      </p:pic>
      <p:sp>
        <p:nvSpPr>
          <p:cNvPr id="3" name="TextBox 2">
            <a:extLst>
              <a:ext uri="{FF2B5EF4-FFF2-40B4-BE49-F238E27FC236}">
                <a16:creationId xmlns:a16="http://schemas.microsoft.com/office/drawing/2014/main" id="{DB01CEFB-FFD5-4355-BE2A-8606D671C337}"/>
              </a:ext>
            </a:extLst>
          </p:cNvPr>
          <p:cNvSpPr txBox="1"/>
          <p:nvPr/>
        </p:nvSpPr>
        <p:spPr>
          <a:xfrm>
            <a:off x="6267645" y="6368819"/>
            <a:ext cx="452751" cy="369332"/>
          </a:xfrm>
          <a:prstGeom prst="rect">
            <a:avLst/>
          </a:prstGeom>
          <a:noFill/>
        </p:spPr>
        <p:txBody>
          <a:bodyPr wrap="square" rtlCol="0">
            <a:spAutoFit/>
          </a:bodyPr>
          <a:lstStyle/>
          <a:p>
            <a:r>
              <a:rPr lang="en-US" altLang="zh-TW" dirty="0"/>
              <a:t>0</a:t>
            </a:r>
            <a:endParaRPr lang="en-HK" dirty="0"/>
          </a:p>
        </p:txBody>
      </p:sp>
      <p:sp>
        <p:nvSpPr>
          <p:cNvPr id="4" name="TextBox 3">
            <a:extLst>
              <a:ext uri="{FF2B5EF4-FFF2-40B4-BE49-F238E27FC236}">
                <a16:creationId xmlns:a16="http://schemas.microsoft.com/office/drawing/2014/main" id="{4D3DB117-29D7-4B61-A538-68091D427EDA}"/>
              </a:ext>
            </a:extLst>
          </p:cNvPr>
          <p:cNvSpPr txBox="1"/>
          <p:nvPr/>
        </p:nvSpPr>
        <p:spPr>
          <a:xfrm>
            <a:off x="6267644" y="5189569"/>
            <a:ext cx="923269" cy="369332"/>
          </a:xfrm>
          <a:prstGeom prst="rect">
            <a:avLst/>
          </a:prstGeom>
          <a:noFill/>
        </p:spPr>
        <p:txBody>
          <a:bodyPr wrap="square" rtlCol="0">
            <a:spAutoFit/>
          </a:bodyPr>
          <a:lstStyle/>
          <a:p>
            <a:r>
              <a:rPr lang="en-US" altLang="zh-TW" dirty="0"/>
              <a:t>1000</a:t>
            </a:r>
            <a:endParaRPr lang="en-HK" dirty="0"/>
          </a:p>
        </p:txBody>
      </p:sp>
      <p:sp>
        <p:nvSpPr>
          <p:cNvPr id="5" name="TextBox 4">
            <a:extLst>
              <a:ext uri="{FF2B5EF4-FFF2-40B4-BE49-F238E27FC236}">
                <a16:creationId xmlns:a16="http://schemas.microsoft.com/office/drawing/2014/main" id="{471F9699-72E8-4785-947B-A25DA0AAF44A}"/>
              </a:ext>
            </a:extLst>
          </p:cNvPr>
          <p:cNvSpPr txBox="1"/>
          <p:nvPr/>
        </p:nvSpPr>
        <p:spPr>
          <a:xfrm>
            <a:off x="6180347" y="4010319"/>
            <a:ext cx="923269" cy="369332"/>
          </a:xfrm>
          <a:prstGeom prst="rect">
            <a:avLst/>
          </a:prstGeom>
          <a:noFill/>
        </p:spPr>
        <p:txBody>
          <a:bodyPr wrap="square" rtlCol="0">
            <a:spAutoFit/>
          </a:bodyPr>
          <a:lstStyle/>
          <a:p>
            <a:r>
              <a:rPr lang="en-US" altLang="zh-TW" dirty="0"/>
              <a:t>2000</a:t>
            </a:r>
            <a:endParaRPr lang="en-HK" dirty="0"/>
          </a:p>
        </p:txBody>
      </p:sp>
      <p:sp>
        <p:nvSpPr>
          <p:cNvPr id="6" name="TextBox 5">
            <a:extLst>
              <a:ext uri="{FF2B5EF4-FFF2-40B4-BE49-F238E27FC236}">
                <a16:creationId xmlns:a16="http://schemas.microsoft.com/office/drawing/2014/main" id="{1FB23E27-46CE-4E6A-92BF-5FAE59647298}"/>
              </a:ext>
            </a:extLst>
          </p:cNvPr>
          <p:cNvSpPr txBox="1"/>
          <p:nvPr/>
        </p:nvSpPr>
        <p:spPr>
          <a:xfrm>
            <a:off x="6258761" y="2811094"/>
            <a:ext cx="923269" cy="369332"/>
          </a:xfrm>
          <a:prstGeom prst="rect">
            <a:avLst/>
          </a:prstGeom>
          <a:noFill/>
        </p:spPr>
        <p:txBody>
          <a:bodyPr wrap="square" rtlCol="0">
            <a:spAutoFit/>
          </a:bodyPr>
          <a:lstStyle/>
          <a:p>
            <a:r>
              <a:rPr lang="en-US" altLang="zh-TW" dirty="0"/>
              <a:t>3000</a:t>
            </a:r>
            <a:endParaRPr lang="en-HK" dirty="0"/>
          </a:p>
        </p:txBody>
      </p:sp>
      <p:sp>
        <p:nvSpPr>
          <p:cNvPr id="7" name="TextBox 6">
            <a:extLst>
              <a:ext uri="{FF2B5EF4-FFF2-40B4-BE49-F238E27FC236}">
                <a16:creationId xmlns:a16="http://schemas.microsoft.com/office/drawing/2014/main" id="{29391CB1-5FFA-4ED3-9FC9-E73A8BFA8CDD}"/>
              </a:ext>
            </a:extLst>
          </p:cNvPr>
          <p:cNvSpPr txBox="1"/>
          <p:nvPr/>
        </p:nvSpPr>
        <p:spPr>
          <a:xfrm>
            <a:off x="6233608" y="1611869"/>
            <a:ext cx="923269" cy="369332"/>
          </a:xfrm>
          <a:prstGeom prst="rect">
            <a:avLst/>
          </a:prstGeom>
          <a:noFill/>
        </p:spPr>
        <p:txBody>
          <a:bodyPr wrap="square" rtlCol="0">
            <a:spAutoFit/>
          </a:bodyPr>
          <a:lstStyle/>
          <a:p>
            <a:r>
              <a:rPr lang="en-US" altLang="zh-TW" dirty="0"/>
              <a:t>4000</a:t>
            </a:r>
            <a:endParaRPr lang="en-HK" dirty="0"/>
          </a:p>
        </p:txBody>
      </p:sp>
      <p:sp>
        <p:nvSpPr>
          <p:cNvPr id="8" name="TextBox 7">
            <a:extLst>
              <a:ext uri="{FF2B5EF4-FFF2-40B4-BE49-F238E27FC236}">
                <a16:creationId xmlns:a16="http://schemas.microsoft.com/office/drawing/2014/main" id="{4BB0DAC4-9608-4A05-AB46-9AB2179E7CE0}"/>
              </a:ext>
            </a:extLst>
          </p:cNvPr>
          <p:cNvSpPr txBox="1"/>
          <p:nvPr/>
        </p:nvSpPr>
        <p:spPr>
          <a:xfrm>
            <a:off x="6158157" y="1252525"/>
            <a:ext cx="1121532" cy="369332"/>
          </a:xfrm>
          <a:prstGeom prst="rect">
            <a:avLst/>
          </a:prstGeom>
          <a:noFill/>
        </p:spPr>
        <p:txBody>
          <a:bodyPr wrap="square" rtlCol="0">
            <a:spAutoFit/>
          </a:bodyPr>
          <a:lstStyle/>
          <a:p>
            <a:r>
              <a:rPr lang="zh-TW" altLang="en-US" b="1" dirty="0"/>
              <a:t>高度</a:t>
            </a:r>
            <a:r>
              <a:rPr lang="en-US" altLang="zh-TW" b="1" dirty="0"/>
              <a:t>(</a:t>
            </a:r>
            <a:r>
              <a:rPr lang="zh-TW" altLang="en-US" b="1" dirty="0"/>
              <a:t>米</a:t>
            </a:r>
            <a:r>
              <a:rPr lang="en-US" altLang="zh-TW" b="1" dirty="0"/>
              <a:t>)</a:t>
            </a:r>
            <a:endParaRPr lang="en-HK" b="1" dirty="0"/>
          </a:p>
        </p:txBody>
      </p:sp>
      <p:sp>
        <p:nvSpPr>
          <p:cNvPr id="9" name="TextBox 8">
            <a:extLst>
              <a:ext uri="{FF2B5EF4-FFF2-40B4-BE49-F238E27FC236}">
                <a16:creationId xmlns:a16="http://schemas.microsoft.com/office/drawing/2014/main" id="{9C5BDA45-1347-40E8-AA51-D32D3642AC15}"/>
              </a:ext>
            </a:extLst>
          </p:cNvPr>
          <p:cNvSpPr txBox="1"/>
          <p:nvPr/>
        </p:nvSpPr>
        <p:spPr>
          <a:xfrm>
            <a:off x="2670712" y="1242537"/>
            <a:ext cx="1121532" cy="369332"/>
          </a:xfrm>
          <a:prstGeom prst="rect">
            <a:avLst/>
          </a:prstGeom>
          <a:noFill/>
        </p:spPr>
        <p:txBody>
          <a:bodyPr wrap="square" rtlCol="0">
            <a:spAutoFit/>
          </a:bodyPr>
          <a:lstStyle/>
          <a:p>
            <a:r>
              <a:rPr lang="zh-TW" altLang="en-US" b="1" dirty="0"/>
              <a:t>氣溫</a:t>
            </a:r>
            <a:r>
              <a:rPr lang="en-US" altLang="zh-TW" b="1" dirty="0"/>
              <a:t>(℃)</a:t>
            </a:r>
            <a:endParaRPr lang="en-HK" b="1" dirty="0"/>
          </a:p>
        </p:txBody>
      </p:sp>
      <p:sp>
        <p:nvSpPr>
          <p:cNvPr id="10" name="TextBox 9">
            <a:extLst>
              <a:ext uri="{FF2B5EF4-FFF2-40B4-BE49-F238E27FC236}">
                <a16:creationId xmlns:a16="http://schemas.microsoft.com/office/drawing/2014/main" id="{01981087-F54E-470C-B2CC-077020B43A8A}"/>
              </a:ext>
            </a:extLst>
          </p:cNvPr>
          <p:cNvSpPr txBox="1"/>
          <p:nvPr/>
        </p:nvSpPr>
        <p:spPr>
          <a:xfrm>
            <a:off x="1953087" y="1621857"/>
            <a:ext cx="1722268" cy="704093"/>
          </a:xfrm>
          <a:prstGeom prst="rect">
            <a:avLst/>
          </a:prstGeom>
          <a:noFill/>
          <a:ln>
            <a:solidFill>
              <a:schemeClr val="tx1"/>
            </a:solidFill>
          </a:ln>
        </p:spPr>
        <p:txBody>
          <a:bodyPr wrap="square" rtlCol="0">
            <a:spAutoFit/>
          </a:bodyPr>
          <a:lstStyle/>
          <a:p>
            <a:endParaRPr lang="en-HK" dirty="0"/>
          </a:p>
        </p:txBody>
      </p:sp>
      <p:sp>
        <p:nvSpPr>
          <p:cNvPr id="11" name="TextBox 10">
            <a:extLst>
              <a:ext uri="{FF2B5EF4-FFF2-40B4-BE49-F238E27FC236}">
                <a16:creationId xmlns:a16="http://schemas.microsoft.com/office/drawing/2014/main" id="{81496F74-E80F-4336-AB2D-771A6FD21AC2}"/>
              </a:ext>
            </a:extLst>
          </p:cNvPr>
          <p:cNvSpPr txBox="1"/>
          <p:nvPr/>
        </p:nvSpPr>
        <p:spPr>
          <a:xfrm>
            <a:off x="1961970" y="2611718"/>
            <a:ext cx="1722268" cy="704093"/>
          </a:xfrm>
          <a:prstGeom prst="rect">
            <a:avLst/>
          </a:prstGeom>
          <a:noFill/>
          <a:ln>
            <a:solidFill>
              <a:schemeClr val="tx1"/>
            </a:solidFill>
          </a:ln>
        </p:spPr>
        <p:txBody>
          <a:bodyPr wrap="square" rtlCol="0">
            <a:spAutoFit/>
          </a:bodyPr>
          <a:lstStyle/>
          <a:p>
            <a:endParaRPr lang="en-HK" dirty="0"/>
          </a:p>
        </p:txBody>
      </p:sp>
      <p:sp>
        <p:nvSpPr>
          <p:cNvPr id="12" name="TextBox 11">
            <a:extLst>
              <a:ext uri="{FF2B5EF4-FFF2-40B4-BE49-F238E27FC236}">
                <a16:creationId xmlns:a16="http://schemas.microsoft.com/office/drawing/2014/main" id="{C69408FA-B3BF-4BC5-8D14-4C96FA08AF77}"/>
              </a:ext>
            </a:extLst>
          </p:cNvPr>
          <p:cNvSpPr txBox="1"/>
          <p:nvPr/>
        </p:nvSpPr>
        <p:spPr>
          <a:xfrm>
            <a:off x="1953087" y="3770051"/>
            <a:ext cx="1722268" cy="704093"/>
          </a:xfrm>
          <a:prstGeom prst="rect">
            <a:avLst/>
          </a:prstGeom>
          <a:noFill/>
          <a:ln>
            <a:solidFill>
              <a:schemeClr val="tx1"/>
            </a:solidFill>
          </a:ln>
        </p:spPr>
        <p:txBody>
          <a:bodyPr wrap="square" rtlCol="0">
            <a:spAutoFit/>
          </a:bodyPr>
          <a:lstStyle/>
          <a:p>
            <a:endParaRPr lang="en-HK" dirty="0"/>
          </a:p>
        </p:txBody>
      </p:sp>
      <p:sp>
        <p:nvSpPr>
          <p:cNvPr id="13" name="TextBox 12">
            <a:extLst>
              <a:ext uri="{FF2B5EF4-FFF2-40B4-BE49-F238E27FC236}">
                <a16:creationId xmlns:a16="http://schemas.microsoft.com/office/drawing/2014/main" id="{D962DE1C-1C41-472C-9FDC-1D6AC60F1CE4}"/>
              </a:ext>
            </a:extLst>
          </p:cNvPr>
          <p:cNvSpPr txBox="1"/>
          <p:nvPr/>
        </p:nvSpPr>
        <p:spPr>
          <a:xfrm>
            <a:off x="1953087" y="4837522"/>
            <a:ext cx="1722268" cy="704093"/>
          </a:xfrm>
          <a:prstGeom prst="rect">
            <a:avLst/>
          </a:prstGeom>
          <a:noFill/>
          <a:ln>
            <a:solidFill>
              <a:schemeClr val="tx1"/>
            </a:solidFill>
          </a:ln>
        </p:spPr>
        <p:txBody>
          <a:bodyPr wrap="square" rtlCol="0">
            <a:spAutoFit/>
          </a:bodyPr>
          <a:lstStyle/>
          <a:p>
            <a:endParaRPr lang="en-HK" dirty="0"/>
          </a:p>
        </p:txBody>
      </p:sp>
      <p:sp>
        <p:nvSpPr>
          <p:cNvPr id="14" name="TextBox 13">
            <a:extLst>
              <a:ext uri="{FF2B5EF4-FFF2-40B4-BE49-F238E27FC236}">
                <a16:creationId xmlns:a16="http://schemas.microsoft.com/office/drawing/2014/main" id="{7398A18D-0EFE-4F07-B084-0B04DC09F07A}"/>
              </a:ext>
            </a:extLst>
          </p:cNvPr>
          <p:cNvSpPr txBox="1"/>
          <p:nvPr/>
        </p:nvSpPr>
        <p:spPr>
          <a:xfrm>
            <a:off x="3096084" y="6327037"/>
            <a:ext cx="923269" cy="369332"/>
          </a:xfrm>
          <a:prstGeom prst="rect">
            <a:avLst/>
          </a:prstGeom>
          <a:noFill/>
        </p:spPr>
        <p:txBody>
          <a:bodyPr wrap="square" rtlCol="0">
            <a:spAutoFit/>
          </a:bodyPr>
          <a:lstStyle/>
          <a:p>
            <a:r>
              <a:rPr lang="en-US" altLang="zh-TW" dirty="0"/>
              <a:t>18℃</a:t>
            </a:r>
            <a:endParaRPr lang="en-HK" dirty="0"/>
          </a:p>
        </p:txBody>
      </p:sp>
      <p:sp>
        <p:nvSpPr>
          <p:cNvPr id="15" name="圓角矩形圖說文字 5">
            <a:extLst>
              <a:ext uri="{FF2B5EF4-FFF2-40B4-BE49-F238E27FC236}">
                <a16:creationId xmlns:a16="http://schemas.microsoft.com/office/drawing/2014/main" id="{25C9CAA6-4599-4225-9233-AF00F457C684}"/>
              </a:ext>
            </a:extLst>
          </p:cNvPr>
          <p:cNvSpPr/>
          <p:nvPr/>
        </p:nvSpPr>
        <p:spPr>
          <a:xfrm>
            <a:off x="219602" y="100146"/>
            <a:ext cx="6884014" cy="804600"/>
          </a:xfrm>
          <a:prstGeom prst="wedgeRoundRectCallout">
            <a:avLst>
              <a:gd name="adj1" fmla="val 18047"/>
              <a:gd name="adj2" fmla="val 93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8  </a:t>
            </a:r>
            <a:r>
              <a:rPr lang="zh-TW" altLang="en-US" sz="3000" b="1" dirty="0"/>
              <a:t>氣溫與海拔高度的關係</a:t>
            </a:r>
            <a:endParaRPr lang="en-HK" altLang="zh-TW" sz="3000" b="1" dirty="0"/>
          </a:p>
        </p:txBody>
      </p:sp>
    </p:spTree>
    <p:extLst>
      <p:ext uri="{BB962C8B-B14F-4D97-AF65-F5344CB8AC3E}">
        <p14:creationId xmlns:p14="http://schemas.microsoft.com/office/powerpoint/2010/main" val="192112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229DD-9816-439E-8E22-52A234207E81}"/>
              </a:ext>
            </a:extLst>
          </p:cNvPr>
          <p:cNvSpPr>
            <a:spLocks noGrp="1"/>
          </p:cNvSpPr>
          <p:nvPr>
            <p:ph sz="quarter" idx="13"/>
          </p:nvPr>
        </p:nvSpPr>
        <p:spPr>
          <a:xfrm>
            <a:off x="685330" y="523783"/>
            <a:ext cx="7772870" cy="6152225"/>
          </a:xfrm>
        </p:spPr>
        <p:txBody>
          <a:bodyPr>
            <a:normAutofit fontScale="92500" lnSpcReduction="10000"/>
          </a:bodyPr>
          <a:lstStyle/>
          <a:p>
            <a:r>
              <a:rPr lang="zh-TW" altLang="en-US" sz="3200" dirty="0"/>
              <a:t>山地的</a:t>
            </a:r>
            <a:r>
              <a:rPr lang="zh-TW" altLang="en-US" sz="3200" b="1" dirty="0"/>
              <a:t>迎風坡</a:t>
            </a:r>
            <a:r>
              <a:rPr lang="zh-TW" altLang="en-US" sz="3200" dirty="0"/>
              <a:t>通常多雨而濕潤，相反，</a:t>
            </a:r>
            <a:r>
              <a:rPr lang="zh-TW" altLang="en-US" sz="3200" b="1" dirty="0"/>
              <a:t>背風坡</a:t>
            </a:r>
            <a:r>
              <a:rPr lang="zh-TW" altLang="en-US" sz="3200" dirty="0"/>
              <a:t>則較少雨及乾燥</a:t>
            </a:r>
            <a:endParaRPr lang="en-HK" altLang="zh-TW" sz="3200" dirty="0"/>
          </a:p>
          <a:p>
            <a:pPr marL="0" indent="0">
              <a:buNone/>
            </a:pPr>
            <a:r>
              <a:rPr lang="en-US" altLang="zh-TW" sz="3200" b="1" dirty="0"/>
              <a:t>4) </a:t>
            </a:r>
            <a:r>
              <a:rPr lang="zh-TW" altLang="en-US" sz="3200" b="1" dirty="0"/>
              <a:t>大氣環流</a:t>
            </a:r>
            <a:r>
              <a:rPr lang="en-US" altLang="zh-TW" sz="3200" b="1" dirty="0"/>
              <a:t>:</a:t>
            </a:r>
            <a:endParaRPr lang="en-HK" altLang="zh-TW" sz="3200" b="1" dirty="0"/>
          </a:p>
          <a:p>
            <a:r>
              <a:rPr lang="zh-TW" altLang="en-US" sz="3200" dirty="0"/>
              <a:t>具有全球性和區域性的有規律的大氣運動，通常被稱為大氣環流。大氣環流把熱量和水汽從一個地區輸送到另一個地區</a:t>
            </a:r>
            <a:endParaRPr lang="en-HK" altLang="zh-TW" sz="3200" dirty="0"/>
          </a:p>
          <a:p>
            <a:r>
              <a:rPr lang="zh-TW" altLang="en-US" sz="3200" dirty="0"/>
              <a:t>例如，冬季西伯利亞和蒙古的冷空氣</a:t>
            </a:r>
            <a:r>
              <a:rPr lang="zh-TW" altLang="en-US" sz="3200" dirty="0" smtClean="0"/>
              <a:t>流向我國</a:t>
            </a:r>
            <a:r>
              <a:rPr lang="zh-TW" altLang="en-US" sz="3200" dirty="0"/>
              <a:t>，即空氣由高緯流向低緯，能</a:t>
            </a:r>
            <a:r>
              <a:rPr lang="zh-TW" altLang="en-US" sz="3200" dirty="0" smtClean="0"/>
              <a:t>令大部分</a:t>
            </a:r>
            <a:r>
              <a:rPr lang="zh-TW" altLang="en-US" sz="3200" dirty="0"/>
              <a:t>地區降溫；夏季時，太平洋及印度洋的暖濕氣流則</a:t>
            </a:r>
            <a:r>
              <a:rPr lang="zh-TW" altLang="en-US" sz="3200" dirty="0" smtClean="0"/>
              <a:t>向東部</a:t>
            </a:r>
            <a:r>
              <a:rPr lang="zh-TW" altLang="en-US" sz="3200" dirty="0"/>
              <a:t>與西南部輸送大量水汽及導致降水</a:t>
            </a:r>
            <a:endParaRPr lang="en-HK" altLang="zh-TW" sz="3200" dirty="0"/>
          </a:p>
          <a:p>
            <a:endParaRPr lang="en-HK" sz="3200" dirty="0"/>
          </a:p>
        </p:txBody>
      </p:sp>
    </p:spTree>
    <p:extLst>
      <p:ext uri="{BB962C8B-B14F-4D97-AF65-F5344CB8AC3E}">
        <p14:creationId xmlns:p14="http://schemas.microsoft.com/office/powerpoint/2010/main" val="340577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54F3009-DAE0-4167-BE95-5C48D84526EB}"/>
              </a:ext>
            </a:extLst>
          </p:cNvPr>
          <p:cNvGraphicFramePr>
            <a:graphicFrameLocks noGrp="1"/>
          </p:cNvGraphicFramePr>
          <p:nvPr>
            <p:ph sz="quarter" idx="13"/>
            <p:extLst>
              <p:ext uri="{D42A27DB-BD31-4B8C-83A1-F6EECF244321}">
                <p14:modId xmlns:p14="http://schemas.microsoft.com/office/powerpoint/2010/main" val="2443044127"/>
              </p:ext>
            </p:extLst>
          </p:nvPr>
        </p:nvGraphicFramePr>
        <p:xfrm>
          <a:off x="288524" y="878889"/>
          <a:ext cx="8566951" cy="5013204"/>
        </p:xfrm>
        <a:graphic>
          <a:graphicData uri="http://schemas.openxmlformats.org/drawingml/2006/table">
            <a:tbl>
              <a:tblPr firstRow="1" bandRow="1">
                <a:tableStyleId>{5C22544A-7EE6-4342-B048-85BDC9FD1C3A}</a:tableStyleId>
              </a:tblPr>
              <a:tblGrid>
                <a:gridCol w="4394447">
                  <a:extLst>
                    <a:ext uri="{9D8B030D-6E8A-4147-A177-3AD203B41FA5}">
                      <a16:colId xmlns:a16="http://schemas.microsoft.com/office/drawing/2014/main" val="2132800117"/>
                    </a:ext>
                  </a:extLst>
                </a:gridCol>
                <a:gridCol w="4172504">
                  <a:extLst>
                    <a:ext uri="{9D8B030D-6E8A-4147-A177-3AD203B41FA5}">
                      <a16:colId xmlns:a16="http://schemas.microsoft.com/office/drawing/2014/main" val="1587081198"/>
                    </a:ext>
                  </a:extLst>
                </a:gridCol>
              </a:tblGrid>
              <a:tr h="989844">
                <a:tc>
                  <a:txBody>
                    <a:bodyPr/>
                    <a:lstStyle/>
                    <a:p>
                      <a:pPr algn="ctr"/>
                      <a:r>
                        <a:rPr lang="zh-TW" altLang="en-US" sz="2800" dirty="0" smtClean="0"/>
                        <a:t>氣候</a:t>
                      </a:r>
                      <a:r>
                        <a:rPr lang="zh-TW" altLang="en-US" sz="2800" dirty="0"/>
                        <a:t>類型</a:t>
                      </a:r>
                      <a:endParaRPr lang="en-HK" altLang="zh-TW" sz="2800" dirty="0"/>
                    </a:p>
                    <a:p>
                      <a:pPr algn="ctr"/>
                      <a:r>
                        <a:rPr lang="en-US" altLang="zh-TW" sz="2800" dirty="0"/>
                        <a:t>(</a:t>
                      </a:r>
                      <a:r>
                        <a:rPr lang="zh-TW" altLang="en-US" sz="2800" dirty="0"/>
                        <a:t>及特徵</a:t>
                      </a:r>
                      <a:r>
                        <a:rPr lang="en-US" altLang="zh-TW" sz="2800" dirty="0"/>
                        <a:t>)</a:t>
                      </a:r>
                      <a:endParaRPr lang="en-HK" sz="2800" dirty="0"/>
                    </a:p>
                  </a:txBody>
                  <a:tcPr/>
                </a:tc>
                <a:tc>
                  <a:txBody>
                    <a:bodyPr/>
                    <a:lstStyle/>
                    <a:p>
                      <a:pPr algn="ctr"/>
                      <a:r>
                        <a:rPr lang="zh-TW" altLang="en-US" sz="2800" dirty="0"/>
                        <a:t>主要</a:t>
                      </a:r>
                      <a:r>
                        <a:rPr lang="zh-TW" altLang="en-US" sz="2800" dirty="0" smtClean="0"/>
                        <a:t>分佈</a:t>
                      </a:r>
                      <a:endParaRPr lang="en-HK" sz="2800" dirty="0"/>
                    </a:p>
                  </a:txBody>
                  <a:tcPr/>
                </a:tc>
                <a:extLst>
                  <a:ext uri="{0D108BD9-81ED-4DB2-BD59-A6C34878D82A}">
                    <a16:rowId xmlns:a16="http://schemas.microsoft.com/office/drawing/2014/main" val="1806457173"/>
                  </a:ext>
                </a:extLst>
              </a:tr>
              <a:tr h="1436870">
                <a:tc>
                  <a:txBody>
                    <a:bodyPr/>
                    <a:lstStyle/>
                    <a:p>
                      <a:r>
                        <a:rPr lang="en-HK" altLang="zh-TW" sz="2800" b="1" dirty="0">
                          <a:solidFill>
                            <a:srgbClr val="0070C0"/>
                          </a:solidFill>
                        </a:rPr>
                        <a:t>1) </a:t>
                      </a:r>
                      <a:r>
                        <a:rPr lang="zh-TW" altLang="en-US" sz="2800" b="1" dirty="0">
                          <a:solidFill>
                            <a:srgbClr val="0070C0"/>
                          </a:solidFill>
                        </a:rPr>
                        <a:t>溫帶季風氣候 </a:t>
                      </a:r>
                      <a:endParaRPr lang="en-HK" altLang="zh-TW" sz="2800" b="1" dirty="0">
                        <a:solidFill>
                          <a:srgbClr val="0070C0"/>
                        </a:solidFill>
                      </a:endParaRPr>
                    </a:p>
                    <a:p>
                      <a:r>
                        <a:rPr lang="en-HK" sz="2800" dirty="0"/>
                        <a:t>(</a:t>
                      </a:r>
                      <a:r>
                        <a:rPr lang="zh-TW" altLang="en-US" sz="2800" dirty="0"/>
                        <a:t>夏季高溫多雨，冬季寒冷乾燥，四季分明</a:t>
                      </a:r>
                      <a:r>
                        <a:rPr lang="en-HK" altLang="zh-TW" sz="2800" dirty="0"/>
                        <a:t>)</a:t>
                      </a:r>
                      <a:endParaRPr lang="en-HK" sz="2800" dirty="0"/>
                    </a:p>
                  </a:txBody>
                  <a:tcPr/>
                </a:tc>
                <a:tc>
                  <a:txBody>
                    <a:bodyPr/>
                    <a:lstStyle/>
                    <a:p>
                      <a:r>
                        <a:rPr lang="zh-TW" altLang="en-US" sz="2800" dirty="0"/>
                        <a:t>主要</a:t>
                      </a:r>
                      <a:r>
                        <a:rPr lang="zh-TW" altLang="en-US" sz="2800" dirty="0" smtClean="0"/>
                        <a:t>位於我國</a:t>
                      </a:r>
                      <a:r>
                        <a:rPr lang="zh-TW" altLang="en-US" sz="2800" dirty="0"/>
                        <a:t>東部秦嶺</a:t>
                      </a:r>
                      <a:r>
                        <a:rPr lang="en-US" altLang="zh-TW" sz="2800" dirty="0"/>
                        <a:t>—</a:t>
                      </a:r>
                      <a:r>
                        <a:rPr lang="zh-TW" altLang="en-US" sz="2800" dirty="0"/>
                        <a:t>淮河一線以北以及溫</a:t>
                      </a:r>
                    </a:p>
                    <a:p>
                      <a:r>
                        <a:rPr lang="zh-TW" altLang="en-US" sz="2800" dirty="0"/>
                        <a:t>帶半乾旱區和乾旱區以東的地域</a:t>
                      </a:r>
                      <a:endParaRPr lang="en-HK" sz="2800" dirty="0"/>
                    </a:p>
                  </a:txBody>
                  <a:tcPr/>
                </a:tc>
                <a:extLst>
                  <a:ext uri="{0D108BD9-81ED-4DB2-BD59-A6C34878D82A}">
                    <a16:rowId xmlns:a16="http://schemas.microsoft.com/office/drawing/2014/main" val="691945119"/>
                  </a:ext>
                </a:extLst>
              </a:tr>
              <a:tr h="1883896">
                <a:tc>
                  <a:txBody>
                    <a:bodyPr/>
                    <a:lstStyle/>
                    <a:p>
                      <a:r>
                        <a:rPr lang="en-HK" altLang="zh-TW" sz="2800" b="1" dirty="0">
                          <a:solidFill>
                            <a:srgbClr val="0070C0"/>
                          </a:solidFill>
                        </a:rPr>
                        <a:t>2) </a:t>
                      </a:r>
                      <a:r>
                        <a:rPr lang="zh-TW" altLang="en-US" sz="2800" b="1" dirty="0">
                          <a:solidFill>
                            <a:srgbClr val="0070C0"/>
                          </a:solidFill>
                        </a:rPr>
                        <a:t>溫帶大陸性氣候</a:t>
                      </a:r>
                      <a:endParaRPr lang="en-HK" altLang="zh-TW" sz="2800" b="1" dirty="0">
                        <a:solidFill>
                          <a:srgbClr val="0070C0"/>
                        </a:solidFill>
                      </a:endParaRPr>
                    </a:p>
                    <a:p>
                      <a:r>
                        <a:rPr lang="en-US" altLang="zh-TW" sz="2800" dirty="0"/>
                        <a:t>(</a:t>
                      </a:r>
                      <a:r>
                        <a:rPr lang="zh-TW" altLang="en-US" sz="2800" dirty="0"/>
                        <a:t>乾旱少雨，氣候呈極端大陸性，氣溫年、日較差為各氣候類型之最</a:t>
                      </a:r>
                      <a:r>
                        <a:rPr lang="en-US" altLang="zh-TW" sz="2800" dirty="0"/>
                        <a:t>)</a:t>
                      </a:r>
                      <a:endParaRPr lang="en-HK" sz="2800" dirty="0"/>
                    </a:p>
                  </a:txBody>
                  <a:tcPr/>
                </a:tc>
                <a:tc>
                  <a:txBody>
                    <a:bodyPr/>
                    <a:lstStyle/>
                    <a:p>
                      <a:r>
                        <a:rPr lang="zh-TW" altLang="en-US" sz="2800" dirty="0"/>
                        <a:t>大興安嶺</a:t>
                      </a:r>
                      <a:r>
                        <a:rPr lang="en-US" altLang="zh-TW" sz="2800" dirty="0"/>
                        <a:t>—</a:t>
                      </a:r>
                      <a:r>
                        <a:rPr lang="zh-TW" altLang="en-US" sz="2800" dirty="0"/>
                        <a:t>陰山</a:t>
                      </a:r>
                      <a:r>
                        <a:rPr lang="en-US" altLang="zh-TW" sz="2800" dirty="0"/>
                        <a:t>—</a:t>
                      </a:r>
                      <a:r>
                        <a:rPr lang="zh-TW" altLang="en-US" sz="2800" dirty="0"/>
                        <a:t>賀蘭山</a:t>
                      </a:r>
                      <a:r>
                        <a:rPr lang="en-US" altLang="zh-TW" sz="2800" dirty="0"/>
                        <a:t>—</a:t>
                      </a:r>
                      <a:r>
                        <a:rPr lang="zh-TW" altLang="en-US" sz="2800" dirty="0"/>
                        <a:t>祁連山</a:t>
                      </a:r>
                      <a:r>
                        <a:rPr lang="en-US" altLang="zh-TW" sz="2800" dirty="0"/>
                        <a:t>—</a:t>
                      </a:r>
                      <a:r>
                        <a:rPr lang="zh-TW" altLang="en-US" sz="2800" dirty="0"/>
                        <a:t>巴顏喀拉山一線以西和昆侖山</a:t>
                      </a:r>
                      <a:r>
                        <a:rPr lang="en-US" altLang="zh-TW" sz="2800" dirty="0"/>
                        <a:t>—</a:t>
                      </a:r>
                      <a:r>
                        <a:rPr lang="zh-TW" altLang="en-US" sz="2800" dirty="0"/>
                        <a:t>阿爾金山</a:t>
                      </a:r>
                      <a:r>
                        <a:rPr lang="en-US" altLang="zh-TW" sz="2800" dirty="0"/>
                        <a:t>—</a:t>
                      </a:r>
                      <a:r>
                        <a:rPr lang="zh-TW" altLang="en-US" sz="2800" dirty="0"/>
                        <a:t>祁連山</a:t>
                      </a:r>
                      <a:r>
                        <a:rPr lang="en-US" altLang="zh-TW" sz="2800" dirty="0"/>
                        <a:t>—</a:t>
                      </a:r>
                      <a:r>
                        <a:rPr lang="zh-TW" altLang="en-US" sz="2800" dirty="0"/>
                        <a:t>橫斷山一線以北的區域</a:t>
                      </a:r>
                      <a:endParaRPr lang="en-HK" sz="2800" dirty="0"/>
                    </a:p>
                  </a:txBody>
                  <a:tcPr/>
                </a:tc>
                <a:extLst>
                  <a:ext uri="{0D108BD9-81ED-4DB2-BD59-A6C34878D82A}">
                    <a16:rowId xmlns:a16="http://schemas.microsoft.com/office/drawing/2014/main" val="2309132089"/>
                  </a:ext>
                </a:extLst>
              </a:tr>
            </a:tbl>
          </a:graphicData>
        </a:graphic>
      </p:graphicFrame>
    </p:spTree>
    <p:extLst>
      <p:ext uri="{BB962C8B-B14F-4D97-AF65-F5344CB8AC3E}">
        <p14:creationId xmlns:p14="http://schemas.microsoft.com/office/powerpoint/2010/main" val="381454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4084DCC3-B7D4-4253-93D6-C4AAB39D9FB2}"/>
              </a:ext>
            </a:extLst>
          </p:cNvPr>
          <p:cNvGraphicFramePr>
            <a:graphicFrameLocks/>
          </p:cNvGraphicFramePr>
          <p:nvPr>
            <p:extLst>
              <p:ext uri="{D42A27DB-BD31-4B8C-83A1-F6EECF244321}">
                <p14:modId xmlns:p14="http://schemas.microsoft.com/office/powerpoint/2010/main" val="62332684"/>
              </p:ext>
            </p:extLst>
          </p:nvPr>
        </p:nvGraphicFramePr>
        <p:xfrm>
          <a:off x="288524" y="328473"/>
          <a:ext cx="8566951" cy="586664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smtClean="0"/>
                        <a:t>氣候</a:t>
                      </a:r>
                      <a:r>
                        <a:rPr lang="zh-TW" altLang="en-US" sz="2800" dirty="0"/>
                        <a:t>類型</a:t>
                      </a:r>
                      <a:endParaRPr lang="en-HK" altLang="zh-TW" sz="2800" dirty="0"/>
                    </a:p>
                    <a:p>
                      <a:pPr algn="ctr"/>
                      <a:r>
                        <a:rPr lang="en-US" altLang="zh-TW" sz="2800" dirty="0"/>
                        <a:t>(</a:t>
                      </a:r>
                      <a:r>
                        <a:rPr lang="zh-TW" altLang="en-US" sz="2800" dirty="0"/>
                        <a:t>及特徵</a:t>
                      </a:r>
                      <a:r>
                        <a:rPr lang="en-US" altLang="zh-TW" sz="2800" dirty="0"/>
                        <a:t>)</a:t>
                      </a:r>
                      <a:endParaRPr lang="en-HK" sz="2800" dirty="0"/>
                    </a:p>
                  </a:txBody>
                  <a:tcPr/>
                </a:tc>
                <a:tc>
                  <a:txBody>
                    <a:bodyPr/>
                    <a:lstStyle/>
                    <a:p>
                      <a:pPr algn="ctr"/>
                      <a:r>
                        <a:rPr lang="zh-TW" altLang="en-US" sz="2800" dirty="0"/>
                        <a:t>主要</a:t>
                      </a:r>
                      <a:r>
                        <a:rPr lang="zh-TW" altLang="en-US" sz="2800" dirty="0" smtClean="0"/>
                        <a:t>分佈</a:t>
                      </a:r>
                      <a:endParaRPr lang="en-HK" sz="2800" dirty="0"/>
                    </a:p>
                  </a:txBody>
                  <a:tcPr/>
                </a:tc>
                <a:extLst>
                  <a:ext uri="{0D108BD9-81ED-4DB2-BD59-A6C34878D82A}">
                    <a16:rowId xmlns:a16="http://schemas.microsoft.com/office/drawing/2014/main" val="1806457173"/>
                  </a:ext>
                </a:extLst>
              </a:tr>
              <a:tr h="542818">
                <a:tc>
                  <a:txBody>
                    <a:bodyPr/>
                    <a:lstStyle/>
                    <a:p>
                      <a:r>
                        <a:rPr lang="en-HK" altLang="zh-TW" sz="2800" b="1" dirty="0">
                          <a:solidFill>
                            <a:srgbClr val="0070C0"/>
                          </a:solidFill>
                        </a:rPr>
                        <a:t>3) </a:t>
                      </a:r>
                      <a:r>
                        <a:rPr lang="zh-TW" altLang="en-US" sz="2800" b="1" dirty="0">
                          <a:solidFill>
                            <a:srgbClr val="0070C0"/>
                          </a:solidFill>
                        </a:rPr>
                        <a:t>亞熱帶季風氣候</a:t>
                      </a:r>
                      <a:endParaRPr lang="en-HK" altLang="zh-TW" sz="2800" b="1" dirty="0">
                        <a:solidFill>
                          <a:srgbClr val="0070C0"/>
                        </a:solidFill>
                      </a:endParaRPr>
                    </a:p>
                    <a:p>
                      <a:r>
                        <a:rPr lang="en-HK" sz="2800" dirty="0"/>
                        <a:t>(</a:t>
                      </a:r>
                      <a:r>
                        <a:rPr lang="zh-TW" altLang="en-US" sz="2800" dirty="0"/>
                        <a:t>冬季溫暖，夏季炎熱，四季分明。年降水量一般在</a:t>
                      </a:r>
                      <a:r>
                        <a:rPr lang="en-US" altLang="zh-TW" sz="2800" dirty="0"/>
                        <a:t>1,000-1,500</a:t>
                      </a:r>
                      <a:r>
                        <a:rPr lang="zh-TW" altLang="en-US" sz="2800" dirty="0"/>
                        <a:t>毫米，夏季較多，但無明顯乾季</a:t>
                      </a:r>
                      <a:r>
                        <a:rPr lang="en-HK" altLang="zh-TW" sz="2800" dirty="0"/>
                        <a:t>)</a:t>
                      </a:r>
                      <a:endParaRPr lang="en-HK" sz="2800" dirty="0"/>
                    </a:p>
                  </a:txBody>
                  <a:tcPr/>
                </a:tc>
                <a:tc>
                  <a:txBody>
                    <a:bodyPr/>
                    <a:lstStyle/>
                    <a:p>
                      <a:r>
                        <a:rPr lang="zh-TW" altLang="en-US" sz="2800" dirty="0"/>
                        <a:t>我</a:t>
                      </a:r>
                      <a:r>
                        <a:rPr lang="zh-TW" altLang="en-US" sz="2800" dirty="0" smtClean="0"/>
                        <a:t>國</a:t>
                      </a:r>
                      <a:r>
                        <a:rPr lang="zh-TW" altLang="en-US" sz="2800" dirty="0"/>
                        <a:t>東部秦嶺淮河以南、熱帶季風氣候型以北的地區</a:t>
                      </a:r>
                      <a:endParaRPr lang="en-HK" sz="2800" dirty="0"/>
                    </a:p>
                  </a:txBody>
                  <a:tcPr/>
                </a:tc>
                <a:extLst>
                  <a:ext uri="{0D108BD9-81ED-4DB2-BD59-A6C34878D82A}">
                    <a16:rowId xmlns:a16="http://schemas.microsoft.com/office/drawing/2014/main" val="1695999065"/>
                  </a:ext>
                </a:extLst>
              </a:tr>
              <a:tr h="542818">
                <a:tc>
                  <a:txBody>
                    <a:bodyPr/>
                    <a:lstStyle/>
                    <a:p>
                      <a:r>
                        <a:rPr lang="en-HK" altLang="zh-TW" sz="2800" b="1" dirty="0">
                          <a:solidFill>
                            <a:srgbClr val="0070C0"/>
                          </a:solidFill>
                        </a:rPr>
                        <a:t>4) </a:t>
                      </a:r>
                      <a:r>
                        <a:rPr lang="zh-TW" altLang="en-US" sz="2800" b="1" dirty="0">
                          <a:solidFill>
                            <a:srgbClr val="0070C0"/>
                          </a:solidFill>
                        </a:rPr>
                        <a:t>熱帶季風氣候</a:t>
                      </a:r>
                      <a:endParaRPr lang="en-HK" altLang="zh-TW" sz="2800" b="1" dirty="0">
                        <a:solidFill>
                          <a:srgbClr val="0070C0"/>
                        </a:solidFill>
                      </a:endParaRPr>
                    </a:p>
                    <a:p>
                      <a:r>
                        <a:rPr lang="en-US" altLang="zh-TW" sz="2800" dirty="0"/>
                        <a:t>(</a:t>
                      </a:r>
                      <a:r>
                        <a:rPr lang="zh-TW" altLang="en-US" sz="2800" dirty="0"/>
                        <a:t>全年高溫，長夏無冬。乾濕季明顯，全年可分為三個季節：旱季、雨季、熱季，冬季降水較稀少</a:t>
                      </a:r>
                      <a:r>
                        <a:rPr lang="en-US" altLang="zh-TW" sz="2800" dirty="0"/>
                        <a:t>)</a:t>
                      </a:r>
                      <a:endParaRPr lang="en-HK" altLang="zh-TW" sz="2800" dirty="0"/>
                    </a:p>
                    <a:p>
                      <a:endParaRPr lang="en-HK" sz="2800" dirty="0"/>
                    </a:p>
                  </a:txBody>
                  <a:tcPr/>
                </a:tc>
                <a:tc>
                  <a:txBody>
                    <a:bodyPr/>
                    <a:lstStyle/>
                    <a:p>
                      <a:r>
                        <a:rPr lang="zh-TW" altLang="en-US" sz="2800" dirty="0"/>
                        <a:t>位於熱帶緯度</a:t>
                      </a:r>
                      <a:r>
                        <a:rPr lang="en-US" altLang="zh-TW" sz="2800" dirty="0"/>
                        <a:t>10°</a:t>
                      </a:r>
                      <a:r>
                        <a:rPr lang="zh-TW" altLang="en-US" sz="2800" dirty="0"/>
                        <a:t>至</a:t>
                      </a:r>
                      <a:r>
                        <a:rPr lang="en-US" altLang="zh-TW" sz="2800" dirty="0"/>
                        <a:t>20°</a:t>
                      </a:r>
                      <a:r>
                        <a:rPr lang="zh-TW" altLang="en-US" sz="2800" dirty="0"/>
                        <a:t>的大陸東岸地區，主要</a:t>
                      </a:r>
                      <a:r>
                        <a:rPr lang="zh-TW" altLang="en-US" sz="2800" dirty="0" smtClean="0"/>
                        <a:t>分佈在雷</a:t>
                      </a:r>
                      <a:r>
                        <a:rPr lang="zh-TW" altLang="en-US" sz="2800" dirty="0"/>
                        <a:t>州半島、海南島、南中國海和台灣島南部</a:t>
                      </a:r>
                      <a:endParaRPr lang="en-HK" sz="2800" dirty="0"/>
                    </a:p>
                  </a:txBody>
                  <a:tcPr/>
                </a:tc>
                <a:extLst>
                  <a:ext uri="{0D108BD9-81ED-4DB2-BD59-A6C34878D82A}">
                    <a16:rowId xmlns:a16="http://schemas.microsoft.com/office/drawing/2014/main" val="2123210725"/>
                  </a:ext>
                </a:extLst>
              </a:tr>
            </a:tbl>
          </a:graphicData>
        </a:graphic>
      </p:graphicFrame>
    </p:spTree>
    <p:extLst>
      <p:ext uri="{BB962C8B-B14F-4D97-AF65-F5344CB8AC3E}">
        <p14:creationId xmlns:p14="http://schemas.microsoft.com/office/powerpoint/2010/main" val="157809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EC9C734-CFA3-48DF-95B7-5923DDA9C087}"/>
              </a:ext>
            </a:extLst>
          </p:cNvPr>
          <p:cNvGraphicFramePr>
            <a:graphicFrameLocks/>
          </p:cNvGraphicFramePr>
          <p:nvPr>
            <p:extLst>
              <p:ext uri="{D42A27DB-BD31-4B8C-83A1-F6EECF244321}">
                <p14:modId xmlns:p14="http://schemas.microsoft.com/office/powerpoint/2010/main" val="1892780180"/>
              </p:ext>
            </p:extLst>
          </p:nvPr>
        </p:nvGraphicFramePr>
        <p:xfrm>
          <a:off x="288524" y="1127464"/>
          <a:ext cx="8566951" cy="406832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smtClean="0"/>
                        <a:t>氣候</a:t>
                      </a:r>
                      <a:r>
                        <a:rPr lang="zh-TW" altLang="en-US" sz="2800" dirty="0"/>
                        <a:t>類型</a:t>
                      </a:r>
                      <a:endParaRPr lang="en-HK" altLang="zh-TW" sz="2800" dirty="0"/>
                    </a:p>
                    <a:p>
                      <a:pPr algn="ctr"/>
                      <a:r>
                        <a:rPr lang="en-US" altLang="zh-TW" sz="2800" dirty="0"/>
                        <a:t>(</a:t>
                      </a:r>
                      <a:r>
                        <a:rPr lang="zh-TW" altLang="en-US" sz="2800" dirty="0"/>
                        <a:t>及特徵</a:t>
                      </a:r>
                      <a:r>
                        <a:rPr lang="en-US" altLang="zh-TW" sz="2800" dirty="0"/>
                        <a:t>)</a:t>
                      </a:r>
                      <a:endParaRPr lang="en-HK" sz="2800" dirty="0"/>
                    </a:p>
                  </a:txBody>
                  <a:tcPr/>
                </a:tc>
                <a:tc>
                  <a:txBody>
                    <a:bodyPr/>
                    <a:lstStyle/>
                    <a:p>
                      <a:pPr algn="ctr"/>
                      <a:r>
                        <a:rPr lang="zh-TW" altLang="en-US" sz="2800" dirty="0"/>
                        <a:t>主要</a:t>
                      </a:r>
                      <a:r>
                        <a:rPr lang="zh-TW" altLang="en-US" sz="2800" dirty="0" smtClean="0"/>
                        <a:t>分佈</a:t>
                      </a:r>
                      <a:endParaRPr lang="en-HK" sz="2800" dirty="0"/>
                    </a:p>
                  </a:txBody>
                  <a:tcPr/>
                </a:tc>
                <a:extLst>
                  <a:ext uri="{0D108BD9-81ED-4DB2-BD59-A6C34878D82A}">
                    <a16:rowId xmlns:a16="http://schemas.microsoft.com/office/drawing/2014/main" val="1806457173"/>
                  </a:ext>
                </a:extLst>
              </a:tr>
              <a:tr h="542818">
                <a:tc>
                  <a:txBody>
                    <a:bodyPr/>
                    <a:lstStyle/>
                    <a:p>
                      <a:r>
                        <a:rPr lang="en-US" altLang="zh-TW" sz="2800" b="1" dirty="0">
                          <a:solidFill>
                            <a:srgbClr val="0070C0"/>
                          </a:solidFill>
                        </a:rPr>
                        <a:t>5) </a:t>
                      </a:r>
                      <a:r>
                        <a:rPr lang="zh-TW" altLang="en-US" sz="2800" b="1" dirty="0">
                          <a:solidFill>
                            <a:srgbClr val="0070C0"/>
                          </a:solidFill>
                        </a:rPr>
                        <a:t>高原山地氣候</a:t>
                      </a:r>
                      <a:endParaRPr lang="en-HK" altLang="zh-TW" sz="2800" b="1" dirty="0">
                        <a:solidFill>
                          <a:srgbClr val="0070C0"/>
                        </a:solidFill>
                      </a:endParaRPr>
                    </a:p>
                    <a:p>
                      <a:r>
                        <a:rPr lang="en-US" altLang="zh-TW" sz="2800" dirty="0"/>
                        <a:t>(</a:t>
                      </a:r>
                      <a:r>
                        <a:rPr lang="zh-TW" altLang="en-US" sz="2800" dirty="0"/>
                        <a:t>冬季乾冷漫長，大風多；夏季溫涼多雨，冰雹多；四季不明。日照多，氣溫隨高度和緯度的升高而降低；乾濕分明，多</a:t>
                      </a:r>
                    </a:p>
                    <a:p>
                      <a:r>
                        <a:rPr lang="zh-TW" altLang="en-US" sz="2800" dirty="0"/>
                        <a:t>夜雨</a:t>
                      </a:r>
                      <a:r>
                        <a:rPr lang="en-US" altLang="zh-TW" sz="2800" dirty="0"/>
                        <a:t>)</a:t>
                      </a:r>
                      <a:endParaRPr lang="en-HK" sz="2800" dirty="0"/>
                    </a:p>
                  </a:txBody>
                  <a:tcPr/>
                </a:tc>
                <a:tc>
                  <a:txBody>
                    <a:bodyPr/>
                    <a:lstStyle/>
                    <a:p>
                      <a:r>
                        <a:rPr lang="zh-TW" altLang="en-US" sz="2800" dirty="0"/>
                        <a:t>青藏高原</a:t>
                      </a:r>
                      <a:endParaRPr lang="en-HK" sz="2800" dirty="0"/>
                    </a:p>
                  </a:txBody>
                  <a:tcPr/>
                </a:tc>
                <a:extLst>
                  <a:ext uri="{0D108BD9-81ED-4DB2-BD59-A6C34878D82A}">
                    <a16:rowId xmlns:a16="http://schemas.microsoft.com/office/drawing/2014/main" val="3524369512"/>
                  </a:ext>
                </a:extLst>
              </a:tr>
            </a:tbl>
          </a:graphicData>
        </a:graphic>
      </p:graphicFrame>
    </p:spTree>
    <p:extLst>
      <p:ext uri="{BB962C8B-B14F-4D97-AF65-F5344CB8AC3E}">
        <p14:creationId xmlns:p14="http://schemas.microsoft.com/office/powerpoint/2010/main" val="209133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0B5E-FE93-4F09-8DB2-EE2C05C730B7}"/>
              </a:ext>
            </a:extLst>
          </p:cNvPr>
          <p:cNvSpPr>
            <a:spLocks noGrp="1"/>
          </p:cNvSpPr>
          <p:nvPr>
            <p:ph type="title"/>
          </p:nvPr>
        </p:nvSpPr>
        <p:spPr>
          <a:xfrm>
            <a:off x="685332" y="618519"/>
            <a:ext cx="7773338" cy="624355"/>
          </a:xfrm>
        </p:spPr>
        <p:txBody>
          <a:bodyPr/>
          <a:lstStyle/>
          <a:p>
            <a:r>
              <a:rPr lang="zh-TW" altLang="en-US" b="1" u="sng" dirty="0" smtClean="0">
                <a:solidFill>
                  <a:srgbClr val="0070C0"/>
                </a:solidFill>
              </a:rPr>
              <a:t>各</a:t>
            </a:r>
            <a:r>
              <a:rPr lang="zh-TW" altLang="en-US" b="1" u="sng" dirty="0">
                <a:solidFill>
                  <a:srgbClr val="0070C0"/>
                </a:solidFill>
              </a:rPr>
              <a:t>地的氣溫</a:t>
            </a:r>
            <a:r>
              <a:rPr lang="zh-TW" altLang="en-US" b="1" u="sng" dirty="0" smtClean="0">
                <a:solidFill>
                  <a:srgbClr val="0070C0"/>
                </a:solidFill>
              </a:rPr>
              <a:t>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4813D9DD-29C3-4192-937B-0809763AABDE}"/>
              </a:ext>
            </a:extLst>
          </p:cNvPr>
          <p:cNvSpPr>
            <a:spLocks noGrp="1"/>
          </p:cNvSpPr>
          <p:nvPr>
            <p:ph sz="quarter" idx="13"/>
          </p:nvPr>
        </p:nvSpPr>
        <p:spPr>
          <a:xfrm>
            <a:off x="685330" y="1464817"/>
            <a:ext cx="7772870" cy="4774664"/>
          </a:xfrm>
        </p:spPr>
        <p:txBody>
          <a:bodyPr>
            <a:normAutofit/>
          </a:bodyPr>
          <a:lstStyle/>
          <a:p>
            <a:r>
              <a:rPr lang="zh-TW" altLang="en-US" sz="3200" dirty="0" smtClean="0"/>
              <a:t>我國</a:t>
            </a:r>
            <a:r>
              <a:rPr lang="zh-TW" altLang="en-US" sz="3200" dirty="0"/>
              <a:t>的氣溫</a:t>
            </a:r>
            <a:r>
              <a:rPr lang="zh-TW" altLang="en-US" sz="3200" dirty="0" smtClean="0"/>
              <a:t>分佈主要</a:t>
            </a:r>
            <a:r>
              <a:rPr lang="zh-TW" altLang="en-US" sz="3200" dirty="0"/>
              <a:t>受</a:t>
            </a:r>
            <a:r>
              <a:rPr lang="zh-TW" altLang="en-US" sz="3200" b="1" dirty="0"/>
              <a:t>緯度</a:t>
            </a:r>
            <a:r>
              <a:rPr lang="zh-TW" altLang="en-US" sz="3200" dirty="0"/>
              <a:t>、</a:t>
            </a:r>
            <a:r>
              <a:rPr lang="zh-TW" altLang="en-US" sz="3200" b="1" dirty="0"/>
              <a:t>地形</a:t>
            </a:r>
            <a:r>
              <a:rPr lang="zh-TW" altLang="en-US" sz="3200" dirty="0"/>
              <a:t>和</a:t>
            </a:r>
            <a:r>
              <a:rPr lang="zh-TW" altLang="en-US" sz="3200" b="1" dirty="0"/>
              <a:t>海陸</a:t>
            </a:r>
            <a:r>
              <a:rPr lang="zh-TW" altLang="en-US" sz="3200" dirty="0"/>
              <a:t>等因素的影響</a:t>
            </a:r>
            <a:endParaRPr lang="en-HK" altLang="zh-TW" sz="3200" dirty="0"/>
          </a:p>
          <a:p>
            <a:r>
              <a:rPr lang="zh-TW" altLang="en-US" sz="3200" dirty="0" smtClean="0"/>
              <a:t>東部</a:t>
            </a:r>
            <a:r>
              <a:rPr lang="zh-TW" altLang="en-US" sz="3200" dirty="0"/>
              <a:t>地區，地勢較低，緯度的影響顯著。東部地區氣溫</a:t>
            </a:r>
            <a:r>
              <a:rPr lang="zh-TW" altLang="en-US" sz="3200" dirty="0" smtClean="0"/>
              <a:t>分佈南北</a:t>
            </a:r>
            <a:r>
              <a:rPr lang="zh-TW" altLang="en-US" sz="3200" dirty="0"/>
              <a:t>差異大，自南向北，隨著緯度增高，氣溫</a:t>
            </a:r>
            <a:r>
              <a:rPr lang="zh-TW" altLang="en-US" sz="3200" dirty="0" smtClean="0"/>
              <a:t>分佈明顯</a:t>
            </a:r>
            <a:r>
              <a:rPr lang="zh-TW" altLang="en-US" sz="3200" dirty="0"/>
              <a:t>降低</a:t>
            </a:r>
            <a:endParaRPr lang="en-HK" altLang="zh-TW" sz="3200" dirty="0"/>
          </a:p>
          <a:p>
            <a:r>
              <a:rPr lang="zh-TW" altLang="en-US" sz="3200" dirty="0" smtClean="0"/>
              <a:t>西部</a:t>
            </a:r>
            <a:r>
              <a:rPr lang="zh-TW" altLang="en-US" sz="3200" dirty="0"/>
              <a:t>地區，地表起伏巨大，地形影響氣溫較為突出</a:t>
            </a:r>
            <a:endParaRPr lang="en-HK" sz="3200" dirty="0"/>
          </a:p>
        </p:txBody>
      </p:sp>
    </p:spTree>
    <p:extLst>
      <p:ext uri="{BB962C8B-B14F-4D97-AF65-F5344CB8AC3E}">
        <p14:creationId xmlns:p14="http://schemas.microsoft.com/office/powerpoint/2010/main" val="402709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9C5952C-89ED-4C51-B3DB-CF0831D97A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851784"/>
            <a:ext cx="2392607" cy="1568629"/>
          </a:xfrm>
          <a:prstGeom prst="rect">
            <a:avLst/>
          </a:prstGeom>
        </p:spPr>
      </p:pic>
      <p:sp>
        <p:nvSpPr>
          <p:cNvPr id="5" name="Speech Bubble: Rectangle with Corners Rounded 4">
            <a:extLst>
              <a:ext uri="{FF2B5EF4-FFF2-40B4-BE49-F238E27FC236}">
                <a16:creationId xmlns:a16="http://schemas.microsoft.com/office/drawing/2014/main" id="{6CEE00B3-B9C6-489D-8B5C-53B3E63C770D}"/>
              </a:ext>
            </a:extLst>
          </p:cNvPr>
          <p:cNvSpPr/>
          <p:nvPr/>
        </p:nvSpPr>
        <p:spPr>
          <a:xfrm>
            <a:off x="140589" y="168676"/>
            <a:ext cx="2252018" cy="3372044"/>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根據圖</a:t>
            </a:r>
            <a:r>
              <a:rPr lang="en-US" altLang="zh-TW" sz="2800" dirty="0">
                <a:solidFill>
                  <a:schemeClr val="tx1"/>
                </a:solidFill>
              </a:rPr>
              <a:t>1</a:t>
            </a:r>
            <a:r>
              <a:rPr lang="zh-TW" altLang="en-US" sz="2800" dirty="0">
                <a:solidFill>
                  <a:schemeClr val="tx1"/>
                </a:solidFill>
              </a:rPr>
              <a:t>及</a:t>
            </a:r>
            <a:r>
              <a:rPr lang="en-US" altLang="zh-TW" sz="2800" dirty="0">
                <a:solidFill>
                  <a:schemeClr val="tx1"/>
                </a:solidFill>
              </a:rPr>
              <a:t>2</a:t>
            </a:r>
            <a:r>
              <a:rPr lang="zh-TW" altLang="en-US" sz="2800" dirty="0">
                <a:solidFill>
                  <a:schemeClr val="tx1"/>
                </a:solidFill>
              </a:rPr>
              <a:t>，請你分別描述及比較中國於一月及七月的平均氣溫</a:t>
            </a:r>
            <a:r>
              <a:rPr lang="zh-TW" altLang="en-US" sz="2800" dirty="0" smtClean="0">
                <a:solidFill>
                  <a:schemeClr val="tx1"/>
                </a:solidFill>
              </a:rPr>
              <a:t>分佈</a:t>
            </a:r>
            <a:endParaRPr lang="en-HK" sz="2800" dirty="0">
              <a:solidFill>
                <a:schemeClr val="tx1"/>
              </a:solidFill>
            </a:endParaRPr>
          </a:p>
        </p:txBody>
      </p:sp>
      <p:pic>
        <p:nvPicPr>
          <p:cNvPr id="8" name="圖片 7"/>
          <p:cNvPicPr>
            <a:picLocks noChangeAspect="1"/>
          </p:cNvPicPr>
          <p:nvPr/>
        </p:nvPicPr>
        <p:blipFill rotWithShape="1">
          <a:blip r:embed="rId3" cstate="hqprint">
            <a:extLst>
              <a:ext uri="{28A0092B-C50C-407E-A947-70E740481C1C}">
                <a14:useLocalDpi xmlns:a14="http://schemas.microsoft.com/office/drawing/2010/main" val="0"/>
              </a:ext>
            </a:extLst>
          </a:blip>
          <a:srcRect t="14182" b="31636"/>
          <a:stretch/>
        </p:blipFill>
        <p:spPr>
          <a:xfrm>
            <a:off x="2546860" y="312524"/>
            <a:ext cx="6852379" cy="5251737"/>
          </a:xfrm>
          <a:prstGeom prst="rect">
            <a:avLst/>
          </a:prstGeom>
        </p:spPr>
      </p:pic>
      <p:sp>
        <p:nvSpPr>
          <p:cNvPr id="9" name="圓角矩形圖說文字 5">
            <a:extLst>
              <a:ext uri="{FF2B5EF4-FFF2-40B4-BE49-F238E27FC236}">
                <a16:creationId xmlns:a16="http://schemas.microsoft.com/office/drawing/2014/main" id="{7097C5B3-9653-47AE-8353-732251874097}"/>
              </a:ext>
            </a:extLst>
          </p:cNvPr>
          <p:cNvSpPr/>
          <p:nvPr/>
        </p:nvSpPr>
        <p:spPr>
          <a:xfrm>
            <a:off x="1808632" y="5708109"/>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1  </a:t>
            </a:r>
            <a:r>
              <a:rPr lang="zh-TW" altLang="en-US" sz="3000" b="1" dirty="0"/>
              <a:t>我</a:t>
            </a:r>
            <a:r>
              <a:rPr lang="zh-TW" altLang="en-US" sz="3000" b="1" dirty="0" smtClean="0"/>
              <a:t>國</a:t>
            </a:r>
            <a:r>
              <a:rPr lang="zh-TW" altLang="en-US" sz="3000" b="1" dirty="0"/>
              <a:t>一月的平均氣溫</a:t>
            </a:r>
            <a:r>
              <a:rPr lang="zh-TW" altLang="en-US" sz="3000" b="1" dirty="0" smtClean="0"/>
              <a:t>分佈</a:t>
            </a:r>
            <a:endParaRPr lang="en-HK" altLang="zh-TW" sz="3000" b="1" dirty="0"/>
          </a:p>
          <a:p>
            <a:pPr algn="ctr"/>
            <a:r>
              <a:rPr lang="en-US" altLang="zh-TW" sz="1600" b="1" dirty="0"/>
              <a:t>(</a:t>
            </a:r>
            <a:r>
              <a:rPr lang="zh-TW" altLang="en-US" sz="1600" b="1" dirty="0" smtClean="0"/>
              <a:t>來源：國家</a:t>
            </a:r>
            <a:r>
              <a:rPr lang="zh-TW" altLang="en-US" sz="1600" b="1" dirty="0"/>
              <a:t>氣象信息中心</a:t>
            </a:r>
            <a:r>
              <a:rPr lang="en-US" altLang="zh-TW" sz="1600" b="1" dirty="0" smtClean="0"/>
              <a:t>) </a:t>
            </a:r>
            <a:r>
              <a:rPr lang="zh-TW" altLang="en-US" sz="1600" b="1" dirty="0" smtClean="0"/>
              <a:t> </a:t>
            </a:r>
            <a:endParaRPr lang="zh-HK" altLang="en-US" sz="1600" b="1" dirty="0"/>
          </a:p>
        </p:txBody>
      </p:sp>
      <p:sp>
        <p:nvSpPr>
          <p:cNvPr id="10" name="TextBox 6">
            <a:extLst>
              <a:ext uri="{FF2B5EF4-FFF2-40B4-BE49-F238E27FC236}">
                <a16:creationId xmlns:a16="http://schemas.microsoft.com/office/drawing/2014/main" id="{9D59CBA9-90AE-6348-BC57-ADF58B446617}"/>
              </a:ext>
            </a:extLst>
          </p:cNvPr>
          <p:cNvSpPr txBox="1"/>
          <p:nvPr/>
        </p:nvSpPr>
        <p:spPr>
          <a:xfrm>
            <a:off x="3604377" y="5129776"/>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Tree>
    <p:extLst>
      <p:ext uri="{BB962C8B-B14F-4D97-AF65-F5344CB8AC3E}">
        <p14:creationId xmlns:p14="http://schemas.microsoft.com/office/powerpoint/2010/main" val="318266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3333" b="29818"/>
          <a:stretch/>
        </p:blipFill>
        <p:spPr>
          <a:xfrm>
            <a:off x="1541020" y="432262"/>
            <a:ext cx="6457978" cy="5193060"/>
          </a:xfrm>
          <a:prstGeom prst="rect">
            <a:avLst/>
          </a:prstGeom>
        </p:spPr>
      </p:pic>
      <p:sp>
        <p:nvSpPr>
          <p:cNvPr id="7" name="圓角矩形圖說文字 5">
            <a:extLst>
              <a:ext uri="{FF2B5EF4-FFF2-40B4-BE49-F238E27FC236}">
                <a16:creationId xmlns:a16="http://schemas.microsoft.com/office/drawing/2014/main" id="{62E3DF38-7C03-4256-A4B1-4D04EF0C09C8}"/>
              </a:ext>
            </a:extLst>
          </p:cNvPr>
          <p:cNvSpPr/>
          <p:nvPr/>
        </p:nvSpPr>
        <p:spPr>
          <a:xfrm>
            <a:off x="1139768" y="5625322"/>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2  </a:t>
            </a:r>
            <a:r>
              <a:rPr lang="zh-TW" altLang="en-US" sz="3000" b="1" dirty="0"/>
              <a:t>我</a:t>
            </a:r>
            <a:r>
              <a:rPr lang="zh-TW" altLang="en-US" sz="3000" b="1" dirty="0" smtClean="0"/>
              <a:t>國</a:t>
            </a:r>
            <a:r>
              <a:rPr lang="zh-TW" altLang="en-US" sz="3000" b="1" dirty="0"/>
              <a:t>七月的平均氣溫</a:t>
            </a:r>
            <a:r>
              <a:rPr lang="zh-TW" altLang="en-US" sz="3000" b="1" dirty="0" smtClean="0"/>
              <a:t>分佈</a:t>
            </a:r>
            <a:endParaRPr lang="en-HK" altLang="zh-TW" sz="3000" b="1" dirty="0"/>
          </a:p>
          <a:p>
            <a:pPr algn="ctr"/>
            <a:r>
              <a:rPr lang="en-US" altLang="zh-TW" sz="1600" b="1" dirty="0"/>
              <a:t>(</a:t>
            </a:r>
            <a:r>
              <a:rPr lang="zh-TW" altLang="en-US" sz="1600" b="1" dirty="0"/>
              <a:t>來源：</a:t>
            </a:r>
            <a:r>
              <a:rPr lang="zh-TW" altLang="en-US" sz="1600" b="1" dirty="0" smtClean="0"/>
              <a:t>國家氣象信息中心</a:t>
            </a:r>
            <a:r>
              <a:rPr lang="en-US" altLang="zh-TW" sz="1600" b="1" dirty="0" smtClean="0"/>
              <a:t>) </a:t>
            </a:r>
            <a:r>
              <a:rPr lang="zh-TW" altLang="en-US" sz="1600" b="1" dirty="0" smtClean="0"/>
              <a:t> </a:t>
            </a:r>
            <a:endParaRPr lang="zh-HK" altLang="en-US" sz="1600" b="1" dirty="0"/>
          </a:p>
        </p:txBody>
      </p:sp>
      <p:sp>
        <p:nvSpPr>
          <p:cNvPr id="8" name="文字方塊 7"/>
          <p:cNvSpPr txBox="1"/>
          <p:nvPr/>
        </p:nvSpPr>
        <p:spPr>
          <a:xfrm>
            <a:off x="1886989" y="3632662"/>
            <a:ext cx="980902" cy="584775"/>
          </a:xfrm>
          <a:prstGeom prst="rect">
            <a:avLst/>
          </a:prstGeom>
          <a:noFill/>
        </p:spPr>
        <p:txBody>
          <a:bodyPr wrap="square" rtlCol="0">
            <a:spAutoFit/>
          </a:bodyPr>
          <a:lstStyle/>
          <a:p>
            <a:r>
              <a:rPr lang="zh-TW" altLang="en-US" sz="1400" dirty="0" smtClean="0">
                <a:latin typeface="+mn-ea"/>
              </a:rPr>
              <a:t>氣温</a:t>
            </a:r>
            <a:r>
              <a:rPr lang="en-US" altLang="zh-TW" sz="1400" dirty="0" smtClean="0">
                <a:latin typeface="+mn-ea"/>
              </a:rPr>
              <a:t>(</a:t>
            </a:r>
            <a:r>
              <a:rPr lang="en-US" altLang="zh-TW" sz="1400" baseline="30000" dirty="0" err="1" smtClean="0">
                <a:latin typeface="+mn-ea"/>
              </a:rPr>
              <a:t>o</a:t>
            </a:r>
            <a:r>
              <a:rPr lang="en-US" altLang="zh-TW" sz="1400" dirty="0" err="1" smtClean="0">
                <a:latin typeface="+mn-ea"/>
              </a:rPr>
              <a:t>C</a:t>
            </a:r>
            <a:r>
              <a:rPr lang="en-US" altLang="zh-TW" sz="1400" dirty="0" smtClean="0">
                <a:latin typeface="+mn-ea"/>
              </a:rPr>
              <a:t>)</a:t>
            </a:r>
          </a:p>
          <a:p>
            <a:endParaRPr lang="en-US" dirty="0"/>
          </a:p>
        </p:txBody>
      </p:sp>
      <p:sp>
        <p:nvSpPr>
          <p:cNvPr id="9" name="TextBox 4">
            <a:extLst>
              <a:ext uri="{FF2B5EF4-FFF2-40B4-BE49-F238E27FC236}">
                <a16:creationId xmlns:a16="http://schemas.microsoft.com/office/drawing/2014/main" id="{931A6F8C-7ABE-2A47-ACC5-0F43CD25DE27}"/>
              </a:ext>
            </a:extLst>
          </p:cNvPr>
          <p:cNvSpPr txBox="1"/>
          <p:nvPr/>
        </p:nvSpPr>
        <p:spPr>
          <a:xfrm>
            <a:off x="1886989" y="4985242"/>
            <a:ext cx="1853738"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Tree>
    <p:extLst>
      <p:ext uri="{BB962C8B-B14F-4D97-AF65-F5344CB8AC3E}">
        <p14:creationId xmlns:p14="http://schemas.microsoft.com/office/powerpoint/2010/main" val="3903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53F8-9949-4922-8C3A-80586F8C8C4D}"/>
              </a:ext>
            </a:extLst>
          </p:cNvPr>
          <p:cNvSpPr>
            <a:spLocks noGrp="1"/>
          </p:cNvSpPr>
          <p:nvPr>
            <p:ph type="title"/>
          </p:nvPr>
        </p:nvSpPr>
        <p:spPr>
          <a:xfrm>
            <a:off x="685331" y="429983"/>
            <a:ext cx="7773338" cy="814356"/>
          </a:xfrm>
        </p:spPr>
        <p:txBody>
          <a:bodyPr/>
          <a:lstStyle/>
          <a:p>
            <a:r>
              <a:rPr lang="zh-TW" altLang="en-US" b="1" u="sng" dirty="0" smtClean="0">
                <a:solidFill>
                  <a:srgbClr val="0070C0"/>
                </a:solidFill>
              </a:rPr>
              <a:t>溫度</a:t>
            </a:r>
            <a:r>
              <a:rPr lang="zh-TW" altLang="en-US" b="1" u="sng" dirty="0">
                <a:solidFill>
                  <a:srgbClr val="0070C0"/>
                </a:solidFill>
              </a:rPr>
              <a:t>帶</a:t>
            </a:r>
            <a:endParaRPr lang="en-HK" b="1" u="sng" dirty="0">
              <a:solidFill>
                <a:srgbClr val="0070C0"/>
              </a:solidFill>
            </a:endParaRPr>
          </a:p>
        </p:txBody>
      </p:sp>
      <p:sp>
        <p:nvSpPr>
          <p:cNvPr id="3" name="Content Placeholder 2">
            <a:extLst>
              <a:ext uri="{FF2B5EF4-FFF2-40B4-BE49-F238E27FC236}">
                <a16:creationId xmlns:a16="http://schemas.microsoft.com/office/drawing/2014/main" id="{28F74F8D-D64A-4FC3-8593-10F7F7338443}"/>
              </a:ext>
            </a:extLst>
          </p:cNvPr>
          <p:cNvSpPr>
            <a:spLocks noGrp="1"/>
          </p:cNvSpPr>
          <p:nvPr>
            <p:ph sz="quarter" idx="13"/>
          </p:nvPr>
        </p:nvSpPr>
        <p:spPr>
          <a:xfrm>
            <a:off x="685330" y="1244339"/>
            <a:ext cx="7772870" cy="4546861"/>
          </a:xfrm>
        </p:spPr>
        <p:txBody>
          <a:bodyPr>
            <a:normAutofit/>
          </a:bodyPr>
          <a:lstStyle/>
          <a:p>
            <a:r>
              <a:rPr lang="zh-TW" altLang="en-US" sz="3200" dirty="0"/>
              <a:t>我</a:t>
            </a:r>
            <a:r>
              <a:rPr lang="zh-TW" altLang="en-US" sz="3200" dirty="0" smtClean="0"/>
              <a:t>國</a:t>
            </a:r>
            <a:r>
              <a:rPr lang="zh-TW" altLang="en-US" sz="3200" dirty="0"/>
              <a:t>的</a:t>
            </a:r>
            <a:r>
              <a:rPr lang="en-US" altLang="zh-TW" sz="3200" dirty="0"/>
              <a:t>“</a:t>
            </a:r>
            <a:r>
              <a:rPr lang="zh-TW" altLang="en-US" sz="3200" dirty="0"/>
              <a:t>溫度帶</a:t>
            </a:r>
            <a:r>
              <a:rPr lang="en-US" altLang="zh-TW" sz="3200" dirty="0"/>
              <a:t>” (</a:t>
            </a:r>
            <a:r>
              <a:rPr lang="zh-TW" altLang="en-US" sz="3200" dirty="0"/>
              <a:t>圖</a:t>
            </a:r>
            <a:r>
              <a:rPr lang="en-US" altLang="zh-TW" sz="3200" dirty="0"/>
              <a:t>3)</a:t>
            </a:r>
            <a:r>
              <a:rPr lang="zh-TW" altLang="en-US" sz="3200" dirty="0"/>
              <a:t>是根據積溫來劃分的</a:t>
            </a:r>
            <a:endParaRPr lang="en-HK" altLang="zh-TW" sz="3200" dirty="0"/>
          </a:p>
          <a:p>
            <a:r>
              <a:rPr lang="zh-TW" altLang="en-US" sz="3200" dirty="0"/>
              <a:t>當日平均氣溫穩定升到</a:t>
            </a:r>
            <a:r>
              <a:rPr lang="en-US" altLang="zh-TW" sz="3200" dirty="0"/>
              <a:t>10 ℃</a:t>
            </a:r>
            <a:r>
              <a:rPr lang="zh-TW" altLang="en-US" sz="3200" dirty="0"/>
              <a:t>以上時，大多數農作物才能活躍生長，所以日平均氣溫連續≧</a:t>
            </a:r>
            <a:r>
              <a:rPr lang="en-US" altLang="zh-TW" sz="3200" dirty="0"/>
              <a:t>10℃</a:t>
            </a:r>
            <a:r>
              <a:rPr lang="zh-TW" altLang="en-US" sz="3200" dirty="0"/>
              <a:t>的天數被稱為生長期。積溫則是把生長期內每天平均氣溫累加起來的溫度總和</a:t>
            </a:r>
            <a:endParaRPr lang="en-HK" sz="3200" dirty="0"/>
          </a:p>
        </p:txBody>
      </p:sp>
    </p:spTree>
    <p:extLst>
      <p:ext uri="{BB962C8B-B14F-4D97-AF65-F5344CB8AC3E}">
        <p14:creationId xmlns:p14="http://schemas.microsoft.com/office/powerpoint/2010/main" val="330028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816</TotalTime>
  <Words>1953</Words>
  <Application>Microsoft Office PowerPoint</Application>
  <PresentationFormat>如螢幕大小 (4:3)</PresentationFormat>
  <Paragraphs>181</Paragraphs>
  <Slides>27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27</vt:i4>
      </vt:variant>
    </vt:vector>
  </HeadingPairs>
  <TitlesOfParts>
    <vt:vector size="34" baseType="lpstr">
      <vt:lpstr>細明體</vt:lpstr>
      <vt:lpstr>微軟正黑體</vt:lpstr>
      <vt:lpstr>新細明體</vt:lpstr>
      <vt:lpstr>Arial</vt:lpstr>
      <vt:lpstr>Century Gothic</vt:lpstr>
      <vt:lpstr>Tw Cen MT</vt:lpstr>
      <vt:lpstr>Droplet</vt:lpstr>
      <vt:lpstr>   中國地理  簡報系列 (3) – 我國的氣候 </vt:lpstr>
      <vt:lpstr>我國主要的氣候類型及其分佈</vt:lpstr>
      <vt:lpstr>PowerPoint 簡報</vt:lpstr>
      <vt:lpstr>PowerPoint 簡報</vt:lpstr>
      <vt:lpstr>PowerPoint 簡報</vt:lpstr>
      <vt:lpstr>各地的氣溫分佈</vt:lpstr>
      <vt:lpstr>PowerPoint 簡報</vt:lpstr>
      <vt:lpstr>PowerPoint 簡報</vt:lpstr>
      <vt:lpstr>溫度帶</vt:lpstr>
      <vt:lpstr>PowerPoint 簡報</vt:lpstr>
      <vt:lpstr>降水分佈</vt:lpstr>
      <vt:lpstr>PowerPoint 簡報</vt:lpstr>
      <vt:lpstr>PowerPoint 簡報</vt:lpstr>
      <vt:lpstr>主要的乾濕地區分佈</vt:lpstr>
      <vt:lpstr>PowerPoint 簡報</vt:lpstr>
      <vt:lpstr>主要的氣候特徵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(3) – 中國的氣候</dc:title>
  <dc:creator>Jenny Yau</dc:creator>
  <cp:lastModifiedBy>WU, Shuk-ting Connie</cp:lastModifiedBy>
  <cp:revision>200</cp:revision>
  <dcterms:created xsi:type="dcterms:W3CDTF">2020-04-21T03:14:18Z</dcterms:created>
  <dcterms:modified xsi:type="dcterms:W3CDTF">2022-11-02T03:14:46Z</dcterms:modified>
</cp:coreProperties>
</file>