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5" r:id="rId1"/>
  </p:sldMasterIdLst>
  <p:sldIdLst>
    <p:sldId id="256" r:id="rId2"/>
    <p:sldId id="350" r:id="rId3"/>
    <p:sldId id="360" r:id="rId4"/>
    <p:sldId id="257" r:id="rId5"/>
    <p:sldId id="258" r:id="rId6"/>
    <p:sldId id="259" r:id="rId7"/>
    <p:sldId id="260" r:id="rId8"/>
    <p:sldId id="383" r:id="rId9"/>
    <p:sldId id="262" r:id="rId10"/>
    <p:sldId id="384" r:id="rId11"/>
    <p:sldId id="264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53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F86A4-D457-4702-A0B8-07B797F152CA}" type="datetimeFigureOut">
              <a:rPr lang="en-HK" smtClean="0"/>
              <a:t>2/11/2022</a:t>
            </a:fld>
            <a:endParaRPr lang="en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A8D48-39DD-4DB1-BADE-E3F0E1EB4CA0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652748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F86A4-D457-4702-A0B8-07B797F152CA}" type="datetimeFigureOut">
              <a:rPr lang="en-HK" smtClean="0"/>
              <a:t>2/11/2022</a:t>
            </a:fld>
            <a:endParaRPr lang="en-H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A8D48-39DD-4DB1-BADE-E3F0E1EB4CA0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211084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F86A4-D457-4702-A0B8-07B797F152CA}" type="datetimeFigureOut">
              <a:rPr lang="en-HK" smtClean="0"/>
              <a:t>2/11/2022</a:t>
            </a:fld>
            <a:endParaRPr lang="en-H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A8D48-39DD-4DB1-BADE-E3F0E1EB4CA0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307536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F86A4-D457-4702-A0B8-07B797F152CA}" type="datetimeFigureOut">
              <a:rPr lang="en-HK" smtClean="0"/>
              <a:t>2/11/2022</a:t>
            </a:fld>
            <a:endParaRPr lang="en-H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A8D48-39DD-4DB1-BADE-E3F0E1EB4CA0}" type="slidenum">
              <a:rPr lang="en-HK" smtClean="0"/>
              <a:t>‹#›</a:t>
            </a:fld>
            <a:endParaRPr lang="en-HK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192636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F86A4-D457-4702-A0B8-07B797F152CA}" type="datetimeFigureOut">
              <a:rPr lang="en-HK" smtClean="0"/>
              <a:t>2/11/2022</a:t>
            </a:fld>
            <a:endParaRPr lang="en-H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A8D48-39DD-4DB1-BADE-E3F0E1EB4CA0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6467611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F86A4-D457-4702-A0B8-07B797F152CA}" type="datetimeFigureOut">
              <a:rPr lang="en-HK" smtClean="0"/>
              <a:t>2/11/2022</a:t>
            </a:fld>
            <a:endParaRPr lang="en-H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A8D48-39DD-4DB1-BADE-E3F0E1EB4CA0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3354032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F86A4-D457-4702-A0B8-07B797F152CA}" type="datetimeFigureOut">
              <a:rPr lang="en-HK" smtClean="0"/>
              <a:t>2/11/2022</a:t>
            </a:fld>
            <a:endParaRPr lang="en-H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A8D48-39DD-4DB1-BADE-E3F0E1EB4CA0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7344452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F86A4-D457-4702-A0B8-07B797F152CA}" type="datetimeFigureOut">
              <a:rPr lang="en-HK" smtClean="0"/>
              <a:t>2/11/2022</a:t>
            </a:fld>
            <a:endParaRPr lang="en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A8D48-39DD-4DB1-BADE-E3F0E1EB4CA0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5340320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F86A4-D457-4702-A0B8-07B797F152CA}" type="datetimeFigureOut">
              <a:rPr lang="en-HK" smtClean="0"/>
              <a:t>2/11/2022</a:t>
            </a:fld>
            <a:endParaRPr lang="en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A8D48-39DD-4DB1-BADE-E3F0E1EB4CA0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801556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F86A4-D457-4702-A0B8-07B797F152CA}" type="datetimeFigureOut">
              <a:rPr lang="en-HK" smtClean="0"/>
              <a:t>2/11/2022</a:t>
            </a:fld>
            <a:endParaRPr lang="en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A8D48-39DD-4DB1-BADE-E3F0E1EB4CA0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953536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F86A4-D457-4702-A0B8-07B797F152CA}" type="datetimeFigureOut">
              <a:rPr lang="en-HK" smtClean="0"/>
              <a:t>2/11/2022</a:t>
            </a:fld>
            <a:endParaRPr lang="en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A8D48-39DD-4DB1-BADE-E3F0E1EB4CA0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528789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F86A4-D457-4702-A0B8-07B797F152CA}" type="datetimeFigureOut">
              <a:rPr lang="en-HK" smtClean="0"/>
              <a:t>2/11/2022</a:t>
            </a:fld>
            <a:endParaRPr lang="en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A8D48-39DD-4DB1-BADE-E3F0E1EB4CA0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736176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F86A4-D457-4702-A0B8-07B797F152CA}" type="datetimeFigureOut">
              <a:rPr lang="en-HK" smtClean="0"/>
              <a:t>2/11/2022</a:t>
            </a:fld>
            <a:endParaRPr lang="en-H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A8D48-39DD-4DB1-BADE-E3F0E1EB4CA0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183705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F86A4-D457-4702-A0B8-07B797F152CA}" type="datetimeFigureOut">
              <a:rPr lang="en-HK" smtClean="0"/>
              <a:t>2/11/2022</a:t>
            </a:fld>
            <a:endParaRPr lang="en-H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A8D48-39DD-4DB1-BADE-E3F0E1EB4CA0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822023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F86A4-D457-4702-A0B8-07B797F152CA}" type="datetimeFigureOut">
              <a:rPr lang="en-HK" smtClean="0"/>
              <a:t>2/11/2022</a:t>
            </a:fld>
            <a:endParaRPr lang="en-H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A8D48-39DD-4DB1-BADE-E3F0E1EB4CA0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040235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F86A4-D457-4702-A0B8-07B797F152CA}" type="datetimeFigureOut">
              <a:rPr lang="en-HK" smtClean="0"/>
              <a:t>2/11/2022</a:t>
            </a:fld>
            <a:endParaRPr lang="en-H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A8D48-39DD-4DB1-BADE-E3F0E1EB4CA0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932986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F86A4-D457-4702-A0B8-07B797F152CA}" type="datetimeFigureOut">
              <a:rPr lang="en-HK" smtClean="0"/>
              <a:t>2/11/2022</a:t>
            </a:fld>
            <a:endParaRPr lang="en-H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A8D48-39DD-4DB1-BADE-E3F0E1EB4CA0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548974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F86A4-D457-4702-A0B8-07B797F152CA}" type="datetimeFigureOut">
              <a:rPr lang="en-HK" smtClean="0"/>
              <a:t>2/11/2022</a:t>
            </a:fld>
            <a:endParaRPr lang="en-H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A8D48-39DD-4DB1-BADE-E3F0E1EB4CA0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825843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97F86A4-D457-4702-A0B8-07B797F152CA}" type="datetimeFigureOut">
              <a:rPr lang="en-HK" smtClean="0"/>
              <a:t>2/11/2022</a:t>
            </a:fld>
            <a:endParaRPr lang="en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H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3AA8D48-39DD-4DB1-BADE-E3F0E1EB4CA0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4089541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  <p:sldLayoutId id="2147483780" r:id="rId15"/>
    <p:sldLayoutId id="2147483781" r:id="rId16"/>
    <p:sldLayoutId id="2147483782" r:id="rId17"/>
    <p:sldLayoutId id="2147483783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7ECEC-F4ED-4424-AD99-518E2B875C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4922" y="1220336"/>
            <a:ext cx="3204972" cy="3777791"/>
          </a:xfrm>
        </p:spPr>
        <p:txBody>
          <a:bodyPr>
            <a:normAutofit fontScale="90000"/>
          </a:bodyPr>
          <a:lstStyle/>
          <a:p>
            <a:r>
              <a:rPr lang="zh-TW" altLang="en-US" sz="4800" b="1" u="sng" dirty="0"/>
              <a:t>中國地理 </a:t>
            </a:r>
            <a:br>
              <a:rPr lang="zh-TW" altLang="en-US" sz="4800" b="1" u="sng" dirty="0"/>
            </a:br>
            <a:r>
              <a:rPr lang="zh-TW" altLang="en-US" sz="4800" b="1" u="sng" dirty="0"/>
              <a:t>簡報系列 </a:t>
            </a:r>
            <a:r>
              <a:rPr lang="en-US" altLang="zh-TW" sz="4800" b="1" u="sng" dirty="0"/>
              <a:t>(4) –</a:t>
            </a:r>
            <a:br>
              <a:rPr lang="en-US" altLang="zh-TW" sz="4800" b="1" u="sng" dirty="0"/>
            </a:br>
            <a:r>
              <a:rPr lang="zh-TW" altLang="en-US" b="1" u="sng"/>
              <a:t>我國的河流</a:t>
            </a:r>
            <a:r>
              <a:rPr lang="zh-TW" altLang="en-US" sz="4800" dirty="0"/>
              <a:t/>
            </a:r>
            <a:br>
              <a:rPr lang="zh-TW" altLang="en-US" sz="4800" dirty="0"/>
            </a:br>
            <a:endParaRPr lang="en-HK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22B6F2-F357-4D43-9BD0-3F71C623AB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4922" y="5307109"/>
            <a:ext cx="3574216" cy="1066049"/>
          </a:xfrm>
        </p:spPr>
        <p:txBody>
          <a:bodyPr>
            <a:normAutofit lnSpcReduction="10000"/>
          </a:bodyPr>
          <a:lstStyle/>
          <a:p>
            <a:r>
              <a:rPr lang="zh-TW" altLang="en-US" sz="2400" dirty="0">
                <a:solidFill>
                  <a:schemeClr val="tx1"/>
                </a:solidFill>
              </a:rPr>
              <a:t>教育局 課程發展處</a:t>
            </a:r>
          </a:p>
          <a:p>
            <a:r>
              <a:rPr lang="zh-TW" altLang="en-US" sz="2400" dirty="0">
                <a:solidFill>
                  <a:schemeClr val="tx1"/>
                </a:solidFill>
              </a:rPr>
              <a:t>個人、社會及人文教育組</a:t>
            </a:r>
          </a:p>
          <a:p>
            <a:endParaRPr lang="en-HK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60D31F-F7BE-4225-A21B-2FF730C7FC74}"/>
              </a:ext>
            </a:extLst>
          </p:cNvPr>
          <p:cNvSpPr txBox="1"/>
          <p:nvPr/>
        </p:nvSpPr>
        <p:spPr>
          <a:xfrm>
            <a:off x="5798409" y="5664125"/>
            <a:ext cx="1580225" cy="584775"/>
          </a:xfrm>
          <a:prstGeom prst="rect">
            <a:avLst/>
          </a:prstGeom>
          <a:solidFill>
            <a:srgbClr val="2BDDF5"/>
          </a:solidFill>
          <a:ln w="38100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zh-TW" altLang="en-US" sz="3200" b="1" kern="0" dirty="0">
                <a:solidFill>
                  <a:prstClr val="black"/>
                </a:solidFill>
                <a:latin typeface="Century Gothic" panose="020B0502020202020204"/>
                <a:ea typeface="微軟正黑體" panose="020B0604030504040204" pitchFamily="34" charset="-120"/>
              </a:rPr>
              <a:t>教師版</a:t>
            </a:r>
            <a:endParaRPr lang="en-HK" sz="3200" b="1" kern="0" dirty="0">
              <a:solidFill>
                <a:prstClr val="black"/>
              </a:solidFill>
              <a:latin typeface="Century Gothic" panose="020B0502020202020204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924" y="1581093"/>
            <a:ext cx="4455621" cy="26312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623704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70" b="31273"/>
          <a:stretch/>
        </p:blipFill>
        <p:spPr>
          <a:xfrm>
            <a:off x="1399703" y="116378"/>
            <a:ext cx="6804959" cy="536707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圓角矩形圖說文字 5">
            <a:extLst>
              <a:ext uri="{FF2B5EF4-FFF2-40B4-BE49-F238E27FC236}">
                <a16:creationId xmlns:a16="http://schemas.microsoft.com/office/drawing/2014/main" id="{9A12B7ED-8017-497E-872C-69DE24435958}"/>
              </a:ext>
            </a:extLst>
          </p:cNvPr>
          <p:cNvSpPr/>
          <p:nvPr/>
        </p:nvSpPr>
        <p:spPr>
          <a:xfrm>
            <a:off x="1340494" y="5406957"/>
            <a:ext cx="6667198" cy="1149891"/>
          </a:xfrm>
          <a:prstGeom prst="wedgeRoundRectCallout">
            <a:avLst>
              <a:gd name="adj1" fmla="val -17030"/>
              <a:gd name="adj2" fmla="val -7379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000" b="1" dirty="0"/>
              <a:t>圖</a:t>
            </a:r>
            <a:r>
              <a:rPr lang="en-US" altLang="zh-TW" sz="3000" b="1" dirty="0"/>
              <a:t>2  </a:t>
            </a:r>
            <a:r>
              <a:rPr lang="zh-TW" altLang="en-US" sz="3000" b="1" dirty="0" smtClean="0"/>
              <a:t>我國河流</a:t>
            </a:r>
            <a:r>
              <a:rPr lang="zh-TW" altLang="en-US" sz="3000" b="1" dirty="0"/>
              <a:t>的外流區及內流區</a:t>
            </a:r>
            <a:endParaRPr lang="en-HK" altLang="zh-TW" sz="3000" b="1" dirty="0"/>
          </a:p>
          <a:p>
            <a:pPr algn="ctr"/>
            <a:r>
              <a:rPr lang="zh-TW" altLang="en-US" sz="3000" b="1" dirty="0"/>
              <a:t> </a:t>
            </a:r>
            <a:r>
              <a:rPr lang="en-US" altLang="zh-TW" sz="1600" b="1" dirty="0"/>
              <a:t>(</a:t>
            </a:r>
            <a:r>
              <a:rPr lang="zh-TW" altLang="en-US" sz="1600" b="1" dirty="0"/>
              <a:t>來源</a:t>
            </a:r>
            <a:r>
              <a:rPr lang="en-US" altLang="zh-TW" sz="1600" b="1" dirty="0"/>
              <a:t>: </a:t>
            </a:r>
            <a:r>
              <a:rPr lang="zh-TW" altLang="en-US" sz="1600" b="1" dirty="0"/>
              <a:t>香港教育局於</a:t>
            </a:r>
            <a:r>
              <a:rPr lang="en-US" altLang="zh-TW" sz="1600" b="1" dirty="0"/>
              <a:t>2013</a:t>
            </a:r>
            <a:r>
              <a:rPr lang="zh-TW" altLang="en-US" sz="1600" b="1" dirty="0"/>
              <a:t>出版的</a:t>
            </a:r>
            <a:r>
              <a:rPr lang="en-US" altLang="zh-TW" sz="1600" b="1" dirty="0"/>
              <a:t> &lt;&lt;</a:t>
            </a:r>
            <a:r>
              <a:rPr lang="zh-TW" altLang="en-US" sz="1600" b="1" dirty="0"/>
              <a:t>從閱讀中學習中國地理</a:t>
            </a:r>
            <a:r>
              <a:rPr lang="en-US" altLang="zh-TW" sz="1600" b="1" dirty="0"/>
              <a:t>(</a:t>
            </a:r>
            <a:r>
              <a:rPr lang="zh-TW" altLang="en-US" sz="1600" b="1" dirty="0"/>
              <a:t>第一部分</a:t>
            </a:r>
            <a:r>
              <a:rPr lang="en-US" altLang="zh-TW" sz="1600" b="1" dirty="0"/>
              <a:t>): </a:t>
            </a:r>
            <a:r>
              <a:rPr lang="zh-TW" altLang="en-US" sz="1600" b="1" dirty="0"/>
              <a:t>自然環境</a:t>
            </a:r>
            <a:r>
              <a:rPr lang="en-US" altLang="zh-TW" sz="1600" b="1" dirty="0"/>
              <a:t>&gt;&gt; </a:t>
            </a:r>
            <a:r>
              <a:rPr lang="zh-TW" altLang="en-US" sz="1600" b="1" dirty="0"/>
              <a:t>一書中的第</a:t>
            </a:r>
            <a:r>
              <a:rPr lang="en-US" altLang="zh-TW" sz="1600" b="1" dirty="0"/>
              <a:t>107</a:t>
            </a:r>
            <a:r>
              <a:rPr lang="zh-TW" altLang="en-US" sz="1600" b="1" dirty="0"/>
              <a:t>頁</a:t>
            </a:r>
            <a:r>
              <a:rPr lang="en-US" altLang="zh-TW" sz="1600" b="1" dirty="0"/>
              <a:t>) </a:t>
            </a:r>
            <a:r>
              <a:rPr lang="zh-TW" altLang="en-US" sz="1600" b="1" dirty="0"/>
              <a:t> </a:t>
            </a:r>
            <a:endParaRPr lang="zh-HK" altLang="en-US" sz="1600" b="1" dirty="0"/>
          </a:p>
        </p:txBody>
      </p:sp>
      <p:sp>
        <p:nvSpPr>
          <p:cNvPr id="7" name="文字方塊 6"/>
          <p:cNvSpPr txBox="1"/>
          <p:nvPr/>
        </p:nvSpPr>
        <p:spPr>
          <a:xfrm>
            <a:off x="2917767" y="1296785"/>
            <a:ext cx="10224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b="1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烏魯木齊</a:t>
            </a:r>
            <a:endParaRPr lang="en-US" sz="1200" b="1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3269673" y="3430220"/>
            <a:ext cx="10224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b="1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拉薩</a:t>
            </a:r>
            <a:endParaRPr lang="en-US" sz="1200" b="1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4497186" y="2722298"/>
            <a:ext cx="10224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b="1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蘭州</a:t>
            </a:r>
            <a:endParaRPr lang="en-US" sz="1200" b="1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4940530" y="2623168"/>
            <a:ext cx="10224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b="1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西安</a:t>
            </a:r>
            <a:endParaRPr lang="en-US" sz="1200" b="1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6652953" y="925483"/>
            <a:ext cx="10224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b="1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哈爾濱</a:t>
            </a:r>
            <a:endParaRPr lang="en-US" sz="1200" b="1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5771803" y="1850783"/>
            <a:ext cx="10224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b="1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北京</a:t>
            </a:r>
            <a:endParaRPr lang="en-US" sz="1200" b="1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5630487" y="3118554"/>
            <a:ext cx="10224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b="1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武漢</a:t>
            </a:r>
            <a:endParaRPr lang="en-US" sz="1200" b="1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6586452" y="3027720"/>
            <a:ext cx="10224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b="1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上海</a:t>
            </a:r>
            <a:endParaRPr lang="en-US" sz="1200" b="1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5519652" y="3965497"/>
            <a:ext cx="10224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b="1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廣州</a:t>
            </a:r>
            <a:endParaRPr lang="en-US" sz="1200" b="1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4674093" y="3752439"/>
            <a:ext cx="10224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b="1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昆明</a:t>
            </a:r>
            <a:endParaRPr lang="en-US" sz="1200" b="1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6652953" y="1323683"/>
            <a:ext cx="6539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b="1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長春</a:t>
            </a:r>
            <a:endParaRPr lang="en-US" sz="1200" b="1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3077096" y="2054321"/>
            <a:ext cx="1221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內流區</a:t>
            </a:r>
            <a:endParaRPr lang="en-US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5085573" y="3441396"/>
            <a:ext cx="1221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外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流區</a:t>
            </a:r>
            <a:endParaRPr lang="en-US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079030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8BDF4-BF68-4112-9AA3-AA61A5C82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855175"/>
          </a:xfrm>
        </p:spPr>
        <p:txBody>
          <a:bodyPr/>
          <a:lstStyle/>
          <a:p>
            <a:r>
              <a:rPr lang="zh-TW" altLang="en-US" b="1" u="sng" dirty="0" smtClean="0"/>
              <a:t>河流</a:t>
            </a:r>
            <a:r>
              <a:rPr lang="zh-TW" altLang="en-US" b="1" u="sng" dirty="0"/>
              <a:t>的</a:t>
            </a:r>
            <a:r>
              <a:rPr lang="zh-TW" altLang="en-US" b="1" u="sng" dirty="0" smtClean="0"/>
              <a:t>分佈</a:t>
            </a:r>
            <a:endParaRPr lang="en-HK" b="1" u="sng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2BBFE8-6A46-4649-B0D9-ECC9F7479C2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330" y="1473693"/>
            <a:ext cx="7772870" cy="4317507"/>
          </a:xfrm>
        </p:spPr>
        <p:txBody>
          <a:bodyPr>
            <a:normAutofit fontScale="92500"/>
          </a:bodyPr>
          <a:lstStyle/>
          <a:p>
            <a:r>
              <a:rPr lang="zh-TW" altLang="en-US" sz="3200" dirty="0" smtClean="0"/>
              <a:t>我國的</a:t>
            </a:r>
            <a:r>
              <a:rPr lang="zh-TW" altLang="en-US" sz="3200" dirty="0"/>
              <a:t>河流水系</a:t>
            </a:r>
            <a:r>
              <a:rPr lang="zh-TW" altLang="en-US" sz="3200" b="1" dirty="0" smtClean="0"/>
              <a:t>分佈不</a:t>
            </a:r>
            <a:r>
              <a:rPr lang="zh-TW" altLang="en-US" sz="3200" b="1" dirty="0"/>
              <a:t>平均</a:t>
            </a:r>
            <a:r>
              <a:rPr lang="zh-TW" altLang="en-US" sz="3200" dirty="0"/>
              <a:t>，絕大多數的河流都</a:t>
            </a:r>
            <a:r>
              <a:rPr lang="zh-TW" altLang="en-US" sz="3200" dirty="0" smtClean="0"/>
              <a:t>分佈在</a:t>
            </a:r>
            <a:r>
              <a:rPr lang="zh-TW" altLang="en-US" sz="3200" dirty="0"/>
              <a:t>東南部的外流流域，內陸流域的河流相對很少 </a:t>
            </a:r>
            <a:r>
              <a:rPr lang="en-US" altLang="zh-TW" sz="3200" dirty="0"/>
              <a:t>(</a:t>
            </a:r>
            <a:r>
              <a:rPr lang="zh-TW" altLang="en-US" sz="3200" dirty="0"/>
              <a:t>圖</a:t>
            </a:r>
            <a:r>
              <a:rPr lang="en-US" altLang="zh-TW" sz="3200" dirty="0"/>
              <a:t>3)</a:t>
            </a:r>
            <a:r>
              <a:rPr lang="zh-TW" altLang="en-US" sz="3200" dirty="0"/>
              <a:t>，而各地</a:t>
            </a:r>
            <a:r>
              <a:rPr lang="zh-TW" altLang="en-US" sz="3200" b="1" dirty="0"/>
              <a:t>氣候的差異</a:t>
            </a:r>
            <a:r>
              <a:rPr lang="zh-TW" altLang="en-US" sz="3200" dirty="0"/>
              <a:t>是導致這狀況的主因</a:t>
            </a:r>
            <a:endParaRPr lang="en-HK" altLang="zh-TW" sz="3200" dirty="0"/>
          </a:p>
          <a:p>
            <a:r>
              <a:rPr lang="zh-TW" altLang="en-US" sz="3200" dirty="0" smtClean="0"/>
              <a:t>我國</a:t>
            </a:r>
            <a:r>
              <a:rPr lang="zh-TW" altLang="en-US" sz="3200" b="1" dirty="0" smtClean="0"/>
              <a:t>外流</a:t>
            </a:r>
            <a:r>
              <a:rPr lang="zh-TW" altLang="en-US" sz="3200" b="1" dirty="0"/>
              <a:t>區河流</a:t>
            </a:r>
            <a:r>
              <a:rPr lang="zh-TW" altLang="en-US" sz="3200" dirty="0"/>
              <a:t>的主要水源是降水，水量較豐富；在上游至下游的前進過程中，又有不少支流匯入，令水量增多，河網密度較大</a:t>
            </a:r>
            <a:endParaRPr lang="en-HK" altLang="zh-TW" sz="3200" dirty="0"/>
          </a:p>
          <a:p>
            <a:endParaRPr lang="en-HK" sz="3200" dirty="0"/>
          </a:p>
        </p:txBody>
      </p:sp>
    </p:spTree>
    <p:extLst>
      <p:ext uri="{BB962C8B-B14F-4D97-AF65-F5344CB8AC3E}">
        <p14:creationId xmlns:p14="http://schemas.microsoft.com/office/powerpoint/2010/main" val="3776801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0D232B-6C09-4E43-BB83-97108836382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330" y="861134"/>
            <a:ext cx="7772870" cy="4930066"/>
          </a:xfrm>
        </p:spPr>
        <p:txBody>
          <a:bodyPr>
            <a:normAutofit/>
          </a:bodyPr>
          <a:lstStyle/>
          <a:p>
            <a:r>
              <a:rPr lang="zh-TW" altLang="en-US" sz="3200" dirty="0"/>
              <a:t>內流區的河流多以冰川積雪融水為主要水源，一般水量較少，支流亦較少，令水量沿河流的上游至下游不斷減少，更會隨季節轉變而出現斷流</a:t>
            </a:r>
            <a:endParaRPr lang="en-HK" altLang="zh-TW" sz="3200" dirty="0"/>
          </a:p>
          <a:p>
            <a:endParaRPr lang="zh-TW" altLang="en-US" sz="3200" dirty="0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EA59B9A4-6FC7-4597-9AD4-96F0EB825C0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097" y="3670555"/>
            <a:ext cx="2392607" cy="1568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7998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90FDE1-4DA3-4C01-AC58-F023074F186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330" y="798990"/>
            <a:ext cx="7772870" cy="5655075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sz="3200" dirty="0"/>
              <a:t>比較下</a:t>
            </a:r>
            <a:r>
              <a:rPr lang="zh-TW" altLang="en-US" sz="3200" dirty="0" smtClean="0"/>
              <a:t>，我國</a:t>
            </a:r>
            <a:r>
              <a:rPr lang="zh-TW" altLang="en-US" sz="3200" b="1" u="sng" dirty="0" smtClean="0"/>
              <a:t>南方</a:t>
            </a:r>
            <a:r>
              <a:rPr lang="zh-TW" altLang="en-US" sz="3200" b="1" u="sng" dirty="0"/>
              <a:t>的河流</a:t>
            </a:r>
            <a:r>
              <a:rPr lang="zh-TW" altLang="en-US" sz="3200" u="sng" dirty="0"/>
              <a:t>和</a:t>
            </a:r>
            <a:r>
              <a:rPr lang="zh-TW" altLang="en-US" sz="3200" b="1" u="sng" dirty="0"/>
              <a:t>華北的河流</a:t>
            </a:r>
            <a:r>
              <a:rPr lang="zh-TW" altLang="en-US" sz="3200" dirty="0"/>
              <a:t>有著下列顯著的分別：</a:t>
            </a:r>
            <a:endParaRPr lang="en-HK" altLang="zh-TW" sz="3200" dirty="0"/>
          </a:p>
          <a:p>
            <a:pPr marL="514350" indent="-514350">
              <a:buAutoNum type="arabicParenR"/>
            </a:pPr>
            <a:r>
              <a:rPr lang="zh-TW" altLang="en-US" sz="3200" dirty="0"/>
              <a:t>南方河流的水量較多</a:t>
            </a:r>
            <a:endParaRPr lang="en-HK" altLang="zh-TW" sz="3200" dirty="0"/>
          </a:p>
          <a:p>
            <a:pPr marL="514350" indent="-514350">
              <a:buAutoNum type="arabicParenR"/>
            </a:pPr>
            <a:r>
              <a:rPr lang="zh-TW" altLang="en-US" sz="3200" dirty="0"/>
              <a:t>華北河流洪、枯水流量變幅較大，洪水暴漲猛落；南方河流的洪水則漲落較緩慢</a:t>
            </a:r>
            <a:endParaRPr lang="en-HK" altLang="zh-TW" sz="3200" dirty="0"/>
          </a:p>
          <a:p>
            <a:pPr marL="514350" indent="-514350">
              <a:buAutoNum type="arabicParenR" startAt="3"/>
            </a:pPr>
            <a:r>
              <a:rPr lang="zh-TW" altLang="en-US" sz="3200" dirty="0"/>
              <a:t>華北河流的含沙量遠高於南方河流。例如黃河的含沙量居世界大河之冠，其幹流的多年平均含沙量為</a:t>
            </a:r>
            <a:r>
              <a:rPr lang="en-US" altLang="zh-TW" sz="3200" dirty="0"/>
              <a:t>37.7</a:t>
            </a:r>
            <a:r>
              <a:rPr lang="zh-TW" altLang="en-US" sz="3200" dirty="0"/>
              <a:t>公斤</a:t>
            </a:r>
            <a:r>
              <a:rPr lang="en-US" altLang="zh-TW" sz="3200" dirty="0"/>
              <a:t>/</a:t>
            </a:r>
            <a:r>
              <a:rPr lang="zh-TW" altLang="en-US" sz="3200" dirty="0"/>
              <a:t>立方米</a:t>
            </a:r>
            <a:endParaRPr lang="en-HK" altLang="zh-TW" sz="3200" dirty="0"/>
          </a:p>
          <a:p>
            <a:pPr marL="514350" indent="-514350">
              <a:buAutoNum type="arabicParenR" startAt="3"/>
            </a:pPr>
            <a:r>
              <a:rPr lang="zh-TW" altLang="en-US" sz="3200" dirty="0"/>
              <a:t>華北河流有結冰封凍現象，南方河流則沒有</a:t>
            </a:r>
          </a:p>
        </p:txBody>
      </p:sp>
    </p:spTree>
    <p:extLst>
      <p:ext uri="{BB962C8B-B14F-4D97-AF65-F5344CB8AC3E}">
        <p14:creationId xmlns:p14="http://schemas.microsoft.com/office/powerpoint/2010/main" val="9395142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90FDE1-4DA3-4C01-AC58-F023074F186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330" y="798990"/>
            <a:ext cx="7772870" cy="5655075"/>
          </a:xfrm>
        </p:spPr>
        <p:txBody>
          <a:bodyPr>
            <a:normAutofit/>
          </a:bodyPr>
          <a:lstStyle/>
          <a:p>
            <a:r>
              <a:rPr lang="zh-TW" altLang="en-US" sz="3200" b="1" u="sng" dirty="0"/>
              <a:t>東北的河流方面</a:t>
            </a:r>
            <a:r>
              <a:rPr lang="zh-TW" altLang="en-US" sz="3200" dirty="0"/>
              <a:t>：它們與南方及華北的河流各有異同。它們的水量比華北河流為高，但卻不及南方河流。此外，東北河流與南方河流皆是含沙量較少的</a:t>
            </a:r>
            <a:endParaRPr lang="en-HK" altLang="zh-TW" sz="3200" dirty="0"/>
          </a:p>
          <a:p>
            <a:r>
              <a:rPr lang="zh-TW" altLang="en-US" sz="3200" dirty="0"/>
              <a:t>東北河流水中的腐殖質含量一般很高，水色較深，故有“黑龍”、“鴨綠”等河流名稱</a:t>
            </a:r>
            <a:endParaRPr lang="en-HK" altLang="zh-TW" sz="3200" dirty="0"/>
          </a:p>
          <a:p>
            <a:r>
              <a:rPr lang="zh-TW" altLang="en-US" sz="3200" dirty="0"/>
              <a:t>東北河流與華北河流皆有結冰現象</a:t>
            </a:r>
          </a:p>
        </p:txBody>
      </p:sp>
    </p:spTree>
    <p:extLst>
      <p:ext uri="{BB962C8B-B14F-4D97-AF65-F5344CB8AC3E}">
        <p14:creationId xmlns:p14="http://schemas.microsoft.com/office/powerpoint/2010/main" val="2700501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man&#10;&#10;Description automatically generated">
            <a:extLst>
              <a:ext uri="{FF2B5EF4-FFF2-40B4-BE49-F238E27FC236}">
                <a16:creationId xmlns:a16="http://schemas.microsoft.com/office/drawing/2014/main" id="{87EA3C00-4B39-4FC4-B8B1-C66EC03ABC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59"/>
          <a:stretch/>
        </p:blipFill>
        <p:spPr>
          <a:xfrm>
            <a:off x="20" y="10"/>
            <a:ext cx="568081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006A761-A86A-47BF-9E02-4C367F949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6354" y="282884"/>
            <a:ext cx="6693240" cy="1035151"/>
          </a:xfrm>
        </p:spPr>
        <p:txBody>
          <a:bodyPr anchor="ctr">
            <a:noAutofit/>
          </a:bodyPr>
          <a:lstStyle/>
          <a:p>
            <a:r>
              <a:rPr lang="zh-TW" altLang="en-US" sz="3200" b="1" u="sng" dirty="0">
                <a:solidFill>
                  <a:srgbClr val="0070C0"/>
                </a:solidFill>
              </a:rPr>
              <a:t>教師指引 </a:t>
            </a:r>
            <a:r>
              <a:rPr lang="en-HK" altLang="zh-TW" sz="3200" b="1" u="sng" dirty="0">
                <a:solidFill>
                  <a:srgbClr val="0070C0"/>
                </a:solidFill>
              </a:rPr>
              <a:t/>
            </a:r>
            <a:br>
              <a:rPr lang="en-HK" altLang="zh-TW" sz="3200" b="1" u="sng" dirty="0">
                <a:solidFill>
                  <a:srgbClr val="0070C0"/>
                </a:solidFill>
              </a:rPr>
            </a:br>
            <a:r>
              <a:rPr lang="en-US" altLang="zh-TW" sz="3200" b="1" u="sng" dirty="0">
                <a:solidFill>
                  <a:srgbClr val="0070C0"/>
                </a:solidFill>
              </a:rPr>
              <a:t>– </a:t>
            </a:r>
            <a:r>
              <a:rPr lang="zh-TW" altLang="en-US" sz="3200" b="1" u="sng" dirty="0">
                <a:solidFill>
                  <a:srgbClr val="0070C0"/>
                </a:solidFill>
              </a:rPr>
              <a:t>中國河流的教授與地理課程的連繫</a:t>
            </a:r>
            <a:r>
              <a:rPr lang="en-US" altLang="zh-TW" sz="3200" b="1" u="sng" dirty="0">
                <a:solidFill>
                  <a:srgbClr val="0070C0"/>
                </a:solidFill>
              </a:rPr>
              <a:t> </a:t>
            </a:r>
            <a:endParaRPr lang="en-HK" sz="3200" b="1" u="sng" dirty="0">
              <a:solidFill>
                <a:srgbClr val="0070C0"/>
              </a:solidFill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E14BCAD-F657-4FCE-BFBD-56136D7A93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5029" y="1402672"/>
            <a:ext cx="6885512" cy="3320249"/>
          </a:xfrm>
        </p:spPr>
        <p:txBody>
          <a:bodyPr>
            <a:noAutofit/>
          </a:bodyPr>
          <a:lstStyle/>
          <a:p>
            <a:pPr marL="514350" indent="-514350">
              <a:buAutoNum type="arabicParenR"/>
            </a:pPr>
            <a:r>
              <a:rPr lang="zh-TW" altLang="en-US" sz="3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初中地理方面：</a:t>
            </a:r>
            <a:endParaRPr lang="en-HK" altLang="zh-TW" sz="3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zh-TW" altLang="en-US" sz="3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在教授</a:t>
            </a:r>
            <a:r>
              <a:rPr lang="zh-TW" altLang="en-US" sz="30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地理課程指引</a:t>
            </a:r>
            <a:r>
              <a:rPr lang="en-US" altLang="zh-TW" sz="30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zh-TW" altLang="en-US" sz="30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中一至中三</a:t>
            </a:r>
            <a:r>
              <a:rPr lang="en-US" altLang="zh-TW" sz="30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) (2011) </a:t>
            </a:r>
            <a:r>
              <a:rPr lang="zh-TW" altLang="en-US" sz="3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中的單元 </a:t>
            </a:r>
            <a:r>
              <a:rPr lang="en-US" altLang="zh-TW" sz="3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“</a:t>
            </a:r>
            <a:r>
              <a:rPr lang="zh-TW" altLang="en-US" sz="3000" b="1" dirty="0">
                <a:solidFill>
                  <a:srgbClr val="00B050"/>
                </a:solidFill>
              </a:rPr>
              <a:t>水的煩惱</a:t>
            </a:r>
            <a:r>
              <a:rPr lang="en-US" altLang="zh-TW" sz="3000" b="1" dirty="0">
                <a:solidFill>
                  <a:srgbClr val="00B050"/>
                </a:solidFill>
              </a:rPr>
              <a:t>—</a:t>
            </a:r>
            <a:r>
              <a:rPr lang="zh-TW" altLang="en-US" sz="3000" b="1" dirty="0">
                <a:solidFill>
                  <a:srgbClr val="00B050"/>
                </a:solidFill>
              </a:rPr>
              <a:t>太多與太少</a:t>
            </a:r>
            <a:r>
              <a:rPr lang="en-US" altLang="zh-TW" sz="3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”</a:t>
            </a:r>
            <a:r>
              <a:rPr lang="zh-TW" altLang="en-US" sz="3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時，教師應同時教授本簡報，以便讓同學</a:t>
            </a:r>
            <a:r>
              <a:rPr lang="zh-TW" alt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對</a:t>
            </a:r>
            <a:r>
              <a:rPr lang="zh-TW" altLang="en-US" sz="3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我</a:t>
            </a:r>
            <a:r>
              <a:rPr lang="zh-TW" altLang="en-US" sz="3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國</a:t>
            </a:r>
            <a:r>
              <a:rPr lang="zh-TW" altLang="en-US" sz="3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的河流</a:t>
            </a:r>
            <a:r>
              <a:rPr lang="zh-TW" altLang="en-US" sz="3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有著基本的認識</a:t>
            </a:r>
            <a:endParaRPr lang="en-US" sz="3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557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man&#10;&#10;Description automatically generated">
            <a:extLst>
              <a:ext uri="{FF2B5EF4-FFF2-40B4-BE49-F238E27FC236}">
                <a16:creationId xmlns:a16="http://schemas.microsoft.com/office/drawing/2014/main" id="{87EA3C00-4B39-4FC4-B8B1-C66EC03ABC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59"/>
          <a:stretch/>
        </p:blipFill>
        <p:spPr>
          <a:xfrm>
            <a:off x="20" y="10"/>
            <a:ext cx="5680810" cy="6857990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E14BCAD-F657-4FCE-BFBD-56136D7A93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5991" y="337351"/>
            <a:ext cx="6409677" cy="52733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3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2) </a:t>
            </a:r>
            <a:r>
              <a:rPr lang="zh-TW" altLang="en-US" sz="3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高中地理方面</a:t>
            </a:r>
            <a:r>
              <a:rPr lang="en-US" altLang="zh-TW" sz="3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  <a:endParaRPr lang="en-HK" altLang="zh-TW" sz="3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zh-TW" altLang="en-US" sz="3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教師在教授</a:t>
            </a:r>
            <a:r>
              <a:rPr lang="zh-TW" altLang="en-US" sz="30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地理課程及評估指引</a:t>
            </a:r>
            <a:r>
              <a:rPr lang="en-US" altLang="zh-TW" sz="30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zh-TW" altLang="en-US" sz="30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中四至中六</a:t>
            </a:r>
            <a:r>
              <a:rPr lang="en-US" altLang="zh-TW" sz="30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) (2017)</a:t>
            </a:r>
            <a:r>
              <a:rPr lang="zh-TW" altLang="en-US" sz="3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中的課題 </a:t>
            </a:r>
            <a:r>
              <a:rPr lang="en-US" altLang="zh-TW" sz="3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– “</a:t>
            </a:r>
            <a:r>
              <a:rPr lang="zh-TW" altLang="en-US" sz="3000" b="1" dirty="0">
                <a:solidFill>
                  <a:srgbClr val="00B050"/>
                </a:solidFill>
              </a:rPr>
              <a:t>管理河流和海岸環境：一個持續的挑戰</a:t>
            </a:r>
            <a:r>
              <a:rPr lang="en-US" altLang="zh-TW" sz="3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”</a:t>
            </a:r>
            <a:r>
              <a:rPr lang="zh-TW" altLang="en-US" sz="3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時， 應</a:t>
            </a:r>
            <a:r>
              <a:rPr lang="zh-TW" altLang="en-US" sz="3000" dirty="0">
                <a:solidFill>
                  <a:srgbClr val="00B050"/>
                </a:solidFill>
              </a:rPr>
              <a:t>以本簡報及本系列的簡報</a:t>
            </a:r>
            <a:r>
              <a:rPr lang="en-US" altLang="zh-TW" sz="3000" dirty="0">
                <a:solidFill>
                  <a:srgbClr val="00B050"/>
                </a:solidFill>
              </a:rPr>
              <a:t>(5) </a:t>
            </a:r>
            <a:r>
              <a:rPr lang="en-US" altLang="zh-TW" sz="3000" dirty="0"/>
              <a:t>(</a:t>
            </a:r>
            <a:r>
              <a:rPr lang="zh-TW" altLang="en-US" sz="3000" dirty="0"/>
              <a:t>即長江的個案</a:t>
            </a:r>
            <a:r>
              <a:rPr lang="en-US" altLang="zh-TW" sz="3000" dirty="0"/>
              <a:t>)</a:t>
            </a:r>
            <a:r>
              <a:rPr lang="zh-TW" altLang="en-US" sz="3000" dirty="0"/>
              <a:t> </a:t>
            </a:r>
            <a:r>
              <a:rPr lang="zh-TW" altLang="en-US" sz="3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作為一個個案研習來教授，以便讓同學</a:t>
            </a:r>
            <a:r>
              <a:rPr lang="zh-TW" alt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對我國</a:t>
            </a:r>
            <a:r>
              <a:rPr lang="zh-TW" altLang="en-US" sz="3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河流 </a:t>
            </a:r>
            <a:r>
              <a:rPr lang="en-US" altLang="zh-TW" sz="3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zh-TW" altLang="en-US" sz="3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特別是長江</a:t>
            </a:r>
            <a:r>
              <a:rPr lang="en-US" altLang="zh-TW" sz="3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  <a:r>
              <a:rPr lang="zh-TW" altLang="en-US" sz="3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的概況及相關的河流地貌有較深入的    </a:t>
            </a:r>
            <a:endParaRPr lang="en-HK" altLang="zh-TW" sz="3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en-HK" altLang="zh-TW" sz="3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 </a:t>
            </a:r>
            <a:r>
              <a:rPr lang="zh-TW" altLang="en-US" sz="3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認識</a:t>
            </a:r>
            <a:endParaRPr lang="en-US" sz="3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464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D626C-50D6-4A52-B8C9-7D18CBFE6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32261"/>
            <a:ext cx="7524003" cy="652867"/>
          </a:xfrm>
        </p:spPr>
        <p:txBody>
          <a:bodyPr/>
          <a:lstStyle/>
          <a:p>
            <a:r>
              <a:rPr lang="zh-TW" altLang="en-US" b="1" u="sng" dirty="0"/>
              <a:t>我</a:t>
            </a:r>
            <a:r>
              <a:rPr lang="zh-TW" altLang="en-US" b="1" u="sng" dirty="0" smtClean="0"/>
              <a:t>國</a:t>
            </a:r>
            <a:r>
              <a:rPr lang="zh-TW" altLang="en-US" b="1" u="sng" dirty="0"/>
              <a:t>河流的特點</a:t>
            </a:r>
            <a:endParaRPr lang="en-HK" b="1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1C8DB3-1C8E-4602-9C5D-FDABB2E6ED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188720"/>
            <a:ext cx="8086898" cy="5187141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sz="3200" dirty="0"/>
              <a:t>我</a:t>
            </a:r>
            <a:r>
              <a:rPr lang="zh-TW" altLang="en-US" sz="3200" dirty="0" smtClean="0"/>
              <a:t>國是</a:t>
            </a:r>
            <a:r>
              <a:rPr lang="zh-TW" altLang="en-US" sz="3200" dirty="0"/>
              <a:t>一個河流及湖泊眾多的國家</a:t>
            </a:r>
            <a:endParaRPr lang="en-US" altLang="zh-TW" sz="3200" dirty="0"/>
          </a:p>
          <a:p>
            <a:r>
              <a:rPr lang="zh-TW" altLang="en-US" sz="3200" dirty="0"/>
              <a:t>除了</a:t>
            </a:r>
            <a:r>
              <a:rPr lang="zh-TW" altLang="en-US" sz="3200" b="1" dirty="0"/>
              <a:t>數量多</a:t>
            </a:r>
            <a:r>
              <a:rPr lang="zh-TW" altLang="en-US" sz="3200" dirty="0"/>
              <a:t>，</a:t>
            </a:r>
            <a:r>
              <a:rPr lang="zh-TW" altLang="en-US" sz="3200" b="1" dirty="0"/>
              <a:t>流程長</a:t>
            </a:r>
            <a:r>
              <a:rPr lang="zh-TW" altLang="en-US" sz="3200" dirty="0" smtClean="0"/>
              <a:t>也是我國河流</a:t>
            </a:r>
            <a:r>
              <a:rPr lang="zh-TW" altLang="en-US" sz="3200" dirty="0"/>
              <a:t>的顯著特點</a:t>
            </a:r>
            <a:endParaRPr lang="en-US" altLang="zh-TW" sz="3200" dirty="0"/>
          </a:p>
          <a:p>
            <a:r>
              <a:rPr lang="zh-TW" altLang="en-US" sz="3200" dirty="0" smtClean="0"/>
              <a:t>我國的</a:t>
            </a:r>
            <a:r>
              <a:rPr lang="zh-TW" altLang="en-US" sz="3200" dirty="0"/>
              <a:t>大小河流有幾萬條，總長度達</a:t>
            </a:r>
            <a:r>
              <a:rPr lang="en-US" altLang="zh-TW" sz="3200" dirty="0"/>
              <a:t>42</a:t>
            </a:r>
            <a:r>
              <a:rPr lang="zh-TW" altLang="en-US" sz="3200" dirty="0"/>
              <a:t>萬公里，其中長度在</a:t>
            </a:r>
            <a:r>
              <a:rPr lang="en-US" altLang="zh-TW" sz="3200" dirty="0"/>
              <a:t>1,000 </a:t>
            </a:r>
            <a:r>
              <a:rPr lang="zh-TW" altLang="en-US" sz="3200" dirty="0"/>
              <a:t>公里以上的河流有</a:t>
            </a:r>
            <a:r>
              <a:rPr lang="en-US" altLang="zh-TW" sz="3200" dirty="0"/>
              <a:t>20</a:t>
            </a:r>
            <a:r>
              <a:rPr lang="zh-TW" altLang="en-US" sz="3200" dirty="0"/>
              <a:t>多條</a:t>
            </a:r>
            <a:endParaRPr lang="en-US" altLang="zh-TW" sz="3200" dirty="0"/>
          </a:p>
          <a:p>
            <a:r>
              <a:rPr lang="zh-TW" altLang="en-US" sz="3200" dirty="0" smtClean="0"/>
              <a:t>我國河流</a:t>
            </a:r>
            <a:r>
              <a:rPr lang="zh-TW" altLang="en-US" sz="3200" dirty="0"/>
              <a:t>流域面積在</a:t>
            </a:r>
            <a:r>
              <a:rPr lang="en-US" altLang="zh-TW" sz="3200" dirty="0"/>
              <a:t>100</a:t>
            </a:r>
            <a:r>
              <a:rPr lang="zh-TW" altLang="en-US" sz="3200" dirty="0"/>
              <a:t>平方公里以上的河流有</a:t>
            </a:r>
            <a:r>
              <a:rPr lang="en-US" altLang="zh-TW" sz="3200" dirty="0"/>
              <a:t>50,000</a:t>
            </a:r>
            <a:r>
              <a:rPr lang="zh-TW" altLang="en-US" sz="3200" dirty="0"/>
              <a:t>多條，</a:t>
            </a:r>
            <a:r>
              <a:rPr lang="en-US" altLang="zh-TW" sz="3200" dirty="0"/>
              <a:t>1,000</a:t>
            </a:r>
            <a:r>
              <a:rPr lang="zh-TW" altLang="en-US" sz="3200" dirty="0"/>
              <a:t>平方公里以上的有</a:t>
            </a:r>
            <a:r>
              <a:rPr lang="en-US" altLang="zh-TW" sz="3200" dirty="0"/>
              <a:t>1,580</a:t>
            </a:r>
            <a:r>
              <a:rPr lang="zh-TW" altLang="en-US" sz="3200" dirty="0"/>
              <a:t>多條，一萬平方公里以上的則有</a:t>
            </a:r>
            <a:r>
              <a:rPr lang="en-US" altLang="zh-TW" sz="3200" dirty="0"/>
              <a:t>79</a:t>
            </a:r>
            <a:r>
              <a:rPr lang="zh-TW" altLang="en-US" sz="3200" dirty="0"/>
              <a:t>條</a:t>
            </a:r>
            <a:endParaRPr lang="en-US" altLang="zh-TW" sz="3200" dirty="0"/>
          </a:p>
          <a:p>
            <a:r>
              <a:rPr lang="zh-TW" altLang="en-US" sz="3200" dirty="0"/>
              <a:t>世界最長的河流中，</a:t>
            </a:r>
            <a:r>
              <a:rPr lang="zh-TW" altLang="en-US" sz="3200" b="1" dirty="0"/>
              <a:t>長江 </a:t>
            </a:r>
            <a:r>
              <a:rPr lang="en-US" altLang="zh-TW" sz="3200" b="1" dirty="0"/>
              <a:t>(6,300</a:t>
            </a:r>
            <a:r>
              <a:rPr lang="zh-TW" altLang="en-US" sz="3200" b="1" dirty="0"/>
              <a:t>公里</a:t>
            </a:r>
            <a:r>
              <a:rPr lang="en-US" altLang="zh-TW" sz="3200" b="1" dirty="0"/>
              <a:t>)</a:t>
            </a:r>
            <a:r>
              <a:rPr lang="zh-TW" altLang="en-US" sz="3200" dirty="0"/>
              <a:t>和</a:t>
            </a:r>
            <a:r>
              <a:rPr lang="zh-TW" altLang="en-US" sz="3200" b="1" dirty="0"/>
              <a:t>黃河</a:t>
            </a:r>
            <a:r>
              <a:rPr lang="en-US" altLang="zh-TW" sz="3200" b="1" dirty="0"/>
              <a:t>(5,464</a:t>
            </a:r>
            <a:r>
              <a:rPr lang="zh-TW" altLang="en-US" sz="3200" b="1" dirty="0"/>
              <a:t>公里</a:t>
            </a:r>
            <a:r>
              <a:rPr lang="en-US" altLang="zh-TW" sz="3200" b="1" dirty="0"/>
              <a:t>)</a:t>
            </a:r>
            <a:r>
              <a:rPr lang="zh-TW" altLang="en-US" sz="3200" dirty="0"/>
              <a:t>分別名列為第三和第五位</a:t>
            </a:r>
            <a:endParaRPr lang="en-HK" sz="3200" dirty="0"/>
          </a:p>
        </p:txBody>
      </p:sp>
    </p:spTree>
    <p:extLst>
      <p:ext uri="{BB962C8B-B14F-4D97-AF65-F5344CB8AC3E}">
        <p14:creationId xmlns:p14="http://schemas.microsoft.com/office/powerpoint/2010/main" val="2704029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685330" y="989215"/>
            <a:ext cx="7772870" cy="5047601"/>
          </a:xfrm>
        </p:spPr>
        <p:txBody>
          <a:bodyPr>
            <a:normAutofit fontScale="92500"/>
          </a:bodyPr>
          <a:lstStyle/>
          <a:p>
            <a:r>
              <a:rPr lang="zh-TW" altLang="en-US" sz="3200" dirty="0"/>
              <a:t>此外</a:t>
            </a:r>
            <a:r>
              <a:rPr lang="zh-TW" altLang="en-US" sz="3200" dirty="0" smtClean="0"/>
              <a:t>，我國的</a:t>
            </a:r>
            <a:r>
              <a:rPr lang="zh-TW" altLang="en-US" sz="3200" dirty="0"/>
              <a:t>瀾滄江及黑龍江也在世界最長的十大河流之列</a:t>
            </a:r>
            <a:endParaRPr lang="en-HK" altLang="zh-TW" sz="3200" dirty="0"/>
          </a:p>
          <a:p>
            <a:r>
              <a:rPr lang="zh-TW" altLang="en-US" sz="3200" dirty="0" smtClean="0"/>
              <a:t>我國河川</a:t>
            </a:r>
            <a:r>
              <a:rPr lang="zh-TW" altLang="en-US" sz="3200" dirty="0"/>
              <a:t>平均年徑流總量為</a:t>
            </a:r>
            <a:r>
              <a:rPr lang="en-US" altLang="zh-TW" sz="3200" dirty="0"/>
              <a:t>27,115</a:t>
            </a:r>
            <a:r>
              <a:rPr lang="zh-TW" altLang="en-US" sz="3200" dirty="0"/>
              <a:t>億立方米，佔全球河川徑流量的</a:t>
            </a:r>
            <a:r>
              <a:rPr lang="en-US" altLang="zh-TW" sz="3200" dirty="0"/>
              <a:t>5.8%</a:t>
            </a:r>
            <a:r>
              <a:rPr lang="zh-TW" altLang="en-US" sz="3200" dirty="0"/>
              <a:t>，居世界第六位</a:t>
            </a:r>
            <a:endParaRPr lang="en-HK" altLang="zh-TW" sz="3200" dirty="0"/>
          </a:p>
          <a:p>
            <a:r>
              <a:rPr lang="zh-TW" altLang="en-US" sz="3200" dirty="0" smtClean="0"/>
              <a:t>我國河流</a:t>
            </a:r>
            <a:r>
              <a:rPr lang="zh-TW" altLang="en-US" sz="3200" dirty="0"/>
              <a:t>水量雖然豐沛，但年內分配卻隨著季節而變化，並於</a:t>
            </a:r>
            <a:r>
              <a:rPr lang="zh-TW" altLang="en-US" sz="3200" b="1" dirty="0"/>
              <a:t>夏季</a:t>
            </a:r>
            <a:r>
              <a:rPr lang="zh-TW" altLang="en-US" sz="3200" dirty="0"/>
              <a:t>容易出現</a:t>
            </a:r>
            <a:r>
              <a:rPr lang="zh-TW" altLang="en-US" sz="3200" b="1" dirty="0"/>
              <a:t>汛期</a:t>
            </a:r>
            <a:endParaRPr lang="en-HK" altLang="zh-TW" sz="3200" b="1" dirty="0"/>
          </a:p>
          <a:p>
            <a:r>
              <a:rPr lang="zh-TW" altLang="en-US" sz="3200" dirty="0"/>
              <a:t>此外</a:t>
            </a:r>
            <a:r>
              <a:rPr lang="zh-TW" altLang="en-US" sz="3200" dirty="0" smtClean="0"/>
              <a:t>，我國</a:t>
            </a:r>
            <a:r>
              <a:rPr lang="zh-TW" altLang="en-US" sz="3200" b="1" dirty="0" smtClean="0"/>
              <a:t>河川</a:t>
            </a:r>
            <a:r>
              <a:rPr lang="zh-TW" altLang="en-US" sz="3200" b="1" dirty="0"/>
              <a:t>徑流量</a:t>
            </a:r>
            <a:r>
              <a:rPr lang="zh-TW" altLang="en-US" sz="3200" dirty="0"/>
              <a:t>的總趨勢是</a:t>
            </a:r>
            <a:r>
              <a:rPr lang="zh-TW" altLang="en-US" sz="3200" b="1" dirty="0"/>
              <a:t>由東南沿海向西北內陸遞減</a:t>
            </a:r>
            <a:endParaRPr lang="zh-HK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970518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685330" y="989215"/>
            <a:ext cx="7772870" cy="5047601"/>
          </a:xfrm>
        </p:spPr>
        <p:txBody>
          <a:bodyPr>
            <a:normAutofit lnSpcReduction="10000"/>
          </a:bodyPr>
          <a:lstStyle/>
          <a:p>
            <a:r>
              <a:rPr lang="zh-TW" altLang="en-US" sz="3200" dirty="0"/>
              <a:t>根據降水及徑流等因素</a:t>
            </a:r>
            <a:r>
              <a:rPr lang="zh-TW" altLang="en-US" sz="3200" dirty="0" smtClean="0"/>
              <a:t>，全國</a:t>
            </a:r>
            <a:r>
              <a:rPr lang="zh-TW" altLang="en-US" sz="3200" dirty="0"/>
              <a:t>可被劃分為五個區域（圖</a:t>
            </a:r>
            <a:r>
              <a:rPr lang="en-US" altLang="zh-TW" sz="3200" dirty="0"/>
              <a:t>1</a:t>
            </a:r>
            <a:r>
              <a:rPr lang="zh-TW" altLang="en-US" sz="3200" dirty="0"/>
              <a:t>）：</a:t>
            </a:r>
            <a:endParaRPr lang="en-HK" altLang="zh-TW" sz="3200" dirty="0"/>
          </a:p>
          <a:p>
            <a:pPr marL="0" indent="0">
              <a:buNone/>
            </a:pPr>
            <a:r>
              <a:rPr lang="en-US" altLang="zh-TW" sz="3200" b="1" dirty="0"/>
              <a:t>1) </a:t>
            </a:r>
            <a:r>
              <a:rPr lang="zh-TW" altLang="en-US" sz="3200" b="1" dirty="0"/>
              <a:t>豐水帶：</a:t>
            </a:r>
            <a:r>
              <a:rPr lang="zh-TW" altLang="en-US" sz="3200" dirty="0"/>
              <a:t>該區的年降水量高於</a:t>
            </a:r>
            <a:r>
              <a:rPr lang="en-US" altLang="zh-TW" sz="3200" dirty="0"/>
              <a:t>1600</a:t>
            </a:r>
            <a:r>
              <a:rPr lang="zh-TW" altLang="en-US" sz="3200" dirty="0"/>
              <a:t>毫米，而年徑流深大於</a:t>
            </a:r>
            <a:r>
              <a:rPr lang="en-US" altLang="zh-TW" sz="3200" dirty="0"/>
              <a:t>900</a:t>
            </a:r>
            <a:r>
              <a:rPr lang="zh-TW" altLang="en-US" sz="3200" dirty="0"/>
              <a:t>毫米</a:t>
            </a:r>
            <a:endParaRPr lang="en-HK" altLang="zh-TW" sz="3200" dirty="0"/>
          </a:p>
          <a:p>
            <a:pPr marL="0" indent="0">
              <a:buNone/>
            </a:pPr>
            <a:r>
              <a:rPr lang="en-US" altLang="zh-TW" sz="3200" b="1" dirty="0"/>
              <a:t>2) </a:t>
            </a:r>
            <a:r>
              <a:rPr lang="zh-TW" altLang="en-US" sz="3200" b="1" dirty="0"/>
              <a:t>多水帶：</a:t>
            </a:r>
            <a:r>
              <a:rPr lang="zh-TW" altLang="en-US" sz="3200" dirty="0"/>
              <a:t>該區的年降水量約為</a:t>
            </a:r>
            <a:r>
              <a:rPr lang="en-US" altLang="zh-TW" sz="3200" dirty="0"/>
              <a:t>800</a:t>
            </a:r>
            <a:r>
              <a:rPr lang="zh-TW" altLang="en-US" sz="3200" dirty="0"/>
              <a:t>－</a:t>
            </a:r>
            <a:r>
              <a:rPr lang="en-US" altLang="zh-TW" sz="3200" dirty="0"/>
              <a:t>1600</a:t>
            </a:r>
            <a:r>
              <a:rPr lang="zh-TW" altLang="en-US" sz="3200" dirty="0"/>
              <a:t>毫米，年徑流深約為</a:t>
            </a:r>
            <a:r>
              <a:rPr lang="en-US" altLang="zh-TW" sz="3200" dirty="0"/>
              <a:t>200</a:t>
            </a:r>
            <a:r>
              <a:rPr lang="zh-TW" altLang="en-US" sz="3200" dirty="0"/>
              <a:t>－</a:t>
            </a:r>
            <a:r>
              <a:rPr lang="en-US" altLang="zh-TW" sz="3200" dirty="0"/>
              <a:t>900</a:t>
            </a:r>
            <a:r>
              <a:rPr lang="zh-TW" altLang="en-US" sz="3200" dirty="0"/>
              <a:t>毫米</a:t>
            </a:r>
            <a:endParaRPr lang="en-HK" altLang="zh-TW" sz="3200" dirty="0"/>
          </a:p>
          <a:p>
            <a:pPr marL="0" indent="0">
              <a:buNone/>
            </a:pPr>
            <a:r>
              <a:rPr lang="en-US" altLang="zh-TW" sz="3200" b="1" dirty="0"/>
              <a:t>3) </a:t>
            </a:r>
            <a:r>
              <a:rPr lang="zh-TW" altLang="en-US" sz="3200" b="1" dirty="0"/>
              <a:t>過渡帶：</a:t>
            </a:r>
            <a:r>
              <a:rPr lang="zh-TW" altLang="en-US" sz="3200" dirty="0"/>
              <a:t>該區的年降水量約為</a:t>
            </a:r>
            <a:r>
              <a:rPr lang="en-US" altLang="zh-TW" sz="3200" dirty="0"/>
              <a:t>400</a:t>
            </a:r>
            <a:r>
              <a:rPr lang="zh-TW" altLang="en-US" sz="3200" dirty="0"/>
              <a:t>－</a:t>
            </a:r>
            <a:r>
              <a:rPr lang="en-US" altLang="zh-TW" sz="3200" dirty="0"/>
              <a:t>800</a:t>
            </a:r>
            <a:r>
              <a:rPr lang="zh-TW" altLang="en-US" sz="3200" dirty="0"/>
              <a:t>毫米，年徑流深約為</a:t>
            </a:r>
            <a:r>
              <a:rPr lang="en-US" altLang="zh-TW" sz="3200" dirty="0"/>
              <a:t>50</a:t>
            </a:r>
            <a:r>
              <a:rPr lang="zh-TW" altLang="en-US" sz="3200" dirty="0"/>
              <a:t>－</a:t>
            </a:r>
            <a:r>
              <a:rPr lang="en-US" altLang="zh-TW" sz="3200" dirty="0"/>
              <a:t>200</a:t>
            </a:r>
            <a:r>
              <a:rPr lang="zh-TW" altLang="en-US" sz="3200" dirty="0"/>
              <a:t>毫米</a:t>
            </a:r>
            <a:endParaRPr lang="zh-HK" altLang="en-US" sz="3200" dirty="0"/>
          </a:p>
        </p:txBody>
      </p:sp>
    </p:spTree>
    <p:extLst>
      <p:ext uri="{BB962C8B-B14F-4D97-AF65-F5344CB8AC3E}">
        <p14:creationId xmlns:p14="http://schemas.microsoft.com/office/powerpoint/2010/main" val="4061589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685330" y="989215"/>
            <a:ext cx="7772870" cy="50476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3200" b="1" dirty="0"/>
              <a:t>4) </a:t>
            </a:r>
            <a:r>
              <a:rPr lang="zh-TW" altLang="en-US" sz="3200" b="1" dirty="0"/>
              <a:t>少水帶：</a:t>
            </a:r>
            <a:r>
              <a:rPr lang="zh-TW" altLang="en-US" sz="3200" dirty="0"/>
              <a:t>該區的年降水量約為</a:t>
            </a:r>
            <a:r>
              <a:rPr lang="en-US" altLang="zh-TW" sz="3200" dirty="0"/>
              <a:t>200</a:t>
            </a:r>
            <a:r>
              <a:rPr lang="zh-TW" altLang="en-US" sz="3200" dirty="0"/>
              <a:t>－</a:t>
            </a:r>
            <a:r>
              <a:rPr lang="en-US" altLang="zh-TW" sz="3200" dirty="0"/>
              <a:t>400</a:t>
            </a:r>
            <a:r>
              <a:rPr lang="zh-TW" altLang="en-US" sz="3200" dirty="0"/>
              <a:t>毫米，年徑流深約為</a:t>
            </a:r>
            <a:r>
              <a:rPr lang="en-US" altLang="zh-TW" sz="3200" dirty="0"/>
              <a:t>10</a:t>
            </a:r>
            <a:r>
              <a:rPr lang="zh-TW" altLang="en-US" sz="3200" dirty="0"/>
              <a:t>－</a:t>
            </a:r>
            <a:r>
              <a:rPr lang="en-US" altLang="zh-TW" sz="3200" dirty="0"/>
              <a:t>50</a:t>
            </a:r>
            <a:r>
              <a:rPr lang="zh-TW" altLang="en-US" sz="3200" dirty="0"/>
              <a:t>毫米</a:t>
            </a:r>
            <a:endParaRPr lang="en-HK" altLang="zh-TW" sz="3200" dirty="0"/>
          </a:p>
          <a:p>
            <a:pPr marL="0" indent="0">
              <a:buNone/>
            </a:pPr>
            <a:r>
              <a:rPr lang="en-US" altLang="zh-TW" sz="3200" b="1" dirty="0"/>
              <a:t>5) </a:t>
            </a:r>
            <a:r>
              <a:rPr lang="zh-TW" altLang="en-US" sz="3200" b="1" dirty="0"/>
              <a:t>缺水帶 </a:t>
            </a:r>
            <a:r>
              <a:rPr lang="en-US" altLang="zh-TW" sz="3200" b="1" dirty="0"/>
              <a:t>(</a:t>
            </a:r>
            <a:r>
              <a:rPr lang="zh-TW" altLang="en-US" sz="3200" b="1" dirty="0"/>
              <a:t>乾涸</a:t>
            </a:r>
            <a:r>
              <a:rPr lang="en-US" altLang="zh-TW" sz="3200" b="1" dirty="0"/>
              <a:t>)</a:t>
            </a:r>
            <a:r>
              <a:rPr lang="zh-TW" altLang="en-US" sz="3200" b="1" dirty="0"/>
              <a:t>：</a:t>
            </a:r>
            <a:r>
              <a:rPr lang="zh-TW" altLang="en-US" sz="3200" dirty="0"/>
              <a:t>該區的年降水量一般低於</a:t>
            </a:r>
            <a:r>
              <a:rPr lang="en-US" altLang="zh-TW" sz="3200" dirty="0"/>
              <a:t>200</a:t>
            </a:r>
            <a:r>
              <a:rPr lang="zh-TW" altLang="en-US" sz="3200" dirty="0"/>
              <a:t>毫米，年徑流深不足</a:t>
            </a:r>
            <a:r>
              <a:rPr lang="en-US" altLang="zh-TW" sz="3200" dirty="0"/>
              <a:t>10</a:t>
            </a:r>
            <a:r>
              <a:rPr lang="zh-TW" altLang="en-US" sz="3200" dirty="0"/>
              <a:t>毫米</a:t>
            </a:r>
            <a:endParaRPr lang="zh-HK" altLang="en-US" sz="3200" dirty="0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FFA526A4-7677-4E0D-B424-4AE7893953A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608" y="4194337"/>
            <a:ext cx="2392607" cy="1568629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04A5617D-66A2-44F5-B3B1-F1A664D17498}"/>
              </a:ext>
            </a:extLst>
          </p:cNvPr>
          <p:cNvSpPr/>
          <p:nvPr/>
        </p:nvSpPr>
        <p:spPr>
          <a:xfrm>
            <a:off x="3904721" y="3849949"/>
            <a:ext cx="3534766" cy="2539013"/>
          </a:xfrm>
          <a:prstGeom prst="wedgeRoundRectCallout">
            <a:avLst>
              <a:gd name="adj1" fmla="val -71984"/>
              <a:gd name="adj2" fmla="val -9167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solidFill>
                  <a:schemeClr val="tx1"/>
                </a:solidFill>
              </a:rPr>
              <a:t>根據圖</a:t>
            </a:r>
            <a:r>
              <a:rPr lang="en-US" altLang="zh-TW" sz="2800" dirty="0">
                <a:solidFill>
                  <a:schemeClr val="tx1"/>
                </a:solidFill>
              </a:rPr>
              <a:t>1</a:t>
            </a:r>
            <a:r>
              <a:rPr lang="zh-TW" altLang="en-US" sz="2800" dirty="0">
                <a:solidFill>
                  <a:schemeClr val="tx1"/>
                </a:solidFill>
              </a:rPr>
              <a:t>，教師可</a:t>
            </a:r>
            <a:r>
              <a:rPr lang="zh-TW" altLang="en-US" sz="2800" dirty="0" smtClean="0">
                <a:solidFill>
                  <a:schemeClr val="tx1"/>
                </a:solidFill>
              </a:rPr>
              <a:t>請學生描述我國根據</a:t>
            </a:r>
            <a:r>
              <a:rPr lang="zh-TW" altLang="en-US" sz="2800" dirty="0">
                <a:solidFill>
                  <a:schemeClr val="tx1"/>
                </a:solidFill>
              </a:rPr>
              <a:t>降水及徑流等因素而劃分的五個區域的</a:t>
            </a:r>
            <a:r>
              <a:rPr lang="zh-TW" altLang="en-US" sz="2800" dirty="0" smtClean="0">
                <a:solidFill>
                  <a:schemeClr val="tx1"/>
                </a:solidFill>
              </a:rPr>
              <a:t>分佈形態</a:t>
            </a:r>
            <a:endParaRPr lang="en-HK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411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25" b="31394"/>
          <a:stretch/>
        </p:blipFill>
        <p:spPr>
          <a:xfrm>
            <a:off x="1291638" y="207818"/>
            <a:ext cx="7038585" cy="539444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3">
            <a:extLst>
              <a:ext uri="{FF2B5EF4-FFF2-40B4-BE49-F238E27FC236}">
                <a16:creationId xmlns:a16="http://schemas.microsoft.com/office/drawing/2014/main" id="{510B170B-8A95-E54B-A684-5F155B14B123}"/>
              </a:ext>
            </a:extLst>
          </p:cNvPr>
          <p:cNvSpPr txBox="1"/>
          <p:nvPr/>
        </p:nvSpPr>
        <p:spPr>
          <a:xfrm>
            <a:off x="1498430" y="5079046"/>
            <a:ext cx="17601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*</a:t>
            </a:r>
            <a:r>
              <a:rPr lang="zh-TW" altLang="en-US" sz="1400" dirty="0"/>
              <a:t>南海諸島沒有數據</a:t>
            </a:r>
            <a:endParaRPr lang="en-US" sz="1400" dirty="0"/>
          </a:p>
        </p:txBody>
      </p:sp>
      <p:sp>
        <p:nvSpPr>
          <p:cNvPr id="8" name="圓角矩形圖說文字 5">
            <a:extLst>
              <a:ext uri="{FF2B5EF4-FFF2-40B4-BE49-F238E27FC236}">
                <a16:creationId xmlns:a16="http://schemas.microsoft.com/office/drawing/2014/main" id="{866F9992-AA4B-4125-A261-A610EB36D540}"/>
              </a:ext>
            </a:extLst>
          </p:cNvPr>
          <p:cNvSpPr/>
          <p:nvPr/>
        </p:nvSpPr>
        <p:spPr>
          <a:xfrm>
            <a:off x="1389974" y="5602266"/>
            <a:ext cx="6667198" cy="1149891"/>
          </a:xfrm>
          <a:prstGeom prst="wedgeRoundRectCallout">
            <a:avLst>
              <a:gd name="adj1" fmla="val -17030"/>
              <a:gd name="adj2" fmla="val -7379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000" b="1" dirty="0"/>
              <a:t>圖</a:t>
            </a:r>
            <a:r>
              <a:rPr lang="en-US" altLang="zh-TW" sz="3000" b="1" dirty="0"/>
              <a:t>1  </a:t>
            </a:r>
            <a:r>
              <a:rPr lang="zh-TW" altLang="en-US" sz="3000" b="1" dirty="0" smtClean="0"/>
              <a:t>我國降水</a:t>
            </a:r>
            <a:r>
              <a:rPr lang="zh-TW" altLang="en-US" sz="3000" b="1" dirty="0"/>
              <a:t>徑流</a:t>
            </a:r>
            <a:r>
              <a:rPr lang="zh-TW" altLang="en-US" sz="3000" b="1" dirty="0" smtClean="0"/>
              <a:t>分佈圖</a:t>
            </a:r>
            <a:endParaRPr lang="en-HK" altLang="zh-TW" sz="3000" b="1" dirty="0"/>
          </a:p>
          <a:p>
            <a:pPr algn="ctr"/>
            <a:r>
              <a:rPr lang="en-US" altLang="zh-TW" sz="1600" b="1" dirty="0"/>
              <a:t>(</a:t>
            </a:r>
            <a:r>
              <a:rPr lang="zh-TW" altLang="en-US" sz="1600" b="1" dirty="0"/>
              <a:t>來源</a:t>
            </a:r>
            <a:r>
              <a:rPr lang="en-US" altLang="zh-TW" sz="1600" b="1" dirty="0"/>
              <a:t>: </a:t>
            </a:r>
            <a:r>
              <a:rPr lang="zh-TW" altLang="en-US" sz="1600" b="1" dirty="0"/>
              <a:t>香港教育局於</a:t>
            </a:r>
            <a:r>
              <a:rPr lang="en-US" altLang="zh-TW" sz="1600" b="1" dirty="0"/>
              <a:t>2013</a:t>
            </a:r>
            <a:r>
              <a:rPr lang="zh-TW" altLang="en-US" sz="1600" b="1" dirty="0"/>
              <a:t>出版的</a:t>
            </a:r>
            <a:r>
              <a:rPr lang="en-US" altLang="zh-TW" sz="1600" b="1" dirty="0"/>
              <a:t> &lt;&lt;</a:t>
            </a:r>
            <a:r>
              <a:rPr lang="zh-TW" altLang="en-US" sz="1600" b="1" dirty="0"/>
              <a:t>從閱讀中學習中國地理</a:t>
            </a:r>
            <a:r>
              <a:rPr lang="en-US" altLang="zh-TW" sz="1600" b="1" dirty="0"/>
              <a:t>(</a:t>
            </a:r>
            <a:r>
              <a:rPr lang="zh-TW" altLang="en-US" sz="1600" b="1" dirty="0"/>
              <a:t>第一部分</a:t>
            </a:r>
            <a:r>
              <a:rPr lang="en-US" altLang="zh-TW" sz="1600" b="1" dirty="0"/>
              <a:t>): </a:t>
            </a:r>
            <a:r>
              <a:rPr lang="zh-TW" altLang="en-US" sz="1600" b="1" dirty="0"/>
              <a:t>自然環境</a:t>
            </a:r>
            <a:r>
              <a:rPr lang="en-US" altLang="zh-TW" sz="1600" b="1" dirty="0"/>
              <a:t>&gt;&gt; </a:t>
            </a:r>
            <a:r>
              <a:rPr lang="zh-TW" altLang="en-US" sz="1600" b="1" dirty="0"/>
              <a:t>一書中的第</a:t>
            </a:r>
            <a:r>
              <a:rPr lang="en-US" altLang="zh-TW" sz="1600" b="1" dirty="0"/>
              <a:t>105</a:t>
            </a:r>
            <a:r>
              <a:rPr lang="zh-TW" altLang="en-US" sz="1600" b="1" dirty="0"/>
              <a:t>頁</a:t>
            </a:r>
            <a:r>
              <a:rPr lang="en-US" altLang="zh-TW" sz="1600" b="1" dirty="0"/>
              <a:t>) </a:t>
            </a:r>
            <a:r>
              <a:rPr lang="zh-TW" altLang="en-US" sz="1600" b="1" dirty="0"/>
              <a:t> </a:t>
            </a:r>
            <a:endParaRPr lang="zh-HK" altLang="en-US" sz="1600" b="1" dirty="0"/>
          </a:p>
        </p:txBody>
      </p:sp>
      <p:sp>
        <p:nvSpPr>
          <p:cNvPr id="9" name="文字方塊 8"/>
          <p:cNvSpPr txBox="1"/>
          <p:nvPr/>
        </p:nvSpPr>
        <p:spPr>
          <a:xfrm>
            <a:off x="2026888" y="3617108"/>
            <a:ext cx="1330037" cy="176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zh-TW" altLang="en-US" sz="1400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多雨</a:t>
            </a:r>
            <a:r>
              <a:rPr lang="en-US" altLang="zh-TW" sz="1400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-</a:t>
            </a:r>
            <a:r>
              <a:rPr lang="zh-TW" altLang="en-US" sz="1400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豐水</a:t>
            </a:r>
            <a:endParaRPr lang="en-US" altLang="zh-TW" sz="1400" dirty="0" smtClean="0">
              <a:latin typeface="細明體" panose="02020509000000000000" pitchFamily="49" charset="-120"/>
              <a:ea typeface="細明體" panose="02020509000000000000" pitchFamily="49" charset="-120"/>
            </a:endParaRPr>
          </a:p>
          <a:p>
            <a:pPr>
              <a:spcAft>
                <a:spcPts val="600"/>
              </a:spcAft>
            </a:pPr>
            <a:r>
              <a:rPr lang="zh-TW" altLang="en-US" sz="1400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濕潤</a:t>
            </a:r>
            <a:r>
              <a:rPr lang="en-US" altLang="zh-TW" sz="1400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-</a:t>
            </a:r>
            <a:r>
              <a:rPr lang="zh-TW" altLang="en-US" sz="1400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多水</a:t>
            </a:r>
            <a:endParaRPr lang="en-US" altLang="zh-TW" sz="1400" dirty="0" smtClean="0">
              <a:latin typeface="細明體" panose="02020509000000000000" pitchFamily="49" charset="-120"/>
              <a:ea typeface="細明體" panose="02020509000000000000" pitchFamily="49" charset="-120"/>
            </a:endParaRPr>
          </a:p>
          <a:p>
            <a:pPr>
              <a:spcAft>
                <a:spcPts val="600"/>
              </a:spcAft>
            </a:pPr>
            <a:r>
              <a:rPr lang="zh-TW" altLang="en-US" sz="1400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半</a:t>
            </a:r>
            <a:r>
              <a:rPr lang="zh-TW" altLang="en-US" sz="1400" dirty="0">
                <a:latin typeface="細明體" panose="02020509000000000000" pitchFamily="49" charset="-120"/>
                <a:ea typeface="細明體" panose="02020509000000000000" pitchFamily="49" charset="-120"/>
              </a:rPr>
              <a:t>濕潤</a:t>
            </a:r>
            <a:r>
              <a:rPr lang="en-US" altLang="zh-TW" sz="1400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-</a:t>
            </a:r>
            <a:r>
              <a:rPr lang="zh-TW" altLang="en-US" sz="1400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過渡</a:t>
            </a:r>
            <a:endParaRPr lang="en-US" altLang="zh-TW" sz="1400" dirty="0" smtClean="0">
              <a:latin typeface="細明體" panose="02020509000000000000" pitchFamily="49" charset="-120"/>
              <a:ea typeface="細明體" panose="02020509000000000000" pitchFamily="49" charset="-120"/>
            </a:endParaRPr>
          </a:p>
          <a:p>
            <a:pPr>
              <a:spcAft>
                <a:spcPts val="600"/>
              </a:spcAft>
            </a:pPr>
            <a:r>
              <a:rPr lang="zh-TW" altLang="en-US" sz="1400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半乾旱</a:t>
            </a:r>
            <a:r>
              <a:rPr lang="en-US" altLang="zh-TW" sz="1400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-</a:t>
            </a:r>
            <a:r>
              <a:rPr lang="zh-TW" altLang="en-US" sz="1400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少水</a:t>
            </a:r>
            <a:endParaRPr lang="en-US" altLang="zh-TW" sz="1400" dirty="0" smtClean="0">
              <a:latin typeface="細明體" panose="02020509000000000000" pitchFamily="49" charset="-120"/>
              <a:ea typeface="細明體" panose="02020509000000000000" pitchFamily="49" charset="-120"/>
            </a:endParaRPr>
          </a:p>
          <a:p>
            <a:pPr>
              <a:spcAft>
                <a:spcPts val="600"/>
              </a:spcAft>
            </a:pPr>
            <a:r>
              <a:rPr lang="zh-TW" altLang="en-US" sz="1400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乾旱</a:t>
            </a:r>
            <a:r>
              <a:rPr lang="en-US" altLang="zh-TW" sz="1400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-</a:t>
            </a:r>
            <a:r>
              <a:rPr lang="zh-TW" altLang="en-US" sz="1400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乾涸</a:t>
            </a:r>
            <a:endParaRPr lang="en-US" altLang="zh-TW" sz="1400" dirty="0" smtClean="0">
              <a:latin typeface="細明體" panose="02020509000000000000" pitchFamily="49" charset="-120"/>
              <a:ea typeface="細明體" panose="02020509000000000000" pitchFamily="49" charset="-120"/>
            </a:endParaRPr>
          </a:p>
          <a:p>
            <a:endParaRPr lang="en-US" sz="1400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4455622" y="2489541"/>
            <a:ext cx="10224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b="1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蘭州</a:t>
            </a:r>
            <a:endParaRPr lang="en-US" sz="1200" b="1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3153295" y="3172526"/>
            <a:ext cx="10224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b="1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拉薩</a:t>
            </a:r>
            <a:endParaRPr lang="en-US" sz="1200" b="1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6652953" y="925483"/>
            <a:ext cx="10224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b="1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哈爾濱</a:t>
            </a:r>
            <a:endParaRPr lang="en-US" sz="1200" b="1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6436821" y="1573784"/>
            <a:ext cx="10224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b="1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瀋陽</a:t>
            </a:r>
            <a:endParaRPr lang="en-US" sz="1200" b="1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5771803" y="1850783"/>
            <a:ext cx="10224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b="1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北京</a:t>
            </a:r>
            <a:endParaRPr lang="en-US" sz="1200" b="1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5031970" y="2628042"/>
            <a:ext cx="10224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b="1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西安</a:t>
            </a:r>
            <a:endParaRPr lang="en-US" sz="1200" b="1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4486536" y="3128300"/>
            <a:ext cx="10224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b="1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成都</a:t>
            </a:r>
            <a:endParaRPr lang="en-US" sz="1200" b="1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2917767" y="1296785"/>
            <a:ext cx="10224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b="1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烏魯木齊</a:t>
            </a:r>
            <a:endParaRPr lang="en-US" sz="1200" b="1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4375265" y="3838015"/>
            <a:ext cx="10224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b="1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昆明</a:t>
            </a:r>
            <a:endParaRPr lang="en-US" sz="1200" b="1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4821108" y="3671759"/>
            <a:ext cx="10224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b="1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貴陽</a:t>
            </a:r>
            <a:endParaRPr lang="en-US" sz="1200" b="1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5746865" y="3147830"/>
            <a:ext cx="10224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b="1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武漢</a:t>
            </a:r>
            <a:endParaRPr lang="en-US" sz="1200" b="1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6652953" y="3034026"/>
            <a:ext cx="10224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b="1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上海</a:t>
            </a:r>
            <a:endParaRPr lang="en-US" sz="1200" b="1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6348193" y="3340109"/>
            <a:ext cx="10224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b="1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杭州</a:t>
            </a:r>
            <a:endParaRPr lang="en-US" sz="1200" b="1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5925588" y="3674561"/>
            <a:ext cx="10224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b="1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南昌</a:t>
            </a:r>
            <a:r>
              <a:rPr lang="en-US" altLang="zh-TW" sz="1200" b="1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`</a:t>
            </a:r>
            <a:endParaRPr lang="en-US" sz="1200" b="1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5468389" y="3715146"/>
            <a:ext cx="10224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b="1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長沙</a:t>
            </a:r>
            <a:endParaRPr lang="en-US" sz="1200" b="1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5543203" y="4076718"/>
            <a:ext cx="10224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b="1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廣州</a:t>
            </a:r>
            <a:endParaRPr lang="en-US" sz="1200" b="1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6626903" y="3732014"/>
            <a:ext cx="10224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b="1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台北</a:t>
            </a:r>
            <a:endParaRPr lang="en-US" sz="1200" b="1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8912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C02A1-16F4-4758-AAC6-C0CDAA89F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908441"/>
          </a:xfrm>
        </p:spPr>
        <p:txBody>
          <a:bodyPr/>
          <a:lstStyle/>
          <a:p>
            <a:r>
              <a:rPr lang="zh-TW" altLang="en-US" b="1" u="sng" dirty="0" smtClean="0"/>
              <a:t>河流</a:t>
            </a:r>
            <a:r>
              <a:rPr lang="zh-TW" altLang="en-US" b="1" u="sng" dirty="0"/>
              <a:t>的外流區及內流區</a:t>
            </a:r>
            <a:endParaRPr lang="en-HK" b="1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1D5E32-DEB0-4F1F-A16E-F2C1100F86A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330" y="1766656"/>
            <a:ext cx="7772870" cy="4935985"/>
          </a:xfrm>
        </p:spPr>
        <p:txBody>
          <a:bodyPr>
            <a:normAutofit fontScale="92500" lnSpcReduction="20000"/>
          </a:bodyPr>
          <a:lstStyle/>
          <a:p>
            <a:r>
              <a:rPr lang="zh-TW" altLang="en-US" sz="3200" dirty="0"/>
              <a:t>河水最終能注入海洋的河流稱為</a:t>
            </a:r>
            <a:r>
              <a:rPr lang="zh-TW" altLang="en-US" sz="3200" b="1" dirty="0"/>
              <a:t>外流河</a:t>
            </a:r>
            <a:r>
              <a:rPr lang="zh-TW" altLang="en-US" sz="3200" dirty="0"/>
              <a:t>，它們的集水區域則稱為</a:t>
            </a:r>
            <a:r>
              <a:rPr lang="zh-TW" altLang="en-US" sz="3200" b="1" dirty="0"/>
              <a:t>外流區</a:t>
            </a:r>
            <a:r>
              <a:rPr lang="zh-TW" altLang="en-US" sz="3200" dirty="0"/>
              <a:t>。</a:t>
            </a:r>
            <a:endParaRPr lang="en-HK" altLang="zh-TW" sz="3200" dirty="0"/>
          </a:p>
          <a:p>
            <a:r>
              <a:rPr lang="zh-TW" altLang="en-US" sz="3200" dirty="0"/>
              <a:t>相反，河水如最終不能匯入海洋</a:t>
            </a:r>
            <a:r>
              <a:rPr lang="en-US" altLang="zh-TW" sz="3200" dirty="0"/>
              <a:t>(</a:t>
            </a:r>
            <a:r>
              <a:rPr lang="zh-TW" altLang="en-US" sz="3200" dirty="0"/>
              <a:t>或消失在沙漠之中，或以內陸湖泊作為歸宿</a:t>
            </a:r>
            <a:r>
              <a:rPr lang="en-US" altLang="zh-TW" sz="3200" dirty="0"/>
              <a:t>)</a:t>
            </a:r>
            <a:r>
              <a:rPr lang="zh-TW" altLang="en-US" sz="3200" dirty="0"/>
              <a:t>的河流稱為</a:t>
            </a:r>
            <a:r>
              <a:rPr lang="zh-TW" altLang="en-US" sz="3200" b="1" dirty="0"/>
              <a:t>內流河</a:t>
            </a:r>
            <a:r>
              <a:rPr lang="zh-TW" altLang="en-US" sz="3200" dirty="0"/>
              <a:t>，它們多處於荒漠等蒸發旺盛的地區，因此水量少，河流數量不多及流程較短，而它們的集水區域稱為</a:t>
            </a:r>
            <a:r>
              <a:rPr lang="zh-TW" altLang="en-US" sz="3200" b="1" dirty="0"/>
              <a:t>內流區</a:t>
            </a:r>
            <a:endParaRPr lang="en-HK" altLang="zh-TW" sz="3200" b="1" dirty="0"/>
          </a:p>
          <a:p>
            <a:r>
              <a:rPr lang="zh-TW" altLang="en-US" sz="3200" dirty="0" smtClean="0"/>
              <a:t>我國河流</a:t>
            </a:r>
            <a:r>
              <a:rPr lang="zh-TW" altLang="en-US" sz="3200" dirty="0"/>
              <a:t>的外流區及內流區可參看圖</a:t>
            </a:r>
            <a:r>
              <a:rPr lang="en-US" altLang="zh-TW" sz="3200" dirty="0"/>
              <a:t>2</a:t>
            </a:r>
            <a:r>
              <a:rPr lang="zh-TW" altLang="en-US" sz="3200" dirty="0"/>
              <a:t>，而</a:t>
            </a:r>
            <a:r>
              <a:rPr lang="zh-TW" altLang="en-US" sz="3200" dirty="0" smtClean="0"/>
              <a:t>大部分我國外流</a:t>
            </a:r>
            <a:r>
              <a:rPr lang="zh-TW" altLang="en-US" sz="3200" dirty="0"/>
              <a:t>區的河流會分別流入太平洋及印度洋等海洋</a:t>
            </a:r>
            <a:endParaRPr lang="en-HK" sz="3200" dirty="0"/>
          </a:p>
        </p:txBody>
      </p:sp>
    </p:spTree>
    <p:extLst>
      <p:ext uri="{BB962C8B-B14F-4D97-AF65-F5344CB8AC3E}">
        <p14:creationId xmlns:p14="http://schemas.microsoft.com/office/powerpoint/2010/main" val="540727979"/>
      </p:ext>
    </p:extLst>
  </p:cSld>
  <p:clrMapOvr>
    <a:masterClrMapping/>
  </p:clrMapOvr>
</p:sld>
</file>

<file path=ppt/theme/theme1.xml><?xml version="1.0" encoding="utf-8"?>
<a:theme xmlns:a="http://schemas.openxmlformats.org/drawingml/2006/main" name="小水滴">
  <a:themeElements>
    <a:clrScheme name="小水滴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小水滴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小水滴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TM04033925[[fn=小水滴]]</Template>
  <TotalTime>411</TotalTime>
  <Words>1102</Words>
  <Application>Microsoft Office PowerPoint</Application>
  <PresentationFormat>如螢幕大小 (4:3)</PresentationFormat>
  <Paragraphs>83</Paragraphs>
  <Slides>14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22" baseType="lpstr">
      <vt:lpstr>細明體</vt:lpstr>
      <vt:lpstr>微軟正黑體</vt:lpstr>
      <vt:lpstr>新細明體</vt:lpstr>
      <vt:lpstr>標楷體</vt:lpstr>
      <vt:lpstr>Arial</vt:lpstr>
      <vt:lpstr>Century Gothic</vt:lpstr>
      <vt:lpstr>Tw Cen MT</vt:lpstr>
      <vt:lpstr>小水滴</vt:lpstr>
      <vt:lpstr>中國地理  簡報系列 (4) – 我國的河流 </vt:lpstr>
      <vt:lpstr>教師指引  – 中國河流的教授與地理課程的連繫 </vt:lpstr>
      <vt:lpstr>PowerPoint 簡報</vt:lpstr>
      <vt:lpstr>我國河流的特點</vt:lpstr>
      <vt:lpstr>PowerPoint 簡報</vt:lpstr>
      <vt:lpstr>PowerPoint 簡報</vt:lpstr>
      <vt:lpstr>PowerPoint 簡報</vt:lpstr>
      <vt:lpstr>PowerPoint 簡報</vt:lpstr>
      <vt:lpstr>河流的外流區及內流區</vt:lpstr>
      <vt:lpstr>PowerPoint 簡報</vt:lpstr>
      <vt:lpstr>河流的分佈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中國地理  簡報系列 (4) – 中國的河流 </dc:title>
  <dc:creator>Jenny Yau</dc:creator>
  <cp:lastModifiedBy>WU, Shuk-ting Connie</cp:lastModifiedBy>
  <cp:revision>123</cp:revision>
  <dcterms:created xsi:type="dcterms:W3CDTF">2020-04-21T10:19:48Z</dcterms:created>
  <dcterms:modified xsi:type="dcterms:W3CDTF">2022-11-02T03:24:28Z</dcterms:modified>
</cp:coreProperties>
</file>