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383" r:id="rId7"/>
    <p:sldId id="262" r:id="rId8"/>
    <p:sldId id="384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527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110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075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26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4676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3540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444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403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15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353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2878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361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8370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20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02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329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89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584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7F86A4-D457-4702-A0B8-07B797F152CA}" type="datetimeFigureOut">
              <a:rPr lang="en-HK" smtClean="0"/>
              <a:t>2/11/2022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895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ECEC-F4ED-4424-AD99-518E2B87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922" y="1220336"/>
            <a:ext cx="3204972" cy="3777791"/>
          </a:xfrm>
        </p:spPr>
        <p:txBody>
          <a:bodyPr>
            <a:normAutofit fontScale="90000"/>
          </a:bodyPr>
          <a:lstStyle/>
          <a:p>
            <a:r>
              <a:rPr lang="zh-TW" altLang="en-US" sz="4800" b="1" u="sng" dirty="0"/>
              <a:t>中國地理 </a:t>
            </a:r>
            <a:br>
              <a:rPr lang="zh-TW" altLang="en-US" sz="4800" b="1" u="sng" dirty="0"/>
            </a:br>
            <a:r>
              <a:rPr lang="zh-TW" altLang="en-US" sz="4800" b="1" u="sng" dirty="0"/>
              <a:t>簡報系列 </a:t>
            </a:r>
            <a:r>
              <a:rPr lang="en-US" altLang="zh-TW" sz="4800" b="1" u="sng" dirty="0"/>
              <a:t>(4) –</a:t>
            </a:r>
            <a:br>
              <a:rPr lang="en-US" altLang="zh-TW" sz="4800" b="1" u="sng" dirty="0"/>
            </a:br>
            <a:r>
              <a:rPr lang="zh-TW" altLang="en-US" b="1" u="sng"/>
              <a:t>我國的河流</a:t>
            </a:r>
            <a:r>
              <a:rPr lang="zh-TW" altLang="en-US" sz="4800" dirty="0"/>
              <a:t/>
            </a:r>
            <a:br>
              <a:rPr lang="zh-TW" altLang="en-US" sz="4800" dirty="0"/>
            </a:br>
            <a:endParaRPr lang="en-HK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2B6F2-F357-4D43-9BD0-3F71C623A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22" y="5307109"/>
            <a:ext cx="3574216" cy="1066049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solidFill>
                  <a:schemeClr val="tx1"/>
                </a:solidFill>
              </a:rPr>
              <a:t>教育局 課程發展處</a:t>
            </a:r>
          </a:p>
          <a:p>
            <a:r>
              <a:rPr lang="zh-TW" altLang="en-US" sz="2400" dirty="0">
                <a:solidFill>
                  <a:schemeClr val="tx1"/>
                </a:solidFill>
              </a:rPr>
              <a:t>個人、社會及人文教育組</a:t>
            </a:r>
          </a:p>
          <a:p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0D31F-F7BE-4225-A21B-2FF730C7FC74}"/>
              </a:ext>
            </a:extLst>
          </p:cNvPr>
          <p:cNvSpPr txBox="1"/>
          <p:nvPr/>
        </p:nvSpPr>
        <p:spPr>
          <a:xfrm>
            <a:off x="5885411" y="5788383"/>
            <a:ext cx="2540627" cy="584775"/>
          </a:xfrm>
          <a:prstGeom prst="rect">
            <a:avLst/>
          </a:prstGeom>
          <a:solidFill>
            <a:srgbClr val="2BDDF5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3200" b="1" kern="0" dirty="0" smtClean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學生自學版</a:t>
            </a:r>
            <a:endParaRPr lang="en-HK" sz="32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4" y="1581093"/>
            <a:ext cx="4455621" cy="263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3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232B-6C09-4E43-BB83-971088363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861134"/>
            <a:ext cx="7772870" cy="493006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內流區的河流多以冰川積雪融水為主要水源，一般水量較少，支流亦較少，令水量沿河流的上游至下游不斷減少，更會隨季節轉變而出現斷流</a:t>
            </a:r>
            <a:endParaRPr lang="en-HK" altLang="zh-TW" sz="3200" dirty="0"/>
          </a:p>
          <a:p>
            <a:endParaRPr lang="zh-TW" alt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A59B9A4-6FC7-4597-9AD4-96F0EB825C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3670555"/>
            <a:ext cx="2392607" cy="15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DE1-4DA3-4C01-AC58-F023074F1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98990"/>
            <a:ext cx="7772870" cy="56550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比較下</a:t>
            </a:r>
            <a:r>
              <a:rPr lang="zh-TW" altLang="en-US" sz="3200" dirty="0" smtClean="0"/>
              <a:t>，我國</a:t>
            </a:r>
            <a:r>
              <a:rPr lang="zh-TW" altLang="en-US" sz="3200" b="1" u="sng" dirty="0" smtClean="0"/>
              <a:t>南方</a:t>
            </a:r>
            <a:r>
              <a:rPr lang="zh-TW" altLang="en-US" sz="3200" b="1" u="sng" dirty="0"/>
              <a:t>的河流</a:t>
            </a:r>
            <a:r>
              <a:rPr lang="zh-TW" altLang="en-US" sz="3200" u="sng" dirty="0"/>
              <a:t>和</a:t>
            </a:r>
            <a:r>
              <a:rPr lang="zh-TW" altLang="en-US" sz="3200" b="1" u="sng" dirty="0"/>
              <a:t>華北的河流</a:t>
            </a:r>
            <a:r>
              <a:rPr lang="zh-TW" altLang="en-US" sz="3200" dirty="0"/>
              <a:t>有著下列顯著的分別：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dirty="0"/>
              <a:t>南方河流的水量較多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dirty="0"/>
              <a:t>華北河流洪、枯水流量變幅較大，洪水暴漲猛落；南方河流的洪水則漲落較緩慢</a:t>
            </a:r>
            <a:endParaRPr lang="en-HK" altLang="zh-TW" sz="3200" dirty="0"/>
          </a:p>
          <a:p>
            <a:pPr marL="514350" indent="-514350">
              <a:buAutoNum type="arabicParenR" startAt="3"/>
            </a:pPr>
            <a:r>
              <a:rPr lang="zh-TW" altLang="en-US" sz="3200" dirty="0"/>
              <a:t>華北河流的含沙量遠高於南方河流。例如黃河的含沙量居世界大河之冠，其幹流的多年平均含沙量為</a:t>
            </a:r>
            <a:r>
              <a:rPr lang="en-US" altLang="zh-TW" sz="3200" dirty="0"/>
              <a:t>37.7</a:t>
            </a:r>
            <a:r>
              <a:rPr lang="zh-TW" altLang="en-US" sz="3200" dirty="0"/>
              <a:t>公斤</a:t>
            </a:r>
            <a:r>
              <a:rPr lang="en-US" altLang="zh-TW" sz="3200" dirty="0"/>
              <a:t>/</a:t>
            </a:r>
            <a:r>
              <a:rPr lang="zh-TW" altLang="en-US" sz="3200" dirty="0"/>
              <a:t>立方米</a:t>
            </a:r>
            <a:endParaRPr lang="en-HK" altLang="zh-TW" sz="3200" dirty="0"/>
          </a:p>
          <a:p>
            <a:pPr marL="514350" indent="-514350">
              <a:buAutoNum type="arabicParenR" startAt="3"/>
            </a:pPr>
            <a:r>
              <a:rPr lang="zh-TW" altLang="en-US" sz="3200" dirty="0"/>
              <a:t>華北河流有結冰封凍現象，南方河流則沒有</a:t>
            </a:r>
          </a:p>
        </p:txBody>
      </p:sp>
    </p:spTree>
    <p:extLst>
      <p:ext uri="{BB962C8B-B14F-4D97-AF65-F5344CB8AC3E}">
        <p14:creationId xmlns:p14="http://schemas.microsoft.com/office/powerpoint/2010/main" val="93951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DE1-4DA3-4C01-AC58-F023074F1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98990"/>
            <a:ext cx="7772870" cy="5655075"/>
          </a:xfrm>
        </p:spPr>
        <p:txBody>
          <a:bodyPr>
            <a:normAutofit/>
          </a:bodyPr>
          <a:lstStyle/>
          <a:p>
            <a:r>
              <a:rPr lang="zh-TW" altLang="en-US" sz="3200" b="1" u="sng" dirty="0"/>
              <a:t>東北的河流方面</a:t>
            </a:r>
            <a:r>
              <a:rPr lang="zh-TW" altLang="en-US" sz="3200" dirty="0"/>
              <a:t>：它們與南方及華北的河流各有異同。它們的水量比華北河流為高，但卻不及南方河流。此外，東北河流與南方河流皆是含沙量較少的</a:t>
            </a:r>
            <a:endParaRPr lang="en-HK" altLang="zh-TW" sz="3200" dirty="0"/>
          </a:p>
          <a:p>
            <a:r>
              <a:rPr lang="zh-TW" altLang="en-US" sz="3200" dirty="0"/>
              <a:t>東北河流水中的腐殖質含量一般很高，水色較深，故有“黑龍”、“鴨綠”等河流名稱</a:t>
            </a:r>
            <a:endParaRPr lang="en-HK" altLang="zh-TW" sz="3200" dirty="0"/>
          </a:p>
          <a:p>
            <a:r>
              <a:rPr lang="zh-TW" altLang="en-US" sz="3200" dirty="0"/>
              <a:t>東北河流與華北河流皆有結冰現象</a:t>
            </a:r>
          </a:p>
        </p:txBody>
      </p:sp>
    </p:spTree>
    <p:extLst>
      <p:ext uri="{BB962C8B-B14F-4D97-AF65-F5344CB8AC3E}">
        <p14:creationId xmlns:p14="http://schemas.microsoft.com/office/powerpoint/2010/main" val="2700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626C-50D6-4A52-B8C9-7D18CBFE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2261"/>
            <a:ext cx="7524003" cy="652867"/>
          </a:xfrm>
        </p:spPr>
        <p:txBody>
          <a:bodyPr/>
          <a:lstStyle/>
          <a:p>
            <a:r>
              <a:rPr lang="zh-TW" altLang="en-US" b="1" u="sng" dirty="0"/>
              <a:t>我</a:t>
            </a:r>
            <a:r>
              <a:rPr lang="zh-TW" altLang="en-US" b="1" u="sng" dirty="0" smtClean="0"/>
              <a:t>國</a:t>
            </a:r>
            <a:r>
              <a:rPr lang="zh-TW" altLang="en-US" b="1" u="sng" dirty="0"/>
              <a:t>河流的特點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8DB3-1C8E-4602-9C5D-FDABB2E6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8720"/>
            <a:ext cx="8086898" cy="518714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我</a:t>
            </a:r>
            <a:r>
              <a:rPr lang="zh-TW" altLang="en-US" sz="3200" dirty="0" smtClean="0"/>
              <a:t>國是</a:t>
            </a:r>
            <a:r>
              <a:rPr lang="zh-TW" altLang="en-US" sz="3200" dirty="0"/>
              <a:t>一個河流及湖泊眾多的國家</a:t>
            </a:r>
            <a:endParaRPr lang="en-US" altLang="zh-TW" sz="3200" dirty="0"/>
          </a:p>
          <a:p>
            <a:r>
              <a:rPr lang="zh-TW" altLang="en-US" sz="3200" dirty="0"/>
              <a:t>除了</a:t>
            </a:r>
            <a:r>
              <a:rPr lang="zh-TW" altLang="en-US" sz="3200" b="1" dirty="0"/>
              <a:t>數量多</a:t>
            </a:r>
            <a:r>
              <a:rPr lang="zh-TW" altLang="en-US" sz="3200" dirty="0"/>
              <a:t>，</a:t>
            </a:r>
            <a:r>
              <a:rPr lang="zh-TW" altLang="en-US" sz="3200" b="1" dirty="0"/>
              <a:t>流程長</a:t>
            </a:r>
            <a:r>
              <a:rPr lang="zh-TW" altLang="en-US" sz="3200" dirty="0" smtClean="0"/>
              <a:t>也是我國河流</a:t>
            </a:r>
            <a:r>
              <a:rPr lang="zh-TW" altLang="en-US" sz="3200" dirty="0"/>
              <a:t>的顯著特點</a:t>
            </a:r>
            <a:endParaRPr lang="en-US" altLang="zh-TW" sz="3200" dirty="0"/>
          </a:p>
          <a:p>
            <a:r>
              <a:rPr lang="zh-TW" altLang="en-US" sz="3200" dirty="0" smtClean="0"/>
              <a:t>我國的</a:t>
            </a:r>
            <a:r>
              <a:rPr lang="zh-TW" altLang="en-US" sz="3200" dirty="0"/>
              <a:t>大小河流有幾萬條，總長度達</a:t>
            </a:r>
            <a:r>
              <a:rPr lang="en-US" altLang="zh-TW" sz="3200" dirty="0"/>
              <a:t>42</a:t>
            </a:r>
            <a:r>
              <a:rPr lang="zh-TW" altLang="en-US" sz="3200" dirty="0"/>
              <a:t>萬公里，其中長度在</a:t>
            </a:r>
            <a:r>
              <a:rPr lang="en-US" altLang="zh-TW" sz="3200" dirty="0"/>
              <a:t>1,000 </a:t>
            </a:r>
            <a:r>
              <a:rPr lang="zh-TW" altLang="en-US" sz="3200" dirty="0"/>
              <a:t>公里以上的河流有</a:t>
            </a:r>
            <a:r>
              <a:rPr lang="en-US" altLang="zh-TW" sz="3200" dirty="0"/>
              <a:t>20</a:t>
            </a:r>
            <a:r>
              <a:rPr lang="zh-TW" altLang="en-US" sz="3200" dirty="0"/>
              <a:t>多條</a:t>
            </a:r>
            <a:endParaRPr lang="en-US" altLang="zh-TW" sz="3200" dirty="0"/>
          </a:p>
          <a:p>
            <a:r>
              <a:rPr lang="zh-TW" altLang="en-US" sz="3200" dirty="0" smtClean="0"/>
              <a:t>我國河流</a:t>
            </a:r>
            <a:r>
              <a:rPr lang="zh-TW" altLang="en-US" sz="3200" dirty="0"/>
              <a:t>流域面積在</a:t>
            </a:r>
            <a:r>
              <a:rPr lang="en-US" altLang="zh-TW" sz="3200" dirty="0"/>
              <a:t>100</a:t>
            </a:r>
            <a:r>
              <a:rPr lang="zh-TW" altLang="en-US" sz="3200" dirty="0"/>
              <a:t>平方公里以上的河流有</a:t>
            </a:r>
            <a:r>
              <a:rPr lang="en-US" altLang="zh-TW" sz="3200" dirty="0"/>
              <a:t>50,000</a:t>
            </a:r>
            <a:r>
              <a:rPr lang="zh-TW" altLang="en-US" sz="3200" dirty="0"/>
              <a:t>多條，</a:t>
            </a:r>
            <a:r>
              <a:rPr lang="en-US" altLang="zh-TW" sz="3200" dirty="0"/>
              <a:t>1,000</a:t>
            </a:r>
            <a:r>
              <a:rPr lang="zh-TW" altLang="en-US" sz="3200" dirty="0"/>
              <a:t>平方公里以上的有</a:t>
            </a:r>
            <a:r>
              <a:rPr lang="en-US" altLang="zh-TW" sz="3200" dirty="0"/>
              <a:t>1,580</a:t>
            </a:r>
            <a:r>
              <a:rPr lang="zh-TW" altLang="en-US" sz="3200" dirty="0"/>
              <a:t>多條，一萬平方公里以上的則有</a:t>
            </a:r>
            <a:r>
              <a:rPr lang="en-US" altLang="zh-TW" sz="3200" dirty="0"/>
              <a:t>79</a:t>
            </a:r>
            <a:r>
              <a:rPr lang="zh-TW" altLang="en-US" sz="3200" dirty="0"/>
              <a:t>條</a:t>
            </a:r>
            <a:endParaRPr lang="en-US" altLang="zh-TW" sz="3200" dirty="0"/>
          </a:p>
          <a:p>
            <a:r>
              <a:rPr lang="zh-TW" altLang="en-US" sz="3200" dirty="0"/>
              <a:t>世界最長的河流中，</a:t>
            </a:r>
            <a:r>
              <a:rPr lang="zh-TW" altLang="en-US" sz="3200" b="1" dirty="0"/>
              <a:t>長江 </a:t>
            </a:r>
            <a:r>
              <a:rPr lang="en-US" altLang="zh-TW" sz="3200" b="1" dirty="0"/>
              <a:t>(6,300</a:t>
            </a:r>
            <a:r>
              <a:rPr lang="zh-TW" altLang="en-US" sz="3200" b="1" dirty="0"/>
              <a:t>公里</a:t>
            </a:r>
            <a:r>
              <a:rPr lang="en-US" altLang="zh-TW" sz="3200" b="1" dirty="0"/>
              <a:t>)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黃河</a:t>
            </a:r>
            <a:r>
              <a:rPr lang="en-US" altLang="zh-TW" sz="3200" b="1" dirty="0"/>
              <a:t>(5,464</a:t>
            </a:r>
            <a:r>
              <a:rPr lang="zh-TW" altLang="en-US" sz="3200" b="1" dirty="0"/>
              <a:t>公里</a:t>
            </a:r>
            <a:r>
              <a:rPr lang="en-US" altLang="zh-TW" sz="3200" b="1" dirty="0"/>
              <a:t>)</a:t>
            </a:r>
            <a:r>
              <a:rPr lang="zh-TW" altLang="en-US" sz="3200" dirty="0"/>
              <a:t>分別名列為第三和第五位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7040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此外</a:t>
            </a:r>
            <a:r>
              <a:rPr lang="zh-TW" altLang="en-US" sz="3200" dirty="0" smtClean="0"/>
              <a:t>，我國的</a:t>
            </a:r>
            <a:r>
              <a:rPr lang="zh-TW" altLang="en-US" sz="3200" dirty="0"/>
              <a:t>瀾滄江及黑龍江也在世界最長的十大河流之列</a:t>
            </a:r>
            <a:endParaRPr lang="en-HK" altLang="zh-TW" sz="3200" dirty="0"/>
          </a:p>
          <a:p>
            <a:r>
              <a:rPr lang="zh-TW" altLang="en-US" sz="3200" dirty="0" smtClean="0"/>
              <a:t>我國河川</a:t>
            </a:r>
            <a:r>
              <a:rPr lang="zh-TW" altLang="en-US" sz="3200" dirty="0"/>
              <a:t>平均年徑流總量為</a:t>
            </a:r>
            <a:r>
              <a:rPr lang="en-US" altLang="zh-TW" sz="3200" dirty="0"/>
              <a:t>27,115</a:t>
            </a:r>
            <a:r>
              <a:rPr lang="zh-TW" altLang="en-US" sz="3200" dirty="0"/>
              <a:t>億立方米，佔全球河川徑流量的</a:t>
            </a:r>
            <a:r>
              <a:rPr lang="en-US" altLang="zh-TW" sz="3200" dirty="0"/>
              <a:t>5.8%</a:t>
            </a:r>
            <a:r>
              <a:rPr lang="zh-TW" altLang="en-US" sz="3200" dirty="0"/>
              <a:t>，居世界第六位</a:t>
            </a:r>
            <a:endParaRPr lang="en-HK" altLang="zh-TW" sz="3200" dirty="0"/>
          </a:p>
          <a:p>
            <a:r>
              <a:rPr lang="zh-TW" altLang="en-US" sz="3200" dirty="0" smtClean="0"/>
              <a:t>我國河流</a:t>
            </a:r>
            <a:r>
              <a:rPr lang="zh-TW" altLang="en-US" sz="3200" dirty="0"/>
              <a:t>水量雖然豐沛，但年內分配卻隨著季節而變化，並於</a:t>
            </a:r>
            <a:r>
              <a:rPr lang="zh-TW" altLang="en-US" sz="3200" b="1" dirty="0"/>
              <a:t>夏季</a:t>
            </a:r>
            <a:r>
              <a:rPr lang="zh-TW" altLang="en-US" sz="3200" dirty="0"/>
              <a:t>容易出現</a:t>
            </a:r>
            <a:r>
              <a:rPr lang="zh-TW" altLang="en-US" sz="3200" b="1" dirty="0"/>
              <a:t>汛期</a:t>
            </a:r>
            <a:endParaRPr lang="en-HK" altLang="zh-TW" sz="3200" b="1" dirty="0"/>
          </a:p>
          <a:p>
            <a:r>
              <a:rPr lang="zh-TW" altLang="en-US" sz="3200" dirty="0"/>
              <a:t>此外</a:t>
            </a:r>
            <a:r>
              <a:rPr lang="zh-TW" altLang="en-US" sz="3200" dirty="0" smtClean="0"/>
              <a:t>，我國</a:t>
            </a:r>
            <a:r>
              <a:rPr lang="zh-TW" altLang="en-US" sz="3200" b="1" dirty="0" smtClean="0"/>
              <a:t>河川</a:t>
            </a:r>
            <a:r>
              <a:rPr lang="zh-TW" altLang="en-US" sz="3200" b="1" dirty="0"/>
              <a:t>徑流量</a:t>
            </a:r>
            <a:r>
              <a:rPr lang="zh-TW" altLang="en-US" sz="3200" dirty="0"/>
              <a:t>的總趨勢是</a:t>
            </a:r>
            <a:r>
              <a:rPr lang="zh-TW" altLang="en-US" sz="3200" b="1" dirty="0"/>
              <a:t>由東南沿海向西北內陸遞減</a:t>
            </a:r>
            <a:endParaRPr lang="zh-HK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051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根據降水及徑流等因素</a:t>
            </a:r>
            <a:r>
              <a:rPr lang="zh-TW" altLang="en-US" sz="3200" dirty="0" smtClean="0"/>
              <a:t>，全國</a:t>
            </a:r>
            <a:r>
              <a:rPr lang="zh-TW" altLang="en-US" sz="3200" dirty="0"/>
              <a:t>可被劃分為五個區域（圖</a:t>
            </a:r>
            <a:r>
              <a:rPr lang="en-US" altLang="zh-TW" sz="3200" dirty="0"/>
              <a:t>1</a:t>
            </a:r>
            <a:r>
              <a:rPr lang="zh-TW" altLang="en-US" sz="3200" dirty="0"/>
              <a:t>）：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1) </a:t>
            </a:r>
            <a:r>
              <a:rPr lang="zh-TW" altLang="en-US" sz="3200" b="1" dirty="0"/>
              <a:t>豐水帶：</a:t>
            </a:r>
            <a:r>
              <a:rPr lang="zh-TW" altLang="en-US" sz="3200" dirty="0"/>
              <a:t>該區的年降水量高於</a:t>
            </a:r>
            <a:r>
              <a:rPr lang="en-US" altLang="zh-TW" sz="3200" dirty="0"/>
              <a:t>1600</a:t>
            </a:r>
            <a:r>
              <a:rPr lang="zh-TW" altLang="en-US" sz="3200" dirty="0"/>
              <a:t>毫米，而年徑流深大於</a:t>
            </a:r>
            <a:r>
              <a:rPr lang="en-US" altLang="zh-TW" sz="3200" dirty="0"/>
              <a:t>900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2) </a:t>
            </a:r>
            <a:r>
              <a:rPr lang="zh-TW" altLang="en-US" sz="3200" b="1" dirty="0"/>
              <a:t>多水帶：</a:t>
            </a:r>
            <a:r>
              <a:rPr lang="zh-TW" altLang="en-US" sz="3200" dirty="0"/>
              <a:t>該區的年降水量約為</a:t>
            </a:r>
            <a:r>
              <a:rPr lang="en-US" altLang="zh-TW" sz="3200" dirty="0"/>
              <a:t>800</a:t>
            </a:r>
            <a:r>
              <a:rPr lang="zh-TW" altLang="en-US" sz="3200" dirty="0"/>
              <a:t>－</a:t>
            </a:r>
            <a:r>
              <a:rPr lang="en-US" altLang="zh-TW" sz="3200" dirty="0"/>
              <a:t>1600</a:t>
            </a:r>
            <a:r>
              <a:rPr lang="zh-TW" altLang="en-US" sz="3200" dirty="0"/>
              <a:t>毫米，年徑流深約為</a:t>
            </a:r>
            <a:r>
              <a:rPr lang="en-US" altLang="zh-TW" sz="3200" dirty="0"/>
              <a:t>200</a:t>
            </a:r>
            <a:r>
              <a:rPr lang="zh-TW" altLang="en-US" sz="3200" dirty="0"/>
              <a:t>－</a:t>
            </a:r>
            <a:r>
              <a:rPr lang="en-US" altLang="zh-TW" sz="3200" dirty="0"/>
              <a:t>900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3) </a:t>
            </a:r>
            <a:r>
              <a:rPr lang="zh-TW" altLang="en-US" sz="3200" b="1" dirty="0"/>
              <a:t>過渡帶：</a:t>
            </a:r>
            <a:r>
              <a:rPr lang="zh-TW" altLang="en-US" sz="3200" dirty="0"/>
              <a:t>該區的年降水量約為</a:t>
            </a:r>
            <a:r>
              <a:rPr lang="en-US" altLang="zh-TW" sz="3200" dirty="0"/>
              <a:t>400</a:t>
            </a:r>
            <a:r>
              <a:rPr lang="zh-TW" altLang="en-US" sz="3200" dirty="0"/>
              <a:t>－</a:t>
            </a:r>
            <a:r>
              <a:rPr lang="en-US" altLang="zh-TW" sz="3200" dirty="0"/>
              <a:t>800</a:t>
            </a:r>
            <a:r>
              <a:rPr lang="zh-TW" altLang="en-US" sz="3200" dirty="0"/>
              <a:t>毫米，年徑流深約為</a:t>
            </a:r>
            <a:r>
              <a:rPr lang="en-US" altLang="zh-TW" sz="3200" dirty="0"/>
              <a:t>50</a:t>
            </a:r>
            <a:r>
              <a:rPr lang="zh-TW" altLang="en-US" sz="3200" dirty="0"/>
              <a:t>－</a:t>
            </a:r>
            <a:r>
              <a:rPr lang="en-US" altLang="zh-TW" sz="3200" dirty="0"/>
              <a:t>200</a:t>
            </a:r>
            <a:r>
              <a:rPr lang="zh-TW" altLang="en-US" sz="3200" dirty="0"/>
              <a:t>毫米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158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4) </a:t>
            </a:r>
            <a:r>
              <a:rPr lang="zh-TW" altLang="en-US" sz="3200" b="1" dirty="0"/>
              <a:t>少水帶：</a:t>
            </a:r>
            <a:r>
              <a:rPr lang="zh-TW" altLang="en-US" sz="3200" dirty="0"/>
              <a:t>該區的年降水量約為</a:t>
            </a:r>
            <a:r>
              <a:rPr lang="en-US" altLang="zh-TW" sz="3200" dirty="0"/>
              <a:t>200</a:t>
            </a:r>
            <a:r>
              <a:rPr lang="zh-TW" altLang="en-US" sz="3200" dirty="0"/>
              <a:t>－</a:t>
            </a:r>
            <a:r>
              <a:rPr lang="en-US" altLang="zh-TW" sz="3200" dirty="0"/>
              <a:t>400</a:t>
            </a:r>
            <a:r>
              <a:rPr lang="zh-TW" altLang="en-US" sz="3200" dirty="0"/>
              <a:t>毫米，年徑流深約為</a:t>
            </a:r>
            <a:r>
              <a:rPr lang="en-US" altLang="zh-TW" sz="3200" dirty="0"/>
              <a:t>10</a:t>
            </a:r>
            <a:r>
              <a:rPr lang="zh-TW" altLang="en-US" sz="3200" dirty="0"/>
              <a:t>－</a:t>
            </a:r>
            <a:r>
              <a:rPr lang="en-US" altLang="zh-TW" sz="3200" dirty="0"/>
              <a:t>50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5) </a:t>
            </a:r>
            <a:r>
              <a:rPr lang="zh-TW" altLang="en-US" sz="3200" b="1" dirty="0"/>
              <a:t>缺水帶 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乾涸</a:t>
            </a:r>
            <a:r>
              <a:rPr lang="en-US" altLang="zh-TW" sz="3200" b="1" dirty="0"/>
              <a:t>)</a:t>
            </a:r>
            <a:r>
              <a:rPr lang="zh-TW" altLang="en-US" sz="3200" b="1" dirty="0"/>
              <a:t>：</a:t>
            </a:r>
            <a:r>
              <a:rPr lang="zh-TW" altLang="en-US" sz="3200" dirty="0"/>
              <a:t>該區的年降水量一般低於</a:t>
            </a:r>
            <a:r>
              <a:rPr lang="en-US" altLang="zh-TW" sz="3200" dirty="0"/>
              <a:t>200</a:t>
            </a:r>
            <a:r>
              <a:rPr lang="zh-TW" altLang="en-US" sz="3200" dirty="0"/>
              <a:t>毫米，年徑流深不足</a:t>
            </a:r>
            <a:r>
              <a:rPr lang="en-US" altLang="zh-TW" sz="3200" dirty="0"/>
              <a:t>10</a:t>
            </a:r>
            <a:r>
              <a:rPr lang="zh-TW" altLang="en-US" sz="3200" dirty="0"/>
              <a:t>毫米</a:t>
            </a:r>
            <a:endParaRPr lang="zh-HK" alt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A526A4-7677-4E0D-B424-4AE7893953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4194337"/>
            <a:ext cx="2392607" cy="156862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4A5617D-66A2-44F5-B3B1-F1A664D17498}"/>
              </a:ext>
            </a:extLst>
          </p:cNvPr>
          <p:cNvSpPr/>
          <p:nvPr/>
        </p:nvSpPr>
        <p:spPr>
          <a:xfrm>
            <a:off x="3904721" y="3849949"/>
            <a:ext cx="3534766" cy="2539013"/>
          </a:xfrm>
          <a:prstGeom prst="wedgeRoundRectCallout">
            <a:avLst>
              <a:gd name="adj1" fmla="val -71984"/>
              <a:gd name="adj2" fmla="val -91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根據圖</a:t>
            </a:r>
            <a:r>
              <a:rPr lang="en-US" altLang="zh-TW" sz="2800" dirty="0">
                <a:solidFill>
                  <a:schemeClr val="tx1"/>
                </a:solidFill>
              </a:rPr>
              <a:t>1</a:t>
            </a:r>
            <a:r>
              <a:rPr lang="zh-TW" altLang="en-US" sz="2800" dirty="0" smtClean="0">
                <a:solidFill>
                  <a:schemeClr val="tx1"/>
                </a:solidFill>
              </a:rPr>
              <a:t>，描述我國根據</a:t>
            </a:r>
            <a:r>
              <a:rPr lang="zh-TW" altLang="en-US" sz="2800" dirty="0">
                <a:solidFill>
                  <a:schemeClr val="tx1"/>
                </a:solidFill>
              </a:rPr>
              <a:t>降水及徑流等因素而劃分的五個區域的</a:t>
            </a:r>
            <a:r>
              <a:rPr lang="zh-TW" altLang="en-US" sz="2800" dirty="0" smtClean="0">
                <a:solidFill>
                  <a:schemeClr val="tx1"/>
                </a:solidFill>
              </a:rPr>
              <a:t>分佈形態</a:t>
            </a:r>
            <a:endParaRPr lang="en-H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31394"/>
          <a:stretch/>
        </p:blipFill>
        <p:spPr>
          <a:xfrm>
            <a:off x="1291638" y="207818"/>
            <a:ext cx="7038585" cy="5394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10B170B-8A95-E54B-A684-5F155B14B123}"/>
              </a:ext>
            </a:extLst>
          </p:cNvPr>
          <p:cNvSpPr txBox="1"/>
          <p:nvPr/>
        </p:nvSpPr>
        <p:spPr>
          <a:xfrm>
            <a:off x="1498430" y="5079046"/>
            <a:ext cx="176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866F9992-AA4B-4125-A261-A610EB36D540}"/>
              </a:ext>
            </a:extLst>
          </p:cNvPr>
          <p:cNvSpPr/>
          <p:nvPr/>
        </p:nvSpPr>
        <p:spPr>
          <a:xfrm>
            <a:off x="1389974" y="5602266"/>
            <a:ext cx="6667198" cy="114989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1  </a:t>
            </a:r>
            <a:r>
              <a:rPr lang="zh-TW" altLang="en-US" sz="3000" b="1" dirty="0" smtClean="0"/>
              <a:t>我國降水</a:t>
            </a:r>
            <a:r>
              <a:rPr lang="zh-TW" altLang="en-US" sz="3000" b="1" dirty="0"/>
              <a:t>徑流</a:t>
            </a:r>
            <a:r>
              <a:rPr lang="zh-TW" altLang="en-US" sz="3000" b="1" dirty="0" smtClean="0"/>
              <a:t>分佈圖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105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026888" y="3617108"/>
            <a:ext cx="133003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多雨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豐水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濕潤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多水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半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濕潤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過渡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半乾旱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少水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乾旱</a:t>
            </a:r>
            <a:r>
              <a:rPr lang="en-US" altLang="zh-TW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乾涸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55622" y="2489541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53295" y="317252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拉薩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52953" y="9254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哈爾濱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36821" y="157378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瀋陽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71803" y="18507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北京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31970" y="2628042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西安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86536" y="312830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成都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17767" y="129678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烏魯木齊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75265" y="383801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昆明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821108" y="367175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貴陽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46865" y="314783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武漢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52953" y="303402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上海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8193" y="334010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25588" y="3674561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南昌</a:t>
            </a:r>
            <a:r>
              <a:rPr lang="en-US" altLang="zh-TW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`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68389" y="371514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長沙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543203" y="407671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廣州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626903" y="373201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台北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1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02A1-16F4-4758-AAC6-C0CDAA89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08441"/>
          </a:xfrm>
        </p:spPr>
        <p:txBody>
          <a:bodyPr/>
          <a:lstStyle/>
          <a:p>
            <a:r>
              <a:rPr lang="zh-TW" altLang="en-US" b="1" u="sng" dirty="0" smtClean="0"/>
              <a:t>河流</a:t>
            </a:r>
            <a:r>
              <a:rPr lang="zh-TW" altLang="en-US" b="1" u="sng" dirty="0"/>
              <a:t>的外流區及內流區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5E32-DEB0-4F1F-A16E-F2C1100F86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66656"/>
            <a:ext cx="7772870" cy="493598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河水最終能注入海洋的河流稱為</a:t>
            </a:r>
            <a:r>
              <a:rPr lang="zh-TW" altLang="en-US" sz="3200" b="1" dirty="0"/>
              <a:t>外流河</a:t>
            </a:r>
            <a:r>
              <a:rPr lang="zh-TW" altLang="en-US" sz="3200" dirty="0"/>
              <a:t>，它們的集水區域則稱為</a:t>
            </a:r>
            <a:r>
              <a:rPr lang="zh-TW" altLang="en-US" sz="3200" b="1" dirty="0"/>
              <a:t>外流區</a:t>
            </a:r>
            <a:r>
              <a:rPr lang="zh-TW" altLang="en-US" sz="3200" dirty="0"/>
              <a:t>。</a:t>
            </a:r>
            <a:endParaRPr lang="en-HK" altLang="zh-TW" sz="3200" dirty="0"/>
          </a:p>
          <a:p>
            <a:r>
              <a:rPr lang="zh-TW" altLang="en-US" sz="3200" dirty="0"/>
              <a:t>相反，河水如最終不能匯入海洋</a:t>
            </a:r>
            <a:r>
              <a:rPr lang="en-US" altLang="zh-TW" sz="3200" dirty="0"/>
              <a:t>(</a:t>
            </a:r>
            <a:r>
              <a:rPr lang="zh-TW" altLang="en-US" sz="3200" dirty="0"/>
              <a:t>或消失在沙漠之中，或以內陸湖泊作為歸宿</a:t>
            </a:r>
            <a:r>
              <a:rPr lang="en-US" altLang="zh-TW" sz="3200" dirty="0"/>
              <a:t>)</a:t>
            </a:r>
            <a:r>
              <a:rPr lang="zh-TW" altLang="en-US" sz="3200" dirty="0"/>
              <a:t>的河流稱為</a:t>
            </a:r>
            <a:r>
              <a:rPr lang="zh-TW" altLang="en-US" sz="3200" b="1" dirty="0"/>
              <a:t>內流河</a:t>
            </a:r>
            <a:r>
              <a:rPr lang="zh-TW" altLang="en-US" sz="3200" dirty="0"/>
              <a:t>，它們多處於荒漠等蒸發旺盛的地區，因此水量少，河流數量不多及流程較短，而它們的集水區域稱為</a:t>
            </a:r>
            <a:r>
              <a:rPr lang="zh-TW" altLang="en-US" sz="3200" b="1" dirty="0"/>
              <a:t>內流區</a:t>
            </a:r>
            <a:endParaRPr lang="en-HK" altLang="zh-TW" sz="3200" b="1" dirty="0"/>
          </a:p>
          <a:p>
            <a:r>
              <a:rPr lang="zh-TW" altLang="en-US" sz="3200" dirty="0" smtClean="0"/>
              <a:t>我國河流</a:t>
            </a:r>
            <a:r>
              <a:rPr lang="zh-TW" altLang="en-US" sz="3200" dirty="0"/>
              <a:t>的外流區及內流區可參看圖</a:t>
            </a:r>
            <a:r>
              <a:rPr lang="en-US" altLang="zh-TW" sz="3200" dirty="0"/>
              <a:t>2</a:t>
            </a:r>
            <a:r>
              <a:rPr lang="zh-TW" altLang="en-US" sz="3200" dirty="0"/>
              <a:t>，而</a:t>
            </a:r>
            <a:r>
              <a:rPr lang="zh-TW" altLang="en-US" sz="3200" dirty="0" smtClean="0"/>
              <a:t>大部分我國外流</a:t>
            </a:r>
            <a:r>
              <a:rPr lang="zh-TW" altLang="en-US" sz="3200" dirty="0"/>
              <a:t>區的河流會分別流入太平洋及印度洋等海洋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4072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31273"/>
          <a:stretch/>
        </p:blipFill>
        <p:spPr>
          <a:xfrm>
            <a:off x="1399703" y="116378"/>
            <a:ext cx="6804959" cy="5367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9A12B7ED-8017-497E-872C-69DE24435958}"/>
              </a:ext>
            </a:extLst>
          </p:cNvPr>
          <p:cNvSpPr/>
          <p:nvPr/>
        </p:nvSpPr>
        <p:spPr>
          <a:xfrm>
            <a:off x="1340494" y="5406957"/>
            <a:ext cx="6667198" cy="114989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2  </a:t>
            </a:r>
            <a:r>
              <a:rPr lang="zh-TW" altLang="en-US" sz="3000" b="1" dirty="0" smtClean="0"/>
              <a:t>我國河流</a:t>
            </a:r>
            <a:r>
              <a:rPr lang="zh-TW" altLang="en-US" sz="3000" b="1" dirty="0"/>
              <a:t>的外流區及內流區</a:t>
            </a:r>
            <a:endParaRPr lang="en-HK" altLang="zh-TW" sz="3000" b="1" dirty="0"/>
          </a:p>
          <a:p>
            <a:pPr algn="ctr"/>
            <a:r>
              <a:rPr lang="zh-TW" altLang="en-US" sz="3000" b="1" dirty="0"/>
              <a:t> 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107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17767" y="129678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烏魯木齊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69673" y="343022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拉薩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7186" y="272229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40530" y="262316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西安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52953" y="9254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哈爾濱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71803" y="18507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北京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30487" y="311855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武漢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86452" y="302772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上海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19652" y="3965497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廣州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674093" y="375243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昆明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652953" y="1323683"/>
            <a:ext cx="653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長春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077096" y="2054321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內流區</a:t>
            </a:r>
            <a:endParaRPr 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085573" y="3441396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流區</a:t>
            </a:r>
            <a:endParaRPr 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90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BDF4-BF68-4112-9AA3-AA61A5C8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55175"/>
          </a:xfrm>
        </p:spPr>
        <p:txBody>
          <a:bodyPr/>
          <a:lstStyle/>
          <a:p>
            <a:r>
              <a:rPr lang="zh-TW" altLang="en-US" b="1" u="sng" dirty="0" smtClean="0"/>
              <a:t>河流</a:t>
            </a:r>
            <a:r>
              <a:rPr lang="zh-TW" altLang="en-US" b="1" u="sng" dirty="0"/>
              <a:t>的</a:t>
            </a:r>
            <a:r>
              <a:rPr lang="zh-TW" altLang="en-US" b="1" u="sng" dirty="0" smtClean="0"/>
              <a:t>分佈</a:t>
            </a:r>
            <a:endParaRPr lang="en-HK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BBFE8-6A46-4649-B0D9-ECC9F7479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73693"/>
            <a:ext cx="7772870" cy="4317507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/>
              <a:t>我國的</a:t>
            </a:r>
            <a:r>
              <a:rPr lang="zh-TW" altLang="en-US" sz="3200" dirty="0"/>
              <a:t>河流水系</a:t>
            </a:r>
            <a:r>
              <a:rPr lang="zh-TW" altLang="en-US" sz="3200" b="1" dirty="0" smtClean="0"/>
              <a:t>分佈不</a:t>
            </a:r>
            <a:r>
              <a:rPr lang="zh-TW" altLang="en-US" sz="3200" b="1" dirty="0"/>
              <a:t>平均</a:t>
            </a:r>
            <a:r>
              <a:rPr lang="zh-TW" altLang="en-US" sz="3200" dirty="0"/>
              <a:t>，絕大多數的河流都</a:t>
            </a:r>
            <a:r>
              <a:rPr lang="zh-TW" altLang="en-US" sz="3200" dirty="0" smtClean="0"/>
              <a:t>分佈在</a:t>
            </a:r>
            <a:r>
              <a:rPr lang="zh-TW" altLang="en-US" sz="3200" dirty="0"/>
              <a:t>東南部的外流流域，內陸流域的河流相對很少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3)</a:t>
            </a:r>
            <a:r>
              <a:rPr lang="zh-TW" altLang="en-US" sz="3200" dirty="0"/>
              <a:t>，而各地</a:t>
            </a:r>
            <a:r>
              <a:rPr lang="zh-TW" altLang="en-US" sz="3200" b="1" dirty="0"/>
              <a:t>氣候的差異</a:t>
            </a:r>
            <a:r>
              <a:rPr lang="zh-TW" altLang="en-US" sz="3200" dirty="0"/>
              <a:t>是導致這狀況的主因</a:t>
            </a:r>
            <a:endParaRPr lang="en-HK" altLang="zh-TW" sz="3200" dirty="0"/>
          </a:p>
          <a:p>
            <a:r>
              <a:rPr lang="zh-TW" altLang="en-US" sz="3200" dirty="0" smtClean="0"/>
              <a:t>我國</a:t>
            </a:r>
            <a:r>
              <a:rPr lang="zh-TW" altLang="en-US" sz="3200" b="1" dirty="0" smtClean="0"/>
              <a:t>外流</a:t>
            </a:r>
            <a:r>
              <a:rPr lang="zh-TW" altLang="en-US" sz="3200" b="1" dirty="0"/>
              <a:t>區河流</a:t>
            </a:r>
            <a:r>
              <a:rPr lang="zh-TW" altLang="en-US" sz="3200" dirty="0"/>
              <a:t>的主要水源是降水，水量較豐富；在上游至下游的前進過程中，又有不少支流匯入，令水量增多，河網密度較大</a:t>
            </a:r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680143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413</TotalTime>
  <Words>940</Words>
  <Application>Microsoft Office PowerPoint</Application>
  <PresentationFormat>如螢幕大小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細明體</vt:lpstr>
      <vt:lpstr>微軟正黑體</vt:lpstr>
      <vt:lpstr>新細明體</vt:lpstr>
      <vt:lpstr>標楷體</vt:lpstr>
      <vt:lpstr>Arial</vt:lpstr>
      <vt:lpstr>Century Gothic</vt:lpstr>
      <vt:lpstr>Tw Cen MT</vt:lpstr>
      <vt:lpstr>小水滴</vt:lpstr>
      <vt:lpstr>中國地理  簡報系列 (4) – 我國的河流 </vt:lpstr>
      <vt:lpstr>我國河流的特點</vt:lpstr>
      <vt:lpstr>PowerPoint 簡報</vt:lpstr>
      <vt:lpstr>PowerPoint 簡報</vt:lpstr>
      <vt:lpstr>PowerPoint 簡報</vt:lpstr>
      <vt:lpstr>PowerPoint 簡報</vt:lpstr>
      <vt:lpstr>河流的外流區及內流區</vt:lpstr>
      <vt:lpstr>PowerPoint 簡報</vt:lpstr>
      <vt:lpstr>河流的分佈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(4) – 中國的河流 </dc:title>
  <dc:creator>Jenny Yau</dc:creator>
  <cp:lastModifiedBy>WU, Shuk-ting Connie</cp:lastModifiedBy>
  <cp:revision>125</cp:revision>
  <dcterms:created xsi:type="dcterms:W3CDTF">2020-04-21T10:19:48Z</dcterms:created>
  <dcterms:modified xsi:type="dcterms:W3CDTF">2022-11-02T03:23:38Z</dcterms:modified>
</cp:coreProperties>
</file>