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384" r:id="rId4"/>
    <p:sldId id="383" r:id="rId5"/>
    <p:sldId id="362" r:id="rId6"/>
    <p:sldId id="363" r:id="rId7"/>
    <p:sldId id="364" r:id="rId8"/>
    <p:sldId id="365" r:id="rId9"/>
    <p:sldId id="276" r:id="rId10"/>
    <p:sldId id="367" r:id="rId11"/>
    <p:sldId id="380" r:id="rId12"/>
    <p:sldId id="368" r:id="rId13"/>
    <p:sldId id="277" r:id="rId14"/>
    <p:sldId id="369" r:id="rId15"/>
    <p:sldId id="370" r:id="rId16"/>
    <p:sldId id="371" r:id="rId17"/>
    <p:sldId id="372" r:id="rId18"/>
    <p:sldId id="373" r:id="rId19"/>
    <p:sldId id="374" r:id="rId20"/>
    <p:sldId id="375" r:id="rId21"/>
    <p:sldId id="381" r:id="rId22"/>
    <p:sldId id="376" r:id="rId23"/>
    <p:sldId id="377" r:id="rId24"/>
    <p:sldId id="378" r:id="rId25"/>
    <p:sldId id="379" r:id="rId26"/>
    <p:sldId id="302" r:id="rId27"/>
    <p:sldId id="3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33" autoAdjust="0"/>
  </p:normalViewPr>
  <p:slideViewPr>
    <p:cSldViewPr snapToGrid="0">
      <p:cViewPr varScale="1">
        <p:scale>
          <a:sx n="99" d="100"/>
          <a:sy n="99" d="100"/>
        </p:scale>
        <p:origin x="1560" y="90"/>
      </p:cViewPr>
      <p:guideLst/>
    </p:cSldViewPr>
  </p:slideViewPr>
  <p:outlineViewPr>
    <p:cViewPr>
      <p:scale>
        <a:sx n="33" d="100"/>
        <a:sy n="33" d="100"/>
      </p:scale>
      <p:origin x="0" y="-4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19/10/2022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19/10/2022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19/10/2022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ECEC-F4ED-4424-AD99-518E2B875C51}"/>
              </a:ext>
            </a:extLst>
          </p:cNvPr>
          <p:cNvSpPr>
            <a:spLocks noGrp="1"/>
          </p:cNvSpPr>
          <p:nvPr>
            <p:ph type="ctrTitle"/>
          </p:nvPr>
        </p:nvSpPr>
        <p:spPr>
          <a:xfrm>
            <a:off x="545023" y="1358284"/>
            <a:ext cx="3654115" cy="3785201"/>
          </a:xfrm>
        </p:spPr>
        <p:txBody>
          <a:bodyPr>
            <a:normAutofit fontScale="90000"/>
          </a:bodyPr>
          <a:lstStyle/>
          <a:p>
            <a:r>
              <a:rPr lang="zh-TW" altLang="en-US" sz="4800" b="1" u="sng" dirty="0"/>
              <a:t>中國地理 </a:t>
            </a:r>
            <a:br>
              <a:rPr lang="zh-TW" altLang="en-US" sz="4800" b="1" u="sng" dirty="0"/>
            </a:br>
            <a:r>
              <a:rPr lang="zh-TW" altLang="en-US" sz="4800" b="1" u="sng" dirty="0"/>
              <a:t>簡報系列 </a:t>
            </a:r>
            <a:r>
              <a:rPr lang="en-US" altLang="zh-TW" sz="4800" b="1" u="sng" dirty="0"/>
              <a:t>(5) –</a:t>
            </a:r>
            <a:br>
              <a:rPr lang="en-US" altLang="zh-TW" sz="4800" b="1" u="sng" dirty="0"/>
            </a:br>
            <a:r>
              <a:rPr lang="zh-TW" altLang="en-US" b="1" u="sng" dirty="0"/>
              <a:t>我</a:t>
            </a:r>
            <a:r>
              <a:rPr lang="zh-TW" altLang="en-US" sz="4800" b="1" u="sng" dirty="0" smtClean="0"/>
              <a:t>國</a:t>
            </a:r>
            <a:r>
              <a:rPr lang="zh-TW" altLang="en-US" sz="4800" b="1" u="sng" dirty="0"/>
              <a:t>河流地貌的個案研習：</a:t>
            </a:r>
            <a:r>
              <a:rPr lang="en-HK" altLang="zh-TW" sz="4800" b="1" u="sng" dirty="0"/>
              <a:t/>
            </a:r>
            <a:br>
              <a:rPr lang="en-HK" altLang="zh-TW" sz="4800" b="1" u="sng" dirty="0"/>
            </a:br>
            <a:r>
              <a:rPr lang="zh-TW" altLang="en-US" sz="4800" b="1" u="sng" dirty="0"/>
              <a:t>長江</a:t>
            </a:r>
            <a:r>
              <a:rPr lang="zh-TW" altLang="en-US" sz="4800" dirty="0"/>
              <a:t/>
            </a:r>
            <a:br>
              <a:rPr lang="zh-TW" altLang="en-US" sz="4800" dirty="0"/>
            </a:br>
            <a:endParaRPr lang="en-HK" sz="4800" dirty="0"/>
          </a:p>
        </p:txBody>
      </p:sp>
      <p:sp>
        <p:nvSpPr>
          <p:cNvPr id="3" name="Subtitle 2">
            <a:extLst>
              <a:ext uri="{FF2B5EF4-FFF2-40B4-BE49-F238E27FC236}">
                <a16:creationId xmlns:a16="http://schemas.microsoft.com/office/drawing/2014/main" id="{7622B6F2-F357-4D43-9BD0-3F71C623AB6D}"/>
              </a:ext>
            </a:extLst>
          </p:cNvPr>
          <p:cNvSpPr>
            <a:spLocks noGrp="1"/>
          </p:cNvSpPr>
          <p:nvPr>
            <p:ph type="subTitle" idx="1"/>
          </p:nvPr>
        </p:nvSpPr>
        <p:spPr>
          <a:xfrm>
            <a:off x="624922" y="5307109"/>
            <a:ext cx="3574216" cy="1066049"/>
          </a:xfrm>
        </p:spPr>
        <p:txBody>
          <a:bodyPr>
            <a:normAutofit lnSpcReduction="10000"/>
          </a:bodyPr>
          <a:lstStyle/>
          <a:p>
            <a:r>
              <a:rPr lang="zh-TW" altLang="en-US" sz="2400" dirty="0">
                <a:solidFill>
                  <a:schemeClr val="tx1"/>
                </a:solidFill>
              </a:rPr>
              <a:t>教育局 課程發展處</a:t>
            </a:r>
          </a:p>
          <a:p>
            <a:r>
              <a:rPr lang="zh-TW" altLang="en-US" sz="2400" dirty="0">
                <a:solidFill>
                  <a:schemeClr val="tx1"/>
                </a:solidFill>
              </a:rPr>
              <a:t>個人、社會及人文教育組</a:t>
            </a:r>
          </a:p>
          <a:p>
            <a:endParaRPr lang="en-HK" dirty="0"/>
          </a:p>
        </p:txBody>
      </p:sp>
      <p:sp>
        <p:nvSpPr>
          <p:cNvPr id="4" name="TextBox 3">
            <a:extLst>
              <a:ext uri="{FF2B5EF4-FFF2-40B4-BE49-F238E27FC236}">
                <a16:creationId xmlns:a16="http://schemas.microsoft.com/office/drawing/2014/main" id="{3660D31F-F7BE-4225-A21B-2FF730C7FC74}"/>
              </a:ext>
            </a:extLst>
          </p:cNvPr>
          <p:cNvSpPr txBox="1"/>
          <p:nvPr/>
        </p:nvSpPr>
        <p:spPr>
          <a:xfrm>
            <a:off x="5798409" y="5664125"/>
            <a:ext cx="2575570" cy="584775"/>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zh-TW" altLang="en-US" sz="3200" b="1" kern="0" dirty="0" smtClean="0">
                <a:solidFill>
                  <a:prstClr val="black"/>
                </a:solidFill>
                <a:latin typeface="Century Gothic" panose="020B0502020202020204"/>
                <a:ea typeface="微軟正黑體" panose="020B0604030504040204" pitchFamily="34" charset="-120"/>
              </a:rPr>
              <a:t>學生自學版</a:t>
            </a:r>
            <a:endParaRPr lang="en-HK" sz="32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880641" y="705795"/>
            <a:ext cx="7773338" cy="722010"/>
          </a:xfrm>
        </p:spPr>
        <p:txBody>
          <a:bodyPr/>
          <a:lstStyle/>
          <a:p>
            <a:pPr algn="l"/>
            <a:r>
              <a:rPr lang="en-US" altLang="zh-TW" b="1" dirty="0">
                <a:solidFill>
                  <a:srgbClr val="0070C0"/>
                </a:solidFill>
              </a:rPr>
              <a:t>1) </a:t>
            </a:r>
            <a:r>
              <a:rPr lang="zh-TW" altLang="en-US" b="1" dirty="0">
                <a:solidFill>
                  <a:srgbClr val="0070C0"/>
                </a:solidFill>
              </a:rPr>
              <a:t>太湖的形成：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639431A9-17B1-4015-A1CB-07DF6B4C9572}"/>
              </a:ext>
            </a:extLst>
          </p:cNvPr>
          <p:cNvSpPr>
            <a:spLocks noGrp="1"/>
          </p:cNvSpPr>
          <p:nvPr>
            <p:ph sz="quarter" idx="13"/>
          </p:nvPr>
        </p:nvSpPr>
        <p:spPr>
          <a:xfrm>
            <a:off x="685565" y="1731146"/>
            <a:ext cx="7772870" cy="4202097"/>
          </a:xfrm>
        </p:spPr>
        <p:txBody>
          <a:bodyPr>
            <a:normAutofit lnSpcReduction="10000"/>
          </a:bodyPr>
          <a:lstStyle/>
          <a:p>
            <a:r>
              <a:rPr lang="zh-TW" altLang="en-US" sz="3200" dirty="0"/>
              <a:t>長江中下游湖泊眾多，雖然當中形成的原因各不相同，但都是與長江發育演變過程有關的河迹湖</a:t>
            </a:r>
            <a:r>
              <a:rPr lang="zh-TW" altLang="en-US" sz="3200" b="1" dirty="0"/>
              <a:t>。</a:t>
            </a:r>
            <a:endParaRPr lang="en-HK" altLang="zh-TW" sz="3200" dirty="0"/>
          </a:p>
          <a:p>
            <a:r>
              <a:rPr lang="zh-TW" altLang="en-US" sz="3200" b="1" dirty="0"/>
              <a:t>蘇州太湖</a:t>
            </a:r>
            <a:r>
              <a:rPr lang="zh-TW" altLang="en-US" sz="3200" dirty="0"/>
              <a:t>位於</a:t>
            </a:r>
            <a:r>
              <a:rPr lang="zh-TW" altLang="en-US" sz="3200" b="1" dirty="0"/>
              <a:t>長江三角洲平原</a:t>
            </a:r>
            <a:r>
              <a:rPr lang="zh-TW" altLang="en-US" sz="3200" dirty="0"/>
              <a:t>上。長江三角洲上湖泊眾多，南部有太湖湖群，包括太湖、淀山湖、陽澄湖等；而北部則有洪澤湖群</a:t>
            </a:r>
            <a:r>
              <a:rPr lang="zh-TW" altLang="en-US" sz="3200" b="1" dirty="0"/>
              <a:t>。</a:t>
            </a:r>
            <a:endParaRPr lang="en-HK" sz="3200" dirty="0"/>
          </a:p>
        </p:txBody>
      </p:sp>
    </p:spTree>
    <p:extLst>
      <p:ext uri="{BB962C8B-B14F-4D97-AF65-F5344CB8AC3E}">
        <p14:creationId xmlns:p14="http://schemas.microsoft.com/office/powerpoint/2010/main" val="275112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3"/>
            <a:ext cx="3139126" cy="1989055"/>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5  </a:t>
            </a:r>
            <a:r>
              <a:rPr lang="zh-TW" altLang="en-US" sz="3200" dirty="0"/>
              <a:t>蘇州太湖濕地</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r>
              <a:rPr lang="zh-TW" altLang="en-US" sz="3200" dirty="0"/>
              <a:t>太湖的形成，與長江的發育過程關係密不可分，它原是在長江河口形成的</a:t>
            </a:r>
            <a:r>
              <a:rPr lang="zh-TW" altLang="en-US" sz="3200" b="1" dirty="0"/>
              <a:t>濱海潟湖 </a:t>
            </a:r>
            <a:r>
              <a:rPr lang="en-US" altLang="zh-TW" sz="3200" dirty="0"/>
              <a:t>(</a:t>
            </a:r>
            <a:r>
              <a:rPr lang="zh-TW" altLang="en-US" sz="3200" dirty="0"/>
              <a:t>圖</a:t>
            </a:r>
            <a:r>
              <a:rPr lang="en-US" altLang="zh-TW" sz="3200" dirty="0"/>
              <a:t>6)</a:t>
            </a:r>
            <a:r>
              <a:rPr lang="zh-TW" altLang="en-US" sz="3200" dirty="0"/>
              <a:t>，其形成過程如下：</a:t>
            </a:r>
            <a:endParaRPr lang="en-HK" altLang="zh-TW" sz="3200" dirty="0"/>
          </a:p>
          <a:p>
            <a:pPr marL="0" indent="0">
              <a:buNone/>
            </a:pPr>
            <a:r>
              <a:rPr lang="en-US" altLang="zh-TW" sz="3200" dirty="0"/>
              <a:t>1) </a:t>
            </a:r>
            <a:r>
              <a:rPr lang="zh-TW" altLang="en-US" sz="3200" dirty="0"/>
              <a:t>長江等河流帶著大量泥沙注入東海</a:t>
            </a:r>
            <a:r>
              <a:rPr lang="zh-TW" altLang="en-US" sz="3200" b="1" dirty="0"/>
              <a:t>。</a:t>
            </a:r>
            <a:endParaRPr lang="zh-TW" altLang="en-US" sz="3200" dirty="0"/>
          </a:p>
          <a:p>
            <a:pPr marL="0" indent="0">
              <a:buNone/>
            </a:pPr>
            <a:r>
              <a:rPr lang="en-US" altLang="zh-TW" sz="3200" dirty="0"/>
              <a:t>2) </a:t>
            </a:r>
            <a:r>
              <a:rPr lang="zh-TW" altLang="en-US" sz="3200" dirty="0"/>
              <a:t>入海後因水流擴散，流速減慢，加上潮汐等因素，大量泥沙沉積在長江囗</a:t>
            </a:r>
            <a:r>
              <a:rPr lang="zh-TW" altLang="en-US" sz="3200" b="1" dirty="0"/>
              <a:t>。</a:t>
            </a:r>
            <a:endParaRPr lang="zh-TW" altLang="en-US" sz="3200" dirty="0"/>
          </a:p>
          <a:p>
            <a:pPr marL="0" indent="0">
              <a:buNone/>
            </a:pPr>
            <a:r>
              <a:rPr lang="en-US" altLang="zh-TW" sz="3200" dirty="0"/>
              <a:t>3) </a:t>
            </a:r>
            <a:r>
              <a:rPr lang="zh-TW" altLang="en-US" sz="3200" dirty="0"/>
              <a:t>長江河口及附近的錢塘江河口分別形成兩組「八」字形的沙咀</a:t>
            </a:r>
            <a:r>
              <a:rPr lang="zh-TW" altLang="en-US" sz="3200" b="1" dirty="0"/>
              <a:t>。</a:t>
            </a:r>
            <a:endParaRPr lang="en-HK" altLang="zh-TW" sz="3200" dirty="0"/>
          </a:p>
          <a:p>
            <a:pPr marL="0" indent="0">
              <a:buNone/>
            </a:pPr>
            <a:r>
              <a:rPr lang="en-US" altLang="zh-TW" sz="3200" dirty="0"/>
              <a:t>4) </a:t>
            </a:r>
            <a:r>
              <a:rPr lang="zh-TW" altLang="en-US" sz="3200" dirty="0"/>
              <a:t>若干時日過後，兩條河的沙咀相連，把原來的海濱與海洋相隔開</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458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2234072" y="2133212"/>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長江</a:t>
            </a:r>
            <a:endParaRPr lang="zh-HK" altLang="en-US" sz="2000" b="1" dirty="0"/>
          </a:p>
        </p:txBody>
      </p:sp>
      <p:sp>
        <p:nvSpPr>
          <p:cNvPr id="4" name="矩形圖說文字 3"/>
          <p:cNvSpPr/>
          <p:nvPr/>
        </p:nvSpPr>
        <p:spPr>
          <a:xfrm>
            <a:off x="2264140" y="4223721"/>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錢塘江</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太湖</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6  </a:t>
            </a:r>
            <a:r>
              <a:rPr lang="zh-TW" altLang="en-US" sz="3200" dirty="0"/>
              <a:t>太湖形成簡圖</a:t>
            </a:r>
            <a:endParaRPr lang="en-HK" sz="3200" dirty="0"/>
          </a:p>
        </p:txBody>
      </p:sp>
    </p:spTree>
    <p:extLst>
      <p:ext uri="{BB962C8B-B14F-4D97-AF65-F5344CB8AC3E}">
        <p14:creationId xmlns:p14="http://schemas.microsoft.com/office/powerpoint/2010/main" val="105785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pPr marL="0" indent="0">
              <a:buNone/>
            </a:pPr>
            <a:r>
              <a:rPr lang="en-US" altLang="zh-TW" sz="3200" dirty="0"/>
              <a:t>5) </a:t>
            </a:r>
            <a:r>
              <a:rPr lang="zh-TW" altLang="en-US" sz="3200" dirty="0"/>
              <a:t>而形成的潟湖便是太湖</a:t>
            </a:r>
            <a:r>
              <a:rPr lang="zh-TW" altLang="en-US" sz="3200" b="1" dirty="0"/>
              <a:t>。</a:t>
            </a:r>
            <a:endParaRPr lang="zh-TW" altLang="en-US" sz="3200" dirty="0"/>
          </a:p>
          <a:p>
            <a:pPr marL="0" indent="0">
              <a:buNone/>
            </a:pPr>
            <a:r>
              <a:rPr lang="en-US" altLang="zh-TW" sz="3200" dirty="0"/>
              <a:t>6) </a:t>
            </a:r>
            <a:r>
              <a:rPr lang="zh-TW" altLang="en-US" sz="3200" dirty="0"/>
              <a:t>隨著三角洲向外延伸，太湖與海的距離便越來越遠</a:t>
            </a:r>
            <a:r>
              <a:rPr lang="zh-TW" altLang="en-US" sz="3200" b="1" dirty="0"/>
              <a:t>。</a:t>
            </a:r>
            <a:endParaRPr lang="zh-TW" altLang="en-US" sz="3200" dirty="0"/>
          </a:p>
          <a:p>
            <a:pPr marL="0" indent="0">
              <a:buNone/>
            </a:pPr>
            <a:r>
              <a:rPr lang="en-US" altLang="zh-TW" sz="3200" dirty="0"/>
              <a:t>7) </a:t>
            </a:r>
            <a:r>
              <a:rPr lang="zh-TW" altLang="en-US" sz="3200" dirty="0"/>
              <a:t>潟湖中的水原是咸的海水，但與海洋相隔後，潟湖周圍的河流河水不斷滙入湖中，使之變為淡水</a:t>
            </a:r>
            <a:r>
              <a:rPr lang="zh-TW" altLang="en-US" sz="3200" b="1" dirty="0"/>
              <a:t>。</a:t>
            </a:r>
            <a:endParaRPr lang="zh-TW" altLang="en-US" sz="3200" dirty="0"/>
          </a:p>
          <a:p>
            <a:pPr marL="0" indent="0">
              <a:buNone/>
            </a:pPr>
            <a:r>
              <a:rPr lang="en-US" altLang="zh-TW" sz="3200" dirty="0"/>
              <a:t>8) </a:t>
            </a:r>
            <a:r>
              <a:rPr lang="zh-TW" altLang="en-US" sz="3200" dirty="0"/>
              <a:t>古太湖的面積很大，但因著河流帶來的泥沙不斷淤積，令湖面不斷縮小，使古太湖被分割成現在的太湖、淀山湖及陽澄湖等</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7078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8F27D-1C16-408E-8790-87B0D7645E85}"/>
              </a:ext>
            </a:extLst>
          </p:cNvPr>
          <p:cNvSpPr>
            <a:spLocks noGrp="1"/>
          </p:cNvSpPr>
          <p:nvPr>
            <p:ph sz="quarter" idx="13"/>
          </p:nvPr>
        </p:nvSpPr>
        <p:spPr>
          <a:xfrm>
            <a:off x="933904" y="772358"/>
            <a:ext cx="7772870" cy="5584054"/>
          </a:xfrm>
        </p:spPr>
        <p:txBody>
          <a:bodyPr>
            <a:normAutofit lnSpcReduction="10000"/>
          </a:bodyPr>
          <a:lstStyle/>
          <a:p>
            <a:pPr marL="0" indent="0">
              <a:buNone/>
            </a:pPr>
            <a:r>
              <a:rPr lang="en-US" altLang="zh-TW" sz="3200" dirty="0"/>
              <a:t>9) </a:t>
            </a:r>
            <a:r>
              <a:rPr lang="zh-TW" altLang="en-US" sz="3200" dirty="0"/>
              <a:t>現今的太湖把水通過黃埔江泄入長江，整個太湖水系能減少洪水對上海的威脅，作用重大</a:t>
            </a:r>
            <a:r>
              <a:rPr lang="zh-TW" altLang="en-US" sz="3200" b="1" dirty="0"/>
              <a:t>。</a:t>
            </a:r>
            <a:endParaRPr lang="en-HK" altLang="zh-TW" sz="3200" dirty="0"/>
          </a:p>
          <a:p>
            <a:pPr marL="0" indent="0">
              <a:buNone/>
            </a:pPr>
            <a:r>
              <a:rPr lang="en-US" altLang="zh-TW" sz="3200" b="1" dirty="0">
                <a:solidFill>
                  <a:srgbClr val="0070C0"/>
                </a:solidFill>
              </a:rPr>
              <a:t>2. </a:t>
            </a:r>
            <a:r>
              <a:rPr lang="zh-TW" altLang="en-US" sz="3200" b="1" dirty="0">
                <a:solidFill>
                  <a:srgbClr val="0070C0"/>
                </a:solidFill>
              </a:rPr>
              <a:t>長江三角洲的形成：</a:t>
            </a:r>
            <a:endParaRPr lang="en-HK" altLang="zh-TW" sz="3200" b="1" dirty="0">
              <a:solidFill>
                <a:srgbClr val="0070C0"/>
              </a:solidFill>
            </a:endParaRPr>
          </a:p>
          <a:p>
            <a:pPr marL="0" indent="0">
              <a:buNone/>
            </a:pPr>
            <a:r>
              <a:rPr lang="zh-TW" altLang="en-US" sz="3200" dirty="0"/>
              <a:t>長江的含沙量雖比黃河少，但平均每年輸入海的泥沙也近五憶噸，堆積於長江口，填海造陸，形成長江三角洲，面積約為三萬平方公里，高程一般為</a:t>
            </a:r>
            <a:r>
              <a:rPr lang="en-US" altLang="zh-TW" sz="3200" dirty="0"/>
              <a:t>4-8</a:t>
            </a:r>
            <a:r>
              <a:rPr lang="zh-TW" altLang="en-US" sz="3200" dirty="0"/>
              <a:t>米，河道縱橫，湖泊棋布，土地肥沃</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34326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FC650-5E38-4961-8FF2-CC5F28D1E807}"/>
              </a:ext>
            </a:extLst>
          </p:cNvPr>
          <p:cNvSpPr>
            <a:spLocks noGrp="1"/>
          </p:cNvSpPr>
          <p:nvPr>
            <p:ph sz="quarter" idx="13"/>
          </p:nvPr>
        </p:nvSpPr>
        <p:spPr>
          <a:xfrm>
            <a:off x="685330" y="584462"/>
            <a:ext cx="7970398" cy="6127056"/>
          </a:xfrm>
        </p:spPr>
        <p:txBody>
          <a:bodyPr>
            <a:normAutofit fontScale="92500"/>
          </a:bodyPr>
          <a:lstStyle/>
          <a:p>
            <a:pPr marL="0" indent="0">
              <a:buNone/>
            </a:pPr>
            <a:r>
              <a:rPr lang="zh-TW" altLang="en-US" sz="3200" dirty="0"/>
              <a:t>現在的長江三角洲，是在過去約</a:t>
            </a:r>
            <a:r>
              <a:rPr lang="en-US" altLang="zh-TW" sz="3200" dirty="0"/>
              <a:t>6,000</a:t>
            </a:r>
            <a:r>
              <a:rPr lang="zh-TW" altLang="en-US" sz="3200" dirty="0"/>
              <a:t>年以來，由古三角洲的基礎上形成而來的：</a:t>
            </a:r>
          </a:p>
          <a:p>
            <a:pPr marL="0" indent="0">
              <a:buNone/>
            </a:pPr>
            <a:r>
              <a:rPr lang="en-US" altLang="zh-TW" sz="3200" dirty="0"/>
              <a:t>1) </a:t>
            </a:r>
            <a:r>
              <a:rPr lang="zh-TW" altLang="en-US" sz="3200" dirty="0"/>
              <a:t>大約在</a:t>
            </a:r>
            <a:r>
              <a:rPr lang="en-US" altLang="zh-TW" sz="3200" dirty="0"/>
              <a:t>6,000</a:t>
            </a:r>
            <a:r>
              <a:rPr lang="zh-TW" altLang="en-US" sz="3200" dirty="0"/>
              <a:t>年以前，長江在鎮江及揚州一帶入海， 由於潮汐的影響，長江帶來的大部分泥沙被沉積下來，形成八字形沙堤，南岸的沙堤大致從江陰附近向東南往杭州灣延伸開去，並與錢塘江的沙堤相連，形成古太湖</a:t>
            </a:r>
            <a:r>
              <a:rPr lang="zh-TW" altLang="en-US" sz="3200" b="1" dirty="0"/>
              <a:t>。</a:t>
            </a:r>
            <a:endParaRPr lang="zh-TW" altLang="en-US" sz="3200" dirty="0"/>
          </a:p>
          <a:p>
            <a:pPr marL="0" indent="0">
              <a:buNone/>
            </a:pPr>
            <a:r>
              <a:rPr lang="en-US" altLang="zh-TW" sz="3200" dirty="0"/>
              <a:t>2) </a:t>
            </a:r>
            <a:r>
              <a:rPr lang="zh-TW" altLang="en-US" sz="3200" dirty="0"/>
              <a:t>由於原沙堤比太湖高，長江口南岸的三角洲地區至目前仍然維持以太湖為中心的碟形窪地，故太湖平原亦被視為長江三角洲的主體</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3025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F535-4404-41A3-BB9E-CEB6602729DE}"/>
              </a:ext>
            </a:extLst>
          </p:cNvPr>
          <p:cNvSpPr>
            <a:spLocks noGrp="1"/>
          </p:cNvSpPr>
          <p:nvPr>
            <p:ph sz="quarter" idx="13"/>
          </p:nvPr>
        </p:nvSpPr>
        <p:spPr>
          <a:xfrm>
            <a:off x="685330" y="1020931"/>
            <a:ext cx="7772870" cy="4770269"/>
          </a:xfrm>
        </p:spPr>
        <p:txBody>
          <a:bodyPr>
            <a:normAutofit fontScale="92500"/>
          </a:bodyPr>
          <a:lstStyle/>
          <a:p>
            <a:pPr marL="0" indent="0">
              <a:buNone/>
            </a:pPr>
            <a:r>
              <a:rPr lang="en-US" altLang="zh-TW" sz="3200" dirty="0"/>
              <a:t>3) </a:t>
            </a:r>
            <a:r>
              <a:rPr lang="zh-TW" altLang="en-US" sz="3200" dirty="0"/>
              <a:t>同樣地，長江口北岸的另一沙堤亦在揚州附近向東延伸出去，達到南通附近，加上該沙堤以北是由古淮河及黃河輸出的泥沙冲積而成的里下河平原，形成了里下河碟形窪地</a:t>
            </a:r>
            <a:r>
              <a:rPr lang="zh-TW" altLang="en-US" sz="3200" b="1" dirty="0"/>
              <a:t>。</a:t>
            </a:r>
            <a:endParaRPr lang="zh-TW" altLang="en-US" sz="3200" dirty="0"/>
          </a:p>
          <a:p>
            <a:pPr marL="0" indent="0">
              <a:buNone/>
            </a:pPr>
            <a:r>
              <a:rPr lang="en-US" altLang="zh-TW" sz="3200" dirty="0"/>
              <a:t>4) </a:t>
            </a:r>
            <a:r>
              <a:rPr lang="zh-TW" altLang="en-US" sz="3200" dirty="0"/>
              <a:t>於是，長江口南、北岸兩個碟形窪地便構成了長江三角洲的主體</a:t>
            </a:r>
            <a:r>
              <a:rPr lang="zh-TW" altLang="en-US" sz="3200" b="1" dirty="0"/>
              <a:t>。</a:t>
            </a:r>
            <a:endParaRPr lang="zh-TW" altLang="en-US" sz="3200" dirty="0"/>
          </a:p>
          <a:p>
            <a:pPr marL="0" indent="0">
              <a:buNone/>
            </a:pPr>
            <a:r>
              <a:rPr lang="en-US" altLang="zh-TW" sz="3200" dirty="0"/>
              <a:t>5) </a:t>
            </a:r>
            <a:r>
              <a:rPr lang="zh-TW" altLang="en-US" sz="3200" dirty="0"/>
              <a:t>與此同時，長江的泥沙繼續在沿海一帶不斷堆積，形成新</a:t>
            </a:r>
            <a:r>
              <a:rPr lang="zh-TW" altLang="en-US" sz="3200" b="1" dirty="0"/>
              <a:t>三角洲。</a:t>
            </a:r>
          </a:p>
          <a:p>
            <a:pPr marL="0" indent="0">
              <a:buNone/>
            </a:pPr>
            <a:endParaRPr lang="en-HK" sz="3200" dirty="0"/>
          </a:p>
        </p:txBody>
      </p:sp>
    </p:spTree>
    <p:extLst>
      <p:ext uri="{BB962C8B-B14F-4D97-AF65-F5344CB8AC3E}">
        <p14:creationId xmlns:p14="http://schemas.microsoft.com/office/powerpoint/2010/main" val="280877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F6752-386E-4AFB-9E14-7C11074862DD}"/>
              </a:ext>
            </a:extLst>
          </p:cNvPr>
          <p:cNvSpPr>
            <a:spLocks noGrp="1"/>
          </p:cNvSpPr>
          <p:nvPr>
            <p:ph sz="quarter" idx="13"/>
          </p:nvPr>
        </p:nvSpPr>
        <p:spPr>
          <a:xfrm>
            <a:off x="685330" y="878889"/>
            <a:ext cx="7772870" cy="5495278"/>
          </a:xfrm>
        </p:spPr>
        <p:txBody>
          <a:bodyPr>
            <a:normAutofit/>
          </a:bodyPr>
          <a:lstStyle/>
          <a:p>
            <a:pPr marL="0" indent="0">
              <a:buNone/>
            </a:pPr>
            <a:r>
              <a:rPr lang="en-US" altLang="zh-TW" sz="3200" dirty="0"/>
              <a:t>6) </a:t>
            </a:r>
            <a:r>
              <a:rPr lang="zh-TW" altLang="en-US" sz="3200" dirty="0"/>
              <a:t>隨著長江流域的植被被人類破壞，令長江的輸沙量大增，加上人類在長江口修建海堤，令泥沙堆積於海堤之外，加速了長江三角洲的擴展。過去</a:t>
            </a:r>
            <a:r>
              <a:rPr lang="en-US" altLang="zh-TW" sz="3200" dirty="0"/>
              <a:t>2,000</a:t>
            </a:r>
            <a:r>
              <a:rPr lang="zh-TW" altLang="en-US" sz="3200" dirty="0"/>
              <a:t>多年以來，長江三角洲的南北沙堤向外擴展了約</a:t>
            </a:r>
            <a:r>
              <a:rPr lang="en-US" altLang="zh-TW" sz="3200" dirty="0"/>
              <a:t>7,500</a:t>
            </a:r>
            <a:r>
              <a:rPr lang="zh-TW" altLang="en-US" sz="3200" dirty="0"/>
              <a:t>平方公里</a:t>
            </a:r>
            <a:r>
              <a:rPr lang="zh-TW" altLang="en-US" sz="3200" b="1" dirty="0"/>
              <a:t>。</a:t>
            </a:r>
            <a:endParaRPr lang="en-HK" altLang="zh-TW" sz="3200" dirty="0"/>
          </a:p>
          <a:p>
            <a:r>
              <a:rPr lang="zh-TW" altLang="en-US" sz="3200" dirty="0"/>
              <a:t>由於上海是長江三角洲沖積平原的一部分，故此，上海的一般地勢低平，平均只有海拔</a:t>
            </a:r>
            <a:r>
              <a:rPr lang="en-US" altLang="zh-TW" sz="3200" dirty="0"/>
              <a:t>4</a:t>
            </a:r>
            <a:r>
              <a:rPr lang="zh-TW" altLang="en-US" sz="3200" dirty="0"/>
              <a:t>米高。</a:t>
            </a:r>
            <a:endParaRPr lang="en-HK" sz="3200" dirty="0"/>
          </a:p>
        </p:txBody>
      </p:sp>
    </p:spTree>
    <p:extLst>
      <p:ext uri="{BB962C8B-B14F-4D97-AF65-F5344CB8AC3E}">
        <p14:creationId xmlns:p14="http://schemas.microsoft.com/office/powerpoint/2010/main" val="381614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03C9B-7FE1-409F-8DD7-ABDC425C1CDC}"/>
              </a:ext>
            </a:extLst>
          </p:cNvPr>
          <p:cNvSpPr>
            <a:spLocks noGrp="1"/>
          </p:cNvSpPr>
          <p:nvPr>
            <p:ph sz="quarter" idx="13"/>
          </p:nvPr>
        </p:nvSpPr>
        <p:spPr>
          <a:xfrm>
            <a:off x="685330" y="834501"/>
            <a:ext cx="7772870" cy="4956699"/>
          </a:xfrm>
        </p:spPr>
        <p:txBody>
          <a:bodyPr>
            <a:normAutofit/>
          </a:bodyPr>
          <a:lstStyle/>
          <a:p>
            <a:r>
              <a:rPr lang="zh-TW" altLang="en-US" sz="3200" dirty="0"/>
              <a:t>上海因為是長江三角洲沖積平原的一部分，故區內河道交織，並有眾多湖泊。上海的河流與湖泊，其上游大多與太湖相通，下游則多匯入上海最大的河流黃埔江，再經長江口流入東海</a:t>
            </a:r>
            <a:r>
              <a:rPr lang="zh-TW" altLang="en-US" sz="3200" b="1" dirty="0"/>
              <a:t>。</a:t>
            </a:r>
            <a:endParaRPr lang="en-HK" sz="3200" dirty="0"/>
          </a:p>
        </p:txBody>
      </p:sp>
    </p:spTree>
    <p:extLst>
      <p:ext uri="{BB962C8B-B14F-4D97-AF65-F5344CB8AC3E}">
        <p14:creationId xmlns:p14="http://schemas.microsoft.com/office/powerpoint/2010/main" val="354988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99160" y="130509"/>
            <a:ext cx="7524003" cy="652867"/>
          </a:xfrm>
        </p:spPr>
        <p:txBody>
          <a:bodyPr/>
          <a:lstStyle/>
          <a:p>
            <a:r>
              <a:rPr lang="zh-TW" altLang="en-US" b="1" u="sng" dirty="0"/>
              <a:t>長江之</a:t>
            </a:r>
            <a:r>
              <a:rPr lang="en-US" altLang="zh-TW" b="1" u="sng" dirty="0"/>
              <a:t>“</a:t>
            </a:r>
            <a:r>
              <a:rPr lang="zh-TW" altLang="en-US" b="1" u="sng" dirty="0"/>
              <a:t>最</a:t>
            </a:r>
            <a:r>
              <a:rPr lang="en-US" altLang="zh-TW" b="1" u="sng" dirty="0"/>
              <a:t>”</a:t>
            </a:r>
            <a:endParaRPr lang="en-HK" b="1" u="sng" dirty="0"/>
          </a:p>
        </p:txBody>
      </p:sp>
      <p:sp>
        <p:nvSpPr>
          <p:cNvPr id="3" name="Content Placeholder 2">
            <a:extLst>
              <a:ext uri="{FF2B5EF4-FFF2-40B4-BE49-F238E27FC236}">
                <a16:creationId xmlns:a16="http://schemas.microsoft.com/office/drawing/2014/main" id="{731C8DB3-1C8E-4602-9C5D-FDABB2E6EDBB}"/>
              </a:ext>
            </a:extLst>
          </p:cNvPr>
          <p:cNvSpPr>
            <a:spLocks noGrp="1"/>
          </p:cNvSpPr>
          <p:nvPr>
            <p:ph idx="1"/>
          </p:nvPr>
        </p:nvSpPr>
        <p:spPr>
          <a:xfrm>
            <a:off x="338328" y="1133856"/>
            <a:ext cx="8513064" cy="5604295"/>
          </a:xfrm>
        </p:spPr>
        <p:txBody>
          <a:bodyPr>
            <a:noAutofit/>
          </a:bodyPr>
          <a:lstStyle/>
          <a:p>
            <a:r>
              <a:rPr lang="zh-TW" altLang="en-US" sz="2800" dirty="0"/>
              <a:t>世界最長的河流中，</a:t>
            </a:r>
            <a:r>
              <a:rPr lang="zh-TW" altLang="en-US" sz="2800" b="1" dirty="0"/>
              <a:t>長江 </a:t>
            </a:r>
            <a:r>
              <a:rPr lang="en-US" altLang="zh-TW" sz="2800" b="1" dirty="0"/>
              <a:t>(6,300</a:t>
            </a:r>
            <a:r>
              <a:rPr lang="zh-TW" altLang="en-US" sz="2800" b="1" dirty="0"/>
              <a:t>公里</a:t>
            </a:r>
            <a:r>
              <a:rPr lang="en-US" altLang="zh-TW" sz="2800" b="1" dirty="0"/>
              <a:t>)</a:t>
            </a:r>
            <a:r>
              <a:rPr lang="zh-TW" altLang="en-US" sz="2800" dirty="0"/>
              <a:t>被列為世界</a:t>
            </a:r>
            <a:r>
              <a:rPr lang="zh-TW" altLang="en-US" sz="2800" b="1" dirty="0"/>
              <a:t>第三最長</a:t>
            </a:r>
            <a:r>
              <a:rPr lang="zh-TW" altLang="en-US" sz="2800" dirty="0"/>
              <a:t>，僅次於南美的亞馬遜河及非洲的尼羅河。</a:t>
            </a:r>
            <a:r>
              <a:rPr lang="zh-TW" altLang="en-US" sz="2800" dirty="0" smtClean="0"/>
              <a:t>而我國的</a:t>
            </a:r>
            <a:r>
              <a:rPr lang="zh-TW" altLang="en-US" sz="2800" dirty="0"/>
              <a:t>黃河則是世界第五長 </a:t>
            </a:r>
            <a:r>
              <a:rPr lang="en-US" altLang="zh-TW" sz="2800" dirty="0"/>
              <a:t>(</a:t>
            </a:r>
            <a:r>
              <a:rPr lang="zh-TW" altLang="en-US" sz="2800" dirty="0"/>
              <a:t>圖</a:t>
            </a:r>
            <a:r>
              <a:rPr lang="en-US" altLang="zh-TW" sz="2800" dirty="0"/>
              <a:t>1)</a:t>
            </a:r>
            <a:r>
              <a:rPr lang="zh-TW" altLang="en-US" sz="2800" dirty="0"/>
              <a:t>。</a:t>
            </a:r>
            <a:endParaRPr lang="en-HK" altLang="zh-TW" sz="2800" dirty="0"/>
          </a:p>
          <a:p>
            <a:r>
              <a:rPr lang="zh-TW" altLang="en-US" sz="2800" dirty="0"/>
              <a:t>長江源於青藏高原唐古喇山，幹流沿途流經青海、西藏、四川、雲南、重慶、湖北、湖南、江西、安徽、江蘇、上海等</a:t>
            </a:r>
            <a:r>
              <a:rPr lang="en-US" altLang="zh-TW" sz="2800" dirty="0"/>
              <a:t>11</a:t>
            </a:r>
            <a:r>
              <a:rPr lang="zh-TW" altLang="en-US" sz="2800" dirty="0"/>
              <a:t>個省、市及自治區，而其支流則流經甘肅、貴州、陝西、廣西、河南、浙江、廣東等省的部分地區。長江最終在上海注入東海 </a:t>
            </a:r>
            <a:r>
              <a:rPr lang="en-US" altLang="zh-TW" sz="2800" dirty="0"/>
              <a:t>(</a:t>
            </a:r>
            <a:r>
              <a:rPr lang="zh-TW" altLang="en-US" sz="2800" dirty="0"/>
              <a:t>圖</a:t>
            </a:r>
            <a:r>
              <a:rPr lang="en-US" altLang="zh-TW" sz="2800" dirty="0"/>
              <a:t>2)</a:t>
            </a:r>
            <a:r>
              <a:rPr lang="zh-TW" altLang="en-US" sz="2800" dirty="0"/>
              <a:t>。</a:t>
            </a:r>
            <a:endParaRPr lang="en-HK" altLang="zh-TW" sz="2800" dirty="0"/>
          </a:p>
          <a:p>
            <a:r>
              <a:rPr lang="zh-TW" altLang="en-US" sz="2800" dirty="0"/>
              <a:t>長江</a:t>
            </a:r>
            <a:r>
              <a:rPr lang="zh-TW" altLang="en-US" sz="2800" dirty="0" smtClean="0"/>
              <a:t>是</a:t>
            </a:r>
            <a:r>
              <a:rPr lang="zh-TW" altLang="en-US" sz="2800" b="1" dirty="0" smtClean="0"/>
              <a:t>我國最</a:t>
            </a:r>
            <a:r>
              <a:rPr lang="zh-TW" altLang="en-US" sz="2800" b="1" dirty="0"/>
              <a:t>長的河流</a:t>
            </a:r>
            <a:r>
              <a:rPr lang="zh-TW" altLang="en-US" sz="2800" dirty="0"/>
              <a:t>、</a:t>
            </a:r>
            <a:r>
              <a:rPr lang="zh-TW" altLang="en-US" sz="2800" b="1" dirty="0"/>
              <a:t>年徑流量及流域面積亦是最大。</a:t>
            </a:r>
            <a:endParaRPr lang="en-HK" altLang="zh-TW" sz="2800" dirty="0"/>
          </a:p>
        </p:txBody>
      </p:sp>
    </p:spTree>
    <p:extLst>
      <p:ext uri="{BB962C8B-B14F-4D97-AF65-F5344CB8AC3E}">
        <p14:creationId xmlns:p14="http://schemas.microsoft.com/office/powerpoint/2010/main" val="270402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668744"/>
          </a:xfrm>
        </p:spPr>
        <p:txBody>
          <a:bodyPr/>
          <a:lstStyle/>
          <a:p>
            <a:pPr algn="l"/>
            <a:r>
              <a:rPr lang="en-US" altLang="zh-TW" b="1" dirty="0">
                <a:solidFill>
                  <a:srgbClr val="0070C0"/>
                </a:solidFill>
              </a:rPr>
              <a:t>3. </a:t>
            </a:r>
            <a:r>
              <a:rPr lang="zh-TW" altLang="en-US" b="1" dirty="0">
                <a:solidFill>
                  <a:srgbClr val="0070C0"/>
                </a:solidFill>
              </a:rPr>
              <a:t>祟明島的形成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DC1EBCD3-9829-4303-98B4-FA04C86F2A5C}"/>
              </a:ext>
            </a:extLst>
          </p:cNvPr>
          <p:cNvSpPr>
            <a:spLocks noGrp="1"/>
          </p:cNvSpPr>
          <p:nvPr>
            <p:ph sz="quarter" idx="13"/>
          </p:nvPr>
        </p:nvSpPr>
        <p:spPr>
          <a:xfrm>
            <a:off x="685330" y="1482571"/>
            <a:ext cx="7772870" cy="4308629"/>
          </a:xfrm>
        </p:spPr>
        <p:txBody>
          <a:bodyPr>
            <a:normAutofit/>
          </a:bodyPr>
          <a:lstStyle/>
          <a:p>
            <a:r>
              <a:rPr lang="zh-TW" altLang="en-US" sz="3200" dirty="0"/>
              <a:t>長江的河口處江面寬闊，加上海洋潮汐的影響，水流較緩慢，有利泥沙沉積，在長江口中心形成大大小小面積不同的沙洲，而崇明島、長興島及橫沙島三島便是其中之例子。崇明島面積超過</a:t>
            </a:r>
            <a:r>
              <a:rPr lang="en-US" altLang="zh-TW" sz="3200" dirty="0"/>
              <a:t>700</a:t>
            </a:r>
            <a:r>
              <a:rPr lang="zh-TW" altLang="en-US" sz="3200" dirty="0"/>
              <a:t>平方公里以上，是</a:t>
            </a:r>
            <a:r>
              <a:rPr lang="zh-TW" altLang="en-US" sz="3200" b="1" dirty="0"/>
              <a:t>世界上最大的沖積島</a:t>
            </a:r>
            <a:r>
              <a:rPr lang="zh-TW" altLang="en-US" sz="3200" dirty="0"/>
              <a:t>，</a:t>
            </a:r>
            <a:r>
              <a:rPr lang="zh-TW" altLang="en-US" sz="3200" dirty="0" smtClean="0"/>
              <a:t>亦是</a:t>
            </a:r>
            <a:r>
              <a:rPr lang="zh-TW" altLang="en-US" sz="3200" b="1" dirty="0" smtClean="0"/>
              <a:t>我國的</a:t>
            </a:r>
            <a:r>
              <a:rPr lang="zh-TW" altLang="en-US" sz="3200" b="1" dirty="0"/>
              <a:t>第三大島</a:t>
            </a:r>
            <a:r>
              <a:rPr lang="zh-TW" altLang="en-US" sz="3200" dirty="0"/>
              <a:t> </a:t>
            </a:r>
            <a:r>
              <a:rPr lang="zh-TW" altLang="en-US" sz="3200" b="1" dirty="0"/>
              <a:t>。</a:t>
            </a:r>
            <a:endParaRPr lang="en-HK" sz="3200" dirty="0"/>
          </a:p>
        </p:txBody>
      </p:sp>
    </p:spTree>
    <p:extLst>
      <p:ext uri="{BB962C8B-B14F-4D97-AF65-F5344CB8AC3E}">
        <p14:creationId xmlns:p14="http://schemas.microsoft.com/office/powerpoint/2010/main" val="91579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1418139"/>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7  </a:t>
            </a:r>
            <a:r>
              <a:rPr lang="zh-TW" altLang="en-US" sz="3200" dirty="0"/>
              <a:t>祟明島東灘濕地</a:t>
            </a:r>
            <a:endParaRPr lang="en-HK" sz="3200" dirty="0"/>
          </a:p>
        </p:txBody>
      </p:sp>
    </p:spTree>
    <p:extLst>
      <p:ext uri="{BB962C8B-B14F-4D97-AF65-F5344CB8AC3E}">
        <p14:creationId xmlns:p14="http://schemas.microsoft.com/office/powerpoint/2010/main" val="248391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9F30-C5F6-4BF9-8E18-D2A215C03FD6}"/>
              </a:ext>
            </a:extLst>
          </p:cNvPr>
          <p:cNvSpPr>
            <a:spLocks noGrp="1"/>
          </p:cNvSpPr>
          <p:nvPr>
            <p:ph sz="quarter" idx="13"/>
          </p:nvPr>
        </p:nvSpPr>
        <p:spPr>
          <a:xfrm>
            <a:off x="685330" y="781235"/>
            <a:ext cx="7772870" cy="5566299"/>
          </a:xfrm>
        </p:spPr>
        <p:txBody>
          <a:bodyPr>
            <a:normAutofit/>
          </a:bodyPr>
          <a:lstStyle/>
          <a:p>
            <a:r>
              <a:rPr lang="zh-TW" altLang="en-US" sz="3200" dirty="0"/>
              <a:t>直到現在，崇明島東端以及上海市東部的土地，仍因著長江口泥沙淤積，而不斷在增長中。此外，在崇明島、長興島及橫沙島三島以南，另再有新沙島形成及露出水面，那便是上海現今最年輕的沙島</a:t>
            </a:r>
            <a:r>
              <a:rPr lang="en-US" altLang="zh-TW" sz="3200" dirty="0"/>
              <a:t>—</a:t>
            </a:r>
            <a:r>
              <a:rPr lang="zh-TW" altLang="en-US" sz="3200" dirty="0"/>
              <a:t>九段沙了 </a:t>
            </a:r>
            <a:r>
              <a:rPr lang="en-US" altLang="zh-TW" sz="3200" dirty="0"/>
              <a:t>(</a:t>
            </a:r>
            <a:r>
              <a:rPr lang="zh-TW" altLang="en-US" sz="3200" dirty="0"/>
              <a:t>圖</a:t>
            </a:r>
            <a:r>
              <a:rPr lang="en-US" altLang="zh-TW" sz="3200" dirty="0"/>
              <a:t>7-10)</a:t>
            </a:r>
            <a:r>
              <a:rPr lang="zh-TW" altLang="en-US" sz="3200" b="1" dirty="0"/>
              <a:t> 。</a:t>
            </a:r>
            <a:endParaRPr lang="en-HK" sz="3200" dirty="0"/>
          </a:p>
        </p:txBody>
      </p:sp>
    </p:spTree>
    <p:extLst>
      <p:ext uri="{BB962C8B-B14F-4D97-AF65-F5344CB8AC3E}">
        <p14:creationId xmlns:p14="http://schemas.microsoft.com/office/powerpoint/2010/main" val="239709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t>
            </a:r>
            <a:r>
              <a:rPr lang="zh-HK" altLang="en-US" dirty="0"/>
              <a:t>約</a:t>
            </a:r>
            <a:r>
              <a:rPr lang="en-US" dirty="0"/>
              <a:t>6000</a:t>
            </a:r>
            <a:r>
              <a:rPr lang="zh-HK" altLang="en-US" dirty="0"/>
              <a:t>年前</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t>
            </a:r>
            <a:r>
              <a:rPr lang="zh-TW" altLang="en-US" dirty="0"/>
              <a:t>約公元三世紀</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a:t>
            </a:r>
            <a:r>
              <a:rPr lang="zh-TW" altLang="en-US" dirty="0"/>
              <a:t>現今</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988598"/>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7  </a:t>
            </a:r>
            <a:r>
              <a:rPr lang="zh-TW" altLang="en-US" sz="3200" dirty="0"/>
              <a:t>長江河口三角洲的發展簡圖</a:t>
            </a:r>
            <a:endParaRPr lang="en-HK" sz="3200" dirty="0"/>
          </a:p>
        </p:txBody>
      </p:sp>
    </p:spTree>
    <p:extLst>
      <p:ext uri="{BB962C8B-B14F-4D97-AF65-F5344CB8AC3E}">
        <p14:creationId xmlns:p14="http://schemas.microsoft.com/office/powerpoint/2010/main" val="148625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3226131" y="2014930"/>
            <a:ext cx="1248215" cy="7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崇明島</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81087" y="1345055"/>
            <a:ext cx="614363"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長江</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199138" y="3068698"/>
            <a:ext cx="1109709"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長興島</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738151" y="3380886"/>
            <a:ext cx="2139519" cy="2840855"/>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8  </a:t>
            </a:r>
            <a:r>
              <a:rPr lang="zh-TW" altLang="en-US" sz="3200" dirty="0"/>
              <a:t>崇明島及長興島現今的區位</a:t>
            </a:r>
          </a:p>
        </p:txBody>
      </p:sp>
    </p:spTree>
    <p:extLst>
      <p:ext uri="{BB962C8B-B14F-4D97-AF65-F5344CB8AC3E}">
        <p14:creationId xmlns:p14="http://schemas.microsoft.com/office/powerpoint/2010/main" val="313133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804374" y="3723881"/>
            <a:ext cx="1468005" cy="14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唐宋間</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宋朝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明中葉</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明末清初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現今的崇明島</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905382" y="3284512"/>
            <a:ext cx="2143210" cy="55403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1" i="0" u="sng"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圖例</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不同時期出現的沙洲</a:t>
            </a:r>
            <a:r>
              <a:rPr kumimoji="0" lang="zh-TW" altLang="en-US"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955097" y="5692039"/>
            <a:ext cx="7474998" cy="914406"/>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9  </a:t>
            </a:r>
            <a:r>
              <a:rPr lang="zh-TW" altLang="en-US" sz="3200" dirty="0"/>
              <a:t>長江口不同時期沙洲的發展與</a:t>
            </a:r>
            <a:endParaRPr lang="en-HK" altLang="zh-TW" sz="3200" dirty="0"/>
          </a:p>
          <a:p>
            <a:pPr algn="ctr"/>
            <a:r>
              <a:rPr lang="zh-TW" altLang="en-US" sz="3200" dirty="0"/>
              <a:t>崇明島的形成</a:t>
            </a:r>
            <a:endParaRPr lang="en-HK" sz="32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6674177" y="3972351"/>
            <a:ext cx="1885361" cy="584775"/>
          </a:xfrm>
          <a:prstGeom prst="rect">
            <a:avLst/>
          </a:prstGeom>
          <a:noFill/>
        </p:spPr>
        <p:txBody>
          <a:bodyPr wrap="square" rtlCol="0">
            <a:spAutoFit/>
          </a:bodyPr>
          <a:lstStyle/>
          <a:p>
            <a:r>
              <a:rPr lang="zh-TW" altLang="en-US" sz="3200" b="1" dirty="0"/>
              <a:t>祟明島</a:t>
            </a:r>
            <a:endParaRPr lang="en-HK" sz="3200" b="1" dirty="0"/>
          </a:p>
        </p:txBody>
      </p:sp>
    </p:spTree>
    <p:extLst>
      <p:ext uri="{BB962C8B-B14F-4D97-AF65-F5344CB8AC3E}">
        <p14:creationId xmlns:p14="http://schemas.microsoft.com/office/powerpoint/2010/main" val="117480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6" y="1826467"/>
            <a:ext cx="1278292"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東灘</a:t>
            </a:r>
            <a:endParaRPr lang="zh-HK" altLang="en-US" sz="2400" b="1" dirty="0"/>
          </a:p>
        </p:txBody>
      </p:sp>
      <p:sp>
        <p:nvSpPr>
          <p:cNvPr id="4" name="圓角矩形圖說文字 3"/>
          <p:cNvSpPr/>
          <p:nvPr/>
        </p:nvSpPr>
        <p:spPr>
          <a:xfrm>
            <a:off x="518473" y="297413"/>
            <a:ext cx="2561409"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1980</a:t>
            </a:r>
            <a:r>
              <a:rPr lang="zh-TW" altLang="en-US" sz="2400" dirty="0"/>
              <a:t>年後淤漲及圍墾土地</a:t>
            </a:r>
            <a:endParaRPr lang="zh-HK" altLang="en-US" sz="2400" dirty="0"/>
          </a:p>
        </p:txBody>
      </p:sp>
      <p:sp>
        <p:nvSpPr>
          <p:cNvPr id="5" name="圓角矩形圖說文字 4"/>
          <p:cNvSpPr/>
          <p:nvPr/>
        </p:nvSpPr>
        <p:spPr>
          <a:xfrm>
            <a:off x="518473" y="1176957"/>
            <a:ext cx="2561409"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年後淤漲及圍墾土地</a:t>
            </a:r>
            <a:endParaRPr lang="zh-HK" altLang="en-US" sz="2400" dirty="0"/>
          </a:p>
        </p:txBody>
      </p:sp>
      <p:sp>
        <p:nvSpPr>
          <p:cNvPr id="6" name="圓角矩形圖說文字 5"/>
          <p:cNvSpPr/>
          <p:nvPr/>
        </p:nvSpPr>
        <p:spPr>
          <a:xfrm>
            <a:off x="518472" y="2061783"/>
            <a:ext cx="2654118" cy="588546"/>
          </a:xfrm>
          <a:prstGeom prst="wedgeRoundRectCallout">
            <a:avLst>
              <a:gd name="adj1" fmla="val 60153"/>
              <a:gd name="adj2" fmla="val -92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的陸地範圍</a:t>
            </a:r>
            <a:endParaRPr lang="zh-HK" altLang="en-US" sz="24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352018" y="2650328"/>
            <a:ext cx="1126503" cy="646331"/>
          </a:xfrm>
          <a:prstGeom prst="rect">
            <a:avLst/>
          </a:prstGeom>
          <a:noFill/>
        </p:spPr>
        <p:txBody>
          <a:bodyPr wrap="square" rtlCol="0">
            <a:spAutoFit/>
          </a:bodyPr>
          <a:lstStyle/>
          <a:p>
            <a:r>
              <a:rPr lang="zh-TW" altLang="en-US" b="1" dirty="0"/>
              <a:t>蘇州河</a:t>
            </a:r>
            <a:r>
              <a:rPr lang="en-US" altLang="zh-TW" b="1" dirty="0"/>
              <a:t>/</a:t>
            </a:r>
            <a:r>
              <a:rPr lang="zh-TW" altLang="en-US" b="1" dirty="0"/>
              <a:t>吳淞江</a:t>
            </a:r>
          </a:p>
        </p:txBody>
      </p:sp>
      <p:sp>
        <p:nvSpPr>
          <p:cNvPr id="9" name="TextBox 8">
            <a:extLst>
              <a:ext uri="{FF2B5EF4-FFF2-40B4-BE49-F238E27FC236}">
                <a16:creationId xmlns:a16="http://schemas.microsoft.com/office/drawing/2014/main" id="{CAA4B6AC-4CFA-4013-BFE7-9FE8D0D5864E}"/>
              </a:ext>
            </a:extLst>
          </p:cNvPr>
          <p:cNvSpPr txBox="1"/>
          <p:nvPr/>
        </p:nvSpPr>
        <p:spPr>
          <a:xfrm>
            <a:off x="5137607" y="3864989"/>
            <a:ext cx="953993" cy="369332"/>
          </a:xfrm>
          <a:prstGeom prst="rect">
            <a:avLst/>
          </a:prstGeom>
          <a:noFill/>
        </p:spPr>
        <p:txBody>
          <a:bodyPr wrap="square" rtlCol="0">
            <a:spAutoFit/>
          </a:bodyPr>
          <a:lstStyle/>
          <a:p>
            <a:r>
              <a:rPr lang="zh-TW" altLang="en-US" b="1" dirty="0"/>
              <a:t>黃浦江</a:t>
            </a:r>
          </a:p>
        </p:txBody>
      </p:sp>
      <p:sp>
        <p:nvSpPr>
          <p:cNvPr id="10" name="TextBox 9">
            <a:extLst>
              <a:ext uri="{FF2B5EF4-FFF2-40B4-BE49-F238E27FC236}">
                <a16:creationId xmlns:a16="http://schemas.microsoft.com/office/drawing/2014/main" id="{917C7F6E-B2EE-4998-9373-C87832367FB9}"/>
              </a:ext>
            </a:extLst>
          </p:cNvPr>
          <p:cNvSpPr txBox="1"/>
          <p:nvPr/>
        </p:nvSpPr>
        <p:spPr>
          <a:xfrm>
            <a:off x="5614603" y="1431187"/>
            <a:ext cx="953993" cy="369332"/>
          </a:xfrm>
          <a:prstGeom prst="rect">
            <a:avLst/>
          </a:prstGeom>
          <a:noFill/>
        </p:spPr>
        <p:txBody>
          <a:bodyPr wrap="square" rtlCol="0">
            <a:spAutoFit/>
          </a:bodyPr>
          <a:lstStyle/>
          <a:p>
            <a:r>
              <a:rPr lang="zh-TW" altLang="en-US" b="1" dirty="0"/>
              <a:t>崇明島</a:t>
            </a:r>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圖</a:t>
            </a:r>
            <a:r>
              <a:rPr lang="en-US" altLang="zh-TW" sz="3200" dirty="0"/>
              <a:t>10  </a:t>
            </a:r>
            <a:r>
              <a:rPr lang="zh-TW" altLang="en-US" sz="3200" dirty="0"/>
              <a:t>上海的灘塗淤漲圖</a:t>
            </a:r>
          </a:p>
        </p:txBody>
      </p:sp>
    </p:spTree>
    <p:extLst>
      <p:ext uri="{BB962C8B-B14F-4D97-AF65-F5344CB8AC3E}">
        <p14:creationId xmlns:p14="http://schemas.microsoft.com/office/powerpoint/2010/main" val="274117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zh-TW" altLang="en-US" b="1" dirty="0"/>
              <a:t>參考資料：</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685330" y="952107"/>
            <a:ext cx="7772870" cy="5637229"/>
          </a:xfrm>
        </p:spPr>
        <p:txBody>
          <a:bodyPr>
            <a:normAutofit/>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中國的地形</a:t>
            </a:r>
            <a:r>
              <a:rPr lang="en-US" altLang="zh-TW" sz="2600" dirty="0"/>
              <a:t>》</a:t>
            </a:r>
            <a:r>
              <a:rPr lang="zh-TW" altLang="en-US" sz="2600" dirty="0"/>
              <a:t>。北京：商務印書館。</a:t>
            </a:r>
          </a:p>
          <a:p>
            <a:r>
              <a:rPr lang="zh-TW" altLang="en-US" sz="2600" dirty="0"/>
              <a:t>章銘陶編著 </a:t>
            </a:r>
            <a:r>
              <a:rPr lang="en-US" altLang="zh-TW" sz="2600" dirty="0"/>
              <a:t>(2004) 《</a:t>
            </a:r>
            <a:r>
              <a:rPr lang="zh-TW" altLang="en-US" sz="2600" dirty="0"/>
              <a:t>中國大地 </a:t>
            </a:r>
            <a:r>
              <a:rPr lang="en-US" altLang="zh-TW" sz="2600" dirty="0"/>
              <a:t>– </a:t>
            </a:r>
            <a:r>
              <a:rPr lang="zh-TW" altLang="en-US" sz="2600" dirty="0"/>
              <a:t>水域世界</a:t>
            </a:r>
            <a:r>
              <a:rPr lang="en-US" altLang="zh-TW" sz="2600" dirty="0"/>
              <a:t>》</a:t>
            </a:r>
            <a:r>
              <a:rPr lang="zh-TW" altLang="en-US" sz="2600" dirty="0"/>
              <a:t>。香港：商務印書館</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上海市鄉土地理 </a:t>
            </a:r>
            <a:r>
              <a:rPr lang="en-US" altLang="zh-TW" sz="2600" dirty="0"/>
              <a:t>(</a:t>
            </a:r>
            <a:r>
              <a:rPr lang="zh-TW" altLang="en-US" sz="2600" dirty="0"/>
              <a:t>試用本</a:t>
            </a:r>
            <a:r>
              <a:rPr lang="en-US" altLang="zh-TW" sz="2600" dirty="0"/>
              <a:t>)》</a:t>
            </a:r>
            <a:r>
              <a:rPr lang="zh-TW" altLang="en-US" sz="2600" dirty="0"/>
              <a:t>。上海：上海教育出版社。</a:t>
            </a:r>
          </a:p>
          <a:p>
            <a:r>
              <a:rPr lang="zh-TW" altLang="en-US" sz="2600" dirty="0"/>
              <a:t>黃錫荃等（</a:t>
            </a:r>
            <a:r>
              <a:rPr lang="en-US" altLang="zh-TW" sz="2600" dirty="0"/>
              <a:t>1995</a:t>
            </a:r>
            <a:r>
              <a:rPr lang="zh-TW" altLang="en-US" sz="2600" dirty="0"/>
              <a:t>）</a:t>
            </a:r>
            <a:r>
              <a:rPr lang="en-US" altLang="zh-TW" sz="2600" dirty="0"/>
              <a:t>《</a:t>
            </a:r>
            <a:r>
              <a:rPr lang="zh-TW" altLang="en-US" sz="2600" dirty="0"/>
              <a:t>中國的河流</a:t>
            </a:r>
            <a:r>
              <a:rPr lang="en-US" altLang="zh-TW" sz="2600" dirty="0"/>
              <a:t>》</a:t>
            </a:r>
            <a:r>
              <a:rPr lang="zh-TW" altLang="en-US" sz="2600" dirty="0"/>
              <a:t>。北京：商務印書館</a:t>
            </a:r>
            <a:r>
              <a:rPr lang="zh-TW" altLang="en-US" sz="2600" dirty="0" smtClean="0"/>
              <a:t>。</a:t>
            </a:r>
            <a:endParaRPr lang="zh-TW" altLang="en-US" sz="2600" dirty="0"/>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802927" y="150108"/>
            <a:ext cx="8064586"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1  </a:t>
            </a:r>
            <a:r>
              <a:rPr lang="zh-TW" altLang="en-US" sz="3000" b="1" dirty="0" smtClean="0"/>
              <a:t>我國的</a:t>
            </a:r>
            <a:r>
              <a:rPr lang="zh-TW" altLang="en-US" sz="3000" b="1" dirty="0"/>
              <a:t>三級階梯地勢和主要河流圖</a:t>
            </a:r>
            <a:endParaRPr lang="en-HK" altLang="zh-TW" sz="3000" b="1" dirty="0"/>
          </a:p>
          <a:p>
            <a:pPr algn="ctr"/>
            <a:r>
              <a:rPr lang="en-US" altLang="zh-TW" sz="3000" b="1" dirty="0"/>
              <a:t>(</a:t>
            </a:r>
            <a:r>
              <a:rPr lang="zh-TW" altLang="en-US" sz="3000" b="1" dirty="0"/>
              <a:t>及相關資料</a:t>
            </a:r>
            <a:r>
              <a:rPr lang="en-US" altLang="zh-TW" sz="3000" b="1" dirty="0"/>
              <a:t>)</a:t>
            </a:r>
            <a:endParaRPr lang="zh-HK" altLang="en-US" sz="3000" b="1" dirty="0"/>
          </a:p>
        </p:txBody>
      </p:sp>
      <p:graphicFrame>
        <p:nvGraphicFramePr>
          <p:cNvPr id="4" name="表格 3"/>
          <p:cNvGraphicFramePr>
            <a:graphicFrameLocks noGrp="1"/>
          </p:cNvGraphicFramePr>
          <p:nvPr>
            <p:extLst>
              <p:ext uri="{D42A27DB-BD31-4B8C-83A1-F6EECF244321}">
                <p14:modId xmlns:p14="http://schemas.microsoft.com/office/powerpoint/2010/main" val="1755285102"/>
              </p:ext>
            </p:extLst>
          </p:nvPr>
        </p:nvGraphicFramePr>
        <p:xfrm>
          <a:off x="0" y="1268827"/>
          <a:ext cx="2494337" cy="3291840"/>
        </p:xfrm>
        <a:graphic>
          <a:graphicData uri="http://schemas.openxmlformats.org/drawingml/2006/table">
            <a:tbl>
              <a:tblPr firstRow="1" bandRow="1">
                <a:tableStyleId>{5C22544A-7EE6-4342-B048-85BDC9FD1C3A}</a:tableStyleId>
              </a:tblPr>
              <a:tblGrid>
                <a:gridCol w="481667">
                  <a:extLst>
                    <a:ext uri="{9D8B030D-6E8A-4147-A177-3AD203B41FA5}">
                      <a16:colId xmlns:a16="http://schemas.microsoft.com/office/drawing/2014/main" val="587055473"/>
                    </a:ext>
                  </a:extLst>
                </a:gridCol>
                <a:gridCol w="933895">
                  <a:extLst>
                    <a:ext uri="{9D8B030D-6E8A-4147-A177-3AD203B41FA5}">
                      <a16:colId xmlns:a16="http://schemas.microsoft.com/office/drawing/2014/main" val="1894175473"/>
                    </a:ext>
                  </a:extLst>
                </a:gridCol>
                <a:gridCol w="1078775">
                  <a:extLst>
                    <a:ext uri="{9D8B030D-6E8A-4147-A177-3AD203B41FA5}">
                      <a16:colId xmlns:a16="http://schemas.microsoft.com/office/drawing/2014/main" val="4021606260"/>
                    </a:ext>
                  </a:extLst>
                </a:gridCol>
              </a:tblGrid>
              <a:tr h="370840">
                <a:tc>
                  <a:txBody>
                    <a:bodyPr/>
                    <a:lstStyle/>
                    <a:p>
                      <a:pPr algn="ctr"/>
                      <a:r>
                        <a:rPr lang="zh-TW" altLang="en-US" u="sng" dirty="0"/>
                        <a:t>河流</a:t>
                      </a:r>
                      <a:endParaRPr lang="zh-HK" altLang="en-US" u="sng" dirty="0"/>
                    </a:p>
                  </a:txBody>
                  <a:tcPr/>
                </a:tc>
                <a:tc>
                  <a:txBody>
                    <a:bodyPr/>
                    <a:lstStyle/>
                    <a:p>
                      <a:pPr algn="ctr"/>
                      <a:r>
                        <a:rPr lang="zh-HK" altLang="en-US" u="sng" dirty="0"/>
                        <a:t>河長</a:t>
                      </a:r>
                      <a:r>
                        <a:rPr lang="zh-HK" altLang="en-US" dirty="0"/>
                        <a:t> </a:t>
                      </a:r>
                      <a:r>
                        <a:rPr lang="en-US" altLang="zh-TW" dirty="0"/>
                        <a:t>(</a:t>
                      </a:r>
                      <a:r>
                        <a:rPr lang="zh-TW" altLang="en-US" dirty="0"/>
                        <a:t>數據來源：</a:t>
                      </a:r>
                      <a:r>
                        <a:rPr lang="en-US" altLang="zh-TW" dirty="0"/>
                        <a:t>《</a:t>
                      </a:r>
                      <a:r>
                        <a:rPr lang="zh-TW" altLang="en-US" dirty="0"/>
                        <a:t>中國統計年鑑</a:t>
                      </a:r>
                      <a:r>
                        <a:rPr lang="en-US" altLang="zh-TW" dirty="0" smtClean="0"/>
                        <a:t>2021》)</a:t>
                      </a:r>
                      <a:endParaRPr lang="en-US" altLang="zh-HK" dirty="0"/>
                    </a:p>
                  </a:txBody>
                  <a:tcPr/>
                </a:tc>
                <a:tc>
                  <a:txBody>
                    <a:bodyPr/>
                    <a:lstStyle/>
                    <a:p>
                      <a:pPr algn="ctr"/>
                      <a:r>
                        <a:rPr lang="zh-HK" altLang="en-US" u="sng" dirty="0"/>
                        <a:t>年徑流量 </a:t>
                      </a:r>
                      <a:r>
                        <a:rPr lang="en-US" altLang="zh-TW" dirty="0"/>
                        <a:t>(</a:t>
                      </a:r>
                      <a:r>
                        <a:rPr lang="zh-TW" altLang="en-US" dirty="0"/>
                        <a:t>數據來源：</a:t>
                      </a:r>
                      <a:r>
                        <a:rPr lang="en-US" altLang="zh-TW" dirty="0"/>
                        <a:t>《</a:t>
                      </a:r>
                      <a:r>
                        <a:rPr lang="zh-TW" altLang="en-US" dirty="0"/>
                        <a:t>中國統計年鑑</a:t>
                      </a:r>
                      <a:r>
                        <a:rPr lang="en-US" altLang="zh-TW" dirty="0" smtClean="0"/>
                        <a:t>2021》)</a:t>
                      </a:r>
                      <a:endParaRPr lang="zh-HK" altLang="en-US" dirty="0"/>
                    </a:p>
                  </a:txBody>
                  <a:tcPr/>
                </a:tc>
                <a:extLst>
                  <a:ext uri="{0D108BD9-81ED-4DB2-BD59-A6C34878D82A}">
                    <a16:rowId xmlns:a16="http://schemas.microsoft.com/office/drawing/2014/main" val="3364974688"/>
                  </a:ext>
                </a:extLst>
              </a:tr>
              <a:tr h="370840">
                <a:tc>
                  <a:txBody>
                    <a:bodyPr/>
                    <a:lstStyle/>
                    <a:p>
                      <a:r>
                        <a:rPr lang="zh-HK" altLang="en-US" dirty="0"/>
                        <a:t>黃河</a:t>
                      </a:r>
                    </a:p>
                  </a:txBody>
                  <a:tcPr/>
                </a:tc>
                <a:tc>
                  <a:txBody>
                    <a:bodyPr/>
                    <a:lstStyle/>
                    <a:p>
                      <a:r>
                        <a:rPr lang="en-US" altLang="zh-HK" dirty="0"/>
                        <a:t>5,464</a:t>
                      </a:r>
                      <a:r>
                        <a:rPr lang="zh-HK" altLang="en-US" dirty="0"/>
                        <a:t>公里</a:t>
                      </a:r>
                    </a:p>
                  </a:txBody>
                  <a:tcPr/>
                </a:tc>
                <a:tc>
                  <a:txBody>
                    <a:bodyPr/>
                    <a:lstStyle/>
                    <a:p>
                      <a:r>
                        <a:rPr lang="en-US" altLang="zh-HK" dirty="0"/>
                        <a:t>592</a:t>
                      </a:r>
                      <a:r>
                        <a:rPr lang="zh-HK" altLang="en-US" dirty="0"/>
                        <a:t>億立方米</a:t>
                      </a:r>
                    </a:p>
                  </a:txBody>
                  <a:tcPr/>
                </a:tc>
                <a:extLst>
                  <a:ext uri="{0D108BD9-81ED-4DB2-BD59-A6C34878D82A}">
                    <a16:rowId xmlns:a16="http://schemas.microsoft.com/office/drawing/2014/main" val="1484070846"/>
                  </a:ext>
                </a:extLst>
              </a:tr>
              <a:tr h="370840">
                <a:tc>
                  <a:txBody>
                    <a:bodyPr/>
                    <a:lstStyle/>
                    <a:p>
                      <a:r>
                        <a:rPr lang="zh-HK" altLang="en-US" dirty="0"/>
                        <a:t>長江</a:t>
                      </a:r>
                    </a:p>
                  </a:txBody>
                  <a:tcPr/>
                </a:tc>
                <a:tc>
                  <a:txBody>
                    <a:bodyPr/>
                    <a:lstStyle/>
                    <a:p>
                      <a:r>
                        <a:rPr lang="en-US" altLang="zh-HK" dirty="0"/>
                        <a:t>6,300</a:t>
                      </a:r>
                      <a:r>
                        <a:rPr lang="zh-HK" altLang="en-US" dirty="0"/>
                        <a:t>公里</a:t>
                      </a:r>
                    </a:p>
                  </a:txBody>
                  <a:tcPr/>
                </a:tc>
                <a:tc>
                  <a:txBody>
                    <a:bodyPr/>
                    <a:lstStyle/>
                    <a:p>
                      <a:r>
                        <a:rPr lang="en-US" altLang="zh-HK" dirty="0"/>
                        <a:t>9,857</a:t>
                      </a:r>
                      <a:r>
                        <a:rPr lang="zh-HK" altLang="en-US" dirty="0"/>
                        <a:t>億立方米</a:t>
                      </a: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94337" y="1610992"/>
            <a:ext cx="6671116" cy="5170006"/>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503630" y="3611220"/>
            <a:ext cx="2189284" cy="584775"/>
          </a:xfrm>
          <a:prstGeom prst="rect">
            <a:avLst/>
          </a:prstGeom>
          <a:noFill/>
        </p:spPr>
        <p:txBody>
          <a:bodyPr wrap="square" rtlCol="0">
            <a:spAutoFit/>
          </a:bodyPr>
          <a:lstStyle/>
          <a:p>
            <a:r>
              <a:rPr lang="zh-TW" altLang="en-US" b="1" dirty="0"/>
              <a:t>       黃河</a:t>
            </a:r>
            <a:endParaRPr lang="en-US" altLang="zh-TW" b="1" dirty="0"/>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9895" y="4685827"/>
            <a:ext cx="790811" cy="369332"/>
          </a:xfrm>
          <a:prstGeom prst="rect">
            <a:avLst/>
          </a:prstGeom>
          <a:noFill/>
        </p:spPr>
        <p:txBody>
          <a:bodyPr wrap="square" rtlCol="0">
            <a:spAutoFit/>
          </a:bodyPr>
          <a:lstStyle/>
          <a:p>
            <a:r>
              <a:rPr lang="zh-TW" altLang="en-US" b="1" dirty="0"/>
              <a:t>長江</a:t>
            </a:r>
            <a:endParaRPr lang="en-US" altLang="zh-TW" b="1" dirty="0"/>
          </a:p>
        </p:txBody>
      </p:sp>
      <p:sp>
        <p:nvSpPr>
          <p:cNvPr id="18" name="文字方塊 17"/>
          <p:cNvSpPr txBox="1"/>
          <p:nvPr/>
        </p:nvSpPr>
        <p:spPr>
          <a:xfrm>
            <a:off x="2867349" y="5151912"/>
            <a:ext cx="881950" cy="369332"/>
          </a:xfrm>
          <a:prstGeom prst="rect">
            <a:avLst/>
          </a:prstGeom>
          <a:noFill/>
        </p:spPr>
        <p:txBody>
          <a:bodyPr wrap="square" rtlCol="0">
            <a:spAutoFit/>
          </a:bodyPr>
          <a:lstStyle/>
          <a:p>
            <a:r>
              <a:rPr lang="zh-TW" altLang="en-US" b="1" u="sng" dirty="0"/>
              <a:t>圖例</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232455" y="5521244"/>
            <a:ext cx="1487262" cy="369332"/>
          </a:xfrm>
          <a:prstGeom prst="rect">
            <a:avLst/>
          </a:prstGeom>
          <a:noFill/>
        </p:spPr>
        <p:txBody>
          <a:bodyPr wrap="square" rtlCol="0">
            <a:spAutoFit/>
          </a:bodyPr>
          <a:lstStyle/>
          <a:p>
            <a:r>
              <a:rPr lang="zh-TW" altLang="en-US" b="1" dirty="0"/>
              <a:t>第一級階梯</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232455" y="5890576"/>
            <a:ext cx="1434508" cy="369332"/>
          </a:xfrm>
          <a:prstGeom prst="rect">
            <a:avLst/>
          </a:prstGeom>
          <a:noFill/>
        </p:spPr>
        <p:txBody>
          <a:bodyPr wrap="square" rtlCol="0">
            <a:spAutoFit/>
          </a:bodyPr>
          <a:lstStyle/>
          <a:p>
            <a:r>
              <a:rPr lang="zh-TW" altLang="en-US" b="1" dirty="0"/>
              <a:t>第二級階梯</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232455" y="6232741"/>
            <a:ext cx="1380393" cy="369332"/>
          </a:xfrm>
          <a:prstGeom prst="rect">
            <a:avLst/>
          </a:prstGeom>
          <a:noFill/>
        </p:spPr>
        <p:txBody>
          <a:bodyPr wrap="square" rtlCol="0">
            <a:spAutoFit/>
          </a:bodyPr>
          <a:lstStyle/>
          <a:p>
            <a:r>
              <a:rPr lang="zh-TW" altLang="en-US" b="1" dirty="0"/>
              <a:t>第三級階梯</a:t>
            </a:r>
            <a:endParaRPr lang="en-HK" altLang="zh-TW" b="1" dirty="0"/>
          </a:p>
        </p:txBody>
      </p:sp>
    </p:spTree>
    <p:extLst>
      <p:ext uri="{BB962C8B-B14F-4D97-AF65-F5344CB8AC3E}">
        <p14:creationId xmlns:p14="http://schemas.microsoft.com/office/powerpoint/2010/main" val="372309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圖</a:t>
            </a:r>
            <a:r>
              <a:rPr kumimoji="0" lang="en-US" altLang="zh-TW"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2  </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長江水系</a:t>
            </a:r>
            <a:r>
              <a:rPr kumimoji="0" lang="zh-TW" altLang="en-US" sz="3200" b="0" i="0" u="none" strike="noStrike" kern="1200" cap="none" spc="0" normalizeH="0" baseline="0" noProof="0" dirty="0" smtClean="0">
                <a:ln>
                  <a:noFill/>
                </a:ln>
                <a:solidFill>
                  <a:prstClr val="white"/>
                </a:solidFill>
                <a:effectLst/>
                <a:uLnTx/>
                <a:uFillTx/>
                <a:latin typeface="Tw Cen MT" panose="020B0602020104020603"/>
                <a:ea typeface="新細明體" panose="02020500000000000000" pitchFamily="18" charset="-120"/>
                <a:cs typeface="+mn-cs"/>
              </a:rPr>
              <a:t>分</a:t>
            </a:r>
            <a:r>
              <a:rPr lang="zh-TW" altLang="en-US" sz="3200" dirty="0">
                <a:solidFill>
                  <a:prstClr val="white"/>
                </a:solidFill>
                <a:latin typeface="Tw Cen MT" panose="020B0602020104020603"/>
                <a:ea typeface="新細明體" panose="02020500000000000000" pitchFamily="18" charset="-120"/>
              </a:rPr>
              <a:t>佈</a:t>
            </a:r>
            <a:r>
              <a:rPr kumimoji="0" lang="zh-TW" altLang="en-US" sz="3200" b="0" i="0" u="none" strike="noStrike" kern="1200" cap="none" spc="0" normalizeH="0" baseline="0" noProof="0" dirty="0" smtClean="0">
                <a:ln>
                  <a:noFill/>
                </a:ln>
                <a:solidFill>
                  <a:prstClr val="white"/>
                </a:solidFill>
                <a:effectLst/>
                <a:uLnTx/>
                <a:uFillTx/>
                <a:latin typeface="Tw Cen MT" panose="020B0602020104020603"/>
                <a:ea typeface="新細明體" panose="02020500000000000000" pitchFamily="18" charset="-120"/>
                <a:cs typeface="+mn-cs"/>
              </a:rPr>
              <a:t>圖</a:t>
            </a:r>
            <a:endParaRPr kumimoji="0" lang="en-HK" sz="3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11561739-20CD-4B44-B6CB-4994E87C1E84}"/>
              </a:ext>
            </a:extLst>
          </p:cNvPr>
          <p:cNvSpPr txBox="1"/>
          <p:nvPr/>
        </p:nvSpPr>
        <p:spPr>
          <a:xfrm>
            <a:off x="426128" y="3090446"/>
            <a:ext cx="143818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唐古喇山脈</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17CB8D5E-E557-4E34-95D5-7CB7EE97D779}"/>
              </a:ext>
            </a:extLst>
          </p:cNvPr>
          <p:cNvSpPr txBox="1"/>
          <p:nvPr/>
        </p:nvSpPr>
        <p:spPr>
          <a:xfrm>
            <a:off x="1136341" y="2346201"/>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通天河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5543A365-7B71-4215-9830-20F842A6FFAF}"/>
              </a:ext>
            </a:extLst>
          </p:cNvPr>
          <p:cNvSpPr txBox="1"/>
          <p:nvPr/>
        </p:nvSpPr>
        <p:spPr>
          <a:xfrm>
            <a:off x="2347824" y="3719744"/>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金沙江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TextBox 11">
            <a:extLst>
              <a:ext uri="{FF2B5EF4-FFF2-40B4-BE49-F238E27FC236}">
                <a16:creationId xmlns:a16="http://schemas.microsoft.com/office/drawing/2014/main" id="{65FE3693-8B0D-47C9-8801-4FD852A229B5}"/>
              </a:ext>
            </a:extLst>
          </p:cNvPr>
          <p:cNvSpPr txBox="1"/>
          <p:nvPr/>
        </p:nvSpPr>
        <p:spPr>
          <a:xfrm>
            <a:off x="2743201" y="35170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雅礱江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0A89DADB-8EE1-42DC-8CC9-0056034FD2F3}"/>
              </a:ext>
            </a:extLst>
          </p:cNvPr>
          <p:cNvSpPr txBox="1"/>
          <p:nvPr/>
        </p:nvSpPr>
        <p:spPr>
          <a:xfrm>
            <a:off x="3174088" y="3340962"/>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大渡河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2F42EF6F-116B-41D0-A213-8B713D93C5C3}"/>
              </a:ext>
            </a:extLst>
          </p:cNvPr>
          <p:cNvSpPr txBox="1"/>
          <p:nvPr/>
        </p:nvSpPr>
        <p:spPr>
          <a:xfrm>
            <a:off x="4901893" y="41991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烏江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3A94ACEC-D511-4F98-ACDC-297DE9BD36B9}"/>
              </a:ext>
            </a:extLst>
          </p:cNvPr>
          <p:cNvSpPr txBox="1"/>
          <p:nvPr/>
        </p:nvSpPr>
        <p:spPr>
          <a:xfrm>
            <a:off x="6132732" y="3396447"/>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漢水</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東海</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C9832EA-4B6B-4B4A-8536-6CB4A2A9DD6F}"/>
              </a:ext>
            </a:extLst>
          </p:cNvPr>
          <p:cNvSpPr txBox="1"/>
          <p:nvPr/>
        </p:nvSpPr>
        <p:spPr>
          <a:xfrm>
            <a:off x="328473" y="2212527"/>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沱沱河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673533" y="2743085"/>
            <a:ext cx="763479" cy="338554"/>
          </a:xfrm>
          <a:prstGeom prst="wedgeRectCallout">
            <a:avLst>
              <a:gd name="adj1" fmla="val -44189"/>
              <a:gd name="adj2" fmla="val 227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武漢</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327897" y="2253863"/>
            <a:ext cx="763479" cy="338554"/>
          </a:xfrm>
          <a:prstGeom prst="wedgeRectCallout">
            <a:avLst>
              <a:gd name="adj1" fmla="val -26647"/>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上海</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63775" y="1722381"/>
            <a:ext cx="763479"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南京</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763479" cy="338554"/>
          </a:xfrm>
          <a:prstGeom prst="wedgeRectCallout">
            <a:avLst>
              <a:gd name="adj1" fmla="val 71027"/>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成都</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82035" y="5666913"/>
            <a:ext cx="763479" cy="338554"/>
          </a:xfrm>
          <a:prstGeom prst="wedgeRectCallout">
            <a:avLst>
              <a:gd name="adj1" fmla="val -145252"/>
              <a:gd name="adj2" fmla="val -40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長沙</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80636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5332" y="618518"/>
            <a:ext cx="7773338" cy="819665"/>
          </a:xfrm>
        </p:spPr>
        <p:txBody>
          <a:bodyPr/>
          <a:lstStyle/>
          <a:p>
            <a:r>
              <a:rPr lang="zh-TW" altLang="en-US" b="1" u="sng" dirty="0"/>
              <a:t>長江的上、中及下游</a:t>
            </a:r>
            <a:endParaRPr lang="en-HK" b="1" u="sng" dirty="0"/>
          </a:p>
        </p:txBody>
      </p:sp>
      <p:pic>
        <p:nvPicPr>
          <p:cNvPr id="4" name="Content Placeholder 3">
            <a:extLst>
              <a:ext uri="{FF2B5EF4-FFF2-40B4-BE49-F238E27FC236}">
                <a16:creationId xmlns:a16="http://schemas.microsoft.com/office/drawing/2014/main" id="{41328DBA-350C-4883-AF35-1EEE09F21871}"/>
              </a:ext>
            </a:extLst>
          </p:cNvPr>
          <p:cNvPicPr>
            <a:picLocks noGrp="1" noChangeAspect="1"/>
          </p:cNvPicPr>
          <p:nvPr>
            <p:ph sz="quarter" idx="13"/>
          </p:nvPr>
        </p:nvPicPr>
        <p:blipFill>
          <a:blip r:embed="rId2"/>
          <a:stretch>
            <a:fillRect/>
          </a:stretch>
        </p:blipFill>
        <p:spPr>
          <a:xfrm>
            <a:off x="24249" y="1700604"/>
            <a:ext cx="9119751" cy="3720857"/>
          </a:xfrm>
          <a:prstGeom prst="rect">
            <a:avLst/>
          </a:prstGeom>
        </p:spPr>
      </p:pic>
      <p:sp>
        <p:nvSpPr>
          <p:cNvPr id="5" name="圓角矩形圖說文字 5">
            <a:extLst>
              <a:ext uri="{FF2B5EF4-FFF2-40B4-BE49-F238E27FC236}">
                <a16:creationId xmlns:a16="http://schemas.microsoft.com/office/drawing/2014/main" id="{F262EF17-0170-4C17-AF1A-4B297D7D845B}"/>
              </a:ext>
            </a:extLst>
          </p:cNvPr>
          <p:cNvSpPr/>
          <p:nvPr/>
        </p:nvSpPr>
        <p:spPr>
          <a:xfrm>
            <a:off x="2575762" y="5683882"/>
            <a:ext cx="4684935"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3  </a:t>
            </a:r>
            <a:r>
              <a:rPr lang="zh-TW" altLang="en-US" sz="3000" b="1" dirty="0"/>
              <a:t>長江的剖面圖</a:t>
            </a:r>
            <a:endParaRPr lang="zh-HK" altLang="en-US" sz="3000" b="1" dirty="0"/>
          </a:p>
        </p:txBody>
      </p:sp>
      <p:sp>
        <p:nvSpPr>
          <p:cNvPr id="6" name="Oval 5">
            <a:extLst>
              <a:ext uri="{FF2B5EF4-FFF2-40B4-BE49-F238E27FC236}">
                <a16:creationId xmlns:a16="http://schemas.microsoft.com/office/drawing/2014/main" id="{1463D19A-8E25-4F70-9FD7-6B73ACB54B2E}"/>
              </a:ext>
            </a:extLst>
          </p:cNvPr>
          <p:cNvSpPr/>
          <p:nvPr/>
        </p:nvSpPr>
        <p:spPr>
          <a:xfrm>
            <a:off x="3213717"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 name="Oval 6">
            <a:extLst>
              <a:ext uri="{FF2B5EF4-FFF2-40B4-BE49-F238E27FC236}">
                <a16:creationId xmlns:a16="http://schemas.microsoft.com/office/drawing/2014/main" id="{BD60D5AE-9318-4489-89A8-A6AD870E0487}"/>
              </a:ext>
            </a:extLst>
          </p:cNvPr>
          <p:cNvSpPr/>
          <p:nvPr/>
        </p:nvSpPr>
        <p:spPr>
          <a:xfrm>
            <a:off x="6417319"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8" name="Oval 7">
            <a:extLst>
              <a:ext uri="{FF2B5EF4-FFF2-40B4-BE49-F238E27FC236}">
                <a16:creationId xmlns:a16="http://schemas.microsoft.com/office/drawing/2014/main" id="{E7316CE1-9E7E-40F5-B1F7-AB47164455D1}"/>
              </a:ext>
            </a:extLst>
          </p:cNvPr>
          <p:cNvSpPr/>
          <p:nvPr/>
        </p:nvSpPr>
        <p:spPr>
          <a:xfrm>
            <a:off x="7485356"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23246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685330" y="568171"/>
            <a:ext cx="7772870" cy="5823751"/>
          </a:xfrm>
        </p:spPr>
        <p:txBody>
          <a:bodyPr>
            <a:normAutofit fontScale="92500" lnSpcReduction="20000"/>
          </a:bodyPr>
          <a:lstStyle/>
          <a:p>
            <a:r>
              <a:rPr lang="zh-TW" altLang="en-US" sz="3200" dirty="0"/>
              <a:t>源起自唐古喇山，長江的上、中及下游的特徵如下 </a:t>
            </a:r>
            <a:r>
              <a:rPr lang="en-US" altLang="zh-TW" sz="3200" dirty="0"/>
              <a:t>(</a:t>
            </a:r>
            <a:r>
              <a:rPr lang="zh-TW" altLang="en-US" sz="3200" dirty="0"/>
              <a:t>圖</a:t>
            </a:r>
            <a:r>
              <a:rPr lang="en-US" altLang="zh-TW" sz="3200" dirty="0"/>
              <a:t>3)</a:t>
            </a:r>
            <a:r>
              <a:rPr lang="zh-TW" altLang="en-US" sz="3200" dirty="0"/>
              <a:t>：</a:t>
            </a:r>
            <a:endParaRPr lang="en-HK" altLang="zh-TW" sz="3200" dirty="0"/>
          </a:p>
          <a:p>
            <a:pPr marL="514350" indent="-514350">
              <a:buAutoNum type="arabicParenR"/>
            </a:pPr>
            <a:r>
              <a:rPr lang="zh-TW" altLang="en-US" sz="3200" b="1" u="sng" dirty="0">
                <a:solidFill>
                  <a:srgbClr val="0070C0"/>
                </a:solidFill>
              </a:rPr>
              <a:t>上游</a:t>
            </a:r>
            <a:r>
              <a:rPr lang="zh-TW" altLang="en-US" sz="3200" dirty="0"/>
              <a:t>：長江自源頭到湖北宜昌為上游，主要流經</a:t>
            </a:r>
            <a:r>
              <a:rPr lang="zh-TW" altLang="en-US" sz="3200" dirty="0" smtClean="0"/>
              <a:t>了我國地勢</a:t>
            </a:r>
            <a:r>
              <a:rPr lang="zh-TW" altLang="en-US" sz="3200" dirty="0"/>
              <a:t>的</a:t>
            </a:r>
            <a:r>
              <a:rPr lang="zh-TW" altLang="en-US" sz="3200" b="1" dirty="0"/>
              <a:t>一、二級階梯</a:t>
            </a:r>
            <a:r>
              <a:rPr lang="zh-TW" altLang="en-US" sz="3200" dirty="0"/>
              <a:t>。由於接納了大量支流的河水令水量大增，加上</a:t>
            </a:r>
            <a:r>
              <a:rPr lang="zh-TW" altLang="en-US" sz="3200" b="1" dirty="0"/>
              <a:t>地勢落差大</a:t>
            </a:r>
            <a:r>
              <a:rPr lang="zh-TW" altLang="en-US" sz="3200" dirty="0"/>
              <a:t>，水流急，</a:t>
            </a:r>
            <a:r>
              <a:rPr lang="zh-TW" altLang="en-US" sz="3200" b="1" dirty="0"/>
              <a:t>峽谷多</a:t>
            </a:r>
            <a:r>
              <a:rPr lang="zh-TW" altLang="en-US" sz="3200" dirty="0"/>
              <a:t>，水力資源豐富。</a:t>
            </a:r>
            <a:endParaRPr lang="en-HK" altLang="zh-TW" sz="3200" dirty="0"/>
          </a:p>
          <a:p>
            <a:pPr marL="514350" indent="-514350">
              <a:buAutoNum type="arabicParenR"/>
            </a:pPr>
            <a:r>
              <a:rPr lang="zh-TW" altLang="en-US" sz="3200" b="1" u="sng" dirty="0">
                <a:solidFill>
                  <a:srgbClr val="0070C0"/>
                </a:solidFill>
              </a:rPr>
              <a:t>中游</a:t>
            </a:r>
            <a:r>
              <a:rPr lang="zh-TW" altLang="en-US" sz="3200" dirty="0"/>
              <a:t>：自宜昌到江西湖口為長江的中游，流經</a:t>
            </a:r>
            <a:r>
              <a:rPr lang="zh-TW" altLang="en-US" sz="3200" b="1" dirty="0"/>
              <a:t>平原區</a:t>
            </a:r>
            <a:r>
              <a:rPr lang="zh-TW" altLang="en-US" sz="3200" dirty="0"/>
              <a:t>並接收了當地不同水系而令水量大增，當中的荊江河段更是九曲回腸，容易氾濫成災。</a:t>
            </a:r>
            <a:endParaRPr lang="en-HK" sz="3200" dirty="0"/>
          </a:p>
        </p:txBody>
      </p:sp>
    </p:spTree>
    <p:extLst>
      <p:ext uri="{BB962C8B-B14F-4D97-AF65-F5344CB8AC3E}">
        <p14:creationId xmlns:p14="http://schemas.microsoft.com/office/powerpoint/2010/main" val="185638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960773" y="622176"/>
            <a:ext cx="7772870" cy="5894033"/>
          </a:xfrm>
        </p:spPr>
        <p:txBody>
          <a:bodyPr>
            <a:normAutofit lnSpcReduction="10000"/>
          </a:bodyPr>
          <a:lstStyle/>
          <a:p>
            <a:pPr marL="0" indent="0">
              <a:buNone/>
            </a:pPr>
            <a:r>
              <a:rPr lang="zh-TW" altLang="en-US" sz="3200" dirty="0"/>
              <a:t>長江中游的特點是</a:t>
            </a:r>
            <a:r>
              <a:rPr lang="zh-TW" altLang="en-US" sz="3200" b="1" dirty="0"/>
              <a:t>地勢平坦</a:t>
            </a:r>
            <a:r>
              <a:rPr lang="zh-TW" altLang="en-US" sz="3200" dirty="0"/>
              <a:t>，</a:t>
            </a:r>
            <a:r>
              <a:rPr lang="zh-TW" altLang="en-US" sz="3200" b="1" dirty="0"/>
              <a:t>水流緩慢</a:t>
            </a:r>
            <a:r>
              <a:rPr lang="zh-TW" altLang="en-US" sz="3200" dirty="0"/>
              <a:t>，</a:t>
            </a:r>
            <a:r>
              <a:rPr lang="zh-TW" altLang="en-US" sz="3200" b="1" dirty="0"/>
              <a:t>江身屈曲</a:t>
            </a:r>
            <a:r>
              <a:rPr lang="zh-TW" altLang="en-US" sz="3200" dirty="0"/>
              <a:t>，</a:t>
            </a:r>
            <a:r>
              <a:rPr lang="zh-TW" altLang="en-US" sz="3200" b="1" dirty="0"/>
              <a:t>支流集中</a:t>
            </a:r>
            <a:r>
              <a:rPr lang="zh-TW" altLang="en-US" sz="3200" dirty="0"/>
              <a:t>，</a:t>
            </a:r>
            <a:r>
              <a:rPr lang="zh-TW" altLang="en-US" sz="3200" b="1" dirty="0"/>
              <a:t>水量大增</a:t>
            </a:r>
            <a:r>
              <a:rPr lang="zh-TW" altLang="en-US" sz="3200" dirty="0"/>
              <a:t>及</a:t>
            </a:r>
            <a:r>
              <a:rPr lang="zh-TW" altLang="en-US" sz="3200" b="1" dirty="0"/>
              <a:t>湖泊眾多</a:t>
            </a:r>
            <a:r>
              <a:rPr lang="en-US" altLang="zh-TW" sz="3200" dirty="0"/>
              <a:t>(</a:t>
            </a:r>
            <a:r>
              <a:rPr lang="zh-TW" altLang="en-US" sz="3200" dirty="0"/>
              <a:t>江湖相通</a:t>
            </a:r>
            <a:r>
              <a:rPr lang="en-US" altLang="zh-TW" sz="3200" dirty="0"/>
              <a:t>)</a:t>
            </a:r>
            <a:r>
              <a:rPr lang="zh-TW" altLang="en-US" sz="3200" dirty="0"/>
              <a:t>，當中最著名的湖泊便有</a:t>
            </a:r>
            <a:r>
              <a:rPr lang="zh-TW" altLang="en-US" sz="3200" b="1" dirty="0"/>
              <a:t>洞庭湖</a:t>
            </a:r>
            <a:r>
              <a:rPr lang="zh-TW" altLang="en-US" sz="3200" dirty="0"/>
              <a:t>及</a:t>
            </a:r>
            <a:r>
              <a:rPr lang="zh-TW" altLang="en-US" sz="3200" b="1" dirty="0"/>
              <a:t>鄱陽湖。</a:t>
            </a:r>
            <a:endParaRPr lang="en-US" altLang="zh-TW" sz="3200" b="1" dirty="0"/>
          </a:p>
          <a:p>
            <a:pPr marL="0" indent="0">
              <a:buNone/>
            </a:pPr>
            <a:r>
              <a:rPr lang="en-US" altLang="zh-TW" sz="3200" dirty="0"/>
              <a:t>3) </a:t>
            </a:r>
            <a:r>
              <a:rPr lang="zh-TW" altLang="en-US" sz="3200" b="1" u="sng" dirty="0">
                <a:solidFill>
                  <a:srgbClr val="0070C0"/>
                </a:solidFill>
              </a:rPr>
              <a:t>下游</a:t>
            </a:r>
            <a:r>
              <a:rPr lang="zh-TW" altLang="en-US" sz="3200" dirty="0"/>
              <a:t>：長江自江西湖口以下為下游，流經</a:t>
            </a:r>
            <a:r>
              <a:rPr lang="zh-TW" altLang="en-US" sz="3200" b="1" dirty="0"/>
              <a:t>平原地區</a:t>
            </a:r>
            <a:r>
              <a:rPr lang="zh-TW" altLang="en-US" sz="3200" dirty="0"/>
              <a:t>，由於水量大，地勢低平，容易氾濫成災。</a:t>
            </a:r>
            <a:endParaRPr lang="en-HK" altLang="zh-TW" sz="3200" dirty="0"/>
          </a:p>
          <a:p>
            <a:pPr marL="0" indent="0">
              <a:buNone/>
            </a:pPr>
            <a:r>
              <a:rPr lang="zh-TW" altLang="en-US" sz="3200" dirty="0"/>
              <a:t>長江下游的特點是</a:t>
            </a:r>
            <a:r>
              <a:rPr lang="zh-TW" altLang="en-US" sz="3200" b="1" dirty="0"/>
              <a:t>江面寬闊</a:t>
            </a:r>
            <a:r>
              <a:rPr lang="zh-TW" altLang="en-US" sz="3200" dirty="0"/>
              <a:t>，</a:t>
            </a:r>
            <a:r>
              <a:rPr lang="zh-TW" altLang="en-US" sz="3200" b="1" dirty="0"/>
              <a:t>支流短小</a:t>
            </a:r>
            <a:r>
              <a:rPr lang="zh-TW" altLang="en-US" sz="3200" dirty="0"/>
              <a:t>，江海相會，</a:t>
            </a:r>
            <a:r>
              <a:rPr lang="zh-TW" altLang="en-US" sz="3200" b="1" dirty="0"/>
              <a:t>沙洲眾多。</a:t>
            </a:r>
            <a:r>
              <a:rPr lang="zh-TW" altLang="en-US" sz="3200" dirty="0"/>
              <a:t>當中上海的</a:t>
            </a:r>
            <a:r>
              <a:rPr lang="zh-TW" altLang="en-US" sz="3200" b="1" dirty="0"/>
              <a:t>祟明島</a:t>
            </a:r>
            <a:r>
              <a:rPr lang="zh-TW" altLang="en-US" sz="3200" dirty="0"/>
              <a:t>，便是由長江泥沙堆積而成的沙洲。</a:t>
            </a:r>
            <a:endParaRPr lang="en-HK" sz="3200" dirty="0"/>
          </a:p>
          <a:p>
            <a:pPr marL="0" indent="0">
              <a:buNone/>
            </a:pPr>
            <a:endParaRPr lang="en-HK" sz="3200" dirty="0"/>
          </a:p>
        </p:txBody>
      </p:sp>
    </p:spTree>
    <p:extLst>
      <p:ext uri="{BB962C8B-B14F-4D97-AF65-F5344CB8AC3E}">
        <p14:creationId xmlns:p14="http://schemas.microsoft.com/office/powerpoint/2010/main" val="278472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685332" y="618518"/>
            <a:ext cx="7773338" cy="801909"/>
          </a:xfrm>
        </p:spPr>
        <p:txBody>
          <a:bodyPr/>
          <a:lstStyle/>
          <a:p>
            <a:r>
              <a:rPr lang="zh-TW" altLang="en-US" b="1" u="sng" dirty="0"/>
              <a:t>長江下游及河口地貌研習</a:t>
            </a:r>
            <a:endParaRPr lang="en-HK" b="1" u="sng" dirty="0"/>
          </a:p>
        </p:txBody>
      </p:sp>
      <p:sp>
        <p:nvSpPr>
          <p:cNvPr id="3" name="Content Placeholder 2">
            <a:extLst>
              <a:ext uri="{FF2B5EF4-FFF2-40B4-BE49-F238E27FC236}">
                <a16:creationId xmlns:a16="http://schemas.microsoft.com/office/drawing/2014/main" id="{C1FD3F99-0BE6-4C22-8385-A4B8B249CAF7}"/>
              </a:ext>
            </a:extLst>
          </p:cNvPr>
          <p:cNvSpPr>
            <a:spLocks noGrp="1"/>
          </p:cNvSpPr>
          <p:nvPr>
            <p:ph sz="quarter" idx="13"/>
          </p:nvPr>
        </p:nvSpPr>
        <p:spPr>
          <a:xfrm>
            <a:off x="685330" y="1597981"/>
            <a:ext cx="7772870" cy="4193219"/>
          </a:xfrm>
        </p:spPr>
        <p:txBody>
          <a:bodyPr>
            <a:normAutofit/>
          </a:bodyPr>
          <a:lstStyle/>
          <a:p>
            <a:r>
              <a:rPr lang="zh-TW" altLang="en-US" sz="3200" dirty="0"/>
              <a:t>長江</a:t>
            </a:r>
            <a:r>
              <a:rPr lang="zh-TW" altLang="en-US" sz="3200" dirty="0" smtClean="0"/>
              <a:t>是我國最</a:t>
            </a:r>
            <a:r>
              <a:rPr lang="zh-TW" altLang="en-US" sz="3200" dirty="0"/>
              <a:t>長的河流，發源自唐古拉山，沿途滙集了</a:t>
            </a:r>
            <a:r>
              <a:rPr lang="en-US" altLang="zh-TW" sz="3200" dirty="0"/>
              <a:t>700</a:t>
            </a:r>
            <a:r>
              <a:rPr lang="zh-TW" altLang="en-US" sz="3200" dirty="0"/>
              <a:t>多條大小河川，並於上海市注入東海。</a:t>
            </a:r>
            <a:endParaRPr lang="en-HK" altLang="zh-TW" sz="3200" dirty="0"/>
          </a:p>
          <a:p>
            <a:r>
              <a:rPr lang="zh-TW" altLang="en-US" sz="3200" dirty="0"/>
              <a:t>故此，上海市及蘇州一帶是可供研習長江下游及河口地貌的一個區域 </a:t>
            </a:r>
            <a:r>
              <a:rPr lang="en-US" altLang="zh-TW" sz="3200" dirty="0"/>
              <a:t>(</a:t>
            </a:r>
            <a:r>
              <a:rPr lang="zh-TW" altLang="en-US" sz="3200" dirty="0"/>
              <a:t>圖</a:t>
            </a:r>
            <a:r>
              <a:rPr lang="en-US" altLang="zh-TW" sz="3200" dirty="0"/>
              <a:t>4)</a:t>
            </a:r>
            <a:r>
              <a:rPr lang="zh-TW" altLang="en-US" sz="3200" dirty="0"/>
              <a:t>。</a:t>
            </a:r>
            <a:endParaRPr lang="en-US" altLang="zh-TW" sz="3200" dirty="0"/>
          </a:p>
          <a:p>
            <a:endParaRPr lang="en-HK" altLang="zh-TW" sz="3200" dirty="0"/>
          </a:p>
          <a:p>
            <a:endParaRPr lang="en-HK" altLang="zh-TW" sz="3200" dirty="0"/>
          </a:p>
          <a:p>
            <a:endParaRPr lang="en-HK" altLang="zh-TW" sz="3200" dirty="0"/>
          </a:p>
          <a:p>
            <a:endParaRPr lang="en-HK" sz="3200" dirty="0"/>
          </a:p>
        </p:txBody>
      </p:sp>
    </p:spTree>
    <p:extLst>
      <p:ext uri="{BB962C8B-B14F-4D97-AF65-F5344CB8AC3E}">
        <p14:creationId xmlns:p14="http://schemas.microsoft.com/office/powerpoint/2010/main" val="333072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459B3B-1506-4300-B27F-05CC69C653AE}"/>
              </a:ext>
            </a:extLst>
          </p:cNvPr>
          <p:cNvGrpSpPr/>
          <p:nvPr/>
        </p:nvGrpSpPr>
        <p:grpSpPr>
          <a:xfrm>
            <a:off x="1747087" y="346229"/>
            <a:ext cx="6694389" cy="5654521"/>
            <a:chOff x="1747087" y="1074198"/>
            <a:chExt cx="5649827" cy="4926552"/>
          </a:xfrm>
        </p:grpSpPr>
        <p:pic>
          <p:nvPicPr>
            <p:cNvPr id="17" name="圖片 1">
              <a:extLst>
                <a:ext uri="{FF2B5EF4-FFF2-40B4-BE49-F238E27FC236}">
                  <a16:creationId xmlns:a16="http://schemas.microsoft.com/office/drawing/2014/main" id="{6F3548B1-6D28-4449-BBDF-C7ABD8463166}"/>
                </a:ext>
              </a:extLst>
            </p:cNvPr>
            <p:cNvPicPr>
              <a:picLocks noChangeAspect="1"/>
            </p:cNvPicPr>
            <p:nvPr/>
          </p:nvPicPr>
          <p:blipFill rotWithShape="1">
            <a:blip r:embed="rId2"/>
            <a:srcRect t="4218"/>
            <a:stretch/>
          </p:blipFill>
          <p:spPr>
            <a:xfrm>
              <a:off x="1747087" y="1074198"/>
              <a:ext cx="5649827" cy="4926552"/>
            </a:xfrm>
            <a:prstGeom prst="rect">
              <a:avLst/>
            </a:prstGeom>
          </p:spPr>
        </p:pic>
        <p:sp>
          <p:nvSpPr>
            <p:cNvPr id="18" name="圓角矩形 8">
              <a:extLst>
                <a:ext uri="{FF2B5EF4-FFF2-40B4-BE49-F238E27FC236}">
                  <a16:creationId xmlns:a16="http://schemas.microsoft.com/office/drawing/2014/main" id="{AB295088-D2F7-433F-8064-C70D229C130A}"/>
                </a:ext>
              </a:extLst>
            </p:cNvPr>
            <p:cNvSpPr/>
            <p:nvPr/>
          </p:nvSpPr>
          <p:spPr>
            <a:xfrm>
              <a:off x="2662152" y="1586692"/>
              <a:ext cx="3736316" cy="3735257"/>
            </a:xfrm>
            <a:prstGeom prst="roundRect">
              <a:avLst/>
            </a:pr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grpSp>
      <p:sp>
        <p:nvSpPr>
          <p:cNvPr id="19" name="圓角矩形圖說文字 7">
            <a:extLst>
              <a:ext uri="{FF2B5EF4-FFF2-40B4-BE49-F238E27FC236}">
                <a16:creationId xmlns:a16="http://schemas.microsoft.com/office/drawing/2014/main" id="{54F3C875-50B2-43D3-A941-46EFAADEB1C3}"/>
              </a:ext>
            </a:extLst>
          </p:cNvPr>
          <p:cNvSpPr/>
          <p:nvPr/>
        </p:nvSpPr>
        <p:spPr>
          <a:xfrm>
            <a:off x="3975694" y="190626"/>
            <a:ext cx="2237173" cy="554741"/>
          </a:xfrm>
          <a:prstGeom prst="wedgeRoundRectCallout">
            <a:avLst>
              <a:gd name="adj1" fmla="val 15316"/>
              <a:gd name="adj2" fmla="val 254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長江下游及河口</a:t>
            </a:r>
            <a:endParaRPr lang="zh-HK" altLang="en-US" sz="2100" b="1" dirty="0"/>
          </a:p>
        </p:txBody>
      </p:sp>
      <p:sp>
        <p:nvSpPr>
          <p:cNvPr id="21" name="圓角矩形圖說文字 2">
            <a:extLst>
              <a:ext uri="{FF2B5EF4-FFF2-40B4-BE49-F238E27FC236}">
                <a16:creationId xmlns:a16="http://schemas.microsoft.com/office/drawing/2014/main" id="{6B23C25A-6C21-44D0-A9E1-87AAAAF3BC7C}"/>
              </a:ext>
            </a:extLst>
          </p:cNvPr>
          <p:cNvSpPr/>
          <p:nvPr/>
        </p:nvSpPr>
        <p:spPr>
          <a:xfrm>
            <a:off x="458785" y="2162876"/>
            <a:ext cx="1763486" cy="566834"/>
          </a:xfrm>
          <a:prstGeom prst="wedgeRoundRectCallout">
            <a:avLst>
              <a:gd name="adj1" fmla="val 82779"/>
              <a:gd name="adj2" fmla="val -391"/>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chemeClr val="tx1"/>
                </a:solidFill>
              </a:rPr>
              <a:t>長江三角洲</a:t>
            </a:r>
            <a:endParaRPr lang="zh-HK" altLang="en-US" sz="2100" b="1" dirty="0">
              <a:solidFill>
                <a:schemeClr val="tx1"/>
              </a:solidFill>
            </a:endParaRPr>
          </a:p>
        </p:txBody>
      </p:sp>
      <p:sp>
        <p:nvSpPr>
          <p:cNvPr id="22" name="圓角矩形圖說文字 3">
            <a:extLst>
              <a:ext uri="{FF2B5EF4-FFF2-40B4-BE49-F238E27FC236}">
                <a16:creationId xmlns:a16="http://schemas.microsoft.com/office/drawing/2014/main" id="{B118A483-74CA-417F-93F2-B241168D7F6D}"/>
              </a:ext>
            </a:extLst>
          </p:cNvPr>
          <p:cNvSpPr/>
          <p:nvPr/>
        </p:nvSpPr>
        <p:spPr>
          <a:xfrm>
            <a:off x="1340528" y="3740422"/>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蘇州太湖</a:t>
            </a:r>
            <a:endParaRPr lang="zh-HK" altLang="en-US" sz="2100" b="1" dirty="0"/>
          </a:p>
        </p:txBody>
      </p:sp>
      <p:sp>
        <p:nvSpPr>
          <p:cNvPr id="23" name="圓角矩形圖說文字 4">
            <a:extLst>
              <a:ext uri="{FF2B5EF4-FFF2-40B4-BE49-F238E27FC236}">
                <a16:creationId xmlns:a16="http://schemas.microsoft.com/office/drawing/2014/main" id="{0633BB53-61CD-47E0-9E98-2FA908C1DD7E}"/>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上海崇明島</a:t>
            </a:r>
            <a:endParaRPr lang="zh-HK" altLang="en-US" sz="2100" b="1" dirty="0"/>
          </a:p>
        </p:txBody>
      </p:sp>
      <p:sp>
        <p:nvSpPr>
          <p:cNvPr id="24" name="圓角矩形圖說文字 7">
            <a:extLst>
              <a:ext uri="{FF2B5EF4-FFF2-40B4-BE49-F238E27FC236}">
                <a16:creationId xmlns:a16="http://schemas.microsoft.com/office/drawing/2014/main" id="{6B2FAA44-1E2D-43EB-BA7A-9F0BA3623881}"/>
              </a:ext>
            </a:extLst>
          </p:cNvPr>
          <p:cNvSpPr/>
          <p:nvPr/>
        </p:nvSpPr>
        <p:spPr>
          <a:xfrm>
            <a:off x="7232969" y="2100410"/>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橫沙島</a:t>
            </a:r>
            <a:endParaRPr lang="zh-HK" altLang="en-US" sz="2100" b="1" dirty="0"/>
          </a:p>
        </p:txBody>
      </p:sp>
      <p:sp>
        <p:nvSpPr>
          <p:cNvPr id="25" name="圓角矩形圖說文字 5">
            <a:extLst>
              <a:ext uri="{FF2B5EF4-FFF2-40B4-BE49-F238E27FC236}">
                <a16:creationId xmlns:a16="http://schemas.microsoft.com/office/drawing/2014/main" id="{7476FAD7-BB42-4E02-9A8A-DE0BE61EDEF5}"/>
              </a:ext>
            </a:extLst>
          </p:cNvPr>
          <p:cNvSpPr/>
          <p:nvPr/>
        </p:nvSpPr>
        <p:spPr>
          <a:xfrm>
            <a:off x="8029586" y="2775010"/>
            <a:ext cx="1082421" cy="566834"/>
          </a:xfrm>
          <a:prstGeom prst="wedgeRoundRectCallout">
            <a:avLst>
              <a:gd name="adj1" fmla="val -132773"/>
              <a:gd name="adj2" fmla="val 20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九段沙</a:t>
            </a:r>
            <a:endParaRPr lang="zh-HK" altLang="en-US" sz="2100" b="1" dirty="0"/>
          </a:p>
        </p:txBody>
      </p:sp>
      <p:sp>
        <p:nvSpPr>
          <p:cNvPr id="26" name="圓角矩形圖說文字 6">
            <a:extLst>
              <a:ext uri="{FF2B5EF4-FFF2-40B4-BE49-F238E27FC236}">
                <a16:creationId xmlns:a16="http://schemas.microsoft.com/office/drawing/2014/main" id="{CDA06D4A-8A31-407F-8B51-663E6E842374}"/>
              </a:ext>
            </a:extLst>
          </p:cNvPr>
          <p:cNvSpPr/>
          <p:nvPr/>
        </p:nvSpPr>
        <p:spPr>
          <a:xfrm>
            <a:off x="6173699" y="4190757"/>
            <a:ext cx="1233973"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長興島</a:t>
            </a:r>
            <a:endParaRPr lang="zh-HK" altLang="en-US" sz="2100" b="1" dirty="0"/>
          </a:p>
        </p:txBody>
      </p:sp>
      <p:sp>
        <p:nvSpPr>
          <p:cNvPr id="27" name="圓角矩形圖說文字 5">
            <a:extLst>
              <a:ext uri="{FF2B5EF4-FFF2-40B4-BE49-F238E27FC236}">
                <a16:creationId xmlns:a16="http://schemas.microsoft.com/office/drawing/2014/main" id="{8E20F4C3-C7D7-4E95-ABF4-7C565BB56C0B}"/>
              </a:ext>
            </a:extLst>
          </p:cNvPr>
          <p:cNvSpPr/>
          <p:nvPr/>
        </p:nvSpPr>
        <p:spPr>
          <a:xfrm>
            <a:off x="1340528" y="5884803"/>
            <a:ext cx="7359589"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4  </a:t>
            </a:r>
            <a:r>
              <a:rPr lang="zh-TW" altLang="en-US" sz="3000" b="1" dirty="0"/>
              <a:t>長江下游及河口主要河流地貌</a:t>
            </a:r>
            <a:r>
              <a:rPr lang="zh-TW" altLang="en-US" sz="3000" b="1" dirty="0" smtClean="0"/>
              <a:t>分佈圖</a:t>
            </a:r>
            <a:endParaRPr lang="zh-HK" altLang="en-US" sz="3000" b="1" dirty="0"/>
          </a:p>
        </p:txBody>
      </p:sp>
    </p:spTree>
    <p:extLst>
      <p:ext uri="{BB962C8B-B14F-4D97-AF65-F5344CB8AC3E}">
        <p14:creationId xmlns:p14="http://schemas.microsoft.com/office/powerpoint/2010/main" val="325055538"/>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TM04033925[[fn=小水滴]]</Template>
  <TotalTime>656</TotalTime>
  <Words>1710</Words>
  <Application>Microsoft Office PowerPoint</Application>
  <PresentationFormat>如螢幕大小 (4:3)</PresentationFormat>
  <Paragraphs>130</Paragraphs>
  <Slides>27</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微軟正黑體</vt:lpstr>
      <vt:lpstr>PMingLiU</vt:lpstr>
      <vt:lpstr>PMingLiU</vt:lpstr>
      <vt:lpstr>Arial</vt:lpstr>
      <vt:lpstr>Calibri</vt:lpstr>
      <vt:lpstr>Century Gothic</vt:lpstr>
      <vt:lpstr>Times New Roman</vt:lpstr>
      <vt:lpstr>Tw Cen MT</vt:lpstr>
      <vt:lpstr>小水滴</vt:lpstr>
      <vt:lpstr>中國地理  簡報系列 (5) – 我國河流地貌的個案研習： 長江 </vt:lpstr>
      <vt:lpstr>長江之“最”</vt:lpstr>
      <vt:lpstr>PowerPoint 簡報</vt:lpstr>
      <vt:lpstr>PowerPoint 簡報</vt:lpstr>
      <vt:lpstr>長江的上、中及下游</vt:lpstr>
      <vt:lpstr>PowerPoint 簡報</vt:lpstr>
      <vt:lpstr>PowerPoint 簡報</vt:lpstr>
      <vt:lpstr>長江下游及河口地貌研習</vt:lpstr>
      <vt:lpstr>PowerPoint 簡報</vt:lpstr>
      <vt:lpstr>1) 太湖的形成：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 祟明島的形成</vt:lpstr>
      <vt:lpstr>PowerPoint 簡報</vt:lpstr>
      <vt:lpstr>PowerPoint 簡報</vt:lpstr>
      <vt:lpstr>PowerPoint 簡報</vt:lpstr>
      <vt:lpstr>PowerPoint 簡報</vt:lpstr>
      <vt:lpstr>PowerPoint 簡報</vt:lpstr>
      <vt:lpstr>PowerPoint 簡報</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WU, Shuk-ting Connie</cp:lastModifiedBy>
  <cp:revision>236</cp:revision>
  <dcterms:created xsi:type="dcterms:W3CDTF">2020-04-21T10:19:48Z</dcterms:created>
  <dcterms:modified xsi:type="dcterms:W3CDTF">2022-10-19T07:15:43Z</dcterms:modified>
</cp:coreProperties>
</file>