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63" r:id="rId4"/>
    <p:sldId id="384" r:id="rId5"/>
    <p:sldId id="258" r:id="rId6"/>
    <p:sldId id="261" r:id="rId7"/>
    <p:sldId id="388" r:id="rId8"/>
    <p:sldId id="262" r:id="rId9"/>
    <p:sldId id="264" r:id="rId10"/>
    <p:sldId id="352" r:id="rId11"/>
    <p:sldId id="385" r:id="rId12"/>
    <p:sldId id="265" r:id="rId13"/>
    <p:sldId id="386" r:id="rId14"/>
    <p:sldId id="354" r:id="rId15"/>
    <p:sldId id="267" r:id="rId16"/>
    <p:sldId id="351" r:id="rId17"/>
    <p:sldId id="353" r:id="rId18"/>
    <p:sldId id="3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Yau" initials="JY" lastIdx="1" clrIdx="0">
    <p:extLst>
      <p:ext uri="{19B8F6BF-5375-455C-9EA6-DF929625EA0E}">
        <p15:presenceInfo xmlns:p15="http://schemas.microsoft.com/office/powerpoint/2012/main" userId="52f631ce40e5b1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3T11:23:32.292" idx="1">
    <p:pos x="3944" y="1503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00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8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5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5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5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4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9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99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7308-FBD2-4835-BEB4-74CC50C09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5832" y="639098"/>
            <a:ext cx="2551471" cy="349479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u="sng" dirty="0"/>
              <a:t>中國地理簡報系列 </a:t>
            </a:r>
            <a:r>
              <a:rPr lang="en-US" altLang="zh-TW" sz="4000" b="1" u="sng" dirty="0"/>
              <a:t>(6) – </a:t>
            </a:r>
            <a:br>
              <a:rPr lang="en-US" altLang="zh-TW" sz="4000" b="1" u="sng" dirty="0"/>
            </a:br>
            <a:r>
              <a:rPr lang="zh-TW" altLang="en-US" sz="4000" b="1" u="sng"/>
              <a:t>我國的能源</a:t>
            </a:r>
            <a:r>
              <a:rPr lang="zh-TW" altLang="en-US" sz="4000" b="1" u="sng" dirty="0"/>
              <a:t>資源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endParaRPr lang="en-HK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5A390-E900-4609-AA77-6BCE3E3CA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5832" y="4546555"/>
            <a:ext cx="2843560" cy="1238616"/>
          </a:xfrm>
        </p:spPr>
        <p:txBody>
          <a:bodyPr>
            <a:normAutofit/>
          </a:bodyPr>
          <a:lstStyle/>
          <a:p>
            <a:pPr algn="ctr"/>
            <a:r>
              <a:rPr lang="zh-TW" alt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教育局 課程發展處</a:t>
            </a:r>
          </a:p>
          <a:p>
            <a:pPr algn="ctr"/>
            <a:r>
              <a:rPr lang="zh-TW" alt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個人、社會及人文教育組</a:t>
            </a:r>
          </a:p>
          <a:p>
            <a:endParaRPr lang="en-HK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45A9266-CDAD-4F29-BF6F-4CE67495C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" y="1164776"/>
            <a:ext cx="5184163" cy="40047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C5FF9-114A-4DCD-9016-9F445E4C7F19}"/>
              </a:ext>
            </a:extLst>
          </p:cNvPr>
          <p:cNvSpPr txBox="1"/>
          <p:nvPr/>
        </p:nvSpPr>
        <p:spPr>
          <a:xfrm>
            <a:off x="2416922" y="5400836"/>
            <a:ext cx="261227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zh-TW" altLang="en-US" sz="3200" b="1" kern="0" dirty="0" smtClean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學生自學版</a:t>
            </a:r>
            <a:endParaRPr lang="en-HK" sz="3200" b="1" kern="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776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B597E-D01C-42CC-82E0-03273A5F3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363984"/>
            <a:ext cx="7543801" cy="550511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zh-TW" altLang="en-US" sz="3200" dirty="0"/>
              <a:t> 河流的水力蘊藏量取決於徑流量和落差兩個因素</a:t>
            </a:r>
            <a:r>
              <a:rPr lang="zh-TW" altLang="en-US" sz="3200" dirty="0" smtClean="0"/>
              <a:t>。我國地勢</a:t>
            </a:r>
            <a:r>
              <a:rPr lang="zh-TW" altLang="en-US" sz="3200" dirty="0"/>
              <a:t>西高東低，呈階梯狀，許多河流在流經階梯交界處時落差大，水流湍急，故水能蘊藏巨大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3)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我國水能</a:t>
            </a:r>
            <a:r>
              <a:rPr lang="zh-TW" altLang="en-US" sz="3200" dirty="0"/>
              <a:t>資源蘊藏量達</a:t>
            </a:r>
            <a:r>
              <a:rPr lang="en-US" altLang="zh-TW" sz="3200" dirty="0"/>
              <a:t>6.8</a:t>
            </a:r>
            <a:r>
              <a:rPr lang="zh-TW" altLang="en-US" sz="3200" dirty="0"/>
              <a:t>億千瓦，居世界第一位，其中長江水系、黃河中上游和珠江水系尤其豐富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en-HK" altLang="zh-TW" sz="3200" dirty="0"/>
              <a:t> </a:t>
            </a:r>
            <a:r>
              <a:rPr lang="zh-TW" altLang="en-US" sz="3200" dirty="0" smtClean="0"/>
              <a:t>我國已</a:t>
            </a:r>
            <a:r>
              <a:rPr lang="zh-TW" altLang="en-US" sz="3200" dirty="0"/>
              <a:t>開發的水電站，大多</a:t>
            </a:r>
            <a:r>
              <a:rPr lang="zh-TW" altLang="en-US" sz="3200" dirty="0" smtClean="0"/>
              <a:t>分佈在</a:t>
            </a:r>
            <a:r>
              <a:rPr lang="zh-TW" altLang="en-US" sz="3200" dirty="0"/>
              <a:t>長江、黃河和珠江的上游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 smtClean="0"/>
              <a:t>我國河流</a:t>
            </a:r>
            <a:r>
              <a:rPr lang="zh-TW" altLang="en-US" sz="3200" dirty="0"/>
              <a:t>水電資源的</a:t>
            </a:r>
            <a:r>
              <a:rPr lang="zh-TW" altLang="en-US" sz="3200" dirty="0" smtClean="0"/>
              <a:t>分佈總</a:t>
            </a:r>
            <a:r>
              <a:rPr lang="zh-TW" altLang="en-US" sz="3200" dirty="0"/>
              <a:t>趨勢是南方較多，北方較少；西部較多，東部較少。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12630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圖說文字 2"/>
          <p:cNvSpPr/>
          <p:nvPr/>
        </p:nvSpPr>
        <p:spPr>
          <a:xfrm>
            <a:off x="802927" y="150108"/>
            <a:ext cx="8064586" cy="1058648"/>
          </a:xfrm>
          <a:prstGeom prst="wedgeRoundRectCallout">
            <a:avLst>
              <a:gd name="adj1" fmla="val 15609"/>
              <a:gd name="adj2" fmla="val 66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3  </a:t>
            </a:r>
            <a:r>
              <a:rPr lang="zh-TW" altLang="en-US" sz="3000" b="1" dirty="0" smtClean="0"/>
              <a:t>我國的</a:t>
            </a:r>
            <a:r>
              <a:rPr lang="zh-TW" altLang="en-US" sz="3000" b="1" dirty="0"/>
              <a:t>三級階梯地勢和主要河流圖</a:t>
            </a:r>
            <a:endParaRPr lang="en-HK" altLang="zh-TW" sz="3000" b="1" dirty="0"/>
          </a:p>
          <a:p>
            <a:pPr algn="ctr"/>
            <a:r>
              <a:rPr lang="en-US" altLang="zh-TW" sz="3000" b="1" dirty="0"/>
              <a:t>(</a:t>
            </a:r>
            <a:r>
              <a:rPr lang="zh-TW" altLang="en-US" sz="3000" b="1" dirty="0"/>
              <a:t>及相關資料</a:t>
            </a:r>
            <a:r>
              <a:rPr lang="en-US" altLang="zh-TW" sz="3000" b="1" dirty="0"/>
              <a:t>)</a:t>
            </a:r>
            <a:endParaRPr lang="zh-HK" altLang="en-US" sz="3000" b="1" dirty="0"/>
          </a:p>
        </p:txBody>
      </p:sp>
      <p:grpSp>
        <p:nvGrpSpPr>
          <p:cNvPr id="15" name="群組 14"/>
          <p:cNvGrpSpPr/>
          <p:nvPr/>
        </p:nvGrpSpPr>
        <p:grpSpPr>
          <a:xfrm>
            <a:off x="2472884" y="1687994"/>
            <a:ext cx="6671116" cy="5170006"/>
            <a:chOff x="2532121" y="1687994"/>
            <a:chExt cx="6671116" cy="5170006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8" b="31394"/>
            <a:stretch/>
          </p:blipFill>
          <p:spPr>
            <a:xfrm>
              <a:off x="2532121" y="1687994"/>
              <a:ext cx="6671116" cy="5170006"/>
            </a:xfrm>
            <a:prstGeom prst="rect">
              <a:avLst/>
            </a:prstGeom>
          </p:spPr>
        </p:pic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4BD4A83C-C736-4CEF-9EE5-9BCC7CD80E1E}"/>
                </a:ext>
              </a:extLst>
            </p:cNvPr>
            <p:cNvSpPr txBox="1"/>
            <p:nvPr/>
          </p:nvSpPr>
          <p:spPr>
            <a:xfrm>
              <a:off x="5753886" y="3255330"/>
              <a:ext cx="2189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       黃河</a:t>
              </a:r>
              <a:endParaRPr lang="en-US" altLang="zh-TW" b="1" dirty="0"/>
            </a:p>
            <a:p>
              <a:endParaRPr lang="en-HK" altLang="zh-TW" sz="1400" dirty="0"/>
            </a:p>
          </p:txBody>
        </p: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22D17171-2EEE-4222-A00F-9E60EBADADF7}"/>
                </a:ext>
              </a:extLst>
            </p:cNvPr>
            <p:cNvSpPr txBox="1"/>
            <p:nvPr/>
          </p:nvSpPr>
          <p:spPr>
            <a:xfrm>
              <a:off x="6373434" y="4464446"/>
              <a:ext cx="790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長江</a:t>
              </a:r>
              <a:endParaRPr lang="en-US" altLang="zh-TW" b="1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867349" y="5151912"/>
              <a:ext cx="88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u="sng" dirty="0"/>
                <a:t>圖例</a:t>
              </a:r>
              <a:endParaRPr lang="zh-HK" altLang="en-US" b="1" u="sng" dirty="0"/>
            </a:p>
          </p:txBody>
        </p:sp>
        <p:sp>
          <p:nvSpPr>
            <p:cNvPr id="20" name="TextBox 3">
              <a:extLst>
                <a:ext uri="{FF2B5EF4-FFF2-40B4-BE49-F238E27FC236}">
                  <a16:creationId xmlns:a16="http://schemas.microsoft.com/office/drawing/2014/main" id="{3E2BC3E1-C07E-4D25-B8B8-CF2A4F29F41A}"/>
                </a:ext>
              </a:extLst>
            </p:cNvPr>
            <p:cNvSpPr txBox="1"/>
            <p:nvPr/>
          </p:nvSpPr>
          <p:spPr>
            <a:xfrm>
              <a:off x="3347958" y="5624430"/>
              <a:ext cx="1487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第一級階梯</a:t>
              </a:r>
              <a:endParaRPr lang="en-HK" altLang="zh-TW" b="1" dirty="0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15B8C3A3-6EE0-4458-8254-7A05627C4ED0}"/>
                </a:ext>
              </a:extLst>
            </p:cNvPr>
            <p:cNvSpPr txBox="1"/>
            <p:nvPr/>
          </p:nvSpPr>
          <p:spPr>
            <a:xfrm>
              <a:off x="3347958" y="5993762"/>
              <a:ext cx="1434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第二級階梯</a:t>
              </a:r>
              <a:endParaRPr lang="en-HK" altLang="zh-TW" b="1" dirty="0"/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301889A8-195F-4E28-9BDA-EA1BDBC06842}"/>
                </a:ext>
              </a:extLst>
            </p:cNvPr>
            <p:cNvSpPr txBox="1"/>
            <p:nvPr/>
          </p:nvSpPr>
          <p:spPr>
            <a:xfrm>
              <a:off x="3347958" y="6355595"/>
              <a:ext cx="13803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第三級階梯</a:t>
              </a:r>
              <a:endParaRPr lang="en-HK" altLang="zh-TW" b="1" dirty="0"/>
            </a:p>
          </p:txBody>
        </p:sp>
      </p:grp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47247"/>
              </p:ext>
            </p:extLst>
          </p:nvPr>
        </p:nvGraphicFramePr>
        <p:xfrm>
          <a:off x="0" y="1268827"/>
          <a:ext cx="249433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67">
                  <a:extLst>
                    <a:ext uri="{9D8B030D-6E8A-4147-A177-3AD203B41FA5}">
                      <a16:colId xmlns:a16="http://schemas.microsoft.com/office/drawing/2014/main" val="587055473"/>
                    </a:ext>
                  </a:extLst>
                </a:gridCol>
                <a:gridCol w="933895">
                  <a:extLst>
                    <a:ext uri="{9D8B030D-6E8A-4147-A177-3AD203B41FA5}">
                      <a16:colId xmlns:a16="http://schemas.microsoft.com/office/drawing/2014/main" val="1894175473"/>
                    </a:ext>
                  </a:extLst>
                </a:gridCol>
                <a:gridCol w="1078775">
                  <a:extLst>
                    <a:ext uri="{9D8B030D-6E8A-4147-A177-3AD203B41FA5}">
                      <a16:colId xmlns:a16="http://schemas.microsoft.com/office/drawing/2014/main" val="4021606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u="sng" dirty="0"/>
                        <a:t>河流</a:t>
                      </a:r>
                      <a:endParaRPr lang="zh-HK" alt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河長</a:t>
                      </a:r>
                      <a:r>
                        <a:rPr lang="zh-HK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數據來源：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中國統計年鑑</a:t>
                      </a:r>
                      <a:r>
                        <a:rPr lang="en-US" altLang="zh-TW" dirty="0" smtClean="0"/>
                        <a:t>2021》)</a:t>
                      </a:r>
                      <a:endParaRPr lang="en-US" altLang="zh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HK" altLang="en-US" u="sng" dirty="0"/>
                        <a:t>年徑流量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數據來源：</a:t>
                      </a:r>
                      <a:r>
                        <a:rPr lang="en-US" altLang="zh-TW" dirty="0"/>
                        <a:t>《</a:t>
                      </a:r>
                      <a:r>
                        <a:rPr lang="zh-TW" altLang="en-US" dirty="0"/>
                        <a:t>中國統計年鑑</a:t>
                      </a:r>
                      <a:r>
                        <a:rPr lang="en-US" altLang="zh-TW" dirty="0" smtClean="0"/>
                        <a:t>2021》)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7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黃河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5,464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592</a:t>
                      </a:r>
                      <a:r>
                        <a:rPr lang="zh-HK" altLang="en-US" dirty="0"/>
                        <a:t>億立方米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07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/>
                        <a:t>長江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6,300</a:t>
                      </a:r>
                      <a:r>
                        <a:rPr lang="zh-HK" altLang="en-US" dirty="0"/>
                        <a:t>公里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9,857</a:t>
                      </a:r>
                      <a:r>
                        <a:rPr lang="zh-HK" altLang="en-US" dirty="0"/>
                        <a:t>億立方米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48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47FC7-CC1D-4157-87CB-E8E223DE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sz="3200" b="1" u="sng" dirty="0"/>
              <a:t>2) </a:t>
            </a:r>
            <a:r>
              <a:rPr lang="zh-TW" altLang="en-US" sz="3200" b="1" u="sng" dirty="0"/>
              <a:t>太陽能</a:t>
            </a:r>
            <a:r>
              <a:rPr lang="zh-TW" altLang="en-US" sz="3200" dirty="0"/>
              <a:t>：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 smtClean="0"/>
              <a:t>我國屬</a:t>
            </a:r>
            <a:r>
              <a:rPr lang="zh-TW" altLang="en-US" sz="3200" dirty="0"/>
              <a:t>太陽能資源豐富的國家之一，全國約</a:t>
            </a:r>
            <a:r>
              <a:rPr lang="en-US" altLang="zh-TW" sz="3200" dirty="0"/>
              <a:t>2/3</a:t>
            </a:r>
            <a:r>
              <a:rPr lang="zh-TW" altLang="en-US" sz="3200" dirty="0"/>
              <a:t>土地每年日照長度超過</a:t>
            </a:r>
            <a:r>
              <a:rPr lang="en-US" altLang="zh-TW" sz="3200" dirty="0"/>
              <a:t>2,000</a:t>
            </a:r>
            <a:r>
              <a:rPr lang="zh-TW" altLang="en-US" sz="3200" dirty="0"/>
              <a:t>小時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 smtClean="0"/>
              <a:t>我國的</a:t>
            </a:r>
            <a:r>
              <a:rPr lang="zh-TW" altLang="en-US" sz="3200" dirty="0"/>
              <a:t>太陽輻射總量以西藏最高，較高的地區則有青海、新疆、甘肅、寧夏和四川部分地方等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4)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95066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9" b="32000"/>
          <a:stretch/>
        </p:blipFill>
        <p:spPr>
          <a:xfrm>
            <a:off x="1541020" y="1463040"/>
            <a:ext cx="6290859" cy="4821382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05F84FB-3EE6-C846-A28B-4B1177F706EA}"/>
              </a:ext>
            </a:extLst>
          </p:cNvPr>
          <p:cNvSpPr txBox="1"/>
          <p:nvPr/>
        </p:nvSpPr>
        <p:spPr>
          <a:xfrm>
            <a:off x="2122695" y="5976645"/>
            <a:ext cx="2102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zh-TW" altLang="en-US" sz="1400" dirty="0"/>
              <a:t>南海諸島沒有數據</a:t>
            </a:r>
            <a:endParaRPr lang="en-US" sz="1400" dirty="0"/>
          </a:p>
        </p:txBody>
      </p:sp>
      <p:sp>
        <p:nvSpPr>
          <p:cNvPr id="8" name="圓角矩形圖說文字 5">
            <a:extLst>
              <a:ext uri="{FF2B5EF4-FFF2-40B4-BE49-F238E27FC236}">
                <a16:creationId xmlns:a16="http://schemas.microsoft.com/office/drawing/2014/main" id="{53AD93AD-0284-401A-8AED-52D45CB5B52C}"/>
              </a:ext>
            </a:extLst>
          </p:cNvPr>
          <p:cNvSpPr/>
          <p:nvPr/>
        </p:nvSpPr>
        <p:spPr>
          <a:xfrm>
            <a:off x="1238401" y="124745"/>
            <a:ext cx="6667198" cy="1149891"/>
          </a:xfrm>
          <a:prstGeom prst="wedgeRoundRectCallout">
            <a:avLst>
              <a:gd name="adj1" fmla="val -19693"/>
              <a:gd name="adj2" fmla="val 77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4  </a:t>
            </a:r>
            <a:r>
              <a:rPr lang="zh-TW" altLang="en-US" sz="3000" b="1" dirty="0" smtClean="0"/>
              <a:t>我國太陽能</a:t>
            </a:r>
            <a:r>
              <a:rPr lang="zh-TW" altLang="en-US" sz="3000" b="1" dirty="0"/>
              <a:t>的</a:t>
            </a:r>
            <a:r>
              <a:rPr lang="zh-TW" altLang="en-US" sz="3000" b="1" dirty="0" smtClean="0"/>
              <a:t>分佈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148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2122695" y="4613563"/>
            <a:ext cx="1369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Mj</a:t>
            </a:r>
            <a:r>
              <a:rPr lang="en-US" sz="1400" dirty="0" smtClean="0"/>
              <a:t> m</a:t>
            </a:r>
            <a:r>
              <a:rPr lang="en-US" sz="1400" baseline="30000" dirty="0" smtClean="0"/>
              <a:t>-2</a:t>
            </a:r>
            <a:r>
              <a:rPr lang="en-US" sz="1400" dirty="0"/>
              <a:t> </a:t>
            </a:r>
            <a:r>
              <a:rPr lang="en-US" sz="1400" dirty="0" smtClean="0"/>
              <a:t>yr</a:t>
            </a:r>
            <a:r>
              <a:rPr lang="en-US" sz="1400" baseline="30000" dirty="0" smtClean="0"/>
              <a:t>-1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562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roof of a building&#10;&#10;Description automatically generated">
            <a:extLst>
              <a:ext uri="{FF2B5EF4-FFF2-40B4-BE49-F238E27FC236}">
                <a16:creationId xmlns:a16="http://schemas.microsoft.com/office/drawing/2014/main" id="{5B754BB2-430C-48FB-9E96-AEECF0E2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303"/>
            <a:ext cx="6493523" cy="48701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234C21-581C-46E2-B59C-7A651F157083}"/>
              </a:ext>
            </a:extLst>
          </p:cNvPr>
          <p:cNvSpPr/>
          <p:nvPr/>
        </p:nvSpPr>
        <p:spPr>
          <a:xfrm rot="20838024">
            <a:off x="1216241" y="2883471"/>
            <a:ext cx="4900474" cy="64806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900474"/>
                      <a:gd name="connsiteY0" fmla="*/ 108014 h 648069"/>
                      <a:gd name="connsiteX1" fmla="*/ 108014 w 4900474"/>
                      <a:gd name="connsiteY1" fmla="*/ 0 h 648069"/>
                      <a:gd name="connsiteX2" fmla="*/ 787259 w 4900474"/>
                      <a:gd name="connsiteY2" fmla="*/ 0 h 648069"/>
                      <a:gd name="connsiteX3" fmla="*/ 1325970 w 4900474"/>
                      <a:gd name="connsiteY3" fmla="*/ 0 h 648069"/>
                      <a:gd name="connsiteX4" fmla="*/ 1817837 w 4900474"/>
                      <a:gd name="connsiteY4" fmla="*/ 0 h 648069"/>
                      <a:gd name="connsiteX5" fmla="*/ 2450237 w 4900474"/>
                      <a:gd name="connsiteY5" fmla="*/ 0 h 648069"/>
                      <a:gd name="connsiteX6" fmla="*/ 2988948 w 4900474"/>
                      <a:gd name="connsiteY6" fmla="*/ 0 h 648069"/>
                      <a:gd name="connsiteX7" fmla="*/ 3668193 w 4900474"/>
                      <a:gd name="connsiteY7" fmla="*/ 0 h 648069"/>
                      <a:gd name="connsiteX8" fmla="*/ 4160060 w 4900474"/>
                      <a:gd name="connsiteY8" fmla="*/ 0 h 648069"/>
                      <a:gd name="connsiteX9" fmla="*/ 4792460 w 4900474"/>
                      <a:gd name="connsiteY9" fmla="*/ 0 h 648069"/>
                      <a:gd name="connsiteX10" fmla="*/ 4900474 w 4900474"/>
                      <a:gd name="connsiteY10" fmla="*/ 108014 h 648069"/>
                      <a:gd name="connsiteX11" fmla="*/ 4900474 w 4900474"/>
                      <a:gd name="connsiteY11" fmla="*/ 540055 h 648069"/>
                      <a:gd name="connsiteX12" fmla="*/ 4792460 w 4900474"/>
                      <a:gd name="connsiteY12" fmla="*/ 648069 h 648069"/>
                      <a:gd name="connsiteX13" fmla="*/ 4206904 w 4900474"/>
                      <a:gd name="connsiteY13" fmla="*/ 648069 h 648069"/>
                      <a:gd name="connsiteX14" fmla="*/ 3715037 w 4900474"/>
                      <a:gd name="connsiteY14" fmla="*/ 648069 h 648069"/>
                      <a:gd name="connsiteX15" fmla="*/ 3129482 w 4900474"/>
                      <a:gd name="connsiteY15" fmla="*/ 648069 h 648069"/>
                      <a:gd name="connsiteX16" fmla="*/ 2450237 w 4900474"/>
                      <a:gd name="connsiteY16" fmla="*/ 648069 h 648069"/>
                      <a:gd name="connsiteX17" fmla="*/ 1864681 w 4900474"/>
                      <a:gd name="connsiteY17" fmla="*/ 648069 h 648069"/>
                      <a:gd name="connsiteX18" fmla="*/ 1419659 w 4900474"/>
                      <a:gd name="connsiteY18" fmla="*/ 648069 h 648069"/>
                      <a:gd name="connsiteX19" fmla="*/ 927792 w 4900474"/>
                      <a:gd name="connsiteY19" fmla="*/ 648069 h 648069"/>
                      <a:gd name="connsiteX20" fmla="*/ 108014 w 4900474"/>
                      <a:gd name="connsiteY20" fmla="*/ 648069 h 648069"/>
                      <a:gd name="connsiteX21" fmla="*/ 0 w 4900474"/>
                      <a:gd name="connsiteY21" fmla="*/ 540055 h 648069"/>
                      <a:gd name="connsiteX22" fmla="*/ 0 w 4900474"/>
                      <a:gd name="connsiteY22" fmla="*/ 108014 h 648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4900474" h="648069" extrusionOk="0">
                        <a:moveTo>
                          <a:pt x="0" y="108014"/>
                        </a:moveTo>
                        <a:cubicBezTo>
                          <a:pt x="-5349" y="45061"/>
                          <a:pt x="33516" y="5571"/>
                          <a:pt x="108014" y="0"/>
                        </a:cubicBezTo>
                        <a:cubicBezTo>
                          <a:pt x="276281" y="-10595"/>
                          <a:pt x="484541" y="78159"/>
                          <a:pt x="787259" y="0"/>
                        </a:cubicBezTo>
                        <a:cubicBezTo>
                          <a:pt x="1089977" y="-78159"/>
                          <a:pt x="1147050" y="9795"/>
                          <a:pt x="1325970" y="0"/>
                        </a:cubicBezTo>
                        <a:cubicBezTo>
                          <a:pt x="1504890" y="-9795"/>
                          <a:pt x="1637317" y="36217"/>
                          <a:pt x="1817837" y="0"/>
                        </a:cubicBezTo>
                        <a:cubicBezTo>
                          <a:pt x="1998357" y="-36217"/>
                          <a:pt x="2138381" y="38867"/>
                          <a:pt x="2450237" y="0"/>
                        </a:cubicBezTo>
                        <a:cubicBezTo>
                          <a:pt x="2762093" y="-38867"/>
                          <a:pt x="2793353" y="5657"/>
                          <a:pt x="2988948" y="0"/>
                        </a:cubicBezTo>
                        <a:cubicBezTo>
                          <a:pt x="3184543" y="-5657"/>
                          <a:pt x="3419641" y="3532"/>
                          <a:pt x="3668193" y="0"/>
                        </a:cubicBezTo>
                        <a:cubicBezTo>
                          <a:pt x="3916745" y="-3532"/>
                          <a:pt x="4006960" y="54570"/>
                          <a:pt x="4160060" y="0"/>
                        </a:cubicBezTo>
                        <a:cubicBezTo>
                          <a:pt x="4313160" y="-54570"/>
                          <a:pt x="4595054" y="61515"/>
                          <a:pt x="4792460" y="0"/>
                        </a:cubicBezTo>
                        <a:cubicBezTo>
                          <a:pt x="4858794" y="1606"/>
                          <a:pt x="4886746" y="46140"/>
                          <a:pt x="4900474" y="108014"/>
                        </a:cubicBezTo>
                        <a:cubicBezTo>
                          <a:pt x="4935505" y="240621"/>
                          <a:pt x="4858654" y="446360"/>
                          <a:pt x="4900474" y="540055"/>
                        </a:cubicBezTo>
                        <a:cubicBezTo>
                          <a:pt x="4907117" y="593145"/>
                          <a:pt x="4862785" y="641188"/>
                          <a:pt x="4792460" y="648069"/>
                        </a:cubicBezTo>
                        <a:cubicBezTo>
                          <a:pt x="4659446" y="651381"/>
                          <a:pt x="4485007" y="634655"/>
                          <a:pt x="4206904" y="648069"/>
                        </a:cubicBezTo>
                        <a:cubicBezTo>
                          <a:pt x="3928801" y="661483"/>
                          <a:pt x="3901668" y="594321"/>
                          <a:pt x="3715037" y="648069"/>
                        </a:cubicBezTo>
                        <a:cubicBezTo>
                          <a:pt x="3528406" y="701817"/>
                          <a:pt x="3249675" y="611437"/>
                          <a:pt x="3129482" y="648069"/>
                        </a:cubicBezTo>
                        <a:cubicBezTo>
                          <a:pt x="3009290" y="684701"/>
                          <a:pt x="2635715" y="575430"/>
                          <a:pt x="2450237" y="648069"/>
                        </a:cubicBezTo>
                        <a:cubicBezTo>
                          <a:pt x="2264759" y="720708"/>
                          <a:pt x="2136878" y="596261"/>
                          <a:pt x="1864681" y="648069"/>
                        </a:cubicBezTo>
                        <a:cubicBezTo>
                          <a:pt x="1592484" y="699877"/>
                          <a:pt x="1626078" y="619674"/>
                          <a:pt x="1419659" y="648069"/>
                        </a:cubicBezTo>
                        <a:cubicBezTo>
                          <a:pt x="1213240" y="676464"/>
                          <a:pt x="1074633" y="623560"/>
                          <a:pt x="927792" y="648069"/>
                        </a:cubicBezTo>
                        <a:cubicBezTo>
                          <a:pt x="780951" y="672578"/>
                          <a:pt x="312174" y="590289"/>
                          <a:pt x="108014" y="648069"/>
                        </a:cubicBezTo>
                        <a:cubicBezTo>
                          <a:pt x="54842" y="646697"/>
                          <a:pt x="1838" y="617161"/>
                          <a:pt x="0" y="540055"/>
                        </a:cubicBezTo>
                        <a:cubicBezTo>
                          <a:pt x="-15436" y="408020"/>
                          <a:pt x="20579" y="245416"/>
                          <a:pt x="0" y="10801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7" name="Picture 6" descr="A picture containing clock, window, building, sitting&#10;&#10;Description automatically generated">
            <a:extLst>
              <a:ext uri="{FF2B5EF4-FFF2-40B4-BE49-F238E27FC236}">
                <a16:creationId xmlns:a16="http://schemas.microsoft.com/office/drawing/2014/main" id="{6F4B9E07-21BF-49A3-98FC-146A30EC0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973" y="115566"/>
            <a:ext cx="3202373" cy="2401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20665C3-F24D-43B1-8160-97690F0C9A16}"/>
              </a:ext>
            </a:extLst>
          </p:cNvPr>
          <p:cNvCxnSpPr/>
          <p:nvPr/>
        </p:nvCxnSpPr>
        <p:spPr>
          <a:xfrm rot="10800000" flipV="1">
            <a:off x="4403325" y="1740022"/>
            <a:ext cx="1384917" cy="1225119"/>
          </a:xfrm>
          <a:prstGeom prst="bentConnector3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D87D74F-8020-4EFD-BC4B-F2E0850BF3D5}"/>
              </a:ext>
            </a:extLst>
          </p:cNvPr>
          <p:cNvSpPr/>
          <p:nvPr/>
        </p:nvSpPr>
        <p:spPr>
          <a:xfrm>
            <a:off x="210649" y="115566"/>
            <a:ext cx="4136945" cy="202410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圖</a:t>
            </a:r>
            <a:r>
              <a:rPr lang="en-US" altLang="zh-TW" sz="3200" dirty="0"/>
              <a:t>5  </a:t>
            </a:r>
            <a:r>
              <a:rPr lang="zh-TW" altLang="en-US" sz="3200" dirty="0"/>
              <a:t>上海崇明島上的</a:t>
            </a:r>
            <a:endParaRPr lang="en-HK" altLang="zh-TW" sz="3200" dirty="0"/>
          </a:p>
          <a:p>
            <a:pPr algn="ctr"/>
            <a:r>
              <a:rPr lang="zh-TW" altLang="en-US" sz="3200" dirty="0"/>
              <a:t>太陽能設施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386325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CB38-45A5-4FAB-810F-8308D32F3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TW" sz="3200" b="1" u="sng" dirty="0"/>
              <a:t>3) </a:t>
            </a:r>
            <a:r>
              <a:rPr lang="zh-TW" altLang="en-US" sz="3200" b="1" u="sng" dirty="0"/>
              <a:t>風能</a:t>
            </a:r>
            <a:r>
              <a:rPr lang="zh-TW" altLang="en-US" sz="3200" dirty="0"/>
              <a:t>：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 smtClean="0"/>
              <a:t>我國的</a:t>
            </a:r>
            <a:r>
              <a:rPr lang="zh-TW" altLang="en-US" sz="3200" dirty="0"/>
              <a:t>風能資源豐富，包括陸上風能及海上風能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6</a:t>
            </a:r>
            <a:r>
              <a:rPr lang="zh-TW" altLang="en-US" sz="3200" dirty="0"/>
              <a:t>及</a:t>
            </a:r>
            <a:r>
              <a:rPr lang="en-US" altLang="zh-TW" sz="3200" dirty="0"/>
              <a:t>7)</a:t>
            </a:r>
            <a:endParaRPr lang="en-HK" altLang="zh-TW" sz="3200" dirty="0"/>
          </a:p>
          <a:p>
            <a:pPr>
              <a:buFontTx/>
              <a:buChar char="-"/>
            </a:pPr>
            <a:r>
              <a:rPr lang="zh-TW" altLang="en-US" sz="3200" dirty="0" smtClean="0"/>
              <a:t>分佈方面，我國風能</a:t>
            </a:r>
            <a:r>
              <a:rPr lang="zh-TW" altLang="en-US" sz="3200" dirty="0"/>
              <a:t>資源最豐富的地區是東北、華北及西北地區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8)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56319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indmill on top of a grass covered field&#10;&#10;Description automatically generated">
            <a:extLst>
              <a:ext uri="{FF2B5EF4-FFF2-40B4-BE49-F238E27FC236}">
                <a16:creationId xmlns:a16="http://schemas.microsoft.com/office/drawing/2014/main" id="{634C5E6F-2F50-4E56-ABE8-34292E2D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42"/>
            <a:ext cx="4785064" cy="3588798"/>
          </a:xfrm>
          <a:prstGeom prst="rect">
            <a:avLst/>
          </a:prstGeom>
        </p:spPr>
      </p:pic>
      <p:pic>
        <p:nvPicPr>
          <p:cNvPr id="5" name="Picture 4" descr="A windmill next to a body of water&#10;&#10;Description automatically generated">
            <a:extLst>
              <a:ext uri="{FF2B5EF4-FFF2-40B4-BE49-F238E27FC236}">
                <a16:creationId xmlns:a16="http://schemas.microsoft.com/office/drawing/2014/main" id="{3DFA104C-2990-43D0-AAF3-A4F5FFC4C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09" y="2728402"/>
            <a:ext cx="4785065" cy="35887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6569CB7-47F1-448C-BBA4-2FA678C3C2D7}"/>
              </a:ext>
            </a:extLst>
          </p:cNvPr>
          <p:cNvSpPr/>
          <p:nvPr/>
        </p:nvSpPr>
        <p:spPr>
          <a:xfrm>
            <a:off x="4953740" y="275208"/>
            <a:ext cx="3852909" cy="202410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圖</a:t>
            </a:r>
            <a:r>
              <a:rPr lang="en-US" altLang="zh-TW" sz="3200" dirty="0"/>
              <a:t>6  </a:t>
            </a:r>
            <a:r>
              <a:rPr lang="zh-TW" altLang="en-US" sz="3200" dirty="0"/>
              <a:t>上海崇明島上的風力發電設施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412736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indmill next to a body of water&#10;&#10;Description automatically generated">
            <a:extLst>
              <a:ext uri="{FF2B5EF4-FFF2-40B4-BE49-F238E27FC236}">
                <a16:creationId xmlns:a16="http://schemas.microsoft.com/office/drawing/2014/main" id="{DE399240-97C4-48C3-B02D-C0FB128E4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67" y="1580225"/>
            <a:ext cx="6339642" cy="4754732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BCEC347-41D2-4FD5-9C0C-9E03DEA95436}"/>
              </a:ext>
            </a:extLst>
          </p:cNvPr>
          <p:cNvSpPr/>
          <p:nvPr/>
        </p:nvSpPr>
        <p:spPr>
          <a:xfrm>
            <a:off x="719091" y="355108"/>
            <a:ext cx="8114191" cy="11274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圖</a:t>
            </a:r>
            <a:r>
              <a:rPr lang="en-US" altLang="zh-TW" sz="3200" dirty="0"/>
              <a:t>7  </a:t>
            </a:r>
            <a:r>
              <a:rPr lang="zh-TW" altLang="en-US" sz="3200" dirty="0"/>
              <a:t>上海崇明島附近海域上的風力發電設施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4179491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31394"/>
          <a:stretch/>
        </p:blipFill>
        <p:spPr>
          <a:xfrm>
            <a:off x="1565958" y="1454727"/>
            <a:ext cx="6339641" cy="4891378"/>
          </a:xfrm>
          <a:prstGeom prst="rect">
            <a:avLst/>
          </a:prstGeom>
        </p:spPr>
      </p:pic>
      <p:sp>
        <p:nvSpPr>
          <p:cNvPr id="7" name="圓角矩形圖說文字 5">
            <a:extLst>
              <a:ext uri="{FF2B5EF4-FFF2-40B4-BE49-F238E27FC236}">
                <a16:creationId xmlns:a16="http://schemas.microsoft.com/office/drawing/2014/main" id="{D70DC0A1-FCF1-47AB-AE9D-CAC3B163432F}"/>
              </a:ext>
            </a:extLst>
          </p:cNvPr>
          <p:cNvSpPr/>
          <p:nvPr/>
        </p:nvSpPr>
        <p:spPr>
          <a:xfrm>
            <a:off x="1238401" y="186889"/>
            <a:ext cx="6667198" cy="1149891"/>
          </a:xfrm>
          <a:prstGeom prst="wedgeRoundRectCallout">
            <a:avLst>
              <a:gd name="adj1" fmla="val -19693"/>
              <a:gd name="adj2" fmla="val 77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8  </a:t>
            </a:r>
            <a:r>
              <a:rPr lang="zh-TW" altLang="en-US" sz="3000" b="1" dirty="0" smtClean="0"/>
              <a:t>我國風能</a:t>
            </a:r>
            <a:r>
              <a:rPr lang="zh-TW" altLang="en-US" sz="3000" b="1" dirty="0"/>
              <a:t>的</a:t>
            </a:r>
            <a:r>
              <a:rPr lang="zh-TW" altLang="en-US" sz="3000" b="1" dirty="0" smtClean="0"/>
              <a:t>分佈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148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EBCCDEF-1DBE-4C49-8492-1FC8B80AB21B}"/>
              </a:ext>
            </a:extLst>
          </p:cNvPr>
          <p:cNvSpPr txBox="1"/>
          <p:nvPr/>
        </p:nvSpPr>
        <p:spPr>
          <a:xfrm>
            <a:off x="1903615" y="5899973"/>
            <a:ext cx="2102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zh-TW" altLang="en-US" sz="1400" dirty="0"/>
              <a:t>南海諸島沒有數據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92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1F68-6AA3-4FBD-A62F-FDACFFA2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69" y="499668"/>
            <a:ext cx="5125967" cy="702305"/>
          </a:xfrm>
        </p:spPr>
        <p:txBody>
          <a:bodyPr>
            <a:normAutofit fontScale="90000"/>
          </a:bodyPr>
          <a:lstStyle/>
          <a:p>
            <a:r>
              <a:rPr lang="zh-TW" altLang="en-US" b="1" u="sng" dirty="0" smtClean="0"/>
              <a:t>我國的</a:t>
            </a:r>
            <a:r>
              <a:rPr lang="zh-TW" altLang="en-US" b="1" u="sng" dirty="0"/>
              <a:t>能源資源種類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6265-E354-4148-B752-07D5BC21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602" y="1863851"/>
            <a:ext cx="3884304" cy="4146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dirty="0" smtClean="0"/>
              <a:t>我國能源</a:t>
            </a:r>
            <a:r>
              <a:rPr lang="zh-TW" altLang="en-US" sz="3200" dirty="0"/>
              <a:t>資源豐富多樣，例子有：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煤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石油及天然氣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油頁岩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地熱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水力</a:t>
            </a:r>
            <a:endParaRPr lang="en-US" altLang="zh-TW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/>
              <a:t>風力</a:t>
            </a:r>
            <a:endParaRPr lang="en-HK" altLang="zh-TW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42" y="2271176"/>
            <a:ext cx="2543555" cy="21093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026" y="4085295"/>
            <a:ext cx="2915221" cy="2253294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6724997" y="2003367"/>
            <a:ext cx="1704108" cy="1197033"/>
          </a:xfrm>
          <a:prstGeom prst="cloudCallout">
            <a:avLst>
              <a:gd name="adj1" fmla="val -66687"/>
              <a:gd name="adj2" fmla="val 43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u="sng" dirty="0"/>
              <a:t>非再生</a:t>
            </a:r>
            <a:endParaRPr lang="en-US" altLang="zh-TW" b="1" u="sng" dirty="0"/>
          </a:p>
          <a:p>
            <a:pPr algn="ctr"/>
            <a:r>
              <a:rPr lang="zh-TW" altLang="en-US" b="1" u="sng" dirty="0"/>
              <a:t>能源</a:t>
            </a:r>
            <a:endParaRPr lang="zh-HK" altLang="en-US" dirty="0"/>
          </a:p>
        </p:txBody>
      </p:sp>
      <p:sp>
        <p:nvSpPr>
          <p:cNvPr id="7" name="雲朵形圖說文字 6"/>
          <p:cNvSpPr/>
          <p:nvPr/>
        </p:nvSpPr>
        <p:spPr>
          <a:xfrm>
            <a:off x="4424918" y="4704379"/>
            <a:ext cx="1704108" cy="1197033"/>
          </a:xfrm>
          <a:prstGeom prst="cloudCallout">
            <a:avLst>
              <a:gd name="adj1" fmla="val 79167"/>
              <a:gd name="adj2" fmla="val 243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u="sng" dirty="0"/>
              <a:t>再生</a:t>
            </a:r>
            <a:endParaRPr lang="en-US" altLang="zh-TW" b="1" u="sng" dirty="0"/>
          </a:p>
          <a:p>
            <a:pPr algn="ctr"/>
            <a:r>
              <a:rPr lang="zh-TW" altLang="en-US" b="1" u="sng" dirty="0"/>
              <a:t>能源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9181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7E59-F7F4-43F3-A0FA-0B298709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988906"/>
            <a:ext cx="7543800" cy="748455"/>
          </a:xfrm>
        </p:spPr>
        <p:txBody>
          <a:bodyPr>
            <a:normAutofit/>
          </a:bodyPr>
          <a:lstStyle/>
          <a:p>
            <a:r>
              <a:rPr lang="zh-TW" altLang="en-US" sz="4000" b="1" u="sng" dirty="0" smtClean="0"/>
              <a:t>非</a:t>
            </a:r>
            <a:r>
              <a:rPr lang="zh-TW" altLang="en-US" sz="4000" b="1" u="sng" dirty="0"/>
              <a:t>再生能源例子</a:t>
            </a:r>
            <a:endParaRPr lang="en-HK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1F28F-4922-479A-A43B-6A4092AF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10540"/>
            <a:ext cx="7543801" cy="3658554"/>
          </a:xfrm>
        </p:spPr>
        <p:txBody>
          <a:bodyPr/>
          <a:lstStyle/>
          <a:p>
            <a:pPr lvl="0">
              <a:buClr>
                <a:srgbClr val="E48312"/>
              </a:buClr>
              <a:buFont typeface="Wingdings" panose="05000000000000000000" pitchFamily="2" charset="2"/>
              <a:buChar char="v"/>
            </a:pPr>
            <a:r>
              <a:rPr lang="en-US" altLang="zh-TW" sz="3200" b="1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1) </a:t>
            </a:r>
            <a:r>
              <a:rPr lang="zh-TW" altLang="en-US" sz="3200" b="1" u="sng" dirty="0">
                <a:solidFill>
                  <a:srgbClr val="000000">
                    <a:lumMod val="75000"/>
                    <a:lumOff val="25000"/>
                  </a:srgbClr>
                </a:solidFill>
              </a:rPr>
              <a:t>煤 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：</a:t>
            </a:r>
            <a:endParaRPr lang="en-HK" altLang="zh-TW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我國已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知的含煤面積約佔全國陸地面積的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5.7 %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，</a:t>
            </a:r>
            <a:r>
              <a:rPr lang="zh-TW" altLang="en-US" sz="32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估計我國在埋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深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2,000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米以內的煤總儲量居世界第三位，僅次於俄羅斯和美國。在探明的儲量中，煙煤佔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75%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，無煙煤佔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12%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，褐煤佔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13%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，按照現時的開採速度，可以繼續開採約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500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年</a:t>
            </a:r>
            <a:endParaRPr lang="en-HK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58308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b="31030"/>
          <a:stretch/>
        </p:blipFill>
        <p:spPr>
          <a:xfrm>
            <a:off x="1530265" y="1301269"/>
            <a:ext cx="6446354" cy="5006871"/>
          </a:xfrm>
          <a:prstGeom prst="rect">
            <a:avLst/>
          </a:prstGeom>
        </p:spPr>
      </p:pic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515B9659-4C71-4CBB-8FDE-F41FBAC75AB4}"/>
              </a:ext>
            </a:extLst>
          </p:cNvPr>
          <p:cNvSpPr/>
          <p:nvPr/>
        </p:nvSpPr>
        <p:spPr>
          <a:xfrm>
            <a:off x="1309421" y="151378"/>
            <a:ext cx="6667198" cy="1149891"/>
          </a:xfrm>
          <a:prstGeom prst="wedgeRoundRectCallout">
            <a:avLst>
              <a:gd name="adj1" fmla="val -16231"/>
              <a:gd name="adj2" fmla="val 798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1  </a:t>
            </a:r>
            <a:r>
              <a:rPr lang="zh-TW" altLang="en-US" sz="3000" b="1" dirty="0" smtClean="0"/>
              <a:t>我國的</a:t>
            </a:r>
            <a:r>
              <a:rPr lang="zh-TW" altLang="en-US" sz="3000" b="1" dirty="0"/>
              <a:t>煤資源</a:t>
            </a:r>
            <a:r>
              <a:rPr lang="zh-TW" altLang="en-US" sz="3000" b="1" dirty="0" smtClean="0"/>
              <a:t>分佈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144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94807" y="4605251"/>
            <a:ext cx="1039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/>
              <a:t>圖例</a:t>
            </a:r>
            <a:endParaRPr lang="en-US" sz="16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14352" y="4943805"/>
            <a:ext cx="13923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煤田</a:t>
            </a:r>
            <a:endParaRPr lang="en-US" altLang="zh-TW" sz="1400" dirty="0" smtClean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含煤地區</a:t>
            </a:r>
            <a:endParaRPr lang="en-US" sz="1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205F84FB-3EE6-C846-A28B-4B1177F706EA}"/>
              </a:ext>
            </a:extLst>
          </p:cNvPr>
          <p:cNvSpPr txBox="1"/>
          <p:nvPr/>
        </p:nvSpPr>
        <p:spPr>
          <a:xfrm>
            <a:off x="2094807" y="5574746"/>
            <a:ext cx="2102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*</a:t>
            </a:r>
            <a:r>
              <a:rPr lang="zh-TW" altLang="en-US" sz="1400" dirty="0"/>
              <a:t>南海諸島沒有數據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384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F9E7-6258-4071-A181-FB6365AE8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381740"/>
            <a:ext cx="7543801" cy="5487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煤</a:t>
            </a:r>
            <a:r>
              <a:rPr lang="zh-TW" altLang="en-US" sz="3200" dirty="0" smtClean="0"/>
              <a:t>在我國的</a:t>
            </a:r>
            <a:r>
              <a:rPr lang="zh-TW" altLang="en-US" sz="3200" dirty="0"/>
              <a:t>總體</a:t>
            </a:r>
            <a:r>
              <a:rPr lang="zh-TW" altLang="en-US" sz="3200" dirty="0" smtClean="0"/>
              <a:t>分佈方面</a:t>
            </a:r>
            <a:r>
              <a:rPr lang="zh-TW" altLang="en-US" sz="3200" dirty="0"/>
              <a:t>，呈北多南少之態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1)</a:t>
            </a:r>
            <a:r>
              <a:rPr lang="zh-TW" altLang="en-US" sz="3200" dirty="0"/>
              <a:t>。若以長江為界，長江以北的儲存量佔了</a:t>
            </a:r>
            <a:r>
              <a:rPr lang="en-US" altLang="zh-TW" sz="3200" dirty="0"/>
              <a:t>90%</a:t>
            </a:r>
            <a:r>
              <a:rPr lang="zh-TW" altLang="en-US" sz="3200" dirty="0"/>
              <a:t>以上，其中山西、陝西、內蒙古三省已佔了</a:t>
            </a:r>
            <a:r>
              <a:rPr lang="en-US" altLang="zh-TW" sz="3200" dirty="0"/>
              <a:t>64%</a:t>
            </a:r>
            <a:r>
              <a:rPr lang="zh-TW" altLang="en-US" sz="3200" dirty="0"/>
              <a:t>，相反，南方大部分省份均缺煤</a:t>
            </a:r>
            <a:endParaRPr lang="en-HK" altLang="zh-TW" sz="3200" dirty="0"/>
          </a:p>
          <a:p>
            <a:pPr marL="0" indent="0">
              <a:buNone/>
            </a:pPr>
            <a:endParaRPr lang="en-HK" altLang="zh-TW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sz="3200" b="1" u="sng" dirty="0"/>
              <a:t>2) </a:t>
            </a:r>
            <a:r>
              <a:rPr lang="zh-TW" altLang="en-US" sz="3200" b="1" u="sng" dirty="0"/>
              <a:t>石油及天然氣 ：</a:t>
            </a:r>
            <a:endParaRPr lang="en-HK" altLang="zh-TW" sz="3200" b="1" u="sng" dirty="0"/>
          </a:p>
          <a:p>
            <a:pPr marL="0" indent="0">
              <a:buNone/>
            </a:pPr>
            <a:r>
              <a:rPr lang="zh-TW" altLang="en-US" sz="3200" dirty="0" smtClean="0"/>
              <a:t>我國石油</a:t>
            </a:r>
            <a:r>
              <a:rPr lang="zh-TW" altLang="en-US" sz="3200" dirty="0"/>
              <a:t>及天然氣資源雖然豐富，但人均儲量卻只有世界人均的</a:t>
            </a:r>
            <a:r>
              <a:rPr lang="en-US" altLang="zh-TW" sz="3200" dirty="0"/>
              <a:t>1/9</a:t>
            </a:r>
            <a:r>
              <a:rPr lang="zh-TW" altLang="en-US" sz="3200" dirty="0"/>
              <a:t>。故自</a:t>
            </a:r>
            <a:r>
              <a:rPr lang="en-US" altLang="zh-TW" sz="3200" dirty="0"/>
              <a:t>1990 </a:t>
            </a:r>
            <a:r>
              <a:rPr lang="zh-TW" altLang="en-US" sz="3200" dirty="0"/>
              <a:t>年代起</a:t>
            </a:r>
            <a:r>
              <a:rPr lang="zh-TW" altLang="en-US" sz="3200" dirty="0" smtClean="0"/>
              <a:t>，我國已</a:t>
            </a:r>
            <a:r>
              <a:rPr lang="zh-TW" altLang="en-US" sz="3200" dirty="0"/>
              <a:t>由石油淨出口國家轉變為淨進口國家</a:t>
            </a:r>
            <a:endParaRPr lang="en-HK" altLang="zh-TW" sz="3200" dirty="0"/>
          </a:p>
          <a:p>
            <a:pPr>
              <a:buFont typeface="Wingdings" panose="05000000000000000000" pitchFamily="2" charset="2"/>
              <a:buChar char="v"/>
            </a:pPr>
            <a:endParaRPr lang="en-HK" altLang="zh-TW" sz="3200" dirty="0"/>
          </a:p>
          <a:p>
            <a:pPr>
              <a:buFont typeface="Wingdings" panose="05000000000000000000" pitchFamily="2" charset="2"/>
              <a:buChar char="v"/>
            </a:pP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415203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4D239-F987-424D-B0BC-D8D0F2FDF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372862"/>
            <a:ext cx="7543801" cy="549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已發現</a:t>
            </a:r>
            <a:r>
              <a:rPr lang="zh-TW" altLang="en-US" sz="3200" dirty="0" smtClean="0"/>
              <a:t>的我國含</a:t>
            </a:r>
            <a:r>
              <a:rPr lang="zh-TW" altLang="en-US" sz="3200" dirty="0"/>
              <a:t>油及氣盆地約有</a:t>
            </a:r>
            <a:r>
              <a:rPr lang="en-US" altLang="zh-TW" sz="3200" dirty="0"/>
              <a:t>340</a:t>
            </a:r>
            <a:r>
              <a:rPr lang="zh-TW" altLang="en-US" sz="3200" dirty="0"/>
              <a:t>個，而已探明的</a:t>
            </a:r>
            <a:r>
              <a:rPr lang="en-US" altLang="zh-TW" sz="3200" dirty="0"/>
              <a:t>145</a:t>
            </a:r>
            <a:r>
              <a:rPr lang="zh-TW" altLang="en-US" sz="3200" dirty="0"/>
              <a:t>個盆地中，發現的油、氣田約有</a:t>
            </a:r>
            <a:r>
              <a:rPr lang="en-US" altLang="zh-TW" sz="3200" dirty="0"/>
              <a:t>440</a:t>
            </a:r>
            <a:r>
              <a:rPr lang="zh-TW" altLang="en-US" sz="3200" dirty="0"/>
              <a:t>多個。預計將不斷有新的油氣資源被發現</a:t>
            </a:r>
            <a:endParaRPr lang="en-HK" altLang="zh-TW" sz="3200" dirty="0"/>
          </a:p>
          <a:p>
            <a:pPr marL="0" indent="0">
              <a:buNone/>
            </a:pPr>
            <a:r>
              <a:rPr lang="zh-TW" altLang="en-US" sz="3200" dirty="0" smtClean="0"/>
              <a:t>我國的</a:t>
            </a:r>
            <a:r>
              <a:rPr lang="zh-TW" altLang="en-US" sz="3200" dirty="0"/>
              <a:t>石油資源主要集中在以下的三北地區 </a:t>
            </a:r>
            <a:r>
              <a:rPr lang="en-US" altLang="zh-TW" sz="3200" dirty="0"/>
              <a:t>(</a:t>
            </a:r>
            <a:r>
              <a:rPr lang="zh-TW" altLang="en-US" sz="3200" dirty="0"/>
              <a:t>圖</a:t>
            </a:r>
            <a:r>
              <a:rPr lang="en-US" altLang="zh-TW" sz="3200" dirty="0"/>
              <a:t>2)</a:t>
            </a:r>
            <a:r>
              <a:rPr lang="zh-TW" altLang="en-US" sz="3200" dirty="0"/>
              <a:t>：</a:t>
            </a:r>
            <a:endParaRPr lang="en-HK" altLang="zh-TW" sz="3200" dirty="0"/>
          </a:p>
          <a:p>
            <a:pPr marL="0" indent="0">
              <a:buNone/>
            </a:pPr>
            <a:r>
              <a:rPr lang="zh-TW" altLang="en-US" sz="3200" dirty="0"/>
              <a:t>     </a:t>
            </a:r>
            <a:r>
              <a:rPr lang="en-US" altLang="zh-TW" sz="3200" dirty="0"/>
              <a:t>- </a:t>
            </a:r>
            <a:r>
              <a:rPr lang="zh-TW" altLang="en-US" sz="3200" dirty="0"/>
              <a:t>東北地區 </a:t>
            </a:r>
            <a:r>
              <a:rPr lang="en-US" altLang="zh-TW" sz="3200" dirty="0"/>
              <a:t>(</a:t>
            </a:r>
            <a:r>
              <a:rPr lang="zh-TW" altLang="en-US" sz="3200" dirty="0"/>
              <a:t>例如：松遼盆地的大慶油田</a:t>
            </a:r>
            <a:r>
              <a:rPr lang="en-US" altLang="zh-TW" sz="3200" dirty="0"/>
              <a:t>)</a:t>
            </a:r>
          </a:p>
          <a:p>
            <a:pPr marL="0" indent="0">
              <a:buNone/>
            </a:pPr>
            <a:r>
              <a:rPr lang="en-US" altLang="zh-TW" sz="3200" dirty="0"/>
              <a:t>     - </a:t>
            </a:r>
            <a:r>
              <a:rPr lang="zh-TW" altLang="en-US" sz="3200" dirty="0"/>
              <a:t>華北地區</a:t>
            </a:r>
            <a:r>
              <a:rPr lang="en-US" altLang="zh-TW" sz="3200" dirty="0"/>
              <a:t>(</a:t>
            </a:r>
            <a:r>
              <a:rPr lang="zh-TW" altLang="en-US" sz="3200" dirty="0"/>
              <a:t>例如：勝利油田</a:t>
            </a:r>
            <a:r>
              <a:rPr lang="en-US" altLang="zh-TW" sz="3200" dirty="0"/>
              <a:t>)</a:t>
            </a:r>
            <a:endParaRPr lang="en-HK" altLang="zh-TW" sz="3200" dirty="0"/>
          </a:p>
          <a:p>
            <a:pPr marL="0" indent="0">
              <a:buNone/>
            </a:pPr>
            <a:r>
              <a:rPr lang="en-HK" altLang="zh-TW" sz="3200" dirty="0"/>
              <a:t>     </a:t>
            </a:r>
            <a:r>
              <a:rPr lang="en-US" altLang="zh-TW" sz="3200" dirty="0"/>
              <a:t>- </a:t>
            </a:r>
            <a:r>
              <a:rPr lang="zh-TW" altLang="en-US" sz="3200" dirty="0"/>
              <a:t>西北地區 </a:t>
            </a:r>
            <a:r>
              <a:rPr lang="en-US" altLang="zh-TW" sz="3200" dirty="0"/>
              <a:t>(</a:t>
            </a:r>
            <a:r>
              <a:rPr lang="zh-TW" altLang="en-US" sz="3200" dirty="0"/>
              <a:t>例如：塔里木、柴達木和准 </a:t>
            </a:r>
            <a:endParaRPr lang="en-HK" altLang="zh-TW" sz="3200" dirty="0"/>
          </a:p>
          <a:p>
            <a:pPr marL="0" indent="0">
              <a:buNone/>
            </a:pPr>
            <a:r>
              <a:rPr lang="en-HK" altLang="zh-TW" sz="3200" dirty="0"/>
              <a:t>       </a:t>
            </a:r>
            <a:r>
              <a:rPr lang="zh-TW" altLang="en-US" sz="3200" dirty="0"/>
              <a:t>噶爾盆地</a:t>
            </a:r>
            <a:r>
              <a:rPr lang="en-US" altLang="zh-TW" sz="3200" dirty="0"/>
              <a:t>)</a:t>
            </a:r>
            <a:endParaRPr lang="en-HK" altLang="zh-TW" sz="3200" dirty="0"/>
          </a:p>
          <a:p>
            <a:pPr>
              <a:buFont typeface="Wingdings" panose="05000000000000000000" pitchFamily="2" charset="2"/>
              <a:buChar char="v"/>
            </a:pP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40252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6" t="12644" r="6364" b="9943"/>
          <a:stretch/>
        </p:blipFill>
        <p:spPr>
          <a:xfrm>
            <a:off x="1612668" y="1274636"/>
            <a:ext cx="6583681" cy="5004262"/>
          </a:xfrm>
          <a:prstGeom prst="rect">
            <a:avLst/>
          </a:prstGeom>
        </p:spPr>
      </p:pic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116BA319-890C-469F-A944-4EF99991B48E}"/>
              </a:ext>
            </a:extLst>
          </p:cNvPr>
          <p:cNvSpPr/>
          <p:nvPr/>
        </p:nvSpPr>
        <p:spPr>
          <a:xfrm>
            <a:off x="1238401" y="124745"/>
            <a:ext cx="6667198" cy="1149891"/>
          </a:xfrm>
          <a:prstGeom prst="wedgeRoundRectCallout">
            <a:avLst>
              <a:gd name="adj1" fmla="val -19693"/>
              <a:gd name="adj2" fmla="val 77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圖</a:t>
            </a:r>
            <a:r>
              <a:rPr lang="en-US" altLang="zh-TW" sz="3000" b="1" dirty="0"/>
              <a:t>2  </a:t>
            </a:r>
            <a:r>
              <a:rPr lang="zh-TW" altLang="en-US" sz="3000" b="1" dirty="0" smtClean="0"/>
              <a:t>我國的</a:t>
            </a:r>
            <a:r>
              <a:rPr lang="zh-TW" altLang="en-US" sz="3000" b="1" dirty="0"/>
              <a:t>石油及天然氣資源</a:t>
            </a:r>
            <a:r>
              <a:rPr lang="zh-TW" altLang="en-US" sz="3000" b="1" dirty="0" smtClean="0"/>
              <a:t>分佈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來源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香港教育局於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從閱讀中學習中國地理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自然環境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一書中的第</a:t>
            </a:r>
            <a:r>
              <a:rPr lang="en-US" altLang="zh-TW" sz="1600" b="1" dirty="0"/>
              <a:t>145</a:t>
            </a:r>
            <a:r>
              <a:rPr lang="zh-TW" altLang="en-US" sz="1600" b="1" dirty="0"/>
              <a:t>頁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186247" y="4663440"/>
            <a:ext cx="1471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含油氣沉積盆地</a:t>
            </a:r>
            <a:endParaRPr lang="en-US" altLang="zh-TW" sz="1400" dirty="0" smtClean="0"/>
          </a:p>
          <a:p>
            <a:r>
              <a:rPr lang="zh-TW" altLang="en-US" sz="1400" dirty="0" smtClean="0"/>
              <a:t>油田</a:t>
            </a:r>
            <a:endParaRPr lang="en-US" altLang="zh-TW" sz="1400" dirty="0" smtClean="0"/>
          </a:p>
          <a:p>
            <a:r>
              <a:rPr lang="zh-TW" altLang="en-US" sz="1400" dirty="0" smtClean="0"/>
              <a:t>天然氣</a:t>
            </a:r>
            <a:r>
              <a:rPr lang="zh-TW" altLang="en-US" sz="1400" dirty="0"/>
              <a:t>田</a:t>
            </a:r>
            <a:endParaRPr lang="en-US" sz="1400" dirty="0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05F84FB-3EE6-C846-A28B-4B1177F706EA}"/>
              </a:ext>
            </a:extLst>
          </p:cNvPr>
          <p:cNvSpPr txBox="1"/>
          <p:nvPr/>
        </p:nvSpPr>
        <p:spPr>
          <a:xfrm>
            <a:off x="1791802" y="5532723"/>
            <a:ext cx="2102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*</a:t>
            </a:r>
            <a:r>
              <a:rPr lang="zh-TW" altLang="en-US" sz="1400" dirty="0"/>
              <a:t>南海諸島沒有數據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320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C381-713C-4530-8D35-78F7880B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923277"/>
            <a:ext cx="7543800" cy="648071"/>
          </a:xfrm>
        </p:spPr>
        <p:txBody>
          <a:bodyPr>
            <a:normAutofit/>
          </a:bodyPr>
          <a:lstStyle/>
          <a:p>
            <a:r>
              <a:rPr lang="zh-TW" altLang="en-US" sz="4000" b="1" u="sng" dirty="0" smtClean="0"/>
              <a:t>再生</a:t>
            </a:r>
            <a:r>
              <a:rPr lang="zh-TW" altLang="en-US" sz="4000" b="1" u="sng" dirty="0"/>
              <a:t>能源例子</a:t>
            </a:r>
            <a:endParaRPr lang="en-HK" sz="4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15336-91C8-4078-8D32-50AEDB1A7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7" y="1845734"/>
            <a:ext cx="8211844" cy="4501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TW" altLang="en-US" sz="3200" dirty="0" smtClean="0"/>
              <a:t>我國發展</a:t>
            </a:r>
            <a:r>
              <a:rPr lang="zh-TW" altLang="en-US" sz="3200" dirty="0"/>
              <a:t>得較成熟的再生能源例子有水力發電、太陽能和風能等</a:t>
            </a:r>
            <a:endParaRPr lang="en-HK" altLang="zh-TW" sz="3200" dirty="0"/>
          </a:p>
          <a:p>
            <a:pPr>
              <a:buFont typeface="Wingdings" panose="05000000000000000000" pitchFamily="2" charset="2"/>
              <a:buChar char="v"/>
            </a:pPr>
            <a:endParaRPr lang="en-HK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TW" sz="3200" b="1" u="sng" dirty="0"/>
              <a:t>1) </a:t>
            </a:r>
            <a:r>
              <a:rPr lang="zh-TW" altLang="en-US" sz="3200" b="1" u="sng" dirty="0"/>
              <a:t>水力發電：</a:t>
            </a:r>
            <a:endParaRPr lang="en-US" altLang="zh-TW" sz="3200" b="1" u="sng" dirty="0"/>
          </a:p>
          <a:p>
            <a:pPr marL="0" indent="0">
              <a:buNone/>
            </a:pPr>
            <a:r>
              <a:rPr lang="en-US" altLang="zh-TW" sz="3200" dirty="0"/>
              <a:t>- </a:t>
            </a:r>
            <a:r>
              <a:rPr lang="zh-TW" altLang="en-US" sz="3200" dirty="0" smtClean="0"/>
              <a:t>我國是</a:t>
            </a:r>
            <a:r>
              <a:rPr lang="zh-TW" altLang="en-US" sz="3200" dirty="0"/>
              <a:t>世界上河流水量最多的國家之一，水利資源極其豐富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- </a:t>
            </a:r>
            <a:r>
              <a:rPr lang="zh-TW" altLang="en-US" sz="3200" dirty="0" smtClean="0"/>
              <a:t>我國的</a:t>
            </a:r>
            <a:r>
              <a:rPr lang="zh-TW" altLang="en-US" sz="3200" dirty="0"/>
              <a:t>水能</a:t>
            </a:r>
            <a:r>
              <a:rPr lang="zh-TW" altLang="en-US" sz="3200" dirty="0" smtClean="0"/>
              <a:t>分佈以</a:t>
            </a:r>
            <a:r>
              <a:rPr lang="zh-TW" altLang="en-US" sz="3200" dirty="0"/>
              <a:t>西南地區的河流和長江最多，但用電需求卻主要集中在東部沿海地區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285744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274A-0C84-41D5-93A4-9652E072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表</a:t>
            </a:r>
            <a:r>
              <a:rPr lang="en-US" altLang="zh-TW" sz="3200" dirty="0"/>
              <a:t>1 </a:t>
            </a:r>
            <a:r>
              <a:rPr lang="zh-TW" altLang="en-US" sz="3200" dirty="0" smtClean="0"/>
              <a:t>我國水能</a:t>
            </a:r>
            <a:r>
              <a:rPr lang="zh-TW" altLang="en-US" sz="3200" dirty="0"/>
              <a:t>資源</a:t>
            </a:r>
            <a:r>
              <a:rPr lang="zh-TW" altLang="en-US" sz="3200" dirty="0" smtClean="0"/>
              <a:t>分佈的</a:t>
            </a:r>
            <a:r>
              <a:rPr lang="zh-TW" altLang="en-US" sz="3200" dirty="0"/>
              <a:t>例子</a:t>
            </a:r>
            <a:endParaRPr lang="en-HK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362CA4-D14D-4215-BCF0-36F3A021F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963644"/>
              </p:ext>
            </p:extLst>
          </p:nvPr>
        </p:nvGraphicFramePr>
        <p:xfrm>
          <a:off x="822325" y="1846263"/>
          <a:ext cx="7833403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392">
                  <a:extLst>
                    <a:ext uri="{9D8B030D-6E8A-4147-A177-3AD203B41FA5}">
                      <a16:colId xmlns:a16="http://schemas.microsoft.com/office/drawing/2014/main" val="2835455026"/>
                    </a:ext>
                  </a:extLst>
                </a:gridCol>
                <a:gridCol w="2637808">
                  <a:extLst>
                    <a:ext uri="{9D8B030D-6E8A-4147-A177-3AD203B41FA5}">
                      <a16:colId xmlns:a16="http://schemas.microsoft.com/office/drawing/2014/main" val="3164800783"/>
                    </a:ext>
                  </a:extLst>
                </a:gridCol>
                <a:gridCol w="2804203">
                  <a:extLst>
                    <a:ext uri="{9D8B030D-6E8A-4147-A177-3AD203B41FA5}">
                      <a16:colId xmlns:a16="http://schemas.microsoft.com/office/drawing/2014/main" val="1680310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流域系統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理論年發電量（億</a:t>
                      </a:r>
                      <a:r>
                        <a:rPr lang="en-US" altLang="zh-TW" sz="2800" dirty="0"/>
                        <a:t>kWh</a:t>
                      </a:r>
                      <a:r>
                        <a:rPr lang="zh-TW" altLang="en-US" sz="2800" dirty="0"/>
                        <a:t>）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實際年發電量（億</a:t>
                      </a:r>
                      <a:r>
                        <a:rPr lang="en-US" altLang="zh-TW" sz="2800" dirty="0"/>
                        <a:t>kWh</a:t>
                      </a:r>
                      <a:r>
                        <a:rPr lang="zh-TW" altLang="en-US" sz="2800" dirty="0"/>
                        <a:t>）</a:t>
                      </a:r>
                      <a:endParaRPr lang="en-H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25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華南諸河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2,933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1,125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29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西南諸河 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22,482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5,068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23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長江 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23,478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10,275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280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黃河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3,552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1,170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44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淮河</a:t>
                      </a:r>
                      <a:endParaRPr lang="en-H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sz="28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596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5572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327</TotalTime>
  <Words>946</Words>
  <Application>Microsoft Office PowerPoint</Application>
  <PresentationFormat>如螢幕大小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細明體</vt:lpstr>
      <vt:lpstr>微軟正黑體</vt:lpstr>
      <vt:lpstr>新細明體</vt:lpstr>
      <vt:lpstr>Calibri</vt:lpstr>
      <vt:lpstr>Calibri Light</vt:lpstr>
      <vt:lpstr>Century Gothic</vt:lpstr>
      <vt:lpstr>Wingdings</vt:lpstr>
      <vt:lpstr>Retrospect</vt:lpstr>
      <vt:lpstr>中國地理簡報系列 (6) –  我國的能源資源 </vt:lpstr>
      <vt:lpstr>我國的能源資源種類</vt:lpstr>
      <vt:lpstr>非再生能源例子</vt:lpstr>
      <vt:lpstr>PowerPoint 簡報</vt:lpstr>
      <vt:lpstr>PowerPoint 簡報</vt:lpstr>
      <vt:lpstr>PowerPoint 簡報</vt:lpstr>
      <vt:lpstr>PowerPoint 簡報</vt:lpstr>
      <vt:lpstr>再生能源例子</vt:lpstr>
      <vt:lpstr>表1 我國水能資源分佈的例子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中國地理簡報系列 (5) –  中國的能源資源</dc:title>
  <dc:creator>Jenny Yau</dc:creator>
  <cp:lastModifiedBy>WU, Shuk-ting Connie</cp:lastModifiedBy>
  <cp:revision>90</cp:revision>
  <dcterms:created xsi:type="dcterms:W3CDTF">2020-04-21T10:04:22Z</dcterms:created>
  <dcterms:modified xsi:type="dcterms:W3CDTF">2022-11-02T03:26:50Z</dcterms:modified>
</cp:coreProperties>
</file>