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9"/>
  </p:notesMasterIdLst>
  <p:sldIdLst>
    <p:sldId id="284" r:id="rId5"/>
    <p:sldId id="339" r:id="rId6"/>
    <p:sldId id="285" r:id="rId7"/>
    <p:sldId id="291" r:id="rId8"/>
    <p:sldId id="290" r:id="rId9"/>
    <p:sldId id="326" r:id="rId10"/>
    <p:sldId id="293" r:id="rId11"/>
    <p:sldId id="294" r:id="rId12"/>
    <p:sldId id="334" r:id="rId13"/>
    <p:sldId id="332" r:id="rId14"/>
    <p:sldId id="335" r:id="rId15"/>
    <p:sldId id="333" r:id="rId16"/>
    <p:sldId id="338" r:id="rId17"/>
    <p:sldId id="343" r:id="rId18"/>
    <p:sldId id="341" r:id="rId19"/>
    <p:sldId id="336" r:id="rId20"/>
    <p:sldId id="320" r:id="rId21"/>
    <p:sldId id="323" r:id="rId22"/>
    <p:sldId id="315" r:id="rId23"/>
    <p:sldId id="321" r:id="rId24"/>
    <p:sldId id="322" r:id="rId25"/>
    <p:sldId id="337" r:id="rId26"/>
    <p:sldId id="327" r:id="rId27"/>
    <p:sldId id="340"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ONG, Lai-sheung" initials="KL" lastIdx="64" clrIdx="0">
    <p:extLst>
      <p:ext uri="{19B8F6BF-5375-455C-9EA6-DF929625EA0E}">
        <p15:presenceInfo xmlns:p15="http://schemas.microsoft.com/office/powerpoint/2012/main" userId="S-1-5-21-2637006528-1015924553-1750768987-69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58E"/>
    <a:srgbClr val="214752"/>
    <a:srgbClr val="CF4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854" autoAdjust="0"/>
  </p:normalViewPr>
  <p:slideViewPr>
    <p:cSldViewPr snapToGrid="0">
      <p:cViewPr varScale="1">
        <p:scale>
          <a:sx n="143" d="100"/>
          <a:sy n="143" d="100"/>
        </p:scale>
        <p:origin x="684" y="12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cef chcef" userId="7ffb45872db9c24f" providerId="LiveId" clId="{E137F769-EC65-4AB9-8EE4-3D80920AED1F}"/>
    <pc:docChg chg="modSld">
      <pc:chgData name="chcef chcef" userId="7ffb45872db9c24f" providerId="LiveId" clId="{E137F769-EC65-4AB9-8EE4-3D80920AED1F}" dt="2023-08-24T07:55:41.041" v="3" actId="1076"/>
      <pc:docMkLst>
        <pc:docMk/>
      </pc:docMkLst>
      <pc:sldChg chg="addSp modSp mod">
        <pc:chgData name="chcef chcef" userId="7ffb45872db9c24f" providerId="LiveId" clId="{E137F769-EC65-4AB9-8EE4-3D80920AED1F}" dt="2023-08-24T07:55:41.041" v="3" actId="1076"/>
        <pc:sldMkLst>
          <pc:docMk/>
          <pc:sldMk cId="1949577753" sldId="320"/>
        </pc:sldMkLst>
        <pc:spChg chg="add mod">
          <ac:chgData name="chcef chcef" userId="7ffb45872db9c24f" providerId="LiveId" clId="{E137F769-EC65-4AB9-8EE4-3D80920AED1F}" dt="2023-08-24T07:55:41.041" v="3" actId="1076"/>
          <ac:spMkLst>
            <pc:docMk/>
            <pc:sldMk cId="1949577753" sldId="320"/>
            <ac:spMk id="7" creationId="{E39B765E-702D-FB07-1599-323C527F9F70}"/>
          </ac:spMkLst>
        </pc:spChg>
      </pc:sldChg>
      <pc:sldChg chg="modSp mod">
        <pc:chgData name="chcef chcef" userId="7ffb45872db9c24f" providerId="LiveId" clId="{E137F769-EC65-4AB9-8EE4-3D80920AED1F}" dt="2023-08-24T07:55:16.998" v="0" actId="21"/>
        <pc:sldMkLst>
          <pc:docMk/>
          <pc:sldMk cId="2878152200" sldId="323"/>
        </pc:sldMkLst>
        <pc:spChg chg="mod">
          <ac:chgData name="chcef chcef" userId="7ffb45872db9c24f" providerId="LiveId" clId="{E137F769-EC65-4AB9-8EE4-3D80920AED1F}" dt="2023-08-24T07:55:16.998" v="0" actId="21"/>
          <ac:spMkLst>
            <pc:docMk/>
            <pc:sldMk cId="2878152200" sldId="323"/>
            <ac:spMk id="15" creationId="{5F8FD78E-A1AE-C6B0-7701-9F2D550CBC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0E01C-1339-434F-8703-29D32650C730}" type="datetimeFigureOut">
              <a:rPr lang="zh-CN" altLang="en-US" smtClean="0"/>
              <a:t>2025/1/16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02262-AB2E-4227-957E-41990346CCD3}" type="slidenum">
              <a:rPr lang="zh-CN" altLang="en-US" smtClean="0"/>
              <a:t>‹#›</a:t>
            </a:fld>
            <a:endParaRPr lang="zh-CN" altLang="en-US"/>
          </a:p>
        </p:txBody>
      </p:sp>
    </p:spTree>
    <p:extLst>
      <p:ext uri="{BB962C8B-B14F-4D97-AF65-F5344CB8AC3E}">
        <p14:creationId xmlns:p14="http://schemas.microsoft.com/office/powerpoint/2010/main" val="1917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73E02262-AB2E-4227-957E-41990346CCD3}" type="slidenum">
              <a:rPr lang="zh-CN" altLang="en-US" smtClean="0"/>
              <a:t>11</a:t>
            </a:fld>
            <a:endParaRPr lang="zh-CN" altLang="en-US"/>
          </a:p>
        </p:txBody>
      </p:sp>
    </p:spTree>
    <p:extLst>
      <p:ext uri="{BB962C8B-B14F-4D97-AF65-F5344CB8AC3E}">
        <p14:creationId xmlns:p14="http://schemas.microsoft.com/office/powerpoint/2010/main" val="101175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ea typeface="微软雅黑" panose="020B0503020204020204" pitchFamily="34"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85189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12194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935988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635341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248809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306339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75981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8" name="页脚占位符 7"/>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09332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44760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1312218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104029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32734"/>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94123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627293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929504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2939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989394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28650" y="1370013"/>
            <a:ext cx="788670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35993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893096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115536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8" name="页脚占位符 7"/>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433986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984029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403485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ea typeface="微软雅黑"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84131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322545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ea typeface="微软雅黑"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1312864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3955705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a:defRPr>
                <a:ea typeface="微软雅黑" panose="020B0503020204020204" pitchFamily="34" charset="-122"/>
              </a:defRPr>
            </a:lvl1pPr>
          </a:lstStyle>
          <a:p>
            <a:fld id="{BBFC230F-A88E-478D-A831-9E60775BF719}" type="datetimeFigureOut">
              <a:rPr lang="zh-CN" altLang="en-US" smtClean="0"/>
              <a:pPr/>
              <a:t>2025/1/16</a:t>
            </a:fld>
            <a:endParaRPr lang="zh-CN" altLang="en-US" dirty="0"/>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a:defRPr>
                <a:ea typeface="微软雅黑" panose="020B0503020204020204" pitchFamily="34" charset="-122"/>
              </a:defRPr>
            </a:lvl1pPr>
          </a:lstStyle>
          <a:p>
            <a:fld id="{FAFA9645-600E-4040-A3EA-1ACE1C7355C4}" type="slidenum">
              <a:rPr lang="zh-CN" altLang="en-US" smtClean="0"/>
              <a:pPr/>
              <a:t>‹#›</a:t>
            </a:fld>
            <a:endParaRPr lang="zh-CN" altLang="en-US" dirty="0"/>
          </a:p>
        </p:txBody>
      </p:sp>
    </p:spTree>
    <p:extLst>
      <p:ext uri="{BB962C8B-B14F-4D97-AF65-F5344CB8AC3E}">
        <p14:creationId xmlns:p14="http://schemas.microsoft.com/office/powerpoint/2010/main" val="2365110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ea typeface="微软雅黑" panose="020B0503020204020204" pitchFamily="34" charset="-122"/>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999565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4138177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ea typeface="微软雅黑"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871604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064803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2669379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22179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2628655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23401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ea typeface="微软雅黑" panose="020B0503020204020204" pitchFamily="34" charset="-122"/>
              </a:defRPr>
            </a:lvl1pPr>
            <a:lvl2pPr>
              <a:defRPr sz="2100">
                <a:ea typeface="微软雅黑" panose="020B0503020204020204" pitchFamily="34" charset="-122"/>
              </a:defRPr>
            </a:lvl2pPr>
            <a:lvl3pPr>
              <a:defRPr sz="1800">
                <a:ea typeface="微软雅黑" panose="020B0503020204020204" pitchFamily="34" charset="-122"/>
              </a:defRPr>
            </a:lvl3pPr>
            <a:lvl4pPr>
              <a:defRPr sz="1500">
                <a:ea typeface="微软雅黑" panose="020B0503020204020204" pitchFamily="34" charset="-122"/>
              </a:defRPr>
            </a:lvl4pPr>
            <a:lvl5pPr>
              <a:defRPr sz="1500">
                <a:ea typeface="微软雅黑" panose="020B0503020204020204" pitchFamily="34" charset="-122"/>
              </a:defRPr>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ea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67204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ea typeface="微软雅黑" panose="020B0503020204020204" pitchFamily="34" charset="-122"/>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ea typeface="微软雅黑" panose="020B0503020204020204" pitchFamily="34"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ea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630928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901463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91982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7106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230922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93013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ea typeface="微软雅黑" panose="020B0503020204020204" pitchFamily="34"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ea typeface="微软雅黑" panose="020B0503020204020204" pitchFamily="34" charset="-122"/>
              </a:defRPr>
            </a:lvl1pPr>
            <a:lvl2pPr>
              <a:defRPr sz="2100">
                <a:ea typeface="微软雅黑" panose="020B0503020204020204" pitchFamily="34" charset="-122"/>
              </a:defRPr>
            </a:lvl2pPr>
            <a:lvl3pPr>
              <a:defRPr sz="1800">
                <a:ea typeface="微软雅黑" panose="020B0503020204020204" pitchFamily="34" charset="-122"/>
              </a:defRPr>
            </a:lvl3pPr>
            <a:lvl4pPr>
              <a:defRPr sz="1500">
                <a:ea typeface="微软雅黑" panose="020B0503020204020204" pitchFamily="34" charset="-122"/>
              </a:defRPr>
            </a:lvl4pPr>
            <a:lvl5pPr>
              <a:defRPr sz="1500">
                <a:ea typeface="微软雅黑" panose="020B0503020204020204" pitchFamily="34" charset="-122"/>
              </a:defRPr>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ea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388071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ea typeface="微软雅黑" panose="020B0503020204020204" pitchFamily="34" charset="-122"/>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ea typeface="微软雅黑" panose="020B0503020204020204" pitchFamily="34"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ea typeface="微软雅黑" panose="020B0503020204020204" pitchFamily="34"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a:ea typeface="微软雅黑" panose="020B0503020204020204" pitchFamily="34" charset="-122"/>
              </a:defRPr>
            </a:lvl1pPr>
          </a:lstStyle>
          <a:p>
            <a:fld id="{7A198ED0-F2CC-44D0-B5B1-AEE4C67E18FF}" type="datetimeFigureOut">
              <a:rPr lang="zh-CN" altLang="en-US" smtClean="0"/>
              <a:pPr/>
              <a:t>2025/1/16</a:t>
            </a:fld>
            <a:endParaRPr lang="zh-CN" alt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defRPr>
                <a:ea typeface="微软雅黑" panose="020B0503020204020204" pitchFamily="34" charset="-122"/>
              </a:defRPr>
            </a:lvl1pPr>
          </a:lstStyle>
          <a:p>
            <a:fld id="{01806BB2-19AB-41FE-A70E-20BFCBBB75D0}" type="slidenum">
              <a:rPr lang="zh-CN" altLang="en-US" smtClean="0"/>
              <a:pPr/>
              <a:t>‹#›</a:t>
            </a:fld>
            <a:endParaRPr lang="zh-CN" altLang="en-US" dirty="0"/>
          </a:p>
        </p:txBody>
      </p:sp>
    </p:spTree>
    <p:extLst>
      <p:ext uri="{BB962C8B-B14F-4D97-AF65-F5344CB8AC3E}">
        <p14:creationId xmlns:p14="http://schemas.microsoft.com/office/powerpoint/2010/main" val="105173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 name="文字方塊 18">
            <a:extLst>
              <a:ext uri="{FF2B5EF4-FFF2-40B4-BE49-F238E27FC236}">
                <a16:creationId xmlns:a16="http://schemas.microsoft.com/office/drawing/2014/main" id="{EA91CA43-6AD5-2559-3246-B61D3B0BE24A}"/>
              </a:ext>
            </a:extLst>
          </p:cNvPr>
          <p:cNvSpPr txBox="1"/>
          <p:nvPr userDrawn="1"/>
        </p:nvSpPr>
        <p:spPr>
          <a:xfrm>
            <a:off x="6238568" y="4833831"/>
            <a:ext cx="2905432" cy="276999"/>
          </a:xfrm>
          <a:prstGeom prst="rect">
            <a:avLst/>
          </a:prstGeom>
          <a:noFill/>
        </p:spPr>
        <p:txBody>
          <a:bodyPr wrap="square">
            <a:spAutoFit/>
          </a:bodyPr>
          <a:lstStyle/>
          <a:p>
            <a:pPr algn="ctr"/>
            <a:r>
              <a:rPr kumimoji="0" lang="zh-TW"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「九一八事變」電子教材</a:t>
            </a:r>
            <a:r>
              <a:rPr kumimoji="0" lang="zh-CN"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套</a:t>
            </a:r>
            <a:r>
              <a:rPr kumimoji="0" lang="en-US" altLang="zh-CN"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進階</a:t>
            </a:r>
            <a:r>
              <a:rPr kumimoji="0" lang="zh-CN"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版</a:t>
            </a:r>
            <a:endParaRPr kumimoji="0" lang="en-US" altLang="zh-TW"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descr="一張含有 標誌, 符號, 商標, 胭脂紅 的圖片&#10;&#10;自動產生的描述">
            <a:extLst>
              <a:ext uri="{FF2B5EF4-FFF2-40B4-BE49-F238E27FC236}">
                <a16:creationId xmlns:a16="http://schemas.microsoft.com/office/drawing/2014/main" id="{E0BBB266-EC2E-F812-2950-ED32DAFB52B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614" y="4679435"/>
            <a:ext cx="1542717" cy="376031"/>
          </a:xfrm>
          <a:prstGeom prst="rect">
            <a:avLst/>
          </a:prstGeom>
        </p:spPr>
      </p:pic>
    </p:spTree>
    <p:extLst>
      <p:ext uri="{BB962C8B-B14F-4D97-AF65-F5344CB8AC3E}">
        <p14:creationId xmlns:p14="http://schemas.microsoft.com/office/powerpoint/2010/main" val="2788194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73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80000"/>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5713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 name="文字方塊 18">
            <a:extLst>
              <a:ext uri="{FF2B5EF4-FFF2-40B4-BE49-F238E27FC236}">
                <a16:creationId xmlns:a16="http://schemas.microsoft.com/office/drawing/2014/main" id="{EA91CA43-6AD5-2559-3246-B61D3B0BE24A}"/>
              </a:ext>
            </a:extLst>
          </p:cNvPr>
          <p:cNvSpPr txBox="1"/>
          <p:nvPr userDrawn="1"/>
        </p:nvSpPr>
        <p:spPr>
          <a:xfrm>
            <a:off x="6238568" y="4833831"/>
            <a:ext cx="2905432" cy="276999"/>
          </a:xfrm>
          <a:prstGeom prst="rect">
            <a:avLst/>
          </a:prstGeom>
          <a:noFill/>
        </p:spPr>
        <p:txBody>
          <a:bodyPr wrap="square">
            <a:spAutoFit/>
          </a:bodyPr>
          <a:lstStyle/>
          <a:p>
            <a:pPr algn="ctr"/>
            <a:r>
              <a:rPr kumimoji="0" lang="zh-TW"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「九一八事變」電子教材</a:t>
            </a:r>
            <a:r>
              <a:rPr kumimoji="0" lang="zh-CN"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套</a:t>
            </a:r>
            <a:r>
              <a:rPr kumimoji="0" lang="en-US" altLang="zh-CN"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進階</a:t>
            </a:r>
            <a:r>
              <a:rPr kumimoji="0" lang="zh-CN" altLang="en-US"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版</a:t>
            </a:r>
            <a:endParaRPr kumimoji="0" lang="en-US" altLang="zh-TW" sz="12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descr="一張含有 標誌, 符號, 商標, 胭脂紅 的圖片&#10;&#10;自動產生的描述">
            <a:extLst>
              <a:ext uri="{FF2B5EF4-FFF2-40B4-BE49-F238E27FC236}">
                <a16:creationId xmlns:a16="http://schemas.microsoft.com/office/drawing/2014/main" id="{0605D1DF-CF09-6097-0E4A-8660C286B05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614" y="4679435"/>
            <a:ext cx="1542717" cy="376031"/>
          </a:xfrm>
          <a:prstGeom prst="rect">
            <a:avLst/>
          </a:prstGeom>
        </p:spPr>
      </p:pic>
    </p:spTree>
    <p:extLst>
      <p:ext uri="{BB962C8B-B14F-4D97-AF65-F5344CB8AC3E}">
        <p14:creationId xmlns:p14="http://schemas.microsoft.com/office/powerpoint/2010/main" val="40919497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v.cctv.com/2015/07/14/VIDE1436861530240588.shtml?spm=C55953877151.PXOm6vuQzEhV.0.0"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a:extLst>
              <a:ext uri="{FF2B5EF4-FFF2-40B4-BE49-F238E27FC236}">
                <a16:creationId xmlns:a16="http://schemas.microsoft.com/office/drawing/2014/main" id="{F14C9B3C-5668-DDA1-E054-DBAC152461B7}"/>
              </a:ext>
            </a:extLst>
          </p:cNvPr>
          <p:cNvGrpSpPr/>
          <p:nvPr/>
        </p:nvGrpSpPr>
        <p:grpSpPr>
          <a:xfrm>
            <a:off x="-1342" y="-30647"/>
            <a:ext cx="7126941" cy="6062131"/>
            <a:chOff x="-20172" y="-184804"/>
            <a:chExt cx="7126941" cy="6062131"/>
          </a:xfrm>
        </p:grpSpPr>
        <p:pic>
          <p:nvPicPr>
            <p:cNvPr id="25" name="Picture 2">
              <a:extLst>
                <a:ext uri="{FF2B5EF4-FFF2-40B4-BE49-F238E27FC236}">
                  <a16:creationId xmlns:a16="http://schemas.microsoft.com/office/drawing/2014/main" id="{80B6DC99-BC0B-75AA-2CEB-5918D86B6AE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20172" y="-184804"/>
              <a:ext cx="7126941" cy="606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圖片 25" descr="一張含有 天空, 文字, 建築, 戶外 的圖片&#10;&#10;自動產生的描述">
              <a:extLst>
                <a:ext uri="{FF2B5EF4-FFF2-40B4-BE49-F238E27FC236}">
                  <a16:creationId xmlns:a16="http://schemas.microsoft.com/office/drawing/2014/main" id="{6A1A4450-DCFB-28BB-950D-28B8B7288EFB}"/>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l="56580"/>
            <a:stretch/>
          </p:blipFill>
          <p:spPr>
            <a:xfrm rot="741059">
              <a:off x="4265520" y="1461691"/>
              <a:ext cx="1795596" cy="2498466"/>
            </a:xfrm>
            <a:prstGeom prst="rect">
              <a:avLst/>
            </a:prstGeom>
            <a:ln>
              <a:noFill/>
            </a:ln>
            <a:effectLst>
              <a:softEdge rad="112500"/>
            </a:effectLst>
          </p:spPr>
        </p:pic>
      </p:grpSp>
      <p:sp>
        <p:nvSpPr>
          <p:cNvPr id="27" name="文本框 6">
            <a:extLst>
              <a:ext uri="{FF2B5EF4-FFF2-40B4-BE49-F238E27FC236}">
                <a16:creationId xmlns:a16="http://schemas.microsoft.com/office/drawing/2014/main" id="{74930EFC-3C1F-7AD5-5569-7DE4CA788821}"/>
              </a:ext>
            </a:extLst>
          </p:cNvPr>
          <p:cNvSpPr txBox="1"/>
          <p:nvPr/>
        </p:nvSpPr>
        <p:spPr>
          <a:xfrm>
            <a:off x="3268949" y="119582"/>
            <a:ext cx="5786721" cy="377476"/>
          </a:xfrm>
          <a:prstGeom prst="rect">
            <a:avLst/>
          </a:prstGeom>
          <a:noFill/>
        </p:spPr>
        <p:txBody>
          <a:bodyPr wrap="square" rtlCol="0">
            <a:spAutoFit/>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zh-TW" altLang="en-US" sz="14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「九一八事變」電子教材套</a:t>
            </a:r>
            <a:endParaRPr kumimoji="0" lang="zh-CN" altLang="en-US" sz="1400" b="1" i="0" u="none" strike="noStrike" kern="1200" cap="none" spc="0" normalizeH="0" baseline="0" noProof="0" dirty="0">
              <a:ln>
                <a:noFill/>
              </a:ln>
              <a:solidFill>
                <a:prstClr val="white">
                  <a:lumMod val="95000"/>
                </a:prstClr>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文字方塊 27">
            <a:extLst>
              <a:ext uri="{FF2B5EF4-FFF2-40B4-BE49-F238E27FC236}">
                <a16:creationId xmlns:a16="http://schemas.microsoft.com/office/drawing/2014/main" id="{5E62FF4B-26F1-9C5B-0048-4791587BA526}"/>
              </a:ext>
            </a:extLst>
          </p:cNvPr>
          <p:cNvSpPr txBox="1"/>
          <p:nvPr/>
        </p:nvSpPr>
        <p:spPr>
          <a:xfrm>
            <a:off x="6948603" y="939822"/>
            <a:ext cx="2023132" cy="649188"/>
          </a:xfrm>
          <a:prstGeom prst="flowChartTerminator">
            <a:avLst/>
          </a:prstGeom>
          <a:solidFill>
            <a:schemeClr val="accent2">
              <a:lumMod val="60000"/>
              <a:lumOff val="40000"/>
            </a:schemeClr>
          </a:solidFill>
          <a:ln/>
          <a:effectLst>
            <a:outerShdw blurRad="57150" dist="19050" dir="5400000" algn="ctr" rotWithShape="0">
              <a:srgbClr val="000000">
                <a:alpha val="63000"/>
              </a:srgbClr>
            </a:outerShdw>
            <a:softEdge rad="63500"/>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進階版</a:t>
            </a:r>
            <a:endParaRPr kumimoji="0" lang="zh-HK" altLang="en-US" sz="24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grpSp>
        <p:nvGrpSpPr>
          <p:cNvPr id="29" name="群組 28">
            <a:extLst>
              <a:ext uri="{FF2B5EF4-FFF2-40B4-BE49-F238E27FC236}">
                <a16:creationId xmlns:a16="http://schemas.microsoft.com/office/drawing/2014/main" id="{B11FF226-D8AE-5FE0-A1C9-19FAB3D87584}"/>
              </a:ext>
            </a:extLst>
          </p:cNvPr>
          <p:cNvGrpSpPr/>
          <p:nvPr/>
        </p:nvGrpSpPr>
        <p:grpSpPr>
          <a:xfrm>
            <a:off x="6052364" y="3000419"/>
            <a:ext cx="3091636" cy="2629726"/>
            <a:chOff x="6052364" y="3000419"/>
            <a:chExt cx="3091636" cy="2629726"/>
          </a:xfrm>
        </p:grpSpPr>
        <p:pic>
          <p:nvPicPr>
            <p:cNvPr id="30" name="Picture 2">
              <a:extLst>
                <a:ext uri="{FF2B5EF4-FFF2-40B4-BE49-F238E27FC236}">
                  <a16:creationId xmlns:a16="http://schemas.microsoft.com/office/drawing/2014/main" id="{F297C9AD-3F0C-96D1-1530-864F7CCED8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flipH="1">
              <a:off x="6052364" y="3000419"/>
              <a:ext cx="3091636" cy="262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标题 1">
              <a:extLst>
                <a:ext uri="{FF2B5EF4-FFF2-40B4-BE49-F238E27FC236}">
                  <a16:creationId xmlns:a16="http://schemas.microsoft.com/office/drawing/2014/main" id="{D1BFD2F6-DFE0-9B24-A258-6A2583421409}"/>
                </a:ext>
              </a:extLst>
            </p:cNvPr>
            <p:cNvSpPr txBox="1"/>
            <p:nvPr/>
          </p:nvSpPr>
          <p:spPr>
            <a:xfrm>
              <a:off x="6957186" y="3962257"/>
              <a:ext cx="1440812" cy="577936"/>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200" b="1" dirty="0">
                  <a:ln w="0">
                    <a:noFill/>
                  </a:ln>
                  <a:latin typeface="微软雅黑" panose="020B0503020204020204" pitchFamily="34" charset="-122"/>
                  <a:ea typeface="微软雅黑" panose="020B0503020204020204" pitchFamily="34" charset="-122"/>
                </a:rPr>
                <a:t>主辦：</a:t>
              </a:r>
              <a:endParaRPr lang="en-US" altLang="zh-CN" sz="1200" b="1" dirty="0">
                <a:ln w="0">
                  <a:noFill/>
                </a:ln>
                <a:latin typeface="微软雅黑" panose="020B0503020204020204" pitchFamily="34" charset="-122"/>
                <a:ea typeface="微软雅黑" panose="020B0503020204020204" pitchFamily="34" charset="-122"/>
              </a:endParaRPr>
            </a:p>
            <a:p>
              <a:pPr algn="l">
                <a:defRPr/>
              </a:pPr>
              <a:endParaRPr lang="en-US" altLang="zh-CN" sz="900" b="1" dirty="0">
                <a:ln w="0">
                  <a:noFill/>
                </a:ln>
                <a:latin typeface="微软雅黑" panose="020B0503020204020204" pitchFamily="34" charset="-122"/>
                <a:ea typeface="微软雅黑" panose="020B0503020204020204" pitchFamily="34" charset="-122"/>
              </a:endParaRPr>
            </a:p>
            <a:p>
              <a:pPr algn="l">
                <a:defRPr/>
              </a:pPr>
              <a:r>
                <a:rPr lang="zh-CN" altLang="en-US" sz="1200" b="1" dirty="0">
                  <a:ln w="0">
                    <a:noFill/>
                  </a:ln>
                  <a:latin typeface="微软雅黑" panose="020B0503020204020204" pitchFamily="34" charset="-122"/>
                  <a:ea typeface="微软雅黑" panose="020B0503020204020204" pitchFamily="34" charset="-122"/>
                </a:rPr>
                <a:t>承辦：</a:t>
              </a:r>
              <a:endParaRPr lang="en-US" altLang="zh-CN" sz="1200" b="1" dirty="0">
                <a:ln w="0">
                  <a:noFill/>
                </a:ln>
                <a:latin typeface="微软雅黑" panose="020B0503020204020204" pitchFamily="34" charset="-122"/>
                <a:ea typeface="微软雅黑" panose="020B0503020204020204" pitchFamily="34" charset="-122"/>
              </a:endParaRPr>
            </a:p>
          </p:txBody>
        </p:sp>
        <p:pic>
          <p:nvPicPr>
            <p:cNvPr id="32" name="圖片 31" descr="一張含有 夜空 的圖片&#10;&#10;自動產生的描述">
              <a:extLst>
                <a:ext uri="{FF2B5EF4-FFF2-40B4-BE49-F238E27FC236}">
                  <a16:creationId xmlns:a16="http://schemas.microsoft.com/office/drawing/2014/main" id="{AA4E42F9-8EA3-844A-1331-E2BA1A106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9497" y="4324770"/>
              <a:ext cx="1457488" cy="186980"/>
            </a:xfrm>
            <a:prstGeom prst="rect">
              <a:avLst/>
            </a:prstGeom>
          </p:spPr>
        </p:pic>
      </p:grpSp>
      <p:pic>
        <p:nvPicPr>
          <p:cNvPr id="34" name="圖片 33" descr="一張含有 字型, 圖形, 印刷術, 文字 的圖片&#10;&#10;自動產生的描述">
            <a:extLst>
              <a:ext uri="{FF2B5EF4-FFF2-40B4-BE49-F238E27FC236}">
                <a16:creationId xmlns:a16="http://schemas.microsoft.com/office/drawing/2014/main" id="{C93317DD-7833-5721-7B67-8F1996A8FF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76006"/>
            <a:ext cx="4572000" cy="1616868"/>
          </a:xfrm>
          <a:prstGeom prst="rect">
            <a:avLst/>
          </a:prstGeom>
        </p:spPr>
      </p:pic>
      <p:pic>
        <p:nvPicPr>
          <p:cNvPr id="2" name="圖形 1">
            <a:extLst>
              <a:ext uri="{FF2B5EF4-FFF2-40B4-BE49-F238E27FC236}">
                <a16:creationId xmlns:a16="http://schemas.microsoft.com/office/drawing/2014/main" id="{19907F18-38B7-4018-FDDE-1766E4B6893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07916" y="3962257"/>
            <a:ext cx="1547754" cy="282856"/>
          </a:xfrm>
          <a:prstGeom prst="rect">
            <a:avLst/>
          </a:prstGeom>
        </p:spPr>
      </p:pic>
      <p:sp>
        <p:nvSpPr>
          <p:cNvPr id="13" name="矩形 12"/>
          <p:cNvSpPr/>
          <p:nvPr/>
        </p:nvSpPr>
        <p:spPr>
          <a:xfrm>
            <a:off x="784529" y="4540193"/>
            <a:ext cx="5377780" cy="523220"/>
          </a:xfrm>
          <a:prstGeom prst="rect">
            <a:avLst/>
          </a:prstGeom>
        </p:spPr>
        <p:txBody>
          <a:bodyPr wrap="square">
            <a:spAutoFit/>
          </a:bodyPr>
          <a:lstStyle/>
          <a:p>
            <a:r>
              <a:rPr lang="zh-TW" altLang="zh-HK"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由於部分內容涉及戰爭時的殘酷場景，教師在使用本教材時，須因應學生年齡</a:t>
            </a:r>
            <a:r>
              <a:rPr lang="zh-TW" altLang="en-US"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級別</a:t>
            </a:r>
            <a:r>
              <a:rPr lang="zh-TW" altLang="zh-HK" sz="14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、學習進度及其他校本情況，適當地剪裁或選用。</a:t>
            </a:r>
            <a:endParaRPr lang="zh-HK" altLang="en-US"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359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不抵抗命令與</a:t>
            </a:r>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Calibri" panose="020F0502020204030204" pitchFamily="34" charset="0"/>
              </a:rPr>
              <a:t>東北淪陷</a:t>
            </a:r>
            <a:endParaRPr lang="zh-TW" altLang="zh-HK" sz="3600" kern="100" dirty="0">
              <a:latin typeface="清松手寫體4-ExtraLight" panose="00000500000000000000" pitchFamily="2" charset="-120"/>
              <a:ea typeface="清松手寫體4-ExtraLight" panose="00000500000000000000" pitchFamily="2" charset="-120"/>
              <a:cs typeface="Times New Roman" panose="02020603050405020304" pitchFamily="18" charset="0"/>
            </a:endParaRPr>
          </a:p>
          <a:p>
            <a:endParaRPr lang="zh-TW" altLang="zh-HK" sz="3600" b="1" dirty="0">
              <a:latin typeface="清松手寫體4-SemiBold" panose="00000500000000000000" pitchFamily="2" charset="-120"/>
              <a:ea typeface="清松手寫體4-SemiBold" panose="00000500000000000000" pitchFamily="2" charset="-120"/>
            </a:endParaRPr>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337012" y="1276207"/>
            <a:ext cx="5152429" cy="2862322"/>
          </a:xfrm>
          <a:prstGeom prst="rect">
            <a:avLst/>
          </a:prstGeom>
          <a:noFill/>
        </p:spPr>
        <p:txBody>
          <a:bodyPr wrap="square">
            <a:spAutoFit/>
          </a:bodyPr>
          <a:lstStyle/>
          <a:p>
            <a:pPr algn="just">
              <a:lnSpc>
                <a:spcPct val="150000"/>
              </a:lnSpc>
            </a:pPr>
            <a:r>
              <a:rPr lang="zh-TW" altLang="en-US" sz="12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2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九一八事變</a:t>
            </a:r>
            <a:r>
              <a:rPr lang="zh-TW" altLang="en-US" sz="12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200" b="1" kern="100" spc="15" dirty="0">
                <a:effectLst/>
                <a:latin typeface="Times New Roman" panose="02020603050405020304" pitchFamily="18" charset="0"/>
                <a:ea typeface="新細明體" panose="02020500000000000000" pitchFamily="18" charset="-120"/>
                <a:cs typeface="Times New Roman" panose="02020603050405020304" pitchFamily="18" charset="0"/>
              </a:rPr>
              <a:t>爆發時</a:t>
            </a:r>
            <a:endParaRPr lang="zh-TW" altLang="zh-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當時國民政府</a:t>
            </a:r>
            <a:r>
              <a:rPr lang="zh-HK"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主</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席蔣介石奉行</a:t>
            </a:r>
            <a:r>
              <a:rPr lang="zh-TW" altLang="zh-HK" sz="12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「先安內，後攘外」</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政策</a:t>
            </a:r>
            <a:r>
              <a:rPr lang="zh-TW" altLang="en-US"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HK"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中國</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東北軍統帥張學良向東北軍下達</a:t>
            </a:r>
            <a:r>
              <a:rPr lang="zh-TW" altLang="zh-HK" sz="1200" b="1" kern="100" spc="15" dirty="0">
                <a:solidFill>
                  <a:srgbClr val="C00000"/>
                </a:solidFill>
                <a:effectLst/>
                <a:latin typeface="Times New Roman" panose="02020603050405020304" pitchFamily="18" charset="0"/>
                <a:ea typeface="新細明體" panose="02020500000000000000" pitchFamily="18" charset="-120"/>
                <a:cs typeface="Times New Roman" panose="02020603050405020304" pitchFamily="18" charset="0"/>
              </a:rPr>
              <a:t>「不抵抗命令」</a:t>
            </a:r>
            <a:r>
              <a:rPr lang="zh-TW" altLang="en-US" sz="1200" kern="100" spc="15" dirty="0">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lnSpc>
                <a:spcPct val="150000"/>
              </a:lnSpc>
            </a:pPr>
            <a:r>
              <a:rPr lang="en-US"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 </a:t>
            </a:r>
            <a:r>
              <a:rPr lang="zh-TW" altLang="en-US" sz="1200" b="1" kern="100" spc="15" dirty="0">
                <a:latin typeface="Times New Roman" panose="02020603050405020304" pitchFamily="18" charset="0"/>
                <a:ea typeface="新細明體" panose="02020500000000000000" pitchFamily="18" charset="-120"/>
                <a:cs typeface="Times New Roman" panose="02020603050405020304" pitchFamily="18" charset="0"/>
              </a:rPr>
              <a:t>結果</a:t>
            </a:r>
            <a:endParaRPr lang="zh-TW" altLang="zh-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
            </a:pP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日軍輕易佔領瀋陽城</a:t>
            </a:r>
            <a:r>
              <a:rPr lang="zh-TW" altLang="en-US" sz="1200"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乘勢擴大侵略行動</a:t>
            </a:r>
            <a:r>
              <a:rPr lang="zh-TW" altLang="en-US" sz="1200" kern="100" spc="15" dirty="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1200" kern="100" spc="15"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indent="-342900" algn="just">
              <a:lnSpc>
                <a:spcPct val="150000"/>
              </a:lnSpc>
              <a:buFont typeface="Wingdings" panose="05000000000000000000" pitchFamily="2" charset="2"/>
              <a:buChar char=""/>
            </a:pP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迅速佔領遼寧、吉林，繼而進軍黑龍江，整個東北不到五個月便全面淪陷</a:t>
            </a:r>
            <a:r>
              <a:rPr lang="zh-TW" altLang="en-US"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最終，</a:t>
            </a:r>
            <a:r>
              <a:rPr lang="en-US"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1937</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年</a:t>
            </a:r>
            <a:r>
              <a:rPr lang="en-US"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7</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月</a:t>
            </a:r>
            <a:r>
              <a:rPr lang="en-US"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7</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a:t>
            </a:r>
            <a:r>
              <a:rPr lang="zh-HK"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日軍蓄</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意製造</a:t>
            </a:r>
            <a:r>
              <a:rPr lang="zh-TW" altLang="en-US"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七七事變</a:t>
            </a:r>
            <a:r>
              <a:rPr lang="zh-TW" altLang="en-US"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r>
              <a:rPr lang="zh-TW" altLang="zh-HK" sz="1200" kern="100" spc="15" dirty="0">
                <a:effectLst/>
                <a:latin typeface="Times New Roman" panose="02020603050405020304" pitchFamily="18" charset="0"/>
                <a:ea typeface="新細明體" panose="02020500000000000000" pitchFamily="18" charset="-120"/>
                <a:cs typeface="Times New Roman" panose="02020603050405020304" pitchFamily="18" charset="0"/>
              </a:rPr>
              <a:t>，發起了全面的侵華戰爭。</a:t>
            </a:r>
            <a:endParaRPr lang="zh-TW" altLang="zh-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0" name="Freeform 6">
            <a:extLst>
              <a:ext uri="{FF2B5EF4-FFF2-40B4-BE49-F238E27FC236}">
                <a16:creationId xmlns:a16="http://schemas.microsoft.com/office/drawing/2014/main" id="{11D054D6-A7AF-E984-3229-58F8DA3CCB35}"/>
              </a:ext>
            </a:extLst>
          </p:cNvPr>
          <p:cNvSpPr>
            <a:spLocks noChangeArrowheads="1"/>
          </p:cNvSpPr>
          <p:nvPr/>
        </p:nvSpPr>
        <p:spPr bwMode="auto">
          <a:xfrm>
            <a:off x="1578278" y="3598187"/>
            <a:ext cx="4079079" cy="1080683"/>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41858E"/>
          </a:solidFill>
          <a:ln>
            <a:noFill/>
          </a:ln>
        </p:spPr>
        <p:txBody>
          <a:bodyPr/>
          <a:lstStyle/>
          <a:p>
            <a:endParaRPr lang="zh-CN" altLang="en-US" sz="1180" dirty="0">
              <a:ea typeface="微软雅黑" panose="020B0503020204020204" pitchFamily="34" charset="-122"/>
            </a:endParaRPr>
          </a:p>
        </p:txBody>
      </p:sp>
      <p:sp>
        <p:nvSpPr>
          <p:cNvPr id="11" name="文字方塊 10">
            <a:extLst>
              <a:ext uri="{FF2B5EF4-FFF2-40B4-BE49-F238E27FC236}">
                <a16:creationId xmlns:a16="http://schemas.microsoft.com/office/drawing/2014/main" id="{15D64C85-6B37-6553-97BA-D8DD5F66C574}"/>
              </a:ext>
            </a:extLst>
          </p:cNvPr>
          <p:cNvSpPr txBox="1"/>
          <p:nvPr/>
        </p:nvSpPr>
        <p:spPr>
          <a:xfrm>
            <a:off x="1578278" y="3721268"/>
            <a:ext cx="4047262" cy="1015663"/>
          </a:xfrm>
          <a:prstGeom prst="rect">
            <a:avLst/>
          </a:prstGeom>
          <a:noFill/>
        </p:spPr>
        <p:txBody>
          <a:bodyPr wrap="square">
            <a:spAutoFit/>
          </a:bodyPr>
          <a:lstStyle/>
          <a:p>
            <a:r>
              <a:rPr lang="zh-TW" altLang="zh-HK" sz="1000" b="1"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張學良「不抵抗」的回憶</a:t>
            </a:r>
            <a:endParaRPr lang="zh-TW" altLang="zh-HK" sz="1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r>
              <a:rPr lang="zh-TW" altLang="zh-HK" sz="10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那個「不抵抗」的命令是我下的。所謂「不抵抗」，就是你不要跟他們衝突，他來挑釁，你離開他。我就沒想到日本會敢那麼樣來！對這件事情，我事前沒料到，我情報也不夠，我一個封疆大吏，我要負這個責任。</a:t>
            </a:r>
            <a:endParaRPr lang="en-GB" altLang="zh-TW" sz="10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endParaRPr>
          </a:p>
          <a:p>
            <a:pPr algn="r"/>
            <a:r>
              <a:rPr lang="zh-TW" altLang="zh-HK" sz="10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張學良《張學良口述歷史》</a:t>
            </a:r>
            <a:endParaRPr lang="zh-TW" altLang="zh-HK" sz="1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50917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par>
                                <p:cTn id="18" presetID="10" presetClass="entr" presetSubtype="0" fill="hold" nodeType="withEffect">
                                  <p:stCondLst>
                                    <p:cond delay="500"/>
                                  </p:stCondLst>
                                  <p:childTnLst>
                                    <p:set>
                                      <p:cBhvr>
                                        <p:cTn id="19" dur="1" fill="hold">
                                          <p:stCondLst>
                                            <p:cond delay="0"/>
                                          </p:stCondLst>
                                        </p:cTn>
                                        <p:tgtEl>
                                          <p:spTgt spid="15">
                                            <p:txEl>
                                              <p:pRg st="4" end="4"/>
                                            </p:txEl>
                                          </p:spTgt>
                                        </p:tgtEl>
                                        <p:attrNameLst>
                                          <p:attrName>style.visibility</p:attrName>
                                        </p:attrNameLst>
                                      </p:cBhvr>
                                      <p:to>
                                        <p:strVal val="visible"/>
                                      </p:to>
                                    </p:set>
                                    <p:animEffect transition="in" filter="fade">
                                      <p:cBhvr>
                                        <p:cTn id="20" dur="500"/>
                                        <p:tgtEl>
                                          <p:spTgt spid="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animEffect transition="in" filter="fade">
                                      <p:cBhvr>
                                        <p:cTn id="25" dur="500"/>
                                        <p:tgtEl>
                                          <p:spTgt spid="1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6" end="6"/>
                                            </p:txEl>
                                          </p:spTgt>
                                        </p:tgtEl>
                                        <p:attrNameLst>
                                          <p:attrName>style.visibility</p:attrName>
                                        </p:attrNameLst>
                                      </p:cBhvr>
                                      <p:to>
                                        <p:strVal val="visible"/>
                                      </p:to>
                                    </p:set>
                                    <p:animEffect transition="in" filter="fade">
                                      <p:cBhvr>
                                        <p:cTn id="30" dur="500"/>
                                        <p:tgtEl>
                                          <p:spTgt spid="15">
                                            <p:txEl>
                                              <p:pRg st="6" end="6"/>
                                            </p:txEl>
                                          </p:spTgt>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東北義勇</a:t>
            </a:r>
            <a:r>
              <a:rPr lang="zh-TW" altLang="en-US"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軍</a:t>
            </a:r>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抗日</a:t>
            </a: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78669" y="1232922"/>
            <a:ext cx="7932194" cy="3877985"/>
          </a:xfrm>
          <a:prstGeom prst="rect">
            <a:avLst/>
          </a:prstGeom>
          <a:noFill/>
        </p:spPr>
        <p:txBody>
          <a:bodyPr wrap="square">
            <a:spAutoFit/>
          </a:bodyPr>
          <a:lstStyle/>
          <a:p>
            <a:pPr indent="363220">
              <a:lnSpc>
                <a:spcPct val="150000"/>
              </a:lnSpc>
            </a:pPr>
            <a:r>
              <a:rPr lang="zh-TW" altLang="zh-HK" sz="1600" kern="100" dirty="0">
                <a:latin typeface="Calibri" panose="020F0502020204030204" pitchFamily="34" charset="0"/>
                <a:cs typeface="Times New Roman" panose="02020603050405020304" pitchFamily="18" charset="0"/>
              </a:rPr>
              <a:t>在日軍入侵東北地區時，東北平民、警察和部分官兵自發成立「東北抗日義勇軍」奮起抵抗，在深重的民族危機面前，中國發出了</a:t>
            </a:r>
            <a:r>
              <a:rPr lang="zh-TW" altLang="zh-HK" sz="1600" b="1" kern="100" dirty="0">
                <a:solidFill>
                  <a:srgbClr val="C00000"/>
                </a:solidFill>
                <a:latin typeface="Calibri" panose="020F0502020204030204" pitchFamily="34" charset="0"/>
                <a:cs typeface="Times New Roman" panose="02020603050405020304" pitchFamily="18" charset="0"/>
              </a:rPr>
              <a:t>堅決抗日</a:t>
            </a:r>
            <a:r>
              <a:rPr lang="zh-TW" altLang="zh-HK" sz="1600" kern="100" dirty="0">
                <a:solidFill>
                  <a:srgbClr val="000000"/>
                </a:solidFill>
                <a:latin typeface="Calibri" panose="020F0502020204030204" pitchFamily="34" charset="0"/>
                <a:cs typeface="Times New Roman" panose="02020603050405020304" pitchFamily="18" charset="0"/>
              </a:rPr>
              <a:t>的嚴正主張。</a:t>
            </a:r>
          </a:p>
          <a:p>
            <a:pPr>
              <a:lnSpc>
                <a:spcPct val="150000"/>
              </a:lnSpc>
            </a:pPr>
            <a:r>
              <a:rPr lang="en-US" altLang="zh-HK" sz="1600" kern="100" dirty="0">
                <a:solidFill>
                  <a:srgbClr val="000000"/>
                </a:solidFill>
                <a:latin typeface="新細明體" panose="02020500000000000000" pitchFamily="18" charset="-120"/>
                <a:cs typeface="Times New Roman" panose="02020603050405020304" pitchFamily="18" charset="0"/>
              </a:rPr>
              <a:t> </a:t>
            </a:r>
            <a:endParaRPr lang="zh-TW" altLang="zh-HK" sz="1600" kern="100" dirty="0">
              <a:latin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zh-TW" altLang="zh-HK" sz="1600" kern="100" dirty="0">
                <a:solidFill>
                  <a:srgbClr val="000000"/>
                </a:solidFill>
                <a:latin typeface="Calibri" panose="020F0502020204030204" pitchFamily="34" charset="0"/>
                <a:cs typeface="Times New Roman" panose="02020603050405020304" pitchFamily="18" charset="0"/>
              </a:rPr>
              <a:t>為打擊侵略者，中國共產黨派出楊靖宇、趙尚志、周保中等一批幹部到義勇軍</a:t>
            </a:r>
            <a:r>
              <a:rPr lang="zh-TW" altLang="en-US" sz="1600" kern="100" dirty="0">
                <a:solidFill>
                  <a:srgbClr val="000000"/>
                </a:solidFill>
                <a:latin typeface="Calibri" panose="020F0502020204030204" pitchFamily="34" charset="0"/>
                <a:cs typeface="Times New Roman" panose="02020603050405020304" pitchFamily="18" charset="0"/>
              </a:rPr>
              <a:t>中，</a:t>
            </a:r>
            <a:r>
              <a:rPr lang="zh-TW" altLang="zh-HK" sz="1600" kern="100" dirty="0">
                <a:solidFill>
                  <a:srgbClr val="000000"/>
                </a:solidFill>
                <a:latin typeface="Calibri" panose="020F0502020204030204" pitchFamily="34" charset="0"/>
                <a:cs typeface="Times New Roman" panose="02020603050405020304" pitchFamily="18" charset="0"/>
              </a:rPr>
              <a:t>組織和領導東北人民抗日</a:t>
            </a:r>
            <a:r>
              <a:rPr lang="zh-TW" altLang="en-US" sz="1600" kern="100" dirty="0">
                <a:solidFill>
                  <a:srgbClr val="000000"/>
                </a:solidFill>
                <a:latin typeface="Calibri" panose="020F0502020204030204" pitchFamily="34" charset="0"/>
                <a:cs typeface="Times New Roman" panose="02020603050405020304" pitchFamily="18" charset="0"/>
              </a:rPr>
              <a:t>；</a:t>
            </a:r>
            <a:endParaRPr lang="zh-TW" altLang="zh-HK" sz="1600" kern="100" dirty="0">
              <a:latin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zh-TW" altLang="zh-HK" sz="1600" kern="100" dirty="0">
                <a:solidFill>
                  <a:srgbClr val="000000"/>
                </a:solidFill>
                <a:latin typeface="Calibri" panose="020F0502020204030204" pitchFamily="34" charset="0"/>
                <a:cs typeface="Times New Roman" panose="02020603050405020304" pitchFamily="18" charset="0"/>
              </a:rPr>
              <a:t>部分義勇軍</a:t>
            </a:r>
            <a:r>
              <a:rPr lang="zh-HK" altLang="zh-HK" sz="1600" kern="100" dirty="0">
                <a:solidFill>
                  <a:srgbClr val="000000"/>
                </a:solidFill>
                <a:latin typeface="Calibri" panose="020F0502020204030204" pitchFamily="34" charset="0"/>
                <a:cs typeface="Times New Roman" panose="02020603050405020304" pitchFamily="18" charset="0"/>
              </a:rPr>
              <a:t>成</a:t>
            </a:r>
            <a:r>
              <a:rPr lang="zh-TW" altLang="zh-HK" sz="1600" kern="100" dirty="0">
                <a:solidFill>
                  <a:srgbClr val="000000"/>
                </a:solidFill>
                <a:latin typeface="Calibri" panose="020F0502020204030204" pitchFamily="34" charset="0"/>
                <a:cs typeface="Times New Roman" panose="02020603050405020304" pitchFamily="18" charset="0"/>
              </a:rPr>
              <a:t>員</a:t>
            </a:r>
            <a:r>
              <a:rPr lang="zh-TW" altLang="en-US" sz="1600" kern="100" dirty="0">
                <a:solidFill>
                  <a:srgbClr val="000000"/>
                </a:solidFill>
                <a:latin typeface="Calibri" panose="020F0502020204030204" pitchFamily="34" charset="0"/>
                <a:cs typeface="Times New Roman" panose="02020603050405020304" pitchFamily="18" charset="0"/>
              </a:rPr>
              <a:t>其後</a:t>
            </a:r>
            <a:r>
              <a:rPr lang="zh-TW" altLang="zh-HK" sz="1600" kern="100" dirty="0">
                <a:solidFill>
                  <a:srgbClr val="000000"/>
                </a:solidFill>
                <a:latin typeface="Calibri" panose="020F0502020204030204" pitchFamily="34" charset="0"/>
                <a:cs typeface="Times New Roman" panose="02020603050405020304" pitchFamily="18" charset="0"/>
              </a:rPr>
              <a:t>加入</a:t>
            </a:r>
            <a:r>
              <a:rPr lang="zh-HK" altLang="zh-HK" sz="1600" kern="100" dirty="0">
                <a:solidFill>
                  <a:srgbClr val="000000"/>
                </a:solidFill>
                <a:latin typeface="Calibri" panose="020F0502020204030204" pitchFamily="34" charset="0"/>
                <a:cs typeface="Times New Roman" panose="02020603050405020304" pitchFamily="18" charset="0"/>
              </a:rPr>
              <a:t>了</a:t>
            </a:r>
            <a:r>
              <a:rPr lang="zh-TW" altLang="zh-HK" sz="1600" kern="100" dirty="0">
                <a:solidFill>
                  <a:srgbClr val="000000"/>
                </a:solidFill>
                <a:latin typeface="Calibri" panose="020F0502020204030204" pitchFamily="34" charset="0"/>
                <a:cs typeface="Times New Roman" panose="02020603050405020304" pitchFamily="18" charset="0"/>
              </a:rPr>
              <a:t>中國共產黨領導的抗日部隊</a:t>
            </a:r>
            <a:r>
              <a:rPr lang="zh-HK" altLang="zh-HK" sz="1600" kern="100" dirty="0">
                <a:solidFill>
                  <a:srgbClr val="000000"/>
                </a:solidFill>
                <a:latin typeface="Calibri" panose="020F0502020204030204" pitchFamily="34" charset="0"/>
                <a:cs typeface="Times New Roman" panose="02020603050405020304" pitchFamily="18" charset="0"/>
              </a:rPr>
              <a:t>，</a:t>
            </a:r>
            <a:r>
              <a:rPr lang="zh-TW" altLang="zh-HK" sz="1600" kern="100" dirty="0">
                <a:solidFill>
                  <a:srgbClr val="000000"/>
                </a:solidFill>
                <a:latin typeface="Calibri" panose="020F0502020204030204" pitchFamily="34" charset="0"/>
                <a:cs typeface="Times New Roman" panose="02020603050405020304" pitchFamily="18" charset="0"/>
              </a:rPr>
              <a:t>成為中國共產黨</a:t>
            </a:r>
            <a:r>
              <a:rPr lang="zh-TW" altLang="zh-HK" sz="1600" b="1" kern="100" spc="15" dirty="0">
                <a:solidFill>
                  <a:srgbClr val="C00000"/>
                </a:solidFill>
                <a:latin typeface="Times New Roman" panose="02020603050405020304" pitchFamily="18" charset="0"/>
                <a:cs typeface="Times New Roman" panose="02020603050405020304" pitchFamily="18" charset="0"/>
              </a:rPr>
              <a:t>「東北抗日聯軍」</a:t>
            </a:r>
            <a:r>
              <a:rPr lang="zh-TW" altLang="zh-HK" sz="1600" kern="100" dirty="0">
                <a:solidFill>
                  <a:srgbClr val="000000"/>
                </a:solidFill>
                <a:latin typeface="Calibri" panose="020F0502020204030204" pitchFamily="34" charset="0"/>
                <a:cs typeface="Times New Roman" panose="02020603050405020304" pitchFamily="18" charset="0"/>
              </a:rPr>
              <a:t>的前身，繼續抗擊日軍，為往後</a:t>
            </a:r>
            <a:r>
              <a:rPr lang="zh-HK" altLang="zh-HK" sz="1600" kern="100" dirty="0">
                <a:solidFill>
                  <a:srgbClr val="000000"/>
                </a:solidFill>
                <a:latin typeface="Calibri" panose="020F0502020204030204" pitchFamily="34" charset="0"/>
                <a:cs typeface="Times New Roman" panose="02020603050405020304" pitchFamily="18" charset="0"/>
              </a:rPr>
              <a:t>的</a:t>
            </a:r>
            <a:r>
              <a:rPr lang="zh-TW" altLang="zh-HK" sz="1600" kern="100" dirty="0">
                <a:solidFill>
                  <a:srgbClr val="000000"/>
                </a:solidFill>
                <a:latin typeface="Calibri" panose="020F0502020204030204" pitchFamily="34" charset="0"/>
                <a:cs typeface="Times New Roman" panose="02020603050405020304" pitchFamily="18" charset="0"/>
              </a:rPr>
              <a:t>東北和全國抗日戰爭作出貢獻</a:t>
            </a:r>
            <a:r>
              <a:rPr lang="zh-TW" altLang="en-US" sz="1600" kern="100" dirty="0">
                <a:solidFill>
                  <a:srgbClr val="000000"/>
                </a:solidFill>
                <a:latin typeface="Calibri" panose="020F0502020204030204" pitchFamily="34" charset="0"/>
                <a:cs typeface="Times New Roman" panose="02020603050405020304" pitchFamily="18" charset="0"/>
              </a:rPr>
              <a:t>；</a:t>
            </a:r>
            <a:endParaRPr lang="zh-TW" altLang="zh-HK" sz="1600" kern="100" dirty="0">
              <a:solidFill>
                <a:srgbClr val="000000"/>
              </a:solidFill>
              <a:latin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US" altLang="zh-HK" sz="1600" kern="100" dirty="0">
                <a:solidFill>
                  <a:srgbClr val="000000"/>
                </a:solidFill>
                <a:latin typeface="Times New Roman" panose="02020603050405020304" pitchFamily="18" charset="0"/>
                <a:cs typeface="Times New Roman" panose="02020603050405020304" pitchFamily="18" charset="0"/>
              </a:rPr>
              <a:t>1932</a:t>
            </a:r>
            <a:r>
              <a:rPr lang="zh-TW" altLang="zh-HK" sz="1600" kern="100" dirty="0">
                <a:solidFill>
                  <a:srgbClr val="000000"/>
                </a:solidFill>
                <a:latin typeface="Calibri" panose="020F0502020204030204" pitchFamily="34" charset="0"/>
                <a:cs typeface="Times New Roman" panose="02020603050405020304" pitchFamily="18" charset="0"/>
              </a:rPr>
              <a:t>年初，共產黨</a:t>
            </a:r>
            <a:r>
              <a:rPr lang="zh-TW" altLang="en-US" sz="1600" kern="100" dirty="0">
                <a:solidFill>
                  <a:srgbClr val="000000"/>
                </a:solidFill>
                <a:latin typeface="Calibri" panose="020F0502020204030204" pitchFamily="34" charset="0"/>
                <a:cs typeface="Times New Roman" panose="02020603050405020304" pitchFamily="18" charset="0"/>
              </a:rPr>
              <a:t>已在</a:t>
            </a:r>
            <a:r>
              <a:rPr lang="zh-TW" altLang="zh-HK" sz="1600" kern="100" dirty="0">
                <a:solidFill>
                  <a:srgbClr val="000000"/>
                </a:solidFill>
                <a:latin typeface="Calibri" panose="020F0502020204030204" pitchFamily="34" charset="0"/>
                <a:cs typeface="Times New Roman" panose="02020603050405020304" pitchFamily="18" charset="0"/>
              </a:rPr>
              <a:t>東北陸續建立</a:t>
            </a:r>
            <a:r>
              <a:rPr lang="zh-TW" altLang="en-US" sz="1600" kern="100" dirty="0">
                <a:solidFill>
                  <a:srgbClr val="000000"/>
                </a:solidFill>
                <a:latin typeface="Calibri" panose="020F0502020204030204" pitchFamily="34" charset="0"/>
                <a:cs typeface="Times New Roman" panose="02020603050405020304" pitchFamily="18" charset="0"/>
              </a:rPr>
              <a:t>了</a:t>
            </a:r>
            <a:r>
              <a:rPr lang="zh-TW" altLang="zh-HK" sz="1600" kern="100" dirty="0">
                <a:solidFill>
                  <a:srgbClr val="000000"/>
                </a:solidFill>
                <a:latin typeface="Calibri" panose="020F0502020204030204" pitchFamily="34" charset="0"/>
                <a:cs typeface="Times New Roman" panose="02020603050405020304" pitchFamily="18" charset="0"/>
              </a:rPr>
              <a:t>十幾支</a:t>
            </a:r>
            <a:r>
              <a:rPr lang="zh-TW" altLang="zh-HK" sz="1600" b="1" kern="100" dirty="0">
                <a:solidFill>
                  <a:srgbClr val="C00000"/>
                </a:solidFill>
                <a:latin typeface="Calibri" panose="020F0502020204030204" pitchFamily="34" charset="0"/>
                <a:cs typeface="Times New Roman" panose="02020603050405020304" pitchFamily="18" charset="0"/>
              </a:rPr>
              <a:t>反日游擊隊</a:t>
            </a:r>
            <a:r>
              <a:rPr lang="zh-TW" altLang="en-US" sz="1600" kern="100" dirty="0">
                <a:solidFill>
                  <a:srgbClr val="000000"/>
                </a:solidFill>
                <a:latin typeface="Calibri" panose="020F0502020204030204" pitchFamily="34" charset="0"/>
                <a:cs typeface="Times New Roman" panose="02020603050405020304" pitchFamily="18" charset="0"/>
              </a:rPr>
              <a:t>。</a:t>
            </a:r>
            <a:endParaRPr lang="en-US" altLang="zh-TW" sz="1600" kern="100" dirty="0">
              <a:solidFill>
                <a:srgbClr val="000000"/>
              </a:solidFill>
              <a:latin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endParaRPr lang="en-US" altLang="zh-TW" sz="1200" kern="100" dirty="0">
              <a:solidFill>
                <a:srgbClr val="000000"/>
              </a:solidFill>
              <a:latin typeface="Calibri" panose="020F0502020204030204" pitchFamily="34" charset="0"/>
              <a:ea typeface="新細明體" panose="02020500000000000000" pitchFamily="18" charset="-120"/>
              <a:cs typeface="Times New Roman" panose="02020603050405020304" pitchFamily="18" charset="0"/>
            </a:endParaRPr>
          </a:p>
          <a:p>
            <a:pPr lvl="0">
              <a:lnSpc>
                <a:spcPct val="150000"/>
              </a:lnSpc>
            </a:pPr>
            <a:r>
              <a:rPr lang="zh-TW" altLang="en-US" sz="1000" kern="100" spc="15" dirty="0">
                <a:solidFill>
                  <a:srgbClr val="202124"/>
                </a:solidFill>
                <a:latin typeface="Times New Roman" panose="02020603050405020304" pitchFamily="18" charset="0"/>
                <a:cs typeface="Times New Roman" panose="02020603050405020304" pitchFamily="18" charset="0"/>
              </a:rPr>
              <a:t>資料及圖片來源</a:t>
            </a:r>
            <a:r>
              <a:rPr lang="en-US" altLang="zh-TW" sz="1000" kern="100" spc="15" dirty="0">
                <a:solidFill>
                  <a:srgbClr val="202124"/>
                </a:solidFill>
                <a:latin typeface="Times New Roman" panose="02020603050405020304" pitchFamily="18" charset="0"/>
                <a:cs typeface="Times New Roman" panose="02020603050405020304" pitchFamily="18" charset="0"/>
              </a:rPr>
              <a:t>︰</a:t>
            </a:r>
            <a:r>
              <a:rPr lang="zh-TW" altLang="en-US" sz="1000" kern="100" spc="15" dirty="0">
                <a:solidFill>
                  <a:srgbClr val="202124"/>
                </a:solidFill>
                <a:latin typeface="Times New Roman" panose="02020603050405020304" pitchFamily="18" charset="0"/>
                <a:cs typeface="Times New Roman" panose="02020603050405020304" pitchFamily="18" charset="0"/>
              </a:rPr>
              <a:t>石漢基</a:t>
            </a:r>
            <a:r>
              <a:rPr lang="en-US" altLang="zh-TW" sz="1000" kern="100" spc="15" dirty="0">
                <a:solidFill>
                  <a:srgbClr val="202124"/>
                </a:solidFill>
                <a:latin typeface="Times New Roman" panose="02020603050405020304" pitchFamily="18" charset="0"/>
                <a:cs typeface="Times New Roman" panose="02020603050405020304" pitchFamily="18" charset="0"/>
              </a:rPr>
              <a:t>︰</a:t>
            </a:r>
            <a:r>
              <a:rPr lang="zh-TW" altLang="en-US" sz="1000" kern="100" spc="15" dirty="0">
                <a:solidFill>
                  <a:srgbClr val="202124"/>
                </a:solidFill>
                <a:latin typeface="Times New Roman" panose="02020603050405020304" pitchFamily="18" charset="0"/>
                <a:cs typeface="Times New Roman" panose="02020603050405020304" pitchFamily="18" charset="0"/>
              </a:rPr>
              <a:t>風華再現</a:t>
            </a:r>
            <a:r>
              <a:rPr lang="en-US" altLang="zh-TW" sz="1000" kern="100" spc="15" dirty="0">
                <a:solidFill>
                  <a:srgbClr val="202124"/>
                </a:solidFill>
                <a:latin typeface="Times New Roman" panose="02020603050405020304" pitchFamily="18" charset="0"/>
                <a:cs typeface="Times New Roman" panose="02020603050405020304" pitchFamily="18" charset="0"/>
              </a:rPr>
              <a:t>——《</a:t>
            </a:r>
            <a:r>
              <a:rPr lang="zh-TW" altLang="en-US" sz="1000" kern="100" spc="15" dirty="0">
                <a:solidFill>
                  <a:srgbClr val="202124"/>
                </a:solidFill>
                <a:latin typeface="Times New Roman" panose="02020603050405020304" pitchFamily="18" charset="0"/>
                <a:cs typeface="Times New Roman" panose="02020603050405020304" pitchFamily="18" charset="0"/>
              </a:rPr>
              <a:t>抗日英雄點將錄</a:t>
            </a:r>
            <a:r>
              <a:rPr lang="en-US" altLang="zh-TW" sz="1000" kern="100" spc="15" dirty="0">
                <a:solidFill>
                  <a:srgbClr val="202124"/>
                </a:solidFill>
                <a:latin typeface="Times New Roman" panose="02020603050405020304" pitchFamily="18" charset="0"/>
                <a:cs typeface="Times New Roman" panose="02020603050405020304" pitchFamily="18" charset="0"/>
              </a:rPr>
              <a:t>》918</a:t>
            </a:r>
            <a:r>
              <a:rPr lang="zh-TW" altLang="en-US" sz="1000" kern="100" spc="15" dirty="0">
                <a:solidFill>
                  <a:srgbClr val="202124"/>
                </a:solidFill>
                <a:latin typeface="Times New Roman" panose="02020603050405020304" pitchFamily="18" charset="0"/>
                <a:cs typeface="Times New Roman" panose="02020603050405020304" pitchFamily="18" charset="0"/>
              </a:rPr>
              <a:t>事變九十週年紀念</a:t>
            </a:r>
            <a:r>
              <a:rPr lang="en-US" altLang="zh-TW" sz="1000" kern="100" spc="15" dirty="0">
                <a:solidFill>
                  <a:srgbClr val="202124"/>
                </a:solidFill>
                <a:latin typeface="Times New Roman" panose="02020603050405020304" pitchFamily="18" charset="0"/>
                <a:cs typeface="Times New Roman" panose="02020603050405020304" pitchFamily="18" charset="0"/>
              </a:rPr>
              <a:t>(</a:t>
            </a:r>
            <a:r>
              <a:rPr lang="zh-TW" altLang="en-US" sz="1000" kern="100" spc="15" dirty="0">
                <a:solidFill>
                  <a:srgbClr val="202124"/>
                </a:solidFill>
                <a:latin typeface="Times New Roman" panose="02020603050405020304" pitchFamily="18" charset="0"/>
                <a:cs typeface="Times New Roman" panose="02020603050405020304" pitchFamily="18" charset="0"/>
              </a:rPr>
              <a:t>香港</a:t>
            </a:r>
            <a:r>
              <a:rPr lang="en-US" altLang="zh-TW" sz="1000" kern="100" spc="15" dirty="0">
                <a:solidFill>
                  <a:srgbClr val="202124"/>
                </a:solidFill>
                <a:latin typeface="Times New Roman" panose="02020603050405020304" pitchFamily="18" charset="0"/>
                <a:cs typeface="Times New Roman" panose="02020603050405020304" pitchFamily="18" charset="0"/>
              </a:rPr>
              <a:t>︰</a:t>
            </a:r>
            <a:r>
              <a:rPr lang="zh-TW" altLang="en-US" sz="1000" kern="100" spc="15" dirty="0">
                <a:solidFill>
                  <a:srgbClr val="202124"/>
                </a:solidFill>
                <a:latin typeface="Times New Roman" panose="02020603050405020304" pitchFamily="18" charset="0"/>
                <a:cs typeface="Times New Roman" panose="02020603050405020304" pitchFamily="18" charset="0"/>
              </a:rPr>
              <a:t>漢榮書局有限公司，</a:t>
            </a:r>
            <a:r>
              <a:rPr lang="en-US" altLang="zh-TW" sz="1000" kern="100" spc="15" dirty="0">
                <a:solidFill>
                  <a:srgbClr val="202124"/>
                </a:solidFill>
                <a:latin typeface="Times New Roman" panose="02020603050405020304" pitchFamily="18" charset="0"/>
                <a:cs typeface="Times New Roman" panose="02020603050405020304" pitchFamily="18" charset="0"/>
              </a:rPr>
              <a:t>2021</a:t>
            </a:r>
            <a:r>
              <a:rPr lang="zh-TW" altLang="en-US" sz="1000" kern="100" spc="15" dirty="0">
                <a:solidFill>
                  <a:srgbClr val="202124"/>
                </a:solidFill>
                <a:latin typeface="Times New Roman" panose="02020603050405020304" pitchFamily="18" charset="0"/>
                <a:cs typeface="Times New Roman" panose="02020603050405020304" pitchFamily="18" charset="0"/>
              </a:rPr>
              <a:t>年</a:t>
            </a:r>
            <a:r>
              <a:rPr lang="en-US" altLang="zh-TW" sz="1000" kern="100" spc="15" dirty="0">
                <a:solidFill>
                  <a:srgbClr val="202124"/>
                </a:solidFill>
                <a:latin typeface="Times New Roman" panose="02020603050405020304" pitchFamily="18" charset="0"/>
                <a:cs typeface="Times New Roman" panose="02020603050405020304" pitchFamily="18" charset="0"/>
              </a:rPr>
              <a:t>)</a:t>
            </a:r>
            <a:r>
              <a:rPr lang="zh-TW" altLang="en-US" sz="1000" kern="100" spc="15" dirty="0">
                <a:solidFill>
                  <a:srgbClr val="202124"/>
                </a:solidFill>
                <a:latin typeface="Times New Roman" panose="02020603050405020304" pitchFamily="18" charset="0"/>
                <a:cs typeface="Times New Roman" panose="02020603050405020304" pitchFamily="18" charset="0"/>
              </a:rPr>
              <a:t>，頁</a:t>
            </a:r>
            <a:r>
              <a:rPr lang="en-US" altLang="zh-TW" sz="1000" kern="100" spc="15" dirty="0">
                <a:solidFill>
                  <a:srgbClr val="202124"/>
                </a:solidFill>
                <a:latin typeface="Times New Roman" panose="02020603050405020304" pitchFamily="18" charset="0"/>
                <a:cs typeface="Times New Roman" panose="02020603050405020304" pitchFamily="18" charset="0"/>
              </a:rPr>
              <a:t>30</a:t>
            </a:r>
            <a:r>
              <a:rPr lang="zh-TW" altLang="en-US" sz="1000" kern="100" spc="15" dirty="0">
                <a:solidFill>
                  <a:srgbClr val="202124"/>
                </a:solidFill>
                <a:latin typeface="Times New Roman" panose="02020603050405020304" pitchFamily="18" charset="0"/>
                <a:cs typeface="Times New Roman" panose="02020603050405020304" pitchFamily="18" charset="0"/>
              </a:rPr>
              <a:t>。</a:t>
            </a:r>
            <a:endParaRPr lang="zh-TW" altLang="zh-HK" sz="1000" kern="100" dirty="0">
              <a:solidFill>
                <a:prstClr val="black"/>
              </a:solidFill>
              <a:latin typeface="Calibri" panose="020F0502020204030204" pitchFamily="34" charset="0"/>
              <a:cs typeface="Times New Roman" panose="02020603050405020304" pitchFamily="18" charset="0"/>
            </a:endParaRPr>
          </a:p>
          <a:p>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57689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3" end="3"/>
                                            </p:txEl>
                                          </p:spTgt>
                                        </p:tgtEl>
                                        <p:attrNameLst>
                                          <p:attrName>style.visibility</p:attrName>
                                        </p:attrNameLst>
                                      </p:cBhvr>
                                      <p:to>
                                        <p:strVal val="visible"/>
                                      </p:to>
                                    </p:set>
                                    <p:animEffect transition="in" filter="fade">
                                      <p:cBhvr>
                                        <p:cTn id="11" dur="500"/>
                                        <p:tgtEl>
                                          <p:spTgt spid="15">
                                            <p:txEl>
                                              <p:pRg st="3" end="3"/>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4" end="4"/>
                                            </p:txEl>
                                          </p:spTgt>
                                        </p:tgtEl>
                                        <p:attrNameLst>
                                          <p:attrName>style.visibility</p:attrName>
                                        </p:attrNameLst>
                                      </p:cBhvr>
                                      <p:to>
                                        <p:strVal val="visible"/>
                                      </p:to>
                                    </p:set>
                                    <p:animEffect transition="in" filter="fade">
                                      <p:cBhvr>
                                        <p:cTn id="15"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78669" y="1232922"/>
            <a:ext cx="7921194" cy="3016210"/>
          </a:xfrm>
          <a:prstGeom prst="rect">
            <a:avLst/>
          </a:prstGeom>
          <a:noFill/>
        </p:spPr>
        <p:txBody>
          <a:bodyPr wrap="square">
            <a:spAutoFit/>
          </a:bodyPr>
          <a:lstStyle/>
          <a:p>
            <a:pPr marL="342900" lvl="0" indent="-342900">
              <a:lnSpc>
                <a:spcPct val="150000"/>
              </a:lnSpc>
              <a:buFont typeface="Wingdings" panose="05000000000000000000" pitchFamily="2" charset="2"/>
              <a:buChar char="l"/>
            </a:pP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zh-HK" sz="2000" kern="100" dirty="0">
                <a:solidFill>
                  <a:srgbClr val="000000"/>
                </a:solidFill>
                <a:latin typeface="Times New Roman" panose="02020603050405020304" pitchFamily="18" charset="0"/>
                <a:cs typeface="Times New Roman" panose="02020603050405020304" pitchFamily="18" charset="0"/>
              </a:rPr>
              <a:t>東北抗日聯軍</a:t>
            </a: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zh-HK" sz="2000" kern="100" dirty="0">
                <a:solidFill>
                  <a:srgbClr val="000000"/>
                </a:solidFill>
                <a:latin typeface="Times New Roman" panose="02020603050405020304" pitchFamily="18" charset="0"/>
                <a:cs typeface="Times New Roman" panose="02020603050405020304" pitchFamily="18" charset="0"/>
              </a:rPr>
              <a:t>以簡陋的武器與裝備精良的日軍</a:t>
            </a:r>
            <a:r>
              <a:rPr lang="zh-TW" altLang="en-US" sz="2000" kern="100" dirty="0">
                <a:solidFill>
                  <a:srgbClr val="000000"/>
                </a:solidFill>
                <a:latin typeface="Times New Roman" panose="02020603050405020304" pitchFamily="18" charset="0"/>
                <a:cs typeface="Times New Roman" panose="02020603050405020304" pitchFamily="18" charset="0"/>
              </a:rPr>
              <a:t>抗</a:t>
            </a:r>
            <a:r>
              <a:rPr lang="zh-TW" altLang="zh-HK" sz="2000" kern="100" dirty="0">
                <a:solidFill>
                  <a:srgbClr val="000000"/>
                </a:solidFill>
                <a:latin typeface="Times New Roman" panose="02020603050405020304" pitchFamily="18" charset="0"/>
                <a:cs typeface="Times New Roman" panose="02020603050405020304" pitchFamily="18" charset="0"/>
              </a:rPr>
              <a:t>爭，</a:t>
            </a:r>
            <a:r>
              <a:rPr lang="zh-TW" altLang="en-US" sz="2000" kern="100" dirty="0">
                <a:solidFill>
                  <a:srgbClr val="000000"/>
                </a:solidFill>
                <a:latin typeface="Times New Roman" panose="02020603050405020304" pitchFamily="18" charset="0"/>
                <a:cs typeface="Times New Roman" panose="02020603050405020304" pitchFamily="18" charset="0"/>
              </a:rPr>
              <a:t>殲滅</a:t>
            </a:r>
            <a:r>
              <a:rPr lang="zh-TW" altLang="zh-HK" sz="2000" kern="100" dirty="0">
                <a:solidFill>
                  <a:srgbClr val="000000"/>
                </a:solidFill>
                <a:latin typeface="Times New Roman" panose="02020603050405020304" pitchFamily="18" charset="0"/>
                <a:cs typeface="Times New Roman" panose="02020603050405020304" pitchFamily="18" charset="0"/>
              </a:rPr>
              <a:t>大量</a:t>
            </a:r>
            <a:r>
              <a:rPr lang="zh-TW" altLang="en-US" sz="2000" kern="100" dirty="0">
                <a:solidFill>
                  <a:srgbClr val="000000"/>
                </a:solidFill>
                <a:latin typeface="Times New Roman" panose="02020603050405020304" pitchFamily="18" charset="0"/>
                <a:cs typeface="Times New Roman" panose="02020603050405020304" pitchFamily="18" charset="0"/>
              </a:rPr>
              <a:t>日軍；</a:t>
            </a:r>
            <a:endParaRPr lang="zh-TW" altLang="zh-HK" sz="2000" kern="100" dirty="0">
              <a:latin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l"/>
            </a:pPr>
            <a:r>
              <a:rPr lang="en-US" altLang="zh-HK" sz="2000" kern="100" dirty="0">
                <a:solidFill>
                  <a:srgbClr val="000000"/>
                </a:solidFill>
                <a:latin typeface="Times New Roman" panose="02020603050405020304" pitchFamily="18" charset="0"/>
                <a:cs typeface="Times New Roman" panose="02020603050405020304" pitchFamily="18" charset="0"/>
              </a:rPr>
              <a:t>1931</a:t>
            </a:r>
            <a:r>
              <a:rPr lang="zh-TW" altLang="zh-HK" sz="2000" kern="100" dirty="0">
                <a:solidFill>
                  <a:srgbClr val="000000"/>
                </a:solidFill>
                <a:latin typeface="Times New Roman" panose="02020603050405020304" pitchFamily="18" charset="0"/>
                <a:cs typeface="Times New Roman" panose="02020603050405020304" pitchFamily="18" charset="0"/>
              </a:rPr>
              <a:t>年至</a:t>
            </a:r>
            <a:r>
              <a:rPr lang="en-US" altLang="zh-HK" sz="2000" kern="100" dirty="0">
                <a:solidFill>
                  <a:srgbClr val="000000"/>
                </a:solidFill>
                <a:latin typeface="Times New Roman" panose="02020603050405020304" pitchFamily="18" charset="0"/>
                <a:cs typeface="Times New Roman" panose="02020603050405020304" pitchFamily="18" charset="0"/>
              </a:rPr>
              <a:t>1937</a:t>
            </a:r>
            <a:r>
              <a:rPr lang="zh-TW" altLang="zh-HK" sz="2000" kern="100" dirty="0">
                <a:solidFill>
                  <a:srgbClr val="000000"/>
                </a:solidFill>
                <a:latin typeface="Times New Roman" panose="02020603050405020304" pitchFamily="18" charset="0"/>
                <a:cs typeface="Times New Roman" panose="02020603050405020304" pitchFamily="18" charset="0"/>
              </a:rPr>
              <a:t>年間，「東北抗日聯軍」</a:t>
            </a:r>
            <a:r>
              <a:rPr lang="zh-TW" altLang="zh-HK" sz="2000" b="1" kern="100" dirty="0">
                <a:solidFill>
                  <a:srgbClr val="C00000"/>
                </a:solidFill>
                <a:latin typeface="Times New Roman" panose="02020603050405020304" pitchFamily="18" charset="0"/>
                <a:cs typeface="Times New Roman" panose="02020603050405020304" pitchFamily="18" charset="0"/>
              </a:rPr>
              <a:t>殲敵</a:t>
            </a:r>
            <a:r>
              <a:rPr lang="zh-TW" altLang="zh-HK" sz="2000" kern="100" dirty="0">
                <a:solidFill>
                  <a:srgbClr val="000000"/>
                </a:solidFill>
                <a:latin typeface="Times New Roman" panose="02020603050405020304" pitchFamily="18" charset="0"/>
                <a:cs typeface="Times New Roman" panose="02020603050405020304" pitchFamily="18" charset="0"/>
              </a:rPr>
              <a:t>人數約為</a:t>
            </a:r>
            <a:r>
              <a:rPr lang="en-US" altLang="zh-HK" sz="2000" b="1" kern="100" dirty="0">
                <a:solidFill>
                  <a:srgbClr val="C00000"/>
                </a:solidFill>
                <a:latin typeface="Times New Roman" panose="02020603050405020304" pitchFamily="18" charset="0"/>
                <a:cs typeface="Times New Roman" panose="02020603050405020304" pitchFamily="18" charset="0"/>
              </a:rPr>
              <a:t>103,500</a:t>
            </a:r>
            <a:r>
              <a:rPr lang="zh-TW" altLang="en-US" sz="2000" b="1" kern="100" dirty="0">
                <a:solidFill>
                  <a:srgbClr val="C00000"/>
                </a:solidFill>
                <a:latin typeface="Times New Roman" panose="02020603050405020304" pitchFamily="18" charset="0"/>
                <a:cs typeface="Times New Roman" panose="02020603050405020304" pitchFamily="18" charset="0"/>
              </a:rPr>
              <a:t>人</a:t>
            </a:r>
            <a:br>
              <a:rPr lang="en-US" altLang="zh-HK" sz="2000" b="1" kern="100" dirty="0">
                <a:solidFill>
                  <a:srgbClr val="C00000"/>
                </a:solidFill>
                <a:latin typeface="Times New Roman" panose="02020603050405020304" pitchFamily="18" charset="0"/>
                <a:cs typeface="Times New Roman" panose="02020603050405020304" pitchFamily="18" charset="0"/>
              </a:rPr>
            </a:b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zh-HK" sz="2000" kern="100" dirty="0">
                <a:solidFill>
                  <a:srgbClr val="000000"/>
                </a:solidFill>
                <a:latin typeface="Times New Roman" panose="02020603050405020304" pitchFamily="18" charset="0"/>
                <a:cs typeface="Times New Roman" panose="02020603050405020304" pitchFamily="18" charset="0"/>
              </a:rPr>
              <a:t>據東北抗聯領導人之一周保中的推算</a:t>
            </a:r>
            <a:r>
              <a:rPr lang="zh-TW" altLang="en-US" sz="2000" kern="100" dirty="0">
                <a:solidFill>
                  <a:srgbClr val="000000"/>
                </a:solidFill>
                <a:latin typeface="Times New Roman" panose="02020603050405020304" pitchFamily="18" charset="0"/>
                <a:cs typeface="Times New Roman" panose="02020603050405020304" pitchFamily="18" charset="0"/>
              </a:rPr>
              <a:t>）；</a:t>
            </a:r>
            <a:endParaRPr lang="zh-TW" altLang="zh-HK" sz="2000" kern="100" dirty="0">
              <a:latin typeface="Times New Roman" panose="02020603050405020304" pitchFamily="18" charset="0"/>
              <a:cs typeface="Times New Roman" panose="02020603050405020304" pitchFamily="18" charset="0"/>
            </a:endParaRPr>
          </a:p>
          <a:p>
            <a:pPr marL="342900" lvl="0" indent="-342900">
              <a:lnSpc>
                <a:spcPct val="150000"/>
              </a:lnSpc>
              <a:buFont typeface="Wingdings" panose="05000000000000000000" pitchFamily="2" charset="2"/>
              <a:buChar char="l"/>
            </a:pPr>
            <a:r>
              <a:rPr lang="zh-TW" altLang="zh-HK" sz="2000" kern="100" dirty="0">
                <a:solidFill>
                  <a:srgbClr val="000000"/>
                </a:solidFill>
                <a:latin typeface="Times New Roman" panose="02020603050405020304" pitchFamily="18" charset="0"/>
                <a:cs typeface="Times New Roman" panose="02020603050405020304" pitchFamily="18" charset="0"/>
              </a:rPr>
              <a:t>日本侵略軍為之痛恨不已，稱東北抗日聯軍為「滿洲治安之癌」</a:t>
            </a:r>
            <a:r>
              <a:rPr lang="zh-TW" altLang="en-US" sz="2000" kern="100" dirty="0">
                <a:solidFill>
                  <a:srgbClr val="000000"/>
                </a:solidFill>
                <a:latin typeface="Times New Roman" panose="02020603050405020304" pitchFamily="18" charset="0"/>
                <a:cs typeface="Times New Roman" panose="02020603050405020304" pitchFamily="18" charset="0"/>
              </a:rPr>
              <a:t>。</a:t>
            </a:r>
            <a:endParaRPr lang="zh-TW" altLang="zh-HK" sz="2000" kern="100" dirty="0">
              <a:latin typeface="Times New Roman" panose="02020603050405020304" pitchFamily="18" charset="0"/>
              <a:cs typeface="Times New Roman" panose="02020603050405020304" pitchFamily="18" charset="0"/>
            </a:endParaRPr>
          </a:p>
          <a:p>
            <a:endParaRPr lang="en-US" altLang="zh-TW" sz="1000" kern="100" spc="15" dirty="0">
              <a:solidFill>
                <a:srgbClr val="202124"/>
              </a:solidFill>
              <a:latin typeface="Times New Roman" panose="02020603050405020304" pitchFamily="18" charset="0"/>
              <a:cs typeface="Times New Roman" panose="02020603050405020304" pitchFamily="18" charset="0"/>
            </a:endParaRPr>
          </a:p>
          <a:p>
            <a:endParaRPr lang="en-US" altLang="zh-TW" sz="1000" kern="100" spc="15" dirty="0">
              <a:solidFill>
                <a:srgbClr val="202124"/>
              </a:solidFill>
              <a:latin typeface="Times New Roman" panose="02020603050405020304" pitchFamily="18" charset="0"/>
              <a:cs typeface="Times New Roman" panose="02020603050405020304" pitchFamily="18" charset="0"/>
            </a:endParaRPr>
          </a:p>
          <a:p>
            <a:r>
              <a:rPr lang="zh-TW" altLang="en-US" sz="1000" kern="100" spc="15" dirty="0">
                <a:solidFill>
                  <a:prstClr val="black"/>
                </a:solidFill>
                <a:latin typeface="Times New Roman" panose="02020603050405020304" pitchFamily="18" charset="0"/>
                <a:cs typeface="Times New Roman" panose="02020603050405020304" pitchFamily="18" charset="0"/>
              </a:rPr>
              <a:t>資料來源</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東北抗聯在抗日戰爭中的歷史貢獻</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黑龍江日報</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en-US" altLang="zh-TW" sz="1000" kern="100" spc="15" dirty="0">
                <a:solidFill>
                  <a:prstClr val="black"/>
                </a:solidFill>
                <a:latin typeface="Times New Roman" panose="02020603050405020304" pitchFamily="18" charset="0"/>
                <a:cs typeface="Times New Roman" panose="02020603050405020304" pitchFamily="18" charset="0"/>
              </a:rPr>
              <a:t>2018</a:t>
            </a:r>
            <a:r>
              <a:rPr lang="zh-TW" altLang="en-US" sz="1000" kern="100" spc="15" dirty="0">
                <a:solidFill>
                  <a:prstClr val="black"/>
                </a:solidFill>
                <a:latin typeface="Times New Roman" panose="02020603050405020304" pitchFamily="18" charset="0"/>
                <a:cs typeface="Times New Roman" panose="02020603050405020304" pitchFamily="18" charset="0"/>
              </a:rPr>
              <a:t>年</a:t>
            </a:r>
            <a:r>
              <a:rPr lang="en-US" altLang="zh-TW" sz="1000" kern="100" spc="15" dirty="0">
                <a:solidFill>
                  <a:prstClr val="black"/>
                </a:solidFill>
                <a:latin typeface="Times New Roman" panose="02020603050405020304" pitchFamily="18" charset="0"/>
                <a:cs typeface="Times New Roman" panose="02020603050405020304" pitchFamily="18" charset="0"/>
              </a:rPr>
              <a:t>9</a:t>
            </a:r>
            <a:r>
              <a:rPr lang="zh-TW" altLang="en-US" sz="1000" kern="100" spc="15" dirty="0">
                <a:solidFill>
                  <a:prstClr val="black"/>
                </a:solidFill>
                <a:latin typeface="Times New Roman" panose="02020603050405020304" pitchFamily="18" charset="0"/>
                <a:cs typeface="Times New Roman" panose="02020603050405020304" pitchFamily="18" charset="0"/>
              </a:rPr>
              <a:t>月</a:t>
            </a:r>
            <a:r>
              <a:rPr lang="en-US" altLang="zh-TW" sz="1000" kern="100" spc="15" dirty="0">
                <a:solidFill>
                  <a:prstClr val="black"/>
                </a:solidFill>
                <a:latin typeface="Times New Roman" panose="02020603050405020304" pitchFamily="18" charset="0"/>
                <a:cs typeface="Times New Roman" panose="02020603050405020304" pitchFamily="18" charset="0"/>
              </a:rPr>
              <a:t>18</a:t>
            </a:r>
            <a:r>
              <a:rPr lang="zh-TW" altLang="en-US" sz="1000" kern="100" spc="15" dirty="0">
                <a:solidFill>
                  <a:prstClr val="black"/>
                </a:solidFill>
                <a:latin typeface="Times New Roman" panose="02020603050405020304" pitchFamily="18" charset="0"/>
                <a:cs typeface="Times New Roman" panose="02020603050405020304" pitchFamily="18" charset="0"/>
              </a:rPr>
              <a:t>日，網址</a:t>
            </a:r>
            <a:r>
              <a:rPr lang="en-US" altLang="zh-TW" sz="1000" kern="100" spc="15" dirty="0">
                <a:solidFill>
                  <a:prstClr val="black"/>
                </a:solidFill>
                <a:latin typeface="Times New Roman" panose="02020603050405020304" pitchFamily="18" charset="0"/>
                <a:cs typeface="Times New Roman" panose="02020603050405020304" pitchFamily="18" charset="0"/>
              </a:rPr>
              <a:t>︰http://dangshi.people.com.cn/BIG5/n1/2018/0918/c85037-30300130.html</a:t>
            </a:r>
            <a:r>
              <a:rPr lang="zh-TW" altLang="en-US" sz="1000" kern="100" spc="15" dirty="0">
                <a:solidFill>
                  <a:prstClr val="black"/>
                </a:solidFill>
                <a:latin typeface="Times New Roman" panose="02020603050405020304" pitchFamily="18" charset="0"/>
                <a:cs typeface="Times New Roman" panose="02020603050405020304" pitchFamily="18" charset="0"/>
              </a:rPr>
              <a:t>。</a:t>
            </a:r>
            <a:endParaRPr lang="zh-TW" altLang="zh-HK" sz="1000" kern="100" spc="15" dirty="0">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944166" y="273844"/>
            <a:ext cx="8428433" cy="613171"/>
          </a:xfrm>
        </p:spPr>
        <p:txBody>
          <a:bodyPr/>
          <a:lstStyle/>
          <a:p>
            <a:r>
              <a:rPr lang="zh-TW" altLang="zh-HK" sz="32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支撐東北抗日危局的中流砥柱</a:t>
            </a:r>
            <a:r>
              <a:rPr lang="en-US" altLang="zh-HK" sz="32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a:t>
            </a:r>
            <a:r>
              <a:rPr lang="zh-TW" altLang="zh-HK" sz="32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東北抗日聯軍</a:t>
            </a:r>
            <a:endParaRPr lang="zh-HK" altLang="en-US" sz="3200" dirty="0"/>
          </a:p>
        </p:txBody>
      </p:sp>
    </p:spTree>
    <p:extLst>
      <p:ext uri="{BB962C8B-B14F-4D97-AF65-F5344CB8AC3E}">
        <p14:creationId xmlns:p14="http://schemas.microsoft.com/office/powerpoint/2010/main" val="744480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78669" y="1232922"/>
            <a:ext cx="7932194" cy="3631763"/>
          </a:xfrm>
          <a:prstGeom prst="rect">
            <a:avLst/>
          </a:prstGeom>
          <a:noFill/>
        </p:spPr>
        <p:txBody>
          <a:bodyPr wrap="square">
            <a:spAutoFit/>
          </a:bodyPr>
          <a:lstStyle/>
          <a:p>
            <a:pPr marL="342900" lvl="0" indent="-342900" algn="just" hangingPunct="0">
              <a:lnSpc>
                <a:spcPct val="150000"/>
              </a:lnSpc>
              <a:buFont typeface="Wingdings" panose="05000000000000000000" pitchFamily="2" charset="2"/>
              <a:buChar char="l"/>
            </a:pPr>
            <a:r>
              <a:rPr lang="en-US" altLang="zh-HK" sz="2000" kern="100" dirty="0">
                <a:solidFill>
                  <a:srgbClr val="000000"/>
                </a:solidFill>
                <a:latin typeface="Times New Roman" panose="02020603050405020304" pitchFamily="18" charset="0"/>
                <a:cs typeface="Times New Roman" panose="02020603050405020304" pitchFamily="18" charset="0"/>
              </a:rPr>
              <a:t>1937</a:t>
            </a:r>
            <a:r>
              <a:rPr lang="zh-TW" altLang="zh-HK" sz="2000" kern="100" dirty="0">
                <a:solidFill>
                  <a:srgbClr val="000000"/>
                </a:solidFill>
                <a:latin typeface="Times New Roman" panose="02020603050405020304" pitchFamily="18" charset="0"/>
                <a:cs typeface="Times New Roman" panose="02020603050405020304" pitchFamily="18" charset="0"/>
              </a:rPr>
              <a:t>年</a:t>
            </a:r>
            <a:r>
              <a:rPr lang="en-US" altLang="zh-HK" sz="2000" kern="100" dirty="0">
                <a:solidFill>
                  <a:srgbClr val="000000"/>
                </a:solidFill>
                <a:latin typeface="Times New Roman" panose="02020603050405020304" pitchFamily="18" charset="0"/>
                <a:cs typeface="Times New Roman" panose="02020603050405020304" pitchFamily="18" charset="0"/>
              </a:rPr>
              <a:t>7</a:t>
            </a:r>
            <a:r>
              <a:rPr lang="zh-TW" altLang="zh-HK" sz="2000" kern="100" dirty="0">
                <a:solidFill>
                  <a:srgbClr val="000000"/>
                </a:solidFill>
                <a:latin typeface="Times New Roman" panose="02020603050405020304" pitchFamily="18" charset="0"/>
                <a:cs typeface="Times New Roman" panose="02020603050405020304" pitchFamily="18" charset="0"/>
              </a:rPr>
              <a:t>月</a:t>
            </a:r>
            <a:r>
              <a:rPr lang="en-US" altLang="zh-HK" sz="2000" kern="100" dirty="0">
                <a:solidFill>
                  <a:srgbClr val="000000"/>
                </a:solidFill>
                <a:latin typeface="Times New Roman" panose="02020603050405020304" pitchFamily="18" charset="0"/>
                <a:cs typeface="Times New Roman" panose="02020603050405020304" pitchFamily="18" charset="0"/>
              </a:rPr>
              <a:t>7</a:t>
            </a:r>
            <a:r>
              <a:rPr lang="zh-TW" altLang="zh-HK" sz="2000" kern="100" dirty="0">
                <a:solidFill>
                  <a:srgbClr val="000000"/>
                </a:solidFill>
                <a:latin typeface="Times New Roman" panose="02020603050405020304" pitchFamily="18" charset="0"/>
                <a:cs typeface="Times New Roman" panose="02020603050405020304" pitchFamily="18" charset="0"/>
              </a:rPr>
              <a:t>日，日本發動了全面侵略中國的戰爭後，中華民族陷入了空前危機</a:t>
            </a:r>
            <a:r>
              <a:rPr lang="zh-TW" altLang="en-US" sz="2000" kern="100" dirty="0">
                <a:solidFill>
                  <a:srgbClr val="000000"/>
                </a:solidFill>
                <a:latin typeface="Times New Roman" panose="02020603050405020304" pitchFamily="18" charset="0"/>
                <a:cs typeface="Times New Roman" panose="02020603050405020304" pitchFamily="18" charset="0"/>
              </a:rPr>
              <a:t>；</a:t>
            </a:r>
            <a:endParaRPr lang="zh-TW" altLang="zh-HK" sz="2000" kern="100" dirty="0">
              <a:latin typeface="Times New Roman" panose="02020603050405020304" pitchFamily="18" charset="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zh-HK" sz="2000" kern="100" dirty="0">
                <a:solidFill>
                  <a:srgbClr val="000000"/>
                </a:solidFill>
                <a:latin typeface="Times New Roman" panose="02020603050405020304" pitchFamily="18" charset="0"/>
                <a:cs typeface="Times New Roman" panose="02020603050405020304" pitchFamily="18" charset="0"/>
              </a:rPr>
              <a:t>東北抗日聯軍</a:t>
            </a: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zh-HK" sz="2000" kern="100" dirty="0">
                <a:solidFill>
                  <a:srgbClr val="000000"/>
                </a:solidFill>
                <a:latin typeface="Times New Roman" panose="02020603050405020304" pitchFamily="18" charset="0"/>
                <a:cs typeface="Times New Roman" panose="02020603050405020304" pitchFamily="18" charset="0"/>
              </a:rPr>
              <a:t>由原本的局部抗戰轉</a:t>
            </a:r>
            <a:r>
              <a:rPr lang="zh-TW" altLang="en-US" sz="2000" kern="100" dirty="0">
                <a:solidFill>
                  <a:srgbClr val="000000"/>
                </a:solidFill>
                <a:latin typeface="Times New Roman" panose="02020603050405020304" pitchFamily="18" charset="0"/>
                <a:cs typeface="Times New Roman" panose="02020603050405020304" pitchFamily="18" charset="0"/>
              </a:rPr>
              <a:t>而成</a:t>
            </a:r>
            <a:r>
              <a:rPr lang="zh-TW" altLang="zh-HK" sz="2000" kern="100" dirty="0">
                <a:solidFill>
                  <a:srgbClr val="000000"/>
                </a:solidFill>
                <a:latin typeface="Times New Roman" panose="02020603050405020304" pitchFamily="18" charset="0"/>
                <a:cs typeface="Times New Roman" panose="02020603050405020304" pitchFamily="18" charset="0"/>
              </a:rPr>
              <a:t>為中華民族抗日戰爭的重要組成部分</a:t>
            </a:r>
            <a:r>
              <a:rPr lang="zh-TW" altLang="en-US" sz="2000" kern="100" dirty="0">
                <a:solidFill>
                  <a:srgbClr val="000000"/>
                </a:solidFill>
                <a:latin typeface="Times New Roman" panose="02020603050405020304" pitchFamily="18" charset="0"/>
                <a:cs typeface="Times New Roman" panose="02020603050405020304" pitchFamily="18" charset="0"/>
              </a:rPr>
              <a:t>；</a:t>
            </a:r>
            <a:endParaRPr lang="en-US" altLang="zh-TW" sz="2000" kern="100" dirty="0">
              <a:solidFill>
                <a:srgbClr val="000000"/>
              </a:solidFill>
              <a:latin typeface="Times New Roman" panose="02020603050405020304" pitchFamily="18" charset="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zh-HK" sz="2000" kern="100" dirty="0">
                <a:solidFill>
                  <a:srgbClr val="000000"/>
                </a:solidFill>
                <a:latin typeface="Times New Roman" panose="02020603050405020304" pitchFamily="18" charset="0"/>
                <a:cs typeface="Times New Roman" panose="02020603050405020304" pitchFamily="18" charset="0"/>
              </a:rPr>
              <a:t>東北抗日聯軍</a:t>
            </a:r>
            <a:r>
              <a:rPr lang="zh-TW" altLang="en-US" sz="2000" kern="100" dirty="0">
                <a:solidFill>
                  <a:srgbClr val="000000"/>
                </a:solidFill>
                <a:latin typeface="Times New Roman" panose="02020603050405020304" pitchFamily="18" charset="0"/>
                <a:cs typeface="Times New Roman" panose="02020603050405020304" pitchFamily="18" charset="0"/>
              </a:rPr>
              <a:t>」在後方戰場上</a:t>
            </a:r>
            <a:r>
              <a:rPr lang="zh-TW" altLang="zh-HK" sz="2000" kern="100" dirty="0">
                <a:solidFill>
                  <a:srgbClr val="000000"/>
                </a:solidFill>
                <a:latin typeface="Times New Roman" panose="02020603050405020304" pitchFamily="18" charset="0"/>
                <a:cs typeface="Times New Roman" panose="02020603050405020304" pitchFamily="18" charset="0"/>
              </a:rPr>
              <a:t>牽制大量日軍</a:t>
            </a:r>
            <a:r>
              <a:rPr lang="zh-TW" altLang="en-US" sz="2000" kern="100" dirty="0">
                <a:solidFill>
                  <a:srgbClr val="000000"/>
                </a:solidFill>
                <a:latin typeface="Times New Roman" panose="02020603050405020304" pitchFamily="18" charset="0"/>
                <a:cs typeface="Times New Roman" panose="02020603050405020304" pitchFamily="18" charset="0"/>
              </a:rPr>
              <a:t>，</a:t>
            </a:r>
            <a:r>
              <a:rPr lang="zh-TW" altLang="en-US" sz="2000" b="1" kern="100" dirty="0">
                <a:solidFill>
                  <a:srgbClr val="C00000"/>
                </a:solidFill>
                <a:latin typeface="Times New Roman" panose="02020603050405020304" pitchFamily="18" charset="0"/>
                <a:cs typeface="Times New Roman" panose="02020603050405020304" pitchFamily="18" charset="0"/>
              </a:rPr>
              <a:t>與國民</a:t>
            </a:r>
            <a:r>
              <a:rPr lang="zh-TW" altLang="zh-HK" sz="2000" b="1" kern="100" dirty="0">
                <a:solidFill>
                  <a:srgbClr val="C00000"/>
                </a:solidFill>
                <a:latin typeface="Times New Roman" panose="02020603050405020304" pitchFamily="18" charset="0"/>
                <a:cs typeface="Times New Roman" panose="02020603050405020304" pitchFamily="18" charset="0"/>
              </a:rPr>
              <a:t>黨</a:t>
            </a:r>
            <a:r>
              <a:rPr lang="zh-TW" altLang="en-US" sz="2000" b="1" kern="100" dirty="0">
                <a:solidFill>
                  <a:srgbClr val="C00000"/>
                </a:solidFill>
                <a:latin typeface="Times New Roman" panose="02020603050405020304" pitchFamily="18" charset="0"/>
                <a:cs typeface="Times New Roman" panose="02020603050405020304" pitchFamily="18" charset="0"/>
              </a:rPr>
              <a:t>軍隊合作，共同</a:t>
            </a:r>
            <a:r>
              <a:rPr lang="zh-TW" altLang="zh-HK" sz="2000" b="1" kern="100" dirty="0">
                <a:solidFill>
                  <a:srgbClr val="C00000"/>
                </a:solidFill>
                <a:latin typeface="Times New Roman" panose="02020603050405020304" pitchFamily="18" charset="0"/>
                <a:cs typeface="Times New Roman" panose="02020603050405020304" pitchFamily="18" charset="0"/>
              </a:rPr>
              <a:t>抗</a:t>
            </a:r>
            <a:r>
              <a:rPr lang="zh-TW" altLang="en-US" sz="2000" b="1" kern="100" dirty="0">
                <a:solidFill>
                  <a:srgbClr val="C00000"/>
                </a:solidFill>
                <a:latin typeface="Times New Roman" panose="02020603050405020304" pitchFamily="18" charset="0"/>
                <a:cs typeface="Times New Roman" panose="02020603050405020304" pitchFamily="18" charset="0"/>
              </a:rPr>
              <a:t>擊日軍</a:t>
            </a:r>
            <a:r>
              <a:rPr lang="zh-TW" altLang="en-US" sz="2000" kern="100" dirty="0">
                <a:solidFill>
                  <a:srgbClr val="000000"/>
                </a:solidFill>
                <a:latin typeface="Times New Roman" panose="02020603050405020304" pitchFamily="18" charset="0"/>
                <a:cs typeface="Times New Roman" panose="02020603050405020304" pitchFamily="18" charset="0"/>
              </a:rPr>
              <a:t>，使我國在抗日戰場上取得不少勝仗，如台兒莊大捷、平型關大捷等。</a:t>
            </a:r>
            <a:endParaRPr lang="en-US" altLang="zh-TW" sz="1000" kern="100" spc="15" dirty="0">
              <a:solidFill>
                <a:srgbClr val="202124"/>
              </a:solidFill>
              <a:latin typeface="Times New Roman" panose="02020603050405020304" pitchFamily="18" charset="0"/>
              <a:cs typeface="Times New Roman" panose="02020603050405020304" pitchFamily="18" charset="0"/>
            </a:endParaRPr>
          </a:p>
          <a:p>
            <a:r>
              <a:rPr lang="zh-TW" altLang="en-US" sz="1000" kern="100" spc="15" dirty="0">
                <a:solidFill>
                  <a:prstClr val="black"/>
                </a:solidFill>
                <a:latin typeface="Times New Roman" panose="02020603050405020304" pitchFamily="18" charset="0"/>
                <a:cs typeface="Times New Roman" panose="02020603050405020304" pitchFamily="18" charset="0"/>
              </a:rPr>
              <a:t>資料來源</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東北抗聯在抗日戰爭中的歷史貢獻</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黑龍江日報</a:t>
            </a:r>
            <a:r>
              <a:rPr lang="en-US" altLang="zh-TW" sz="1000" kern="100" spc="15" dirty="0">
                <a:solidFill>
                  <a:prstClr val="black"/>
                </a:solidFill>
                <a:latin typeface="Times New Roman" panose="02020603050405020304" pitchFamily="18" charset="0"/>
                <a:cs typeface="Times New Roman" panose="02020603050405020304" pitchFamily="18" charset="0"/>
              </a:rPr>
              <a:t>》</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en-US" altLang="zh-TW" sz="1000" kern="100" spc="15" dirty="0">
                <a:solidFill>
                  <a:prstClr val="black"/>
                </a:solidFill>
                <a:latin typeface="Times New Roman" panose="02020603050405020304" pitchFamily="18" charset="0"/>
                <a:cs typeface="Times New Roman" panose="02020603050405020304" pitchFamily="18" charset="0"/>
              </a:rPr>
              <a:t>2018</a:t>
            </a:r>
            <a:r>
              <a:rPr lang="zh-TW" altLang="en-US" sz="1000" kern="100" spc="15" dirty="0">
                <a:solidFill>
                  <a:prstClr val="black"/>
                </a:solidFill>
                <a:latin typeface="Times New Roman" panose="02020603050405020304" pitchFamily="18" charset="0"/>
                <a:cs typeface="Times New Roman" panose="02020603050405020304" pitchFamily="18" charset="0"/>
              </a:rPr>
              <a:t>年</a:t>
            </a:r>
            <a:r>
              <a:rPr lang="en-US" altLang="zh-TW" sz="1000" kern="100" spc="15" dirty="0">
                <a:solidFill>
                  <a:prstClr val="black"/>
                </a:solidFill>
                <a:latin typeface="Times New Roman" panose="02020603050405020304" pitchFamily="18" charset="0"/>
                <a:cs typeface="Times New Roman" panose="02020603050405020304" pitchFamily="18" charset="0"/>
              </a:rPr>
              <a:t>9</a:t>
            </a:r>
            <a:r>
              <a:rPr lang="zh-TW" altLang="en-US" sz="1000" kern="100" spc="15" dirty="0">
                <a:solidFill>
                  <a:prstClr val="black"/>
                </a:solidFill>
                <a:latin typeface="Times New Roman" panose="02020603050405020304" pitchFamily="18" charset="0"/>
                <a:cs typeface="Times New Roman" panose="02020603050405020304" pitchFamily="18" charset="0"/>
              </a:rPr>
              <a:t>月</a:t>
            </a:r>
            <a:r>
              <a:rPr lang="en-US" altLang="zh-TW" sz="1000" kern="100" spc="15" dirty="0">
                <a:solidFill>
                  <a:prstClr val="black"/>
                </a:solidFill>
                <a:latin typeface="Times New Roman" panose="02020603050405020304" pitchFamily="18" charset="0"/>
                <a:cs typeface="Times New Roman" panose="02020603050405020304" pitchFamily="18" charset="0"/>
              </a:rPr>
              <a:t>18</a:t>
            </a:r>
            <a:r>
              <a:rPr lang="zh-TW" altLang="en-US" sz="1000" kern="100" spc="15" dirty="0">
                <a:solidFill>
                  <a:prstClr val="black"/>
                </a:solidFill>
                <a:latin typeface="Times New Roman" panose="02020603050405020304" pitchFamily="18" charset="0"/>
                <a:cs typeface="Times New Roman" panose="02020603050405020304" pitchFamily="18" charset="0"/>
              </a:rPr>
              <a:t>日，網址</a:t>
            </a:r>
            <a:r>
              <a:rPr lang="en-US" altLang="zh-TW" sz="1000" kern="100" spc="15" dirty="0">
                <a:solidFill>
                  <a:prstClr val="black"/>
                </a:solidFill>
                <a:latin typeface="Times New Roman" panose="02020603050405020304" pitchFamily="18" charset="0"/>
                <a:cs typeface="Times New Roman" panose="02020603050405020304" pitchFamily="18" charset="0"/>
              </a:rPr>
              <a:t>︰http://dangshi.people.com.cn/BIG5/n1/2018/0918/c85037-30300130.html</a:t>
            </a:r>
            <a:r>
              <a:rPr lang="zh-TW" altLang="en-US" sz="1000" kern="100" spc="15" dirty="0">
                <a:solidFill>
                  <a:prstClr val="black"/>
                </a:solidFill>
                <a:latin typeface="Times New Roman" panose="02020603050405020304" pitchFamily="18" charset="0"/>
                <a:cs typeface="Times New Roman" panose="02020603050405020304" pitchFamily="18" charset="0"/>
              </a:rPr>
              <a:t>。</a:t>
            </a:r>
            <a:endParaRPr lang="zh-TW" altLang="zh-HK" sz="1000" kern="100" spc="15" dirty="0">
              <a:latin typeface="Times New Roman" panose="02020603050405020304" pitchFamily="18" charset="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884144" y="238750"/>
            <a:ext cx="8132110" cy="994172"/>
          </a:xfrm>
        </p:spPr>
        <p:txBody>
          <a:bodyPr/>
          <a:lstStyle/>
          <a:p>
            <a:r>
              <a:rPr lang="zh-TW" altLang="en-US" sz="36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國共團結一致，共同</a:t>
            </a:r>
            <a:r>
              <a:rPr lang="zh-TW" altLang="zh-HK" sz="3600" b="1" kern="100" dirty="0">
                <a:solidFill>
                  <a:srgbClr val="000000"/>
                </a:solidFill>
                <a:effectLst/>
                <a:latin typeface="清松手寫體4-ExtraLight" panose="00000500000000000000" pitchFamily="2" charset="-120"/>
                <a:ea typeface="清松手寫體4-ExtraLight" panose="00000500000000000000" pitchFamily="2" charset="-120"/>
                <a:cs typeface="Times New Roman" panose="02020603050405020304" pitchFamily="18" charset="0"/>
              </a:rPr>
              <a:t>抗日</a:t>
            </a:r>
            <a:br>
              <a:rPr lang="zh-TW" altLang="zh-HK" sz="3600" kern="100" dirty="0">
                <a:effectLst/>
                <a:latin typeface="Calibri" panose="020F0502020204030204" pitchFamily="34" charset="0"/>
                <a:ea typeface="新細明體" panose="02020500000000000000" pitchFamily="18" charset="-120"/>
                <a:cs typeface="Times New Roman" panose="02020603050405020304" pitchFamily="18" charset="0"/>
              </a:rPr>
            </a:br>
            <a:endParaRPr lang="zh-HK" altLang="en-US" dirty="0"/>
          </a:p>
        </p:txBody>
      </p:sp>
    </p:spTree>
    <p:extLst>
      <p:ext uri="{BB962C8B-B14F-4D97-AF65-F5344CB8AC3E}">
        <p14:creationId xmlns:p14="http://schemas.microsoft.com/office/powerpoint/2010/main" val="165627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HK" altLang="en-US" sz="135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5F8FD78E-A1AE-C6B0-7701-9F2D550CBC5D}"/>
              </a:ext>
            </a:extLst>
          </p:cNvPr>
          <p:cNvSpPr txBox="1"/>
          <p:nvPr/>
        </p:nvSpPr>
        <p:spPr>
          <a:xfrm>
            <a:off x="138989" y="973242"/>
            <a:ext cx="8770925" cy="3093154"/>
          </a:xfrm>
          <a:prstGeom prst="rect">
            <a:avLst/>
          </a:prstGeom>
          <a:noFill/>
        </p:spPr>
        <p:txBody>
          <a:bodyPr wrap="square">
            <a:spAutoFit/>
          </a:bodyPr>
          <a:lstStyle/>
          <a:p>
            <a:pPr marL="342900" lvl="0" indent="-342900" algn="just" hangingPunct="0">
              <a:lnSpc>
                <a:spcPct val="150000"/>
              </a:lnSpc>
              <a:buFont typeface="Wingdings" panose="05000000000000000000" pitchFamily="2" charset="2"/>
              <a:buChar char="l"/>
            </a:pPr>
            <a:r>
              <a:rPr lang="en-US" altLang="zh-CN" sz="20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1938</a:t>
            </a:r>
            <a:r>
              <a:rPr lang="zh-CN" altLang="en-US" sz="20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年</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，日軍</a:t>
            </a:r>
            <a:r>
              <a:rPr lang="zh-TW" altLang="en-US" sz="2000" kern="100" dirty="0">
                <a:solidFill>
                  <a:prstClr val="black"/>
                </a:solidFill>
                <a:latin typeface="新細明體" panose="02020500000000000000" pitchFamily="18" charset="-120"/>
                <a:cs typeface="Times New Roman" panose="02020603050405020304" pitchFamily="18" charset="0"/>
              </a:rPr>
              <a:t>對</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東北抗</a:t>
            </a:r>
            <a:r>
              <a:rPr lang="zh-TW" altLang="en-US" sz="2000" kern="100" dirty="0">
                <a:solidFill>
                  <a:prstClr val="black"/>
                </a:solidFill>
                <a:latin typeface="新細明體" panose="02020500000000000000" pitchFamily="18" charset="-120"/>
                <a:cs typeface="Times New Roman" panose="02020603050405020304" pitchFamily="18" charset="0"/>
              </a:rPr>
              <a:t>日</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聯</a:t>
            </a:r>
            <a:r>
              <a:rPr lang="zh-TW" altLang="en-US" sz="2000" kern="100" dirty="0">
                <a:solidFill>
                  <a:prstClr val="black"/>
                </a:solidFill>
                <a:latin typeface="新細明體" panose="02020500000000000000" pitchFamily="18" charset="-120"/>
                <a:cs typeface="Times New Roman" panose="02020603050405020304" pitchFamily="18" charset="0"/>
              </a:rPr>
              <a:t>軍進行多次</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圍追堵截</a:t>
            </a:r>
            <a:r>
              <a:rPr lang="zh-TW" altLang="en-US" sz="2000" kern="100" dirty="0">
                <a:solidFill>
                  <a:prstClr val="black"/>
                </a:solidFill>
                <a:latin typeface="新細明體" panose="02020500000000000000" pitchFamily="18" charset="-120"/>
                <a:cs typeface="Times New Roman" panose="02020603050405020304" pitchFamily="18" charset="0"/>
              </a:rPr>
              <a:t>。</a:t>
            </a:r>
            <a:endParaRPr lang="en-US" altLang="zh-TW" sz="2000" kern="100" dirty="0">
              <a:solidFill>
                <a:prstClr val="black"/>
              </a:solidFill>
              <a:latin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en-US" altLang="zh-CN" sz="2000" kern="1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10</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月，東北抗日聯軍的一支隊伍被日軍包圍</a:t>
            </a:r>
            <a:r>
              <a:rPr lang="zh-TW" altLang="en-US" sz="2000" kern="100" dirty="0">
                <a:solidFill>
                  <a:prstClr val="black"/>
                </a:solidFill>
                <a:latin typeface="新細明體" panose="02020500000000000000" pitchFamily="18" charset="-120"/>
                <a:cs typeface="Times New Roman" panose="02020603050405020304" pitchFamily="18" charset="0"/>
              </a:rPr>
              <a:t>。</a:t>
            </a:r>
            <a:endPar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在此生死關頭</a:t>
            </a:r>
            <a:r>
              <a:rPr lang="zh-TW" altLang="en-US" sz="2000" kern="100" dirty="0">
                <a:solidFill>
                  <a:prstClr val="black"/>
                </a:solidFill>
                <a:latin typeface="新細明體" panose="02020500000000000000" pitchFamily="18" charset="-120"/>
                <a:cs typeface="Times New Roman" panose="02020603050405020304" pitchFamily="18" charset="0"/>
              </a:rPr>
              <a:t>，</a:t>
            </a:r>
            <a:r>
              <a:rPr lang="zh-TW" altLang="en-US" sz="2000" b="1" kern="100" dirty="0">
                <a:solidFill>
                  <a:srgbClr val="FF0000"/>
                </a:solidFill>
                <a:latin typeface="新細明體" panose="02020500000000000000" pitchFamily="18" charset="-120"/>
                <a:cs typeface="Times New Roman" panose="02020603050405020304" pitchFamily="18" charset="0"/>
              </a:rPr>
              <a:t>東北抗日聯軍的八名</a:t>
            </a:r>
            <a:endParaRPr lang="en-US" altLang="zh-TW" sz="2000" b="1" kern="100" dirty="0">
              <a:solidFill>
                <a:srgbClr val="FF0000"/>
              </a:solidFill>
              <a:latin typeface="新細明體" panose="02020500000000000000" pitchFamily="18" charset="-120"/>
              <a:cs typeface="Times New Roman" panose="02020603050405020304" pitchFamily="18" charset="0"/>
            </a:endParaRPr>
          </a:p>
          <a:p>
            <a:pPr lvl="0" algn="just" hangingPunct="0">
              <a:lnSpc>
                <a:spcPct val="150000"/>
              </a:lnSpc>
            </a:pPr>
            <a:r>
              <a:rPr lang="en-US" altLang="zh-CN" sz="2000" b="1" kern="100"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     </a:t>
            </a:r>
            <a:r>
              <a:rPr lang="zh-CN" altLang="en-US" sz="2000" b="1" kern="100"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女戰士</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，從背後襲擊敵人，</a:t>
            </a:r>
            <a:r>
              <a:rPr lang="zh-TW" altLang="en-US" sz="2000" kern="100" dirty="0">
                <a:solidFill>
                  <a:prstClr val="black"/>
                </a:solidFill>
                <a:latin typeface="新細明體" panose="02020500000000000000" pitchFamily="18" charset="-120"/>
                <a:cs typeface="Times New Roman" panose="02020603050405020304" pitchFamily="18" charset="0"/>
              </a:rPr>
              <a:t>分散</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日軍</a:t>
            </a:r>
            <a:endPar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r>
              <a:rPr lang="en-US" altLang="zh-TW"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a:t>
            </a:r>
            <a:r>
              <a:rPr lang="zh-TW" altLang="en-US" sz="2000" kern="100" dirty="0">
                <a:solidFill>
                  <a:prstClr val="black"/>
                </a:solidFill>
                <a:latin typeface="新細明體" panose="02020500000000000000" pitchFamily="18" charset="-120"/>
                <a:cs typeface="Times New Roman" panose="02020603050405020304" pitchFamily="18" charset="0"/>
              </a:rPr>
              <a:t>的注意</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00" dirty="0">
                <a:solidFill>
                  <a:prstClr val="black"/>
                </a:solidFill>
                <a:latin typeface="新細明體" panose="02020500000000000000" pitchFamily="18" charset="-120"/>
                <a:cs typeface="Times New Roman" panose="02020603050405020304" pitchFamily="18" charset="0"/>
              </a:rPr>
              <a:t>以</a:t>
            </a:r>
            <a:r>
              <a:rPr lang="zh-CN" altLang="en-US"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掩護大部隊突圍。</a:t>
            </a:r>
            <a:endParaRPr lang="zh-CN" altLang="en-US" sz="1000" b="1"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endParaRPr lang="en-US" altLang="zh-CN" sz="2000" kern="100"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endParaRPr kumimoji="0" lang="zh-TW" altLang="zh-HK" sz="1000" b="0" i="0" u="none" strike="noStrike" kern="100" cap="none" spc="15"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884144" y="238750"/>
            <a:ext cx="8132110" cy="994172"/>
          </a:xfrm>
        </p:spPr>
        <p:txBody>
          <a:bodyPr/>
          <a:lstStyle/>
          <a:p>
            <a:r>
              <a:rPr lang="zh-TW" altLang="en-US" sz="36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壯烈殉國，巾幗不讓鬚眉</a:t>
            </a:r>
            <a:r>
              <a:rPr lang="en-US" altLang="zh-TW" sz="36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a:t>
            </a:r>
            <a:r>
              <a:rPr lang="zh-TW" altLang="en-US" sz="36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八女投江</a:t>
            </a:r>
            <a:endParaRPr lang="zh-HK" altLang="en-US" dirty="0"/>
          </a:p>
        </p:txBody>
      </p:sp>
      <p:pic>
        <p:nvPicPr>
          <p:cNvPr id="10" name="圖片 6"/>
          <p:cNvPicPr>
            <a:picLocks noChangeAspect="1"/>
          </p:cNvPicPr>
          <p:nvPr/>
        </p:nvPicPr>
        <p:blipFill>
          <a:blip r:embed="rId2"/>
          <a:stretch>
            <a:fillRect/>
          </a:stretch>
        </p:blipFill>
        <p:spPr>
          <a:xfrm>
            <a:off x="4769510" y="2190750"/>
            <a:ext cx="4259296" cy="2513820"/>
          </a:xfrm>
          <a:prstGeom prst="rect">
            <a:avLst/>
          </a:prstGeom>
        </p:spPr>
      </p:pic>
    </p:spTree>
    <p:extLst>
      <p:ext uri="{BB962C8B-B14F-4D97-AF65-F5344CB8AC3E}">
        <p14:creationId xmlns:p14="http://schemas.microsoft.com/office/powerpoint/2010/main" val="4149297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HK" altLang="en-US" sz="135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15" name="文字方塊 14">
            <a:extLst>
              <a:ext uri="{FF2B5EF4-FFF2-40B4-BE49-F238E27FC236}">
                <a16:creationId xmlns:a16="http://schemas.microsoft.com/office/drawing/2014/main" id="{5F8FD78E-A1AE-C6B0-7701-9F2D550CBC5D}"/>
              </a:ext>
            </a:extLst>
          </p:cNvPr>
          <p:cNvSpPr txBox="1"/>
          <p:nvPr/>
        </p:nvSpPr>
        <p:spPr>
          <a:xfrm>
            <a:off x="589360" y="973242"/>
            <a:ext cx="8426894" cy="3323987"/>
          </a:xfrm>
          <a:prstGeom prst="rect">
            <a:avLst/>
          </a:prstGeom>
          <a:noFill/>
        </p:spPr>
        <p:txBody>
          <a:bodyPr wrap="square">
            <a:spAutoFit/>
          </a:bodyPr>
          <a:lstStyle/>
          <a:p>
            <a:pPr marL="342900" lvl="0" indent="-342900" algn="just" hangingPunct="0">
              <a:lnSpc>
                <a:spcPct val="150000"/>
              </a:lnSpc>
              <a:buFont typeface="Wingdings" panose="05000000000000000000" pitchFamily="2" charset="2"/>
              <a:buChar char="l"/>
            </a:pPr>
            <a:r>
              <a:rPr lang="zh-TW" altLang="en-US" sz="2000" kern="100" spc="15" dirty="0">
                <a:solidFill>
                  <a:prstClr val="black"/>
                </a:solidFill>
                <a:latin typeface="新細明體" panose="02020500000000000000" pitchFamily="18" charset="-120"/>
                <a:cs typeface="Times New Roman" panose="02020603050405020304" pitchFamily="18" charset="0"/>
              </a:rPr>
              <a:t>最終</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大部隊</a:t>
            </a:r>
            <a:r>
              <a:rPr lang="zh-TW" altLang="en-US" sz="2000" kern="100" spc="15" dirty="0">
                <a:solidFill>
                  <a:prstClr val="black"/>
                </a:solidFill>
                <a:latin typeface="新細明體" panose="02020500000000000000" pitchFamily="18" charset="-120"/>
                <a:cs typeface="Times New Roman" panose="02020603050405020304" pitchFamily="18" charset="0"/>
              </a:rPr>
              <a:t>成功</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突</a:t>
            </a:r>
            <a:r>
              <a:rPr lang="zh-TW" altLang="en-US" sz="2000" kern="100" spc="15" dirty="0">
                <a:solidFill>
                  <a:prstClr val="black"/>
                </a:solidFill>
                <a:latin typeface="新細明體" panose="02020500000000000000" pitchFamily="18" charset="-120"/>
                <a:cs typeface="Times New Roman" panose="02020603050405020304" pitchFamily="18" charset="0"/>
              </a:rPr>
              <a:t>破</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了日軍的包圍圈</a:t>
            </a:r>
            <a:r>
              <a:rPr lang="zh-TW" altLang="en-US" sz="2000" kern="100" spc="15" dirty="0">
                <a:solidFill>
                  <a:prstClr val="black"/>
                </a:solidFill>
                <a:latin typeface="新細明體" panose="02020500000000000000" pitchFamily="18" charset="-120"/>
                <a:cs typeface="Times New Roman" panose="02020603050405020304" pitchFamily="18" charset="0"/>
              </a:rPr>
              <a:t>，但</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八女</a:t>
            </a:r>
            <a:r>
              <a:rPr lang="zh-TW" altLang="en-US" sz="2000" kern="100" spc="15" dirty="0">
                <a:solidFill>
                  <a:prstClr val="black"/>
                </a:solidFill>
                <a:latin typeface="新細明體" panose="02020500000000000000" pitchFamily="18" charset="-120"/>
                <a:cs typeface="Times New Roman" panose="02020603050405020304" pitchFamily="18" charset="0"/>
              </a:rPr>
              <a:t>卻被</a:t>
            </a:r>
            <a:endParaRPr lang="en-US" altLang="zh-TW" sz="2000" kern="100" spc="15" dirty="0">
              <a:solidFill>
                <a:prstClr val="black"/>
              </a:solidFill>
              <a:latin typeface="新細明體" panose="02020500000000000000" pitchFamily="18" charset="-120"/>
              <a:cs typeface="Times New Roman" panose="02020603050405020304" pitchFamily="18" charset="0"/>
            </a:endParaRPr>
          </a:p>
          <a:p>
            <a:pPr lvl="0" algn="just" hangingPunct="0">
              <a:lnSpc>
                <a:spcPct val="150000"/>
              </a:lnSpc>
            </a:pP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日軍</a:t>
            </a:r>
            <a:r>
              <a:rPr lang="zh-TW" altLang="en-US" sz="2000" kern="100" spc="15" dirty="0">
                <a:solidFill>
                  <a:prstClr val="black"/>
                </a:solidFill>
                <a:latin typeface="新細明體" panose="02020500000000000000" pitchFamily="18" charset="-120"/>
                <a:cs typeface="Times New Roman" panose="02020603050405020304" pitchFamily="18" charset="0"/>
              </a:rPr>
              <a:t>重重</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包圍</a:t>
            </a:r>
            <a:r>
              <a:rPr lang="zh-TW" altLang="en-US" sz="2000" kern="100" spc="15" dirty="0">
                <a:solidFill>
                  <a:prstClr val="black"/>
                </a:solidFill>
                <a:latin typeface="新細明體" panose="02020500000000000000" pitchFamily="18" charset="-120"/>
                <a:cs typeface="Times New Roman" panose="02020603050405020304" pitchFamily="18" charset="0"/>
              </a:rPr>
              <a:t>。</a:t>
            </a:r>
            <a:endParaRPr lang="en-US" altLang="zh-TW" sz="2000" kern="100" spc="15" dirty="0">
              <a:solidFill>
                <a:prstClr val="black"/>
              </a:solidFill>
              <a:latin typeface="新細明體" panose="02020500000000000000" pitchFamily="18" charset="-120"/>
              <a:cs typeface="Times New Roman" panose="02020603050405020304" pitchFamily="18" charset="0"/>
            </a:endParaRPr>
          </a:p>
          <a:p>
            <a:pPr marL="342900" lvl="0" indent="-342900" algn="just" hangingPunct="0">
              <a:lnSpc>
                <a:spcPct val="150000"/>
              </a:lnSpc>
              <a:buFont typeface="Wingdings" panose="05000000000000000000" pitchFamily="2" charset="2"/>
              <a:buChar char="l"/>
            </a:pP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在背水作戰至彈盡的情況下，八名女戰士</a:t>
            </a:r>
            <a:r>
              <a:rPr lang="zh-CN" altLang="en-US" sz="2000" b="1" kern="100" spc="15"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面對日軍</a:t>
            </a:r>
            <a:endParaRPr lang="en-US" altLang="zh-CN" sz="2000" b="1" kern="100" spc="15"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     </a:t>
            </a:r>
            <a:r>
              <a:rPr lang="zh-CN" altLang="en-US" sz="2000" b="1" kern="100" spc="15" dirty="0">
                <a:solidFill>
                  <a:srgbClr val="FF0000"/>
                </a:solidFill>
                <a:latin typeface="新細明體" panose="02020500000000000000" pitchFamily="18" charset="-120"/>
                <a:ea typeface="新細明體" panose="02020500000000000000" pitchFamily="18" charset="-120"/>
                <a:cs typeface="Times New Roman" panose="02020603050405020304" pitchFamily="18" charset="0"/>
              </a:rPr>
              <a:t>逼降，誓死不屈</a:t>
            </a:r>
            <a:r>
              <a:rPr lang="zh-TW" altLang="en-US" sz="2000" kern="100" spc="15" dirty="0">
                <a:solidFill>
                  <a:prstClr val="black"/>
                </a:solidFill>
                <a:latin typeface="新細明體" panose="02020500000000000000" pitchFamily="18" charset="-120"/>
                <a:cs typeface="Times New Roman" panose="02020603050405020304" pitchFamily="18" charset="0"/>
              </a:rPr>
              <a:t>，</a:t>
            </a:r>
            <a:r>
              <a:rPr lang="zh-CN" altLang="en-US"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rPr>
              <a:t>集體沉江，壯烈殉國。</a:t>
            </a:r>
            <a:endParaRPr lang="en-US" altLang="zh-CN"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endParaRPr lang="en-US" altLang="zh-TW"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endParaRPr kumimoji="0" lang="en-US" altLang="zh-TW" sz="2000" b="0" i="0" u="none" strike="noStrike" kern="100" cap="none" spc="15"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Times New Roman" panose="02020603050405020304" pitchFamily="18" charset="0"/>
            </a:endParaRPr>
          </a:p>
          <a:p>
            <a:pPr lvl="0" algn="just" hangingPunct="0">
              <a:lnSpc>
                <a:spcPct val="150000"/>
              </a:lnSpc>
            </a:pPr>
            <a:endParaRPr lang="en-US" altLang="zh-TW" sz="2000" kern="100" spc="15" dirty="0">
              <a:solidFill>
                <a:prstClr val="black"/>
              </a:solidFill>
              <a:latin typeface="新細明體" panose="02020500000000000000" pitchFamily="18" charset="-120"/>
              <a:ea typeface="新細明體" panose="02020500000000000000" pitchFamily="18" charset="-120"/>
              <a:cs typeface="Times New Roman" panose="02020603050405020304" pitchFamily="18" charset="0"/>
            </a:endParaRPr>
          </a:p>
        </p:txBody>
      </p:sp>
      <p:sp>
        <p:nvSpPr>
          <p:cNvPr id="2" name="標題 1">
            <a:extLst>
              <a:ext uri="{FF2B5EF4-FFF2-40B4-BE49-F238E27FC236}">
                <a16:creationId xmlns:a16="http://schemas.microsoft.com/office/drawing/2014/main" id="{90B74044-C375-1318-0604-4D7D876E6AA1}"/>
              </a:ext>
            </a:extLst>
          </p:cNvPr>
          <p:cNvSpPr>
            <a:spLocks noGrp="1"/>
          </p:cNvSpPr>
          <p:nvPr>
            <p:ph type="title"/>
          </p:nvPr>
        </p:nvSpPr>
        <p:spPr>
          <a:xfrm>
            <a:off x="884144" y="238750"/>
            <a:ext cx="8132110" cy="994172"/>
          </a:xfrm>
        </p:spPr>
        <p:txBody>
          <a:bodyPr/>
          <a:lstStyle/>
          <a:p>
            <a:r>
              <a:rPr lang="zh-TW" altLang="en-US" sz="36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壯烈殉國，巾幗不讓鬚眉</a:t>
            </a:r>
            <a:r>
              <a:rPr lang="en-US" altLang="zh-TW" sz="36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a:t>
            </a:r>
            <a:r>
              <a:rPr lang="zh-TW" altLang="en-US" sz="3600" b="1" kern="100" dirty="0">
                <a:solidFill>
                  <a:srgbClr val="000000"/>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八女投江</a:t>
            </a:r>
            <a:endParaRPr lang="zh-HK" altLang="en-US" dirty="0"/>
          </a:p>
        </p:txBody>
      </p:sp>
      <p:pic>
        <p:nvPicPr>
          <p:cNvPr id="8" name="圖片 7"/>
          <p:cNvPicPr>
            <a:picLocks noChangeAspect="1"/>
          </p:cNvPicPr>
          <p:nvPr/>
        </p:nvPicPr>
        <p:blipFill>
          <a:blip r:embed="rId2"/>
          <a:stretch>
            <a:fillRect/>
          </a:stretch>
        </p:blipFill>
        <p:spPr>
          <a:xfrm>
            <a:off x="6951622" y="1039079"/>
            <a:ext cx="2064632" cy="3054640"/>
          </a:xfrm>
          <a:prstGeom prst="rect">
            <a:avLst/>
          </a:prstGeom>
        </p:spPr>
      </p:pic>
      <p:sp>
        <p:nvSpPr>
          <p:cNvPr id="10" name="TextBox 9"/>
          <p:cNvSpPr txBox="1"/>
          <p:nvPr/>
        </p:nvSpPr>
        <p:spPr>
          <a:xfrm>
            <a:off x="6951623" y="4111742"/>
            <a:ext cx="2064632" cy="400110"/>
          </a:xfrm>
          <a:prstGeom prst="rect">
            <a:avLst/>
          </a:prstGeom>
          <a:noFill/>
        </p:spPr>
        <p:txBody>
          <a:bodyPr wrap="square" rtlCol="0">
            <a:spAutoFit/>
          </a:bodyPr>
          <a:lstStyle/>
          <a:p>
            <a:pPr algn="ctr"/>
            <a:r>
              <a:rPr lang="zh-TW" altLang="en-US" sz="1000" b="1" dirty="0">
                <a:latin typeface="+mn-ea"/>
              </a:rPr>
              <a:t>「八女投江」帶頭人</a:t>
            </a:r>
            <a:r>
              <a:rPr lang="en-US" altLang="zh-TW" sz="1000" b="1" dirty="0">
                <a:latin typeface="+mn-ea"/>
              </a:rPr>
              <a:t>——</a:t>
            </a:r>
          </a:p>
          <a:p>
            <a:pPr algn="ctr"/>
            <a:r>
              <a:rPr lang="zh-TW" altLang="en-US" sz="1000" b="1" dirty="0">
                <a:latin typeface="+mn-ea"/>
              </a:rPr>
              <a:t>烈士冷雲的紀念碑</a:t>
            </a:r>
          </a:p>
        </p:txBody>
      </p:sp>
      <p:sp>
        <p:nvSpPr>
          <p:cNvPr id="12" name="TextBox 11"/>
          <p:cNvSpPr txBox="1"/>
          <p:nvPr/>
        </p:nvSpPr>
        <p:spPr>
          <a:xfrm>
            <a:off x="103169" y="3603910"/>
            <a:ext cx="2018239" cy="1015663"/>
          </a:xfrm>
          <a:prstGeom prst="rect">
            <a:avLst/>
          </a:prstGeom>
          <a:noFill/>
        </p:spPr>
        <p:txBody>
          <a:bodyPr wrap="square" rtlCol="0">
            <a:spAutoFit/>
          </a:bodyPr>
          <a:lstStyle/>
          <a:p>
            <a:r>
              <a:rPr lang="zh-CN" altLang="en-US" sz="1000" b="1" dirty="0">
                <a:latin typeface="Times New Roman" panose="02020603050405020304" pitchFamily="18" charset="0"/>
                <a:cs typeface="Times New Roman" panose="02020603050405020304" pitchFamily="18" charset="0"/>
              </a:rPr>
              <a:t>中國畫大師王盛烈</a:t>
            </a:r>
            <a:r>
              <a:rPr lang="en-US" altLang="zh-CN" sz="1000" b="1" dirty="0">
                <a:latin typeface="Times New Roman" panose="02020603050405020304" pitchFamily="18" charset="0"/>
                <a:cs typeface="Times New Roman" panose="02020603050405020304" pitchFamily="18" charset="0"/>
              </a:rPr>
              <a:t>1957</a:t>
            </a:r>
            <a:r>
              <a:rPr lang="zh-TW" altLang="en-US" sz="1000" b="1" dirty="0">
                <a:latin typeface="Times New Roman" panose="02020603050405020304" pitchFamily="18" charset="0"/>
                <a:cs typeface="Times New Roman" panose="02020603050405020304" pitchFamily="18" charset="0"/>
              </a:rPr>
              <a:t>年</a:t>
            </a:r>
            <a:r>
              <a:rPr lang="zh-CN" altLang="en-US" sz="1000" b="1" dirty="0">
                <a:latin typeface="Times New Roman" panose="02020603050405020304" pitchFamily="18" charset="0"/>
                <a:cs typeface="Times New Roman" panose="02020603050405020304" pitchFamily="18" charset="0"/>
              </a:rPr>
              <a:t>創作的</a:t>
            </a:r>
            <a:r>
              <a:rPr lang="en-US" altLang="zh-CN" sz="1000" b="1" dirty="0">
                <a:latin typeface="Times New Roman" panose="02020603050405020304" pitchFamily="18" charset="0"/>
                <a:cs typeface="Times New Roman" panose="02020603050405020304" pitchFamily="18" charset="0"/>
              </a:rPr>
              <a:t> 《</a:t>
            </a:r>
            <a:r>
              <a:rPr lang="zh-CN" altLang="en-US" sz="1000" b="1" dirty="0">
                <a:latin typeface="Times New Roman" panose="02020603050405020304" pitchFamily="18" charset="0"/>
                <a:cs typeface="Times New Roman" panose="02020603050405020304" pitchFamily="18" charset="0"/>
              </a:rPr>
              <a:t>八女投江</a:t>
            </a:r>
            <a:r>
              <a:rPr lang="en-US" altLang="zh-CN" sz="1000" b="1" dirty="0">
                <a:latin typeface="Times New Roman" panose="02020603050405020304" pitchFamily="18" charset="0"/>
                <a:cs typeface="Times New Roman" panose="02020603050405020304" pitchFamily="18" charset="0"/>
              </a:rPr>
              <a:t>》</a:t>
            </a:r>
          </a:p>
          <a:p>
            <a:endParaRPr lang="zh-CN" altLang="en-US" sz="1000" b="1" dirty="0">
              <a:latin typeface="Times New Roman" panose="02020603050405020304" pitchFamily="18" charset="0"/>
              <a:cs typeface="Times New Roman" panose="02020603050405020304" pitchFamily="18" charset="0"/>
            </a:endParaRPr>
          </a:p>
          <a:p>
            <a:r>
              <a:rPr lang="zh-TW" altLang="en-US" sz="1000" dirty="0">
                <a:latin typeface="Times New Roman" panose="02020603050405020304" pitchFamily="18" charset="0"/>
                <a:cs typeface="Times New Roman" panose="02020603050405020304" pitchFamily="18" charset="0"/>
              </a:rPr>
              <a:t>圖片來源：</a:t>
            </a:r>
            <a:r>
              <a:rPr lang="en-US" altLang="zh-TW" sz="1000" dirty="0">
                <a:latin typeface="Times New Roman" panose="02020603050405020304" pitchFamily="18" charset="0"/>
                <a:cs typeface="Times New Roman" panose="02020603050405020304" pitchFamily="18" charset="0"/>
              </a:rPr>
              <a:t>https://www.chinanews.com.cn/cul/2021/10-13/9585091.shtml</a:t>
            </a:r>
          </a:p>
        </p:txBody>
      </p:sp>
      <p:pic>
        <p:nvPicPr>
          <p:cNvPr id="14" name="Picture 13"/>
          <p:cNvPicPr>
            <a:picLocks noChangeAspect="1"/>
          </p:cNvPicPr>
          <p:nvPr/>
        </p:nvPicPr>
        <p:blipFill>
          <a:blip r:embed="rId3"/>
          <a:stretch>
            <a:fillRect/>
          </a:stretch>
        </p:blipFill>
        <p:spPr>
          <a:xfrm>
            <a:off x="2062886" y="2819559"/>
            <a:ext cx="4804817" cy="2057003"/>
          </a:xfrm>
          <a:prstGeom prst="rect">
            <a:avLst/>
          </a:prstGeom>
        </p:spPr>
      </p:pic>
    </p:spTree>
    <p:extLst>
      <p:ext uri="{BB962C8B-B14F-4D97-AF65-F5344CB8AC3E}">
        <p14:creationId xmlns:p14="http://schemas.microsoft.com/office/powerpoint/2010/main" val="144128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fade">
                                      <p:cBhvr>
                                        <p:cTn id="1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7274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dirty="0">
                <a:latin typeface="清松手寫體4-ExtraLight" panose="00000500000000000000" pitchFamily="2" charset="-120"/>
                <a:ea typeface="清松手寫體4-ExtraLight" panose="00000500000000000000" pitchFamily="2" charset="-120"/>
              </a:rPr>
              <a:t>「九一八事變」的影響</a:t>
            </a:r>
            <a:endParaRPr lang="zh-TW" altLang="zh-HK" sz="3600" dirty="0">
              <a:latin typeface="清松手寫體4-ExtraLight" panose="00000500000000000000" pitchFamily="2" charset="-120"/>
              <a:ea typeface="清松手寫體4-ExtraLight" panose="00000500000000000000" pitchFamily="2" charset="-120"/>
            </a:endParaRPr>
          </a:p>
        </p:txBody>
      </p:sp>
      <p:pic>
        <p:nvPicPr>
          <p:cNvPr id="8" name="圖片 7">
            <a:extLst>
              <a:ext uri="{FF2B5EF4-FFF2-40B4-BE49-F238E27FC236}">
                <a16:creationId xmlns:a16="http://schemas.microsoft.com/office/drawing/2014/main" id="{0E1DBBF5-52E7-A510-A551-FBB406F4E8AF}"/>
              </a:ext>
            </a:extLst>
          </p:cNvPr>
          <p:cNvPicPr>
            <a:picLocks noChangeAspect="1"/>
          </p:cNvPicPr>
          <p:nvPr/>
        </p:nvPicPr>
        <p:blipFill>
          <a:blip r:embed="rId2"/>
          <a:stretch>
            <a:fillRect/>
          </a:stretch>
        </p:blipFill>
        <p:spPr>
          <a:xfrm>
            <a:off x="6073790" y="1015253"/>
            <a:ext cx="3002974" cy="3798793"/>
          </a:xfrm>
          <a:prstGeom prst="rect">
            <a:avLst/>
          </a:prstGeom>
        </p:spPr>
      </p:pic>
      <p:sp>
        <p:nvSpPr>
          <p:cNvPr id="7" name="文字方塊 6">
            <a:extLst>
              <a:ext uri="{FF2B5EF4-FFF2-40B4-BE49-F238E27FC236}">
                <a16:creationId xmlns:a16="http://schemas.microsoft.com/office/drawing/2014/main" id="{754F19EE-5AA1-ADD8-1199-E377DF38D5B5}"/>
              </a:ext>
            </a:extLst>
          </p:cNvPr>
          <p:cNvSpPr txBox="1"/>
          <p:nvPr/>
        </p:nvSpPr>
        <p:spPr>
          <a:xfrm>
            <a:off x="417412" y="1136172"/>
            <a:ext cx="5723614" cy="3577903"/>
          </a:xfrm>
          <a:prstGeom prst="rect">
            <a:avLst/>
          </a:prstGeom>
          <a:noFill/>
        </p:spPr>
        <p:txBody>
          <a:bodyPr wrap="square">
            <a:spAutoFit/>
          </a:bodyPr>
          <a:lstStyle/>
          <a:p>
            <a:pPr indent="312420">
              <a:lnSpc>
                <a:spcPct val="150000"/>
              </a:lnSpc>
            </a:pPr>
            <a:r>
              <a:rPr lang="zh-TW" altLang="zh-HK" sz="1800" kern="100" spc="15" dirty="0">
                <a:latin typeface="Times New Roman" panose="02020603050405020304" pitchFamily="18" charset="0"/>
                <a:cs typeface="Times New Roman" panose="02020603050405020304" pitchFamily="18" charset="0"/>
              </a:rPr>
              <a:t>揭開了</a:t>
            </a:r>
            <a:r>
              <a:rPr lang="zh-TW" altLang="zh-HK" sz="1800" b="1" kern="100" spc="15" dirty="0">
                <a:solidFill>
                  <a:srgbClr val="C00000"/>
                </a:solidFill>
                <a:latin typeface="Times New Roman" panose="02020603050405020304" pitchFamily="18" charset="0"/>
                <a:cs typeface="Times New Roman" panose="02020603050405020304" pitchFamily="18" charset="0"/>
              </a:rPr>
              <a:t>日本</a:t>
            </a:r>
            <a:r>
              <a:rPr lang="zh-TW" altLang="zh-HK" sz="1800" kern="100" spc="15" dirty="0">
                <a:latin typeface="Times New Roman" panose="02020603050405020304" pitchFamily="18" charset="0"/>
                <a:cs typeface="Times New Roman" panose="02020603050405020304" pitchFamily="18" charset="0"/>
              </a:rPr>
              <a:t>對中國、進而對亞洲及太平洋地區進行</a:t>
            </a:r>
            <a:r>
              <a:rPr lang="zh-TW" altLang="zh-HK" sz="1800" b="1" kern="100" spc="15" dirty="0">
                <a:solidFill>
                  <a:srgbClr val="C00000"/>
                </a:solidFill>
                <a:latin typeface="Times New Roman" panose="02020603050405020304" pitchFamily="18" charset="0"/>
                <a:cs typeface="Times New Roman" panose="02020603050405020304" pitchFamily="18" charset="0"/>
              </a:rPr>
              <a:t>全面侵略</a:t>
            </a:r>
            <a:r>
              <a:rPr lang="zh-TW" altLang="zh-HK" sz="1800" kern="100" spc="15" dirty="0">
                <a:latin typeface="Times New Roman" panose="02020603050405020304" pitchFamily="18" charset="0"/>
                <a:cs typeface="Times New Roman" panose="02020603050405020304" pitchFamily="18" charset="0"/>
              </a:rPr>
              <a:t>的序幕</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indent="312420">
              <a:lnSpc>
                <a:spcPct val="150000"/>
              </a:lnSpc>
            </a:pPr>
            <a:r>
              <a:rPr lang="zh-TW" altLang="en-US" sz="1800" kern="100" spc="15" dirty="0">
                <a:latin typeface="Times New Roman" panose="02020603050405020304" pitchFamily="18" charset="0"/>
                <a:cs typeface="Times New Roman" panose="02020603050405020304" pitchFamily="18" charset="0"/>
              </a:rPr>
              <a:t>「九一八事變」</a:t>
            </a:r>
            <a:r>
              <a:rPr lang="zh-TW" altLang="zh-HK" sz="1800" kern="100" spc="15" dirty="0">
                <a:latin typeface="Times New Roman" panose="02020603050405020304" pitchFamily="18" charset="0"/>
                <a:cs typeface="Times New Roman" panose="02020603050405020304" pitchFamily="18" charset="0"/>
              </a:rPr>
              <a:t>爆發後不久</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zh-TW" altLang="en-US" sz="1800" kern="100" spc="15" dirty="0">
                <a:latin typeface="Times New Roman" panose="02020603050405020304" pitchFamily="18" charset="0"/>
                <a:cs typeface="Times New Roman" panose="02020603050405020304" pitchFamily="18" charset="0"/>
              </a:rPr>
              <a:t>中國</a:t>
            </a:r>
            <a:r>
              <a:rPr lang="zh-TW" altLang="zh-HK" sz="1800" kern="100" spc="15" dirty="0">
                <a:latin typeface="Times New Roman" panose="02020603050405020304" pitchFamily="18" charset="0"/>
                <a:cs typeface="Times New Roman" panose="02020603050405020304" pitchFamily="18" charset="0"/>
              </a:rPr>
              <a:t>東北全境被日本關東軍佔領及統治</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en-US" altLang="zh-HK" sz="1800" kern="100" spc="15" dirty="0">
                <a:latin typeface="Times New Roman" panose="02020603050405020304" pitchFamily="18" charset="0"/>
                <a:cs typeface="Times New Roman" panose="02020603050405020304" pitchFamily="18" charset="0"/>
              </a:rPr>
              <a:t>9</a:t>
            </a:r>
            <a:r>
              <a:rPr lang="zh-TW" altLang="zh-HK" sz="1800" kern="100" spc="15" dirty="0">
                <a:latin typeface="Times New Roman" panose="02020603050405020304" pitchFamily="18" charset="0"/>
                <a:cs typeface="Times New Roman" panose="02020603050405020304" pitchFamily="18" charset="0"/>
              </a:rPr>
              <a:t>月</a:t>
            </a:r>
            <a:r>
              <a:rPr lang="en-US" altLang="zh-HK" sz="1800" kern="100" spc="15" dirty="0">
                <a:latin typeface="Times New Roman" panose="02020603050405020304" pitchFamily="18" charset="0"/>
                <a:cs typeface="Times New Roman" panose="02020603050405020304" pitchFamily="18" charset="0"/>
              </a:rPr>
              <a:t>18</a:t>
            </a:r>
            <a:r>
              <a:rPr lang="zh-TW" altLang="zh-HK" sz="1800" kern="100" spc="15" dirty="0">
                <a:latin typeface="Times New Roman" panose="02020603050405020304" pitchFamily="18" charset="0"/>
                <a:cs typeface="Times New Roman" panose="02020603050405020304" pitchFamily="18" charset="0"/>
              </a:rPr>
              <a:t>日被國人視為「國恥日」</a:t>
            </a:r>
            <a:r>
              <a:rPr lang="zh-TW" altLang="en-US" sz="1800" kern="100" spc="15" dirty="0">
                <a:latin typeface="Times New Roman" panose="02020603050405020304" pitchFamily="18" charset="0"/>
                <a:cs typeface="Times New Roman" panose="02020603050405020304" pitchFamily="18" charset="0"/>
              </a:rPr>
              <a:t>；</a:t>
            </a:r>
            <a:endParaRPr lang="en-US" altLang="zh-TW" sz="1800" kern="100" spc="15"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l"/>
            </a:pPr>
            <a:r>
              <a:rPr lang="zh-TW" altLang="zh-HK" sz="1800" kern="100" spc="15" dirty="0">
                <a:latin typeface="Times New Roman" panose="02020603050405020304" pitchFamily="18" charset="0"/>
                <a:cs typeface="Times New Roman" panose="02020603050405020304" pitchFamily="18" charset="0"/>
              </a:rPr>
              <a:t>日本走上全面侵華的軍國主義道路，日軍種種惡行不斷出現</a:t>
            </a:r>
            <a:r>
              <a:rPr lang="en-US" altLang="zh-TW" sz="1800" kern="100" spc="15" dirty="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l"/>
            </a:pPr>
            <a:endParaRPr lang="zh-TW" altLang="zh-HK" sz="1800" kern="100" dirty="0">
              <a:latin typeface="Times New Roman" panose="02020603050405020304" pitchFamily="18" charset="0"/>
              <a:cs typeface="Times New Roman" panose="02020603050405020304" pitchFamily="18" charset="0"/>
            </a:endParaRPr>
          </a:p>
          <a:p>
            <a:r>
              <a:rPr lang="zh-TW" altLang="en-US" sz="1000" kern="100" dirty="0">
                <a:effectLst/>
                <a:latin typeface="Times New Roman" panose="02020603050405020304" pitchFamily="18" charset="0"/>
                <a:cs typeface="Times New Roman" panose="02020603050405020304" pitchFamily="18" charset="0"/>
              </a:rPr>
              <a:t>圖片來源：</a:t>
            </a:r>
            <a:r>
              <a:rPr lang="en-US" altLang="zh-TW" sz="1000" kern="100" dirty="0">
                <a:effectLst/>
                <a:latin typeface="Times New Roman" panose="02020603050405020304" pitchFamily="18" charset="0"/>
                <a:cs typeface="Times New Roman" panose="02020603050405020304" pitchFamily="18" charset="0"/>
              </a:rPr>
              <a:t>http://www.chinanews.com/gn/2014/09-18/6606465.shtml</a:t>
            </a:r>
            <a:endParaRPr lang="zh-TW" altLang="zh-HK" sz="1000" kern="1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55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3" y="1115617"/>
            <a:ext cx="8130637" cy="3300904"/>
          </a:xfrm>
          <a:prstGeom prst="rect">
            <a:avLst/>
          </a:prstGeom>
          <a:noFill/>
        </p:spPr>
        <p:txBody>
          <a:bodyPr wrap="square">
            <a:spAutoFit/>
          </a:bodyPr>
          <a:lstStyle/>
          <a:p>
            <a:pPr latinLnBrk="1">
              <a:spcBef>
                <a:spcPts val="1500"/>
              </a:spcBef>
            </a:pPr>
            <a:r>
              <a:rPr lang="zh-TW" altLang="zh-HK" sz="2000" b="1" dirty="0">
                <a:effectLst/>
                <a:latin typeface="Times New Roman" panose="02020603050405020304" pitchFamily="18" charset="0"/>
                <a:ea typeface="新細明體" panose="02020500000000000000" pitchFamily="18" charset="-120"/>
              </a:rPr>
              <a:t>傷亡慘重</a:t>
            </a:r>
            <a:endParaRPr lang="zh-TW" altLang="zh-HK" sz="2000" dirty="0">
              <a:effectLst/>
              <a:latin typeface="Times New Roman" panose="02020603050405020304" pitchFamily="18" charset="0"/>
              <a:ea typeface="Times New Roman" panose="02020603050405020304" pitchFamily="18" charset="0"/>
            </a:endParaRPr>
          </a:p>
          <a:p>
            <a:pPr marL="342900" indent="-342900" latinLnBrk="1">
              <a:lnSpc>
                <a:spcPct val="150000"/>
              </a:lnSpc>
              <a:spcBef>
                <a:spcPts val="1500"/>
              </a:spcBef>
              <a:buFont typeface="Wingdings" panose="05000000000000000000" pitchFamily="2" charset="2"/>
              <a:buChar char="l"/>
            </a:pPr>
            <a:r>
              <a:rPr lang="zh-TW" altLang="zh-HK" sz="1400" dirty="0">
                <a:effectLst/>
                <a:latin typeface="Times New Roman" panose="02020603050405020304" pitchFamily="18" charset="0"/>
                <a:ea typeface="新細明體" panose="02020500000000000000" pitchFamily="18" charset="-120"/>
              </a:rPr>
              <a:t>根據官方</a:t>
            </a:r>
            <a:r>
              <a:rPr lang="zh-TW" altLang="en-US" sz="1400" dirty="0">
                <a:effectLst/>
                <a:latin typeface="Times New Roman" panose="02020603050405020304" pitchFamily="18" charset="0"/>
                <a:ea typeface="新細明體" panose="02020500000000000000" pitchFamily="18" charset="-120"/>
              </a:rPr>
              <a:t>估</a:t>
            </a:r>
            <a:r>
              <a:rPr lang="zh-TW" altLang="zh-HK" sz="1400" dirty="0">
                <a:effectLst/>
                <a:latin typeface="Times New Roman" panose="02020603050405020304" pitchFamily="18" charset="0"/>
                <a:ea typeface="新細明體" panose="02020500000000000000" pitchFamily="18" charset="-120"/>
              </a:rPr>
              <a:t>計，日本侵華造成中國軍民傷亡</a:t>
            </a:r>
            <a:r>
              <a:rPr lang="zh-TW" altLang="zh-HK" sz="1400" b="1" dirty="0">
                <a:solidFill>
                  <a:srgbClr val="C00000"/>
                </a:solidFill>
                <a:effectLst/>
                <a:latin typeface="Times New Roman" panose="02020603050405020304" pitchFamily="18" charset="0"/>
                <a:ea typeface="新細明體" panose="02020500000000000000" pitchFamily="18" charset="-120"/>
              </a:rPr>
              <a:t>超過</a:t>
            </a:r>
            <a:r>
              <a:rPr lang="en-US" altLang="zh-HK" sz="1400" b="1" dirty="0">
                <a:solidFill>
                  <a:srgbClr val="C00000"/>
                </a:solidFill>
                <a:effectLst/>
                <a:latin typeface="Times New Roman" panose="02020603050405020304" pitchFamily="18" charset="0"/>
                <a:ea typeface="新細明體" panose="02020500000000000000" pitchFamily="18" charset="-120"/>
              </a:rPr>
              <a:t>3,500</a:t>
            </a:r>
            <a:r>
              <a:rPr lang="zh-TW" altLang="zh-HK" sz="1400" b="1" dirty="0">
                <a:solidFill>
                  <a:srgbClr val="C00000"/>
                </a:solidFill>
                <a:effectLst/>
                <a:latin typeface="Times New Roman" panose="02020603050405020304" pitchFamily="18" charset="0"/>
                <a:ea typeface="新細明體" panose="02020500000000000000" pitchFamily="18" charset="-120"/>
              </a:rPr>
              <a:t>萬</a:t>
            </a:r>
            <a:r>
              <a:rPr lang="zh-TW" altLang="en-US" sz="1400" dirty="0">
                <a:effectLst/>
                <a:latin typeface="Times New Roman" panose="02020603050405020304" pitchFamily="18" charset="0"/>
                <a:ea typeface="新細明體" panose="02020500000000000000" pitchFamily="18" charset="-120"/>
              </a:rPr>
              <a:t>；</a:t>
            </a:r>
            <a:endParaRPr lang="en-US" altLang="zh-TW" sz="1400" dirty="0">
              <a:effectLst/>
              <a:latin typeface="Times New Roman" panose="02020603050405020304" pitchFamily="18" charset="0"/>
              <a:ea typeface="新細明體" panose="02020500000000000000" pitchFamily="18" charset="-120"/>
            </a:endParaRPr>
          </a:p>
          <a:p>
            <a:pPr marL="342900" indent="-342900" latinLnBrk="1">
              <a:lnSpc>
                <a:spcPct val="150000"/>
              </a:lnSpc>
              <a:spcBef>
                <a:spcPts val="1500"/>
              </a:spcBef>
              <a:buFont typeface="Wingdings" panose="05000000000000000000" pitchFamily="2" charset="2"/>
              <a:buChar char="l"/>
            </a:pPr>
            <a:r>
              <a:rPr lang="zh-TW" altLang="zh-HK" sz="1400" dirty="0">
                <a:effectLst/>
                <a:latin typeface="Times New Roman" panose="02020603050405020304" pitchFamily="18" charset="0"/>
                <a:ea typeface="新細明體" panose="02020500000000000000" pitchFamily="18" charset="-120"/>
              </a:rPr>
              <a:t>日本軍國主義</a:t>
            </a:r>
            <a:r>
              <a:rPr lang="zh-TW" altLang="en-US" sz="1400" dirty="0">
                <a:effectLst/>
                <a:latin typeface="Times New Roman" panose="02020603050405020304" pitchFamily="18" charset="0"/>
                <a:ea typeface="新細明體" panose="02020500000000000000" pitchFamily="18" charset="-120"/>
              </a:rPr>
              <a:t>者</a:t>
            </a:r>
            <a:r>
              <a:rPr lang="zh-TW" altLang="zh-HK" sz="1400" dirty="0">
                <a:effectLst/>
                <a:latin typeface="Times New Roman" panose="02020603050405020304" pitchFamily="18" charset="0"/>
                <a:ea typeface="新細明體" panose="02020500000000000000" pitchFamily="18" charset="-120"/>
              </a:rPr>
              <a:t>製造大規模慘絕人寰的屠殺（南京大屠殺、旅順大屠殺）</a:t>
            </a:r>
            <a:r>
              <a:rPr lang="zh-TW" altLang="en-US" sz="1400" dirty="0">
                <a:effectLst/>
                <a:latin typeface="Times New Roman" panose="02020603050405020304" pitchFamily="18" charset="0"/>
                <a:ea typeface="新細明體" panose="02020500000000000000" pitchFamily="18" charset="-120"/>
              </a:rPr>
              <a:t>；</a:t>
            </a:r>
            <a:endParaRPr lang="en-US" altLang="zh-TW" sz="1400" dirty="0">
              <a:effectLst/>
              <a:latin typeface="Times New Roman" panose="02020603050405020304" pitchFamily="18" charset="0"/>
              <a:ea typeface="新細明體" panose="02020500000000000000" pitchFamily="18" charset="-120"/>
            </a:endParaRPr>
          </a:p>
          <a:p>
            <a:pPr marL="342900" indent="-342900" latinLnBrk="1">
              <a:lnSpc>
                <a:spcPct val="150000"/>
              </a:lnSpc>
              <a:spcBef>
                <a:spcPts val="1500"/>
              </a:spcBef>
              <a:buFont typeface="Wingdings" panose="05000000000000000000" pitchFamily="2" charset="2"/>
              <a:buChar char="l"/>
            </a:pPr>
            <a:r>
              <a:rPr lang="zh-TW" altLang="zh-HK" sz="1400" dirty="0">
                <a:effectLst/>
                <a:latin typeface="Times New Roman" panose="02020603050405020304" pitchFamily="18" charset="0"/>
                <a:ea typeface="新細明體" panose="02020500000000000000" pitchFamily="18" charset="-120"/>
              </a:rPr>
              <a:t>實施「三光政策」（「燒光、殺光、搶光」）製造無人區</a:t>
            </a:r>
            <a:r>
              <a:rPr lang="zh-TW" altLang="en-US" sz="1400" dirty="0">
                <a:effectLst/>
                <a:latin typeface="Times New Roman" panose="02020603050405020304" pitchFamily="18" charset="0"/>
                <a:ea typeface="新細明體" panose="02020500000000000000" pitchFamily="18" charset="-120"/>
              </a:rPr>
              <a:t>；</a:t>
            </a:r>
            <a:endParaRPr lang="en-US" altLang="zh-TW" sz="1400" dirty="0">
              <a:effectLst/>
              <a:latin typeface="Times New Roman" panose="02020603050405020304" pitchFamily="18" charset="0"/>
              <a:ea typeface="新細明體" panose="02020500000000000000" pitchFamily="18" charset="-120"/>
            </a:endParaRPr>
          </a:p>
          <a:p>
            <a:pPr marL="342900" indent="-342900" latinLnBrk="1">
              <a:lnSpc>
                <a:spcPct val="150000"/>
              </a:lnSpc>
              <a:spcBef>
                <a:spcPts val="1500"/>
              </a:spcBef>
              <a:buFont typeface="Wingdings" panose="05000000000000000000" pitchFamily="2" charset="2"/>
              <a:buChar char="l"/>
            </a:pPr>
            <a:r>
              <a:rPr lang="zh-TW" altLang="zh-HK" sz="1400" dirty="0">
                <a:effectLst/>
                <a:latin typeface="Times New Roman" panose="02020603050405020304" pitchFamily="18" charset="0"/>
                <a:ea typeface="新細明體" panose="02020500000000000000" pitchFamily="18" charset="-120"/>
              </a:rPr>
              <a:t>利用細菌戰、毒氣站等殘害中國人民</a:t>
            </a:r>
            <a:r>
              <a:rPr lang="zh-TW" altLang="en-US" sz="1400" dirty="0">
                <a:effectLst/>
                <a:latin typeface="Times New Roman" panose="02020603050405020304" pitchFamily="18" charset="0"/>
                <a:ea typeface="新細明體" panose="02020500000000000000" pitchFamily="18" charset="-120"/>
              </a:rPr>
              <a:t>；</a:t>
            </a:r>
            <a:endParaRPr lang="en-US" altLang="zh-TW" sz="1400" dirty="0">
              <a:latin typeface="Times New Roman" panose="02020603050405020304" pitchFamily="18" charset="0"/>
              <a:ea typeface="新細明體" panose="02020500000000000000" pitchFamily="18" charset="-120"/>
            </a:endParaRPr>
          </a:p>
          <a:p>
            <a:pPr marL="342900" indent="-342900" latinLnBrk="1">
              <a:lnSpc>
                <a:spcPct val="150000"/>
              </a:lnSpc>
              <a:spcBef>
                <a:spcPts val="1500"/>
              </a:spcBef>
              <a:buFont typeface="Wingdings" panose="05000000000000000000" pitchFamily="2" charset="2"/>
              <a:buChar char="l"/>
            </a:pPr>
            <a:r>
              <a:rPr lang="zh-TW" altLang="zh-HK" sz="1400" dirty="0">
                <a:effectLst/>
                <a:latin typeface="Times New Roman" panose="02020603050405020304" pitchFamily="18" charset="0"/>
                <a:ea typeface="新細明體" panose="02020500000000000000" pitchFamily="18" charset="-120"/>
              </a:rPr>
              <a:t>難以</a:t>
            </a:r>
            <a:r>
              <a:rPr lang="zh-TW" altLang="en-US" sz="1400" dirty="0">
                <a:solidFill>
                  <a:prstClr val="black"/>
                </a:solidFill>
                <a:latin typeface="Times New Roman" panose="02020603050405020304" pitchFamily="18" charset="0"/>
              </a:rPr>
              <a:t>估</a:t>
            </a:r>
            <a:r>
              <a:rPr lang="zh-TW" altLang="zh-HK" sz="1400" dirty="0">
                <a:solidFill>
                  <a:prstClr val="black"/>
                </a:solidFill>
                <a:latin typeface="Times New Roman" panose="02020603050405020304" pitchFamily="18" charset="0"/>
              </a:rPr>
              <a:t>計</a:t>
            </a:r>
            <a:r>
              <a:rPr lang="zh-TW" altLang="zh-HK" sz="1400" dirty="0">
                <a:effectLst/>
                <a:latin typeface="Times New Roman" panose="02020603050405020304" pitchFamily="18" charset="0"/>
                <a:ea typeface="新細明體" panose="02020500000000000000" pitchFamily="18" charset="-120"/>
              </a:rPr>
              <a:t>的人口間接死於日本侵華戰爭，因日本造成急性傳染病肆虐，無數民眾被迫背井離鄉，在顛沛流離、缺食無衣</a:t>
            </a:r>
            <a:r>
              <a:rPr lang="zh-TW" altLang="zh-HK" sz="1400" dirty="0">
                <a:solidFill>
                  <a:prstClr val="black"/>
                </a:solidFill>
                <a:latin typeface="Times New Roman" panose="02020603050405020304" pitchFamily="18" charset="0"/>
              </a:rPr>
              <a:t>、</a:t>
            </a:r>
            <a:r>
              <a:rPr lang="zh-TW" altLang="zh-HK" sz="1400" dirty="0">
                <a:effectLst/>
                <a:latin typeface="Times New Roman" panose="02020603050405020304" pitchFamily="18" charset="0"/>
                <a:ea typeface="新細明體" panose="02020500000000000000" pitchFamily="18" charset="-120"/>
              </a:rPr>
              <a:t>缺醫少藥等惡劣</a:t>
            </a:r>
            <a:r>
              <a:rPr lang="zh-TW" altLang="en-US" sz="1400" dirty="0">
                <a:latin typeface="Times New Roman" panose="02020603050405020304" pitchFamily="18" charset="0"/>
                <a:ea typeface="新細明體" panose="02020500000000000000" pitchFamily="18" charset="-120"/>
              </a:rPr>
              <a:t>環境</a:t>
            </a:r>
            <a:r>
              <a:rPr lang="zh-TW" altLang="zh-HK" sz="1400" dirty="0">
                <a:effectLst/>
                <a:latin typeface="Times New Roman" panose="02020603050405020304" pitchFamily="18" charset="0"/>
                <a:ea typeface="新細明體" panose="02020500000000000000" pitchFamily="18" charset="-120"/>
              </a:rPr>
              <a:t>下喪生。</a:t>
            </a:r>
            <a:endParaRPr lang="en-US" altLang="zh-HK" sz="1400" kern="100" spc="15" dirty="0">
              <a:solidFill>
                <a:srgbClr val="202124"/>
              </a:solidFill>
              <a:effectLst/>
              <a:latin typeface="新細明體" panose="02020500000000000000" pitchFamily="18" charset="-120"/>
              <a:ea typeface="新細明體" panose="02020500000000000000" pitchFamily="18" charset="-120"/>
              <a:cs typeface="Times New Roman" panose="02020603050405020304" pitchFamily="18" charset="0"/>
            </a:endParaRPr>
          </a:p>
        </p:txBody>
      </p:sp>
      <p:sp>
        <p:nvSpPr>
          <p:cNvPr id="22" name="文本框 93">
            <a:extLst>
              <a:ext uri="{FF2B5EF4-FFF2-40B4-BE49-F238E27FC236}">
                <a16:creationId xmlns:a16="http://schemas.microsoft.com/office/drawing/2014/main" id="{1425FE86-F157-6928-FF03-90252D8ED3AD}"/>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dirty="0"/>
          </a:p>
          <a:p>
            <a:pPr lvl="0" defTabSz="914400" eaLnBrk="0" fontAlgn="base" hangingPunct="0">
              <a:spcBef>
                <a:spcPct val="0"/>
              </a:spcBef>
              <a:spcAft>
                <a:spcPct val="0"/>
              </a:spcAft>
            </a:pPr>
            <a:endParaRPr lang="zh-HK" altLang="zh-TW" sz="1050" dirty="0"/>
          </a:p>
        </p:txBody>
      </p:sp>
      <p:sp>
        <p:nvSpPr>
          <p:cNvPr id="7" name="文字方塊 6">
            <a:extLst>
              <a:ext uri="{FF2B5EF4-FFF2-40B4-BE49-F238E27FC236}">
                <a16:creationId xmlns:a16="http://schemas.microsoft.com/office/drawing/2014/main" id="{E39B765E-702D-FB07-1599-323C527F9F70}"/>
              </a:ext>
            </a:extLst>
          </p:cNvPr>
          <p:cNvSpPr txBox="1"/>
          <p:nvPr/>
        </p:nvSpPr>
        <p:spPr>
          <a:xfrm>
            <a:off x="684014" y="4359217"/>
            <a:ext cx="7220908" cy="400110"/>
          </a:xfrm>
          <a:prstGeom prst="rect">
            <a:avLst/>
          </a:prstGeom>
          <a:noFill/>
        </p:spPr>
        <p:txBody>
          <a:bodyPr wrap="square">
            <a:spAutoFit/>
          </a:bodyPr>
          <a:lstStyle/>
          <a:p>
            <a:pPr lvl="0" algn="just" latinLnBrk="1" hangingPunct="0">
              <a:spcBef>
                <a:spcPts val="1500"/>
              </a:spcBef>
            </a:pPr>
            <a:r>
              <a:rPr lang="zh-TW" altLang="en-US" sz="1000" dirty="0">
                <a:solidFill>
                  <a:prstClr val="black"/>
                </a:solidFill>
                <a:latin typeface="Times New Roman" panose="02020603050405020304" pitchFamily="18" charset="0"/>
                <a:cs typeface="Times New Roman" panose="02020603050405020304" pitchFamily="18" charset="0"/>
              </a:rPr>
              <a:t>資料來源</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國史教育中心（香港）校長何漢權</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那些你不知道的歷史</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日本侵華  罪行纍纍</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大公報</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a:t>
            </a:r>
            <a:r>
              <a:rPr lang="en-US" altLang="zh-TW" sz="1000" dirty="0">
                <a:solidFill>
                  <a:prstClr val="black"/>
                </a:solidFill>
                <a:latin typeface="Times New Roman" panose="02020603050405020304" pitchFamily="18" charset="0"/>
                <a:cs typeface="Times New Roman" panose="02020603050405020304" pitchFamily="18" charset="0"/>
              </a:rPr>
              <a:t>2023</a:t>
            </a:r>
            <a:r>
              <a:rPr lang="zh-TW" altLang="en-US" sz="1000" dirty="0">
                <a:solidFill>
                  <a:prstClr val="black"/>
                </a:solidFill>
                <a:latin typeface="Times New Roman" panose="02020603050405020304" pitchFamily="18" charset="0"/>
                <a:cs typeface="Times New Roman" panose="02020603050405020304" pitchFamily="18" charset="0"/>
              </a:rPr>
              <a:t>年</a:t>
            </a:r>
            <a:r>
              <a:rPr lang="en-US" altLang="zh-TW" sz="1000" dirty="0">
                <a:solidFill>
                  <a:prstClr val="black"/>
                </a:solidFill>
                <a:latin typeface="Times New Roman" panose="02020603050405020304" pitchFamily="18" charset="0"/>
                <a:cs typeface="Times New Roman" panose="02020603050405020304" pitchFamily="18" charset="0"/>
              </a:rPr>
              <a:t>6</a:t>
            </a:r>
            <a:r>
              <a:rPr lang="zh-TW" altLang="en-US" sz="1000" dirty="0">
                <a:solidFill>
                  <a:prstClr val="black"/>
                </a:solidFill>
                <a:latin typeface="Times New Roman" panose="02020603050405020304" pitchFamily="18" charset="0"/>
                <a:cs typeface="Times New Roman" panose="02020603050405020304" pitchFamily="18" charset="0"/>
              </a:rPr>
              <a:t>月</a:t>
            </a:r>
            <a:r>
              <a:rPr lang="en-US" altLang="zh-TW" sz="1000" dirty="0">
                <a:solidFill>
                  <a:prstClr val="black"/>
                </a:solidFill>
                <a:latin typeface="Times New Roman" panose="02020603050405020304" pitchFamily="18" charset="0"/>
                <a:cs typeface="Times New Roman" panose="02020603050405020304" pitchFamily="18" charset="0"/>
              </a:rPr>
              <a:t>6</a:t>
            </a:r>
            <a:r>
              <a:rPr lang="zh-TW" altLang="en-US" sz="1000" dirty="0">
                <a:solidFill>
                  <a:prstClr val="black"/>
                </a:solidFill>
                <a:latin typeface="Times New Roman" panose="02020603050405020304" pitchFamily="18" charset="0"/>
                <a:cs typeface="Times New Roman" panose="02020603050405020304" pitchFamily="18" charset="0"/>
              </a:rPr>
              <a:t>日，網址</a:t>
            </a:r>
            <a:r>
              <a:rPr lang="en-US" altLang="zh-TW" sz="1000" dirty="0">
                <a:solidFill>
                  <a:prstClr val="black"/>
                </a:solidFill>
                <a:latin typeface="Times New Roman" panose="02020603050405020304" pitchFamily="18" charset="0"/>
                <a:cs typeface="Times New Roman" panose="02020603050405020304" pitchFamily="18" charset="0"/>
              </a:rPr>
              <a:t>︰http://www.takungpao.com.hk/life/238150/2023/0606/857956.html</a:t>
            </a:r>
            <a:r>
              <a:rPr lang="zh-TW" altLang="en-US" sz="1000" dirty="0">
                <a:solidFill>
                  <a:prstClr val="black"/>
                </a:solidFill>
                <a:latin typeface="Times New Roman" panose="02020603050405020304" pitchFamily="18" charset="0"/>
                <a:cs typeface="Times New Roman" panose="02020603050405020304" pitchFamily="18" charset="0"/>
              </a:rPr>
              <a:t>。</a:t>
            </a:r>
            <a:endParaRPr lang="zh-TW" altLang="zh-HK" sz="1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577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3" y="1115617"/>
            <a:ext cx="8199834" cy="3339376"/>
          </a:xfrm>
          <a:prstGeom prst="rect">
            <a:avLst/>
          </a:prstGeom>
          <a:noFill/>
        </p:spPr>
        <p:txBody>
          <a:bodyPr wrap="square">
            <a:spAutoFit/>
          </a:bodyPr>
          <a:lstStyle/>
          <a:p>
            <a:pPr algn="just" latinLnBrk="1" hangingPunct="0">
              <a:lnSpc>
                <a:spcPct val="150000"/>
              </a:lnSpc>
              <a:spcBef>
                <a:spcPts val="1500"/>
              </a:spcBef>
            </a:pPr>
            <a:r>
              <a:rPr lang="zh-TW" altLang="zh-HK" sz="2000" b="1" dirty="0">
                <a:effectLst/>
                <a:latin typeface="Times New Roman" panose="02020603050405020304" pitchFamily="18" charset="0"/>
                <a:cs typeface="Times New Roman" panose="02020603050405020304" pitchFamily="18" charset="0"/>
              </a:rPr>
              <a:t>精神創傷</a:t>
            </a:r>
            <a:endParaRPr lang="zh-TW" altLang="zh-HK" sz="2000" dirty="0">
              <a:effectLst/>
              <a:latin typeface="Times New Roman" panose="02020603050405020304" pitchFamily="18" charset="0"/>
              <a:cs typeface="Times New Roman" panose="02020603050405020304" pitchFamily="18" charset="0"/>
            </a:endParaRPr>
          </a:p>
          <a:p>
            <a:pPr marL="342900" indent="-342900" algn="just" hangingPunct="0">
              <a:lnSpc>
                <a:spcPct val="150000"/>
              </a:lnSpc>
              <a:buFont typeface="Wingdings" panose="05000000000000000000" pitchFamily="2" charset="2"/>
              <a:buChar char="l"/>
            </a:pPr>
            <a:r>
              <a:rPr lang="zh-TW" altLang="zh-HK" sz="1600" dirty="0">
                <a:effectLst/>
                <a:latin typeface="Times New Roman" panose="02020603050405020304" pitchFamily="18" charset="0"/>
                <a:cs typeface="Times New Roman" panose="02020603050405020304" pitchFamily="18" charset="0"/>
              </a:rPr>
              <a:t>在日本</a:t>
            </a:r>
            <a:r>
              <a:rPr lang="en-US" altLang="zh-HK" sz="1600" dirty="0">
                <a:effectLst/>
                <a:latin typeface="Times New Roman" panose="02020603050405020304" pitchFamily="18" charset="0"/>
                <a:cs typeface="Times New Roman" panose="02020603050405020304" pitchFamily="18" charset="0"/>
              </a:rPr>
              <a:t>14</a:t>
            </a:r>
            <a:r>
              <a:rPr lang="zh-TW" altLang="zh-HK" sz="1600" dirty="0">
                <a:effectLst/>
                <a:latin typeface="Times New Roman" panose="02020603050405020304" pitchFamily="18" charset="0"/>
                <a:cs typeface="Times New Roman" panose="02020603050405020304" pitchFamily="18" charset="0"/>
              </a:rPr>
              <a:t>年的侵華戰爭期間，</a:t>
            </a:r>
            <a:r>
              <a:rPr lang="zh-TW" altLang="zh-HK" sz="1600" b="1" dirty="0">
                <a:solidFill>
                  <a:srgbClr val="C00000"/>
                </a:solidFill>
                <a:effectLst/>
                <a:latin typeface="Times New Roman" panose="02020603050405020304" pitchFamily="18" charset="0"/>
                <a:cs typeface="Times New Roman" panose="02020603050405020304" pitchFamily="18" charset="0"/>
              </a:rPr>
              <a:t>約</a:t>
            </a:r>
            <a:r>
              <a:rPr lang="en-US" altLang="zh-HK" sz="1600" b="1" dirty="0">
                <a:solidFill>
                  <a:srgbClr val="C00000"/>
                </a:solidFill>
                <a:effectLst/>
                <a:latin typeface="Times New Roman" panose="02020603050405020304" pitchFamily="18" charset="0"/>
                <a:cs typeface="Times New Roman" panose="02020603050405020304" pitchFamily="18" charset="0"/>
              </a:rPr>
              <a:t>3</a:t>
            </a:r>
            <a:r>
              <a:rPr lang="en-US" altLang="zh-HK" sz="1600" b="1" dirty="0">
                <a:solidFill>
                  <a:srgbClr val="C00000"/>
                </a:solidFill>
                <a:latin typeface="Times New Roman" panose="02020603050405020304" pitchFamily="18" charset="0"/>
                <a:cs typeface="Times New Roman" panose="02020603050405020304" pitchFamily="18" charset="0"/>
              </a:rPr>
              <a:t>0</a:t>
            </a:r>
            <a:r>
              <a:rPr lang="zh-TW" altLang="zh-HK" sz="1600" b="1" dirty="0">
                <a:solidFill>
                  <a:srgbClr val="C00000"/>
                </a:solidFill>
                <a:latin typeface="Times New Roman" panose="02020603050405020304" pitchFamily="18" charset="0"/>
                <a:cs typeface="Times New Roman" panose="02020603050405020304" pitchFamily="18" charset="0"/>
              </a:rPr>
              <a:t>萬</a:t>
            </a:r>
            <a:r>
              <a:rPr lang="zh-TW" altLang="en-US" sz="1600" b="1" dirty="0">
                <a:solidFill>
                  <a:srgbClr val="C00000"/>
                </a:solidFill>
                <a:latin typeface="Times New Roman" panose="02020603050405020304" pitchFamily="18" charset="0"/>
                <a:cs typeface="Times New Roman" panose="02020603050405020304" pitchFamily="18" charset="0"/>
              </a:rPr>
              <a:t>名</a:t>
            </a:r>
            <a:r>
              <a:rPr lang="zh-TW" altLang="zh-HK" sz="1600" dirty="0">
                <a:latin typeface="Times New Roman" panose="02020603050405020304" pitchFamily="18" charset="0"/>
                <a:cs typeface="Times New Roman" panose="02020603050405020304" pitchFamily="18" charset="0"/>
              </a:rPr>
              <a:t>亞洲慰安婦</a:t>
            </a:r>
            <a:r>
              <a:rPr lang="zh-TW" altLang="en-US" sz="1600" b="1" dirty="0">
                <a:solidFill>
                  <a:srgbClr val="C00000"/>
                </a:solidFill>
                <a:effectLst/>
                <a:latin typeface="Times New Roman" panose="02020603050405020304" pitchFamily="18" charset="0"/>
                <a:cs typeface="Times New Roman" panose="02020603050405020304" pitchFamily="18" charset="0"/>
              </a:rPr>
              <a:t>被日軍蹂躪至死</a:t>
            </a:r>
            <a:r>
              <a:rPr lang="zh-TW" altLang="zh-HK" sz="1600" dirty="0">
                <a:latin typeface="Times New Roman" panose="02020603050405020304" pitchFamily="18" charset="0"/>
                <a:cs typeface="Times New Roman" panose="02020603050405020304" pitchFamily="18" charset="0"/>
              </a:rPr>
              <a:t>，相當於</a:t>
            </a:r>
            <a:r>
              <a:rPr lang="zh-TW" altLang="en-US" sz="1600" dirty="0">
                <a:solidFill>
                  <a:srgbClr val="FF0000"/>
                </a:solidFill>
                <a:latin typeface="Times New Roman" panose="02020603050405020304" pitchFamily="18" charset="0"/>
                <a:cs typeface="Times New Roman" panose="02020603050405020304" pitchFamily="18" charset="0"/>
              </a:rPr>
              <a:t>一</a:t>
            </a:r>
            <a:r>
              <a:rPr lang="zh-TW" altLang="zh-HK" sz="1600" b="1" dirty="0">
                <a:solidFill>
                  <a:srgbClr val="C00000"/>
                </a:solidFill>
                <a:effectLst/>
                <a:latin typeface="Times New Roman" panose="02020603050405020304" pitchFamily="18" charset="0"/>
                <a:cs typeface="Times New Roman" panose="02020603050405020304" pitchFamily="18" charset="0"/>
              </a:rPr>
              <a:t>次南京大屠殺</a:t>
            </a:r>
            <a:r>
              <a:rPr lang="zh-TW" altLang="en-US" sz="1600" dirty="0">
                <a:effectLst/>
                <a:latin typeface="Times New Roman" panose="02020603050405020304" pitchFamily="18" charset="0"/>
                <a:cs typeface="Times New Roman" panose="02020603050405020304" pitchFamily="18" charset="0"/>
              </a:rPr>
              <a:t>。</a:t>
            </a:r>
            <a:r>
              <a:rPr lang="en-US" altLang="zh-TW" sz="1600" b="1" dirty="0">
                <a:solidFill>
                  <a:srgbClr val="C00000"/>
                </a:solidFill>
                <a:latin typeface="Times New Roman" panose="02020603050405020304" pitchFamily="18" charset="0"/>
                <a:cs typeface="Times New Roman" panose="02020603050405020304" pitchFamily="18" charset="0"/>
              </a:rPr>
              <a:t>  </a:t>
            </a:r>
          </a:p>
          <a:p>
            <a:pPr marL="342900" indent="-342900" algn="just" hangingPunct="0">
              <a:lnSpc>
                <a:spcPct val="150000"/>
              </a:lnSpc>
              <a:buFont typeface="Wingdings" panose="05000000000000000000" pitchFamily="2" charset="2"/>
              <a:buChar char="l"/>
            </a:pPr>
            <a:r>
              <a:rPr lang="zh-TW" altLang="zh-HK" sz="1600" dirty="0">
                <a:latin typeface="Times New Roman" panose="02020603050405020304" pitchFamily="18" charset="0"/>
                <a:cs typeface="Times New Roman" panose="02020603050405020304" pitchFamily="18" charset="0"/>
              </a:rPr>
              <a:t>二戰中</a:t>
            </a:r>
            <a:r>
              <a:rPr lang="zh-TW" altLang="en-US" sz="1600" dirty="0">
                <a:latin typeface="Times New Roman" panose="02020603050405020304" pitchFamily="18" charset="0"/>
                <a:cs typeface="Times New Roman" panose="02020603050405020304" pitchFamily="18" charset="0"/>
              </a:rPr>
              <a:t>，</a:t>
            </a:r>
            <a:r>
              <a:rPr lang="zh-TW" altLang="zh-HK" sz="1600" dirty="0">
                <a:latin typeface="Times New Roman" panose="02020603050405020304" pitchFamily="18" charset="0"/>
                <a:cs typeface="Times New Roman" panose="02020603050405020304" pitchFamily="18" charset="0"/>
              </a:rPr>
              <a:t>中國婦女淪為慰安婦的</a:t>
            </a:r>
            <a:r>
              <a:rPr lang="zh-TW" altLang="en-US" sz="1600" dirty="0">
                <a:latin typeface="Times New Roman" panose="02020603050405020304" pitchFamily="18" charset="0"/>
                <a:cs typeface="Times New Roman" panose="02020603050405020304" pitchFamily="18" charset="0"/>
              </a:rPr>
              <a:t>，</a:t>
            </a:r>
            <a:r>
              <a:rPr lang="zh-TW" altLang="zh-HK" sz="1600" dirty="0">
                <a:latin typeface="Times New Roman" panose="02020603050405020304" pitchFamily="18" charset="0"/>
                <a:cs typeface="Times New Roman" panose="02020603050405020304" pitchFamily="18" charset="0"/>
              </a:rPr>
              <a:t>至少佔了日軍慰安婦總數的</a:t>
            </a:r>
            <a:r>
              <a:rPr lang="zh-TW" altLang="zh-HK" sz="1600" b="1" dirty="0">
                <a:solidFill>
                  <a:srgbClr val="C00000"/>
                </a:solidFill>
                <a:effectLst/>
                <a:latin typeface="Times New Roman" panose="02020603050405020304" pitchFamily="18" charset="0"/>
                <a:cs typeface="Times New Roman" panose="02020603050405020304" pitchFamily="18" charset="0"/>
              </a:rPr>
              <a:t>一半</a:t>
            </a:r>
            <a:r>
              <a:rPr lang="zh-TW" altLang="zh-HK" sz="1600" dirty="0">
                <a:latin typeface="Times New Roman" panose="02020603050405020304" pitchFamily="18" charset="0"/>
                <a:cs typeface="Times New Roman" panose="02020603050405020304" pitchFamily="18" charset="0"/>
              </a:rPr>
              <a:t>，也就是在</a:t>
            </a:r>
            <a:r>
              <a:rPr lang="en-US" altLang="zh-HK" sz="1600" b="1" dirty="0">
                <a:solidFill>
                  <a:srgbClr val="C00000"/>
                </a:solidFill>
                <a:effectLst/>
                <a:latin typeface="Times New Roman" panose="02020603050405020304" pitchFamily="18" charset="0"/>
                <a:cs typeface="Times New Roman" panose="02020603050405020304" pitchFamily="18" charset="0"/>
              </a:rPr>
              <a:t>20</a:t>
            </a:r>
            <a:r>
              <a:rPr lang="zh-TW" altLang="zh-HK" sz="1600" b="1" dirty="0">
                <a:solidFill>
                  <a:srgbClr val="C00000"/>
                </a:solidFill>
                <a:effectLst/>
                <a:latin typeface="Times New Roman" panose="02020603050405020304" pitchFamily="18" charset="0"/>
                <a:cs typeface="Times New Roman" panose="02020603050405020304" pitchFamily="18" charset="0"/>
              </a:rPr>
              <a:t>萬以上</a:t>
            </a:r>
            <a:r>
              <a:rPr lang="zh-TW" altLang="en-US" sz="1600" dirty="0">
                <a:latin typeface="Times New Roman" panose="02020603050405020304" pitchFamily="18" charset="0"/>
                <a:cs typeface="Times New Roman" panose="02020603050405020304" pitchFamily="18" charset="0"/>
              </a:rPr>
              <a:t>。</a:t>
            </a:r>
            <a:endParaRPr lang="en-US" altLang="zh-TW" sz="1600" dirty="0">
              <a:latin typeface="Times New Roman" panose="02020603050405020304" pitchFamily="18" charset="0"/>
              <a:cs typeface="Times New Roman" panose="02020603050405020304" pitchFamily="18" charset="0"/>
            </a:endParaRPr>
          </a:p>
          <a:p>
            <a:pPr marL="342900" indent="-342900" algn="just" latinLnBrk="1" hangingPunct="0">
              <a:lnSpc>
                <a:spcPct val="150000"/>
              </a:lnSpc>
              <a:spcBef>
                <a:spcPts val="1500"/>
              </a:spcBef>
              <a:buFont typeface="Wingdings" panose="05000000000000000000" pitchFamily="2" charset="2"/>
              <a:buChar char="l"/>
            </a:pPr>
            <a:r>
              <a:rPr lang="zh-TW" altLang="zh-HK" sz="1600" dirty="0">
                <a:latin typeface="Times New Roman" panose="02020603050405020304" pitchFamily="18" charset="0"/>
                <a:cs typeface="Times New Roman" panose="02020603050405020304" pitchFamily="18" charset="0"/>
              </a:rPr>
              <a:t>即便僥倖逃生，但在倖存者身上，戰爭的創傷始終難以消除。南京大屠殺倖存者飽受精神創傷之苦</a:t>
            </a:r>
            <a:r>
              <a:rPr lang="zh-TW" altLang="en-US" sz="1600" dirty="0">
                <a:latin typeface="Times New Roman" panose="02020603050405020304" pitchFamily="18" charset="0"/>
                <a:cs typeface="Times New Roman" panose="02020603050405020304" pitchFamily="18" charset="0"/>
              </a:rPr>
              <a:t>。</a:t>
            </a:r>
            <a:endParaRPr lang="en-US" altLang="zh-TW" sz="1600" dirty="0">
              <a:latin typeface="Times New Roman" panose="02020603050405020304" pitchFamily="18" charset="0"/>
              <a:cs typeface="Times New Roman" panose="02020603050405020304" pitchFamily="18" charset="0"/>
            </a:endParaRPr>
          </a:p>
          <a:p>
            <a:pPr lvl="0" algn="just" latinLnBrk="1" hangingPunct="0">
              <a:spcBef>
                <a:spcPts val="1500"/>
              </a:spcBef>
            </a:pPr>
            <a:r>
              <a:rPr lang="zh-TW" altLang="en-US" sz="1000" dirty="0">
                <a:solidFill>
                  <a:prstClr val="black"/>
                </a:solidFill>
                <a:latin typeface="Times New Roman" panose="02020603050405020304" pitchFamily="18" charset="0"/>
                <a:cs typeface="Times New Roman" panose="02020603050405020304" pitchFamily="18" charset="0"/>
              </a:rPr>
              <a:t>資料來源</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a:t>
            </a:r>
            <a:r>
              <a:rPr lang="zh-TW" altLang="zh-HK" sz="1000" dirty="0">
                <a:solidFill>
                  <a:prstClr val="black"/>
                </a:solidFill>
                <a:latin typeface="Times New Roman" panose="02020603050405020304" pitchFamily="18" charset="0"/>
                <a:cs typeface="Times New Roman" panose="02020603050405020304" pitchFamily="18" charset="0"/>
              </a:rPr>
              <a:t>中國慰安婦問題研究中心</a:t>
            </a:r>
            <a:r>
              <a:rPr lang="zh-TW" altLang="en-US" sz="1000" dirty="0">
                <a:solidFill>
                  <a:prstClr val="black"/>
                </a:solidFill>
                <a:latin typeface="Times New Roman" panose="02020603050405020304" pitchFamily="18" charset="0"/>
                <a:cs typeface="Times New Roman" panose="02020603050405020304" pitchFamily="18" charset="0"/>
              </a:rPr>
              <a:t>」</a:t>
            </a:r>
            <a:r>
              <a:rPr lang="zh-TW" altLang="zh-HK" sz="1000" dirty="0">
                <a:solidFill>
                  <a:prstClr val="black"/>
                </a:solidFill>
                <a:latin typeface="Times New Roman" panose="02020603050405020304" pitchFamily="18" charset="0"/>
                <a:cs typeface="Times New Roman" panose="02020603050405020304" pitchFamily="18" charset="0"/>
              </a:rPr>
              <a:t>統計</a:t>
            </a:r>
            <a:r>
              <a:rPr lang="zh-TW" altLang="en-US" sz="1000" kern="100" spc="15" dirty="0">
                <a:solidFill>
                  <a:prstClr val="black"/>
                </a:solidFill>
                <a:latin typeface="Times New Roman" panose="02020603050405020304" pitchFamily="18" charset="0"/>
                <a:cs typeface="Times New Roman" panose="02020603050405020304" pitchFamily="18" charset="0"/>
              </a:rPr>
              <a:t>、</a:t>
            </a:r>
            <a:r>
              <a:rPr lang="zh-TW" altLang="zh-HK" sz="1000" dirty="0">
                <a:solidFill>
                  <a:prstClr val="black"/>
                </a:solidFill>
                <a:latin typeface="Times New Roman" panose="02020603050405020304" pitchFamily="18" charset="0"/>
                <a:cs typeface="Times New Roman" panose="02020603050405020304" pitchFamily="18" charset="0"/>
              </a:rPr>
              <a:t>《中國「慰安婦」真相》</a:t>
            </a:r>
            <a:endParaRPr lang="en-US" altLang="zh-TW" sz="1000" dirty="0">
              <a:solidFill>
                <a:prstClr val="black"/>
              </a:solidFill>
              <a:latin typeface="Times New Roman" panose="02020603050405020304" pitchFamily="18" charset="0"/>
              <a:cs typeface="Times New Roman" panose="02020603050405020304" pitchFamily="18" charset="0"/>
            </a:endParaRPr>
          </a:p>
        </p:txBody>
      </p:sp>
      <p:sp>
        <p:nvSpPr>
          <p:cNvPr id="7" name="文本框 93">
            <a:extLst>
              <a:ext uri="{FF2B5EF4-FFF2-40B4-BE49-F238E27FC236}">
                <a16:creationId xmlns:a16="http://schemas.microsoft.com/office/drawing/2014/main" id="{20F383B7-5558-07C0-A296-5AEFA10D249E}"/>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dirty="0"/>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2878152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4" y="1115617"/>
            <a:ext cx="7932194" cy="3824124"/>
          </a:xfrm>
          <a:prstGeom prst="rect">
            <a:avLst/>
          </a:prstGeom>
          <a:noFill/>
        </p:spPr>
        <p:txBody>
          <a:bodyPr wrap="square">
            <a:spAutoFit/>
          </a:bodyPr>
          <a:lstStyle/>
          <a:p>
            <a:pPr latinLnBrk="1">
              <a:lnSpc>
                <a:spcPct val="150000"/>
              </a:lnSpc>
              <a:spcBef>
                <a:spcPts val="1500"/>
              </a:spcBef>
            </a:pPr>
            <a:r>
              <a:rPr lang="zh-TW" altLang="zh-HK" sz="2000" b="1" dirty="0">
                <a:effectLst/>
                <a:latin typeface="+mn-ea"/>
              </a:rPr>
              <a:t>經濟損失</a:t>
            </a:r>
          </a:p>
          <a:p>
            <a:pPr indent="304800" latinLnBrk="1">
              <a:lnSpc>
                <a:spcPct val="150000"/>
              </a:lnSpc>
              <a:spcBef>
                <a:spcPts val="1500"/>
              </a:spcBef>
            </a:pPr>
            <a:r>
              <a:rPr lang="zh-TW" altLang="zh-HK" sz="2000" dirty="0">
                <a:effectLst/>
                <a:latin typeface="Times New Roman" panose="02020603050405020304" pitchFamily="18" charset="0"/>
                <a:ea typeface="新細明體" panose="02020500000000000000" pitchFamily="18" charset="-120"/>
              </a:rPr>
              <a:t>日本全面侵華戰爭期間（</a:t>
            </a:r>
            <a:r>
              <a:rPr lang="en-US" altLang="zh-HK" sz="2000" dirty="0">
                <a:effectLst/>
                <a:latin typeface="Times New Roman" panose="02020603050405020304" pitchFamily="18" charset="0"/>
                <a:ea typeface="新細明體" panose="02020500000000000000" pitchFamily="18" charset="-120"/>
              </a:rPr>
              <a:t>1937-1945</a:t>
            </a:r>
            <a:r>
              <a:rPr lang="zh-TW" altLang="zh-HK" sz="2000" dirty="0">
                <a:effectLst/>
                <a:latin typeface="Times New Roman" panose="02020603050405020304" pitchFamily="18" charset="0"/>
                <a:ea typeface="新細明體" panose="02020500000000000000" pitchFamily="18" charset="-120"/>
              </a:rPr>
              <a:t>年），中國</a:t>
            </a:r>
            <a:r>
              <a:rPr lang="zh-TW" altLang="en-US" sz="2000" dirty="0">
                <a:latin typeface="Times New Roman" panose="02020603050405020304" pitchFamily="18" charset="0"/>
                <a:ea typeface="新細明體" panose="02020500000000000000" pitchFamily="18" charset="-120"/>
              </a:rPr>
              <a:t>：</a:t>
            </a:r>
            <a:endParaRPr lang="en-US" altLang="zh-TW" sz="2000" dirty="0">
              <a:effectLst/>
              <a:latin typeface="Times New Roman" panose="02020603050405020304" pitchFamily="18" charset="0"/>
              <a:ea typeface="新細明體" panose="02020500000000000000" pitchFamily="18" charset="-120"/>
            </a:endParaRPr>
          </a:p>
          <a:p>
            <a:pPr marL="457200" indent="-457200" latinLnBrk="1">
              <a:lnSpc>
                <a:spcPct val="150000"/>
              </a:lnSpc>
              <a:spcBef>
                <a:spcPts val="1500"/>
              </a:spcBef>
              <a:buFont typeface="Wingdings" panose="05000000000000000000" pitchFamily="2" charset="2"/>
              <a:buChar char="l"/>
            </a:pPr>
            <a:r>
              <a:rPr lang="zh-TW" altLang="en-US" sz="2000" dirty="0">
                <a:effectLst/>
                <a:latin typeface="新細明體" panose="02020500000000000000" pitchFamily="18" charset="-120"/>
                <a:ea typeface="Times New Roman" panose="02020603050405020304" pitchFamily="18" charset="0"/>
              </a:rPr>
              <a:t>有</a:t>
            </a:r>
            <a:r>
              <a:rPr lang="en-US" altLang="zh-HK"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930</a:t>
            </a:r>
            <a:r>
              <a:rPr lang="zh-TW" altLang="zh-HK" sz="2000" b="1" dirty="0">
                <a:solidFill>
                  <a:srgbClr val="C00000"/>
                </a:solidFill>
                <a:effectLst/>
                <a:latin typeface="Times New Roman" panose="02020603050405020304" pitchFamily="18" charset="0"/>
                <a:ea typeface="新細明體" panose="02020500000000000000" pitchFamily="18" charset="-120"/>
              </a:rPr>
              <a:t>餘座</a:t>
            </a:r>
            <a:r>
              <a:rPr lang="zh-TW" altLang="zh-HK" sz="2000" dirty="0">
                <a:solidFill>
                  <a:srgbClr val="000000"/>
                </a:solidFill>
                <a:effectLst/>
                <a:latin typeface="Times New Roman" panose="02020603050405020304" pitchFamily="18" charset="0"/>
                <a:ea typeface="新細明體" panose="02020500000000000000" pitchFamily="18" charset="-120"/>
              </a:rPr>
              <a:t>城市被佔領</a:t>
            </a:r>
            <a:r>
              <a:rPr lang="zh-TW" altLang="en-US" sz="2000" dirty="0">
                <a:solidFill>
                  <a:srgbClr val="000000"/>
                </a:solidFill>
                <a:effectLst/>
                <a:latin typeface="Times New Roman" panose="02020603050405020304" pitchFamily="18" charset="0"/>
                <a:ea typeface="新細明體" panose="02020500000000000000" pitchFamily="18" charset="-120"/>
              </a:rPr>
              <a:t>；</a:t>
            </a:r>
            <a:endParaRPr lang="en-US" altLang="zh-TW" sz="2000" dirty="0">
              <a:solidFill>
                <a:srgbClr val="000000"/>
              </a:solidFill>
              <a:effectLst/>
              <a:latin typeface="Times New Roman" panose="02020603050405020304" pitchFamily="18" charset="0"/>
              <a:ea typeface="新細明體" panose="02020500000000000000" pitchFamily="18" charset="-120"/>
            </a:endParaRPr>
          </a:p>
          <a:p>
            <a:pPr marL="457200" indent="-457200" latinLnBrk="1">
              <a:lnSpc>
                <a:spcPct val="150000"/>
              </a:lnSpc>
              <a:spcBef>
                <a:spcPts val="1500"/>
              </a:spcBef>
              <a:buFont typeface="Wingdings" panose="05000000000000000000" pitchFamily="2" charset="2"/>
              <a:buChar char="l"/>
            </a:pPr>
            <a:r>
              <a:rPr lang="zh-TW" altLang="zh-HK" sz="2000" dirty="0">
                <a:solidFill>
                  <a:srgbClr val="000000"/>
                </a:solidFill>
                <a:effectLst/>
                <a:latin typeface="Times New Roman" panose="02020603050405020304" pitchFamily="18" charset="0"/>
                <a:ea typeface="新細明體" panose="02020500000000000000" pitchFamily="18" charset="-120"/>
              </a:rPr>
              <a:t>直接經濟損失達</a:t>
            </a:r>
            <a:r>
              <a:rPr lang="en-US" altLang="zh-HK"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620</a:t>
            </a:r>
            <a:r>
              <a:rPr lang="zh-TW" altLang="zh-HK" sz="2000" b="1" dirty="0">
                <a:solidFill>
                  <a:srgbClr val="C00000"/>
                </a:solidFill>
                <a:effectLst/>
                <a:latin typeface="Times New Roman" panose="02020603050405020304" pitchFamily="18" charset="0"/>
                <a:ea typeface="新細明體" panose="02020500000000000000" pitchFamily="18" charset="-120"/>
              </a:rPr>
              <a:t>億</a:t>
            </a:r>
            <a:r>
              <a:rPr lang="zh-TW" altLang="zh-HK" sz="2000" dirty="0">
                <a:solidFill>
                  <a:srgbClr val="000000"/>
                </a:solidFill>
                <a:effectLst/>
                <a:latin typeface="Times New Roman" panose="02020603050405020304" pitchFamily="18" charset="0"/>
                <a:ea typeface="新細明體" panose="02020500000000000000" pitchFamily="18" charset="-120"/>
              </a:rPr>
              <a:t>美元</a:t>
            </a:r>
            <a:r>
              <a:rPr lang="zh-TW" altLang="en-US" sz="2000" dirty="0">
                <a:solidFill>
                  <a:srgbClr val="000000"/>
                </a:solidFill>
                <a:effectLst/>
                <a:latin typeface="Times New Roman" panose="02020603050405020304" pitchFamily="18" charset="0"/>
                <a:ea typeface="新細明體" panose="02020500000000000000" pitchFamily="18" charset="-120"/>
              </a:rPr>
              <a:t>；</a:t>
            </a:r>
            <a:endParaRPr lang="en-US" altLang="zh-TW" sz="2000" dirty="0">
              <a:solidFill>
                <a:srgbClr val="000000"/>
              </a:solidFill>
              <a:effectLst/>
              <a:latin typeface="Times New Roman" panose="02020603050405020304" pitchFamily="18" charset="0"/>
              <a:ea typeface="新細明體" panose="02020500000000000000" pitchFamily="18" charset="-120"/>
            </a:endParaRPr>
          </a:p>
          <a:p>
            <a:pPr marL="457200" indent="-457200" latinLnBrk="1">
              <a:lnSpc>
                <a:spcPct val="150000"/>
              </a:lnSpc>
              <a:spcBef>
                <a:spcPts val="1500"/>
              </a:spcBef>
              <a:buFont typeface="Wingdings" panose="05000000000000000000" pitchFamily="2" charset="2"/>
              <a:buChar char="l"/>
            </a:pPr>
            <a:r>
              <a:rPr lang="zh-TW" altLang="zh-HK" sz="2000" dirty="0">
                <a:solidFill>
                  <a:srgbClr val="000000"/>
                </a:solidFill>
                <a:effectLst/>
                <a:latin typeface="Times New Roman" panose="02020603050405020304" pitchFamily="18" charset="0"/>
                <a:ea typeface="新細明體" panose="02020500000000000000" pitchFamily="18" charset="-120"/>
              </a:rPr>
              <a:t>間接經濟損失達</a:t>
            </a:r>
            <a:r>
              <a:rPr lang="en-US" altLang="zh-HK"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5,000</a:t>
            </a:r>
            <a:r>
              <a:rPr lang="zh-TW" altLang="zh-HK" sz="2000" b="1" dirty="0">
                <a:solidFill>
                  <a:srgbClr val="C00000"/>
                </a:solidFill>
                <a:effectLst/>
                <a:latin typeface="Times New Roman" panose="02020603050405020304" pitchFamily="18" charset="0"/>
                <a:ea typeface="新細明體" panose="02020500000000000000" pitchFamily="18" charset="-120"/>
              </a:rPr>
              <a:t>億</a:t>
            </a:r>
            <a:r>
              <a:rPr lang="zh-TW" altLang="zh-HK" sz="2000" dirty="0">
                <a:solidFill>
                  <a:srgbClr val="000000"/>
                </a:solidFill>
                <a:effectLst/>
                <a:latin typeface="Times New Roman" panose="02020603050405020304" pitchFamily="18" charset="0"/>
                <a:ea typeface="新細明體" panose="02020500000000000000" pitchFamily="18" charset="-120"/>
              </a:rPr>
              <a:t>美元</a:t>
            </a:r>
            <a:r>
              <a:rPr lang="zh-TW" altLang="en-US" sz="2000" dirty="0">
                <a:solidFill>
                  <a:srgbClr val="000000"/>
                </a:solidFill>
                <a:effectLst/>
                <a:latin typeface="Times New Roman" panose="02020603050405020304" pitchFamily="18" charset="0"/>
                <a:ea typeface="新細明體" panose="02020500000000000000" pitchFamily="18" charset="-120"/>
              </a:rPr>
              <a:t>。</a:t>
            </a:r>
            <a:endParaRPr lang="en-US" altLang="zh-TW" sz="2000" dirty="0">
              <a:solidFill>
                <a:srgbClr val="000000"/>
              </a:solidFill>
              <a:effectLst/>
              <a:latin typeface="Times New Roman" panose="02020603050405020304" pitchFamily="18" charset="0"/>
              <a:ea typeface="新細明體" panose="02020500000000000000" pitchFamily="18" charset="-120"/>
            </a:endParaRPr>
          </a:p>
          <a:p>
            <a:pPr indent="304800" latinLnBrk="1">
              <a:spcBef>
                <a:spcPts val="1500"/>
              </a:spcBef>
            </a:pP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資料來源</a:t>
            </a:r>
            <a:r>
              <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rPr>
              <a:t>︰1991</a:t>
            </a: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國務院</a:t>
            </a:r>
            <a:r>
              <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中國的人權狀態</a:t>
            </a:r>
            <a:r>
              <a:rPr lang="en-US" altLang="zh-TW"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TW" altLang="zh-HK"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HK" sz="1800" kern="100" spc="15" dirty="0">
                <a:solidFill>
                  <a:srgbClr val="202124"/>
                </a:solidFill>
                <a:effectLst/>
                <a:latin typeface="新細明體" panose="02020500000000000000" pitchFamily="18" charset="-120"/>
                <a:ea typeface="新細明體" panose="02020500000000000000" pitchFamily="18" charset="-120"/>
                <a:cs typeface="Times New Roman" panose="02020603050405020304" pitchFamily="18" charset="0"/>
              </a:rPr>
              <a:t> </a:t>
            </a:r>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7543676"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b="1" dirty="0">
              <a:latin typeface="清松手寫體4-ExtraLight" panose="00000500000000000000" pitchFamily="2" charset="-120"/>
              <a:ea typeface="清松手寫體4-ExtraLight" panose="00000500000000000000" pitchFamily="2" charset="-12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94388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50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500"/>
                                        <p:tgtEl>
                                          <p:spTgt spid="1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50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文字方塊 2">
            <a:extLst>
              <a:ext uri="{FF2B5EF4-FFF2-40B4-BE49-F238E27FC236}">
                <a16:creationId xmlns:a16="http://schemas.microsoft.com/office/drawing/2014/main" id="{A167D4BE-FF78-C939-4082-D7CEF15D99D9}"/>
              </a:ext>
            </a:extLst>
          </p:cNvPr>
          <p:cNvSpPr txBox="1"/>
          <p:nvPr/>
        </p:nvSpPr>
        <p:spPr>
          <a:xfrm>
            <a:off x="241574" y="1210223"/>
            <a:ext cx="8660851" cy="3085204"/>
          </a:xfrm>
          <a:prstGeom prst="rect">
            <a:avLst/>
          </a:prstGeom>
          <a:noFill/>
        </p:spPr>
        <p:txBody>
          <a:bodyPr wrap="square">
            <a:spAutoFit/>
          </a:bodyPr>
          <a:lstStyle/>
          <a:p>
            <a:pPr indent="312420" algn="just"/>
            <a:r>
              <a:rPr lang="zh-TW" altLang="en-US" sz="2400" kern="100" dirty="0">
                <a:latin typeface="+mn-ea"/>
                <a:cs typeface="Times New Roman" panose="02020603050405020304" pitchFamily="18" charset="0"/>
              </a:rPr>
              <a:t>探討</a:t>
            </a:r>
            <a:r>
              <a:rPr lang="zh-TW" altLang="zh-HK" sz="2400" kern="100" dirty="0">
                <a:effectLst/>
                <a:latin typeface="+mn-ea"/>
                <a:cs typeface="Times New Roman" panose="02020603050405020304" pitchFamily="18" charset="0"/>
              </a:rPr>
              <a:t>「九一八事變」歷史事件</a:t>
            </a:r>
            <a:endParaRPr lang="en-US" altLang="zh-TW" sz="2400" kern="100" dirty="0">
              <a:effectLst/>
              <a:latin typeface="+mn-ea"/>
              <a:cs typeface="Times New Roman" panose="02020603050405020304" pitchFamily="18" charset="0"/>
            </a:endParaRPr>
          </a:p>
          <a:p>
            <a:pPr indent="312420" algn="just"/>
            <a:endParaRPr lang="en-US" altLang="zh-TW" sz="2400" kern="100" dirty="0">
              <a:effectLst/>
              <a:latin typeface="+mn-ea"/>
              <a:cs typeface="Times New Roman" panose="02020603050405020304" pitchFamily="18" charset="0"/>
            </a:endParaRPr>
          </a:p>
          <a:p>
            <a:pPr indent="312420" algn="just">
              <a:lnSpc>
                <a:spcPct val="150000"/>
              </a:lnSpc>
            </a:pPr>
            <a:r>
              <a:rPr lang="zh-TW" altLang="en-US" sz="2000" b="1" kern="100" dirty="0">
                <a:effectLst/>
                <a:latin typeface="+mn-ea"/>
                <a:cs typeface="Times New Roman" panose="02020603050405020304" pitchFamily="18" charset="0"/>
              </a:rPr>
              <a:t>目的</a:t>
            </a:r>
            <a:r>
              <a:rPr lang="zh-TW" altLang="en-US" sz="2000" b="1" kern="100" dirty="0">
                <a:latin typeface="+mn-ea"/>
                <a:cs typeface="Times New Roman" panose="02020603050405020304" pitchFamily="18" charset="0"/>
              </a:rPr>
              <a:t>：</a:t>
            </a:r>
            <a:endParaRPr lang="en-US" altLang="zh-TW" sz="2000" b="1" kern="100" dirty="0">
              <a:effectLst/>
              <a:latin typeface="+mn-ea"/>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mn-ea"/>
                <a:cs typeface="Times New Roman" panose="02020603050405020304" pitchFamily="18" charset="0"/>
              </a:rPr>
              <a:t>增潤同學對有關抗日戰爭的歷史知識</a:t>
            </a:r>
            <a:r>
              <a:rPr lang="zh-TW" altLang="en-US" sz="2000" kern="100" dirty="0">
                <a:effectLst/>
                <a:latin typeface="+mn-ea"/>
                <a:cs typeface="Times New Roman" panose="02020603050405020304" pitchFamily="18" charset="0"/>
              </a:rPr>
              <a:t>；</a:t>
            </a:r>
            <a:endParaRPr lang="en-US" altLang="zh-TW" sz="2000" kern="100" dirty="0">
              <a:effectLst/>
              <a:latin typeface="+mn-ea"/>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mn-ea"/>
                <a:cs typeface="Times New Roman" panose="02020603050405020304" pitchFamily="18" charset="0"/>
              </a:rPr>
              <a:t>讓同學全面感受中華民族上下一心奮勇抵禦入侵者、不屈不撓的堅毅精神</a:t>
            </a:r>
            <a:r>
              <a:rPr lang="zh-TW" altLang="en-US" sz="2000" kern="100" dirty="0">
                <a:effectLst/>
                <a:latin typeface="+mn-ea"/>
                <a:cs typeface="Times New Roman" panose="02020603050405020304" pitchFamily="18" charset="0"/>
              </a:rPr>
              <a:t>；</a:t>
            </a:r>
            <a:endParaRPr lang="en-US" altLang="zh-TW" sz="2000" kern="100" dirty="0">
              <a:latin typeface="+mn-ea"/>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mn-ea"/>
                <a:cs typeface="Times New Roman" panose="02020603050405020304" pitchFamily="18" charset="0"/>
              </a:rPr>
              <a:t>培養</a:t>
            </a:r>
            <a:r>
              <a:rPr lang="zh-TW" altLang="en-US" sz="2000" kern="100" dirty="0">
                <a:latin typeface="+mn-ea"/>
                <a:cs typeface="Times New Roman" panose="02020603050405020304" pitchFamily="18" charset="0"/>
              </a:rPr>
              <a:t>同學</a:t>
            </a:r>
            <a:r>
              <a:rPr lang="zh-TW" altLang="zh-HK" sz="2000" kern="100" dirty="0">
                <a:effectLst/>
                <a:latin typeface="+mn-ea"/>
                <a:cs typeface="Times New Roman" panose="02020603050405020304" pitchFamily="18" charset="0"/>
              </a:rPr>
              <a:t>對國家民族的認同感、歸屬感和責任感；</a:t>
            </a:r>
            <a:endParaRPr lang="en-US" altLang="zh-TW" sz="2000" kern="100" dirty="0">
              <a:effectLst/>
              <a:latin typeface="+mn-ea"/>
              <a:cs typeface="Times New Roman" panose="02020603050405020304" pitchFamily="18" charset="0"/>
            </a:endParaRPr>
          </a:p>
          <a:p>
            <a:pPr marL="342900" indent="-342900" algn="just">
              <a:lnSpc>
                <a:spcPct val="150000"/>
              </a:lnSpc>
              <a:buFont typeface="Wingdings" panose="05000000000000000000" pitchFamily="2" charset="2"/>
              <a:buChar char="n"/>
            </a:pPr>
            <a:r>
              <a:rPr lang="zh-TW" altLang="zh-HK" sz="2000" kern="100" dirty="0">
                <a:effectLst/>
                <a:latin typeface="+mn-ea"/>
                <a:cs typeface="Times New Roman" panose="02020603050405020304" pitchFamily="18" charset="0"/>
              </a:rPr>
              <a:t>期望同學銘記歷史，反思及珍愛今日來之不易的和平。</a:t>
            </a:r>
            <a:endParaRPr lang="zh-TW" altLang="zh-HK" sz="1800" kern="100" dirty="0">
              <a:effectLst/>
              <a:latin typeface="+mn-ea"/>
              <a:cs typeface="Times New Roman" panose="02020603050405020304" pitchFamily="18" charset="0"/>
            </a:endParaRPr>
          </a:p>
        </p:txBody>
      </p:sp>
      <p:sp>
        <p:nvSpPr>
          <p:cNvPr id="34" name="文字方塊 33">
            <a:extLst>
              <a:ext uri="{FF2B5EF4-FFF2-40B4-BE49-F238E27FC236}">
                <a16:creationId xmlns:a16="http://schemas.microsoft.com/office/drawing/2014/main" id="{183AECA1-F552-F655-633F-0BCBC0DB714F}"/>
              </a:ext>
            </a:extLst>
          </p:cNvPr>
          <p:cNvSpPr txBox="1"/>
          <p:nvPr/>
        </p:nvSpPr>
        <p:spPr>
          <a:xfrm>
            <a:off x="935603" y="306049"/>
            <a:ext cx="4716556" cy="646331"/>
          </a:xfrm>
          <a:prstGeom prst="rect">
            <a:avLst/>
          </a:prstGeom>
          <a:noFill/>
        </p:spPr>
        <p:txBody>
          <a:bodyPr wrap="square">
            <a:spAutoFit/>
          </a:bodyPr>
          <a:lstStyle/>
          <a:p>
            <a:r>
              <a:rPr lang="zh-TW" altLang="en-US" sz="3600" b="1" kern="100" dirty="0">
                <a:latin typeface="清松手寫體4-ExtraLight" panose="00000500000000000000" pitchFamily="2" charset="-120"/>
                <a:ea typeface="清松手寫體4-ExtraLight" panose="00000500000000000000" pitchFamily="2" charset="-120"/>
                <a:cs typeface="Times New Roman" panose="02020603050405020304" pitchFamily="18" charset="0"/>
              </a:rPr>
              <a:t>引言</a:t>
            </a:r>
            <a:endParaRPr lang="zh-TW" altLang="zh-HK" sz="3600" kern="100" dirty="0">
              <a:effectLst/>
              <a:latin typeface="清松手寫體4-ExtraLight" panose="00000500000000000000" pitchFamily="2" charset="-120"/>
              <a:ea typeface="清松手寫體4-ExtraLight" panose="00000500000000000000" pitchFamily="2" charset="-120"/>
              <a:cs typeface="Times New Roman" panose="02020603050405020304" pitchFamily="18" charset="0"/>
            </a:endParaRPr>
          </a:p>
        </p:txBody>
      </p:sp>
    </p:spTree>
    <p:extLst>
      <p:ext uri="{BB962C8B-B14F-4D97-AF65-F5344CB8AC3E}">
        <p14:creationId xmlns:p14="http://schemas.microsoft.com/office/powerpoint/2010/main" val="98953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4" y="1055427"/>
            <a:ext cx="7884556" cy="3793346"/>
          </a:xfrm>
          <a:prstGeom prst="rect">
            <a:avLst/>
          </a:prstGeom>
          <a:noFill/>
        </p:spPr>
        <p:txBody>
          <a:bodyPr wrap="square">
            <a:spAutoFit/>
          </a:bodyPr>
          <a:lstStyle/>
          <a:p>
            <a:pPr algn="just" latinLnBrk="1">
              <a:lnSpc>
                <a:spcPct val="150000"/>
              </a:lnSpc>
              <a:spcBef>
                <a:spcPts val="1500"/>
              </a:spcBef>
            </a:pPr>
            <a:r>
              <a:rPr lang="zh-TW" altLang="zh-HK" sz="2000" b="1" dirty="0">
                <a:effectLst/>
                <a:latin typeface="Times New Roman" panose="02020603050405020304" pitchFamily="18" charset="0"/>
                <a:ea typeface="新細明體" panose="02020500000000000000" pitchFamily="18" charset="-120"/>
              </a:rPr>
              <a:t>資源被奪</a:t>
            </a:r>
            <a:endParaRPr lang="zh-TW" altLang="zh-HK" sz="2000" dirty="0">
              <a:effectLst/>
              <a:latin typeface="Times New Roman" panose="02020603050405020304" pitchFamily="18" charset="0"/>
              <a:ea typeface="Times New Roman" panose="02020603050405020304" pitchFamily="18" charset="0"/>
            </a:endParaRPr>
          </a:p>
          <a:p>
            <a:pPr marL="342900" indent="-342900" algn="just" latinLnBrk="1">
              <a:lnSpc>
                <a:spcPct val="150000"/>
              </a:lnSpc>
              <a:spcBef>
                <a:spcPts val="1500"/>
              </a:spcBef>
              <a:buFont typeface="Wingdings" panose="05000000000000000000" pitchFamily="2" charset="2"/>
              <a:buChar char="l"/>
            </a:pPr>
            <a:r>
              <a:rPr lang="zh-TW" altLang="zh-HK" sz="1600" dirty="0">
                <a:effectLst/>
                <a:latin typeface="Times New Roman" panose="02020603050405020304" pitchFamily="18" charset="0"/>
                <a:cs typeface="Times New Roman" panose="02020603050405020304" pitchFamily="18" charset="0"/>
              </a:rPr>
              <a:t>日本原先</a:t>
            </a:r>
            <a:r>
              <a:rPr lang="zh-TW" altLang="en-US" sz="1600" dirty="0">
                <a:effectLst/>
                <a:latin typeface="Times New Roman" panose="02020603050405020304" pitchFamily="18" charset="0"/>
                <a:cs typeface="Times New Roman" panose="02020603050405020304" pitchFamily="18" charset="0"/>
              </a:rPr>
              <a:t>實</a:t>
            </a:r>
            <a:r>
              <a:rPr lang="zh-TW" altLang="zh-HK" sz="1600" dirty="0">
                <a:effectLst/>
                <a:latin typeface="Times New Roman" panose="02020603050405020304" pitchFamily="18" charset="0"/>
                <a:cs typeface="Times New Roman" panose="02020603050405020304" pitchFamily="18" charset="0"/>
              </a:rPr>
              <a:t>行「速戰速決」，因未能得逞，</a:t>
            </a:r>
            <a:r>
              <a:rPr lang="zh-TW" altLang="en-US" sz="1600" dirty="0">
                <a:effectLst/>
                <a:latin typeface="Times New Roman" panose="02020603050405020304" pitchFamily="18" charset="0"/>
                <a:cs typeface="Times New Roman" panose="02020603050405020304" pitchFamily="18" charset="0"/>
              </a:rPr>
              <a:t>便</a:t>
            </a:r>
            <a:r>
              <a:rPr lang="zh-TW" altLang="zh-HK" sz="1600" dirty="0">
                <a:effectLst/>
                <a:latin typeface="Times New Roman" panose="02020603050405020304" pitchFamily="18" charset="0"/>
                <a:cs typeface="Times New Roman" panose="02020603050405020304" pitchFamily="18" charset="0"/>
              </a:rPr>
              <a:t>改為「以戰養戰」，所以</a:t>
            </a:r>
            <a:r>
              <a:rPr lang="zh-TW" altLang="en-US" sz="1600" dirty="0">
                <a:effectLst/>
                <a:latin typeface="Times New Roman" panose="02020603050405020304" pitchFamily="18" charset="0"/>
                <a:cs typeface="Times New Roman" panose="02020603050405020304" pitchFamily="18" charset="0"/>
              </a:rPr>
              <a:t>便</a:t>
            </a:r>
            <a:r>
              <a:rPr lang="zh-TW" altLang="zh-HK" sz="1600" dirty="0">
                <a:effectLst/>
                <a:latin typeface="Times New Roman" panose="02020603050405020304" pitchFamily="18" charset="0"/>
                <a:cs typeface="Times New Roman" panose="02020603050405020304" pitchFamily="18" charset="0"/>
              </a:rPr>
              <a:t>在中國的領土上極盡所能地掠奪資源，用以維持侵略戰爭所需</a:t>
            </a:r>
            <a:r>
              <a:rPr lang="zh-TW" altLang="en-US" sz="1600" dirty="0">
                <a:effectLst/>
                <a:latin typeface="Times New Roman" panose="02020603050405020304" pitchFamily="18" charset="0"/>
                <a:cs typeface="Times New Roman" panose="02020603050405020304" pitchFamily="18" charset="0"/>
              </a:rPr>
              <a:t>；</a:t>
            </a:r>
            <a:endParaRPr lang="en-US" altLang="zh-TW" sz="1600" dirty="0">
              <a:effectLst/>
              <a:latin typeface="Times New Roman" panose="02020603050405020304" pitchFamily="18" charset="0"/>
              <a:cs typeface="Times New Roman" panose="02020603050405020304" pitchFamily="18" charset="0"/>
            </a:endParaRPr>
          </a:p>
          <a:p>
            <a:pPr marL="342900" indent="-342900" algn="just" latinLnBrk="1">
              <a:lnSpc>
                <a:spcPct val="150000"/>
              </a:lnSpc>
              <a:spcBef>
                <a:spcPts val="1500"/>
              </a:spcBef>
              <a:buFont typeface="Wingdings" panose="05000000000000000000" pitchFamily="2" charset="2"/>
              <a:buChar char="l"/>
            </a:pPr>
            <a:r>
              <a:rPr lang="zh-TW" altLang="zh-HK" sz="1600" dirty="0">
                <a:effectLst/>
                <a:latin typeface="Times New Roman" panose="02020603050405020304" pitchFamily="18" charset="0"/>
                <a:cs typeface="Times New Roman" panose="02020603050405020304" pitchFamily="18" charset="0"/>
              </a:rPr>
              <a:t>日本掠奪了淪陷區所有的鐵礦、電力、燈廠、鹽廠、水產、棉紡、煉焦、農產品等資源</a:t>
            </a:r>
            <a:r>
              <a:rPr lang="zh-TW" altLang="en-US" sz="1600" dirty="0">
                <a:effectLst/>
                <a:latin typeface="Times New Roman" panose="02020603050405020304" pitchFamily="18" charset="0"/>
                <a:cs typeface="Times New Roman" panose="02020603050405020304" pitchFamily="18" charset="0"/>
              </a:rPr>
              <a:t>；</a:t>
            </a:r>
            <a:endParaRPr lang="zh-TW" altLang="zh-HK" sz="1600" dirty="0">
              <a:effectLst/>
              <a:latin typeface="Times New Roman" panose="02020603050405020304" pitchFamily="18" charset="0"/>
              <a:cs typeface="Times New Roman" panose="02020603050405020304" pitchFamily="18" charset="0"/>
            </a:endParaRPr>
          </a:p>
          <a:p>
            <a:pPr marL="342900" indent="-342900" algn="just" latinLnBrk="1">
              <a:lnSpc>
                <a:spcPct val="150000"/>
              </a:lnSpc>
              <a:spcBef>
                <a:spcPts val="1500"/>
              </a:spcBef>
              <a:buFont typeface="Wingdings" panose="05000000000000000000" pitchFamily="2" charset="2"/>
              <a:buChar char="l"/>
            </a:pPr>
            <a:r>
              <a:rPr lang="en-US" altLang="zh-HK" sz="1600" dirty="0">
                <a:effectLst/>
                <a:latin typeface="Times New Roman" panose="02020603050405020304" pitchFamily="18" charset="0"/>
                <a:cs typeface="Times New Roman" panose="02020603050405020304" pitchFamily="18" charset="0"/>
              </a:rPr>
              <a:t>1931-1945</a:t>
            </a:r>
            <a:r>
              <a:rPr lang="zh-TW" altLang="zh-HK" sz="1600" dirty="0">
                <a:effectLst/>
                <a:latin typeface="Times New Roman" panose="02020603050405020304" pitchFamily="18" charset="0"/>
                <a:cs typeface="Times New Roman" panose="02020603050405020304" pitchFamily="18" charset="0"/>
              </a:rPr>
              <a:t>年，日本掠奪</a:t>
            </a:r>
            <a:r>
              <a:rPr lang="zh-TW" altLang="en-US" sz="1600" dirty="0">
                <a:effectLst/>
                <a:latin typeface="Times New Roman" panose="02020603050405020304" pitchFamily="18" charset="0"/>
                <a:cs typeface="Times New Roman" panose="02020603050405020304" pitchFamily="18" charset="0"/>
              </a:rPr>
              <a:t>中國</a:t>
            </a:r>
            <a:r>
              <a:rPr lang="zh-TW" altLang="zh-HK" sz="1600" dirty="0">
                <a:effectLst/>
                <a:latin typeface="Times New Roman" panose="02020603050405020304" pitchFamily="18" charset="0"/>
                <a:cs typeface="Times New Roman" panose="02020603050405020304" pitchFamily="18" charset="0"/>
              </a:rPr>
              <a:t>的煤達</a:t>
            </a:r>
            <a:r>
              <a:rPr lang="zh-TW" altLang="en-US" sz="1600" b="1" dirty="0">
                <a:solidFill>
                  <a:srgbClr val="C00000"/>
                </a:solidFill>
                <a:latin typeface="Times New Roman" panose="02020603050405020304" pitchFamily="18" charset="0"/>
                <a:cs typeface="Times New Roman" panose="02020603050405020304" pitchFamily="18" charset="0"/>
              </a:rPr>
              <a:t>四</a:t>
            </a:r>
            <a:r>
              <a:rPr lang="zh-TW" altLang="zh-HK" sz="1600" b="1" dirty="0">
                <a:solidFill>
                  <a:srgbClr val="C00000"/>
                </a:solidFill>
                <a:effectLst/>
                <a:latin typeface="Times New Roman" panose="02020603050405020304" pitchFamily="18" charset="0"/>
                <a:cs typeface="Times New Roman" panose="02020603050405020304" pitchFamily="18" charset="0"/>
              </a:rPr>
              <a:t>億噸</a:t>
            </a:r>
            <a:r>
              <a:rPr lang="zh-TW" altLang="zh-HK" sz="1600" dirty="0">
                <a:effectLst/>
                <a:latin typeface="Times New Roman" panose="02020603050405020304" pitchFamily="18" charset="0"/>
                <a:cs typeface="Times New Roman" panose="02020603050405020304" pitchFamily="18" charset="0"/>
              </a:rPr>
              <a:t>、鐵</a:t>
            </a:r>
            <a:r>
              <a:rPr lang="en-US" altLang="zh-HK" sz="1600" b="1" dirty="0">
                <a:solidFill>
                  <a:srgbClr val="C00000"/>
                </a:solidFill>
                <a:latin typeface="Times New Roman" panose="02020603050405020304" pitchFamily="18" charset="0"/>
                <a:cs typeface="Times New Roman" panose="02020603050405020304" pitchFamily="18" charset="0"/>
              </a:rPr>
              <a:t>9,004</a:t>
            </a:r>
            <a:r>
              <a:rPr lang="zh-TW" altLang="zh-HK" sz="1600" b="1" dirty="0">
                <a:solidFill>
                  <a:srgbClr val="C00000"/>
                </a:solidFill>
                <a:latin typeface="Times New Roman" panose="02020603050405020304" pitchFamily="18" charset="0"/>
                <a:cs typeface="Times New Roman" panose="02020603050405020304" pitchFamily="18" charset="0"/>
              </a:rPr>
              <a:t>萬噸</a:t>
            </a:r>
            <a:r>
              <a:rPr lang="zh-TW" altLang="en-US" sz="1600" dirty="0">
                <a:effectLst/>
                <a:latin typeface="Times New Roman" panose="02020603050405020304" pitchFamily="18" charset="0"/>
                <a:cs typeface="Times New Roman" panose="02020603050405020304" pitchFamily="18" charset="0"/>
              </a:rPr>
              <a:t>、</a:t>
            </a:r>
            <a:r>
              <a:rPr lang="zh-TW" altLang="zh-HK" sz="1600" dirty="0">
                <a:effectLst/>
                <a:latin typeface="Times New Roman" panose="02020603050405020304" pitchFamily="18" charset="0"/>
                <a:cs typeface="Times New Roman" panose="02020603050405020304" pitchFamily="18" charset="0"/>
              </a:rPr>
              <a:t>頁岩油</a:t>
            </a:r>
            <a:r>
              <a:rPr lang="en-US" altLang="zh-HK" sz="1600" b="1" dirty="0">
                <a:solidFill>
                  <a:srgbClr val="C00000"/>
                </a:solidFill>
                <a:latin typeface="Times New Roman" panose="02020603050405020304" pitchFamily="18" charset="0"/>
                <a:cs typeface="Times New Roman" panose="02020603050405020304" pitchFamily="18" charset="0"/>
              </a:rPr>
              <a:t>500</a:t>
            </a:r>
            <a:r>
              <a:rPr lang="zh-TW" altLang="zh-HK" sz="1600" b="1" dirty="0">
                <a:solidFill>
                  <a:srgbClr val="C00000"/>
                </a:solidFill>
                <a:latin typeface="Times New Roman" panose="02020603050405020304" pitchFamily="18" charset="0"/>
                <a:cs typeface="Times New Roman" panose="02020603050405020304" pitchFamily="18" charset="0"/>
              </a:rPr>
              <a:t>噸</a:t>
            </a:r>
            <a:r>
              <a:rPr lang="zh-TW" altLang="en-US" sz="1600" dirty="0">
                <a:latin typeface="Times New Roman" panose="02020603050405020304" pitchFamily="18" charset="0"/>
                <a:cs typeface="Times New Roman" panose="02020603050405020304" pitchFamily="18" charset="0"/>
              </a:rPr>
              <a:t>；</a:t>
            </a:r>
            <a:endParaRPr lang="en-US" altLang="zh-TW" sz="1600" dirty="0">
              <a:effectLst/>
              <a:latin typeface="Times New Roman" panose="02020603050405020304" pitchFamily="18" charset="0"/>
              <a:cs typeface="Times New Roman" panose="02020603050405020304" pitchFamily="18" charset="0"/>
            </a:endParaRPr>
          </a:p>
          <a:p>
            <a:pPr marL="342900" indent="-342900" algn="just" latinLnBrk="1">
              <a:spcBef>
                <a:spcPts val="1500"/>
              </a:spcBef>
              <a:buFont typeface="Wingdings" panose="05000000000000000000" pitchFamily="2" charset="2"/>
              <a:buChar char="l"/>
            </a:pPr>
            <a:r>
              <a:rPr lang="en-US" altLang="zh-HK" sz="1600" dirty="0">
                <a:effectLst/>
                <a:latin typeface="Times New Roman" panose="02020603050405020304" pitchFamily="18" charset="0"/>
                <a:cs typeface="Times New Roman" panose="02020603050405020304" pitchFamily="18" charset="0"/>
              </a:rPr>
              <a:t>1937-1944</a:t>
            </a:r>
            <a:r>
              <a:rPr lang="zh-TW" altLang="zh-HK" sz="1600" dirty="0">
                <a:effectLst/>
                <a:latin typeface="Times New Roman" panose="02020603050405020304" pitchFamily="18" charset="0"/>
                <a:cs typeface="Times New Roman" panose="02020603050405020304" pitchFamily="18" charset="0"/>
              </a:rPr>
              <a:t>年，共計</a:t>
            </a:r>
            <a:r>
              <a:rPr lang="en-US" altLang="zh-HK" sz="1600" b="1" dirty="0">
                <a:solidFill>
                  <a:srgbClr val="C00000"/>
                </a:solidFill>
                <a:effectLst/>
                <a:latin typeface="Times New Roman" panose="02020603050405020304" pitchFamily="18" charset="0"/>
                <a:cs typeface="Times New Roman" panose="02020603050405020304" pitchFamily="18" charset="0"/>
              </a:rPr>
              <a:t>9,902,024</a:t>
            </a:r>
            <a:r>
              <a:rPr lang="zh-TW" altLang="zh-HK" sz="1600" b="1" dirty="0">
                <a:solidFill>
                  <a:srgbClr val="C00000"/>
                </a:solidFill>
                <a:effectLst/>
                <a:latin typeface="Times New Roman" panose="02020603050405020304" pitchFamily="18" charset="0"/>
                <a:cs typeface="Times New Roman" panose="02020603050405020304" pitchFamily="18" charset="0"/>
              </a:rPr>
              <a:t>噸</a:t>
            </a:r>
            <a:r>
              <a:rPr lang="zh-TW" altLang="zh-HK" sz="1600" dirty="0">
                <a:effectLst/>
                <a:latin typeface="Times New Roman" panose="02020603050405020304" pitchFamily="18" charset="0"/>
                <a:cs typeface="Times New Roman" panose="02020603050405020304" pitchFamily="18" charset="0"/>
              </a:rPr>
              <a:t>食鹽被搶奪</a:t>
            </a:r>
            <a:r>
              <a:rPr lang="zh-TW" altLang="en-US" sz="1600" dirty="0">
                <a:latin typeface="Times New Roman" panose="02020603050405020304" pitchFamily="18" charset="0"/>
                <a:cs typeface="Times New Roman" panose="02020603050405020304" pitchFamily="18" charset="0"/>
              </a:rPr>
              <a:t>。</a:t>
            </a:r>
            <a:endParaRPr lang="en-US" altLang="zh-TW" sz="1600" dirty="0">
              <a:latin typeface="Times New Roman" panose="02020603050405020304" pitchFamily="18" charset="0"/>
              <a:cs typeface="Times New Roman" panose="02020603050405020304" pitchFamily="18" charset="0"/>
            </a:endParaRPr>
          </a:p>
          <a:p>
            <a:pPr algn="just" latinLnBrk="1">
              <a:spcBef>
                <a:spcPts val="1500"/>
              </a:spcBef>
            </a:pPr>
            <a:r>
              <a:rPr lang="zh-TW" altLang="en-US" sz="1000" dirty="0">
                <a:effectLst/>
                <a:latin typeface="Times New Roman" panose="02020603050405020304" pitchFamily="18" charset="0"/>
                <a:ea typeface="Times New Roman" panose="02020603050405020304" pitchFamily="18" charset="0"/>
                <a:cs typeface="Times New Roman" panose="02020603050405020304" pitchFamily="18" charset="0"/>
              </a:rPr>
              <a:t>資料來源：</a:t>
            </a:r>
            <a:r>
              <a:rPr lang="zh-TW" altLang="zh-HK" sz="10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《歷史教學》</a:t>
            </a:r>
            <a:endParaRPr lang="en-US" altLang="zh-TW" sz="1000" dirty="0">
              <a:solidFill>
                <a:srgbClr val="333333"/>
              </a:solidFill>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 name="文本框 93">
            <a:extLst>
              <a:ext uri="{FF2B5EF4-FFF2-40B4-BE49-F238E27FC236}">
                <a16:creationId xmlns:a16="http://schemas.microsoft.com/office/drawing/2014/main" id="{94708FCB-8FCB-FB77-E3F3-377C8BF99CFF}"/>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dirty="0"/>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192746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10804" y="1115617"/>
            <a:ext cx="7630276" cy="3454792"/>
          </a:xfrm>
          <a:prstGeom prst="rect">
            <a:avLst/>
          </a:prstGeom>
          <a:noFill/>
        </p:spPr>
        <p:txBody>
          <a:bodyPr wrap="square">
            <a:spAutoFit/>
          </a:bodyPr>
          <a:lstStyle/>
          <a:p>
            <a:pPr latinLnBrk="1">
              <a:lnSpc>
                <a:spcPct val="150000"/>
              </a:lnSpc>
              <a:spcBef>
                <a:spcPts val="1500"/>
              </a:spcBef>
            </a:pPr>
            <a:r>
              <a:rPr lang="zh-TW" altLang="zh-HK" sz="2000" b="1" dirty="0">
                <a:effectLst/>
                <a:latin typeface="Times New Roman" panose="02020603050405020304" pitchFamily="18" charset="0"/>
                <a:cs typeface="Times New Roman" panose="02020603050405020304" pitchFamily="18" charset="0"/>
              </a:rPr>
              <a:t>文物流失</a:t>
            </a:r>
            <a:endParaRPr lang="zh-TW" altLang="zh-HK" sz="2000" dirty="0">
              <a:effectLst/>
              <a:latin typeface="Times New Roman" panose="02020603050405020304" pitchFamily="18" charset="0"/>
              <a:cs typeface="Times New Roman" panose="02020603050405020304" pitchFamily="18" charset="0"/>
            </a:endParaRPr>
          </a:p>
          <a:p>
            <a:pPr latinLnBrk="1">
              <a:lnSpc>
                <a:spcPct val="150000"/>
              </a:lnSpc>
              <a:spcBef>
                <a:spcPts val="1500"/>
              </a:spcBef>
            </a:pPr>
            <a:r>
              <a:rPr lang="zh-TW" altLang="zh-HK" sz="1800" dirty="0">
                <a:effectLst/>
                <a:latin typeface="Times New Roman" panose="02020603050405020304" pitchFamily="18" charset="0"/>
                <a:cs typeface="Times New Roman" panose="02020603050405020304" pitchFamily="18" charset="0"/>
              </a:rPr>
              <a:t>日軍</a:t>
            </a:r>
            <a:r>
              <a:rPr lang="zh-TW" altLang="en-US" sz="1800" dirty="0">
                <a:effectLst/>
                <a:latin typeface="Times New Roman" panose="02020603050405020304" pitchFamily="18" charset="0"/>
                <a:cs typeface="Times New Roman" panose="02020603050405020304" pitchFamily="18" charset="0"/>
              </a:rPr>
              <a:t>在中國</a:t>
            </a:r>
            <a:r>
              <a:rPr lang="zh-TW" altLang="zh-HK" sz="1800" dirty="0">
                <a:effectLst/>
                <a:latin typeface="Times New Roman" panose="02020603050405020304" pitchFamily="18" charset="0"/>
                <a:cs typeface="Times New Roman" panose="02020603050405020304" pitchFamily="18" charset="0"/>
              </a:rPr>
              <a:t>強奪</a:t>
            </a:r>
            <a:r>
              <a:rPr lang="zh-TW" altLang="en-US" sz="1800" dirty="0">
                <a:effectLst/>
                <a:latin typeface="Times New Roman" panose="02020603050405020304" pitchFamily="18" charset="0"/>
                <a:cs typeface="Times New Roman" panose="02020603050405020304" pitchFamily="18" charset="0"/>
              </a:rPr>
              <a:t>：</a:t>
            </a:r>
            <a:endParaRPr lang="en-US" altLang="zh-TW" sz="1800" dirty="0">
              <a:effectLst/>
              <a:latin typeface="Times New Roman" panose="02020603050405020304" pitchFamily="18" charset="0"/>
              <a:cs typeface="Times New Roman" panose="02020603050405020304" pitchFamily="18" charset="0"/>
            </a:endParaRPr>
          </a:p>
          <a:p>
            <a:pPr marL="342900" indent="-342900" latinLnBrk="1">
              <a:lnSpc>
                <a:spcPct val="150000"/>
              </a:lnSpc>
              <a:spcBef>
                <a:spcPts val="1500"/>
              </a:spcBef>
              <a:buFont typeface="Wingdings" panose="05000000000000000000" pitchFamily="2" charset="2"/>
              <a:buChar char="l"/>
            </a:pPr>
            <a:r>
              <a:rPr lang="zh-TW" altLang="zh-HK" sz="1800" dirty="0">
                <a:effectLst/>
                <a:latin typeface="Times New Roman" panose="02020603050405020304" pitchFamily="18" charset="0"/>
                <a:cs typeface="Times New Roman" panose="02020603050405020304" pitchFamily="18" charset="0"/>
              </a:rPr>
              <a:t>書畫類</a:t>
            </a:r>
            <a:r>
              <a:rPr lang="en-US" altLang="zh-HK" sz="1800" b="1" dirty="0">
                <a:solidFill>
                  <a:srgbClr val="C00000"/>
                </a:solidFill>
                <a:effectLst/>
                <a:latin typeface="Times New Roman" panose="02020603050405020304" pitchFamily="18" charset="0"/>
                <a:cs typeface="Times New Roman" panose="02020603050405020304" pitchFamily="18" charset="0"/>
              </a:rPr>
              <a:t>15,000</a:t>
            </a:r>
            <a:r>
              <a:rPr lang="zh-TW" altLang="zh-HK" sz="1800" b="1" dirty="0">
                <a:solidFill>
                  <a:srgbClr val="C00000"/>
                </a:solidFill>
                <a:effectLst/>
                <a:latin typeface="Times New Roman" panose="02020603050405020304" pitchFamily="18" charset="0"/>
                <a:cs typeface="Times New Roman" panose="02020603050405020304" pitchFamily="18" charset="0"/>
              </a:rPr>
              <a:t>多件</a:t>
            </a:r>
            <a:r>
              <a:rPr lang="zh-TW" altLang="zh-HK" sz="1800" dirty="0">
                <a:effectLst/>
                <a:latin typeface="Times New Roman" panose="02020603050405020304" pitchFamily="18" charset="0"/>
                <a:cs typeface="Times New Roman" panose="02020603050405020304" pitchFamily="18" charset="0"/>
              </a:rPr>
              <a:t>、古器物類</a:t>
            </a:r>
            <a:r>
              <a:rPr lang="en-US" altLang="zh-HK" sz="1800" b="1" dirty="0">
                <a:solidFill>
                  <a:srgbClr val="C00000"/>
                </a:solidFill>
                <a:effectLst/>
                <a:latin typeface="Times New Roman" panose="02020603050405020304" pitchFamily="18" charset="0"/>
                <a:cs typeface="Times New Roman" panose="02020603050405020304" pitchFamily="18" charset="0"/>
              </a:rPr>
              <a:t>16,000</a:t>
            </a:r>
            <a:r>
              <a:rPr lang="zh-TW" altLang="zh-HK" sz="1800" b="1" dirty="0">
                <a:solidFill>
                  <a:srgbClr val="C00000"/>
                </a:solidFill>
                <a:effectLst/>
                <a:latin typeface="Times New Roman" panose="02020603050405020304" pitchFamily="18" charset="0"/>
                <a:cs typeface="Times New Roman" panose="02020603050405020304" pitchFamily="18" charset="0"/>
              </a:rPr>
              <a:t>多件</a:t>
            </a:r>
            <a:r>
              <a:rPr lang="zh-TW" altLang="en-US" sz="1800" dirty="0">
                <a:effectLst/>
                <a:latin typeface="Times New Roman" panose="02020603050405020304" pitchFamily="18" charset="0"/>
                <a:cs typeface="Times New Roman" panose="02020603050405020304" pitchFamily="18" charset="0"/>
              </a:rPr>
              <a:t>；</a:t>
            </a:r>
            <a:endParaRPr lang="en-US" altLang="zh-TW" sz="1800" dirty="0">
              <a:effectLst/>
              <a:latin typeface="Times New Roman" panose="02020603050405020304" pitchFamily="18" charset="0"/>
              <a:cs typeface="Times New Roman" panose="02020603050405020304" pitchFamily="18" charset="0"/>
            </a:endParaRPr>
          </a:p>
          <a:p>
            <a:pPr marL="342900" indent="-342900" latinLnBrk="1">
              <a:lnSpc>
                <a:spcPct val="150000"/>
              </a:lnSpc>
              <a:spcBef>
                <a:spcPts val="1500"/>
              </a:spcBef>
              <a:buFont typeface="Wingdings" panose="05000000000000000000" pitchFamily="2" charset="2"/>
              <a:buChar char="l"/>
            </a:pPr>
            <a:r>
              <a:rPr lang="zh-TW" altLang="zh-HK" sz="1800" dirty="0">
                <a:effectLst/>
                <a:latin typeface="Times New Roman" panose="02020603050405020304" pitchFamily="18" charset="0"/>
                <a:cs typeface="Times New Roman" panose="02020603050405020304" pitchFamily="18" charset="0"/>
              </a:rPr>
              <a:t>碑帖類</a:t>
            </a:r>
            <a:r>
              <a:rPr lang="en-US" altLang="zh-HK" sz="1800" b="1" dirty="0">
                <a:solidFill>
                  <a:srgbClr val="C00000"/>
                </a:solidFill>
                <a:effectLst/>
                <a:latin typeface="Times New Roman" panose="02020603050405020304" pitchFamily="18" charset="0"/>
                <a:cs typeface="Times New Roman" panose="02020603050405020304" pitchFamily="18" charset="0"/>
              </a:rPr>
              <a:t>9,300</a:t>
            </a:r>
            <a:r>
              <a:rPr lang="zh-TW" altLang="zh-HK" sz="1800" b="1" dirty="0">
                <a:solidFill>
                  <a:srgbClr val="C00000"/>
                </a:solidFill>
                <a:effectLst/>
                <a:latin typeface="Times New Roman" panose="02020603050405020304" pitchFamily="18" charset="0"/>
                <a:cs typeface="Times New Roman" panose="02020603050405020304" pitchFamily="18" charset="0"/>
              </a:rPr>
              <a:t>多件</a:t>
            </a:r>
            <a:r>
              <a:rPr lang="zh-TW" altLang="zh-HK" sz="1800" dirty="0">
                <a:effectLst/>
                <a:latin typeface="Times New Roman" panose="02020603050405020304" pitchFamily="18" charset="0"/>
                <a:cs typeface="Times New Roman" panose="02020603050405020304" pitchFamily="18" charset="0"/>
              </a:rPr>
              <a:t>、珍稀書籍類</a:t>
            </a:r>
            <a:r>
              <a:rPr lang="en-US" altLang="zh-HK" sz="1800" b="1" dirty="0">
                <a:solidFill>
                  <a:srgbClr val="C00000"/>
                </a:solidFill>
                <a:effectLst/>
                <a:latin typeface="Times New Roman" panose="02020603050405020304" pitchFamily="18" charset="0"/>
                <a:cs typeface="Times New Roman" panose="02020603050405020304" pitchFamily="18" charset="0"/>
              </a:rPr>
              <a:t>300</a:t>
            </a:r>
            <a:r>
              <a:rPr lang="zh-TW" altLang="zh-HK" sz="1800" b="1" dirty="0">
                <a:solidFill>
                  <a:srgbClr val="C00000"/>
                </a:solidFill>
                <a:effectLst/>
                <a:latin typeface="Times New Roman" panose="02020603050405020304" pitchFamily="18" charset="0"/>
                <a:cs typeface="Times New Roman" panose="02020603050405020304" pitchFamily="18" charset="0"/>
              </a:rPr>
              <a:t>萬冊</a:t>
            </a:r>
            <a:r>
              <a:rPr lang="zh-TW" altLang="zh-HK" sz="1800" dirty="0">
                <a:effectLst/>
                <a:latin typeface="Times New Roman" panose="02020603050405020304" pitchFamily="18" charset="0"/>
                <a:cs typeface="Times New Roman" panose="02020603050405020304" pitchFamily="18" charset="0"/>
              </a:rPr>
              <a:t>，</a:t>
            </a:r>
            <a:r>
              <a:rPr lang="zh-TW" altLang="en-US" sz="1800" dirty="0">
                <a:effectLst/>
                <a:latin typeface="Times New Roman" panose="02020603050405020304" pitchFamily="18" charset="0"/>
                <a:cs typeface="Times New Roman" panose="02020603050405020304" pitchFamily="18" charset="0"/>
              </a:rPr>
              <a:t>並</a:t>
            </a:r>
            <a:r>
              <a:rPr lang="zh-TW" altLang="zh-HK" sz="1800" dirty="0">
                <a:effectLst/>
                <a:latin typeface="Times New Roman" panose="02020603050405020304" pitchFamily="18" charset="0"/>
                <a:cs typeface="Times New Roman" panose="02020603050405020304" pitchFamily="18" charset="0"/>
              </a:rPr>
              <a:t>破壞歷史古蹟</a:t>
            </a:r>
            <a:r>
              <a:rPr lang="en-US" altLang="zh-HK" sz="1800" b="1" dirty="0">
                <a:solidFill>
                  <a:srgbClr val="C00000"/>
                </a:solidFill>
                <a:effectLst/>
                <a:latin typeface="Times New Roman" panose="02020603050405020304" pitchFamily="18" charset="0"/>
                <a:cs typeface="Times New Roman" panose="02020603050405020304" pitchFamily="18" charset="0"/>
              </a:rPr>
              <a:t>741</a:t>
            </a:r>
            <a:r>
              <a:rPr lang="zh-TW" altLang="zh-HK" sz="1800" b="1" dirty="0">
                <a:solidFill>
                  <a:srgbClr val="C00000"/>
                </a:solidFill>
                <a:effectLst/>
                <a:latin typeface="Times New Roman" panose="02020603050405020304" pitchFamily="18" charset="0"/>
                <a:cs typeface="Times New Roman" panose="02020603050405020304" pitchFamily="18" charset="0"/>
              </a:rPr>
              <a:t>處</a:t>
            </a:r>
            <a:r>
              <a:rPr lang="zh-TW" altLang="en-US" sz="1800" dirty="0">
                <a:solidFill>
                  <a:prstClr val="black"/>
                </a:solidFill>
                <a:latin typeface="Times New Roman" panose="02020603050405020304" pitchFamily="18" charset="0"/>
                <a:cs typeface="Times New Roman" panose="02020603050405020304" pitchFamily="18" charset="0"/>
              </a:rPr>
              <a:t>。</a:t>
            </a:r>
            <a:r>
              <a:rPr lang="en-US" altLang="zh-TW" sz="1800" b="1" dirty="0">
                <a:solidFill>
                  <a:srgbClr val="C00000"/>
                </a:solidFill>
                <a:effectLst/>
                <a:latin typeface="Times New Roman" panose="02020603050405020304" pitchFamily="18" charset="0"/>
                <a:cs typeface="Times New Roman" panose="02020603050405020304" pitchFamily="18" charset="0"/>
              </a:rPr>
              <a:t> </a:t>
            </a:r>
          </a:p>
          <a:p>
            <a:pPr lvl="0" latinLnBrk="1">
              <a:lnSpc>
                <a:spcPct val="150000"/>
              </a:lnSpc>
              <a:spcBef>
                <a:spcPts val="1500"/>
              </a:spcBef>
            </a:pPr>
            <a:r>
              <a:rPr lang="zh-TW" altLang="en-US" sz="1000" dirty="0">
                <a:solidFill>
                  <a:prstClr val="black"/>
                </a:solidFill>
                <a:latin typeface="Times New Roman" panose="02020603050405020304" pitchFamily="18" charset="0"/>
                <a:cs typeface="Times New Roman" panose="02020603050405020304" pitchFamily="18" charset="0"/>
              </a:rPr>
              <a:t>資料來源</a:t>
            </a:r>
            <a:r>
              <a:rPr lang="en-US" altLang="zh-TW" sz="1000" dirty="0">
                <a:solidFill>
                  <a:prstClr val="black"/>
                </a:solidFill>
                <a:latin typeface="Times New Roman" panose="02020603050405020304" pitchFamily="18" charset="0"/>
                <a:cs typeface="Times New Roman" panose="02020603050405020304" pitchFamily="18" charset="0"/>
              </a:rPr>
              <a:t>︰</a:t>
            </a:r>
            <a:r>
              <a:rPr lang="zh-TW" altLang="en-US" sz="1000" dirty="0">
                <a:solidFill>
                  <a:prstClr val="black"/>
                </a:solidFill>
                <a:latin typeface="Times New Roman" panose="02020603050405020304" pitchFamily="18" charset="0"/>
                <a:cs typeface="Times New Roman" panose="02020603050405020304" pitchFamily="18" charset="0"/>
              </a:rPr>
              <a:t>「戰區文物保存委員會」</a:t>
            </a:r>
            <a:r>
              <a:rPr lang="zh-TW" altLang="zh-HK" sz="1000" dirty="0">
                <a:solidFill>
                  <a:prstClr val="black"/>
                </a:solidFill>
                <a:latin typeface="Times New Roman" panose="02020603050405020304" pitchFamily="18" charset="0"/>
                <a:cs typeface="Times New Roman" panose="02020603050405020304" pitchFamily="18" charset="0"/>
              </a:rPr>
              <a:t>統計</a:t>
            </a:r>
          </a:p>
          <a:p>
            <a:pPr latinLnBrk="1">
              <a:lnSpc>
                <a:spcPct val="150000"/>
              </a:lnSpc>
              <a:spcBef>
                <a:spcPts val="1500"/>
              </a:spcBef>
            </a:pPr>
            <a:r>
              <a:rPr lang="zh-TW" altLang="zh-HK" sz="1800" dirty="0">
                <a:effectLst/>
                <a:latin typeface="Times New Roman" panose="02020603050405020304" pitchFamily="18" charset="0"/>
                <a:cs typeface="Times New Roman" panose="02020603050405020304" pitchFamily="18" charset="0"/>
              </a:rPr>
              <a:t>時至今日，日本的博物館裏</a:t>
            </a:r>
            <a:r>
              <a:rPr lang="zh-TW" altLang="en-US" sz="1800" dirty="0">
                <a:latin typeface="Times New Roman" panose="02020603050405020304" pitchFamily="18" charset="0"/>
                <a:cs typeface="Times New Roman" panose="02020603050405020304" pitchFamily="18" charset="0"/>
              </a:rPr>
              <a:t>仍藏有我國</a:t>
            </a:r>
            <a:r>
              <a:rPr lang="zh-TW" altLang="zh-HK" sz="1800" dirty="0">
                <a:effectLst/>
                <a:latin typeface="Times New Roman" panose="02020603050405020304" pitchFamily="18" charset="0"/>
                <a:cs typeface="Times New Roman" panose="02020603050405020304" pitchFamily="18" charset="0"/>
              </a:rPr>
              <a:t>大量的文物</a:t>
            </a:r>
            <a:r>
              <a:rPr lang="zh-TW" altLang="en-US" sz="1800" dirty="0">
                <a:effectLst/>
                <a:latin typeface="Times New Roman" panose="02020603050405020304" pitchFamily="18" charset="0"/>
                <a:cs typeface="Times New Roman" panose="02020603050405020304" pitchFamily="18" charset="0"/>
              </a:rPr>
              <a:t>。</a:t>
            </a:r>
            <a:endParaRPr lang="zh-TW" altLang="zh-HK" sz="1800" dirty="0">
              <a:effectLst/>
              <a:latin typeface="Times New Roman" panose="02020603050405020304" pitchFamily="18" charset="0"/>
              <a:cs typeface="Times New Roman" panose="02020603050405020304" pitchFamily="18" charset="0"/>
            </a:endParaRPr>
          </a:p>
        </p:txBody>
      </p:sp>
      <p:sp>
        <p:nvSpPr>
          <p:cNvPr id="7" name="文本框 93">
            <a:extLst>
              <a:ext uri="{FF2B5EF4-FFF2-40B4-BE49-F238E27FC236}">
                <a16:creationId xmlns:a16="http://schemas.microsoft.com/office/drawing/2014/main" id="{EB8739F9-9B74-BE1F-5DC3-3577FF12B750}"/>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ExtraLight" panose="00000500000000000000" pitchFamily="2" charset="-120"/>
                <a:ea typeface="清松手寫體4-ExtraLight" panose="00000500000000000000" pitchFamily="2" charset="-120"/>
                <a:cs typeface="Times New Roman" panose="02020603050405020304" pitchFamily="18" charset="0"/>
              </a:rPr>
              <a:t>中華民族的悲痛及創傷</a:t>
            </a:r>
            <a:endParaRPr lang="zh-TW" altLang="zh-HK" sz="3600" dirty="0"/>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485424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50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fade">
                                      <p:cBhvr>
                                        <p:cTn id="20" dur="500"/>
                                        <p:tgtEl>
                                          <p:spTgt spid="15">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500"/>
                                  </p:stCondLst>
                                  <p:childTnLst>
                                    <p:set>
                                      <p:cBhvr>
                                        <p:cTn id="23" dur="1" fill="hold">
                                          <p:stCondLst>
                                            <p:cond delay="0"/>
                                          </p:stCondLst>
                                        </p:cTn>
                                        <p:tgtEl>
                                          <p:spTgt spid="15">
                                            <p:txEl>
                                              <p:pRg st="5" end="5"/>
                                            </p:txEl>
                                          </p:spTgt>
                                        </p:tgtEl>
                                        <p:attrNameLst>
                                          <p:attrName>style.visibility</p:attrName>
                                        </p:attrNameLst>
                                      </p:cBhvr>
                                      <p:to>
                                        <p:strVal val="visible"/>
                                      </p:to>
                                    </p:set>
                                    <p:animEffect transition="in" filter="fade">
                                      <p:cBhvr>
                                        <p:cTn id="24" dur="500"/>
                                        <p:tgtEl>
                                          <p:spTgt spid="15">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fade">
                                      <p:cBhvr>
                                        <p:cTn id="28"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2" name="文本框 93">
            <a:extLst>
              <a:ext uri="{FF2B5EF4-FFF2-40B4-BE49-F238E27FC236}">
                <a16:creationId xmlns:a16="http://schemas.microsoft.com/office/drawing/2014/main" id="{3DCF7D86-98F1-0D67-843F-BA99CC08A107}"/>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en-US" sz="3600" b="1" dirty="0">
                <a:latin typeface="清松手寫體4-ExtraLight" panose="00000500000000000000" pitchFamily="2" charset="-120"/>
                <a:ea typeface="清松手寫體4-ExtraLight" panose="00000500000000000000" pitchFamily="2" charset="-120"/>
                <a:cs typeface="Times New Roman" panose="02020603050405020304" pitchFamily="18" charset="0"/>
              </a:rPr>
              <a:t>總結</a:t>
            </a:r>
            <a:endParaRPr lang="zh-TW" altLang="zh-HK" sz="3600" kern="100" dirty="0">
              <a:latin typeface="清松手寫體4-ExtraLight" panose="00000500000000000000" pitchFamily="2" charset="-120"/>
              <a:ea typeface="清松手寫體4-ExtraLight" panose="00000500000000000000" pitchFamily="2" charset="-120"/>
              <a:cs typeface="Times New Roman" panose="02020603050405020304" pitchFamily="18" charset="0"/>
            </a:endParaRPr>
          </a:p>
          <a:p>
            <a:pPr lvl="0" defTabSz="914400" eaLnBrk="0" fontAlgn="base" hangingPunct="0">
              <a:spcBef>
                <a:spcPct val="0"/>
              </a:spcBef>
              <a:spcAft>
                <a:spcPct val="0"/>
              </a:spcAft>
            </a:pPr>
            <a:endParaRPr lang="zh-HK" altLang="zh-TW" sz="1050" dirty="0"/>
          </a:p>
        </p:txBody>
      </p:sp>
      <p:sp>
        <p:nvSpPr>
          <p:cNvPr id="9" name="文字方塊 8">
            <a:extLst>
              <a:ext uri="{FF2B5EF4-FFF2-40B4-BE49-F238E27FC236}">
                <a16:creationId xmlns:a16="http://schemas.microsoft.com/office/drawing/2014/main" id="{025DD36E-D539-9AE3-A89C-A253BD132DAC}"/>
              </a:ext>
            </a:extLst>
          </p:cNvPr>
          <p:cNvSpPr txBox="1"/>
          <p:nvPr/>
        </p:nvSpPr>
        <p:spPr>
          <a:xfrm>
            <a:off x="710803" y="1115617"/>
            <a:ext cx="7916361" cy="3367589"/>
          </a:xfrm>
          <a:prstGeom prst="rect">
            <a:avLst/>
          </a:prstGeom>
          <a:noFill/>
        </p:spPr>
        <p:txBody>
          <a:bodyPr wrap="square">
            <a:spAutoFit/>
          </a:bodyPr>
          <a:lstStyle/>
          <a:p>
            <a:pPr algn="just">
              <a:lnSpc>
                <a:spcPct val="150000"/>
              </a:lnSpc>
            </a:pPr>
            <a:r>
              <a:rPr lang="zh-TW" altLang="en-US" sz="1800" dirty="0"/>
              <a:t>     自</a:t>
            </a:r>
            <a:r>
              <a:rPr lang="en-US" altLang="zh-TW" sz="1800" b="1" dirty="0">
                <a:solidFill>
                  <a:srgbClr val="C00000"/>
                </a:solidFill>
                <a:latin typeface="Times New Roman" panose="02020603050405020304" pitchFamily="18" charset="0"/>
                <a:cs typeface="Times New Roman" panose="02020603050405020304" pitchFamily="18" charset="0"/>
              </a:rPr>
              <a:t>1931</a:t>
            </a:r>
            <a:r>
              <a:rPr lang="zh-TW" altLang="en-US" sz="1800" b="1" dirty="0">
                <a:solidFill>
                  <a:srgbClr val="C00000"/>
                </a:solidFill>
              </a:rPr>
              <a:t>年</a:t>
            </a:r>
            <a:r>
              <a:rPr lang="zh-TW" altLang="en-US" sz="1800" b="1" dirty="0"/>
              <a:t>「</a:t>
            </a:r>
            <a:r>
              <a:rPr lang="zh-TW" altLang="en-US" sz="1800" dirty="0"/>
              <a:t>九一八事變」爆發起，至</a:t>
            </a:r>
            <a:r>
              <a:rPr lang="en-US" altLang="zh-TW" sz="1800" dirty="0">
                <a:latin typeface="Times New Roman" panose="02020603050405020304" pitchFamily="18" charset="0"/>
                <a:cs typeface="Times New Roman" panose="02020603050405020304" pitchFamily="18" charset="0"/>
              </a:rPr>
              <a:t>1937</a:t>
            </a:r>
            <a:r>
              <a:rPr lang="zh-TW" altLang="en-US" sz="1800" dirty="0"/>
              <a:t>年中國人民團結抗日，八年全面抗戰展開；至</a:t>
            </a:r>
            <a:r>
              <a:rPr lang="en-US" altLang="zh-TW" sz="1800" b="1" dirty="0">
                <a:solidFill>
                  <a:srgbClr val="C00000"/>
                </a:solidFill>
                <a:latin typeface="Times New Roman" panose="02020603050405020304" pitchFamily="18" charset="0"/>
                <a:cs typeface="Times New Roman" panose="02020603050405020304" pitchFamily="18" charset="0"/>
              </a:rPr>
              <a:t>1945</a:t>
            </a:r>
            <a:r>
              <a:rPr lang="zh-TW" altLang="en-US" sz="1800" b="1" dirty="0">
                <a:solidFill>
                  <a:srgbClr val="C00000"/>
                </a:solidFill>
              </a:rPr>
              <a:t>年</a:t>
            </a:r>
            <a:r>
              <a:rPr lang="zh-TW" altLang="en-US" sz="1800" dirty="0"/>
              <a:t>取得勝利，日本宣告投降，中國經歷長達</a:t>
            </a:r>
            <a:r>
              <a:rPr lang="en-US" altLang="zh-TW" sz="1800" b="1" dirty="0">
                <a:solidFill>
                  <a:srgbClr val="C00000"/>
                </a:solidFill>
                <a:latin typeface="Times New Roman" panose="02020603050405020304" pitchFamily="18" charset="0"/>
                <a:cs typeface="Times New Roman" panose="02020603050405020304" pitchFamily="18" charset="0"/>
              </a:rPr>
              <a:t>14</a:t>
            </a:r>
            <a:r>
              <a:rPr lang="zh-TW" altLang="en-US" sz="1800" b="1" dirty="0">
                <a:solidFill>
                  <a:srgbClr val="C00000"/>
                </a:solidFill>
              </a:rPr>
              <a:t>年</a:t>
            </a:r>
            <a:r>
              <a:rPr lang="zh-TW" altLang="en-US" sz="1800" dirty="0"/>
              <a:t>艱苦磨難的戰爭歲月。 </a:t>
            </a:r>
            <a:endParaRPr lang="en-US" altLang="zh-TW" sz="1800" kern="100" spc="15" dirty="0">
              <a:effectLst/>
              <a:latin typeface="Times New Roman" panose="02020603050405020304" pitchFamily="18" charset="0"/>
              <a:cs typeface="Times New Roman" panose="02020603050405020304" pitchFamily="18" charset="0"/>
            </a:endParaRPr>
          </a:p>
          <a:p>
            <a:pPr algn="just">
              <a:lnSpc>
                <a:spcPct val="150000"/>
              </a:lnSpc>
            </a:pPr>
            <a:endParaRPr lang="en-US" altLang="zh-TW" sz="1800" kern="100" spc="15" dirty="0">
              <a:solidFill>
                <a:srgbClr val="202124"/>
              </a:solidFill>
              <a:latin typeface="Times New Roman" panose="02020603050405020304" pitchFamily="18" charset="0"/>
              <a:cs typeface="Times New Roman" panose="02020603050405020304" pitchFamily="18" charset="0"/>
            </a:endParaRPr>
          </a:p>
          <a:p>
            <a:pPr algn="just">
              <a:lnSpc>
                <a:spcPct val="150000"/>
              </a:lnSpc>
            </a:pPr>
            <a:r>
              <a:rPr lang="en-US" altLang="zh-TW" sz="1800" kern="100" spc="15" dirty="0">
                <a:solidFill>
                  <a:srgbClr val="202124"/>
                </a:solidFill>
                <a:effectLst/>
                <a:latin typeface="Times New Roman" panose="02020603050405020304" pitchFamily="18" charset="0"/>
                <a:cs typeface="Times New Roman" panose="02020603050405020304" pitchFamily="18" charset="0"/>
              </a:rPr>
              <a:t>     </a:t>
            </a:r>
            <a:r>
              <a:rPr lang="en-US" altLang="zh-TW" sz="1800" kern="100" spc="15" dirty="0">
                <a:effectLst/>
                <a:latin typeface="Times New Roman" panose="02020603050405020304" pitchFamily="18" charset="0"/>
                <a:cs typeface="Times New Roman" panose="02020603050405020304" pitchFamily="18" charset="0"/>
              </a:rPr>
              <a:t>2013</a:t>
            </a:r>
            <a:r>
              <a:rPr lang="zh-TW" altLang="en-US" sz="1800" kern="100" spc="15" dirty="0">
                <a:effectLst/>
                <a:latin typeface="+mn-ea"/>
                <a:cs typeface="Times New Roman" panose="02020603050405020304" pitchFamily="18" charset="0"/>
              </a:rPr>
              <a:t>年，時任日本首相</a:t>
            </a:r>
            <a:r>
              <a:rPr lang="zh-TW" altLang="en-US" sz="1800" b="1" kern="100" spc="15" dirty="0">
                <a:solidFill>
                  <a:srgbClr val="C00000"/>
                </a:solidFill>
                <a:effectLst/>
                <a:latin typeface="+mn-ea"/>
                <a:cs typeface="Times New Roman" panose="02020603050405020304" pitchFamily="18" charset="0"/>
              </a:rPr>
              <a:t>安倍晉三</a:t>
            </a:r>
            <a:r>
              <a:rPr lang="zh-TW" altLang="en-US" sz="1800" kern="100" spc="15" dirty="0">
                <a:effectLst/>
                <a:latin typeface="+mn-ea"/>
                <a:cs typeface="Times New Roman" panose="02020603050405020304" pitchFamily="18" charset="0"/>
              </a:rPr>
              <a:t>竟在日本參議院表示：「學術界和國際上都未對侵略做出定義，其定義會因國與國關係中各國所處的立場而有所不同。」這番言論無異於</a:t>
            </a:r>
            <a:r>
              <a:rPr lang="zh-TW" altLang="en-US" sz="1800" b="1" kern="100" spc="15" dirty="0">
                <a:solidFill>
                  <a:srgbClr val="C00000"/>
                </a:solidFill>
                <a:effectLst/>
                <a:latin typeface="+mn-ea"/>
                <a:cs typeface="Times New Roman" panose="02020603050405020304" pitchFamily="18" charset="0"/>
              </a:rPr>
              <a:t>否認日本的「侵略行為」</a:t>
            </a:r>
            <a:r>
              <a:rPr lang="zh-TW" altLang="en-US" sz="1800" kern="100" spc="15" dirty="0">
                <a:effectLst/>
                <a:latin typeface="+mn-ea"/>
                <a:cs typeface="Times New Roman" panose="02020603050405020304" pitchFamily="18" charset="0"/>
              </a:rPr>
              <a:t>，而日本教育部亦多次竄改課本中侵華歷史事件的記載，妄圖掩飾日本侵略中國時所帶來的嚴重傷害。</a:t>
            </a:r>
            <a:endParaRPr lang="zh-TW" altLang="zh-HK" sz="12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29896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8" name="文本框 93">
            <a:extLst>
              <a:ext uri="{FF2B5EF4-FFF2-40B4-BE49-F238E27FC236}">
                <a16:creationId xmlns:a16="http://schemas.microsoft.com/office/drawing/2014/main" id="{104D085D-8A95-4FD7-7F0E-1E7897D89AFC}"/>
              </a:ext>
            </a:extLst>
          </p:cNvPr>
          <p:cNvSpPr txBox="1">
            <a:spLocks noChangeArrowheads="1"/>
          </p:cNvSpPr>
          <p:nvPr/>
        </p:nvSpPr>
        <p:spPr bwMode="auto">
          <a:xfrm>
            <a:off x="1099322" y="247514"/>
            <a:ext cx="6721203"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en-US" sz="3600" b="1" dirty="0">
                <a:latin typeface="清松手寫體4-ExtraLight" panose="00000500000000000000" pitchFamily="2" charset="-120"/>
                <a:ea typeface="清松手寫體4-ExtraLight" panose="00000500000000000000" pitchFamily="2" charset="-120"/>
                <a:cs typeface="Times New Roman" panose="02020603050405020304" pitchFamily="18" charset="0"/>
              </a:rPr>
              <a:t>總結</a:t>
            </a:r>
            <a:endParaRPr lang="zh-TW" altLang="zh-HK" sz="3600" kern="100" dirty="0">
              <a:latin typeface="清松手寫體4-ExtraLight" panose="00000500000000000000" pitchFamily="2" charset="-120"/>
              <a:ea typeface="清松手寫體4-ExtraLight" panose="00000500000000000000" pitchFamily="2" charset="-120"/>
              <a:cs typeface="Times New Roman" panose="02020603050405020304" pitchFamily="18" charset="0"/>
            </a:endParaRPr>
          </a:p>
          <a:p>
            <a:pPr lvl="0" defTabSz="914400" eaLnBrk="0" fontAlgn="base" hangingPunct="0">
              <a:spcBef>
                <a:spcPct val="0"/>
              </a:spcBef>
              <a:spcAft>
                <a:spcPct val="0"/>
              </a:spcAft>
            </a:pPr>
            <a:endParaRPr lang="zh-HK" altLang="zh-TW" sz="1050" dirty="0"/>
          </a:p>
        </p:txBody>
      </p:sp>
      <p:sp>
        <p:nvSpPr>
          <p:cNvPr id="2" name="文字方塊 1">
            <a:extLst>
              <a:ext uri="{FF2B5EF4-FFF2-40B4-BE49-F238E27FC236}">
                <a16:creationId xmlns:a16="http://schemas.microsoft.com/office/drawing/2014/main" id="{7B96E622-2DB3-AC9C-B597-8C36B5168DC6}"/>
              </a:ext>
            </a:extLst>
          </p:cNvPr>
          <p:cNvSpPr txBox="1"/>
          <p:nvPr/>
        </p:nvSpPr>
        <p:spPr>
          <a:xfrm>
            <a:off x="589360" y="1001317"/>
            <a:ext cx="8321278" cy="3746347"/>
          </a:xfrm>
          <a:prstGeom prst="rect">
            <a:avLst/>
          </a:prstGeom>
          <a:noFill/>
        </p:spPr>
        <p:txBody>
          <a:bodyPr wrap="square">
            <a:spAutoFit/>
          </a:bodyPr>
          <a:lstStyle/>
          <a:p>
            <a:pPr indent="363220" algn="just" hangingPunct="0">
              <a:lnSpc>
                <a:spcPct val="150000"/>
              </a:lnSpc>
            </a:pPr>
            <a:r>
              <a:rPr lang="zh-TW" altLang="zh-HK" sz="1600" kern="100" spc="15" dirty="0">
                <a:effectLst/>
                <a:latin typeface="+mn-ea"/>
                <a:cs typeface="Times New Roman" panose="02020603050405020304" pitchFamily="18" charset="0"/>
              </a:rPr>
              <a:t>日本政府及其領導人對日本在第二次世界大戰的侵略史實所表達的言論與態度，激起全體中國人、亞洲人甚至全世界的強烈憤慨</a:t>
            </a:r>
            <a:r>
              <a:rPr lang="zh-TW" altLang="en-US" sz="1600" kern="100" spc="15" dirty="0">
                <a:latin typeface="+mn-ea"/>
                <a:cs typeface="Times New Roman" panose="02020603050405020304" pitchFamily="18" charset="0"/>
              </a:rPr>
              <a:t>！</a:t>
            </a:r>
            <a:endParaRPr lang="en-US" altLang="zh-TW" sz="1600" kern="100" spc="15" dirty="0">
              <a:effectLst/>
              <a:latin typeface="+mn-ea"/>
              <a:cs typeface="Times New Roman" panose="02020603050405020304" pitchFamily="18" charset="0"/>
            </a:endParaRPr>
          </a:p>
          <a:p>
            <a:pPr indent="363220" algn="just" hangingPunct="0">
              <a:lnSpc>
                <a:spcPct val="150000"/>
              </a:lnSpc>
            </a:pPr>
            <a:endParaRPr lang="en-US" altLang="zh-HK" sz="1600" kern="100" spc="15" dirty="0">
              <a:latin typeface="+mn-ea"/>
              <a:cs typeface="Times New Roman" panose="02020603050405020304" pitchFamily="18" charset="0"/>
            </a:endParaRPr>
          </a:p>
          <a:p>
            <a:pPr indent="363220" algn="just" hangingPunct="0">
              <a:lnSpc>
                <a:spcPct val="150000"/>
              </a:lnSpc>
            </a:pPr>
            <a:r>
              <a:rPr lang="en-US" altLang="zh-HK" sz="1600" kern="100" spc="15" dirty="0">
                <a:effectLst/>
                <a:latin typeface="Times New Roman" panose="02020603050405020304" pitchFamily="18" charset="0"/>
                <a:cs typeface="Times New Roman" panose="02020603050405020304" pitchFamily="18" charset="0"/>
              </a:rPr>
              <a:t>2014</a:t>
            </a:r>
            <a:r>
              <a:rPr lang="zh-TW" altLang="zh-HK" sz="1600" kern="100" spc="15" dirty="0">
                <a:effectLst/>
                <a:latin typeface="+mn-ea"/>
                <a:cs typeface="Times New Roman" panose="02020603050405020304" pitchFamily="18" charset="0"/>
              </a:rPr>
              <a:t>年</a:t>
            </a:r>
            <a:r>
              <a:rPr lang="en-US" altLang="zh-HK" sz="1600" kern="100" spc="15" dirty="0">
                <a:effectLst/>
                <a:latin typeface="Times New Roman" panose="02020603050405020304" pitchFamily="18" charset="0"/>
                <a:cs typeface="Times New Roman" panose="02020603050405020304" pitchFamily="18" charset="0"/>
              </a:rPr>
              <a:t>12</a:t>
            </a:r>
            <a:r>
              <a:rPr lang="zh-TW" altLang="zh-HK" sz="1600" kern="100" spc="15" dirty="0">
                <a:effectLst/>
                <a:latin typeface="+mn-ea"/>
                <a:cs typeface="Times New Roman" panose="02020603050405020304" pitchFamily="18" charset="0"/>
              </a:rPr>
              <a:t>月</a:t>
            </a:r>
            <a:r>
              <a:rPr lang="en-US" altLang="zh-HK" sz="1600" kern="100" spc="15" dirty="0">
                <a:effectLst/>
                <a:latin typeface="Times New Roman" panose="02020603050405020304" pitchFamily="18" charset="0"/>
                <a:cs typeface="Times New Roman" panose="02020603050405020304" pitchFamily="18" charset="0"/>
              </a:rPr>
              <a:t>13</a:t>
            </a:r>
            <a:r>
              <a:rPr lang="zh-TW" altLang="zh-HK" sz="1600" kern="100" spc="15" dirty="0">
                <a:effectLst/>
                <a:latin typeface="+mn-ea"/>
                <a:cs typeface="Times New Roman" panose="02020603050405020304" pitchFamily="18" charset="0"/>
              </a:rPr>
              <a:t>日，</a:t>
            </a:r>
            <a:r>
              <a:rPr lang="zh-TW" altLang="zh-HK" sz="1600" b="1" kern="100" spc="15" dirty="0">
                <a:solidFill>
                  <a:srgbClr val="C00000"/>
                </a:solidFill>
                <a:effectLst/>
                <a:latin typeface="+mn-ea"/>
                <a:cs typeface="Times New Roman" panose="02020603050405020304" pitchFamily="18" charset="0"/>
              </a:rPr>
              <a:t>習近平主席</a:t>
            </a:r>
            <a:r>
              <a:rPr lang="zh-TW" altLang="zh-HK" sz="1600" kern="100" spc="15" dirty="0">
                <a:effectLst/>
                <a:latin typeface="+mn-ea"/>
                <a:cs typeface="Times New Roman" panose="02020603050405020304" pitchFamily="18" charset="0"/>
              </a:rPr>
              <a:t>在南京大屠殺死難者國家公祭儀式上的講話提到</a:t>
            </a:r>
            <a:r>
              <a:rPr lang="zh-TW" altLang="en-US" sz="1600" kern="100" spc="15" dirty="0">
                <a:effectLst/>
                <a:latin typeface="+mn-ea"/>
                <a:cs typeface="Times New Roman" panose="02020603050405020304" pitchFamily="18" charset="0"/>
              </a:rPr>
              <a:t>：</a:t>
            </a:r>
            <a:r>
              <a:rPr lang="zh-TW" altLang="zh-HK" sz="1600" kern="100" spc="15" dirty="0">
                <a:effectLst/>
                <a:latin typeface="+mn-ea"/>
                <a:cs typeface="Times New Roman" panose="02020603050405020304" pitchFamily="18" charset="0"/>
              </a:rPr>
              <a:t>「忘記歷史就意味</a:t>
            </a:r>
            <a:r>
              <a:rPr lang="zh-TW" altLang="en-US" sz="1600" kern="100" spc="15" dirty="0">
                <a:effectLst/>
                <a:latin typeface="+mn-ea"/>
                <a:cs typeface="Times New Roman" panose="02020603050405020304" pitchFamily="18" charset="0"/>
              </a:rPr>
              <a:t>着</a:t>
            </a:r>
            <a:r>
              <a:rPr lang="zh-TW" altLang="zh-HK" sz="1600" kern="100" spc="15" dirty="0">
                <a:effectLst/>
                <a:latin typeface="+mn-ea"/>
                <a:cs typeface="Times New Roman" panose="02020603050405020304" pitchFamily="18" charset="0"/>
              </a:rPr>
              <a:t>背叛，否認罪責就意味</a:t>
            </a:r>
            <a:r>
              <a:rPr lang="zh-TW" altLang="en-US" sz="1600" kern="100" spc="15" dirty="0">
                <a:effectLst/>
                <a:latin typeface="+mn-ea"/>
                <a:cs typeface="Times New Roman" panose="02020603050405020304" pitchFamily="18" charset="0"/>
              </a:rPr>
              <a:t>着</a:t>
            </a:r>
            <a:r>
              <a:rPr lang="zh-TW" altLang="zh-HK" sz="1600" kern="100" spc="15" dirty="0">
                <a:effectLst/>
                <a:latin typeface="+mn-ea"/>
                <a:cs typeface="Times New Roman" panose="02020603050405020304" pitchFamily="18" charset="0"/>
              </a:rPr>
              <a:t>重犯……但人們任何時候都</a:t>
            </a:r>
            <a:r>
              <a:rPr lang="zh-TW" altLang="zh-HK" sz="1600" b="1" kern="100" spc="15" dirty="0">
                <a:solidFill>
                  <a:srgbClr val="C00000"/>
                </a:solidFill>
                <a:effectLst/>
                <a:latin typeface="+mn-ea"/>
                <a:cs typeface="Times New Roman" panose="02020603050405020304" pitchFamily="18" charset="0"/>
              </a:rPr>
              <a:t>不應該忘記侵略者所犯下的嚴重罪行</a:t>
            </a:r>
            <a:r>
              <a:rPr lang="zh-TW" altLang="zh-HK" sz="1600" kern="100" spc="15" dirty="0">
                <a:effectLst/>
                <a:latin typeface="+mn-ea"/>
                <a:cs typeface="Times New Roman" panose="02020603050405020304" pitchFamily="18" charset="0"/>
              </a:rPr>
              <a:t>。」</a:t>
            </a:r>
            <a:endParaRPr lang="zh-TW" altLang="zh-HK" sz="1600" kern="100" dirty="0">
              <a:effectLst/>
              <a:latin typeface="+mn-ea"/>
              <a:cs typeface="Times New Roman" panose="02020603050405020304" pitchFamily="18" charset="0"/>
            </a:endParaRPr>
          </a:p>
          <a:p>
            <a:pPr indent="363220" algn="just" hangingPunct="0">
              <a:lnSpc>
                <a:spcPct val="150000"/>
              </a:lnSpc>
            </a:pPr>
            <a:endParaRPr lang="en-US" altLang="zh-TW" sz="1600" kern="100" spc="15" dirty="0">
              <a:solidFill>
                <a:srgbClr val="202124"/>
              </a:solidFill>
              <a:effectLst/>
              <a:latin typeface="+mn-ea"/>
              <a:cs typeface="Times New Roman" panose="02020603050405020304" pitchFamily="18" charset="0"/>
            </a:endParaRPr>
          </a:p>
          <a:p>
            <a:pPr indent="363220" algn="just" hangingPunct="0">
              <a:lnSpc>
                <a:spcPct val="150000"/>
              </a:lnSpc>
            </a:pPr>
            <a:r>
              <a:rPr lang="zh-TW" altLang="zh-HK" sz="1600" kern="100" spc="15" dirty="0">
                <a:effectLst/>
                <a:latin typeface="+mn-ea"/>
                <a:cs typeface="Times New Roman" panose="02020603050405020304" pitchFamily="18" charset="0"/>
              </a:rPr>
              <a:t>戰爭帶給人們的往往是毀滅性的災難。為了遏</a:t>
            </a:r>
            <a:r>
              <a:rPr lang="zh-HK" altLang="zh-HK" sz="1600" kern="100" spc="15" dirty="0">
                <a:effectLst/>
                <a:latin typeface="+mn-ea"/>
                <a:cs typeface="Times New Roman" panose="02020603050405020304" pitchFamily="18" charset="0"/>
              </a:rPr>
              <a:t>止</a:t>
            </a:r>
            <a:r>
              <a:rPr lang="zh-TW" altLang="zh-HK" sz="1600" kern="100" spc="15" dirty="0">
                <a:effectLst/>
                <a:latin typeface="+mn-ea"/>
                <a:cs typeface="Times New Roman" panose="02020603050405020304" pitchFamily="18" charset="0"/>
              </a:rPr>
              <a:t>日本軍國主義復辟，防範歷史悲劇重演，珍惜得來不易的和平，我們應該對中國抗日戰爭的歷史有更深入</a:t>
            </a:r>
            <a:r>
              <a:rPr lang="zh-HK" altLang="zh-HK" sz="1600" kern="100" spc="15" dirty="0">
                <a:effectLst/>
                <a:latin typeface="+mn-ea"/>
                <a:cs typeface="Times New Roman" panose="02020603050405020304" pitchFamily="18" charset="0"/>
              </a:rPr>
              <a:t>的</a:t>
            </a:r>
            <a:r>
              <a:rPr lang="zh-TW" altLang="zh-HK" sz="1600" kern="100" spc="15" dirty="0">
                <a:effectLst/>
                <a:latin typeface="+mn-ea"/>
                <a:cs typeface="Times New Roman" panose="02020603050405020304" pitchFamily="18" charset="0"/>
              </a:rPr>
              <a:t>認識，</a:t>
            </a:r>
            <a:r>
              <a:rPr lang="zh-TW" altLang="zh-HK" sz="1600" b="1" kern="100" spc="15" dirty="0">
                <a:solidFill>
                  <a:srgbClr val="C00000"/>
                </a:solidFill>
                <a:effectLst/>
                <a:latin typeface="+mn-ea"/>
                <a:cs typeface="Times New Roman" panose="02020603050405020304" pitchFamily="18" charset="0"/>
              </a:rPr>
              <a:t>讓我們銘記歷史，珍</a:t>
            </a:r>
            <a:r>
              <a:rPr lang="zh-HK" altLang="zh-HK" sz="1600" b="1" kern="100" spc="15" dirty="0">
                <a:solidFill>
                  <a:srgbClr val="C00000"/>
                </a:solidFill>
                <a:effectLst/>
                <a:latin typeface="+mn-ea"/>
                <a:cs typeface="Times New Roman" panose="02020603050405020304" pitchFamily="18" charset="0"/>
              </a:rPr>
              <a:t>愛</a:t>
            </a:r>
            <a:r>
              <a:rPr lang="zh-TW" altLang="zh-HK" sz="1600" b="1" kern="100" spc="15" dirty="0">
                <a:solidFill>
                  <a:srgbClr val="C00000"/>
                </a:solidFill>
                <a:effectLst/>
                <a:latin typeface="+mn-ea"/>
                <a:cs typeface="Times New Roman" panose="02020603050405020304" pitchFamily="18" charset="0"/>
              </a:rPr>
              <a:t>和平</a:t>
            </a:r>
            <a:r>
              <a:rPr lang="zh-HK" altLang="zh-HK" sz="1600" b="1" kern="100" spc="15" dirty="0">
                <a:solidFill>
                  <a:srgbClr val="C00000"/>
                </a:solidFill>
                <a:effectLst/>
                <a:latin typeface="+mn-ea"/>
                <a:cs typeface="Times New Roman" panose="02020603050405020304" pitchFamily="18" charset="0"/>
              </a:rPr>
              <a:t>，</a:t>
            </a:r>
            <a:r>
              <a:rPr lang="zh-TW" altLang="zh-HK" sz="1600" b="1" kern="100" spc="15" dirty="0">
                <a:solidFill>
                  <a:srgbClr val="C00000"/>
                </a:solidFill>
                <a:effectLst/>
                <a:latin typeface="+mn-ea"/>
                <a:cs typeface="Times New Roman" panose="02020603050405020304" pitchFamily="18" charset="0"/>
              </a:rPr>
              <a:t>不再重蹈覆轍</a:t>
            </a:r>
            <a:r>
              <a:rPr lang="zh-TW" altLang="zh-HK" sz="1600" kern="100" spc="15" dirty="0">
                <a:effectLst/>
                <a:latin typeface="+mn-ea"/>
                <a:cs typeface="Times New Roman" panose="02020603050405020304" pitchFamily="18" charset="0"/>
              </a:rPr>
              <a:t>。</a:t>
            </a:r>
            <a:endParaRPr lang="zh-TW" altLang="zh-HK"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4257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duotone>
              <a:prstClr val="black"/>
              <a:schemeClr val="accent3">
                <a:tint val="45000"/>
                <a:satMod val="40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圖片 3" descr="一張含有 星星, 夜空 的圖片&#10;&#10;自動產生的描述">
            <a:extLst>
              <a:ext uri="{FF2B5EF4-FFF2-40B4-BE49-F238E27FC236}">
                <a16:creationId xmlns:a16="http://schemas.microsoft.com/office/drawing/2014/main" id="{2C2634F2-2C10-73E8-29EB-C959B8A75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858" y="1984838"/>
            <a:ext cx="4178413" cy="536040"/>
          </a:xfrm>
          <a:prstGeom prst="rect">
            <a:avLst/>
          </a:prstGeom>
        </p:spPr>
      </p:pic>
      <p:sp>
        <p:nvSpPr>
          <p:cNvPr id="5" name="文字方塊 4">
            <a:extLst>
              <a:ext uri="{FF2B5EF4-FFF2-40B4-BE49-F238E27FC236}">
                <a16:creationId xmlns:a16="http://schemas.microsoft.com/office/drawing/2014/main" id="{0257070F-C081-E5FE-4037-7F68B254696E}"/>
              </a:ext>
            </a:extLst>
          </p:cNvPr>
          <p:cNvSpPr txBox="1"/>
          <p:nvPr/>
        </p:nvSpPr>
        <p:spPr>
          <a:xfrm>
            <a:off x="1850891" y="1208795"/>
            <a:ext cx="1138776"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主辦機構</a:t>
            </a:r>
            <a:endParaRPr kumimoji="0" lang="zh-HK"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5">
            <a:extLst>
              <a:ext uri="{FF2B5EF4-FFF2-40B4-BE49-F238E27FC236}">
                <a16:creationId xmlns:a16="http://schemas.microsoft.com/office/drawing/2014/main" id="{80087474-88F6-6A40-F13A-2358EBF02DD8}"/>
              </a:ext>
            </a:extLst>
          </p:cNvPr>
          <p:cNvSpPr txBox="1"/>
          <p:nvPr/>
        </p:nvSpPr>
        <p:spPr>
          <a:xfrm>
            <a:off x="1850892" y="2099003"/>
            <a:ext cx="1138776"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承辦機構</a:t>
            </a:r>
            <a:endParaRPr kumimoji="0" lang="zh-HK"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 name="文字方塊 6">
            <a:extLst>
              <a:ext uri="{FF2B5EF4-FFF2-40B4-BE49-F238E27FC236}">
                <a16:creationId xmlns:a16="http://schemas.microsoft.com/office/drawing/2014/main" id="{DB4DEBF8-6A02-B2FC-51E0-B6BDA374B1E4}"/>
              </a:ext>
            </a:extLst>
          </p:cNvPr>
          <p:cNvSpPr txBox="1"/>
          <p:nvPr/>
        </p:nvSpPr>
        <p:spPr>
          <a:xfrm>
            <a:off x="2007490" y="3109461"/>
            <a:ext cx="4984589" cy="6463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HK"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聲明：部分</a:t>
            </a:r>
            <a:r>
              <a:rPr kumimoji="0" lang="zh-CN"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資</a:t>
            </a:r>
            <a:r>
              <a:rPr kumimoji="0" lang="zh-HK"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料內容來自互聯網，僅供學習參考之用。</a:t>
            </a:r>
            <a:endParaRPr kumimoji="0" lang="en-US" altLang="zh-HK"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HK"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如無意侵犯知識產權，請與</a:t>
            </a:r>
            <a:r>
              <a:rPr kumimoji="0" lang="zh-TW"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國史教育中心（香港）</a:t>
            </a:r>
            <a:r>
              <a:rPr kumimoji="0" lang="zh-HK"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聯絡</a:t>
            </a:r>
            <a:r>
              <a:rPr kumimoji="0" lang="zh-TW"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a:t>
            </a:r>
            <a:endParaRPr kumimoji="0" lang="en-GB" altLang="zh-HK"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HK"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info@</a:t>
            </a:r>
            <a:r>
              <a:rPr kumimoji="0" lang="en-US" altLang="zh-CN"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cnhe-hk.org</a:t>
            </a:r>
            <a:endParaRPr kumimoji="0" lang="zh-HK" altLang="en-US" sz="12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2" name="圖片 1" descr="一張含有 標誌, 符號, 商標, 胭脂紅 的圖片&#10;&#10;自動產生的描述">
            <a:extLst>
              <a:ext uri="{FF2B5EF4-FFF2-40B4-BE49-F238E27FC236}">
                <a16:creationId xmlns:a16="http://schemas.microsoft.com/office/drawing/2014/main" id="{86C1F7E5-83F1-47D3-B91D-D243B8FCA9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667" y="835485"/>
            <a:ext cx="3803357" cy="927053"/>
          </a:xfrm>
          <a:prstGeom prst="rect">
            <a:avLst/>
          </a:prstGeom>
        </p:spPr>
      </p:pic>
    </p:spTree>
    <p:extLst>
      <p:ext uri="{BB962C8B-B14F-4D97-AF65-F5344CB8AC3E}">
        <p14:creationId xmlns:p14="http://schemas.microsoft.com/office/powerpoint/2010/main" val="169446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grpSp>
        <p:nvGrpSpPr>
          <p:cNvPr id="86" name="群組 85"/>
          <p:cNvGrpSpPr/>
          <p:nvPr/>
        </p:nvGrpSpPr>
        <p:grpSpPr>
          <a:xfrm>
            <a:off x="3894888" y="2430734"/>
            <a:ext cx="1247125" cy="2043240"/>
            <a:chOff x="3894888" y="2430734"/>
            <a:chExt cx="1247125" cy="2043240"/>
          </a:xfrm>
        </p:grpSpPr>
        <p:grpSp>
          <p:nvGrpSpPr>
            <p:cNvPr id="49" name="群組 48"/>
            <p:cNvGrpSpPr/>
            <p:nvPr/>
          </p:nvGrpSpPr>
          <p:grpSpPr>
            <a:xfrm>
              <a:off x="3894888" y="3051917"/>
              <a:ext cx="1247125" cy="1422057"/>
              <a:chOff x="3894888" y="3051917"/>
              <a:chExt cx="1247125" cy="1422057"/>
            </a:xfrm>
          </p:grpSpPr>
          <p:sp>
            <p:nvSpPr>
              <p:cNvPr id="11" name="Freeform 10"/>
              <p:cNvSpPr>
                <a:spLocks noChangeArrowheads="1"/>
              </p:cNvSpPr>
              <p:nvPr/>
            </p:nvSpPr>
            <p:spPr bwMode="auto">
              <a:xfrm>
                <a:off x="3894888" y="3051917"/>
                <a:ext cx="1247125" cy="1422057"/>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41858E"/>
              </a:solidFill>
              <a:ln w="10" cap="flat" cmpd="sng">
                <a:solidFill>
                  <a:schemeClr val="bg2"/>
                </a:solidFill>
                <a:bevel/>
                <a:headEnd/>
                <a:tailEnd/>
              </a:ln>
            </p:spPr>
            <p:txBody>
              <a:bodyPr/>
              <a:lstStyle/>
              <a:p>
                <a:endParaRPr lang="zh-CN" altLang="en-US" sz="1180" dirty="0">
                  <a:ea typeface="微软雅黑" panose="020B0503020204020204" pitchFamily="34" charset="-122"/>
                </a:endParaRPr>
              </a:p>
            </p:txBody>
          </p:sp>
          <p:sp>
            <p:nvSpPr>
              <p:cNvPr id="12" name="Oval 11"/>
              <p:cNvSpPr>
                <a:spLocks noChangeArrowheads="1"/>
              </p:cNvSpPr>
              <p:nvPr/>
            </p:nvSpPr>
            <p:spPr bwMode="auto">
              <a:xfrm>
                <a:off x="3968668"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sp>
            <p:nvSpPr>
              <p:cNvPr id="36" name="TextBox 34"/>
              <p:cNvSpPr>
                <a:spLocks noChangeArrowheads="1"/>
              </p:cNvSpPr>
              <p:nvPr/>
            </p:nvSpPr>
            <p:spPr bwMode="auto">
              <a:xfrm>
                <a:off x="3951551" y="3537669"/>
                <a:ext cx="1112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TW" altLang="en-US" sz="1800" b="1" dirty="0">
                    <a:solidFill>
                      <a:srgbClr val="C00000"/>
                    </a:solidFill>
                    <a:latin typeface="+mn-ea"/>
                    <a:ea typeface="+mn-ea"/>
                  </a:rPr>
                  <a:t>九一八</a:t>
                </a:r>
                <a:endParaRPr lang="en-US" altLang="zh-TW" sz="1800" b="1" dirty="0">
                  <a:solidFill>
                    <a:srgbClr val="C00000"/>
                  </a:solidFill>
                  <a:latin typeface="+mn-ea"/>
                  <a:ea typeface="+mn-ea"/>
                </a:endParaRPr>
              </a:p>
              <a:p>
                <a:pPr algn="ctr" eaLnBrk="1" hangingPunct="1"/>
                <a:r>
                  <a:rPr lang="zh-TW" altLang="en-US" sz="1800" b="1" dirty="0">
                    <a:solidFill>
                      <a:srgbClr val="C00000"/>
                    </a:solidFill>
                    <a:latin typeface="+mn-ea"/>
                    <a:ea typeface="+mn-ea"/>
                  </a:rPr>
                  <a:t>事變</a:t>
                </a:r>
                <a:endParaRPr lang="zh-CN" altLang="en-US" sz="1800" b="1" dirty="0">
                  <a:solidFill>
                    <a:srgbClr val="C00000"/>
                  </a:solidFill>
                  <a:latin typeface="+mn-ea"/>
                  <a:ea typeface="+mn-ea"/>
                </a:endParaRPr>
              </a:p>
            </p:txBody>
          </p:sp>
        </p:grpSp>
        <p:sp>
          <p:nvSpPr>
            <p:cNvPr id="39" name="TextBox 37"/>
            <p:cNvSpPr>
              <a:spLocks noChangeArrowheads="1"/>
            </p:cNvSpPr>
            <p:nvPr/>
          </p:nvSpPr>
          <p:spPr bwMode="auto">
            <a:xfrm>
              <a:off x="3952008" y="2430734"/>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1931</a:t>
              </a:r>
              <a:r>
                <a:rPr lang="zh-CN" altLang="en-US"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4" dirty="0">
                <a:solidFill>
                  <a:srgbClr val="41858E"/>
                </a:solidFill>
                <a:ea typeface="微软雅黑" panose="020B0503020204020204" pitchFamily="34" charset="-122"/>
              </a:endParaRPr>
            </a:p>
          </p:txBody>
        </p:sp>
      </p:grpSp>
      <p:grpSp>
        <p:nvGrpSpPr>
          <p:cNvPr id="87" name="群組 86"/>
          <p:cNvGrpSpPr/>
          <p:nvPr/>
        </p:nvGrpSpPr>
        <p:grpSpPr>
          <a:xfrm>
            <a:off x="5405004" y="1281189"/>
            <a:ext cx="1255456" cy="2091142"/>
            <a:chOff x="5405004" y="1281189"/>
            <a:chExt cx="1255456" cy="2091142"/>
          </a:xfrm>
        </p:grpSpPr>
        <p:grpSp>
          <p:nvGrpSpPr>
            <p:cNvPr id="50" name="群組 49"/>
            <p:cNvGrpSpPr/>
            <p:nvPr/>
          </p:nvGrpSpPr>
          <p:grpSpPr>
            <a:xfrm>
              <a:off x="5405004" y="1281189"/>
              <a:ext cx="1247125" cy="1422057"/>
              <a:chOff x="5405004" y="1281189"/>
              <a:chExt cx="1247125" cy="1422057"/>
            </a:xfrm>
          </p:grpSpPr>
          <p:sp>
            <p:nvSpPr>
              <p:cNvPr id="29" name="Freeform 28"/>
              <p:cNvSpPr>
                <a:spLocks noChangeArrowheads="1"/>
              </p:cNvSpPr>
              <p:nvPr/>
            </p:nvSpPr>
            <p:spPr bwMode="auto">
              <a:xfrm>
                <a:off x="5405004" y="1281189"/>
                <a:ext cx="1247125" cy="1422057"/>
              </a:xfrm>
              <a:custGeom>
                <a:avLst/>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rgbClr val="41858E"/>
              </a:solidFill>
              <a:ln w="10" cap="flat" cmpd="sng">
                <a:solidFill>
                  <a:schemeClr val="bg2"/>
                </a:solidFill>
                <a:bevel/>
                <a:headEnd/>
                <a:tailEnd/>
              </a:ln>
            </p:spPr>
            <p:txBody>
              <a:bodyPr/>
              <a:lstStyle/>
              <a:p>
                <a:endParaRPr lang="zh-CN" altLang="en-US" sz="1180" dirty="0">
                  <a:ea typeface="微软雅黑" panose="020B0503020204020204" pitchFamily="34" charset="-122"/>
                </a:endParaRPr>
              </a:p>
            </p:txBody>
          </p:sp>
          <p:sp>
            <p:nvSpPr>
              <p:cNvPr id="30" name="Oval 29"/>
              <p:cNvSpPr>
                <a:spLocks noChangeArrowheads="1"/>
              </p:cNvSpPr>
              <p:nvPr/>
            </p:nvSpPr>
            <p:spPr bwMode="auto">
              <a:xfrm>
                <a:off x="5478784" y="1354969"/>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sp>
            <p:nvSpPr>
              <p:cNvPr id="33" name="TextBox 31"/>
              <p:cNvSpPr>
                <a:spLocks noChangeArrowheads="1"/>
              </p:cNvSpPr>
              <p:nvPr/>
            </p:nvSpPr>
            <p:spPr bwMode="auto">
              <a:xfrm>
                <a:off x="5440109" y="1618427"/>
                <a:ext cx="1112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TW" altLang="zh-HK" sz="1600" dirty="0">
                    <a:latin typeface="+mn-ea"/>
                    <a:ea typeface="+mn-ea"/>
                  </a:rPr>
                  <a:t>「偽滿洲國」成立</a:t>
                </a:r>
                <a:endParaRPr lang="zh-CN" altLang="en-US" sz="1600" dirty="0">
                  <a:latin typeface="+mn-ea"/>
                  <a:ea typeface="+mn-ea"/>
                </a:endParaRPr>
              </a:p>
            </p:txBody>
          </p:sp>
        </p:grpSp>
        <p:sp>
          <p:nvSpPr>
            <p:cNvPr id="40" name="TextBox 38"/>
            <p:cNvSpPr>
              <a:spLocks noChangeArrowheads="1"/>
            </p:cNvSpPr>
            <p:nvPr/>
          </p:nvSpPr>
          <p:spPr bwMode="auto">
            <a:xfrm>
              <a:off x="5547805" y="3003127"/>
              <a:ext cx="1112655"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1932</a:t>
              </a:r>
              <a:r>
                <a:rPr lang="zh-CN" altLang="en-US"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年</a:t>
              </a:r>
            </a:p>
          </p:txBody>
        </p:sp>
      </p:grpSp>
      <p:grpSp>
        <p:nvGrpSpPr>
          <p:cNvPr id="88" name="群組 87"/>
          <p:cNvGrpSpPr/>
          <p:nvPr/>
        </p:nvGrpSpPr>
        <p:grpSpPr>
          <a:xfrm>
            <a:off x="6972241" y="2430734"/>
            <a:ext cx="1248315" cy="2043240"/>
            <a:chOff x="6972241" y="2430734"/>
            <a:chExt cx="1248315" cy="2043240"/>
          </a:xfrm>
        </p:grpSpPr>
        <p:grpSp>
          <p:nvGrpSpPr>
            <p:cNvPr id="53" name="群組 52"/>
            <p:cNvGrpSpPr/>
            <p:nvPr/>
          </p:nvGrpSpPr>
          <p:grpSpPr>
            <a:xfrm>
              <a:off x="6972241" y="3051917"/>
              <a:ext cx="1248315" cy="1422057"/>
              <a:chOff x="6972241" y="3051917"/>
              <a:chExt cx="1248315" cy="1422057"/>
            </a:xfrm>
          </p:grpSpPr>
          <p:sp>
            <p:nvSpPr>
              <p:cNvPr id="13" name="Freeform 12"/>
              <p:cNvSpPr>
                <a:spLocks noChangeArrowheads="1"/>
              </p:cNvSpPr>
              <p:nvPr/>
            </p:nvSpPr>
            <p:spPr bwMode="auto">
              <a:xfrm>
                <a:off x="6972241" y="3051917"/>
                <a:ext cx="1248315" cy="1422057"/>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rgbClr val="41858E"/>
              </a:solidFill>
              <a:ln w="10" cap="flat" cmpd="sng">
                <a:solidFill>
                  <a:schemeClr val="bg2"/>
                </a:solidFill>
                <a:bevel/>
                <a:headEnd/>
                <a:tailEnd/>
              </a:ln>
            </p:spPr>
            <p:txBody>
              <a:bodyPr/>
              <a:lstStyle/>
              <a:p>
                <a:endParaRPr lang="zh-CN" altLang="en-US" sz="1180" dirty="0">
                  <a:ea typeface="微软雅黑" panose="020B0503020204020204" pitchFamily="34" charset="-122"/>
                </a:endParaRPr>
              </a:p>
            </p:txBody>
          </p:sp>
          <p:sp>
            <p:nvSpPr>
              <p:cNvPr id="14" name="Oval 13"/>
              <p:cNvSpPr>
                <a:spLocks noChangeArrowheads="1"/>
              </p:cNvSpPr>
              <p:nvPr/>
            </p:nvSpPr>
            <p:spPr bwMode="auto">
              <a:xfrm>
                <a:off x="7066845" y="3297922"/>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sp>
            <p:nvSpPr>
              <p:cNvPr id="34" name="TextBox 32"/>
              <p:cNvSpPr>
                <a:spLocks noChangeArrowheads="1"/>
              </p:cNvSpPr>
              <p:nvPr/>
            </p:nvSpPr>
            <p:spPr bwMode="auto">
              <a:xfrm>
                <a:off x="6999610" y="3628528"/>
                <a:ext cx="1112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TW" altLang="zh-HK" sz="1800" dirty="0">
                    <a:latin typeface="+mn-ea"/>
                    <a:ea typeface="+mn-ea"/>
                  </a:rPr>
                  <a:t>七七事變</a:t>
                </a:r>
                <a:endParaRPr lang="zh-CN" altLang="en-US" sz="1800" dirty="0">
                  <a:latin typeface="+mn-ea"/>
                  <a:ea typeface="+mn-ea"/>
                </a:endParaRPr>
              </a:p>
            </p:txBody>
          </p:sp>
        </p:grpSp>
        <p:sp>
          <p:nvSpPr>
            <p:cNvPr id="41" name="TextBox 39"/>
            <p:cNvSpPr>
              <a:spLocks noChangeArrowheads="1"/>
            </p:cNvSpPr>
            <p:nvPr/>
          </p:nvSpPr>
          <p:spPr bwMode="auto">
            <a:xfrm>
              <a:off x="7000801" y="2430734"/>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1937</a:t>
              </a:r>
              <a:r>
                <a:rPr lang="zh-CN" altLang="en-US"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年</a:t>
              </a:r>
            </a:p>
          </p:txBody>
        </p:sp>
      </p:grpSp>
      <p:grpSp>
        <p:nvGrpSpPr>
          <p:cNvPr id="57" name="群組 56"/>
          <p:cNvGrpSpPr/>
          <p:nvPr/>
        </p:nvGrpSpPr>
        <p:grpSpPr>
          <a:xfrm>
            <a:off x="460533" y="2044749"/>
            <a:ext cx="1585086" cy="2429225"/>
            <a:chOff x="460533" y="2044749"/>
            <a:chExt cx="1585086" cy="2429225"/>
          </a:xfrm>
        </p:grpSpPr>
        <p:sp>
          <p:nvSpPr>
            <p:cNvPr id="31" name="Line 14"/>
            <p:cNvSpPr>
              <a:spLocks noChangeShapeType="1"/>
            </p:cNvSpPr>
            <p:nvPr/>
          </p:nvSpPr>
          <p:spPr bwMode="auto">
            <a:xfrm>
              <a:off x="460533" y="2843667"/>
              <a:ext cx="879413" cy="1190"/>
            </a:xfrm>
            <a:prstGeom prst="line">
              <a:avLst/>
            </a:prstGeom>
            <a:noFill/>
            <a:ln w="38100">
              <a:solidFill>
                <a:srgbClr val="41858E"/>
              </a:solidFill>
              <a:bevel/>
              <a:headEnd/>
              <a:tailEnd/>
            </a:ln>
            <a:extLst>
              <a:ext uri="{909E8E84-426E-40DD-AFC4-6F175D3DCCD1}">
                <a14:hiddenFill xmlns:a14="http://schemas.microsoft.com/office/drawing/2010/main">
                  <a:noFill/>
                </a14:hiddenFill>
              </a:ext>
            </a:extLst>
          </p:spPr>
          <p:txBody>
            <a:bodyPr/>
            <a:lstStyle/>
            <a:p>
              <a:endParaRPr lang="zh-CN" altLang="en-US" sz="1180" dirty="0">
                <a:ea typeface="微软雅黑" panose="020B0503020204020204" pitchFamily="34" charset="-122"/>
              </a:endParaRPr>
            </a:p>
          </p:txBody>
        </p:sp>
        <p:sp>
          <p:nvSpPr>
            <p:cNvPr id="37" name="TextBox 35"/>
            <p:cNvSpPr>
              <a:spLocks noChangeArrowheads="1"/>
            </p:cNvSpPr>
            <p:nvPr/>
          </p:nvSpPr>
          <p:spPr bwMode="auto">
            <a:xfrm>
              <a:off x="884279" y="2044749"/>
              <a:ext cx="1113845" cy="6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1894-1895</a:t>
              </a:r>
              <a:r>
                <a:rPr lang="zh-CN" altLang="en-US"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4" dirty="0">
                <a:solidFill>
                  <a:srgbClr val="41858E"/>
                </a:solidFill>
                <a:ea typeface="微软雅黑" panose="020B0503020204020204" pitchFamily="34" charset="-122"/>
              </a:endParaRPr>
            </a:p>
          </p:txBody>
        </p:sp>
        <p:grpSp>
          <p:nvGrpSpPr>
            <p:cNvPr id="42" name="组合 41"/>
            <p:cNvGrpSpPr/>
            <p:nvPr/>
          </p:nvGrpSpPr>
          <p:grpSpPr>
            <a:xfrm>
              <a:off x="798494" y="3051917"/>
              <a:ext cx="1247125" cy="1422057"/>
              <a:chOff x="798494" y="3051917"/>
              <a:chExt cx="1247125" cy="1422057"/>
            </a:xfrm>
          </p:grpSpPr>
          <p:grpSp>
            <p:nvGrpSpPr>
              <p:cNvPr id="43" name="组合 42"/>
              <p:cNvGrpSpPr/>
              <p:nvPr/>
            </p:nvGrpSpPr>
            <p:grpSpPr>
              <a:xfrm>
                <a:off x="798494" y="3051917"/>
                <a:ext cx="1247125" cy="1422057"/>
                <a:chOff x="798494" y="3051917"/>
                <a:chExt cx="1247125" cy="1422057"/>
              </a:xfrm>
            </p:grpSpPr>
            <p:sp>
              <p:nvSpPr>
                <p:cNvPr id="45" name="Freeform 6"/>
                <p:cNvSpPr>
                  <a:spLocks noChangeArrowheads="1"/>
                </p:cNvSpPr>
                <p:nvPr/>
              </p:nvSpPr>
              <p:spPr bwMode="auto">
                <a:xfrm>
                  <a:off x="798494" y="3051917"/>
                  <a:ext cx="1247125" cy="1422057"/>
                </a:xfrm>
                <a:custGeom>
                  <a:avLst/>
                  <a:gdLst>
                    <a:gd name="T0" fmla="*/ 2147483647 w 2201"/>
                    <a:gd name="T1" fmla="*/ 2147483647 h 2508"/>
                    <a:gd name="T2" fmla="*/ 2147483647 w 2201"/>
                    <a:gd name="T3" fmla="*/ 2147483647 h 2508"/>
                    <a:gd name="T4" fmla="*/ 2147483647 w 2201"/>
                    <a:gd name="T5" fmla="*/ 2147483647 h 2508"/>
                    <a:gd name="T6" fmla="*/ 0 w 2201"/>
                    <a:gd name="T7" fmla="*/ 2147483647 h 2508"/>
                    <a:gd name="T8" fmla="*/ 2147483647 w 2201"/>
                    <a:gd name="T9" fmla="*/ 2147483647 h 2508"/>
                    <a:gd name="T10" fmla="*/ 2147483647 w 2201"/>
                    <a:gd name="T11" fmla="*/ 2147483647 h 2508"/>
                    <a:gd name="T12" fmla="*/ 2147483647 w 2201"/>
                    <a:gd name="T13" fmla="*/ 0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rgbClr val="41858E"/>
                </a:solidFill>
                <a:ln>
                  <a:noFill/>
                </a:ln>
              </p:spPr>
              <p:txBody>
                <a:bodyPr/>
                <a:lstStyle/>
                <a:p>
                  <a:endParaRPr lang="zh-CN" altLang="en-US" sz="1180" dirty="0">
                    <a:ea typeface="微软雅黑" panose="020B0503020204020204" pitchFamily="34" charset="-122"/>
                  </a:endParaRPr>
                </a:p>
              </p:txBody>
            </p:sp>
            <p:sp>
              <p:nvSpPr>
                <p:cNvPr id="46" name="Oval 11"/>
                <p:cNvSpPr>
                  <a:spLocks noChangeArrowheads="1"/>
                </p:cNvSpPr>
                <p:nvPr/>
              </p:nvSpPr>
              <p:spPr bwMode="auto">
                <a:xfrm>
                  <a:off x="872273" y="3300628"/>
                  <a:ext cx="109956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
            <p:nvSpPr>
              <p:cNvPr id="44" name="TextBox 30"/>
              <p:cNvSpPr>
                <a:spLocks noChangeArrowheads="1"/>
              </p:cNvSpPr>
              <p:nvPr/>
            </p:nvSpPr>
            <p:spPr bwMode="auto">
              <a:xfrm>
                <a:off x="872274" y="3688570"/>
                <a:ext cx="1113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00" dirty="0">
                    <a:latin typeface="新細明體" panose="02020500000000000000" pitchFamily="18" charset="-120"/>
                    <a:ea typeface="新細明體" panose="02020500000000000000" pitchFamily="18" charset="-120"/>
                    <a:sym typeface="微软雅黑" panose="020B0503020204020204" pitchFamily="34" charset="-122"/>
                  </a:rPr>
                  <a:t>甲午戰爭</a:t>
                </a:r>
                <a:endParaRPr lang="zh-CN" altLang="en-US" sz="1800" dirty="0">
                  <a:latin typeface="新細明體" panose="02020500000000000000" pitchFamily="18" charset="-120"/>
                  <a:ea typeface="新細明體" panose="02020500000000000000" pitchFamily="18" charset="-120"/>
                </a:endParaRPr>
              </a:p>
            </p:txBody>
          </p:sp>
        </p:grpSp>
      </p:grpSp>
      <p:graphicFrame>
        <p:nvGraphicFramePr>
          <p:cNvPr id="51" name="表格 50">
            <a:extLst>
              <a:ext uri="{FF2B5EF4-FFF2-40B4-BE49-F238E27FC236}">
                <a16:creationId xmlns:a16="http://schemas.microsoft.com/office/drawing/2014/main" id="{DAFDEC45-242F-F639-2322-D014F35570C9}"/>
              </a:ext>
            </a:extLst>
          </p:cNvPr>
          <p:cNvGraphicFramePr>
            <a:graphicFrameLocks noGrp="1"/>
          </p:cNvGraphicFramePr>
          <p:nvPr>
            <p:extLst>
              <p:ext uri="{D42A27DB-BD31-4B8C-83A1-F6EECF244321}">
                <p14:modId xmlns:p14="http://schemas.microsoft.com/office/powerpoint/2010/main" val="3445156218"/>
              </p:ext>
            </p:extLst>
          </p:nvPr>
        </p:nvGraphicFramePr>
        <p:xfrm>
          <a:off x="798494" y="1564838"/>
          <a:ext cx="1328136" cy="426720"/>
        </p:xfrm>
        <a:graphic>
          <a:graphicData uri="http://schemas.openxmlformats.org/drawingml/2006/table">
            <a:tbl>
              <a:tblPr firstRow="1" firstCol="1" bandRow="1"/>
              <a:tblGrid>
                <a:gridCol w="1328136">
                  <a:extLst>
                    <a:ext uri="{9D8B030D-6E8A-4147-A177-3AD203B41FA5}">
                      <a16:colId xmlns:a16="http://schemas.microsoft.com/office/drawing/2014/main" val="39269369"/>
                    </a:ext>
                  </a:extLst>
                </a:gridCol>
              </a:tblGrid>
              <a:tr h="0">
                <a:tc>
                  <a:txBody>
                    <a:bodyPr/>
                    <a:lstStyle/>
                    <a:p>
                      <a:r>
                        <a:rPr lang="zh-TW" altLang="en-US" sz="1400" b="1" kern="100" spc="15" dirty="0">
                          <a:solidFill>
                            <a:srgbClr val="202124"/>
                          </a:solidFill>
                          <a:effectLst/>
                          <a:latin typeface="Calibri" panose="020F0502020204030204" pitchFamily="34" charset="0"/>
                          <a:ea typeface="+mn-ea"/>
                          <a:cs typeface="Times New Roman" panose="02020603050405020304" pitchFamily="18" charset="0"/>
                        </a:rPr>
                        <a:t>奪取台灣及要求巨額賠款等</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334092"/>
                  </a:ext>
                </a:extLst>
              </a:tr>
            </a:tbl>
          </a:graphicData>
        </a:graphic>
      </p:graphicFrame>
      <p:graphicFrame>
        <p:nvGraphicFramePr>
          <p:cNvPr id="59" name="表格 58">
            <a:extLst>
              <a:ext uri="{FF2B5EF4-FFF2-40B4-BE49-F238E27FC236}">
                <a16:creationId xmlns:a16="http://schemas.microsoft.com/office/drawing/2014/main" id="{768FBC55-1823-FE27-07A4-B214EB9472D3}"/>
              </a:ext>
            </a:extLst>
          </p:cNvPr>
          <p:cNvGraphicFramePr>
            <a:graphicFrameLocks noGrp="1"/>
          </p:cNvGraphicFramePr>
          <p:nvPr>
            <p:extLst>
              <p:ext uri="{D42A27DB-BD31-4B8C-83A1-F6EECF244321}">
                <p14:modId xmlns:p14="http://schemas.microsoft.com/office/powerpoint/2010/main" val="4216333096"/>
              </p:ext>
            </p:extLst>
          </p:nvPr>
        </p:nvGraphicFramePr>
        <p:xfrm>
          <a:off x="6932376" y="1680218"/>
          <a:ext cx="1247125" cy="242711"/>
        </p:xfrm>
        <a:graphic>
          <a:graphicData uri="http://schemas.openxmlformats.org/drawingml/2006/table">
            <a:tbl>
              <a:tblPr firstRow="1" firstCol="1" bandRow="1"/>
              <a:tblGrid>
                <a:gridCol w="1247125">
                  <a:extLst>
                    <a:ext uri="{9D8B030D-6E8A-4147-A177-3AD203B41FA5}">
                      <a16:colId xmlns:a16="http://schemas.microsoft.com/office/drawing/2014/main" val="2358876113"/>
                    </a:ext>
                  </a:extLst>
                </a:gridCol>
              </a:tblGrid>
              <a:tr h="242711">
                <a:tc>
                  <a:txBody>
                    <a:bodyPr/>
                    <a:lstStyle/>
                    <a:p>
                      <a:pPr algn="ctr"/>
                      <a:r>
                        <a:rPr lang="zh-TW" altLang="zh-HK" sz="1400" b="1" kern="1200" dirty="0">
                          <a:solidFill>
                            <a:schemeClr val="tx1"/>
                          </a:solidFill>
                          <a:effectLst/>
                          <a:latin typeface="+mn-lt"/>
                          <a:ea typeface="+mn-ea"/>
                          <a:cs typeface="+mn-cs"/>
                        </a:rPr>
                        <a:t>日本全面侵華</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056747"/>
                  </a:ext>
                </a:extLst>
              </a:tr>
            </a:tbl>
          </a:graphicData>
        </a:graphic>
      </p:graphicFrame>
      <p:sp>
        <p:nvSpPr>
          <p:cNvPr id="2" name="文本框 93">
            <a:extLst>
              <a:ext uri="{FF2B5EF4-FFF2-40B4-BE49-F238E27FC236}">
                <a16:creationId xmlns:a16="http://schemas.microsoft.com/office/drawing/2014/main" id="{26004184-36A2-F0C0-DA8E-3B76A13405BB}"/>
              </a:ext>
            </a:extLst>
          </p:cNvPr>
          <p:cNvSpPr txBox="1">
            <a:spLocks noChangeArrowheads="1"/>
          </p:cNvSpPr>
          <p:nvPr/>
        </p:nvSpPr>
        <p:spPr bwMode="auto">
          <a:xfrm>
            <a:off x="4108010" y="239104"/>
            <a:ext cx="49406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algn="dist"/>
            <a:r>
              <a:rPr lang="zh-TW" altLang="zh-HK" sz="3200" b="1" dirty="0">
                <a:latin typeface="清松手寫體4-ExtraLight" panose="00000500000000000000" pitchFamily="2" charset="-120"/>
                <a:ea typeface="清松手寫體4-ExtraLight" panose="00000500000000000000" pitchFamily="2" charset="-120"/>
              </a:rPr>
              <a:t>近代日本侵華 大事年表</a:t>
            </a:r>
            <a:endParaRPr lang="zh-CN" altLang="en-US" sz="11500" b="1" dirty="0">
              <a:solidFill>
                <a:schemeClr val="bg1"/>
              </a:solidFill>
              <a:latin typeface="清松手寫體4-ExtraLight" panose="00000500000000000000" pitchFamily="2" charset="-120"/>
              <a:ea typeface="清松手寫體4-ExtraLight" panose="00000500000000000000" pitchFamily="2" charset="-120"/>
              <a:cs typeface="Tahoma" panose="020B0604030504040204" pitchFamily="34" charset="0"/>
            </a:endParaRPr>
          </a:p>
        </p:txBody>
      </p:sp>
      <p:sp>
        <p:nvSpPr>
          <p:cNvPr id="3" name="文字方塊 2">
            <a:extLst>
              <a:ext uri="{FF2B5EF4-FFF2-40B4-BE49-F238E27FC236}">
                <a16:creationId xmlns:a16="http://schemas.microsoft.com/office/drawing/2014/main" id="{6E0C2723-6E01-EAB7-0192-F70ADCEB78B5}"/>
              </a:ext>
            </a:extLst>
          </p:cNvPr>
          <p:cNvSpPr txBox="1"/>
          <p:nvPr/>
        </p:nvSpPr>
        <p:spPr>
          <a:xfrm>
            <a:off x="3463041" y="1991558"/>
            <a:ext cx="4650204" cy="461665"/>
          </a:xfrm>
          <a:prstGeom prst="rect">
            <a:avLst/>
          </a:prstGeom>
          <a:noFill/>
        </p:spPr>
        <p:txBody>
          <a:bodyPr wrap="square">
            <a:spAutoFit/>
          </a:bodyPr>
          <a:lstStyle/>
          <a:p>
            <a:r>
              <a:rPr lang="zh-TW" altLang="zh-HK" sz="2400" b="1" spc="15" dirty="0">
                <a:solidFill>
                  <a:srgbClr val="C00000"/>
                </a:solidFill>
                <a:effectLst/>
                <a:ea typeface="新細明體" panose="02020500000000000000" pitchFamily="18" charset="-120"/>
                <a:cs typeface="Times New Roman" panose="02020603050405020304" pitchFamily="18" charset="0"/>
              </a:rPr>
              <a:t>日本入侵東北</a:t>
            </a:r>
            <a:endParaRPr lang="zh-HK" altLang="en-US" sz="2000" dirty="0">
              <a:solidFill>
                <a:srgbClr val="C00000"/>
              </a:solidFill>
            </a:endParaRPr>
          </a:p>
        </p:txBody>
      </p:sp>
      <p:graphicFrame>
        <p:nvGraphicFramePr>
          <p:cNvPr id="8" name="表格 7">
            <a:extLst>
              <a:ext uri="{FF2B5EF4-FFF2-40B4-BE49-F238E27FC236}">
                <a16:creationId xmlns:a16="http://schemas.microsoft.com/office/drawing/2014/main" id="{AC65857C-F2D5-6F9E-DAE5-5C647B78BE50}"/>
              </a:ext>
            </a:extLst>
          </p:cNvPr>
          <p:cNvGraphicFramePr>
            <a:graphicFrameLocks noGrp="1"/>
          </p:cNvGraphicFramePr>
          <p:nvPr>
            <p:extLst>
              <p:ext uri="{D42A27DB-BD31-4B8C-83A1-F6EECF244321}">
                <p14:modId xmlns:p14="http://schemas.microsoft.com/office/powerpoint/2010/main" val="1050598529"/>
              </p:ext>
            </p:extLst>
          </p:nvPr>
        </p:nvGraphicFramePr>
        <p:xfrm>
          <a:off x="5396099" y="3530601"/>
          <a:ext cx="1416066" cy="426720"/>
        </p:xfrm>
        <a:graphic>
          <a:graphicData uri="http://schemas.openxmlformats.org/drawingml/2006/table">
            <a:tbl>
              <a:tblPr firstRow="1" firstCol="1" bandRow="1"/>
              <a:tblGrid>
                <a:gridCol w="1416066">
                  <a:extLst>
                    <a:ext uri="{9D8B030D-6E8A-4147-A177-3AD203B41FA5}">
                      <a16:colId xmlns:a16="http://schemas.microsoft.com/office/drawing/2014/main" val="2953005895"/>
                    </a:ext>
                  </a:extLst>
                </a:gridCol>
              </a:tblGrid>
              <a:tr h="133214">
                <a:tc>
                  <a:txBody>
                    <a:bodyPr/>
                    <a:lstStyle/>
                    <a:p>
                      <a:r>
                        <a:rPr lang="zh-TW" sz="1400" b="1" kern="100" spc="15" dirty="0">
                          <a:solidFill>
                            <a:srgbClr val="202124"/>
                          </a:solidFill>
                          <a:effectLst/>
                          <a:latin typeface="Calibri" panose="020F0502020204030204" pitchFamily="34" charset="0"/>
                          <a:ea typeface="新細明體" panose="02020500000000000000" pitchFamily="18" charset="-120"/>
                          <a:cs typeface="Times New Roman" panose="02020603050405020304" pitchFamily="18" charset="0"/>
                        </a:rPr>
                        <a:t>日本扶植傀儡政權，東北淪陷</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759351"/>
                  </a:ext>
                </a:extLst>
              </a:tr>
            </a:tbl>
          </a:graphicData>
        </a:graphic>
      </p:graphicFrame>
      <p:grpSp>
        <p:nvGrpSpPr>
          <p:cNvPr id="85" name="群組 84"/>
          <p:cNvGrpSpPr/>
          <p:nvPr/>
        </p:nvGrpSpPr>
        <p:grpSpPr>
          <a:xfrm>
            <a:off x="2222338" y="1281189"/>
            <a:ext cx="1372668" cy="2091142"/>
            <a:chOff x="2222338" y="1281189"/>
            <a:chExt cx="1372668" cy="2091142"/>
          </a:xfrm>
        </p:grpSpPr>
        <p:sp>
          <p:nvSpPr>
            <p:cNvPr id="38" name="TextBox 36"/>
            <p:cNvSpPr>
              <a:spLocks noChangeArrowheads="1"/>
            </p:cNvSpPr>
            <p:nvPr/>
          </p:nvSpPr>
          <p:spPr bwMode="auto">
            <a:xfrm>
              <a:off x="2407381" y="3003127"/>
              <a:ext cx="111265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1915</a:t>
              </a:r>
              <a:r>
                <a:rPr lang="zh-CN" altLang="en-US" sz="1799" b="1" dirty="0">
                  <a:solidFill>
                    <a:srgbClr val="41858E"/>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574" dirty="0">
                <a:solidFill>
                  <a:srgbClr val="41858E"/>
                </a:solidFill>
                <a:ea typeface="微软雅黑" panose="020B0503020204020204" pitchFamily="34" charset="-122"/>
              </a:endParaRPr>
            </a:p>
          </p:txBody>
        </p:sp>
        <p:grpSp>
          <p:nvGrpSpPr>
            <p:cNvPr id="48" name="群組 47"/>
            <p:cNvGrpSpPr/>
            <p:nvPr/>
          </p:nvGrpSpPr>
          <p:grpSpPr>
            <a:xfrm>
              <a:off x="2222338" y="1281189"/>
              <a:ext cx="1372668" cy="1422057"/>
              <a:chOff x="2222338" y="1281189"/>
              <a:chExt cx="1372668" cy="1422057"/>
            </a:xfrm>
          </p:grpSpPr>
          <p:sp>
            <p:nvSpPr>
              <p:cNvPr id="9" name="Freeform 8"/>
              <p:cNvSpPr>
                <a:spLocks noChangeArrowheads="1"/>
              </p:cNvSpPr>
              <p:nvPr/>
            </p:nvSpPr>
            <p:spPr bwMode="auto">
              <a:xfrm>
                <a:off x="2346690" y="1281189"/>
                <a:ext cx="1248316" cy="1422057"/>
              </a:xfrm>
              <a:custGeom>
                <a:avLst/>
                <a:gdLst>
                  <a:gd name="T0" fmla="*/ 2147483647 w 2201"/>
                  <a:gd name="T1" fmla="*/ 2147483647 h 2508"/>
                  <a:gd name="T2" fmla="*/ 2147483647 w 2201"/>
                  <a:gd name="T3" fmla="*/ 2147483647 h 2508"/>
                  <a:gd name="T4" fmla="*/ 2147483647 w 2201"/>
                  <a:gd name="T5" fmla="*/ 0 h 2508"/>
                  <a:gd name="T6" fmla="*/ 0 w 2201"/>
                  <a:gd name="T7" fmla="*/ 2147483647 h 2508"/>
                  <a:gd name="T8" fmla="*/ 2147483647 w 2201"/>
                  <a:gd name="T9" fmla="*/ 2147483647 h 2508"/>
                  <a:gd name="T10" fmla="*/ 2147483647 w 2201"/>
                  <a:gd name="T11" fmla="*/ 2147483647 h 2508"/>
                  <a:gd name="T12" fmla="*/ 2147483647 w 2201"/>
                  <a:gd name="T13" fmla="*/ 2147483647 h 2508"/>
                  <a:gd name="T14" fmla="*/ 2147483647 w 2201"/>
                  <a:gd name="T15" fmla="*/ 2147483647 h 2508"/>
                  <a:gd name="T16" fmla="*/ 2147483647 w 2201"/>
                  <a:gd name="T17" fmla="*/ 2147483647 h 2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1"/>
                  <a:gd name="T28" fmla="*/ 0 h 2508"/>
                  <a:gd name="T29" fmla="*/ 2201 w 2201"/>
                  <a:gd name="T30" fmla="*/ 2508 h 2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rgbClr val="41858E"/>
              </a:solidFill>
              <a:ln w="10" cap="flat" cmpd="sng">
                <a:solidFill>
                  <a:schemeClr val="bg2"/>
                </a:solidFill>
                <a:bevel/>
                <a:headEnd/>
                <a:tailEnd/>
              </a:ln>
            </p:spPr>
            <p:txBody>
              <a:bodyPr/>
              <a:lstStyle/>
              <a:p>
                <a:endParaRPr lang="zh-CN" altLang="en-US" sz="1180" dirty="0">
                  <a:ea typeface="微软雅黑" panose="020B0503020204020204" pitchFamily="34" charset="-122"/>
                </a:endParaRPr>
              </a:p>
            </p:txBody>
          </p:sp>
          <p:sp>
            <p:nvSpPr>
              <p:cNvPr id="10" name="Oval 9"/>
              <p:cNvSpPr>
                <a:spLocks noChangeArrowheads="1"/>
              </p:cNvSpPr>
              <p:nvPr/>
            </p:nvSpPr>
            <p:spPr bwMode="auto">
              <a:xfrm>
                <a:off x="2420471" y="1354969"/>
                <a:ext cx="1100755" cy="1099565"/>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sp>
            <p:nvSpPr>
              <p:cNvPr id="47" name="矩形 46"/>
              <p:cNvSpPr/>
              <p:nvPr/>
            </p:nvSpPr>
            <p:spPr>
              <a:xfrm>
                <a:off x="2222338" y="1715881"/>
                <a:ext cx="1333989" cy="353943"/>
              </a:xfrm>
              <a:prstGeom prst="rect">
                <a:avLst/>
              </a:prstGeom>
            </p:spPr>
            <p:txBody>
              <a:bodyPr wrap="square">
                <a:spAutoFit/>
              </a:bodyPr>
              <a:lstStyle/>
              <a:p>
                <a:r>
                  <a:rPr lang="en-US" altLang="zh-TW" sz="1700" dirty="0">
                    <a:latin typeface="新細明體" panose="02020500000000000000" pitchFamily="18" charset="-120"/>
                    <a:ea typeface="新細明體" panose="02020500000000000000" pitchFamily="18" charset="-120"/>
                  </a:rPr>
                  <a:t>《</a:t>
                </a:r>
                <a:r>
                  <a:rPr lang="zh-TW" altLang="en-US" sz="1700" dirty="0">
                    <a:latin typeface="新細明體" panose="02020500000000000000" pitchFamily="18" charset="-120"/>
                    <a:ea typeface="新細明體" panose="02020500000000000000" pitchFamily="18" charset="-120"/>
                  </a:rPr>
                  <a:t>二十一條</a:t>
                </a:r>
                <a:r>
                  <a:rPr lang="en-US" altLang="zh-TW" sz="1700" dirty="0">
                    <a:latin typeface="新細明體" panose="02020500000000000000" pitchFamily="18" charset="-120"/>
                    <a:ea typeface="新細明體" panose="02020500000000000000" pitchFamily="18" charset="-120"/>
                  </a:rPr>
                  <a:t>》</a:t>
                </a:r>
                <a:endParaRPr lang="zh-HK" altLang="en-US" sz="1700" dirty="0">
                  <a:latin typeface="新細明體" panose="02020500000000000000" pitchFamily="18" charset="-120"/>
                  <a:ea typeface="新細明體" panose="02020500000000000000" pitchFamily="18" charset="-120"/>
                </a:endParaRPr>
              </a:p>
            </p:txBody>
          </p:sp>
        </p:grpSp>
      </p:grpSp>
      <p:graphicFrame>
        <p:nvGraphicFramePr>
          <p:cNvPr id="52" name="表格 51">
            <a:extLst>
              <a:ext uri="{FF2B5EF4-FFF2-40B4-BE49-F238E27FC236}">
                <a16:creationId xmlns:a16="http://schemas.microsoft.com/office/drawing/2014/main" id="{AC65857C-F2D5-6F9E-DAE5-5C647B78BE50}"/>
              </a:ext>
            </a:extLst>
          </p:cNvPr>
          <p:cNvGraphicFramePr>
            <a:graphicFrameLocks noGrp="1"/>
          </p:cNvGraphicFramePr>
          <p:nvPr>
            <p:extLst>
              <p:ext uri="{D42A27DB-BD31-4B8C-83A1-F6EECF244321}">
                <p14:modId xmlns:p14="http://schemas.microsoft.com/office/powerpoint/2010/main" val="1483337735"/>
              </p:ext>
            </p:extLst>
          </p:nvPr>
        </p:nvGraphicFramePr>
        <p:xfrm>
          <a:off x="2283619" y="3504726"/>
          <a:ext cx="1416066" cy="426720"/>
        </p:xfrm>
        <a:graphic>
          <a:graphicData uri="http://schemas.openxmlformats.org/drawingml/2006/table">
            <a:tbl>
              <a:tblPr firstRow="1" firstCol="1" bandRow="1"/>
              <a:tblGrid>
                <a:gridCol w="1416066">
                  <a:extLst>
                    <a:ext uri="{9D8B030D-6E8A-4147-A177-3AD203B41FA5}">
                      <a16:colId xmlns:a16="http://schemas.microsoft.com/office/drawing/2014/main" val="2953005895"/>
                    </a:ext>
                  </a:extLst>
                </a:gridCol>
              </a:tblGrid>
              <a:tr h="133214">
                <a:tc>
                  <a:txBody>
                    <a:bodyPr/>
                    <a:lstStyle/>
                    <a:p>
                      <a:r>
                        <a:rPr lang="zh-TW" sz="1400" b="1" kern="100" spc="15" dirty="0">
                          <a:solidFill>
                            <a:srgbClr val="202124"/>
                          </a:solidFill>
                          <a:effectLst/>
                          <a:latin typeface="Calibri" panose="020F0502020204030204" pitchFamily="34" charset="0"/>
                          <a:ea typeface="新細明體" panose="02020500000000000000" pitchFamily="18" charset="-120"/>
                          <a:cs typeface="Times New Roman" panose="02020603050405020304" pitchFamily="18" charset="0"/>
                        </a:rPr>
                        <a:t>日本</a:t>
                      </a:r>
                      <a:r>
                        <a:rPr lang="zh-TW" altLang="en-US" sz="1400" b="1" kern="100" spc="15" dirty="0">
                          <a:solidFill>
                            <a:srgbClr val="202124"/>
                          </a:solidFill>
                          <a:effectLst/>
                          <a:latin typeface="Calibri" panose="020F0502020204030204" pitchFamily="34" charset="0"/>
                          <a:ea typeface="+mn-ea"/>
                          <a:cs typeface="Times New Roman" panose="02020603050405020304" pitchFamily="18" charset="0"/>
                        </a:rPr>
                        <a:t>獲取更多利益及特權</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759351"/>
                  </a:ext>
                </a:extLst>
              </a:tr>
            </a:tbl>
          </a:graphicData>
        </a:graphic>
      </p:graphicFrame>
      <p:grpSp>
        <p:nvGrpSpPr>
          <p:cNvPr id="56" name="群組 55"/>
          <p:cNvGrpSpPr/>
          <p:nvPr/>
        </p:nvGrpSpPr>
        <p:grpSpPr>
          <a:xfrm>
            <a:off x="1350656" y="2769886"/>
            <a:ext cx="1538677" cy="157081"/>
            <a:chOff x="1350656" y="2769886"/>
            <a:chExt cx="1538677" cy="157081"/>
          </a:xfrm>
        </p:grpSpPr>
        <p:grpSp>
          <p:nvGrpSpPr>
            <p:cNvPr id="54" name="群組 53"/>
            <p:cNvGrpSpPr/>
            <p:nvPr/>
          </p:nvGrpSpPr>
          <p:grpSpPr>
            <a:xfrm>
              <a:off x="1350656" y="2769886"/>
              <a:ext cx="1538677" cy="157081"/>
              <a:chOff x="1350656" y="2769886"/>
              <a:chExt cx="1538677" cy="157081"/>
            </a:xfrm>
          </p:grpSpPr>
          <p:sp>
            <p:nvSpPr>
              <p:cNvPr id="15" name="Line 14"/>
              <p:cNvSpPr>
                <a:spLocks noChangeShapeType="1"/>
              </p:cNvSpPr>
              <p:nvPr/>
            </p:nvSpPr>
            <p:spPr bwMode="auto">
              <a:xfrm>
                <a:off x="1510117" y="2843667"/>
                <a:ext cx="1379216" cy="1190"/>
              </a:xfrm>
              <a:prstGeom prst="line">
                <a:avLst/>
              </a:prstGeom>
              <a:noFill/>
              <a:ln w="38100">
                <a:solidFill>
                  <a:srgbClr val="41858E"/>
                </a:solidFill>
                <a:bevel/>
                <a:headEnd/>
                <a:tailEnd/>
              </a:ln>
              <a:extLst>
                <a:ext uri="{909E8E84-426E-40DD-AFC4-6F175D3DCCD1}">
                  <a14:hiddenFill xmlns:a14="http://schemas.microsoft.com/office/drawing/2010/main">
                    <a:noFill/>
                  </a14:hiddenFill>
                </a:ext>
              </a:extLst>
            </p:spPr>
            <p:txBody>
              <a:bodyPr/>
              <a:lstStyle/>
              <a:p>
                <a:endParaRPr lang="zh-CN" altLang="en-US" sz="1180" dirty="0">
                  <a:ea typeface="微软雅黑" panose="020B0503020204020204" pitchFamily="34" charset="-122"/>
                </a:endParaRPr>
              </a:p>
            </p:txBody>
          </p:sp>
          <p:sp>
            <p:nvSpPr>
              <p:cNvPr id="16" name="Oval 15"/>
              <p:cNvSpPr>
                <a:spLocks noChangeArrowheads="1"/>
              </p:cNvSpPr>
              <p:nvPr/>
            </p:nvSpPr>
            <p:spPr bwMode="auto">
              <a:xfrm>
                <a:off x="1350656" y="2769886"/>
                <a:ext cx="157081" cy="157081"/>
              </a:xfrm>
              <a:prstGeom prst="ellipse">
                <a:avLst/>
              </a:prstGeom>
              <a:solidFill>
                <a:srgbClr val="41858E"/>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
          <p:nvSpPr>
            <p:cNvPr id="64" name="Oval 18"/>
            <p:cNvSpPr>
              <a:spLocks noChangeArrowheads="1"/>
            </p:cNvSpPr>
            <p:nvPr/>
          </p:nvSpPr>
          <p:spPr bwMode="auto">
            <a:xfrm>
              <a:off x="1378025" y="2810799"/>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grpSp>
        <p:nvGrpSpPr>
          <p:cNvPr id="65" name="群組 64"/>
          <p:cNvGrpSpPr/>
          <p:nvPr/>
        </p:nvGrpSpPr>
        <p:grpSpPr>
          <a:xfrm>
            <a:off x="2880760" y="2762915"/>
            <a:ext cx="1538677" cy="157081"/>
            <a:chOff x="1350656" y="2769886"/>
            <a:chExt cx="1538677" cy="157081"/>
          </a:xfrm>
        </p:grpSpPr>
        <p:grpSp>
          <p:nvGrpSpPr>
            <p:cNvPr id="66" name="群組 65"/>
            <p:cNvGrpSpPr/>
            <p:nvPr/>
          </p:nvGrpSpPr>
          <p:grpSpPr>
            <a:xfrm>
              <a:off x="1350656" y="2769886"/>
              <a:ext cx="1538677" cy="157081"/>
              <a:chOff x="1350656" y="2769886"/>
              <a:chExt cx="1538677" cy="157081"/>
            </a:xfrm>
          </p:grpSpPr>
          <p:sp>
            <p:nvSpPr>
              <p:cNvPr id="68" name="Line 14"/>
              <p:cNvSpPr>
                <a:spLocks noChangeShapeType="1"/>
              </p:cNvSpPr>
              <p:nvPr/>
            </p:nvSpPr>
            <p:spPr bwMode="auto">
              <a:xfrm>
                <a:off x="1510117" y="2843667"/>
                <a:ext cx="1379216" cy="1190"/>
              </a:xfrm>
              <a:prstGeom prst="line">
                <a:avLst/>
              </a:prstGeom>
              <a:noFill/>
              <a:ln w="38100">
                <a:solidFill>
                  <a:srgbClr val="41858E"/>
                </a:solidFill>
                <a:bevel/>
                <a:headEnd/>
                <a:tailEnd/>
              </a:ln>
              <a:extLst>
                <a:ext uri="{909E8E84-426E-40DD-AFC4-6F175D3DCCD1}">
                  <a14:hiddenFill xmlns:a14="http://schemas.microsoft.com/office/drawing/2010/main">
                    <a:noFill/>
                  </a14:hiddenFill>
                </a:ext>
              </a:extLst>
            </p:spPr>
            <p:txBody>
              <a:bodyPr/>
              <a:lstStyle/>
              <a:p>
                <a:endParaRPr lang="zh-CN" altLang="en-US" sz="1180" dirty="0">
                  <a:ea typeface="微软雅黑" panose="020B0503020204020204" pitchFamily="34" charset="-122"/>
                </a:endParaRPr>
              </a:p>
            </p:txBody>
          </p:sp>
          <p:sp>
            <p:nvSpPr>
              <p:cNvPr id="69" name="Oval 15"/>
              <p:cNvSpPr>
                <a:spLocks noChangeArrowheads="1"/>
              </p:cNvSpPr>
              <p:nvPr/>
            </p:nvSpPr>
            <p:spPr bwMode="auto">
              <a:xfrm>
                <a:off x="1350656" y="2769886"/>
                <a:ext cx="157081" cy="157081"/>
              </a:xfrm>
              <a:prstGeom prst="ellipse">
                <a:avLst/>
              </a:prstGeom>
              <a:solidFill>
                <a:srgbClr val="41858E"/>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
          <p:nvSpPr>
            <p:cNvPr id="67" name="Oval 18"/>
            <p:cNvSpPr>
              <a:spLocks noChangeArrowheads="1"/>
            </p:cNvSpPr>
            <p:nvPr/>
          </p:nvSpPr>
          <p:spPr bwMode="auto">
            <a:xfrm>
              <a:off x="1378025" y="2810799"/>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grpSp>
        <p:nvGrpSpPr>
          <p:cNvPr id="70" name="群組 69"/>
          <p:cNvGrpSpPr/>
          <p:nvPr/>
        </p:nvGrpSpPr>
        <p:grpSpPr>
          <a:xfrm>
            <a:off x="4400069" y="2753030"/>
            <a:ext cx="1538677" cy="157081"/>
            <a:chOff x="1350656" y="2769886"/>
            <a:chExt cx="1538677" cy="157081"/>
          </a:xfrm>
        </p:grpSpPr>
        <p:grpSp>
          <p:nvGrpSpPr>
            <p:cNvPr id="71" name="群組 70"/>
            <p:cNvGrpSpPr/>
            <p:nvPr/>
          </p:nvGrpSpPr>
          <p:grpSpPr>
            <a:xfrm>
              <a:off x="1350656" y="2769886"/>
              <a:ext cx="1538677" cy="157081"/>
              <a:chOff x="1350656" y="2769886"/>
              <a:chExt cx="1538677" cy="157081"/>
            </a:xfrm>
          </p:grpSpPr>
          <p:sp>
            <p:nvSpPr>
              <p:cNvPr id="73" name="Line 14"/>
              <p:cNvSpPr>
                <a:spLocks noChangeShapeType="1"/>
              </p:cNvSpPr>
              <p:nvPr/>
            </p:nvSpPr>
            <p:spPr bwMode="auto">
              <a:xfrm>
                <a:off x="1510117" y="2843667"/>
                <a:ext cx="1379216" cy="1190"/>
              </a:xfrm>
              <a:prstGeom prst="line">
                <a:avLst/>
              </a:prstGeom>
              <a:noFill/>
              <a:ln w="38100">
                <a:solidFill>
                  <a:srgbClr val="41858E"/>
                </a:solidFill>
                <a:bevel/>
                <a:headEnd/>
                <a:tailEnd/>
              </a:ln>
              <a:extLst>
                <a:ext uri="{909E8E84-426E-40DD-AFC4-6F175D3DCCD1}">
                  <a14:hiddenFill xmlns:a14="http://schemas.microsoft.com/office/drawing/2010/main">
                    <a:noFill/>
                  </a14:hiddenFill>
                </a:ext>
              </a:extLst>
            </p:spPr>
            <p:txBody>
              <a:bodyPr/>
              <a:lstStyle/>
              <a:p>
                <a:endParaRPr lang="zh-CN" altLang="en-US" sz="1180" dirty="0">
                  <a:ea typeface="微软雅黑" panose="020B0503020204020204" pitchFamily="34" charset="-122"/>
                </a:endParaRPr>
              </a:p>
            </p:txBody>
          </p:sp>
          <p:sp>
            <p:nvSpPr>
              <p:cNvPr id="74" name="Oval 15"/>
              <p:cNvSpPr>
                <a:spLocks noChangeArrowheads="1"/>
              </p:cNvSpPr>
              <p:nvPr/>
            </p:nvSpPr>
            <p:spPr bwMode="auto">
              <a:xfrm>
                <a:off x="1350656" y="2769886"/>
                <a:ext cx="157081" cy="157081"/>
              </a:xfrm>
              <a:prstGeom prst="ellipse">
                <a:avLst/>
              </a:prstGeom>
              <a:solidFill>
                <a:srgbClr val="41858E"/>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
          <p:nvSpPr>
            <p:cNvPr id="72" name="Oval 18"/>
            <p:cNvSpPr>
              <a:spLocks noChangeArrowheads="1"/>
            </p:cNvSpPr>
            <p:nvPr/>
          </p:nvSpPr>
          <p:spPr bwMode="auto">
            <a:xfrm>
              <a:off x="1378025" y="2810799"/>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grpSp>
        <p:nvGrpSpPr>
          <p:cNvPr id="75" name="群組 74"/>
          <p:cNvGrpSpPr/>
          <p:nvPr/>
        </p:nvGrpSpPr>
        <p:grpSpPr>
          <a:xfrm>
            <a:off x="5938678" y="2742499"/>
            <a:ext cx="1538677" cy="157081"/>
            <a:chOff x="1350656" y="2769886"/>
            <a:chExt cx="1538677" cy="157081"/>
          </a:xfrm>
        </p:grpSpPr>
        <p:grpSp>
          <p:nvGrpSpPr>
            <p:cNvPr id="76" name="群組 75"/>
            <p:cNvGrpSpPr/>
            <p:nvPr/>
          </p:nvGrpSpPr>
          <p:grpSpPr>
            <a:xfrm>
              <a:off x="1350656" y="2769886"/>
              <a:ext cx="1538677" cy="157081"/>
              <a:chOff x="1350656" y="2769886"/>
              <a:chExt cx="1538677" cy="157081"/>
            </a:xfrm>
          </p:grpSpPr>
          <p:sp>
            <p:nvSpPr>
              <p:cNvPr id="78" name="Line 14"/>
              <p:cNvSpPr>
                <a:spLocks noChangeShapeType="1"/>
              </p:cNvSpPr>
              <p:nvPr/>
            </p:nvSpPr>
            <p:spPr bwMode="auto">
              <a:xfrm>
                <a:off x="1510117" y="2843667"/>
                <a:ext cx="1379216" cy="1190"/>
              </a:xfrm>
              <a:prstGeom prst="line">
                <a:avLst/>
              </a:prstGeom>
              <a:noFill/>
              <a:ln w="38100">
                <a:solidFill>
                  <a:srgbClr val="41858E"/>
                </a:solidFill>
                <a:bevel/>
                <a:headEnd/>
                <a:tailEnd/>
              </a:ln>
              <a:extLst>
                <a:ext uri="{909E8E84-426E-40DD-AFC4-6F175D3DCCD1}">
                  <a14:hiddenFill xmlns:a14="http://schemas.microsoft.com/office/drawing/2010/main">
                    <a:noFill/>
                  </a14:hiddenFill>
                </a:ext>
              </a:extLst>
            </p:spPr>
            <p:txBody>
              <a:bodyPr/>
              <a:lstStyle/>
              <a:p>
                <a:endParaRPr lang="zh-CN" altLang="en-US" sz="1180" dirty="0">
                  <a:ea typeface="微软雅黑" panose="020B0503020204020204" pitchFamily="34" charset="-122"/>
                </a:endParaRPr>
              </a:p>
            </p:txBody>
          </p:sp>
          <p:sp>
            <p:nvSpPr>
              <p:cNvPr id="79" name="Oval 15"/>
              <p:cNvSpPr>
                <a:spLocks noChangeArrowheads="1"/>
              </p:cNvSpPr>
              <p:nvPr/>
            </p:nvSpPr>
            <p:spPr bwMode="auto">
              <a:xfrm>
                <a:off x="1350656" y="2769886"/>
                <a:ext cx="157081" cy="157081"/>
              </a:xfrm>
              <a:prstGeom prst="ellipse">
                <a:avLst/>
              </a:prstGeom>
              <a:solidFill>
                <a:srgbClr val="41858E"/>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
          <p:nvSpPr>
            <p:cNvPr id="77" name="Oval 18"/>
            <p:cNvSpPr>
              <a:spLocks noChangeArrowheads="1"/>
            </p:cNvSpPr>
            <p:nvPr/>
          </p:nvSpPr>
          <p:spPr bwMode="auto">
            <a:xfrm>
              <a:off x="1378025" y="2810799"/>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grpSp>
        <p:nvGrpSpPr>
          <p:cNvPr id="80" name="群組 79"/>
          <p:cNvGrpSpPr/>
          <p:nvPr/>
        </p:nvGrpSpPr>
        <p:grpSpPr>
          <a:xfrm>
            <a:off x="7410162" y="2734807"/>
            <a:ext cx="1538677" cy="157081"/>
            <a:chOff x="1350656" y="2769886"/>
            <a:chExt cx="1538677" cy="157081"/>
          </a:xfrm>
        </p:grpSpPr>
        <p:grpSp>
          <p:nvGrpSpPr>
            <p:cNvPr id="81" name="群組 80"/>
            <p:cNvGrpSpPr/>
            <p:nvPr/>
          </p:nvGrpSpPr>
          <p:grpSpPr>
            <a:xfrm>
              <a:off x="1350656" y="2769886"/>
              <a:ext cx="1538677" cy="157081"/>
              <a:chOff x="1350656" y="2769886"/>
              <a:chExt cx="1538677" cy="157081"/>
            </a:xfrm>
          </p:grpSpPr>
          <p:sp>
            <p:nvSpPr>
              <p:cNvPr id="83" name="Line 14"/>
              <p:cNvSpPr>
                <a:spLocks noChangeShapeType="1"/>
              </p:cNvSpPr>
              <p:nvPr/>
            </p:nvSpPr>
            <p:spPr bwMode="auto">
              <a:xfrm>
                <a:off x="1510117" y="2843667"/>
                <a:ext cx="1379216" cy="1190"/>
              </a:xfrm>
              <a:prstGeom prst="line">
                <a:avLst/>
              </a:prstGeom>
              <a:noFill/>
              <a:ln w="38100">
                <a:solidFill>
                  <a:srgbClr val="41858E"/>
                </a:solidFill>
                <a:bevel/>
                <a:headEnd/>
                <a:tailEnd/>
              </a:ln>
              <a:extLst>
                <a:ext uri="{909E8E84-426E-40DD-AFC4-6F175D3DCCD1}">
                  <a14:hiddenFill xmlns:a14="http://schemas.microsoft.com/office/drawing/2010/main">
                    <a:noFill/>
                  </a14:hiddenFill>
                </a:ext>
              </a:extLst>
            </p:spPr>
            <p:txBody>
              <a:bodyPr/>
              <a:lstStyle/>
              <a:p>
                <a:endParaRPr lang="zh-CN" altLang="en-US" sz="1180" dirty="0">
                  <a:ea typeface="微软雅黑" panose="020B0503020204020204" pitchFamily="34" charset="-122"/>
                </a:endParaRPr>
              </a:p>
            </p:txBody>
          </p:sp>
          <p:sp>
            <p:nvSpPr>
              <p:cNvPr id="84" name="Oval 15"/>
              <p:cNvSpPr>
                <a:spLocks noChangeArrowheads="1"/>
              </p:cNvSpPr>
              <p:nvPr/>
            </p:nvSpPr>
            <p:spPr bwMode="auto">
              <a:xfrm>
                <a:off x="1350656" y="2769886"/>
                <a:ext cx="157081" cy="157081"/>
              </a:xfrm>
              <a:prstGeom prst="ellipse">
                <a:avLst/>
              </a:prstGeom>
              <a:solidFill>
                <a:srgbClr val="41858E"/>
              </a:solidFill>
              <a:ln w="10">
                <a:noFill/>
                <a:bevel/>
                <a:headEnd/>
                <a:tailEnd/>
              </a:ln>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
          <p:nvSpPr>
            <p:cNvPr id="82" name="Oval 18"/>
            <p:cNvSpPr>
              <a:spLocks noChangeArrowheads="1"/>
            </p:cNvSpPr>
            <p:nvPr/>
          </p:nvSpPr>
          <p:spPr bwMode="auto">
            <a:xfrm>
              <a:off x="1378025" y="2810799"/>
              <a:ext cx="88060" cy="88060"/>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endParaRPr lang="zh-CN" altLang="zh-CN" sz="1349" dirty="0">
                <a:ea typeface="微软雅黑" panose="020B0503020204020204" pitchFamily="34" charset="-122"/>
              </a:endParaRPr>
            </a:p>
          </p:txBody>
        </p:sp>
      </p:grpSp>
    </p:spTree>
    <p:extLst>
      <p:ext uri="{BB962C8B-B14F-4D97-AF65-F5344CB8AC3E}">
        <p14:creationId xmlns:p14="http://schemas.microsoft.com/office/powerpoint/2010/main" val="55908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50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childTnLst>
                          </p:cTn>
                        </p:par>
                        <p:par>
                          <p:cTn id="19" fill="hold">
                            <p:stCondLst>
                              <p:cond delay="2500"/>
                            </p:stCondLst>
                            <p:childTnLst>
                              <p:par>
                                <p:cTn id="20" presetID="10" presetClass="entr" presetSubtype="0" fill="hold" nodeType="afterEffect">
                                  <p:stCondLst>
                                    <p:cond delay="25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par>
                          <p:cTn id="23" fill="hold">
                            <p:stCondLst>
                              <p:cond delay="3250"/>
                            </p:stCondLst>
                            <p:childTnLst>
                              <p:par>
                                <p:cTn id="24" presetID="10" presetClass="entr" presetSubtype="0" fill="hold" nodeType="afterEffect">
                                  <p:stCondLst>
                                    <p:cond delay="50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par>
                                <p:cTn id="27" presetID="10" presetClass="entr" presetSubtype="0" fill="hold" nodeType="withEffect">
                                  <p:stCondLst>
                                    <p:cond delay="50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childTnLst>
                          </p:cTn>
                        </p:par>
                        <p:par>
                          <p:cTn id="30" fill="hold">
                            <p:stCondLst>
                              <p:cond delay="4250"/>
                            </p:stCondLst>
                            <p:childTnLst>
                              <p:par>
                                <p:cTn id="31" presetID="10" presetClass="entr" presetSubtype="0" fill="hold" grpId="0" nodeType="afterEffect">
                                  <p:stCondLst>
                                    <p:cond delay="25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par>
                          <p:cTn id="34" fill="hold">
                            <p:stCondLst>
                              <p:cond delay="5000"/>
                            </p:stCondLst>
                            <p:childTnLst>
                              <p:par>
                                <p:cTn id="35" presetID="10" presetClass="entr" presetSubtype="0" fill="hold" nodeType="afterEffect">
                                  <p:stCondLst>
                                    <p:cond delay="50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par>
                          <p:cTn id="38" fill="hold">
                            <p:stCondLst>
                              <p:cond delay="6000"/>
                            </p:stCondLst>
                            <p:childTnLst>
                              <p:par>
                                <p:cTn id="39" presetID="10" presetClass="entr" presetSubtype="0" fill="hold" nodeType="afterEffect">
                                  <p:stCondLst>
                                    <p:cond delay="50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par>
                          <p:cTn id="42" fill="hold">
                            <p:stCondLst>
                              <p:cond delay="7000"/>
                            </p:stCondLst>
                            <p:childTnLst>
                              <p:par>
                                <p:cTn id="43" presetID="10" presetClass="entr" presetSubtype="0" fill="hold" nodeType="afterEffect">
                                  <p:stCondLst>
                                    <p:cond delay="25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7750"/>
                            </p:stCondLst>
                            <p:childTnLst>
                              <p:par>
                                <p:cTn id="47" presetID="10" presetClass="entr" presetSubtype="0" fill="hold" nodeType="afterEffect">
                                  <p:stCondLst>
                                    <p:cond delay="50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nodeType="withEffect">
                                  <p:stCondLst>
                                    <p:cond delay="50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par>
                                <p:cTn id="53" presetID="10" presetClass="entr" presetSubtype="0" fill="hold" nodeType="withEffect">
                                  <p:stCondLst>
                                    <p:cond delay="50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par>
                          <p:cTn id="56" fill="hold">
                            <p:stCondLst>
                              <p:cond delay="8750"/>
                            </p:stCondLst>
                            <p:childTnLst>
                              <p:par>
                                <p:cTn id="57" presetID="10" presetClass="entr" presetSubtype="0" fill="hold" nodeType="after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defTabSz="914400" eaLnBrk="0" fontAlgn="base" hangingPunct="0">
              <a:spcBef>
                <a:spcPct val="0"/>
              </a:spcBef>
              <a:spcAft>
                <a:spcPct val="0"/>
              </a:spcAft>
            </a:pPr>
            <a:r>
              <a:rPr lang="zh-HK" altLang="zh-TW"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a:t>
            </a:r>
            <a:r>
              <a:rPr lang="zh-TW" altLang="zh-HK"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松花江上</a:t>
            </a:r>
            <a:r>
              <a:rPr lang="zh-HK" altLang="zh-TW"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a:t>
            </a:r>
            <a:r>
              <a:rPr lang="zh-TW" altLang="en-US" sz="1200" b="1" dirty="0">
                <a:latin typeface="清松手寫體4-SemiBold" panose="00000500000000000000" pitchFamily="2" charset="-120"/>
                <a:ea typeface="清松手寫體4-SemiBold" panose="00000500000000000000" pitchFamily="2" charset="-120"/>
              </a:rPr>
              <a:t>曲詞</a:t>
            </a:r>
            <a:r>
              <a:rPr lang="zh-TW" altLang="zh-HK" sz="1200" b="1" dirty="0">
                <a:latin typeface="清松手寫體4-SemiBold" panose="00000500000000000000" pitchFamily="2" charset="-120"/>
                <a:ea typeface="清松手寫體4-SemiBold" panose="00000500000000000000" pitchFamily="2" charset="-120"/>
              </a:rPr>
              <a:t>作者 張寒暉 </a:t>
            </a:r>
            <a:endParaRPr lang="zh-TW" altLang="zh-HK" sz="1200" dirty="0">
              <a:latin typeface="清松手寫體4-SemiBold" panose="00000500000000000000" pitchFamily="2" charset="-120"/>
              <a:ea typeface="清松手寫體4-SemiBold" panose="00000500000000000000" pitchFamily="2" charset="-120"/>
            </a:endParaRPr>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1025340" y="1061472"/>
            <a:ext cx="4590046" cy="3754874"/>
          </a:xfrm>
          <a:prstGeom prst="rect">
            <a:avLst/>
          </a:prstGeom>
          <a:noFill/>
        </p:spPr>
        <p:txBody>
          <a:bodyPr wrap="square">
            <a:spAutoFit/>
          </a:bodyPr>
          <a:lstStyle/>
          <a:p>
            <a:r>
              <a:rPr lang="zh-TW" altLang="zh-HK" sz="1400" kern="100" spc="15" dirty="0">
                <a:latin typeface="Roboto" panose="02000000000000000000" pitchFamily="2" charset="0"/>
                <a:cs typeface="Times New Roman" panose="02020603050405020304" pitchFamily="18" charset="0"/>
              </a:rPr>
              <a:t>我的家在東北松花江上，那裏有森林煤礦，</a:t>
            </a:r>
            <a:endParaRPr lang="en-US" altLang="zh-TW" sz="1400" kern="100" spc="15" dirty="0">
              <a:latin typeface="Roboto" panose="02000000000000000000" pitchFamily="2"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還有那滿山遍野的大豆高粱。</a:t>
            </a:r>
            <a:endParaRPr lang="zh-TW" altLang="zh-HK" sz="1400" kern="100" dirty="0">
              <a:latin typeface="Calibri" panose="020F0502020204030204" pitchFamily="34" charset="0"/>
              <a:cs typeface="Times New Roman" panose="02020603050405020304" pitchFamily="18" charset="0"/>
            </a:endParaRPr>
          </a:p>
          <a:p>
            <a:endParaRPr lang="en-US" altLang="zh-TW" sz="1400" kern="100" spc="15" dirty="0">
              <a:latin typeface="Roboto" panose="02000000000000000000" pitchFamily="2"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我的家在東北松花江上，那裏有我的同胞，</a:t>
            </a:r>
            <a:endParaRPr lang="en-US" altLang="zh-TW" sz="1400" kern="100" spc="15" dirty="0">
              <a:latin typeface="Roboto" panose="02000000000000000000" pitchFamily="2"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還有那衰老的爹娘。</a:t>
            </a:r>
            <a:endParaRPr lang="en-US" altLang="zh-TW" sz="1400" kern="100" spc="15" dirty="0">
              <a:latin typeface="Roboto" panose="02000000000000000000" pitchFamily="2" charset="0"/>
              <a:cs typeface="Times New Roman" panose="02020603050405020304" pitchFamily="18" charset="0"/>
            </a:endParaRPr>
          </a:p>
          <a:p>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九一八、九一八！從那個悲慘的時候！</a:t>
            </a:r>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九一八、九一八！從那個悲慘的時候！</a:t>
            </a:r>
            <a:endParaRPr lang="en-US" altLang="zh-TW" sz="1400" kern="100" spc="15" dirty="0">
              <a:latin typeface="Roboto" panose="02000000000000000000" pitchFamily="2" charset="0"/>
              <a:cs typeface="Times New Roman" panose="02020603050405020304" pitchFamily="18" charset="0"/>
            </a:endParaRPr>
          </a:p>
          <a:p>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脫離了我的家鄉，拋棄那無盡的寶藏，流浪！流浪！</a:t>
            </a:r>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整日價在關內，流浪！</a:t>
            </a:r>
            <a:endParaRPr lang="en-US" altLang="zh-TW" sz="1400" kern="100" spc="15" dirty="0">
              <a:latin typeface="Roboto" panose="02000000000000000000" pitchFamily="2" charset="0"/>
              <a:cs typeface="Times New Roman" panose="02020603050405020304" pitchFamily="18" charset="0"/>
            </a:endParaRPr>
          </a:p>
          <a:p>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哪年哪月，才能夠回到我那可愛的故鄉？</a:t>
            </a:r>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哪年哪月，才能夠收回那無盡的寶藏？</a:t>
            </a:r>
            <a:endParaRPr lang="en-US" altLang="zh-TW" sz="1400" kern="100" spc="15" dirty="0">
              <a:latin typeface="Roboto" panose="02000000000000000000" pitchFamily="2" charset="0"/>
              <a:cs typeface="Times New Roman" panose="02020603050405020304" pitchFamily="18" charset="0"/>
            </a:endParaRPr>
          </a:p>
          <a:p>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爹娘啊，爹娘啊！</a:t>
            </a:r>
            <a:endParaRPr lang="zh-TW" altLang="zh-HK" sz="1400" kern="100" dirty="0">
              <a:latin typeface="Calibri" panose="020F0502020204030204" pitchFamily="34" charset="0"/>
              <a:cs typeface="Times New Roman" panose="02020603050405020304" pitchFamily="18" charset="0"/>
            </a:endParaRPr>
          </a:p>
          <a:p>
            <a:r>
              <a:rPr lang="zh-TW" altLang="zh-HK" sz="1400" kern="100" spc="15" dirty="0">
                <a:latin typeface="Roboto" panose="02000000000000000000" pitchFamily="2" charset="0"/>
                <a:cs typeface="Times New Roman" panose="02020603050405020304" pitchFamily="18" charset="0"/>
              </a:rPr>
              <a:t>甚麼時候，才能歡聚一堂？</a:t>
            </a:r>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13" name="圖片 1" descr="一張含有 文字, 戶外, 螢幕擷取畫面, 樹狀 的圖片&#10;&#10;自動產生的描述">
            <a:extLst>
              <a:ext uri="{FF2B5EF4-FFF2-40B4-BE49-F238E27FC236}">
                <a16:creationId xmlns:a16="http://schemas.microsoft.com/office/drawing/2014/main" id="{8CE07261-6A88-2995-5368-2A2CD74A34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3638" y="2796288"/>
            <a:ext cx="2865438" cy="16160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E244F00C-3D1F-6133-9C32-143A64E215D2}"/>
              </a:ext>
            </a:extLst>
          </p:cNvPr>
          <p:cNvSpPr>
            <a:spLocks noChangeArrowheads="1"/>
          </p:cNvSpPr>
          <p:nvPr/>
        </p:nvSpPr>
        <p:spPr bwMode="auto">
          <a:xfrm>
            <a:off x="4150895" y="42711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7" name="文字方塊 16">
            <a:extLst>
              <a:ext uri="{FF2B5EF4-FFF2-40B4-BE49-F238E27FC236}">
                <a16:creationId xmlns:a16="http://schemas.microsoft.com/office/drawing/2014/main" id="{C195B05A-2370-C389-D950-A164EDAA6D23}"/>
              </a:ext>
            </a:extLst>
          </p:cNvPr>
          <p:cNvSpPr txBox="1"/>
          <p:nvPr/>
        </p:nvSpPr>
        <p:spPr>
          <a:xfrm>
            <a:off x="5252226" y="2084032"/>
            <a:ext cx="3840568" cy="723275"/>
          </a:xfrm>
          <a:prstGeom prst="rect">
            <a:avLst/>
          </a:prstGeom>
          <a:noFill/>
        </p:spPr>
        <p:txBody>
          <a:bodyPr wrap="square">
            <a:spAutoFit/>
          </a:bodyPr>
          <a:lstStyle/>
          <a:p>
            <a:pPr lvl="0" defTabSz="914400" eaLnBrk="0" fontAlgn="base" hangingPunct="0">
              <a:spcBef>
                <a:spcPct val="0"/>
              </a:spcBef>
              <a:spcAft>
                <a:spcPct val="0"/>
              </a:spcAft>
            </a:pPr>
            <a:r>
              <a:rPr lang="zh-TW" altLang="en-US" sz="1000" dirty="0">
                <a:solidFill>
                  <a:srgbClr val="0F0F0F"/>
                </a:solidFill>
                <a:latin typeface="Times New Roman" panose="02020603050405020304" pitchFamily="18" charset="0"/>
                <a:cs typeface="Times New Roman" panose="02020603050405020304" pitchFamily="18" charset="0"/>
              </a:rPr>
              <a:t>視頻來源</a:t>
            </a:r>
            <a:r>
              <a:rPr lang="en-US" altLang="zh-TW" sz="1000" dirty="0">
                <a:solidFill>
                  <a:srgbClr val="0F0F0F"/>
                </a:solidFill>
                <a:latin typeface="Times New Roman" panose="02020603050405020304" pitchFamily="18" charset="0"/>
                <a:cs typeface="Times New Roman" panose="02020603050405020304" pitchFamily="18" charset="0"/>
              </a:rPr>
              <a:t>︰</a:t>
            </a:r>
            <a:r>
              <a:rPr lang="zh-TW" altLang="en-US" sz="1000" dirty="0">
                <a:solidFill>
                  <a:srgbClr val="0F0F0F"/>
                </a:solidFill>
                <a:latin typeface="Times New Roman" panose="02020603050405020304" pitchFamily="18" charset="0"/>
                <a:cs typeface="Times New Roman" panose="02020603050405020304" pitchFamily="18" charset="0"/>
              </a:rPr>
              <a:t>王宏偉，</a:t>
            </a:r>
            <a:r>
              <a:rPr lang="en-US" altLang="zh-TW" sz="1000" dirty="0">
                <a:solidFill>
                  <a:srgbClr val="0F0F0F"/>
                </a:solidFill>
                <a:latin typeface="Times New Roman" panose="02020603050405020304" pitchFamily="18" charset="0"/>
                <a:cs typeface="Times New Roman" panose="02020603050405020304" pitchFamily="18" charset="0"/>
              </a:rPr>
              <a:t>《</a:t>
            </a:r>
            <a:r>
              <a:rPr lang="zh-TW" altLang="en-US" sz="1000" dirty="0">
                <a:solidFill>
                  <a:srgbClr val="0F0F0F"/>
                </a:solidFill>
                <a:latin typeface="Times New Roman" panose="02020603050405020304" pitchFamily="18" charset="0"/>
                <a:cs typeface="Times New Roman" panose="02020603050405020304" pitchFamily="18" charset="0"/>
              </a:rPr>
              <a:t>松花江上</a:t>
            </a:r>
            <a:r>
              <a:rPr lang="en-US" altLang="zh-TW" sz="1000" dirty="0">
                <a:solidFill>
                  <a:srgbClr val="0F0F0F"/>
                </a:solidFill>
                <a:latin typeface="Times New Roman" panose="02020603050405020304" pitchFamily="18" charset="0"/>
                <a:cs typeface="Times New Roman" panose="02020603050405020304" pitchFamily="18" charset="0"/>
              </a:rPr>
              <a:t>》</a:t>
            </a:r>
            <a:r>
              <a:rPr lang="zh-TW" altLang="en-US" sz="1000" dirty="0">
                <a:solidFill>
                  <a:srgbClr val="0F0F0F"/>
                </a:solidFill>
                <a:latin typeface="Times New Roman" panose="02020603050405020304" pitchFamily="18" charset="0"/>
                <a:cs typeface="Times New Roman" panose="02020603050405020304" pitchFamily="18" charset="0"/>
              </a:rPr>
              <a:t>，網址</a:t>
            </a:r>
            <a:r>
              <a:rPr lang="en-US" altLang="zh-TW" sz="1000" dirty="0">
                <a:solidFill>
                  <a:srgbClr val="0F0F0F"/>
                </a:solidFill>
                <a:latin typeface="Times New Roman" panose="02020603050405020304" pitchFamily="18" charset="0"/>
                <a:cs typeface="Times New Roman" panose="02020603050405020304" pitchFamily="18" charset="0"/>
              </a:rPr>
              <a:t>︰</a:t>
            </a:r>
            <a:r>
              <a:rPr lang="en-US" altLang="zh-TW" sz="1000" dirty="0">
                <a:solidFill>
                  <a:srgbClr val="0F0F0F"/>
                </a:solidFill>
                <a:latin typeface="Times New Roman" panose="02020603050405020304" pitchFamily="18" charset="0"/>
                <a:cs typeface="Times New Roman" panose="02020603050405020304" pitchFamily="18" charset="0"/>
                <a:hlinkClick r:id="rId3"/>
              </a:rPr>
              <a:t>https://tv.cctv.com/2015/07/14/VIDE1436861530240588.shtml?spm=C55953877151.PXOm6vuQzEhV.0.0</a:t>
            </a:r>
            <a:endParaRPr kumimoji="0" lang="en-US" altLang="zh-TW" sz="1000" b="0" i="0" u="none" strike="noStrike" cap="none" normalizeH="0" baseline="0" dirty="0">
              <a:ln>
                <a:noFill/>
              </a:ln>
              <a:solidFill>
                <a:srgbClr val="0F0F0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1" name="圖片 10" descr="一張含有 樣式, 針線, 像素 的圖片&#10;&#10;自動產生的描述">
            <a:extLst>
              <a:ext uri="{FF2B5EF4-FFF2-40B4-BE49-F238E27FC236}">
                <a16:creationId xmlns:a16="http://schemas.microsoft.com/office/drawing/2014/main" id="{E43ECB20-2875-FBE9-FBCA-50F901FA07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177" y="1114740"/>
            <a:ext cx="1023833" cy="1023833"/>
          </a:xfrm>
          <a:prstGeom prst="rect">
            <a:avLst/>
          </a:prstGeom>
        </p:spPr>
      </p:pic>
    </p:spTree>
    <p:extLst>
      <p:ext uri="{BB962C8B-B14F-4D97-AF65-F5344CB8AC3E}">
        <p14:creationId xmlns:p14="http://schemas.microsoft.com/office/powerpoint/2010/main" val="199023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lvl="0" defTabSz="914400" eaLnBrk="0" fontAlgn="base" hangingPunct="0">
              <a:spcBef>
                <a:spcPct val="0"/>
              </a:spcBef>
              <a:spcAft>
                <a:spcPct val="0"/>
              </a:spcAft>
            </a:pPr>
            <a:r>
              <a:rPr lang="zh-TW" altLang="zh-HK"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抗戰歌曲</a:t>
            </a:r>
            <a:r>
              <a:rPr lang="zh-HK" altLang="zh-TW"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a:t>
            </a:r>
            <a:r>
              <a:rPr lang="zh-TW" altLang="zh-HK"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松花江上</a:t>
            </a:r>
            <a:r>
              <a:rPr lang="zh-HK" altLang="zh-TW" sz="3200" b="1"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a:t>
            </a:r>
            <a:endParaRPr lang="zh-HK" altLang="zh-TW" sz="1050" dirty="0">
              <a:latin typeface="清松手寫體4-SemiBold" panose="00000500000000000000" pitchFamily="2" charset="-120"/>
              <a:ea typeface="清松手寫體4-SemiBold" panose="00000500000000000000" pitchFamily="2" charset="-120"/>
            </a:endParaRPr>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2" name="文字方塊 11">
            <a:extLst>
              <a:ext uri="{FF2B5EF4-FFF2-40B4-BE49-F238E27FC236}">
                <a16:creationId xmlns:a16="http://schemas.microsoft.com/office/drawing/2014/main" id="{72CFDA32-462D-3F0E-2D88-8D11DD63672A}"/>
              </a:ext>
            </a:extLst>
          </p:cNvPr>
          <p:cNvSpPr txBox="1"/>
          <p:nvPr/>
        </p:nvSpPr>
        <p:spPr>
          <a:xfrm>
            <a:off x="1156447" y="1552575"/>
            <a:ext cx="6887623" cy="2853617"/>
          </a:xfrm>
          <a:prstGeom prst="rect">
            <a:avLst/>
          </a:prstGeom>
          <a:noFill/>
        </p:spPr>
        <p:txBody>
          <a:bodyPr wrap="square">
            <a:spAutoFit/>
          </a:bodyPr>
          <a:lstStyle/>
          <a:p>
            <a:pPr lvl="0" algn="just" defTabSz="914400" eaLnBrk="0" fontAlgn="base" hangingPunct="0">
              <a:lnSpc>
                <a:spcPct val="150000"/>
              </a:lnSpc>
              <a:spcBef>
                <a:spcPct val="0"/>
              </a:spcBef>
              <a:spcAft>
                <a:spcPct val="0"/>
              </a:spcAft>
            </a:pPr>
            <a:r>
              <a:rPr kumimoji="0" lang="zh-HK" altLang="zh-TW"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a:t>
            </a:r>
            <a:r>
              <a:rPr kumimoji="0" lang="zh-TW" altLang="zh-HK"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松花江上</a:t>
            </a:r>
            <a:r>
              <a:rPr kumimoji="0" lang="zh-HK" altLang="zh-TW"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a:t>
            </a:r>
            <a:r>
              <a:rPr kumimoji="0" lang="zh-TW" altLang="zh-HK"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是曲詞作者耳聞目睹東北三省被日軍佔領</a:t>
            </a:r>
            <a:r>
              <a:rPr lang="zh-TW" altLang="en-US" sz="2000" dirty="0">
                <a:latin typeface="Roboto" panose="02000000000000000000" pitchFamily="2" charset="0"/>
                <a:cs typeface="Times New Roman" panose="02020603050405020304" pitchFamily="18" charset="0"/>
              </a:rPr>
              <a:t>、</a:t>
            </a:r>
            <a:r>
              <a:rPr kumimoji="0" lang="zh-TW" altLang="zh-HK"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當地</a:t>
            </a:r>
            <a:r>
              <a:rPr lang="zh-TW" altLang="en-US" sz="2000" dirty="0">
                <a:latin typeface="Roboto" panose="02000000000000000000" pitchFamily="2" charset="0"/>
                <a:ea typeface="新細明體" panose="02020500000000000000" pitchFamily="18" charset="-120"/>
                <a:cs typeface="Times New Roman" panose="02020603050405020304" pitchFamily="18" charset="0"/>
              </a:rPr>
              <a:t>人</a:t>
            </a:r>
            <a:r>
              <a:rPr kumimoji="0" lang="zh-TW" altLang="zh-HK"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民同胞四處流亡的悲慘經歷，激發他在</a:t>
            </a:r>
            <a:r>
              <a:rPr kumimoji="0" lang="en-US" altLang="zh-TW" sz="2000" b="0" i="0" u="none" strike="noStrike" cap="none" normalizeH="0" baseline="0" dirty="0">
                <a:ln>
                  <a:noFill/>
                </a:ln>
                <a:effectLst/>
                <a:latin typeface="Times New Roman" panose="02020603050405020304" pitchFamily="18" charset="0"/>
                <a:ea typeface="Roboto" panose="02000000000000000000" pitchFamily="2" charset="0"/>
                <a:cs typeface="Times New Roman" panose="02020603050405020304" pitchFamily="18" charset="0"/>
              </a:rPr>
              <a:t>1936</a:t>
            </a:r>
            <a:r>
              <a:rPr kumimoji="0" lang="zh-TW" altLang="en-US"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年創作此抗戰歌曲</a:t>
            </a:r>
            <a:r>
              <a:rPr lang="zh-TW" altLang="en-US" sz="2000" kern="100" dirty="0">
                <a:solidFill>
                  <a:prstClr val="black"/>
                </a:solidFill>
                <a:latin typeface="新細明體" panose="02020500000000000000" pitchFamily="18" charset="-120"/>
                <a:cs typeface="Times New Roman" panose="02020603050405020304" pitchFamily="18" charset="0"/>
              </a:rPr>
              <a:t>：</a:t>
            </a:r>
            <a:endParaRPr kumimoji="0" lang="en-US" altLang="zh-TW" sz="200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zh-TW"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endParaRPr>
          </a:p>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pitchFamily="2" charset="2"/>
              <a:buChar char="n"/>
              <a:tabLst/>
            </a:pPr>
            <a:r>
              <a:rPr kumimoji="0" lang="zh-TW" altLang="en-US"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表達了東北人民要求收復失地的強烈</a:t>
            </a:r>
            <a:r>
              <a:rPr lang="zh-TW" altLang="en-US" sz="2000" dirty="0">
                <a:latin typeface="Roboto" panose="02000000000000000000" pitchFamily="2" charset="0"/>
                <a:ea typeface="新細明體" panose="02020500000000000000" pitchFamily="18" charset="-120"/>
                <a:cs typeface="Times New Roman" panose="02020603050405020304" pitchFamily="18" charset="0"/>
              </a:rPr>
              <a:t>盼</a:t>
            </a:r>
            <a:r>
              <a:rPr kumimoji="0" lang="zh-TW" altLang="en-US"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望；</a:t>
            </a:r>
            <a:endParaRPr kumimoji="0" lang="en-US" altLang="zh-TW"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endParaRPr>
          </a:p>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pitchFamily="2" charset="2"/>
              <a:buChar char="n"/>
              <a:tabLst/>
            </a:pPr>
            <a:r>
              <a:rPr kumimoji="0" lang="zh-TW" altLang="en-US" sz="2000" b="0" i="0" u="none" strike="noStrike" cap="none" normalizeH="0" baseline="0" dirty="0">
                <a:ln>
                  <a:noFill/>
                </a:ln>
                <a:effectLst/>
                <a:latin typeface="Roboto" panose="02000000000000000000" pitchFamily="2" charset="0"/>
                <a:ea typeface="新細明體" panose="02020500000000000000" pitchFamily="18" charset="-120"/>
                <a:cs typeface="Times New Roman" panose="02020603050405020304" pitchFamily="18" charset="0"/>
              </a:rPr>
              <a:t>此曲其後傳唱於全國各地，成為經典的抗戰歌曲。</a:t>
            </a:r>
            <a:endParaRPr kumimoji="0" lang="en-US" altLang="zh-TW"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02689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3" y="247514"/>
            <a:ext cx="5364832"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r>
              <a:rPr lang="zh-TW" altLang="zh-HK" sz="3600" b="1" kern="100" spc="15" dirty="0">
                <a:solidFill>
                  <a:srgbClr val="202124"/>
                </a:solidFill>
                <a:latin typeface="清松手寫體4-SemiBold" panose="00000500000000000000" pitchFamily="2" charset="-120"/>
                <a:ea typeface="清松手寫體4-SemiBold" panose="00000500000000000000" pitchFamily="2" charset="-120"/>
                <a:cs typeface="Times New Roman" panose="02020603050405020304" pitchFamily="18" charset="0"/>
              </a:rPr>
              <a:t>「九一八事變」</a:t>
            </a:r>
            <a:endParaRPr lang="zh-TW" altLang="zh-HK" sz="3600" b="1" dirty="0">
              <a:latin typeface="清松手寫體4-SemiBold" panose="00000500000000000000" pitchFamily="2" charset="-120"/>
              <a:ea typeface="清松手寫體4-SemiBold" panose="00000500000000000000" pitchFamily="2" charset="-120"/>
            </a:endParaRPr>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857659" y="1463754"/>
            <a:ext cx="7782076" cy="2862322"/>
          </a:xfrm>
          <a:prstGeom prst="rect">
            <a:avLst/>
          </a:prstGeom>
          <a:noFill/>
        </p:spPr>
        <p:txBody>
          <a:bodyPr wrap="square">
            <a:spAutoFit/>
          </a:bodyPr>
          <a:lstStyle/>
          <a:p>
            <a:pPr marL="342900" indent="-342900" algn="just">
              <a:lnSpc>
                <a:spcPct val="150000"/>
              </a:lnSpc>
              <a:buFont typeface="Wingdings" panose="05000000000000000000" pitchFamily="2" charset="2"/>
              <a:buChar char="l"/>
            </a:pPr>
            <a:r>
              <a:rPr lang="zh-TW" altLang="en-US" sz="2000" kern="100" spc="15" dirty="0">
                <a:latin typeface="Calibri" panose="020F0502020204030204" pitchFamily="34" charset="0"/>
                <a:cs typeface="Times New Roman" panose="02020603050405020304" pitchFamily="18" charset="0"/>
              </a:rPr>
              <a:t>日本自奉行</a:t>
            </a:r>
            <a:r>
              <a:rPr lang="zh-TW" altLang="zh-HK" sz="2000" b="1" kern="100" spc="15"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rPr>
              <a:t>大陸政策</a:t>
            </a:r>
            <a:r>
              <a:rPr lang="zh-TW" altLang="en-US" sz="2000" kern="100" spc="15" dirty="0">
                <a:latin typeface="Calibri" panose="020F0502020204030204" pitchFamily="34" charset="0"/>
                <a:cs typeface="Times New Roman" panose="02020603050405020304" pitchFamily="18" charset="0"/>
              </a:rPr>
              <a:t>以來</a:t>
            </a:r>
            <a:r>
              <a:rPr lang="zh-TW" altLang="zh-HK" sz="2000" kern="100" spc="15" dirty="0">
                <a:effectLst/>
                <a:latin typeface="Calibri" panose="020F0502020204030204" pitchFamily="34" charset="0"/>
                <a:ea typeface="新細明體" panose="02020500000000000000" pitchFamily="18" charset="-120"/>
                <a:cs typeface="Times New Roman" panose="02020603050405020304" pitchFamily="18" charset="0"/>
              </a:rPr>
              <a:t>，</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一直</a:t>
            </a:r>
            <a:r>
              <a:rPr lang="zh-HK"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存</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有侵華的野心</a:t>
            </a:r>
            <a:r>
              <a:rPr lang="zh-TW" altLang="en-US"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2000" b="1"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為了製造侵略</a:t>
            </a:r>
            <a:r>
              <a:rPr lang="zh-HK"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中</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國東北的藉口，日本在東北地區不斷挑起事端</a:t>
            </a:r>
            <a:r>
              <a:rPr lang="zh-TW" altLang="en-US"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US"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1931</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年，</a:t>
            </a:r>
            <a:r>
              <a:rPr lang="en-US"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9</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月</a:t>
            </a:r>
            <a:r>
              <a:rPr lang="en-US"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18</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a:t>
            </a:r>
            <a:r>
              <a:rPr lang="zh-TW" altLang="en-US"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日本</a:t>
            </a:r>
            <a:r>
              <a:rPr lang="zh-TW" altLang="zh-HK" sz="2000" kern="100" spc="15" dirty="0">
                <a:effectLst/>
                <a:latin typeface="Calibri" panose="020F0502020204030204" pitchFamily="34" charset="0"/>
                <a:ea typeface="新細明體" panose="02020500000000000000" pitchFamily="18" charset="-120"/>
                <a:cs typeface="Times New Roman" panose="02020603050405020304" pitchFamily="18" charset="0"/>
              </a:rPr>
              <a:t>關東軍自行炸毀瀋陽郊區南滿鐵路在柳條湖</a:t>
            </a:r>
            <a:r>
              <a:rPr lang="zh-TW" altLang="zh-HK" sz="2000" kern="0" spc="15" dirty="0">
                <a:effectLst/>
                <a:latin typeface="Calibri" panose="020F0502020204030204" pitchFamily="34" charset="0"/>
                <a:ea typeface="新細明體" panose="02020500000000000000" pitchFamily="18" charset="-120"/>
                <a:cs typeface="Times New Roman" panose="02020603050405020304" pitchFamily="18" charset="0"/>
              </a:rPr>
              <a:t>附近</a:t>
            </a:r>
            <a:r>
              <a:rPr lang="zh-TW" altLang="en-US" sz="2000" kern="0" spc="15" dirty="0">
                <a:latin typeface="Calibri" panose="020F0502020204030204" pitchFamily="34" charset="0"/>
                <a:cs typeface="Times New Roman" panose="02020603050405020304" pitchFamily="18" charset="0"/>
              </a:rPr>
              <a:t>的</a:t>
            </a:r>
            <a:r>
              <a:rPr lang="zh-TW" altLang="zh-HK" sz="2000" kern="0" spc="15" dirty="0">
                <a:effectLst/>
                <a:latin typeface="Calibri" panose="020F0502020204030204" pitchFamily="34" charset="0"/>
                <a:ea typeface="新細明體" panose="02020500000000000000" pitchFamily="18" charset="-120"/>
                <a:cs typeface="Times New Roman" panose="02020603050405020304" pitchFamily="18" charset="0"/>
              </a:rPr>
              <a:t>一段</a:t>
            </a:r>
            <a:r>
              <a:rPr lang="zh-TW" altLang="en-US" sz="2000" kern="0" spc="15" dirty="0">
                <a:effectLst/>
                <a:latin typeface="Calibri" panose="020F0502020204030204" pitchFamily="34" charset="0"/>
                <a:ea typeface="新細明體" panose="02020500000000000000" pitchFamily="18" charset="-120"/>
                <a:cs typeface="Times New Roman" panose="02020603050405020304" pitchFamily="18" charset="0"/>
              </a:rPr>
              <a:t>路軌</a:t>
            </a:r>
            <a:r>
              <a:rPr lang="zh-TW" altLang="en-US" sz="2000" kern="100" dirty="0">
                <a:latin typeface="Calibri" panose="020F0502020204030204" pitchFamily="34" charset="0"/>
                <a:ea typeface="新細明體" panose="02020500000000000000" pitchFamily="18" charset="-120"/>
                <a:cs typeface="Times New Roman" panose="02020603050405020304" pitchFamily="18" charset="0"/>
              </a:rPr>
              <a:t>，</a:t>
            </a:r>
            <a:r>
              <a:rPr lang="zh-TW" altLang="zh-HK" sz="2000" kern="0" spc="15" dirty="0">
                <a:effectLst/>
                <a:latin typeface="Calibri" panose="020F0502020204030204" pitchFamily="34" charset="0"/>
                <a:ea typeface="新細明體" panose="02020500000000000000" pitchFamily="18" charset="-120"/>
                <a:cs typeface="Times New Roman" panose="02020603050405020304" pitchFamily="18" charset="0"/>
              </a:rPr>
              <a:t>反誣指是中國士兵所為</a:t>
            </a:r>
            <a:r>
              <a:rPr lang="zh-TW" altLang="en-US" sz="2000" kern="0" spc="15" dirty="0">
                <a:effectLst/>
                <a:latin typeface="Calibri" panose="020F0502020204030204" pitchFamily="34" charset="0"/>
                <a:ea typeface="新細明體" panose="02020500000000000000" pitchFamily="18" charset="-120"/>
                <a:cs typeface="Times New Roman" panose="02020603050405020304" pitchFamily="18" charset="0"/>
              </a:rPr>
              <a:t>；</a:t>
            </a:r>
            <a:endParaRPr lang="en-US" altLang="zh-TW" sz="2000" kern="0" spc="15"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gn="just">
              <a:lnSpc>
                <a:spcPct val="150000"/>
              </a:lnSpc>
              <a:buFont typeface="Wingdings" panose="05000000000000000000" pitchFamily="2" charset="2"/>
              <a:buChar char=""/>
            </a:pPr>
            <a:r>
              <a:rPr lang="zh-TW" altLang="en-US" sz="2000" kern="0" spc="15" dirty="0">
                <a:latin typeface="Calibri" panose="020F0502020204030204" pitchFamily="34" charset="0"/>
                <a:cs typeface="Times New Roman" panose="02020603050405020304" pitchFamily="18" charset="0"/>
              </a:rPr>
              <a:t>日軍並</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以此為藉口，炮轟</a:t>
            </a:r>
            <a:r>
              <a:rPr lang="zh-HK"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中國</a:t>
            </a:r>
            <a:r>
              <a:rPr lang="zh-TW" altLang="zh-HK"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東北軍駐地瀋陽北大營，史稱「九一八事變」</a:t>
            </a:r>
            <a:r>
              <a:rPr lang="zh-TW" altLang="en-US" sz="2000" kern="100" spc="15"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HK" sz="2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557730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589360" y="1049270"/>
            <a:ext cx="7920163" cy="2954655"/>
          </a:xfrm>
          <a:prstGeom prst="rect">
            <a:avLst/>
          </a:prstGeom>
          <a:noFill/>
        </p:spPr>
        <p:txBody>
          <a:bodyPr wrap="square">
            <a:spAutoFit/>
          </a:bodyPr>
          <a:lstStyle/>
          <a:p>
            <a:pPr indent="309880" algn="just">
              <a:lnSpc>
                <a:spcPct val="150000"/>
              </a:lnSpc>
            </a:pPr>
            <a:r>
              <a:rPr lang="zh-TW" altLang="zh-HK" sz="1600" b="1" kern="100" spc="10" dirty="0">
                <a:latin typeface="Calibri" panose="020F0502020204030204" pitchFamily="34" charset="0"/>
                <a:cs typeface="Times New Roman" panose="02020603050405020304" pitchFamily="18" charset="0"/>
              </a:rPr>
              <a:t>日本自從明治維新後，國勢日趨富強，推行「大陸政策」，積極展開</a:t>
            </a:r>
            <a:r>
              <a:rPr lang="zh-TW" altLang="zh-HK" sz="1600" b="1" kern="100" spc="10" dirty="0">
                <a:solidFill>
                  <a:srgbClr val="C00000"/>
                </a:solidFill>
                <a:latin typeface="Calibri" panose="020F0502020204030204" pitchFamily="34" charset="0"/>
                <a:cs typeface="Times New Roman" panose="02020603050405020304" pitchFamily="18" charset="0"/>
              </a:rPr>
              <a:t>對外</a:t>
            </a:r>
            <a:r>
              <a:rPr lang="zh-TW" altLang="zh-HK" sz="1600" b="1" kern="100" dirty="0">
                <a:solidFill>
                  <a:srgbClr val="C00000"/>
                </a:solidFill>
                <a:latin typeface="Calibri" panose="020F0502020204030204" pitchFamily="34" charset="0"/>
                <a:cs typeface="Arial" panose="020B0604020202020204" pitchFamily="34" charset="0"/>
              </a:rPr>
              <a:t>擴張</a:t>
            </a:r>
            <a:r>
              <a:rPr lang="en-US" altLang="zh-TW" sz="1600" b="1" kern="100" dirty="0">
                <a:latin typeface="Calibri" panose="020F0502020204030204" pitchFamily="34" charset="0"/>
                <a:cs typeface="Arial" panose="020B0604020202020204" pitchFamily="34" charset="0"/>
              </a:rPr>
              <a:t>﹕</a:t>
            </a:r>
            <a:endParaRPr lang="zh-TW" altLang="zh-HK" sz="1600" b="1" kern="100" dirty="0">
              <a:latin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en-US" altLang="zh-HK" sz="1600" kern="100" spc="10" dirty="0">
                <a:latin typeface="Times New Roman" panose="02020603050405020304" pitchFamily="18" charset="0"/>
                <a:cs typeface="Times New Roman" panose="02020603050405020304" pitchFamily="18" charset="0"/>
              </a:rPr>
              <a:t>1927</a:t>
            </a:r>
            <a:r>
              <a:rPr lang="zh-TW" altLang="zh-HK" sz="1600" kern="100" spc="10" dirty="0">
                <a:latin typeface="Calibri" panose="020F0502020204030204" pitchFamily="34" charset="0"/>
                <a:cs typeface="Times New Roman" panose="02020603050405020304" pitchFamily="18" charset="0"/>
              </a:rPr>
              <a:t>年，</a:t>
            </a:r>
            <a:r>
              <a:rPr lang="zh-TW" altLang="zh-HK" sz="1600" kern="100" spc="15" dirty="0">
                <a:latin typeface="Calibri" panose="020F0502020204030204" pitchFamily="34" charset="0"/>
                <a:cs typeface="Times New Roman" panose="02020603050405020304" pitchFamily="18" charset="0"/>
              </a:rPr>
              <a:t>日本政府的內閣</a:t>
            </a:r>
            <a:r>
              <a:rPr lang="zh-TW" altLang="en-US" sz="1600" kern="100" spc="15" dirty="0">
                <a:latin typeface="Calibri" panose="020F0502020204030204" pitchFamily="34" charset="0"/>
                <a:cs typeface="Times New Roman" panose="02020603050405020304" pitchFamily="18" charset="0"/>
              </a:rPr>
              <a:t>便</a:t>
            </a:r>
            <a:r>
              <a:rPr lang="zh-TW" altLang="zh-HK" sz="1600" kern="100" spc="15" dirty="0">
                <a:latin typeface="Calibri" panose="020F0502020204030204" pitchFamily="34" charset="0"/>
                <a:cs typeface="Times New Roman" panose="02020603050405020304" pitchFamily="18" charset="0"/>
              </a:rPr>
              <a:t>在東京召開「東方會議」，制定了《對華政策綱領》</a:t>
            </a:r>
            <a:r>
              <a:rPr lang="zh-TW" altLang="en-US" sz="1600" kern="100" spc="15" dirty="0">
                <a:latin typeface="Calibri" panose="020F0502020204030204" pitchFamily="34" charset="0"/>
                <a:cs typeface="Times New Roman" panose="02020603050405020304" pitchFamily="18" charset="0"/>
              </a:rPr>
              <a:t>；</a:t>
            </a:r>
            <a:endParaRPr lang="en-US" altLang="zh-TW" sz="1600" kern="100" spc="15" dirty="0">
              <a:latin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zh-TW" altLang="zh-HK" sz="1600" kern="100" spc="15" dirty="0">
                <a:latin typeface="Calibri" panose="020F0502020204030204" pitchFamily="34" charset="0"/>
                <a:cs typeface="Times New Roman" panose="02020603050405020304" pitchFamily="18" charset="0"/>
              </a:rPr>
              <a:t>聲稱中國東北對日本「在國防和國民的生存上有着重大的利害關係」，</a:t>
            </a:r>
            <a:r>
              <a:rPr lang="zh-TW" altLang="zh-HK" sz="1600" kern="100" spc="10" dirty="0">
                <a:latin typeface="Calibri" panose="020F0502020204030204" pitchFamily="34" charset="0"/>
                <a:cs typeface="Times New Roman" panose="02020603050405020304" pitchFamily="18" charset="0"/>
              </a:rPr>
              <a:t>日本首相田中義一因此制定了</a:t>
            </a:r>
            <a:r>
              <a:rPr lang="zh-TW" altLang="zh-HK" sz="1600" b="1" kern="100" spc="10" dirty="0">
                <a:solidFill>
                  <a:srgbClr val="C00000"/>
                </a:solidFill>
                <a:latin typeface="Calibri" panose="020F0502020204030204" pitchFamily="34" charset="0"/>
                <a:cs typeface="Times New Roman" panose="02020603050405020304" pitchFamily="18" charset="0"/>
              </a:rPr>
              <a:t>以武力奪取滿蒙</a:t>
            </a:r>
            <a:r>
              <a:rPr lang="zh-TW" altLang="zh-HK" sz="1600" kern="100" spc="10" dirty="0">
                <a:latin typeface="Calibri" panose="020F0502020204030204" pitchFamily="34" charset="0"/>
                <a:cs typeface="Times New Roman" panose="02020603050405020304" pitchFamily="18" charset="0"/>
              </a:rPr>
              <a:t>的政策</a:t>
            </a:r>
            <a:r>
              <a:rPr lang="zh-TW" altLang="en-US" sz="1600" kern="100" spc="10" dirty="0">
                <a:latin typeface="Calibri" panose="020F0502020204030204" pitchFamily="34" charset="0"/>
                <a:cs typeface="Times New Roman" panose="02020603050405020304" pitchFamily="18" charset="0"/>
              </a:rPr>
              <a:t>；</a:t>
            </a:r>
            <a:endParaRPr lang="en-US" altLang="zh-TW" sz="1600" kern="100" spc="10" dirty="0">
              <a:latin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l"/>
            </a:pPr>
            <a:r>
              <a:rPr lang="zh-TW" altLang="zh-HK" sz="1600" kern="100" spc="10" dirty="0">
                <a:latin typeface="Calibri" panose="020F0502020204030204" pitchFamily="34" charset="0"/>
                <a:cs typeface="Times New Roman" panose="02020603050405020304" pitchFamily="18" charset="0"/>
              </a:rPr>
              <a:t>地方流傳一份田中義一呈奏天皇的奏摺</a:t>
            </a:r>
            <a:r>
              <a:rPr lang="zh-TW" altLang="en-US" sz="1600" kern="100" spc="10" dirty="0">
                <a:latin typeface="Calibri" panose="020F0502020204030204" pitchFamily="34" charset="0"/>
                <a:cs typeface="Times New Roman" panose="02020603050405020304" pitchFamily="18" charset="0"/>
              </a:rPr>
              <a:t>（簡稱</a:t>
            </a:r>
            <a:r>
              <a:rPr lang="en-US" altLang="zh-TW" sz="1600" b="1" kern="100" spc="10" dirty="0">
                <a:solidFill>
                  <a:srgbClr val="C00000"/>
                </a:solidFill>
                <a:latin typeface="Calibri" panose="020F0502020204030204" pitchFamily="34" charset="0"/>
                <a:cs typeface="Times New Roman" panose="02020603050405020304" pitchFamily="18" charset="0"/>
              </a:rPr>
              <a:t>《</a:t>
            </a:r>
            <a:r>
              <a:rPr lang="zh-TW" altLang="en-US" sz="1600" b="1" kern="100" spc="10" dirty="0">
                <a:solidFill>
                  <a:srgbClr val="C00000"/>
                </a:solidFill>
                <a:latin typeface="Calibri" panose="020F0502020204030204" pitchFamily="34" charset="0"/>
                <a:cs typeface="Times New Roman" panose="02020603050405020304" pitchFamily="18" charset="0"/>
              </a:rPr>
              <a:t>田中奏摺</a:t>
            </a:r>
            <a:r>
              <a:rPr lang="en-US" altLang="zh-TW" sz="1600" b="1" kern="100" spc="10" dirty="0">
                <a:solidFill>
                  <a:srgbClr val="C00000"/>
                </a:solidFill>
                <a:latin typeface="Calibri" panose="020F0502020204030204" pitchFamily="34" charset="0"/>
                <a:cs typeface="Times New Roman" panose="02020603050405020304" pitchFamily="18" charset="0"/>
              </a:rPr>
              <a:t>》</a:t>
            </a:r>
            <a:r>
              <a:rPr lang="zh-TW" altLang="en-US" sz="1600" kern="100" spc="10" dirty="0">
                <a:latin typeface="Calibri" panose="020F0502020204030204" pitchFamily="34" charset="0"/>
                <a:cs typeface="Times New Roman" panose="02020603050405020304" pitchFamily="18" charset="0"/>
              </a:rPr>
              <a:t>）</a:t>
            </a:r>
            <a:r>
              <a:rPr lang="zh-TW" altLang="zh-HK" sz="1600" kern="100" spc="10" dirty="0">
                <a:latin typeface="Calibri" panose="020F0502020204030204" pitchFamily="34" charset="0"/>
                <a:cs typeface="Times New Roman" panose="02020603050405020304" pitchFamily="18" charset="0"/>
              </a:rPr>
              <a:t>，</a:t>
            </a:r>
            <a:r>
              <a:rPr lang="zh-TW" altLang="en-US" sz="1600" kern="100" spc="10" dirty="0">
                <a:latin typeface="Calibri" panose="020F0502020204030204" pitchFamily="34" charset="0"/>
                <a:cs typeface="Times New Roman" panose="02020603050405020304" pitchFamily="18" charset="0"/>
              </a:rPr>
              <a:t>指出具體的對外侵略步驟</a:t>
            </a:r>
            <a:r>
              <a:rPr lang="zh-TW" altLang="zh-HK" sz="1600" kern="100" spc="10" dirty="0">
                <a:latin typeface="Calibri" panose="020F0502020204030204" pitchFamily="34" charset="0"/>
                <a:cs typeface="Times New Roman" panose="02020603050405020304" pitchFamily="18" charset="0"/>
              </a:rPr>
              <a:t>可分為四個時期</a:t>
            </a:r>
            <a:r>
              <a:rPr lang="zh-TW" altLang="en-US" sz="1600" kern="100" spc="10" dirty="0">
                <a:latin typeface="Calibri" panose="020F0502020204030204" pitchFamily="34" charset="0"/>
                <a:cs typeface="Times New Roman" panose="02020603050405020304" pitchFamily="18" charset="0"/>
              </a:rPr>
              <a:t>：</a:t>
            </a:r>
            <a:r>
              <a:rPr lang="zh-TW" altLang="zh-HK" sz="1600" b="1" kern="100" spc="10" dirty="0">
                <a:solidFill>
                  <a:srgbClr val="C00000"/>
                </a:solidFill>
                <a:latin typeface="Calibri" panose="020F0502020204030204" pitchFamily="34" charset="0"/>
                <a:cs typeface="Times New Roman" panose="02020603050405020304" pitchFamily="18" charset="0"/>
              </a:rPr>
              <a:t>第一期征服台灣，第二期征服朝鮮，第三期侵略滿、蒙，第四期征服全中國。</a:t>
            </a:r>
            <a:r>
              <a:rPr lang="zh-TW" altLang="zh-HK" sz="1600" kern="100" spc="10" dirty="0">
                <a:latin typeface="Calibri" panose="020F0502020204030204" pitchFamily="34" charset="0"/>
                <a:cs typeface="Times New Roman" panose="02020603050405020304" pitchFamily="18" charset="0"/>
              </a:rPr>
              <a:t>可見侵略中國一直是日本對外擴張計劃的重要目標</a:t>
            </a:r>
            <a:r>
              <a:rPr lang="zh-TW" altLang="en-US" sz="1600" kern="100" spc="10" dirty="0">
                <a:latin typeface="Calibri" panose="020F0502020204030204" pitchFamily="34" charset="0"/>
                <a:cs typeface="Times New Roman" panose="02020603050405020304" pitchFamily="18" charset="0"/>
              </a:rPr>
              <a:t>。</a:t>
            </a:r>
            <a:endParaRPr lang="en-US" altLang="zh-TW" sz="1600" kern="100" spc="10" dirty="0">
              <a:latin typeface="Calibri" panose="020F0502020204030204" pitchFamily="34" charset="0"/>
              <a:cs typeface="Times New Roman" panose="02020603050405020304" pitchFamily="18" charset="0"/>
            </a:endParaRPr>
          </a:p>
          <a:p>
            <a:pPr algn="just"/>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 name="Freeform 6">
            <a:extLst>
              <a:ext uri="{FF2B5EF4-FFF2-40B4-BE49-F238E27FC236}">
                <a16:creationId xmlns:a16="http://schemas.microsoft.com/office/drawing/2014/main" id="{B87A7A45-428C-36CA-CEF8-CC2AF68FC981}"/>
              </a:ext>
            </a:extLst>
          </p:cNvPr>
          <p:cNvSpPr>
            <a:spLocks noChangeArrowheads="1"/>
          </p:cNvSpPr>
          <p:nvPr/>
        </p:nvSpPr>
        <p:spPr bwMode="auto">
          <a:xfrm>
            <a:off x="4038043" y="3592862"/>
            <a:ext cx="4251627" cy="1104365"/>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41858E"/>
          </a:solidFill>
          <a:ln>
            <a:noFill/>
          </a:ln>
        </p:spPr>
        <p:txBody>
          <a:bodyPr/>
          <a:lstStyle/>
          <a:p>
            <a:endParaRPr lang="zh-CN" altLang="en-US" sz="1180" dirty="0">
              <a:ea typeface="微软雅黑" panose="020B0503020204020204" pitchFamily="34" charset="-122"/>
            </a:endParaRPr>
          </a:p>
        </p:txBody>
      </p:sp>
      <p:sp>
        <p:nvSpPr>
          <p:cNvPr id="9" name="文字方塊 8">
            <a:extLst>
              <a:ext uri="{FF2B5EF4-FFF2-40B4-BE49-F238E27FC236}">
                <a16:creationId xmlns:a16="http://schemas.microsoft.com/office/drawing/2014/main" id="{0E010449-B533-035F-4A3C-01AB968E1862}"/>
              </a:ext>
            </a:extLst>
          </p:cNvPr>
          <p:cNvSpPr txBox="1"/>
          <p:nvPr/>
        </p:nvSpPr>
        <p:spPr>
          <a:xfrm>
            <a:off x="4121547" y="3727731"/>
            <a:ext cx="4084618" cy="969496"/>
          </a:xfrm>
          <a:prstGeom prst="rect">
            <a:avLst/>
          </a:prstGeom>
          <a:noFill/>
        </p:spPr>
        <p:txBody>
          <a:bodyPr wrap="square">
            <a:spAutoFit/>
          </a:bodyPr>
          <a:lstStyle/>
          <a:p>
            <a:pPr algn="just"/>
            <a:r>
              <a:rPr lang="zh-TW" altLang="zh-HK" sz="1400" b="1"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滿蒙生命線論</a:t>
            </a:r>
            <a:endParaRPr lang="en-US" altLang="zh-TW" sz="1100" kern="100" spc="15" dirty="0">
              <a:solidFill>
                <a:srgbClr val="202124"/>
              </a:solidFill>
              <a:latin typeface="Roboto" panose="02000000000000000000" pitchFamily="2" charset="0"/>
              <a:ea typeface="新細明體" panose="02020500000000000000" pitchFamily="18" charset="-120"/>
              <a:cs typeface="Times New Roman" panose="02020603050405020304" pitchFamily="18" charset="0"/>
            </a:endParaRPr>
          </a:p>
          <a:p>
            <a:pPr algn="just"/>
            <a:r>
              <a:rPr lang="zh-TW" altLang="en-US"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a:t>
            </a:r>
            <a:r>
              <a:rPr lang="zh-TW" altLang="zh-HK"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今天滿蒙之地位，對我國</a:t>
            </a:r>
            <a:r>
              <a:rPr lang="zh-TW" altLang="en-US"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a:t>
            </a:r>
            <a:r>
              <a:rPr lang="zh-TW" altLang="zh-HK" sz="1100" b="1" kern="100" spc="15" dirty="0">
                <a:solidFill>
                  <a:srgbClr val="C00000"/>
                </a:solidFill>
                <a:effectLst/>
                <a:latin typeface="Roboto" panose="02000000000000000000" pitchFamily="2" charset="0"/>
                <a:ea typeface="新細明體" panose="02020500000000000000" pitchFamily="18" charset="-120"/>
                <a:cs typeface="Times New Roman" panose="02020603050405020304" pitchFamily="18" charset="0"/>
              </a:rPr>
              <a:t>日本</a:t>
            </a:r>
            <a:r>
              <a:rPr lang="zh-TW" altLang="en-US" sz="1100" kern="100" spc="15" dirty="0">
                <a:solidFill>
                  <a:srgbClr val="202124"/>
                </a:solidFill>
                <a:latin typeface="Roboto" panose="02000000000000000000" pitchFamily="2" charset="0"/>
                <a:cs typeface="Times New Roman" panose="02020603050405020304" pitchFamily="18" charset="0"/>
              </a:rPr>
              <a:t>）</a:t>
            </a:r>
            <a:r>
              <a:rPr lang="zh-TW" altLang="zh-HK" sz="1100" kern="100" spc="15" dirty="0">
                <a:solidFill>
                  <a:srgbClr val="202124"/>
                </a:solidFill>
                <a:latin typeface="Roboto" panose="02000000000000000000" pitchFamily="2" charset="0"/>
                <a:cs typeface="Times New Roman" panose="02020603050405020304" pitchFamily="18" charset="0"/>
              </a:rPr>
              <a:t>說來</a:t>
            </a:r>
            <a:r>
              <a:rPr lang="zh-TW" altLang="zh-HK"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，不僅在國防上十分重要，而且對國民經濟也是不可缺少的</a:t>
            </a:r>
            <a:r>
              <a:rPr lang="en-US" altLang="zh-HK"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a:t>
            </a:r>
            <a:r>
              <a:rPr lang="zh-TW" altLang="zh-HK"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我國要牢固地確保和死守這條生命線，而不必害怕任何國家和任何人。</a:t>
            </a:r>
            <a:r>
              <a:rPr lang="zh-TW" altLang="en-US" sz="1100" kern="1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a:t>
            </a:r>
            <a:endParaRPr lang="zh-TW" altLang="zh-HK"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r"/>
            <a:r>
              <a:rPr lang="zh-TW" altLang="zh-HK" sz="1000" spc="15" dirty="0">
                <a:solidFill>
                  <a:srgbClr val="202124"/>
                </a:solidFill>
                <a:effectLst/>
                <a:latin typeface="Roboto" panose="02000000000000000000" pitchFamily="2" charset="0"/>
                <a:ea typeface="新細明體" panose="02020500000000000000" pitchFamily="18" charset="-120"/>
                <a:cs typeface="Times New Roman" panose="02020603050405020304" pitchFamily="18" charset="0"/>
              </a:rPr>
              <a:t>松岡洋右《動盪之滿蒙》</a:t>
            </a:r>
            <a:endParaRPr lang="zh-HK" altLang="en-US" sz="1100" dirty="0"/>
          </a:p>
        </p:txBody>
      </p:sp>
      <p:sp>
        <p:nvSpPr>
          <p:cNvPr id="7" name="文本框 93">
            <a:extLst>
              <a:ext uri="{FF2B5EF4-FFF2-40B4-BE49-F238E27FC236}">
                <a16:creationId xmlns:a16="http://schemas.microsoft.com/office/drawing/2014/main" id="{BEF08896-F5E7-07E9-1775-B1C46288BDD7}"/>
              </a:ext>
            </a:extLst>
          </p:cNvPr>
          <p:cNvSpPr txBox="1">
            <a:spLocks noChangeArrowheads="1"/>
          </p:cNvSpPr>
          <p:nvPr/>
        </p:nvSpPr>
        <p:spPr bwMode="auto">
          <a:xfrm>
            <a:off x="1099322" y="247514"/>
            <a:ext cx="8390209"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defTabSz="914400" eaLnBrk="0" fontAlgn="base" hangingPunct="0">
              <a:spcBef>
                <a:spcPct val="0"/>
              </a:spcBef>
              <a:spcAft>
                <a:spcPct val="0"/>
              </a:spcAft>
            </a:pPr>
            <a:r>
              <a:rPr lang="zh-TW" altLang="en-US" sz="3200" b="1" dirty="0">
                <a:latin typeface="清松手寫體4-ExtraLight" panose="00000500000000000000" pitchFamily="2" charset="-120"/>
                <a:ea typeface="清松手寫體4-ExtraLight" panose="00000500000000000000" pitchFamily="2" charset="-120"/>
              </a:rPr>
              <a:t>歷史補充站</a:t>
            </a:r>
            <a:r>
              <a:rPr lang="en-US" altLang="zh-TW" sz="3200" b="1" dirty="0">
                <a:latin typeface="清松手寫體4-ExtraLight" panose="00000500000000000000" pitchFamily="2" charset="-120"/>
                <a:ea typeface="清松手寫體4-ExtraLight" panose="00000500000000000000" pitchFamily="2" charset="-120"/>
              </a:rPr>
              <a:t>﹕</a:t>
            </a:r>
            <a:r>
              <a:rPr lang="zh-TW" altLang="zh-HK" sz="3200" b="1" dirty="0">
                <a:latin typeface="清松手寫體4-ExtraLight" panose="00000500000000000000" pitchFamily="2" charset="-120"/>
                <a:ea typeface="清松手寫體4-ExtraLight" panose="00000500000000000000" pitchFamily="2" charset="-120"/>
              </a:rPr>
              <a:t>大陸政策與</a:t>
            </a:r>
            <a:r>
              <a:rPr lang="zh-TW" altLang="en-US" sz="3200" b="1" dirty="0">
                <a:latin typeface="清松手寫體4-ExtraLight" panose="00000500000000000000" pitchFamily="2" charset="-120"/>
                <a:ea typeface="清松手寫體4-ExtraLight" panose="00000500000000000000" pitchFamily="2" charset="-120"/>
              </a:rPr>
              <a:t>日本</a:t>
            </a:r>
            <a:r>
              <a:rPr lang="zh-TW" altLang="zh-HK" sz="3200" b="1" dirty="0">
                <a:latin typeface="清松手寫體4-ExtraLight" panose="00000500000000000000" pitchFamily="2" charset="-120"/>
                <a:ea typeface="清松手寫體4-ExtraLight" panose="00000500000000000000" pitchFamily="2" charset="-120"/>
              </a:rPr>
              <a:t>對外擴張野心</a:t>
            </a:r>
            <a:endParaRPr lang="zh-TW" altLang="zh-HK" sz="3200" dirty="0">
              <a:latin typeface="清松手寫體4-ExtraLight" panose="00000500000000000000" pitchFamily="2" charset="-120"/>
              <a:ea typeface="清松手寫體4-ExtraLight" panose="00000500000000000000" pitchFamily="2" charset="-120"/>
            </a:endParaRPr>
          </a:p>
          <a:p>
            <a:pPr lvl="0" defTabSz="914400" eaLnBrk="0" fontAlgn="base" hangingPunct="0">
              <a:spcBef>
                <a:spcPct val="0"/>
              </a:spcBef>
              <a:spcAft>
                <a:spcPct val="0"/>
              </a:spcAft>
            </a:pPr>
            <a:endParaRPr lang="zh-HK" altLang="zh-TW" sz="1050" dirty="0"/>
          </a:p>
        </p:txBody>
      </p:sp>
    </p:spTree>
    <p:extLst>
      <p:ext uri="{BB962C8B-B14F-4D97-AF65-F5344CB8AC3E}">
        <p14:creationId xmlns:p14="http://schemas.microsoft.com/office/powerpoint/2010/main" val="298224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89360" y="261938"/>
            <a:ext cx="189309" cy="188119"/>
          </a:xfrm>
          <a:prstGeom prst="ellipse">
            <a:avLst/>
          </a:prstGeom>
          <a:solidFill>
            <a:srgbClr val="CF4D5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任意多边形 4"/>
          <p:cNvSpPr/>
          <p:nvPr/>
        </p:nvSpPr>
        <p:spPr>
          <a:xfrm>
            <a:off x="0" y="164307"/>
            <a:ext cx="710804" cy="951310"/>
          </a:xfrm>
          <a:custGeom>
            <a:avLst/>
            <a:gdLst>
              <a:gd name="connsiteX0" fmla="*/ 313206 w 947387"/>
              <a:gd name="connsiteY0" fmla="*/ 0 h 1268362"/>
              <a:gd name="connsiteX1" fmla="*/ 947387 w 947387"/>
              <a:gd name="connsiteY1" fmla="*/ 634181 h 1268362"/>
              <a:gd name="connsiteX2" fmla="*/ 313206 w 947387"/>
              <a:gd name="connsiteY2" fmla="*/ 1268362 h 1268362"/>
              <a:gd name="connsiteX3" fmla="*/ 66354 w 947387"/>
              <a:gd name="connsiteY3" fmla="*/ 1218525 h 1268362"/>
              <a:gd name="connsiteX4" fmla="*/ 0 w 947387"/>
              <a:gd name="connsiteY4" fmla="*/ 1182509 h 1268362"/>
              <a:gd name="connsiteX5" fmla="*/ 0 w 947387"/>
              <a:gd name="connsiteY5" fmla="*/ 85853 h 1268362"/>
              <a:gd name="connsiteX6" fmla="*/ 66354 w 947387"/>
              <a:gd name="connsiteY6" fmla="*/ 49837 h 1268362"/>
              <a:gd name="connsiteX7" fmla="*/ 313206 w 947387"/>
              <a:gd name="connsiteY7" fmla="*/ 0 h 12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7387" h="1268362">
                <a:moveTo>
                  <a:pt x="313206" y="0"/>
                </a:moveTo>
                <a:cubicBezTo>
                  <a:pt x="663454" y="0"/>
                  <a:pt x="947387" y="283933"/>
                  <a:pt x="947387" y="634181"/>
                </a:cubicBezTo>
                <a:cubicBezTo>
                  <a:pt x="947387" y="984429"/>
                  <a:pt x="663454" y="1268362"/>
                  <a:pt x="313206" y="1268362"/>
                </a:cubicBezTo>
                <a:cubicBezTo>
                  <a:pt x="225644" y="1268362"/>
                  <a:pt x="142227" y="1250616"/>
                  <a:pt x="66354" y="1218525"/>
                </a:cubicBezTo>
                <a:lnTo>
                  <a:pt x="0" y="1182509"/>
                </a:lnTo>
                <a:lnTo>
                  <a:pt x="0" y="85853"/>
                </a:lnTo>
                <a:lnTo>
                  <a:pt x="66354" y="49837"/>
                </a:lnTo>
                <a:cubicBezTo>
                  <a:pt x="142227" y="17746"/>
                  <a:pt x="225644" y="0"/>
                  <a:pt x="313206" y="0"/>
                </a:cubicBezTo>
                <a:close/>
              </a:path>
            </a:pathLst>
          </a:custGeom>
          <a:solidFill>
            <a:srgbClr val="4185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cxnSp>
        <p:nvCxnSpPr>
          <p:cNvPr id="6" name="直接连接符 5"/>
          <p:cNvCxnSpPr/>
          <p:nvPr/>
        </p:nvCxnSpPr>
        <p:spPr>
          <a:xfrm>
            <a:off x="944166" y="914400"/>
            <a:ext cx="8199834" cy="0"/>
          </a:xfrm>
          <a:prstGeom prst="line">
            <a:avLst/>
          </a:prstGeom>
          <a:ln w="76200">
            <a:solidFill>
              <a:srgbClr val="41858E">
                <a:alpha val="87000"/>
              </a:srgbClr>
            </a:solidFill>
          </a:ln>
        </p:spPr>
        <p:style>
          <a:lnRef idx="1">
            <a:schemeClr val="accent1"/>
          </a:lnRef>
          <a:fillRef idx="0">
            <a:schemeClr val="accent1"/>
          </a:fillRef>
          <a:effectRef idx="0">
            <a:schemeClr val="accent1"/>
          </a:effectRef>
          <a:fontRef idx="minor">
            <a:schemeClr val="tx1"/>
          </a:fontRef>
        </p:style>
      </p:cxnSp>
      <p:sp>
        <p:nvSpPr>
          <p:cNvPr id="8" name="文本框 93"/>
          <p:cNvSpPr txBox="1">
            <a:spLocks noChangeArrowheads="1"/>
          </p:cNvSpPr>
          <p:nvPr/>
        </p:nvSpPr>
        <p:spPr bwMode="auto">
          <a:xfrm>
            <a:off x="1099322" y="247514"/>
            <a:ext cx="8390209"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defTabSz="914400" eaLnBrk="0" fontAlgn="base" hangingPunct="0">
              <a:spcBef>
                <a:spcPct val="0"/>
              </a:spcBef>
              <a:spcAft>
                <a:spcPct val="0"/>
              </a:spcAft>
            </a:pPr>
            <a:r>
              <a:rPr lang="zh-TW" altLang="en-US" sz="3200" b="1" dirty="0">
                <a:latin typeface="清松手寫體4-ExtraLight" panose="00000500000000000000" pitchFamily="2" charset="-120"/>
                <a:ea typeface="清松手寫體4-ExtraLight" panose="00000500000000000000" pitchFamily="2" charset="-120"/>
              </a:rPr>
              <a:t>歷史補充站</a:t>
            </a:r>
            <a:r>
              <a:rPr lang="en-US" altLang="zh-TW" sz="3200" b="1" dirty="0">
                <a:latin typeface="清松手寫體4-ExtraLight" panose="00000500000000000000" pitchFamily="2" charset="-120"/>
                <a:ea typeface="清松手寫體4-ExtraLight" panose="00000500000000000000" pitchFamily="2" charset="-120"/>
              </a:rPr>
              <a:t>﹕</a:t>
            </a:r>
            <a:r>
              <a:rPr lang="zh-TW" altLang="zh-HK" sz="3200" b="1" dirty="0">
                <a:latin typeface="清松手寫體4-ExtraLight" panose="00000500000000000000" pitchFamily="2" charset="-120"/>
                <a:ea typeface="清松手寫體4-ExtraLight" panose="00000500000000000000" pitchFamily="2" charset="-120"/>
              </a:rPr>
              <a:t>大陸政策與</a:t>
            </a:r>
            <a:r>
              <a:rPr lang="zh-TW" altLang="en-US" sz="3200" b="1" dirty="0">
                <a:latin typeface="清松手寫體4-ExtraLight" panose="00000500000000000000" pitchFamily="2" charset="-120"/>
                <a:ea typeface="清松手寫體4-ExtraLight" panose="00000500000000000000" pitchFamily="2" charset="-120"/>
              </a:rPr>
              <a:t>日本</a:t>
            </a:r>
            <a:r>
              <a:rPr lang="zh-TW" altLang="zh-HK" sz="3200" b="1" dirty="0">
                <a:latin typeface="清松手寫體4-ExtraLight" panose="00000500000000000000" pitchFamily="2" charset="-120"/>
                <a:ea typeface="清松手寫體4-ExtraLight" panose="00000500000000000000" pitchFamily="2" charset="-120"/>
              </a:rPr>
              <a:t>對外擴張野心</a:t>
            </a:r>
            <a:endParaRPr lang="zh-TW" altLang="zh-HK" sz="3200" dirty="0">
              <a:latin typeface="清松手寫體4-ExtraLight" panose="00000500000000000000" pitchFamily="2" charset="-120"/>
              <a:ea typeface="清松手寫體4-ExtraLight" panose="00000500000000000000" pitchFamily="2" charset="-120"/>
            </a:endParaRPr>
          </a:p>
          <a:p>
            <a:pPr lvl="0" defTabSz="914400" eaLnBrk="0" fontAlgn="base" hangingPunct="0">
              <a:spcBef>
                <a:spcPct val="0"/>
              </a:spcBef>
              <a:spcAft>
                <a:spcPct val="0"/>
              </a:spcAft>
            </a:pPr>
            <a:endParaRPr lang="zh-HK" altLang="zh-TW" sz="1050" dirty="0"/>
          </a:p>
        </p:txBody>
      </p:sp>
      <p:sp>
        <p:nvSpPr>
          <p:cNvPr id="3" name="Rectangle 3">
            <a:extLst>
              <a:ext uri="{FF2B5EF4-FFF2-40B4-BE49-F238E27FC236}">
                <a16:creationId xmlns:a16="http://schemas.microsoft.com/office/drawing/2014/main" id="{6FDF2102-3EE7-E514-A49F-5BC066530771}"/>
              </a:ext>
            </a:extLst>
          </p:cNvPr>
          <p:cNvSpPr>
            <a:spLocks noChangeArrowheads="1"/>
          </p:cNvSpPr>
          <p:nvPr/>
        </p:nvSpPr>
        <p:spPr bwMode="auto">
          <a:xfrm>
            <a:off x="0" y="1552575"/>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sp>
        <p:nvSpPr>
          <p:cNvPr id="15" name="文字方塊 14">
            <a:extLst>
              <a:ext uri="{FF2B5EF4-FFF2-40B4-BE49-F238E27FC236}">
                <a16:creationId xmlns:a16="http://schemas.microsoft.com/office/drawing/2014/main" id="{5F8FD78E-A1AE-C6B0-7701-9F2D550CBC5D}"/>
              </a:ext>
            </a:extLst>
          </p:cNvPr>
          <p:cNvSpPr txBox="1"/>
          <p:nvPr/>
        </p:nvSpPr>
        <p:spPr>
          <a:xfrm>
            <a:off x="778669" y="1232922"/>
            <a:ext cx="7932194" cy="2939266"/>
          </a:xfrm>
          <a:prstGeom prst="rect">
            <a:avLst/>
          </a:prstGeom>
          <a:noFill/>
        </p:spPr>
        <p:txBody>
          <a:bodyPr wrap="square">
            <a:spAutoFit/>
          </a:bodyPr>
          <a:lstStyle/>
          <a:p>
            <a:pPr>
              <a:lnSpc>
                <a:spcPct val="150000"/>
              </a:lnSpc>
            </a:pPr>
            <a:r>
              <a:rPr lang="zh-TW" altLang="zh-HK" sz="1800" b="1" kern="100" spc="10" dirty="0">
                <a:solidFill>
                  <a:srgbClr val="C00000"/>
                </a:solidFill>
                <a:latin typeface="Times New Roman" panose="02020603050405020304" pitchFamily="18" charset="0"/>
                <a:cs typeface="Times New Roman" panose="02020603050405020304" pitchFamily="18" charset="0"/>
              </a:rPr>
              <a:t>《田中奏摺》</a:t>
            </a:r>
            <a:endParaRPr lang="zh-TW" altLang="zh-HK" sz="1800" b="1" kern="1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zh-TW" altLang="zh-HK" sz="1800" kern="100" spc="10" dirty="0">
                <a:effectLst/>
                <a:latin typeface="Times New Roman" panose="02020603050405020304" pitchFamily="18" charset="0"/>
                <a:cs typeface="Times New Roman" panose="02020603050405020304" pitchFamily="18" charset="0"/>
              </a:rPr>
              <a:t>「</a:t>
            </a:r>
            <a:r>
              <a:rPr lang="zh-TW" altLang="zh-HK" sz="1800" dirty="0">
                <a:effectLst/>
                <a:latin typeface="Times New Roman" panose="02020603050405020304" pitchFamily="18" charset="0"/>
                <a:cs typeface="Times New Roman" panose="02020603050405020304" pitchFamily="18" charset="0"/>
              </a:rPr>
              <a:t>欲征服支那（中國）</a:t>
            </a:r>
            <a:r>
              <a:rPr lang="zh-TW" altLang="zh-HK" sz="1800" kern="100" spc="10" dirty="0">
                <a:effectLst/>
                <a:latin typeface="Times New Roman" panose="02020603050405020304" pitchFamily="18" charset="0"/>
                <a:cs typeface="Times New Roman" panose="02020603050405020304" pitchFamily="18" charset="0"/>
              </a:rPr>
              <a:t>，必先征服滿蒙；欲征服世界，必先征服支那。倘支那完全被我國（日本）征服，其他為小亞細亞及印度南洋等</a:t>
            </a:r>
            <a:r>
              <a:rPr lang="zh-TW" altLang="en-US" sz="1800" kern="100" spc="10" dirty="0">
                <a:effectLst/>
                <a:latin typeface="Times New Roman" panose="02020603050405020304" pitchFamily="18" charset="0"/>
                <a:cs typeface="Times New Roman" panose="02020603050405020304" pitchFamily="18" charset="0"/>
              </a:rPr>
              <a:t>異</a:t>
            </a:r>
            <a:r>
              <a:rPr lang="zh-TW" altLang="zh-HK" sz="1800" kern="100" spc="10" dirty="0">
                <a:effectLst/>
                <a:latin typeface="Times New Roman" panose="02020603050405020304" pitchFamily="18" charset="0"/>
                <a:cs typeface="Times New Roman" panose="02020603050405020304" pitchFamily="18" charset="0"/>
              </a:rPr>
              <a:t>服之民族，必畏我而降於我，使世界知東亞為日本之東亞，永不敢向我侵犯，此乃明治大帝之遺策，是亦我帝國存亡上必要之事也。」</a:t>
            </a:r>
            <a:endParaRPr lang="zh-TW" altLang="zh-HK" sz="1800" kern="100" dirty="0">
              <a:effectLst/>
              <a:latin typeface="Times New Roman" panose="02020603050405020304" pitchFamily="18" charset="0"/>
              <a:cs typeface="Times New Roman" panose="02020603050405020304" pitchFamily="18" charset="0"/>
            </a:endParaRPr>
          </a:p>
          <a:p>
            <a:endParaRPr lang="en-US" altLang="zh-TW" sz="1800" i="1" kern="100" spc="10" dirty="0">
              <a:effectLst/>
              <a:latin typeface="Times New Roman" panose="02020603050405020304" pitchFamily="18" charset="0"/>
              <a:cs typeface="Times New Roman" panose="02020603050405020304" pitchFamily="18" charset="0"/>
            </a:endParaRPr>
          </a:p>
          <a:p>
            <a:endParaRPr lang="en-US" altLang="zh-TW" sz="1200" i="1" kern="100" spc="10" dirty="0">
              <a:latin typeface="Times New Roman" panose="02020603050405020304" pitchFamily="18" charset="0"/>
              <a:cs typeface="Times New Roman" panose="02020603050405020304" pitchFamily="18" charset="0"/>
            </a:endParaRPr>
          </a:p>
          <a:p>
            <a:r>
              <a:rPr lang="zh-TW" altLang="en-US" sz="1000" kern="100" spc="10" dirty="0">
                <a:solidFill>
                  <a:prstClr val="black"/>
                </a:solidFill>
                <a:latin typeface="Times New Roman" panose="02020603050405020304" pitchFamily="18" charset="0"/>
                <a:cs typeface="Times New Roman" panose="02020603050405020304" pitchFamily="18" charset="0"/>
              </a:rPr>
              <a:t>資料來源</a:t>
            </a:r>
            <a:r>
              <a:rPr lang="en-US" altLang="zh-TW" sz="1000" kern="100" spc="10" dirty="0">
                <a:solidFill>
                  <a:prstClr val="black"/>
                </a:solidFill>
                <a:latin typeface="Times New Roman" panose="02020603050405020304" pitchFamily="18" charset="0"/>
                <a:cs typeface="Times New Roman" panose="02020603050405020304" pitchFamily="18" charset="0"/>
              </a:rPr>
              <a:t>︰</a:t>
            </a:r>
            <a:r>
              <a:rPr lang="zh-TW" altLang="en-US" sz="1000" kern="100" spc="10" dirty="0">
                <a:solidFill>
                  <a:prstClr val="black"/>
                </a:solidFill>
                <a:latin typeface="Times New Roman" panose="02020603050405020304" pitchFamily="18" charset="0"/>
                <a:cs typeface="Times New Roman" panose="02020603050405020304" pitchFamily="18" charset="0"/>
              </a:rPr>
              <a:t>引自教育局，</a:t>
            </a:r>
            <a:r>
              <a:rPr lang="en-US" altLang="zh-TW" sz="1000" kern="100" spc="10" dirty="0">
                <a:solidFill>
                  <a:prstClr val="black"/>
                </a:solidFill>
                <a:latin typeface="Times New Roman" panose="02020603050405020304" pitchFamily="18" charset="0"/>
                <a:cs typeface="Times New Roman" panose="02020603050405020304" pitchFamily="18" charset="0"/>
              </a:rPr>
              <a:t>《</a:t>
            </a:r>
            <a:r>
              <a:rPr lang="zh-TW" altLang="en-US" sz="1000" kern="100" spc="10" dirty="0">
                <a:solidFill>
                  <a:prstClr val="black"/>
                </a:solidFill>
                <a:latin typeface="Times New Roman" panose="02020603050405020304" pitchFamily="18" charset="0"/>
                <a:cs typeface="Times New Roman" panose="02020603050405020304" pitchFamily="18" charset="0"/>
              </a:rPr>
              <a:t>高中中國歷史（中四至中六）課程支援教材（必修部分）</a:t>
            </a:r>
            <a:r>
              <a:rPr lang="en-US" altLang="zh-TW" sz="1000" kern="100" spc="10" dirty="0">
                <a:solidFill>
                  <a:prstClr val="black"/>
                </a:solidFill>
                <a:latin typeface="Times New Roman" panose="02020603050405020304" pitchFamily="18" charset="0"/>
                <a:cs typeface="Times New Roman" panose="02020603050405020304" pitchFamily="18" charset="0"/>
              </a:rPr>
              <a:t>》</a:t>
            </a:r>
            <a:r>
              <a:rPr lang="zh-TW" altLang="en-US" sz="1000" kern="100" spc="10" dirty="0">
                <a:solidFill>
                  <a:prstClr val="black"/>
                </a:solidFill>
                <a:latin typeface="Times New Roman" panose="02020603050405020304" pitchFamily="18" charset="0"/>
                <a:cs typeface="Times New Roman" panose="02020603050405020304" pitchFamily="18" charset="0"/>
              </a:rPr>
              <a:t>，「日本侵略中國東北及華北 」，網址</a:t>
            </a:r>
            <a:r>
              <a:rPr lang="en-US" altLang="zh-TW" sz="1000" kern="100" spc="10" dirty="0">
                <a:solidFill>
                  <a:prstClr val="black"/>
                </a:solidFill>
                <a:latin typeface="Times New Roman" panose="02020603050405020304" pitchFamily="18" charset="0"/>
                <a:cs typeface="Times New Roman" panose="02020603050405020304" pitchFamily="18" charset="0"/>
              </a:rPr>
              <a:t>︰https://www.edb.gov.hk/tc/curriculum-development/kla/pshe/references-and-resources/chinese-history/support-materials-core-part.html</a:t>
            </a:r>
            <a:r>
              <a:rPr lang="zh-TW" altLang="en-US" sz="1000" kern="100" spc="15" dirty="0">
                <a:solidFill>
                  <a:srgbClr val="202124"/>
                </a:solidFill>
                <a:latin typeface="Times New Roman" panose="02020603050405020304" pitchFamily="18" charset="0"/>
                <a:cs typeface="Times New Roman" panose="02020603050405020304" pitchFamily="18" charset="0"/>
              </a:rPr>
              <a:t>。</a:t>
            </a:r>
            <a:endParaRPr lang="en-US" altLang="zh-HK" sz="1200" kern="100" spc="1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773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4E15670-1272-0322-FA9E-595E8F215798}"/>
              </a:ext>
            </a:extLst>
          </p:cNvPr>
          <p:cNvPicPr>
            <a:picLocks noChangeAspect="1"/>
          </p:cNvPicPr>
          <p:nvPr/>
        </p:nvPicPr>
        <p:blipFill>
          <a:blip r:embed="rId2"/>
          <a:stretch>
            <a:fillRect/>
          </a:stretch>
        </p:blipFill>
        <p:spPr>
          <a:xfrm>
            <a:off x="2753706" y="228104"/>
            <a:ext cx="6329782" cy="4197056"/>
          </a:xfrm>
          <a:prstGeom prst="rect">
            <a:avLst/>
          </a:prstGeom>
        </p:spPr>
      </p:pic>
      <p:sp>
        <p:nvSpPr>
          <p:cNvPr id="2" name="內容版面配置區 2">
            <a:extLst>
              <a:ext uri="{FF2B5EF4-FFF2-40B4-BE49-F238E27FC236}">
                <a16:creationId xmlns:a16="http://schemas.microsoft.com/office/drawing/2014/main" id="{A1E7CC6D-7F0D-2EBC-686F-294B64EDA3F0}"/>
              </a:ext>
            </a:extLst>
          </p:cNvPr>
          <p:cNvSpPr txBox="1">
            <a:spLocks/>
          </p:cNvSpPr>
          <p:nvPr/>
        </p:nvSpPr>
        <p:spPr>
          <a:xfrm>
            <a:off x="188259" y="2091309"/>
            <a:ext cx="2444423" cy="13242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zh-TW" altLang="en-US" sz="1400" b="1" dirty="0">
                <a:solidFill>
                  <a:srgbClr val="0A0A0A"/>
                </a:solidFill>
                <a:latin typeface="Times New Roman" panose="02020603050405020304" pitchFamily="18" charset="0"/>
                <a:ea typeface="+mn-ea"/>
                <a:cs typeface="Times New Roman" panose="02020603050405020304" pitchFamily="18" charset="0"/>
              </a:rPr>
              <a:t>圖為</a:t>
            </a:r>
            <a:r>
              <a:rPr lang="en-US" altLang="zh-TW" sz="1400" b="1" dirty="0">
                <a:solidFill>
                  <a:srgbClr val="0A0A0A"/>
                </a:solidFill>
                <a:latin typeface="Times New Roman" panose="02020603050405020304" pitchFamily="18" charset="0"/>
                <a:ea typeface="+mn-ea"/>
                <a:cs typeface="Times New Roman" panose="02020603050405020304" pitchFamily="18" charset="0"/>
              </a:rPr>
              <a:t>1931</a:t>
            </a:r>
            <a:r>
              <a:rPr lang="zh-TW" altLang="en-US" sz="1400" b="1" dirty="0">
                <a:solidFill>
                  <a:srgbClr val="0A0A0A"/>
                </a:solidFill>
                <a:latin typeface="Times New Roman" panose="02020603050405020304" pitchFamily="18" charset="0"/>
                <a:ea typeface="+mn-ea"/>
                <a:cs typeface="Times New Roman" panose="02020603050405020304" pitchFamily="18" charset="0"/>
              </a:rPr>
              <a:t>年「九一八事變」爆發後，日軍向東北全境發動攻擊，</a:t>
            </a:r>
            <a:r>
              <a:rPr lang="en-US" altLang="zh-TW" sz="1400" b="1" dirty="0">
                <a:solidFill>
                  <a:srgbClr val="0A0A0A"/>
                </a:solidFill>
                <a:latin typeface="Times New Roman" panose="02020603050405020304" pitchFamily="18" charset="0"/>
                <a:ea typeface="+mn-ea"/>
                <a:cs typeface="Times New Roman" panose="02020603050405020304" pitchFamily="18" charset="0"/>
              </a:rPr>
              <a:t>9</a:t>
            </a:r>
            <a:r>
              <a:rPr lang="zh-TW" altLang="en-US" sz="1400" b="1" dirty="0">
                <a:solidFill>
                  <a:srgbClr val="0A0A0A"/>
                </a:solidFill>
                <a:latin typeface="Times New Roman" panose="02020603050405020304" pitchFamily="18" charset="0"/>
                <a:ea typeface="+mn-ea"/>
                <a:cs typeface="Times New Roman" panose="02020603050405020304" pitchFamily="18" charset="0"/>
              </a:rPr>
              <a:t>月</a:t>
            </a:r>
            <a:r>
              <a:rPr lang="en-US" altLang="zh-TW" sz="1400" b="1" dirty="0">
                <a:solidFill>
                  <a:srgbClr val="0A0A0A"/>
                </a:solidFill>
                <a:latin typeface="Times New Roman" panose="02020603050405020304" pitchFamily="18" charset="0"/>
                <a:ea typeface="+mn-ea"/>
                <a:cs typeface="Times New Roman" panose="02020603050405020304" pitchFamily="18" charset="0"/>
              </a:rPr>
              <a:t>28</a:t>
            </a:r>
            <a:r>
              <a:rPr lang="zh-TW" altLang="en-US" sz="1400" b="1" dirty="0">
                <a:solidFill>
                  <a:srgbClr val="0A0A0A"/>
                </a:solidFill>
                <a:latin typeface="Times New Roman" panose="02020603050405020304" pitchFamily="18" charset="0"/>
                <a:ea typeface="+mn-ea"/>
                <a:cs typeface="Times New Roman" panose="02020603050405020304" pitchFamily="18" charset="0"/>
              </a:rPr>
              <a:t>日日軍轟炸遼寧省紅頂山中國軍營的情形</a:t>
            </a:r>
            <a:endParaRPr lang="zh-HK" altLang="en-US" sz="1600" b="1" dirty="0">
              <a:latin typeface="Times New Roman" panose="02020603050405020304" pitchFamily="18" charset="0"/>
              <a:ea typeface="+mn-ea"/>
              <a:cs typeface="Times New Roman" panose="02020603050405020304" pitchFamily="18" charset="0"/>
            </a:endParaRPr>
          </a:p>
        </p:txBody>
      </p:sp>
      <p:sp>
        <p:nvSpPr>
          <p:cNvPr id="10" name="文字方塊 9">
            <a:extLst>
              <a:ext uri="{FF2B5EF4-FFF2-40B4-BE49-F238E27FC236}">
                <a16:creationId xmlns:a16="http://schemas.microsoft.com/office/drawing/2014/main" id="{060F1FC7-B95E-6BC2-66CE-DAAEA10B4394}"/>
              </a:ext>
            </a:extLst>
          </p:cNvPr>
          <p:cNvSpPr txBox="1"/>
          <p:nvPr/>
        </p:nvSpPr>
        <p:spPr>
          <a:xfrm>
            <a:off x="5116606" y="4496877"/>
            <a:ext cx="5156107" cy="276999"/>
          </a:xfrm>
          <a:prstGeom prst="rect">
            <a:avLst/>
          </a:prstGeom>
          <a:noFill/>
        </p:spPr>
        <p:txBody>
          <a:bodyPr wrap="square" rtlCol="0">
            <a:spAutoFit/>
          </a:bodyPr>
          <a:lstStyle/>
          <a:p>
            <a:r>
              <a:rPr lang="zh-TW" altLang="en-US" sz="1200" dirty="0"/>
              <a:t>圖片來源：教育局課程發展處 個人、社會及人文教育組 </a:t>
            </a:r>
            <a:endParaRPr lang="zh-HK" altLang="en-US" sz="1200" dirty="0"/>
          </a:p>
        </p:txBody>
      </p:sp>
    </p:spTree>
    <p:extLst>
      <p:ext uri="{BB962C8B-B14F-4D97-AF65-F5344CB8AC3E}">
        <p14:creationId xmlns:p14="http://schemas.microsoft.com/office/powerpoint/2010/main" val="1560146538"/>
      </p:ext>
    </p:extLst>
  </p:cSld>
  <p:clrMapOvr>
    <a:masterClrMapping/>
  </p:clrMapOvr>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1979</TotalTime>
  <Words>2681</Words>
  <Application>Microsoft Office PowerPoint</Application>
  <PresentationFormat>如螢幕大小 (16:9)</PresentationFormat>
  <Paragraphs>185</Paragraphs>
  <Slides>24</Slides>
  <Notes>1</Notes>
  <HiddenSlides>0</HiddenSlides>
  <MMClips>0</MMClips>
  <ScaleCrop>false</ScaleCrop>
  <HeadingPairs>
    <vt:vector size="6" baseType="variant">
      <vt:variant>
        <vt:lpstr>使用字型</vt:lpstr>
      </vt:variant>
      <vt:variant>
        <vt:i4>15</vt:i4>
      </vt:variant>
      <vt:variant>
        <vt:lpstr>佈景主題</vt:lpstr>
      </vt:variant>
      <vt:variant>
        <vt:i4>4</vt:i4>
      </vt:variant>
      <vt:variant>
        <vt:lpstr>投影片標題</vt:lpstr>
      </vt:variant>
      <vt:variant>
        <vt:i4>24</vt:i4>
      </vt:variant>
    </vt:vector>
  </HeadingPairs>
  <TitlesOfParts>
    <vt:vector size="43" baseType="lpstr">
      <vt:lpstr>等线</vt:lpstr>
      <vt:lpstr>微软雅黑</vt:lpstr>
      <vt:lpstr>Roboto</vt:lpstr>
      <vt:lpstr>宋体</vt:lpstr>
      <vt:lpstr>清松手寫體4-ExtraLight</vt:lpstr>
      <vt:lpstr>清松手寫體4-SemiBold</vt:lpstr>
      <vt:lpstr>微軟正黑體</vt:lpstr>
      <vt:lpstr>新細明體</vt:lpstr>
      <vt:lpstr>標楷體</vt:lpstr>
      <vt:lpstr>Arial</vt:lpstr>
      <vt:lpstr>Calibri</vt:lpstr>
      <vt:lpstr>Calibri Light</vt:lpstr>
      <vt:lpstr>Tahoma</vt:lpstr>
      <vt:lpstr>Times New Roman</vt:lpstr>
      <vt:lpstr>Wingdings</vt:lpstr>
      <vt:lpstr>第一PPT，www.1ppt.com</vt:lpstr>
      <vt:lpstr>第一PPT www.1ppt.com</vt:lpstr>
      <vt:lpstr>1_第一PPT www.1ppt.com</vt:lpstr>
      <vt:lpstr>1_第一PPT，www.1ppt.com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支撐東北抗日危局的中流砥柱-東北抗日聯軍</vt:lpstr>
      <vt:lpstr>國共團結一致，共同抗日 </vt:lpstr>
      <vt:lpstr>壯烈殉國，巾幗不讓鬚眉-八女投江</vt:lpstr>
      <vt:lpstr>壯烈殉國，巾幗不讓鬚眉-八女投江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cp:lastModifiedBy>CHEUNG, Tin-wai</cp:lastModifiedBy>
  <cp:revision>12</cp:revision>
  <dcterms:created xsi:type="dcterms:W3CDTF">2016-08-02T11:03:49Z</dcterms:created>
  <dcterms:modified xsi:type="dcterms:W3CDTF">2025-01-16T04:28:46Z</dcterms:modified>
</cp:coreProperties>
</file>