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theme/theme2.xml" ContentType="application/vnd.openxmlformats-officedocument.them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8" r:id="rId2"/>
    <p:sldId id="259" r:id="rId3"/>
    <p:sldId id="289" r:id="rId4"/>
    <p:sldId id="262" r:id="rId5"/>
    <p:sldId id="261" r:id="rId6"/>
    <p:sldId id="295" r:id="rId7"/>
    <p:sldId id="287" r:id="rId8"/>
    <p:sldId id="264" r:id="rId9"/>
    <p:sldId id="290" r:id="rId10"/>
    <p:sldId id="265" r:id="rId11"/>
    <p:sldId id="275" r:id="rId12"/>
    <p:sldId id="276" r:id="rId13"/>
    <p:sldId id="291" r:id="rId14"/>
    <p:sldId id="279" r:id="rId15"/>
    <p:sldId id="280" r:id="rId16"/>
    <p:sldId id="281" r:id="rId17"/>
    <p:sldId id="282" r:id="rId18"/>
    <p:sldId id="283" r:id="rId19"/>
    <p:sldId id="286" r:id="rId20"/>
    <p:sldId id="292" r:id="rId21"/>
    <p:sldId id="296" r:id="rId22"/>
    <p:sldId id="269" r:id="rId23"/>
    <p:sldId id="271" r:id="rId24"/>
    <p:sldId id="293" r:id="rId25"/>
    <p:sldId id="273" r:id="rId26"/>
    <p:sldId id="266" r:id="rId27"/>
    <p:sldId id="294" r:id="rId28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8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5C6E55-7CAD-445A-A9FC-73BED6F3F45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zh-HK" altLang="en-US"/>
        </a:p>
      </dgm:t>
    </dgm:pt>
    <dgm:pt modelId="{B441B9F0-6EC9-48FA-A1BA-0EA5DB45FC07}">
      <dgm:prSet/>
      <dgm:spPr/>
      <dgm:t>
        <a:bodyPr/>
        <a:lstStyle/>
        <a:p>
          <a:pPr rtl="0"/>
          <a:r>
            <a:rPr lang="zh-CN" dirty="0"/>
            <a:t>周厲王實行暴政，將山川、湖泊、河流這些原屬於貴族平民共享的資源據為己有，觸犯社會各階層的利益，使住在城裡面，參與國政的「國人」（城外的農夫叫「野人」）怨聲載道。厲王鎮壓國人不滿，更殺掉批評朝政的人。</a:t>
          </a:r>
          <a:endParaRPr lang="zh-HK" dirty="0"/>
        </a:p>
      </dgm:t>
    </dgm:pt>
    <dgm:pt modelId="{E5394342-CD1B-4EDE-95E6-D22711EBD673}" type="parTrans" cxnId="{BBCB4F5B-7BFA-48B9-BA28-F4DC164260C7}">
      <dgm:prSet/>
      <dgm:spPr/>
      <dgm:t>
        <a:bodyPr/>
        <a:lstStyle/>
        <a:p>
          <a:endParaRPr lang="zh-HK" altLang="en-US"/>
        </a:p>
      </dgm:t>
    </dgm:pt>
    <dgm:pt modelId="{17D5600D-DD20-49F6-8058-A25FD27A42D4}" type="sibTrans" cxnId="{BBCB4F5B-7BFA-48B9-BA28-F4DC164260C7}">
      <dgm:prSet/>
      <dgm:spPr/>
      <dgm:t>
        <a:bodyPr/>
        <a:lstStyle/>
        <a:p>
          <a:endParaRPr lang="zh-HK" altLang="en-US"/>
        </a:p>
      </dgm:t>
    </dgm:pt>
    <dgm:pt modelId="{45F0FEBD-FA5B-46F5-9DBA-F02F37FDCABF}">
      <dgm:prSet/>
      <dgm:spPr/>
      <dgm:t>
        <a:bodyPr/>
        <a:lstStyle/>
        <a:p>
          <a:pPr rtl="0"/>
          <a:r>
            <a:rPr lang="zh-CN" dirty="0"/>
            <a:t>公元前</a:t>
          </a:r>
          <a:r>
            <a:rPr lang="en-US" dirty="0"/>
            <a:t>841</a:t>
          </a:r>
          <a:r>
            <a:rPr lang="zh-CN" dirty="0"/>
            <a:t>年，國人忍無可忍，起來反抗，更聲言殺死厲王。厲王逃出鎬京，由周公、召公共同統治國家，達</a:t>
          </a:r>
          <a:r>
            <a:rPr lang="en-US" dirty="0"/>
            <a:t>14</a:t>
          </a:r>
          <a:r>
            <a:rPr lang="zh-CN" dirty="0"/>
            <a:t>年，史稱「共和行政」。</a:t>
          </a:r>
          <a:endParaRPr lang="zh-HK" dirty="0"/>
        </a:p>
      </dgm:t>
    </dgm:pt>
    <dgm:pt modelId="{BABA6FDB-266D-441B-841B-62B48E2E8F15}" type="parTrans" cxnId="{EC2B3FE3-818E-4790-AB47-57ADC7BCD13F}">
      <dgm:prSet/>
      <dgm:spPr/>
      <dgm:t>
        <a:bodyPr/>
        <a:lstStyle/>
        <a:p>
          <a:endParaRPr lang="zh-HK" altLang="en-US"/>
        </a:p>
      </dgm:t>
    </dgm:pt>
    <dgm:pt modelId="{61064AA4-3192-460D-A50C-651780072231}" type="sibTrans" cxnId="{EC2B3FE3-818E-4790-AB47-57ADC7BCD13F}">
      <dgm:prSet/>
      <dgm:spPr/>
      <dgm:t>
        <a:bodyPr/>
        <a:lstStyle/>
        <a:p>
          <a:endParaRPr lang="zh-HK" altLang="en-US"/>
        </a:p>
      </dgm:t>
    </dgm:pt>
    <dgm:pt modelId="{F16CD993-76C7-42EF-A41A-8B0879B366B4}">
      <dgm:prSet/>
      <dgm:spPr/>
      <dgm:t>
        <a:bodyPr/>
        <a:lstStyle/>
        <a:p>
          <a:pPr rtl="0"/>
          <a:r>
            <a:rPr lang="zh-CN"/>
            <a:t>公元前</a:t>
          </a:r>
          <a:r>
            <a:rPr lang="en-US"/>
            <a:t>828</a:t>
          </a:r>
          <a:r>
            <a:rPr lang="zh-CN"/>
            <a:t>年，逃亡在外的厲王去世，太子靜繼承王位，為周宣王。他目睹父親厲王的下場，於是勵精圖治，任用人才，恢復王室的尊嚴，史稱 「宣王中興」。</a:t>
          </a:r>
          <a:endParaRPr lang="zh-HK"/>
        </a:p>
      </dgm:t>
    </dgm:pt>
    <dgm:pt modelId="{5501F110-3E66-44EA-A426-D54A91F9702F}" type="parTrans" cxnId="{92BD599A-BAE0-4CF5-A4F8-5C03C70507E5}">
      <dgm:prSet/>
      <dgm:spPr/>
      <dgm:t>
        <a:bodyPr/>
        <a:lstStyle/>
        <a:p>
          <a:endParaRPr lang="zh-HK" altLang="en-US"/>
        </a:p>
      </dgm:t>
    </dgm:pt>
    <dgm:pt modelId="{83490CE0-32AA-410C-A514-87ADD4382D19}" type="sibTrans" cxnId="{92BD599A-BAE0-4CF5-A4F8-5C03C70507E5}">
      <dgm:prSet/>
      <dgm:spPr/>
      <dgm:t>
        <a:bodyPr/>
        <a:lstStyle/>
        <a:p>
          <a:endParaRPr lang="zh-HK" altLang="en-US"/>
        </a:p>
      </dgm:t>
    </dgm:pt>
    <dgm:pt modelId="{F25EB525-B4EF-48E0-A772-DCA1F7E5F549}">
      <dgm:prSet/>
      <dgm:spPr/>
      <dgm:t>
        <a:bodyPr/>
        <a:lstStyle/>
        <a:p>
          <a:pPr rtl="0"/>
          <a:r>
            <a:rPr lang="zh-CN" b="1" dirty="0"/>
            <a:t>毛公是宣王的叔父。毛公鼎記載宣王表示眼前局勢的艱難，對毛公委以重任，希望他為其治理國家內外大小事務，最後授官、賞賜。毛公因而鑄鼎，傳示子孫這一段歷史。</a:t>
          </a:r>
          <a:endParaRPr lang="zh-HK" b="1" dirty="0"/>
        </a:p>
      </dgm:t>
    </dgm:pt>
    <dgm:pt modelId="{83472326-8B67-4654-B792-61DA3CFA47B0}" type="parTrans" cxnId="{8D7E57EF-6FC7-4083-9058-DF86C63E60BD}">
      <dgm:prSet/>
      <dgm:spPr/>
      <dgm:t>
        <a:bodyPr/>
        <a:lstStyle/>
        <a:p>
          <a:endParaRPr lang="zh-HK" altLang="en-US"/>
        </a:p>
      </dgm:t>
    </dgm:pt>
    <dgm:pt modelId="{947870E7-17E2-4467-BB70-7F9FE6B392D5}" type="sibTrans" cxnId="{8D7E57EF-6FC7-4083-9058-DF86C63E60BD}">
      <dgm:prSet/>
      <dgm:spPr/>
      <dgm:t>
        <a:bodyPr/>
        <a:lstStyle/>
        <a:p>
          <a:endParaRPr lang="zh-HK" altLang="en-US"/>
        </a:p>
      </dgm:t>
    </dgm:pt>
    <dgm:pt modelId="{DD93D4CC-15BF-4B83-924E-404253E45CF8}" type="pres">
      <dgm:prSet presAssocID="{725C6E55-7CAD-445A-A9FC-73BED6F3F454}" presName="outerComposite" presStyleCnt="0">
        <dgm:presLayoutVars>
          <dgm:chMax val="5"/>
          <dgm:dir/>
          <dgm:resizeHandles val="exact"/>
        </dgm:presLayoutVars>
      </dgm:prSet>
      <dgm:spPr/>
    </dgm:pt>
    <dgm:pt modelId="{C52D19CF-460B-41B1-9C58-7FEBBB6886BF}" type="pres">
      <dgm:prSet presAssocID="{725C6E55-7CAD-445A-A9FC-73BED6F3F454}" presName="dummyMaxCanvas" presStyleCnt="0">
        <dgm:presLayoutVars/>
      </dgm:prSet>
      <dgm:spPr/>
    </dgm:pt>
    <dgm:pt modelId="{A34877E6-7133-4AE1-BBF9-92FB4D3FFD07}" type="pres">
      <dgm:prSet presAssocID="{725C6E55-7CAD-445A-A9FC-73BED6F3F454}" presName="FourNodes_1" presStyleLbl="node1" presStyleIdx="0" presStyleCnt="4">
        <dgm:presLayoutVars>
          <dgm:bulletEnabled val="1"/>
        </dgm:presLayoutVars>
      </dgm:prSet>
      <dgm:spPr/>
    </dgm:pt>
    <dgm:pt modelId="{DA688398-3E62-4750-AB7B-78D15B848FB5}" type="pres">
      <dgm:prSet presAssocID="{725C6E55-7CAD-445A-A9FC-73BED6F3F454}" presName="FourNodes_2" presStyleLbl="node1" presStyleIdx="1" presStyleCnt="4">
        <dgm:presLayoutVars>
          <dgm:bulletEnabled val="1"/>
        </dgm:presLayoutVars>
      </dgm:prSet>
      <dgm:spPr/>
    </dgm:pt>
    <dgm:pt modelId="{B610C3DB-BC0B-4349-8796-95D5B09B3A66}" type="pres">
      <dgm:prSet presAssocID="{725C6E55-7CAD-445A-A9FC-73BED6F3F454}" presName="FourNodes_3" presStyleLbl="node1" presStyleIdx="2" presStyleCnt="4">
        <dgm:presLayoutVars>
          <dgm:bulletEnabled val="1"/>
        </dgm:presLayoutVars>
      </dgm:prSet>
      <dgm:spPr/>
    </dgm:pt>
    <dgm:pt modelId="{9DEAF5E5-9C47-4FBE-8865-FDEAC6298586}" type="pres">
      <dgm:prSet presAssocID="{725C6E55-7CAD-445A-A9FC-73BED6F3F454}" presName="FourNodes_4" presStyleLbl="node1" presStyleIdx="3" presStyleCnt="4">
        <dgm:presLayoutVars>
          <dgm:bulletEnabled val="1"/>
        </dgm:presLayoutVars>
      </dgm:prSet>
      <dgm:spPr/>
    </dgm:pt>
    <dgm:pt modelId="{38458309-9E26-4914-9216-E013ADE36723}" type="pres">
      <dgm:prSet presAssocID="{725C6E55-7CAD-445A-A9FC-73BED6F3F454}" presName="FourConn_1-2" presStyleLbl="fgAccFollowNode1" presStyleIdx="0" presStyleCnt="3">
        <dgm:presLayoutVars>
          <dgm:bulletEnabled val="1"/>
        </dgm:presLayoutVars>
      </dgm:prSet>
      <dgm:spPr/>
    </dgm:pt>
    <dgm:pt modelId="{C5157472-98E5-4280-ABE5-BB9797E21239}" type="pres">
      <dgm:prSet presAssocID="{725C6E55-7CAD-445A-A9FC-73BED6F3F454}" presName="FourConn_2-3" presStyleLbl="fgAccFollowNode1" presStyleIdx="1" presStyleCnt="3">
        <dgm:presLayoutVars>
          <dgm:bulletEnabled val="1"/>
        </dgm:presLayoutVars>
      </dgm:prSet>
      <dgm:spPr/>
    </dgm:pt>
    <dgm:pt modelId="{B0B4B877-0E46-4804-8A90-45B489C76194}" type="pres">
      <dgm:prSet presAssocID="{725C6E55-7CAD-445A-A9FC-73BED6F3F454}" presName="FourConn_3-4" presStyleLbl="fgAccFollowNode1" presStyleIdx="2" presStyleCnt="3">
        <dgm:presLayoutVars>
          <dgm:bulletEnabled val="1"/>
        </dgm:presLayoutVars>
      </dgm:prSet>
      <dgm:spPr/>
    </dgm:pt>
    <dgm:pt modelId="{57949032-CBC8-4C8C-A0BE-D909DBA439B1}" type="pres">
      <dgm:prSet presAssocID="{725C6E55-7CAD-445A-A9FC-73BED6F3F454}" presName="FourNodes_1_text" presStyleLbl="node1" presStyleIdx="3" presStyleCnt="4">
        <dgm:presLayoutVars>
          <dgm:bulletEnabled val="1"/>
        </dgm:presLayoutVars>
      </dgm:prSet>
      <dgm:spPr/>
    </dgm:pt>
    <dgm:pt modelId="{7E49CB8E-F110-483B-BB34-FC504238008D}" type="pres">
      <dgm:prSet presAssocID="{725C6E55-7CAD-445A-A9FC-73BED6F3F454}" presName="FourNodes_2_text" presStyleLbl="node1" presStyleIdx="3" presStyleCnt="4">
        <dgm:presLayoutVars>
          <dgm:bulletEnabled val="1"/>
        </dgm:presLayoutVars>
      </dgm:prSet>
      <dgm:spPr/>
    </dgm:pt>
    <dgm:pt modelId="{A7C5793F-B938-4AD1-A84D-AF2D13A0D167}" type="pres">
      <dgm:prSet presAssocID="{725C6E55-7CAD-445A-A9FC-73BED6F3F454}" presName="FourNodes_3_text" presStyleLbl="node1" presStyleIdx="3" presStyleCnt="4">
        <dgm:presLayoutVars>
          <dgm:bulletEnabled val="1"/>
        </dgm:presLayoutVars>
      </dgm:prSet>
      <dgm:spPr/>
    </dgm:pt>
    <dgm:pt modelId="{CC799B63-2B15-4541-A436-F6058D8E4103}" type="pres">
      <dgm:prSet presAssocID="{725C6E55-7CAD-445A-A9FC-73BED6F3F45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BE0C133-8279-419B-8CD2-99D287EFE7CE}" type="presOf" srcId="{F16CD993-76C7-42EF-A41A-8B0879B366B4}" destId="{A7C5793F-B938-4AD1-A84D-AF2D13A0D167}" srcOrd="1" destOrd="0" presId="urn:microsoft.com/office/officeart/2005/8/layout/vProcess5"/>
    <dgm:cxn modelId="{5F6C9F37-8D7C-434A-8705-C1A455E6ECFD}" type="presOf" srcId="{45F0FEBD-FA5B-46F5-9DBA-F02F37FDCABF}" destId="{DA688398-3E62-4750-AB7B-78D15B848FB5}" srcOrd="0" destOrd="0" presId="urn:microsoft.com/office/officeart/2005/8/layout/vProcess5"/>
    <dgm:cxn modelId="{BBCB4F5B-7BFA-48B9-BA28-F4DC164260C7}" srcId="{725C6E55-7CAD-445A-A9FC-73BED6F3F454}" destId="{B441B9F0-6EC9-48FA-A1BA-0EA5DB45FC07}" srcOrd="0" destOrd="0" parTransId="{E5394342-CD1B-4EDE-95E6-D22711EBD673}" sibTransId="{17D5600D-DD20-49F6-8058-A25FD27A42D4}"/>
    <dgm:cxn modelId="{8A0FBF45-EB6B-48A6-8645-4AEB321D8342}" type="presOf" srcId="{725C6E55-7CAD-445A-A9FC-73BED6F3F454}" destId="{DD93D4CC-15BF-4B83-924E-404253E45CF8}" srcOrd="0" destOrd="0" presId="urn:microsoft.com/office/officeart/2005/8/layout/vProcess5"/>
    <dgm:cxn modelId="{629B4748-3759-4362-9BB7-01AFF39032F0}" type="presOf" srcId="{45F0FEBD-FA5B-46F5-9DBA-F02F37FDCABF}" destId="{7E49CB8E-F110-483B-BB34-FC504238008D}" srcOrd="1" destOrd="0" presId="urn:microsoft.com/office/officeart/2005/8/layout/vProcess5"/>
    <dgm:cxn modelId="{D189A553-1418-4C57-92B9-D731B71E3ED8}" type="presOf" srcId="{F16CD993-76C7-42EF-A41A-8B0879B366B4}" destId="{B610C3DB-BC0B-4349-8796-95D5B09B3A66}" srcOrd="0" destOrd="0" presId="urn:microsoft.com/office/officeart/2005/8/layout/vProcess5"/>
    <dgm:cxn modelId="{A2472F92-6EC4-4AD3-8496-1055BE3AECFA}" type="presOf" srcId="{61064AA4-3192-460D-A50C-651780072231}" destId="{C5157472-98E5-4280-ABE5-BB9797E21239}" srcOrd="0" destOrd="0" presId="urn:microsoft.com/office/officeart/2005/8/layout/vProcess5"/>
    <dgm:cxn modelId="{92BD599A-BAE0-4CF5-A4F8-5C03C70507E5}" srcId="{725C6E55-7CAD-445A-A9FC-73BED6F3F454}" destId="{F16CD993-76C7-42EF-A41A-8B0879B366B4}" srcOrd="2" destOrd="0" parTransId="{5501F110-3E66-44EA-A426-D54A91F9702F}" sibTransId="{83490CE0-32AA-410C-A514-87ADD4382D19}"/>
    <dgm:cxn modelId="{0019A2A7-1BE1-4FCC-BEB9-0A3B4E4C6197}" type="presOf" srcId="{B441B9F0-6EC9-48FA-A1BA-0EA5DB45FC07}" destId="{57949032-CBC8-4C8C-A0BE-D909DBA439B1}" srcOrd="1" destOrd="0" presId="urn:microsoft.com/office/officeart/2005/8/layout/vProcess5"/>
    <dgm:cxn modelId="{4EF4A4B4-7E75-415F-9679-807D65CE93AA}" type="presOf" srcId="{F25EB525-B4EF-48E0-A772-DCA1F7E5F549}" destId="{9DEAF5E5-9C47-4FBE-8865-FDEAC6298586}" srcOrd="0" destOrd="0" presId="urn:microsoft.com/office/officeart/2005/8/layout/vProcess5"/>
    <dgm:cxn modelId="{B98E1DDD-DE8B-4512-B8BC-EDCBF202689F}" type="presOf" srcId="{B441B9F0-6EC9-48FA-A1BA-0EA5DB45FC07}" destId="{A34877E6-7133-4AE1-BBF9-92FB4D3FFD07}" srcOrd="0" destOrd="0" presId="urn:microsoft.com/office/officeart/2005/8/layout/vProcess5"/>
    <dgm:cxn modelId="{EC2B3FE3-818E-4790-AB47-57ADC7BCD13F}" srcId="{725C6E55-7CAD-445A-A9FC-73BED6F3F454}" destId="{45F0FEBD-FA5B-46F5-9DBA-F02F37FDCABF}" srcOrd="1" destOrd="0" parTransId="{BABA6FDB-266D-441B-841B-62B48E2E8F15}" sibTransId="{61064AA4-3192-460D-A50C-651780072231}"/>
    <dgm:cxn modelId="{6EA799E7-C320-4541-9522-F9F3E521413E}" type="presOf" srcId="{17D5600D-DD20-49F6-8058-A25FD27A42D4}" destId="{38458309-9E26-4914-9216-E013ADE36723}" srcOrd="0" destOrd="0" presId="urn:microsoft.com/office/officeart/2005/8/layout/vProcess5"/>
    <dgm:cxn modelId="{D92DB0E7-31AD-4FAA-B266-5D179B4B41BC}" type="presOf" srcId="{83490CE0-32AA-410C-A514-87ADD4382D19}" destId="{B0B4B877-0E46-4804-8A90-45B489C76194}" srcOrd="0" destOrd="0" presId="urn:microsoft.com/office/officeart/2005/8/layout/vProcess5"/>
    <dgm:cxn modelId="{8D7E57EF-6FC7-4083-9058-DF86C63E60BD}" srcId="{725C6E55-7CAD-445A-A9FC-73BED6F3F454}" destId="{F25EB525-B4EF-48E0-A772-DCA1F7E5F549}" srcOrd="3" destOrd="0" parTransId="{83472326-8B67-4654-B792-61DA3CFA47B0}" sibTransId="{947870E7-17E2-4467-BB70-7F9FE6B392D5}"/>
    <dgm:cxn modelId="{A11AECF4-1EE9-45AF-8CC0-7B60A13726A3}" type="presOf" srcId="{F25EB525-B4EF-48E0-A772-DCA1F7E5F549}" destId="{CC799B63-2B15-4541-A436-F6058D8E4103}" srcOrd="1" destOrd="0" presId="urn:microsoft.com/office/officeart/2005/8/layout/vProcess5"/>
    <dgm:cxn modelId="{8625E8A2-BEC7-403E-8892-F86FAD679BF4}" type="presParOf" srcId="{DD93D4CC-15BF-4B83-924E-404253E45CF8}" destId="{C52D19CF-460B-41B1-9C58-7FEBBB6886BF}" srcOrd="0" destOrd="0" presId="urn:microsoft.com/office/officeart/2005/8/layout/vProcess5"/>
    <dgm:cxn modelId="{7BCD62C1-4D39-485B-BFE4-C116CC850566}" type="presParOf" srcId="{DD93D4CC-15BF-4B83-924E-404253E45CF8}" destId="{A34877E6-7133-4AE1-BBF9-92FB4D3FFD07}" srcOrd="1" destOrd="0" presId="urn:microsoft.com/office/officeart/2005/8/layout/vProcess5"/>
    <dgm:cxn modelId="{07D3A97B-F1DB-4669-BAE3-80C9AE2550C3}" type="presParOf" srcId="{DD93D4CC-15BF-4B83-924E-404253E45CF8}" destId="{DA688398-3E62-4750-AB7B-78D15B848FB5}" srcOrd="2" destOrd="0" presId="urn:microsoft.com/office/officeart/2005/8/layout/vProcess5"/>
    <dgm:cxn modelId="{306DFB09-0EF8-4586-9572-BC1C96B4DF45}" type="presParOf" srcId="{DD93D4CC-15BF-4B83-924E-404253E45CF8}" destId="{B610C3DB-BC0B-4349-8796-95D5B09B3A66}" srcOrd="3" destOrd="0" presId="urn:microsoft.com/office/officeart/2005/8/layout/vProcess5"/>
    <dgm:cxn modelId="{B031F2F1-7951-4F07-85A3-EDE13CAEAE86}" type="presParOf" srcId="{DD93D4CC-15BF-4B83-924E-404253E45CF8}" destId="{9DEAF5E5-9C47-4FBE-8865-FDEAC6298586}" srcOrd="4" destOrd="0" presId="urn:microsoft.com/office/officeart/2005/8/layout/vProcess5"/>
    <dgm:cxn modelId="{B2002E94-20C4-46E3-8E51-FAD1641FAF76}" type="presParOf" srcId="{DD93D4CC-15BF-4B83-924E-404253E45CF8}" destId="{38458309-9E26-4914-9216-E013ADE36723}" srcOrd="5" destOrd="0" presId="urn:microsoft.com/office/officeart/2005/8/layout/vProcess5"/>
    <dgm:cxn modelId="{EE8F66FF-512B-48E8-8459-5E311EE7A3A9}" type="presParOf" srcId="{DD93D4CC-15BF-4B83-924E-404253E45CF8}" destId="{C5157472-98E5-4280-ABE5-BB9797E21239}" srcOrd="6" destOrd="0" presId="urn:microsoft.com/office/officeart/2005/8/layout/vProcess5"/>
    <dgm:cxn modelId="{8CBB7006-42A5-492F-919A-FAC63EDD21F4}" type="presParOf" srcId="{DD93D4CC-15BF-4B83-924E-404253E45CF8}" destId="{B0B4B877-0E46-4804-8A90-45B489C76194}" srcOrd="7" destOrd="0" presId="urn:microsoft.com/office/officeart/2005/8/layout/vProcess5"/>
    <dgm:cxn modelId="{0B46EDCE-6BDD-49CE-9EA0-101101BAAA5F}" type="presParOf" srcId="{DD93D4CC-15BF-4B83-924E-404253E45CF8}" destId="{57949032-CBC8-4C8C-A0BE-D909DBA439B1}" srcOrd="8" destOrd="0" presId="urn:microsoft.com/office/officeart/2005/8/layout/vProcess5"/>
    <dgm:cxn modelId="{2DE53922-2380-4DF1-A741-AFA862B3401C}" type="presParOf" srcId="{DD93D4CC-15BF-4B83-924E-404253E45CF8}" destId="{7E49CB8E-F110-483B-BB34-FC504238008D}" srcOrd="9" destOrd="0" presId="urn:microsoft.com/office/officeart/2005/8/layout/vProcess5"/>
    <dgm:cxn modelId="{D456C9FA-B5D4-4934-BA7D-83B60D64E7DF}" type="presParOf" srcId="{DD93D4CC-15BF-4B83-924E-404253E45CF8}" destId="{A7C5793F-B938-4AD1-A84D-AF2D13A0D167}" srcOrd="10" destOrd="0" presId="urn:microsoft.com/office/officeart/2005/8/layout/vProcess5"/>
    <dgm:cxn modelId="{A8F8808E-8633-4B51-B1A5-3262C7B67EA0}" type="presParOf" srcId="{DD93D4CC-15BF-4B83-924E-404253E45CF8}" destId="{CC799B63-2B15-4541-A436-F6058D8E410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9E2D13-E6DF-43AA-BE0B-5877AD38BF29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C157A9F1-1D06-439D-8ADB-012D1A4ACF0F}">
      <dgm:prSet phldrT="[Text]" custT="1"/>
      <dgm:spPr/>
      <dgm:t>
        <a:bodyPr/>
        <a:lstStyle/>
        <a:p>
          <a:endParaRPr lang="en-US" altLang="zh-CN" sz="2000" dirty="0"/>
        </a:p>
        <a:p>
          <a:endParaRPr lang="en-US" altLang="zh-CN" sz="2000" dirty="0"/>
        </a:p>
        <a:p>
          <a:r>
            <a:rPr lang="zh-CN" altLang="en-US" sz="20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周天子</a:t>
          </a:r>
          <a:endParaRPr lang="zh-HK" altLang="en-US" sz="20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gm:t>
    </dgm:pt>
    <dgm:pt modelId="{D1402D25-7FFB-41C1-8B21-E33071BFF5FD}" type="parTrans" cxnId="{E75A3A5F-0D2A-4FF1-A765-5A5D73D95990}">
      <dgm:prSet/>
      <dgm:spPr/>
      <dgm:t>
        <a:bodyPr/>
        <a:lstStyle/>
        <a:p>
          <a:endParaRPr lang="zh-HK" altLang="en-US"/>
        </a:p>
      </dgm:t>
    </dgm:pt>
    <dgm:pt modelId="{07E148E4-F554-422E-8F3F-1F64C0EE1B8E}" type="sibTrans" cxnId="{E75A3A5F-0D2A-4FF1-A765-5A5D73D95990}">
      <dgm:prSet/>
      <dgm:spPr/>
      <dgm:t>
        <a:bodyPr/>
        <a:lstStyle/>
        <a:p>
          <a:endParaRPr lang="zh-HK" altLang="en-US"/>
        </a:p>
      </dgm:t>
    </dgm:pt>
    <dgm:pt modelId="{0195ECA8-07BC-4E2F-BF3D-6DE64D1F4CC9}">
      <dgm:prSet phldrT="[Text]" custT="1"/>
      <dgm:spPr/>
      <dgm:t>
        <a:bodyPr/>
        <a:lstStyle/>
        <a:p>
          <a:r>
            <a:rPr lang="zh-CN" altLang="en-US" sz="20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諸侯</a:t>
          </a:r>
          <a:endParaRPr lang="zh-HK" altLang="en-US" sz="20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gm:t>
    </dgm:pt>
    <dgm:pt modelId="{4DD3929B-C529-4956-BA91-45B7E669B547}" type="parTrans" cxnId="{E9D4032F-947A-453C-8CC4-30FC10E13938}">
      <dgm:prSet/>
      <dgm:spPr/>
      <dgm:t>
        <a:bodyPr/>
        <a:lstStyle/>
        <a:p>
          <a:endParaRPr lang="zh-HK" altLang="en-US"/>
        </a:p>
      </dgm:t>
    </dgm:pt>
    <dgm:pt modelId="{3785D5B7-F8C3-4BAC-9FAB-FE098EF951D4}" type="sibTrans" cxnId="{E9D4032F-947A-453C-8CC4-30FC10E13938}">
      <dgm:prSet/>
      <dgm:spPr/>
      <dgm:t>
        <a:bodyPr/>
        <a:lstStyle/>
        <a:p>
          <a:endParaRPr lang="zh-HK" altLang="en-US"/>
        </a:p>
      </dgm:t>
    </dgm:pt>
    <dgm:pt modelId="{A55FFDD3-5873-4366-9757-09F1F4AAD494}">
      <dgm:prSet phldrT="[Text]" custT="1"/>
      <dgm:spPr/>
      <dgm:t>
        <a:bodyPr/>
        <a:lstStyle/>
        <a:p>
          <a:r>
            <a:rPr lang="zh-CN" altLang="en-US" sz="20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卿大夫</a:t>
          </a:r>
          <a:endParaRPr lang="zh-HK" altLang="en-US" sz="20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gm:t>
    </dgm:pt>
    <dgm:pt modelId="{943EA0EF-F3D9-4F31-8F96-29E34E87479F}" type="parTrans" cxnId="{9BFBD49A-3972-4391-A285-5BBFB29D181C}">
      <dgm:prSet/>
      <dgm:spPr/>
      <dgm:t>
        <a:bodyPr/>
        <a:lstStyle/>
        <a:p>
          <a:endParaRPr lang="zh-HK" altLang="en-US"/>
        </a:p>
      </dgm:t>
    </dgm:pt>
    <dgm:pt modelId="{65091088-D6B6-4EC3-B8C1-43F2D9476819}" type="sibTrans" cxnId="{9BFBD49A-3972-4391-A285-5BBFB29D181C}">
      <dgm:prSet/>
      <dgm:spPr/>
      <dgm:t>
        <a:bodyPr/>
        <a:lstStyle/>
        <a:p>
          <a:endParaRPr lang="zh-HK" altLang="en-US"/>
        </a:p>
      </dgm:t>
    </dgm:pt>
    <dgm:pt modelId="{CDC867E7-A366-42D0-A960-503375464D06}">
      <dgm:prSet phldrT="[Text]" custT="1"/>
      <dgm:spPr/>
      <dgm:t>
        <a:bodyPr/>
        <a:lstStyle/>
        <a:p>
          <a:r>
            <a:rPr lang="zh-CN" altLang="en-US" sz="20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元士</a:t>
          </a:r>
          <a:endParaRPr lang="zh-HK" altLang="en-US" sz="20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gm:t>
    </dgm:pt>
    <dgm:pt modelId="{71A89E72-6277-4880-9D65-1B2B4A079BCD}" type="parTrans" cxnId="{046AC6D4-A0BB-445F-9AB6-4B5FA5A12775}">
      <dgm:prSet/>
      <dgm:spPr/>
      <dgm:t>
        <a:bodyPr/>
        <a:lstStyle/>
        <a:p>
          <a:endParaRPr lang="zh-HK" altLang="en-US"/>
        </a:p>
      </dgm:t>
    </dgm:pt>
    <dgm:pt modelId="{45EF6E0E-3B1A-49A0-A278-5E2E71F127AE}" type="sibTrans" cxnId="{046AC6D4-A0BB-445F-9AB6-4B5FA5A12775}">
      <dgm:prSet/>
      <dgm:spPr/>
      <dgm:t>
        <a:bodyPr/>
        <a:lstStyle/>
        <a:p>
          <a:endParaRPr lang="zh-HK" altLang="en-US"/>
        </a:p>
      </dgm:t>
    </dgm:pt>
    <dgm:pt modelId="{B51F4713-F6A6-4C30-B4B5-FE1BED721A30}" type="pres">
      <dgm:prSet presAssocID="{D99E2D13-E6DF-43AA-BE0B-5877AD38BF29}" presName="Name0" presStyleCnt="0">
        <dgm:presLayoutVars>
          <dgm:dir/>
          <dgm:animLvl val="lvl"/>
          <dgm:resizeHandles val="exact"/>
        </dgm:presLayoutVars>
      </dgm:prSet>
      <dgm:spPr/>
    </dgm:pt>
    <dgm:pt modelId="{D78226FC-759C-4FB0-8001-CC6620D96C39}" type="pres">
      <dgm:prSet presAssocID="{C157A9F1-1D06-439D-8ADB-012D1A4ACF0F}" presName="Name8" presStyleCnt="0"/>
      <dgm:spPr/>
    </dgm:pt>
    <dgm:pt modelId="{EF36A111-13D4-4421-8102-0104E2FF1405}" type="pres">
      <dgm:prSet presAssocID="{C157A9F1-1D06-439D-8ADB-012D1A4ACF0F}" presName="level" presStyleLbl="node1" presStyleIdx="0" presStyleCnt="4">
        <dgm:presLayoutVars>
          <dgm:chMax val="1"/>
          <dgm:bulletEnabled val="1"/>
        </dgm:presLayoutVars>
      </dgm:prSet>
      <dgm:spPr/>
    </dgm:pt>
    <dgm:pt modelId="{2371B81A-BA31-4FD7-ADEC-007E22E3A5A9}" type="pres">
      <dgm:prSet presAssocID="{C157A9F1-1D06-439D-8ADB-012D1A4ACF0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3F59DC7-37DB-4925-9CAE-7B1C2CD8C550}" type="pres">
      <dgm:prSet presAssocID="{0195ECA8-07BC-4E2F-BF3D-6DE64D1F4CC9}" presName="Name8" presStyleCnt="0"/>
      <dgm:spPr/>
    </dgm:pt>
    <dgm:pt modelId="{AE01C629-E1A4-4B39-8797-AD80103CB55F}" type="pres">
      <dgm:prSet presAssocID="{0195ECA8-07BC-4E2F-BF3D-6DE64D1F4CC9}" presName="level" presStyleLbl="node1" presStyleIdx="1" presStyleCnt="4">
        <dgm:presLayoutVars>
          <dgm:chMax val="1"/>
          <dgm:bulletEnabled val="1"/>
        </dgm:presLayoutVars>
      </dgm:prSet>
      <dgm:spPr/>
    </dgm:pt>
    <dgm:pt modelId="{602299EA-422E-4CD4-B3E7-040B095C8FA8}" type="pres">
      <dgm:prSet presAssocID="{0195ECA8-07BC-4E2F-BF3D-6DE64D1F4CC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14FC38E-5217-42D5-91C2-CE2C7AC5CFD4}" type="pres">
      <dgm:prSet presAssocID="{A55FFDD3-5873-4366-9757-09F1F4AAD494}" presName="Name8" presStyleCnt="0"/>
      <dgm:spPr/>
    </dgm:pt>
    <dgm:pt modelId="{A77605AE-0219-4B2E-BBC3-CD4BDBA37A5D}" type="pres">
      <dgm:prSet presAssocID="{A55FFDD3-5873-4366-9757-09F1F4AAD494}" presName="level" presStyleLbl="node1" presStyleIdx="2" presStyleCnt="4">
        <dgm:presLayoutVars>
          <dgm:chMax val="1"/>
          <dgm:bulletEnabled val="1"/>
        </dgm:presLayoutVars>
      </dgm:prSet>
      <dgm:spPr/>
    </dgm:pt>
    <dgm:pt modelId="{F526C1D9-5D3D-4197-BD20-5971B0D05708}" type="pres">
      <dgm:prSet presAssocID="{A55FFDD3-5873-4366-9757-09F1F4AAD49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64B1403-8632-45CF-BDE5-C0C4E19C5CE0}" type="pres">
      <dgm:prSet presAssocID="{CDC867E7-A366-42D0-A960-503375464D06}" presName="Name8" presStyleCnt="0"/>
      <dgm:spPr/>
    </dgm:pt>
    <dgm:pt modelId="{B02E1B08-92B3-4493-A1CA-3C51072C4D2D}" type="pres">
      <dgm:prSet presAssocID="{CDC867E7-A366-42D0-A960-503375464D06}" presName="level" presStyleLbl="node1" presStyleIdx="3" presStyleCnt="4" custLinFactNeighborX="1819" custLinFactNeighborY="-1334">
        <dgm:presLayoutVars>
          <dgm:chMax val="1"/>
          <dgm:bulletEnabled val="1"/>
        </dgm:presLayoutVars>
      </dgm:prSet>
      <dgm:spPr/>
    </dgm:pt>
    <dgm:pt modelId="{11EAE309-CDC1-4B33-B225-B1A19345ABF5}" type="pres">
      <dgm:prSet presAssocID="{CDC867E7-A366-42D0-A960-503375464D0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89BA10F-3B13-4A9B-BE9A-8E9E7CB7ED19}" type="presOf" srcId="{C157A9F1-1D06-439D-8ADB-012D1A4ACF0F}" destId="{EF36A111-13D4-4421-8102-0104E2FF1405}" srcOrd="0" destOrd="0" presId="urn:microsoft.com/office/officeart/2005/8/layout/pyramid1"/>
    <dgm:cxn modelId="{2DAE452E-6E5C-4139-B57A-091B007632B9}" type="presOf" srcId="{0195ECA8-07BC-4E2F-BF3D-6DE64D1F4CC9}" destId="{AE01C629-E1A4-4B39-8797-AD80103CB55F}" srcOrd="0" destOrd="0" presId="urn:microsoft.com/office/officeart/2005/8/layout/pyramid1"/>
    <dgm:cxn modelId="{E9D4032F-947A-453C-8CC4-30FC10E13938}" srcId="{D99E2D13-E6DF-43AA-BE0B-5877AD38BF29}" destId="{0195ECA8-07BC-4E2F-BF3D-6DE64D1F4CC9}" srcOrd="1" destOrd="0" parTransId="{4DD3929B-C529-4956-BA91-45B7E669B547}" sibTransId="{3785D5B7-F8C3-4BAC-9FAB-FE098EF951D4}"/>
    <dgm:cxn modelId="{FF63CB32-2F26-4E47-B068-6CC7356B9DE5}" type="presOf" srcId="{0195ECA8-07BC-4E2F-BF3D-6DE64D1F4CC9}" destId="{602299EA-422E-4CD4-B3E7-040B095C8FA8}" srcOrd="1" destOrd="0" presId="urn:microsoft.com/office/officeart/2005/8/layout/pyramid1"/>
    <dgm:cxn modelId="{E75A3A5F-0D2A-4FF1-A765-5A5D73D95990}" srcId="{D99E2D13-E6DF-43AA-BE0B-5877AD38BF29}" destId="{C157A9F1-1D06-439D-8ADB-012D1A4ACF0F}" srcOrd="0" destOrd="0" parTransId="{D1402D25-7FFB-41C1-8B21-E33071BFF5FD}" sibTransId="{07E148E4-F554-422E-8F3F-1F64C0EE1B8E}"/>
    <dgm:cxn modelId="{D6CDB465-0331-415E-982A-DD62DD080BCC}" type="presOf" srcId="{A55FFDD3-5873-4366-9757-09F1F4AAD494}" destId="{A77605AE-0219-4B2E-BBC3-CD4BDBA37A5D}" srcOrd="0" destOrd="0" presId="urn:microsoft.com/office/officeart/2005/8/layout/pyramid1"/>
    <dgm:cxn modelId="{7F2A8280-0D4C-4F96-931E-101625C5963B}" type="presOf" srcId="{CDC867E7-A366-42D0-A960-503375464D06}" destId="{B02E1B08-92B3-4493-A1CA-3C51072C4D2D}" srcOrd="0" destOrd="0" presId="urn:microsoft.com/office/officeart/2005/8/layout/pyramid1"/>
    <dgm:cxn modelId="{9BFBD49A-3972-4391-A285-5BBFB29D181C}" srcId="{D99E2D13-E6DF-43AA-BE0B-5877AD38BF29}" destId="{A55FFDD3-5873-4366-9757-09F1F4AAD494}" srcOrd="2" destOrd="0" parTransId="{943EA0EF-F3D9-4F31-8F96-29E34E87479F}" sibTransId="{65091088-D6B6-4EC3-B8C1-43F2D9476819}"/>
    <dgm:cxn modelId="{DCD20DB2-B6C6-4E39-9172-CC983068A21A}" type="presOf" srcId="{CDC867E7-A366-42D0-A960-503375464D06}" destId="{11EAE309-CDC1-4B33-B225-B1A19345ABF5}" srcOrd="1" destOrd="0" presId="urn:microsoft.com/office/officeart/2005/8/layout/pyramid1"/>
    <dgm:cxn modelId="{046AC6D4-A0BB-445F-9AB6-4B5FA5A12775}" srcId="{D99E2D13-E6DF-43AA-BE0B-5877AD38BF29}" destId="{CDC867E7-A366-42D0-A960-503375464D06}" srcOrd="3" destOrd="0" parTransId="{71A89E72-6277-4880-9D65-1B2B4A079BCD}" sibTransId="{45EF6E0E-3B1A-49A0-A278-5E2E71F127AE}"/>
    <dgm:cxn modelId="{4CE14BDA-BEB5-49F8-8FD7-4E77EFA85991}" type="presOf" srcId="{A55FFDD3-5873-4366-9757-09F1F4AAD494}" destId="{F526C1D9-5D3D-4197-BD20-5971B0D05708}" srcOrd="1" destOrd="0" presId="urn:microsoft.com/office/officeart/2005/8/layout/pyramid1"/>
    <dgm:cxn modelId="{08CED2DC-39A5-4297-A8FB-37B9340C5F66}" type="presOf" srcId="{C157A9F1-1D06-439D-8ADB-012D1A4ACF0F}" destId="{2371B81A-BA31-4FD7-ADEC-007E22E3A5A9}" srcOrd="1" destOrd="0" presId="urn:microsoft.com/office/officeart/2005/8/layout/pyramid1"/>
    <dgm:cxn modelId="{439466F3-E8D1-4028-A793-AA9B0D172D21}" type="presOf" srcId="{D99E2D13-E6DF-43AA-BE0B-5877AD38BF29}" destId="{B51F4713-F6A6-4C30-B4B5-FE1BED721A30}" srcOrd="0" destOrd="0" presId="urn:microsoft.com/office/officeart/2005/8/layout/pyramid1"/>
    <dgm:cxn modelId="{763D7A9C-0A0A-4AAA-BE1B-0DDFF9FE9D99}" type="presParOf" srcId="{B51F4713-F6A6-4C30-B4B5-FE1BED721A30}" destId="{D78226FC-759C-4FB0-8001-CC6620D96C39}" srcOrd="0" destOrd="0" presId="urn:microsoft.com/office/officeart/2005/8/layout/pyramid1"/>
    <dgm:cxn modelId="{E9D0C1B4-17A8-45E0-9CB6-EBB86ECFB452}" type="presParOf" srcId="{D78226FC-759C-4FB0-8001-CC6620D96C39}" destId="{EF36A111-13D4-4421-8102-0104E2FF1405}" srcOrd="0" destOrd="0" presId="urn:microsoft.com/office/officeart/2005/8/layout/pyramid1"/>
    <dgm:cxn modelId="{C666500A-6713-4988-B3C6-520F45DCE51E}" type="presParOf" srcId="{D78226FC-759C-4FB0-8001-CC6620D96C39}" destId="{2371B81A-BA31-4FD7-ADEC-007E22E3A5A9}" srcOrd="1" destOrd="0" presId="urn:microsoft.com/office/officeart/2005/8/layout/pyramid1"/>
    <dgm:cxn modelId="{C504EDDE-9A41-46ED-B1CF-F5A15123D5E2}" type="presParOf" srcId="{B51F4713-F6A6-4C30-B4B5-FE1BED721A30}" destId="{93F59DC7-37DB-4925-9CAE-7B1C2CD8C550}" srcOrd="1" destOrd="0" presId="urn:microsoft.com/office/officeart/2005/8/layout/pyramid1"/>
    <dgm:cxn modelId="{799FB924-7F33-4B19-9D1F-EAAA3ABB8892}" type="presParOf" srcId="{93F59DC7-37DB-4925-9CAE-7B1C2CD8C550}" destId="{AE01C629-E1A4-4B39-8797-AD80103CB55F}" srcOrd="0" destOrd="0" presId="urn:microsoft.com/office/officeart/2005/8/layout/pyramid1"/>
    <dgm:cxn modelId="{15284F68-B508-4486-A85C-BBF82FCB3FD0}" type="presParOf" srcId="{93F59DC7-37DB-4925-9CAE-7B1C2CD8C550}" destId="{602299EA-422E-4CD4-B3E7-040B095C8FA8}" srcOrd="1" destOrd="0" presId="urn:microsoft.com/office/officeart/2005/8/layout/pyramid1"/>
    <dgm:cxn modelId="{CB2B951E-EF22-4320-BDD9-DDE27F2A1AB5}" type="presParOf" srcId="{B51F4713-F6A6-4C30-B4B5-FE1BED721A30}" destId="{A14FC38E-5217-42D5-91C2-CE2C7AC5CFD4}" srcOrd="2" destOrd="0" presId="urn:microsoft.com/office/officeart/2005/8/layout/pyramid1"/>
    <dgm:cxn modelId="{1A619CAF-69EB-43C3-BED6-C6C42546072C}" type="presParOf" srcId="{A14FC38E-5217-42D5-91C2-CE2C7AC5CFD4}" destId="{A77605AE-0219-4B2E-BBC3-CD4BDBA37A5D}" srcOrd="0" destOrd="0" presId="urn:microsoft.com/office/officeart/2005/8/layout/pyramid1"/>
    <dgm:cxn modelId="{68E55D87-CA65-41AF-8FD7-E3C24AE34240}" type="presParOf" srcId="{A14FC38E-5217-42D5-91C2-CE2C7AC5CFD4}" destId="{F526C1D9-5D3D-4197-BD20-5971B0D05708}" srcOrd="1" destOrd="0" presId="urn:microsoft.com/office/officeart/2005/8/layout/pyramid1"/>
    <dgm:cxn modelId="{4E7BD45A-2EC5-4470-A0BD-CB0939ECEF80}" type="presParOf" srcId="{B51F4713-F6A6-4C30-B4B5-FE1BED721A30}" destId="{764B1403-8632-45CF-BDE5-C0C4E19C5CE0}" srcOrd="3" destOrd="0" presId="urn:microsoft.com/office/officeart/2005/8/layout/pyramid1"/>
    <dgm:cxn modelId="{359F9258-C322-4B76-A427-6E784418F442}" type="presParOf" srcId="{764B1403-8632-45CF-BDE5-C0C4E19C5CE0}" destId="{B02E1B08-92B3-4493-A1CA-3C51072C4D2D}" srcOrd="0" destOrd="0" presId="urn:microsoft.com/office/officeart/2005/8/layout/pyramid1"/>
    <dgm:cxn modelId="{B0120CFF-DB66-4F80-B0A3-DDE2122B2B8E}" type="presParOf" srcId="{764B1403-8632-45CF-BDE5-C0C4E19C5CE0}" destId="{11EAE309-CDC1-4B33-B225-B1A19345ABF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877E6-7133-4AE1-BBF9-92FB4D3FFD07}">
      <dsp:nvSpPr>
        <dsp:cNvPr id="0" name=""/>
        <dsp:cNvSpPr/>
      </dsp:nvSpPr>
      <dsp:spPr>
        <a:xfrm>
          <a:off x="0" y="0"/>
          <a:ext cx="6583680" cy="9957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kern="1200" dirty="0"/>
            <a:t>周厲王實行暴政，將山川、湖泊、河流這些原屬於貴族平民共享的資源據為己有，觸犯社會各階層的利益，使住在城裡面，參與國政的「國人」（城外的農夫叫「野人」）怨聲載道。厲王鎮壓國人不滿，更殺掉批評朝政的人。</a:t>
          </a:r>
          <a:endParaRPr lang="zh-HK" sz="1300" kern="1200" dirty="0"/>
        </a:p>
      </dsp:txBody>
      <dsp:txXfrm>
        <a:off x="29163" y="29163"/>
        <a:ext cx="5425092" cy="937385"/>
      </dsp:txXfrm>
    </dsp:sp>
    <dsp:sp modelId="{DA688398-3E62-4750-AB7B-78D15B848FB5}">
      <dsp:nvSpPr>
        <dsp:cNvPr id="0" name=""/>
        <dsp:cNvSpPr/>
      </dsp:nvSpPr>
      <dsp:spPr>
        <a:xfrm>
          <a:off x="551383" y="1176750"/>
          <a:ext cx="6583680" cy="9957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kern="1200" dirty="0"/>
            <a:t>公元前</a:t>
          </a:r>
          <a:r>
            <a:rPr lang="en-US" sz="1300" kern="1200" dirty="0"/>
            <a:t>841</a:t>
          </a:r>
          <a:r>
            <a:rPr lang="zh-CN" sz="1300" kern="1200" dirty="0"/>
            <a:t>年，國人忍無可忍，起來反抗，更聲言殺死厲王。厲王逃出鎬京，由周公、召公共同統治國家，達</a:t>
          </a:r>
          <a:r>
            <a:rPr lang="en-US" sz="1300" kern="1200" dirty="0"/>
            <a:t>14</a:t>
          </a:r>
          <a:r>
            <a:rPr lang="zh-CN" sz="1300" kern="1200" dirty="0"/>
            <a:t>年，史稱「共和行政」。</a:t>
          </a:r>
          <a:endParaRPr lang="zh-HK" sz="1300" kern="1200" dirty="0"/>
        </a:p>
      </dsp:txBody>
      <dsp:txXfrm>
        <a:off x="580546" y="1205913"/>
        <a:ext cx="5326758" cy="937385"/>
      </dsp:txXfrm>
    </dsp:sp>
    <dsp:sp modelId="{B610C3DB-BC0B-4349-8796-95D5B09B3A66}">
      <dsp:nvSpPr>
        <dsp:cNvPr id="0" name=""/>
        <dsp:cNvSpPr/>
      </dsp:nvSpPr>
      <dsp:spPr>
        <a:xfrm>
          <a:off x="1094536" y="2353500"/>
          <a:ext cx="6583680" cy="9957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kern="1200"/>
            <a:t>公元前</a:t>
          </a:r>
          <a:r>
            <a:rPr lang="en-US" sz="1300" kern="1200"/>
            <a:t>828</a:t>
          </a:r>
          <a:r>
            <a:rPr lang="zh-CN" sz="1300" kern="1200"/>
            <a:t>年，逃亡在外的厲王去世，太子靜繼承王位，為周宣王。他目睹父親厲王的下場，於是勵精圖治，任用人才，恢復王室的尊嚴，史稱 「宣王中興」。</a:t>
          </a:r>
          <a:endParaRPr lang="zh-HK" sz="1300" kern="1200"/>
        </a:p>
      </dsp:txBody>
      <dsp:txXfrm>
        <a:off x="1123699" y="2382663"/>
        <a:ext cx="5334987" cy="937385"/>
      </dsp:txXfrm>
    </dsp:sp>
    <dsp:sp modelId="{9DEAF5E5-9C47-4FBE-8865-FDEAC6298586}">
      <dsp:nvSpPr>
        <dsp:cNvPr id="0" name=""/>
        <dsp:cNvSpPr/>
      </dsp:nvSpPr>
      <dsp:spPr>
        <a:xfrm>
          <a:off x="1645920" y="3530251"/>
          <a:ext cx="6583680" cy="9957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b="1" kern="1200" dirty="0"/>
            <a:t>毛公是宣王的叔父。毛公鼎記載宣王表示眼前局勢的艱難，對毛公委以重任，希望他為其治理國家內外大小事務，最後授官、賞賜。毛公因而鑄鼎，傳示子孫這一段歷史。</a:t>
          </a:r>
          <a:endParaRPr lang="zh-HK" sz="1300" b="1" kern="1200" dirty="0"/>
        </a:p>
      </dsp:txBody>
      <dsp:txXfrm>
        <a:off x="1675083" y="3559414"/>
        <a:ext cx="5326758" cy="937385"/>
      </dsp:txXfrm>
    </dsp:sp>
    <dsp:sp modelId="{38458309-9E26-4914-9216-E013ADE36723}">
      <dsp:nvSpPr>
        <dsp:cNvPr id="0" name=""/>
        <dsp:cNvSpPr/>
      </dsp:nvSpPr>
      <dsp:spPr>
        <a:xfrm>
          <a:off x="5936467" y="762624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HK" altLang="en-US" sz="2900" kern="1200"/>
        </a:p>
      </dsp:txBody>
      <dsp:txXfrm>
        <a:off x="6082090" y="762624"/>
        <a:ext cx="355966" cy="487027"/>
      </dsp:txXfrm>
    </dsp:sp>
    <dsp:sp modelId="{C5157472-98E5-4280-ABE5-BB9797E21239}">
      <dsp:nvSpPr>
        <dsp:cNvPr id="0" name=""/>
        <dsp:cNvSpPr/>
      </dsp:nvSpPr>
      <dsp:spPr>
        <a:xfrm>
          <a:off x="6487850" y="1939375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HK" altLang="en-US" sz="2900" kern="1200"/>
        </a:p>
      </dsp:txBody>
      <dsp:txXfrm>
        <a:off x="6633473" y="1939375"/>
        <a:ext cx="355966" cy="487027"/>
      </dsp:txXfrm>
    </dsp:sp>
    <dsp:sp modelId="{B0B4B877-0E46-4804-8A90-45B489C76194}">
      <dsp:nvSpPr>
        <dsp:cNvPr id="0" name=""/>
        <dsp:cNvSpPr/>
      </dsp:nvSpPr>
      <dsp:spPr>
        <a:xfrm>
          <a:off x="7031004" y="3116125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HK" altLang="en-US" sz="2900" kern="1200"/>
        </a:p>
      </dsp:txBody>
      <dsp:txXfrm>
        <a:off x="7176627" y="3116125"/>
        <a:ext cx="355966" cy="487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6A111-13D4-4421-8102-0104E2FF1405}">
      <dsp:nvSpPr>
        <dsp:cNvPr id="0" name=""/>
        <dsp:cNvSpPr/>
      </dsp:nvSpPr>
      <dsp:spPr>
        <a:xfrm>
          <a:off x="1484904" y="0"/>
          <a:ext cx="989936" cy="1016000"/>
        </a:xfrm>
        <a:prstGeom prst="trapezoid">
          <a:avLst>
            <a:gd name="adj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周天子</a:t>
          </a:r>
          <a:endParaRPr lang="zh-HK" altLang="en-US" sz="2000" kern="12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sp:txBody>
      <dsp:txXfrm>
        <a:off x="1484904" y="0"/>
        <a:ext cx="989936" cy="1016000"/>
      </dsp:txXfrm>
    </dsp:sp>
    <dsp:sp modelId="{AE01C629-E1A4-4B39-8797-AD80103CB55F}">
      <dsp:nvSpPr>
        <dsp:cNvPr id="0" name=""/>
        <dsp:cNvSpPr/>
      </dsp:nvSpPr>
      <dsp:spPr>
        <a:xfrm>
          <a:off x="989936" y="1015999"/>
          <a:ext cx="1979873" cy="1016000"/>
        </a:xfrm>
        <a:prstGeom prst="trapezoid">
          <a:avLst>
            <a:gd name="adj" fmla="val 48717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諸侯</a:t>
          </a:r>
          <a:endParaRPr lang="zh-HK" altLang="en-US" sz="2000" kern="12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sp:txBody>
      <dsp:txXfrm>
        <a:off x="1336414" y="1015999"/>
        <a:ext cx="1286917" cy="1016000"/>
      </dsp:txXfrm>
    </dsp:sp>
    <dsp:sp modelId="{A77605AE-0219-4B2E-BBC3-CD4BDBA37A5D}">
      <dsp:nvSpPr>
        <dsp:cNvPr id="0" name=""/>
        <dsp:cNvSpPr/>
      </dsp:nvSpPr>
      <dsp:spPr>
        <a:xfrm>
          <a:off x="494968" y="2031999"/>
          <a:ext cx="2969809" cy="1016000"/>
        </a:xfrm>
        <a:prstGeom prst="trapezoid">
          <a:avLst>
            <a:gd name="adj" fmla="val 48717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卿大夫</a:t>
          </a:r>
          <a:endParaRPr lang="zh-HK" altLang="en-US" sz="2000" kern="12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sp:txBody>
      <dsp:txXfrm>
        <a:off x="1014684" y="2031999"/>
        <a:ext cx="1930376" cy="1016000"/>
      </dsp:txXfrm>
    </dsp:sp>
    <dsp:sp modelId="{B02E1B08-92B3-4493-A1CA-3C51072C4D2D}">
      <dsp:nvSpPr>
        <dsp:cNvPr id="0" name=""/>
        <dsp:cNvSpPr/>
      </dsp:nvSpPr>
      <dsp:spPr>
        <a:xfrm>
          <a:off x="0" y="3034446"/>
          <a:ext cx="3959746" cy="1016000"/>
        </a:xfrm>
        <a:prstGeom prst="trapezoid">
          <a:avLst>
            <a:gd name="adj" fmla="val 48717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元士</a:t>
          </a:r>
          <a:endParaRPr lang="zh-HK" altLang="en-US" sz="2000" kern="12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sp:txBody>
      <dsp:txXfrm>
        <a:off x="692955" y="3034446"/>
        <a:ext cx="2573834" cy="101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B4C23-4A82-48E6-B4AB-B61339E90FB9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B071C-2EE6-4EB1-AB14-0E7B923ECE1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094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9CE8B-C69C-479A-AEA1-971712AA8988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2670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9CE8B-C69C-479A-AEA1-971712AA8988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04381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9CE8B-C69C-479A-AEA1-971712AA8988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62726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9CE8B-C69C-479A-AEA1-971712AA8988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2959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478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3621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9310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063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105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340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385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1070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9930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9654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1879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F312C-BC04-4947-B9E6-0B1844973F82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5463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v.cntv.cn/video/VSET100186807755/4b065a371341470192cc6a252e2510a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hwXa4AizSQ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" y="1"/>
            <a:ext cx="3275855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 dirty="0">
                <a:latin typeface="Adobe 繁黑體 Std B" pitchFamily="34" charset="-128"/>
                <a:ea typeface="Adobe 繁黑體 Std B" pitchFamily="34" charset="-128"/>
              </a:rPr>
              <a:t>問     中原</a:t>
            </a:r>
            <a:endParaRPr lang="en-US" sz="32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8" y="-47932"/>
            <a:ext cx="606798" cy="80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3059832" y="508748"/>
            <a:ext cx="432048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itchFamily="34" charset="-128"/>
                <a:ea typeface="Adobe 繁黑體 Std B" pitchFamily="34" charset="-128"/>
              </a:rPr>
              <a:t>相關課題：封建的概念和作用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65948"/>
            <a:ext cx="914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總論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087" y="1484784"/>
            <a:ext cx="8568952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「鼎」基本上是一個烹煮工具，把肉置在鼎內，於腹下加火煮食；「鼎」也是一個盛食器。此因烹煮好了，可把熟肉留在鼎內，隨取隨吃。因為「鼎」是烹煮、盛食器，古代的君主便製作大型的鼎，用來祭祀。鼎於是成為了祭器，君主的地位愈高，祭祀的規模便愈大，而表現祭祀規模的，就是鼎的數量和體積。在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本部分</a:t>
            </a:r>
            <a:r>
              <a:rPr lang="zh-CN" altLang="en-US" sz="1600" dirty="0"/>
              <a:t>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我們透過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幾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與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鼎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有關的故事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，了解一下周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代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的政治環境</a:t>
            </a:r>
            <a:r>
              <a:rPr lang="zh-CN" altLang="en-US" sz="1600" dirty="0"/>
              <a:t>。</a:t>
            </a:r>
            <a:endParaRPr lang="en-US" altLang="zh-CN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42" y="3952522"/>
            <a:ext cx="2224514" cy="2847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14" y="3952521"/>
            <a:ext cx="2411349" cy="284788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  <a:extLst/>
        </p:spPr>
      </p:pic>
      <p:sp>
        <p:nvSpPr>
          <p:cNvPr id="10" name="TextBox 9"/>
          <p:cNvSpPr txBox="1"/>
          <p:nvPr/>
        </p:nvSpPr>
        <p:spPr>
          <a:xfrm>
            <a:off x="173796" y="5423271"/>
            <a:ext cx="1942046" cy="11695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堇鼎，西周初期製造，</a:t>
            </a:r>
            <a:r>
              <a:rPr lang="en-US" altLang="zh-CN" sz="1400" dirty="0"/>
              <a:t>1975</a:t>
            </a:r>
            <a:r>
              <a:rPr lang="zh-CN" altLang="en-US" sz="1400" dirty="0"/>
              <a:t>年北京琉璃河出土，高</a:t>
            </a:r>
            <a:r>
              <a:rPr lang="en-US" altLang="zh-CN" sz="1400" dirty="0"/>
              <a:t>62</a:t>
            </a:r>
            <a:r>
              <a:rPr lang="zh-CN" altLang="en-US" sz="1400" dirty="0"/>
              <a:t>厘米，重</a:t>
            </a:r>
            <a:r>
              <a:rPr lang="en-US" altLang="zh-CN" sz="1400" dirty="0"/>
              <a:t>41.5</a:t>
            </a:r>
            <a:r>
              <a:rPr lang="zh-CN" altLang="en-US" sz="1400" dirty="0"/>
              <a:t>公斤，北京首都博物館藏。</a:t>
            </a:r>
            <a:endParaRPr lang="zh-HK" alt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6804248" y="5409379"/>
            <a:ext cx="1944216" cy="11695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/>
              <a:t>毛公鼎，西周晚期製造，</a:t>
            </a:r>
            <a:r>
              <a:rPr lang="en-US" altLang="zh-TW" sz="1400" dirty="0">
                <a:ea typeface="SimSun" panose="02010600030101010101" pitchFamily="2" charset="-122"/>
              </a:rPr>
              <a:t>1843</a:t>
            </a:r>
            <a:r>
              <a:rPr lang="zh-TW" altLang="en-US" sz="1400" dirty="0">
                <a:ea typeface="SimSun" panose="02010600030101010101" pitchFamily="2" charset="-122"/>
              </a:rPr>
              <a:t>年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陝西省岐山縣出土。</a:t>
            </a:r>
            <a:r>
              <a:rPr lang="zh-CN" altLang="en-US" sz="1400" dirty="0"/>
              <a:t>高</a:t>
            </a:r>
            <a:r>
              <a:rPr lang="en-US" altLang="zh-CN" sz="1400" dirty="0"/>
              <a:t>53.8</a:t>
            </a:r>
            <a:r>
              <a:rPr lang="zh-CN" altLang="en-US" sz="1400" dirty="0"/>
              <a:t>毫米，重</a:t>
            </a:r>
            <a:r>
              <a:rPr lang="en-US" altLang="zh-CN" sz="1400" dirty="0"/>
              <a:t>34.7</a:t>
            </a:r>
            <a:r>
              <a:rPr lang="zh-CN" altLang="en-US" sz="1400" dirty="0"/>
              <a:t>公斤。</a:t>
            </a:r>
            <a:r>
              <a:rPr lang="zh-TW" altLang="en-US" sz="1400" dirty="0"/>
              <a:t>台</a:t>
            </a:r>
            <a:r>
              <a:rPr lang="zh-CN" altLang="en-US" sz="1400" dirty="0"/>
              <a:t>北故宮博物院藏。</a:t>
            </a:r>
            <a:endParaRPr lang="zh-HK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9405" y="2875303"/>
            <a:ext cx="2674403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在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本部分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你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將可</a:t>
            </a:r>
            <a:r>
              <a:rPr lang="zh-CN" altLang="en-US" sz="1600" dirty="0"/>
              <a:t>以學到：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鼎的製作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中國的青銅時代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封建的概念和作用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7273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Project EDB\PPT\Zhou_Maogongding\pic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72" y="24532"/>
            <a:ext cx="5358655" cy="686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195736" y="1196752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立耳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403648" y="2204864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方唇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444208" y="2582476"/>
            <a:ext cx="8771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重環紋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148064" y="3501008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弦紋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355813" y="4869160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蹄足</a:t>
            </a:r>
            <a:endParaRPr lang="zh-HK" altLang="en-US" dirty="0"/>
          </a:p>
        </p:txBody>
      </p:sp>
      <p:pic>
        <p:nvPicPr>
          <p:cNvPr id="10" name="Picture 2" descr="E:\Project EDB\PPT\Zhou_Maogongding\pi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988213"/>
            <a:ext cx="2632951" cy="213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文字方塊 10"/>
          <p:cNvSpPr txBox="1"/>
          <p:nvPr/>
        </p:nvSpPr>
        <p:spPr>
          <a:xfrm>
            <a:off x="7321371" y="3532426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銘文</a:t>
            </a:r>
            <a:endParaRPr lang="zh-HK" altLang="en-US" dirty="0"/>
          </a:p>
        </p:txBody>
      </p:sp>
      <p:cxnSp>
        <p:nvCxnSpPr>
          <p:cNvPr id="12" name="直線單箭頭接點 11"/>
          <p:cNvCxnSpPr/>
          <p:nvPr/>
        </p:nvCxnSpPr>
        <p:spPr>
          <a:xfrm flipH="1" flipV="1">
            <a:off x="4499994" y="2389532"/>
            <a:ext cx="2448270" cy="15122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0424" cy="5844800"/>
          </a:xfrm>
        </p:spPr>
        <p:txBody>
          <a:bodyPr/>
          <a:lstStyle/>
          <a:p>
            <a:r>
              <a:rPr lang="zh-TW" altLang="en-US" dirty="0"/>
              <a:t>鼎的構造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5804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77" y="116827"/>
            <a:ext cx="9021692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毛公鼎的寶貴之處，是在鼎腹內刻鑄了</a:t>
            </a:r>
            <a:r>
              <a:rPr lang="en-US" altLang="zh-CN" dirty="0"/>
              <a:t>32</a:t>
            </a:r>
            <a:r>
              <a:rPr lang="zh-CN" altLang="en-US" dirty="0"/>
              <a:t>行共</a:t>
            </a:r>
            <a:r>
              <a:rPr lang="en-US" altLang="zh-CN" dirty="0"/>
              <a:t>500</a:t>
            </a:r>
            <a:r>
              <a:rPr lang="zh-CN" altLang="en-US" dirty="0"/>
              <a:t>字的金文，是目前為止單一青銅器中最多金文的一個，不單為研究西周晚期政治的歷史學者提供了詳盡的史料，同時幫助文字學家解構了中國古文字的演變過程。</a:t>
            </a:r>
            <a:endParaRPr lang="zh-HK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" y="1124744"/>
            <a:ext cx="8992421" cy="554590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448" y="1074664"/>
            <a:ext cx="147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Adobe 繁黑體 Std B" pitchFamily="34" charset="-128"/>
                <a:ea typeface="Adobe 繁黑體 Std B" pitchFamily="34" charset="-128"/>
              </a:rPr>
              <a:t>毛公鼎拓本</a:t>
            </a:r>
            <a:endParaRPr lang="zh-HK" altLang="en-US" b="1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9204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" y="765801"/>
            <a:ext cx="2627337" cy="287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9792" y="116632"/>
            <a:ext cx="439248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以下三段文字，是毛公鼎金文的部分「大意」，請同學閱讀後，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思考及</a:t>
            </a:r>
            <a:r>
              <a:rPr lang="zh-CN" altLang="en-US" sz="1600" dirty="0"/>
              <a:t>回答相關問題：</a:t>
            </a:r>
            <a:endParaRPr lang="zh-HK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699792" y="765801"/>
            <a:ext cx="4392488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周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王說：「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叔父啊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今日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我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要遵行先王所給予的使命，任命你治理我的國家和朝廷內外。你要忠誠細心地處理大小政事、屏衛我的王位；戒慎恐懼地遵循神明意志，以管理四方諸侯，不要發生動亂，危及我天子的地位。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2180072"/>
            <a:ext cx="4392488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王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又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說：「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叔父啊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我命你掌管百官僚屬，管理朝廷上下對外的一切人事任命、政令發佈、賦稅多少的制定等等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從今日起，所有對外命令，都須要先上呈叔父瘖，由叔父瘖統一發佈的話，決不允許再有擅作主張的事情發生。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0134" y="3582194"/>
            <a:ext cx="4392488" cy="10772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王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又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說：「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叔父啊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前面已經說了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『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命你掌管百官僚屬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』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，於此再重申：任命父瘖為執政大臣，統攝鎬京朝廷官員與四方諸侯。祈望你用你全宗族的力量，捍衛我的安全！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228" y="3539670"/>
            <a:ext cx="2738813" cy="33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72042" y="4874855"/>
            <a:ext cx="544011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95350" indent="-895350"/>
            <a:r>
              <a:rPr lang="zh-TW" altLang="en-US">
                <a:latin typeface="SimSun" panose="02010600030101010101" pitchFamily="2" charset="-122"/>
                <a:ea typeface="SimSun" panose="02010600030101010101" pitchFamily="2" charset="-122"/>
              </a:rPr>
              <a:t>思考</a:t>
            </a:r>
            <a:r>
              <a:rPr lang="zh-CN" altLang="en-US"/>
              <a:t>問題：</a:t>
            </a:r>
            <a:r>
              <a:rPr lang="zh-TW" altLang="en-US">
                <a:latin typeface="SimSun" panose="02010600030101010101" pitchFamily="2" charset="-122"/>
                <a:ea typeface="SimSun" panose="02010600030101010101" pitchFamily="2" charset="-122"/>
              </a:rPr>
              <a:t>將</a:t>
            </a:r>
            <a:r>
              <a:rPr lang="zh-CN" altLang="en-US"/>
              <a:t>以上天子的說話記錄下來，</a:t>
            </a:r>
            <a:r>
              <a:rPr lang="zh-TW" altLang="en-US">
                <a:latin typeface="SimSun" panose="02010600030101010101" pitchFamily="2" charset="-122"/>
                <a:ea typeface="SimSun" panose="02010600030101010101" pitchFamily="2" charset="-122"/>
              </a:rPr>
              <a:t>你認為這</a:t>
            </a:r>
            <a:r>
              <a:rPr lang="en-US" altLang="zh-TW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zh-TW" altLang="en-US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CN" altLang="en-US"/>
              <a:t>對毛公的政治生涯有什麼好處？</a:t>
            </a:r>
            <a:endParaRPr lang="zh-HK" alt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81854" y="4628634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solidFill>
                  <a:prstClr val="black"/>
                </a:solidFill>
              </a:rPr>
              <a:t>（</a:t>
            </a:r>
            <a:r>
              <a:rPr lang="en-US" altLang="zh-CN" sz="1000" dirty="0">
                <a:solidFill>
                  <a:prstClr val="black"/>
                </a:solidFill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</a:rPr>
              <a:t>千古金言話鐘鼎</a:t>
            </a:r>
            <a:r>
              <a:rPr lang="en-US" altLang="zh-CN" sz="1000" dirty="0">
                <a:solidFill>
                  <a:prstClr val="black"/>
                </a:solidFill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</a:rPr>
              <a:t>，頁</a:t>
            </a:r>
            <a:r>
              <a:rPr lang="en-US" altLang="zh-CN" sz="1000" dirty="0">
                <a:solidFill>
                  <a:prstClr val="black"/>
                </a:solidFill>
              </a:rPr>
              <a:t>42-47</a:t>
            </a:r>
            <a:r>
              <a:rPr lang="zh-TW" altLang="en-US" sz="1000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zh-HK" altLang="en-US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22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305564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楚莊王「問鼎中原」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93634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看左圖，春秋時代中原的範圍是：</a:t>
            </a:r>
            <a:endParaRPr lang="zh-HK" alt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750396" y="2375942"/>
            <a:ext cx="432048" cy="288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Rounded Rectangle 7"/>
          <p:cNvSpPr/>
          <p:nvPr/>
        </p:nvSpPr>
        <p:spPr>
          <a:xfrm>
            <a:off x="5750396" y="2942610"/>
            <a:ext cx="432048" cy="2880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336196" y="237594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endParaRPr lang="zh-HK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36196" y="29019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B</a:t>
            </a:r>
            <a:endParaRPr lang="zh-HK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50396" y="3488044"/>
            <a:ext cx="3214092" cy="12003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理由是？</a:t>
            </a:r>
            <a:endParaRPr lang="en-US" altLang="zh-CN" dirty="0"/>
          </a:p>
          <a:p>
            <a:endParaRPr lang="en-US" altLang="zh-HK" dirty="0"/>
          </a:p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50396" y="5013176"/>
            <a:ext cx="3214092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楚國是中原一份子，還是蠻夷？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/>
          </a:p>
          <a:p>
            <a:endParaRPr lang="zh-HK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3195" y="608132"/>
            <a:ext cx="883129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例子</a:t>
            </a:r>
            <a:r>
              <a:rPr lang="zh-TW" altLang="en-US" sz="1600" dirty="0"/>
              <a:t>三</a:t>
            </a:r>
            <a:r>
              <a:rPr lang="zh-CN" altLang="en-US" sz="1600" dirty="0"/>
              <a:t>：</a:t>
            </a:r>
            <a:r>
              <a:rPr lang="zh-TW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問</a:t>
            </a:r>
            <a:r>
              <a:rPr lang="zh-CN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鼎</a:t>
            </a:r>
            <a:r>
              <a:rPr lang="zh-TW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中原</a:t>
            </a:r>
            <a:endParaRPr lang="en-US" altLang="zh-CN" sz="1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1600" dirty="0"/>
              <a:t>成語</a:t>
            </a:r>
            <a:r>
              <a:rPr lang="zh-HK" altLang="en-US" sz="1600" dirty="0"/>
              <a:t>「</a:t>
            </a:r>
            <a:r>
              <a:rPr lang="zh-CN" altLang="en-US" sz="1600" dirty="0"/>
              <a:t>問鼎中原」，形容某人很有野心的意思。這個成語的典故來自</a:t>
            </a:r>
            <a:r>
              <a:rPr lang="en-US" altLang="zh-CN" sz="1600" dirty="0"/>
              <a:t>《</a:t>
            </a:r>
            <a:r>
              <a:rPr lang="zh-CN" altLang="en-US" sz="1600" dirty="0"/>
              <a:t>左傳</a:t>
            </a:r>
            <a:r>
              <a:rPr lang="en-US" altLang="zh-CN" sz="1600" dirty="0"/>
              <a:t>》</a:t>
            </a:r>
            <a:r>
              <a:rPr lang="zh-CN" altLang="en-US" sz="1600" dirty="0"/>
              <a:t>和</a:t>
            </a:r>
            <a:r>
              <a:rPr lang="en-US" altLang="zh-CN" sz="1600" dirty="0"/>
              <a:t>《</a:t>
            </a:r>
            <a:r>
              <a:rPr lang="zh-CN" altLang="en-US" sz="1600" dirty="0"/>
              <a:t>史記</a:t>
            </a:r>
            <a:r>
              <a:rPr lang="en-US" altLang="zh-CN" sz="1600" dirty="0"/>
              <a:t>》</a:t>
            </a:r>
            <a:r>
              <a:rPr lang="zh-CN" altLang="en-US" sz="1600" dirty="0"/>
              <a:t>中有關春秋五霸之一楚莊王的故事。所謂「中原」，是一個結合地域與文化概念的名詞，它包含了以周朝首都洛陽作為中心，以及四周較有文化的諸侯國。比較邊遠的諸侯國，雖也受封於周天子，但被視為蠻夷。</a:t>
            </a:r>
            <a:endParaRPr lang="zh-HK" altLang="en-US" sz="1600" dirty="0"/>
          </a:p>
        </p:txBody>
      </p:sp>
      <p:pic>
        <p:nvPicPr>
          <p:cNvPr id="14" name="圖片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2" y="2001838"/>
            <a:ext cx="5414679" cy="4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5652120" y="387004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（周朝首都洛陽的所在地）</a:t>
            </a:r>
            <a:endParaRPr lang="en-US" altLang="zh-HK" dirty="0"/>
          </a:p>
        </p:txBody>
      </p:sp>
      <p:sp>
        <p:nvSpPr>
          <p:cNvPr id="6" name="矩形 5"/>
          <p:cNvSpPr/>
          <p:nvPr/>
        </p:nvSpPr>
        <p:spPr>
          <a:xfrm>
            <a:off x="5652120" y="53404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（蠻夷）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4110" cy="312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188640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公元前</a:t>
            </a:r>
            <a:r>
              <a:rPr lang="en-US" altLang="zh-CN" dirty="0"/>
              <a:t>606</a:t>
            </a:r>
            <a:r>
              <a:rPr lang="zh-CN" altLang="en-US" dirty="0"/>
              <a:t>年春，楚莊王率領楚國軍隊，討伐北方一個被稱為「陸渾之戎」的少數民族，這是楚莊王首次踏足中原。 「陸渾之戎」根本不是楚國大軍的對手，迅速潰敗。</a:t>
            </a:r>
            <a:endParaRPr lang="zh-HK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" y="3284984"/>
            <a:ext cx="5559918" cy="312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5161" y="3284984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然而，勝利之後，楚莊王並沒有班師回國，而是直接帶著軍隊，來到周天子都城前的「洛水之濱」。若過了洛水，便是周王朝的首都洛陽。遙望著這座已經聳立了幾百年的古都，年輕的楚莊王突然產生了一個惡作劇式的念頭。他命令楚軍在洛水之濱舉行一次盛大的閱兵儀式，向周天子（周定王）示威。</a:t>
            </a:r>
            <a:endParaRPr lang="zh-HK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138" y="6444074"/>
            <a:ext cx="5690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（圖、文取錄自央視網視頻</a:t>
            </a:r>
            <a:r>
              <a:rPr lang="en-US" altLang="zh-CN" sz="1000" dirty="0"/>
              <a:t>《</a:t>
            </a:r>
            <a:r>
              <a:rPr lang="zh-CN" altLang="en-US" sz="1000" dirty="0"/>
              <a:t>楚國八百年</a:t>
            </a:r>
            <a:r>
              <a:rPr lang="en-US" altLang="zh-CN" sz="1000" dirty="0"/>
              <a:t>》</a:t>
            </a:r>
            <a:r>
              <a:rPr lang="zh-CN" altLang="en-US" sz="1000" dirty="0"/>
              <a:t>第四集「稱霸」，</a:t>
            </a:r>
            <a:r>
              <a:rPr lang="en-US" altLang="zh-CN" sz="1000" dirty="0">
                <a:hlinkClick r:id="rId4"/>
              </a:rPr>
              <a:t>http://tv.cntv.cn/video/VSET100186807755/4b065a371341470192cc6a252e2510ad</a:t>
            </a:r>
            <a:r>
              <a:rPr lang="en-US" altLang="zh-CN" sz="1000" dirty="0"/>
              <a:t> </a:t>
            </a:r>
            <a:r>
              <a:rPr lang="zh-CN" altLang="en-US" sz="1000" dirty="0"/>
              <a:t>，以下數頁同。）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025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" y="1"/>
            <a:ext cx="5001205" cy="318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" y="3481081"/>
            <a:ext cx="4984879" cy="318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709207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驚恐之下的周定王，派出大臣王孫滿，以慰勞楚軍為名，前去一探虛實。</a:t>
            </a:r>
            <a:endParaRPr lang="zh-HK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92080" y="414908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楚莊王於是在洛水之濱，會見了周王朝這位德高望重的老臣。寒暄過後，楚莊王語帶譏諷地向王孫滿提出了一個問題</a:t>
            </a:r>
            <a:r>
              <a:rPr lang="en-US" altLang="zh-CN" dirty="0"/>
              <a:t>……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389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8480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0" y="908720"/>
            <a:ext cx="3095836" cy="1204166"/>
          </a:xfrm>
          <a:prstGeom prst="wedgeRectCallout">
            <a:avLst>
              <a:gd name="adj1" fmla="val 52403"/>
              <a:gd name="adj2" fmla="val 6539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</a:rPr>
              <a:t>「周天子那九隻巨鼎到底多重？」</a:t>
            </a:r>
            <a:endParaRPr lang="en-US" altLang="zh-CN" sz="1600" dirty="0">
              <a:solidFill>
                <a:schemeClr val="tx1"/>
              </a:solidFill>
            </a:endParaRPr>
          </a:p>
          <a:p>
            <a:r>
              <a:rPr lang="zh-CN" altLang="en-US" sz="1600" dirty="0">
                <a:solidFill>
                  <a:schemeClr val="tx1"/>
                </a:solidFill>
              </a:rPr>
              <a:t>（言下之意是：周朝現在還有多少實力，能作中原的共主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? </a:t>
            </a:r>
            <a:r>
              <a:rPr lang="zh-CN" altLang="en-US" sz="1600" dirty="0">
                <a:solidFill>
                  <a:schemeClr val="tx1"/>
                </a:solidFill>
              </a:rPr>
              <a:t>）</a:t>
            </a:r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6214610" y="1185450"/>
            <a:ext cx="2915813" cy="1656184"/>
          </a:xfrm>
          <a:prstGeom prst="wedgeRectCallout">
            <a:avLst>
              <a:gd name="adj1" fmla="val -57132"/>
              <a:gd name="adj2" fmla="val -815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zh-CN" altLang="en-US" sz="1600" dirty="0">
                <a:solidFill>
                  <a:schemeClr val="tx1"/>
                </a:solidFill>
              </a:rPr>
              <a:t>「因為九鼎體積太大，無法稱量。」（問題：若九鼎代表了周天子的話，王孫滿的言下之意是</a:t>
            </a:r>
            <a:r>
              <a:rPr lang="zh-TW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什麼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?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zh-CN" altLang="en-US" sz="1600" dirty="0">
                <a:solidFill>
                  <a:schemeClr val="tx1"/>
                </a:solidFill>
              </a:rPr>
              <a:t>）</a:t>
            </a:r>
            <a:endParaRPr lang="en-US" altLang="zh-CN" sz="1600" dirty="0">
              <a:solidFill>
                <a:schemeClr val="tx1"/>
              </a:solidFill>
            </a:endParaRPr>
          </a:p>
          <a:p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14609" y="2239378"/>
            <a:ext cx="2915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</a:rPr>
              <a:t>答案：周天子的實力太大，無法衡量。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963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3"/>
            <a:ext cx="68480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107504" y="332655"/>
            <a:ext cx="3563888" cy="1448871"/>
          </a:xfrm>
          <a:prstGeom prst="wedgeRectCallout">
            <a:avLst>
              <a:gd name="adj1" fmla="val 40068"/>
              <a:gd name="adj2" fmla="val 68014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zh-CN" altLang="en-US" sz="1600" dirty="0">
                <a:solidFill>
                  <a:schemeClr val="tx1"/>
                </a:solidFill>
              </a:rPr>
              <a:t>「只需要把楚國兵戟上的銅鈎都拆下來，也足夠鑄成九鼎。」</a:t>
            </a:r>
            <a:endParaRPr lang="en-US" altLang="zh-CN" sz="1600" dirty="0">
              <a:solidFill>
                <a:schemeClr val="tx1"/>
              </a:solidFill>
            </a:endParaRPr>
          </a:p>
          <a:p>
            <a:r>
              <a:rPr lang="zh-CN" altLang="en-US" sz="1600" dirty="0">
                <a:solidFill>
                  <a:schemeClr val="tx1"/>
                </a:solidFill>
              </a:rPr>
              <a:t>（問題：</a:t>
            </a:r>
            <a:r>
              <a:rPr lang="zh-TW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這幾句說話的</a:t>
            </a:r>
            <a:r>
              <a:rPr lang="zh-CN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意</a:t>
            </a:r>
            <a:r>
              <a:rPr lang="zh-TW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思</a:t>
            </a:r>
            <a:r>
              <a:rPr lang="zh-CN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?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zh-CN" altLang="en-US" sz="1600" dirty="0">
                <a:solidFill>
                  <a:schemeClr val="tx1"/>
                </a:solidFill>
              </a:rPr>
              <a:t>）</a:t>
            </a:r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5868144" y="1196752"/>
            <a:ext cx="3055988" cy="1462606"/>
          </a:xfrm>
          <a:prstGeom prst="wedgeRectCallout">
            <a:avLst>
              <a:gd name="adj1" fmla="val -57132"/>
              <a:gd name="adj2" fmla="val -815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zh-CN" altLang="en-US" sz="1600" dirty="0">
                <a:solidFill>
                  <a:schemeClr val="tx1"/>
                </a:solidFill>
              </a:rPr>
              <a:t>「能否擁有天下的統治權，在德不在鼎。」（問題：</a:t>
            </a:r>
            <a:r>
              <a:rPr lang="zh-TW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這兩句說話的</a:t>
            </a:r>
            <a:r>
              <a:rPr lang="zh-CN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意</a:t>
            </a:r>
            <a:r>
              <a:rPr lang="zh-TW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思</a:t>
            </a:r>
            <a:r>
              <a:rPr lang="zh-CN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?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zh-CN" altLang="en-US" sz="1600" dirty="0">
                <a:solidFill>
                  <a:schemeClr val="tx1"/>
                </a:solidFill>
              </a:rPr>
              <a:t>）</a:t>
            </a:r>
            <a:endParaRPr lang="en-US" altLang="zh-CN" sz="1600" dirty="0">
              <a:solidFill>
                <a:schemeClr val="tx1"/>
              </a:solidFill>
            </a:endParaRPr>
          </a:p>
          <a:p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9552" y="1111009"/>
            <a:ext cx="34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</a:rPr>
              <a:t>答案：楚莊王表示自</a:t>
            </a:r>
            <a:r>
              <a:rPr lang="zh-TW" altLang="en-US" sz="1600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己</a:t>
            </a:r>
            <a:r>
              <a:rPr lang="zh-CN" altLang="en-US" sz="1600" dirty="0">
                <a:solidFill>
                  <a:srgbClr val="C00000"/>
                </a:solidFill>
              </a:rPr>
              <a:t>擁有龐大的</a:t>
            </a:r>
            <a:endParaRPr lang="en-US" altLang="zh-CN" sz="1600" dirty="0">
              <a:solidFill>
                <a:srgbClr val="C00000"/>
              </a:solidFill>
            </a:endParaRPr>
          </a:p>
          <a:p>
            <a:r>
              <a:rPr lang="zh-CN" altLang="en-US" sz="1600" dirty="0">
                <a:solidFill>
                  <a:srgbClr val="C00000"/>
                </a:solidFill>
              </a:rPr>
              <a:t>兵力，也可為共主。</a:t>
            </a:r>
            <a:endParaRPr lang="zh-TW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5879277" y="2067569"/>
            <a:ext cx="3074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</a:rPr>
              <a:t>答案：當天下的共主，德行比九</a:t>
            </a:r>
            <a:endParaRPr lang="en-US" altLang="zh-CN" sz="1600" dirty="0">
              <a:solidFill>
                <a:srgbClr val="C00000"/>
              </a:solidFill>
            </a:endParaRPr>
          </a:p>
          <a:p>
            <a:r>
              <a:rPr lang="zh-CN" altLang="en-US" sz="1600" dirty="0">
                <a:solidFill>
                  <a:srgbClr val="C00000"/>
                </a:solidFill>
              </a:rPr>
              <a:t>鼎重要，而這正是楚莊王欠缺的。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629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1513"/>
            <a:ext cx="9100469" cy="68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5517232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dobe 黑体 Std R" pitchFamily="34" charset="-122"/>
                <a:ea typeface="Adobe 黑体 Std R" pitchFamily="34" charset="-122"/>
              </a:rPr>
              <a:t>楚莊王亦明白這個道理：</a:t>
            </a:r>
            <a:endParaRPr lang="en-US" altLang="zh-CN" dirty="0">
              <a:latin typeface="Adobe 黑体 Std R" pitchFamily="34" charset="-122"/>
              <a:ea typeface="Adobe 黑体 Std R" pitchFamily="34" charset="-122"/>
            </a:endParaRPr>
          </a:p>
          <a:p>
            <a:r>
              <a:rPr lang="zh-CN" altLang="en-US" dirty="0">
                <a:latin typeface="Adobe 黑体 Std R" pitchFamily="34" charset="-122"/>
                <a:ea typeface="Adobe 黑体 Std R" pitchFamily="34" charset="-122"/>
              </a:rPr>
              <a:t>周天子雖然已經勢孤力弱，但仍然是各諸侯國公認的共主。</a:t>
            </a:r>
            <a:endParaRPr lang="en-US" altLang="zh-CN" dirty="0">
              <a:latin typeface="Adobe 黑体 Std R" pitchFamily="34" charset="-122"/>
              <a:ea typeface="Adobe 黑体 Std R" pitchFamily="34" charset="-122"/>
            </a:endParaRPr>
          </a:p>
          <a:p>
            <a:r>
              <a:rPr lang="zh-CN" altLang="en-US" dirty="0">
                <a:latin typeface="Adobe 黑体 Std R" pitchFamily="34" charset="-122"/>
                <a:ea typeface="Adobe 黑体 Std R" pitchFamily="34" charset="-122"/>
              </a:rPr>
              <a:t>只要周天子一直有德行，便缺乏一個好的理由取而代之。</a:t>
            </a:r>
            <a:endParaRPr lang="en-US" altLang="zh-CN" dirty="0">
              <a:latin typeface="Adobe 黑体 Std R" pitchFamily="34" charset="-122"/>
              <a:ea typeface="Adobe 黑体 Std R" pitchFamily="34" charset="-122"/>
            </a:endParaRPr>
          </a:p>
          <a:p>
            <a:r>
              <a:rPr lang="zh-CN" altLang="en-US" dirty="0">
                <a:latin typeface="Adobe 黑体 Std R" pitchFamily="34" charset="-122"/>
                <a:ea typeface="Adobe 黑体 Std R" pitchFamily="34" charset="-122"/>
              </a:rPr>
              <a:t>於是，在與王孫滿會面後不久，便領軍撤退了。</a:t>
            </a:r>
            <a:endParaRPr lang="zh-HK" altLang="en-US" dirty="0">
              <a:latin typeface="Adobe 黑体 Std R" pitchFamily="34" charset="-122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9047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1840" y="692696"/>
            <a:ext cx="2890664" cy="56207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附錄一：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什麼是鼎？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3232" cy="4525963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鼎腹下的足間可以放置柴火煮食 （火鍋）</a:t>
            </a:r>
            <a:endParaRPr lang="en-US" altLang="zh-CN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西周中後期，禮制嚴密，只有天子才能用「九鼎」（諸侯用七鼎，大夫五鼎，士用一或三鼎），於是鼎便成為王權的象徵</a:t>
            </a:r>
            <a:endParaRPr lang="en-US" altLang="zh-CN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九鼎據傳是禹在建立夏朝後，用天下九牧所貢之金鑄成九鼎，象徵九州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HK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鼎是青銅器中數量最多，地位最重要，使用時間最長久的器類</a:t>
            </a:r>
            <a:endParaRPr lang="zh-HK" altLang="en-US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1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17594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封建的概念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77480"/>
            <a:ext cx="46805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548680"/>
            <a:ext cx="5503912" cy="156966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西周</a:t>
            </a:r>
            <a:r>
              <a:rPr lang="zh-CN" altLang="en-US" sz="1600" dirty="0"/>
              <a:t>時期的政治概念</a:t>
            </a:r>
            <a:r>
              <a:rPr lang="en-US" altLang="zh-CN" sz="1600" dirty="0"/>
              <a:t>--</a:t>
            </a:r>
            <a:r>
              <a:rPr lang="zh-HK" altLang="en-US" sz="1600" dirty="0"/>
              <a:t>「</a:t>
            </a:r>
            <a:r>
              <a:rPr lang="zh-CN" altLang="en-US" sz="1600" dirty="0"/>
              <a:t>普天之下，莫非王土</a:t>
            </a:r>
            <a:r>
              <a:rPr lang="zh-HK" altLang="en-US" sz="1600" dirty="0"/>
              <a:t>」</a:t>
            </a:r>
            <a:r>
              <a:rPr lang="zh-CN" altLang="en-US" sz="1600" dirty="0"/>
              <a:t>。這裏的「王」就是周天子。既然所有土地都是周天子的，他便可以將天下某一塊土地，對某人進行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分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封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及送</a:t>
            </a:r>
            <a:r>
              <a:rPr lang="zh-CN" altLang="en-US" sz="1600" dirty="0"/>
              <a:t>贈。得到土地封贈的人，便是周天子的「侯」，可以在土地上建立侯國。封贈多了，便有許多的「侯」，所以稱為「諸侯」（諸侯像天子稱「王」，是戰國時期的事情）。</a:t>
            </a:r>
            <a:endParaRPr lang="zh-HK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905781" y="3661308"/>
            <a:ext cx="397428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但「封建」還有更深一層的意思，學者通常稱之為「人身依附」，其實是一種特別的關係。簡單來說，是接受了土地奉贈的「侯」，必須視周天子為永遠的「主子」，永遠侍候周天子，而最有趣的是，這種雙方的承諾，是世世代代的。即是說，「天子」和「侯」都會去世，但二人的後裔仍然必須維持這種封建關係。若有一天任何一方解除關係，便是兵戎相見的時候。</a:t>
            </a:r>
            <a:endParaRPr lang="zh-HK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932039" y="2214916"/>
            <a:ext cx="3948021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天子與諸侯的關係是靠「禮」去維繫的。但</a:t>
            </a:r>
            <a:r>
              <a:rPr lang="zh-CN" altLang="en-US" sz="1600" dirty="0"/>
              <a:t>「禮」是雙方面的。「侯」既然被封贈了土地，便須按時從侯國去到鎬京朝覲周天子。更加重要的是，若天子有軍事需要，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便可以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徵集</a:t>
            </a:r>
            <a:r>
              <a:rPr lang="zh-CN" altLang="en-US" sz="1600" dirty="0"/>
              <a:t>本國士兵，協同作戰。</a:t>
            </a:r>
            <a:endParaRPr lang="zh-HK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779912" y="6602973"/>
            <a:ext cx="97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互聯網圖片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70319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31276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食出身份的封建制度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620688"/>
            <a:ext cx="881628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西周建立了一套嚴密的禮樂制度，「樂」是用於儀式上的音樂；而所謂</a:t>
            </a:r>
            <a:r>
              <a:rPr lang="zh-TW" altLang="en-US" sz="1600" dirty="0"/>
              <a:t>「禮」</a:t>
            </a:r>
            <a:r>
              <a:rPr lang="zh-CN" altLang="en-US" sz="1600" dirty="0"/>
              <a:t>，即是要做合乎身份的事情，否則便是「失禮」。說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到</a:t>
            </a:r>
            <a:r>
              <a:rPr lang="zh-CN" altLang="en-US" sz="1600" dirty="0"/>
              <a:t>身份，莫大於周天子所訂立的封建制度，而用鼎的方式正可以顯示封建制度而來的身份。</a:t>
            </a:r>
            <a:endParaRPr lang="zh-HK" altLang="en-US" sz="1600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79512" y="2636912"/>
          <a:ext cx="395974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636912"/>
            <a:ext cx="792088" cy="97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09" y="3613070"/>
            <a:ext cx="792088" cy="97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50" y="4711060"/>
            <a:ext cx="792088" cy="97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589240"/>
            <a:ext cx="792088" cy="97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619300"/>
            <a:ext cx="570377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據</a:t>
            </a:r>
            <a:r>
              <a:rPr lang="en-US" altLang="zh-CN" sz="1600" dirty="0"/>
              <a:t>《</a:t>
            </a:r>
            <a:r>
              <a:rPr lang="zh-CN" altLang="en-US" sz="1600" dirty="0"/>
              <a:t>春秋公羊傳</a:t>
            </a:r>
            <a:r>
              <a:rPr lang="en-US" altLang="zh-CN" sz="1600" dirty="0"/>
              <a:t>》</a:t>
            </a:r>
            <a:r>
              <a:rPr lang="zh-CN" altLang="en-US" sz="1600" dirty="0"/>
              <a:t>：「禮祭，天子九鼎，諸侯七，卿大夫五，元士三也。」</a:t>
            </a:r>
            <a:endParaRPr lang="en-US" altLang="zh-CN" sz="1600" dirty="0"/>
          </a:p>
          <a:p>
            <a:r>
              <a:rPr lang="zh-CN" altLang="en-US" sz="1600" dirty="0"/>
              <a:t>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根</a:t>
            </a:r>
            <a:r>
              <a:rPr lang="zh-CN" altLang="en-US" sz="1600" dirty="0"/>
              <a:t>據以上資料，在下圖填上鼎的數目：</a:t>
            </a:r>
            <a:endParaRPr lang="zh-HK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320479" y="2985413"/>
            <a:ext cx="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X</a:t>
            </a:r>
            <a:endParaRPr lang="zh-HK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62451" y="3916483"/>
            <a:ext cx="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X</a:t>
            </a:r>
            <a:endParaRPr lang="zh-HK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52255" y="4941168"/>
            <a:ext cx="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X</a:t>
            </a:r>
            <a:endParaRPr lang="zh-HK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56176" y="5892653"/>
            <a:ext cx="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X</a:t>
            </a:r>
            <a:endParaRPr lang="zh-HK" alt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793259" y="2802078"/>
            <a:ext cx="637057" cy="6458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64187" y="3778236"/>
            <a:ext cx="637057" cy="645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01244" y="4712788"/>
            <a:ext cx="637057" cy="645825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38301" y="5687218"/>
            <a:ext cx="637057" cy="645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6307" y="1769695"/>
            <a:ext cx="2880320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為何周天子有九鼎？</a:t>
            </a:r>
            <a:endParaRPr lang="en-US" altLang="zh-CN" sz="1600" dirty="0"/>
          </a:p>
          <a:p>
            <a:r>
              <a:rPr lang="zh-CN" altLang="en-US" sz="1600" dirty="0"/>
              <a:t>周朝流傳一個故事：當禹成為共主建立夏朝後，他把天下分為九州，同時鑄了九鼎，將每州的山川地形鑄刻在一個鼎上。天子有此九鼎，便等於有了擁有天下的明證。後來商取代夏，而周取代商，此九鼎便被周文王放在鎬京，表示正統所在。不過，沒人見過九鼎是怎麼樣的。</a:t>
            </a:r>
            <a:endParaRPr lang="zh-HK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380312" y="5687218"/>
            <a:ext cx="165618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天子之士稱「元士」；諸侯之士為普通「士」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HK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59825" y="294032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9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61309" y="394775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7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68929" y="4859189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5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705986" y="582546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3</a:t>
            </a:r>
            <a:endParaRPr lang="zh-HK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53921"/>
            <a:ext cx="5472608" cy="63347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59832" y="6506198"/>
            <a:ext cx="33843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prstClr val="black"/>
                </a:solidFill>
              </a:rPr>
              <a:t>（</a:t>
            </a:r>
            <a:r>
              <a:rPr lang="zh-TW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上圖取自</a:t>
            </a:r>
            <a:r>
              <a:rPr lang="en-US" altLang="zh-TW" sz="10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商周：神權變革一千年</a:t>
            </a:r>
            <a:r>
              <a:rPr lang="en-US" altLang="zh-TW" sz="10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</a:rPr>
              <a:t>，頁</a:t>
            </a:r>
            <a:r>
              <a:rPr lang="en-US" altLang="zh-CN" sz="1000" dirty="0">
                <a:solidFill>
                  <a:prstClr val="black"/>
                </a:solidFill>
              </a:rPr>
              <a:t>124</a:t>
            </a:r>
            <a:r>
              <a:rPr lang="zh-CN" altLang="en-US" sz="1000" dirty="0">
                <a:solidFill>
                  <a:prstClr val="black"/>
                </a:solidFill>
              </a:rPr>
              <a:t>）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11768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348768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「鼎足」不一定「三立」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3" name="Picture 2" descr="I:\Microhistory\1 毛公鼎\鼎字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0985"/>
            <a:ext cx="8949390" cy="2631991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971600" y="2420888"/>
            <a:ext cx="1080120" cy="72008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Rounded Rectangle 5"/>
          <p:cNvSpPr/>
          <p:nvPr/>
        </p:nvSpPr>
        <p:spPr>
          <a:xfrm>
            <a:off x="7524328" y="1896980"/>
            <a:ext cx="1296144" cy="1099972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3212976"/>
            <a:ext cx="4212468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鼎的象形文字，有三腳的，也有四腳的。</a:t>
            </a:r>
            <a:endParaRPr lang="zh-HK" alt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699792" y="2420888"/>
            <a:ext cx="1080120" cy="72008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Rounded Rectangle 9"/>
          <p:cNvSpPr/>
          <p:nvPr/>
        </p:nvSpPr>
        <p:spPr>
          <a:xfrm>
            <a:off x="4355976" y="2420888"/>
            <a:ext cx="1080120" cy="72008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5868144" y="2276872"/>
            <a:ext cx="1368152" cy="864096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2" name="Picture 10" descr="后母戊鼎，商朝后期，现藏于中国国家博物馆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84" y="3401064"/>
            <a:ext cx="2574179" cy="343331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68859" y="4318645"/>
            <a:ext cx="462210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小問題：</a:t>
            </a:r>
            <a:endParaRPr lang="en-US" altLang="zh-CN" dirty="0"/>
          </a:p>
          <a:p>
            <a:r>
              <a:rPr lang="zh-CN" altLang="en-US" dirty="0"/>
              <a:t>右圖是現藏中國國家博物館的「司母戊鼎」（亦稱「后母戊鼎」）。根據上圖的古文字，你能判斷是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哪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個時代的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製成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品</a:t>
            </a:r>
            <a:r>
              <a:rPr lang="zh-CN" altLang="en-US" dirty="0"/>
              <a:t>嗎</a:t>
            </a:r>
            <a:r>
              <a:rPr lang="en-US" altLang="zh-CN" dirty="0">
                <a:latin typeface="+mn-ea"/>
              </a:rPr>
              <a:t>?</a:t>
            </a:r>
            <a:endParaRPr lang="en-US" altLang="zh-CN" dirty="0"/>
          </a:p>
        </p:txBody>
      </p:sp>
      <p:sp>
        <p:nvSpPr>
          <p:cNvPr id="15" name="Rectangle 14"/>
          <p:cNvSpPr/>
          <p:nvPr/>
        </p:nvSpPr>
        <p:spPr>
          <a:xfrm>
            <a:off x="7200292" y="307032"/>
            <a:ext cx="19442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prstClr val="black"/>
                </a:solidFill>
              </a:rPr>
              <a:t>（</a:t>
            </a:r>
            <a:r>
              <a:rPr lang="en-US" altLang="zh-CN" sz="1000" dirty="0">
                <a:solidFill>
                  <a:prstClr val="black"/>
                </a:solidFill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</a:rPr>
              <a:t>千古金言話鐘鼎</a:t>
            </a:r>
            <a:r>
              <a:rPr lang="en-US" altLang="zh-CN" sz="1000" dirty="0">
                <a:solidFill>
                  <a:prstClr val="black"/>
                </a:solidFill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</a:rPr>
              <a:t>，頁</a:t>
            </a:r>
            <a:r>
              <a:rPr lang="en-US" altLang="zh-CN" sz="1000" dirty="0">
                <a:solidFill>
                  <a:prstClr val="black"/>
                </a:solidFill>
              </a:rPr>
              <a:t>2</a:t>
            </a:r>
            <a:r>
              <a:rPr lang="en-US" altLang="zh-TW" sz="1000" dirty="0">
                <a:solidFill>
                  <a:prstClr val="black"/>
                </a:solidFill>
              </a:rPr>
              <a:t>4</a:t>
            </a:r>
            <a:r>
              <a:rPr lang="zh-TW" altLang="en-US" sz="1000" dirty="0">
                <a:solidFill>
                  <a:prstClr val="black"/>
                </a:solidFill>
              </a:rPr>
              <a:t>）</a:t>
            </a:r>
            <a:endParaRPr lang="zh-HK" alt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494011" y="5877272"/>
            <a:ext cx="4572000" cy="646331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zh-CN" altLang="en-US" dirty="0"/>
              <a:t>鼎腹下的空間可放置柴火加熱煮熟食物。漫長的祭祀過程，保溫是很重要的。</a:t>
            </a:r>
            <a:endParaRPr lang="zh-HK" alt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066011" y="6021288"/>
            <a:ext cx="1980728" cy="1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8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261031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附錄二：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如何製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72" y="20483"/>
            <a:ext cx="408856" cy="53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131070"/>
              </p:ext>
            </p:extLst>
          </p:nvPr>
        </p:nvGraphicFramePr>
        <p:xfrm>
          <a:off x="76200" y="582028"/>
          <a:ext cx="4248472" cy="3505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51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6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816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0" dirty="0"/>
                        <a:t>用陶泥捏塑一個方鼎的模範。</a:t>
                      </a:r>
                      <a:endParaRPr lang="zh-HK" alt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用陶泥將方鼎模範包固起來，目的是把模範的外型和紋飾壓印在陶泥上。再將陶泥拆走。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預備一磚陶泥，大小如鼎腹空間，再利用另一塊陶板，將要文字凸刻其上。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將凸字陶板壓刻在陶磚上，陶磚是為了製作鼎腹空間。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將不同的陶板拼在一起，方便日後在空隙內繞上青銅熔漿。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青銅熔漿冷卻，用工具敲碎陶板，便成青銅方鼎。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104428" y="635646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Oval 6"/>
          <p:cNvSpPr/>
          <p:nvPr/>
        </p:nvSpPr>
        <p:spPr>
          <a:xfrm>
            <a:off x="104428" y="1144341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Oval 7"/>
          <p:cNvSpPr/>
          <p:nvPr/>
        </p:nvSpPr>
        <p:spPr>
          <a:xfrm>
            <a:off x="121990" y="1916832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Oval 8"/>
          <p:cNvSpPr/>
          <p:nvPr/>
        </p:nvSpPr>
        <p:spPr>
          <a:xfrm>
            <a:off x="121990" y="2420888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Oval 9"/>
          <p:cNvSpPr/>
          <p:nvPr/>
        </p:nvSpPr>
        <p:spPr>
          <a:xfrm>
            <a:off x="130405" y="3037602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Oval 10"/>
          <p:cNvSpPr/>
          <p:nvPr/>
        </p:nvSpPr>
        <p:spPr>
          <a:xfrm>
            <a:off x="150565" y="3613666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Rectangle 12"/>
          <p:cNvSpPr/>
          <p:nvPr/>
        </p:nvSpPr>
        <p:spPr>
          <a:xfrm>
            <a:off x="121990" y="622877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1</a:t>
            </a:r>
            <a:endParaRPr lang="zh-HK" alt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10369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2</a:t>
            </a:r>
            <a:endParaRPr lang="zh-HK" alt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5163" y="1876182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3</a:t>
            </a:r>
            <a:endParaRPr lang="zh-HK" alt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6305" y="2380238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4</a:t>
            </a:r>
            <a:endParaRPr lang="zh-HK" alt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4748" y="298806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5</a:t>
            </a:r>
            <a:endParaRPr lang="zh-HK" alt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0852" y="3573016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6</a:t>
            </a:r>
            <a:endParaRPr lang="zh-HK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41185" y="253545"/>
            <a:ext cx="41044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配對：參閱左表，請為下圖填上號碼：</a:t>
            </a:r>
            <a:endParaRPr lang="zh-HK" altLang="en-US" dirty="0"/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82" y="852592"/>
            <a:ext cx="1963261" cy="1712069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70" y="2830195"/>
            <a:ext cx="1957320" cy="13681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92D050"/>
            </a:solidFill>
            <a:miter lim="800000"/>
            <a:headEnd/>
            <a:tailEnd/>
          </a:ln>
          <a:effectLst/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2496401"/>
            <a:ext cx="1914326" cy="1712069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4509120"/>
            <a:ext cx="1926385" cy="17434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92D050"/>
            </a:solidFill>
          </a:ln>
          <a:effectLst/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40" y="807543"/>
            <a:ext cx="1734306" cy="15203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92D050"/>
            </a:solidFill>
          </a:ln>
          <a:effectLst/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1" y="4208470"/>
            <a:ext cx="2362175" cy="24324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7030A0"/>
            </a:solidFill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2430091" y="4117722"/>
            <a:ext cx="114486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dobe 繁黑體 Std B" pitchFamily="34" charset="-128"/>
                <a:ea typeface="Adobe 繁黑體 Std B" pitchFamily="34" charset="-128"/>
              </a:rPr>
              <a:t>大功告成</a:t>
            </a:r>
            <a:endParaRPr lang="zh-HK" altLang="en-US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310257" y="856309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3" name="Oval 32"/>
          <p:cNvSpPr/>
          <p:nvPr/>
        </p:nvSpPr>
        <p:spPr>
          <a:xfrm>
            <a:off x="8416983" y="913906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4" name="Oval 33"/>
          <p:cNvSpPr/>
          <p:nvPr/>
        </p:nvSpPr>
        <p:spPr>
          <a:xfrm>
            <a:off x="6318641" y="2830195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5" name="Oval 34"/>
          <p:cNvSpPr/>
          <p:nvPr/>
        </p:nvSpPr>
        <p:spPr>
          <a:xfrm>
            <a:off x="8478514" y="2564904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6" name="Oval 35"/>
          <p:cNvSpPr/>
          <p:nvPr/>
        </p:nvSpPr>
        <p:spPr>
          <a:xfrm>
            <a:off x="6266892" y="4479604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7" name="Oval 36"/>
          <p:cNvSpPr/>
          <p:nvPr/>
        </p:nvSpPr>
        <p:spPr>
          <a:xfrm>
            <a:off x="8478514" y="4584579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85" y="4479604"/>
            <a:ext cx="2003457" cy="17730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92D050"/>
            </a:solidFill>
          </a:ln>
          <a:effectLst/>
        </p:spPr>
      </p:pic>
      <p:sp>
        <p:nvSpPr>
          <p:cNvPr id="39" name="Oval 38"/>
          <p:cNvSpPr/>
          <p:nvPr/>
        </p:nvSpPr>
        <p:spPr>
          <a:xfrm>
            <a:off x="6285078" y="4530581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500289" y="76200"/>
            <a:ext cx="4464496" cy="64633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18641" y="2794376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1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71687" y="4543929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2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16601" y="864515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3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85078" y="447960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4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07206" y="822269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5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464861" y="252425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6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12260" y="6540917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000" dirty="0">
                <a:solidFill>
                  <a:prstClr val="black"/>
                </a:solidFill>
              </a:rPr>
              <a:t>（</a:t>
            </a:r>
            <a:r>
              <a:rPr lang="en-US" altLang="zh-CN" sz="1000" dirty="0">
                <a:solidFill>
                  <a:prstClr val="black"/>
                </a:solidFill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</a:rPr>
              <a:t>千古金言話鐘鼎</a:t>
            </a:r>
            <a:r>
              <a:rPr lang="en-US" altLang="zh-CN" sz="1000" dirty="0">
                <a:solidFill>
                  <a:prstClr val="black"/>
                </a:solidFill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</a:rPr>
              <a:t>，頁</a:t>
            </a:r>
            <a:r>
              <a:rPr lang="en-US" altLang="zh-CN" sz="1000" dirty="0">
                <a:solidFill>
                  <a:prstClr val="black"/>
                </a:solidFill>
              </a:rPr>
              <a:t>18-19</a:t>
            </a:r>
            <a:r>
              <a:rPr lang="zh-CN" altLang="en-US" sz="1000" dirty="0">
                <a:solidFill>
                  <a:prstClr val="black"/>
                </a:solidFill>
              </a:rPr>
              <a:t>）</a:t>
            </a:r>
            <a:endParaRPr lang="zh-HK" alt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9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5" grpId="0"/>
      <p:bldP spid="16" grpId="0"/>
      <p:bldP spid="26" grpId="0"/>
      <p:bldP spid="40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35596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附錄三：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中國的青銅時代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9512" y="1124744"/>
          <a:ext cx="2808312" cy="141279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84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0" dirty="0"/>
                        <a:t>石器時代</a:t>
                      </a:r>
                      <a:endParaRPr lang="zh-HK" alt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47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/>
                        <a:t>青銅時代</a:t>
                      </a:r>
                      <a:r>
                        <a:rPr lang="en-US" altLang="zh-CN" sz="2000" dirty="0"/>
                        <a:t>--</a:t>
                      </a:r>
                      <a:r>
                        <a:rPr lang="zh-CN" altLang="en-US" sz="2000" dirty="0"/>
                        <a:t>夏、商、周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47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/>
                        <a:t>鐵器時代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692696"/>
            <a:ext cx="4207768" cy="36933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人類古文明的發展，可以分為三個階段：</a:t>
            </a:r>
            <a:endParaRPr lang="zh-HK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35135" y="256464"/>
            <a:ext cx="3168352" cy="461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Elbow Connector 9"/>
          <p:cNvCxnSpPr/>
          <p:nvPr/>
        </p:nvCxnSpPr>
        <p:spPr>
          <a:xfrm>
            <a:off x="2771800" y="1844824"/>
            <a:ext cx="2952328" cy="432048"/>
          </a:xfrm>
          <a:prstGeom prst="bentConnector3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2699792" y="2431951"/>
            <a:ext cx="3888432" cy="936104"/>
          </a:xfrm>
          <a:prstGeom prst="bentConnector3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2771800" y="1340768"/>
            <a:ext cx="2520280" cy="504056"/>
          </a:xfrm>
          <a:prstGeom prst="bentConnector3">
            <a:avLst>
              <a:gd name="adj1" fmla="val 63984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0430" y="2708920"/>
            <a:ext cx="396044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小問題：</a:t>
            </a:r>
            <a:endParaRPr lang="en-US" altLang="zh-CN" sz="1600" dirty="0"/>
          </a:p>
          <a:p>
            <a:r>
              <a:rPr lang="zh-CN" altLang="en-US" sz="1600" dirty="0"/>
              <a:t>青銅鐮刀和鐵鐮刀，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哪</a:t>
            </a:r>
            <a:r>
              <a:rPr lang="zh-CN" altLang="en-US" sz="1600" dirty="0"/>
              <a:t>一把比較薄（鋒利）？</a:t>
            </a:r>
            <a:endParaRPr lang="zh-HK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72943" y="4026789"/>
            <a:ext cx="7144816" cy="6463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「青銅」（</a:t>
            </a:r>
            <a:r>
              <a:rPr lang="en-US" altLang="zh-CN" dirty="0"/>
              <a:t>bronze</a:t>
            </a:r>
            <a:r>
              <a:rPr lang="zh-CN" altLang="en-US" dirty="0"/>
              <a:t>），是將原銅（紅銅</a:t>
            </a:r>
            <a:r>
              <a:rPr lang="en-US" altLang="zh-CN" dirty="0"/>
              <a:t>copper</a:t>
            </a:r>
            <a:r>
              <a:rPr lang="zh-CN" altLang="en-US" dirty="0"/>
              <a:t>）加入錫（</a:t>
            </a:r>
            <a:r>
              <a:rPr lang="zh-CN" altLang="en-US"/>
              <a:t>或</a:t>
            </a:r>
            <a:r>
              <a:rPr lang="zh-CN" altLang="en-US">
                <a:latin typeface="+mj-ea"/>
                <a:ea typeface="+mj-ea"/>
              </a:rPr>
              <a:t>鋁</a:t>
            </a:r>
            <a:r>
              <a:rPr lang="zh-CN" altLang="en-US"/>
              <a:t>）</a:t>
            </a:r>
            <a:r>
              <a:rPr lang="zh-CN" altLang="en-US" dirty="0"/>
              <a:t>而成合金，為什麼不直接用原銅？試比較兩種金屬的分別：</a:t>
            </a:r>
            <a:endParaRPr lang="zh-HK" alt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179512" y="4831060"/>
          <a:ext cx="8712968" cy="14648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275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ysClr val="windowText" lastClr="000000"/>
                          </a:solidFill>
                        </a:rPr>
                        <a:t>紅銅</a:t>
                      </a:r>
                      <a:r>
                        <a:rPr lang="en-US" altLang="zh-CN" dirty="0">
                          <a:solidFill>
                            <a:sysClr val="windowText" lastClr="000000"/>
                          </a:solidFill>
                        </a:rPr>
                        <a:t>copper</a:t>
                      </a:r>
                      <a:endParaRPr lang="zh-HK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ysClr val="windowText" lastClr="000000"/>
                          </a:solidFill>
                        </a:rPr>
                        <a:t>青銅</a:t>
                      </a:r>
                      <a:r>
                        <a:rPr lang="en-US" altLang="zh-CN" dirty="0">
                          <a:solidFill>
                            <a:sysClr val="windowText" lastClr="000000"/>
                          </a:solidFill>
                        </a:rPr>
                        <a:t>bronze</a:t>
                      </a:r>
                      <a:endParaRPr lang="zh-HK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ysClr val="windowText" lastClr="000000"/>
                          </a:solidFill>
                        </a:rPr>
                        <a:t>小問題：青銅有何優勢之處？</a:t>
                      </a:r>
                      <a:endParaRPr lang="zh-HK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265"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熔點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1083℃</a:t>
                      </a:r>
                      <a:endParaRPr lang="zh-HK" alt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視乎摻入錫的百分比，如摻入</a:t>
                      </a:r>
                      <a:r>
                        <a:rPr lang="en-US" altLang="zh-CN" sz="1600" dirty="0"/>
                        <a:t>25%</a:t>
                      </a:r>
                      <a:r>
                        <a:rPr lang="zh-CN" altLang="en-US" sz="1600" dirty="0"/>
                        <a:t>的錫，則熔點是</a:t>
                      </a:r>
                      <a:r>
                        <a:rPr lang="en-US" altLang="zh-CN" sz="1600" dirty="0"/>
                        <a:t>800℃</a:t>
                      </a:r>
                      <a:r>
                        <a:rPr lang="zh-CN" altLang="en-US" sz="1600" dirty="0"/>
                        <a:t>。</a:t>
                      </a:r>
                      <a:endParaRPr lang="zh-HK" altLang="en-US" sz="16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（提示：燃料使用度）</a:t>
                      </a:r>
                      <a:endParaRPr lang="zh-HK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275"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硬度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較低</a:t>
                      </a:r>
                      <a:endParaRPr lang="zh-HK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較高</a:t>
                      </a:r>
                      <a:endParaRPr lang="zh-HK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（提示：薄</a:t>
                      </a:r>
                      <a:r>
                        <a:rPr lang="en-US" altLang="zh-CN" sz="1600" dirty="0"/>
                        <a:t>/</a:t>
                      </a:r>
                      <a:r>
                        <a:rPr lang="zh-CN" altLang="en-US" sz="1600" dirty="0"/>
                        <a:t>鋒利程度；刻字清晰度）</a:t>
                      </a:r>
                      <a:endParaRPr lang="zh-HK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164288" y="3429000"/>
            <a:ext cx="1863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(</a:t>
            </a:r>
            <a:r>
              <a:rPr lang="en-US" altLang="zh-CN" sz="1000" i="1" dirty="0"/>
              <a:t>Eyewitness Early Humans</a:t>
            </a:r>
            <a:r>
              <a:rPr lang="en-US" altLang="zh-CN" sz="1000" dirty="0"/>
              <a:t>, p. 30)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48106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2743664" cy="3240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895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金文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63811"/>
            <a:ext cx="7160096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「青銅」之名，是取其顏色。若果是這樣的話，當然不好看，周朝的貴族也不可能用來烹煮食物，何況是祭祀之用。</a:t>
            </a:r>
            <a:endParaRPr lang="en-US" altLang="zh-CN" dirty="0"/>
          </a:p>
          <a:p>
            <a:r>
              <a:rPr lang="zh-CN" altLang="en-US" dirty="0"/>
              <a:t>原來這種青綠色，只是青銅器受潮氧化後的情況（一個原因是長期埋在濕潤的泥土內） 。正常的青銅器，黑而光亮，非常漂亮的。也因如此，鼎內所鑄刻的文字，被稱為「金文」。</a:t>
            </a:r>
            <a:endParaRPr lang="zh-HK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22858"/>
            <a:ext cx="2520280" cy="3226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5096" y="5445224"/>
            <a:ext cx="2310680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金屬氧化後呈現青綠色</a:t>
            </a:r>
            <a:endParaRPr lang="zh-HK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75856" y="5445224"/>
            <a:ext cx="1440160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青銅器的原色</a:t>
            </a:r>
            <a:endParaRPr lang="zh-HK" alt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2" descr="E:\Project EDB\PPT\Zhou_Maogongding\pi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29704"/>
            <a:ext cx="2632951" cy="213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21" name="Straight Connector 20"/>
          <p:cNvCxnSpPr/>
          <p:nvPr/>
        </p:nvCxnSpPr>
        <p:spPr>
          <a:xfrm>
            <a:off x="4716016" y="3356992"/>
            <a:ext cx="1800200" cy="0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313410" y="1814944"/>
            <a:ext cx="61206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金文</a:t>
            </a:r>
            <a:endParaRPr lang="zh-HK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9623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76500" y="620688"/>
            <a:ext cx="4038600" cy="56207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附錄四：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毛公鼎的發現與流傳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dirty="0">
                <a:latin typeface="+mn-ea"/>
                <a:cs typeface="Times New Roman" panose="02020603050405020304" pitchFamily="18" charset="0"/>
              </a:rPr>
              <a:t>製作於西周宣王時期 （約公元前</a:t>
            </a:r>
            <a:r>
              <a:rPr lang="en-US" altLang="zh-CN" dirty="0">
                <a:cs typeface="Times New Roman" panose="02020603050405020304" pitchFamily="18" charset="0"/>
              </a:rPr>
              <a:t>800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多年）</a:t>
            </a: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r>
              <a:rPr lang="en-US" altLang="zh-CN" dirty="0">
                <a:cs typeface="Times New Roman" panose="02020603050405020304" pitchFamily="18" charset="0"/>
              </a:rPr>
              <a:t>1843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年陝西省岐山出土。隨後一百多年，毛公鼎從陝西到北京，再到山東、北京、天津，再到上海、南京，然後到台灣故宮博物院</a:t>
            </a: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+mn-ea"/>
                <a:cs typeface="Times New Roman" panose="02020603050405020304" pitchFamily="18" charset="0"/>
              </a:rPr>
              <a:t>毛公鼎高</a:t>
            </a:r>
            <a:r>
              <a:rPr lang="en-US" altLang="zh-CN" dirty="0">
                <a:cs typeface="Times New Roman" panose="02020603050405020304" pitchFamily="18" charset="0"/>
              </a:rPr>
              <a:t>53.8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厘米，深</a:t>
            </a:r>
            <a:r>
              <a:rPr lang="en-US" altLang="zh-CN" dirty="0">
                <a:cs typeface="Times New Roman" panose="02020603050405020304" pitchFamily="18" charset="0"/>
              </a:rPr>
              <a:t>27.2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厘米，口徑</a:t>
            </a:r>
            <a:r>
              <a:rPr lang="en-US" altLang="zh-CN" dirty="0">
                <a:cs typeface="Times New Roman" panose="02020603050405020304" pitchFamily="18" charset="0"/>
              </a:rPr>
              <a:t>47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厘米，重</a:t>
            </a:r>
            <a:r>
              <a:rPr lang="en-US" altLang="zh-CN" dirty="0">
                <a:cs typeface="Times New Roman" panose="02020603050405020304" pitchFamily="18" charset="0"/>
              </a:rPr>
              <a:t>34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公斤</a:t>
            </a: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+mn-ea"/>
                <a:cs typeface="Times New Roman" panose="02020603050405020304" pitchFamily="18" charset="0"/>
              </a:rPr>
              <a:t>毛公鼎上有近</a:t>
            </a:r>
            <a:r>
              <a:rPr lang="en-US" altLang="zh-CN" dirty="0">
                <a:cs typeface="Times New Roman" panose="02020603050405020304" pitchFamily="18" charset="0"/>
              </a:rPr>
              <a:t>500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字銘文，為銘文字數最多的青銅器，記載宣王時期重要事件</a:t>
            </a: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endParaRPr lang="en-US" altLang="zh-HK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HK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2" descr="E:\Project EDB\PPT\Zhou_Maogongding\pic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60" y="1600200"/>
            <a:ext cx="353527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8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roject EDB\PPT\Zhou_Maogongding\地圖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8" b="4497"/>
          <a:stretch/>
        </p:blipFill>
        <p:spPr bwMode="auto">
          <a:xfrm>
            <a:off x="1619670" y="-55287"/>
            <a:ext cx="5833375" cy="66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248576" y="2661126"/>
            <a:ext cx="188326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1843</a:t>
            </a:r>
            <a:r>
              <a:rPr lang="zh-CN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毛公鼎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CN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陝西省岐山出土</a:t>
            </a:r>
            <a:endParaRPr lang="zh-HK" altLang="en-US" sz="1400" dirty="0"/>
          </a:p>
        </p:txBody>
      </p:sp>
      <p:sp>
        <p:nvSpPr>
          <p:cNvPr id="7" name="矩形 6"/>
          <p:cNvSpPr/>
          <p:nvPr/>
        </p:nvSpPr>
        <p:spPr>
          <a:xfrm>
            <a:off x="3131840" y="2420888"/>
            <a:ext cx="300082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endParaRPr lang="zh-HK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220072" y="692696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2</a:t>
            </a:r>
            <a:endParaRPr lang="zh-HK" altLang="en-US" dirty="0"/>
          </a:p>
        </p:txBody>
      </p:sp>
      <p:sp>
        <p:nvSpPr>
          <p:cNvPr id="9" name="矩形 8"/>
          <p:cNvSpPr/>
          <p:nvPr/>
        </p:nvSpPr>
        <p:spPr>
          <a:xfrm>
            <a:off x="3228256" y="215355"/>
            <a:ext cx="1962472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1400" dirty="0">
                <a:ea typeface="標楷體" panose="03000509000000000000" pitchFamily="65" charset="-120"/>
              </a:rPr>
              <a:t>2</a:t>
            </a:r>
            <a:r>
              <a:rPr lang="zh-TW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TW" sz="1400" dirty="0">
                <a:ea typeface="標楷體" panose="03000509000000000000" pitchFamily="65" charset="-120"/>
              </a:rPr>
              <a:t>1843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蘇憶年購得毛公鼎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至北京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，轉賣給收藏家陳介祺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32240" y="1651447"/>
            <a:ext cx="212680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CN" altLang="en-US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陳介祺將毛公鼎帶回山東老家，</a:t>
            </a:r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1884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年陳介祺去世，毛公鼎被子孫賣出流落市場</a:t>
            </a:r>
            <a:endParaRPr lang="en-US" altLang="zh-CN" sz="1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75456" y="3436387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4</a:t>
            </a:r>
            <a:endParaRPr lang="zh-HK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380584" y="1927989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3</a:t>
            </a:r>
            <a:endParaRPr lang="zh-HK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536358" y="3795611"/>
            <a:ext cx="192349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CN" altLang="en-US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1910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年毛公鼎落入兩江總督端方之手</a:t>
            </a:r>
            <a:endParaRPr lang="en-US" altLang="zh-CN" sz="1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48264" y="3251721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6</a:t>
            </a:r>
            <a:endParaRPr lang="zh-HK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427352" y="232554"/>
            <a:ext cx="2366858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標楷體" panose="03000509000000000000" pitchFamily="65" charset="-120"/>
              </a:rPr>
              <a:t>5</a:t>
            </a:r>
            <a:r>
              <a:rPr lang="zh-CN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</a:rPr>
              <a:t>1911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年，端方在四川被革命軍所殺。端方之後人因家道中落，將毛公鼎典押給天津俄國人開辦的華俄道勝銀行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74823" y="467315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5</a:t>
            </a:r>
            <a:endParaRPr lang="zh-HK" altLang="en-US" dirty="0"/>
          </a:p>
        </p:txBody>
      </p:sp>
      <p:pic>
        <p:nvPicPr>
          <p:cNvPr id="22" name="Picture 2" descr="E:\Project EDB\PPT\Zhou_Maogongding\Duan_Fa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8" y="4259932"/>
            <a:ext cx="943319" cy="14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內容版面配置區 18"/>
          <p:cNvSpPr>
            <a:spLocks noGrp="1"/>
          </p:cNvSpPr>
          <p:nvPr>
            <p:ph idx="1"/>
          </p:nvPr>
        </p:nvSpPr>
        <p:spPr>
          <a:xfrm>
            <a:off x="6954311" y="3781633"/>
            <a:ext cx="2152091" cy="51380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1400" dirty="0">
                <a:ea typeface="標楷體" panose="03000509000000000000" pitchFamily="65" charset="-120"/>
              </a:rPr>
              <a:t>6</a:t>
            </a:r>
            <a:r>
              <a:rPr lang="zh-CN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</a:rPr>
              <a:t>1930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年，毛公鼎輾轉至葉恭綽手中，移送上海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7" name="Picture 3" descr="E:\Project EDB\PPT\Zhou_Maogongding\Ye_Gongchu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61126"/>
            <a:ext cx="782982" cy="11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>
            <a:off x="7267437" y="3262003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7</a:t>
            </a:r>
            <a:endParaRPr lang="zh-HK" altLang="en-US" dirty="0"/>
          </a:p>
        </p:txBody>
      </p:sp>
      <p:sp>
        <p:nvSpPr>
          <p:cNvPr id="27" name="內容版面配置區 18"/>
          <p:cNvSpPr txBox="1">
            <a:spLocks/>
          </p:cNvSpPr>
          <p:nvPr/>
        </p:nvSpPr>
        <p:spPr>
          <a:xfrm>
            <a:off x="6955927" y="4274993"/>
            <a:ext cx="2150475" cy="68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ea typeface="標楷體" panose="03000509000000000000" pitchFamily="65" charset="-120"/>
              </a:rPr>
              <a:t>7</a:t>
            </a:r>
            <a:r>
              <a:rPr lang="zh-CN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</a:rPr>
              <a:t>1942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年，中日戰爭期間葉恭綽秘密賣鼎予陳詠仁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581397" y="2860332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8</a:t>
            </a:r>
            <a:endParaRPr lang="zh-HK" altLang="en-US" dirty="0"/>
          </a:p>
        </p:txBody>
      </p:sp>
      <p:sp>
        <p:nvSpPr>
          <p:cNvPr id="30" name="內容版面配置區 18"/>
          <p:cNvSpPr txBox="1">
            <a:spLocks/>
          </p:cNvSpPr>
          <p:nvPr/>
        </p:nvSpPr>
        <p:spPr>
          <a:xfrm>
            <a:off x="3928538" y="2605554"/>
            <a:ext cx="2321935" cy="7683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ea typeface="標楷體" panose="03000509000000000000" pitchFamily="65" charset="-120"/>
              </a:rPr>
              <a:t>8</a:t>
            </a:r>
            <a:r>
              <a:rPr lang="zh-CN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</a:rPr>
              <a:t>1945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年，陳詠仁將鼎送予蔣介石作生日賀禮，蔣將鼎存放於南京中央博物院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040022" y="5260558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9</a:t>
            </a:r>
            <a:endParaRPr lang="zh-HK" altLang="en-US" dirty="0"/>
          </a:p>
        </p:txBody>
      </p:sp>
      <p:sp>
        <p:nvSpPr>
          <p:cNvPr id="32" name="內容版面配置區 18"/>
          <p:cNvSpPr txBox="1">
            <a:spLocks/>
          </p:cNvSpPr>
          <p:nvPr/>
        </p:nvSpPr>
        <p:spPr>
          <a:xfrm>
            <a:off x="6048991" y="5840177"/>
            <a:ext cx="1668183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ea typeface="標楷體" panose="03000509000000000000" pitchFamily="65" charset="-120"/>
              </a:rPr>
              <a:t>9</a:t>
            </a:r>
            <a:r>
              <a:rPr lang="zh-CN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</a:rPr>
              <a:t>1949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年，毛公鼎隨蔣介石及國軍遷至台灣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4" name="直線單箭頭接點 23"/>
          <p:cNvCxnSpPr>
            <a:endCxn id="10" idx="1"/>
          </p:cNvCxnSpPr>
          <p:nvPr/>
        </p:nvCxnSpPr>
        <p:spPr>
          <a:xfrm flipV="1">
            <a:off x="3281881" y="877362"/>
            <a:ext cx="1938191" cy="15253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>
            <a:stCxn id="10" idx="2"/>
            <a:endCxn id="16" idx="1"/>
          </p:cNvCxnSpPr>
          <p:nvPr/>
        </p:nvCxnSpPr>
        <p:spPr>
          <a:xfrm>
            <a:off x="5370915" y="1062028"/>
            <a:ext cx="1009669" cy="10506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>
            <a:off x="6480086" y="2297321"/>
            <a:ext cx="133215" cy="11493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H="1" flipV="1">
            <a:off x="5981146" y="898748"/>
            <a:ext cx="478704" cy="25479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>
            <a:endCxn id="18" idx="0"/>
          </p:cNvCxnSpPr>
          <p:nvPr/>
        </p:nvCxnSpPr>
        <p:spPr>
          <a:xfrm>
            <a:off x="6156176" y="877362"/>
            <a:ext cx="942931" cy="23743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stCxn id="18" idx="1"/>
          </p:cNvCxnSpPr>
          <p:nvPr/>
        </p:nvCxnSpPr>
        <p:spPr>
          <a:xfrm flipH="1" flipV="1">
            <a:off x="6860703" y="3227852"/>
            <a:ext cx="87561" cy="2085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>
            <a:off x="6763319" y="3262003"/>
            <a:ext cx="348845" cy="19843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9" grpId="0" animBg="1"/>
      <p:bldP spid="11" grpId="0" animBg="1"/>
      <p:bldP spid="14" grpId="0" animBg="1"/>
      <p:bldP spid="16" grpId="0" animBg="1"/>
      <p:bldP spid="13" grpId="0" animBg="1"/>
      <p:bldP spid="18" grpId="0" animBg="1"/>
      <p:bldP spid="15" grpId="0" animBg="1"/>
      <p:bldP spid="20" grpId="0" animBg="1"/>
      <p:bldP spid="19" grpId="0" uiExpand="1" build="p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305564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權力來源</a:t>
            </a:r>
            <a:r>
              <a:rPr lang="en-US" altLang="zh-CN" sz="2400" dirty="0">
                <a:latin typeface="Adobe 繁黑體 Std B" pitchFamily="34" charset="-128"/>
                <a:ea typeface="Adobe 繁黑體 Std B" pitchFamily="34" charset="-128"/>
              </a:rPr>
              <a:t>--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問鼎中原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91" y="2230851"/>
            <a:ext cx="3505547" cy="45243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例子一：</a:t>
            </a:r>
            <a:r>
              <a:rPr lang="zh-CN" altLang="en-US" sz="1600" b="1" dirty="0"/>
              <a:t>堇鼎</a:t>
            </a:r>
            <a:endParaRPr lang="en-US" altLang="zh-CN" sz="1600" b="1" dirty="0"/>
          </a:p>
          <a:p>
            <a:r>
              <a:rPr lang="zh-CN" altLang="en-US" sz="1600" dirty="0"/>
              <a:t>約在成王時期，輔助成王亦同屬姬姓宗室的召公奭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（音色）</a:t>
            </a:r>
            <a:r>
              <a:rPr lang="zh-CN" altLang="en-US" sz="1600" dirty="0"/>
              <a:t>被封於燕。但不知何故，召公沒去燕，只是派了兒子克去了當地。克建立了燕國，但隨即有一個身份尷尬問題</a:t>
            </a:r>
            <a:r>
              <a:rPr lang="en-US" altLang="zh-CN" sz="1600" dirty="0"/>
              <a:t>—</a:t>
            </a:r>
            <a:r>
              <a:rPr lang="zh-CN" altLang="en-US" sz="1600" dirty="0"/>
              <a:t>他是否名正言順的燕侯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r>
              <a:rPr lang="zh-CN" altLang="en-US" sz="1600" dirty="0"/>
              <a:t>（他的父親召公還是活生生的住在鎬京）</a:t>
            </a:r>
            <a:endParaRPr lang="en-US" altLang="zh-CN" sz="1600" dirty="0"/>
          </a:p>
          <a:p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思考問題：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你想想克可以怎樣證明自己建立燕國的合法身份</a:t>
            </a:r>
            <a:r>
              <a:rPr lang="en-US" altLang="zh-CN" sz="1600" dirty="0">
                <a:latin typeface="+mn-ea"/>
              </a:rPr>
              <a:t>?</a:t>
            </a:r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3670948" y="136024"/>
          <a:ext cx="1535832" cy="52073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707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Adobe 繁黑體 Std B" pitchFamily="34" charset="-128"/>
                          <a:ea typeface="Adobe 繁黑體 Std B" pitchFamily="34" charset="-128"/>
                        </a:rPr>
                        <a:t>西周天子</a:t>
                      </a:r>
                      <a:endParaRPr lang="zh-HK" altLang="en-US" dirty="0">
                        <a:solidFill>
                          <a:schemeClr val="tx1"/>
                        </a:solidFill>
                        <a:latin typeface="Adobe 繁黑體 Std B" pitchFamily="34" charset="-128"/>
                        <a:ea typeface="Adobe 繁黑體 Std B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 </a:t>
                      </a:r>
                      <a:r>
                        <a:rPr lang="zh-CN" altLang="en-US" sz="1600" dirty="0"/>
                        <a:t>文王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2. </a:t>
                      </a:r>
                      <a:r>
                        <a:rPr lang="zh-CN" altLang="en-US" sz="1600" dirty="0"/>
                        <a:t>武王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3.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baseline="0" dirty="0"/>
                        <a:t>成王</a:t>
                      </a:r>
                      <a:endParaRPr lang="en-US" altLang="zh-CN" sz="1600" baseline="0" dirty="0"/>
                    </a:p>
                    <a:p>
                      <a:pPr algn="ctr"/>
                      <a:r>
                        <a:rPr lang="zh-CN" altLang="en-US" sz="1200" baseline="0" dirty="0"/>
                        <a:t>（在位約公元前</a:t>
                      </a:r>
                      <a:r>
                        <a:rPr lang="en-US" altLang="zh-CN" sz="1200" baseline="0" dirty="0"/>
                        <a:t>1042-1021</a:t>
                      </a:r>
                      <a:r>
                        <a:rPr lang="zh-CN" altLang="en-US" sz="1200" baseline="0" dirty="0"/>
                        <a:t>）</a:t>
                      </a:r>
                      <a:endParaRPr lang="zh-HK" alt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4.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baseline="0" dirty="0"/>
                        <a:t>康王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5.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dirty="0"/>
                        <a:t>昭王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6. </a:t>
                      </a:r>
                      <a:r>
                        <a:rPr lang="zh-CN" altLang="en-US" sz="1600" dirty="0"/>
                        <a:t>穆王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7. </a:t>
                      </a:r>
                      <a:r>
                        <a:rPr lang="zh-CN" altLang="en-US" sz="1600" dirty="0"/>
                        <a:t>懿王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8. </a:t>
                      </a:r>
                      <a:r>
                        <a:rPr lang="zh-CN" altLang="en-US" sz="1600" dirty="0"/>
                        <a:t>孝王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9. </a:t>
                      </a:r>
                      <a:r>
                        <a:rPr lang="zh-CN" altLang="en-US" sz="1600" dirty="0"/>
                        <a:t>夷王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10. </a:t>
                      </a:r>
                      <a:r>
                        <a:rPr lang="zh-CN" altLang="en-US" sz="1600" dirty="0"/>
                        <a:t>厲王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11. </a:t>
                      </a:r>
                      <a:r>
                        <a:rPr lang="zh-CN" altLang="en-US" sz="1600" dirty="0"/>
                        <a:t>宣王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12. </a:t>
                      </a:r>
                      <a:r>
                        <a:rPr lang="zh-CN" altLang="en-US" sz="1600" dirty="0"/>
                        <a:t>幽王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670948" y="1340768"/>
            <a:ext cx="1535832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9427" y="599528"/>
            <a:ext cx="324036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/>
              <a:t>既然諸侯國的權力來源，是來自身處鎬京（亦稱「宗周」）的周天子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；</a:t>
            </a:r>
            <a:r>
              <a:rPr lang="zh-CN" altLang="en-US" sz="1600" dirty="0"/>
              <a:t>但古代沒有官報，諸侯在老遠的地方建立小政權，如何證明自己是得到了周天子的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授權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1600" dirty="0"/>
              <a:t>「祝福」呢</a:t>
            </a:r>
            <a:r>
              <a:rPr lang="en-US" altLang="zh-CN" sz="1600" dirty="0">
                <a:latin typeface="+mn-ea"/>
              </a:rPr>
              <a:t>? </a:t>
            </a:r>
            <a:r>
              <a:rPr lang="zh-CN" altLang="en-US" sz="1600" dirty="0"/>
              <a:t>辦法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就</a:t>
            </a:r>
            <a:r>
              <a:rPr lang="zh-CN" altLang="en-US" sz="1600" dirty="0"/>
              <a:t>是做個大「鼎」。</a:t>
            </a:r>
            <a:endParaRPr lang="en-US" altLang="zh-CN" sz="1600" dirty="0"/>
          </a:p>
        </p:txBody>
      </p:sp>
      <p:pic>
        <p:nvPicPr>
          <p:cNvPr id="8" name="圖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77" y="537865"/>
            <a:ext cx="3824014" cy="49051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168186" y="5332237"/>
            <a:ext cx="33321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克想到一個辦法。他派了一個叫作堇</a:t>
            </a:r>
            <a:r>
              <a:rPr lang="zh-TW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（音僅）</a:t>
            </a:r>
            <a:r>
              <a:rPr lang="zh-CN" altLang="en-US" sz="1600" dirty="0">
                <a:solidFill>
                  <a:srgbClr val="FF0000"/>
                </a:solidFill>
              </a:rPr>
              <a:t>的使者長途跋涉去到宗周，探訪了召公。當堇回燕國後，克便立即做了一個青銅大鼎，把這次的探訪過程鑄刻下來。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字方塊 19"/>
          <p:cNvSpPr txBox="1"/>
          <p:nvPr/>
        </p:nvSpPr>
        <p:spPr>
          <a:xfrm>
            <a:off x="718023" y="404664"/>
            <a:ext cx="78790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課堂活動：有關西周初年古燕國與堇鼎的關係，可觀看以下的片段：</a:t>
            </a:r>
            <a:endParaRPr lang="en-US" altLang="zh-TW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HK" dirty="0">
                <a:hlinkClick r:id="rId2"/>
              </a:rPr>
              <a:t>https</a:t>
            </a:r>
            <a:r>
              <a:rPr lang="en-US" altLang="zh-HK">
                <a:hlinkClick r:id="rId2"/>
              </a:rPr>
              <a:t>://www.youtube.com/watch?v=hwXa4AizSQg</a:t>
            </a:r>
            <a:endParaRPr lang="en-US" altLang="zh-HK" dirty="0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71" y="1268760"/>
            <a:ext cx="8531585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715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11" y="0"/>
            <a:ext cx="5768992" cy="6813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35" y="556112"/>
            <a:ext cx="1749625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Elbow Connector 6"/>
          <p:cNvCxnSpPr/>
          <p:nvPr/>
        </p:nvCxnSpPr>
        <p:spPr>
          <a:xfrm flipV="1">
            <a:off x="3563888" y="1412776"/>
            <a:ext cx="2220982" cy="288032"/>
          </a:xfrm>
          <a:prstGeom prst="bentConnector3">
            <a:avLst>
              <a:gd name="adj1" fmla="val -606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07508" y="4053254"/>
            <a:ext cx="309634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HK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「匽（燕）侯令堇飴大保於宗周。庚申，大保賞堇貝，用乍大子癸寶。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冊</a:t>
            </a:r>
            <a:r>
              <a:rPr lang="zh-HK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。」</a:t>
            </a:r>
            <a:endParaRPr lang="zh-HK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4870" y="102275"/>
            <a:ext cx="18114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24</a:t>
            </a:r>
            <a:r>
              <a:rPr lang="zh-CN" altLang="en-US" dirty="0"/>
              <a:t>字古文字銘文：</a:t>
            </a:r>
            <a:endParaRPr lang="zh-HK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15616" y="44624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dobe 繁黑體 Std B" pitchFamily="34" charset="-128"/>
                <a:ea typeface="Adobe 繁黑體 Std B" pitchFamily="34" charset="-128"/>
              </a:rPr>
              <a:t>堇鼎</a:t>
            </a:r>
            <a:endParaRPr lang="zh-HK" altLang="en-US" sz="3200" b="1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8392" y="3689926"/>
            <a:ext cx="1154088" cy="3693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寫成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楷書</a:t>
            </a:r>
            <a:r>
              <a:rPr lang="zh-CN" altLang="en-US" dirty="0"/>
              <a:t>：</a:t>
            </a:r>
            <a:endParaRPr lang="zh-HK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95736" y="44624"/>
            <a:ext cx="2039319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1975</a:t>
            </a:r>
            <a:r>
              <a:rPr lang="zh-CN" altLang="en-US" sz="1400" dirty="0"/>
              <a:t>年北京出土，重</a:t>
            </a:r>
            <a:r>
              <a:rPr lang="en-US" altLang="zh-CN" sz="1400" dirty="0"/>
              <a:t>41.5</a:t>
            </a:r>
            <a:r>
              <a:rPr lang="zh-CN" altLang="en-US" sz="1400" dirty="0"/>
              <a:t>公斤，現藏北京的首都博物館。</a:t>
            </a:r>
            <a:endParaRPr lang="zh-HK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444208" y="6447343"/>
            <a:ext cx="244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（按：太子癸是召公長子，當時已故。）</a:t>
            </a:r>
            <a:endParaRPr lang="zh-HK" altLang="en-US" sz="1000" dirty="0"/>
          </a:p>
        </p:txBody>
      </p:sp>
      <p:sp>
        <p:nvSpPr>
          <p:cNvPr id="4" name="矩形 3"/>
          <p:cNvSpPr/>
          <p:nvPr/>
        </p:nvSpPr>
        <p:spPr>
          <a:xfrm>
            <a:off x="4404603" y="5006496"/>
            <a:ext cx="45720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金文只有</a:t>
            </a:r>
            <a:r>
              <a:rPr lang="en-US" altLang="zh-CN" sz="1600" dirty="0">
                <a:ea typeface="SimSun" panose="02010600030101010101" pitchFamily="2" charset="-122"/>
              </a:rPr>
              <a:t>2</a:t>
            </a:r>
            <a:r>
              <a:rPr lang="en-US" altLang="zh-TW" sz="1600" dirty="0">
                <a:ea typeface="SimSun" panose="02010600030101010101" pitchFamily="2" charset="-122"/>
              </a:rPr>
              <a:t>4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個字，大意是：「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燕侯派堇到宗周向召公（大保）奉獻禮物，召公給堇賞了貝，堇為太子癸作了這個鼎。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」重點是：克就是燕侯，而召公沒有異議！當這個大鼎在祭祀的時候公開展示，也便證明了克就是名副其實的燕侯了。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525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76200"/>
            <a:ext cx="145581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權力來源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70" y="24044"/>
            <a:ext cx="5951879" cy="683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686427"/>
              </p:ext>
            </p:extLst>
          </p:nvPr>
        </p:nvGraphicFramePr>
        <p:xfrm>
          <a:off x="50779" y="4479671"/>
          <a:ext cx="3106296" cy="2336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53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177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1. </a:t>
                      </a:r>
                      <a:r>
                        <a:rPr lang="zh-CN" altLang="en-US" sz="1600" b="0" dirty="0"/>
                        <a:t>文王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2. </a:t>
                      </a:r>
                      <a:r>
                        <a:rPr lang="zh-CN" altLang="en-US" sz="1600" b="0" dirty="0"/>
                        <a:t>武王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3. </a:t>
                      </a:r>
                      <a:r>
                        <a:rPr lang="zh-CN" altLang="en-US" sz="1600" b="0" dirty="0"/>
                        <a:t>成王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3. </a:t>
                      </a:r>
                      <a:r>
                        <a:rPr lang="zh-CN" altLang="en-US" sz="1600" b="0" dirty="0"/>
                        <a:t>康王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5. </a:t>
                      </a:r>
                      <a:r>
                        <a:rPr lang="zh-CN" altLang="en-US" sz="1600" b="0" dirty="0"/>
                        <a:t>昭王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6. </a:t>
                      </a:r>
                      <a:r>
                        <a:rPr lang="zh-CN" altLang="en-US" sz="1600" b="0" dirty="0"/>
                        <a:t>穆王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7. </a:t>
                      </a:r>
                      <a:r>
                        <a:rPr lang="zh-CN" altLang="en-US" sz="1600" b="0" dirty="0"/>
                        <a:t>懿王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8. </a:t>
                      </a:r>
                      <a:r>
                        <a:rPr lang="zh-CN" altLang="en-US" sz="1600" b="0" dirty="0"/>
                        <a:t>孝王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9. </a:t>
                      </a:r>
                      <a:r>
                        <a:rPr lang="zh-CN" altLang="en-US" sz="1600" b="0" dirty="0"/>
                        <a:t>夷王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10. </a:t>
                      </a:r>
                      <a:r>
                        <a:rPr lang="zh-CN" altLang="en-US" sz="1600" b="0" dirty="0"/>
                        <a:t>厲王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11. </a:t>
                      </a:r>
                      <a:r>
                        <a:rPr lang="zh-CN" altLang="en-US" sz="1600" b="0" dirty="0"/>
                        <a:t>宣王</a:t>
                      </a:r>
                      <a:endParaRPr lang="en-US" altLang="zh-CN" sz="16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（在位約前</a:t>
                      </a: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828-783</a:t>
                      </a: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12. </a:t>
                      </a:r>
                      <a:r>
                        <a:rPr lang="zh-CN" altLang="en-US" sz="1600" b="0" dirty="0"/>
                        <a:t>幽王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4994" y="641291"/>
            <a:ext cx="2948161" cy="32932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例子二：</a:t>
            </a:r>
            <a:r>
              <a:rPr lang="zh-CN" altLang="en-US" sz="1600" b="1" dirty="0"/>
              <a:t>毛公鼎</a:t>
            </a:r>
            <a:endParaRPr lang="en-US" altLang="zh-CN" sz="1600" b="1" dirty="0"/>
          </a:p>
          <a:p>
            <a:r>
              <a:rPr lang="zh-CN" altLang="en-US" sz="1600" dirty="0"/>
              <a:t>宣王是西周第</a:t>
            </a:r>
            <a:r>
              <a:rPr lang="en-US" altLang="zh-CN" sz="1600" dirty="0"/>
              <a:t>11</a:t>
            </a:r>
            <a:r>
              <a:rPr lang="zh-CN" altLang="en-US" sz="1600" dirty="0"/>
              <a:t>個天子，任內成功討伐宗周外圍的蠻夷，史稱「宣王中興」。</a:t>
            </a:r>
            <a:endParaRPr lang="en-US" altLang="zh-CN" sz="1600" dirty="0"/>
          </a:p>
          <a:p>
            <a:r>
              <a:rPr lang="zh-CN" altLang="en-US" sz="1600" dirty="0"/>
              <a:t>宣王身邊有一名重臣，是他的叔父，叫毛公瘖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（音陰）</a:t>
            </a:r>
            <a:r>
              <a:rPr lang="zh-CN" altLang="en-US" sz="1600" dirty="0"/>
              <a:t>。宣王委以重任，命毛公處理一切國家大事。</a:t>
            </a:r>
            <a:endParaRPr lang="en-US" altLang="zh-CN" sz="1600" dirty="0"/>
          </a:p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思考問題：</a:t>
            </a:r>
            <a:r>
              <a:rPr lang="zh-CN" altLang="en-US" sz="1600" dirty="0"/>
              <a:t>毛公如何向其他人證明他有這個至高無上的權力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0779" y="4037926"/>
            <a:ext cx="111142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dobe 繁黑體 Std B" pitchFamily="34" charset="-128"/>
                <a:ea typeface="Adobe 繁黑體 Std B" pitchFamily="34" charset="-128"/>
              </a:rPr>
              <a:t>西周天子</a:t>
            </a:r>
            <a:endParaRPr lang="zh-HK" altLang="en-US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79" y="6309520"/>
            <a:ext cx="1529149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347864" y="7620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毛公鼎</a:t>
            </a:r>
            <a:endParaRPr lang="zh-HK" altLang="en-US" sz="3200" b="1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5003" y="168533"/>
            <a:ext cx="2039319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cs typeface="Times New Roman" panose="02020603050405020304" pitchFamily="18" charset="0"/>
              </a:rPr>
              <a:t>1843</a:t>
            </a:r>
            <a:r>
              <a:rPr lang="zh-CN" altLang="en-US" sz="1400" dirty="0">
                <a:latin typeface="+mn-ea"/>
                <a:cs typeface="Times New Roman" panose="02020603050405020304" pitchFamily="18" charset="0"/>
              </a:rPr>
              <a:t>年陝西省岐山縣出土</a:t>
            </a:r>
            <a:r>
              <a:rPr lang="zh-CN" altLang="en-US" sz="1400" dirty="0"/>
              <a:t>，重</a:t>
            </a:r>
            <a:r>
              <a:rPr lang="en-US" altLang="zh-CN" sz="1400" dirty="0"/>
              <a:t>34.7</a:t>
            </a:r>
            <a:r>
              <a:rPr lang="zh-CN" altLang="en-US" sz="1400" dirty="0"/>
              <a:t>公斤，現</a:t>
            </a:r>
            <a:r>
              <a:rPr lang="zh-CN" altLang="en-US" sz="1400" dirty="0">
                <a:latin typeface="+mn-ea"/>
                <a:cs typeface="Times New Roman" panose="02020603050405020304" pitchFamily="18" charset="0"/>
              </a:rPr>
              <a:t>台灣故宮博物院</a:t>
            </a:r>
            <a:r>
              <a:rPr lang="zh-CN" altLang="en-US" sz="1400" dirty="0"/>
              <a:t>。</a:t>
            </a:r>
            <a:endParaRPr lang="zh-HK" altLang="en-US" sz="1400" dirty="0"/>
          </a:p>
        </p:txBody>
      </p:sp>
      <p:sp>
        <p:nvSpPr>
          <p:cNvPr id="2" name="矩形 1"/>
          <p:cNvSpPr/>
          <p:nvPr/>
        </p:nvSpPr>
        <p:spPr>
          <a:xfrm>
            <a:off x="80503" y="3342601"/>
            <a:ext cx="2952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他</a:t>
            </a:r>
            <a:r>
              <a:rPr lang="zh-TW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的方法是</a:t>
            </a:r>
            <a:r>
              <a:rPr lang="zh-CN" altLang="en-US" sz="1600" dirty="0">
                <a:solidFill>
                  <a:srgbClr val="FF0000"/>
                </a:solidFill>
              </a:rPr>
              <a:t>鑄一個鼎，把周宣王跟他的說話內容刻鑄其內。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roject EDB\PPT\Zhou_Maogongding\故宮博物院毛公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" y="0"/>
            <a:ext cx="9164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355976" y="5949280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毛公鼎</a:t>
            </a:r>
            <a:endParaRPr lang="en-US" altLang="zh-CN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現藏</a:t>
            </a:r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北</a:t>
            </a:r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故宮博物院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877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roject EDB\PPT\Zhou_Maogongding\周宣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196752"/>
            <a:ext cx="2095500" cy="1381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2601" y="714601"/>
            <a:ext cx="3538736" cy="49006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毛公鼎銘文及其歷史背景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702648"/>
            <a:ext cx="4564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HK" dirty="0"/>
              <a:t>西周晚期：厲王</a:t>
            </a:r>
            <a:r>
              <a:rPr lang="en-US" altLang="zh-HK" dirty="0">
                <a:sym typeface="Wingdings"/>
              </a:rPr>
              <a:t></a:t>
            </a:r>
            <a:r>
              <a:rPr lang="zh-CN" altLang="zh-HK" b="1" dirty="0"/>
              <a:t>宣王</a:t>
            </a:r>
            <a:r>
              <a:rPr lang="en-US" altLang="zh-HK" dirty="0">
                <a:sym typeface="Wingdings"/>
              </a:rPr>
              <a:t></a:t>
            </a:r>
            <a:r>
              <a:rPr lang="zh-CN" altLang="zh-HK" dirty="0"/>
              <a:t>幽王（西周滅亡）</a:t>
            </a:r>
            <a:endParaRPr lang="zh-HK" altLang="zh-HK" dirty="0"/>
          </a:p>
        </p:txBody>
      </p:sp>
      <p:sp>
        <p:nvSpPr>
          <p:cNvPr id="6" name="矩形 5"/>
          <p:cNvSpPr/>
          <p:nvPr/>
        </p:nvSpPr>
        <p:spPr>
          <a:xfrm>
            <a:off x="6171337" y="170264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HK" dirty="0"/>
              <a:t>周宣王</a:t>
            </a:r>
            <a:endParaRPr lang="zh-HK" altLang="en-US" dirty="0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63438"/>
              </p:ext>
            </p:extLst>
          </p:nvPr>
        </p:nvGraphicFramePr>
        <p:xfrm>
          <a:off x="287169" y="21144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47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586303" y="111776"/>
          <a:ext cx="1535832" cy="48771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707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Adobe 繁黑體 Std B" pitchFamily="34" charset="-128"/>
                          <a:ea typeface="Adobe 繁黑體 Std B" pitchFamily="34" charset="-128"/>
                        </a:rPr>
                        <a:t>西周天子</a:t>
                      </a:r>
                      <a:endParaRPr lang="zh-HK" altLang="en-US" dirty="0">
                        <a:solidFill>
                          <a:schemeClr val="tx1"/>
                        </a:solidFill>
                        <a:latin typeface="Adobe 繁黑體 Std B" pitchFamily="34" charset="-128"/>
                        <a:ea typeface="Adobe 繁黑體 Std B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 </a:t>
                      </a:r>
                      <a:r>
                        <a:rPr lang="zh-CN" altLang="en-US" sz="1600" dirty="0"/>
                        <a:t>文王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2. </a:t>
                      </a:r>
                      <a:r>
                        <a:rPr lang="zh-CN" altLang="en-US" sz="1600" dirty="0"/>
                        <a:t>武王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3.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baseline="0" dirty="0"/>
                        <a:t>成王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4.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baseline="0" dirty="0"/>
                        <a:t>康王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5.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dirty="0"/>
                        <a:t>昭王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6. </a:t>
                      </a:r>
                      <a:r>
                        <a:rPr lang="zh-CN" altLang="en-US" sz="1600" dirty="0"/>
                        <a:t>穆王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7. </a:t>
                      </a:r>
                      <a:r>
                        <a:rPr lang="zh-CN" altLang="en-US" sz="1600" dirty="0"/>
                        <a:t>懿王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8. </a:t>
                      </a:r>
                      <a:r>
                        <a:rPr lang="zh-CN" altLang="en-US" sz="1600" dirty="0"/>
                        <a:t>孝王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9. </a:t>
                      </a:r>
                      <a:r>
                        <a:rPr lang="zh-CN" altLang="en-US" sz="1600" dirty="0"/>
                        <a:t>夷王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10. </a:t>
                      </a:r>
                      <a:r>
                        <a:rPr lang="zh-CN" altLang="en-US" sz="1600" dirty="0"/>
                        <a:t>厲王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11. </a:t>
                      </a:r>
                      <a:r>
                        <a:rPr lang="zh-CN" altLang="en-US" sz="1600" dirty="0"/>
                        <a:t>宣王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12. </a:t>
                      </a:r>
                      <a:r>
                        <a:rPr lang="zh-CN" altLang="en-US" sz="1600" dirty="0"/>
                        <a:t>幽王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504" y="5413482"/>
            <a:ext cx="799288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地圖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題：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看看有關地圖，然後嘗試回答以下的問題：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CN" altLang="en-US" sz="1600" dirty="0"/>
              <a:t>西周的首都是</a:t>
            </a:r>
            <a:r>
              <a:rPr lang="en-US" altLang="zh-CN" sz="1600" u="sng" dirty="0"/>
              <a:t>           </a:t>
            </a:r>
            <a:r>
              <a:rPr lang="zh-TW" altLang="en-US" sz="1600" u="sng" dirty="0">
                <a:latin typeface="SimSun" panose="02010600030101010101" pitchFamily="2" charset="-122"/>
                <a:ea typeface="SimSun" panose="02010600030101010101" pitchFamily="2" charset="-122"/>
              </a:rPr>
              <a:t>  </a:t>
            </a:r>
            <a:r>
              <a:rPr lang="zh-CN" altLang="en-US" sz="1600" dirty="0"/>
              <a:t>。大約是今天的</a:t>
            </a:r>
            <a:r>
              <a:rPr lang="zh-CN" altLang="en-US" sz="1600" u="sng" dirty="0"/>
              <a:t>                </a:t>
            </a:r>
            <a:r>
              <a:rPr lang="zh-TW" altLang="en-US" sz="1600" u="sng" dirty="0"/>
              <a:t>  </a:t>
            </a:r>
            <a:r>
              <a:rPr lang="zh-CN" altLang="en-US" sz="1600" dirty="0"/>
              <a:t>。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西周被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邊疆民</a:t>
            </a:r>
            <a:r>
              <a:rPr lang="zh-CN" altLang="en-US" sz="1600" dirty="0"/>
              <a:t>族所包圍，西北面的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民</a:t>
            </a:r>
            <a:r>
              <a:rPr lang="zh-CN" altLang="en-US" sz="1600" dirty="0"/>
              <a:t>族是</a:t>
            </a:r>
            <a:r>
              <a:rPr lang="zh-CN" altLang="en-US" sz="1600" u="sng" dirty="0"/>
              <a:t>                 </a:t>
            </a:r>
            <a:r>
              <a:rPr lang="zh-CN" altLang="en-US" sz="1600" dirty="0"/>
              <a:t>；南面的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民</a:t>
            </a:r>
            <a:r>
              <a:rPr lang="zh-CN" altLang="en-US" sz="1600" dirty="0"/>
              <a:t>族是</a:t>
            </a:r>
            <a:r>
              <a:rPr lang="en-US" altLang="zh-CN" sz="1600" u="sng" dirty="0"/>
              <a:t>                     </a:t>
            </a:r>
            <a:r>
              <a:rPr lang="zh-CN" altLang="en-US" sz="1600" dirty="0"/>
              <a:t>。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西周王室的領域大嗎？抵禦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邊疆民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族</a:t>
            </a:r>
            <a:r>
              <a:rPr lang="zh-CN" altLang="en-US" sz="1600" dirty="0"/>
              <a:t>入侵時，在兵員和糧食方面會遇到什麼困難</a:t>
            </a:r>
            <a:r>
              <a:rPr lang="en-US" altLang="zh-CN" sz="1600" dirty="0">
                <a:latin typeface="+mn-ea"/>
              </a:rPr>
              <a:t>?</a:t>
            </a:r>
            <a:endParaRPr lang="zh-HK" altLang="en-US" sz="16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976" y="4259587"/>
            <a:ext cx="1525160" cy="327057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7646"/>
            <a:ext cx="7392226" cy="5189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1763688" y="58667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鎬京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52965" y="588172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西安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276131" y="611022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犬戎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6377979" y="609285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濮</a:t>
            </a:r>
            <a:r>
              <a:rPr lang="en-US" altLang="zh-TW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 </a:t>
            </a:r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楊越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471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3" ma:contentTypeDescription="建立新的文件。" ma:contentTypeScope="" ma:versionID="2a2ca290894abfa32ca06bb042a9fcf4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8b94c4e05653bd9edc26884144f63ee4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C21E656E-8A28-41DB-87B4-38776E6C17BB}"/>
</file>

<file path=customXml/itemProps2.xml><?xml version="1.0" encoding="utf-8"?>
<ds:datastoreItem xmlns:ds="http://schemas.openxmlformats.org/officeDocument/2006/customXml" ds:itemID="{8811F488-CF5B-45D0-A96D-5C9964856EA3}"/>
</file>

<file path=customXml/itemProps3.xml><?xml version="1.0" encoding="utf-8"?>
<ds:datastoreItem xmlns:ds="http://schemas.openxmlformats.org/officeDocument/2006/customXml" ds:itemID="{20DB0D16-65CA-4C2B-AAB4-5457E513A05A}"/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4180</Words>
  <Application>Microsoft Office PowerPoint</Application>
  <PresentationFormat>如螢幕大小 (4:3)</PresentationFormat>
  <Paragraphs>285</Paragraphs>
  <Slides>27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9" baseType="lpstr">
      <vt:lpstr>Adobe 黑体 Std R</vt:lpstr>
      <vt:lpstr>Adobe 繁黑體 Std B</vt:lpstr>
      <vt:lpstr>SimSun</vt:lpstr>
      <vt:lpstr>SimSun</vt:lpstr>
      <vt:lpstr>新細明體</vt:lpstr>
      <vt:lpstr>楷体</vt:lpstr>
      <vt:lpstr>標楷體</vt:lpstr>
      <vt:lpstr>Arial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毛公鼎銘文及其歷史背景</vt:lpstr>
      <vt:lpstr>PowerPoint 簡報</vt:lpstr>
      <vt:lpstr>鼎的構造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附錄一：什麼是鼎？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附錄四：毛公鼎的發現與流傳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CHU, Chi-fu</dc:creator>
  <cp:lastModifiedBy>NG, Lai-fan</cp:lastModifiedBy>
  <cp:revision>98</cp:revision>
  <dcterms:created xsi:type="dcterms:W3CDTF">2018-06-12T03:21:38Z</dcterms:created>
  <dcterms:modified xsi:type="dcterms:W3CDTF">2025-01-16T03:06:36Z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