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41" r:id="rId2"/>
    <p:sldId id="282" r:id="rId3"/>
    <p:sldId id="283" r:id="rId4"/>
    <p:sldId id="284" r:id="rId5"/>
    <p:sldId id="285" r:id="rId6"/>
    <p:sldId id="347" r:id="rId7"/>
    <p:sldId id="315" r:id="rId8"/>
    <p:sldId id="281" r:id="rId9"/>
    <p:sldId id="342" r:id="rId10"/>
    <p:sldId id="343" r:id="rId11"/>
    <p:sldId id="344" r:id="rId12"/>
    <p:sldId id="321" r:id="rId13"/>
    <p:sldId id="303" r:id="rId14"/>
    <p:sldId id="324" r:id="rId15"/>
    <p:sldId id="316" r:id="rId16"/>
    <p:sldId id="317" r:id="rId17"/>
    <p:sldId id="318" r:id="rId18"/>
    <p:sldId id="307" r:id="rId19"/>
    <p:sldId id="308" r:id="rId20"/>
    <p:sldId id="292" r:id="rId21"/>
    <p:sldId id="296" r:id="rId22"/>
    <p:sldId id="325" r:id="rId23"/>
    <p:sldId id="327" r:id="rId24"/>
    <p:sldId id="345" r:id="rId25"/>
    <p:sldId id="346" r:id="rId26"/>
    <p:sldId id="336" r:id="rId27"/>
    <p:sldId id="337" r:id="rId28"/>
    <p:sldId id="339" r:id="rId29"/>
    <p:sldId id="340" r:id="rId30"/>
    <p:sldId id="295" r:id="rId31"/>
    <p:sldId id="294" r:id="rId32"/>
    <p:sldId id="298" r:id="rId33"/>
    <p:sldId id="332" r:id="rId34"/>
  </p:sldIdLst>
  <p:sldSz cx="9144000" cy="6858000" type="screen4x3"/>
  <p:notesSz cx="9926638" cy="6797675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ECFF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2D35EC-DAE6-49D5-8606-B80CF21FD2B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zh-HK" altLang="en-US"/>
        </a:p>
      </dgm:t>
    </dgm:pt>
    <dgm:pt modelId="{D86D8574-61E1-499E-8C10-BF5A062DC3D1}">
      <dgm:prSet/>
      <dgm:spPr/>
      <dgm:t>
        <a:bodyPr/>
        <a:lstStyle/>
        <a:p>
          <a:pPr rtl="0"/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管子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：「五七三十五為尺而至於泉」；「四七二十八尺」；「六七四十二尺」；「七八五十六尺」。</a:t>
          </a:r>
          <a:endParaRPr lang="zh-HK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731743-E115-4344-B5D8-F2AB24E543EA}" type="parTrans" cxnId="{872030F8-C54B-4B83-B625-4D85E3F5521F}">
      <dgm:prSet/>
      <dgm:spPr/>
      <dgm:t>
        <a:bodyPr/>
        <a:lstStyle/>
        <a:p>
          <a:endParaRPr lang="zh-HK" altLang="en-US"/>
        </a:p>
      </dgm:t>
    </dgm:pt>
    <dgm:pt modelId="{863B068A-15DF-4B15-ABFD-54EC09A1D472}" type="sibTrans" cxnId="{872030F8-C54B-4B83-B625-4D85E3F5521F}">
      <dgm:prSet/>
      <dgm:spPr/>
      <dgm:t>
        <a:bodyPr/>
        <a:lstStyle/>
        <a:p>
          <a:endParaRPr lang="zh-HK" altLang="en-US"/>
        </a:p>
      </dgm:t>
    </dgm:pt>
    <dgm:pt modelId="{A39D1F45-70C8-43A5-B49C-BC7ECE77A9E2}">
      <dgm:prSet/>
      <dgm:spPr/>
      <dgm:t>
        <a:bodyPr/>
        <a:lstStyle/>
        <a:p>
          <a:pPr rtl="0"/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靈樞經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卷四：「五八四十。」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endParaRPr lang="zh-HK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ABB915-64F8-4AA8-B7A4-21AAB3F84223}" type="parTrans" cxnId="{C3E773F4-CACB-4A48-808C-3D88BE5AE3D8}">
      <dgm:prSet/>
      <dgm:spPr/>
      <dgm:t>
        <a:bodyPr/>
        <a:lstStyle/>
        <a:p>
          <a:endParaRPr lang="zh-HK" altLang="en-US"/>
        </a:p>
      </dgm:t>
    </dgm:pt>
    <dgm:pt modelId="{4BF01DD2-6470-4E5F-BCA0-D8E67655AE4F}" type="sibTrans" cxnId="{C3E773F4-CACB-4A48-808C-3D88BE5AE3D8}">
      <dgm:prSet/>
      <dgm:spPr/>
      <dgm:t>
        <a:bodyPr/>
        <a:lstStyle/>
        <a:p>
          <a:endParaRPr lang="zh-HK" altLang="en-US"/>
        </a:p>
      </dgm:t>
    </dgm:pt>
    <dgm:pt modelId="{A0ABF697-698A-4A2F-978B-DEFD135D9F9D}">
      <dgm:prSet/>
      <dgm:spPr/>
      <dgm:t>
        <a:bodyPr/>
        <a:lstStyle/>
        <a:p>
          <a:pPr rtl="0"/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荀子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·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大略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：「六六三十六，三丈六尺。」</a:t>
          </a:r>
          <a:endParaRPr lang="zh-HK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3FAC62-2A5E-4A02-A898-1E021BFBB41D}" type="parTrans" cxnId="{784A1AA5-7176-40AF-962A-4C7A4031899B}">
      <dgm:prSet/>
      <dgm:spPr/>
      <dgm:t>
        <a:bodyPr/>
        <a:lstStyle/>
        <a:p>
          <a:endParaRPr lang="zh-HK" altLang="en-US"/>
        </a:p>
      </dgm:t>
    </dgm:pt>
    <dgm:pt modelId="{A7105E06-6680-42AC-937E-5EF9A7A90FF8}" type="sibTrans" cxnId="{784A1AA5-7176-40AF-962A-4C7A4031899B}">
      <dgm:prSet/>
      <dgm:spPr/>
      <dgm:t>
        <a:bodyPr/>
        <a:lstStyle/>
        <a:p>
          <a:endParaRPr lang="zh-HK" altLang="en-US"/>
        </a:p>
      </dgm:t>
    </dgm:pt>
    <dgm:pt modelId="{B2410195-DD21-4FB4-94AA-65A40073E2FF}">
      <dgm:prSet/>
      <dgm:spPr/>
      <dgm:t>
        <a:bodyPr/>
        <a:lstStyle/>
        <a:p>
          <a:pPr rtl="0"/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戰果策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「昔周之伐殷，得九鼎，凡一鼎而九萬人挽之，九九八十一萬人。」</a:t>
          </a:r>
          <a:endParaRPr lang="zh-HK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867B58-16C6-41E9-B00B-BD7659C93FAA}" type="parTrans" cxnId="{80FD56D4-66F1-4DCE-A452-755936D8D852}">
      <dgm:prSet/>
      <dgm:spPr/>
      <dgm:t>
        <a:bodyPr/>
        <a:lstStyle/>
        <a:p>
          <a:endParaRPr lang="zh-HK" altLang="en-US"/>
        </a:p>
      </dgm:t>
    </dgm:pt>
    <dgm:pt modelId="{707B40E6-1C96-4ED8-8FD8-C409F40FD790}" type="sibTrans" cxnId="{80FD56D4-66F1-4DCE-A452-755936D8D852}">
      <dgm:prSet/>
      <dgm:spPr/>
      <dgm:t>
        <a:bodyPr/>
        <a:lstStyle/>
        <a:p>
          <a:endParaRPr lang="zh-HK" altLang="en-US"/>
        </a:p>
      </dgm:t>
    </dgm:pt>
    <dgm:pt modelId="{966C0127-0A75-41BB-818C-44E1C855FE36}">
      <dgm:prSet/>
      <dgm:spPr/>
      <dgm:t>
        <a:bodyPr/>
        <a:lstStyle/>
        <a:p>
          <a:pPr rtl="0"/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大戴禮記 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·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易本命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：「天一地二人三；三三而九，九九八十一，一主日，日數十，故人十月而生。」</a:t>
          </a:r>
          <a:endParaRPr lang="zh-HK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910F947-BD25-489C-90A4-AC9E4B552B06}" type="parTrans" cxnId="{E0BEAA17-8FE2-48A3-88A3-85D500193CE1}">
      <dgm:prSet/>
      <dgm:spPr/>
      <dgm:t>
        <a:bodyPr/>
        <a:lstStyle/>
        <a:p>
          <a:endParaRPr lang="zh-HK" altLang="en-US"/>
        </a:p>
      </dgm:t>
    </dgm:pt>
    <dgm:pt modelId="{8C00FEC6-890E-4306-B593-389FFE247854}" type="sibTrans" cxnId="{E0BEAA17-8FE2-48A3-88A3-85D500193CE1}">
      <dgm:prSet/>
      <dgm:spPr/>
      <dgm:t>
        <a:bodyPr/>
        <a:lstStyle/>
        <a:p>
          <a:endParaRPr lang="zh-HK" altLang="en-US"/>
        </a:p>
      </dgm:t>
    </dgm:pt>
    <dgm:pt modelId="{B226FBD9-2D8E-43FA-A154-69AE2076CB13}">
      <dgm:prSet/>
      <dgm:spPr/>
      <dgm:t>
        <a:bodyPr/>
        <a:lstStyle/>
        <a:p>
          <a:pPr rtl="0"/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呂氏春秋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：「三七二十一，臣故曰君延年二十一歲。 」 </a:t>
          </a:r>
          <a:endParaRPr lang="zh-HK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362C76F-D005-45C4-9C8A-12519BC1CDD7}" type="parTrans" cxnId="{DDD7CFA8-ED91-4F4C-9664-39C2C1A5F1E8}">
      <dgm:prSet/>
      <dgm:spPr/>
      <dgm:t>
        <a:bodyPr/>
        <a:lstStyle/>
        <a:p>
          <a:endParaRPr lang="zh-HK" altLang="en-US"/>
        </a:p>
      </dgm:t>
    </dgm:pt>
    <dgm:pt modelId="{8822ACDA-1734-44D2-B8B6-FF3D34194AD2}" type="sibTrans" cxnId="{DDD7CFA8-ED91-4F4C-9664-39C2C1A5F1E8}">
      <dgm:prSet/>
      <dgm:spPr/>
      <dgm:t>
        <a:bodyPr/>
        <a:lstStyle/>
        <a:p>
          <a:endParaRPr lang="zh-HK" altLang="en-US"/>
        </a:p>
      </dgm:t>
    </dgm:pt>
    <dgm:pt modelId="{BF6D5866-5935-434C-938F-33B1E124F151}">
      <dgm:prSet/>
      <dgm:spPr/>
      <dgm:t>
        <a:bodyPr/>
        <a:lstStyle/>
        <a:p>
          <a:pPr rtl="0"/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春秋繁露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 「二四八。」</a:t>
          </a:r>
          <a:endParaRPr lang="zh-HK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8B580A-FFCB-4B16-B2DD-768DF1FCBDB7}" type="parTrans" cxnId="{BECC9780-89A2-4BBD-9244-5F2E3EE33266}">
      <dgm:prSet/>
      <dgm:spPr/>
      <dgm:t>
        <a:bodyPr/>
        <a:lstStyle/>
        <a:p>
          <a:endParaRPr lang="zh-HK" altLang="en-US"/>
        </a:p>
      </dgm:t>
    </dgm:pt>
    <dgm:pt modelId="{5F093DE9-4490-41EC-B0EE-9234A23BA9FB}" type="sibTrans" cxnId="{BECC9780-89A2-4BBD-9244-5F2E3EE33266}">
      <dgm:prSet/>
      <dgm:spPr/>
      <dgm:t>
        <a:bodyPr/>
        <a:lstStyle/>
        <a:p>
          <a:endParaRPr lang="zh-HK" altLang="en-US"/>
        </a:p>
      </dgm:t>
    </dgm:pt>
    <dgm:pt modelId="{3E1E6923-8B99-4372-885B-F1D8B071A2E4}">
      <dgm:prSet/>
      <dgm:spPr/>
      <dgm:t>
        <a:bodyPr/>
        <a:lstStyle/>
        <a:p>
          <a:pPr rtl="0"/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賈誼新書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卷四： 「四六二十四。 」</a:t>
          </a:r>
          <a:endParaRPr lang="zh-HK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4172C2-A345-4874-A357-3E5261F1B3A6}" type="parTrans" cxnId="{6B06722B-D0F2-420F-BEA5-D49F88CBAC0D}">
      <dgm:prSet/>
      <dgm:spPr/>
      <dgm:t>
        <a:bodyPr/>
        <a:lstStyle/>
        <a:p>
          <a:endParaRPr lang="zh-HK" altLang="en-US"/>
        </a:p>
      </dgm:t>
    </dgm:pt>
    <dgm:pt modelId="{779CC9BC-EE04-4A25-865C-418280FBDCA5}" type="sibTrans" cxnId="{6B06722B-D0F2-420F-BEA5-D49F88CBAC0D}">
      <dgm:prSet/>
      <dgm:spPr/>
      <dgm:t>
        <a:bodyPr/>
        <a:lstStyle/>
        <a:p>
          <a:endParaRPr lang="zh-HK" altLang="en-US"/>
        </a:p>
      </dgm:t>
    </dgm:pt>
    <dgm:pt modelId="{98CEAA97-09C0-4CFB-BFC5-3F42761E2C1B}">
      <dgm:prSet/>
      <dgm:spPr/>
      <dgm:t>
        <a:bodyPr/>
        <a:lstStyle/>
        <a:p>
          <a:pPr rtl="0"/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戰國策</a:t>
          </a:r>
          <a:r>
            <a:rPr 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 「九九八十一，三七二十一。 」</a:t>
          </a:r>
          <a:endParaRPr lang="zh-HK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2CCE8D-1CB4-4A8D-B77C-C051EFC71349}" type="parTrans" cxnId="{3FFECEB8-318F-4139-8D17-068D562F2EB0}">
      <dgm:prSet/>
      <dgm:spPr/>
      <dgm:t>
        <a:bodyPr/>
        <a:lstStyle/>
        <a:p>
          <a:endParaRPr lang="zh-HK" altLang="en-US"/>
        </a:p>
      </dgm:t>
    </dgm:pt>
    <dgm:pt modelId="{6F9215B7-DFDC-4CAE-A7D1-7764CE769C36}" type="sibTrans" cxnId="{3FFECEB8-318F-4139-8D17-068D562F2EB0}">
      <dgm:prSet/>
      <dgm:spPr/>
      <dgm:t>
        <a:bodyPr/>
        <a:lstStyle/>
        <a:p>
          <a:endParaRPr lang="zh-HK" altLang="en-US"/>
        </a:p>
      </dgm:t>
    </dgm:pt>
    <dgm:pt modelId="{2E45B6E8-B09D-4660-85A2-7CDB1458FB29}" type="pres">
      <dgm:prSet presAssocID="{DF2D35EC-DAE6-49D5-8606-B80CF21FD2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B438F54F-E185-4ADD-89F8-35C7156154B6}" type="pres">
      <dgm:prSet presAssocID="{D86D8574-61E1-499E-8C10-BF5A062DC3D1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5CC9D10-B6A6-463C-869D-6E575619B978}" type="pres">
      <dgm:prSet presAssocID="{863B068A-15DF-4B15-ABFD-54EC09A1D472}" presName="spacer" presStyleCnt="0"/>
      <dgm:spPr/>
    </dgm:pt>
    <dgm:pt modelId="{7432AEAA-8E18-452F-998D-31370DAD2FBF}" type="pres">
      <dgm:prSet presAssocID="{A39D1F45-70C8-43A5-B49C-BC7ECE77A9E2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56D2CFCF-64C8-4430-9C46-0E23A64B0E3F}" type="pres">
      <dgm:prSet presAssocID="{4BF01DD2-6470-4E5F-BCA0-D8E67655AE4F}" presName="spacer" presStyleCnt="0"/>
      <dgm:spPr/>
    </dgm:pt>
    <dgm:pt modelId="{4548FAAC-B420-412C-AA3C-B0E5C7D17340}" type="pres">
      <dgm:prSet presAssocID="{A0ABF697-698A-4A2F-978B-DEFD135D9F9D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A07129A1-C4F2-4BA5-8A08-BA6F0C9FAADD}" type="pres">
      <dgm:prSet presAssocID="{A7105E06-6680-42AC-937E-5EF9A7A90FF8}" presName="spacer" presStyleCnt="0"/>
      <dgm:spPr/>
    </dgm:pt>
    <dgm:pt modelId="{7FDC33D8-EA22-4669-A10B-C9371FDB1B31}" type="pres">
      <dgm:prSet presAssocID="{B2410195-DD21-4FB4-94AA-65A40073E2FF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33F0B18D-F555-4C94-AC07-040560FF89C0}" type="pres">
      <dgm:prSet presAssocID="{707B40E6-1C96-4ED8-8FD8-C409F40FD790}" presName="spacer" presStyleCnt="0"/>
      <dgm:spPr/>
    </dgm:pt>
    <dgm:pt modelId="{6B00EC0D-8268-4554-B6D5-AC1D8528CF91}" type="pres">
      <dgm:prSet presAssocID="{966C0127-0A75-41BB-818C-44E1C855FE36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858E9CBF-3874-4E6B-8C1D-3AD6E60D4831}" type="pres">
      <dgm:prSet presAssocID="{8C00FEC6-890E-4306-B593-389FFE247854}" presName="spacer" presStyleCnt="0"/>
      <dgm:spPr/>
    </dgm:pt>
    <dgm:pt modelId="{7BB090A0-0C75-4F21-8F81-D57EE2DD1569}" type="pres">
      <dgm:prSet presAssocID="{B226FBD9-2D8E-43FA-A154-69AE2076CB13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7E8CBB42-00EC-4B62-8384-D573FE684273}" type="pres">
      <dgm:prSet presAssocID="{8822ACDA-1734-44D2-B8B6-FF3D34194AD2}" presName="spacer" presStyleCnt="0"/>
      <dgm:spPr/>
    </dgm:pt>
    <dgm:pt modelId="{F9A9A275-2DA0-4D30-9518-D53B08D4584F}" type="pres">
      <dgm:prSet presAssocID="{BF6D5866-5935-434C-938F-33B1E124F151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765EC1E1-8BA4-46A8-82AF-193FA098DBE8}" type="pres">
      <dgm:prSet presAssocID="{5F093DE9-4490-41EC-B0EE-9234A23BA9FB}" presName="spacer" presStyleCnt="0"/>
      <dgm:spPr/>
    </dgm:pt>
    <dgm:pt modelId="{2482F25D-B8DA-42D6-BFDE-8B587E64E8CB}" type="pres">
      <dgm:prSet presAssocID="{3E1E6923-8B99-4372-885B-F1D8B071A2E4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77442017-3683-4E3F-A40E-365C855E9313}" type="pres">
      <dgm:prSet presAssocID="{779CC9BC-EE04-4A25-865C-418280FBDCA5}" presName="spacer" presStyleCnt="0"/>
      <dgm:spPr/>
    </dgm:pt>
    <dgm:pt modelId="{03202CE6-7646-44D0-B99F-CF19BF86C92E}" type="pres">
      <dgm:prSet presAssocID="{98CEAA97-09C0-4CFB-BFC5-3F42761E2C1B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4DBFE1B3-9BD4-42D8-99F5-B9EF1136ED72}" type="presOf" srcId="{98CEAA97-09C0-4CFB-BFC5-3F42761E2C1B}" destId="{03202CE6-7646-44D0-B99F-CF19BF86C92E}" srcOrd="0" destOrd="0" presId="urn:microsoft.com/office/officeart/2005/8/layout/vList2"/>
    <dgm:cxn modelId="{DDD7CFA8-ED91-4F4C-9664-39C2C1A5F1E8}" srcId="{DF2D35EC-DAE6-49D5-8606-B80CF21FD2B6}" destId="{B226FBD9-2D8E-43FA-A154-69AE2076CB13}" srcOrd="5" destOrd="0" parTransId="{C362C76F-D005-45C4-9C8A-12519BC1CDD7}" sibTransId="{8822ACDA-1734-44D2-B8B6-FF3D34194AD2}"/>
    <dgm:cxn modelId="{784A1AA5-7176-40AF-962A-4C7A4031899B}" srcId="{DF2D35EC-DAE6-49D5-8606-B80CF21FD2B6}" destId="{A0ABF697-698A-4A2F-978B-DEFD135D9F9D}" srcOrd="2" destOrd="0" parTransId="{EB3FAC62-2A5E-4A02-A898-1E021BFBB41D}" sibTransId="{A7105E06-6680-42AC-937E-5EF9A7A90FF8}"/>
    <dgm:cxn modelId="{C66617F7-5FD8-45A2-ACA0-39725A80FBCA}" type="presOf" srcId="{BF6D5866-5935-434C-938F-33B1E124F151}" destId="{F9A9A275-2DA0-4D30-9518-D53B08D4584F}" srcOrd="0" destOrd="0" presId="urn:microsoft.com/office/officeart/2005/8/layout/vList2"/>
    <dgm:cxn modelId="{6B06722B-D0F2-420F-BEA5-D49F88CBAC0D}" srcId="{DF2D35EC-DAE6-49D5-8606-B80CF21FD2B6}" destId="{3E1E6923-8B99-4372-885B-F1D8B071A2E4}" srcOrd="7" destOrd="0" parTransId="{FE4172C2-A345-4874-A357-3E5261F1B3A6}" sibTransId="{779CC9BC-EE04-4A25-865C-418280FBDCA5}"/>
    <dgm:cxn modelId="{872030F8-C54B-4B83-B625-4D85E3F5521F}" srcId="{DF2D35EC-DAE6-49D5-8606-B80CF21FD2B6}" destId="{D86D8574-61E1-499E-8C10-BF5A062DC3D1}" srcOrd="0" destOrd="0" parTransId="{CC731743-E115-4344-B5D8-F2AB24E543EA}" sibTransId="{863B068A-15DF-4B15-ABFD-54EC09A1D472}"/>
    <dgm:cxn modelId="{F0762148-A590-489E-8346-885B4C8E843E}" type="presOf" srcId="{966C0127-0A75-41BB-818C-44E1C855FE36}" destId="{6B00EC0D-8268-4554-B6D5-AC1D8528CF91}" srcOrd="0" destOrd="0" presId="urn:microsoft.com/office/officeart/2005/8/layout/vList2"/>
    <dgm:cxn modelId="{C3E773F4-CACB-4A48-808C-3D88BE5AE3D8}" srcId="{DF2D35EC-DAE6-49D5-8606-B80CF21FD2B6}" destId="{A39D1F45-70C8-43A5-B49C-BC7ECE77A9E2}" srcOrd="1" destOrd="0" parTransId="{11ABB915-64F8-4AA8-B7A4-21AAB3F84223}" sibTransId="{4BF01DD2-6470-4E5F-BCA0-D8E67655AE4F}"/>
    <dgm:cxn modelId="{C778E07A-64F4-44A5-B733-E9F3DA845A50}" type="presOf" srcId="{A0ABF697-698A-4A2F-978B-DEFD135D9F9D}" destId="{4548FAAC-B420-412C-AA3C-B0E5C7D17340}" srcOrd="0" destOrd="0" presId="urn:microsoft.com/office/officeart/2005/8/layout/vList2"/>
    <dgm:cxn modelId="{8F4DDADE-AEF3-485C-8B78-874F760BC37E}" type="presOf" srcId="{B2410195-DD21-4FB4-94AA-65A40073E2FF}" destId="{7FDC33D8-EA22-4669-A10B-C9371FDB1B31}" srcOrd="0" destOrd="0" presId="urn:microsoft.com/office/officeart/2005/8/layout/vList2"/>
    <dgm:cxn modelId="{BECC9780-89A2-4BBD-9244-5F2E3EE33266}" srcId="{DF2D35EC-DAE6-49D5-8606-B80CF21FD2B6}" destId="{BF6D5866-5935-434C-938F-33B1E124F151}" srcOrd="6" destOrd="0" parTransId="{8E8B580A-FFCB-4B16-B2DD-768DF1FCBDB7}" sibTransId="{5F093DE9-4490-41EC-B0EE-9234A23BA9FB}"/>
    <dgm:cxn modelId="{3FFECEB8-318F-4139-8D17-068D562F2EB0}" srcId="{DF2D35EC-DAE6-49D5-8606-B80CF21FD2B6}" destId="{98CEAA97-09C0-4CFB-BFC5-3F42761E2C1B}" srcOrd="8" destOrd="0" parTransId="{A92CCE8D-1CB4-4A8D-B77C-C051EFC71349}" sibTransId="{6F9215B7-DFDC-4CAE-A7D1-7764CE769C36}"/>
    <dgm:cxn modelId="{4CDF99B1-D4DF-4E54-99CB-C917B294BF78}" type="presOf" srcId="{DF2D35EC-DAE6-49D5-8606-B80CF21FD2B6}" destId="{2E45B6E8-B09D-4660-85A2-7CDB1458FB29}" srcOrd="0" destOrd="0" presId="urn:microsoft.com/office/officeart/2005/8/layout/vList2"/>
    <dgm:cxn modelId="{0552111E-5C68-40B2-8718-03F0F777E3ED}" type="presOf" srcId="{A39D1F45-70C8-43A5-B49C-BC7ECE77A9E2}" destId="{7432AEAA-8E18-452F-998D-31370DAD2FBF}" srcOrd="0" destOrd="0" presId="urn:microsoft.com/office/officeart/2005/8/layout/vList2"/>
    <dgm:cxn modelId="{E0BEAA17-8FE2-48A3-88A3-85D500193CE1}" srcId="{DF2D35EC-DAE6-49D5-8606-B80CF21FD2B6}" destId="{966C0127-0A75-41BB-818C-44E1C855FE36}" srcOrd="4" destOrd="0" parTransId="{7910F947-BD25-489C-90A4-AC9E4B552B06}" sibTransId="{8C00FEC6-890E-4306-B593-389FFE247854}"/>
    <dgm:cxn modelId="{80FD56D4-66F1-4DCE-A452-755936D8D852}" srcId="{DF2D35EC-DAE6-49D5-8606-B80CF21FD2B6}" destId="{B2410195-DD21-4FB4-94AA-65A40073E2FF}" srcOrd="3" destOrd="0" parTransId="{D7867B58-16C6-41E9-B00B-BD7659C93FAA}" sibTransId="{707B40E6-1C96-4ED8-8FD8-C409F40FD790}"/>
    <dgm:cxn modelId="{1DA4D87B-8854-40CD-BD6B-79259E2013E9}" type="presOf" srcId="{D86D8574-61E1-499E-8C10-BF5A062DC3D1}" destId="{B438F54F-E185-4ADD-89F8-35C7156154B6}" srcOrd="0" destOrd="0" presId="urn:microsoft.com/office/officeart/2005/8/layout/vList2"/>
    <dgm:cxn modelId="{B8FA462E-9FF3-4C6F-BE3E-B1A45FD6BA46}" type="presOf" srcId="{3E1E6923-8B99-4372-885B-F1D8B071A2E4}" destId="{2482F25D-B8DA-42D6-BFDE-8B587E64E8CB}" srcOrd="0" destOrd="0" presId="urn:microsoft.com/office/officeart/2005/8/layout/vList2"/>
    <dgm:cxn modelId="{BC640C5F-16AB-41CC-A4A6-8015A22F3186}" type="presOf" srcId="{B226FBD9-2D8E-43FA-A154-69AE2076CB13}" destId="{7BB090A0-0C75-4F21-8F81-D57EE2DD1569}" srcOrd="0" destOrd="0" presId="urn:microsoft.com/office/officeart/2005/8/layout/vList2"/>
    <dgm:cxn modelId="{9A7ADD40-A5A2-4E4C-BC85-D7B01EB9280B}" type="presParOf" srcId="{2E45B6E8-B09D-4660-85A2-7CDB1458FB29}" destId="{B438F54F-E185-4ADD-89F8-35C7156154B6}" srcOrd="0" destOrd="0" presId="urn:microsoft.com/office/officeart/2005/8/layout/vList2"/>
    <dgm:cxn modelId="{4AF1B94B-50AF-47CE-A48B-52141D7B2A3C}" type="presParOf" srcId="{2E45B6E8-B09D-4660-85A2-7CDB1458FB29}" destId="{C5CC9D10-B6A6-463C-869D-6E575619B978}" srcOrd="1" destOrd="0" presId="urn:microsoft.com/office/officeart/2005/8/layout/vList2"/>
    <dgm:cxn modelId="{49C0EF62-899B-4BBD-B507-CF7423397C99}" type="presParOf" srcId="{2E45B6E8-B09D-4660-85A2-7CDB1458FB29}" destId="{7432AEAA-8E18-452F-998D-31370DAD2FBF}" srcOrd="2" destOrd="0" presId="urn:microsoft.com/office/officeart/2005/8/layout/vList2"/>
    <dgm:cxn modelId="{30F36880-E638-4FD1-BBE7-E739FA8409CA}" type="presParOf" srcId="{2E45B6E8-B09D-4660-85A2-7CDB1458FB29}" destId="{56D2CFCF-64C8-4430-9C46-0E23A64B0E3F}" srcOrd="3" destOrd="0" presId="urn:microsoft.com/office/officeart/2005/8/layout/vList2"/>
    <dgm:cxn modelId="{C348F082-D901-471E-A939-D173A37D20DC}" type="presParOf" srcId="{2E45B6E8-B09D-4660-85A2-7CDB1458FB29}" destId="{4548FAAC-B420-412C-AA3C-B0E5C7D17340}" srcOrd="4" destOrd="0" presId="urn:microsoft.com/office/officeart/2005/8/layout/vList2"/>
    <dgm:cxn modelId="{B986BC44-9192-49EB-BD8F-9A1F24B8FCA8}" type="presParOf" srcId="{2E45B6E8-B09D-4660-85A2-7CDB1458FB29}" destId="{A07129A1-C4F2-4BA5-8A08-BA6F0C9FAADD}" srcOrd="5" destOrd="0" presId="urn:microsoft.com/office/officeart/2005/8/layout/vList2"/>
    <dgm:cxn modelId="{A2D8E37C-AFF9-4CB8-BABE-40493D985381}" type="presParOf" srcId="{2E45B6E8-B09D-4660-85A2-7CDB1458FB29}" destId="{7FDC33D8-EA22-4669-A10B-C9371FDB1B31}" srcOrd="6" destOrd="0" presId="urn:microsoft.com/office/officeart/2005/8/layout/vList2"/>
    <dgm:cxn modelId="{C4ED0FAB-1431-46AA-BAAB-742A3DA0269E}" type="presParOf" srcId="{2E45B6E8-B09D-4660-85A2-7CDB1458FB29}" destId="{33F0B18D-F555-4C94-AC07-040560FF89C0}" srcOrd="7" destOrd="0" presId="urn:microsoft.com/office/officeart/2005/8/layout/vList2"/>
    <dgm:cxn modelId="{DD5EE591-35F4-4D99-BABB-BC50C6ECDC22}" type="presParOf" srcId="{2E45B6E8-B09D-4660-85A2-7CDB1458FB29}" destId="{6B00EC0D-8268-4554-B6D5-AC1D8528CF91}" srcOrd="8" destOrd="0" presId="urn:microsoft.com/office/officeart/2005/8/layout/vList2"/>
    <dgm:cxn modelId="{58AF533C-2C2D-4EA0-9457-253958EBC65A}" type="presParOf" srcId="{2E45B6E8-B09D-4660-85A2-7CDB1458FB29}" destId="{858E9CBF-3874-4E6B-8C1D-3AD6E60D4831}" srcOrd="9" destOrd="0" presId="urn:microsoft.com/office/officeart/2005/8/layout/vList2"/>
    <dgm:cxn modelId="{E82B2F6D-05AC-462F-AC82-A2A5632792F1}" type="presParOf" srcId="{2E45B6E8-B09D-4660-85A2-7CDB1458FB29}" destId="{7BB090A0-0C75-4F21-8F81-D57EE2DD1569}" srcOrd="10" destOrd="0" presId="urn:microsoft.com/office/officeart/2005/8/layout/vList2"/>
    <dgm:cxn modelId="{2AC65C79-A886-4DAD-A970-4A26DEC623D7}" type="presParOf" srcId="{2E45B6E8-B09D-4660-85A2-7CDB1458FB29}" destId="{7E8CBB42-00EC-4B62-8384-D573FE684273}" srcOrd="11" destOrd="0" presId="urn:microsoft.com/office/officeart/2005/8/layout/vList2"/>
    <dgm:cxn modelId="{525BCB27-58FC-40B2-B250-B9C1A42F4C17}" type="presParOf" srcId="{2E45B6E8-B09D-4660-85A2-7CDB1458FB29}" destId="{F9A9A275-2DA0-4D30-9518-D53B08D4584F}" srcOrd="12" destOrd="0" presId="urn:microsoft.com/office/officeart/2005/8/layout/vList2"/>
    <dgm:cxn modelId="{02E27CF3-8BF8-4E3D-9DC3-07FC2A00D594}" type="presParOf" srcId="{2E45B6E8-B09D-4660-85A2-7CDB1458FB29}" destId="{765EC1E1-8BA4-46A8-82AF-193FA098DBE8}" srcOrd="13" destOrd="0" presId="urn:microsoft.com/office/officeart/2005/8/layout/vList2"/>
    <dgm:cxn modelId="{6D0B2822-8BF4-44E2-9076-58C7D2DE19DF}" type="presParOf" srcId="{2E45B6E8-B09D-4660-85A2-7CDB1458FB29}" destId="{2482F25D-B8DA-42D6-BFDE-8B587E64E8CB}" srcOrd="14" destOrd="0" presId="urn:microsoft.com/office/officeart/2005/8/layout/vList2"/>
    <dgm:cxn modelId="{CA4C8E80-2AAB-459E-93DA-39BF3FB01223}" type="presParOf" srcId="{2E45B6E8-B09D-4660-85A2-7CDB1458FB29}" destId="{77442017-3683-4E3F-A40E-365C855E9313}" srcOrd="15" destOrd="0" presId="urn:microsoft.com/office/officeart/2005/8/layout/vList2"/>
    <dgm:cxn modelId="{37CC496D-A6F4-429E-AB07-0996CA1D311B}" type="presParOf" srcId="{2E45B6E8-B09D-4660-85A2-7CDB1458FB29}" destId="{03202CE6-7646-44D0-B99F-CF19BF86C92E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8F54F-E185-4ADD-89F8-35C7156154B6}">
      <dsp:nvSpPr>
        <dsp:cNvPr id="0" name=""/>
        <dsp:cNvSpPr/>
      </dsp:nvSpPr>
      <dsp:spPr>
        <a:xfrm>
          <a:off x="0" y="125352"/>
          <a:ext cx="8229600" cy="4391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管子</a:t>
          </a:r>
          <a:r>
            <a:rPr lang="en-US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：「五七三十五為尺而至於泉」；「四七二十八尺」；「六七四十二尺」；「七八五十六尺」。</a:t>
          </a:r>
          <a:endParaRPr lang="zh-HK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439" y="146791"/>
        <a:ext cx="8186722" cy="396310"/>
      </dsp:txXfrm>
    </dsp:sp>
    <dsp:sp modelId="{7432AEAA-8E18-452F-998D-31370DAD2FBF}">
      <dsp:nvSpPr>
        <dsp:cNvPr id="0" name=""/>
        <dsp:cNvSpPr/>
      </dsp:nvSpPr>
      <dsp:spPr>
        <a:xfrm>
          <a:off x="0" y="604860"/>
          <a:ext cx="8229600" cy="439188"/>
        </a:xfrm>
        <a:prstGeom prst="roundRect">
          <a:avLst/>
        </a:prstGeom>
        <a:solidFill>
          <a:schemeClr val="accent2">
            <a:hueOff val="585190"/>
            <a:satOff val="-730"/>
            <a:lumOff val="1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靈樞經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卷四：「五八四十。」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endParaRPr lang="zh-HK" sz="1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439" y="626299"/>
        <a:ext cx="8186722" cy="396310"/>
      </dsp:txXfrm>
    </dsp:sp>
    <dsp:sp modelId="{4548FAAC-B420-412C-AA3C-B0E5C7D17340}">
      <dsp:nvSpPr>
        <dsp:cNvPr id="0" name=""/>
        <dsp:cNvSpPr/>
      </dsp:nvSpPr>
      <dsp:spPr>
        <a:xfrm>
          <a:off x="0" y="1084369"/>
          <a:ext cx="8229600" cy="439188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荀子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·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大略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：「六六三十六，三丈六尺。」</a:t>
          </a:r>
          <a:endParaRPr lang="zh-HK" sz="1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439" y="1105808"/>
        <a:ext cx="8186722" cy="396310"/>
      </dsp:txXfrm>
    </dsp:sp>
    <dsp:sp modelId="{7FDC33D8-EA22-4669-A10B-C9371FDB1B31}">
      <dsp:nvSpPr>
        <dsp:cNvPr id="0" name=""/>
        <dsp:cNvSpPr/>
      </dsp:nvSpPr>
      <dsp:spPr>
        <a:xfrm>
          <a:off x="0" y="1563878"/>
          <a:ext cx="8229600" cy="439188"/>
        </a:xfrm>
        <a:prstGeom prst="roundRect">
          <a:avLst/>
        </a:prstGeom>
        <a:solidFill>
          <a:schemeClr val="accent2">
            <a:hueOff val="1755570"/>
            <a:satOff val="-2190"/>
            <a:lumOff val="5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戰果策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「昔周之伐殷，得九鼎，凡一鼎而九萬人挽之，九九八十一萬人。」</a:t>
          </a:r>
          <a:endParaRPr lang="zh-HK" sz="1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439" y="1585317"/>
        <a:ext cx="8186722" cy="396310"/>
      </dsp:txXfrm>
    </dsp:sp>
    <dsp:sp modelId="{6B00EC0D-8268-4554-B6D5-AC1D8528CF91}">
      <dsp:nvSpPr>
        <dsp:cNvPr id="0" name=""/>
        <dsp:cNvSpPr/>
      </dsp:nvSpPr>
      <dsp:spPr>
        <a:xfrm>
          <a:off x="0" y="2043387"/>
          <a:ext cx="8229600" cy="439188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大戴禮記 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·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易本命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：「天一地二人三；三三而九，九九八十一，一主日，日數十，故人十月而生。」</a:t>
          </a:r>
          <a:endParaRPr lang="zh-HK" sz="1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439" y="2064826"/>
        <a:ext cx="8186722" cy="396310"/>
      </dsp:txXfrm>
    </dsp:sp>
    <dsp:sp modelId="{7BB090A0-0C75-4F21-8F81-D57EE2DD1569}">
      <dsp:nvSpPr>
        <dsp:cNvPr id="0" name=""/>
        <dsp:cNvSpPr/>
      </dsp:nvSpPr>
      <dsp:spPr>
        <a:xfrm>
          <a:off x="0" y="2522895"/>
          <a:ext cx="8229600" cy="439188"/>
        </a:xfrm>
        <a:prstGeom prst="roundRect">
          <a:avLst/>
        </a:prstGeom>
        <a:solidFill>
          <a:schemeClr val="accent2">
            <a:hueOff val="2925949"/>
            <a:satOff val="-3649"/>
            <a:lumOff val="8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呂氏春秋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：「三七二十一，臣故曰君延年二十一歲。 」 </a:t>
          </a:r>
          <a:endParaRPr lang="zh-HK" sz="1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439" y="2544334"/>
        <a:ext cx="8186722" cy="396310"/>
      </dsp:txXfrm>
    </dsp:sp>
    <dsp:sp modelId="{F9A9A275-2DA0-4D30-9518-D53B08D4584F}">
      <dsp:nvSpPr>
        <dsp:cNvPr id="0" name=""/>
        <dsp:cNvSpPr/>
      </dsp:nvSpPr>
      <dsp:spPr>
        <a:xfrm>
          <a:off x="0" y="3002404"/>
          <a:ext cx="8229600" cy="439188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春秋繁露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 「二四八。」</a:t>
          </a:r>
          <a:endParaRPr lang="zh-HK" sz="1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439" y="3023843"/>
        <a:ext cx="8186722" cy="396310"/>
      </dsp:txXfrm>
    </dsp:sp>
    <dsp:sp modelId="{2482F25D-B8DA-42D6-BFDE-8B587E64E8CB}">
      <dsp:nvSpPr>
        <dsp:cNvPr id="0" name=""/>
        <dsp:cNvSpPr/>
      </dsp:nvSpPr>
      <dsp:spPr>
        <a:xfrm>
          <a:off x="0" y="3481913"/>
          <a:ext cx="8229600" cy="439188"/>
        </a:xfrm>
        <a:prstGeom prst="roundRect">
          <a:avLst/>
        </a:prstGeom>
        <a:solidFill>
          <a:schemeClr val="accent2">
            <a:hueOff val="4096329"/>
            <a:satOff val="-5109"/>
            <a:lumOff val="12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賈誼新書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卷四： 「四六二十四。 」</a:t>
          </a:r>
          <a:endParaRPr lang="zh-HK" sz="1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439" y="3503352"/>
        <a:ext cx="8186722" cy="396310"/>
      </dsp:txXfrm>
    </dsp:sp>
    <dsp:sp modelId="{03202CE6-7646-44D0-B99F-CF19BF86C92E}">
      <dsp:nvSpPr>
        <dsp:cNvPr id="0" name=""/>
        <dsp:cNvSpPr/>
      </dsp:nvSpPr>
      <dsp:spPr>
        <a:xfrm>
          <a:off x="0" y="3961422"/>
          <a:ext cx="8229600" cy="439188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戰國策</a:t>
          </a:r>
          <a:r>
            <a:rPr lang="en-US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CN" sz="1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： 「九九八十一，三七二十一。 」</a:t>
          </a:r>
          <a:endParaRPr lang="zh-HK" sz="1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439" y="3982861"/>
        <a:ext cx="8186722" cy="396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DFA4D-D763-4162-A7DF-E0047BD63CBC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6942C-F163-4EF5-80D7-FE02102E29C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15728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89546-1DC9-46F5-B1B9-711797AA6C50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C0921-3FFE-426D-92BA-A3665EB635B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4765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EDB0F-6348-4F97-98A9-8268CB714731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46321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0921-3FFE-426D-92BA-A3665EB635BF}" type="slidenum">
              <a:rPr lang="zh-HK" altLang="en-US" smtClean="0"/>
              <a:t>31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7179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4443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190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391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23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3427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1799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5533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8703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5025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5324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3458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B3CC2-61F0-4984-A808-251D4EBB6BE9}" type="datetimeFigureOut">
              <a:rPr lang="zh-HK" altLang="en-US" smtClean="0"/>
              <a:t>21/2/2019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36CDB-B727-40BD-BF5B-9CE606031C5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9166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" y="1196750"/>
            <a:ext cx="4364253" cy="381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87710" y="0"/>
            <a:ext cx="3491879" cy="7810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700" dirty="0" smtClean="0">
                <a:latin typeface="Adobe 繁黑體 Std B" pitchFamily="34" charset="-128"/>
                <a:ea typeface="Adobe 繁黑體 Std B" pitchFamily="34" charset="-128"/>
              </a:rPr>
              <a:t>儒家</a:t>
            </a:r>
            <a:r>
              <a:rPr lang="zh-CN" altLang="en-US" sz="2700" dirty="0" smtClean="0">
                <a:latin typeface="Adobe 繁黑體 Std B" pitchFamily="34" charset="-128"/>
                <a:ea typeface="Adobe 繁黑體 Std B" pitchFamily="34" charset="-128"/>
              </a:rPr>
              <a:t>經</a:t>
            </a:r>
            <a:r>
              <a:rPr lang="zh-TW" altLang="en-US" sz="2700" dirty="0" smtClean="0">
                <a:latin typeface="Adobe 繁黑體 Std B" pitchFamily="34" charset="-128"/>
                <a:ea typeface="Adobe 繁黑體 Std B" pitchFamily="34" charset="-128"/>
              </a:rPr>
              <a:t>典可以治國？</a:t>
            </a:r>
            <a:endParaRPr lang="en-US" sz="27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5" name="Subtitle 4"/>
          <p:cNvSpPr txBox="1">
            <a:spLocks/>
          </p:cNvSpPr>
          <p:nvPr/>
        </p:nvSpPr>
        <p:spPr>
          <a:xfrm>
            <a:off x="755576" y="692696"/>
            <a:ext cx="36004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itchFamily="34" charset="-128"/>
                <a:ea typeface="Adobe 繁黑體 Std B" pitchFamily="34" charset="-128"/>
              </a:rPr>
              <a:t>相關課題：漢代士人政府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6641" y="19051"/>
            <a:ext cx="914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總論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6640" y="480716"/>
            <a:ext cx="4481863" cy="60016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漢朝自立國以來，除廢除部分苛法外，大體以黃老無為的方式治國，與民休息，國力得到恢復，但亦產生不少問題，如國內</a:t>
            </a:r>
            <a:r>
              <a:rPr lang="zh-CN" altLang="en-US" sz="1600" dirty="0" smtClean="0"/>
              <a:t>諸侯</a:t>
            </a:r>
            <a:r>
              <a:rPr lang="zh-CN" altLang="en-US" sz="1600" dirty="0"/>
              <a:t>的</a:t>
            </a:r>
            <a:r>
              <a:rPr lang="zh-CN" altLang="en-US" sz="1600" dirty="0" smtClean="0"/>
              <a:t>橫蠻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1600" dirty="0" smtClean="0"/>
              <a:t>以及</a:t>
            </a:r>
            <a:r>
              <a:rPr lang="zh-CN" altLang="en-US" sz="1600" dirty="0"/>
              <a:t>國外匈奴的</a:t>
            </a:r>
            <a:r>
              <a:rPr lang="zh-CN" altLang="en-US" sz="1600" dirty="0" smtClean="0"/>
              <a:t>侵擾</a:t>
            </a:r>
            <a:r>
              <a:rPr lang="zh-TW" altLang="en-US" sz="1600" dirty="0" smtClean="0"/>
              <a:t>等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zh-CN" altLang="en-US" sz="1600" dirty="0" smtClean="0"/>
              <a:t>公元前</a:t>
            </a:r>
            <a:r>
              <a:rPr lang="en-US" altLang="zh-CN" sz="1600" dirty="0" smtClean="0"/>
              <a:t>141</a:t>
            </a:r>
            <a:r>
              <a:rPr lang="zh-CN" altLang="en-US" sz="1600" dirty="0" smtClean="0"/>
              <a:t>年年僅</a:t>
            </a:r>
            <a:r>
              <a:rPr lang="en-US" altLang="zh-CN" sz="1600" dirty="0" smtClean="0"/>
              <a:t>16</a:t>
            </a:r>
            <a:r>
              <a:rPr lang="zh-CN" altLang="en-US" sz="1600" dirty="0" smtClean="0"/>
              <a:t>歲的漢武帝即位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1600" dirty="0" smtClean="0"/>
              <a:t>很想有一番作為，奈何朝廷上下都被貴族把持。這些貴族，</a:t>
            </a:r>
            <a:r>
              <a:rPr lang="zh-TW" altLang="en-US" sz="1600" dirty="0" smtClean="0"/>
              <a:t>多</a:t>
            </a:r>
            <a:r>
              <a:rPr lang="zh-CN" altLang="en-US" sz="1600" dirty="0" smtClean="0"/>
              <a:t>是皇帝宗親</a:t>
            </a:r>
            <a:r>
              <a:rPr lang="zh-TW" altLang="en-US" sz="1600" dirty="0" smtClean="0"/>
              <a:t>、</a:t>
            </a:r>
            <a:r>
              <a:rPr lang="zh-CN" altLang="en-US" sz="1600" dirty="0" smtClean="0"/>
              <a:t>外戚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及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開</a:t>
            </a:r>
            <a:r>
              <a:rPr lang="zh-CN" altLang="en-US" sz="1600" dirty="0" smtClean="0"/>
              <a:t>國功臣的後裔。</a:t>
            </a:r>
            <a:r>
              <a:rPr lang="zh-CN" altLang="en-US" sz="1600" dirty="0"/>
              <a:t>身份</a:t>
            </a:r>
            <a:r>
              <a:rPr lang="zh-CN" altLang="en-US" sz="1600" dirty="0" smtClean="0"/>
              <a:t>雖然不同，但均安於現狀。</a:t>
            </a:r>
            <a:r>
              <a:rPr lang="zh-CN" altLang="en-US" sz="1600" dirty="0" smtClean="0">
                <a:latin typeface="+mn-ea"/>
              </a:rPr>
              <a:t>於是他們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凡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事</a:t>
            </a:r>
            <a:r>
              <a:rPr lang="zh-CN" altLang="en-US" sz="1600" dirty="0" smtClean="0">
                <a:latin typeface="+mn-ea"/>
              </a:rPr>
              <a:t>都</a:t>
            </a:r>
            <a:r>
              <a:rPr lang="zh-CN" altLang="en-US" sz="1600" dirty="0" smtClean="0"/>
              <a:t>主張忍讓，多一事不如少一事。</a:t>
            </a:r>
            <a:endParaRPr lang="en-US" altLang="zh-CN" sz="1600" dirty="0" smtClean="0"/>
          </a:p>
          <a:p>
            <a:endParaRPr lang="en-US" altLang="zh-CN" sz="1600" dirty="0" smtClean="0"/>
          </a:p>
          <a:p>
            <a:r>
              <a:rPr lang="zh-CN" altLang="en-US" sz="1600" dirty="0" smtClean="0"/>
              <a:t>漢武帝在位</a:t>
            </a:r>
            <a:r>
              <a:rPr lang="en-US" altLang="zh-CN" sz="1600" dirty="0" smtClean="0"/>
              <a:t>54</a:t>
            </a:r>
            <a:r>
              <a:rPr lang="zh-CN" altLang="en-US" sz="1600" dirty="0" smtClean="0"/>
              <a:t>年，進行了兩方面的改革：一、通過地方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太</a:t>
            </a:r>
            <a:r>
              <a:rPr lang="zh-CN" altLang="en-US" sz="1600" dirty="0" smtClean="0"/>
              <a:t>守的推薦，</a:t>
            </a:r>
            <a:r>
              <a:rPr lang="zh-CN" altLang="en-US" sz="1600" smtClean="0"/>
              <a:t>將全國</a:t>
            </a:r>
            <a:r>
              <a:rPr lang="zh-CN" altLang="en-US" sz="1600" dirty="0" smtClean="0"/>
              <a:t>各地的精英招納到長安朝廷當官，以平衡貴族的勢力；二、規定作為皇帝政治顧問的「博士」，只限於修習儒家五本經書的學者。即是說，若是研習主張忍讓的「黃老思想」，便不能當官。這兩個改革，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使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不少人相信，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漢朝由此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成為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一個非貴族的「士人政府」。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但這些儒生的數目畢竟不多，國家的日常運作實在有賴一班士吏</a:t>
            </a:r>
            <a:r>
              <a:rPr lang="zh-CN" altLang="en-US" sz="1600" dirty="0"/>
              <a:t>。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這些官員究竟具備什麼條件</a:t>
            </a:r>
            <a:r>
              <a:rPr lang="en-US" altLang="zh-TW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又如何幫助君主治國</a:t>
            </a:r>
            <a:r>
              <a:rPr lang="en-US" altLang="zh-TW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</a:p>
          <a:p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5015447"/>
            <a:ext cx="410445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物件：畫像磚</a:t>
            </a:r>
            <a:r>
              <a:rPr lang="en-US" altLang="zh-CN" sz="1400" dirty="0" smtClean="0"/>
              <a:t>--</a:t>
            </a:r>
            <a:r>
              <a:rPr lang="zh-CN" altLang="en-US" sz="1400" dirty="0"/>
              <a:t>「傳經講學</a:t>
            </a:r>
            <a:r>
              <a:rPr lang="zh-CN" altLang="en-US" sz="1400" dirty="0" smtClean="0"/>
              <a:t>」，</a:t>
            </a:r>
            <a:r>
              <a:rPr lang="en-US" altLang="zh-CN" sz="1400" dirty="0" smtClean="0"/>
              <a:t>45x40</a:t>
            </a:r>
            <a:r>
              <a:rPr lang="zh-CN" altLang="en-US" sz="1400" dirty="0" smtClean="0"/>
              <a:t>厘米，</a:t>
            </a:r>
            <a:r>
              <a:rPr lang="zh-CN" altLang="en-US" sz="1400" dirty="0" smtClean="0">
                <a:solidFill>
                  <a:prstClr val="black"/>
                </a:solidFill>
              </a:rPr>
              <a:t>四川</a:t>
            </a:r>
            <a:r>
              <a:rPr lang="zh-CN" altLang="en-US" sz="1400" dirty="0">
                <a:solidFill>
                  <a:prstClr val="black"/>
                </a:solidFill>
              </a:rPr>
              <a:t>成都</a:t>
            </a:r>
            <a:r>
              <a:rPr lang="zh-CN" altLang="en-US" sz="1400" dirty="0" smtClean="0">
                <a:solidFill>
                  <a:prstClr val="black"/>
                </a:solidFill>
              </a:rPr>
              <a:t>出土，</a:t>
            </a:r>
            <a:r>
              <a:rPr lang="zh-CN" altLang="en-US" sz="1400" dirty="0" smtClean="0"/>
              <a:t>四川省博物館藏。</a:t>
            </a:r>
            <a:endParaRPr lang="en-US" altLang="zh-CN" sz="1400" dirty="0" smtClean="0"/>
          </a:p>
        </p:txBody>
      </p:sp>
      <p:sp>
        <p:nvSpPr>
          <p:cNvPr id="2" name="矩形 1"/>
          <p:cNvSpPr/>
          <p:nvPr/>
        </p:nvSpPr>
        <p:spPr>
          <a:xfrm>
            <a:off x="4712069" y="5373216"/>
            <a:ext cx="42524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</a:rPr>
              <a:t>在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本部分</a:t>
            </a:r>
            <a:r>
              <a:rPr lang="zh-CN" altLang="en-US" sz="1600" dirty="0">
                <a:latin typeface="宋体" panose="02010600030101010101" pitchFamily="2" charset="-122"/>
              </a:rPr>
              <a:t>，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zh-CN" altLang="en-US" sz="1600" dirty="0">
                <a:latin typeface="宋体" panose="02010600030101010101" pitchFamily="2" charset="-122"/>
              </a:rPr>
              <a:t>將可以學到：</a:t>
            </a:r>
            <a:endParaRPr lang="en-US" altLang="zh-CN" sz="1600" dirty="0">
              <a:latin typeface="宋体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宋体" panose="02010600030101010101" pitchFamily="2" charset="-122"/>
              </a:rPr>
              <a:t>漢武帝的獨尊儒術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及</a:t>
            </a:r>
            <a:r>
              <a:rPr lang="zh-CN" altLang="en-US" sz="1600" dirty="0">
                <a:latin typeface="宋体" panose="02010600030101010101" pitchFamily="2" charset="-122"/>
              </a:rPr>
              <a:t>士人政府的建立</a:t>
            </a:r>
            <a:endParaRPr lang="en-US" altLang="zh-CN" sz="1600" dirty="0">
              <a:latin typeface="宋体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漢代官吏需要具備的知識及技能</a:t>
            </a:r>
            <a:endParaRPr lang="zh-HK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487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496944" cy="58477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61950" indent="-361950"/>
            <a:r>
              <a:rPr lang="zh-CN" altLang="en-US" sz="1600" dirty="0" smtClean="0"/>
              <a:t>「</a:t>
            </a:r>
            <a:r>
              <a:rPr lang="zh-CN" altLang="en-US" sz="1600" dirty="0"/>
              <a:t>木簡</a:t>
            </a:r>
            <a:r>
              <a:rPr lang="zh-CN" altLang="en-US" sz="1600" dirty="0" smtClean="0"/>
              <a:t>」：竹簡之外，也有木簡。把</a:t>
            </a:r>
            <a:r>
              <a:rPr lang="zh-CN" altLang="en-US" sz="1600" dirty="0"/>
              <a:t>木切成片狀</a:t>
            </a:r>
            <a:r>
              <a:rPr lang="zh-CN" altLang="en-US" sz="1600" dirty="0" smtClean="0"/>
              <a:t>，便成「</a:t>
            </a:r>
            <a:r>
              <a:rPr lang="zh-CN" altLang="en-US" sz="1600" dirty="0"/>
              <a:t>木簡</a:t>
            </a:r>
            <a:r>
              <a:rPr lang="zh-CN" altLang="en-US" sz="1600" dirty="0" smtClean="0"/>
              <a:t>」。但切木成片，不及用竹來</a:t>
            </a:r>
            <a:endParaRPr lang="en-US" altLang="zh-CN" sz="1600" dirty="0" smtClean="0"/>
          </a:p>
          <a:p>
            <a:pPr marL="361950" indent="-361950"/>
            <a:r>
              <a:rPr lang="en-US" altLang="zh-CN" sz="1600" dirty="0"/>
              <a:t> </a:t>
            </a:r>
            <a:r>
              <a:rPr lang="en-US" altLang="zh-CN" sz="1600" dirty="0" smtClean="0"/>
              <a:t>                     </a:t>
            </a:r>
            <a:r>
              <a:rPr lang="zh-CN" altLang="en-US" sz="1600" dirty="0" smtClean="0"/>
              <a:t>得</a:t>
            </a:r>
            <a:r>
              <a:rPr lang="zh-CN" altLang="en-US" sz="1600" dirty="0"/>
              <a:t>容易</a:t>
            </a:r>
            <a:r>
              <a:rPr lang="zh-CN" altLang="en-US" sz="1600" dirty="0" smtClean="0"/>
              <a:t>，因此漢代的士人多</a:t>
            </a:r>
            <a:r>
              <a:rPr lang="zh-CN" altLang="en-US" sz="1600" dirty="0"/>
              <a:t>簡單地</a:t>
            </a:r>
            <a:r>
              <a:rPr lang="zh-CN" altLang="en-US" sz="1600" dirty="0" smtClean="0"/>
              <a:t>以</a:t>
            </a:r>
            <a:r>
              <a:rPr lang="zh-CN" altLang="en-US" sz="1600" dirty="0"/>
              <a:t>小木板（ 「牘」 ）形式出現</a:t>
            </a:r>
            <a:r>
              <a:rPr lang="zh-CN" altLang="en-US" sz="1600" dirty="0" smtClean="0"/>
              <a:t>，稱</a:t>
            </a:r>
            <a:r>
              <a:rPr lang="zh-CN" altLang="en-US" sz="1600" dirty="0"/>
              <a:t>為</a:t>
            </a:r>
            <a:r>
              <a:rPr lang="zh-CN" altLang="en-US" sz="1600" dirty="0" smtClean="0"/>
              <a:t>「木牘」。</a:t>
            </a:r>
            <a:endParaRPr lang="en-US" altLang="zh-CN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9" y="1196752"/>
            <a:ext cx="4104456" cy="308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196752"/>
            <a:ext cx="2115637" cy="381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34076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A</a:t>
            </a:r>
            <a:endParaRPr lang="zh-HK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262335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B</a:t>
            </a:r>
            <a:endParaRPr lang="zh-HK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653136"/>
            <a:ext cx="394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這</a:t>
            </a:r>
            <a:r>
              <a:rPr lang="zh-CN" altLang="en-US" sz="1600" dirty="0" smtClean="0"/>
              <a:t>是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台</a:t>
            </a:r>
            <a:r>
              <a:rPr lang="zh-CN" altLang="en-US" sz="1600" dirty="0" smtClean="0"/>
              <a:t>灣歷史語言研究所藏的漢朝簡牘，你能分辨出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哪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份是木簡，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哪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個</a:t>
            </a:r>
            <a:r>
              <a:rPr lang="zh-CN" altLang="en-US" sz="1600" dirty="0" smtClean="0"/>
              <a:t>是木牘嗎</a:t>
            </a:r>
            <a:r>
              <a:rPr lang="en-US" altLang="zh-CN" sz="1600" dirty="0">
                <a:latin typeface="+mn-ea"/>
              </a:rPr>
              <a:t>?</a:t>
            </a:r>
            <a:endParaRPr lang="zh-HK" altLang="en-US" sz="1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020919"/>
              </p:ext>
            </p:extLst>
          </p:nvPr>
        </p:nvGraphicFramePr>
        <p:xfrm>
          <a:off x="467544" y="5373216"/>
          <a:ext cx="2232248" cy="7416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b="0" dirty="0" smtClean="0"/>
                        <a:t>木簡</a:t>
                      </a:r>
                      <a:endParaRPr lang="zh-HK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木牘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96752"/>
            <a:ext cx="1872208" cy="447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73934" y="5445224"/>
            <a:ext cx="2276852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這位儒生，正在朝廷上持著寫上筆記的木牘，向皇帝表示意見。</a:t>
            </a:r>
            <a:endParaRPr lang="zh-HK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948264" y="6562853"/>
            <a:ext cx="2083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 smtClean="0"/>
              <a:t>（取圖自孫機，頁</a:t>
            </a:r>
            <a:r>
              <a:rPr lang="en-US" altLang="zh-HK" sz="1000" dirty="0" smtClean="0"/>
              <a:t>283</a:t>
            </a:r>
            <a:r>
              <a:rPr lang="zh-CN" altLang="en-US" sz="1000" dirty="0" smtClean="0"/>
              <a:t>）</a:t>
            </a:r>
            <a:endParaRPr lang="zh-HK" altLang="en-US" sz="1000" dirty="0"/>
          </a:p>
        </p:txBody>
      </p:sp>
      <p:sp>
        <p:nvSpPr>
          <p:cNvPr id="3" name="矩形 2"/>
          <p:cNvSpPr/>
          <p:nvPr/>
        </p:nvSpPr>
        <p:spPr>
          <a:xfrm>
            <a:off x="1963322" y="5374724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000" dirty="0">
                <a:solidFill>
                  <a:srgbClr val="FF0000"/>
                </a:solidFill>
              </a:rPr>
              <a:t>A</a:t>
            </a:r>
            <a:endParaRPr lang="zh-HK" altLang="en-US" sz="20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60677" y="5748243"/>
            <a:ext cx="324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000" dirty="0">
                <a:solidFill>
                  <a:srgbClr val="FF0000"/>
                </a:solidFill>
              </a:rPr>
              <a:t>B</a:t>
            </a:r>
            <a:endParaRPr lang="zh-HK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1075" y="836712"/>
            <a:ext cx="8229600" cy="936104"/>
          </a:xfrm>
        </p:spPr>
        <p:txBody>
          <a:bodyPr>
            <a:normAutofit/>
          </a:bodyPr>
          <a:lstStyle/>
          <a:p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秦漢帝國是中國歷史上首個長期（前</a:t>
            </a:r>
            <a:r>
              <a:rPr lang="en-US" altLang="zh-TW" sz="1800" dirty="0" smtClean="0">
                <a:ea typeface="SimSun" panose="02010600030101010101" pitchFamily="2" charset="-122"/>
              </a:rPr>
              <a:t>221-</a:t>
            </a:r>
            <a:r>
              <a:rPr lang="zh-TW" altLang="en-US" sz="1800" dirty="0" smtClean="0">
                <a:ea typeface="SimSun" panose="02010600030101010101" pitchFamily="2" charset="-122"/>
              </a:rPr>
              <a:t>前</a:t>
            </a:r>
            <a:r>
              <a:rPr lang="en-US" altLang="zh-TW" sz="1800" dirty="0" smtClean="0">
                <a:ea typeface="SimSun" panose="02010600030101010101" pitchFamily="2" charset="-122"/>
              </a:rPr>
              <a:t>206</a:t>
            </a:r>
            <a:r>
              <a:rPr lang="zh-TW" altLang="en-US" sz="1800" dirty="0" smtClean="0">
                <a:ea typeface="SimSun" panose="02010600030101010101" pitchFamily="2" charset="-122"/>
              </a:rPr>
              <a:t>年；前</a:t>
            </a:r>
            <a:r>
              <a:rPr lang="en-US" altLang="zh-TW" sz="1800" dirty="0" smtClean="0">
                <a:ea typeface="SimSun" panose="02010600030101010101" pitchFamily="2" charset="-122"/>
              </a:rPr>
              <a:t>206</a:t>
            </a:r>
            <a:r>
              <a:rPr lang="zh-TW" altLang="en-US" sz="1800" dirty="0" smtClean="0">
                <a:ea typeface="SimSun" panose="02010600030101010101" pitchFamily="2" charset="-122"/>
              </a:rPr>
              <a:t>年</a:t>
            </a:r>
            <a:r>
              <a:rPr lang="en-US" altLang="zh-TW" sz="1800" dirty="0" smtClean="0">
                <a:ea typeface="SimSun" panose="02010600030101010101" pitchFamily="2" charset="-122"/>
              </a:rPr>
              <a:t>-</a:t>
            </a:r>
            <a:r>
              <a:rPr lang="zh-TW" altLang="en-US" sz="1800" dirty="0" smtClean="0">
                <a:ea typeface="SimSun" panose="02010600030101010101" pitchFamily="2" charset="-122"/>
              </a:rPr>
              <a:t>公元</a:t>
            </a:r>
            <a:r>
              <a:rPr lang="en-US" altLang="zh-TW" sz="1800" dirty="0" smtClean="0">
                <a:ea typeface="SimSun" panose="02010600030101010101" pitchFamily="2" charset="-122"/>
              </a:rPr>
              <a:t>220</a:t>
            </a:r>
            <a:r>
              <a:rPr lang="zh-TW" altLang="en-US" sz="1800" dirty="0" smtClean="0">
                <a:ea typeface="SimSun" panose="02010600030101010101" pitchFamily="2" charset="-122"/>
              </a:rPr>
              <a:t>年，共</a:t>
            </a:r>
            <a:r>
              <a:rPr lang="en-US" altLang="zh-TW" sz="1800" dirty="0" smtClean="0">
                <a:ea typeface="SimSun" panose="02010600030101010101" pitchFamily="2" charset="-122"/>
              </a:rPr>
              <a:t>441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年）統一的帝國，但它沒有現代的電腦文書、運算系統，也沒有現代化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通訊設施。你想它是靠什麼來管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治這個龐大的帝國</a:t>
            </a:r>
            <a:r>
              <a:rPr lang="en-US" altLang="zh-TW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TW" dirty="0" smtClean="0"/>
          </a:p>
          <a:p>
            <a:pPr marL="457200" lvl="1" indent="0">
              <a:buNone/>
            </a:pPr>
            <a:endParaRPr lang="en-US" altLang="zh-TW" dirty="0" smtClean="0"/>
          </a:p>
        </p:txBody>
      </p:sp>
      <p:sp>
        <p:nvSpPr>
          <p:cNvPr id="4" name="TextBox 12"/>
          <p:cNvSpPr txBox="1"/>
          <p:nvPr/>
        </p:nvSpPr>
        <p:spPr>
          <a:xfrm>
            <a:off x="451075" y="260648"/>
            <a:ext cx="377070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8"/>
                <a:ea typeface="Adobe 繁黑體 Std B" pitchFamily="34" charset="-128"/>
              </a:rPr>
              <a:t>如何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管治這個龐大的帝國</a:t>
            </a:r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?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6105654"/>
            <a:ext cx="5089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我們可以看看出土的秦漢簡牘中有什麼提示。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2816"/>
            <a:ext cx="7240640" cy="43924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804248" y="5857527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sz="1400" dirty="0" smtClean="0"/>
              <a:t>西漢疆域圖</a:t>
            </a:r>
            <a:endParaRPr lang="zh-HK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861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133056"/>
          </a:xfrm>
        </p:spPr>
        <p:txBody>
          <a:bodyPr>
            <a:noAutofit/>
          </a:bodyPr>
          <a:lstStyle/>
          <a:p>
            <a:r>
              <a:rPr lang="zh-TW" altLang="en-US" sz="200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張掖居延甲渠塞有秩士吏公乘段尊中勞一歲八月廿日</a:t>
            </a:r>
            <a:r>
              <a:rPr lang="zh-TW" altLang="en-US" sz="200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能書會計</a:t>
            </a:r>
            <a:r>
              <a:rPr lang="zh-TW" altLang="en-US" sz="200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治官民頗</a:t>
            </a:r>
            <a:r>
              <a:rPr lang="zh-TW" altLang="en-US" sz="200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知律令</a:t>
            </a:r>
            <a:r>
              <a:rPr lang="zh-TW" altLang="en-US" sz="200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文 </a:t>
            </a:r>
            <a:r>
              <a:rPr lang="zh-CN" altLang="en-US" sz="200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（破城</a:t>
            </a:r>
            <a:r>
              <a:rPr lang="zh-CN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子 </a:t>
            </a:r>
            <a:r>
              <a:rPr lang="en-US" altLang="zh-CN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057.006</a:t>
            </a:r>
            <a:r>
              <a:rPr lang="zh-CN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smtClean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候官窮虜長簪褭單立中功五勞　三月</a:t>
            </a:r>
            <a:r>
              <a:rPr lang="zh-TW" altLang="en-US" sz="200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能書會計</a:t>
            </a:r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治官民頗</a:t>
            </a:r>
            <a:r>
              <a:rPr lang="zh-TW" altLang="en-US" sz="200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知律令</a:t>
            </a:r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文年卅歲長七尺五寸應令居延中宿里家去官七十五里　屬居延部 </a:t>
            </a:r>
            <a:r>
              <a:rPr lang="zh-CN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（破城子 </a:t>
            </a:r>
            <a:r>
              <a:rPr lang="en-US" altLang="zh-CN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089.024</a:t>
            </a:r>
            <a:r>
              <a:rPr lang="zh-CN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smtClean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肩水候官並山長公乘司馬成中勞二歲八月十四日</a:t>
            </a:r>
            <a:r>
              <a:rPr lang="zh-TW" altLang="en-US" sz="200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能書會計</a:t>
            </a:r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治官民頗</a:t>
            </a:r>
            <a:r>
              <a:rPr lang="zh-TW" altLang="en-US" sz="200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知律令</a:t>
            </a:r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武年卅二歲長七尺五寸觻得成漢里家去官六百里  </a:t>
            </a:r>
            <a:r>
              <a:rPr lang="zh-CN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HK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地灣 </a:t>
            </a:r>
            <a:r>
              <a:rPr lang="en-US" altLang="zh-CN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013.007</a:t>
            </a:r>
            <a:r>
              <a:rPr lang="zh-CN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smtClean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肩水候官執胡隧長公大夫奚路人中勞三歲一月</a:t>
            </a:r>
            <a:r>
              <a:rPr lang="zh-TW" altLang="en-US" sz="200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能書會計</a:t>
            </a:r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治官民頗</a:t>
            </a:r>
            <a:r>
              <a:rPr lang="zh-TW" altLang="en-US" sz="200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知律令</a:t>
            </a:r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文年</a:t>
            </a:r>
            <a:r>
              <a:rPr lang="zh-CN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四十</a:t>
            </a:r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七歲長七尺五寸氐池宜藥里家去官六百五十里 </a:t>
            </a:r>
            <a:r>
              <a:rPr lang="zh-CN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HK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地灣 </a:t>
            </a:r>
            <a:r>
              <a:rPr lang="en-US" altLang="zh-CN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179.004</a:t>
            </a:r>
            <a:r>
              <a:rPr lang="zh-CN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smtClean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候長公乘蓬士長當中勞三歲六月五日</a:t>
            </a:r>
            <a:r>
              <a:rPr lang="zh-TW" altLang="en-US" sz="200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能書會計</a:t>
            </a:r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治官民頗</a:t>
            </a:r>
            <a:r>
              <a:rPr lang="zh-TW" altLang="en-US" sz="200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知律令</a:t>
            </a:r>
            <a:r>
              <a:rPr lang="zh-TW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武年七歲長七尺六寸 </a:t>
            </a:r>
            <a:r>
              <a:rPr lang="zh-CN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HK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地灣 </a:t>
            </a:r>
            <a:r>
              <a:rPr lang="en-US" altLang="zh-CN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562.002</a:t>
            </a:r>
            <a:r>
              <a:rPr lang="zh-CN" altLang="en-US" sz="2000" smtClean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31718" y="5445224"/>
            <a:ext cx="7560840" cy="64633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問題：從以上簡牘中對官吏評核的例子中，那時任官需要具備什麼條件</a:t>
            </a:r>
            <a:r>
              <a:rPr lang="en-US" altLang="zh-CN" dirty="0" smtClean="0">
                <a:latin typeface="+mn-ea"/>
              </a:rPr>
              <a:t>?</a:t>
            </a:r>
          </a:p>
          <a:p>
            <a:endParaRPr lang="en-US" altLang="zh-TW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457200" y="166174"/>
            <a:ext cx="425881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簡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牘中有關評核官吏的</a:t>
            </a:r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例子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3568" y="5766502"/>
            <a:ext cx="3406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答：</a:t>
            </a:r>
            <a:r>
              <a:rPr lang="en-US" altLang="zh-TW" dirty="0">
                <a:solidFill>
                  <a:srgbClr val="FF0000"/>
                </a:solidFill>
                <a:ea typeface="SimSun" panose="02010600030101010101" pitchFamily="2" charset="-122"/>
              </a:rPr>
              <a:t>1. </a:t>
            </a:r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</a:rPr>
              <a:t>能書；</a:t>
            </a:r>
            <a:r>
              <a:rPr lang="en-US" altLang="zh-TW" dirty="0">
                <a:solidFill>
                  <a:srgbClr val="FF0000"/>
                </a:solidFill>
                <a:ea typeface="SimSun" panose="02010600030101010101" pitchFamily="2" charset="-122"/>
              </a:rPr>
              <a:t>2. </a:t>
            </a:r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</a:rPr>
              <a:t>會計；</a:t>
            </a:r>
            <a:r>
              <a:rPr lang="en-US" altLang="zh-TW" dirty="0">
                <a:solidFill>
                  <a:srgbClr val="FF0000"/>
                </a:solidFill>
                <a:ea typeface="SimSun" panose="02010600030101010101" pitchFamily="2" charset="-122"/>
              </a:rPr>
              <a:t>3. </a:t>
            </a:r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</a:rPr>
              <a:t>知律令</a:t>
            </a:r>
            <a:endParaRPr lang="zh-HK" altLang="en-US" dirty="0">
              <a:solidFill>
                <a:srgbClr val="FF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91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74" y="1055700"/>
            <a:ext cx="6799051" cy="47466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6021288"/>
            <a:ext cx="2031900" cy="2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5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70736"/>
            <a:ext cx="8229600" cy="3406336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latin typeface="+mn-ea"/>
              </a:rPr>
              <a:t>秦</a:t>
            </a:r>
            <a:r>
              <a:rPr lang="zh-CN" altLang="en-US" sz="1800" dirty="0" smtClean="0">
                <a:latin typeface="+mn-ea"/>
              </a:rPr>
              <a:t>漢官員的考課中，有「</a:t>
            </a:r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能書</a:t>
            </a:r>
            <a:r>
              <a:rPr lang="zh-CN" altLang="en-US" sz="1800" dirty="0" smtClean="0">
                <a:latin typeface="+mn-ea"/>
              </a:rPr>
              <a:t>」</a:t>
            </a:r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、</a:t>
            </a:r>
            <a:r>
              <a:rPr lang="zh-CN" altLang="en-US" sz="1800" dirty="0" smtClean="0">
                <a:latin typeface="+mn-ea"/>
              </a:rPr>
              <a:t>「</a:t>
            </a:r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會計</a:t>
            </a:r>
            <a:r>
              <a:rPr lang="zh-CN" altLang="en-US" sz="1800" dirty="0" smtClean="0">
                <a:latin typeface="+mn-ea"/>
              </a:rPr>
              <a:t>」</a:t>
            </a:r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、</a:t>
            </a:r>
            <a:r>
              <a:rPr lang="zh-CN" altLang="en-US" sz="1800" dirty="0" smtClean="0">
                <a:latin typeface="+mn-ea"/>
              </a:rPr>
              <a:t>「</a:t>
            </a:r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知律令</a:t>
            </a:r>
            <a:r>
              <a:rPr lang="zh-CN" altLang="en-US" sz="1800" dirty="0" smtClean="0">
                <a:latin typeface="+mn-ea"/>
              </a:rPr>
              <a:t>」</a:t>
            </a:r>
            <a:r>
              <a:rPr lang="zh-CN" altLang="en-US" sz="1800" dirty="0">
                <a:latin typeface="+mn-ea"/>
              </a:rPr>
              <a:t>三</a:t>
            </a:r>
            <a:r>
              <a:rPr lang="zh-CN" altLang="en-US" sz="1800" dirty="0" smtClean="0">
                <a:latin typeface="+mn-ea"/>
              </a:rPr>
              <a:t>項標準。</a:t>
            </a:r>
            <a:endParaRPr lang="en-US" altLang="zh-CN" sz="1800" dirty="0" smtClean="0">
              <a:latin typeface="+mn-ea"/>
            </a:endParaRPr>
          </a:p>
          <a:p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能書：是指能否以公文常用的書體</a:t>
            </a:r>
            <a:r>
              <a:rPr lang="en-US" altLang="zh-CN" sz="1800" dirty="0" smtClean="0">
                <a:latin typeface="+mn-ea"/>
                <a:cs typeface="Times New Roman" panose="02020603050405020304" pitchFamily="18" charset="0"/>
              </a:rPr>
              <a:t>——</a:t>
            </a:r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史書，也就是隸書寫公文；</a:t>
            </a:r>
            <a:endParaRPr lang="en-US" altLang="zh-CN" sz="1800" dirty="0" smtClean="0">
              <a:latin typeface="+mn-ea"/>
              <a:cs typeface="Times New Roman" panose="02020603050405020304" pitchFamily="18" charset="0"/>
            </a:endParaRPr>
          </a:p>
          <a:p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會計：是指基本的計算，應付行政中無數報表計簿不可少的基本能力；</a:t>
            </a:r>
            <a:endParaRPr lang="en-US" altLang="zh-CN" sz="1800" dirty="0" smtClean="0">
              <a:latin typeface="+mn-ea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知</a:t>
            </a:r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律令：泛指各種法令條品規定的知識。</a:t>
            </a:r>
            <a:endParaRPr lang="en-US" altLang="zh-CN" sz="1800" dirty="0" smtClean="0">
              <a:latin typeface="+mn-ea"/>
            </a:endParaRPr>
          </a:p>
          <a:p>
            <a:r>
              <a:rPr lang="zh-CN" altLang="en-US" sz="1800" dirty="0" smtClean="0">
                <a:latin typeface="+mn-ea"/>
              </a:rPr>
              <a:t>官文書</a:t>
            </a:r>
            <a:endParaRPr lang="en-US" altLang="zh-CN" sz="1800" dirty="0" smtClean="0">
              <a:latin typeface="+mn-ea"/>
            </a:endParaRPr>
          </a:p>
          <a:p>
            <a:pPr marL="857250" lvl="1" indent="-457200"/>
            <a:r>
              <a:rPr lang="zh-CN" altLang="en-US" sz="1800" dirty="0" smtClean="0">
                <a:latin typeface="+mn-ea"/>
              </a:rPr>
              <a:t>書信：機構通行文書</a:t>
            </a:r>
            <a:endParaRPr lang="en-US" altLang="zh-CN" sz="1800" dirty="0" smtClean="0">
              <a:latin typeface="+mn-ea"/>
            </a:endParaRPr>
          </a:p>
          <a:p>
            <a:pPr marL="857250" lvl="1" indent="-457200"/>
            <a:r>
              <a:rPr lang="zh-CN" altLang="en-US" sz="1800" dirty="0" smtClean="0">
                <a:latin typeface="+mn-ea"/>
              </a:rPr>
              <a:t>律令：法律條文</a:t>
            </a:r>
            <a:endParaRPr lang="en-US" altLang="zh-CN" sz="1800" dirty="0" smtClean="0">
              <a:latin typeface="+mn-ea"/>
            </a:endParaRPr>
          </a:p>
          <a:p>
            <a:pPr marL="857250" lvl="1" indent="-457200"/>
            <a:r>
              <a:rPr lang="zh-CN" altLang="en-US" sz="1800" dirty="0" smtClean="0">
                <a:latin typeface="+mn-ea"/>
              </a:rPr>
              <a:t>案錄：事件記錄</a:t>
            </a:r>
            <a:endParaRPr lang="en-US" altLang="zh-CN" sz="1800" dirty="0" smtClean="0">
              <a:latin typeface="+mn-ea"/>
            </a:endParaRPr>
          </a:p>
          <a:p>
            <a:pPr marL="857250" lvl="1" indent="-457200"/>
            <a:r>
              <a:rPr lang="zh-CN" altLang="en-US" sz="1800" dirty="0" smtClean="0">
                <a:latin typeface="+mn-ea"/>
              </a:rPr>
              <a:t>符劵：契約</a:t>
            </a:r>
            <a:r>
              <a:rPr lang="zh-CN" altLang="en-US" sz="1800" dirty="0">
                <a:latin typeface="+mn-ea"/>
              </a:rPr>
              <a:t>憑證</a:t>
            </a:r>
            <a:endParaRPr lang="en-US" altLang="zh-CN" sz="1800" dirty="0" smtClean="0">
              <a:latin typeface="+mn-ea"/>
            </a:endParaRPr>
          </a:p>
          <a:p>
            <a:pPr marL="857250" lvl="1" indent="-457200"/>
            <a:r>
              <a:rPr lang="zh-CN" altLang="en-US" sz="1800" dirty="0">
                <a:latin typeface="+mn-ea"/>
              </a:rPr>
              <a:t>簿籍：賬簿名冊，人和財物的管理</a:t>
            </a:r>
            <a:r>
              <a:rPr lang="en-US" altLang="zh-CN" sz="1800" dirty="0">
                <a:latin typeface="+mn-ea"/>
              </a:rPr>
              <a:t>——</a:t>
            </a:r>
            <a:r>
              <a:rPr lang="zh-CN" altLang="en-US" sz="1800" dirty="0">
                <a:latin typeface="+mn-ea"/>
              </a:rPr>
              <a:t>計算能力</a:t>
            </a:r>
            <a:endParaRPr lang="en-US" altLang="zh-CN" sz="1800" dirty="0">
              <a:latin typeface="+mn-ea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457200" y="166174"/>
            <a:ext cx="49788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秦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漢官吏要求：能書、會計、知律令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457200" y="4167936"/>
            <a:ext cx="238660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行政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能力的</a:t>
            </a:r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學習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457200" y="4720465"/>
            <a:ext cx="8229600" cy="14524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能書、會計、知律令</a:t>
            </a:r>
            <a:r>
              <a:rPr lang="zh-CN" altLang="en-US" sz="1800" dirty="0" smtClean="0">
                <a:latin typeface="+mn-ea"/>
              </a:rPr>
              <a:t>這些技能很多時候不是擔任政府職務前就具備，而是工作期間邊做邊學。</a:t>
            </a:r>
            <a:endParaRPr lang="en-US" altLang="zh-CN" sz="1800" dirty="0" smtClean="0">
              <a:latin typeface="+mn-ea"/>
            </a:endParaRPr>
          </a:p>
          <a:p>
            <a:pPr marL="457200" indent="-457200"/>
            <a:r>
              <a:rPr lang="en-US" altLang="zh-TW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史記．馮唐傳</a:t>
            </a:r>
            <a:r>
              <a:rPr lang="en-US" altLang="zh-TW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：「夫士卒盡家人子，起田中從軍，安知尺藉伍符。」</a:t>
            </a:r>
            <a:r>
              <a:rPr lang="zh-CN" altLang="en-US" sz="1800" dirty="0" smtClean="0">
                <a:latin typeface="+mn-ea"/>
              </a:rPr>
              <a:t>一般平民加入政府或軍隊，哪裡懂得行政工作，所以要不斷練習寫字，溫習算術法令，謀求升遷。</a:t>
            </a:r>
            <a:endParaRPr lang="en-US" altLang="zh-CN" sz="1800" dirty="0" smtClean="0"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2581" y="6172946"/>
            <a:ext cx="8280920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問題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儒家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經典的教育能訓練官吏「能書」、「會計」、「知律令」三方面的能力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嗎</a:t>
            </a:r>
            <a:r>
              <a:rPr lang="en-US" altLang="zh-CN" dirty="0">
                <a:latin typeface="+mn-ea"/>
              </a:rPr>
              <a:t>?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093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4572000" y="1261204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蒼頡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可謂字書之祖，但大約在唐、宋間就失傳了。目前在居延、敦煌、安徽阜陽、甘肅水泉子漢簡，以及北京大學藏西漢竹簡都發現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蒼頡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，其中以阜陽漢簡保留的字數最多。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蒼頡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的編排是以義類為主，即將語義相同或相近的字和詞排比在一起，歸於若干大類下，再配合押韻，形成四言一句，有韻可尋的字書。值得注意的是近年甘肅水泉子出土了七言一句的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蒼頡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，讓我們對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蒼頡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有更多的認識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US" altLang="zh-TW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altLang="zh-HK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例：第一章</a:t>
            </a:r>
            <a:endParaRPr lang="en-US" altLang="zh-CN" sz="1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蒼頡作書，以教後嗣。幼子承詔，謹慎敬戒。</a:t>
            </a:r>
            <a:b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勉力諷誦，晝夜勿置。苟務成史，計會辯治。</a:t>
            </a:r>
            <a:b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超等軼群，出尤別異。初雖勞苦，卒必有意。</a:t>
            </a:r>
            <a:b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愨願忠信，微密倓塞。奸佞</a:t>
            </a:r>
            <a:endParaRPr lang="en-US" altLang="zh-HK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122" name="Picture 2" descr="E:\Project EDB\PPT\【秦】九九算法表\倉頡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261204"/>
            <a:ext cx="3648720" cy="48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2"/>
          <p:cNvSpPr txBox="1"/>
          <p:nvPr/>
        </p:nvSpPr>
        <p:spPr>
          <a:xfrm>
            <a:off x="779264" y="404664"/>
            <a:ext cx="238660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8"/>
                <a:ea typeface="Adobe 繁黑體 Std B" pitchFamily="34" charset="-128"/>
              </a:rPr>
              <a:t>能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書：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字書</a:t>
            </a:r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《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蒼頡</a:t>
            </a:r>
            <a:r>
              <a:rPr lang="en-US" altLang="zh-TW" sz="2400" dirty="0" smtClean="0">
                <a:latin typeface="Adobe 繁黑體 Std B" pitchFamily="34" charset="-128"/>
                <a:ea typeface="Adobe 繁黑體 Std B" pitchFamily="34" charset="-128"/>
              </a:rPr>
              <a:t>》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903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16016" y="1086465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急就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是西漢末年編成的字書，也是現存最完整的字書。其編排是以三言、四言或七言一句，分章敘述各類名物，不僅可以識字，還有傳布知識的作用。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急就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在漢代很受歡迎，短時間就流傳到邊塞，其所列的人名也常出現在漢簡中，可證其實用性。在漢墓中還發現書寫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急就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文句的磚，說明學習者還包括工匠。魏晉以後，傳播更廣，許多學童識字的第一步就是從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急就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開始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US" altLang="zh-TW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altLang="zh-HK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例：卷二</a:t>
            </a:r>
            <a:endParaRPr lang="en-US" altLang="zh-CN" sz="1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HK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稻黍秫稷粟麻</a:t>
            </a:r>
            <a:r>
              <a:rPr lang="zh-HK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秔</a:t>
            </a:r>
            <a:r>
              <a:rPr lang="zh-TW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。餅餌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麥飯甘豆</a:t>
            </a:r>
            <a:r>
              <a:rPr lang="zh-TW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羹。</a:t>
            </a:r>
            <a:endParaRPr lang="en-US" altLang="zh-HK" sz="1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葵韭葱䪥蓼蘇薑。蕪荑鹽豉醯酢醬。</a:t>
            </a:r>
            <a:endParaRPr lang="en-US" altLang="zh-TW" sz="1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芸蒜薺芥茱萸香。老菁蘘荷冬日藏。</a:t>
            </a:r>
            <a:endParaRPr lang="en-US" altLang="zh-TW" sz="1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HK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棃柿柰桃待露霜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。棗杏瓜棣饊飴餳。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6146" name="Picture 2" descr="E:\Project EDB\PPT\【秦】九九算法表\急就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069182"/>
            <a:ext cx="3792736" cy="505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79264" y="404664"/>
            <a:ext cx="238660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8"/>
                <a:ea typeface="Adobe 繁黑體 Std B" pitchFamily="34" charset="-128"/>
              </a:rPr>
              <a:t>能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書：</a:t>
            </a:r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字書</a:t>
            </a:r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《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急就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19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60032" y="1069183"/>
            <a:ext cx="4038600" cy="2575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習字是先從用手控制毛筆，穩定地寫出橫、豎、點、撇和轉折等等的筆畫，或從簡單的單字開始練習。習字簡中有不少重複書寫某些筆畫，應是進行運筆或筆畫的練習。最便利且有效的習字方式是以當時常見的文書做範本，反覆練習。如此不但可以習字，還能學習到文書常用語和格式。因此，習字者常利用廢棄的簡牘，在上面照抄某些單字或字句。較多的情形是反覆練習某一單字，也有反覆抄寫現成的文書文句。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7170" name="Picture 2" descr="E:\Project EDB\PPT\【秦】九九算法表\習字簡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069182"/>
            <a:ext cx="3792736" cy="505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860032" y="4149080"/>
            <a:ext cx="2339102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問題：儒生需要習字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嗎</a:t>
            </a:r>
            <a:r>
              <a:rPr lang="en-US" altLang="zh-CN" sz="1600" dirty="0">
                <a:latin typeface="+mn-ea"/>
              </a:rPr>
              <a:t>?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779264" y="332656"/>
            <a:ext cx="201622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8"/>
                <a:ea typeface="Adobe 繁黑體 Std B" pitchFamily="34" charset="-128"/>
              </a:rPr>
              <a:t>能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書</a:t>
            </a:r>
            <a:r>
              <a:rPr lang="zh-TW" altLang="en-US" sz="2400" dirty="0" smtClean="0">
                <a:latin typeface="Adobe 繁黑體 Std B" pitchFamily="34" charset="-128"/>
                <a:ea typeface="Adobe 繁黑體 Std B" pitchFamily="34" charset="-128"/>
              </a:rPr>
              <a:t>：</a:t>
            </a:r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習字簡</a:t>
            </a:r>
          </a:p>
        </p:txBody>
      </p:sp>
    </p:spTree>
    <p:extLst>
      <p:ext uri="{BB962C8B-B14F-4D97-AF65-F5344CB8AC3E}">
        <p14:creationId xmlns:p14="http://schemas.microsoft.com/office/powerpoint/2010/main" val="14674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4" y="116632"/>
            <a:ext cx="187220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繁黑體 Std B" pitchFamily="34" charset="-128"/>
                <a:ea typeface="Adobe 繁黑體 Std B" pitchFamily="34" charset="-128"/>
              </a:rPr>
              <a:t>寫錯了怎麼辦？</a:t>
            </a:r>
            <a:endParaRPr lang="zh-HK" altLang="en-US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3" y="548680"/>
            <a:ext cx="2937967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0452"/>
            <a:ext cx="5784354" cy="497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4" y="3789040"/>
            <a:ext cx="2984276" cy="206210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這</a:t>
            </a:r>
            <a:r>
              <a:rPr lang="zh-CN" altLang="en-US" sz="1600" dirty="0" smtClean="0"/>
              <a:t>些</a:t>
            </a:r>
            <a:r>
              <a:rPr lang="zh-CN" altLang="en-US" sz="1600" dirty="0"/>
              <a:t>小刀，讓人想起春秋戰國時候的「刀幣」。其實，它們是「書刀</a:t>
            </a:r>
            <a:r>
              <a:rPr lang="zh-CN" altLang="en-US" sz="1600" dirty="0" smtClean="0"/>
              <a:t>」，用以修改簡牘上的誤筆。當發現有錯字，便用書刀刮削。據說孔子刪訂</a:t>
            </a:r>
            <a:r>
              <a:rPr lang="en-US" altLang="zh-CN" sz="1600" dirty="0" smtClean="0"/>
              <a:t>《</a:t>
            </a:r>
            <a:r>
              <a:rPr lang="zh-CN" altLang="en-US" sz="1600" dirty="0" smtClean="0"/>
              <a:t>春秋經</a:t>
            </a:r>
            <a:r>
              <a:rPr lang="en-US" altLang="zh-CN" sz="1600" dirty="0" smtClean="0"/>
              <a:t>》</a:t>
            </a:r>
            <a:r>
              <a:rPr lang="zh-CN" altLang="en-US" sz="1600" dirty="0" smtClean="0"/>
              <a:t>的原</a:t>
            </a:r>
            <a:r>
              <a:rPr lang="zh-CN" altLang="en-US" sz="1600" dirty="0"/>
              <a:t>則是：</a:t>
            </a:r>
            <a:r>
              <a:rPr lang="zh-CN" altLang="en-US" sz="1600" dirty="0" smtClean="0"/>
              <a:t>「筆則筆，削則削。」意思是，應筆（寫）則筆，應削（刪走文字）則削。</a:t>
            </a:r>
            <a:endParaRPr lang="zh-HK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5229200"/>
            <a:ext cx="56166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問題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zh-CN" altLang="en-US" dirty="0" smtClean="0"/>
              <a:t>上圖中，有儒生身上佩有書刀，你能找出來嗎</a:t>
            </a:r>
            <a:r>
              <a:rPr lang="en-US" altLang="zh-CN" dirty="0">
                <a:latin typeface="+mn-ea"/>
              </a:rPr>
              <a:t>?</a:t>
            </a:r>
            <a:endParaRPr lang="zh-HK" altLang="en-US" dirty="0"/>
          </a:p>
        </p:txBody>
      </p:sp>
      <p:cxnSp>
        <p:nvCxnSpPr>
          <p:cNvPr id="7" name="Elbow Connector 6"/>
          <p:cNvCxnSpPr/>
          <p:nvPr/>
        </p:nvCxnSpPr>
        <p:spPr>
          <a:xfrm rot="16200000" flipH="1">
            <a:off x="908187" y="3969060"/>
            <a:ext cx="2880320" cy="1800200"/>
          </a:xfrm>
          <a:prstGeom prst="bentConnector3">
            <a:avLst>
              <a:gd name="adj1" fmla="val 65"/>
            </a:avLst>
          </a:prstGeom>
          <a:ln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3608" y="6309320"/>
            <a:ext cx="2736304" cy="5232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具有刀鞘的書刀，很是講究，也比較少見。</a:t>
            </a:r>
            <a:endParaRPr lang="zh-HK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283968" y="5661248"/>
            <a:ext cx="468052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書刀上的環，有何作用</a:t>
            </a:r>
            <a:r>
              <a:rPr lang="en-US" altLang="zh-CN" dirty="0">
                <a:latin typeface="+mn-ea"/>
              </a:rPr>
              <a:t>?</a:t>
            </a:r>
            <a:endParaRPr lang="zh-HK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525" y="3398803"/>
            <a:ext cx="1477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 smtClean="0"/>
              <a:t>（取圖自孫機，頁</a:t>
            </a:r>
            <a:r>
              <a:rPr lang="en-US" altLang="zh-HK" sz="1000" dirty="0" smtClean="0"/>
              <a:t>279</a:t>
            </a:r>
            <a:r>
              <a:rPr lang="zh-CN" altLang="en-US" sz="1000" dirty="0" smtClean="0"/>
              <a:t>）</a:t>
            </a:r>
            <a:endParaRPr lang="zh-HK" altLang="en-US" sz="1000" dirty="0"/>
          </a:p>
        </p:txBody>
      </p:sp>
      <p:sp>
        <p:nvSpPr>
          <p:cNvPr id="6" name="矩形 5"/>
          <p:cNvSpPr/>
          <p:nvPr/>
        </p:nvSpPr>
        <p:spPr>
          <a:xfrm>
            <a:off x="8316416" y="3789040"/>
            <a:ext cx="21602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7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mbiz.qpic.cn/mmbiz_jpg/DDSSkL2T0uPgIoLuTVX1gfKwg8EbE1gfSC5s0bxUX9ddjrVrvZqHib4KhnSd81p1K7ILEzU6ccibMOx9icYnbY0NQ/640?wx_fmt=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" y="-6424"/>
            <a:ext cx="4798432" cy="68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mbiz.qpic.cn/mmbiz_jpg/DDSSkL2T0uPgIoLuTVX1gfKwg8EbE1gfleqHFSl5bhjvicepnHHAviaDRh4ZsFvglQpaz7sJkV19xuQoOn3kGuwA/640?wx_fmt=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65" y="0"/>
            <a:ext cx="4303935" cy="68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4" y="3501008"/>
            <a:ext cx="4104456" cy="2800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I:\Microhistory\2 九九算法表\沾沾自喜04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281" y="2677470"/>
            <a:ext cx="4349750" cy="36099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6200" y="76200"/>
            <a:ext cx="14478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獨尊儒術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92696"/>
            <a:ext cx="4001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儒家的政治思想，是</a:t>
            </a:r>
            <a:r>
              <a:rPr lang="zh-CN" altLang="en-US" sz="1600" dirty="0"/>
              <a:t>堅持「名分」，天子和大臣的名分，正如父親和兒子一樣，絕對不應改變。簡單來說，就是「忠君</a:t>
            </a:r>
            <a:r>
              <a:rPr lang="zh-CN" altLang="en-US" sz="1600" dirty="0" smtClean="0"/>
              <a:t>」。</a:t>
            </a:r>
            <a:endParaRPr lang="en-US" altLang="zh-CN" sz="1600" dirty="0" smtClean="0"/>
          </a:p>
          <a:p>
            <a:r>
              <a:rPr lang="zh-CN" altLang="en-US" sz="1600" dirty="0" smtClean="0"/>
              <a:t>漢武帝要處理國內諸侯，國外匈奴問題，忠君思想對他非常重要。</a:t>
            </a:r>
            <a:endParaRPr lang="zh-HK" altLang="en-US" sz="1600" dirty="0"/>
          </a:p>
        </p:txBody>
      </p:sp>
      <p:sp>
        <p:nvSpPr>
          <p:cNvPr id="6" name="Oval Callout 5"/>
          <p:cNvSpPr/>
          <p:nvPr/>
        </p:nvSpPr>
        <p:spPr>
          <a:xfrm rot="1230487">
            <a:off x="1913450" y="2423633"/>
            <a:ext cx="2187021" cy="1031847"/>
          </a:xfrm>
          <a:prstGeom prst="wedgeEllipseCallout">
            <a:avLst>
              <a:gd name="adj1" fmla="val 8929"/>
              <a:gd name="adj2" fmla="val 15037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59904" y="2852936"/>
            <a:ext cx="150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（請填上內容）</a:t>
            </a:r>
            <a:endParaRPr lang="zh-HK" altLang="en-US" sz="1400" dirty="0"/>
          </a:p>
        </p:txBody>
      </p:sp>
      <p:sp>
        <p:nvSpPr>
          <p:cNvPr id="9" name="Oval Callout 8"/>
          <p:cNvSpPr/>
          <p:nvPr/>
        </p:nvSpPr>
        <p:spPr>
          <a:xfrm>
            <a:off x="7452320" y="2677470"/>
            <a:ext cx="1584176" cy="1255586"/>
          </a:xfrm>
          <a:prstGeom prst="wedgeEllipseCallout">
            <a:avLst>
              <a:gd name="adj1" fmla="val -40073"/>
              <a:gd name="adj2" fmla="val 8146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668344" y="2848700"/>
            <a:ext cx="122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乖孫，多一事不如少一事，學習黃老思想吧！</a:t>
            </a:r>
            <a:endParaRPr lang="zh-HK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9281" y="307032"/>
            <a:ext cx="448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不過，武帝的嫲嫲（太皇太后竇氏）在朝廷上很有影響力，而她又主張凡事忍讓的黃老思想，這使得武帝感到有志難伸，非常鬱悶。</a:t>
            </a:r>
            <a:endParaRPr lang="zh-HK" altLang="en-US" sz="1600" dirty="0"/>
          </a:p>
        </p:txBody>
      </p:sp>
      <p:sp>
        <p:nvSpPr>
          <p:cNvPr id="12" name="Cloud Callout 11"/>
          <p:cNvSpPr/>
          <p:nvPr/>
        </p:nvSpPr>
        <p:spPr>
          <a:xfrm>
            <a:off x="4525218" y="1245139"/>
            <a:ext cx="3178919" cy="1656184"/>
          </a:xfrm>
          <a:prstGeom prst="cloud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7725444" y="1646803"/>
            <a:ext cx="1355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（漢武帝正在想什麼，請填上內容）</a:t>
            </a:r>
            <a:endParaRPr lang="zh-HK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55776" y="6287445"/>
            <a:ext cx="1659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（互聯網圖片）</a:t>
            </a:r>
            <a:endParaRPr lang="zh-HK" alt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7020272" y="6316734"/>
            <a:ext cx="1659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（底圖使用</a:t>
            </a:r>
            <a:r>
              <a:rPr lang="en-US" altLang="zh-CN" sz="1000" dirty="0" smtClean="0"/>
              <a:t>《</a:t>
            </a:r>
            <a:r>
              <a:rPr lang="zh-CN" altLang="en-US" sz="1000" dirty="0"/>
              <a:t>文匯</a:t>
            </a:r>
            <a:r>
              <a:rPr lang="zh-CN" altLang="en-US" sz="1000" dirty="0" smtClean="0"/>
              <a:t>報</a:t>
            </a:r>
            <a:r>
              <a:rPr lang="en-US" altLang="zh-CN" sz="1000" dirty="0" smtClean="0"/>
              <a:t>•</a:t>
            </a:r>
            <a:r>
              <a:rPr lang="zh-CN" altLang="en-US" sz="1000" dirty="0" smtClean="0"/>
              <a:t>成語漫畫廊</a:t>
            </a:r>
            <a:r>
              <a:rPr lang="en-US" altLang="zh-CN" sz="1000" dirty="0" smtClean="0"/>
              <a:t>》</a:t>
            </a:r>
            <a:r>
              <a:rPr lang="zh-CN" altLang="en-US" sz="1000" dirty="0" smtClean="0"/>
              <a:t>之</a:t>
            </a:r>
            <a:r>
              <a:rPr lang="zh-CN" altLang="en-US" sz="1000" dirty="0"/>
              <a:t>「沾沾自喜」）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131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55876" y="620688"/>
            <a:ext cx="2232248" cy="41805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秦漢官吏形象</a:t>
            </a:r>
            <a:endParaRPr lang="en-US" altLang="zh-CN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pic>
        <p:nvPicPr>
          <p:cNvPr id="2050" name="Picture 2" descr="E:\Project EDB\PPT\Qin_liye_9x9\山東沂南北寨山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8341" y="1600200"/>
            <a:ext cx="614731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版面配置區 7"/>
          <p:cNvSpPr>
            <a:spLocks noGrp="1"/>
          </p:cNvSpPr>
          <p:nvPr>
            <p:ph type="body" sz="half" idx="4294967295"/>
          </p:nvPr>
        </p:nvSpPr>
        <p:spPr>
          <a:xfrm>
            <a:off x="3059832" y="6165304"/>
            <a:ext cx="3024336" cy="365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山東沂南北寨山漢畫像石</a:t>
            </a:r>
            <a:endParaRPr lang="zh-HK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78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4583011" cy="683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4" y="116632"/>
            <a:ext cx="11120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繁黑體 Std B" pitchFamily="34" charset="-128"/>
                <a:ea typeface="Adobe 繁黑體 Std B" pitchFamily="34" charset="-128"/>
              </a:rPr>
              <a:t>隨身毛筆</a:t>
            </a:r>
            <a:endParaRPr lang="zh-HK" altLang="en-US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1298"/>
            <a:ext cx="4402094" cy="1591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05542" y="1988840"/>
            <a:ext cx="468052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</a:rPr>
              <a:t>漢代的士人</a:t>
            </a:r>
            <a:r>
              <a:rPr lang="zh-CN" altLang="en-US" sz="1600" dirty="0" smtClean="0"/>
              <a:t>為</a:t>
            </a:r>
            <a:r>
              <a:rPr lang="zh-CN" altLang="en-US" sz="1600" dirty="0"/>
              <a:t>了能夠隨時可以書寫</a:t>
            </a:r>
            <a:r>
              <a:rPr lang="zh-CN" altLang="en-US" sz="1600" dirty="0" smtClean="0"/>
              <a:t>，都</a:t>
            </a:r>
            <a:r>
              <a:rPr lang="zh-CN" altLang="en-US" sz="1600" dirty="0"/>
              <a:t>隨身帶備毛筆，平時橫插在髪內，有需要時便取出來用，稱為「簪筆</a:t>
            </a:r>
            <a:r>
              <a:rPr lang="zh-CN" altLang="en-US" sz="1600" dirty="0" smtClean="0"/>
              <a:t>」。而且為了可以輕易地插進頭髮內，毛筆的尾端都呈尖狀。</a:t>
            </a:r>
            <a:endParaRPr lang="zh-HK" altLang="en-US" sz="16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29143"/>
            <a:ext cx="3070793" cy="2208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11960" y="3742293"/>
            <a:ext cx="288032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可隨身帶備的小型墨粒和墨錠</a:t>
            </a:r>
            <a:endParaRPr lang="zh-HK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876256" y="436510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墨粒</a:t>
            </a:r>
            <a:endParaRPr lang="zh-HK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573325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墨錠</a:t>
            </a:r>
            <a:endParaRPr lang="zh-HK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23528" y="6381328"/>
            <a:ext cx="1477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 smtClean="0"/>
              <a:t>（取圖自孫機，頁</a:t>
            </a:r>
            <a:r>
              <a:rPr lang="en-US" altLang="zh-HK" sz="1000" dirty="0" smtClean="0"/>
              <a:t>279</a:t>
            </a:r>
            <a:r>
              <a:rPr lang="zh-CN" altLang="en-US" sz="1000" dirty="0" smtClean="0"/>
              <a:t>）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13479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 descr="C:\Users\Chen Wenyan\Desktop\58961009_1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22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2845599" y="994857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湖南里耶秦</a:t>
            </a:r>
            <a:r>
              <a:rPr lang="zh-TW" altLang="en-US" sz="2000" dirty="0" smtClean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簡：</a:t>
            </a: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編號</a:t>
            </a:r>
            <a:r>
              <a:rPr lang="en-US" altLang="zh-HK" sz="2000" dirty="0">
                <a:latin typeface="SimSun" panose="02010600030101010101" pitchFamily="2" charset="-122"/>
                <a:ea typeface="SimSun" panose="02010600030101010101" pitchFamily="2" charset="-122"/>
              </a:rPr>
              <a:t>J1(</a:t>
            </a:r>
            <a:r>
              <a:rPr lang="en-US" altLang="zh-HK" sz="2000" dirty="0">
                <a:ea typeface="SimSun" panose="02010600030101010101" pitchFamily="2" charset="-122"/>
              </a:rPr>
              <a:t>16</a:t>
            </a:r>
            <a:r>
              <a:rPr lang="en-US" altLang="zh-HK" sz="2000" dirty="0">
                <a:latin typeface="SimSun" panose="02010600030101010101" pitchFamily="2" charset="-122"/>
                <a:ea typeface="SimSun" panose="02010600030101010101" pitchFamily="2" charset="-122"/>
              </a:rPr>
              <a:t>)1 </a:t>
            </a:r>
            <a:r>
              <a:rPr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- </a:t>
            </a: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九九算法</a:t>
            </a:r>
            <a:r>
              <a:rPr lang="zh-CN" altLang="en-US" sz="20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表</a:t>
            </a:r>
            <a:endParaRPr lang="zh-HK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7744" y="1268760"/>
            <a:ext cx="324544" cy="1287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直線接點 5"/>
          <p:cNvCxnSpPr/>
          <p:nvPr/>
        </p:nvCxnSpPr>
        <p:spPr>
          <a:xfrm>
            <a:off x="2592288" y="2204864"/>
            <a:ext cx="568506" cy="6480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2818858" y="2852936"/>
            <a:ext cx="153439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三 </a:t>
            </a:r>
            <a:r>
              <a:rPr lang="en-US" altLang="zh-TW" dirty="0" smtClean="0"/>
              <a:t>x </a:t>
            </a:r>
            <a:r>
              <a:rPr lang="zh-TW" altLang="en-US" dirty="0" smtClean="0"/>
              <a:t>九 </a:t>
            </a:r>
            <a:r>
              <a:rPr lang="en-US" altLang="zh-TW" dirty="0" smtClean="0"/>
              <a:t>= </a:t>
            </a:r>
            <a:r>
              <a:rPr lang="zh-TW" altLang="en-US" dirty="0" smtClean="0"/>
              <a:t>廿七</a:t>
            </a:r>
            <a:endParaRPr lang="en-GB" dirty="0"/>
          </a:p>
        </p:txBody>
      </p:sp>
      <p:sp>
        <p:nvSpPr>
          <p:cNvPr id="10" name="標題 4"/>
          <p:cNvSpPr txBox="1">
            <a:spLocks/>
          </p:cNvSpPr>
          <p:nvPr/>
        </p:nvSpPr>
        <p:spPr>
          <a:xfrm>
            <a:off x="3347865" y="1862618"/>
            <a:ext cx="5112568" cy="2070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HK" altLang="en-US" sz="1800" dirty="0"/>
          </a:p>
        </p:txBody>
      </p:sp>
      <p:sp>
        <p:nvSpPr>
          <p:cNvPr id="12" name="矩形 11"/>
          <p:cNvSpPr/>
          <p:nvPr/>
        </p:nvSpPr>
        <p:spPr>
          <a:xfrm>
            <a:off x="349342" y="1508586"/>
            <a:ext cx="432048" cy="1287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直線接點 12"/>
          <p:cNvCxnSpPr/>
          <p:nvPr/>
        </p:nvCxnSpPr>
        <p:spPr>
          <a:xfrm>
            <a:off x="786952" y="2668055"/>
            <a:ext cx="2183667" cy="11929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2990374" y="3676382"/>
            <a:ext cx="153439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五</a:t>
            </a:r>
            <a:r>
              <a:rPr lang="zh-TW" altLang="en-US" dirty="0" smtClean="0"/>
              <a:t> </a:t>
            </a:r>
            <a:r>
              <a:rPr lang="en-US" altLang="zh-TW" dirty="0" smtClean="0"/>
              <a:t>x </a:t>
            </a:r>
            <a:r>
              <a:rPr lang="zh-TW" altLang="en-US" dirty="0" smtClean="0"/>
              <a:t>八 </a:t>
            </a:r>
            <a:r>
              <a:rPr lang="en-US" altLang="zh-TW" dirty="0" smtClean="0"/>
              <a:t>= </a:t>
            </a:r>
            <a:r>
              <a:rPr lang="zh-TW" altLang="en-US" dirty="0" smtClean="0"/>
              <a:t>四十</a:t>
            </a:r>
            <a:endParaRPr lang="en-GB" dirty="0"/>
          </a:p>
        </p:txBody>
      </p:sp>
      <p:sp>
        <p:nvSpPr>
          <p:cNvPr id="18" name="矩形 17"/>
          <p:cNvSpPr/>
          <p:nvPr/>
        </p:nvSpPr>
        <p:spPr>
          <a:xfrm>
            <a:off x="565366" y="4324239"/>
            <a:ext cx="324544" cy="1287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直線接點 18"/>
          <p:cNvCxnSpPr/>
          <p:nvPr/>
        </p:nvCxnSpPr>
        <p:spPr>
          <a:xfrm>
            <a:off x="889910" y="4873050"/>
            <a:ext cx="1881890" cy="1846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2771800" y="4873050"/>
            <a:ext cx="153439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二 </a:t>
            </a:r>
            <a:r>
              <a:rPr lang="en-US" altLang="zh-TW" dirty="0" smtClean="0"/>
              <a:t>x </a:t>
            </a:r>
            <a:r>
              <a:rPr lang="zh-TW" altLang="en-US" dirty="0" smtClean="0"/>
              <a:t>六 </a:t>
            </a:r>
            <a:r>
              <a:rPr lang="en-US" altLang="zh-TW" dirty="0" smtClean="0"/>
              <a:t>= </a:t>
            </a:r>
            <a:r>
              <a:rPr lang="zh-TW" altLang="en-US" dirty="0" smtClean="0"/>
              <a:t>十二</a:t>
            </a:r>
            <a:endParaRPr lang="en-GB" dirty="0"/>
          </a:p>
        </p:txBody>
      </p:sp>
      <p:sp>
        <p:nvSpPr>
          <p:cNvPr id="9" name="文字方塊 8"/>
          <p:cNvSpPr txBox="1"/>
          <p:nvPr/>
        </p:nvSpPr>
        <p:spPr>
          <a:xfrm>
            <a:off x="2891392" y="1512366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你看得懂當中的寫法嗎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算法表在官文書中出現，很大可能是供官吏參考溫習之用</a:t>
            </a:r>
          </a:p>
        </p:txBody>
      </p:sp>
      <p:sp>
        <p:nvSpPr>
          <p:cNvPr id="20" name="TextBox 12"/>
          <p:cNvSpPr txBox="1"/>
          <p:nvPr/>
        </p:nvSpPr>
        <p:spPr>
          <a:xfrm>
            <a:off x="2818858" y="277298"/>
            <a:ext cx="228056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8"/>
                <a:ea typeface="Adobe 繁黑體 Std B" pitchFamily="34" charset="-128"/>
              </a:rPr>
              <a:t>會計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：九九算</a:t>
            </a:r>
            <a:r>
              <a:rPr lang="zh-TW" altLang="en-US" sz="2400" dirty="0" smtClean="0">
                <a:latin typeface="Adobe 繁黑體 Std B" pitchFamily="34" charset="-128"/>
                <a:ea typeface="Adobe 繁黑體 Std B" pitchFamily="34" charset="-128"/>
              </a:rPr>
              <a:t>法</a:t>
            </a:r>
            <a:endParaRPr lang="en-GB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164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7" grpId="0" animBg="1"/>
      <p:bldP spid="18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758441"/>
              </p:ext>
            </p:extLst>
          </p:nvPr>
        </p:nvGraphicFramePr>
        <p:xfrm>
          <a:off x="457200" y="82065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12"/>
          <p:cNvSpPr txBox="1"/>
          <p:nvPr/>
        </p:nvSpPr>
        <p:spPr>
          <a:xfrm>
            <a:off x="457200" y="332656"/>
            <a:ext cx="448944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先秦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兩漢文獻所見有關九九算法</a:t>
            </a:r>
            <a:endParaRPr lang="en-GB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478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467544" y="1412776"/>
            <a:ext cx="7931224" cy="23042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HK" altLang="en-US" sz="20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九九八十一</a:t>
            </a: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　八九七十二　七九六十三　六九五十四　五九四十五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四九</a:t>
            </a: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卅六　　三九廿七　　二九十八　</a:t>
            </a:r>
            <a:r>
              <a:rPr lang="zh-HK" altLang="en-US" sz="20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  八八六十四  七八五十六 </a:t>
            </a: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六八四十八</a:t>
            </a: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　五八四十　　四八卅二　　三八廿四　　二八十六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七七四十九</a:t>
            </a: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　六七四十二　五七卅五　　四七廿八　　三七廿一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二七十四</a:t>
            </a: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　　六六卅六　　五六卅　　　四六廿四　　三六十八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二六十二</a:t>
            </a: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　　五五廿五　　四五廿　　　三五十五　　二五而十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四四十六</a:t>
            </a: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　　三四十二　　二四而八　　三三而九　　二三而六 </a:t>
            </a:r>
            <a:b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HK" altLang="en-US" sz="20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二二</a:t>
            </a:r>
            <a:r>
              <a:rPr lang="zh-HK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而四　　一一而二　　二半而</a:t>
            </a:r>
            <a:r>
              <a:rPr lang="zh-HK" altLang="en-US" sz="20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一               </a:t>
            </a:r>
            <a:r>
              <a:rPr lang="zh-HK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　　　　　　　　　　　　　　　　　　</a:t>
            </a:r>
            <a:r>
              <a:rPr lang="zh-HK" altLang="en-US" sz="2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endParaRPr lang="zh-HK" altLang="en-US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3717032"/>
            <a:ext cx="6647974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九九乘法表包含乘法的可交換性，因此只需要「八九七十二」，不需要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「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九八七十二」，</a:t>
            </a:r>
            <a:r>
              <a:rPr lang="en-US" altLang="zh-CN" dirty="0" smtClean="0">
                <a:ea typeface="SimSun" panose="02010600030101010101" pitchFamily="2" charset="-122"/>
              </a:rPr>
              <a:t>9</a:t>
            </a:r>
            <a:r>
              <a:rPr lang="zh-CN" altLang="en-US" dirty="0">
                <a:ea typeface="SimSun" panose="02010600030101010101" pitchFamily="2" charset="-122"/>
              </a:rPr>
              <a:t>乘</a:t>
            </a:r>
            <a:r>
              <a:rPr lang="en-US" altLang="zh-CN" dirty="0">
                <a:ea typeface="SimSun" panose="02010600030101010101" pitchFamily="2" charset="-122"/>
              </a:rPr>
              <a:t>9</a:t>
            </a:r>
            <a:r>
              <a:rPr lang="zh-CN" altLang="en-US" dirty="0">
                <a:ea typeface="SimSun" panose="02010600030101010101" pitchFamily="2" charset="-122"/>
              </a:rPr>
              <a:t>有</a:t>
            </a:r>
            <a:r>
              <a:rPr lang="en-US" altLang="zh-CN" dirty="0" smtClean="0">
                <a:ea typeface="SimSun" panose="02010600030101010101" pitchFamily="2" charset="-122"/>
              </a:rPr>
              <a:t>81</a:t>
            </a:r>
            <a:r>
              <a:rPr lang="zh-CN" altLang="en-US" dirty="0" smtClean="0">
                <a:ea typeface="SimSun" panose="02010600030101010101" pitchFamily="2" charset="-122"/>
              </a:rPr>
              <a:t>組積，九九乘法表只需要</a:t>
            </a:r>
            <a:r>
              <a:rPr lang="en-US" altLang="zh-CN" dirty="0" smtClean="0">
                <a:ea typeface="SimSun" panose="02010600030101010101" pitchFamily="2" charset="-122"/>
              </a:rPr>
              <a:t>1+2+3+4+5+6+7+8+9=45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項積。明代珠算也有採用</a:t>
            </a:r>
            <a:r>
              <a:rPr lang="en-US" altLang="zh-CN" dirty="0" smtClean="0">
                <a:ea typeface="SimSun" panose="02010600030101010101" pitchFamily="2" charset="-122"/>
              </a:rPr>
              <a:t>81</a:t>
            </a:r>
            <a:r>
              <a:rPr lang="zh-CN" altLang="en-US" dirty="0" smtClean="0">
                <a:ea typeface="SimSun" panose="02010600030101010101" pitchFamily="2" charset="-122"/>
              </a:rPr>
              <a:t>組積的九九乘法表。</a:t>
            </a:r>
            <a:r>
              <a:rPr lang="en-US" altLang="zh-CN" dirty="0" smtClean="0">
                <a:ea typeface="SimSun" panose="02010600030101010101" pitchFamily="2" charset="-122"/>
              </a:rPr>
              <a:t>45</a:t>
            </a:r>
            <a:r>
              <a:rPr lang="zh-CN" altLang="en-US" dirty="0" smtClean="0">
                <a:ea typeface="SimSun" panose="02010600030101010101" pitchFamily="2" charset="-122"/>
              </a:rPr>
              <a:t>項的九九乘法表稱為</a:t>
            </a:r>
            <a:r>
              <a:rPr lang="zh-CN" altLang="en-US" b="1" dirty="0" smtClean="0">
                <a:ea typeface="SimSun" panose="02010600030101010101" pitchFamily="2" charset="-122"/>
              </a:rPr>
              <a:t>小九九</a:t>
            </a:r>
            <a:r>
              <a:rPr lang="zh-CN" altLang="en-US" dirty="0" smtClean="0">
                <a:ea typeface="SimSun" panose="02010600030101010101" pitchFamily="2" charset="-122"/>
              </a:rPr>
              <a:t>，</a:t>
            </a:r>
            <a:r>
              <a:rPr lang="en-US" altLang="zh-CN" dirty="0" smtClean="0">
                <a:ea typeface="SimSun" panose="02010600030101010101" pitchFamily="2" charset="-122"/>
              </a:rPr>
              <a:t>81</a:t>
            </a:r>
            <a:r>
              <a:rPr lang="zh-CN" altLang="en-US" dirty="0" smtClean="0">
                <a:ea typeface="SimSun" panose="02010600030101010101" pitchFamily="2" charset="-122"/>
              </a:rPr>
              <a:t>項的九九乘法表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稱為</a:t>
            </a:r>
            <a:r>
              <a:rPr lang="zh-CN" altLang="en-US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大九九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zh-HK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5576" y="5657560"/>
            <a:ext cx="664797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「</a:t>
            </a:r>
            <a:r>
              <a:rPr lang="zh-HK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一一</a:t>
            </a:r>
            <a:r>
              <a:rPr lang="zh-HK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而</a:t>
            </a:r>
            <a:r>
              <a:rPr lang="zh-HK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二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」「</a:t>
            </a:r>
            <a:r>
              <a:rPr lang="zh-HK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二半</a:t>
            </a:r>
            <a:r>
              <a:rPr lang="zh-HK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而</a:t>
            </a:r>
            <a:r>
              <a:rPr lang="zh-HK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一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」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是加法不是乘法</a:t>
            </a:r>
            <a:endParaRPr lang="zh-HK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37149" y="6096425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u="sng" dirty="0" smtClean="0">
                <a:latin typeface="SimSun" panose="02010600030101010101" pitchFamily="2" charset="-122"/>
                <a:ea typeface="SimSun" panose="02010600030101010101" pitchFamily="2" charset="-122"/>
              </a:rPr>
              <a:t>共</a:t>
            </a:r>
            <a:r>
              <a:rPr lang="en-US" altLang="zh-CN" b="1" u="sng" dirty="0" smtClean="0">
                <a:ea typeface="SimSun" panose="02010600030101010101" pitchFamily="2" charset="-122"/>
              </a:rPr>
              <a:t>38</a:t>
            </a:r>
            <a:r>
              <a:rPr lang="zh-CN" altLang="en-US" b="1" u="sng" dirty="0" smtClean="0">
                <a:latin typeface="SimSun" panose="02010600030101010101" pitchFamily="2" charset="-122"/>
                <a:ea typeface="SimSun" panose="02010600030101010101" pitchFamily="2" charset="-122"/>
              </a:rPr>
              <a:t>項</a:t>
            </a:r>
            <a:endParaRPr lang="zh-HK" altLang="en-US" u="sng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5576" y="5234061"/>
            <a:ext cx="664797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我們背誦的「一一如一」「</a:t>
            </a:r>
            <a:r>
              <a:rPr lang="zh-HK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一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二</a:t>
            </a:r>
            <a:r>
              <a:rPr lang="zh-HK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而二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」到「一九如九」沒有出現</a:t>
            </a:r>
            <a:endParaRPr lang="zh-HK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11032" y="4825028"/>
            <a:ext cx="1238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ea typeface="SimSun" panose="02010600030101010101" pitchFamily="2" charset="-122"/>
              </a:rPr>
              <a:t>45</a:t>
            </a:r>
            <a:endParaRPr lang="zh-HK" altLang="en-US" b="1" dirty="0">
              <a:ea typeface="SimSun" panose="02010600030101010101" pitchFamily="2" charset="-122"/>
            </a:endParaRPr>
          </a:p>
        </p:txBody>
      </p:sp>
      <p:sp>
        <p:nvSpPr>
          <p:cNvPr id="11" name="加號 10"/>
          <p:cNvSpPr/>
          <p:nvPr/>
        </p:nvSpPr>
        <p:spPr>
          <a:xfrm>
            <a:off x="7568910" y="5642063"/>
            <a:ext cx="387946" cy="34513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減號 11"/>
          <p:cNvSpPr/>
          <p:nvPr/>
        </p:nvSpPr>
        <p:spPr>
          <a:xfrm>
            <a:off x="7568910" y="5310715"/>
            <a:ext cx="387946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7611032" y="5234061"/>
            <a:ext cx="1238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ea typeface="SimSun" panose="02010600030101010101" pitchFamily="2" charset="-122"/>
              </a:rPr>
              <a:t>9</a:t>
            </a:r>
            <a:endParaRPr lang="zh-HK" altLang="en-US" b="1" dirty="0">
              <a:ea typeface="SimSun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11032" y="5629964"/>
            <a:ext cx="1238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ea typeface="SimSun" panose="02010600030101010101" pitchFamily="2" charset="-122"/>
              </a:rPr>
              <a:t>2</a:t>
            </a:r>
            <a:endParaRPr lang="zh-HK" altLang="en-US" b="1" dirty="0">
              <a:ea typeface="SimSun" panose="02010600030101010101" pitchFamily="2" charset="-122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7308304" y="6093296"/>
            <a:ext cx="136815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2"/>
          <p:cNvSpPr txBox="1"/>
          <p:nvPr/>
        </p:nvSpPr>
        <p:spPr>
          <a:xfrm>
            <a:off x="467544" y="304780"/>
            <a:ext cx="585759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8"/>
                <a:ea typeface="Adobe 繁黑體 Std B" pitchFamily="34" charset="-128"/>
              </a:rPr>
              <a:t>會計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：九九算</a:t>
            </a:r>
            <a:r>
              <a:rPr lang="zh-TW" altLang="en-US" sz="2400" dirty="0" smtClean="0">
                <a:latin typeface="Adobe 繁黑體 Std B" pitchFamily="34" charset="-128"/>
                <a:ea typeface="Adobe 繁黑體 Std B" pitchFamily="34" charset="-128"/>
              </a:rPr>
              <a:t>法</a:t>
            </a:r>
            <a:endParaRPr lang="en-US" altLang="zh-TW" sz="2400" dirty="0" smtClean="0">
              <a:latin typeface="Adobe 繁黑體 Std B" pitchFamily="34" charset="-128"/>
              <a:ea typeface="Adobe 繁黑體 Std B" pitchFamily="34" charset="-128"/>
            </a:endParaRPr>
          </a:p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跟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現在的乘數表有什麼不同</a:t>
            </a:r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？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7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4152" y="404664"/>
            <a:ext cx="3456384" cy="49006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簿籍例子：大家算算看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472608"/>
          </a:xfrm>
        </p:spPr>
        <p:txBody>
          <a:bodyPr>
            <a:no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俸祿簿：</a:t>
            </a:r>
            <a:endParaRPr lang="en-US" altLang="zh-CN" sz="2400" b="1" dirty="0" smtClean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斗</a:t>
            </a: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食吏三人　　一月奉用錢二千七百　　一歲奉用錢三萬二千四百 </a:t>
            </a: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HK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破城子 </a:t>
            </a:r>
            <a:r>
              <a:rPr lang="en-US" altLang="zh-HK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004.011</a:t>
            </a:r>
            <a:r>
              <a:rPr lang="zh-CN" altLang="en-US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400" dirty="0" smtClean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錢出入簿：</a:t>
            </a:r>
            <a:endParaRPr lang="en-US" altLang="zh-CN" sz="2400" b="1" dirty="0" smtClean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□杜狂受錢</a:t>
            </a: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六百</a:t>
            </a:r>
            <a:r>
              <a:rPr lang="en-US" altLang="zh-TW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400" dirty="0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TW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altLang="zh-TW" sz="2400" dirty="0" smtClean="0">
              <a:solidFill>
                <a:srgbClr val="00206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200" dirty="0" smtClean="0">
              <a:solidFill>
                <a:srgbClr val="00206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出</a:t>
            </a: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錢百一十五麴五斗斗廿</a:t>
            </a:r>
            <a:r>
              <a:rPr lang="zh-TW" altLang="en-US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三</a:t>
            </a:r>
            <a:r>
              <a:rPr lang="en-US" altLang="zh-TW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TW" altLang="en-US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zh-TW" altLang="en-US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出錢二百廿粱粟二石石百一十　</a:t>
            </a:r>
            <a:r>
              <a:rPr lang="en-US" altLang="zh-TW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endParaRPr lang="en-US" altLang="zh-TW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出</a:t>
            </a: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錢六買燔石</a:t>
            </a:r>
            <a:r>
              <a:rPr lang="zh-TW" altLang="en-US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十分</a:t>
            </a:r>
            <a:r>
              <a:rPr lang="en-US" altLang="zh-TW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		    </a:t>
            </a: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出錢二百一十黍粟二石石</a:t>
            </a:r>
            <a:r>
              <a:rPr lang="zh-TW" altLang="en-US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百五</a:t>
            </a:r>
            <a:r>
              <a:rPr lang="en-US" altLang="zh-TW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endParaRPr lang="en-US" altLang="zh-TW" sz="2400" dirty="0" smtClean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出</a:t>
            </a: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錢廿五豉一</a:t>
            </a:r>
            <a:r>
              <a:rPr lang="zh-TW" altLang="en-US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斗</a:t>
            </a:r>
            <a:r>
              <a:rPr lang="en-US" altLang="zh-TW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		  </a:t>
            </a: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出錢百一十大麥一石石百一</a:t>
            </a:r>
            <a:r>
              <a:rPr lang="zh-TW" altLang="en-US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十</a:t>
            </a:r>
            <a:r>
              <a:rPr lang="en-US" altLang="zh-TW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endParaRPr lang="en-US" altLang="zh-TW" sz="2400" dirty="0" smtClean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200" dirty="0" smtClean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凡</a:t>
            </a:r>
            <a:r>
              <a:rPr lang="zh-TW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出六百八十六 </a:t>
            </a:r>
            <a:r>
              <a:rPr lang="zh-CN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HK" alt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破城子 </a:t>
            </a:r>
            <a:r>
              <a:rPr lang="en-US" altLang="zh-CN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214</a:t>
            </a:r>
            <a:r>
              <a:rPr lang="en-US" altLang="zh-HK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.0</a:t>
            </a:r>
            <a:r>
              <a:rPr lang="en-US" altLang="zh-CN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04</a:t>
            </a:r>
            <a:r>
              <a:rPr lang="zh-CN" altLang="en-US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altLang="zh-CN" sz="2400" b="1" dirty="0" smtClean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582344" y="1844824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2700 x 12 = 32400</a:t>
            </a:r>
            <a:endParaRPr lang="en-US" altLang="zh-HK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40152" y="2773325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6" name="矩形 5"/>
          <p:cNvSpPr/>
          <p:nvPr/>
        </p:nvSpPr>
        <p:spPr>
          <a:xfrm>
            <a:off x="5950768" y="3719681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220</a:t>
            </a:r>
            <a:endParaRPr lang="en-US" altLang="zh-TW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40152" y="3259168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115</a:t>
            </a:r>
            <a:endParaRPr lang="en-US" altLang="zh-TW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75993" y="4593210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210</a:t>
            </a:r>
            <a:endParaRPr lang="en-US" altLang="zh-TW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64188" y="4192396"/>
            <a:ext cx="312966" cy="473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endParaRPr lang="en-US" altLang="zh-TW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56176" y="4988366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  <a:endParaRPr lang="en-US" altLang="zh-TW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86500" y="5450031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110</a:t>
            </a:r>
            <a:endParaRPr lang="en-US" altLang="zh-TW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86500" y="6032752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686</a:t>
            </a:r>
            <a:endParaRPr lang="en-US" altLang="zh-TW" sz="24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55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848" y="764704"/>
            <a:ext cx="3456384" cy="57606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簿籍例子：大家算算看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997152"/>
          </a:xfrm>
        </p:spPr>
        <p:txBody>
          <a:bodyPr>
            <a:no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財產登記簿：</a:t>
            </a:r>
            <a:endParaRPr lang="en-US" altLang="zh-CN" sz="2400" b="1" dirty="0" smtClean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候長觻得廣昌里公乘禮忠年</a:t>
            </a: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卅</a:t>
            </a:r>
            <a:endParaRPr lang="en-US" altLang="zh-TW" sz="2400" dirty="0" smtClean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小</a:t>
            </a: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奴二人直</a:t>
            </a: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三萬</a:t>
            </a:r>
            <a:endParaRPr lang="en-US" altLang="zh-TW" sz="2400" dirty="0" smtClean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用馬五匹直二萬</a:t>
            </a:r>
            <a:endParaRPr lang="en-US" altLang="zh-TW" sz="2400" dirty="0" smtClean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宅</a:t>
            </a: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一區</a:t>
            </a: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萬</a:t>
            </a:r>
            <a:endParaRPr lang="en-US" altLang="zh-TW" sz="2400" dirty="0" smtClean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大</a:t>
            </a: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婢一人</a:t>
            </a: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二萬</a:t>
            </a:r>
            <a:endParaRPr lang="en-US" altLang="zh-TW" sz="2400" dirty="0" smtClean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牛車</a:t>
            </a: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二兩直</a:t>
            </a: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四千</a:t>
            </a:r>
            <a:endParaRPr lang="en-US" altLang="zh-TW" sz="2400" dirty="0" smtClean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田</a:t>
            </a: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五頃</a:t>
            </a: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五萬</a:t>
            </a:r>
            <a:endParaRPr lang="en-US" altLang="zh-TW" sz="2400" dirty="0" smtClean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軺</a:t>
            </a: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車二乘直</a:t>
            </a: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萬</a:t>
            </a:r>
            <a:r>
              <a:rPr lang="en-US" altLang="zh-TW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</a:p>
          <a:p>
            <a:pPr marL="0" indent="0">
              <a:buNone/>
            </a:pP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服</a:t>
            </a:r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牛</a:t>
            </a: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二六千</a:t>
            </a:r>
            <a:endParaRPr lang="en-US" altLang="zh-TW" sz="2400" dirty="0" smtClean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凡訾直十五萬 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（金關</a:t>
            </a:r>
            <a:r>
              <a:rPr lang="en-US" altLang="zh-CN" sz="2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037.035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TW" sz="2400" dirty="0" smtClean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	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99139" y="2546372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30,000</a:t>
            </a:r>
          </a:p>
        </p:txBody>
      </p:sp>
      <p:sp>
        <p:nvSpPr>
          <p:cNvPr id="6" name="矩形 5"/>
          <p:cNvSpPr/>
          <p:nvPr/>
        </p:nvSpPr>
        <p:spPr>
          <a:xfrm>
            <a:off x="6599139" y="2951397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20,000</a:t>
            </a:r>
            <a:endParaRPr lang="en-US" altLang="zh-HK" sz="28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2688" y="3370122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10,000</a:t>
            </a:r>
            <a:endParaRPr lang="en-US" altLang="zh-HK" sz="28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92688" y="3798167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HK" sz="28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0,000</a:t>
            </a:r>
            <a:endParaRPr lang="en-US" altLang="zh-HK" sz="28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86347" y="5894772"/>
            <a:ext cx="2089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總數</a:t>
            </a:r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150,000</a:t>
            </a:r>
            <a:endParaRPr lang="zh-HK" altLang="en-US" sz="28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87234" y="4615298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50,000</a:t>
            </a:r>
            <a:endParaRPr lang="en-US" altLang="zh-HK" sz="28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75430" y="4204159"/>
            <a:ext cx="1005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HK" sz="28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,000</a:t>
            </a:r>
            <a:endParaRPr lang="en-US" altLang="zh-HK" sz="28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99139" y="5048366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10,000</a:t>
            </a:r>
            <a:endParaRPr lang="en-US" altLang="zh-HK" sz="28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69976" y="5447439"/>
            <a:ext cx="1005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HK" sz="28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HK" sz="2800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,000</a:t>
            </a:r>
            <a:endParaRPr lang="en-US" altLang="zh-HK" sz="28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5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0219"/>
            <a:ext cx="3394978" cy="509705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813188" y="780219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圖為居延地區（屬今甘肅省）出土的額濟納漢簡（</a:t>
            </a:r>
            <a:r>
              <a:rPr lang="en-US" altLang="zh-TW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1998-2000</a:t>
            </a:r>
            <a:r>
              <a:rPr lang="zh-TW" altLang="en-US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年出土）；內容涵蓋由漢宣帝神爵三年（前</a:t>
            </a:r>
            <a:r>
              <a:rPr lang="en-US" altLang="zh-TW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59</a:t>
            </a:r>
            <a:r>
              <a:rPr lang="zh-TW" altLang="en-US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）至東漢光武帝建武四年（</a:t>
            </a:r>
            <a:r>
              <a:rPr lang="en-US" altLang="zh-TW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28</a:t>
            </a:r>
            <a:r>
              <a:rPr lang="zh-TW" altLang="en-US" sz="160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TW" altLang="en-US" sz="160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13188" y="1700808"/>
            <a:ext cx="5206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居延在漢代屬張掖郡，有防禦匈奴南侵的戰略價值。居延設有兩個都尉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其中一個都尉轄下有候官三個：甲渠、卅井和殄北。據專家估計，圖中的額濟納漢簡很可能是甲渠候官</a:t>
            </a:r>
            <a:r>
              <a:rPr lang="en-US" altLang="zh-TW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或更高級的都尉</a:t>
            </a:r>
            <a:r>
              <a:rPr lang="en-US" altLang="zh-TW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向屬下的士吏，包括各部候長、候史及其下各隧發出的</a:t>
            </a:r>
            <a:r>
              <a:rPr lang="zh-TW" altLang="en-US" sz="1600" b="1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行政規範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813489" y="3322728"/>
            <a:ext cx="5205740" cy="255454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漢簡全文：</a:t>
            </a:r>
            <a:endParaRPr lang="en-US" altLang="zh-TW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專部士吏典趣輒</a:t>
            </a:r>
            <a:endParaRPr lang="en-US" altLang="zh-TW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告士吏、候長、候史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［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毋］壞亭隧外內</a:t>
            </a:r>
            <a:endParaRPr lang="en-US" altLang="zh-TW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告候、尉：賞，倉吏平斗斛，毋侵</a:t>
            </a:r>
            <a:endParaRPr lang="en-US" altLang="zh-TW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扁書胡虜講［購］賞，二亭扁一，毋令編幣絕</a:t>
            </a:r>
            <a:endParaRPr lang="en-US" altLang="zh-TW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271463"/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察數去署吏卒：候長三去署，免之；候史、隧長　　</a:t>
            </a:r>
            <a:r>
              <a:rPr lang="en-US" altLang="zh-TW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五去，免；輔、廣士卒數去，徙署三十井關外</a:t>
            </a:r>
            <a:endParaRPr lang="en-US" altLang="zh-TW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271463"/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察士吏、候長、候史多省卒給為它事者</a:t>
            </a:r>
            <a:endParaRPr lang="en-US" altLang="zh-TW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271463"/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告隧長、卒謹晝夜候，有塵若警塊外謹備之</a:t>
            </a:r>
            <a:endParaRPr lang="en-US" altLang="zh-TW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271463"/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察候長、候史雖毋馬廩之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323528" y="188640"/>
            <a:ext cx="117707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8"/>
                <a:ea typeface="Adobe 繁黑體 Std B" pitchFamily="34" charset="-128"/>
              </a:rPr>
              <a:t>知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律令</a:t>
            </a:r>
            <a:endParaRPr lang="en-GB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62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8" y="908720"/>
            <a:ext cx="3258186" cy="489168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779912" y="921567"/>
            <a:ext cx="5103655" cy="507831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一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告知士吏、候長、候史必須保持亭隧內外的建築及防禦設施完好無損壞。</a:t>
            </a:r>
            <a:endParaRPr lang="en-US" altLang="zh-TW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二、告知塞候、塞尉：要求倉吏經常測校用於衡量獎賞的斗斛容器是否合乎標準，不要侵奪受賞者的利益。</a:t>
            </a:r>
            <a:endParaRPr lang="en-US" altLang="zh-TW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三、把「胡虜講［購］賞」的賞格，每兩個亭一個「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扁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」，以扁書的形式公佈，要保證扁書的編繩不會破損。</a:t>
            </a:r>
            <a:endParaRPr lang="en-US" altLang="zh-TW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四、查察多次擅自離開崗位（去署）的官吏和士卒。如果是候長累計三次去署，即免去他的職位；戍卒累計多次「去署」，即徙調往三十井塞外執行工作。</a:t>
            </a:r>
            <a:endParaRPr lang="en-US" altLang="zh-TW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五、察覈那些濫用省卒</a:t>
            </a:r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指各地抽調來勞作的戍卒</a:t>
            </a:r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來從事指令以外工作的士吏、候長和候史。</a:t>
            </a:r>
            <a:endParaRPr lang="en-US" altLang="zh-TW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六、告知隧長、隧卒必須日夜候望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觀察敵人的動靜，若塞外有塵煙異動，立即作好烽火警備。</a:t>
            </a:r>
            <a:endParaRPr lang="en-US" altLang="zh-TW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七、查覈候長、候史沒有馬匹而冒領飼料的非法行為。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323528" y="188640"/>
            <a:ext cx="117707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8"/>
                <a:ea typeface="Adobe 繁黑體 Std B" pitchFamily="34" charset="-128"/>
              </a:rPr>
              <a:t>知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律令</a:t>
            </a:r>
            <a:endParaRPr lang="en-GB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588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27584" y="692696"/>
            <a:ext cx="7560840" cy="440120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ea typeface="SimSun" panose="02010600030101010101" pitchFamily="2" charset="-122"/>
              </a:rPr>
              <a:t>試</a:t>
            </a:r>
            <a:r>
              <a:rPr lang="zh-TW" altLang="en-US" sz="2000" dirty="0" smtClean="0">
                <a:ea typeface="SimSun" panose="02010600030101010101" pitchFamily="2" charset="-122"/>
              </a:rPr>
              <a:t>做以下的題目，看你對士</a:t>
            </a:r>
            <a:r>
              <a:rPr lang="zh-TW" altLang="en-US" sz="2000" dirty="0">
                <a:ea typeface="SimSun" panose="02010600030101010101" pitchFamily="2" charset="-122"/>
              </a:rPr>
              <a:t>吏、候長、候</a:t>
            </a:r>
            <a:r>
              <a:rPr lang="zh-TW" altLang="en-US" sz="2000" dirty="0" smtClean="0">
                <a:ea typeface="SimSun" panose="02010600030101010101" pitchFamily="2" charset="-122"/>
              </a:rPr>
              <a:t>史工作的律令認識多少</a:t>
            </a:r>
            <a:r>
              <a:rPr lang="zh-TW" altLang="en-US" sz="2000" dirty="0">
                <a:ea typeface="SimSun" panose="02010600030101010101" pitchFamily="2" charset="-122"/>
              </a:rPr>
              <a:t>。</a:t>
            </a:r>
            <a:endParaRPr lang="en-US" altLang="zh-TW" sz="2000" dirty="0">
              <a:ea typeface="SimSun" panose="02010600030101010101" pitchFamily="2" charset="-122"/>
            </a:endParaRPr>
          </a:p>
          <a:p>
            <a:r>
              <a:rPr lang="zh-TW" altLang="en-US" sz="2000" dirty="0" smtClean="0">
                <a:ea typeface="SimSun" panose="02010600030101010101" pitchFamily="2" charset="-122"/>
              </a:rPr>
              <a:t>請在適當的空格內加上</a:t>
            </a:r>
            <a:r>
              <a:rPr lang="en-US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zh-TW" altLang="en-US" sz="2000" dirty="0" smtClean="0">
                <a:ea typeface="SimSun" panose="02010600030101010101" pitchFamily="2" charset="-122"/>
              </a:rPr>
              <a:t>號。</a:t>
            </a:r>
            <a:endParaRPr lang="en-US" altLang="zh-TW" sz="2000" dirty="0" smtClean="0">
              <a:ea typeface="SimSun" panose="02010600030101010101" pitchFamily="2" charset="-122"/>
            </a:endParaRPr>
          </a:p>
          <a:p>
            <a:endParaRPr lang="en-US" altLang="zh-TW" sz="2000" dirty="0">
              <a:ea typeface="SimSun" panose="02010600030101010101" pitchFamily="2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妥善</a:t>
            </a: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保存</a:t>
            </a: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文書檔案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 smtClean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進行對匈奴的外交聯絡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	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監視防範敵人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 smtClean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適當保養防守設備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 smtClean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適當分配人力及工作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 smtClean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舉報貪污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			</a:t>
            </a:r>
            <a:endParaRPr lang="en-US" altLang="zh-TW" sz="2000" dirty="0" smtClean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謹守崗位</a:t>
            </a:r>
            <a:r>
              <a:rPr lang="zh-TW" alt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盡忠職守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 smtClean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確保下屬的工作士氣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 smtClean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進行鹽鐵酒的專賣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		</a:t>
            </a:r>
            <a:endParaRPr lang="en-US" altLang="zh-TW" sz="2000" dirty="0" smtClean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有效運用資源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TW" sz="2000" dirty="0" smtClean="0"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 </a:t>
            </a:r>
            <a:endParaRPr lang="en-US" altLang="zh-TW" sz="2000" dirty="0" smtClean="0">
              <a:ea typeface="SimSun" panose="02010600030101010101" pitchFamily="2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矩形 1"/>
          <p:cNvSpPr/>
          <p:nvPr/>
        </p:nvSpPr>
        <p:spPr>
          <a:xfrm>
            <a:off x="4499992" y="162880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4788024" y="162880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（三）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99992" y="2852936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499992" y="2539861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499992" y="2240868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4499992" y="3463834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499992" y="3773197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499992" y="4365104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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820190" y="222642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（六）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17342" y="2539861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（一）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17342" y="285218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（五）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17341" y="340386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（四）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96847" y="377319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（二）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88023" y="433543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（七）</a:t>
            </a:r>
            <a:endParaRPr lang="en-US" altLang="zh-TW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1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5" y="3068960"/>
            <a:ext cx="4608512" cy="3644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4483199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雖然處於竇太皇太后的影響力下，漢武帝仍然沒有放棄儒家思想。在</a:t>
            </a:r>
            <a:r>
              <a:rPr lang="zh-CN" altLang="en-US" sz="1600" dirty="0"/>
              <a:t>即位</a:t>
            </a:r>
            <a:r>
              <a:rPr lang="zh-CN" altLang="en-US" sz="1600" dirty="0" smtClean="0"/>
              <a:t>的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第</a:t>
            </a:r>
            <a:r>
              <a:rPr lang="zh-CN" altLang="en-US" sz="1600" dirty="0" smtClean="0"/>
              <a:t>一年</a:t>
            </a:r>
            <a:r>
              <a:rPr lang="zh-CN" altLang="en-US" sz="1600" dirty="0"/>
              <a:t>（建元元年</a:t>
            </a:r>
            <a:r>
              <a:rPr lang="zh-CN" altLang="en-US" sz="1600" dirty="0" smtClean="0"/>
              <a:t>），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他</a:t>
            </a:r>
            <a:r>
              <a:rPr lang="zh-CN" altLang="en-US" sz="1600" dirty="0" smtClean="0"/>
              <a:t>便</a:t>
            </a:r>
            <a:r>
              <a:rPr lang="zh-CN" altLang="en-US" sz="1600" dirty="0"/>
              <a:t>下詔書，呼籲中央至地方的高級官員，推薦人才，結果來了一百多人。武</a:t>
            </a:r>
            <a:r>
              <a:rPr lang="zh-CN" altLang="en-US" sz="1600" dirty="0" smtClean="0"/>
              <a:t>帝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對</a:t>
            </a:r>
            <a:r>
              <a:rPr lang="zh-CN" altLang="en-US" sz="1600" dirty="0" smtClean="0"/>
              <a:t>他們</a:t>
            </a:r>
            <a:r>
              <a:rPr lang="zh-CN" altLang="en-US" sz="1600" dirty="0"/>
              <a:t>進行了面試，當時稱為</a:t>
            </a:r>
            <a:r>
              <a:rPr lang="zh-CN" altLang="en-US" sz="1600" dirty="0" smtClean="0"/>
              <a:t>「策問」。武帝最滿意的是其中一個</a:t>
            </a:r>
            <a:r>
              <a:rPr lang="en-US" altLang="zh-CN" sz="1600" dirty="0" smtClean="0"/>
              <a:t>39</a:t>
            </a:r>
            <a:r>
              <a:rPr lang="zh-CN" altLang="en-US" sz="1600" dirty="0" smtClean="0"/>
              <a:t>歲的中年儒生，名叫董仲舒，在三道策問的回應中，均深得武帝的欣賞，這</a:t>
            </a:r>
            <a:r>
              <a:rPr lang="zh-CN" altLang="en-US" sz="1600" dirty="0"/>
              <a:t>就是很有名的</a:t>
            </a:r>
            <a:r>
              <a:rPr lang="zh-CN" altLang="en-US" sz="1600" dirty="0" smtClean="0"/>
              <a:t>「天人三策」。</a:t>
            </a:r>
            <a:endParaRPr lang="en-US" altLang="zh-CN" sz="1600" dirty="0" smtClean="0"/>
          </a:p>
        </p:txBody>
      </p:sp>
      <p:sp>
        <p:nvSpPr>
          <p:cNvPr id="2" name="Oval Callout 1"/>
          <p:cNvSpPr/>
          <p:nvPr/>
        </p:nvSpPr>
        <p:spPr>
          <a:xfrm rot="981494">
            <a:off x="1547664" y="2420888"/>
            <a:ext cx="1008112" cy="201622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687004" y="2844224"/>
            <a:ext cx="729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董仲舒，你認為國家應該如何管治？</a:t>
            </a:r>
            <a:endParaRPr lang="zh-HK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347864" y="3284984"/>
            <a:ext cx="1242839" cy="1080120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377208" y="350187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六部經書治天下</a:t>
            </a:r>
            <a:endParaRPr lang="zh-HK" altLang="en-US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8896" y="235387"/>
            <a:ext cx="3600400" cy="2739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董仲舒的第三策的末尾說：</a:t>
            </a:r>
            <a:endParaRPr lang="en-US" altLang="zh-CN" sz="1600" dirty="0" smtClean="0"/>
          </a:p>
          <a:p>
            <a:r>
              <a:rPr lang="zh-HK" altLang="en-US" sz="1600" dirty="0" smtClean="0"/>
              <a:t>「</a:t>
            </a:r>
            <a:r>
              <a:rPr lang="zh-CN" altLang="en-US" sz="1600" dirty="0" smtClean="0"/>
              <a:t>孔子作</a:t>
            </a:r>
            <a:r>
              <a:rPr lang="en-US" altLang="zh-CN" sz="1600" dirty="0" smtClean="0"/>
              <a:t>《</a:t>
            </a:r>
            <a:r>
              <a:rPr lang="zh-CN" altLang="en-US" sz="1600" dirty="0" smtClean="0"/>
              <a:t>春秋</a:t>
            </a:r>
            <a:r>
              <a:rPr lang="en-US" altLang="zh-CN" sz="1600" dirty="0" smtClean="0"/>
              <a:t>》</a:t>
            </a:r>
            <a:r>
              <a:rPr lang="zh-CN" altLang="en-US" sz="1600" dirty="0"/>
              <a:t>，最看重一統，現在百家異說，各人有各人的主張，使得國家沒法立出一個統一的法制，百姓也不知道走哪一條路好。據我的意見，凡不在儒家</a:t>
            </a:r>
            <a:r>
              <a:rPr lang="zh-CN" altLang="en-US" sz="1600" dirty="0" smtClean="0"/>
              <a:t>的六部經書裏</a:t>
            </a:r>
            <a:r>
              <a:rPr lang="zh-CN" altLang="en-US" sz="1600" dirty="0"/>
              <a:t>的</a:t>
            </a:r>
            <a:r>
              <a:rPr lang="zh-CN" altLang="en-US" sz="1600" dirty="0" smtClean="0"/>
              <a:t>，或者與孔子的道理不合的，都可以截住它前進的道路。等到邪說息了，然後政治可以劃一，法制可以明定，人民也得到了正確的道路</a:t>
            </a:r>
            <a:r>
              <a:rPr lang="zh-CN" altLang="en-US" sz="1600" dirty="0"/>
              <a:t>了。</a:t>
            </a:r>
            <a:r>
              <a:rPr lang="zh-CN" altLang="en-US" sz="1600" dirty="0" smtClean="0"/>
              <a:t>」</a:t>
            </a:r>
            <a:r>
              <a:rPr lang="zh-CN" altLang="en-US" sz="1200" dirty="0" smtClean="0"/>
              <a:t>（</a:t>
            </a:r>
            <a:r>
              <a:rPr lang="zh-CN" altLang="en-US" sz="1200" dirty="0"/>
              <a:t>參考</a:t>
            </a:r>
            <a:r>
              <a:rPr lang="zh-CN" altLang="en-US" sz="1200" dirty="0" smtClean="0"/>
              <a:t>顧頡剛，頁</a:t>
            </a:r>
            <a:r>
              <a:rPr lang="en-US" altLang="zh-CN" sz="1200" dirty="0" smtClean="0"/>
              <a:t>36</a:t>
            </a:r>
            <a:r>
              <a:rPr lang="zh-CN" altLang="en-US" sz="1200" dirty="0" smtClean="0"/>
              <a:t>）</a:t>
            </a:r>
            <a:endParaRPr lang="zh-HK" alt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660584" y="3090446"/>
            <a:ext cx="401587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問題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zh-CN" altLang="en-US" sz="1600" dirty="0" smtClean="0"/>
              <a:t>你能替董仲舒檢出六部經書出來嗎</a:t>
            </a:r>
            <a:r>
              <a:rPr lang="en-US" altLang="zh-CN" sz="1600" dirty="0">
                <a:latin typeface="+mn-ea"/>
              </a:rPr>
              <a:t>?</a:t>
            </a:r>
            <a:endParaRPr lang="zh-HK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030871" y="3844640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 smtClean="0"/>
              <a:t>詩經</a:t>
            </a:r>
            <a:endParaRPr lang="zh-HK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24328" y="3825044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 smtClean="0"/>
              <a:t>醫經</a:t>
            </a:r>
            <a:endParaRPr lang="zh-HK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71871" y="3871288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 smtClean="0"/>
              <a:t>周禮</a:t>
            </a:r>
            <a:endParaRPr lang="zh-HK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8061881" y="5110797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 smtClean="0"/>
              <a:t>樂經</a:t>
            </a:r>
            <a:endParaRPr lang="zh-HK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9485" y="5215041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 smtClean="0"/>
              <a:t>易經</a:t>
            </a:r>
            <a:endParaRPr lang="zh-HK" alt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995690" y="5114690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/>
              <a:t>春秋</a:t>
            </a:r>
            <a:endParaRPr lang="zh-HK" alt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8210606" y="3633204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 smtClean="0"/>
              <a:t>道德經</a:t>
            </a:r>
            <a:endParaRPr lang="zh-HK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845886" y="3648878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 smtClean="0"/>
              <a:t>武經</a:t>
            </a:r>
            <a:endParaRPr lang="zh-HK" alt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672826" y="3825044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 smtClean="0"/>
              <a:t>韓非子</a:t>
            </a:r>
            <a:endParaRPr lang="zh-HK" alt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707882" y="5357571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 smtClean="0"/>
              <a:t>書經</a:t>
            </a:r>
            <a:endParaRPr lang="zh-HK" alt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209581" y="5157192"/>
            <a:ext cx="430887" cy="9139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dirty="0" smtClean="0"/>
              <a:t>莊子</a:t>
            </a:r>
            <a:endParaRPr lang="zh-HK" alt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6488124"/>
            <a:ext cx="165995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（底圖使用</a:t>
            </a:r>
            <a:r>
              <a:rPr lang="en-US" altLang="zh-CN" sz="1000" dirty="0" smtClean="0"/>
              <a:t>《</a:t>
            </a:r>
            <a:r>
              <a:rPr lang="zh-CN" altLang="en-US" sz="1000" dirty="0"/>
              <a:t>文匯</a:t>
            </a:r>
            <a:r>
              <a:rPr lang="zh-CN" altLang="en-US" sz="1000" dirty="0" smtClean="0"/>
              <a:t>報</a:t>
            </a:r>
            <a:r>
              <a:rPr lang="en-US" altLang="zh-CN" sz="1000" dirty="0" smtClean="0"/>
              <a:t>•</a:t>
            </a:r>
            <a:r>
              <a:rPr lang="zh-CN" altLang="en-US" sz="1000" dirty="0" smtClean="0"/>
              <a:t>成語漫畫廊</a:t>
            </a:r>
            <a:r>
              <a:rPr lang="en-US" altLang="zh-CN" sz="1000" dirty="0" smtClean="0"/>
              <a:t>》</a:t>
            </a:r>
            <a:r>
              <a:rPr lang="zh-CN" altLang="en-US" sz="1000" dirty="0" smtClean="0"/>
              <a:t>之</a:t>
            </a:r>
            <a:r>
              <a:rPr lang="zh-CN" altLang="en-US" sz="1000" dirty="0"/>
              <a:t>「沾沾自喜」）</a:t>
            </a:r>
            <a:endParaRPr lang="zh-HK" altLang="en-US" sz="1000" dirty="0"/>
          </a:p>
        </p:txBody>
      </p:sp>
      <p:sp>
        <p:nvSpPr>
          <p:cNvPr id="9" name="橢圓 8"/>
          <p:cNvSpPr/>
          <p:nvPr/>
        </p:nvSpPr>
        <p:spPr>
          <a:xfrm>
            <a:off x="8076716" y="5218115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橢圓 23"/>
          <p:cNvSpPr/>
          <p:nvPr/>
        </p:nvSpPr>
        <p:spPr>
          <a:xfrm>
            <a:off x="5030871" y="5211148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橢圓 25"/>
          <p:cNvSpPr/>
          <p:nvPr/>
        </p:nvSpPr>
        <p:spPr>
          <a:xfrm>
            <a:off x="5722717" y="5466971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橢圓 26"/>
          <p:cNvSpPr/>
          <p:nvPr/>
        </p:nvSpPr>
        <p:spPr>
          <a:xfrm>
            <a:off x="6493946" y="5357895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橢圓 27"/>
          <p:cNvSpPr/>
          <p:nvPr/>
        </p:nvSpPr>
        <p:spPr>
          <a:xfrm>
            <a:off x="6286706" y="3995787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橢圓 28"/>
          <p:cNvSpPr/>
          <p:nvPr/>
        </p:nvSpPr>
        <p:spPr>
          <a:xfrm>
            <a:off x="5039590" y="3925395"/>
            <a:ext cx="401216" cy="713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9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9" y="692696"/>
            <a:ext cx="907622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47817" y="764703"/>
            <a:ext cx="2369482" cy="2833118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2601" y="9525"/>
            <a:ext cx="237626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漢朝官吏的形象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8024" y="424081"/>
            <a:ext cx="452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（取圖自</a:t>
            </a:r>
            <a:r>
              <a:rPr lang="en-US" altLang="zh-CN" sz="1000" dirty="0" smtClean="0"/>
              <a:t>《</a:t>
            </a:r>
            <a:r>
              <a:rPr lang="zh-CN" altLang="en-US" sz="1000" dirty="0" smtClean="0"/>
              <a:t>中國畫像石全集</a:t>
            </a:r>
            <a:r>
              <a:rPr lang="en-US" altLang="zh-CN" sz="1000" dirty="0" smtClean="0"/>
              <a:t>》</a:t>
            </a:r>
            <a:r>
              <a:rPr lang="zh-CN" altLang="en-US" sz="1000" dirty="0" smtClean="0"/>
              <a:t>）</a:t>
            </a:r>
            <a:endParaRPr lang="zh-HK" altLang="en-US" sz="1000" dirty="0"/>
          </a:p>
        </p:txBody>
      </p:sp>
      <p:pic>
        <p:nvPicPr>
          <p:cNvPr id="7" name="Picture 3" descr="E:\Project EDB\PPT\Qin_liye_9x9\山東嘉祥武氏祠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22001"/>
            <a:ext cx="1944216" cy="25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2"/>
          <p:cNvSpPr>
            <a:spLocks noGrp="1"/>
          </p:cNvSpPr>
          <p:nvPr>
            <p:ph sz="quarter" idx="4"/>
          </p:nvPr>
        </p:nvSpPr>
        <p:spPr>
          <a:xfrm>
            <a:off x="179512" y="3717033"/>
            <a:ext cx="5832648" cy="25922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Adobe 繁黑體 Std B" pitchFamily="34" charset="-128"/>
                <a:ea typeface="Adobe 繁黑體 Std B" pitchFamily="34" charset="-128"/>
              </a:rPr>
              <a:t>山東嘉祥武氏祠</a:t>
            </a:r>
            <a:endParaRPr lang="zh-HK" altLang="en-US" dirty="0">
              <a:latin typeface="Adobe 繁黑體 Std B" pitchFamily="34" charset="-128"/>
              <a:ea typeface="Adobe 繁黑體 Std B" pitchFamily="34" charset="-128"/>
            </a:endParaRPr>
          </a:p>
          <a:p>
            <a:pPr marL="0" indent="0">
              <a:buNone/>
            </a:pPr>
            <a:r>
              <a:rPr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上圖是山東嘉祥縣武氏祠畫像石，年代屬東漢。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畫面</a:t>
            </a:r>
            <a:r>
              <a:rPr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裡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，幾個男子席地跪坐；靠右的兩人相對，皆戴尖角前傾之冠，著寬大長服。其中一人似在口授，另一人左手持簡册，右手執筆，正在簡册上懸肘、腕書寫。依稀可見兩道編繩。書寫者的左手露在簡册之外，則簡册垂下的一端當爲其右端，我們所看到的簡册的展開部份當爲其背面。據此，可推知是從右到左而書。</a:t>
            </a:r>
            <a:endParaRPr lang="zh-HK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zh-HK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單箭頭接點 10"/>
          <p:cNvCxnSpPr>
            <a:stCxn id="8" idx="2"/>
          </p:cNvCxnSpPr>
          <p:nvPr/>
        </p:nvCxnSpPr>
        <p:spPr>
          <a:xfrm flipH="1">
            <a:off x="7592216" y="3597821"/>
            <a:ext cx="340342" cy="6232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0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107504" y="548680"/>
            <a:ext cx="8640960" cy="1866907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HK" altLang="en-US" sz="2600" dirty="0">
                <a:latin typeface="Adobe 繁黑體 Std B" pitchFamily="34" charset="-128"/>
                <a:ea typeface="Adobe 繁黑體 Std B" pitchFamily="34" charset="-128"/>
              </a:rPr>
              <a:t>四川什邡</a:t>
            </a:r>
          </a:p>
          <a:p>
            <a:pPr marL="0" indent="0">
              <a:buNone/>
            </a:pP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這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是四川什邡畫像磚的書寫圖，年代屬東漢。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畫面</a:t>
            </a:r>
            <a:r>
              <a:rPr lang="zh-CN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裡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二男子站立相對，皆戴尖角前傾之冠。左立者著寬大長服，袖子甚肥；其左手握持部份展開的簡册，右手執筆懸肘、腕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，作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正待書寫狀。該簡册的展開部份約有</a:t>
            </a:r>
            <a:r>
              <a:rPr lang="en-US" altLang="zh-TW" sz="1800" dirty="0">
                <a:ea typeface="SimSun" panose="02010600030101010101" pitchFamily="2" charset="-122"/>
              </a:rPr>
              <a:t>10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餘枚簡支，簡支不太長，亦可能是一尺之簡，似有兩道編繩。書寫者所面對的簡册面，應爲簡册的正面，其右端下垂。據此，可推知是從右到左而書。</a:t>
            </a:r>
            <a:endParaRPr lang="zh-HK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12601" y="9525"/>
            <a:ext cx="237626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漢朝官吏的形象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444" y="4293096"/>
            <a:ext cx="1781175" cy="18288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613" y="2825237"/>
            <a:ext cx="2922779" cy="261897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927613" y="2825238"/>
            <a:ext cx="1580491" cy="25479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14" name="直線單箭頭接點 13"/>
          <p:cNvCxnSpPr/>
          <p:nvPr/>
        </p:nvCxnSpPr>
        <p:spPr>
          <a:xfrm>
            <a:off x="5508104" y="4653136"/>
            <a:ext cx="1701340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5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8998372" cy="431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00" y="9525"/>
            <a:ext cx="340727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總結：士人政府的意思？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44624"/>
            <a:ext cx="4536504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zh-CN" altLang="en-US" sz="1600" dirty="0" smtClean="0"/>
              <a:t>本圖是山東的漢朝畫石磚，眾多官員頭插簪筆，排列成行，似正在朝廷上進行議事。</a:t>
            </a:r>
            <a:r>
              <a:rPr lang="zh-CN" altLang="en-US" sz="1000" dirty="0">
                <a:solidFill>
                  <a:prstClr val="black"/>
                </a:solidFill>
              </a:rPr>
              <a:t>（取圖自</a:t>
            </a:r>
            <a:r>
              <a:rPr lang="en-US" altLang="zh-CN" sz="1000" dirty="0">
                <a:solidFill>
                  <a:prstClr val="black"/>
                </a:solidFill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</a:rPr>
              <a:t>中國畫像石全集</a:t>
            </a:r>
            <a:r>
              <a:rPr lang="en-US" altLang="zh-CN" sz="1000" dirty="0">
                <a:solidFill>
                  <a:prstClr val="black"/>
                </a:solidFill>
              </a:rPr>
              <a:t>》</a:t>
            </a:r>
            <a:r>
              <a:rPr lang="zh-CN" altLang="en-US" sz="1000" dirty="0" smtClean="0">
                <a:solidFill>
                  <a:prstClr val="black"/>
                </a:solidFill>
              </a:rPr>
              <a:t>）</a:t>
            </a:r>
            <a:endParaRPr lang="zh-HK" altLang="en-US" sz="1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50" y="4244552"/>
            <a:ext cx="30719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什</a:t>
            </a:r>
            <a:r>
              <a:rPr lang="zh-CN" altLang="en-US" dirty="0" smtClean="0"/>
              <a:t>麼是士人政府？連線遊戲：</a:t>
            </a:r>
            <a:endParaRPr lang="zh-HK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4869160"/>
            <a:ext cx="3024334" cy="3693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1. </a:t>
            </a:r>
            <a:r>
              <a:rPr lang="zh-CN" altLang="en-US" dirty="0" smtClean="0"/>
              <a:t>罷黜百家獨尊儒術</a:t>
            </a:r>
            <a:endParaRPr lang="zh-HK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881" y="5402302"/>
            <a:ext cx="3042989" cy="5847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HK" sz="1600" dirty="0"/>
              <a:t>2</a:t>
            </a:r>
            <a:r>
              <a:rPr lang="en-US" altLang="zh-HK" sz="1600" dirty="0" smtClean="0"/>
              <a:t>. </a:t>
            </a:r>
            <a:r>
              <a:rPr lang="zh-CN" altLang="en-US" sz="1600" dirty="0" smtClean="0"/>
              <a:t>皇帝向地方政府徵求人才，加以策問，成績優良便的給予官職。</a:t>
            </a:r>
            <a:endParaRPr lang="zh-HK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57831" y="6165304"/>
            <a:ext cx="3062039" cy="5847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HK" sz="1600" dirty="0"/>
              <a:t>3</a:t>
            </a:r>
            <a:r>
              <a:rPr lang="en-US" altLang="zh-HK" sz="1600" dirty="0" smtClean="0"/>
              <a:t>. </a:t>
            </a:r>
            <a:r>
              <a:rPr lang="zh-CN" altLang="en-US" sz="1600" dirty="0" smtClean="0"/>
              <a:t>用文字作為中央政府與各級官員的溝通辦法。</a:t>
            </a:r>
            <a:endParaRPr lang="zh-HK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607793" y="5406697"/>
            <a:ext cx="3888432" cy="58477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</a:t>
            </a:r>
            <a:r>
              <a:rPr lang="en-US" altLang="zh-CN" sz="1600" dirty="0" smtClean="0"/>
              <a:t>. </a:t>
            </a:r>
            <a:r>
              <a:rPr lang="zh-CN" altLang="en-US" sz="1600" dirty="0" smtClean="0"/>
              <a:t>統一政府在處理國家大事上的立場，可以在很快的時間內形成官員的統一意見。</a:t>
            </a:r>
            <a:endParaRPr lang="zh-HK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4397621"/>
            <a:ext cx="3888432" cy="83099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A. </a:t>
            </a:r>
            <a:r>
              <a:rPr lang="zh-CN" altLang="en-US" sz="1600" dirty="0" smtClean="0"/>
              <a:t>打破了京城貴族壟斷朝廷職位的習慣，有利地方上的讀書人通過考試，進入中央政府官僚機構，是隋唐科舉制度的雛形。</a:t>
            </a:r>
            <a:endParaRPr lang="zh-HK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607793" y="6145994"/>
            <a:ext cx="3888432" cy="58477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C. </a:t>
            </a:r>
            <a:r>
              <a:rPr lang="zh-CN" altLang="en-US" sz="1600" dirty="0"/>
              <a:t>便利</a:t>
            </a:r>
            <a:r>
              <a:rPr lang="zh-CN" altLang="en-US" sz="1600" dirty="0" smtClean="0"/>
              <a:t>中央政府向地方官員下達命令，加強中央集權，是文官政治的必須條件。</a:t>
            </a:r>
            <a:endParaRPr lang="zh-HK" altLang="en-US" sz="1600" dirty="0"/>
          </a:p>
        </p:txBody>
      </p:sp>
      <p:sp>
        <p:nvSpPr>
          <p:cNvPr id="17" name="Oval 16"/>
          <p:cNvSpPr/>
          <p:nvPr/>
        </p:nvSpPr>
        <p:spPr>
          <a:xfrm>
            <a:off x="3488901" y="6318114"/>
            <a:ext cx="144018" cy="1747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Oval 18"/>
          <p:cNvSpPr/>
          <p:nvPr/>
        </p:nvSpPr>
        <p:spPr>
          <a:xfrm>
            <a:off x="3500684" y="5611688"/>
            <a:ext cx="144018" cy="1747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Oval 19"/>
          <p:cNvSpPr/>
          <p:nvPr/>
        </p:nvSpPr>
        <p:spPr>
          <a:xfrm>
            <a:off x="3507133" y="5051548"/>
            <a:ext cx="144018" cy="1747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Oval 20"/>
          <p:cNvSpPr/>
          <p:nvPr/>
        </p:nvSpPr>
        <p:spPr>
          <a:xfrm>
            <a:off x="4355168" y="4813119"/>
            <a:ext cx="144018" cy="17479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Oval 21"/>
          <p:cNvSpPr/>
          <p:nvPr/>
        </p:nvSpPr>
        <p:spPr>
          <a:xfrm>
            <a:off x="4339999" y="5567153"/>
            <a:ext cx="144018" cy="17479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3" name="Oval 22"/>
          <p:cNvSpPr/>
          <p:nvPr/>
        </p:nvSpPr>
        <p:spPr>
          <a:xfrm>
            <a:off x="4412008" y="6332608"/>
            <a:ext cx="144018" cy="17479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5" name="直線接點 4"/>
          <p:cNvCxnSpPr>
            <a:stCxn id="17" idx="6"/>
            <a:endCxn id="23" idx="2"/>
          </p:cNvCxnSpPr>
          <p:nvPr/>
        </p:nvCxnSpPr>
        <p:spPr>
          <a:xfrm>
            <a:off x="3632919" y="6405510"/>
            <a:ext cx="779089" cy="144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>
            <a:stCxn id="19" idx="7"/>
            <a:endCxn id="21" idx="3"/>
          </p:cNvCxnSpPr>
          <p:nvPr/>
        </p:nvCxnSpPr>
        <p:spPr>
          <a:xfrm flipV="1">
            <a:off x="3623611" y="4962313"/>
            <a:ext cx="752648" cy="6749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>
            <a:stCxn id="20" idx="5"/>
            <a:endCxn id="22" idx="2"/>
          </p:cNvCxnSpPr>
          <p:nvPr/>
        </p:nvCxnSpPr>
        <p:spPr>
          <a:xfrm>
            <a:off x="3630060" y="5200742"/>
            <a:ext cx="709939" cy="4538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6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53951"/>
            <a:ext cx="8229600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2600" dirty="0">
                <a:latin typeface="Adobe 繁黑體 Std B" pitchFamily="34" charset="-128"/>
                <a:ea typeface="Adobe 繁黑體 Std B" pitchFamily="34" charset="-128"/>
              </a:rPr>
              <a:t>以文法吏治天下</a:t>
            </a:r>
            <a:endParaRPr lang="zh-HK" altLang="en-US" sz="2600" dirty="0">
              <a:latin typeface="Adobe 繁黑體 Std B" pitchFamily="34" charset="-128"/>
              <a:ea typeface="Adobe 繁黑體 Std B" pitchFamily="34" charset="-128"/>
            </a:endParaRPr>
          </a:p>
          <a:p>
            <a:r>
              <a:rPr lang="zh-TW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秦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與漢</a:t>
            </a:r>
            <a:r>
              <a:rPr lang="zh-TW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初政治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體現了「以法治天下」的政治精神，在官僚的選任上就是「以吏治天下」。「以法治天下」，是就其不用儒術禮教而言的；「以吏治天下」則是就其不用儒生文士而言的。</a:t>
            </a:r>
            <a:endParaRPr lang="en-US" altLang="zh-TW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「文吏」也稱「文法吏」，「文法」指的是吏員們所具備的文書和法律的專業技能。也可以稱「文史法律之吏」，「史」即「史書」，這「史書」不是指歷史著作，而是指吏員的公文書寫</a:t>
            </a:r>
            <a:r>
              <a:rPr lang="zh-TW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US" altLang="zh-TW" sz="2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漢初的天下，由功臣和文法吏支撐著；打天下的功臣及其弟子們佔據要津，具體政務則由文法吏們來承擔，漢武帝轉而「獨尊儒術」，然而千萬不要誤以為從此官員都是儒生了。漢武帝時文吏依然活躍於時，甚至還出現了一批「酷吏」</a:t>
            </a:r>
            <a:r>
              <a:rPr lang="zh-TW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US" altLang="zh-TW" sz="2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秦漢所謂的「吏」的概念，跟後代是不完全一樣的。宋明清的科舉士大夫是「官」，處流內九品之中，九品之外不入流的胥吏稱「吏」；而秦漢卻是視官為「吏」的，從最卑微的佐史一直到丞相三公，都可稱「吏」</a:t>
            </a:r>
            <a:r>
              <a:rPr lang="zh-TW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US" altLang="zh-TW" sz="2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秦漢時，儒生文人兼為行政文官的體制正在萌生，還沒定型，所以還沒有嚴格的「官」、「吏」兩分制度。</a:t>
            </a:r>
            <a:endParaRPr lang="en-US" altLang="zh-TW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按照現代官僚制理論，理性的行政應是專家政治，而秦漢政治就具有這種特點。以「文法」取人居官的做法，跟以儒術文辭取人，以儒生文人居官的「禮治」政治，具有不同的傾向性。</a:t>
            </a:r>
            <a:endParaRPr lang="zh-HK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67944" y="5746774"/>
            <a:ext cx="4474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閻步克：</a:t>
            </a:r>
            <a:r>
              <a:rPr lang="en-US" altLang="zh-TW" sz="14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波峰與波谷：秦漢魏晉南北朝的政治文明</a:t>
            </a:r>
            <a:r>
              <a:rPr lang="en-US" altLang="zh-TW" sz="14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endParaRPr lang="en-GB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2600" y="9525"/>
            <a:ext cx="340727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總結：士人政府的意思？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828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1" y="116632"/>
            <a:ext cx="4910844" cy="327979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48064" y="118864"/>
            <a:ext cx="3816424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「博士」，</a:t>
            </a:r>
            <a:r>
              <a:rPr lang="zh-CN" altLang="en-US" sz="1600" dirty="0" smtClean="0"/>
              <a:t>是秦漢時代皇帝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對</a:t>
            </a:r>
            <a:r>
              <a:rPr lang="zh-CN" altLang="en-US" sz="1600" dirty="0" smtClean="0"/>
              <a:t>身邊顧問的稱謂，他們不止一人，修習思想也各異，如儒家、道家、墨家、法家等等。武帝初年，博士多是道家出身，主張「</a:t>
            </a:r>
            <a:r>
              <a:rPr lang="zh-CN" altLang="en-US" sz="1600" dirty="0"/>
              <a:t>無為而治</a:t>
            </a:r>
            <a:r>
              <a:rPr lang="zh-CN" altLang="en-US" sz="1600" dirty="0" smtClean="0"/>
              <a:t>」（即天子少管政治，國家便得到富強）的黃老思想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，還</a:t>
            </a:r>
            <a:r>
              <a:rPr lang="zh-CN" altLang="en-US" sz="1600" dirty="0" smtClean="0">
                <a:solidFill>
                  <a:prstClr val="black"/>
                </a:solidFill>
              </a:rPr>
              <a:t>得到</a:t>
            </a:r>
            <a:r>
              <a:rPr lang="zh-CN" altLang="en-US" sz="1600" dirty="0">
                <a:solidFill>
                  <a:prstClr val="black"/>
                </a:solidFill>
              </a:rPr>
              <a:t>竇太后的支持</a:t>
            </a:r>
            <a:r>
              <a:rPr lang="zh-CN" altLang="en-US" sz="1600" dirty="0" smtClean="0">
                <a:solidFill>
                  <a:prstClr val="black"/>
                </a:solidFill>
              </a:rPr>
              <a:t>，但卻</a:t>
            </a:r>
            <a:r>
              <a:rPr lang="zh-CN" altLang="en-US" sz="1600" dirty="0" smtClean="0"/>
              <a:t>縱容了諸侯的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不法</a:t>
            </a:r>
            <a:r>
              <a:rPr lang="zh-CN" altLang="en-US" sz="1600" dirty="0" smtClean="0"/>
              <a:t>，和匈奴的入侵，這使得漢武帝十分苦惱。</a:t>
            </a:r>
            <a:endParaRPr lang="en-US" altLang="zh-CN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76200"/>
            <a:ext cx="147146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+mn-ea"/>
              </a:rPr>
              <a:t>五經</a:t>
            </a:r>
            <a:r>
              <a:rPr lang="zh-TW" altLang="en-US" sz="2400" b="1" dirty="0" smtClean="0">
                <a:latin typeface="+mn-ea"/>
              </a:rPr>
              <a:t>博</a:t>
            </a:r>
            <a:r>
              <a:rPr lang="zh-CN" altLang="en-US" sz="2400" b="1" dirty="0" smtClean="0">
                <a:latin typeface="+mn-ea"/>
              </a:rPr>
              <a:t>士</a:t>
            </a:r>
            <a:endParaRPr lang="zh-HK" altLang="en-US" sz="2400" b="1" dirty="0"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2276872"/>
            <a:ext cx="381642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武帝見了董仲舒後，在建元五年，增設了五經博士。（六經之中，</a:t>
            </a:r>
            <a:r>
              <a:rPr lang="en-US" altLang="zh-CN" sz="1600" dirty="0" smtClean="0"/>
              <a:t>《</a:t>
            </a:r>
            <a:r>
              <a:rPr lang="zh-CN" altLang="en-US" sz="1600" dirty="0" smtClean="0"/>
              <a:t>樂經</a:t>
            </a:r>
            <a:r>
              <a:rPr lang="en-US" altLang="zh-CN" sz="1600" dirty="0" smtClean="0"/>
              <a:t>》</a:t>
            </a:r>
            <a:r>
              <a:rPr lang="zh-CN" altLang="en-US" sz="1600" dirty="0" smtClean="0"/>
              <a:t>早已失傳，故得五經）這使朝廷上增多了五個儒家博士。</a:t>
            </a:r>
            <a:endParaRPr lang="zh-HK" alt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3" y="4725144"/>
            <a:ext cx="2927107" cy="196189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161" y="3573016"/>
            <a:ext cx="305067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增設了五經博士，朝廷便出現了儒道對立，但道家無為思想仍然佔據上風。不過建元六年，竇太后去世，情況便立即逆轉。</a:t>
            </a:r>
            <a:endParaRPr lang="zh-HK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1161" y="3212975"/>
            <a:ext cx="1846987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本圖採用</a:t>
            </a:r>
            <a:r>
              <a:rPr lang="en-US" altLang="zh-CN" sz="1000" dirty="0" smtClean="0"/>
              <a:t>《</a:t>
            </a:r>
            <a:r>
              <a:rPr lang="zh-CN" altLang="en-US" sz="1000" dirty="0" smtClean="0"/>
              <a:t>武帝尚賢</a:t>
            </a:r>
            <a:r>
              <a:rPr lang="en-US" altLang="zh-CN" sz="1000" dirty="0" smtClean="0"/>
              <a:t>》</a:t>
            </a:r>
            <a:r>
              <a:rPr lang="zh-CN" altLang="en-US" sz="1000" dirty="0" smtClean="0"/>
              <a:t>連橫畫</a:t>
            </a:r>
            <a:endParaRPr lang="zh-HK" alt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46534" y="6563928"/>
            <a:ext cx="1846987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本圖採用</a:t>
            </a:r>
            <a:r>
              <a:rPr lang="en-US" altLang="zh-CN" sz="1000" dirty="0" smtClean="0"/>
              <a:t>《</a:t>
            </a:r>
            <a:r>
              <a:rPr lang="zh-CN" altLang="en-US" sz="1000" dirty="0" smtClean="0"/>
              <a:t>武帝尚賢</a:t>
            </a:r>
            <a:r>
              <a:rPr lang="en-US" altLang="zh-CN" sz="1000" dirty="0" smtClean="0"/>
              <a:t>》</a:t>
            </a:r>
            <a:r>
              <a:rPr lang="zh-CN" altLang="en-US" sz="1000" dirty="0" smtClean="0"/>
              <a:t>連橫畫</a:t>
            </a:r>
            <a:endParaRPr lang="zh-HK" alt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3419872" y="3573016"/>
            <a:ext cx="54006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這一年，漢武帝實行了董仲舒獨尊儒術的建議，只留下五經博士，將其他博士一概罷去。你認為他會說什麼</a:t>
            </a:r>
            <a:r>
              <a:rPr lang="en-US" altLang="zh-CN" sz="1600" dirty="0" smtClean="0">
                <a:latin typeface="+mn-ea"/>
              </a:rPr>
              <a:t>?</a:t>
            </a:r>
            <a:endParaRPr lang="zh-HK" altLang="en-US" sz="1600" dirty="0">
              <a:latin typeface="+mn-ea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5429596" y="4091812"/>
            <a:ext cx="1381152" cy="1014357"/>
          </a:xfrm>
          <a:prstGeom prst="wedgeEllipseCallout">
            <a:avLst>
              <a:gd name="adj1" fmla="val -107766"/>
              <a:gd name="adj2" fmla="val 39964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7864771" y="6256151"/>
            <a:ext cx="1290986" cy="5539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（底圖使用</a:t>
            </a:r>
            <a:r>
              <a:rPr lang="en-US" altLang="zh-CN" sz="1000" dirty="0" smtClean="0"/>
              <a:t>《</a:t>
            </a:r>
            <a:r>
              <a:rPr lang="zh-CN" altLang="en-US" sz="1000" dirty="0"/>
              <a:t>文匯</a:t>
            </a:r>
            <a:r>
              <a:rPr lang="zh-CN" altLang="en-US" sz="1000" dirty="0" smtClean="0"/>
              <a:t>報</a:t>
            </a:r>
            <a:r>
              <a:rPr lang="en-US" altLang="zh-CN" sz="1000" dirty="0" smtClean="0"/>
              <a:t>•</a:t>
            </a:r>
            <a:r>
              <a:rPr lang="zh-CN" altLang="en-US" sz="1000" dirty="0" smtClean="0"/>
              <a:t>成語漫畫廊</a:t>
            </a:r>
            <a:r>
              <a:rPr lang="en-US" altLang="zh-CN" sz="1000" dirty="0" smtClean="0"/>
              <a:t>》</a:t>
            </a:r>
            <a:r>
              <a:rPr lang="zh-CN" altLang="en-US" sz="1000" dirty="0" smtClean="0"/>
              <a:t>之</a:t>
            </a:r>
            <a:r>
              <a:rPr lang="zh-CN" altLang="en-US" sz="1000" dirty="0"/>
              <a:t>「沾沾自喜」）</a:t>
            </a:r>
            <a:endParaRPr lang="zh-HK" altLang="en-US" sz="1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42" y="4042435"/>
            <a:ext cx="1770062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21" y="4124341"/>
            <a:ext cx="15303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47568" y="605609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黃老思想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64380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2" grpId="0" animBg="1"/>
      <p:bldP spid="15" grpId="0" animBg="1"/>
      <p:bldP spid="20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0282"/>
            <a:ext cx="8712968" cy="5785287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871296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與此同時，漢武帝建立了太學的制度，每年招</a:t>
            </a:r>
            <a:r>
              <a:rPr lang="en-US" altLang="zh-CN" sz="1600" dirty="0" smtClean="0"/>
              <a:t>50</a:t>
            </a:r>
            <a:r>
              <a:rPr lang="zh-CN" altLang="en-US" sz="1600" dirty="0" smtClean="0"/>
              <a:t>個學生，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讓他們</a:t>
            </a:r>
            <a:r>
              <a:rPr lang="zh-CN" altLang="en-US" sz="1600" dirty="0" smtClean="0"/>
              <a:t>跟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從</a:t>
            </a:r>
            <a:r>
              <a:rPr lang="zh-CN" altLang="en-US" sz="1600" dirty="0" smtClean="0"/>
              <a:t>五經博士學習，稱為博士弟子員。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到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年終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進行</a:t>
            </a:r>
            <a:r>
              <a:rPr lang="zh-CN" altLang="en-US" sz="1600" dirty="0" smtClean="0"/>
              <a:t>考試，能通曉一本經書以上的，便可當官；成績優異的，更可當天子的侍衛。於是天下間的讀書人，都讀儒家經書了。</a:t>
            </a:r>
            <a:endParaRPr lang="zh-HK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6534" y="6563928"/>
            <a:ext cx="1846987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本圖採用</a:t>
            </a:r>
            <a:r>
              <a:rPr lang="en-US" altLang="zh-CN" sz="1000" dirty="0" smtClean="0"/>
              <a:t>《</a:t>
            </a:r>
            <a:r>
              <a:rPr lang="zh-CN" altLang="en-US" sz="1000" dirty="0" smtClean="0"/>
              <a:t>武帝尚賢</a:t>
            </a:r>
            <a:r>
              <a:rPr lang="en-US" altLang="zh-CN" sz="1000" dirty="0" smtClean="0"/>
              <a:t>》</a:t>
            </a:r>
            <a:r>
              <a:rPr lang="zh-CN" altLang="en-US" sz="1000" dirty="0" smtClean="0"/>
              <a:t>連橫畫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63857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7" y="485964"/>
            <a:ext cx="5894109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9420" y="91653"/>
            <a:ext cx="2880320" cy="60016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這些儒生是怎樣學習的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呢</a:t>
            </a:r>
            <a:r>
              <a:rPr lang="en-US" altLang="zh-CN" sz="1600" dirty="0">
                <a:latin typeface="+mn-ea"/>
              </a:rPr>
              <a:t>?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可以看看左圖這件叫「畫像磚」的文物。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 smtClean="0"/>
          </a:p>
          <a:p>
            <a:r>
              <a:rPr lang="zh-CN" altLang="en-US" sz="1600" dirty="0" smtClean="0"/>
              <a:t>所謂</a:t>
            </a:r>
            <a:r>
              <a:rPr lang="zh-CN" altLang="en-US" sz="1600" dirty="0"/>
              <a:t>「畫像磚</a:t>
            </a:r>
            <a:r>
              <a:rPr lang="zh-CN" altLang="en-US" sz="1600" dirty="0" smtClean="0"/>
              <a:t>」，是先將圖形壓印在濕泥上，再經過燒製而成，是漂亮的民間藝術品。</a:t>
            </a:r>
            <a:endParaRPr lang="en-US" altLang="zh-CN" sz="1600" dirty="0" smtClean="0"/>
          </a:p>
          <a:p>
            <a:endParaRPr lang="en-US" altLang="zh-CN" sz="1600" dirty="0" smtClean="0"/>
          </a:p>
          <a:p>
            <a:r>
              <a:rPr lang="zh-CN" altLang="en-US" sz="1600" dirty="0" smtClean="0"/>
              <a:t>這塊畫像磚，四川成都出土（出土年份不詳），專家鑒定是東漢時代作品。磚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塊</a:t>
            </a:r>
            <a:r>
              <a:rPr lang="zh-CN" altLang="en-US" sz="1600" dirty="0" smtClean="0"/>
              <a:t>沒有文字，一些學者給它命名為</a:t>
            </a:r>
            <a:r>
              <a:rPr lang="zh-CN" altLang="en-US" sz="1600" dirty="0"/>
              <a:t>「傳經講學</a:t>
            </a:r>
            <a:r>
              <a:rPr lang="zh-CN" altLang="en-US" sz="1600" dirty="0" smtClean="0"/>
              <a:t>」。</a:t>
            </a:r>
            <a:endParaRPr lang="en-US" altLang="zh-CN" sz="1600" dirty="0" smtClean="0"/>
          </a:p>
          <a:p>
            <a:endParaRPr lang="en-US" altLang="zh-HK" sz="1600" dirty="0"/>
          </a:p>
          <a:p>
            <a:r>
              <a:rPr lang="zh-CN" altLang="en-US" sz="1600" dirty="0"/>
              <a:t>「傳經講學</a:t>
            </a:r>
            <a:r>
              <a:rPr lang="zh-CN" altLang="en-US" sz="1600" dirty="0" smtClean="0"/>
              <a:t>」描繪了老師與學生上課時的情形。雖然這是發生在四川，但很有可能就是模仿京師的太學內的傳經過程。也可以說，自西漢武帝獨尊儒術，儒家經學歷久不衰，即使到了東漢的帝國邊緣地區四川，熟悉經學的儒者，在地方官員或自己籌辦的私塾，進行經書的教導。</a:t>
            </a:r>
            <a:endParaRPr lang="zh-HK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43947" y="6093296"/>
            <a:ext cx="741682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問題：</a:t>
            </a:r>
            <a:endParaRPr lang="en-US" altLang="zh-CN" dirty="0" smtClean="0"/>
          </a:p>
          <a:p>
            <a:r>
              <a:rPr lang="zh-CN" altLang="en-US" dirty="0" smtClean="0"/>
              <a:t>以上畫像磚中，其中一位是老師，你能指出來嗎</a:t>
            </a:r>
            <a:r>
              <a:rPr lang="en-US" altLang="zh-CN" dirty="0">
                <a:latin typeface="+mn-ea"/>
              </a:rPr>
              <a:t>?</a:t>
            </a:r>
            <a:r>
              <a:rPr lang="zh-CN" altLang="en-US" dirty="0" smtClean="0"/>
              <a:t>何以見得</a:t>
            </a:r>
            <a:r>
              <a:rPr lang="en-US" altLang="zh-CN" dirty="0">
                <a:latin typeface="+mn-ea"/>
              </a:rPr>
              <a:t>?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14378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6625"/>
            <a:ext cx="4572002" cy="6250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114960"/>
            <a:ext cx="140364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尊師重道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6076" y="12610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承塵</a:t>
            </a:r>
            <a:r>
              <a:rPr lang="zh-CN" altLang="en-US" dirty="0" smtClean="0"/>
              <a:t>：置於室內，用以防塵。</a:t>
            </a:r>
            <a:endParaRPr lang="zh-HK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6076" y="24532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幘冠</a:t>
            </a:r>
            <a:endParaRPr lang="zh-HK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31482" y="353491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儒服</a:t>
            </a:r>
            <a:endParaRPr lang="zh-HK" alt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56076" y="4725144"/>
            <a:ext cx="35283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47675" indent="-447675"/>
            <a:r>
              <a:rPr lang="zh-CN" altLang="en-US" b="1" dirty="0" smtClean="0"/>
              <a:t>榻</a:t>
            </a:r>
            <a:r>
              <a:rPr lang="zh-CN" altLang="en-US" dirty="0" smtClean="0"/>
              <a:t>：老師坐在榻上，高人一等，易於看到所有學生。</a:t>
            </a:r>
            <a:endParaRPr lang="zh-HK" altLang="en-US" dirty="0"/>
          </a:p>
        </p:txBody>
      </p:sp>
      <p:cxnSp>
        <p:nvCxnSpPr>
          <p:cNvPr id="9" name="Straight Arrow Connector 8"/>
          <p:cNvCxnSpPr>
            <a:stCxn id="3" idx="1"/>
          </p:cNvCxnSpPr>
          <p:nvPr/>
        </p:nvCxnSpPr>
        <p:spPr>
          <a:xfrm flipH="1">
            <a:off x="2915816" y="1445678"/>
            <a:ext cx="2340260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91680" y="2646601"/>
            <a:ext cx="3564396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6" idx="1"/>
          </p:cNvCxnSpPr>
          <p:nvPr/>
        </p:nvCxnSpPr>
        <p:spPr>
          <a:xfrm>
            <a:off x="1763688" y="3701884"/>
            <a:ext cx="3467794" cy="1769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79911" y="4941168"/>
            <a:ext cx="1476165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>
            <a:off x="5868144" y="2637870"/>
            <a:ext cx="648072" cy="57510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5796136" y="3356992"/>
            <a:ext cx="720080" cy="34489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88224" y="30899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冠服</a:t>
            </a:r>
            <a:r>
              <a:rPr lang="zh-CN" altLang="en-US" dirty="0" smtClean="0"/>
              <a:t>：儒生基本服裝</a:t>
            </a:r>
            <a:endParaRPr lang="zh-HK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75276" y="6562853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 smtClean="0"/>
              <a:t>（參考：孫機，頁</a:t>
            </a:r>
            <a:r>
              <a:rPr lang="en-US" altLang="zh-HK" sz="1200" dirty="0" smtClean="0"/>
              <a:t>227</a:t>
            </a:r>
            <a:r>
              <a:rPr lang="zh-CN" altLang="en-US" sz="1200" dirty="0" smtClean="0"/>
              <a:t>。）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0681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2" y="260648"/>
            <a:ext cx="5784354" cy="497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260648"/>
            <a:ext cx="302433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當時教學，席間相距僅容一丈，故門</a:t>
            </a:r>
            <a:r>
              <a:rPr lang="zh-CN" altLang="en-US" dirty="0" smtClean="0"/>
              <a:t>生亦稱老</a:t>
            </a:r>
            <a:r>
              <a:rPr lang="zh-CN" altLang="en-US" dirty="0"/>
              <a:t>師為</a:t>
            </a:r>
            <a:r>
              <a:rPr lang="zh-CN" altLang="en-US" dirty="0" smtClean="0"/>
              <a:t>「函丈」</a:t>
            </a:r>
            <a:r>
              <a:rPr lang="zh-CN" altLang="en-US" sz="1600" dirty="0" smtClean="0"/>
              <a:t>。</a:t>
            </a:r>
            <a:endParaRPr lang="zh-HK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08304" y="928131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（參考：劉至遠等，頁</a:t>
            </a:r>
            <a:r>
              <a:rPr lang="en-US" altLang="zh-CN" sz="1000" dirty="0" smtClean="0"/>
              <a:t>100</a:t>
            </a:r>
            <a:r>
              <a:rPr lang="zh-CN" altLang="en-US" sz="1000" dirty="0" smtClean="0"/>
              <a:t>）</a:t>
            </a:r>
            <a:endParaRPr lang="zh-HK" alt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1628800"/>
            <a:ext cx="3024336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左圖所見，老師正在講授</a:t>
            </a:r>
            <a:r>
              <a:rPr lang="zh-CN" altLang="en-US" dirty="0"/>
              <a:t>經書，六個學生則均手</a:t>
            </a:r>
            <a:r>
              <a:rPr lang="zh-CN" altLang="en-US" dirty="0" smtClean="0"/>
              <a:t>持</a:t>
            </a:r>
            <a:r>
              <a:rPr lang="zh-CN" altLang="en-US" dirty="0"/>
              <a:t>書籍</a:t>
            </a:r>
            <a:r>
              <a:rPr lang="zh-CN" altLang="en-US" dirty="0" smtClean="0"/>
              <a:t>，</a:t>
            </a:r>
            <a:r>
              <a:rPr lang="zh-CN" altLang="en-US" dirty="0"/>
              <a:t>用心聆聽。不過，這個時期的「書籍」</a:t>
            </a:r>
            <a:r>
              <a:rPr lang="zh-CN" altLang="en-US" dirty="0" smtClean="0"/>
              <a:t>，</a:t>
            </a:r>
            <a:r>
              <a:rPr lang="zh-CN" altLang="en-US" dirty="0"/>
              <a:t>並非用紙製作，而是刻在竹</a:t>
            </a:r>
            <a:r>
              <a:rPr lang="zh-CN" altLang="en-US" dirty="0" smtClean="0"/>
              <a:t>片或木片上</a:t>
            </a:r>
            <a:r>
              <a:rPr lang="zh-CN" altLang="en-US" dirty="0"/>
              <a:t>的</a:t>
            </a:r>
            <a:r>
              <a:rPr lang="zh-CN" altLang="en-US" dirty="0" smtClean="0"/>
              <a:t>，泛稱</a:t>
            </a:r>
            <a:r>
              <a:rPr lang="zh-CN" altLang="en-US" dirty="0"/>
              <a:t>為</a:t>
            </a:r>
            <a:r>
              <a:rPr lang="zh-CN" altLang="en-US" dirty="0" smtClean="0"/>
              <a:t>「簡牘」。</a:t>
            </a:r>
            <a:endParaRPr lang="zh-HK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3645024"/>
            <a:ext cx="302433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古語有所謂</a:t>
            </a:r>
            <a:r>
              <a:rPr lang="zh-CN" altLang="en-US" dirty="0" smtClean="0"/>
              <a:t>「席地而坐」，這句說話，在圖中能否體現出來</a:t>
            </a:r>
            <a:r>
              <a:rPr lang="en-US" altLang="zh-CN" dirty="0">
                <a:latin typeface="+mn-ea"/>
              </a:rPr>
              <a:t>?</a:t>
            </a:r>
            <a:r>
              <a:rPr lang="zh-CN" altLang="en-US" dirty="0" smtClean="0"/>
              <a:t> </a:t>
            </a:r>
            <a:r>
              <a:rPr lang="zh-CN" altLang="en-US" dirty="0"/>
              <a:t>「</a:t>
            </a:r>
            <a:r>
              <a:rPr lang="zh-CN" altLang="en-US" dirty="0" smtClean="0"/>
              <a:t>席」是什麼意思</a:t>
            </a:r>
            <a:r>
              <a:rPr lang="en-US" altLang="zh-CN" dirty="0">
                <a:latin typeface="+mn-ea"/>
              </a:rPr>
              <a:t>?</a:t>
            </a:r>
            <a:endParaRPr lang="zh-HK" altLang="en-US" dirty="0"/>
          </a:p>
        </p:txBody>
      </p:sp>
      <p:sp>
        <p:nvSpPr>
          <p:cNvPr id="7" name="TextBox 3"/>
          <p:cNvSpPr txBox="1"/>
          <p:nvPr/>
        </p:nvSpPr>
        <p:spPr>
          <a:xfrm>
            <a:off x="160610" y="5493298"/>
            <a:ext cx="8515846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問題一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這些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博士弟子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儒生，是後來漢朝管治的主要官員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嗎</a:t>
            </a:r>
            <a:r>
              <a:rPr lang="en-US" altLang="zh-CN" dirty="0">
                <a:latin typeface="+mn-ea"/>
              </a:rPr>
              <a:t>?</a:t>
            </a:r>
            <a:endParaRPr lang="en-US" altLang="zh-TW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問題二：不少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「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簡牘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」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記載了有關官員的行政記錄，當中包括了對官吏什麼的要求</a:t>
            </a:r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請你猜猜</a:t>
            </a:r>
            <a:r>
              <a:rPr lang="zh-CN" altLang="en-US" dirty="0"/>
              <a:t>。</a:t>
            </a:r>
            <a:endParaRPr lang="zh-HK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591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" y="56007"/>
            <a:ext cx="4426996" cy="680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37112" y="501798"/>
            <a:ext cx="4527376" cy="181588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61950" indent="-361950"/>
            <a:r>
              <a:rPr lang="zh-CN" altLang="en-US" sz="1600" dirty="0" smtClean="0"/>
              <a:t>漢代的士人是利用毛筆在竹或木上寫字。</a:t>
            </a:r>
            <a:endParaRPr lang="en-US" altLang="zh-CN" sz="1600" dirty="0" smtClean="0"/>
          </a:p>
          <a:p>
            <a:pPr marL="361950" indent="-361950"/>
            <a:r>
              <a:rPr lang="zh-CN" altLang="en-US" sz="1600" dirty="0" smtClean="0"/>
              <a:t>竹簡：先將竹樹砍下來，成為一個個圓形竹筒。</a:t>
            </a:r>
            <a:endParaRPr lang="en-US" altLang="zh-CN" sz="1600" dirty="0" smtClean="0"/>
          </a:p>
          <a:p>
            <a:pPr marL="361950" indent="-361950"/>
            <a:r>
              <a:rPr lang="en-US" altLang="zh-CN" sz="1600" dirty="0"/>
              <a:t> </a:t>
            </a:r>
            <a:r>
              <a:rPr lang="en-US" altLang="zh-CN" sz="1600" dirty="0" smtClean="0"/>
              <a:t>       </a:t>
            </a:r>
            <a:r>
              <a:rPr lang="zh-CN" altLang="en-US" sz="1600" dirty="0" smtClean="0"/>
              <a:t>     破開竹筒，</a:t>
            </a:r>
            <a:r>
              <a:rPr lang="zh-CN" altLang="en-US" sz="1600" dirty="0"/>
              <a:t>去竹節部分</a:t>
            </a:r>
            <a:r>
              <a:rPr lang="zh-CN" altLang="en-US" sz="1600" dirty="0" smtClean="0"/>
              <a:t>，便可削成</a:t>
            </a:r>
            <a:r>
              <a:rPr lang="zh-CN" altLang="en-US" sz="1600" dirty="0"/>
              <a:t>小片</a:t>
            </a:r>
            <a:r>
              <a:rPr lang="zh-CN" altLang="en-US" sz="1600" dirty="0" smtClean="0"/>
              <a:t>小</a:t>
            </a:r>
            <a:endParaRPr lang="en-US" altLang="zh-CN" sz="1600" dirty="0" smtClean="0"/>
          </a:p>
          <a:p>
            <a:pPr marL="361950" indent="-361950"/>
            <a:r>
              <a:rPr lang="en-US" altLang="zh-CN" sz="1600" dirty="0"/>
              <a:t> </a:t>
            </a:r>
            <a:r>
              <a:rPr lang="en-US" altLang="zh-CN" sz="1600" dirty="0" smtClean="0"/>
              <a:t>            </a:t>
            </a:r>
            <a:r>
              <a:rPr lang="zh-CN" altLang="en-US" sz="1600" dirty="0" smtClean="0"/>
              <a:t>片</a:t>
            </a:r>
            <a:r>
              <a:rPr lang="zh-CN" altLang="en-US" sz="1600" dirty="0"/>
              <a:t>的「簡</a:t>
            </a:r>
            <a:r>
              <a:rPr lang="zh-CN" altLang="en-US" sz="1600" dirty="0" smtClean="0"/>
              <a:t>」。由於用竹，故稱「</a:t>
            </a:r>
            <a:r>
              <a:rPr lang="zh-CN" altLang="en-US" sz="1600" dirty="0"/>
              <a:t>竹簡</a:t>
            </a:r>
            <a:r>
              <a:rPr lang="zh-CN" altLang="en-US" sz="1600" dirty="0" smtClean="0"/>
              <a:t>」，</a:t>
            </a:r>
            <a:endParaRPr lang="en-US" altLang="zh-CN" sz="1600" dirty="0" smtClean="0"/>
          </a:p>
          <a:p>
            <a:pPr marL="361950" indent="-361950"/>
            <a:r>
              <a:rPr lang="en-US" altLang="zh-CN" sz="1600" dirty="0"/>
              <a:t> </a:t>
            </a:r>
            <a:r>
              <a:rPr lang="en-US" altLang="zh-CN" sz="1600" dirty="0" smtClean="0"/>
              <a:t>            </a:t>
            </a:r>
            <a:r>
              <a:rPr lang="zh-CN" altLang="en-US" sz="1600" dirty="0" smtClean="0"/>
              <a:t>寫字的時候在竹內的一面。當連續書寫多</a:t>
            </a:r>
            <a:endParaRPr lang="en-US" altLang="zh-CN" sz="1600" dirty="0" smtClean="0"/>
          </a:p>
          <a:p>
            <a:pPr marL="361950" indent="-361950"/>
            <a:r>
              <a:rPr lang="en-US" altLang="zh-CN" sz="1600" dirty="0"/>
              <a:t> </a:t>
            </a:r>
            <a:r>
              <a:rPr lang="en-US" altLang="zh-CN" sz="1600" dirty="0" smtClean="0"/>
              <a:t>            </a:t>
            </a:r>
            <a:r>
              <a:rPr lang="zh-CN" altLang="en-US" sz="1600" dirty="0" smtClean="0"/>
              <a:t>支竹簡時，便以繩子（多用麻繩）編聯成</a:t>
            </a:r>
            <a:endParaRPr lang="en-US" altLang="zh-CN" sz="1600" dirty="0" smtClean="0"/>
          </a:p>
          <a:p>
            <a:pPr marL="361950" indent="-361950"/>
            <a:r>
              <a:rPr lang="en-US" altLang="zh-CN" sz="1600" dirty="0"/>
              <a:t> </a:t>
            </a:r>
            <a:r>
              <a:rPr lang="en-US" altLang="zh-CN" sz="1600" dirty="0" smtClean="0"/>
              <a:t>          </a:t>
            </a:r>
            <a:r>
              <a:rPr lang="zh-CN" altLang="en-US" sz="1600" dirty="0" smtClean="0"/>
              <a:t>「</a:t>
            </a:r>
            <a:r>
              <a:rPr lang="zh-CN" altLang="en-US" sz="1600" dirty="0"/>
              <a:t>冊」</a:t>
            </a:r>
            <a:r>
              <a:rPr lang="zh-CN" altLang="en-US" sz="1600" dirty="0" smtClean="0"/>
              <a:t>。</a:t>
            </a:r>
            <a:endParaRPr lang="en-US" altLang="zh-CN" sz="1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401691" y="14187"/>
            <a:ext cx="143286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繁黑體 Std B" pitchFamily="34" charset="-128"/>
                <a:ea typeface="Adobe 繁黑體 Std B" pitchFamily="34" charset="-128"/>
              </a:rPr>
              <a:t>漢代簡牘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60637"/>
            <a:ext cx="2843808" cy="4434281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0913" y="3786084"/>
            <a:ext cx="1974424" cy="280076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「道可道，非常道</a:t>
            </a:r>
            <a:r>
              <a:rPr lang="zh-CN" altLang="en-US" sz="1600" dirty="0" smtClean="0"/>
              <a:t>」，是</a:t>
            </a:r>
            <a:r>
              <a:rPr lang="en-US" altLang="zh-CN" sz="1600" dirty="0" smtClean="0"/>
              <a:t>《</a:t>
            </a:r>
            <a:r>
              <a:rPr lang="zh-CN" altLang="en-US" sz="1600" dirty="0" smtClean="0"/>
              <a:t>老子</a:t>
            </a:r>
            <a:r>
              <a:rPr lang="en-US" altLang="zh-CN" sz="1600" dirty="0" smtClean="0"/>
              <a:t>》</a:t>
            </a:r>
            <a:r>
              <a:rPr lang="zh-CN" altLang="en-US" sz="1600" dirty="0" smtClean="0"/>
              <a:t>一書下冊的起首語。</a:t>
            </a:r>
            <a:r>
              <a:rPr lang="en-US" altLang="zh-CN" sz="1600" dirty="0" smtClean="0"/>
              <a:t>《</a:t>
            </a:r>
            <a:r>
              <a:rPr lang="zh-CN" altLang="en-US" sz="1600" dirty="0" smtClean="0"/>
              <a:t>老子</a:t>
            </a:r>
            <a:r>
              <a:rPr lang="en-US" altLang="zh-CN" sz="1600" dirty="0" smtClean="0"/>
              <a:t>》</a:t>
            </a:r>
            <a:r>
              <a:rPr lang="zh-CN" altLang="en-US" sz="1600" dirty="0" smtClean="0"/>
              <a:t>是黃老思想的主要參考書，西漢初期非常流行。漢武帝獨尊儒術後逐漸少人問津。圖中</a:t>
            </a:r>
            <a:r>
              <a:rPr lang="en-US" altLang="zh-CN" sz="1600" dirty="0" smtClean="0"/>
              <a:t>《</a:t>
            </a:r>
            <a:r>
              <a:rPr lang="zh-CN" altLang="en-US" sz="1600" dirty="0" smtClean="0"/>
              <a:t>老子</a:t>
            </a:r>
            <a:r>
              <a:rPr lang="en-US" altLang="zh-CN" sz="1600" dirty="0" smtClean="0"/>
              <a:t>》</a:t>
            </a:r>
            <a:r>
              <a:rPr lang="zh-CN" altLang="en-US" sz="1600" dirty="0" smtClean="0"/>
              <a:t>竹簡，是西漢初期的作品，現藏北京大學。</a:t>
            </a:r>
            <a:endParaRPr lang="zh-HK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130913" y="6586851"/>
            <a:ext cx="23132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（取圖自</a:t>
            </a:r>
            <a:r>
              <a:rPr lang="en-US" altLang="zh-CN" sz="1000" dirty="0" smtClean="0"/>
              <a:t>《</a:t>
            </a:r>
            <a:r>
              <a:rPr lang="zh-CN" altLang="en-US" sz="1000" dirty="0" smtClean="0"/>
              <a:t>北京大學藏西漢竹書</a:t>
            </a:r>
            <a:r>
              <a:rPr lang="en-US" altLang="zh-CN" sz="1000" dirty="0" smtClean="0"/>
              <a:t>》</a:t>
            </a:r>
            <a:r>
              <a:rPr lang="zh-CN" altLang="en-US" sz="1000" dirty="0" smtClean="0"/>
              <a:t>貳）</a:t>
            </a:r>
            <a:endParaRPr lang="zh-HK" alt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060604" y="6585521"/>
            <a:ext cx="2083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 smtClean="0"/>
              <a:t>（上圖取自孫機，頁</a:t>
            </a:r>
            <a:r>
              <a:rPr lang="en-US" altLang="zh-HK" sz="1000" dirty="0" smtClean="0"/>
              <a:t>283</a:t>
            </a:r>
            <a:r>
              <a:rPr lang="zh-CN" altLang="en-US" sz="1000" dirty="0" smtClean="0"/>
              <a:t>）</a:t>
            </a:r>
            <a:endParaRPr lang="zh-HK" altLang="en-US" sz="1000" dirty="0"/>
          </a:p>
        </p:txBody>
      </p:sp>
      <p:sp>
        <p:nvSpPr>
          <p:cNvPr id="4" name="Rectangle 3"/>
          <p:cNvSpPr/>
          <p:nvPr/>
        </p:nvSpPr>
        <p:spPr>
          <a:xfrm>
            <a:off x="3779912" y="501798"/>
            <a:ext cx="144016" cy="12710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Freeform 9"/>
          <p:cNvSpPr/>
          <p:nvPr/>
        </p:nvSpPr>
        <p:spPr>
          <a:xfrm>
            <a:off x="3943350" y="1360645"/>
            <a:ext cx="732107" cy="2425440"/>
          </a:xfrm>
          <a:custGeom>
            <a:avLst/>
            <a:gdLst>
              <a:gd name="connsiteX0" fmla="*/ 0 w 732107"/>
              <a:gd name="connsiteY0" fmla="*/ 287181 h 2708343"/>
              <a:gd name="connsiteX1" fmla="*/ 238125 w 732107"/>
              <a:gd name="connsiteY1" fmla="*/ 191931 h 2708343"/>
              <a:gd name="connsiteX2" fmla="*/ 685800 w 732107"/>
              <a:gd name="connsiteY2" fmla="*/ 2487456 h 2708343"/>
              <a:gd name="connsiteX3" fmla="*/ 695325 w 732107"/>
              <a:gd name="connsiteY3" fmla="*/ 2487456 h 270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107" h="2708343">
                <a:moveTo>
                  <a:pt x="0" y="287181"/>
                </a:moveTo>
                <a:cubicBezTo>
                  <a:pt x="61912" y="56199"/>
                  <a:pt x="123825" y="-174782"/>
                  <a:pt x="238125" y="191931"/>
                </a:cubicBezTo>
                <a:cubicBezTo>
                  <a:pt x="352425" y="558644"/>
                  <a:pt x="609600" y="2104869"/>
                  <a:pt x="685800" y="2487456"/>
                </a:cubicBezTo>
                <a:cubicBezTo>
                  <a:pt x="762000" y="2870044"/>
                  <a:pt x="728662" y="2678750"/>
                  <a:pt x="695325" y="2487456"/>
                </a:cubicBezTo>
              </a:path>
            </a:pathLst>
          </a:custGeom>
          <a:noFill/>
          <a:ln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033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4792</Words>
  <Application>Microsoft Office PowerPoint</Application>
  <PresentationFormat>如螢幕大小 (4:3)</PresentationFormat>
  <Paragraphs>297</Paragraphs>
  <Slides>33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6" baseType="lpstr">
      <vt:lpstr>Adobe 楷体 Std R</vt:lpstr>
      <vt:lpstr>Adobe 繁黑體 Std B</vt:lpstr>
      <vt:lpstr>隶书</vt:lpstr>
      <vt:lpstr>宋体</vt:lpstr>
      <vt:lpstr>宋体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秦漢官吏形象</vt:lpstr>
      <vt:lpstr>PowerPoint 簡報</vt:lpstr>
      <vt:lpstr>PowerPoint 簡報</vt:lpstr>
      <vt:lpstr>PowerPoint 簡報</vt:lpstr>
      <vt:lpstr>PowerPoint 簡報</vt:lpstr>
      <vt:lpstr>簿籍例子：大家算算看</vt:lpstr>
      <vt:lpstr>簿籍例子：大家算算看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CHU, Chi-fu</dc:creator>
  <cp:lastModifiedBy>YEUNG, Sze-wai</cp:lastModifiedBy>
  <cp:revision>170</cp:revision>
  <cp:lastPrinted>2019-01-04T04:13:56Z</cp:lastPrinted>
  <dcterms:created xsi:type="dcterms:W3CDTF">2018-06-13T02:38:21Z</dcterms:created>
  <dcterms:modified xsi:type="dcterms:W3CDTF">2019-02-21T11:46:51Z</dcterms:modified>
</cp:coreProperties>
</file>