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90" r:id="rId2"/>
    <p:sldId id="258" r:id="rId3"/>
    <p:sldId id="279" r:id="rId4"/>
    <p:sldId id="261" r:id="rId5"/>
    <p:sldId id="260" r:id="rId6"/>
    <p:sldId id="262" r:id="rId7"/>
    <p:sldId id="278" r:id="rId8"/>
    <p:sldId id="267" r:id="rId9"/>
    <p:sldId id="268" r:id="rId10"/>
    <p:sldId id="280" r:id="rId11"/>
    <p:sldId id="281" r:id="rId12"/>
    <p:sldId id="269" r:id="rId13"/>
    <p:sldId id="282" r:id="rId14"/>
    <p:sldId id="283" r:id="rId15"/>
    <p:sldId id="263" r:id="rId16"/>
    <p:sldId id="265" r:id="rId17"/>
    <p:sldId id="266" r:id="rId18"/>
    <p:sldId id="276" r:id="rId19"/>
    <p:sldId id="264" r:id="rId20"/>
    <p:sldId id="289" r:id="rId21"/>
    <p:sldId id="286" r:id="rId22"/>
    <p:sldId id="287" r:id="rId23"/>
    <p:sldId id="288" r:id="rId24"/>
    <p:sldId id="272" r:id="rId25"/>
    <p:sldId id="273" r:id="rId26"/>
    <p:sldId id="274" r:id="rId27"/>
    <p:sldId id="291" r:id="rId28"/>
  </p:sldIdLst>
  <p:sldSz cx="9144000" cy="6858000" type="screen4x3"/>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A99F3A-092E-4DD2-B80A-CB7D4E2E2E82}"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zh-HK" altLang="en-US"/>
        </a:p>
      </dgm:t>
    </dgm:pt>
    <dgm:pt modelId="{EFA9E9AB-643F-4CE9-831A-913F2DCFFE4C}">
      <dgm:prSet phldrT="[Text]" custT="1"/>
      <dgm:spPr/>
      <dgm:t>
        <a:bodyPr/>
        <a:lstStyle/>
        <a:p>
          <a:pPr algn="l"/>
          <a:r>
            <a:rPr lang="zh-CN" altLang="en-US" sz="1600" dirty="0" smtClean="0"/>
            <a:t>（父）楊琰</a:t>
          </a:r>
          <a:endParaRPr lang="zh-HK" altLang="en-US" sz="1600" dirty="0"/>
        </a:p>
      </dgm:t>
    </dgm:pt>
    <dgm:pt modelId="{2CA3E68D-C3B0-44FF-B5D6-CFC4E28F55B7}" type="parTrans" cxnId="{3A497D95-D4A1-44F1-8B06-B3F04B8EDE57}">
      <dgm:prSet/>
      <dgm:spPr/>
      <dgm:t>
        <a:bodyPr/>
        <a:lstStyle/>
        <a:p>
          <a:endParaRPr lang="zh-HK" altLang="en-US"/>
        </a:p>
      </dgm:t>
    </dgm:pt>
    <dgm:pt modelId="{5910DBAD-1DDF-4189-AB67-3C02D5ABB7C4}" type="sibTrans" cxnId="{3A497D95-D4A1-44F1-8B06-B3F04B8EDE57}">
      <dgm:prSet/>
      <dgm:spPr/>
      <dgm:t>
        <a:bodyPr/>
        <a:lstStyle/>
        <a:p>
          <a:endParaRPr lang="zh-HK" altLang="en-US"/>
        </a:p>
      </dgm:t>
    </dgm:pt>
    <dgm:pt modelId="{4F20FBE9-E6FB-4E19-A525-C6B4AA64374B}">
      <dgm:prSet phldrT="[Text]"/>
      <dgm:spPr/>
      <dgm:t>
        <a:bodyPr/>
        <a:lstStyle/>
        <a:p>
          <a:r>
            <a:rPr lang="zh-CN" altLang="en-US" dirty="0" smtClean="0"/>
            <a:t>楊貴妃</a:t>
          </a:r>
          <a:endParaRPr lang="zh-HK" altLang="en-US" dirty="0"/>
        </a:p>
      </dgm:t>
    </dgm:pt>
    <dgm:pt modelId="{019A5A3F-8724-4196-A7DD-5C7CBE589FF0}" type="parTrans" cxnId="{131A6EBC-4C8C-4B73-A613-C366199CCBB1}">
      <dgm:prSet/>
      <dgm:spPr/>
      <dgm:t>
        <a:bodyPr/>
        <a:lstStyle/>
        <a:p>
          <a:endParaRPr lang="zh-HK" altLang="en-US"/>
        </a:p>
      </dgm:t>
    </dgm:pt>
    <dgm:pt modelId="{13D62E80-81A4-4172-B6FA-2427D6053289}" type="sibTrans" cxnId="{131A6EBC-4C8C-4B73-A613-C366199CCBB1}">
      <dgm:prSet/>
      <dgm:spPr/>
      <dgm:t>
        <a:bodyPr/>
        <a:lstStyle/>
        <a:p>
          <a:endParaRPr lang="zh-HK" altLang="en-US"/>
        </a:p>
      </dgm:t>
    </dgm:pt>
    <dgm:pt modelId="{42E26035-71B7-431B-BDD3-22546E86BF9D}">
      <dgm:prSet phldrT="[Text]"/>
      <dgm:spPr/>
      <dgm:t>
        <a:bodyPr/>
        <a:lstStyle/>
        <a:p>
          <a:r>
            <a:rPr lang="zh-CN" altLang="en-US" dirty="0" smtClean="0"/>
            <a:t>八姨</a:t>
          </a:r>
          <a:endParaRPr lang="zh-HK" altLang="en-US" dirty="0"/>
        </a:p>
      </dgm:t>
    </dgm:pt>
    <dgm:pt modelId="{B1A2CAB8-CAE6-42ED-B8E1-A5B0C270CF69}" type="parTrans" cxnId="{14026C48-7502-4069-BDF2-C58A7119A9B9}">
      <dgm:prSet/>
      <dgm:spPr/>
      <dgm:t>
        <a:bodyPr/>
        <a:lstStyle/>
        <a:p>
          <a:endParaRPr lang="zh-HK" altLang="en-US"/>
        </a:p>
      </dgm:t>
    </dgm:pt>
    <dgm:pt modelId="{EF2BC16C-A751-4EC3-9771-B2EBBCF45E27}" type="sibTrans" cxnId="{14026C48-7502-4069-BDF2-C58A7119A9B9}">
      <dgm:prSet/>
      <dgm:spPr/>
      <dgm:t>
        <a:bodyPr/>
        <a:lstStyle/>
        <a:p>
          <a:endParaRPr lang="zh-HK" altLang="en-US"/>
        </a:p>
      </dgm:t>
    </dgm:pt>
    <dgm:pt modelId="{3947C11E-472C-4D3A-B8A4-69E9421E858F}">
      <dgm:prSet phldrT="[Text]"/>
      <dgm:spPr/>
      <dgm:t>
        <a:bodyPr/>
        <a:lstStyle/>
        <a:p>
          <a:r>
            <a:rPr lang="zh-CN" altLang="en-US" dirty="0" smtClean="0"/>
            <a:t>三姨</a:t>
          </a:r>
          <a:endParaRPr lang="zh-HK" altLang="en-US" dirty="0"/>
        </a:p>
      </dgm:t>
    </dgm:pt>
    <dgm:pt modelId="{2406E4DD-AE59-4D71-A0D7-27ECDD8E8F7D}" type="parTrans" cxnId="{2032B41F-194A-4D08-AF91-D8AFAD38C4D7}">
      <dgm:prSet/>
      <dgm:spPr/>
      <dgm:t>
        <a:bodyPr/>
        <a:lstStyle/>
        <a:p>
          <a:endParaRPr lang="zh-HK" altLang="en-US"/>
        </a:p>
      </dgm:t>
    </dgm:pt>
    <dgm:pt modelId="{4CBA4138-D129-4BEC-87FC-D27A46D49042}" type="sibTrans" cxnId="{2032B41F-194A-4D08-AF91-D8AFAD38C4D7}">
      <dgm:prSet/>
      <dgm:spPr/>
      <dgm:t>
        <a:bodyPr/>
        <a:lstStyle/>
        <a:p>
          <a:endParaRPr lang="zh-HK" altLang="en-US"/>
        </a:p>
      </dgm:t>
    </dgm:pt>
    <dgm:pt modelId="{B3E23D47-CA19-4C5D-AE48-BA0FA9E216D6}">
      <dgm:prSet custT="1"/>
      <dgm:spPr/>
      <dgm:t>
        <a:bodyPr/>
        <a:lstStyle/>
        <a:p>
          <a:pPr algn="ctr"/>
          <a:r>
            <a:rPr lang="zh-CN" altLang="en-US" sz="2200" dirty="0" smtClean="0"/>
            <a:t>大姨</a:t>
          </a:r>
          <a:endParaRPr lang="zh-HK" altLang="en-US" sz="2200" dirty="0"/>
        </a:p>
      </dgm:t>
    </dgm:pt>
    <dgm:pt modelId="{405A074C-4274-4A87-B007-3B98200F017F}" type="parTrans" cxnId="{EAB17B0E-FABE-48BA-92EB-278FC2421274}">
      <dgm:prSet/>
      <dgm:spPr/>
      <dgm:t>
        <a:bodyPr/>
        <a:lstStyle/>
        <a:p>
          <a:endParaRPr lang="zh-HK" altLang="en-US"/>
        </a:p>
      </dgm:t>
    </dgm:pt>
    <dgm:pt modelId="{EE436618-6B71-4025-8D01-A4CE21A8211B}" type="sibTrans" cxnId="{EAB17B0E-FABE-48BA-92EB-278FC2421274}">
      <dgm:prSet/>
      <dgm:spPr/>
      <dgm:t>
        <a:bodyPr/>
        <a:lstStyle/>
        <a:p>
          <a:endParaRPr lang="zh-HK" altLang="en-US"/>
        </a:p>
      </dgm:t>
    </dgm:pt>
    <dgm:pt modelId="{88AC4B0F-BFBD-432B-B0C6-0E408DC13589}" type="pres">
      <dgm:prSet presAssocID="{15A99F3A-092E-4DD2-B80A-CB7D4E2E2E82}" presName="hierChild1" presStyleCnt="0">
        <dgm:presLayoutVars>
          <dgm:orgChart val="1"/>
          <dgm:chPref val="1"/>
          <dgm:dir/>
          <dgm:animOne val="branch"/>
          <dgm:animLvl val="lvl"/>
          <dgm:resizeHandles/>
        </dgm:presLayoutVars>
      </dgm:prSet>
      <dgm:spPr/>
      <dgm:t>
        <a:bodyPr/>
        <a:lstStyle/>
        <a:p>
          <a:endParaRPr lang="zh-HK" altLang="en-US"/>
        </a:p>
      </dgm:t>
    </dgm:pt>
    <dgm:pt modelId="{3A89932F-32FD-4FBF-B32E-379AA2B279B8}" type="pres">
      <dgm:prSet presAssocID="{EFA9E9AB-643F-4CE9-831A-913F2DCFFE4C}" presName="hierRoot1" presStyleCnt="0">
        <dgm:presLayoutVars>
          <dgm:hierBranch val="init"/>
        </dgm:presLayoutVars>
      </dgm:prSet>
      <dgm:spPr/>
    </dgm:pt>
    <dgm:pt modelId="{B4253A23-E73C-4204-BB95-2B044DEB6075}" type="pres">
      <dgm:prSet presAssocID="{EFA9E9AB-643F-4CE9-831A-913F2DCFFE4C}" presName="rootComposite1" presStyleCnt="0"/>
      <dgm:spPr/>
    </dgm:pt>
    <dgm:pt modelId="{FF6BD7AC-074D-4C54-AD88-43F777EAFA18}" type="pres">
      <dgm:prSet presAssocID="{EFA9E9AB-643F-4CE9-831A-913F2DCFFE4C}" presName="rootText1" presStyleLbl="node0" presStyleIdx="0" presStyleCnt="1" custScaleX="148663">
        <dgm:presLayoutVars>
          <dgm:chPref val="3"/>
        </dgm:presLayoutVars>
      </dgm:prSet>
      <dgm:spPr/>
      <dgm:t>
        <a:bodyPr/>
        <a:lstStyle/>
        <a:p>
          <a:endParaRPr lang="zh-HK" altLang="en-US"/>
        </a:p>
      </dgm:t>
    </dgm:pt>
    <dgm:pt modelId="{1060E4D0-1514-452B-AEB7-6E0D810325C4}" type="pres">
      <dgm:prSet presAssocID="{EFA9E9AB-643F-4CE9-831A-913F2DCFFE4C}" presName="rootConnector1" presStyleLbl="node1" presStyleIdx="0" presStyleCnt="0"/>
      <dgm:spPr/>
      <dgm:t>
        <a:bodyPr/>
        <a:lstStyle/>
        <a:p>
          <a:endParaRPr lang="zh-HK" altLang="en-US"/>
        </a:p>
      </dgm:t>
    </dgm:pt>
    <dgm:pt modelId="{867EFE4E-F542-4A47-AD03-624632990714}" type="pres">
      <dgm:prSet presAssocID="{EFA9E9AB-643F-4CE9-831A-913F2DCFFE4C}" presName="hierChild2" presStyleCnt="0"/>
      <dgm:spPr/>
    </dgm:pt>
    <dgm:pt modelId="{46BE73DA-C635-4D2E-98BD-C319979B0714}" type="pres">
      <dgm:prSet presAssocID="{019A5A3F-8724-4196-A7DD-5C7CBE589FF0}" presName="Name37" presStyleLbl="parChTrans1D2" presStyleIdx="0" presStyleCnt="4"/>
      <dgm:spPr/>
      <dgm:t>
        <a:bodyPr/>
        <a:lstStyle/>
        <a:p>
          <a:endParaRPr lang="zh-HK" altLang="en-US"/>
        </a:p>
      </dgm:t>
    </dgm:pt>
    <dgm:pt modelId="{A1B9C20F-CB18-4018-9D0D-B54255ADD11D}" type="pres">
      <dgm:prSet presAssocID="{4F20FBE9-E6FB-4E19-A525-C6B4AA64374B}" presName="hierRoot2" presStyleCnt="0">
        <dgm:presLayoutVars>
          <dgm:hierBranch val="init"/>
        </dgm:presLayoutVars>
      </dgm:prSet>
      <dgm:spPr/>
    </dgm:pt>
    <dgm:pt modelId="{CD85CCA7-94AD-4751-B5E6-FAC8092D5637}" type="pres">
      <dgm:prSet presAssocID="{4F20FBE9-E6FB-4E19-A525-C6B4AA64374B}" presName="rootComposite" presStyleCnt="0"/>
      <dgm:spPr/>
    </dgm:pt>
    <dgm:pt modelId="{E3CD0950-643D-4BEB-82C9-905FB858B58C}" type="pres">
      <dgm:prSet presAssocID="{4F20FBE9-E6FB-4E19-A525-C6B4AA64374B}" presName="rootText" presStyleLbl="node2" presStyleIdx="0" presStyleCnt="4">
        <dgm:presLayoutVars>
          <dgm:chPref val="3"/>
        </dgm:presLayoutVars>
      </dgm:prSet>
      <dgm:spPr/>
      <dgm:t>
        <a:bodyPr/>
        <a:lstStyle/>
        <a:p>
          <a:endParaRPr lang="zh-HK" altLang="en-US"/>
        </a:p>
      </dgm:t>
    </dgm:pt>
    <dgm:pt modelId="{7F86F0C8-1B5A-483E-AED5-5A37C9D0E394}" type="pres">
      <dgm:prSet presAssocID="{4F20FBE9-E6FB-4E19-A525-C6B4AA64374B}" presName="rootConnector" presStyleLbl="node2" presStyleIdx="0" presStyleCnt="4"/>
      <dgm:spPr/>
      <dgm:t>
        <a:bodyPr/>
        <a:lstStyle/>
        <a:p>
          <a:endParaRPr lang="zh-HK" altLang="en-US"/>
        </a:p>
      </dgm:t>
    </dgm:pt>
    <dgm:pt modelId="{25D67F91-6157-412B-A160-B137A2188053}" type="pres">
      <dgm:prSet presAssocID="{4F20FBE9-E6FB-4E19-A525-C6B4AA64374B}" presName="hierChild4" presStyleCnt="0"/>
      <dgm:spPr/>
    </dgm:pt>
    <dgm:pt modelId="{D3D79DAC-0B15-41E3-9C5E-EE6E1EA47763}" type="pres">
      <dgm:prSet presAssocID="{4F20FBE9-E6FB-4E19-A525-C6B4AA64374B}" presName="hierChild5" presStyleCnt="0"/>
      <dgm:spPr/>
    </dgm:pt>
    <dgm:pt modelId="{B8D63505-DA77-4412-9532-A472FE067104}" type="pres">
      <dgm:prSet presAssocID="{B1A2CAB8-CAE6-42ED-B8E1-A5B0C270CF69}" presName="Name37" presStyleLbl="parChTrans1D2" presStyleIdx="1" presStyleCnt="4"/>
      <dgm:spPr/>
      <dgm:t>
        <a:bodyPr/>
        <a:lstStyle/>
        <a:p>
          <a:endParaRPr lang="zh-HK" altLang="en-US"/>
        </a:p>
      </dgm:t>
    </dgm:pt>
    <dgm:pt modelId="{F2B03EBD-C472-417F-BC9F-41BC7EE61EDD}" type="pres">
      <dgm:prSet presAssocID="{42E26035-71B7-431B-BDD3-22546E86BF9D}" presName="hierRoot2" presStyleCnt="0">
        <dgm:presLayoutVars>
          <dgm:hierBranch val="init"/>
        </dgm:presLayoutVars>
      </dgm:prSet>
      <dgm:spPr/>
    </dgm:pt>
    <dgm:pt modelId="{DCE5263E-3971-4872-ACE2-B09A7A9C716D}" type="pres">
      <dgm:prSet presAssocID="{42E26035-71B7-431B-BDD3-22546E86BF9D}" presName="rootComposite" presStyleCnt="0"/>
      <dgm:spPr/>
    </dgm:pt>
    <dgm:pt modelId="{E112FEC0-D893-4382-B11D-D5587DA13F73}" type="pres">
      <dgm:prSet presAssocID="{42E26035-71B7-431B-BDD3-22546E86BF9D}" presName="rootText" presStyleLbl="node2" presStyleIdx="1" presStyleCnt="4">
        <dgm:presLayoutVars>
          <dgm:chPref val="3"/>
        </dgm:presLayoutVars>
      </dgm:prSet>
      <dgm:spPr/>
      <dgm:t>
        <a:bodyPr/>
        <a:lstStyle/>
        <a:p>
          <a:endParaRPr lang="zh-HK" altLang="en-US"/>
        </a:p>
      </dgm:t>
    </dgm:pt>
    <dgm:pt modelId="{153B266B-1348-4C49-A118-03FDDF51E202}" type="pres">
      <dgm:prSet presAssocID="{42E26035-71B7-431B-BDD3-22546E86BF9D}" presName="rootConnector" presStyleLbl="node2" presStyleIdx="1" presStyleCnt="4"/>
      <dgm:spPr/>
      <dgm:t>
        <a:bodyPr/>
        <a:lstStyle/>
        <a:p>
          <a:endParaRPr lang="zh-HK" altLang="en-US"/>
        </a:p>
      </dgm:t>
    </dgm:pt>
    <dgm:pt modelId="{E8B05E13-F336-4A57-A9CB-3FF8FC455E17}" type="pres">
      <dgm:prSet presAssocID="{42E26035-71B7-431B-BDD3-22546E86BF9D}" presName="hierChild4" presStyleCnt="0"/>
      <dgm:spPr/>
    </dgm:pt>
    <dgm:pt modelId="{12273E0B-51EF-44A5-9CC2-17B152FAF397}" type="pres">
      <dgm:prSet presAssocID="{42E26035-71B7-431B-BDD3-22546E86BF9D}" presName="hierChild5" presStyleCnt="0"/>
      <dgm:spPr/>
    </dgm:pt>
    <dgm:pt modelId="{74B87BEF-E083-479B-A909-19C5DA17E196}" type="pres">
      <dgm:prSet presAssocID="{2406E4DD-AE59-4D71-A0D7-27ECDD8E8F7D}" presName="Name37" presStyleLbl="parChTrans1D2" presStyleIdx="2" presStyleCnt="4"/>
      <dgm:spPr/>
      <dgm:t>
        <a:bodyPr/>
        <a:lstStyle/>
        <a:p>
          <a:endParaRPr lang="zh-HK" altLang="en-US"/>
        </a:p>
      </dgm:t>
    </dgm:pt>
    <dgm:pt modelId="{9B46EB34-0CC7-4C98-9047-344F3A92A044}" type="pres">
      <dgm:prSet presAssocID="{3947C11E-472C-4D3A-B8A4-69E9421E858F}" presName="hierRoot2" presStyleCnt="0">
        <dgm:presLayoutVars>
          <dgm:hierBranch val="init"/>
        </dgm:presLayoutVars>
      </dgm:prSet>
      <dgm:spPr/>
    </dgm:pt>
    <dgm:pt modelId="{C4EB9A9C-40A9-407B-B7A6-65B434FFD8DE}" type="pres">
      <dgm:prSet presAssocID="{3947C11E-472C-4D3A-B8A4-69E9421E858F}" presName="rootComposite" presStyleCnt="0"/>
      <dgm:spPr/>
    </dgm:pt>
    <dgm:pt modelId="{28FCA7B4-3D8A-4C3E-B475-9309FF7D40EC}" type="pres">
      <dgm:prSet presAssocID="{3947C11E-472C-4D3A-B8A4-69E9421E858F}" presName="rootText" presStyleLbl="node2" presStyleIdx="2" presStyleCnt="4">
        <dgm:presLayoutVars>
          <dgm:chPref val="3"/>
        </dgm:presLayoutVars>
      </dgm:prSet>
      <dgm:spPr/>
      <dgm:t>
        <a:bodyPr/>
        <a:lstStyle/>
        <a:p>
          <a:endParaRPr lang="zh-HK" altLang="en-US"/>
        </a:p>
      </dgm:t>
    </dgm:pt>
    <dgm:pt modelId="{A6C23EA6-060C-4F94-930E-6DBB785FFA3F}" type="pres">
      <dgm:prSet presAssocID="{3947C11E-472C-4D3A-B8A4-69E9421E858F}" presName="rootConnector" presStyleLbl="node2" presStyleIdx="2" presStyleCnt="4"/>
      <dgm:spPr/>
      <dgm:t>
        <a:bodyPr/>
        <a:lstStyle/>
        <a:p>
          <a:endParaRPr lang="zh-HK" altLang="en-US"/>
        </a:p>
      </dgm:t>
    </dgm:pt>
    <dgm:pt modelId="{708B3683-B756-4777-AFC5-23FF315AE301}" type="pres">
      <dgm:prSet presAssocID="{3947C11E-472C-4D3A-B8A4-69E9421E858F}" presName="hierChild4" presStyleCnt="0"/>
      <dgm:spPr/>
    </dgm:pt>
    <dgm:pt modelId="{CF629F7A-F355-4BE3-8DAB-4695D42EEEE8}" type="pres">
      <dgm:prSet presAssocID="{3947C11E-472C-4D3A-B8A4-69E9421E858F}" presName="hierChild5" presStyleCnt="0"/>
      <dgm:spPr/>
    </dgm:pt>
    <dgm:pt modelId="{B5DF523C-4623-46BE-B7AA-E4002EA925FD}" type="pres">
      <dgm:prSet presAssocID="{405A074C-4274-4A87-B007-3B98200F017F}" presName="Name37" presStyleLbl="parChTrans1D2" presStyleIdx="3" presStyleCnt="4"/>
      <dgm:spPr/>
      <dgm:t>
        <a:bodyPr/>
        <a:lstStyle/>
        <a:p>
          <a:endParaRPr lang="zh-HK" altLang="en-US"/>
        </a:p>
      </dgm:t>
    </dgm:pt>
    <dgm:pt modelId="{DC3DD01A-1956-43AF-AB5E-A1A2A5DEC174}" type="pres">
      <dgm:prSet presAssocID="{B3E23D47-CA19-4C5D-AE48-BA0FA9E216D6}" presName="hierRoot2" presStyleCnt="0">
        <dgm:presLayoutVars>
          <dgm:hierBranch val="init"/>
        </dgm:presLayoutVars>
      </dgm:prSet>
      <dgm:spPr/>
    </dgm:pt>
    <dgm:pt modelId="{36214358-12AA-4E2D-92EE-B7020373B5D7}" type="pres">
      <dgm:prSet presAssocID="{B3E23D47-CA19-4C5D-AE48-BA0FA9E216D6}" presName="rootComposite" presStyleCnt="0"/>
      <dgm:spPr/>
    </dgm:pt>
    <dgm:pt modelId="{77928C00-C97A-431B-A68E-B1E8836A808D}" type="pres">
      <dgm:prSet presAssocID="{B3E23D47-CA19-4C5D-AE48-BA0FA9E216D6}" presName="rootText" presStyleLbl="node2" presStyleIdx="3" presStyleCnt="4">
        <dgm:presLayoutVars>
          <dgm:chPref val="3"/>
        </dgm:presLayoutVars>
      </dgm:prSet>
      <dgm:spPr/>
      <dgm:t>
        <a:bodyPr/>
        <a:lstStyle/>
        <a:p>
          <a:endParaRPr lang="zh-HK" altLang="en-US"/>
        </a:p>
      </dgm:t>
    </dgm:pt>
    <dgm:pt modelId="{88861813-C5F4-4980-95A4-77022060FC6F}" type="pres">
      <dgm:prSet presAssocID="{B3E23D47-CA19-4C5D-AE48-BA0FA9E216D6}" presName="rootConnector" presStyleLbl="node2" presStyleIdx="3" presStyleCnt="4"/>
      <dgm:spPr/>
      <dgm:t>
        <a:bodyPr/>
        <a:lstStyle/>
        <a:p>
          <a:endParaRPr lang="zh-HK" altLang="en-US"/>
        </a:p>
      </dgm:t>
    </dgm:pt>
    <dgm:pt modelId="{1B46461B-F53B-4F76-98F8-297DAB694593}" type="pres">
      <dgm:prSet presAssocID="{B3E23D47-CA19-4C5D-AE48-BA0FA9E216D6}" presName="hierChild4" presStyleCnt="0"/>
      <dgm:spPr/>
    </dgm:pt>
    <dgm:pt modelId="{BF780281-9484-43DB-893B-D115CCE0FB87}" type="pres">
      <dgm:prSet presAssocID="{B3E23D47-CA19-4C5D-AE48-BA0FA9E216D6}" presName="hierChild5" presStyleCnt="0"/>
      <dgm:spPr/>
    </dgm:pt>
    <dgm:pt modelId="{B6EA2898-69B5-4693-8427-1AE4E894BE95}" type="pres">
      <dgm:prSet presAssocID="{EFA9E9AB-643F-4CE9-831A-913F2DCFFE4C}" presName="hierChild3" presStyleCnt="0"/>
      <dgm:spPr/>
    </dgm:pt>
  </dgm:ptLst>
  <dgm:cxnLst>
    <dgm:cxn modelId="{5FE81B60-6ECE-42EE-8B31-40A1B17B9126}" type="presOf" srcId="{B1A2CAB8-CAE6-42ED-B8E1-A5B0C270CF69}" destId="{B8D63505-DA77-4412-9532-A472FE067104}" srcOrd="0" destOrd="0" presId="urn:microsoft.com/office/officeart/2005/8/layout/orgChart1"/>
    <dgm:cxn modelId="{F760D684-9219-4E96-BA2C-FEA1B7A0E736}" type="presOf" srcId="{42E26035-71B7-431B-BDD3-22546E86BF9D}" destId="{153B266B-1348-4C49-A118-03FDDF51E202}" srcOrd="1" destOrd="0" presId="urn:microsoft.com/office/officeart/2005/8/layout/orgChart1"/>
    <dgm:cxn modelId="{934D8E07-085F-41AB-9C0B-CA9244F97A3C}" type="presOf" srcId="{B3E23D47-CA19-4C5D-AE48-BA0FA9E216D6}" destId="{77928C00-C97A-431B-A68E-B1E8836A808D}" srcOrd="0" destOrd="0" presId="urn:microsoft.com/office/officeart/2005/8/layout/orgChart1"/>
    <dgm:cxn modelId="{EAB17B0E-FABE-48BA-92EB-278FC2421274}" srcId="{EFA9E9AB-643F-4CE9-831A-913F2DCFFE4C}" destId="{B3E23D47-CA19-4C5D-AE48-BA0FA9E216D6}" srcOrd="3" destOrd="0" parTransId="{405A074C-4274-4A87-B007-3B98200F017F}" sibTransId="{EE436618-6B71-4025-8D01-A4CE21A8211B}"/>
    <dgm:cxn modelId="{A11DAB02-96D8-49B0-84C4-127DA8349480}" type="presOf" srcId="{B3E23D47-CA19-4C5D-AE48-BA0FA9E216D6}" destId="{88861813-C5F4-4980-95A4-77022060FC6F}" srcOrd="1" destOrd="0" presId="urn:microsoft.com/office/officeart/2005/8/layout/orgChart1"/>
    <dgm:cxn modelId="{D33BB346-A47E-404B-9BC6-C4228CAF7F9A}" type="presOf" srcId="{3947C11E-472C-4D3A-B8A4-69E9421E858F}" destId="{28FCA7B4-3D8A-4C3E-B475-9309FF7D40EC}" srcOrd="0" destOrd="0" presId="urn:microsoft.com/office/officeart/2005/8/layout/orgChart1"/>
    <dgm:cxn modelId="{3A497D95-D4A1-44F1-8B06-B3F04B8EDE57}" srcId="{15A99F3A-092E-4DD2-B80A-CB7D4E2E2E82}" destId="{EFA9E9AB-643F-4CE9-831A-913F2DCFFE4C}" srcOrd="0" destOrd="0" parTransId="{2CA3E68D-C3B0-44FF-B5D6-CFC4E28F55B7}" sibTransId="{5910DBAD-1DDF-4189-AB67-3C02D5ABB7C4}"/>
    <dgm:cxn modelId="{1AB0AA89-6F46-4249-B80E-59CBFD3F0CF1}" type="presOf" srcId="{019A5A3F-8724-4196-A7DD-5C7CBE589FF0}" destId="{46BE73DA-C635-4D2E-98BD-C319979B0714}" srcOrd="0" destOrd="0" presId="urn:microsoft.com/office/officeart/2005/8/layout/orgChart1"/>
    <dgm:cxn modelId="{131A6EBC-4C8C-4B73-A613-C366199CCBB1}" srcId="{EFA9E9AB-643F-4CE9-831A-913F2DCFFE4C}" destId="{4F20FBE9-E6FB-4E19-A525-C6B4AA64374B}" srcOrd="0" destOrd="0" parTransId="{019A5A3F-8724-4196-A7DD-5C7CBE589FF0}" sibTransId="{13D62E80-81A4-4172-B6FA-2427D6053289}"/>
    <dgm:cxn modelId="{14026C48-7502-4069-BDF2-C58A7119A9B9}" srcId="{EFA9E9AB-643F-4CE9-831A-913F2DCFFE4C}" destId="{42E26035-71B7-431B-BDD3-22546E86BF9D}" srcOrd="1" destOrd="0" parTransId="{B1A2CAB8-CAE6-42ED-B8E1-A5B0C270CF69}" sibTransId="{EF2BC16C-A751-4EC3-9771-B2EBBCF45E27}"/>
    <dgm:cxn modelId="{2032B41F-194A-4D08-AF91-D8AFAD38C4D7}" srcId="{EFA9E9AB-643F-4CE9-831A-913F2DCFFE4C}" destId="{3947C11E-472C-4D3A-B8A4-69E9421E858F}" srcOrd="2" destOrd="0" parTransId="{2406E4DD-AE59-4D71-A0D7-27ECDD8E8F7D}" sibTransId="{4CBA4138-D129-4BEC-87FC-D27A46D49042}"/>
    <dgm:cxn modelId="{CE5EE431-CBE4-44AE-85AF-84A9B870271F}" type="presOf" srcId="{15A99F3A-092E-4DD2-B80A-CB7D4E2E2E82}" destId="{88AC4B0F-BFBD-432B-B0C6-0E408DC13589}" srcOrd="0" destOrd="0" presId="urn:microsoft.com/office/officeart/2005/8/layout/orgChart1"/>
    <dgm:cxn modelId="{77DCB312-9B4E-4397-8A2D-D2297DB0C134}" type="presOf" srcId="{42E26035-71B7-431B-BDD3-22546E86BF9D}" destId="{E112FEC0-D893-4382-B11D-D5587DA13F73}" srcOrd="0" destOrd="0" presId="urn:microsoft.com/office/officeart/2005/8/layout/orgChart1"/>
    <dgm:cxn modelId="{2EA72D88-96BF-4025-9E41-4ADEDD70A8C2}" type="presOf" srcId="{2406E4DD-AE59-4D71-A0D7-27ECDD8E8F7D}" destId="{74B87BEF-E083-479B-A909-19C5DA17E196}" srcOrd="0" destOrd="0" presId="urn:microsoft.com/office/officeart/2005/8/layout/orgChart1"/>
    <dgm:cxn modelId="{B23F3524-1C85-4915-8B92-968ED6D092F6}" type="presOf" srcId="{405A074C-4274-4A87-B007-3B98200F017F}" destId="{B5DF523C-4623-46BE-B7AA-E4002EA925FD}" srcOrd="0" destOrd="0" presId="urn:microsoft.com/office/officeart/2005/8/layout/orgChart1"/>
    <dgm:cxn modelId="{127B2FBF-5AB7-43D1-A070-EEB6DA7EA04D}" type="presOf" srcId="{EFA9E9AB-643F-4CE9-831A-913F2DCFFE4C}" destId="{1060E4D0-1514-452B-AEB7-6E0D810325C4}" srcOrd="1" destOrd="0" presId="urn:microsoft.com/office/officeart/2005/8/layout/orgChart1"/>
    <dgm:cxn modelId="{EEC9CDA0-3117-4968-945D-143620BCD268}" type="presOf" srcId="{3947C11E-472C-4D3A-B8A4-69E9421E858F}" destId="{A6C23EA6-060C-4F94-930E-6DBB785FFA3F}" srcOrd="1" destOrd="0" presId="urn:microsoft.com/office/officeart/2005/8/layout/orgChart1"/>
    <dgm:cxn modelId="{D22E945B-F18C-40B4-8EEF-9AC7F51BD554}" type="presOf" srcId="{EFA9E9AB-643F-4CE9-831A-913F2DCFFE4C}" destId="{FF6BD7AC-074D-4C54-AD88-43F777EAFA18}" srcOrd="0" destOrd="0" presId="urn:microsoft.com/office/officeart/2005/8/layout/orgChart1"/>
    <dgm:cxn modelId="{A0677B92-733A-4170-BEC9-3171F069A813}" type="presOf" srcId="{4F20FBE9-E6FB-4E19-A525-C6B4AA64374B}" destId="{7F86F0C8-1B5A-483E-AED5-5A37C9D0E394}" srcOrd="1" destOrd="0" presId="urn:microsoft.com/office/officeart/2005/8/layout/orgChart1"/>
    <dgm:cxn modelId="{886F5C7D-28E3-4CC5-8486-78E8EC149855}" type="presOf" srcId="{4F20FBE9-E6FB-4E19-A525-C6B4AA64374B}" destId="{E3CD0950-643D-4BEB-82C9-905FB858B58C}" srcOrd="0" destOrd="0" presId="urn:microsoft.com/office/officeart/2005/8/layout/orgChart1"/>
    <dgm:cxn modelId="{F56C438F-FD74-45C2-AEF9-A31D4CF12CBC}" type="presParOf" srcId="{88AC4B0F-BFBD-432B-B0C6-0E408DC13589}" destId="{3A89932F-32FD-4FBF-B32E-379AA2B279B8}" srcOrd="0" destOrd="0" presId="urn:microsoft.com/office/officeart/2005/8/layout/orgChart1"/>
    <dgm:cxn modelId="{14FEFE82-EF48-4DE5-84C3-BFEF671BC20A}" type="presParOf" srcId="{3A89932F-32FD-4FBF-B32E-379AA2B279B8}" destId="{B4253A23-E73C-4204-BB95-2B044DEB6075}" srcOrd="0" destOrd="0" presId="urn:microsoft.com/office/officeart/2005/8/layout/orgChart1"/>
    <dgm:cxn modelId="{0D494564-BDD8-46AC-BD38-F91B32DAFC96}" type="presParOf" srcId="{B4253A23-E73C-4204-BB95-2B044DEB6075}" destId="{FF6BD7AC-074D-4C54-AD88-43F777EAFA18}" srcOrd="0" destOrd="0" presId="urn:microsoft.com/office/officeart/2005/8/layout/orgChart1"/>
    <dgm:cxn modelId="{7BD86080-E92A-42A9-97AA-29F6810D6135}" type="presParOf" srcId="{B4253A23-E73C-4204-BB95-2B044DEB6075}" destId="{1060E4D0-1514-452B-AEB7-6E0D810325C4}" srcOrd="1" destOrd="0" presId="urn:microsoft.com/office/officeart/2005/8/layout/orgChart1"/>
    <dgm:cxn modelId="{EA8E7A60-930F-44D7-B1D6-147B8D9CDF93}" type="presParOf" srcId="{3A89932F-32FD-4FBF-B32E-379AA2B279B8}" destId="{867EFE4E-F542-4A47-AD03-624632990714}" srcOrd="1" destOrd="0" presId="urn:microsoft.com/office/officeart/2005/8/layout/orgChart1"/>
    <dgm:cxn modelId="{2E26E438-01E2-4AF7-868A-83823826E5BB}" type="presParOf" srcId="{867EFE4E-F542-4A47-AD03-624632990714}" destId="{46BE73DA-C635-4D2E-98BD-C319979B0714}" srcOrd="0" destOrd="0" presId="urn:microsoft.com/office/officeart/2005/8/layout/orgChart1"/>
    <dgm:cxn modelId="{0CAC97FD-759D-46A6-8D9F-CEFAD0A8CF3E}" type="presParOf" srcId="{867EFE4E-F542-4A47-AD03-624632990714}" destId="{A1B9C20F-CB18-4018-9D0D-B54255ADD11D}" srcOrd="1" destOrd="0" presId="urn:microsoft.com/office/officeart/2005/8/layout/orgChart1"/>
    <dgm:cxn modelId="{70763CAA-CE05-49D8-A92F-BDC496009C87}" type="presParOf" srcId="{A1B9C20F-CB18-4018-9D0D-B54255ADD11D}" destId="{CD85CCA7-94AD-4751-B5E6-FAC8092D5637}" srcOrd="0" destOrd="0" presId="urn:microsoft.com/office/officeart/2005/8/layout/orgChart1"/>
    <dgm:cxn modelId="{C7E2616D-ACF6-4EDC-B675-D19682993886}" type="presParOf" srcId="{CD85CCA7-94AD-4751-B5E6-FAC8092D5637}" destId="{E3CD0950-643D-4BEB-82C9-905FB858B58C}" srcOrd="0" destOrd="0" presId="urn:microsoft.com/office/officeart/2005/8/layout/orgChart1"/>
    <dgm:cxn modelId="{C540F2D7-BB79-432A-B204-83A44DD36DD2}" type="presParOf" srcId="{CD85CCA7-94AD-4751-B5E6-FAC8092D5637}" destId="{7F86F0C8-1B5A-483E-AED5-5A37C9D0E394}" srcOrd="1" destOrd="0" presId="urn:microsoft.com/office/officeart/2005/8/layout/orgChart1"/>
    <dgm:cxn modelId="{02D7C21A-1D10-497C-8E61-5D3462C1690C}" type="presParOf" srcId="{A1B9C20F-CB18-4018-9D0D-B54255ADD11D}" destId="{25D67F91-6157-412B-A160-B137A2188053}" srcOrd="1" destOrd="0" presId="urn:microsoft.com/office/officeart/2005/8/layout/orgChart1"/>
    <dgm:cxn modelId="{8761791D-C7FF-4CD9-8A8B-DE1FDEC085E9}" type="presParOf" srcId="{A1B9C20F-CB18-4018-9D0D-B54255ADD11D}" destId="{D3D79DAC-0B15-41E3-9C5E-EE6E1EA47763}" srcOrd="2" destOrd="0" presId="urn:microsoft.com/office/officeart/2005/8/layout/orgChart1"/>
    <dgm:cxn modelId="{D35AA13A-76A7-47B2-81CF-DF4C9BD51543}" type="presParOf" srcId="{867EFE4E-F542-4A47-AD03-624632990714}" destId="{B8D63505-DA77-4412-9532-A472FE067104}" srcOrd="2" destOrd="0" presId="urn:microsoft.com/office/officeart/2005/8/layout/orgChart1"/>
    <dgm:cxn modelId="{4D5A2E23-F800-499C-AE81-1CAFEB72E554}" type="presParOf" srcId="{867EFE4E-F542-4A47-AD03-624632990714}" destId="{F2B03EBD-C472-417F-BC9F-41BC7EE61EDD}" srcOrd="3" destOrd="0" presId="urn:microsoft.com/office/officeart/2005/8/layout/orgChart1"/>
    <dgm:cxn modelId="{D588A25B-EC51-4B95-967D-428E0940DE0F}" type="presParOf" srcId="{F2B03EBD-C472-417F-BC9F-41BC7EE61EDD}" destId="{DCE5263E-3971-4872-ACE2-B09A7A9C716D}" srcOrd="0" destOrd="0" presId="urn:microsoft.com/office/officeart/2005/8/layout/orgChart1"/>
    <dgm:cxn modelId="{92E3BB7E-E8A0-4F57-94E5-05274AAAA670}" type="presParOf" srcId="{DCE5263E-3971-4872-ACE2-B09A7A9C716D}" destId="{E112FEC0-D893-4382-B11D-D5587DA13F73}" srcOrd="0" destOrd="0" presId="urn:microsoft.com/office/officeart/2005/8/layout/orgChart1"/>
    <dgm:cxn modelId="{9D8226E4-02CB-47AD-BDE4-95BE39762CAF}" type="presParOf" srcId="{DCE5263E-3971-4872-ACE2-B09A7A9C716D}" destId="{153B266B-1348-4C49-A118-03FDDF51E202}" srcOrd="1" destOrd="0" presId="urn:microsoft.com/office/officeart/2005/8/layout/orgChart1"/>
    <dgm:cxn modelId="{C86F0FF7-BFF1-4BFD-9D1F-ED0E707A199D}" type="presParOf" srcId="{F2B03EBD-C472-417F-BC9F-41BC7EE61EDD}" destId="{E8B05E13-F336-4A57-A9CB-3FF8FC455E17}" srcOrd="1" destOrd="0" presId="urn:microsoft.com/office/officeart/2005/8/layout/orgChart1"/>
    <dgm:cxn modelId="{7BD6B584-251F-4164-9004-5F133FAC76F0}" type="presParOf" srcId="{F2B03EBD-C472-417F-BC9F-41BC7EE61EDD}" destId="{12273E0B-51EF-44A5-9CC2-17B152FAF397}" srcOrd="2" destOrd="0" presId="urn:microsoft.com/office/officeart/2005/8/layout/orgChart1"/>
    <dgm:cxn modelId="{74436B32-40DA-4AA9-A626-2FFEB3D22E74}" type="presParOf" srcId="{867EFE4E-F542-4A47-AD03-624632990714}" destId="{74B87BEF-E083-479B-A909-19C5DA17E196}" srcOrd="4" destOrd="0" presId="urn:microsoft.com/office/officeart/2005/8/layout/orgChart1"/>
    <dgm:cxn modelId="{E3950A42-1735-464D-8A22-87655A3ACDEC}" type="presParOf" srcId="{867EFE4E-F542-4A47-AD03-624632990714}" destId="{9B46EB34-0CC7-4C98-9047-344F3A92A044}" srcOrd="5" destOrd="0" presId="urn:microsoft.com/office/officeart/2005/8/layout/orgChart1"/>
    <dgm:cxn modelId="{A9805E51-B844-45F0-BF76-968C97314481}" type="presParOf" srcId="{9B46EB34-0CC7-4C98-9047-344F3A92A044}" destId="{C4EB9A9C-40A9-407B-B7A6-65B434FFD8DE}" srcOrd="0" destOrd="0" presId="urn:microsoft.com/office/officeart/2005/8/layout/orgChart1"/>
    <dgm:cxn modelId="{B6E5F1D0-EAD2-4976-8E19-8B07BE5C0876}" type="presParOf" srcId="{C4EB9A9C-40A9-407B-B7A6-65B434FFD8DE}" destId="{28FCA7B4-3D8A-4C3E-B475-9309FF7D40EC}" srcOrd="0" destOrd="0" presId="urn:microsoft.com/office/officeart/2005/8/layout/orgChart1"/>
    <dgm:cxn modelId="{0E8E8F4B-A031-4593-A2B8-A165BFF6086C}" type="presParOf" srcId="{C4EB9A9C-40A9-407B-B7A6-65B434FFD8DE}" destId="{A6C23EA6-060C-4F94-930E-6DBB785FFA3F}" srcOrd="1" destOrd="0" presId="urn:microsoft.com/office/officeart/2005/8/layout/orgChart1"/>
    <dgm:cxn modelId="{452A7133-F885-4911-B6BD-8A92F678E475}" type="presParOf" srcId="{9B46EB34-0CC7-4C98-9047-344F3A92A044}" destId="{708B3683-B756-4777-AFC5-23FF315AE301}" srcOrd="1" destOrd="0" presId="urn:microsoft.com/office/officeart/2005/8/layout/orgChart1"/>
    <dgm:cxn modelId="{A1A70222-1036-4509-9F0D-4E12355281B8}" type="presParOf" srcId="{9B46EB34-0CC7-4C98-9047-344F3A92A044}" destId="{CF629F7A-F355-4BE3-8DAB-4695D42EEEE8}" srcOrd="2" destOrd="0" presId="urn:microsoft.com/office/officeart/2005/8/layout/orgChart1"/>
    <dgm:cxn modelId="{6625AC72-5A33-43F6-BAAE-B96A2D763376}" type="presParOf" srcId="{867EFE4E-F542-4A47-AD03-624632990714}" destId="{B5DF523C-4623-46BE-B7AA-E4002EA925FD}" srcOrd="6" destOrd="0" presId="urn:microsoft.com/office/officeart/2005/8/layout/orgChart1"/>
    <dgm:cxn modelId="{AEB01B36-9B27-4372-8E8A-12463ED60D0E}" type="presParOf" srcId="{867EFE4E-F542-4A47-AD03-624632990714}" destId="{DC3DD01A-1956-43AF-AB5E-A1A2A5DEC174}" srcOrd="7" destOrd="0" presId="urn:microsoft.com/office/officeart/2005/8/layout/orgChart1"/>
    <dgm:cxn modelId="{5565DC2A-9A2F-4C50-BA63-D2A8F84626EB}" type="presParOf" srcId="{DC3DD01A-1956-43AF-AB5E-A1A2A5DEC174}" destId="{36214358-12AA-4E2D-92EE-B7020373B5D7}" srcOrd="0" destOrd="0" presId="urn:microsoft.com/office/officeart/2005/8/layout/orgChart1"/>
    <dgm:cxn modelId="{90CCD0E1-6316-4AAD-B165-6F84D183D07A}" type="presParOf" srcId="{36214358-12AA-4E2D-92EE-B7020373B5D7}" destId="{77928C00-C97A-431B-A68E-B1E8836A808D}" srcOrd="0" destOrd="0" presId="urn:microsoft.com/office/officeart/2005/8/layout/orgChart1"/>
    <dgm:cxn modelId="{4EFFA629-1F57-4ED2-9441-A9B385709C2D}" type="presParOf" srcId="{36214358-12AA-4E2D-92EE-B7020373B5D7}" destId="{88861813-C5F4-4980-95A4-77022060FC6F}" srcOrd="1" destOrd="0" presId="urn:microsoft.com/office/officeart/2005/8/layout/orgChart1"/>
    <dgm:cxn modelId="{2F3201A1-A7ED-4DEC-94B0-762049ED1BF1}" type="presParOf" srcId="{DC3DD01A-1956-43AF-AB5E-A1A2A5DEC174}" destId="{1B46461B-F53B-4F76-98F8-297DAB694593}" srcOrd="1" destOrd="0" presId="urn:microsoft.com/office/officeart/2005/8/layout/orgChart1"/>
    <dgm:cxn modelId="{C5ECC228-B34B-4371-8E79-283B9FF9C19A}" type="presParOf" srcId="{DC3DD01A-1956-43AF-AB5E-A1A2A5DEC174}" destId="{BF780281-9484-43DB-893B-D115CCE0FB87}" srcOrd="2" destOrd="0" presId="urn:microsoft.com/office/officeart/2005/8/layout/orgChart1"/>
    <dgm:cxn modelId="{63F4609D-7EFC-4BBE-866D-AA1DF0E56311}" type="presParOf" srcId="{3A89932F-32FD-4FBF-B32E-379AA2B279B8}" destId="{B6EA2898-69B5-4693-8427-1AE4E894BE95}" srcOrd="2" destOrd="0" presId="urn:microsoft.com/office/officeart/2005/8/layout/orgChart1"/>
  </dgm:cxnLst>
  <dgm:bg/>
  <dgm:whole>
    <a:ln w="12700"/>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DF523C-4623-46BE-B7AA-E4002EA925FD}">
      <dsp:nvSpPr>
        <dsp:cNvPr id="0" name=""/>
        <dsp:cNvSpPr/>
      </dsp:nvSpPr>
      <dsp:spPr>
        <a:xfrm>
          <a:off x="2247900" y="1582987"/>
          <a:ext cx="1760569" cy="203702"/>
        </a:xfrm>
        <a:custGeom>
          <a:avLst/>
          <a:gdLst/>
          <a:ahLst/>
          <a:cxnLst/>
          <a:rect l="0" t="0" r="0" b="0"/>
          <a:pathLst>
            <a:path>
              <a:moveTo>
                <a:pt x="0" y="0"/>
              </a:moveTo>
              <a:lnTo>
                <a:pt x="0" y="101851"/>
              </a:lnTo>
              <a:lnTo>
                <a:pt x="1760569" y="101851"/>
              </a:lnTo>
              <a:lnTo>
                <a:pt x="1760569" y="20370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B87BEF-E083-479B-A909-19C5DA17E196}">
      <dsp:nvSpPr>
        <dsp:cNvPr id="0" name=""/>
        <dsp:cNvSpPr/>
      </dsp:nvSpPr>
      <dsp:spPr>
        <a:xfrm>
          <a:off x="2247900" y="1582987"/>
          <a:ext cx="586856" cy="203702"/>
        </a:xfrm>
        <a:custGeom>
          <a:avLst/>
          <a:gdLst/>
          <a:ahLst/>
          <a:cxnLst/>
          <a:rect l="0" t="0" r="0" b="0"/>
          <a:pathLst>
            <a:path>
              <a:moveTo>
                <a:pt x="0" y="0"/>
              </a:moveTo>
              <a:lnTo>
                <a:pt x="0" y="101851"/>
              </a:lnTo>
              <a:lnTo>
                <a:pt x="586856" y="101851"/>
              </a:lnTo>
              <a:lnTo>
                <a:pt x="586856" y="20370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D63505-DA77-4412-9532-A472FE067104}">
      <dsp:nvSpPr>
        <dsp:cNvPr id="0" name=""/>
        <dsp:cNvSpPr/>
      </dsp:nvSpPr>
      <dsp:spPr>
        <a:xfrm>
          <a:off x="1661043" y="1582987"/>
          <a:ext cx="586856" cy="203702"/>
        </a:xfrm>
        <a:custGeom>
          <a:avLst/>
          <a:gdLst/>
          <a:ahLst/>
          <a:cxnLst/>
          <a:rect l="0" t="0" r="0" b="0"/>
          <a:pathLst>
            <a:path>
              <a:moveTo>
                <a:pt x="586856" y="0"/>
              </a:moveTo>
              <a:lnTo>
                <a:pt x="586856" y="101851"/>
              </a:lnTo>
              <a:lnTo>
                <a:pt x="0" y="101851"/>
              </a:lnTo>
              <a:lnTo>
                <a:pt x="0" y="20370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BE73DA-C635-4D2E-98BD-C319979B0714}">
      <dsp:nvSpPr>
        <dsp:cNvPr id="0" name=""/>
        <dsp:cNvSpPr/>
      </dsp:nvSpPr>
      <dsp:spPr>
        <a:xfrm>
          <a:off x="487330" y="1582987"/>
          <a:ext cx="1760569" cy="203702"/>
        </a:xfrm>
        <a:custGeom>
          <a:avLst/>
          <a:gdLst/>
          <a:ahLst/>
          <a:cxnLst/>
          <a:rect l="0" t="0" r="0" b="0"/>
          <a:pathLst>
            <a:path>
              <a:moveTo>
                <a:pt x="1760569" y="0"/>
              </a:moveTo>
              <a:lnTo>
                <a:pt x="1760569" y="101851"/>
              </a:lnTo>
              <a:lnTo>
                <a:pt x="0" y="101851"/>
              </a:lnTo>
              <a:lnTo>
                <a:pt x="0" y="20370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6BD7AC-074D-4C54-AD88-43F777EAFA18}">
      <dsp:nvSpPr>
        <dsp:cNvPr id="0" name=""/>
        <dsp:cNvSpPr/>
      </dsp:nvSpPr>
      <dsp:spPr>
        <a:xfrm>
          <a:off x="1526876" y="1097982"/>
          <a:ext cx="1442046" cy="48500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r>
            <a:rPr lang="zh-CN" altLang="en-US" sz="1600" kern="1200" dirty="0" smtClean="0"/>
            <a:t>（父）楊琰</a:t>
          </a:r>
          <a:endParaRPr lang="zh-HK" altLang="en-US" sz="1600" kern="1200" dirty="0"/>
        </a:p>
      </dsp:txBody>
      <dsp:txXfrm>
        <a:off x="1526876" y="1097982"/>
        <a:ext cx="1442046" cy="485005"/>
      </dsp:txXfrm>
    </dsp:sp>
    <dsp:sp modelId="{E3CD0950-643D-4BEB-82C9-905FB858B58C}">
      <dsp:nvSpPr>
        <dsp:cNvPr id="0" name=""/>
        <dsp:cNvSpPr/>
      </dsp:nvSpPr>
      <dsp:spPr>
        <a:xfrm>
          <a:off x="2325" y="1786689"/>
          <a:ext cx="970010" cy="485005"/>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dirty="0" smtClean="0"/>
            <a:t>楊貴妃</a:t>
          </a:r>
          <a:endParaRPr lang="zh-HK" altLang="en-US" sz="2400" kern="1200" dirty="0"/>
        </a:p>
      </dsp:txBody>
      <dsp:txXfrm>
        <a:off x="2325" y="1786689"/>
        <a:ext cx="970010" cy="485005"/>
      </dsp:txXfrm>
    </dsp:sp>
    <dsp:sp modelId="{E112FEC0-D893-4382-B11D-D5587DA13F73}">
      <dsp:nvSpPr>
        <dsp:cNvPr id="0" name=""/>
        <dsp:cNvSpPr/>
      </dsp:nvSpPr>
      <dsp:spPr>
        <a:xfrm>
          <a:off x="1176038" y="1786689"/>
          <a:ext cx="970010" cy="485005"/>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dirty="0" smtClean="0"/>
            <a:t>八姨</a:t>
          </a:r>
          <a:endParaRPr lang="zh-HK" altLang="en-US" sz="2400" kern="1200" dirty="0"/>
        </a:p>
      </dsp:txBody>
      <dsp:txXfrm>
        <a:off x="1176038" y="1786689"/>
        <a:ext cx="970010" cy="485005"/>
      </dsp:txXfrm>
    </dsp:sp>
    <dsp:sp modelId="{28FCA7B4-3D8A-4C3E-B475-9309FF7D40EC}">
      <dsp:nvSpPr>
        <dsp:cNvPr id="0" name=""/>
        <dsp:cNvSpPr/>
      </dsp:nvSpPr>
      <dsp:spPr>
        <a:xfrm>
          <a:off x="2349751" y="1786689"/>
          <a:ext cx="970010" cy="485005"/>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dirty="0" smtClean="0"/>
            <a:t>三姨</a:t>
          </a:r>
          <a:endParaRPr lang="zh-HK" altLang="en-US" sz="2400" kern="1200" dirty="0"/>
        </a:p>
      </dsp:txBody>
      <dsp:txXfrm>
        <a:off x="2349751" y="1786689"/>
        <a:ext cx="970010" cy="485005"/>
      </dsp:txXfrm>
    </dsp:sp>
    <dsp:sp modelId="{77928C00-C97A-431B-A68E-B1E8836A808D}">
      <dsp:nvSpPr>
        <dsp:cNvPr id="0" name=""/>
        <dsp:cNvSpPr/>
      </dsp:nvSpPr>
      <dsp:spPr>
        <a:xfrm>
          <a:off x="3523463" y="1786689"/>
          <a:ext cx="970010" cy="485005"/>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CN" altLang="en-US" sz="2200" kern="1200" dirty="0" smtClean="0"/>
            <a:t>大姨</a:t>
          </a:r>
          <a:endParaRPr lang="zh-HK" altLang="en-US" sz="2200" kern="1200" dirty="0"/>
        </a:p>
      </dsp:txBody>
      <dsp:txXfrm>
        <a:off x="3523463" y="1786689"/>
        <a:ext cx="970010" cy="48500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835C9B-C439-4A1A-8635-87AF3038C7B7}" type="datetimeFigureOut">
              <a:rPr lang="zh-HK" altLang="en-US" smtClean="0"/>
              <a:t>21/2/2019</a:t>
            </a:fld>
            <a:endParaRPr lang="zh-HK"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CEA1AC-18CF-4C85-B098-FA5020088EEF}" type="slidenum">
              <a:rPr lang="zh-HK" altLang="en-US" smtClean="0"/>
              <a:t>‹#›</a:t>
            </a:fld>
            <a:endParaRPr lang="zh-HK" altLang="en-US"/>
          </a:p>
        </p:txBody>
      </p:sp>
    </p:spTree>
    <p:extLst>
      <p:ext uri="{BB962C8B-B14F-4D97-AF65-F5344CB8AC3E}">
        <p14:creationId xmlns:p14="http://schemas.microsoft.com/office/powerpoint/2010/main" val="3892574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A55F28-32B9-409A-AEA4-97AC40BBDBFA}" type="slidenum">
              <a:rPr lang="en-US" smtClean="0"/>
              <a:t>7</a:t>
            </a:fld>
            <a:endParaRPr lang="en-US"/>
          </a:p>
        </p:txBody>
      </p:sp>
    </p:spTree>
    <p:extLst>
      <p:ext uri="{BB962C8B-B14F-4D97-AF65-F5344CB8AC3E}">
        <p14:creationId xmlns:p14="http://schemas.microsoft.com/office/powerpoint/2010/main" val="2164126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GB" dirty="0"/>
          </a:p>
        </p:txBody>
      </p:sp>
      <p:sp>
        <p:nvSpPr>
          <p:cNvPr id="4" name="投影片編號版面配置區 3"/>
          <p:cNvSpPr>
            <a:spLocks noGrp="1"/>
          </p:cNvSpPr>
          <p:nvPr>
            <p:ph type="sldNum" sz="quarter" idx="10"/>
          </p:nvPr>
        </p:nvSpPr>
        <p:spPr/>
        <p:txBody>
          <a:bodyPr/>
          <a:lstStyle/>
          <a:p>
            <a:fld id="{F3CEA1AC-18CF-4C85-B098-FA5020088EEF}" type="slidenum">
              <a:rPr lang="zh-HK" altLang="en-US" smtClean="0"/>
              <a:t>19</a:t>
            </a:fld>
            <a:endParaRPr lang="zh-HK" altLang="en-US"/>
          </a:p>
        </p:txBody>
      </p:sp>
    </p:spTree>
    <p:extLst>
      <p:ext uri="{BB962C8B-B14F-4D97-AF65-F5344CB8AC3E}">
        <p14:creationId xmlns:p14="http://schemas.microsoft.com/office/powerpoint/2010/main" val="4278656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HK"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HK" altLang="en-US"/>
          </a:p>
        </p:txBody>
      </p:sp>
      <p:sp>
        <p:nvSpPr>
          <p:cNvPr id="4" name="日期版面配置區 3"/>
          <p:cNvSpPr>
            <a:spLocks noGrp="1"/>
          </p:cNvSpPr>
          <p:nvPr>
            <p:ph type="dt" sz="half" idx="10"/>
          </p:nvPr>
        </p:nvSpPr>
        <p:spPr/>
        <p:txBody>
          <a:bodyPr/>
          <a:lstStyle/>
          <a:p>
            <a:fld id="{1CBC0E14-C534-4E22-854D-B6D675F4A91A}" type="datetimeFigureOut">
              <a:rPr lang="zh-HK" altLang="en-US" smtClean="0"/>
              <a:t>21/2/2019</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DC795583-EC10-44A0-81D3-F09088D8FEA3}" type="slidenum">
              <a:rPr lang="zh-HK" altLang="en-US" smtClean="0"/>
              <a:t>‹#›</a:t>
            </a:fld>
            <a:endParaRPr lang="zh-HK" altLang="en-US"/>
          </a:p>
        </p:txBody>
      </p:sp>
    </p:spTree>
    <p:extLst>
      <p:ext uri="{BB962C8B-B14F-4D97-AF65-F5344CB8AC3E}">
        <p14:creationId xmlns:p14="http://schemas.microsoft.com/office/powerpoint/2010/main" val="4011864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fld id="{1CBC0E14-C534-4E22-854D-B6D675F4A91A}" type="datetimeFigureOut">
              <a:rPr lang="zh-HK" altLang="en-US" smtClean="0"/>
              <a:t>21/2/2019</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DC795583-EC10-44A0-81D3-F09088D8FEA3}" type="slidenum">
              <a:rPr lang="zh-HK" altLang="en-US" smtClean="0"/>
              <a:t>‹#›</a:t>
            </a:fld>
            <a:endParaRPr lang="zh-HK" altLang="en-US"/>
          </a:p>
        </p:txBody>
      </p:sp>
    </p:spTree>
    <p:extLst>
      <p:ext uri="{BB962C8B-B14F-4D97-AF65-F5344CB8AC3E}">
        <p14:creationId xmlns:p14="http://schemas.microsoft.com/office/powerpoint/2010/main" val="2572651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fld id="{1CBC0E14-C534-4E22-854D-B6D675F4A91A}" type="datetimeFigureOut">
              <a:rPr lang="zh-HK" altLang="en-US" smtClean="0"/>
              <a:t>21/2/2019</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DC795583-EC10-44A0-81D3-F09088D8FEA3}" type="slidenum">
              <a:rPr lang="zh-HK" altLang="en-US" smtClean="0"/>
              <a:t>‹#›</a:t>
            </a:fld>
            <a:endParaRPr lang="zh-HK" altLang="en-US"/>
          </a:p>
        </p:txBody>
      </p:sp>
    </p:spTree>
    <p:extLst>
      <p:ext uri="{BB962C8B-B14F-4D97-AF65-F5344CB8AC3E}">
        <p14:creationId xmlns:p14="http://schemas.microsoft.com/office/powerpoint/2010/main" val="1603514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fld id="{1CBC0E14-C534-4E22-854D-B6D675F4A91A}" type="datetimeFigureOut">
              <a:rPr lang="zh-HK" altLang="en-US" smtClean="0"/>
              <a:t>21/2/2019</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DC795583-EC10-44A0-81D3-F09088D8FEA3}" type="slidenum">
              <a:rPr lang="zh-HK" altLang="en-US" smtClean="0"/>
              <a:t>‹#›</a:t>
            </a:fld>
            <a:endParaRPr lang="zh-HK" altLang="en-US"/>
          </a:p>
        </p:txBody>
      </p:sp>
    </p:spTree>
    <p:extLst>
      <p:ext uri="{BB962C8B-B14F-4D97-AF65-F5344CB8AC3E}">
        <p14:creationId xmlns:p14="http://schemas.microsoft.com/office/powerpoint/2010/main" val="3873099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1CBC0E14-C534-4E22-854D-B6D675F4A91A}" type="datetimeFigureOut">
              <a:rPr lang="zh-HK" altLang="en-US" smtClean="0"/>
              <a:t>21/2/2019</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DC795583-EC10-44A0-81D3-F09088D8FEA3}" type="slidenum">
              <a:rPr lang="zh-HK" altLang="en-US" smtClean="0"/>
              <a:t>‹#›</a:t>
            </a:fld>
            <a:endParaRPr lang="zh-HK" altLang="en-US"/>
          </a:p>
        </p:txBody>
      </p:sp>
    </p:spTree>
    <p:extLst>
      <p:ext uri="{BB962C8B-B14F-4D97-AF65-F5344CB8AC3E}">
        <p14:creationId xmlns:p14="http://schemas.microsoft.com/office/powerpoint/2010/main" val="939015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日期版面配置區 4"/>
          <p:cNvSpPr>
            <a:spLocks noGrp="1"/>
          </p:cNvSpPr>
          <p:nvPr>
            <p:ph type="dt" sz="half" idx="10"/>
          </p:nvPr>
        </p:nvSpPr>
        <p:spPr/>
        <p:txBody>
          <a:bodyPr/>
          <a:lstStyle/>
          <a:p>
            <a:fld id="{1CBC0E14-C534-4E22-854D-B6D675F4A91A}" type="datetimeFigureOut">
              <a:rPr lang="zh-HK" altLang="en-US" smtClean="0"/>
              <a:t>21/2/2019</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DC795583-EC10-44A0-81D3-F09088D8FEA3}" type="slidenum">
              <a:rPr lang="zh-HK" altLang="en-US" smtClean="0"/>
              <a:t>‹#›</a:t>
            </a:fld>
            <a:endParaRPr lang="zh-HK" altLang="en-US"/>
          </a:p>
        </p:txBody>
      </p:sp>
    </p:spTree>
    <p:extLst>
      <p:ext uri="{BB962C8B-B14F-4D97-AF65-F5344CB8AC3E}">
        <p14:creationId xmlns:p14="http://schemas.microsoft.com/office/powerpoint/2010/main" val="949953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7" name="日期版面配置區 6"/>
          <p:cNvSpPr>
            <a:spLocks noGrp="1"/>
          </p:cNvSpPr>
          <p:nvPr>
            <p:ph type="dt" sz="half" idx="10"/>
          </p:nvPr>
        </p:nvSpPr>
        <p:spPr/>
        <p:txBody>
          <a:bodyPr/>
          <a:lstStyle/>
          <a:p>
            <a:fld id="{1CBC0E14-C534-4E22-854D-B6D675F4A91A}" type="datetimeFigureOut">
              <a:rPr lang="zh-HK" altLang="en-US" smtClean="0"/>
              <a:t>21/2/2019</a:t>
            </a:fld>
            <a:endParaRPr lang="zh-HK" altLang="en-US"/>
          </a:p>
        </p:txBody>
      </p:sp>
      <p:sp>
        <p:nvSpPr>
          <p:cNvPr id="8" name="頁尾版面配置區 7"/>
          <p:cNvSpPr>
            <a:spLocks noGrp="1"/>
          </p:cNvSpPr>
          <p:nvPr>
            <p:ph type="ftr" sz="quarter" idx="11"/>
          </p:nvPr>
        </p:nvSpPr>
        <p:spPr/>
        <p:txBody>
          <a:bodyPr/>
          <a:lstStyle/>
          <a:p>
            <a:endParaRPr lang="zh-HK" altLang="en-US"/>
          </a:p>
        </p:txBody>
      </p:sp>
      <p:sp>
        <p:nvSpPr>
          <p:cNvPr id="9" name="投影片編號版面配置區 8"/>
          <p:cNvSpPr>
            <a:spLocks noGrp="1"/>
          </p:cNvSpPr>
          <p:nvPr>
            <p:ph type="sldNum" sz="quarter" idx="12"/>
          </p:nvPr>
        </p:nvSpPr>
        <p:spPr/>
        <p:txBody>
          <a:bodyPr/>
          <a:lstStyle/>
          <a:p>
            <a:fld id="{DC795583-EC10-44A0-81D3-F09088D8FEA3}" type="slidenum">
              <a:rPr lang="zh-HK" altLang="en-US" smtClean="0"/>
              <a:t>‹#›</a:t>
            </a:fld>
            <a:endParaRPr lang="zh-HK" altLang="en-US"/>
          </a:p>
        </p:txBody>
      </p:sp>
    </p:spTree>
    <p:extLst>
      <p:ext uri="{BB962C8B-B14F-4D97-AF65-F5344CB8AC3E}">
        <p14:creationId xmlns:p14="http://schemas.microsoft.com/office/powerpoint/2010/main" val="155395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日期版面配置區 2"/>
          <p:cNvSpPr>
            <a:spLocks noGrp="1"/>
          </p:cNvSpPr>
          <p:nvPr>
            <p:ph type="dt" sz="half" idx="10"/>
          </p:nvPr>
        </p:nvSpPr>
        <p:spPr/>
        <p:txBody>
          <a:bodyPr/>
          <a:lstStyle/>
          <a:p>
            <a:fld id="{1CBC0E14-C534-4E22-854D-B6D675F4A91A}" type="datetimeFigureOut">
              <a:rPr lang="zh-HK" altLang="en-US" smtClean="0"/>
              <a:t>21/2/2019</a:t>
            </a:fld>
            <a:endParaRPr lang="zh-HK" altLang="en-US"/>
          </a:p>
        </p:txBody>
      </p:sp>
      <p:sp>
        <p:nvSpPr>
          <p:cNvPr id="4" name="頁尾版面配置區 3"/>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p>
            <a:fld id="{DC795583-EC10-44A0-81D3-F09088D8FEA3}" type="slidenum">
              <a:rPr lang="zh-HK" altLang="en-US" smtClean="0"/>
              <a:t>‹#›</a:t>
            </a:fld>
            <a:endParaRPr lang="zh-HK" altLang="en-US"/>
          </a:p>
        </p:txBody>
      </p:sp>
    </p:spTree>
    <p:extLst>
      <p:ext uri="{BB962C8B-B14F-4D97-AF65-F5344CB8AC3E}">
        <p14:creationId xmlns:p14="http://schemas.microsoft.com/office/powerpoint/2010/main" val="1709380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CBC0E14-C534-4E22-854D-B6D675F4A91A}" type="datetimeFigureOut">
              <a:rPr lang="zh-HK" altLang="en-US" smtClean="0"/>
              <a:t>21/2/2019</a:t>
            </a:fld>
            <a:endParaRPr lang="zh-HK" altLang="en-US"/>
          </a:p>
        </p:txBody>
      </p:sp>
      <p:sp>
        <p:nvSpPr>
          <p:cNvPr id="3" name="頁尾版面配置區 2"/>
          <p:cNvSpPr>
            <a:spLocks noGrp="1"/>
          </p:cNvSpPr>
          <p:nvPr>
            <p:ph type="ftr" sz="quarter" idx="11"/>
          </p:nvPr>
        </p:nvSpPr>
        <p:spPr/>
        <p:txBody>
          <a:bodyPr/>
          <a:lstStyle/>
          <a:p>
            <a:endParaRPr lang="zh-HK" altLang="en-US"/>
          </a:p>
        </p:txBody>
      </p:sp>
      <p:sp>
        <p:nvSpPr>
          <p:cNvPr id="4" name="投影片編號版面配置區 3"/>
          <p:cNvSpPr>
            <a:spLocks noGrp="1"/>
          </p:cNvSpPr>
          <p:nvPr>
            <p:ph type="sldNum" sz="quarter" idx="12"/>
          </p:nvPr>
        </p:nvSpPr>
        <p:spPr/>
        <p:txBody>
          <a:bodyPr/>
          <a:lstStyle/>
          <a:p>
            <a:fld id="{DC795583-EC10-44A0-81D3-F09088D8FEA3}" type="slidenum">
              <a:rPr lang="zh-HK" altLang="en-US" smtClean="0"/>
              <a:t>‹#›</a:t>
            </a:fld>
            <a:endParaRPr lang="zh-HK" altLang="en-US"/>
          </a:p>
        </p:txBody>
      </p:sp>
    </p:spTree>
    <p:extLst>
      <p:ext uri="{BB962C8B-B14F-4D97-AF65-F5344CB8AC3E}">
        <p14:creationId xmlns:p14="http://schemas.microsoft.com/office/powerpoint/2010/main" val="2623839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HK"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CBC0E14-C534-4E22-854D-B6D675F4A91A}" type="datetimeFigureOut">
              <a:rPr lang="zh-HK" altLang="en-US" smtClean="0"/>
              <a:t>21/2/2019</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DC795583-EC10-44A0-81D3-F09088D8FEA3}" type="slidenum">
              <a:rPr lang="zh-HK" altLang="en-US" smtClean="0"/>
              <a:t>‹#›</a:t>
            </a:fld>
            <a:endParaRPr lang="zh-HK" altLang="en-US"/>
          </a:p>
        </p:txBody>
      </p:sp>
    </p:spTree>
    <p:extLst>
      <p:ext uri="{BB962C8B-B14F-4D97-AF65-F5344CB8AC3E}">
        <p14:creationId xmlns:p14="http://schemas.microsoft.com/office/powerpoint/2010/main" val="4035377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HK"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CBC0E14-C534-4E22-854D-B6D675F4A91A}" type="datetimeFigureOut">
              <a:rPr lang="zh-HK" altLang="en-US" smtClean="0"/>
              <a:t>21/2/2019</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DC795583-EC10-44A0-81D3-F09088D8FEA3}" type="slidenum">
              <a:rPr lang="zh-HK" altLang="en-US" smtClean="0"/>
              <a:t>‹#›</a:t>
            </a:fld>
            <a:endParaRPr lang="zh-HK" altLang="en-US"/>
          </a:p>
        </p:txBody>
      </p:sp>
    </p:spTree>
    <p:extLst>
      <p:ext uri="{BB962C8B-B14F-4D97-AF65-F5344CB8AC3E}">
        <p14:creationId xmlns:p14="http://schemas.microsoft.com/office/powerpoint/2010/main" val="2844866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BC0E14-C534-4E22-854D-B6D675F4A91A}" type="datetimeFigureOut">
              <a:rPr lang="zh-HK" altLang="en-US" smtClean="0"/>
              <a:t>21/2/2019</a:t>
            </a:fld>
            <a:endParaRPr lang="zh-HK"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795583-EC10-44A0-81D3-F09088D8FEA3}" type="slidenum">
              <a:rPr lang="zh-HK" altLang="en-US" smtClean="0"/>
              <a:t>‹#›</a:t>
            </a:fld>
            <a:endParaRPr lang="zh-HK" altLang="en-US"/>
          </a:p>
        </p:txBody>
      </p:sp>
    </p:spTree>
    <p:extLst>
      <p:ext uri="{BB962C8B-B14F-4D97-AF65-F5344CB8AC3E}">
        <p14:creationId xmlns:p14="http://schemas.microsoft.com/office/powerpoint/2010/main" val="215427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1" y="1"/>
            <a:ext cx="7308303" cy="762000"/>
          </a:xfrm>
          <a:prstGeom prst="rect">
            <a:avLst/>
          </a:prstGeom>
          <a:solidFill>
            <a:schemeClr val="accent2">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dirty="0" smtClean="0">
                <a:latin typeface="Adobe 繁黑體 Std B" pitchFamily="34" charset="-128"/>
                <a:ea typeface="Adobe 繁黑體 Std B" pitchFamily="34" charset="-128"/>
              </a:rPr>
              <a:t>虢國夫人游春圖 </a:t>
            </a:r>
            <a:r>
              <a:rPr lang="en-US" altLang="zh-CN" sz="3200" dirty="0" smtClean="0">
                <a:latin typeface="Adobe 繁黑體 Std B" pitchFamily="34" charset="-128"/>
                <a:ea typeface="Adobe 繁黑體 Std B" pitchFamily="34" charset="-128"/>
              </a:rPr>
              <a:t>– </a:t>
            </a:r>
            <a:r>
              <a:rPr lang="zh-TW" altLang="en-US" sz="3200" dirty="0" smtClean="0">
                <a:latin typeface="Adobe 繁黑體 Std B" pitchFamily="34" charset="-128"/>
                <a:ea typeface="Adobe 繁黑體 Std B" pitchFamily="34" charset="-128"/>
              </a:rPr>
              <a:t>誰是</a:t>
            </a:r>
            <a:r>
              <a:rPr lang="zh-CN" altLang="en-US" sz="3200" dirty="0">
                <a:latin typeface="Adobe 繁黑體 Std B" pitchFamily="34" charset="-128"/>
                <a:ea typeface="Adobe 繁黑體 Std B" pitchFamily="34" charset="-128"/>
              </a:rPr>
              <a:t>虢國</a:t>
            </a:r>
            <a:r>
              <a:rPr lang="zh-CN" altLang="en-US" sz="3200" dirty="0" smtClean="0">
                <a:latin typeface="Adobe 繁黑體 Std B" pitchFamily="34" charset="-128"/>
                <a:ea typeface="Adobe 繁黑體 Std B" pitchFamily="34" charset="-128"/>
              </a:rPr>
              <a:t>夫人</a:t>
            </a:r>
            <a:r>
              <a:rPr lang="en-US" altLang="zh-TW" sz="3200" dirty="0" smtClean="0">
                <a:latin typeface="Adobe 繁黑體 Std B" pitchFamily="34" charset="-128"/>
                <a:ea typeface="Adobe 繁黑體 Std B" pitchFamily="34" charset="-128"/>
              </a:rPr>
              <a:t>?</a:t>
            </a:r>
            <a:endParaRPr lang="en-US" sz="3200" dirty="0">
              <a:latin typeface="Adobe 繁黑體 Std B" pitchFamily="34" charset="-128"/>
              <a:ea typeface="Adobe 繁黑體 Std B" pitchFamily="34" charset="-128"/>
            </a:endParaRPr>
          </a:p>
        </p:txBody>
      </p:sp>
      <p:sp>
        <p:nvSpPr>
          <p:cNvPr id="5" name="Subtitle 4"/>
          <p:cNvSpPr txBox="1">
            <a:spLocks/>
          </p:cNvSpPr>
          <p:nvPr/>
        </p:nvSpPr>
        <p:spPr>
          <a:xfrm>
            <a:off x="2515862" y="693422"/>
            <a:ext cx="6424060" cy="457200"/>
          </a:xfrm>
          <a:prstGeom prst="rect">
            <a:avLst/>
          </a:prstGeom>
          <a:solidFill>
            <a:schemeClr val="tx2">
              <a:lumMod val="20000"/>
              <a:lumOff val="80000"/>
            </a:schemeClr>
          </a:solidFill>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zh-CN" altLang="en-US" sz="2400" dirty="0" smtClean="0">
                <a:solidFill>
                  <a:schemeClr val="tx1">
                    <a:lumMod val="75000"/>
                    <a:lumOff val="25000"/>
                  </a:schemeClr>
                </a:solidFill>
                <a:latin typeface="Adobe 繁黑體 Std B" pitchFamily="34" charset="-128"/>
                <a:ea typeface="Adobe 繁黑體 Std B" pitchFamily="34" charset="-128"/>
              </a:rPr>
              <a:t>相關課題：唐朝</a:t>
            </a:r>
            <a:r>
              <a:rPr lang="zh-TW" altLang="en-US" sz="2400" dirty="0" smtClean="0">
                <a:solidFill>
                  <a:schemeClr val="tx1">
                    <a:lumMod val="75000"/>
                    <a:lumOff val="25000"/>
                  </a:schemeClr>
                </a:solidFill>
                <a:latin typeface="Adobe 繁黑體 Std B" pitchFamily="34" charset="-128"/>
                <a:ea typeface="Adobe 繁黑體 Std B" pitchFamily="34" charset="-128"/>
              </a:rPr>
              <a:t>開放社會</a:t>
            </a:r>
            <a:r>
              <a:rPr lang="en-US" altLang="zh-TW" sz="2400" dirty="0" smtClean="0">
                <a:solidFill>
                  <a:schemeClr val="tx1">
                    <a:lumMod val="75000"/>
                    <a:lumOff val="25000"/>
                  </a:schemeClr>
                </a:solidFill>
                <a:latin typeface="Adobe 繁黑體 Std B" pitchFamily="34" charset="-128"/>
                <a:ea typeface="Adobe 繁黑體 Std B" pitchFamily="34" charset="-128"/>
              </a:rPr>
              <a:t>—</a:t>
            </a:r>
            <a:r>
              <a:rPr lang="zh-CN" altLang="en-US" sz="2400" dirty="0" smtClean="0">
                <a:solidFill>
                  <a:schemeClr val="tx1">
                    <a:lumMod val="75000"/>
                    <a:lumOff val="25000"/>
                  </a:schemeClr>
                </a:solidFill>
                <a:latin typeface="Adobe 繁黑體 Std B" pitchFamily="34" charset="-128"/>
                <a:ea typeface="Adobe 繁黑體 Std B" pitchFamily="34" charset="-128"/>
              </a:rPr>
              <a:t>婦女生活面貌與地位</a:t>
            </a:r>
            <a:endParaRPr lang="en-US" sz="2400" dirty="0">
              <a:solidFill>
                <a:schemeClr val="tx1">
                  <a:lumMod val="75000"/>
                  <a:lumOff val="25000"/>
                </a:schemeClr>
              </a:solidFill>
              <a:latin typeface="Adobe 繁黑體 Std B" pitchFamily="34" charset="-128"/>
              <a:ea typeface="Adobe 繁黑體 Std B" pitchFamily="34" charset="-128"/>
            </a:endParaRPr>
          </a:p>
        </p:txBody>
      </p:sp>
      <p:sp>
        <p:nvSpPr>
          <p:cNvPr id="3" name="TextBox 2"/>
          <p:cNvSpPr txBox="1"/>
          <p:nvPr/>
        </p:nvSpPr>
        <p:spPr>
          <a:xfrm>
            <a:off x="2743200" y="5791200"/>
            <a:ext cx="228600" cy="369332"/>
          </a:xfrm>
          <a:prstGeom prst="rect">
            <a:avLst/>
          </a:prstGeom>
          <a:noFill/>
        </p:spPr>
        <p:txBody>
          <a:bodyPr wrap="square" rtlCol="0">
            <a:spAutoFit/>
          </a:bodyPr>
          <a:lstStyle/>
          <a:p>
            <a:endParaRPr lang="zh-HK" altLang="en-US" dirty="0"/>
          </a:p>
        </p:txBody>
      </p:sp>
      <p:sp>
        <p:nvSpPr>
          <p:cNvPr id="9" name="TextBox 8"/>
          <p:cNvSpPr txBox="1"/>
          <p:nvPr/>
        </p:nvSpPr>
        <p:spPr>
          <a:xfrm>
            <a:off x="152400" y="1216642"/>
            <a:ext cx="8458200" cy="1200329"/>
          </a:xfrm>
          <a:prstGeom prst="rect">
            <a:avLst/>
          </a:prstGeom>
          <a:noFill/>
        </p:spPr>
        <p:txBody>
          <a:bodyPr wrap="square" rtlCol="0">
            <a:spAutoFit/>
          </a:bodyPr>
          <a:lstStyle/>
          <a:p>
            <a:r>
              <a:rPr lang="zh-CN" altLang="en-US" dirty="0" smtClean="0"/>
              <a:t>女人的服飾可謂是社會生活的晴雨表。大唐帝國建立，結束了幾百年的分裂局面，與此同時，北方</a:t>
            </a:r>
            <a:r>
              <a:rPr lang="zh-TW" altLang="en-US" dirty="0" smtClean="0">
                <a:latin typeface="SimSun" panose="02010600030101010101" pitchFamily="2" charset="-122"/>
                <a:ea typeface="SimSun" panose="02010600030101010101" pitchFamily="2" charset="-122"/>
              </a:rPr>
              <a:t>邊疆民</a:t>
            </a:r>
            <a:r>
              <a:rPr lang="zh-CN" altLang="en-US" dirty="0" smtClean="0">
                <a:latin typeface="SimSun" panose="02010600030101010101" pitchFamily="2" charset="-122"/>
                <a:ea typeface="SimSun" panose="02010600030101010101" pitchFamily="2" charset="-122"/>
              </a:rPr>
              <a:t>族</a:t>
            </a:r>
            <a:r>
              <a:rPr lang="zh-CN" altLang="en-US" dirty="0" smtClean="0"/>
              <a:t>進入中原，同時引入了北方的生活文化。唐朝婦女的社會地位提升，與此有密切關係。在婦女地位提升的同時，她們的服飾也產生變化。在</a:t>
            </a:r>
            <a:r>
              <a:rPr lang="zh-TW" altLang="en-US" dirty="0" smtClean="0">
                <a:latin typeface="SimSun" panose="02010600030101010101" pitchFamily="2" charset="-122"/>
                <a:ea typeface="SimSun" panose="02010600030101010101" pitchFamily="2" charset="-122"/>
              </a:rPr>
              <a:t>本課題</a:t>
            </a:r>
            <a:r>
              <a:rPr lang="zh-CN" altLang="en-US" dirty="0" smtClean="0"/>
              <a:t>，我們透過張萱的</a:t>
            </a:r>
            <a:r>
              <a:rPr lang="en-US" altLang="zh-CN" dirty="0"/>
              <a:t>〈</a:t>
            </a:r>
            <a:r>
              <a:rPr lang="zh-TW" altLang="en-US" dirty="0" smtClean="0">
                <a:latin typeface="宋体" panose="02010600030101010101" pitchFamily="2" charset="-122"/>
                <a:ea typeface="宋体" panose="02010600030101010101" pitchFamily="2" charset="-122"/>
              </a:rPr>
              <a:t>唐</a:t>
            </a:r>
            <a:r>
              <a:rPr lang="zh-TW" altLang="en-US" dirty="0">
                <a:latin typeface="宋体" panose="02010600030101010101" pitchFamily="2" charset="-122"/>
                <a:ea typeface="宋体" panose="02010600030101010101" pitchFamily="2" charset="-122"/>
              </a:rPr>
              <a:t>虢國夫人</a:t>
            </a:r>
            <a:r>
              <a:rPr lang="zh-TW" altLang="en-US" dirty="0" smtClean="0">
                <a:latin typeface="宋体" panose="02010600030101010101" pitchFamily="2" charset="-122"/>
                <a:ea typeface="宋体" panose="02010600030101010101" pitchFamily="2" charset="-122"/>
              </a:rPr>
              <a:t>游春圖</a:t>
            </a:r>
            <a:r>
              <a:rPr lang="en-US" altLang="zh-CN" dirty="0">
                <a:latin typeface="宋体" panose="02010600030101010101" pitchFamily="2" charset="-122"/>
                <a:ea typeface="宋体" panose="02010600030101010101" pitchFamily="2" charset="-122"/>
              </a:rPr>
              <a:t>&gt;</a:t>
            </a:r>
            <a:r>
              <a:rPr lang="zh-CN" altLang="en-US" dirty="0" smtClean="0">
                <a:latin typeface="宋体" panose="02010600030101010101" pitchFamily="2" charset="-122"/>
                <a:ea typeface="宋体" panose="02010600030101010101" pitchFamily="2" charset="-122"/>
              </a:rPr>
              <a:t>，透視唐代婦女生活面貌與地位。</a:t>
            </a:r>
            <a:endParaRPr lang="en-US" altLang="zh-CN" dirty="0" smtClean="0">
              <a:latin typeface="宋体" panose="02010600030101010101" pitchFamily="2" charset="-122"/>
              <a:ea typeface="宋体" panose="02010600030101010101" pitchFamily="2" charset="-122"/>
            </a:endParaRPr>
          </a:p>
        </p:txBody>
      </p:sp>
      <p:sp>
        <p:nvSpPr>
          <p:cNvPr id="10" name="TextBox 9"/>
          <p:cNvSpPr txBox="1"/>
          <p:nvPr/>
        </p:nvSpPr>
        <p:spPr>
          <a:xfrm>
            <a:off x="217249" y="4012572"/>
            <a:ext cx="7261821" cy="307777"/>
          </a:xfrm>
          <a:prstGeom prst="rect">
            <a:avLst/>
          </a:prstGeom>
          <a:solidFill>
            <a:schemeClr val="accent3">
              <a:lumMod val="20000"/>
              <a:lumOff val="80000"/>
            </a:schemeClr>
          </a:solidFill>
        </p:spPr>
        <p:txBody>
          <a:bodyPr wrap="square" rtlCol="0">
            <a:spAutoFit/>
          </a:bodyPr>
          <a:lstStyle/>
          <a:p>
            <a:r>
              <a:rPr lang="zh-CN" altLang="en-US" sz="1400" dirty="0" smtClean="0"/>
              <a:t>物件：</a:t>
            </a:r>
            <a:r>
              <a:rPr lang="en-US" altLang="zh-CN" sz="1400" dirty="0" smtClean="0"/>
              <a:t>1995</a:t>
            </a:r>
            <a:r>
              <a:rPr lang="zh-CN" altLang="en-US" sz="1400" dirty="0" smtClean="0"/>
              <a:t>年，中</a:t>
            </a:r>
            <a:r>
              <a:rPr lang="zh-CN" altLang="en-US" sz="1400" dirty="0"/>
              <a:t>國郵電部發行了</a:t>
            </a:r>
            <a:r>
              <a:rPr lang="en-US" altLang="zh-TW" sz="1400" dirty="0" smtClean="0"/>
              <a:t>〈</a:t>
            </a:r>
            <a:r>
              <a:rPr lang="zh-TW" altLang="en-US" sz="1400" dirty="0" smtClean="0">
                <a:latin typeface="宋体" panose="02010600030101010101" pitchFamily="2" charset="-122"/>
                <a:ea typeface="宋体" panose="02010600030101010101" pitchFamily="2" charset="-122"/>
              </a:rPr>
              <a:t>中國繪畫</a:t>
            </a:r>
            <a:r>
              <a:rPr lang="en-US" altLang="zh-TW" sz="1400" dirty="0" smtClean="0">
                <a:latin typeface="宋体" panose="02010600030101010101" pitchFamily="2" charset="-122"/>
                <a:ea typeface="宋体" panose="02010600030101010101" pitchFamily="2" charset="-122"/>
              </a:rPr>
              <a:t>•</a:t>
            </a:r>
            <a:r>
              <a:rPr lang="zh-TW" altLang="en-US" sz="1400" dirty="0" smtClean="0">
                <a:latin typeface="宋体" panose="02010600030101010101" pitchFamily="2" charset="-122"/>
                <a:ea typeface="宋体" panose="02010600030101010101" pitchFamily="2" charset="-122"/>
              </a:rPr>
              <a:t>唐虢國夫人游春圖</a:t>
            </a:r>
            <a:r>
              <a:rPr lang="en-US" altLang="zh-TW" sz="1400" dirty="0" smtClean="0"/>
              <a:t>〉</a:t>
            </a:r>
            <a:r>
              <a:rPr lang="zh-CN" altLang="en-US" sz="1400" dirty="0" smtClean="0"/>
              <a:t>特種郵票，全套</a:t>
            </a:r>
            <a:r>
              <a:rPr lang="en-US" altLang="zh-CN" sz="1400" dirty="0" smtClean="0"/>
              <a:t>2</a:t>
            </a:r>
            <a:r>
              <a:rPr lang="zh-CN" altLang="en-US" sz="1400" dirty="0" smtClean="0"/>
              <a:t>枚。</a:t>
            </a:r>
            <a:endParaRPr lang="en-US" altLang="zh-CN" sz="1400" dirty="0" smtClean="0"/>
          </a:p>
        </p:txBody>
      </p:sp>
      <p:pic>
        <p:nvPicPr>
          <p:cNvPr id="11" name="Picture 2" descr="C:\Users\User\Desktop\郵票.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325185"/>
            <a:ext cx="6362701" cy="241857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607899" y="5765006"/>
            <a:ext cx="2332023" cy="954107"/>
          </a:xfrm>
          <a:prstGeom prst="rect">
            <a:avLst/>
          </a:prstGeom>
          <a:solidFill>
            <a:schemeClr val="bg2"/>
          </a:solidFill>
        </p:spPr>
        <p:txBody>
          <a:bodyPr wrap="square" rtlCol="0">
            <a:spAutoFit/>
          </a:bodyPr>
          <a:lstStyle/>
          <a:p>
            <a:r>
              <a:rPr lang="zh-CN" altLang="en-US" sz="1400" dirty="0" smtClean="0"/>
              <a:t>出處：此圖為唐代畫家張萱的作品，原作已佚，現存為宋徽宗摹本。 藏於遼寧省博物館。</a:t>
            </a:r>
            <a:endParaRPr lang="en-US" sz="1400" dirty="0"/>
          </a:p>
        </p:txBody>
      </p:sp>
      <p:sp>
        <p:nvSpPr>
          <p:cNvPr id="13" name="TextBox 12"/>
          <p:cNvSpPr txBox="1"/>
          <p:nvPr/>
        </p:nvSpPr>
        <p:spPr>
          <a:xfrm>
            <a:off x="4528" y="841972"/>
            <a:ext cx="914400" cy="461665"/>
          </a:xfrm>
          <a:prstGeom prst="rect">
            <a:avLst/>
          </a:prstGeom>
          <a:solidFill>
            <a:schemeClr val="accent2">
              <a:lumMod val="20000"/>
              <a:lumOff val="80000"/>
            </a:schemeClr>
          </a:solidFill>
        </p:spPr>
        <p:txBody>
          <a:bodyPr wrap="square" rtlCol="0">
            <a:spAutoFit/>
          </a:bodyPr>
          <a:lstStyle/>
          <a:p>
            <a:r>
              <a:rPr lang="zh-CN" altLang="en-US" sz="2400" dirty="0" smtClean="0">
                <a:latin typeface="Adobe 繁黑體 Std B" pitchFamily="34" charset="-128"/>
                <a:ea typeface="Adobe 繁黑體 Std B" pitchFamily="34" charset="-128"/>
              </a:rPr>
              <a:t>總論</a:t>
            </a:r>
            <a:endParaRPr lang="zh-HK" altLang="en-US" sz="2400" dirty="0">
              <a:latin typeface="Adobe 繁黑體 Std B" pitchFamily="34" charset="-128"/>
              <a:ea typeface="Adobe 繁黑體 Std B" pitchFamily="34" charset="-128"/>
            </a:endParaRPr>
          </a:p>
        </p:txBody>
      </p:sp>
      <p:sp>
        <p:nvSpPr>
          <p:cNvPr id="2" name="矩形 1"/>
          <p:cNvSpPr/>
          <p:nvPr/>
        </p:nvSpPr>
        <p:spPr>
          <a:xfrm>
            <a:off x="152400" y="2514556"/>
            <a:ext cx="4572000" cy="1477328"/>
          </a:xfrm>
          <a:prstGeom prst="rect">
            <a:avLst/>
          </a:prstGeom>
        </p:spPr>
        <p:txBody>
          <a:bodyPr>
            <a:spAutoFit/>
          </a:bodyPr>
          <a:lstStyle/>
          <a:p>
            <a:r>
              <a:rPr lang="zh-CN" altLang="en-US" dirty="0">
                <a:latin typeface="宋体" panose="02010600030101010101" pitchFamily="2" charset="-122"/>
              </a:rPr>
              <a:t>在</a:t>
            </a:r>
            <a:r>
              <a:rPr lang="zh-TW" altLang="en-US" dirty="0">
                <a:latin typeface="宋体" panose="02010600030101010101" pitchFamily="2" charset="-122"/>
                <a:ea typeface="宋体" panose="02010600030101010101" pitchFamily="2" charset="-122"/>
              </a:rPr>
              <a:t>本部分</a:t>
            </a:r>
            <a:r>
              <a:rPr lang="zh-CN" altLang="en-US" dirty="0">
                <a:latin typeface="宋体" panose="02010600030101010101" pitchFamily="2" charset="-122"/>
              </a:rPr>
              <a:t>，</a:t>
            </a:r>
            <a:r>
              <a:rPr lang="zh-TW" altLang="en-US" dirty="0">
                <a:latin typeface="宋体" panose="02010600030101010101" pitchFamily="2" charset="-122"/>
                <a:ea typeface="宋体" panose="02010600030101010101" pitchFamily="2" charset="-122"/>
              </a:rPr>
              <a:t>你</a:t>
            </a:r>
            <a:r>
              <a:rPr lang="zh-CN" altLang="en-US" dirty="0">
                <a:latin typeface="宋体" panose="02010600030101010101" pitchFamily="2" charset="-122"/>
              </a:rPr>
              <a:t>將可以學到：</a:t>
            </a:r>
            <a:endParaRPr lang="en-US" altLang="zh-CN" dirty="0">
              <a:latin typeface="宋体" panose="02010600030101010101" pitchFamily="2" charset="-122"/>
            </a:endParaRPr>
          </a:p>
          <a:p>
            <a:pPr marL="342900" indent="-342900">
              <a:buAutoNum type="arabicPeriod"/>
            </a:pPr>
            <a:r>
              <a:rPr lang="zh-CN" altLang="en-US" dirty="0"/>
              <a:t>唐</a:t>
            </a:r>
            <a:r>
              <a:rPr lang="zh-TW" altLang="en-US" dirty="0">
                <a:ea typeface="宋体" panose="02010600030101010101" pitchFamily="2" charset="-122"/>
              </a:rPr>
              <a:t>代社會的開放風氣</a:t>
            </a:r>
            <a:endParaRPr lang="en-US" altLang="zh-TW" dirty="0">
              <a:ea typeface="宋体" panose="02010600030101010101" pitchFamily="2" charset="-122"/>
            </a:endParaRPr>
          </a:p>
          <a:p>
            <a:pPr marL="342900" indent="-342900">
              <a:buAutoNum type="arabicPeriod"/>
            </a:pPr>
            <a:r>
              <a:rPr lang="zh-TW" altLang="en-US" dirty="0">
                <a:ea typeface="宋体" panose="02010600030101010101" pitchFamily="2" charset="-122"/>
              </a:rPr>
              <a:t>初唐</a:t>
            </a:r>
            <a:r>
              <a:rPr lang="zh-CN" altLang="en-US" dirty="0"/>
              <a:t>至中唐婦女髮飾和服飾的轉變</a:t>
            </a:r>
            <a:endParaRPr lang="en-US" altLang="zh-CN" dirty="0"/>
          </a:p>
          <a:p>
            <a:pPr marL="342900" indent="-342900">
              <a:buAutoNum type="arabicPeriod"/>
            </a:pPr>
            <a:r>
              <a:rPr lang="zh-TW" altLang="en-US" dirty="0">
                <a:ea typeface="宋体" panose="02010600030101010101" pitchFamily="2" charset="-122"/>
              </a:rPr>
              <a:t>唐代</a:t>
            </a:r>
            <a:r>
              <a:rPr lang="zh-CN" altLang="en-US" dirty="0"/>
              <a:t>婦女</a:t>
            </a:r>
            <a:r>
              <a:rPr lang="zh-TW" altLang="en-US" dirty="0">
                <a:ea typeface="宋体" panose="02010600030101010101" pitchFamily="2" charset="-122"/>
              </a:rPr>
              <a:t>的社交生活</a:t>
            </a:r>
            <a:endParaRPr lang="en-US" altLang="zh-TW" dirty="0">
              <a:ea typeface="宋体" panose="02010600030101010101" pitchFamily="2" charset="-122"/>
            </a:endParaRPr>
          </a:p>
          <a:p>
            <a:pPr marL="342900" indent="-342900">
              <a:buAutoNum type="arabicPeriod"/>
            </a:pPr>
            <a:r>
              <a:rPr lang="zh-CN" altLang="en-US" dirty="0"/>
              <a:t>唐朝的外戚政治</a:t>
            </a:r>
            <a:endParaRPr lang="zh-HK" altLang="en-US" dirty="0"/>
          </a:p>
        </p:txBody>
      </p:sp>
    </p:spTree>
    <p:extLst>
      <p:ext uri="{BB962C8B-B14F-4D97-AF65-F5344CB8AC3E}">
        <p14:creationId xmlns:p14="http://schemas.microsoft.com/office/powerpoint/2010/main" val="267290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User\Desktop\郵票.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80" y="990600"/>
            <a:ext cx="9202449" cy="34980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191000" y="4724400"/>
            <a:ext cx="184731" cy="369332"/>
          </a:xfrm>
          <a:prstGeom prst="rect">
            <a:avLst/>
          </a:prstGeom>
          <a:noFill/>
        </p:spPr>
        <p:txBody>
          <a:bodyPr wrap="none" rtlCol="0">
            <a:spAutoFit/>
          </a:bodyPr>
          <a:lstStyle/>
          <a:p>
            <a:endParaRPr lang="zh-HK" altLang="en-US" dirty="0"/>
          </a:p>
        </p:txBody>
      </p:sp>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497" y="4649835"/>
            <a:ext cx="1752600" cy="2096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6432" y="4649835"/>
            <a:ext cx="1766502" cy="2152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0974" y="4635955"/>
            <a:ext cx="1752600" cy="2175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Elbow Connector 9"/>
          <p:cNvCxnSpPr/>
          <p:nvPr/>
        </p:nvCxnSpPr>
        <p:spPr>
          <a:xfrm rot="16200000" flipH="1">
            <a:off x="1491493" y="2928107"/>
            <a:ext cx="1741414" cy="1676400"/>
          </a:xfrm>
          <a:prstGeom prst="bentConnector3">
            <a:avLst/>
          </a:prstGeom>
          <a:ln w="28575">
            <a:solidFill>
              <a:srgbClr val="00B050"/>
            </a:solidFill>
            <a:head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34000" y="2590800"/>
            <a:ext cx="30088" cy="2045155"/>
          </a:xfrm>
          <a:prstGeom prst="line">
            <a:avLst/>
          </a:prstGeom>
          <a:ln w="28575">
            <a:solidFill>
              <a:srgbClr val="00B050"/>
            </a:solidFill>
            <a:head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8" idx="0"/>
          </p:cNvCxnSpPr>
          <p:nvPr/>
        </p:nvCxnSpPr>
        <p:spPr>
          <a:xfrm>
            <a:off x="8115300" y="2971800"/>
            <a:ext cx="0" cy="1678035"/>
          </a:xfrm>
          <a:prstGeom prst="line">
            <a:avLst/>
          </a:prstGeom>
          <a:ln w="28575">
            <a:solidFill>
              <a:srgbClr val="00B050"/>
            </a:solidFill>
            <a:headEnd type="oval"/>
          </a:ln>
        </p:spPr>
        <p:style>
          <a:lnRef idx="1">
            <a:schemeClr val="accent1"/>
          </a:lnRef>
          <a:fillRef idx="0">
            <a:schemeClr val="accent1"/>
          </a:fillRef>
          <a:effectRef idx="0">
            <a:schemeClr val="accent1"/>
          </a:effectRef>
          <a:fontRef idx="minor">
            <a:schemeClr val="tx1"/>
          </a:fontRef>
        </p:style>
      </p:cxnSp>
      <p:sp>
        <p:nvSpPr>
          <p:cNvPr id="15" name="TextBox 4"/>
          <p:cNvSpPr txBox="1"/>
          <p:nvPr/>
        </p:nvSpPr>
        <p:spPr>
          <a:xfrm>
            <a:off x="787" y="116632"/>
            <a:ext cx="8675669" cy="830997"/>
          </a:xfrm>
          <a:prstGeom prst="rect">
            <a:avLst/>
          </a:prstGeom>
          <a:solidFill>
            <a:schemeClr val="accent1">
              <a:lumMod val="20000"/>
              <a:lumOff val="80000"/>
            </a:schemeClr>
          </a:solidFill>
        </p:spPr>
        <p:txBody>
          <a:bodyPr wrap="square" rtlCol="0">
            <a:spAutoFit/>
          </a:bodyPr>
          <a:lstStyle/>
          <a:p>
            <a:r>
              <a:rPr lang="zh-TW" altLang="en-US" sz="1600" dirty="0" smtClean="0">
                <a:latin typeface="SimSun" panose="02010600030101010101" pitchFamily="2" charset="-122"/>
                <a:ea typeface="SimSun" panose="02010600030101010101" pitchFamily="2" charset="-122"/>
              </a:rPr>
              <a:t>試猜二：</a:t>
            </a:r>
            <a:r>
              <a:rPr lang="en-US" altLang="zh-TW" sz="1600" dirty="0" smtClean="0"/>
              <a:t>〈</a:t>
            </a:r>
            <a:r>
              <a:rPr lang="zh-TW" altLang="en-US" sz="1600" dirty="0">
                <a:latin typeface="宋体" panose="02010600030101010101" pitchFamily="2" charset="-122"/>
                <a:ea typeface="宋体" panose="02010600030101010101" pitchFamily="2" charset="-122"/>
              </a:rPr>
              <a:t>虢國夫人游春圖</a:t>
            </a:r>
            <a:r>
              <a:rPr lang="en-US" altLang="zh-TW" sz="1600" dirty="0" smtClean="0"/>
              <a:t>〉</a:t>
            </a:r>
            <a:r>
              <a:rPr lang="zh-TW" altLang="en-US" sz="1600" dirty="0" smtClean="0">
                <a:latin typeface="SimSun" panose="02010600030101010101" pitchFamily="2" charset="-122"/>
                <a:ea typeface="SimSun" panose="02010600030101010101" pitchFamily="2" charset="-122"/>
              </a:rPr>
              <a:t>中</a:t>
            </a:r>
            <a:r>
              <a:rPr lang="zh-CN" altLang="en-US" sz="1600" dirty="0" smtClean="0">
                <a:latin typeface="SimSun" panose="02010600030101010101" pitchFamily="2" charset="-122"/>
                <a:ea typeface="SimSun" panose="02010600030101010101" pitchFamily="2" charset="-122"/>
              </a:rPr>
              <a:t>三位</a:t>
            </a:r>
            <a:r>
              <a:rPr lang="zh-TW" altLang="en-US" sz="1600" dirty="0" smtClean="0">
                <a:latin typeface="SimSun" panose="02010600030101010101" pitchFamily="2" charset="-122"/>
                <a:ea typeface="SimSun" panose="02010600030101010101" pitchFamily="2" charset="-122"/>
              </a:rPr>
              <a:t>貌似</a:t>
            </a:r>
            <a:r>
              <a:rPr lang="zh-CN" altLang="en-US" sz="1600" dirty="0" smtClean="0">
                <a:latin typeface="SimSun" panose="02010600030101010101" pitchFamily="2" charset="-122"/>
                <a:ea typeface="SimSun" panose="02010600030101010101" pitchFamily="2" charset="-122"/>
              </a:rPr>
              <a:t>隨從</a:t>
            </a:r>
            <a:r>
              <a:rPr lang="zh-TW" altLang="en-US" sz="1600" dirty="0" smtClean="0">
                <a:latin typeface="SimSun" panose="02010600030101010101" pitchFamily="2" charset="-122"/>
                <a:ea typeface="SimSun" panose="02010600030101010101" pitchFamily="2" charset="-122"/>
              </a:rPr>
              <a:t>的</a:t>
            </a:r>
            <a:r>
              <a:rPr lang="zh-CN" altLang="en-US" sz="1600" dirty="0" smtClean="0"/>
              <a:t>，</a:t>
            </a:r>
            <a:r>
              <a:rPr lang="zh-TW" altLang="en-US" sz="1600" dirty="0" smtClean="0">
                <a:latin typeface="SimSun" panose="02010600030101010101" pitchFamily="2" charset="-122"/>
                <a:ea typeface="SimSun" panose="02010600030101010101" pitchFamily="2" charset="-122"/>
              </a:rPr>
              <a:t>他們</a:t>
            </a:r>
            <a:r>
              <a:rPr lang="zh-CN" altLang="en-US" sz="1600" dirty="0" smtClean="0">
                <a:latin typeface="+mn-ea"/>
              </a:rPr>
              <a:t>是什麼身份？</a:t>
            </a:r>
            <a:endParaRPr lang="en-US" altLang="zh-CN" sz="1600" dirty="0" smtClean="0">
              <a:latin typeface="+mn-ea"/>
            </a:endParaRPr>
          </a:p>
          <a:p>
            <a:r>
              <a:rPr lang="zh-CN" altLang="en-US" sz="1600" dirty="0" smtClean="0"/>
              <a:t>（</a:t>
            </a:r>
            <a:r>
              <a:rPr lang="en-US" altLang="zh-CN" sz="1600" dirty="0" smtClean="0"/>
              <a:t>A</a:t>
            </a:r>
            <a:r>
              <a:rPr lang="zh-CN" altLang="en-US" sz="1600" dirty="0" smtClean="0"/>
              <a:t>）男僕</a:t>
            </a:r>
            <a:r>
              <a:rPr lang="zh-TW" altLang="en-US" sz="1600" dirty="0" smtClean="0"/>
              <a:t>；</a:t>
            </a:r>
            <a:r>
              <a:rPr lang="zh-CN" altLang="en-US" sz="1600" dirty="0" smtClean="0"/>
              <a:t>（</a:t>
            </a:r>
            <a:r>
              <a:rPr lang="en-US" altLang="zh-CN" sz="1600" dirty="0" smtClean="0"/>
              <a:t>B</a:t>
            </a:r>
            <a:r>
              <a:rPr lang="zh-CN" altLang="en-US" sz="1600" dirty="0" smtClean="0"/>
              <a:t>）男裝侍女</a:t>
            </a:r>
            <a:r>
              <a:rPr lang="zh-TW" altLang="en-US" sz="1600" dirty="0" smtClean="0"/>
              <a:t>；</a:t>
            </a:r>
            <a:r>
              <a:rPr lang="zh-CN" altLang="en-US" sz="1600" dirty="0" smtClean="0"/>
              <a:t>（</a:t>
            </a:r>
            <a:r>
              <a:rPr lang="en-US" altLang="zh-CN" sz="1600" dirty="0" smtClean="0"/>
              <a:t>C</a:t>
            </a:r>
            <a:r>
              <a:rPr lang="zh-CN" altLang="en-US" sz="1600" dirty="0" smtClean="0"/>
              <a:t>）太監</a:t>
            </a:r>
            <a:endParaRPr lang="en-US" altLang="zh-CN" sz="1600" dirty="0"/>
          </a:p>
          <a:p>
            <a:r>
              <a:rPr lang="zh-TW" altLang="en-US" sz="1600" dirty="0">
                <a:latin typeface="SimSun" panose="02010600030101010101" pitchFamily="2" charset="-122"/>
                <a:ea typeface="SimSun" panose="02010600030101010101" pitchFamily="2" charset="-122"/>
              </a:rPr>
              <a:t>他們有機會是虢國夫人嗎</a:t>
            </a:r>
            <a:r>
              <a:rPr lang="zh-TW" altLang="en-US" sz="1600" dirty="0" smtClean="0">
                <a:latin typeface="SimSun" panose="02010600030101010101" pitchFamily="2" charset="-122"/>
                <a:ea typeface="SimSun" panose="02010600030101010101" pitchFamily="2" charset="-122"/>
              </a:rPr>
              <a:t>？</a:t>
            </a:r>
            <a:r>
              <a:rPr lang="zh-CN" altLang="en-US" sz="1600" dirty="0" smtClean="0">
                <a:latin typeface="SimSun" panose="02010600030101010101" pitchFamily="2" charset="-122"/>
                <a:ea typeface="SimSun" panose="02010600030101010101" pitchFamily="2" charset="-122"/>
              </a:rPr>
              <a:t>原因是？</a:t>
            </a:r>
            <a:endParaRPr lang="en-US" altLang="zh-CN" sz="1600" dirty="0" smtClean="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828754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User\Desktop\郵票.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80" y="990600"/>
            <a:ext cx="9202449" cy="34980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191000" y="4724400"/>
            <a:ext cx="184731" cy="369332"/>
          </a:xfrm>
          <a:prstGeom prst="rect">
            <a:avLst/>
          </a:prstGeom>
          <a:noFill/>
        </p:spPr>
        <p:txBody>
          <a:bodyPr wrap="none" rtlCol="0">
            <a:spAutoFit/>
          </a:bodyPr>
          <a:lstStyle/>
          <a:p>
            <a:endParaRPr lang="zh-HK" altLang="en-US" dirty="0"/>
          </a:p>
        </p:txBody>
      </p:sp>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497" y="4649835"/>
            <a:ext cx="1752600" cy="2096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6432" y="4649835"/>
            <a:ext cx="1766502" cy="2152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0974" y="4635955"/>
            <a:ext cx="1752600" cy="2175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Elbow Connector 9"/>
          <p:cNvCxnSpPr/>
          <p:nvPr/>
        </p:nvCxnSpPr>
        <p:spPr>
          <a:xfrm rot="16200000" flipH="1">
            <a:off x="1491493" y="2928107"/>
            <a:ext cx="1741414" cy="1676400"/>
          </a:xfrm>
          <a:prstGeom prst="bentConnector3">
            <a:avLst/>
          </a:prstGeom>
          <a:ln w="28575">
            <a:solidFill>
              <a:srgbClr val="00B050"/>
            </a:solidFill>
            <a:head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34000" y="2590800"/>
            <a:ext cx="0" cy="2046214"/>
          </a:xfrm>
          <a:prstGeom prst="line">
            <a:avLst/>
          </a:prstGeom>
          <a:ln w="28575">
            <a:solidFill>
              <a:srgbClr val="00B050"/>
            </a:solidFill>
            <a:head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8" idx="0"/>
          </p:cNvCxnSpPr>
          <p:nvPr/>
        </p:nvCxnSpPr>
        <p:spPr>
          <a:xfrm>
            <a:off x="8115300" y="2971800"/>
            <a:ext cx="0" cy="1678035"/>
          </a:xfrm>
          <a:prstGeom prst="line">
            <a:avLst/>
          </a:prstGeom>
          <a:ln w="28575">
            <a:solidFill>
              <a:srgbClr val="00B050"/>
            </a:solidFill>
            <a:headEnd type="oval"/>
          </a:ln>
        </p:spPr>
        <p:style>
          <a:lnRef idx="1">
            <a:schemeClr val="accent1"/>
          </a:lnRef>
          <a:fillRef idx="0">
            <a:schemeClr val="accent1"/>
          </a:fillRef>
          <a:effectRef idx="0">
            <a:schemeClr val="accent1"/>
          </a:effectRef>
          <a:fontRef idx="minor">
            <a:schemeClr val="tx1"/>
          </a:fontRef>
        </p:style>
      </p:cxnSp>
      <p:sp>
        <p:nvSpPr>
          <p:cNvPr id="11" name="Rectangle 3"/>
          <p:cNvSpPr/>
          <p:nvPr/>
        </p:nvSpPr>
        <p:spPr>
          <a:xfrm>
            <a:off x="76201" y="76200"/>
            <a:ext cx="8991600" cy="830997"/>
          </a:xfrm>
          <a:prstGeom prst="rect">
            <a:avLst/>
          </a:prstGeom>
          <a:solidFill>
            <a:schemeClr val="bg2">
              <a:lumMod val="90000"/>
            </a:schemeClr>
          </a:solidFill>
        </p:spPr>
        <p:txBody>
          <a:bodyPr wrap="square">
            <a:spAutoFit/>
          </a:bodyPr>
          <a:lstStyle/>
          <a:p>
            <a:r>
              <a:rPr lang="en-US" altLang="zh-CN" sz="1600" dirty="0" smtClean="0"/>
              <a:t>《</a:t>
            </a:r>
            <a:r>
              <a:rPr lang="zh-CN" altLang="en-US" sz="1600" dirty="0" smtClean="0"/>
              <a:t>舊唐書</a:t>
            </a:r>
            <a:r>
              <a:rPr lang="en-US" altLang="zh-CN" sz="1600" dirty="0" smtClean="0"/>
              <a:t>》</a:t>
            </a:r>
            <a:r>
              <a:rPr lang="zh-CN" altLang="en-US" sz="1600" dirty="0" smtClean="0"/>
              <a:t>記載，女性</a:t>
            </a:r>
            <a:r>
              <a:rPr lang="zh-CN" altLang="en-US" sz="1600" dirty="0"/>
              <a:t>男服，主要始於開元年間，而且以侍女為主，開元年間開始。</a:t>
            </a:r>
            <a:r>
              <a:rPr lang="en-US" altLang="zh-CN" sz="1600" dirty="0"/>
              <a:t>《</a:t>
            </a:r>
            <a:r>
              <a:rPr lang="zh-CN" altLang="en-US" sz="1600" dirty="0"/>
              <a:t>舊唐書</a:t>
            </a:r>
            <a:r>
              <a:rPr lang="en-US" altLang="zh-CN" sz="1600" dirty="0"/>
              <a:t>·</a:t>
            </a:r>
            <a:r>
              <a:rPr lang="zh-CN" altLang="en-US" sz="1600" dirty="0"/>
              <a:t>輿服</a:t>
            </a:r>
            <a:r>
              <a:rPr lang="en-US" altLang="zh-CN" sz="1600" dirty="0"/>
              <a:t>》</a:t>
            </a:r>
            <a:r>
              <a:rPr lang="zh-CN" altLang="en-US" sz="1600" dirty="0"/>
              <a:t>：「開元初年，隨從車駕的宮女騎馬者，都戴胡帽，化妝美麗而露出臉面，不再遮蔽。士人平民之家，又互相仿效。」（譯本，頁</a:t>
            </a:r>
            <a:r>
              <a:rPr lang="en-US" altLang="zh-CN" sz="1600" dirty="0"/>
              <a:t>1533</a:t>
            </a:r>
            <a:r>
              <a:rPr lang="zh-CN" altLang="en-US" sz="1600" dirty="0" smtClean="0"/>
              <a:t>）</a:t>
            </a:r>
            <a:endParaRPr lang="zh-HK" altLang="en-US" sz="1600" dirty="0"/>
          </a:p>
        </p:txBody>
      </p:sp>
    </p:spTree>
    <p:extLst>
      <p:ext uri="{BB962C8B-B14F-4D97-AF65-F5344CB8AC3E}">
        <p14:creationId xmlns:p14="http://schemas.microsoft.com/office/powerpoint/2010/main" val="2379894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5000" y="609600"/>
            <a:ext cx="3352800" cy="2554545"/>
          </a:xfrm>
          <a:prstGeom prst="rect">
            <a:avLst/>
          </a:prstGeom>
          <a:solidFill>
            <a:schemeClr val="accent3">
              <a:lumMod val="20000"/>
              <a:lumOff val="80000"/>
            </a:schemeClr>
          </a:solidFill>
        </p:spPr>
        <p:txBody>
          <a:bodyPr wrap="square" rtlCol="0">
            <a:spAutoFit/>
          </a:bodyPr>
          <a:lstStyle/>
          <a:p>
            <a:r>
              <a:rPr lang="zh-CN" altLang="en-US" sz="1600" dirty="0" smtClean="0"/>
              <a:t>在唐讓帝的陵墓內，有一副頗為有趣的壁畫（左圖）。人物的面容雖然已經褪色，但明顯是男裝（頭戴男裝帽子，身穿著黃色胡袍），但與此同時，又手持一把唐代仕女喜愛的團扇。</a:t>
            </a:r>
            <a:endParaRPr lang="en-US" altLang="zh-CN" sz="1600" dirty="0" smtClean="0"/>
          </a:p>
          <a:p>
            <a:r>
              <a:rPr lang="zh-CN" altLang="en-US" sz="1600" dirty="0" smtClean="0"/>
              <a:t>學者認為，這其實是一幅男裝仕女圖，亦即是穿了男裝的仕女。</a:t>
            </a:r>
            <a:r>
              <a:rPr lang="zh-TW" altLang="en-US" sz="1600" dirty="0" smtClean="0">
                <a:latin typeface="SimSun" panose="02010600030101010101" pitchFamily="2" charset="-122"/>
                <a:ea typeface="SimSun" panose="02010600030101010101" pitchFamily="2" charset="-122"/>
              </a:rPr>
              <a:t>（</a:t>
            </a:r>
            <a:r>
              <a:rPr lang="en-US" altLang="zh-TW" sz="1600" dirty="0" smtClean="0">
                <a:latin typeface="+mn-ea"/>
              </a:rPr>
              <a:t>《</a:t>
            </a:r>
            <a:r>
              <a:rPr lang="zh-CN" altLang="en-US" sz="1600" dirty="0">
                <a:latin typeface="+mn-ea"/>
              </a:rPr>
              <a:t>中國出土壁畫全集</a:t>
            </a:r>
            <a:r>
              <a:rPr lang="en-US" altLang="zh-TW" sz="1600" dirty="0">
                <a:latin typeface="+mn-ea"/>
              </a:rPr>
              <a:t>》</a:t>
            </a:r>
            <a:r>
              <a:rPr lang="en-US" altLang="zh-TW" sz="1600" dirty="0"/>
              <a:t>7</a:t>
            </a:r>
            <a:r>
              <a:rPr lang="zh-TW" altLang="en-US" sz="1600" dirty="0">
                <a:latin typeface="+mn-ea"/>
              </a:rPr>
              <a:t>，</a:t>
            </a:r>
            <a:r>
              <a:rPr lang="zh-CN" altLang="en-US" sz="1600" dirty="0">
                <a:latin typeface="+mn-ea"/>
              </a:rPr>
              <a:t>陝西</a:t>
            </a:r>
            <a:r>
              <a:rPr lang="zh-CN" altLang="en-US" sz="1600" dirty="0" smtClean="0">
                <a:latin typeface="+mn-ea"/>
              </a:rPr>
              <a:t>下</a:t>
            </a:r>
            <a:r>
              <a:rPr lang="zh-TW" altLang="en-US" sz="1600" dirty="0" smtClean="0">
                <a:latin typeface="+mn-ea"/>
              </a:rPr>
              <a:t>，</a:t>
            </a:r>
            <a:r>
              <a:rPr lang="zh-CN" altLang="en-US" sz="1600" dirty="0" smtClean="0">
                <a:latin typeface="+mn-ea"/>
              </a:rPr>
              <a:t>頁</a:t>
            </a:r>
            <a:r>
              <a:rPr lang="en-US" altLang="zh-CN" sz="1600" dirty="0" smtClean="0"/>
              <a:t>359</a:t>
            </a:r>
            <a:r>
              <a:rPr lang="zh-CN" altLang="en-US" sz="1600" dirty="0"/>
              <a:t> ） </a:t>
            </a:r>
            <a:endParaRPr lang="en-US" altLang="zh-CN" sz="16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14" y="-1"/>
            <a:ext cx="5675014" cy="6907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785164" y="3453753"/>
            <a:ext cx="3276600" cy="2062103"/>
          </a:xfrm>
          <a:prstGeom prst="rect">
            <a:avLst/>
          </a:prstGeom>
          <a:solidFill>
            <a:schemeClr val="accent1">
              <a:lumMod val="20000"/>
              <a:lumOff val="80000"/>
            </a:schemeClr>
          </a:solidFill>
        </p:spPr>
        <p:txBody>
          <a:bodyPr wrap="square" rtlCol="0">
            <a:spAutoFit/>
          </a:bodyPr>
          <a:lstStyle/>
          <a:p>
            <a:r>
              <a:rPr lang="zh-CN" altLang="en-US" sz="1600" dirty="0" smtClean="0"/>
              <a:t>唐朝女性作男性打扮的，開先河的算是太平公主。</a:t>
            </a:r>
            <a:r>
              <a:rPr lang="en-US" altLang="zh-CN" sz="1600" dirty="0" smtClean="0"/>
              <a:t>《</a:t>
            </a:r>
            <a:r>
              <a:rPr lang="zh-CN" altLang="en-US" sz="1600" dirty="0" smtClean="0"/>
              <a:t>新唐書</a:t>
            </a:r>
            <a:r>
              <a:rPr lang="en-US" altLang="zh-CN" sz="1600" dirty="0" smtClean="0"/>
              <a:t>·</a:t>
            </a:r>
            <a:r>
              <a:rPr lang="zh-CN" altLang="en-US" sz="1600" dirty="0" smtClean="0"/>
              <a:t>五行志</a:t>
            </a:r>
            <a:r>
              <a:rPr lang="en-US" altLang="zh-CN" sz="1600" dirty="0" smtClean="0"/>
              <a:t>》</a:t>
            </a:r>
            <a:r>
              <a:rPr lang="zh-CN" altLang="en-US" sz="1600" dirty="0"/>
              <a:t>記</a:t>
            </a:r>
            <a:r>
              <a:rPr lang="zh-CN" altLang="en-US" sz="1600" dirty="0" smtClean="0"/>
              <a:t>載，唐高宗內宴，太平公主穿著男裝歌舞，作為父母的高宗和武后對此並沒有生氣，只是</a:t>
            </a:r>
            <a:r>
              <a:rPr lang="zh-CN" altLang="en-US" sz="1600" dirty="0"/>
              <a:t>笑問：</a:t>
            </a:r>
            <a:r>
              <a:rPr lang="zh-CN" altLang="en-US" sz="1600" dirty="0" smtClean="0"/>
              <a:t>「女子不能做武官，為什麼要這樣裝束</a:t>
            </a:r>
            <a:r>
              <a:rPr lang="en-US" altLang="zh-CN" sz="1600" dirty="0">
                <a:latin typeface="SimSun" panose="02010600030101010101" pitchFamily="2" charset="-122"/>
                <a:ea typeface="SimSun" panose="02010600030101010101" pitchFamily="2" charset="-122"/>
              </a:rPr>
              <a:t>?</a:t>
            </a:r>
            <a:r>
              <a:rPr lang="zh-CN" altLang="en-US" sz="1600" dirty="0" smtClean="0"/>
              <a:t>」（譯本，頁</a:t>
            </a:r>
            <a:r>
              <a:rPr lang="en-US" altLang="zh-CN" sz="1600" dirty="0" smtClean="0"/>
              <a:t>696</a:t>
            </a:r>
            <a:r>
              <a:rPr lang="zh-CN" altLang="en-US" sz="1600" dirty="0" smtClean="0"/>
              <a:t>）</a:t>
            </a:r>
            <a:endParaRPr lang="en-US" altLang="zh-CN" sz="1600" dirty="0" smtClean="0"/>
          </a:p>
          <a:p>
            <a:endParaRPr lang="en-US" altLang="zh-CN" sz="1600" dirty="0" smtClean="0"/>
          </a:p>
        </p:txBody>
      </p:sp>
      <p:sp>
        <p:nvSpPr>
          <p:cNvPr id="6" name="TextBox 5"/>
          <p:cNvSpPr txBox="1"/>
          <p:nvPr/>
        </p:nvSpPr>
        <p:spPr>
          <a:xfrm>
            <a:off x="5404164" y="76199"/>
            <a:ext cx="3657600" cy="461665"/>
          </a:xfrm>
          <a:prstGeom prst="rect">
            <a:avLst/>
          </a:prstGeom>
          <a:solidFill>
            <a:schemeClr val="accent2">
              <a:lumMod val="20000"/>
              <a:lumOff val="80000"/>
            </a:schemeClr>
          </a:solidFill>
        </p:spPr>
        <p:txBody>
          <a:bodyPr wrap="square" rtlCol="0">
            <a:spAutoFit/>
          </a:bodyPr>
          <a:lstStyle/>
          <a:p>
            <a:r>
              <a:rPr lang="zh-CN" altLang="en-US" sz="2400" dirty="0" smtClean="0">
                <a:latin typeface="Adobe 繁黑體 Std B" pitchFamily="34" charset="-128"/>
                <a:ea typeface="Adobe 繁黑體 Std B" pitchFamily="34" charset="-128"/>
              </a:rPr>
              <a:t>好作男兒打扮的唐朝婦女</a:t>
            </a:r>
            <a:endParaRPr lang="zh-HK" altLang="en-US" sz="2400" dirty="0">
              <a:latin typeface="Adobe 繁黑體 Std B" pitchFamily="34" charset="-128"/>
              <a:ea typeface="Adobe 繁黑體 Std B" pitchFamily="34" charset="-128"/>
            </a:endParaRPr>
          </a:p>
        </p:txBody>
      </p:sp>
    </p:spTree>
    <p:extLst>
      <p:ext uri="{BB962C8B-B14F-4D97-AF65-F5344CB8AC3E}">
        <p14:creationId xmlns:p14="http://schemas.microsoft.com/office/powerpoint/2010/main" val="4322263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95799" y="857071"/>
            <a:ext cx="4362511" cy="1077218"/>
          </a:xfrm>
          <a:prstGeom prst="rect">
            <a:avLst/>
          </a:prstGeom>
          <a:solidFill>
            <a:srgbClr val="FFFFE1"/>
          </a:solidFill>
        </p:spPr>
        <p:txBody>
          <a:bodyPr wrap="square">
            <a:spAutoFit/>
          </a:bodyPr>
          <a:lstStyle/>
          <a:p>
            <a:r>
              <a:rPr lang="zh-CN" altLang="en-US" sz="1600" dirty="0" smtClean="0"/>
              <a:t>武則天正式掌握權</a:t>
            </a:r>
            <a:r>
              <a:rPr lang="zh-TW" altLang="en-US" sz="1600" dirty="0" smtClean="0">
                <a:latin typeface="SimSun" panose="02010600030101010101" pitchFamily="2" charset="-122"/>
                <a:ea typeface="SimSun" panose="02010600030101010101" pitchFamily="2" charset="-122"/>
              </a:rPr>
              <a:t>力</a:t>
            </a:r>
            <a:r>
              <a:rPr lang="zh-CN" altLang="en-US" sz="1600" dirty="0" smtClean="0"/>
              <a:t>以後不久，先是自稱為“聖母神皇”，但很快就正式稱作“聖神皇帝” 了，說明她在正式當皇帝以後，從性別上把自己認定為與男性沒有兩樣的皇帝。</a:t>
            </a:r>
            <a:endParaRPr lang="en-US" sz="1600" dirty="0"/>
          </a:p>
        </p:txBody>
      </p:sp>
      <p:sp>
        <p:nvSpPr>
          <p:cNvPr id="3" name="Rectangle 2"/>
          <p:cNvSpPr/>
          <p:nvPr/>
        </p:nvSpPr>
        <p:spPr>
          <a:xfrm>
            <a:off x="4514850" y="2000071"/>
            <a:ext cx="4362510" cy="584775"/>
          </a:xfrm>
          <a:prstGeom prst="rect">
            <a:avLst/>
          </a:prstGeom>
          <a:solidFill>
            <a:srgbClr val="FFFFE1"/>
          </a:solidFill>
        </p:spPr>
        <p:txBody>
          <a:bodyPr wrap="square">
            <a:spAutoFit/>
          </a:bodyPr>
          <a:lstStyle/>
          <a:p>
            <a:r>
              <a:rPr lang="zh-CN" altLang="en-US" sz="1600" dirty="0" smtClean="0"/>
              <a:t>武則天之後的另一個強有力的女性</a:t>
            </a:r>
            <a:r>
              <a:rPr lang="en-US" altLang="zh-CN" sz="1600" dirty="0" smtClean="0"/>
              <a:t>——</a:t>
            </a:r>
            <a:r>
              <a:rPr lang="zh-CN" altLang="en-US" sz="1600" dirty="0" smtClean="0"/>
              <a:t>太平公主，也有穿男裝的記錄。</a:t>
            </a:r>
            <a:endParaRPr lang="zh-CN" altLang="en-US" sz="1600" dirty="0"/>
          </a:p>
        </p:txBody>
      </p:sp>
      <p:sp>
        <p:nvSpPr>
          <p:cNvPr id="4" name="Rectangle 3"/>
          <p:cNvSpPr/>
          <p:nvPr/>
        </p:nvSpPr>
        <p:spPr>
          <a:xfrm>
            <a:off x="4514850" y="2685871"/>
            <a:ext cx="4362510" cy="1200329"/>
          </a:xfrm>
          <a:prstGeom prst="rect">
            <a:avLst/>
          </a:prstGeom>
          <a:solidFill>
            <a:schemeClr val="accent6">
              <a:lumMod val="40000"/>
              <a:lumOff val="60000"/>
            </a:schemeClr>
          </a:solidFill>
        </p:spPr>
        <p:txBody>
          <a:bodyPr wrap="square">
            <a:spAutoFit/>
          </a:bodyPr>
          <a:lstStyle/>
          <a:p>
            <a:r>
              <a:rPr lang="zh-CN" altLang="en-US" dirty="0" smtClean="0"/>
              <a:t>在傳統的男性權威的思想意識支配下，希望參與政治的女性，往往要以男裝的形象站在人們面前，這是唐前期</a:t>
            </a:r>
            <a:r>
              <a:rPr lang="zh-CN" altLang="en-US" dirty="0"/>
              <a:t>女性盛穿男服</a:t>
            </a:r>
            <a:r>
              <a:rPr lang="zh-CN" altLang="en-US" dirty="0" smtClean="0"/>
              <a:t>的一個原因。</a:t>
            </a:r>
            <a:endParaRPr lang="zh-CN" altLang="en-US" dirty="0"/>
          </a:p>
        </p:txBody>
      </p:sp>
      <p:sp>
        <p:nvSpPr>
          <p:cNvPr id="5" name="TextBox 4"/>
          <p:cNvSpPr txBox="1"/>
          <p:nvPr/>
        </p:nvSpPr>
        <p:spPr>
          <a:xfrm>
            <a:off x="381000" y="609600"/>
            <a:ext cx="3733800" cy="1200329"/>
          </a:xfrm>
          <a:prstGeom prst="rect">
            <a:avLst/>
          </a:prstGeom>
          <a:solidFill>
            <a:schemeClr val="accent6">
              <a:lumMod val="20000"/>
              <a:lumOff val="80000"/>
            </a:schemeClr>
          </a:solidFill>
        </p:spPr>
        <p:txBody>
          <a:bodyPr wrap="square" rtlCol="0">
            <a:spAutoFit/>
          </a:bodyPr>
          <a:lstStyle/>
          <a:p>
            <a:r>
              <a:rPr lang="zh-CN" altLang="en-US" dirty="0" smtClean="0">
                <a:latin typeface="+mn-ea"/>
              </a:rPr>
              <a:t>唐代女著男裝的現象，最早出現在唐太宗時期的長樂公主墓中。而這一流行主要</a:t>
            </a:r>
            <a:r>
              <a:rPr lang="zh-CN" altLang="en-US" dirty="0">
                <a:latin typeface="+mn-ea"/>
              </a:rPr>
              <a:t>集中在初唐</a:t>
            </a:r>
            <a:r>
              <a:rPr lang="zh-CN" altLang="en-US" dirty="0" smtClean="0">
                <a:latin typeface="+mn-ea"/>
              </a:rPr>
              <a:t>、盛唐時期，中晚唐以後已屬個別現象。</a:t>
            </a:r>
            <a:endParaRPr lang="en-US" dirty="0">
              <a:latin typeface="+mn-ea"/>
            </a:endParaRPr>
          </a:p>
        </p:txBody>
      </p:sp>
      <p:sp>
        <p:nvSpPr>
          <p:cNvPr id="7" name="TextBox 6"/>
          <p:cNvSpPr txBox="1"/>
          <p:nvPr/>
        </p:nvSpPr>
        <p:spPr>
          <a:xfrm>
            <a:off x="381000" y="152400"/>
            <a:ext cx="3733800" cy="369332"/>
          </a:xfrm>
          <a:prstGeom prst="rect">
            <a:avLst/>
          </a:prstGeom>
          <a:solidFill>
            <a:schemeClr val="accent6">
              <a:lumMod val="60000"/>
              <a:lumOff val="40000"/>
            </a:schemeClr>
          </a:solidFill>
        </p:spPr>
        <p:txBody>
          <a:bodyPr wrap="square" rtlCol="0">
            <a:spAutoFit/>
          </a:bodyPr>
          <a:lstStyle/>
          <a:p>
            <a:r>
              <a:rPr lang="zh-CN" altLang="en-US" dirty="0" smtClean="0"/>
              <a:t>女扮男裝所體現的性別意識</a:t>
            </a:r>
            <a:endParaRPr lang="en-US" dirty="0"/>
          </a:p>
        </p:txBody>
      </p:sp>
      <p:sp>
        <p:nvSpPr>
          <p:cNvPr id="8" name="Rectangle 7"/>
          <p:cNvSpPr/>
          <p:nvPr/>
        </p:nvSpPr>
        <p:spPr>
          <a:xfrm>
            <a:off x="381000" y="1905000"/>
            <a:ext cx="3733800" cy="2062103"/>
          </a:xfrm>
          <a:prstGeom prst="rect">
            <a:avLst/>
          </a:prstGeom>
          <a:solidFill>
            <a:schemeClr val="accent6">
              <a:lumMod val="20000"/>
              <a:lumOff val="80000"/>
            </a:schemeClr>
          </a:solidFill>
        </p:spPr>
        <p:txBody>
          <a:bodyPr wrap="square">
            <a:spAutoFit/>
          </a:bodyPr>
          <a:lstStyle/>
          <a:p>
            <a:r>
              <a:rPr lang="zh-CN" altLang="en-US" sz="1600" dirty="0"/>
              <a:t>唐婦女着男裝的形象前後變化不大，</a:t>
            </a:r>
            <a:r>
              <a:rPr lang="zh-TW" altLang="en-US" sz="1600" dirty="0" smtClean="0">
                <a:latin typeface="宋体" panose="02010600030101010101" pitchFamily="2" charset="-122"/>
                <a:ea typeface="宋体" panose="02010600030101010101" pitchFamily="2" charset="-122"/>
              </a:rPr>
              <a:t>一般</a:t>
            </a:r>
            <a:r>
              <a:rPr lang="zh-TW" altLang="en-US" sz="1600" dirty="0">
                <a:latin typeface="宋体" panose="02010600030101010101" pitchFamily="2" charset="-122"/>
                <a:ea typeface="宋体" panose="02010600030101010101" pitchFamily="2" charset="-122"/>
              </a:rPr>
              <a:t>頭戴幞頭，或</a:t>
            </a:r>
            <a:r>
              <a:rPr lang="zh-TW" altLang="en-US" sz="1600" dirty="0" smtClean="0">
                <a:latin typeface="宋体" panose="02010600030101010101" pitchFamily="2" charset="-122"/>
                <a:ea typeface="宋体" panose="02010600030101010101" pitchFamily="2" charset="-122"/>
              </a:rPr>
              <a:t>紮布條</a:t>
            </a:r>
            <a:r>
              <a:rPr lang="zh-TW" altLang="en-US" sz="1600" dirty="0">
                <a:latin typeface="宋体" panose="02010600030101010101" pitchFamily="2" charset="-122"/>
                <a:ea typeface="宋体" panose="02010600030101010101" pitchFamily="2" charset="-122"/>
              </a:rPr>
              <a:t>，或露髻，身穿圓領或翻領長袍，腰束帶，下身著緊口條紋褲，腳蹬線鞋或翹頭靴，雙手或隱於袖中，或捧包袱等物。這種形象初看起來很容易被認作男姓，但從其服裝艷麗的顏色</a:t>
            </a:r>
            <a:r>
              <a:rPr lang="zh-TW" altLang="en-US" sz="1600" dirty="0" smtClean="0">
                <a:latin typeface="宋体" panose="02010600030101010101" pitchFamily="2" charset="-122"/>
                <a:ea typeface="宋体" panose="02010600030101010101" pitchFamily="2" charset="-122"/>
              </a:rPr>
              <a:t>，人物面部</a:t>
            </a:r>
            <a:r>
              <a:rPr lang="zh-CN" altLang="en-US" sz="1600" dirty="0" smtClean="0">
                <a:latin typeface="宋体" panose="02010600030101010101" pitchFamily="2" charset="-122"/>
                <a:ea typeface="宋体" panose="02010600030101010101" pitchFamily="2" charset="-122"/>
              </a:rPr>
              <a:t>妝容</a:t>
            </a:r>
            <a:r>
              <a:rPr lang="zh-TW" altLang="en-US" sz="1600" dirty="0" smtClean="0">
                <a:latin typeface="宋体" panose="02010600030101010101" pitchFamily="2" charset="-122"/>
                <a:ea typeface="宋体" panose="02010600030101010101" pitchFamily="2" charset="-122"/>
              </a:rPr>
              <a:t>，以及</a:t>
            </a:r>
            <a:r>
              <a:rPr lang="zh-CN" altLang="en-US" sz="1600" dirty="0" smtClean="0">
                <a:latin typeface="宋体" panose="02010600030101010101" pitchFamily="2" charset="-122"/>
                <a:ea typeface="宋体" panose="02010600030101010101" pitchFamily="2" charset="-122"/>
              </a:rPr>
              <a:t>身姿</a:t>
            </a:r>
            <a:r>
              <a:rPr lang="zh-TW" altLang="en-US" sz="1600" dirty="0" smtClean="0">
                <a:latin typeface="宋体" panose="02010600030101010101" pitchFamily="2" charset="-122"/>
                <a:ea typeface="宋体" panose="02010600030101010101" pitchFamily="2" charset="-122"/>
              </a:rPr>
              <a:t>、</a:t>
            </a:r>
            <a:r>
              <a:rPr lang="zh-TW" altLang="en-US" sz="1600" dirty="0">
                <a:latin typeface="宋体" panose="02010600030101010101" pitchFamily="2" charset="-122"/>
                <a:ea typeface="宋体" panose="02010600030101010101" pitchFamily="2" charset="-122"/>
              </a:rPr>
              <a:t>動</a:t>
            </a:r>
            <a:r>
              <a:rPr lang="zh-TW" altLang="en-US" sz="1600" dirty="0" smtClean="0">
                <a:latin typeface="宋体" panose="02010600030101010101" pitchFamily="2" charset="-122"/>
                <a:ea typeface="宋体" panose="02010600030101010101" pitchFamily="2" charset="-122"/>
              </a:rPr>
              <a:t>作等</a:t>
            </a:r>
            <a:r>
              <a:rPr lang="zh-CN" altLang="en-US" sz="1600" dirty="0" smtClean="0">
                <a:latin typeface="宋体" panose="02010600030101010101" pitchFamily="2" charset="-122"/>
                <a:ea typeface="宋体" panose="02010600030101010101" pitchFamily="2" charset="-122"/>
              </a:rPr>
              <a:t>細節</a:t>
            </a:r>
            <a:r>
              <a:rPr lang="zh-TW" altLang="en-US" sz="1600" dirty="0" smtClean="0">
                <a:latin typeface="宋体" panose="02010600030101010101" pitchFamily="2" charset="-122"/>
                <a:ea typeface="宋体" panose="02010600030101010101" pitchFamily="2" charset="-122"/>
              </a:rPr>
              <a:t>，</a:t>
            </a:r>
            <a:r>
              <a:rPr lang="zh-TW" altLang="en-US" sz="1600" dirty="0">
                <a:latin typeface="宋体" panose="02010600030101010101" pitchFamily="2" charset="-122"/>
                <a:ea typeface="宋体" panose="02010600030101010101" pitchFamily="2" charset="-122"/>
              </a:rPr>
              <a:t>可以判定出其</a:t>
            </a:r>
            <a:r>
              <a:rPr lang="zh-TW" altLang="en-US" sz="1600" dirty="0" smtClean="0">
                <a:latin typeface="宋体" panose="02010600030101010101" pitchFamily="2" charset="-122"/>
                <a:ea typeface="宋体" panose="02010600030101010101" pitchFamily="2" charset="-122"/>
              </a:rPr>
              <a:t>女</a:t>
            </a:r>
            <a:r>
              <a:rPr lang="zh-CN" altLang="en-US" sz="1600" dirty="0" smtClean="0">
                <a:latin typeface="宋体" panose="02010600030101010101" pitchFamily="2" charset="-122"/>
                <a:ea typeface="宋体" panose="02010600030101010101" pitchFamily="2" charset="-122"/>
              </a:rPr>
              <a:t>性</a:t>
            </a:r>
            <a:r>
              <a:rPr lang="zh-TW" altLang="en-US" sz="1600" dirty="0" smtClean="0">
                <a:latin typeface="宋体" panose="02010600030101010101" pitchFamily="2" charset="-122"/>
                <a:ea typeface="宋体" panose="02010600030101010101" pitchFamily="2" charset="-122"/>
              </a:rPr>
              <a:t>特</a:t>
            </a:r>
            <a:r>
              <a:rPr lang="zh-TW" altLang="en-US" sz="1600" dirty="0">
                <a:latin typeface="宋体" panose="02010600030101010101" pitchFamily="2" charset="-122"/>
                <a:ea typeface="宋体" panose="02010600030101010101" pitchFamily="2" charset="-122"/>
              </a:rPr>
              <a:t>徵</a:t>
            </a:r>
            <a:r>
              <a:rPr lang="zh-TW" altLang="en-US" sz="1600" dirty="0" smtClean="0">
                <a:latin typeface="宋体" panose="02010600030101010101" pitchFamily="2" charset="-122"/>
                <a:ea typeface="宋体" panose="02010600030101010101" pitchFamily="2" charset="-122"/>
              </a:rPr>
              <a:t>。</a:t>
            </a:r>
            <a:endParaRPr lang="en-US" sz="1600" dirty="0">
              <a:latin typeface="宋体" panose="02010600030101010101" pitchFamily="2" charset="-122"/>
              <a:ea typeface="宋体" panose="02010600030101010101" pitchFamily="2" charset="-122"/>
            </a:endParaRPr>
          </a:p>
        </p:txBody>
      </p:sp>
      <p:sp>
        <p:nvSpPr>
          <p:cNvPr id="10" name="TextBox 9"/>
          <p:cNvSpPr txBox="1"/>
          <p:nvPr/>
        </p:nvSpPr>
        <p:spPr>
          <a:xfrm>
            <a:off x="4495800" y="152400"/>
            <a:ext cx="4343400" cy="646331"/>
          </a:xfrm>
          <a:prstGeom prst="rect">
            <a:avLst/>
          </a:prstGeom>
          <a:solidFill>
            <a:schemeClr val="accent6"/>
          </a:solidFill>
        </p:spPr>
        <p:txBody>
          <a:bodyPr wrap="square" rtlCol="0">
            <a:spAutoFit/>
          </a:bodyPr>
          <a:lstStyle/>
          <a:p>
            <a:r>
              <a:rPr lang="zh-CN" altLang="en-US" dirty="0"/>
              <a:t>男扮女</a:t>
            </a:r>
            <a:r>
              <a:rPr lang="zh-CN" altLang="en-US" dirty="0" smtClean="0"/>
              <a:t>裝的社會風尚與唐代女性參與政治相關，在武則天時期迅速擴散。</a:t>
            </a:r>
            <a:endParaRPr lang="en-US" dirty="0"/>
          </a:p>
        </p:txBody>
      </p:sp>
      <p:sp>
        <p:nvSpPr>
          <p:cNvPr id="12" name="TextBox 11"/>
          <p:cNvSpPr txBox="1"/>
          <p:nvPr/>
        </p:nvSpPr>
        <p:spPr>
          <a:xfrm>
            <a:off x="5848290" y="4281456"/>
            <a:ext cx="400110" cy="2043144"/>
          </a:xfrm>
          <a:prstGeom prst="rect">
            <a:avLst/>
          </a:prstGeom>
          <a:noFill/>
          <a:ln>
            <a:solidFill>
              <a:schemeClr val="accent6">
                <a:lumMod val="60000"/>
                <a:lumOff val="40000"/>
              </a:schemeClr>
            </a:solidFill>
          </a:ln>
        </p:spPr>
        <p:txBody>
          <a:bodyPr vert="eaVert" wrap="square" rtlCol="0">
            <a:spAutoFit/>
          </a:bodyPr>
          <a:lstStyle/>
          <a:p>
            <a:r>
              <a:rPr lang="zh-CN" altLang="en-US" sz="1400" dirty="0" smtClean="0">
                <a:latin typeface="宋体" panose="02010600030101010101" pitchFamily="2" charset="-122"/>
                <a:ea typeface="宋体" panose="02010600030101010101" pitchFamily="2" charset="-122"/>
              </a:rPr>
              <a:t>章懷太子</a:t>
            </a:r>
            <a:r>
              <a:rPr lang="zh-TW" altLang="en-US" sz="1400" dirty="0" smtClean="0">
                <a:latin typeface="宋体" panose="02010600030101010101" pitchFamily="2" charset="-122"/>
                <a:ea typeface="宋体" panose="02010600030101010101" pitchFamily="2" charset="-122"/>
              </a:rPr>
              <a:t>墓壁男</a:t>
            </a:r>
            <a:r>
              <a:rPr lang="zh-TW" altLang="en-US" sz="1400" dirty="0">
                <a:latin typeface="宋体" panose="02010600030101010101" pitchFamily="2" charset="-122"/>
                <a:ea typeface="宋体" panose="02010600030101010101" pitchFamily="2" charset="-122"/>
              </a:rPr>
              <a:t>裝</a:t>
            </a:r>
            <a:r>
              <a:rPr lang="zh-TW" altLang="en-US" sz="1400" dirty="0" smtClean="0">
                <a:latin typeface="宋体" panose="02010600030101010101" pitchFamily="2" charset="-122"/>
                <a:ea typeface="宋体" panose="02010600030101010101" pitchFamily="2" charset="-122"/>
              </a:rPr>
              <a:t>侍女</a:t>
            </a:r>
            <a:endParaRPr lang="en-US" sz="1400" dirty="0">
              <a:latin typeface="宋体" panose="02010600030101010101" pitchFamily="2" charset="-122"/>
              <a:ea typeface="宋体" panose="02010600030101010101" pitchFamily="2" charset="-122"/>
            </a:endParaRPr>
          </a:p>
        </p:txBody>
      </p:sp>
      <p:pic>
        <p:nvPicPr>
          <p:cNvPr id="2050" name="Picture 2" descr="C:\Users\User\Desktop\段蕑璧墓.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792" b="3377"/>
          <a:stretch/>
        </p:blipFill>
        <p:spPr bwMode="auto">
          <a:xfrm>
            <a:off x="1627277" y="4120762"/>
            <a:ext cx="1430000" cy="2471490"/>
          </a:xfrm>
          <a:prstGeom prst="rect">
            <a:avLst/>
          </a:prstGeom>
          <a:ln w="88900" cap="sq" cmpd="thickThin">
            <a:solidFill>
              <a:schemeClr val="accent6">
                <a:lumMod val="50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051" name="Picture 3" descr="C:\Users\User\Desktop\蘇思勖墓.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944" t="8854" r="1371" b="7711"/>
          <a:stretch/>
        </p:blipFill>
        <p:spPr bwMode="auto">
          <a:xfrm>
            <a:off x="6943477" y="4058185"/>
            <a:ext cx="1438523" cy="2534067"/>
          </a:xfrm>
          <a:prstGeom prst="rect">
            <a:avLst/>
          </a:prstGeom>
          <a:ln w="88900" cap="sq" cmpd="thickThin">
            <a:solidFill>
              <a:schemeClr val="accent6">
                <a:lumMod val="60000"/>
                <a:lumOff val="40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13492" y="4267201"/>
            <a:ext cx="677108" cy="1828799"/>
          </a:xfrm>
          <a:prstGeom prst="rect">
            <a:avLst/>
          </a:prstGeom>
          <a:solidFill>
            <a:schemeClr val="accent6">
              <a:lumMod val="60000"/>
              <a:lumOff val="40000"/>
            </a:schemeClr>
          </a:solidFill>
        </p:spPr>
        <p:txBody>
          <a:bodyPr vert="eaVert" wrap="square" rtlCol="0">
            <a:spAutoFit/>
          </a:bodyPr>
          <a:lstStyle/>
          <a:p>
            <a:r>
              <a:rPr lang="zh-CN" altLang="en-US" sz="1600" dirty="0" smtClean="0"/>
              <a:t>男扮女裝的形象</a:t>
            </a:r>
            <a:endParaRPr lang="en-US" altLang="zh-CN" sz="1600" dirty="0" smtClean="0"/>
          </a:p>
          <a:p>
            <a:r>
              <a:rPr lang="zh-CN" altLang="en-US" sz="1600" dirty="0"/>
              <a:t>初唐至盛</a:t>
            </a:r>
            <a:r>
              <a:rPr lang="zh-CN" altLang="en-US" sz="1600" dirty="0" smtClean="0"/>
              <a:t>唐</a:t>
            </a:r>
            <a:endParaRPr lang="en-US" sz="1600" dirty="0"/>
          </a:p>
        </p:txBody>
      </p:sp>
      <p:sp>
        <p:nvSpPr>
          <p:cNvPr id="14" name="TextBox 13"/>
          <p:cNvSpPr txBox="1"/>
          <p:nvPr/>
        </p:nvSpPr>
        <p:spPr>
          <a:xfrm>
            <a:off x="3114367" y="4304134"/>
            <a:ext cx="400110" cy="2127638"/>
          </a:xfrm>
          <a:prstGeom prst="rect">
            <a:avLst/>
          </a:prstGeom>
          <a:noFill/>
          <a:ln>
            <a:solidFill>
              <a:schemeClr val="accent6">
                <a:lumMod val="50000"/>
              </a:schemeClr>
            </a:solidFill>
          </a:ln>
        </p:spPr>
        <p:txBody>
          <a:bodyPr vert="eaVert" wrap="square" rtlCol="0">
            <a:spAutoFit/>
          </a:bodyPr>
          <a:lstStyle/>
          <a:p>
            <a:r>
              <a:rPr lang="zh-TW" altLang="en-US" sz="1400" dirty="0">
                <a:latin typeface="宋体" panose="02010600030101010101" pitchFamily="2" charset="-122"/>
                <a:ea typeface="宋体" panose="02010600030101010101" pitchFamily="2" charset="-122"/>
              </a:rPr>
              <a:t>段蕑璧墓頭紮帶子侍女</a:t>
            </a:r>
            <a:endParaRPr lang="en-US" sz="1400" dirty="0">
              <a:latin typeface="宋体" panose="02010600030101010101" pitchFamily="2" charset="-122"/>
              <a:ea typeface="宋体" panose="02010600030101010101" pitchFamily="2" charset="-122"/>
            </a:endParaRPr>
          </a:p>
        </p:txBody>
      </p:sp>
      <p:sp>
        <p:nvSpPr>
          <p:cNvPr id="6" name="TextBox 5"/>
          <p:cNvSpPr txBox="1"/>
          <p:nvPr/>
        </p:nvSpPr>
        <p:spPr>
          <a:xfrm>
            <a:off x="1143000" y="4317222"/>
            <a:ext cx="400110" cy="2118114"/>
          </a:xfrm>
          <a:prstGeom prst="rect">
            <a:avLst/>
          </a:prstGeom>
          <a:noFill/>
        </p:spPr>
        <p:txBody>
          <a:bodyPr vert="eaVert" wrap="square" rtlCol="0">
            <a:spAutoFit/>
          </a:bodyPr>
          <a:lstStyle/>
          <a:p>
            <a:r>
              <a:rPr lang="zh-CN" altLang="en-US" sz="1400" dirty="0" smtClean="0"/>
              <a:t>唐高宗時期（</a:t>
            </a:r>
            <a:r>
              <a:rPr lang="en-US" altLang="zh-CN" sz="1400" dirty="0" smtClean="0"/>
              <a:t>651</a:t>
            </a:r>
            <a:r>
              <a:rPr lang="zh-CN" altLang="en-US" sz="1400" dirty="0" smtClean="0"/>
              <a:t>年）</a:t>
            </a:r>
            <a:endParaRPr lang="en-US" sz="1400" dirty="0"/>
          </a:p>
        </p:txBody>
      </p:sp>
      <p:sp>
        <p:nvSpPr>
          <p:cNvPr id="17" name="TextBox 16"/>
          <p:cNvSpPr txBox="1"/>
          <p:nvPr/>
        </p:nvSpPr>
        <p:spPr>
          <a:xfrm>
            <a:off x="6477000" y="4317222"/>
            <a:ext cx="400110" cy="2118114"/>
          </a:xfrm>
          <a:prstGeom prst="rect">
            <a:avLst/>
          </a:prstGeom>
          <a:noFill/>
        </p:spPr>
        <p:txBody>
          <a:bodyPr vert="eaVert" wrap="square" rtlCol="0">
            <a:spAutoFit/>
          </a:bodyPr>
          <a:lstStyle/>
          <a:p>
            <a:r>
              <a:rPr lang="zh-CN" altLang="en-US" sz="1400" dirty="0" smtClean="0"/>
              <a:t>唐玄宗時期（</a:t>
            </a:r>
            <a:r>
              <a:rPr lang="en-US" altLang="zh-CN" sz="1400" dirty="0" smtClean="0"/>
              <a:t>745</a:t>
            </a:r>
            <a:r>
              <a:rPr lang="zh-CN" altLang="en-US" sz="1400" dirty="0" smtClean="0"/>
              <a:t>年）</a:t>
            </a:r>
            <a:endParaRPr lang="en-US" sz="1400" dirty="0"/>
          </a:p>
        </p:txBody>
      </p:sp>
      <p:sp>
        <p:nvSpPr>
          <p:cNvPr id="9" name="TextBox 8"/>
          <p:cNvSpPr txBox="1"/>
          <p:nvPr/>
        </p:nvSpPr>
        <p:spPr>
          <a:xfrm>
            <a:off x="8458200" y="4317222"/>
            <a:ext cx="400110" cy="2007378"/>
          </a:xfrm>
          <a:prstGeom prst="rect">
            <a:avLst/>
          </a:prstGeom>
          <a:noFill/>
          <a:ln>
            <a:solidFill>
              <a:schemeClr val="accent6">
                <a:lumMod val="60000"/>
                <a:lumOff val="40000"/>
              </a:schemeClr>
            </a:solidFill>
          </a:ln>
        </p:spPr>
        <p:txBody>
          <a:bodyPr vert="eaVert" wrap="square" rtlCol="0">
            <a:spAutoFit/>
          </a:bodyPr>
          <a:lstStyle/>
          <a:p>
            <a:r>
              <a:rPr lang="zh-TW" altLang="en-US" sz="1400" dirty="0">
                <a:latin typeface="宋体" panose="02010600030101010101" pitchFamily="2" charset="-122"/>
                <a:ea typeface="宋体" panose="02010600030101010101" pitchFamily="2" charset="-122"/>
              </a:rPr>
              <a:t>蘇思勖墓手持如意侍女</a:t>
            </a:r>
            <a:endParaRPr lang="en-US" sz="1400" dirty="0">
              <a:latin typeface="宋体" panose="02010600030101010101" pitchFamily="2" charset="-122"/>
              <a:ea typeface="宋体" panose="02010600030101010101" pitchFamily="2" charset="-122"/>
            </a:endParaRPr>
          </a:p>
        </p:txBody>
      </p:sp>
      <p:pic>
        <p:nvPicPr>
          <p:cNvPr id="1026" name="Picture 2" descr="C:\Users\User\Desktop\章懷太子墓.jpe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9362" t="41912" r="11553" b="22460"/>
          <a:stretch/>
        </p:blipFill>
        <p:spPr bwMode="auto">
          <a:xfrm rot="5400000">
            <a:off x="3733048" y="4565708"/>
            <a:ext cx="2503036" cy="1613144"/>
          </a:xfrm>
          <a:prstGeom prst="rect">
            <a:avLst/>
          </a:prstGeom>
          <a:ln w="88900" cap="sq" cmpd="thickThin">
            <a:solidFill>
              <a:schemeClr val="accent6">
                <a:lumMod val="20000"/>
                <a:lumOff val="80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3733800" y="4317222"/>
            <a:ext cx="400110" cy="2118114"/>
          </a:xfrm>
          <a:prstGeom prst="rect">
            <a:avLst/>
          </a:prstGeom>
          <a:noFill/>
        </p:spPr>
        <p:txBody>
          <a:bodyPr vert="eaVert" wrap="square" rtlCol="0">
            <a:spAutoFit/>
          </a:bodyPr>
          <a:lstStyle/>
          <a:p>
            <a:r>
              <a:rPr lang="zh-CN" altLang="en-US" sz="1400" dirty="0" smtClean="0"/>
              <a:t>唐中宗時期（</a:t>
            </a:r>
            <a:r>
              <a:rPr lang="en-US" altLang="zh-CN" sz="1400" dirty="0" smtClean="0"/>
              <a:t>706</a:t>
            </a:r>
            <a:r>
              <a:rPr lang="zh-CN" altLang="en-US" sz="1400" dirty="0" smtClean="0"/>
              <a:t>年）</a:t>
            </a:r>
            <a:endParaRPr lang="en-US" sz="1400" dirty="0"/>
          </a:p>
        </p:txBody>
      </p:sp>
    </p:spTree>
    <p:extLst>
      <p:ext uri="{BB962C8B-B14F-4D97-AF65-F5344CB8AC3E}">
        <p14:creationId xmlns:p14="http://schemas.microsoft.com/office/powerpoint/2010/main" val="170204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par>
                          <p:cTn id="17" fill="hold">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arn(inVertical)">
                                      <p:cBhvr>
                                        <p:cTn id="35" dur="500"/>
                                        <p:tgtEl>
                                          <p:spTgt spid="6"/>
                                        </p:tgtEl>
                                      </p:cBhvr>
                                    </p:animEffect>
                                  </p:childTnLst>
                                </p:cTn>
                              </p:par>
                            </p:childTnLst>
                          </p:cTn>
                        </p:par>
                        <p:par>
                          <p:cTn id="36" fill="hold">
                            <p:stCondLst>
                              <p:cond delay="500"/>
                            </p:stCondLst>
                            <p:childTnLst>
                              <p:par>
                                <p:cTn id="37" presetID="14" presetClass="entr" presetSubtype="10" fill="hold" nodeType="afterEffect">
                                  <p:stCondLst>
                                    <p:cond delay="0"/>
                                  </p:stCondLst>
                                  <p:childTnLst>
                                    <p:set>
                                      <p:cBhvr>
                                        <p:cTn id="38" dur="1" fill="hold">
                                          <p:stCondLst>
                                            <p:cond delay="0"/>
                                          </p:stCondLst>
                                        </p:cTn>
                                        <p:tgtEl>
                                          <p:spTgt spid="2050"/>
                                        </p:tgtEl>
                                        <p:attrNameLst>
                                          <p:attrName>style.visibility</p:attrName>
                                        </p:attrNameLst>
                                      </p:cBhvr>
                                      <p:to>
                                        <p:strVal val="visible"/>
                                      </p:to>
                                    </p:set>
                                    <p:animEffect transition="in" filter="randombar(horizontal)">
                                      <p:cBhvr>
                                        <p:cTn id="39" dur="500"/>
                                        <p:tgtEl>
                                          <p:spTgt spid="2050"/>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arn(inVertical)">
                                      <p:cBhvr>
                                        <p:cTn id="47" dur="500"/>
                                        <p:tgtEl>
                                          <p:spTgt spid="20"/>
                                        </p:tgtEl>
                                      </p:cBhvr>
                                    </p:animEffect>
                                  </p:childTnLst>
                                </p:cTn>
                              </p:par>
                            </p:childTnLst>
                          </p:cTn>
                        </p:par>
                        <p:par>
                          <p:cTn id="48" fill="hold">
                            <p:stCondLst>
                              <p:cond delay="500"/>
                            </p:stCondLst>
                            <p:childTnLst>
                              <p:par>
                                <p:cTn id="49" presetID="14" presetClass="entr" presetSubtype="10" fill="hold" nodeType="afterEffect">
                                  <p:stCondLst>
                                    <p:cond delay="0"/>
                                  </p:stCondLst>
                                  <p:childTnLst>
                                    <p:set>
                                      <p:cBhvr>
                                        <p:cTn id="50" dur="1" fill="hold">
                                          <p:stCondLst>
                                            <p:cond delay="0"/>
                                          </p:stCondLst>
                                        </p:cTn>
                                        <p:tgtEl>
                                          <p:spTgt spid="1026"/>
                                        </p:tgtEl>
                                        <p:attrNameLst>
                                          <p:attrName>style.visibility</p:attrName>
                                        </p:attrNameLst>
                                      </p:cBhvr>
                                      <p:to>
                                        <p:strVal val="visible"/>
                                      </p:to>
                                    </p:set>
                                    <p:animEffect transition="in" filter="randombar(horizontal)">
                                      <p:cBhvr>
                                        <p:cTn id="51" dur="500"/>
                                        <p:tgtEl>
                                          <p:spTgt spid="1026"/>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barn(inVertical)">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barn(inVertical)">
                                      <p:cBhvr>
                                        <p:cTn id="59" dur="500"/>
                                        <p:tgtEl>
                                          <p:spTgt spid="17"/>
                                        </p:tgtEl>
                                      </p:cBhvr>
                                    </p:animEffect>
                                  </p:childTnLst>
                                </p:cTn>
                              </p:par>
                            </p:childTnLst>
                          </p:cTn>
                        </p:par>
                        <p:par>
                          <p:cTn id="60" fill="hold">
                            <p:stCondLst>
                              <p:cond delay="500"/>
                            </p:stCondLst>
                            <p:childTnLst>
                              <p:par>
                                <p:cTn id="61" presetID="14" presetClass="entr" presetSubtype="10" fill="hold" nodeType="afterEffect">
                                  <p:stCondLst>
                                    <p:cond delay="0"/>
                                  </p:stCondLst>
                                  <p:childTnLst>
                                    <p:set>
                                      <p:cBhvr>
                                        <p:cTn id="62" dur="1" fill="hold">
                                          <p:stCondLst>
                                            <p:cond delay="0"/>
                                          </p:stCondLst>
                                        </p:cTn>
                                        <p:tgtEl>
                                          <p:spTgt spid="2051"/>
                                        </p:tgtEl>
                                        <p:attrNameLst>
                                          <p:attrName>style.visibility</p:attrName>
                                        </p:attrNameLst>
                                      </p:cBhvr>
                                      <p:to>
                                        <p:strVal val="visible"/>
                                      </p:to>
                                    </p:set>
                                    <p:animEffect transition="in" filter="randombar(horizontal)">
                                      <p:cBhvr>
                                        <p:cTn id="63" dur="500"/>
                                        <p:tgtEl>
                                          <p:spTgt spid="2051"/>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barn(inVertical)">
                                      <p:cBhvr>
                                        <p:cTn id="6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animBg="1"/>
      <p:bldP spid="10" grpId="0" animBg="1"/>
      <p:bldP spid="12" grpId="0" animBg="1"/>
      <p:bldP spid="16" grpId="0" animBg="1"/>
      <p:bldP spid="14" grpId="0" animBg="1"/>
      <p:bldP spid="6" grpId="0"/>
      <p:bldP spid="17" grpId="0"/>
      <p:bldP spid="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User\Desktop\郵票.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80" y="990600"/>
            <a:ext cx="9202449" cy="34980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191000" y="4724400"/>
            <a:ext cx="184731" cy="369332"/>
          </a:xfrm>
          <a:prstGeom prst="rect">
            <a:avLst/>
          </a:prstGeom>
          <a:noFill/>
        </p:spPr>
        <p:txBody>
          <a:bodyPr wrap="none" rtlCol="0">
            <a:spAutoFit/>
          </a:bodyPr>
          <a:lstStyle/>
          <a:p>
            <a:endParaRPr lang="zh-HK" altLang="en-US" dirty="0"/>
          </a:p>
        </p:txBody>
      </p:sp>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1" y="4637014"/>
            <a:ext cx="1752600" cy="2096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6133" y="4621235"/>
            <a:ext cx="1766502" cy="2152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0233" y="4637014"/>
            <a:ext cx="1752600" cy="2175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p:nvCxnSpPr>
        <p:spPr>
          <a:xfrm>
            <a:off x="1475656" y="2982985"/>
            <a:ext cx="0" cy="1666850"/>
          </a:xfrm>
          <a:prstGeom prst="line">
            <a:avLst/>
          </a:prstGeom>
          <a:ln w="28575">
            <a:solidFill>
              <a:srgbClr val="00B050"/>
            </a:solidFill>
            <a:head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8" idx="0"/>
          </p:cNvCxnSpPr>
          <p:nvPr/>
        </p:nvCxnSpPr>
        <p:spPr>
          <a:xfrm>
            <a:off x="8115300" y="2971800"/>
            <a:ext cx="0" cy="1678035"/>
          </a:xfrm>
          <a:prstGeom prst="line">
            <a:avLst/>
          </a:prstGeom>
          <a:ln w="28575">
            <a:solidFill>
              <a:srgbClr val="00B050"/>
            </a:solidFill>
            <a:headEnd type="oval"/>
          </a:ln>
        </p:spPr>
        <p:style>
          <a:lnRef idx="1">
            <a:schemeClr val="accent1"/>
          </a:lnRef>
          <a:fillRef idx="0">
            <a:schemeClr val="accent1"/>
          </a:fillRef>
          <a:effectRef idx="0">
            <a:schemeClr val="accent1"/>
          </a:effectRef>
          <a:fontRef idx="minor">
            <a:schemeClr val="tx1"/>
          </a:fontRef>
        </p:style>
      </p:cxnSp>
      <p:sp>
        <p:nvSpPr>
          <p:cNvPr id="11" name="Rectangle 3"/>
          <p:cNvSpPr/>
          <p:nvPr/>
        </p:nvSpPr>
        <p:spPr>
          <a:xfrm>
            <a:off x="76201" y="76200"/>
            <a:ext cx="8991600" cy="923330"/>
          </a:xfrm>
          <a:prstGeom prst="rect">
            <a:avLst/>
          </a:prstGeom>
          <a:solidFill>
            <a:schemeClr val="bg2">
              <a:lumMod val="90000"/>
            </a:schemeClr>
          </a:solidFill>
        </p:spPr>
        <p:txBody>
          <a:bodyPr wrap="square">
            <a:spAutoFit/>
          </a:bodyPr>
          <a:lstStyle/>
          <a:p>
            <a:r>
              <a:rPr lang="zh-TW" altLang="en-US" dirty="0">
                <a:latin typeface="SimSun" panose="02010600030101010101" pitchFamily="2" charset="-122"/>
                <a:ea typeface="SimSun" panose="02010600030101010101" pitchFamily="2" charset="-122"/>
              </a:rPr>
              <a:t>有學者認為三</a:t>
            </a:r>
            <a:r>
              <a:rPr lang="zh-TW" altLang="en-US" dirty="0" smtClean="0">
                <a:latin typeface="SimSun" panose="02010600030101010101" pitchFamily="2" charset="-122"/>
                <a:ea typeface="SimSun" panose="02010600030101010101" pitchFamily="2" charset="-122"/>
              </a:rPr>
              <a:t>個</a:t>
            </a:r>
            <a:r>
              <a:rPr lang="zh-TW" altLang="en-US" dirty="0">
                <a:latin typeface="SimSun" panose="02010600030101010101" pitchFamily="2" charset="-122"/>
                <a:ea typeface="SimSun" panose="02010600030101010101" pitchFamily="2" charset="-122"/>
              </a:rPr>
              <a:t>作</a:t>
            </a:r>
            <a:r>
              <a:rPr lang="zh-TW" altLang="en-US" dirty="0" smtClean="0">
                <a:latin typeface="SimSun" panose="02010600030101010101" pitchFamily="2" charset="-122"/>
                <a:ea typeface="SimSun" panose="02010600030101010101" pitchFamily="2" charset="-122"/>
              </a:rPr>
              <a:t>男裝打扮的為</a:t>
            </a:r>
            <a:r>
              <a:rPr lang="zh-TW" altLang="en-US" dirty="0">
                <a:latin typeface="SimSun" panose="02010600030101010101" pitchFamily="2" charset="-122"/>
                <a:ea typeface="SimSun" panose="02010600030101010101" pitchFamily="2" charset="-122"/>
              </a:rPr>
              <a:t>虢</a:t>
            </a:r>
            <a:r>
              <a:rPr lang="zh-TW" altLang="en-US" dirty="0" smtClean="0">
                <a:latin typeface="SimSun" panose="02010600030101010101" pitchFamily="2" charset="-122"/>
                <a:ea typeface="SimSun" panose="02010600030101010101" pitchFamily="2" charset="-122"/>
              </a:rPr>
              <a:t>國、韓國及秦國夫人，當中以走在最前穿青衣者應是虢國夫人</a:t>
            </a:r>
            <a:r>
              <a:rPr lang="zh-CN" altLang="en-US" dirty="0" smtClean="0">
                <a:latin typeface="SimSun" panose="02010600030101010101" pitchFamily="2" charset="-122"/>
                <a:ea typeface="SimSun" panose="02010600030101010101" pitchFamily="2" charset="-122"/>
              </a:rPr>
              <a:t>。</a:t>
            </a:r>
            <a:r>
              <a:rPr lang="zh-TW" altLang="en-US" dirty="0">
                <a:latin typeface="SimSun" panose="02010600030101010101" pitchFamily="2" charset="-122"/>
                <a:ea typeface="SimSun" panose="02010600030101010101" pitchFamily="2" charset="-122"/>
              </a:rPr>
              <a:t>你</a:t>
            </a:r>
            <a:r>
              <a:rPr lang="zh-TW" altLang="en-US" dirty="0" smtClean="0">
                <a:latin typeface="SimSun" panose="02010600030101010101" pitchFamily="2" charset="-122"/>
                <a:ea typeface="SimSun" panose="02010600030101010101" pitchFamily="2" charset="-122"/>
              </a:rPr>
              <a:t>認為學者憑什麼有這個說法？你可以從他們的相貌</a:t>
            </a:r>
            <a:r>
              <a:rPr lang="zh-TW" altLang="en-US" dirty="0">
                <a:latin typeface="SimSun" panose="02010600030101010101" pitchFamily="2" charset="-122"/>
                <a:ea typeface="SimSun" panose="02010600030101010101" pitchFamily="2" charset="-122"/>
              </a:rPr>
              <a:t>、</a:t>
            </a:r>
            <a:r>
              <a:rPr lang="zh-TW" altLang="en-US" dirty="0" smtClean="0">
                <a:latin typeface="SimSun" panose="02010600030101010101" pitchFamily="2" charset="-122"/>
                <a:ea typeface="SimSun" panose="02010600030101010101" pitchFamily="2" charset="-122"/>
              </a:rPr>
              <a:t>神態</a:t>
            </a:r>
            <a:r>
              <a:rPr lang="zh-TW" altLang="en-US" dirty="0">
                <a:latin typeface="SimSun" panose="02010600030101010101" pitchFamily="2" charset="-122"/>
                <a:ea typeface="SimSun" panose="02010600030101010101" pitchFamily="2" charset="-122"/>
              </a:rPr>
              <a:t>、服飾</a:t>
            </a:r>
            <a:r>
              <a:rPr lang="zh-TW" altLang="en-US" dirty="0" smtClean="0">
                <a:latin typeface="SimSun" panose="02010600030101010101" pitchFamily="2" charset="-122"/>
                <a:ea typeface="SimSun" panose="02010600030101010101" pitchFamily="2" charset="-122"/>
              </a:rPr>
              <a:t>，以及參與的活動等去解釋嗎？</a:t>
            </a:r>
            <a:endParaRPr lang="en-GB" dirty="0">
              <a:latin typeface="SimSun" panose="02010600030101010101" pitchFamily="2" charset="-122"/>
              <a:ea typeface="SimSun" panose="02010600030101010101" pitchFamily="2" charset="-122"/>
            </a:endParaRPr>
          </a:p>
        </p:txBody>
      </p:sp>
      <p:cxnSp>
        <p:nvCxnSpPr>
          <p:cNvPr id="22" name="肘形接點 21"/>
          <p:cNvCxnSpPr/>
          <p:nvPr/>
        </p:nvCxnSpPr>
        <p:spPr>
          <a:xfrm rot="5400000">
            <a:off x="3331720" y="2667246"/>
            <a:ext cx="2088022" cy="1819956"/>
          </a:xfrm>
          <a:prstGeom prst="bentConnector3">
            <a:avLst/>
          </a:prstGeom>
          <a:ln w="28575">
            <a:solidFill>
              <a:srgbClr val="00B05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a:xfrm>
            <a:off x="4845051" y="3998385"/>
            <a:ext cx="2809012" cy="1600438"/>
          </a:xfrm>
          <a:prstGeom prst="rect">
            <a:avLst/>
          </a:prstGeom>
          <a:solidFill>
            <a:schemeClr val="accent3">
              <a:lumMod val="20000"/>
              <a:lumOff val="80000"/>
            </a:schemeClr>
          </a:solidFill>
        </p:spPr>
        <p:txBody>
          <a:bodyPr wrap="square" rtlCol="0">
            <a:spAutoFit/>
          </a:bodyPr>
          <a:lstStyle/>
          <a:p>
            <a:r>
              <a:rPr lang="zh-TW" altLang="en-US" sz="1400" dirty="0" smtClean="0">
                <a:latin typeface="SimSun" panose="02010600030101010101" pitchFamily="2" charset="-122"/>
                <a:ea typeface="SimSun" panose="02010600030101010101" pitchFamily="2" charset="-122"/>
              </a:rPr>
              <a:t>最前者眉清目秀，櫻桃小口，淡施脂粉，而神態從容、氣度不凡，加上走在最前</a:t>
            </a:r>
            <a:r>
              <a:rPr lang="zh-TW" altLang="en-US" sz="1400" dirty="0">
                <a:latin typeface="SimSun" panose="02010600030101010101" pitchFamily="2" charset="-122"/>
                <a:ea typeface="SimSun" panose="02010600030101010101" pitchFamily="2" charset="-122"/>
              </a:rPr>
              <a:t>，</a:t>
            </a:r>
            <a:r>
              <a:rPr lang="zh-TW" altLang="en-US" sz="1400" dirty="0" smtClean="0">
                <a:latin typeface="SimSun" panose="02010600030101010101" pitchFamily="2" charset="-122"/>
                <a:ea typeface="SimSun" panose="02010600030101010101" pitchFamily="2" charset="-122"/>
              </a:rPr>
              <a:t>身穿屬於品官的尊貴青綠服裝，騎上裝扮最豪華的高大黃色馬匹</a:t>
            </a:r>
            <a:r>
              <a:rPr lang="en-US" altLang="zh-TW" sz="1400" dirty="0" smtClean="0">
                <a:latin typeface="SimSun" panose="02010600030101010101" pitchFamily="2" charset="-122"/>
                <a:ea typeface="SimSun" panose="02010600030101010101" pitchFamily="2" charset="-122"/>
              </a:rPr>
              <a:t>,</a:t>
            </a:r>
            <a:r>
              <a:rPr lang="zh-TW" altLang="en-US" sz="1400" dirty="0" smtClean="0">
                <a:latin typeface="SimSun" panose="02010600030101010101" pitchFamily="2" charset="-122"/>
                <a:ea typeface="SimSun" panose="02010600030101010101" pitchFamily="2" charset="-122"/>
              </a:rPr>
              <a:t>在在顯示</a:t>
            </a:r>
            <a:r>
              <a:rPr lang="zh-TW" altLang="en-US" sz="1400" dirty="0">
                <a:latin typeface="SimSun" panose="02010600030101010101" pitchFamily="2" charset="-122"/>
                <a:ea typeface="SimSun" panose="02010600030101010101" pitchFamily="2" charset="-122"/>
              </a:rPr>
              <a:t>虢國</a:t>
            </a:r>
            <a:r>
              <a:rPr lang="zh-TW" altLang="en-US" sz="1400" dirty="0" smtClean="0">
                <a:latin typeface="SimSun" panose="02010600030101010101" pitchFamily="2" charset="-122"/>
                <a:ea typeface="SimSun" panose="02010600030101010101" pitchFamily="2" charset="-122"/>
              </a:rPr>
              <a:t>夫人的身份與春遊時好出風頭的氣派</a:t>
            </a:r>
            <a:r>
              <a:rPr lang="zh-CN" altLang="en-US" sz="1400" dirty="0" smtClean="0">
                <a:latin typeface="SimSun" panose="02010600030101010101" pitchFamily="2" charset="-122"/>
                <a:ea typeface="SimSun" panose="02010600030101010101" pitchFamily="2" charset="-122"/>
              </a:rPr>
              <a:t>。</a:t>
            </a:r>
            <a:r>
              <a:rPr lang="zh-TW" altLang="en-US" sz="1400" dirty="0" smtClean="0">
                <a:latin typeface="SimSun" panose="02010600030101010101" pitchFamily="2" charset="-122"/>
                <a:ea typeface="SimSun" panose="02010600030101010101" pitchFamily="2" charset="-122"/>
              </a:rPr>
              <a:t>對這個解釋，你同意嗎？</a:t>
            </a:r>
            <a:endParaRPr lang="en-GB" sz="1400" dirty="0">
              <a:latin typeface="SimSun" panose="02010600030101010101" pitchFamily="2" charset="-122"/>
              <a:ea typeface="SimSun" panose="02010600030101010101" pitchFamily="2" charset="-122"/>
            </a:endParaRPr>
          </a:p>
        </p:txBody>
      </p:sp>
      <p:sp>
        <p:nvSpPr>
          <p:cNvPr id="13" name="文字方塊 12"/>
          <p:cNvSpPr txBox="1"/>
          <p:nvPr/>
        </p:nvSpPr>
        <p:spPr>
          <a:xfrm>
            <a:off x="3494878" y="5677864"/>
            <a:ext cx="1844074" cy="954107"/>
          </a:xfrm>
          <a:prstGeom prst="rect">
            <a:avLst/>
          </a:prstGeom>
          <a:solidFill>
            <a:schemeClr val="accent3">
              <a:lumMod val="20000"/>
              <a:lumOff val="80000"/>
            </a:schemeClr>
          </a:solidFill>
        </p:spPr>
        <p:txBody>
          <a:bodyPr wrap="square" rtlCol="0">
            <a:spAutoFit/>
          </a:bodyPr>
          <a:lstStyle/>
          <a:p>
            <a:r>
              <a:rPr lang="zh-TW" altLang="en-US" sz="1400" dirty="0" smtClean="0">
                <a:latin typeface="SimSun" panose="02010600030101010101" pitchFamily="2" charset="-122"/>
                <a:ea typeface="SimSun" panose="02010600030101010101" pitchFamily="2" charset="-122"/>
              </a:rPr>
              <a:t>騎在一匹顏色與別不同的馬上</a:t>
            </a:r>
            <a:r>
              <a:rPr lang="en-US" altLang="zh-TW" sz="1400" dirty="0" smtClean="0">
                <a:latin typeface="SimSun" panose="02010600030101010101" pitchFamily="2" charset="-122"/>
                <a:ea typeface="SimSun" panose="02010600030101010101" pitchFamily="2" charset="-122"/>
              </a:rPr>
              <a:t>,</a:t>
            </a:r>
            <a:r>
              <a:rPr lang="zh-TW" altLang="en-US" sz="1400" dirty="0" smtClean="0">
                <a:latin typeface="SimSun" panose="02010600030101010101" pitchFamily="2" charset="-122"/>
                <a:ea typeface="SimSun" panose="02010600030101010101" pitchFamily="2" charset="-122"/>
              </a:rPr>
              <a:t>居隊伍中前位置的，也有</a:t>
            </a:r>
            <a:r>
              <a:rPr lang="zh-TW" altLang="en-US" sz="1400" dirty="0">
                <a:latin typeface="SimSun" panose="02010600030101010101" pitchFamily="2" charset="-122"/>
                <a:ea typeface="SimSun" panose="02010600030101010101" pitchFamily="2" charset="-122"/>
              </a:rPr>
              <a:t>機會是虢國夫人嗎</a:t>
            </a:r>
            <a:r>
              <a:rPr lang="zh-TW" altLang="en-US" sz="1400" dirty="0" smtClean="0">
                <a:latin typeface="SimSun" panose="02010600030101010101" pitchFamily="2" charset="-122"/>
                <a:ea typeface="SimSun" panose="02010600030101010101" pitchFamily="2" charset="-122"/>
              </a:rPr>
              <a:t>？</a:t>
            </a:r>
            <a:endParaRPr lang="en-GB" sz="140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196763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796136" y="2564904"/>
            <a:ext cx="3168352" cy="1477328"/>
          </a:xfrm>
          <a:prstGeom prst="rect">
            <a:avLst/>
          </a:prstGeom>
          <a:solidFill>
            <a:schemeClr val="accent2">
              <a:lumMod val="20000"/>
              <a:lumOff val="80000"/>
            </a:schemeClr>
          </a:solidFill>
        </p:spPr>
        <p:txBody>
          <a:bodyPr wrap="square" rtlCol="0">
            <a:spAutoFit/>
          </a:bodyPr>
          <a:lstStyle/>
          <a:p>
            <a:r>
              <a:rPr lang="zh-TW" altLang="en-US" dirty="0" smtClean="0">
                <a:latin typeface="SimSun" panose="02010600030101010101" pitchFamily="2" charset="-122"/>
                <a:ea typeface="SimSun" panose="02010600030101010101" pitchFamily="2" charset="-122"/>
              </a:rPr>
              <a:t>試猜三</a:t>
            </a:r>
            <a:r>
              <a:rPr lang="en-US" altLang="zh-TW" dirty="0" smtClean="0">
                <a:latin typeface="SimSun" panose="02010600030101010101" pitchFamily="2" charset="-122"/>
                <a:ea typeface="SimSun" panose="02010600030101010101" pitchFamily="2" charset="-122"/>
              </a:rPr>
              <a:t>:</a:t>
            </a:r>
            <a:r>
              <a:rPr lang="zh-TW" altLang="en-US" dirty="0" smtClean="0">
                <a:latin typeface="SimSun" panose="02010600030101010101" pitchFamily="2" charset="-122"/>
                <a:ea typeface="SimSun" panose="02010600030101010101" pitchFamily="2" charset="-122"/>
              </a:rPr>
              <a:t>有</a:t>
            </a:r>
            <a:r>
              <a:rPr lang="zh-CN" altLang="en-US" dirty="0" smtClean="0"/>
              <a:t>學</a:t>
            </a:r>
            <a:r>
              <a:rPr lang="zh-CN" altLang="en-US" dirty="0" smtClean="0">
                <a:latin typeface="SimSun" panose="02010600030101010101" pitchFamily="2" charset="-122"/>
                <a:ea typeface="SimSun" panose="02010600030101010101" pitchFamily="2" charset="-122"/>
              </a:rPr>
              <a:t>者</a:t>
            </a:r>
            <a:r>
              <a:rPr lang="zh-TW" altLang="en-US" dirty="0" smtClean="0">
                <a:latin typeface="SimSun" panose="02010600030101010101" pitchFamily="2" charset="-122"/>
                <a:ea typeface="SimSun" panose="02010600030101010101" pitchFamily="2" charset="-122"/>
              </a:rPr>
              <a:t>則</a:t>
            </a:r>
            <a:r>
              <a:rPr lang="zh-CN" altLang="en-US" dirty="0" smtClean="0"/>
              <a:t>鎖定</a:t>
            </a:r>
            <a:r>
              <a:rPr lang="zh-CN" altLang="en-US" dirty="0" smtClean="0">
                <a:latin typeface="SimSun" panose="02010600030101010101" pitchFamily="2" charset="-122"/>
                <a:ea typeface="SimSun" panose="02010600030101010101" pitchFamily="2" charset="-122"/>
              </a:rPr>
              <a:t>了</a:t>
            </a:r>
            <a:r>
              <a:rPr lang="zh-TW" altLang="en-US" dirty="0" smtClean="0">
                <a:latin typeface="SimSun" panose="02010600030101010101" pitchFamily="2" charset="-122"/>
                <a:ea typeface="SimSun" panose="02010600030101010101" pitchFamily="2" charset="-122"/>
              </a:rPr>
              <a:t>位處圖中心的</a:t>
            </a:r>
            <a:r>
              <a:rPr lang="en-US" altLang="zh-CN" dirty="0" smtClean="0">
                <a:ea typeface="SimSun" panose="02010600030101010101" pitchFamily="2" charset="-122"/>
              </a:rPr>
              <a:t>D</a:t>
            </a:r>
            <a:r>
              <a:rPr lang="zh-CN" altLang="en-US" dirty="0" smtClean="0">
                <a:ea typeface="SimSun" panose="02010600030101010101" pitchFamily="2" charset="-122"/>
              </a:rPr>
              <a:t>、</a:t>
            </a:r>
            <a:r>
              <a:rPr lang="en-US" altLang="zh-CN" dirty="0" smtClean="0">
                <a:ea typeface="SimSun" panose="02010600030101010101" pitchFamily="2" charset="-122"/>
              </a:rPr>
              <a:t>E</a:t>
            </a:r>
            <a:r>
              <a:rPr lang="zh-CN" altLang="en-US" dirty="0" smtClean="0">
                <a:ea typeface="SimSun" panose="02010600030101010101" pitchFamily="2" charset="-122"/>
              </a:rPr>
              <a:t>、和</a:t>
            </a:r>
            <a:r>
              <a:rPr lang="en-US" altLang="zh-CN" dirty="0" smtClean="0">
                <a:ea typeface="SimSun" panose="02010600030101010101" pitchFamily="2" charset="-122"/>
              </a:rPr>
              <a:t>G</a:t>
            </a:r>
            <a:r>
              <a:rPr lang="zh-CN" altLang="en-US" dirty="0" smtClean="0">
                <a:latin typeface="SimSun" panose="02010600030101010101" pitchFamily="2" charset="-122"/>
                <a:ea typeface="SimSun" panose="02010600030101010101" pitchFamily="2" charset="-122"/>
              </a:rPr>
              <a:t>三人</a:t>
            </a:r>
            <a:r>
              <a:rPr lang="zh-TW" altLang="en-US" dirty="0" smtClean="0">
                <a:latin typeface="SimSun" panose="02010600030101010101" pitchFamily="2" charset="-122"/>
                <a:ea typeface="SimSun" panose="02010600030101010101" pitchFamily="2" charset="-122"/>
              </a:rPr>
              <a:t>為韓國夫人、</a:t>
            </a:r>
            <a:r>
              <a:rPr lang="zh-CN" altLang="en-US" dirty="0" smtClean="0">
                <a:latin typeface="SimSun" panose="02010600030101010101" pitchFamily="2" charset="-122"/>
                <a:ea typeface="SimSun" panose="02010600030101010101" pitchFamily="2" charset="-122"/>
              </a:rPr>
              <a:t>虢</a:t>
            </a:r>
            <a:r>
              <a:rPr lang="zh-CN" altLang="en-US" dirty="0">
                <a:latin typeface="SimSun" panose="02010600030101010101" pitchFamily="2" charset="-122"/>
                <a:ea typeface="SimSun" panose="02010600030101010101" pitchFamily="2" charset="-122"/>
              </a:rPr>
              <a:t>國夫人和秦國</a:t>
            </a:r>
            <a:r>
              <a:rPr lang="zh-CN" altLang="en-US" dirty="0" smtClean="0">
                <a:latin typeface="SimSun" panose="02010600030101010101" pitchFamily="2" charset="-122"/>
                <a:ea typeface="SimSun" panose="02010600030101010101" pitchFamily="2" charset="-122"/>
              </a:rPr>
              <a:t>夫人</a:t>
            </a:r>
            <a:r>
              <a:rPr lang="zh-CN" altLang="en-US" dirty="0" smtClean="0"/>
              <a:t>。你認為有沒有道理</a:t>
            </a:r>
            <a:r>
              <a:rPr lang="en-US" altLang="zh-CN" dirty="0">
                <a:latin typeface="SimSun" panose="02010600030101010101" pitchFamily="2" charset="-122"/>
                <a:ea typeface="SimSun" panose="02010600030101010101" pitchFamily="2" charset="-122"/>
              </a:rPr>
              <a:t>?</a:t>
            </a:r>
            <a:r>
              <a:rPr lang="zh-CN" altLang="en-US" dirty="0" smtClean="0"/>
              <a:t>（</a:t>
            </a:r>
            <a:r>
              <a:rPr lang="zh-CN" altLang="en-US" dirty="0"/>
              <a:t>提示</a:t>
            </a:r>
            <a:r>
              <a:rPr lang="zh-CN" altLang="en-US" dirty="0" smtClean="0"/>
              <a:t>：衣服和</a:t>
            </a:r>
            <a:r>
              <a:rPr lang="zh-CN" altLang="en-US" dirty="0"/>
              <a:t>髮飾</a:t>
            </a:r>
            <a:r>
              <a:rPr lang="zh-CN" altLang="en-US" dirty="0" smtClean="0"/>
              <a:t>）</a:t>
            </a:r>
            <a:endParaRPr lang="zh-HK" altLang="en-US" dirty="0"/>
          </a:p>
        </p:txBody>
      </p:sp>
      <p:grpSp>
        <p:nvGrpSpPr>
          <p:cNvPr id="2" name="群組 1"/>
          <p:cNvGrpSpPr/>
          <p:nvPr/>
        </p:nvGrpSpPr>
        <p:grpSpPr>
          <a:xfrm>
            <a:off x="179512" y="188640"/>
            <a:ext cx="5400600" cy="4536504"/>
            <a:chOff x="0" y="0"/>
            <a:chExt cx="8685104" cy="7125576"/>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685104" cy="7125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2356910" y="1001224"/>
              <a:ext cx="1224136" cy="1152128"/>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5" name="Oval 4"/>
            <p:cNvSpPr/>
            <p:nvPr/>
          </p:nvSpPr>
          <p:spPr>
            <a:xfrm>
              <a:off x="5174118" y="1725198"/>
              <a:ext cx="1224136" cy="1152128"/>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 name="Oval 5"/>
            <p:cNvSpPr/>
            <p:nvPr/>
          </p:nvSpPr>
          <p:spPr>
            <a:xfrm>
              <a:off x="6106032" y="233910"/>
              <a:ext cx="1224136" cy="1152128"/>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7" name="TextBox 6"/>
            <p:cNvSpPr txBox="1"/>
            <p:nvPr/>
          </p:nvSpPr>
          <p:spPr>
            <a:xfrm>
              <a:off x="2512956" y="1355866"/>
              <a:ext cx="360040" cy="369332"/>
            </a:xfrm>
            <a:prstGeom prst="rect">
              <a:avLst/>
            </a:prstGeom>
            <a:noFill/>
          </p:spPr>
          <p:txBody>
            <a:bodyPr wrap="square" rtlCol="0">
              <a:spAutoFit/>
            </a:bodyPr>
            <a:lstStyle/>
            <a:p>
              <a:r>
                <a:rPr lang="en-US" altLang="zh-HK" dirty="0" smtClean="0">
                  <a:solidFill>
                    <a:srgbClr val="FF0000"/>
                  </a:solidFill>
                </a:rPr>
                <a:t>G</a:t>
              </a:r>
              <a:endParaRPr lang="zh-HK" altLang="en-US" dirty="0">
                <a:solidFill>
                  <a:srgbClr val="FF0000"/>
                </a:solidFill>
              </a:endParaRPr>
            </a:p>
          </p:txBody>
        </p:sp>
        <p:sp>
          <p:nvSpPr>
            <p:cNvPr id="9" name="TextBox 8"/>
            <p:cNvSpPr txBox="1"/>
            <p:nvPr/>
          </p:nvSpPr>
          <p:spPr>
            <a:xfrm>
              <a:off x="6768903" y="631892"/>
              <a:ext cx="576064" cy="369332"/>
            </a:xfrm>
            <a:prstGeom prst="rect">
              <a:avLst/>
            </a:prstGeom>
            <a:noFill/>
          </p:spPr>
          <p:txBody>
            <a:bodyPr wrap="square" rtlCol="0">
              <a:spAutoFit/>
            </a:bodyPr>
            <a:lstStyle/>
            <a:p>
              <a:r>
                <a:rPr lang="en-US" altLang="zh-CN" dirty="0" smtClean="0">
                  <a:solidFill>
                    <a:srgbClr val="FF0000"/>
                  </a:solidFill>
                </a:rPr>
                <a:t>D</a:t>
              </a:r>
              <a:endParaRPr lang="zh-HK" altLang="en-US" dirty="0">
                <a:solidFill>
                  <a:srgbClr val="FF0000"/>
                </a:solidFill>
              </a:endParaRPr>
            </a:p>
          </p:txBody>
        </p:sp>
        <p:sp>
          <p:nvSpPr>
            <p:cNvPr id="10" name="TextBox 6"/>
            <p:cNvSpPr txBox="1"/>
            <p:nvPr/>
          </p:nvSpPr>
          <p:spPr>
            <a:xfrm>
              <a:off x="5273826" y="1942501"/>
              <a:ext cx="360040" cy="369332"/>
            </a:xfrm>
            <a:prstGeom prst="rect">
              <a:avLst/>
            </a:prstGeom>
            <a:noFill/>
          </p:spPr>
          <p:txBody>
            <a:bodyPr wrap="square" rtlCol="0">
              <a:spAutoFit/>
            </a:bodyPr>
            <a:lstStyle/>
            <a:p>
              <a:r>
                <a:rPr lang="en-US" altLang="zh-HK" dirty="0" smtClean="0">
                  <a:solidFill>
                    <a:srgbClr val="FF0000"/>
                  </a:solidFill>
                </a:rPr>
                <a:t>E</a:t>
              </a:r>
              <a:endParaRPr lang="zh-HK" altLang="en-US" dirty="0">
                <a:solidFill>
                  <a:srgbClr val="FF0000"/>
                </a:solidFill>
              </a:endParaRPr>
            </a:p>
          </p:txBody>
        </p:sp>
      </p:grpSp>
      <p:grpSp>
        <p:nvGrpSpPr>
          <p:cNvPr id="12" name="群組 11"/>
          <p:cNvGrpSpPr/>
          <p:nvPr/>
        </p:nvGrpSpPr>
        <p:grpSpPr>
          <a:xfrm>
            <a:off x="179512" y="4874062"/>
            <a:ext cx="5400600" cy="1867305"/>
            <a:chOff x="4069910" y="3552008"/>
            <a:chExt cx="4756842" cy="1600200"/>
          </a:xfrm>
        </p:grpSpPr>
        <p:sp>
          <p:nvSpPr>
            <p:cNvPr id="13" name="Rectangle 3"/>
            <p:cNvSpPr/>
            <p:nvPr/>
          </p:nvSpPr>
          <p:spPr>
            <a:xfrm>
              <a:off x="4069910" y="3552008"/>
              <a:ext cx="4756842" cy="1600200"/>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4" name="Oval 4"/>
            <p:cNvSpPr/>
            <p:nvPr/>
          </p:nvSpPr>
          <p:spPr>
            <a:xfrm>
              <a:off x="7966672" y="4165288"/>
              <a:ext cx="533400" cy="4953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5" name="Oval 10"/>
            <p:cNvSpPr/>
            <p:nvPr/>
          </p:nvSpPr>
          <p:spPr>
            <a:xfrm>
              <a:off x="6927788" y="4378482"/>
              <a:ext cx="533400" cy="4953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6" name="Oval 11"/>
            <p:cNvSpPr/>
            <p:nvPr/>
          </p:nvSpPr>
          <p:spPr>
            <a:xfrm>
              <a:off x="6394388" y="3988047"/>
              <a:ext cx="533400" cy="4953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7" name="Oval 13"/>
            <p:cNvSpPr/>
            <p:nvPr/>
          </p:nvSpPr>
          <p:spPr>
            <a:xfrm>
              <a:off x="5445282" y="3842950"/>
              <a:ext cx="533400" cy="49530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8" name="Oval 15"/>
            <p:cNvSpPr/>
            <p:nvPr/>
          </p:nvSpPr>
          <p:spPr>
            <a:xfrm>
              <a:off x="5133315" y="4381500"/>
              <a:ext cx="533400" cy="49530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9" name="Oval 17"/>
            <p:cNvSpPr/>
            <p:nvPr/>
          </p:nvSpPr>
          <p:spPr>
            <a:xfrm>
              <a:off x="4558043" y="4122589"/>
              <a:ext cx="533400" cy="4953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0" name="Oval 18"/>
            <p:cNvSpPr/>
            <p:nvPr/>
          </p:nvSpPr>
          <p:spPr>
            <a:xfrm>
              <a:off x="4866615" y="3657600"/>
              <a:ext cx="533400" cy="4953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1" name="Oval 19"/>
            <p:cNvSpPr/>
            <p:nvPr/>
          </p:nvSpPr>
          <p:spPr>
            <a:xfrm>
              <a:off x="4190623" y="4599103"/>
              <a:ext cx="533400" cy="4953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2" name="TextBox 5"/>
            <p:cNvSpPr txBox="1"/>
            <p:nvPr/>
          </p:nvSpPr>
          <p:spPr>
            <a:xfrm>
              <a:off x="8045513" y="4190842"/>
              <a:ext cx="533400" cy="400110"/>
            </a:xfrm>
            <a:prstGeom prst="rect">
              <a:avLst/>
            </a:prstGeom>
            <a:noFill/>
          </p:spPr>
          <p:txBody>
            <a:bodyPr wrap="square" rtlCol="0">
              <a:spAutoFit/>
            </a:bodyPr>
            <a:lstStyle/>
            <a:p>
              <a:r>
                <a:rPr lang="en-US" altLang="zh-TW" sz="2000" dirty="0" smtClean="0">
                  <a:solidFill>
                    <a:srgbClr val="FF0000"/>
                  </a:solidFill>
                </a:rPr>
                <a:t>A</a:t>
              </a:r>
              <a:endParaRPr lang="zh-HK" altLang="en-US" sz="2000" dirty="0">
                <a:solidFill>
                  <a:srgbClr val="FF0000"/>
                </a:solidFill>
              </a:endParaRPr>
            </a:p>
          </p:txBody>
        </p:sp>
        <p:sp>
          <p:nvSpPr>
            <p:cNvPr id="23" name="TextBox 20"/>
            <p:cNvSpPr txBox="1"/>
            <p:nvPr/>
          </p:nvSpPr>
          <p:spPr>
            <a:xfrm>
              <a:off x="7041423" y="4410927"/>
              <a:ext cx="533400" cy="400110"/>
            </a:xfrm>
            <a:prstGeom prst="rect">
              <a:avLst/>
            </a:prstGeom>
            <a:noFill/>
          </p:spPr>
          <p:txBody>
            <a:bodyPr wrap="square" rtlCol="0">
              <a:spAutoFit/>
            </a:bodyPr>
            <a:lstStyle/>
            <a:p>
              <a:r>
                <a:rPr lang="en-US" altLang="zh-CN" sz="2000" dirty="0" smtClean="0">
                  <a:solidFill>
                    <a:srgbClr val="FF0000"/>
                  </a:solidFill>
                </a:rPr>
                <a:t>B</a:t>
              </a:r>
              <a:endParaRPr lang="zh-HK" altLang="en-US" sz="2000" dirty="0">
                <a:solidFill>
                  <a:srgbClr val="FF0000"/>
                </a:solidFill>
              </a:endParaRPr>
            </a:p>
          </p:txBody>
        </p:sp>
        <p:sp>
          <p:nvSpPr>
            <p:cNvPr id="24" name="TextBox 21"/>
            <p:cNvSpPr txBox="1"/>
            <p:nvPr/>
          </p:nvSpPr>
          <p:spPr>
            <a:xfrm>
              <a:off x="6463469" y="4043749"/>
              <a:ext cx="533400" cy="400110"/>
            </a:xfrm>
            <a:prstGeom prst="rect">
              <a:avLst/>
            </a:prstGeom>
            <a:noFill/>
          </p:spPr>
          <p:txBody>
            <a:bodyPr wrap="square" rtlCol="0">
              <a:spAutoFit/>
            </a:bodyPr>
            <a:lstStyle/>
            <a:p>
              <a:r>
                <a:rPr lang="en-US" altLang="zh-CN" sz="2000" dirty="0" smtClean="0">
                  <a:solidFill>
                    <a:srgbClr val="FF0000"/>
                  </a:solidFill>
                </a:rPr>
                <a:t>C</a:t>
              </a:r>
              <a:endParaRPr lang="zh-HK" altLang="en-US" sz="2000" dirty="0">
                <a:solidFill>
                  <a:srgbClr val="FF0000"/>
                </a:solidFill>
              </a:endParaRPr>
            </a:p>
          </p:txBody>
        </p:sp>
        <p:sp>
          <p:nvSpPr>
            <p:cNvPr id="25" name="TextBox 22"/>
            <p:cNvSpPr txBox="1"/>
            <p:nvPr/>
          </p:nvSpPr>
          <p:spPr>
            <a:xfrm>
              <a:off x="4946423" y="3693934"/>
              <a:ext cx="533400" cy="400110"/>
            </a:xfrm>
            <a:prstGeom prst="rect">
              <a:avLst/>
            </a:prstGeom>
            <a:noFill/>
          </p:spPr>
          <p:txBody>
            <a:bodyPr wrap="square" rtlCol="0">
              <a:spAutoFit/>
            </a:bodyPr>
            <a:lstStyle/>
            <a:p>
              <a:r>
                <a:rPr lang="en-US" altLang="zh-CN" sz="2000" dirty="0" smtClean="0">
                  <a:solidFill>
                    <a:srgbClr val="FF0000"/>
                  </a:solidFill>
                </a:rPr>
                <a:t>F</a:t>
              </a:r>
              <a:endParaRPr lang="zh-HK" altLang="en-US" sz="2000" dirty="0">
                <a:solidFill>
                  <a:srgbClr val="FF0000"/>
                </a:solidFill>
              </a:endParaRPr>
            </a:p>
          </p:txBody>
        </p:sp>
        <p:sp>
          <p:nvSpPr>
            <p:cNvPr id="26" name="TextBox 23"/>
            <p:cNvSpPr txBox="1"/>
            <p:nvPr/>
          </p:nvSpPr>
          <p:spPr>
            <a:xfrm>
              <a:off x="4266097" y="4637715"/>
              <a:ext cx="533400" cy="400110"/>
            </a:xfrm>
            <a:prstGeom prst="rect">
              <a:avLst/>
            </a:prstGeom>
            <a:noFill/>
          </p:spPr>
          <p:txBody>
            <a:bodyPr wrap="square" rtlCol="0">
              <a:spAutoFit/>
            </a:bodyPr>
            <a:lstStyle/>
            <a:p>
              <a:r>
                <a:rPr lang="en-US" altLang="zh-CN" sz="2000" dirty="0" smtClean="0">
                  <a:solidFill>
                    <a:srgbClr val="FF0000"/>
                  </a:solidFill>
                </a:rPr>
                <a:t>H</a:t>
              </a:r>
              <a:endParaRPr lang="zh-HK" altLang="en-US" sz="2000" dirty="0">
                <a:solidFill>
                  <a:srgbClr val="FF0000"/>
                </a:solidFill>
              </a:endParaRPr>
            </a:p>
          </p:txBody>
        </p:sp>
        <p:sp>
          <p:nvSpPr>
            <p:cNvPr id="27" name="TextBox 24"/>
            <p:cNvSpPr txBox="1"/>
            <p:nvPr/>
          </p:nvSpPr>
          <p:spPr>
            <a:xfrm>
              <a:off x="5514363" y="3890137"/>
              <a:ext cx="533400" cy="400110"/>
            </a:xfrm>
            <a:prstGeom prst="rect">
              <a:avLst/>
            </a:prstGeom>
            <a:noFill/>
          </p:spPr>
          <p:txBody>
            <a:bodyPr wrap="square" rtlCol="0">
              <a:spAutoFit/>
            </a:bodyPr>
            <a:lstStyle/>
            <a:p>
              <a:r>
                <a:rPr lang="en-US" altLang="zh-CN" sz="2000" dirty="0" smtClean="0">
                  <a:solidFill>
                    <a:srgbClr val="FF0000"/>
                  </a:solidFill>
                </a:rPr>
                <a:t>D</a:t>
              </a:r>
              <a:endParaRPr lang="zh-HK" altLang="en-US" sz="2000" dirty="0">
                <a:solidFill>
                  <a:srgbClr val="FF0000"/>
                </a:solidFill>
              </a:endParaRPr>
            </a:p>
          </p:txBody>
        </p:sp>
        <p:sp>
          <p:nvSpPr>
            <p:cNvPr id="28" name="TextBox 25"/>
            <p:cNvSpPr txBox="1"/>
            <p:nvPr/>
          </p:nvSpPr>
          <p:spPr>
            <a:xfrm>
              <a:off x="5230452" y="4410927"/>
              <a:ext cx="533400" cy="400110"/>
            </a:xfrm>
            <a:prstGeom prst="rect">
              <a:avLst/>
            </a:prstGeom>
            <a:noFill/>
          </p:spPr>
          <p:txBody>
            <a:bodyPr wrap="square" rtlCol="0">
              <a:spAutoFit/>
            </a:bodyPr>
            <a:lstStyle/>
            <a:p>
              <a:r>
                <a:rPr lang="en-US" altLang="zh-CN" sz="2000" dirty="0" smtClean="0">
                  <a:solidFill>
                    <a:srgbClr val="FF0000"/>
                  </a:solidFill>
                </a:rPr>
                <a:t>E</a:t>
              </a:r>
              <a:endParaRPr lang="zh-HK" altLang="en-US" sz="2000" dirty="0">
                <a:solidFill>
                  <a:srgbClr val="FF0000"/>
                </a:solidFill>
              </a:endParaRPr>
            </a:p>
          </p:txBody>
        </p:sp>
        <p:sp>
          <p:nvSpPr>
            <p:cNvPr id="29" name="TextBox 26"/>
            <p:cNvSpPr txBox="1"/>
            <p:nvPr/>
          </p:nvSpPr>
          <p:spPr>
            <a:xfrm>
              <a:off x="4617268" y="4198993"/>
              <a:ext cx="533400" cy="400110"/>
            </a:xfrm>
            <a:prstGeom prst="rect">
              <a:avLst/>
            </a:prstGeom>
            <a:noFill/>
            <a:ln>
              <a:noFill/>
            </a:ln>
          </p:spPr>
          <p:txBody>
            <a:bodyPr wrap="square" rtlCol="0">
              <a:spAutoFit/>
            </a:bodyPr>
            <a:lstStyle/>
            <a:p>
              <a:r>
                <a:rPr lang="en-US" altLang="zh-CN" sz="2000" dirty="0" smtClean="0">
                  <a:solidFill>
                    <a:srgbClr val="FF0000"/>
                  </a:solidFill>
                </a:rPr>
                <a:t>G</a:t>
              </a:r>
              <a:endParaRPr lang="zh-HK" altLang="en-US" sz="2000" dirty="0">
                <a:solidFill>
                  <a:srgbClr val="FF0000"/>
                </a:solidFill>
              </a:endParaRPr>
            </a:p>
          </p:txBody>
        </p:sp>
      </p:grpSp>
    </p:spTree>
    <p:extLst>
      <p:ext uri="{BB962C8B-B14F-4D97-AF65-F5344CB8AC3E}">
        <p14:creationId xmlns:p14="http://schemas.microsoft.com/office/powerpoint/2010/main" val="140636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62400" y="38027"/>
            <a:ext cx="3705944" cy="461665"/>
          </a:xfrm>
          <a:prstGeom prst="rect">
            <a:avLst/>
          </a:prstGeom>
          <a:solidFill>
            <a:schemeClr val="accent2">
              <a:lumMod val="20000"/>
              <a:lumOff val="80000"/>
            </a:schemeClr>
          </a:solidFill>
        </p:spPr>
        <p:txBody>
          <a:bodyPr wrap="square" rtlCol="0">
            <a:spAutoFit/>
          </a:bodyPr>
          <a:lstStyle/>
          <a:p>
            <a:r>
              <a:rPr lang="zh-TW" altLang="en-US" sz="2400" dirty="0" smtClean="0">
                <a:latin typeface="Adobe 繁黑體 Std B" pitchFamily="34" charset="-128"/>
                <a:ea typeface="Adobe 繁黑體 Std B" pitchFamily="34" charset="-128"/>
              </a:rPr>
              <a:t>唐代</a:t>
            </a:r>
            <a:r>
              <a:rPr lang="zh-CN" altLang="en-US" sz="2400" dirty="0" smtClean="0">
                <a:latin typeface="Adobe 繁黑體 Std B" pitchFamily="34" charset="-128"/>
                <a:ea typeface="Adobe 繁黑體 Std B" pitchFamily="34" charset="-128"/>
              </a:rPr>
              <a:t>貴族婦女的衣著時尚</a:t>
            </a:r>
            <a:endParaRPr lang="zh-HK" altLang="en-US" sz="2400" dirty="0">
              <a:solidFill>
                <a:srgbClr val="FF0000"/>
              </a:solidFill>
              <a:latin typeface="Adobe 繁黑體 Std B" pitchFamily="34" charset="-128"/>
              <a:ea typeface="Adobe 繁黑體 Std B" pitchFamily="34" charset="-128"/>
            </a:endParaRPr>
          </a:p>
        </p:txBody>
      </p:sp>
      <p:sp>
        <p:nvSpPr>
          <p:cNvPr id="6" name="TextBox 5"/>
          <p:cNvSpPr txBox="1"/>
          <p:nvPr/>
        </p:nvSpPr>
        <p:spPr>
          <a:xfrm>
            <a:off x="3982016" y="762000"/>
            <a:ext cx="5029199" cy="646331"/>
          </a:xfrm>
          <a:prstGeom prst="rect">
            <a:avLst/>
          </a:prstGeom>
          <a:solidFill>
            <a:schemeClr val="accent3">
              <a:lumMod val="20000"/>
              <a:lumOff val="80000"/>
            </a:schemeClr>
          </a:solidFill>
          <a:ln w="38100">
            <a:solidFill>
              <a:schemeClr val="accent5">
                <a:lumMod val="75000"/>
              </a:schemeClr>
            </a:solidFill>
          </a:ln>
        </p:spPr>
        <p:txBody>
          <a:bodyPr wrap="square" rtlCol="0">
            <a:spAutoFit/>
          </a:bodyPr>
          <a:lstStyle/>
          <a:p>
            <a:r>
              <a:rPr lang="zh-CN" altLang="en-US" dirty="0" smtClean="0"/>
              <a:t>隋唐時期</a:t>
            </a:r>
            <a:r>
              <a:rPr lang="zh-CN" altLang="en-US" dirty="0"/>
              <a:t>最時興</a:t>
            </a:r>
            <a:r>
              <a:rPr lang="zh-CN" altLang="en-US" dirty="0" smtClean="0"/>
              <a:t>的女子衣著是襦裙</a:t>
            </a:r>
            <a:r>
              <a:rPr lang="zh-CN" altLang="en-US" dirty="0"/>
              <a:t>，</a:t>
            </a:r>
            <a:r>
              <a:rPr lang="zh-CN" altLang="en-US" dirty="0" smtClean="0"/>
              <a:t>即短上衣加長裙</a:t>
            </a:r>
            <a:r>
              <a:rPr lang="zh-CN" altLang="en-US" dirty="0"/>
              <a:t>，</a:t>
            </a:r>
            <a:r>
              <a:rPr lang="zh-CN" altLang="en-US" dirty="0" smtClean="0"/>
              <a:t>裙腰以綢帶高繫，幾乎及腋下。</a:t>
            </a:r>
            <a:endParaRPr lang="en-US" altLang="zh-CN" dirty="0" smtClean="0"/>
          </a:p>
        </p:txBody>
      </p:sp>
      <p:sp>
        <p:nvSpPr>
          <p:cNvPr id="7" name="TextBox 6"/>
          <p:cNvSpPr txBox="1"/>
          <p:nvPr/>
        </p:nvSpPr>
        <p:spPr>
          <a:xfrm>
            <a:off x="3982016" y="1628272"/>
            <a:ext cx="5029199" cy="1846659"/>
          </a:xfrm>
          <a:prstGeom prst="rect">
            <a:avLst/>
          </a:prstGeom>
          <a:solidFill>
            <a:srgbClr val="FFFFE1"/>
          </a:solidFill>
          <a:ln w="38100">
            <a:solidFill>
              <a:schemeClr val="accent3">
                <a:lumMod val="50000"/>
              </a:schemeClr>
            </a:solidFill>
          </a:ln>
        </p:spPr>
        <p:txBody>
          <a:bodyPr wrap="square" rtlCol="0">
            <a:spAutoFit/>
          </a:bodyPr>
          <a:lstStyle/>
          <a:p>
            <a:r>
              <a:rPr lang="en-US" altLang="zh-CN" sz="1600" dirty="0"/>
              <a:t>•</a:t>
            </a:r>
            <a:r>
              <a:rPr lang="zh-CN" altLang="en-US" sz="1600" dirty="0" smtClean="0"/>
              <a:t>自唐初開始，貴族婦女已很流行盡量將髮髻高梳。她們以頭髮濃密、髮髻高聳為美。這種風氣，連唐高祖李淵都感到奇怪。</a:t>
            </a:r>
            <a:r>
              <a:rPr lang="zh-CN" altLang="en-US" sz="1600" dirty="0"/>
              <a:t>他曾向身邊的文臣詢問：</a:t>
            </a:r>
            <a:r>
              <a:rPr lang="zh-CN" altLang="en-US" sz="1600" dirty="0" smtClean="0"/>
              <a:t>「婦人髻競為高大，何也</a:t>
            </a:r>
            <a:r>
              <a:rPr lang="en-US" altLang="zh-CN" sz="1600" dirty="0">
                <a:latin typeface="SimSun" panose="02010600030101010101" pitchFamily="2" charset="-122"/>
                <a:ea typeface="SimSun" panose="02010600030101010101" pitchFamily="2" charset="-122"/>
              </a:rPr>
              <a:t>? </a:t>
            </a:r>
            <a:r>
              <a:rPr lang="zh-CN" altLang="en-US" sz="1600" dirty="0" smtClean="0"/>
              <a:t>」文臣不知如何回答，略略的說大概是因為人的頭部最為重要吧！（馬大勇，頁</a:t>
            </a:r>
            <a:r>
              <a:rPr lang="en-US" altLang="zh-CN" sz="1600" dirty="0" smtClean="0"/>
              <a:t>55</a:t>
            </a:r>
            <a:r>
              <a:rPr lang="zh-CN" altLang="en-US" sz="1600" dirty="0" smtClean="0"/>
              <a:t>）</a:t>
            </a:r>
            <a:endParaRPr lang="en-US" altLang="zh-CN" sz="1600" dirty="0" smtClean="0"/>
          </a:p>
          <a:p>
            <a:r>
              <a:rPr lang="en-US" altLang="zh-CN" sz="1600" dirty="0"/>
              <a:t>•</a:t>
            </a:r>
            <a:r>
              <a:rPr lang="zh-CN" altLang="en-US" sz="1600" dirty="0" smtClean="0"/>
              <a:t>圖中所見，不單這位疑似的虢國夫人，即連手抱的小女孩也梳了高髻。</a:t>
            </a:r>
            <a:endParaRPr lang="en-US" altLang="zh-CN" sz="1600" dirty="0"/>
          </a:p>
        </p:txBody>
      </p:sp>
      <p:pic>
        <p:nvPicPr>
          <p:cNvPr id="8" name="Picture 2" descr="C:\Users\User\Desktop\EDB Proposal\虢國夫人游春圖\游春圖.jpg"/>
          <p:cNvPicPr>
            <a:picLocks noChangeAspect="1" noChangeArrowheads="1"/>
          </p:cNvPicPr>
          <p:nvPr/>
        </p:nvPicPr>
        <p:blipFill rotWithShape="1">
          <a:blip r:embed="rId2">
            <a:extLst>
              <a:ext uri="{28A0092B-C50C-407E-A947-70E740481C1C}">
                <a14:useLocalDpi xmlns:a14="http://schemas.microsoft.com/office/drawing/2010/main" val="0"/>
              </a:ext>
            </a:extLst>
          </a:blip>
          <a:srcRect l="46580" t="13754" r="49576" b="51921"/>
          <a:stretch/>
        </p:blipFill>
        <p:spPr bwMode="auto">
          <a:xfrm>
            <a:off x="26405" y="15218"/>
            <a:ext cx="3790543" cy="6842782"/>
          </a:xfrm>
          <a:prstGeom prst="rect">
            <a:avLst/>
          </a:prstGeom>
          <a:noFill/>
          <a:ln w="38100">
            <a:solidFill>
              <a:srgbClr val="C00000"/>
            </a:solidFill>
            <a:prstDash val="sysDot"/>
          </a:ln>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3546510"/>
            <a:ext cx="1693153" cy="3231842"/>
          </a:xfrm>
          <a:prstGeom prst="rect">
            <a:avLst/>
          </a:prstGeom>
          <a:noFill/>
          <a:ln w="38100">
            <a:solidFill>
              <a:srgbClr val="00B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154632" y="3757112"/>
            <a:ext cx="3008168" cy="3046988"/>
          </a:xfrm>
          <a:prstGeom prst="rect">
            <a:avLst/>
          </a:prstGeom>
          <a:noFill/>
          <a:ln w="38100">
            <a:solidFill>
              <a:srgbClr val="00B050"/>
            </a:solidFill>
          </a:ln>
        </p:spPr>
        <p:txBody>
          <a:bodyPr wrap="square" rtlCol="0">
            <a:spAutoFit/>
          </a:bodyPr>
          <a:lstStyle/>
          <a:p>
            <a:r>
              <a:rPr lang="zh-CN" altLang="en-US" sz="1600" b="1" dirty="0" smtClean="0">
                <a:latin typeface="Adobe 繁黑體 Std B" pitchFamily="34" charset="-128"/>
                <a:ea typeface="Adobe 繁黑體 Std B" pitchFamily="34" charset="-128"/>
              </a:rPr>
              <a:t>髮髻有多高？</a:t>
            </a:r>
            <a:endParaRPr lang="en-US" altLang="zh-CN" sz="1600" b="1" dirty="0" smtClean="0">
              <a:latin typeface="Adobe 繁黑體 Std B" pitchFamily="34" charset="-128"/>
              <a:ea typeface="Adobe 繁黑體 Std B" pitchFamily="34" charset="-128"/>
            </a:endParaRPr>
          </a:p>
          <a:p>
            <a:r>
              <a:rPr lang="en-US" altLang="zh-CN" sz="1600" dirty="0"/>
              <a:t>•</a:t>
            </a:r>
            <a:r>
              <a:rPr lang="zh-CN" altLang="en-US" sz="1600" dirty="0" smtClean="0"/>
              <a:t>元稹（</a:t>
            </a:r>
            <a:r>
              <a:rPr lang="en-US" altLang="zh-CN" sz="1600" dirty="0" smtClean="0"/>
              <a:t>779-931</a:t>
            </a:r>
            <a:r>
              <a:rPr lang="zh-CN" altLang="en-US" sz="1600" dirty="0" smtClean="0"/>
              <a:t>）的</a:t>
            </a:r>
            <a:r>
              <a:rPr lang="en-US" altLang="zh-CN" sz="1600" dirty="0" smtClean="0"/>
              <a:t>《</a:t>
            </a:r>
            <a:r>
              <a:rPr lang="zh-CN" altLang="en-US" sz="1600" dirty="0" smtClean="0"/>
              <a:t>李娃行</a:t>
            </a:r>
            <a:r>
              <a:rPr lang="en-US" altLang="zh-CN" sz="1600" dirty="0" smtClean="0"/>
              <a:t>》</a:t>
            </a:r>
            <a:r>
              <a:rPr lang="zh-CN" altLang="en-US" sz="1600" dirty="0"/>
              <a:t>有</a:t>
            </a:r>
            <a:r>
              <a:rPr lang="zh-CN" altLang="en-US" sz="1600" dirty="0" smtClean="0"/>
              <a:t>「髻鬟峨峨高一尺」的句子，這使我們知道唐朝婦女的髮髻可以高達一尺。雖然唐朝的一尺約只等如現在的</a:t>
            </a:r>
            <a:r>
              <a:rPr lang="en-US" altLang="zh-CN" sz="1600" dirty="0" smtClean="0"/>
              <a:t>25</a:t>
            </a:r>
            <a:r>
              <a:rPr lang="zh-CN" altLang="en-US" sz="1600" dirty="0" smtClean="0"/>
              <a:t>厘米</a:t>
            </a:r>
            <a:r>
              <a:rPr lang="en-US" altLang="zh-CN" sz="1600" dirty="0" smtClean="0"/>
              <a:t>(7</a:t>
            </a:r>
            <a:r>
              <a:rPr lang="zh-CN" altLang="en-US" sz="1600" dirty="0" smtClean="0"/>
              <a:t>吋半），也是相當厲害。（畢寶</a:t>
            </a:r>
            <a:r>
              <a:rPr lang="zh-CN" altLang="en-US" sz="1600" dirty="0"/>
              <a:t>魁，頁</a:t>
            </a:r>
            <a:r>
              <a:rPr lang="en-US" altLang="zh-CN" sz="1600" dirty="0" smtClean="0"/>
              <a:t>16-17</a:t>
            </a:r>
            <a:r>
              <a:rPr lang="zh-CN" altLang="en-US" sz="1600" dirty="0" smtClean="0"/>
              <a:t>）</a:t>
            </a:r>
            <a:endParaRPr lang="en-US" altLang="zh-CN" sz="1600" dirty="0" smtClean="0"/>
          </a:p>
          <a:p>
            <a:r>
              <a:rPr lang="en-US" altLang="zh-CN" sz="1600" dirty="0"/>
              <a:t>•</a:t>
            </a:r>
            <a:r>
              <a:rPr lang="zh-CN" altLang="en-US" sz="1600" dirty="0" smtClean="0"/>
              <a:t>這讓我們想起周昉</a:t>
            </a:r>
            <a:r>
              <a:rPr lang="en-US" altLang="zh-CN" sz="1600" dirty="0" smtClean="0"/>
              <a:t>〈</a:t>
            </a:r>
            <a:r>
              <a:rPr lang="zh-CN" altLang="en-US" sz="1600" dirty="0"/>
              <a:t>簪花仕女圖</a:t>
            </a:r>
            <a:r>
              <a:rPr lang="en-US" altLang="zh-CN" sz="1600" dirty="0" smtClean="0"/>
              <a:t>〉</a:t>
            </a:r>
            <a:r>
              <a:rPr lang="zh-CN" altLang="en-US" sz="1600" dirty="0" smtClean="0"/>
              <a:t>中的盛裝婦人。</a:t>
            </a:r>
            <a:endParaRPr lang="en-US" altLang="zh-CN" sz="1600" dirty="0" smtClean="0"/>
          </a:p>
          <a:p>
            <a:r>
              <a:rPr lang="en-US" altLang="zh-CN" sz="1600" dirty="0"/>
              <a:t>•</a:t>
            </a:r>
            <a:r>
              <a:rPr lang="zh-CN" altLang="en-US" sz="1600" dirty="0" smtClean="0"/>
              <a:t>髮髻高的好處，當然是可以多放飾物，增加吸引力。</a:t>
            </a:r>
            <a:endParaRPr lang="zh-HK" altLang="en-US" sz="1600" dirty="0"/>
          </a:p>
        </p:txBody>
      </p:sp>
    </p:spTree>
    <p:extLst>
      <p:ext uri="{BB962C8B-B14F-4D97-AF65-F5344CB8AC3E}">
        <p14:creationId xmlns:p14="http://schemas.microsoft.com/office/powerpoint/2010/main" val="293792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4"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9184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429000" y="76200"/>
            <a:ext cx="3087216" cy="461665"/>
          </a:xfrm>
          <a:prstGeom prst="rect">
            <a:avLst/>
          </a:prstGeom>
          <a:solidFill>
            <a:schemeClr val="accent2">
              <a:lumMod val="20000"/>
              <a:lumOff val="80000"/>
            </a:schemeClr>
          </a:solidFill>
        </p:spPr>
        <p:txBody>
          <a:bodyPr wrap="square" rtlCol="0">
            <a:spAutoFit/>
          </a:bodyPr>
          <a:lstStyle/>
          <a:p>
            <a:r>
              <a:rPr lang="zh-TW" altLang="en-US" sz="2400" dirty="0" smtClean="0">
                <a:latin typeface="Adobe 繁黑體 Std B" pitchFamily="34" charset="-128"/>
                <a:ea typeface="Adobe 繁黑體 Std B" pitchFamily="34" charset="-128"/>
              </a:rPr>
              <a:t>唐代婦女</a:t>
            </a:r>
            <a:r>
              <a:rPr lang="zh-CN" altLang="en-US" sz="2400" dirty="0" smtClean="0">
                <a:latin typeface="Adobe 繁黑體 Std B" pitchFamily="34" charset="-128"/>
                <a:ea typeface="Adobe 繁黑體 Std B" pitchFamily="34" charset="-128"/>
              </a:rPr>
              <a:t>髮髻的種類</a:t>
            </a:r>
            <a:endParaRPr lang="zh-HK" altLang="en-US" sz="2400" dirty="0">
              <a:solidFill>
                <a:srgbClr val="FF0000"/>
              </a:solidFill>
              <a:latin typeface="Adobe 繁黑體 Std B" pitchFamily="34" charset="-128"/>
              <a:ea typeface="Adobe 繁黑體 Std B" pitchFamily="34" charset="-128"/>
            </a:endParaRPr>
          </a:p>
        </p:txBody>
      </p:sp>
      <p:sp>
        <p:nvSpPr>
          <p:cNvPr id="9" name="TextBox 8"/>
          <p:cNvSpPr txBox="1"/>
          <p:nvPr/>
        </p:nvSpPr>
        <p:spPr>
          <a:xfrm>
            <a:off x="3480302" y="674132"/>
            <a:ext cx="5358897" cy="4031873"/>
          </a:xfrm>
          <a:prstGeom prst="rect">
            <a:avLst/>
          </a:prstGeom>
          <a:solidFill>
            <a:srgbClr val="FFFFE1"/>
          </a:solidFill>
          <a:ln w="38100">
            <a:solidFill>
              <a:schemeClr val="accent3">
                <a:lumMod val="50000"/>
              </a:schemeClr>
            </a:solidFill>
          </a:ln>
        </p:spPr>
        <p:txBody>
          <a:bodyPr wrap="square" rtlCol="0">
            <a:spAutoFit/>
          </a:bodyPr>
          <a:lstStyle/>
          <a:p>
            <a:r>
              <a:rPr lang="zh-CN" altLang="en-US" sz="1600" dirty="0" smtClean="0"/>
              <a:t>高髻之外，還有名目繁多的髮型，如低髻、小髻、側髻、花髻、椎髻、鳳髻、螺髻、同心髻、反綰髻、拋家髻、烏蠻髻、回鶻髻、歸順髻、鬧婦妝髻、雙鬟望仙髻、祥雲髻、朝雲近香髻、凌虛髻、百合髻、飛髻、歸秦髻、交心髻、愁來髻、鸞鳳髻、慵來髻、拋家髻、倭墮髻等。有趣的是除了上述名目繁多的髮髻之外，還有一種假髮髻。假髮髻又叫義髻、特髻。據說，楊貴妃就善於用義髻，而且喜穿黃色裙衣。（畢寶魁，頁</a:t>
            </a:r>
            <a:r>
              <a:rPr lang="en-US" altLang="zh-CN" sz="1600" dirty="0" smtClean="0"/>
              <a:t>16-18</a:t>
            </a:r>
            <a:r>
              <a:rPr lang="zh-CN" altLang="en-US" sz="1600" dirty="0" smtClean="0"/>
              <a:t>）</a:t>
            </a:r>
            <a:endParaRPr lang="en-US" altLang="zh-CN" sz="1600" dirty="0" smtClean="0"/>
          </a:p>
          <a:p>
            <a:endParaRPr lang="en-US" sz="1600" dirty="0"/>
          </a:p>
          <a:p>
            <a:r>
              <a:rPr lang="zh-CN" altLang="en-US" sz="1600" dirty="0" smtClean="0"/>
              <a:t>在</a:t>
            </a:r>
            <a:r>
              <a:rPr lang="zh-CN" altLang="en-US" sz="1600" dirty="0"/>
              <a:t>頭上梳起這麼高的一個髮髻來，確實惹人注目。這麼高的髮髻，單靠頭髮是沒有辦法豎起來的，還要在中間加上固體的東西，將秀髮包圍其外，在進行紮束。至於固體所用何物，一般不外金屬和木製兩種。木製的很輕，金屬的可能是金屬絲圍成的圈狀物，也很輕便。具體形狀不一，但都是橢圓或高長形的。（畢寶魁，頁</a:t>
            </a:r>
            <a:r>
              <a:rPr lang="en-US" altLang="zh-CN" sz="1600" dirty="0"/>
              <a:t>17</a:t>
            </a:r>
            <a:r>
              <a:rPr lang="zh-CN" altLang="en-US" sz="1600" dirty="0"/>
              <a:t>）</a:t>
            </a:r>
            <a:endParaRPr lang="en-US" altLang="zh-HK" sz="1600" dirty="0"/>
          </a:p>
          <a:p>
            <a:endParaRPr lang="en-US" sz="1600" dirty="0"/>
          </a:p>
        </p:txBody>
      </p:sp>
      <p:sp>
        <p:nvSpPr>
          <p:cNvPr id="10" name="TextBox 9"/>
          <p:cNvSpPr txBox="1"/>
          <p:nvPr/>
        </p:nvSpPr>
        <p:spPr>
          <a:xfrm>
            <a:off x="3657600" y="5105400"/>
            <a:ext cx="5358897" cy="1077218"/>
          </a:xfrm>
          <a:prstGeom prst="rect">
            <a:avLst/>
          </a:prstGeom>
          <a:solidFill>
            <a:schemeClr val="accent3">
              <a:lumMod val="40000"/>
              <a:lumOff val="60000"/>
            </a:schemeClr>
          </a:solidFill>
          <a:ln w="38100">
            <a:solidFill>
              <a:schemeClr val="accent1"/>
            </a:solidFill>
          </a:ln>
        </p:spPr>
        <p:txBody>
          <a:bodyPr wrap="square" rtlCol="0">
            <a:spAutoFit/>
          </a:bodyPr>
          <a:lstStyle/>
          <a:p>
            <a:r>
              <a:rPr lang="zh-CN" altLang="en-US" sz="1600" dirty="0" smtClean="0"/>
              <a:t>圖</a:t>
            </a:r>
            <a:r>
              <a:rPr lang="zh-TW" altLang="en-US" sz="1600" dirty="0" smtClean="0"/>
              <a:t>中女性</a:t>
            </a:r>
            <a:r>
              <a:rPr lang="zh-CN" altLang="en-US" sz="1600" dirty="0" smtClean="0"/>
              <a:t>所</a:t>
            </a:r>
            <a:r>
              <a:rPr lang="zh-CN" altLang="en-US" sz="1600" dirty="0"/>
              <a:t>梳的，大概就是所謂「倭墮髻」（亦稱「墮馬髻」），這種髮髻的特色，是婦女騎馬前進時，髮髻似墮不墮，搖搖顫動</a:t>
            </a:r>
            <a:r>
              <a:rPr lang="zh-CN" altLang="en-US" sz="1600" dirty="0" smtClean="0"/>
              <a:t>，再配</a:t>
            </a:r>
            <a:r>
              <a:rPr lang="zh-CN" altLang="en-US" sz="1600" dirty="0"/>
              <a:t>上色彩鮮艷的襦裙，極具風采。（馬大勇，頁</a:t>
            </a:r>
            <a:r>
              <a:rPr lang="en-US" altLang="zh-CN" sz="1600" dirty="0"/>
              <a:t>65</a:t>
            </a:r>
            <a:r>
              <a:rPr lang="zh-CN" altLang="en-US" sz="1600" dirty="0"/>
              <a:t>）</a:t>
            </a:r>
            <a:endParaRPr lang="en-US" altLang="zh-CN" sz="1600" dirty="0"/>
          </a:p>
        </p:txBody>
      </p:sp>
      <p:sp>
        <p:nvSpPr>
          <p:cNvPr id="12" name="Striped Right Arrow 11"/>
          <p:cNvSpPr/>
          <p:nvPr/>
        </p:nvSpPr>
        <p:spPr>
          <a:xfrm rot="10800000">
            <a:off x="3198043" y="5494213"/>
            <a:ext cx="459557" cy="299591"/>
          </a:xfrm>
          <a:prstGeom prst="stripedRight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Tree>
    <p:extLst>
      <p:ext uri="{BB962C8B-B14F-4D97-AF65-F5344CB8AC3E}">
        <p14:creationId xmlns:p14="http://schemas.microsoft.com/office/powerpoint/2010/main" val="313378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17" y="228600"/>
            <a:ext cx="2495872" cy="1815882"/>
          </a:xfrm>
          <a:prstGeom prst="rect">
            <a:avLst/>
          </a:prstGeom>
          <a:solidFill>
            <a:schemeClr val="accent6">
              <a:lumMod val="20000"/>
              <a:lumOff val="80000"/>
            </a:schemeClr>
          </a:solidFill>
        </p:spPr>
        <p:txBody>
          <a:bodyPr wrap="square" rtlCol="0">
            <a:spAutoFit/>
          </a:bodyPr>
          <a:lstStyle/>
          <a:p>
            <a:r>
              <a:rPr lang="en-US" altLang="zh-TW" sz="2000" b="1" dirty="0" smtClean="0">
                <a:latin typeface="SimSun" panose="02010600030101010101" pitchFamily="2" charset="-122"/>
                <a:ea typeface="SimSun" panose="02010600030101010101" pitchFamily="2" charset="-122"/>
              </a:rPr>
              <a:t>1. </a:t>
            </a:r>
            <a:r>
              <a:rPr lang="zh-TW" altLang="en-US" sz="2000" b="1" dirty="0" smtClean="0">
                <a:latin typeface="SimSun" panose="02010600030101010101" pitchFamily="2" charset="-122"/>
                <a:ea typeface="SimSun" panose="02010600030101010101" pitchFamily="2" charset="-122"/>
              </a:rPr>
              <a:t>有人認為</a:t>
            </a:r>
            <a:r>
              <a:rPr lang="en-US" altLang="zh-CN" sz="2000" b="1" dirty="0" smtClean="0">
                <a:ea typeface="SimSun" panose="02010600030101010101" pitchFamily="2" charset="-122"/>
              </a:rPr>
              <a:t>D</a:t>
            </a:r>
            <a:r>
              <a:rPr lang="zh-CN" altLang="en-US" sz="2000" b="1" dirty="0" smtClean="0">
                <a:latin typeface="SimSun" panose="02010600030101010101" pitchFamily="2" charset="-122"/>
                <a:ea typeface="SimSun" panose="02010600030101010101" pitchFamily="2" charset="-122"/>
              </a:rPr>
              <a:t>或</a:t>
            </a:r>
            <a:r>
              <a:rPr lang="en-US" altLang="zh-CN" sz="2000" b="1" dirty="0" smtClean="0">
                <a:ea typeface="SimSun" panose="02010600030101010101" pitchFamily="2" charset="-122"/>
              </a:rPr>
              <a:t>E</a:t>
            </a:r>
            <a:r>
              <a:rPr lang="zh-TW" altLang="en-US" sz="2000" b="1" dirty="0" smtClean="0">
                <a:latin typeface="SimSun" panose="02010600030101010101" pitchFamily="2" charset="-122"/>
                <a:ea typeface="SimSun" panose="02010600030101010101" pitchFamily="2" charset="-122"/>
              </a:rPr>
              <a:t>最有機會是</a:t>
            </a:r>
            <a:r>
              <a:rPr lang="zh-CN" altLang="en-US" sz="2000" b="1" dirty="0"/>
              <a:t>虢國夫人</a:t>
            </a:r>
            <a:r>
              <a:rPr lang="zh-CN" altLang="en-US" sz="2000" b="1" dirty="0" smtClean="0"/>
              <a:t>。</a:t>
            </a:r>
            <a:endParaRPr lang="en-US" altLang="zh-CN" sz="2000" b="1" dirty="0" smtClean="0"/>
          </a:p>
          <a:p>
            <a:r>
              <a:rPr lang="zh-CN" altLang="en-US" dirty="0" smtClean="0"/>
              <a:t>即畫中居中二人其中一位為虢國夫人。</a:t>
            </a:r>
            <a:r>
              <a:rPr lang="zh-TW" altLang="en-US" dirty="0" smtClean="0">
                <a:latin typeface="SimSun" panose="02010600030101010101" pitchFamily="2" charset="-122"/>
                <a:ea typeface="SimSun" panose="02010600030101010101" pitchFamily="2" charset="-122"/>
              </a:rPr>
              <a:t>當中又以</a:t>
            </a:r>
            <a:r>
              <a:rPr lang="en-US" altLang="zh-TW" dirty="0" smtClean="0">
                <a:ea typeface="SimSun" panose="02010600030101010101" pitchFamily="2" charset="-122"/>
              </a:rPr>
              <a:t>E</a:t>
            </a:r>
            <a:r>
              <a:rPr lang="zh-TW" altLang="en-US" dirty="0" smtClean="0">
                <a:latin typeface="SimSun" panose="02010600030101010101" pitchFamily="2" charset="-122"/>
                <a:ea typeface="SimSun" panose="02010600030101010101" pitchFamily="2" charset="-122"/>
              </a:rPr>
              <a:t>因居較中心的位置而機會較大。</a:t>
            </a:r>
            <a:endParaRPr lang="en-US" dirty="0">
              <a:latin typeface="SimSun" panose="02010600030101010101" pitchFamily="2" charset="-122"/>
              <a:ea typeface="SimSun" panose="02010600030101010101" pitchFamily="2" charset="-122"/>
            </a:endParaRPr>
          </a:p>
        </p:txBody>
      </p:sp>
      <p:sp>
        <p:nvSpPr>
          <p:cNvPr id="4" name="TextBox 3"/>
          <p:cNvSpPr txBox="1"/>
          <p:nvPr/>
        </p:nvSpPr>
        <p:spPr>
          <a:xfrm>
            <a:off x="3048000" y="228600"/>
            <a:ext cx="2514599" cy="646331"/>
          </a:xfrm>
          <a:prstGeom prst="rect">
            <a:avLst/>
          </a:prstGeom>
          <a:solidFill>
            <a:schemeClr val="accent6">
              <a:lumMod val="60000"/>
              <a:lumOff val="40000"/>
            </a:schemeClr>
          </a:solidFill>
        </p:spPr>
        <p:txBody>
          <a:bodyPr wrap="square" rtlCol="0">
            <a:spAutoFit/>
          </a:bodyPr>
          <a:lstStyle/>
          <a:p>
            <a:r>
              <a:rPr lang="zh-CN" altLang="en-US" dirty="0" smtClean="0"/>
              <a:t>判斷依據一：</a:t>
            </a:r>
            <a:endParaRPr lang="en-US" altLang="zh-CN" dirty="0" smtClean="0"/>
          </a:p>
          <a:p>
            <a:r>
              <a:rPr lang="zh-CN" altLang="en-US" dirty="0" smtClean="0"/>
              <a:t>盛唐貴婦的服飾</a:t>
            </a:r>
            <a:endParaRPr lang="en-US" altLang="zh-CN" dirty="0" smtClean="0"/>
          </a:p>
        </p:txBody>
      </p:sp>
      <p:sp>
        <p:nvSpPr>
          <p:cNvPr id="5" name="TextBox 4"/>
          <p:cNvSpPr txBox="1"/>
          <p:nvPr/>
        </p:nvSpPr>
        <p:spPr>
          <a:xfrm>
            <a:off x="3048000" y="874931"/>
            <a:ext cx="2514599" cy="1200329"/>
          </a:xfrm>
          <a:prstGeom prst="rect">
            <a:avLst/>
          </a:prstGeom>
          <a:solidFill>
            <a:srgbClr val="FFFFE1"/>
          </a:solidFill>
        </p:spPr>
        <p:txBody>
          <a:bodyPr wrap="square" rtlCol="0">
            <a:spAutoFit/>
          </a:bodyPr>
          <a:lstStyle/>
          <a:p>
            <a:r>
              <a:rPr lang="zh-CN" altLang="en-US" dirty="0" smtClean="0"/>
              <a:t>隋唐時期</a:t>
            </a:r>
            <a:r>
              <a:rPr lang="zh-CN" altLang="en-US" dirty="0"/>
              <a:t>最時興</a:t>
            </a:r>
            <a:r>
              <a:rPr lang="zh-CN" altLang="en-US" dirty="0" smtClean="0"/>
              <a:t>的女子衣著是襦裙</a:t>
            </a:r>
            <a:r>
              <a:rPr lang="zh-CN" altLang="en-US" dirty="0"/>
              <a:t>，</a:t>
            </a:r>
            <a:r>
              <a:rPr lang="zh-CN" altLang="en-US" dirty="0" smtClean="0"/>
              <a:t>即短上衣加長裙</a:t>
            </a:r>
            <a:r>
              <a:rPr lang="zh-CN" altLang="en-US" dirty="0"/>
              <a:t>，</a:t>
            </a:r>
            <a:r>
              <a:rPr lang="zh-CN" altLang="en-US" dirty="0" smtClean="0"/>
              <a:t>裙腰以綢帶高系</a:t>
            </a:r>
            <a:r>
              <a:rPr lang="zh-CN" altLang="en-US" dirty="0"/>
              <a:t>，</a:t>
            </a:r>
            <a:r>
              <a:rPr lang="zh-CN" altLang="en-US" dirty="0" smtClean="0"/>
              <a:t>幾乎及腋下。</a:t>
            </a:r>
            <a:endParaRPr lang="en-US" dirty="0"/>
          </a:p>
        </p:txBody>
      </p:sp>
      <p:pic>
        <p:nvPicPr>
          <p:cNvPr id="6" name="Picture 4" descr="C:\Users\User\Desktop\EDB Proposal\虢國夫人游春圖\DOC070417-07042017170557-00003.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99" t="9408" r="14695" b="3984"/>
          <a:stretch/>
        </p:blipFill>
        <p:spPr bwMode="auto">
          <a:xfrm rot="5400000">
            <a:off x="2783442" y="2596886"/>
            <a:ext cx="3065595" cy="2286000"/>
          </a:xfrm>
          <a:prstGeom prst="rect">
            <a:avLst/>
          </a:prstGeom>
          <a:solidFill>
            <a:srgbClr val="FFFFFF">
              <a:shade val="85000"/>
            </a:srgbClr>
          </a:solidFill>
          <a:ln w="88900" cap="sq">
            <a:solidFill>
              <a:schemeClr val="accent6">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TextBox 6"/>
          <p:cNvSpPr txBox="1"/>
          <p:nvPr/>
        </p:nvSpPr>
        <p:spPr>
          <a:xfrm>
            <a:off x="3505200" y="5254823"/>
            <a:ext cx="1622081" cy="307777"/>
          </a:xfrm>
          <a:prstGeom prst="rect">
            <a:avLst/>
          </a:prstGeom>
          <a:solidFill>
            <a:srgbClr val="FFFFE1"/>
          </a:solidFill>
        </p:spPr>
        <p:txBody>
          <a:bodyPr wrap="square" rtlCol="0">
            <a:spAutoFit/>
          </a:bodyPr>
          <a:lstStyle/>
          <a:p>
            <a:pPr algn="ctr"/>
            <a:r>
              <a:rPr lang="zh-CN" altLang="en-US" sz="1400" dirty="0"/>
              <a:t>盛</a:t>
            </a:r>
            <a:r>
              <a:rPr lang="zh-CN" altLang="en-US" sz="1400" dirty="0" smtClean="0"/>
              <a:t>唐女服平面圖</a:t>
            </a:r>
            <a:endParaRPr lang="en-US" sz="1400" dirty="0"/>
          </a:p>
        </p:txBody>
      </p:sp>
      <p:sp>
        <p:nvSpPr>
          <p:cNvPr id="8" name="TextBox 7"/>
          <p:cNvSpPr txBox="1"/>
          <p:nvPr/>
        </p:nvSpPr>
        <p:spPr>
          <a:xfrm>
            <a:off x="6172200" y="228600"/>
            <a:ext cx="2438401" cy="646331"/>
          </a:xfrm>
          <a:prstGeom prst="rect">
            <a:avLst/>
          </a:prstGeom>
          <a:solidFill>
            <a:schemeClr val="accent6">
              <a:lumMod val="60000"/>
              <a:lumOff val="40000"/>
            </a:schemeClr>
          </a:solidFill>
        </p:spPr>
        <p:txBody>
          <a:bodyPr wrap="square" rtlCol="0">
            <a:spAutoFit/>
          </a:bodyPr>
          <a:lstStyle/>
          <a:p>
            <a:r>
              <a:rPr lang="zh-CN" altLang="en-US" dirty="0"/>
              <a:t>判斷依</a:t>
            </a:r>
            <a:r>
              <a:rPr lang="zh-CN" altLang="en-US" dirty="0" smtClean="0"/>
              <a:t>據二：</a:t>
            </a:r>
            <a:endParaRPr lang="en-US" altLang="zh-CN" dirty="0" smtClean="0"/>
          </a:p>
          <a:p>
            <a:r>
              <a:rPr lang="zh-CN" altLang="en-US" dirty="0" smtClean="0"/>
              <a:t>盛唐貴婦的髮型</a:t>
            </a:r>
            <a:endParaRPr lang="en-US" dirty="0"/>
          </a:p>
        </p:txBody>
      </p:sp>
      <p:sp>
        <p:nvSpPr>
          <p:cNvPr id="9" name="TextBox 8"/>
          <p:cNvSpPr txBox="1"/>
          <p:nvPr/>
        </p:nvSpPr>
        <p:spPr>
          <a:xfrm>
            <a:off x="6172200" y="838200"/>
            <a:ext cx="2457965" cy="1200329"/>
          </a:xfrm>
          <a:prstGeom prst="rect">
            <a:avLst/>
          </a:prstGeom>
          <a:solidFill>
            <a:srgbClr val="FFFFE1"/>
          </a:solidFill>
        </p:spPr>
        <p:txBody>
          <a:bodyPr wrap="square" rtlCol="0">
            <a:spAutoFit/>
          </a:bodyPr>
          <a:lstStyle/>
          <a:p>
            <a:r>
              <a:rPr lang="zh-CN" altLang="en-US" dirty="0" smtClean="0"/>
              <a:t>唐代以頭髮濃密、髮髻高聳為美，她們製造出各式各樣的髮髻，流行的款式達上百種。</a:t>
            </a:r>
            <a:endParaRPr lang="en-US" dirty="0"/>
          </a:p>
        </p:txBody>
      </p:sp>
      <p:pic>
        <p:nvPicPr>
          <p:cNvPr id="10" name="Picture 2" descr="C:\Users\User\Desktop\髮型.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963" t="56815" r="2283" b="14183"/>
          <a:stretch/>
        </p:blipFill>
        <p:spPr bwMode="auto">
          <a:xfrm>
            <a:off x="5257800" y="3960413"/>
            <a:ext cx="3829566" cy="220881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096000" y="2133600"/>
            <a:ext cx="2590800" cy="1815882"/>
          </a:xfrm>
          <a:prstGeom prst="rect">
            <a:avLst/>
          </a:prstGeom>
          <a:solidFill>
            <a:schemeClr val="accent6">
              <a:lumMod val="75000"/>
            </a:schemeClr>
          </a:solidFill>
        </p:spPr>
        <p:txBody>
          <a:bodyPr wrap="square" rtlCol="0">
            <a:spAutoFit/>
          </a:bodyPr>
          <a:lstStyle/>
          <a:p>
            <a:r>
              <a:rPr lang="zh-CN" altLang="en-US" sz="1600" dirty="0"/>
              <a:t>盛唐時</a:t>
            </a:r>
            <a:r>
              <a:rPr lang="zh-CN" altLang="en-US" sz="1600" dirty="0" smtClean="0"/>
              <a:t>期，京城長安流行起墮馬髻。墮馬髻梳成似墮不墮，向一邊伸出的模樣。唐代仕女們騎馬最喜歡梳此種髮型。</a:t>
            </a:r>
            <a:r>
              <a:rPr lang="en-US" altLang="zh-CN" sz="1600" dirty="0" smtClean="0"/>
              <a:t>《</a:t>
            </a:r>
            <a:r>
              <a:rPr lang="zh-CN" altLang="en-US" sz="1600" dirty="0" smtClean="0"/>
              <a:t>游春圖</a:t>
            </a:r>
            <a:r>
              <a:rPr lang="en-US" altLang="zh-CN" sz="1600" dirty="0" smtClean="0"/>
              <a:t>》</a:t>
            </a:r>
            <a:r>
              <a:rPr lang="zh-CN" altLang="en-US" sz="1600" dirty="0" smtClean="0"/>
              <a:t>居中</a:t>
            </a:r>
            <a:r>
              <a:rPr lang="zh-CN" altLang="en-US" sz="1600" dirty="0"/>
              <a:t>二位</a:t>
            </a:r>
            <a:r>
              <a:rPr lang="zh-CN" altLang="en-US" sz="1600" dirty="0" smtClean="0"/>
              <a:t>為此種髮型的典型代表</a:t>
            </a:r>
            <a:r>
              <a:rPr lang="zh-TW" altLang="en-US" sz="1600" dirty="0">
                <a:latin typeface="SimSun" panose="02010600030101010101" pitchFamily="2" charset="-122"/>
                <a:ea typeface="SimSun" panose="02010600030101010101" pitchFamily="2" charset="-122"/>
              </a:rPr>
              <a:t>。</a:t>
            </a:r>
            <a:endParaRPr lang="en-US" sz="1600" dirty="0">
              <a:latin typeface="SimSun" panose="02010600030101010101" pitchFamily="2" charset="-122"/>
              <a:ea typeface="SimSun" panose="02010600030101010101" pitchFamily="2" charset="-122"/>
            </a:endParaRPr>
          </a:p>
        </p:txBody>
      </p:sp>
      <p:grpSp>
        <p:nvGrpSpPr>
          <p:cNvPr id="16" name="群組 15"/>
          <p:cNvGrpSpPr/>
          <p:nvPr/>
        </p:nvGrpSpPr>
        <p:grpSpPr>
          <a:xfrm>
            <a:off x="365674" y="2298777"/>
            <a:ext cx="2422457" cy="4221584"/>
            <a:chOff x="365674" y="2298777"/>
            <a:chExt cx="2422457" cy="4221584"/>
          </a:xfrm>
        </p:grpSpPr>
        <p:pic>
          <p:nvPicPr>
            <p:cNvPr id="2" name="Picture 3" descr="C:\Users\User\Desktop\游春圖_I.jpg"/>
            <p:cNvPicPr>
              <a:picLocks noChangeAspect="1" noChangeArrowheads="1"/>
            </p:cNvPicPr>
            <p:nvPr/>
          </p:nvPicPr>
          <p:blipFill rotWithShape="1">
            <a:blip r:embed="rId4">
              <a:extLst>
                <a:ext uri="{28A0092B-C50C-407E-A947-70E740481C1C}">
                  <a14:useLocalDpi xmlns:a14="http://schemas.microsoft.com/office/drawing/2010/main" val="0"/>
                </a:ext>
              </a:extLst>
            </a:blip>
            <a:srcRect r="10494"/>
            <a:stretch/>
          </p:blipFill>
          <p:spPr bwMode="auto">
            <a:xfrm>
              <a:off x="365674" y="2298777"/>
              <a:ext cx="2422457" cy="4221584"/>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p:cNvSpPr/>
            <p:nvPr/>
          </p:nvSpPr>
          <p:spPr>
            <a:xfrm>
              <a:off x="1496660" y="2317499"/>
              <a:ext cx="838200" cy="811084"/>
            </a:xfrm>
            <a:prstGeom prst="ellipse">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44420" y="3536477"/>
              <a:ext cx="838200" cy="811084"/>
            </a:xfrm>
            <a:prstGeom prst="ellipse">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flipH="1">
              <a:off x="1472802" y="2529642"/>
              <a:ext cx="364117" cy="369332"/>
            </a:xfrm>
            <a:prstGeom prst="rect">
              <a:avLst/>
            </a:prstGeom>
            <a:noFill/>
          </p:spPr>
          <p:txBody>
            <a:bodyPr wrap="square" rtlCol="0">
              <a:spAutoFit/>
            </a:bodyPr>
            <a:lstStyle/>
            <a:p>
              <a:r>
                <a:rPr lang="en-US" altLang="zh-CN" dirty="0" smtClean="0">
                  <a:solidFill>
                    <a:srgbClr val="FF0000"/>
                  </a:solidFill>
                </a:rPr>
                <a:t>D</a:t>
              </a:r>
              <a:endParaRPr lang="en-US" dirty="0">
                <a:solidFill>
                  <a:srgbClr val="FF0000"/>
                </a:solidFill>
              </a:endParaRPr>
            </a:p>
          </p:txBody>
        </p:sp>
        <p:sp>
          <p:nvSpPr>
            <p:cNvPr id="15" name="TextBox 14"/>
            <p:cNvSpPr txBox="1"/>
            <p:nvPr/>
          </p:nvSpPr>
          <p:spPr>
            <a:xfrm>
              <a:off x="844420" y="3723400"/>
              <a:ext cx="296876" cy="369332"/>
            </a:xfrm>
            <a:prstGeom prst="rect">
              <a:avLst/>
            </a:prstGeom>
            <a:noFill/>
          </p:spPr>
          <p:txBody>
            <a:bodyPr wrap="none" rtlCol="0">
              <a:spAutoFit/>
            </a:bodyPr>
            <a:lstStyle/>
            <a:p>
              <a:r>
                <a:rPr lang="en-US" altLang="zh-CN" dirty="0" smtClean="0">
                  <a:solidFill>
                    <a:srgbClr val="FF0000"/>
                  </a:solidFill>
                </a:rPr>
                <a:t>E</a:t>
              </a:r>
              <a:endParaRPr lang="en-US" dirty="0">
                <a:solidFill>
                  <a:srgbClr val="FF0000"/>
                </a:solidFill>
              </a:endParaRPr>
            </a:p>
          </p:txBody>
        </p:sp>
      </p:grpSp>
      <p:sp>
        <p:nvSpPr>
          <p:cNvPr id="17" name="TextBox 16"/>
          <p:cNvSpPr txBox="1"/>
          <p:nvPr/>
        </p:nvSpPr>
        <p:spPr>
          <a:xfrm>
            <a:off x="6542259" y="6169223"/>
            <a:ext cx="1763541" cy="307777"/>
          </a:xfrm>
          <a:prstGeom prst="rect">
            <a:avLst/>
          </a:prstGeom>
          <a:solidFill>
            <a:srgbClr val="FFFFE1"/>
          </a:solidFill>
        </p:spPr>
        <p:txBody>
          <a:bodyPr wrap="square" rtlCol="0">
            <a:spAutoFit/>
          </a:bodyPr>
          <a:lstStyle/>
          <a:p>
            <a:pPr algn="ctr"/>
            <a:r>
              <a:rPr lang="zh-CN" altLang="en-US" sz="1400" dirty="0" smtClean="0"/>
              <a:t>唐代髮髻樣式圖例</a:t>
            </a:r>
            <a:endParaRPr lang="en-US" sz="1400" dirty="0"/>
          </a:p>
        </p:txBody>
      </p:sp>
    </p:spTree>
    <p:extLst>
      <p:ext uri="{BB962C8B-B14F-4D97-AF65-F5344CB8AC3E}">
        <p14:creationId xmlns:p14="http://schemas.microsoft.com/office/powerpoint/2010/main" val="360574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par>
                          <p:cTn id="35" fill="hold">
                            <p:stCondLst>
                              <p:cond delay="500"/>
                            </p:stCondLst>
                            <p:childTnLst>
                              <p:par>
                                <p:cTn id="36" presetID="14" presetClass="entr" presetSubtype="10"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randombar(horizontal)">
                                      <p:cBhvr>
                                        <p:cTn id="38" dur="500"/>
                                        <p:tgtEl>
                                          <p:spTgt spid="10"/>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arn(inVertical)">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1"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User\Desktop\EDB Proposal\虢國夫人游春圖\游春圖.jpg"/>
          <p:cNvPicPr>
            <a:picLocks noChangeAspect="1" noChangeArrowheads="1"/>
          </p:cNvPicPr>
          <p:nvPr/>
        </p:nvPicPr>
        <p:blipFill rotWithShape="1">
          <a:blip r:embed="rId3">
            <a:extLst>
              <a:ext uri="{28A0092B-C50C-407E-A947-70E740481C1C}">
                <a14:useLocalDpi xmlns:a14="http://schemas.microsoft.com/office/drawing/2010/main" val="0"/>
              </a:ext>
            </a:extLst>
          </a:blip>
          <a:srcRect l="46580" t="13754" r="49576" b="51921"/>
          <a:stretch/>
        </p:blipFill>
        <p:spPr bwMode="auto">
          <a:xfrm>
            <a:off x="26405" y="15218"/>
            <a:ext cx="3790543" cy="6842782"/>
          </a:xfrm>
          <a:prstGeom prst="rect">
            <a:avLst/>
          </a:prstGeom>
          <a:noFill/>
          <a:ln w="38100">
            <a:solidFill>
              <a:srgbClr val="C00000"/>
            </a:solidFill>
            <a:prstDash val="sysDot"/>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143000" y="381000"/>
            <a:ext cx="304800" cy="369332"/>
          </a:xfrm>
          <a:prstGeom prst="rect">
            <a:avLst/>
          </a:prstGeom>
          <a:noFill/>
        </p:spPr>
        <p:txBody>
          <a:bodyPr wrap="square" rtlCol="0">
            <a:spAutoFit/>
          </a:bodyPr>
          <a:lstStyle/>
          <a:p>
            <a:r>
              <a:rPr lang="en-US" altLang="zh-CN" dirty="0" smtClean="0"/>
              <a:t>G</a:t>
            </a:r>
            <a:endParaRPr lang="en-US" dirty="0"/>
          </a:p>
        </p:txBody>
      </p:sp>
      <p:pic>
        <p:nvPicPr>
          <p:cNvPr id="13" name="Picture 12" descr="C:\Users\User\Desktop\郵票.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5218"/>
            <a:ext cx="5105400" cy="181239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4953000" y="304800"/>
            <a:ext cx="381000" cy="445532"/>
          </a:xfrm>
          <a:prstGeom prst="rect">
            <a:avLst/>
          </a:prstGeom>
          <a:noFill/>
          <a:ln w="317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17" name="Straight Connector 16"/>
          <p:cNvCxnSpPr/>
          <p:nvPr/>
        </p:nvCxnSpPr>
        <p:spPr>
          <a:xfrm>
            <a:off x="3657600" y="527566"/>
            <a:ext cx="1219200" cy="0"/>
          </a:xfrm>
          <a:prstGeom prst="line">
            <a:avLst/>
          </a:prstGeom>
          <a:ln w="28575">
            <a:solidFill>
              <a:schemeClr val="accent1">
                <a:lumMod val="7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3" name="群組 2"/>
          <p:cNvGrpSpPr/>
          <p:nvPr/>
        </p:nvGrpSpPr>
        <p:grpSpPr>
          <a:xfrm>
            <a:off x="4043340" y="3183065"/>
            <a:ext cx="4756842" cy="1600200"/>
            <a:chOff x="4069910" y="3552008"/>
            <a:chExt cx="4756842" cy="1600200"/>
          </a:xfrm>
        </p:grpSpPr>
        <p:sp>
          <p:nvSpPr>
            <p:cNvPr id="4" name="Rectangle 3"/>
            <p:cNvSpPr/>
            <p:nvPr/>
          </p:nvSpPr>
          <p:spPr>
            <a:xfrm>
              <a:off x="4069910" y="3552008"/>
              <a:ext cx="4756842" cy="1600200"/>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5" name="Oval 4"/>
            <p:cNvSpPr/>
            <p:nvPr/>
          </p:nvSpPr>
          <p:spPr>
            <a:xfrm>
              <a:off x="7966672" y="4165288"/>
              <a:ext cx="533400" cy="4953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1" name="Oval 10"/>
            <p:cNvSpPr/>
            <p:nvPr/>
          </p:nvSpPr>
          <p:spPr>
            <a:xfrm>
              <a:off x="6927788" y="4378482"/>
              <a:ext cx="533400" cy="4953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2" name="Oval 11"/>
            <p:cNvSpPr/>
            <p:nvPr/>
          </p:nvSpPr>
          <p:spPr>
            <a:xfrm>
              <a:off x="6394388" y="3988047"/>
              <a:ext cx="533400" cy="4953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4" name="Oval 13"/>
            <p:cNvSpPr/>
            <p:nvPr/>
          </p:nvSpPr>
          <p:spPr>
            <a:xfrm>
              <a:off x="5445282" y="3842950"/>
              <a:ext cx="533400" cy="49530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6" name="Oval 15"/>
            <p:cNvSpPr/>
            <p:nvPr/>
          </p:nvSpPr>
          <p:spPr>
            <a:xfrm>
              <a:off x="5133315" y="4381500"/>
              <a:ext cx="533400" cy="49530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8" name="Oval 17"/>
            <p:cNvSpPr/>
            <p:nvPr/>
          </p:nvSpPr>
          <p:spPr>
            <a:xfrm>
              <a:off x="4558043" y="4122589"/>
              <a:ext cx="533400" cy="4953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9" name="Oval 18"/>
            <p:cNvSpPr/>
            <p:nvPr/>
          </p:nvSpPr>
          <p:spPr>
            <a:xfrm>
              <a:off x="4866615" y="3657600"/>
              <a:ext cx="533400" cy="4953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0" name="Oval 19"/>
            <p:cNvSpPr/>
            <p:nvPr/>
          </p:nvSpPr>
          <p:spPr>
            <a:xfrm>
              <a:off x="4190623" y="4599103"/>
              <a:ext cx="533400" cy="4953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 name="TextBox 5"/>
            <p:cNvSpPr txBox="1"/>
            <p:nvPr/>
          </p:nvSpPr>
          <p:spPr>
            <a:xfrm>
              <a:off x="7943466" y="4260548"/>
              <a:ext cx="592338" cy="276999"/>
            </a:xfrm>
            <a:prstGeom prst="rect">
              <a:avLst/>
            </a:prstGeom>
            <a:noFill/>
          </p:spPr>
          <p:txBody>
            <a:bodyPr wrap="square" rtlCol="0">
              <a:spAutoFit/>
            </a:bodyPr>
            <a:lstStyle/>
            <a:p>
              <a:r>
                <a:rPr lang="zh-CN" altLang="en-US" sz="1200" dirty="0" smtClean="0"/>
                <a:t>隨從</a:t>
              </a:r>
              <a:r>
                <a:rPr lang="en-US" altLang="zh-TW" sz="1200" dirty="0" smtClean="0"/>
                <a:t>A</a:t>
              </a:r>
              <a:endParaRPr lang="zh-HK" altLang="en-US" sz="1200" dirty="0"/>
            </a:p>
          </p:txBody>
        </p:sp>
        <p:sp>
          <p:nvSpPr>
            <p:cNvPr id="21" name="TextBox 20"/>
            <p:cNvSpPr txBox="1"/>
            <p:nvPr/>
          </p:nvSpPr>
          <p:spPr>
            <a:xfrm>
              <a:off x="6927788" y="4490651"/>
              <a:ext cx="595950" cy="276999"/>
            </a:xfrm>
            <a:prstGeom prst="rect">
              <a:avLst/>
            </a:prstGeom>
            <a:noFill/>
          </p:spPr>
          <p:txBody>
            <a:bodyPr wrap="square" rtlCol="0">
              <a:spAutoFit/>
            </a:bodyPr>
            <a:lstStyle/>
            <a:p>
              <a:r>
                <a:rPr lang="zh-CN" altLang="en-US" sz="1200" dirty="0" smtClean="0"/>
                <a:t>隨從</a:t>
              </a:r>
              <a:r>
                <a:rPr lang="en-US" altLang="zh-TW" sz="1200" dirty="0" smtClean="0"/>
                <a:t>B</a:t>
              </a:r>
              <a:endParaRPr lang="zh-HK" altLang="en-US" sz="1200" dirty="0"/>
            </a:p>
          </p:txBody>
        </p:sp>
        <p:sp>
          <p:nvSpPr>
            <p:cNvPr id="22" name="TextBox 21"/>
            <p:cNvSpPr txBox="1"/>
            <p:nvPr/>
          </p:nvSpPr>
          <p:spPr>
            <a:xfrm>
              <a:off x="6394388" y="4104501"/>
              <a:ext cx="623178" cy="276999"/>
            </a:xfrm>
            <a:prstGeom prst="rect">
              <a:avLst/>
            </a:prstGeom>
            <a:noFill/>
          </p:spPr>
          <p:txBody>
            <a:bodyPr wrap="square" rtlCol="0">
              <a:spAutoFit/>
            </a:bodyPr>
            <a:lstStyle/>
            <a:p>
              <a:r>
                <a:rPr lang="zh-CN" altLang="en-US" sz="1200" dirty="0" smtClean="0"/>
                <a:t>隨從</a:t>
              </a:r>
              <a:r>
                <a:rPr lang="en-US" altLang="zh-TW" sz="1200" dirty="0" smtClean="0"/>
                <a:t>C</a:t>
              </a:r>
              <a:endParaRPr lang="zh-HK" altLang="en-US" sz="1200" dirty="0"/>
            </a:p>
          </p:txBody>
        </p:sp>
        <p:sp>
          <p:nvSpPr>
            <p:cNvPr id="23" name="TextBox 22"/>
            <p:cNvSpPr txBox="1"/>
            <p:nvPr/>
          </p:nvSpPr>
          <p:spPr>
            <a:xfrm>
              <a:off x="4884721" y="3766750"/>
              <a:ext cx="622427" cy="276999"/>
            </a:xfrm>
            <a:prstGeom prst="rect">
              <a:avLst/>
            </a:prstGeom>
            <a:noFill/>
          </p:spPr>
          <p:txBody>
            <a:bodyPr wrap="square" rtlCol="0">
              <a:spAutoFit/>
            </a:bodyPr>
            <a:lstStyle/>
            <a:p>
              <a:r>
                <a:rPr lang="zh-CN" altLang="en-US" sz="1200" dirty="0" smtClean="0"/>
                <a:t>隨從</a:t>
              </a:r>
              <a:r>
                <a:rPr lang="en-US" altLang="zh-TW" sz="1200" dirty="0"/>
                <a:t>F</a:t>
              </a:r>
              <a:endParaRPr lang="zh-HK" altLang="en-US" sz="1200" dirty="0"/>
            </a:p>
          </p:txBody>
        </p:sp>
        <p:sp>
          <p:nvSpPr>
            <p:cNvPr id="24" name="TextBox 23"/>
            <p:cNvSpPr txBox="1"/>
            <p:nvPr/>
          </p:nvSpPr>
          <p:spPr>
            <a:xfrm>
              <a:off x="4186617" y="4712967"/>
              <a:ext cx="613749" cy="276999"/>
            </a:xfrm>
            <a:prstGeom prst="rect">
              <a:avLst/>
            </a:prstGeom>
            <a:noFill/>
          </p:spPr>
          <p:txBody>
            <a:bodyPr wrap="square" rtlCol="0">
              <a:spAutoFit/>
            </a:bodyPr>
            <a:lstStyle/>
            <a:p>
              <a:r>
                <a:rPr lang="zh-CN" altLang="en-US" sz="1200" dirty="0" smtClean="0"/>
                <a:t>隨從</a:t>
              </a:r>
              <a:r>
                <a:rPr lang="en-US" altLang="zh-TW" sz="1200" dirty="0"/>
                <a:t>H</a:t>
              </a:r>
              <a:endParaRPr lang="zh-HK" altLang="en-US" sz="1200" dirty="0"/>
            </a:p>
          </p:txBody>
        </p:sp>
        <p:sp>
          <p:nvSpPr>
            <p:cNvPr id="25" name="TextBox 24"/>
            <p:cNvSpPr txBox="1"/>
            <p:nvPr/>
          </p:nvSpPr>
          <p:spPr>
            <a:xfrm>
              <a:off x="5445281" y="3952100"/>
              <a:ext cx="637139" cy="276999"/>
            </a:xfrm>
            <a:prstGeom prst="rect">
              <a:avLst/>
            </a:prstGeom>
            <a:noFill/>
          </p:spPr>
          <p:txBody>
            <a:bodyPr wrap="square" rtlCol="0">
              <a:spAutoFit/>
            </a:bodyPr>
            <a:lstStyle/>
            <a:p>
              <a:r>
                <a:rPr lang="zh-CN" altLang="en-US" sz="1200" dirty="0" smtClean="0"/>
                <a:t>仕女</a:t>
              </a:r>
              <a:r>
                <a:rPr lang="en-US" altLang="zh-TW" sz="1200" dirty="0"/>
                <a:t>D</a:t>
              </a:r>
              <a:endParaRPr lang="zh-HK" altLang="en-US" sz="1200" dirty="0"/>
            </a:p>
          </p:txBody>
        </p:sp>
        <p:sp>
          <p:nvSpPr>
            <p:cNvPr id="26" name="TextBox 25"/>
            <p:cNvSpPr txBox="1"/>
            <p:nvPr/>
          </p:nvSpPr>
          <p:spPr>
            <a:xfrm>
              <a:off x="5136119" y="4490651"/>
              <a:ext cx="590738" cy="276999"/>
            </a:xfrm>
            <a:prstGeom prst="rect">
              <a:avLst/>
            </a:prstGeom>
            <a:noFill/>
          </p:spPr>
          <p:txBody>
            <a:bodyPr wrap="square" rtlCol="0">
              <a:spAutoFit/>
            </a:bodyPr>
            <a:lstStyle/>
            <a:p>
              <a:r>
                <a:rPr lang="zh-CN" altLang="en-US" sz="1200" dirty="0" smtClean="0"/>
                <a:t>仕女</a:t>
              </a:r>
              <a:r>
                <a:rPr lang="en-US" altLang="zh-TW" sz="1200" dirty="0"/>
                <a:t>E</a:t>
              </a:r>
              <a:endParaRPr lang="zh-HK" altLang="en-US" sz="1200" dirty="0"/>
            </a:p>
          </p:txBody>
        </p:sp>
        <p:sp>
          <p:nvSpPr>
            <p:cNvPr id="27" name="TextBox 26"/>
            <p:cNvSpPr txBox="1"/>
            <p:nvPr/>
          </p:nvSpPr>
          <p:spPr>
            <a:xfrm>
              <a:off x="4617268" y="4198993"/>
              <a:ext cx="533400" cy="400110"/>
            </a:xfrm>
            <a:prstGeom prst="rect">
              <a:avLst/>
            </a:prstGeom>
            <a:noFill/>
            <a:ln>
              <a:noFill/>
            </a:ln>
          </p:spPr>
          <p:txBody>
            <a:bodyPr wrap="square" rtlCol="0">
              <a:spAutoFit/>
            </a:bodyPr>
            <a:lstStyle/>
            <a:p>
              <a:r>
                <a:rPr lang="en-US" altLang="zh-CN" sz="2000" dirty="0" smtClean="0">
                  <a:solidFill>
                    <a:srgbClr val="FF0000"/>
                  </a:solidFill>
                </a:rPr>
                <a:t>G</a:t>
              </a:r>
              <a:endParaRPr lang="zh-HK" altLang="en-US" sz="2000" dirty="0">
                <a:solidFill>
                  <a:srgbClr val="FF0000"/>
                </a:solidFill>
              </a:endParaRPr>
            </a:p>
          </p:txBody>
        </p:sp>
      </p:grpSp>
      <p:sp>
        <p:nvSpPr>
          <p:cNvPr id="10" name="TextBox 9"/>
          <p:cNvSpPr txBox="1"/>
          <p:nvPr/>
        </p:nvSpPr>
        <p:spPr>
          <a:xfrm>
            <a:off x="4043340" y="4918272"/>
            <a:ext cx="4756842" cy="830997"/>
          </a:xfrm>
          <a:prstGeom prst="rect">
            <a:avLst/>
          </a:prstGeom>
          <a:noFill/>
        </p:spPr>
        <p:txBody>
          <a:bodyPr wrap="square" rtlCol="0">
            <a:spAutoFit/>
          </a:bodyPr>
          <a:lstStyle/>
          <a:p>
            <a:r>
              <a:rPr lang="zh-CN" altLang="en-US" sz="1600" dirty="0" smtClean="0">
                <a:latin typeface="+mn-ea"/>
              </a:rPr>
              <a:t>為了</a:t>
            </a:r>
            <a:r>
              <a:rPr lang="zh-TW" altLang="en-US" sz="1600" dirty="0" smtClean="0">
                <a:latin typeface="SimSun" panose="02010600030101010101" pitchFamily="2" charset="-122"/>
                <a:ea typeface="SimSun" panose="02010600030101010101" pitchFamily="2" charset="-122"/>
              </a:rPr>
              <a:t>突</a:t>
            </a:r>
            <a:r>
              <a:rPr lang="zh-CN" altLang="en-US" sz="1600" dirty="0" smtClean="0">
                <a:latin typeface="+mn-ea"/>
              </a:rPr>
              <a:t>出</a:t>
            </a:r>
            <a:r>
              <a:rPr lang="en-US" altLang="zh-CN" sz="1600" dirty="0" smtClean="0"/>
              <a:t>G</a:t>
            </a:r>
            <a:r>
              <a:rPr lang="zh-CN" altLang="en-US" sz="1600" dirty="0" smtClean="0"/>
              <a:t>，畫家不單單在</a:t>
            </a:r>
            <a:r>
              <a:rPr lang="en-US" altLang="zh-CN" sz="1600" dirty="0"/>
              <a:t>〈</a:t>
            </a:r>
            <a:r>
              <a:rPr lang="zh-TW" altLang="en-US" sz="1600" dirty="0">
                <a:latin typeface="宋体" panose="02010600030101010101" pitchFamily="2" charset="-122"/>
                <a:ea typeface="宋体" panose="02010600030101010101" pitchFamily="2" charset="-122"/>
              </a:rPr>
              <a:t>唐虢國夫人游春圖</a:t>
            </a:r>
            <a:r>
              <a:rPr lang="en-US" altLang="zh-CN" sz="1600" dirty="0">
                <a:latin typeface="宋体" panose="02010600030101010101" pitchFamily="2" charset="-122"/>
                <a:ea typeface="宋体" panose="02010600030101010101" pitchFamily="2" charset="-122"/>
              </a:rPr>
              <a:t>&gt;</a:t>
            </a:r>
            <a:r>
              <a:rPr lang="zh-CN" altLang="en-US" sz="1600" dirty="0" smtClean="0"/>
              <a:t>出遊排列上有所佈置，還特意要一個仕女和一個隨從將目光注視在她身上，你能把他們找出來嗎？</a:t>
            </a:r>
            <a:endParaRPr lang="en-US" altLang="zh-CN" sz="1600" dirty="0" smtClean="0"/>
          </a:p>
        </p:txBody>
      </p:sp>
      <p:sp>
        <p:nvSpPr>
          <p:cNvPr id="28" name="TextBox 27"/>
          <p:cNvSpPr txBox="1"/>
          <p:nvPr/>
        </p:nvSpPr>
        <p:spPr>
          <a:xfrm>
            <a:off x="3955988" y="1843620"/>
            <a:ext cx="5035612" cy="1323439"/>
          </a:xfrm>
          <a:prstGeom prst="rect">
            <a:avLst/>
          </a:prstGeom>
          <a:noFill/>
        </p:spPr>
        <p:txBody>
          <a:bodyPr wrap="square" rtlCol="0">
            <a:spAutoFit/>
          </a:bodyPr>
          <a:lstStyle/>
          <a:p>
            <a:r>
              <a:rPr lang="en-US" altLang="zh-TW" sz="1600" b="1" dirty="0" smtClean="0">
                <a:latin typeface="SimSun" panose="02010600030101010101" pitchFamily="2" charset="-122"/>
                <a:ea typeface="SimSun" panose="02010600030101010101" pitchFamily="2" charset="-122"/>
              </a:rPr>
              <a:t>2. </a:t>
            </a:r>
            <a:r>
              <a:rPr lang="zh-TW" altLang="en-US" sz="1600" b="1" dirty="0" smtClean="0">
                <a:latin typeface="SimSun" panose="02010600030101010101" pitchFamily="2" charset="-122"/>
                <a:ea typeface="SimSun" panose="02010600030101010101" pitchFamily="2" charset="-122"/>
              </a:rPr>
              <a:t>也有人認為</a:t>
            </a:r>
            <a:r>
              <a:rPr lang="en-US" altLang="zh-CN" sz="1600" b="1" dirty="0" smtClean="0"/>
              <a:t>G</a:t>
            </a:r>
            <a:r>
              <a:rPr lang="zh-CN" altLang="en-US" sz="1600" b="1" dirty="0"/>
              <a:t>很有</a:t>
            </a:r>
            <a:r>
              <a:rPr lang="zh-CN" altLang="en-US" sz="1600" b="1" dirty="0" smtClean="0"/>
              <a:t>可能是</a:t>
            </a:r>
            <a:r>
              <a:rPr lang="zh-CN" altLang="en-US" sz="1600" b="1" dirty="0"/>
              <a:t>虢國夫人。原因有二：</a:t>
            </a:r>
            <a:endParaRPr lang="en-US" altLang="zh-CN" sz="1600" b="1" dirty="0"/>
          </a:p>
          <a:p>
            <a:r>
              <a:rPr lang="zh-CN" altLang="en-US" sz="1600" dirty="0" smtClean="0"/>
              <a:t>（</a:t>
            </a:r>
            <a:r>
              <a:rPr lang="en-US" altLang="zh-CN" sz="1600" dirty="0" smtClean="0"/>
              <a:t>1</a:t>
            </a:r>
            <a:r>
              <a:rPr lang="zh-CN" altLang="en-US" sz="1600" dirty="0" smtClean="0"/>
              <a:t>）虢國夫人是有女兒的，</a:t>
            </a:r>
            <a:r>
              <a:rPr lang="en-US" altLang="zh-CN" sz="1600" dirty="0" smtClean="0"/>
              <a:t>《</a:t>
            </a:r>
            <a:r>
              <a:rPr lang="zh-CN" altLang="en-US" sz="1600" dirty="0" smtClean="0"/>
              <a:t>舊唐書</a:t>
            </a:r>
            <a:r>
              <a:rPr lang="en-US" altLang="zh-CN" sz="1600" dirty="0" smtClean="0"/>
              <a:t>》</a:t>
            </a:r>
            <a:r>
              <a:rPr lang="zh-CN" altLang="en-US" sz="1600" dirty="0" smtClean="0"/>
              <a:t>記載，韓國夫人和虢國夫人均有女兒，因此我們可以排除秦國夫人</a:t>
            </a:r>
            <a:r>
              <a:rPr lang="zh-CN" altLang="en-US" sz="1600" dirty="0"/>
              <a:t>。（</a:t>
            </a:r>
            <a:r>
              <a:rPr lang="en-US" altLang="zh-CN" sz="1600" dirty="0"/>
              <a:t>2</a:t>
            </a:r>
            <a:r>
              <a:rPr lang="zh-CN" altLang="en-US" sz="1600" dirty="0"/>
              <a:t>）</a:t>
            </a:r>
            <a:r>
              <a:rPr lang="en-US" altLang="zh-CN" sz="1600" dirty="0"/>
              <a:t>G</a:t>
            </a:r>
            <a:r>
              <a:rPr lang="zh-CN" altLang="en-US" sz="1600" dirty="0"/>
              <a:t>在整幅</a:t>
            </a:r>
            <a:r>
              <a:rPr lang="en-US" altLang="zh-CN" sz="1600" dirty="0"/>
              <a:t>〈</a:t>
            </a:r>
            <a:r>
              <a:rPr lang="zh-TW" altLang="en-US" sz="1600" dirty="0">
                <a:latin typeface="宋体" panose="02010600030101010101" pitchFamily="2" charset="-122"/>
                <a:ea typeface="宋体" panose="02010600030101010101" pitchFamily="2" charset="-122"/>
              </a:rPr>
              <a:t>唐虢國夫人游春圖</a:t>
            </a:r>
            <a:r>
              <a:rPr lang="en-US" altLang="zh-CN" sz="1600" dirty="0">
                <a:latin typeface="宋体" panose="02010600030101010101" pitchFamily="2" charset="-122"/>
              </a:rPr>
              <a:t>&gt;</a:t>
            </a:r>
            <a:r>
              <a:rPr lang="zh-CN" altLang="en-US" sz="1600" dirty="0">
                <a:latin typeface="宋体" panose="02010600030101010101" pitchFamily="2" charset="-122"/>
              </a:rPr>
              <a:t>中，被放置在最尊貴和中心的位置，見下</a:t>
            </a:r>
            <a:r>
              <a:rPr lang="zh-CN" altLang="en-US" sz="1600" dirty="0" smtClean="0">
                <a:latin typeface="宋体" panose="02010600030101010101" pitchFamily="2" charset="-122"/>
              </a:rPr>
              <a:t>圖：</a:t>
            </a:r>
            <a:endParaRPr lang="zh-HK" altLang="en-US" sz="1600" dirty="0"/>
          </a:p>
        </p:txBody>
      </p:sp>
      <p:sp>
        <p:nvSpPr>
          <p:cNvPr id="9" name="文字方塊 8"/>
          <p:cNvSpPr txBox="1"/>
          <p:nvPr/>
        </p:nvSpPr>
        <p:spPr>
          <a:xfrm>
            <a:off x="4043340" y="6085672"/>
            <a:ext cx="4880703" cy="584775"/>
          </a:xfrm>
          <a:prstGeom prst="rect">
            <a:avLst/>
          </a:prstGeom>
          <a:noFill/>
        </p:spPr>
        <p:txBody>
          <a:bodyPr wrap="square" rtlCol="0">
            <a:spAutoFit/>
          </a:bodyPr>
          <a:lstStyle/>
          <a:p>
            <a:r>
              <a:rPr lang="zh-TW" altLang="en-US" sz="1600" dirty="0" smtClean="0">
                <a:ea typeface="SimSun" panose="02010600030101010101" pitchFamily="2" charset="-122"/>
              </a:rPr>
              <a:t>當然亦有不同意</a:t>
            </a:r>
            <a:r>
              <a:rPr lang="en-US" altLang="zh-CN" sz="1600" dirty="0" smtClean="0">
                <a:ea typeface="SimSun" panose="02010600030101010101" pitchFamily="2" charset="-122"/>
              </a:rPr>
              <a:t>G</a:t>
            </a:r>
            <a:r>
              <a:rPr lang="zh-TW" altLang="en-US" sz="1600" dirty="0" smtClean="0">
                <a:ea typeface="SimSun" panose="02010600030101010101" pitchFamily="2" charset="-122"/>
              </a:rPr>
              <a:t>是</a:t>
            </a:r>
            <a:r>
              <a:rPr lang="zh-CN" altLang="en-US" sz="1600" dirty="0">
                <a:ea typeface="SimSun" panose="02010600030101010101" pitchFamily="2" charset="-122"/>
              </a:rPr>
              <a:t>虢國</a:t>
            </a:r>
            <a:r>
              <a:rPr lang="zh-CN" altLang="en-US" sz="1600" dirty="0" smtClean="0">
                <a:ea typeface="SimSun" panose="02010600030101010101" pitchFamily="2" charset="-122"/>
              </a:rPr>
              <a:t>夫人</a:t>
            </a:r>
            <a:r>
              <a:rPr lang="zh-TW" altLang="en-US" sz="1600" dirty="0" smtClean="0">
                <a:ea typeface="SimSun" panose="02010600030101010101" pitchFamily="2" charset="-122"/>
              </a:rPr>
              <a:t>的，因為她可能只是一個褓母；而仕女</a:t>
            </a:r>
            <a:r>
              <a:rPr lang="en-US" altLang="zh-TW" sz="1600" dirty="0" smtClean="0">
                <a:ea typeface="SimSun" panose="02010600030101010101" pitchFamily="2" charset="-122"/>
              </a:rPr>
              <a:t>E</a:t>
            </a:r>
            <a:r>
              <a:rPr lang="zh-TW" altLang="en-US" sz="1600" dirty="0" smtClean="0">
                <a:ea typeface="SimSun" panose="02010600030101010101" pitchFamily="2" charset="-122"/>
              </a:rPr>
              <a:t>從另一角度看也屬隊伍的中心</a:t>
            </a:r>
            <a:r>
              <a:rPr lang="zh-CN" altLang="en-US" sz="1600" dirty="0" smtClean="0"/>
              <a:t>。</a:t>
            </a:r>
            <a:endParaRPr lang="en-GB" sz="1600" dirty="0">
              <a:ea typeface="SimSun" panose="02010600030101010101" pitchFamily="2" charset="-122"/>
            </a:endParaRPr>
          </a:p>
        </p:txBody>
      </p:sp>
      <p:sp>
        <p:nvSpPr>
          <p:cNvPr id="2" name="矩形 1"/>
          <p:cNvSpPr/>
          <p:nvPr/>
        </p:nvSpPr>
        <p:spPr>
          <a:xfrm>
            <a:off x="4035546" y="5658535"/>
            <a:ext cx="2081019" cy="338554"/>
          </a:xfrm>
          <a:prstGeom prst="rect">
            <a:avLst/>
          </a:prstGeom>
        </p:spPr>
        <p:txBody>
          <a:bodyPr wrap="none">
            <a:spAutoFit/>
          </a:bodyPr>
          <a:lstStyle/>
          <a:p>
            <a:r>
              <a:rPr lang="zh-TW" altLang="en-US" sz="1600" dirty="0">
                <a:solidFill>
                  <a:srgbClr val="FF0000"/>
                </a:solidFill>
                <a:ea typeface="SimSun" panose="02010600030101010101" pitchFamily="2" charset="-122"/>
              </a:rPr>
              <a:t>應是仕女</a:t>
            </a:r>
            <a:r>
              <a:rPr lang="en-US" altLang="zh-CN" sz="1600" dirty="0">
                <a:solidFill>
                  <a:srgbClr val="FF0000"/>
                </a:solidFill>
                <a:ea typeface="SimSun" panose="02010600030101010101" pitchFamily="2" charset="-122"/>
              </a:rPr>
              <a:t>D</a:t>
            </a:r>
            <a:r>
              <a:rPr lang="zh-TW" altLang="en-US" sz="1600" dirty="0">
                <a:solidFill>
                  <a:srgbClr val="FF0000"/>
                </a:solidFill>
                <a:ea typeface="SimSun" panose="02010600030101010101" pitchFamily="2" charset="-122"/>
              </a:rPr>
              <a:t>及隨從</a:t>
            </a:r>
            <a:r>
              <a:rPr lang="en-US" altLang="zh-TW" sz="1600" dirty="0">
                <a:solidFill>
                  <a:srgbClr val="FF0000"/>
                </a:solidFill>
                <a:ea typeface="SimSun" panose="02010600030101010101" pitchFamily="2" charset="-122"/>
              </a:rPr>
              <a:t>H</a:t>
            </a:r>
            <a:r>
              <a:rPr lang="zh-CN" altLang="en-US" sz="1600" dirty="0">
                <a:solidFill>
                  <a:srgbClr val="FF0000"/>
                </a:solidFill>
              </a:rPr>
              <a:t>。</a:t>
            </a:r>
            <a:endParaRPr lang="zh-HK" altLang="en-US" sz="1600" dirty="0">
              <a:solidFill>
                <a:srgbClr val="FF0000"/>
              </a:solidFill>
              <a:ea typeface="SimSun" panose="02010600030101010101" pitchFamily="2" charset="-122"/>
            </a:endParaRPr>
          </a:p>
        </p:txBody>
      </p:sp>
    </p:spTree>
    <p:extLst>
      <p:ext uri="{BB962C8B-B14F-4D97-AF65-F5344CB8AC3E}">
        <p14:creationId xmlns:p14="http://schemas.microsoft.com/office/powerpoint/2010/main" val="346605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9"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er\Desktop\郵票.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1" y="2671704"/>
            <a:ext cx="9202449" cy="349800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200" y="76200"/>
            <a:ext cx="1447800" cy="461665"/>
          </a:xfrm>
          <a:prstGeom prst="rect">
            <a:avLst/>
          </a:prstGeom>
          <a:solidFill>
            <a:schemeClr val="accent2">
              <a:lumMod val="20000"/>
              <a:lumOff val="80000"/>
            </a:schemeClr>
          </a:solidFill>
        </p:spPr>
        <p:txBody>
          <a:bodyPr wrap="square" rtlCol="0">
            <a:spAutoFit/>
          </a:bodyPr>
          <a:lstStyle/>
          <a:p>
            <a:r>
              <a:rPr lang="zh-CN" altLang="en-US" sz="2400" dirty="0" smtClean="0">
                <a:latin typeface="Adobe 繁黑體 Std B" pitchFamily="34" charset="-128"/>
                <a:ea typeface="Adobe 繁黑體 Std B" pitchFamily="34" charset="-128"/>
              </a:rPr>
              <a:t>女子騎馬</a:t>
            </a:r>
            <a:endParaRPr lang="zh-HK" altLang="en-US" sz="2400" dirty="0">
              <a:latin typeface="Adobe 繁黑體 Std B" pitchFamily="34" charset="-128"/>
              <a:ea typeface="Adobe 繁黑體 Std B" pitchFamily="34" charset="-128"/>
            </a:endParaRPr>
          </a:p>
        </p:txBody>
      </p:sp>
      <p:sp>
        <p:nvSpPr>
          <p:cNvPr id="4" name="TextBox 3"/>
          <p:cNvSpPr txBox="1"/>
          <p:nvPr/>
        </p:nvSpPr>
        <p:spPr>
          <a:xfrm>
            <a:off x="304800" y="609600"/>
            <a:ext cx="8610600" cy="2062103"/>
          </a:xfrm>
          <a:prstGeom prst="rect">
            <a:avLst/>
          </a:prstGeom>
          <a:noFill/>
          <a:ln>
            <a:solidFill>
              <a:schemeClr val="accent1"/>
            </a:solidFill>
          </a:ln>
        </p:spPr>
        <p:txBody>
          <a:bodyPr wrap="square" rtlCol="0">
            <a:spAutoFit/>
          </a:bodyPr>
          <a:lstStyle/>
          <a:p>
            <a:r>
              <a:rPr lang="zh-CN" altLang="en-US" sz="1600" dirty="0" smtClean="0"/>
              <a:t>對宋代以後的士大夫來說，所謂具有良好教養的女子，最適宜</a:t>
            </a:r>
            <a:r>
              <a:rPr lang="zh-CN" altLang="en-US" sz="1600" dirty="0"/>
              <a:t>躲在深閨裏</a:t>
            </a:r>
            <a:r>
              <a:rPr lang="zh-CN" altLang="en-US" sz="1600" dirty="0" smtClean="0"/>
              <a:t>面；必須出門的話，也應坐在轎子內的，找家丁抬行，免得街上的陌生人看到她們的花容月貌。性別隔離的結果，是宋朝</a:t>
            </a:r>
            <a:r>
              <a:rPr lang="zh-CN" altLang="en-US" sz="1600" dirty="0"/>
              <a:t>上流社會的女子</a:t>
            </a:r>
            <a:r>
              <a:rPr lang="zh-CN" altLang="en-US" sz="1600" dirty="0" smtClean="0"/>
              <a:t>基本上只能每天</a:t>
            </a:r>
            <a:r>
              <a:rPr lang="zh-CN" altLang="en-US" sz="1600" dirty="0"/>
              <a:t>留在家</a:t>
            </a:r>
            <a:r>
              <a:rPr lang="zh-CN" altLang="en-US" sz="1600" dirty="0" smtClean="0"/>
              <a:t>中。她們也許可以乘</a:t>
            </a:r>
            <a:r>
              <a:rPr lang="zh-CN" altLang="en-US" sz="1600" dirty="0"/>
              <a:t>著節日去寺廟</a:t>
            </a:r>
            <a:r>
              <a:rPr lang="zh-CN" altLang="en-US" sz="1600" dirty="0" smtClean="0"/>
              <a:t>拜拜神（這是</a:t>
            </a:r>
            <a:r>
              <a:rPr lang="zh-CN" altLang="en-US" sz="1600" dirty="0"/>
              <a:t>那</a:t>
            </a:r>
            <a:r>
              <a:rPr lang="zh-CN" altLang="en-US" sz="1600" dirty="0" smtClean="0"/>
              <a:t>個年代出</a:t>
            </a:r>
            <a:r>
              <a:rPr lang="zh-CN" altLang="en-US" sz="1600" dirty="0"/>
              <a:t>門的最好</a:t>
            </a:r>
            <a:r>
              <a:rPr lang="zh-CN" altLang="en-US" sz="1600" dirty="0" smtClean="0"/>
              <a:t>理由），</a:t>
            </a:r>
            <a:r>
              <a:rPr lang="zh-CN" altLang="en-US" sz="1600" dirty="0"/>
              <a:t>但一年</a:t>
            </a:r>
            <a:r>
              <a:rPr lang="zh-CN" altLang="en-US" sz="1600" dirty="0" smtClean="0"/>
              <a:t>之中實在沒多個這樣的好日；而即</a:t>
            </a:r>
            <a:r>
              <a:rPr lang="zh-TW" altLang="en-US" sz="1600" dirty="0" smtClean="0">
                <a:latin typeface="SimSun" panose="02010600030101010101" pitchFamily="2" charset="-122"/>
                <a:ea typeface="SimSun" panose="02010600030101010101" pitchFamily="2" charset="-122"/>
              </a:rPr>
              <a:t>使</a:t>
            </a:r>
            <a:r>
              <a:rPr lang="zh-CN" altLang="en-US" sz="1600" dirty="0" smtClean="0"/>
              <a:t>出門，沿途的風景又被轎子的木窗和布簾封隔，偶爾她們布簾的縫隙偷偷看看外面的世界，那已經是一大享受了。</a:t>
            </a:r>
            <a:endParaRPr lang="en-US" altLang="zh-CN" sz="1600" dirty="0" smtClean="0"/>
          </a:p>
          <a:p>
            <a:endParaRPr lang="en-US" altLang="zh-CN" sz="1600" dirty="0" smtClean="0"/>
          </a:p>
          <a:p>
            <a:r>
              <a:rPr lang="zh-CN" altLang="en-US" sz="1600" dirty="0" smtClean="0"/>
              <a:t>唐代不是這樣的，貴族女子，不是整天躲在家的，她們可以騎馬到離家很遠的地方走走；至於理由</a:t>
            </a:r>
            <a:r>
              <a:rPr lang="en-US" altLang="zh-CN" sz="1600" dirty="0" smtClean="0"/>
              <a:t>–</a:t>
            </a:r>
            <a:r>
              <a:rPr lang="zh-CN" altLang="en-US" sz="1600" dirty="0" smtClean="0"/>
              <a:t>春天郊遊！</a:t>
            </a:r>
            <a:r>
              <a:rPr lang="zh-TW" altLang="en-US" sz="1600" dirty="0">
                <a:latin typeface="SimSun" panose="02010600030101010101" pitchFamily="2" charset="-122"/>
                <a:ea typeface="SimSun" panose="02010600030101010101" pitchFamily="2" charset="-122"/>
              </a:rPr>
              <a:t>唐代楊氏一家的</a:t>
            </a:r>
            <a:r>
              <a:rPr lang="zh-TW" altLang="en-US" sz="1600" dirty="0" smtClean="0">
                <a:latin typeface="SimSun" panose="02010600030101010101" pitchFamily="2" charset="-122"/>
                <a:ea typeface="SimSun" panose="02010600030101010101" pitchFamily="2" charset="-122"/>
              </a:rPr>
              <a:t>女性出遊正好</a:t>
            </a:r>
            <a:r>
              <a:rPr lang="zh-TW" altLang="en-US" sz="1600" dirty="0">
                <a:latin typeface="SimSun" panose="02010600030101010101" pitchFamily="2" charset="-122"/>
                <a:ea typeface="SimSun" panose="02010600030101010101" pitchFamily="2" charset="-122"/>
              </a:rPr>
              <a:t>讓我們了解她們的生活！</a:t>
            </a:r>
            <a:endParaRPr lang="zh-HK" altLang="en-US" sz="1600" dirty="0">
              <a:latin typeface="SimSun" panose="02010600030101010101" pitchFamily="2" charset="-122"/>
              <a:ea typeface="SimSun" panose="02010600030101010101" pitchFamily="2" charset="-122"/>
            </a:endParaRPr>
          </a:p>
        </p:txBody>
      </p:sp>
      <p:sp>
        <p:nvSpPr>
          <p:cNvPr id="6" name="TextBox 5"/>
          <p:cNvSpPr txBox="1"/>
          <p:nvPr/>
        </p:nvSpPr>
        <p:spPr>
          <a:xfrm>
            <a:off x="1905000" y="5822245"/>
            <a:ext cx="7210331"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sz="1400" dirty="0" smtClean="0">
                <a:solidFill>
                  <a:schemeClr val="tx1"/>
                </a:solidFill>
              </a:rPr>
              <a:t>畫師資料</a:t>
            </a:r>
            <a:r>
              <a:rPr lang="zh-CN" altLang="en-US" sz="1400" dirty="0" smtClean="0"/>
              <a:t>：張萱，陝西西安人（唐代稱京兆，即首都的意思），他一生的經歷，文獻記載很少，也不太詳細，推想可能是開元、天寶</a:t>
            </a:r>
            <a:r>
              <a:rPr lang="zh-TW" altLang="en-US" sz="1400" dirty="0" smtClean="0">
                <a:latin typeface="SimSun" panose="02010600030101010101" pitchFamily="2" charset="-122"/>
                <a:ea typeface="SimSun" panose="02010600030101010101" pitchFamily="2" charset="-122"/>
              </a:rPr>
              <a:t>年</a:t>
            </a:r>
            <a:r>
              <a:rPr lang="zh-CN" altLang="en-US" sz="1400" dirty="0" smtClean="0"/>
              <a:t>間的一位職業畫家。記載中說他擅畫婦人和嬰兒，精工細緻，但可惜我們已無法得見他的原畫了。他的畫，目前存世的只有一些古代摹本，包括以上這張</a:t>
            </a:r>
            <a:r>
              <a:rPr lang="en-US" altLang="zh-TW" sz="1400" dirty="0" smtClean="0"/>
              <a:t>〈</a:t>
            </a:r>
            <a:r>
              <a:rPr lang="zh-TW" altLang="en-US" sz="1400" dirty="0" smtClean="0">
                <a:latin typeface="宋体" panose="02010600030101010101" pitchFamily="2" charset="-122"/>
                <a:ea typeface="宋体" panose="02010600030101010101" pitchFamily="2" charset="-122"/>
              </a:rPr>
              <a:t>虢</a:t>
            </a:r>
            <a:r>
              <a:rPr lang="zh-TW" altLang="en-US" sz="1400" dirty="0">
                <a:latin typeface="宋体" panose="02010600030101010101" pitchFamily="2" charset="-122"/>
                <a:ea typeface="宋体" panose="02010600030101010101" pitchFamily="2" charset="-122"/>
              </a:rPr>
              <a:t>國夫人游春圖</a:t>
            </a:r>
            <a:r>
              <a:rPr lang="en-US" altLang="zh-TW" sz="1400" dirty="0" smtClean="0"/>
              <a:t>〉</a:t>
            </a:r>
            <a:r>
              <a:rPr lang="zh-CN" altLang="en-US" sz="1400" dirty="0" smtClean="0"/>
              <a:t>，以及</a:t>
            </a:r>
            <a:r>
              <a:rPr lang="en-US" altLang="zh-TW" sz="1400" dirty="0" smtClean="0"/>
              <a:t>〈</a:t>
            </a:r>
            <a:r>
              <a:rPr lang="zh-CN" altLang="en-US" sz="1400" dirty="0" smtClean="0"/>
              <a:t>搗練</a:t>
            </a:r>
            <a:r>
              <a:rPr lang="zh-TW" altLang="en-US" sz="1400" dirty="0" smtClean="0">
                <a:latin typeface="宋体" panose="02010600030101010101" pitchFamily="2" charset="-122"/>
                <a:ea typeface="宋体" panose="02010600030101010101" pitchFamily="2" charset="-122"/>
              </a:rPr>
              <a:t>圖</a:t>
            </a:r>
            <a:r>
              <a:rPr lang="en-US" altLang="zh-TW" sz="1400" dirty="0" smtClean="0"/>
              <a:t>〉</a:t>
            </a:r>
            <a:r>
              <a:rPr lang="zh-CN" altLang="en-US" sz="1400" dirty="0" smtClean="0"/>
              <a:t>等。（徐達邦，序）</a:t>
            </a:r>
            <a:endParaRPr lang="zh-HK" altLang="en-US" sz="1400" dirty="0"/>
          </a:p>
        </p:txBody>
      </p:sp>
    </p:spTree>
    <p:extLst>
      <p:ext uri="{BB962C8B-B14F-4D97-AF65-F5344CB8AC3E}">
        <p14:creationId xmlns:p14="http://schemas.microsoft.com/office/powerpoint/2010/main" val="258981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Desktop\郵票.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578" y="2647011"/>
            <a:ext cx="6324599" cy="22452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User\Desktop\游春圖_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0998" y="1169629"/>
            <a:ext cx="1306397" cy="1343025"/>
          </a:xfrm>
          <a:prstGeom prst="rect">
            <a:avLst/>
          </a:prstGeom>
          <a:blipFill dpi="0" rotWithShape="1">
            <a:blip r:embed="rId4"/>
            <a:srcRect/>
            <a:tile tx="0" ty="0" sx="100000" sy="100000" flip="none" algn="tr"/>
          </a:blipFill>
        </p:spPr>
      </p:pic>
      <p:pic>
        <p:nvPicPr>
          <p:cNvPr id="7" name="Picture 3" descr="C:\Users\User\Desktop\游春圖_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8456" y="5198230"/>
            <a:ext cx="1663960" cy="14299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User\Desktop\游春圖_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3863" y="5198230"/>
            <a:ext cx="1511746" cy="14436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User\Desktop\游春圖_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0614" y="1116405"/>
            <a:ext cx="1475356" cy="14494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Users\User\Desktop\游春圖_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49394" y="5222252"/>
            <a:ext cx="1447239" cy="140588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C:\Users\User\Desktop\游春圖_F.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05429" y="1123325"/>
            <a:ext cx="1478701" cy="14356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C:\Users\User\Desktop\游春圖_G.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3597" y="1183243"/>
            <a:ext cx="1244203" cy="146376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descr="C:\Users\User\Desktop\游春圖_H.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4629" y="5050356"/>
            <a:ext cx="1172996" cy="154622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349742" y="1183243"/>
            <a:ext cx="228600" cy="369332"/>
          </a:xfrm>
          <a:prstGeom prst="rect">
            <a:avLst/>
          </a:prstGeom>
          <a:noFill/>
        </p:spPr>
        <p:txBody>
          <a:bodyPr wrap="square" rtlCol="0">
            <a:spAutoFit/>
          </a:bodyPr>
          <a:lstStyle/>
          <a:p>
            <a:r>
              <a:rPr lang="en-US" altLang="zh-CN" dirty="0" smtClean="0"/>
              <a:t>A</a:t>
            </a:r>
            <a:endParaRPr lang="en-US" dirty="0"/>
          </a:p>
        </p:txBody>
      </p:sp>
      <p:sp>
        <p:nvSpPr>
          <p:cNvPr id="23" name="TextBox 22"/>
          <p:cNvSpPr txBox="1"/>
          <p:nvPr/>
        </p:nvSpPr>
        <p:spPr>
          <a:xfrm>
            <a:off x="6315075" y="5385315"/>
            <a:ext cx="309700" cy="369332"/>
          </a:xfrm>
          <a:prstGeom prst="rect">
            <a:avLst/>
          </a:prstGeom>
          <a:noFill/>
        </p:spPr>
        <p:txBody>
          <a:bodyPr wrap="none" rtlCol="0">
            <a:spAutoFit/>
          </a:bodyPr>
          <a:lstStyle/>
          <a:p>
            <a:r>
              <a:rPr lang="en-US" altLang="zh-CN" dirty="0" smtClean="0"/>
              <a:t>B</a:t>
            </a:r>
            <a:endParaRPr lang="en-US" dirty="0"/>
          </a:p>
        </p:txBody>
      </p:sp>
      <p:sp>
        <p:nvSpPr>
          <p:cNvPr id="24" name="TextBox 23"/>
          <p:cNvSpPr txBox="1"/>
          <p:nvPr/>
        </p:nvSpPr>
        <p:spPr>
          <a:xfrm>
            <a:off x="2670963" y="5222252"/>
            <a:ext cx="296876" cy="369332"/>
          </a:xfrm>
          <a:prstGeom prst="rect">
            <a:avLst/>
          </a:prstGeom>
          <a:noFill/>
        </p:spPr>
        <p:txBody>
          <a:bodyPr wrap="none" rtlCol="0">
            <a:spAutoFit/>
          </a:bodyPr>
          <a:lstStyle/>
          <a:p>
            <a:r>
              <a:rPr lang="en-US" altLang="zh-CN" dirty="0" smtClean="0"/>
              <a:t>E</a:t>
            </a:r>
            <a:endParaRPr lang="en-US" dirty="0"/>
          </a:p>
        </p:txBody>
      </p:sp>
      <p:sp>
        <p:nvSpPr>
          <p:cNvPr id="25" name="TextBox 24"/>
          <p:cNvSpPr txBox="1"/>
          <p:nvPr/>
        </p:nvSpPr>
        <p:spPr>
          <a:xfrm flipH="1">
            <a:off x="3920614" y="1116405"/>
            <a:ext cx="227375" cy="369332"/>
          </a:xfrm>
          <a:prstGeom prst="rect">
            <a:avLst/>
          </a:prstGeom>
          <a:noFill/>
        </p:spPr>
        <p:txBody>
          <a:bodyPr wrap="square" rtlCol="0">
            <a:spAutoFit/>
          </a:bodyPr>
          <a:lstStyle/>
          <a:p>
            <a:r>
              <a:rPr lang="en-US" altLang="zh-CN" dirty="0" smtClean="0"/>
              <a:t>D</a:t>
            </a:r>
            <a:endParaRPr lang="en-US" dirty="0"/>
          </a:p>
        </p:txBody>
      </p:sp>
      <p:sp>
        <p:nvSpPr>
          <p:cNvPr id="26" name="TextBox 25"/>
          <p:cNvSpPr txBox="1"/>
          <p:nvPr/>
        </p:nvSpPr>
        <p:spPr>
          <a:xfrm>
            <a:off x="4511436" y="5273933"/>
            <a:ext cx="308098" cy="369332"/>
          </a:xfrm>
          <a:prstGeom prst="rect">
            <a:avLst/>
          </a:prstGeom>
          <a:noFill/>
        </p:spPr>
        <p:txBody>
          <a:bodyPr wrap="none" rtlCol="0">
            <a:spAutoFit/>
          </a:bodyPr>
          <a:lstStyle/>
          <a:p>
            <a:r>
              <a:rPr lang="en-US" altLang="zh-CN" dirty="0"/>
              <a:t>C</a:t>
            </a:r>
            <a:endParaRPr lang="en-US" dirty="0"/>
          </a:p>
        </p:txBody>
      </p:sp>
      <p:sp>
        <p:nvSpPr>
          <p:cNvPr id="27" name="TextBox 26"/>
          <p:cNvSpPr txBox="1"/>
          <p:nvPr/>
        </p:nvSpPr>
        <p:spPr>
          <a:xfrm flipH="1">
            <a:off x="2105429" y="1123325"/>
            <a:ext cx="350085" cy="369332"/>
          </a:xfrm>
          <a:prstGeom prst="rect">
            <a:avLst/>
          </a:prstGeom>
          <a:noFill/>
        </p:spPr>
        <p:txBody>
          <a:bodyPr wrap="square" rtlCol="0">
            <a:spAutoFit/>
          </a:bodyPr>
          <a:lstStyle/>
          <a:p>
            <a:r>
              <a:rPr lang="en-US" altLang="zh-CN" dirty="0" smtClean="0"/>
              <a:t>F</a:t>
            </a:r>
            <a:endParaRPr lang="en-US" dirty="0"/>
          </a:p>
        </p:txBody>
      </p:sp>
      <p:sp>
        <p:nvSpPr>
          <p:cNvPr id="28" name="TextBox 27"/>
          <p:cNvSpPr txBox="1"/>
          <p:nvPr/>
        </p:nvSpPr>
        <p:spPr>
          <a:xfrm>
            <a:off x="152400" y="1183243"/>
            <a:ext cx="330540" cy="369332"/>
          </a:xfrm>
          <a:prstGeom prst="rect">
            <a:avLst/>
          </a:prstGeom>
          <a:noFill/>
        </p:spPr>
        <p:txBody>
          <a:bodyPr wrap="none" rtlCol="0">
            <a:spAutoFit/>
          </a:bodyPr>
          <a:lstStyle/>
          <a:p>
            <a:r>
              <a:rPr lang="en-US" altLang="zh-CN" dirty="0" smtClean="0"/>
              <a:t>G</a:t>
            </a:r>
            <a:endParaRPr lang="en-US" dirty="0"/>
          </a:p>
        </p:txBody>
      </p:sp>
      <p:sp>
        <p:nvSpPr>
          <p:cNvPr id="29" name="TextBox 28"/>
          <p:cNvSpPr txBox="1"/>
          <p:nvPr/>
        </p:nvSpPr>
        <p:spPr>
          <a:xfrm>
            <a:off x="684629" y="5098364"/>
            <a:ext cx="328936" cy="369332"/>
          </a:xfrm>
          <a:prstGeom prst="rect">
            <a:avLst/>
          </a:prstGeom>
          <a:noFill/>
        </p:spPr>
        <p:txBody>
          <a:bodyPr wrap="none" rtlCol="0">
            <a:spAutoFit/>
          </a:bodyPr>
          <a:lstStyle/>
          <a:p>
            <a:r>
              <a:rPr lang="en-US" altLang="zh-CN" dirty="0" smtClean="0"/>
              <a:t>H</a:t>
            </a:r>
            <a:endParaRPr lang="en-US" dirty="0"/>
          </a:p>
        </p:txBody>
      </p:sp>
      <p:sp>
        <p:nvSpPr>
          <p:cNvPr id="32" name="TextBox 31"/>
          <p:cNvSpPr txBox="1"/>
          <p:nvPr/>
        </p:nvSpPr>
        <p:spPr>
          <a:xfrm>
            <a:off x="96155" y="152400"/>
            <a:ext cx="7610021" cy="461665"/>
          </a:xfrm>
          <a:prstGeom prst="rect">
            <a:avLst/>
          </a:prstGeom>
          <a:solidFill>
            <a:schemeClr val="accent2">
              <a:lumMod val="20000"/>
              <a:lumOff val="80000"/>
            </a:schemeClr>
          </a:solidFill>
        </p:spPr>
        <p:txBody>
          <a:bodyPr wrap="square" rtlCol="0">
            <a:spAutoFit/>
          </a:bodyPr>
          <a:lstStyle/>
          <a:p>
            <a:r>
              <a:rPr lang="zh-TW" altLang="en-US" sz="2400" dirty="0">
                <a:latin typeface="SimSun" panose="02010600030101010101" pitchFamily="2" charset="-122"/>
                <a:ea typeface="SimSun" panose="02010600030101010101" pitchFamily="2" charset="-122"/>
              </a:rPr>
              <a:t>經過連串的討論後，你最後認為哪個才是</a:t>
            </a:r>
            <a:r>
              <a:rPr lang="zh-CN" altLang="en-US" sz="2400" dirty="0">
                <a:latin typeface="SimSun" panose="02010600030101010101" pitchFamily="2" charset="-122"/>
                <a:ea typeface="SimSun" panose="02010600030101010101" pitchFamily="2" charset="-122"/>
              </a:rPr>
              <a:t>虢國夫人</a:t>
            </a:r>
            <a:r>
              <a:rPr lang="zh-TW" altLang="en-US" sz="2400" dirty="0">
                <a:latin typeface="SimSun" panose="02010600030101010101" pitchFamily="2" charset="-122"/>
                <a:ea typeface="SimSun" panose="02010600030101010101" pitchFamily="2" charset="-122"/>
              </a:rPr>
              <a:t>呢？</a:t>
            </a:r>
            <a:endParaRPr lang="en-GB" altLang="zh-HK" sz="2400" dirty="0">
              <a:latin typeface="SimSun" panose="02010600030101010101" pitchFamily="2" charset="-122"/>
              <a:ea typeface="SimSun" panose="02010600030101010101" pitchFamily="2" charset="-122"/>
            </a:endParaRPr>
          </a:p>
        </p:txBody>
      </p:sp>
      <p:cxnSp>
        <p:nvCxnSpPr>
          <p:cNvPr id="22" name="Elbow Connector 21"/>
          <p:cNvCxnSpPr/>
          <p:nvPr/>
        </p:nvCxnSpPr>
        <p:spPr>
          <a:xfrm rot="5400000" flipH="1" flipV="1">
            <a:off x="6959315" y="2577021"/>
            <a:ext cx="1009455" cy="868148"/>
          </a:xfrm>
          <a:prstGeom prst="bentConnector3">
            <a:avLst>
              <a:gd name="adj1" fmla="val 1569"/>
            </a:avLst>
          </a:prstGeom>
          <a:ln w="28575">
            <a:headEnd type="oval"/>
            <a:tailEnd type="none"/>
          </a:ln>
        </p:spPr>
        <p:style>
          <a:lnRef idx="1">
            <a:schemeClr val="accent1"/>
          </a:lnRef>
          <a:fillRef idx="0">
            <a:schemeClr val="accent1"/>
          </a:fillRef>
          <a:effectRef idx="0">
            <a:schemeClr val="accent1"/>
          </a:effectRef>
          <a:fontRef idx="minor">
            <a:schemeClr val="tx1"/>
          </a:fontRef>
        </p:style>
      </p:cxnSp>
      <p:cxnSp>
        <p:nvCxnSpPr>
          <p:cNvPr id="41" name="Elbow Connector 40"/>
          <p:cNvCxnSpPr/>
          <p:nvPr/>
        </p:nvCxnSpPr>
        <p:spPr>
          <a:xfrm rot="16200000" flipV="1">
            <a:off x="5458856" y="4185663"/>
            <a:ext cx="1270514" cy="751625"/>
          </a:xfrm>
          <a:prstGeom prst="bentConnector3">
            <a:avLst/>
          </a:prstGeom>
          <a:ln w="28575">
            <a:headEnd type="none"/>
            <a:tailEnd type="ova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029200" y="3657600"/>
            <a:ext cx="0" cy="1539133"/>
          </a:xfrm>
          <a:prstGeom prst="line">
            <a:avLst/>
          </a:prstGeom>
          <a:ln w="28575">
            <a:headEnd type="oval"/>
            <a:tailEnd type="none"/>
          </a:ln>
        </p:spPr>
        <p:style>
          <a:lnRef idx="1">
            <a:schemeClr val="accent1"/>
          </a:lnRef>
          <a:fillRef idx="0">
            <a:schemeClr val="accent1"/>
          </a:fillRef>
          <a:effectRef idx="0">
            <a:schemeClr val="accent1"/>
          </a:effectRef>
          <a:fontRef idx="minor">
            <a:schemeClr val="tx1"/>
          </a:fontRef>
        </p:style>
      </p:cxnSp>
      <p:cxnSp>
        <p:nvCxnSpPr>
          <p:cNvPr id="52" name="Elbow Connector 51"/>
          <p:cNvCxnSpPr/>
          <p:nvPr/>
        </p:nvCxnSpPr>
        <p:spPr>
          <a:xfrm rot="5400000" flipH="1" flipV="1">
            <a:off x="3974921" y="2625258"/>
            <a:ext cx="558323" cy="439562"/>
          </a:xfrm>
          <a:prstGeom prst="bentConnector3">
            <a:avLst/>
          </a:prstGeom>
          <a:ln w="28575">
            <a:head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3635896" y="3731767"/>
            <a:ext cx="21704" cy="1490485"/>
          </a:xfrm>
          <a:prstGeom prst="line">
            <a:avLst/>
          </a:prstGeom>
          <a:ln w="28575">
            <a:head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275856" y="2558957"/>
            <a:ext cx="744" cy="336643"/>
          </a:xfrm>
          <a:prstGeom prst="line">
            <a:avLst/>
          </a:prstGeom>
          <a:ln w="28575">
            <a:solidFill>
              <a:schemeClr val="accent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8" name="Elbow Connector 57"/>
          <p:cNvCxnSpPr/>
          <p:nvPr/>
        </p:nvCxnSpPr>
        <p:spPr>
          <a:xfrm>
            <a:off x="1370828" y="1732004"/>
            <a:ext cx="1464832" cy="1415170"/>
          </a:xfrm>
          <a:prstGeom prst="bentConnector3">
            <a:avLst>
              <a:gd name="adj1" fmla="val 37395"/>
            </a:avLst>
          </a:prstGeom>
          <a:ln w="28575">
            <a:tailEnd type="oval"/>
          </a:ln>
        </p:spPr>
        <p:style>
          <a:lnRef idx="1">
            <a:schemeClr val="accent1"/>
          </a:lnRef>
          <a:fillRef idx="0">
            <a:schemeClr val="accent1"/>
          </a:fillRef>
          <a:effectRef idx="0">
            <a:schemeClr val="accent1"/>
          </a:effectRef>
          <a:fontRef idx="minor">
            <a:schemeClr val="tx1"/>
          </a:fontRef>
        </p:style>
      </p:cxnSp>
      <p:cxnSp>
        <p:nvCxnSpPr>
          <p:cNvPr id="68" name="Elbow Connector 67"/>
          <p:cNvCxnSpPr/>
          <p:nvPr/>
        </p:nvCxnSpPr>
        <p:spPr>
          <a:xfrm rot="5400000">
            <a:off x="1457231" y="4145387"/>
            <a:ext cx="1124138" cy="685800"/>
          </a:xfrm>
          <a:prstGeom prst="bentConnector3">
            <a:avLst/>
          </a:prstGeom>
          <a:ln w="28575">
            <a:head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54568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762000"/>
            <a:ext cx="8534400" cy="584775"/>
          </a:xfrm>
          <a:prstGeom prst="rect">
            <a:avLst/>
          </a:prstGeom>
          <a:solidFill>
            <a:schemeClr val="accent3">
              <a:lumMod val="20000"/>
              <a:lumOff val="80000"/>
            </a:schemeClr>
          </a:solidFill>
        </p:spPr>
        <p:txBody>
          <a:bodyPr wrap="square" rtlCol="0">
            <a:spAutoFit/>
          </a:bodyPr>
          <a:lstStyle/>
          <a:p>
            <a:r>
              <a:rPr lang="zh-CN" altLang="en-US" sz="1600" dirty="0" smtClean="0"/>
              <a:t>唐朝是一個貴族社會，參考新舊唐書，楊氏出身平庸，究竟當時有什麼辦法讓她成為唐玄宗的貴妃</a:t>
            </a:r>
            <a:r>
              <a:rPr lang="en-US" altLang="zh-CN" sz="1600" dirty="0">
                <a:latin typeface="SimSun" panose="02010600030101010101" pitchFamily="2" charset="-122"/>
                <a:ea typeface="SimSun" panose="02010600030101010101" pitchFamily="2" charset="-122"/>
              </a:rPr>
              <a:t>?</a:t>
            </a:r>
            <a:endParaRPr lang="zh-HK" altLang="en-US" sz="1600" dirty="0"/>
          </a:p>
        </p:txBody>
      </p:sp>
      <p:sp>
        <p:nvSpPr>
          <p:cNvPr id="3" name="TextBox 2"/>
          <p:cNvSpPr txBox="1"/>
          <p:nvPr/>
        </p:nvSpPr>
        <p:spPr>
          <a:xfrm>
            <a:off x="1547664" y="185726"/>
            <a:ext cx="1903512" cy="461665"/>
          </a:xfrm>
          <a:prstGeom prst="rect">
            <a:avLst/>
          </a:prstGeom>
          <a:solidFill>
            <a:schemeClr val="accent2">
              <a:lumMod val="20000"/>
              <a:lumOff val="80000"/>
            </a:schemeClr>
          </a:solidFill>
        </p:spPr>
        <p:txBody>
          <a:bodyPr wrap="square" rtlCol="0">
            <a:spAutoFit/>
          </a:bodyPr>
          <a:lstStyle/>
          <a:p>
            <a:r>
              <a:rPr lang="zh-TW" altLang="en-US" sz="2400" dirty="0" smtClean="0">
                <a:latin typeface="Adobe 繁黑體 Std B" pitchFamily="34" charset="-128"/>
                <a:ea typeface="Adobe 繁黑體 Std B" pitchFamily="34" charset="-128"/>
              </a:rPr>
              <a:t>一：</a:t>
            </a:r>
            <a:r>
              <a:rPr lang="zh-CN" altLang="en-US" sz="2400" dirty="0" smtClean="0">
                <a:latin typeface="Adobe 繁黑體 Std B" pitchFamily="34" charset="-128"/>
                <a:ea typeface="Adobe 繁黑體 Std B" pitchFamily="34" charset="-128"/>
              </a:rPr>
              <a:t>貴妃之路</a:t>
            </a:r>
            <a:endParaRPr lang="zh-HK" altLang="en-US" sz="2400" dirty="0">
              <a:latin typeface="Adobe 繁黑體 Std B" pitchFamily="34" charset="-128"/>
              <a:ea typeface="Adobe 繁黑體 Std B" pitchFamily="34" charset="-128"/>
            </a:endParaRPr>
          </a:p>
        </p:txBody>
      </p:sp>
      <p:graphicFrame>
        <p:nvGraphicFramePr>
          <p:cNvPr id="4" name="Table 3"/>
          <p:cNvGraphicFramePr>
            <a:graphicFrameLocks noGrp="1"/>
          </p:cNvGraphicFramePr>
          <p:nvPr>
            <p:extLst>
              <p:ext uri="{D42A27DB-BD31-4B8C-83A1-F6EECF244321}">
                <p14:modId xmlns:p14="http://schemas.microsoft.com/office/powerpoint/2010/main" val="2891447680"/>
              </p:ext>
            </p:extLst>
          </p:nvPr>
        </p:nvGraphicFramePr>
        <p:xfrm>
          <a:off x="410424" y="1676400"/>
          <a:ext cx="8428776" cy="3235960"/>
        </p:xfrm>
        <a:graphic>
          <a:graphicData uri="http://schemas.openxmlformats.org/drawingml/2006/table">
            <a:tbl>
              <a:tblPr firstRow="1" bandRow="1">
                <a:tableStyleId>{5C22544A-7EE6-4342-B048-85BDC9FD1C3A}</a:tableStyleId>
              </a:tblPr>
              <a:tblGrid>
                <a:gridCol w="4161576">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370840">
                <a:tc>
                  <a:txBody>
                    <a:bodyPr/>
                    <a:lstStyle/>
                    <a:p>
                      <a:pPr algn="ctr"/>
                      <a:r>
                        <a:rPr lang="zh-CN" altLang="en-US" sz="1600" dirty="0" smtClean="0"/>
                        <a:t>楊玉環的身世問題</a:t>
                      </a:r>
                      <a:endParaRPr lang="zh-HK" altLang="en-US" sz="1600" dirty="0"/>
                    </a:p>
                  </a:txBody>
                  <a:tcPr/>
                </a:tc>
                <a:tc>
                  <a:txBody>
                    <a:bodyPr/>
                    <a:lstStyle/>
                    <a:p>
                      <a:pPr algn="ctr"/>
                      <a:r>
                        <a:rPr lang="zh-CN" altLang="en-US" sz="1600" dirty="0" smtClean="0"/>
                        <a:t>對策</a:t>
                      </a:r>
                      <a:endParaRPr lang="zh-HK" altLang="en-US" sz="1600" dirty="0"/>
                    </a:p>
                  </a:txBody>
                  <a:tcPr/>
                </a:tc>
                <a:extLst>
                  <a:ext uri="{0D108BD9-81ED-4DB2-BD59-A6C34878D82A}">
                    <a16:rowId xmlns:a16="http://schemas.microsoft.com/office/drawing/2014/main" val="10000"/>
                  </a:ext>
                </a:extLst>
              </a:tr>
              <a:tr h="370840">
                <a:tc>
                  <a:txBody>
                    <a:bodyPr/>
                    <a:lstStyle/>
                    <a:p>
                      <a:r>
                        <a:rPr lang="en-US" altLang="zh-HK" sz="1600" dirty="0" smtClean="0"/>
                        <a:t>1. </a:t>
                      </a:r>
                      <a:r>
                        <a:rPr lang="zh-CN" altLang="en-US" sz="1600" dirty="0" smtClean="0"/>
                        <a:t>無父無母，自小寄養在叔父家中，而叔父也只是在遠離京師的河南當一個小官員，即</a:t>
                      </a:r>
                      <a:r>
                        <a:rPr lang="zh-TW" altLang="en-US" sz="1600" dirty="0" smtClean="0">
                          <a:latin typeface="SimSun" panose="02010600030101010101" pitchFamily="2" charset="-122"/>
                          <a:ea typeface="SimSun" panose="02010600030101010101" pitchFamily="2" charset="-122"/>
                        </a:rPr>
                        <a:t>使</a:t>
                      </a:r>
                      <a:r>
                        <a:rPr lang="zh-CN" altLang="en-US" sz="1600" dirty="0" smtClean="0"/>
                        <a:t>已經去世的父親楊琰，也是在四川的蜀州當小官。這個背景，不夠顯赫。</a:t>
                      </a:r>
                      <a:endParaRPr lang="zh-HK" altLang="en-US" sz="1600" dirty="0"/>
                    </a:p>
                  </a:txBody>
                  <a:tcPr/>
                </a:tc>
                <a:tc>
                  <a:txBody>
                    <a:bodyPr/>
                    <a:lstStyle/>
                    <a:p>
                      <a:r>
                        <a:rPr lang="en-US" altLang="zh-HK" sz="1600" dirty="0" smtClean="0"/>
                        <a:t>1. </a:t>
                      </a:r>
                      <a:r>
                        <a:rPr lang="zh-CN" altLang="en-US" sz="1600" dirty="0" smtClean="0"/>
                        <a:t>可以在祖先的履歷多做文章，說曾當過金州刺史、梁郡通守等地方大官員。這可以使楊玉環看起來還算名臣之後，身份自然提升了。</a:t>
                      </a:r>
                      <a:endParaRPr lang="zh-HK" altLang="en-US" sz="1600" dirty="0"/>
                    </a:p>
                  </a:txBody>
                  <a:tcPr/>
                </a:tc>
                <a:extLst>
                  <a:ext uri="{0D108BD9-81ED-4DB2-BD59-A6C34878D82A}">
                    <a16:rowId xmlns:a16="http://schemas.microsoft.com/office/drawing/2014/main" val="10001"/>
                  </a:ext>
                </a:extLst>
              </a:tr>
              <a:tr h="370840">
                <a:tc>
                  <a:txBody>
                    <a:bodyPr/>
                    <a:lstStyle/>
                    <a:p>
                      <a:r>
                        <a:rPr lang="en-US" altLang="zh-HK" sz="1600" dirty="0" smtClean="0"/>
                        <a:t>2. </a:t>
                      </a:r>
                      <a:r>
                        <a:rPr lang="zh-CN" altLang="en-US" sz="1600" dirty="0" smtClean="0"/>
                        <a:t>已是壽王李瑁的妃子，李瑁正是唐玄宗的其中一個兒子。</a:t>
                      </a:r>
                      <a:endParaRPr lang="zh-HK" altLang="en-US" sz="1600" dirty="0"/>
                    </a:p>
                  </a:txBody>
                  <a:tcPr/>
                </a:tc>
                <a:tc>
                  <a:txBody>
                    <a:bodyPr/>
                    <a:lstStyle/>
                    <a:p>
                      <a:r>
                        <a:rPr lang="en-US" altLang="zh-HK" sz="1600" dirty="0" smtClean="0"/>
                        <a:t>2. </a:t>
                      </a:r>
                      <a:r>
                        <a:rPr lang="zh-CN" altLang="en-US" sz="1600" dirty="0" smtClean="0"/>
                        <a:t>這個問題比較致命，父親如何可以娶兒子的媳婦兒？這不就是亂倫嗎？雖說唐朝的人對此並不執著（胡化的結果</a:t>
                      </a:r>
                      <a:r>
                        <a:rPr lang="en-US" altLang="zh-CN" sz="1600" dirty="0" smtClean="0">
                          <a:latin typeface="SimSun" panose="02010600030101010101" pitchFamily="2" charset="-122"/>
                          <a:ea typeface="SimSun" panose="02010600030101010101" pitchFamily="2" charset="-122"/>
                        </a:rPr>
                        <a:t>?</a:t>
                      </a:r>
                      <a:r>
                        <a:rPr lang="zh-CN" altLang="en-US" sz="1600" dirty="0" smtClean="0"/>
                        <a:t>），但仍需要做一些工夫，讓事情好看一點。於是，便出現楊玉環離開壽王府，成為女道士（號「太真」）。既然楊氏已經與壽王脫離關係，便可再被召入玄宗的後宮了。</a:t>
                      </a:r>
                      <a:endParaRPr lang="zh-HK" altLang="en-US" sz="1600" dirty="0"/>
                    </a:p>
                  </a:txBody>
                  <a:tcPr/>
                </a:tc>
                <a:extLst>
                  <a:ext uri="{0D108BD9-81ED-4DB2-BD59-A6C34878D82A}">
                    <a16:rowId xmlns:a16="http://schemas.microsoft.com/office/drawing/2014/main" val="10002"/>
                  </a:ext>
                </a:extLst>
              </a:tr>
            </a:tbl>
          </a:graphicData>
        </a:graphic>
      </p:graphicFrame>
      <p:sp>
        <p:nvSpPr>
          <p:cNvPr id="5" name="TextBox 4"/>
          <p:cNvSpPr txBox="1"/>
          <p:nvPr/>
        </p:nvSpPr>
        <p:spPr>
          <a:xfrm>
            <a:off x="381000" y="5257800"/>
            <a:ext cx="8534400" cy="584775"/>
          </a:xfrm>
          <a:prstGeom prst="rect">
            <a:avLst/>
          </a:prstGeom>
          <a:noFill/>
          <a:ln>
            <a:solidFill>
              <a:schemeClr val="accent1"/>
            </a:solidFill>
          </a:ln>
        </p:spPr>
        <p:txBody>
          <a:bodyPr wrap="square" rtlCol="0">
            <a:spAutoFit/>
          </a:bodyPr>
          <a:lstStyle/>
          <a:p>
            <a:r>
              <a:rPr lang="zh-CN" altLang="en-US" sz="1600" dirty="0" smtClean="0"/>
              <a:t>開元二十八年（</a:t>
            </a:r>
            <a:r>
              <a:rPr lang="en-US" altLang="zh-CN" sz="1600" dirty="0" smtClean="0"/>
              <a:t>740</a:t>
            </a:r>
            <a:r>
              <a:rPr lang="zh-CN" altLang="en-US" sz="1600" dirty="0" smtClean="0"/>
              <a:t>），楊玉環出家為女道士，</a:t>
            </a:r>
            <a:r>
              <a:rPr lang="zh-CN" altLang="en-US" sz="1600" dirty="0"/>
              <a:t>道號「太真</a:t>
            </a:r>
            <a:r>
              <a:rPr lang="zh-CN" altLang="en-US" sz="1600" dirty="0" smtClean="0"/>
              <a:t>」。天寶四年（</a:t>
            </a:r>
            <a:r>
              <a:rPr lang="en-US" altLang="zh-CN" sz="1600" dirty="0" smtClean="0"/>
              <a:t>745</a:t>
            </a:r>
            <a:r>
              <a:rPr lang="zh-CN" altLang="en-US" sz="1600" dirty="0" smtClean="0"/>
              <a:t>），她還俗，受冊封為貴妃。這一年，楊貴妃大概</a:t>
            </a:r>
            <a:r>
              <a:rPr lang="en-US" altLang="zh-CN" sz="1600" dirty="0" smtClean="0"/>
              <a:t>26</a:t>
            </a:r>
            <a:r>
              <a:rPr lang="zh-CN" altLang="en-US" sz="1600" dirty="0" smtClean="0"/>
              <a:t>歲，而唐玄宗已經</a:t>
            </a:r>
            <a:r>
              <a:rPr lang="en-US" altLang="zh-CN" sz="1600" dirty="0" smtClean="0"/>
              <a:t>60</a:t>
            </a:r>
            <a:r>
              <a:rPr lang="zh-CN" altLang="en-US" sz="1600" dirty="0" smtClean="0"/>
              <a:t>歲。</a:t>
            </a:r>
            <a:endParaRPr lang="zh-HK" altLang="en-US" sz="1600" dirty="0"/>
          </a:p>
        </p:txBody>
      </p:sp>
      <p:sp>
        <p:nvSpPr>
          <p:cNvPr id="6" name="TextBox 2"/>
          <p:cNvSpPr txBox="1"/>
          <p:nvPr/>
        </p:nvSpPr>
        <p:spPr>
          <a:xfrm>
            <a:off x="392905" y="185727"/>
            <a:ext cx="927720" cy="461665"/>
          </a:xfrm>
          <a:prstGeom prst="rect">
            <a:avLst/>
          </a:prstGeom>
          <a:solidFill>
            <a:schemeClr val="accent2">
              <a:lumMod val="20000"/>
              <a:lumOff val="80000"/>
            </a:schemeClr>
          </a:solidFill>
        </p:spPr>
        <p:txBody>
          <a:bodyPr wrap="square" rtlCol="0">
            <a:spAutoFit/>
          </a:bodyPr>
          <a:lstStyle/>
          <a:p>
            <a:r>
              <a:rPr lang="zh-TW" altLang="en-US" sz="2400" dirty="0" smtClean="0">
                <a:latin typeface="Adobe 繁黑體 Std B" pitchFamily="34" charset="-128"/>
                <a:ea typeface="Adobe 繁黑體 Std B" pitchFamily="34" charset="-128"/>
              </a:rPr>
              <a:t>附錄</a:t>
            </a:r>
            <a:endParaRPr lang="zh-HK" altLang="en-US" sz="2400" dirty="0">
              <a:latin typeface="Adobe 繁黑體 Std B" pitchFamily="34" charset="-128"/>
              <a:ea typeface="Adobe 繁黑體 Std B" pitchFamily="34" charset="-128"/>
            </a:endParaRPr>
          </a:p>
        </p:txBody>
      </p:sp>
    </p:spTree>
    <p:extLst>
      <p:ext uri="{BB962C8B-B14F-4D97-AF65-F5344CB8AC3E}">
        <p14:creationId xmlns:p14="http://schemas.microsoft.com/office/powerpoint/2010/main" val="844911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76200"/>
            <a:ext cx="2695600" cy="461665"/>
          </a:xfrm>
          <a:prstGeom prst="rect">
            <a:avLst/>
          </a:prstGeom>
          <a:solidFill>
            <a:schemeClr val="accent2">
              <a:lumMod val="20000"/>
              <a:lumOff val="80000"/>
            </a:schemeClr>
          </a:solidFill>
        </p:spPr>
        <p:txBody>
          <a:bodyPr wrap="square" rtlCol="0">
            <a:spAutoFit/>
          </a:bodyPr>
          <a:lstStyle/>
          <a:p>
            <a:r>
              <a:rPr lang="zh-TW" altLang="en-US" sz="2400" dirty="0" smtClean="0">
                <a:latin typeface="Adobe 繁黑體 Std B" pitchFamily="34" charset="-128"/>
                <a:ea typeface="Adobe 繁黑體 Std B" pitchFamily="34" charset="-128"/>
              </a:rPr>
              <a:t>二：</a:t>
            </a:r>
            <a:r>
              <a:rPr lang="zh-CN" altLang="en-US" sz="2400" dirty="0" smtClean="0">
                <a:latin typeface="Adobe 繁黑體 Std B" pitchFamily="34" charset="-128"/>
                <a:ea typeface="Adobe 繁黑體 Std B" pitchFamily="34" charset="-128"/>
              </a:rPr>
              <a:t>楊貴妃有多美？</a:t>
            </a:r>
            <a:endParaRPr lang="zh-HK" altLang="en-US" sz="2400" dirty="0">
              <a:latin typeface="Adobe 繁黑體 Std B" pitchFamily="34" charset="-128"/>
              <a:ea typeface="Adobe 繁黑體 Std B" pitchFamily="34" charset="-128"/>
            </a:endParaRPr>
          </a:p>
        </p:txBody>
      </p:sp>
      <p:sp>
        <p:nvSpPr>
          <p:cNvPr id="4" name="TextBox 3"/>
          <p:cNvSpPr txBox="1"/>
          <p:nvPr/>
        </p:nvSpPr>
        <p:spPr>
          <a:xfrm>
            <a:off x="152400" y="609600"/>
            <a:ext cx="8763000" cy="1815882"/>
          </a:xfrm>
          <a:prstGeom prst="rect">
            <a:avLst/>
          </a:prstGeom>
          <a:solidFill>
            <a:schemeClr val="bg2"/>
          </a:solidFill>
        </p:spPr>
        <p:txBody>
          <a:bodyPr wrap="square" rtlCol="0">
            <a:spAutoFit/>
          </a:bodyPr>
          <a:lstStyle/>
          <a:p>
            <a:r>
              <a:rPr lang="zh-CN" altLang="en-US" sz="1600" dirty="0" smtClean="0">
                <a:latin typeface="SimSun" panose="02010600030101010101" pitchFamily="2" charset="-122"/>
                <a:ea typeface="SimSun" panose="02010600030101010101" pitchFamily="2" charset="-122"/>
              </a:rPr>
              <a:t>楊貴妃</a:t>
            </a:r>
            <a:r>
              <a:rPr lang="zh-CN" altLang="en-US" sz="1600" dirty="0" smtClean="0"/>
              <a:t>沒有畫像流傳後世，有關她的樣貌只能依靠想像了。不過，李白是見過楊貴妃的。</a:t>
            </a:r>
            <a:endParaRPr lang="en-US" altLang="zh-CN" sz="1600" dirty="0" smtClean="0"/>
          </a:p>
          <a:p>
            <a:r>
              <a:rPr lang="zh-CN" altLang="en-US" sz="1600" dirty="0" smtClean="0"/>
              <a:t>某年春天，唐玄宗偕楊貴妃遊興慶宮的沈香亭。興慶宮在長安城東，本來是玄宗身為皇子時代的邸宅，他即位後，改建為行宮，自開元十六年（</a:t>
            </a:r>
            <a:r>
              <a:rPr lang="en-US" altLang="zh-CN" sz="1600" dirty="0" smtClean="0"/>
              <a:t>728</a:t>
            </a:r>
            <a:r>
              <a:rPr lang="zh-CN" altLang="en-US" sz="1600" dirty="0" smtClean="0"/>
              <a:t>）始，他改在興慶宮聽政。</a:t>
            </a:r>
            <a:endParaRPr lang="en-US" altLang="zh-CN" sz="1600" dirty="0" smtClean="0"/>
          </a:p>
          <a:p>
            <a:r>
              <a:rPr lang="zh-CN" altLang="en-US" sz="1600" dirty="0" smtClean="0">
                <a:latin typeface="SimSun" panose="02010600030101010101" pitchFamily="2" charset="-122"/>
                <a:ea typeface="SimSun" panose="02010600030101010101" pitchFamily="2" charset="-122"/>
              </a:rPr>
              <a:t>興慶宮</a:t>
            </a:r>
            <a:r>
              <a:rPr lang="zh-CN" altLang="en-US" sz="1600" dirty="0" smtClean="0"/>
              <a:t>中的沈香亭，以牡丹花知名一時。那天，酒宴方酣，玄宗突說難得一番美宴，就叫李白新作幾首清平調吧！</a:t>
            </a:r>
            <a:endParaRPr lang="en-US" altLang="zh-CN" sz="1600" dirty="0" smtClean="0"/>
          </a:p>
          <a:p>
            <a:r>
              <a:rPr lang="zh-CN" altLang="en-US" sz="1600" dirty="0">
                <a:latin typeface="SimSun" panose="02010600030101010101" pitchFamily="2" charset="-122"/>
                <a:ea typeface="SimSun" panose="02010600030101010101" pitchFamily="2" charset="-122"/>
              </a:rPr>
              <a:t>宿</a:t>
            </a:r>
            <a:r>
              <a:rPr lang="zh-CN" altLang="en-US" sz="1600" dirty="0" smtClean="0">
                <a:latin typeface="SimSun" panose="02010600030101010101" pitchFamily="2" charset="-122"/>
                <a:ea typeface="SimSun" panose="02010600030101010101" pitchFamily="2" charset="-122"/>
              </a:rPr>
              <a:t>醉未醒</a:t>
            </a:r>
            <a:r>
              <a:rPr lang="zh-CN" altLang="en-US" sz="1600" dirty="0" smtClean="0"/>
              <a:t>的李白立刻被召到沈香亭，眼見盛開的牡丹和艷姿的楊貴妃，立刻賦了三首清平調，其中兩首分別是：</a:t>
            </a:r>
            <a:endParaRPr lang="zh-HK" altLang="en-US" sz="1600" dirty="0"/>
          </a:p>
        </p:txBody>
      </p:sp>
      <p:sp>
        <p:nvSpPr>
          <p:cNvPr id="5" name="TextBox 4"/>
          <p:cNvSpPr txBox="1"/>
          <p:nvPr/>
        </p:nvSpPr>
        <p:spPr>
          <a:xfrm>
            <a:off x="3200400" y="2694592"/>
            <a:ext cx="2031325" cy="1200329"/>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zh-CN" altLang="en-US" dirty="0"/>
              <a:t>一支紅艷露凝香，</a:t>
            </a:r>
            <a:endParaRPr lang="en-US" altLang="zh-CN" dirty="0"/>
          </a:p>
          <a:p>
            <a:r>
              <a:rPr lang="zh-CN" altLang="en-US" dirty="0"/>
              <a:t>雲雨</a:t>
            </a:r>
            <a:r>
              <a:rPr lang="zh-CN" altLang="en-US" dirty="0" smtClean="0"/>
              <a:t>巫山枉斷</a:t>
            </a:r>
            <a:r>
              <a:rPr lang="zh-CN" altLang="en-US" dirty="0"/>
              <a:t>腸，</a:t>
            </a:r>
            <a:endParaRPr lang="en-US" altLang="zh-CN" dirty="0"/>
          </a:p>
          <a:p>
            <a:r>
              <a:rPr lang="zh-CN" altLang="en-US" dirty="0"/>
              <a:t>借問漢宮誰得似，</a:t>
            </a:r>
            <a:endParaRPr lang="en-US" altLang="zh-CN" dirty="0"/>
          </a:p>
          <a:p>
            <a:r>
              <a:rPr lang="zh-CN" altLang="en-US" dirty="0"/>
              <a:t>可憐飛燕倚新妝。</a:t>
            </a:r>
            <a:endParaRPr lang="en-US" altLang="zh-CN" dirty="0"/>
          </a:p>
        </p:txBody>
      </p:sp>
      <p:sp>
        <p:nvSpPr>
          <p:cNvPr id="6" name="TextBox 5"/>
          <p:cNvSpPr txBox="1"/>
          <p:nvPr/>
        </p:nvSpPr>
        <p:spPr>
          <a:xfrm>
            <a:off x="5638800" y="2699117"/>
            <a:ext cx="2031325" cy="1200329"/>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zh-CN" altLang="en-US" dirty="0" smtClean="0"/>
              <a:t>名花傾國兩相歡，</a:t>
            </a:r>
            <a:endParaRPr lang="en-US" altLang="zh-CN" dirty="0"/>
          </a:p>
          <a:p>
            <a:r>
              <a:rPr lang="zh-CN" altLang="en-US" dirty="0" smtClean="0"/>
              <a:t>長使君王帶笑看，</a:t>
            </a:r>
            <a:endParaRPr lang="en-US" altLang="zh-CN" dirty="0"/>
          </a:p>
          <a:p>
            <a:r>
              <a:rPr lang="zh-CN" altLang="en-US" dirty="0" smtClean="0"/>
              <a:t>解識春風無限恨，</a:t>
            </a:r>
            <a:endParaRPr lang="en-US" altLang="zh-CN" dirty="0"/>
          </a:p>
          <a:p>
            <a:r>
              <a:rPr lang="zh-CN" altLang="en-US" dirty="0" smtClean="0"/>
              <a:t>沈香亭北倚蘭干。</a:t>
            </a:r>
            <a:endParaRPr lang="en-US" altLang="zh-CN" dirty="0"/>
          </a:p>
        </p:txBody>
      </p:sp>
      <p:sp>
        <p:nvSpPr>
          <p:cNvPr id="7" name="TextBox 6"/>
          <p:cNvSpPr txBox="1"/>
          <p:nvPr/>
        </p:nvSpPr>
        <p:spPr>
          <a:xfrm>
            <a:off x="3186065" y="4495800"/>
            <a:ext cx="5427552" cy="1077218"/>
          </a:xfrm>
          <a:prstGeom prst="rect">
            <a:avLst/>
          </a:prstGeom>
          <a:solidFill>
            <a:schemeClr val="accent2">
              <a:lumMod val="20000"/>
              <a:lumOff val="80000"/>
            </a:schemeClr>
          </a:solidFill>
        </p:spPr>
        <p:txBody>
          <a:bodyPr wrap="square" rtlCol="0">
            <a:spAutoFit/>
          </a:bodyPr>
          <a:lstStyle/>
          <a:p>
            <a:r>
              <a:rPr lang="zh-CN" altLang="en-US" sz="1600" dirty="0"/>
              <a:t>詞中的「紅艷」、</a:t>
            </a:r>
            <a:r>
              <a:rPr lang="zh-CN" altLang="en-US" sz="1600" dirty="0" smtClean="0"/>
              <a:t>「名花」是指牡丹，也用來比喻楊貴妃。李白之所以用牡丹比喻楊貴妃，是因為唐人以牡丹為花中之后（次為芍藥）。在李白筆下，讓楚襄王朝思暮想的巫山女神還比不上楊貴妃，只有新妝的趙飛燕差堪比擬。</a:t>
            </a:r>
            <a:endParaRPr lang="zh-HK" altLang="en-US" sz="1600" dirty="0"/>
          </a:p>
        </p:txBody>
      </p:sp>
      <p:pic>
        <p:nvPicPr>
          <p:cNvPr id="3074" name="Picture 2" descr="粉色牡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590798"/>
            <a:ext cx="2286000" cy="30480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57200" y="5573018"/>
            <a:ext cx="1714500" cy="276999"/>
          </a:xfrm>
          <a:prstGeom prst="rect">
            <a:avLst/>
          </a:prstGeom>
          <a:solidFill>
            <a:schemeClr val="accent2">
              <a:lumMod val="20000"/>
              <a:lumOff val="80000"/>
            </a:schemeClr>
          </a:solidFill>
        </p:spPr>
        <p:txBody>
          <a:bodyPr wrap="square" rtlCol="0">
            <a:spAutoFit/>
          </a:bodyPr>
          <a:lstStyle/>
          <a:p>
            <a:r>
              <a:rPr lang="zh-CN" altLang="en-US" sz="1200" dirty="0" smtClean="0"/>
              <a:t>粉色牡丹（維基百科）</a:t>
            </a:r>
            <a:endParaRPr lang="zh-HK" altLang="en-US" sz="1200" dirty="0"/>
          </a:p>
        </p:txBody>
      </p:sp>
      <p:sp>
        <p:nvSpPr>
          <p:cNvPr id="9" name="TextBox 8"/>
          <p:cNvSpPr txBox="1"/>
          <p:nvPr/>
        </p:nvSpPr>
        <p:spPr>
          <a:xfrm>
            <a:off x="4762500" y="6573456"/>
            <a:ext cx="4381500" cy="276999"/>
          </a:xfrm>
          <a:prstGeom prst="rect">
            <a:avLst/>
          </a:prstGeom>
          <a:noFill/>
        </p:spPr>
        <p:txBody>
          <a:bodyPr wrap="square" rtlCol="0">
            <a:spAutoFit/>
          </a:bodyPr>
          <a:lstStyle/>
          <a:p>
            <a:pPr algn="r"/>
            <a:r>
              <a:rPr lang="zh-CN" altLang="en-US" sz="1200" dirty="0" smtClean="0"/>
              <a:t>參考：</a:t>
            </a:r>
            <a:r>
              <a:rPr lang="en-US" altLang="zh-TW" sz="1200" dirty="0"/>
              <a:t>《</a:t>
            </a:r>
            <a:r>
              <a:rPr lang="zh-TW" altLang="en-US" sz="1200" dirty="0"/>
              <a:t>楊貴妃</a:t>
            </a:r>
            <a:r>
              <a:rPr lang="en-US" altLang="zh-TW" sz="1200" dirty="0"/>
              <a:t>·</a:t>
            </a:r>
            <a:r>
              <a:rPr lang="zh-TW" altLang="en-US" sz="1200" dirty="0"/>
              <a:t>安祿山</a:t>
            </a:r>
            <a:r>
              <a:rPr lang="en-US" altLang="zh-TW" sz="1200" dirty="0"/>
              <a:t>》</a:t>
            </a:r>
            <a:r>
              <a:rPr lang="zh-TW" altLang="en-US" sz="1200" dirty="0" smtClean="0"/>
              <a:t>，</a:t>
            </a:r>
            <a:r>
              <a:rPr lang="zh-CN" altLang="en-US" sz="1200" dirty="0" smtClean="0"/>
              <a:t>頁</a:t>
            </a:r>
            <a:r>
              <a:rPr lang="en-US" altLang="zh-CN" sz="1200" dirty="0" smtClean="0"/>
              <a:t>56</a:t>
            </a:r>
            <a:r>
              <a:rPr lang="zh-CN" altLang="en-US" sz="1200" dirty="0" smtClean="0"/>
              <a:t>。</a:t>
            </a:r>
            <a:endParaRPr lang="zh-HK" altLang="en-US" sz="1200" dirty="0"/>
          </a:p>
        </p:txBody>
      </p:sp>
    </p:spTree>
    <p:extLst>
      <p:ext uri="{BB962C8B-B14F-4D97-AF65-F5344CB8AC3E}">
        <p14:creationId xmlns:p14="http://schemas.microsoft.com/office/powerpoint/2010/main" val="27182196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91247"/>
            <a:ext cx="3055640" cy="461665"/>
          </a:xfrm>
          <a:prstGeom prst="rect">
            <a:avLst/>
          </a:prstGeom>
          <a:solidFill>
            <a:schemeClr val="accent2">
              <a:lumMod val="20000"/>
              <a:lumOff val="80000"/>
            </a:schemeClr>
          </a:solidFill>
        </p:spPr>
        <p:txBody>
          <a:bodyPr wrap="square" rtlCol="0">
            <a:spAutoFit/>
          </a:bodyPr>
          <a:lstStyle/>
          <a:p>
            <a:r>
              <a:rPr lang="zh-TW" altLang="en-US" sz="2400" dirty="0" smtClean="0">
                <a:latin typeface="Adobe 繁黑體 Std B" pitchFamily="34" charset="-128"/>
                <a:ea typeface="Adobe 繁黑體 Std B" pitchFamily="34" charset="-128"/>
              </a:rPr>
              <a:t>三：</a:t>
            </a:r>
            <a:r>
              <a:rPr lang="zh-CN" altLang="en-US" sz="2400" dirty="0" smtClean="0">
                <a:latin typeface="Adobe 繁黑體 Std B" pitchFamily="34" charset="-128"/>
                <a:ea typeface="Adobe 繁黑體 Std B" pitchFamily="34" charset="-128"/>
              </a:rPr>
              <a:t>唐朝的美女標準</a:t>
            </a:r>
            <a:endParaRPr lang="zh-HK" altLang="en-US" sz="2400" dirty="0">
              <a:latin typeface="Adobe 繁黑體 Std B" pitchFamily="34" charset="-128"/>
              <a:ea typeface="Adobe 繁黑體 Std B" pitchFamily="34" charset="-128"/>
            </a:endParaRPr>
          </a:p>
        </p:txBody>
      </p:sp>
      <p:sp>
        <p:nvSpPr>
          <p:cNvPr id="5" name="TextBox 4"/>
          <p:cNvSpPr txBox="1"/>
          <p:nvPr/>
        </p:nvSpPr>
        <p:spPr>
          <a:xfrm>
            <a:off x="76200" y="627727"/>
            <a:ext cx="8991599" cy="2800767"/>
          </a:xfrm>
          <a:prstGeom prst="rect">
            <a:avLst/>
          </a:prstGeom>
          <a:solidFill>
            <a:schemeClr val="bg1"/>
          </a:solidFill>
          <a:ln w="28575">
            <a:solidFill>
              <a:schemeClr val="tx2">
                <a:lumMod val="60000"/>
                <a:lumOff val="40000"/>
              </a:schemeClr>
            </a:solidFill>
          </a:ln>
        </p:spPr>
        <p:txBody>
          <a:bodyPr wrap="square" rtlCol="0">
            <a:spAutoFit/>
          </a:bodyPr>
          <a:lstStyle/>
          <a:p>
            <a:r>
              <a:rPr lang="en-US" altLang="zh-CN" sz="1600" dirty="0"/>
              <a:t>〈</a:t>
            </a:r>
            <a:r>
              <a:rPr lang="zh-CN" altLang="en-US" sz="1600" dirty="0"/>
              <a:t>簪花仕女圖</a:t>
            </a:r>
            <a:r>
              <a:rPr lang="en-US" altLang="zh-CN" sz="1600" dirty="0"/>
              <a:t>〉 </a:t>
            </a:r>
            <a:r>
              <a:rPr lang="zh-CN" altLang="en-US" sz="1600" dirty="0" smtClean="0"/>
              <a:t>，描寫了唐代宮廷貴族仕女生活。作者周昉，與張萱一樣，也是長安人，但較張萱稍稍後出。他出身於貴族門第，哥哥周皓曾為朝廷立過戰功，周昉本人在代宗大歷年間（</a:t>
            </a:r>
            <a:r>
              <a:rPr lang="en-US" altLang="zh-CN" sz="1600" dirty="0" smtClean="0"/>
              <a:t>766-779</a:t>
            </a:r>
            <a:r>
              <a:rPr lang="zh-CN" altLang="en-US" sz="1600" dirty="0" smtClean="0"/>
              <a:t>）也曾做過越州（今紹興）、宜州（今宜城）的長史。他從事繪畫創作活動的年代大概在大歷到貞元（</a:t>
            </a:r>
            <a:r>
              <a:rPr lang="en-US" altLang="zh-CN" sz="1600" dirty="0" smtClean="0"/>
              <a:t>766-804</a:t>
            </a:r>
            <a:r>
              <a:rPr lang="zh-CN" altLang="en-US" sz="1600" dirty="0" smtClean="0"/>
              <a:t>）這段時期中。</a:t>
            </a:r>
            <a:endParaRPr lang="en-US" altLang="zh-CN" sz="1600" dirty="0" smtClean="0"/>
          </a:p>
          <a:p>
            <a:r>
              <a:rPr lang="zh-CN" altLang="en-US" sz="1600" dirty="0"/>
              <a:t>周</a:t>
            </a:r>
            <a:r>
              <a:rPr lang="zh-CN" altLang="en-US" sz="1600" dirty="0" smtClean="0"/>
              <a:t>昉不僅被後世公認為唐代人物畫的代表作作家之一，就是在他生前，他的聲名已經很大。據說，唐德宗貞元中，曾經召周昉畫長安的章敬寺的四壁。當他作畫的時候，京城人們爭先來觀看，絡繹不絕，數以萬計。</a:t>
            </a:r>
            <a:endParaRPr lang="en-US" altLang="zh-CN" sz="1600" dirty="0" smtClean="0"/>
          </a:p>
          <a:p>
            <a:r>
              <a:rPr lang="zh-CN" altLang="en-US" sz="1600" dirty="0" smtClean="0"/>
              <a:t>但是可惜周昉的作品遺留到今天的卻非常稀少，其中</a:t>
            </a:r>
            <a:r>
              <a:rPr lang="en-US" altLang="zh-CN" sz="1600" dirty="0" smtClean="0"/>
              <a:t>〈</a:t>
            </a:r>
            <a:r>
              <a:rPr lang="zh-CN" altLang="en-US" sz="1600" dirty="0" smtClean="0"/>
              <a:t>簪花仕女圖</a:t>
            </a:r>
            <a:r>
              <a:rPr lang="en-US" altLang="zh-CN" sz="1600" dirty="0" smtClean="0"/>
              <a:t>〉</a:t>
            </a:r>
            <a:r>
              <a:rPr lang="zh-CN" altLang="en-US" sz="1600" dirty="0" smtClean="0"/>
              <a:t>非常有名。（徐達邦</a:t>
            </a:r>
            <a:r>
              <a:rPr lang="en-US" altLang="zh-CN" sz="1600" dirty="0" smtClean="0"/>
              <a:t>《</a:t>
            </a:r>
            <a:r>
              <a:rPr lang="zh-CN" altLang="en-US" sz="1600" dirty="0" smtClean="0"/>
              <a:t>張萱和周昉</a:t>
            </a:r>
            <a:r>
              <a:rPr lang="en-US" altLang="zh-CN" sz="1600" dirty="0" smtClean="0"/>
              <a:t>》</a:t>
            </a:r>
            <a:r>
              <a:rPr lang="zh-CN" altLang="en-US" sz="1600" dirty="0" smtClean="0"/>
              <a:t>頁</a:t>
            </a:r>
            <a:r>
              <a:rPr lang="en-US" altLang="zh-CN" sz="1600" dirty="0" smtClean="0"/>
              <a:t>2</a:t>
            </a:r>
            <a:r>
              <a:rPr lang="zh-CN" altLang="en-US" sz="1600" dirty="0" smtClean="0"/>
              <a:t>）</a:t>
            </a:r>
            <a:endParaRPr lang="en-US" altLang="zh-CN" sz="1600" dirty="0" smtClean="0"/>
          </a:p>
          <a:p>
            <a:r>
              <a:rPr lang="zh-CN" altLang="en-US" sz="1600" dirty="0" smtClean="0"/>
              <a:t>一般相信，</a:t>
            </a:r>
            <a:r>
              <a:rPr lang="en-US" altLang="zh-CN" sz="1600" dirty="0" smtClean="0"/>
              <a:t>〈</a:t>
            </a:r>
            <a:r>
              <a:rPr lang="zh-CN" altLang="en-US" sz="1600" dirty="0"/>
              <a:t>簪花仕女圖</a:t>
            </a:r>
            <a:r>
              <a:rPr lang="en-US" altLang="zh-CN" sz="1600" dirty="0" smtClean="0"/>
              <a:t>〉</a:t>
            </a:r>
            <a:r>
              <a:rPr lang="zh-CN" altLang="en-US" sz="1600" dirty="0" smtClean="0"/>
              <a:t>表現了唐代美貌貴族婦女的形像。我們要想像楊貴妃，大概可以選擇其中一個模樣吧！</a:t>
            </a:r>
            <a:endParaRPr lang="en-US" altLang="zh-CN" sz="1600"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4" y="3549477"/>
            <a:ext cx="9144755" cy="1740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6200" y="5410200"/>
            <a:ext cx="8915400" cy="338554"/>
          </a:xfrm>
          <a:prstGeom prst="rect">
            <a:avLst/>
          </a:prstGeom>
          <a:noFill/>
          <a:ln>
            <a:solidFill>
              <a:schemeClr val="accent1"/>
            </a:solidFill>
          </a:ln>
        </p:spPr>
        <p:txBody>
          <a:bodyPr wrap="square" rtlCol="0">
            <a:spAutoFit/>
          </a:bodyPr>
          <a:lstStyle/>
          <a:p>
            <a:r>
              <a:rPr lang="zh-CN" altLang="en-US" sz="1600" dirty="0" smtClean="0"/>
              <a:t>以</a:t>
            </a:r>
            <a:r>
              <a:rPr lang="en-US" altLang="zh-CN" sz="1600" dirty="0"/>
              <a:t>〈</a:t>
            </a:r>
            <a:r>
              <a:rPr lang="zh-CN" altLang="en-US" sz="1600" dirty="0"/>
              <a:t>簪花仕女圖</a:t>
            </a:r>
            <a:r>
              <a:rPr lang="en-US" altLang="zh-CN" sz="1600" dirty="0" smtClean="0"/>
              <a:t>〉</a:t>
            </a:r>
            <a:r>
              <a:rPr lang="zh-CN" altLang="en-US" sz="1600" dirty="0" smtClean="0"/>
              <a:t>作例，可否指出唐朝貴族美女應有的條件</a:t>
            </a:r>
            <a:r>
              <a:rPr lang="en-US" altLang="zh-CN" sz="1600" dirty="0">
                <a:latin typeface="SimSun" panose="02010600030101010101" pitchFamily="2" charset="-122"/>
                <a:ea typeface="SimSun" panose="02010600030101010101" pitchFamily="2" charset="-122"/>
              </a:rPr>
              <a:t>? </a:t>
            </a:r>
            <a:r>
              <a:rPr lang="zh-CN" altLang="en-US" sz="1600" dirty="0" smtClean="0"/>
              <a:t>（可提出</a:t>
            </a:r>
            <a:r>
              <a:rPr lang="en-US" altLang="zh-CN" sz="1600" dirty="0" smtClean="0"/>
              <a:t>1-3</a:t>
            </a:r>
            <a:r>
              <a:rPr lang="zh-CN" altLang="en-US" sz="1600" dirty="0" smtClean="0"/>
              <a:t>項）</a:t>
            </a:r>
            <a:endParaRPr lang="en-US" altLang="zh-CN" sz="1600" dirty="0" smtClean="0"/>
          </a:p>
        </p:txBody>
      </p:sp>
      <p:sp>
        <p:nvSpPr>
          <p:cNvPr id="2" name="矩形 1"/>
          <p:cNvSpPr/>
          <p:nvPr/>
        </p:nvSpPr>
        <p:spPr>
          <a:xfrm>
            <a:off x="179512" y="6425059"/>
            <a:ext cx="1584176" cy="338554"/>
          </a:xfrm>
          <a:prstGeom prst="rect">
            <a:avLst/>
          </a:prstGeom>
        </p:spPr>
        <p:txBody>
          <a:bodyPr wrap="square">
            <a:spAutoFit/>
          </a:bodyPr>
          <a:lstStyle/>
          <a:p>
            <a:r>
              <a:rPr lang="en-US" altLang="zh-HK" sz="1600" dirty="0" smtClean="0"/>
              <a:t>3</a:t>
            </a:r>
            <a:r>
              <a:rPr lang="en-US" altLang="zh-HK" sz="1600" dirty="0"/>
              <a:t>. </a:t>
            </a:r>
            <a:r>
              <a:rPr lang="zh-CN" altLang="en-US" sz="1600" dirty="0">
                <a:solidFill>
                  <a:srgbClr val="FF0000"/>
                </a:solidFill>
              </a:rPr>
              <a:t>舉止優雅</a:t>
            </a:r>
            <a:endParaRPr lang="zh-HK" altLang="en-US" sz="1600" dirty="0">
              <a:solidFill>
                <a:srgbClr val="FF0000"/>
              </a:solidFill>
            </a:endParaRPr>
          </a:p>
        </p:txBody>
      </p:sp>
      <p:sp>
        <p:nvSpPr>
          <p:cNvPr id="3" name="矩形 2"/>
          <p:cNvSpPr/>
          <p:nvPr/>
        </p:nvSpPr>
        <p:spPr>
          <a:xfrm>
            <a:off x="179512" y="5766366"/>
            <a:ext cx="1728192" cy="338554"/>
          </a:xfrm>
          <a:prstGeom prst="rect">
            <a:avLst/>
          </a:prstGeom>
        </p:spPr>
        <p:txBody>
          <a:bodyPr wrap="square">
            <a:spAutoFit/>
          </a:bodyPr>
          <a:lstStyle/>
          <a:p>
            <a:r>
              <a:rPr lang="en-US" altLang="zh-CN" sz="1600" dirty="0" smtClean="0"/>
              <a:t>1.</a:t>
            </a:r>
            <a:r>
              <a:rPr lang="en-US" altLang="zh-CN" sz="1600" dirty="0" smtClean="0">
                <a:solidFill>
                  <a:srgbClr val="FF0000"/>
                </a:solidFill>
              </a:rPr>
              <a:t> </a:t>
            </a:r>
            <a:r>
              <a:rPr lang="zh-CN" altLang="en-US" sz="1600" dirty="0" smtClean="0">
                <a:solidFill>
                  <a:srgbClr val="FF0000"/>
                </a:solidFill>
              </a:rPr>
              <a:t>體態</a:t>
            </a:r>
            <a:r>
              <a:rPr lang="zh-CN" altLang="en-US" sz="1600" dirty="0">
                <a:solidFill>
                  <a:srgbClr val="FF0000"/>
                </a:solidFill>
              </a:rPr>
              <a:t>豐滿</a:t>
            </a:r>
            <a:endParaRPr lang="en-US" altLang="zh-HK" sz="1600" dirty="0">
              <a:solidFill>
                <a:srgbClr val="FF0000"/>
              </a:solidFill>
            </a:endParaRPr>
          </a:p>
        </p:txBody>
      </p:sp>
      <p:sp>
        <p:nvSpPr>
          <p:cNvPr id="7" name="矩形 6"/>
          <p:cNvSpPr/>
          <p:nvPr/>
        </p:nvSpPr>
        <p:spPr>
          <a:xfrm>
            <a:off x="179512" y="6095713"/>
            <a:ext cx="1207382" cy="338554"/>
          </a:xfrm>
          <a:prstGeom prst="rect">
            <a:avLst/>
          </a:prstGeom>
        </p:spPr>
        <p:txBody>
          <a:bodyPr wrap="none">
            <a:spAutoFit/>
          </a:bodyPr>
          <a:lstStyle/>
          <a:p>
            <a:r>
              <a:rPr lang="en-US" altLang="zh-HK" sz="1600" dirty="0"/>
              <a:t>2. </a:t>
            </a:r>
            <a:r>
              <a:rPr lang="zh-CN" altLang="en-US" sz="1600" dirty="0">
                <a:solidFill>
                  <a:srgbClr val="FF0000"/>
                </a:solidFill>
              </a:rPr>
              <a:t>衣著華麗</a:t>
            </a:r>
            <a:endParaRPr lang="en-US" altLang="zh-CN" sz="1600" dirty="0">
              <a:solidFill>
                <a:srgbClr val="FF0000"/>
              </a:solidFill>
            </a:endParaRPr>
          </a:p>
        </p:txBody>
      </p:sp>
    </p:spTree>
    <p:extLst>
      <p:ext uri="{BB962C8B-B14F-4D97-AF65-F5344CB8AC3E}">
        <p14:creationId xmlns:p14="http://schemas.microsoft.com/office/powerpoint/2010/main" val="101383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76200"/>
            <a:ext cx="4495800" cy="461665"/>
          </a:xfrm>
          <a:prstGeom prst="rect">
            <a:avLst/>
          </a:prstGeom>
          <a:solidFill>
            <a:schemeClr val="accent2">
              <a:lumMod val="20000"/>
              <a:lumOff val="80000"/>
            </a:schemeClr>
          </a:solidFill>
        </p:spPr>
        <p:txBody>
          <a:bodyPr wrap="square" rtlCol="0">
            <a:spAutoFit/>
          </a:bodyPr>
          <a:lstStyle/>
          <a:p>
            <a:r>
              <a:rPr lang="zh-TW" altLang="en-US" sz="2400" dirty="0" smtClean="0">
                <a:latin typeface="Adobe 繁黑體 Std B" pitchFamily="34" charset="-128"/>
                <a:ea typeface="Adobe 繁黑體 Std B" pitchFamily="34" charset="-128"/>
              </a:rPr>
              <a:t>四：</a:t>
            </a:r>
            <a:r>
              <a:rPr lang="zh-CN" altLang="en-US" sz="2400" dirty="0" smtClean="0">
                <a:latin typeface="Adobe 繁黑體 Std B" pitchFamily="34" charset="-128"/>
                <a:ea typeface="Adobe 繁黑體 Std B" pitchFamily="34" charset="-128"/>
              </a:rPr>
              <a:t>朝廷與後宮結合的唐朝政治</a:t>
            </a:r>
            <a:endParaRPr lang="zh-HK" altLang="en-US" sz="2400" dirty="0">
              <a:latin typeface="Adobe 繁黑體 Std B" pitchFamily="34" charset="-128"/>
              <a:ea typeface="Adobe 繁黑體 Std B" pitchFamily="34" charset="-128"/>
            </a:endParaRPr>
          </a:p>
        </p:txBody>
      </p:sp>
      <p:sp>
        <p:nvSpPr>
          <p:cNvPr id="4" name="TextBox 3"/>
          <p:cNvSpPr txBox="1"/>
          <p:nvPr/>
        </p:nvSpPr>
        <p:spPr>
          <a:xfrm>
            <a:off x="152400" y="609600"/>
            <a:ext cx="8763000" cy="1077218"/>
          </a:xfrm>
          <a:prstGeom prst="rect">
            <a:avLst/>
          </a:prstGeom>
          <a:solidFill>
            <a:schemeClr val="accent3">
              <a:lumMod val="20000"/>
              <a:lumOff val="80000"/>
            </a:schemeClr>
          </a:solidFill>
        </p:spPr>
        <p:txBody>
          <a:bodyPr wrap="square" rtlCol="0">
            <a:spAutoFit/>
          </a:bodyPr>
          <a:lstStyle/>
          <a:p>
            <a:r>
              <a:rPr lang="zh-CN" altLang="en-US" sz="1600" dirty="0" smtClean="0"/>
              <a:t>唐朝政治，皇帝的意向最為關鍵，因此朝廷的大臣需要巴結後宮妃嬪以影響皇帝，而後宮妃嬪也需要外朝的官員以鞏固及提升她們的位置，以及協助她們的兒子（若有）發展事業。於是，不同的朝廷官員和後宮的個別妃嬪連成一起，並且互相較競。我們可以稱為黨爭，或外戚之亂楊貴妃一家，正是唐玄宗天寶年間長安最顯赫的外戚。</a:t>
            </a:r>
            <a:endParaRPr lang="zh-HK" altLang="en-US" sz="1600" dirty="0"/>
          </a:p>
        </p:txBody>
      </p:sp>
      <p:sp>
        <p:nvSpPr>
          <p:cNvPr id="5" name="TextBox 4"/>
          <p:cNvSpPr txBox="1"/>
          <p:nvPr/>
        </p:nvSpPr>
        <p:spPr>
          <a:xfrm>
            <a:off x="152400" y="1752600"/>
            <a:ext cx="8763000" cy="584775"/>
          </a:xfrm>
          <a:prstGeom prst="rect">
            <a:avLst/>
          </a:prstGeom>
          <a:solidFill>
            <a:schemeClr val="accent4">
              <a:lumMod val="20000"/>
              <a:lumOff val="80000"/>
            </a:schemeClr>
          </a:solidFill>
        </p:spPr>
        <p:txBody>
          <a:bodyPr wrap="square" rtlCol="0">
            <a:spAutoFit/>
          </a:bodyPr>
          <a:lstStyle/>
          <a:p>
            <a:r>
              <a:rPr lang="zh-CN" altLang="en-US" sz="1600" dirty="0" smtClean="0"/>
              <a:t>楊氏成為唐天寶年間長安城最顯赫的外戚，關鍵是楊玉環成為貴妃；但楊玉環成為貴妃，最關鍵的人物其實是李林甫。</a:t>
            </a:r>
            <a:endParaRPr lang="zh-HK" altLang="en-US" sz="1600" dirty="0"/>
          </a:p>
        </p:txBody>
      </p:sp>
      <p:sp>
        <p:nvSpPr>
          <p:cNvPr id="6" name="TextBox 5"/>
          <p:cNvSpPr txBox="1"/>
          <p:nvPr/>
        </p:nvSpPr>
        <p:spPr>
          <a:xfrm>
            <a:off x="152400" y="2438400"/>
            <a:ext cx="8763000" cy="2062103"/>
          </a:xfrm>
          <a:prstGeom prst="rect">
            <a:avLst/>
          </a:prstGeom>
          <a:solidFill>
            <a:schemeClr val="accent3">
              <a:lumMod val="20000"/>
              <a:lumOff val="80000"/>
            </a:schemeClr>
          </a:solidFill>
        </p:spPr>
        <p:txBody>
          <a:bodyPr wrap="square" rtlCol="0">
            <a:spAutoFit/>
          </a:bodyPr>
          <a:lstStyle/>
          <a:p>
            <a:r>
              <a:rPr lang="zh-CN" altLang="en-US" sz="1600" dirty="0" smtClean="0"/>
              <a:t>李林甫在開元十四年（</a:t>
            </a:r>
            <a:r>
              <a:rPr lang="en-US" altLang="zh-CN" sz="1600" dirty="0" smtClean="0"/>
              <a:t>726</a:t>
            </a:r>
            <a:r>
              <a:rPr lang="zh-CN" altLang="en-US" sz="1600" dirty="0" smtClean="0"/>
              <a:t>）開始在朝廷擔任御史中丞，職位不低，但居宰相之位是張九齡。李林甫很有抱負，於是他暗中巴結玄宗最寵愛的武惠妃。武惠妃也需要朝廷大臣的幫忙，她很想把自己的兒子推上皇帝繼承人的位置，奈何玄宗已立太子，苦無對策。另外，李林甫和武惠妃能進行勾結，還有一個重要的因素，就是同屬武氏政治集團。武惠妃的祖姑母就是曾經顛覆李唐王朝的武則天。武則天時代，朝廷最有權力的人就是她的侄兒武三思。武氏倒台，武三思被殺，但他女兒成了李林甫的情婦，利用武氏的影響力處處為李林甫打通人脈關係。李林甫能夠得見武惠妃，相信也是透過這個關係。當時李林甫答應惠妃，當盡力保護他的兒子</a:t>
            </a:r>
            <a:r>
              <a:rPr lang="en-US" altLang="zh-CN" sz="1600" dirty="0" smtClean="0"/>
              <a:t>--</a:t>
            </a:r>
            <a:r>
              <a:rPr lang="zh-CN" altLang="en-US" sz="1600" dirty="0" smtClean="0"/>
              <a:t>壽王（唐玄宗的第十八個兒子）。</a:t>
            </a:r>
            <a:endParaRPr lang="en-US" altLang="zh-CN" sz="1600" dirty="0" smtClean="0"/>
          </a:p>
        </p:txBody>
      </p:sp>
      <p:sp>
        <p:nvSpPr>
          <p:cNvPr id="7" name="TextBox 6"/>
          <p:cNvSpPr txBox="1"/>
          <p:nvPr/>
        </p:nvSpPr>
        <p:spPr>
          <a:xfrm>
            <a:off x="152400" y="4552796"/>
            <a:ext cx="8763000" cy="338554"/>
          </a:xfrm>
          <a:prstGeom prst="rect">
            <a:avLst/>
          </a:prstGeom>
          <a:solidFill>
            <a:schemeClr val="accent4">
              <a:lumMod val="20000"/>
              <a:lumOff val="80000"/>
            </a:schemeClr>
          </a:solidFill>
        </p:spPr>
        <p:txBody>
          <a:bodyPr wrap="square" rtlCol="0">
            <a:spAutoFit/>
          </a:bodyPr>
          <a:lstStyle/>
          <a:p>
            <a:r>
              <a:rPr lang="zh-CN" altLang="en-US" sz="1600" dirty="0" smtClean="0"/>
              <a:t>得到武惠</a:t>
            </a:r>
            <a:r>
              <a:rPr lang="zh-CN" altLang="en-US" sz="1600" dirty="0"/>
              <a:t>妃的協助，開元二十三年（</a:t>
            </a:r>
            <a:r>
              <a:rPr lang="en-US" altLang="zh-CN" sz="1600" dirty="0"/>
              <a:t>735</a:t>
            </a:r>
            <a:r>
              <a:rPr lang="zh-CN" altLang="en-US" sz="1600" dirty="0"/>
              <a:t>），李林甫終於取代了張九齡成為</a:t>
            </a:r>
            <a:r>
              <a:rPr lang="zh-CN" altLang="en-US" sz="1600" dirty="0" smtClean="0"/>
              <a:t>宰相。</a:t>
            </a:r>
            <a:endParaRPr lang="zh-HK" altLang="en-US" sz="1600" dirty="0"/>
          </a:p>
        </p:txBody>
      </p:sp>
      <p:sp>
        <p:nvSpPr>
          <p:cNvPr id="8" name="TextBox 7"/>
          <p:cNvSpPr txBox="1"/>
          <p:nvPr/>
        </p:nvSpPr>
        <p:spPr>
          <a:xfrm>
            <a:off x="152400" y="4953000"/>
            <a:ext cx="8763000" cy="830997"/>
          </a:xfrm>
          <a:prstGeom prst="rect">
            <a:avLst/>
          </a:prstGeom>
          <a:solidFill>
            <a:schemeClr val="accent3">
              <a:lumMod val="20000"/>
              <a:lumOff val="80000"/>
            </a:schemeClr>
          </a:solidFill>
        </p:spPr>
        <p:txBody>
          <a:bodyPr wrap="square" rtlCol="0">
            <a:spAutoFit/>
          </a:bodyPr>
          <a:lstStyle/>
          <a:p>
            <a:r>
              <a:rPr lang="zh-CN" altLang="en-US" sz="1600" dirty="0" smtClean="0"/>
              <a:t>開元二十四年（</a:t>
            </a:r>
            <a:r>
              <a:rPr lang="en-US" altLang="zh-CN" sz="1600" dirty="0" smtClean="0"/>
              <a:t>736</a:t>
            </a:r>
            <a:r>
              <a:rPr lang="zh-CN" altLang="en-US" sz="1600" dirty="0" smtClean="0"/>
              <a:t>），武惠妃設局誣陷太子李瑛兵變，結果太子和另外兩個皇子一同被貶為庶人，隨後</a:t>
            </a:r>
            <a:r>
              <a:rPr lang="zh-TW" altLang="en-US" sz="1600" dirty="0" smtClean="0">
                <a:latin typeface="SimSun" panose="02010600030101010101" pitchFamily="2" charset="-122"/>
                <a:ea typeface="SimSun" panose="02010600030101010101" pitchFamily="2" charset="-122"/>
              </a:rPr>
              <a:t>賜</a:t>
            </a:r>
            <a:r>
              <a:rPr lang="zh-CN" altLang="en-US" sz="1600" dirty="0" smtClean="0"/>
              <a:t>死。本來局面對武惠妃一方非常有利，可是她也於本年去世。最後，唐玄宗還是決定依據嫡長子繼承法，以第三子李亨作為太子。</a:t>
            </a:r>
            <a:endParaRPr lang="zh-HK" altLang="en-US" sz="1600" dirty="0"/>
          </a:p>
        </p:txBody>
      </p:sp>
      <p:sp>
        <p:nvSpPr>
          <p:cNvPr id="10" name="TextBox 9"/>
          <p:cNvSpPr txBox="1"/>
          <p:nvPr/>
        </p:nvSpPr>
        <p:spPr>
          <a:xfrm>
            <a:off x="155418" y="5867400"/>
            <a:ext cx="8759982" cy="584775"/>
          </a:xfrm>
          <a:prstGeom prst="rect">
            <a:avLst/>
          </a:prstGeom>
          <a:solidFill>
            <a:schemeClr val="accent4">
              <a:lumMod val="20000"/>
              <a:lumOff val="80000"/>
            </a:schemeClr>
          </a:solidFill>
        </p:spPr>
        <p:txBody>
          <a:bodyPr wrap="square" rtlCol="0">
            <a:spAutoFit/>
          </a:bodyPr>
          <a:lstStyle/>
          <a:p>
            <a:r>
              <a:rPr lang="zh-CN" altLang="en-US" sz="1600" dirty="0" smtClean="0"/>
              <a:t>李亨立為太子，對李林甫大大不利。為了保住自己的地位，後宮必須要有所安排，於是他便在壽王府找來一個漂亮女子，獻給唐玄宗，那便是楊玉環。</a:t>
            </a:r>
            <a:endParaRPr lang="zh-HK" altLang="en-US" sz="1600" dirty="0"/>
          </a:p>
        </p:txBody>
      </p:sp>
    </p:spTree>
    <p:extLst>
      <p:ext uri="{BB962C8B-B14F-4D97-AF65-F5344CB8AC3E}">
        <p14:creationId xmlns:p14="http://schemas.microsoft.com/office/powerpoint/2010/main" val="7143087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13344"/>
            <a:ext cx="3195464" cy="461665"/>
          </a:xfrm>
          <a:prstGeom prst="rect">
            <a:avLst/>
          </a:prstGeom>
          <a:solidFill>
            <a:schemeClr val="accent2">
              <a:lumMod val="20000"/>
              <a:lumOff val="80000"/>
            </a:schemeClr>
          </a:solidFill>
        </p:spPr>
        <p:txBody>
          <a:bodyPr wrap="square" rtlCol="0">
            <a:spAutoFit/>
          </a:bodyPr>
          <a:lstStyle/>
          <a:p>
            <a:r>
              <a:rPr lang="zh-TW" altLang="en-US" sz="2400" dirty="0" smtClean="0">
                <a:latin typeface="Adobe 繁黑體 Std B" pitchFamily="34" charset="-128"/>
                <a:ea typeface="Adobe 繁黑體 Std B" pitchFamily="34" charset="-128"/>
              </a:rPr>
              <a:t>五：</a:t>
            </a:r>
            <a:r>
              <a:rPr lang="zh-CN" altLang="en-US" sz="2400" dirty="0" smtClean="0">
                <a:latin typeface="Adobe 繁黑體 Std B" pitchFamily="34" charset="-128"/>
                <a:ea typeface="Adobe 繁黑體 Std B" pitchFamily="34" charset="-128"/>
              </a:rPr>
              <a:t>虢</a:t>
            </a:r>
            <a:r>
              <a:rPr lang="zh-CN" altLang="en-US" sz="2400" dirty="0">
                <a:latin typeface="Adobe 繁黑體 Std B" pitchFamily="34" charset="-128"/>
                <a:ea typeface="Adobe 繁黑體 Std B" pitchFamily="34" charset="-128"/>
              </a:rPr>
              <a:t>國</a:t>
            </a:r>
            <a:r>
              <a:rPr lang="zh-CN" altLang="en-US" sz="2400" dirty="0" smtClean="0">
                <a:latin typeface="Adobe 繁黑體 Std B" pitchFamily="34" charset="-128"/>
                <a:ea typeface="Adobe 繁黑體 Std B" pitchFamily="34" charset="-128"/>
              </a:rPr>
              <a:t>夫人與楊國忠</a:t>
            </a:r>
            <a:endParaRPr lang="zh-HK" altLang="en-US" sz="2400" dirty="0">
              <a:latin typeface="Adobe 繁黑體 Std B" pitchFamily="34" charset="-128"/>
              <a:ea typeface="Adobe 繁黑體 Std B" pitchFamily="34" charset="-128"/>
            </a:endParaRPr>
          </a:p>
        </p:txBody>
      </p:sp>
      <p:sp>
        <p:nvSpPr>
          <p:cNvPr id="3" name="TextBox 2"/>
          <p:cNvSpPr txBox="1"/>
          <p:nvPr/>
        </p:nvSpPr>
        <p:spPr>
          <a:xfrm>
            <a:off x="163717" y="685800"/>
            <a:ext cx="8763000" cy="830997"/>
          </a:xfrm>
          <a:prstGeom prst="rect">
            <a:avLst/>
          </a:prstGeom>
          <a:solidFill>
            <a:schemeClr val="accent1">
              <a:lumMod val="20000"/>
              <a:lumOff val="80000"/>
            </a:schemeClr>
          </a:solidFill>
        </p:spPr>
        <p:txBody>
          <a:bodyPr wrap="square" rtlCol="0">
            <a:spAutoFit/>
          </a:bodyPr>
          <a:lstStyle/>
          <a:p>
            <a:r>
              <a:rPr lang="zh-CN" altLang="en-US" sz="1600" dirty="0" smtClean="0"/>
              <a:t>楊國忠是唐朝歷史中非常重要的人物。他在天寶十一年（</a:t>
            </a:r>
            <a:r>
              <a:rPr lang="en-US" altLang="zh-CN" sz="1600" dirty="0" smtClean="0"/>
              <a:t>752</a:t>
            </a:r>
            <a:r>
              <a:rPr lang="zh-CN" altLang="en-US" sz="1600" dirty="0"/>
              <a:t>）李林甫死後繼為宰相，因與安祿山不和，激發了安史之亂，唐朝亦因此由盛轉衰。其實，楊國忠之能</a:t>
            </a:r>
            <a:r>
              <a:rPr lang="zh-CN" altLang="en-US" sz="1600" dirty="0" smtClean="0"/>
              <a:t>夠</a:t>
            </a:r>
            <a:r>
              <a:rPr lang="zh-CN" altLang="en-US" sz="1600" dirty="0"/>
              <a:t>在</a:t>
            </a:r>
            <a:r>
              <a:rPr lang="zh-CN" altLang="en-US" sz="1600" dirty="0" smtClean="0"/>
              <a:t>長安朝廷身居要職，是多得表妹虢</a:t>
            </a:r>
            <a:r>
              <a:rPr lang="zh-CN" altLang="en-US" sz="1600" dirty="0"/>
              <a:t>國夫人的幫助，也亦是歷史書常常所謂的</a:t>
            </a:r>
            <a:r>
              <a:rPr lang="zh-CN" altLang="en-US" sz="1600" dirty="0" smtClean="0"/>
              <a:t>「外戚」勢力。</a:t>
            </a:r>
            <a:endParaRPr lang="zh-HK" altLang="en-US" sz="1600" dirty="0"/>
          </a:p>
        </p:txBody>
      </p:sp>
      <p:graphicFrame>
        <p:nvGraphicFramePr>
          <p:cNvPr id="5" name="Table 4"/>
          <p:cNvGraphicFramePr>
            <a:graphicFrameLocks noGrp="1"/>
          </p:cNvGraphicFramePr>
          <p:nvPr>
            <p:extLst>
              <p:ext uri="{D42A27DB-BD31-4B8C-83A1-F6EECF244321}">
                <p14:modId xmlns:p14="http://schemas.microsoft.com/office/powerpoint/2010/main" val="3115822666"/>
              </p:ext>
            </p:extLst>
          </p:nvPr>
        </p:nvGraphicFramePr>
        <p:xfrm>
          <a:off x="161453" y="2590800"/>
          <a:ext cx="8763000" cy="3983664"/>
        </p:xfrm>
        <a:graphic>
          <a:graphicData uri="http://schemas.openxmlformats.org/drawingml/2006/table">
            <a:tbl>
              <a:tblPr firstRow="1" bandRow="1">
                <a:tableStyleId>{93296810-A885-4BE3-A3E7-6D5BEEA58F35}</a:tableStyleId>
              </a:tblPr>
              <a:tblGrid>
                <a:gridCol w="2034268">
                  <a:extLst>
                    <a:ext uri="{9D8B030D-6E8A-4147-A177-3AD203B41FA5}">
                      <a16:colId xmlns:a16="http://schemas.microsoft.com/office/drawing/2014/main" val="20000"/>
                    </a:ext>
                  </a:extLst>
                </a:gridCol>
                <a:gridCol w="6728732">
                  <a:extLst>
                    <a:ext uri="{9D8B030D-6E8A-4147-A177-3AD203B41FA5}">
                      <a16:colId xmlns:a16="http://schemas.microsoft.com/office/drawing/2014/main" val="20001"/>
                    </a:ext>
                  </a:extLst>
                </a:gridCol>
              </a:tblGrid>
              <a:tr h="381000">
                <a:tc>
                  <a:txBody>
                    <a:bodyPr/>
                    <a:lstStyle/>
                    <a:p>
                      <a:pPr algn="ctr"/>
                      <a:r>
                        <a:rPr lang="zh-CN" altLang="en-US" b="1" dirty="0" smtClean="0"/>
                        <a:t>年份</a:t>
                      </a:r>
                      <a:endParaRPr lang="zh-HK" altLang="en-US" b="1" dirty="0"/>
                    </a:p>
                  </a:txBody>
                  <a:tcPr>
                    <a:solidFill>
                      <a:schemeClr val="accent3"/>
                    </a:solidFill>
                  </a:tcPr>
                </a:tc>
                <a:tc>
                  <a:txBody>
                    <a:bodyPr/>
                    <a:lstStyle/>
                    <a:p>
                      <a:pPr algn="ctr"/>
                      <a:r>
                        <a:rPr lang="zh-CN" altLang="en-US" b="1" dirty="0" smtClean="0">
                          <a:solidFill>
                            <a:schemeClr val="tx1"/>
                          </a:solidFill>
                        </a:rPr>
                        <a:t>事件</a:t>
                      </a:r>
                      <a:endParaRPr lang="zh-HK" altLang="en-US" b="1" dirty="0">
                        <a:solidFill>
                          <a:schemeClr val="tx1"/>
                        </a:solidFill>
                      </a:endParaRPr>
                    </a:p>
                  </a:txBody>
                  <a:tcPr>
                    <a:solidFill>
                      <a:schemeClr val="tx2">
                        <a:lumMod val="20000"/>
                        <a:lumOff val="80000"/>
                      </a:schemeClr>
                    </a:solidFill>
                  </a:tcPr>
                </a:tc>
                <a:extLst>
                  <a:ext uri="{0D108BD9-81ED-4DB2-BD59-A6C34878D82A}">
                    <a16:rowId xmlns:a16="http://schemas.microsoft.com/office/drawing/2014/main" val="10000"/>
                  </a:ext>
                </a:extLst>
              </a:tr>
              <a:tr h="417504">
                <a:tc>
                  <a:txBody>
                    <a:bodyPr/>
                    <a:lstStyle/>
                    <a:p>
                      <a:r>
                        <a:rPr lang="zh-CN" altLang="en-US" sz="1600" dirty="0" smtClean="0"/>
                        <a:t>開元二十四年（</a:t>
                      </a:r>
                      <a:r>
                        <a:rPr lang="en-US" altLang="zh-CN" sz="1600" dirty="0" smtClean="0"/>
                        <a:t>736</a:t>
                      </a:r>
                      <a:r>
                        <a:rPr lang="zh-CN" altLang="en-US" sz="1600" dirty="0" smtClean="0"/>
                        <a:t>）</a:t>
                      </a:r>
                      <a:endParaRPr lang="zh-HK" altLang="en-US" sz="1600" dirty="0"/>
                    </a:p>
                  </a:txBody>
                  <a:tcPr>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latin typeface="SimSun" panose="02010600030101010101" pitchFamily="2" charset="-122"/>
                          <a:ea typeface="SimSun" panose="02010600030101010101" pitchFamily="2" charset="-122"/>
                        </a:rPr>
                        <a:t>武</a:t>
                      </a:r>
                      <a:r>
                        <a:rPr lang="zh-CN" altLang="en-US" sz="1600" dirty="0" smtClean="0"/>
                        <a:t>惠妃逝世，而楊家開始因為楊玉環得寵而榮耀。</a:t>
                      </a:r>
                      <a:endParaRPr lang="zh-HK" altLang="en-US" dirty="0"/>
                    </a:p>
                  </a:txBody>
                  <a:tcPr>
                    <a:solidFill>
                      <a:schemeClr val="tx2">
                        <a:lumMod val="20000"/>
                        <a:lumOff val="80000"/>
                      </a:schemeClr>
                    </a:solidFill>
                  </a:tcPr>
                </a:tc>
                <a:extLst>
                  <a:ext uri="{0D108BD9-81ED-4DB2-BD59-A6C34878D82A}">
                    <a16:rowId xmlns:a16="http://schemas.microsoft.com/office/drawing/2014/main" val="10001"/>
                  </a:ext>
                </a:extLst>
              </a:tr>
              <a:tr h="381000">
                <a:tc>
                  <a:txBody>
                    <a:bodyPr/>
                    <a:lstStyle/>
                    <a:p>
                      <a:r>
                        <a:rPr lang="zh-CN" altLang="en-US" sz="1600" dirty="0" smtClean="0"/>
                        <a:t>開元二十七年（</a:t>
                      </a:r>
                      <a:r>
                        <a:rPr lang="en-US" altLang="zh-CN" sz="1600" dirty="0" smtClean="0"/>
                        <a:t>739</a:t>
                      </a:r>
                      <a:r>
                        <a:rPr lang="zh-CN" altLang="en-US" sz="1600" dirty="0" smtClean="0"/>
                        <a:t>）</a:t>
                      </a:r>
                      <a:endParaRPr lang="zh-HK" altLang="en-US" sz="1600" dirty="0"/>
                    </a:p>
                  </a:txBody>
                  <a:tcPr>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dirty="0" smtClean="0"/>
                        <a:t>管理四川軍區的劍南節度使是章仇兼瓊，希望打通京師的人脈關係，於是便想到透過楊釗這位楊玉環的遠房親戚（楊釗是堂兄）去進行賄賂遊說工作。章仇兼瓊派楊釗入長安進貢。楊釗攜帶了過百萬的四川名貴貨物，到京師後，便去探訪楊家，一一送禮。這時虢國夫人剛剛新寡，楊釗給她的財物特別多，二人「宣淫不止」（</a:t>
                      </a:r>
                      <a:r>
                        <a:rPr lang="en-US" altLang="zh-CN" sz="1600" dirty="0" smtClean="0"/>
                        <a:t>《</a:t>
                      </a:r>
                      <a:r>
                        <a:rPr lang="zh-CN" altLang="en-US" sz="1600" dirty="0" smtClean="0"/>
                        <a:t>新唐書</a:t>
                      </a:r>
                      <a:r>
                        <a:rPr lang="en-US" altLang="zh-CN" sz="1600" dirty="0" smtClean="0"/>
                        <a:t>》</a:t>
                      </a:r>
                      <a:r>
                        <a:rPr lang="zh-CN" altLang="en-US" sz="1600" dirty="0" smtClean="0"/>
                        <a:t>）。收了這麼多禮物，楊家遂向李林甫推薦了章仇兼瓊和楊釗，結果章仇兼瓊當了戶部尚書，而楊釗先是當了唐玄宗的私人財務顧問。由於甚得皇帝的寵信，他很快便升為朝廷內的監察御史，專責彈劾失職官員，相當有權力。</a:t>
                      </a:r>
                      <a:endParaRPr lang="zh-HK" altLang="en-US" dirty="0"/>
                    </a:p>
                  </a:txBody>
                  <a:tcPr>
                    <a:solidFill>
                      <a:schemeClr val="tx2">
                        <a:lumMod val="20000"/>
                        <a:lumOff val="80000"/>
                      </a:schemeClr>
                    </a:solidFill>
                  </a:tcPr>
                </a:tc>
                <a:extLst>
                  <a:ext uri="{0D108BD9-81ED-4DB2-BD59-A6C34878D82A}">
                    <a16:rowId xmlns:a16="http://schemas.microsoft.com/office/drawing/2014/main" val="10002"/>
                  </a:ext>
                </a:extLst>
              </a:tr>
              <a:tr h="381000">
                <a:tc>
                  <a:txBody>
                    <a:bodyPr/>
                    <a:lstStyle/>
                    <a:p>
                      <a:r>
                        <a:rPr lang="zh-CN" altLang="en-US" sz="1600" dirty="0" smtClean="0"/>
                        <a:t>天寶九年（</a:t>
                      </a:r>
                      <a:r>
                        <a:rPr lang="en-US" altLang="zh-CN" sz="1600" dirty="0" smtClean="0"/>
                        <a:t>750</a:t>
                      </a:r>
                      <a:r>
                        <a:rPr lang="zh-CN" altLang="en-US" sz="1600" dirty="0" smtClean="0"/>
                        <a:t>）</a:t>
                      </a:r>
                      <a:endParaRPr lang="zh-HK" altLang="en-US" sz="1600" dirty="0"/>
                    </a:p>
                  </a:txBody>
                  <a:tcPr>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dirty="0" smtClean="0"/>
                        <a:t>楊釗請求皇帝賜名，得「國忠」二字，從此名為楊國忠。</a:t>
                      </a:r>
                      <a:endParaRPr lang="zh-HK" altLang="en-US" dirty="0"/>
                    </a:p>
                  </a:txBody>
                  <a:tcPr>
                    <a:solidFill>
                      <a:schemeClr val="tx2">
                        <a:lumMod val="20000"/>
                        <a:lumOff val="80000"/>
                      </a:schemeClr>
                    </a:solidFill>
                  </a:tcPr>
                </a:tc>
                <a:extLst>
                  <a:ext uri="{0D108BD9-81ED-4DB2-BD59-A6C34878D82A}">
                    <a16:rowId xmlns:a16="http://schemas.microsoft.com/office/drawing/2014/main" val="10003"/>
                  </a:ext>
                </a:extLst>
              </a:tr>
              <a:tr h="381000">
                <a:tc>
                  <a:txBody>
                    <a:bodyPr/>
                    <a:lstStyle/>
                    <a:p>
                      <a:r>
                        <a:rPr lang="zh-CN" altLang="en-US" sz="1600" dirty="0" smtClean="0"/>
                        <a:t>天寶十年（</a:t>
                      </a:r>
                      <a:r>
                        <a:rPr lang="en-US" altLang="zh-CN" sz="1600" dirty="0" smtClean="0"/>
                        <a:t>751</a:t>
                      </a:r>
                      <a:r>
                        <a:rPr lang="zh-CN" altLang="en-US" sz="1600" dirty="0" smtClean="0"/>
                        <a:t>）</a:t>
                      </a:r>
                      <a:endParaRPr lang="zh-HK" altLang="en-US" sz="1600" dirty="0"/>
                    </a:p>
                  </a:txBody>
                  <a:tcPr>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dirty="0" smtClean="0"/>
                        <a:t>自領劍南節度使，遙控四川軍區。</a:t>
                      </a:r>
                      <a:endParaRPr lang="zh-HK" altLang="en-US" sz="1600" dirty="0"/>
                    </a:p>
                  </a:txBody>
                  <a:tcPr>
                    <a:solidFill>
                      <a:schemeClr val="tx2">
                        <a:lumMod val="20000"/>
                        <a:lumOff val="80000"/>
                      </a:schemeClr>
                    </a:solidFill>
                  </a:tcPr>
                </a:tc>
                <a:extLst>
                  <a:ext uri="{0D108BD9-81ED-4DB2-BD59-A6C34878D82A}">
                    <a16:rowId xmlns:a16="http://schemas.microsoft.com/office/drawing/2014/main" val="10004"/>
                  </a:ext>
                </a:extLst>
              </a:tr>
              <a:tr h="381000">
                <a:tc>
                  <a:txBody>
                    <a:bodyPr/>
                    <a:lstStyle/>
                    <a:p>
                      <a:r>
                        <a:rPr lang="zh-CN" altLang="en-US" sz="1600" dirty="0" smtClean="0"/>
                        <a:t>天寶十一年（</a:t>
                      </a:r>
                      <a:r>
                        <a:rPr lang="en-US" altLang="zh-CN" sz="1600" dirty="0" smtClean="0"/>
                        <a:t>752</a:t>
                      </a:r>
                      <a:r>
                        <a:rPr lang="zh-CN" altLang="en-US" sz="1600" dirty="0" smtClean="0"/>
                        <a:t>）</a:t>
                      </a:r>
                      <a:endParaRPr lang="zh-HK" altLang="en-US" sz="1600" dirty="0"/>
                    </a:p>
                  </a:txBody>
                  <a:tcPr>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dirty="0" smtClean="0"/>
                        <a:t>李林甫死，楊國忠繼任為唐玄宗的宰相，權力達到頂峰。</a:t>
                      </a:r>
                      <a:endParaRPr lang="zh-HK" altLang="en-US" sz="1600" dirty="0"/>
                    </a:p>
                  </a:txBody>
                  <a:tcPr>
                    <a:solidFill>
                      <a:schemeClr val="tx2">
                        <a:lumMod val="20000"/>
                        <a:lumOff val="80000"/>
                      </a:schemeClr>
                    </a:solidFill>
                  </a:tcPr>
                </a:tc>
                <a:extLst>
                  <a:ext uri="{0D108BD9-81ED-4DB2-BD59-A6C34878D82A}">
                    <a16:rowId xmlns:a16="http://schemas.microsoft.com/office/drawing/2014/main" val="1000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023574493"/>
              </p:ext>
            </p:extLst>
          </p:nvPr>
        </p:nvGraphicFramePr>
        <p:xfrm>
          <a:off x="163717" y="1676399"/>
          <a:ext cx="8763000" cy="822960"/>
        </p:xfrm>
        <a:graphic>
          <a:graphicData uri="http://schemas.openxmlformats.org/drawingml/2006/table">
            <a:tbl>
              <a:tblPr firstRow="1" bandRow="1">
                <a:tableStyleId>{5C22544A-7EE6-4342-B048-85BDC9FD1C3A}</a:tableStyleId>
              </a:tblPr>
              <a:tblGrid>
                <a:gridCol w="8763000">
                  <a:extLst>
                    <a:ext uri="{9D8B030D-6E8A-4147-A177-3AD203B41FA5}">
                      <a16:colId xmlns:a16="http://schemas.microsoft.com/office/drawing/2014/main" val="20000"/>
                    </a:ext>
                  </a:extLst>
                </a:gridCol>
              </a:tblGrid>
              <a:tr h="670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b="0" dirty="0" smtClean="0">
                          <a:solidFill>
                            <a:schemeClr val="tx1"/>
                          </a:solidFill>
                        </a:rPr>
                        <a:t>楊國忠，本名楊釗。開元年間，楊釗只是四川軍區內的一個管賬文官，他的聲名不好，被評為不學無術、飲酒賭博、行為不端等等，更被傳是武則天男寵張易之的外甥。凡此種種，均使他難以涉足長安京師的政治圈。</a:t>
                      </a:r>
                      <a:endParaRPr lang="zh-HK" altLang="en-US" sz="1600" b="0" dirty="0">
                        <a:solidFill>
                          <a:schemeClr val="tx1"/>
                        </a:solidFill>
                      </a:endParaRPr>
                    </a:p>
                  </a:txBody>
                  <a:tcPr>
                    <a:solidFill>
                      <a:schemeClr val="accent2">
                        <a:lumMod val="60000"/>
                        <a:lumOff val="4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500096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33400"/>
            <a:ext cx="8610600" cy="1077218"/>
          </a:xfrm>
          <a:prstGeom prst="rect">
            <a:avLst/>
          </a:prstGeom>
          <a:solidFill>
            <a:schemeClr val="accent4">
              <a:lumMod val="20000"/>
              <a:lumOff val="80000"/>
            </a:schemeClr>
          </a:solidFill>
        </p:spPr>
        <p:txBody>
          <a:bodyPr wrap="square" rtlCol="0">
            <a:spAutoFit/>
          </a:bodyPr>
          <a:lstStyle/>
          <a:p>
            <a:r>
              <a:rPr lang="zh-CN" altLang="en-US" sz="1600" dirty="0" smtClean="0"/>
              <a:t>關於楊氏一家，唐朝的評論不多，尖刻的批評反而是來自後世。</a:t>
            </a:r>
            <a:r>
              <a:rPr lang="en-US" altLang="zh-CN" sz="1600" dirty="0" smtClean="0"/>
              <a:t>《</a:t>
            </a:r>
            <a:r>
              <a:rPr lang="zh-CN" altLang="en-US" sz="1600" dirty="0" smtClean="0"/>
              <a:t>舊唐書</a:t>
            </a:r>
            <a:r>
              <a:rPr lang="en-US" altLang="zh-CN" sz="1600" dirty="0" smtClean="0"/>
              <a:t>》</a:t>
            </a:r>
            <a:r>
              <a:rPr lang="zh-CN" altLang="en-US" sz="1600" dirty="0" smtClean="0"/>
              <a:t>是後晉高祖石敬瑭命張昭遠編修，</a:t>
            </a:r>
            <a:r>
              <a:rPr lang="zh-CN" altLang="en-US" sz="1600" dirty="0"/>
              <a:t> </a:t>
            </a:r>
            <a:r>
              <a:rPr lang="en-US" altLang="zh-CN" sz="1600" dirty="0" smtClean="0"/>
              <a:t>945</a:t>
            </a:r>
            <a:r>
              <a:rPr lang="zh-CN" altLang="en-US" sz="1600" dirty="0"/>
              <a:t>年成</a:t>
            </a:r>
            <a:r>
              <a:rPr lang="zh-CN" altLang="en-US" sz="1600" dirty="0" smtClean="0"/>
              <a:t>書，距離天寶年間已有</a:t>
            </a:r>
            <a:r>
              <a:rPr lang="en-US" altLang="zh-CN" sz="1600" dirty="0" smtClean="0"/>
              <a:t>200</a:t>
            </a:r>
            <a:r>
              <a:rPr lang="zh-CN" altLang="en-US" sz="1600" dirty="0" smtClean="0"/>
              <a:t>多年；至於</a:t>
            </a:r>
            <a:r>
              <a:rPr lang="en-US" altLang="zh-CN" sz="1600" dirty="0" smtClean="0"/>
              <a:t>《</a:t>
            </a:r>
            <a:r>
              <a:rPr lang="zh-CN" altLang="en-US" sz="1600" dirty="0" smtClean="0"/>
              <a:t>新唐書</a:t>
            </a:r>
            <a:r>
              <a:rPr lang="en-US" altLang="zh-CN" sz="1600" dirty="0" smtClean="0"/>
              <a:t>》</a:t>
            </a:r>
            <a:r>
              <a:rPr lang="zh-CN" altLang="en-US" sz="1600" dirty="0" smtClean="0"/>
              <a:t>，更是北宋歐陽修在</a:t>
            </a:r>
            <a:r>
              <a:rPr lang="en-US" altLang="zh-CN" sz="1600" dirty="0" smtClean="0"/>
              <a:t>1060</a:t>
            </a:r>
            <a:r>
              <a:rPr lang="zh-CN" altLang="en-US" sz="1600" dirty="0" smtClean="0"/>
              <a:t>年編輯而成，距離天寶年間</a:t>
            </a:r>
            <a:r>
              <a:rPr lang="zh-CN" altLang="en-US" sz="1600" dirty="0"/>
              <a:t>超</a:t>
            </a:r>
            <a:r>
              <a:rPr lang="zh-CN" altLang="en-US" sz="1600" dirty="0" smtClean="0"/>
              <a:t>過</a:t>
            </a:r>
            <a:r>
              <a:rPr lang="en-US" altLang="zh-CN" sz="1600" dirty="0" smtClean="0"/>
              <a:t>300</a:t>
            </a:r>
            <a:r>
              <a:rPr lang="zh-CN" altLang="en-US" sz="1600" dirty="0" smtClean="0"/>
              <a:t>年。但無論</a:t>
            </a:r>
            <a:r>
              <a:rPr lang="en-US" altLang="zh-CN" sz="1600" dirty="0" smtClean="0"/>
              <a:t>《</a:t>
            </a:r>
            <a:r>
              <a:rPr lang="zh-CN" altLang="en-US" sz="1600" dirty="0" smtClean="0"/>
              <a:t>舊唐書</a:t>
            </a:r>
            <a:r>
              <a:rPr lang="en-US" altLang="zh-CN" sz="1600" dirty="0" smtClean="0"/>
              <a:t>》</a:t>
            </a:r>
            <a:r>
              <a:rPr lang="zh-CN" altLang="en-US" sz="1600" dirty="0" smtClean="0"/>
              <a:t>或</a:t>
            </a:r>
            <a:r>
              <a:rPr lang="en-US" altLang="zh-CN" sz="1600" dirty="0" smtClean="0"/>
              <a:t>《</a:t>
            </a:r>
            <a:r>
              <a:rPr lang="zh-CN" altLang="en-US" sz="1600" dirty="0" smtClean="0"/>
              <a:t>新唐書</a:t>
            </a:r>
            <a:r>
              <a:rPr lang="en-US" altLang="zh-CN" sz="1600" dirty="0" smtClean="0"/>
              <a:t>》</a:t>
            </a:r>
            <a:r>
              <a:rPr lang="zh-CN" altLang="en-US" sz="1600" dirty="0" smtClean="0"/>
              <a:t>，都對楊氏一家充滿批評，一方面是奢華的外戚排場，另</a:t>
            </a:r>
            <a:r>
              <a:rPr lang="zh-TW" altLang="en-US" sz="1600" dirty="0" smtClean="0"/>
              <a:t>一</a:t>
            </a:r>
            <a:r>
              <a:rPr lang="zh-CN" altLang="en-US" sz="1600" dirty="0" smtClean="0"/>
              <a:t>方面是虢國夫人與楊國忠的曖昧關係：</a:t>
            </a:r>
            <a:endParaRPr lang="zh-HK" altLang="en-US" sz="1600" dirty="0"/>
          </a:p>
        </p:txBody>
      </p:sp>
      <p:sp>
        <p:nvSpPr>
          <p:cNvPr id="3" name="TextBox 2"/>
          <p:cNvSpPr txBox="1"/>
          <p:nvPr/>
        </p:nvSpPr>
        <p:spPr>
          <a:xfrm>
            <a:off x="4483351" y="2120205"/>
            <a:ext cx="4541822" cy="1384995"/>
          </a:xfrm>
          <a:prstGeom prst="rect">
            <a:avLst/>
          </a:prstGeom>
          <a:noFill/>
          <a:ln>
            <a:solidFill>
              <a:srgbClr val="00B050"/>
            </a:solidFill>
          </a:ln>
        </p:spPr>
        <p:txBody>
          <a:bodyPr wrap="square" rtlCol="0">
            <a:spAutoFit/>
          </a:bodyPr>
          <a:lstStyle/>
          <a:p>
            <a:r>
              <a:rPr lang="zh-CN" altLang="en-US" sz="1400" dirty="0" smtClean="0"/>
              <a:t>每年十月，皇帝前往華清宮，楊氏五家的車騎都要隨行侍從，每家為一隊，每隊為一色，不久五家合隊，燦爛如同百花盛開，山谷變成一片錦繡。楊國忠派劍南鎮的旗幟旌節在前引導。隊伍過後遺棄的寶鈿鞋物，瑟瑟璣琲，使道路上一片狼藉，香氣在數十里之外都可聞到。（</a:t>
            </a:r>
            <a:r>
              <a:rPr lang="en-US" altLang="zh-CN" sz="1400" dirty="0" smtClean="0"/>
              <a:t>《</a:t>
            </a:r>
            <a:r>
              <a:rPr lang="zh-CN" altLang="en-US" sz="1400" dirty="0" smtClean="0"/>
              <a:t>新唐書</a:t>
            </a:r>
            <a:r>
              <a:rPr lang="en-US" altLang="zh-CN" sz="1400" dirty="0" smtClean="0"/>
              <a:t>•</a:t>
            </a:r>
            <a:r>
              <a:rPr lang="zh-CN" altLang="en-US" sz="1400" dirty="0" smtClean="0"/>
              <a:t>后妃列傳</a:t>
            </a:r>
            <a:r>
              <a:rPr lang="en-US" altLang="zh-CN" sz="1400" dirty="0" smtClean="0"/>
              <a:t>》</a:t>
            </a:r>
            <a:r>
              <a:rPr lang="zh-CN" altLang="en-US" sz="1400" dirty="0" smtClean="0"/>
              <a:t>，譯文</a:t>
            </a:r>
            <a:r>
              <a:rPr lang="en-US" altLang="zh-CN" sz="1400" dirty="0" smtClean="0"/>
              <a:t>2199</a:t>
            </a:r>
            <a:r>
              <a:rPr lang="zh-CN" altLang="en-US" sz="1400" dirty="0" smtClean="0"/>
              <a:t>）</a:t>
            </a:r>
            <a:endParaRPr lang="zh-HK" altLang="en-US" sz="1400" dirty="0"/>
          </a:p>
        </p:txBody>
      </p:sp>
      <p:sp>
        <p:nvSpPr>
          <p:cNvPr id="4" name="TextBox 3"/>
          <p:cNvSpPr txBox="1"/>
          <p:nvPr/>
        </p:nvSpPr>
        <p:spPr>
          <a:xfrm>
            <a:off x="4496177" y="3622605"/>
            <a:ext cx="4541822" cy="1169551"/>
          </a:xfrm>
          <a:prstGeom prst="rect">
            <a:avLst/>
          </a:prstGeom>
          <a:noFill/>
          <a:ln>
            <a:solidFill>
              <a:srgbClr val="00B050"/>
            </a:solidFill>
          </a:ln>
        </p:spPr>
        <p:txBody>
          <a:bodyPr wrap="square" rtlCol="0">
            <a:spAutoFit/>
          </a:bodyPr>
          <a:lstStyle/>
          <a:p>
            <a:r>
              <a:rPr lang="zh-CN" altLang="en-US" sz="1400" dirty="0" smtClean="0"/>
              <a:t>楊國忠早就與虢國夫人淫亂，路人皆知，他們卻不感到羞恥。每當入朝，他們並馬行於道中，隨從的家奴、仕姆有一百餘騎，蠟炬照耀得如同白天，艷妝滿街，不設置幃障，被當時的人稱為亂倫的雄狐。（</a:t>
            </a:r>
            <a:r>
              <a:rPr lang="en-US" altLang="zh-CN" sz="1400" dirty="0"/>
              <a:t>《</a:t>
            </a:r>
            <a:r>
              <a:rPr lang="zh-CN" altLang="en-US" sz="1400" dirty="0"/>
              <a:t>新唐</a:t>
            </a:r>
            <a:r>
              <a:rPr lang="zh-CN" altLang="en-US" sz="1400" dirty="0" smtClean="0"/>
              <a:t>書</a:t>
            </a:r>
            <a:r>
              <a:rPr lang="en-US" altLang="zh-CN" sz="1400" dirty="0" smtClean="0"/>
              <a:t>•</a:t>
            </a:r>
            <a:r>
              <a:rPr lang="zh-CN" altLang="en-US" sz="1400" dirty="0" smtClean="0"/>
              <a:t>后妃列傳</a:t>
            </a:r>
            <a:r>
              <a:rPr lang="en-US" altLang="zh-CN" sz="1400" dirty="0" smtClean="0"/>
              <a:t>》</a:t>
            </a:r>
            <a:r>
              <a:rPr lang="zh-CN" altLang="en-US" sz="1400" dirty="0" smtClean="0"/>
              <a:t>，</a:t>
            </a:r>
            <a:r>
              <a:rPr lang="zh-CN" altLang="en-US" sz="1400" dirty="0"/>
              <a:t>譯文</a:t>
            </a:r>
            <a:r>
              <a:rPr lang="en-US" altLang="zh-CN" sz="1400" dirty="0" smtClean="0"/>
              <a:t>2200</a:t>
            </a:r>
            <a:r>
              <a:rPr lang="zh-CN" altLang="en-US" sz="1400" dirty="0" smtClean="0"/>
              <a:t>）</a:t>
            </a:r>
            <a:endParaRPr lang="zh-HK" altLang="en-US" sz="1400" dirty="0"/>
          </a:p>
        </p:txBody>
      </p:sp>
      <p:sp>
        <p:nvSpPr>
          <p:cNvPr id="5" name="TextBox 4"/>
          <p:cNvSpPr txBox="1"/>
          <p:nvPr/>
        </p:nvSpPr>
        <p:spPr>
          <a:xfrm>
            <a:off x="4474298" y="4876800"/>
            <a:ext cx="4541822" cy="1384995"/>
          </a:xfrm>
          <a:prstGeom prst="rect">
            <a:avLst/>
          </a:prstGeom>
          <a:noFill/>
          <a:ln>
            <a:solidFill>
              <a:srgbClr val="00B050"/>
            </a:solidFill>
          </a:ln>
        </p:spPr>
        <p:txBody>
          <a:bodyPr wrap="square" rtlCol="0">
            <a:spAutoFit/>
          </a:bodyPr>
          <a:lstStyle/>
          <a:p>
            <a:r>
              <a:rPr lang="zh-CN" altLang="en-US" sz="1400" dirty="0" smtClean="0"/>
              <a:t>虢國夫人住在宣陽坊左邊，楊國忠住在他的南面，從朝廷回來，就到虢國夫人府第。郎官、御史報告事情的人都跟著去。楊國忠和虢國夫人平時居住在一個府第裏，出去則並馬而行，互相調戲嬉笑，洋洋自得像禽獸一樣，一點不覺得羞恥，路上人都為他倆的無恥驚駭。（</a:t>
            </a:r>
            <a:r>
              <a:rPr lang="en-US" altLang="zh-CN" sz="1400" dirty="0" smtClean="0"/>
              <a:t>《</a:t>
            </a:r>
            <a:r>
              <a:rPr lang="zh-CN" altLang="en-US" sz="1400" dirty="0" smtClean="0"/>
              <a:t>新唐書</a:t>
            </a:r>
            <a:r>
              <a:rPr lang="en-US" altLang="zh-CN" sz="1400" dirty="0" smtClean="0"/>
              <a:t>•</a:t>
            </a:r>
            <a:r>
              <a:rPr lang="zh-CN" altLang="en-US" sz="1400" dirty="0" smtClean="0"/>
              <a:t>外戚列傳</a:t>
            </a:r>
            <a:r>
              <a:rPr lang="en-US" altLang="zh-CN" sz="1400" dirty="0" smtClean="0"/>
              <a:t>》</a:t>
            </a:r>
            <a:r>
              <a:rPr lang="zh-CN" altLang="en-US" sz="1400" dirty="0" smtClean="0"/>
              <a:t>，譯文</a:t>
            </a:r>
            <a:r>
              <a:rPr lang="en-US" altLang="zh-CN" sz="1400" dirty="0" smtClean="0"/>
              <a:t>4417-4418</a:t>
            </a:r>
            <a:r>
              <a:rPr lang="zh-CN" altLang="en-US" sz="1400" dirty="0" smtClean="0"/>
              <a:t>）</a:t>
            </a:r>
            <a:endParaRPr lang="zh-HK" altLang="en-US" sz="1400" dirty="0"/>
          </a:p>
        </p:txBody>
      </p:sp>
      <p:sp>
        <p:nvSpPr>
          <p:cNvPr id="6" name="TextBox 5"/>
          <p:cNvSpPr txBox="1"/>
          <p:nvPr/>
        </p:nvSpPr>
        <p:spPr>
          <a:xfrm>
            <a:off x="0" y="0"/>
            <a:ext cx="4953000" cy="461665"/>
          </a:xfrm>
          <a:prstGeom prst="rect">
            <a:avLst/>
          </a:prstGeom>
          <a:solidFill>
            <a:schemeClr val="accent2">
              <a:lumMod val="20000"/>
              <a:lumOff val="80000"/>
            </a:schemeClr>
          </a:solidFill>
        </p:spPr>
        <p:txBody>
          <a:bodyPr wrap="square" rtlCol="0">
            <a:spAutoFit/>
          </a:bodyPr>
          <a:lstStyle/>
          <a:p>
            <a:r>
              <a:rPr lang="zh-TW" altLang="en-US" sz="2400" dirty="0">
                <a:latin typeface="Adobe 繁黑體 Std B" pitchFamily="34" charset="-128"/>
                <a:ea typeface="Adobe 繁黑體 Std B" pitchFamily="34" charset="-128"/>
              </a:rPr>
              <a:t>六</a:t>
            </a:r>
            <a:r>
              <a:rPr lang="zh-TW" altLang="en-US" sz="2400" dirty="0" smtClean="0">
                <a:latin typeface="Adobe 繁黑體 Std B" pitchFamily="34" charset="-128"/>
                <a:ea typeface="Adobe 繁黑體 Std B" pitchFamily="34" charset="-128"/>
              </a:rPr>
              <a:t>：</a:t>
            </a:r>
            <a:r>
              <a:rPr lang="zh-CN" altLang="en-US" sz="2400" dirty="0" smtClean="0">
                <a:latin typeface="Adobe 繁黑體 Std B" pitchFamily="34" charset="-128"/>
                <a:ea typeface="Adobe 繁黑體 Std B" pitchFamily="34" charset="-128"/>
              </a:rPr>
              <a:t>後世評價：</a:t>
            </a:r>
            <a:r>
              <a:rPr lang="en-US" altLang="zh-CN" sz="2400" dirty="0" smtClean="0">
                <a:latin typeface="Adobe 繁黑體 Std B" pitchFamily="34" charset="-128"/>
                <a:ea typeface="Adobe 繁黑體 Std B" pitchFamily="34" charset="-128"/>
              </a:rPr>
              <a:t>《</a:t>
            </a:r>
            <a:r>
              <a:rPr lang="zh-CN" altLang="en-US" sz="2400" dirty="0" smtClean="0">
                <a:latin typeface="Adobe 繁黑體 Std B" pitchFamily="34" charset="-128"/>
                <a:ea typeface="Adobe 繁黑體 Std B" pitchFamily="34" charset="-128"/>
              </a:rPr>
              <a:t>舊唐書</a:t>
            </a:r>
            <a:r>
              <a:rPr lang="en-US" altLang="zh-CN" sz="2400" dirty="0" smtClean="0">
                <a:latin typeface="Adobe 繁黑體 Std B" pitchFamily="34" charset="-128"/>
                <a:ea typeface="Adobe 繁黑體 Std B" pitchFamily="34" charset="-128"/>
              </a:rPr>
              <a:t>》</a:t>
            </a:r>
            <a:r>
              <a:rPr lang="zh-CN" altLang="en-US" sz="2400" dirty="0" smtClean="0">
                <a:latin typeface="Adobe 繁黑體 Std B" pitchFamily="34" charset="-128"/>
                <a:ea typeface="Adobe 繁黑體 Std B" pitchFamily="34" charset="-128"/>
              </a:rPr>
              <a:t>與</a:t>
            </a:r>
            <a:r>
              <a:rPr lang="en-US" altLang="zh-CN" sz="2400" dirty="0" smtClean="0">
                <a:latin typeface="Adobe 繁黑體 Std B" pitchFamily="34" charset="-128"/>
                <a:ea typeface="Adobe 繁黑體 Std B" pitchFamily="34" charset="-128"/>
              </a:rPr>
              <a:t>《</a:t>
            </a:r>
            <a:r>
              <a:rPr lang="zh-CN" altLang="en-US" sz="2400" dirty="0" smtClean="0">
                <a:latin typeface="Adobe 繁黑體 Std B" pitchFamily="34" charset="-128"/>
                <a:ea typeface="Adobe 繁黑體 Std B" pitchFamily="34" charset="-128"/>
              </a:rPr>
              <a:t>新唐書</a:t>
            </a:r>
            <a:r>
              <a:rPr lang="en-US" altLang="zh-CN" sz="2400" dirty="0" smtClean="0">
                <a:latin typeface="Adobe 繁黑體 Std B" pitchFamily="34" charset="-128"/>
                <a:ea typeface="Adobe 繁黑體 Std B" pitchFamily="34" charset="-128"/>
              </a:rPr>
              <a:t>》</a:t>
            </a:r>
            <a:endParaRPr lang="zh-HK" altLang="en-US" sz="2400" dirty="0">
              <a:latin typeface="Adobe 繁黑體 Std B" pitchFamily="34" charset="-128"/>
              <a:ea typeface="Adobe 繁黑體 Std B" pitchFamily="34" charset="-128"/>
            </a:endParaRPr>
          </a:p>
        </p:txBody>
      </p:sp>
      <p:sp>
        <p:nvSpPr>
          <p:cNvPr id="8" name="TextBox 7"/>
          <p:cNvSpPr txBox="1"/>
          <p:nvPr/>
        </p:nvSpPr>
        <p:spPr>
          <a:xfrm>
            <a:off x="178807" y="4800600"/>
            <a:ext cx="4031810" cy="1169551"/>
          </a:xfrm>
          <a:prstGeom prst="rect">
            <a:avLst/>
          </a:prstGeom>
          <a:noFill/>
          <a:ln>
            <a:solidFill>
              <a:schemeClr val="accent6">
                <a:lumMod val="60000"/>
                <a:lumOff val="40000"/>
              </a:schemeClr>
            </a:solidFill>
          </a:ln>
        </p:spPr>
        <p:txBody>
          <a:bodyPr wrap="square" rtlCol="0">
            <a:spAutoFit/>
          </a:bodyPr>
          <a:lstStyle/>
          <a:p>
            <a:r>
              <a:rPr lang="zh-CN" altLang="en-US" sz="1400" dirty="0" smtClean="0"/>
              <a:t>貴妃的姐姐虢國夫人，與楊國忠私通，在宣義里建築相連的豪華住宅，土木都披掛上了絲綢，住宅的奢華，東西兩都沒有能與之相比的。他們晝夜集會，沒有一點禮法。</a:t>
            </a:r>
            <a:r>
              <a:rPr lang="zh-CN" altLang="en-US" sz="1400" dirty="0"/>
              <a:t> （</a:t>
            </a:r>
            <a:r>
              <a:rPr lang="en-US" altLang="zh-CN" sz="1400" dirty="0"/>
              <a:t>《</a:t>
            </a:r>
            <a:r>
              <a:rPr lang="zh-CN" altLang="en-US" sz="1400" dirty="0"/>
              <a:t>舊唐書</a:t>
            </a:r>
            <a:r>
              <a:rPr lang="en-US" altLang="zh-CN" sz="1400" dirty="0"/>
              <a:t>• </a:t>
            </a:r>
            <a:r>
              <a:rPr lang="zh-CN" altLang="en-US" sz="1400" dirty="0"/>
              <a:t>楊國忠傳</a:t>
            </a:r>
            <a:r>
              <a:rPr lang="en-US" altLang="zh-CN" sz="1400" dirty="0" smtClean="0"/>
              <a:t>》</a:t>
            </a:r>
            <a:r>
              <a:rPr lang="zh-CN" altLang="en-US" sz="1400" dirty="0"/>
              <a:t> ，譯文</a:t>
            </a:r>
            <a:r>
              <a:rPr lang="en-US" altLang="zh-CN" sz="1400" dirty="0"/>
              <a:t>2686 </a:t>
            </a:r>
            <a:r>
              <a:rPr lang="zh-CN" altLang="en-US" sz="1400" dirty="0" smtClean="0"/>
              <a:t>）</a:t>
            </a:r>
            <a:endParaRPr lang="zh-HK" altLang="en-US" sz="1400" dirty="0"/>
          </a:p>
        </p:txBody>
      </p:sp>
      <p:sp>
        <p:nvSpPr>
          <p:cNvPr id="9" name="TextBox 8"/>
          <p:cNvSpPr txBox="1"/>
          <p:nvPr/>
        </p:nvSpPr>
        <p:spPr>
          <a:xfrm>
            <a:off x="203326" y="2130013"/>
            <a:ext cx="4044258" cy="1169551"/>
          </a:xfrm>
          <a:prstGeom prst="rect">
            <a:avLst/>
          </a:prstGeom>
          <a:noFill/>
          <a:ln>
            <a:solidFill>
              <a:schemeClr val="accent6">
                <a:lumMod val="60000"/>
                <a:lumOff val="40000"/>
              </a:schemeClr>
            </a:solidFill>
          </a:ln>
        </p:spPr>
        <p:txBody>
          <a:bodyPr wrap="square" rtlCol="0">
            <a:spAutoFit/>
          </a:bodyPr>
          <a:lstStyle/>
          <a:p>
            <a:r>
              <a:rPr lang="zh-CN" altLang="en-US" sz="1400" dirty="0" smtClean="0"/>
              <a:t>玄宗每年冬季十月前往華清宮，經常過冬以後才回宮。楊國忠山中的住宅在華清宮東門的南面，與虢國夫人的住宅相對，與韓國、秦國夫人的住宅脊檐相連，天子前往他的住宅，必定要到五家，賞賜宴樂。（</a:t>
            </a:r>
            <a:r>
              <a:rPr lang="en-US" altLang="zh-CN" sz="1400" dirty="0" smtClean="0"/>
              <a:t>《</a:t>
            </a:r>
            <a:r>
              <a:rPr lang="zh-CN" altLang="en-US" sz="1400" dirty="0" smtClean="0"/>
              <a:t>舊唐書</a:t>
            </a:r>
            <a:r>
              <a:rPr lang="en-US" altLang="zh-CN" sz="1400" dirty="0"/>
              <a:t>• </a:t>
            </a:r>
            <a:r>
              <a:rPr lang="zh-CN" altLang="en-US" sz="1400" dirty="0" smtClean="0"/>
              <a:t>楊國忠傳</a:t>
            </a:r>
            <a:r>
              <a:rPr lang="en-US" altLang="zh-CN" sz="1400" dirty="0" smtClean="0"/>
              <a:t>》</a:t>
            </a:r>
            <a:r>
              <a:rPr lang="zh-CN" altLang="en-US" sz="1400" dirty="0" smtClean="0"/>
              <a:t>，譯文</a:t>
            </a:r>
            <a:r>
              <a:rPr lang="en-US" altLang="zh-CN" sz="1400" dirty="0" smtClean="0"/>
              <a:t>2686</a:t>
            </a:r>
            <a:r>
              <a:rPr lang="zh-CN" altLang="en-US" sz="1400" dirty="0" smtClean="0"/>
              <a:t>）</a:t>
            </a:r>
            <a:endParaRPr lang="zh-HK" altLang="en-US" sz="1400" dirty="0"/>
          </a:p>
        </p:txBody>
      </p:sp>
      <p:sp>
        <p:nvSpPr>
          <p:cNvPr id="10" name="TextBox 9"/>
          <p:cNvSpPr txBox="1"/>
          <p:nvPr/>
        </p:nvSpPr>
        <p:spPr>
          <a:xfrm>
            <a:off x="145610" y="3505200"/>
            <a:ext cx="4101974" cy="1169551"/>
          </a:xfrm>
          <a:prstGeom prst="rect">
            <a:avLst/>
          </a:prstGeom>
          <a:noFill/>
          <a:ln>
            <a:solidFill>
              <a:schemeClr val="accent6">
                <a:lumMod val="60000"/>
                <a:lumOff val="40000"/>
              </a:schemeClr>
            </a:solidFill>
          </a:ln>
        </p:spPr>
        <p:txBody>
          <a:bodyPr wrap="square" rtlCol="0">
            <a:spAutoFit/>
          </a:bodyPr>
          <a:lstStyle/>
          <a:p>
            <a:r>
              <a:rPr lang="zh-CN" altLang="en-US" sz="1400" dirty="0" smtClean="0"/>
              <a:t>楊家每次隨皇帝前往驪山，五家合為一隊，楊國忠讓劍南節鎮的旗幟儀仗在隊前開路，出去時有送行的饋贈，回來時有迎接的慰勞，遠近的官吏都給予他們饋贈，珍玩狗馬，宦官歌童，不絕於路。</a:t>
            </a:r>
            <a:r>
              <a:rPr lang="zh-CN" altLang="en-US" sz="1400" dirty="0"/>
              <a:t> （</a:t>
            </a:r>
            <a:r>
              <a:rPr lang="en-US" altLang="zh-CN" sz="1400" dirty="0"/>
              <a:t>《</a:t>
            </a:r>
            <a:r>
              <a:rPr lang="zh-CN" altLang="en-US" sz="1400" dirty="0"/>
              <a:t>舊唐書</a:t>
            </a:r>
            <a:r>
              <a:rPr lang="en-US" altLang="zh-CN" sz="1400" dirty="0"/>
              <a:t>• </a:t>
            </a:r>
            <a:r>
              <a:rPr lang="zh-CN" altLang="en-US" sz="1400" dirty="0"/>
              <a:t>楊國忠傳</a:t>
            </a:r>
            <a:r>
              <a:rPr lang="en-US" altLang="zh-CN" sz="1400" dirty="0" smtClean="0"/>
              <a:t>》</a:t>
            </a:r>
            <a:r>
              <a:rPr lang="zh-CN" altLang="en-US" sz="1400" dirty="0"/>
              <a:t> ，譯文</a:t>
            </a:r>
            <a:r>
              <a:rPr lang="en-US" altLang="zh-CN" sz="1400" dirty="0"/>
              <a:t>2686 </a:t>
            </a:r>
            <a:r>
              <a:rPr lang="zh-CN" altLang="en-US" sz="1400" dirty="0" smtClean="0"/>
              <a:t>）</a:t>
            </a:r>
            <a:endParaRPr lang="zh-HK" altLang="en-US" sz="1400" dirty="0"/>
          </a:p>
        </p:txBody>
      </p:sp>
      <p:sp>
        <p:nvSpPr>
          <p:cNvPr id="11" name="TextBox 10"/>
          <p:cNvSpPr txBox="1"/>
          <p:nvPr/>
        </p:nvSpPr>
        <p:spPr>
          <a:xfrm>
            <a:off x="213510" y="1703882"/>
            <a:ext cx="3035174"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dirty="0" smtClean="0"/>
              <a:t>《</a:t>
            </a:r>
            <a:r>
              <a:rPr lang="zh-CN" altLang="en-US" dirty="0" smtClean="0"/>
              <a:t>舊唐書</a:t>
            </a:r>
            <a:r>
              <a:rPr lang="en-US" altLang="zh-CN" dirty="0" smtClean="0"/>
              <a:t>》</a:t>
            </a:r>
            <a:r>
              <a:rPr lang="zh-CN" altLang="en-US" dirty="0" smtClean="0"/>
              <a:t>（五代十國）：</a:t>
            </a:r>
            <a:endParaRPr lang="zh-HK" altLang="en-US" dirty="0"/>
          </a:p>
        </p:txBody>
      </p:sp>
      <p:sp>
        <p:nvSpPr>
          <p:cNvPr id="12" name="TextBox 11"/>
          <p:cNvSpPr txBox="1"/>
          <p:nvPr/>
        </p:nvSpPr>
        <p:spPr>
          <a:xfrm>
            <a:off x="4483351" y="1703882"/>
            <a:ext cx="2667000" cy="369332"/>
          </a:xfrm>
          <a:prstGeom prst="rect">
            <a:avLst/>
          </a:prstGeom>
          <a:ln>
            <a:solidFill>
              <a:schemeClr val="accent3">
                <a:lumMod val="5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dirty="0" smtClean="0"/>
              <a:t>《</a:t>
            </a:r>
            <a:r>
              <a:rPr lang="zh-CN" altLang="en-US" dirty="0"/>
              <a:t>新</a:t>
            </a:r>
            <a:r>
              <a:rPr lang="zh-CN" altLang="en-US" dirty="0" smtClean="0"/>
              <a:t>唐書</a:t>
            </a:r>
            <a:r>
              <a:rPr lang="en-US" altLang="zh-CN" dirty="0" smtClean="0"/>
              <a:t>》</a:t>
            </a:r>
            <a:r>
              <a:rPr lang="zh-CN" altLang="en-US" dirty="0" smtClean="0"/>
              <a:t>（北宋）：</a:t>
            </a:r>
            <a:endParaRPr lang="zh-HK" altLang="en-US" dirty="0"/>
          </a:p>
        </p:txBody>
      </p:sp>
      <p:sp>
        <p:nvSpPr>
          <p:cNvPr id="13" name="TextBox 12"/>
          <p:cNvSpPr txBox="1"/>
          <p:nvPr/>
        </p:nvSpPr>
        <p:spPr>
          <a:xfrm>
            <a:off x="239915" y="6313470"/>
            <a:ext cx="8776205" cy="523220"/>
          </a:xfrm>
          <a:prstGeom prst="rect">
            <a:avLst/>
          </a:prstGeom>
          <a:solidFill>
            <a:schemeClr val="accent5">
              <a:lumMod val="20000"/>
              <a:lumOff val="80000"/>
            </a:schemeClr>
          </a:solidFill>
        </p:spPr>
        <p:txBody>
          <a:bodyPr wrap="square" rtlCol="0">
            <a:spAutoFit/>
          </a:bodyPr>
          <a:lstStyle/>
          <a:p>
            <a:r>
              <a:rPr lang="zh-CN" altLang="en-US" sz="1400" dirty="0" smtClean="0"/>
              <a:t>若</a:t>
            </a:r>
            <a:r>
              <a:rPr lang="en-US" altLang="zh-CN" sz="1400" dirty="0" smtClean="0"/>
              <a:t>《</a:t>
            </a:r>
            <a:r>
              <a:rPr lang="zh-CN" altLang="en-US" sz="1400" dirty="0" smtClean="0"/>
              <a:t>舊唐書</a:t>
            </a:r>
            <a:r>
              <a:rPr lang="en-US" altLang="zh-CN" sz="1400" dirty="0" smtClean="0"/>
              <a:t>》</a:t>
            </a:r>
            <a:r>
              <a:rPr lang="zh-CN" altLang="en-US" sz="1400" dirty="0" smtClean="0"/>
              <a:t>和</a:t>
            </a:r>
            <a:r>
              <a:rPr lang="en-US" altLang="zh-CN" sz="1400" dirty="0" smtClean="0"/>
              <a:t>《</a:t>
            </a:r>
            <a:r>
              <a:rPr lang="zh-CN" altLang="en-US" sz="1400" dirty="0" smtClean="0"/>
              <a:t>新唐書</a:t>
            </a:r>
            <a:r>
              <a:rPr lang="en-US" altLang="zh-CN" sz="1400" dirty="0" smtClean="0"/>
              <a:t>》</a:t>
            </a:r>
            <a:r>
              <a:rPr lang="zh-CN" altLang="en-US" sz="1400" dirty="0"/>
              <a:t>分</a:t>
            </a:r>
            <a:r>
              <a:rPr lang="zh-CN" altLang="en-US" sz="1400" dirty="0" smtClean="0"/>
              <a:t>別代表了五代十國和北宋的時代精神，你認為哪個時代對為政者的道德的要求較高？何以見得？</a:t>
            </a:r>
            <a:endParaRPr lang="zh-HK" altLang="en-US" sz="1400" dirty="0"/>
          </a:p>
        </p:txBody>
      </p:sp>
    </p:spTree>
    <p:extLst>
      <p:ext uri="{BB962C8B-B14F-4D97-AF65-F5344CB8AC3E}">
        <p14:creationId xmlns:p14="http://schemas.microsoft.com/office/powerpoint/2010/main" val="398190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171" y="76200"/>
            <a:ext cx="2865645" cy="461665"/>
          </a:xfrm>
          <a:prstGeom prst="rect">
            <a:avLst/>
          </a:prstGeom>
          <a:solidFill>
            <a:schemeClr val="accent2">
              <a:lumMod val="20000"/>
              <a:lumOff val="80000"/>
            </a:schemeClr>
          </a:solidFill>
        </p:spPr>
        <p:txBody>
          <a:bodyPr wrap="square" rtlCol="0">
            <a:spAutoFit/>
          </a:bodyPr>
          <a:lstStyle/>
          <a:p>
            <a:r>
              <a:rPr lang="zh-TW" altLang="en-US" sz="2400" dirty="0" smtClean="0">
                <a:latin typeface="Adobe 繁黑體 Std B" pitchFamily="34" charset="-128"/>
                <a:ea typeface="Adobe 繁黑體 Std B" pitchFamily="34" charset="-128"/>
              </a:rPr>
              <a:t>七：</a:t>
            </a:r>
            <a:r>
              <a:rPr lang="zh-CN" altLang="en-US" sz="2400" dirty="0" smtClean="0">
                <a:latin typeface="Adobe 繁黑體 Std B" pitchFamily="34" charset="-128"/>
                <a:ea typeface="Adobe 繁黑體 Std B" pitchFamily="34" charset="-128"/>
              </a:rPr>
              <a:t>楊氏一家的下場</a:t>
            </a:r>
            <a:endParaRPr lang="zh-HK" altLang="en-US" sz="2400" dirty="0">
              <a:latin typeface="Adobe 繁黑體 Std B" pitchFamily="34" charset="-128"/>
              <a:ea typeface="Adobe 繁黑體 Std B" pitchFamily="34" charset="-128"/>
            </a:endParaRPr>
          </a:p>
        </p:txBody>
      </p:sp>
      <p:sp>
        <p:nvSpPr>
          <p:cNvPr id="4" name="TextBox 3"/>
          <p:cNvSpPr txBox="1"/>
          <p:nvPr/>
        </p:nvSpPr>
        <p:spPr>
          <a:xfrm>
            <a:off x="3848878" y="97971"/>
            <a:ext cx="5257800" cy="2554545"/>
          </a:xfrm>
          <a:prstGeom prst="rect">
            <a:avLst/>
          </a:prstGeom>
          <a:solidFill>
            <a:schemeClr val="bg1">
              <a:lumMod val="85000"/>
            </a:schemeClr>
          </a:solidFill>
          <a:ln>
            <a:solidFill>
              <a:schemeClr val="accent3">
                <a:lumMod val="50000"/>
              </a:schemeClr>
            </a:solidFill>
          </a:ln>
        </p:spPr>
        <p:txBody>
          <a:bodyPr wrap="square" rtlCol="0">
            <a:spAutoFit/>
          </a:bodyPr>
          <a:lstStyle/>
          <a:p>
            <a:r>
              <a:rPr lang="zh-CN" altLang="en-US" sz="1600" dirty="0" smtClean="0"/>
              <a:t>天寶十一年（</a:t>
            </a:r>
            <a:r>
              <a:rPr lang="en-US" altLang="zh-CN" sz="1600" dirty="0" smtClean="0"/>
              <a:t>752</a:t>
            </a:r>
            <a:r>
              <a:rPr lang="zh-CN" altLang="en-US" sz="1600" dirty="0" smtClean="0"/>
              <a:t>），楊國忠繼任宰相，欲處理尾大不掉的節度使問題。所謂節度使，就是節鎮（軍區）的司令官。當時全國分為十個節鎮，各置節度使，但其中胡人安祿山，一個人便統領了平盧、范陽和河東三大節鎮，勢力坐大，對朝廷頗有隱憂。李林甫時代，一直對安祿山進行籠絡羈縻，但到了楊國忠，意圖改變政策。安祿山感到不安，遂於天寶十四年（</a:t>
            </a:r>
            <a:r>
              <a:rPr lang="en-US" altLang="zh-CN" sz="1600" dirty="0" smtClean="0"/>
              <a:t>755</a:t>
            </a:r>
            <a:r>
              <a:rPr lang="zh-CN" altLang="en-US" sz="1600" dirty="0" smtClean="0"/>
              <a:t>），起兵叛</a:t>
            </a:r>
            <a:r>
              <a:rPr lang="zh-CN" altLang="en-US" sz="1600" dirty="0"/>
              <a:t>唐</a:t>
            </a:r>
            <a:r>
              <a:rPr lang="zh-CN" altLang="en-US" sz="1600" dirty="0" smtClean="0"/>
              <a:t>，聲討楊國忠，史</a:t>
            </a:r>
            <a:r>
              <a:rPr lang="zh-CN" altLang="en-US" sz="1600" dirty="0"/>
              <a:t>稱</a:t>
            </a:r>
            <a:r>
              <a:rPr lang="zh-CN" altLang="en-US" sz="1600" dirty="0" smtClean="0"/>
              <a:t>「安史之亂」。翌年攻陷洛陽，逼近長安，唐室大震！楊國忠遂領唐玄宗及楊氏一族，離開長安，避走自己的節鎮四川。</a:t>
            </a:r>
            <a:endParaRPr lang="zh-HK" altLang="en-US" sz="1600" dirty="0"/>
          </a:p>
        </p:txBody>
      </p:sp>
      <p:grpSp>
        <p:nvGrpSpPr>
          <p:cNvPr id="3" name="群組 2"/>
          <p:cNvGrpSpPr/>
          <p:nvPr/>
        </p:nvGrpSpPr>
        <p:grpSpPr>
          <a:xfrm>
            <a:off x="115535" y="764704"/>
            <a:ext cx="3582497" cy="4905251"/>
            <a:chOff x="0" y="775536"/>
            <a:chExt cx="3582497" cy="4905251"/>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71" y="838200"/>
              <a:ext cx="1752600" cy="2379304"/>
            </a:xfrm>
            <a:prstGeom prst="rect">
              <a:avLst/>
            </a:prstGeom>
            <a:noFill/>
            <a:ln w="38100">
              <a:solidFill>
                <a:schemeClr val="accent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5895" y="838200"/>
              <a:ext cx="1736602" cy="2380782"/>
            </a:xfrm>
            <a:prstGeom prst="rect">
              <a:avLst/>
            </a:prstGeom>
            <a:noFill/>
            <a:ln w="38100">
              <a:solidFill>
                <a:schemeClr val="accent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70" y="3290136"/>
              <a:ext cx="1749913" cy="2390651"/>
            </a:xfrm>
            <a:prstGeom prst="rect">
              <a:avLst/>
            </a:prstGeom>
            <a:noFill/>
            <a:ln w="38100">
              <a:solidFill>
                <a:schemeClr val="accent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0412" y="3290136"/>
              <a:ext cx="1732085" cy="2390651"/>
            </a:xfrm>
            <a:prstGeom prst="rect">
              <a:avLst/>
            </a:prstGeom>
            <a:noFill/>
            <a:ln w="38100">
              <a:solidFill>
                <a:schemeClr val="accent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0" y="775536"/>
              <a:ext cx="3582497" cy="4905251"/>
            </a:xfrm>
            <a:prstGeom prst="rect">
              <a:avLst/>
            </a:prstGeom>
            <a:no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sp>
        <p:nvSpPr>
          <p:cNvPr id="7" name="TextBox 6"/>
          <p:cNvSpPr txBox="1"/>
          <p:nvPr/>
        </p:nvSpPr>
        <p:spPr>
          <a:xfrm>
            <a:off x="147212" y="835961"/>
            <a:ext cx="330829" cy="369332"/>
          </a:xfrm>
          <a:prstGeom prst="rect">
            <a:avLst/>
          </a:prstGeom>
          <a:noFill/>
        </p:spPr>
        <p:txBody>
          <a:bodyPr wrap="square" rtlCol="0">
            <a:spAutoFit/>
          </a:bodyPr>
          <a:lstStyle/>
          <a:p>
            <a:r>
              <a:rPr lang="en-US" altLang="zh-HK" b="1" dirty="0" smtClean="0">
                <a:solidFill>
                  <a:srgbClr val="FF0000"/>
                </a:solidFill>
              </a:rPr>
              <a:t>1</a:t>
            </a:r>
            <a:endParaRPr lang="zh-HK" altLang="en-US" b="1" dirty="0">
              <a:solidFill>
                <a:srgbClr val="FF0000"/>
              </a:solidFill>
            </a:endParaRPr>
          </a:p>
        </p:txBody>
      </p:sp>
      <p:sp>
        <p:nvSpPr>
          <p:cNvPr id="8" name="TextBox 7"/>
          <p:cNvSpPr txBox="1"/>
          <p:nvPr/>
        </p:nvSpPr>
        <p:spPr>
          <a:xfrm>
            <a:off x="3358941" y="764704"/>
            <a:ext cx="304800" cy="369332"/>
          </a:xfrm>
          <a:prstGeom prst="rect">
            <a:avLst/>
          </a:prstGeom>
          <a:noFill/>
        </p:spPr>
        <p:txBody>
          <a:bodyPr wrap="square" rtlCol="0">
            <a:spAutoFit/>
          </a:bodyPr>
          <a:lstStyle/>
          <a:p>
            <a:r>
              <a:rPr lang="en-US" altLang="zh-HK" dirty="0" smtClean="0">
                <a:solidFill>
                  <a:srgbClr val="FF0000"/>
                </a:solidFill>
              </a:rPr>
              <a:t>2</a:t>
            </a:r>
            <a:endParaRPr lang="zh-HK" altLang="en-US" dirty="0">
              <a:solidFill>
                <a:srgbClr val="FF0000"/>
              </a:solidFill>
            </a:endParaRPr>
          </a:p>
        </p:txBody>
      </p:sp>
      <p:sp>
        <p:nvSpPr>
          <p:cNvPr id="9" name="TextBox 8"/>
          <p:cNvSpPr txBox="1"/>
          <p:nvPr/>
        </p:nvSpPr>
        <p:spPr>
          <a:xfrm>
            <a:off x="160896" y="3248845"/>
            <a:ext cx="330829" cy="369332"/>
          </a:xfrm>
          <a:prstGeom prst="rect">
            <a:avLst/>
          </a:prstGeom>
          <a:noFill/>
        </p:spPr>
        <p:txBody>
          <a:bodyPr wrap="square" rtlCol="0">
            <a:spAutoFit/>
          </a:bodyPr>
          <a:lstStyle/>
          <a:p>
            <a:r>
              <a:rPr lang="en-US" altLang="zh-HK" dirty="0" smtClean="0">
                <a:solidFill>
                  <a:srgbClr val="FF0000"/>
                </a:solidFill>
              </a:rPr>
              <a:t>3</a:t>
            </a:r>
            <a:endParaRPr lang="zh-HK" altLang="en-US" dirty="0">
              <a:solidFill>
                <a:srgbClr val="FF0000"/>
              </a:solidFill>
            </a:endParaRPr>
          </a:p>
        </p:txBody>
      </p:sp>
      <p:sp>
        <p:nvSpPr>
          <p:cNvPr id="10" name="TextBox 9"/>
          <p:cNvSpPr txBox="1"/>
          <p:nvPr/>
        </p:nvSpPr>
        <p:spPr>
          <a:xfrm>
            <a:off x="3396961" y="3234706"/>
            <a:ext cx="435588" cy="369332"/>
          </a:xfrm>
          <a:prstGeom prst="rect">
            <a:avLst/>
          </a:prstGeom>
          <a:noFill/>
        </p:spPr>
        <p:txBody>
          <a:bodyPr wrap="square" rtlCol="0">
            <a:spAutoFit/>
          </a:bodyPr>
          <a:lstStyle/>
          <a:p>
            <a:r>
              <a:rPr lang="en-US" altLang="zh-HK" dirty="0" smtClean="0">
                <a:solidFill>
                  <a:srgbClr val="FF0000"/>
                </a:solidFill>
              </a:rPr>
              <a:t>4</a:t>
            </a:r>
            <a:endParaRPr lang="zh-HK" altLang="en-US" dirty="0">
              <a:solidFill>
                <a:srgbClr val="FF0000"/>
              </a:solidFill>
            </a:endParaRPr>
          </a:p>
        </p:txBody>
      </p:sp>
      <p:sp>
        <p:nvSpPr>
          <p:cNvPr id="11" name="TextBox 10"/>
          <p:cNvSpPr txBox="1"/>
          <p:nvPr/>
        </p:nvSpPr>
        <p:spPr>
          <a:xfrm>
            <a:off x="3825551" y="4038600"/>
            <a:ext cx="5142722"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zh-CN" altLang="en-US" sz="1400" dirty="0" smtClean="0"/>
              <a:t>唐玄宗行至馬嵬，護駕的禁軍突然兵變，要求皇帝誅殺禍國的楊國忠。</a:t>
            </a:r>
            <a:endParaRPr lang="zh-HK" altLang="en-US" sz="1400" dirty="0"/>
          </a:p>
        </p:txBody>
      </p:sp>
      <p:sp>
        <p:nvSpPr>
          <p:cNvPr id="12" name="TextBox 11"/>
          <p:cNvSpPr txBox="1"/>
          <p:nvPr/>
        </p:nvSpPr>
        <p:spPr>
          <a:xfrm>
            <a:off x="3906417" y="2743200"/>
            <a:ext cx="3942183" cy="307777"/>
          </a:xfrm>
          <a:prstGeom prst="rect">
            <a:avLst/>
          </a:prstGeom>
          <a:solidFill>
            <a:schemeClr val="accent3">
              <a:lumMod val="20000"/>
              <a:lumOff val="80000"/>
            </a:schemeClr>
          </a:solidFill>
        </p:spPr>
        <p:txBody>
          <a:bodyPr wrap="square" rtlCol="0">
            <a:spAutoFit/>
          </a:bodyPr>
          <a:lstStyle/>
          <a:p>
            <a:r>
              <a:rPr lang="zh-CN" altLang="en-US" sz="1400" dirty="0" smtClean="0"/>
              <a:t>試將以下四件</a:t>
            </a:r>
            <a:r>
              <a:rPr lang="zh-TW" altLang="en-US" sz="1400" dirty="0" smtClean="0">
                <a:latin typeface="SimSun" panose="02010600030101010101" pitchFamily="2" charset="-122"/>
                <a:ea typeface="SimSun" panose="02010600030101010101" pitchFamily="2" charset="-122"/>
              </a:rPr>
              <a:t>史</a:t>
            </a:r>
            <a:r>
              <a:rPr lang="zh-CN" altLang="en-US" sz="1400" dirty="0" smtClean="0"/>
              <a:t>實，參考左圖，寫上</a:t>
            </a:r>
            <a:r>
              <a:rPr lang="en-US" altLang="zh-CN" sz="1400" dirty="0" smtClean="0"/>
              <a:t>1-4</a:t>
            </a:r>
            <a:r>
              <a:rPr lang="zh-CN" altLang="en-US" sz="1400" dirty="0" smtClean="0"/>
              <a:t>編號。</a:t>
            </a:r>
            <a:endParaRPr lang="zh-HK" altLang="en-US" sz="1400" dirty="0"/>
          </a:p>
        </p:txBody>
      </p:sp>
      <p:sp>
        <p:nvSpPr>
          <p:cNvPr id="20" name="TextBox 19"/>
          <p:cNvSpPr txBox="1"/>
          <p:nvPr/>
        </p:nvSpPr>
        <p:spPr>
          <a:xfrm>
            <a:off x="3848878" y="3136247"/>
            <a:ext cx="5142722" cy="30777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zh-CN" altLang="en-US" sz="1400" dirty="0" smtClean="0"/>
              <a:t>楊國忠被殺。</a:t>
            </a:r>
            <a:endParaRPr lang="zh-HK" altLang="en-US" sz="1400" dirty="0"/>
          </a:p>
        </p:txBody>
      </p:sp>
      <p:sp>
        <p:nvSpPr>
          <p:cNvPr id="21" name="TextBox 20"/>
          <p:cNvSpPr txBox="1"/>
          <p:nvPr/>
        </p:nvSpPr>
        <p:spPr>
          <a:xfrm>
            <a:off x="3832549" y="4724400"/>
            <a:ext cx="5142722"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zh-CN" altLang="en-US" sz="1400" dirty="0" smtClean="0"/>
              <a:t>禁軍殺掉楊國忠後，將士仍不散去</a:t>
            </a:r>
            <a:r>
              <a:rPr lang="zh-CN" altLang="en-US" sz="1400" dirty="0"/>
              <a:t>，</a:t>
            </a:r>
            <a:r>
              <a:rPr lang="zh-CN" altLang="en-US" sz="1400" dirty="0" smtClean="0"/>
              <a:t>說「</a:t>
            </a:r>
            <a:r>
              <a:rPr lang="zh-CN" altLang="en-US" sz="1400" dirty="0"/>
              <a:t>禍</a:t>
            </a:r>
            <a:r>
              <a:rPr lang="zh-CN" altLang="en-US" sz="1400" dirty="0" smtClean="0"/>
              <a:t>根</a:t>
            </a:r>
            <a:r>
              <a:rPr lang="zh-CN" altLang="en-US" sz="1400" dirty="0"/>
              <a:t>還在」，「禍根」就是</a:t>
            </a:r>
            <a:r>
              <a:rPr lang="zh-CN" altLang="en-US" sz="1400" dirty="0" smtClean="0"/>
              <a:t>楊貴妃。</a:t>
            </a:r>
            <a:endParaRPr lang="zh-HK" altLang="en-US" sz="1400" dirty="0"/>
          </a:p>
        </p:txBody>
      </p:sp>
      <p:sp>
        <p:nvSpPr>
          <p:cNvPr id="22" name="TextBox 21"/>
          <p:cNvSpPr txBox="1"/>
          <p:nvPr/>
        </p:nvSpPr>
        <p:spPr>
          <a:xfrm>
            <a:off x="3848878" y="3604038"/>
            <a:ext cx="5142722" cy="30777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zh-CN" altLang="en-US" sz="1400" dirty="0"/>
              <a:t>楊貴</a:t>
            </a:r>
            <a:r>
              <a:rPr lang="zh-CN" altLang="en-US" sz="1400" dirty="0" smtClean="0"/>
              <a:t>妃被縊死。</a:t>
            </a:r>
            <a:endParaRPr lang="zh-HK" altLang="en-US" sz="1400" dirty="0"/>
          </a:p>
        </p:txBody>
      </p:sp>
      <p:sp>
        <p:nvSpPr>
          <p:cNvPr id="14" name="TextBox 13"/>
          <p:cNvSpPr txBox="1"/>
          <p:nvPr/>
        </p:nvSpPr>
        <p:spPr>
          <a:xfrm>
            <a:off x="47060" y="5746006"/>
            <a:ext cx="3464281" cy="276999"/>
          </a:xfrm>
          <a:prstGeom prst="rect">
            <a:avLst/>
          </a:prstGeom>
          <a:noFill/>
        </p:spPr>
        <p:txBody>
          <a:bodyPr wrap="square" rtlCol="0">
            <a:spAutoFit/>
          </a:bodyPr>
          <a:lstStyle/>
          <a:p>
            <a:r>
              <a:rPr lang="zh-CN" altLang="en-US" sz="1200" dirty="0" smtClean="0"/>
              <a:t>（孟</a:t>
            </a:r>
            <a:r>
              <a:rPr lang="zh-CN" altLang="en-US" sz="1200" dirty="0"/>
              <a:t>慶</a:t>
            </a:r>
            <a:r>
              <a:rPr lang="zh-CN" altLang="en-US" sz="1200" dirty="0" smtClean="0"/>
              <a:t>江，</a:t>
            </a:r>
            <a:r>
              <a:rPr lang="en-US" altLang="zh-CN" sz="1200" dirty="0" smtClean="0"/>
              <a:t>《</a:t>
            </a:r>
            <a:r>
              <a:rPr lang="zh-CN" altLang="en-US" sz="1200" dirty="0" smtClean="0"/>
              <a:t>長恨歌五十七圖</a:t>
            </a:r>
            <a:r>
              <a:rPr lang="en-US" altLang="zh-CN" sz="1200" dirty="0" smtClean="0"/>
              <a:t>》</a:t>
            </a:r>
            <a:r>
              <a:rPr lang="zh-CN" altLang="en-US" sz="1200" dirty="0" smtClean="0"/>
              <a:t>）</a:t>
            </a:r>
            <a:endParaRPr lang="zh-HK" altLang="en-US" sz="1200" dirty="0"/>
          </a:p>
        </p:txBody>
      </p:sp>
      <p:sp>
        <p:nvSpPr>
          <p:cNvPr id="15" name="TextBox 14"/>
          <p:cNvSpPr txBox="1"/>
          <p:nvPr/>
        </p:nvSpPr>
        <p:spPr>
          <a:xfrm>
            <a:off x="3865984" y="5410200"/>
            <a:ext cx="5061856" cy="1077218"/>
          </a:xfrm>
          <a:prstGeom prst="rect">
            <a:avLst/>
          </a:prstGeom>
          <a:solidFill>
            <a:schemeClr val="tx1">
              <a:lumMod val="50000"/>
              <a:lumOff val="50000"/>
            </a:schemeClr>
          </a:solidFill>
        </p:spPr>
        <p:txBody>
          <a:bodyPr wrap="square" rtlCol="0">
            <a:spAutoFit/>
          </a:bodyPr>
          <a:lstStyle/>
          <a:p>
            <a:r>
              <a:rPr lang="zh-CN" altLang="en-US" sz="1600" dirty="0" smtClean="0">
                <a:solidFill>
                  <a:schemeClr val="bg1"/>
                </a:solidFill>
              </a:rPr>
              <a:t>至於楊貴妃的三個姐姐，秦國夫人在安史之亂的一年前已病死，因此當日隨行的只有虢國夫人與韓國夫人，均為亂兵所殺。</a:t>
            </a:r>
            <a:r>
              <a:rPr lang="en-US" altLang="zh-CN" sz="1600" dirty="0" smtClean="0">
                <a:solidFill>
                  <a:schemeClr val="bg1"/>
                </a:solidFill>
              </a:rPr>
              <a:t>《</a:t>
            </a:r>
            <a:r>
              <a:rPr lang="zh-CN" altLang="en-US" sz="1600" dirty="0" smtClean="0">
                <a:solidFill>
                  <a:schemeClr val="bg1"/>
                </a:solidFill>
              </a:rPr>
              <a:t>虢國夫人游春圖</a:t>
            </a:r>
            <a:r>
              <a:rPr lang="en-US" altLang="zh-CN" sz="1600" dirty="0" smtClean="0">
                <a:solidFill>
                  <a:schemeClr val="bg1"/>
                </a:solidFill>
              </a:rPr>
              <a:t>》</a:t>
            </a:r>
            <a:r>
              <a:rPr lang="zh-CN" altLang="en-US" sz="1600" dirty="0" smtClean="0">
                <a:solidFill>
                  <a:schemeClr val="bg1"/>
                </a:solidFill>
              </a:rPr>
              <a:t>的家族繁華，頓然煙消雲散！</a:t>
            </a:r>
            <a:endParaRPr lang="zh-HK" altLang="en-US" sz="1600" dirty="0">
              <a:solidFill>
                <a:schemeClr val="bg1"/>
              </a:solidFill>
            </a:endParaRPr>
          </a:p>
        </p:txBody>
      </p:sp>
    </p:spTree>
    <p:extLst>
      <p:ext uri="{BB962C8B-B14F-4D97-AF65-F5344CB8AC3E}">
        <p14:creationId xmlns:p14="http://schemas.microsoft.com/office/powerpoint/2010/main" val="240109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er\Desktop\郵票.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640"/>
            <a:ext cx="9129428" cy="3470249"/>
          </a:xfrm>
          <a:prstGeom prst="rect">
            <a:avLst/>
          </a:prstGeom>
          <a:noFill/>
          <a:extLst>
            <a:ext uri="{909E8E84-426E-40DD-AFC4-6F175D3DCCD1}">
              <a14:hiddenFill xmlns:a14="http://schemas.microsoft.com/office/drawing/2010/main">
                <a:solidFill>
                  <a:srgbClr val="FFFFFF"/>
                </a:solidFill>
              </a14:hiddenFill>
            </a:ext>
          </a:extLst>
        </p:spPr>
      </p:pic>
      <p:sp>
        <p:nvSpPr>
          <p:cNvPr id="3" name="文字方塊 2"/>
          <p:cNvSpPr txBox="1"/>
          <p:nvPr/>
        </p:nvSpPr>
        <p:spPr>
          <a:xfrm>
            <a:off x="107504" y="3789040"/>
            <a:ext cx="8928992" cy="2308324"/>
          </a:xfrm>
          <a:prstGeom prst="rect">
            <a:avLst/>
          </a:prstGeom>
          <a:noFill/>
        </p:spPr>
        <p:txBody>
          <a:bodyPr wrap="square" rtlCol="0">
            <a:spAutoFit/>
          </a:bodyPr>
          <a:lstStyle/>
          <a:p>
            <a:r>
              <a:rPr lang="zh-TW" altLang="en-US" dirty="0" smtClean="0">
                <a:latin typeface="SimSun" panose="02010600030101010101" pitchFamily="2" charset="-122"/>
                <a:ea typeface="SimSun" panose="02010600030101010101" pitchFamily="2" charset="-122"/>
              </a:rPr>
              <a:t>郵票上的</a:t>
            </a:r>
            <a:r>
              <a:rPr lang="zh-CN" altLang="en-US" dirty="0">
                <a:latin typeface="SimSun" panose="02010600030101010101" pitchFamily="2" charset="-122"/>
                <a:ea typeface="SimSun" panose="02010600030101010101" pitchFamily="2" charset="-122"/>
              </a:rPr>
              <a:t>唐張萱</a:t>
            </a:r>
            <a:r>
              <a:rPr lang="en-US" altLang="zh-CN" dirty="0" smtClean="0">
                <a:latin typeface="SimSun" panose="02010600030101010101" pitchFamily="2" charset="-122"/>
                <a:ea typeface="SimSun" panose="02010600030101010101" pitchFamily="2" charset="-122"/>
              </a:rPr>
              <a:t>《</a:t>
            </a:r>
            <a:r>
              <a:rPr lang="zh-CN" altLang="en-US" dirty="0" smtClean="0">
                <a:latin typeface="SimSun" panose="02010600030101010101" pitchFamily="2" charset="-122"/>
                <a:ea typeface="SimSun" panose="02010600030101010101" pitchFamily="2" charset="-122"/>
              </a:rPr>
              <a:t>虢國夫人游春圖</a:t>
            </a:r>
            <a:r>
              <a:rPr lang="en-US" altLang="zh-CN" dirty="0" smtClean="0">
                <a:latin typeface="SimSun" panose="02010600030101010101" pitchFamily="2" charset="-122"/>
                <a:ea typeface="SimSun" panose="02010600030101010101" pitchFamily="2" charset="-122"/>
              </a:rPr>
              <a:t>》</a:t>
            </a:r>
            <a:r>
              <a:rPr lang="zh-TW" altLang="en-US" dirty="0" smtClean="0">
                <a:latin typeface="SimSun" panose="02010600030101010101" pitchFamily="2" charset="-122"/>
                <a:ea typeface="SimSun" panose="02010600030101010101" pitchFamily="2" charset="-122"/>
              </a:rPr>
              <a:t>，原來大小為</a:t>
            </a:r>
            <a:r>
              <a:rPr lang="zh-CN" altLang="en-US" dirty="0" smtClean="0"/>
              <a:t>縱</a:t>
            </a:r>
            <a:r>
              <a:rPr lang="en-US" altLang="zh-CN" dirty="0" smtClean="0"/>
              <a:t>52</a:t>
            </a:r>
            <a:r>
              <a:rPr lang="zh-TW" altLang="en-US" dirty="0" smtClean="0">
                <a:latin typeface="SimSun" panose="02010600030101010101" pitchFamily="2" charset="-122"/>
                <a:ea typeface="SimSun" panose="02010600030101010101" pitchFamily="2" charset="-122"/>
              </a:rPr>
              <a:t>厘</a:t>
            </a:r>
            <a:r>
              <a:rPr lang="zh-CN" altLang="en-US" dirty="0" smtClean="0"/>
              <a:t>米橫</a:t>
            </a:r>
            <a:r>
              <a:rPr lang="en-US" altLang="zh-CN" dirty="0" smtClean="0"/>
              <a:t>148</a:t>
            </a:r>
            <a:r>
              <a:rPr lang="zh-TW" altLang="en-US" dirty="0" smtClean="0">
                <a:latin typeface="SimSun" panose="02010600030101010101" pitchFamily="2" charset="-122"/>
                <a:ea typeface="SimSun" panose="02010600030101010101" pitchFamily="2" charset="-122"/>
              </a:rPr>
              <a:t>厘</a:t>
            </a:r>
            <a:r>
              <a:rPr lang="zh-CN" altLang="en-US" dirty="0" smtClean="0"/>
              <a:t>米</a:t>
            </a:r>
            <a:r>
              <a:rPr lang="zh-CN" altLang="en-US" b="1" dirty="0">
                <a:latin typeface="微軟正黑體" panose="020B0604030504040204" pitchFamily="34" charset="-120"/>
                <a:ea typeface="微軟正黑體" panose="020B0604030504040204" pitchFamily="34" charset="-120"/>
              </a:rPr>
              <a:t>。 </a:t>
            </a:r>
            <a:endParaRPr lang="en-US" altLang="zh-CN" b="1" dirty="0" smtClean="0">
              <a:latin typeface="微軟正黑體" panose="020B0604030504040204" pitchFamily="34" charset="-120"/>
              <a:ea typeface="微軟正黑體" panose="020B0604030504040204" pitchFamily="34" charset="-120"/>
            </a:endParaRPr>
          </a:p>
          <a:p>
            <a:r>
              <a:rPr lang="zh-CN" altLang="en-US" dirty="0"/>
              <a:t>　　　</a:t>
            </a:r>
            <a:br>
              <a:rPr lang="zh-CN" altLang="en-US" dirty="0"/>
            </a:br>
            <a:r>
              <a:rPr lang="zh-CN" altLang="en-US" dirty="0" smtClean="0">
                <a:latin typeface="SimSun" panose="02010600030101010101" pitchFamily="2" charset="-122"/>
                <a:ea typeface="SimSun" panose="02010600030101010101" pitchFamily="2" charset="-122"/>
              </a:rPr>
              <a:t>此圖描寫唐天寶年間唐玄宗的寵妃楊玉環的姐姐虢國夫人和秦國夫人及侍從春天出遊的</a:t>
            </a:r>
            <a:r>
              <a:rPr lang="zh-TW" altLang="en-US" dirty="0" smtClean="0">
                <a:latin typeface="SimSun" panose="02010600030101010101" pitchFamily="2" charset="-122"/>
                <a:ea typeface="SimSun" panose="02010600030101010101" pitchFamily="2" charset="-122"/>
              </a:rPr>
              <a:t>情景</a:t>
            </a:r>
            <a:r>
              <a:rPr lang="zh-CN" altLang="en-US" dirty="0" smtClean="0">
                <a:latin typeface="SimSun" panose="02010600030101010101" pitchFamily="2" charset="-122"/>
                <a:ea typeface="SimSun" panose="02010600030101010101" pitchFamily="2" charset="-122"/>
              </a:rPr>
              <a:t>。前面有三個單騎開道，</a:t>
            </a:r>
            <a:r>
              <a:rPr lang="zh-TW" altLang="en-US" dirty="0" smtClean="0">
                <a:latin typeface="SimSun" panose="02010600030101010101" pitchFamily="2" charset="-122"/>
                <a:ea typeface="SimSun" panose="02010600030101010101" pitchFamily="2" charset="-122"/>
              </a:rPr>
              <a:t>有身穿</a:t>
            </a:r>
            <a:r>
              <a:rPr lang="zh-CN" altLang="en-US" dirty="0" smtClean="0">
                <a:latin typeface="SimSun" panose="02010600030101010101" pitchFamily="2" charset="-122"/>
                <a:ea typeface="SimSun" panose="02010600030101010101" pitchFamily="2" charset="-122"/>
              </a:rPr>
              <a:t>男裝乘黑色馬</a:t>
            </a:r>
            <a:r>
              <a:rPr lang="zh-TW" altLang="en-US" dirty="0" smtClean="0">
                <a:latin typeface="SimSun" panose="02010600030101010101" pitchFamily="2" charset="-122"/>
                <a:ea typeface="SimSun" panose="02010600030101010101" pitchFamily="2" charset="-122"/>
              </a:rPr>
              <a:t>及黃色馬的，也有穿紅衣打扮的</a:t>
            </a:r>
            <a:r>
              <a:rPr lang="zh-CN" altLang="en-US" dirty="0" smtClean="0">
                <a:latin typeface="SimSun" panose="02010600030101010101" pitchFamily="2" charset="-122"/>
                <a:ea typeface="SimSun" panose="02010600030101010101" pitchFamily="2" charset="-122"/>
              </a:rPr>
              <a:t>；中間</a:t>
            </a:r>
            <a:r>
              <a:rPr lang="zh-TW" altLang="en-US" dirty="0" smtClean="0">
                <a:latin typeface="SimSun" panose="02010600030101010101" pitchFamily="2" charset="-122"/>
                <a:ea typeface="SimSun" panose="02010600030101010101" pitchFamily="2" charset="-122"/>
              </a:rPr>
              <a:t>是盛裝的貴族婦女，二人</a:t>
            </a:r>
            <a:r>
              <a:rPr lang="zh-CN" altLang="en-US" dirty="0" smtClean="0">
                <a:latin typeface="SimSun" panose="02010600030101010101" pitchFamily="2" charset="-122"/>
                <a:ea typeface="SimSun" panose="02010600030101010101" pitchFamily="2" charset="-122"/>
              </a:rPr>
              <a:t>並轡而行，均騎淺黃色駿馬，臉龐豐潤，雍容華貴，神情悠閒；</a:t>
            </a:r>
            <a:r>
              <a:rPr lang="zh-CN" altLang="en-US" dirty="0">
                <a:latin typeface="SimSun" panose="02010600030101010101" pitchFamily="2" charset="-122"/>
                <a:ea typeface="SimSun" panose="02010600030101010101" pitchFamily="2" charset="-122"/>
              </a:rPr>
              <a:t>最後</a:t>
            </a:r>
            <a:r>
              <a:rPr lang="zh-CN" altLang="en-US" dirty="0" smtClean="0">
                <a:latin typeface="SimSun" panose="02010600030101010101" pitchFamily="2" charset="-122"/>
                <a:ea typeface="SimSun" panose="02010600030101010101" pitchFamily="2" charset="-122"/>
              </a:rPr>
              <a:t>列兩騎，並列三騎，中間</a:t>
            </a:r>
            <a:r>
              <a:rPr lang="zh-TW" altLang="en-US" dirty="0" smtClean="0">
                <a:latin typeface="SimSun" panose="02010600030101010101" pitchFamily="2" charset="-122"/>
                <a:ea typeface="SimSun" panose="02010600030101010101" pitchFamily="2" charset="-122"/>
              </a:rPr>
              <a:t>婦人</a:t>
            </a:r>
            <a:r>
              <a:rPr lang="zh-CN" altLang="en-US" dirty="0" smtClean="0">
                <a:latin typeface="SimSun" panose="02010600030101010101" pitchFamily="2" charset="-122"/>
                <a:ea typeface="SimSun" panose="02010600030101010101" pitchFamily="2" charset="-122"/>
              </a:rPr>
              <a:t>一手執韁繩一手摟著懷中小孩，右側</a:t>
            </a:r>
            <a:r>
              <a:rPr lang="zh-TW" altLang="en-US" dirty="0" smtClean="0">
                <a:latin typeface="SimSun" panose="02010600030101010101" pitchFamily="2" charset="-122"/>
                <a:ea typeface="SimSun" panose="02010600030101010101" pitchFamily="2" charset="-122"/>
              </a:rPr>
              <a:t>作</a:t>
            </a:r>
            <a:r>
              <a:rPr lang="zh-CN" altLang="en-US" dirty="0" smtClean="0">
                <a:latin typeface="SimSun" panose="02010600030101010101" pitchFamily="2" charset="-122"/>
                <a:ea typeface="SimSun" panose="02010600030101010101" pitchFamily="2" charset="-122"/>
              </a:rPr>
              <a:t>男</a:t>
            </a:r>
            <a:r>
              <a:rPr lang="zh-TW" altLang="en-US" dirty="0" smtClean="0">
                <a:latin typeface="SimSun" panose="02010600030101010101" pitchFamily="2" charset="-122"/>
                <a:ea typeface="SimSun" panose="02010600030101010101" pitchFamily="2" charset="-122"/>
              </a:rPr>
              <a:t>性</a:t>
            </a:r>
            <a:r>
              <a:rPr lang="zh-CN" altLang="en-US" dirty="0" smtClean="0">
                <a:latin typeface="SimSun" panose="02010600030101010101" pitchFamily="2" charset="-122"/>
                <a:ea typeface="SimSun" panose="02010600030101010101" pitchFamily="2" charset="-122"/>
              </a:rPr>
              <a:t>裝</a:t>
            </a:r>
            <a:r>
              <a:rPr lang="zh-TW" altLang="en-US" dirty="0" smtClean="0">
                <a:latin typeface="SimSun" panose="02010600030101010101" pitchFamily="2" charset="-122"/>
                <a:ea typeface="SimSun" panose="02010600030101010101" pitchFamily="2" charset="-122"/>
              </a:rPr>
              <a:t>扮</a:t>
            </a:r>
            <a:r>
              <a:rPr lang="zh-CN" altLang="en-US" dirty="0" smtClean="0">
                <a:latin typeface="SimSun" panose="02010600030101010101" pitchFamily="2" charset="-122"/>
                <a:ea typeface="SimSun" panose="02010600030101010101" pitchFamily="2" charset="-122"/>
              </a:rPr>
              <a:t>，左側為紅衣少女。作品</a:t>
            </a:r>
            <a:r>
              <a:rPr lang="zh-TW" altLang="en-US" dirty="0" smtClean="0">
                <a:latin typeface="SimSun" panose="02010600030101010101" pitchFamily="2" charset="-122"/>
                <a:ea typeface="SimSun" panose="02010600030101010101" pitchFamily="2" charset="-122"/>
              </a:rPr>
              <a:t>展</a:t>
            </a:r>
            <a:r>
              <a:rPr lang="zh-CN" altLang="en-US" dirty="0" smtClean="0">
                <a:latin typeface="SimSun" panose="02010600030101010101" pitchFamily="2" charset="-122"/>
                <a:ea typeface="SimSun" panose="02010600030101010101" pitchFamily="2" charset="-122"/>
              </a:rPr>
              <a:t>現了貴婦游春時悠閒從容的歡悅情緒，從側面反映了當時上層社會的享樂生活。</a:t>
            </a:r>
            <a:endParaRPr lang="en-US" altLang="zh-CN" dirty="0" smtClean="0">
              <a:latin typeface="SimSun" panose="02010600030101010101" pitchFamily="2" charset="-122"/>
              <a:ea typeface="SimSun" panose="02010600030101010101" pitchFamily="2" charset="-122"/>
            </a:endParaRPr>
          </a:p>
        </p:txBody>
      </p:sp>
      <p:sp>
        <p:nvSpPr>
          <p:cNvPr id="4" name="矩形 3"/>
          <p:cNvSpPr/>
          <p:nvPr/>
        </p:nvSpPr>
        <p:spPr>
          <a:xfrm>
            <a:off x="116934" y="6227515"/>
            <a:ext cx="4455066" cy="369332"/>
          </a:xfrm>
          <a:prstGeom prst="rect">
            <a:avLst/>
          </a:prstGeom>
        </p:spPr>
        <p:txBody>
          <a:bodyPr wrap="none">
            <a:spAutoFit/>
          </a:bodyPr>
          <a:lstStyle/>
          <a:p>
            <a:r>
              <a:rPr lang="zh-TW" altLang="en-US" dirty="0">
                <a:latin typeface="SimSun" panose="02010600030101010101" pitchFamily="2" charset="-122"/>
                <a:ea typeface="SimSun" panose="02010600030101010101" pitchFamily="2" charset="-122"/>
              </a:rPr>
              <a:t>究竟中間哪一位是</a:t>
            </a:r>
            <a:r>
              <a:rPr lang="zh-CN" altLang="en-US" dirty="0">
                <a:latin typeface="SimSun" panose="02010600030101010101" pitchFamily="2" charset="-122"/>
                <a:ea typeface="SimSun" panose="02010600030101010101" pitchFamily="2" charset="-122"/>
              </a:rPr>
              <a:t>虢國夫人</a:t>
            </a:r>
            <a:r>
              <a:rPr lang="zh-TW" altLang="en-US" dirty="0">
                <a:latin typeface="SimSun" panose="02010600030101010101" pitchFamily="2" charset="-122"/>
                <a:ea typeface="SimSun" panose="02010600030101010101" pitchFamily="2" charset="-122"/>
              </a:rPr>
              <a:t>，你猜得到嗎</a:t>
            </a:r>
            <a:r>
              <a:rPr lang="en-US" altLang="zh-TW" dirty="0">
                <a:latin typeface="SimSun" panose="02010600030101010101" pitchFamily="2" charset="-122"/>
                <a:ea typeface="SimSun" panose="02010600030101010101" pitchFamily="2" charset="-122"/>
              </a:rPr>
              <a:t>?</a:t>
            </a:r>
            <a:endParaRPr lang="en-GB" altLang="zh-TW"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86320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2514600" cy="461665"/>
          </a:xfrm>
          <a:prstGeom prst="rect">
            <a:avLst/>
          </a:prstGeom>
          <a:solidFill>
            <a:schemeClr val="accent2">
              <a:lumMod val="20000"/>
              <a:lumOff val="80000"/>
            </a:schemeClr>
          </a:solidFill>
        </p:spPr>
        <p:txBody>
          <a:bodyPr wrap="square" rtlCol="0">
            <a:spAutoFit/>
          </a:bodyPr>
          <a:lstStyle/>
          <a:p>
            <a:r>
              <a:rPr lang="zh-CN" altLang="en-US" sz="2400" dirty="0" smtClean="0">
                <a:latin typeface="Adobe 繁黑體 Std B" pitchFamily="34" charset="-128"/>
                <a:ea typeface="Adobe 繁黑體 Std B" pitchFamily="34" charset="-128"/>
              </a:rPr>
              <a:t>楊氏一家的榮耀</a:t>
            </a:r>
            <a:endParaRPr lang="zh-HK" altLang="en-US" sz="2400" dirty="0">
              <a:latin typeface="Adobe 繁黑體 Std B" pitchFamily="34" charset="-128"/>
              <a:ea typeface="Adobe 繁黑體 Std B" pitchFamily="34" charset="-128"/>
            </a:endParaRPr>
          </a:p>
        </p:txBody>
      </p:sp>
      <p:sp>
        <p:nvSpPr>
          <p:cNvPr id="4" name="TextBox 3"/>
          <p:cNvSpPr txBox="1"/>
          <p:nvPr/>
        </p:nvSpPr>
        <p:spPr>
          <a:xfrm>
            <a:off x="79972" y="685799"/>
            <a:ext cx="8759228" cy="1815882"/>
          </a:xfrm>
          <a:prstGeom prst="rect">
            <a:avLst/>
          </a:prstGeom>
          <a:solidFill>
            <a:schemeClr val="accent5">
              <a:lumMod val="20000"/>
              <a:lumOff val="80000"/>
            </a:schemeClr>
          </a:solidFill>
        </p:spPr>
        <p:txBody>
          <a:bodyPr wrap="square" rtlCol="0">
            <a:spAutoFit/>
          </a:bodyPr>
          <a:lstStyle/>
          <a:p>
            <a:r>
              <a:rPr lang="zh-TW" altLang="en-US" sz="1600" dirty="0" smtClean="0">
                <a:latin typeface="SimSun" panose="02010600030101010101" pitchFamily="2" charset="-122"/>
                <a:ea typeface="SimSun" panose="02010600030101010101" pitchFamily="2" charset="-122"/>
              </a:rPr>
              <a:t>楊家是怎樣冒出來呢</a:t>
            </a:r>
            <a:r>
              <a:rPr lang="en-US" altLang="zh-TW" sz="1600" dirty="0" smtClean="0">
                <a:latin typeface="SimSun" panose="02010600030101010101" pitchFamily="2" charset="-122"/>
                <a:ea typeface="SimSun" panose="02010600030101010101" pitchFamily="2" charset="-122"/>
              </a:rPr>
              <a:t>?</a:t>
            </a:r>
            <a:r>
              <a:rPr lang="en-US" altLang="zh-CN" sz="1600" dirty="0" smtClean="0">
                <a:latin typeface="SimSun" panose="02010600030101010101" pitchFamily="2" charset="-122"/>
                <a:ea typeface="SimSun" panose="02010600030101010101" pitchFamily="2" charset="-122"/>
              </a:rPr>
              <a:t>『</a:t>
            </a:r>
            <a:r>
              <a:rPr lang="zh-CN" altLang="en-US" sz="1600" dirty="0" smtClean="0">
                <a:latin typeface="SimSun" panose="02010600030101010101" pitchFamily="2" charset="-122"/>
                <a:ea typeface="SimSun" panose="02010600030101010101" pitchFamily="2" charset="-122"/>
              </a:rPr>
              <a:t>開元二十四年</a:t>
            </a:r>
            <a:r>
              <a:rPr lang="zh-CN" altLang="en-US" sz="1600" dirty="0">
                <a:latin typeface="SimSun" panose="02010600030101010101" pitchFamily="2" charset="-122"/>
                <a:ea typeface="SimSun" panose="02010600030101010101" pitchFamily="2" charset="-122"/>
              </a:rPr>
              <a:t>惠妃逝世</a:t>
            </a:r>
            <a:r>
              <a:rPr lang="zh-CN" altLang="en-US" sz="1600" dirty="0" smtClean="0">
                <a:latin typeface="SimSun" panose="02010600030101010101" pitchFamily="2" charset="-122"/>
                <a:ea typeface="SimSun" panose="02010600030101010101" pitchFamily="2" charset="-122"/>
              </a:rPr>
              <a:t>，</a:t>
            </a:r>
            <a:r>
              <a:rPr lang="zh-TW" altLang="en-US" sz="1600" dirty="0" smtClean="0">
                <a:latin typeface="SimSun" panose="02010600030101010101" pitchFamily="2" charset="-122"/>
                <a:ea typeface="SimSun" panose="02010600030101010101" pitchFamily="2" charset="-122"/>
              </a:rPr>
              <a:t>玄宗</a:t>
            </a:r>
            <a:r>
              <a:rPr lang="zh-CN" altLang="en-US" sz="1600" dirty="0" smtClean="0">
                <a:latin typeface="SimSun" panose="02010600030101010101" pitchFamily="2" charset="-122"/>
                <a:ea typeface="SimSun" panose="02010600030101010101" pitchFamily="2" charset="-122"/>
              </a:rPr>
              <a:t>悲痛</a:t>
            </a:r>
            <a:r>
              <a:rPr lang="zh-CN" altLang="en-US" sz="1600" dirty="0">
                <a:latin typeface="SimSun" panose="02010600030101010101" pitchFamily="2" charset="-122"/>
                <a:ea typeface="SimSun" panose="02010600030101010101" pitchFamily="2" charset="-122"/>
              </a:rPr>
              <a:t>了很長時間，後宮裏數千人，沒有</a:t>
            </a:r>
            <a:r>
              <a:rPr lang="zh-CN" altLang="en-US" sz="1600" dirty="0" smtClean="0">
                <a:latin typeface="SimSun" panose="02010600030101010101" pitchFamily="2" charset="-122"/>
                <a:ea typeface="SimSun" panose="02010600030101010101" pitchFamily="2" charset="-122"/>
              </a:rPr>
              <a:t>讓</a:t>
            </a:r>
            <a:r>
              <a:rPr lang="zh-TW" altLang="en-US" sz="1600" dirty="0" smtClean="0">
                <a:latin typeface="SimSun" panose="02010600030101010101" pitchFamily="2" charset="-122"/>
                <a:ea typeface="SimSun" panose="02010600030101010101" pitchFamily="2" charset="-122"/>
              </a:rPr>
              <a:t>他</a:t>
            </a:r>
            <a:r>
              <a:rPr lang="zh-CN" altLang="en-US" sz="1600" dirty="0" smtClean="0">
                <a:latin typeface="SimSun" panose="02010600030101010101" pitchFamily="2" charset="-122"/>
                <a:ea typeface="SimSun" panose="02010600030101010101" pitchFamily="2" charset="-122"/>
              </a:rPr>
              <a:t>滿意</a:t>
            </a:r>
            <a:r>
              <a:rPr lang="zh-CN" altLang="en-US" sz="1600" dirty="0">
                <a:latin typeface="SimSun" panose="02010600030101010101" pitchFamily="2" charset="-122"/>
                <a:ea typeface="SimSun" panose="02010600030101010101" pitchFamily="2" charset="-122"/>
              </a:rPr>
              <a:t>的。有人奏說楊玄琰的女兒姿色冠絕當代，應該蒙受召見。當時貴妃穿著道士的服裝，號稱</a:t>
            </a:r>
            <a:r>
              <a:rPr lang="zh-CN" altLang="en-US" sz="1600" dirty="0" smtClean="0">
                <a:latin typeface="SimSun" panose="02010600030101010101" pitchFamily="2" charset="-122"/>
                <a:ea typeface="SimSun" panose="02010600030101010101" pitchFamily="2" charset="-122"/>
              </a:rPr>
              <a:t>「太真」。進見之後，玄宗特別喜悅。不到一年，恩禮待遇如同武惠妃。楊太真</a:t>
            </a:r>
            <a:r>
              <a:rPr lang="zh-CN" altLang="en-US" sz="1600" dirty="0">
                <a:latin typeface="SimSun" panose="02010600030101010101" pitchFamily="2" charset="-122"/>
                <a:ea typeface="SimSun" panose="02010600030101010101" pitchFamily="2" charset="-122"/>
              </a:rPr>
              <a:t>長得豐滿艷麗，擅長歌舞，通曉音律，機智超人。每次倩笑</a:t>
            </a:r>
            <a:r>
              <a:rPr lang="zh-CN" altLang="en-US" sz="1600" dirty="0" smtClean="0">
                <a:latin typeface="SimSun" panose="02010600030101010101" pitchFamily="2" charset="-122"/>
                <a:ea typeface="SimSun" panose="02010600030101010101" pitchFamily="2" charset="-122"/>
              </a:rPr>
              <a:t>顧盼承</a:t>
            </a:r>
            <a:r>
              <a:rPr lang="zh-CN" altLang="en-US" sz="1600" dirty="0">
                <a:latin typeface="SimSun" panose="02010600030101010101" pitchFamily="2" charset="-122"/>
                <a:ea typeface="SimSun" panose="02010600030101010101" pitchFamily="2" charset="-122"/>
              </a:rPr>
              <a:t>順奉迎，往往能轉移皇上的意趣。宮中呼為「娘子</a:t>
            </a:r>
            <a:r>
              <a:rPr lang="zh-CN" altLang="en-US" sz="1600" dirty="0" smtClean="0">
                <a:latin typeface="SimSun" panose="02010600030101010101" pitchFamily="2" charset="-122"/>
                <a:ea typeface="SimSun" panose="02010600030101010101" pitchFamily="2" charset="-122"/>
              </a:rPr>
              <a:t>」，禮儀的等級實際與皇后相同。有三個姐姐，都有才貌，玄宗一併封給國夫人名號：大姐叫大姨，封韓國夫人；三姨，封虢國夫人；八姨，封秦國夫人。一起承受恩澤，出入後宮，權勢蓋過天下。</a:t>
            </a:r>
            <a:r>
              <a:rPr lang="en-US" altLang="zh-CN" sz="1600" dirty="0" smtClean="0">
                <a:latin typeface="SimSun" panose="02010600030101010101" pitchFamily="2" charset="-122"/>
                <a:ea typeface="SimSun" panose="02010600030101010101" pitchFamily="2" charset="-122"/>
              </a:rPr>
              <a:t>』</a:t>
            </a:r>
            <a:r>
              <a:rPr lang="zh-CN" altLang="en-US" sz="1600" dirty="0" smtClean="0">
                <a:latin typeface="SimSun" panose="02010600030101010101" pitchFamily="2" charset="-122"/>
                <a:ea typeface="SimSun" panose="02010600030101010101" pitchFamily="2" charset="-122"/>
              </a:rPr>
              <a:t>（</a:t>
            </a:r>
            <a:r>
              <a:rPr lang="en-US" altLang="zh-CN" sz="1600" dirty="0" smtClean="0">
                <a:latin typeface="SimSun" panose="02010600030101010101" pitchFamily="2" charset="-122"/>
                <a:ea typeface="SimSun" panose="02010600030101010101" pitchFamily="2" charset="-122"/>
              </a:rPr>
              <a:t>《</a:t>
            </a:r>
            <a:r>
              <a:rPr lang="zh-CN" altLang="en-US" sz="1600" dirty="0" smtClean="0">
                <a:latin typeface="SimSun" panose="02010600030101010101" pitchFamily="2" charset="-122"/>
                <a:ea typeface="SimSun" panose="02010600030101010101" pitchFamily="2" charset="-122"/>
              </a:rPr>
              <a:t>舊唐書</a:t>
            </a:r>
            <a:r>
              <a:rPr lang="en-US" altLang="zh-CN" sz="1600" dirty="0" smtClean="0">
                <a:latin typeface="SimSun" panose="02010600030101010101" pitchFamily="2" charset="-122"/>
                <a:ea typeface="SimSun" panose="02010600030101010101" pitchFamily="2" charset="-122"/>
              </a:rPr>
              <a:t>》</a:t>
            </a:r>
            <a:r>
              <a:rPr lang="zh-CN" altLang="en-US" sz="1600" dirty="0" smtClean="0">
                <a:latin typeface="SimSun" panose="02010600030101010101" pitchFamily="2" charset="-122"/>
                <a:ea typeface="SimSun" panose="02010600030101010101" pitchFamily="2" charset="-122"/>
              </a:rPr>
              <a:t>）</a:t>
            </a:r>
            <a:endParaRPr lang="zh-HK" altLang="en-US" sz="1600" dirty="0">
              <a:latin typeface="SimSun" panose="02010600030101010101" pitchFamily="2" charset="-122"/>
              <a:ea typeface="SimSun" panose="02010600030101010101" pitchFamily="2" charset="-122"/>
            </a:endParaRPr>
          </a:p>
        </p:txBody>
      </p:sp>
      <p:graphicFrame>
        <p:nvGraphicFramePr>
          <p:cNvPr id="5" name="Diagram 4"/>
          <p:cNvGraphicFramePr/>
          <p:nvPr>
            <p:extLst>
              <p:ext uri="{D42A27DB-BD31-4B8C-83A1-F6EECF244321}">
                <p14:modId xmlns:p14="http://schemas.microsoft.com/office/powerpoint/2010/main" val="423469588"/>
              </p:ext>
            </p:extLst>
          </p:nvPr>
        </p:nvGraphicFramePr>
        <p:xfrm>
          <a:off x="255137" y="2421523"/>
          <a:ext cx="4495800" cy="33696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295219" y="4738135"/>
            <a:ext cx="1219200" cy="369332"/>
          </a:xfrm>
          <a:prstGeom prst="rect">
            <a:avLst/>
          </a:prstGeom>
          <a:noFill/>
        </p:spPr>
        <p:txBody>
          <a:bodyPr wrap="square" rtlCol="0">
            <a:spAutoFit/>
          </a:bodyPr>
          <a:lstStyle/>
          <a:p>
            <a:r>
              <a:rPr lang="zh-CN" altLang="en-US" dirty="0" smtClean="0"/>
              <a:t>（           ）         </a:t>
            </a:r>
            <a:endParaRPr lang="zh-HK" altLang="en-US" dirty="0"/>
          </a:p>
        </p:txBody>
      </p:sp>
      <p:sp>
        <p:nvSpPr>
          <p:cNvPr id="7" name="TextBox 6"/>
          <p:cNvSpPr txBox="1"/>
          <p:nvPr/>
        </p:nvSpPr>
        <p:spPr>
          <a:xfrm>
            <a:off x="2511401" y="4738135"/>
            <a:ext cx="1219200" cy="369332"/>
          </a:xfrm>
          <a:prstGeom prst="rect">
            <a:avLst/>
          </a:prstGeom>
          <a:noFill/>
        </p:spPr>
        <p:txBody>
          <a:bodyPr wrap="square" rtlCol="0">
            <a:spAutoFit/>
          </a:bodyPr>
          <a:lstStyle/>
          <a:p>
            <a:r>
              <a:rPr lang="zh-CN" altLang="en-US" dirty="0" smtClean="0"/>
              <a:t>（            ）         </a:t>
            </a:r>
            <a:endParaRPr lang="zh-HK" altLang="en-US" dirty="0"/>
          </a:p>
        </p:txBody>
      </p:sp>
      <p:sp>
        <p:nvSpPr>
          <p:cNvPr id="8" name="TextBox 7"/>
          <p:cNvSpPr txBox="1"/>
          <p:nvPr/>
        </p:nvSpPr>
        <p:spPr>
          <a:xfrm>
            <a:off x="3730601" y="4738135"/>
            <a:ext cx="1219200" cy="369332"/>
          </a:xfrm>
          <a:prstGeom prst="rect">
            <a:avLst/>
          </a:prstGeom>
          <a:noFill/>
        </p:spPr>
        <p:txBody>
          <a:bodyPr wrap="square" rtlCol="0">
            <a:spAutoFit/>
          </a:bodyPr>
          <a:lstStyle/>
          <a:p>
            <a:r>
              <a:rPr lang="zh-CN" altLang="en-US" dirty="0" smtClean="0"/>
              <a:t>（            ）         </a:t>
            </a:r>
            <a:endParaRPr lang="zh-HK" altLang="en-US" dirty="0"/>
          </a:p>
        </p:txBody>
      </p:sp>
      <p:sp>
        <p:nvSpPr>
          <p:cNvPr id="9" name="TextBox 8"/>
          <p:cNvSpPr txBox="1"/>
          <p:nvPr/>
        </p:nvSpPr>
        <p:spPr>
          <a:xfrm>
            <a:off x="125502" y="2930863"/>
            <a:ext cx="4800600" cy="338554"/>
          </a:xfrm>
          <a:prstGeom prst="rect">
            <a:avLst/>
          </a:prstGeom>
          <a:noFill/>
        </p:spPr>
        <p:txBody>
          <a:bodyPr wrap="square" rtlCol="0">
            <a:spAutoFit/>
          </a:bodyPr>
          <a:lstStyle/>
          <a:p>
            <a:r>
              <a:rPr lang="zh-CN" altLang="en-US" sz="1600" dirty="0" smtClean="0"/>
              <a:t>填充題：請在括弧內填上楊貴妃三位姊姊的封號：</a:t>
            </a:r>
            <a:endParaRPr lang="zh-HK" altLang="en-US" sz="1600" dirty="0"/>
          </a:p>
        </p:txBody>
      </p:sp>
      <p:graphicFrame>
        <p:nvGraphicFramePr>
          <p:cNvPr id="3" name="Table 2"/>
          <p:cNvGraphicFramePr>
            <a:graphicFrameLocks noGrp="1"/>
          </p:cNvGraphicFramePr>
          <p:nvPr>
            <p:extLst>
              <p:ext uri="{D42A27DB-BD31-4B8C-83A1-F6EECF244321}">
                <p14:modId xmlns:p14="http://schemas.microsoft.com/office/powerpoint/2010/main" val="3241580056"/>
              </p:ext>
            </p:extLst>
          </p:nvPr>
        </p:nvGraphicFramePr>
        <p:xfrm>
          <a:off x="5029200" y="2982905"/>
          <a:ext cx="3962400" cy="201168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tblGrid>
              <a:tr h="270556">
                <a:tc>
                  <a:txBody>
                    <a:bodyPr/>
                    <a:lstStyle/>
                    <a:p>
                      <a:r>
                        <a:rPr lang="zh-CN" altLang="en-US" sz="1600" dirty="0" smtClean="0"/>
                        <a:t>楊玉環</a:t>
                      </a:r>
                      <a:endParaRPr lang="zh-HK" altLang="en-US" sz="1600" dirty="0"/>
                    </a:p>
                  </a:txBody>
                  <a:tcPr/>
                </a:tc>
                <a:tc>
                  <a:txBody>
                    <a:bodyPr/>
                    <a:lstStyle/>
                    <a:p>
                      <a:r>
                        <a:rPr lang="zh-CN" altLang="en-US" sz="1600" dirty="0" smtClean="0"/>
                        <a:t>貴妃</a:t>
                      </a:r>
                      <a:endParaRPr lang="zh-HK" altLang="en-US" sz="1600" dirty="0"/>
                    </a:p>
                  </a:txBody>
                  <a:tcPr/>
                </a:tc>
                <a:extLst>
                  <a:ext uri="{0D108BD9-81ED-4DB2-BD59-A6C34878D82A}">
                    <a16:rowId xmlns:a16="http://schemas.microsoft.com/office/drawing/2014/main" val="10000"/>
                  </a:ext>
                </a:extLst>
              </a:tr>
              <a:tr h="270556">
                <a:tc>
                  <a:txBody>
                    <a:bodyPr/>
                    <a:lstStyle/>
                    <a:p>
                      <a:r>
                        <a:rPr lang="zh-CN" altLang="en-US" sz="1600" dirty="0" smtClean="0"/>
                        <a:t>父親楊玄琰</a:t>
                      </a:r>
                      <a:endParaRPr lang="zh-HK" altLang="en-US" sz="1600" dirty="0"/>
                    </a:p>
                  </a:txBody>
                  <a:tcPr/>
                </a:tc>
                <a:tc>
                  <a:txBody>
                    <a:bodyPr/>
                    <a:lstStyle/>
                    <a:p>
                      <a:r>
                        <a:rPr lang="zh-TW" altLang="en-US" sz="1600" dirty="0" smtClean="0">
                          <a:latin typeface="SimSun" panose="02010600030101010101" pitchFamily="2" charset="-122"/>
                          <a:ea typeface="SimSun" panose="02010600030101010101" pitchFamily="2" charset="-122"/>
                        </a:rPr>
                        <a:t>太尉、齊國公</a:t>
                      </a:r>
                      <a:endParaRPr lang="zh-HK" altLang="en-US" sz="1600" dirty="0">
                        <a:latin typeface="SimSun" panose="02010600030101010101" pitchFamily="2" charset="-122"/>
                        <a:ea typeface="SimSun" panose="02010600030101010101" pitchFamily="2" charset="-122"/>
                      </a:endParaRPr>
                    </a:p>
                  </a:txBody>
                  <a:tcPr/>
                </a:tc>
                <a:extLst>
                  <a:ext uri="{0D108BD9-81ED-4DB2-BD59-A6C34878D82A}">
                    <a16:rowId xmlns:a16="http://schemas.microsoft.com/office/drawing/2014/main" val="10001"/>
                  </a:ext>
                </a:extLst>
              </a:tr>
              <a:tr h="270556">
                <a:tc>
                  <a:txBody>
                    <a:bodyPr/>
                    <a:lstStyle/>
                    <a:p>
                      <a:r>
                        <a:rPr lang="zh-HK" altLang="en-US" sz="1600" dirty="0" smtClean="0">
                          <a:latin typeface="SimSun" panose="02010600030101010101" pitchFamily="2" charset="-122"/>
                          <a:ea typeface="SimSun" panose="02010600030101010101" pitchFamily="2" charset="-122"/>
                        </a:rPr>
                        <a:t>母親</a:t>
                      </a:r>
                      <a:endParaRPr lang="zh-HK" altLang="en-US" sz="1600" dirty="0">
                        <a:latin typeface="SimSun" panose="02010600030101010101" pitchFamily="2" charset="-122"/>
                        <a:ea typeface="SimSun" panose="02010600030101010101" pitchFamily="2" charset="-122"/>
                      </a:endParaRPr>
                    </a:p>
                  </a:txBody>
                  <a:tcPr/>
                </a:tc>
                <a:tc>
                  <a:txBody>
                    <a:bodyPr/>
                    <a:lstStyle/>
                    <a:p>
                      <a:r>
                        <a:rPr lang="zh-TW" altLang="en-US" sz="1600" dirty="0" smtClean="0">
                          <a:latin typeface="SimSun" panose="02010600030101010101" pitchFamily="2" charset="-122"/>
                          <a:ea typeface="SimSun" panose="02010600030101010101" pitchFamily="2" charset="-122"/>
                        </a:rPr>
                        <a:t>涼</a:t>
                      </a:r>
                      <a:r>
                        <a:rPr lang="zh-HK" altLang="en-US" sz="1600" dirty="0" smtClean="0">
                          <a:latin typeface="SimSun" panose="02010600030101010101" pitchFamily="2" charset="-122"/>
                          <a:ea typeface="SimSun" panose="02010600030101010101" pitchFamily="2" charset="-122"/>
                        </a:rPr>
                        <a:t>國夫人</a:t>
                      </a:r>
                      <a:endParaRPr lang="zh-HK" altLang="en-US" sz="1600" dirty="0">
                        <a:latin typeface="SimSun" panose="02010600030101010101" pitchFamily="2" charset="-122"/>
                        <a:ea typeface="SimSun" panose="02010600030101010101" pitchFamily="2" charset="-122"/>
                      </a:endParaRPr>
                    </a:p>
                  </a:txBody>
                  <a:tcPr/>
                </a:tc>
                <a:extLst>
                  <a:ext uri="{0D108BD9-81ED-4DB2-BD59-A6C34878D82A}">
                    <a16:rowId xmlns:a16="http://schemas.microsoft.com/office/drawing/2014/main" val="10002"/>
                  </a:ext>
                </a:extLst>
              </a:tr>
              <a:tr h="270556">
                <a:tc>
                  <a:txBody>
                    <a:bodyPr/>
                    <a:lstStyle/>
                    <a:p>
                      <a:r>
                        <a:rPr lang="zh-HK" altLang="en-US" sz="1600" dirty="0" smtClean="0">
                          <a:latin typeface="SimSun" panose="02010600030101010101" pitchFamily="2" charset="-122"/>
                          <a:ea typeface="SimSun" panose="02010600030101010101" pitchFamily="2" charset="-122"/>
                        </a:rPr>
                        <a:t>叔父楊玄珪</a:t>
                      </a:r>
                      <a:endParaRPr lang="zh-HK" altLang="en-US" sz="1600" dirty="0">
                        <a:latin typeface="SimSun" panose="02010600030101010101" pitchFamily="2" charset="-122"/>
                        <a:ea typeface="SimSun" panose="02010600030101010101" pitchFamily="2" charset="-122"/>
                      </a:endParaRPr>
                    </a:p>
                  </a:txBody>
                  <a:tcPr/>
                </a:tc>
                <a:tc>
                  <a:txBody>
                    <a:bodyPr/>
                    <a:lstStyle/>
                    <a:p>
                      <a:r>
                        <a:rPr lang="zh-HK" altLang="en-US" sz="1600" dirty="0" smtClean="0">
                          <a:latin typeface="SimSun" panose="02010600030101010101" pitchFamily="2" charset="-122"/>
                          <a:ea typeface="SimSun" panose="02010600030101010101" pitchFamily="2" charset="-122"/>
                        </a:rPr>
                        <a:t>光祿卿</a:t>
                      </a:r>
                      <a:endParaRPr lang="zh-HK" altLang="en-US" sz="1600" dirty="0">
                        <a:latin typeface="SimSun" panose="02010600030101010101" pitchFamily="2" charset="-122"/>
                        <a:ea typeface="SimSun" panose="02010600030101010101" pitchFamily="2" charset="-122"/>
                      </a:endParaRPr>
                    </a:p>
                  </a:txBody>
                  <a:tcPr/>
                </a:tc>
                <a:extLst>
                  <a:ext uri="{0D108BD9-81ED-4DB2-BD59-A6C34878D82A}">
                    <a16:rowId xmlns:a16="http://schemas.microsoft.com/office/drawing/2014/main" val="10003"/>
                  </a:ext>
                </a:extLst>
              </a:tr>
              <a:tr h="270556">
                <a:tc>
                  <a:txBody>
                    <a:bodyPr/>
                    <a:lstStyle/>
                    <a:p>
                      <a:r>
                        <a:rPr lang="zh-HK" altLang="en-US" sz="1600" dirty="0" smtClean="0">
                          <a:latin typeface="SimSun" panose="02010600030101010101" pitchFamily="2" charset="-122"/>
                          <a:ea typeface="SimSun" panose="02010600030101010101" pitchFamily="2" charset="-122"/>
                        </a:rPr>
                        <a:t>堂兄楊銛</a:t>
                      </a:r>
                      <a:endParaRPr lang="zh-HK" altLang="en-US" sz="1600" dirty="0">
                        <a:latin typeface="SimSun" panose="02010600030101010101" pitchFamily="2" charset="-122"/>
                        <a:ea typeface="SimSun" panose="02010600030101010101" pitchFamily="2" charset="-122"/>
                      </a:endParaRPr>
                    </a:p>
                  </a:txBody>
                  <a:tcPr/>
                </a:tc>
                <a:tc>
                  <a:txBody>
                    <a:bodyPr/>
                    <a:lstStyle/>
                    <a:p>
                      <a:r>
                        <a:rPr lang="zh-CN" altLang="en-US" sz="1600" dirty="0" smtClean="0"/>
                        <a:t>鴻臚卿</a:t>
                      </a:r>
                      <a:endParaRPr lang="zh-HK" altLang="en-US" sz="1600" dirty="0"/>
                    </a:p>
                  </a:txBody>
                  <a:tcPr/>
                </a:tc>
                <a:extLst>
                  <a:ext uri="{0D108BD9-81ED-4DB2-BD59-A6C34878D82A}">
                    <a16:rowId xmlns:a16="http://schemas.microsoft.com/office/drawing/2014/main" val="10004"/>
                  </a:ext>
                </a:extLst>
              </a:tr>
              <a:tr h="270556">
                <a:tc>
                  <a:txBody>
                    <a:bodyPr/>
                    <a:lstStyle/>
                    <a:p>
                      <a:r>
                        <a:rPr lang="zh-CN" altLang="en-US" sz="1600" dirty="0" smtClean="0"/>
                        <a:t>堂兄楊錡</a:t>
                      </a:r>
                      <a:endParaRPr lang="zh-HK" altLang="en-US" sz="1600" dirty="0"/>
                    </a:p>
                  </a:txBody>
                  <a:tcPr/>
                </a:tc>
                <a:tc>
                  <a:txBody>
                    <a:bodyPr/>
                    <a:lstStyle/>
                    <a:p>
                      <a:r>
                        <a:rPr lang="zh-CN" altLang="en-US" sz="1600" dirty="0" smtClean="0"/>
                        <a:t>娶武惠妃女兒太華公主</a:t>
                      </a:r>
                      <a:endParaRPr lang="zh-HK" altLang="en-US" sz="1600" dirty="0"/>
                    </a:p>
                  </a:txBody>
                  <a:tcPr/>
                </a:tc>
                <a:extLst>
                  <a:ext uri="{0D108BD9-81ED-4DB2-BD59-A6C34878D82A}">
                    <a16:rowId xmlns:a16="http://schemas.microsoft.com/office/drawing/2014/main" val="10005"/>
                  </a:ext>
                </a:extLst>
              </a:tr>
            </a:tbl>
          </a:graphicData>
        </a:graphic>
      </p:graphicFrame>
      <p:sp>
        <p:nvSpPr>
          <p:cNvPr id="10" name="TextBox 9"/>
          <p:cNvSpPr txBox="1"/>
          <p:nvPr/>
        </p:nvSpPr>
        <p:spPr>
          <a:xfrm>
            <a:off x="5029200" y="2667000"/>
            <a:ext cx="3962400" cy="338554"/>
          </a:xfrm>
          <a:prstGeom prst="rect">
            <a:avLst/>
          </a:prstGeom>
          <a:noFill/>
        </p:spPr>
        <p:txBody>
          <a:bodyPr wrap="square" rtlCol="0">
            <a:spAutoFit/>
          </a:bodyPr>
          <a:lstStyle/>
          <a:p>
            <a:r>
              <a:rPr lang="zh-CN" altLang="en-US" sz="1600" dirty="0"/>
              <a:t>天</a:t>
            </a:r>
            <a:r>
              <a:rPr lang="zh-CN" altLang="en-US" sz="1600" dirty="0" smtClean="0"/>
              <a:t>寶四年，楊玉環進冊為貴妃，一家榮耀：</a:t>
            </a:r>
            <a:endParaRPr lang="zh-HK" altLang="en-US" sz="1600" dirty="0"/>
          </a:p>
        </p:txBody>
      </p:sp>
      <p:sp>
        <p:nvSpPr>
          <p:cNvPr id="12" name="Rectangle 11"/>
          <p:cNvSpPr/>
          <p:nvPr/>
        </p:nvSpPr>
        <p:spPr>
          <a:xfrm>
            <a:off x="102737" y="2922564"/>
            <a:ext cx="4823365" cy="2209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3" name="TextBox 12"/>
          <p:cNvSpPr txBox="1"/>
          <p:nvPr/>
        </p:nvSpPr>
        <p:spPr>
          <a:xfrm>
            <a:off x="142854" y="5903676"/>
            <a:ext cx="4581545" cy="738664"/>
          </a:xfrm>
          <a:prstGeom prst="rect">
            <a:avLst/>
          </a:prstGeom>
          <a:solidFill>
            <a:schemeClr val="bg2">
              <a:lumMod val="90000"/>
            </a:schemeClr>
          </a:solidFill>
        </p:spPr>
        <p:txBody>
          <a:bodyPr wrap="square" rtlCol="0">
            <a:spAutoFit/>
          </a:bodyPr>
          <a:lstStyle/>
          <a:p>
            <a:r>
              <a:rPr lang="zh-CN" altLang="en-US" sz="1400" dirty="0"/>
              <a:t>「韓</a:t>
            </a:r>
            <a:r>
              <a:rPr lang="zh-CN" altLang="en-US" sz="1400" dirty="0" smtClean="0"/>
              <a:t>、虢、秦三夫人和</a:t>
            </a:r>
            <a:r>
              <a:rPr lang="zh-HK" altLang="en-US" sz="1400" dirty="0">
                <a:latin typeface="SimSun" panose="02010600030101010101" pitchFamily="2" charset="-122"/>
                <a:ea typeface="SimSun" panose="02010600030101010101" pitchFamily="2" charset="-122"/>
              </a:rPr>
              <a:t>楊</a:t>
            </a:r>
            <a:r>
              <a:rPr lang="zh-HK" altLang="en-US" sz="1400" dirty="0" smtClean="0">
                <a:latin typeface="SimSun" panose="02010600030101010101" pitchFamily="2" charset="-122"/>
                <a:ea typeface="SimSun" panose="02010600030101010101" pitchFamily="2" charset="-122"/>
              </a:rPr>
              <a:t>銛</a:t>
            </a:r>
            <a:r>
              <a:rPr lang="zh-CN" altLang="en-US" sz="1400" dirty="0" smtClean="0"/>
              <a:t>、楊錡等五家，每次打招呼要辦什麼事，府縣官員都奉承配合，和皇帝的詔敕一樣靈。各地來賄賂餽贈的，門庭如</a:t>
            </a:r>
            <a:r>
              <a:rPr lang="zh-CN" altLang="en-US" sz="1400" dirty="0"/>
              <a:t>市。 」 （</a:t>
            </a:r>
            <a:r>
              <a:rPr lang="en-US" altLang="zh-CN" sz="1400" dirty="0" smtClean="0"/>
              <a:t>《</a:t>
            </a:r>
            <a:r>
              <a:rPr lang="zh-CN" altLang="en-US" sz="1400" dirty="0" smtClean="0"/>
              <a:t>舊唐書</a:t>
            </a:r>
            <a:r>
              <a:rPr lang="en-US" altLang="zh-CN" sz="1400" dirty="0" smtClean="0"/>
              <a:t>》</a:t>
            </a:r>
            <a:r>
              <a:rPr lang="zh-CN" altLang="en-US" sz="1400" dirty="0" smtClean="0"/>
              <a:t>）</a:t>
            </a:r>
            <a:endParaRPr lang="zh-HK" altLang="en-US" sz="1400" dirty="0"/>
          </a:p>
        </p:txBody>
      </p:sp>
      <p:sp>
        <p:nvSpPr>
          <p:cNvPr id="14" name="TextBox 13"/>
          <p:cNvSpPr txBox="1"/>
          <p:nvPr/>
        </p:nvSpPr>
        <p:spPr>
          <a:xfrm>
            <a:off x="131538" y="5241957"/>
            <a:ext cx="4592862" cy="523220"/>
          </a:xfrm>
          <a:prstGeom prst="rect">
            <a:avLst/>
          </a:prstGeom>
          <a:solidFill>
            <a:schemeClr val="bg2">
              <a:lumMod val="90000"/>
            </a:schemeClr>
          </a:solidFill>
        </p:spPr>
        <p:txBody>
          <a:bodyPr wrap="square" rtlCol="0">
            <a:spAutoFit/>
          </a:bodyPr>
          <a:lstStyle/>
          <a:p>
            <a:r>
              <a:rPr lang="zh-CN" altLang="en-US" sz="1400" dirty="0"/>
              <a:t>「韓、虢、</a:t>
            </a:r>
            <a:r>
              <a:rPr lang="zh-CN" altLang="en-US" sz="1400" dirty="0" smtClean="0"/>
              <a:t>秦三位夫人每年賞賜一千貫錢，作為脂粉費」 </a:t>
            </a:r>
            <a:r>
              <a:rPr lang="zh-CN" altLang="en-US" sz="1400" dirty="0"/>
              <a:t>（</a:t>
            </a:r>
            <a:r>
              <a:rPr lang="en-US" altLang="zh-CN" sz="1400" dirty="0" smtClean="0"/>
              <a:t>《</a:t>
            </a:r>
            <a:r>
              <a:rPr lang="zh-CN" altLang="en-US" sz="1400" dirty="0" smtClean="0"/>
              <a:t>舊唐書</a:t>
            </a:r>
            <a:r>
              <a:rPr lang="en-US" altLang="zh-CN" sz="1400" dirty="0" smtClean="0"/>
              <a:t>》</a:t>
            </a:r>
            <a:r>
              <a:rPr lang="zh-CN" altLang="en-US" sz="1400" dirty="0" smtClean="0"/>
              <a:t>）</a:t>
            </a:r>
            <a:endParaRPr lang="zh-HK" altLang="en-US" sz="1400" dirty="0"/>
          </a:p>
        </p:txBody>
      </p:sp>
      <p:sp>
        <p:nvSpPr>
          <p:cNvPr id="15" name="TextBox 14"/>
          <p:cNvSpPr txBox="1"/>
          <p:nvPr/>
        </p:nvSpPr>
        <p:spPr>
          <a:xfrm>
            <a:off x="4992986" y="5472789"/>
            <a:ext cx="3962400" cy="1169551"/>
          </a:xfrm>
          <a:prstGeom prst="rect">
            <a:avLst/>
          </a:prstGeom>
          <a:solidFill>
            <a:schemeClr val="bg2">
              <a:lumMod val="90000"/>
            </a:schemeClr>
          </a:solidFill>
        </p:spPr>
        <p:txBody>
          <a:bodyPr wrap="square" rtlCol="0">
            <a:spAutoFit/>
          </a:bodyPr>
          <a:lstStyle/>
          <a:p>
            <a:r>
              <a:rPr lang="zh-CN" altLang="en-US" sz="1400" dirty="0" smtClean="0"/>
              <a:t>「姐妹兄弟五家，敞開宅第，佈局可與皇宮相比，車馬僕御，在京城都是最奢華的，還互相比闊鬥富。每建造一座殿堂，花費都要千萬，看到別人的房屋比自己的高大，就拆了重建，大興土木，晝夜不停。 </a:t>
            </a:r>
            <a:r>
              <a:rPr lang="zh-CN" altLang="en-US" sz="1400" dirty="0"/>
              <a:t>」 （</a:t>
            </a:r>
            <a:r>
              <a:rPr lang="en-US" altLang="zh-CN" sz="1400" dirty="0" smtClean="0"/>
              <a:t>《</a:t>
            </a:r>
            <a:r>
              <a:rPr lang="zh-CN" altLang="en-US" sz="1400" dirty="0" smtClean="0"/>
              <a:t>舊唐書</a:t>
            </a:r>
            <a:r>
              <a:rPr lang="en-US" altLang="zh-CN" sz="1400" dirty="0" smtClean="0"/>
              <a:t>》</a:t>
            </a:r>
            <a:r>
              <a:rPr lang="zh-CN" altLang="en-US" sz="1400" dirty="0" smtClean="0"/>
              <a:t>）</a:t>
            </a:r>
            <a:endParaRPr lang="zh-HK" altLang="en-US" sz="1400" dirty="0"/>
          </a:p>
        </p:txBody>
      </p:sp>
      <p:sp>
        <p:nvSpPr>
          <p:cNvPr id="11" name="矩形 10"/>
          <p:cNvSpPr/>
          <p:nvPr/>
        </p:nvSpPr>
        <p:spPr>
          <a:xfrm>
            <a:off x="1491065" y="4738135"/>
            <a:ext cx="902811" cy="307777"/>
          </a:xfrm>
          <a:prstGeom prst="rect">
            <a:avLst/>
          </a:prstGeom>
        </p:spPr>
        <p:txBody>
          <a:bodyPr wrap="none">
            <a:spAutoFit/>
          </a:bodyPr>
          <a:lstStyle/>
          <a:p>
            <a:r>
              <a:rPr lang="zh-TW" altLang="en-US" sz="1400" dirty="0">
                <a:solidFill>
                  <a:srgbClr val="FF0000"/>
                </a:solidFill>
                <a:latin typeface="SimSun" panose="02010600030101010101" pitchFamily="2" charset="-122"/>
                <a:ea typeface="SimSun" panose="02010600030101010101" pitchFamily="2" charset="-122"/>
              </a:rPr>
              <a:t>秦國夫人</a:t>
            </a:r>
            <a:endParaRPr lang="zh-TW" altLang="en-US" sz="1400" dirty="0"/>
          </a:p>
        </p:txBody>
      </p:sp>
      <p:sp>
        <p:nvSpPr>
          <p:cNvPr id="16" name="矩形 15"/>
          <p:cNvSpPr/>
          <p:nvPr/>
        </p:nvSpPr>
        <p:spPr>
          <a:xfrm>
            <a:off x="2733650" y="4738135"/>
            <a:ext cx="1172116" cy="307777"/>
          </a:xfrm>
          <a:prstGeom prst="rect">
            <a:avLst/>
          </a:prstGeom>
        </p:spPr>
        <p:txBody>
          <a:bodyPr wrap="none">
            <a:spAutoFit/>
          </a:bodyPr>
          <a:lstStyle/>
          <a:p>
            <a:r>
              <a:rPr lang="zh-CN" altLang="en-US" sz="1400" dirty="0">
                <a:solidFill>
                  <a:srgbClr val="FF0000"/>
                </a:solidFill>
                <a:latin typeface="SimSun" panose="02010600030101010101" pitchFamily="2" charset="-122"/>
                <a:ea typeface="SimSun" panose="02010600030101010101" pitchFamily="2" charset="-122"/>
              </a:rPr>
              <a:t>虢國</a:t>
            </a:r>
            <a:r>
              <a:rPr lang="zh-CN" altLang="en-US" sz="1400" dirty="0" smtClean="0">
                <a:solidFill>
                  <a:srgbClr val="FF0000"/>
                </a:solidFill>
                <a:latin typeface="SimSun" panose="02010600030101010101" pitchFamily="2" charset="-122"/>
                <a:ea typeface="SimSun" panose="02010600030101010101" pitchFamily="2" charset="-122"/>
              </a:rPr>
              <a:t>夫人   </a:t>
            </a:r>
            <a:endParaRPr lang="zh-TW" altLang="en-US" sz="1400" dirty="0"/>
          </a:p>
        </p:txBody>
      </p:sp>
      <p:sp>
        <p:nvSpPr>
          <p:cNvPr id="17" name="矩形 16"/>
          <p:cNvSpPr/>
          <p:nvPr/>
        </p:nvSpPr>
        <p:spPr>
          <a:xfrm>
            <a:off x="3923082" y="4739948"/>
            <a:ext cx="902811" cy="307777"/>
          </a:xfrm>
          <a:prstGeom prst="rect">
            <a:avLst/>
          </a:prstGeom>
        </p:spPr>
        <p:txBody>
          <a:bodyPr wrap="none">
            <a:spAutoFit/>
          </a:bodyPr>
          <a:lstStyle/>
          <a:p>
            <a:r>
              <a:rPr lang="zh-CN" altLang="en-US" sz="1400" dirty="0">
                <a:solidFill>
                  <a:srgbClr val="FF0000"/>
                </a:solidFill>
                <a:latin typeface="SimSun" panose="02010600030101010101" pitchFamily="2" charset="-122"/>
                <a:ea typeface="SimSun" panose="02010600030101010101" pitchFamily="2" charset="-122"/>
              </a:rPr>
              <a:t>韓國夫人</a:t>
            </a:r>
            <a:endParaRPr lang="zh-TW" altLang="en-US" sz="1400" dirty="0"/>
          </a:p>
        </p:txBody>
      </p:sp>
    </p:spTree>
    <p:extLst>
      <p:ext uri="{BB962C8B-B14F-4D97-AF65-F5344CB8AC3E}">
        <p14:creationId xmlns:p14="http://schemas.microsoft.com/office/powerpoint/2010/main" val="260625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1"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762000"/>
            <a:ext cx="1905000" cy="2360423"/>
          </a:xfrm>
          <a:prstGeom prst="rect">
            <a:avLst/>
          </a:prstGeom>
          <a:noFill/>
          <a:ln w="28575">
            <a:solidFill>
              <a:schemeClr val="accent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Users\User\Desktop\EDB Proposal\虢國夫人游春圖\DOC070417-07042017170244-00002.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292" t="31788" r="17654" b="19148"/>
          <a:stretch/>
        </p:blipFill>
        <p:spPr bwMode="auto">
          <a:xfrm>
            <a:off x="4808322" y="110897"/>
            <a:ext cx="2087551" cy="3022356"/>
          </a:xfrm>
          <a:prstGeom prst="rect">
            <a:avLst/>
          </a:prstGeom>
          <a:noFill/>
          <a:ln w="28575">
            <a:solidFill>
              <a:schemeClr val="accent2">
                <a:lumMod val="75000"/>
              </a:schemeClr>
            </a:solidFill>
          </a:ln>
          <a:extLst>
            <a:ext uri="{909E8E84-426E-40DD-AFC4-6F175D3DCCD1}">
              <a14:hiddenFill xmlns:a14="http://schemas.microsoft.com/office/drawing/2010/main">
                <a:solidFill>
                  <a:srgbClr val="FFFFFF"/>
                </a:solidFill>
              </a14:hiddenFill>
            </a:ext>
          </a:extLst>
        </p:spPr>
      </p:pic>
      <p:pic>
        <p:nvPicPr>
          <p:cNvPr id="6" name="Picture 3" descr="C:\Users\User\Desktop\游春圖_I.jpg"/>
          <p:cNvPicPr>
            <a:picLocks noChangeAspect="1" noChangeArrowheads="1"/>
          </p:cNvPicPr>
          <p:nvPr/>
        </p:nvPicPr>
        <p:blipFill rotWithShape="1">
          <a:blip r:embed="rId4">
            <a:extLst>
              <a:ext uri="{28A0092B-C50C-407E-A947-70E740481C1C}">
                <a14:useLocalDpi xmlns:a14="http://schemas.microsoft.com/office/drawing/2010/main" val="0"/>
              </a:ext>
            </a:extLst>
          </a:blip>
          <a:srcRect t="30032" r="2062"/>
          <a:stretch/>
        </p:blipFill>
        <p:spPr bwMode="auto">
          <a:xfrm>
            <a:off x="161453" y="762000"/>
            <a:ext cx="2127919" cy="2371253"/>
          </a:xfrm>
          <a:prstGeom prst="rect">
            <a:avLst/>
          </a:prstGeom>
          <a:noFill/>
          <a:ln w="28575">
            <a:solidFill>
              <a:schemeClr val="accent2">
                <a:lumMod val="75000"/>
              </a:schemeClr>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6200" y="76200"/>
            <a:ext cx="2418206" cy="461665"/>
          </a:xfrm>
          <a:prstGeom prst="rect">
            <a:avLst/>
          </a:prstGeom>
          <a:solidFill>
            <a:schemeClr val="accent2">
              <a:lumMod val="20000"/>
              <a:lumOff val="80000"/>
            </a:schemeClr>
          </a:solidFill>
        </p:spPr>
        <p:txBody>
          <a:bodyPr wrap="square" rtlCol="0">
            <a:spAutoFit/>
          </a:bodyPr>
          <a:lstStyle/>
          <a:p>
            <a:r>
              <a:rPr lang="zh-CN" altLang="en-US" sz="2400" dirty="0" smtClean="0">
                <a:latin typeface="Adobe 繁黑體 Std B" pitchFamily="34" charset="-128"/>
                <a:ea typeface="Adobe 繁黑體 Std B" pitchFamily="34" charset="-128"/>
              </a:rPr>
              <a:t>女子騎馬的服飾</a:t>
            </a:r>
            <a:endParaRPr lang="zh-HK" altLang="en-US" sz="2400" dirty="0">
              <a:latin typeface="Adobe 繁黑體 Std B" pitchFamily="34" charset="-128"/>
              <a:ea typeface="Adobe 繁黑體 Std B" pitchFamily="34" charset="-128"/>
            </a:endParaRPr>
          </a:p>
        </p:txBody>
      </p:sp>
      <p:sp>
        <p:nvSpPr>
          <p:cNvPr id="9" name="Rectangle 8"/>
          <p:cNvSpPr/>
          <p:nvPr/>
        </p:nvSpPr>
        <p:spPr>
          <a:xfrm>
            <a:off x="320065" y="3808149"/>
            <a:ext cx="1969307" cy="16658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1" name="Rectangle 10"/>
          <p:cNvSpPr/>
          <p:nvPr/>
        </p:nvSpPr>
        <p:spPr>
          <a:xfrm>
            <a:off x="2827698" y="3808149"/>
            <a:ext cx="1969307" cy="16658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2" name="Rectangle 11"/>
          <p:cNvSpPr/>
          <p:nvPr/>
        </p:nvSpPr>
        <p:spPr>
          <a:xfrm>
            <a:off x="5425288" y="3815011"/>
            <a:ext cx="1969307" cy="16658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3" name="TextBox 12"/>
          <p:cNvSpPr txBox="1"/>
          <p:nvPr/>
        </p:nvSpPr>
        <p:spPr>
          <a:xfrm>
            <a:off x="161452" y="3223374"/>
            <a:ext cx="8982548" cy="584775"/>
          </a:xfrm>
          <a:prstGeom prst="rect">
            <a:avLst/>
          </a:prstGeom>
          <a:noFill/>
        </p:spPr>
        <p:txBody>
          <a:bodyPr wrap="square" rtlCol="0">
            <a:spAutoFit/>
          </a:bodyPr>
          <a:lstStyle/>
          <a:p>
            <a:r>
              <a:rPr lang="zh-TW" altLang="en-US" sz="1600" dirty="0" smtClean="0">
                <a:latin typeface="SimSun" panose="02010600030101010101" pitchFamily="2" charset="-122"/>
                <a:ea typeface="SimSun" panose="02010600030101010101" pitchFamily="2" charset="-122"/>
              </a:rPr>
              <a:t>猜誰是</a:t>
            </a:r>
            <a:r>
              <a:rPr lang="zh-CN" altLang="en-US" sz="1600" dirty="0">
                <a:latin typeface="SimSun" panose="02010600030101010101" pitchFamily="2" charset="-122"/>
                <a:ea typeface="SimSun" panose="02010600030101010101" pitchFamily="2" charset="-122"/>
              </a:rPr>
              <a:t>虢國</a:t>
            </a:r>
            <a:r>
              <a:rPr lang="zh-CN" altLang="en-US" sz="1600" dirty="0" smtClean="0">
                <a:latin typeface="SimSun" panose="02010600030101010101" pitchFamily="2" charset="-122"/>
                <a:ea typeface="SimSun" panose="02010600030101010101" pitchFamily="2" charset="-122"/>
              </a:rPr>
              <a:t>夫人</a:t>
            </a:r>
            <a:r>
              <a:rPr lang="zh-TW" altLang="en-US" sz="1600" dirty="0" smtClean="0">
                <a:latin typeface="SimSun" panose="02010600030101010101" pitchFamily="2" charset="-122"/>
                <a:ea typeface="SimSun" panose="02010600030101010101" pitchFamily="2" charset="-122"/>
              </a:rPr>
              <a:t>之前</a:t>
            </a:r>
            <a:r>
              <a:rPr lang="zh-TW" altLang="en-US" sz="1600" dirty="0">
                <a:latin typeface="SimSun" panose="02010600030101010101" pitchFamily="2" charset="-122"/>
                <a:ea typeface="SimSun" panose="02010600030101010101" pitchFamily="2" charset="-122"/>
              </a:rPr>
              <a:t>，</a:t>
            </a:r>
            <a:r>
              <a:rPr lang="zh-TW" altLang="en-US" sz="1600" dirty="0" smtClean="0">
                <a:latin typeface="SimSun" panose="02010600030101010101" pitchFamily="2" charset="-122"/>
                <a:ea typeface="SimSun" panose="02010600030101010101" pitchFamily="2" charset="-122"/>
              </a:rPr>
              <a:t>先了解唐代婦女衣飾的變化</a:t>
            </a:r>
            <a:r>
              <a:rPr lang="zh-CN" altLang="en-US" sz="1600" dirty="0" smtClean="0">
                <a:latin typeface="SimSun" panose="02010600030101010101" pitchFamily="2" charset="-122"/>
                <a:ea typeface="SimSun" panose="02010600030101010101" pitchFamily="2" charset="-122"/>
              </a:rPr>
              <a:t>。以上</a:t>
            </a:r>
            <a:r>
              <a:rPr lang="zh-CN" altLang="en-US" sz="1600" dirty="0">
                <a:latin typeface="SimSun" panose="02010600030101010101" pitchFamily="2" charset="-122"/>
                <a:ea typeface="SimSun" panose="02010600030101010101" pitchFamily="2" charset="-122"/>
              </a:rPr>
              <a:t>三張照片，</a:t>
            </a:r>
            <a:r>
              <a:rPr lang="zh-TW" altLang="en-US" sz="1600" dirty="0">
                <a:latin typeface="SimSun" panose="02010600030101010101" pitchFamily="2" charset="-122"/>
                <a:ea typeface="SimSun" panose="02010600030101010101" pitchFamily="2" charset="-122"/>
              </a:rPr>
              <a:t>分別</a:t>
            </a:r>
            <a:r>
              <a:rPr lang="zh-CN" altLang="en-US" sz="1600" dirty="0">
                <a:latin typeface="SimSun" panose="02010600030101010101" pitchFamily="2" charset="-122"/>
                <a:ea typeface="SimSun" panose="02010600030101010101" pitchFamily="2" charset="-122"/>
              </a:rPr>
              <a:t>代表</a:t>
            </a:r>
            <a:r>
              <a:rPr lang="zh-TW" altLang="en-US" sz="1600" dirty="0">
                <a:latin typeface="SimSun" panose="02010600030101010101" pitchFamily="2" charset="-122"/>
                <a:ea typeface="SimSun" panose="02010600030101010101" pitchFamily="2" charset="-122"/>
              </a:rPr>
              <a:t>了</a:t>
            </a:r>
            <a:r>
              <a:rPr lang="zh-CN" altLang="en-US" sz="1600" dirty="0">
                <a:latin typeface="SimSun" panose="02010600030101010101" pitchFamily="2" charset="-122"/>
                <a:ea typeface="SimSun" panose="02010600030101010101" pitchFamily="2" charset="-122"/>
              </a:rPr>
              <a:t>唐代不同年代的女子騎馬服飾</a:t>
            </a:r>
            <a:r>
              <a:rPr lang="zh-CN" altLang="en-US" sz="1600" dirty="0" smtClean="0">
                <a:latin typeface="SimSun" panose="02010600030101010101" pitchFamily="2" charset="-122"/>
                <a:ea typeface="SimSun" panose="02010600030101010101" pitchFamily="2" charset="-122"/>
              </a:rPr>
              <a:t>，</a:t>
            </a:r>
            <a:r>
              <a:rPr lang="zh-TW" altLang="en-US" sz="1600" dirty="0">
                <a:latin typeface="SimSun" panose="02010600030101010101" pitchFamily="2" charset="-122"/>
                <a:ea typeface="SimSun" panose="02010600030101010101" pitchFamily="2" charset="-122"/>
              </a:rPr>
              <a:t>請</a:t>
            </a:r>
            <a:r>
              <a:rPr lang="zh-CN" altLang="en-US" sz="1600" dirty="0" smtClean="0">
                <a:latin typeface="SimSun" panose="02010600030101010101" pitchFamily="2" charset="-122"/>
                <a:ea typeface="SimSun" panose="02010600030101010101" pitchFamily="2" charset="-122"/>
              </a:rPr>
              <a:t>按時序重新</a:t>
            </a:r>
            <a:r>
              <a:rPr lang="zh-CN" altLang="en-US" sz="1600" dirty="0">
                <a:latin typeface="SimSun" panose="02010600030101010101" pitchFamily="2" charset="-122"/>
                <a:ea typeface="SimSun" panose="02010600030101010101" pitchFamily="2" charset="-122"/>
              </a:rPr>
              <a:t>安排到下列的正確空格內。 </a:t>
            </a:r>
            <a:r>
              <a:rPr lang="zh-TW" altLang="en-US" sz="1600" dirty="0" smtClean="0">
                <a:latin typeface="SimSun" panose="02010600030101010101" pitchFamily="2" charset="-122"/>
                <a:ea typeface="SimSun" panose="02010600030101010101" pitchFamily="2" charset="-122"/>
              </a:rPr>
              <a:t>（提示：留意有關臉部遮蓋物的變化）</a:t>
            </a:r>
            <a:endParaRPr lang="zh-HK" altLang="en-US" sz="1600" dirty="0">
              <a:latin typeface="SimSun" panose="02010600030101010101" pitchFamily="2" charset="-122"/>
              <a:ea typeface="SimSun" panose="02010600030101010101" pitchFamily="2" charset="-122"/>
            </a:endParaRPr>
          </a:p>
        </p:txBody>
      </p:sp>
      <p:sp>
        <p:nvSpPr>
          <p:cNvPr id="10" name="Right Arrow 9"/>
          <p:cNvSpPr/>
          <p:nvPr/>
        </p:nvSpPr>
        <p:spPr>
          <a:xfrm>
            <a:off x="2310673" y="4800600"/>
            <a:ext cx="432527" cy="1222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4" name="Right Arrow 13"/>
          <p:cNvSpPr/>
          <p:nvPr/>
        </p:nvSpPr>
        <p:spPr>
          <a:xfrm>
            <a:off x="4830956" y="4800600"/>
            <a:ext cx="457200" cy="1222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6" name="TextBox 15"/>
          <p:cNvSpPr txBox="1"/>
          <p:nvPr/>
        </p:nvSpPr>
        <p:spPr>
          <a:xfrm>
            <a:off x="320064" y="5484621"/>
            <a:ext cx="2174342" cy="830997"/>
          </a:xfrm>
          <a:prstGeom prst="rect">
            <a:avLst/>
          </a:prstGeom>
          <a:solidFill>
            <a:srgbClr val="FFFFE1"/>
          </a:solidFill>
        </p:spPr>
        <p:txBody>
          <a:bodyPr wrap="square" rtlCol="0">
            <a:spAutoFit/>
          </a:bodyPr>
          <a:lstStyle/>
          <a:p>
            <a:r>
              <a:rPr lang="zh-CN" altLang="en-US" sz="1200" dirty="0" smtClean="0"/>
              <a:t>羃籬，即面幕，婦女障面的古巾子，唐代武德、貞觀年間多被宮人出行所用，加上笠帽，不讓路人偷看了容顏。</a:t>
            </a:r>
            <a:endParaRPr lang="en-US" sz="1200" dirty="0"/>
          </a:p>
        </p:txBody>
      </p:sp>
      <p:sp>
        <p:nvSpPr>
          <p:cNvPr id="19" name="TextBox 18"/>
          <p:cNvSpPr txBox="1"/>
          <p:nvPr/>
        </p:nvSpPr>
        <p:spPr>
          <a:xfrm>
            <a:off x="2814471" y="5484621"/>
            <a:ext cx="2016486" cy="830997"/>
          </a:xfrm>
          <a:prstGeom prst="rect">
            <a:avLst/>
          </a:prstGeom>
          <a:solidFill>
            <a:srgbClr val="FFFFE1"/>
          </a:solidFill>
        </p:spPr>
        <p:txBody>
          <a:bodyPr wrap="square" rtlCol="0">
            <a:spAutoFit/>
          </a:bodyPr>
          <a:lstStyle/>
          <a:p>
            <a:r>
              <a:rPr lang="zh-CN" altLang="en-US" sz="1200" dirty="0"/>
              <a:t>帷帽，在緣邊縫垂紗網的帽，主要作用是出行以防風沙。唐高宗以後，以帷帽為時髦，稍稍露出頸部。</a:t>
            </a:r>
            <a:endParaRPr lang="en-US" sz="1200" dirty="0"/>
          </a:p>
        </p:txBody>
      </p:sp>
      <p:sp>
        <p:nvSpPr>
          <p:cNvPr id="20" name="TextBox 19"/>
          <p:cNvSpPr txBox="1"/>
          <p:nvPr/>
        </p:nvSpPr>
        <p:spPr>
          <a:xfrm>
            <a:off x="5399637" y="5484621"/>
            <a:ext cx="2042312" cy="830997"/>
          </a:xfrm>
          <a:prstGeom prst="rect">
            <a:avLst/>
          </a:prstGeom>
          <a:solidFill>
            <a:srgbClr val="FFFFE1"/>
          </a:solidFill>
        </p:spPr>
        <p:txBody>
          <a:bodyPr wrap="square" rtlCol="0">
            <a:spAutoFit/>
          </a:bodyPr>
          <a:lstStyle/>
          <a:p>
            <a:r>
              <a:rPr lang="zh-CN" altLang="en-US" sz="1200" dirty="0" smtClean="0"/>
              <a:t>至唐玄宗時期，帷帽不再流行，婦女騎馬的形象可看到，已經沒有任何帽子和面部遮擋物。</a:t>
            </a:r>
            <a:endParaRPr lang="en-US" sz="1200" dirty="0"/>
          </a:p>
        </p:txBody>
      </p:sp>
      <p:pic>
        <p:nvPicPr>
          <p:cNvPr id="15" name="Picture 3" descr="C:\Users\User\Desktop\游春圖_I.jpg"/>
          <p:cNvPicPr>
            <a:picLocks noChangeAspect="1" noChangeArrowheads="1"/>
          </p:cNvPicPr>
          <p:nvPr/>
        </p:nvPicPr>
        <p:blipFill rotWithShape="1">
          <a:blip r:embed="rId4">
            <a:extLst>
              <a:ext uri="{28A0092B-C50C-407E-A947-70E740481C1C}">
                <a14:useLocalDpi xmlns:a14="http://schemas.microsoft.com/office/drawing/2010/main" val="0"/>
              </a:ext>
            </a:extLst>
          </a:blip>
          <a:srcRect t="30032" r="2062"/>
          <a:stretch/>
        </p:blipFill>
        <p:spPr bwMode="auto">
          <a:xfrm>
            <a:off x="5804867" y="3993839"/>
            <a:ext cx="1210147" cy="134853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3966802"/>
            <a:ext cx="1142944" cy="141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descr="C:\Users\User\Desktop\EDB Proposal\虢國夫人游春圖\DOC070417-07042017170244-00002.jpe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4292" t="31788" r="17654" b="19148"/>
          <a:stretch/>
        </p:blipFill>
        <p:spPr bwMode="auto">
          <a:xfrm>
            <a:off x="3313751" y="3926057"/>
            <a:ext cx="997200" cy="144374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8575" y="6410399"/>
            <a:ext cx="8805698" cy="307777"/>
          </a:xfrm>
          <a:prstGeom prst="rect">
            <a:avLst/>
          </a:prstGeom>
          <a:solidFill>
            <a:schemeClr val="bg2"/>
          </a:solidFill>
        </p:spPr>
        <p:txBody>
          <a:bodyPr wrap="square" rtlCol="0">
            <a:spAutoFit/>
          </a:bodyPr>
          <a:lstStyle/>
          <a:p>
            <a:r>
              <a:rPr lang="zh-CN" altLang="en-US" sz="1400" dirty="0" smtClean="0"/>
              <a:t>問題：</a:t>
            </a:r>
            <a:r>
              <a:rPr lang="zh-TW" altLang="en-US" sz="1400" dirty="0" smtClean="0">
                <a:latin typeface="SimSun" panose="02010600030101010101" pitchFamily="2" charset="-122"/>
                <a:ea typeface="SimSun" panose="02010600030101010101" pitchFamily="2" charset="-122"/>
              </a:rPr>
              <a:t>唐代婦女騎馬服飾的變化，反映了社會風氣有什麼轉變？</a:t>
            </a:r>
            <a:endParaRPr lang="zh-HK" altLang="en-US" sz="1400" dirty="0">
              <a:latin typeface="SimSun" panose="02010600030101010101" pitchFamily="2" charset="-122"/>
              <a:ea typeface="SimSun" panose="02010600030101010101" pitchFamily="2" charset="-122"/>
            </a:endParaRPr>
          </a:p>
        </p:txBody>
      </p:sp>
      <p:sp>
        <p:nvSpPr>
          <p:cNvPr id="21" name="TextBox 20"/>
          <p:cNvSpPr txBox="1"/>
          <p:nvPr/>
        </p:nvSpPr>
        <p:spPr>
          <a:xfrm>
            <a:off x="0" y="3815011"/>
            <a:ext cx="320065" cy="369332"/>
          </a:xfrm>
          <a:prstGeom prst="rect">
            <a:avLst/>
          </a:prstGeom>
          <a:noFill/>
        </p:spPr>
        <p:txBody>
          <a:bodyPr wrap="square" rtlCol="0">
            <a:spAutoFit/>
          </a:bodyPr>
          <a:lstStyle/>
          <a:p>
            <a:r>
              <a:rPr lang="en-US" altLang="zh-HK" dirty="0" smtClean="0"/>
              <a:t>1</a:t>
            </a:r>
            <a:endParaRPr lang="zh-HK" altLang="en-US" dirty="0"/>
          </a:p>
        </p:txBody>
      </p:sp>
      <p:sp>
        <p:nvSpPr>
          <p:cNvPr id="23" name="TextBox 22"/>
          <p:cNvSpPr txBox="1"/>
          <p:nvPr/>
        </p:nvSpPr>
        <p:spPr>
          <a:xfrm>
            <a:off x="2494406" y="3808149"/>
            <a:ext cx="320065" cy="369332"/>
          </a:xfrm>
          <a:prstGeom prst="rect">
            <a:avLst/>
          </a:prstGeom>
          <a:noFill/>
        </p:spPr>
        <p:txBody>
          <a:bodyPr wrap="square" rtlCol="0">
            <a:spAutoFit/>
          </a:bodyPr>
          <a:lstStyle/>
          <a:p>
            <a:r>
              <a:rPr lang="en-US" altLang="zh-HK" dirty="0" smtClean="0"/>
              <a:t>2</a:t>
            </a:r>
            <a:endParaRPr lang="zh-HK" altLang="en-US" dirty="0"/>
          </a:p>
        </p:txBody>
      </p:sp>
      <p:sp>
        <p:nvSpPr>
          <p:cNvPr id="24" name="TextBox 23"/>
          <p:cNvSpPr txBox="1"/>
          <p:nvPr/>
        </p:nvSpPr>
        <p:spPr>
          <a:xfrm>
            <a:off x="5105223" y="3815011"/>
            <a:ext cx="320065" cy="369332"/>
          </a:xfrm>
          <a:prstGeom prst="rect">
            <a:avLst/>
          </a:prstGeom>
          <a:noFill/>
        </p:spPr>
        <p:txBody>
          <a:bodyPr wrap="square" rtlCol="0">
            <a:spAutoFit/>
          </a:bodyPr>
          <a:lstStyle/>
          <a:p>
            <a:r>
              <a:rPr lang="en-US" altLang="zh-HK" dirty="0" smtClean="0"/>
              <a:t>3</a:t>
            </a:r>
            <a:endParaRPr lang="zh-HK" altLang="en-US" dirty="0"/>
          </a:p>
        </p:txBody>
      </p:sp>
    </p:spTree>
    <p:extLst>
      <p:ext uri="{BB962C8B-B14F-4D97-AF65-F5344CB8AC3E}">
        <p14:creationId xmlns:p14="http://schemas.microsoft.com/office/powerpoint/2010/main" val="89880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580">
                                          <p:stCondLst>
                                            <p:cond delay="0"/>
                                          </p:stCondLst>
                                        </p:cTn>
                                        <p:tgtEl>
                                          <p:spTgt spid="18"/>
                                        </p:tgtEl>
                                      </p:cBhvr>
                                    </p:animEffect>
                                    <p:anim calcmode="lin" valueType="num">
                                      <p:cBhvr>
                                        <p:cTn id="31"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36" dur="26">
                                          <p:stCondLst>
                                            <p:cond delay="650"/>
                                          </p:stCondLst>
                                        </p:cTn>
                                        <p:tgtEl>
                                          <p:spTgt spid="18"/>
                                        </p:tgtEl>
                                      </p:cBhvr>
                                      <p:to x="100000" y="60000"/>
                                    </p:animScale>
                                    <p:animScale>
                                      <p:cBhvr>
                                        <p:cTn id="37" dur="166" decel="50000">
                                          <p:stCondLst>
                                            <p:cond delay="676"/>
                                          </p:stCondLst>
                                        </p:cTn>
                                        <p:tgtEl>
                                          <p:spTgt spid="18"/>
                                        </p:tgtEl>
                                      </p:cBhvr>
                                      <p:to x="100000" y="100000"/>
                                    </p:animScale>
                                    <p:animScale>
                                      <p:cBhvr>
                                        <p:cTn id="38" dur="26">
                                          <p:stCondLst>
                                            <p:cond delay="1312"/>
                                          </p:stCondLst>
                                        </p:cTn>
                                        <p:tgtEl>
                                          <p:spTgt spid="18"/>
                                        </p:tgtEl>
                                      </p:cBhvr>
                                      <p:to x="100000" y="80000"/>
                                    </p:animScale>
                                    <p:animScale>
                                      <p:cBhvr>
                                        <p:cTn id="39" dur="166" decel="50000">
                                          <p:stCondLst>
                                            <p:cond delay="1338"/>
                                          </p:stCondLst>
                                        </p:cTn>
                                        <p:tgtEl>
                                          <p:spTgt spid="18"/>
                                        </p:tgtEl>
                                      </p:cBhvr>
                                      <p:to x="100000" y="100000"/>
                                    </p:animScale>
                                    <p:animScale>
                                      <p:cBhvr>
                                        <p:cTn id="40" dur="26">
                                          <p:stCondLst>
                                            <p:cond delay="1642"/>
                                          </p:stCondLst>
                                        </p:cTn>
                                        <p:tgtEl>
                                          <p:spTgt spid="18"/>
                                        </p:tgtEl>
                                      </p:cBhvr>
                                      <p:to x="100000" y="90000"/>
                                    </p:animScale>
                                    <p:animScale>
                                      <p:cBhvr>
                                        <p:cTn id="41" dur="166" decel="50000">
                                          <p:stCondLst>
                                            <p:cond delay="1668"/>
                                          </p:stCondLst>
                                        </p:cTn>
                                        <p:tgtEl>
                                          <p:spTgt spid="18"/>
                                        </p:tgtEl>
                                      </p:cBhvr>
                                      <p:to x="100000" y="100000"/>
                                    </p:animScale>
                                    <p:animScale>
                                      <p:cBhvr>
                                        <p:cTn id="42" dur="26">
                                          <p:stCondLst>
                                            <p:cond delay="1808"/>
                                          </p:stCondLst>
                                        </p:cTn>
                                        <p:tgtEl>
                                          <p:spTgt spid="18"/>
                                        </p:tgtEl>
                                      </p:cBhvr>
                                      <p:to x="100000" y="95000"/>
                                    </p:animScale>
                                    <p:animScale>
                                      <p:cBhvr>
                                        <p:cTn id="43" dur="166" decel="50000">
                                          <p:stCondLst>
                                            <p:cond delay="1834"/>
                                          </p:stCondLst>
                                        </p:cTn>
                                        <p:tgtEl>
                                          <p:spTgt spid="18"/>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arn(inVertical)">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down)">
                                      <p:cBhvr>
                                        <p:cTn id="53" dur="580">
                                          <p:stCondLst>
                                            <p:cond delay="0"/>
                                          </p:stCondLst>
                                        </p:cTn>
                                        <p:tgtEl>
                                          <p:spTgt spid="15"/>
                                        </p:tgtEl>
                                      </p:cBhvr>
                                    </p:animEffect>
                                    <p:anim calcmode="lin" valueType="num">
                                      <p:cBhvr>
                                        <p:cTn id="5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59" dur="26">
                                          <p:stCondLst>
                                            <p:cond delay="650"/>
                                          </p:stCondLst>
                                        </p:cTn>
                                        <p:tgtEl>
                                          <p:spTgt spid="15"/>
                                        </p:tgtEl>
                                      </p:cBhvr>
                                      <p:to x="100000" y="60000"/>
                                    </p:animScale>
                                    <p:animScale>
                                      <p:cBhvr>
                                        <p:cTn id="60" dur="166" decel="50000">
                                          <p:stCondLst>
                                            <p:cond delay="676"/>
                                          </p:stCondLst>
                                        </p:cTn>
                                        <p:tgtEl>
                                          <p:spTgt spid="15"/>
                                        </p:tgtEl>
                                      </p:cBhvr>
                                      <p:to x="100000" y="100000"/>
                                    </p:animScale>
                                    <p:animScale>
                                      <p:cBhvr>
                                        <p:cTn id="61" dur="26">
                                          <p:stCondLst>
                                            <p:cond delay="1312"/>
                                          </p:stCondLst>
                                        </p:cTn>
                                        <p:tgtEl>
                                          <p:spTgt spid="15"/>
                                        </p:tgtEl>
                                      </p:cBhvr>
                                      <p:to x="100000" y="80000"/>
                                    </p:animScale>
                                    <p:animScale>
                                      <p:cBhvr>
                                        <p:cTn id="62" dur="166" decel="50000">
                                          <p:stCondLst>
                                            <p:cond delay="1338"/>
                                          </p:stCondLst>
                                        </p:cTn>
                                        <p:tgtEl>
                                          <p:spTgt spid="15"/>
                                        </p:tgtEl>
                                      </p:cBhvr>
                                      <p:to x="100000" y="100000"/>
                                    </p:animScale>
                                    <p:animScale>
                                      <p:cBhvr>
                                        <p:cTn id="63" dur="26">
                                          <p:stCondLst>
                                            <p:cond delay="1642"/>
                                          </p:stCondLst>
                                        </p:cTn>
                                        <p:tgtEl>
                                          <p:spTgt spid="15"/>
                                        </p:tgtEl>
                                      </p:cBhvr>
                                      <p:to x="100000" y="90000"/>
                                    </p:animScale>
                                    <p:animScale>
                                      <p:cBhvr>
                                        <p:cTn id="64" dur="166" decel="50000">
                                          <p:stCondLst>
                                            <p:cond delay="1668"/>
                                          </p:stCondLst>
                                        </p:cTn>
                                        <p:tgtEl>
                                          <p:spTgt spid="15"/>
                                        </p:tgtEl>
                                      </p:cBhvr>
                                      <p:to x="100000" y="100000"/>
                                    </p:animScale>
                                    <p:animScale>
                                      <p:cBhvr>
                                        <p:cTn id="65" dur="26">
                                          <p:stCondLst>
                                            <p:cond delay="1808"/>
                                          </p:stCondLst>
                                        </p:cTn>
                                        <p:tgtEl>
                                          <p:spTgt spid="15"/>
                                        </p:tgtEl>
                                      </p:cBhvr>
                                      <p:to x="100000" y="95000"/>
                                    </p:animScale>
                                    <p:animScale>
                                      <p:cBhvr>
                                        <p:cTn id="66" dur="166" decel="50000">
                                          <p:stCondLst>
                                            <p:cond delay="1834"/>
                                          </p:stCondLst>
                                        </p:cTn>
                                        <p:tgtEl>
                                          <p:spTgt spid="15"/>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barn(inVertical)">
                                      <p:cBhvr>
                                        <p:cTn id="71" dur="500"/>
                                        <p:tgtEl>
                                          <p:spTgt spid="20"/>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grpId="0" nodeType="click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circle(in)">
                                      <p:cBhvr>
                                        <p:cTn id="7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0"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Desktop\郵票.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578" y="2647011"/>
            <a:ext cx="6324599" cy="22452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User\Desktop\游春圖_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0998" y="1169629"/>
            <a:ext cx="1306397" cy="1343025"/>
          </a:xfrm>
          <a:prstGeom prst="rect">
            <a:avLst/>
          </a:prstGeom>
          <a:blipFill dpi="0" rotWithShape="1">
            <a:blip r:embed="rId4"/>
            <a:srcRect/>
            <a:tile tx="0" ty="0" sx="100000" sy="100000" flip="none" algn="tr"/>
          </a:blipFill>
        </p:spPr>
      </p:pic>
      <p:pic>
        <p:nvPicPr>
          <p:cNvPr id="7" name="Picture 3" descr="C:\Users\User\Desktop\游春圖_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8456" y="5198230"/>
            <a:ext cx="1663960" cy="14299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User\Desktop\游春圖_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3863" y="5198230"/>
            <a:ext cx="1511746" cy="14436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User\Desktop\游春圖_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0614" y="1116405"/>
            <a:ext cx="1475356" cy="14494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Users\User\Desktop\游春圖_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49394" y="5222252"/>
            <a:ext cx="1447239" cy="140588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C:\Users\User\Desktop\游春圖_F.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05429" y="1123325"/>
            <a:ext cx="1478701" cy="14356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C:\Users\User\Desktop\游春圖_G.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9291" y="1183243"/>
            <a:ext cx="1244203" cy="146376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descr="C:\Users\User\Desktop\游春圖_H.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4629" y="5050356"/>
            <a:ext cx="1172996" cy="154622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349742" y="1183243"/>
            <a:ext cx="228600" cy="369332"/>
          </a:xfrm>
          <a:prstGeom prst="rect">
            <a:avLst/>
          </a:prstGeom>
          <a:noFill/>
        </p:spPr>
        <p:txBody>
          <a:bodyPr wrap="square" rtlCol="0">
            <a:spAutoFit/>
          </a:bodyPr>
          <a:lstStyle/>
          <a:p>
            <a:r>
              <a:rPr lang="en-US" altLang="zh-CN" dirty="0" smtClean="0"/>
              <a:t>A</a:t>
            </a:r>
            <a:endParaRPr lang="en-US" dirty="0"/>
          </a:p>
        </p:txBody>
      </p:sp>
      <p:sp>
        <p:nvSpPr>
          <p:cNvPr id="23" name="TextBox 22"/>
          <p:cNvSpPr txBox="1"/>
          <p:nvPr/>
        </p:nvSpPr>
        <p:spPr>
          <a:xfrm>
            <a:off x="6315075" y="5385315"/>
            <a:ext cx="309700" cy="369332"/>
          </a:xfrm>
          <a:prstGeom prst="rect">
            <a:avLst/>
          </a:prstGeom>
          <a:noFill/>
        </p:spPr>
        <p:txBody>
          <a:bodyPr wrap="none" rtlCol="0">
            <a:spAutoFit/>
          </a:bodyPr>
          <a:lstStyle/>
          <a:p>
            <a:r>
              <a:rPr lang="en-US" altLang="zh-CN" dirty="0" smtClean="0"/>
              <a:t>B</a:t>
            </a:r>
            <a:endParaRPr lang="en-US" dirty="0"/>
          </a:p>
        </p:txBody>
      </p:sp>
      <p:sp>
        <p:nvSpPr>
          <p:cNvPr id="24" name="TextBox 23"/>
          <p:cNvSpPr txBox="1"/>
          <p:nvPr/>
        </p:nvSpPr>
        <p:spPr>
          <a:xfrm>
            <a:off x="2670963" y="5222252"/>
            <a:ext cx="296876" cy="369332"/>
          </a:xfrm>
          <a:prstGeom prst="rect">
            <a:avLst/>
          </a:prstGeom>
          <a:noFill/>
        </p:spPr>
        <p:txBody>
          <a:bodyPr wrap="none" rtlCol="0">
            <a:spAutoFit/>
          </a:bodyPr>
          <a:lstStyle/>
          <a:p>
            <a:r>
              <a:rPr lang="en-US" altLang="zh-CN" dirty="0" smtClean="0"/>
              <a:t>E</a:t>
            </a:r>
            <a:endParaRPr lang="en-US" dirty="0"/>
          </a:p>
        </p:txBody>
      </p:sp>
      <p:sp>
        <p:nvSpPr>
          <p:cNvPr id="25" name="TextBox 24"/>
          <p:cNvSpPr txBox="1"/>
          <p:nvPr/>
        </p:nvSpPr>
        <p:spPr>
          <a:xfrm flipH="1">
            <a:off x="3920614" y="1116405"/>
            <a:ext cx="227375" cy="369332"/>
          </a:xfrm>
          <a:prstGeom prst="rect">
            <a:avLst/>
          </a:prstGeom>
          <a:noFill/>
        </p:spPr>
        <p:txBody>
          <a:bodyPr wrap="square" rtlCol="0">
            <a:spAutoFit/>
          </a:bodyPr>
          <a:lstStyle/>
          <a:p>
            <a:r>
              <a:rPr lang="en-US" altLang="zh-CN" dirty="0" smtClean="0"/>
              <a:t>D</a:t>
            </a:r>
            <a:endParaRPr lang="en-US" dirty="0"/>
          </a:p>
        </p:txBody>
      </p:sp>
      <p:sp>
        <p:nvSpPr>
          <p:cNvPr id="26" name="TextBox 25"/>
          <p:cNvSpPr txBox="1"/>
          <p:nvPr/>
        </p:nvSpPr>
        <p:spPr>
          <a:xfrm>
            <a:off x="4511436" y="5273933"/>
            <a:ext cx="308098" cy="369332"/>
          </a:xfrm>
          <a:prstGeom prst="rect">
            <a:avLst/>
          </a:prstGeom>
          <a:noFill/>
        </p:spPr>
        <p:txBody>
          <a:bodyPr wrap="none" rtlCol="0">
            <a:spAutoFit/>
          </a:bodyPr>
          <a:lstStyle/>
          <a:p>
            <a:r>
              <a:rPr lang="en-US" altLang="zh-CN" dirty="0"/>
              <a:t>C</a:t>
            </a:r>
            <a:endParaRPr lang="en-US" dirty="0"/>
          </a:p>
        </p:txBody>
      </p:sp>
      <p:sp>
        <p:nvSpPr>
          <p:cNvPr id="27" name="TextBox 26"/>
          <p:cNvSpPr txBox="1"/>
          <p:nvPr/>
        </p:nvSpPr>
        <p:spPr>
          <a:xfrm flipH="1">
            <a:off x="2105429" y="1123325"/>
            <a:ext cx="350085" cy="369332"/>
          </a:xfrm>
          <a:prstGeom prst="rect">
            <a:avLst/>
          </a:prstGeom>
          <a:noFill/>
        </p:spPr>
        <p:txBody>
          <a:bodyPr wrap="square" rtlCol="0">
            <a:spAutoFit/>
          </a:bodyPr>
          <a:lstStyle/>
          <a:p>
            <a:r>
              <a:rPr lang="en-US" altLang="zh-CN" dirty="0" smtClean="0"/>
              <a:t>F</a:t>
            </a:r>
            <a:endParaRPr lang="en-US" dirty="0"/>
          </a:p>
        </p:txBody>
      </p:sp>
      <p:sp>
        <p:nvSpPr>
          <p:cNvPr id="28" name="TextBox 27"/>
          <p:cNvSpPr txBox="1"/>
          <p:nvPr/>
        </p:nvSpPr>
        <p:spPr>
          <a:xfrm>
            <a:off x="152400" y="1183243"/>
            <a:ext cx="330540" cy="369332"/>
          </a:xfrm>
          <a:prstGeom prst="rect">
            <a:avLst/>
          </a:prstGeom>
          <a:noFill/>
        </p:spPr>
        <p:txBody>
          <a:bodyPr wrap="none" rtlCol="0">
            <a:spAutoFit/>
          </a:bodyPr>
          <a:lstStyle/>
          <a:p>
            <a:r>
              <a:rPr lang="en-US" altLang="zh-CN" dirty="0" smtClean="0"/>
              <a:t>G</a:t>
            </a:r>
            <a:endParaRPr lang="en-US" dirty="0"/>
          </a:p>
        </p:txBody>
      </p:sp>
      <p:sp>
        <p:nvSpPr>
          <p:cNvPr id="29" name="TextBox 28"/>
          <p:cNvSpPr txBox="1"/>
          <p:nvPr/>
        </p:nvSpPr>
        <p:spPr>
          <a:xfrm>
            <a:off x="684629" y="5098364"/>
            <a:ext cx="328936" cy="369332"/>
          </a:xfrm>
          <a:prstGeom prst="rect">
            <a:avLst/>
          </a:prstGeom>
          <a:noFill/>
        </p:spPr>
        <p:txBody>
          <a:bodyPr wrap="none" rtlCol="0">
            <a:spAutoFit/>
          </a:bodyPr>
          <a:lstStyle/>
          <a:p>
            <a:r>
              <a:rPr lang="en-US" altLang="zh-CN" dirty="0" smtClean="0"/>
              <a:t>H</a:t>
            </a:r>
            <a:endParaRPr lang="en-US" dirty="0"/>
          </a:p>
        </p:txBody>
      </p:sp>
      <p:sp>
        <p:nvSpPr>
          <p:cNvPr id="32" name="TextBox 31"/>
          <p:cNvSpPr txBox="1"/>
          <p:nvPr/>
        </p:nvSpPr>
        <p:spPr>
          <a:xfrm>
            <a:off x="96156" y="152400"/>
            <a:ext cx="8895444" cy="646331"/>
          </a:xfrm>
          <a:prstGeom prst="rect">
            <a:avLst/>
          </a:prstGeom>
          <a:solidFill>
            <a:schemeClr val="accent2">
              <a:lumMod val="20000"/>
              <a:lumOff val="80000"/>
            </a:schemeClr>
          </a:solidFill>
        </p:spPr>
        <p:txBody>
          <a:bodyPr wrap="square" rtlCol="0">
            <a:spAutoFit/>
          </a:bodyPr>
          <a:lstStyle/>
          <a:p>
            <a:r>
              <a:rPr lang="zh-CN" altLang="en-US" dirty="0" smtClean="0"/>
              <a:t>競猜誰是楊家三姊妹遊戲：</a:t>
            </a:r>
            <a:endParaRPr lang="en-US" altLang="zh-CN" dirty="0" smtClean="0"/>
          </a:p>
          <a:p>
            <a:r>
              <a:rPr lang="zh-CN" altLang="en-US" dirty="0" smtClean="0"/>
              <a:t>在游春圖中，</a:t>
            </a:r>
            <a:r>
              <a:rPr lang="zh-TW" altLang="en-US" dirty="0" smtClean="0">
                <a:latin typeface="SimSun" panose="02010600030101010101" pitchFamily="2" charset="-122"/>
                <a:ea typeface="SimSun" panose="02010600030101010101" pitchFamily="2" charset="-122"/>
              </a:rPr>
              <a:t>下列</a:t>
            </a:r>
            <a:r>
              <a:rPr lang="en-US" altLang="zh-TW" dirty="0" smtClean="0">
                <a:ea typeface="SimSun" panose="02010600030101010101" pitchFamily="2" charset="-122"/>
              </a:rPr>
              <a:t>8</a:t>
            </a:r>
            <a:r>
              <a:rPr lang="zh-TW" altLang="en-US" dirty="0" smtClean="0">
                <a:latin typeface="SimSun" panose="02010600030101010101" pitchFamily="2" charset="-122"/>
                <a:ea typeface="SimSun" panose="02010600030101010101" pitchFamily="2" charset="-122"/>
              </a:rPr>
              <a:t>人中</a:t>
            </a:r>
            <a:r>
              <a:rPr lang="zh-CN" altLang="en-US" dirty="0" smtClean="0"/>
              <a:t>誰是虢國夫人？眾說紛紜，沒有一定答案。你能找出她嗎？</a:t>
            </a:r>
            <a:endParaRPr lang="zh-HK" altLang="en-US" dirty="0"/>
          </a:p>
        </p:txBody>
      </p:sp>
      <p:cxnSp>
        <p:nvCxnSpPr>
          <p:cNvPr id="22" name="Elbow Connector 21"/>
          <p:cNvCxnSpPr/>
          <p:nvPr/>
        </p:nvCxnSpPr>
        <p:spPr>
          <a:xfrm rot="5400000" flipH="1" flipV="1">
            <a:off x="6959315" y="2577021"/>
            <a:ext cx="1009455" cy="868148"/>
          </a:xfrm>
          <a:prstGeom prst="bentConnector3">
            <a:avLst>
              <a:gd name="adj1" fmla="val 1569"/>
            </a:avLst>
          </a:prstGeom>
          <a:ln w="28575">
            <a:headEnd type="oval"/>
            <a:tailEnd type="none"/>
          </a:ln>
        </p:spPr>
        <p:style>
          <a:lnRef idx="1">
            <a:schemeClr val="accent1"/>
          </a:lnRef>
          <a:fillRef idx="0">
            <a:schemeClr val="accent1"/>
          </a:fillRef>
          <a:effectRef idx="0">
            <a:schemeClr val="accent1"/>
          </a:effectRef>
          <a:fontRef idx="minor">
            <a:schemeClr val="tx1"/>
          </a:fontRef>
        </p:style>
      </p:cxnSp>
      <p:cxnSp>
        <p:nvCxnSpPr>
          <p:cNvPr id="41" name="Elbow Connector 40"/>
          <p:cNvCxnSpPr/>
          <p:nvPr/>
        </p:nvCxnSpPr>
        <p:spPr>
          <a:xfrm rot="16200000" flipV="1">
            <a:off x="5458856" y="4185663"/>
            <a:ext cx="1270514" cy="751625"/>
          </a:xfrm>
          <a:prstGeom prst="bentConnector3">
            <a:avLst/>
          </a:prstGeom>
          <a:ln w="28575">
            <a:headEnd type="none"/>
            <a:tailEnd type="ova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029200" y="3657600"/>
            <a:ext cx="0" cy="1539133"/>
          </a:xfrm>
          <a:prstGeom prst="line">
            <a:avLst/>
          </a:prstGeom>
          <a:ln w="28575">
            <a:headEnd type="oval"/>
            <a:tailEnd type="none"/>
          </a:ln>
        </p:spPr>
        <p:style>
          <a:lnRef idx="1">
            <a:schemeClr val="accent1"/>
          </a:lnRef>
          <a:fillRef idx="0">
            <a:schemeClr val="accent1"/>
          </a:fillRef>
          <a:effectRef idx="0">
            <a:schemeClr val="accent1"/>
          </a:effectRef>
          <a:fontRef idx="minor">
            <a:schemeClr val="tx1"/>
          </a:fontRef>
        </p:style>
      </p:cxnSp>
      <p:cxnSp>
        <p:nvCxnSpPr>
          <p:cNvPr id="52" name="Elbow Connector 51"/>
          <p:cNvCxnSpPr/>
          <p:nvPr/>
        </p:nvCxnSpPr>
        <p:spPr>
          <a:xfrm rot="5400000" flipH="1" flipV="1">
            <a:off x="3974921" y="2625258"/>
            <a:ext cx="558323" cy="439562"/>
          </a:xfrm>
          <a:prstGeom prst="bentConnector3">
            <a:avLst/>
          </a:prstGeom>
          <a:ln w="28575">
            <a:head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657600" y="3731767"/>
            <a:ext cx="0" cy="1464966"/>
          </a:xfrm>
          <a:prstGeom prst="line">
            <a:avLst/>
          </a:prstGeom>
          <a:ln w="28575">
            <a:head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276600" y="2506367"/>
            <a:ext cx="0" cy="389233"/>
          </a:xfrm>
          <a:prstGeom prst="line">
            <a:avLst/>
          </a:prstGeom>
          <a:ln w="28575">
            <a:solidFill>
              <a:schemeClr val="accent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8" name="Elbow Connector 57"/>
          <p:cNvCxnSpPr/>
          <p:nvPr/>
        </p:nvCxnSpPr>
        <p:spPr>
          <a:xfrm>
            <a:off x="1133478" y="1690743"/>
            <a:ext cx="1711301" cy="1433458"/>
          </a:xfrm>
          <a:prstGeom prst="bentConnector3">
            <a:avLst>
              <a:gd name="adj1" fmla="val 50000"/>
            </a:avLst>
          </a:prstGeom>
          <a:ln w="28575">
            <a:tailEnd type="oval"/>
          </a:ln>
        </p:spPr>
        <p:style>
          <a:lnRef idx="1">
            <a:schemeClr val="accent1"/>
          </a:lnRef>
          <a:fillRef idx="0">
            <a:schemeClr val="accent1"/>
          </a:fillRef>
          <a:effectRef idx="0">
            <a:schemeClr val="accent1"/>
          </a:effectRef>
          <a:fontRef idx="minor">
            <a:schemeClr val="tx1"/>
          </a:fontRef>
        </p:style>
      </p:cxnSp>
      <p:cxnSp>
        <p:nvCxnSpPr>
          <p:cNvPr id="68" name="Elbow Connector 67"/>
          <p:cNvCxnSpPr/>
          <p:nvPr/>
        </p:nvCxnSpPr>
        <p:spPr>
          <a:xfrm rot="5400000">
            <a:off x="1457231" y="4145387"/>
            <a:ext cx="1124138" cy="685800"/>
          </a:xfrm>
          <a:prstGeom prst="bentConnector3">
            <a:avLst/>
          </a:prstGeom>
          <a:ln w="28575">
            <a:head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188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barn(inVertical)">
                                      <p:cBhvr>
                                        <p:cTn id="19" dur="500"/>
                                        <p:tgtEl>
                                          <p:spTgt spid="41"/>
                                        </p:tgtEl>
                                      </p:cBhvr>
                                    </p:animEffect>
                                  </p:childTnLst>
                                </p:cTn>
                              </p:par>
                            </p:childTnLst>
                          </p:cTn>
                        </p:par>
                        <p:par>
                          <p:cTn id="20" fill="hold">
                            <p:stCondLst>
                              <p:cond delay="500"/>
                            </p:stCondLst>
                            <p:childTnLst>
                              <p:par>
                                <p:cTn id="21" presetID="14" presetClass="entr" presetSubtype="1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par>
                                <p:cTn id="24" presetID="16" presetClass="entr" presetSubtype="21" fill="hold" nodeType="withEffect">
                                  <p:stCondLst>
                                    <p:cond delay="0"/>
                                  </p:stCondLst>
                                  <p:childTnLst>
                                    <p:set>
                                      <p:cBhvr>
                                        <p:cTn id="25" dur="1" fill="hold">
                                          <p:stCondLst>
                                            <p:cond delay="0"/>
                                          </p:stCondLst>
                                        </p:cTn>
                                        <p:tgtEl>
                                          <p:spTgt spid="23">
                                            <p:txEl>
                                              <p:pRg st="0" end="0"/>
                                            </p:txEl>
                                          </p:spTgt>
                                        </p:tgtEl>
                                        <p:attrNameLst>
                                          <p:attrName>style.visibility</p:attrName>
                                        </p:attrNameLst>
                                      </p:cBhvr>
                                      <p:to>
                                        <p:strVal val="visible"/>
                                      </p:to>
                                    </p:set>
                                    <p:animEffect transition="in" filter="barn(inVertical)">
                                      <p:cBhvr>
                                        <p:cTn id="26" dur="500"/>
                                        <p:tgtEl>
                                          <p:spTgt spid="2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barn(inVertical)">
                                      <p:cBhvr>
                                        <p:cTn id="31" dur="500"/>
                                        <p:tgtEl>
                                          <p:spTgt spid="44"/>
                                        </p:tgtEl>
                                      </p:cBhvr>
                                    </p:animEffect>
                                  </p:childTnLst>
                                </p:cTn>
                              </p:par>
                            </p:childTnLst>
                          </p:cTn>
                        </p:par>
                        <p:par>
                          <p:cTn id="32" fill="hold">
                            <p:stCondLst>
                              <p:cond delay="500"/>
                            </p:stCondLst>
                            <p:childTnLst>
                              <p:par>
                                <p:cTn id="33" presetID="14" presetClass="entr" presetSubtype="1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randombar(horizontal)">
                                      <p:cBhvr>
                                        <p:cTn id="35" dur="500"/>
                                        <p:tgtEl>
                                          <p:spTgt spid="8"/>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barn(inVertical)">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barn(inVertical)">
                                      <p:cBhvr>
                                        <p:cTn id="43" dur="500"/>
                                        <p:tgtEl>
                                          <p:spTgt spid="52"/>
                                        </p:tgtEl>
                                      </p:cBhvr>
                                    </p:animEffect>
                                  </p:childTnLst>
                                </p:cTn>
                              </p:par>
                            </p:childTnLst>
                          </p:cTn>
                        </p:par>
                        <p:par>
                          <p:cTn id="44" fill="hold">
                            <p:stCondLst>
                              <p:cond delay="500"/>
                            </p:stCondLst>
                            <p:childTnLst>
                              <p:par>
                                <p:cTn id="45" presetID="14" presetClass="entr" presetSubtype="10"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randombar(horizontal)">
                                      <p:cBhvr>
                                        <p:cTn id="47" dur="500"/>
                                        <p:tgtEl>
                                          <p:spTgt spid="9"/>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barn(inVertical)">
                                      <p:cBhvr>
                                        <p:cTn id="50" dur="5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barn(inVertical)">
                                      <p:cBhvr>
                                        <p:cTn id="55" dur="500"/>
                                        <p:tgtEl>
                                          <p:spTgt spid="54"/>
                                        </p:tgtEl>
                                      </p:cBhvr>
                                    </p:animEffect>
                                  </p:childTnLst>
                                </p:cTn>
                              </p:par>
                            </p:childTnLst>
                          </p:cTn>
                        </p:par>
                        <p:par>
                          <p:cTn id="56" fill="hold">
                            <p:stCondLst>
                              <p:cond delay="500"/>
                            </p:stCondLst>
                            <p:childTnLst>
                              <p:par>
                                <p:cTn id="57" presetID="14" presetClass="entr" presetSubtype="10"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randombar(horizontal)">
                                      <p:cBhvr>
                                        <p:cTn id="59" dur="500"/>
                                        <p:tgtEl>
                                          <p:spTgt spid="10"/>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barn(inVertical)">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barn(inVertical)">
                                      <p:cBhvr>
                                        <p:cTn id="67" dur="500"/>
                                        <p:tgtEl>
                                          <p:spTgt spid="56"/>
                                        </p:tgtEl>
                                      </p:cBhvr>
                                    </p:animEffect>
                                  </p:childTnLst>
                                </p:cTn>
                              </p:par>
                            </p:childTnLst>
                          </p:cTn>
                        </p:par>
                        <p:par>
                          <p:cTn id="68" fill="hold">
                            <p:stCondLst>
                              <p:cond delay="500"/>
                            </p:stCondLst>
                            <p:childTnLst>
                              <p:par>
                                <p:cTn id="69" presetID="14" presetClass="entr" presetSubtype="10" fill="hold" nodeType="after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randombar(horizontal)">
                                      <p:cBhvr>
                                        <p:cTn id="71" dur="500"/>
                                        <p:tgtEl>
                                          <p:spTgt spid="11"/>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barn(inVertical)">
                                      <p:cBhvr>
                                        <p:cTn id="74" dur="500"/>
                                        <p:tgtEl>
                                          <p:spTgt spid="27"/>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nodeType="click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barn(inVertical)">
                                      <p:cBhvr>
                                        <p:cTn id="79" dur="500"/>
                                        <p:tgtEl>
                                          <p:spTgt spid="58"/>
                                        </p:tgtEl>
                                      </p:cBhvr>
                                    </p:animEffect>
                                  </p:childTnLst>
                                </p:cTn>
                              </p:par>
                            </p:childTnLst>
                          </p:cTn>
                        </p:par>
                        <p:par>
                          <p:cTn id="80" fill="hold">
                            <p:stCondLst>
                              <p:cond delay="500"/>
                            </p:stCondLst>
                            <p:childTnLst>
                              <p:par>
                                <p:cTn id="81" presetID="14" presetClass="entr" presetSubtype="10" fill="hold"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randombar(horizontal)">
                                      <p:cBhvr>
                                        <p:cTn id="83" dur="500"/>
                                        <p:tgtEl>
                                          <p:spTgt spid="12"/>
                                        </p:tgtEl>
                                      </p:cBhvr>
                                    </p:animEffect>
                                  </p:childTnLst>
                                </p:cTn>
                              </p:par>
                              <p:par>
                                <p:cTn id="84" presetID="16" presetClass="entr" presetSubtype="21"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barn(inVertical)">
                                      <p:cBhvr>
                                        <p:cTn id="86" dur="500"/>
                                        <p:tgtEl>
                                          <p:spTgt spid="28"/>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nodeType="clickEffect">
                                  <p:stCondLst>
                                    <p:cond delay="0"/>
                                  </p:stCondLst>
                                  <p:childTnLst>
                                    <p:set>
                                      <p:cBhvr>
                                        <p:cTn id="90" dur="1" fill="hold">
                                          <p:stCondLst>
                                            <p:cond delay="0"/>
                                          </p:stCondLst>
                                        </p:cTn>
                                        <p:tgtEl>
                                          <p:spTgt spid="68"/>
                                        </p:tgtEl>
                                        <p:attrNameLst>
                                          <p:attrName>style.visibility</p:attrName>
                                        </p:attrNameLst>
                                      </p:cBhvr>
                                      <p:to>
                                        <p:strVal val="visible"/>
                                      </p:to>
                                    </p:set>
                                    <p:animEffect transition="in" filter="barn(inVertical)">
                                      <p:cBhvr>
                                        <p:cTn id="91" dur="500"/>
                                        <p:tgtEl>
                                          <p:spTgt spid="68"/>
                                        </p:tgtEl>
                                      </p:cBhvr>
                                    </p:animEffect>
                                  </p:childTnLst>
                                </p:cTn>
                              </p:par>
                            </p:childTnLst>
                          </p:cTn>
                        </p:par>
                        <p:par>
                          <p:cTn id="92" fill="hold">
                            <p:stCondLst>
                              <p:cond delay="500"/>
                            </p:stCondLst>
                            <p:childTnLst>
                              <p:par>
                                <p:cTn id="93" presetID="14" presetClass="entr" presetSubtype="10" fill="hold"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randombar(horizontal)">
                                      <p:cBhvr>
                                        <p:cTn id="95" dur="500"/>
                                        <p:tgtEl>
                                          <p:spTgt spid="13"/>
                                        </p:tgtEl>
                                      </p:cBhvr>
                                    </p:animEffect>
                                  </p:childTnLst>
                                </p:cTn>
                              </p:par>
                              <p:par>
                                <p:cTn id="96" presetID="16" presetClass="entr" presetSubtype="21"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barn(inVertical)">
                                      <p:cBhvr>
                                        <p:cTn id="9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4" grpId="0"/>
      <p:bldP spid="25" grpId="0"/>
      <p:bldP spid="26" grpId="0"/>
      <p:bldP spid="2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User\Desktop\EDB Proposal\虢國夫人游春圖\游春圖cut.jpg"/>
          <p:cNvPicPr>
            <a:picLocks noChangeAspect="1" noChangeArrowheads="1"/>
          </p:cNvPicPr>
          <p:nvPr/>
        </p:nvPicPr>
        <p:blipFill rotWithShape="1">
          <a:blip r:embed="rId3">
            <a:extLst>
              <a:ext uri="{28A0092B-C50C-407E-A947-70E740481C1C}">
                <a14:useLocalDpi xmlns:a14="http://schemas.microsoft.com/office/drawing/2010/main" val="0"/>
              </a:ext>
            </a:extLst>
          </a:blip>
          <a:srcRect l="22442" t="503" r="71637" b="73462"/>
          <a:stretch/>
        </p:blipFill>
        <p:spPr bwMode="auto">
          <a:xfrm>
            <a:off x="2286000" y="702510"/>
            <a:ext cx="2115403" cy="35757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4" descr="C:\Users\User\Desktop\EDB Proposal\虢國夫人游春圖\游春圖cut.jpg"/>
          <p:cNvPicPr>
            <a:picLocks noChangeAspect="1" noChangeArrowheads="1"/>
          </p:cNvPicPr>
          <p:nvPr/>
        </p:nvPicPr>
        <p:blipFill rotWithShape="1">
          <a:blip r:embed="rId3">
            <a:extLst>
              <a:ext uri="{28A0092B-C50C-407E-A947-70E740481C1C}">
                <a14:useLocalDpi xmlns:a14="http://schemas.microsoft.com/office/drawing/2010/main" val="0"/>
              </a:ext>
            </a:extLst>
          </a:blip>
          <a:srcRect l="63300" t="39948" r="29284" b="24196"/>
          <a:stretch/>
        </p:blipFill>
        <p:spPr bwMode="auto">
          <a:xfrm>
            <a:off x="200875" y="746477"/>
            <a:ext cx="2133600" cy="35757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10376" y="813751"/>
            <a:ext cx="457200" cy="400110"/>
          </a:xfrm>
          <a:prstGeom prst="rect">
            <a:avLst/>
          </a:prstGeom>
          <a:noFill/>
        </p:spPr>
        <p:txBody>
          <a:bodyPr wrap="square" rtlCol="0">
            <a:spAutoFit/>
          </a:bodyPr>
          <a:lstStyle/>
          <a:p>
            <a:r>
              <a:rPr lang="en-US" altLang="zh-CN" sz="2000" dirty="0" smtClean="0"/>
              <a:t>F</a:t>
            </a:r>
            <a:endParaRPr lang="en-US" sz="2000" dirty="0"/>
          </a:p>
        </p:txBody>
      </p:sp>
      <p:sp>
        <p:nvSpPr>
          <p:cNvPr id="5" name="TextBox 4"/>
          <p:cNvSpPr txBox="1"/>
          <p:nvPr/>
        </p:nvSpPr>
        <p:spPr>
          <a:xfrm>
            <a:off x="1825850" y="918323"/>
            <a:ext cx="457200" cy="400110"/>
          </a:xfrm>
          <a:prstGeom prst="rect">
            <a:avLst/>
          </a:prstGeom>
          <a:noFill/>
        </p:spPr>
        <p:txBody>
          <a:bodyPr wrap="square" rtlCol="0">
            <a:spAutoFit/>
          </a:bodyPr>
          <a:lstStyle/>
          <a:p>
            <a:r>
              <a:rPr lang="en-US" altLang="zh-CN" sz="2000" dirty="0" smtClean="0"/>
              <a:t>B</a:t>
            </a:r>
            <a:endParaRPr lang="en-US" sz="2000" dirty="0"/>
          </a:p>
        </p:txBody>
      </p:sp>
      <p:sp>
        <p:nvSpPr>
          <p:cNvPr id="6" name="TextBox 5"/>
          <p:cNvSpPr txBox="1"/>
          <p:nvPr/>
        </p:nvSpPr>
        <p:spPr>
          <a:xfrm>
            <a:off x="4638673" y="100146"/>
            <a:ext cx="4371123" cy="646331"/>
          </a:xfrm>
          <a:prstGeom prst="rect">
            <a:avLst/>
          </a:prstGeom>
          <a:solidFill>
            <a:schemeClr val="accent6">
              <a:lumMod val="60000"/>
              <a:lumOff val="40000"/>
            </a:schemeClr>
          </a:solidFill>
        </p:spPr>
        <p:txBody>
          <a:bodyPr wrap="square" rtlCol="0">
            <a:spAutoFit/>
          </a:bodyPr>
          <a:lstStyle/>
          <a:p>
            <a:r>
              <a:rPr lang="zh-TW" altLang="en-US" dirty="0" smtClean="0">
                <a:latin typeface="SimSun" panose="02010600030101010101" pitchFamily="2" charset="-122"/>
                <a:ea typeface="SimSun" panose="02010600030101010101" pitchFamily="2" charset="-122"/>
              </a:rPr>
              <a:t>問題</a:t>
            </a:r>
            <a:r>
              <a:rPr lang="zh-TW" altLang="en-US" dirty="0">
                <a:latin typeface="SimSun" panose="02010600030101010101" pitchFamily="2" charset="-122"/>
                <a:ea typeface="SimSun" panose="02010600030101010101" pitchFamily="2" charset="-122"/>
              </a:rPr>
              <a:t>：</a:t>
            </a:r>
            <a:r>
              <a:rPr lang="zh-TW" altLang="en-US" dirty="0" smtClean="0">
                <a:latin typeface="SimSun" panose="02010600030101010101" pitchFamily="2" charset="-122"/>
                <a:ea typeface="SimSun" panose="02010600030101010101" pitchFamily="2" charset="-122"/>
              </a:rPr>
              <a:t>你認為從</a:t>
            </a:r>
            <a:r>
              <a:rPr lang="en-US" altLang="zh-CN" dirty="0" smtClean="0">
                <a:ea typeface="SimSun" panose="02010600030101010101" pitchFamily="2" charset="-122"/>
              </a:rPr>
              <a:t>B</a:t>
            </a:r>
            <a:r>
              <a:rPr lang="zh-CN" altLang="en-US" dirty="0" smtClean="0">
                <a:latin typeface="SimSun" panose="02010600030101010101" pitchFamily="2" charset="-122"/>
                <a:ea typeface="SimSun" panose="02010600030101010101" pitchFamily="2" charset="-122"/>
              </a:rPr>
              <a:t>和</a:t>
            </a:r>
            <a:r>
              <a:rPr lang="en-US" altLang="zh-CN" dirty="0" smtClean="0">
                <a:ea typeface="SimSun" panose="02010600030101010101" pitchFamily="2" charset="-122"/>
              </a:rPr>
              <a:t>F</a:t>
            </a:r>
            <a:r>
              <a:rPr lang="zh-CN" altLang="en-US" dirty="0" smtClean="0">
                <a:latin typeface="SimSun" panose="02010600030101010101" pitchFamily="2" charset="-122"/>
                <a:ea typeface="SimSun" panose="02010600030101010101" pitchFamily="2" charset="-122"/>
              </a:rPr>
              <a:t>二人</a:t>
            </a:r>
            <a:r>
              <a:rPr lang="zh-TW" altLang="en-US" dirty="0" smtClean="0">
                <a:latin typeface="SimSun" panose="02010600030101010101" pitchFamily="2" charset="-122"/>
                <a:ea typeface="SimSun" panose="02010600030101010101" pitchFamily="2" charset="-122"/>
              </a:rPr>
              <a:t>的</a:t>
            </a:r>
            <a:r>
              <a:rPr lang="zh-CN" altLang="en-US" dirty="0" smtClean="0">
                <a:latin typeface="SimSun" panose="02010600030101010101" pitchFamily="2" charset="-122"/>
                <a:ea typeface="SimSun" panose="02010600030101010101" pitchFamily="2" charset="-122"/>
              </a:rPr>
              <a:t>衣著打扮</a:t>
            </a:r>
            <a:r>
              <a:rPr lang="zh-TW" altLang="en-US" dirty="0" smtClean="0">
                <a:latin typeface="SimSun" panose="02010600030101010101" pitchFamily="2" charset="-122"/>
                <a:ea typeface="SimSun" panose="02010600030101010101" pitchFamily="2" charset="-122"/>
              </a:rPr>
              <a:t>來看</a:t>
            </a:r>
            <a:r>
              <a:rPr lang="en-US" altLang="zh-TW" dirty="0" smtClean="0">
                <a:latin typeface="SimSun" panose="02010600030101010101" pitchFamily="2" charset="-122"/>
                <a:ea typeface="SimSun" panose="02010600030101010101" pitchFamily="2" charset="-122"/>
              </a:rPr>
              <a:t>,</a:t>
            </a:r>
            <a:r>
              <a:rPr lang="zh-TW" altLang="en-US" dirty="0" smtClean="0">
                <a:latin typeface="SimSun" panose="02010600030101010101" pitchFamily="2" charset="-122"/>
                <a:ea typeface="SimSun" panose="02010600030101010101" pitchFamily="2" charset="-122"/>
              </a:rPr>
              <a:t>應是什麼</a:t>
            </a:r>
            <a:r>
              <a:rPr lang="zh-CN" altLang="en-US" dirty="0" smtClean="0">
                <a:latin typeface="SimSun" panose="02010600030101010101" pitchFamily="2" charset="-122"/>
                <a:ea typeface="SimSun" panose="02010600030101010101" pitchFamily="2" charset="-122"/>
              </a:rPr>
              <a:t>身份</a:t>
            </a:r>
            <a:r>
              <a:rPr lang="en-US" altLang="zh-CN" dirty="0">
                <a:latin typeface="SimSun" panose="02010600030101010101" pitchFamily="2" charset="-122"/>
                <a:ea typeface="SimSun" panose="02010600030101010101" pitchFamily="2" charset="-122"/>
              </a:rPr>
              <a:t>?</a:t>
            </a:r>
            <a:endParaRPr lang="en-US" dirty="0">
              <a:latin typeface="SimSun" panose="02010600030101010101" pitchFamily="2" charset="-122"/>
              <a:ea typeface="SimSun" panose="02010600030101010101" pitchFamily="2" charset="-122"/>
            </a:endParaRPr>
          </a:p>
        </p:txBody>
      </p:sp>
      <p:pic>
        <p:nvPicPr>
          <p:cNvPr id="1027" name="Picture 3" descr="C:\Users\User\Desktop\EDB Proposal\虢國夫人游春圖\都督夫人太原王氏禮佛圖.jpg"/>
          <p:cNvPicPr>
            <a:picLocks noChangeAspect="1" noChangeArrowheads="1"/>
          </p:cNvPicPr>
          <p:nvPr/>
        </p:nvPicPr>
        <p:blipFill rotWithShape="1">
          <a:blip r:embed="rId4">
            <a:extLst>
              <a:ext uri="{28A0092B-C50C-407E-A947-70E740481C1C}">
                <a14:useLocalDpi xmlns:a14="http://schemas.microsoft.com/office/drawing/2010/main" val="0"/>
              </a:ext>
            </a:extLst>
          </a:blip>
          <a:srcRect t="5364" r="60312" b="10715"/>
          <a:stretch/>
        </p:blipFill>
        <p:spPr bwMode="auto">
          <a:xfrm>
            <a:off x="6705600" y="2327237"/>
            <a:ext cx="2043586" cy="2565443"/>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705600" y="5021997"/>
            <a:ext cx="2043586" cy="738664"/>
          </a:xfrm>
          <a:prstGeom prst="rect">
            <a:avLst/>
          </a:prstGeom>
          <a:noFill/>
          <a:ln w="28575">
            <a:solidFill>
              <a:schemeClr val="accent2">
                <a:lumMod val="75000"/>
              </a:schemeClr>
            </a:solidFill>
          </a:ln>
        </p:spPr>
        <p:txBody>
          <a:bodyPr wrap="square" rtlCol="0">
            <a:spAutoFit/>
          </a:bodyPr>
          <a:lstStyle/>
          <a:p>
            <a:r>
              <a:rPr lang="en-US" altLang="zh-CN" sz="1400" dirty="0">
                <a:latin typeface="宋体" panose="02010600030101010101" pitchFamily="2" charset="-122"/>
                <a:ea typeface="宋体" panose="02010600030101010101" pitchFamily="2" charset="-122"/>
              </a:rPr>
              <a:t>《</a:t>
            </a:r>
            <a:r>
              <a:rPr lang="zh-TW" altLang="en-US" sz="1400" dirty="0">
                <a:latin typeface="宋体" panose="02010600030101010101" pitchFamily="2" charset="-122"/>
                <a:ea typeface="宋体" panose="02010600030101010101" pitchFamily="2" charset="-122"/>
              </a:rPr>
              <a:t>都督夫人太原王氏</a:t>
            </a:r>
            <a:r>
              <a:rPr lang="zh-CN" altLang="en-US" sz="1400" dirty="0">
                <a:latin typeface="宋体" panose="02010600030101010101" pitchFamily="2" charset="-122"/>
                <a:ea typeface="宋体" panose="02010600030101010101" pitchFamily="2" charset="-122"/>
              </a:rPr>
              <a:t>禮佛圖</a:t>
            </a:r>
            <a:r>
              <a:rPr lang="en-US" altLang="zh-CN" sz="1400" dirty="0" smtClean="0">
                <a:latin typeface="宋体" panose="02010600030101010101" pitchFamily="2" charset="-122"/>
                <a:ea typeface="宋体" panose="02010600030101010101" pitchFamily="2" charset="-122"/>
              </a:rPr>
              <a:t>》</a:t>
            </a:r>
            <a:r>
              <a:rPr lang="zh-CN" altLang="en-US" sz="1400" dirty="0" smtClean="0">
                <a:latin typeface="宋体" panose="02010600030101010101" pitchFamily="2" charset="-122"/>
                <a:ea typeface="宋体" panose="02010600030101010101" pitchFamily="2" charset="-122"/>
              </a:rPr>
              <a:t>中婢女和隨從的形象。</a:t>
            </a:r>
            <a:endParaRPr lang="en-US" sz="1400" dirty="0"/>
          </a:p>
        </p:txBody>
      </p:sp>
      <p:sp>
        <p:nvSpPr>
          <p:cNvPr id="11" name="TextBox 10"/>
          <p:cNvSpPr txBox="1"/>
          <p:nvPr/>
        </p:nvSpPr>
        <p:spPr>
          <a:xfrm>
            <a:off x="266700" y="4332947"/>
            <a:ext cx="4038600" cy="1200329"/>
          </a:xfrm>
          <a:prstGeom prst="rect">
            <a:avLst/>
          </a:prstGeom>
          <a:solidFill>
            <a:schemeClr val="accent6">
              <a:lumMod val="20000"/>
              <a:lumOff val="80000"/>
            </a:schemeClr>
          </a:solidFill>
        </p:spPr>
        <p:txBody>
          <a:bodyPr wrap="square" rtlCol="0">
            <a:spAutoFit/>
          </a:bodyPr>
          <a:lstStyle/>
          <a:p>
            <a:r>
              <a:rPr lang="zh-CN" altLang="en-US" dirty="0" smtClean="0"/>
              <a:t>此二女相較</a:t>
            </a:r>
            <a:r>
              <a:rPr lang="en-US" altLang="zh-CN" dirty="0" smtClean="0"/>
              <a:t>D</a:t>
            </a:r>
            <a:r>
              <a:rPr lang="zh-CN" altLang="en-US" dirty="0" smtClean="0"/>
              <a:t>、</a:t>
            </a:r>
            <a:r>
              <a:rPr lang="en-US" altLang="zh-CN" dirty="0" smtClean="0"/>
              <a:t>E</a:t>
            </a:r>
            <a:r>
              <a:rPr lang="zh-CN" altLang="en-US" dirty="0" smtClean="0"/>
              <a:t>、</a:t>
            </a:r>
            <a:r>
              <a:rPr lang="en-US" altLang="zh-CN" dirty="0" smtClean="0"/>
              <a:t>G</a:t>
            </a:r>
            <a:r>
              <a:rPr lang="zh-CN" altLang="en-US" dirty="0" smtClean="0"/>
              <a:t>三位的形象，造型簡單樸素。她們身著圓頭袍衫，下身著袍褲，頭梳垂髻，是唐代典型的婢女形象。</a:t>
            </a:r>
            <a:endParaRPr lang="en-US" dirty="0"/>
          </a:p>
        </p:txBody>
      </p:sp>
      <p:sp>
        <p:nvSpPr>
          <p:cNvPr id="12" name="TextBox 11"/>
          <p:cNvSpPr txBox="1"/>
          <p:nvPr/>
        </p:nvSpPr>
        <p:spPr>
          <a:xfrm>
            <a:off x="304800" y="5588000"/>
            <a:ext cx="4038600" cy="1200329"/>
          </a:xfrm>
          <a:prstGeom prst="rect">
            <a:avLst/>
          </a:prstGeom>
          <a:solidFill>
            <a:schemeClr val="accent6">
              <a:lumMod val="20000"/>
              <a:lumOff val="80000"/>
            </a:schemeClr>
          </a:solidFill>
        </p:spPr>
        <p:txBody>
          <a:bodyPr wrap="square" rtlCol="0">
            <a:spAutoFit/>
          </a:bodyPr>
          <a:lstStyle/>
          <a:p>
            <a:r>
              <a:rPr lang="zh-CN" altLang="en-US" dirty="0" smtClean="0"/>
              <a:t>唐代婢女與士庶女子的裝束，一般較為清瘦，領、袖為便於勞作，相對也較緊窄，與貴族婦女的艷色奢華之風形成鮮明對比。 </a:t>
            </a:r>
            <a:endParaRPr lang="en-US" dirty="0"/>
          </a:p>
        </p:txBody>
      </p:sp>
      <p:sp>
        <p:nvSpPr>
          <p:cNvPr id="9" name="TextBox 8"/>
          <p:cNvSpPr txBox="1"/>
          <p:nvPr/>
        </p:nvSpPr>
        <p:spPr>
          <a:xfrm>
            <a:off x="4572000" y="741590"/>
            <a:ext cx="4437796" cy="1569660"/>
          </a:xfrm>
          <a:prstGeom prst="rect">
            <a:avLst/>
          </a:prstGeom>
          <a:solidFill>
            <a:srgbClr val="FFFFE1"/>
          </a:solidFill>
        </p:spPr>
        <p:txBody>
          <a:bodyPr wrap="square" rtlCol="0">
            <a:spAutoFit/>
          </a:bodyPr>
          <a:lstStyle/>
          <a:p>
            <a:r>
              <a:rPr lang="zh-CN" altLang="en-US" sz="1600" dirty="0"/>
              <a:t>小袖</a:t>
            </a:r>
            <a:r>
              <a:rPr lang="zh-CN" altLang="en-US" sz="1600" dirty="0" smtClean="0"/>
              <a:t>袍是由戰國時期開始流行的男子之衣，至漢朝已成為女子之衣。隋唐時期，袍已成為帝王百官常服之選。同時，以小袖為特點的胡袍開始被廣泛接受。小袖袍與漢袍的不同之處在於衣袖小且短，袖子的長度只到手腕，且為窄袖。</a:t>
            </a:r>
            <a:endParaRPr lang="en-US" sz="1600" dirty="0"/>
          </a:p>
        </p:txBody>
      </p:sp>
      <p:sp>
        <p:nvSpPr>
          <p:cNvPr id="14" name="TextBox 13"/>
          <p:cNvSpPr txBox="1"/>
          <p:nvPr/>
        </p:nvSpPr>
        <p:spPr>
          <a:xfrm>
            <a:off x="4638674" y="5855732"/>
            <a:ext cx="4253806" cy="830997"/>
          </a:xfrm>
          <a:prstGeom prst="rect">
            <a:avLst/>
          </a:prstGeom>
          <a:solidFill>
            <a:srgbClr val="FFFFE1"/>
          </a:solidFill>
        </p:spPr>
        <p:txBody>
          <a:bodyPr wrap="square" rtlCol="0">
            <a:spAutoFit/>
          </a:bodyPr>
          <a:lstStyle/>
          <a:p>
            <a:r>
              <a:rPr lang="zh-CN" altLang="en-US" sz="1600" dirty="0" smtClean="0"/>
              <a:t>唐代一般少女梳雙鬟髻，出嫁後才梳高髻。而侍女則多梳雙垂髻，耳邊下垂兩個</a:t>
            </a:r>
            <a:r>
              <a:rPr lang="zh-TW" altLang="en-US" sz="1600" dirty="0" smtClean="0">
                <a:latin typeface="SimSun" panose="02010600030101010101" pitchFamily="2" charset="-122"/>
                <a:ea typeface="SimSun" panose="02010600030101010101" pitchFamily="2" charset="-122"/>
              </a:rPr>
              <a:t>辮</a:t>
            </a:r>
            <a:r>
              <a:rPr lang="zh-CN" altLang="en-US" sz="1600" dirty="0" smtClean="0"/>
              <a:t>髻，扎以紅繩。</a:t>
            </a:r>
            <a:endParaRPr lang="en-US" sz="1600" dirty="0"/>
          </a:p>
        </p:txBody>
      </p:sp>
      <p:pic>
        <p:nvPicPr>
          <p:cNvPr id="2050" name="Picture 2" descr="C:\Users\User\Desktop\觀鳥捕蟬圖.jpg"/>
          <p:cNvPicPr>
            <a:picLocks noChangeAspect="1" noChangeArrowheads="1"/>
          </p:cNvPicPr>
          <p:nvPr/>
        </p:nvPicPr>
        <p:blipFill rotWithShape="1">
          <a:blip r:embed="rId5">
            <a:extLst>
              <a:ext uri="{28A0092B-C50C-407E-A947-70E740481C1C}">
                <a14:useLocalDpi xmlns:a14="http://schemas.microsoft.com/office/drawing/2010/main" val="0"/>
              </a:ext>
            </a:extLst>
          </a:blip>
          <a:srcRect t="27886" r="50000"/>
          <a:stretch/>
        </p:blipFill>
        <p:spPr bwMode="auto">
          <a:xfrm>
            <a:off x="4755752" y="2317800"/>
            <a:ext cx="1628775" cy="2574880"/>
          </a:xfrm>
          <a:prstGeom prst="rect">
            <a:avLst/>
          </a:prstGeom>
          <a:noFill/>
          <a:ln w="28575">
            <a:solidFill>
              <a:schemeClr val="accent2">
                <a:lumMod val="75000"/>
              </a:schemeClr>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755752" y="5021997"/>
            <a:ext cx="1628775" cy="738664"/>
          </a:xfrm>
          <a:prstGeom prst="rect">
            <a:avLst/>
          </a:prstGeom>
          <a:noFill/>
          <a:ln w="28575">
            <a:solidFill>
              <a:schemeClr val="accent2">
                <a:lumMod val="75000"/>
              </a:schemeClr>
            </a:solidFill>
          </a:ln>
        </p:spPr>
        <p:txBody>
          <a:bodyPr wrap="square" rtlCol="0">
            <a:spAutoFit/>
          </a:bodyPr>
          <a:lstStyle/>
          <a:p>
            <a:r>
              <a:rPr lang="zh-CN" altLang="en-US" sz="1400" dirty="0" smtClean="0">
                <a:latin typeface="宋体" panose="02010600030101010101" pitchFamily="2" charset="-122"/>
                <a:ea typeface="宋体" panose="02010600030101010101" pitchFamily="2" charset="-122"/>
              </a:rPr>
              <a:t>章懷太子墓</a:t>
            </a:r>
            <a:r>
              <a:rPr lang="en-US" altLang="zh-CN" sz="1400" dirty="0" smtClean="0">
                <a:latin typeface="宋体" panose="02010600030101010101" pitchFamily="2" charset="-122"/>
                <a:ea typeface="宋体" panose="02010600030101010101" pitchFamily="2" charset="-122"/>
              </a:rPr>
              <a:t>《</a:t>
            </a:r>
            <a:r>
              <a:rPr lang="zh-CN" altLang="en-US" sz="1400" dirty="0" smtClean="0">
                <a:latin typeface="宋体" panose="02010600030101010101" pitchFamily="2" charset="-122"/>
                <a:ea typeface="宋体" panose="02010600030101010101" pitchFamily="2" charset="-122"/>
              </a:rPr>
              <a:t>觀鳥捕蟬圖</a:t>
            </a:r>
            <a:r>
              <a:rPr lang="en-US" altLang="zh-CN" sz="1400" dirty="0" smtClean="0">
                <a:latin typeface="宋体" panose="02010600030101010101" pitchFamily="2" charset="-122"/>
                <a:ea typeface="宋体" panose="02010600030101010101" pitchFamily="2" charset="-122"/>
              </a:rPr>
              <a:t>》</a:t>
            </a:r>
            <a:r>
              <a:rPr lang="zh-CN" altLang="en-US" sz="1400" dirty="0" smtClean="0">
                <a:latin typeface="宋体" panose="02010600030101010101" pitchFamily="2" charset="-122"/>
                <a:ea typeface="宋体" panose="02010600030101010101" pitchFamily="2" charset="-122"/>
              </a:rPr>
              <a:t>中婢女的形象。</a:t>
            </a:r>
            <a:endParaRPr lang="en-US" sz="1400" dirty="0"/>
          </a:p>
        </p:txBody>
      </p:sp>
      <p:sp>
        <p:nvSpPr>
          <p:cNvPr id="16" name="TextBox 5"/>
          <p:cNvSpPr txBox="1"/>
          <p:nvPr/>
        </p:nvSpPr>
        <p:spPr>
          <a:xfrm>
            <a:off x="304799" y="100146"/>
            <a:ext cx="4163277" cy="646331"/>
          </a:xfrm>
          <a:prstGeom prst="rect">
            <a:avLst/>
          </a:prstGeom>
          <a:solidFill>
            <a:schemeClr val="accent6">
              <a:lumMod val="60000"/>
              <a:lumOff val="40000"/>
            </a:schemeClr>
          </a:solidFill>
        </p:spPr>
        <p:txBody>
          <a:bodyPr wrap="square" rtlCol="0">
            <a:spAutoFit/>
          </a:bodyPr>
          <a:lstStyle/>
          <a:p>
            <a:r>
              <a:rPr lang="zh-TW" altLang="en-US" dirty="0" smtClean="0">
                <a:latin typeface="SimSun" panose="02010600030101010101" pitchFamily="2" charset="-122"/>
                <a:ea typeface="SimSun" panose="02010600030101010101" pitchFamily="2" charset="-122"/>
              </a:rPr>
              <a:t>試猜一</a:t>
            </a:r>
            <a:r>
              <a:rPr lang="en-US" altLang="zh-TW" dirty="0" smtClean="0">
                <a:latin typeface="SimSun" panose="02010600030101010101" pitchFamily="2" charset="-122"/>
                <a:ea typeface="SimSun" panose="02010600030101010101" pitchFamily="2" charset="-122"/>
              </a:rPr>
              <a:t>:</a:t>
            </a:r>
            <a:r>
              <a:rPr lang="zh-TW" altLang="en-US" dirty="0" smtClean="0">
                <a:latin typeface="SimSun" panose="02010600030101010101" pitchFamily="2" charset="-122"/>
                <a:ea typeface="SimSun" panose="02010600030101010101" pitchFamily="2" charset="-122"/>
              </a:rPr>
              <a:t>或許</a:t>
            </a:r>
            <a:r>
              <a:rPr lang="zh-TW" altLang="en-US" dirty="0">
                <a:latin typeface="SimSun" panose="02010600030101010101" pitchFamily="2" charset="-122"/>
                <a:ea typeface="SimSun" panose="02010600030101010101" pitchFamily="2" charset="-122"/>
              </a:rPr>
              <a:t>可以先看看哪些人是</a:t>
            </a:r>
            <a:r>
              <a:rPr lang="zh-CN" altLang="en-US" dirty="0">
                <a:latin typeface="SimSun" panose="02010600030101010101" pitchFamily="2" charset="-122"/>
                <a:ea typeface="SimSun" panose="02010600030101010101" pitchFamily="2" charset="-122"/>
              </a:rPr>
              <a:t>虢國</a:t>
            </a:r>
            <a:r>
              <a:rPr lang="zh-CN" altLang="en-US" dirty="0" smtClean="0">
                <a:latin typeface="SimSun" panose="02010600030101010101" pitchFamily="2" charset="-122"/>
                <a:ea typeface="SimSun" panose="02010600030101010101" pitchFamily="2" charset="-122"/>
              </a:rPr>
              <a:t>夫人</a:t>
            </a:r>
            <a:r>
              <a:rPr lang="zh-TW" altLang="en-US" dirty="0" smtClean="0">
                <a:latin typeface="SimSun" panose="02010600030101010101" pitchFamily="2" charset="-122"/>
                <a:ea typeface="SimSun" panose="02010600030101010101" pitchFamily="2" charset="-122"/>
              </a:rPr>
              <a:t>的機會</a:t>
            </a:r>
            <a:r>
              <a:rPr lang="zh-TW" altLang="en-US" dirty="0">
                <a:latin typeface="SimSun" panose="02010600030101010101" pitchFamily="2" charset="-122"/>
                <a:ea typeface="SimSun" panose="02010600030101010101" pitchFamily="2" charset="-122"/>
              </a:rPr>
              <a:t>較</a:t>
            </a:r>
            <a:r>
              <a:rPr lang="zh-TW" altLang="en-US" dirty="0" smtClean="0">
                <a:latin typeface="SimSun" panose="02010600030101010101" pitchFamily="2" charset="-122"/>
                <a:ea typeface="SimSun" panose="02010600030101010101" pitchFamily="2" charset="-122"/>
              </a:rPr>
              <a:t>低</a:t>
            </a:r>
            <a:endParaRPr lang="en-US"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57317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barn(inVertical)">
                                      <p:cBhvr>
                                        <p:cTn id="27" dur="500"/>
                                        <p:tgtEl>
                                          <p:spTgt spid="2050"/>
                                        </p:tgtEl>
                                      </p:cBhvr>
                                    </p:animEffect>
                                  </p:childTnLst>
                                </p:cTn>
                              </p:par>
                            </p:childTnLst>
                          </p:cTn>
                        </p:par>
                        <p:par>
                          <p:cTn id="28" fill="hold">
                            <p:stCondLst>
                              <p:cond delay="500"/>
                            </p:stCondLst>
                            <p:childTnLst>
                              <p:par>
                                <p:cTn id="29" presetID="16" presetClass="entr" presetSubtype="2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027"/>
                                        </p:tgtEl>
                                        <p:attrNameLst>
                                          <p:attrName>style.visibility</p:attrName>
                                        </p:attrNameLst>
                                      </p:cBhvr>
                                      <p:to>
                                        <p:strVal val="visible"/>
                                      </p:to>
                                    </p:set>
                                    <p:animEffect transition="in" filter="wipe(down)">
                                      <p:cBhvr>
                                        <p:cTn id="36" dur="500"/>
                                        <p:tgtEl>
                                          <p:spTgt spid="1027"/>
                                        </p:tgtEl>
                                      </p:cBhvr>
                                    </p:animEffect>
                                  </p:childTnLst>
                                </p:cTn>
                              </p:par>
                            </p:childTnLst>
                          </p:cTn>
                        </p:par>
                        <p:par>
                          <p:cTn id="37" fill="hold">
                            <p:stCondLst>
                              <p:cond delay="500"/>
                            </p:stCondLst>
                            <p:childTnLst>
                              <p:par>
                                <p:cTn id="38" presetID="22" presetClass="entr" presetSubtype="4"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arn(inVertical)">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P spid="9" grpId="0" animBg="1"/>
      <p:bldP spid="14"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User\Desktop\EDB Proposal\虢國夫人游春圖\游春圖cut.jpg"/>
          <p:cNvPicPr>
            <a:picLocks noChangeAspect="1" noChangeArrowheads="1"/>
          </p:cNvPicPr>
          <p:nvPr/>
        </p:nvPicPr>
        <p:blipFill rotWithShape="1">
          <a:blip r:embed="rId2">
            <a:extLst>
              <a:ext uri="{28A0092B-C50C-407E-A947-70E740481C1C}">
                <a14:useLocalDpi xmlns:a14="http://schemas.microsoft.com/office/drawing/2010/main" val="0"/>
              </a:ext>
            </a:extLst>
          </a:blip>
          <a:srcRect l="63300" t="39948" r="29284" b="24196"/>
          <a:stretch/>
        </p:blipFill>
        <p:spPr bwMode="auto">
          <a:xfrm>
            <a:off x="139197" y="1752600"/>
            <a:ext cx="2209800" cy="37034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3" descr="C:\Users\User\Desktop\EDB Proposal\虢國夫人游春圖\游春圖cut.jpg"/>
          <p:cNvPicPr>
            <a:picLocks noChangeAspect="1" noChangeArrowheads="1"/>
          </p:cNvPicPr>
          <p:nvPr/>
        </p:nvPicPr>
        <p:blipFill rotWithShape="1">
          <a:blip r:embed="rId2">
            <a:extLst>
              <a:ext uri="{28A0092B-C50C-407E-A947-70E740481C1C}">
                <a14:useLocalDpi xmlns:a14="http://schemas.microsoft.com/office/drawing/2010/main" val="0"/>
              </a:ext>
            </a:extLst>
          </a:blip>
          <a:srcRect l="22442" t="503" r="71637" b="73462"/>
          <a:stretch/>
        </p:blipFill>
        <p:spPr bwMode="auto">
          <a:xfrm>
            <a:off x="2313992" y="1780030"/>
            <a:ext cx="2158497" cy="36485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113344"/>
            <a:ext cx="3555504" cy="461665"/>
          </a:xfrm>
          <a:prstGeom prst="rect">
            <a:avLst/>
          </a:prstGeom>
          <a:solidFill>
            <a:schemeClr val="accent2">
              <a:lumMod val="20000"/>
              <a:lumOff val="80000"/>
            </a:schemeClr>
          </a:solidFill>
        </p:spPr>
        <p:txBody>
          <a:bodyPr wrap="square" rtlCol="0">
            <a:spAutoFit/>
          </a:bodyPr>
          <a:lstStyle/>
          <a:p>
            <a:r>
              <a:rPr lang="zh-CN" altLang="en-US" sz="2400" dirty="0" smtClean="0">
                <a:latin typeface="Adobe 繁黑體 Std B" pitchFamily="34" charset="-128"/>
                <a:ea typeface="Adobe 繁黑體 Std B" pitchFamily="34" charset="-128"/>
              </a:rPr>
              <a:t>髮式與地位</a:t>
            </a:r>
            <a:endParaRPr lang="zh-HK" altLang="en-US" sz="2400" dirty="0">
              <a:solidFill>
                <a:srgbClr val="FF0000"/>
              </a:solidFill>
              <a:latin typeface="Adobe 繁黑體 Std B" pitchFamily="34" charset="-128"/>
              <a:ea typeface="Adobe 繁黑體 Std B" pitchFamily="34" charset="-128"/>
            </a:endParaRPr>
          </a:p>
        </p:txBody>
      </p:sp>
      <p:sp>
        <p:nvSpPr>
          <p:cNvPr id="5" name="TextBox 4"/>
          <p:cNvSpPr txBox="1"/>
          <p:nvPr/>
        </p:nvSpPr>
        <p:spPr>
          <a:xfrm>
            <a:off x="671804" y="1924866"/>
            <a:ext cx="457200" cy="400110"/>
          </a:xfrm>
          <a:prstGeom prst="rect">
            <a:avLst/>
          </a:prstGeom>
          <a:noFill/>
        </p:spPr>
        <p:txBody>
          <a:bodyPr wrap="square" rtlCol="0">
            <a:spAutoFit/>
          </a:bodyPr>
          <a:lstStyle/>
          <a:p>
            <a:r>
              <a:rPr lang="en-US" altLang="zh-CN" sz="2000" dirty="0" smtClean="0"/>
              <a:t>B</a:t>
            </a:r>
            <a:endParaRPr lang="en-US" sz="2000" dirty="0"/>
          </a:p>
        </p:txBody>
      </p:sp>
      <p:sp>
        <p:nvSpPr>
          <p:cNvPr id="6" name="TextBox 5"/>
          <p:cNvSpPr txBox="1"/>
          <p:nvPr/>
        </p:nvSpPr>
        <p:spPr>
          <a:xfrm>
            <a:off x="2475722" y="1924866"/>
            <a:ext cx="457200" cy="400110"/>
          </a:xfrm>
          <a:prstGeom prst="rect">
            <a:avLst/>
          </a:prstGeom>
          <a:noFill/>
        </p:spPr>
        <p:txBody>
          <a:bodyPr wrap="square" rtlCol="0">
            <a:spAutoFit/>
          </a:bodyPr>
          <a:lstStyle/>
          <a:p>
            <a:r>
              <a:rPr lang="en-US" altLang="zh-CN" sz="2000" dirty="0" smtClean="0"/>
              <a:t>F</a:t>
            </a:r>
            <a:endParaRPr lang="en-US" sz="2000" dirty="0"/>
          </a:p>
        </p:txBody>
      </p:sp>
      <p:sp>
        <p:nvSpPr>
          <p:cNvPr id="7" name="TextBox 6"/>
          <p:cNvSpPr txBox="1"/>
          <p:nvPr/>
        </p:nvSpPr>
        <p:spPr>
          <a:xfrm>
            <a:off x="152400" y="762000"/>
            <a:ext cx="4038600" cy="830997"/>
          </a:xfrm>
          <a:prstGeom prst="rect">
            <a:avLst/>
          </a:prstGeom>
          <a:solidFill>
            <a:schemeClr val="tx2">
              <a:lumMod val="20000"/>
              <a:lumOff val="80000"/>
            </a:schemeClr>
          </a:solidFill>
          <a:ln w="28575">
            <a:solidFill>
              <a:schemeClr val="accent3">
                <a:lumMod val="50000"/>
              </a:schemeClr>
            </a:solidFill>
          </a:ln>
        </p:spPr>
        <p:txBody>
          <a:bodyPr wrap="square" rtlCol="0">
            <a:spAutoFit/>
          </a:bodyPr>
          <a:lstStyle/>
          <a:p>
            <a:r>
              <a:rPr lang="zh-CN" altLang="en-US" sz="1600" dirty="0" smtClean="0"/>
              <a:t>高髻既然是名流婦女的喜愛，侍女便不容許有這種髮飾。她們垂髻，耳邊下垂兩個辮髻，繫以紅繩。（馬大勇</a:t>
            </a:r>
            <a:r>
              <a:rPr lang="zh-TW" altLang="en-US" sz="1600" dirty="0" smtClean="0">
                <a:latin typeface="SimSun" panose="02010600030101010101" pitchFamily="2" charset="-122"/>
                <a:ea typeface="SimSun" panose="02010600030101010101" pitchFamily="2" charset="-122"/>
              </a:rPr>
              <a:t>，</a:t>
            </a:r>
            <a:r>
              <a:rPr lang="zh-CN" altLang="en-US" sz="1600" dirty="0" smtClean="0"/>
              <a:t>頁</a:t>
            </a:r>
            <a:r>
              <a:rPr lang="en-US" altLang="zh-CN" sz="1600" dirty="0" smtClean="0"/>
              <a:t>65</a:t>
            </a:r>
            <a:r>
              <a:rPr lang="zh-CN" altLang="en-US" sz="1600" dirty="0" smtClean="0"/>
              <a:t>）</a:t>
            </a:r>
            <a:endParaRPr lang="zh-HK" altLang="en-US" sz="1600" dirty="0"/>
          </a:p>
        </p:txBody>
      </p:sp>
      <p:pic>
        <p:nvPicPr>
          <p:cNvPr id="1026" name="Picture 2" descr="捣练图课件 张萱捣练图2教学课件"/>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714463"/>
            <a:ext cx="3276600" cy="333205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724400" y="604897"/>
            <a:ext cx="4265645" cy="2062103"/>
          </a:xfrm>
          <a:prstGeom prst="rect">
            <a:avLst/>
          </a:prstGeom>
          <a:solidFill>
            <a:schemeClr val="accent3">
              <a:lumMod val="20000"/>
              <a:lumOff val="80000"/>
            </a:schemeClr>
          </a:solidFill>
          <a:ln w="28575">
            <a:solidFill>
              <a:schemeClr val="accent1"/>
            </a:solidFill>
          </a:ln>
        </p:spPr>
        <p:txBody>
          <a:bodyPr wrap="square" rtlCol="0">
            <a:spAutoFit/>
          </a:bodyPr>
          <a:lstStyle/>
          <a:p>
            <a:r>
              <a:rPr lang="zh-CN" altLang="en-US" sz="1600" dirty="0" smtClean="0"/>
              <a:t>髪式中，實心</a:t>
            </a:r>
            <a:r>
              <a:rPr lang="zh-CN" altLang="en-US" sz="1600" dirty="0"/>
              <a:t>者叫「髻」，空心者就叫「鬟」</a:t>
            </a:r>
            <a:r>
              <a:rPr lang="zh-CN" altLang="en-US" sz="1600" dirty="0" smtClean="0"/>
              <a:t>。鬟者，環也，</a:t>
            </a:r>
            <a:r>
              <a:rPr lang="zh-CN" altLang="en-US" sz="1600" dirty="0"/>
              <a:t>就是用一硬物造成環狀，夾在頭髮的中間，使頭髮也呈現環狀。鬟一般以雙鬟為多，而且多為未婚女子的髪式。相對來說，往往也是地位低的女子所梳的髮型。因為是相對的兩鬟，成</a:t>
            </a:r>
            <a:r>
              <a:rPr lang="zh-CN" altLang="en-US" sz="1600" dirty="0" smtClean="0"/>
              <a:t>「丫」狀，並為貴族府中年</a:t>
            </a:r>
            <a:r>
              <a:rPr lang="zh-CN" altLang="en-US" sz="1600" dirty="0"/>
              <a:t>輕婢女普遍採用的髪式，故稱梳這種髮型的女子為</a:t>
            </a:r>
            <a:r>
              <a:rPr lang="zh-CN" altLang="en-US" sz="1600" dirty="0" smtClean="0"/>
              <a:t>「丫鬟」。</a:t>
            </a:r>
            <a:endParaRPr lang="en-US" altLang="zh-CN" dirty="0"/>
          </a:p>
        </p:txBody>
      </p:sp>
      <p:sp>
        <p:nvSpPr>
          <p:cNvPr id="9" name="TextBox 8"/>
          <p:cNvSpPr txBox="1"/>
          <p:nvPr/>
        </p:nvSpPr>
        <p:spPr>
          <a:xfrm>
            <a:off x="181947" y="5562600"/>
            <a:ext cx="4343400" cy="1077218"/>
          </a:xfrm>
          <a:prstGeom prst="rect">
            <a:avLst/>
          </a:prstGeom>
          <a:solidFill>
            <a:schemeClr val="accent1">
              <a:lumMod val="20000"/>
              <a:lumOff val="80000"/>
            </a:schemeClr>
          </a:solidFill>
          <a:ln w="28575">
            <a:solidFill>
              <a:schemeClr val="accent3">
                <a:lumMod val="40000"/>
                <a:lumOff val="60000"/>
              </a:schemeClr>
            </a:solidFill>
          </a:ln>
        </p:spPr>
        <p:txBody>
          <a:bodyPr wrap="square" rtlCol="0">
            <a:spAutoFit/>
          </a:bodyPr>
          <a:lstStyle/>
          <a:p>
            <a:r>
              <a:rPr lang="zh-CN" altLang="en-US" sz="1600" dirty="0" smtClean="0"/>
              <a:t>侍女衣著的配搭，也與名媛不同。</a:t>
            </a:r>
            <a:r>
              <a:rPr lang="en-US" altLang="zh-TW" sz="1600" dirty="0"/>
              <a:t> 〈</a:t>
            </a:r>
            <a:r>
              <a:rPr lang="zh-TW" altLang="en-US" sz="1600" dirty="0">
                <a:latin typeface="宋体" panose="02010600030101010101" pitchFamily="2" charset="-122"/>
                <a:ea typeface="宋体" panose="02010600030101010101" pitchFamily="2" charset="-122"/>
              </a:rPr>
              <a:t>虢國夫人游春圖</a:t>
            </a:r>
            <a:r>
              <a:rPr lang="en-US" altLang="zh-TW" sz="1600" dirty="0" smtClean="0"/>
              <a:t>〉</a:t>
            </a:r>
            <a:r>
              <a:rPr lang="zh-CN" altLang="en-US" sz="1600" dirty="0" smtClean="0"/>
              <a:t>中這兩位侍女上衣非常長闊，若站起來，可把身體的大部分遮蓋。讓人一眼便看出她們的身份地位。</a:t>
            </a:r>
            <a:endParaRPr lang="zh-HK" altLang="en-US" sz="1600" dirty="0"/>
          </a:p>
        </p:txBody>
      </p:sp>
      <p:sp>
        <p:nvSpPr>
          <p:cNvPr id="10" name="TextBox 9"/>
          <p:cNvSpPr txBox="1"/>
          <p:nvPr/>
        </p:nvSpPr>
        <p:spPr>
          <a:xfrm>
            <a:off x="4724400" y="159510"/>
            <a:ext cx="1371602"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zh-CN" altLang="en-US" dirty="0" smtClean="0">
                <a:latin typeface="Adobe 繁黑體 Std B" pitchFamily="34" charset="-128"/>
                <a:ea typeface="Adobe 繁黑體 Std B" pitchFamily="34" charset="-128"/>
              </a:rPr>
              <a:t>丫鬟的來源</a:t>
            </a:r>
            <a:endParaRPr lang="zh-HK" altLang="en-US" dirty="0">
              <a:latin typeface="Adobe 繁黑體 Std B" pitchFamily="34" charset="-128"/>
              <a:ea typeface="Adobe 繁黑體 Std B" pitchFamily="34" charset="-128"/>
            </a:endParaRPr>
          </a:p>
        </p:txBody>
      </p:sp>
      <p:sp>
        <p:nvSpPr>
          <p:cNvPr id="11" name="TextBox 10"/>
          <p:cNvSpPr txBox="1"/>
          <p:nvPr/>
        </p:nvSpPr>
        <p:spPr>
          <a:xfrm>
            <a:off x="4724400" y="6101209"/>
            <a:ext cx="4007498" cy="584775"/>
          </a:xfrm>
          <a:prstGeom prst="rect">
            <a:avLst/>
          </a:prstGeom>
          <a:solidFill>
            <a:schemeClr val="accent3">
              <a:lumMod val="20000"/>
              <a:lumOff val="80000"/>
            </a:schemeClr>
          </a:solidFill>
          <a:ln>
            <a:solidFill>
              <a:schemeClr val="accent1"/>
            </a:solidFill>
          </a:ln>
        </p:spPr>
        <p:txBody>
          <a:bodyPr wrap="square" rtlCol="0">
            <a:spAutoFit/>
          </a:bodyPr>
          <a:lstStyle/>
          <a:p>
            <a:r>
              <a:rPr lang="zh-CN" altLang="en-US" sz="1600" dirty="0"/>
              <a:t>同是出於張萱手筆</a:t>
            </a:r>
            <a:r>
              <a:rPr lang="zh-CN" altLang="en-US" sz="1600" dirty="0" smtClean="0"/>
              <a:t>，</a:t>
            </a:r>
            <a:r>
              <a:rPr lang="en-US" altLang="zh-CN" sz="1600" dirty="0" smtClean="0"/>
              <a:t>《</a:t>
            </a:r>
            <a:r>
              <a:rPr lang="zh-CN" altLang="en-US" sz="1600" dirty="0"/>
              <a:t>搗練圖</a:t>
            </a:r>
            <a:r>
              <a:rPr lang="en-US" altLang="zh-CN" sz="1600" dirty="0" smtClean="0"/>
              <a:t>》</a:t>
            </a:r>
            <a:r>
              <a:rPr lang="zh-CN" altLang="en-US" sz="1600" dirty="0" smtClean="0"/>
              <a:t>中</a:t>
            </a:r>
            <a:r>
              <a:rPr lang="zh-CN" altLang="en-US" sz="1600" dirty="0"/>
              <a:t>有一位煽火</a:t>
            </a:r>
            <a:r>
              <a:rPr lang="zh-CN" altLang="en-US" sz="1600" dirty="0" smtClean="0"/>
              <a:t>的丫鬟。</a:t>
            </a:r>
            <a:endParaRPr lang="zh-HK" altLang="en-US" sz="1600" dirty="0"/>
          </a:p>
        </p:txBody>
      </p:sp>
    </p:spTree>
    <p:extLst>
      <p:ext uri="{BB962C8B-B14F-4D97-AF65-F5344CB8AC3E}">
        <p14:creationId xmlns:p14="http://schemas.microsoft.com/office/powerpoint/2010/main" val="105725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randombar(horizontal)">
                                      <p:cBhvr>
                                        <p:cTn id="20" dur="500"/>
                                        <p:tgtEl>
                                          <p:spTgt spid="102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21939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1407915"/>
            <a:ext cx="3810000" cy="5476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219393" y="25651"/>
            <a:ext cx="3924607" cy="2062103"/>
          </a:xfrm>
          <a:prstGeom prst="rect">
            <a:avLst/>
          </a:prstGeom>
          <a:solidFill>
            <a:schemeClr val="accent4">
              <a:lumMod val="20000"/>
              <a:lumOff val="80000"/>
            </a:schemeClr>
          </a:solidFill>
          <a:ln>
            <a:solidFill>
              <a:schemeClr val="accent1"/>
            </a:solidFill>
          </a:ln>
        </p:spPr>
        <p:txBody>
          <a:bodyPr wrap="square" rtlCol="0">
            <a:spAutoFit/>
          </a:bodyPr>
          <a:lstStyle/>
          <a:p>
            <a:r>
              <a:rPr lang="zh-CN" altLang="en-US" sz="1600" dirty="0" smtClean="0">
                <a:latin typeface="+mn-ea"/>
              </a:rPr>
              <a:t>當然，較為年長的侍女，是不作丫鬟打扮的。她們也高髻，但不會像貴婦人那種華麗和多飾物。這種形象，相信也是唐朝一般婦人的服裝。左和下兩幅壁畫的人物，都是侍女。她們是繪畫在唐讓帝（唐玄宗大哥李憲）的惠陵內，現存陝西省考古研究院</a:t>
            </a:r>
            <a:r>
              <a:rPr lang="zh-TW" altLang="en-US" sz="1600" dirty="0" smtClean="0">
                <a:latin typeface="+mn-ea"/>
              </a:rPr>
              <a:t>。</a:t>
            </a:r>
            <a:r>
              <a:rPr lang="zh-TW" altLang="en-US" sz="1600" dirty="0" smtClean="0">
                <a:latin typeface="SimSun" panose="02010600030101010101" pitchFamily="2" charset="-122"/>
                <a:ea typeface="SimSun" panose="02010600030101010101" pitchFamily="2" charset="-122"/>
              </a:rPr>
              <a:t>（</a:t>
            </a:r>
            <a:r>
              <a:rPr lang="en-US" altLang="zh-TW" sz="1600" dirty="0" smtClean="0">
                <a:latin typeface="+mn-ea"/>
              </a:rPr>
              <a:t>《</a:t>
            </a:r>
            <a:r>
              <a:rPr lang="zh-CN" altLang="en-US" sz="1600" dirty="0" smtClean="0">
                <a:latin typeface="+mn-ea"/>
              </a:rPr>
              <a:t>中國出土壁畫全集</a:t>
            </a:r>
            <a:r>
              <a:rPr lang="en-US" altLang="zh-TW" sz="1600" dirty="0" smtClean="0">
                <a:latin typeface="+mn-ea"/>
              </a:rPr>
              <a:t>》</a:t>
            </a:r>
            <a:r>
              <a:rPr lang="en-US" altLang="zh-TW" sz="1600" dirty="0"/>
              <a:t>7</a:t>
            </a:r>
            <a:r>
              <a:rPr lang="zh-TW" altLang="en-US" sz="1600" dirty="0" smtClean="0">
                <a:latin typeface="+mn-ea"/>
              </a:rPr>
              <a:t>，</a:t>
            </a:r>
            <a:r>
              <a:rPr lang="zh-CN" altLang="en-US" sz="1600" dirty="0" smtClean="0">
                <a:latin typeface="+mn-ea"/>
              </a:rPr>
              <a:t>陝西下</a:t>
            </a:r>
            <a:r>
              <a:rPr lang="zh-TW" altLang="en-US" sz="1600" dirty="0" smtClean="0">
                <a:latin typeface="+mn-ea"/>
              </a:rPr>
              <a:t>，</a:t>
            </a:r>
            <a:r>
              <a:rPr lang="zh-CN" altLang="en-US" sz="1600" dirty="0" smtClean="0">
                <a:latin typeface="+mn-ea"/>
              </a:rPr>
              <a:t>頁</a:t>
            </a:r>
            <a:r>
              <a:rPr lang="en-US" altLang="zh-TW" sz="1600" dirty="0" smtClean="0"/>
              <a:t>358</a:t>
            </a:r>
            <a:r>
              <a:rPr lang="zh-CN" altLang="en-US" sz="1600" dirty="0" smtClean="0"/>
              <a:t>，</a:t>
            </a:r>
            <a:r>
              <a:rPr lang="en-US" altLang="zh-CN" sz="1600" dirty="0" smtClean="0"/>
              <a:t>369</a:t>
            </a:r>
            <a:r>
              <a:rPr lang="zh-TW" altLang="en-US" sz="1600" dirty="0" smtClean="0">
                <a:latin typeface="SimSun" panose="02010600030101010101" pitchFamily="2" charset="-122"/>
                <a:ea typeface="SimSun" panose="02010600030101010101" pitchFamily="2" charset="-122"/>
              </a:rPr>
              <a:t>）</a:t>
            </a:r>
            <a:endParaRPr lang="zh-HK" altLang="en-US" sz="160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6325100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1087</TotalTime>
  <Words>6336</Words>
  <Application>Microsoft Office PowerPoint</Application>
  <PresentationFormat>如螢幕大小 (4:3)</PresentationFormat>
  <Paragraphs>257</Paragraphs>
  <Slides>27</Slides>
  <Notes>2</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27</vt:i4>
      </vt:variant>
    </vt:vector>
  </HeadingPairs>
  <TitlesOfParts>
    <vt:vector size="35" baseType="lpstr">
      <vt:lpstr>Adobe 繁黑體 Std B</vt:lpstr>
      <vt:lpstr>宋体</vt:lpstr>
      <vt:lpstr>宋体</vt:lpstr>
      <vt:lpstr>微軟正黑體</vt:lpstr>
      <vt:lpstr>新細明體</vt:lpstr>
      <vt:lpstr>Arial</vt:lpstr>
      <vt:lpstr>Calibri</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CHU, Chi-fu</dc:creator>
  <cp:lastModifiedBy>YEUNG, Sze-wai</cp:lastModifiedBy>
  <cp:revision>118</cp:revision>
  <dcterms:created xsi:type="dcterms:W3CDTF">2018-06-13T08:24:55Z</dcterms:created>
  <dcterms:modified xsi:type="dcterms:W3CDTF">2019-02-21T11:50:03Z</dcterms:modified>
</cp:coreProperties>
</file>