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3" r:id="rId2"/>
    <p:sldId id="262" r:id="rId3"/>
    <p:sldId id="266" r:id="rId4"/>
    <p:sldId id="294" r:id="rId5"/>
    <p:sldId id="295" r:id="rId6"/>
    <p:sldId id="267" r:id="rId7"/>
    <p:sldId id="296" r:id="rId8"/>
    <p:sldId id="269" r:id="rId9"/>
    <p:sldId id="270" r:id="rId10"/>
    <p:sldId id="278" r:id="rId11"/>
    <p:sldId id="286" r:id="rId12"/>
    <p:sldId id="297" r:id="rId13"/>
    <p:sldId id="298" r:id="rId14"/>
    <p:sldId id="282" r:id="rId15"/>
    <p:sldId id="289" r:id="rId16"/>
    <p:sldId id="299" r:id="rId17"/>
    <p:sldId id="291" r:id="rId18"/>
    <p:sldId id="300" r:id="rId19"/>
    <p:sldId id="265" r:id="rId20"/>
    <p:sldId id="258" r:id="rId21"/>
    <p:sldId id="259" r:id="rId22"/>
    <p:sldId id="260" r:id="rId23"/>
    <p:sldId id="301" r:id="rId24"/>
    <p:sldId id="280" r:id="rId25"/>
    <p:sldId id="281" r:id="rId26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B53A5-0562-45B3-92F6-1DE4BDFBA0E3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395C9-64E2-4BC0-9755-A1A7FAF8A92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421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297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67D8-CFEA-44AA-86DD-34754203B00B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1567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67D8-CFEA-44AA-86DD-34754203B00B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539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6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010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736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816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7765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63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06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906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324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139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663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543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592F8-1330-41AD-AC3C-1E387B0D871B}" type="datetimeFigureOut">
              <a:rPr lang="zh-HK" altLang="en-US" smtClean="0"/>
              <a:t>16/1/2025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198B7-B6D1-4BA8-BE4E-610E032FC6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909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hyperlink" Target="http://www.baike.com/wiki/%E8%83%A1%E6%A4%92" TargetMode="External"/><Relationship Id="rId3" Type="http://schemas.openxmlformats.org/officeDocument/2006/relationships/hyperlink" Target="https://zh.wikipedia.org/wiki/%E6%B2%89%E9%A6%99%E6%9C%A8" TargetMode="External"/><Relationship Id="rId7" Type="http://schemas.openxmlformats.org/officeDocument/2006/relationships/hyperlink" Target="https://zh.wikipedia.org/wiki/%E4%B9%B3%E9%A6%99" TargetMode="External"/><Relationship Id="rId12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hyperlink" Target="https://zh.wikipedia.org/wiki/%E6%AA%B3%E6%A6%94" TargetMode="External"/><Relationship Id="rId5" Type="http://schemas.openxmlformats.org/officeDocument/2006/relationships/hyperlink" Target="https://baike.baidu.com/item/%E9%99%8D%E7%9C%9F%E9%A6%99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hyperlink" Target="https://zh.wikipedia.org/wiki/%E9%BE%8D%E6%B6%8E%E9%A6%99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" y="1"/>
            <a:ext cx="4343399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 dirty="0">
                <a:latin typeface="Adobe 繁黑體 Std B" pitchFamily="34" charset="-128"/>
                <a:ea typeface="Adobe 繁黑體 Std B" pitchFamily="34" charset="-128"/>
              </a:rPr>
              <a:t>泉州灣宋代海船</a:t>
            </a:r>
            <a:endParaRPr lang="en-US" sz="32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2915816" y="609600"/>
            <a:ext cx="6228185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itchFamily="34" charset="-128"/>
                <a:ea typeface="Adobe 繁黑體 Std B" pitchFamily="34" charset="-128"/>
              </a:rPr>
              <a:t>相關課題：宋室南遷後南方經濟與海外貿易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" y="841972"/>
            <a:ext cx="914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總論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52" y="1276513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自唐末至五代，近百年的割據戰爭使中國社會經濟遭</a:t>
            </a:r>
            <a:r>
              <a:rPr lang="zh-CN" altLang="en-US" dirty="0">
                <a:ea typeface="宋体" panose="02010600030101010101" pitchFamily="2" charset="-122"/>
              </a:rPr>
              <a:t>到極大的破壞。公元</a:t>
            </a:r>
            <a:r>
              <a:rPr lang="en-US" altLang="zh-CN" dirty="0">
                <a:ea typeface="宋体" panose="02010600030101010101" pitchFamily="2" charset="-122"/>
              </a:rPr>
              <a:t>960</a:t>
            </a:r>
            <a:r>
              <a:rPr lang="zh-CN" altLang="en-US" dirty="0">
                <a:ea typeface="宋体" panose="02010600030101010101" pitchFamily="2" charset="-122"/>
              </a:rPr>
              <a:t>年，趙匡胤在開封建立了宋朝。但即使到了太平興國四年（</a:t>
            </a:r>
            <a:r>
              <a:rPr lang="en-US" altLang="zh-CN" dirty="0">
                <a:ea typeface="宋体" panose="02010600030101010101" pitchFamily="2" charset="-122"/>
              </a:rPr>
              <a:t>979</a:t>
            </a:r>
            <a:r>
              <a:rPr lang="zh-CN" altLang="en-US" dirty="0">
                <a:ea typeface="宋体" panose="02010600030101010101" pitchFamily="2" charset="-122"/>
              </a:rPr>
              <a:t>年）征服北漢後，北方仍有遼和西夏國分治。在整個宋代統治的</a:t>
            </a:r>
            <a:r>
              <a:rPr lang="en-US" altLang="zh-CN" dirty="0">
                <a:ea typeface="宋体" panose="02010600030101010101" pitchFamily="2" charset="-122"/>
              </a:rPr>
              <a:t>300</a:t>
            </a:r>
            <a:r>
              <a:rPr lang="zh-CN" altLang="en-US" dirty="0">
                <a:ea typeface="宋体" panose="02010600030101010101" pitchFamily="2" charset="-122"/>
              </a:rPr>
              <a:t>多年間，與西域的陸路交通嚴重受阻，中國與外部世界的交往主要依賴海上交通，尤其是在南宋偏安時期，海上交通有了長足的發展。（席龍飛，頁</a:t>
            </a:r>
            <a:r>
              <a:rPr lang="en-US" altLang="zh-CN" dirty="0">
                <a:ea typeface="宋体" panose="02010600030101010101" pitchFamily="2" charset="-122"/>
              </a:rPr>
              <a:t>132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本部分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透過泉州灣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宋代古船，透視宋室南遷後南方經濟與海外貿易。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46527"/>
            <a:ext cx="5210180" cy="3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968" y="5877272"/>
            <a:ext cx="361297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物件：泉州灣古船陳列館所展覽的宋代古船</a:t>
            </a:r>
            <a:endParaRPr lang="en-US" altLang="zh-CN" sz="1400" dirty="0"/>
          </a:p>
          <a:p>
            <a:r>
              <a:rPr lang="zh-CN" altLang="en-US" sz="1400" dirty="0"/>
              <a:t>（攝於</a:t>
            </a:r>
            <a:r>
              <a:rPr lang="en-US" altLang="zh-CN" sz="1400" dirty="0"/>
              <a:t>1999</a:t>
            </a:r>
            <a:r>
              <a:rPr lang="zh-CN" altLang="en-US" sz="1400" dirty="0"/>
              <a:t>年）</a:t>
            </a:r>
            <a:endParaRPr lang="en-US" altLang="zh-CN" sz="1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89432" y="3073464"/>
            <a:ext cx="3305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</a:rPr>
              <a:t>在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本部分</a:t>
            </a:r>
            <a:r>
              <a:rPr lang="zh-CN" altLang="en-US" dirty="0">
                <a:latin typeface="宋体" panose="02010600030101010101" pitchFamily="2" charset="-122"/>
              </a:rPr>
              <a:t>，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zh-CN" altLang="en-US" dirty="0">
                <a:latin typeface="宋体" panose="02010600030101010101" pitchFamily="2" charset="-122"/>
              </a:rPr>
              <a:t>將可以學到：</a:t>
            </a:r>
            <a:endParaRPr lang="en-US" altLang="zh-CN" dirty="0">
              <a:latin typeface="宋体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>
                <a:ea typeface="宋体" panose="02010600030101010101" pitchFamily="2" charset="-122"/>
              </a:rPr>
              <a:t>宋代市舶司的設立與對外貿易的關係</a:t>
            </a:r>
            <a:endParaRPr lang="en-US" altLang="zh-TW" dirty="0">
              <a:ea typeface="宋体" panose="02010600030101010101" pitchFamily="2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南宋造船業的發達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中國海上絲綢之路</a:t>
            </a:r>
            <a:r>
              <a:rPr lang="zh-TW" altLang="en-US" dirty="0">
                <a:ea typeface="宋体" panose="02010600030101010101" pitchFamily="2" charset="-122"/>
              </a:rPr>
              <a:t>的概況</a:t>
            </a:r>
            <a:endParaRPr lang="en-US" altLang="zh-CN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733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6557"/>
            <a:ext cx="8147248" cy="5136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沉船中有何發現</a:t>
            </a:r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  <a:cs typeface="+mn-cs"/>
              </a:rPr>
              <a:t>?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19675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泉州古船艙中出土銅錢</a:t>
            </a:r>
            <a:r>
              <a:rPr lang="en-US" altLang="zh-CN" dirty="0"/>
              <a:t>504</a:t>
            </a:r>
            <a:r>
              <a:rPr lang="zh-CN" altLang="en-US" dirty="0"/>
              <a:t>枚，除了殘碎錢</a:t>
            </a:r>
            <a:r>
              <a:rPr lang="en-US" altLang="zh-CN" dirty="0"/>
              <a:t>71</a:t>
            </a:r>
            <a:r>
              <a:rPr lang="zh-CN" altLang="en-US" dirty="0"/>
              <a:t>枚外，還有唐錢</a:t>
            </a:r>
            <a:r>
              <a:rPr lang="en-US" altLang="zh-CN" dirty="0"/>
              <a:t>33</a:t>
            </a:r>
            <a:r>
              <a:rPr lang="zh-CN" altLang="en-US" dirty="0"/>
              <a:t>枚、北宋錢</a:t>
            </a:r>
            <a:r>
              <a:rPr lang="en-US" altLang="zh-CN" dirty="0"/>
              <a:t>358</a:t>
            </a:r>
            <a:r>
              <a:rPr lang="zh-CN" altLang="en-US" dirty="0"/>
              <a:t>枚、南宋錢</a:t>
            </a:r>
            <a:r>
              <a:rPr lang="en-US" altLang="zh-CN" dirty="0"/>
              <a:t>71</a:t>
            </a:r>
            <a:r>
              <a:rPr lang="zh-CN" altLang="en-US" dirty="0"/>
              <a:t>枚。</a:t>
            </a:r>
            <a:endParaRPr lang="en-US" altLang="zh-C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81113"/>
              </p:ext>
            </p:extLst>
          </p:nvPr>
        </p:nvGraphicFramePr>
        <p:xfrm>
          <a:off x="574721" y="1875593"/>
          <a:ext cx="2764880" cy="1530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35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銅錢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數量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14">
                <a:tc>
                  <a:txBody>
                    <a:bodyPr/>
                    <a:lstStyle/>
                    <a:p>
                      <a:r>
                        <a:rPr lang="zh-CN" altLang="en-US" dirty="0"/>
                        <a:t>唐錢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33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314">
                <a:tc>
                  <a:txBody>
                    <a:bodyPr/>
                    <a:lstStyle/>
                    <a:p>
                      <a:r>
                        <a:rPr lang="zh-CN" altLang="en-US" dirty="0"/>
                        <a:t>北宋錢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358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314">
                <a:tc>
                  <a:txBody>
                    <a:bodyPr/>
                    <a:lstStyle/>
                    <a:p>
                      <a:r>
                        <a:rPr lang="zh-CN" altLang="en-US" dirty="0"/>
                        <a:t>南宋錢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71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95936" y="1675158"/>
            <a:ext cx="44644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出土銅錢中，最晚的是咸淳</a:t>
            </a:r>
            <a:r>
              <a:rPr lang="zh-TW" altLang="en-US" sz="1600" dirty="0"/>
              <a:t>（</a:t>
            </a:r>
            <a:r>
              <a:rPr lang="en-US" altLang="zh-TW" sz="1600" dirty="0"/>
              <a:t>1265-1274</a:t>
            </a:r>
            <a:r>
              <a:rPr lang="zh-TW" altLang="en-US" sz="1600" dirty="0"/>
              <a:t>）</a:t>
            </a:r>
            <a:r>
              <a:rPr lang="zh-CN" altLang="en-US" sz="1600" dirty="0"/>
              <a:t>元寶。</a:t>
            </a:r>
            <a:endParaRPr lang="zh-HK" altLang="en-US" sz="1600" dirty="0"/>
          </a:p>
        </p:txBody>
      </p:sp>
      <p:pic>
        <p:nvPicPr>
          <p:cNvPr id="6" name="Picture 2" descr="C:\Users\swcheung_his\Pictures\我的扫描\2017-09 (九月)\扫描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30" y="2131832"/>
            <a:ext cx="1654574" cy="1505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94" y="2131832"/>
            <a:ext cx="1600537" cy="1505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hape 222" descr="E:\Project EDB\PPT\Song_Quanzhou Ship\象棋銅錢.jpg"/>
          <p:cNvPicPr preferRelativeResize="0"/>
          <p:nvPr/>
        </p:nvPicPr>
        <p:blipFill rotWithShape="1">
          <a:blip r:embed="rId4">
            <a:alphaModFix/>
          </a:blip>
          <a:srcRect t="43978" b="9117"/>
          <a:stretch/>
        </p:blipFill>
        <p:spPr>
          <a:xfrm>
            <a:off x="539552" y="3645024"/>
            <a:ext cx="4752528" cy="3045472"/>
          </a:xfrm>
          <a:prstGeom prst="rect">
            <a:avLst/>
          </a:prstGeom>
          <a:ln w="88900" cap="sq" cmpd="thickThin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6"/>
          <p:cNvSpPr txBox="1"/>
          <p:nvPr/>
        </p:nvSpPr>
        <p:spPr>
          <a:xfrm>
            <a:off x="3370937" y="3221629"/>
            <a:ext cx="18002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出土銅錢拓片</a:t>
            </a:r>
            <a:endParaRPr lang="en-US" dirty="0"/>
          </a:p>
        </p:txBody>
      </p:sp>
      <p:sp>
        <p:nvSpPr>
          <p:cNvPr id="10" name="TextBox 1"/>
          <p:cNvSpPr txBox="1"/>
          <p:nvPr/>
        </p:nvSpPr>
        <p:spPr>
          <a:xfrm>
            <a:off x="539552" y="758340"/>
            <a:ext cx="18722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1.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出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土銅錢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562232" y="387711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小問題：這些銅錢有何用途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TW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90758" y="4218281"/>
            <a:ext cx="306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現時出土的銅錢不算多，估計不是用作交易之用，可能是船中人士如水手的個人財物；亦有可能是船隻沉沒以後，大量的銅錢丟失了，因此沒法完全證明船中銅錢的用途。</a:t>
            </a:r>
            <a:endParaRPr lang="zh-HK" altLang="en-US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6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55158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2.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南宋出口商品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259" y="3650903"/>
            <a:ext cx="448282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龍泉青釉瓷器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，後者是碗，而前者是某個器皿的蓋子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TW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「龍泉」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浙江省龍泉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窯所燒製的意思。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HK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「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青釉</a:t>
            </a:r>
            <a:r>
              <a:rPr lang="zh-HK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」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是燒製時所用的顏料，以光澤特強聞名。</a:t>
            </a:r>
            <a:endParaRPr lang="zh-HK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" y="1158856"/>
            <a:ext cx="3746581" cy="249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095" y="3627527"/>
            <a:ext cx="3746581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陶器包括了這些陶甕，相信是船艙內用以盛載貨物所用的器皿。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1" y="80665"/>
            <a:ext cx="630929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貨船沒有出土絲綢，卻有一些陶器和瓷器。以下是考古學家從泉州古船出土中復原比較完整的陶器和瓷器：</a:t>
            </a:r>
            <a:endParaRPr lang="en-US" altLang="zh-CN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89262" y="789524"/>
            <a:ext cx="71033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陶器</a:t>
            </a:r>
            <a:endParaRPr lang="zh-HK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97" y="1175795"/>
            <a:ext cx="3672408" cy="245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33478" y="789524"/>
            <a:ext cx="71033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瓷器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2954" y="4458598"/>
            <a:ext cx="187329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陶器和瓷器的分別</a:t>
            </a:r>
            <a:endParaRPr lang="zh-HK" alt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4095" y="4849012"/>
          <a:ext cx="4943969" cy="124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8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180">
                <a:tc>
                  <a:txBody>
                    <a:bodyPr/>
                    <a:lstStyle/>
                    <a:p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陶器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瓷器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燒製溫度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dirty="0">
                          <a:latin typeface="+mn-lt"/>
                          <a:cs typeface="Times New Roman" panose="02020603050405020304" pitchFamily="18" charset="0"/>
                        </a:rPr>
                        <a:t>1100℃</a:t>
                      </a:r>
                      <a:r>
                        <a:rPr lang="zh-CN" altLang="en-US" sz="1400" dirty="0">
                          <a:latin typeface="+mn-lt"/>
                          <a:cs typeface="Times New Roman" panose="02020603050405020304" pitchFamily="18" charset="0"/>
                        </a:rPr>
                        <a:t>以下</a:t>
                      </a:r>
                      <a:endParaRPr lang="zh-HK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1200℃</a:t>
                      </a:r>
                      <a:r>
                        <a:rPr lang="zh-HK" altLang="en-US" sz="1400" dirty="0"/>
                        <a:t>以</a:t>
                      </a:r>
                      <a:r>
                        <a:rPr lang="zh-CN" altLang="en-US" sz="1400" dirty="0"/>
                        <a:t>上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材料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一般黏土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特定材料（高嶺土）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504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製品特點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不透明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半透明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78116" y="4794801"/>
            <a:ext cx="3900192" cy="1846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小問題：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陶器和瓷器兩者，你認為那種東西比較貴重？另廣東俗語「缸瓦撼瓷器」的「缸瓦」是指什麼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/>
              <a:t>這句話在什麼時候會說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以這艘船作例子，你認為</a:t>
            </a:r>
            <a:r>
              <a:rPr lang="zh-TW" altLang="en-US" sz="1600" dirty="0"/>
              <a:t>南宋</a:t>
            </a:r>
            <a:r>
              <a:rPr lang="zh-CN" altLang="en-US" sz="1600" dirty="0"/>
              <a:t>的</a:t>
            </a:r>
            <a:r>
              <a:rPr lang="zh-TW" altLang="en-US" sz="1600" dirty="0"/>
              <a:t>主要出口商品是陶器</a:t>
            </a:r>
            <a:r>
              <a:rPr lang="zh-CN" altLang="en-US" sz="1600" dirty="0"/>
              <a:t>抑或</a:t>
            </a:r>
            <a:r>
              <a:rPr lang="zh-TW" altLang="en-US" sz="1600" dirty="0"/>
              <a:t>是瓷器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97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40756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3.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南宋進口商品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122366"/>
            <a:ext cx="658822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泉州古船只有很少是瓷器，更多的是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以下</a:t>
            </a:r>
            <a:r>
              <a:rPr lang="zh-CN" altLang="en-US" sz="1600" dirty="0"/>
              <a:t>的香料。</a:t>
            </a:r>
            <a:endParaRPr lang="en-US" altLang="zh-CN" sz="1600" dirty="0"/>
          </a:p>
          <a:p>
            <a:r>
              <a:rPr lang="zh-CN" altLang="en-US" sz="1600" dirty="0"/>
              <a:t>學者因此估計這艘船是從外國回來，進入或停泊在泉州港的時候沉沒的。</a:t>
            </a:r>
            <a:endParaRPr lang="zh-HK" alt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9510" y="1052737"/>
          <a:ext cx="8712969" cy="393419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90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0426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3768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6" y="1429495"/>
            <a:ext cx="1440160" cy="101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856" y="105273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沉香（植物）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柬埔寨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492896"/>
            <a:ext cx="2516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3"/>
              </a:rPr>
              <a:t>https://zh.wikipedia.org/wiki/%E6%B2%89%E9%A6%99%E6%9C%A8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18" name="Picture 3" descr="I:\Microhistory\泉州古船\降真香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61" y="1387123"/>
            <a:ext cx="1419182" cy="9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9542" y="1052736"/>
            <a:ext cx="2224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降真香（植物）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南洋諸國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9543" y="2443540"/>
            <a:ext cx="2360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5"/>
              </a:rPr>
              <a:t>https://baike.baidu.com/item/%E9%99%8D%E7%9C%9F%E9%A6%99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02681"/>
            <a:ext cx="1466518" cy="10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012160" y="1083513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乳香（植物）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阿拉伯半島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7" y="2443540"/>
            <a:ext cx="250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7"/>
              </a:rPr>
              <a:t>https://zh.wikipedia.org/wiki/%E4%B9%B3%E9%A6%99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6" y="3284984"/>
            <a:ext cx="1567867" cy="114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1144" y="2964631"/>
            <a:ext cx="2404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龍涎香（抹香鯨糞石）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非洲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956" y="4432932"/>
            <a:ext cx="2557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9"/>
              </a:rPr>
              <a:t>https://zh.wikipedia.org/wiki/%E9%BE%8D%E6%B6%8E%E9%A6%99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23" y="3266322"/>
            <a:ext cx="1382765" cy="106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171788" y="2975023"/>
            <a:ext cx="2855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檳榔（植物）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馬來西亞、斯里蘭卡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9661" y="4331229"/>
            <a:ext cx="26484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11"/>
              </a:rPr>
              <a:t>https://zh.wikipedia.org/wiki/%E6%AA%B3%E6%A6%94</a:t>
            </a:r>
            <a:endParaRPr lang="en-US" altLang="zh-HK" sz="1000" dirty="0"/>
          </a:p>
          <a:p>
            <a:endParaRPr lang="zh-HK" altLang="en-US" sz="1000" dirty="0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3" y="3236628"/>
            <a:ext cx="1136005" cy="109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026956" y="2958545"/>
            <a:ext cx="2129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胡椒（植物）</a:t>
            </a:r>
            <a:r>
              <a:rPr lang="zh-CN" altLang="zh-HK" sz="14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  <a:cs typeface="Cambria"/>
                <a:sym typeface="Cambria"/>
              </a:rPr>
              <a:t>印尼爪哇</a:t>
            </a:r>
            <a:endParaRPr lang="zh-HK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8170" y="4335037"/>
            <a:ext cx="261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hlinkClick r:id="rId13"/>
              </a:rPr>
              <a:t>http://www.baike.com/wiki/%E8%83%A1%E6%A4%92</a:t>
            </a:r>
            <a:endParaRPr lang="zh-HK" altLang="en-US" sz="1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788148" y="5257781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做一做：</a:t>
            </a:r>
            <a:endParaRPr lang="en-US" altLang="zh-TW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請你在下頁的地圖中找到這些物品的出產地。</a:t>
            </a:r>
            <a:endParaRPr lang="zh-HK" alt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3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802" y="188640"/>
            <a:ext cx="7545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你能在以下的地圖中找到那些物品的出產地嗎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95802" y="5661248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問題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這些船隻遠渡重洋，如何能抵禦風浪的侵襲，成功將各式貨物運抵目的地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下面照片中船隻內部的設計是什麼裝置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你認為有什麼作用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13BF68A-372E-4364-813D-2BD8D0E8A4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 r="6894"/>
          <a:stretch>
            <a:fillRect/>
          </a:stretch>
        </p:blipFill>
        <p:spPr bwMode="auto">
          <a:xfrm>
            <a:off x="179512" y="908720"/>
            <a:ext cx="8856984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7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76200"/>
            <a:ext cx="35596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dobe 繁黑體 Std B" pitchFamily="34" charset="-128"/>
                <a:ea typeface="Adobe 繁黑體 Std B" pitchFamily="34" charset="-128"/>
              </a:rPr>
              <a:t>4. 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偉大的發明</a:t>
            </a:r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--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水密隔艙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01" y="116632"/>
            <a:ext cx="4629434" cy="1857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0" y="620688"/>
            <a:ext cx="3713237" cy="247529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86" y="2044355"/>
            <a:ext cx="3728633" cy="27492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223938"/>
            <a:ext cx="371323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宋末元初（</a:t>
            </a:r>
            <a:r>
              <a:rPr lang="en-US" altLang="zh-CN" sz="1600" dirty="0"/>
              <a:t>1275-1292</a:t>
            </a:r>
            <a:r>
              <a:rPr lang="zh-CN" altLang="en-US" sz="1600" dirty="0"/>
              <a:t>）在中國遊歷的馬可孛羅說：「中國比較大的一些船，在船身裏面也有是三個池子或艙房，是用很堅固的木板，很緊密地釘在一起，有很好很堅固的隔板把它們隔開。」（泉州灣宋代海船發掘與研究，頁</a:t>
            </a:r>
            <a:r>
              <a:rPr lang="en-US" altLang="zh-CN" sz="1600" dirty="0"/>
              <a:t>53</a:t>
            </a:r>
            <a:r>
              <a:rPr lang="zh-CN" altLang="en-US" sz="1600" dirty="0"/>
              <a:t>）</a:t>
            </a:r>
            <a:endParaRPr lang="zh-HK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0554" y="5490345"/>
            <a:ext cx="756766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水密隔艙的好處：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>
                <a:solidFill>
                  <a:srgbClr val="FF0000"/>
                </a:solidFill>
              </a:rPr>
              <a:t>航行安全：船若觸礁或互碰，一部分破損嚴重漏水了，其他艙仍能保持完好，即使不堵，仍然可以繼續航行，以待進港修理。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solidFill>
                  <a:srgbClr val="FF0000"/>
                </a:solidFill>
              </a:rPr>
              <a:t>貨物安全：一艙漏水，其他艙的貨物仍然可以安然無恙。</a:t>
            </a:r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zh-TW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就是這樣，即使遇到風浪，船隻受損，若情況不太嚴重，也可安然到達目的地。</a:t>
            </a:r>
            <a:endParaRPr lang="zh-HK" altLang="en-US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170" y="4855192"/>
            <a:ext cx="759763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小問題：假設你是南宋時期的海商，你會選擇設有隔艙設備的貨船搭載你的貨物嗎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1600" dirty="0"/>
              <a:t>為什麼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740352" y="2058169"/>
            <a:ext cx="1336501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ea typeface="SimSun" panose="02010600030101010101" pitchFamily="2" charset="-122"/>
              </a:rPr>
              <a:t>考古學家在泉州古船中首次發現一種被稱為「水密隔艙」的建造技術全船分為</a:t>
            </a:r>
            <a:r>
              <a:rPr lang="en-US" altLang="zh-TW" sz="1600" dirty="0">
                <a:ea typeface="SimSun" panose="02010600030101010101" pitchFamily="2" charset="-122"/>
              </a:rPr>
              <a:t>13</a:t>
            </a:r>
            <a:r>
              <a:rPr lang="zh-TW" altLang="en-US" sz="1600" dirty="0">
                <a:ea typeface="SimSun" panose="02010600030101010101" pitchFamily="2" charset="-122"/>
              </a:rPr>
              <a:t>個艙，艙與艙之間的隔板是用堅</a:t>
            </a:r>
            <a:r>
              <a:rPr lang="zh-CN" altLang="en-US" sz="1600" dirty="0">
                <a:ea typeface="SimSun" panose="02010600030101010101" pitchFamily="2" charset="-122"/>
              </a:rPr>
              <a:t>硬</a:t>
            </a:r>
            <a:r>
              <a:rPr lang="zh-TW" altLang="en-US" sz="1600" dirty="0">
                <a:ea typeface="SimSun" panose="02010600030101010101" pitchFamily="2" charset="-122"/>
              </a:rPr>
              <a:t>的杉木做的，厚達</a:t>
            </a:r>
            <a:r>
              <a:rPr lang="en-US" altLang="zh-TW" sz="1600" dirty="0">
                <a:ea typeface="SimSun" panose="02010600030101010101" pitchFamily="2" charset="-122"/>
              </a:rPr>
              <a:t>10-12</a:t>
            </a:r>
            <a:r>
              <a:rPr lang="zh-TW" altLang="en-US" sz="1600" dirty="0">
                <a:ea typeface="SimSun" panose="02010600030101010101" pitchFamily="2" charset="-122"/>
              </a:rPr>
              <a:t>厘米，這樣就構成了一道水洩不通的隔壁。</a:t>
            </a:r>
            <a:endParaRPr lang="zh-HK" altLang="en-US" sz="1600" dirty="0"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75804" y="6164677"/>
            <a:ext cx="1355258" cy="463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（</a:t>
            </a:r>
            <a:r>
              <a:rPr lang="en-US" altLang="zh-TW" sz="1200" dirty="0"/>
              <a:t>《</a:t>
            </a:r>
            <a:r>
              <a:rPr lang="zh-TW" altLang="en-US" sz="1200" dirty="0"/>
              <a:t>造船史話</a:t>
            </a:r>
            <a:r>
              <a:rPr lang="en-US" altLang="zh-TW" sz="1200" dirty="0"/>
              <a:t>》</a:t>
            </a:r>
            <a:r>
              <a:rPr lang="zh-TW" altLang="en-US" sz="1200" dirty="0"/>
              <a:t>，頁</a:t>
            </a:r>
            <a:r>
              <a:rPr lang="en-US" altLang="zh-TW" sz="1200" dirty="0"/>
              <a:t>100</a:t>
            </a:r>
            <a:r>
              <a:rPr lang="zh-TW" altLang="en-US" sz="1200" dirty="0"/>
              <a:t>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987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" y="76200"/>
            <a:ext cx="389498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繁黑體 Std B" pitchFamily="34" charset="-128"/>
                <a:ea typeface="Adobe 繁黑體 Std B" pitchFamily="34" charset="-128"/>
              </a:rPr>
              <a:t>附錄一：</a:t>
            </a:r>
            <a:r>
              <a:rPr lang="zh-CN" altLang="en-US" sz="2000" dirty="0">
                <a:latin typeface="Adobe 繁黑體 Std B" pitchFamily="34" charset="-128"/>
                <a:ea typeface="Adobe 繁黑體 Std B" pitchFamily="34" charset="-128"/>
              </a:rPr>
              <a:t>如何分辨</a:t>
            </a:r>
            <a:r>
              <a:rPr lang="zh-TW" altLang="en-US" sz="2000" dirty="0">
                <a:latin typeface="Adobe 繁黑體 Std B" pitchFamily="34" charset="-128"/>
                <a:ea typeface="Adobe 繁黑體 Std B" pitchFamily="34" charset="-128"/>
              </a:rPr>
              <a:t>內</a:t>
            </a:r>
            <a:r>
              <a:rPr lang="zh-CN" altLang="en-US" sz="2000" dirty="0">
                <a:latin typeface="Adobe 繁黑體 Std B" pitchFamily="34" charset="-128"/>
                <a:ea typeface="Adobe 繁黑體 Std B" pitchFamily="34" charset="-128"/>
              </a:rPr>
              <a:t>河船和海船？</a:t>
            </a:r>
            <a:endParaRPr lang="zh-HK" altLang="en-US" sz="20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587" y="614420"/>
            <a:ext cx="349143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最簡單的造船方法，就是做一個類似木箱的東西，只要船底不滲水，便自然在水上浮起來。若船頭做成尖型（工夫較多），則可以減少阻水。</a:t>
            </a:r>
            <a:endParaRPr lang="zh-HK" alt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2" y="1844824"/>
            <a:ext cx="2374209" cy="1221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46" y="680542"/>
            <a:ext cx="2266428" cy="16958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90" y="2381697"/>
            <a:ext cx="2266427" cy="16958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45243" y="29645"/>
            <a:ext cx="462418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圖中</a:t>
            </a:r>
            <a:r>
              <a:rPr lang="zh-CN" altLang="en-US" sz="1600" dirty="0"/>
              <a:t>這種小木船，船底都是平的。由於製造簡單，到今天還有人造。（攝於</a:t>
            </a:r>
            <a:r>
              <a:rPr lang="en-US" altLang="zh-CN" sz="1600" dirty="0"/>
              <a:t>2007</a:t>
            </a:r>
            <a:r>
              <a:rPr lang="zh-CN" altLang="en-US" sz="1600" dirty="0"/>
              <a:t>年山東濟寧南陽島）</a:t>
            </a:r>
            <a:endParaRPr lang="zh-HK" altLang="en-US" sz="1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14" y="2388171"/>
            <a:ext cx="2277460" cy="170407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90" y="680542"/>
            <a:ext cx="2266427" cy="16958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0" y="4243368"/>
            <a:ext cx="4299344" cy="24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680" y="3150362"/>
            <a:ext cx="386250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但平底船，吃水淺，若遇上風浪和暗湧，便容易翻側，因此航行的地方，多只是在相對天氣較為平靜的內河，即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使</a:t>
            </a:r>
            <a:r>
              <a:rPr lang="zh-CN" altLang="en-US" sz="1600" dirty="0"/>
              <a:t>出海，也只是近岸海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邊</a:t>
            </a:r>
            <a:r>
              <a:rPr lang="zh-CN" altLang="en-US" sz="1600" dirty="0"/>
              <a:t>而已。</a:t>
            </a:r>
            <a:endParaRPr lang="zh-HK" altLang="en-US" sz="1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43368"/>
            <a:ext cx="4314688" cy="24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7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181585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航海尖底船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463" y="690067"/>
            <a:ext cx="860400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在大海航行，比起內河，挑戰大很多。首先是風浪，這對吃水淺而且阻水大的平底木船大大不利。若在船艙多壓貨，吃水深了，即是遇上風浪，也不易翻船。不過，吃水深了，便有新的挑戰，那是容易碰到海中隱藏的礁石，一旦遇到這種意外，船底便很容易被撞出一個大孔，不消一會，整條船便沉沒。</a:t>
            </a:r>
            <a:endParaRPr lang="zh-HK" alt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932">
            <a:off x="396816" y="2521429"/>
            <a:ext cx="3672408" cy="170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47">
            <a:off x="4780819" y="2407167"/>
            <a:ext cx="3810824" cy="229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4126" y="407239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平底船</a:t>
            </a:r>
            <a:endParaRPr lang="zh-HK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2316" y="402654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尖底船</a:t>
            </a:r>
            <a:endParaRPr lang="zh-HK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35896" y="1897654"/>
            <a:ext cx="1152128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船艙內水平以下位置（吃水部分）</a:t>
            </a:r>
            <a:endParaRPr lang="zh-HK" altLang="en-US" sz="1400" dirty="0"/>
          </a:p>
        </p:txBody>
      </p:sp>
      <p:cxnSp>
        <p:nvCxnSpPr>
          <p:cNvPr id="15" name="Elbow Connector 14"/>
          <p:cNvCxnSpPr/>
          <p:nvPr/>
        </p:nvCxnSpPr>
        <p:spPr>
          <a:xfrm>
            <a:off x="4762847" y="2156353"/>
            <a:ext cx="1681361" cy="1128631"/>
          </a:xfrm>
          <a:prstGeom prst="bentConnector3">
            <a:avLst>
              <a:gd name="adj1" fmla="val 98153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Elbow Connector 1029"/>
          <p:cNvCxnSpPr/>
          <p:nvPr/>
        </p:nvCxnSpPr>
        <p:spPr>
          <a:xfrm rot="10800000" flipV="1">
            <a:off x="1943708" y="2159262"/>
            <a:ext cx="1692188" cy="1053713"/>
          </a:xfrm>
          <a:prstGeom prst="bentConnector3">
            <a:avLst>
              <a:gd name="adj1" fmla="val 100096"/>
            </a:avLst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TextBox 1038"/>
          <p:cNvSpPr txBox="1"/>
          <p:nvPr/>
        </p:nvSpPr>
        <p:spPr>
          <a:xfrm>
            <a:off x="3857067" y="4826076"/>
            <a:ext cx="6480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龍骨</a:t>
            </a:r>
            <a:endParaRPr lang="zh-HK" altLang="en-US" dirty="0"/>
          </a:p>
        </p:txBody>
      </p:sp>
      <p:cxnSp>
        <p:nvCxnSpPr>
          <p:cNvPr id="1041" name="Elbow Connector 1040"/>
          <p:cNvCxnSpPr>
            <a:stCxn id="1039" idx="3"/>
          </p:cNvCxnSpPr>
          <p:nvPr/>
        </p:nvCxnSpPr>
        <p:spPr>
          <a:xfrm flipV="1">
            <a:off x="4505139" y="4509120"/>
            <a:ext cx="2299109" cy="501622"/>
          </a:xfrm>
          <a:prstGeom prst="bentConnector3">
            <a:avLst>
              <a:gd name="adj1" fmla="val 100129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Elbow Connector 1043"/>
          <p:cNvCxnSpPr/>
          <p:nvPr/>
        </p:nvCxnSpPr>
        <p:spPr>
          <a:xfrm rot="10800000">
            <a:off x="2627785" y="4072395"/>
            <a:ext cx="1229287" cy="956440"/>
          </a:xfrm>
          <a:prstGeom prst="bentConnector3">
            <a:avLst>
              <a:gd name="adj1" fmla="val 101914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0" name="TextBox 1059"/>
          <p:cNvSpPr txBox="1"/>
          <p:nvPr/>
        </p:nvSpPr>
        <p:spPr>
          <a:xfrm>
            <a:off x="323527" y="5445224"/>
            <a:ext cx="8424937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為了增加船的吃水量，工匠會把底部改成</a:t>
            </a:r>
            <a:r>
              <a:rPr lang="en-US" altLang="zh-CN" sz="1600" dirty="0"/>
              <a:t>V</a:t>
            </a:r>
            <a:r>
              <a:rPr lang="zh-CN" altLang="en-US" sz="1600" dirty="0"/>
              <a:t>型（尖底），同時底部的中軸線位置，嵌入一根非常堅實的木材，稱為「龍骨」，抵抗礁石。</a:t>
            </a:r>
            <a:endParaRPr lang="en-US" altLang="zh-CN" sz="1600" dirty="0"/>
          </a:p>
          <a:p>
            <a:r>
              <a:rPr lang="zh-CN" altLang="en-US" sz="1600" dirty="0"/>
              <a:t>雖然一些大型的平底船也建造龍骨（如上圖），但對平底船來說，那並非必須的部分，而且內河較為淺水，若龍骨太過突出，便容易使船底插入河床的泥土之中，動彈不得。</a:t>
            </a:r>
            <a:endParaRPr lang="en-US" altLang="zh-CN" sz="1600" dirty="0"/>
          </a:p>
        </p:txBody>
      </p:sp>
      <p:sp>
        <p:nvSpPr>
          <p:cNvPr id="1061" name="TextBox 1060"/>
          <p:cNvSpPr txBox="1"/>
          <p:nvPr/>
        </p:nvSpPr>
        <p:spPr>
          <a:xfrm>
            <a:off x="7092280" y="4589868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（照片來自香港海事博物館）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613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837641"/>
              </p:ext>
            </p:extLst>
          </p:nvPr>
        </p:nvGraphicFramePr>
        <p:xfrm>
          <a:off x="399935" y="1234430"/>
          <a:ext cx="7200801" cy="39562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2776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HK" dirty="0"/>
                    </a:p>
                    <a:p>
                      <a:endParaRPr lang="en-US" altLang="zh-HK" dirty="0"/>
                    </a:p>
                    <a:p>
                      <a:endParaRPr lang="en-US" altLang="zh-HK" dirty="0"/>
                    </a:p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阻水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吃水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小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克服礁石危險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能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不能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能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不能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適宜航行區域</a:t>
                      </a:r>
                      <a:r>
                        <a:rPr lang="en-US" altLang="zh-CN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?</a:t>
                      </a:r>
                      <a:endParaRPr lang="zh-HK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內河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海洋</a:t>
                      </a:r>
                      <a:endParaRPr lang="zh-HK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內河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海洋</a:t>
                      </a:r>
                      <a:endParaRPr lang="zh-HK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932">
            <a:off x="2932686" y="1766206"/>
            <a:ext cx="2085791" cy="9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47">
            <a:off x="5552326" y="1687563"/>
            <a:ext cx="1965829" cy="11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199" y="76200"/>
            <a:ext cx="341568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平底船與尖底船的比較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4252" y="12687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平底船</a:t>
            </a:r>
            <a:endParaRPr lang="zh-HK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86003" y="129887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尖底船</a:t>
            </a:r>
            <a:endParaRPr lang="zh-HK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728167"/>
            <a:ext cx="382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請刪去不適合的：</a:t>
            </a:r>
            <a:endParaRPr lang="zh-HK" alt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95536" y="1268760"/>
            <a:ext cx="2376264" cy="167745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91680" y="148353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船型</a:t>
            </a:r>
            <a:endParaRPr lang="zh-HK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228073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功能</a:t>
            </a:r>
            <a:endParaRPr lang="zh-HK" altLang="en-US" dirty="0"/>
          </a:p>
        </p:txBody>
      </p:sp>
      <p:cxnSp>
        <p:nvCxnSpPr>
          <p:cNvPr id="23" name="直線接點 22"/>
          <p:cNvCxnSpPr/>
          <p:nvPr/>
        </p:nvCxnSpPr>
        <p:spPr>
          <a:xfrm>
            <a:off x="4054361" y="2997831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6044817" y="2995825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3651584" y="3541417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6430355" y="3553481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3491880" y="4099293"/>
            <a:ext cx="323997" cy="2667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6373241" y="4136622"/>
            <a:ext cx="412823" cy="229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054361" y="4725144"/>
            <a:ext cx="445631" cy="194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5886003" y="4725144"/>
            <a:ext cx="445631" cy="194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0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673" y="764704"/>
            <a:ext cx="889016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平底船也可以是大型的，只要多利用風力和人力便成。北宋時期繪畫的</a:t>
            </a:r>
            <a:r>
              <a:rPr lang="en-US" altLang="zh-CN" sz="1600" dirty="0"/>
              <a:t>《</a:t>
            </a:r>
            <a:r>
              <a:rPr lang="zh-CN" altLang="en-US" sz="1600" dirty="0"/>
              <a:t>清明上河圖</a:t>
            </a:r>
            <a:r>
              <a:rPr lang="en-US" altLang="zh-CN" sz="1600" dirty="0"/>
              <a:t>》</a:t>
            </a:r>
            <a:r>
              <a:rPr lang="zh-CN" altLang="en-US" sz="1600" dirty="0"/>
              <a:t>，描繪京城汴梁（開封）及汴河兩岸的繁華景象。全畫共有大小船</a:t>
            </a:r>
            <a:r>
              <a:rPr lang="en-US" altLang="zh-CN" sz="1600" dirty="0"/>
              <a:t>28</a:t>
            </a:r>
            <a:r>
              <a:rPr lang="zh-CN" altLang="en-US" sz="1600" dirty="0"/>
              <a:t>艘，都是平底船。</a:t>
            </a:r>
            <a:endParaRPr lang="zh-HK" altLang="en-U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6872"/>
            <a:ext cx="418926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76200"/>
            <a:ext cx="363170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《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清明上河圖</a:t>
            </a:r>
            <a:r>
              <a:rPr lang="en-US" altLang="zh-CN" sz="2400" dirty="0">
                <a:latin typeface="Adobe 繁黑體 Std B" pitchFamily="34" charset="-128"/>
                <a:ea typeface="Adobe 繁黑體 Std B" pitchFamily="34" charset="-128"/>
              </a:rPr>
              <a:t>》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的平底船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11" y="2312789"/>
            <a:ext cx="4625157" cy="374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673" y="1556792"/>
            <a:ext cx="889016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小問題：汴河上的平底船，有載客和載貨的，以下兩張圖畫，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哪艘</a:t>
            </a:r>
            <a:r>
              <a:rPr lang="zh-CN" altLang="en-US" sz="1600" dirty="0"/>
              <a:t>是載客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哪艘</a:t>
            </a:r>
            <a:r>
              <a:rPr lang="zh-CN" altLang="en-US" sz="1600" dirty="0"/>
              <a:t>是載貨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/>
              <a:t>從船的設計可以看出來嗎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5" y="6124500"/>
            <a:ext cx="4272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《</a:t>
            </a:r>
            <a:r>
              <a:rPr lang="zh-CN" altLang="en-US" sz="1400" dirty="0"/>
              <a:t>清明上河圖</a:t>
            </a:r>
            <a:r>
              <a:rPr lang="en-US" altLang="zh-CN" sz="1400" dirty="0"/>
              <a:t>》</a:t>
            </a:r>
            <a:r>
              <a:rPr lang="zh-CN" altLang="en-US" sz="1400" dirty="0"/>
              <a:t>（明）仇英仿繪。</a:t>
            </a:r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台</a:t>
            </a:r>
            <a:r>
              <a:rPr lang="zh-CN" altLang="en-US" sz="1400" dirty="0"/>
              <a:t>灣故宮博物院藏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3945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oject EDB\PPT\Song_Quanzhou Ship\wrecks_of_ancient_ship_from_song_dynasty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1" y="1052736"/>
            <a:ext cx="407421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oject EDB\PPT\Song_Quanzhou Ship\泉州宋船復原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15" y="1700808"/>
            <a:ext cx="34146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566" y="4149080"/>
            <a:ext cx="381642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向下箭號 1"/>
          <p:cNvSpPr/>
          <p:nvPr/>
        </p:nvSpPr>
        <p:spPr>
          <a:xfrm>
            <a:off x="2555777" y="3717032"/>
            <a:ext cx="288032" cy="432048"/>
          </a:xfrm>
          <a:prstGeom prst="downArrow">
            <a:avLst/>
          </a:prstGeom>
          <a:solidFill>
            <a:srgbClr val="99C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644008" y="4149080"/>
            <a:ext cx="483482" cy="360040"/>
          </a:xfrm>
          <a:prstGeom prst="rightArrow">
            <a:avLst/>
          </a:prstGeom>
          <a:solidFill>
            <a:srgbClr val="99C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85191" y="188640"/>
            <a:ext cx="415881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如果你發現了一艘出土的古船，需要經過哪些步驟，才能復原出一艘完整的船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sz="1800" dirty="0"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191" y="3320988"/>
            <a:ext cx="4642299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出土，圖片出自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泉州灣宋代發掘與研究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9410" y="6237312"/>
            <a:ext cx="399058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修復展覽，泉州海外交通史博物館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5080" y="4941168"/>
            <a:ext cx="2964918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復原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37989" y="821903"/>
            <a:ext cx="44729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附錄二：如何判別沉船的年代？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242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 descr="E:\Project EDB\PPT\Song_Quanzhou Ship\wrecks_of_ancient_ship_from_song_dynasty_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1777" y="2132856"/>
            <a:ext cx="4304356" cy="2760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Shape 85" descr="E:\Project EDB\PPT\Song_Quanzhou Ship\wrecks_of_ancient_ship_from_song_dynasty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598" y="2276872"/>
            <a:ext cx="352839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" name="Shape 86"/>
          <p:cNvSpPr txBox="1"/>
          <p:nvPr/>
        </p:nvSpPr>
        <p:spPr>
          <a:xfrm>
            <a:off x="323528" y="116632"/>
            <a:ext cx="1800200" cy="537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2400" dirty="0">
                <a:latin typeface="Adobe 繁黑體 Std B" pitchFamily="34" charset="-128"/>
                <a:ea typeface="Adobe 繁黑體 Std B" pitchFamily="34" charset="-128"/>
              </a:rPr>
              <a:t>海船的出土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330169" y="749730"/>
            <a:ext cx="8490303" cy="122413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800" dirty="0">
                <a:ea typeface="+mn-ea"/>
              </a:rPr>
              <a:t>1973年8月，福建省十幾位考古人員到泉州灣後渚港考察海外交通史跡。在考察過程中，當地搬運工人反映，該港的海灘上發現了一艘埋在泥層的木船。之後到實地勘察，根據暴露出來的船體局部觀察，初步判斷它是一艘規模不小的古代木船。之後開始一系列調查研究，並於1974年6月開始發掘，8月</a:t>
            </a:r>
            <a:r>
              <a:rPr lang="zh-CN" sz="1800" dirty="0">
                <a:latin typeface="+mn-ea"/>
                <a:ea typeface="+mn-ea"/>
              </a:rPr>
              <a:t>發掘完成。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379360" y="5301208"/>
            <a:ext cx="8513120" cy="88543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600" dirty="0">
                <a:latin typeface="+mn-ea"/>
                <a:ea typeface="+mn-ea"/>
              </a:rPr>
              <a:t>這一重大考古發現，在中國和全世界都是罕見的。海船出土發掘後，不同領域的相關學者相繼發表發掘報告和相關論文，對海船的年代、建造地點、航線、沉沒原因以及古船復原等問題進行相關探討。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475656" y="4898066"/>
            <a:ext cx="22639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泉州灣古船出土現場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820560" y="4906943"/>
            <a:ext cx="16724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古船出土發掘</a:t>
            </a:r>
            <a:endParaRPr lang="zh-HK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2" y="6289575"/>
            <a:ext cx="468052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圖片和資料出自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泉州灣宋代發掘與研究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97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95536" y="1268760"/>
            <a:ext cx="5472608" cy="50405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800" dirty="0">
                <a:latin typeface="+mn-ea"/>
                <a:ea typeface="+mn-ea"/>
              </a:rPr>
              <a:t>一是從考古發掘最常用的判斷：地層堆積層的年代。</a:t>
            </a:r>
          </a:p>
        </p:txBody>
      </p:sp>
      <p:sp>
        <p:nvSpPr>
          <p:cNvPr id="2" name="矩形 1"/>
          <p:cNvSpPr/>
          <p:nvPr/>
        </p:nvSpPr>
        <p:spPr>
          <a:xfrm>
            <a:off x="4644008" y="3534398"/>
            <a:ext cx="421196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第三層為宋元堆積層：包含物有宋元青釉和宋代黑釉瓷器殘片、宋代銅錢、香料木、船木、竹編、繩索殘段、鏽鐵釘、鳥獸骨等，卻沒有明、清遺物。</a:t>
            </a:r>
            <a:endParaRPr lang="en-US" altLang="zh-CN" sz="1600" dirty="0">
              <a:latin typeface="+mn-ea"/>
              <a:ea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84912" y="5157192"/>
            <a:ext cx="7334216" cy="92333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海船殘體正是在這一堆積層之下出土的。此外，在殘船體底下的海泥中，還出有宋代青釉瓷碗、小口陶瓶、黑釉瓷片和雜木等，無發現宋以前的遺物。上述情況表明，出土海船是沉埋在宋元堆積層之中的。</a:t>
            </a:r>
            <a:endParaRPr lang="zh-HK" altLang="en-US" sz="1800" dirty="0">
              <a:latin typeface="+mn-ea"/>
              <a:ea typeface="+mn-ea"/>
            </a:endParaRPr>
          </a:p>
        </p:txBody>
      </p:sp>
      <p:pic>
        <p:nvPicPr>
          <p:cNvPr id="1026" name="Picture 2" descr="E:\Project EDB\PPT\Song_Quanzhou Ship\土層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 t="49411" r="21755" b="28819"/>
          <a:stretch/>
        </p:blipFill>
        <p:spPr bwMode="auto">
          <a:xfrm>
            <a:off x="467544" y="2383694"/>
            <a:ext cx="3688560" cy="23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99592" y="4705399"/>
            <a:ext cx="23042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船體上部地層剖面圖</a:t>
            </a:r>
            <a:endParaRPr lang="zh-HK" altLang="en-US" dirty="0">
              <a:latin typeface="+mn-ea"/>
              <a:ea typeface="+mn-ea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6372200" y="692696"/>
            <a:ext cx="1944216" cy="82809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800" dirty="0"/>
              <a:t>考古小知識</a:t>
            </a:r>
            <a:endParaRPr lang="zh-HK" altLang="en-US" sz="1800" dirty="0"/>
          </a:p>
        </p:txBody>
      </p:sp>
      <p:sp>
        <p:nvSpPr>
          <p:cNvPr id="7" name="矩形 6"/>
          <p:cNvSpPr/>
          <p:nvPr/>
        </p:nvSpPr>
        <p:spPr>
          <a:xfrm>
            <a:off x="4644008" y="1988840"/>
            <a:ext cx="42119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第一層為近現代堆積層：表層的包含物只有少量近、現代的磚瓦殘片和零碎木塊。</a:t>
            </a:r>
            <a:endParaRPr lang="en-US" altLang="zh-CN" sz="1600" dirty="0">
              <a:latin typeface="+mn-ea"/>
              <a:ea typeface="+mn-ea"/>
            </a:endParaRPr>
          </a:p>
        </p:txBody>
      </p:sp>
      <p:sp>
        <p:nvSpPr>
          <p:cNvPr id="8" name="向右箭號 7"/>
          <p:cNvSpPr/>
          <p:nvPr/>
        </p:nvSpPr>
        <p:spPr>
          <a:xfrm rot="19859194">
            <a:off x="4092648" y="2296931"/>
            <a:ext cx="340661" cy="173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4644008" y="2703401"/>
            <a:ext cx="43204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第二層為明清堆積層：包含物有明、清時代的青花瓷器、宋元青、黑釉瓷片、陶器殘片等。</a:t>
            </a:r>
            <a:endParaRPr lang="zh-HK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334397"/>
            <a:ext cx="3816424" cy="369332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古船出土後，首先便是判斷其年代。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向右箭號 7"/>
          <p:cNvSpPr/>
          <p:nvPr/>
        </p:nvSpPr>
        <p:spPr>
          <a:xfrm rot="915987">
            <a:off x="4143615" y="2643913"/>
            <a:ext cx="406278" cy="141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向右箭號 7"/>
          <p:cNvSpPr/>
          <p:nvPr/>
        </p:nvSpPr>
        <p:spPr>
          <a:xfrm rot="2461297">
            <a:off x="3958608" y="3132185"/>
            <a:ext cx="841340" cy="16869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491880" y="6330730"/>
            <a:ext cx="536408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圖片和資料出自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泉州灣宋代發掘與研究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53</a:t>
            </a:r>
            <a:r>
              <a:rPr lang="zh-CN" altLang="en-US" dirty="0">
                <a:latin typeface="+mn-ea"/>
                <a:ea typeface="+mn-ea"/>
              </a:rPr>
              <a:t>頁。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90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 descr="E:\Project EDB\PPT\Song_Quanzhou Ship\ss2jpg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148" t="378" r="4742" b="7204"/>
          <a:stretch/>
        </p:blipFill>
        <p:spPr>
          <a:xfrm>
            <a:off x="1026051" y="1834491"/>
            <a:ext cx="6059786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3528" y="623590"/>
            <a:ext cx="3960440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出土海船的船型與結構的主要特點是：尖底造型；船身扁闊，平面近橢圓形，尾方；船殼為二、三重板結構；船內分為十三個隔艙，第一艙和第六船有頭桅座和主桅座。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8640"/>
            <a:ext cx="3744416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二是根據船的造型判斷其年代。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354" y="5949280"/>
            <a:ext cx="5328782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這種長寬比小，底尖，尾方的造型和多隔艙，多桅杆，多重板的結構，正是宋代海船的特徵。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5233838" y="1906499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657100" y="5002843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0506" y="4911090"/>
            <a:ext cx="109767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尖底造型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954042" y="2626579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5" y="2554571"/>
            <a:ext cx="84653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尾方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24892" y="1484784"/>
            <a:ext cx="30594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船身扁闊，平面近橢圓形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00283" y="3830970"/>
            <a:ext cx="97191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頭桅座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96888" y="3810889"/>
            <a:ext cx="72327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主桅座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56467" y="4191010"/>
            <a:ext cx="208753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船內分為十三個隔艙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6552411" y="427289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56467" y="2338547"/>
            <a:ext cx="180049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船殼為二、三重板結構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6559030" y="2482563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08817" y="5403652"/>
            <a:ext cx="1800493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海船平剖面圖</a:t>
            </a:r>
            <a:endParaRPr 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6611" y="5869140"/>
            <a:ext cx="2790349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圖片和資料出自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泉州灣宋代發掘與研究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17</a:t>
            </a:r>
            <a:r>
              <a:rPr lang="zh-CN" altLang="en-US" dirty="0">
                <a:ea typeface="+mn-ea"/>
              </a:rPr>
              <a:t>頁，</a:t>
            </a:r>
            <a:r>
              <a:rPr lang="en-US" altLang="zh-CN" dirty="0">
                <a:ea typeface="+mn-ea"/>
              </a:rPr>
              <a:t>53</a:t>
            </a:r>
            <a:r>
              <a:rPr lang="zh-CN" altLang="en-US" dirty="0">
                <a:ea typeface="+mn-ea"/>
              </a:rPr>
              <a:t>頁。</a:t>
            </a: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07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22" descr="E:\Project EDB\PPT\Song_Quanzhou Ship\象棋銅錢.jpg"/>
          <p:cNvPicPr preferRelativeResize="0"/>
          <p:nvPr/>
        </p:nvPicPr>
        <p:blipFill rotWithShape="1">
          <a:blip r:embed="rId2">
            <a:alphaModFix/>
          </a:blip>
          <a:srcRect t="43978" b="9117"/>
          <a:stretch/>
        </p:blipFill>
        <p:spPr>
          <a:xfrm>
            <a:off x="4067944" y="1556792"/>
            <a:ext cx="4752528" cy="3045472"/>
          </a:xfrm>
          <a:prstGeom prst="rect">
            <a:avLst/>
          </a:prstGeom>
          <a:ln w="88900" cap="sq" cmpd="thickThin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66408" y="548680"/>
            <a:ext cx="3557520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三是根據船艙出土遺物進行分析。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408" y="1028923"/>
            <a:ext cx="3557520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船艙中的香料藥物、陶瓷器、銅錢、木牌木簽和印刷品殘片等遺物均能為專家提供線索。其中以</a:t>
            </a:r>
            <a:r>
              <a:rPr lang="zh-CN" altLang="en-US" sz="1600" dirty="0">
                <a:latin typeface="宋体" panose="02010600030101010101" pitchFamily="2" charset="-122"/>
              </a:rPr>
              <a:t>出土的銅錢最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為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直</a:t>
            </a:r>
            <a:r>
              <a:rPr lang="zh-TW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接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4869160"/>
            <a:ext cx="7272808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船艙出土的銅錢，除少數是唐錢外，其餘全是宋錢；卻沒有元代或元以後的銅錢。又主龍骨“保壽孔”中出土的十三枚銅錢，全是北宋錢，其中年號最晚的是“宣和通寶”。又船艙出土的銅錢中，年號最晚的是二枚“咸淳元寶”，這就說明海船沉沒年代是在南宋咸淳以後。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65332"/>
              </p:ext>
            </p:extLst>
          </p:nvPr>
        </p:nvGraphicFramePr>
        <p:xfrm>
          <a:off x="467544" y="2492896"/>
          <a:ext cx="31683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唐錢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33</a:t>
                      </a:r>
                      <a:r>
                        <a:rPr lang="zh-CN" altLang="en-US" dirty="0"/>
                        <a:t>枚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北宋錢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358</a:t>
                      </a:r>
                      <a:r>
                        <a:rPr lang="zh-CN" altLang="en-US" dirty="0"/>
                        <a:t>枚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南宋錢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71</a:t>
                      </a:r>
                      <a:r>
                        <a:rPr lang="zh-CN" altLang="en-US" dirty="0"/>
                        <a:t>枚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元及以後銅錢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無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52120" y="1124744"/>
            <a:ext cx="18002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出土銅錢拓片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1880" y="6330730"/>
            <a:ext cx="496855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資料出自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泉州灣宋代發掘與研究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33-35</a:t>
            </a:r>
            <a:r>
              <a:rPr lang="zh-CN" altLang="en-US" dirty="0">
                <a:latin typeface="+mn-ea"/>
                <a:ea typeface="+mn-ea"/>
              </a:rPr>
              <a:t>頁。</a:t>
            </a:r>
            <a:endParaRPr lang="en-US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14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076" y="186449"/>
            <a:ext cx="5040560" cy="64633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由上，我們可以判斷該船應為南宋時期的海船。</a:t>
            </a:r>
            <a:endParaRPr lang="en-US" altLang="zh-CN" sz="1800" dirty="0">
              <a:latin typeface="+mn-ea"/>
              <a:ea typeface="+mn-ea"/>
            </a:endParaRPr>
          </a:p>
          <a:p>
            <a:r>
              <a:rPr lang="zh-CN" altLang="en-US" sz="1800" dirty="0">
                <a:latin typeface="+mn-ea"/>
                <a:ea typeface="+mn-ea"/>
              </a:rPr>
              <a:t>但此船何時沉沒，又為何沉沒呢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51788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沉沒的原因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093947"/>
            <a:ext cx="5472608" cy="110799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颱風天氣原因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>
                <a:latin typeface="+mn-ea"/>
                <a:ea typeface="+mn-ea"/>
              </a:rPr>
              <a:t>觸礁沉沒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>
              <a:latin typeface="+mn-ea"/>
              <a:ea typeface="+mn-ea"/>
            </a:endParaRPr>
          </a:p>
          <a:p>
            <a:r>
              <a:rPr lang="zh-CN" altLang="en-US" sz="1600" dirty="0">
                <a:latin typeface="+mn-ea"/>
                <a:ea typeface="+mn-ea"/>
              </a:rPr>
              <a:t>由於海船沉沒於泉州灣後渚西南海灘的一條小港道邊緣，距離宋元時期後渚港古碼頭很近。在這樣靠近碼頭的內海灣，海船既無颶風顛覆的危險，亦無觸礁沉沒的可能。</a:t>
            </a:r>
            <a:endParaRPr lang="en-US" altLang="zh-CN" sz="1600" dirty="0">
              <a:latin typeface="+mn-ea"/>
              <a:ea typeface="+mn-e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67544" y="1517883"/>
            <a:ext cx="1512168" cy="432048"/>
          </a:xfrm>
          <a:prstGeom prst="wedgeRoundRectCallou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5536" y="3212976"/>
            <a:ext cx="5472608" cy="86177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latin typeface="+mn-ea"/>
                <a:ea typeface="+mn-ea"/>
              </a:defRPr>
            </a:lvl1pPr>
          </a:lstStyle>
          <a:p>
            <a:r>
              <a:rPr lang="zh-CN" altLang="en-US" sz="1600" dirty="0"/>
              <a:t>人為毀壞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r>
              <a:rPr lang="zh-CN" altLang="en-US" sz="1600" dirty="0"/>
              <a:t>海寇襲擊搶劫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r>
              <a:rPr lang="zh-CN" altLang="en-US" sz="1600" dirty="0"/>
              <a:t>船內有大量香料、瓷器等貴重物品，如為海盜搶劫，則貨物不可能完整留存；如海盜被官兵擊退，也會隨後及時打撈。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2051720" y="892457"/>
            <a:ext cx="3816424" cy="636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buClr>
                <a:schemeClr val="accent1"/>
              </a:buClr>
              <a:buSzPct val="50000"/>
            </a:pPr>
            <a:r>
              <a:rPr lang="zh-CN" altLang="en-US" sz="1600" dirty="0">
                <a:latin typeface="+mn-ea"/>
                <a:ea typeface="+mn-ea"/>
              </a:rPr>
              <a:t>估計為南宋末年到元初</a:t>
            </a:r>
          </a:p>
          <a:p>
            <a:pPr lvl="0">
              <a:spcBef>
                <a:spcPts val="400"/>
              </a:spcBef>
              <a:buClr>
                <a:schemeClr val="accent1"/>
              </a:buClr>
              <a:buSzPct val="50000"/>
            </a:pPr>
            <a:r>
              <a:rPr lang="zh-CN" altLang="en-US" sz="1600" dirty="0">
                <a:latin typeface="+mn-ea"/>
                <a:ea typeface="+mn-ea"/>
              </a:rPr>
              <a:t>銅錢最晚年代為南宋末咸淳七年</a:t>
            </a:r>
            <a:r>
              <a:rPr lang="zh-CN" altLang="en-US" sz="1600" dirty="0">
                <a:solidFill>
                  <a:schemeClr val="dk1"/>
                </a:solidFill>
                <a:latin typeface="+mn-lt"/>
              </a:rPr>
              <a:t>（</a:t>
            </a:r>
            <a:r>
              <a:rPr lang="en-US" altLang="zh-CN" sz="1600" dirty="0">
                <a:solidFill>
                  <a:schemeClr val="dk1"/>
                </a:solidFill>
                <a:latin typeface="+mn-lt"/>
              </a:rPr>
              <a:t>1271</a:t>
            </a:r>
            <a:r>
              <a:rPr lang="zh-CN" altLang="en-US" sz="1600" dirty="0">
                <a:solidFill>
                  <a:schemeClr val="dk1"/>
                </a:solidFill>
                <a:latin typeface="+mn-lt"/>
              </a:rPr>
              <a:t>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52" y="8994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沉沒的時間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67544" y="899428"/>
            <a:ext cx="1512168" cy="432048"/>
          </a:xfrm>
          <a:prstGeom prst="wedgeRoundRectCallou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76056" y="6105490"/>
            <a:ext cx="385867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圖片和資料出自</a:t>
            </a:r>
            <a:r>
              <a:rPr lang="en-US" altLang="zh-CN" dirty="0">
                <a:latin typeface="+mn-ea"/>
                <a:ea typeface="+mn-ea"/>
              </a:rPr>
              <a:t>《</a:t>
            </a:r>
            <a:r>
              <a:rPr lang="zh-CN" altLang="en-US" dirty="0">
                <a:latin typeface="+mn-ea"/>
                <a:ea typeface="+mn-ea"/>
              </a:rPr>
              <a:t>泉州灣宋代發掘與研究</a:t>
            </a:r>
            <a:r>
              <a:rPr lang="en-US" altLang="zh-CN" dirty="0">
                <a:latin typeface="+mn-ea"/>
                <a:ea typeface="+mn-ea"/>
              </a:rPr>
              <a:t>》</a:t>
            </a:r>
            <a:r>
              <a:rPr lang="zh-CN" altLang="en-US" dirty="0">
                <a:latin typeface="+mn-ea"/>
                <a:ea typeface="+mn-ea"/>
              </a:rPr>
              <a:t>，</a:t>
            </a:r>
            <a:r>
              <a:rPr lang="en-US" altLang="zh-CN" dirty="0">
                <a:ea typeface="+mn-ea"/>
              </a:rPr>
              <a:t>75-76</a:t>
            </a:r>
            <a:r>
              <a:rPr lang="zh-CN" altLang="en-US" dirty="0">
                <a:latin typeface="+mn-ea"/>
                <a:ea typeface="+mn-ea"/>
              </a:rPr>
              <a:t>頁。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4149080"/>
            <a:ext cx="783520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綜上，這艘海船應是人為毀壞，且沉沒於兵火連天，顧不得打撈的時期。</a:t>
            </a:r>
            <a:endParaRPr lang="en-US" sz="1800" dirty="0">
              <a:latin typeface="+mn-ea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536" y="4581128"/>
            <a:ext cx="698477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  <a:ea typeface="+mn-ea"/>
              </a:rPr>
              <a:t>從現存文獻看，宋末元初，泉州便有一次大的戰役：張世傑圍攻泉州之役。</a:t>
            </a:r>
            <a:endParaRPr lang="en-US" sz="1600" dirty="0">
              <a:latin typeface="+mn-ea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5013176"/>
            <a:ext cx="8136904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109728" lvl="0" indent="-8128">
              <a:spcBef>
                <a:spcPts val="400"/>
              </a:spcBef>
              <a:buSzPct val="25000"/>
            </a:pPr>
            <a:r>
              <a:rPr lang="en-US" altLang="zh-CN" sz="1600" dirty="0">
                <a:latin typeface="+mn-lt"/>
                <a:ea typeface="+mn-ea"/>
              </a:rPr>
              <a:t>1276</a:t>
            </a:r>
            <a:r>
              <a:rPr lang="zh-CN" altLang="en-US" sz="1600" dirty="0">
                <a:latin typeface="+mn-ea"/>
                <a:ea typeface="+mn-ea"/>
              </a:rPr>
              <a:t>年，元軍攻佔南宋都城臨安（今杭州），南宋忠臣張世傑、陸秀夫和文天祥等人擁立幼皇帝成立小朝廷。南宋皇族逃往泉州，此時的泉州撫沿海制置使蒲壽庚已經降元。</a:t>
            </a:r>
            <a:r>
              <a:rPr lang="en-US" altLang="zh-CN" sz="1600" dirty="0"/>
              <a:t> 1277</a:t>
            </a:r>
            <a:r>
              <a:rPr lang="zh-CN" altLang="en-US" sz="1600" dirty="0">
                <a:latin typeface="+mn-ea"/>
              </a:rPr>
              <a:t>年，</a:t>
            </a:r>
            <a:r>
              <a:rPr lang="zh-CN" altLang="en-US" sz="1600" dirty="0">
                <a:latin typeface="+mn-ea"/>
                <a:ea typeface="+mn-ea"/>
              </a:rPr>
              <a:t>張世傑率殘餘宋兵反攻泉州，包圍泉州達三個月之久。後元兵增援，宋軍腹背受敵，圍城未果撤回。宋皇族進一步南逃。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6182434"/>
            <a:ext cx="448733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由此推斷，海船大約於</a:t>
            </a:r>
            <a:r>
              <a:rPr lang="en-US" altLang="zh-CN" sz="1800" dirty="0">
                <a:latin typeface="+mn-ea"/>
                <a:ea typeface="+mn-ea"/>
              </a:rPr>
              <a:t>1277</a:t>
            </a:r>
            <a:r>
              <a:rPr lang="zh-CN" altLang="en-US" sz="1800" dirty="0">
                <a:latin typeface="+mn-ea"/>
                <a:ea typeface="+mn-ea"/>
              </a:rPr>
              <a:t>年戰亂中沉沒。</a:t>
            </a:r>
            <a:endParaRPr lang="en-US" sz="1800" dirty="0">
              <a:latin typeface="+mn-ea"/>
              <a:ea typeface="+mn-ea"/>
            </a:endParaRPr>
          </a:p>
        </p:txBody>
      </p:sp>
      <p:pic>
        <p:nvPicPr>
          <p:cNvPr id="24" name="圖片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21" y="1268761"/>
            <a:ext cx="3053209" cy="2880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9"/>
          <p:cNvCxnSpPr/>
          <p:nvPr/>
        </p:nvCxnSpPr>
        <p:spPr>
          <a:xfrm flipH="1" flipV="1">
            <a:off x="7729806" y="2223833"/>
            <a:ext cx="500932" cy="37726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"/>
          <p:cNvSpPr txBox="1"/>
          <p:nvPr/>
        </p:nvSpPr>
        <p:spPr>
          <a:xfrm>
            <a:off x="7901062" y="2627411"/>
            <a:ext cx="113543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沉沒地點位於內海灣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2695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附錄三：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水手生活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" y="620688"/>
            <a:ext cx="4996537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3334340"/>
            <a:ext cx="3672408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坐落在山西省五台山麓的山西繁峙縣岩上寺，創建在金正隆三年（宋紹興二十八年，公元</a:t>
            </a:r>
            <a:r>
              <a:rPr lang="en-US" altLang="zh-CN" sz="1600" dirty="0"/>
              <a:t>1158</a:t>
            </a:r>
            <a:r>
              <a:rPr lang="zh-CN" altLang="en-US" sz="1600" dirty="0"/>
              <a:t>年）。岩上寺的四壁佈滿壁畫。</a:t>
            </a:r>
            <a:r>
              <a:rPr lang="zh-CN" altLang="en-US" sz="1200" dirty="0"/>
              <a:t>（</a:t>
            </a:r>
            <a:r>
              <a:rPr lang="en-US" altLang="zh-CN" sz="1200" dirty="0"/>
              <a:t>《</a:t>
            </a:r>
            <a:r>
              <a:rPr lang="zh-CN" altLang="en-US" sz="1200" dirty="0"/>
              <a:t>中國造船史</a:t>
            </a:r>
            <a:r>
              <a:rPr lang="en-US" altLang="zh-CN" sz="1200" dirty="0"/>
              <a:t>》</a:t>
            </a:r>
            <a:r>
              <a:rPr lang="zh-CN" altLang="en-US" sz="1200" dirty="0"/>
              <a:t>，頁</a:t>
            </a:r>
            <a:r>
              <a:rPr lang="en-US" altLang="zh-CN" sz="1200" dirty="0"/>
              <a:t>143</a:t>
            </a:r>
            <a:r>
              <a:rPr lang="zh-CN" altLang="en-US" sz="1200" dirty="0"/>
              <a:t>）</a:t>
            </a:r>
            <a:endParaRPr lang="en-US" altLang="zh-CN" sz="1200" dirty="0"/>
          </a:p>
          <a:p>
            <a:endParaRPr lang="en-US" altLang="zh-CN" sz="1600" dirty="0"/>
          </a:p>
          <a:p>
            <a:r>
              <a:rPr lang="zh-CN" altLang="en-US" sz="1600" dirty="0"/>
              <a:t>其中一幅壁畫（左圖）很值得注意：</a:t>
            </a:r>
            <a:endParaRPr lang="en-US" altLang="zh-CN" sz="1600" dirty="0"/>
          </a:p>
          <a:p>
            <a:r>
              <a:rPr lang="zh-CN" altLang="en-US" sz="1600" dirty="0"/>
              <a:t>船舶在大海中顛簸，商人在船頭緊張的看著前面的情況，而眾多水手試圖穩定帆桅，繼續操控船隻。圖中所見，在風浪之下，這些水手都索性脫去上衣，方便工作，與衣冠楚楚的商人形成強烈的對比。</a:t>
            </a:r>
            <a:endParaRPr lang="zh-HK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381328"/>
            <a:ext cx="262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岩上寺南壁上的海船遇難圖（摹本）</a:t>
            </a:r>
            <a:endParaRPr lang="en-US" altLang="zh-CN" sz="1200" dirty="0"/>
          </a:p>
          <a:p>
            <a:r>
              <a:rPr lang="zh-CN" altLang="en-US" sz="1200" dirty="0"/>
              <a:t>（潘絜茲，頁</a:t>
            </a:r>
            <a:r>
              <a:rPr lang="en-US" altLang="zh-CN" sz="1200" dirty="0"/>
              <a:t>9</a:t>
            </a:r>
            <a:r>
              <a:rPr lang="zh-CN" altLang="en-US" sz="1200" dirty="0"/>
              <a:t>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1776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:\Microhistory\泉州古船\泉州古船陳列館照片\CggYGVYX40uAQZM1AB_Pxr220Vs34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860930" cy="3240360"/>
          </a:xfrm>
          <a:prstGeom prst="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95" y="144141"/>
            <a:ext cx="4072955" cy="244829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970" y="260648"/>
            <a:ext cx="43924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這艘南宋古船，甲板以下是密封船艙，不能住人，因此水手都是住在甲板上的建築物。學者估計，這艘貨船大概需要</a:t>
            </a:r>
            <a:r>
              <a:rPr lang="en-US" altLang="zh-CN" sz="1600" dirty="0"/>
              <a:t>40</a:t>
            </a:r>
            <a:r>
              <a:rPr lang="zh-CN" altLang="en-US" sz="1600" dirty="0"/>
              <a:t>名水手左右。</a:t>
            </a:r>
            <a:endParaRPr lang="zh-HK" altLang="en-US" sz="1600" dirty="0"/>
          </a:p>
        </p:txBody>
      </p:sp>
      <p:sp>
        <p:nvSpPr>
          <p:cNvPr id="7" name="Rectangle 6"/>
          <p:cNvSpPr/>
          <p:nvPr/>
        </p:nvSpPr>
        <p:spPr>
          <a:xfrm rot="20354962">
            <a:off x="2468164" y="3396238"/>
            <a:ext cx="1427797" cy="53773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cxnSp>
        <p:nvCxnSpPr>
          <p:cNvPr id="9" name="Elbow Connector 8"/>
          <p:cNvCxnSpPr/>
          <p:nvPr/>
        </p:nvCxnSpPr>
        <p:spPr>
          <a:xfrm flipV="1">
            <a:off x="3944910" y="2708919"/>
            <a:ext cx="2715322" cy="957695"/>
          </a:xfrm>
          <a:prstGeom prst="bentConnector3">
            <a:avLst>
              <a:gd name="adj1" fmla="val 100163"/>
            </a:avLst>
          </a:prstGeom>
          <a:ln>
            <a:solidFill>
              <a:srgbClr val="FF000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13981" y="2970844"/>
            <a:ext cx="123519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水手的生活空間</a:t>
            </a:r>
            <a:endParaRPr lang="zh-HK" altLang="en-US" sz="1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25144"/>
            <a:ext cx="3196433" cy="182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2309" y="4725144"/>
            <a:ext cx="172819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遠航生活苦悶，殘船內發現中國象棋子若干，估計是水手消磨時間之用。</a:t>
            </a:r>
            <a:endParaRPr lang="zh-HK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508104" y="3789040"/>
            <a:ext cx="295232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殘船發現小動物骨頭，估計是被水手帶上船作肉食，包括：</a:t>
            </a:r>
            <a:endParaRPr lang="zh-HK" altLang="en-US" sz="14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478101" y="4365104"/>
          <a:ext cx="3004542" cy="1274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02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動物殘骸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件數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豬骨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19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羊骨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8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魚骨和鳥骨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9</a:t>
                      </a:r>
                      <a:endParaRPr lang="zh-HK" altLang="en-US" sz="1400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452320" y="3356992"/>
            <a:ext cx="61206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廚房</a:t>
            </a:r>
            <a:endParaRPr lang="zh-HK" altLang="en-US" sz="16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884368" y="2592440"/>
            <a:ext cx="0" cy="76455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9670" y="5769728"/>
            <a:ext cx="339281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另有以下動物骨頭，你認為何以在船上？</a:t>
            </a:r>
            <a:endParaRPr lang="zh-HK" altLang="en-US" sz="1400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499670" y="6165304"/>
          <a:ext cx="3004542" cy="6096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02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7001">
                <a:tc>
                  <a:txBody>
                    <a:bodyPr/>
                    <a:lstStyle/>
                    <a:p>
                      <a:r>
                        <a:rPr lang="zh-CN" altLang="en-US" sz="1400" b="0" dirty="0"/>
                        <a:t>狗骨</a:t>
                      </a:r>
                      <a:endParaRPr lang="zh-HK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b="0" dirty="0"/>
                        <a:t>2</a:t>
                      </a:r>
                      <a:endParaRPr lang="zh-HK" alt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92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鼠骨</a:t>
                      </a:r>
                      <a:endParaRPr lang="zh-HK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400" dirty="0"/>
                        <a:t>38</a:t>
                      </a:r>
                      <a:endParaRPr lang="zh-HK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22970" y="6552492"/>
            <a:ext cx="384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（</a:t>
            </a:r>
            <a:r>
              <a:rPr lang="en-US" altLang="zh-CN" sz="1200" dirty="0"/>
              <a:t>《</a:t>
            </a:r>
            <a:r>
              <a:rPr lang="zh-CN" altLang="en-US" sz="1200" dirty="0"/>
              <a:t>泉州灣宋代海船發掘與研究</a:t>
            </a:r>
            <a:r>
              <a:rPr lang="en-US" altLang="zh-CN" sz="1200" dirty="0"/>
              <a:t>》</a:t>
            </a:r>
            <a:r>
              <a:rPr lang="zh-CN" altLang="en-US" sz="1200" dirty="0"/>
              <a:t>，頁</a:t>
            </a:r>
            <a:r>
              <a:rPr lang="en-US" altLang="zh-CN" sz="1200" dirty="0"/>
              <a:t>49</a:t>
            </a:r>
            <a:r>
              <a:rPr lang="zh-CN" altLang="en-US" sz="1200" dirty="0"/>
              <a:t>，</a:t>
            </a:r>
            <a:r>
              <a:rPr lang="en-US" altLang="zh-CN" sz="1200" dirty="0"/>
              <a:t>51</a:t>
            </a:r>
            <a:r>
              <a:rPr lang="zh-CN" altLang="en-US" sz="1200" dirty="0"/>
              <a:t>）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8430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" y="0"/>
            <a:ext cx="5970375" cy="691884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5312"/>
            <a:ext cx="4499992" cy="299268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2918960" y="5157192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58920" y="480298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泉州</a:t>
            </a:r>
            <a:endParaRPr lang="zh-HK" altLang="en-US" sz="1600" dirty="0">
              <a:latin typeface="+mn-e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90968" y="5193196"/>
            <a:ext cx="1653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88"/>
          <p:cNvSpPr txBox="1"/>
          <p:nvPr/>
        </p:nvSpPr>
        <p:spPr>
          <a:xfrm>
            <a:off x="6138705" y="2852936"/>
            <a:ext cx="2842744" cy="75439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泉州位於哪裏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</a:p>
          <a:p>
            <a:pPr lvl="0">
              <a:spcBef>
                <a:spcPts val="0"/>
              </a:spcBef>
              <a:buNone/>
            </a:pP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這個地理位置有什麼重要性</a:t>
            </a:r>
            <a:r>
              <a:rPr lang="en-US" altLang="zh-TW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CN" sz="1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62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424847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沉船出土地點：泉州灣</a:t>
            </a:r>
            <a:r>
              <a:rPr lang="zh-TW" altLang="en-US" sz="2400" dirty="0">
                <a:latin typeface="Adobe 繁黑體 Std B" pitchFamily="34" charset="-128"/>
                <a:ea typeface="Adobe 繁黑體 Std B" pitchFamily="34" charset="-128"/>
              </a:rPr>
              <a:t>後</a:t>
            </a:r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渚港</a:t>
            </a:r>
            <a:endParaRPr 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772" y="5016078"/>
            <a:ext cx="3978188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泉州地處福建東南沿海，與台灣隔海相望，是閩東南沿海政治、經濟、文化和交通中心，古代海上絲綢之路的起點，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TW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中國國家歷史文化名城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7" y="6416094"/>
            <a:ext cx="1728192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泉州城市景觀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165304"/>
            <a:ext cx="3942184" cy="48628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chemeClr val="accent1"/>
              </a:buClr>
              <a:buSzPct val="50909"/>
            </a:pPr>
            <a:r>
              <a:rPr lang="zh-CN" altLang="en-US" sz="1600" dirty="0">
                <a:solidFill>
                  <a:schemeClr val="dk1"/>
                </a:solidFill>
                <a:latin typeface="+mn-ea"/>
                <a:ea typeface="+mn-ea"/>
              </a:rPr>
              <a:t>兩宋時期，泉州海外交通、貿易空前繁盛，被譽為「世界最大貿易港」之一。</a:t>
            </a: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3" y="794321"/>
            <a:ext cx="7866619" cy="41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7" descr="E:\Project EDB\PPT\Song_Quanzhou Ship\今日泉州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0236" y="4164587"/>
            <a:ext cx="4554252" cy="2243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0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3528" y="5301208"/>
            <a:ext cx="7920880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+mn-ea"/>
                <a:ea typeface="+mn-ea"/>
              </a:rPr>
              <a:t>後渚港在泉州灣的西邊，晉江、洛陽江的出海口交匯處，為宋元時期泉州港的中心。因港口所在地村名“後渚”而得名，古稱“刺桐港”，歷史上曾經是世界著名的通商港口。這裡背山面海，水道較深，是個很好的避風港，便於海船的停泊和啟航。</a:t>
            </a:r>
            <a:endParaRPr lang="en-US" sz="1800" dirty="0">
              <a:latin typeface="+mn-lt"/>
              <a:ea typeface="+mn-ea"/>
            </a:endParaRPr>
          </a:p>
        </p:txBody>
      </p:sp>
      <p:pic>
        <p:nvPicPr>
          <p:cNvPr id="10" name="圖片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544"/>
            <a:ext cx="7704856" cy="50196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5"/>
          <p:cNvCxnSpPr/>
          <p:nvPr/>
        </p:nvCxnSpPr>
        <p:spPr>
          <a:xfrm flipH="1" flipV="1">
            <a:off x="5612097" y="2218276"/>
            <a:ext cx="1695545" cy="63466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/>
          <p:cNvSpPr txBox="1"/>
          <p:nvPr/>
        </p:nvSpPr>
        <p:spPr>
          <a:xfrm>
            <a:off x="7307642" y="2621813"/>
            <a:ext cx="1728192" cy="64633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出土具體地點：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泉州灣後渚港</a:t>
            </a:r>
            <a:endParaRPr 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62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17594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宋代市舶司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" y="620688"/>
            <a:ext cx="4061445" cy="6105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352042" y="1936019"/>
            <a:ext cx="4536504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宋代的絲、瓷貿易主要依靠海上航運。在唐以前中國同外國的貿易往來以絲綢為大宗，到了宋代，則陶瓷大有後來居上之勢。中國的精美陶瓷，由廣州或泉州出發，經由南海而行銷東南亞、南亞、乃至東非沿岸各港埠。</a:t>
            </a:r>
            <a:r>
              <a:rPr lang="zh-TW" altLang="en-US" sz="1600" dirty="0"/>
              <a:t>（席龍飛，頁</a:t>
            </a:r>
            <a:r>
              <a:rPr lang="en-US" altLang="zh-TW" sz="1600" dirty="0"/>
              <a:t>133</a:t>
            </a:r>
            <a:r>
              <a:rPr lang="zh-TW" altLang="en-US" sz="1600" dirty="0"/>
              <a:t>）</a:t>
            </a:r>
          </a:p>
        </p:txBody>
      </p:sp>
      <p:sp>
        <p:nvSpPr>
          <p:cNvPr id="7" name="Oval 6"/>
          <p:cNvSpPr/>
          <p:nvPr/>
        </p:nvSpPr>
        <p:spPr>
          <a:xfrm>
            <a:off x="3442758" y="3392996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Oval 7"/>
          <p:cNvSpPr/>
          <p:nvPr/>
        </p:nvSpPr>
        <p:spPr>
          <a:xfrm>
            <a:off x="1477169" y="5877272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Oval 8"/>
          <p:cNvSpPr/>
          <p:nvPr/>
        </p:nvSpPr>
        <p:spPr>
          <a:xfrm>
            <a:off x="2843808" y="5301208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Oval 9"/>
          <p:cNvSpPr/>
          <p:nvPr/>
        </p:nvSpPr>
        <p:spPr>
          <a:xfrm>
            <a:off x="3622023" y="3717032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Oval 10"/>
          <p:cNvSpPr/>
          <p:nvPr/>
        </p:nvSpPr>
        <p:spPr>
          <a:xfrm>
            <a:off x="2963492" y="3435563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908729" y="3484778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杭州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7997" y="3446973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秀州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7260" y="3774250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明州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9045" y="5350423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泉州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2406" y="5926487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廣州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06962" y="4293096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Oval 20"/>
          <p:cNvSpPr/>
          <p:nvPr/>
        </p:nvSpPr>
        <p:spPr>
          <a:xfrm>
            <a:off x="3142755" y="3086933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087993" y="3136148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江陰</a:t>
            </a:r>
            <a:endParaRPr lang="zh-HK" altLang="en-US" sz="1100" dirty="0">
              <a:latin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67256" y="4342311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溫州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8485" y="1988840"/>
            <a:ext cx="358527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714023" y="2038055"/>
            <a:ext cx="46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+mn-ea"/>
              </a:rPr>
              <a:t>密州</a:t>
            </a:r>
            <a:endParaRPr lang="zh-HK" altLang="en-US" sz="110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528" y="51301"/>
            <a:ext cx="4536504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宋朝為了管理對外貿易，在沿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海的</a:t>
            </a:r>
            <a:r>
              <a:rPr lang="zh-CN" altLang="en-US" sz="1600" dirty="0"/>
              <a:t>商業城市，設立一種叫「市舶司」的機關，類似現代的海關。宋朝規定，所有進口的貨物，商人須先在市舶司繳納進口稅，視乎進口商品的不同，稅率從</a:t>
            </a:r>
            <a:r>
              <a:rPr lang="en-US" altLang="zh-CN" sz="1600" dirty="0"/>
              <a:t>10%</a:t>
            </a:r>
            <a:r>
              <a:rPr lang="zh-CN" altLang="en-US" sz="1600" dirty="0"/>
              <a:t>到</a:t>
            </a:r>
            <a:r>
              <a:rPr lang="en-US" altLang="zh-CN" sz="1600" dirty="0"/>
              <a:t>40%</a:t>
            </a:r>
            <a:r>
              <a:rPr lang="zh-CN" altLang="en-US" sz="1600" dirty="0"/>
              <a:t>不等。繳納了進口稅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後</a:t>
            </a:r>
            <a:r>
              <a:rPr lang="zh-CN" altLang="en-US" sz="1600" dirty="0"/>
              <a:t>，才可以向老百姓公開售賣。</a:t>
            </a:r>
            <a:r>
              <a:rPr lang="zh-CN" altLang="en-US" sz="1600" dirty="0">
                <a:ea typeface="SimSun" panose="02010600030101010101" pitchFamily="2" charset="-122"/>
              </a:rPr>
              <a:t>（</a:t>
            </a:r>
            <a:r>
              <a:rPr lang="en-US" altLang="zh-TW" sz="1600" dirty="0">
                <a:ea typeface="SimSun" panose="02010600030101010101" pitchFamily="2" charset="-122"/>
              </a:rPr>
              <a:t>《</a:t>
            </a:r>
            <a:r>
              <a:rPr lang="zh-TW" altLang="en-US" sz="1600" dirty="0">
                <a:ea typeface="SimSun" panose="02010600030101010101" pitchFamily="2" charset="-122"/>
              </a:rPr>
              <a:t>中國歷史大詞典</a:t>
            </a:r>
            <a:r>
              <a:rPr lang="en-US" altLang="zh-TW" sz="1600" dirty="0">
                <a:ea typeface="SimSun" panose="02010600030101010101" pitchFamily="2" charset="-122"/>
              </a:rPr>
              <a:t>‧</a:t>
            </a:r>
            <a:r>
              <a:rPr lang="zh-TW" altLang="en-US" sz="1600" dirty="0">
                <a:ea typeface="SimSun" panose="02010600030101010101" pitchFamily="2" charset="-122"/>
              </a:rPr>
              <a:t>宋史</a:t>
            </a:r>
            <a:r>
              <a:rPr lang="en-US" altLang="zh-TW" sz="1600" dirty="0">
                <a:ea typeface="SimSun" panose="02010600030101010101" pitchFamily="2" charset="-122"/>
              </a:rPr>
              <a:t>》</a:t>
            </a:r>
            <a:r>
              <a:rPr lang="zh-TW" altLang="en-US" sz="1600" dirty="0">
                <a:ea typeface="SimSun" panose="02010600030101010101" pitchFamily="2" charset="-122"/>
              </a:rPr>
              <a:t>，上海：上海辭書出版社，</a:t>
            </a:r>
            <a:r>
              <a:rPr lang="en-US" altLang="zh-TW" sz="1600" dirty="0">
                <a:ea typeface="SimSun" panose="02010600030101010101" pitchFamily="2" charset="-122"/>
              </a:rPr>
              <a:t>1984</a:t>
            </a:r>
            <a:r>
              <a:rPr lang="zh-TW" altLang="en-US" sz="1600" dirty="0">
                <a:ea typeface="SimSun" panose="02010600030101010101" pitchFamily="2" charset="-122"/>
              </a:rPr>
              <a:t>年，頁</a:t>
            </a:r>
            <a:r>
              <a:rPr lang="en-US" altLang="zh-TW" sz="1600" dirty="0">
                <a:ea typeface="SimSun" panose="02010600030101010101" pitchFamily="2" charset="-122"/>
              </a:rPr>
              <a:t>263</a:t>
            </a:r>
            <a:r>
              <a:rPr lang="zh-TW" altLang="en-US" sz="1600" dirty="0">
                <a:ea typeface="SimSun" panose="02010600030101010101" pitchFamily="2" charset="-122"/>
              </a:rPr>
              <a:t>。</a:t>
            </a:r>
            <a:r>
              <a:rPr lang="zh-CN" altLang="en-US" sz="1600" dirty="0">
                <a:ea typeface="SimSun" panose="02010600030101010101" pitchFamily="2" charset="-122"/>
              </a:rPr>
              <a:t>）</a:t>
            </a:r>
            <a:endParaRPr lang="zh-HK" altLang="en-US" sz="1600" dirty="0">
              <a:ea typeface="SimSun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46" y="620688"/>
            <a:ext cx="190966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宋代市舶司分佈圖</a:t>
            </a:r>
            <a:endParaRPr lang="zh-HK" alt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471938" y="5350423"/>
            <a:ext cx="3583860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圖例：</a:t>
            </a:r>
            <a:endParaRPr lang="en-US" altLang="zh-CN" sz="1400" dirty="0"/>
          </a:p>
          <a:p>
            <a:endParaRPr lang="en-US" altLang="zh-CN" sz="1400" dirty="0"/>
          </a:p>
          <a:p>
            <a:endParaRPr lang="en-US" altLang="zh-CN" sz="1400" dirty="0"/>
          </a:p>
          <a:p>
            <a:endParaRPr lang="en-US" altLang="zh-CN" sz="1400" dirty="0"/>
          </a:p>
          <a:p>
            <a:endParaRPr lang="en-US" altLang="zh-CN" sz="1400" dirty="0"/>
          </a:p>
          <a:p>
            <a:endParaRPr lang="zh-HK" altLang="en-US" sz="1400" dirty="0"/>
          </a:p>
        </p:txBody>
      </p:sp>
      <p:sp>
        <p:nvSpPr>
          <p:cNvPr id="38" name="Oval 37"/>
          <p:cNvSpPr/>
          <p:nvPr/>
        </p:nvSpPr>
        <p:spPr>
          <a:xfrm>
            <a:off x="3735308" y="5697252"/>
            <a:ext cx="358527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9" name="Oval 38"/>
          <p:cNvSpPr/>
          <p:nvPr/>
        </p:nvSpPr>
        <p:spPr>
          <a:xfrm>
            <a:off x="3735104" y="6205611"/>
            <a:ext cx="358527" cy="360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4139950" y="5697252"/>
            <a:ext cx="3672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北宋（</a:t>
            </a:r>
            <a:r>
              <a:rPr lang="en-US" altLang="zh-CN" sz="1400" dirty="0"/>
              <a:t>960-1127</a:t>
            </a:r>
            <a:r>
              <a:rPr lang="zh-CN" altLang="en-US" sz="1400" dirty="0"/>
              <a:t>）設立的市舶司</a:t>
            </a:r>
            <a:endParaRPr lang="zh-HK" alt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4093835" y="6257874"/>
            <a:ext cx="3672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南宋（</a:t>
            </a:r>
            <a:r>
              <a:rPr lang="en-US" altLang="zh-CN" sz="1400" dirty="0"/>
              <a:t>1127-1279</a:t>
            </a:r>
            <a:r>
              <a:rPr lang="zh-CN" altLang="en-US" sz="1400" dirty="0"/>
              <a:t>）增設的市舶司</a:t>
            </a:r>
            <a:endParaRPr lang="zh-HK" alt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336528" y="3302615"/>
            <a:ext cx="4536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小問題：</a:t>
            </a:r>
            <a:endParaRPr lang="en-US" altLang="zh-CN" sz="1600" dirty="0"/>
          </a:p>
          <a:p>
            <a:pPr marL="342900" indent="-342900">
              <a:buAutoNum type="arabicPeriod"/>
            </a:pPr>
            <a:r>
              <a:rPr lang="zh-CN" altLang="en-US" sz="1600" dirty="0"/>
              <a:t>宋朝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設</a:t>
            </a:r>
            <a:r>
              <a:rPr lang="zh-CN" altLang="en-US" sz="1600" dirty="0"/>
              <a:t>市舶司的作用是以下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哪</a:t>
            </a:r>
            <a:r>
              <a:rPr lang="zh-CN" altLang="en-US" sz="1600" dirty="0"/>
              <a:t>一項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r>
              <a:rPr lang="en-US" altLang="zh-CN" sz="1600" dirty="0"/>
              <a:t>        (A) </a:t>
            </a:r>
            <a:r>
              <a:rPr lang="zh-CN" altLang="en-US" sz="1600" dirty="0"/>
              <a:t>促進貿易    </a:t>
            </a:r>
            <a:r>
              <a:rPr lang="en-US" altLang="zh-CN" sz="1600" dirty="0"/>
              <a:t>(B) </a:t>
            </a:r>
            <a:r>
              <a:rPr lang="zh-CN" altLang="en-US" sz="1600" dirty="0"/>
              <a:t>增加政府收入</a:t>
            </a:r>
            <a:endParaRPr lang="en-US" altLang="zh-CN" sz="1600" dirty="0"/>
          </a:p>
          <a:p>
            <a:endParaRPr lang="en-US" altLang="zh-CN" sz="1600" dirty="0"/>
          </a:p>
          <a:p>
            <a:endParaRPr lang="en-US" altLang="zh-CN" sz="1600" dirty="0"/>
          </a:p>
          <a:p>
            <a:pPr marL="342900" indent="-342900">
              <a:buAutoNum type="arabicPeriod" startAt="2"/>
            </a:pPr>
            <a:r>
              <a:rPr lang="zh-CN" altLang="en-US" sz="1600" dirty="0"/>
              <a:t>北宋有一個市舶司，到南宋失去了作用。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是哪一個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1600" dirty="0"/>
              <a:t>為什麼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2"/>
            </a:pPr>
            <a:r>
              <a:rPr lang="zh-CN" altLang="en-US" sz="1600" dirty="0"/>
              <a:t>北宋時代的市舶司中，有一個成為了南宋的首都，那是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 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23776" y="5173451"/>
            <a:ext cx="90639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發現古船</a:t>
            </a:r>
            <a:endParaRPr lang="zh-HK" altLang="en-US" sz="1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864958" y="36044"/>
            <a:ext cx="2446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沉船所在的泉州是宋代設置市舶司的地方之一</a:t>
            </a:r>
            <a:endParaRPr lang="zh-HK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44008" y="4065210"/>
            <a:ext cx="449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542925"/>
            <a:r>
              <a:rPr lang="zh-CN" altLang="en-US" sz="1600" dirty="0">
                <a:solidFill>
                  <a:srgbClr val="FF0000"/>
                </a:solidFill>
              </a:rPr>
              <a:t>（答案</a:t>
            </a:r>
            <a:r>
              <a:rPr lang="en-US" altLang="zh-CN" sz="1600" dirty="0">
                <a:solidFill>
                  <a:srgbClr val="FF0000"/>
                </a:solidFill>
              </a:rPr>
              <a:t>B</a:t>
            </a:r>
            <a:r>
              <a:rPr lang="zh-CN" altLang="en-US" sz="1600" dirty="0">
                <a:solidFill>
                  <a:srgbClr val="FF0000"/>
                </a:solidFill>
              </a:rPr>
              <a:t>，設關收稅，不能促進貿易，許多教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542925" indent="-542925"/>
            <a:r>
              <a:rPr lang="en-US" altLang="zh-CN" sz="1600" dirty="0">
                <a:solidFill>
                  <a:srgbClr val="FF0000"/>
                </a:solidFill>
              </a:rPr>
              <a:t>    </a:t>
            </a:r>
            <a:r>
              <a:rPr lang="zh-CN" altLang="en-US" sz="1600" dirty="0">
                <a:solidFill>
                  <a:srgbClr val="FF0000"/>
                </a:solidFill>
              </a:rPr>
              <a:t>科書在這一點有謬誤，必須注意。）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17592" y="479190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（密州）</a:t>
            </a:r>
            <a:endParaRPr lang="zh-TW" altLang="en-US" sz="1600" dirty="0"/>
          </a:p>
        </p:txBody>
      </p:sp>
      <p:sp>
        <p:nvSpPr>
          <p:cNvPr id="19" name="矩形 18"/>
          <p:cNvSpPr/>
          <p:nvPr/>
        </p:nvSpPr>
        <p:spPr>
          <a:xfrm>
            <a:off x="5845087" y="5282645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（杭州）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9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4" grpId="0"/>
      <p:bldP spid="14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6200"/>
            <a:ext cx="17594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繁黑體 Std B" pitchFamily="34" charset="-128"/>
                <a:ea typeface="Adobe 繁黑體 Std B" pitchFamily="34" charset="-128"/>
              </a:rPr>
              <a:t>南宋市舶司</a:t>
            </a:r>
            <a:endParaRPr lang="zh-HK" altLang="en-US" sz="2400" dirty="0">
              <a:latin typeface="Adobe 繁黑體 Std B" pitchFamily="34" charset="-128"/>
              <a:ea typeface="Adobe 繁黑體 Std B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" y="620688"/>
            <a:ext cx="4061445" cy="6105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7" name="Oval 6"/>
          <p:cNvSpPr/>
          <p:nvPr/>
        </p:nvSpPr>
        <p:spPr>
          <a:xfrm>
            <a:off x="3442758" y="3392996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C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477169" y="5877272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G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843808" y="5301208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F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22023" y="3717032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D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63492" y="3435563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Oval 19"/>
          <p:cNvSpPr/>
          <p:nvPr/>
        </p:nvSpPr>
        <p:spPr>
          <a:xfrm>
            <a:off x="3306962" y="4293096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>
                <a:solidFill>
                  <a:schemeClr val="tx1"/>
                </a:solidFill>
              </a:rPr>
              <a:t>E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42755" y="3086933"/>
            <a:ext cx="358527" cy="36004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046" y="620688"/>
            <a:ext cx="190966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/>
              <a:t>南宋市舶司分佈圖</a:t>
            </a:r>
            <a:endParaRPr lang="zh-HK" alt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248894" y="122366"/>
            <a:ext cx="455595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小問題：</a:t>
            </a:r>
            <a:endParaRPr lang="en-US" altLang="zh-CN" sz="1600" dirty="0"/>
          </a:p>
          <a:p>
            <a:r>
              <a:rPr lang="zh-CN" altLang="en-US" sz="1600" dirty="0"/>
              <a:t>試根據表二提供的資料，參考左圖，在表一填上南宋市舶司的名稱：</a:t>
            </a:r>
            <a:endParaRPr lang="en-US" altLang="zh-CN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260690" y="1418123"/>
          <a:ext cx="4741400" cy="2590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7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266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A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B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C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D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E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F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G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260690" y="4438454"/>
          <a:ext cx="2975991" cy="10769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91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8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溫州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明州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杭州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江陰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廣州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秀州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/>
                        <a:t>泉州</a:t>
                      </a:r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44666" y="4066295"/>
            <a:ext cx="2555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表二：南宋的市舶司：</a:t>
            </a:r>
            <a:endParaRPr lang="zh-HK" alt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923776" y="5173451"/>
            <a:ext cx="906398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/>
              <a:t>發現古船</a:t>
            </a:r>
            <a:endParaRPr lang="zh-HK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65017" y="3089984"/>
            <a:ext cx="283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HK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981480" y="3435563"/>
            <a:ext cx="23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/>
              <a:t>B</a:t>
            </a:r>
            <a:endParaRPr lang="zh-HK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8894" y="1041890"/>
            <a:ext cx="2277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表一</a:t>
            </a:r>
            <a:endParaRPr lang="zh-HK" altLang="en-US" sz="1600" dirty="0"/>
          </a:p>
        </p:txBody>
      </p:sp>
      <p:sp>
        <p:nvSpPr>
          <p:cNvPr id="22" name="TextBox 3"/>
          <p:cNvSpPr txBox="1"/>
          <p:nvPr/>
        </p:nvSpPr>
        <p:spPr>
          <a:xfrm>
            <a:off x="4236209" y="5561385"/>
            <a:ext cx="4752528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想一想：泉州地理上有什麼優點可作為貿易港？</a:t>
            </a:r>
            <a:endParaRPr lang="en-US" altLang="zh-TW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63155" y="292839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溫州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47088" y="2571205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明州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31835" y="1847875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杭州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31834" y="144651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江陰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76293" y="369090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廣州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31107" y="219946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秀州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44756" y="3323669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泉州</a:t>
            </a:r>
            <a:endParaRPr lang="zh-HK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215502" y="5763298"/>
            <a:ext cx="4893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泉州處於江海交匯之地，有大量可供通航的水道，沿途可供商船停泊的貿易港灣眾多，是終年不凍、四季可行的天然良港，而且冬季盛行東北風，夏季盛行東南風，不僅便於進入印度洋諸地，也能迅速前往朝鮮和日本等地。</a:t>
            </a:r>
            <a:endParaRPr lang="en-US" altLang="zh-TW" sz="14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14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/>
      <p:bldP spid="16" grpId="0"/>
      <p:bldP spid="17" grpId="0"/>
      <p:bldP spid="18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宋代泉州近郊示意圖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44515" b="1702"/>
          <a:stretch/>
        </p:blipFill>
        <p:spPr bwMode="auto">
          <a:xfrm>
            <a:off x="5727160" y="627526"/>
            <a:ext cx="3024336" cy="24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3118637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蘇基朗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TW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宋代泉州及其內陸交通硏究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294227"/>
            <a:ext cx="4781656" cy="326038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宋元祐二年</a:t>
            </a:r>
            <a:r>
              <a:rPr lang="zh-CN" altLang="en-US" sz="1600" dirty="0">
                <a:solidFill>
                  <a:schemeClr val="dk1"/>
                </a:solidFill>
              </a:rPr>
              <a:t>（</a:t>
            </a:r>
            <a:r>
              <a:rPr lang="en-US" altLang="zh-CN" sz="1600" dirty="0">
                <a:solidFill>
                  <a:schemeClr val="dk1"/>
                </a:solidFill>
              </a:rPr>
              <a:t>1087</a:t>
            </a:r>
            <a:r>
              <a:rPr lang="zh-CN" altLang="en-US" sz="1600" dirty="0">
                <a:solidFill>
                  <a:schemeClr val="dk1"/>
                </a:solidFill>
              </a:rPr>
              <a:t>年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），泉州設立市舶司，嗣後又設來遠驛，以接待貢使和外商。為鼓勵海外交通貿易，宋代的泉州市舶司和地方官員，每當海舶入港或出航的季節，特為中外商人舉行「祈風」或「祭海」活動，以祝海舶順風安全行駛。</a:t>
            </a:r>
            <a:endParaRPr lang="en-US" altLang="zh-TW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[</a:t>
            </a:r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祈風刻石照片</a:t>
            </a: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]</a:t>
            </a:r>
            <a:endParaRPr lang="en-US" altLang="zh-CN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en-US" altLang="zh-CN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endParaRPr lang="zh-CN" altLang="en-US" sz="1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918" y="4907025"/>
            <a:ext cx="4781656" cy="127419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zh-CN" altLang="en-US" sz="1600" dirty="0">
                <a:solidFill>
                  <a:schemeClr val="dk1"/>
                </a:solidFill>
                <a:latin typeface="+mn-ea"/>
                <a:ea typeface="+mn-ea"/>
              </a:rPr>
              <a:t>自</a:t>
            </a:r>
            <a:r>
              <a:rPr lang="en-US" altLang="zh-CN" sz="1600" dirty="0">
                <a:solidFill>
                  <a:schemeClr val="dk1"/>
                </a:solidFill>
                <a:ea typeface="+mn-ea"/>
              </a:rPr>
              <a:t>1087</a:t>
            </a:r>
            <a:r>
              <a:rPr lang="zh-CN" altLang="en-US" sz="1600" dirty="0">
                <a:solidFill>
                  <a:schemeClr val="dk1"/>
                </a:solidFill>
                <a:ea typeface="+mn-ea"/>
              </a:rPr>
              <a:t>年北宋在泉州設置福建市舶司「掌蕃貨、海舶、征榷貿易之事」以來，泉州與國外往來的有</a:t>
            </a:r>
            <a:r>
              <a:rPr lang="en-US" altLang="zh-CN" sz="1600" dirty="0">
                <a:solidFill>
                  <a:schemeClr val="dk1"/>
                </a:solidFill>
                <a:ea typeface="+mn-ea"/>
              </a:rPr>
              <a:t>70</a:t>
            </a:r>
            <a:r>
              <a:rPr lang="zh-CN" altLang="en-US" sz="1600" dirty="0">
                <a:solidFill>
                  <a:schemeClr val="dk1"/>
                </a:solidFill>
                <a:latin typeface="+mn-ea"/>
                <a:ea typeface="+mn-ea"/>
              </a:rPr>
              <a:t>餘個國家和地區，海外交通暢達東、西二洋，東至日本，南通南海諸國，西達波斯、阿拉伯和東非等地。進口商品主要是香料和藥物，出口商品則以絲綢、瓷器為大宗。</a:t>
            </a:r>
            <a:endParaRPr lang="en-US" altLang="zh-CN" sz="1600" dirty="0">
              <a:solidFill>
                <a:schemeClr val="dk1"/>
              </a:solidFill>
              <a:latin typeface="+mn-ea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228" y="3663802"/>
            <a:ext cx="4781656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ts val="448"/>
              </a:spcBef>
              <a:buClr>
                <a:schemeClr val="accent1"/>
              </a:buClr>
              <a:buSzPct val="50909"/>
            </a:pPr>
            <a:r>
              <a:rPr lang="en-US" altLang="zh-CN" sz="1600" dirty="0">
                <a:solidFill>
                  <a:schemeClr val="dk1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宋史</a:t>
            </a:r>
            <a:r>
              <a:rPr lang="en-US" altLang="zh-CN" sz="1600" dirty="0">
                <a:solidFill>
                  <a:schemeClr val="dk1"/>
                </a:solidFill>
                <a:latin typeface="+mn-ea"/>
              </a:rPr>
              <a:t>·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地理志</a:t>
            </a:r>
            <a:r>
              <a:rPr lang="en-US" altLang="zh-CN" sz="1600" dirty="0">
                <a:solidFill>
                  <a:schemeClr val="dk1"/>
                </a:solidFill>
                <a:latin typeface="+mn-ea"/>
              </a:rPr>
              <a:t>》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淳佑年間</a:t>
            </a:r>
            <a:r>
              <a:rPr lang="zh-CN" altLang="en-US" sz="1600" dirty="0">
                <a:solidFill>
                  <a:schemeClr val="dk1"/>
                </a:solidFill>
              </a:rPr>
              <a:t>（</a:t>
            </a:r>
            <a:r>
              <a:rPr lang="en-US" altLang="zh-CN" sz="1600" dirty="0">
                <a:solidFill>
                  <a:schemeClr val="dk1"/>
                </a:solidFill>
              </a:rPr>
              <a:t>1241-1252</a:t>
            </a:r>
            <a:r>
              <a:rPr lang="zh-CN" altLang="en-US" sz="1600" dirty="0">
                <a:solidFill>
                  <a:schemeClr val="dk1"/>
                </a:solidFill>
              </a:rPr>
              <a:t>），泉州合計有</a:t>
            </a:r>
            <a:r>
              <a:rPr lang="en-US" altLang="zh-CN" sz="1600" dirty="0">
                <a:solidFill>
                  <a:schemeClr val="dk1"/>
                </a:solidFill>
              </a:rPr>
              <a:t>255758</a:t>
            </a:r>
            <a:r>
              <a:rPr lang="zh-CN" altLang="en-US" sz="1600" dirty="0">
                <a:solidFill>
                  <a:schemeClr val="dk1"/>
                </a:solidFill>
              </a:rPr>
              <a:t>戶、</a:t>
            </a:r>
            <a:r>
              <a:rPr lang="en-US" altLang="zh-CN" sz="1600" dirty="0">
                <a:solidFill>
                  <a:schemeClr val="dk1"/>
                </a:solidFill>
              </a:rPr>
              <a:t>1329940</a:t>
            </a:r>
            <a:r>
              <a:rPr lang="zh-CN" altLang="en-US" sz="1600" dirty="0">
                <a:solidFill>
                  <a:schemeClr val="dk1"/>
                </a:solidFill>
              </a:rPr>
              <a:t>口。南宋中期，泉州超過臨安府為世界最大城市。從稅收上來看，泉州市舶司每年</a:t>
            </a:r>
            <a:r>
              <a:rPr lang="zh-TW" altLang="en-US" sz="1600" dirty="0">
                <a:solidFill>
                  <a:schemeClr val="dk1"/>
                </a:solidFill>
                <a:ea typeface="SimSun" panose="02010600030101010101" pitchFamily="2" charset="-122"/>
              </a:rPr>
              <a:t>的</a:t>
            </a:r>
            <a:r>
              <a:rPr lang="zh-CN" altLang="en-US" sz="1600" dirty="0">
                <a:solidFill>
                  <a:schemeClr val="dk1"/>
                </a:solidFill>
              </a:rPr>
              <a:t>抽解稅就超過</a:t>
            </a:r>
            <a:r>
              <a:rPr lang="en-US" altLang="zh-CN" sz="1600" dirty="0">
                <a:solidFill>
                  <a:schemeClr val="dk1"/>
                </a:solidFill>
              </a:rPr>
              <a:t>200</a:t>
            </a:r>
            <a:r>
              <a:rPr lang="zh-CN" altLang="en-US" sz="1600" dirty="0">
                <a:solidFill>
                  <a:schemeClr val="dk1"/>
                </a:solidFill>
              </a:rPr>
              <a:t>萬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貫，約</a:t>
            </a:r>
            <a:r>
              <a:rPr lang="zh-TW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佔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南宋每年財政總收入的</a:t>
            </a:r>
            <a:r>
              <a:rPr lang="en-US" altLang="zh-CN" sz="1600" dirty="0">
                <a:solidFill>
                  <a:schemeClr val="dk1"/>
                </a:solidFill>
              </a:rPr>
              <a:t>5%</a:t>
            </a:r>
            <a:r>
              <a:rPr lang="zh-CN" altLang="en-US" sz="1600" dirty="0">
                <a:solidFill>
                  <a:schemeClr val="dk1"/>
                </a:solidFill>
                <a:latin typeface="+mn-ea"/>
              </a:rPr>
              <a:t>。</a:t>
            </a:r>
          </a:p>
        </p:txBody>
      </p:sp>
      <p:pic>
        <p:nvPicPr>
          <p:cNvPr id="9" name="Picture 2" descr="C:\Users\User\Desktop\市舶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61" y="3921762"/>
            <a:ext cx="2927535" cy="21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87268" y="6165304"/>
            <a:ext cx="2927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宋泉州市舶司遺址</a:t>
            </a:r>
            <a:endParaRPr lang="en-US" dirty="0">
              <a:latin typeface="+mn-ea"/>
              <a:ea typeface="+mn-ea"/>
            </a:endParaRPr>
          </a:p>
        </p:txBody>
      </p:sp>
      <p:pic>
        <p:nvPicPr>
          <p:cNvPr id="12" name="圖片 11" descr="ä¹æ¥å±±ç¥é£æ©å´ç³å»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32" y="1410190"/>
            <a:ext cx="160355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 descr="http://s1.sinaimg.cn/large/001pGrP7zy75C0Ah69i10&amp;69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2" y="1962414"/>
            <a:ext cx="2399770" cy="14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0"/>
          <p:cNvSpPr txBox="1"/>
          <p:nvPr/>
        </p:nvSpPr>
        <p:spPr>
          <a:xfrm>
            <a:off x="476886" y="6281969"/>
            <a:ext cx="480034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dk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問題：泉州出土的古船可否證明有這些貿易的貨物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CN" altLang="en-US" sz="1600" dirty="0">
              <a:solidFill>
                <a:schemeClr val="dk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857"/>
            <a:ext cx="91440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泉州古船出土的時候，船的上部結構雖已損壞，但保存了一個較完整的底部。全船殘長</a:t>
            </a:r>
            <a:r>
              <a:rPr lang="en-US" altLang="zh-CN" sz="1600" dirty="0"/>
              <a:t>24.20</a:t>
            </a:r>
            <a:r>
              <a:rPr lang="zh-CN" altLang="en-US" sz="1600" dirty="0"/>
              <a:t>米，殘寬</a:t>
            </a:r>
            <a:r>
              <a:rPr lang="en-US" altLang="zh-CN" sz="1600" dirty="0"/>
              <a:t>9.15</a:t>
            </a:r>
            <a:r>
              <a:rPr lang="zh-CN" altLang="en-US" sz="1600" dirty="0"/>
              <a:t>米，殘深</a:t>
            </a:r>
            <a:r>
              <a:rPr lang="en-US" altLang="zh-CN" sz="1600" dirty="0"/>
              <a:t>1.98</a:t>
            </a:r>
            <a:r>
              <a:rPr lang="zh-CN" altLang="en-US" sz="1600" dirty="0"/>
              <a:t>米。經過復原探討，認為這隻古船的全船總長應為</a:t>
            </a:r>
            <a:r>
              <a:rPr lang="en-US" altLang="zh-CN" sz="1600" dirty="0"/>
              <a:t>35</a:t>
            </a:r>
            <a:r>
              <a:rPr lang="zh-CN" altLang="en-US" sz="1600" dirty="0"/>
              <a:t>米左右，當裝滿貨物時，浸在水下的部分的長度約</a:t>
            </a:r>
            <a:r>
              <a:rPr lang="en-US" altLang="zh-CN" sz="1600" dirty="0"/>
              <a:t>25</a:t>
            </a:r>
            <a:r>
              <a:rPr lang="zh-CN" altLang="en-US" sz="1600" dirty="0"/>
              <a:t>米，深約</a:t>
            </a:r>
            <a:r>
              <a:rPr lang="en-US" altLang="zh-CN" sz="1600" dirty="0"/>
              <a:t>3</a:t>
            </a:r>
            <a:r>
              <a:rPr lang="zh-CN" altLang="en-US" sz="1600" dirty="0"/>
              <a:t>米，寬約</a:t>
            </a:r>
            <a:r>
              <a:rPr lang="en-US" altLang="zh-CN" sz="1600" dirty="0"/>
              <a:t>10</a:t>
            </a:r>
            <a:r>
              <a:rPr lang="zh-CN" altLang="en-US" sz="1600" dirty="0"/>
              <a:t>米。與此相應，船的排水量至少在</a:t>
            </a:r>
            <a:r>
              <a:rPr lang="en-US" altLang="zh-CN" sz="1600" dirty="0"/>
              <a:t>400</a:t>
            </a:r>
            <a:r>
              <a:rPr lang="zh-CN" altLang="en-US" sz="1600" dirty="0"/>
              <a:t>噸上下，載重量</a:t>
            </a:r>
            <a:r>
              <a:rPr lang="en-US" altLang="zh-CN" sz="1600" dirty="0"/>
              <a:t>200</a:t>
            </a:r>
            <a:r>
              <a:rPr lang="zh-CN" altLang="en-US" sz="1600" dirty="0"/>
              <a:t>噸上下，可載貨幾千石（按「石」是容量單位，一石重一擔或</a:t>
            </a:r>
            <a:r>
              <a:rPr lang="en-US" altLang="zh-CN" sz="1600" dirty="0"/>
              <a:t>100</a:t>
            </a:r>
            <a:r>
              <a:rPr lang="zh-CN" altLang="en-US" sz="1600" dirty="0"/>
              <a:t>斤）。</a:t>
            </a:r>
            <a:r>
              <a:rPr lang="zh-CN" altLang="en-US" sz="1400" dirty="0"/>
              <a:t>（</a:t>
            </a:r>
            <a:r>
              <a:rPr lang="en-US" altLang="zh-CN" sz="1400" dirty="0"/>
              <a:t>《</a:t>
            </a:r>
            <a:r>
              <a:rPr lang="zh-CN" altLang="en-US" sz="1400" dirty="0"/>
              <a:t>造船史話</a:t>
            </a:r>
            <a:r>
              <a:rPr lang="en-US" altLang="zh-CN" sz="1400" dirty="0"/>
              <a:t>》</a:t>
            </a:r>
            <a:r>
              <a:rPr lang="zh-CN" altLang="en-US" sz="1400" dirty="0"/>
              <a:t>，頁</a:t>
            </a:r>
            <a:r>
              <a:rPr lang="en-US" altLang="zh-CN" sz="1400" dirty="0"/>
              <a:t>95-96</a:t>
            </a:r>
            <a:r>
              <a:rPr lang="zh-CN" altLang="en-US" sz="1400" dirty="0"/>
              <a:t>）</a:t>
            </a:r>
            <a:endParaRPr lang="zh-HK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495342" y="1196752"/>
            <a:ext cx="3469146" cy="83099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古代的工匠利用厚厚（</a:t>
            </a:r>
            <a:r>
              <a:rPr lang="en-US" altLang="zh-CN" sz="1600" dirty="0"/>
              <a:t>10-12</a:t>
            </a:r>
            <a:r>
              <a:rPr lang="zh-CN" altLang="en-US" sz="1600" dirty="0"/>
              <a:t>厘米）的木板，在船艙位置間隔出</a:t>
            </a:r>
            <a:r>
              <a:rPr lang="en-US" altLang="zh-CN" sz="1600" dirty="0"/>
              <a:t>13</a:t>
            </a:r>
            <a:r>
              <a:rPr lang="zh-CN" altLang="en-US" sz="1600" dirty="0"/>
              <a:t>個載貨區。</a:t>
            </a:r>
            <a:endParaRPr lang="zh-HK" altLang="en-US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443613" cy="194421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6" y="3284984"/>
            <a:ext cx="6612731" cy="29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lbow Connector 4"/>
          <p:cNvCxnSpPr>
            <a:endCxn id="7" idx="1"/>
          </p:cNvCxnSpPr>
          <p:nvPr/>
        </p:nvCxnSpPr>
        <p:spPr>
          <a:xfrm flipV="1">
            <a:off x="3923928" y="1612251"/>
            <a:ext cx="1571414" cy="316366"/>
          </a:xfrm>
          <a:prstGeom prst="bentConnector3">
            <a:avLst/>
          </a:prstGeom>
          <a:ln w="19050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67448" y="2067533"/>
            <a:ext cx="4097040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想一想</a:t>
            </a:r>
            <a:r>
              <a:rPr lang="zh-TW" altLang="en-US" sz="1600" dirty="0">
                <a:latin typeface="SimSun" panose="02010600030101010101" pitchFamily="2" charset="-122"/>
                <a:ea typeface="SimSun" panose="02010600030101010101" pitchFamily="2" charset="-122"/>
                <a:sym typeface="Wingdings" panose="05000000000000000000" pitchFamily="2" charset="2"/>
              </a:rPr>
              <a:t>（可參考附錄一）</a:t>
            </a:r>
            <a:endParaRPr lang="en-US" altLang="zh-CN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sz="1600" dirty="0"/>
              <a:t>泉州古船是：</a:t>
            </a:r>
            <a:endParaRPr lang="en-US" altLang="zh-CN" sz="1600" dirty="0"/>
          </a:p>
          <a:p>
            <a:pPr marL="342900" indent="-342900">
              <a:buAutoNum type="alphaUcPeriod"/>
            </a:pPr>
            <a:r>
              <a:rPr lang="zh-CN" altLang="en-US" sz="1600" dirty="0"/>
              <a:t>平底（內河船）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 ?</a:t>
            </a:r>
          </a:p>
          <a:p>
            <a:pPr marL="342900" indent="-342900">
              <a:buAutoNum type="alphaUcPeriod"/>
            </a:pPr>
            <a:r>
              <a:rPr lang="zh-CN" altLang="en-US" sz="1600" dirty="0"/>
              <a:t>尖底（海船</a:t>
            </a:r>
            <a:r>
              <a:rPr lang="en-US" altLang="zh-CN" sz="1600" dirty="0"/>
              <a:t>)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 ?</a:t>
            </a:r>
            <a:endParaRPr lang="zh-HK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807814" y="3501008"/>
            <a:ext cx="216024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HK" sz="1600" dirty="0"/>
              <a:t>2. </a:t>
            </a:r>
            <a:r>
              <a:rPr lang="zh-CN" altLang="en-US" sz="1600" dirty="0"/>
              <a:t>泉州古船是：</a:t>
            </a:r>
            <a:endParaRPr lang="en-US" altLang="zh-CN" sz="1600" dirty="0"/>
          </a:p>
          <a:p>
            <a:pPr marL="342900" indent="-342900">
              <a:buAutoNum type="alphaUcPeriod"/>
            </a:pPr>
            <a:r>
              <a:rPr lang="zh-CN" altLang="en-US" sz="1600" dirty="0"/>
              <a:t>運客船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en-US" altLang="zh-CN" sz="1600" dirty="0"/>
          </a:p>
          <a:p>
            <a:pPr marL="342900" indent="-342900">
              <a:buAutoNum type="alphaUcPeriod"/>
            </a:pPr>
            <a:r>
              <a:rPr lang="zh-CN" altLang="en-US" sz="1600" dirty="0"/>
              <a:t>運貨船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endParaRPr lang="zh-HK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926" y="6245695"/>
            <a:ext cx="422905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經考古學家修復的古船，在泉州灣古船陳列館展覽。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26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3" ma:contentTypeDescription="建立新的文件。" ma:contentTypeScope="" ma:versionID="2a2ca290894abfa32ca06bb042a9fcf4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8b94c4e05653bd9edc26884144f63ee4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2C861A8A-3909-4673-93D0-FBD4FADE7CF8}"/>
</file>

<file path=customXml/itemProps2.xml><?xml version="1.0" encoding="utf-8"?>
<ds:datastoreItem xmlns:ds="http://schemas.openxmlformats.org/officeDocument/2006/customXml" ds:itemID="{13104F57-C2B5-4583-816B-78F62620E254}"/>
</file>

<file path=customXml/itemProps3.xml><?xml version="1.0" encoding="utf-8"?>
<ds:datastoreItem xmlns:ds="http://schemas.openxmlformats.org/officeDocument/2006/customXml" ds:itemID="{F993040F-C900-489F-B536-51671804D437}"/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4750</Words>
  <Application>Microsoft Office PowerPoint</Application>
  <PresentationFormat>如螢幕大小 (4:3)</PresentationFormat>
  <Paragraphs>307</Paragraphs>
  <Slides>25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6" baseType="lpstr">
      <vt:lpstr>Adobe 繁黑體 Std B</vt:lpstr>
      <vt:lpstr>宋体</vt:lpstr>
      <vt:lpstr>宋体</vt:lpstr>
      <vt:lpstr>微軟正黑體</vt:lpstr>
      <vt:lpstr>新細明體</vt:lpstr>
      <vt:lpstr>Arial</vt:lpstr>
      <vt:lpstr>Calibri</vt:lpstr>
      <vt:lpstr>Cambria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沉船中有何發現?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CHU, Chi-fu</dc:creator>
  <cp:lastModifiedBy>NG, Lai-fan</cp:lastModifiedBy>
  <cp:revision>111</cp:revision>
  <dcterms:created xsi:type="dcterms:W3CDTF">2018-06-14T09:09:26Z</dcterms:created>
  <dcterms:modified xsi:type="dcterms:W3CDTF">2025-01-16T04:45:20Z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