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7"/>
  </p:notesMasterIdLst>
  <p:sldIdLst>
    <p:sldId id="295" r:id="rId2"/>
    <p:sldId id="298" r:id="rId3"/>
    <p:sldId id="297" r:id="rId4"/>
    <p:sldId id="300" r:id="rId5"/>
    <p:sldId id="343" r:id="rId6"/>
    <p:sldId id="335" r:id="rId7"/>
    <p:sldId id="336" r:id="rId8"/>
    <p:sldId id="337" r:id="rId9"/>
    <p:sldId id="344" r:id="rId10"/>
    <p:sldId id="339" r:id="rId11"/>
    <p:sldId id="340" r:id="rId12"/>
    <p:sldId id="341" r:id="rId13"/>
    <p:sldId id="345" r:id="rId14"/>
    <p:sldId id="326" r:id="rId15"/>
    <p:sldId id="342" r:id="rId16"/>
    <p:sldId id="327" r:id="rId17"/>
    <p:sldId id="328" r:id="rId18"/>
    <p:sldId id="331" r:id="rId19"/>
    <p:sldId id="330" r:id="rId20"/>
    <p:sldId id="321" r:id="rId21"/>
    <p:sldId id="348" r:id="rId22"/>
    <p:sldId id="349" r:id="rId23"/>
    <p:sldId id="346" r:id="rId24"/>
    <p:sldId id="347" r:id="rId25"/>
    <p:sldId id="323" r:id="rId26"/>
  </p:sldIdLst>
  <p:sldSz cx="9144000" cy="6858000" type="screen4x3"/>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HK"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32F0D2-46C4-4A92-BA90-33D7BF0CFC2C}" type="datetimeFigureOut">
              <a:rPr lang="zh-HK" altLang="en-US" smtClean="0"/>
              <a:t>21/2/2019</a:t>
            </a:fld>
            <a:endParaRPr lang="zh-HK"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HK"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8AA99C-5147-4664-9B99-935E19CA3F4D}" type="slidenum">
              <a:rPr lang="zh-HK" altLang="en-US" smtClean="0"/>
              <a:t>‹#›</a:t>
            </a:fld>
            <a:endParaRPr lang="zh-HK" altLang="en-US"/>
          </a:p>
        </p:txBody>
      </p:sp>
    </p:spTree>
    <p:extLst>
      <p:ext uri="{BB962C8B-B14F-4D97-AF65-F5344CB8AC3E}">
        <p14:creationId xmlns:p14="http://schemas.microsoft.com/office/powerpoint/2010/main" val="662713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648AA99C-5147-4664-9B99-935E19CA3F4D}" type="slidenum">
              <a:rPr lang="zh-HK" altLang="en-US" smtClean="0"/>
              <a:t>1</a:t>
            </a:fld>
            <a:endParaRPr lang="zh-HK" altLang="en-US"/>
          </a:p>
        </p:txBody>
      </p:sp>
    </p:spTree>
    <p:extLst>
      <p:ext uri="{BB962C8B-B14F-4D97-AF65-F5344CB8AC3E}">
        <p14:creationId xmlns:p14="http://schemas.microsoft.com/office/powerpoint/2010/main" val="2432658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648AA99C-5147-4664-9B99-935E19CA3F4D}" type="slidenum">
              <a:rPr lang="zh-HK" altLang="en-US" smtClean="0"/>
              <a:t>8</a:t>
            </a:fld>
            <a:endParaRPr lang="zh-HK" altLang="en-US"/>
          </a:p>
        </p:txBody>
      </p:sp>
    </p:spTree>
    <p:extLst>
      <p:ext uri="{BB962C8B-B14F-4D97-AF65-F5344CB8AC3E}">
        <p14:creationId xmlns:p14="http://schemas.microsoft.com/office/powerpoint/2010/main" val="414344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648AA99C-5147-4664-9B99-935E19CA3F4D}" type="slidenum">
              <a:rPr lang="zh-HK" altLang="en-US" smtClean="0"/>
              <a:t>11</a:t>
            </a:fld>
            <a:endParaRPr lang="zh-HK" altLang="en-US"/>
          </a:p>
        </p:txBody>
      </p:sp>
    </p:spTree>
    <p:extLst>
      <p:ext uri="{BB962C8B-B14F-4D97-AF65-F5344CB8AC3E}">
        <p14:creationId xmlns:p14="http://schemas.microsoft.com/office/powerpoint/2010/main" val="2689528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648AA99C-5147-4664-9B99-935E19CA3F4D}" type="slidenum">
              <a:rPr lang="zh-HK" altLang="en-US" smtClean="0"/>
              <a:t>13</a:t>
            </a:fld>
            <a:endParaRPr lang="zh-HK" altLang="en-US"/>
          </a:p>
        </p:txBody>
      </p:sp>
    </p:spTree>
    <p:extLst>
      <p:ext uri="{BB962C8B-B14F-4D97-AF65-F5344CB8AC3E}">
        <p14:creationId xmlns:p14="http://schemas.microsoft.com/office/powerpoint/2010/main" val="1229951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HK" altLang="en-US"/>
          </a:p>
        </p:txBody>
      </p:sp>
      <p:sp>
        <p:nvSpPr>
          <p:cNvPr id="4" name="日期版面配置區 3"/>
          <p:cNvSpPr>
            <a:spLocks noGrp="1"/>
          </p:cNvSpPr>
          <p:nvPr>
            <p:ph type="dt" sz="half" idx="10"/>
          </p:nvPr>
        </p:nvSpPr>
        <p:spPr/>
        <p:txBody>
          <a:bodyPr/>
          <a:lstStyle/>
          <a:p>
            <a:fld id="{450789C7-6AEC-4B9C-B279-9ABBFB37B3EB}" type="datetimeFigureOut">
              <a:rPr lang="zh-HK" altLang="en-US" smtClean="0"/>
              <a:t>21/2/2019</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383831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450789C7-6AEC-4B9C-B279-9ABBFB37B3EB}" type="datetimeFigureOut">
              <a:rPr lang="zh-HK" altLang="en-US" smtClean="0"/>
              <a:t>21/2/2019</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730716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450789C7-6AEC-4B9C-B279-9ABBFB37B3EB}" type="datetimeFigureOut">
              <a:rPr lang="zh-HK" altLang="en-US" smtClean="0"/>
              <a:t>21/2/2019</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3353388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450789C7-6AEC-4B9C-B279-9ABBFB37B3EB}" type="datetimeFigureOut">
              <a:rPr lang="zh-HK" altLang="en-US" smtClean="0"/>
              <a:t>21/2/2019</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1620086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450789C7-6AEC-4B9C-B279-9ABBFB37B3EB}" type="datetimeFigureOut">
              <a:rPr lang="zh-HK" altLang="en-US" smtClean="0"/>
              <a:t>21/2/2019</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37879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日期版面配置區 4"/>
          <p:cNvSpPr>
            <a:spLocks noGrp="1"/>
          </p:cNvSpPr>
          <p:nvPr>
            <p:ph type="dt" sz="half" idx="10"/>
          </p:nvPr>
        </p:nvSpPr>
        <p:spPr/>
        <p:txBody>
          <a:bodyPr/>
          <a:lstStyle/>
          <a:p>
            <a:fld id="{450789C7-6AEC-4B9C-B279-9ABBFB37B3EB}" type="datetimeFigureOut">
              <a:rPr lang="zh-HK" altLang="en-US" smtClean="0"/>
              <a:t>21/2/2019</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1648265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7" name="日期版面配置區 6"/>
          <p:cNvSpPr>
            <a:spLocks noGrp="1"/>
          </p:cNvSpPr>
          <p:nvPr>
            <p:ph type="dt" sz="half" idx="10"/>
          </p:nvPr>
        </p:nvSpPr>
        <p:spPr/>
        <p:txBody>
          <a:bodyPr/>
          <a:lstStyle/>
          <a:p>
            <a:fld id="{450789C7-6AEC-4B9C-B279-9ABBFB37B3EB}" type="datetimeFigureOut">
              <a:rPr lang="zh-HK" altLang="en-US" smtClean="0"/>
              <a:t>21/2/2019</a:t>
            </a:fld>
            <a:endParaRPr lang="zh-HK" altLang="en-US"/>
          </a:p>
        </p:txBody>
      </p:sp>
      <p:sp>
        <p:nvSpPr>
          <p:cNvPr id="8" name="頁尾版面配置區 7"/>
          <p:cNvSpPr>
            <a:spLocks noGrp="1"/>
          </p:cNvSpPr>
          <p:nvPr>
            <p:ph type="ftr" sz="quarter" idx="11"/>
          </p:nvPr>
        </p:nvSpPr>
        <p:spPr/>
        <p:txBody>
          <a:bodyPr/>
          <a:lstStyle/>
          <a:p>
            <a:endParaRPr lang="zh-HK" altLang="en-US"/>
          </a:p>
        </p:txBody>
      </p:sp>
      <p:sp>
        <p:nvSpPr>
          <p:cNvPr id="9" name="投影片編號版面配置區 8"/>
          <p:cNvSpPr>
            <a:spLocks noGrp="1"/>
          </p:cNvSpPr>
          <p:nvPr>
            <p:ph type="sldNum" sz="quarter" idx="12"/>
          </p:nvPr>
        </p:nvSpPr>
        <p:spPr/>
        <p:txBody>
          <a:body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1756415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日期版面配置區 2"/>
          <p:cNvSpPr>
            <a:spLocks noGrp="1"/>
          </p:cNvSpPr>
          <p:nvPr>
            <p:ph type="dt" sz="half" idx="10"/>
          </p:nvPr>
        </p:nvSpPr>
        <p:spPr/>
        <p:txBody>
          <a:bodyPr/>
          <a:lstStyle/>
          <a:p>
            <a:fld id="{450789C7-6AEC-4B9C-B279-9ABBFB37B3EB}" type="datetimeFigureOut">
              <a:rPr lang="zh-HK" altLang="en-US" smtClean="0"/>
              <a:t>21/2/2019</a:t>
            </a:fld>
            <a:endParaRPr lang="zh-HK" altLang="en-US"/>
          </a:p>
        </p:txBody>
      </p:sp>
      <p:sp>
        <p:nvSpPr>
          <p:cNvPr id="4" name="頁尾版面配置區 3"/>
          <p:cNvSpPr>
            <a:spLocks noGrp="1"/>
          </p:cNvSpPr>
          <p:nvPr>
            <p:ph type="ftr" sz="quarter" idx="11"/>
          </p:nvPr>
        </p:nvSpPr>
        <p:spPr/>
        <p:txBody>
          <a:bodyPr/>
          <a:lstStyle/>
          <a:p>
            <a:endParaRPr lang="zh-HK" altLang="en-US"/>
          </a:p>
        </p:txBody>
      </p:sp>
      <p:sp>
        <p:nvSpPr>
          <p:cNvPr id="5" name="投影片編號版面配置區 4"/>
          <p:cNvSpPr>
            <a:spLocks noGrp="1"/>
          </p:cNvSpPr>
          <p:nvPr>
            <p:ph type="sldNum" sz="quarter" idx="12"/>
          </p:nvPr>
        </p:nvSpPr>
        <p:spPr/>
        <p:txBody>
          <a:body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317847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50789C7-6AEC-4B9C-B279-9ABBFB37B3EB}" type="datetimeFigureOut">
              <a:rPr lang="zh-HK" altLang="en-US" smtClean="0"/>
              <a:t>21/2/2019</a:t>
            </a:fld>
            <a:endParaRPr lang="zh-HK" altLang="en-US"/>
          </a:p>
        </p:txBody>
      </p:sp>
      <p:sp>
        <p:nvSpPr>
          <p:cNvPr id="3" name="頁尾版面配置區 2"/>
          <p:cNvSpPr>
            <a:spLocks noGrp="1"/>
          </p:cNvSpPr>
          <p:nvPr>
            <p:ph type="ftr" sz="quarter" idx="11"/>
          </p:nvPr>
        </p:nvSpPr>
        <p:spPr/>
        <p:txBody>
          <a:bodyPr/>
          <a:lstStyle/>
          <a:p>
            <a:endParaRPr lang="zh-HK" altLang="en-US"/>
          </a:p>
        </p:txBody>
      </p:sp>
      <p:sp>
        <p:nvSpPr>
          <p:cNvPr id="4" name="投影片編號版面配置區 3"/>
          <p:cNvSpPr>
            <a:spLocks noGrp="1"/>
          </p:cNvSpPr>
          <p:nvPr>
            <p:ph type="sldNum" sz="quarter" idx="12"/>
          </p:nvPr>
        </p:nvSpPr>
        <p:spPr/>
        <p:txBody>
          <a:body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1240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450789C7-6AEC-4B9C-B279-9ABBFB37B3EB}" type="datetimeFigureOut">
              <a:rPr lang="zh-HK" altLang="en-US" smtClean="0"/>
              <a:t>21/2/2019</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3247173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450789C7-6AEC-4B9C-B279-9ABBFB37B3EB}" type="datetimeFigureOut">
              <a:rPr lang="zh-HK" altLang="en-US" smtClean="0"/>
              <a:t>21/2/2019</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4137724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789C7-6AEC-4B9C-B279-9ABBFB37B3EB}" type="datetimeFigureOut">
              <a:rPr lang="zh-HK" altLang="en-US" smtClean="0"/>
              <a:t>21/2/2019</a:t>
            </a:fld>
            <a:endParaRPr lang="zh-HK"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218714744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504" y="1196752"/>
            <a:ext cx="8856984" cy="1200329"/>
          </a:xfrm>
          <a:prstGeom prst="rect">
            <a:avLst/>
          </a:prstGeom>
          <a:noFill/>
          <a:ln>
            <a:solidFill>
              <a:schemeClr val="accent1"/>
            </a:solidFill>
          </a:ln>
        </p:spPr>
        <p:txBody>
          <a:bodyPr wrap="square" rtlCol="0">
            <a:spAutoFit/>
          </a:bodyPr>
          <a:lstStyle/>
          <a:p>
            <a:r>
              <a:rPr lang="zh-CN" altLang="en-US" dirty="0" smtClean="0">
                <a:latin typeface="宋体" panose="02010600030101010101" pitchFamily="2" charset="-122"/>
                <a:ea typeface="宋体" panose="02010600030101010101" pitchFamily="2" charset="-122"/>
              </a:rPr>
              <a:t>甲午戰爭，</a:t>
            </a:r>
            <a:r>
              <a:rPr lang="zh-CN" altLang="en-US" dirty="0">
                <a:latin typeface="宋体" panose="02010600030101010101" pitchFamily="2" charset="-122"/>
                <a:ea typeface="宋体" panose="02010600030101010101" pitchFamily="2" charset="-122"/>
              </a:rPr>
              <a:t>清朝</a:t>
            </a:r>
            <a:r>
              <a:rPr lang="zh-CN" altLang="en-US" dirty="0" smtClean="0">
                <a:latin typeface="宋体" panose="02010600030101010101" pitchFamily="2" charset="-122"/>
                <a:ea typeface="宋体" panose="02010600030101010101" pitchFamily="2" charset="-122"/>
              </a:rPr>
              <a:t>無論陸上還是海上，均被鄰近小國日本重創。清朝為求盡快結束戰爭，派出李鴻章以欽差大臣的身份，遠赴日本下關，與日本首相伊藤博文進行停戰談判。過程曲折，談判以外，李鴻章還在街頭受到槍擊。形勢處於下風，一代名臣李鴻章即使卑躬屈膝，仍不能不簽下喪權辱國的</a:t>
            </a:r>
            <a:r>
              <a:rPr lang="en-US" altLang="zh-CN" dirty="0" smtClean="0">
                <a:latin typeface="宋体" panose="02010600030101010101" pitchFamily="2" charset="-122"/>
                <a:ea typeface="宋体" panose="02010600030101010101" pitchFamily="2" charset="-122"/>
              </a:rPr>
              <a:t>《</a:t>
            </a:r>
            <a:r>
              <a:rPr lang="zh-CN" altLang="en-US" dirty="0" smtClean="0">
                <a:latin typeface="宋体" panose="02010600030101010101" pitchFamily="2" charset="-122"/>
                <a:ea typeface="宋体" panose="02010600030101010101" pitchFamily="2" charset="-122"/>
              </a:rPr>
              <a:t>馬關條約</a:t>
            </a:r>
            <a:r>
              <a:rPr lang="en-US" altLang="zh-CN" dirty="0" smtClean="0">
                <a:latin typeface="宋体" panose="02010600030101010101" pitchFamily="2" charset="-122"/>
                <a:ea typeface="宋体" panose="02010600030101010101" pitchFamily="2" charset="-122"/>
              </a:rPr>
              <a:t>》</a:t>
            </a:r>
            <a:r>
              <a:rPr lang="zh-CN" altLang="en-US" dirty="0" smtClean="0">
                <a:latin typeface="宋体" panose="02010600030101010101" pitchFamily="2" charset="-122"/>
                <a:ea typeface="宋体" panose="02010600030101010101" pitchFamily="2" charset="-122"/>
              </a:rPr>
              <a:t>。</a:t>
            </a:r>
            <a:endParaRPr lang="en-US" altLang="zh-CN" dirty="0" smtClean="0">
              <a:latin typeface="宋体" panose="02010600030101010101" pitchFamily="2" charset="-122"/>
              <a:ea typeface="宋体" panose="02010600030101010101" pitchFamily="2" charset="-122"/>
            </a:endParaRPr>
          </a:p>
        </p:txBody>
      </p:sp>
      <p:sp>
        <p:nvSpPr>
          <p:cNvPr id="5" name="TextBox 4"/>
          <p:cNvSpPr txBox="1"/>
          <p:nvPr/>
        </p:nvSpPr>
        <p:spPr>
          <a:xfrm>
            <a:off x="3556948" y="5758879"/>
            <a:ext cx="5403695" cy="307777"/>
          </a:xfrm>
          <a:prstGeom prst="rect">
            <a:avLst/>
          </a:prstGeom>
          <a:solidFill>
            <a:schemeClr val="accent3">
              <a:lumMod val="20000"/>
              <a:lumOff val="80000"/>
            </a:schemeClr>
          </a:solidFill>
        </p:spPr>
        <p:txBody>
          <a:bodyPr wrap="square" rtlCol="0">
            <a:spAutoFit/>
          </a:bodyPr>
          <a:lstStyle/>
          <a:p>
            <a:r>
              <a:rPr lang="zh-CN" altLang="en-US" sz="1400" dirty="0" smtClean="0"/>
              <a:t>春帆樓，曾是中日馬關條約的會談地點。</a:t>
            </a:r>
            <a:endParaRPr lang="zh-HK" altLang="en-US" sz="1400" dirty="0"/>
          </a:p>
        </p:txBody>
      </p:sp>
      <p:sp>
        <p:nvSpPr>
          <p:cNvPr id="2" name="TextBox 1"/>
          <p:cNvSpPr txBox="1"/>
          <p:nvPr/>
        </p:nvSpPr>
        <p:spPr>
          <a:xfrm>
            <a:off x="107529" y="4077072"/>
            <a:ext cx="3344465" cy="1077218"/>
          </a:xfrm>
          <a:prstGeom prst="rect">
            <a:avLst/>
          </a:prstGeom>
          <a:noFill/>
          <a:ln>
            <a:solidFill>
              <a:schemeClr val="tx2">
                <a:lumMod val="40000"/>
                <a:lumOff val="60000"/>
              </a:schemeClr>
            </a:solidFill>
          </a:ln>
        </p:spPr>
        <p:txBody>
          <a:bodyPr wrap="square" rtlCol="0">
            <a:spAutoFit/>
          </a:bodyPr>
          <a:lstStyle/>
          <a:p>
            <a:r>
              <a:rPr lang="zh-TW" altLang="en-US" sz="1600" dirty="0" smtClean="0">
                <a:ea typeface="宋体" panose="02010600030101010101" pitchFamily="2" charset="-122"/>
              </a:rPr>
              <a:t>在本部分</a:t>
            </a:r>
            <a:r>
              <a:rPr lang="zh-TW" altLang="en-US" sz="1600" dirty="0">
                <a:ea typeface="宋体" panose="02010600030101010101" pitchFamily="2" charset="-122"/>
              </a:rPr>
              <a:t>，</a:t>
            </a:r>
            <a:r>
              <a:rPr lang="zh-TW" altLang="en-US" sz="1600" dirty="0" smtClean="0">
                <a:ea typeface="宋体" panose="02010600030101010101" pitchFamily="2" charset="-122"/>
              </a:rPr>
              <a:t>你</a:t>
            </a:r>
            <a:r>
              <a:rPr lang="zh-CN" altLang="en-US" sz="1600" dirty="0" smtClean="0">
                <a:ea typeface="宋体" panose="02010600030101010101" pitchFamily="2" charset="-122"/>
              </a:rPr>
              <a:t>將</a:t>
            </a:r>
            <a:r>
              <a:rPr lang="zh-CN" altLang="en-US" sz="1600" dirty="0">
                <a:ea typeface="宋体" panose="02010600030101010101" pitchFamily="2" charset="-122"/>
              </a:rPr>
              <a:t>可以學到：</a:t>
            </a:r>
            <a:endParaRPr lang="en-US" altLang="zh-CN" sz="1600" dirty="0">
              <a:ea typeface="宋体" panose="02010600030101010101" pitchFamily="2" charset="-122"/>
            </a:endParaRPr>
          </a:p>
          <a:p>
            <a:pPr marL="342900" indent="-342900">
              <a:buAutoNum type="arabicPeriod"/>
            </a:pPr>
            <a:r>
              <a:rPr lang="zh-CN" altLang="en-US" sz="1600" dirty="0">
                <a:ea typeface="宋体" panose="02010600030101010101" pitchFamily="2" charset="-122"/>
              </a:rPr>
              <a:t>甲午戰爭的背景</a:t>
            </a:r>
            <a:endParaRPr lang="en-US" altLang="zh-CN" sz="1600" dirty="0">
              <a:ea typeface="宋体" panose="02010600030101010101" pitchFamily="2" charset="-122"/>
            </a:endParaRPr>
          </a:p>
          <a:p>
            <a:pPr marL="342900" indent="-342900">
              <a:buAutoNum type="arabicPeriod"/>
            </a:pPr>
            <a:r>
              <a:rPr lang="en-US" altLang="zh-CN" sz="1600" dirty="0">
                <a:ea typeface="宋体" panose="02010600030101010101" pitchFamily="2" charset="-122"/>
              </a:rPr>
              <a:t>《</a:t>
            </a:r>
            <a:r>
              <a:rPr lang="zh-CN" altLang="en-US" sz="1600" dirty="0">
                <a:ea typeface="宋体" panose="02010600030101010101" pitchFamily="2" charset="-122"/>
              </a:rPr>
              <a:t>馬關條約</a:t>
            </a:r>
            <a:r>
              <a:rPr lang="en-US" altLang="zh-CN" sz="1600" dirty="0">
                <a:ea typeface="宋体" panose="02010600030101010101" pitchFamily="2" charset="-122"/>
              </a:rPr>
              <a:t>》</a:t>
            </a:r>
            <a:r>
              <a:rPr lang="zh-CN" altLang="en-US" sz="1600" dirty="0">
                <a:ea typeface="宋体" panose="02010600030101010101" pitchFamily="2" charset="-122"/>
              </a:rPr>
              <a:t>的談判過程</a:t>
            </a:r>
            <a:endParaRPr lang="en-US" altLang="zh-CN" sz="1600" dirty="0">
              <a:ea typeface="宋体" panose="02010600030101010101" pitchFamily="2" charset="-122"/>
            </a:endParaRPr>
          </a:p>
          <a:p>
            <a:pPr marL="342900" indent="-342900">
              <a:buAutoNum type="arabicPeriod"/>
            </a:pPr>
            <a:r>
              <a:rPr lang="en-US" altLang="zh-CN" sz="1600" dirty="0">
                <a:ea typeface="宋体" panose="02010600030101010101" pitchFamily="2" charset="-122"/>
              </a:rPr>
              <a:t>《</a:t>
            </a:r>
            <a:r>
              <a:rPr lang="zh-CN" altLang="en-US" sz="1600" dirty="0">
                <a:ea typeface="宋体" panose="02010600030101010101" pitchFamily="2" charset="-122"/>
              </a:rPr>
              <a:t>馬關條約</a:t>
            </a:r>
            <a:r>
              <a:rPr lang="en-US" altLang="zh-CN" sz="1600" dirty="0">
                <a:ea typeface="宋体" panose="02010600030101010101" pitchFamily="2" charset="-122"/>
              </a:rPr>
              <a:t>》</a:t>
            </a:r>
            <a:r>
              <a:rPr lang="zh-CN" altLang="en-US" sz="1600" dirty="0">
                <a:ea typeface="宋体" panose="02010600030101010101" pitchFamily="2" charset="-122"/>
              </a:rPr>
              <a:t>對中國的影響</a:t>
            </a:r>
            <a:endParaRPr lang="zh-HK" altLang="en-US" sz="1600" dirty="0"/>
          </a:p>
        </p:txBody>
      </p:sp>
      <p:sp>
        <p:nvSpPr>
          <p:cNvPr id="6" name="TextBox 5"/>
          <p:cNvSpPr txBox="1"/>
          <p:nvPr/>
        </p:nvSpPr>
        <p:spPr>
          <a:xfrm>
            <a:off x="107529" y="2711392"/>
            <a:ext cx="3344465" cy="1077218"/>
          </a:xfrm>
          <a:prstGeom prst="rect">
            <a:avLst/>
          </a:prstGeom>
          <a:noFill/>
          <a:ln>
            <a:solidFill>
              <a:schemeClr val="tx2">
                <a:lumMod val="40000"/>
                <a:lumOff val="60000"/>
              </a:schemeClr>
            </a:solidFill>
          </a:ln>
        </p:spPr>
        <p:txBody>
          <a:bodyPr wrap="square" rtlCol="0">
            <a:spAutoFit/>
          </a:bodyPr>
          <a:lstStyle/>
          <a:p>
            <a:r>
              <a:rPr lang="en-US" altLang="zh-CN" sz="1600" dirty="0" smtClean="0"/>
              <a:t>《</a:t>
            </a:r>
            <a:r>
              <a:rPr lang="zh-CN" altLang="en-US" sz="1600" dirty="0" smtClean="0"/>
              <a:t>馬關條約</a:t>
            </a:r>
            <a:r>
              <a:rPr lang="en-US" altLang="zh-CN" sz="1600" dirty="0" smtClean="0"/>
              <a:t>》</a:t>
            </a:r>
            <a:r>
              <a:rPr lang="zh-CN" altLang="en-US" sz="1600" dirty="0" smtClean="0"/>
              <a:t>的歷史，頗為複雜，</a:t>
            </a:r>
            <a:r>
              <a:rPr lang="zh-TW" altLang="en-US" sz="1600" dirty="0" smtClean="0">
                <a:latin typeface="SimSun" panose="02010600030101010101" pitchFamily="2" charset="-122"/>
                <a:ea typeface="SimSun" panose="02010600030101010101" pitchFamily="2" charset="-122"/>
              </a:rPr>
              <a:t>本課題</a:t>
            </a:r>
            <a:r>
              <a:rPr lang="zh-CN" altLang="en-US" sz="1600" dirty="0" smtClean="0"/>
              <a:t>盡量圍繞在</a:t>
            </a:r>
            <a:r>
              <a:rPr lang="en-US" altLang="zh-CN" sz="1600" dirty="0" smtClean="0"/>
              <a:t>1895</a:t>
            </a:r>
            <a:r>
              <a:rPr lang="zh-CN" altLang="en-US" sz="1600" dirty="0" smtClean="0"/>
              <a:t>年日本下關春帆樓所發生的一切，深入淺出地說出這個故事。</a:t>
            </a:r>
            <a:endParaRPr lang="zh-HK" altLang="en-US" sz="1600"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0793" y="2701098"/>
            <a:ext cx="5403695" cy="303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3"/>
          <p:cNvSpPr txBox="1">
            <a:spLocks/>
          </p:cNvSpPr>
          <p:nvPr/>
        </p:nvSpPr>
        <p:spPr>
          <a:xfrm>
            <a:off x="0" y="0"/>
            <a:ext cx="4932040" cy="762000"/>
          </a:xfrm>
          <a:prstGeom prst="rect">
            <a:avLst/>
          </a:prstGeom>
          <a:solidFill>
            <a:schemeClr val="accent2">
              <a:lumMod val="40000"/>
              <a:lumOff val="6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200" dirty="0" smtClean="0">
                <a:latin typeface="Adobe 繁黑體 Std B" pitchFamily="34" charset="-128"/>
                <a:ea typeface="Adobe 繁黑體 Std B" pitchFamily="34" charset="-128"/>
              </a:rPr>
              <a:t>行刺李鴻章</a:t>
            </a:r>
            <a:r>
              <a:rPr lang="zh-CN" altLang="en-US" sz="3200" dirty="0" smtClean="0">
                <a:latin typeface="Adobe 繁黑體 Std B" pitchFamily="34" charset="-128"/>
                <a:ea typeface="Adobe 繁黑體 Std B" pitchFamily="34" charset="-128"/>
              </a:rPr>
              <a:t>：刀鋒下的外交</a:t>
            </a:r>
            <a:endParaRPr lang="en-US" sz="3200" dirty="0">
              <a:latin typeface="Adobe 繁黑體 Std B" pitchFamily="34" charset="-128"/>
              <a:ea typeface="Adobe 繁黑體 Std B" pitchFamily="34" charset="-128"/>
            </a:endParaRPr>
          </a:p>
        </p:txBody>
      </p:sp>
      <p:sp>
        <p:nvSpPr>
          <p:cNvPr id="11" name="Subtitle 4"/>
          <p:cNvSpPr txBox="1">
            <a:spLocks/>
          </p:cNvSpPr>
          <p:nvPr/>
        </p:nvSpPr>
        <p:spPr>
          <a:xfrm>
            <a:off x="3886201" y="609600"/>
            <a:ext cx="5257800" cy="457200"/>
          </a:xfrm>
          <a:prstGeom prst="rect">
            <a:avLst/>
          </a:prstGeom>
          <a:solidFill>
            <a:schemeClr val="tx2">
              <a:lumMod val="20000"/>
              <a:lumOff val="80000"/>
            </a:schemeClr>
          </a:solidFill>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zh-CN" altLang="en-US" sz="2400" dirty="0" smtClean="0">
                <a:solidFill>
                  <a:schemeClr val="tx1">
                    <a:lumMod val="75000"/>
                    <a:lumOff val="25000"/>
                  </a:schemeClr>
                </a:solidFill>
                <a:latin typeface="Adobe 繁黑體 Std B" pitchFamily="34" charset="-128"/>
                <a:ea typeface="Adobe 繁黑體 Std B" pitchFamily="34" charset="-128"/>
              </a:rPr>
              <a:t>相關課題：</a:t>
            </a:r>
            <a:r>
              <a:rPr lang="en-US" altLang="zh-CN" sz="2400" dirty="0" smtClean="0">
                <a:solidFill>
                  <a:schemeClr val="tx1">
                    <a:lumMod val="75000"/>
                    <a:lumOff val="25000"/>
                  </a:schemeClr>
                </a:solidFill>
                <a:latin typeface="Adobe 繁黑體 Std B" pitchFamily="34" charset="-128"/>
                <a:ea typeface="Adobe 繁黑體 Std B" pitchFamily="34" charset="-128"/>
              </a:rPr>
              <a:t>《</a:t>
            </a:r>
            <a:r>
              <a:rPr lang="zh-CN" altLang="en-US" sz="2400" dirty="0" smtClean="0">
                <a:solidFill>
                  <a:schemeClr val="tx1">
                    <a:lumMod val="75000"/>
                    <a:lumOff val="25000"/>
                  </a:schemeClr>
                </a:solidFill>
                <a:latin typeface="Adobe 繁黑體 Std B" pitchFamily="34" charset="-128"/>
                <a:ea typeface="Adobe 繁黑體 Std B" pitchFamily="34" charset="-128"/>
              </a:rPr>
              <a:t>馬關條約</a:t>
            </a:r>
            <a:r>
              <a:rPr lang="en-US" altLang="zh-CN" sz="2400" dirty="0" smtClean="0">
                <a:solidFill>
                  <a:schemeClr val="tx1">
                    <a:lumMod val="75000"/>
                    <a:lumOff val="25000"/>
                  </a:schemeClr>
                </a:solidFill>
                <a:latin typeface="Adobe 繁黑體 Std B" pitchFamily="34" charset="-128"/>
                <a:ea typeface="Adobe 繁黑體 Std B" pitchFamily="34" charset="-128"/>
              </a:rPr>
              <a:t>》</a:t>
            </a:r>
            <a:r>
              <a:rPr lang="zh-CN" altLang="en-US" sz="2400" dirty="0" smtClean="0">
                <a:solidFill>
                  <a:schemeClr val="tx1">
                    <a:lumMod val="75000"/>
                    <a:lumOff val="25000"/>
                  </a:schemeClr>
                </a:solidFill>
                <a:latin typeface="Adobe 繁黑體 Std B" pitchFamily="34" charset="-128"/>
                <a:ea typeface="Adobe 繁黑體 Std B" pitchFamily="34" charset="-128"/>
              </a:rPr>
              <a:t>的背景和影響</a:t>
            </a:r>
            <a:endParaRPr lang="en-US" sz="2400" dirty="0">
              <a:solidFill>
                <a:schemeClr val="tx1">
                  <a:lumMod val="75000"/>
                  <a:lumOff val="25000"/>
                </a:schemeClr>
              </a:solidFill>
              <a:latin typeface="Adobe 繁黑體 Std B" pitchFamily="34" charset="-128"/>
              <a:ea typeface="Adobe 繁黑體 Std B" pitchFamily="34" charset="-128"/>
            </a:endParaRPr>
          </a:p>
        </p:txBody>
      </p:sp>
    </p:spTree>
    <p:extLst>
      <p:ext uri="{BB962C8B-B14F-4D97-AF65-F5344CB8AC3E}">
        <p14:creationId xmlns:p14="http://schemas.microsoft.com/office/powerpoint/2010/main" val="258947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7" y="0"/>
            <a:ext cx="917485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812360" y="3645024"/>
            <a:ext cx="400110" cy="660176"/>
          </a:xfrm>
          <a:prstGeom prst="rect">
            <a:avLst/>
          </a:prstGeom>
          <a:solidFill>
            <a:schemeClr val="accent2">
              <a:lumMod val="20000"/>
              <a:lumOff val="80000"/>
            </a:schemeClr>
          </a:solidFill>
        </p:spPr>
        <p:txBody>
          <a:bodyPr vert="eaVert" wrap="square" rtlCol="0">
            <a:spAutoFit/>
          </a:bodyPr>
          <a:lstStyle/>
          <a:p>
            <a:r>
              <a:rPr lang="zh-CN" altLang="en-US" sz="1400" dirty="0" smtClean="0"/>
              <a:t>李鴻章</a:t>
            </a:r>
            <a:endParaRPr lang="zh-HK" altLang="en-US" sz="1400" dirty="0"/>
          </a:p>
        </p:txBody>
      </p:sp>
      <p:sp>
        <p:nvSpPr>
          <p:cNvPr id="5" name="TextBox 4"/>
          <p:cNvSpPr txBox="1"/>
          <p:nvPr/>
        </p:nvSpPr>
        <p:spPr>
          <a:xfrm>
            <a:off x="5580112" y="3789040"/>
            <a:ext cx="400110" cy="660176"/>
          </a:xfrm>
          <a:prstGeom prst="rect">
            <a:avLst/>
          </a:prstGeom>
          <a:solidFill>
            <a:schemeClr val="accent2">
              <a:lumMod val="20000"/>
              <a:lumOff val="80000"/>
            </a:schemeClr>
          </a:solidFill>
        </p:spPr>
        <p:txBody>
          <a:bodyPr vert="eaVert" wrap="square" rtlCol="0">
            <a:spAutoFit/>
          </a:bodyPr>
          <a:lstStyle/>
          <a:p>
            <a:r>
              <a:rPr lang="zh-CN" altLang="en-US" sz="1400" dirty="0" smtClean="0"/>
              <a:t>李經方</a:t>
            </a:r>
            <a:endParaRPr lang="zh-HK" altLang="en-US" sz="1400" dirty="0"/>
          </a:p>
        </p:txBody>
      </p:sp>
      <p:sp>
        <p:nvSpPr>
          <p:cNvPr id="6" name="TextBox 5"/>
          <p:cNvSpPr txBox="1"/>
          <p:nvPr/>
        </p:nvSpPr>
        <p:spPr>
          <a:xfrm>
            <a:off x="3923928" y="4118745"/>
            <a:ext cx="400110" cy="660176"/>
          </a:xfrm>
          <a:prstGeom prst="rect">
            <a:avLst/>
          </a:prstGeom>
          <a:solidFill>
            <a:schemeClr val="accent2">
              <a:lumMod val="20000"/>
              <a:lumOff val="80000"/>
            </a:schemeClr>
          </a:solidFill>
        </p:spPr>
        <p:txBody>
          <a:bodyPr vert="eaVert" wrap="square" rtlCol="0">
            <a:spAutoFit/>
          </a:bodyPr>
          <a:lstStyle/>
          <a:p>
            <a:r>
              <a:rPr lang="zh-CN" altLang="en-US" sz="1400" dirty="0" smtClean="0"/>
              <a:t>馬建忠</a:t>
            </a:r>
            <a:endParaRPr lang="zh-HK" altLang="en-US" sz="1400" dirty="0"/>
          </a:p>
        </p:txBody>
      </p:sp>
      <p:sp>
        <p:nvSpPr>
          <p:cNvPr id="7" name="TextBox 6"/>
          <p:cNvSpPr txBox="1"/>
          <p:nvPr/>
        </p:nvSpPr>
        <p:spPr>
          <a:xfrm>
            <a:off x="683568" y="3356992"/>
            <a:ext cx="400110" cy="864096"/>
          </a:xfrm>
          <a:prstGeom prst="rect">
            <a:avLst/>
          </a:prstGeom>
          <a:solidFill>
            <a:schemeClr val="accent5">
              <a:lumMod val="60000"/>
              <a:lumOff val="40000"/>
            </a:schemeClr>
          </a:solidFill>
        </p:spPr>
        <p:txBody>
          <a:bodyPr vert="eaVert" wrap="square" rtlCol="0">
            <a:spAutoFit/>
          </a:bodyPr>
          <a:lstStyle/>
          <a:p>
            <a:r>
              <a:rPr lang="zh-CN" altLang="en-US" sz="1400" dirty="0" smtClean="0"/>
              <a:t>陸奧廣吉</a:t>
            </a:r>
            <a:endParaRPr lang="zh-HK" altLang="en-US" sz="1400" dirty="0"/>
          </a:p>
        </p:txBody>
      </p:sp>
      <p:sp>
        <p:nvSpPr>
          <p:cNvPr id="8" name="TextBox 7"/>
          <p:cNvSpPr txBox="1"/>
          <p:nvPr/>
        </p:nvSpPr>
        <p:spPr>
          <a:xfrm>
            <a:off x="42005" y="1120877"/>
            <a:ext cx="400110" cy="864096"/>
          </a:xfrm>
          <a:prstGeom prst="rect">
            <a:avLst/>
          </a:prstGeom>
          <a:solidFill>
            <a:schemeClr val="accent5">
              <a:lumMod val="60000"/>
              <a:lumOff val="40000"/>
            </a:schemeClr>
          </a:solidFill>
        </p:spPr>
        <p:txBody>
          <a:bodyPr vert="eaVert" wrap="square" rtlCol="0">
            <a:spAutoFit/>
          </a:bodyPr>
          <a:lstStyle/>
          <a:p>
            <a:r>
              <a:rPr lang="zh-CN" altLang="en-US" sz="1400" dirty="0" smtClean="0"/>
              <a:t>中田敬義</a:t>
            </a:r>
            <a:endParaRPr lang="zh-HK" altLang="en-US" sz="1400" dirty="0"/>
          </a:p>
        </p:txBody>
      </p:sp>
      <p:sp>
        <p:nvSpPr>
          <p:cNvPr id="10" name="TextBox 9"/>
          <p:cNvSpPr txBox="1"/>
          <p:nvPr/>
        </p:nvSpPr>
        <p:spPr>
          <a:xfrm>
            <a:off x="1331640" y="610272"/>
            <a:ext cx="400110" cy="1021210"/>
          </a:xfrm>
          <a:prstGeom prst="rect">
            <a:avLst/>
          </a:prstGeom>
          <a:solidFill>
            <a:schemeClr val="accent5">
              <a:lumMod val="60000"/>
              <a:lumOff val="40000"/>
            </a:schemeClr>
          </a:solidFill>
        </p:spPr>
        <p:txBody>
          <a:bodyPr vert="eaVert" wrap="square" rtlCol="0">
            <a:spAutoFit/>
          </a:bodyPr>
          <a:lstStyle/>
          <a:p>
            <a:r>
              <a:rPr lang="zh-CN" altLang="en-US" sz="1400" dirty="0" smtClean="0"/>
              <a:t>伊東已代治</a:t>
            </a:r>
            <a:endParaRPr lang="zh-HK" altLang="en-US" sz="1400" dirty="0"/>
          </a:p>
        </p:txBody>
      </p:sp>
      <p:sp>
        <p:nvSpPr>
          <p:cNvPr id="11" name="TextBox 10"/>
          <p:cNvSpPr txBox="1"/>
          <p:nvPr/>
        </p:nvSpPr>
        <p:spPr>
          <a:xfrm>
            <a:off x="2339752" y="676231"/>
            <a:ext cx="400110" cy="864096"/>
          </a:xfrm>
          <a:prstGeom prst="rect">
            <a:avLst/>
          </a:prstGeom>
          <a:solidFill>
            <a:schemeClr val="accent5">
              <a:lumMod val="60000"/>
              <a:lumOff val="40000"/>
            </a:schemeClr>
          </a:solidFill>
        </p:spPr>
        <p:txBody>
          <a:bodyPr vert="eaVert" wrap="square" rtlCol="0">
            <a:spAutoFit/>
          </a:bodyPr>
          <a:lstStyle/>
          <a:p>
            <a:r>
              <a:rPr lang="zh-CN" altLang="en-US" sz="1400" dirty="0" smtClean="0"/>
              <a:t>陸奧宗光</a:t>
            </a:r>
            <a:endParaRPr lang="zh-HK" altLang="en-US" sz="1400" dirty="0"/>
          </a:p>
        </p:txBody>
      </p:sp>
      <p:sp>
        <p:nvSpPr>
          <p:cNvPr id="12" name="TextBox 11"/>
          <p:cNvSpPr txBox="1"/>
          <p:nvPr/>
        </p:nvSpPr>
        <p:spPr>
          <a:xfrm>
            <a:off x="4601145" y="643583"/>
            <a:ext cx="400110" cy="864096"/>
          </a:xfrm>
          <a:prstGeom prst="rect">
            <a:avLst/>
          </a:prstGeom>
          <a:solidFill>
            <a:schemeClr val="accent5">
              <a:lumMod val="60000"/>
              <a:lumOff val="40000"/>
            </a:schemeClr>
          </a:solidFill>
        </p:spPr>
        <p:txBody>
          <a:bodyPr vert="eaVert" wrap="square" rtlCol="0">
            <a:spAutoFit/>
          </a:bodyPr>
          <a:lstStyle/>
          <a:p>
            <a:r>
              <a:rPr lang="zh-CN" altLang="en-US" sz="1400" dirty="0" smtClean="0"/>
              <a:t>伊藤博文</a:t>
            </a:r>
            <a:endParaRPr lang="zh-HK" altLang="en-US" sz="1400" dirty="0"/>
          </a:p>
        </p:txBody>
      </p:sp>
      <p:sp>
        <p:nvSpPr>
          <p:cNvPr id="13" name="TextBox 12"/>
          <p:cNvSpPr txBox="1"/>
          <p:nvPr/>
        </p:nvSpPr>
        <p:spPr>
          <a:xfrm>
            <a:off x="6876256" y="464021"/>
            <a:ext cx="400110" cy="1021210"/>
          </a:xfrm>
          <a:prstGeom prst="rect">
            <a:avLst/>
          </a:prstGeom>
          <a:solidFill>
            <a:schemeClr val="accent5">
              <a:lumMod val="60000"/>
              <a:lumOff val="40000"/>
            </a:schemeClr>
          </a:solidFill>
        </p:spPr>
        <p:txBody>
          <a:bodyPr vert="eaVert" wrap="square" rtlCol="0">
            <a:spAutoFit/>
          </a:bodyPr>
          <a:lstStyle/>
          <a:p>
            <a:r>
              <a:rPr lang="zh-CN" altLang="en-US" sz="1400" dirty="0" smtClean="0"/>
              <a:t>井上勝之助</a:t>
            </a:r>
            <a:endParaRPr lang="zh-HK" altLang="en-US" sz="1400" dirty="0"/>
          </a:p>
        </p:txBody>
      </p:sp>
      <p:sp>
        <p:nvSpPr>
          <p:cNvPr id="14" name="TextBox 13"/>
          <p:cNvSpPr txBox="1"/>
          <p:nvPr/>
        </p:nvSpPr>
        <p:spPr>
          <a:xfrm>
            <a:off x="8012415" y="778191"/>
            <a:ext cx="400110" cy="660176"/>
          </a:xfrm>
          <a:prstGeom prst="rect">
            <a:avLst/>
          </a:prstGeom>
          <a:solidFill>
            <a:schemeClr val="accent2">
              <a:lumMod val="20000"/>
              <a:lumOff val="80000"/>
            </a:schemeClr>
          </a:solidFill>
        </p:spPr>
        <p:txBody>
          <a:bodyPr vert="eaVert" wrap="square" rtlCol="0">
            <a:spAutoFit/>
          </a:bodyPr>
          <a:lstStyle/>
          <a:p>
            <a:r>
              <a:rPr lang="zh-CN" altLang="en-US" sz="1400" dirty="0" smtClean="0"/>
              <a:t>伍廷芳</a:t>
            </a:r>
            <a:endParaRPr lang="zh-HK" altLang="en-US" sz="1400" dirty="0"/>
          </a:p>
        </p:txBody>
      </p:sp>
      <p:sp>
        <p:nvSpPr>
          <p:cNvPr id="15" name="TextBox 14"/>
          <p:cNvSpPr txBox="1"/>
          <p:nvPr/>
        </p:nvSpPr>
        <p:spPr>
          <a:xfrm>
            <a:off x="8676456" y="971306"/>
            <a:ext cx="400110" cy="660176"/>
          </a:xfrm>
          <a:prstGeom prst="rect">
            <a:avLst/>
          </a:prstGeom>
          <a:solidFill>
            <a:schemeClr val="accent2">
              <a:lumMod val="20000"/>
              <a:lumOff val="80000"/>
            </a:schemeClr>
          </a:solidFill>
        </p:spPr>
        <p:txBody>
          <a:bodyPr vert="eaVert" wrap="square" rtlCol="0">
            <a:spAutoFit/>
          </a:bodyPr>
          <a:lstStyle/>
          <a:p>
            <a:r>
              <a:rPr lang="zh-CN" altLang="en-US" sz="1400" dirty="0" smtClean="0"/>
              <a:t>盧永銘</a:t>
            </a:r>
            <a:endParaRPr lang="zh-HK" altLang="en-US" sz="1400" dirty="0"/>
          </a:p>
        </p:txBody>
      </p:sp>
      <p:sp>
        <p:nvSpPr>
          <p:cNvPr id="3" name="TextBox 2"/>
          <p:cNvSpPr txBox="1"/>
          <p:nvPr/>
        </p:nvSpPr>
        <p:spPr>
          <a:xfrm>
            <a:off x="6300192" y="6210890"/>
            <a:ext cx="2776374"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CN" altLang="en-US" sz="1400" dirty="0" smtClean="0"/>
              <a:t>按：盧永銘是翻譯官，所以坐在李鴻章的旁邊。</a:t>
            </a:r>
            <a:endParaRPr lang="zh-HK" altLang="en-US" sz="1400" dirty="0"/>
          </a:p>
        </p:txBody>
      </p:sp>
      <p:cxnSp>
        <p:nvCxnSpPr>
          <p:cNvPr id="17" name="Straight Connector 16"/>
          <p:cNvCxnSpPr/>
          <p:nvPr/>
        </p:nvCxnSpPr>
        <p:spPr>
          <a:xfrm>
            <a:off x="8876511" y="2564904"/>
            <a:ext cx="0" cy="3645986"/>
          </a:xfrm>
          <a:prstGeom prst="line">
            <a:avLst/>
          </a:prstGeom>
          <a:ln>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0301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4" y="548680"/>
            <a:ext cx="9144000" cy="498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116632"/>
            <a:ext cx="8640960" cy="646331"/>
          </a:xfrm>
          <a:prstGeom prst="rect">
            <a:avLst/>
          </a:prstGeom>
          <a:solidFill>
            <a:schemeClr val="accent1">
              <a:lumMod val="20000"/>
              <a:lumOff val="80000"/>
            </a:schemeClr>
          </a:solidFill>
        </p:spPr>
        <p:txBody>
          <a:bodyPr wrap="square" rtlCol="0">
            <a:spAutoFit/>
          </a:bodyPr>
          <a:lstStyle/>
          <a:p>
            <a:r>
              <a:rPr lang="zh-TW" altLang="en-US" dirty="0" smtClean="0">
                <a:latin typeface="SimSun" panose="02010600030101010101" pitchFamily="2" charset="-122"/>
                <a:ea typeface="SimSun" panose="02010600030101010101" pitchFamily="2" charset="-122"/>
              </a:rPr>
              <a:t>問題：</a:t>
            </a:r>
            <a:r>
              <a:rPr lang="zh-CN" altLang="en-US" dirty="0" smtClean="0"/>
              <a:t>這是日本當</a:t>
            </a:r>
            <a:r>
              <a:rPr lang="zh-TW" altLang="en-US" dirty="0">
                <a:latin typeface="SimSun" panose="02010600030101010101" pitchFamily="2" charset="-122"/>
                <a:ea typeface="SimSun" panose="02010600030101010101" pitchFamily="2" charset="-122"/>
              </a:rPr>
              <a:t>時</a:t>
            </a:r>
            <a:r>
              <a:rPr lang="zh-CN" altLang="en-US" dirty="0" smtClean="0"/>
              <a:t>給普羅日本市民看的浮世繪，你認為是反映現實嗎</a:t>
            </a:r>
            <a:r>
              <a:rPr lang="en-US" altLang="zh-CN" dirty="0">
                <a:latin typeface="SimSun" panose="02010600030101010101" pitchFamily="2" charset="-122"/>
                <a:ea typeface="SimSun" panose="02010600030101010101" pitchFamily="2" charset="-122"/>
              </a:rPr>
              <a:t>?</a:t>
            </a:r>
            <a:endParaRPr lang="en-US" altLang="zh-CN" dirty="0" smtClean="0"/>
          </a:p>
          <a:p>
            <a:r>
              <a:rPr lang="zh-CN" altLang="en-US" dirty="0" smtClean="0"/>
              <a:t>你認為作者</a:t>
            </a:r>
            <a:r>
              <a:rPr lang="zh-TW" altLang="en-US" dirty="0" smtClean="0">
                <a:latin typeface="SimSun" panose="02010600030101010101" pitchFamily="2" charset="-122"/>
                <a:ea typeface="SimSun" panose="02010600030101010101" pitchFamily="2" charset="-122"/>
              </a:rPr>
              <a:t>想</a:t>
            </a:r>
            <a:r>
              <a:rPr lang="zh-CN" altLang="en-US" dirty="0" smtClean="0">
                <a:latin typeface="SimSun" panose="02010600030101010101" pitchFamily="2" charset="-122"/>
                <a:ea typeface="SimSun" panose="02010600030101010101" pitchFamily="2" charset="-122"/>
              </a:rPr>
              <a:t>表達</a:t>
            </a:r>
            <a:r>
              <a:rPr lang="zh-TW" altLang="en-US" dirty="0" smtClean="0">
                <a:latin typeface="SimSun" panose="02010600030101010101" pitchFamily="2" charset="-122"/>
                <a:ea typeface="SimSun" panose="02010600030101010101" pitchFamily="2" charset="-122"/>
              </a:rPr>
              <a:t>什</a:t>
            </a:r>
            <a:r>
              <a:rPr lang="zh-CN" altLang="en-US" dirty="0" smtClean="0">
                <a:latin typeface="SimSun" panose="02010600030101010101" pitchFamily="2" charset="-122"/>
                <a:ea typeface="SimSun" panose="02010600030101010101" pitchFamily="2" charset="-122"/>
              </a:rPr>
              <a:t>麼</a:t>
            </a:r>
            <a:r>
              <a:rPr lang="zh-CN" altLang="en-US" dirty="0" smtClean="0"/>
              <a:t>訊息</a:t>
            </a:r>
            <a:r>
              <a:rPr lang="en-US" altLang="zh-CN" dirty="0">
                <a:latin typeface="SimSun" panose="02010600030101010101" pitchFamily="2" charset="-122"/>
                <a:ea typeface="SimSun" panose="02010600030101010101" pitchFamily="2" charset="-122"/>
              </a:rPr>
              <a:t>?</a:t>
            </a:r>
            <a:endParaRPr lang="zh-HK" altLang="en-US" dirty="0"/>
          </a:p>
        </p:txBody>
      </p:sp>
      <p:sp>
        <p:nvSpPr>
          <p:cNvPr id="3" name="TextBox 2"/>
          <p:cNvSpPr txBox="1"/>
          <p:nvPr/>
        </p:nvSpPr>
        <p:spPr>
          <a:xfrm>
            <a:off x="179512" y="5531988"/>
            <a:ext cx="8640960" cy="584775"/>
          </a:xfrm>
          <a:prstGeom prst="rect">
            <a:avLst/>
          </a:prstGeom>
          <a:noFill/>
        </p:spPr>
        <p:txBody>
          <a:bodyPr wrap="square" rtlCol="0">
            <a:spAutoFit/>
          </a:bodyPr>
          <a:lstStyle/>
          <a:p>
            <a:r>
              <a:rPr lang="zh-CN" altLang="en-US" sz="1600" dirty="0" smtClean="0">
                <a:solidFill>
                  <a:srgbClr val="FF0000"/>
                </a:solidFill>
              </a:rPr>
              <a:t>（答案：畫作表達日本代表控制場面，中國代表的卑躬屈膝，充分滿足了明治時代日本讀者的</a:t>
            </a:r>
            <a:endParaRPr lang="en-US" altLang="zh-CN" sz="1600" dirty="0" smtClean="0">
              <a:solidFill>
                <a:srgbClr val="FF0000"/>
              </a:solidFill>
            </a:endParaRPr>
          </a:p>
          <a:p>
            <a:r>
              <a:rPr lang="en-US" altLang="zh-CN" sz="1600" dirty="0">
                <a:solidFill>
                  <a:srgbClr val="FF0000"/>
                </a:solidFill>
              </a:rPr>
              <a:t> </a:t>
            </a:r>
            <a:r>
              <a:rPr lang="zh-CN" altLang="en-US" sz="1600" dirty="0" smtClean="0">
                <a:solidFill>
                  <a:srgbClr val="FF0000"/>
                </a:solidFill>
              </a:rPr>
              <a:t>   民族主義</a:t>
            </a:r>
            <a:r>
              <a:rPr lang="zh-CN" altLang="en-US" sz="1600" dirty="0" smtClean="0">
                <a:solidFill>
                  <a:srgbClr val="FF0000"/>
                </a:solidFill>
              </a:rPr>
              <a:t>情緒</a:t>
            </a:r>
            <a:r>
              <a:rPr lang="zh-CN" altLang="en-US" sz="1600" smtClean="0">
                <a:solidFill>
                  <a:srgbClr val="FF0000"/>
                </a:solidFill>
              </a:rPr>
              <a:t>。</a:t>
            </a:r>
            <a:r>
              <a:rPr lang="zh-CN" altLang="en-US" sz="1600" smtClean="0">
                <a:solidFill>
                  <a:srgbClr val="FF0000"/>
                </a:solidFill>
              </a:rPr>
              <a:t>）</a:t>
            </a:r>
            <a:endParaRPr lang="zh-HK" altLang="en-US" sz="1600" dirty="0">
              <a:solidFill>
                <a:srgbClr val="FF0000"/>
              </a:solidFill>
            </a:endParaRPr>
          </a:p>
        </p:txBody>
      </p:sp>
    </p:spTree>
    <p:extLst>
      <p:ext uri="{BB962C8B-B14F-4D97-AF65-F5344CB8AC3E}">
        <p14:creationId xmlns:p14="http://schemas.microsoft.com/office/powerpoint/2010/main" val="391518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5938" y="3140968"/>
            <a:ext cx="4617343" cy="363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678" y="116632"/>
            <a:ext cx="4175298" cy="320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995936" y="260647"/>
            <a:ext cx="4374534" cy="830997"/>
          </a:xfrm>
          <a:prstGeom prst="rect">
            <a:avLst/>
          </a:prstGeom>
          <a:solidFill>
            <a:schemeClr val="accent3">
              <a:lumMod val="40000"/>
              <a:lumOff val="60000"/>
            </a:schemeClr>
          </a:solidFill>
        </p:spPr>
        <p:txBody>
          <a:bodyPr wrap="square" rtlCol="0">
            <a:spAutoFit/>
          </a:bodyPr>
          <a:lstStyle/>
          <a:p>
            <a:r>
              <a:rPr lang="zh-CN" altLang="en-US" sz="1600" dirty="0" smtClean="0"/>
              <a:t>大清使節李鴻章下榻的地方，是距離春帆樓不遠的淨土宗引接寺。此寺始建於</a:t>
            </a:r>
            <a:r>
              <a:rPr lang="en-US" altLang="zh-CN" sz="1600" dirty="0" smtClean="0"/>
              <a:t>1560</a:t>
            </a:r>
            <a:r>
              <a:rPr lang="zh-CN" altLang="en-US" sz="1600" dirty="0" smtClean="0"/>
              <a:t>年，也毀於</a:t>
            </a:r>
            <a:r>
              <a:rPr lang="en-US" altLang="zh-CN" sz="1600" dirty="0" smtClean="0"/>
              <a:t>1945</a:t>
            </a:r>
            <a:r>
              <a:rPr lang="zh-CN" altLang="en-US" sz="1600" dirty="0" smtClean="0"/>
              <a:t>年的戰火。左圖是當時的樣貌。</a:t>
            </a:r>
            <a:endParaRPr lang="zh-HK" altLang="en-US" sz="1600" dirty="0"/>
          </a:p>
        </p:txBody>
      </p:sp>
      <p:sp>
        <p:nvSpPr>
          <p:cNvPr id="7" name="TextBox 6"/>
          <p:cNvSpPr txBox="1"/>
          <p:nvPr/>
        </p:nvSpPr>
        <p:spPr>
          <a:xfrm>
            <a:off x="4462309" y="3166788"/>
            <a:ext cx="1296144"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400" dirty="0"/>
              <a:t>會</a:t>
            </a:r>
            <a:r>
              <a:rPr lang="zh-CN" altLang="en-US" sz="1400" dirty="0" smtClean="0"/>
              <a:t>議：春帆樓</a:t>
            </a:r>
            <a:endParaRPr lang="zh-HK" altLang="en-US" sz="1400" dirty="0"/>
          </a:p>
        </p:txBody>
      </p:sp>
      <p:sp>
        <p:nvSpPr>
          <p:cNvPr id="10" name="TextBox 9"/>
          <p:cNvSpPr txBox="1"/>
          <p:nvPr/>
        </p:nvSpPr>
        <p:spPr>
          <a:xfrm>
            <a:off x="180678" y="116632"/>
            <a:ext cx="1944799"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400" dirty="0" smtClean="0"/>
              <a:t>下榻：淨土宗引接寺</a:t>
            </a:r>
            <a:endParaRPr lang="zh-HK" altLang="en-US" sz="1400" dirty="0"/>
          </a:p>
        </p:txBody>
      </p:sp>
      <p:sp>
        <p:nvSpPr>
          <p:cNvPr id="9" name="TextBox 8"/>
          <p:cNvSpPr txBox="1"/>
          <p:nvPr/>
        </p:nvSpPr>
        <p:spPr>
          <a:xfrm>
            <a:off x="2771800" y="3356992"/>
            <a:ext cx="1584176" cy="1815882"/>
          </a:xfrm>
          <a:prstGeom prst="rect">
            <a:avLst/>
          </a:prstGeom>
          <a:solidFill>
            <a:schemeClr val="accent3">
              <a:lumMod val="40000"/>
              <a:lumOff val="60000"/>
            </a:schemeClr>
          </a:solidFill>
        </p:spPr>
        <p:txBody>
          <a:bodyPr wrap="square" rtlCol="0">
            <a:spAutoFit/>
          </a:bodyPr>
          <a:lstStyle/>
          <a:p>
            <a:r>
              <a:rPr lang="zh-CN" altLang="en-US" sz="1400" dirty="0"/>
              <a:t>李鴻章早出晚歸，從淨土宗引接寺往來春帆樓</a:t>
            </a:r>
            <a:r>
              <a:rPr lang="zh-CN" altLang="en-US" sz="1400" dirty="0" smtClean="0"/>
              <a:t>的馬路便自此被當</a:t>
            </a:r>
            <a:r>
              <a:rPr lang="zh-CN" altLang="en-US" sz="1400" dirty="0"/>
              <a:t>地人稱為</a:t>
            </a:r>
            <a:r>
              <a:rPr lang="zh-CN" altLang="en-US" sz="1400" dirty="0" smtClean="0"/>
              <a:t>「李鴻章道」。會議期間，李鴻章便在這條路上遇上刺客。</a:t>
            </a:r>
            <a:endParaRPr lang="zh-HK" altLang="en-US" sz="1400" dirty="0"/>
          </a:p>
        </p:txBody>
      </p:sp>
      <p:sp>
        <p:nvSpPr>
          <p:cNvPr id="11" name="TextBox 10"/>
          <p:cNvSpPr txBox="1"/>
          <p:nvPr/>
        </p:nvSpPr>
        <p:spPr>
          <a:xfrm rot="2949954">
            <a:off x="1965734" y="4067245"/>
            <a:ext cx="855082" cy="261610"/>
          </a:xfrm>
          <a:prstGeom prst="rect">
            <a:avLst/>
          </a:prstGeom>
          <a:noFill/>
        </p:spPr>
        <p:txBody>
          <a:bodyPr wrap="square" rtlCol="0">
            <a:spAutoFit/>
          </a:bodyPr>
          <a:lstStyle/>
          <a:p>
            <a:r>
              <a:rPr lang="zh-CN" altLang="en-US" sz="1100" dirty="0" smtClean="0"/>
              <a:t>李鴻章道</a:t>
            </a:r>
            <a:endParaRPr lang="zh-HK" altLang="en-US" sz="1100" dirty="0"/>
          </a:p>
        </p:txBody>
      </p:sp>
      <p:sp>
        <p:nvSpPr>
          <p:cNvPr id="16" name="Freeform 15"/>
          <p:cNvSpPr/>
          <p:nvPr/>
        </p:nvSpPr>
        <p:spPr>
          <a:xfrm>
            <a:off x="1919709" y="3086100"/>
            <a:ext cx="4481091" cy="3390900"/>
          </a:xfrm>
          <a:custGeom>
            <a:avLst/>
            <a:gdLst>
              <a:gd name="connsiteX0" fmla="*/ 109116 w 4481091"/>
              <a:gd name="connsiteY0" fmla="*/ 0 h 3390900"/>
              <a:gd name="connsiteX1" fmla="*/ 42441 w 4481091"/>
              <a:gd name="connsiteY1" fmla="*/ 228600 h 3390900"/>
              <a:gd name="connsiteX2" fmla="*/ 13866 w 4481091"/>
              <a:gd name="connsiteY2" fmla="*/ 628650 h 3390900"/>
              <a:gd name="connsiteX3" fmla="*/ 271041 w 4481091"/>
              <a:gd name="connsiteY3" fmla="*/ 1171575 h 3390900"/>
              <a:gd name="connsiteX4" fmla="*/ 813966 w 4481091"/>
              <a:gd name="connsiteY4" fmla="*/ 1752600 h 3390900"/>
              <a:gd name="connsiteX5" fmla="*/ 1756941 w 4481091"/>
              <a:gd name="connsiteY5" fmla="*/ 2543175 h 3390900"/>
              <a:gd name="connsiteX6" fmla="*/ 3042816 w 4481091"/>
              <a:gd name="connsiteY6" fmla="*/ 3162300 h 3390900"/>
              <a:gd name="connsiteX7" fmla="*/ 4481091 w 4481091"/>
              <a:gd name="connsiteY7" fmla="*/ 3390900 h 3390900"/>
              <a:gd name="connsiteX8" fmla="*/ 4481091 w 4481091"/>
              <a:gd name="connsiteY8" fmla="*/ 339090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1091" h="3390900">
                <a:moveTo>
                  <a:pt x="109116" y="0"/>
                </a:moveTo>
                <a:cubicBezTo>
                  <a:pt x="83716" y="61912"/>
                  <a:pt x="58316" y="123825"/>
                  <a:pt x="42441" y="228600"/>
                </a:cubicBezTo>
                <a:cubicBezTo>
                  <a:pt x="26566" y="333375"/>
                  <a:pt x="-24234" y="471488"/>
                  <a:pt x="13866" y="628650"/>
                </a:cubicBezTo>
                <a:cubicBezTo>
                  <a:pt x="51966" y="785812"/>
                  <a:pt x="137691" y="984250"/>
                  <a:pt x="271041" y="1171575"/>
                </a:cubicBezTo>
                <a:cubicBezTo>
                  <a:pt x="404391" y="1358900"/>
                  <a:pt x="566316" y="1524000"/>
                  <a:pt x="813966" y="1752600"/>
                </a:cubicBezTo>
                <a:cubicBezTo>
                  <a:pt x="1061616" y="1981200"/>
                  <a:pt x="1385466" y="2308225"/>
                  <a:pt x="1756941" y="2543175"/>
                </a:cubicBezTo>
                <a:cubicBezTo>
                  <a:pt x="2128416" y="2778125"/>
                  <a:pt x="2588791" y="3021013"/>
                  <a:pt x="3042816" y="3162300"/>
                </a:cubicBezTo>
                <a:cubicBezTo>
                  <a:pt x="3496841" y="3303587"/>
                  <a:pt x="4481091" y="3390900"/>
                  <a:pt x="4481091" y="3390900"/>
                </a:cubicBezTo>
                <a:lnTo>
                  <a:pt x="4481091" y="3390900"/>
                </a:lnTo>
              </a:path>
            </a:pathLst>
          </a:custGeom>
          <a:noFill/>
          <a:ln>
            <a:solidFill>
              <a:schemeClr val="tx2">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2" name="TextBox 11"/>
          <p:cNvSpPr txBox="1"/>
          <p:nvPr/>
        </p:nvSpPr>
        <p:spPr>
          <a:xfrm>
            <a:off x="148011" y="6571530"/>
            <a:ext cx="2607071" cy="276999"/>
          </a:xfrm>
          <a:prstGeom prst="rect">
            <a:avLst/>
          </a:prstGeom>
          <a:noFill/>
        </p:spPr>
        <p:txBody>
          <a:bodyPr wrap="square" rtlCol="0">
            <a:spAutoFit/>
          </a:bodyPr>
          <a:lstStyle/>
          <a:p>
            <a:r>
              <a:rPr lang="zh-CN" altLang="en-US" sz="1200" dirty="0" smtClean="0"/>
              <a:t>今天的李鴻章道</a:t>
            </a:r>
            <a:endParaRPr lang="zh-HK" altLang="en-US" sz="1200" dirty="0"/>
          </a:p>
        </p:txBody>
      </p:sp>
      <p:pic>
        <p:nvPicPr>
          <p:cNvPr id="3074" name="Picture 2" descr="C:\From Chu computer\Chinese History\2017-2018 teacher training\micro history\春帆樓\IMG_076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060408"/>
            <a:ext cx="2691687" cy="1511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06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6"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53" y="38100"/>
            <a:ext cx="1842952" cy="461665"/>
          </a:xfrm>
          <a:prstGeom prst="rect">
            <a:avLst/>
          </a:prstGeom>
          <a:solidFill>
            <a:schemeClr val="accent2">
              <a:lumMod val="20000"/>
              <a:lumOff val="80000"/>
            </a:schemeClr>
          </a:solidFill>
        </p:spPr>
        <p:txBody>
          <a:bodyPr wrap="square" rtlCol="0">
            <a:spAutoFit/>
          </a:bodyPr>
          <a:lstStyle/>
          <a:p>
            <a:r>
              <a:rPr lang="zh-TW" altLang="en-US" sz="2400" dirty="0" smtClean="0">
                <a:latin typeface="Adobe 繁黑體 Std B" pitchFamily="34" charset="-128"/>
                <a:ea typeface="Adobe 繁黑體 Std B" pitchFamily="34" charset="-128"/>
              </a:rPr>
              <a:t>李鴻章遇刺</a:t>
            </a:r>
            <a:endParaRPr lang="zh-HK" altLang="en-US" sz="2400" dirty="0">
              <a:latin typeface="Adobe 繁黑體 Std B" pitchFamily="34" charset="-128"/>
              <a:ea typeface="Adobe 繁黑體 Std B" pitchFamily="34" charset="-128"/>
            </a:endParaRPr>
          </a:p>
        </p:txBody>
      </p:sp>
      <p:sp>
        <p:nvSpPr>
          <p:cNvPr id="7" name="TextBox 6"/>
          <p:cNvSpPr txBox="1"/>
          <p:nvPr/>
        </p:nvSpPr>
        <p:spPr>
          <a:xfrm>
            <a:off x="64753" y="480814"/>
            <a:ext cx="7451936" cy="830997"/>
          </a:xfrm>
          <a:prstGeom prst="rect">
            <a:avLst/>
          </a:prstGeom>
          <a:solidFill>
            <a:schemeClr val="accent4">
              <a:lumMod val="20000"/>
              <a:lumOff val="80000"/>
            </a:schemeClr>
          </a:solidFill>
        </p:spPr>
        <p:txBody>
          <a:bodyPr wrap="square" rtlCol="0">
            <a:spAutoFit/>
          </a:bodyPr>
          <a:lstStyle/>
          <a:p>
            <a:pPr lvl="0"/>
            <a:r>
              <a:rPr lang="zh-CN" altLang="en-US" sz="1600" dirty="0">
                <a:solidFill>
                  <a:prstClr val="black"/>
                </a:solidFill>
              </a:rPr>
              <a:t>李鴻章在</a:t>
            </a:r>
            <a:r>
              <a:rPr lang="en-US" altLang="zh-CN" sz="1600" dirty="0">
                <a:solidFill>
                  <a:prstClr val="black"/>
                </a:solidFill>
              </a:rPr>
              <a:t>1895</a:t>
            </a:r>
            <a:r>
              <a:rPr lang="zh-CN" altLang="en-US" sz="1600" dirty="0">
                <a:solidFill>
                  <a:prstClr val="black"/>
                </a:solidFill>
              </a:rPr>
              <a:t>年</a:t>
            </a:r>
            <a:r>
              <a:rPr lang="en-US" altLang="zh-CN" sz="1600" dirty="0">
                <a:solidFill>
                  <a:prstClr val="black"/>
                </a:solidFill>
              </a:rPr>
              <a:t>3</a:t>
            </a:r>
            <a:r>
              <a:rPr lang="zh-CN" altLang="en-US" sz="1600" dirty="0">
                <a:solidFill>
                  <a:prstClr val="black"/>
                </a:solidFill>
              </a:rPr>
              <a:t>月</a:t>
            </a:r>
            <a:r>
              <a:rPr lang="en-US" altLang="zh-CN" sz="1600" dirty="0">
                <a:solidFill>
                  <a:prstClr val="black"/>
                </a:solidFill>
              </a:rPr>
              <a:t>19</a:t>
            </a:r>
            <a:r>
              <a:rPr lang="zh-CN" altLang="en-US" sz="1600" dirty="0">
                <a:solidFill>
                  <a:prstClr val="black"/>
                </a:solidFill>
              </a:rPr>
              <a:t>日到達下關，第二天已經在春帆樓與伊藤博文進行首輪談判，</a:t>
            </a:r>
            <a:r>
              <a:rPr lang="zh-CN" altLang="en-US" sz="1600" dirty="0" smtClean="0">
                <a:solidFill>
                  <a:prstClr val="black"/>
                </a:solidFill>
              </a:rPr>
              <a:t>一方是開</a:t>
            </a:r>
            <a:r>
              <a:rPr lang="zh-CN" altLang="en-US" sz="1600" dirty="0">
                <a:solidFill>
                  <a:prstClr val="black"/>
                </a:solidFill>
              </a:rPr>
              <a:t>天殺價，另</a:t>
            </a:r>
            <a:r>
              <a:rPr lang="zh-CN" altLang="en-US" sz="1600" dirty="0" smtClean="0">
                <a:solidFill>
                  <a:prstClr val="black"/>
                </a:solidFill>
              </a:rPr>
              <a:t>一方則</a:t>
            </a:r>
            <a:r>
              <a:rPr lang="zh-CN" altLang="en-US" sz="1600" dirty="0">
                <a:solidFill>
                  <a:prstClr val="black"/>
                </a:solidFill>
              </a:rPr>
              <a:t>苦苦求情，到了</a:t>
            </a:r>
            <a:r>
              <a:rPr lang="en-US" altLang="zh-CN" sz="1600" dirty="0">
                <a:solidFill>
                  <a:prstClr val="black"/>
                </a:solidFill>
              </a:rPr>
              <a:t>3</a:t>
            </a:r>
            <a:r>
              <a:rPr lang="zh-CN" altLang="en-US" sz="1600" dirty="0">
                <a:solidFill>
                  <a:prstClr val="black"/>
                </a:solidFill>
              </a:rPr>
              <a:t>月</a:t>
            </a:r>
            <a:r>
              <a:rPr lang="en-US" altLang="zh-CN" sz="1600" dirty="0">
                <a:solidFill>
                  <a:prstClr val="black"/>
                </a:solidFill>
              </a:rPr>
              <a:t>24</a:t>
            </a:r>
            <a:r>
              <a:rPr lang="zh-CN" altLang="en-US" sz="1600" dirty="0">
                <a:solidFill>
                  <a:prstClr val="black"/>
                </a:solidFill>
              </a:rPr>
              <a:t>日的第三次會議，還沒有定案。日本國內的右翼</a:t>
            </a:r>
            <a:r>
              <a:rPr lang="zh-CN" altLang="en-US" sz="1600" dirty="0" smtClean="0">
                <a:solidFill>
                  <a:prstClr val="black"/>
                </a:solidFill>
              </a:rPr>
              <a:t>份子已經非常</a:t>
            </a:r>
            <a:r>
              <a:rPr lang="zh-CN" altLang="en-US" sz="1600" dirty="0">
                <a:solidFill>
                  <a:prstClr val="black"/>
                </a:solidFill>
              </a:rPr>
              <a:t>不滿，就在這一天的會議結束後，</a:t>
            </a:r>
            <a:r>
              <a:rPr lang="zh-CN" altLang="en-US" sz="1600" dirty="0" smtClean="0">
                <a:solidFill>
                  <a:prstClr val="black"/>
                </a:solidFill>
              </a:rPr>
              <a:t>意外</a:t>
            </a:r>
            <a:r>
              <a:rPr lang="zh-CN" altLang="en-US" sz="1600" dirty="0">
                <a:solidFill>
                  <a:prstClr val="black"/>
                </a:solidFill>
              </a:rPr>
              <a:t>終於</a:t>
            </a:r>
            <a:r>
              <a:rPr lang="zh-CN" altLang="en-US" sz="1600" dirty="0" smtClean="0">
                <a:solidFill>
                  <a:prstClr val="black"/>
                </a:solidFill>
              </a:rPr>
              <a:t>發</a:t>
            </a:r>
            <a:r>
              <a:rPr lang="zh-CN" altLang="en-US" sz="1600" dirty="0">
                <a:solidFill>
                  <a:prstClr val="black"/>
                </a:solidFill>
              </a:rPr>
              <a:t>生了！</a:t>
            </a:r>
            <a:endParaRPr lang="en-US" altLang="zh-CN" sz="1600" dirty="0">
              <a:solidFill>
                <a:prstClr val="black"/>
              </a:solidFill>
            </a:endParaRPr>
          </a:p>
        </p:txBody>
      </p:sp>
      <p:sp>
        <p:nvSpPr>
          <p:cNvPr id="18" name="TextBox 10"/>
          <p:cNvSpPr txBox="1"/>
          <p:nvPr/>
        </p:nvSpPr>
        <p:spPr>
          <a:xfrm>
            <a:off x="7383123" y="1484194"/>
            <a:ext cx="1760877" cy="5201424"/>
          </a:xfrm>
          <a:prstGeom prst="rect">
            <a:avLst/>
          </a:prstGeom>
          <a:solidFill>
            <a:schemeClr val="accent4">
              <a:lumMod val="20000"/>
              <a:lumOff val="80000"/>
            </a:schemeClr>
          </a:solidFill>
        </p:spPr>
        <p:txBody>
          <a:bodyPr wrap="square" rtlCol="0">
            <a:spAutoFit/>
          </a:bodyPr>
          <a:lstStyle/>
          <a:p>
            <a:pPr lvl="0"/>
            <a:r>
              <a:rPr lang="zh-CN" altLang="en-US" sz="1600" dirty="0">
                <a:solidFill>
                  <a:prstClr val="black"/>
                </a:solidFill>
              </a:rPr>
              <a:t>當日會議後，李鴻章如常地坐轎子返回淨土宗引接寺，突然有一個日本人走上前，在相距</a:t>
            </a:r>
            <a:r>
              <a:rPr lang="en-US" altLang="zh-CN" sz="1600" dirty="0">
                <a:solidFill>
                  <a:prstClr val="black"/>
                </a:solidFill>
              </a:rPr>
              <a:t>5</a:t>
            </a:r>
            <a:r>
              <a:rPr lang="zh-CN" altLang="en-US" sz="1600" dirty="0">
                <a:solidFill>
                  <a:prstClr val="black"/>
                </a:solidFill>
              </a:rPr>
              <a:t>呎</a:t>
            </a:r>
            <a:r>
              <a:rPr lang="zh-CN" altLang="en-US" sz="1600" dirty="0" smtClean="0">
                <a:solidFill>
                  <a:prstClr val="black"/>
                </a:solidFill>
              </a:rPr>
              <a:t>位置向</a:t>
            </a:r>
            <a:r>
              <a:rPr lang="zh-CN" altLang="en-US" sz="1600" dirty="0">
                <a:solidFill>
                  <a:prstClr val="black"/>
                </a:solidFill>
              </a:rPr>
              <a:t>李鴻章開了一槍，然後飛快逃去。警察趕緊追捕，將他逮捕。李鴻章被槍擊中，彈頭將其左眼鏡片擊破，進入左眼下方，頓時鮮血淋漓，李鴻章也已暈厥。急忙召來醫生查傷，清理傷口，幸好彈頭沒有傷及眼球或深入腦部</a:t>
            </a:r>
            <a:r>
              <a:rPr lang="zh-CN" altLang="en-US" sz="1600" dirty="0" smtClean="0">
                <a:solidFill>
                  <a:prstClr val="black"/>
                </a:solidFill>
              </a:rPr>
              <a:t>。</a:t>
            </a:r>
            <a:r>
              <a:rPr lang="zh-CN" altLang="en-US" sz="1200" dirty="0" smtClean="0">
                <a:solidFill>
                  <a:prstClr val="black"/>
                </a:solidFill>
                <a:latin typeface="標楷體" panose="03000509000000000000" pitchFamily="65" charset="-120"/>
                <a:ea typeface="標楷體" panose="03000509000000000000" pitchFamily="65" charset="-120"/>
              </a:rPr>
              <a:t>（</a:t>
            </a:r>
            <a:r>
              <a:rPr lang="zh-CN" altLang="en-US" sz="1200" dirty="0" smtClean="0">
                <a:solidFill>
                  <a:prstClr val="black"/>
                </a:solidFill>
              </a:rPr>
              <a:t>董叢林，</a:t>
            </a:r>
            <a:r>
              <a:rPr lang="en-US" altLang="zh-CN" sz="1200" dirty="0" smtClean="0">
                <a:solidFill>
                  <a:prstClr val="black"/>
                </a:solidFill>
              </a:rPr>
              <a:t>185-6</a:t>
            </a:r>
            <a:r>
              <a:rPr lang="zh-CN" altLang="en-US" sz="1200" dirty="0" smtClean="0">
                <a:solidFill>
                  <a:prstClr val="black"/>
                </a:solidFill>
                <a:latin typeface="標楷體" panose="03000509000000000000" pitchFamily="65" charset="-120"/>
                <a:ea typeface="標楷體" panose="03000509000000000000" pitchFamily="65" charset="-120"/>
              </a:rPr>
              <a:t>）</a:t>
            </a:r>
            <a:endParaRPr lang="en-US" altLang="zh-CN" sz="1600" dirty="0">
              <a:solidFill>
                <a:prstClr val="black"/>
              </a:solidFill>
            </a:endParaRPr>
          </a:p>
        </p:txBody>
      </p:sp>
      <p:pic>
        <p:nvPicPr>
          <p:cNvPr id="6" name="圖片 5"/>
          <p:cNvPicPr/>
          <p:nvPr/>
        </p:nvPicPr>
        <p:blipFill>
          <a:blip r:embed="rId3">
            <a:extLst>
              <a:ext uri="{28A0092B-C50C-407E-A947-70E740481C1C}">
                <a14:useLocalDpi xmlns:a14="http://schemas.microsoft.com/office/drawing/2010/main" val="0"/>
              </a:ext>
            </a:extLst>
          </a:blip>
          <a:srcRect/>
          <a:stretch>
            <a:fillRect/>
          </a:stretch>
        </p:blipFill>
        <p:spPr bwMode="auto">
          <a:xfrm>
            <a:off x="167089" y="1700808"/>
            <a:ext cx="7216034" cy="5157193"/>
          </a:xfrm>
          <a:prstGeom prst="rect">
            <a:avLst/>
          </a:prstGeom>
          <a:noFill/>
          <a:ln>
            <a:noFill/>
          </a:ln>
        </p:spPr>
      </p:pic>
      <p:sp>
        <p:nvSpPr>
          <p:cNvPr id="8" name="TextBox 4"/>
          <p:cNvSpPr txBox="1"/>
          <p:nvPr/>
        </p:nvSpPr>
        <p:spPr>
          <a:xfrm>
            <a:off x="514357" y="1361109"/>
            <a:ext cx="6552728" cy="369332"/>
          </a:xfrm>
          <a:prstGeom prst="rect">
            <a:avLst/>
          </a:prstGeom>
          <a:solidFill>
            <a:srgbClr val="CCECFF"/>
          </a:solidFill>
        </p:spPr>
        <p:txBody>
          <a:bodyPr wrap="square" rtlCol="0">
            <a:spAutoFit/>
          </a:bodyPr>
          <a:lstStyle/>
          <a:p>
            <a:r>
              <a:rPr lang="zh-TW" altLang="en-US" dirty="0" smtClean="0">
                <a:latin typeface="宋体" panose="02010600030101010101" pitchFamily="2" charset="-122"/>
                <a:ea typeface="宋体" panose="02010600030101010101" pitchFamily="2" charset="-122"/>
              </a:rPr>
              <a:t>中日代表馬關議和時李鴻章被刺地點示意圖 </a:t>
            </a:r>
            <a:r>
              <a:rPr lang="en-US" altLang="zh-TW" dirty="0" smtClean="0">
                <a:latin typeface="宋体" panose="02010600030101010101" pitchFamily="2" charset="-122"/>
                <a:ea typeface="宋体" panose="02010600030101010101" pitchFamily="2" charset="-122"/>
              </a:rPr>
              <a:t>(</a:t>
            </a:r>
            <a:r>
              <a:rPr lang="en-US" altLang="zh-TW" dirty="0" smtClean="0">
                <a:ea typeface="宋体" panose="02010600030101010101" pitchFamily="2" charset="-122"/>
              </a:rPr>
              <a:t>1895</a:t>
            </a:r>
            <a:r>
              <a:rPr lang="zh-TW" altLang="en-US" dirty="0" smtClean="0">
                <a:latin typeface="宋体" panose="02010600030101010101" pitchFamily="2" charset="-122"/>
                <a:ea typeface="宋体" panose="02010600030101010101" pitchFamily="2" charset="-122"/>
              </a:rPr>
              <a:t>年</a:t>
            </a:r>
            <a:r>
              <a:rPr lang="en-US" altLang="zh-TW" dirty="0" smtClean="0">
                <a:ea typeface="宋体" panose="02010600030101010101" pitchFamily="2" charset="-122"/>
              </a:rPr>
              <a:t>3</a:t>
            </a:r>
            <a:r>
              <a:rPr lang="zh-TW" altLang="en-US" dirty="0" smtClean="0">
                <a:latin typeface="宋体" panose="02010600030101010101" pitchFamily="2" charset="-122"/>
                <a:ea typeface="宋体" panose="02010600030101010101" pitchFamily="2" charset="-122"/>
              </a:rPr>
              <a:t>月</a:t>
            </a:r>
            <a:r>
              <a:rPr lang="en-US" altLang="zh-TW" dirty="0" smtClean="0">
                <a:ea typeface="宋体" panose="02010600030101010101" pitchFamily="2" charset="-122"/>
              </a:rPr>
              <a:t>24</a:t>
            </a:r>
            <a:r>
              <a:rPr lang="zh-TW" altLang="en-US" dirty="0" smtClean="0">
                <a:latin typeface="宋体" panose="02010600030101010101" pitchFamily="2" charset="-122"/>
                <a:ea typeface="宋体" panose="02010600030101010101" pitchFamily="2" charset="-122"/>
              </a:rPr>
              <a:t>日</a:t>
            </a:r>
            <a:r>
              <a:rPr lang="en-US" altLang="zh-TW" dirty="0" smtClean="0">
                <a:latin typeface="宋体" panose="02010600030101010101" pitchFamily="2" charset="-122"/>
                <a:ea typeface="宋体" panose="02010600030101010101" pitchFamily="2" charset="-122"/>
              </a:rPr>
              <a:t>)</a:t>
            </a:r>
            <a:endParaRPr lang="en-US"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94343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From Chu computer\Chinese History\2017-2018 teacher training\micro history\春帆樓\p.22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0"/>
            <a:ext cx="479335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
          <p:cNvSpPr txBox="1"/>
          <p:nvPr/>
        </p:nvSpPr>
        <p:spPr>
          <a:xfrm>
            <a:off x="4590002" y="3933056"/>
            <a:ext cx="3474386" cy="1200329"/>
          </a:xfrm>
          <a:prstGeom prst="rect">
            <a:avLst/>
          </a:prstGeom>
          <a:solidFill>
            <a:schemeClr val="accent2">
              <a:lumMod val="20000"/>
              <a:lumOff val="80000"/>
            </a:schemeClr>
          </a:solidFill>
        </p:spPr>
        <p:txBody>
          <a:bodyPr wrap="square" rtlCol="0">
            <a:spAutoFit/>
          </a:bodyPr>
          <a:lstStyle/>
          <a:p>
            <a:r>
              <a:rPr lang="zh-TW" altLang="en-US" sz="2400" dirty="0" smtClean="0">
                <a:latin typeface="Adobe 繁黑體 Std B" pitchFamily="34" charset="-128"/>
                <a:ea typeface="Adobe 繁黑體 Std B" pitchFamily="34" charset="-128"/>
              </a:rPr>
              <a:t>日本東京日日新聞有關日人小山六之助行刺李鴻章經過報道的輯錄。</a:t>
            </a:r>
            <a:endParaRPr lang="zh-HK" altLang="en-US" sz="2400" dirty="0">
              <a:latin typeface="Adobe 繁黑體 Std B" pitchFamily="34" charset="-128"/>
              <a:ea typeface="Adobe 繁黑體 Std B" pitchFamily="34" charset="-128"/>
            </a:endParaRPr>
          </a:p>
        </p:txBody>
      </p:sp>
      <p:sp>
        <p:nvSpPr>
          <p:cNvPr id="2" name="矩形 1"/>
          <p:cNvSpPr/>
          <p:nvPr/>
        </p:nvSpPr>
        <p:spPr>
          <a:xfrm>
            <a:off x="4644008" y="404664"/>
            <a:ext cx="2952328" cy="252028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 name="TextBox 1"/>
          <p:cNvSpPr txBox="1"/>
          <p:nvPr/>
        </p:nvSpPr>
        <p:spPr>
          <a:xfrm>
            <a:off x="18935" y="212735"/>
            <a:ext cx="4158976" cy="6432530"/>
          </a:xfrm>
          <a:prstGeom prst="rect">
            <a:avLst/>
          </a:prstGeom>
          <a:solidFill>
            <a:schemeClr val="accent2">
              <a:lumMod val="20000"/>
              <a:lumOff val="80000"/>
            </a:schemeClr>
          </a:solidFill>
        </p:spPr>
        <p:txBody>
          <a:bodyPr wrap="square" rtlCol="0">
            <a:spAutoFit/>
          </a:bodyPr>
          <a:lstStyle/>
          <a:p>
            <a:r>
              <a:rPr lang="zh-TW" altLang="zh-HK" sz="1600" b="1" dirty="0" smtClean="0">
                <a:latin typeface="SimSun" panose="02010600030101010101" pitchFamily="2" charset="-122"/>
                <a:ea typeface="SimSun" panose="02010600030101010101" pitchFamily="2" charset="-122"/>
              </a:rPr>
              <a:t>李鴻章</a:t>
            </a:r>
            <a:r>
              <a:rPr lang="zh-TW" altLang="zh-HK" sz="1600" b="1" dirty="0">
                <a:latin typeface="SimSun" panose="02010600030101010101" pitchFamily="2" charset="-122"/>
                <a:ea typeface="SimSun" panose="02010600030101010101" pitchFamily="2" charset="-122"/>
              </a:rPr>
              <a:t>遭暴漢</a:t>
            </a:r>
            <a:r>
              <a:rPr lang="zh-TW" altLang="zh-HK" sz="1600" b="1" dirty="0" smtClean="0">
                <a:latin typeface="SimSun" panose="02010600030101010101" pitchFamily="2" charset="-122"/>
                <a:ea typeface="SimSun" panose="02010600030101010101" pitchFamily="2" charset="-122"/>
              </a:rPr>
              <a:t>攻擊</a:t>
            </a:r>
            <a:endParaRPr lang="zh-TW" altLang="zh-HK" sz="1600" dirty="0" smtClean="0">
              <a:latin typeface="SimSun" panose="02010600030101010101" pitchFamily="2" charset="-122"/>
              <a:ea typeface="SimSun" panose="02010600030101010101" pitchFamily="2" charset="-122"/>
            </a:endParaRPr>
          </a:p>
          <a:p>
            <a:r>
              <a:rPr lang="zh-TW" altLang="zh-HK" sz="1600" b="1" dirty="0" smtClean="0">
                <a:latin typeface="SimSun" panose="02010600030101010101" pitchFamily="2" charset="-122"/>
                <a:ea typeface="SimSun" panose="02010600030101010101" pitchFamily="2" charset="-122"/>
              </a:rPr>
              <a:t>犯人小山六之助當場被捕</a:t>
            </a:r>
            <a:endParaRPr lang="en-US" altLang="zh-TW" sz="1600" b="1" dirty="0" smtClean="0">
              <a:latin typeface="SimSun" panose="02010600030101010101" pitchFamily="2" charset="-122"/>
              <a:ea typeface="SimSun" panose="02010600030101010101" pitchFamily="2" charset="-122"/>
            </a:endParaRPr>
          </a:p>
          <a:p>
            <a:endParaRPr lang="en-US" altLang="zh-TW" sz="1600" b="1" dirty="0" smtClean="0">
              <a:latin typeface="SimSun" panose="02010600030101010101" pitchFamily="2" charset="-122"/>
              <a:ea typeface="SimSun" panose="02010600030101010101" pitchFamily="2" charset="-122"/>
            </a:endParaRPr>
          </a:p>
          <a:p>
            <a:r>
              <a:rPr lang="zh-TW" altLang="zh-HK" sz="1400" dirty="0" smtClean="0">
                <a:latin typeface="SimSun" panose="02010600030101010101" pitchFamily="2" charset="-122"/>
                <a:ea typeface="SimSun" panose="02010600030101010101" pitchFamily="2" charset="-122"/>
              </a:rPr>
              <a:t>（</a:t>
            </a:r>
            <a:r>
              <a:rPr lang="zh-TW" altLang="zh-HK" sz="1400" dirty="0">
                <a:latin typeface="SimSun" panose="02010600030101010101" pitchFamily="2" charset="-122"/>
                <a:ea typeface="SimSun" panose="02010600030101010101" pitchFamily="2" charset="-122"/>
              </a:rPr>
              <a:t>三月廿四日馬關特電）本日（廿四日）大約下午四時半，李鴻章在會面後的歸途上，於引接寺的轉角遭開槍擊中面部，犯人為群馬縣人小山（錄</a:t>
            </a:r>
            <a:r>
              <a:rPr lang="zh-TW" altLang="zh-HK" sz="1400" dirty="0" smtClean="0">
                <a:latin typeface="SimSun" panose="02010600030101010101" pitchFamily="2" charset="-122"/>
                <a:ea typeface="SimSun" panose="02010600030101010101" pitchFamily="2" charset="-122"/>
              </a:rPr>
              <a:t>）</a:t>
            </a:r>
            <a:r>
              <a:rPr lang="en-US" altLang="zh-CN" sz="1400" dirty="0">
                <a:latin typeface="SimSun" panose="02010600030101010101" pitchFamily="2" charset="-122"/>
                <a:ea typeface="SimSun" panose="02010600030101010101" pitchFamily="2" charset="-122"/>
              </a:rPr>
              <a:t>?</a:t>
            </a:r>
            <a:r>
              <a:rPr lang="zh-TW" altLang="zh-HK" sz="1400" dirty="0" smtClean="0">
                <a:latin typeface="SimSun" panose="02010600030101010101" pitchFamily="2" charset="-122"/>
                <a:ea typeface="SimSun" panose="02010600030101010101" pitchFamily="2" charset="-122"/>
              </a:rPr>
              <a:t>之</a:t>
            </a:r>
            <a:r>
              <a:rPr lang="zh-TW" altLang="zh-HK" sz="1400" dirty="0">
                <a:latin typeface="SimSun" panose="02010600030101010101" pitchFamily="2" charset="-122"/>
                <a:ea typeface="SimSun" panose="02010600030101010101" pitchFamily="2" charset="-122"/>
              </a:rPr>
              <a:t>助（</a:t>
            </a:r>
            <a:r>
              <a:rPr lang="en-US" altLang="zh-HK" sz="1400" dirty="0">
                <a:ea typeface="SimSun" panose="02010600030101010101" pitchFamily="2" charset="-122"/>
              </a:rPr>
              <a:t>21</a:t>
            </a:r>
            <a:r>
              <a:rPr lang="zh-TW" altLang="zh-HK" sz="1400" dirty="0">
                <a:latin typeface="SimSun" panose="02010600030101010101" pitchFamily="2" charset="-122"/>
                <a:ea typeface="SimSun" panose="02010600030101010101" pitchFamily="2" charset="-122"/>
              </a:rPr>
              <a:t>），並當場被捕，詳情如下。</a:t>
            </a:r>
          </a:p>
          <a:p>
            <a:r>
              <a:rPr lang="en-US" altLang="zh-HK" sz="1400" dirty="0">
                <a:latin typeface="SimSun" panose="02010600030101010101" pitchFamily="2" charset="-122"/>
                <a:ea typeface="SimSun" panose="02010600030101010101" pitchFamily="2" charset="-122"/>
              </a:rPr>
              <a:t> </a:t>
            </a:r>
            <a:endParaRPr lang="zh-TW" altLang="zh-HK" sz="1400" dirty="0">
              <a:latin typeface="SimSun" panose="02010600030101010101" pitchFamily="2" charset="-122"/>
              <a:ea typeface="SimSun" panose="02010600030101010101" pitchFamily="2" charset="-122"/>
            </a:endParaRPr>
          </a:p>
          <a:p>
            <a:r>
              <a:rPr lang="zh-TW" altLang="zh-HK" sz="1400" dirty="0" smtClean="0">
                <a:latin typeface="SimSun" panose="02010600030101010101" pitchFamily="2" charset="-122"/>
                <a:ea typeface="SimSun" panose="02010600030101010101" pitchFamily="2" charset="-122"/>
              </a:rPr>
              <a:t>（</a:t>
            </a:r>
            <a:r>
              <a:rPr lang="zh-TW" altLang="zh-HK" sz="1400" dirty="0">
                <a:latin typeface="SimSun" panose="02010600030101010101" pitchFamily="2" charset="-122"/>
                <a:ea typeface="SimSun" panose="02010600030101010101" pitchFamily="2" charset="-122"/>
              </a:rPr>
              <a:t>廿四日馬關發）犯人小山以外濱町藤野（春帆樓）會面所外的阿彌陀寺町向西行，引接寺的轉角作為行兇現場。那裡有憲兵</a:t>
            </a:r>
            <a:r>
              <a:rPr lang="zh-TW" altLang="zh-HK" sz="1400" dirty="0" smtClean="0">
                <a:latin typeface="SimSun" panose="02010600030101010101" pitchFamily="2" charset="-122"/>
                <a:ea typeface="SimSun" panose="02010600030101010101" pitchFamily="2" charset="-122"/>
              </a:rPr>
              <a:t>團駐守</a:t>
            </a:r>
            <a:r>
              <a:rPr lang="zh-TW" altLang="zh-HK" sz="1400" dirty="0">
                <a:latin typeface="SimSun" panose="02010600030101010101" pitchFamily="2" charset="-122"/>
                <a:ea typeface="SimSun" panose="02010600030101010101" pitchFamily="2" charset="-122"/>
              </a:rPr>
              <a:t>，橋的另一面亦設有派出所</a:t>
            </a:r>
            <a:r>
              <a:rPr lang="zh-TW" altLang="zh-HK" sz="1400" dirty="0" smtClean="0">
                <a:latin typeface="SimSun" panose="02010600030101010101" pitchFamily="2" charset="-122"/>
                <a:ea typeface="SimSun" panose="02010600030101010101" pitchFamily="2" charset="-122"/>
              </a:rPr>
              <a:t>。</a:t>
            </a:r>
            <a:endParaRPr lang="en-US" altLang="zh-TW" sz="1400" dirty="0" smtClean="0">
              <a:latin typeface="SimSun" panose="02010600030101010101" pitchFamily="2" charset="-122"/>
              <a:ea typeface="SimSun" panose="02010600030101010101" pitchFamily="2" charset="-122"/>
            </a:endParaRPr>
          </a:p>
          <a:p>
            <a:endParaRPr lang="zh-TW" altLang="zh-HK" sz="1400" dirty="0">
              <a:latin typeface="SimSun" panose="02010600030101010101" pitchFamily="2" charset="-122"/>
              <a:ea typeface="SimSun" panose="02010600030101010101" pitchFamily="2" charset="-122"/>
            </a:endParaRPr>
          </a:p>
          <a:p>
            <a:r>
              <a:rPr lang="zh-TW" altLang="zh-HK" sz="1400" dirty="0" smtClean="0">
                <a:latin typeface="SimSun" panose="02010600030101010101" pitchFamily="2" charset="-122"/>
                <a:ea typeface="SimSun" panose="02010600030101010101" pitchFamily="2" charset="-122"/>
              </a:rPr>
              <a:t>當時</a:t>
            </a:r>
            <a:r>
              <a:rPr lang="zh-TW" altLang="zh-HK" sz="1400" dirty="0">
                <a:latin typeface="SimSun" panose="02010600030101010101" pitchFamily="2" charset="-122"/>
                <a:ea typeface="SimSun" panose="02010600030101010101" pitchFamily="2" charset="-122"/>
              </a:rPr>
              <a:t>案發的情況為，他向李鴻章的轎夫開槍的瞬間，阿部憲兵上等兵新條警長上前將他逮捕。</a:t>
            </a:r>
          </a:p>
          <a:p>
            <a:r>
              <a:rPr lang="en-US" altLang="zh-HK" sz="1400" dirty="0">
                <a:latin typeface="SimSun" panose="02010600030101010101" pitchFamily="2" charset="-122"/>
                <a:ea typeface="SimSun" panose="02010600030101010101" pitchFamily="2" charset="-122"/>
              </a:rPr>
              <a:t> </a:t>
            </a:r>
            <a:endParaRPr lang="zh-TW" altLang="zh-HK" sz="1400" dirty="0">
              <a:latin typeface="SimSun" panose="02010600030101010101" pitchFamily="2" charset="-122"/>
              <a:ea typeface="SimSun" panose="02010600030101010101" pitchFamily="2" charset="-122"/>
            </a:endParaRPr>
          </a:p>
          <a:p>
            <a:r>
              <a:rPr lang="zh-TW" altLang="zh-HK" sz="1400" dirty="0" smtClean="0">
                <a:latin typeface="SimSun" panose="02010600030101010101" pitchFamily="2" charset="-122"/>
                <a:ea typeface="SimSun" panose="02010600030101010101" pitchFamily="2" charset="-122"/>
              </a:rPr>
              <a:t>（</a:t>
            </a:r>
            <a:r>
              <a:rPr lang="zh-TW" altLang="zh-HK" sz="1400" dirty="0">
                <a:latin typeface="SimSun" panose="02010600030101010101" pitchFamily="2" charset="-122"/>
                <a:ea typeface="SimSun" panose="02010600030101010101" pitchFamily="2" charset="-122"/>
              </a:rPr>
              <a:t>三月廿四日馬關特電）伊藤總理、陸奧外務、伊東內閣官房長官前往引</a:t>
            </a:r>
            <a:r>
              <a:rPr lang="zh-TW" altLang="zh-HK" sz="1400" dirty="0" smtClean="0">
                <a:latin typeface="SimSun" panose="02010600030101010101" pitchFamily="2" charset="-122"/>
                <a:ea typeface="SimSun" panose="02010600030101010101" pitchFamily="2" charset="-122"/>
              </a:rPr>
              <a:t>接</a:t>
            </a:r>
            <a:r>
              <a:rPr lang="zh-TW" altLang="en-US" sz="1400" dirty="0">
                <a:latin typeface="SimSun" panose="02010600030101010101" pitchFamily="2" charset="-122"/>
                <a:ea typeface="SimSun" panose="02010600030101010101" pitchFamily="2" charset="-122"/>
              </a:rPr>
              <a:t>寺</a:t>
            </a:r>
            <a:r>
              <a:rPr lang="zh-TW" altLang="zh-HK" sz="1400" dirty="0" smtClean="0">
                <a:latin typeface="SimSun" panose="02010600030101010101" pitchFamily="2" charset="-122"/>
                <a:ea typeface="SimSun" panose="02010600030101010101" pitchFamily="2" charset="-122"/>
              </a:rPr>
              <a:t>探望</a:t>
            </a:r>
            <a:r>
              <a:rPr lang="zh-TW" altLang="zh-HK" sz="1400" dirty="0">
                <a:latin typeface="SimSun" panose="02010600030101010101" pitchFamily="2" charset="-122"/>
                <a:ea typeface="SimSun" panose="02010600030101010101" pitchFamily="2" charset="-122"/>
              </a:rPr>
              <a:t>李鴻章，並了解其傷勢。當時李鴻章坐在長椅上，醫生正為他進行急救，但當時仍未取出擊中頭部的子彈，佐藤軍醫總監被傳召明天早上從廣島來到馬關幫忙診治</a:t>
            </a:r>
            <a:r>
              <a:rPr lang="zh-TW" altLang="zh-HK" sz="1400" dirty="0" smtClean="0">
                <a:latin typeface="SimSun" panose="02010600030101010101" pitchFamily="2" charset="-122"/>
                <a:ea typeface="SimSun" panose="02010600030101010101" pitchFamily="2" charset="-122"/>
              </a:rPr>
              <a:t>。</a:t>
            </a:r>
            <a:endParaRPr lang="en-US" altLang="zh-TW" sz="1400" dirty="0" smtClean="0">
              <a:latin typeface="SimSun" panose="02010600030101010101" pitchFamily="2" charset="-122"/>
              <a:ea typeface="SimSun" panose="02010600030101010101" pitchFamily="2" charset="-122"/>
            </a:endParaRPr>
          </a:p>
          <a:p>
            <a:endParaRPr lang="zh-TW" altLang="zh-HK" sz="1400" dirty="0">
              <a:latin typeface="SimSun" panose="02010600030101010101" pitchFamily="2" charset="-122"/>
              <a:ea typeface="SimSun" panose="02010600030101010101" pitchFamily="2" charset="-122"/>
            </a:endParaRPr>
          </a:p>
          <a:p>
            <a:r>
              <a:rPr lang="zh-TW" altLang="zh-HK" sz="1400" dirty="0" smtClean="0">
                <a:latin typeface="SimSun" panose="02010600030101010101" pitchFamily="2" charset="-122"/>
                <a:ea typeface="SimSun" panose="02010600030101010101" pitchFamily="2" charset="-122"/>
              </a:rPr>
              <a:t>當時</a:t>
            </a:r>
            <a:r>
              <a:rPr lang="zh-TW" altLang="zh-HK" sz="1400" dirty="0">
                <a:latin typeface="SimSun" panose="02010600030101010101" pitchFamily="2" charset="-122"/>
                <a:ea typeface="SimSun" panose="02010600030101010101" pitchFamily="2" charset="-122"/>
              </a:rPr>
              <a:t>街上非常混亂。我國警備及對策良好，李鴻章看來感到相當滿意。但由於類似事件少有發生，警備未有相當經驗，假若再次發生不測事件，情況相當令人擔憂</a:t>
            </a:r>
            <a:r>
              <a:rPr lang="zh-TW" altLang="zh-HK" sz="1400" dirty="0" smtClean="0">
                <a:latin typeface="SimSun" panose="02010600030101010101" pitchFamily="2" charset="-122"/>
                <a:ea typeface="SimSun" panose="02010600030101010101" pitchFamily="2" charset="-122"/>
              </a:rPr>
              <a:t>。</a:t>
            </a:r>
            <a:endParaRPr lang="en-US" altLang="zh-TW" sz="1400" dirty="0" smtClean="0">
              <a:latin typeface="SimSun" panose="02010600030101010101" pitchFamily="2" charset="-122"/>
              <a:ea typeface="SimSun" panose="02010600030101010101" pitchFamily="2" charset="-122"/>
            </a:endParaRPr>
          </a:p>
          <a:p>
            <a:endParaRPr lang="zh-TW" altLang="zh-HK" sz="1400" dirty="0">
              <a:latin typeface="SimSun" panose="02010600030101010101" pitchFamily="2" charset="-122"/>
              <a:ea typeface="SimSun" panose="02010600030101010101" pitchFamily="2" charset="-122"/>
            </a:endParaRPr>
          </a:p>
          <a:p>
            <a:r>
              <a:rPr lang="zh-TW" altLang="zh-HK" sz="1400" dirty="0" smtClean="0">
                <a:latin typeface="SimSun" panose="02010600030101010101" pitchFamily="2" charset="-122"/>
                <a:ea typeface="SimSun" panose="02010600030101010101" pitchFamily="2" charset="-122"/>
              </a:rPr>
              <a:t>當時</a:t>
            </a:r>
            <a:r>
              <a:rPr lang="zh-TW" altLang="zh-HK" sz="1400" dirty="0">
                <a:latin typeface="SimSun" panose="02010600030101010101" pitchFamily="2" charset="-122"/>
                <a:ea typeface="SimSun" panose="02010600030101010101" pitchFamily="2" charset="-122"/>
              </a:rPr>
              <a:t>犯人穿著貼身長褲、深藍色襪、草鞋，身穿染有污積的綿質上衣，沒有戴帽，書生容貌。</a:t>
            </a:r>
            <a:endParaRPr lang="zh-HK" altLang="en-US" sz="1400" dirty="0">
              <a:latin typeface="SimSun" panose="02010600030101010101" pitchFamily="2" charset="-122"/>
              <a:ea typeface="SimSun" panose="02010600030101010101" pitchFamily="2" charset="-122"/>
            </a:endParaRPr>
          </a:p>
        </p:txBody>
      </p:sp>
      <p:cxnSp>
        <p:nvCxnSpPr>
          <p:cNvPr id="6" name="直線單箭頭接點 5"/>
          <p:cNvCxnSpPr/>
          <p:nvPr/>
        </p:nvCxnSpPr>
        <p:spPr>
          <a:xfrm flipH="1" flipV="1">
            <a:off x="6228184" y="2908976"/>
            <a:ext cx="599604" cy="1008111"/>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7" name="矩形 6"/>
          <p:cNvSpPr/>
          <p:nvPr/>
        </p:nvSpPr>
        <p:spPr>
          <a:xfrm>
            <a:off x="8532440" y="2915840"/>
            <a:ext cx="360040" cy="245737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cxnSp>
        <p:nvCxnSpPr>
          <p:cNvPr id="8" name="直線單箭頭接點 7"/>
          <p:cNvCxnSpPr/>
          <p:nvPr/>
        </p:nvCxnSpPr>
        <p:spPr>
          <a:xfrm flipV="1">
            <a:off x="8064388" y="3717032"/>
            <a:ext cx="468052" cy="648072"/>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8155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From Chu computer\Chinese History\2017-2018 teacher training\micro history\春帆樓\p.22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0"/>
            <a:ext cx="479335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4664420" y="2924944"/>
            <a:ext cx="3888433" cy="122413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TextBox 1"/>
          <p:cNvSpPr txBox="1"/>
          <p:nvPr/>
        </p:nvSpPr>
        <p:spPr>
          <a:xfrm>
            <a:off x="179511" y="908720"/>
            <a:ext cx="3960440" cy="4801314"/>
          </a:xfrm>
          <a:prstGeom prst="rect">
            <a:avLst/>
          </a:prstGeom>
          <a:solidFill>
            <a:schemeClr val="accent2">
              <a:lumMod val="20000"/>
              <a:lumOff val="80000"/>
            </a:schemeClr>
          </a:solidFill>
        </p:spPr>
        <p:txBody>
          <a:bodyPr wrap="square" rtlCol="0">
            <a:spAutoFit/>
          </a:bodyPr>
          <a:lstStyle/>
          <a:p>
            <a:r>
              <a:rPr lang="zh-TW" altLang="zh-HK" sz="1600" b="1" dirty="0">
                <a:latin typeface="SimSun" panose="02010600030101010101" pitchFamily="2" charset="-122"/>
                <a:ea typeface="SimSun" panose="02010600030101010101" pitchFamily="2" charset="-122"/>
              </a:rPr>
              <a:t>李鴻章受襲事件</a:t>
            </a:r>
            <a:endParaRPr lang="zh-TW" altLang="zh-HK" sz="1600" dirty="0">
              <a:latin typeface="SimSun" panose="02010600030101010101" pitchFamily="2" charset="-122"/>
              <a:ea typeface="SimSun" panose="02010600030101010101" pitchFamily="2" charset="-122"/>
            </a:endParaRPr>
          </a:p>
          <a:p>
            <a:r>
              <a:rPr lang="zh-TW" altLang="zh-HK" sz="1600" b="1" dirty="0">
                <a:latin typeface="SimSun" panose="02010600030101010101" pitchFamily="2" charset="-122"/>
                <a:ea typeface="SimSun" panose="02010600030101010101" pitchFamily="2" charset="-122"/>
              </a:rPr>
              <a:t>天皇感憂傷</a:t>
            </a:r>
            <a:r>
              <a:rPr lang="zh-TW" altLang="zh-HK" sz="1600" b="1" dirty="0" smtClean="0">
                <a:latin typeface="SimSun" panose="02010600030101010101" pitchFamily="2" charset="-122"/>
                <a:ea typeface="SimSun" panose="02010600030101010101" pitchFamily="2" charset="-122"/>
              </a:rPr>
              <a:t>悲痛</a:t>
            </a:r>
            <a:endParaRPr lang="en-US" altLang="zh-TW" sz="1600" b="1" dirty="0" smtClean="0">
              <a:latin typeface="SimSun" panose="02010600030101010101" pitchFamily="2" charset="-122"/>
              <a:ea typeface="SimSun" panose="02010600030101010101" pitchFamily="2" charset="-122"/>
            </a:endParaRPr>
          </a:p>
          <a:p>
            <a:endParaRPr lang="en-US" altLang="zh-TW" dirty="0"/>
          </a:p>
          <a:p>
            <a:r>
              <a:rPr lang="zh-TW" altLang="zh-HK" sz="1600" b="1" dirty="0" smtClean="0">
                <a:latin typeface="SimSun" panose="02010600030101010101" pitchFamily="2" charset="-122"/>
                <a:ea typeface="SimSun" panose="02010600030101010101" pitchFamily="2" charset="-122"/>
              </a:rPr>
              <a:t>聖旨</a:t>
            </a:r>
            <a:r>
              <a:rPr lang="zh-TW" altLang="zh-HK" sz="1600" dirty="0" smtClean="0">
                <a:latin typeface="SimSun" panose="02010600030101010101" pitchFamily="2" charset="-122"/>
                <a:ea typeface="SimSun" panose="02010600030101010101" pitchFamily="2" charset="-122"/>
              </a:rPr>
              <a:t> </a:t>
            </a:r>
            <a:r>
              <a:rPr lang="zh-TW" altLang="zh-HK" sz="1600" dirty="0">
                <a:latin typeface="SimSun" panose="02010600030101010101" pitchFamily="2" charset="-122"/>
                <a:ea typeface="SimSun" panose="02010600030101010101" pitchFamily="2" charset="-122"/>
              </a:rPr>
              <a:t>我國雖現正與大清國進行交戰，但已即時派遣使者，前往表示歉意並進行和議，本皇亦命令全權大臣於下關進行商議。本皇會參考過往國際上的例子</a:t>
            </a:r>
            <a:r>
              <a:rPr lang="zh-TW" altLang="zh-HK" sz="1600" dirty="0" smtClean="0">
                <a:latin typeface="SimSun" panose="02010600030101010101" pitchFamily="2" charset="-122"/>
                <a:ea typeface="SimSun" panose="02010600030101010101" pitchFamily="2" charset="-122"/>
              </a:rPr>
              <a:t>，</a:t>
            </a:r>
            <a:endParaRPr lang="en-US" altLang="zh-TW" sz="1600" dirty="0" smtClean="0">
              <a:latin typeface="SimSun" panose="02010600030101010101" pitchFamily="2" charset="-122"/>
              <a:ea typeface="SimSun" panose="02010600030101010101" pitchFamily="2" charset="-122"/>
            </a:endParaRPr>
          </a:p>
          <a:p>
            <a:endParaRPr lang="en-US" altLang="zh-TW" sz="1600" b="1" dirty="0">
              <a:latin typeface="SimSun" panose="02010600030101010101" pitchFamily="2" charset="-122"/>
              <a:ea typeface="SimSun" panose="02010600030101010101" pitchFamily="2" charset="-122"/>
            </a:endParaRPr>
          </a:p>
          <a:p>
            <a:r>
              <a:rPr lang="zh-TW" altLang="zh-HK" sz="1600" b="1" dirty="0">
                <a:latin typeface="SimSun" panose="02010600030101010101" pitchFamily="2" charset="-122"/>
                <a:ea typeface="SimSun" panose="02010600030101010101" pitchFamily="2" charset="-122"/>
              </a:rPr>
              <a:t>派遣使者慰問李鴻章</a:t>
            </a:r>
          </a:p>
          <a:p>
            <a:r>
              <a:rPr lang="zh-TW" altLang="zh-HK" sz="1600" dirty="0">
                <a:latin typeface="SimSun" panose="02010600030101010101" pitchFamily="2" charset="-122"/>
                <a:ea typeface="SimSun" panose="02010600030101010101" pitchFamily="2" charset="-122"/>
              </a:rPr>
              <a:t>我國陛下得悉李鴻章受傷一事，特別派遣中村侍從武官進行慰問，並已於本日上午六時出發</a:t>
            </a:r>
            <a:r>
              <a:rPr lang="zh-TW" altLang="zh-HK" sz="1600" dirty="0" smtClean="0">
                <a:latin typeface="SimSun" panose="02010600030101010101" pitchFamily="2" charset="-122"/>
                <a:ea typeface="SimSun" panose="02010600030101010101" pitchFamily="2" charset="-122"/>
              </a:rPr>
              <a:t>。</a:t>
            </a:r>
            <a:endParaRPr lang="en-US" altLang="zh-TW" sz="1600" dirty="0" smtClean="0">
              <a:latin typeface="SimSun" panose="02010600030101010101" pitchFamily="2" charset="-122"/>
              <a:ea typeface="SimSun" panose="02010600030101010101" pitchFamily="2" charset="-122"/>
            </a:endParaRPr>
          </a:p>
          <a:p>
            <a:endParaRPr lang="zh-TW" altLang="zh-HK" sz="1600" dirty="0">
              <a:latin typeface="SimSun" panose="02010600030101010101" pitchFamily="2" charset="-122"/>
              <a:ea typeface="SimSun" panose="02010600030101010101" pitchFamily="2" charset="-122"/>
            </a:endParaRPr>
          </a:p>
          <a:p>
            <a:r>
              <a:rPr lang="zh-TW" altLang="zh-HK" sz="1600" dirty="0">
                <a:latin typeface="SimSun" panose="02010600030101010101" pitchFamily="2" charset="-122"/>
                <a:ea typeface="SimSun" panose="02010600030101010101" pitchFamily="2" charset="-122"/>
              </a:rPr>
              <a:t>定必以國家的名譽給予大清國的使者適當的待遇及警備，並命令官員不可怠慢。然後會找出加害於使者的兇徒，本皇深表遺憾，會將犯人依照法例進行處罰，不會姑息，眾臣亦會遵從本皇的意思，謹慎地守護國家的榮光。 </a:t>
            </a:r>
            <a:endParaRPr lang="en-US" altLang="zh-TW" sz="1600" b="1" dirty="0" smtClean="0">
              <a:latin typeface="SimSun" panose="02010600030101010101" pitchFamily="2" charset="-122"/>
              <a:ea typeface="SimSun" panose="02010600030101010101" pitchFamily="2" charset="-122"/>
            </a:endParaRPr>
          </a:p>
        </p:txBody>
      </p:sp>
      <p:sp>
        <p:nvSpPr>
          <p:cNvPr id="7" name="矩形 6"/>
          <p:cNvSpPr/>
          <p:nvPr/>
        </p:nvSpPr>
        <p:spPr>
          <a:xfrm>
            <a:off x="214149" y="2780928"/>
            <a:ext cx="3816425" cy="1296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
        <p:nvSpPr>
          <p:cNvPr id="8" name="矩形 7"/>
          <p:cNvSpPr/>
          <p:nvPr/>
        </p:nvSpPr>
        <p:spPr>
          <a:xfrm>
            <a:off x="6967018" y="4149080"/>
            <a:ext cx="1585836" cy="122413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218882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From Chu computer\Chinese History\2017-2018 teacher training\micro history\春帆樓\p.22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37" y="21586"/>
            <a:ext cx="471487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251520" y="2865957"/>
            <a:ext cx="3744416" cy="129614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4" name="矩形 3"/>
          <p:cNvSpPr/>
          <p:nvPr/>
        </p:nvSpPr>
        <p:spPr>
          <a:xfrm>
            <a:off x="3275856" y="4162101"/>
            <a:ext cx="1296144" cy="129614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TextBox 1"/>
          <p:cNvSpPr txBox="1"/>
          <p:nvPr/>
        </p:nvSpPr>
        <p:spPr>
          <a:xfrm>
            <a:off x="5040052" y="434375"/>
            <a:ext cx="3960440" cy="6032421"/>
          </a:xfrm>
          <a:prstGeom prst="rect">
            <a:avLst/>
          </a:prstGeom>
          <a:solidFill>
            <a:schemeClr val="accent2">
              <a:lumMod val="20000"/>
              <a:lumOff val="80000"/>
            </a:schemeClr>
          </a:solidFill>
        </p:spPr>
        <p:txBody>
          <a:bodyPr wrap="square" rtlCol="0">
            <a:spAutoFit/>
          </a:bodyPr>
          <a:lstStyle/>
          <a:p>
            <a:r>
              <a:rPr lang="zh-TW" altLang="zh-HK" sz="1600" b="1" dirty="0">
                <a:latin typeface="SimSun" panose="02010600030101010101" pitchFamily="2" charset="-122"/>
                <a:ea typeface="SimSun" panose="02010600030101010101" pitchFamily="2" charset="-122"/>
              </a:rPr>
              <a:t>李鴻章的傷勢診斷</a:t>
            </a:r>
            <a:endParaRPr lang="en-US" altLang="zh-TW" sz="1600" b="1" dirty="0">
              <a:latin typeface="SimSun" panose="02010600030101010101" pitchFamily="2" charset="-122"/>
              <a:ea typeface="SimSun" panose="02010600030101010101" pitchFamily="2" charset="-122"/>
            </a:endParaRPr>
          </a:p>
          <a:p>
            <a:endParaRPr lang="en-US" altLang="zh-TW" dirty="0"/>
          </a:p>
          <a:p>
            <a:r>
              <a:rPr lang="zh-TW" altLang="zh-HK" sz="1600" dirty="0">
                <a:latin typeface="SimSun" panose="02010600030101010101" pitchFamily="2" charset="-122"/>
                <a:ea typeface="SimSun" panose="02010600030101010101" pitchFamily="2" charset="-122"/>
              </a:rPr>
              <a:t>三月廿五日下午二時半引接寺內，陸軍軍醫總監石黒忠篤、陸軍軍醫醫學博士佐藤進、內務技師醫學博士中濱東一郎、陸軍二等軍醫正古宇田信近、李家的侍醫等人，法國大使館附屬醫學公會就李中堂的槍傷進行會議。左眼眼窩中下方約一厘米的地方為射入口，直徑約</a:t>
            </a:r>
            <a:r>
              <a:rPr lang="zh-TW" altLang="zh-HK" sz="1600" dirty="0" smtClean="0">
                <a:latin typeface="SimSun" panose="02010600030101010101" pitchFamily="2" charset="-122"/>
                <a:ea typeface="SimSun" panose="02010600030101010101" pitchFamily="2" charset="-122"/>
              </a:rPr>
              <a:t>八</a:t>
            </a:r>
            <a:r>
              <a:rPr lang="zh-TW" altLang="en-US" sz="1600" dirty="0" smtClean="0">
                <a:latin typeface="SimSun" panose="02010600030101010101" pitchFamily="2" charset="-122"/>
                <a:ea typeface="SimSun" panose="02010600030101010101" pitchFamily="2" charset="-122"/>
              </a:rPr>
              <a:t>毫</a:t>
            </a:r>
            <a:r>
              <a:rPr lang="zh-TW" altLang="zh-HK" sz="1600" dirty="0" smtClean="0">
                <a:latin typeface="SimSun" panose="02010600030101010101" pitchFamily="2" charset="-122"/>
                <a:ea typeface="SimSun" panose="02010600030101010101" pitchFamily="2" charset="-122"/>
              </a:rPr>
              <a:t>米</a:t>
            </a:r>
            <a:r>
              <a:rPr lang="zh-TW" altLang="zh-HK" sz="1600" dirty="0">
                <a:latin typeface="SimSun" panose="02010600030101010101" pitchFamily="2" charset="-122"/>
                <a:ea typeface="SimSun" panose="02010600030101010101" pitchFamily="2" charset="-122"/>
              </a:rPr>
              <a:t>，呈淡紫色，傷口附近皮膚有紅腫，眼皮亦有浮腫。由於</a:t>
            </a:r>
            <a:r>
              <a:rPr lang="zh-TW" altLang="zh-HK" sz="1600" dirty="0" smtClean="0">
                <a:latin typeface="SimSun" panose="02010600030101010101" pitchFamily="2" charset="-122"/>
                <a:ea typeface="SimSun" panose="02010600030101010101" pitchFamily="2" charset="-122"/>
              </a:rPr>
              <a:t>左</a:t>
            </a:r>
            <a:r>
              <a:rPr lang="zh-TW" altLang="en-US" sz="1600" dirty="0" smtClean="0">
                <a:latin typeface="SimSun" panose="02010600030101010101" pitchFamily="2" charset="-122"/>
                <a:ea typeface="SimSun" panose="02010600030101010101" pitchFamily="2" charset="-122"/>
              </a:rPr>
              <a:t>眼</a:t>
            </a:r>
            <a:r>
              <a:rPr lang="zh-TW" altLang="zh-HK" sz="1600" dirty="0" smtClean="0">
                <a:latin typeface="SimSun" panose="02010600030101010101" pitchFamily="2" charset="-122"/>
                <a:ea typeface="SimSun" panose="02010600030101010101" pitchFamily="2" charset="-122"/>
              </a:rPr>
              <a:t>幾乎</a:t>
            </a:r>
            <a:r>
              <a:rPr lang="zh-TW" altLang="zh-HK" sz="1600" dirty="0">
                <a:latin typeface="SimSun" panose="02010600030101010101" pitchFamily="2" charset="-122"/>
                <a:ea typeface="SimSun" panose="02010600030101010101" pitchFamily="2" charset="-122"/>
              </a:rPr>
              <a:t>腫脹至閉眼，以內窺鏡檢查後，於皮下大約三厘米的地方發現有硬物，而利用金屬內窺鏡檢查亦有金屬聲音，所用的內窺鏡亦有少量金屬附著，因此可以推論子彈打穿左</a:t>
            </a:r>
            <a:r>
              <a:rPr lang="zh-TW" altLang="zh-HK" sz="1600" dirty="0" smtClean="0">
                <a:latin typeface="SimSun" panose="02010600030101010101" pitchFamily="2" charset="-122"/>
                <a:ea typeface="SimSun" panose="02010600030101010101" pitchFamily="2" charset="-122"/>
              </a:rPr>
              <a:t>上</a:t>
            </a:r>
            <a:r>
              <a:rPr lang="zh-TW" altLang="en-US" sz="1600" dirty="0">
                <a:latin typeface="SimSun" panose="02010600030101010101" pitchFamily="2" charset="-122"/>
                <a:ea typeface="SimSun" panose="02010600030101010101" pitchFamily="2" charset="-122"/>
              </a:rPr>
              <a:t>顎</a:t>
            </a:r>
            <a:r>
              <a:rPr lang="zh-TW" altLang="zh-HK" sz="1600" dirty="0" smtClean="0">
                <a:latin typeface="SimSun" panose="02010600030101010101" pitchFamily="2" charset="-122"/>
                <a:ea typeface="SimSun" panose="02010600030101010101" pitchFamily="2" charset="-122"/>
              </a:rPr>
              <a:t>骨</a:t>
            </a:r>
            <a:r>
              <a:rPr lang="zh-TW" altLang="zh-HK" sz="1600" dirty="0">
                <a:latin typeface="SimSun" panose="02010600030101010101" pitchFamily="2" charset="-122"/>
                <a:ea typeface="SimSun" panose="02010600030101010101" pitchFamily="2" charset="-122"/>
              </a:rPr>
              <a:t>，射向肺部並固定在胸骨上。但本人及其隨從醫師不容許擴大傷口作仔細檢查，因此未能將子彈移除。昨日除去繃帶未見有化膿，雖然眼鏡玻璃碎裂四散，</a:t>
            </a:r>
            <a:r>
              <a:rPr lang="zh-TW" altLang="zh-HK" sz="1600" dirty="0" smtClean="0">
                <a:latin typeface="SimSun" panose="02010600030101010101" pitchFamily="2" charset="-122"/>
                <a:ea typeface="SimSun" panose="02010600030101010101" pitchFamily="2" charset="-122"/>
              </a:rPr>
              <a:t>但</a:t>
            </a:r>
            <a:r>
              <a:rPr lang="zh-TW" altLang="en-US" sz="1600" dirty="0" smtClean="0">
                <a:latin typeface="SimSun" panose="02010600030101010101" pitchFamily="2" charset="-122"/>
                <a:ea typeface="SimSun" panose="02010600030101010101" pitchFamily="2" charset="-122"/>
              </a:rPr>
              <a:t>慶</a:t>
            </a:r>
            <a:r>
              <a:rPr lang="zh-TW" altLang="zh-HK" sz="1600" dirty="0" smtClean="0">
                <a:latin typeface="SimSun" panose="02010600030101010101" pitchFamily="2" charset="-122"/>
                <a:ea typeface="SimSun" panose="02010600030101010101" pitchFamily="2" charset="-122"/>
              </a:rPr>
              <a:t>幸未</a:t>
            </a:r>
            <a:r>
              <a:rPr lang="zh-TW" altLang="zh-HK" sz="1600" dirty="0">
                <a:latin typeface="SimSun" panose="02010600030101010101" pitchFamily="2" charset="-122"/>
                <a:ea typeface="SimSun" panose="02010600030101010101" pitchFamily="2" charset="-122"/>
              </a:rPr>
              <a:t>傷及眼球。即使如此眼皮仍有充血腫脹，腦部沒有損傷，昨晚能夠很快入睡，精神如常，隨從醫師為他早午晚探熱為平常的</a:t>
            </a:r>
            <a:r>
              <a:rPr lang="zh-TW" altLang="zh-HK" sz="1600" dirty="0" smtClean="0">
                <a:latin typeface="SimSun" panose="02010600030101010101" pitchFamily="2" charset="-122"/>
                <a:ea typeface="SimSun" panose="02010600030101010101" pitchFamily="2" charset="-122"/>
              </a:rPr>
              <a:t>華</a:t>
            </a:r>
            <a:r>
              <a:rPr lang="zh-TW" altLang="en-US" sz="1600" dirty="0" smtClean="0">
                <a:latin typeface="SimSun" panose="02010600030101010101" pitchFamily="2" charset="-122"/>
                <a:ea typeface="SimSun" panose="02010600030101010101" pitchFamily="2" charset="-122"/>
              </a:rPr>
              <a:t>氏</a:t>
            </a:r>
            <a:r>
              <a:rPr lang="en-US" altLang="zh-HK" sz="1600" dirty="0" smtClean="0">
                <a:ea typeface="SimSun" panose="02010600030101010101" pitchFamily="2" charset="-122"/>
              </a:rPr>
              <a:t>98.5</a:t>
            </a:r>
            <a:r>
              <a:rPr lang="zh-TW" altLang="zh-HK" sz="1600" dirty="0">
                <a:latin typeface="SimSun" panose="02010600030101010101" pitchFamily="2" charset="-122"/>
                <a:ea typeface="SimSun" panose="02010600030101010101" pitchFamily="2" charset="-122"/>
              </a:rPr>
              <a:t>度，與日常無異，脈搏有力數字</a:t>
            </a:r>
            <a:r>
              <a:rPr lang="zh-TW" altLang="zh-HK" sz="1600" dirty="0" smtClean="0">
                <a:latin typeface="SimSun" panose="02010600030101010101" pitchFamily="2" charset="-122"/>
                <a:ea typeface="SimSun" panose="02010600030101010101" pitchFamily="2" charset="-122"/>
              </a:rPr>
              <a:t>為</a:t>
            </a:r>
            <a:r>
              <a:rPr lang="en-US" altLang="zh-TW" sz="1600" dirty="0" smtClean="0">
                <a:ea typeface="SimSun" panose="02010600030101010101" pitchFamily="2" charset="-122"/>
              </a:rPr>
              <a:t>75</a:t>
            </a:r>
            <a:r>
              <a:rPr lang="zh-TW" altLang="zh-HK" sz="1600" dirty="0" smtClean="0">
                <a:latin typeface="SimSun" panose="02010600030101010101" pitchFamily="2" charset="-122"/>
                <a:ea typeface="SimSun" panose="02010600030101010101" pitchFamily="2" charset="-122"/>
              </a:rPr>
              <a:t>，食</a:t>
            </a:r>
            <a:r>
              <a:rPr lang="zh-TW" altLang="en-US" sz="1600" dirty="0" smtClean="0">
                <a:latin typeface="SimSun" panose="02010600030101010101" pitchFamily="2" charset="-122"/>
                <a:ea typeface="SimSun" panose="02010600030101010101" pitchFamily="2" charset="-122"/>
              </a:rPr>
              <a:t>慾</a:t>
            </a:r>
            <a:r>
              <a:rPr lang="zh-TW" altLang="zh-HK" sz="1600" dirty="0" smtClean="0">
                <a:latin typeface="SimSun" panose="02010600030101010101" pitchFamily="2" charset="-122"/>
                <a:ea typeface="SimSun" panose="02010600030101010101" pitchFamily="2" charset="-122"/>
              </a:rPr>
              <a:t>有</a:t>
            </a:r>
            <a:r>
              <a:rPr lang="zh-TW" altLang="zh-HK" sz="1600" dirty="0">
                <a:latin typeface="SimSun" panose="02010600030101010101" pitchFamily="2" charset="-122"/>
                <a:ea typeface="SimSun" panose="02010600030101010101" pitchFamily="2" charset="-122"/>
              </a:rPr>
              <a:t>少許減少。</a:t>
            </a:r>
            <a:endParaRPr lang="en-US" altLang="zh-TW" sz="16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07877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From Chu computer\Chinese History\2017-2018 teacher training\micro history\春帆樓\p.2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0"/>
            <a:ext cx="477023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2267744" y="1484784"/>
            <a:ext cx="1296144" cy="129614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4" name="TextBox 1"/>
          <p:cNvSpPr txBox="1"/>
          <p:nvPr/>
        </p:nvSpPr>
        <p:spPr>
          <a:xfrm>
            <a:off x="5868144" y="1340768"/>
            <a:ext cx="2664296" cy="1569660"/>
          </a:xfrm>
          <a:prstGeom prst="rect">
            <a:avLst/>
          </a:prstGeom>
          <a:solidFill>
            <a:schemeClr val="accent2">
              <a:lumMod val="20000"/>
              <a:lumOff val="80000"/>
            </a:schemeClr>
          </a:solidFill>
        </p:spPr>
        <p:txBody>
          <a:bodyPr wrap="square" rtlCol="0">
            <a:spAutoFit/>
          </a:bodyPr>
          <a:lstStyle/>
          <a:p>
            <a:r>
              <a:rPr lang="zh-TW" altLang="en-US" sz="2400" dirty="0" smtClean="0">
                <a:latin typeface="Adobe 繁黑體 Std B" pitchFamily="34" charset="-128"/>
                <a:ea typeface="Adobe 繁黑體 Std B" pitchFamily="34" charset="-128"/>
              </a:rPr>
              <a:t>日本東京日日新聞對行刺李鴻章的兇徒小山豐太郎被判處無期徒刑的報道。</a:t>
            </a:r>
            <a:endParaRPr lang="zh-HK" altLang="en-US" sz="2400" dirty="0">
              <a:latin typeface="Adobe 繁黑體 Std B" pitchFamily="34" charset="-128"/>
              <a:ea typeface="Adobe 繁黑體 Std B" pitchFamily="34" charset="-128"/>
            </a:endParaRPr>
          </a:p>
        </p:txBody>
      </p:sp>
      <p:cxnSp>
        <p:nvCxnSpPr>
          <p:cNvPr id="5" name="直線單箭頭接點 4"/>
          <p:cNvCxnSpPr>
            <a:stCxn id="4" idx="1"/>
          </p:cNvCxnSpPr>
          <p:nvPr/>
        </p:nvCxnSpPr>
        <p:spPr>
          <a:xfrm flipH="1" flipV="1">
            <a:off x="3579270" y="2107333"/>
            <a:ext cx="2288874" cy="1826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7877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5421" y="2812774"/>
            <a:ext cx="4155564" cy="523220"/>
          </a:xfrm>
          <a:prstGeom prst="rect">
            <a:avLst/>
          </a:prstGeom>
          <a:solidFill>
            <a:schemeClr val="accent2">
              <a:lumMod val="20000"/>
              <a:lumOff val="80000"/>
            </a:schemeClr>
          </a:solidFill>
        </p:spPr>
        <p:txBody>
          <a:bodyPr wrap="square">
            <a:spAutoFit/>
          </a:bodyPr>
          <a:lstStyle/>
          <a:p>
            <a:r>
              <a:rPr lang="zh-TW" altLang="en-US" sz="1400" dirty="0">
                <a:latin typeface="SimSun" panose="02010600030101010101" pitchFamily="2" charset="-122"/>
                <a:ea typeface="SimSun" panose="02010600030101010101" pitchFamily="2" charset="-122"/>
              </a:rPr>
              <a:t>此為</a:t>
            </a:r>
            <a:r>
              <a:rPr lang="zh-TW" altLang="en-US" sz="1400" dirty="0" smtClean="0">
                <a:latin typeface="SimSun" panose="02010600030101010101" pitchFamily="2" charset="-122"/>
                <a:ea typeface="SimSun" panose="02010600030101010101" pitchFamily="2" charset="-122"/>
              </a:rPr>
              <a:t>陳列</a:t>
            </a:r>
            <a:r>
              <a:rPr lang="zh-TW" altLang="en-US" sz="1400" dirty="0">
                <a:latin typeface="SimSun" panose="02010600030101010101" pitchFamily="2" charset="-122"/>
                <a:ea typeface="SimSun" panose="02010600030101010101" pitchFamily="2" charset="-122"/>
              </a:rPr>
              <a:t>在合肥大興集李鴻章享堂正殿</a:t>
            </a:r>
            <a:r>
              <a:rPr lang="zh-TW" altLang="en-US" sz="1400" dirty="0" smtClean="0">
                <a:latin typeface="SimSun" panose="02010600030101010101" pitchFamily="2" charset="-122"/>
                <a:ea typeface="SimSun" panose="02010600030101010101" pitchFamily="2" charset="-122"/>
              </a:rPr>
              <a:t>內有暗</a:t>
            </a:r>
            <a:r>
              <a:rPr lang="zh-TW" altLang="en-US" sz="1400" dirty="0">
                <a:latin typeface="SimSun" panose="02010600030101010101" pitchFamily="2" charset="-122"/>
                <a:ea typeface="SimSun" panose="02010600030101010101" pitchFamily="2" charset="-122"/>
              </a:rPr>
              <a:t>黑血跡的「黃馬褂</a:t>
            </a:r>
            <a:r>
              <a:rPr lang="zh-TW" altLang="en-US" sz="1400" dirty="0" smtClean="0">
                <a:latin typeface="SimSun" panose="02010600030101010101" pitchFamily="2" charset="-122"/>
                <a:ea typeface="SimSun" panose="02010600030101010101" pitchFamily="2" charset="-122"/>
              </a:rPr>
              <a:t>」複製品，原件已遺失。（網上圖片）</a:t>
            </a:r>
            <a:endParaRPr lang="zh-HK" altLang="en-US" sz="1400" dirty="0">
              <a:latin typeface="SimSun" panose="02010600030101010101" pitchFamily="2" charset="-122"/>
              <a:ea typeface="SimSun" panose="02010600030101010101" pitchFamily="2" charset="-122"/>
            </a:endParaRPr>
          </a:p>
        </p:txBody>
      </p:sp>
      <p:sp>
        <p:nvSpPr>
          <p:cNvPr id="8" name="文字方塊 7"/>
          <p:cNvSpPr txBox="1"/>
          <p:nvPr/>
        </p:nvSpPr>
        <p:spPr>
          <a:xfrm>
            <a:off x="1112233" y="4511824"/>
            <a:ext cx="2667679" cy="584775"/>
          </a:xfrm>
          <a:prstGeom prst="rect">
            <a:avLst/>
          </a:prstGeom>
          <a:noFill/>
          <a:ln>
            <a:solidFill>
              <a:srgbClr val="FF0000"/>
            </a:solidFill>
          </a:ln>
        </p:spPr>
        <p:txBody>
          <a:bodyPr wrap="square" rtlCol="0">
            <a:spAutoFit/>
          </a:bodyPr>
          <a:lstStyle/>
          <a:p>
            <a:r>
              <a:rPr lang="zh-TW" altLang="en-US" sz="1600" dirty="0" smtClean="0">
                <a:latin typeface="SimSun" panose="02010600030101010101" pitchFamily="2" charset="-122"/>
                <a:ea typeface="SimSun" panose="02010600030101010101" pitchFamily="2" charset="-122"/>
              </a:rPr>
              <a:t>血跡是從瞼上的傷口沿著臉頰向下流在褂上的。</a:t>
            </a:r>
            <a:endParaRPr lang="zh-HK" altLang="en-US" sz="1600" dirty="0">
              <a:latin typeface="SimSun" panose="02010600030101010101" pitchFamily="2" charset="-122"/>
              <a:ea typeface="SimSun" panose="02010600030101010101" pitchFamily="2" charset="-122"/>
            </a:endParaRPr>
          </a:p>
        </p:txBody>
      </p:sp>
      <p:pic>
        <p:nvPicPr>
          <p:cNvPr id="1028" name="Picture 4" descr="https://i2.kknews.cc/SIG=29gisrj/1p6700047s7qr4422s0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050" y="3154019"/>
            <a:ext cx="4490897" cy="33681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單箭頭接點 5"/>
          <p:cNvCxnSpPr/>
          <p:nvPr/>
        </p:nvCxnSpPr>
        <p:spPr>
          <a:xfrm flipV="1">
            <a:off x="3779912" y="4714364"/>
            <a:ext cx="3191284" cy="12374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橢圓 3"/>
          <p:cNvSpPr/>
          <p:nvPr/>
        </p:nvSpPr>
        <p:spPr>
          <a:xfrm rot="20290167">
            <a:off x="7079110" y="3530655"/>
            <a:ext cx="1038370" cy="2855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55" y="282522"/>
            <a:ext cx="4152095" cy="2542099"/>
          </a:xfrm>
          <a:prstGeom prst="rect">
            <a:avLst/>
          </a:prstGeom>
        </p:spPr>
      </p:pic>
      <p:sp>
        <p:nvSpPr>
          <p:cNvPr id="14" name="TextBox 5"/>
          <p:cNvSpPr txBox="1"/>
          <p:nvPr/>
        </p:nvSpPr>
        <p:spPr>
          <a:xfrm>
            <a:off x="6226276" y="59403"/>
            <a:ext cx="2020039" cy="430887"/>
          </a:xfrm>
          <a:prstGeom prst="rect">
            <a:avLst/>
          </a:prstGeom>
          <a:solidFill>
            <a:schemeClr val="bg2"/>
          </a:solidFill>
        </p:spPr>
        <p:txBody>
          <a:bodyPr wrap="square" rtlCol="0">
            <a:spAutoFit/>
          </a:bodyPr>
          <a:lstStyle/>
          <a:p>
            <a:r>
              <a:rPr lang="zh-CN" altLang="en-US" sz="1100" dirty="0" smtClean="0"/>
              <a:t>這是同年李鴻章回國後的照片，雖已痊</a:t>
            </a:r>
            <a:r>
              <a:rPr lang="zh-TW" altLang="en-US" sz="1100" dirty="0" smtClean="0">
                <a:latin typeface="SimSun" panose="02010600030101010101" pitchFamily="2" charset="-122"/>
                <a:ea typeface="SimSun" panose="02010600030101010101" pitchFamily="2" charset="-122"/>
              </a:rPr>
              <a:t>癒</a:t>
            </a:r>
            <a:r>
              <a:rPr lang="zh-CN" altLang="en-US" sz="1100" dirty="0" smtClean="0"/>
              <a:t>，仍清晰看到傷口。</a:t>
            </a:r>
            <a:endParaRPr lang="zh-HK" altLang="en-US" sz="1100" dirty="0"/>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1804" y="499519"/>
            <a:ext cx="1780341" cy="26301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3"/>
          <p:cNvSpPr txBox="1"/>
          <p:nvPr/>
        </p:nvSpPr>
        <p:spPr>
          <a:xfrm>
            <a:off x="4441804" y="59403"/>
            <a:ext cx="1750728" cy="600164"/>
          </a:xfrm>
          <a:prstGeom prst="rect">
            <a:avLst/>
          </a:prstGeom>
          <a:solidFill>
            <a:schemeClr val="bg2"/>
          </a:solidFill>
        </p:spPr>
        <p:txBody>
          <a:bodyPr wrap="square" rtlCol="0">
            <a:spAutoFit/>
          </a:bodyPr>
          <a:lstStyle/>
          <a:p>
            <a:r>
              <a:rPr lang="zh-CN" altLang="en-US" sz="1100" dirty="0" smtClean="0"/>
              <a:t>日本代表井上勝之助速寫李鴻章的受傷</a:t>
            </a:r>
            <a:r>
              <a:rPr lang="zh-CN" altLang="en-US" sz="1100" dirty="0"/>
              <a:t>情況。</a:t>
            </a:r>
            <a:endParaRPr lang="zh-HK" altLang="en-US" sz="1100" dirty="0"/>
          </a:p>
          <a:p>
            <a:endParaRPr lang="zh-HK" altLang="en-US" sz="1100" dirty="0"/>
          </a:p>
        </p:txBody>
      </p:sp>
      <p:pic>
        <p:nvPicPr>
          <p:cNvPr id="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7208" y="500784"/>
            <a:ext cx="2045704" cy="26288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直線單箭頭接點 16"/>
          <p:cNvCxnSpPr>
            <a:stCxn id="15" idx="4"/>
          </p:cNvCxnSpPr>
          <p:nvPr/>
        </p:nvCxnSpPr>
        <p:spPr>
          <a:xfrm flipH="1">
            <a:off x="7236296" y="1465679"/>
            <a:ext cx="104993" cy="2179345"/>
          </a:xfrm>
          <a:prstGeom prst="straightConnector1">
            <a:avLst/>
          </a:prstGeom>
          <a:ln>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橢圓 14"/>
          <p:cNvSpPr/>
          <p:nvPr/>
        </p:nvSpPr>
        <p:spPr>
          <a:xfrm>
            <a:off x="7236296" y="1281882"/>
            <a:ext cx="209985" cy="183797"/>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114532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圖說文字 7"/>
          <p:cNvSpPr/>
          <p:nvPr/>
        </p:nvSpPr>
        <p:spPr>
          <a:xfrm>
            <a:off x="3971120" y="1196141"/>
            <a:ext cx="4561320" cy="2732236"/>
          </a:xfrm>
          <a:prstGeom prst="wedgeRectCallout">
            <a:avLst>
              <a:gd name="adj1" fmla="val -54625"/>
              <a:gd name="adj2" fmla="val 24715"/>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zh-CN" altLang="en-US" dirty="0">
                <a:latin typeface="標楷體" panose="03000509000000000000" pitchFamily="65" charset="-120"/>
                <a:ea typeface="標楷體" panose="03000509000000000000" pitchFamily="65" charset="-120"/>
              </a:rPr>
              <a:t>「內外形勢，已至不許繼續交戰的時機。若李鴻章以負傷為藉口</a:t>
            </a:r>
            <a:r>
              <a:rPr lang="zh-CN" altLang="en-US" dirty="0" smtClean="0">
                <a:latin typeface="標楷體" panose="03000509000000000000" pitchFamily="65" charset="-120"/>
                <a:ea typeface="標楷體" panose="03000509000000000000" pitchFamily="65" charset="-120"/>
              </a:rPr>
              <a:t>，中途歸國，對日本國民的行為痛加非難，巧誘歐美各國，要求它們再度居中周旋，至少不難博得歐洲二、三強國的同情。而在此時，如一度引出歐洲列強的干涉，我們對中國的要求亦將陷於不得不大為讓步的</a:t>
            </a:r>
            <a:r>
              <a:rPr lang="zh-CN" altLang="en-US" dirty="0">
                <a:latin typeface="標楷體" panose="03000509000000000000" pitchFamily="65" charset="-120"/>
                <a:ea typeface="標楷體" panose="03000509000000000000" pitchFamily="65" charset="-120"/>
              </a:rPr>
              <a:t>地步。</a:t>
            </a:r>
            <a:r>
              <a:rPr lang="zh-CN" altLang="en-US" dirty="0" smtClean="0">
                <a:latin typeface="標楷體" panose="03000509000000000000" pitchFamily="65" charset="-120"/>
                <a:ea typeface="標楷體" panose="03000509000000000000" pitchFamily="65" charset="-120"/>
              </a:rPr>
              <a:t>」</a:t>
            </a:r>
            <a:r>
              <a:rPr lang="zh-CN" altLang="en-US" sz="1200" dirty="0" smtClean="0">
                <a:latin typeface="標楷體" panose="03000509000000000000" pitchFamily="65" charset="-120"/>
                <a:ea typeface="標楷體" panose="03000509000000000000" pitchFamily="65" charset="-120"/>
              </a:rPr>
              <a:t>（張社生，</a:t>
            </a:r>
            <a:r>
              <a:rPr lang="en-US" altLang="zh-CN" sz="1200" dirty="0" smtClean="0">
                <a:ea typeface="標楷體" panose="03000509000000000000" pitchFamily="65" charset="-120"/>
              </a:rPr>
              <a:t>171-2</a:t>
            </a:r>
            <a:r>
              <a:rPr lang="zh-CN" altLang="en-US" sz="1200" dirty="0" smtClean="0">
                <a:latin typeface="標楷體" panose="03000509000000000000" pitchFamily="65" charset="-120"/>
                <a:ea typeface="標楷體" panose="03000509000000000000" pitchFamily="65" charset="-120"/>
              </a:rPr>
              <a:t>）</a:t>
            </a:r>
            <a:endParaRPr lang="zh-HK" altLang="en-US" sz="1200" dirty="0">
              <a:latin typeface="標楷體" panose="03000509000000000000" pitchFamily="65" charset="-120"/>
              <a:ea typeface="標楷體" panose="03000509000000000000" pitchFamily="65" charset="-120"/>
            </a:endParaRPr>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1559" y="2132856"/>
            <a:ext cx="1814512"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1"/>
          <p:cNvSpPr txBox="1"/>
          <p:nvPr/>
        </p:nvSpPr>
        <p:spPr>
          <a:xfrm>
            <a:off x="107504" y="4581128"/>
            <a:ext cx="3888432" cy="830997"/>
          </a:xfrm>
          <a:prstGeom prst="rect">
            <a:avLst/>
          </a:prstGeom>
          <a:solidFill>
            <a:schemeClr val="accent6">
              <a:lumMod val="60000"/>
              <a:lumOff val="40000"/>
            </a:schemeClr>
          </a:solidFill>
        </p:spPr>
        <p:txBody>
          <a:bodyPr wrap="square" rtlCol="0">
            <a:spAutoFit/>
          </a:bodyPr>
          <a:lstStyle/>
          <a:p>
            <a:pPr lvl="0"/>
            <a:r>
              <a:rPr lang="zh-CN" altLang="en-US" sz="1600" dirty="0">
                <a:solidFill>
                  <a:prstClr val="black"/>
                </a:solidFill>
              </a:rPr>
              <a:t>大清使節在日本會議期間遭受槍擊，</a:t>
            </a:r>
            <a:r>
              <a:rPr lang="zh-CN" altLang="en-US" sz="1600" dirty="0" smtClean="0">
                <a:solidFill>
                  <a:prstClr val="black"/>
                </a:solidFill>
              </a:rPr>
              <a:t>這對日本來說是外交大災</a:t>
            </a:r>
            <a:r>
              <a:rPr lang="zh-CN" altLang="en-US" sz="1600" dirty="0">
                <a:solidFill>
                  <a:prstClr val="black"/>
                </a:solidFill>
              </a:rPr>
              <a:t>難，外交部長陸奧宗光立即向明治天皇報</a:t>
            </a:r>
            <a:r>
              <a:rPr lang="zh-CN" altLang="en-US" sz="1600" dirty="0" smtClean="0">
                <a:solidFill>
                  <a:prstClr val="black"/>
                </a:solidFill>
              </a:rPr>
              <a:t>告情況：</a:t>
            </a:r>
            <a:endParaRPr lang="zh-HK" altLang="en-US" sz="1600" dirty="0">
              <a:solidFill>
                <a:prstClr val="black"/>
              </a:solidFill>
            </a:endParaRPr>
          </a:p>
        </p:txBody>
      </p:sp>
      <p:sp>
        <p:nvSpPr>
          <p:cNvPr id="6" name="TextBox 4"/>
          <p:cNvSpPr txBox="1"/>
          <p:nvPr/>
        </p:nvSpPr>
        <p:spPr>
          <a:xfrm>
            <a:off x="64752" y="38100"/>
            <a:ext cx="5155320" cy="461665"/>
          </a:xfrm>
          <a:prstGeom prst="rect">
            <a:avLst/>
          </a:prstGeom>
          <a:solidFill>
            <a:schemeClr val="accent2">
              <a:lumMod val="20000"/>
              <a:lumOff val="80000"/>
            </a:schemeClr>
          </a:solidFill>
        </p:spPr>
        <p:txBody>
          <a:bodyPr wrap="square" rtlCol="0">
            <a:spAutoFit/>
          </a:bodyPr>
          <a:lstStyle/>
          <a:p>
            <a:r>
              <a:rPr lang="zh-TW" altLang="en-US" sz="2400" dirty="0" smtClean="0">
                <a:latin typeface="Adobe 繁黑體 Std B" pitchFamily="34" charset="-128"/>
                <a:ea typeface="Adobe 繁黑體 Std B" pitchFamily="34" charset="-128"/>
              </a:rPr>
              <a:t>日本如何善後</a:t>
            </a:r>
            <a:r>
              <a:rPr lang="en-US" altLang="zh-TW" sz="2400" dirty="0">
                <a:latin typeface="Adobe 繁黑體 Std B" pitchFamily="34" charset="-128"/>
                <a:ea typeface="Adobe 繁黑體 Std B" pitchFamily="34" charset="-128"/>
              </a:rPr>
              <a:t> </a:t>
            </a:r>
            <a:r>
              <a:rPr lang="zh-TW" altLang="en-US" sz="2400" dirty="0" smtClean="0">
                <a:latin typeface="Adobe 繁黑體 Std B" pitchFamily="34" charset="-128"/>
                <a:ea typeface="Adobe 繁黑體 Std B" pitchFamily="34" charset="-128"/>
              </a:rPr>
              <a:t>？</a:t>
            </a:r>
            <a:r>
              <a:rPr lang="zh-CN" altLang="en-US" sz="2400" dirty="0" smtClean="0">
                <a:latin typeface="Adobe 繁黑體 Std B" pitchFamily="34" charset="-128"/>
                <a:ea typeface="Adobe 繁黑體 Std B" pitchFamily="34" charset="-128"/>
              </a:rPr>
              <a:t>一顆子彈換來休戰</a:t>
            </a:r>
            <a:r>
              <a:rPr lang="zh-TW" altLang="en-US" sz="2400" dirty="0" smtClean="0">
                <a:latin typeface="Adobe 繁黑體 Std B" pitchFamily="34" charset="-128"/>
                <a:ea typeface="Adobe 繁黑體 Std B" pitchFamily="34" charset="-128"/>
              </a:rPr>
              <a:t>？</a:t>
            </a:r>
            <a:endParaRPr lang="zh-HK" altLang="en-US" sz="2400" dirty="0">
              <a:latin typeface="Adobe 繁黑體 Std B" pitchFamily="34" charset="-128"/>
              <a:ea typeface="Adobe 繁黑體 Std B" pitchFamily="34" charset="-128"/>
            </a:endParaRPr>
          </a:p>
        </p:txBody>
      </p:sp>
    </p:spTree>
    <p:extLst>
      <p:ext uri="{BB962C8B-B14F-4D97-AF65-F5344CB8AC3E}">
        <p14:creationId xmlns:p14="http://schemas.microsoft.com/office/powerpoint/2010/main" val="411701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502" y="81905"/>
            <a:ext cx="4680520" cy="461665"/>
          </a:xfrm>
          <a:prstGeom prst="rect">
            <a:avLst/>
          </a:prstGeom>
          <a:solidFill>
            <a:schemeClr val="accent2">
              <a:lumMod val="20000"/>
              <a:lumOff val="80000"/>
            </a:schemeClr>
          </a:solidFill>
        </p:spPr>
        <p:txBody>
          <a:bodyPr wrap="square" rtlCol="0">
            <a:spAutoFit/>
          </a:bodyPr>
          <a:lstStyle/>
          <a:p>
            <a:r>
              <a:rPr lang="zh-CN" altLang="en-US" sz="2400" dirty="0" smtClean="0">
                <a:latin typeface="Adobe 繁黑體 Std B" pitchFamily="34" charset="-128"/>
                <a:ea typeface="Adobe 繁黑體 Std B" pitchFamily="34" charset="-128"/>
              </a:rPr>
              <a:t>朝鮮東學黨之</a:t>
            </a:r>
            <a:r>
              <a:rPr lang="zh-CN" altLang="en-US" sz="2400" dirty="0">
                <a:latin typeface="Adobe 繁黑體 Std B" pitchFamily="34" charset="-128"/>
                <a:ea typeface="Adobe 繁黑體 Std B" pitchFamily="34" charset="-128"/>
              </a:rPr>
              <a:t>亂</a:t>
            </a:r>
            <a:r>
              <a:rPr lang="zh-CN" altLang="en-US" sz="2400" dirty="0" smtClean="0">
                <a:latin typeface="Adobe 繁黑體 Std B" pitchFamily="34" charset="-128"/>
                <a:ea typeface="Adobe 繁黑體 Std B" pitchFamily="34" charset="-128"/>
              </a:rPr>
              <a:t>：甲午戰爭</a:t>
            </a:r>
            <a:r>
              <a:rPr lang="zh-TW" altLang="en-US" sz="2400" dirty="0" smtClean="0">
                <a:latin typeface="Adobe 繁黑體 Std B" pitchFamily="34" charset="-128"/>
                <a:ea typeface="Adobe 繁黑體 Std B" pitchFamily="34" charset="-128"/>
              </a:rPr>
              <a:t>的</a:t>
            </a:r>
            <a:r>
              <a:rPr lang="zh-CN" altLang="en-US" sz="2400" dirty="0" smtClean="0">
                <a:latin typeface="Adobe 繁黑體 Std B" pitchFamily="34" charset="-128"/>
                <a:ea typeface="Adobe 繁黑體 Std B" pitchFamily="34" charset="-128"/>
              </a:rPr>
              <a:t>背景</a:t>
            </a:r>
            <a:endParaRPr lang="zh-HK" altLang="en-US" sz="2400" dirty="0">
              <a:latin typeface="Adobe 繁黑體 Std B" pitchFamily="34" charset="-128"/>
              <a:ea typeface="Adobe 繁黑體 Std B" pitchFamily="34" charset="-128"/>
            </a:endParaRPr>
          </a:p>
        </p:txBody>
      </p:sp>
      <p:sp>
        <p:nvSpPr>
          <p:cNvPr id="4" name="AutoShape 2" descr="朝鮮高宗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sp>
        <p:nvSpPr>
          <p:cNvPr id="5" name="AutoShape 4" descr="朝鮮高宗的圖片搜尋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pic>
        <p:nvPicPr>
          <p:cNvPr id="3078" name="Picture 6" descr="http://kyukouzoku.web.fc2.com/contents/img/korea/kousou-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980727"/>
            <a:ext cx="2321414" cy="323166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01" y="980728"/>
            <a:ext cx="2487905" cy="32316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1016546"/>
            <a:ext cx="2498827" cy="32316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5796136" y="2632379"/>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627784" y="259656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18" idx="2"/>
          </p:cNvCxnSpPr>
          <p:nvPr/>
        </p:nvCxnSpPr>
        <p:spPr>
          <a:xfrm rot="16200000" flipH="1">
            <a:off x="2093524" y="5457486"/>
            <a:ext cx="216265" cy="1860367"/>
          </a:xfrm>
          <a:prstGeom prst="bentConnector2">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47864" y="4248213"/>
            <a:ext cx="2321414" cy="1384995"/>
          </a:xfrm>
          <a:prstGeom prst="rect">
            <a:avLst/>
          </a:prstGeom>
          <a:noFill/>
          <a:ln>
            <a:solidFill>
              <a:schemeClr val="accent1"/>
            </a:solidFill>
          </a:ln>
        </p:spPr>
        <p:txBody>
          <a:bodyPr wrap="square" rtlCol="0">
            <a:spAutoFit/>
          </a:bodyPr>
          <a:lstStyle/>
          <a:p>
            <a:r>
              <a:rPr lang="zh-CN" altLang="en-US" sz="1400" dirty="0"/>
              <a:t>高</a:t>
            </a:r>
            <a:r>
              <a:rPr lang="zh-CN" altLang="en-US" sz="1400" dirty="0" smtClean="0"/>
              <a:t>宗，</a:t>
            </a:r>
            <a:r>
              <a:rPr lang="en-US" altLang="zh-CN" sz="1400" dirty="0" smtClean="0"/>
              <a:t>1852</a:t>
            </a:r>
            <a:r>
              <a:rPr lang="zh-CN" altLang="en-US" sz="1400" dirty="0" smtClean="0"/>
              <a:t>年出生，</a:t>
            </a:r>
            <a:r>
              <a:rPr lang="en-US" altLang="zh-HK" sz="1400" dirty="0" smtClean="0"/>
              <a:t>1863</a:t>
            </a:r>
            <a:r>
              <a:rPr lang="zh-CN" altLang="en-US" sz="1400" dirty="0" smtClean="0"/>
              <a:t>年登基，</a:t>
            </a:r>
            <a:r>
              <a:rPr lang="en-US" altLang="zh-CN" sz="1400" dirty="0" smtClean="0"/>
              <a:t>1873</a:t>
            </a:r>
            <a:r>
              <a:rPr lang="zh-CN" altLang="en-US" sz="1400" dirty="0" smtClean="0"/>
              <a:t>年親政。性格膽小懦弱，一怕老父，二怕老婆。</a:t>
            </a:r>
            <a:endParaRPr lang="en-US" altLang="zh-CN" sz="1400" dirty="0" smtClean="0"/>
          </a:p>
          <a:p>
            <a:r>
              <a:rPr lang="zh-CN" altLang="en-US" sz="1400" dirty="0" smtClean="0"/>
              <a:t>政治上維持朝鮮是清朝的藩屬國。</a:t>
            </a:r>
            <a:endParaRPr lang="en-US" altLang="zh-CN" sz="1400" dirty="0" smtClean="0"/>
          </a:p>
        </p:txBody>
      </p:sp>
      <p:sp>
        <p:nvSpPr>
          <p:cNvPr id="18" name="TextBox 17"/>
          <p:cNvSpPr txBox="1"/>
          <p:nvPr/>
        </p:nvSpPr>
        <p:spPr>
          <a:xfrm>
            <a:off x="56102" y="4248213"/>
            <a:ext cx="2430742" cy="2031325"/>
          </a:xfrm>
          <a:prstGeom prst="rect">
            <a:avLst/>
          </a:prstGeom>
          <a:noFill/>
          <a:ln>
            <a:solidFill>
              <a:srgbClr val="C00000"/>
            </a:solidFill>
          </a:ln>
        </p:spPr>
        <p:txBody>
          <a:bodyPr wrap="square" rtlCol="0">
            <a:spAutoFit/>
          </a:bodyPr>
          <a:lstStyle/>
          <a:p>
            <a:r>
              <a:rPr lang="zh-CN" altLang="en-US" sz="1400" dirty="0" smtClean="0"/>
              <a:t>閔妃（死後謚號明成皇后），年紀長高宗一年，</a:t>
            </a:r>
            <a:r>
              <a:rPr lang="en-US" altLang="zh-CN" sz="1400" dirty="0" smtClean="0"/>
              <a:t>1866</a:t>
            </a:r>
            <a:r>
              <a:rPr lang="zh-CN" altLang="en-US" sz="1400" dirty="0" smtClean="0"/>
              <a:t>年嫁給高宗，非常能幹，積極培植外戚勢力。</a:t>
            </a:r>
            <a:r>
              <a:rPr lang="en-US" altLang="zh-CN" sz="1400" dirty="0" smtClean="0"/>
              <a:t>1873</a:t>
            </a:r>
            <a:r>
              <a:rPr lang="zh-CN" altLang="en-US" sz="1400" dirty="0" smtClean="0"/>
              <a:t>年成功將大院君在朝廷的勢力掃除，高宗得以親政。</a:t>
            </a:r>
            <a:endParaRPr lang="en-US" altLang="zh-CN" sz="1400" dirty="0" smtClean="0"/>
          </a:p>
          <a:p>
            <a:r>
              <a:rPr lang="zh-CN" altLang="en-US" sz="1400" dirty="0" smtClean="0"/>
              <a:t>政治取態：最初是親日，後來知悉日本的領土野心，改為親清以牽制日本。</a:t>
            </a:r>
            <a:endParaRPr lang="zh-HK" altLang="en-US" sz="1400" dirty="0"/>
          </a:p>
        </p:txBody>
      </p:sp>
      <p:sp>
        <p:nvSpPr>
          <p:cNvPr id="19" name="TextBox 18"/>
          <p:cNvSpPr txBox="1"/>
          <p:nvPr/>
        </p:nvSpPr>
        <p:spPr>
          <a:xfrm>
            <a:off x="6516215" y="4293096"/>
            <a:ext cx="2498827" cy="1600438"/>
          </a:xfrm>
          <a:prstGeom prst="rect">
            <a:avLst/>
          </a:prstGeom>
          <a:noFill/>
          <a:ln>
            <a:solidFill>
              <a:srgbClr val="C00000"/>
            </a:solidFill>
          </a:ln>
        </p:spPr>
        <p:txBody>
          <a:bodyPr wrap="square" rtlCol="0">
            <a:spAutoFit/>
          </a:bodyPr>
          <a:lstStyle/>
          <a:p>
            <a:r>
              <a:rPr lang="zh-CN" altLang="en-US" sz="1400" dirty="0" smtClean="0"/>
              <a:t>大院君，高宗生父，高宗親政前的攝政王。一生推崇儒家思想，深得朝鮮士大夫的擁戴。政治上排斥日本。</a:t>
            </a:r>
            <a:r>
              <a:rPr lang="en-US" altLang="zh-CN" sz="1400" dirty="0" smtClean="0"/>
              <a:t>1873</a:t>
            </a:r>
            <a:r>
              <a:rPr lang="zh-CN" altLang="en-US" sz="1400" dirty="0" smtClean="0"/>
              <a:t>年被閔妃趕離首都漢城，仍指揮支持者在朝廷內外與閔妃進行權鬥。</a:t>
            </a:r>
            <a:endParaRPr lang="zh-HK" altLang="en-US" sz="1400" dirty="0"/>
          </a:p>
        </p:txBody>
      </p:sp>
      <p:cxnSp>
        <p:nvCxnSpPr>
          <p:cNvPr id="23" name="Elbow Connector 22"/>
          <p:cNvCxnSpPr>
            <a:stCxn id="19" idx="2"/>
          </p:cNvCxnSpPr>
          <p:nvPr/>
        </p:nvCxnSpPr>
        <p:spPr>
          <a:xfrm rot="5400000">
            <a:off x="6416320" y="5146493"/>
            <a:ext cx="602269" cy="2096351"/>
          </a:xfrm>
          <a:prstGeom prst="bentConnector2">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51920" y="6175345"/>
            <a:ext cx="1152128" cy="369332"/>
          </a:xfrm>
          <a:prstGeom prst="rect">
            <a:avLst/>
          </a:prstGeom>
          <a:noFill/>
        </p:spPr>
        <p:txBody>
          <a:bodyPr wrap="square" rtlCol="0">
            <a:spAutoFit/>
          </a:bodyPr>
          <a:lstStyle/>
          <a:p>
            <a:r>
              <a:rPr lang="zh-CN" altLang="en-US" dirty="0" smtClean="0">
                <a:latin typeface="Adobe 繁黑體 Std B" pitchFamily="34" charset="-128"/>
                <a:ea typeface="Adobe 繁黑體 Std B" pitchFamily="34" charset="-128"/>
              </a:rPr>
              <a:t>權力鬥爭</a:t>
            </a:r>
            <a:endParaRPr lang="zh-HK" altLang="en-US" dirty="0">
              <a:latin typeface="Adobe 繁黑體 Std B" pitchFamily="34" charset="-128"/>
              <a:ea typeface="Adobe 繁黑體 Std B" pitchFamily="34" charset="-128"/>
            </a:endParaRPr>
          </a:p>
        </p:txBody>
      </p:sp>
      <p:sp>
        <p:nvSpPr>
          <p:cNvPr id="29" name="TextBox 28"/>
          <p:cNvSpPr txBox="1"/>
          <p:nvPr/>
        </p:nvSpPr>
        <p:spPr>
          <a:xfrm>
            <a:off x="2429762" y="2693690"/>
            <a:ext cx="972108" cy="307777"/>
          </a:xfrm>
          <a:prstGeom prst="rect">
            <a:avLst/>
          </a:prstGeom>
          <a:noFill/>
        </p:spPr>
        <p:txBody>
          <a:bodyPr wrap="square" rtlCol="0">
            <a:spAutoFit/>
          </a:bodyPr>
          <a:lstStyle/>
          <a:p>
            <a:r>
              <a:rPr lang="zh-CN" altLang="en-US" sz="1400" dirty="0" smtClean="0">
                <a:solidFill>
                  <a:srgbClr val="FF0000"/>
                </a:solidFill>
              </a:rPr>
              <a:t>（關係</a:t>
            </a:r>
            <a:r>
              <a:rPr lang="en-US" altLang="zh-CN" sz="1400" dirty="0" smtClean="0">
                <a:solidFill>
                  <a:srgbClr val="FF0000"/>
                </a:solidFill>
              </a:rPr>
              <a:t>?</a:t>
            </a:r>
            <a:r>
              <a:rPr lang="zh-CN" altLang="en-US" sz="1400" dirty="0" smtClean="0">
                <a:solidFill>
                  <a:srgbClr val="FF0000"/>
                </a:solidFill>
              </a:rPr>
              <a:t>）</a:t>
            </a:r>
            <a:endParaRPr lang="zh-HK" altLang="en-US" sz="1400" dirty="0">
              <a:solidFill>
                <a:srgbClr val="FF0000"/>
              </a:solidFill>
            </a:endParaRPr>
          </a:p>
        </p:txBody>
      </p:sp>
      <p:sp>
        <p:nvSpPr>
          <p:cNvPr id="37" name="TextBox 36"/>
          <p:cNvSpPr txBox="1"/>
          <p:nvPr/>
        </p:nvSpPr>
        <p:spPr>
          <a:xfrm>
            <a:off x="5634118" y="2710855"/>
            <a:ext cx="972108" cy="307777"/>
          </a:xfrm>
          <a:prstGeom prst="rect">
            <a:avLst/>
          </a:prstGeom>
          <a:noFill/>
        </p:spPr>
        <p:txBody>
          <a:bodyPr wrap="square" rtlCol="0">
            <a:spAutoFit/>
          </a:bodyPr>
          <a:lstStyle/>
          <a:p>
            <a:r>
              <a:rPr lang="zh-CN" altLang="en-US" sz="1400" dirty="0" smtClean="0">
                <a:solidFill>
                  <a:srgbClr val="FF0000"/>
                </a:solidFill>
              </a:rPr>
              <a:t>（關係</a:t>
            </a:r>
            <a:r>
              <a:rPr lang="en-US" altLang="zh-CN" sz="1400" dirty="0" smtClean="0">
                <a:solidFill>
                  <a:srgbClr val="FF0000"/>
                </a:solidFill>
              </a:rPr>
              <a:t>?</a:t>
            </a:r>
            <a:r>
              <a:rPr lang="zh-CN" altLang="en-US" sz="1400" dirty="0" smtClean="0">
                <a:solidFill>
                  <a:srgbClr val="FF0000"/>
                </a:solidFill>
              </a:rPr>
              <a:t>）</a:t>
            </a:r>
            <a:endParaRPr lang="zh-HK" altLang="en-US" sz="1400" dirty="0">
              <a:solidFill>
                <a:srgbClr val="FF0000"/>
              </a:solidFill>
            </a:endParaRPr>
          </a:p>
        </p:txBody>
      </p:sp>
      <p:sp>
        <p:nvSpPr>
          <p:cNvPr id="38" name="Explosion 1 37"/>
          <p:cNvSpPr/>
          <p:nvPr/>
        </p:nvSpPr>
        <p:spPr>
          <a:xfrm>
            <a:off x="3321969" y="5893534"/>
            <a:ext cx="2042120" cy="964466"/>
          </a:xfrm>
          <a:prstGeom prst="irregularSeal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TextBox 2"/>
          <p:cNvSpPr txBox="1"/>
          <p:nvPr/>
        </p:nvSpPr>
        <p:spPr>
          <a:xfrm>
            <a:off x="2161270" y="476672"/>
            <a:ext cx="4354945"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dirty="0" smtClean="0"/>
              <a:t>一場皇帝妻子和父親的權力鬥爭的連續劇</a:t>
            </a:r>
            <a:endParaRPr lang="zh-HK" altLang="en-US" dirty="0"/>
          </a:p>
        </p:txBody>
      </p:sp>
    </p:spTree>
    <p:extLst>
      <p:ext uri="{BB962C8B-B14F-4D97-AF65-F5344CB8AC3E}">
        <p14:creationId xmlns:p14="http://schemas.microsoft.com/office/powerpoint/2010/main" val="429194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ppt_x"/>
                                          </p:val>
                                        </p:tav>
                                        <p:tav tm="100000">
                                          <p:val>
                                            <p:strVal val="#ppt_x"/>
                                          </p:val>
                                        </p:tav>
                                      </p:tavLst>
                                    </p:anim>
                                    <p:anim calcmode="lin" valueType="num">
                                      <p:cBhvr additive="base">
                                        <p:cTn id="30" dur="500" fill="hold"/>
                                        <p:tgtEl>
                                          <p:spTgt spid="3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7" grpId="0"/>
      <p:bldP spid="38"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87" y="4129124"/>
            <a:ext cx="1368152" cy="252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279" y="6474"/>
            <a:ext cx="4813721" cy="6806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195" y="286207"/>
            <a:ext cx="1823099"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463" y="144462"/>
            <a:ext cx="1877306" cy="292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flipH="1">
            <a:off x="827584" y="2952637"/>
            <a:ext cx="144016" cy="1167756"/>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95569" y="2797857"/>
            <a:ext cx="1848239" cy="1376509"/>
          </a:xfrm>
          <a:prstGeom prst="line">
            <a:avLst/>
          </a:prstGeom>
          <a:ln>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187624" y="2708920"/>
            <a:ext cx="7033885" cy="1599082"/>
          </a:xfrm>
          <a:prstGeom prst="line">
            <a:avLst/>
          </a:prstGeom>
          <a:ln>
            <a:tailEnd type="oval"/>
          </a:ln>
        </p:spPr>
        <p:style>
          <a:lnRef idx="1">
            <a:schemeClr val="accent1"/>
          </a:lnRef>
          <a:fillRef idx="0">
            <a:schemeClr val="accent1"/>
          </a:fillRef>
          <a:effectRef idx="0">
            <a:schemeClr val="accent1"/>
          </a:effectRef>
          <a:fontRef idx="minor">
            <a:schemeClr val="tx1"/>
          </a:fontRef>
        </p:style>
      </p:cxnSp>
      <p:graphicFrame>
        <p:nvGraphicFramePr>
          <p:cNvPr id="16" name="Table 15"/>
          <p:cNvGraphicFramePr>
            <a:graphicFrameLocks noGrp="1"/>
          </p:cNvGraphicFramePr>
          <p:nvPr>
            <p:extLst>
              <p:ext uri="{D42A27DB-BD31-4B8C-83A1-F6EECF244321}">
                <p14:modId xmlns:p14="http://schemas.microsoft.com/office/powerpoint/2010/main" val="1494299130"/>
              </p:ext>
            </p:extLst>
          </p:nvPr>
        </p:nvGraphicFramePr>
        <p:xfrm>
          <a:off x="1499828" y="5402526"/>
          <a:ext cx="2687960" cy="1114325"/>
        </p:xfrm>
        <a:graphic>
          <a:graphicData uri="http://schemas.openxmlformats.org/drawingml/2006/table">
            <a:tbl>
              <a:tblPr firstRow="1" bandRow="1">
                <a:tableStyleId>{0505E3EF-67EA-436B-97B2-0124C06EBD24}</a:tableStyleId>
              </a:tblPr>
              <a:tblGrid>
                <a:gridCol w="2687960">
                  <a:extLst>
                    <a:ext uri="{9D8B030D-6E8A-4147-A177-3AD203B41FA5}">
                      <a16:colId xmlns:a16="http://schemas.microsoft.com/office/drawing/2014/main" val="20000"/>
                    </a:ext>
                  </a:extLst>
                </a:gridCol>
              </a:tblGrid>
              <a:tr h="372645">
                <a:tc>
                  <a:txBody>
                    <a:bodyPr/>
                    <a:lstStyle/>
                    <a:p>
                      <a:endParaRPr lang="zh-HK" altLang="en-US" sz="1600" b="0" dirty="0">
                        <a:solidFill>
                          <a:srgbClr val="FF0000"/>
                        </a:solidFill>
                      </a:endParaRPr>
                    </a:p>
                  </a:txBody>
                  <a:tcPr/>
                </a:tc>
                <a:extLst>
                  <a:ext uri="{0D108BD9-81ED-4DB2-BD59-A6C34878D82A}">
                    <a16:rowId xmlns:a16="http://schemas.microsoft.com/office/drawing/2014/main" val="10000"/>
                  </a:ext>
                </a:extLst>
              </a:tr>
              <a:tr h="370840">
                <a:tc>
                  <a:txBody>
                    <a:bodyPr/>
                    <a:lstStyle/>
                    <a:p>
                      <a:endParaRPr lang="zh-HK" altLang="en-US" sz="1600" b="0" dirty="0">
                        <a:solidFill>
                          <a:srgbClr val="FF0000"/>
                        </a:solidFill>
                      </a:endParaRPr>
                    </a:p>
                  </a:txBody>
                  <a:tcPr/>
                </a:tc>
                <a:extLst>
                  <a:ext uri="{0D108BD9-81ED-4DB2-BD59-A6C34878D82A}">
                    <a16:rowId xmlns:a16="http://schemas.microsoft.com/office/drawing/2014/main" val="10001"/>
                  </a:ext>
                </a:extLst>
              </a:tr>
              <a:tr h="370840">
                <a:tc>
                  <a:txBody>
                    <a:bodyPr/>
                    <a:lstStyle/>
                    <a:p>
                      <a:endParaRPr lang="zh-HK" altLang="en-US" sz="1600" b="0" dirty="0">
                        <a:solidFill>
                          <a:srgbClr val="FF0000"/>
                        </a:solidFill>
                      </a:endParaRPr>
                    </a:p>
                  </a:txBody>
                  <a:tcPr/>
                </a:tc>
                <a:extLst>
                  <a:ext uri="{0D108BD9-81ED-4DB2-BD59-A6C34878D82A}">
                    <a16:rowId xmlns:a16="http://schemas.microsoft.com/office/drawing/2014/main" val="10002"/>
                  </a:ext>
                </a:extLst>
              </a:tr>
            </a:tbl>
          </a:graphicData>
        </a:graphic>
      </p:graphicFrame>
      <p:sp>
        <p:nvSpPr>
          <p:cNvPr id="17" name="TextBox 16"/>
          <p:cNvSpPr txBox="1"/>
          <p:nvPr/>
        </p:nvSpPr>
        <p:spPr>
          <a:xfrm>
            <a:off x="1481039" y="4509659"/>
            <a:ext cx="2730921" cy="830997"/>
          </a:xfrm>
          <a:prstGeom prst="rect">
            <a:avLst/>
          </a:prstGeom>
          <a:noFill/>
          <a:ln w="9525">
            <a:solidFill>
              <a:schemeClr val="tx1"/>
            </a:solidFill>
          </a:ln>
        </p:spPr>
        <p:txBody>
          <a:bodyPr wrap="square" rtlCol="0">
            <a:spAutoFit/>
          </a:bodyPr>
          <a:lstStyle/>
          <a:p>
            <a:r>
              <a:rPr lang="zh-TW" altLang="en-US" sz="1600" dirty="0" smtClean="0">
                <a:latin typeface="SimSun" panose="02010600030101010101" pitchFamily="2" charset="-122"/>
                <a:ea typeface="SimSun" panose="02010600030101010101" pitchFamily="2" charset="-122"/>
              </a:rPr>
              <a:t>問題</a:t>
            </a:r>
            <a:r>
              <a:rPr lang="zh-TW" altLang="en-US" sz="1600" dirty="0">
                <a:latin typeface="SimSun" panose="02010600030101010101" pitchFamily="2" charset="-122"/>
                <a:ea typeface="SimSun" panose="02010600030101010101" pitchFamily="2" charset="-122"/>
              </a:rPr>
              <a:t>：</a:t>
            </a:r>
            <a:r>
              <a:rPr lang="zh-CN" altLang="en-US" sz="1600" dirty="0" smtClean="0"/>
              <a:t>為了解決外交危機，</a:t>
            </a:r>
            <a:r>
              <a:rPr lang="zh-TW" altLang="en-US" sz="1600" dirty="0" smtClean="0">
                <a:latin typeface="SimSun" panose="02010600030101010101" pitchFamily="2" charset="-122"/>
                <a:ea typeface="SimSun" panose="02010600030101010101" pitchFamily="2" charset="-122"/>
              </a:rPr>
              <a:t>你認為</a:t>
            </a:r>
            <a:r>
              <a:rPr lang="zh-CN" altLang="en-US" sz="1600" dirty="0" smtClean="0">
                <a:latin typeface="SimSun" panose="02010600030101010101" pitchFamily="2" charset="-122"/>
                <a:ea typeface="SimSun" panose="02010600030101010101" pitchFamily="2" charset="-122"/>
              </a:rPr>
              <a:t>伊藤博文</a:t>
            </a:r>
            <a:r>
              <a:rPr lang="zh-TW" altLang="en-US" sz="1600" dirty="0" smtClean="0">
                <a:latin typeface="SimSun" panose="02010600030101010101" pitchFamily="2" charset="-122"/>
                <a:ea typeface="SimSun" panose="02010600030101010101" pitchFamily="2" charset="-122"/>
              </a:rPr>
              <a:t>應該</a:t>
            </a:r>
            <a:r>
              <a:rPr lang="zh-CN" altLang="en-US" sz="1600" dirty="0" smtClean="0">
                <a:latin typeface="SimSun" panose="02010600030101010101" pitchFamily="2" charset="-122"/>
                <a:ea typeface="SimSun" panose="02010600030101010101" pitchFamily="2" charset="-122"/>
              </a:rPr>
              <a:t>做</a:t>
            </a:r>
            <a:r>
              <a:rPr lang="zh-TW" altLang="en-US" sz="1600" dirty="0" smtClean="0">
                <a:latin typeface="SimSun" panose="02010600030101010101" pitchFamily="2" charset="-122"/>
                <a:ea typeface="SimSun" panose="02010600030101010101" pitchFamily="2" charset="-122"/>
              </a:rPr>
              <a:t>哪</a:t>
            </a:r>
            <a:r>
              <a:rPr lang="zh-CN" altLang="en-US" sz="1600" dirty="0" smtClean="0">
                <a:latin typeface="SimSun" panose="02010600030101010101" pitchFamily="2" charset="-122"/>
                <a:ea typeface="SimSun" panose="02010600030101010101" pitchFamily="2" charset="-122"/>
              </a:rPr>
              <a:t>三件事</a:t>
            </a:r>
            <a:r>
              <a:rPr lang="zh-TW" altLang="en-US" sz="1600" dirty="0" smtClean="0">
                <a:latin typeface="SimSun" panose="02010600030101010101" pitchFamily="2" charset="-122"/>
                <a:ea typeface="SimSun" panose="02010600030101010101" pitchFamily="2" charset="-122"/>
              </a:rPr>
              <a:t>呢？</a:t>
            </a:r>
            <a:r>
              <a:rPr lang="zh-CN" altLang="en-US" sz="1600" dirty="0" smtClean="0"/>
              <a:t>試寫出來：</a:t>
            </a:r>
            <a:endParaRPr lang="zh-HK" altLang="en-US" sz="1600" dirty="0"/>
          </a:p>
        </p:txBody>
      </p:sp>
      <p:sp>
        <p:nvSpPr>
          <p:cNvPr id="18" name="TextBox 17"/>
          <p:cNvSpPr txBox="1"/>
          <p:nvPr/>
        </p:nvSpPr>
        <p:spPr>
          <a:xfrm rot="1491424">
            <a:off x="2942442" y="505251"/>
            <a:ext cx="1221445" cy="261610"/>
          </a:xfrm>
          <a:prstGeom prst="rect">
            <a:avLst/>
          </a:prstGeom>
          <a:solidFill>
            <a:schemeClr val="accent2">
              <a:lumMod val="40000"/>
              <a:lumOff val="60000"/>
            </a:schemeClr>
          </a:solidFill>
        </p:spPr>
        <p:txBody>
          <a:bodyPr wrap="square" rtlCol="0">
            <a:spAutoFit/>
          </a:bodyPr>
          <a:lstStyle/>
          <a:p>
            <a:r>
              <a:rPr lang="zh-CN" altLang="en-US" sz="1100" dirty="0" smtClean="0"/>
              <a:t>刺客判終身監禁</a:t>
            </a:r>
            <a:endParaRPr lang="zh-HK" altLang="en-US" sz="1100" dirty="0"/>
          </a:p>
        </p:txBody>
      </p:sp>
      <p:sp>
        <p:nvSpPr>
          <p:cNvPr id="19" name="Rectangle 18"/>
          <p:cNvSpPr/>
          <p:nvPr/>
        </p:nvSpPr>
        <p:spPr>
          <a:xfrm>
            <a:off x="683568" y="3536515"/>
            <a:ext cx="144016" cy="180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1</a:t>
            </a:r>
            <a:endParaRPr lang="zh-HK" altLang="en-US" dirty="0"/>
          </a:p>
        </p:txBody>
      </p:sp>
      <p:sp>
        <p:nvSpPr>
          <p:cNvPr id="27" name="Rectangle 26"/>
          <p:cNvSpPr/>
          <p:nvPr/>
        </p:nvSpPr>
        <p:spPr>
          <a:xfrm>
            <a:off x="1691680" y="3268977"/>
            <a:ext cx="144016" cy="180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smtClean="0"/>
              <a:t>2</a:t>
            </a:r>
            <a:endParaRPr lang="zh-HK" altLang="en-US" dirty="0"/>
          </a:p>
        </p:txBody>
      </p:sp>
      <p:sp>
        <p:nvSpPr>
          <p:cNvPr id="28" name="Rectangle 27"/>
          <p:cNvSpPr/>
          <p:nvPr/>
        </p:nvSpPr>
        <p:spPr>
          <a:xfrm>
            <a:off x="3178736" y="3508398"/>
            <a:ext cx="144016" cy="180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smtClean="0"/>
              <a:t>3</a:t>
            </a:r>
            <a:endParaRPr lang="zh-HK" altLang="en-US" dirty="0"/>
          </a:p>
        </p:txBody>
      </p:sp>
      <p:sp>
        <p:nvSpPr>
          <p:cNvPr id="2" name="矩形 1"/>
          <p:cNvSpPr/>
          <p:nvPr/>
        </p:nvSpPr>
        <p:spPr>
          <a:xfrm>
            <a:off x="1518784" y="5401905"/>
            <a:ext cx="1412566" cy="338554"/>
          </a:xfrm>
          <a:prstGeom prst="rect">
            <a:avLst/>
          </a:prstGeom>
        </p:spPr>
        <p:txBody>
          <a:bodyPr wrap="none">
            <a:spAutoFit/>
          </a:bodyPr>
          <a:lstStyle/>
          <a:p>
            <a:r>
              <a:rPr lang="en-US" altLang="zh-HK" sz="1600" dirty="0">
                <a:solidFill>
                  <a:srgbClr val="FF0000"/>
                </a:solidFill>
              </a:rPr>
              <a:t>1. </a:t>
            </a:r>
            <a:r>
              <a:rPr lang="zh-CN" altLang="en-US" sz="1600" dirty="0">
                <a:solidFill>
                  <a:srgbClr val="FF0000"/>
                </a:solidFill>
              </a:rPr>
              <a:t>慰問李鴻章</a:t>
            </a:r>
            <a:endParaRPr lang="zh-HK" altLang="en-US" sz="1600" dirty="0">
              <a:solidFill>
                <a:srgbClr val="FF0000"/>
              </a:solidFill>
            </a:endParaRPr>
          </a:p>
        </p:txBody>
      </p:sp>
      <p:sp>
        <p:nvSpPr>
          <p:cNvPr id="3" name="矩形 2"/>
          <p:cNvSpPr/>
          <p:nvPr/>
        </p:nvSpPr>
        <p:spPr>
          <a:xfrm>
            <a:off x="1518784" y="5779372"/>
            <a:ext cx="1207382" cy="338554"/>
          </a:xfrm>
          <a:prstGeom prst="rect">
            <a:avLst/>
          </a:prstGeom>
        </p:spPr>
        <p:txBody>
          <a:bodyPr wrap="none">
            <a:spAutoFit/>
          </a:bodyPr>
          <a:lstStyle/>
          <a:p>
            <a:r>
              <a:rPr lang="en-US" altLang="zh-HK" sz="1600" dirty="0">
                <a:solidFill>
                  <a:srgbClr val="FF0000"/>
                </a:solidFill>
              </a:rPr>
              <a:t>2. </a:t>
            </a:r>
            <a:r>
              <a:rPr lang="zh-CN" altLang="en-US" sz="1600" dirty="0">
                <a:solidFill>
                  <a:srgbClr val="FF0000"/>
                </a:solidFill>
              </a:rPr>
              <a:t>嚴懲刺客</a:t>
            </a:r>
            <a:endParaRPr lang="zh-HK" altLang="en-US" sz="1600" dirty="0">
              <a:solidFill>
                <a:srgbClr val="FF0000"/>
              </a:solidFill>
            </a:endParaRPr>
          </a:p>
        </p:txBody>
      </p:sp>
      <p:sp>
        <p:nvSpPr>
          <p:cNvPr id="5" name="矩形 4"/>
          <p:cNvSpPr/>
          <p:nvPr/>
        </p:nvSpPr>
        <p:spPr>
          <a:xfrm>
            <a:off x="1518784" y="6114665"/>
            <a:ext cx="1617751" cy="338554"/>
          </a:xfrm>
          <a:prstGeom prst="rect">
            <a:avLst/>
          </a:prstGeom>
        </p:spPr>
        <p:txBody>
          <a:bodyPr wrap="none">
            <a:spAutoFit/>
          </a:bodyPr>
          <a:lstStyle/>
          <a:p>
            <a:r>
              <a:rPr lang="en-US" altLang="zh-HK" sz="1600" dirty="0">
                <a:solidFill>
                  <a:srgbClr val="FF0000"/>
                </a:solidFill>
              </a:rPr>
              <a:t>3. </a:t>
            </a:r>
            <a:r>
              <a:rPr lang="zh-CN" altLang="en-US" sz="1600" dirty="0">
                <a:solidFill>
                  <a:srgbClr val="FF0000"/>
                </a:solidFill>
              </a:rPr>
              <a:t>先停戰再會談</a:t>
            </a:r>
            <a:endParaRPr lang="zh-HK" altLang="en-US" sz="1600" dirty="0">
              <a:solidFill>
                <a:srgbClr val="FF0000"/>
              </a:solidFill>
            </a:endParaRPr>
          </a:p>
        </p:txBody>
      </p:sp>
    </p:spTree>
    <p:extLst>
      <p:ext uri="{BB962C8B-B14F-4D97-AF65-F5344CB8AC3E}">
        <p14:creationId xmlns:p14="http://schemas.microsoft.com/office/powerpoint/2010/main" val="239229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nodeType="withEffect">
                                  <p:stCondLst>
                                    <p:cond delay="0"/>
                                  </p:stCondLst>
                                  <p:childTnLst>
                                    <p:set>
                                      <p:cBhvr>
                                        <p:cTn id="13" dur="1" fill="hold">
                                          <p:stCondLst>
                                            <p:cond delay="0"/>
                                          </p:stCondLst>
                                        </p:cTn>
                                        <p:tgtEl>
                                          <p:spTgt spid="2053"/>
                                        </p:tgtEl>
                                        <p:attrNameLst>
                                          <p:attrName>style.visibility</p:attrName>
                                        </p:attrNameLst>
                                      </p:cBhvr>
                                      <p:to>
                                        <p:strVal val="visible"/>
                                      </p:to>
                                    </p:set>
                                    <p:animEffect transition="in" filter="wipe(down)">
                                      <p:cBhvr>
                                        <p:cTn id="14" dur="500"/>
                                        <p:tgtEl>
                                          <p:spTgt spid="205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2051"/>
                                        </p:tgtEl>
                                        <p:attrNameLst>
                                          <p:attrName>style.visibility</p:attrName>
                                        </p:attrNameLst>
                                      </p:cBhvr>
                                      <p:to>
                                        <p:strVal val="visible"/>
                                      </p:to>
                                    </p:set>
                                    <p:animEffect transition="in" filter="barn(inVertical)">
                                      <p:cBhvr>
                                        <p:cTn id="31" dur="500"/>
                                        <p:tgtEl>
                                          <p:spTgt spid="205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childTnLst>
                          </p:cTn>
                        </p:par>
                        <p:par>
                          <p:cTn id="45" fill="hold">
                            <p:stCondLst>
                              <p:cond delay="500"/>
                            </p:stCondLst>
                            <p:childTnLst>
                              <p:par>
                                <p:cTn id="46" presetID="16" presetClass="entr" presetSubtype="21"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arn(inVertical)">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7" grpId="0" animBg="1"/>
      <p:bldP spid="28" grpId="0" animBg="1"/>
      <p:bldP spid="2" grpId="0"/>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53415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35896" y="38100"/>
            <a:ext cx="2340260" cy="461665"/>
          </a:xfrm>
          <a:prstGeom prst="rect">
            <a:avLst/>
          </a:prstGeom>
          <a:solidFill>
            <a:schemeClr val="accent2">
              <a:lumMod val="20000"/>
              <a:lumOff val="80000"/>
            </a:schemeClr>
          </a:solidFill>
        </p:spPr>
        <p:txBody>
          <a:bodyPr wrap="square" rtlCol="0">
            <a:spAutoFit/>
          </a:bodyPr>
          <a:lstStyle/>
          <a:p>
            <a:r>
              <a:rPr lang="zh-CN" altLang="en-US" sz="2400" dirty="0" smtClean="0">
                <a:latin typeface="Adobe 繁黑體 Std B" pitchFamily="34" charset="-128"/>
                <a:ea typeface="Adobe 繁黑體 Std B" pitchFamily="34" charset="-128"/>
              </a:rPr>
              <a:t>大政治家的困擾</a:t>
            </a:r>
            <a:endParaRPr lang="zh-HK" altLang="en-US" sz="2400" dirty="0">
              <a:latin typeface="Adobe 繁黑體 Std B" pitchFamily="34" charset="-128"/>
              <a:ea typeface="Adobe 繁黑體 Std B" pitchFamily="34" charset="-128"/>
            </a:endParaRPr>
          </a:p>
        </p:txBody>
      </p:sp>
      <p:pic>
        <p:nvPicPr>
          <p:cNvPr id="5"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7526" y="692696"/>
            <a:ext cx="1244514" cy="1225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944219" y="692693"/>
            <a:ext cx="3951731" cy="1169551"/>
          </a:xfrm>
          <a:prstGeom prst="rect">
            <a:avLst/>
          </a:prstGeom>
          <a:noFill/>
          <a:ln>
            <a:solidFill>
              <a:schemeClr val="tx2"/>
            </a:solidFill>
          </a:ln>
        </p:spPr>
        <p:txBody>
          <a:bodyPr wrap="square" rtlCol="0">
            <a:spAutoFit/>
          </a:bodyPr>
          <a:lstStyle/>
          <a:p>
            <a:pPr lvl="0"/>
            <a:r>
              <a:rPr lang="zh-CN" altLang="en-US" sz="1400" dirty="0" smtClean="0">
                <a:solidFill>
                  <a:prstClr val="black"/>
                </a:solidFill>
              </a:rPr>
              <a:t>日本國內主戰呼聲極高，要求我下令繼續戰鬥佔領北京。清朝</a:t>
            </a:r>
            <a:r>
              <a:rPr lang="zh-CN" altLang="en-US" sz="1400" dirty="0">
                <a:solidFill>
                  <a:prstClr val="black"/>
                </a:solidFill>
              </a:rPr>
              <a:t>不堪一擊，但與中國接鄰的俄國和在中國有龐大商業利益的英國絕不會坐視北京被日本佔領，那意味清朝滅亡，中國動亂。</a:t>
            </a:r>
            <a:r>
              <a:rPr lang="zh-CN" altLang="en-US" sz="1400" dirty="0" smtClean="0">
                <a:solidFill>
                  <a:prstClr val="black"/>
                </a:solidFill>
              </a:rPr>
              <a:t>可</a:t>
            </a:r>
            <a:r>
              <a:rPr lang="zh-TW" altLang="en-US" sz="1400" dirty="0" smtClean="0">
                <a:solidFill>
                  <a:prstClr val="black"/>
                </a:solidFill>
                <a:latin typeface="SimSun" panose="02010600030101010101" pitchFamily="2" charset="-122"/>
                <a:ea typeface="SimSun" panose="02010600030101010101" pitchFamily="2" charset="-122"/>
              </a:rPr>
              <a:t>是</a:t>
            </a:r>
            <a:r>
              <a:rPr lang="zh-CN" altLang="en-US" sz="1400" dirty="0" smtClean="0">
                <a:solidFill>
                  <a:prstClr val="black"/>
                </a:solidFill>
              </a:rPr>
              <a:t>，</a:t>
            </a:r>
            <a:r>
              <a:rPr lang="zh-CN" altLang="en-US" sz="1400" dirty="0">
                <a:solidFill>
                  <a:prstClr val="black"/>
                </a:solidFill>
              </a:rPr>
              <a:t>又不可能完全忽視老百姓的情緒。</a:t>
            </a:r>
            <a:endParaRPr lang="en-US" altLang="zh-CN" sz="1400" dirty="0">
              <a:solidFill>
                <a:prstClr val="black"/>
              </a:solidFill>
            </a:endParaRPr>
          </a:p>
        </p:txBody>
      </p:sp>
      <p:sp>
        <p:nvSpPr>
          <p:cNvPr id="8" name="Rectangle 7"/>
          <p:cNvSpPr/>
          <p:nvPr/>
        </p:nvSpPr>
        <p:spPr>
          <a:xfrm flipV="1">
            <a:off x="719572" y="3001451"/>
            <a:ext cx="72008" cy="7650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TextBox 5"/>
          <p:cNvSpPr txBox="1"/>
          <p:nvPr/>
        </p:nvSpPr>
        <p:spPr>
          <a:xfrm>
            <a:off x="467544" y="2762706"/>
            <a:ext cx="792088" cy="276999"/>
          </a:xfrm>
          <a:prstGeom prst="rect">
            <a:avLst/>
          </a:prstGeom>
          <a:noFill/>
        </p:spPr>
        <p:txBody>
          <a:bodyPr wrap="square" rtlCol="0">
            <a:spAutoFit/>
          </a:bodyPr>
          <a:lstStyle/>
          <a:p>
            <a:r>
              <a:rPr lang="zh-CN" altLang="en-US" sz="1200" dirty="0" smtClean="0"/>
              <a:t>北京</a:t>
            </a:r>
            <a:endParaRPr lang="zh-HK" altLang="en-US" sz="1200" dirty="0"/>
          </a:p>
        </p:txBody>
      </p:sp>
      <p:sp>
        <p:nvSpPr>
          <p:cNvPr id="7" name="TextBox 6"/>
          <p:cNvSpPr txBox="1"/>
          <p:nvPr/>
        </p:nvSpPr>
        <p:spPr>
          <a:xfrm>
            <a:off x="1551054" y="2862951"/>
            <a:ext cx="500666" cy="276999"/>
          </a:xfrm>
          <a:prstGeom prst="rect">
            <a:avLst/>
          </a:prstGeom>
          <a:noFill/>
        </p:spPr>
        <p:txBody>
          <a:bodyPr wrap="square" rtlCol="0">
            <a:spAutoFit/>
          </a:bodyPr>
          <a:lstStyle/>
          <a:p>
            <a:r>
              <a:rPr lang="zh-CN" altLang="en-US" sz="1200" dirty="0" smtClean="0"/>
              <a:t>遼東</a:t>
            </a:r>
            <a:endParaRPr lang="zh-HK" altLang="en-US" sz="1200" dirty="0"/>
          </a:p>
        </p:txBody>
      </p:sp>
      <p:sp>
        <p:nvSpPr>
          <p:cNvPr id="9" name="TextBox 8"/>
          <p:cNvSpPr txBox="1"/>
          <p:nvPr/>
        </p:nvSpPr>
        <p:spPr>
          <a:xfrm>
            <a:off x="1403648" y="6237312"/>
            <a:ext cx="542570" cy="276999"/>
          </a:xfrm>
          <a:prstGeom prst="rect">
            <a:avLst/>
          </a:prstGeom>
          <a:noFill/>
        </p:spPr>
        <p:txBody>
          <a:bodyPr wrap="square" rtlCol="0">
            <a:spAutoFit/>
          </a:bodyPr>
          <a:lstStyle/>
          <a:p>
            <a:r>
              <a:rPr lang="zh-TW" altLang="en-US" sz="1200" dirty="0">
                <a:latin typeface="SimSun" panose="02010600030101010101" pitchFamily="2" charset="-122"/>
                <a:ea typeface="SimSun" panose="02010600030101010101" pitchFamily="2" charset="-122"/>
              </a:rPr>
              <a:t>台</a:t>
            </a:r>
            <a:r>
              <a:rPr lang="zh-CN" altLang="en-US" sz="1200" dirty="0" smtClean="0"/>
              <a:t>灣</a:t>
            </a:r>
            <a:endParaRPr lang="zh-HK" altLang="en-US" sz="1200" dirty="0"/>
          </a:p>
        </p:txBody>
      </p:sp>
      <p:pic>
        <p:nvPicPr>
          <p:cNvPr id="12"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7526" y="1994104"/>
            <a:ext cx="1244514" cy="1877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944219" y="1994104"/>
            <a:ext cx="1975865" cy="1815882"/>
          </a:xfrm>
          <a:prstGeom prst="rect">
            <a:avLst/>
          </a:prstGeom>
          <a:noFill/>
          <a:ln>
            <a:solidFill>
              <a:schemeClr val="tx2"/>
            </a:solidFill>
          </a:ln>
        </p:spPr>
        <p:txBody>
          <a:bodyPr wrap="square" rtlCol="0">
            <a:spAutoFit/>
          </a:bodyPr>
          <a:lstStyle/>
          <a:p>
            <a:pPr lvl="0"/>
            <a:r>
              <a:rPr lang="zh-CN" altLang="en-US" sz="1400" dirty="0" smtClean="0">
                <a:solidFill>
                  <a:prstClr val="black"/>
                </a:solidFill>
              </a:rPr>
              <a:t>日本陸軍要求割讓遼</a:t>
            </a:r>
            <a:r>
              <a:rPr lang="zh-CN" altLang="en-US" sz="1400" dirty="0">
                <a:solidFill>
                  <a:prstClr val="black"/>
                </a:solidFill>
              </a:rPr>
              <a:t>東半</a:t>
            </a:r>
            <a:r>
              <a:rPr lang="zh-CN" altLang="en-US" sz="1400" dirty="0" smtClean="0">
                <a:solidFill>
                  <a:prstClr val="black"/>
                </a:solidFill>
              </a:rPr>
              <a:t>島，這裏接</a:t>
            </a:r>
            <a:r>
              <a:rPr lang="zh-CN" altLang="en-US" sz="1400" dirty="0">
                <a:solidFill>
                  <a:prstClr val="black"/>
                </a:solidFill>
              </a:rPr>
              <a:t>連朝鮮，陸</a:t>
            </a:r>
            <a:r>
              <a:rPr lang="zh-CN" altLang="en-US" sz="1400" dirty="0" smtClean="0">
                <a:solidFill>
                  <a:prstClr val="black"/>
                </a:solidFill>
              </a:rPr>
              <a:t>軍順勢佔</a:t>
            </a:r>
            <a:r>
              <a:rPr lang="zh-CN" altLang="en-US" sz="1400" dirty="0">
                <a:solidFill>
                  <a:prstClr val="black"/>
                </a:solidFill>
              </a:rPr>
              <a:t>領，那是可以理解的。但那可是</a:t>
            </a:r>
            <a:r>
              <a:rPr lang="zh-CN" altLang="en-US" sz="1400" dirty="0" smtClean="0">
                <a:solidFill>
                  <a:prstClr val="black"/>
                </a:solidFill>
              </a:rPr>
              <a:t>滿清的發源地啊</a:t>
            </a:r>
            <a:r>
              <a:rPr lang="zh-CN" altLang="en-US" sz="1400" dirty="0">
                <a:solidFill>
                  <a:prstClr val="black"/>
                </a:solidFill>
              </a:rPr>
              <a:t>！李鴻章不可能同意，俄國也很有可能干涉。但，又不可能忽視陸軍的要求。</a:t>
            </a:r>
            <a:endParaRPr lang="en-US" altLang="zh-CN" sz="1400" dirty="0">
              <a:solidFill>
                <a:prstClr val="black"/>
              </a:solidFill>
            </a:endParaRPr>
          </a:p>
        </p:txBody>
      </p:sp>
      <p:pic>
        <p:nvPicPr>
          <p:cNvPr id="14"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7526" y="3889022"/>
            <a:ext cx="1270490" cy="1916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004048" y="3939202"/>
            <a:ext cx="1728192" cy="1815882"/>
          </a:xfrm>
          <a:prstGeom prst="rect">
            <a:avLst/>
          </a:prstGeom>
          <a:noFill/>
          <a:ln>
            <a:solidFill>
              <a:schemeClr val="tx2"/>
            </a:solidFill>
          </a:ln>
        </p:spPr>
        <p:txBody>
          <a:bodyPr wrap="square" rtlCol="0">
            <a:spAutoFit/>
          </a:bodyPr>
          <a:lstStyle/>
          <a:p>
            <a:pPr lvl="0"/>
            <a:r>
              <a:rPr lang="zh-CN" altLang="en-US" sz="1400" dirty="0" smtClean="0">
                <a:solidFill>
                  <a:prstClr val="black"/>
                </a:solidFill>
              </a:rPr>
              <a:t>日本海軍要求割讓</a:t>
            </a:r>
            <a:r>
              <a:rPr lang="zh-TW" altLang="en-US" sz="1400" dirty="0">
                <a:latin typeface="SimSun" panose="02010600030101010101" pitchFamily="2" charset="-122"/>
                <a:ea typeface="SimSun" panose="02010600030101010101" pitchFamily="2" charset="-122"/>
              </a:rPr>
              <a:t>台</a:t>
            </a:r>
            <a:r>
              <a:rPr lang="zh-CN" altLang="en-US" sz="1400" dirty="0" smtClean="0">
                <a:solidFill>
                  <a:prstClr val="black"/>
                </a:solidFill>
              </a:rPr>
              <a:t>灣。</a:t>
            </a:r>
            <a:r>
              <a:rPr lang="zh-TW" altLang="en-US" sz="1400" dirty="0">
                <a:latin typeface="SimSun" panose="02010600030101010101" pitchFamily="2" charset="-122"/>
                <a:ea typeface="SimSun" panose="02010600030101010101" pitchFamily="2" charset="-122"/>
              </a:rPr>
              <a:t>台</a:t>
            </a:r>
            <a:r>
              <a:rPr lang="zh-CN" altLang="en-US" sz="1400" dirty="0" smtClean="0">
                <a:solidFill>
                  <a:prstClr val="black"/>
                </a:solidFill>
              </a:rPr>
              <a:t>灣在</a:t>
            </a:r>
            <a:r>
              <a:rPr lang="zh-CN" altLang="en-US" sz="1400" dirty="0">
                <a:solidFill>
                  <a:prstClr val="black"/>
                </a:solidFill>
              </a:rPr>
              <a:t>整場甲午戰爭中沒有</a:t>
            </a:r>
            <a:r>
              <a:rPr lang="zh-CN" altLang="en-US" sz="1400" dirty="0" smtClean="0">
                <a:solidFill>
                  <a:prstClr val="black"/>
                </a:solidFill>
              </a:rPr>
              <a:t>角色。但對我來說，這個主意不錯，至少不</a:t>
            </a:r>
            <a:r>
              <a:rPr lang="zh-CN" altLang="en-US" sz="1400" dirty="0">
                <a:solidFill>
                  <a:prstClr val="black"/>
                </a:solidFill>
              </a:rPr>
              <a:t>影響列強的利益，何不給海軍一個順水人情。</a:t>
            </a:r>
            <a:endParaRPr lang="zh-HK" altLang="en-US" sz="1400" dirty="0">
              <a:solidFill>
                <a:prstClr val="black"/>
              </a:solidFill>
            </a:endParaRPr>
          </a:p>
        </p:txBody>
      </p:sp>
      <p:cxnSp>
        <p:nvCxnSpPr>
          <p:cNvPr id="15" name="Elbow Connector 14"/>
          <p:cNvCxnSpPr/>
          <p:nvPr/>
        </p:nvCxnSpPr>
        <p:spPr>
          <a:xfrm rot="10800000" flipV="1">
            <a:off x="863588" y="1628799"/>
            <a:ext cx="2823938" cy="1273245"/>
          </a:xfrm>
          <a:prstGeom prst="bentConnector3">
            <a:avLst>
              <a:gd name="adj1" fmla="val 81368"/>
            </a:avLst>
          </a:prstGeom>
          <a:ln>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051720" y="3001450"/>
            <a:ext cx="1482437" cy="1"/>
          </a:xfrm>
          <a:prstGeom prst="line">
            <a:avLst/>
          </a:prstGeom>
          <a:ln>
            <a:solidFill>
              <a:srgbClr val="FF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1" name="Elbow Connector 20"/>
          <p:cNvCxnSpPr>
            <a:endCxn id="14" idx="1"/>
          </p:cNvCxnSpPr>
          <p:nvPr/>
        </p:nvCxnSpPr>
        <p:spPr>
          <a:xfrm flipV="1">
            <a:off x="1674933" y="4847143"/>
            <a:ext cx="2012593" cy="1246153"/>
          </a:xfrm>
          <a:prstGeom prst="bentConnector3">
            <a:avLst/>
          </a:prstGeom>
          <a:ln>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Cloud Callout 21"/>
          <p:cNvSpPr/>
          <p:nvPr/>
        </p:nvSpPr>
        <p:spPr>
          <a:xfrm>
            <a:off x="6920084" y="1918600"/>
            <a:ext cx="2188420" cy="2446504"/>
          </a:xfrm>
          <a:prstGeom prst="cloudCallou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3" name="TextBox 22"/>
          <p:cNvSpPr txBox="1"/>
          <p:nvPr/>
        </p:nvSpPr>
        <p:spPr>
          <a:xfrm>
            <a:off x="7308304" y="2147791"/>
            <a:ext cx="1515638" cy="1815882"/>
          </a:xfrm>
          <a:prstGeom prst="rect">
            <a:avLst/>
          </a:prstGeom>
          <a:noFill/>
        </p:spPr>
        <p:txBody>
          <a:bodyPr wrap="square" rtlCol="0">
            <a:spAutoFit/>
          </a:bodyPr>
          <a:lstStyle/>
          <a:p>
            <a:r>
              <a:rPr lang="zh-CN" altLang="en-US" sz="1400" dirty="0" smtClean="0">
                <a:latin typeface="+mn-ea"/>
              </a:rPr>
              <a:t>我要盡快解決問題，不過已經想出一個要求的方案。明天便向李鴻章提出。</a:t>
            </a:r>
            <a:r>
              <a:rPr lang="zh-TW" altLang="en-US" sz="1400" dirty="0" smtClean="0">
                <a:latin typeface="SimSun" panose="02010600030101010101" pitchFamily="2" charset="-122"/>
                <a:ea typeface="SimSun" panose="02010600030101010101" pitchFamily="2" charset="-122"/>
              </a:rPr>
              <a:t>各位</a:t>
            </a:r>
            <a:r>
              <a:rPr lang="zh-CN" altLang="en-US" sz="1400" dirty="0" smtClean="0">
                <a:latin typeface="+mn-ea"/>
              </a:rPr>
              <a:t>同學，你能猜到我的心意嗎</a:t>
            </a:r>
            <a:r>
              <a:rPr lang="en-US" altLang="zh-TW" sz="1400" dirty="0" smtClean="0">
                <a:latin typeface="SimSun" panose="02010600030101010101" pitchFamily="2" charset="-122"/>
                <a:ea typeface="SimSun" panose="02010600030101010101" pitchFamily="2" charset="-122"/>
              </a:rPr>
              <a:t>? </a:t>
            </a:r>
            <a:r>
              <a:rPr lang="zh-CN" altLang="en-US" sz="1400" dirty="0" smtClean="0">
                <a:latin typeface="+mn-ea"/>
              </a:rPr>
              <a:t>說來聽聽！</a:t>
            </a:r>
            <a:endParaRPr lang="zh-HK" altLang="en-US" sz="1400" dirty="0">
              <a:latin typeface="+mn-ea"/>
            </a:endParaRPr>
          </a:p>
        </p:txBody>
      </p:sp>
      <p:pic>
        <p:nvPicPr>
          <p:cNvPr id="20"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4169834"/>
            <a:ext cx="1368152" cy="252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7367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0"/>
            <a:ext cx="5591115" cy="534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646585"/>
            <a:ext cx="2098948" cy="386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3002" y="116632"/>
            <a:ext cx="3672408" cy="584775"/>
          </a:xfrm>
          <a:prstGeom prst="rect">
            <a:avLst/>
          </a:prstGeom>
          <a:solidFill>
            <a:schemeClr val="accent2">
              <a:lumMod val="20000"/>
              <a:lumOff val="80000"/>
            </a:schemeClr>
          </a:solidFill>
        </p:spPr>
        <p:txBody>
          <a:bodyPr wrap="square" rtlCol="0">
            <a:spAutoFit/>
          </a:bodyPr>
          <a:lstStyle/>
          <a:p>
            <a:r>
              <a:rPr lang="zh-CN" altLang="en-US" sz="1600" dirty="0"/>
              <a:t>伊藤博</a:t>
            </a:r>
            <a:r>
              <a:rPr lang="zh-CN" altLang="en-US" sz="1600" dirty="0" smtClean="0"/>
              <a:t>文想盡快處理問題，於是在李鴻章</a:t>
            </a:r>
            <a:r>
              <a:rPr lang="zh-TW" altLang="en-US" sz="1600" dirty="0" smtClean="0">
                <a:latin typeface="SimSun" panose="02010600030101010101" pitchFamily="2" charset="-122"/>
                <a:ea typeface="SimSun" panose="02010600030101010101" pitchFamily="2" charset="-122"/>
              </a:rPr>
              <a:t>休</a:t>
            </a:r>
            <a:r>
              <a:rPr lang="zh-CN" altLang="en-US" sz="1600" dirty="0" smtClean="0"/>
              <a:t>養期間，開出了具體的要求。</a:t>
            </a:r>
            <a:endParaRPr lang="zh-HK" altLang="en-US" sz="1600" dirty="0"/>
          </a:p>
        </p:txBody>
      </p:sp>
      <p:sp>
        <p:nvSpPr>
          <p:cNvPr id="4" name="Rectangular Callout 3"/>
          <p:cNvSpPr/>
          <p:nvPr/>
        </p:nvSpPr>
        <p:spPr>
          <a:xfrm rot="16200000">
            <a:off x="575557" y="3527146"/>
            <a:ext cx="2232248" cy="2736302"/>
          </a:xfrm>
          <a:prstGeom prst="wedgeRectCallout">
            <a:avLst>
              <a:gd name="adj1" fmla="val 37023"/>
              <a:gd name="adj2" fmla="val 13878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 name="Rectangle 4"/>
          <p:cNvSpPr/>
          <p:nvPr/>
        </p:nvSpPr>
        <p:spPr>
          <a:xfrm>
            <a:off x="323530" y="3779173"/>
            <a:ext cx="2857070" cy="1815882"/>
          </a:xfrm>
          <a:prstGeom prst="rect">
            <a:avLst/>
          </a:prstGeom>
        </p:spPr>
        <p:txBody>
          <a:bodyPr wrap="square">
            <a:spAutoFit/>
          </a:bodyPr>
          <a:lstStyle/>
          <a:p>
            <a:pPr lvl="0"/>
            <a:r>
              <a:rPr lang="zh-CN" altLang="en-US" sz="1600" dirty="0" smtClean="0">
                <a:solidFill>
                  <a:prstClr val="black"/>
                </a:solidFill>
              </a:rPr>
              <a:t>李大人不要睡了，這樣如何？</a:t>
            </a:r>
            <a:endParaRPr lang="en-US" altLang="zh-CN" sz="1600" dirty="0" smtClean="0">
              <a:solidFill>
                <a:prstClr val="black"/>
              </a:solidFill>
            </a:endParaRPr>
          </a:p>
          <a:p>
            <a:pPr lvl="0"/>
            <a:endParaRPr lang="en-US" altLang="zh-CN" sz="1600" dirty="0" smtClean="0">
              <a:solidFill>
                <a:prstClr val="black"/>
              </a:solidFill>
            </a:endParaRPr>
          </a:p>
          <a:p>
            <a:pPr marL="266700" lvl="0" indent="-266700"/>
            <a:r>
              <a:rPr lang="en-US" altLang="zh-CN" sz="1600" dirty="0" smtClean="0">
                <a:solidFill>
                  <a:prstClr val="black"/>
                </a:solidFill>
              </a:rPr>
              <a:t>1</a:t>
            </a:r>
            <a:r>
              <a:rPr lang="en-US" altLang="zh-CN" sz="1600" dirty="0">
                <a:solidFill>
                  <a:prstClr val="black"/>
                </a:solidFill>
              </a:rPr>
              <a:t>. </a:t>
            </a:r>
            <a:r>
              <a:rPr lang="zh-CN" altLang="en-US" sz="1600" dirty="0">
                <a:solidFill>
                  <a:prstClr val="black"/>
                </a:solidFill>
              </a:rPr>
              <a:t>清朝放棄與朝鮮的宗藩關</a:t>
            </a:r>
            <a:r>
              <a:rPr lang="zh-CN" altLang="en-US" sz="1600" dirty="0" smtClean="0">
                <a:solidFill>
                  <a:prstClr val="black"/>
                </a:solidFill>
              </a:rPr>
              <a:t>係</a:t>
            </a:r>
            <a:endParaRPr lang="en-US" altLang="zh-CN" sz="1600" dirty="0">
              <a:solidFill>
                <a:prstClr val="black"/>
              </a:solidFill>
            </a:endParaRPr>
          </a:p>
          <a:p>
            <a:pPr lvl="0"/>
            <a:r>
              <a:rPr lang="en-US" altLang="zh-CN" sz="1600" dirty="0">
                <a:solidFill>
                  <a:prstClr val="black"/>
                </a:solidFill>
              </a:rPr>
              <a:t>2. </a:t>
            </a:r>
            <a:r>
              <a:rPr lang="zh-CN" altLang="en-US" sz="1600" dirty="0">
                <a:solidFill>
                  <a:prstClr val="black"/>
                </a:solidFill>
              </a:rPr>
              <a:t>割讓遼東</a:t>
            </a:r>
            <a:endParaRPr lang="en-US" altLang="zh-CN" sz="1600" dirty="0">
              <a:solidFill>
                <a:prstClr val="black"/>
              </a:solidFill>
            </a:endParaRPr>
          </a:p>
          <a:p>
            <a:pPr marL="180975" lvl="0" indent="-180975"/>
            <a:r>
              <a:rPr lang="en-US" altLang="zh-HK" sz="1600" dirty="0">
                <a:solidFill>
                  <a:prstClr val="black"/>
                </a:solidFill>
              </a:rPr>
              <a:t>3. </a:t>
            </a:r>
            <a:r>
              <a:rPr lang="zh-CN" altLang="en-US" sz="1600" dirty="0" smtClean="0">
                <a:solidFill>
                  <a:prstClr val="black"/>
                </a:solidFill>
              </a:rPr>
              <a:t>割讓</a:t>
            </a:r>
            <a:r>
              <a:rPr lang="zh-TW" altLang="en-US" sz="1600" dirty="0">
                <a:latin typeface="SimSun" panose="02010600030101010101" pitchFamily="2" charset="-122"/>
                <a:ea typeface="SimSun" panose="02010600030101010101" pitchFamily="2" charset="-122"/>
              </a:rPr>
              <a:t>台</a:t>
            </a:r>
            <a:r>
              <a:rPr lang="zh-CN" altLang="en-US" sz="1600" dirty="0" smtClean="0">
                <a:solidFill>
                  <a:prstClr val="black"/>
                </a:solidFill>
              </a:rPr>
              <a:t>灣</a:t>
            </a:r>
            <a:r>
              <a:rPr lang="zh-CN" altLang="en-US" sz="1600" dirty="0">
                <a:solidFill>
                  <a:prstClr val="black"/>
                </a:solidFill>
              </a:rPr>
              <a:t>、澎湖和附近島嶼</a:t>
            </a:r>
            <a:endParaRPr lang="en-US" altLang="zh-CN" sz="1600" dirty="0">
              <a:solidFill>
                <a:prstClr val="black"/>
              </a:solidFill>
            </a:endParaRPr>
          </a:p>
          <a:p>
            <a:pPr marL="180975" lvl="0" indent="-180975"/>
            <a:r>
              <a:rPr lang="en-US" altLang="zh-HK" sz="1600" dirty="0">
                <a:solidFill>
                  <a:prstClr val="black"/>
                </a:solidFill>
              </a:rPr>
              <a:t>4. </a:t>
            </a:r>
            <a:r>
              <a:rPr lang="zh-CN" altLang="en-US" sz="1600" dirty="0">
                <a:solidFill>
                  <a:prstClr val="black"/>
                </a:solidFill>
              </a:rPr>
              <a:t>賠</a:t>
            </a:r>
            <a:r>
              <a:rPr lang="zh-CN" altLang="en-US" sz="1600" dirty="0" smtClean="0">
                <a:solidFill>
                  <a:prstClr val="black"/>
                </a:solidFill>
              </a:rPr>
              <a:t>償白銀三萬萬兩</a:t>
            </a:r>
            <a:endParaRPr lang="en-US" altLang="zh-CN" sz="1600" dirty="0" smtClean="0">
              <a:solidFill>
                <a:prstClr val="black"/>
              </a:solidFill>
            </a:endParaRPr>
          </a:p>
          <a:p>
            <a:pPr marL="180975" lvl="0" indent="-180975"/>
            <a:r>
              <a:rPr lang="en-US" altLang="zh-HK" sz="1600" dirty="0" smtClean="0">
                <a:solidFill>
                  <a:prstClr val="black"/>
                </a:solidFill>
              </a:rPr>
              <a:t>5. </a:t>
            </a:r>
            <a:r>
              <a:rPr lang="zh-CN" altLang="en-US" sz="1600" dirty="0" smtClean="0">
                <a:solidFill>
                  <a:prstClr val="black"/>
                </a:solidFill>
              </a:rPr>
              <a:t>開放</a:t>
            </a:r>
            <a:r>
              <a:rPr lang="en-US" altLang="zh-CN" sz="1600" dirty="0" smtClean="0">
                <a:solidFill>
                  <a:prstClr val="black"/>
                </a:solidFill>
              </a:rPr>
              <a:t>7</a:t>
            </a:r>
            <a:r>
              <a:rPr lang="zh-CN" altLang="en-US" sz="1600" dirty="0" smtClean="0">
                <a:solidFill>
                  <a:prstClr val="black"/>
                </a:solidFill>
              </a:rPr>
              <a:t>個通商口岸</a:t>
            </a:r>
            <a:endParaRPr lang="en-US" altLang="zh-CN" sz="1600" dirty="0" smtClean="0">
              <a:solidFill>
                <a:prstClr val="black"/>
              </a:solidFill>
            </a:endParaRPr>
          </a:p>
        </p:txBody>
      </p:sp>
      <p:sp>
        <p:nvSpPr>
          <p:cNvPr id="6" name="Rectangular Callout 5"/>
          <p:cNvSpPr/>
          <p:nvPr/>
        </p:nvSpPr>
        <p:spPr>
          <a:xfrm>
            <a:off x="139924" y="1465362"/>
            <a:ext cx="1224136" cy="648072"/>
          </a:xfrm>
          <a:prstGeom prst="wedgeRectCallout">
            <a:avLst>
              <a:gd name="adj1" fmla="val 106831"/>
              <a:gd name="adj2" fmla="val 15656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TextBox 6"/>
          <p:cNvSpPr txBox="1"/>
          <p:nvPr/>
        </p:nvSpPr>
        <p:spPr>
          <a:xfrm>
            <a:off x="323528" y="1624154"/>
            <a:ext cx="1080120" cy="369332"/>
          </a:xfrm>
          <a:prstGeom prst="rect">
            <a:avLst/>
          </a:prstGeom>
          <a:noFill/>
        </p:spPr>
        <p:txBody>
          <a:bodyPr wrap="square" rtlCol="0">
            <a:spAutoFit/>
          </a:bodyPr>
          <a:lstStyle/>
          <a:p>
            <a:r>
              <a:rPr lang="zh-CN" altLang="en-US" dirty="0" smtClean="0"/>
              <a:t>我很累！</a:t>
            </a:r>
            <a:endParaRPr lang="zh-HK" altLang="en-US" dirty="0"/>
          </a:p>
        </p:txBody>
      </p:sp>
      <p:sp>
        <p:nvSpPr>
          <p:cNvPr id="9" name="Cloud Callout 8"/>
          <p:cNvSpPr/>
          <p:nvPr/>
        </p:nvSpPr>
        <p:spPr>
          <a:xfrm rot="1051031">
            <a:off x="5220215" y="-105970"/>
            <a:ext cx="2693031" cy="2808218"/>
          </a:xfrm>
          <a:prstGeom prst="cloudCallout">
            <a:avLst>
              <a:gd name="adj1" fmla="val -14390"/>
              <a:gd name="adj2" fmla="val 6461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TextBox 9"/>
          <p:cNvSpPr txBox="1"/>
          <p:nvPr/>
        </p:nvSpPr>
        <p:spPr>
          <a:xfrm>
            <a:off x="5373321" y="797985"/>
            <a:ext cx="2520280" cy="954107"/>
          </a:xfrm>
          <a:prstGeom prst="rect">
            <a:avLst/>
          </a:prstGeom>
          <a:noFill/>
        </p:spPr>
        <p:txBody>
          <a:bodyPr wrap="square" rtlCol="0">
            <a:spAutoFit/>
          </a:bodyPr>
          <a:lstStyle/>
          <a:p>
            <a:r>
              <a:rPr lang="zh-CN" altLang="en-US" sz="1400" dirty="0" smtClean="0"/>
              <a:t>我同時要求割讓遼東和</a:t>
            </a:r>
            <a:r>
              <a:rPr lang="zh-TW" altLang="en-US" sz="1400" dirty="0">
                <a:latin typeface="SimSun" panose="02010600030101010101" pitchFamily="2" charset="-122"/>
                <a:ea typeface="SimSun" panose="02010600030101010101" pitchFamily="2" charset="-122"/>
              </a:rPr>
              <a:t>台</a:t>
            </a:r>
            <a:r>
              <a:rPr lang="zh-CN" altLang="en-US" sz="1400" dirty="0" smtClean="0"/>
              <a:t>灣，應可滿足了陸軍和海軍了。萬一列強真的要插手遼東，日本還保有</a:t>
            </a:r>
            <a:r>
              <a:rPr lang="zh-TW" altLang="en-US" sz="1400" dirty="0">
                <a:latin typeface="SimSun" panose="02010600030101010101" pitchFamily="2" charset="-122"/>
                <a:ea typeface="SimSun" panose="02010600030101010101" pitchFamily="2" charset="-122"/>
              </a:rPr>
              <a:t>台</a:t>
            </a:r>
            <a:r>
              <a:rPr lang="zh-CN" altLang="en-US" sz="1400" dirty="0" smtClean="0"/>
              <a:t>灣</a:t>
            </a:r>
            <a:r>
              <a:rPr lang="zh-CN" altLang="en-US" sz="1400" dirty="0">
                <a:solidFill>
                  <a:prstClr val="black"/>
                </a:solidFill>
              </a:rPr>
              <a:t>（後來果然</a:t>
            </a:r>
            <a:r>
              <a:rPr lang="zh-CN" altLang="en-US" sz="1400" dirty="0" smtClean="0">
                <a:solidFill>
                  <a:prstClr val="black"/>
                </a:solidFill>
              </a:rPr>
              <a:t>如此）</a:t>
            </a:r>
            <a:r>
              <a:rPr lang="zh-CN" altLang="en-US" sz="1400" dirty="0" smtClean="0"/>
              <a:t>。</a:t>
            </a:r>
            <a:endParaRPr lang="en-US" altLang="zh-CN" sz="1400" dirty="0" smtClean="0"/>
          </a:p>
        </p:txBody>
      </p:sp>
      <p:sp>
        <p:nvSpPr>
          <p:cNvPr id="8" name="Cloud Callout 7"/>
          <p:cNvSpPr/>
          <p:nvPr/>
        </p:nvSpPr>
        <p:spPr>
          <a:xfrm>
            <a:off x="6566730" y="1808820"/>
            <a:ext cx="2685790" cy="2181731"/>
          </a:xfrm>
          <a:prstGeom prst="cloudCallout">
            <a:avLst>
              <a:gd name="adj1" fmla="val -56909"/>
              <a:gd name="adj2" fmla="val 69434"/>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3" name="TextBox 12"/>
          <p:cNvSpPr txBox="1"/>
          <p:nvPr/>
        </p:nvSpPr>
        <p:spPr>
          <a:xfrm>
            <a:off x="6899167" y="2099466"/>
            <a:ext cx="2183828" cy="1600438"/>
          </a:xfrm>
          <a:prstGeom prst="rect">
            <a:avLst/>
          </a:prstGeom>
          <a:noFill/>
        </p:spPr>
        <p:txBody>
          <a:bodyPr wrap="square" rtlCol="0">
            <a:spAutoFit/>
          </a:bodyPr>
          <a:lstStyle/>
          <a:p>
            <a:pPr lvl="0"/>
            <a:r>
              <a:rPr lang="zh-CN" altLang="en-US" sz="1400" dirty="0">
                <a:solidFill>
                  <a:prstClr val="black"/>
                </a:solidFill>
              </a:rPr>
              <a:t>條</a:t>
            </a:r>
            <a:r>
              <a:rPr lang="zh-CN" altLang="en-US" sz="1400" dirty="0" smtClean="0">
                <a:solidFill>
                  <a:prstClr val="black"/>
                </a:solidFill>
              </a:rPr>
              <a:t>件也算苛刻，應可稍稍舒緩國內民族</a:t>
            </a:r>
            <a:r>
              <a:rPr lang="zh-CN" altLang="en-US" sz="1400" dirty="0">
                <a:solidFill>
                  <a:prstClr val="black"/>
                </a:solidFill>
              </a:rPr>
              <a:t>主義</a:t>
            </a:r>
            <a:r>
              <a:rPr lang="zh-CN" altLang="en-US" sz="1400" dirty="0" smtClean="0">
                <a:solidFill>
                  <a:prstClr val="black"/>
                </a:solidFill>
              </a:rPr>
              <a:t>者的心理。他</a:t>
            </a:r>
            <a:r>
              <a:rPr lang="zh-CN" altLang="en-US" sz="1400" dirty="0">
                <a:solidFill>
                  <a:prstClr val="black"/>
                </a:solidFill>
              </a:rPr>
              <a:t>們會</a:t>
            </a:r>
            <a:r>
              <a:rPr lang="zh-CN" altLang="en-US" sz="1400" dirty="0" smtClean="0">
                <a:solidFill>
                  <a:prstClr val="black"/>
                </a:solidFill>
              </a:rPr>
              <a:t>覺得日本從中國奪取這兩大片地方，就</a:t>
            </a:r>
            <a:r>
              <a:rPr lang="zh-CN" altLang="en-US" sz="1400" dirty="0">
                <a:solidFill>
                  <a:prstClr val="black"/>
                </a:solidFill>
              </a:rPr>
              <a:t>好像德國當年打敗法</a:t>
            </a:r>
            <a:r>
              <a:rPr lang="zh-CN" altLang="en-US" sz="1400" dirty="0" smtClean="0">
                <a:solidFill>
                  <a:prstClr val="black"/>
                </a:solidFill>
              </a:rPr>
              <a:t>國後的要求一樣。日本可以與德國媲美，夠厲害了！</a:t>
            </a:r>
            <a:endParaRPr lang="zh-HK" altLang="en-US" sz="1400" dirty="0">
              <a:solidFill>
                <a:prstClr val="black"/>
              </a:solidFill>
            </a:endParaRPr>
          </a:p>
        </p:txBody>
      </p:sp>
    </p:spTree>
    <p:extLst>
      <p:ext uri="{BB962C8B-B14F-4D97-AF65-F5344CB8AC3E}">
        <p14:creationId xmlns:p14="http://schemas.microsoft.com/office/powerpoint/2010/main" val="120042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965172"/>
            <a:ext cx="5579665" cy="4883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5428" y="116632"/>
            <a:ext cx="2340260"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三</a:t>
            </a:r>
            <a:r>
              <a:rPr lang="zh-CN" altLang="en-US" sz="2400" dirty="0" smtClean="0">
                <a:latin typeface="Adobe 繁黑體 Std B" pitchFamily="34" charset="-128"/>
                <a:ea typeface="Adobe 繁黑體 Std B" pitchFamily="34" charset="-128"/>
              </a:rPr>
              <a:t>億兩到二億兩</a:t>
            </a:r>
            <a:endParaRPr lang="zh-HK" altLang="en-US" sz="2400" dirty="0">
              <a:latin typeface="Adobe 繁黑體 Std B" pitchFamily="34" charset="-128"/>
              <a:ea typeface="Adobe 繁黑體 Std B" pitchFamily="34" charset="-128"/>
            </a:endParaRPr>
          </a:p>
        </p:txBody>
      </p:sp>
      <p:sp>
        <p:nvSpPr>
          <p:cNvPr id="6" name="Rectangular Callout 5"/>
          <p:cNvSpPr/>
          <p:nvPr/>
        </p:nvSpPr>
        <p:spPr>
          <a:xfrm>
            <a:off x="2425689" y="1340767"/>
            <a:ext cx="2434343" cy="932887"/>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chemeClr val="tx1"/>
                </a:solidFill>
              </a:rPr>
              <a:t>好吧！就</a:t>
            </a:r>
            <a:r>
              <a:rPr lang="en-US" altLang="zh-CN" dirty="0" smtClean="0">
                <a:solidFill>
                  <a:schemeClr val="tx1"/>
                </a:solidFill>
              </a:rPr>
              <a:t>2</a:t>
            </a:r>
            <a:r>
              <a:rPr lang="zh-CN" altLang="en-US" dirty="0" smtClean="0">
                <a:solidFill>
                  <a:schemeClr val="tx1"/>
                </a:solidFill>
              </a:rPr>
              <a:t>億吧，不能再減了，快點簽！</a:t>
            </a:r>
            <a:endParaRPr lang="zh-HK" altLang="en-US" dirty="0">
              <a:solidFill>
                <a:schemeClr val="tx1"/>
              </a:solidFill>
            </a:endParaRPr>
          </a:p>
        </p:txBody>
      </p:sp>
      <p:sp>
        <p:nvSpPr>
          <p:cNvPr id="14" name="Rectangular Callout 13"/>
          <p:cNvSpPr/>
          <p:nvPr/>
        </p:nvSpPr>
        <p:spPr>
          <a:xfrm rot="20282265">
            <a:off x="722371" y="1556794"/>
            <a:ext cx="1323817" cy="868771"/>
          </a:xfrm>
          <a:prstGeom prst="wedgeRectCallou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5" name="TextBox 14"/>
          <p:cNvSpPr txBox="1"/>
          <p:nvPr/>
        </p:nvSpPr>
        <p:spPr>
          <a:xfrm>
            <a:off x="772211" y="1650508"/>
            <a:ext cx="1224136" cy="830997"/>
          </a:xfrm>
          <a:prstGeom prst="rect">
            <a:avLst/>
          </a:prstGeom>
          <a:noFill/>
        </p:spPr>
        <p:txBody>
          <a:bodyPr wrap="square" rtlCol="0">
            <a:spAutoFit/>
          </a:bodyPr>
          <a:lstStyle/>
          <a:p>
            <a:r>
              <a:rPr lang="zh-CN" altLang="en-US" sz="1600" dirty="0" smtClean="0"/>
              <a:t>中國太窮，</a:t>
            </a:r>
            <a:r>
              <a:rPr lang="en-US" altLang="zh-CN" sz="1600" dirty="0" smtClean="0"/>
              <a:t>3</a:t>
            </a:r>
            <a:r>
              <a:rPr lang="zh-CN" altLang="en-US" sz="1600" dirty="0" smtClean="0"/>
              <a:t>億兩太多了</a:t>
            </a:r>
            <a:r>
              <a:rPr lang="en-US" altLang="zh-CN" sz="1600" dirty="0" smtClean="0"/>
              <a:t>!</a:t>
            </a:r>
            <a:endParaRPr lang="zh-HK" altLang="en-US" sz="1600" dirty="0"/>
          </a:p>
        </p:txBody>
      </p:sp>
      <p:sp>
        <p:nvSpPr>
          <p:cNvPr id="4" name="TextBox 3"/>
          <p:cNvSpPr txBox="1"/>
          <p:nvPr/>
        </p:nvSpPr>
        <p:spPr>
          <a:xfrm>
            <a:off x="179512" y="692696"/>
            <a:ext cx="4392488" cy="584775"/>
          </a:xfrm>
          <a:prstGeom prst="rect">
            <a:avLst/>
          </a:prstGeom>
          <a:solidFill>
            <a:schemeClr val="accent3">
              <a:lumMod val="20000"/>
              <a:lumOff val="80000"/>
            </a:schemeClr>
          </a:solidFill>
        </p:spPr>
        <p:txBody>
          <a:bodyPr wrap="square" rtlCol="0">
            <a:spAutoFit/>
          </a:bodyPr>
          <a:lstStyle/>
          <a:p>
            <a:r>
              <a:rPr lang="en-US" altLang="zh-HK" sz="1600" dirty="0" smtClean="0"/>
              <a:t>4</a:t>
            </a:r>
            <a:r>
              <a:rPr lang="zh-CN" altLang="en-US" sz="1600" dirty="0" smtClean="0"/>
              <a:t>月</a:t>
            </a:r>
            <a:r>
              <a:rPr lang="en-US" altLang="zh-CN" sz="1600" dirty="0" smtClean="0"/>
              <a:t>10</a:t>
            </a:r>
            <a:r>
              <a:rPr lang="zh-CN" altLang="en-US" sz="1600" dirty="0" smtClean="0"/>
              <a:t>日和</a:t>
            </a:r>
            <a:r>
              <a:rPr lang="en-US" altLang="zh-CN" sz="1600" dirty="0" smtClean="0"/>
              <a:t>17</a:t>
            </a:r>
            <a:r>
              <a:rPr lang="zh-CN" altLang="en-US" sz="1600" dirty="0" smtClean="0"/>
              <a:t>日，李鴻章復出帶傷再會談了兩次，主要是討論賠款問題。</a:t>
            </a:r>
            <a:endParaRPr lang="zh-HK" altLang="en-US" sz="1600" dirty="0"/>
          </a:p>
        </p:txBody>
      </p:sp>
      <p:sp>
        <p:nvSpPr>
          <p:cNvPr id="7" name="Flowchart: Card 6"/>
          <p:cNvSpPr/>
          <p:nvPr/>
        </p:nvSpPr>
        <p:spPr>
          <a:xfrm>
            <a:off x="5419302" y="909349"/>
            <a:ext cx="3473177" cy="3959811"/>
          </a:xfrm>
          <a:prstGeom prst="flowChartPunchedCar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Rectangle 8"/>
          <p:cNvSpPr/>
          <p:nvPr/>
        </p:nvSpPr>
        <p:spPr>
          <a:xfrm>
            <a:off x="5580112" y="2066006"/>
            <a:ext cx="3024336" cy="2554545"/>
          </a:xfrm>
          <a:prstGeom prst="rect">
            <a:avLst/>
          </a:prstGeom>
        </p:spPr>
        <p:txBody>
          <a:bodyPr wrap="square">
            <a:spAutoFit/>
          </a:bodyPr>
          <a:lstStyle/>
          <a:p>
            <a:pPr lvl="0"/>
            <a:r>
              <a:rPr lang="en-US" altLang="zh-CN" sz="1600" dirty="0" smtClean="0">
                <a:solidFill>
                  <a:prstClr val="black"/>
                </a:solidFill>
              </a:rPr>
              <a:t>1. </a:t>
            </a:r>
            <a:r>
              <a:rPr lang="zh-CN" altLang="en-US" sz="1600" dirty="0" smtClean="0">
                <a:solidFill>
                  <a:prstClr val="black"/>
                </a:solidFill>
              </a:rPr>
              <a:t>清朝</a:t>
            </a:r>
            <a:r>
              <a:rPr lang="zh-CN" altLang="en-US" sz="1600" dirty="0">
                <a:solidFill>
                  <a:prstClr val="black"/>
                </a:solidFill>
              </a:rPr>
              <a:t>放棄與朝鮮的宗藩關</a:t>
            </a:r>
            <a:r>
              <a:rPr lang="zh-CN" altLang="en-US" sz="1600" dirty="0" smtClean="0">
                <a:solidFill>
                  <a:prstClr val="black"/>
                </a:solidFill>
              </a:rPr>
              <a:t>係</a:t>
            </a:r>
            <a:endParaRPr lang="en-US" altLang="zh-CN" sz="1600" dirty="0" smtClean="0">
              <a:solidFill>
                <a:prstClr val="black"/>
              </a:solidFill>
            </a:endParaRPr>
          </a:p>
          <a:p>
            <a:pPr lvl="0"/>
            <a:endParaRPr lang="en-US" altLang="zh-CN" sz="1600" dirty="0">
              <a:solidFill>
                <a:prstClr val="black"/>
              </a:solidFill>
            </a:endParaRPr>
          </a:p>
          <a:p>
            <a:pPr lvl="0"/>
            <a:r>
              <a:rPr lang="en-US" altLang="zh-CN" sz="1600" dirty="0">
                <a:solidFill>
                  <a:prstClr val="black"/>
                </a:solidFill>
              </a:rPr>
              <a:t>2. </a:t>
            </a:r>
            <a:r>
              <a:rPr lang="zh-CN" altLang="en-US" sz="1600" dirty="0">
                <a:solidFill>
                  <a:prstClr val="black"/>
                </a:solidFill>
              </a:rPr>
              <a:t>割讓遼東</a:t>
            </a:r>
            <a:endParaRPr lang="en-US" altLang="zh-CN" sz="1600" dirty="0">
              <a:solidFill>
                <a:prstClr val="black"/>
              </a:solidFill>
            </a:endParaRPr>
          </a:p>
          <a:p>
            <a:pPr marL="180975" lvl="0" indent="-180975"/>
            <a:endParaRPr lang="en-US" altLang="zh-HK" sz="1600" dirty="0" smtClean="0">
              <a:solidFill>
                <a:prstClr val="black"/>
              </a:solidFill>
            </a:endParaRPr>
          </a:p>
          <a:p>
            <a:pPr marL="180975" lvl="0" indent="-180975"/>
            <a:r>
              <a:rPr lang="en-US" altLang="zh-HK" sz="1600" dirty="0" smtClean="0">
                <a:solidFill>
                  <a:prstClr val="black"/>
                </a:solidFill>
              </a:rPr>
              <a:t>3</a:t>
            </a:r>
            <a:r>
              <a:rPr lang="en-US" altLang="zh-HK" sz="1600" dirty="0">
                <a:solidFill>
                  <a:prstClr val="black"/>
                </a:solidFill>
              </a:rPr>
              <a:t>. </a:t>
            </a:r>
            <a:r>
              <a:rPr lang="zh-CN" altLang="en-US" sz="1600" dirty="0" smtClean="0">
                <a:solidFill>
                  <a:prstClr val="black"/>
                </a:solidFill>
              </a:rPr>
              <a:t>割讓</a:t>
            </a:r>
            <a:r>
              <a:rPr lang="zh-TW" altLang="en-US" sz="1600" dirty="0" smtClean="0">
                <a:solidFill>
                  <a:prstClr val="black"/>
                </a:solidFill>
                <a:latin typeface="SimSun" panose="02010600030101010101" pitchFamily="2" charset="-122"/>
                <a:ea typeface="SimSun" panose="02010600030101010101" pitchFamily="2" charset="-122"/>
              </a:rPr>
              <a:t>台</a:t>
            </a:r>
            <a:r>
              <a:rPr lang="zh-CN" altLang="en-US" sz="1600" dirty="0" smtClean="0">
                <a:solidFill>
                  <a:prstClr val="black"/>
                </a:solidFill>
              </a:rPr>
              <a:t>灣</a:t>
            </a:r>
            <a:r>
              <a:rPr lang="zh-CN" altLang="en-US" sz="1600" dirty="0">
                <a:solidFill>
                  <a:prstClr val="black"/>
                </a:solidFill>
              </a:rPr>
              <a:t>、澎湖和附近島嶼</a:t>
            </a:r>
            <a:endParaRPr lang="en-US" altLang="zh-CN" sz="1600" dirty="0">
              <a:solidFill>
                <a:prstClr val="black"/>
              </a:solidFill>
            </a:endParaRPr>
          </a:p>
          <a:p>
            <a:pPr marL="180975" lvl="0" indent="-180975"/>
            <a:endParaRPr lang="en-US" altLang="zh-HK" sz="1600" dirty="0" smtClean="0">
              <a:solidFill>
                <a:prstClr val="black"/>
              </a:solidFill>
            </a:endParaRPr>
          </a:p>
          <a:p>
            <a:pPr marL="180975" lvl="0" indent="-180975"/>
            <a:r>
              <a:rPr lang="en-US" altLang="zh-HK" sz="1600" dirty="0" smtClean="0">
                <a:solidFill>
                  <a:prstClr val="black"/>
                </a:solidFill>
              </a:rPr>
              <a:t>4</a:t>
            </a:r>
            <a:r>
              <a:rPr lang="en-US" altLang="zh-HK" sz="1600" dirty="0">
                <a:solidFill>
                  <a:prstClr val="black"/>
                </a:solidFill>
              </a:rPr>
              <a:t>. </a:t>
            </a:r>
            <a:r>
              <a:rPr lang="zh-CN" altLang="en-US" sz="1600" dirty="0">
                <a:solidFill>
                  <a:prstClr val="black"/>
                </a:solidFill>
              </a:rPr>
              <a:t>賠</a:t>
            </a:r>
            <a:r>
              <a:rPr lang="zh-CN" altLang="en-US" sz="1600" dirty="0" smtClean="0">
                <a:solidFill>
                  <a:prstClr val="black"/>
                </a:solidFill>
              </a:rPr>
              <a:t>償白銀二萬萬兩</a:t>
            </a:r>
            <a:endParaRPr lang="en-US" altLang="zh-CN" sz="1600" dirty="0">
              <a:solidFill>
                <a:prstClr val="black"/>
              </a:solidFill>
            </a:endParaRPr>
          </a:p>
          <a:p>
            <a:pPr marL="180975" lvl="0" indent="-180975"/>
            <a:endParaRPr lang="en-US" altLang="zh-HK" sz="1600" dirty="0" smtClean="0">
              <a:solidFill>
                <a:prstClr val="black"/>
              </a:solidFill>
            </a:endParaRPr>
          </a:p>
          <a:p>
            <a:pPr marL="180975" lvl="0" indent="-180975"/>
            <a:r>
              <a:rPr lang="en-US" altLang="zh-HK" sz="1600" dirty="0" smtClean="0">
                <a:solidFill>
                  <a:prstClr val="black"/>
                </a:solidFill>
              </a:rPr>
              <a:t>5</a:t>
            </a:r>
            <a:r>
              <a:rPr lang="en-US" altLang="zh-HK" sz="1600" dirty="0">
                <a:solidFill>
                  <a:prstClr val="black"/>
                </a:solidFill>
              </a:rPr>
              <a:t>. </a:t>
            </a:r>
            <a:r>
              <a:rPr lang="zh-CN" altLang="en-US" sz="1600" dirty="0">
                <a:solidFill>
                  <a:prstClr val="black"/>
                </a:solidFill>
              </a:rPr>
              <a:t>開</a:t>
            </a:r>
            <a:r>
              <a:rPr lang="zh-CN" altLang="en-US" sz="1600" dirty="0" smtClean="0">
                <a:solidFill>
                  <a:prstClr val="black"/>
                </a:solidFill>
              </a:rPr>
              <a:t>放</a:t>
            </a:r>
            <a:r>
              <a:rPr lang="en-US" altLang="zh-CN" sz="1600" dirty="0" smtClean="0">
                <a:solidFill>
                  <a:prstClr val="black"/>
                </a:solidFill>
              </a:rPr>
              <a:t>4</a:t>
            </a:r>
            <a:r>
              <a:rPr lang="zh-CN" altLang="en-US" sz="1600" dirty="0" smtClean="0">
                <a:solidFill>
                  <a:prstClr val="black"/>
                </a:solidFill>
              </a:rPr>
              <a:t>個</a:t>
            </a:r>
            <a:r>
              <a:rPr lang="zh-CN" altLang="en-US" sz="1600" dirty="0">
                <a:solidFill>
                  <a:prstClr val="black"/>
                </a:solidFill>
              </a:rPr>
              <a:t>通商</a:t>
            </a:r>
            <a:r>
              <a:rPr lang="zh-CN" altLang="en-US" sz="1600" dirty="0" smtClean="0">
                <a:solidFill>
                  <a:prstClr val="black"/>
                </a:solidFill>
              </a:rPr>
              <a:t>口岸，日本人可在口岸建領事館和工廠</a:t>
            </a:r>
            <a:endParaRPr lang="en-US" altLang="zh-CN" sz="1600" dirty="0">
              <a:solidFill>
                <a:prstClr val="black"/>
              </a:solidFill>
            </a:endParaRPr>
          </a:p>
        </p:txBody>
      </p:sp>
      <p:sp>
        <p:nvSpPr>
          <p:cNvPr id="16" name="TextBox 15"/>
          <p:cNvSpPr txBox="1"/>
          <p:nvPr/>
        </p:nvSpPr>
        <p:spPr>
          <a:xfrm>
            <a:off x="6228183" y="925268"/>
            <a:ext cx="2664296" cy="830997"/>
          </a:xfrm>
          <a:prstGeom prst="rect">
            <a:avLst/>
          </a:prstGeom>
          <a:solidFill>
            <a:schemeClr val="accent1">
              <a:lumMod val="20000"/>
              <a:lumOff val="80000"/>
            </a:schemeClr>
          </a:solidFill>
        </p:spPr>
        <p:txBody>
          <a:bodyPr wrap="square" rtlCol="0">
            <a:spAutoFit/>
          </a:bodyPr>
          <a:lstStyle/>
          <a:p>
            <a:r>
              <a:rPr lang="en-US" altLang="zh-HK" sz="1600" dirty="0" smtClean="0"/>
              <a:t>1895</a:t>
            </a:r>
            <a:r>
              <a:rPr lang="zh-CN" altLang="en-US" sz="1600" dirty="0" smtClean="0"/>
              <a:t>年</a:t>
            </a:r>
            <a:r>
              <a:rPr lang="en-US" altLang="zh-CN" sz="1600" dirty="0" smtClean="0"/>
              <a:t>4</a:t>
            </a:r>
            <a:r>
              <a:rPr lang="zh-CN" altLang="en-US" sz="1600" dirty="0" smtClean="0"/>
              <a:t>月</a:t>
            </a:r>
            <a:r>
              <a:rPr lang="en-US" altLang="zh-CN" sz="1600" dirty="0" smtClean="0"/>
              <a:t>17</a:t>
            </a:r>
            <a:r>
              <a:rPr lang="zh-CN" altLang="en-US" sz="1600" dirty="0" smtClean="0"/>
              <a:t>日，李鴻章和伊藤博文在春帆樓正式簽署</a:t>
            </a:r>
            <a:r>
              <a:rPr lang="en-US" altLang="zh-CN" sz="1600" dirty="0" smtClean="0"/>
              <a:t>《</a:t>
            </a:r>
            <a:r>
              <a:rPr lang="zh-CN" altLang="en-US" sz="1600" dirty="0" smtClean="0"/>
              <a:t>馬關條約</a:t>
            </a:r>
            <a:r>
              <a:rPr lang="en-US" altLang="zh-CN" sz="1600" dirty="0" smtClean="0"/>
              <a:t>》</a:t>
            </a:r>
            <a:r>
              <a:rPr lang="zh-CN" altLang="en-US" sz="1600" dirty="0" smtClean="0"/>
              <a:t>，要點如下：</a:t>
            </a:r>
            <a:endParaRPr lang="zh-HK" altLang="en-US" sz="1600" dirty="0"/>
          </a:p>
        </p:txBody>
      </p:sp>
      <p:sp>
        <p:nvSpPr>
          <p:cNvPr id="12" name="TextBox 15"/>
          <p:cNvSpPr txBox="1"/>
          <p:nvPr/>
        </p:nvSpPr>
        <p:spPr>
          <a:xfrm>
            <a:off x="5419301" y="5125288"/>
            <a:ext cx="3473177" cy="1323439"/>
          </a:xfrm>
          <a:prstGeom prst="rect">
            <a:avLst/>
          </a:prstGeom>
          <a:solidFill>
            <a:schemeClr val="accent1">
              <a:lumMod val="20000"/>
              <a:lumOff val="80000"/>
            </a:schemeClr>
          </a:solidFill>
        </p:spPr>
        <p:txBody>
          <a:bodyPr wrap="square" rtlCol="0">
            <a:spAutoFit/>
          </a:bodyPr>
          <a:lstStyle/>
          <a:p>
            <a:r>
              <a:rPr lang="zh-TW" altLang="en-US" sz="1600" dirty="0" smtClean="0">
                <a:latin typeface="SimSun" panose="02010600030101010101" pitchFamily="2" charset="-122"/>
                <a:ea typeface="SimSun" panose="02010600030101010101" pitchFamily="2" charset="-122"/>
              </a:rPr>
              <a:t>相比起與其他列強簽署的不平等條約，你會發覺</a:t>
            </a:r>
            <a:r>
              <a:rPr lang="en-US" altLang="zh-CN" sz="1600" dirty="0" smtClean="0">
                <a:latin typeface="SimSun" panose="02010600030101010101" pitchFamily="2" charset="-122"/>
                <a:ea typeface="SimSun" panose="02010600030101010101" pitchFamily="2" charset="-122"/>
              </a:rPr>
              <a:t>《</a:t>
            </a:r>
            <a:r>
              <a:rPr lang="zh-CN" altLang="en-US" sz="1600" dirty="0" smtClean="0">
                <a:latin typeface="SimSun" panose="02010600030101010101" pitchFamily="2" charset="-122"/>
                <a:ea typeface="SimSun" panose="02010600030101010101" pitchFamily="2" charset="-122"/>
              </a:rPr>
              <a:t>馬關條約</a:t>
            </a:r>
            <a:r>
              <a:rPr lang="en-US" altLang="zh-CN" sz="1600" dirty="0" smtClean="0">
                <a:latin typeface="SimSun" panose="02010600030101010101" pitchFamily="2" charset="-122"/>
                <a:ea typeface="SimSun" panose="02010600030101010101" pitchFamily="2" charset="-122"/>
              </a:rPr>
              <a:t>》</a:t>
            </a:r>
            <a:r>
              <a:rPr lang="zh-TW" altLang="en-US" sz="1600" dirty="0" smtClean="0">
                <a:latin typeface="SimSun" panose="02010600030101010101" pitchFamily="2" charset="-122"/>
                <a:ea typeface="SimSun" panose="02010600030101010101" pitchFamily="2" charset="-122"/>
              </a:rPr>
              <a:t>的條款苛刻得多；李鴻章曾多次與列強談判</a:t>
            </a:r>
            <a:r>
              <a:rPr lang="zh-CN" altLang="en-US" sz="1600" dirty="0" smtClean="0">
                <a:latin typeface="SimSun" panose="02010600030101010101" pitchFamily="2" charset="-122"/>
                <a:ea typeface="SimSun" panose="02010600030101010101" pitchFamily="2" charset="-122"/>
              </a:rPr>
              <a:t>，</a:t>
            </a:r>
            <a:r>
              <a:rPr lang="zh-TW" altLang="en-US" sz="1600" dirty="0" smtClean="0">
                <a:latin typeface="SimSun" panose="02010600030101010101" pitchFamily="2" charset="-122"/>
                <a:ea typeface="SimSun" panose="02010600030101010101" pitchFamily="2" charset="-122"/>
              </a:rPr>
              <a:t>經驗豐富，為什麼會有這個結果</a:t>
            </a:r>
            <a:r>
              <a:rPr lang="en-US" altLang="zh-TW" sz="1600" dirty="0" smtClean="0">
                <a:latin typeface="SimSun" panose="02010600030101010101" pitchFamily="2" charset="-122"/>
                <a:ea typeface="SimSun" panose="02010600030101010101" pitchFamily="2" charset="-122"/>
              </a:rPr>
              <a:t>? </a:t>
            </a:r>
            <a:r>
              <a:rPr lang="zh-TW" altLang="en-US" sz="1600" dirty="0" smtClean="0">
                <a:latin typeface="SimSun" panose="02010600030101010101" pitchFamily="2" charset="-122"/>
                <a:ea typeface="SimSun" panose="02010600030101010101" pitchFamily="2" charset="-122"/>
              </a:rPr>
              <a:t>原來與一場截聽電訊的科技戰有關。</a:t>
            </a:r>
            <a:endParaRPr lang="zh-HK" altLang="en-US" sz="16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72883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9512" y="116691"/>
            <a:ext cx="1296144" cy="461665"/>
          </a:xfrm>
          <a:prstGeom prst="rect">
            <a:avLst/>
          </a:prstGeom>
          <a:solidFill>
            <a:schemeClr val="accent2">
              <a:lumMod val="20000"/>
              <a:lumOff val="80000"/>
            </a:schemeClr>
          </a:solidFill>
        </p:spPr>
        <p:txBody>
          <a:bodyPr wrap="square" rtlCol="0">
            <a:spAutoFit/>
          </a:bodyPr>
          <a:lstStyle/>
          <a:p>
            <a:r>
              <a:rPr lang="zh-TW" altLang="en-US" sz="2400" dirty="0" smtClean="0">
                <a:latin typeface="Adobe 繁黑體 Std B" pitchFamily="34" charset="-128"/>
                <a:ea typeface="Adobe 繁黑體 Std B" pitchFamily="34" charset="-128"/>
              </a:rPr>
              <a:t>密碼戰</a:t>
            </a:r>
            <a:endParaRPr lang="zh-HK" altLang="en-US" sz="2400" dirty="0">
              <a:latin typeface="Adobe 繁黑體 Std B" pitchFamily="34" charset="-128"/>
              <a:ea typeface="Adobe 繁黑體 Std B" pitchFamily="34" charset="-128"/>
            </a:endParaRPr>
          </a:p>
        </p:txBody>
      </p:sp>
      <p:sp>
        <p:nvSpPr>
          <p:cNvPr id="3" name="矩形 2"/>
          <p:cNvSpPr/>
          <p:nvPr/>
        </p:nvSpPr>
        <p:spPr>
          <a:xfrm>
            <a:off x="7188115" y="6256833"/>
            <a:ext cx="1656184" cy="276999"/>
          </a:xfrm>
          <a:prstGeom prst="rect">
            <a:avLst/>
          </a:prstGeom>
        </p:spPr>
        <p:txBody>
          <a:bodyPr wrap="square">
            <a:spAutoFit/>
          </a:bodyPr>
          <a:lstStyle/>
          <a:p>
            <a:r>
              <a:rPr lang="en-US" altLang="zh-TW" sz="1200" dirty="0" smtClean="0">
                <a:ea typeface="SimSun" panose="02010600030101010101" pitchFamily="2" charset="-122"/>
              </a:rPr>
              <a:t>〈</a:t>
            </a:r>
            <a:r>
              <a:rPr lang="zh-TW" altLang="en-US" sz="1200" dirty="0" smtClean="0">
                <a:ea typeface="SimSun" panose="02010600030101010101" pitchFamily="2" charset="-122"/>
              </a:rPr>
              <a:t>先勝後輸的密碼戰</a:t>
            </a:r>
            <a:r>
              <a:rPr lang="en-US" altLang="zh-TW" sz="1200" dirty="0" smtClean="0">
                <a:ea typeface="SimSun" panose="02010600030101010101" pitchFamily="2" charset="-122"/>
              </a:rPr>
              <a:t>〉</a:t>
            </a:r>
            <a:endParaRPr lang="zh-HK" altLang="en-US" sz="1400" dirty="0"/>
          </a:p>
        </p:txBody>
      </p:sp>
      <p:sp>
        <p:nvSpPr>
          <p:cNvPr id="5" name="文字方塊 4"/>
          <p:cNvSpPr txBox="1"/>
          <p:nvPr/>
        </p:nvSpPr>
        <p:spPr>
          <a:xfrm>
            <a:off x="6951830" y="347523"/>
            <a:ext cx="1872208" cy="5909310"/>
          </a:xfrm>
          <a:prstGeom prst="rect">
            <a:avLst/>
          </a:prstGeom>
          <a:solidFill>
            <a:schemeClr val="accent4">
              <a:lumMod val="20000"/>
              <a:lumOff val="80000"/>
            </a:schemeClr>
          </a:solidFill>
        </p:spPr>
        <p:txBody>
          <a:bodyPr wrap="square" rtlCol="0">
            <a:spAutoFit/>
          </a:bodyPr>
          <a:lstStyle/>
          <a:p>
            <a:r>
              <a:rPr lang="zh-TW" altLang="en-US" sz="1400" dirty="0" smtClean="0">
                <a:latin typeface="SimSun" panose="02010600030101010101" pitchFamily="2" charset="-122"/>
                <a:ea typeface="SimSun" panose="02010600030101010101" pitchFamily="2" charset="-122"/>
              </a:rPr>
              <a:t>「一八九五年三月四日，清朝北洋通商事務大臣李鴻章前赴日本，在下關春帆樓就甲午海戰慘敗後的和約，跟日本首相伊藤博文舉行談判。在談判期間，李鴻章一直跟清廷保持電訊聯繫。由於中國科技落後，李鴻章的電報密碼早已被日方破譯，所以日本政府對李鴻章的談判底線瞭如指掌。李鴻章赴日談判期間曾遇刺受傷，日方擔心李會中斷談判回國，但從密電中得知李沒有回國的意思，於是大膽放心地制定談判策略。李鴻章最終簽署了屈辱的</a:t>
            </a:r>
            <a:r>
              <a:rPr lang="en-US" altLang="zh-TW" sz="1400" dirty="0" smtClean="0">
                <a:latin typeface="SimSun" panose="02010600030101010101" pitchFamily="2" charset="-122"/>
                <a:ea typeface="SimSun" panose="02010600030101010101" pitchFamily="2" charset="-122"/>
              </a:rPr>
              <a:t>《</a:t>
            </a:r>
            <a:r>
              <a:rPr lang="zh-TW" altLang="en-US" sz="1400" dirty="0" smtClean="0">
                <a:latin typeface="SimSun" panose="02010600030101010101" pitchFamily="2" charset="-122"/>
                <a:ea typeface="SimSun" panose="02010600030101010101" pitchFamily="2" charset="-122"/>
              </a:rPr>
              <a:t>馬關條約</a:t>
            </a:r>
            <a:r>
              <a:rPr lang="en-US" altLang="zh-TW" sz="1400" dirty="0">
                <a:latin typeface="SimSun" panose="02010600030101010101" pitchFamily="2" charset="-122"/>
                <a:ea typeface="SimSun" panose="02010600030101010101" pitchFamily="2" charset="-122"/>
              </a:rPr>
              <a:t>》</a:t>
            </a:r>
            <a:r>
              <a:rPr lang="zh-TW" altLang="en-US" sz="1400" dirty="0" smtClean="0">
                <a:latin typeface="SimSun" panose="02010600030101010101" pitchFamily="2" charset="-122"/>
                <a:ea typeface="SimSun" panose="02010600030101010101" pitchFamily="2" charset="-122"/>
              </a:rPr>
              <a:t>，承認日本對朝鮮的控制，割讓膠東半島、台灣和澎湖，賠償白銀二萬萬兩。」</a:t>
            </a:r>
            <a:endParaRPr lang="zh-HK" altLang="en-US" sz="1400" dirty="0">
              <a:latin typeface="SimSun" panose="02010600030101010101" pitchFamily="2" charset="-122"/>
              <a:ea typeface="SimSun" panose="02010600030101010101" pitchFamily="2" charset="-122"/>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692696"/>
            <a:ext cx="6675881" cy="4189884"/>
          </a:xfrm>
          <a:prstGeom prst="rect">
            <a:avLst/>
          </a:prstGeom>
        </p:spPr>
      </p:pic>
      <p:sp>
        <p:nvSpPr>
          <p:cNvPr id="7" name="矩形 6"/>
          <p:cNvSpPr/>
          <p:nvPr/>
        </p:nvSpPr>
        <p:spPr>
          <a:xfrm>
            <a:off x="467544" y="5229200"/>
            <a:ext cx="3735288" cy="461665"/>
          </a:xfrm>
          <a:prstGeom prst="rect">
            <a:avLst/>
          </a:prstGeom>
          <a:solidFill>
            <a:schemeClr val="accent4">
              <a:lumMod val="20000"/>
              <a:lumOff val="80000"/>
            </a:schemeClr>
          </a:solidFill>
        </p:spPr>
        <p:txBody>
          <a:bodyPr wrap="square">
            <a:spAutoFit/>
          </a:bodyPr>
          <a:lstStyle/>
          <a:p>
            <a:r>
              <a:rPr lang="en-US" altLang="zh-TW" sz="1200" dirty="0">
                <a:ea typeface="SimSun" panose="02010600030101010101" pitchFamily="2" charset="-122"/>
              </a:rPr>
              <a:t>1891</a:t>
            </a:r>
            <a:r>
              <a:rPr lang="zh-TW" altLang="en-US" sz="1200" dirty="0">
                <a:ea typeface="SimSun" panose="02010600030101010101" pitchFamily="2" charset="-122"/>
              </a:rPr>
              <a:t>年，</a:t>
            </a:r>
            <a:r>
              <a:rPr lang="zh-TW" altLang="en-US" sz="1200" dirty="0" smtClean="0">
                <a:ea typeface="SimSun" panose="02010600030101010101" pitchFamily="2" charset="-122"/>
              </a:rPr>
              <a:t>隨著科技的進步，全球</a:t>
            </a:r>
            <a:r>
              <a:rPr lang="zh-TW" altLang="en-US" sz="1200" dirty="0">
                <a:ea typeface="SimSun" panose="02010600030101010101" pitchFamily="2" charset="-122"/>
              </a:rPr>
              <a:t>電報</a:t>
            </a:r>
            <a:r>
              <a:rPr lang="zh-TW" altLang="en-US" sz="1200" dirty="0" smtClean="0">
                <a:ea typeface="SimSun" panose="02010600030101010101" pitchFamily="2" charset="-122"/>
              </a:rPr>
              <a:t>網路架設</a:t>
            </a:r>
            <a:r>
              <a:rPr lang="zh-TW" altLang="en-US" sz="1200" dirty="0">
                <a:ea typeface="SimSun" panose="02010600030101010101" pitchFamily="2" charset="-122"/>
              </a:rPr>
              <a:t>完成。</a:t>
            </a:r>
            <a:r>
              <a:rPr lang="zh-TW" altLang="en-US" sz="1200" dirty="0" smtClean="0">
                <a:ea typeface="SimSun" panose="02010600030101010101" pitchFamily="2" charset="-122"/>
              </a:rPr>
              <a:t>你可以看見中國連到日本的</a:t>
            </a:r>
            <a:r>
              <a:rPr lang="zh-TW" altLang="en-US" sz="1200" dirty="0">
                <a:ea typeface="SimSun" panose="02010600030101010101" pitchFamily="2" charset="-122"/>
              </a:rPr>
              <a:t>電報</a:t>
            </a:r>
            <a:r>
              <a:rPr lang="zh-TW" altLang="en-US" sz="1200" dirty="0" smtClean="0">
                <a:ea typeface="SimSun" panose="02010600030101010101" pitchFamily="2" charset="-122"/>
              </a:rPr>
              <a:t>網路。</a:t>
            </a:r>
            <a:endParaRPr lang="zh-HK" altLang="en-US" sz="1200" dirty="0">
              <a:ea typeface="SimSun" panose="02010600030101010101" pitchFamily="2" charset="-122"/>
            </a:endParaRPr>
          </a:p>
        </p:txBody>
      </p:sp>
      <p:sp>
        <p:nvSpPr>
          <p:cNvPr id="8" name="橢圓 7"/>
          <p:cNvSpPr/>
          <p:nvPr/>
        </p:nvSpPr>
        <p:spPr>
          <a:xfrm>
            <a:off x="5364088" y="2348880"/>
            <a:ext cx="648072"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cxnSp>
        <p:nvCxnSpPr>
          <p:cNvPr id="10" name="直線單箭頭接點 9"/>
          <p:cNvCxnSpPr/>
          <p:nvPr/>
        </p:nvCxnSpPr>
        <p:spPr>
          <a:xfrm flipV="1">
            <a:off x="3851920" y="2996952"/>
            <a:ext cx="1728192" cy="22322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00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904357"/>
            <a:ext cx="3708225" cy="2310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504" y="89536"/>
            <a:ext cx="2664296" cy="461665"/>
          </a:xfrm>
          <a:prstGeom prst="rect">
            <a:avLst/>
          </a:prstGeom>
          <a:solidFill>
            <a:schemeClr val="accent2">
              <a:lumMod val="20000"/>
              <a:lumOff val="80000"/>
            </a:schemeClr>
          </a:solidFill>
        </p:spPr>
        <p:txBody>
          <a:bodyPr wrap="square" rtlCol="0">
            <a:spAutoFit/>
          </a:bodyPr>
          <a:lstStyle/>
          <a:p>
            <a:r>
              <a:rPr lang="en-US" altLang="zh-CN" sz="2400" dirty="0" smtClean="0">
                <a:latin typeface="Adobe 繁黑體 Std B" pitchFamily="34" charset="-128"/>
                <a:ea typeface="Adobe 繁黑體 Std B" pitchFamily="34" charset="-128"/>
              </a:rPr>
              <a:t>《</a:t>
            </a:r>
            <a:r>
              <a:rPr lang="zh-CN" altLang="en-US" sz="2400" dirty="0" smtClean="0">
                <a:latin typeface="Adobe 繁黑體 Std B" pitchFamily="34" charset="-128"/>
                <a:ea typeface="Adobe 繁黑體 Std B" pitchFamily="34" charset="-128"/>
              </a:rPr>
              <a:t>馬關條約</a:t>
            </a:r>
            <a:r>
              <a:rPr lang="en-US" altLang="zh-CN" sz="2400" dirty="0" smtClean="0">
                <a:latin typeface="Adobe 繁黑體 Std B" pitchFamily="34" charset="-128"/>
                <a:ea typeface="Adobe 繁黑體 Std B" pitchFamily="34" charset="-128"/>
              </a:rPr>
              <a:t>》</a:t>
            </a:r>
            <a:r>
              <a:rPr lang="zh-CN" altLang="en-US" sz="2400" dirty="0" smtClean="0">
                <a:latin typeface="Adobe 繁黑體 Std B" pitchFamily="34" charset="-128"/>
                <a:ea typeface="Adobe 繁黑體 Std B" pitchFamily="34" charset="-128"/>
              </a:rPr>
              <a:t>影響</a:t>
            </a:r>
            <a:endParaRPr lang="zh-HK" altLang="en-US" sz="2400" dirty="0">
              <a:latin typeface="Adobe 繁黑體 Std B" pitchFamily="34" charset="-128"/>
              <a:ea typeface="Adobe 繁黑體 Std B" pitchFamily="34" charset="-128"/>
            </a:endParaRPr>
          </a:p>
        </p:txBody>
      </p:sp>
      <p:sp>
        <p:nvSpPr>
          <p:cNvPr id="3" name="TextBox 2"/>
          <p:cNvSpPr txBox="1"/>
          <p:nvPr/>
        </p:nvSpPr>
        <p:spPr>
          <a:xfrm>
            <a:off x="80614" y="6119336"/>
            <a:ext cx="3708225" cy="738664"/>
          </a:xfrm>
          <a:prstGeom prst="rect">
            <a:avLst/>
          </a:prstGeom>
          <a:solidFill>
            <a:schemeClr val="accent6">
              <a:lumMod val="20000"/>
              <a:lumOff val="80000"/>
            </a:schemeClr>
          </a:solidFill>
        </p:spPr>
        <p:txBody>
          <a:bodyPr wrap="square" rtlCol="0">
            <a:spAutoFit/>
          </a:bodyPr>
          <a:lstStyle/>
          <a:p>
            <a:r>
              <a:rPr lang="en-US" altLang="zh-CN" sz="1400" dirty="0" smtClean="0"/>
              <a:t>1895</a:t>
            </a:r>
            <a:r>
              <a:rPr lang="zh-CN" altLang="en-US" sz="1400" dirty="0" smtClean="0"/>
              <a:t>年</a:t>
            </a:r>
            <a:r>
              <a:rPr lang="en-US" altLang="zh-CN" sz="1400" dirty="0" smtClean="0"/>
              <a:t>4</a:t>
            </a:r>
            <a:r>
              <a:rPr lang="zh-CN" altLang="en-US" sz="1400" dirty="0" smtClean="0"/>
              <a:t>月</a:t>
            </a:r>
            <a:r>
              <a:rPr lang="en-US" altLang="zh-CN" sz="1400" dirty="0" smtClean="0"/>
              <a:t>23</a:t>
            </a:r>
            <a:r>
              <a:rPr lang="zh-CN" altLang="en-US" sz="1400" dirty="0" smtClean="0"/>
              <a:t>日，在俄國、德國和</a:t>
            </a:r>
            <a:r>
              <a:rPr lang="zh-CN" altLang="en-US" sz="1400" dirty="0"/>
              <a:t>法</a:t>
            </a:r>
            <a:r>
              <a:rPr lang="zh-CN" altLang="en-US" sz="1400" dirty="0" smtClean="0"/>
              <a:t>國成功「勸告」日本歸還遼東</a:t>
            </a:r>
            <a:r>
              <a:rPr lang="zh-CN" altLang="en-US" sz="1400" dirty="0"/>
              <a:t>半島，史稱</a:t>
            </a:r>
            <a:r>
              <a:rPr lang="zh-CN" altLang="en-US" sz="1400" dirty="0" smtClean="0"/>
              <a:t>「三國干涉還遼」</a:t>
            </a:r>
            <a:r>
              <a:rPr lang="zh-CN" altLang="en-US" sz="1400" dirty="0"/>
              <a:t>。</a:t>
            </a:r>
            <a:endParaRPr lang="zh-HK" altLang="en-US" sz="1400"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89536"/>
            <a:ext cx="2521628" cy="357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751523" y="3665256"/>
            <a:ext cx="2521628" cy="307777"/>
          </a:xfrm>
          <a:prstGeom prst="rect">
            <a:avLst/>
          </a:prstGeom>
          <a:solidFill>
            <a:schemeClr val="accent6">
              <a:lumMod val="20000"/>
              <a:lumOff val="80000"/>
            </a:schemeClr>
          </a:solidFill>
        </p:spPr>
        <p:txBody>
          <a:bodyPr wrap="square" rtlCol="0">
            <a:spAutoFit/>
          </a:bodyPr>
          <a:lstStyle/>
          <a:p>
            <a:r>
              <a:rPr lang="en-US" altLang="zh-HK" sz="1400" dirty="0" smtClean="0"/>
              <a:t>1895</a:t>
            </a:r>
            <a:r>
              <a:rPr lang="zh-CN" altLang="en-US" sz="1400" dirty="0" smtClean="0"/>
              <a:t>年臺灣雜誌</a:t>
            </a:r>
            <a:r>
              <a:rPr lang="en-US" altLang="zh-CN" sz="1400" dirty="0" smtClean="0"/>
              <a:t>《</a:t>
            </a:r>
            <a:r>
              <a:rPr lang="zh-CN" altLang="en-US" sz="1400" dirty="0" smtClean="0"/>
              <a:t>風俗畫報</a:t>
            </a:r>
            <a:r>
              <a:rPr lang="en-US" altLang="zh-CN" sz="1400" dirty="0" smtClean="0"/>
              <a:t>》</a:t>
            </a:r>
            <a:endParaRPr lang="zh-HK" altLang="en-US" sz="1400" dirty="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620688"/>
            <a:ext cx="4506649"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0614" y="2896191"/>
            <a:ext cx="4560427" cy="954107"/>
          </a:xfrm>
          <a:prstGeom prst="rect">
            <a:avLst/>
          </a:prstGeom>
          <a:solidFill>
            <a:schemeClr val="accent6">
              <a:lumMod val="20000"/>
              <a:lumOff val="80000"/>
            </a:schemeClr>
          </a:solidFill>
        </p:spPr>
        <p:txBody>
          <a:bodyPr wrap="square" rtlCol="0">
            <a:spAutoFit/>
          </a:bodyPr>
          <a:lstStyle/>
          <a:p>
            <a:r>
              <a:rPr lang="en-US" altLang="zh-HK" sz="1400" dirty="0" smtClean="0"/>
              <a:t>1895</a:t>
            </a:r>
            <a:r>
              <a:rPr lang="zh-CN" altLang="en-US" sz="1400" dirty="0" smtClean="0"/>
              <a:t>年</a:t>
            </a:r>
            <a:r>
              <a:rPr lang="en-US" altLang="zh-CN" sz="1400" dirty="0" smtClean="0"/>
              <a:t>4</a:t>
            </a:r>
            <a:r>
              <a:rPr lang="zh-CN" altLang="en-US" sz="1400" dirty="0" smtClean="0"/>
              <a:t>月</a:t>
            </a:r>
            <a:r>
              <a:rPr lang="en-US" altLang="zh-CN" sz="1400" dirty="0" smtClean="0"/>
              <a:t>22</a:t>
            </a:r>
            <a:r>
              <a:rPr lang="zh-CN" altLang="en-US" sz="1400" dirty="0" smtClean="0"/>
              <a:t>日，康有為與梁啟超與各省舉人數千人，在北京等候會試放榜，得悉</a:t>
            </a:r>
            <a:r>
              <a:rPr lang="en-US" altLang="zh-CN" sz="1400" dirty="0" smtClean="0"/>
              <a:t>《</a:t>
            </a:r>
            <a:r>
              <a:rPr lang="zh-CN" altLang="en-US" sz="1400" dirty="0" smtClean="0"/>
              <a:t>馬關條約</a:t>
            </a:r>
            <a:r>
              <a:rPr lang="en-US" altLang="zh-CN" sz="1400" dirty="0" smtClean="0"/>
              <a:t>》</a:t>
            </a:r>
            <a:r>
              <a:rPr lang="zh-CN" altLang="en-US" sz="1400" dirty="0" smtClean="0"/>
              <a:t>內容，一時群情洶湧，</a:t>
            </a:r>
            <a:r>
              <a:rPr lang="en-US" altLang="zh-CN" sz="1400" dirty="0" smtClean="0"/>
              <a:t>1300</a:t>
            </a:r>
            <a:r>
              <a:rPr lang="zh-CN" altLang="en-US" sz="1400" dirty="0" smtClean="0"/>
              <a:t>多舉人，</a:t>
            </a:r>
            <a:r>
              <a:rPr lang="zh-TW" altLang="en-US" sz="1400" dirty="0">
                <a:latin typeface="SimSun" panose="02010600030101010101" pitchFamily="2" charset="-122"/>
                <a:ea typeface="SimSun" panose="02010600030101010101" pitchFamily="2" charset="-122"/>
              </a:rPr>
              <a:t>伏闕上書，呼籲「拒和」</a:t>
            </a:r>
            <a:r>
              <a:rPr lang="en-US" altLang="zh-TW" sz="1400" dirty="0">
                <a:latin typeface="SimSun" panose="02010600030101010101" pitchFamily="2" charset="-122"/>
                <a:ea typeface="SimSun" panose="02010600030101010101" pitchFamily="2" charset="-122"/>
              </a:rPr>
              <a:t>﹑</a:t>
            </a:r>
            <a:r>
              <a:rPr lang="zh-TW" altLang="en-US" sz="1400" dirty="0">
                <a:latin typeface="SimSun" panose="02010600030101010101" pitchFamily="2" charset="-122"/>
                <a:ea typeface="SimSun" panose="02010600030101010101" pitchFamily="2" charset="-122"/>
              </a:rPr>
              <a:t>「遷都」</a:t>
            </a:r>
            <a:r>
              <a:rPr lang="en-US" altLang="zh-TW" sz="1400" dirty="0">
                <a:latin typeface="SimSun" panose="02010600030101010101" pitchFamily="2" charset="-122"/>
                <a:ea typeface="SimSun" panose="02010600030101010101" pitchFamily="2" charset="-122"/>
              </a:rPr>
              <a:t>﹑</a:t>
            </a:r>
            <a:r>
              <a:rPr lang="zh-TW" altLang="en-US" sz="1400" dirty="0">
                <a:latin typeface="SimSun" panose="02010600030101010101" pitchFamily="2" charset="-122"/>
                <a:ea typeface="SimSun" panose="02010600030101010101" pitchFamily="2" charset="-122"/>
              </a:rPr>
              <a:t>「變法」</a:t>
            </a:r>
            <a:r>
              <a:rPr lang="zh-TW" altLang="en-US" sz="1400" dirty="0" smtClean="0">
                <a:latin typeface="SimSun" panose="02010600030101010101" pitchFamily="2" charset="-122"/>
                <a:ea typeface="SimSun" panose="02010600030101010101" pitchFamily="2" charset="-122"/>
              </a:rPr>
              <a:t>，</a:t>
            </a:r>
            <a:r>
              <a:rPr lang="zh-CN" altLang="en-US" sz="1400" dirty="0" smtClean="0">
                <a:latin typeface="SimSun" panose="02010600030101010101" pitchFamily="2" charset="-122"/>
                <a:ea typeface="SimSun" panose="02010600030101010101" pitchFamily="2" charset="-122"/>
              </a:rPr>
              <a:t>史稱</a:t>
            </a:r>
            <a:r>
              <a:rPr lang="zh-TW" altLang="en-US" sz="1400" dirty="0" smtClean="0">
                <a:latin typeface="SimSun" panose="02010600030101010101" pitchFamily="2" charset="-122"/>
                <a:ea typeface="SimSun" panose="02010600030101010101" pitchFamily="2" charset="-122"/>
              </a:rPr>
              <a:t>「</a:t>
            </a:r>
            <a:r>
              <a:rPr lang="zh-TW" altLang="en-US" sz="1400" dirty="0">
                <a:latin typeface="SimSun" panose="02010600030101010101" pitchFamily="2" charset="-122"/>
                <a:ea typeface="SimSun" panose="02010600030101010101" pitchFamily="2" charset="-122"/>
              </a:rPr>
              <a:t>公車上書</a:t>
            </a:r>
            <a:r>
              <a:rPr lang="zh-TW" altLang="en-US" sz="1400" dirty="0" smtClean="0">
                <a:latin typeface="SimSun" panose="02010600030101010101" pitchFamily="2" charset="-122"/>
                <a:ea typeface="SimSun" panose="02010600030101010101" pitchFamily="2" charset="-122"/>
              </a:rPr>
              <a:t>」。</a:t>
            </a:r>
            <a:endParaRPr lang="zh-HK" altLang="en-US" sz="1400" dirty="0">
              <a:latin typeface="SimSun" panose="02010600030101010101" pitchFamily="2" charset="-122"/>
              <a:ea typeface="SimSun" panose="02010600030101010101" pitchFamily="2" charset="-122"/>
            </a:endParaRPr>
          </a:p>
        </p:txBody>
      </p:sp>
      <p:sp>
        <p:nvSpPr>
          <p:cNvPr id="8" name="TextBox 7"/>
          <p:cNvSpPr txBox="1"/>
          <p:nvPr/>
        </p:nvSpPr>
        <p:spPr>
          <a:xfrm>
            <a:off x="4032870" y="4221088"/>
            <a:ext cx="4824536" cy="2554545"/>
          </a:xfrm>
          <a:prstGeom prst="rect">
            <a:avLst/>
          </a:prstGeom>
          <a:noFill/>
          <a:ln>
            <a:solidFill>
              <a:srgbClr val="C00000"/>
            </a:solidFill>
          </a:ln>
        </p:spPr>
        <p:txBody>
          <a:bodyPr wrap="square" rtlCol="0">
            <a:spAutoFit/>
          </a:bodyPr>
          <a:lstStyle/>
          <a:p>
            <a:r>
              <a:rPr lang="zh-CN" altLang="en-US" sz="1600" dirty="0" smtClean="0"/>
              <a:t>問題：日本歸還遼東，是否可以平息中國士大夫的擔憂</a:t>
            </a:r>
            <a:r>
              <a:rPr lang="en-US" altLang="zh-TW" sz="1600" dirty="0" smtClean="0">
                <a:latin typeface="SimSun" panose="02010600030101010101" pitchFamily="2" charset="-122"/>
                <a:ea typeface="SimSun" panose="02010600030101010101" pitchFamily="2" charset="-122"/>
              </a:rPr>
              <a:t>? </a:t>
            </a:r>
            <a:r>
              <a:rPr lang="zh-CN" altLang="en-US" sz="1600" dirty="0" smtClean="0"/>
              <a:t>試根據本頁圖片，闡述一下你的觀點。</a:t>
            </a:r>
            <a:endParaRPr lang="en-US" altLang="zh-CN" sz="1600" dirty="0" smtClean="0"/>
          </a:p>
          <a:p>
            <a:r>
              <a:rPr lang="en-US" altLang="zh-CN" sz="1600" dirty="0" smtClean="0"/>
              <a:t>-----------------------------------------------------------------------</a:t>
            </a:r>
            <a:endParaRPr lang="en-US" altLang="zh-HK" sz="1600" dirty="0"/>
          </a:p>
          <a:p>
            <a:endParaRPr lang="en-US" altLang="zh-HK" sz="1600" dirty="0" smtClean="0"/>
          </a:p>
          <a:p>
            <a:endParaRPr lang="en-US" altLang="zh-HK" sz="1600" dirty="0"/>
          </a:p>
          <a:p>
            <a:endParaRPr lang="en-US" altLang="zh-HK" sz="1600" dirty="0" smtClean="0"/>
          </a:p>
          <a:p>
            <a:endParaRPr lang="en-US" altLang="zh-HK" sz="1600" dirty="0"/>
          </a:p>
          <a:p>
            <a:endParaRPr lang="en-US" altLang="zh-HK" sz="1600" dirty="0" smtClean="0"/>
          </a:p>
          <a:p>
            <a:endParaRPr lang="en-US" altLang="zh-HK" sz="1600" dirty="0"/>
          </a:p>
          <a:p>
            <a:endParaRPr lang="zh-HK" altLang="en-US" sz="1600" dirty="0"/>
          </a:p>
        </p:txBody>
      </p:sp>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3151" y="836712"/>
            <a:ext cx="1685384" cy="1246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668344" y="2054381"/>
            <a:ext cx="1189062" cy="307777"/>
          </a:xfrm>
          <a:prstGeom prst="rect">
            <a:avLst/>
          </a:prstGeom>
          <a:noFill/>
        </p:spPr>
        <p:txBody>
          <a:bodyPr wrap="square" rtlCol="0">
            <a:spAutoFit/>
          </a:bodyPr>
          <a:lstStyle/>
          <a:p>
            <a:r>
              <a:rPr lang="zh-CN" altLang="en-US" sz="1400" dirty="0" smtClean="0"/>
              <a:t>二萬萬兩</a:t>
            </a:r>
            <a:endParaRPr lang="zh-HK" altLang="en-US" sz="1400" dirty="0"/>
          </a:p>
        </p:txBody>
      </p:sp>
      <p:pic>
        <p:nvPicPr>
          <p:cNvPr id="1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0602" y="61358"/>
            <a:ext cx="1685384" cy="1246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967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77139375"/>
              </p:ext>
            </p:extLst>
          </p:nvPr>
        </p:nvGraphicFramePr>
        <p:xfrm>
          <a:off x="33511" y="116633"/>
          <a:ext cx="5042545" cy="3456383"/>
        </p:xfrm>
        <a:graphic>
          <a:graphicData uri="http://schemas.openxmlformats.org/drawingml/2006/table">
            <a:tbl>
              <a:tblPr firstRow="1" bandRow="1">
                <a:tableStyleId>{69CF1AB2-1976-4502-BF36-3FF5EA218861}</a:tableStyleId>
              </a:tblPr>
              <a:tblGrid>
                <a:gridCol w="785851">
                  <a:extLst>
                    <a:ext uri="{9D8B030D-6E8A-4147-A177-3AD203B41FA5}">
                      <a16:colId xmlns:a16="http://schemas.microsoft.com/office/drawing/2014/main" val="20000"/>
                    </a:ext>
                  </a:extLst>
                </a:gridCol>
                <a:gridCol w="4256694">
                  <a:extLst>
                    <a:ext uri="{9D8B030D-6E8A-4147-A177-3AD203B41FA5}">
                      <a16:colId xmlns:a16="http://schemas.microsoft.com/office/drawing/2014/main" val="20001"/>
                    </a:ext>
                  </a:extLst>
                </a:gridCol>
              </a:tblGrid>
              <a:tr h="272672">
                <a:tc>
                  <a:txBody>
                    <a:bodyPr/>
                    <a:lstStyle/>
                    <a:p>
                      <a:pPr algn="ctr"/>
                      <a:r>
                        <a:rPr lang="en-US" altLang="zh-CN" sz="1400" b="1" dirty="0" smtClean="0"/>
                        <a:t>1894</a:t>
                      </a:r>
                      <a:r>
                        <a:rPr lang="zh-CN" altLang="en-US" sz="1400" b="1" dirty="0" smtClean="0"/>
                        <a:t>年</a:t>
                      </a:r>
                      <a:endParaRPr lang="zh-HK" altLang="en-US" sz="1400" b="1" dirty="0"/>
                    </a:p>
                  </a:txBody>
                  <a:tcPr/>
                </a:tc>
                <a:tc>
                  <a:txBody>
                    <a:bodyPr/>
                    <a:lstStyle/>
                    <a:p>
                      <a:pPr algn="ctr"/>
                      <a:r>
                        <a:rPr lang="zh-CN" altLang="en-US" sz="1400" b="1" dirty="0" smtClean="0"/>
                        <a:t>東學黨之亂到甲午戰爭</a:t>
                      </a:r>
                      <a:endParaRPr lang="zh-HK" altLang="en-US" sz="1400" b="1" dirty="0"/>
                    </a:p>
                  </a:txBody>
                  <a:tcPr/>
                </a:tc>
                <a:extLst>
                  <a:ext uri="{0D108BD9-81ED-4DB2-BD59-A6C34878D82A}">
                    <a16:rowId xmlns:a16="http://schemas.microsoft.com/office/drawing/2014/main" val="10000"/>
                  </a:ext>
                </a:extLst>
              </a:tr>
              <a:tr h="284856">
                <a:tc>
                  <a:txBody>
                    <a:bodyPr/>
                    <a:lstStyle/>
                    <a:p>
                      <a:r>
                        <a:rPr lang="en-US" altLang="zh-HK" sz="1400" b="0" dirty="0" smtClean="0"/>
                        <a:t>1</a:t>
                      </a:r>
                      <a:r>
                        <a:rPr lang="zh-CN" altLang="en-US" sz="1400" b="0" dirty="0" smtClean="0"/>
                        <a:t>月</a:t>
                      </a:r>
                      <a:endParaRPr lang="zh-HK" altLang="en-US" sz="1400" b="0" dirty="0"/>
                    </a:p>
                  </a:txBody>
                  <a:tcPr/>
                </a:tc>
                <a:tc>
                  <a:txBody>
                    <a:bodyPr/>
                    <a:lstStyle/>
                    <a:p>
                      <a:r>
                        <a:rPr lang="zh-CN" altLang="en-US" sz="1400" b="0" dirty="0" smtClean="0"/>
                        <a:t>朝鮮面臨嚴重通貨膨脹和糧食短缺，東學道起事。</a:t>
                      </a:r>
                      <a:endParaRPr lang="zh-HK" altLang="en-US" sz="1400" b="0" dirty="0"/>
                    </a:p>
                  </a:txBody>
                  <a:tcPr/>
                </a:tc>
                <a:extLst>
                  <a:ext uri="{0D108BD9-81ED-4DB2-BD59-A6C34878D82A}">
                    <a16:rowId xmlns:a16="http://schemas.microsoft.com/office/drawing/2014/main" val="10001"/>
                  </a:ext>
                </a:extLst>
              </a:tr>
              <a:tr h="272672">
                <a:tc>
                  <a:txBody>
                    <a:bodyPr/>
                    <a:lstStyle/>
                    <a:p>
                      <a:r>
                        <a:rPr lang="en-US" altLang="zh-HK" sz="1400" b="0" dirty="0" smtClean="0"/>
                        <a:t>3</a:t>
                      </a:r>
                      <a:r>
                        <a:rPr lang="zh-CN" altLang="en-US" sz="1400" b="0" dirty="0" smtClean="0"/>
                        <a:t>月</a:t>
                      </a:r>
                      <a:endParaRPr lang="zh-HK" altLang="en-US" sz="1400" b="0" dirty="0"/>
                    </a:p>
                  </a:txBody>
                  <a:tcPr/>
                </a:tc>
                <a:tc>
                  <a:txBody>
                    <a:bodyPr/>
                    <a:lstStyle/>
                    <a:p>
                      <a:r>
                        <a:rPr lang="zh-CN" altLang="en-US" sz="1400" b="0" dirty="0" smtClean="0"/>
                        <a:t>朝鮮高宗向宗主國清朝告急。</a:t>
                      </a:r>
                      <a:endParaRPr lang="zh-HK" altLang="en-US" sz="1400" b="0" dirty="0"/>
                    </a:p>
                  </a:txBody>
                  <a:tcPr/>
                </a:tc>
                <a:extLst>
                  <a:ext uri="{0D108BD9-81ED-4DB2-BD59-A6C34878D82A}">
                    <a16:rowId xmlns:a16="http://schemas.microsoft.com/office/drawing/2014/main" val="10002"/>
                  </a:ext>
                </a:extLst>
              </a:tr>
              <a:tr h="654413">
                <a:tc>
                  <a:txBody>
                    <a:bodyPr/>
                    <a:lstStyle/>
                    <a:p>
                      <a:r>
                        <a:rPr lang="en-US" altLang="zh-HK" sz="1400" b="0" dirty="0" smtClean="0"/>
                        <a:t>4</a:t>
                      </a:r>
                      <a:r>
                        <a:rPr lang="zh-CN" altLang="en-US" sz="1400" b="0" dirty="0" smtClean="0"/>
                        <a:t>月</a:t>
                      </a:r>
                      <a:endParaRPr lang="zh-HK" altLang="en-US" sz="1400" b="0" dirty="0"/>
                    </a:p>
                  </a:txBody>
                  <a:tcPr/>
                </a:tc>
                <a:tc>
                  <a:txBody>
                    <a:bodyPr/>
                    <a:lstStyle/>
                    <a:p>
                      <a:r>
                        <a:rPr lang="zh-CN" altLang="en-US" sz="1400" b="0" dirty="0" smtClean="0"/>
                        <a:t>清朝派遣直隸提督葉志超率兵入朝平亂，並按早前的</a:t>
                      </a:r>
                      <a:r>
                        <a:rPr lang="en-US" altLang="zh-CN" sz="1400" b="0" dirty="0" smtClean="0"/>
                        <a:t>《</a:t>
                      </a:r>
                      <a:r>
                        <a:rPr lang="zh-CN" altLang="en-US" sz="1400" b="0" dirty="0" smtClean="0"/>
                        <a:t>中日天津會議轉條</a:t>
                      </a:r>
                      <a:r>
                        <a:rPr lang="en-US" altLang="zh-CN" sz="1400" b="0" dirty="0" smtClean="0"/>
                        <a:t>》</a:t>
                      </a:r>
                      <a:r>
                        <a:rPr lang="zh-CN" altLang="en-US" sz="1400" b="0" dirty="0" smtClean="0"/>
                        <a:t>電告日本，於是日本也出兵。東學黨聞訊，不戰而潰。</a:t>
                      </a:r>
                      <a:endParaRPr lang="zh-HK" altLang="en-US" sz="1400" b="0" dirty="0"/>
                    </a:p>
                  </a:txBody>
                  <a:tcPr/>
                </a:tc>
                <a:extLst>
                  <a:ext uri="{0D108BD9-81ED-4DB2-BD59-A6C34878D82A}">
                    <a16:rowId xmlns:a16="http://schemas.microsoft.com/office/drawing/2014/main" val="10003"/>
                  </a:ext>
                </a:extLst>
              </a:tr>
              <a:tr h="311055">
                <a:tc>
                  <a:txBody>
                    <a:bodyPr/>
                    <a:lstStyle/>
                    <a:p>
                      <a:r>
                        <a:rPr lang="en-US" altLang="zh-HK" sz="1400" b="0" dirty="0" smtClean="0"/>
                        <a:t>5</a:t>
                      </a:r>
                      <a:r>
                        <a:rPr lang="zh-CN" altLang="en-US" sz="1400" b="0" dirty="0" smtClean="0"/>
                        <a:t>月</a:t>
                      </a:r>
                      <a:endParaRPr lang="en-US" altLang="zh-HK" sz="1400" b="0" dirty="0" smtClean="0"/>
                    </a:p>
                  </a:txBody>
                  <a:tcPr/>
                </a:tc>
                <a:tc>
                  <a:txBody>
                    <a:bodyPr/>
                    <a:lstStyle/>
                    <a:p>
                      <a:r>
                        <a:rPr lang="zh-CN" altLang="en-US" sz="1400" b="0" dirty="0" smtClean="0"/>
                        <a:t>亂平，清朝要求日本同時自朝鮮撤兵，被日本所拒。</a:t>
                      </a:r>
                      <a:endParaRPr lang="zh-HK" altLang="en-US" sz="1400" b="0" dirty="0"/>
                    </a:p>
                  </a:txBody>
                  <a:tcPr/>
                </a:tc>
                <a:extLst>
                  <a:ext uri="{0D108BD9-81ED-4DB2-BD59-A6C34878D82A}">
                    <a16:rowId xmlns:a16="http://schemas.microsoft.com/office/drawing/2014/main" val="10004"/>
                  </a:ext>
                </a:extLst>
              </a:tr>
              <a:tr h="654413">
                <a:tc>
                  <a:txBody>
                    <a:bodyPr/>
                    <a:lstStyle/>
                    <a:p>
                      <a:r>
                        <a:rPr lang="en-US" altLang="zh-HK" sz="1400" b="0" dirty="0" smtClean="0"/>
                        <a:t>6</a:t>
                      </a:r>
                      <a:r>
                        <a:rPr lang="zh-CN" altLang="en-US" sz="1400" b="0" dirty="0" smtClean="0"/>
                        <a:t>月</a:t>
                      </a:r>
                      <a:endParaRPr lang="zh-HK" altLang="en-US" sz="1400" b="0" dirty="0"/>
                    </a:p>
                  </a:txBody>
                  <a:tcPr/>
                </a:tc>
                <a:tc>
                  <a:txBody>
                    <a:bodyPr/>
                    <a:lstStyle/>
                    <a:p>
                      <a:r>
                        <a:rPr lang="zh-CN" altLang="en-US" sz="1400" b="0" dirty="0" smtClean="0"/>
                        <a:t>日軍突攻入皇宮，軟禁高宗，命大院君致書清朝斷絕雙方的朝貢關係。直隸總督李鴻章發現事態嚴重，增派</a:t>
                      </a:r>
                      <a:r>
                        <a:rPr lang="en-US" altLang="zh-CN" sz="1400" b="0" dirty="0" smtClean="0"/>
                        <a:t>10</a:t>
                      </a:r>
                      <a:r>
                        <a:rPr lang="zh-CN" altLang="en-US" sz="1400" b="0" dirty="0" smtClean="0"/>
                        <a:t>萬北洋陸軍往朝鮮。</a:t>
                      </a:r>
                      <a:endParaRPr lang="zh-HK" altLang="en-US" sz="1400" b="0" dirty="0"/>
                    </a:p>
                  </a:txBody>
                  <a:tcPr/>
                </a:tc>
                <a:extLst>
                  <a:ext uri="{0D108BD9-81ED-4DB2-BD59-A6C34878D82A}">
                    <a16:rowId xmlns:a16="http://schemas.microsoft.com/office/drawing/2014/main" val="10005"/>
                  </a:ext>
                </a:extLst>
              </a:tr>
              <a:tr h="767888">
                <a:tc>
                  <a:txBody>
                    <a:bodyPr/>
                    <a:lstStyle/>
                    <a:p>
                      <a:r>
                        <a:rPr lang="en-US" altLang="zh-HK" sz="1400" b="0" dirty="0" smtClean="0"/>
                        <a:t>7</a:t>
                      </a:r>
                      <a:r>
                        <a:rPr lang="zh-CN" altLang="en-US" sz="1400" b="0" dirty="0" smtClean="0"/>
                        <a:t>月</a:t>
                      </a:r>
                      <a:endParaRPr lang="zh-HK" altLang="en-US" sz="1400" b="0" dirty="0"/>
                    </a:p>
                  </a:txBody>
                  <a:tcPr/>
                </a:tc>
                <a:tc>
                  <a:txBody>
                    <a:bodyPr/>
                    <a:lstStyle/>
                    <a:p>
                      <a:r>
                        <a:rPr lang="zh-CN" altLang="en-US" sz="1400" b="0" dirty="0" smtClean="0"/>
                        <a:t>清朝的運兵船在朝鮮牙山登陸，護航的兩艘戰艦（濟遠和廣乙）回航的時候，在豐島海面被日本戰艦不宣而戰</a:t>
                      </a:r>
                      <a:r>
                        <a:rPr lang="en-US" altLang="zh-CN" sz="1400" b="0" dirty="0" smtClean="0"/>
                        <a:t>—</a:t>
                      </a:r>
                      <a:r>
                        <a:rPr lang="zh-CN" altLang="en-US" sz="1400" b="0" dirty="0" smtClean="0"/>
                        <a:t>甲午戰爭正式爆發。</a:t>
                      </a:r>
                      <a:endParaRPr lang="en-US" altLang="zh-CN" sz="1400" b="0" dirty="0" smtClean="0"/>
                    </a:p>
                  </a:txBody>
                  <a:tcPr/>
                </a:tc>
                <a:extLst>
                  <a:ext uri="{0D108BD9-81ED-4DB2-BD59-A6C34878D82A}">
                    <a16:rowId xmlns:a16="http://schemas.microsoft.com/office/drawing/2014/main" val="10006"/>
                  </a:ext>
                </a:extLst>
              </a:tr>
            </a:tbl>
          </a:graphicData>
        </a:graphic>
      </p:graphicFrame>
      <p:sp>
        <p:nvSpPr>
          <p:cNvPr id="4" name="TextBox 3"/>
          <p:cNvSpPr txBox="1"/>
          <p:nvPr/>
        </p:nvSpPr>
        <p:spPr>
          <a:xfrm>
            <a:off x="5292080" y="132021"/>
            <a:ext cx="3672408" cy="1323439"/>
          </a:xfrm>
          <a:prstGeom prst="rect">
            <a:avLst/>
          </a:prstGeom>
          <a:noFill/>
          <a:ln>
            <a:solidFill>
              <a:schemeClr val="tx1"/>
            </a:solidFill>
            <a:prstDash val="dashDot"/>
          </a:ln>
        </p:spPr>
        <p:txBody>
          <a:bodyPr wrap="square" rtlCol="0">
            <a:spAutoFit/>
          </a:bodyPr>
          <a:lstStyle/>
          <a:p>
            <a:r>
              <a:rPr lang="zh-CN" altLang="en-US" sz="1600" dirty="0">
                <a:latin typeface="Adobe 繁黑體 Std B" pitchFamily="34" charset="-128"/>
                <a:ea typeface="Adobe 繁黑體 Std B" pitchFamily="34" charset="-128"/>
              </a:rPr>
              <a:t>何謂「東學黨</a:t>
            </a:r>
            <a:r>
              <a:rPr lang="zh-CN" altLang="en-US" sz="1600" dirty="0" smtClean="0">
                <a:latin typeface="Adobe 繁黑體 Std B" pitchFamily="34" charset="-128"/>
                <a:ea typeface="Adobe 繁黑體 Std B" pitchFamily="34" charset="-128"/>
              </a:rPr>
              <a:t>」？</a:t>
            </a:r>
            <a:endParaRPr lang="en-US" altLang="zh-CN" sz="1600" dirty="0" smtClean="0">
              <a:latin typeface="Adobe 繁黑體 Std B" pitchFamily="34" charset="-128"/>
              <a:ea typeface="Adobe 繁黑體 Std B" pitchFamily="34" charset="-128"/>
            </a:endParaRPr>
          </a:p>
          <a:p>
            <a:r>
              <a:rPr lang="zh-CN" altLang="en-US" sz="1600" dirty="0">
                <a:latin typeface="+mn-ea"/>
              </a:rPr>
              <a:t>嚴格來</a:t>
            </a:r>
            <a:r>
              <a:rPr lang="zh-CN" altLang="en-US" sz="1600" dirty="0" smtClean="0">
                <a:latin typeface="+mn-ea"/>
              </a:rPr>
              <a:t>說應</a:t>
            </a:r>
            <a:r>
              <a:rPr lang="zh-CN" altLang="en-US" sz="1600" dirty="0">
                <a:latin typeface="+mn-ea"/>
              </a:rPr>
              <a:t>稱為</a:t>
            </a:r>
            <a:r>
              <a:rPr lang="zh-CN" altLang="en-US" sz="1600" dirty="0" smtClean="0">
                <a:latin typeface="+mn-ea"/>
              </a:rPr>
              <a:t>「東學道」，民間教派組織，鼓吹儒釋道三教合一，開始的時候是反對天主教的，但隨著日本在朝鮮的影響力逐漸增強，矛頭直指日本。</a:t>
            </a:r>
            <a:endParaRPr lang="en-US" altLang="zh-CN" sz="1600" dirty="0">
              <a:latin typeface="+mn-ea"/>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556791"/>
            <a:ext cx="3672408" cy="2583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292080" y="4170680"/>
            <a:ext cx="3672408" cy="738664"/>
          </a:xfrm>
          <a:prstGeom prst="rect">
            <a:avLst/>
          </a:prstGeom>
          <a:solidFill>
            <a:schemeClr val="accent3">
              <a:lumMod val="20000"/>
              <a:lumOff val="80000"/>
            </a:schemeClr>
          </a:solidFill>
        </p:spPr>
        <p:txBody>
          <a:bodyPr wrap="square" rtlCol="0">
            <a:spAutoFit/>
          </a:bodyPr>
          <a:lstStyle/>
          <a:p>
            <a:r>
              <a:rPr lang="en-US" altLang="zh-HK" sz="1400" dirty="0" smtClean="0"/>
              <a:t>1894</a:t>
            </a:r>
            <a:r>
              <a:rPr lang="zh-CN" altLang="en-US" sz="1400" dirty="0" smtClean="0"/>
              <a:t>年東學黨之亂很快被平定，但朝鮮真正的敵人是日本。上圖是東學道首</a:t>
            </a:r>
            <a:r>
              <a:rPr lang="zh-CN" altLang="en-US" sz="1400" dirty="0"/>
              <a:t>領全琫</a:t>
            </a:r>
            <a:r>
              <a:rPr lang="zh-CN" altLang="en-US" sz="1400" dirty="0" smtClean="0"/>
              <a:t>准（中）被官兵押解的過程。</a:t>
            </a:r>
            <a:endParaRPr lang="zh-HK" altLang="en-US" sz="1400"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659847"/>
            <a:ext cx="4906022" cy="249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79512" y="6158841"/>
            <a:ext cx="4906022" cy="523220"/>
          </a:xfrm>
          <a:prstGeom prst="rect">
            <a:avLst/>
          </a:prstGeom>
          <a:solidFill>
            <a:schemeClr val="accent3">
              <a:lumMod val="20000"/>
              <a:lumOff val="80000"/>
            </a:schemeClr>
          </a:solidFill>
        </p:spPr>
        <p:txBody>
          <a:bodyPr wrap="square" rtlCol="0">
            <a:spAutoFit/>
          </a:bodyPr>
          <a:lstStyle/>
          <a:p>
            <a:r>
              <a:rPr lang="zh-CN" altLang="en-US" sz="1400" dirty="0" smtClean="0"/>
              <a:t>豐島（日稱豐島沖）海戰，是甲午戰爭的第一場戰役。此役，清軍慘敗！</a:t>
            </a:r>
            <a:endParaRPr lang="zh-HK" altLang="en-US" sz="1400" dirty="0"/>
          </a:p>
        </p:txBody>
      </p:sp>
      <p:sp>
        <p:nvSpPr>
          <p:cNvPr id="7" name="Freeform 6"/>
          <p:cNvSpPr/>
          <p:nvPr/>
        </p:nvSpPr>
        <p:spPr>
          <a:xfrm>
            <a:off x="2488996" y="262820"/>
            <a:ext cx="2892629" cy="281088"/>
          </a:xfrm>
          <a:custGeom>
            <a:avLst/>
            <a:gdLst>
              <a:gd name="connsiteX0" fmla="*/ 6554 w 2892629"/>
              <a:gd name="connsiteY0" fmla="*/ 99130 h 281088"/>
              <a:gd name="connsiteX1" fmla="*/ 73229 w 2892629"/>
              <a:gd name="connsiteY1" fmla="*/ 108655 h 281088"/>
              <a:gd name="connsiteX2" fmla="*/ 797129 w 2892629"/>
              <a:gd name="connsiteY2" fmla="*/ 232480 h 281088"/>
              <a:gd name="connsiteX3" fmla="*/ 1254329 w 2892629"/>
              <a:gd name="connsiteY3" fmla="*/ 280105 h 281088"/>
              <a:gd name="connsiteX4" fmla="*/ 1873454 w 2892629"/>
              <a:gd name="connsiteY4" fmla="*/ 194380 h 281088"/>
              <a:gd name="connsiteX5" fmla="*/ 2359229 w 2892629"/>
              <a:gd name="connsiteY5" fmla="*/ 13405 h 281088"/>
              <a:gd name="connsiteX6" fmla="*/ 2892629 w 2892629"/>
              <a:gd name="connsiteY6" fmla="*/ 13405 h 281088"/>
              <a:gd name="connsiteX7" fmla="*/ 2892629 w 2892629"/>
              <a:gd name="connsiteY7" fmla="*/ 13405 h 28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629" h="281088">
                <a:moveTo>
                  <a:pt x="6554" y="99130"/>
                </a:moveTo>
                <a:cubicBezTo>
                  <a:pt x="-25990" y="92780"/>
                  <a:pt x="73229" y="108655"/>
                  <a:pt x="73229" y="108655"/>
                </a:cubicBezTo>
                <a:lnTo>
                  <a:pt x="797129" y="232480"/>
                </a:lnTo>
                <a:cubicBezTo>
                  <a:pt x="993979" y="261055"/>
                  <a:pt x="1074942" y="286455"/>
                  <a:pt x="1254329" y="280105"/>
                </a:cubicBezTo>
                <a:cubicBezTo>
                  <a:pt x="1433716" y="273755"/>
                  <a:pt x="1689304" y="238830"/>
                  <a:pt x="1873454" y="194380"/>
                </a:cubicBezTo>
                <a:cubicBezTo>
                  <a:pt x="2057604" y="149930"/>
                  <a:pt x="2189367" y="43567"/>
                  <a:pt x="2359229" y="13405"/>
                </a:cubicBezTo>
                <a:cubicBezTo>
                  <a:pt x="2529091" y="-16757"/>
                  <a:pt x="2892629" y="13405"/>
                  <a:pt x="2892629" y="13405"/>
                </a:cubicBezTo>
                <a:lnTo>
                  <a:pt x="2892629" y="13405"/>
                </a:lnTo>
              </a:path>
            </a:pathLst>
          </a:custGeom>
          <a:noFill/>
          <a:ln>
            <a:solidFill>
              <a:schemeClr val="accent2">
                <a:lumMod val="60000"/>
                <a:lumOff val="40000"/>
              </a:schemeClr>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 name="Freeform 7"/>
          <p:cNvSpPr/>
          <p:nvPr/>
        </p:nvSpPr>
        <p:spPr>
          <a:xfrm>
            <a:off x="3543300" y="3363181"/>
            <a:ext cx="304800" cy="513494"/>
          </a:xfrm>
          <a:custGeom>
            <a:avLst/>
            <a:gdLst>
              <a:gd name="connsiteX0" fmla="*/ 0 w 304800"/>
              <a:gd name="connsiteY0" fmla="*/ 27719 h 513494"/>
              <a:gd name="connsiteX1" fmla="*/ 190500 w 304800"/>
              <a:gd name="connsiteY1" fmla="*/ 18194 h 513494"/>
              <a:gd name="connsiteX2" fmla="*/ 285750 w 304800"/>
              <a:gd name="connsiteY2" fmla="*/ 237269 h 513494"/>
              <a:gd name="connsiteX3" fmla="*/ 304800 w 304800"/>
              <a:gd name="connsiteY3" fmla="*/ 513494 h 513494"/>
              <a:gd name="connsiteX4" fmla="*/ 304800 w 304800"/>
              <a:gd name="connsiteY4" fmla="*/ 513494 h 513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513494">
                <a:moveTo>
                  <a:pt x="0" y="27719"/>
                </a:moveTo>
                <a:cubicBezTo>
                  <a:pt x="71437" y="5494"/>
                  <a:pt x="142875" y="-16731"/>
                  <a:pt x="190500" y="18194"/>
                </a:cubicBezTo>
                <a:cubicBezTo>
                  <a:pt x="238125" y="53119"/>
                  <a:pt x="266700" y="154719"/>
                  <a:pt x="285750" y="237269"/>
                </a:cubicBezTo>
                <a:cubicBezTo>
                  <a:pt x="304800" y="319819"/>
                  <a:pt x="304800" y="513494"/>
                  <a:pt x="304800" y="513494"/>
                </a:cubicBezTo>
                <a:lnTo>
                  <a:pt x="304800" y="513494"/>
                </a:lnTo>
              </a:path>
            </a:pathLst>
          </a:custGeom>
          <a:noFill/>
          <a:ln>
            <a:solidFill>
              <a:schemeClr val="accent2">
                <a:lumMod val="60000"/>
                <a:lumOff val="40000"/>
              </a:schemeClr>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219240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randombar(horizontal)">
                                      <p:cBhvr>
                                        <p:cTn id="28" dur="500"/>
                                        <p:tgtEl>
                                          <p:spTgt spid="2052"/>
                                        </p:tgtEl>
                                      </p:cBhvr>
                                    </p:animEffec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92696"/>
            <a:ext cx="4610654" cy="6093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E:\Project EDB\PPT\Qing_Chunfanlou\下關.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7390" y="116632"/>
            <a:ext cx="3797771" cy="3466773"/>
          </a:xfrm>
          <a:prstGeom prst="rect">
            <a:avLst/>
          </a:prstGeom>
          <a:noFill/>
          <a:ln w="28575">
            <a:solidFill>
              <a:srgbClr val="C00000"/>
            </a:solidFill>
            <a:prstDash val="dash"/>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758566" y="5589240"/>
            <a:ext cx="504056" cy="432048"/>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cxnSp>
        <p:nvCxnSpPr>
          <p:cNvPr id="5" name="Elbow Connector 4"/>
          <p:cNvCxnSpPr/>
          <p:nvPr/>
        </p:nvCxnSpPr>
        <p:spPr>
          <a:xfrm rot="5400000" flipH="1" flipV="1">
            <a:off x="1887141" y="2472333"/>
            <a:ext cx="3456384" cy="3209478"/>
          </a:xfrm>
          <a:prstGeom prst="bentConnector3">
            <a:avLst>
              <a:gd name="adj1" fmla="val 99879"/>
            </a:avLst>
          </a:prstGeom>
        </p:spPr>
        <p:style>
          <a:lnRef idx="1">
            <a:schemeClr val="accent1"/>
          </a:lnRef>
          <a:fillRef idx="0">
            <a:schemeClr val="accent1"/>
          </a:fillRef>
          <a:effectRef idx="0">
            <a:schemeClr val="accent1"/>
          </a:effectRef>
          <a:fontRef idx="minor">
            <a:schemeClr val="tx1"/>
          </a:fontRef>
        </p:style>
      </p:cxnSp>
      <p:sp>
        <p:nvSpPr>
          <p:cNvPr id="7" name="五角星形 15"/>
          <p:cNvSpPr/>
          <p:nvPr/>
        </p:nvSpPr>
        <p:spPr>
          <a:xfrm>
            <a:off x="6444554" y="2096852"/>
            <a:ext cx="648072" cy="50405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TextBox 5"/>
          <p:cNvSpPr txBox="1"/>
          <p:nvPr/>
        </p:nvSpPr>
        <p:spPr>
          <a:xfrm>
            <a:off x="107504" y="116632"/>
            <a:ext cx="4824536" cy="830997"/>
          </a:xfrm>
          <a:prstGeom prst="rect">
            <a:avLst/>
          </a:prstGeom>
          <a:solidFill>
            <a:schemeClr val="accent2">
              <a:lumMod val="40000"/>
              <a:lumOff val="60000"/>
            </a:schemeClr>
          </a:solidFill>
        </p:spPr>
        <p:txBody>
          <a:bodyPr wrap="square" rtlCol="0">
            <a:spAutoFit/>
          </a:bodyPr>
          <a:lstStyle/>
          <a:p>
            <a:r>
              <a:rPr lang="zh-CN" altLang="en-US" sz="1600" dirty="0" smtClean="0"/>
              <a:t>清朝連戰皆北，派出直隸總督李鴻章作全權大臣，向日本求和。日本代表是首相伊藤博文，伊藤選定會談的地點為在下關（清朝人稱之馬關）。</a:t>
            </a:r>
            <a:endParaRPr lang="zh-HK" altLang="en-US" sz="1600" dirty="0"/>
          </a:p>
        </p:txBody>
      </p:sp>
      <p:sp>
        <p:nvSpPr>
          <p:cNvPr id="11" name="TextBox 10"/>
          <p:cNvSpPr txBox="1"/>
          <p:nvPr/>
        </p:nvSpPr>
        <p:spPr>
          <a:xfrm>
            <a:off x="3707904" y="6399752"/>
            <a:ext cx="1010253" cy="307777"/>
          </a:xfrm>
          <a:prstGeom prst="rect">
            <a:avLst/>
          </a:prstGeom>
          <a:solidFill>
            <a:schemeClr val="accent6">
              <a:lumMod val="75000"/>
            </a:schemeClr>
          </a:solidFill>
        </p:spPr>
        <p:txBody>
          <a:bodyPr wrap="square" rtlCol="0">
            <a:spAutoFit/>
          </a:bodyPr>
          <a:lstStyle/>
          <a:p>
            <a:r>
              <a:rPr lang="zh-CN" altLang="en-US" sz="1400" dirty="0" smtClean="0"/>
              <a:t>現代地圖</a:t>
            </a:r>
            <a:endParaRPr lang="zh-HK" altLang="en-US" sz="1400" dirty="0"/>
          </a:p>
        </p:txBody>
      </p:sp>
      <p:sp>
        <p:nvSpPr>
          <p:cNvPr id="13" name="TextBox 12"/>
          <p:cNvSpPr txBox="1"/>
          <p:nvPr/>
        </p:nvSpPr>
        <p:spPr>
          <a:xfrm>
            <a:off x="7944908" y="3275628"/>
            <a:ext cx="1010253" cy="307777"/>
          </a:xfrm>
          <a:prstGeom prst="rect">
            <a:avLst/>
          </a:prstGeom>
          <a:solidFill>
            <a:schemeClr val="accent6">
              <a:lumMod val="75000"/>
            </a:schemeClr>
          </a:solidFill>
        </p:spPr>
        <p:txBody>
          <a:bodyPr wrap="square" rtlCol="0">
            <a:spAutoFit/>
          </a:bodyPr>
          <a:lstStyle/>
          <a:p>
            <a:r>
              <a:rPr lang="zh-CN" altLang="en-US" sz="1400" dirty="0" smtClean="0"/>
              <a:t>現代地圖</a:t>
            </a:r>
            <a:endParaRPr lang="zh-HK" altLang="en-US" sz="1400" dirty="0"/>
          </a:p>
        </p:txBody>
      </p:sp>
      <p:sp>
        <p:nvSpPr>
          <p:cNvPr id="12" name="TextBox 11"/>
          <p:cNvSpPr txBox="1"/>
          <p:nvPr/>
        </p:nvSpPr>
        <p:spPr>
          <a:xfrm>
            <a:off x="4625549" y="3122965"/>
            <a:ext cx="3292644" cy="954107"/>
          </a:xfrm>
          <a:prstGeom prst="rect">
            <a:avLst/>
          </a:prstGeom>
          <a:solidFill>
            <a:schemeClr val="accent3">
              <a:lumMod val="20000"/>
              <a:lumOff val="80000"/>
            </a:schemeClr>
          </a:solidFill>
          <a:ln>
            <a:solidFill>
              <a:srgbClr val="C00000"/>
            </a:solidFill>
          </a:ln>
        </p:spPr>
        <p:txBody>
          <a:bodyPr wrap="square" rtlCol="0">
            <a:spAutoFit/>
          </a:bodyPr>
          <a:lstStyle/>
          <a:p>
            <a:r>
              <a:rPr lang="zh-CN" altLang="en-US" sz="1400" dirty="0" smtClean="0"/>
              <a:t>下關</a:t>
            </a:r>
            <a:r>
              <a:rPr lang="en-US" altLang="zh-CN" sz="1400" dirty="0" smtClean="0"/>
              <a:t>(Shimonoseki)</a:t>
            </a:r>
            <a:r>
              <a:rPr lang="zh-CN" altLang="en-US" sz="1400" dirty="0" smtClean="0"/>
              <a:t>資料：</a:t>
            </a:r>
            <a:endParaRPr lang="en-US" altLang="zh-CN" sz="1400" dirty="0" smtClean="0"/>
          </a:p>
          <a:p>
            <a:r>
              <a:rPr lang="en-US" altLang="zh-CN" sz="1400" dirty="0" smtClean="0"/>
              <a:t>-- </a:t>
            </a:r>
            <a:r>
              <a:rPr lang="zh-CN" altLang="en-US" sz="1400" dirty="0" smtClean="0"/>
              <a:t>本州西南端</a:t>
            </a:r>
            <a:endParaRPr lang="en-US" altLang="zh-CN" sz="1400" dirty="0" smtClean="0"/>
          </a:p>
          <a:p>
            <a:r>
              <a:rPr lang="en-US" altLang="zh-CN" sz="1400" dirty="0" smtClean="0"/>
              <a:t>-- </a:t>
            </a:r>
            <a:r>
              <a:rPr lang="zh-CN" altLang="en-US" sz="1400" dirty="0" smtClean="0"/>
              <a:t>港口城市</a:t>
            </a:r>
            <a:endParaRPr lang="en-US" altLang="zh-CN" sz="1400" dirty="0" smtClean="0"/>
          </a:p>
          <a:p>
            <a:r>
              <a:rPr lang="en-US" altLang="zh-CN" sz="1400" dirty="0"/>
              <a:t>-- </a:t>
            </a:r>
            <a:r>
              <a:rPr lang="zh-CN" altLang="en-US" sz="1400" dirty="0" smtClean="0"/>
              <a:t>幕府時期屬長洲藩，目前屬山口縣</a:t>
            </a:r>
            <a:endParaRPr lang="zh-HK" altLang="en-US" dirty="0"/>
          </a:p>
        </p:txBody>
      </p:sp>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4221088"/>
            <a:ext cx="3240360" cy="2113164"/>
          </a:xfrm>
          <a:prstGeom prst="rect">
            <a:avLst/>
          </a:prstGeom>
          <a:noFill/>
          <a:ln w="9525">
            <a:solidFill>
              <a:schemeClr val="tx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5220418" y="6334252"/>
            <a:ext cx="3240014" cy="523220"/>
          </a:xfrm>
          <a:prstGeom prst="rect">
            <a:avLst/>
          </a:prstGeom>
          <a:solidFill>
            <a:schemeClr val="accent4">
              <a:lumMod val="20000"/>
              <a:lumOff val="80000"/>
            </a:schemeClr>
          </a:solidFill>
        </p:spPr>
        <p:txBody>
          <a:bodyPr wrap="square" rtlCol="0">
            <a:spAutoFit/>
          </a:bodyPr>
          <a:lstStyle/>
          <a:p>
            <a:r>
              <a:rPr lang="zh-TW" altLang="en-US" sz="1400" dirty="0" smtClean="0">
                <a:latin typeface="SimSun" panose="02010600030101010101" pitchFamily="2" charset="-122"/>
                <a:ea typeface="SimSun" panose="02010600030101010101" pitchFamily="2" charset="-122"/>
              </a:rPr>
              <a:t>問題</a:t>
            </a:r>
            <a:r>
              <a:rPr lang="en-US" altLang="zh-TW" sz="1400" dirty="0" smtClean="0">
                <a:latin typeface="SimSun" panose="02010600030101010101" pitchFamily="2" charset="-122"/>
                <a:ea typeface="SimSun" panose="02010600030101010101" pitchFamily="2" charset="-122"/>
              </a:rPr>
              <a:t>:</a:t>
            </a:r>
            <a:r>
              <a:rPr lang="zh-CN" altLang="en-US" sz="1400" dirty="0" smtClean="0">
                <a:latin typeface="SimSun" panose="02010600030101010101" pitchFamily="2" charset="-122"/>
                <a:ea typeface="SimSun" panose="02010600030101010101" pitchFamily="2" charset="-122"/>
              </a:rPr>
              <a:t>圖</a:t>
            </a:r>
            <a:r>
              <a:rPr lang="zh-TW" altLang="en-US" sz="1400" dirty="0" smtClean="0">
                <a:latin typeface="SimSun" panose="02010600030101010101" pitchFamily="2" charset="-122"/>
                <a:ea typeface="SimSun" panose="02010600030101010101" pitchFamily="2" charset="-122"/>
              </a:rPr>
              <a:t>為</a:t>
            </a:r>
            <a:r>
              <a:rPr lang="zh-CN" altLang="en-US" sz="1400" dirty="0" smtClean="0">
                <a:latin typeface="SimSun" panose="02010600030101010101" pitchFamily="2" charset="-122"/>
                <a:ea typeface="SimSun" panose="02010600030101010101" pitchFamily="2" charset="-122"/>
              </a:rPr>
              <a:t>日本發行的馬關談判明信片</a:t>
            </a:r>
            <a:r>
              <a:rPr lang="zh-TW" altLang="en-US" sz="1400" dirty="0" smtClean="0">
                <a:latin typeface="SimSun" panose="02010600030101010101" pitchFamily="2" charset="-122"/>
                <a:ea typeface="SimSun" panose="02010600030101010101" pitchFamily="2" charset="-122"/>
              </a:rPr>
              <a:t>。明信片上的</a:t>
            </a:r>
            <a:r>
              <a:rPr lang="zh-CN" altLang="en-US" sz="1400" dirty="0" smtClean="0">
                <a:latin typeface="SimSun" panose="02010600030101010101" pitchFamily="2" charset="-122"/>
                <a:ea typeface="SimSun" panose="02010600030101010101" pitchFamily="2" charset="-122"/>
              </a:rPr>
              <a:t>兩人是</a:t>
            </a:r>
            <a:r>
              <a:rPr lang="zh-TW" altLang="en-US" sz="1400" dirty="0" smtClean="0">
                <a:latin typeface="SimSun" panose="02010600030101010101" pitchFamily="2" charset="-122"/>
                <a:ea typeface="SimSun" panose="02010600030101010101" pitchFamily="2" charset="-122"/>
              </a:rPr>
              <a:t>誰</a:t>
            </a:r>
            <a:r>
              <a:rPr lang="zh-CN" altLang="en-US" sz="1400" dirty="0" smtClean="0">
                <a:latin typeface="SimSun" panose="02010600030101010101" pitchFamily="2" charset="-122"/>
                <a:ea typeface="SimSun" panose="02010600030101010101" pitchFamily="2" charset="-122"/>
              </a:rPr>
              <a:t>？</a:t>
            </a:r>
            <a:endParaRPr lang="zh-HK" altLang="en-US" sz="14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09468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par>
                          <p:cTn id="39" fill="hold">
                            <p:stCondLst>
                              <p:cond delay="500"/>
                            </p:stCondLst>
                            <p:childTnLst>
                              <p:par>
                                <p:cTn id="40" presetID="2" presetClass="entr" presetSubtype="4"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3" grpId="0" animBg="1"/>
      <p:bldP spid="12"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3698" y="44624"/>
            <a:ext cx="3378182" cy="461665"/>
          </a:xfrm>
          <a:prstGeom prst="rect">
            <a:avLst/>
          </a:prstGeom>
          <a:solidFill>
            <a:schemeClr val="accent2">
              <a:lumMod val="20000"/>
              <a:lumOff val="80000"/>
            </a:schemeClr>
          </a:solidFill>
        </p:spPr>
        <p:txBody>
          <a:bodyPr wrap="square" rtlCol="0">
            <a:spAutoFit/>
          </a:bodyPr>
          <a:lstStyle/>
          <a:p>
            <a:r>
              <a:rPr lang="zh-CN" altLang="en-US" sz="2400" dirty="0" smtClean="0">
                <a:latin typeface="Adobe 繁黑體 Std B" pitchFamily="34" charset="-128"/>
                <a:ea typeface="Adobe 繁黑體 Std B" pitchFamily="34" charset="-128"/>
              </a:rPr>
              <a:t>會議地點：下關春帆樓</a:t>
            </a:r>
            <a:endParaRPr lang="zh-HK" altLang="en-US" sz="2400" dirty="0">
              <a:latin typeface="Adobe 繁黑體 Std B" pitchFamily="34" charset="-128"/>
              <a:ea typeface="Adobe 繁黑體 Std B" pitchFamily="34" charset="-128"/>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920" y="564189"/>
            <a:ext cx="4939251" cy="2778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94497" y="274787"/>
            <a:ext cx="3843623" cy="1508105"/>
          </a:xfrm>
          <a:prstGeom prst="rect">
            <a:avLst/>
          </a:prstGeom>
          <a:noFill/>
          <a:ln>
            <a:solidFill>
              <a:schemeClr val="accent1"/>
            </a:solidFill>
          </a:ln>
        </p:spPr>
        <p:txBody>
          <a:bodyPr wrap="square" rtlCol="0">
            <a:spAutoFit/>
          </a:bodyPr>
          <a:lstStyle/>
          <a:p>
            <a:pPr lvl="0"/>
            <a:r>
              <a:rPr lang="zh-CN" altLang="en-US" sz="1600" dirty="0" smtClean="0"/>
              <a:t>春帆樓所在地原本是個寺廟，後被一位眼科</a:t>
            </a:r>
            <a:r>
              <a:rPr lang="zh-CN" altLang="en-US" sz="1600" dirty="0"/>
              <a:t>醫生藤野玄洋買</a:t>
            </a:r>
            <a:r>
              <a:rPr lang="zh-CN" altLang="en-US" sz="1600" dirty="0" smtClean="0"/>
              <a:t>下，並在</a:t>
            </a:r>
            <a:r>
              <a:rPr lang="en-US" altLang="zh-CN" sz="1600" dirty="0" smtClean="0"/>
              <a:t>1877</a:t>
            </a:r>
            <a:r>
              <a:rPr lang="zh-CN" altLang="en-US" sz="1600" dirty="0" smtClean="0"/>
              <a:t>年在這裏開了一家叫月波浪樓的醫院，後來醫生的妻子又在這裏開了兼</a:t>
            </a:r>
            <a:r>
              <a:rPr lang="zh-CN" altLang="en-US" sz="1600" dirty="0"/>
              <a:t>烹</a:t>
            </a:r>
            <a:r>
              <a:rPr lang="zh-CN" altLang="en-US" sz="1600" dirty="0" smtClean="0"/>
              <a:t>調的旅館。春帆樓在</a:t>
            </a:r>
            <a:r>
              <a:rPr lang="en-US" altLang="zh-CN" sz="1600" dirty="0" smtClean="0"/>
              <a:t>1945</a:t>
            </a:r>
            <a:r>
              <a:rPr lang="zh-CN" altLang="en-US" sz="1600" dirty="0" smtClean="0"/>
              <a:t>年時被美軍炸毀，後來重建。</a:t>
            </a:r>
            <a:r>
              <a:rPr lang="zh-CN" altLang="en-US" sz="1200" dirty="0">
                <a:solidFill>
                  <a:prstClr val="black"/>
                </a:solidFill>
              </a:rPr>
              <a:t>（張社生，</a:t>
            </a:r>
            <a:r>
              <a:rPr lang="en-US" altLang="zh-CN" sz="1200" dirty="0">
                <a:solidFill>
                  <a:prstClr val="black"/>
                </a:solidFill>
              </a:rPr>
              <a:t>182</a:t>
            </a:r>
            <a:r>
              <a:rPr lang="zh-CN" altLang="en-US" sz="1200" dirty="0" smtClean="0">
                <a:solidFill>
                  <a:prstClr val="black"/>
                </a:solidFill>
              </a:rPr>
              <a:t>）</a:t>
            </a:r>
            <a:endParaRPr lang="zh-HK" altLang="en-US" sz="1600" dirty="0"/>
          </a:p>
        </p:txBody>
      </p:sp>
      <p:cxnSp>
        <p:nvCxnSpPr>
          <p:cNvPr id="9" name="Elbow Connector 8"/>
          <p:cNvCxnSpPr/>
          <p:nvPr/>
        </p:nvCxnSpPr>
        <p:spPr>
          <a:xfrm rot="16200000" flipH="1">
            <a:off x="3059831" y="2079507"/>
            <a:ext cx="2808312" cy="1512168"/>
          </a:xfrm>
          <a:prstGeom prst="bentConnector3">
            <a:avLst/>
          </a:prstGeom>
          <a:ln>
            <a:solidFill>
              <a:schemeClr val="bg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3501008"/>
            <a:ext cx="1872208" cy="3328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69943" y="3581868"/>
            <a:ext cx="954107" cy="3247510"/>
          </a:xfrm>
          <a:prstGeom prst="rect">
            <a:avLst/>
          </a:prstGeom>
          <a:noFill/>
          <a:ln>
            <a:solidFill>
              <a:schemeClr val="accent1">
                <a:lumMod val="60000"/>
                <a:lumOff val="40000"/>
              </a:schemeClr>
            </a:solidFill>
          </a:ln>
        </p:spPr>
        <p:txBody>
          <a:bodyPr vert="eaVert" wrap="square" rtlCol="0">
            <a:spAutoFit/>
          </a:bodyPr>
          <a:lstStyle/>
          <a:p>
            <a:r>
              <a:rPr lang="zh-CN" altLang="en-US" sz="1600" dirty="0" smtClean="0"/>
              <a:t>春帆樓在</a:t>
            </a:r>
            <a:r>
              <a:rPr lang="en-US" altLang="zh-CN" sz="1600" dirty="0" smtClean="0"/>
              <a:t>1888</a:t>
            </a:r>
            <a:r>
              <a:rPr lang="zh-CN" altLang="en-US" sz="1600" dirty="0" smtClean="0"/>
              <a:t>年成為日本</a:t>
            </a:r>
            <a:r>
              <a:rPr lang="zh-CN" altLang="en-US" sz="1600" dirty="0"/>
              <a:t>第一間合法提供河豚料理的餐館</a:t>
            </a:r>
            <a:r>
              <a:rPr lang="zh-CN" altLang="en-US" sz="1600" dirty="0" smtClean="0"/>
              <a:t>。這個青銅雕塑豎立在春帆樓旁</a:t>
            </a:r>
            <a:r>
              <a:rPr lang="zh-CN" altLang="en-US" dirty="0" smtClean="0"/>
              <a:t>。</a:t>
            </a:r>
            <a:endParaRPr lang="zh-HK" altLang="en-US" dirty="0"/>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0487" y="3717032"/>
            <a:ext cx="5583207" cy="314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5191481" y="1842021"/>
            <a:ext cx="3860044" cy="1815882"/>
          </a:xfrm>
          <a:prstGeom prst="rect">
            <a:avLst/>
          </a:prstGeom>
          <a:noFill/>
          <a:ln w="9525">
            <a:solidFill>
              <a:schemeClr val="accent1">
                <a:lumMod val="60000"/>
                <a:lumOff val="40000"/>
              </a:schemeClr>
            </a:solidFill>
          </a:ln>
        </p:spPr>
        <p:txBody>
          <a:bodyPr wrap="square" rtlCol="0">
            <a:spAutoFit/>
          </a:bodyPr>
          <a:lstStyle/>
          <a:p>
            <a:r>
              <a:rPr lang="zh-CN" altLang="en-US" sz="1600" dirty="0" smtClean="0"/>
              <a:t>據說春帆樓是伊藤博文起的名字，意思是描述春天可在這裏</a:t>
            </a:r>
            <a:r>
              <a:rPr lang="zh-TW" altLang="en-US" sz="1600" dirty="0" smtClean="0">
                <a:latin typeface="SimSun" panose="02010600030101010101" pitchFamily="2" charset="-122"/>
                <a:ea typeface="SimSun" panose="02010600030101010101" pitchFamily="2" charset="-122"/>
              </a:rPr>
              <a:t>觀賞</a:t>
            </a:r>
            <a:r>
              <a:rPr lang="zh-CN" altLang="en-US" sz="1600" dirty="0" smtClean="0"/>
              <a:t>帆船經過的美景。從左圖仍可看到它是建立在高臺之上，的確是欣賞海上風景的理想地點。伊藤博文是長洲藩人，據說春帆樓便是他常常流連的地方，他亦在這裏認識了一位藝妓梅子夫人，後來成為了他的太太。</a:t>
            </a:r>
            <a:r>
              <a:rPr lang="zh-CN" altLang="en-US" sz="1200" dirty="0" smtClean="0"/>
              <a:t>（張社生，</a:t>
            </a:r>
            <a:r>
              <a:rPr lang="en-US" altLang="zh-CN" sz="1200" dirty="0" smtClean="0"/>
              <a:t>182</a:t>
            </a:r>
            <a:r>
              <a:rPr lang="zh-CN" altLang="en-US" sz="1200" dirty="0" smtClean="0"/>
              <a:t>）</a:t>
            </a:r>
            <a:endParaRPr lang="zh-HK" altLang="en-US" sz="1200" dirty="0"/>
          </a:p>
        </p:txBody>
      </p:sp>
    </p:spTree>
    <p:extLst>
      <p:ext uri="{BB962C8B-B14F-4D97-AF65-F5344CB8AC3E}">
        <p14:creationId xmlns:p14="http://schemas.microsoft.com/office/powerpoint/2010/main" val="312279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randombar(horizontal)">
                                      <p:cBhvr>
                                        <p:cTn id="2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8181"/>
            <a:ext cx="9167133" cy="515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7149" y="571233"/>
            <a:ext cx="1152128" cy="36933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zh-CN" altLang="en-US" dirty="0" smtClean="0"/>
              <a:t>兩雄相遇</a:t>
            </a:r>
            <a:endParaRPr lang="zh-HK" altLang="en-US" dirty="0"/>
          </a:p>
        </p:txBody>
      </p:sp>
      <p:sp>
        <p:nvSpPr>
          <p:cNvPr id="5" name="Rectangle 4"/>
          <p:cNvSpPr/>
          <p:nvPr/>
        </p:nvSpPr>
        <p:spPr>
          <a:xfrm>
            <a:off x="2555776" y="836712"/>
            <a:ext cx="360040"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A</a:t>
            </a:r>
            <a:endParaRPr lang="zh-HK" altLang="en-US" dirty="0"/>
          </a:p>
        </p:txBody>
      </p:sp>
      <p:sp>
        <p:nvSpPr>
          <p:cNvPr id="7" name="Rectangle 6"/>
          <p:cNvSpPr/>
          <p:nvPr/>
        </p:nvSpPr>
        <p:spPr>
          <a:xfrm>
            <a:off x="3923928" y="786458"/>
            <a:ext cx="360040"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B</a:t>
            </a:r>
            <a:endParaRPr lang="zh-HK" altLang="en-US" dirty="0"/>
          </a:p>
        </p:txBody>
      </p:sp>
      <p:sp>
        <p:nvSpPr>
          <p:cNvPr id="8" name="Rectangle 7"/>
          <p:cNvSpPr/>
          <p:nvPr/>
        </p:nvSpPr>
        <p:spPr>
          <a:xfrm>
            <a:off x="5292080" y="613520"/>
            <a:ext cx="360040"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a:t>
            </a:r>
            <a:endParaRPr lang="zh-HK" altLang="en-US" dirty="0"/>
          </a:p>
        </p:txBody>
      </p:sp>
      <p:sp>
        <p:nvSpPr>
          <p:cNvPr id="9" name="Rectangle 8"/>
          <p:cNvSpPr/>
          <p:nvPr/>
        </p:nvSpPr>
        <p:spPr>
          <a:xfrm>
            <a:off x="8172400" y="901552"/>
            <a:ext cx="360040"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D</a:t>
            </a:r>
            <a:endParaRPr lang="zh-HK" altLang="en-US" dirty="0"/>
          </a:p>
        </p:txBody>
      </p:sp>
      <p:sp>
        <p:nvSpPr>
          <p:cNvPr id="10" name="Rectangle 9"/>
          <p:cNvSpPr/>
          <p:nvPr/>
        </p:nvSpPr>
        <p:spPr>
          <a:xfrm>
            <a:off x="8783960" y="980728"/>
            <a:ext cx="360040"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E</a:t>
            </a:r>
            <a:endParaRPr lang="zh-HK" altLang="en-US" dirty="0"/>
          </a:p>
        </p:txBody>
      </p:sp>
      <p:sp>
        <p:nvSpPr>
          <p:cNvPr id="11" name="Rectangle 10"/>
          <p:cNvSpPr/>
          <p:nvPr/>
        </p:nvSpPr>
        <p:spPr>
          <a:xfrm>
            <a:off x="8808531" y="1663230"/>
            <a:ext cx="360040"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F</a:t>
            </a:r>
            <a:endParaRPr lang="zh-HK" altLang="en-US" dirty="0"/>
          </a:p>
        </p:txBody>
      </p:sp>
      <p:sp>
        <p:nvSpPr>
          <p:cNvPr id="6" name="TextBox 5"/>
          <p:cNvSpPr txBox="1"/>
          <p:nvPr/>
        </p:nvSpPr>
        <p:spPr>
          <a:xfrm>
            <a:off x="113061" y="5690388"/>
            <a:ext cx="6260504" cy="646331"/>
          </a:xfrm>
          <a:prstGeom prst="rect">
            <a:avLst/>
          </a:prstGeom>
          <a:solidFill>
            <a:schemeClr val="accent2">
              <a:lumMod val="20000"/>
              <a:lumOff val="80000"/>
            </a:schemeClr>
          </a:solidFill>
        </p:spPr>
        <p:txBody>
          <a:bodyPr wrap="square" rtlCol="0">
            <a:spAutoFit/>
          </a:bodyPr>
          <a:lstStyle/>
          <a:p>
            <a:r>
              <a:rPr lang="zh-TW" altLang="en-US" dirty="0" smtClean="0">
                <a:latin typeface="SimSun" panose="02010600030101010101" pitchFamily="2" charset="-122"/>
                <a:ea typeface="SimSun" panose="02010600030101010101" pitchFamily="2" charset="-122"/>
              </a:rPr>
              <a:t>問題：</a:t>
            </a:r>
            <a:r>
              <a:rPr lang="en-US" altLang="zh-TW" dirty="0" smtClean="0"/>
              <a:t>1895</a:t>
            </a:r>
            <a:r>
              <a:rPr lang="zh-TW" altLang="en-US" dirty="0" smtClean="0"/>
              <a:t>年</a:t>
            </a:r>
            <a:r>
              <a:rPr lang="en-US" altLang="zh-TW" dirty="0" smtClean="0"/>
              <a:t>3</a:t>
            </a:r>
            <a:r>
              <a:rPr lang="zh-TW" altLang="en-US" dirty="0" smtClean="0"/>
              <a:t>月</a:t>
            </a:r>
            <a:r>
              <a:rPr lang="en-US" altLang="zh-TW" dirty="0" smtClean="0"/>
              <a:t>20</a:t>
            </a:r>
            <a:r>
              <a:rPr lang="zh-TW" altLang="en-US" dirty="0" smtClean="0"/>
              <a:t>日，</a:t>
            </a:r>
            <a:r>
              <a:rPr lang="zh-CN" altLang="en-US" dirty="0" smtClean="0"/>
              <a:t>中日代表團分別由李鴻章和伊藤博文率領</a:t>
            </a:r>
            <a:r>
              <a:rPr lang="zh-TW" altLang="en-US" dirty="0" smtClean="0"/>
              <a:t>開始第一天的談判。</a:t>
            </a:r>
            <a:r>
              <a:rPr lang="zh-CN" altLang="en-US" dirty="0" smtClean="0"/>
              <a:t>你能找到他們的座位嗎</a:t>
            </a:r>
            <a:r>
              <a:rPr lang="en-US" altLang="zh-CN" dirty="0" smtClean="0">
                <a:latin typeface="SimSun" panose="02010600030101010101" pitchFamily="2" charset="-122"/>
                <a:ea typeface="SimSun" panose="02010600030101010101" pitchFamily="2" charset="-122"/>
              </a:rPr>
              <a:t>? </a:t>
            </a:r>
            <a:r>
              <a:rPr lang="zh-CN" altLang="en-US" dirty="0" smtClean="0"/>
              <a:t>何以見得</a:t>
            </a:r>
            <a:r>
              <a:rPr lang="en-US" altLang="zh-CN" dirty="0">
                <a:latin typeface="SimSun" panose="02010600030101010101" pitchFamily="2" charset="-122"/>
                <a:ea typeface="SimSun" panose="02010600030101010101" pitchFamily="2" charset="-122"/>
              </a:rPr>
              <a:t>?</a:t>
            </a:r>
            <a:endParaRPr lang="zh-HK" altLang="en-US" dirty="0"/>
          </a:p>
        </p:txBody>
      </p:sp>
      <p:graphicFrame>
        <p:nvGraphicFramePr>
          <p:cNvPr id="12" name="Table 11"/>
          <p:cNvGraphicFramePr>
            <a:graphicFrameLocks noGrp="1"/>
          </p:cNvGraphicFramePr>
          <p:nvPr>
            <p:extLst>
              <p:ext uri="{D42A27DB-BD31-4B8C-83A1-F6EECF244321}">
                <p14:modId xmlns:p14="http://schemas.microsoft.com/office/powerpoint/2010/main" val="401468258"/>
              </p:ext>
            </p:extLst>
          </p:nvPr>
        </p:nvGraphicFramePr>
        <p:xfrm>
          <a:off x="6428731" y="5659513"/>
          <a:ext cx="2568118" cy="1076960"/>
        </p:xfrm>
        <a:graphic>
          <a:graphicData uri="http://schemas.openxmlformats.org/drawingml/2006/table">
            <a:tbl>
              <a:tblPr firstRow="1" bandRow="1">
                <a:tableStyleId>{93296810-A885-4BE3-A3E7-6D5BEEA58F35}</a:tableStyleId>
              </a:tblPr>
              <a:tblGrid>
                <a:gridCol w="1284059">
                  <a:extLst>
                    <a:ext uri="{9D8B030D-6E8A-4147-A177-3AD203B41FA5}">
                      <a16:colId xmlns:a16="http://schemas.microsoft.com/office/drawing/2014/main" val="20000"/>
                    </a:ext>
                  </a:extLst>
                </a:gridCol>
                <a:gridCol w="1284059">
                  <a:extLst>
                    <a:ext uri="{9D8B030D-6E8A-4147-A177-3AD203B41FA5}">
                      <a16:colId xmlns:a16="http://schemas.microsoft.com/office/drawing/2014/main" val="20001"/>
                    </a:ext>
                  </a:extLst>
                </a:gridCol>
              </a:tblGrid>
              <a:tr h="139040">
                <a:tc>
                  <a:txBody>
                    <a:bodyPr/>
                    <a:lstStyle/>
                    <a:p>
                      <a:pPr algn="ctr"/>
                      <a:r>
                        <a:rPr lang="zh-CN" altLang="en-US" sz="1600" dirty="0" smtClean="0"/>
                        <a:t>大使</a:t>
                      </a:r>
                      <a:endParaRPr lang="zh-HK" altLang="en-US" sz="1600" dirty="0"/>
                    </a:p>
                  </a:txBody>
                  <a:tcPr/>
                </a:tc>
                <a:tc>
                  <a:txBody>
                    <a:bodyPr/>
                    <a:lstStyle/>
                    <a:p>
                      <a:pPr algn="ctr"/>
                      <a:r>
                        <a:rPr lang="zh-CN" altLang="en-US" sz="1600" dirty="0" smtClean="0"/>
                        <a:t>座位</a:t>
                      </a:r>
                      <a:endParaRPr lang="zh-HK" altLang="en-US" sz="1600" dirty="0"/>
                    </a:p>
                  </a:txBody>
                  <a:tcPr/>
                </a:tc>
                <a:extLst>
                  <a:ext uri="{0D108BD9-81ED-4DB2-BD59-A6C34878D82A}">
                    <a16:rowId xmlns:a16="http://schemas.microsoft.com/office/drawing/2014/main" val="10000"/>
                  </a:ext>
                </a:extLst>
              </a:tr>
              <a:tr h="370840">
                <a:tc>
                  <a:txBody>
                    <a:bodyPr/>
                    <a:lstStyle/>
                    <a:p>
                      <a:r>
                        <a:rPr lang="zh-CN" altLang="en-US" sz="1600" dirty="0" smtClean="0"/>
                        <a:t>李鴻章</a:t>
                      </a:r>
                      <a:endParaRPr lang="zh-HK" altLang="en-US" sz="1600" dirty="0"/>
                    </a:p>
                  </a:txBody>
                  <a:tcPr/>
                </a:tc>
                <a:tc>
                  <a:txBody>
                    <a:bodyPr/>
                    <a:lstStyle/>
                    <a:p>
                      <a:pPr algn="ctr"/>
                      <a:endParaRPr lang="zh-HK" altLang="en-US" sz="1600" dirty="0">
                        <a:solidFill>
                          <a:srgbClr val="FF0000"/>
                        </a:solidFill>
                      </a:endParaRPr>
                    </a:p>
                  </a:txBody>
                  <a:tcPr/>
                </a:tc>
                <a:extLst>
                  <a:ext uri="{0D108BD9-81ED-4DB2-BD59-A6C34878D82A}">
                    <a16:rowId xmlns:a16="http://schemas.microsoft.com/office/drawing/2014/main" val="10001"/>
                  </a:ext>
                </a:extLst>
              </a:tr>
              <a:tr h="370840">
                <a:tc>
                  <a:txBody>
                    <a:bodyPr/>
                    <a:lstStyle/>
                    <a:p>
                      <a:r>
                        <a:rPr lang="zh-CN" altLang="en-US" sz="1600" dirty="0" smtClean="0"/>
                        <a:t>伊藤博文</a:t>
                      </a:r>
                      <a:endParaRPr lang="zh-HK" altLang="en-US" sz="1600" dirty="0"/>
                    </a:p>
                  </a:txBody>
                  <a:tcPr/>
                </a:tc>
                <a:tc>
                  <a:txBody>
                    <a:bodyPr/>
                    <a:lstStyle/>
                    <a:p>
                      <a:pPr algn="ctr"/>
                      <a:endParaRPr lang="zh-HK" altLang="en-US" sz="1600" dirty="0">
                        <a:solidFill>
                          <a:srgbClr val="FF0000"/>
                        </a:solidFill>
                      </a:endParaRPr>
                    </a:p>
                  </a:txBody>
                  <a:tcPr/>
                </a:tc>
                <a:extLst>
                  <a:ext uri="{0D108BD9-81ED-4DB2-BD59-A6C34878D82A}">
                    <a16:rowId xmlns:a16="http://schemas.microsoft.com/office/drawing/2014/main" val="10002"/>
                  </a:ext>
                </a:extLst>
              </a:tr>
            </a:tbl>
          </a:graphicData>
        </a:graphic>
      </p:graphicFrame>
      <p:sp>
        <p:nvSpPr>
          <p:cNvPr id="14" name="Rectangle 13"/>
          <p:cNvSpPr/>
          <p:nvPr/>
        </p:nvSpPr>
        <p:spPr>
          <a:xfrm>
            <a:off x="7789490" y="1976736"/>
            <a:ext cx="360040"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G</a:t>
            </a:r>
            <a:endParaRPr lang="zh-HK" altLang="en-US" dirty="0"/>
          </a:p>
        </p:txBody>
      </p:sp>
      <p:sp>
        <p:nvSpPr>
          <p:cNvPr id="15" name="Rectangle 14"/>
          <p:cNvSpPr/>
          <p:nvPr/>
        </p:nvSpPr>
        <p:spPr>
          <a:xfrm>
            <a:off x="5173691" y="2136479"/>
            <a:ext cx="360040"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H</a:t>
            </a:r>
            <a:endParaRPr lang="zh-HK" altLang="en-US" dirty="0"/>
          </a:p>
        </p:txBody>
      </p:sp>
      <p:sp>
        <p:nvSpPr>
          <p:cNvPr id="16" name="Rectangle 15"/>
          <p:cNvSpPr/>
          <p:nvPr/>
        </p:nvSpPr>
        <p:spPr>
          <a:xfrm>
            <a:off x="2333592" y="2424511"/>
            <a:ext cx="360040"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I</a:t>
            </a:r>
            <a:endParaRPr lang="zh-HK" altLang="en-US" dirty="0"/>
          </a:p>
        </p:txBody>
      </p:sp>
      <p:sp>
        <p:nvSpPr>
          <p:cNvPr id="17" name="Rectangle 16"/>
          <p:cNvSpPr/>
          <p:nvPr/>
        </p:nvSpPr>
        <p:spPr>
          <a:xfrm>
            <a:off x="251520" y="2718745"/>
            <a:ext cx="360040"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J</a:t>
            </a:r>
            <a:endParaRPr lang="zh-HK" altLang="en-US" dirty="0"/>
          </a:p>
        </p:txBody>
      </p:sp>
      <p:sp>
        <p:nvSpPr>
          <p:cNvPr id="18" name="Rectangle 17"/>
          <p:cNvSpPr/>
          <p:nvPr/>
        </p:nvSpPr>
        <p:spPr>
          <a:xfrm>
            <a:off x="251520" y="2136479"/>
            <a:ext cx="360040"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K</a:t>
            </a:r>
            <a:endParaRPr lang="zh-HK" altLang="en-US" dirty="0"/>
          </a:p>
        </p:txBody>
      </p:sp>
      <p:sp>
        <p:nvSpPr>
          <p:cNvPr id="19" name="TextBox 1"/>
          <p:cNvSpPr txBox="1"/>
          <p:nvPr/>
        </p:nvSpPr>
        <p:spPr>
          <a:xfrm>
            <a:off x="-6668" y="0"/>
            <a:ext cx="5540399" cy="461665"/>
          </a:xfrm>
          <a:prstGeom prst="rect">
            <a:avLst/>
          </a:prstGeom>
          <a:solidFill>
            <a:schemeClr val="accent2">
              <a:lumMod val="20000"/>
              <a:lumOff val="80000"/>
            </a:schemeClr>
          </a:solidFill>
        </p:spPr>
        <p:txBody>
          <a:bodyPr wrap="square" rtlCol="0">
            <a:spAutoFit/>
          </a:bodyPr>
          <a:lstStyle/>
          <a:p>
            <a:r>
              <a:rPr lang="zh-TW" altLang="en-US" sz="2400" dirty="0" smtClean="0">
                <a:latin typeface="Adobe 繁黑體 Std B" pitchFamily="34" charset="-128"/>
                <a:ea typeface="Adobe 繁黑體 Std B" pitchFamily="34" charset="-128"/>
              </a:rPr>
              <a:t>李鴻章、伊藤博文的談判是如何開展的？</a:t>
            </a:r>
            <a:endParaRPr lang="zh-HK" altLang="en-US" sz="2400" dirty="0">
              <a:latin typeface="Adobe 繁黑體 Std B" pitchFamily="34" charset="-128"/>
              <a:ea typeface="Adobe 繁黑體 Std B" pitchFamily="34" charset="-128"/>
            </a:endParaRPr>
          </a:p>
        </p:txBody>
      </p:sp>
      <p:sp>
        <p:nvSpPr>
          <p:cNvPr id="3" name="矩形 2"/>
          <p:cNvSpPr/>
          <p:nvPr/>
        </p:nvSpPr>
        <p:spPr>
          <a:xfrm>
            <a:off x="8172400" y="6036151"/>
            <a:ext cx="330540" cy="369332"/>
          </a:xfrm>
          <a:prstGeom prst="rect">
            <a:avLst/>
          </a:prstGeom>
        </p:spPr>
        <p:txBody>
          <a:bodyPr wrap="none">
            <a:spAutoFit/>
          </a:bodyPr>
          <a:lstStyle/>
          <a:p>
            <a:pPr algn="ctr"/>
            <a:r>
              <a:rPr lang="en-US" altLang="zh-CN" dirty="0">
                <a:solidFill>
                  <a:srgbClr val="FF0000"/>
                </a:solidFill>
              </a:rPr>
              <a:t>G</a:t>
            </a:r>
            <a:endParaRPr lang="zh-HK" altLang="en-US" dirty="0">
              <a:solidFill>
                <a:srgbClr val="FF0000"/>
              </a:solidFill>
            </a:endParaRPr>
          </a:p>
        </p:txBody>
      </p:sp>
      <p:sp>
        <p:nvSpPr>
          <p:cNvPr id="4" name="矩形 3"/>
          <p:cNvSpPr/>
          <p:nvPr/>
        </p:nvSpPr>
        <p:spPr>
          <a:xfrm>
            <a:off x="8194843" y="6379030"/>
            <a:ext cx="308097" cy="369332"/>
          </a:xfrm>
          <a:prstGeom prst="rect">
            <a:avLst/>
          </a:prstGeom>
        </p:spPr>
        <p:txBody>
          <a:bodyPr wrap="none">
            <a:spAutoFit/>
          </a:bodyPr>
          <a:lstStyle/>
          <a:p>
            <a:pPr algn="ctr"/>
            <a:r>
              <a:rPr lang="en-US" altLang="zh-HK" dirty="0">
                <a:solidFill>
                  <a:srgbClr val="FF0000"/>
                </a:solidFill>
              </a:rPr>
              <a:t>C</a:t>
            </a:r>
            <a:endParaRPr lang="zh-HK" altLang="en-US" dirty="0">
              <a:solidFill>
                <a:srgbClr val="FF0000"/>
              </a:solidFill>
            </a:endParaRPr>
          </a:p>
        </p:txBody>
      </p:sp>
    </p:spTree>
    <p:extLst>
      <p:ext uri="{BB962C8B-B14F-4D97-AF65-F5344CB8AC3E}">
        <p14:creationId xmlns:p14="http://schemas.microsoft.com/office/powerpoint/2010/main" val="337066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698" y="44624"/>
            <a:ext cx="3090150" cy="461665"/>
          </a:xfrm>
          <a:prstGeom prst="rect">
            <a:avLst/>
          </a:prstGeom>
          <a:solidFill>
            <a:schemeClr val="accent2">
              <a:lumMod val="20000"/>
              <a:lumOff val="80000"/>
            </a:schemeClr>
          </a:solidFill>
        </p:spPr>
        <p:txBody>
          <a:bodyPr wrap="square" rtlCol="0">
            <a:spAutoFit/>
          </a:bodyPr>
          <a:lstStyle/>
          <a:p>
            <a:r>
              <a:rPr lang="zh-CN" altLang="en-US" sz="2400" dirty="0" smtClean="0">
                <a:latin typeface="Adobe 繁黑體 Std B" pitchFamily="34" charset="-128"/>
                <a:ea typeface="Adobe 繁黑體 Std B" pitchFamily="34" charset="-128"/>
              </a:rPr>
              <a:t>日本代表團主要成員</a:t>
            </a:r>
            <a:endParaRPr lang="zh-HK" altLang="en-US" sz="2400" dirty="0">
              <a:latin typeface="Adobe 繁黑體 Std B" pitchFamily="34" charset="-128"/>
              <a:ea typeface="Adobe 繁黑體 Std B" pitchFamily="34" charset="-128"/>
            </a:endParaRPr>
          </a:p>
        </p:txBody>
      </p:sp>
      <p:pic>
        <p:nvPicPr>
          <p:cNvPr id="2050" name="Picture 2" descr="伊藤博文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9" y="558602"/>
            <a:ext cx="2446671" cy="315843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陸奧宗光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sp>
        <p:nvSpPr>
          <p:cNvPr id="5" name="AutoShape 6" descr="陸奧宗光的圖片搜尋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pic>
        <p:nvPicPr>
          <p:cNvPr id="2056" name="Picture 8" descr="陸奧宗光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546211"/>
            <a:ext cx="2409824" cy="3170821"/>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712" y="534492"/>
            <a:ext cx="617250" cy="224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6"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534492"/>
            <a:ext cx="644424" cy="2287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3420" y="1627867"/>
            <a:ext cx="3394529" cy="337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3698" y="3861048"/>
            <a:ext cx="2383682" cy="2031325"/>
          </a:xfrm>
          <a:prstGeom prst="rect">
            <a:avLst/>
          </a:prstGeom>
          <a:noFill/>
          <a:ln>
            <a:solidFill>
              <a:srgbClr val="C00000"/>
            </a:solidFill>
          </a:ln>
        </p:spPr>
        <p:txBody>
          <a:bodyPr wrap="square" rtlCol="0">
            <a:spAutoFit/>
          </a:bodyPr>
          <a:lstStyle/>
          <a:p>
            <a:r>
              <a:rPr lang="zh-CN" altLang="en-US" sz="1400" dirty="0" smtClean="0"/>
              <a:t>伊藤</a:t>
            </a:r>
            <a:r>
              <a:rPr lang="zh-CN" altLang="en-US" sz="1400" dirty="0"/>
              <a:t>博文，內閣總理大臣，明治維新元老。出生於長州藩（山口縣）山村的貧農家庭，後往英國學習海軍技術，回日本後加入長州藩倒幕。明治維新期間，加入政府，出任首屆內閣總理大臣兼宮內大臣，並開始起草憲法，被譽為</a:t>
            </a:r>
            <a:r>
              <a:rPr lang="zh-CN" altLang="en-US" sz="1400" dirty="0" smtClean="0"/>
              <a:t>「明治憲法之父」。</a:t>
            </a:r>
            <a:endParaRPr lang="zh-HK" altLang="en-US" sz="1600" dirty="0"/>
          </a:p>
        </p:txBody>
      </p:sp>
      <p:sp>
        <p:nvSpPr>
          <p:cNvPr id="6" name="TextBox 5"/>
          <p:cNvSpPr txBox="1"/>
          <p:nvPr/>
        </p:nvSpPr>
        <p:spPr>
          <a:xfrm>
            <a:off x="2771800" y="3861048"/>
            <a:ext cx="2409824" cy="1169551"/>
          </a:xfrm>
          <a:prstGeom prst="rect">
            <a:avLst/>
          </a:prstGeom>
          <a:noFill/>
          <a:ln>
            <a:solidFill>
              <a:srgbClr val="C00000"/>
            </a:solidFill>
          </a:ln>
        </p:spPr>
        <p:txBody>
          <a:bodyPr wrap="square" rtlCol="0">
            <a:spAutoFit/>
          </a:bodyPr>
          <a:lstStyle/>
          <a:p>
            <a:r>
              <a:rPr lang="zh-CN" altLang="en-US" sz="1400" dirty="0" smtClean="0"/>
              <a:t>陸奧宗光，明治政府的外務大臣，負責</a:t>
            </a:r>
            <a:r>
              <a:rPr lang="zh-CN" altLang="en-US" sz="1400" dirty="0"/>
              <a:t>說</a:t>
            </a:r>
            <a:r>
              <a:rPr lang="zh-CN" altLang="en-US" sz="1400" dirty="0" smtClean="0"/>
              <a:t>服歐美各國不要插手中日會談的重要人物。作風強硬</a:t>
            </a:r>
            <a:r>
              <a:rPr lang="zh-CN" altLang="en-US" sz="1400" dirty="0"/>
              <a:t>，有</a:t>
            </a:r>
            <a:r>
              <a:rPr lang="zh-CN" altLang="en-US" sz="1400" dirty="0" smtClean="0"/>
              <a:t>「剃刀大臣」的外號。</a:t>
            </a:r>
            <a:endParaRPr lang="zh-HK" altLang="en-US" sz="1400" dirty="0"/>
          </a:p>
        </p:txBody>
      </p:sp>
      <p:sp>
        <p:nvSpPr>
          <p:cNvPr id="7" name="TextBox 6"/>
          <p:cNvSpPr txBox="1"/>
          <p:nvPr/>
        </p:nvSpPr>
        <p:spPr>
          <a:xfrm>
            <a:off x="113698" y="5902617"/>
            <a:ext cx="2483264" cy="276999"/>
          </a:xfrm>
          <a:prstGeom prst="rect">
            <a:avLst/>
          </a:prstGeom>
          <a:noFill/>
        </p:spPr>
        <p:txBody>
          <a:bodyPr wrap="square" rtlCol="0">
            <a:spAutoFit/>
          </a:bodyPr>
          <a:lstStyle/>
          <a:p>
            <a:r>
              <a:rPr lang="zh-CN" altLang="en-US" sz="1200" dirty="0" smtClean="0"/>
              <a:t>（張社生，</a:t>
            </a:r>
            <a:r>
              <a:rPr lang="en-US" altLang="zh-CN" sz="1200" dirty="0" smtClean="0"/>
              <a:t>169</a:t>
            </a:r>
            <a:r>
              <a:rPr lang="zh-CN" altLang="en-US" sz="1200" dirty="0" smtClean="0"/>
              <a:t>）</a:t>
            </a:r>
            <a:endParaRPr lang="zh-HK" altLang="en-US" sz="1200" dirty="0"/>
          </a:p>
        </p:txBody>
      </p:sp>
      <p:sp>
        <p:nvSpPr>
          <p:cNvPr id="22" name="TextBox 21"/>
          <p:cNvSpPr txBox="1"/>
          <p:nvPr/>
        </p:nvSpPr>
        <p:spPr>
          <a:xfrm>
            <a:off x="2758480" y="5083161"/>
            <a:ext cx="2483264" cy="276999"/>
          </a:xfrm>
          <a:prstGeom prst="rect">
            <a:avLst/>
          </a:prstGeom>
          <a:noFill/>
        </p:spPr>
        <p:txBody>
          <a:bodyPr wrap="square" rtlCol="0">
            <a:spAutoFit/>
          </a:bodyPr>
          <a:lstStyle/>
          <a:p>
            <a:r>
              <a:rPr lang="zh-CN" altLang="en-US" sz="1200" dirty="0" smtClean="0"/>
              <a:t>（張社生，</a:t>
            </a:r>
            <a:r>
              <a:rPr lang="en-US" altLang="zh-CN" sz="1200" dirty="0" smtClean="0"/>
              <a:t>169</a:t>
            </a:r>
            <a:r>
              <a:rPr lang="zh-CN" altLang="en-US" sz="1200" dirty="0" smtClean="0"/>
              <a:t>）</a:t>
            </a:r>
            <a:endParaRPr lang="zh-HK" altLang="en-US" sz="1200" dirty="0"/>
          </a:p>
        </p:txBody>
      </p:sp>
      <p:sp>
        <p:nvSpPr>
          <p:cNvPr id="8" name="TextBox 7"/>
          <p:cNvSpPr txBox="1"/>
          <p:nvPr/>
        </p:nvSpPr>
        <p:spPr>
          <a:xfrm>
            <a:off x="5553421" y="275456"/>
            <a:ext cx="3394529" cy="1323439"/>
          </a:xfrm>
          <a:prstGeom prst="rect">
            <a:avLst/>
          </a:prstGeom>
          <a:noFill/>
          <a:ln>
            <a:solidFill>
              <a:srgbClr val="00B050"/>
            </a:solidFill>
          </a:ln>
        </p:spPr>
        <p:txBody>
          <a:bodyPr wrap="square" rtlCol="0">
            <a:spAutoFit/>
          </a:bodyPr>
          <a:lstStyle/>
          <a:p>
            <a:r>
              <a:rPr lang="en-US" altLang="zh-CN" sz="1600" dirty="0" smtClean="0"/>
              <a:t>《</a:t>
            </a:r>
            <a:r>
              <a:rPr lang="zh-CN" altLang="en-US" sz="1600" dirty="0" smtClean="0"/>
              <a:t>馬關條約</a:t>
            </a:r>
            <a:r>
              <a:rPr lang="en-US" altLang="zh-CN" sz="1600" dirty="0" smtClean="0"/>
              <a:t>》</a:t>
            </a:r>
            <a:r>
              <a:rPr lang="zh-CN" altLang="en-US" sz="1600" dirty="0" smtClean="0"/>
              <a:t>的談判，日方代表共有六名，但主要的推手正是伊藤博文和陸奧宗光。正因如此，日本藝術家在</a:t>
            </a:r>
            <a:r>
              <a:rPr lang="en-US" altLang="zh-CN" sz="1600" dirty="0" smtClean="0"/>
              <a:t>1937</a:t>
            </a:r>
            <a:r>
              <a:rPr lang="zh-CN" altLang="en-US" sz="1600" dirty="0" smtClean="0"/>
              <a:t>年和</a:t>
            </a:r>
            <a:r>
              <a:rPr lang="en-US" altLang="zh-CN" sz="1600" dirty="0" smtClean="0"/>
              <a:t>1938</a:t>
            </a:r>
            <a:r>
              <a:rPr lang="zh-CN" altLang="en-US" sz="1600" dirty="0" smtClean="0"/>
              <a:t>年在春帆樓旁分別豎立了他們二人的銅像。</a:t>
            </a:r>
            <a:endParaRPr lang="zh-HK" altLang="en-US" sz="1600" dirty="0"/>
          </a:p>
        </p:txBody>
      </p:sp>
      <p:sp>
        <p:nvSpPr>
          <p:cNvPr id="9" name="TextBox 8"/>
          <p:cNvSpPr txBox="1"/>
          <p:nvPr/>
        </p:nvSpPr>
        <p:spPr>
          <a:xfrm>
            <a:off x="5564062" y="5033723"/>
            <a:ext cx="3383888" cy="1815882"/>
          </a:xfrm>
          <a:prstGeom prst="rect">
            <a:avLst/>
          </a:prstGeom>
          <a:noFill/>
          <a:ln>
            <a:solidFill>
              <a:srgbClr val="00B050"/>
            </a:solidFill>
          </a:ln>
        </p:spPr>
        <p:txBody>
          <a:bodyPr wrap="square" rtlCol="0">
            <a:spAutoFit/>
          </a:bodyPr>
          <a:lstStyle/>
          <a:p>
            <a:r>
              <a:rPr lang="zh-CN" altLang="en-US" sz="1400" dirty="0" smtClean="0"/>
              <a:t>二人與清朝會談，是肩負著社會輿論壓力的：當時日本連戰皆勝，日本國內不少右翼份子認為根本沒必要議和，日本應索性打到北京去。但這兩位政治家也明白到，清朝已經取得俄國的支持，若然繼續戰爭，必然導致俄國的介入。於是，他們便努力在會議上為日本爭取最大的利益，以堵住右翼分子的口。</a:t>
            </a:r>
            <a:endParaRPr lang="zh-HK" altLang="en-US" sz="1400" dirty="0"/>
          </a:p>
        </p:txBody>
      </p:sp>
    </p:spTree>
    <p:extLst>
      <p:ext uri="{BB962C8B-B14F-4D97-AF65-F5344CB8AC3E}">
        <p14:creationId xmlns:p14="http://schemas.microsoft.com/office/powerpoint/2010/main" val="418849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randombar(horizont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698" y="44624"/>
            <a:ext cx="3090150" cy="461665"/>
          </a:xfrm>
          <a:prstGeom prst="rect">
            <a:avLst/>
          </a:prstGeom>
          <a:solidFill>
            <a:schemeClr val="accent2">
              <a:lumMod val="20000"/>
              <a:lumOff val="80000"/>
            </a:schemeClr>
          </a:solidFill>
        </p:spPr>
        <p:txBody>
          <a:bodyPr wrap="square" rtlCol="0">
            <a:spAutoFit/>
          </a:bodyPr>
          <a:lstStyle/>
          <a:p>
            <a:r>
              <a:rPr lang="zh-CN" altLang="en-US" sz="2400" dirty="0" smtClean="0">
                <a:latin typeface="Adobe 繁黑體 Std B" pitchFamily="34" charset="-128"/>
                <a:ea typeface="Adobe 繁黑體 Std B" pitchFamily="34" charset="-128"/>
              </a:rPr>
              <a:t>清廷代表團主要成員</a:t>
            </a:r>
            <a:endParaRPr lang="zh-HK" altLang="en-US" sz="2400" dirty="0">
              <a:latin typeface="Adobe 繁黑體 Std B" pitchFamily="34" charset="-128"/>
              <a:ea typeface="Adobe 繁黑體 Std B" pitchFamily="34" charset="-128"/>
            </a:endParaRPr>
          </a:p>
        </p:txBody>
      </p:sp>
      <p:pic>
        <p:nvPicPr>
          <p:cNvPr id="3" name="Picture 21" descr="李鴻章的圖片搜尋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889" y="620687"/>
            <a:ext cx="2383682" cy="29822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7990" y="620688"/>
            <a:ext cx="652217" cy="219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6354" y="594591"/>
            <a:ext cx="2313807" cy="3008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3968" y="592829"/>
            <a:ext cx="601724" cy="220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6525" y="3717032"/>
            <a:ext cx="2383682" cy="2893100"/>
          </a:xfrm>
          <a:prstGeom prst="rect">
            <a:avLst/>
          </a:prstGeom>
          <a:noFill/>
          <a:ln>
            <a:solidFill>
              <a:srgbClr val="C00000"/>
            </a:solidFill>
          </a:ln>
        </p:spPr>
        <p:txBody>
          <a:bodyPr wrap="square" rtlCol="0">
            <a:spAutoFit/>
          </a:bodyPr>
          <a:lstStyle/>
          <a:p>
            <a:r>
              <a:rPr lang="zh-CN" altLang="en-US" sz="1400" dirty="0" smtClean="0"/>
              <a:t>李鴻章，直隸總督、北洋大臣，更重要的是慈禧太后最信任的大臣之一，他亦是唯一漢人被授予三眼花翎（曾國藩只是雙眼花翎）。甲午戰敗，威風盡失，不少朝臣紛紛落井下石，交章彈劾。不過，李鴻章在國外仍然是聲譽最高的中國官員，中日在馬關的停戰會談，日本表明只能接受李鴻章作為清朝的全權大臣。於是</a:t>
            </a:r>
            <a:r>
              <a:rPr lang="en-US" altLang="zh-CN" sz="1400" dirty="0" smtClean="0"/>
              <a:t>72</a:t>
            </a:r>
            <a:r>
              <a:rPr lang="zh-CN" altLang="en-US" sz="1400" dirty="0" smtClean="0"/>
              <a:t>歲高齡的李鴻章，再戰江湖。</a:t>
            </a:r>
            <a:endParaRPr lang="zh-HK" altLang="en-US" sz="1400" dirty="0"/>
          </a:p>
        </p:txBody>
      </p:sp>
      <p:sp>
        <p:nvSpPr>
          <p:cNvPr id="8" name="TextBox 7"/>
          <p:cNvSpPr txBox="1"/>
          <p:nvPr/>
        </p:nvSpPr>
        <p:spPr>
          <a:xfrm>
            <a:off x="2550443" y="3738364"/>
            <a:ext cx="2299718" cy="2246769"/>
          </a:xfrm>
          <a:prstGeom prst="rect">
            <a:avLst/>
          </a:prstGeom>
          <a:noFill/>
          <a:ln>
            <a:solidFill>
              <a:srgbClr val="C00000"/>
            </a:solidFill>
          </a:ln>
        </p:spPr>
        <p:txBody>
          <a:bodyPr wrap="square" rtlCol="0">
            <a:spAutoFit/>
          </a:bodyPr>
          <a:lstStyle/>
          <a:p>
            <a:r>
              <a:rPr lang="zh-CN" altLang="en-US" sz="1400" dirty="0" smtClean="0"/>
              <a:t>李經方，李鴻章四弟李昭慶之子。</a:t>
            </a:r>
            <a:r>
              <a:rPr lang="en-US" altLang="zh-CN" sz="1400" dirty="0" smtClean="0"/>
              <a:t>1862</a:t>
            </a:r>
            <a:r>
              <a:rPr lang="zh-CN" altLang="en-US" sz="1400" dirty="0" smtClean="0"/>
              <a:t>年李鴻章年過四十，仍膝下無子，遂將李經方過繼為嗣子。誰知兩年後，李鴻章生了</a:t>
            </a:r>
            <a:r>
              <a:rPr lang="zh-CN" altLang="en-US" sz="1400" dirty="0"/>
              <a:t>兒子李經述。不過，李鴻章仍然以李經方為嗣子，稱之為</a:t>
            </a:r>
            <a:r>
              <a:rPr lang="zh-CN" altLang="en-US" sz="1400" dirty="0" smtClean="0"/>
              <a:t>「大兒」。</a:t>
            </a:r>
            <a:r>
              <a:rPr lang="en-US" altLang="zh-CN" sz="1400" dirty="0" smtClean="0"/>
              <a:t>1882</a:t>
            </a:r>
            <a:r>
              <a:rPr lang="zh-CN" altLang="en-US" sz="1400" dirty="0" smtClean="0"/>
              <a:t>年考中舉人，隨李鴻章襄辦外交事宜。</a:t>
            </a:r>
            <a:endParaRPr lang="zh-HK" altLang="en-US" sz="1400" dirty="0"/>
          </a:p>
        </p:txBody>
      </p:sp>
      <p:pic>
        <p:nvPicPr>
          <p:cNvPr id="112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9667" y="2793989"/>
            <a:ext cx="2448272" cy="342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076056" y="116632"/>
            <a:ext cx="3960441" cy="2677656"/>
          </a:xfrm>
          <a:prstGeom prst="rect">
            <a:avLst/>
          </a:prstGeom>
          <a:noFill/>
          <a:ln>
            <a:solidFill>
              <a:srgbClr val="00B050"/>
            </a:solidFill>
          </a:ln>
        </p:spPr>
        <p:txBody>
          <a:bodyPr wrap="square" rtlCol="0">
            <a:spAutoFit/>
          </a:bodyPr>
          <a:lstStyle/>
          <a:p>
            <a:r>
              <a:rPr lang="en-US" altLang="zh-CN" sz="1400" dirty="0" smtClean="0"/>
              <a:t>《</a:t>
            </a:r>
            <a:r>
              <a:rPr lang="zh-CN" altLang="en-US" sz="1400" dirty="0" smtClean="0"/>
              <a:t>馬關條約</a:t>
            </a:r>
            <a:r>
              <a:rPr lang="en-US" altLang="zh-CN" sz="1400" dirty="0" smtClean="0"/>
              <a:t>》</a:t>
            </a:r>
            <a:r>
              <a:rPr lang="zh-CN" altLang="en-US" sz="1400" dirty="0" smtClean="0"/>
              <a:t>的談判，中方代表共有五名，基本上均是李鴻章的幕府中人。其中包括了一位香港律師伍廷芳。伍廷芳祖籍廣東新會，</a:t>
            </a:r>
            <a:r>
              <a:rPr lang="en-US" altLang="zh-CN" sz="1400" dirty="0" smtClean="0"/>
              <a:t>1842</a:t>
            </a:r>
            <a:r>
              <a:rPr lang="zh-CN" altLang="en-US" sz="1400" dirty="0" smtClean="0"/>
              <a:t>年英屬馬六甲，但三歲始隨父回廣州芳村定居，</a:t>
            </a:r>
            <a:r>
              <a:rPr lang="en-US" altLang="zh-CN" sz="1400" dirty="0" smtClean="0"/>
              <a:t>14</a:t>
            </a:r>
            <a:r>
              <a:rPr lang="zh-CN" altLang="en-US" sz="1400" dirty="0" smtClean="0"/>
              <a:t>歲來香港在聖保羅書院就讀。</a:t>
            </a:r>
            <a:r>
              <a:rPr lang="en-US" altLang="zh-CN" sz="1400" dirty="0" smtClean="0"/>
              <a:t>1874</a:t>
            </a:r>
            <a:r>
              <a:rPr lang="zh-CN" altLang="en-US" sz="1400" dirty="0" smtClean="0"/>
              <a:t>年自費留學英國，</a:t>
            </a:r>
            <a:r>
              <a:rPr lang="en-US" altLang="zh-CN" sz="1400" dirty="0" smtClean="0"/>
              <a:t>1877</a:t>
            </a:r>
            <a:r>
              <a:rPr lang="zh-CN" altLang="en-US" sz="1400" dirty="0" smtClean="0"/>
              <a:t>年正式成為大律師。同年回港，成為第一位獲准在香港擔任律師的中國人。</a:t>
            </a:r>
            <a:r>
              <a:rPr lang="en-US" altLang="zh-CN" sz="1400" dirty="0" smtClean="0"/>
              <a:t>1880</a:t>
            </a:r>
            <a:r>
              <a:rPr lang="zh-CN" altLang="en-US" sz="1400" dirty="0" smtClean="0"/>
              <a:t>年，被香港總督軒尼詩委任為立法局首位華人非官守議員。</a:t>
            </a:r>
            <a:r>
              <a:rPr lang="en-US" altLang="zh-CN" sz="1400" dirty="0" smtClean="0"/>
              <a:t>1882</a:t>
            </a:r>
            <a:r>
              <a:rPr lang="zh-CN" altLang="en-US" sz="1400" dirty="0" smtClean="0"/>
              <a:t>年北上接受李鴻章邀請，任法律顧問，是李鴻章每次外交談判的必然成員，在</a:t>
            </a:r>
            <a:r>
              <a:rPr lang="en-US" altLang="zh-CN" sz="1400" dirty="0" smtClean="0"/>
              <a:t>《</a:t>
            </a:r>
            <a:r>
              <a:rPr lang="zh-CN" altLang="en-US" sz="1400" dirty="0" smtClean="0"/>
              <a:t>馬關條約</a:t>
            </a:r>
            <a:r>
              <a:rPr lang="en-US" altLang="zh-CN" sz="1400" dirty="0" smtClean="0"/>
              <a:t>》</a:t>
            </a:r>
            <a:r>
              <a:rPr lang="zh-CN" altLang="en-US" sz="1400" dirty="0"/>
              <a:t>的會議中，這位香港律師的職稱是「頭等參贊官</a:t>
            </a:r>
            <a:r>
              <a:rPr lang="zh-CN" altLang="en-US" sz="1400" dirty="0" smtClean="0"/>
              <a:t>」。</a:t>
            </a:r>
            <a:endParaRPr lang="en-US" altLang="zh-CN" sz="1400" dirty="0" smtClean="0"/>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51917" y="2793989"/>
            <a:ext cx="1184580" cy="3445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392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wipe(down)">
                                      <p:cBhvr>
                                        <p:cTn id="20" dur="500"/>
                                        <p:tgtEl>
                                          <p:spTgt spid="1026"/>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11266"/>
                                        </p:tgtEl>
                                        <p:attrNameLst>
                                          <p:attrName>style.visibility</p:attrName>
                                        </p:attrNameLst>
                                      </p:cBhvr>
                                      <p:to>
                                        <p:strVal val="visible"/>
                                      </p:to>
                                    </p:set>
                                    <p:animEffect transition="in" filter="randombar(horizontal)">
                                      <p:cBhvr>
                                        <p:cTn id="24" dur="500"/>
                                        <p:tgtEl>
                                          <p:spTgt spid="11266"/>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83" y="855646"/>
            <a:ext cx="6723102"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9101" y="116632"/>
            <a:ext cx="8784977" cy="584775"/>
          </a:xfrm>
          <a:prstGeom prst="rect">
            <a:avLst/>
          </a:prstGeom>
          <a:solidFill>
            <a:schemeClr val="accent2">
              <a:lumMod val="20000"/>
              <a:lumOff val="80000"/>
            </a:schemeClr>
          </a:solidFill>
        </p:spPr>
        <p:txBody>
          <a:bodyPr wrap="square" rtlCol="0">
            <a:spAutoFit/>
          </a:bodyPr>
          <a:lstStyle/>
          <a:p>
            <a:r>
              <a:rPr lang="zh-CN" altLang="en-US" sz="1600" dirty="0"/>
              <a:t>這</a:t>
            </a:r>
            <a:r>
              <a:rPr lang="zh-CN" altLang="en-US" sz="1600" dirty="0" smtClean="0"/>
              <a:t>張畫在現時的春帆樓（日清講和紀念館）複製展出，它大概是出自日本人的手筆，也是最接近當時會議的情況。</a:t>
            </a:r>
            <a:endParaRPr lang="zh-HK" altLang="en-US" sz="1600"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2414" y="1052736"/>
            <a:ext cx="1916593" cy="26832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8581" y="3861048"/>
            <a:ext cx="1908556" cy="25447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80342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3901</TotalTime>
  <Words>3610</Words>
  <Application>Microsoft Office PowerPoint</Application>
  <PresentationFormat>如螢幕大小 (4:3)</PresentationFormat>
  <Paragraphs>204</Paragraphs>
  <Slides>25</Slides>
  <Notes>4</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25</vt:i4>
      </vt:variant>
    </vt:vector>
  </HeadingPairs>
  <TitlesOfParts>
    <vt:vector size="33" baseType="lpstr">
      <vt:lpstr>Adobe 繁黑體 Std B</vt:lpstr>
      <vt:lpstr>宋体</vt:lpstr>
      <vt:lpstr>宋体</vt:lpstr>
      <vt:lpstr>新細明體</vt:lpstr>
      <vt:lpstr>標楷體</vt:lpstr>
      <vt:lpstr>Arial</vt:lpstr>
      <vt:lpstr>Calibri</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GLi</dc:creator>
  <cp:lastModifiedBy>YEUNG, Sze-wai</cp:lastModifiedBy>
  <cp:revision>399</cp:revision>
  <dcterms:created xsi:type="dcterms:W3CDTF">2017-06-15T13:37:56Z</dcterms:created>
  <dcterms:modified xsi:type="dcterms:W3CDTF">2019-02-21T11:56:47Z</dcterms:modified>
</cp:coreProperties>
</file>