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28" r:id="rId2"/>
    <p:sldId id="293" r:id="rId3"/>
    <p:sldId id="294" r:id="rId4"/>
    <p:sldId id="295" r:id="rId5"/>
    <p:sldId id="296" r:id="rId6"/>
    <p:sldId id="299" r:id="rId7"/>
    <p:sldId id="298" r:id="rId8"/>
    <p:sldId id="329" r:id="rId9"/>
    <p:sldId id="325" r:id="rId10"/>
    <p:sldId id="330" r:id="rId11"/>
    <p:sldId id="337" r:id="rId12"/>
    <p:sldId id="327" r:id="rId13"/>
    <p:sldId id="331" r:id="rId14"/>
    <p:sldId id="319" r:id="rId15"/>
    <p:sldId id="332" r:id="rId16"/>
    <p:sldId id="333" r:id="rId17"/>
    <p:sldId id="309" r:id="rId18"/>
    <p:sldId id="334" r:id="rId19"/>
    <p:sldId id="306" r:id="rId20"/>
    <p:sldId id="311" r:id="rId21"/>
    <p:sldId id="265" r:id="rId22"/>
    <p:sldId id="336" r:id="rId23"/>
    <p:sldId id="313" r:id="rId24"/>
    <p:sldId id="316" r:id="rId25"/>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2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3BFDF-4AED-470B-9864-0A150B11C2D7}" type="datetimeFigureOut">
              <a:rPr lang="zh-HK" altLang="en-US" smtClean="0"/>
              <a:t>20/2/2019</a:t>
            </a:fld>
            <a:endParaRPr lang="zh-HK"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346D24-741D-4557-8607-8963A49195E3}" type="slidenum">
              <a:rPr lang="zh-HK" altLang="en-US" smtClean="0"/>
              <a:t>‹#›</a:t>
            </a:fld>
            <a:endParaRPr lang="zh-HK" altLang="en-US"/>
          </a:p>
        </p:txBody>
      </p:sp>
    </p:spTree>
    <p:extLst>
      <p:ext uri="{BB962C8B-B14F-4D97-AF65-F5344CB8AC3E}">
        <p14:creationId xmlns:p14="http://schemas.microsoft.com/office/powerpoint/2010/main" val="231783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A6346D24-741D-4557-8607-8963A49195E3}" type="slidenum">
              <a:rPr lang="zh-HK" altLang="en-US" smtClean="0"/>
              <a:t>7</a:t>
            </a:fld>
            <a:endParaRPr lang="zh-HK" altLang="en-US"/>
          </a:p>
        </p:txBody>
      </p:sp>
    </p:spTree>
    <p:extLst>
      <p:ext uri="{BB962C8B-B14F-4D97-AF65-F5344CB8AC3E}">
        <p14:creationId xmlns:p14="http://schemas.microsoft.com/office/powerpoint/2010/main" val="133816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A6346D24-741D-4557-8607-8963A49195E3}" type="slidenum">
              <a:rPr lang="zh-HK" altLang="en-US" smtClean="0"/>
              <a:t>21</a:t>
            </a:fld>
            <a:endParaRPr lang="zh-HK" altLang="en-US"/>
          </a:p>
        </p:txBody>
      </p:sp>
    </p:spTree>
    <p:extLst>
      <p:ext uri="{BB962C8B-B14F-4D97-AF65-F5344CB8AC3E}">
        <p14:creationId xmlns:p14="http://schemas.microsoft.com/office/powerpoint/2010/main" val="358077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6346D24-741D-4557-8607-8963A49195E3}" type="slidenum">
              <a:rPr lang="zh-HK" altLang="en-US" smtClean="0"/>
              <a:t>24</a:t>
            </a:fld>
            <a:endParaRPr lang="zh-HK" altLang="en-US"/>
          </a:p>
        </p:txBody>
      </p:sp>
    </p:spTree>
    <p:extLst>
      <p:ext uri="{BB962C8B-B14F-4D97-AF65-F5344CB8AC3E}">
        <p14:creationId xmlns:p14="http://schemas.microsoft.com/office/powerpoint/2010/main" val="132360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HK" smtClean="0"/>
              <a:t>Click to edit Master title style</a:t>
            </a:r>
            <a:endParaRPr lang="zh-HK"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zh-HK" altLang="en-US"/>
          </a:p>
        </p:txBody>
      </p:sp>
      <p:sp>
        <p:nvSpPr>
          <p:cNvPr id="4" name="Date Placeholder 3"/>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397751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197762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HK" smtClean="0"/>
              <a:t>Click to edit Master title style</a:t>
            </a:r>
            <a:endParaRPr lang="zh-HK"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4018568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Content Placeholder 2"/>
          <p:cNvSpPr>
            <a:spLocks noGrp="1"/>
          </p:cNvSpPr>
          <p:nvPr>
            <p:ph idx="1"/>
          </p:nvPr>
        </p:nvSpPr>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332085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HK" smtClean="0"/>
              <a:t>Click to edit Master title style</a:t>
            </a:r>
            <a:endParaRPr lang="zh-HK"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Click to edit Master text styles</a:t>
            </a:r>
          </a:p>
        </p:txBody>
      </p:sp>
      <p:sp>
        <p:nvSpPr>
          <p:cNvPr id="4" name="Date Placeholder 3"/>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307868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5" name="Date Placeholder 4"/>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552838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smtClean="0"/>
              <a:t>Click to edit Master title style</a:t>
            </a:r>
            <a:endParaRPr lang="zh-HK"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7" name="Date Placeholder 6"/>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514207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Date Placeholder 2"/>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392597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24119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HK" smtClean="0"/>
              <a:t>Click to edit Master title style</a:t>
            </a:r>
            <a:endParaRPr lang="zh-HK"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4"/>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3100938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HK" smtClean="0"/>
              <a:t>Click to edit Master title style</a:t>
            </a:r>
            <a:endParaRPr lang="zh-HK"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4"/>
          <p:cNvSpPr>
            <a:spLocks noGrp="1"/>
          </p:cNvSpPr>
          <p:nvPr>
            <p:ph type="dt" sz="half" idx="10"/>
          </p:nvPr>
        </p:nvSpPr>
        <p:spPr/>
        <p:txBody>
          <a:bodyPr/>
          <a:lstStyle/>
          <a:p>
            <a:fld id="{A74DC0E1-9A8C-44E9-8B35-735C5D278CF5}" type="datetimeFigureOut">
              <a:rPr lang="zh-HK" altLang="en-US" smtClean="0"/>
              <a:t>20/2/2019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2973411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HK" smtClean="0"/>
              <a:t>Click to edit Master title style</a:t>
            </a:r>
            <a:endParaRPr lang="zh-HK"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DC0E1-9A8C-44E9-8B35-735C5D278CF5}" type="datetimeFigureOut">
              <a:rPr lang="zh-HK" altLang="en-US" smtClean="0"/>
              <a:t>20/2/2019</a:t>
            </a:fld>
            <a:endParaRPr lang="zh-HK"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B7242-4CD3-4856-B64B-D2A302C66914}" type="slidenum">
              <a:rPr lang="zh-HK" altLang="en-US" smtClean="0"/>
              <a:t>‹#›</a:t>
            </a:fld>
            <a:endParaRPr lang="zh-HK" altLang="en-US"/>
          </a:p>
        </p:txBody>
      </p:sp>
    </p:spTree>
    <p:extLst>
      <p:ext uri="{BB962C8B-B14F-4D97-AF65-F5344CB8AC3E}">
        <p14:creationId xmlns:p14="http://schemas.microsoft.com/office/powerpoint/2010/main" val="1562529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0"/>
            <a:ext cx="6588224" cy="762000"/>
          </a:xfrm>
          <a:prstGeom prst="rect">
            <a:avLst/>
          </a:prstGeom>
          <a:solidFill>
            <a:schemeClr val="accent2">
              <a:lumMod val="40000"/>
              <a:lumOff val="6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a:latin typeface="Adobe 繁黑體 Std B" pitchFamily="34" charset="-128"/>
                <a:ea typeface="Adobe 繁黑體 Std B" pitchFamily="34" charset="-128"/>
              </a:rPr>
              <a:t>蔣經國打老虎</a:t>
            </a:r>
            <a:r>
              <a:rPr lang="zh-CN" altLang="en-US" sz="3200" dirty="0">
                <a:latin typeface="Adobe 繁黑體 Std B" pitchFamily="34" charset="-128"/>
                <a:ea typeface="Adobe 繁黑體 Std B" pitchFamily="34" charset="-128"/>
              </a:rPr>
              <a:t>：最</a:t>
            </a:r>
            <a:r>
              <a:rPr lang="zh-CN" altLang="en-US" sz="3200" dirty="0" smtClean="0">
                <a:latin typeface="Adobe 繁黑體 Std B" pitchFamily="34" charset="-128"/>
                <a:ea typeface="Adobe 繁黑體 Std B" pitchFamily="34" charset="-128"/>
              </a:rPr>
              <a:t>短命</a:t>
            </a:r>
            <a:r>
              <a:rPr lang="zh-TW" altLang="en-US" sz="3200" dirty="0">
                <a:latin typeface="Adobe 繁黑體 Std B" pitchFamily="34" charset="-128"/>
                <a:ea typeface="Adobe 繁黑體 Std B" pitchFamily="34" charset="-128"/>
              </a:rPr>
              <a:t>的</a:t>
            </a:r>
            <a:r>
              <a:rPr lang="zh-CN" altLang="en-US" sz="3200" dirty="0" smtClean="0">
                <a:latin typeface="Adobe 繁黑體 Std B" pitchFamily="34" charset="-128"/>
                <a:ea typeface="Adobe 繁黑體 Std B" pitchFamily="34" charset="-128"/>
              </a:rPr>
              <a:t>貨幣金圓券</a:t>
            </a:r>
            <a:endParaRPr lang="en-US" sz="3200" dirty="0">
              <a:latin typeface="Adobe 繁黑體 Std B" pitchFamily="34" charset="-128"/>
              <a:ea typeface="Adobe 繁黑體 Std B" pitchFamily="34" charset="-128"/>
            </a:endParaRPr>
          </a:p>
        </p:txBody>
      </p:sp>
      <p:sp>
        <p:nvSpPr>
          <p:cNvPr id="6" name="TextBox 5"/>
          <p:cNvSpPr txBox="1"/>
          <p:nvPr/>
        </p:nvSpPr>
        <p:spPr>
          <a:xfrm>
            <a:off x="61348" y="4373921"/>
            <a:ext cx="91440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總論</a:t>
            </a:r>
            <a:endParaRPr lang="zh-HK" altLang="en-US" sz="2400" dirty="0">
              <a:latin typeface="Adobe 繁黑體 Std B" pitchFamily="34" charset="-128"/>
              <a:ea typeface="Adobe 繁黑體 Std B" pitchFamily="34" charset="-128"/>
            </a:endParaRPr>
          </a:p>
        </p:txBody>
      </p:sp>
      <p:sp>
        <p:nvSpPr>
          <p:cNvPr id="7" name="TextBox 6"/>
          <p:cNvSpPr txBox="1"/>
          <p:nvPr/>
        </p:nvSpPr>
        <p:spPr>
          <a:xfrm>
            <a:off x="61348" y="4835586"/>
            <a:ext cx="9123710" cy="923330"/>
          </a:xfrm>
          <a:prstGeom prst="rect">
            <a:avLst/>
          </a:prstGeom>
          <a:noFill/>
        </p:spPr>
        <p:txBody>
          <a:bodyPr wrap="square" rtlCol="0">
            <a:spAutoFit/>
          </a:bodyPr>
          <a:lstStyle/>
          <a:p>
            <a:r>
              <a:rPr lang="en-US" altLang="zh-CN" dirty="0" smtClean="0"/>
              <a:t>1948</a:t>
            </a:r>
            <a:r>
              <a:rPr lang="zh-CN" altLang="en-US" dirty="0" smtClean="0"/>
              <a:t>年</a:t>
            </a:r>
            <a:r>
              <a:rPr lang="en-US" altLang="zh-CN" dirty="0" smtClean="0"/>
              <a:t>8</a:t>
            </a:r>
            <a:r>
              <a:rPr lang="zh-CN" altLang="en-US" dirty="0" smtClean="0"/>
              <a:t>月，共產黨軍隊已經控制華北大部分地方，國民黨軍隊節節敗退。</a:t>
            </a:r>
            <a:r>
              <a:rPr lang="en-US" altLang="zh-CN" dirty="0" smtClean="0"/>
              <a:t>8</a:t>
            </a:r>
            <a:r>
              <a:rPr lang="zh-CN" altLang="en-US" dirty="0" smtClean="0"/>
              <a:t>月</a:t>
            </a:r>
            <a:r>
              <a:rPr lang="en-US" altLang="zh-CN" dirty="0" smtClean="0"/>
              <a:t>23</a:t>
            </a:r>
            <a:r>
              <a:rPr lang="zh-CN" altLang="en-US" dirty="0" smtClean="0"/>
              <a:t>日</a:t>
            </a:r>
            <a:r>
              <a:rPr lang="zh-CN" altLang="en-US" dirty="0"/>
              <a:t>，國民</a:t>
            </a:r>
            <a:r>
              <a:rPr lang="zh-CN" altLang="en-US" dirty="0" smtClean="0"/>
              <a:t>政府廢</a:t>
            </a:r>
            <a:r>
              <a:rPr lang="zh-CN" altLang="en-US" dirty="0"/>
              <a:t>除「法幣」，</a:t>
            </a:r>
            <a:r>
              <a:rPr lang="zh-CN" altLang="en-US" dirty="0" smtClean="0"/>
              <a:t>改</a:t>
            </a:r>
            <a:r>
              <a:rPr lang="zh-TW" altLang="en-US" dirty="0" smtClean="0">
                <a:latin typeface="SimSun" panose="02010600030101010101" pitchFamily="2" charset="-122"/>
                <a:ea typeface="SimSun" panose="02010600030101010101" pitchFamily="2" charset="-122"/>
              </a:rPr>
              <a:t>用</a:t>
            </a:r>
            <a:r>
              <a:rPr lang="zh-CN" altLang="en-US" dirty="0" smtClean="0"/>
              <a:t>「</a:t>
            </a:r>
            <a:r>
              <a:rPr lang="zh-CN" altLang="en-US" dirty="0"/>
              <a:t>金圓券</a:t>
            </a:r>
            <a:r>
              <a:rPr lang="zh-CN" altLang="en-US" dirty="0" smtClean="0"/>
              <a:t>」。但隨著</a:t>
            </a:r>
            <a:r>
              <a:rPr lang="en-US" altLang="zh-CN" dirty="0" smtClean="0"/>
              <a:t>1949</a:t>
            </a:r>
            <a:r>
              <a:rPr lang="zh-CN" altLang="en-US" dirty="0" smtClean="0"/>
              <a:t>年</a:t>
            </a:r>
            <a:r>
              <a:rPr lang="en-US" altLang="zh-CN" dirty="0"/>
              <a:t>4</a:t>
            </a:r>
            <a:r>
              <a:rPr lang="zh-CN" altLang="en-US" dirty="0" smtClean="0"/>
              <a:t>月和</a:t>
            </a:r>
            <a:r>
              <a:rPr lang="en-US" altLang="zh-CN" dirty="0" smtClean="0"/>
              <a:t>5</a:t>
            </a:r>
            <a:r>
              <a:rPr lang="zh-CN" altLang="en-US" dirty="0" smtClean="0"/>
              <a:t>月南京</a:t>
            </a:r>
            <a:r>
              <a:rPr lang="zh-TW" altLang="en-US" dirty="0" smtClean="0"/>
              <a:t>（</a:t>
            </a:r>
            <a:r>
              <a:rPr lang="zh-CN" altLang="en-US" dirty="0" smtClean="0"/>
              <a:t>國民政府首都）和上海（金融中心）相繼失陷，金圓券也正式退出歷史舞台，成為世界上最短命的貨幣之一。</a:t>
            </a:r>
            <a:endParaRPr lang="zh-HK"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 y="856350"/>
            <a:ext cx="9108503" cy="351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ubtitle 4"/>
          <p:cNvSpPr txBox="1">
            <a:spLocks/>
          </p:cNvSpPr>
          <p:nvPr/>
        </p:nvSpPr>
        <p:spPr>
          <a:xfrm>
            <a:off x="5508104" y="612951"/>
            <a:ext cx="3062063" cy="457200"/>
          </a:xfrm>
          <a:prstGeom prst="rect">
            <a:avLst/>
          </a:prstGeom>
          <a:solidFill>
            <a:schemeClr val="tx2">
              <a:lumMod val="20000"/>
              <a:lumOff val="80000"/>
            </a:schemeClr>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CN" altLang="en-US" sz="2400" dirty="0" smtClean="0">
                <a:solidFill>
                  <a:schemeClr val="tx1">
                    <a:lumMod val="75000"/>
                    <a:lumOff val="25000"/>
                  </a:schemeClr>
                </a:solidFill>
                <a:latin typeface="Adobe 繁黑體 Std B" pitchFamily="34" charset="-128"/>
                <a:ea typeface="Adobe 繁黑體 Std B" pitchFamily="34" charset="-128"/>
              </a:rPr>
              <a:t>相關課題：國共內戰</a:t>
            </a:r>
            <a:endParaRPr lang="en-US" sz="2400" dirty="0">
              <a:solidFill>
                <a:schemeClr val="tx1">
                  <a:lumMod val="75000"/>
                  <a:lumOff val="25000"/>
                </a:schemeClr>
              </a:solidFill>
              <a:latin typeface="Adobe 繁黑體 Std B" pitchFamily="34" charset="-128"/>
              <a:ea typeface="Adobe 繁黑體 Std B" pitchFamily="34" charset="-128"/>
            </a:endParaRPr>
          </a:p>
        </p:txBody>
      </p:sp>
      <p:sp>
        <p:nvSpPr>
          <p:cNvPr id="2" name="矩形 1"/>
          <p:cNvSpPr/>
          <p:nvPr/>
        </p:nvSpPr>
        <p:spPr>
          <a:xfrm>
            <a:off x="61348" y="5729645"/>
            <a:ext cx="4572000" cy="923330"/>
          </a:xfrm>
          <a:prstGeom prst="rect">
            <a:avLst/>
          </a:prstGeom>
        </p:spPr>
        <p:txBody>
          <a:bodyPr>
            <a:spAutoFit/>
          </a:bodyPr>
          <a:lstStyle/>
          <a:p>
            <a:r>
              <a:rPr lang="zh-CN" altLang="en-US" dirty="0">
                <a:latin typeface="宋体" panose="02010600030101010101" pitchFamily="2" charset="-122"/>
              </a:rPr>
              <a:t>在</a:t>
            </a:r>
            <a:r>
              <a:rPr lang="zh-TW" altLang="en-US" dirty="0">
                <a:latin typeface="宋体" panose="02010600030101010101" pitchFamily="2" charset="-122"/>
                <a:ea typeface="宋体" panose="02010600030101010101" pitchFamily="2" charset="-122"/>
              </a:rPr>
              <a:t>本部分</a:t>
            </a:r>
            <a:r>
              <a:rPr lang="zh-CN" altLang="en-US" dirty="0">
                <a:latin typeface="宋体" panose="02010600030101010101" pitchFamily="2" charset="-122"/>
              </a:rPr>
              <a:t>，</a:t>
            </a:r>
            <a:r>
              <a:rPr lang="zh-TW" altLang="en-US" dirty="0">
                <a:latin typeface="宋体" panose="02010600030101010101" pitchFamily="2" charset="-122"/>
                <a:ea typeface="宋体" panose="02010600030101010101" pitchFamily="2" charset="-122"/>
              </a:rPr>
              <a:t>你</a:t>
            </a:r>
            <a:r>
              <a:rPr lang="zh-CN" altLang="en-US" dirty="0">
                <a:latin typeface="宋体" panose="02010600030101010101" pitchFamily="2" charset="-122"/>
              </a:rPr>
              <a:t>將可以學到</a:t>
            </a:r>
            <a:r>
              <a:rPr lang="zh-TW" altLang="en-US" dirty="0">
                <a:latin typeface="宋体" panose="02010600030101010101" pitchFamily="2" charset="-122"/>
                <a:ea typeface="宋体" panose="02010600030101010101" pitchFamily="2" charset="-122"/>
              </a:rPr>
              <a:t>：</a:t>
            </a:r>
            <a:endParaRPr lang="en-US" altLang="zh-TW" dirty="0">
              <a:latin typeface="宋体" panose="02010600030101010101" pitchFamily="2" charset="-122"/>
              <a:ea typeface="宋体" panose="02010600030101010101" pitchFamily="2" charset="-122"/>
            </a:endParaRPr>
          </a:p>
          <a:p>
            <a:pPr marL="342900" indent="-342900">
              <a:buAutoNum type="arabicPeriod"/>
            </a:pPr>
            <a:r>
              <a:rPr lang="zh-CN" altLang="en-US" dirty="0"/>
              <a:t>戰爭如何促成通貨膨脹</a:t>
            </a:r>
            <a:endParaRPr lang="en-US" altLang="zh-TW" dirty="0">
              <a:ea typeface="宋体" panose="02010600030101010101" pitchFamily="2" charset="-122"/>
            </a:endParaRPr>
          </a:p>
          <a:p>
            <a:pPr marL="342900" indent="-342900">
              <a:buAutoNum type="arabicPeriod"/>
            </a:pPr>
            <a:r>
              <a:rPr lang="zh-CN" altLang="en-US" dirty="0"/>
              <a:t>通貨膨脹又如何摧毀了國民政府</a:t>
            </a:r>
            <a:endParaRPr lang="zh-HK" altLang="en-US" dirty="0"/>
          </a:p>
        </p:txBody>
      </p:sp>
    </p:spTree>
    <p:extLst>
      <p:ext uri="{BB962C8B-B14F-4D97-AF65-F5344CB8AC3E}">
        <p14:creationId xmlns:p14="http://schemas.microsoft.com/office/powerpoint/2010/main" val="191677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0648"/>
            <a:ext cx="4056278" cy="5212080"/>
          </a:xfrm>
          <a:prstGeom prst="rect">
            <a:avLst/>
          </a:prstGeom>
        </p:spPr>
      </p:pic>
      <p:sp>
        <p:nvSpPr>
          <p:cNvPr id="3" name="矩形 2"/>
          <p:cNvSpPr/>
          <p:nvPr/>
        </p:nvSpPr>
        <p:spPr>
          <a:xfrm>
            <a:off x="251520" y="5667249"/>
            <a:ext cx="4056278" cy="646331"/>
          </a:xfrm>
          <a:prstGeom prst="rect">
            <a:avLst/>
          </a:prstGeom>
          <a:solidFill>
            <a:schemeClr val="accent1">
              <a:lumMod val="20000"/>
              <a:lumOff val="80000"/>
            </a:schemeClr>
          </a:solidFill>
        </p:spPr>
        <p:txBody>
          <a:bodyPr wrap="square">
            <a:spAutoFit/>
          </a:bodyPr>
          <a:lstStyle/>
          <a:p>
            <a:r>
              <a:rPr lang="zh-TW" altLang="zh-HK" dirty="0">
                <a:latin typeface="SimSun" panose="02010600030101010101" pitchFamily="2" charset="-122"/>
                <a:ea typeface="SimSun" panose="02010600030101010101" pitchFamily="2" charset="-122"/>
                <a:cs typeface="Times New Roman" panose="02020603050405020304" pitchFamily="18" charset="0"/>
              </a:rPr>
              <a:t>上海經濟警察進入商家，</a:t>
            </a:r>
            <a:r>
              <a:rPr lang="zh-TW" altLang="zh-HK" dirty="0" smtClean="0">
                <a:latin typeface="SimSun" panose="02010600030101010101" pitchFamily="2" charset="-122"/>
                <a:ea typeface="SimSun" panose="02010600030101010101" pitchFamily="2" charset="-122"/>
                <a:cs typeface="Times New Roman" panose="02020603050405020304" pitchFamily="18" charset="0"/>
              </a:rPr>
              <a:t>調查</a:t>
            </a:r>
            <a:r>
              <a:rPr lang="zh-TW" altLang="en-US" dirty="0" smtClean="0">
                <a:latin typeface="SimSun" panose="02010600030101010101" pitchFamily="2" charset="-122"/>
                <a:ea typeface="SimSun" panose="02010600030101010101" pitchFamily="2" charset="-122"/>
                <a:cs typeface="Times New Roman" panose="02020603050405020304" pitchFamily="18" charset="0"/>
              </a:rPr>
              <a:t>是否存在</a:t>
            </a:r>
            <a:r>
              <a:rPr lang="zh-TW" altLang="en-US" dirty="0">
                <a:latin typeface="SimSun" panose="02010600030101010101" pitchFamily="2" charset="-122"/>
                <a:ea typeface="SimSun" panose="02010600030101010101" pitchFamily="2" charset="-122"/>
                <a:cs typeface="Times New Roman" panose="02020603050405020304" pitchFamily="18" charset="0"/>
              </a:rPr>
              <a:t>囤</a:t>
            </a:r>
            <a:r>
              <a:rPr lang="zh-TW" altLang="zh-HK" dirty="0" smtClean="0">
                <a:latin typeface="SimSun" panose="02010600030101010101" pitchFamily="2" charset="-122"/>
                <a:ea typeface="SimSun" panose="02010600030101010101" pitchFamily="2" charset="-122"/>
                <a:cs typeface="Times New Roman" panose="02020603050405020304" pitchFamily="18" charset="0"/>
              </a:rPr>
              <a:t>積</a:t>
            </a:r>
            <a:r>
              <a:rPr lang="zh-TW" altLang="zh-HK" dirty="0">
                <a:latin typeface="SimSun" panose="02010600030101010101" pitchFamily="2" charset="-122"/>
                <a:ea typeface="SimSun" panose="02010600030101010101" pitchFamily="2" charset="-122"/>
                <a:cs typeface="Times New Roman" panose="02020603050405020304" pitchFamily="18" charset="0"/>
              </a:rPr>
              <a:t>物資</a:t>
            </a:r>
            <a:r>
              <a:rPr lang="zh-TW" altLang="zh-HK" dirty="0" smtClean="0">
                <a:latin typeface="SimSun" panose="02010600030101010101" pitchFamily="2" charset="-122"/>
                <a:ea typeface="SimSun" panose="02010600030101010101" pitchFamily="2" charset="-122"/>
                <a:cs typeface="Times New Roman" panose="02020603050405020304" pitchFamily="18" charset="0"/>
              </a:rPr>
              <a:t>的情</a:t>
            </a:r>
            <a:r>
              <a:rPr lang="zh-TW" altLang="en-US" dirty="0" smtClean="0">
                <a:latin typeface="SimSun" panose="02010600030101010101" pitchFamily="2" charset="-122"/>
                <a:ea typeface="SimSun" panose="02010600030101010101" pitchFamily="2" charset="-122"/>
                <a:cs typeface="Times New Roman" panose="02020603050405020304" pitchFamily="18" charset="0"/>
              </a:rPr>
              <a:t>況</a:t>
            </a:r>
            <a:r>
              <a:rPr lang="zh-TW" altLang="zh-HK" dirty="0" smtClean="0">
                <a:latin typeface="SimSun" panose="02010600030101010101" pitchFamily="2" charset="-122"/>
                <a:ea typeface="SimSun" panose="02010600030101010101" pitchFamily="2" charset="-122"/>
                <a:cs typeface="Times New Roman" panose="02020603050405020304" pitchFamily="18" charset="0"/>
              </a:rPr>
              <a:t>。</a:t>
            </a:r>
            <a:endParaRPr lang="zh-HK" altLang="en-US" dirty="0">
              <a:latin typeface="SimSun" panose="02010600030101010101" pitchFamily="2" charset="-122"/>
              <a:ea typeface="SimSun" panose="02010600030101010101" pitchFamily="2" charset="-122"/>
            </a:endParaRP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311" y="260648"/>
            <a:ext cx="4399553" cy="3430488"/>
          </a:xfrm>
          <a:prstGeom prst="rect">
            <a:avLst/>
          </a:prstGeom>
        </p:spPr>
      </p:pic>
      <p:sp>
        <p:nvSpPr>
          <p:cNvPr id="10" name="矩形 9"/>
          <p:cNvSpPr/>
          <p:nvPr/>
        </p:nvSpPr>
        <p:spPr>
          <a:xfrm>
            <a:off x="4543895" y="3861048"/>
            <a:ext cx="4407193" cy="646331"/>
          </a:xfrm>
          <a:prstGeom prst="rect">
            <a:avLst/>
          </a:prstGeom>
          <a:solidFill>
            <a:schemeClr val="accent1">
              <a:lumMod val="20000"/>
              <a:lumOff val="80000"/>
            </a:schemeClr>
          </a:solidFill>
        </p:spPr>
        <p:txBody>
          <a:bodyPr wrap="square">
            <a:spAutoFit/>
          </a:bodyPr>
          <a:lstStyle/>
          <a:p>
            <a:r>
              <a:rPr lang="zh-TW" altLang="zh-HK" dirty="0">
                <a:latin typeface="SimSun" panose="02010600030101010101" pitchFamily="2" charset="-122"/>
                <a:ea typeface="SimSun" panose="02010600030101010101" pitchFamily="2" charset="-122"/>
                <a:cs typeface="Times New Roman" panose="02020603050405020304" pitchFamily="18" charset="0"/>
              </a:rPr>
              <a:t>上海</a:t>
            </a:r>
            <a:r>
              <a:rPr lang="zh-TW" altLang="zh-HK" dirty="0" smtClean="0">
                <a:latin typeface="SimSun" panose="02010600030101010101" pitchFamily="2" charset="-122"/>
                <a:ea typeface="SimSun" panose="02010600030101010101" pitchFamily="2" charset="-122"/>
                <a:cs typeface="Times New Roman" panose="02020603050405020304" pitchFamily="18" charset="0"/>
              </a:rPr>
              <a:t>商</a:t>
            </a:r>
            <a:r>
              <a:rPr lang="zh-TW" altLang="en-US" dirty="0" smtClean="0">
                <a:latin typeface="SimSun" panose="02010600030101010101" pitchFamily="2" charset="-122"/>
                <a:ea typeface="SimSun" panose="02010600030101010101" pitchFamily="2" charset="-122"/>
                <a:cs typeface="Times New Roman" panose="02020603050405020304" pitchFamily="18" charset="0"/>
              </a:rPr>
              <a:t>人</a:t>
            </a:r>
            <a:r>
              <a:rPr lang="zh-TW" altLang="zh-HK" dirty="0" smtClean="0">
                <a:latin typeface="SimSun" panose="02010600030101010101" pitchFamily="2" charset="-122"/>
                <a:ea typeface="SimSun" panose="02010600030101010101" pitchFamily="2" charset="-122"/>
                <a:cs typeface="Times New Roman" panose="02020603050405020304" pitchFamily="18" charset="0"/>
              </a:rPr>
              <a:t>向前</a:t>
            </a:r>
            <a:r>
              <a:rPr lang="zh-TW" altLang="zh-HK" dirty="0">
                <a:latin typeface="SimSun" panose="02010600030101010101" pitchFamily="2" charset="-122"/>
                <a:ea typeface="SimSun" panose="02010600030101010101" pitchFamily="2" charset="-122"/>
                <a:cs typeface="Times New Roman" panose="02020603050405020304" pitchFamily="18" charset="0"/>
              </a:rPr>
              <a:t>來查訪的經濟警察說明存放物資的情況</a:t>
            </a:r>
            <a:r>
              <a:rPr lang="zh-TW" altLang="zh-HK" dirty="0" smtClean="0">
                <a:latin typeface="SimSun" panose="02010600030101010101" pitchFamily="2" charset="-122"/>
                <a:ea typeface="SimSun" panose="02010600030101010101" pitchFamily="2" charset="-122"/>
                <a:cs typeface="Times New Roman" panose="02020603050405020304" pitchFamily="18" charset="0"/>
              </a:rPr>
              <a:t>。</a:t>
            </a:r>
            <a:endParaRPr lang="zh-HK" altLang="en-US"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83281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355901" y="644096"/>
            <a:ext cx="8568952" cy="1815882"/>
          </a:xfrm>
          <a:prstGeom prst="rect">
            <a:avLst/>
          </a:prstGeom>
          <a:solidFill>
            <a:schemeClr val="accent4">
              <a:lumMod val="20000"/>
              <a:lumOff val="80000"/>
            </a:schemeClr>
          </a:solidFill>
        </p:spPr>
        <p:txBody>
          <a:bodyPr wrap="square" rtlCol="0">
            <a:spAutoFit/>
          </a:bodyPr>
          <a:lstStyle/>
          <a:p>
            <a:r>
              <a:rPr lang="zh-TW" altLang="en-US" sz="1600" dirty="0" smtClean="0">
                <a:latin typeface="SimSun" panose="02010600030101010101" pitchFamily="2" charset="-122"/>
                <a:ea typeface="SimSun" panose="02010600030101010101" pitchFamily="2" charset="-122"/>
              </a:rPr>
              <a:t>上海</a:t>
            </a:r>
            <a:r>
              <a:rPr lang="zh-TW" altLang="en-US" sz="1600" dirty="0">
                <a:latin typeface="SimSun" panose="02010600030101010101" pitchFamily="2" charset="-122"/>
                <a:ea typeface="SimSun" panose="02010600030101010101" pitchFamily="2" charset="-122"/>
              </a:rPr>
              <a:t>「煤炭大王」、「火柴大王」劉鴻生，由於畏懼蔣經國威逼，被迫忍痛交出黃金八百條（每條重十兩）、二百三十萬美元、銀元數千枚；抗戰時期到美國為政府奔走借款，受到蔣介石嘉許的上海商業儲蓄銀行總經理陳光甫，在蔣經國與之會面後，迫於形勢，交出一百一十四萬美元，「移存」中央銀行；金城銀行總經理周作民唯恐被蔣經國「召見」，嚇得不敢住在家裡，幾乎每天晚上得換住所睡覺，最後仍被蔣經國手下騷擾，萬不得已，只有托病住進上海虹橋療養院，但警察局仍窮追不捨，派人進入醫院，強迫周作民簽名具結，非經有關部門批准，不准擅離上海。</a:t>
            </a:r>
            <a:endParaRPr lang="en-US" altLang="zh-CN" sz="1600" dirty="0">
              <a:latin typeface="SimSun" panose="02010600030101010101" pitchFamily="2" charset="-122"/>
              <a:ea typeface="SimSun" panose="02010600030101010101" pitchFamily="2" charset="-122"/>
            </a:endParaRPr>
          </a:p>
        </p:txBody>
      </p:sp>
      <p:sp>
        <p:nvSpPr>
          <p:cNvPr id="3" name="TextBox 13"/>
          <p:cNvSpPr txBox="1"/>
          <p:nvPr/>
        </p:nvSpPr>
        <p:spPr>
          <a:xfrm>
            <a:off x="6084168" y="2459978"/>
            <a:ext cx="2808312" cy="246221"/>
          </a:xfrm>
          <a:prstGeom prst="rect">
            <a:avLst/>
          </a:prstGeom>
          <a:noFill/>
        </p:spPr>
        <p:txBody>
          <a:bodyPr wrap="square" rtlCol="0">
            <a:spAutoFit/>
          </a:bodyPr>
          <a:lstStyle/>
          <a:p>
            <a:r>
              <a:rPr lang="zh-HK" altLang="en-US" sz="1000" dirty="0" smtClean="0">
                <a:latin typeface="SimSun" panose="02010600030101010101" pitchFamily="2" charset="-122"/>
                <a:ea typeface="SimSun" panose="02010600030101010101" pitchFamily="2" charset="-122"/>
              </a:rPr>
              <a:t>王</a:t>
            </a:r>
            <a:r>
              <a:rPr lang="zh-HK" altLang="en-US" sz="1000" dirty="0">
                <a:latin typeface="SimSun" panose="02010600030101010101" pitchFamily="2" charset="-122"/>
                <a:ea typeface="SimSun" panose="02010600030101010101" pitchFamily="2" charset="-122"/>
              </a:rPr>
              <a:t>丰</a:t>
            </a:r>
            <a:r>
              <a:rPr lang="zh-TW" altLang="en-US" sz="1000" dirty="0" smtClean="0">
                <a:latin typeface="SimSun" panose="02010600030101010101" pitchFamily="2" charset="-122"/>
                <a:ea typeface="SimSun" panose="02010600030101010101" pitchFamily="2" charset="-122"/>
              </a:rPr>
              <a:t>：</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蔣介石父子</a:t>
            </a:r>
            <a:r>
              <a:rPr lang="en-US" altLang="zh-TW" sz="1000" dirty="0" smtClean="0">
                <a:latin typeface="SimSun" panose="02010600030101010101" pitchFamily="2" charset="-122"/>
                <a:ea typeface="SimSun" panose="02010600030101010101" pitchFamily="2" charset="-122"/>
              </a:rPr>
              <a:t>1949</a:t>
            </a:r>
            <a:r>
              <a:rPr lang="zh-TW" altLang="en-US" sz="1000" dirty="0" smtClean="0">
                <a:latin typeface="SimSun" panose="02010600030101010101" pitchFamily="2" charset="-122"/>
                <a:ea typeface="SimSun" panose="02010600030101010101" pitchFamily="2" charset="-122"/>
              </a:rPr>
              <a:t>危機檔案</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a:t>
            </a:r>
            <a:r>
              <a:rPr lang="zh-CN" altLang="en-US" sz="1000" dirty="0" smtClean="0"/>
              <a:t>頁</a:t>
            </a:r>
            <a:r>
              <a:rPr lang="en-US" altLang="zh-TW" sz="1000" dirty="0" smtClean="0"/>
              <a:t>103</a:t>
            </a:r>
            <a:r>
              <a:rPr lang="zh-TW" altLang="en-US" sz="1000" dirty="0" smtClean="0"/>
              <a:t>。</a:t>
            </a:r>
            <a:endParaRPr lang="zh-HK" altLang="en-US" sz="1000" dirty="0"/>
          </a:p>
        </p:txBody>
      </p:sp>
      <p:pic>
        <p:nvPicPr>
          <p:cNvPr id="6" name="Picture 2" descr="ç«æ´å¤§ç åé´»ç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924" y="2958479"/>
            <a:ext cx="2329086" cy="302433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2178585" y="5598079"/>
            <a:ext cx="877163" cy="369332"/>
          </a:xfrm>
          <a:prstGeom prst="rect">
            <a:avLst/>
          </a:prstGeom>
          <a:noFill/>
        </p:spPr>
        <p:txBody>
          <a:bodyPr wrap="none" rtlCol="0">
            <a:spAutoFit/>
          </a:bodyPr>
          <a:lstStyle/>
          <a:p>
            <a:r>
              <a:rPr lang="zh-TW" altLang="en-US" b="1" dirty="0" smtClean="0">
                <a:solidFill>
                  <a:srgbClr val="FFFF00"/>
                </a:solidFill>
              </a:rPr>
              <a:t>劉鴻生</a:t>
            </a:r>
            <a:endParaRPr lang="zh-HK" altLang="en-US" b="1" dirty="0">
              <a:solidFill>
                <a:srgbClr val="FFFF00"/>
              </a:solidFill>
            </a:endParaRPr>
          </a:p>
        </p:txBody>
      </p:sp>
      <p:pic>
        <p:nvPicPr>
          <p:cNvPr id="8" name="Picture 4" descr="ä¸æµ·åæ¥­å²èéè¡ç¸½ç¶ç é³åç«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653" y="2910414"/>
            <a:ext cx="2420669" cy="30831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3549240" y="5585462"/>
            <a:ext cx="877163" cy="369332"/>
          </a:xfrm>
          <a:prstGeom prst="rect">
            <a:avLst/>
          </a:prstGeom>
          <a:noFill/>
        </p:spPr>
        <p:txBody>
          <a:bodyPr wrap="none" rtlCol="0">
            <a:spAutoFit/>
          </a:bodyPr>
          <a:lstStyle/>
          <a:p>
            <a:r>
              <a:rPr lang="zh-TW" altLang="en-US" b="1" dirty="0" smtClean="0">
                <a:solidFill>
                  <a:srgbClr val="FFFF00"/>
                </a:solidFill>
              </a:rPr>
              <a:t>陳光甫</a:t>
            </a:r>
            <a:endParaRPr lang="zh-HK" altLang="en-US" b="1" dirty="0">
              <a:solidFill>
                <a:srgbClr val="FFFF00"/>
              </a:solidFill>
            </a:endParaRPr>
          </a:p>
        </p:txBody>
      </p:sp>
      <p:pic>
        <p:nvPicPr>
          <p:cNvPr id="10" name="Picture 8" descr="https://upload.wikimedia.org/wikipedia/commons/9/92/Zhou_Zuomi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703" y="2899674"/>
            <a:ext cx="1939242" cy="3093857"/>
          </a:xfrm>
          <a:prstGeom prst="rect">
            <a:avLst/>
          </a:prstGeom>
          <a:solidFill>
            <a:schemeClr val="bg1"/>
          </a:solidFill>
          <a:ln>
            <a:solidFill>
              <a:schemeClr val="accent1"/>
            </a:solidFill>
          </a:ln>
          <a:extLst/>
        </p:spPr>
      </p:pic>
      <p:sp>
        <p:nvSpPr>
          <p:cNvPr id="11" name="文字方塊 10"/>
          <p:cNvSpPr txBox="1"/>
          <p:nvPr/>
        </p:nvSpPr>
        <p:spPr>
          <a:xfrm>
            <a:off x="7049742" y="5085184"/>
            <a:ext cx="877163" cy="369332"/>
          </a:xfrm>
          <a:prstGeom prst="rect">
            <a:avLst/>
          </a:prstGeom>
          <a:noFill/>
        </p:spPr>
        <p:txBody>
          <a:bodyPr wrap="none" rtlCol="0">
            <a:spAutoFit/>
          </a:bodyPr>
          <a:lstStyle/>
          <a:p>
            <a:r>
              <a:rPr lang="zh-TW" altLang="en-US" b="1" dirty="0" smtClean="0">
                <a:solidFill>
                  <a:srgbClr val="FFFF00"/>
                </a:solidFill>
              </a:rPr>
              <a:t>周作民</a:t>
            </a:r>
            <a:endParaRPr lang="zh-HK" altLang="en-US" b="1" dirty="0">
              <a:solidFill>
                <a:srgbClr val="FFFF00"/>
              </a:solidFill>
            </a:endParaRPr>
          </a:p>
        </p:txBody>
      </p:sp>
      <p:sp>
        <p:nvSpPr>
          <p:cNvPr id="12" name="TextBox 1"/>
          <p:cNvSpPr txBox="1"/>
          <p:nvPr/>
        </p:nvSpPr>
        <p:spPr>
          <a:xfrm>
            <a:off x="335373" y="139968"/>
            <a:ext cx="1212291" cy="461665"/>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打老虎</a:t>
            </a:r>
            <a:endParaRPr lang="en-US" altLang="zh-TW" sz="2400" dirty="0">
              <a:latin typeface="Adobe 繁黑體 Std B" pitchFamily="34" charset="-128"/>
              <a:ea typeface="Adobe 繁黑體 Std B" pitchFamily="34" charset="-128"/>
            </a:endParaRPr>
          </a:p>
        </p:txBody>
      </p:sp>
    </p:spTree>
    <p:extLst>
      <p:ext uri="{BB962C8B-B14F-4D97-AF65-F5344CB8AC3E}">
        <p14:creationId xmlns:p14="http://schemas.microsoft.com/office/powerpoint/2010/main" val="3982749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p:nvPr/>
        </p:nvSpPr>
        <p:spPr>
          <a:xfrm>
            <a:off x="179512" y="188640"/>
            <a:ext cx="3528392" cy="6494085"/>
          </a:xfrm>
          <a:prstGeom prst="rect">
            <a:avLst/>
          </a:prstGeom>
          <a:solidFill>
            <a:schemeClr val="accent3">
              <a:lumMod val="20000"/>
              <a:lumOff val="80000"/>
            </a:schemeClr>
          </a:solidFill>
        </p:spPr>
        <p:txBody>
          <a:bodyPr wrap="square" rtlCol="0">
            <a:spAutoFit/>
          </a:bodyPr>
          <a:lstStyle/>
          <a:p>
            <a:r>
              <a:rPr lang="zh-TW" altLang="en-US" sz="1600" b="1" dirty="0">
                <a:latin typeface="SimSun" panose="02010600030101010101" pitchFamily="2" charset="-122"/>
                <a:ea typeface="SimSun" panose="02010600030101010101" pitchFamily="2" charset="-122"/>
              </a:rPr>
              <a:t>陶</a:t>
            </a:r>
            <a:r>
              <a:rPr lang="zh-TW" altLang="en-US" sz="1600" b="1" dirty="0" smtClean="0">
                <a:latin typeface="SimSun" panose="02010600030101010101" pitchFamily="2" charset="-122"/>
                <a:ea typeface="SimSun" panose="02010600030101010101" pitchFamily="2" charset="-122"/>
              </a:rPr>
              <a:t>啟明案</a:t>
            </a:r>
            <a:endParaRPr lang="en-US" altLang="zh-TW" sz="1600" b="1" dirty="0" smtClean="0">
              <a:latin typeface="SimSun" panose="02010600030101010101" pitchFamily="2" charset="-122"/>
              <a:ea typeface="SimSun" panose="02010600030101010101" pitchFamily="2" charset="-122"/>
            </a:endParaRPr>
          </a:p>
          <a:p>
            <a:r>
              <a:rPr lang="zh-TW" altLang="en-US" sz="1600" dirty="0" smtClean="0">
                <a:latin typeface="SimSun" panose="02010600030101010101" pitchFamily="2" charset="-122"/>
                <a:ea typeface="SimSun" panose="02010600030101010101" pitchFamily="2" charset="-122"/>
              </a:rPr>
              <a:t>第一隻被蔣經國槍斃的「老虎」是財政部秘書陶啟明，此人在得知金圓券即將發行的絕對機密後，不僅唆使妻子拋售手上股票，更串通不法商人拋售永紗股票，從中牟取內線交易巨額利潤。事緣</a:t>
            </a:r>
            <a:r>
              <a:rPr lang="en-US" altLang="zh-TW" sz="1600" dirty="0" smtClean="0">
                <a:ea typeface="SimSun" panose="02010600030101010101" pitchFamily="2" charset="-122"/>
              </a:rPr>
              <a:t>1948</a:t>
            </a:r>
            <a:r>
              <a:rPr lang="zh-TW" altLang="en-US" sz="1600" dirty="0" smtClean="0">
                <a:ea typeface="SimSun" panose="02010600030101010101" pitchFamily="2" charset="-122"/>
              </a:rPr>
              <a:t>年</a:t>
            </a:r>
            <a:r>
              <a:rPr lang="en-US" altLang="zh-TW" sz="1600" dirty="0" smtClean="0">
                <a:ea typeface="SimSun" panose="02010600030101010101" pitchFamily="2" charset="-122"/>
              </a:rPr>
              <a:t>5</a:t>
            </a:r>
            <a:r>
              <a:rPr lang="zh-TW" altLang="en-US" sz="1600" dirty="0" smtClean="0">
                <a:ea typeface="SimSun" panose="02010600030101010101" pitchFamily="2" charset="-122"/>
              </a:rPr>
              <a:t>、</a:t>
            </a:r>
            <a:r>
              <a:rPr lang="en-US" altLang="zh-TW" sz="1600" dirty="0" smtClean="0">
                <a:ea typeface="SimSun" panose="02010600030101010101" pitchFamily="2" charset="-122"/>
              </a:rPr>
              <a:t>6</a:t>
            </a:r>
            <a:r>
              <a:rPr lang="zh-TW" altLang="en-US" sz="1600" dirty="0" smtClean="0">
                <a:latin typeface="SimSun" panose="02010600030101010101" pitchFamily="2" charset="-122"/>
                <a:ea typeface="SimSun" panose="02010600030101010101" pitchFamily="2" charset="-122"/>
              </a:rPr>
              <a:t>月間，任職財政部主任秘書的徐百齊引薦陶啟明進入財政部擔任秘書。兩個月後，政府計畫幣制改革。</a:t>
            </a:r>
            <a:r>
              <a:rPr lang="en-US" altLang="zh-TW" sz="1600" dirty="0" smtClean="0">
                <a:ea typeface="SimSun" panose="02010600030101010101" pitchFamily="2" charset="-122"/>
              </a:rPr>
              <a:t>8</a:t>
            </a:r>
            <a:r>
              <a:rPr lang="zh-TW" altLang="en-US" sz="1600" dirty="0" smtClean="0">
                <a:ea typeface="SimSun" panose="02010600030101010101" pitchFamily="2" charset="-122"/>
              </a:rPr>
              <a:t>月</a:t>
            </a:r>
            <a:r>
              <a:rPr lang="en-US" altLang="zh-TW" sz="1600" dirty="0" smtClean="0">
                <a:ea typeface="SimSun" panose="02010600030101010101" pitchFamily="2" charset="-122"/>
              </a:rPr>
              <a:t>18</a:t>
            </a:r>
            <a:r>
              <a:rPr lang="zh-TW" altLang="en-US" sz="1600" dirty="0" smtClean="0">
                <a:latin typeface="SimSun" panose="02010600030101010101" pitchFamily="2" charset="-122"/>
                <a:ea typeface="SimSun" panose="02010600030101010101" pitchFamily="2" charset="-122"/>
              </a:rPr>
              <a:t>日星期三上午，徐百齊於有意無意間與陶啟明談及金圓券發行計畫，政府將通令全國銀行、錢莊暫停營業。陶得知消息後，知股票市場必有巨幅波動，急欲將手中持有的股票脫手。於是第二天請假，隨即當天下午飛到上海。到上海找到妻子李國蘭後，陶妻聯同其兄李伯勤、友人楊淑瑤於</a:t>
            </a:r>
            <a:r>
              <a:rPr lang="en-US" altLang="zh-TW" sz="1600" dirty="0" smtClean="0">
                <a:ea typeface="SimSun" panose="02010600030101010101" pitchFamily="2" charset="-122"/>
              </a:rPr>
              <a:t>8</a:t>
            </a:r>
            <a:r>
              <a:rPr lang="zh-TW" altLang="en-US" sz="1600" dirty="0" smtClean="0">
                <a:ea typeface="SimSun" panose="02010600030101010101" pitchFamily="2" charset="-122"/>
              </a:rPr>
              <a:t>月</a:t>
            </a:r>
            <a:r>
              <a:rPr lang="en-US" altLang="zh-TW" sz="1600" dirty="0" smtClean="0">
                <a:ea typeface="SimSun" panose="02010600030101010101" pitchFamily="2" charset="-122"/>
              </a:rPr>
              <a:t>19</a:t>
            </a:r>
            <a:r>
              <a:rPr lang="zh-TW" altLang="en-US" sz="1600" dirty="0" smtClean="0">
                <a:latin typeface="SimSun" panose="02010600030101010101" pitchFamily="2" charset="-122"/>
                <a:ea typeface="SimSun" panose="02010600030101010101" pitchFamily="2" charset="-122"/>
              </a:rPr>
              <a:t>日拋售手中永紗股票</a:t>
            </a:r>
            <a:r>
              <a:rPr lang="en-US" altLang="zh-TW" sz="1600" dirty="0" smtClean="0">
                <a:latin typeface="SimSun" panose="02010600030101010101" pitchFamily="2" charset="-122"/>
                <a:ea typeface="SimSun" panose="02010600030101010101" pitchFamily="2" charset="-122"/>
              </a:rPr>
              <a:t>,</a:t>
            </a:r>
            <a:r>
              <a:rPr lang="zh-TW" altLang="en-US" sz="1600" dirty="0" smtClean="0">
                <a:latin typeface="SimSun" panose="02010600030101010101" pitchFamily="2" charset="-122"/>
                <a:ea typeface="SimSun" panose="02010600030101010101" pitchFamily="2" charset="-122"/>
              </a:rPr>
              <a:t>計李國蘭、楊淑瑤各二百萬股、李伯勤三百萬股</a:t>
            </a:r>
            <a:r>
              <a:rPr lang="en-US" altLang="zh-TW" sz="1600" dirty="0" smtClean="0">
                <a:latin typeface="SimSun" panose="02010600030101010101" pitchFamily="2" charset="-122"/>
                <a:ea typeface="SimSun" panose="02010600030101010101" pitchFamily="2" charset="-122"/>
              </a:rPr>
              <a:t>,</a:t>
            </a:r>
            <a:r>
              <a:rPr lang="zh-TW" altLang="en-US" sz="1600" dirty="0" smtClean="0">
                <a:latin typeface="SimSun" panose="02010600030101010101" pitchFamily="2" charset="-122"/>
                <a:ea typeface="SimSun" panose="02010600030101010101" pitchFamily="2" charset="-122"/>
              </a:rPr>
              <a:t>亦有說李國蘭拋售四百萬股</a:t>
            </a:r>
            <a:r>
              <a:rPr lang="en-US" altLang="zh-TW" sz="1600" dirty="0" smtClean="0">
                <a:latin typeface="SimSun" panose="02010600030101010101" pitchFamily="2" charset="-122"/>
                <a:ea typeface="SimSun" panose="02010600030101010101" pitchFamily="2" charset="-122"/>
              </a:rPr>
              <a:t>,</a:t>
            </a:r>
            <a:r>
              <a:rPr lang="zh-TW" altLang="en-US" sz="1600" dirty="0" smtClean="0">
                <a:latin typeface="SimSun" panose="02010600030101010101" pitchFamily="2" charset="-122"/>
                <a:ea typeface="SimSun" panose="02010600030101010101" pitchFamily="2" charset="-122"/>
              </a:rPr>
              <a:t>獲利達八十億法幣。此案偵破後</a:t>
            </a:r>
            <a:r>
              <a:rPr lang="en-US" altLang="zh-TW" sz="1600" dirty="0" smtClean="0">
                <a:latin typeface="SimSun" panose="02010600030101010101" pitchFamily="2" charset="-122"/>
                <a:ea typeface="SimSun" panose="02010600030101010101" pitchFamily="2" charset="-122"/>
              </a:rPr>
              <a:t>,</a:t>
            </a:r>
            <a:r>
              <a:rPr lang="zh-TW" altLang="en-US" sz="1600" dirty="0" smtClean="0">
                <a:latin typeface="SimSun" panose="02010600030101010101" pitchFamily="2" charset="-122"/>
                <a:ea typeface="SimSun" panose="02010600030101010101" pitchFamily="2" charset="-122"/>
              </a:rPr>
              <a:t>陶啟明被判處死刑</a:t>
            </a:r>
            <a:r>
              <a:rPr lang="en-US" altLang="zh-TW" sz="1600" dirty="0" smtClean="0">
                <a:latin typeface="SimSun" panose="02010600030101010101" pitchFamily="2" charset="-122"/>
                <a:ea typeface="SimSun" panose="02010600030101010101" pitchFamily="2" charset="-122"/>
              </a:rPr>
              <a:t>,</a:t>
            </a:r>
            <a:r>
              <a:rPr lang="zh-TW" altLang="en-US" sz="1600" dirty="0" smtClean="0">
                <a:latin typeface="SimSun" panose="02010600030101010101" pitchFamily="2" charset="-122"/>
                <a:ea typeface="SimSun" panose="02010600030101010101" pitchFamily="2" charset="-122"/>
              </a:rPr>
              <a:t>就地槍決。</a:t>
            </a:r>
            <a:endParaRPr lang="en-US" altLang="zh-TW" sz="1600" dirty="0" smtClean="0">
              <a:latin typeface="SimSun" panose="02010600030101010101" pitchFamily="2" charset="-122"/>
              <a:ea typeface="SimSun" panose="02010600030101010101" pitchFamily="2" charset="-122"/>
            </a:endParaRPr>
          </a:p>
          <a:p>
            <a:endParaRPr lang="en-US" altLang="zh-TW" sz="1600" dirty="0" smtClean="0">
              <a:latin typeface="SimSun" panose="02010600030101010101" pitchFamily="2" charset="-122"/>
              <a:ea typeface="SimSun" panose="02010600030101010101" pitchFamily="2" charset="-122"/>
            </a:endParaRPr>
          </a:p>
          <a:p>
            <a:endParaRPr lang="en-US" altLang="zh-TW" sz="1600" dirty="0" smtClean="0">
              <a:latin typeface="SimSun" panose="02010600030101010101" pitchFamily="2" charset="-122"/>
              <a:ea typeface="SimSun" panose="02010600030101010101" pitchFamily="2" charset="-122"/>
            </a:endParaRPr>
          </a:p>
          <a:p>
            <a:endParaRPr lang="zh-HK" altLang="en-US" sz="1600" dirty="0">
              <a:latin typeface="SimSun" panose="02010600030101010101" pitchFamily="2" charset="-122"/>
              <a:ea typeface="SimSun" panose="02010600030101010101" pitchFamily="2" charset="-122"/>
            </a:endParaRPr>
          </a:p>
        </p:txBody>
      </p:sp>
      <p:sp>
        <p:nvSpPr>
          <p:cNvPr id="3" name="TextBox 13"/>
          <p:cNvSpPr txBox="1"/>
          <p:nvPr/>
        </p:nvSpPr>
        <p:spPr>
          <a:xfrm>
            <a:off x="395536" y="6425540"/>
            <a:ext cx="3312368" cy="246221"/>
          </a:xfrm>
          <a:prstGeom prst="rect">
            <a:avLst/>
          </a:prstGeom>
          <a:noFill/>
        </p:spPr>
        <p:txBody>
          <a:bodyPr wrap="square" rtlCol="0">
            <a:spAutoFit/>
          </a:bodyPr>
          <a:lstStyle/>
          <a:p>
            <a:r>
              <a:rPr lang="zh-TW" altLang="en-US" sz="1000" dirty="0" smtClean="0">
                <a:latin typeface="SimSun" panose="02010600030101010101" pitchFamily="2" charset="-122"/>
                <a:ea typeface="SimSun" panose="02010600030101010101" pitchFamily="2" charset="-122"/>
              </a:rPr>
              <a:t>參考</a:t>
            </a:r>
            <a:r>
              <a:rPr lang="zh-HK" altLang="en-US" sz="1000" dirty="0" smtClean="0">
                <a:latin typeface="SimSun" panose="02010600030101010101" pitchFamily="2" charset="-122"/>
                <a:ea typeface="SimSun" panose="02010600030101010101" pitchFamily="2" charset="-122"/>
              </a:rPr>
              <a:t>王</a:t>
            </a:r>
            <a:r>
              <a:rPr lang="zh-HK" altLang="en-US" sz="1000" dirty="0">
                <a:latin typeface="SimSun" panose="02010600030101010101" pitchFamily="2" charset="-122"/>
                <a:ea typeface="SimSun" panose="02010600030101010101" pitchFamily="2" charset="-122"/>
              </a:rPr>
              <a:t>丰</a:t>
            </a:r>
            <a:r>
              <a:rPr lang="zh-TW" altLang="en-US" sz="1000" dirty="0" smtClean="0">
                <a:latin typeface="SimSun" panose="02010600030101010101" pitchFamily="2" charset="-122"/>
                <a:ea typeface="SimSun" panose="02010600030101010101" pitchFamily="2" charset="-122"/>
              </a:rPr>
              <a:t>：</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蔣介石父子</a:t>
            </a:r>
            <a:r>
              <a:rPr lang="en-US" altLang="zh-TW" sz="1000" dirty="0" smtClean="0">
                <a:latin typeface="SimSun" panose="02010600030101010101" pitchFamily="2" charset="-122"/>
                <a:ea typeface="SimSun" panose="02010600030101010101" pitchFamily="2" charset="-122"/>
              </a:rPr>
              <a:t>1949</a:t>
            </a:r>
            <a:r>
              <a:rPr lang="zh-TW" altLang="en-US" sz="1000" dirty="0" smtClean="0">
                <a:latin typeface="SimSun" panose="02010600030101010101" pitchFamily="2" charset="-122"/>
                <a:ea typeface="SimSun" panose="02010600030101010101" pitchFamily="2" charset="-122"/>
              </a:rPr>
              <a:t>危機檔案</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a:t>
            </a:r>
            <a:r>
              <a:rPr lang="zh-CN" altLang="en-US" sz="1000" dirty="0" smtClean="0"/>
              <a:t>頁</a:t>
            </a:r>
            <a:r>
              <a:rPr lang="en-US" altLang="zh-TW" sz="1000" dirty="0" smtClean="0"/>
              <a:t>109,</a:t>
            </a:r>
            <a:r>
              <a:rPr lang="zh-TW" altLang="en-US" sz="1000" dirty="0" smtClean="0"/>
              <a:t> </a:t>
            </a:r>
            <a:r>
              <a:rPr lang="en-US" altLang="zh-TW" sz="1000" dirty="0" smtClean="0"/>
              <a:t>114</a:t>
            </a:r>
            <a:r>
              <a:rPr lang="zh-TW" altLang="en-US" sz="1000" dirty="0" smtClean="0"/>
              <a:t>。</a:t>
            </a:r>
            <a:endParaRPr lang="zh-HK" altLang="en-US" sz="1000" dirty="0"/>
          </a:p>
        </p:txBody>
      </p:sp>
      <p:sp>
        <p:nvSpPr>
          <p:cNvPr id="4" name="TextBox 10"/>
          <p:cNvSpPr txBox="1"/>
          <p:nvPr/>
        </p:nvSpPr>
        <p:spPr>
          <a:xfrm>
            <a:off x="3779912" y="188640"/>
            <a:ext cx="5256585" cy="6494085"/>
          </a:xfrm>
          <a:prstGeom prst="rect">
            <a:avLst/>
          </a:prstGeom>
          <a:solidFill>
            <a:schemeClr val="accent1">
              <a:lumMod val="20000"/>
              <a:lumOff val="80000"/>
            </a:schemeClr>
          </a:solidFill>
        </p:spPr>
        <p:txBody>
          <a:bodyPr wrap="square" rtlCol="0">
            <a:spAutoFit/>
          </a:bodyPr>
          <a:lstStyle/>
          <a:p>
            <a:r>
              <a:rPr lang="zh-TW" altLang="en-US" sz="1600" b="1" dirty="0" smtClean="0">
                <a:latin typeface="SimSun" panose="02010600030101010101" pitchFamily="2" charset="-122"/>
                <a:ea typeface="SimSun" panose="02010600030101010101" pitchFamily="2" charset="-122"/>
              </a:rPr>
              <a:t>楊</a:t>
            </a:r>
            <a:r>
              <a:rPr lang="zh-TW" altLang="en-US" sz="1600" b="1" dirty="0">
                <a:latin typeface="SimSun" panose="02010600030101010101" pitchFamily="2" charset="-122"/>
                <a:ea typeface="SimSun" panose="02010600030101010101" pitchFamily="2" charset="-122"/>
              </a:rPr>
              <a:t>子公司</a:t>
            </a:r>
            <a:r>
              <a:rPr lang="zh-TW" altLang="en-US" sz="1600" b="1" dirty="0" smtClean="0">
                <a:latin typeface="SimSun" panose="02010600030101010101" pitchFamily="2" charset="-122"/>
                <a:ea typeface="SimSun" panose="02010600030101010101" pitchFamily="2" charset="-122"/>
              </a:rPr>
              <a:t>案</a:t>
            </a:r>
            <a:endParaRPr lang="en-US" altLang="zh-TW" sz="1600" b="1" dirty="0" smtClean="0">
              <a:latin typeface="SimSun" panose="02010600030101010101" pitchFamily="2" charset="-122"/>
              <a:ea typeface="SimSun" panose="02010600030101010101" pitchFamily="2" charset="-122"/>
            </a:endParaRPr>
          </a:p>
          <a:p>
            <a:r>
              <a:rPr lang="zh-TW" altLang="en-US" sz="1600" dirty="0" smtClean="0">
                <a:latin typeface="SimSun" panose="02010600030101010101" pitchFamily="2" charset="-122"/>
                <a:ea typeface="SimSun" panose="02010600030101010101" pitchFamily="2" charset="-122"/>
              </a:rPr>
              <a:t>替</a:t>
            </a:r>
            <a:r>
              <a:rPr lang="zh-TW" altLang="en-US" sz="1600" dirty="0">
                <a:latin typeface="SimSun" panose="02010600030101010101" pitchFamily="2" charset="-122"/>
                <a:ea typeface="SimSun" panose="02010600030101010101" pitchFamily="2" charset="-122"/>
              </a:rPr>
              <a:t>李伯勤、李國蘭及楊淑瑤賣出股票的經手人是「上海皇帝」杜月笙的三公子杜維屏。杜維屏是上海鴻興證券號負責人。調查人員處理陶啟明案</a:t>
            </a:r>
            <a:r>
              <a:rPr lang="zh-TW" altLang="en-US" sz="1600" dirty="0" smtClean="0">
                <a:latin typeface="SimSun" panose="02010600030101010101" pitchFamily="2" charset="-122"/>
                <a:ea typeface="SimSun" panose="02010600030101010101" pitchFamily="2" charset="-122"/>
              </a:rPr>
              <a:t>時查出</a:t>
            </a:r>
            <a:r>
              <a:rPr lang="zh-TW" altLang="en-US" sz="1600" dirty="0">
                <a:latin typeface="SimSun" panose="02010600030101010101" pitchFamily="2" charset="-122"/>
                <a:ea typeface="SimSun" panose="02010600030101010101" pitchFamily="2" charset="-122"/>
              </a:rPr>
              <a:t>李國蘭透過鴻興證券賣出四百萬股股票。上海經濟警察進一步又查獲杜在證券市場奉令停業之後仍大量從事場外交易。杜與另一名從事場外交易的林樂耕被傳訊及扣押，鴻興的營業執照也被吊銷</a:t>
            </a:r>
            <a:r>
              <a:rPr lang="zh-TW" altLang="en-US" sz="1600" dirty="0" smtClean="0">
                <a:latin typeface="SimSun" panose="02010600030101010101" pitchFamily="2" charset="-122"/>
                <a:ea typeface="SimSun" panose="02010600030101010101" pitchFamily="2" charset="-122"/>
              </a:rPr>
              <a:t>。杜月笙對此十分不滿，向蔣經國提出抗議，指出孔氏家族（蔣夫人宋美齡大姊宋靄玲丈夫孔祥熙）子弟倚仗</a:t>
            </a:r>
            <a:r>
              <a:rPr lang="zh-TW" altLang="en-US" sz="1600" dirty="0">
                <a:latin typeface="SimSun" panose="02010600030101010101" pitchFamily="2" charset="-122"/>
                <a:ea typeface="SimSun" panose="02010600030101010101" pitchFamily="2" charset="-122"/>
              </a:rPr>
              <a:t>蔣</a:t>
            </a:r>
            <a:r>
              <a:rPr lang="zh-TW" altLang="en-US" sz="1600" dirty="0" smtClean="0">
                <a:latin typeface="SimSun" panose="02010600030101010101" pitchFamily="2" charset="-122"/>
                <a:ea typeface="SimSun" panose="02010600030101010101" pitchFamily="2" charset="-122"/>
              </a:rPr>
              <a:t>夫人勢力大搞民生用品</a:t>
            </a:r>
            <a:r>
              <a:rPr lang="zh-TW" altLang="en-US" sz="1600" dirty="0">
                <a:latin typeface="SimSun" panose="02010600030101010101" pitchFamily="2" charset="-122"/>
                <a:ea typeface="SimSun" panose="02010600030101010101" pitchFamily="2" charset="-122"/>
              </a:rPr>
              <a:t>囤積居奇</a:t>
            </a:r>
            <a:r>
              <a:rPr lang="zh-TW" altLang="en-US" sz="1600" dirty="0" smtClean="0">
                <a:latin typeface="SimSun" panose="02010600030101010101" pitchFamily="2" charset="-122"/>
                <a:ea typeface="SimSun" panose="02010600030101010101" pitchFamily="2" charset="-122"/>
              </a:rPr>
              <a:t>，反而可以逍遙法外。但調查過程中，發現孔祥熙兒子孔令侃的「楊子實業公司」倉庫只有一批糖，經化驗後證實是醫藥用的化學糖而非民生食用的糖，因此不能法辦楊子公司及孔令侃。這卻導致謠言滿天，鬧得沸沸揚揚，更傳聞因此孔令侃告狀至宋美齡處。蔣經國曾表示此案引起外界誤會其辦事不公，以後不能有效推動任何經濟管制工作，而抵抗力量亦甚大。最後「打虎」的行動無疾而終。</a:t>
            </a:r>
            <a:endParaRPr lang="en-US" altLang="zh-TW" sz="1600" dirty="0" smtClean="0">
              <a:latin typeface="SimSun" panose="02010600030101010101" pitchFamily="2" charset="-122"/>
              <a:ea typeface="SimSun" panose="02010600030101010101" pitchFamily="2" charset="-122"/>
            </a:endParaRPr>
          </a:p>
          <a:p>
            <a:endParaRPr lang="en-US" altLang="zh-HK" sz="1600" dirty="0">
              <a:latin typeface="SimSun" panose="02010600030101010101" pitchFamily="2" charset="-122"/>
              <a:ea typeface="SimSun" panose="02010600030101010101" pitchFamily="2" charset="-122"/>
            </a:endParaRPr>
          </a:p>
          <a:p>
            <a:endParaRPr lang="en-US" altLang="zh-HK" sz="1600" dirty="0" smtClean="0">
              <a:latin typeface="SimSun" panose="02010600030101010101" pitchFamily="2" charset="-122"/>
              <a:ea typeface="SimSun" panose="02010600030101010101" pitchFamily="2" charset="-122"/>
            </a:endParaRPr>
          </a:p>
          <a:p>
            <a:endParaRPr lang="en-US" altLang="zh-HK" sz="1600" dirty="0">
              <a:latin typeface="SimSun" panose="02010600030101010101" pitchFamily="2" charset="-122"/>
              <a:ea typeface="SimSun" panose="02010600030101010101" pitchFamily="2" charset="-122"/>
            </a:endParaRPr>
          </a:p>
          <a:p>
            <a:endParaRPr lang="en-US" altLang="zh-HK" sz="1600" dirty="0" smtClean="0">
              <a:latin typeface="SimSun" panose="02010600030101010101" pitchFamily="2" charset="-122"/>
              <a:ea typeface="SimSun" panose="02010600030101010101" pitchFamily="2" charset="-122"/>
            </a:endParaRPr>
          </a:p>
          <a:p>
            <a:endParaRPr lang="en-US" altLang="zh-HK" sz="1600" dirty="0">
              <a:latin typeface="SimSun" panose="02010600030101010101" pitchFamily="2" charset="-122"/>
              <a:ea typeface="SimSun" panose="02010600030101010101" pitchFamily="2" charset="-122"/>
            </a:endParaRPr>
          </a:p>
          <a:p>
            <a:endParaRPr lang="en-US" altLang="zh-HK" sz="1600" dirty="0" smtClean="0">
              <a:latin typeface="SimSun" panose="02010600030101010101" pitchFamily="2" charset="-122"/>
              <a:ea typeface="SimSun" panose="02010600030101010101" pitchFamily="2" charset="-122"/>
            </a:endParaRPr>
          </a:p>
          <a:p>
            <a:endParaRPr lang="zh-HK" altLang="en-US" sz="1600" dirty="0">
              <a:latin typeface="SimSun" panose="02010600030101010101" pitchFamily="2" charset="-122"/>
              <a:ea typeface="SimSun" panose="02010600030101010101" pitchFamily="2" charset="-122"/>
            </a:endParaRPr>
          </a:p>
        </p:txBody>
      </p:sp>
      <p:pic>
        <p:nvPicPr>
          <p:cNvPr id="5" name="圖片 4"/>
          <p:cNvPicPr>
            <a:picLocks noChangeAspect="1"/>
          </p:cNvPicPr>
          <p:nvPr/>
        </p:nvPicPr>
        <p:blipFill>
          <a:blip r:embed="rId2"/>
          <a:stretch>
            <a:fillRect/>
          </a:stretch>
        </p:blipFill>
        <p:spPr>
          <a:xfrm>
            <a:off x="7380312" y="4509120"/>
            <a:ext cx="1421702" cy="2045122"/>
          </a:xfrm>
          <a:prstGeom prst="rect">
            <a:avLst/>
          </a:prstGeom>
        </p:spPr>
      </p:pic>
      <p:sp>
        <p:nvSpPr>
          <p:cNvPr id="6" name="TextBox 13"/>
          <p:cNvSpPr txBox="1"/>
          <p:nvPr/>
        </p:nvSpPr>
        <p:spPr>
          <a:xfrm>
            <a:off x="3800545" y="6425539"/>
            <a:ext cx="3312368" cy="246221"/>
          </a:xfrm>
          <a:prstGeom prst="rect">
            <a:avLst/>
          </a:prstGeom>
          <a:noFill/>
        </p:spPr>
        <p:txBody>
          <a:bodyPr wrap="square" rtlCol="0">
            <a:spAutoFit/>
          </a:bodyPr>
          <a:lstStyle/>
          <a:p>
            <a:r>
              <a:rPr lang="zh-TW" altLang="en-US" sz="1000" dirty="0" smtClean="0">
                <a:latin typeface="SimSun" panose="02010600030101010101" pitchFamily="2" charset="-122"/>
                <a:ea typeface="SimSun" panose="02010600030101010101" pitchFamily="2" charset="-122"/>
              </a:rPr>
              <a:t>參考</a:t>
            </a:r>
            <a:r>
              <a:rPr lang="zh-HK" altLang="en-US" sz="1000" dirty="0" smtClean="0">
                <a:latin typeface="SimSun" panose="02010600030101010101" pitchFamily="2" charset="-122"/>
                <a:ea typeface="SimSun" panose="02010600030101010101" pitchFamily="2" charset="-122"/>
              </a:rPr>
              <a:t>王</a:t>
            </a:r>
            <a:r>
              <a:rPr lang="zh-HK" altLang="en-US" sz="1000" dirty="0">
                <a:latin typeface="SimSun" panose="02010600030101010101" pitchFamily="2" charset="-122"/>
                <a:ea typeface="SimSun" panose="02010600030101010101" pitchFamily="2" charset="-122"/>
              </a:rPr>
              <a:t>丰</a:t>
            </a:r>
            <a:r>
              <a:rPr lang="zh-TW" altLang="en-US" sz="1000" dirty="0" smtClean="0">
                <a:latin typeface="SimSun" panose="02010600030101010101" pitchFamily="2" charset="-122"/>
                <a:ea typeface="SimSun" panose="02010600030101010101" pitchFamily="2" charset="-122"/>
              </a:rPr>
              <a:t>：</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蔣介石父子</a:t>
            </a:r>
            <a:r>
              <a:rPr lang="en-US" altLang="zh-TW" sz="1000" dirty="0" smtClean="0">
                <a:latin typeface="SimSun" panose="02010600030101010101" pitchFamily="2" charset="-122"/>
                <a:ea typeface="SimSun" panose="02010600030101010101" pitchFamily="2" charset="-122"/>
              </a:rPr>
              <a:t>1949</a:t>
            </a:r>
            <a:r>
              <a:rPr lang="zh-TW" altLang="en-US" sz="1000" dirty="0" smtClean="0">
                <a:latin typeface="SimSun" panose="02010600030101010101" pitchFamily="2" charset="-122"/>
                <a:ea typeface="SimSun" panose="02010600030101010101" pitchFamily="2" charset="-122"/>
              </a:rPr>
              <a:t>危機檔案</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a:t>
            </a:r>
            <a:r>
              <a:rPr lang="zh-CN" altLang="en-US" sz="1000" dirty="0" smtClean="0"/>
              <a:t>頁</a:t>
            </a:r>
            <a:r>
              <a:rPr lang="en-US" altLang="zh-TW" sz="1000" dirty="0" smtClean="0"/>
              <a:t>116-</a:t>
            </a:r>
            <a:r>
              <a:rPr lang="zh-TW" altLang="en-US" sz="1000" dirty="0" smtClean="0"/>
              <a:t> </a:t>
            </a:r>
            <a:r>
              <a:rPr lang="en-US" altLang="zh-TW" sz="1000" dirty="0" smtClean="0"/>
              <a:t>121</a:t>
            </a:r>
            <a:r>
              <a:rPr lang="zh-TW" altLang="en-US" sz="1000" dirty="0" smtClean="0"/>
              <a:t>。</a:t>
            </a:r>
            <a:endParaRPr lang="zh-HK" altLang="en-US" sz="1000" dirty="0"/>
          </a:p>
        </p:txBody>
      </p:sp>
    </p:spTree>
    <p:extLst>
      <p:ext uri="{BB962C8B-B14F-4D97-AF65-F5344CB8AC3E}">
        <p14:creationId xmlns:p14="http://schemas.microsoft.com/office/powerpoint/2010/main" val="2805906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48882" y="1415728"/>
            <a:ext cx="4700152" cy="1077218"/>
          </a:xfrm>
          <a:prstGeom prst="rect">
            <a:avLst/>
          </a:prstGeom>
          <a:solidFill>
            <a:schemeClr val="accent4">
              <a:lumMod val="20000"/>
              <a:lumOff val="80000"/>
            </a:schemeClr>
          </a:solidFill>
        </p:spPr>
        <p:txBody>
          <a:bodyPr wrap="square" rtlCol="0">
            <a:spAutoFit/>
          </a:bodyPr>
          <a:lstStyle/>
          <a:p>
            <a:r>
              <a:rPr lang="zh-CN" altLang="en-US" sz="1600" dirty="0"/>
              <a:t>蔣經國在上海的「</a:t>
            </a:r>
            <a:r>
              <a:rPr lang="zh-CN" altLang="en-US" sz="1600" dirty="0" smtClean="0"/>
              <a:t>打虎」行動，表面上是成功的。例如把囤積商品和私藏黃金的商人都判刑，即使蔣介石的結拜兄弟青幫大亨杜月笙也不放過</a:t>
            </a:r>
            <a:r>
              <a:rPr lang="zh-CN" altLang="en-US" sz="1600" dirty="0"/>
              <a:t>。</a:t>
            </a:r>
            <a:r>
              <a:rPr lang="zh-CN" altLang="en-US" sz="1600" dirty="0" smtClean="0"/>
              <a:t>他也贏</a:t>
            </a:r>
            <a:r>
              <a:rPr lang="zh-CN" altLang="en-US" sz="1600" dirty="0"/>
              <a:t>得「 </a:t>
            </a:r>
            <a:r>
              <a:rPr lang="zh-CN" altLang="en-US" sz="1600" dirty="0" smtClean="0"/>
              <a:t>打虎英雄」的稱號。</a:t>
            </a:r>
            <a:endParaRPr lang="en-US" altLang="zh-CN" sz="1600" dirty="0" smtClean="0"/>
          </a:p>
        </p:txBody>
      </p:sp>
      <p:sp>
        <p:nvSpPr>
          <p:cNvPr id="11" name="TextBox 10"/>
          <p:cNvSpPr txBox="1"/>
          <p:nvPr/>
        </p:nvSpPr>
        <p:spPr>
          <a:xfrm>
            <a:off x="4248882" y="2615124"/>
            <a:ext cx="4713394" cy="2308324"/>
          </a:xfrm>
          <a:prstGeom prst="rect">
            <a:avLst/>
          </a:prstGeom>
          <a:solidFill>
            <a:schemeClr val="accent3">
              <a:lumMod val="20000"/>
              <a:lumOff val="80000"/>
            </a:schemeClr>
          </a:solidFill>
        </p:spPr>
        <p:txBody>
          <a:bodyPr wrap="square" rtlCol="0">
            <a:spAutoFit/>
          </a:bodyPr>
          <a:lstStyle/>
          <a:p>
            <a:r>
              <a:rPr lang="zh-CN" altLang="en-US" sz="1600" dirty="0" smtClean="0"/>
              <a:t>其實，問題沒有解決，甚至更加糟糕：</a:t>
            </a:r>
            <a:endParaRPr lang="en-US" altLang="zh-CN" sz="1600" dirty="0" smtClean="0"/>
          </a:p>
          <a:p>
            <a:pPr marL="342900" indent="-342900">
              <a:buAutoNum type="arabicPeriod"/>
            </a:pPr>
            <a:r>
              <a:rPr lang="zh-CN" altLang="en-US" sz="1600" dirty="0" smtClean="0"/>
              <a:t>在嚴刑峻法下，商人人心惶惶，恐招罪責，不願意把商品運入上海，商品缺乏，價格更高。</a:t>
            </a:r>
            <a:endParaRPr lang="en-US" altLang="zh-CN" sz="1600" dirty="0" smtClean="0"/>
          </a:p>
          <a:p>
            <a:pPr marL="342900" indent="-342900">
              <a:buAutoNum type="arabicPeriod"/>
            </a:pPr>
            <a:r>
              <a:rPr lang="zh-CN" altLang="en-US" sz="1600" dirty="0" smtClean="0"/>
              <a:t>商品昂貴，但又不准加價，鋪戶多索性關門大吉，暗中經營黑市。</a:t>
            </a:r>
            <a:endParaRPr lang="en-US" altLang="zh-CN" sz="1600" dirty="0" smtClean="0"/>
          </a:p>
          <a:p>
            <a:pPr marL="342900" indent="-342900">
              <a:buAutoNum type="arabicPeriod"/>
            </a:pPr>
            <a:r>
              <a:rPr lang="zh-CN" altLang="en-US" sz="1600" dirty="0" smtClean="0"/>
              <a:t>即使把所有的黃金都充公，也不足以支持</a:t>
            </a:r>
            <a:r>
              <a:rPr lang="en-US" altLang="zh-CN" sz="1600" dirty="0" smtClean="0"/>
              <a:t>20</a:t>
            </a:r>
            <a:r>
              <a:rPr lang="zh-CN" altLang="en-US" sz="1600" dirty="0" smtClean="0"/>
              <a:t>億新鈔的發行（需要</a:t>
            </a:r>
            <a:r>
              <a:rPr lang="en-US" altLang="zh-CN" sz="1600" dirty="0" smtClean="0"/>
              <a:t>1000</a:t>
            </a:r>
            <a:r>
              <a:rPr lang="zh-CN" altLang="en-US" sz="1600" dirty="0" smtClean="0"/>
              <a:t>萬兩）。</a:t>
            </a:r>
            <a:r>
              <a:rPr lang="en-US" altLang="zh-CN" sz="1600" dirty="0" smtClean="0"/>
              <a:t>1948</a:t>
            </a:r>
            <a:r>
              <a:rPr lang="zh-CN" altLang="en-US" sz="1600" dirty="0" smtClean="0"/>
              <a:t>年</a:t>
            </a:r>
            <a:r>
              <a:rPr lang="en-US" altLang="zh-CN" sz="1600" dirty="0" smtClean="0"/>
              <a:t>10</a:t>
            </a:r>
            <a:r>
              <a:rPr lang="zh-CN" altLang="en-US" sz="1600" dirty="0" smtClean="0"/>
              <a:t>月，上海共收兌了黃金</a:t>
            </a:r>
            <a:r>
              <a:rPr lang="zh-TW" altLang="en-US" sz="1600" dirty="0" smtClean="0">
                <a:latin typeface="SimSun" panose="02010600030101010101" pitchFamily="2" charset="-122"/>
                <a:ea typeface="SimSun" panose="02010600030101010101" pitchFamily="2" charset="-122"/>
              </a:rPr>
              <a:t>合</a:t>
            </a:r>
            <a:r>
              <a:rPr lang="zh-CN" altLang="en-US" sz="1600" dirty="0" smtClean="0"/>
              <a:t>共</a:t>
            </a:r>
            <a:r>
              <a:rPr lang="en-US" altLang="zh-CN" sz="1600" dirty="0" smtClean="0"/>
              <a:t>114</a:t>
            </a:r>
            <a:r>
              <a:rPr lang="zh-CN" altLang="en-US" sz="1600" dirty="0" smtClean="0"/>
              <a:t>萬兩，</a:t>
            </a:r>
            <a:r>
              <a:rPr lang="zh-TW" altLang="en-US" sz="1600" dirty="0" smtClean="0">
                <a:latin typeface="SimSun" panose="02010600030101010101" pitchFamily="2" charset="-122"/>
                <a:ea typeface="SimSun" panose="02010600030101010101" pitchFamily="2" charset="-122"/>
              </a:rPr>
              <a:t>相較於所需的黃金數量</a:t>
            </a:r>
            <a:r>
              <a:rPr lang="zh-TW" altLang="en-US" sz="1600" dirty="0">
                <a:latin typeface="SimSun" panose="02010600030101010101" pitchFamily="2" charset="-122"/>
                <a:ea typeface="SimSun" panose="02010600030101010101" pitchFamily="2" charset="-122"/>
              </a:rPr>
              <a:t>，</a:t>
            </a:r>
            <a:r>
              <a:rPr lang="zh-CN" altLang="en-US" sz="1600" dirty="0" smtClean="0">
                <a:latin typeface="SimSun" panose="02010600030101010101" pitchFamily="2" charset="-122"/>
                <a:ea typeface="SimSun" panose="02010600030101010101" pitchFamily="2" charset="-122"/>
              </a:rPr>
              <a:t>可謂杯水車薪。</a:t>
            </a:r>
            <a:endParaRPr lang="zh-HK" altLang="en-US" dirty="0">
              <a:latin typeface="SimSun" panose="02010600030101010101" pitchFamily="2" charset="-122"/>
              <a:ea typeface="SimSun" panose="02010600030101010101" pitchFamily="2" charset="-122"/>
            </a:endParaRPr>
          </a:p>
        </p:txBody>
      </p:sp>
      <p:sp>
        <p:nvSpPr>
          <p:cNvPr id="12" name="文字方塊 11"/>
          <p:cNvSpPr txBox="1"/>
          <p:nvPr/>
        </p:nvSpPr>
        <p:spPr>
          <a:xfrm>
            <a:off x="105016" y="110237"/>
            <a:ext cx="8864156" cy="1200329"/>
          </a:xfrm>
          <a:prstGeom prst="rect">
            <a:avLst/>
          </a:prstGeom>
          <a:solidFill>
            <a:schemeClr val="accent6">
              <a:lumMod val="20000"/>
              <a:lumOff val="80000"/>
            </a:schemeClr>
          </a:solidFill>
        </p:spPr>
        <p:txBody>
          <a:bodyPr wrap="square" rtlCol="0">
            <a:spAutoFit/>
          </a:bodyPr>
          <a:lstStyle/>
          <a:p>
            <a:r>
              <a:rPr lang="zh-TW" altLang="en-US" sz="2400" dirty="0" smtClean="0">
                <a:latin typeface="SimSun" panose="02010600030101010101" pitchFamily="2" charset="-122"/>
                <a:ea typeface="SimSun" panose="02010600030101010101" pitchFamily="2" charset="-122"/>
              </a:rPr>
              <a:t>思考問題：</a:t>
            </a:r>
            <a:endParaRPr lang="en-US" altLang="zh-TW" sz="2400" dirty="0" smtClean="0">
              <a:latin typeface="SimSun" panose="02010600030101010101" pitchFamily="2" charset="-122"/>
              <a:ea typeface="SimSun" panose="02010600030101010101" pitchFamily="2" charset="-122"/>
            </a:endParaRPr>
          </a:p>
          <a:p>
            <a:r>
              <a:rPr lang="zh-TW" altLang="en-US" sz="2400" dirty="0" smtClean="0">
                <a:latin typeface="SimSun" panose="02010600030101010101" pitchFamily="2" charset="-122"/>
                <a:ea typeface="SimSun" panose="02010600030101010101" pitchFamily="2" charset="-122"/>
              </a:rPr>
              <a:t>蔣經國辦了幾起大案，打了這幾隻老虎，你認為可以解決當時的經濟問題嗎</a:t>
            </a:r>
            <a:r>
              <a:rPr lang="en-US" altLang="zh-TW" sz="2400" dirty="0" smtClean="0">
                <a:latin typeface="SimSun" panose="02010600030101010101" pitchFamily="2" charset="-122"/>
                <a:ea typeface="SimSun" panose="02010600030101010101" pitchFamily="2" charset="-122"/>
              </a:rPr>
              <a:t>? </a:t>
            </a:r>
            <a:r>
              <a:rPr lang="zh-TW" altLang="en-US" sz="2400" dirty="0" smtClean="0">
                <a:latin typeface="SimSun" panose="02010600030101010101" pitchFamily="2" charset="-122"/>
                <a:ea typeface="SimSun" panose="02010600030101010101" pitchFamily="2" charset="-122"/>
              </a:rPr>
              <a:t>為什麼</a:t>
            </a:r>
            <a:r>
              <a:rPr lang="en-US" altLang="zh-TW" sz="2400" dirty="0">
                <a:latin typeface="SimSun" panose="02010600030101010101" pitchFamily="2" charset="-122"/>
                <a:ea typeface="SimSun" panose="02010600030101010101" pitchFamily="2" charset="-122"/>
              </a:rPr>
              <a:t>? </a:t>
            </a:r>
            <a:endParaRPr lang="en-US" altLang="zh-TW" sz="2400" dirty="0" smtClean="0">
              <a:latin typeface="SimSun" panose="02010600030101010101" pitchFamily="2" charset="-122"/>
              <a:ea typeface="SimSun" panose="02010600030101010101" pitchFamily="2" charset="-122"/>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80" y="1412776"/>
            <a:ext cx="3888432" cy="2579326"/>
          </a:xfrm>
          <a:prstGeom prst="rect">
            <a:avLst/>
          </a:prstGeom>
        </p:spPr>
      </p:pic>
      <p:sp>
        <p:nvSpPr>
          <p:cNvPr id="5" name="TextBox 4"/>
          <p:cNvSpPr txBox="1"/>
          <p:nvPr/>
        </p:nvSpPr>
        <p:spPr>
          <a:xfrm>
            <a:off x="1893760" y="3407327"/>
            <a:ext cx="2157752" cy="584775"/>
          </a:xfrm>
          <a:prstGeom prst="rect">
            <a:avLst/>
          </a:prstGeom>
          <a:solidFill>
            <a:schemeClr val="accent1">
              <a:lumMod val="20000"/>
              <a:lumOff val="80000"/>
            </a:schemeClr>
          </a:solidFill>
        </p:spPr>
        <p:txBody>
          <a:bodyPr wrap="square" rtlCol="0">
            <a:spAutoFit/>
          </a:bodyPr>
          <a:lstStyle/>
          <a:p>
            <a:r>
              <a:rPr lang="zh-CN" altLang="en-US" sz="1600" dirty="0" smtClean="0"/>
              <a:t>將不願意交出黃金的銀行家判刑</a:t>
            </a:r>
            <a:endParaRPr lang="zh-HK" altLang="en-US" sz="1600" dirty="0"/>
          </a:p>
        </p:txBody>
      </p:sp>
    </p:spTree>
    <p:extLst>
      <p:ext uri="{BB962C8B-B14F-4D97-AF65-F5344CB8AC3E}">
        <p14:creationId xmlns:p14="http://schemas.microsoft.com/office/powerpoint/2010/main" val="201590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4151" y="908720"/>
            <a:ext cx="5503993" cy="3970318"/>
          </a:xfrm>
          <a:prstGeom prst="rect">
            <a:avLst/>
          </a:prstGeom>
          <a:solidFill>
            <a:schemeClr val="accent4">
              <a:lumMod val="20000"/>
              <a:lumOff val="80000"/>
            </a:schemeClr>
          </a:solidFill>
        </p:spPr>
        <p:txBody>
          <a:bodyPr wrap="square" rtlCol="0">
            <a:spAutoFit/>
          </a:bodyPr>
          <a:lstStyle/>
          <a:p>
            <a:r>
              <a:rPr kumimoji="1" lang="zh-TW" altLang="en-US" dirty="0" smtClean="0">
                <a:ea typeface="SimSun" panose="02010600030101010101" pitchFamily="2" charset="-122"/>
              </a:rPr>
              <a:t>發行金圓券前陳</a:t>
            </a:r>
            <a:r>
              <a:rPr kumimoji="1" lang="zh-TW" altLang="en-US" dirty="0">
                <a:ea typeface="SimSun" panose="02010600030101010101" pitchFamily="2" charset="-122"/>
              </a:rPr>
              <a:t>寅恪的故事</a:t>
            </a:r>
            <a:endParaRPr kumimoji="1" lang="en-US" altLang="zh-TW" dirty="0">
              <a:ea typeface="SimSun" panose="02010600030101010101" pitchFamily="2" charset="-122"/>
            </a:endParaRPr>
          </a:p>
          <a:p>
            <a:r>
              <a:rPr kumimoji="1" lang="en-US" altLang="zh-TW" dirty="0">
                <a:ea typeface="SimSun" panose="02010600030101010101" pitchFamily="2" charset="-122"/>
              </a:rPr>
              <a:t>1947</a:t>
            </a:r>
            <a:r>
              <a:rPr kumimoji="1" lang="zh-TW" altLang="en-US" dirty="0">
                <a:ea typeface="SimSun" panose="02010600030101010101" pitchFamily="2" charset="-122"/>
              </a:rPr>
              <a:t>年冬，北平氣候異常寒冷，而清華的暖氣設備遭到日軍破壞，尚未修復，且學校經費緊張，無力供暖氣，取暖問題需住戶自理。陳寅恪覺得太冷，又常發心臟病，他無錢買煤生火，便不得已將所藏東方語言學書籍，如巴利文藏經、蒙古文古圖志、突厥文字典等，全數賣給了北京大學東方語文系，換來錢用以買煤取暖</a:t>
            </a:r>
            <a:r>
              <a:rPr kumimoji="1" lang="en-US" altLang="zh-TW" dirty="0">
                <a:latin typeface="SimSun" panose="02010600030101010101" pitchFamily="2" charset="-122"/>
                <a:ea typeface="SimSun" panose="02010600030101010101" pitchFamily="2" charset="-122"/>
              </a:rPr>
              <a:t>……</a:t>
            </a:r>
            <a:r>
              <a:rPr kumimoji="1" lang="zh-TW" altLang="en-US" dirty="0">
                <a:ea typeface="SimSun" panose="02010600030101010101" pitchFamily="2" charset="-122"/>
              </a:rPr>
              <a:t>胡適（北大校長）得知陳寅恪欲賣掉這些書換取煤錢，便派出北大的一輛汽車，由季羨林（東方語文系主任）親往，到陳家裝了一車珍籍，陳寅恪只收取了</a:t>
            </a:r>
            <a:r>
              <a:rPr kumimoji="1" lang="en-US" altLang="zh-TW" dirty="0">
                <a:ea typeface="SimSun" panose="02010600030101010101" pitchFamily="2" charset="-122"/>
              </a:rPr>
              <a:t>2000</a:t>
            </a:r>
            <a:r>
              <a:rPr kumimoji="1" lang="zh-TW" altLang="en-US" dirty="0">
                <a:ea typeface="SimSun" panose="02010600030101010101" pitchFamily="2" charset="-122"/>
              </a:rPr>
              <a:t>美元。據說，僅其中一部</a:t>
            </a:r>
            <a:r>
              <a:rPr kumimoji="1" lang="en-US" altLang="zh-TW" dirty="0">
                <a:ea typeface="SimSun" panose="02010600030101010101" pitchFamily="2" charset="-122"/>
              </a:rPr>
              <a:t>《</a:t>
            </a:r>
            <a:r>
              <a:rPr kumimoji="1" lang="zh-TW" altLang="en-US" dirty="0">
                <a:ea typeface="SimSun" panose="02010600030101010101" pitchFamily="2" charset="-122"/>
              </a:rPr>
              <a:t>聖彼得堡梵德大詞典</a:t>
            </a:r>
            <a:r>
              <a:rPr kumimoji="1" lang="en-US" altLang="zh-TW" dirty="0">
                <a:ea typeface="SimSun" panose="02010600030101010101" pitchFamily="2" charset="-122"/>
              </a:rPr>
              <a:t>》</a:t>
            </a:r>
            <a:r>
              <a:rPr kumimoji="1" lang="zh-TW" altLang="en-US" dirty="0">
                <a:ea typeface="SimSun" panose="02010600030101010101" pitchFamily="2" charset="-122"/>
              </a:rPr>
              <a:t>，其價格就超過了</a:t>
            </a:r>
            <a:r>
              <a:rPr kumimoji="1" lang="en-US" altLang="zh-TW" dirty="0">
                <a:ea typeface="SimSun" panose="02010600030101010101" pitchFamily="2" charset="-122"/>
              </a:rPr>
              <a:t>2000</a:t>
            </a:r>
            <a:r>
              <a:rPr kumimoji="1" lang="zh-TW" altLang="en-US" dirty="0">
                <a:ea typeface="SimSun" panose="02010600030101010101" pitchFamily="2" charset="-122"/>
              </a:rPr>
              <a:t>美元</a:t>
            </a:r>
            <a:r>
              <a:rPr kumimoji="1" lang="zh-TW" altLang="en-US" dirty="0" smtClean="0">
                <a:ea typeface="SimSun" panose="02010600030101010101" pitchFamily="2" charset="-122"/>
              </a:rPr>
              <a:t>。</a:t>
            </a:r>
            <a:endParaRPr kumimoji="1" lang="en-US" altLang="zh-TW" dirty="0" smtClean="0">
              <a:ea typeface="SimSun" panose="02010600030101010101" pitchFamily="2" charset="-122"/>
            </a:endParaRPr>
          </a:p>
          <a:p>
            <a:r>
              <a:rPr kumimoji="1" lang="zh-TW" altLang="en-US" dirty="0" smtClean="0">
                <a:ea typeface="SimSun" panose="02010600030101010101" pitchFamily="2" charset="-122"/>
              </a:rPr>
              <a:t>（</a:t>
            </a:r>
            <a:r>
              <a:rPr kumimoji="1" lang="en-US" altLang="zh-TW" dirty="0" smtClean="0">
                <a:ea typeface="SimSun" panose="02010600030101010101" pitchFamily="2" charset="-122"/>
              </a:rPr>
              <a:t> </a:t>
            </a:r>
            <a:r>
              <a:rPr kumimoji="1" lang="zh-TW" altLang="en-US" dirty="0" smtClean="0">
                <a:ea typeface="SimSun" panose="02010600030101010101" pitchFamily="2" charset="-122"/>
              </a:rPr>
              <a:t>按：</a:t>
            </a:r>
            <a:r>
              <a:rPr kumimoji="1" lang="en-US" altLang="zh-TW" dirty="0" smtClean="0">
                <a:ea typeface="SimSun" panose="02010600030101010101" pitchFamily="2" charset="-122"/>
              </a:rPr>
              <a:t>2000</a:t>
            </a:r>
            <a:r>
              <a:rPr kumimoji="1" lang="zh-TW" altLang="en-US" dirty="0" smtClean="0">
                <a:ea typeface="SimSun" panose="02010600030101010101" pitchFamily="2" charset="-122"/>
              </a:rPr>
              <a:t>美元其時折合</a:t>
            </a:r>
            <a:r>
              <a:rPr kumimoji="1" lang="zh-TW" altLang="en-US" dirty="0">
                <a:ea typeface="SimSun" panose="02010600030101010101" pitchFamily="2" charset="-122"/>
              </a:rPr>
              <a:t>約</a:t>
            </a:r>
            <a:r>
              <a:rPr kumimoji="1" lang="zh-TW" altLang="en-US" dirty="0" smtClean="0">
                <a:ea typeface="SimSun" panose="02010600030101010101" pitchFamily="2" charset="-122"/>
              </a:rPr>
              <a:t>法幣</a:t>
            </a:r>
            <a:r>
              <a:rPr kumimoji="1" lang="en-US" altLang="zh-TW" dirty="0" smtClean="0">
                <a:ea typeface="SimSun" panose="02010600030101010101" pitchFamily="2" charset="-122"/>
              </a:rPr>
              <a:t>9</a:t>
            </a:r>
            <a:r>
              <a:rPr kumimoji="1" lang="zh-TW" altLang="en-US" dirty="0" smtClean="0">
                <a:ea typeface="SimSun" panose="02010600030101010101" pitchFamily="2" charset="-122"/>
              </a:rPr>
              <a:t>億元！）</a:t>
            </a:r>
            <a:endParaRPr kumimoji="1" lang="en-US" altLang="zh-TW" dirty="0" smtClean="0">
              <a:ea typeface="SimSun" panose="02010600030101010101" pitchFamily="2" charset="-122"/>
            </a:endParaRPr>
          </a:p>
          <a:p>
            <a:endParaRPr kumimoji="1" lang="en-US" altLang="zh-CN" dirty="0" smtClean="0">
              <a:ea typeface="SimSun" panose="02010600030101010101" pitchFamily="2" charset="-122"/>
            </a:endParaRPr>
          </a:p>
        </p:txBody>
      </p:sp>
      <p:sp>
        <p:nvSpPr>
          <p:cNvPr id="12" name="TextBox 13"/>
          <p:cNvSpPr txBox="1"/>
          <p:nvPr/>
        </p:nvSpPr>
        <p:spPr>
          <a:xfrm>
            <a:off x="2231740" y="4599653"/>
            <a:ext cx="3636404" cy="246221"/>
          </a:xfrm>
          <a:prstGeom prst="rect">
            <a:avLst/>
          </a:prstGeom>
          <a:noFill/>
        </p:spPr>
        <p:txBody>
          <a:bodyPr wrap="square" rtlCol="0">
            <a:spAutoFit/>
          </a:bodyPr>
          <a:lstStyle/>
          <a:p>
            <a:r>
              <a:rPr lang="zh-TW" altLang="en-US" sz="1000" dirty="0" smtClean="0">
                <a:latin typeface="SimSun" panose="02010600030101010101" pitchFamily="2" charset="-122"/>
                <a:ea typeface="SimSun" panose="02010600030101010101" pitchFamily="2" charset="-122"/>
              </a:rPr>
              <a:t>馬嘶：</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百年冷暖－－</a:t>
            </a:r>
            <a:r>
              <a:rPr lang="en-US" altLang="zh-TW" sz="1000" dirty="0" smtClean="0">
                <a:latin typeface="SimSun" panose="02010600030101010101" pitchFamily="2" charset="-122"/>
                <a:ea typeface="SimSun" panose="02010600030101010101" pitchFamily="2" charset="-122"/>
              </a:rPr>
              <a:t>20</a:t>
            </a:r>
            <a:r>
              <a:rPr lang="zh-TW" altLang="en-US" sz="1000" dirty="0" smtClean="0">
                <a:latin typeface="SimSun" panose="02010600030101010101" pitchFamily="2" charset="-122"/>
                <a:ea typeface="SimSun" panose="02010600030101010101" pitchFamily="2" charset="-122"/>
              </a:rPr>
              <a:t>世紀中國知識分子生活狀況</a:t>
            </a:r>
            <a:r>
              <a:rPr lang="en-US" altLang="zh-TW" sz="1000" dirty="0" smtClean="0">
                <a:latin typeface="SimSun" panose="02010600030101010101" pitchFamily="2" charset="-122"/>
                <a:ea typeface="SimSun" panose="02010600030101010101" pitchFamily="2" charset="-122"/>
              </a:rPr>
              <a:t>》</a:t>
            </a:r>
            <a:r>
              <a:rPr lang="zh-CN" altLang="en-US" sz="1000" dirty="0" smtClean="0"/>
              <a:t>頁</a:t>
            </a:r>
            <a:r>
              <a:rPr lang="en-US" altLang="zh-TW" sz="1000" dirty="0" smtClean="0"/>
              <a:t>278</a:t>
            </a:r>
            <a:r>
              <a:rPr lang="zh-TW" altLang="en-US" sz="1000" dirty="0"/>
              <a:t>。</a:t>
            </a:r>
            <a:endParaRPr lang="zh-HK" altLang="en-US" sz="1000" dirty="0"/>
          </a:p>
        </p:txBody>
      </p:sp>
      <p:sp>
        <p:nvSpPr>
          <p:cNvPr id="2" name="文字方塊 1"/>
          <p:cNvSpPr txBox="1"/>
          <p:nvPr/>
        </p:nvSpPr>
        <p:spPr>
          <a:xfrm>
            <a:off x="345450" y="188640"/>
            <a:ext cx="8547030" cy="646331"/>
          </a:xfrm>
          <a:prstGeom prst="rect">
            <a:avLst/>
          </a:prstGeom>
          <a:solidFill>
            <a:schemeClr val="accent2">
              <a:lumMod val="20000"/>
              <a:lumOff val="80000"/>
            </a:schemeClr>
          </a:solidFill>
        </p:spPr>
        <p:txBody>
          <a:bodyPr wrap="square" rtlCol="0">
            <a:spAutoFit/>
          </a:bodyPr>
          <a:lstStyle/>
          <a:p>
            <a:r>
              <a:rPr lang="zh-TW" altLang="en-US" dirty="0" smtClean="0">
                <a:latin typeface="SimSun" panose="02010600030101010101" pitchFamily="2" charset="-122"/>
                <a:ea typeface="SimSun" panose="02010600030101010101" pitchFamily="2" charset="-122"/>
              </a:rPr>
              <a:t>經過發行金圓券，以及連串的打老虎後，你認為老百姓的生活有改善嗎</a:t>
            </a:r>
            <a:r>
              <a:rPr lang="en-US" altLang="zh-TW" dirty="0">
                <a:latin typeface="SimSun" panose="02010600030101010101" pitchFamily="2" charset="-122"/>
                <a:ea typeface="SimSun" panose="02010600030101010101" pitchFamily="2" charset="-122"/>
              </a:rPr>
              <a:t>? </a:t>
            </a:r>
            <a:endParaRPr lang="en-US" altLang="zh-TW" dirty="0" smtClean="0">
              <a:latin typeface="SimSun" panose="02010600030101010101" pitchFamily="2" charset="-122"/>
              <a:ea typeface="SimSun" panose="02010600030101010101" pitchFamily="2" charset="-122"/>
            </a:endParaRPr>
          </a:p>
          <a:p>
            <a:r>
              <a:rPr lang="zh-TW" altLang="en-US" dirty="0" smtClean="0">
                <a:latin typeface="SimSun" panose="02010600030101010101" pitchFamily="2" charset="-122"/>
                <a:ea typeface="SimSun" panose="02010600030101010101" pitchFamily="2" charset="-122"/>
              </a:rPr>
              <a:t>試看看以下幾則故事：</a:t>
            </a:r>
            <a:endParaRPr lang="zh-HK" altLang="en-US" dirty="0">
              <a:latin typeface="SimSun" panose="02010600030101010101" pitchFamily="2" charset="-122"/>
              <a:ea typeface="SimSun" panose="02010600030101010101" pitchFamily="2" charset="-122"/>
            </a:endParaRPr>
          </a:p>
        </p:txBody>
      </p:sp>
      <p:sp>
        <p:nvSpPr>
          <p:cNvPr id="7" name="Text Box 2"/>
          <p:cNvSpPr txBox="1">
            <a:spLocks noChangeArrowheads="1"/>
          </p:cNvSpPr>
          <p:nvPr/>
        </p:nvSpPr>
        <p:spPr bwMode="auto">
          <a:xfrm>
            <a:off x="423979" y="4976008"/>
            <a:ext cx="8576513" cy="1477328"/>
          </a:xfrm>
          <a:prstGeom prst="rect">
            <a:avLst/>
          </a:prstGeom>
          <a:solidFill>
            <a:schemeClr val="accent3">
              <a:lumMod val="40000"/>
              <a:lumOff val="60000"/>
            </a:schemeClr>
          </a:solidFill>
          <a:ln>
            <a:noFill/>
          </a:ln>
          <a:effectLst/>
          <a:extLst/>
        </p:spPr>
        <p:txBody>
          <a:bodyPr wrap="square">
            <a:spAutoFit/>
          </a:bodyPr>
          <a:lstStyle>
            <a:lvl1pPr marL="342900" indent="-342900">
              <a:defRPr kumimoji="1">
                <a:solidFill>
                  <a:schemeClr val="tx1"/>
                </a:solidFill>
                <a:latin typeface="Arial" charset="0"/>
                <a:ea typeface="新細明體" pitchFamily="18" charset="-120"/>
              </a:defRPr>
            </a:lvl1pPr>
            <a:lvl2pPr marL="800100" indent="-342900">
              <a:defRPr kumimoji="1">
                <a:solidFill>
                  <a:schemeClr val="tx1"/>
                </a:solidFill>
                <a:latin typeface="Arial" charset="0"/>
                <a:ea typeface="新細明體" pitchFamily="18" charset="-120"/>
              </a:defRPr>
            </a:lvl2pPr>
            <a:lvl3pPr marL="1257300" indent="-342900">
              <a:defRPr kumimoji="1">
                <a:solidFill>
                  <a:schemeClr val="tx1"/>
                </a:solidFill>
                <a:latin typeface="Arial" charset="0"/>
                <a:ea typeface="新細明體" pitchFamily="18" charset="-120"/>
              </a:defRPr>
            </a:lvl3pPr>
            <a:lvl4pPr marL="1714500" indent="-342900">
              <a:defRPr kumimoji="1">
                <a:solidFill>
                  <a:schemeClr val="tx1"/>
                </a:solidFill>
                <a:latin typeface="Arial" charset="0"/>
                <a:ea typeface="新細明體" pitchFamily="18" charset="-120"/>
              </a:defRPr>
            </a:lvl4pPr>
            <a:lvl5pPr marL="2171700" indent="-342900">
              <a:defRPr kumimoji="1">
                <a:solidFill>
                  <a:schemeClr val="tx1"/>
                </a:solidFill>
                <a:latin typeface="Arial" charset="0"/>
                <a:ea typeface="新細明體" pitchFamily="18" charset="-120"/>
              </a:defRPr>
            </a:lvl5pPr>
            <a:lvl6pPr marL="2628900" indent="-342900" fontAlgn="base">
              <a:spcBef>
                <a:spcPct val="0"/>
              </a:spcBef>
              <a:spcAft>
                <a:spcPct val="0"/>
              </a:spcAft>
              <a:defRPr kumimoji="1">
                <a:solidFill>
                  <a:schemeClr val="tx1"/>
                </a:solidFill>
                <a:latin typeface="Arial" charset="0"/>
                <a:ea typeface="新細明體" pitchFamily="18" charset="-120"/>
              </a:defRPr>
            </a:lvl6pPr>
            <a:lvl7pPr marL="3086100" indent="-342900" fontAlgn="base">
              <a:spcBef>
                <a:spcPct val="0"/>
              </a:spcBef>
              <a:spcAft>
                <a:spcPct val="0"/>
              </a:spcAft>
              <a:defRPr kumimoji="1">
                <a:solidFill>
                  <a:schemeClr val="tx1"/>
                </a:solidFill>
                <a:latin typeface="Arial" charset="0"/>
                <a:ea typeface="新細明體" pitchFamily="18" charset="-120"/>
              </a:defRPr>
            </a:lvl7pPr>
            <a:lvl8pPr marL="3543300" indent="-342900" fontAlgn="base">
              <a:spcBef>
                <a:spcPct val="0"/>
              </a:spcBef>
              <a:spcAft>
                <a:spcPct val="0"/>
              </a:spcAft>
              <a:defRPr kumimoji="1">
                <a:solidFill>
                  <a:schemeClr val="tx1"/>
                </a:solidFill>
                <a:latin typeface="Arial" charset="0"/>
                <a:ea typeface="新細明體" pitchFamily="18" charset="-120"/>
              </a:defRPr>
            </a:lvl8pPr>
            <a:lvl9pPr marL="4000500" indent="-342900" fontAlgn="base">
              <a:spcBef>
                <a:spcPct val="0"/>
              </a:spcBef>
              <a:spcAft>
                <a:spcPct val="0"/>
              </a:spcAft>
              <a:defRPr kumimoji="1">
                <a:solidFill>
                  <a:schemeClr val="tx1"/>
                </a:solidFill>
                <a:latin typeface="Arial" charset="0"/>
                <a:ea typeface="新細明體" pitchFamily="18" charset="-120"/>
              </a:defRPr>
            </a:lvl9pPr>
          </a:lstStyle>
          <a:p>
            <a:pPr marL="0" indent="0"/>
            <a:r>
              <a:rPr lang="zh-TW" altLang="en-US" dirty="0" smtClean="0">
                <a:latin typeface="+mn-lt"/>
                <a:ea typeface="SimSun" panose="02010600030101010101" pitchFamily="2" charset="-122"/>
              </a:rPr>
              <a:t>發行金圓券後北大教職員的故事</a:t>
            </a:r>
            <a:endParaRPr lang="en-US" altLang="zh-TW" dirty="0" smtClean="0">
              <a:latin typeface="+mn-lt"/>
              <a:ea typeface="SimSun" panose="02010600030101010101" pitchFamily="2" charset="-122"/>
            </a:endParaRPr>
          </a:p>
          <a:p>
            <a:pPr marL="0" indent="0"/>
            <a:r>
              <a:rPr lang="en-US" altLang="zh-TW" dirty="0" smtClean="0">
                <a:latin typeface="+mn-lt"/>
                <a:ea typeface="SimSun" panose="02010600030101010101" pitchFamily="2" charset="-122"/>
              </a:rPr>
              <a:t>1948</a:t>
            </a:r>
            <a:r>
              <a:rPr lang="zh-TW" altLang="en-US" dirty="0" smtClean="0">
                <a:latin typeface="+mn-lt"/>
                <a:ea typeface="SimSun" panose="02010600030101010101" pitchFamily="2" charset="-122"/>
              </a:rPr>
              <a:t>年</a:t>
            </a:r>
            <a:r>
              <a:rPr lang="en-US" altLang="zh-TW" dirty="0" smtClean="0">
                <a:latin typeface="+mn-lt"/>
                <a:ea typeface="SimSun" panose="02010600030101010101" pitchFamily="2" charset="-122"/>
              </a:rPr>
              <a:t>10</a:t>
            </a:r>
            <a:r>
              <a:rPr lang="zh-TW" altLang="en-US" dirty="0" smtClean="0">
                <a:latin typeface="+mn-lt"/>
                <a:ea typeface="SimSun" panose="02010600030101010101" pitchFamily="2" charset="-122"/>
              </a:rPr>
              <a:t>月</a:t>
            </a:r>
            <a:r>
              <a:rPr lang="en-US" altLang="zh-TW" dirty="0" smtClean="0">
                <a:latin typeface="+mn-lt"/>
                <a:ea typeface="SimSun" panose="02010600030101010101" pitchFamily="2" charset="-122"/>
              </a:rPr>
              <a:t>27</a:t>
            </a:r>
            <a:r>
              <a:rPr lang="zh-TW" altLang="en-US" dirty="0" smtClean="0">
                <a:latin typeface="+mn-lt"/>
                <a:ea typeface="SimSun" panose="02010600030101010101" pitchFamily="2" charset="-122"/>
              </a:rPr>
              <a:t>日</a:t>
            </a:r>
            <a:r>
              <a:rPr lang="zh-TW" altLang="en-US" dirty="0" smtClean="0">
                <a:latin typeface="SimSun" panose="02010600030101010101" pitchFamily="2" charset="-122"/>
                <a:ea typeface="SimSun" panose="02010600030101010101" pitchFamily="2" charset="-122"/>
              </a:rPr>
              <a:t>，北平</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益世報</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報道：北大講師、講員、助教聯合會發表停教宣言。宣言說：“幣制改革以來，物價上漲</a:t>
            </a:r>
            <a:r>
              <a:rPr lang="en-US" altLang="zh-TW" dirty="0" smtClean="0">
                <a:latin typeface="+mn-lt"/>
                <a:ea typeface="SimSun" panose="02010600030101010101" pitchFamily="2" charset="-122"/>
              </a:rPr>
              <a:t>10</a:t>
            </a:r>
            <a:r>
              <a:rPr lang="zh-TW" altLang="en-US" dirty="0" smtClean="0">
                <a:latin typeface="SimSun" panose="02010600030101010101" pitchFamily="2" charset="-122"/>
                <a:ea typeface="SimSun" panose="02010600030101010101" pitchFamily="2" charset="-122"/>
              </a:rPr>
              <a:t>倍。</a:t>
            </a:r>
            <a:r>
              <a:rPr lang="en-US" altLang="zh-TW" dirty="0" smtClean="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而</a:t>
            </a:r>
            <a:r>
              <a:rPr lang="zh-TW" altLang="en-US" dirty="0" smtClean="0">
                <a:latin typeface="SimSun" panose="02010600030101010101" pitchFamily="2" charset="-122"/>
                <a:ea typeface="SimSun" panose="02010600030101010101" pitchFamily="2" charset="-122"/>
              </a:rPr>
              <a:t>我們的薪給被凍結着，</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我們和我們的眷屬為飢寒所迫，不得已只好</a:t>
            </a:r>
            <a:r>
              <a:rPr lang="zh-TW" altLang="en-US" dirty="0" smtClean="0">
                <a:latin typeface="+mn-lt"/>
                <a:ea typeface="SimSun" panose="02010600030101010101" pitchFamily="2" charset="-122"/>
              </a:rPr>
              <a:t>自</a:t>
            </a:r>
            <a:r>
              <a:rPr lang="en-US" altLang="zh-TW" dirty="0" smtClean="0">
                <a:latin typeface="+mn-lt"/>
                <a:ea typeface="SimSun" panose="02010600030101010101" pitchFamily="2" charset="-122"/>
              </a:rPr>
              <a:t>10</a:t>
            </a:r>
            <a:r>
              <a:rPr lang="zh-TW" altLang="en-US" dirty="0" smtClean="0">
                <a:latin typeface="+mn-lt"/>
                <a:ea typeface="SimSun" panose="02010600030101010101" pitchFamily="2" charset="-122"/>
              </a:rPr>
              <a:t>月</a:t>
            </a:r>
            <a:r>
              <a:rPr lang="en-US" altLang="zh-TW" dirty="0" smtClean="0">
                <a:latin typeface="+mn-lt"/>
                <a:ea typeface="SimSun" panose="02010600030101010101" pitchFamily="2" charset="-122"/>
              </a:rPr>
              <a:t>28</a:t>
            </a:r>
            <a:r>
              <a:rPr lang="zh-TW" altLang="en-US" dirty="0" smtClean="0">
                <a:latin typeface="+mn-lt"/>
                <a:ea typeface="SimSun" panose="02010600030101010101" pitchFamily="2" charset="-122"/>
              </a:rPr>
              <a:t>日</a:t>
            </a:r>
            <a:r>
              <a:rPr lang="zh-TW" altLang="en-US" dirty="0" smtClean="0">
                <a:latin typeface="SimSun" panose="02010600030101010101" pitchFamily="2" charset="-122"/>
                <a:ea typeface="SimSun" panose="02010600030101010101" pitchFamily="2" charset="-122"/>
              </a:rPr>
              <a:t>起</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忍痛停教</a:t>
            </a:r>
            <a:r>
              <a:rPr lang="en-US" altLang="zh-TW" dirty="0" smtClean="0">
                <a:latin typeface="+mn-lt"/>
                <a:ea typeface="SimSun" panose="02010600030101010101" pitchFamily="2" charset="-122"/>
              </a:rPr>
              <a:t>5</a:t>
            </a:r>
            <a:r>
              <a:rPr lang="zh-TW" altLang="en-US" dirty="0" smtClean="0">
                <a:latin typeface="SimSun" panose="02010600030101010101" pitchFamily="2" charset="-122"/>
                <a:ea typeface="SimSun" panose="02010600030101010101" pitchFamily="2" charset="-122"/>
              </a:rPr>
              <a:t>天，進行借貸，以維持生計，僅此宣言”</a:t>
            </a:r>
            <a:endParaRPr lang="zh-TW" altLang="en-US" dirty="0">
              <a:latin typeface="SimSun" panose="02010600030101010101" pitchFamily="2" charset="-122"/>
              <a:ea typeface="SimSun" panose="02010600030101010101" pitchFamily="2" charset="-122"/>
            </a:endParaRPr>
          </a:p>
        </p:txBody>
      </p:sp>
      <p:sp>
        <p:nvSpPr>
          <p:cNvPr id="9" name="TextBox 13"/>
          <p:cNvSpPr txBox="1"/>
          <p:nvPr/>
        </p:nvSpPr>
        <p:spPr>
          <a:xfrm>
            <a:off x="5307202" y="6210023"/>
            <a:ext cx="3693290" cy="246221"/>
          </a:xfrm>
          <a:prstGeom prst="rect">
            <a:avLst/>
          </a:prstGeom>
          <a:noFill/>
        </p:spPr>
        <p:txBody>
          <a:bodyPr wrap="square" rtlCol="0">
            <a:spAutoFit/>
          </a:bodyPr>
          <a:lstStyle/>
          <a:p>
            <a:r>
              <a:rPr lang="zh-TW" altLang="en-US" sz="1000" dirty="0" smtClean="0">
                <a:latin typeface="SimSun" panose="02010600030101010101" pitchFamily="2" charset="-122"/>
                <a:ea typeface="SimSun" panose="02010600030101010101" pitchFamily="2" charset="-122"/>
              </a:rPr>
              <a:t>馬嘶：</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百年冷暖－－</a:t>
            </a:r>
            <a:r>
              <a:rPr lang="en-US" altLang="zh-TW" sz="1000" dirty="0" smtClean="0">
                <a:latin typeface="SimSun" panose="02010600030101010101" pitchFamily="2" charset="-122"/>
                <a:ea typeface="SimSun" panose="02010600030101010101" pitchFamily="2" charset="-122"/>
              </a:rPr>
              <a:t>20</a:t>
            </a:r>
            <a:r>
              <a:rPr lang="zh-TW" altLang="en-US" sz="1000" dirty="0" smtClean="0">
                <a:latin typeface="SimSun" panose="02010600030101010101" pitchFamily="2" charset="-122"/>
                <a:ea typeface="SimSun" panose="02010600030101010101" pitchFamily="2" charset="-122"/>
              </a:rPr>
              <a:t>世紀中國知識分子生活狀況</a:t>
            </a:r>
            <a:r>
              <a:rPr lang="en-US" altLang="zh-TW" sz="1000" dirty="0" smtClean="0">
                <a:latin typeface="SimSun" panose="02010600030101010101" pitchFamily="2" charset="-122"/>
                <a:ea typeface="SimSun" panose="02010600030101010101" pitchFamily="2" charset="-122"/>
              </a:rPr>
              <a:t>》</a:t>
            </a:r>
            <a:r>
              <a:rPr lang="zh-CN" altLang="en-US" sz="1000" dirty="0" smtClean="0"/>
              <a:t>頁</a:t>
            </a:r>
            <a:r>
              <a:rPr lang="en-US" altLang="zh-TW" sz="1000" dirty="0" smtClean="0"/>
              <a:t>275</a:t>
            </a:r>
            <a:r>
              <a:rPr lang="zh-TW" altLang="en-US" sz="1000" dirty="0" smtClean="0"/>
              <a:t>。</a:t>
            </a:r>
            <a:endParaRPr lang="zh-HK" altLang="en-US" sz="10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892316"/>
            <a:ext cx="2962350" cy="2752707"/>
          </a:xfrm>
          <a:prstGeom prst="rect">
            <a:avLst/>
          </a:prstGeom>
        </p:spPr>
      </p:pic>
      <p:sp>
        <p:nvSpPr>
          <p:cNvPr id="4" name="文字方塊 3"/>
          <p:cNvSpPr txBox="1"/>
          <p:nvPr/>
        </p:nvSpPr>
        <p:spPr>
          <a:xfrm>
            <a:off x="6455872" y="3618353"/>
            <a:ext cx="2518638" cy="307777"/>
          </a:xfrm>
          <a:prstGeom prst="rect">
            <a:avLst/>
          </a:prstGeom>
          <a:noFill/>
        </p:spPr>
        <p:txBody>
          <a:bodyPr wrap="none" rtlCol="0">
            <a:spAutoFit/>
          </a:bodyPr>
          <a:lstStyle/>
          <a:p>
            <a:r>
              <a:rPr lang="en-US" altLang="zh-TW" sz="1400" dirty="0" smtClean="0">
                <a:ea typeface="SimSun" panose="02010600030101010101" pitchFamily="2" charset="-122"/>
              </a:rPr>
              <a:t>1947</a:t>
            </a:r>
            <a:r>
              <a:rPr lang="zh-TW" altLang="en-US" sz="1400" dirty="0" smtClean="0">
                <a:latin typeface="SimSun" panose="02010600030101010101" pitchFamily="2" charset="-122"/>
                <a:ea typeface="SimSun" panose="02010600030101010101" pitchFamily="2" charset="-122"/>
              </a:rPr>
              <a:t>年陳寅恪與語言學家王力</a:t>
            </a:r>
            <a:endParaRPr lang="zh-HK"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1871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7" grpId="0" animBg="1"/>
      <p:bldP spid="9"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61647" y="5085184"/>
            <a:ext cx="8576513" cy="1477328"/>
          </a:xfrm>
          <a:prstGeom prst="rect">
            <a:avLst/>
          </a:prstGeom>
          <a:noFill/>
          <a:ln>
            <a:solidFill>
              <a:schemeClr val="accent1"/>
            </a:solidFill>
          </a:ln>
        </p:spPr>
        <p:txBody>
          <a:bodyPr wrap="square" rtlCol="0">
            <a:spAutoFit/>
          </a:bodyPr>
          <a:lstStyle/>
          <a:p>
            <a:r>
              <a:rPr lang="zh-TW" altLang="en-US" dirty="0">
                <a:latin typeface="SimSun" panose="02010600030101010101" pitchFamily="2" charset="-122"/>
                <a:ea typeface="SimSun" panose="02010600030101010101" pitchFamily="2" charset="-122"/>
              </a:rPr>
              <a:t>思考問題：</a:t>
            </a:r>
            <a:endParaRPr lang="en-US" altLang="zh-TW" dirty="0" smtClean="0">
              <a:latin typeface="SimSun" panose="02010600030101010101" pitchFamily="2" charset="-122"/>
              <a:ea typeface="SimSun" panose="02010600030101010101" pitchFamily="2" charset="-122"/>
            </a:endParaRPr>
          </a:p>
          <a:p>
            <a:pPr marL="342900" indent="-342900">
              <a:buAutoNum type="arabicPeriod"/>
            </a:pPr>
            <a:r>
              <a:rPr lang="zh-TW" altLang="en-US" dirty="0" smtClean="0">
                <a:latin typeface="SimSun" panose="02010600030101010101" pitchFamily="2" charset="-122"/>
                <a:ea typeface="SimSun" panose="02010600030101010101" pitchFamily="2" charset="-122"/>
              </a:rPr>
              <a:t>大學的教職員在社會中屬於哪個階層</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他們在</a:t>
            </a:r>
            <a:r>
              <a:rPr lang="en-US" altLang="zh-TW" dirty="0" smtClean="0">
                <a:ea typeface="SimSun" panose="02010600030101010101" pitchFamily="2" charset="-122"/>
              </a:rPr>
              <a:t>1947</a:t>
            </a:r>
            <a:r>
              <a:rPr lang="zh-TW" altLang="en-US" dirty="0" smtClean="0">
                <a:ea typeface="SimSun" panose="02010600030101010101" pitchFamily="2" charset="-122"/>
              </a:rPr>
              <a:t>、</a:t>
            </a:r>
            <a:r>
              <a:rPr lang="en-US" altLang="zh-TW" dirty="0" smtClean="0">
                <a:ea typeface="SimSun" panose="02010600030101010101" pitchFamily="2" charset="-122"/>
              </a:rPr>
              <a:t>48</a:t>
            </a:r>
            <a:r>
              <a:rPr lang="zh-TW" altLang="en-US" dirty="0" smtClean="0">
                <a:latin typeface="SimSun" panose="02010600030101010101" pitchFamily="2" charset="-122"/>
                <a:ea typeface="SimSun" panose="02010600030101010101" pitchFamily="2" charset="-122"/>
              </a:rPr>
              <a:t>年的生活怎樣</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面對物價飛</a:t>
            </a:r>
            <a:endParaRPr lang="en-US" altLang="zh-TW" dirty="0" smtClean="0">
              <a:latin typeface="SimSun" panose="02010600030101010101" pitchFamily="2" charset="-122"/>
              <a:ea typeface="SimSun" panose="02010600030101010101" pitchFamily="2" charset="-122"/>
            </a:endParaRPr>
          </a:p>
          <a:p>
            <a:r>
              <a:rPr lang="zh-TW" altLang="en-US" dirty="0" smtClean="0">
                <a:latin typeface="SimSun" panose="02010600030101010101" pitchFamily="2" charset="-122"/>
                <a:ea typeface="SimSun" panose="02010600030101010101" pitchFamily="2" charset="-122"/>
              </a:rPr>
              <a:t>   漲，他們採取什麼方法應對</a:t>
            </a:r>
            <a:r>
              <a:rPr lang="en-US" altLang="zh-TW" dirty="0" smtClean="0">
                <a:latin typeface="SimSun" panose="02010600030101010101" pitchFamily="2" charset="-122"/>
                <a:ea typeface="SimSun" panose="02010600030101010101" pitchFamily="2" charset="-122"/>
              </a:rPr>
              <a:t>?</a:t>
            </a:r>
          </a:p>
          <a:p>
            <a:endParaRPr lang="en-US" altLang="zh-TW" dirty="0" smtClean="0">
              <a:latin typeface="SimSun" panose="02010600030101010101" pitchFamily="2" charset="-122"/>
              <a:ea typeface="SimSun" panose="02010600030101010101" pitchFamily="2" charset="-122"/>
            </a:endParaRPr>
          </a:p>
          <a:p>
            <a:r>
              <a:rPr lang="en-US" altLang="zh-TW" dirty="0" smtClean="0">
                <a:latin typeface="Calibri" panose="020F0502020204030204" pitchFamily="34" charset="0"/>
                <a:ea typeface="SimSun" panose="02010600030101010101" pitchFamily="2" charset="-122"/>
                <a:cs typeface="Calibri" panose="020F0502020204030204" pitchFamily="34" charset="0"/>
              </a:rPr>
              <a:t>2.</a:t>
            </a:r>
            <a:r>
              <a:rPr lang="en-US" altLang="zh-TW" dirty="0" smtClean="0">
                <a:latin typeface="SimSun" panose="02010600030101010101" pitchFamily="2" charset="-122"/>
                <a:ea typeface="SimSun" panose="02010600030101010101" pitchFamily="2" charset="-122"/>
              </a:rPr>
              <a:t> </a:t>
            </a:r>
            <a:r>
              <a:rPr lang="zh-TW" altLang="en-US" dirty="0" smtClean="0">
                <a:latin typeface="SimSun" panose="02010600030101010101" pitchFamily="2" charset="-122"/>
                <a:ea typeface="SimSun" panose="02010600030101010101" pitchFamily="2" charset="-122"/>
              </a:rPr>
              <a:t>政府對他們怎樣</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他們對政府的態度又怎樣</a:t>
            </a:r>
            <a:r>
              <a:rPr lang="en-US" altLang="zh-TW" dirty="0" smtClean="0">
                <a:latin typeface="SimSun" panose="02010600030101010101" pitchFamily="2" charset="-122"/>
                <a:ea typeface="SimSun" panose="02010600030101010101" pitchFamily="2" charset="-122"/>
              </a:rPr>
              <a:t>?</a:t>
            </a:r>
            <a:endParaRPr lang="en-US" altLang="zh-TW" dirty="0">
              <a:latin typeface="SimSun" panose="02010600030101010101" pitchFamily="2" charset="-122"/>
              <a:ea typeface="SimSun" panose="02010600030101010101" pitchFamily="2" charset="-122"/>
            </a:endParaRPr>
          </a:p>
        </p:txBody>
      </p:sp>
      <p:sp>
        <p:nvSpPr>
          <p:cNvPr id="4" name="文字方塊 3"/>
          <p:cNvSpPr txBox="1"/>
          <p:nvPr/>
        </p:nvSpPr>
        <p:spPr>
          <a:xfrm>
            <a:off x="3222909" y="840769"/>
            <a:ext cx="5722520" cy="3970318"/>
          </a:xfrm>
          <a:prstGeom prst="rect">
            <a:avLst/>
          </a:prstGeom>
          <a:solidFill>
            <a:srgbClr val="ECE2EB"/>
          </a:solidFill>
        </p:spPr>
        <p:txBody>
          <a:bodyPr wrap="square" rtlCol="0">
            <a:spAutoFit/>
          </a:bodyPr>
          <a:lstStyle/>
          <a:p>
            <a:r>
              <a:rPr lang="zh-TW" altLang="en-US" dirty="0" smtClean="0">
                <a:latin typeface="SimSun" panose="02010600030101010101" pitchFamily="2" charset="-122"/>
                <a:ea typeface="SimSun" panose="02010600030101010101" pitchFamily="2" charset="-122"/>
              </a:rPr>
              <a:t>浙江大學校長竺可楨的日記（節錄）</a:t>
            </a:r>
            <a:endParaRPr lang="en-US" altLang="zh-TW" dirty="0" smtClean="0">
              <a:latin typeface="SimSun" panose="02010600030101010101" pitchFamily="2" charset="-122"/>
              <a:ea typeface="SimSun" panose="02010600030101010101" pitchFamily="2" charset="-122"/>
            </a:endParaRPr>
          </a:p>
          <a:p>
            <a:r>
              <a:rPr lang="en-US" altLang="zh-TW" dirty="0" smtClean="0">
                <a:ea typeface="SimSun" panose="02010600030101010101" pitchFamily="2" charset="-122"/>
              </a:rPr>
              <a:t>1948</a:t>
            </a:r>
            <a:r>
              <a:rPr lang="zh-TW" altLang="en-US" dirty="0" smtClean="0">
                <a:ea typeface="SimSun" panose="02010600030101010101" pitchFamily="2" charset="-122"/>
              </a:rPr>
              <a:t>年</a:t>
            </a:r>
            <a:r>
              <a:rPr lang="en-US" altLang="zh-TW" dirty="0" smtClean="0">
                <a:ea typeface="SimSun" panose="02010600030101010101" pitchFamily="2" charset="-122"/>
              </a:rPr>
              <a:t>11</a:t>
            </a:r>
            <a:r>
              <a:rPr lang="zh-TW" altLang="en-US" dirty="0" smtClean="0">
                <a:ea typeface="SimSun" panose="02010600030101010101" pitchFamily="2" charset="-122"/>
              </a:rPr>
              <a:t>月</a:t>
            </a:r>
            <a:r>
              <a:rPr lang="en-US" altLang="zh-TW" dirty="0" smtClean="0">
                <a:ea typeface="SimSun" panose="02010600030101010101" pitchFamily="2" charset="-122"/>
              </a:rPr>
              <a:t>8</a:t>
            </a:r>
            <a:r>
              <a:rPr lang="zh-TW" altLang="en-US" dirty="0" smtClean="0">
                <a:ea typeface="SimSun" panose="02010600030101010101" pitchFamily="2" charset="-122"/>
              </a:rPr>
              <a:t>日</a:t>
            </a:r>
            <a:endParaRPr lang="en-US" altLang="zh-TW" dirty="0" smtClean="0">
              <a:ea typeface="SimSun" panose="02010600030101010101" pitchFamily="2" charset="-122"/>
            </a:endParaRPr>
          </a:p>
          <a:p>
            <a:endParaRPr lang="en-US" altLang="zh-TW" dirty="0" smtClean="0">
              <a:ea typeface="SimSun" panose="02010600030101010101" pitchFamily="2" charset="-122"/>
            </a:endParaRPr>
          </a:p>
          <a:p>
            <a:pPr algn="just"/>
            <a:r>
              <a:rPr lang="zh-TW" altLang="en-US" dirty="0" smtClean="0">
                <a:latin typeface="SimSun" panose="02010600030101010101" pitchFamily="2" charset="-122"/>
                <a:ea typeface="SimSun" panose="02010600030101010101" pitchFamily="2" charset="-122"/>
              </a:rPr>
              <a:t>余偕丁榮南至中央銀行晤張忍甫，談及照向例透支問題。據云中央命令杭州發鈔票本月份不能超過</a:t>
            </a:r>
            <a:r>
              <a:rPr lang="en-US" altLang="zh-TW" dirty="0" smtClean="0">
                <a:ea typeface="SimSun" panose="02010600030101010101" pitchFamily="2" charset="-122"/>
              </a:rPr>
              <a:t>200</a:t>
            </a:r>
            <a:r>
              <a:rPr lang="zh-TW" altLang="en-US" dirty="0" smtClean="0">
                <a:latin typeface="SimSun" panose="02010600030101010101" pitchFamily="2" charset="-122"/>
                <a:ea typeface="SimSun" panose="02010600030101010101" pitchFamily="2" charset="-122"/>
              </a:rPr>
              <a:t>萬元，故目前無鈔票可發。</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余遂與榮南至省府晤張文理，適周一鶚亦來。余本意欲省府能早日發</a:t>
            </a:r>
            <a:r>
              <a:rPr lang="en-US" altLang="zh-TW" dirty="0" smtClean="0">
                <a:ea typeface="SimSun" panose="02010600030101010101" pitchFamily="2" charset="-122"/>
              </a:rPr>
              <a:t>7</a:t>
            </a:r>
            <a:r>
              <a:rPr lang="zh-TW" altLang="en-US" dirty="0" smtClean="0">
                <a:latin typeface="SimSun" panose="02010600030101010101" pitchFamily="2" charset="-122"/>
                <a:ea typeface="SimSun" panose="02010600030101010101" pitchFamily="2" charset="-122"/>
              </a:rPr>
              <a:t>斗之米</a:t>
            </a:r>
            <a:r>
              <a:rPr lang="zh-TW" altLang="en-US" dirty="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而周一鶚所主管之機關亦乏米，故余亦無從開口矣。局勢嚴重竟至如此也。</a:t>
            </a:r>
            <a:r>
              <a:rPr lang="en-US" altLang="zh-TW" dirty="0" smtClean="0">
                <a:ea typeface="SimSun" panose="02010600030101010101" pitchFamily="2" charset="-122"/>
              </a:rPr>
              <a:t>10</a:t>
            </a:r>
            <a:r>
              <a:rPr lang="zh-TW" altLang="en-US" dirty="0" smtClean="0">
                <a:latin typeface="SimSun" panose="02010600030101010101" pitchFamily="2" charset="-122"/>
                <a:ea typeface="SimSun" panose="02010600030101010101" pitchFamily="2" charset="-122"/>
              </a:rPr>
              <a:t>點回，仲翔、步青請今日召集緊急會議（行政會議）。午後</a:t>
            </a:r>
            <a:r>
              <a:rPr lang="en-US" altLang="zh-TW" dirty="0" smtClean="0">
                <a:ea typeface="SimSun" panose="02010600030101010101" pitchFamily="2" charset="-122"/>
              </a:rPr>
              <a:t>2</a:t>
            </a:r>
            <a:r>
              <a:rPr lang="zh-TW" altLang="en-US" dirty="0" smtClean="0">
                <a:latin typeface="SimSun" panose="02010600030101010101" pitchFamily="2" charset="-122"/>
                <a:ea typeface="SimSun" panose="02010600030101010101" pitchFamily="2" charset="-122"/>
              </a:rPr>
              <a:t>點召集，討論物資購置問題。現校中只有</a:t>
            </a:r>
            <a:r>
              <a:rPr lang="en-US" altLang="zh-TW" dirty="0" smtClean="0">
                <a:ea typeface="SimSun" panose="02010600030101010101" pitchFamily="2" charset="-122"/>
              </a:rPr>
              <a:t>4</a:t>
            </a:r>
            <a:r>
              <a:rPr lang="zh-TW" altLang="en-US" dirty="0" smtClean="0">
                <a:latin typeface="SimSun" panose="02010600030101010101" pitchFamily="2" charset="-122"/>
                <a:ea typeface="SimSun" panose="02010600030101010101" pitchFamily="2" charset="-122"/>
              </a:rPr>
              <a:t>萬元之存款</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倘欲購米</a:t>
            </a:r>
            <a:r>
              <a:rPr lang="en-US" altLang="zh-TW" dirty="0" smtClean="0">
                <a:latin typeface="SimSun" panose="02010600030101010101" pitchFamily="2" charset="-122"/>
                <a:ea typeface="SimSun" panose="02010600030101010101" pitchFamily="2" charset="-122"/>
              </a:rPr>
              <a:t>,</a:t>
            </a:r>
            <a:r>
              <a:rPr lang="zh-TW" altLang="en-US" dirty="0" smtClean="0">
                <a:latin typeface="SimSun" panose="02010600030101010101" pitchFamily="2" charset="-122"/>
                <a:ea typeface="SimSun" panose="02010600030101010101" pitchFamily="2" charset="-122"/>
              </a:rPr>
              <a:t>亦只能得</a:t>
            </a:r>
            <a:r>
              <a:rPr lang="en-US" altLang="zh-TW" dirty="0" smtClean="0">
                <a:ea typeface="SimSun" panose="02010600030101010101" pitchFamily="2" charset="-122"/>
              </a:rPr>
              <a:t>200</a:t>
            </a:r>
            <a:r>
              <a:rPr lang="zh-TW" altLang="en-US" dirty="0" smtClean="0">
                <a:latin typeface="SimSun" panose="02010600030101010101" pitchFamily="2" charset="-122"/>
                <a:ea typeface="SimSun" panose="02010600030101010101" pitchFamily="2" charset="-122"/>
              </a:rPr>
              <a:t>擔米，但校工、教職員、學生均要款，故此時決不能有錢購米。</a:t>
            </a:r>
            <a:endParaRPr lang="en-US" altLang="zh-TW" dirty="0" smtClean="0">
              <a:latin typeface="SimSun" panose="02010600030101010101" pitchFamily="2" charset="-122"/>
              <a:ea typeface="SimSun" panose="02010600030101010101" pitchFamily="2" charset="-122"/>
            </a:endParaRPr>
          </a:p>
          <a:p>
            <a:pPr algn="just"/>
            <a:endParaRPr lang="en-US" altLang="zh-HK" dirty="0">
              <a:latin typeface="SimSun" panose="02010600030101010101" pitchFamily="2" charset="-122"/>
              <a:ea typeface="SimSun" panose="02010600030101010101" pitchFamily="2" charset="-122"/>
            </a:endParaRPr>
          </a:p>
          <a:p>
            <a:pPr algn="just"/>
            <a:endParaRPr lang="en-US" altLang="zh-HK" dirty="0">
              <a:latin typeface="SimSun" panose="02010600030101010101" pitchFamily="2" charset="-122"/>
              <a:ea typeface="SimSun" panose="02010600030101010101" pitchFamily="2" charset="-122"/>
            </a:endParaRPr>
          </a:p>
        </p:txBody>
      </p:sp>
      <p:sp>
        <p:nvSpPr>
          <p:cNvPr id="5" name="TextBox 13"/>
          <p:cNvSpPr txBox="1"/>
          <p:nvPr/>
        </p:nvSpPr>
        <p:spPr>
          <a:xfrm>
            <a:off x="5316877" y="4546214"/>
            <a:ext cx="3621283" cy="246221"/>
          </a:xfrm>
          <a:prstGeom prst="rect">
            <a:avLst/>
          </a:prstGeom>
          <a:noFill/>
        </p:spPr>
        <p:txBody>
          <a:bodyPr wrap="square" rtlCol="0">
            <a:spAutoFit/>
          </a:bodyPr>
          <a:lstStyle/>
          <a:p>
            <a:r>
              <a:rPr lang="zh-TW" altLang="en-US" sz="1000" dirty="0" smtClean="0">
                <a:latin typeface="SimSun" panose="02010600030101010101" pitchFamily="2" charset="-122"/>
                <a:ea typeface="SimSun" panose="02010600030101010101" pitchFamily="2" charset="-122"/>
              </a:rPr>
              <a:t>馬嘶：</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百年冷暖－－</a:t>
            </a:r>
            <a:r>
              <a:rPr lang="en-US" altLang="zh-TW" sz="1000" dirty="0" smtClean="0">
                <a:latin typeface="SimSun" panose="02010600030101010101" pitchFamily="2" charset="-122"/>
                <a:ea typeface="SimSun" panose="02010600030101010101" pitchFamily="2" charset="-122"/>
              </a:rPr>
              <a:t>20</a:t>
            </a:r>
            <a:r>
              <a:rPr lang="zh-TW" altLang="en-US" sz="1000" dirty="0" smtClean="0">
                <a:latin typeface="SimSun" panose="02010600030101010101" pitchFamily="2" charset="-122"/>
                <a:ea typeface="SimSun" panose="02010600030101010101" pitchFamily="2" charset="-122"/>
              </a:rPr>
              <a:t>世紀中國知識分子生活狀況</a:t>
            </a:r>
            <a:r>
              <a:rPr lang="en-US" altLang="zh-TW" sz="1000" dirty="0" smtClean="0">
                <a:latin typeface="SimSun" panose="02010600030101010101" pitchFamily="2" charset="-122"/>
                <a:ea typeface="SimSun" panose="02010600030101010101" pitchFamily="2" charset="-122"/>
              </a:rPr>
              <a:t>》</a:t>
            </a:r>
            <a:r>
              <a:rPr lang="zh-CN" altLang="en-US" sz="1000" dirty="0" smtClean="0"/>
              <a:t>頁</a:t>
            </a:r>
            <a:r>
              <a:rPr lang="en-US" altLang="zh-TW" sz="1000" dirty="0" smtClean="0"/>
              <a:t>283</a:t>
            </a:r>
            <a:r>
              <a:rPr lang="zh-TW" altLang="en-US" sz="1000" dirty="0" smtClean="0"/>
              <a:t>。</a:t>
            </a:r>
            <a:endParaRPr lang="zh-HK" altLang="en-US" sz="1000" dirty="0"/>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47" y="483640"/>
            <a:ext cx="2484276" cy="3312368"/>
          </a:xfrm>
          <a:prstGeom prst="rect">
            <a:avLst/>
          </a:prstGeom>
          <a:solidFill>
            <a:schemeClr val="bg1"/>
          </a:solidFill>
          <a:ln>
            <a:solidFill>
              <a:schemeClr val="accent1"/>
            </a:solidFill>
          </a:ln>
        </p:spPr>
      </p:pic>
      <p:sp>
        <p:nvSpPr>
          <p:cNvPr id="8" name="矩形 7"/>
          <p:cNvSpPr/>
          <p:nvPr/>
        </p:nvSpPr>
        <p:spPr>
          <a:xfrm>
            <a:off x="361647" y="3886598"/>
            <a:ext cx="877163" cy="369332"/>
          </a:xfrm>
          <a:prstGeom prst="rect">
            <a:avLst/>
          </a:prstGeom>
        </p:spPr>
        <p:txBody>
          <a:bodyPr wrap="none">
            <a:spAutoFit/>
          </a:bodyPr>
          <a:lstStyle/>
          <a:p>
            <a:r>
              <a:rPr lang="zh-TW" altLang="en-US" dirty="0">
                <a:latin typeface="SimSun" panose="02010600030101010101" pitchFamily="2" charset="-122"/>
                <a:ea typeface="SimSun" panose="02010600030101010101" pitchFamily="2" charset="-122"/>
              </a:rPr>
              <a:t>竺可楨</a:t>
            </a:r>
            <a:endParaRPr lang="zh-HK" altLang="en-US" dirty="0"/>
          </a:p>
        </p:txBody>
      </p:sp>
    </p:spTree>
    <p:extLst>
      <p:ext uri="{BB962C8B-B14F-4D97-AF65-F5344CB8AC3E}">
        <p14:creationId xmlns:p14="http://schemas.microsoft.com/office/powerpoint/2010/main" val="71449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51520" y="101644"/>
          <a:ext cx="8712968" cy="283464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7776864">
                  <a:extLst>
                    <a:ext uri="{9D8B030D-6E8A-4147-A177-3AD203B41FA5}">
                      <a16:colId xmlns:a16="http://schemas.microsoft.com/office/drawing/2014/main" val="20001"/>
                    </a:ext>
                  </a:extLst>
                </a:gridCol>
              </a:tblGrid>
              <a:tr h="365760">
                <a:tc>
                  <a:txBody>
                    <a:bodyPr/>
                    <a:lstStyle/>
                    <a:p>
                      <a:pPr algn="ctr"/>
                      <a:r>
                        <a:rPr lang="zh-CN" altLang="en-US" dirty="0" smtClean="0"/>
                        <a:t>資料</a:t>
                      </a:r>
                      <a:endParaRPr lang="zh-HK" altLang="en-US" dirty="0"/>
                    </a:p>
                  </a:txBody>
                  <a:tcPr/>
                </a:tc>
                <a:tc>
                  <a:txBody>
                    <a:bodyPr/>
                    <a:lstStyle/>
                    <a:p>
                      <a:pPr algn="ctr"/>
                      <a:r>
                        <a:rPr lang="zh-CN" altLang="en-US" dirty="0" smtClean="0"/>
                        <a:t>事件</a:t>
                      </a:r>
                      <a:endParaRPr lang="en-US" altLang="zh-CN" dirty="0" smtClean="0"/>
                    </a:p>
                  </a:txBody>
                  <a:tcPr/>
                </a:tc>
                <a:extLst>
                  <a:ext uri="{0D108BD9-81ED-4DB2-BD59-A6C34878D82A}">
                    <a16:rowId xmlns:a16="http://schemas.microsoft.com/office/drawing/2014/main" val="10000"/>
                  </a:ext>
                </a:extLst>
              </a:tr>
              <a:tr h="365760">
                <a:tc>
                  <a:txBody>
                    <a:bodyPr/>
                    <a:lstStyle/>
                    <a:p>
                      <a:pPr algn="ctr"/>
                      <a:r>
                        <a:rPr lang="zh-CN" altLang="en-US" sz="1600" dirty="0" smtClean="0"/>
                        <a:t>（</a:t>
                      </a:r>
                      <a:r>
                        <a:rPr lang="en-US" altLang="zh-CN" sz="1600" dirty="0" smtClean="0"/>
                        <a:t>1</a:t>
                      </a:r>
                      <a:r>
                        <a:rPr lang="zh-CN" altLang="en-US" sz="1600" dirty="0" smtClean="0"/>
                        <a:t>）</a:t>
                      </a:r>
                      <a:endParaRPr lang="zh-HK"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smtClean="0">
                          <a:ln>
                            <a:noFill/>
                          </a:ln>
                          <a:solidFill>
                            <a:prstClr val="black"/>
                          </a:solidFill>
                          <a:effectLst/>
                          <a:uLnTx/>
                          <a:uFillTx/>
                          <a:latin typeface="+mn-lt"/>
                          <a:ea typeface="+mn-ea"/>
                          <a:cs typeface="+mn-cs"/>
                        </a:rPr>
                        <a:t>1948</a:t>
                      </a:r>
                      <a:r>
                        <a:rPr kumimoji="0" lang="zh-CN" altLang="en-US" sz="1600" b="0" i="0" u="none" strike="noStrike" kern="1200" cap="none" spc="0" normalizeH="0" baseline="0" noProof="0" dirty="0" smtClean="0">
                          <a:ln>
                            <a:noFill/>
                          </a:ln>
                          <a:solidFill>
                            <a:prstClr val="black"/>
                          </a:solidFill>
                          <a:effectLst/>
                          <a:uLnTx/>
                          <a:uFillTx/>
                          <a:latin typeface="+mn-lt"/>
                          <a:ea typeface="+mn-ea"/>
                          <a:cs typeface="+mn-cs"/>
                        </a:rPr>
                        <a:t>年</a:t>
                      </a: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8</a:t>
                      </a:r>
                      <a:r>
                        <a:rPr kumimoji="0" lang="zh-CN" altLang="en-US" sz="1600" b="0" i="0" u="none" strike="noStrike" kern="1200" cap="none" spc="0" normalizeH="0" baseline="0" noProof="0" dirty="0" smtClean="0">
                          <a:ln>
                            <a:noFill/>
                          </a:ln>
                          <a:solidFill>
                            <a:prstClr val="black"/>
                          </a:solidFill>
                          <a:effectLst/>
                          <a:uLnTx/>
                          <a:uFillTx/>
                          <a:latin typeface="+mn-lt"/>
                          <a:ea typeface="+mn-ea"/>
                          <a:cs typeface="+mn-cs"/>
                        </a:rPr>
                        <a:t>月</a:t>
                      </a: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23</a:t>
                      </a:r>
                      <a:r>
                        <a:rPr kumimoji="0" lang="zh-CN" altLang="en-US" sz="1600" b="0" i="0" u="none" strike="noStrike" kern="1200" cap="none" spc="0" normalizeH="0" baseline="0" noProof="0" dirty="0" smtClean="0">
                          <a:ln>
                            <a:noFill/>
                          </a:ln>
                          <a:solidFill>
                            <a:prstClr val="black"/>
                          </a:solidFill>
                          <a:effectLst/>
                          <a:uLnTx/>
                          <a:uFillTx/>
                          <a:latin typeface="+mn-lt"/>
                          <a:ea typeface="+mn-ea"/>
                          <a:cs typeface="+mn-cs"/>
                        </a:rPr>
                        <a:t>日金圓券正式流通，</a:t>
                      </a: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20</a:t>
                      </a:r>
                      <a:r>
                        <a:rPr kumimoji="0" lang="zh-CN" altLang="en-US" sz="1600" b="0" i="0" u="none" strike="noStrike" kern="1200" cap="none" spc="0" normalizeH="0" baseline="0" noProof="0" dirty="0" smtClean="0">
                          <a:ln>
                            <a:noFill/>
                          </a:ln>
                          <a:solidFill>
                            <a:prstClr val="black"/>
                          </a:solidFill>
                          <a:effectLst/>
                          <a:uLnTx/>
                          <a:uFillTx/>
                          <a:latin typeface="+mn-lt"/>
                          <a:ea typeface="+mn-ea"/>
                          <a:cs typeface="+mn-cs"/>
                        </a:rPr>
                        <a:t>億新鈔，需要</a:t>
                      </a: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1</a:t>
                      </a:r>
                      <a:r>
                        <a:rPr kumimoji="0" lang="zh-CN" altLang="en-US" sz="1600" b="0" i="0" u="none" strike="noStrike" kern="1200" cap="none" spc="0" normalizeH="0" baseline="0" noProof="0" dirty="0" smtClean="0">
                          <a:ln>
                            <a:noFill/>
                          </a:ln>
                          <a:solidFill>
                            <a:prstClr val="black"/>
                          </a:solidFill>
                          <a:effectLst/>
                          <a:uLnTx/>
                          <a:uFillTx/>
                          <a:latin typeface="+mn-lt"/>
                          <a:ea typeface="+mn-ea"/>
                          <a:cs typeface="+mn-cs"/>
                        </a:rPr>
                        <a:t>千萬兩黃金作十足儲備。但到了</a:t>
                      </a: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10</a:t>
                      </a:r>
                      <a:r>
                        <a:rPr kumimoji="0" lang="zh-CN" altLang="en-US" sz="1600" b="0" i="0" u="none" strike="noStrike" kern="1200" cap="none" spc="0" normalizeH="0" baseline="0" noProof="0" dirty="0" smtClean="0">
                          <a:ln>
                            <a:noFill/>
                          </a:ln>
                          <a:solidFill>
                            <a:prstClr val="black"/>
                          </a:solidFill>
                          <a:effectLst/>
                          <a:uLnTx/>
                          <a:uFillTx/>
                          <a:latin typeface="+mn-lt"/>
                          <a:ea typeface="+mn-ea"/>
                          <a:cs typeface="+mn-cs"/>
                        </a:rPr>
                        <a:t>月，在主要城市上海也只收兌了黃金</a:t>
                      </a:r>
                      <a:r>
                        <a:rPr kumimoji="0" lang="zh-TW" altLang="en-US"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合</a:t>
                      </a:r>
                      <a:r>
                        <a:rPr kumimoji="0" lang="zh-CN" altLang="en-US" sz="1600" b="0" i="0" u="none" strike="noStrike" kern="1200" cap="none" spc="0" normalizeH="0" baseline="0" noProof="0" dirty="0" smtClean="0">
                          <a:ln>
                            <a:noFill/>
                          </a:ln>
                          <a:solidFill>
                            <a:prstClr val="black"/>
                          </a:solidFill>
                          <a:effectLst/>
                          <a:uLnTx/>
                          <a:uFillTx/>
                          <a:latin typeface="+mn-lt"/>
                          <a:ea typeface="+mn-ea"/>
                          <a:cs typeface="+mn-cs"/>
                        </a:rPr>
                        <a:t>共</a:t>
                      </a: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114</a:t>
                      </a:r>
                      <a:r>
                        <a:rPr kumimoji="0" lang="zh-CN" altLang="en-US" sz="1600" b="0" i="0" u="none" strike="noStrike" kern="1200" cap="none" spc="0" normalizeH="0" baseline="0" noProof="0" dirty="0" smtClean="0">
                          <a:ln>
                            <a:noFill/>
                          </a:ln>
                          <a:solidFill>
                            <a:prstClr val="black"/>
                          </a:solidFill>
                          <a:effectLst/>
                          <a:uLnTx/>
                          <a:uFillTx/>
                          <a:latin typeface="+mn-lt"/>
                          <a:ea typeface="+mn-ea"/>
                          <a:cs typeface="+mn-cs"/>
                        </a:rPr>
                        <a:t>萬兩，可謂杯水車薪。換言之，金圓券只有十分之一是有黃金儲備的。</a:t>
                      </a:r>
                      <a:endParaRPr kumimoji="0" lang="zh-HK" altLang="en-US" sz="16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0001"/>
                  </a:ext>
                </a:extLst>
              </a:tr>
              <a:tr h="308330">
                <a:tc>
                  <a:txBody>
                    <a:bodyPr/>
                    <a:lstStyle/>
                    <a:p>
                      <a:pPr algn="ctr"/>
                      <a:r>
                        <a:rPr lang="zh-CN" altLang="en-US" sz="1600" dirty="0" smtClean="0"/>
                        <a:t>（</a:t>
                      </a:r>
                      <a:r>
                        <a:rPr lang="en-US" altLang="zh-CN" sz="1600" dirty="0" smtClean="0"/>
                        <a:t>2</a:t>
                      </a:r>
                      <a:r>
                        <a:rPr lang="zh-CN" altLang="en-US" sz="1600" dirty="0" smtClean="0"/>
                        <a:t>）</a:t>
                      </a:r>
                      <a:endParaRPr lang="zh-HK" altLang="en-US" sz="1600" dirty="0"/>
                    </a:p>
                  </a:txBody>
                  <a:tcPr/>
                </a:tc>
                <a:tc>
                  <a:txBody>
                    <a:bodyPr/>
                    <a:lstStyle/>
                    <a:p>
                      <a:r>
                        <a:rPr lang="en-US" altLang="zh-CN" sz="1600" dirty="0" smtClean="0"/>
                        <a:t>1948</a:t>
                      </a:r>
                      <a:r>
                        <a:rPr lang="zh-CN" altLang="en-US" sz="1600" dirty="0" smtClean="0"/>
                        <a:t>年</a:t>
                      </a:r>
                      <a:r>
                        <a:rPr lang="en-US" altLang="zh-CN" sz="1600" dirty="0" smtClean="0"/>
                        <a:t>8</a:t>
                      </a:r>
                      <a:r>
                        <a:rPr lang="zh-CN" altLang="en-US" sz="1600" dirty="0" smtClean="0"/>
                        <a:t>月</a:t>
                      </a:r>
                      <a:r>
                        <a:rPr lang="en-US" altLang="zh-CN" sz="1600" dirty="0" smtClean="0"/>
                        <a:t>-10</a:t>
                      </a:r>
                      <a:r>
                        <a:rPr lang="zh-CN" altLang="en-US" sz="1600" dirty="0" smtClean="0"/>
                        <a:t>月，在物價管制之下，商店大多關門，上海等大城市商品嚴重缺乏，人們即使手持金圓券，也無法購得商品。</a:t>
                      </a:r>
                      <a:endParaRPr lang="en-US" altLang="zh-CN" sz="1600" dirty="0" smtClean="0"/>
                    </a:p>
                  </a:txBody>
                  <a:tcPr/>
                </a:tc>
                <a:extLst>
                  <a:ext uri="{0D108BD9-81ED-4DB2-BD59-A6C34878D82A}">
                    <a16:rowId xmlns:a16="http://schemas.microsoft.com/office/drawing/2014/main" val="10002"/>
                  </a:ext>
                </a:extLst>
              </a:tr>
              <a:tr h="308330">
                <a:tc>
                  <a:txBody>
                    <a:bodyPr/>
                    <a:lstStyle/>
                    <a:p>
                      <a:pPr algn="ctr"/>
                      <a:r>
                        <a:rPr lang="zh-CN" altLang="en-US" sz="1600" dirty="0" smtClean="0"/>
                        <a:t>（</a:t>
                      </a:r>
                      <a:r>
                        <a:rPr lang="en-US" altLang="zh-CN" sz="1600" dirty="0" smtClean="0"/>
                        <a:t>3</a:t>
                      </a:r>
                      <a:r>
                        <a:rPr lang="zh-CN" altLang="en-US" sz="1600" dirty="0" smtClean="0"/>
                        <a:t>）</a:t>
                      </a:r>
                      <a:endParaRPr lang="zh-HK" altLang="en-US" sz="1600" dirty="0"/>
                    </a:p>
                  </a:txBody>
                  <a:tcPr/>
                </a:tc>
                <a:tc>
                  <a:txBody>
                    <a:bodyPr/>
                    <a:lstStyle/>
                    <a:p>
                      <a:r>
                        <a:rPr lang="en-US" altLang="zh-HK" sz="1600" dirty="0" smtClean="0">
                          <a:latin typeface="+mn-lt"/>
                          <a:ea typeface="SimSun" panose="02010600030101010101" pitchFamily="2" charset="-122"/>
                        </a:rPr>
                        <a:t>1948</a:t>
                      </a:r>
                      <a:r>
                        <a:rPr lang="zh-CN" altLang="en-US" sz="1600" dirty="0" smtClean="0">
                          <a:latin typeface="+mn-lt"/>
                          <a:ea typeface="SimSun" panose="02010600030101010101" pitchFamily="2" charset="-122"/>
                        </a:rPr>
                        <a:t>年</a:t>
                      </a:r>
                      <a:r>
                        <a:rPr lang="en-US" altLang="zh-CN" sz="1600" dirty="0" smtClean="0">
                          <a:latin typeface="+mn-lt"/>
                          <a:ea typeface="SimSun" panose="02010600030101010101" pitchFamily="2" charset="-122"/>
                        </a:rPr>
                        <a:t>11</a:t>
                      </a:r>
                      <a:r>
                        <a:rPr lang="zh-CN" altLang="en-US" sz="1600" dirty="0" smtClean="0">
                          <a:latin typeface="+mn-lt"/>
                          <a:ea typeface="SimSun" panose="02010600030101010101" pitchFamily="2" charset="-122"/>
                        </a:rPr>
                        <a:t>月</a:t>
                      </a:r>
                      <a:r>
                        <a:rPr lang="zh-CN" altLang="en-US" sz="1600" dirty="0" smtClean="0">
                          <a:latin typeface="SimSun" panose="02010600030101010101" pitchFamily="2" charset="-122"/>
                          <a:ea typeface="SimSun" panose="02010600030101010101" pitchFamily="2" charset="-122"/>
                        </a:rPr>
                        <a:t>，</a:t>
                      </a:r>
                      <a:r>
                        <a:rPr kumimoji="0" lang="zh-CN" altLang="en-US"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國民政府取消物價限制，並</a:t>
                      </a:r>
                      <a:r>
                        <a:rPr kumimoji="0" lang="zh-TW" altLang="zh-HK"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允許</a:t>
                      </a:r>
                      <a:r>
                        <a:rPr kumimoji="0" lang="zh-CN" altLang="en-US"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人們持金圓券，往中央銀行自由兌換黃金，因此也同時放寬黃金和白銀的儲存和交易。不過，銀行新規定每兩黃金兌換金圓券的價格，從</a:t>
                      </a:r>
                      <a:r>
                        <a:rPr kumimoji="0" lang="en-US" altLang="zh-CN" sz="1600" b="0" i="0" u="none" strike="noStrike" kern="1200" cap="none" spc="0" normalizeH="0" baseline="0" noProof="0" dirty="0" smtClean="0">
                          <a:ln>
                            <a:noFill/>
                          </a:ln>
                          <a:solidFill>
                            <a:prstClr val="black"/>
                          </a:solidFill>
                          <a:effectLst/>
                          <a:uLnTx/>
                          <a:uFillTx/>
                          <a:latin typeface="+mn-lt"/>
                          <a:ea typeface="SimSun" panose="02010600030101010101" pitchFamily="2" charset="-122"/>
                          <a:cs typeface="+mn-cs"/>
                        </a:rPr>
                        <a:t>200</a:t>
                      </a:r>
                      <a:r>
                        <a:rPr kumimoji="0" lang="zh-CN" altLang="en-US"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元激增至</a:t>
                      </a:r>
                      <a:r>
                        <a:rPr kumimoji="0" lang="en-US" altLang="zh-CN" sz="1600" b="0" i="0" u="none" strike="noStrike" kern="1200" cap="none" spc="0" normalizeH="0" baseline="0" noProof="0" dirty="0" smtClean="0">
                          <a:ln>
                            <a:noFill/>
                          </a:ln>
                          <a:solidFill>
                            <a:prstClr val="black"/>
                          </a:solidFill>
                          <a:effectLst/>
                          <a:uLnTx/>
                          <a:uFillTx/>
                          <a:latin typeface="+mn-lt"/>
                          <a:ea typeface="SimSun" panose="02010600030101010101" pitchFamily="2" charset="-122"/>
                          <a:cs typeface="+mn-cs"/>
                        </a:rPr>
                        <a:t>1000</a:t>
                      </a:r>
                      <a:r>
                        <a:rPr kumimoji="0" lang="zh-CN" altLang="en-US"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元。而且銀行</a:t>
                      </a:r>
                      <a:r>
                        <a:rPr kumimoji="0" lang="zh-TW" altLang="zh-HK"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每天</a:t>
                      </a:r>
                      <a:r>
                        <a:rPr kumimoji="0" lang="zh-CN" altLang="en-US"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只</a:t>
                      </a:r>
                      <a:r>
                        <a:rPr kumimoji="0" lang="zh-TW" altLang="zh-HK"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限兌黃金</a:t>
                      </a:r>
                      <a:r>
                        <a:rPr kumimoji="0" lang="en-US" altLang="zh-HK" sz="1600" b="0" i="0" u="none" strike="noStrike" kern="1200" cap="none" spc="0" normalizeH="0" baseline="0" noProof="0" dirty="0" smtClean="0">
                          <a:ln>
                            <a:noFill/>
                          </a:ln>
                          <a:solidFill>
                            <a:prstClr val="black"/>
                          </a:solidFill>
                          <a:effectLst/>
                          <a:uLnTx/>
                          <a:uFillTx/>
                          <a:latin typeface="+mn-lt"/>
                          <a:ea typeface="SimSun" panose="02010600030101010101" pitchFamily="2" charset="-122"/>
                          <a:cs typeface="+mn-cs"/>
                        </a:rPr>
                        <a:t>2,000</a:t>
                      </a:r>
                      <a:r>
                        <a:rPr kumimoji="0" lang="zh-TW" altLang="zh-HK"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兩</a:t>
                      </a:r>
                      <a:r>
                        <a:rPr kumimoji="0" lang="zh-CN" altLang="en-US"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，先到先得。</a:t>
                      </a:r>
                      <a:endParaRPr kumimoji="0" lang="en-US" altLang="zh-CN"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endParaRPr>
                    </a:p>
                    <a:p>
                      <a:r>
                        <a:rPr kumimoji="0" lang="zh-CN" altLang="en-US" sz="1600" b="0" i="0" u="none" strike="noStrike" kern="1200" cap="none" spc="0" normalizeH="0" baseline="0" noProof="0" dirty="0" smtClean="0">
                          <a:ln>
                            <a:noFill/>
                          </a:ln>
                          <a:solidFill>
                            <a:prstClr val="black"/>
                          </a:solidFill>
                          <a:effectLst/>
                          <a:uLnTx/>
                          <a:uFillTx/>
                          <a:latin typeface="SimSun" panose="02010600030101010101" pitchFamily="2" charset="-122"/>
                          <a:ea typeface="SimSun" panose="02010600030101010101" pitchFamily="2" charset="-122"/>
                          <a:cs typeface="+mn-cs"/>
                        </a:rPr>
                        <a:t>同時，政府宣佈金圓券的發行將不設上限。</a:t>
                      </a:r>
                      <a:endParaRPr lang="zh-HK" altLang="en-US" sz="1600" dirty="0">
                        <a:latin typeface="SimSun" panose="02010600030101010101" pitchFamily="2" charset="-122"/>
                        <a:ea typeface="SimSun" panose="02010600030101010101" pitchFamily="2" charset="-122"/>
                      </a:endParaRPr>
                    </a:p>
                  </a:txBody>
                  <a:tcPr/>
                </a:tc>
                <a:extLst>
                  <a:ext uri="{0D108BD9-81ED-4DB2-BD59-A6C34878D82A}">
                    <a16:rowId xmlns:a16="http://schemas.microsoft.com/office/drawing/2014/main" val="10003"/>
                  </a:ext>
                </a:extLst>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815" y="3030367"/>
            <a:ext cx="4176464" cy="277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976548"/>
            <a:ext cx="4320480" cy="276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4815" y="2921032"/>
            <a:ext cx="417646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altLang="zh-HK" sz="1600" dirty="0">
                <a:solidFill>
                  <a:prstClr val="black"/>
                </a:solidFill>
                <a:ea typeface="宋体" panose="02010600030101010101" pitchFamily="2" charset="-122"/>
              </a:rPr>
              <a:t>1948</a:t>
            </a:r>
            <a:r>
              <a:rPr lang="zh-CN" altLang="en-US" sz="1600" dirty="0">
                <a:solidFill>
                  <a:prstClr val="black"/>
                </a:solidFill>
                <a:ea typeface="宋体" panose="02010600030101010101" pitchFamily="2" charset="-122"/>
              </a:rPr>
              <a:t>年</a:t>
            </a:r>
            <a:r>
              <a:rPr lang="en-US" altLang="zh-CN" sz="1600" dirty="0">
                <a:solidFill>
                  <a:prstClr val="black"/>
                </a:solidFill>
                <a:ea typeface="宋体" panose="02010600030101010101" pitchFamily="2" charset="-122"/>
              </a:rPr>
              <a:t>11</a:t>
            </a:r>
            <a:r>
              <a:rPr lang="zh-CN" altLang="en-US" sz="1600" dirty="0" smtClean="0">
                <a:solidFill>
                  <a:prstClr val="black"/>
                </a:solidFill>
                <a:ea typeface="宋体" panose="02010600030101010101" pitchFamily="2" charset="-122"/>
              </a:rPr>
              <a:t>月</a:t>
            </a:r>
            <a:r>
              <a:rPr lang="zh-CN" altLang="en-US" sz="1600" dirty="0" smtClean="0">
                <a:solidFill>
                  <a:prstClr val="black"/>
                </a:solidFill>
                <a:latin typeface="宋体" panose="02010600030101010101" pitchFamily="2" charset="-122"/>
                <a:ea typeface="宋体" panose="02010600030101010101" pitchFamily="2" charset="-122"/>
              </a:rPr>
              <a:t>，上海銀</a:t>
            </a:r>
            <a:r>
              <a:rPr lang="zh-CN" altLang="en-US" sz="1600" dirty="0">
                <a:solidFill>
                  <a:prstClr val="black"/>
                </a:solidFill>
                <a:latin typeface="宋体" panose="02010600030101010101" pitchFamily="2" charset="-122"/>
                <a:ea typeface="宋体" panose="02010600030101010101" pitchFamily="2" charset="-122"/>
              </a:rPr>
              <a:t>行門</a:t>
            </a:r>
            <a:r>
              <a:rPr lang="zh-CN" altLang="en-US" sz="1600" dirty="0" smtClean="0">
                <a:solidFill>
                  <a:prstClr val="black"/>
                </a:solidFill>
                <a:latin typeface="宋体" panose="02010600030101010101" pitchFamily="2" charset="-122"/>
                <a:ea typeface="宋体" panose="02010600030101010101" pitchFamily="2" charset="-122"/>
              </a:rPr>
              <a:t>前的</a:t>
            </a:r>
            <a:r>
              <a:rPr lang="zh-CN" altLang="en-US" sz="1600" dirty="0">
                <a:solidFill>
                  <a:prstClr val="black"/>
                </a:solidFill>
                <a:latin typeface="宋体" panose="02010600030101010101" pitchFamily="2" charset="-122"/>
                <a:ea typeface="宋体" panose="02010600030101010101" pitchFamily="2" charset="-122"/>
              </a:rPr>
              <a:t>民眾。</a:t>
            </a:r>
            <a:endParaRPr lang="zh-HK" altLang="en-US" sz="1600" dirty="0">
              <a:solidFill>
                <a:prstClr val="black"/>
              </a:solidFill>
              <a:latin typeface="宋体" panose="02010600030101010101" pitchFamily="2" charset="-122"/>
              <a:ea typeface="宋体" panose="02010600030101010101" pitchFamily="2" charset="-122"/>
            </a:endParaRPr>
          </a:p>
        </p:txBody>
      </p:sp>
      <p:sp>
        <p:nvSpPr>
          <p:cNvPr id="7" name="TextBox 6"/>
          <p:cNvSpPr txBox="1"/>
          <p:nvPr/>
        </p:nvSpPr>
        <p:spPr>
          <a:xfrm>
            <a:off x="4483646" y="2936695"/>
            <a:ext cx="417646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altLang="zh-HK" sz="1600" dirty="0">
                <a:solidFill>
                  <a:prstClr val="black"/>
                </a:solidFill>
                <a:ea typeface="宋体" panose="02010600030101010101" pitchFamily="2" charset="-122"/>
              </a:rPr>
              <a:t>1948</a:t>
            </a:r>
            <a:r>
              <a:rPr lang="zh-CN" altLang="en-US" sz="1600" dirty="0">
                <a:solidFill>
                  <a:prstClr val="black"/>
                </a:solidFill>
                <a:ea typeface="宋体" panose="02010600030101010101" pitchFamily="2" charset="-122"/>
              </a:rPr>
              <a:t>年</a:t>
            </a:r>
            <a:r>
              <a:rPr lang="en-US" altLang="zh-CN" sz="1600" dirty="0">
                <a:solidFill>
                  <a:prstClr val="black"/>
                </a:solidFill>
                <a:ea typeface="宋体" panose="02010600030101010101" pitchFamily="2" charset="-122"/>
              </a:rPr>
              <a:t>11</a:t>
            </a:r>
            <a:r>
              <a:rPr lang="zh-CN" altLang="en-US" sz="1600" dirty="0">
                <a:solidFill>
                  <a:prstClr val="black"/>
                </a:solidFill>
                <a:ea typeface="宋体" panose="02010600030101010101" pitchFamily="2" charset="-122"/>
              </a:rPr>
              <a:t>月</a:t>
            </a:r>
            <a:r>
              <a:rPr lang="zh-CN" altLang="en-US" sz="1600" dirty="0" smtClean="0">
                <a:solidFill>
                  <a:prstClr val="black"/>
                </a:solidFill>
                <a:latin typeface="宋体" panose="02010600030101010101" pitchFamily="2" charset="-122"/>
                <a:ea typeface="宋体" panose="02010600030101010101" pitchFamily="2" charset="-122"/>
              </a:rPr>
              <a:t>，上海街頭的銀元交易。</a:t>
            </a:r>
            <a:endParaRPr lang="zh-HK" altLang="en-US" sz="1600" dirty="0">
              <a:solidFill>
                <a:prstClr val="black"/>
              </a:solidFill>
              <a:latin typeface="宋体" panose="02010600030101010101" pitchFamily="2" charset="-122"/>
              <a:ea typeface="宋体" panose="02010600030101010101" pitchFamily="2" charset="-122"/>
            </a:endParaRPr>
          </a:p>
        </p:txBody>
      </p:sp>
      <p:sp>
        <p:nvSpPr>
          <p:cNvPr id="6" name="TextBox 5"/>
          <p:cNvSpPr txBox="1"/>
          <p:nvPr/>
        </p:nvSpPr>
        <p:spPr>
          <a:xfrm>
            <a:off x="179512" y="5877272"/>
            <a:ext cx="8784976"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600" dirty="0" smtClean="0"/>
              <a:t>你認為上述兩圖的老百姓，正在做什麼？為什麼神情都額外緊張</a:t>
            </a:r>
            <a:r>
              <a:rPr lang="en-US" altLang="zh-TW" sz="1600" dirty="0" smtClean="0">
                <a:latin typeface="SimSun" panose="02010600030101010101" pitchFamily="2" charset="-122"/>
                <a:ea typeface="SimSun" panose="02010600030101010101" pitchFamily="2" charset="-122"/>
              </a:rPr>
              <a:t>? </a:t>
            </a:r>
            <a:r>
              <a:rPr lang="zh-CN" altLang="en-US" sz="1600" dirty="0" smtClean="0"/>
              <a:t>能找到國民黨下層軍官的身影嗎</a:t>
            </a:r>
            <a:r>
              <a:rPr lang="en-US" altLang="zh-TW" sz="1600" dirty="0">
                <a:latin typeface="SimSun" panose="02010600030101010101" pitchFamily="2" charset="-122"/>
                <a:ea typeface="SimSun" panose="02010600030101010101" pitchFamily="2" charset="-122"/>
              </a:rPr>
              <a:t>? </a:t>
            </a:r>
            <a:endParaRPr lang="en-US" altLang="zh-TW" sz="1600" dirty="0" smtClean="0">
              <a:latin typeface="SimSun" panose="02010600030101010101" pitchFamily="2" charset="-122"/>
              <a:ea typeface="SimSun" panose="02010600030101010101" pitchFamily="2" charset="-122"/>
            </a:endParaRPr>
          </a:p>
          <a:p>
            <a:endParaRPr lang="en-US" altLang="zh-HK" sz="1600" dirty="0">
              <a:solidFill>
                <a:srgbClr val="FF0000"/>
              </a:solidFill>
              <a:latin typeface="SimSun" panose="02010600030101010101" pitchFamily="2" charset="-122"/>
              <a:ea typeface="SimSun" panose="02010600030101010101" pitchFamily="2" charset="-122"/>
            </a:endParaRPr>
          </a:p>
        </p:txBody>
      </p:sp>
      <p:sp>
        <p:nvSpPr>
          <p:cNvPr id="3" name="矩形 2"/>
          <p:cNvSpPr/>
          <p:nvPr/>
        </p:nvSpPr>
        <p:spPr>
          <a:xfrm>
            <a:off x="488831" y="6123493"/>
            <a:ext cx="4083169" cy="338554"/>
          </a:xfrm>
          <a:prstGeom prst="rect">
            <a:avLst/>
          </a:prstGeom>
        </p:spPr>
        <p:txBody>
          <a:bodyPr wrap="none">
            <a:spAutoFit/>
          </a:bodyPr>
          <a:lstStyle/>
          <a:p>
            <a:r>
              <a:rPr lang="zh-CN" altLang="en-US" sz="1600" dirty="0">
                <a:solidFill>
                  <a:srgbClr val="FF0000"/>
                </a:solidFill>
              </a:rPr>
              <a:t>（左）往銀行兌換黃金；右：街頭兌換銀元</a:t>
            </a:r>
            <a:endParaRPr lang="en-US" altLang="zh-CN" sz="1600" dirty="0">
              <a:solidFill>
                <a:srgbClr val="FF0000"/>
              </a:solidFill>
            </a:endParaRPr>
          </a:p>
        </p:txBody>
      </p:sp>
      <p:sp>
        <p:nvSpPr>
          <p:cNvPr id="8" name="矩形 7"/>
          <p:cNvSpPr/>
          <p:nvPr/>
        </p:nvSpPr>
        <p:spPr>
          <a:xfrm>
            <a:off x="205109" y="6410416"/>
            <a:ext cx="6480720" cy="338554"/>
          </a:xfrm>
          <a:prstGeom prst="rect">
            <a:avLst/>
          </a:prstGeom>
        </p:spPr>
        <p:txBody>
          <a:bodyPr wrap="square">
            <a:spAutoFit/>
          </a:bodyPr>
          <a:lstStyle/>
          <a:p>
            <a:r>
              <a:rPr lang="en-US" altLang="zh-CN" sz="1600" dirty="0">
                <a:solidFill>
                  <a:srgbClr val="FF0000"/>
                </a:solidFill>
              </a:rPr>
              <a:t>-- </a:t>
            </a:r>
            <a:r>
              <a:rPr lang="zh-CN" altLang="en-US" sz="1600" dirty="0">
                <a:solidFill>
                  <a:srgbClr val="FF0000"/>
                </a:solidFill>
              </a:rPr>
              <a:t>不相信金圓券，都希望盡快把金圓券消費掉，換貴金屬保值。</a:t>
            </a:r>
            <a:endParaRPr lang="zh-HK" altLang="en-US" sz="1600" dirty="0">
              <a:solidFill>
                <a:srgbClr val="FF0000"/>
              </a:solidFill>
            </a:endParaRPr>
          </a:p>
        </p:txBody>
      </p:sp>
    </p:spTree>
    <p:extLst>
      <p:ext uri="{BB962C8B-B14F-4D97-AF65-F5344CB8AC3E}">
        <p14:creationId xmlns:p14="http://schemas.microsoft.com/office/powerpoint/2010/main" val="365280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714" y="578297"/>
            <a:ext cx="3456384" cy="2800767"/>
          </a:xfrm>
          <a:prstGeom prst="rect">
            <a:avLst/>
          </a:prstGeom>
          <a:solidFill>
            <a:schemeClr val="accent4">
              <a:lumMod val="20000"/>
              <a:lumOff val="80000"/>
            </a:schemeClr>
          </a:solidFill>
        </p:spPr>
        <p:txBody>
          <a:bodyPr wrap="square" rtlCol="0">
            <a:spAutoFit/>
          </a:bodyPr>
          <a:lstStyle/>
          <a:p>
            <a:r>
              <a:rPr lang="zh-TW" altLang="zh-HK" sz="1600" dirty="0" smtClean="0">
                <a:latin typeface="SimSun" panose="02010600030101010101" pitchFamily="2" charset="-122"/>
                <a:ea typeface="SimSun" panose="02010600030101010101" pitchFamily="2" charset="-122"/>
              </a:rPr>
              <a:t>詹</a:t>
            </a:r>
            <a:r>
              <a:rPr lang="zh-TW" altLang="zh-HK" sz="1600" dirty="0">
                <a:latin typeface="SimSun" panose="02010600030101010101" pitchFamily="2" charset="-122"/>
                <a:ea typeface="SimSun" panose="02010600030101010101" pitchFamily="2" charset="-122"/>
              </a:rPr>
              <a:t>特芳是當時任國民政府官員，有以下的憶述：「這時候，金圓券已經沒有人要了，如我們領工資拿到金圓券後，馬上就換成銀元、美鈔或黃金，如果稍有延遲，即要蒙受貶值損失。有時一個辦公室十來個人，管生活的人領取工資後，先不發給本人，而是先跑到市場換成銀元、港幣或美鈔，再來按人分發。這是金圓券貶值之速，已經不是早晚市價不同，而是按鐘點計算了。</a:t>
            </a:r>
            <a:r>
              <a:rPr lang="zh-TW" altLang="zh-HK" sz="1600" dirty="0" smtClean="0">
                <a:latin typeface="SimSun" panose="02010600030101010101" pitchFamily="2" charset="-122"/>
                <a:ea typeface="SimSun" panose="02010600030101010101" pitchFamily="2" charset="-122"/>
              </a:rPr>
              <a:t>」</a:t>
            </a:r>
            <a:r>
              <a:rPr lang="zh-CN" altLang="en-US" sz="1200" dirty="0" smtClean="0">
                <a:latin typeface="SimSun" panose="02010600030101010101" pitchFamily="2" charset="-122"/>
                <a:ea typeface="SimSun" panose="02010600030101010101" pitchFamily="2" charset="-122"/>
              </a:rPr>
              <a:t>（啟風，頁</a:t>
            </a:r>
            <a:r>
              <a:rPr lang="en-US" altLang="zh-CN" sz="1200" dirty="0" smtClean="0">
                <a:latin typeface="SimSun" panose="02010600030101010101" pitchFamily="2" charset="-122"/>
                <a:ea typeface="SimSun" panose="02010600030101010101" pitchFamily="2" charset="-122"/>
              </a:rPr>
              <a:t>97-98</a:t>
            </a:r>
            <a:r>
              <a:rPr lang="zh-CN" altLang="en-US" sz="1200" dirty="0" smtClean="0">
                <a:latin typeface="SimSun" panose="02010600030101010101" pitchFamily="2" charset="-122"/>
                <a:ea typeface="SimSun" panose="02010600030101010101" pitchFamily="2" charset="-122"/>
              </a:rPr>
              <a:t>）</a:t>
            </a:r>
            <a:endParaRPr lang="zh-HK" altLang="en-US" sz="1200" dirty="0">
              <a:latin typeface="SimSun" panose="02010600030101010101" pitchFamily="2" charset="-122"/>
              <a:ea typeface="SimSun" panose="02010600030101010101" pitchFamily="2" charset="-122"/>
            </a:endParaRPr>
          </a:p>
        </p:txBody>
      </p:sp>
      <p:sp>
        <p:nvSpPr>
          <p:cNvPr id="3" name="TextBox 2"/>
          <p:cNvSpPr txBox="1"/>
          <p:nvPr/>
        </p:nvSpPr>
        <p:spPr>
          <a:xfrm>
            <a:off x="179512" y="116632"/>
            <a:ext cx="3432586" cy="461665"/>
          </a:xfrm>
          <a:prstGeom prst="rect">
            <a:avLst/>
          </a:prstGeom>
          <a:solidFill>
            <a:schemeClr val="accent2">
              <a:lumMod val="20000"/>
              <a:lumOff val="80000"/>
            </a:schemeClr>
          </a:solidFill>
        </p:spPr>
        <p:txBody>
          <a:bodyPr wrap="square" rtlCol="0">
            <a:spAutoFit/>
          </a:bodyPr>
          <a:lstStyle/>
          <a:p>
            <a:r>
              <a:rPr lang="en-US" altLang="zh-CN" sz="2400" dirty="0" smtClean="0">
                <a:latin typeface="Adobe 繁黑體 Std B" pitchFamily="34" charset="-128"/>
                <a:ea typeface="Adobe 繁黑體 Std B" pitchFamily="34" charset="-128"/>
              </a:rPr>
              <a:t>1948</a:t>
            </a:r>
            <a:r>
              <a:rPr lang="zh-CN" altLang="en-US" sz="2400" dirty="0" smtClean="0">
                <a:latin typeface="Adobe 繁黑體 Std B" pitchFamily="34" charset="-128"/>
                <a:ea typeface="Adobe 繁黑體 Std B" pitchFamily="34" charset="-128"/>
              </a:rPr>
              <a:t>年</a:t>
            </a:r>
            <a:r>
              <a:rPr lang="en-US" altLang="zh-CN" sz="2400" dirty="0" smtClean="0">
                <a:latin typeface="Adobe 繁黑體 Std B" pitchFamily="34" charset="-128"/>
                <a:ea typeface="Adobe 繁黑體 Std B" pitchFamily="34" charset="-128"/>
              </a:rPr>
              <a:t>12</a:t>
            </a:r>
            <a:r>
              <a:rPr lang="zh-CN" altLang="en-US" sz="2400" dirty="0" smtClean="0">
                <a:latin typeface="Adobe 繁黑體 Std B" pitchFamily="34" charset="-128"/>
                <a:ea typeface="Adobe 繁黑體 Std B" pitchFamily="34" charset="-128"/>
              </a:rPr>
              <a:t>月上海的銀行</a:t>
            </a:r>
            <a:endParaRPr lang="zh-HK" altLang="en-US" sz="2400" dirty="0">
              <a:latin typeface="Adobe 繁黑體 Std B" pitchFamily="34" charset="-128"/>
              <a:ea typeface="Adobe 繁黑體 Std B" pitchFamily="34" charset="-128"/>
            </a:endParaRPr>
          </a:p>
        </p:txBody>
      </p:sp>
      <p:pic>
        <p:nvPicPr>
          <p:cNvPr id="4" name="Picture 2" descr="E:\Project EDB\PPT\ROC_banknote\19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175662"/>
            <a:ext cx="4186111" cy="276793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2" descr="E:\Project EDB\PPT\ROC_banknote\1948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62" y="3509714"/>
            <a:ext cx="4239299" cy="27586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2" descr="E:\Project EDB\PPT\ROC_banknote\1948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4005064"/>
            <a:ext cx="4112096" cy="266429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95936" y="162798"/>
            <a:ext cx="4176464" cy="830997"/>
          </a:xfrm>
          <a:prstGeom prst="rect">
            <a:avLst/>
          </a:prstGeom>
          <a:solidFill>
            <a:schemeClr val="accent2">
              <a:lumMod val="20000"/>
              <a:lumOff val="80000"/>
            </a:schemeClr>
          </a:solidFill>
        </p:spPr>
        <p:txBody>
          <a:bodyPr wrap="square" rtlCol="0">
            <a:spAutoFit/>
          </a:bodyPr>
          <a:lstStyle/>
          <a:p>
            <a:r>
              <a:rPr lang="en-US" altLang="zh-TW" sz="1600" dirty="0"/>
              <a:t>《</a:t>
            </a:r>
            <a:r>
              <a:rPr lang="zh-TW" altLang="en-US" sz="1600" dirty="0"/>
              <a:t>申報</a:t>
            </a:r>
            <a:r>
              <a:rPr lang="en-US" altLang="zh-TW" sz="1600" dirty="0" smtClean="0"/>
              <a:t>》</a:t>
            </a:r>
            <a:r>
              <a:rPr lang="zh-CN" altLang="en-US" sz="1600" dirty="0" smtClean="0"/>
              <a:t>（</a:t>
            </a:r>
            <a:r>
              <a:rPr lang="en-US" altLang="zh-CN" sz="1600" dirty="0" smtClean="0"/>
              <a:t>1948</a:t>
            </a:r>
            <a:r>
              <a:rPr lang="zh-CN" altLang="en-US" sz="1600" dirty="0" smtClean="0"/>
              <a:t>年</a:t>
            </a:r>
            <a:r>
              <a:rPr lang="en-US" altLang="zh-CN" sz="1600" dirty="0" smtClean="0"/>
              <a:t>12</a:t>
            </a:r>
            <a:r>
              <a:rPr lang="zh-CN" altLang="en-US" sz="1600" dirty="0" smtClean="0"/>
              <a:t>月</a:t>
            </a:r>
            <a:r>
              <a:rPr lang="en-US" altLang="zh-CN" sz="1600" dirty="0" smtClean="0"/>
              <a:t>24</a:t>
            </a:r>
            <a:r>
              <a:rPr lang="zh-CN" altLang="en-US" sz="1600" dirty="0" smtClean="0"/>
              <a:t>日）</a:t>
            </a:r>
            <a:r>
              <a:rPr lang="zh-TW" altLang="en-US" sz="1600" dirty="0" smtClean="0"/>
              <a:t>報道</a:t>
            </a:r>
            <a:r>
              <a:rPr lang="zh-CN" altLang="en-US" sz="1600" dirty="0" smtClean="0"/>
              <a:t>，</a:t>
            </a:r>
            <a:r>
              <a:rPr lang="en-US" altLang="zh-CN" sz="1600" dirty="0" smtClean="0"/>
              <a:t>12</a:t>
            </a:r>
            <a:r>
              <a:rPr lang="zh-CN" altLang="en-US" sz="1600" dirty="0" smtClean="0"/>
              <a:t>月</a:t>
            </a:r>
            <a:r>
              <a:rPr lang="en-US" altLang="zh-CN" sz="1600" dirty="0" smtClean="0"/>
              <a:t>23</a:t>
            </a:r>
            <a:r>
              <a:rPr lang="zh-CN" altLang="en-US" sz="1600" dirty="0" smtClean="0"/>
              <a:t>日，</a:t>
            </a:r>
            <a:r>
              <a:rPr lang="zh-TW" altLang="en-US" sz="1600" dirty="0" smtClean="0"/>
              <a:t>上海</a:t>
            </a:r>
            <a:r>
              <a:rPr lang="zh-CN" altLang="en-US" sz="1600" dirty="0" smtClean="0"/>
              <a:t>外灘的銀行前</a:t>
            </a:r>
            <a:r>
              <a:rPr lang="zh-TW" altLang="en-US" sz="1600" dirty="0" smtClean="0"/>
              <a:t>擠兌</a:t>
            </a:r>
            <a:r>
              <a:rPr lang="zh-CN" altLang="en-US" sz="1600" dirty="0" smtClean="0"/>
              <a:t>黃金的</a:t>
            </a:r>
            <a:r>
              <a:rPr lang="zh-TW" altLang="en-US" sz="1600" dirty="0" smtClean="0"/>
              <a:t>人數</a:t>
            </a:r>
            <a:r>
              <a:rPr lang="zh-TW" altLang="en-US" sz="1600" dirty="0"/>
              <a:t>超過</a:t>
            </a:r>
            <a:r>
              <a:rPr lang="en-US" altLang="zh-TW" sz="1600" dirty="0"/>
              <a:t>5</a:t>
            </a:r>
            <a:r>
              <a:rPr lang="zh-TW" altLang="en-US" sz="1600" dirty="0" smtClean="0"/>
              <a:t>萬</a:t>
            </a:r>
            <a:r>
              <a:rPr lang="zh-CN" altLang="en-US" sz="1600" dirty="0" smtClean="0"/>
              <a:t>人</a:t>
            </a:r>
            <a:r>
              <a:rPr lang="zh-TW" altLang="en-US" sz="1600" dirty="0" smtClean="0"/>
              <a:t>，</a:t>
            </a:r>
            <a:r>
              <a:rPr lang="zh-CN" altLang="en-US" sz="1600" dirty="0" smtClean="0"/>
              <a:t>踐踏而</a:t>
            </a:r>
            <a:r>
              <a:rPr lang="zh-TW" altLang="en-US" sz="1600" dirty="0" smtClean="0"/>
              <a:t>死</a:t>
            </a:r>
            <a:r>
              <a:rPr lang="zh-CN" altLang="en-US" sz="1600" dirty="0" smtClean="0"/>
              <a:t>者</a:t>
            </a:r>
            <a:r>
              <a:rPr lang="en-US" altLang="zh-TW" sz="1600" dirty="0" smtClean="0"/>
              <a:t>7</a:t>
            </a:r>
            <a:r>
              <a:rPr lang="zh-TW" altLang="en-US" sz="1600" dirty="0"/>
              <a:t>人</a:t>
            </a:r>
            <a:r>
              <a:rPr lang="zh-TW" altLang="en-US" sz="1600" dirty="0" smtClean="0"/>
              <a:t>，</a:t>
            </a:r>
            <a:r>
              <a:rPr lang="zh-CN" altLang="en-US" sz="1600" dirty="0" smtClean="0"/>
              <a:t>輕</a:t>
            </a:r>
            <a:r>
              <a:rPr lang="zh-TW" altLang="en-US" sz="1600" dirty="0" smtClean="0"/>
              <a:t>傷</a:t>
            </a:r>
            <a:r>
              <a:rPr lang="en-US" altLang="zh-TW" sz="1600" dirty="0" smtClean="0"/>
              <a:t>50</a:t>
            </a:r>
            <a:r>
              <a:rPr lang="zh-TW" altLang="en-US" sz="1600" dirty="0" smtClean="0"/>
              <a:t>人</a:t>
            </a:r>
            <a:r>
              <a:rPr lang="zh-CN" altLang="en-US" sz="1600" dirty="0" smtClean="0"/>
              <a:t>，重傷</a:t>
            </a:r>
            <a:r>
              <a:rPr lang="en-US" altLang="zh-CN" sz="1600" dirty="0" smtClean="0"/>
              <a:t>2</a:t>
            </a:r>
            <a:r>
              <a:rPr lang="zh-CN" altLang="en-US" sz="1600" dirty="0" smtClean="0"/>
              <a:t>人</a:t>
            </a:r>
            <a:r>
              <a:rPr lang="zh-TW" altLang="en-US" sz="1600" dirty="0" smtClean="0"/>
              <a:t>。</a:t>
            </a:r>
            <a:endParaRPr lang="zh-TW" altLang="en-US" sz="1600" dirty="0"/>
          </a:p>
        </p:txBody>
      </p:sp>
    </p:spTree>
    <p:extLst>
      <p:ext uri="{BB962C8B-B14F-4D97-AF65-F5344CB8AC3E}">
        <p14:creationId xmlns:p14="http://schemas.microsoft.com/office/powerpoint/2010/main" val="4684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1656184" cy="461665"/>
          </a:xfrm>
          <a:prstGeom prst="rect">
            <a:avLst/>
          </a:prstGeom>
          <a:solidFill>
            <a:schemeClr val="accent2">
              <a:lumMod val="20000"/>
              <a:lumOff val="80000"/>
            </a:schemeClr>
          </a:solidFill>
        </p:spPr>
        <p:txBody>
          <a:bodyPr wrap="square" rtlCol="0">
            <a:spAutoFit/>
          </a:bodyPr>
          <a:lstStyle/>
          <a:p>
            <a:r>
              <a:rPr lang="en-US" altLang="zh-CN" sz="2400" dirty="0" smtClean="0">
                <a:latin typeface="Adobe 繁黑體 Std B" pitchFamily="34" charset="-128"/>
                <a:ea typeface="Adobe 繁黑體 Std B" pitchFamily="34" charset="-128"/>
              </a:rPr>
              <a:t>1949</a:t>
            </a:r>
            <a:r>
              <a:rPr lang="zh-CN" altLang="en-US" sz="2400" dirty="0" smtClean="0">
                <a:latin typeface="Adobe 繁黑體 Std B" pitchFamily="34" charset="-128"/>
                <a:ea typeface="Adobe 繁黑體 Std B" pitchFamily="34" charset="-128"/>
              </a:rPr>
              <a:t>年</a:t>
            </a:r>
            <a:r>
              <a:rPr lang="en-US" altLang="zh-CN" sz="2400" dirty="0" smtClean="0">
                <a:latin typeface="Adobe 繁黑體 Std B" pitchFamily="34" charset="-128"/>
                <a:ea typeface="Adobe 繁黑體 Std B" pitchFamily="34" charset="-128"/>
              </a:rPr>
              <a:t>1</a:t>
            </a:r>
            <a:r>
              <a:rPr lang="zh-CN" altLang="en-US" sz="2400" dirty="0" smtClean="0">
                <a:latin typeface="Adobe 繁黑體 Std B" pitchFamily="34" charset="-128"/>
                <a:ea typeface="Adobe 繁黑體 Std B" pitchFamily="34" charset="-128"/>
              </a:rPr>
              <a:t>月</a:t>
            </a:r>
            <a:endParaRPr lang="zh-HK" altLang="en-US" sz="2400" dirty="0">
              <a:latin typeface="Adobe 繁黑體 Std B" pitchFamily="34" charset="-128"/>
              <a:ea typeface="Adobe 繁黑體 Std B" pitchFamily="34" charset="-128"/>
            </a:endParaRPr>
          </a:p>
        </p:txBody>
      </p:sp>
      <p:pic>
        <p:nvPicPr>
          <p:cNvPr id="3074" name="Picture 2" descr="I:\Microhistory\7 法幣\Li_Zongren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96" y="1772816"/>
            <a:ext cx="3175000" cy="40020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742" y="578297"/>
            <a:ext cx="4572000" cy="1077218"/>
          </a:xfrm>
          <a:prstGeom prst="rect">
            <a:avLst/>
          </a:prstGeom>
          <a:ln>
            <a:solidFill>
              <a:schemeClr val="accent1"/>
            </a:solidFill>
          </a:ln>
        </p:spPr>
        <p:txBody>
          <a:bodyPr>
            <a:spAutoFit/>
          </a:bodyPr>
          <a:lstStyle/>
          <a:p>
            <a:r>
              <a:rPr lang="en-US" altLang="zh-HK" sz="1600" dirty="0"/>
              <a:t>1949</a:t>
            </a:r>
            <a:r>
              <a:rPr lang="zh-CN" altLang="en-US" sz="1600" dirty="0"/>
              <a:t>年</a:t>
            </a:r>
            <a:r>
              <a:rPr lang="en-US" altLang="zh-CN" sz="1600" dirty="0"/>
              <a:t>1</a:t>
            </a:r>
            <a:r>
              <a:rPr lang="zh-CN" altLang="en-US" sz="1600" dirty="0"/>
              <a:t>月</a:t>
            </a:r>
            <a:r>
              <a:rPr lang="en-US" altLang="zh-CN" sz="1600" dirty="0"/>
              <a:t>21</a:t>
            </a:r>
            <a:r>
              <a:rPr lang="zh-CN" altLang="en-US" sz="1600" dirty="0"/>
              <a:t>日</a:t>
            </a:r>
            <a:r>
              <a:rPr lang="zh-CN" altLang="en-US" sz="1600" dirty="0" smtClean="0"/>
              <a:t>，蔣</a:t>
            </a:r>
            <a:r>
              <a:rPr lang="zh-CN" altLang="en-US" sz="1600" dirty="0"/>
              <a:t>介</a:t>
            </a:r>
            <a:r>
              <a:rPr lang="zh-CN" altLang="en-US" sz="1600" dirty="0" smtClean="0"/>
              <a:t>石在民情洶湧下宣告</a:t>
            </a:r>
            <a:r>
              <a:rPr lang="zh-CN" altLang="en-US" sz="1600" dirty="0"/>
              <a:t>引退，由副總統李宗仁代行總統</a:t>
            </a:r>
            <a:r>
              <a:rPr lang="zh-CN" altLang="en-US" sz="1600" dirty="0" smtClean="0"/>
              <a:t>。但</a:t>
            </a:r>
            <a:r>
              <a:rPr lang="zh-TW" altLang="en-US" sz="1600" dirty="0" smtClean="0"/>
              <a:t>蔣介石</a:t>
            </a:r>
            <a:r>
              <a:rPr lang="zh-TW" altLang="en-US" sz="1600" dirty="0"/>
              <a:t>退位</a:t>
            </a:r>
            <a:r>
              <a:rPr lang="zh-CN" altLang="en-US" sz="1600" dirty="0"/>
              <a:t>前</a:t>
            </a:r>
            <a:r>
              <a:rPr lang="zh-TW" altLang="en-US" sz="1600" dirty="0"/>
              <a:t>，</a:t>
            </a:r>
            <a:r>
              <a:rPr lang="zh-CN" altLang="en-US" sz="1600" dirty="0"/>
              <a:t>密</a:t>
            </a:r>
            <a:r>
              <a:rPr lang="zh-TW" altLang="en-US" sz="1600" dirty="0"/>
              <a:t>令將</a:t>
            </a:r>
            <a:r>
              <a:rPr lang="zh-CN" altLang="en-US" sz="1600" dirty="0"/>
              <a:t>中央銀行的</a:t>
            </a:r>
            <a:r>
              <a:rPr lang="zh-TW" altLang="en-US" sz="1600" dirty="0"/>
              <a:t>黃金</a:t>
            </a:r>
            <a:r>
              <a:rPr lang="zh-TW" altLang="en-US" sz="1600" dirty="0" smtClean="0"/>
              <a:t>儲備（</a:t>
            </a:r>
            <a:r>
              <a:rPr lang="zh-TW" altLang="zh-TW" sz="1600" dirty="0" smtClean="0"/>
              <a:t>約</a:t>
            </a:r>
            <a:r>
              <a:rPr lang="en-US" altLang="zh-TW" sz="1600" dirty="0"/>
              <a:t>2</a:t>
            </a:r>
            <a:r>
              <a:rPr lang="zh-TW" altLang="zh-TW" sz="1600" dirty="0"/>
              <a:t>百萬安</a:t>
            </a:r>
            <a:r>
              <a:rPr lang="zh-TW" altLang="zh-TW" sz="1600" dirty="0" smtClean="0"/>
              <a:t>士</a:t>
            </a:r>
            <a:r>
              <a:rPr lang="zh-TW" altLang="en-US" sz="1600" dirty="0" smtClean="0"/>
              <a:t>）移</a:t>
            </a:r>
            <a:r>
              <a:rPr lang="zh-TW" altLang="en-US" sz="1600" dirty="0"/>
              <a:t>運至台灣</a:t>
            </a:r>
            <a:r>
              <a:rPr lang="zh-CN" altLang="en-US" sz="1600" dirty="0" smtClean="0"/>
              <a:t>。</a:t>
            </a:r>
            <a:endParaRPr lang="en-US" altLang="zh-CN" sz="1600" dirty="0"/>
          </a:p>
        </p:txBody>
      </p:sp>
      <p:sp>
        <p:nvSpPr>
          <p:cNvPr id="4" name="TextBox 3"/>
          <p:cNvSpPr txBox="1"/>
          <p:nvPr/>
        </p:nvSpPr>
        <p:spPr>
          <a:xfrm>
            <a:off x="248196" y="5774903"/>
            <a:ext cx="3175000" cy="523220"/>
          </a:xfrm>
          <a:prstGeom prst="rect">
            <a:avLst/>
          </a:prstGeom>
          <a:solidFill>
            <a:schemeClr val="accent2">
              <a:lumMod val="20000"/>
              <a:lumOff val="80000"/>
            </a:schemeClr>
          </a:solidFill>
        </p:spPr>
        <p:txBody>
          <a:bodyPr wrap="square" rtlCol="0">
            <a:spAutoFit/>
          </a:bodyPr>
          <a:lstStyle/>
          <a:p>
            <a:r>
              <a:rPr lang="zh-CN" altLang="en-US" sz="1200" dirty="0" smtClean="0"/>
              <a:t>李宗仁，</a:t>
            </a:r>
            <a:r>
              <a:rPr lang="en-US" altLang="zh-CN" sz="1200" dirty="0" smtClean="0"/>
              <a:t>1891</a:t>
            </a:r>
            <a:r>
              <a:rPr lang="zh-CN" altLang="en-US" sz="1200" dirty="0" smtClean="0"/>
              <a:t>年生，廣西桂林人，國民黨內桂系軍人，抗日戰爭期間曾贏得台兒莊大捷</a:t>
            </a:r>
            <a:r>
              <a:rPr lang="zh-CN" altLang="en-US" sz="1600" dirty="0" smtClean="0"/>
              <a:t>。</a:t>
            </a:r>
            <a:endParaRPr lang="zh-HK" altLang="en-US" sz="16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356992"/>
            <a:ext cx="2954856" cy="32070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62760" y="5179032"/>
            <a:ext cx="2016224" cy="1600438"/>
          </a:xfrm>
          <a:prstGeom prst="rect">
            <a:avLst/>
          </a:prstGeom>
          <a:solidFill>
            <a:schemeClr val="accent2">
              <a:lumMod val="20000"/>
              <a:lumOff val="80000"/>
            </a:schemeClr>
          </a:solidFill>
        </p:spPr>
        <p:txBody>
          <a:bodyPr wrap="square" rtlCol="0">
            <a:spAutoFit/>
          </a:bodyPr>
          <a:lstStyle/>
          <a:p>
            <a:r>
              <a:rPr lang="en-US" altLang="zh-HK" sz="1400" dirty="0" smtClean="0"/>
              <a:t>1949</a:t>
            </a:r>
            <a:r>
              <a:rPr lang="zh-CN" altLang="en-US" sz="1400" dirty="0" smtClean="0"/>
              <a:t>年，蔣介石密令將中央銀行的僅餘黃金和銀元，分批從上海運到</a:t>
            </a:r>
            <a:r>
              <a:rPr lang="zh-TW" altLang="en-US" sz="1400" dirty="0" smtClean="0"/>
              <a:t>台</a:t>
            </a:r>
            <a:r>
              <a:rPr lang="zh-CN" altLang="en-US" sz="1400" dirty="0" smtClean="0"/>
              <a:t>灣。左圖是</a:t>
            </a:r>
            <a:r>
              <a:rPr lang="en-US" altLang="zh-CN" sz="1400" dirty="0" smtClean="0"/>
              <a:t>1950</a:t>
            </a:r>
            <a:r>
              <a:rPr lang="zh-CN" altLang="en-US" sz="1400" dirty="0" smtClean="0"/>
              <a:t>年其中一批黃金到達</a:t>
            </a:r>
            <a:r>
              <a:rPr lang="zh-TW" altLang="en-US" sz="1400" dirty="0" smtClean="0"/>
              <a:t>台</a:t>
            </a:r>
            <a:r>
              <a:rPr lang="zh-CN" altLang="en-US" sz="1400" dirty="0" smtClean="0"/>
              <a:t>灣的情況。（</a:t>
            </a:r>
            <a:r>
              <a:rPr lang="en-US" altLang="zh-CN" sz="1400" dirty="0" smtClean="0"/>
              <a:t>《</a:t>
            </a:r>
            <a:r>
              <a:rPr lang="zh-CN" altLang="en-US" sz="1400" dirty="0" smtClean="0"/>
              <a:t>你沒見過的歷史照片</a:t>
            </a:r>
            <a:r>
              <a:rPr lang="en-US" altLang="zh-CN" sz="1400" dirty="0" smtClean="0"/>
              <a:t>》</a:t>
            </a:r>
            <a:r>
              <a:rPr lang="zh-CN" altLang="en-US" sz="1400" dirty="0" smtClean="0"/>
              <a:t>，頁</a:t>
            </a:r>
            <a:r>
              <a:rPr lang="en-US" altLang="zh-CN" sz="1400" dirty="0" smtClean="0"/>
              <a:t>114-15</a:t>
            </a:r>
            <a:r>
              <a:rPr lang="zh-CN" altLang="en-US" sz="1400" dirty="0" smtClean="0"/>
              <a:t>）</a:t>
            </a:r>
            <a:endParaRPr lang="zh-HK" altLang="en-US" sz="1400" dirty="0"/>
          </a:p>
        </p:txBody>
      </p:sp>
      <p:sp>
        <p:nvSpPr>
          <p:cNvPr id="6" name="Rectangular Callout 5"/>
          <p:cNvSpPr/>
          <p:nvPr/>
        </p:nvSpPr>
        <p:spPr>
          <a:xfrm>
            <a:off x="4860032" y="116632"/>
            <a:ext cx="4104456" cy="2808312"/>
          </a:xfrm>
          <a:prstGeom prst="wedgeRectCallout">
            <a:avLst>
              <a:gd name="adj1" fmla="val -107182"/>
              <a:gd name="adj2" fmla="val 49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HK" sz="1600" dirty="0">
                <a:solidFill>
                  <a:schemeClr val="bg1"/>
                </a:solidFill>
                <a:latin typeface="SimSun" panose="02010600030101010101" pitchFamily="2" charset="-122"/>
                <a:ea typeface="SimSun" panose="02010600030101010101" pitchFamily="2" charset="-122"/>
              </a:rPr>
              <a:t>「在我就任代總統之日，手頭一文不名。為維持軍餉，安定民心，曾命令行政院飭財政部，將</a:t>
            </a:r>
            <a:r>
              <a:rPr lang="zh-TW" altLang="zh-HK" sz="1600" dirty="0" smtClean="0">
                <a:solidFill>
                  <a:schemeClr val="bg1"/>
                </a:solidFill>
                <a:latin typeface="SimSun" panose="02010600030101010101" pitchFamily="2" charset="-122"/>
                <a:ea typeface="SimSun" panose="02010600030101010101" pitchFamily="2" charset="-122"/>
              </a:rPr>
              <a:t>運</a:t>
            </a:r>
            <a:r>
              <a:rPr lang="zh-TW" altLang="en-US" sz="1600" dirty="0" smtClean="0">
                <a:solidFill>
                  <a:schemeClr val="bg1"/>
                </a:solidFill>
                <a:latin typeface="SimSun" panose="02010600030101010101" pitchFamily="2" charset="-122"/>
                <a:ea typeface="SimSun" panose="02010600030101010101" pitchFamily="2" charset="-122"/>
              </a:rPr>
              <a:t>台</a:t>
            </a:r>
            <a:r>
              <a:rPr lang="zh-TW" altLang="zh-HK" sz="1600" dirty="0" smtClean="0">
                <a:solidFill>
                  <a:schemeClr val="bg1"/>
                </a:solidFill>
                <a:latin typeface="SimSun" panose="02010600030101010101" pitchFamily="2" charset="-122"/>
                <a:ea typeface="SimSun" panose="02010600030101010101" pitchFamily="2" charset="-122"/>
              </a:rPr>
              <a:t>的</a:t>
            </a:r>
            <a:r>
              <a:rPr lang="zh-TW" altLang="zh-HK" sz="1600" dirty="0">
                <a:solidFill>
                  <a:schemeClr val="bg1"/>
                </a:solidFill>
                <a:latin typeface="SimSun" panose="02010600030101010101" pitchFamily="2" charset="-122"/>
                <a:ea typeface="SimSun" panose="02010600030101010101" pitchFamily="2" charset="-122"/>
              </a:rPr>
              <a:t>國庫銀元金鈔運回一部份備用。但</a:t>
            </a:r>
            <a:r>
              <a:rPr lang="zh-TW" altLang="zh-HK" sz="1600" dirty="0" smtClean="0">
                <a:solidFill>
                  <a:schemeClr val="bg1"/>
                </a:solidFill>
                <a:latin typeface="SimSun" panose="02010600030101010101" pitchFamily="2" charset="-122"/>
                <a:ea typeface="SimSun" panose="02010600030101010101" pitchFamily="2" charset="-122"/>
              </a:rPr>
              <a:t>在</a:t>
            </a:r>
            <a:r>
              <a:rPr lang="zh-TW" altLang="en-US" sz="1600" dirty="0" smtClean="0">
                <a:solidFill>
                  <a:schemeClr val="bg1"/>
                </a:solidFill>
                <a:latin typeface="SimSun" panose="02010600030101010101" pitchFamily="2" charset="-122"/>
                <a:ea typeface="SimSun" panose="02010600030101010101" pitchFamily="2" charset="-122"/>
              </a:rPr>
              <a:t>台</a:t>
            </a:r>
            <a:r>
              <a:rPr lang="zh-TW" altLang="zh-HK" sz="1600" dirty="0" smtClean="0">
                <a:solidFill>
                  <a:schemeClr val="bg1"/>
                </a:solidFill>
                <a:latin typeface="SimSun" panose="02010600030101010101" pitchFamily="2" charset="-122"/>
                <a:ea typeface="SimSun" panose="02010600030101010101" pitchFamily="2" charset="-122"/>
              </a:rPr>
              <a:t>負</a:t>
            </a:r>
            <a:r>
              <a:rPr lang="zh-TW" altLang="zh-HK" sz="1600" dirty="0">
                <a:solidFill>
                  <a:schemeClr val="bg1"/>
                </a:solidFill>
                <a:latin typeface="SimSun" panose="02010600030101010101" pitchFamily="2" charset="-122"/>
                <a:ea typeface="SimSun" panose="02010600030101010101" pitchFamily="2" charset="-122"/>
              </a:rPr>
              <a:t>保管責任的陳誠，奉蔣暗示，竟作充耳不聞的無言抗命。政府救窮乏術，唯有大量印發原已一文不值的金圓券。大票成群出籠，致幣價貶值，一日千里。金融市場完全崩潰，百業停頓，軍心民氣完全喪失，遂形成無法收拾的居民。</a:t>
            </a:r>
            <a:r>
              <a:rPr lang="zh-TW" altLang="zh-HK" sz="1600" dirty="0" smtClean="0">
                <a:solidFill>
                  <a:schemeClr val="bg1"/>
                </a:solidFill>
                <a:latin typeface="SimSun" panose="02010600030101010101" pitchFamily="2" charset="-122"/>
                <a:ea typeface="SimSun" panose="02010600030101010101" pitchFamily="2" charset="-122"/>
              </a:rPr>
              <a:t>」</a:t>
            </a:r>
            <a:r>
              <a:rPr lang="zh-CN" altLang="en-US" sz="1600" dirty="0" smtClean="0">
                <a:solidFill>
                  <a:schemeClr val="bg1"/>
                </a:solidFill>
                <a:latin typeface="SimSun" panose="02010600030101010101" pitchFamily="2" charset="-122"/>
                <a:ea typeface="SimSun" panose="02010600030101010101" pitchFamily="2" charset="-122"/>
              </a:rPr>
              <a:t>（</a:t>
            </a:r>
            <a:r>
              <a:rPr lang="en-US" altLang="zh-CN" sz="1600" dirty="0" smtClean="0">
                <a:solidFill>
                  <a:schemeClr val="bg1"/>
                </a:solidFill>
                <a:latin typeface="SimSun" panose="02010600030101010101" pitchFamily="2" charset="-122"/>
                <a:ea typeface="SimSun" panose="02010600030101010101" pitchFamily="2" charset="-122"/>
              </a:rPr>
              <a:t>《</a:t>
            </a:r>
            <a:r>
              <a:rPr lang="zh-CN" altLang="en-US" sz="1600" dirty="0" smtClean="0">
                <a:solidFill>
                  <a:schemeClr val="bg1"/>
                </a:solidFill>
                <a:latin typeface="SimSun" panose="02010600030101010101" pitchFamily="2" charset="-122"/>
                <a:ea typeface="SimSun" panose="02010600030101010101" pitchFamily="2" charset="-122"/>
              </a:rPr>
              <a:t>李宗仁回憶錄</a:t>
            </a:r>
            <a:r>
              <a:rPr lang="en-US" altLang="zh-CN" sz="1600" dirty="0" smtClean="0">
                <a:solidFill>
                  <a:schemeClr val="bg1"/>
                </a:solidFill>
                <a:latin typeface="SimSun" panose="02010600030101010101" pitchFamily="2" charset="-122"/>
                <a:ea typeface="SimSun" panose="02010600030101010101" pitchFamily="2" charset="-122"/>
              </a:rPr>
              <a:t>》</a:t>
            </a:r>
            <a:r>
              <a:rPr lang="zh-CN" altLang="en-US" sz="1600" dirty="0" smtClean="0">
                <a:solidFill>
                  <a:schemeClr val="bg1"/>
                </a:solidFill>
                <a:latin typeface="SimSun" panose="02010600030101010101" pitchFamily="2" charset="-122"/>
                <a:ea typeface="SimSun" panose="02010600030101010101" pitchFamily="2" charset="-122"/>
              </a:rPr>
              <a:t>）</a:t>
            </a:r>
            <a:endParaRPr lang="zh-HK" altLang="en-US" sz="16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978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randombar(horizontal)">
                                      <p:cBhvr>
                                        <p:cTn id="12" dur="500"/>
                                        <p:tgtEl>
                                          <p:spTgt spid="3075"/>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30893895"/>
              </p:ext>
            </p:extLst>
          </p:nvPr>
        </p:nvGraphicFramePr>
        <p:xfrm>
          <a:off x="395536" y="404664"/>
          <a:ext cx="4464496" cy="5904658"/>
        </p:xfrm>
        <a:graphic>
          <a:graphicData uri="http://schemas.openxmlformats.org/drawingml/2006/table">
            <a:tbl>
              <a:tblPr firstRow="1" bandRow="1">
                <a:tableStyleId>{5C22544A-7EE6-4342-B048-85BDC9FD1C3A}</a:tableStyleId>
              </a:tblPr>
              <a:tblGrid>
                <a:gridCol w="1055245">
                  <a:extLst>
                    <a:ext uri="{9D8B030D-6E8A-4147-A177-3AD203B41FA5}">
                      <a16:colId xmlns:a16="http://schemas.microsoft.com/office/drawing/2014/main" val="20000"/>
                    </a:ext>
                  </a:extLst>
                </a:gridCol>
                <a:gridCol w="3409251">
                  <a:extLst>
                    <a:ext uri="{9D8B030D-6E8A-4147-A177-3AD203B41FA5}">
                      <a16:colId xmlns:a16="http://schemas.microsoft.com/office/drawing/2014/main" val="20001"/>
                    </a:ext>
                  </a:extLst>
                </a:gridCol>
              </a:tblGrid>
              <a:tr h="738082">
                <a:tc>
                  <a:txBody>
                    <a:bodyPr/>
                    <a:lstStyle/>
                    <a:p>
                      <a:r>
                        <a:rPr lang="en-US" altLang="zh-HK" dirty="0" smtClean="0"/>
                        <a:t>1949</a:t>
                      </a:r>
                      <a:r>
                        <a:rPr lang="zh-CN" altLang="en-US" dirty="0" smtClean="0"/>
                        <a:t>年</a:t>
                      </a:r>
                      <a:endParaRPr lang="zh-HK" altLang="en-US" dirty="0"/>
                    </a:p>
                  </a:txBody>
                  <a:tcPr/>
                </a:tc>
                <a:tc>
                  <a:txBody>
                    <a:bodyPr/>
                    <a:lstStyle/>
                    <a:p>
                      <a:r>
                        <a:rPr lang="zh-CN" altLang="en-US" dirty="0" smtClean="0"/>
                        <a:t>金圓券最高面額</a:t>
                      </a:r>
                      <a:endParaRPr lang="zh-HK" altLang="en-US" dirty="0"/>
                    </a:p>
                  </a:txBody>
                  <a:tcPr/>
                </a:tc>
                <a:extLst>
                  <a:ext uri="{0D108BD9-81ED-4DB2-BD59-A6C34878D82A}">
                    <a16:rowId xmlns:a16="http://schemas.microsoft.com/office/drawing/2014/main" val="10000"/>
                  </a:ext>
                </a:extLst>
              </a:tr>
              <a:tr h="1291644">
                <a:tc>
                  <a:txBody>
                    <a:bodyPr/>
                    <a:lstStyle/>
                    <a:p>
                      <a:r>
                        <a:rPr lang="en-US" altLang="zh-HK" dirty="0" smtClean="0"/>
                        <a:t>1 </a:t>
                      </a:r>
                      <a:r>
                        <a:rPr lang="zh-CN" altLang="en-US" dirty="0" smtClean="0"/>
                        <a:t>月</a:t>
                      </a:r>
                      <a:endParaRPr lang="zh-HK" altLang="en-US" dirty="0"/>
                    </a:p>
                  </a:txBody>
                  <a:tcPr/>
                </a:tc>
                <a:tc>
                  <a:txBody>
                    <a:bodyPr/>
                    <a:lstStyle/>
                    <a:p>
                      <a:endParaRPr lang="zh-HK" altLang="en-US" dirty="0"/>
                    </a:p>
                  </a:txBody>
                  <a:tcPr/>
                </a:tc>
                <a:extLst>
                  <a:ext uri="{0D108BD9-81ED-4DB2-BD59-A6C34878D82A}">
                    <a16:rowId xmlns:a16="http://schemas.microsoft.com/office/drawing/2014/main" val="10001"/>
                  </a:ext>
                </a:extLst>
              </a:tr>
              <a:tr h="1291644">
                <a:tc>
                  <a:txBody>
                    <a:bodyPr/>
                    <a:lstStyle/>
                    <a:p>
                      <a:r>
                        <a:rPr lang="en-US" altLang="zh-HK" dirty="0" smtClean="0"/>
                        <a:t>2 </a:t>
                      </a:r>
                      <a:r>
                        <a:rPr lang="zh-CN" altLang="en-US" dirty="0" smtClean="0"/>
                        <a:t>月</a:t>
                      </a:r>
                      <a:endParaRPr lang="zh-HK" altLang="en-US" dirty="0"/>
                    </a:p>
                  </a:txBody>
                  <a:tcPr/>
                </a:tc>
                <a:tc>
                  <a:txBody>
                    <a:bodyPr/>
                    <a:lstStyle/>
                    <a:p>
                      <a:endParaRPr lang="zh-HK" altLang="en-US" dirty="0"/>
                    </a:p>
                  </a:txBody>
                  <a:tcPr/>
                </a:tc>
                <a:extLst>
                  <a:ext uri="{0D108BD9-81ED-4DB2-BD59-A6C34878D82A}">
                    <a16:rowId xmlns:a16="http://schemas.microsoft.com/office/drawing/2014/main" val="10002"/>
                  </a:ext>
                </a:extLst>
              </a:tr>
              <a:tr h="1291644">
                <a:tc>
                  <a:txBody>
                    <a:bodyPr/>
                    <a:lstStyle/>
                    <a:p>
                      <a:r>
                        <a:rPr lang="en-US" altLang="zh-HK" dirty="0" smtClean="0"/>
                        <a:t>4 </a:t>
                      </a:r>
                      <a:r>
                        <a:rPr lang="zh-CN" altLang="en-US" dirty="0" smtClean="0"/>
                        <a:t>月</a:t>
                      </a:r>
                      <a:endParaRPr lang="zh-HK" altLang="en-US" dirty="0"/>
                    </a:p>
                  </a:txBody>
                  <a:tcPr/>
                </a:tc>
                <a:tc>
                  <a:txBody>
                    <a:bodyPr/>
                    <a:lstStyle/>
                    <a:p>
                      <a:endParaRPr lang="zh-HK" altLang="en-US" dirty="0"/>
                    </a:p>
                  </a:txBody>
                  <a:tcPr/>
                </a:tc>
                <a:extLst>
                  <a:ext uri="{0D108BD9-81ED-4DB2-BD59-A6C34878D82A}">
                    <a16:rowId xmlns:a16="http://schemas.microsoft.com/office/drawing/2014/main" val="10003"/>
                  </a:ext>
                </a:extLst>
              </a:tr>
              <a:tr h="1291644">
                <a:tc>
                  <a:txBody>
                    <a:bodyPr/>
                    <a:lstStyle/>
                    <a:p>
                      <a:r>
                        <a:rPr lang="en-US" altLang="zh-HK" dirty="0" smtClean="0"/>
                        <a:t>5</a:t>
                      </a:r>
                      <a:r>
                        <a:rPr lang="zh-CN" altLang="en-US" dirty="0" smtClean="0"/>
                        <a:t>月</a:t>
                      </a:r>
                      <a:endParaRPr lang="zh-HK" altLang="en-US" dirty="0"/>
                    </a:p>
                  </a:txBody>
                  <a:tcPr/>
                </a:tc>
                <a:tc>
                  <a:txBody>
                    <a:bodyPr/>
                    <a:lstStyle/>
                    <a:p>
                      <a:endParaRPr lang="zh-HK" altLang="en-US" dirty="0"/>
                    </a:p>
                  </a:txBody>
                  <a:tcPr/>
                </a:tc>
                <a:extLst>
                  <a:ext uri="{0D108BD9-81ED-4DB2-BD59-A6C34878D82A}">
                    <a16:rowId xmlns:a16="http://schemas.microsoft.com/office/drawing/2014/main" val="10004"/>
                  </a:ext>
                </a:extLst>
              </a:tr>
            </a:tbl>
          </a:graphicData>
        </a:graphic>
      </p:graphicFrame>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856" y="1340768"/>
            <a:ext cx="2646974" cy="99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991" y="2582838"/>
            <a:ext cx="2630839" cy="106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594" y="3789040"/>
            <a:ext cx="2615374" cy="114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金圓券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848" y="5039671"/>
            <a:ext cx="2708120" cy="11427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620688"/>
            <a:ext cx="366239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Elbow Connector 3"/>
          <p:cNvCxnSpPr/>
          <p:nvPr/>
        </p:nvCxnSpPr>
        <p:spPr>
          <a:xfrm rot="10800000" flipV="1">
            <a:off x="4752020" y="2996950"/>
            <a:ext cx="3204356" cy="728488"/>
          </a:xfrm>
          <a:prstGeom prst="bentConnector3">
            <a:avLst>
              <a:gd name="adj1" fmla="val 62"/>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2080" y="2924944"/>
            <a:ext cx="2520280" cy="523220"/>
          </a:xfrm>
          <a:prstGeom prst="rect">
            <a:avLst/>
          </a:prstGeom>
          <a:solidFill>
            <a:schemeClr val="accent6">
              <a:lumMod val="20000"/>
              <a:lumOff val="80000"/>
            </a:schemeClr>
          </a:solidFill>
        </p:spPr>
        <p:txBody>
          <a:bodyPr wrap="square" rtlCol="0">
            <a:spAutoFit/>
          </a:bodyPr>
          <a:lstStyle/>
          <a:p>
            <a:pPr lvl="0">
              <a:spcBef>
                <a:spcPct val="50000"/>
              </a:spcBef>
            </a:pPr>
            <a:r>
              <a:rPr lang="zh-CN" altLang="en-US" sz="1400" dirty="0">
                <a:solidFill>
                  <a:prstClr val="black"/>
                </a:solidFill>
              </a:rPr>
              <a:t>上海中央銀行外</a:t>
            </a:r>
            <a:r>
              <a:rPr lang="zh-TW" altLang="en-US" sz="1400" dirty="0">
                <a:solidFill>
                  <a:prstClr val="black"/>
                </a:solidFill>
              </a:rPr>
              <a:t>鈔票</a:t>
            </a:r>
            <a:r>
              <a:rPr lang="zh-TW" altLang="zh-TW" sz="1400" dirty="0">
                <a:solidFill>
                  <a:prstClr val="black"/>
                </a:solidFill>
              </a:rPr>
              <a:t>錢箱堆積如山</a:t>
            </a:r>
            <a:r>
              <a:rPr lang="zh-CN" altLang="en-US" sz="1400" dirty="0">
                <a:solidFill>
                  <a:prstClr val="black"/>
                </a:solidFill>
              </a:rPr>
              <a:t>（</a:t>
            </a:r>
            <a:r>
              <a:rPr lang="en-US" altLang="zh-TW" sz="1400" dirty="0">
                <a:solidFill>
                  <a:prstClr val="black"/>
                </a:solidFill>
              </a:rPr>
              <a:t> 1949</a:t>
            </a:r>
            <a:r>
              <a:rPr lang="zh-TW" altLang="en-US" sz="1400" dirty="0">
                <a:solidFill>
                  <a:prstClr val="black"/>
                </a:solidFill>
              </a:rPr>
              <a:t>年</a:t>
            </a:r>
            <a:r>
              <a:rPr lang="en-US" altLang="zh-TW" sz="1400" dirty="0">
                <a:solidFill>
                  <a:prstClr val="black"/>
                </a:solidFill>
              </a:rPr>
              <a:t>3</a:t>
            </a:r>
            <a:r>
              <a:rPr lang="zh-TW" altLang="en-US" sz="1400" dirty="0">
                <a:solidFill>
                  <a:prstClr val="black"/>
                </a:solidFill>
              </a:rPr>
              <a:t>月</a:t>
            </a:r>
            <a:r>
              <a:rPr lang="en-US" altLang="zh-TW" sz="1400" dirty="0">
                <a:solidFill>
                  <a:prstClr val="black"/>
                </a:solidFill>
              </a:rPr>
              <a:t>24</a:t>
            </a:r>
            <a:r>
              <a:rPr lang="zh-TW" altLang="en-US" sz="1400" dirty="0">
                <a:solidFill>
                  <a:prstClr val="black"/>
                </a:solidFill>
              </a:rPr>
              <a:t>日</a:t>
            </a:r>
            <a:r>
              <a:rPr lang="zh-TW" altLang="zh-TW" sz="1400" dirty="0">
                <a:solidFill>
                  <a:prstClr val="black"/>
                </a:solidFill>
              </a:rPr>
              <a:t>攝</a:t>
            </a:r>
            <a:r>
              <a:rPr lang="zh-CN" altLang="en-US" sz="1400" dirty="0">
                <a:solidFill>
                  <a:prstClr val="black"/>
                </a:solidFill>
              </a:rPr>
              <a:t>）</a:t>
            </a:r>
            <a:endParaRPr lang="zh-TW" altLang="en-US" sz="1400" dirty="0">
              <a:solidFill>
                <a:prstClr val="black"/>
              </a:solidFill>
            </a:endParaRPr>
          </a:p>
        </p:txBody>
      </p:sp>
    </p:spTree>
    <p:extLst>
      <p:ext uri="{BB962C8B-B14F-4D97-AF65-F5344CB8AC3E}">
        <p14:creationId xmlns:p14="http://schemas.microsoft.com/office/powerpoint/2010/main" val="35104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090" y="188640"/>
            <a:ext cx="208710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貨幣史小常識</a:t>
            </a:r>
            <a:endParaRPr lang="zh-HK" altLang="en-US" sz="2400" dirty="0">
              <a:latin typeface="Adobe 繁黑體 Std B" pitchFamily="34" charset="-128"/>
              <a:ea typeface="Adobe 繁黑體 Std B" pitchFamily="34" charset="-128"/>
            </a:endParaRPr>
          </a:p>
        </p:txBody>
      </p:sp>
      <p:sp>
        <p:nvSpPr>
          <p:cNvPr id="4" name="TextBox 3"/>
          <p:cNvSpPr txBox="1"/>
          <p:nvPr/>
        </p:nvSpPr>
        <p:spPr>
          <a:xfrm>
            <a:off x="258656" y="1124744"/>
            <a:ext cx="3809288" cy="2092881"/>
          </a:xfrm>
          <a:prstGeom prst="rect">
            <a:avLst/>
          </a:prstGeom>
          <a:noFill/>
          <a:ln>
            <a:solidFill>
              <a:schemeClr val="accent1"/>
            </a:solidFill>
          </a:ln>
        </p:spPr>
        <p:txBody>
          <a:bodyPr wrap="square" rtlCol="0">
            <a:spAutoFit/>
          </a:bodyPr>
          <a:lstStyle/>
          <a:p>
            <a:r>
              <a:rPr lang="zh-CN" altLang="en-US" sz="2800" dirty="0" smtClean="0"/>
              <a:t>錢（</a:t>
            </a:r>
            <a:r>
              <a:rPr lang="en-US" altLang="zh-CN" sz="2800" dirty="0" smtClean="0"/>
              <a:t>Money</a:t>
            </a:r>
            <a:r>
              <a:rPr lang="zh-CN" altLang="en-US" sz="2800" dirty="0" smtClean="0"/>
              <a:t>）在不同的時代有不同的稱呼：</a:t>
            </a:r>
            <a:endParaRPr lang="en-US" altLang="zh-CN" sz="2800" dirty="0" smtClean="0"/>
          </a:p>
          <a:p>
            <a:r>
              <a:rPr lang="zh-CN" altLang="en-US" sz="2800" dirty="0" smtClean="0"/>
              <a:t>現代：貨幣</a:t>
            </a:r>
            <a:endParaRPr lang="en-US" altLang="zh-CN" sz="2800" dirty="0" smtClean="0"/>
          </a:p>
          <a:p>
            <a:pPr lvl="0"/>
            <a:r>
              <a:rPr lang="zh-CN" altLang="en-US" sz="2800" dirty="0">
                <a:solidFill>
                  <a:srgbClr val="000000"/>
                </a:solidFill>
              </a:rPr>
              <a:t>古代：通貨</a:t>
            </a:r>
            <a:endParaRPr lang="en-US" altLang="zh-CN" sz="2800" dirty="0">
              <a:solidFill>
                <a:srgbClr val="000000"/>
              </a:solidFill>
            </a:endParaRPr>
          </a:p>
          <a:p>
            <a:endParaRPr lang="zh-HK" altLang="en-US" dirty="0"/>
          </a:p>
        </p:txBody>
      </p:sp>
      <p:sp>
        <p:nvSpPr>
          <p:cNvPr id="5" name="TextBox 4"/>
          <p:cNvSpPr txBox="1"/>
          <p:nvPr/>
        </p:nvSpPr>
        <p:spPr>
          <a:xfrm>
            <a:off x="1756392" y="4757154"/>
            <a:ext cx="1392192" cy="830997"/>
          </a:xfrm>
          <a:prstGeom prst="rect">
            <a:avLst/>
          </a:prstGeom>
          <a:solidFill>
            <a:srgbClr val="FFC000"/>
          </a:solidFill>
        </p:spPr>
        <p:txBody>
          <a:bodyPr wrap="square" rtlCol="0">
            <a:spAutoFit/>
          </a:bodyPr>
          <a:lstStyle/>
          <a:p>
            <a:r>
              <a:rPr lang="zh-CN" altLang="en-US" sz="2400" dirty="0" smtClean="0"/>
              <a:t>流通</a:t>
            </a:r>
            <a:r>
              <a:rPr lang="en-US" altLang="zh-CN" sz="2400" dirty="0" smtClean="0"/>
              <a:t>Circulate</a:t>
            </a:r>
            <a:endParaRPr lang="zh-HK" altLang="en-US" sz="2400" dirty="0"/>
          </a:p>
        </p:txBody>
      </p:sp>
      <p:sp>
        <p:nvSpPr>
          <p:cNvPr id="6" name="Freeform 5"/>
          <p:cNvSpPr/>
          <p:nvPr/>
        </p:nvSpPr>
        <p:spPr>
          <a:xfrm>
            <a:off x="1756392" y="2852936"/>
            <a:ext cx="813816" cy="1892808"/>
          </a:xfrm>
          <a:custGeom>
            <a:avLst/>
            <a:gdLst>
              <a:gd name="connsiteX0" fmla="*/ 813816 w 813816"/>
              <a:gd name="connsiteY0" fmla="*/ 1892808 h 1892808"/>
              <a:gd name="connsiteX1" fmla="*/ 237744 w 813816"/>
              <a:gd name="connsiteY1" fmla="*/ 877824 h 1892808"/>
              <a:gd name="connsiteX2" fmla="*/ 402336 w 813816"/>
              <a:gd name="connsiteY2" fmla="*/ 283464 h 1892808"/>
              <a:gd name="connsiteX3" fmla="*/ 0 w 813816"/>
              <a:gd name="connsiteY3" fmla="*/ 0 h 1892808"/>
              <a:gd name="connsiteX4" fmla="*/ 0 w 813816"/>
              <a:gd name="connsiteY4" fmla="*/ 0 h 189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816" h="1892808">
                <a:moveTo>
                  <a:pt x="813816" y="1892808"/>
                </a:moveTo>
                <a:cubicBezTo>
                  <a:pt x="560070" y="1519428"/>
                  <a:pt x="306324" y="1146048"/>
                  <a:pt x="237744" y="877824"/>
                </a:cubicBezTo>
                <a:cubicBezTo>
                  <a:pt x="169164" y="609600"/>
                  <a:pt x="441960" y="429768"/>
                  <a:pt x="402336" y="283464"/>
                </a:cubicBezTo>
                <a:cubicBezTo>
                  <a:pt x="362712" y="137160"/>
                  <a:pt x="0" y="0"/>
                  <a:pt x="0" y="0"/>
                </a:cubicBezTo>
                <a:lnTo>
                  <a:pt x="0"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Oval 6"/>
          <p:cNvSpPr/>
          <p:nvPr/>
        </p:nvSpPr>
        <p:spPr>
          <a:xfrm>
            <a:off x="1331640" y="2420888"/>
            <a:ext cx="504056" cy="537156"/>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TextBox 7"/>
          <p:cNvSpPr txBox="1"/>
          <p:nvPr/>
        </p:nvSpPr>
        <p:spPr>
          <a:xfrm>
            <a:off x="4357836" y="332656"/>
            <a:ext cx="4392488" cy="1477328"/>
          </a:xfrm>
          <a:prstGeom prst="rect">
            <a:avLst/>
          </a:prstGeom>
          <a:solidFill>
            <a:schemeClr val="accent4">
              <a:lumMod val="20000"/>
              <a:lumOff val="80000"/>
            </a:schemeClr>
          </a:solidFill>
        </p:spPr>
        <p:txBody>
          <a:bodyPr wrap="square" rtlCol="0">
            <a:spAutoFit/>
          </a:bodyPr>
          <a:lstStyle/>
          <a:p>
            <a:r>
              <a:rPr lang="zh-CN" altLang="en-US" dirty="0" smtClean="0"/>
              <a:t>以前的</a:t>
            </a:r>
            <a:r>
              <a:rPr lang="zh-CN" altLang="en-US" dirty="0"/>
              <a:t>人把金錢稱作「通貨</a:t>
            </a:r>
            <a:r>
              <a:rPr lang="zh-CN" altLang="en-US" dirty="0" smtClean="0"/>
              <a:t>」（流通的東西），</a:t>
            </a:r>
            <a:r>
              <a:rPr lang="zh-CN" altLang="en-US" dirty="0"/>
              <a:t>是很有意思的。錢的重要性是</a:t>
            </a:r>
            <a:r>
              <a:rPr lang="zh-CN" altLang="en-US" dirty="0" smtClean="0"/>
              <a:t>「流通」，當錢在流通，便是貨物正在交易。相反，若人們將錢長期儲在地窖內，錢便失去作用。</a:t>
            </a:r>
            <a:endParaRPr lang="en-US" altLang="zh-CN" dirty="0"/>
          </a:p>
        </p:txBody>
      </p:sp>
      <p:sp>
        <p:nvSpPr>
          <p:cNvPr id="9" name="TextBox 8"/>
          <p:cNvSpPr txBox="1"/>
          <p:nvPr/>
        </p:nvSpPr>
        <p:spPr>
          <a:xfrm>
            <a:off x="4306416" y="2132856"/>
            <a:ext cx="4392488"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a:t>那</a:t>
            </a:r>
            <a:r>
              <a:rPr lang="zh-CN" altLang="en-US" dirty="0" smtClean="0"/>
              <a:t>麼你認為「通貨膨脹」是什麼意思？金錢</a:t>
            </a:r>
            <a:r>
              <a:rPr lang="zh-CN" altLang="en-US" dirty="0"/>
              <a:t>可以「膨脹</a:t>
            </a:r>
            <a:r>
              <a:rPr lang="zh-CN" altLang="en-US" dirty="0" smtClean="0"/>
              <a:t>」的嗎</a:t>
            </a:r>
            <a:r>
              <a:rPr lang="en-US" altLang="zh-TW" dirty="0">
                <a:latin typeface="SimSun" panose="02010600030101010101" pitchFamily="2" charset="-122"/>
                <a:ea typeface="SimSun" panose="02010600030101010101" pitchFamily="2" charset="-122"/>
              </a:rPr>
              <a:t>? </a:t>
            </a:r>
            <a:endParaRPr lang="en-US" altLang="zh-CN" dirty="0" smtClean="0"/>
          </a:p>
          <a:p>
            <a:endParaRPr lang="en-US" altLang="zh-HK" dirty="0" smtClean="0"/>
          </a:p>
          <a:p>
            <a:endParaRPr lang="en-US" altLang="zh-HK" dirty="0"/>
          </a:p>
          <a:p>
            <a:endParaRPr lang="en-US" altLang="zh-HK" dirty="0" smtClean="0"/>
          </a:p>
          <a:p>
            <a:endParaRPr lang="en-US" altLang="zh-HK" dirty="0"/>
          </a:p>
        </p:txBody>
      </p:sp>
      <p:sp>
        <p:nvSpPr>
          <p:cNvPr id="10" name="Rectangle 9"/>
          <p:cNvSpPr/>
          <p:nvPr/>
        </p:nvSpPr>
        <p:spPr>
          <a:xfrm>
            <a:off x="4358716" y="2172722"/>
            <a:ext cx="4176464" cy="537156"/>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p:cNvSpPr/>
          <p:nvPr/>
        </p:nvSpPr>
        <p:spPr>
          <a:xfrm>
            <a:off x="4306416" y="2852936"/>
            <a:ext cx="4298032" cy="923330"/>
          </a:xfrm>
          <a:prstGeom prst="rect">
            <a:avLst/>
          </a:prstGeom>
        </p:spPr>
        <p:txBody>
          <a:bodyPr wrap="square">
            <a:spAutoFit/>
          </a:bodyPr>
          <a:lstStyle/>
          <a:p>
            <a:r>
              <a:rPr lang="zh-CN" altLang="en-US" dirty="0">
                <a:solidFill>
                  <a:srgbClr val="FF0000"/>
                </a:solidFill>
              </a:rPr>
              <a:t>答：通貨「膨脹」，意思是流通的通貨「多」了。簡單來說，便是政府發行了很多很多鈔票。</a:t>
            </a:r>
            <a:endParaRPr lang="en-US" altLang="zh-HK" dirty="0"/>
          </a:p>
        </p:txBody>
      </p:sp>
    </p:spTree>
    <p:extLst>
      <p:ext uri="{BB962C8B-B14F-4D97-AF65-F5344CB8AC3E}">
        <p14:creationId xmlns:p14="http://schemas.microsoft.com/office/powerpoint/2010/main" val="128586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66374437"/>
              </p:ext>
            </p:extLst>
          </p:nvPr>
        </p:nvGraphicFramePr>
        <p:xfrm>
          <a:off x="179512" y="3140968"/>
          <a:ext cx="5184576" cy="2592288"/>
        </p:xfrm>
        <a:graphic>
          <a:graphicData uri="http://schemas.openxmlformats.org/drawingml/2006/table">
            <a:tbl>
              <a:tblPr firstRow="1" bandRow="1">
                <a:tableStyleId>{5C22544A-7EE6-4342-B048-85BDC9FD1C3A}</a:tableStyleId>
              </a:tblPr>
              <a:tblGrid>
                <a:gridCol w="1571084">
                  <a:extLst>
                    <a:ext uri="{9D8B030D-6E8A-4147-A177-3AD203B41FA5}">
                      <a16:colId xmlns:a16="http://schemas.microsoft.com/office/drawing/2014/main" val="20000"/>
                    </a:ext>
                  </a:extLst>
                </a:gridCol>
                <a:gridCol w="1649637">
                  <a:extLst>
                    <a:ext uri="{9D8B030D-6E8A-4147-A177-3AD203B41FA5}">
                      <a16:colId xmlns:a16="http://schemas.microsoft.com/office/drawing/2014/main" val="20001"/>
                    </a:ext>
                  </a:extLst>
                </a:gridCol>
                <a:gridCol w="1963855">
                  <a:extLst>
                    <a:ext uri="{9D8B030D-6E8A-4147-A177-3AD203B41FA5}">
                      <a16:colId xmlns:a16="http://schemas.microsoft.com/office/drawing/2014/main" val="20002"/>
                    </a:ext>
                  </a:extLst>
                </a:gridCol>
              </a:tblGrid>
              <a:tr h="718908">
                <a:tc>
                  <a:txBody>
                    <a:bodyPr/>
                    <a:lstStyle/>
                    <a:p>
                      <a:r>
                        <a:rPr lang="zh-CN" altLang="en-US" sz="1600" dirty="0" smtClean="0"/>
                        <a:t>年份</a:t>
                      </a:r>
                      <a:endParaRPr lang="zh-HK" altLang="en-US" sz="1600" dirty="0"/>
                    </a:p>
                  </a:txBody>
                  <a:tcPr/>
                </a:tc>
                <a:tc>
                  <a:txBody>
                    <a:bodyPr/>
                    <a:lstStyle/>
                    <a:p>
                      <a:r>
                        <a:rPr lang="zh-CN" altLang="en-US" sz="1600" dirty="0" smtClean="0"/>
                        <a:t>金圓券發行額</a:t>
                      </a:r>
                      <a:endParaRPr lang="en-US" altLang="zh-CN" sz="1600" dirty="0" smtClean="0"/>
                    </a:p>
                    <a:p>
                      <a:r>
                        <a:rPr lang="zh-CN" altLang="en-US" sz="1600" dirty="0" smtClean="0"/>
                        <a:t>（百萬元）</a:t>
                      </a:r>
                      <a:endParaRPr lang="zh-HK" altLang="en-US" sz="1600" dirty="0"/>
                    </a:p>
                  </a:txBody>
                  <a:tcPr/>
                </a:tc>
                <a:tc>
                  <a:txBody>
                    <a:bodyPr/>
                    <a:lstStyle/>
                    <a:p>
                      <a:r>
                        <a:rPr lang="zh-CN" altLang="en-US" sz="1600" dirty="0" smtClean="0"/>
                        <a:t>上海物價指數</a:t>
                      </a:r>
                      <a:endParaRPr lang="en-US" altLang="zh-CN" sz="1600" dirty="0" smtClean="0"/>
                    </a:p>
                  </a:txBody>
                  <a:tcPr/>
                </a:tc>
                <a:extLst>
                  <a:ext uri="{0D108BD9-81ED-4DB2-BD59-A6C34878D82A}">
                    <a16:rowId xmlns:a16="http://schemas.microsoft.com/office/drawing/2014/main" val="10000"/>
                  </a:ext>
                </a:extLst>
              </a:tr>
              <a:tr h="532542">
                <a:tc>
                  <a:txBody>
                    <a:bodyPr/>
                    <a:lstStyle/>
                    <a:p>
                      <a:r>
                        <a:rPr lang="en-US" altLang="zh-HK" sz="1600" dirty="0" smtClean="0"/>
                        <a:t>1</a:t>
                      </a:r>
                      <a:r>
                        <a:rPr lang="en-US" altLang="zh-TW" sz="1600" dirty="0" smtClean="0"/>
                        <a:t>9</a:t>
                      </a:r>
                      <a:r>
                        <a:rPr lang="en-US" altLang="zh-HK" sz="1600" dirty="0" smtClean="0"/>
                        <a:t>48</a:t>
                      </a:r>
                      <a:r>
                        <a:rPr lang="zh-CN" altLang="en-US" sz="1600" dirty="0" smtClean="0"/>
                        <a:t>年</a:t>
                      </a:r>
                      <a:r>
                        <a:rPr lang="en-US" altLang="zh-CN" sz="1600" dirty="0" smtClean="0"/>
                        <a:t>8</a:t>
                      </a:r>
                      <a:r>
                        <a:rPr lang="zh-CN" altLang="en-US" sz="1600" dirty="0" smtClean="0"/>
                        <a:t>月</a:t>
                      </a:r>
                      <a:r>
                        <a:rPr lang="en-US" altLang="zh-CN" sz="1600" dirty="0" smtClean="0"/>
                        <a:t>31</a:t>
                      </a:r>
                      <a:r>
                        <a:rPr lang="zh-CN" altLang="en-US" sz="1600" dirty="0" smtClean="0"/>
                        <a:t>日</a:t>
                      </a:r>
                      <a:endParaRPr lang="zh-HK" altLang="en-US" sz="1600" dirty="0"/>
                    </a:p>
                  </a:txBody>
                  <a:tcPr/>
                </a:tc>
                <a:tc>
                  <a:txBody>
                    <a:bodyPr/>
                    <a:lstStyle/>
                    <a:p>
                      <a:r>
                        <a:rPr lang="en-US" altLang="zh-HK" sz="1600" dirty="0" smtClean="0"/>
                        <a:t>296.8</a:t>
                      </a:r>
                      <a:endParaRPr lang="zh-HK" altLang="en-US" sz="1600" dirty="0"/>
                    </a:p>
                  </a:txBody>
                  <a:tcPr/>
                </a:tc>
                <a:tc>
                  <a:txBody>
                    <a:bodyPr/>
                    <a:lstStyle/>
                    <a:p>
                      <a:r>
                        <a:rPr lang="en-US" altLang="zh-HK" sz="1600" dirty="0" smtClean="0"/>
                        <a:t>100</a:t>
                      </a:r>
                      <a:endParaRPr lang="zh-HK" altLang="en-US" sz="1600" dirty="0"/>
                    </a:p>
                  </a:txBody>
                  <a:tcPr/>
                </a:tc>
                <a:extLst>
                  <a:ext uri="{0D108BD9-81ED-4DB2-BD59-A6C34878D82A}">
                    <a16:rowId xmlns:a16="http://schemas.microsoft.com/office/drawing/2014/main" val="10001"/>
                  </a:ext>
                </a:extLst>
              </a:tr>
              <a:tr h="446946">
                <a:tc>
                  <a:txBody>
                    <a:bodyPr/>
                    <a:lstStyle/>
                    <a:p>
                      <a:r>
                        <a:rPr lang="en-US" altLang="zh-HK" sz="1600" dirty="0" smtClean="0"/>
                        <a:t>          11</a:t>
                      </a:r>
                      <a:r>
                        <a:rPr lang="zh-CN" altLang="en-US" sz="1600" dirty="0" smtClean="0"/>
                        <a:t>月</a:t>
                      </a:r>
                      <a:r>
                        <a:rPr lang="en-US" altLang="zh-CN" sz="1600" dirty="0" smtClean="0"/>
                        <a:t>30</a:t>
                      </a:r>
                      <a:r>
                        <a:rPr lang="zh-CN" altLang="en-US" sz="1600" dirty="0" smtClean="0"/>
                        <a:t>日</a:t>
                      </a:r>
                      <a:endParaRPr lang="zh-HK" altLang="en-US" sz="1600" dirty="0"/>
                    </a:p>
                  </a:txBody>
                  <a:tcPr/>
                </a:tc>
                <a:tc>
                  <a:txBody>
                    <a:bodyPr/>
                    <a:lstStyle/>
                    <a:p>
                      <a:r>
                        <a:rPr lang="en-US" altLang="zh-HK" sz="1600" dirty="0" smtClean="0"/>
                        <a:t>3,204.3</a:t>
                      </a:r>
                      <a:endParaRPr lang="zh-HK" altLang="en-US" sz="1600" dirty="0"/>
                    </a:p>
                  </a:txBody>
                  <a:tcPr/>
                </a:tc>
                <a:tc>
                  <a:txBody>
                    <a:bodyPr/>
                    <a:lstStyle/>
                    <a:p>
                      <a:r>
                        <a:rPr lang="en-US" altLang="zh-HK" sz="1600" dirty="0" smtClean="0"/>
                        <a:t>1,365</a:t>
                      </a:r>
                      <a:endParaRPr lang="zh-HK" altLang="en-US" sz="1600" dirty="0"/>
                    </a:p>
                  </a:txBody>
                  <a:tcPr/>
                </a:tc>
                <a:extLst>
                  <a:ext uri="{0D108BD9-81ED-4DB2-BD59-A6C34878D82A}">
                    <a16:rowId xmlns:a16="http://schemas.microsoft.com/office/drawing/2014/main" val="10002"/>
                  </a:ext>
                </a:extLst>
              </a:tr>
              <a:tr h="446946">
                <a:tc>
                  <a:txBody>
                    <a:bodyPr/>
                    <a:lstStyle/>
                    <a:p>
                      <a:r>
                        <a:rPr lang="en-US" altLang="zh-HK" sz="1600" dirty="0" smtClean="0"/>
                        <a:t>1949</a:t>
                      </a:r>
                      <a:r>
                        <a:rPr lang="zh-CN" altLang="en-US" sz="1600" dirty="0" smtClean="0"/>
                        <a:t>年</a:t>
                      </a:r>
                      <a:r>
                        <a:rPr lang="en-US" altLang="zh-CN" sz="1600" dirty="0" smtClean="0"/>
                        <a:t>2</a:t>
                      </a:r>
                      <a:r>
                        <a:rPr lang="zh-CN" altLang="en-US" sz="1600" dirty="0" smtClean="0"/>
                        <a:t>月</a:t>
                      </a:r>
                      <a:r>
                        <a:rPr lang="en-US" altLang="zh-CN" sz="1600" dirty="0" smtClean="0"/>
                        <a:t>28</a:t>
                      </a:r>
                      <a:r>
                        <a:rPr lang="zh-CN" altLang="en-US" sz="1600" dirty="0" smtClean="0"/>
                        <a:t>日</a:t>
                      </a:r>
                      <a:endParaRPr lang="zh-HK" altLang="en-US" sz="1600" dirty="0"/>
                    </a:p>
                  </a:txBody>
                  <a:tcPr/>
                </a:tc>
                <a:tc>
                  <a:txBody>
                    <a:bodyPr/>
                    <a:lstStyle/>
                    <a:p>
                      <a:r>
                        <a:rPr lang="en-US" altLang="zh-HK" sz="1600" dirty="0" smtClean="0"/>
                        <a:t>59,663.5</a:t>
                      </a:r>
                      <a:endParaRPr lang="zh-HK" altLang="en-US" sz="1600" dirty="0"/>
                    </a:p>
                  </a:txBody>
                  <a:tcPr/>
                </a:tc>
                <a:tc>
                  <a:txBody>
                    <a:bodyPr/>
                    <a:lstStyle/>
                    <a:p>
                      <a:r>
                        <a:rPr lang="en-US" altLang="zh-HK" sz="1600" dirty="0" smtClean="0"/>
                        <a:t>48,195</a:t>
                      </a:r>
                      <a:endParaRPr lang="zh-HK" altLang="en-US" sz="1600" dirty="0"/>
                    </a:p>
                  </a:txBody>
                  <a:tcPr/>
                </a:tc>
                <a:extLst>
                  <a:ext uri="{0D108BD9-81ED-4DB2-BD59-A6C34878D82A}">
                    <a16:rowId xmlns:a16="http://schemas.microsoft.com/office/drawing/2014/main" val="10003"/>
                  </a:ext>
                </a:extLst>
              </a:tr>
              <a:tr h="446946">
                <a:tc>
                  <a:txBody>
                    <a:bodyPr/>
                    <a:lstStyle/>
                    <a:p>
                      <a:r>
                        <a:rPr lang="en-US" altLang="zh-HK" sz="1600" dirty="0" smtClean="0"/>
                        <a:t>            4</a:t>
                      </a:r>
                      <a:r>
                        <a:rPr lang="zh-CN" altLang="en-US" sz="1600" dirty="0" smtClean="0"/>
                        <a:t>月</a:t>
                      </a:r>
                      <a:r>
                        <a:rPr lang="en-US" altLang="zh-CN" sz="1600" dirty="0" smtClean="0"/>
                        <a:t>25</a:t>
                      </a:r>
                      <a:r>
                        <a:rPr lang="zh-CN" altLang="en-US" sz="1600" dirty="0" smtClean="0"/>
                        <a:t>日</a:t>
                      </a:r>
                      <a:endParaRPr lang="zh-HK" altLang="en-US" sz="1600" dirty="0"/>
                    </a:p>
                  </a:txBody>
                  <a:tcPr/>
                </a:tc>
                <a:tc>
                  <a:txBody>
                    <a:bodyPr/>
                    <a:lstStyle/>
                    <a:p>
                      <a:r>
                        <a:rPr lang="en-US" altLang="zh-HK" sz="1600" dirty="0" smtClean="0"/>
                        <a:t>2,037,105.7</a:t>
                      </a:r>
                      <a:endParaRPr lang="zh-HK" altLang="en-US" sz="1600" dirty="0"/>
                    </a:p>
                  </a:txBody>
                  <a:tcPr/>
                </a:tc>
                <a:tc>
                  <a:txBody>
                    <a:bodyPr/>
                    <a:lstStyle/>
                    <a:p>
                      <a:r>
                        <a:rPr lang="en-US" altLang="zh-HK" sz="1600" dirty="0" smtClean="0"/>
                        <a:t>112,490</a:t>
                      </a:r>
                      <a:endParaRPr lang="zh-HK" altLang="en-US" sz="1600" dirty="0"/>
                    </a:p>
                  </a:txBody>
                  <a:tcPr/>
                </a:tc>
                <a:extLst>
                  <a:ext uri="{0D108BD9-81ED-4DB2-BD59-A6C34878D82A}">
                    <a16:rowId xmlns:a16="http://schemas.microsoft.com/office/drawing/2014/main" val="10004"/>
                  </a:ext>
                </a:extLst>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2738437" cy="2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769" y="144463"/>
            <a:ext cx="3878481" cy="2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4462" y="5877272"/>
            <a:ext cx="8676009" cy="830997"/>
          </a:xfrm>
          <a:prstGeom prst="rect">
            <a:avLst/>
          </a:prstGeom>
          <a:solidFill>
            <a:schemeClr val="accent6">
              <a:lumMod val="20000"/>
              <a:lumOff val="80000"/>
            </a:schemeClr>
          </a:solidFill>
        </p:spPr>
        <p:txBody>
          <a:bodyPr wrap="square" rtlCol="0">
            <a:spAutoFit/>
          </a:bodyPr>
          <a:lstStyle/>
          <a:p>
            <a:r>
              <a:rPr lang="zh-CN" altLang="en-US" sz="1600" dirty="0"/>
              <a:t>問</a:t>
            </a:r>
            <a:r>
              <a:rPr lang="zh-CN" altLang="en-US" sz="1600" dirty="0" smtClean="0"/>
              <a:t>題：</a:t>
            </a:r>
            <a:endParaRPr lang="en-US" altLang="zh-CN" sz="1600" dirty="0" smtClean="0"/>
          </a:p>
          <a:p>
            <a:pPr marL="342900" indent="-342900">
              <a:buAutoNum type="arabicPeriod"/>
            </a:pPr>
            <a:r>
              <a:rPr lang="zh-CN" altLang="en-US" sz="1600" dirty="0" smtClean="0"/>
              <a:t>一斤米，若在</a:t>
            </a:r>
            <a:r>
              <a:rPr lang="en-US" altLang="zh-CN" sz="1600" dirty="0" smtClean="0"/>
              <a:t>1</a:t>
            </a:r>
            <a:r>
              <a:rPr lang="en-US" altLang="zh-TW" sz="1600" dirty="0" smtClean="0"/>
              <a:t>9</a:t>
            </a:r>
            <a:r>
              <a:rPr lang="en-US" altLang="zh-CN" sz="1600" dirty="0" smtClean="0"/>
              <a:t>48</a:t>
            </a:r>
            <a:r>
              <a:rPr lang="zh-CN" altLang="en-US" sz="1600" dirty="0" smtClean="0"/>
              <a:t>年</a:t>
            </a:r>
            <a:r>
              <a:rPr lang="en-US" altLang="zh-CN" sz="1600" dirty="0" smtClean="0"/>
              <a:t>8</a:t>
            </a:r>
            <a:r>
              <a:rPr lang="zh-CN" altLang="en-US" sz="1600" dirty="0" smtClean="0"/>
              <a:t>月</a:t>
            </a:r>
            <a:r>
              <a:rPr lang="en-US" altLang="zh-CN" sz="1600" dirty="0" smtClean="0"/>
              <a:t>31</a:t>
            </a:r>
            <a:r>
              <a:rPr lang="zh-CN" altLang="en-US" sz="1600" dirty="0" smtClean="0"/>
              <a:t>日是</a:t>
            </a:r>
            <a:r>
              <a:rPr lang="en-US" altLang="zh-CN" sz="1600" dirty="0" smtClean="0"/>
              <a:t>100</a:t>
            </a:r>
            <a:r>
              <a:rPr lang="zh-CN" altLang="en-US" sz="1600" dirty="0" smtClean="0"/>
              <a:t>元，到了</a:t>
            </a:r>
            <a:r>
              <a:rPr lang="en-US" altLang="zh-CN" sz="1600" dirty="0" smtClean="0"/>
              <a:t>1949</a:t>
            </a:r>
            <a:r>
              <a:rPr lang="zh-CN" altLang="en-US" sz="1600" dirty="0" smtClean="0"/>
              <a:t>年</a:t>
            </a:r>
            <a:r>
              <a:rPr lang="en-US" altLang="zh-CN" sz="1600" dirty="0" smtClean="0"/>
              <a:t>4</a:t>
            </a:r>
            <a:r>
              <a:rPr lang="zh-CN" altLang="en-US" sz="1600" dirty="0" smtClean="0"/>
              <a:t>月</a:t>
            </a:r>
            <a:r>
              <a:rPr lang="en-US" altLang="zh-CN" sz="1600" dirty="0" smtClean="0"/>
              <a:t>25</a:t>
            </a:r>
            <a:r>
              <a:rPr lang="zh-CN" altLang="en-US" sz="1600" dirty="0" smtClean="0"/>
              <a:t>日賣多少</a:t>
            </a:r>
            <a:r>
              <a:rPr lang="en-US" altLang="zh-TW" sz="1600" dirty="0">
                <a:latin typeface="SimSun" panose="02010600030101010101" pitchFamily="2" charset="-122"/>
                <a:ea typeface="SimSun" panose="02010600030101010101" pitchFamily="2" charset="-122"/>
              </a:rPr>
              <a:t>? </a:t>
            </a:r>
            <a:endParaRPr lang="en-US" altLang="zh-CN" sz="1600" dirty="0" smtClean="0"/>
          </a:p>
          <a:p>
            <a:pPr marL="342900" indent="-342900">
              <a:buAutoNum type="arabicPeriod"/>
            </a:pPr>
            <a:r>
              <a:rPr lang="zh-CN" altLang="en-US" sz="1600" dirty="0" smtClean="0"/>
              <a:t>若國民黨軍隊的忠誠度在</a:t>
            </a:r>
            <a:r>
              <a:rPr lang="en-US" altLang="zh-CN" sz="1600" dirty="0" smtClean="0"/>
              <a:t>1</a:t>
            </a:r>
            <a:r>
              <a:rPr lang="en-US" altLang="zh-TW" sz="1600" dirty="0" smtClean="0"/>
              <a:t>9</a:t>
            </a:r>
            <a:r>
              <a:rPr lang="en-US" altLang="zh-CN" sz="1600" dirty="0" smtClean="0"/>
              <a:t>48</a:t>
            </a:r>
            <a:r>
              <a:rPr lang="zh-CN" altLang="en-US" sz="1600" dirty="0" smtClean="0"/>
              <a:t>年仍有</a:t>
            </a:r>
            <a:r>
              <a:rPr lang="en-US" altLang="zh-CN" sz="1600" dirty="0" smtClean="0"/>
              <a:t>100</a:t>
            </a:r>
            <a:r>
              <a:rPr lang="zh-CN" altLang="en-US" sz="1600" dirty="0" smtClean="0"/>
              <a:t>，那到了</a:t>
            </a:r>
            <a:r>
              <a:rPr lang="en-US" altLang="zh-CN" sz="1600" dirty="0" smtClean="0"/>
              <a:t>1949</a:t>
            </a:r>
            <a:r>
              <a:rPr lang="zh-CN" altLang="en-US" sz="1600" dirty="0" smtClean="0"/>
              <a:t>年</a:t>
            </a:r>
            <a:r>
              <a:rPr lang="en-US" altLang="zh-CN" sz="1600" dirty="0" smtClean="0"/>
              <a:t>4</a:t>
            </a:r>
            <a:r>
              <a:rPr lang="zh-CN" altLang="en-US" sz="1600" dirty="0" smtClean="0"/>
              <a:t>月估計剩下多少</a:t>
            </a:r>
            <a:r>
              <a:rPr lang="en-US" altLang="zh-TW" sz="1600" dirty="0" smtClean="0">
                <a:latin typeface="SimSun" panose="02010600030101010101" pitchFamily="2" charset="-122"/>
                <a:ea typeface="SimSun" panose="02010600030101010101" pitchFamily="2" charset="-122"/>
              </a:rPr>
              <a:t>?</a:t>
            </a:r>
            <a:r>
              <a:rPr lang="zh-TW" altLang="en-US" sz="1600" dirty="0">
                <a:latin typeface="SimSun" panose="02010600030101010101" pitchFamily="2" charset="-122"/>
                <a:ea typeface="SimSun" panose="02010600030101010101" pitchFamily="2" charset="-122"/>
              </a:rPr>
              <a:t> </a:t>
            </a:r>
            <a:r>
              <a:rPr lang="zh-CN" altLang="en-US" sz="1600" dirty="0" smtClean="0"/>
              <a:t>理由是</a:t>
            </a:r>
            <a:r>
              <a:rPr lang="en-US" altLang="zh-TW" sz="1600" dirty="0">
                <a:latin typeface="SimSun" panose="02010600030101010101" pitchFamily="2" charset="-122"/>
                <a:ea typeface="SimSun" panose="02010600030101010101" pitchFamily="2" charset="-122"/>
              </a:rPr>
              <a:t>? </a:t>
            </a:r>
            <a:endParaRPr lang="zh-HK" altLang="en-US" sz="1600" dirty="0"/>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059906"/>
            <a:ext cx="302433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45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69983223"/>
              </p:ext>
            </p:extLst>
          </p:nvPr>
        </p:nvGraphicFramePr>
        <p:xfrm>
          <a:off x="0" y="0"/>
          <a:ext cx="5436096" cy="3501008"/>
        </p:xfrm>
        <a:graphic>
          <a:graphicData uri="http://schemas.openxmlformats.org/drawingml/2006/table">
            <a:tbl>
              <a:tblPr firstRow="1" bandRow="1">
                <a:tableStyleId>{5C22544A-7EE6-4342-B048-85BDC9FD1C3A}</a:tableStyleId>
              </a:tblPr>
              <a:tblGrid>
                <a:gridCol w="1647302">
                  <a:extLst>
                    <a:ext uri="{9D8B030D-6E8A-4147-A177-3AD203B41FA5}">
                      <a16:colId xmlns:a16="http://schemas.microsoft.com/office/drawing/2014/main" val="20000"/>
                    </a:ext>
                  </a:extLst>
                </a:gridCol>
                <a:gridCol w="1729666">
                  <a:extLst>
                    <a:ext uri="{9D8B030D-6E8A-4147-A177-3AD203B41FA5}">
                      <a16:colId xmlns:a16="http://schemas.microsoft.com/office/drawing/2014/main" val="20001"/>
                    </a:ext>
                  </a:extLst>
                </a:gridCol>
                <a:gridCol w="2059128">
                  <a:extLst>
                    <a:ext uri="{9D8B030D-6E8A-4147-A177-3AD203B41FA5}">
                      <a16:colId xmlns:a16="http://schemas.microsoft.com/office/drawing/2014/main" val="20002"/>
                    </a:ext>
                  </a:extLst>
                </a:gridCol>
              </a:tblGrid>
              <a:tr h="828137">
                <a:tc>
                  <a:txBody>
                    <a:bodyPr/>
                    <a:lstStyle/>
                    <a:p>
                      <a:r>
                        <a:rPr lang="zh-CN" altLang="en-US" sz="1600" dirty="0" smtClean="0"/>
                        <a:t>年份</a:t>
                      </a:r>
                      <a:endParaRPr lang="zh-HK" altLang="en-US" sz="1600" dirty="0"/>
                    </a:p>
                  </a:txBody>
                  <a:tcPr/>
                </a:tc>
                <a:tc>
                  <a:txBody>
                    <a:bodyPr/>
                    <a:lstStyle/>
                    <a:p>
                      <a:r>
                        <a:rPr lang="zh-CN" altLang="en-US" sz="1600" dirty="0" smtClean="0"/>
                        <a:t>金圓券發行額</a:t>
                      </a:r>
                      <a:endParaRPr lang="en-US" altLang="zh-CN" sz="1600" dirty="0" smtClean="0"/>
                    </a:p>
                    <a:p>
                      <a:r>
                        <a:rPr lang="zh-CN" altLang="en-US" sz="1600" dirty="0" smtClean="0"/>
                        <a:t>（百萬元）</a:t>
                      </a:r>
                      <a:endParaRPr lang="zh-HK" altLang="en-US" sz="1600" dirty="0"/>
                    </a:p>
                  </a:txBody>
                  <a:tcPr/>
                </a:tc>
                <a:tc>
                  <a:txBody>
                    <a:bodyPr/>
                    <a:lstStyle/>
                    <a:p>
                      <a:r>
                        <a:rPr lang="zh-CN" altLang="en-US" sz="1600" dirty="0" smtClean="0"/>
                        <a:t>上海物價指數</a:t>
                      </a:r>
                      <a:endParaRPr lang="en-US" altLang="zh-CN" sz="1600" dirty="0" smtClean="0"/>
                    </a:p>
                  </a:txBody>
                  <a:tcPr/>
                </a:tc>
                <a:extLst>
                  <a:ext uri="{0D108BD9-81ED-4DB2-BD59-A6C34878D82A}">
                    <a16:rowId xmlns:a16="http://schemas.microsoft.com/office/drawing/2014/main" val="10000"/>
                  </a:ext>
                </a:extLst>
              </a:tr>
              <a:tr h="613455">
                <a:tc>
                  <a:txBody>
                    <a:bodyPr/>
                    <a:lstStyle/>
                    <a:p>
                      <a:r>
                        <a:rPr lang="en-US" altLang="zh-HK" sz="1600" dirty="0" smtClean="0"/>
                        <a:t>1</a:t>
                      </a:r>
                      <a:r>
                        <a:rPr lang="en-US" altLang="zh-TW" sz="1600" dirty="0" smtClean="0"/>
                        <a:t>9</a:t>
                      </a:r>
                      <a:r>
                        <a:rPr lang="en-US" altLang="zh-HK" sz="1600" dirty="0" smtClean="0"/>
                        <a:t>48</a:t>
                      </a:r>
                      <a:r>
                        <a:rPr lang="zh-CN" altLang="en-US" sz="1600" dirty="0" smtClean="0"/>
                        <a:t>年</a:t>
                      </a:r>
                      <a:r>
                        <a:rPr lang="en-US" altLang="zh-CN" sz="1600" dirty="0" smtClean="0"/>
                        <a:t>8</a:t>
                      </a:r>
                      <a:r>
                        <a:rPr lang="zh-CN" altLang="en-US" sz="1600" dirty="0" smtClean="0"/>
                        <a:t>月</a:t>
                      </a:r>
                      <a:r>
                        <a:rPr lang="en-US" altLang="zh-CN" sz="1600" dirty="0" smtClean="0"/>
                        <a:t>31</a:t>
                      </a:r>
                      <a:r>
                        <a:rPr lang="zh-CN" altLang="en-US" sz="1600" dirty="0" smtClean="0"/>
                        <a:t>日</a:t>
                      </a:r>
                      <a:endParaRPr lang="zh-HK" altLang="en-US" sz="1600" dirty="0"/>
                    </a:p>
                  </a:txBody>
                  <a:tcPr/>
                </a:tc>
                <a:tc>
                  <a:txBody>
                    <a:bodyPr/>
                    <a:lstStyle/>
                    <a:p>
                      <a:r>
                        <a:rPr lang="en-US" altLang="zh-HK" sz="1600" dirty="0" smtClean="0"/>
                        <a:t>296.8</a:t>
                      </a:r>
                      <a:endParaRPr lang="zh-HK" altLang="en-US" sz="1600" dirty="0"/>
                    </a:p>
                  </a:txBody>
                  <a:tcPr/>
                </a:tc>
                <a:tc>
                  <a:txBody>
                    <a:bodyPr/>
                    <a:lstStyle/>
                    <a:p>
                      <a:r>
                        <a:rPr lang="en-US" altLang="zh-HK" sz="1600" dirty="0" smtClean="0"/>
                        <a:t>100</a:t>
                      </a:r>
                      <a:endParaRPr lang="zh-HK" altLang="en-US" sz="1600" dirty="0"/>
                    </a:p>
                  </a:txBody>
                  <a:tcPr/>
                </a:tc>
                <a:extLst>
                  <a:ext uri="{0D108BD9-81ED-4DB2-BD59-A6C34878D82A}">
                    <a16:rowId xmlns:a16="http://schemas.microsoft.com/office/drawing/2014/main" val="10001"/>
                  </a:ext>
                </a:extLst>
              </a:tr>
              <a:tr h="514854">
                <a:tc>
                  <a:txBody>
                    <a:bodyPr/>
                    <a:lstStyle/>
                    <a:p>
                      <a:r>
                        <a:rPr lang="en-US" altLang="zh-HK" sz="1600" dirty="0" smtClean="0"/>
                        <a:t>          11</a:t>
                      </a:r>
                      <a:r>
                        <a:rPr lang="zh-CN" altLang="en-US" sz="1600" dirty="0" smtClean="0"/>
                        <a:t>月</a:t>
                      </a:r>
                      <a:r>
                        <a:rPr lang="en-US" altLang="zh-CN" sz="1600" dirty="0" smtClean="0"/>
                        <a:t>30</a:t>
                      </a:r>
                      <a:r>
                        <a:rPr lang="zh-CN" altLang="en-US" sz="1600" dirty="0" smtClean="0"/>
                        <a:t>日</a:t>
                      </a:r>
                      <a:endParaRPr lang="zh-HK" altLang="en-US" sz="1600" dirty="0"/>
                    </a:p>
                  </a:txBody>
                  <a:tcPr/>
                </a:tc>
                <a:tc>
                  <a:txBody>
                    <a:bodyPr/>
                    <a:lstStyle/>
                    <a:p>
                      <a:r>
                        <a:rPr lang="en-US" altLang="zh-HK" sz="1600" dirty="0" smtClean="0"/>
                        <a:t>3,204.3</a:t>
                      </a:r>
                      <a:endParaRPr lang="zh-HK" altLang="en-US" sz="1600" dirty="0"/>
                    </a:p>
                  </a:txBody>
                  <a:tcPr/>
                </a:tc>
                <a:tc>
                  <a:txBody>
                    <a:bodyPr/>
                    <a:lstStyle/>
                    <a:p>
                      <a:r>
                        <a:rPr lang="en-US" altLang="zh-HK" sz="1600" dirty="0" smtClean="0"/>
                        <a:t>1,365</a:t>
                      </a:r>
                      <a:endParaRPr lang="zh-HK" altLang="en-US" sz="1600" dirty="0"/>
                    </a:p>
                  </a:txBody>
                  <a:tcPr/>
                </a:tc>
                <a:extLst>
                  <a:ext uri="{0D108BD9-81ED-4DB2-BD59-A6C34878D82A}">
                    <a16:rowId xmlns:a16="http://schemas.microsoft.com/office/drawing/2014/main" val="10002"/>
                  </a:ext>
                </a:extLst>
              </a:tr>
              <a:tr h="514854">
                <a:tc>
                  <a:txBody>
                    <a:bodyPr/>
                    <a:lstStyle/>
                    <a:p>
                      <a:r>
                        <a:rPr lang="en-US" altLang="zh-HK" sz="1600" dirty="0" smtClean="0"/>
                        <a:t>1949</a:t>
                      </a:r>
                      <a:r>
                        <a:rPr lang="zh-CN" altLang="en-US" sz="1600" dirty="0" smtClean="0"/>
                        <a:t>年</a:t>
                      </a:r>
                      <a:r>
                        <a:rPr lang="en-US" altLang="zh-CN" sz="1600" dirty="0" smtClean="0"/>
                        <a:t>2</a:t>
                      </a:r>
                      <a:r>
                        <a:rPr lang="zh-CN" altLang="en-US" sz="1600" dirty="0" smtClean="0"/>
                        <a:t>月</a:t>
                      </a:r>
                      <a:r>
                        <a:rPr lang="en-US" altLang="zh-CN" sz="1600" dirty="0" smtClean="0"/>
                        <a:t>28</a:t>
                      </a:r>
                      <a:r>
                        <a:rPr lang="zh-CN" altLang="en-US" sz="1600" dirty="0" smtClean="0"/>
                        <a:t>日</a:t>
                      </a:r>
                      <a:endParaRPr lang="zh-HK" altLang="en-US" sz="1600" dirty="0"/>
                    </a:p>
                  </a:txBody>
                  <a:tcPr/>
                </a:tc>
                <a:tc>
                  <a:txBody>
                    <a:bodyPr/>
                    <a:lstStyle/>
                    <a:p>
                      <a:r>
                        <a:rPr lang="en-US" altLang="zh-HK" sz="1600" dirty="0" smtClean="0"/>
                        <a:t>59,663.5</a:t>
                      </a:r>
                      <a:endParaRPr lang="zh-HK" altLang="en-US" sz="1600" dirty="0"/>
                    </a:p>
                  </a:txBody>
                  <a:tcPr/>
                </a:tc>
                <a:tc>
                  <a:txBody>
                    <a:bodyPr/>
                    <a:lstStyle/>
                    <a:p>
                      <a:r>
                        <a:rPr lang="en-US" altLang="zh-HK" sz="1600" dirty="0" smtClean="0"/>
                        <a:t>48,195</a:t>
                      </a:r>
                      <a:endParaRPr lang="zh-HK" altLang="en-US" sz="1600" dirty="0"/>
                    </a:p>
                  </a:txBody>
                  <a:tcPr/>
                </a:tc>
                <a:extLst>
                  <a:ext uri="{0D108BD9-81ED-4DB2-BD59-A6C34878D82A}">
                    <a16:rowId xmlns:a16="http://schemas.microsoft.com/office/drawing/2014/main" val="10003"/>
                  </a:ext>
                </a:extLst>
              </a:tr>
              <a:tr h="514854">
                <a:tc>
                  <a:txBody>
                    <a:bodyPr/>
                    <a:lstStyle/>
                    <a:p>
                      <a:r>
                        <a:rPr lang="en-US" altLang="zh-HK" sz="1600" dirty="0" smtClean="0"/>
                        <a:t>            4</a:t>
                      </a:r>
                      <a:r>
                        <a:rPr lang="zh-CN" altLang="en-US" sz="1600" dirty="0" smtClean="0"/>
                        <a:t>月</a:t>
                      </a:r>
                      <a:r>
                        <a:rPr lang="en-US" altLang="zh-CN" sz="1600" dirty="0" smtClean="0"/>
                        <a:t>25</a:t>
                      </a:r>
                      <a:r>
                        <a:rPr lang="zh-CN" altLang="en-US" sz="1600" dirty="0" smtClean="0"/>
                        <a:t>日</a:t>
                      </a:r>
                      <a:endParaRPr lang="zh-HK" altLang="en-US" sz="1600" dirty="0"/>
                    </a:p>
                  </a:txBody>
                  <a:tcPr/>
                </a:tc>
                <a:tc>
                  <a:txBody>
                    <a:bodyPr/>
                    <a:lstStyle/>
                    <a:p>
                      <a:r>
                        <a:rPr lang="en-US" altLang="zh-HK" sz="1600" dirty="0" smtClean="0"/>
                        <a:t>2,037,105.7</a:t>
                      </a:r>
                      <a:endParaRPr lang="zh-HK" altLang="en-US" sz="1600" dirty="0"/>
                    </a:p>
                  </a:txBody>
                  <a:tcPr/>
                </a:tc>
                <a:tc>
                  <a:txBody>
                    <a:bodyPr/>
                    <a:lstStyle/>
                    <a:p>
                      <a:r>
                        <a:rPr lang="en-US" altLang="zh-HK" sz="1600" dirty="0" smtClean="0"/>
                        <a:t>112,490</a:t>
                      </a:r>
                      <a:endParaRPr lang="zh-HK" altLang="en-US" sz="1600" dirty="0"/>
                    </a:p>
                  </a:txBody>
                  <a:tcPr/>
                </a:tc>
                <a:extLst>
                  <a:ext uri="{0D108BD9-81ED-4DB2-BD59-A6C34878D82A}">
                    <a16:rowId xmlns:a16="http://schemas.microsoft.com/office/drawing/2014/main" val="10004"/>
                  </a:ext>
                </a:extLst>
              </a:tr>
              <a:tr h="514854">
                <a:tc>
                  <a:txBody>
                    <a:bodyPr/>
                    <a:lstStyle/>
                    <a:p>
                      <a:r>
                        <a:rPr lang="en-US" altLang="zh-HK" sz="1600" baseline="0" dirty="0" smtClean="0"/>
                        <a:t>            7</a:t>
                      </a:r>
                      <a:r>
                        <a:rPr lang="zh-CN" altLang="en-US" sz="1600" baseline="0" dirty="0" smtClean="0"/>
                        <a:t>月</a:t>
                      </a:r>
                      <a:r>
                        <a:rPr lang="en-US" altLang="zh-CN" sz="1600" baseline="0" dirty="0" smtClean="0"/>
                        <a:t>31</a:t>
                      </a:r>
                      <a:r>
                        <a:rPr lang="zh-CN" altLang="en-US" sz="1600" baseline="0" dirty="0" smtClean="0"/>
                        <a:t>日</a:t>
                      </a:r>
                      <a:endParaRPr lang="zh-HK" altLang="en-US" sz="1600" dirty="0"/>
                    </a:p>
                  </a:txBody>
                  <a:tcPr/>
                </a:tc>
                <a:tc>
                  <a:txBody>
                    <a:bodyPr/>
                    <a:lstStyle/>
                    <a:p>
                      <a:r>
                        <a:rPr lang="en-US" altLang="zh-HK" sz="1600" dirty="0" smtClean="0"/>
                        <a:t>125,124,637.2</a:t>
                      </a:r>
                      <a:endParaRPr lang="zh-HK" altLang="en-US" sz="1600" dirty="0"/>
                    </a:p>
                  </a:txBody>
                  <a:tcPr/>
                </a:tc>
                <a:tc>
                  <a:txBody>
                    <a:bodyPr/>
                    <a:lstStyle/>
                    <a:p>
                      <a:r>
                        <a:rPr lang="en-US" altLang="zh-CN" sz="1600" dirty="0" smtClean="0"/>
                        <a:t>     ---</a:t>
                      </a:r>
                      <a:endParaRPr lang="zh-HK" altLang="en-US" sz="1600" dirty="0"/>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5580112" y="109439"/>
            <a:ext cx="2880320" cy="338554"/>
          </a:xfrm>
          <a:prstGeom prst="rect">
            <a:avLst/>
          </a:prstGeom>
          <a:solidFill>
            <a:schemeClr val="accent2">
              <a:lumMod val="20000"/>
              <a:lumOff val="80000"/>
            </a:schemeClr>
          </a:solidFill>
        </p:spPr>
        <p:txBody>
          <a:bodyPr wrap="square" rtlCol="0">
            <a:spAutoFit/>
          </a:bodyPr>
          <a:lstStyle/>
          <a:p>
            <a:r>
              <a:rPr lang="en-US" altLang="zh-HK" sz="1600" dirty="0" smtClean="0"/>
              <a:t>1949</a:t>
            </a:r>
            <a:r>
              <a:rPr lang="zh-CN" altLang="en-US" sz="1600" dirty="0" smtClean="0"/>
              <a:t>年</a:t>
            </a:r>
            <a:r>
              <a:rPr lang="en-US" altLang="zh-CN" sz="1600" dirty="0" smtClean="0"/>
              <a:t>1</a:t>
            </a:r>
            <a:r>
              <a:rPr lang="zh-CN" altLang="en-US" sz="1600" dirty="0" smtClean="0"/>
              <a:t>月</a:t>
            </a:r>
            <a:r>
              <a:rPr lang="en-US" altLang="zh-CN" sz="1600" dirty="0" smtClean="0"/>
              <a:t>31</a:t>
            </a:r>
            <a:r>
              <a:rPr lang="zh-CN" altLang="en-US" sz="1600" dirty="0" smtClean="0"/>
              <a:t>日紅軍攻入北平</a:t>
            </a:r>
            <a:endParaRPr lang="zh-HK" altLang="en-US" sz="1600" dirty="0"/>
          </a:p>
        </p:txBody>
      </p:sp>
      <p:sp>
        <p:nvSpPr>
          <p:cNvPr id="6" name="Freeform 5"/>
          <p:cNvSpPr/>
          <p:nvPr/>
        </p:nvSpPr>
        <p:spPr>
          <a:xfrm>
            <a:off x="502520" y="3009900"/>
            <a:ext cx="735730" cy="1581912"/>
          </a:xfrm>
          <a:custGeom>
            <a:avLst/>
            <a:gdLst>
              <a:gd name="connsiteX0" fmla="*/ 735730 w 735730"/>
              <a:gd name="connsiteY0" fmla="*/ 1581150 h 1581912"/>
              <a:gd name="connsiteX1" fmla="*/ 430930 w 735730"/>
              <a:gd name="connsiteY1" fmla="*/ 1495425 h 1581912"/>
              <a:gd name="connsiteX2" fmla="*/ 288055 w 735730"/>
              <a:gd name="connsiteY2" fmla="*/ 1038225 h 1581912"/>
              <a:gd name="connsiteX3" fmla="*/ 68980 w 735730"/>
              <a:gd name="connsiteY3" fmla="*/ 619125 h 1581912"/>
              <a:gd name="connsiteX4" fmla="*/ 2305 w 735730"/>
              <a:gd name="connsiteY4" fmla="*/ 266700 h 1581912"/>
              <a:gd name="connsiteX5" fmla="*/ 135655 w 735730"/>
              <a:gd name="connsiteY5" fmla="*/ 0 h 1581912"/>
              <a:gd name="connsiteX6" fmla="*/ 135655 w 735730"/>
              <a:gd name="connsiteY6" fmla="*/ 0 h 15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0" h="1581912">
                <a:moveTo>
                  <a:pt x="735730" y="1581150"/>
                </a:moveTo>
                <a:cubicBezTo>
                  <a:pt x="620636" y="1583531"/>
                  <a:pt x="505542" y="1585912"/>
                  <a:pt x="430930" y="1495425"/>
                </a:cubicBezTo>
                <a:cubicBezTo>
                  <a:pt x="356318" y="1404938"/>
                  <a:pt x="348380" y="1184275"/>
                  <a:pt x="288055" y="1038225"/>
                </a:cubicBezTo>
                <a:cubicBezTo>
                  <a:pt x="227730" y="892175"/>
                  <a:pt x="116605" y="747712"/>
                  <a:pt x="68980" y="619125"/>
                </a:cubicBezTo>
                <a:cubicBezTo>
                  <a:pt x="21355" y="490537"/>
                  <a:pt x="-8807" y="369887"/>
                  <a:pt x="2305" y="266700"/>
                </a:cubicBezTo>
                <a:cubicBezTo>
                  <a:pt x="13417" y="163513"/>
                  <a:pt x="135655" y="0"/>
                  <a:pt x="135655" y="0"/>
                </a:cubicBezTo>
                <a:lnTo>
                  <a:pt x="135655" y="0"/>
                </a:lnTo>
              </a:path>
            </a:pathLst>
          </a:custGeom>
          <a:noFill/>
          <a:ln>
            <a:solidFill>
              <a:schemeClr val="accent2"/>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TextBox 6"/>
          <p:cNvSpPr txBox="1"/>
          <p:nvPr/>
        </p:nvSpPr>
        <p:spPr>
          <a:xfrm>
            <a:off x="105199" y="4683659"/>
            <a:ext cx="1130746" cy="1384995"/>
          </a:xfrm>
          <a:prstGeom prst="rect">
            <a:avLst/>
          </a:prstGeom>
          <a:solidFill>
            <a:schemeClr val="accent2">
              <a:lumMod val="20000"/>
              <a:lumOff val="80000"/>
            </a:schemeClr>
          </a:solidFill>
        </p:spPr>
        <p:txBody>
          <a:bodyPr wrap="square" rtlCol="0">
            <a:spAutoFit/>
          </a:bodyPr>
          <a:lstStyle/>
          <a:p>
            <a:r>
              <a:rPr lang="en-US" altLang="zh-HK" sz="1400" dirty="0" smtClean="0"/>
              <a:t>1949</a:t>
            </a:r>
            <a:r>
              <a:rPr lang="zh-CN" altLang="en-US" sz="1400" dirty="0" smtClean="0"/>
              <a:t>年</a:t>
            </a:r>
            <a:r>
              <a:rPr lang="en-US" altLang="zh-CN" sz="1400" dirty="0" smtClean="0"/>
              <a:t>5</a:t>
            </a:r>
            <a:r>
              <a:rPr lang="zh-CN" altLang="en-US" sz="1400" dirty="0" smtClean="0"/>
              <a:t>月</a:t>
            </a:r>
            <a:r>
              <a:rPr lang="en-US" altLang="zh-CN" sz="1400" dirty="0" smtClean="0"/>
              <a:t>27</a:t>
            </a:r>
            <a:r>
              <a:rPr lang="zh-CN" altLang="en-US" sz="1400" dirty="0" smtClean="0"/>
              <a:t>日解放軍佔領上海（國民政府撤退到廣州，然後台灣）</a:t>
            </a:r>
            <a:endParaRPr lang="zh-HK" altLang="en-US" sz="1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324" y="3573016"/>
            <a:ext cx="3598031"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792" y="448784"/>
            <a:ext cx="2509514" cy="312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a:off x="4838700" y="1847404"/>
            <a:ext cx="733425" cy="95696"/>
          </a:xfrm>
          <a:custGeom>
            <a:avLst/>
            <a:gdLst>
              <a:gd name="connsiteX0" fmla="*/ 0 w 733425"/>
              <a:gd name="connsiteY0" fmla="*/ 95696 h 95696"/>
              <a:gd name="connsiteX1" fmla="*/ 447675 w 733425"/>
              <a:gd name="connsiteY1" fmla="*/ 446 h 95696"/>
              <a:gd name="connsiteX2" fmla="*/ 714375 w 733425"/>
              <a:gd name="connsiteY2" fmla="*/ 57596 h 95696"/>
              <a:gd name="connsiteX3" fmla="*/ 714375 w 733425"/>
              <a:gd name="connsiteY3" fmla="*/ 57596 h 95696"/>
              <a:gd name="connsiteX4" fmla="*/ 714375 w 733425"/>
              <a:gd name="connsiteY4" fmla="*/ 57596 h 95696"/>
              <a:gd name="connsiteX5" fmla="*/ 733425 w 733425"/>
              <a:gd name="connsiteY5" fmla="*/ 67121 h 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95696">
                <a:moveTo>
                  <a:pt x="0" y="95696"/>
                </a:moveTo>
                <a:cubicBezTo>
                  <a:pt x="164306" y="51246"/>
                  <a:pt x="328613" y="6796"/>
                  <a:pt x="447675" y="446"/>
                </a:cubicBezTo>
                <a:cubicBezTo>
                  <a:pt x="566737" y="-5904"/>
                  <a:pt x="714375" y="57596"/>
                  <a:pt x="714375" y="57596"/>
                </a:cubicBezTo>
                <a:lnTo>
                  <a:pt x="714375" y="57596"/>
                </a:lnTo>
                <a:lnTo>
                  <a:pt x="714375" y="57596"/>
                </a:lnTo>
                <a:lnTo>
                  <a:pt x="733425" y="67121"/>
                </a:lnTo>
              </a:path>
            </a:pathLst>
          </a:custGeom>
          <a:noFill/>
          <a:ln>
            <a:solidFill>
              <a:srgbClr val="C00000"/>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577" y="3748814"/>
            <a:ext cx="2664296" cy="25045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4505325" y="2395930"/>
            <a:ext cx="1829166" cy="2083661"/>
          </a:xfrm>
          <a:custGeom>
            <a:avLst/>
            <a:gdLst>
              <a:gd name="connsiteX0" fmla="*/ 1828800 w 1829166"/>
              <a:gd name="connsiteY0" fmla="*/ 2080820 h 2083661"/>
              <a:gd name="connsiteX1" fmla="*/ 1714500 w 1829166"/>
              <a:gd name="connsiteY1" fmla="*/ 2061770 h 2083661"/>
              <a:gd name="connsiteX2" fmla="*/ 1123950 w 1829166"/>
              <a:gd name="connsiteY2" fmla="*/ 1918895 h 2083661"/>
              <a:gd name="connsiteX3" fmla="*/ 762000 w 1829166"/>
              <a:gd name="connsiteY3" fmla="*/ 1537895 h 2083661"/>
              <a:gd name="connsiteX4" fmla="*/ 228600 w 1829166"/>
              <a:gd name="connsiteY4" fmla="*/ 137720 h 2083661"/>
              <a:gd name="connsiteX5" fmla="*/ 0 w 1829166"/>
              <a:gd name="connsiteY5" fmla="*/ 51995 h 2083661"/>
              <a:gd name="connsiteX6" fmla="*/ 0 w 1829166"/>
              <a:gd name="connsiteY6" fmla="*/ 51995 h 20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166" h="2083661">
                <a:moveTo>
                  <a:pt x="1828800" y="2080820"/>
                </a:moveTo>
                <a:cubicBezTo>
                  <a:pt x="1830387" y="2084788"/>
                  <a:pt x="1831975" y="2088757"/>
                  <a:pt x="1714500" y="2061770"/>
                </a:cubicBezTo>
                <a:cubicBezTo>
                  <a:pt x="1597025" y="2034783"/>
                  <a:pt x="1282700" y="2006207"/>
                  <a:pt x="1123950" y="1918895"/>
                </a:cubicBezTo>
                <a:cubicBezTo>
                  <a:pt x="965200" y="1831583"/>
                  <a:pt x="911225" y="1834757"/>
                  <a:pt x="762000" y="1537895"/>
                </a:cubicBezTo>
                <a:cubicBezTo>
                  <a:pt x="612775" y="1241032"/>
                  <a:pt x="355600" y="385370"/>
                  <a:pt x="228600" y="137720"/>
                </a:cubicBezTo>
                <a:cubicBezTo>
                  <a:pt x="101600" y="-109930"/>
                  <a:pt x="0" y="51995"/>
                  <a:pt x="0" y="51995"/>
                </a:cubicBezTo>
                <a:lnTo>
                  <a:pt x="0" y="51995"/>
                </a:lnTo>
              </a:path>
            </a:pathLst>
          </a:custGeom>
          <a:noFill/>
          <a:ln>
            <a:solidFill>
              <a:srgbClr val="C00000"/>
            </a:solidFill>
            <a:headEnd type="triangl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TextBox 10"/>
          <p:cNvSpPr txBox="1"/>
          <p:nvPr/>
        </p:nvSpPr>
        <p:spPr>
          <a:xfrm>
            <a:off x="6111577" y="6253319"/>
            <a:ext cx="2664296" cy="523220"/>
          </a:xfrm>
          <a:prstGeom prst="rect">
            <a:avLst/>
          </a:prstGeom>
          <a:solidFill>
            <a:schemeClr val="accent6">
              <a:lumMod val="20000"/>
              <a:lumOff val="80000"/>
            </a:schemeClr>
          </a:solidFill>
        </p:spPr>
        <p:txBody>
          <a:bodyPr wrap="square" rtlCol="0">
            <a:spAutoFit/>
          </a:bodyPr>
          <a:lstStyle/>
          <a:p>
            <a:r>
              <a:rPr lang="en-US" altLang="zh-HK" sz="1400" dirty="0" smtClean="0"/>
              <a:t>1949</a:t>
            </a:r>
            <a:r>
              <a:rPr lang="zh-CN" altLang="en-US" sz="1400" dirty="0" smtClean="0"/>
              <a:t>年</a:t>
            </a:r>
            <a:r>
              <a:rPr lang="en-US" altLang="zh-CN" sz="1400" dirty="0" smtClean="0"/>
              <a:t>4</a:t>
            </a:r>
            <a:r>
              <a:rPr lang="zh-CN" altLang="en-US" sz="1400" dirty="0" smtClean="0"/>
              <a:t>月</a:t>
            </a:r>
            <a:r>
              <a:rPr lang="en-US" altLang="zh-CN" sz="1400" dirty="0" smtClean="0"/>
              <a:t>23</a:t>
            </a:r>
            <a:r>
              <a:rPr lang="zh-TW" altLang="en-US" sz="1400" dirty="0" smtClean="0">
                <a:latin typeface="SimSun" panose="02010600030101010101" pitchFamily="2" charset="-122"/>
                <a:ea typeface="SimSun" panose="02010600030101010101" pitchFamily="2" charset="-122"/>
              </a:rPr>
              <a:t>日</a:t>
            </a:r>
            <a:r>
              <a:rPr lang="zh-CN" altLang="en-US" sz="1400" dirty="0" smtClean="0"/>
              <a:t>解放南京，國民政府首都淪陷。</a:t>
            </a:r>
            <a:endParaRPr lang="zh-HK" altLang="en-US" sz="1400" dirty="0"/>
          </a:p>
        </p:txBody>
      </p:sp>
      <p:sp>
        <p:nvSpPr>
          <p:cNvPr id="12" name="TextBox 11"/>
          <p:cNvSpPr txBox="1"/>
          <p:nvPr/>
        </p:nvSpPr>
        <p:spPr>
          <a:xfrm>
            <a:off x="107504" y="6330263"/>
            <a:ext cx="568863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smtClean="0"/>
              <a:t>問題：國民黨失去江山，與濫發金圓券有何關係</a:t>
            </a:r>
            <a:r>
              <a:rPr lang="en-US" altLang="zh-TW" dirty="0">
                <a:latin typeface="SimSun" panose="02010600030101010101" pitchFamily="2" charset="-122"/>
                <a:ea typeface="SimSun" panose="02010600030101010101" pitchFamily="2" charset="-122"/>
              </a:rPr>
              <a:t>? </a:t>
            </a:r>
            <a:endParaRPr lang="zh-HK" altLang="en-US" dirty="0"/>
          </a:p>
        </p:txBody>
      </p:sp>
    </p:spTree>
    <p:extLst>
      <p:ext uri="{BB962C8B-B14F-4D97-AF65-F5344CB8AC3E}">
        <p14:creationId xmlns:p14="http://schemas.microsoft.com/office/powerpoint/2010/main" val="45861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randombar(horizontal)">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randombar(horizontal)">
                                      <p:cBhvr>
                                        <p:cTn id="25" dur="500"/>
                                        <p:tgtEl>
                                          <p:spTgt spid="51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5122"/>
                                        </p:tgtEl>
                                        <p:attrNameLst>
                                          <p:attrName>style.visibility</p:attrName>
                                        </p:attrNameLst>
                                      </p:cBhvr>
                                      <p:to>
                                        <p:strVal val="visible"/>
                                      </p:to>
                                    </p:set>
                                    <p:animEffect transition="in" filter="randombar(horizontal)">
                                      <p:cBhvr>
                                        <p:cTn id="39" dur="500"/>
                                        <p:tgtEl>
                                          <p:spTgt spid="51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05343215"/>
              </p:ext>
            </p:extLst>
          </p:nvPr>
        </p:nvGraphicFramePr>
        <p:xfrm>
          <a:off x="3216886" y="33202"/>
          <a:ext cx="3676228" cy="6755480"/>
        </p:xfrm>
        <a:graphic>
          <a:graphicData uri="http://schemas.openxmlformats.org/drawingml/2006/table">
            <a:tbl>
              <a:tblPr firstRow="1" bandRow="1">
                <a:tableStyleId>{5C22544A-7EE6-4342-B048-85BDC9FD1C3A}</a:tableStyleId>
              </a:tblPr>
              <a:tblGrid>
                <a:gridCol w="1005805">
                  <a:extLst>
                    <a:ext uri="{9D8B030D-6E8A-4147-A177-3AD203B41FA5}">
                      <a16:colId xmlns:a16="http://schemas.microsoft.com/office/drawing/2014/main" val="20000"/>
                    </a:ext>
                  </a:extLst>
                </a:gridCol>
                <a:gridCol w="1374279">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tblGrid>
              <a:tr h="328280">
                <a:tc>
                  <a:txBody>
                    <a:bodyPr/>
                    <a:lstStyle/>
                    <a:p>
                      <a:r>
                        <a:rPr lang="en-US" altLang="zh-HK" sz="1400" dirty="0" smtClean="0"/>
                        <a:t>1949</a:t>
                      </a:r>
                      <a:r>
                        <a:rPr lang="zh-CN" altLang="en-US" sz="1400" dirty="0" smtClean="0"/>
                        <a:t>年</a:t>
                      </a:r>
                      <a:endParaRPr lang="zh-HK" altLang="en-US" sz="1400" dirty="0"/>
                    </a:p>
                  </a:txBody>
                  <a:tcPr/>
                </a:tc>
                <a:tc>
                  <a:txBody>
                    <a:bodyPr/>
                    <a:lstStyle/>
                    <a:p>
                      <a:r>
                        <a:rPr lang="en-US" altLang="zh-CN" sz="1400" dirty="0" smtClean="0"/>
                        <a:t>《</a:t>
                      </a:r>
                      <a:r>
                        <a:rPr lang="zh-CN" altLang="en-US" sz="1400" dirty="0" smtClean="0"/>
                        <a:t>申報</a:t>
                      </a:r>
                      <a:r>
                        <a:rPr lang="en-US" altLang="zh-CN" sz="1400" dirty="0" smtClean="0"/>
                        <a:t>》</a:t>
                      </a:r>
                      <a:r>
                        <a:rPr lang="zh-CN" altLang="en-US" sz="1400" dirty="0" smtClean="0"/>
                        <a:t>售價（金圓券，元）</a:t>
                      </a:r>
                      <a:endParaRPr lang="zh-HK" altLang="en-US" sz="1400" dirty="0"/>
                    </a:p>
                  </a:txBody>
                  <a:tcPr/>
                </a:tc>
                <a:tc>
                  <a:txBody>
                    <a:bodyPr/>
                    <a:lstStyle/>
                    <a:p>
                      <a:r>
                        <a:rPr lang="zh-CN" altLang="en-US" sz="1400" dirty="0" smtClean="0"/>
                        <a:t>漲價多少（元）</a:t>
                      </a:r>
                      <a:endParaRPr lang="zh-HK" altLang="en-US" sz="1400" dirty="0"/>
                    </a:p>
                  </a:txBody>
                  <a:tcPr/>
                </a:tc>
                <a:extLst>
                  <a:ext uri="{0D108BD9-81ED-4DB2-BD59-A6C34878D82A}">
                    <a16:rowId xmlns:a16="http://schemas.microsoft.com/office/drawing/2014/main" val="10000"/>
                  </a:ext>
                </a:extLst>
              </a:tr>
              <a:tr h="328280">
                <a:tc>
                  <a:txBody>
                    <a:bodyPr/>
                    <a:lstStyle/>
                    <a:p>
                      <a:r>
                        <a:rPr lang="en-US" altLang="zh-HK" sz="1400" dirty="0" smtClean="0"/>
                        <a:t>1</a:t>
                      </a:r>
                      <a:r>
                        <a:rPr lang="zh-CN" altLang="en-US" sz="1400" dirty="0" smtClean="0"/>
                        <a:t>月</a:t>
                      </a:r>
                      <a:r>
                        <a:rPr lang="en-US" altLang="zh-CN" sz="1400" dirty="0" smtClean="0"/>
                        <a:t>1</a:t>
                      </a:r>
                      <a:r>
                        <a:rPr lang="zh-CN" altLang="en-US" sz="1400" dirty="0" smtClean="0"/>
                        <a:t>日</a:t>
                      </a:r>
                      <a:endParaRPr lang="zh-HK" altLang="en-US" sz="1400" dirty="0"/>
                    </a:p>
                  </a:txBody>
                  <a:tcPr/>
                </a:tc>
                <a:tc>
                  <a:txBody>
                    <a:bodyPr/>
                    <a:lstStyle/>
                    <a:p>
                      <a:r>
                        <a:rPr lang="en-US" altLang="zh-HK" sz="1400" dirty="0" smtClean="0"/>
                        <a:t>2.2</a:t>
                      </a:r>
                      <a:endParaRPr lang="zh-HK" altLang="en-US" sz="1400" dirty="0"/>
                    </a:p>
                  </a:txBody>
                  <a:tcPr/>
                </a:tc>
                <a:tc>
                  <a:txBody>
                    <a:bodyPr/>
                    <a:lstStyle/>
                    <a:p>
                      <a:pPr algn="ctr"/>
                      <a:r>
                        <a:rPr lang="en-US" altLang="zh-HK" sz="1400" dirty="0" smtClean="0">
                          <a:solidFill>
                            <a:srgbClr val="FF0000"/>
                          </a:solidFill>
                        </a:rPr>
                        <a:t>  </a:t>
                      </a:r>
                      <a:r>
                        <a:rPr lang="en-US" altLang="zh-CN" sz="1400" dirty="0" smtClean="0">
                          <a:solidFill>
                            <a:srgbClr val="FF0000"/>
                          </a:solidFill>
                        </a:rPr>
                        <a:t>-----</a:t>
                      </a:r>
                      <a:endParaRPr lang="zh-HK" altLang="en-US" sz="1400" dirty="0">
                        <a:solidFill>
                          <a:srgbClr val="FF0000"/>
                        </a:solidFill>
                      </a:endParaRPr>
                    </a:p>
                  </a:txBody>
                  <a:tcPr/>
                </a:tc>
                <a:extLst>
                  <a:ext uri="{0D108BD9-81ED-4DB2-BD59-A6C34878D82A}">
                    <a16:rowId xmlns:a16="http://schemas.microsoft.com/office/drawing/2014/main" val="10001"/>
                  </a:ext>
                </a:extLst>
              </a:tr>
              <a:tr h="328280">
                <a:tc>
                  <a:txBody>
                    <a:bodyPr/>
                    <a:lstStyle/>
                    <a:p>
                      <a:r>
                        <a:rPr lang="en-US" altLang="zh-HK" sz="1400" dirty="0" smtClean="0"/>
                        <a:t>1</a:t>
                      </a:r>
                      <a:r>
                        <a:rPr lang="zh-CN" altLang="en-US" sz="1400" dirty="0" smtClean="0"/>
                        <a:t>月</a:t>
                      </a:r>
                      <a:r>
                        <a:rPr lang="en-US" altLang="zh-CN" sz="1400" dirty="0" smtClean="0"/>
                        <a:t>11</a:t>
                      </a:r>
                      <a:r>
                        <a:rPr lang="zh-CN" altLang="en-US" sz="1400" dirty="0" smtClean="0"/>
                        <a:t>日</a:t>
                      </a:r>
                      <a:endParaRPr lang="zh-HK" altLang="en-US" sz="1400" dirty="0"/>
                    </a:p>
                  </a:txBody>
                  <a:tcPr/>
                </a:tc>
                <a:tc>
                  <a:txBody>
                    <a:bodyPr/>
                    <a:lstStyle/>
                    <a:p>
                      <a:r>
                        <a:rPr lang="en-US" altLang="zh-HK" sz="1400" dirty="0" smtClean="0"/>
                        <a:t>5.5</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2"/>
                  </a:ext>
                </a:extLst>
              </a:tr>
              <a:tr h="328280">
                <a:tc>
                  <a:txBody>
                    <a:bodyPr/>
                    <a:lstStyle/>
                    <a:p>
                      <a:r>
                        <a:rPr lang="en-US" altLang="zh-HK" sz="1400" dirty="0" smtClean="0"/>
                        <a:t>2</a:t>
                      </a:r>
                      <a:r>
                        <a:rPr lang="zh-CN" altLang="en-US" sz="1400" dirty="0" smtClean="0"/>
                        <a:t>月</a:t>
                      </a:r>
                      <a:r>
                        <a:rPr lang="en-US" altLang="zh-CN" sz="1400" dirty="0" smtClean="0"/>
                        <a:t>6</a:t>
                      </a:r>
                      <a:r>
                        <a:rPr lang="zh-CN" altLang="en-US" sz="1400" dirty="0" smtClean="0"/>
                        <a:t>日</a:t>
                      </a:r>
                      <a:endParaRPr lang="zh-HK" altLang="en-US" sz="1400" dirty="0"/>
                    </a:p>
                  </a:txBody>
                  <a:tcPr/>
                </a:tc>
                <a:tc>
                  <a:txBody>
                    <a:bodyPr/>
                    <a:lstStyle/>
                    <a:p>
                      <a:r>
                        <a:rPr lang="en-US" altLang="zh-HK" sz="1400" dirty="0" smtClean="0"/>
                        <a:t>22</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3"/>
                  </a:ext>
                </a:extLst>
              </a:tr>
              <a:tr h="328280">
                <a:tc>
                  <a:txBody>
                    <a:bodyPr/>
                    <a:lstStyle/>
                    <a:p>
                      <a:r>
                        <a:rPr lang="en-US" altLang="zh-HK" sz="1400" dirty="0" smtClean="0"/>
                        <a:t>2</a:t>
                      </a:r>
                      <a:r>
                        <a:rPr lang="zh-CN" altLang="en-US" sz="1400" dirty="0" smtClean="0"/>
                        <a:t>月</a:t>
                      </a:r>
                      <a:r>
                        <a:rPr lang="en-US" altLang="zh-CN" sz="1400" dirty="0" smtClean="0"/>
                        <a:t>16</a:t>
                      </a:r>
                      <a:r>
                        <a:rPr lang="zh-CN" altLang="en-US" sz="1400" dirty="0" smtClean="0"/>
                        <a:t>日</a:t>
                      </a:r>
                      <a:endParaRPr lang="zh-HK" altLang="en-US" sz="1400" dirty="0"/>
                    </a:p>
                  </a:txBody>
                  <a:tcPr/>
                </a:tc>
                <a:tc>
                  <a:txBody>
                    <a:bodyPr/>
                    <a:lstStyle/>
                    <a:p>
                      <a:r>
                        <a:rPr lang="en-US" altLang="zh-HK" sz="1400" dirty="0" smtClean="0"/>
                        <a:t>60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4"/>
                  </a:ext>
                </a:extLst>
              </a:tr>
              <a:tr h="328280">
                <a:tc>
                  <a:txBody>
                    <a:bodyPr/>
                    <a:lstStyle/>
                    <a:p>
                      <a:r>
                        <a:rPr lang="en-US" altLang="zh-HK" sz="1400" dirty="0" smtClean="0"/>
                        <a:t>3</a:t>
                      </a:r>
                      <a:r>
                        <a:rPr lang="zh-CN" altLang="en-US" sz="1400" dirty="0" smtClean="0"/>
                        <a:t>月</a:t>
                      </a:r>
                      <a:r>
                        <a:rPr lang="en-US" altLang="zh-CN" sz="1400" dirty="0" smtClean="0"/>
                        <a:t>1</a:t>
                      </a:r>
                      <a:r>
                        <a:rPr lang="zh-CN" altLang="en-US" sz="1400" dirty="0" smtClean="0"/>
                        <a:t>日</a:t>
                      </a:r>
                      <a:endParaRPr lang="zh-HK" altLang="en-US" sz="1400" dirty="0"/>
                    </a:p>
                  </a:txBody>
                  <a:tcPr/>
                </a:tc>
                <a:tc>
                  <a:txBody>
                    <a:bodyPr/>
                    <a:lstStyle/>
                    <a:p>
                      <a:r>
                        <a:rPr lang="en-US" altLang="zh-HK" sz="1400" dirty="0" smtClean="0"/>
                        <a:t>100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5"/>
                  </a:ext>
                </a:extLst>
              </a:tr>
              <a:tr h="328280">
                <a:tc>
                  <a:txBody>
                    <a:bodyPr/>
                    <a:lstStyle/>
                    <a:p>
                      <a:r>
                        <a:rPr lang="en-US" altLang="zh-HK" sz="1400" dirty="0" smtClean="0"/>
                        <a:t>3</a:t>
                      </a:r>
                      <a:r>
                        <a:rPr lang="zh-CN" altLang="en-US" sz="1400" dirty="0" smtClean="0"/>
                        <a:t>月</a:t>
                      </a:r>
                      <a:r>
                        <a:rPr lang="en-US" altLang="zh-CN" sz="1400" dirty="0" smtClean="0"/>
                        <a:t>16</a:t>
                      </a:r>
                      <a:r>
                        <a:rPr lang="zh-CN" altLang="en-US" sz="1400" dirty="0" smtClean="0"/>
                        <a:t>日</a:t>
                      </a:r>
                      <a:endParaRPr lang="zh-HK" altLang="en-US" sz="1400" dirty="0"/>
                    </a:p>
                  </a:txBody>
                  <a:tcPr/>
                </a:tc>
                <a:tc>
                  <a:txBody>
                    <a:bodyPr/>
                    <a:lstStyle/>
                    <a:p>
                      <a:r>
                        <a:rPr lang="en-US" altLang="zh-HK" sz="1400" dirty="0" smtClean="0"/>
                        <a:t>300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6"/>
                  </a:ext>
                </a:extLst>
              </a:tr>
              <a:tr h="328280">
                <a:tc>
                  <a:txBody>
                    <a:bodyPr/>
                    <a:lstStyle/>
                    <a:p>
                      <a:r>
                        <a:rPr lang="en-US" altLang="zh-HK" sz="1400" dirty="0" smtClean="0"/>
                        <a:t>4</a:t>
                      </a:r>
                      <a:r>
                        <a:rPr lang="zh-CN" altLang="en-US" sz="1400" dirty="0" smtClean="0"/>
                        <a:t>月</a:t>
                      </a:r>
                      <a:r>
                        <a:rPr lang="en-US" altLang="zh-CN" sz="1400" dirty="0" smtClean="0"/>
                        <a:t>1</a:t>
                      </a:r>
                      <a:r>
                        <a:rPr lang="zh-CN" altLang="en-US" sz="1400" dirty="0" smtClean="0"/>
                        <a:t>日</a:t>
                      </a:r>
                      <a:endParaRPr lang="zh-HK" altLang="en-US" sz="1400" dirty="0"/>
                    </a:p>
                  </a:txBody>
                  <a:tcPr/>
                </a:tc>
                <a:tc>
                  <a:txBody>
                    <a:bodyPr/>
                    <a:lstStyle/>
                    <a:p>
                      <a:r>
                        <a:rPr lang="en-US" altLang="zh-HK" sz="1400" dirty="0" smtClean="0"/>
                        <a:t>600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7"/>
                  </a:ext>
                </a:extLst>
              </a:tr>
              <a:tr h="328280">
                <a:tc>
                  <a:txBody>
                    <a:bodyPr/>
                    <a:lstStyle/>
                    <a:p>
                      <a:r>
                        <a:rPr lang="en-US" altLang="zh-HK" sz="1400" dirty="0" smtClean="0"/>
                        <a:t>4</a:t>
                      </a:r>
                      <a:r>
                        <a:rPr lang="zh-CN" altLang="en-US" sz="1400" dirty="0" smtClean="0"/>
                        <a:t>月</a:t>
                      </a:r>
                      <a:r>
                        <a:rPr lang="en-US" altLang="zh-CN" sz="1400" dirty="0" smtClean="0"/>
                        <a:t>16</a:t>
                      </a:r>
                      <a:r>
                        <a:rPr lang="zh-CN" altLang="en-US" sz="1400" dirty="0" smtClean="0"/>
                        <a:t>日</a:t>
                      </a:r>
                      <a:endParaRPr lang="zh-HK" altLang="en-US" sz="1400" dirty="0"/>
                    </a:p>
                  </a:txBody>
                  <a:tcPr/>
                </a:tc>
                <a:tc>
                  <a:txBody>
                    <a:bodyPr/>
                    <a:lstStyle/>
                    <a:p>
                      <a:r>
                        <a:rPr lang="en-US" altLang="zh-HK" sz="1400" dirty="0" smtClean="0"/>
                        <a:t>2,000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8"/>
                  </a:ext>
                </a:extLst>
              </a:tr>
              <a:tr h="328280">
                <a:tc>
                  <a:txBody>
                    <a:bodyPr/>
                    <a:lstStyle/>
                    <a:p>
                      <a:r>
                        <a:rPr lang="en-US" altLang="zh-HK" sz="1400" dirty="0" smtClean="0"/>
                        <a:t>4</a:t>
                      </a:r>
                      <a:r>
                        <a:rPr lang="zh-CN" altLang="en-US" sz="1400" dirty="0" smtClean="0"/>
                        <a:t>月</a:t>
                      </a:r>
                      <a:r>
                        <a:rPr lang="en-US" altLang="zh-CN" sz="1400" dirty="0" smtClean="0"/>
                        <a:t>19</a:t>
                      </a:r>
                      <a:r>
                        <a:rPr lang="zh-CN" altLang="en-US" sz="1400" dirty="0" smtClean="0"/>
                        <a:t>日</a:t>
                      </a:r>
                      <a:endParaRPr lang="zh-HK" altLang="en-US" sz="1400" dirty="0"/>
                    </a:p>
                  </a:txBody>
                  <a:tcPr/>
                </a:tc>
                <a:tc>
                  <a:txBody>
                    <a:bodyPr/>
                    <a:lstStyle/>
                    <a:p>
                      <a:r>
                        <a:rPr lang="en-US" altLang="zh-HK" sz="1400" dirty="0" smtClean="0"/>
                        <a:t>3,500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9"/>
                  </a:ext>
                </a:extLst>
              </a:tr>
              <a:tr h="328280">
                <a:tc>
                  <a:txBody>
                    <a:bodyPr/>
                    <a:lstStyle/>
                    <a:p>
                      <a:r>
                        <a:rPr lang="en-US" altLang="zh-HK" sz="1400" dirty="0" smtClean="0"/>
                        <a:t>4</a:t>
                      </a:r>
                      <a:r>
                        <a:rPr lang="zh-CN" altLang="en-US" sz="1400" dirty="0" smtClean="0"/>
                        <a:t>月</a:t>
                      </a:r>
                      <a:r>
                        <a:rPr lang="en-US" altLang="zh-CN" sz="1400" dirty="0" smtClean="0"/>
                        <a:t>22</a:t>
                      </a:r>
                      <a:r>
                        <a:rPr lang="zh-CN" altLang="en-US" sz="1400" dirty="0" smtClean="0"/>
                        <a:t>日</a:t>
                      </a:r>
                      <a:endParaRPr lang="zh-HK" altLang="en-US" sz="1400" dirty="0"/>
                    </a:p>
                  </a:txBody>
                  <a:tcPr/>
                </a:tc>
                <a:tc>
                  <a:txBody>
                    <a:bodyPr/>
                    <a:lstStyle/>
                    <a:p>
                      <a:r>
                        <a:rPr lang="en-US" altLang="zh-HK" sz="1400" dirty="0" smtClean="0"/>
                        <a:t>7,000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0"/>
                  </a:ext>
                </a:extLst>
              </a:tr>
              <a:tr h="328280">
                <a:tc>
                  <a:txBody>
                    <a:bodyPr/>
                    <a:lstStyle/>
                    <a:p>
                      <a:r>
                        <a:rPr lang="en-US" altLang="zh-HK" sz="1400" dirty="0" smtClean="0"/>
                        <a:t>4</a:t>
                      </a:r>
                      <a:r>
                        <a:rPr lang="zh-CN" altLang="en-US" sz="1400" dirty="0" smtClean="0"/>
                        <a:t>月</a:t>
                      </a:r>
                      <a:r>
                        <a:rPr lang="en-US" altLang="zh-CN" sz="1400" dirty="0" smtClean="0"/>
                        <a:t>26</a:t>
                      </a:r>
                      <a:r>
                        <a:rPr lang="zh-CN" altLang="en-US" sz="1400" dirty="0" smtClean="0"/>
                        <a:t>日</a:t>
                      </a:r>
                      <a:endParaRPr lang="zh-HK" altLang="en-US" sz="1400" dirty="0"/>
                    </a:p>
                  </a:txBody>
                  <a:tcPr/>
                </a:tc>
                <a:tc>
                  <a:txBody>
                    <a:bodyPr/>
                    <a:lstStyle/>
                    <a:p>
                      <a:r>
                        <a:rPr lang="en-US" altLang="zh-HK" sz="1400" dirty="0" smtClean="0"/>
                        <a:t>15,000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1"/>
                  </a:ext>
                </a:extLst>
              </a:tr>
              <a:tr h="328280">
                <a:tc>
                  <a:txBody>
                    <a:bodyPr/>
                    <a:lstStyle/>
                    <a:p>
                      <a:r>
                        <a:rPr lang="en-US" altLang="zh-HK" sz="1400" dirty="0" smtClean="0"/>
                        <a:t>4</a:t>
                      </a:r>
                      <a:r>
                        <a:rPr lang="zh-CN" altLang="en-US" sz="1400" dirty="0" smtClean="0"/>
                        <a:t>月</a:t>
                      </a:r>
                      <a:r>
                        <a:rPr lang="en-US" altLang="zh-CN" sz="1400" dirty="0" smtClean="0"/>
                        <a:t>28</a:t>
                      </a:r>
                      <a:r>
                        <a:rPr lang="zh-CN" altLang="en-US" sz="1400" dirty="0" smtClean="0"/>
                        <a:t>日</a:t>
                      </a:r>
                      <a:endParaRPr lang="zh-HK" altLang="en-US" sz="1400" dirty="0"/>
                    </a:p>
                  </a:txBody>
                  <a:tcPr/>
                </a:tc>
                <a:tc>
                  <a:txBody>
                    <a:bodyPr/>
                    <a:lstStyle/>
                    <a:p>
                      <a:r>
                        <a:rPr lang="en-US" altLang="zh-HK" sz="1400" dirty="0" smtClean="0"/>
                        <a:t>25,000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2"/>
                  </a:ext>
                </a:extLst>
              </a:tr>
              <a:tr h="328280">
                <a:tc>
                  <a:txBody>
                    <a:bodyPr/>
                    <a:lstStyle/>
                    <a:p>
                      <a:r>
                        <a:rPr lang="en-US" altLang="zh-HK" sz="1400" dirty="0" smtClean="0"/>
                        <a:t>4</a:t>
                      </a:r>
                      <a:r>
                        <a:rPr lang="zh-CN" altLang="en-US" sz="1400" dirty="0" smtClean="0"/>
                        <a:t>月</a:t>
                      </a:r>
                      <a:r>
                        <a:rPr lang="en-US" altLang="zh-CN" sz="1400" dirty="0" smtClean="0"/>
                        <a:t>30</a:t>
                      </a:r>
                      <a:r>
                        <a:rPr lang="zh-CN" altLang="en-US" sz="1400" dirty="0" smtClean="0"/>
                        <a:t>日</a:t>
                      </a:r>
                      <a:endParaRPr lang="zh-HK" altLang="en-US" sz="1400" dirty="0"/>
                    </a:p>
                  </a:txBody>
                  <a:tcPr/>
                </a:tc>
                <a:tc>
                  <a:txBody>
                    <a:bodyPr/>
                    <a:lstStyle/>
                    <a:p>
                      <a:r>
                        <a:rPr lang="en-US" altLang="zh-HK" sz="1400" dirty="0" smtClean="0"/>
                        <a:t>90,000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3"/>
                  </a:ext>
                </a:extLst>
              </a:tr>
              <a:tr h="328280">
                <a:tc>
                  <a:txBody>
                    <a:bodyPr/>
                    <a:lstStyle/>
                    <a:p>
                      <a:r>
                        <a:rPr lang="en-US" altLang="zh-HK" sz="1400" dirty="0" smtClean="0"/>
                        <a:t>5</a:t>
                      </a:r>
                      <a:r>
                        <a:rPr lang="zh-CN" altLang="en-US" sz="1400" dirty="0" smtClean="0"/>
                        <a:t>月</a:t>
                      </a:r>
                      <a:r>
                        <a:rPr lang="en-US" altLang="zh-CN" sz="1400" dirty="0" smtClean="0"/>
                        <a:t>1</a:t>
                      </a:r>
                      <a:r>
                        <a:rPr lang="zh-CN" altLang="en-US" sz="1400" dirty="0" smtClean="0"/>
                        <a:t>日</a:t>
                      </a:r>
                      <a:endParaRPr lang="zh-HK" altLang="en-US" sz="1400" dirty="0"/>
                    </a:p>
                  </a:txBody>
                  <a:tcPr/>
                </a:tc>
                <a:tc>
                  <a:txBody>
                    <a:bodyPr/>
                    <a:lstStyle/>
                    <a:p>
                      <a:r>
                        <a:rPr lang="en-US" altLang="zh-HK" sz="1400" dirty="0" smtClean="0"/>
                        <a:t>200,000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4"/>
                  </a:ext>
                </a:extLst>
              </a:tr>
              <a:tr h="328280">
                <a:tc>
                  <a:txBody>
                    <a:bodyPr/>
                    <a:lstStyle/>
                    <a:p>
                      <a:r>
                        <a:rPr lang="en-US" altLang="zh-HK" sz="1400" dirty="0" smtClean="0"/>
                        <a:t>5</a:t>
                      </a:r>
                      <a:r>
                        <a:rPr lang="zh-CN" altLang="en-US" sz="1400" dirty="0" smtClean="0"/>
                        <a:t>月</a:t>
                      </a:r>
                      <a:r>
                        <a:rPr lang="en-US" altLang="zh-CN" sz="1400" dirty="0" smtClean="0"/>
                        <a:t>11</a:t>
                      </a:r>
                      <a:r>
                        <a:rPr lang="zh-CN" altLang="en-US" sz="1400" dirty="0" smtClean="0"/>
                        <a:t>日</a:t>
                      </a:r>
                      <a:endParaRPr lang="zh-HK" altLang="en-US" sz="1400" dirty="0"/>
                    </a:p>
                  </a:txBody>
                  <a:tcPr/>
                </a:tc>
                <a:tc>
                  <a:txBody>
                    <a:bodyPr/>
                    <a:lstStyle/>
                    <a:p>
                      <a:r>
                        <a:rPr lang="en-US" altLang="zh-HK" sz="1400" dirty="0" smtClean="0"/>
                        <a:t>220,000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5"/>
                  </a:ext>
                </a:extLst>
              </a:tr>
              <a:tr h="328280">
                <a:tc>
                  <a:txBody>
                    <a:bodyPr/>
                    <a:lstStyle/>
                    <a:p>
                      <a:r>
                        <a:rPr lang="en-US" altLang="zh-HK" sz="1400" dirty="0" smtClean="0"/>
                        <a:t>5</a:t>
                      </a:r>
                      <a:r>
                        <a:rPr lang="zh-CN" altLang="en-US" sz="1400" dirty="0" smtClean="0"/>
                        <a:t>月</a:t>
                      </a:r>
                      <a:r>
                        <a:rPr lang="en-US" altLang="zh-CN" sz="1400" dirty="0" smtClean="0"/>
                        <a:t>16</a:t>
                      </a:r>
                      <a:r>
                        <a:rPr lang="zh-CN" altLang="en-US" sz="1400" dirty="0" smtClean="0"/>
                        <a:t>日</a:t>
                      </a:r>
                      <a:endParaRPr lang="zh-HK" altLang="en-US" sz="1400" dirty="0"/>
                    </a:p>
                  </a:txBody>
                  <a:tcPr/>
                </a:tc>
                <a:tc>
                  <a:txBody>
                    <a:bodyPr/>
                    <a:lstStyle/>
                    <a:p>
                      <a:r>
                        <a:rPr lang="en-US" altLang="zh-HK" sz="1400" dirty="0" smtClean="0"/>
                        <a:t>250,000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6"/>
                  </a:ext>
                </a:extLst>
              </a:tr>
              <a:tr h="328280">
                <a:tc>
                  <a:txBody>
                    <a:bodyPr/>
                    <a:lstStyle/>
                    <a:p>
                      <a:r>
                        <a:rPr lang="en-US" altLang="zh-HK" sz="1400" dirty="0" smtClean="0"/>
                        <a:t>5</a:t>
                      </a:r>
                      <a:r>
                        <a:rPr lang="zh-CN" altLang="en-US" sz="1400" dirty="0" smtClean="0"/>
                        <a:t>月</a:t>
                      </a:r>
                      <a:r>
                        <a:rPr lang="en-US" altLang="zh-CN" sz="1400" dirty="0" smtClean="0"/>
                        <a:t>19</a:t>
                      </a:r>
                      <a:r>
                        <a:rPr lang="zh-CN" altLang="en-US" sz="1400" dirty="0" smtClean="0"/>
                        <a:t>日</a:t>
                      </a:r>
                      <a:endParaRPr lang="zh-HK" altLang="en-US" sz="1400" dirty="0"/>
                    </a:p>
                  </a:txBody>
                  <a:tcPr/>
                </a:tc>
                <a:tc>
                  <a:txBody>
                    <a:bodyPr/>
                    <a:lstStyle/>
                    <a:p>
                      <a:r>
                        <a:rPr lang="en-US" altLang="zh-HK" sz="1400" dirty="0" smtClean="0"/>
                        <a:t>300,000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7"/>
                  </a:ext>
                </a:extLst>
              </a:tr>
              <a:tr h="328280">
                <a:tc>
                  <a:txBody>
                    <a:bodyPr/>
                    <a:lstStyle/>
                    <a:p>
                      <a:r>
                        <a:rPr lang="en-US" altLang="zh-HK" sz="1400" dirty="0" smtClean="0"/>
                        <a:t>5</a:t>
                      </a:r>
                      <a:r>
                        <a:rPr lang="zh-CN" altLang="en-US" sz="1400" dirty="0" smtClean="0"/>
                        <a:t>月</a:t>
                      </a:r>
                      <a:r>
                        <a:rPr lang="en-US" altLang="zh-CN" sz="1400" dirty="0" smtClean="0"/>
                        <a:t>21</a:t>
                      </a:r>
                      <a:r>
                        <a:rPr lang="zh-CN" altLang="en-US" sz="1400" dirty="0" smtClean="0"/>
                        <a:t>日</a:t>
                      </a:r>
                      <a:endParaRPr lang="zh-HK" altLang="en-US" sz="1400" dirty="0"/>
                    </a:p>
                  </a:txBody>
                  <a:tcPr/>
                </a:tc>
                <a:tc>
                  <a:txBody>
                    <a:bodyPr/>
                    <a:lstStyle/>
                    <a:p>
                      <a:r>
                        <a:rPr lang="en-US" altLang="zh-HK" sz="1400" dirty="0" smtClean="0"/>
                        <a:t>500,000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8"/>
                  </a:ext>
                </a:extLst>
              </a:tr>
              <a:tr h="328280">
                <a:tc>
                  <a:txBody>
                    <a:bodyPr/>
                    <a:lstStyle/>
                    <a:p>
                      <a:r>
                        <a:rPr lang="en-US" altLang="zh-HK" sz="1400" dirty="0" smtClean="0"/>
                        <a:t>5</a:t>
                      </a:r>
                      <a:r>
                        <a:rPr lang="zh-CN" altLang="en-US" sz="1400" dirty="0" smtClean="0"/>
                        <a:t>月</a:t>
                      </a:r>
                      <a:r>
                        <a:rPr lang="en-US" altLang="zh-CN" sz="1400" dirty="0" smtClean="0"/>
                        <a:t>22</a:t>
                      </a:r>
                      <a:r>
                        <a:rPr lang="zh-CN" altLang="en-US" sz="1400" dirty="0" smtClean="0"/>
                        <a:t>日</a:t>
                      </a:r>
                      <a:endParaRPr lang="zh-HK" altLang="en-US" sz="1400" dirty="0"/>
                    </a:p>
                  </a:txBody>
                  <a:tcPr/>
                </a:tc>
                <a:tc>
                  <a:txBody>
                    <a:bodyPr/>
                    <a:lstStyle/>
                    <a:p>
                      <a:r>
                        <a:rPr lang="en-US" altLang="zh-HK" sz="1400" dirty="0" smtClean="0"/>
                        <a:t>900,000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9"/>
                  </a:ext>
                </a:extLst>
              </a:tr>
            </a:tbl>
          </a:graphicData>
        </a:graphic>
      </p:graphicFrame>
      <p:sp>
        <p:nvSpPr>
          <p:cNvPr id="3" name="TextBox 2"/>
          <p:cNvSpPr txBox="1"/>
          <p:nvPr/>
        </p:nvSpPr>
        <p:spPr>
          <a:xfrm>
            <a:off x="37803" y="4378898"/>
            <a:ext cx="3059832" cy="1323439"/>
          </a:xfrm>
          <a:prstGeom prst="rect">
            <a:avLst/>
          </a:prstGeom>
          <a:solidFill>
            <a:schemeClr val="bg2"/>
          </a:solidFill>
        </p:spPr>
        <p:txBody>
          <a:bodyPr wrap="square" rtlCol="0">
            <a:spAutoFit/>
          </a:bodyPr>
          <a:lstStyle/>
          <a:p>
            <a:r>
              <a:rPr lang="en-US" altLang="zh-CN" sz="1600" dirty="0" smtClean="0"/>
              <a:t>《</a:t>
            </a:r>
            <a:r>
              <a:rPr lang="zh-CN" altLang="en-US" sz="1600" dirty="0" smtClean="0"/>
              <a:t>申報</a:t>
            </a:r>
            <a:r>
              <a:rPr lang="en-US" altLang="zh-CN" sz="1600" dirty="0" smtClean="0"/>
              <a:t>》</a:t>
            </a:r>
            <a:r>
              <a:rPr lang="zh-CN" altLang="en-US" sz="1600" dirty="0" smtClean="0"/>
              <a:t>是清末至民國時期上海的主要報紙之一，創刊於</a:t>
            </a:r>
            <a:r>
              <a:rPr lang="zh-TW" altLang="en-US" sz="1600" dirty="0" smtClean="0">
                <a:latin typeface="SimSun" panose="02010600030101010101" pitchFamily="2" charset="-122"/>
                <a:ea typeface="SimSun" panose="02010600030101010101" pitchFamily="2" charset="-122"/>
              </a:rPr>
              <a:t>清</a:t>
            </a:r>
            <a:r>
              <a:rPr lang="zh-CN" altLang="en-US" sz="1600" dirty="0" smtClean="0"/>
              <a:t>同治十一年（</a:t>
            </a:r>
            <a:r>
              <a:rPr lang="en-US" altLang="zh-CN" sz="1600" dirty="0" smtClean="0"/>
              <a:t>1872</a:t>
            </a:r>
            <a:r>
              <a:rPr lang="zh-CN" altLang="en-US" sz="1600" dirty="0" smtClean="0"/>
              <a:t>），</a:t>
            </a:r>
            <a:r>
              <a:rPr lang="en-US" altLang="zh-CN" sz="1600" dirty="0" smtClean="0"/>
              <a:t>1949</a:t>
            </a:r>
            <a:r>
              <a:rPr lang="zh-CN" altLang="en-US" sz="1600" dirty="0" smtClean="0"/>
              <a:t>年</a:t>
            </a:r>
            <a:r>
              <a:rPr lang="en-US" altLang="zh-CN" sz="1600" dirty="0" smtClean="0"/>
              <a:t>5</a:t>
            </a:r>
            <a:r>
              <a:rPr lang="zh-CN" altLang="en-US" sz="1600" dirty="0" smtClean="0"/>
              <a:t>月</a:t>
            </a:r>
            <a:r>
              <a:rPr lang="en-US" altLang="zh-CN" sz="1600" dirty="0" smtClean="0"/>
              <a:t>27</a:t>
            </a:r>
            <a:r>
              <a:rPr lang="zh-CN" altLang="en-US" sz="1600" dirty="0" smtClean="0"/>
              <a:t>日解放軍佔領上海後停刊。右圖列出</a:t>
            </a:r>
            <a:r>
              <a:rPr lang="en-US" altLang="zh-CN" sz="1600" dirty="0" smtClean="0"/>
              <a:t>《</a:t>
            </a:r>
            <a:r>
              <a:rPr lang="zh-CN" altLang="en-US" sz="1600" dirty="0" smtClean="0"/>
              <a:t>申報</a:t>
            </a:r>
            <a:r>
              <a:rPr lang="en-US" altLang="zh-CN" sz="1600" dirty="0" smtClean="0"/>
              <a:t>》</a:t>
            </a:r>
            <a:r>
              <a:rPr lang="zh-CN" altLang="en-US" sz="1600" dirty="0" smtClean="0"/>
              <a:t>最後階段的售價。</a:t>
            </a:r>
            <a:endParaRPr lang="zh-HK" altLang="en-US" sz="16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23" y="0"/>
            <a:ext cx="3168352" cy="436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948264" y="116631"/>
            <a:ext cx="2016224"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歷史資料題</a:t>
            </a:r>
            <a:endParaRPr lang="zh-HK" altLang="en-US" sz="2400" dirty="0">
              <a:latin typeface="Adobe 繁黑體 Std B" pitchFamily="34" charset="-128"/>
              <a:ea typeface="Adobe 繁黑體 Std B" pitchFamily="34" charset="-128"/>
            </a:endParaRPr>
          </a:p>
        </p:txBody>
      </p:sp>
      <p:sp>
        <p:nvSpPr>
          <p:cNvPr id="5" name="TextBox 4"/>
          <p:cNvSpPr txBox="1"/>
          <p:nvPr/>
        </p:nvSpPr>
        <p:spPr>
          <a:xfrm>
            <a:off x="7020272" y="692696"/>
            <a:ext cx="2088232" cy="5755422"/>
          </a:xfrm>
          <a:prstGeom prst="rect">
            <a:avLst/>
          </a:prstGeom>
          <a:solidFill>
            <a:schemeClr val="accent3">
              <a:lumMod val="20000"/>
              <a:lumOff val="80000"/>
            </a:schemeClr>
          </a:solidFill>
        </p:spPr>
        <p:txBody>
          <a:bodyPr wrap="square" rtlCol="0">
            <a:spAutoFit/>
          </a:bodyPr>
          <a:lstStyle/>
          <a:p>
            <a:pPr marL="342900" indent="-342900">
              <a:buAutoNum type="arabicPeriod"/>
            </a:pPr>
            <a:r>
              <a:rPr lang="zh-CN" altLang="en-US" sz="1600" dirty="0" smtClean="0"/>
              <a:t>請在</a:t>
            </a:r>
            <a:r>
              <a:rPr lang="zh-TW" altLang="en-US" sz="1600" dirty="0" smtClean="0">
                <a:latin typeface="SimSun" panose="02010600030101010101" pitchFamily="2" charset="-122"/>
                <a:ea typeface="SimSun" panose="02010600030101010101" pitchFamily="2" charset="-122"/>
              </a:rPr>
              <a:t>表格</a:t>
            </a:r>
            <a:r>
              <a:rPr lang="zh-CN" altLang="en-US" sz="1600" dirty="0" smtClean="0"/>
              <a:t>填上各次的漲價幅度。（第一個答案已提供）</a:t>
            </a:r>
            <a:endParaRPr lang="en-US" altLang="zh-CN" sz="1600" dirty="0" smtClean="0"/>
          </a:p>
          <a:p>
            <a:pPr marL="342900" indent="-342900">
              <a:buAutoNum type="arabicPeriod"/>
            </a:pPr>
            <a:endParaRPr lang="en-US" altLang="zh-HK" sz="1600" dirty="0"/>
          </a:p>
          <a:p>
            <a:pPr marL="342900" indent="-342900">
              <a:buAutoNum type="arabicPeriod"/>
            </a:pPr>
            <a:r>
              <a:rPr lang="zh-CN" altLang="en-US" sz="1600" dirty="0" smtClean="0"/>
              <a:t>按照這個漲幅，若一個麵包在</a:t>
            </a:r>
            <a:r>
              <a:rPr lang="en-US" altLang="zh-CN" sz="1600" dirty="0" smtClean="0"/>
              <a:t>1949</a:t>
            </a:r>
            <a:r>
              <a:rPr lang="zh-CN" altLang="en-US" sz="1600" dirty="0" smtClean="0"/>
              <a:t>年</a:t>
            </a:r>
            <a:r>
              <a:rPr lang="en-US" altLang="zh-CN" sz="1600" dirty="0" smtClean="0"/>
              <a:t>3</a:t>
            </a:r>
            <a:r>
              <a:rPr lang="zh-CN" altLang="en-US" sz="1600" dirty="0" smtClean="0"/>
              <a:t>月</a:t>
            </a:r>
            <a:r>
              <a:rPr lang="en-US" altLang="zh-CN" sz="1600" dirty="0" smtClean="0"/>
              <a:t>1</a:t>
            </a:r>
            <a:r>
              <a:rPr lang="zh-CN" altLang="en-US" sz="1600" dirty="0" smtClean="0"/>
              <a:t>日售賣</a:t>
            </a:r>
            <a:r>
              <a:rPr lang="en-US" altLang="zh-CN" sz="1600" dirty="0" smtClean="0"/>
              <a:t>1</a:t>
            </a:r>
            <a:r>
              <a:rPr lang="zh-CN" altLang="en-US" sz="1600" dirty="0" smtClean="0"/>
              <a:t>元，到了</a:t>
            </a:r>
            <a:r>
              <a:rPr lang="en-US" altLang="zh-CN" sz="1600" dirty="0" smtClean="0"/>
              <a:t>5</a:t>
            </a:r>
            <a:r>
              <a:rPr lang="zh-CN" altLang="en-US" sz="1600" dirty="0" smtClean="0"/>
              <a:t>月</a:t>
            </a:r>
            <a:r>
              <a:rPr lang="en-US" altLang="zh-CN" sz="1600" dirty="0" smtClean="0"/>
              <a:t>22</a:t>
            </a:r>
            <a:r>
              <a:rPr lang="zh-CN" altLang="en-US" sz="1600" dirty="0" smtClean="0"/>
              <a:t>日應售多少？</a:t>
            </a:r>
            <a:endParaRPr lang="en-US" altLang="zh-CN" sz="1600" dirty="0" smtClean="0">
              <a:solidFill>
                <a:srgbClr val="FF0000"/>
              </a:solidFill>
            </a:endParaRPr>
          </a:p>
          <a:p>
            <a:endParaRPr lang="en-US" altLang="zh-HK" sz="1600" dirty="0"/>
          </a:p>
          <a:p>
            <a:pPr marL="342900" indent="-342900">
              <a:buAutoNum type="arabicPeriod"/>
            </a:pPr>
            <a:endParaRPr lang="en-US" altLang="zh-CN" sz="1600" dirty="0" smtClean="0"/>
          </a:p>
          <a:p>
            <a:r>
              <a:rPr lang="en-US" altLang="zh-TW" sz="1600" dirty="0" smtClean="0"/>
              <a:t>3. </a:t>
            </a:r>
            <a:r>
              <a:rPr lang="zh-CN" altLang="en-US" sz="1600" dirty="0" smtClean="0"/>
              <a:t>金圓券的貶值，除</a:t>
            </a:r>
            <a:endParaRPr lang="en-US" altLang="zh-CN" sz="1600" dirty="0" smtClean="0"/>
          </a:p>
          <a:p>
            <a:r>
              <a:rPr lang="en-US" altLang="zh-CN" sz="1600" dirty="0"/>
              <a:t> </a:t>
            </a:r>
            <a:r>
              <a:rPr lang="en-US" altLang="zh-CN" sz="1600" dirty="0" smtClean="0"/>
              <a:t> </a:t>
            </a:r>
            <a:r>
              <a:rPr lang="zh-CN" altLang="en-US" sz="1600" dirty="0" smtClean="0"/>
              <a:t>  了濫發外，有沒有</a:t>
            </a:r>
            <a:endParaRPr lang="en-US" altLang="zh-CN" sz="1600" dirty="0" smtClean="0"/>
          </a:p>
          <a:p>
            <a:r>
              <a:rPr lang="en-US" altLang="zh-CN" sz="1600" dirty="0"/>
              <a:t> </a:t>
            </a:r>
            <a:r>
              <a:rPr lang="en-US" altLang="zh-CN" sz="1600" dirty="0" smtClean="0"/>
              <a:t>   </a:t>
            </a:r>
            <a:r>
              <a:rPr lang="zh-CN" altLang="en-US" sz="1600" dirty="0" smtClean="0"/>
              <a:t>使上海人失去信心</a:t>
            </a:r>
            <a:endParaRPr lang="en-US" altLang="zh-CN" sz="1600" dirty="0" smtClean="0"/>
          </a:p>
          <a:p>
            <a:r>
              <a:rPr lang="en-US" altLang="zh-CN" sz="1600" dirty="0"/>
              <a:t> </a:t>
            </a:r>
            <a:r>
              <a:rPr lang="en-US" altLang="zh-CN" sz="1600" dirty="0" smtClean="0"/>
              <a:t>   </a:t>
            </a:r>
            <a:r>
              <a:rPr lang="zh-CN" altLang="en-US" sz="1600" dirty="0" smtClean="0"/>
              <a:t>的政治因素？</a:t>
            </a:r>
            <a:endParaRPr lang="en-US" altLang="zh-CN" sz="1600" dirty="0" smtClean="0"/>
          </a:p>
          <a:p>
            <a:pPr marL="342900" indent="-342900">
              <a:buAutoNum type="arabicPeriod"/>
            </a:pPr>
            <a:endParaRPr lang="en-US" altLang="zh-HK" sz="1600" dirty="0">
              <a:solidFill>
                <a:srgbClr val="FF0000"/>
              </a:solidFill>
            </a:endParaRPr>
          </a:p>
          <a:p>
            <a:pPr marL="342900" indent="-342900">
              <a:buAutoNum type="arabicPeriod"/>
            </a:pPr>
            <a:endParaRPr lang="en-US" altLang="zh-HK" sz="1600" dirty="0" smtClean="0">
              <a:solidFill>
                <a:srgbClr val="FF0000"/>
              </a:solidFill>
            </a:endParaRPr>
          </a:p>
          <a:p>
            <a:pPr marL="342900" indent="-342900">
              <a:buAutoNum type="arabicPeriod"/>
            </a:pPr>
            <a:endParaRPr lang="en-US" altLang="zh-HK" sz="1600" dirty="0">
              <a:solidFill>
                <a:srgbClr val="FF0000"/>
              </a:solidFill>
            </a:endParaRPr>
          </a:p>
          <a:p>
            <a:pPr marL="342900" indent="-342900">
              <a:buAutoNum type="arabicPeriod"/>
            </a:pPr>
            <a:endParaRPr lang="en-US" altLang="zh-HK" sz="1600" dirty="0" smtClean="0">
              <a:solidFill>
                <a:srgbClr val="FF0000"/>
              </a:solidFill>
            </a:endParaRPr>
          </a:p>
          <a:p>
            <a:pPr marL="342900" indent="-342900">
              <a:buAutoNum type="arabicPeriod"/>
            </a:pPr>
            <a:endParaRPr lang="en-US" altLang="zh-HK" sz="1600" dirty="0">
              <a:solidFill>
                <a:srgbClr val="FF0000"/>
              </a:solidFill>
            </a:endParaRPr>
          </a:p>
          <a:p>
            <a:pPr marL="342900" indent="-342900">
              <a:buAutoNum type="arabicPeriod"/>
            </a:pPr>
            <a:endParaRPr lang="en-US" altLang="zh-HK" sz="1600" dirty="0" smtClean="0">
              <a:solidFill>
                <a:srgbClr val="FF0000"/>
              </a:solidFill>
            </a:endParaRPr>
          </a:p>
          <a:p>
            <a:pPr marL="342900" indent="-342900">
              <a:buAutoNum type="arabicPeriod"/>
            </a:pPr>
            <a:endParaRPr lang="zh-HK" altLang="en-US" sz="1600" dirty="0">
              <a:solidFill>
                <a:srgbClr val="FF0000"/>
              </a:solidFill>
            </a:endParaRPr>
          </a:p>
        </p:txBody>
      </p:sp>
      <p:sp>
        <p:nvSpPr>
          <p:cNvPr id="4" name="TextBox 3"/>
          <p:cNvSpPr txBox="1"/>
          <p:nvPr/>
        </p:nvSpPr>
        <p:spPr>
          <a:xfrm>
            <a:off x="179512" y="5949280"/>
            <a:ext cx="2592288" cy="369332"/>
          </a:xfrm>
          <a:prstGeom prst="rect">
            <a:avLst/>
          </a:prstGeom>
          <a:noFill/>
          <a:ln w="12700">
            <a:solidFill>
              <a:schemeClr val="accent1"/>
            </a:solidFill>
            <a:prstDash val="sysDash"/>
          </a:ln>
        </p:spPr>
        <p:txBody>
          <a:bodyPr wrap="square" rtlCol="0">
            <a:spAutoFit/>
          </a:bodyPr>
          <a:lstStyle/>
          <a:p>
            <a:r>
              <a:rPr lang="en-US" altLang="zh-HK" dirty="0" smtClean="0"/>
              <a:t>4</a:t>
            </a:r>
            <a:r>
              <a:rPr lang="zh-CN" altLang="en-US" dirty="0" smtClean="0"/>
              <a:t>月</a:t>
            </a:r>
            <a:r>
              <a:rPr lang="en-US" altLang="zh-CN" dirty="0" smtClean="0"/>
              <a:t>23</a:t>
            </a:r>
            <a:r>
              <a:rPr lang="zh-CN" altLang="en-US" dirty="0" smtClean="0"/>
              <a:t>日解放軍佔領南京</a:t>
            </a:r>
            <a:endParaRPr lang="zh-HK" altLang="en-US" dirty="0"/>
          </a:p>
        </p:txBody>
      </p:sp>
      <p:sp>
        <p:nvSpPr>
          <p:cNvPr id="6" name="Freeform 5"/>
          <p:cNvSpPr/>
          <p:nvPr/>
        </p:nvSpPr>
        <p:spPr>
          <a:xfrm>
            <a:off x="2826521" y="3745042"/>
            <a:ext cx="650104" cy="2398583"/>
          </a:xfrm>
          <a:custGeom>
            <a:avLst/>
            <a:gdLst>
              <a:gd name="connsiteX0" fmla="*/ 11929 w 650104"/>
              <a:gd name="connsiteY0" fmla="*/ 2398583 h 2398583"/>
              <a:gd name="connsiteX1" fmla="*/ 40504 w 650104"/>
              <a:gd name="connsiteY1" fmla="*/ 2255708 h 2398583"/>
              <a:gd name="connsiteX2" fmla="*/ 345304 w 650104"/>
              <a:gd name="connsiteY2" fmla="*/ 1865183 h 2398583"/>
              <a:gd name="connsiteX3" fmla="*/ 297679 w 650104"/>
              <a:gd name="connsiteY3" fmla="*/ 131633 h 2398583"/>
              <a:gd name="connsiteX4" fmla="*/ 650104 w 650104"/>
              <a:gd name="connsiteY4" fmla="*/ 122108 h 2398583"/>
              <a:gd name="connsiteX5" fmla="*/ 650104 w 650104"/>
              <a:gd name="connsiteY5" fmla="*/ 122108 h 23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104" h="2398583">
                <a:moveTo>
                  <a:pt x="11929" y="2398583"/>
                </a:moveTo>
                <a:cubicBezTo>
                  <a:pt x="-1565" y="2371595"/>
                  <a:pt x="-15059" y="2344608"/>
                  <a:pt x="40504" y="2255708"/>
                </a:cubicBezTo>
                <a:cubicBezTo>
                  <a:pt x="96067" y="2166808"/>
                  <a:pt x="302442" y="2219195"/>
                  <a:pt x="345304" y="1865183"/>
                </a:cubicBezTo>
                <a:cubicBezTo>
                  <a:pt x="388166" y="1511171"/>
                  <a:pt x="246879" y="422145"/>
                  <a:pt x="297679" y="131633"/>
                </a:cubicBezTo>
                <a:cubicBezTo>
                  <a:pt x="348479" y="-158879"/>
                  <a:pt x="650104" y="122108"/>
                  <a:pt x="650104" y="122108"/>
                </a:cubicBezTo>
                <a:lnTo>
                  <a:pt x="650104" y="122108"/>
                </a:lnTo>
              </a:path>
            </a:pathLst>
          </a:custGeom>
          <a:noFill/>
          <a:ln w="19050">
            <a:solidFill>
              <a:srgbClr val="00B05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矩形 6"/>
          <p:cNvSpPr/>
          <p:nvPr/>
        </p:nvSpPr>
        <p:spPr>
          <a:xfrm>
            <a:off x="5535563" y="886236"/>
            <a:ext cx="412292" cy="307777"/>
          </a:xfrm>
          <a:prstGeom prst="rect">
            <a:avLst/>
          </a:prstGeom>
        </p:spPr>
        <p:txBody>
          <a:bodyPr wrap="none">
            <a:spAutoFit/>
          </a:bodyPr>
          <a:lstStyle/>
          <a:p>
            <a:pPr fontAlgn="ctr"/>
            <a:r>
              <a:rPr lang="en-US" altLang="zh-HK" sz="1400" dirty="0">
                <a:solidFill>
                  <a:srgbClr val="FF0000"/>
                </a:solidFill>
              </a:rPr>
              <a:t>3.3</a:t>
            </a:r>
          </a:p>
        </p:txBody>
      </p:sp>
      <p:sp>
        <p:nvSpPr>
          <p:cNvPr id="9" name="矩形 8"/>
          <p:cNvSpPr/>
          <p:nvPr/>
        </p:nvSpPr>
        <p:spPr>
          <a:xfrm>
            <a:off x="5539887" y="1202516"/>
            <a:ext cx="503664" cy="307777"/>
          </a:xfrm>
          <a:prstGeom prst="rect">
            <a:avLst/>
          </a:prstGeom>
        </p:spPr>
        <p:txBody>
          <a:bodyPr wrap="none">
            <a:spAutoFit/>
          </a:bodyPr>
          <a:lstStyle/>
          <a:p>
            <a:pPr fontAlgn="ctr"/>
            <a:r>
              <a:rPr lang="en-US" altLang="zh-HK" sz="1400" dirty="0">
                <a:solidFill>
                  <a:srgbClr val="FF0000"/>
                </a:solidFill>
              </a:rPr>
              <a:t>16.5</a:t>
            </a:r>
          </a:p>
        </p:txBody>
      </p:sp>
      <p:sp>
        <p:nvSpPr>
          <p:cNvPr id="10" name="矩形 9"/>
          <p:cNvSpPr/>
          <p:nvPr/>
        </p:nvSpPr>
        <p:spPr>
          <a:xfrm>
            <a:off x="5535563" y="1540860"/>
            <a:ext cx="367408" cy="307777"/>
          </a:xfrm>
          <a:prstGeom prst="rect">
            <a:avLst/>
          </a:prstGeom>
        </p:spPr>
        <p:txBody>
          <a:bodyPr wrap="none">
            <a:spAutoFit/>
          </a:bodyPr>
          <a:lstStyle/>
          <a:p>
            <a:pPr fontAlgn="ctr"/>
            <a:r>
              <a:rPr lang="en-US" altLang="zh-HK" sz="1400" dirty="0">
                <a:solidFill>
                  <a:srgbClr val="FF0000"/>
                </a:solidFill>
              </a:rPr>
              <a:t>38</a:t>
            </a:r>
          </a:p>
        </p:txBody>
      </p:sp>
      <p:sp>
        <p:nvSpPr>
          <p:cNvPr id="11" name="矩形 10"/>
          <p:cNvSpPr/>
          <p:nvPr/>
        </p:nvSpPr>
        <p:spPr>
          <a:xfrm>
            <a:off x="5535563" y="1871058"/>
            <a:ext cx="367408" cy="307777"/>
          </a:xfrm>
          <a:prstGeom prst="rect">
            <a:avLst/>
          </a:prstGeom>
        </p:spPr>
        <p:txBody>
          <a:bodyPr wrap="none">
            <a:spAutoFit/>
          </a:bodyPr>
          <a:lstStyle/>
          <a:p>
            <a:pPr fontAlgn="ctr"/>
            <a:r>
              <a:rPr lang="en-US" altLang="zh-HK" sz="1400" dirty="0">
                <a:solidFill>
                  <a:srgbClr val="FF0000"/>
                </a:solidFill>
              </a:rPr>
              <a:t>40</a:t>
            </a:r>
          </a:p>
        </p:txBody>
      </p:sp>
      <p:sp>
        <p:nvSpPr>
          <p:cNvPr id="12" name="矩形 11"/>
          <p:cNvSpPr/>
          <p:nvPr/>
        </p:nvSpPr>
        <p:spPr>
          <a:xfrm>
            <a:off x="5535563" y="2216456"/>
            <a:ext cx="458780" cy="307777"/>
          </a:xfrm>
          <a:prstGeom prst="rect">
            <a:avLst/>
          </a:prstGeom>
        </p:spPr>
        <p:txBody>
          <a:bodyPr wrap="none">
            <a:spAutoFit/>
          </a:bodyPr>
          <a:lstStyle/>
          <a:p>
            <a:pPr fontAlgn="ctr"/>
            <a:r>
              <a:rPr lang="en-US" altLang="zh-HK" sz="1400" dirty="0">
                <a:solidFill>
                  <a:srgbClr val="FF0000"/>
                </a:solidFill>
              </a:rPr>
              <a:t>200</a:t>
            </a:r>
          </a:p>
        </p:txBody>
      </p:sp>
      <p:sp>
        <p:nvSpPr>
          <p:cNvPr id="13" name="矩形 12"/>
          <p:cNvSpPr/>
          <p:nvPr/>
        </p:nvSpPr>
        <p:spPr>
          <a:xfrm>
            <a:off x="5550150" y="2523227"/>
            <a:ext cx="458780" cy="307777"/>
          </a:xfrm>
          <a:prstGeom prst="rect">
            <a:avLst/>
          </a:prstGeom>
        </p:spPr>
        <p:txBody>
          <a:bodyPr wrap="none">
            <a:spAutoFit/>
          </a:bodyPr>
          <a:lstStyle/>
          <a:p>
            <a:pPr fontAlgn="ctr"/>
            <a:r>
              <a:rPr lang="en-US" altLang="zh-HK" sz="1400" dirty="0">
                <a:solidFill>
                  <a:srgbClr val="FF0000"/>
                </a:solidFill>
              </a:rPr>
              <a:t>300</a:t>
            </a:r>
          </a:p>
        </p:txBody>
      </p:sp>
      <p:sp>
        <p:nvSpPr>
          <p:cNvPr id="14" name="矩形 13"/>
          <p:cNvSpPr/>
          <p:nvPr/>
        </p:nvSpPr>
        <p:spPr>
          <a:xfrm>
            <a:off x="5565535" y="2871080"/>
            <a:ext cx="595035" cy="307777"/>
          </a:xfrm>
          <a:prstGeom prst="rect">
            <a:avLst/>
          </a:prstGeom>
        </p:spPr>
        <p:txBody>
          <a:bodyPr wrap="none">
            <a:spAutoFit/>
          </a:bodyPr>
          <a:lstStyle/>
          <a:p>
            <a:pPr fontAlgn="ctr"/>
            <a:r>
              <a:rPr lang="en-US" altLang="zh-HK" sz="1400" dirty="0">
                <a:solidFill>
                  <a:srgbClr val="FF0000"/>
                </a:solidFill>
              </a:rPr>
              <a:t>1,400</a:t>
            </a:r>
          </a:p>
        </p:txBody>
      </p:sp>
      <p:sp>
        <p:nvSpPr>
          <p:cNvPr id="15" name="矩形 14"/>
          <p:cNvSpPr/>
          <p:nvPr/>
        </p:nvSpPr>
        <p:spPr>
          <a:xfrm>
            <a:off x="5565534" y="3176534"/>
            <a:ext cx="595035" cy="307777"/>
          </a:xfrm>
          <a:prstGeom prst="rect">
            <a:avLst/>
          </a:prstGeom>
        </p:spPr>
        <p:txBody>
          <a:bodyPr wrap="none">
            <a:spAutoFit/>
          </a:bodyPr>
          <a:lstStyle/>
          <a:p>
            <a:pPr fontAlgn="ctr"/>
            <a:r>
              <a:rPr lang="en-US" altLang="zh-HK" sz="1400" dirty="0">
                <a:solidFill>
                  <a:srgbClr val="FF0000"/>
                </a:solidFill>
              </a:rPr>
              <a:t>1,500</a:t>
            </a:r>
          </a:p>
        </p:txBody>
      </p:sp>
      <p:sp>
        <p:nvSpPr>
          <p:cNvPr id="16" name="矩形 15"/>
          <p:cNvSpPr/>
          <p:nvPr/>
        </p:nvSpPr>
        <p:spPr>
          <a:xfrm>
            <a:off x="5565534" y="3520119"/>
            <a:ext cx="595035" cy="307777"/>
          </a:xfrm>
          <a:prstGeom prst="rect">
            <a:avLst/>
          </a:prstGeom>
        </p:spPr>
        <p:txBody>
          <a:bodyPr wrap="none">
            <a:spAutoFit/>
          </a:bodyPr>
          <a:lstStyle/>
          <a:p>
            <a:pPr fontAlgn="ctr"/>
            <a:r>
              <a:rPr lang="en-US" altLang="zh-HK" sz="1400" dirty="0">
                <a:solidFill>
                  <a:srgbClr val="FF0000"/>
                </a:solidFill>
              </a:rPr>
              <a:t>3,500</a:t>
            </a:r>
          </a:p>
        </p:txBody>
      </p:sp>
      <p:sp>
        <p:nvSpPr>
          <p:cNvPr id="17" name="矩形 16"/>
          <p:cNvSpPr/>
          <p:nvPr/>
        </p:nvSpPr>
        <p:spPr>
          <a:xfrm>
            <a:off x="5565533" y="3840888"/>
            <a:ext cx="595035" cy="307777"/>
          </a:xfrm>
          <a:prstGeom prst="rect">
            <a:avLst/>
          </a:prstGeom>
        </p:spPr>
        <p:txBody>
          <a:bodyPr wrap="none">
            <a:spAutoFit/>
          </a:bodyPr>
          <a:lstStyle/>
          <a:p>
            <a:pPr fontAlgn="ctr"/>
            <a:r>
              <a:rPr lang="en-US" altLang="zh-HK" sz="1400" dirty="0">
                <a:solidFill>
                  <a:srgbClr val="FF0000"/>
                </a:solidFill>
              </a:rPr>
              <a:t>8,000</a:t>
            </a:r>
          </a:p>
        </p:txBody>
      </p:sp>
      <p:sp>
        <p:nvSpPr>
          <p:cNvPr id="18" name="矩形 17"/>
          <p:cNvSpPr/>
          <p:nvPr/>
        </p:nvSpPr>
        <p:spPr>
          <a:xfrm>
            <a:off x="5535563" y="4167257"/>
            <a:ext cx="686406" cy="307777"/>
          </a:xfrm>
          <a:prstGeom prst="rect">
            <a:avLst/>
          </a:prstGeom>
        </p:spPr>
        <p:txBody>
          <a:bodyPr wrap="none">
            <a:spAutoFit/>
          </a:bodyPr>
          <a:lstStyle/>
          <a:p>
            <a:pPr fontAlgn="ctr"/>
            <a:r>
              <a:rPr lang="en-US" altLang="zh-HK" sz="1400" dirty="0">
                <a:solidFill>
                  <a:srgbClr val="FF0000"/>
                </a:solidFill>
              </a:rPr>
              <a:t>10,000</a:t>
            </a:r>
          </a:p>
        </p:txBody>
      </p:sp>
      <p:sp>
        <p:nvSpPr>
          <p:cNvPr id="19" name="矩形 18"/>
          <p:cNvSpPr/>
          <p:nvPr/>
        </p:nvSpPr>
        <p:spPr>
          <a:xfrm>
            <a:off x="5550150" y="4510842"/>
            <a:ext cx="686406" cy="307777"/>
          </a:xfrm>
          <a:prstGeom prst="rect">
            <a:avLst/>
          </a:prstGeom>
        </p:spPr>
        <p:txBody>
          <a:bodyPr wrap="none">
            <a:spAutoFit/>
          </a:bodyPr>
          <a:lstStyle/>
          <a:p>
            <a:pPr fontAlgn="ctr"/>
            <a:r>
              <a:rPr lang="en-US" altLang="zh-HK" sz="1400" dirty="0">
                <a:solidFill>
                  <a:srgbClr val="FF0000"/>
                </a:solidFill>
              </a:rPr>
              <a:t>65,000</a:t>
            </a:r>
            <a:endParaRPr lang="en-US" altLang="zh-HK" sz="1600" dirty="0">
              <a:solidFill>
                <a:srgbClr val="FF0000"/>
              </a:solidFill>
            </a:endParaRPr>
          </a:p>
        </p:txBody>
      </p:sp>
      <p:sp>
        <p:nvSpPr>
          <p:cNvPr id="20" name="矩形 19"/>
          <p:cNvSpPr/>
          <p:nvPr/>
        </p:nvSpPr>
        <p:spPr>
          <a:xfrm>
            <a:off x="5558736" y="4828271"/>
            <a:ext cx="777777" cy="307777"/>
          </a:xfrm>
          <a:prstGeom prst="rect">
            <a:avLst/>
          </a:prstGeom>
        </p:spPr>
        <p:txBody>
          <a:bodyPr wrap="none">
            <a:spAutoFit/>
          </a:bodyPr>
          <a:lstStyle/>
          <a:p>
            <a:pPr fontAlgn="ctr"/>
            <a:r>
              <a:rPr lang="en-US" altLang="zh-HK" sz="1400" dirty="0">
                <a:solidFill>
                  <a:srgbClr val="FF0000"/>
                </a:solidFill>
              </a:rPr>
              <a:t>110,000</a:t>
            </a:r>
          </a:p>
        </p:txBody>
      </p:sp>
      <p:sp>
        <p:nvSpPr>
          <p:cNvPr id="21" name="矩形 20"/>
          <p:cNvSpPr/>
          <p:nvPr/>
        </p:nvSpPr>
        <p:spPr>
          <a:xfrm>
            <a:off x="5550150" y="5148508"/>
            <a:ext cx="686406" cy="307777"/>
          </a:xfrm>
          <a:prstGeom prst="rect">
            <a:avLst/>
          </a:prstGeom>
        </p:spPr>
        <p:txBody>
          <a:bodyPr wrap="none">
            <a:spAutoFit/>
          </a:bodyPr>
          <a:lstStyle/>
          <a:p>
            <a:pPr fontAlgn="ctr"/>
            <a:r>
              <a:rPr lang="en-US" altLang="zh-HK" sz="1400" dirty="0">
                <a:solidFill>
                  <a:srgbClr val="FF0000"/>
                </a:solidFill>
              </a:rPr>
              <a:t>20,000</a:t>
            </a:r>
          </a:p>
        </p:txBody>
      </p:sp>
      <p:sp>
        <p:nvSpPr>
          <p:cNvPr id="22" name="矩形 21"/>
          <p:cNvSpPr/>
          <p:nvPr/>
        </p:nvSpPr>
        <p:spPr>
          <a:xfrm>
            <a:off x="5565533" y="5484794"/>
            <a:ext cx="686406" cy="307777"/>
          </a:xfrm>
          <a:prstGeom prst="rect">
            <a:avLst/>
          </a:prstGeom>
        </p:spPr>
        <p:txBody>
          <a:bodyPr wrap="none">
            <a:spAutoFit/>
          </a:bodyPr>
          <a:lstStyle/>
          <a:p>
            <a:pPr fontAlgn="ctr"/>
            <a:r>
              <a:rPr lang="en-US" altLang="zh-HK" sz="1400" dirty="0">
                <a:solidFill>
                  <a:srgbClr val="FF0000"/>
                </a:solidFill>
              </a:rPr>
              <a:t>30,000</a:t>
            </a:r>
          </a:p>
        </p:txBody>
      </p:sp>
      <p:sp>
        <p:nvSpPr>
          <p:cNvPr id="23" name="矩形 22"/>
          <p:cNvSpPr/>
          <p:nvPr/>
        </p:nvSpPr>
        <p:spPr>
          <a:xfrm>
            <a:off x="5550150" y="5823348"/>
            <a:ext cx="686406" cy="307777"/>
          </a:xfrm>
          <a:prstGeom prst="rect">
            <a:avLst/>
          </a:prstGeom>
        </p:spPr>
        <p:txBody>
          <a:bodyPr wrap="none">
            <a:spAutoFit/>
          </a:bodyPr>
          <a:lstStyle/>
          <a:p>
            <a:pPr fontAlgn="ctr"/>
            <a:r>
              <a:rPr lang="en-US" altLang="zh-HK" sz="1400" dirty="0">
                <a:solidFill>
                  <a:srgbClr val="FF0000"/>
                </a:solidFill>
              </a:rPr>
              <a:t>50,000</a:t>
            </a:r>
          </a:p>
        </p:txBody>
      </p:sp>
      <p:sp>
        <p:nvSpPr>
          <p:cNvPr id="24" name="矩形 23"/>
          <p:cNvSpPr/>
          <p:nvPr/>
        </p:nvSpPr>
        <p:spPr>
          <a:xfrm>
            <a:off x="5573550" y="6141622"/>
            <a:ext cx="777777" cy="307777"/>
          </a:xfrm>
          <a:prstGeom prst="rect">
            <a:avLst/>
          </a:prstGeom>
        </p:spPr>
        <p:txBody>
          <a:bodyPr wrap="none">
            <a:spAutoFit/>
          </a:bodyPr>
          <a:lstStyle/>
          <a:p>
            <a:pPr fontAlgn="ctr"/>
            <a:r>
              <a:rPr lang="en-US" altLang="zh-HK" sz="1400" dirty="0">
                <a:solidFill>
                  <a:srgbClr val="FF0000"/>
                </a:solidFill>
              </a:rPr>
              <a:t>200,000</a:t>
            </a:r>
          </a:p>
        </p:txBody>
      </p:sp>
      <p:sp>
        <p:nvSpPr>
          <p:cNvPr id="25" name="矩形 24"/>
          <p:cNvSpPr/>
          <p:nvPr/>
        </p:nvSpPr>
        <p:spPr>
          <a:xfrm>
            <a:off x="5574295" y="6480905"/>
            <a:ext cx="777777" cy="307777"/>
          </a:xfrm>
          <a:prstGeom prst="rect">
            <a:avLst/>
          </a:prstGeom>
        </p:spPr>
        <p:txBody>
          <a:bodyPr wrap="none">
            <a:spAutoFit/>
          </a:bodyPr>
          <a:lstStyle/>
          <a:p>
            <a:pPr fontAlgn="ctr"/>
            <a:r>
              <a:rPr lang="en-US" altLang="zh-HK" sz="1400" dirty="0">
                <a:solidFill>
                  <a:srgbClr val="FF0000"/>
                </a:solidFill>
              </a:rPr>
              <a:t>400,000</a:t>
            </a:r>
          </a:p>
        </p:txBody>
      </p:sp>
      <p:sp>
        <p:nvSpPr>
          <p:cNvPr id="26" name="矩形 25"/>
          <p:cNvSpPr/>
          <p:nvPr/>
        </p:nvSpPr>
        <p:spPr>
          <a:xfrm>
            <a:off x="7338200" y="3145757"/>
            <a:ext cx="931665" cy="338554"/>
          </a:xfrm>
          <a:prstGeom prst="rect">
            <a:avLst/>
          </a:prstGeom>
        </p:spPr>
        <p:txBody>
          <a:bodyPr wrap="none">
            <a:spAutoFit/>
          </a:bodyPr>
          <a:lstStyle/>
          <a:p>
            <a:r>
              <a:rPr lang="en-US" altLang="zh-CN" sz="1600" dirty="0">
                <a:solidFill>
                  <a:srgbClr val="FF0000"/>
                </a:solidFill>
              </a:rPr>
              <a:t>(9000</a:t>
            </a:r>
            <a:r>
              <a:rPr lang="zh-CN" altLang="en-US" sz="1600" dirty="0">
                <a:solidFill>
                  <a:srgbClr val="FF0000"/>
                </a:solidFill>
              </a:rPr>
              <a:t>元</a:t>
            </a:r>
            <a:r>
              <a:rPr lang="en-US" altLang="zh-CN" sz="1600" dirty="0">
                <a:solidFill>
                  <a:srgbClr val="FF0000"/>
                </a:solidFill>
              </a:rPr>
              <a:t>)</a:t>
            </a:r>
          </a:p>
        </p:txBody>
      </p:sp>
      <p:sp>
        <p:nvSpPr>
          <p:cNvPr id="27" name="矩形 26"/>
          <p:cNvSpPr/>
          <p:nvPr/>
        </p:nvSpPr>
        <p:spPr>
          <a:xfrm>
            <a:off x="7208256" y="4664730"/>
            <a:ext cx="1900248" cy="1569660"/>
          </a:xfrm>
          <a:prstGeom prst="rect">
            <a:avLst/>
          </a:prstGeom>
        </p:spPr>
        <p:txBody>
          <a:bodyPr wrap="square">
            <a:spAutoFit/>
          </a:bodyPr>
          <a:lstStyle/>
          <a:p>
            <a:r>
              <a:rPr lang="zh-CN" altLang="en-US" sz="1600" dirty="0">
                <a:solidFill>
                  <a:srgbClr val="FF0000"/>
                </a:solidFill>
              </a:rPr>
              <a:t>（</a:t>
            </a:r>
            <a:r>
              <a:rPr lang="en-US" altLang="zh-CN" sz="1600" dirty="0">
                <a:solidFill>
                  <a:srgbClr val="FF0000"/>
                </a:solidFill>
              </a:rPr>
              <a:t>4</a:t>
            </a:r>
            <a:r>
              <a:rPr lang="zh-CN" altLang="en-US" sz="1600" dirty="0">
                <a:solidFill>
                  <a:srgbClr val="FF0000"/>
                </a:solidFill>
              </a:rPr>
              <a:t>月</a:t>
            </a:r>
            <a:r>
              <a:rPr lang="en-US" altLang="zh-CN" sz="1600" dirty="0">
                <a:solidFill>
                  <a:srgbClr val="FF0000"/>
                </a:solidFill>
              </a:rPr>
              <a:t>23</a:t>
            </a:r>
            <a:r>
              <a:rPr lang="zh-CN" altLang="en-US" sz="1600" dirty="0">
                <a:solidFill>
                  <a:srgbClr val="FF0000"/>
                </a:solidFill>
              </a:rPr>
              <a:t>日解放軍佔領南京，國都失守，上海人對國民政府是否能維持得住已經出現嚴重的信心危機。）</a:t>
            </a:r>
            <a:endParaRPr lang="zh-HK" altLang="en-US" sz="1600" dirty="0">
              <a:solidFill>
                <a:srgbClr val="FF0000"/>
              </a:solidFill>
            </a:endParaRPr>
          </a:p>
        </p:txBody>
      </p:sp>
    </p:spTree>
    <p:extLst>
      <p:ext uri="{BB962C8B-B14F-4D97-AF65-F5344CB8AC3E}">
        <p14:creationId xmlns:p14="http://schemas.microsoft.com/office/powerpoint/2010/main" val="66443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Effect transition="in" filter="barn(inVertical)">
                                      <p:cBhvr>
                                        <p:cTn id="67" dur="500"/>
                                        <p:tgtEl>
                                          <p:spTgt spid="2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animEffect transition="in" filter="barn(inVertical)">
                                      <p:cBhvr>
                                        <p:cTn id="77" dur="500"/>
                                        <p:tgtEl>
                                          <p:spTgt spid="23">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barn(inVertical)">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5">
                                            <p:txEl>
                                              <p:pRg st="0" end="0"/>
                                            </p:txEl>
                                          </p:spTgt>
                                        </p:tgtEl>
                                        <p:attrNameLst>
                                          <p:attrName>style.visibility</p:attrName>
                                        </p:attrNameLst>
                                      </p:cBhvr>
                                      <p:to>
                                        <p:strVal val="visible"/>
                                      </p:to>
                                    </p:set>
                                    <p:animEffect transition="in" filter="barn(inVertical)">
                                      <p:cBhvr>
                                        <p:cTn id="87" dur="500"/>
                                        <p:tgtEl>
                                          <p:spTgt spid="25">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down)">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6" grpId="0"/>
      <p:bldP spid="17" grpId="0"/>
      <p:bldP spid="18" grpId="0"/>
      <p:bldP spid="19" grpId="0"/>
      <p:bldP spid="20" grpId="0"/>
      <p:bldP spid="22" grpId="0"/>
      <p:bldP spid="24"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75651"/>
            <a:ext cx="3384376" cy="241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79512" y="98585"/>
            <a:ext cx="2016224"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歷史練習題</a:t>
            </a:r>
            <a:endParaRPr lang="zh-HK" altLang="en-US" sz="2400" dirty="0">
              <a:latin typeface="Adobe 繁黑體 Std B" pitchFamily="34" charset="-128"/>
              <a:ea typeface="Adobe 繁黑體 Std B" pitchFamily="34" charset="-128"/>
            </a:endParaRPr>
          </a:p>
        </p:txBody>
      </p:sp>
      <p:pic>
        <p:nvPicPr>
          <p:cNvPr id="308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214935"/>
            <a:ext cx="3318110" cy="240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997" y="620688"/>
            <a:ext cx="6613251" cy="369332"/>
          </a:xfrm>
          <a:prstGeom prst="rect">
            <a:avLst/>
          </a:prstGeom>
          <a:solidFill>
            <a:schemeClr val="accent3">
              <a:lumMod val="20000"/>
              <a:lumOff val="80000"/>
            </a:schemeClr>
          </a:solidFill>
        </p:spPr>
        <p:txBody>
          <a:bodyPr wrap="square" rtlCol="0">
            <a:spAutoFit/>
          </a:bodyPr>
          <a:lstStyle/>
          <a:p>
            <a:r>
              <a:rPr lang="zh-CN" altLang="en-US" dirty="0" smtClean="0"/>
              <a:t>以下是</a:t>
            </a:r>
            <a:r>
              <a:rPr lang="en-US" altLang="zh-CN" dirty="0" smtClean="0"/>
              <a:t>1949</a:t>
            </a:r>
            <a:r>
              <a:rPr lang="zh-CN" altLang="en-US" dirty="0" smtClean="0"/>
              <a:t>年</a:t>
            </a:r>
            <a:r>
              <a:rPr lang="en-US" altLang="zh-CN" dirty="0" smtClean="0"/>
              <a:t>1</a:t>
            </a:r>
            <a:r>
              <a:rPr lang="zh-CN" altLang="en-US" dirty="0" smtClean="0"/>
              <a:t>月至</a:t>
            </a:r>
            <a:r>
              <a:rPr lang="en-US" altLang="zh-CN" dirty="0" smtClean="0"/>
              <a:t>4</a:t>
            </a:r>
            <a:r>
              <a:rPr lang="zh-CN" altLang="en-US" dirty="0" smtClean="0"/>
              <a:t>月間</a:t>
            </a:r>
            <a:r>
              <a:rPr lang="en-US" altLang="zh-CN" dirty="0" smtClean="0"/>
              <a:t>《</a:t>
            </a:r>
            <a:r>
              <a:rPr lang="zh-CN" altLang="en-US" dirty="0" smtClean="0"/>
              <a:t>申報</a:t>
            </a:r>
            <a:r>
              <a:rPr lang="en-US" altLang="zh-CN" dirty="0" smtClean="0"/>
              <a:t>》</a:t>
            </a:r>
            <a:r>
              <a:rPr lang="zh-CN" altLang="en-US" dirty="0" smtClean="0"/>
              <a:t>插畫，試描述一下每張內容：</a:t>
            </a:r>
            <a:endParaRPr lang="zh-HK" altLang="en-US" dirty="0"/>
          </a:p>
        </p:txBody>
      </p:sp>
      <p:sp>
        <p:nvSpPr>
          <p:cNvPr id="5" name="TextBox 4"/>
          <p:cNvSpPr txBox="1"/>
          <p:nvPr/>
        </p:nvSpPr>
        <p:spPr>
          <a:xfrm>
            <a:off x="190997" y="1196752"/>
            <a:ext cx="924619"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smtClean="0"/>
              <a:t>買魚所見</a:t>
            </a:r>
            <a:endParaRPr lang="zh-HK" altLang="en-US" sz="1400" dirty="0"/>
          </a:p>
        </p:txBody>
      </p:sp>
      <p:sp>
        <p:nvSpPr>
          <p:cNvPr id="17" name="TextBox 16"/>
          <p:cNvSpPr txBox="1"/>
          <p:nvPr/>
        </p:nvSpPr>
        <p:spPr>
          <a:xfrm>
            <a:off x="195983" y="3923183"/>
            <a:ext cx="924619"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smtClean="0"/>
              <a:t>千金一刻</a:t>
            </a:r>
            <a:endParaRPr lang="zh-HK" altLang="en-US" sz="1400" dirty="0"/>
          </a:p>
        </p:txBody>
      </p:sp>
      <p:sp>
        <p:nvSpPr>
          <p:cNvPr id="7" name="TextBox 6"/>
          <p:cNvSpPr txBox="1"/>
          <p:nvPr/>
        </p:nvSpPr>
        <p:spPr>
          <a:xfrm>
            <a:off x="3856856" y="1428183"/>
            <a:ext cx="4608512" cy="2308324"/>
          </a:xfrm>
          <a:prstGeom prst="rect">
            <a:avLst/>
          </a:prstGeom>
          <a:noFill/>
          <a:ln>
            <a:solidFill>
              <a:srgbClr val="00B050"/>
            </a:solidFill>
          </a:ln>
        </p:spPr>
        <p:txBody>
          <a:bodyPr wrap="square" rtlCol="0">
            <a:spAutoFit/>
          </a:bodyPr>
          <a:lstStyle/>
          <a:p>
            <a:r>
              <a:rPr lang="zh-CN" altLang="en-US" dirty="0" smtClean="0"/>
              <a:t>答：</a:t>
            </a:r>
            <a:endParaRPr lang="en-US" altLang="zh-CN" dirty="0" smtClean="0"/>
          </a:p>
          <a:p>
            <a:endParaRPr lang="en-US" altLang="zh-HK" dirty="0"/>
          </a:p>
          <a:p>
            <a:endParaRPr lang="en-US" altLang="zh-HK" dirty="0" smtClean="0"/>
          </a:p>
          <a:p>
            <a:endParaRPr lang="en-US" altLang="zh-HK" dirty="0"/>
          </a:p>
          <a:p>
            <a:endParaRPr lang="en-US" altLang="zh-HK" dirty="0" smtClean="0"/>
          </a:p>
          <a:p>
            <a:endParaRPr lang="en-US" altLang="zh-HK" dirty="0"/>
          </a:p>
          <a:p>
            <a:endParaRPr lang="en-US" altLang="zh-HK" dirty="0" smtClean="0"/>
          </a:p>
          <a:p>
            <a:endParaRPr lang="zh-HK" altLang="en-US" dirty="0"/>
          </a:p>
        </p:txBody>
      </p:sp>
      <p:sp>
        <p:nvSpPr>
          <p:cNvPr id="19" name="TextBox 18"/>
          <p:cNvSpPr txBox="1"/>
          <p:nvPr/>
        </p:nvSpPr>
        <p:spPr>
          <a:xfrm>
            <a:off x="3856856" y="4204843"/>
            <a:ext cx="4608512" cy="2308324"/>
          </a:xfrm>
          <a:prstGeom prst="rect">
            <a:avLst/>
          </a:prstGeom>
          <a:noFill/>
          <a:ln>
            <a:solidFill>
              <a:srgbClr val="00B050"/>
            </a:solidFill>
          </a:ln>
        </p:spPr>
        <p:txBody>
          <a:bodyPr wrap="square" rtlCol="0">
            <a:spAutoFit/>
          </a:bodyPr>
          <a:lstStyle/>
          <a:p>
            <a:r>
              <a:rPr lang="zh-CN" altLang="en-US" dirty="0" smtClean="0"/>
              <a:t>答：</a:t>
            </a:r>
            <a:endParaRPr lang="en-US" altLang="zh-CN" dirty="0" smtClean="0"/>
          </a:p>
          <a:p>
            <a:endParaRPr lang="en-US" altLang="zh-HK" dirty="0"/>
          </a:p>
          <a:p>
            <a:endParaRPr lang="en-US" altLang="zh-HK" dirty="0" smtClean="0"/>
          </a:p>
          <a:p>
            <a:endParaRPr lang="en-US" altLang="zh-HK" dirty="0"/>
          </a:p>
          <a:p>
            <a:endParaRPr lang="en-US" altLang="zh-HK" dirty="0" smtClean="0"/>
          </a:p>
          <a:p>
            <a:endParaRPr lang="en-US" altLang="zh-HK" dirty="0"/>
          </a:p>
          <a:p>
            <a:endParaRPr lang="en-US" altLang="zh-HK" dirty="0" smtClean="0"/>
          </a:p>
          <a:p>
            <a:endParaRPr lang="zh-HK" altLang="en-US" dirty="0"/>
          </a:p>
        </p:txBody>
      </p:sp>
    </p:spTree>
    <p:extLst>
      <p:ext uri="{BB962C8B-B14F-4D97-AF65-F5344CB8AC3E}">
        <p14:creationId xmlns:p14="http://schemas.microsoft.com/office/powerpoint/2010/main" val="3718591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435091"/>
            <a:ext cx="2160240" cy="238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36" y="3942556"/>
            <a:ext cx="3059385" cy="284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79512" y="98585"/>
            <a:ext cx="2016224"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歷史練習題</a:t>
            </a:r>
            <a:endParaRPr lang="zh-HK" altLang="en-US" sz="2400" dirty="0">
              <a:latin typeface="Adobe 繁黑體 Std B" pitchFamily="34" charset="-128"/>
              <a:ea typeface="Adobe 繁黑體 Std B" pitchFamily="34" charset="-128"/>
            </a:endParaRPr>
          </a:p>
        </p:txBody>
      </p:sp>
      <p:sp>
        <p:nvSpPr>
          <p:cNvPr id="4" name="TextBox 3"/>
          <p:cNvSpPr txBox="1"/>
          <p:nvPr/>
        </p:nvSpPr>
        <p:spPr>
          <a:xfrm>
            <a:off x="190997" y="620688"/>
            <a:ext cx="6613251" cy="369332"/>
          </a:xfrm>
          <a:prstGeom prst="rect">
            <a:avLst/>
          </a:prstGeom>
          <a:solidFill>
            <a:schemeClr val="accent3">
              <a:lumMod val="20000"/>
              <a:lumOff val="80000"/>
            </a:schemeClr>
          </a:solidFill>
        </p:spPr>
        <p:txBody>
          <a:bodyPr wrap="square" rtlCol="0">
            <a:spAutoFit/>
          </a:bodyPr>
          <a:lstStyle/>
          <a:p>
            <a:r>
              <a:rPr lang="zh-CN" altLang="en-US" dirty="0" smtClean="0"/>
              <a:t>以下是</a:t>
            </a:r>
            <a:r>
              <a:rPr lang="en-US" altLang="zh-CN" dirty="0" smtClean="0"/>
              <a:t>1949</a:t>
            </a:r>
            <a:r>
              <a:rPr lang="zh-CN" altLang="en-US" dirty="0" smtClean="0"/>
              <a:t>年</a:t>
            </a:r>
            <a:r>
              <a:rPr lang="en-US" altLang="zh-CN" dirty="0" smtClean="0"/>
              <a:t>1</a:t>
            </a:r>
            <a:r>
              <a:rPr lang="zh-CN" altLang="en-US" dirty="0" smtClean="0"/>
              <a:t>月至</a:t>
            </a:r>
            <a:r>
              <a:rPr lang="en-US" altLang="zh-CN" dirty="0" smtClean="0"/>
              <a:t>4</a:t>
            </a:r>
            <a:r>
              <a:rPr lang="zh-CN" altLang="en-US" dirty="0" smtClean="0"/>
              <a:t>月間</a:t>
            </a:r>
            <a:r>
              <a:rPr lang="en-US" altLang="zh-CN" dirty="0" smtClean="0"/>
              <a:t>《</a:t>
            </a:r>
            <a:r>
              <a:rPr lang="zh-CN" altLang="en-US" dirty="0" smtClean="0"/>
              <a:t>申報</a:t>
            </a:r>
            <a:r>
              <a:rPr lang="en-US" altLang="zh-CN" dirty="0" smtClean="0"/>
              <a:t>》</a:t>
            </a:r>
            <a:r>
              <a:rPr lang="zh-CN" altLang="en-US" dirty="0" smtClean="0"/>
              <a:t>插畫，試描述一下每張內容：</a:t>
            </a:r>
            <a:endParaRPr lang="zh-HK" altLang="en-US" dirty="0"/>
          </a:p>
        </p:txBody>
      </p:sp>
      <p:sp>
        <p:nvSpPr>
          <p:cNvPr id="5" name="TextBox 4"/>
          <p:cNvSpPr txBox="1"/>
          <p:nvPr/>
        </p:nvSpPr>
        <p:spPr>
          <a:xfrm>
            <a:off x="190997" y="1196752"/>
            <a:ext cx="924619"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smtClean="0"/>
              <a:t>制人非命</a:t>
            </a:r>
            <a:endParaRPr lang="zh-HK" altLang="en-US" sz="1400" dirty="0"/>
          </a:p>
        </p:txBody>
      </p:sp>
      <p:sp>
        <p:nvSpPr>
          <p:cNvPr id="17" name="TextBox 16"/>
          <p:cNvSpPr txBox="1"/>
          <p:nvPr/>
        </p:nvSpPr>
        <p:spPr>
          <a:xfrm>
            <a:off x="161975" y="3933056"/>
            <a:ext cx="95364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smtClean="0"/>
              <a:t>拴得住麼</a:t>
            </a:r>
            <a:r>
              <a:rPr lang="en-US" altLang="zh-TW" sz="1400" dirty="0">
                <a:latin typeface="SimSun" panose="02010600030101010101" pitchFamily="2" charset="-122"/>
                <a:ea typeface="SimSun" panose="02010600030101010101" pitchFamily="2" charset="-122"/>
              </a:rPr>
              <a:t>? </a:t>
            </a:r>
            <a:endParaRPr lang="zh-HK" altLang="en-US" sz="1400" dirty="0"/>
          </a:p>
        </p:txBody>
      </p:sp>
      <p:sp>
        <p:nvSpPr>
          <p:cNvPr id="10" name="TextBox 9"/>
          <p:cNvSpPr txBox="1"/>
          <p:nvPr/>
        </p:nvSpPr>
        <p:spPr>
          <a:xfrm>
            <a:off x="3856856" y="1428183"/>
            <a:ext cx="4608512" cy="2308324"/>
          </a:xfrm>
          <a:prstGeom prst="rect">
            <a:avLst/>
          </a:prstGeom>
          <a:noFill/>
          <a:ln>
            <a:solidFill>
              <a:srgbClr val="00B050"/>
            </a:solidFill>
          </a:ln>
        </p:spPr>
        <p:txBody>
          <a:bodyPr wrap="square" rtlCol="0">
            <a:spAutoFit/>
          </a:bodyPr>
          <a:lstStyle/>
          <a:p>
            <a:r>
              <a:rPr lang="zh-CN" altLang="en-US" dirty="0" smtClean="0"/>
              <a:t>答：</a:t>
            </a:r>
            <a:endParaRPr lang="en-US" altLang="zh-CN" dirty="0" smtClean="0"/>
          </a:p>
          <a:p>
            <a:endParaRPr lang="en-US" altLang="zh-HK" dirty="0"/>
          </a:p>
          <a:p>
            <a:endParaRPr lang="en-US" altLang="zh-HK" dirty="0" smtClean="0"/>
          </a:p>
          <a:p>
            <a:endParaRPr lang="en-US" altLang="zh-HK" dirty="0"/>
          </a:p>
          <a:p>
            <a:endParaRPr lang="en-US" altLang="zh-HK" dirty="0" smtClean="0"/>
          </a:p>
          <a:p>
            <a:endParaRPr lang="en-US" altLang="zh-HK" dirty="0"/>
          </a:p>
          <a:p>
            <a:endParaRPr lang="en-US" altLang="zh-HK" dirty="0" smtClean="0"/>
          </a:p>
          <a:p>
            <a:endParaRPr lang="zh-HK" altLang="en-US" dirty="0"/>
          </a:p>
        </p:txBody>
      </p:sp>
      <p:sp>
        <p:nvSpPr>
          <p:cNvPr id="11" name="TextBox 10"/>
          <p:cNvSpPr txBox="1"/>
          <p:nvPr/>
        </p:nvSpPr>
        <p:spPr>
          <a:xfrm>
            <a:off x="3856856" y="4204843"/>
            <a:ext cx="4608512" cy="2308324"/>
          </a:xfrm>
          <a:prstGeom prst="rect">
            <a:avLst/>
          </a:prstGeom>
          <a:noFill/>
          <a:ln>
            <a:solidFill>
              <a:srgbClr val="00B050"/>
            </a:solidFill>
          </a:ln>
        </p:spPr>
        <p:txBody>
          <a:bodyPr wrap="square" rtlCol="0">
            <a:spAutoFit/>
          </a:bodyPr>
          <a:lstStyle/>
          <a:p>
            <a:r>
              <a:rPr lang="zh-CN" altLang="en-US" dirty="0" smtClean="0"/>
              <a:t>答：</a:t>
            </a:r>
            <a:endParaRPr lang="en-US" altLang="zh-CN" dirty="0" smtClean="0"/>
          </a:p>
          <a:p>
            <a:endParaRPr lang="en-US" altLang="zh-HK" dirty="0"/>
          </a:p>
          <a:p>
            <a:endParaRPr lang="en-US" altLang="zh-HK" dirty="0" smtClean="0"/>
          </a:p>
          <a:p>
            <a:endParaRPr lang="en-US" altLang="zh-HK" dirty="0"/>
          </a:p>
          <a:p>
            <a:endParaRPr lang="en-US" altLang="zh-HK" dirty="0" smtClean="0"/>
          </a:p>
          <a:p>
            <a:endParaRPr lang="en-US" altLang="zh-HK" dirty="0"/>
          </a:p>
          <a:p>
            <a:endParaRPr lang="en-US" altLang="zh-HK" dirty="0" smtClean="0"/>
          </a:p>
          <a:p>
            <a:endParaRPr lang="zh-HK" altLang="en-US" dirty="0"/>
          </a:p>
        </p:txBody>
      </p:sp>
    </p:spTree>
    <p:extLst>
      <p:ext uri="{BB962C8B-B14F-4D97-AF65-F5344CB8AC3E}">
        <p14:creationId xmlns:p14="http://schemas.microsoft.com/office/powerpoint/2010/main" val="275168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090" y="188640"/>
            <a:ext cx="320379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通貨膨脹有什麼問題？</a:t>
            </a:r>
            <a:endParaRPr lang="zh-HK" altLang="en-US" sz="2400" dirty="0">
              <a:latin typeface="Adobe 繁黑體 Std B" pitchFamily="34" charset="-128"/>
              <a:ea typeface="Adobe 繁黑體 Std B" pitchFamily="34" charset="-128"/>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80" y="836712"/>
            <a:ext cx="3494087"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92" y="3470671"/>
            <a:ext cx="3524250" cy="262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67944" y="381829"/>
            <a:ext cx="4752528" cy="1754326"/>
          </a:xfrm>
          <a:prstGeom prst="rect">
            <a:avLst/>
          </a:prstGeom>
          <a:noFill/>
          <a:ln>
            <a:solidFill>
              <a:schemeClr val="accent2">
                <a:lumMod val="40000"/>
                <a:lumOff val="60000"/>
              </a:schemeClr>
            </a:solidFill>
          </a:ln>
        </p:spPr>
        <p:txBody>
          <a:bodyPr wrap="square" rtlCol="0">
            <a:spAutoFit/>
          </a:bodyPr>
          <a:lstStyle/>
          <a:p>
            <a:r>
              <a:rPr lang="zh-CN" altLang="en-US" dirty="0" smtClean="0"/>
              <a:t>第一年：市場上有</a:t>
            </a:r>
            <a:r>
              <a:rPr lang="en-US" altLang="zh-CN" dirty="0" smtClean="0"/>
              <a:t>100</a:t>
            </a:r>
            <a:r>
              <a:rPr lang="zh-CN" altLang="en-US" dirty="0"/>
              <a:t>斤</a:t>
            </a:r>
            <a:r>
              <a:rPr lang="zh-CN" altLang="en-US" dirty="0" smtClean="0"/>
              <a:t>米和</a:t>
            </a:r>
            <a:r>
              <a:rPr lang="en-US" altLang="zh-CN" dirty="0" smtClean="0"/>
              <a:t>100</a:t>
            </a:r>
            <a:r>
              <a:rPr lang="zh-CN" altLang="en-US" dirty="0" smtClean="0"/>
              <a:t>元鈔票流通</a:t>
            </a:r>
            <a:r>
              <a:rPr lang="zh-CN" altLang="en-US" dirty="0"/>
              <a:t>。</a:t>
            </a:r>
            <a:endParaRPr lang="en-US" altLang="zh-CN" dirty="0" smtClean="0"/>
          </a:p>
          <a:p>
            <a:r>
              <a:rPr lang="en-US" altLang="zh-CN" dirty="0" smtClean="0"/>
              <a:t>--</a:t>
            </a:r>
            <a:r>
              <a:rPr lang="zh-CN" altLang="en-US" dirty="0" smtClean="0"/>
              <a:t>每斤米的價錢是</a:t>
            </a:r>
            <a:r>
              <a:rPr lang="en-US" altLang="zh-TW" dirty="0">
                <a:latin typeface="SimSun" panose="02010600030101010101" pitchFamily="2" charset="-122"/>
                <a:ea typeface="SimSun" panose="02010600030101010101" pitchFamily="2" charset="-122"/>
              </a:rPr>
              <a:t>? </a:t>
            </a:r>
            <a:r>
              <a:rPr lang="en-US" altLang="zh-CN" dirty="0" smtClean="0"/>
              <a:t> _________</a:t>
            </a:r>
          </a:p>
          <a:p>
            <a:endParaRPr lang="en-US" altLang="zh-HK" dirty="0" smtClean="0"/>
          </a:p>
          <a:p>
            <a:r>
              <a:rPr lang="zh-CN" altLang="en-US" dirty="0" smtClean="0"/>
              <a:t>第二年： 市場上仍有</a:t>
            </a:r>
            <a:r>
              <a:rPr lang="en-US" altLang="zh-CN" dirty="0" smtClean="0"/>
              <a:t>100</a:t>
            </a:r>
            <a:r>
              <a:rPr lang="zh-CN" altLang="en-US" dirty="0"/>
              <a:t>斤</a:t>
            </a:r>
            <a:r>
              <a:rPr lang="zh-CN" altLang="en-US" dirty="0" smtClean="0"/>
              <a:t>米，但政府多印了</a:t>
            </a:r>
            <a:r>
              <a:rPr lang="en-US" altLang="zh-CN" dirty="0" smtClean="0"/>
              <a:t>200</a:t>
            </a:r>
            <a:r>
              <a:rPr lang="zh-CN" altLang="en-US" dirty="0" smtClean="0"/>
              <a:t>元鈔票，於是合共</a:t>
            </a:r>
            <a:r>
              <a:rPr lang="en-US" altLang="zh-CN" dirty="0" smtClean="0"/>
              <a:t>300</a:t>
            </a:r>
            <a:r>
              <a:rPr lang="zh-CN" altLang="en-US" dirty="0" smtClean="0"/>
              <a:t>元鈔票流通。</a:t>
            </a:r>
            <a:endParaRPr lang="en-US" altLang="zh-HK" dirty="0"/>
          </a:p>
          <a:p>
            <a:r>
              <a:rPr lang="en-US" altLang="zh-CN" dirty="0" smtClean="0"/>
              <a:t>--</a:t>
            </a:r>
            <a:r>
              <a:rPr lang="zh-CN" altLang="en-US" dirty="0" smtClean="0"/>
              <a:t>每斤米的新價錢是</a:t>
            </a:r>
            <a:r>
              <a:rPr lang="en-US" altLang="zh-TW" dirty="0">
                <a:latin typeface="SimSun" panose="02010600030101010101" pitchFamily="2" charset="-122"/>
                <a:ea typeface="SimSun" panose="02010600030101010101" pitchFamily="2" charset="-122"/>
              </a:rPr>
              <a:t>? </a:t>
            </a:r>
            <a:r>
              <a:rPr lang="en-US" altLang="zh-CN" dirty="0" smtClean="0"/>
              <a:t>__________</a:t>
            </a:r>
            <a:endParaRPr lang="zh-HK" altLang="en-US"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859" y="2708920"/>
            <a:ext cx="315137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5032" y="6098608"/>
            <a:ext cx="3509169" cy="738664"/>
          </a:xfrm>
          <a:prstGeom prst="rect">
            <a:avLst/>
          </a:prstGeom>
          <a:solidFill>
            <a:schemeClr val="bg1">
              <a:lumMod val="95000"/>
            </a:schemeClr>
          </a:solidFill>
        </p:spPr>
        <p:txBody>
          <a:bodyPr wrap="square" rtlCol="0">
            <a:spAutoFit/>
          </a:bodyPr>
          <a:lstStyle/>
          <a:p>
            <a:r>
              <a:rPr lang="zh-CN" altLang="en-US" sz="1400" dirty="0" smtClean="0"/>
              <a:t>資料</a:t>
            </a:r>
            <a:r>
              <a:rPr lang="en-US" altLang="zh-CN" sz="1400" dirty="0" smtClean="0"/>
              <a:t>1</a:t>
            </a:r>
            <a:r>
              <a:rPr lang="zh-CN" altLang="en-US" sz="1400" dirty="0" smtClean="0"/>
              <a:t>：張</a:t>
            </a:r>
            <a:r>
              <a:rPr lang="zh-CN" altLang="en-US" sz="1400" dirty="0"/>
              <a:t>樂</a:t>
            </a:r>
            <a:r>
              <a:rPr lang="zh-CN" altLang="en-US" sz="1400" dirty="0" smtClean="0"/>
              <a:t>平</a:t>
            </a:r>
            <a:r>
              <a:rPr lang="en-US" altLang="zh-CN" sz="1400" dirty="0" smtClean="0"/>
              <a:t>《</a:t>
            </a:r>
            <a:r>
              <a:rPr lang="zh-CN" altLang="en-US" sz="1400" dirty="0" smtClean="0"/>
              <a:t>三毛流浪記</a:t>
            </a:r>
            <a:r>
              <a:rPr lang="en-US" altLang="zh-CN" sz="1400" dirty="0" smtClean="0"/>
              <a:t>》</a:t>
            </a:r>
            <a:r>
              <a:rPr lang="zh-CN" altLang="en-US" sz="1400" dirty="0" smtClean="0"/>
              <a:t>，透過一個叫作三毛的貧窮孤兒，反映</a:t>
            </a:r>
            <a:r>
              <a:rPr lang="en-US" altLang="zh-CN" sz="1400" dirty="0" smtClean="0"/>
              <a:t>1946</a:t>
            </a:r>
            <a:r>
              <a:rPr lang="zh-CN" altLang="en-US" sz="1400" dirty="0" smtClean="0"/>
              <a:t>年的上海生活。</a:t>
            </a:r>
            <a:endParaRPr lang="zh-HK" altLang="en-US" sz="1400" dirty="0"/>
          </a:p>
        </p:txBody>
      </p:sp>
      <p:sp>
        <p:nvSpPr>
          <p:cNvPr id="5" name="TextBox 4"/>
          <p:cNvSpPr txBox="1"/>
          <p:nvPr/>
        </p:nvSpPr>
        <p:spPr>
          <a:xfrm>
            <a:off x="4067944" y="52472"/>
            <a:ext cx="4752528" cy="307777"/>
          </a:xfrm>
          <a:prstGeom prst="rect">
            <a:avLst/>
          </a:prstGeom>
          <a:solidFill>
            <a:schemeClr val="bg1">
              <a:lumMod val="95000"/>
            </a:schemeClr>
          </a:solidFill>
        </p:spPr>
        <p:txBody>
          <a:bodyPr wrap="square" rtlCol="0">
            <a:spAutoFit/>
          </a:bodyPr>
          <a:lstStyle/>
          <a:p>
            <a:r>
              <a:rPr lang="zh-CN" altLang="en-US" sz="1400" dirty="0" smtClean="0"/>
              <a:t>資料</a:t>
            </a:r>
            <a:r>
              <a:rPr lang="en-US" altLang="zh-CN" sz="1400" dirty="0" smtClean="0"/>
              <a:t>2</a:t>
            </a:r>
            <a:r>
              <a:rPr lang="zh-CN" altLang="en-US" sz="1400" dirty="0" smtClean="0"/>
              <a:t>：</a:t>
            </a:r>
            <a:r>
              <a:rPr lang="zh-CN" altLang="en-US" sz="1400" smtClean="0"/>
              <a:t>通貨膨脹</a:t>
            </a:r>
            <a:r>
              <a:rPr lang="zh-CN" altLang="en-US" sz="1400" smtClean="0"/>
              <a:t>理論</a:t>
            </a:r>
            <a:endParaRPr lang="zh-HK" altLang="en-US" sz="1400" dirty="0"/>
          </a:p>
        </p:txBody>
      </p:sp>
      <p:sp>
        <p:nvSpPr>
          <p:cNvPr id="6" name="Rectangle 5"/>
          <p:cNvSpPr/>
          <p:nvPr/>
        </p:nvSpPr>
        <p:spPr>
          <a:xfrm>
            <a:off x="4067944" y="2636912"/>
            <a:ext cx="4896544" cy="2664296"/>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TextBox 13"/>
          <p:cNvSpPr txBox="1"/>
          <p:nvPr/>
        </p:nvSpPr>
        <p:spPr>
          <a:xfrm>
            <a:off x="4067944" y="2329135"/>
            <a:ext cx="4896544" cy="307777"/>
          </a:xfrm>
          <a:prstGeom prst="rect">
            <a:avLst/>
          </a:prstGeom>
          <a:solidFill>
            <a:schemeClr val="bg1">
              <a:lumMod val="95000"/>
            </a:schemeClr>
          </a:solidFill>
        </p:spPr>
        <p:txBody>
          <a:bodyPr wrap="square" rtlCol="0">
            <a:spAutoFit/>
          </a:bodyPr>
          <a:lstStyle/>
          <a:p>
            <a:r>
              <a:rPr lang="zh-CN" altLang="en-US" sz="1400" dirty="0" smtClean="0"/>
              <a:t>資料</a:t>
            </a:r>
            <a:r>
              <a:rPr lang="en-US" altLang="zh-CN" sz="1400" dirty="0"/>
              <a:t>3</a:t>
            </a:r>
            <a:r>
              <a:rPr lang="zh-CN" altLang="en-US" sz="1400" dirty="0" smtClean="0"/>
              <a:t>：國民政府的早期紙幣</a:t>
            </a:r>
            <a:r>
              <a:rPr lang="en-US" altLang="zh-CN" sz="1400" dirty="0" smtClean="0"/>
              <a:t>—</a:t>
            </a:r>
            <a:r>
              <a:rPr lang="zh-CN" altLang="en-US" sz="1400" dirty="0" smtClean="0"/>
              <a:t>法幣（</a:t>
            </a:r>
            <a:r>
              <a:rPr lang="en-US" altLang="zh-CN" sz="1400" dirty="0" smtClean="0"/>
              <a:t>1935-1948</a:t>
            </a:r>
            <a:r>
              <a:rPr lang="zh-CN" altLang="en-US" sz="1400" dirty="0" smtClean="0"/>
              <a:t>）</a:t>
            </a:r>
            <a:endParaRPr lang="zh-HK" altLang="en-US" sz="1400" dirty="0"/>
          </a:p>
        </p:txBody>
      </p:sp>
      <p:sp>
        <p:nvSpPr>
          <p:cNvPr id="9" name="TextBox 8"/>
          <p:cNvSpPr txBox="1"/>
          <p:nvPr/>
        </p:nvSpPr>
        <p:spPr>
          <a:xfrm>
            <a:off x="3978188" y="5388879"/>
            <a:ext cx="5076056" cy="1323439"/>
          </a:xfrm>
          <a:prstGeom prst="rect">
            <a:avLst/>
          </a:prstGeom>
          <a:noFill/>
          <a:ln w="19050">
            <a:solidFill>
              <a:srgbClr val="C00000"/>
            </a:solidFill>
          </a:ln>
        </p:spPr>
        <p:txBody>
          <a:bodyPr wrap="square" rtlCol="0">
            <a:spAutoFit/>
          </a:bodyPr>
          <a:lstStyle/>
          <a:p>
            <a:r>
              <a:rPr lang="zh-CN" altLang="en-US" sz="1600" dirty="0" smtClean="0"/>
              <a:t>問題：</a:t>
            </a:r>
            <a:endParaRPr lang="en-US" altLang="zh-CN" sz="1600" dirty="0" smtClean="0"/>
          </a:p>
          <a:p>
            <a:r>
              <a:rPr lang="en-US" altLang="zh-CN" sz="1600" dirty="0" smtClean="0"/>
              <a:t>1. </a:t>
            </a:r>
            <a:r>
              <a:rPr lang="zh-CN" altLang="en-US" sz="1600" dirty="0" smtClean="0"/>
              <a:t>為何法幣的面額愈來愈大</a:t>
            </a:r>
            <a:r>
              <a:rPr lang="en-US" altLang="zh-TW" sz="1600" dirty="0" smtClean="0">
                <a:latin typeface="SimSun" panose="02010600030101010101" pitchFamily="2" charset="-122"/>
                <a:ea typeface="SimSun" panose="02010600030101010101" pitchFamily="2" charset="-122"/>
              </a:rPr>
              <a:t>?</a:t>
            </a:r>
          </a:p>
          <a:p>
            <a:pPr marL="342900" indent="-342900">
              <a:buAutoNum type="arabicPeriod"/>
            </a:pPr>
            <a:endParaRPr lang="en-US" altLang="zh-TW" sz="1600" dirty="0">
              <a:latin typeface="SimSun" panose="02010600030101010101" pitchFamily="2" charset="-122"/>
              <a:ea typeface="SimSun" panose="02010600030101010101" pitchFamily="2" charset="-122"/>
            </a:endParaRPr>
          </a:p>
          <a:p>
            <a:endParaRPr lang="en-US" altLang="zh-TW" sz="1600" dirty="0"/>
          </a:p>
          <a:p>
            <a:endParaRPr lang="en-US" altLang="zh-TW" sz="1600" dirty="0" smtClean="0">
              <a:latin typeface="SimSun" panose="02010600030101010101" pitchFamily="2" charset="-122"/>
              <a:ea typeface="SimSun" panose="02010600030101010101" pitchFamily="2" charset="-122"/>
            </a:endParaRPr>
          </a:p>
        </p:txBody>
      </p:sp>
      <p:sp>
        <p:nvSpPr>
          <p:cNvPr id="10" name="TextBox 9"/>
          <p:cNvSpPr txBox="1"/>
          <p:nvPr/>
        </p:nvSpPr>
        <p:spPr>
          <a:xfrm>
            <a:off x="7260733" y="2771636"/>
            <a:ext cx="911667"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400" dirty="0" smtClean="0"/>
              <a:t>早期法幣</a:t>
            </a:r>
            <a:endParaRPr lang="zh-HK" altLang="en-US" sz="1400" dirty="0"/>
          </a:p>
        </p:txBody>
      </p:sp>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9623" y="4020727"/>
            <a:ext cx="3024336" cy="116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861389" y="4874509"/>
            <a:ext cx="911667"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400" dirty="0" smtClean="0"/>
              <a:t>後期法幣</a:t>
            </a:r>
            <a:endParaRPr lang="zh-HK" altLang="en-US" sz="1400" dirty="0"/>
          </a:p>
        </p:txBody>
      </p:sp>
      <p:sp>
        <p:nvSpPr>
          <p:cNvPr id="7" name="矩形 6"/>
          <p:cNvSpPr/>
          <p:nvPr/>
        </p:nvSpPr>
        <p:spPr>
          <a:xfrm>
            <a:off x="4073246" y="5934745"/>
            <a:ext cx="5328592" cy="307777"/>
          </a:xfrm>
          <a:prstGeom prst="rect">
            <a:avLst/>
          </a:prstGeom>
        </p:spPr>
        <p:txBody>
          <a:bodyPr wrap="square">
            <a:spAutoFit/>
          </a:bodyPr>
          <a:lstStyle/>
          <a:p>
            <a:r>
              <a:rPr lang="zh-CN" altLang="en-US" sz="1400" dirty="0">
                <a:solidFill>
                  <a:srgbClr val="FF0000"/>
                </a:solidFill>
              </a:rPr>
              <a:t>（鈔票愈來愈不值錢，把面值增大，方便使用，也減低成本！</a:t>
            </a:r>
            <a:r>
              <a:rPr lang="zh-CN" altLang="en-US" sz="1400" dirty="0" smtClean="0">
                <a:solidFill>
                  <a:srgbClr val="FF0000"/>
                </a:solidFill>
              </a:rPr>
              <a:t>）</a:t>
            </a:r>
            <a:endParaRPr lang="en-US" altLang="zh-CN" sz="1400" dirty="0" smtClean="0">
              <a:solidFill>
                <a:srgbClr val="FF0000"/>
              </a:solidFill>
            </a:endParaRPr>
          </a:p>
        </p:txBody>
      </p:sp>
      <p:sp>
        <p:nvSpPr>
          <p:cNvPr id="8" name="矩形 7"/>
          <p:cNvSpPr/>
          <p:nvPr/>
        </p:nvSpPr>
        <p:spPr>
          <a:xfrm>
            <a:off x="3978188" y="6154990"/>
            <a:ext cx="5165812" cy="584775"/>
          </a:xfrm>
          <a:prstGeom prst="rect">
            <a:avLst/>
          </a:prstGeom>
        </p:spPr>
        <p:txBody>
          <a:bodyPr wrap="square">
            <a:spAutoFit/>
          </a:bodyPr>
          <a:lstStyle/>
          <a:p>
            <a:r>
              <a:rPr lang="en-US" altLang="zh-CN" sz="1600" dirty="0"/>
              <a:t>2. </a:t>
            </a:r>
            <a:r>
              <a:rPr lang="zh-CN" altLang="en-US" sz="1600" dirty="0"/>
              <a:t>參考左圖，以「三毛買米」為題，寫一下身處</a:t>
            </a:r>
            <a:r>
              <a:rPr lang="en-US" altLang="zh-CN" sz="1600" dirty="0" smtClean="0"/>
              <a:t>1946</a:t>
            </a:r>
            <a:r>
              <a:rPr lang="zh-CN" altLang="en-US" sz="1600" dirty="0" smtClean="0"/>
              <a:t>年上海</a:t>
            </a:r>
            <a:r>
              <a:rPr lang="zh-CN" altLang="en-US" sz="1600" dirty="0"/>
              <a:t>的生活苦況。</a:t>
            </a:r>
            <a:endParaRPr lang="zh-HK" altLang="en-US" sz="1600" dirty="0"/>
          </a:p>
        </p:txBody>
      </p:sp>
    </p:spTree>
    <p:extLst>
      <p:ext uri="{BB962C8B-B14F-4D97-AF65-F5344CB8AC3E}">
        <p14:creationId xmlns:p14="http://schemas.microsoft.com/office/powerpoint/2010/main" val="31504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2699734"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通脹背後的主因</a:t>
            </a:r>
            <a:r>
              <a:rPr lang="zh-CN" altLang="en-US" sz="2400" dirty="0">
                <a:latin typeface="Adobe 繁黑體 Std B" pitchFamily="34" charset="-128"/>
                <a:ea typeface="Adobe 繁黑體 Std B" pitchFamily="34" charset="-128"/>
              </a:rPr>
              <a:t>？</a:t>
            </a:r>
            <a:endParaRPr lang="zh-HK" altLang="en-US" sz="2400" dirty="0">
              <a:latin typeface="Adobe 繁黑體 Std B" pitchFamily="34" charset="-128"/>
              <a:ea typeface="Adobe 繁黑體 Std B" pitchFamily="34" charset="-128"/>
            </a:endParaRPr>
          </a:p>
        </p:txBody>
      </p:sp>
      <p:graphicFrame>
        <p:nvGraphicFramePr>
          <p:cNvPr id="6" name="Table 5"/>
          <p:cNvGraphicFramePr>
            <a:graphicFrameLocks noGrp="1"/>
          </p:cNvGraphicFramePr>
          <p:nvPr>
            <p:extLst>
              <p:ext uri="{D42A27DB-BD31-4B8C-83A1-F6EECF244321}">
                <p14:modId xmlns:p14="http://schemas.microsoft.com/office/powerpoint/2010/main" val="2341206205"/>
              </p:ext>
            </p:extLst>
          </p:nvPr>
        </p:nvGraphicFramePr>
        <p:xfrm>
          <a:off x="288090" y="982132"/>
          <a:ext cx="8064895" cy="1849120"/>
        </p:xfrm>
        <a:graphic>
          <a:graphicData uri="http://schemas.openxmlformats.org/drawingml/2006/table">
            <a:tbl>
              <a:tblPr firstRow="1" bandRow="1">
                <a:tableStyleId>{5C22544A-7EE6-4342-B048-85BDC9FD1C3A}</a:tableStyleId>
              </a:tblPr>
              <a:tblGrid>
                <a:gridCol w="1612979">
                  <a:extLst>
                    <a:ext uri="{9D8B030D-6E8A-4147-A177-3AD203B41FA5}">
                      <a16:colId xmlns:a16="http://schemas.microsoft.com/office/drawing/2014/main" val="20000"/>
                    </a:ext>
                  </a:extLst>
                </a:gridCol>
                <a:gridCol w="1612979">
                  <a:extLst>
                    <a:ext uri="{9D8B030D-6E8A-4147-A177-3AD203B41FA5}">
                      <a16:colId xmlns:a16="http://schemas.microsoft.com/office/drawing/2014/main" val="20001"/>
                    </a:ext>
                  </a:extLst>
                </a:gridCol>
                <a:gridCol w="1612979">
                  <a:extLst>
                    <a:ext uri="{9D8B030D-6E8A-4147-A177-3AD203B41FA5}">
                      <a16:colId xmlns:a16="http://schemas.microsoft.com/office/drawing/2014/main" val="20002"/>
                    </a:ext>
                  </a:extLst>
                </a:gridCol>
                <a:gridCol w="1612979">
                  <a:extLst>
                    <a:ext uri="{9D8B030D-6E8A-4147-A177-3AD203B41FA5}">
                      <a16:colId xmlns:a16="http://schemas.microsoft.com/office/drawing/2014/main" val="20003"/>
                    </a:ext>
                  </a:extLst>
                </a:gridCol>
                <a:gridCol w="1612979">
                  <a:extLst>
                    <a:ext uri="{9D8B030D-6E8A-4147-A177-3AD203B41FA5}">
                      <a16:colId xmlns:a16="http://schemas.microsoft.com/office/drawing/2014/main" val="20004"/>
                    </a:ext>
                  </a:extLst>
                </a:gridCol>
              </a:tblGrid>
              <a:tr h="0">
                <a:tc>
                  <a:txBody>
                    <a:bodyPr/>
                    <a:lstStyle/>
                    <a:p>
                      <a:r>
                        <a:rPr lang="zh-CN" altLang="en-US" dirty="0" smtClean="0"/>
                        <a:t>年份</a:t>
                      </a:r>
                      <a:endParaRPr lang="zh-HK" altLang="en-US" dirty="0"/>
                    </a:p>
                  </a:txBody>
                  <a:tcPr/>
                </a:tc>
                <a:tc>
                  <a:txBody>
                    <a:bodyPr/>
                    <a:lstStyle/>
                    <a:p>
                      <a:r>
                        <a:rPr lang="zh-CN" altLang="en-US" dirty="0" smtClean="0"/>
                        <a:t>政府收入</a:t>
                      </a:r>
                      <a:endParaRPr lang="zh-HK" altLang="en-US" dirty="0"/>
                    </a:p>
                  </a:txBody>
                  <a:tcPr/>
                </a:tc>
                <a:tc>
                  <a:txBody>
                    <a:bodyPr/>
                    <a:lstStyle/>
                    <a:p>
                      <a:r>
                        <a:rPr lang="zh-CN" altLang="en-US" dirty="0" smtClean="0"/>
                        <a:t>政府支出</a:t>
                      </a:r>
                      <a:endParaRPr lang="zh-HK" altLang="en-US" dirty="0"/>
                    </a:p>
                  </a:txBody>
                  <a:tcPr/>
                </a:tc>
                <a:tc>
                  <a:txBody>
                    <a:bodyPr/>
                    <a:lstStyle/>
                    <a:p>
                      <a:r>
                        <a:rPr lang="zh-CN" altLang="en-US" dirty="0" smtClean="0"/>
                        <a:t>財政赤字</a:t>
                      </a:r>
                      <a:endParaRPr lang="zh-HK" altLang="en-US" dirty="0"/>
                    </a:p>
                  </a:txBody>
                  <a:tcPr/>
                </a:tc>
                <a:tc>
                  <a:txBody>
                    <a:bodyPr/>
                    <a:lstStyle/>
                    <a:p>
                      <a:r>
                        <a:rPr lang="zh-CN" altLang="en-US" dirty="0" smtClean="0"/>
                        <a:t>增發法幣量</a:t>
                      </a:r>
                      <a:endParaRPr lang="zh-HK" altLang="en-US" dirty="0"/>
                    </a:p>
                  </a:txBody>
                  <a:tcPr/>
                </a:tc>
                <a:extLst>
                  <a:ext uri="{0D108BD9-81ED-4DB2-BD59-A6C34878D82A}">
                    <a16:rowId xmlns:a16="http://schemas.microsoft.com/office/drawing/2014/main" val="10000"/>
                  </a:ext>
                </a:extLst>
              </a:tr>
              <a:tr h="370840">
                <a:tc>
                  <a:txBody>
                    <a:bodyPr/>
                    <a:lstStyle/>
                    <a:p>
                      <a:r>
                        <a:rPr lang="en-US" altLang="zh-HK" dirty="0" smtClean="0"/>
                        <a:t>1945</a:t>
                      </a:r>
                      <a:endParaRPr lang="zh-HK" altLang="en-US" dirty="0"/>
                    </a:p>
                  </a:txBody>
                  <a:tcPr/>
                </a:tc>
                <a:tc>
                  <a:txBody>
                    <a:bodyPr/>
                    <a:lstStyle/>
                    <a:p>
                      <a:r>
                        <a:rPr lang="en-US" altLang="zh-HK" dirty="0" smtClean="0"/>
                        <a:t>1,241,389</a:t>
                      </a:r>
                      <a:endParaRPr lang="zh-HK" altLang="en-US" dirty="0"/>
                    </a:p>
                  </a:txBody>
                  <a:tcPr/>
                </a:tc>
                <a:tc>
                  <a:txBody>
                    <a:bodyPr/>
                    <a:lstStyle/>
                    <a:p>
                      <a:r>
                        <a:rPr lang="en-US" altLang="zh-HK" dirty="0" smtClean="0"/>
                        <a:t>2,348,085</a:t>
                      </a:r>
                      <a:endParaRPr lang="zh-HK" altLang="en-US" dirty="0"/>
                    </a:p>
                  </a:txBody>
                  <a:tcPr/>
                </a:tc>
                <a:tc>
                  <a:txBody>
                    <a:bodyPr/>
                    <a:lstStyle/>
                    <a:p>
                      <a:r>
                        <a:rPr lang="en-US" altLang="zh-HK" dirty="0" smtClean="0"/>
                        <a:t>1,106,696</a:t>
                      </a:r>
                      <a:endParaRPr lang="zh-HK" altLang="en-US" dirty="0"/>
                    </a:p>
                  </a:txBody>
                  <a:tcPr/>
                </a:tc>
                <a:tc>
                  <a:txBody>
                    <a:bodyPr/>
                    <a:lstStyle/>
                    <a:p>
                      <a:r>
                        <a:rPr lang="en-US" altLang="zh-HK" dirty="0" smtClean="0"/>
                        <a:t>842,400</a:t>
                      </a:r>
                      <a:endParaRPr lang="zh-HK" altLang="en-US" dirty="0"/>
                    </a:p>
                  </a:txBody>
                  <a:tcPr/>
                </a:tc>
                <a:extLst>
                  <a:ext uri="{0D108BD9-81ED-4DB2-BD59-A6C34878D82A}">
                    <a16:rowId xmlns:a16="http://schemas.microsoft.com/office/drawing/2014/main" val="10001"/>
                  </a:ext>
                </a:extLst>
              </a:tr>
              <a:tr h="370840">
                <a:tc>
                  <a:txBody>
                    <a:bodyPr/>
                    <a:lstStyle/>
                    <a:p>
                      <a:r>
                        <a:rPr lang="en-US" altLang="zh-HK" dirty="0" smtClean="0"/>
                        <a:t>1946</a:t>
                      </a:r>
                      <a:endParaRPr lang="zh-HK" altLang="en-US" dirty="0"/>
                    </a:p>
                  </a:txBody>
                  <a:tcPr/>
                </a:tc>
                <a:tc>
                  <a:txBody>
                    <a:bodyPr/>
                    <a:lstStyle/>
                    <a:p>
                      <a:r>
                        <a:rPr lang="en-US" altLang="zh-HK" dirty="0" smtClean="0"/>
                        <a:t>2,876,988</a:t>
                      </a:r>
                      <a:endParaRPr lang="zh-HK" altLang="en-US" dirty="0"/>
                    </a:p>
                  </a:txBody>
                  <a:tcPr/>
                </a:tc>
                <a:tc>
                  <a:txBody>
                    <a:bodyPr/>
                    <a:lstStyle/>
                    <a:p>
                      <a:r>
                        <a:rPr lang="en-US" altLang="zh-HK" dirty="0" smtClean="0"/>
                        <a:t>7,574,790</a:t>
                      </a:r>
                      <a:endParaRPr lang="zh-HK" altLang="en-US" dirty="0"/>
                    </a:p>
                  </a:txBody>
                  <a:tcPr/>
                </a:tc>
                <a:tc>
                  <a:txBody>
                    <a:bodyPr/>
                    <a:lstStyle/>
                    <a:p>
                      <a:r>
                        <a:rPr lang="en-US" altLang="zh-HK" dirty="0" smtClean="0"/>
                        <a:t>4,697,802</a:t>
                      </a:r>
                      <a:endParaRPr lang="zh-HK" altLang="en-US" dirty="0"/>
                    </a:p>
                  </a:txBody>
                  <a:tcPr/>
                </a:tc>
                <a:tc>
                  <a:txBody>
                    <a:bodyPr/>
                    <a:lstStyle/>
                    <a:p>
                      <a:r>
                        <a:rPr lang="en-US" altLang="zh-HK" dirty="0" smtClean="0"/>
                        <a:t>2,644,200</a:t>
                      </a:r>
                      <a:endParaRPr lang="zh-HK" altLang="en-US" dirty="0"/>
                    </a:p>
                  </a:txBody>
                  <a:tcPr/>
                </a:tc>
                <a:extLst>
                  <a:ext uri="{0D108BD9-81ED-4DB2-BD59-A6C34878D82A}">
                    <a16:rowId xmlns:a16="http://schemas.microsoft.com/office/drawing/2014/main" val="10002"/>
                  </a:ext>
                </a:extLst>
              </a:tr>
              <a:tr h="370840">
                <a:tc>
                  <a:txBody>
                    <a:bodyPr/>
                    <a:lstStyle/>
                    <a:p>
                      <a:r>
                        <a:rPr lang="en-US" altLang="zh-HK" dirty="0" smtClean="0"/>
                        <a:t>1947</a:t>
                      </a:r>
                      <a:endParaRPr lang="zh-HK" altLang="en-US" dirty="0"/>
                    </a:p>
                  </a:txBody>
                  <a:tcPr/>
                </a:tc>
                <a:tc>
                  <a:txBody>
                    <a:bodyPr/>
                    <a:lstStyle/>
                    <a:p>
                      <a:r>
                        <a:rPr lang="en-US" altLang="zh-HK" dirty="0" smtClean="0"/>
                        <a:t>14,064,383</a:t>
                      </a:r>
                      <a:endParaRPr lang="zh-HK" altLang="en-US" dirty="0"/>
                    </a:p>
                  </a:txBody>
                  <a:tcPr/>
                </a:tc>
                <a:tc>
                  <a:txBody>
                    <a:bodyPr/>
                    <a:lstStyle/>
                    <a:p>
                      <a:r>
                        <a:rPr lang="en-US" altLang="zh-HK" dirty="0" smtClean="0"/>
                        <a:t>43,393,895</a:t>
                      </a:r>
                      <a:endParaRPr lang="zh-HK" altLang="en-US" dirty="0"/>
                    </a:p>
                  </a:txBody>
                  <a:tcPr/>
                </a:tc>
                <a:tc>
                  <a:txBody>
                    <a:bodyPr/>
                    <a:lstStyle/>
                    <a:p>
                      <a:r>
                        <a:rPr lang="en-US" altLang="zh-HK" dirty="0" smtClean="0"/>
                        <a:t>29,329,512</a:t>
                      </a:r>
                      <a:endParaRPr lang="zh-HK" altLang="en-US" dirty="0"/>
                    </a:p>
                  </a:txBody>
                  <a:tcPr/>
                </a:tc>
                <a:tc>
                  <a:txBody>
                    <a:bodyPr/>
                    <a:lstStyle/>
                    <a:p>
                      <a:r>
                        <a:rPr lang="en-US" altLang="zh-HK" dirty="0" smtClean="0"/>
                        <a:t>29,462,400</a:t>
                      </a:r>
                      <a:endParaRPr lang="zh-HK" altLang="en-US" dirty="0"/>
                    </a:p>
                  </a:txBody>
                  <a:tcPr/>
                </a:tc>
                <a:extLst>
                  <a:ext uri="{0D108BD9-81ED-4DB2-BD59-A6C34878D82A}">
                    <a16:rowId xmlns:a16="http://schemas.microsoft.com/office/drawing/2014/main" val="10003"/>
                  </a:ext>
                </a:extLst>
              </a:tr>
              <a:tr h="370840">
                <a:tc>
                  <a:txBody>
                    <a:bodyPr/>
                    <a:lstStyle/>
                    <a:p>
                      <a:r>
                        <a:rPr lang="en-US" altLang="zh-HK" dirty="0" smtClean="0"/>
                        <a:t>1948</a:t>
                      </a:r>
                      <a:endParaRPr lang="zh-HK" altLang="en-US" dirty="0"/>
                    </a:p>
                  </a:txBody>
                  <a:tcPr/>
                </a:tc>
                <a:tc>
                  <a:txBody>
                    <a:bodyPr/>
                    <a:lstStyle/>
                    <a:p>
                      <a:r>
                        <a:rPr lang="en-US" altLang="zh-HK" dirty="0" smtClean="0"/>
                        <a:t>220,905,475</a:t>
                      </a:r>
                      <a:endParaRPr lang="zh-HK" altLang="en-US" dirty="0"/>
                    </a:p>
                  </a:txBody>
                  <a:tcPr/>
                </a:tc>
                <a:tc>
                  <a:txBody>
                    <a:bodyPr/>
                    <a:lstStyle/>
                    <a:p>
                      <a:r>
                        <a:rPr lang="en-US" altLang="zh-HK" dirty="0" smtClean="0"/>
                        <a:t>655,471,087</a:t>
                      </a:r>
                      <a:endParaRPr lang="zh-HK" altLang="en-US" dirty="0"/>
                    </a:p>
                  </a:txBody>
                  <a:tcPr/>
                </a:tc>
                <a:tc>
                  <a:txBody>
                    <a:bodyPr/>
                    <a:lstStyle/>
                    <a:p>
                      <a:r>
                        <a:rPr lang="en-US" altLang="zh-HK" dirty="0" smtClean="0"/>
                        <a:t>435,565,612</a:t>
                      </a:r>
                      <a:endParaRPr lang="zh-HK" altLang="en-US" dirty="0"/>
                    </a:p>
                  </a:txBody>
                  <a:tcPr/>
                </a:tc>
                <a:tc>
                  <a:txBody>
                    <a:bodyPr/>
                    <a:lstStyle/>
                    <a:p>
                      <a:r>
                        <a:rPr lang="en-US" altLang="zh-HK" dirty="0" smtClean="0"/>
                        <a:t>163,331,800</a:t>
                      </a:r>
                      <a:endParaRPr lang="zh-HK" altLang="en-US" dirty="0"/>
                    </a:p>
                  </a:txBody>
                  <a:tcPr/>
                </a:tc>
                <a:extLst>
                  <a:ext uri="{0D108BD9-81ED-4DB2-BD59-A6C34878D82A}">
                    <a16:rowId xmlns:a16="http://schemas.microsoft.com/office/drawing/2014/main" val="1000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14943008"/>
              </p:ext>
            </p:extLst>
          </p:nvPr>
        </p:nvGraphicFramePr>
        <p:xfrm>
          <a:off x="291191" y="3501008"/>
          <a:ext cx="3347806" cy="1691640"/>
        </p:xfrm>
        <a:graphic>
          <a:graphicData uri="http://schemas.openxmlformats.org/drawingml/2006/table">
            <a:tbl>
              <a:tblPr firstRow="1" bandRow="1">
                <a:tableStyleId>{93296810-A885-4BE3-A3E7-6D5BEEA58F35}</a:tableStyleId>
              </a:tblPr>
              <a:tblGrid>
                <a:gridCol w="1673903">
                  <a:extLst>
                    <a:ext uri="{9D8B030D-6E8A-4147-A177-3AD203B41FA5}">
                      <a16:colId xmlns:a16="http://schemas.microsoft.com/office/drawing/2014/main" val="20000"/>
                    </a:ext>
                  </a:extLst>
                </a:gridCol>
                <a:gridCol w="1673903">
                  <a:extLst>
                    <a:ext uri="{9D8B030D-6E8A-4147-A177-3AD203B41FA5}">
                      <a16:colId xmlns:a16="http://schemas.microsoft.com/office/drawing/2014/main" val="20001"/>
                    </a:ext>
                  </a:extLst>
                </a:gridCol>
              </a:tblGrid>
              <a:tr h="370840">
                <a:tc>
                  <a:txBody>
                    <a:bodyPr/>
                    <a:lstStyle/>
                    <a:p>
                      <a:pPr algn="ctr"/>
                      <a:r>
                        <a:rPr lang="zh-CN" altLang="en-US" sz="1600" dirty="0" smtClean="0"/>
                        <a:t>日期</a:t>
                      </a:r>
                      <a:endParaRPr lang="zh-HK" altLang="en-US" sz="1600" dirty="0"/>
                    </a:p>
                  </a:txBody>
                  <a:tcPr/>
                </a:tc>
                <a:tc>
                  <a:txBody>
                    <a:bodyPr/>
                    <a:lstStyle/>
                    <a:p>
                      <a:pPr algn="ctr"/>
                      <a:r>
                        <a:rPr lang="zh-CN" altLang="en-US" sz="1600" dirty="0" smtClean="0"/>
                        <a:t>事件</a:t>
                      </a:r>
                      <a:endParaRPr lang="zh-HK" altLang="en-US" sz="1600" dirty="0"/>
                    </a:p>
                  </a:txBody>
                  <a:tcPr/>
                </a:tc>
                <a:extLst>
                  <a:ext uri="{0D108BD9-81ED-4DB2-BD59-A6C34878D82A}">
                    <a16:rowId xmlns:a16="http://schemas.microsoft.com/office/drawing/2014/main" val="10000"/>
                  </a:ext>
                </a:extLst>
              </a:tr>
              <a:tr h="370840">
                <a:tc>
                  <a:txBody>
                    <a:bodyPr/>
                    <a:lstStyle/>
                    <a:p>
                      <a:pPr algn="ctr"/>
                      <a:r>
                        <a:rPr lang="en-US" altLang="zh-HK" sz="1600" dirty="0" smtClean="0"/>
                        <a:t>1945</a:t>
                      </a:r>
                      <a:r>
                        <a:rPr lang="zh-CN" altLang="en-US" sz="1600" dirty="0" smtClean="0"/>
                        <a:t>年</a:t>
                      </a:r>
                      <a:r>
                        <a:rPr lang="en-US" altLang="zh-CN" sz="1600" dirty="0" smtClean="0"/>
                        <a:t>8</a:t>
                      </a:r>
                      <a:r>
                        <a:rPr lang="zh-CN" altLang="en-US" sz="1600" dirty="0" smtClean="0"/>
                        <a:t>月</a:t>
                      </a:r>
                      <a:endParaRPr lang="zh-HK" altLang="en-US" sz="1600" dirty="0"/>
                    </a:p>
                  </a:txBody>
                  <a:tcPr/>
                </a:tc>
                <a:tc>
                  <a:txBody>
                    <a:bodyPr/>
                    <a:lstStyle/>
                    <a:p>
                      <a:pPr algn="ctr"/>
                      <a:r>
                        <a:rPr lang="zh-CN" altLang="en-US" sz="1600" dirty="0" smtClean="0"/>
                        <a:t>日本投降</a:t>
                      </a:r>
                      <a:endParaRPr lang="zh-HK" altLang="en-US" sz="1600" dirty="0"/>
                    </a:p>
                  </a:txBody>
                  <a:tcPr/>
                </a:tc>
                <a:extLst>
                  <a:ext uri="{0D108BD9-81ED-4DB2-BD59-A6C34878D82A}">
                    <a16:rowId xmlns:a16="http://schemas.microsoft.com/office/drawing/2014/main" val="10001"/>
                  </a:ext>
                </a:extLst>
              </a:tr>
              <a:tr h="370840">
                <a:tc>
                  <a:txBody>
                    <a:bodyPr/>
                    <a:lstStyle/>
                    <a:p>
                      <a:pPr algn="ctr"/>
                      <a:r>
                        <a:rPr lang="en-US" altLang="zh-HK" sz="1600" dirty="0" smtClean="0"/>
                        <a:t>1946</a:t>
                      </a:r>
                      <a:r>
                        <a:rPr lang="zh-CN" altLang="en-US" sz="1600" dirty="0" smtClean="0"/>
                        <a:t>年</a:t>
                      </a:r>
                      <a:r>
                        <a:rPr lang="en-US" altLang="zh-CN" sz="1600" dirty="0" smtClean="0"/>
                        <a:t>1</a:t>
                      </a:r>
                      <a:r>
                        <a:rPr lang="zh-CN" altLang="en-US" sz="1600" dirty="0" smtClean="0"/>
                        <a:t>月</a:t>
                      </a:r>
                      <a:endParaRPr lang="zh-HK" altLang="en-US" sz="1600" dirty="0"/>
                    </a:p>
                  </a:txBody>
                  <a:tcPr/>
                </a:tc>
                <a:tc>
                  <a:txBody>
                    <a:bodyPr/>
                    <a:lstStyle/>
                    <a:p>
                      <a:pPr algn="ctr"/>
                      <a:r>
                        <a:rPr lang="zh-CN" altLang="en-US" sz="1600" dirty="0" smtClean="0"/>
                        <a:t>國共停火協定</a:t>
                      </a:r>
                      <a:endParaRPr lang="zh-HK" altLang="en-US" sz="1600" dirty="0"/>
                    </a:p>
                  </a:txBody>
                  <a:tcPr/>
                </a:tc>
                <a:extLst>
                  <a:ext uri="{0D108BD9-81ED-4DB2-BD59-A6C34878D82A}">
                    <a16:rowId xmlns:a16="http://schemas.microsoft.com/office/drawing/2014/main" val="10002"/>
                  </a:ext>
                </a:extLst>
              </a:tr>
              <a:tr h="370840">
                <a:tc>
                  <a:txBody>
                    <a:bodyPr/>
                    <a:lstStyle/>
                    <a:p>
                      <a:pPr algn="ctr"/>
                      <a:r>
                        <a:rPr lang="en-US" altLang="zh-HK" sz="1600" dirty="0" smtClean="0"/>
                        <a:t>1947</a:t>
                      </a:r>
                      <a:r>
                        <a:rPr lang="zh-CN" altLang="en-US" sz="1600" dirty="0" smtClean="0"/>
                        <a:t>年</a:t>
                      </a:r>
                      <a:r>
                        <a:rPr lang="en-US" altLang="zh-CN" sz="1600" dirty="0" smtClean="0"/>
                        <a:t>3</a:t>
                      </a:r>
                      <a:r>
                        <a:rPr lang="zh-CN" altLang="en-US" sz="1600" dirty="0" smtClean="0"/>
                        <a:t>月</a:t>
                      </a:r>
                      <a:endParaRPr lang="zh-HK" altLang="en-US" sz="1600" dirty="0"/>
                    </a:p>
                  </a:txBody>
                  <a:tcPr/>
                </a:tc>
                <a:tc>
                  <a:txBody>
                    <a:bodyPr/>
                    <a:lstStyle/>
                    <a:p>
                      <a:pPr algn="ctr"/>
                      <a:r>
                        <a:rPr lang="zh-CN" altLang="en-US" sz="1600" dirty="0" smtClean="0"/>
                        <a:t>國共談判破裂，全面開戰</a:t>
                      </a:r>
                      <a:endParaRPr lang="zh-HK" altLang="en-US" sz="16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91190" y="725191"/>
            <a:ext cx="3128682"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400" dirty="0" smtClean="0"/>
              <a:t>資料</a:t>
            </a:r>
            <a:r>
              <a:rPr lang="en-US" altLang="zh-CN" sz="1400" dirty="0" smtClean="0"/>
              <a:t>1</a:t>
            </a:r>
            <a:r>
              <a:rPr lang="zh-CN" altLang="en-US" sz="1400" dirty="0" smtClean="0"/>
              <a:t>：國民政府財政（單位</a:t>
            </a:r>
            <a:r>
              <a:rPr lang="en-US" altLang="zh-CN" sz="1400" dirty="0"/>
              <a:t>:</a:t>
            </a:r>
            <a:r>
              <a:rPr lang="zh-CN" altLang="en-US" sz="1400" dirty="0" smtClean="0"/>
              <a:t>百萬元）</a:t>
            </a:r>
            <a:endParaRPr lang="zh-HK" altLang="en-US" sz="1400" dirty="0"/>
          </a:p>
        </p:txBody>
      </p:sp>
      <p:sp>
        <p:nvSpPr>
          <p:cNvPr id="9" name="TextBox 8"/>
          <p:cNvSpPr txBox="1"/>
          <p:nvPr/>
        </p:nvSpPr>
        <p:spPr>
          <a:xfrm>
            <a:off x="291191" y="3203103"/>
            <a:ext cx="1544505"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400" dirty="0" smtClean="0"/>
              <a:t>資料</a:t>
            </a:r>
            <a:r>
              <a:rPr lang="en-US" altLang="zh-CN" sz="1400" dirty="0" smtClean="0"/>
              <a:t>2</a:t>
            </a:r>
            <a:r>
              <a:rPr lang="zh-CN" altLang="en-US" sz="1400" dirty="0" smtClean="0"/>
              <a:t>：大事年表</a:t>
            </a:r>
            <a:endParaRPr lang="zh-HK" altLang="en-US" sz="1400"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481" y="3510880"/>
            <a:ext cx="2736304" cy="3020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904481" y="3205806"/>
            <a:ext cx="1544505"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400" dirty="0" smtClean="0"/>
              <a:t>資料</a:t>
            </a:r>
            <a:r>
              <a:rPr lang="en-US" altLang="zh-CN" sz="1400" dirty="0"/>
              <a:t>3</a:t>
            </a:r>
            <a:r>
              <a:rPr lang="zh-CN" altLang="en-US" sz="1400" dirty="0" smtClean="0"/>
              <a:t>：報紙新聞</a:t>
            </a:r>
            <a:endParaRPr lang="zh-HK" altLang="en-US" sz="1400" dirty="0"/>
          </a:p>
        </p:txBody>
      </p:sp>
      <p:sp>
        <p:nvSpPr>
          <p:cNvPr id="7" name="TextBox 6"/>
          <p:cNvSpPr txBox="1"/>
          <p:nvPr/>
        </p:nvSpPr>
        <p:spPr>
          <a:xfrm>
            <a:off x="6812854" y="3183630"/>
            <a:ext cx="2088232" cy="3539430"/>
          </a:xfrm>
          <a:prstGeom prst="rect">
            <a:avLst/>
          </a:prstGeom>
          <a:noFill/>
          <a:ln w="28575">
            <a:solidFill>
              <a:srgbClr val="C00000"/>
            </a:solidFill>
          </a:ln>
        </p:spPr>
        <p:txBody>
          <a:bodyPr wrap="square" rtlCol="0">
            <a:spAutoFit/>
          </a:bodyPr>
          <a:lstStyle/>
          <a:p>
            <a:r>
              <a:rPr lang="zh-CN" altLang="en-US" sz="1400" dirty="0"/>
              <a:t>問</a:t>
            </a:r>
            <a:r>
              <a:rPr lang="zh-CN" altLang="en-US" sz="1400" dirty="0" smtClean="0"/>
              <a:t>題</a:t>
            </a:r>
            <a:r>
              <a:rPr lang="zh-CN" altLang="en-US" sz="1400" dirty="0" smtClean="0">
                <a:sym typeface="Wingdings" panose="05000000000000000000" pitchFamily="2" charset="2"/>
              </a:rPr>
              <a:t>（</a:t>
            </a:r>
            <a:r>
              <a:rPr lang="en-US" altLang="zh-CN" sz="1400" dirty="0" smtClean="0">
                <a:sym typeface="Wingdings" panose="05000000000000000000" pitchFamily="2" charset="2"/>
              </a:rPr>
              <a:t>1</a:t>
            </a:r>
            <a:r>
              <a:rPr lang="zh-CN" altLang="en-US" sz="1400" dirty="0" smtClean="0">
                <a:sym typeface="Wingdings" panose="05000000000000000000" pitchFamily="2" charset="2"/>
              </a:rPr>
              <a:t>）</a:t>
            </a:r>
            <a:r>
              <a:rPr lang="zh-CN" altLang="en-US" sz="1400" dirty="0" smtClean="0"/>
              <a:t>試從資料</a:t>
            </a:r>
            <a:r>
              <a:rPr lang="en-US" altLang="zh-CN" sz="1400" dirty="0" smtClean="0"/>
              <a:t>1</a:t>
            </a:r>
            <a:r>
              <a:rPr lang="zh-CN" altLang="en-US" sz="1400" dirty="0" smtClean="0"/>
              <a:t>找出最嚴重的兩個通脹年份。</a:t>
            </a:r>
            <a:endParaRPr lang="en-US" altLang="zh-CN" sz="1400" dirty="0" smtClean="0"/>
          </a:p>
          <a:p>
            <a:endParaRPr lang="en-US" altLang="zh-CN" sz="1400" dirty="0" smtClean="0"/>
          </a:p>
          <a:p>
            <a:endParaRPr lang="en-US" altLang="zh-CN" sz="1400" dirty="0" smtClean="0"/>
          </a:p>
          <a:p>
            <a:r>
              <a:rPr lang="zh-CN" altLang="en-US" sz="1400" dirty="0" smtClean="0"/>
              <a:t>（</a:t>
            </a:r>
            <a:r>
              <a:rPr lang="en-US" altLang="zh-CN" sz="1400" dirty="0" smtClean="0"/>
              <a:t>2</a:t>
            </a:r>
            <a:r>
              <a:rPr lang="zh-CN" altLang="en-US" sz="1400" dirty="0" smtClean="0"/>
              <a:t>）結合資料</a:t>
            </a:r>
            <a:r>
              <a:rPr lang="en-US" altLang="zh-CN" sz="1400" dirty="0" smtClean="0"/>
              <a:t>2</a:t>
            </a:r>
            <a:r>
              <a:rPr lang="zh-CN" altLang="en-US" sz="1400" dirty="0" smtClean="0"/>
              <a:t>和</a:t>
            </a:r>
            <a:r>
              <a:rPr lang="en-US" altLang="zh-CN" sz="1400" dirty="0" smtClean="0"/>
              <a:t>3</a:t>
            </a:r>
            <a:r>
              <a:rPr lang="zh-CN" altLang="en-US" sz="1400" dirty="0" smtClean="0"/>
              <a:t>，你認為是什麼原因，使國民政府要多印法幣</a:t>
            </a:r>
            <a:r>
              <a:rPr lang="en-US" altLang="zh-TW" sz="1400" dirty="0">
                <a:latin typeface="SimSun" panose="02010600030101010101" pitchFamily="2" charset="-122"/>
                <a:ea typeface="SimSun" panose="02010600030101010101" pitchFamily="2" charset="-122"/>
              </a:rPr>
              <a:t>? </a:t>
            </a:r>
            <a:endParaRPr lang="en-US" altLang="zh-HK" sz="1400" dirty="0"/>
          </a:p>
          <a:p>
            <a:pPr lvl="0"/>
            <a:endParaRPr lang="en-US" altLang="zh-CN" sz="1400" dirty="0" smtClean="0">
              <a:solidFill>
                <a:prstClr val="black"/>
              </a:solidFill>
            </a:endParaRPr>
          </a:p>
          <a:p>
            <a:pPr lvl="0"/>
            <a:endParaRPr lang="en-US" altLang="zh-CN" sz="1400" dirty="0" smtClean="0">
              <a:solidFill>
                <a:prstClr val="black"/>
              </a:solidFill>
            </a:endParaRPr>
          </a:p>
          <a:p>
            <a:pPr lvl="0"/>
            <a:endParaRPr lang="en-US" altLang="zh-CN" sz="1400" dirty="0" smtClean="0">
              <a:solidFill>
                <a:prstClr val="black"/>
              </a:solidFill>
            </a:endParaRPr>
          </a:p>
          <a:p>
            <a:pPr lvl="0"/>
            <a:r>
              <a:rPr lang="zh-CN" altLang="en-US" sz="1400" dirty="0" smtClean="0">
                <a:solidFill>
                  <a:prstClr val="black"/>
                </a:solidFill>
              </a:rPr>
              <a:t>（</a:t>
            </a:r>
            <a:r>
              <a:rPr lang="en-US" altLang="zh-CN" sz="1400" dirty="0" smtClean="0">
                <a:solidFill>
                  <a:prstClr val="black"/>
                </a:solidFill>
              </a:rPr>
              <a:t>3</a:t>
            </a:r>
            <a:r>
              <a:rPr lang="zh-CN" altLang="en-US" sz="1400" dirty="0" smtClean="0">
                <a:solidFill>
                  <a:prstClr val="black"/>
                </a:solidFill>
              </a:rPr>
              <a:t>）國</a:t>
            </a:r>
            <a:r>
              <a:rPr lang="zh-CN" altLang="en-US" sz="1400" dirty="0">
                <a:solidFill>
                  <a:prstClr val="black"/>
                </a:solidFill>
              </a:rPr>
              <a:t>家貨幣如此不堪，若你是政府，你怎樣</a:t>
            </a:r>
            <a:r>
              <a:rPr lang="zh-CN" altLang="en-US" sz="1400" dirty="0" smtClean="0">
                <a:solidFill>
                  <a:prstClr val="black"/>
                </a:solidFill>
              </a:rPr>
              <a:t>辦</a:t>
            </a:r>
            <a:r>
              <a:rPr lang="en-US" altLang="zh-TW" sz="1400" dirty="0" smtClean="0">
                <a:latin typeface="SimSun" panose="02010600030101010101" pitchFamily="2" charset="-122"/>
                <a:ea typeface="SimSun" panose="02010600030101010101" pitchFamily="2" charset="-122"/>
              </a:rPr>
              <a:t>?</a:t>
            </a:r>
          </a:p>
          <a:p>
            <a:pPr lvl="0"/>
            <a:endParaRPr lang="en-US" altLang="zh-TW" sz="1400" dirty="0" smtClean="0">
              <a:latin typeface="SimSun" panose="02010600030101010101" pitchFamily="2" charset="-122"/>
              <a:ea typeface="SimSun" panose="02010600030101010101" pitchFamily="2" charset="-122"/>
            </a:endParaRPr>
          </a:p>
          <a:p>
            <a:pPr lvl="0"/>
            <a:endParaRPr lang="en-US" altLang="zh-TW" sz="1400" dirty="0">
              <a:latin typeface="SimSun" panose="02010600030101010101" pitchFamily="2" charset="-122"/>
              <a:ea typeface="SimSun" panose="02010600030101010101" pitchFamily="2" charset="-122"/>
            </a:endParaRPr>
          </a:p>
          <a:p>
            <a:pPr lvl="0"/>
            <a:r>
              <a:rPr lang="en-US" altLang="zh-TW" sz="1400" dirty="0" smtClean="0">
                <a:latin typeface="SimSun" panose="02010600030101010101" pitchFamily="2" charset="-122"/>
                <a:ea typeface="SimSun" panose="02010600030101010101" pitchFamily="2" charset="-122"/>
              </a:rPr>
              <a:t> </a:t>
            </a:r>
            <a:endParaRPr lang="en-US" altLang="zh-CN" sz="1400" dirty="0">
              <a:solidFill>
                <a:prstClr val="black"/>
              </a:solidFill>
            </a:endParaRPr>
          </a:p>
        </p:txBody>
      </p:sp>
      <p:sp>
        <p:nvSpPr>
          <p:cNvPr id="8" name="TextBox 7"/>
          <p:cNvSpPr txBox="1"/>
          <p:nvPr/>
        </p:nvSpPr>
        <p:spPr>
          <a:xfrm>
            <a:off x="3902571" y="6508704"/>
            <a:ext cx="2611735" cy="246221"/>
          </a:xfrm>
          <a:prstGeom prst="rect">
            <a:avLst/>
          </a:prstGeom>
          <a:noFill/>
        </p:spPr>
        <p:txBody>
          <a:bodyPr wrap="square" rtlCol="0">
            <a:spAutoFit/>
          </a:bodyPr>
          <a:lstStyle/>
          <a:p>
            <a:r>
              <a:rPr lang="zh-CN" altLang="en-US" sz="1000" dirty="0" smtClean="0"/>
              <a:t>參考：池振南，頁</a:t>
            </a:r>
            <a:r>
              <a:rPr lang="en-US" altLang="zh-CN" sz="1000" dirty="0" smtClean="0"/>
              <a:t>88</a:t>
            </a:r>
            <a:endParaRPr lang="zh-HK" altLang="en-US" sz="1000" dirty="0"/>
          </a:p>
        </p:txBody>
      </p:sp>
      <p:sp>
        <p:nvSpPr>
          <p:cNvPr id="14" name="TextBox 13"/>
          <p:cNvSpPr txBox="1"/>
          <p:nvPr/>
        </p:nvSpPr>
        <p:spPr>
          <a:xfrm>
            <a:off x="291190" y="2780928"/>
            <a:ext cx="2611735" cy="246221"/>
          </a:xfrm>
          <a:prstGeom prst="rect">
            <a:avLst/>
          </a:prstGeom>
          <a:noFill/>
        </p:spPr>
        <p:txBody>
          <a:bodyPr wrap="square" rtlCol="0">
            <a:spAutoFit/>
          </a:bodyPr>
          <a:lstStyle/>
          <a:p>
            <a:r>
              <a:rPr lang="zh-CN" altLang="en-US" sz="1000" dirty="0" smtClean="0"/>
              <a:t>參考：</a:t>
            </a:r>
            <a:r>
              <a:rPr lang="zh-CN" altLang="en-US" sz="1000" dirty="0"/>
              <a:t>張公權</a:t>
            </a:r>
            <a:r>
              <a:rPr lang="zh-CN" altLang="en-US" sz="1000" dirty="0" smtClean="0"/>
              <a:t>，頁</a:t>
            </a:r>
            <a:r>
              <a:rPr lang="en-US" altLang="zh-CN" sz="1000" dirty="0" smtClean="0"/>
              <a:t>51, 55</a:t>
            </a:r>
            <a:endParaRPr lang="zh-HK" altLang="en-US" sz="1000" dirty="0"/>
          </a:p>
        </p:txBody>
      </p:sp>
      <p:sp>
        <p:nvSpPr>
          <p:cNvPr id="3" name="矩形 2"/>
          <p:cNvSpPr/>
          <p:nvPr/>
        </p:nvSpPr>
        <p:spPr>
          <a:xfrm>
            <a:off x="6732240" y="3861048"/>
            <a:ext cx="1729961" cy="369332"/>
          </a:xfrm>
          <a:prstGeom prst="rect">
            <a:avLst/>
          </a:prstGeom>
        </p:spPr>
        <p:txBody>
          <a:bodyPr wrap="none">
            <a:spAutoFit/>
          </a:bodyPr>
          <a:lstStyle/>
          <a:p>
            <a:r>
              <a:rPr lang="zh-CN" altLang="en-US" dirty="0">
                <a:solidFill>
                  <a:srgbClr val="FF0000"/>
                </a:solidFill>
              </a:rPr>
              <a:t>（</a:t>
            </a:r>
            <a:r>
              <a:rPr lang="zh-CN" altLang="en-US" sz="1400" dirty="0">
                <a:solidFill>
                  <a:srgbClr val="FF0000"/>
                </a:solidFill>
              </a:rPr>
              <a:t>答：</a:t>
            </a:r>
            <a:r>
              <a:rPr lang="en-US" altLang="zh-CN" sz="1400" dirty="0">
                <a:solidFill>
                  <a:srgbClr val="FF0000"/>
                </a:solidFill>
              </a:rPr>
              <a:t>1947,1948</a:t>
            </a:r>
            <a:r>
              <a:rPr lang="zh-CN" altLang="en-US" sz="1400" dirty="0">
                <a:solidFill>
                  <a:srgbClr val="FF0000"/>
                </a:solidFill>
              </a:rPr>
              <a:t>）</a:t>
            </a:r>
            <a:endParaRPr lang="en-US" altLang="zh-CN" sz="1400" dirty="0">
              <a:solidFill>
                <a:srgbClr val="FF0000"/>
              </a:solidFill>
            </a:endParaRPr>
          </a:p>
        </p:txBody>
      </p:sp>
      <p:sp>
        <p:nvSpPr>
          <p:cNvPr id="10" name="矩形 9"/>
          <p:cNvSpPr/>
          <p:nvPr/>
        </p:nvSpPr>
        <p:spPr>
          <a:xfrm>
            <a:off x="6740923" y="4956270"/>
            <a:ext cx="2159566" cy="523220"/>
          </a:xfrm>
          <a:prstGeom prst="rect">
            <a:avLst/>
          </a:prstGeom>
        </p:spPr>
        <p:txBody>
          <a:bodyPr wrap="none">
            <a:spAutoFit/>
          </a:bodyPr>
          <a:lstStyle/>
          <a:p>
            <a:r>
              <a:rPr lang="zh-CN" altLang="en-US" sz="1400" dirty="0">
                <a:solidFill>
                  <a:srgbClr val="FF0000"/>
                </a:solidFill>
              </a:rPr>
              <a:t>（答：國共內戰，軍費</a:t>
            </a:r>
            <a:r>
              <a:rPr lang="zh-CN" altLang="en-US" sz="1400" dirty="0" smtClean="0">
                <a:solidFill>
                  <a:srgbClr val="FF0000"/>
                </a:solidFill>
              </a:rPr>
              <a:t>增</a:t>
            </a:r>
            <a:endParaRPr lang="en-US" altLang="zh-CN" sz="1400" dirty="0" smtClean="0">
              <a:solidFill>
                <a:srgbClr val="FF0000"/>
              </a:solidFill>
            </a:endParaRPr>
          </a:p>
          <a:p>
            <a:r>
              <a:rPr lang="en-US" altLang="zh-CN" sz="1400" dirty="0">
                <a:solidFill>
                  <a:srgbClr val="FF0000"/>
                </a:solidFill>
              </a:rPr>
              <a:t> </a:t>
            </a:r>
            <a:r>
              <a:rPr lang="en-US" altLang="zh-CN" sz="1400" dirty="0" smtClean="0">
                <a:solidFill>
                  <a:srgbClr val="FF0000"/>
                </a:solidFill>
              </a:rPr>
              <a:t>   </a:t>
            </a:r>
            <a:r>
              <a:rPr lang="zh-CN" altLang="en-US" sz="1400" dirty="0" smtClean="0">
                <a:solidFill>
                  <a:srgbClr val="FF0000"/>
                </a:solidFill>
              </a:rPr>
              <a:t>加</a:t>
            </a:r>
            <a:r>
              <a:rPr lang="zh-CN" altLang="en-US" sz="1400" dirty="0">
                <a:solidFill>
                  <a:srgbClr val="FF0000"/>
                </a:solidFill>
              </a:rPr>
              <a:t>）</a:t>
            </a:r>
            <a:endParaRPr lang="en-US" altLang="zh-HK" sz="1400" dirty="0">
              <a:solidFill>
                <a:srgbClr val="FF0000"/>
              </a:solidFill>
            </a:endParaRPr>
          </a:p>
        </p:txBody>
      </p:sp>
      <p:sp>
        <p:nvSpPr>
          <p:cNvPr id="12" name="矩形 11"/>
          <p:cNvSpPr/>
          <p:nvPr/>
        </p:nvSpPr>
        <p:spPr>
          <a:xfrm>
            <a:off x="6778351" y="6071299"/>
            <a:ext cx="1980029" cy="523220"/>
          </a:xfrm>
          <a:prstGeom prst="rect">
            <a:avLst/>
          </a:prstGeom>
        </p:spPr>
        <p:txBody>
          <a:bodyPr wrap="none">
            <a:spAutoFit/>
          </a:bodyPr>
          <a:lstStyle/>
          <a:p>
            <a:r>
              <a:rPr lang="zh-CN" altLang="en-US" sz="1400" dirty="0">
                <a:solidFill>
                  <a:srgbClr val="FF0000"/>
                </a:solidFill>
              </a:rPr>
              <a:t>（答：改革貨幣，</a:t>
            </a:r>
            <a:r>
              <a:rPr lang="zh-CN" altLang="en-US" sz="1400" dirty="0" smtClean="0">
                <a:solidFill>
                  <a:srgbClr val="FF0000"/>
                </a:solidFill>
              </a:rPr>
              <a:t>增強</a:t>
            </a:r>
            <a:endParaRPr lang="en-US" altLang="zh-CN" sz="1400" dirty="0" smtClean="0">
              <a:solidFill>
                <a:srgbClr val="FF0000"/>
              </a:solidFill>
            </a:endParaRPr>
          </a:p>
          <a:p>
            <a:r>
              <a:rPr lang="en-US" altLang="zh-CN" sz="1400" dirty="0">
                <a:solidFill>
                  <a:srgbClr val="FF0000"/>
                </a:solidFill>
              </a:rPr>
              <a:t> </a:t>
            </a:r>
            <a:r>
              <a:rPr lang="en-US" altLang="zh-CN" sz="1400" dirty="0" smtClean="0">
                <a:solidFill>
                  <a:srgbClr val="FF0000"/>
                </a:solidFill>
              </a:rPr>
              <a:t>   </a:t>
            </a:r>
            <a:r>
              <a:rPr lang="zh-CN" altLang="en-US" sz="1400" dirty="0" smtClean="0">
                <a:solidFill>
                  <a:srgbClr val="FF0000"/>
                </a:solidFill>
              </a:rPr>
              <a:t>人們</a:t>
            </a:r>
            <a:r>
              <a:rPr lang="zh-CN" altLang="en-US" sz="1400" dirty="0">
                <a:solidFill>
                  <a:srgbClr val="FF0000"/>
                </a:solidFill>
              </a:rPr>
              <a:t>對貨幣的信心）</a:t>
            </a:r>
            <a:endParaRPr lang="zh-HK" altLang="en-US" sz="1400" dirty="0"/>
          </a:p>
        </p:txBody>
      </p:sp>
    </p:spTree>
    <p:extLst>
      <p:ext uri="{BB962C8B-B14F-4D97-AF65-F5344CB8AC3E}">
        <p14:creationId xmlns:p14="http://schemas.microsoft.com/office/powerpoint/2010/main" val="288088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barn(inVertical)">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arn(inVertical)">
                                      <p:cBhvr>
                                        <p:cTn id="20" dur="500"/>
                                        <p:tgtEl>
                                          <p:spTgt spid="12">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9512" y="636682"/>
            <a:ext cx="4404877" cy="1477328"/>
          </a:xfrm>
          <a:prstGeom prst="rect">
            <a:avLst/>
          </a:prstGeom>
          <a:solidFill>
            <a:schemeClr val="accent3">
              <a:lumMod val="40000"/>
              <a:lumOff val="60000"/>
            </a:schemeClr>
          </a:solidFill>
          <a:ln>
            <a:noFill/>
          </a:ln>
          <a:effectLst/>
          <a:extLst/>
        </p:spPr>
        <p:txBody>
          <a:bodyPr wrap="square">
            <a:spAutoFit/>
          </a:bodyPr>
          <a:lstStyle>
            <a:lvl1pPr marL="342900" indent="-342900">
              <a:defRPr kumimoji="1">
                <a:solidFill>
                  <a:schemeClr val="tx1"/>
                </a:solidFill>
                <a:latin typeface="Arial" charset="0"/>
                <a:ea typeface="新細明體" pitchFamily="18" charset="-120"/>
              </a:defRPr>
            </a:lvl1pPr>
            <a:lvl2pPr marL="800100" indent="-342900">
              <a:defRPr kumimoji="1">
                <a:solidFill>
                  <a:schemeClr val="tx1"/>
                </a:solidFill>
                <a:latin typeface="Arial" charset="0"/>
                <a:ea typeface="新細明體" pitchFamily="18" charset="-120"/>
              </a:defRPr>
            </a:lvl2pPr>
            <a:lvl3pPr marL="1257300" indent="-342900">
              <a:defRPr kumimoji="1">
                <a:solidFill>
                  <a:schemeClr val="tx1"/>
                </a:solidFill>
                <a:latin typeface="Arial" charset="0"/>
                <a:ea typeface="新細明體" pitchFamily="18" charset="-120"/>
              </a:defRPr>
            </a:lvl3pPr>
            <a:lvl4pPr marL="1714500" indent="-342900">
              <a:defRPr kumimoji="1">
                <a:solidFill>
                  <a:schemeClr val="tx1"/>
                </a:solidFill>
                <a:latin typeface="Arial" charset="0"/>
                <a:ea typeface="新細明體" pitchFamily="18" charset="-120"/>
              </a:defRPr>
            </a:lvl4pPr>
            <a:lvl5pPr marL="2171700" indent="-342900">
              <a:defRPr kumimoji="1">
                <a:solidFill>
                  <a:schemeClr val="tx1"/>
                </a:solidFill>
                <a:latin typeface="Arial" charset="0"/>
                <a:ea typeface="新細明體" pitchFamily="18" charset="-120"/>
              </a:defRPr>
            </a:lvl5pPr>
            <a:lvl6pPr marL="2628900" indent="-342900" fontAlgn="base">
              <a:spcBef>
                <a:spcPct val="0"/>
              </a:spcBef>
              <a:spcAft>
                <a:spcPct val="0"/>
              </a:spcAft>
              <a:defRPr kumimoji="1">
                <a:solidFill>
                  <a:schemeClr val="tx1"/>
                </a:solidFill>
                <a:latin typeface="Arial" charset="0"/>
                <a:ea typeface="新細明體" pitchFamily="18" charset="-120"/>
              </a:defRPr>
            </a:lvl6pPr>
            <a:lvl7pPr marL="3086100" indent="-342900" fontAlgn="base">
              <a:spcBef>
                <a:spcPct val="0"/>
              </a:spcBef>
              <a:spcAft>
                <a:spcPct val="0"/>
              </a:spcAft>
              <a:defRPr kumimoji="1">
                <a:solidFill>
                  <a:schemeClr val="tx1"/>
                </a:solidFill>
                <a:latin typeface="Arial" charset="0"/>
                <a:ea typeface="新細明體" pitchFamily="18" charset="-120"/>
              </a:defRPr>
            </a:lvl7pPr>
            <a:lvl8pPr marL="3543300" indent="-342900" fontAlgn="base">
              <a:spcBef>
                <a:spcPct val="0"/>
              </a:spcBef>
              <a:spcAft>
                <a:spcPct val="0"/>
              </a:spcAft>
              <a:defRPr kumimoji="1">
                <a:solidFill>
                  <a:schemeClr val="tx1"/>
                </a:solidFill>
                <a:latin typeface="Arial" charset="0"/>
                <a:ea typeface="新細明體" pitchFamily="18" charset="-120"/>
              </a:defRPr>
            </a:lvl8pPr>
            <a:lvl9pPr marL="4000500" indent="-342900" fontAlgn="base">
              <a:spcBef>
                <a:spcPct val="0"/>
              </a:spcBef>
              <a:spcAft>
                <a:spcPct val="0"/>
              </a:spcAft>
              <a:defRPr kumimoji="1">
                <a:solidFill>
                  <a:schemeClr val="tx1"/>
                </a:solidFill>
                <a:latin typeface="Arial" charset="0"/>
                <a:ea typeface="新細明體" pitchFamily="18" charset="-120"/>
              </a:defRPr>
            </a:lvl9pPr>
          </a:lstStyle>
          <a:p>
            <a:r>
              <a:rPr lang="en-US" altLang="zh-TW" dirty="0" smtClean="0">
                <a:latin typeface="+mn-lt"/>
                <a:ea typeface="SimSun" panose="02010600030101010101" pitchFamily="2" charset="-122"/>
              </a:rPr>
              <a:t>1948</a:t>
            </a:r>
            <a:r>
              <a:rPr lang="zh-CN" altLang="en-US" dirty="0" smtClean="0">
                <a:latin typeface="+mn-lt"/>
                <a:ea typeface="SimSun" panose="02010600030101010101" pitchFamily="2" charset="-122"/>
              </a:rPr>
              <a:t>年</a:t>
            </a:r>
            <a:r>
              <a:rPr lang="en-US" altLang="zh-TW" dirty="0" smtClean="0">
                <a:latin typeface="+mn-lt"/>
                <a:ea typeface="SimSun" panose="02010600030101010101" pitchFamily="2" charset="-122"/>
              </a:rPr>
              <a:t>8</a:t>
            </a:r>
            <a:r>
              <a:rPr lang="zh-TW" altLang="en-US" dirty="0" smtClean="0">
                <a:latin typeface="+mn-lt"/>
                <a:ea typeface="SimSun" panose="02010600030101010101" pitchFamily="2" charset="-122"/>
              </a:rPr>
              <a:t>月，政府</a:t>
            </a:r>
            <a:r>
              <a:rPr lang="zh-CN" altLang="en-US" dirty="0" smtClean="0">
                <a:latin typeface="+mn-lt"/>
                <a:ea typeface="SimSun" panose="02010600030101010101" pitchFamily="2" charset="-122"/>
              </a:rPr>
              <a:t>宣佈</a:t>
            </a:r>
            <a:r>
              <a:rPr lang="zh-TW" altLang="en-US" dirty="0" smtClean="0">
                <a:latin typeface="+mn-lt"/>
                <a:ea typeface="SimSun" panose="02010600030101010101" pitchFamily="2" charset="-122"/>
              </a:rPr>
              <a:t>發行</a:t>
            </a:r>
            <a:r>
              <a:rPr lang="zh-TW" altLang="en-US" dirty="0">
                <a:latin typeface="+mn-lt"/>
                <a:ea typeface="SimSun" panose="02010600030101010101" pitchFamily="2" charset="-122"/>
              </a:rPr>
              <a:t>金圓券，</a:t>
            </a:r>
            <a:r>
              <a:rPr lang="zh-TW" altLang="en-US" dirty="0" smtClean="0">
                <a:latin typeface="+mn-lt"/>
                <a:ea typeface="SimSun" panose="02010600030101010101" pitchFamily="2" charset="-122"/>
              </a:rPr>
              <a:t>取代法幣。</a:t>
            </a:r>
            <a:r>
              <a:rPr lang="zh-CN" altLang="en-US" dirty="0" smtClean="0">
                <a:latin typeface="+mn-lt"/>
                <a:ea typeface="SimSun" panose="02010600030101010101" pitchFamily="2" charset="-122"/>
              </a:rPr>
              <a:t>新鈔面額很小，只</a:t>
            </a:r>
            <a:r>
              <a:rPr lang="zh-TW" altLang="en-US" dirty="0" smtClean="0">
                <a:latin typeface="+mn-lt"/>
                <a:ea typeface="SimSun" panose="02010600030101010101" pitchFamily="2" charset="-122"/>
              </a:rPr>
              <a:t>分為</a:t>
            </a:r>
            <a:r>
              <a:rPr lang="zh-TW" altLang="en-US" dirty="0">
                <a:latin typeface="+mn-lt"/>
                <a:ea typeface="SimSun" panose="02010600030101010101" pitchFamily="2" charset="-122"/>
              </a:rPr>
              <a:t>一元、五元和一百元。計劃</a:t>
            </a:r>
            <a:r>
              <a:rPr lang="zh-TW" altLang="en-US" dirty="0" smtClean="0">
                <a:latin typeface="+mn-lt"/>
                <a:ea typeface="SimSun" panose="02010600030101010101" pitchFamily="2" charset="-122"/>
              </a:rPr>
              <a:t>發行</a:t>
            </a:r>
            <a:r>
              <a:rPr lang="zh-CN" altLang="en-US" dirty="0" smtClean="0">
                <a:latin typeface="+mn-lt"/>
                <a:ea typeface="SimSun" panose="02010600030101010101" pitchFamily="2" charset="-122"/>
              </a:rPr>
              <a:t>只</a:t>
            </a:r>
            <a:r>
              <a:rPr lang="en-US" altLang="zh-TW" dirty="0" smtClean="0">
                <a:latin typeface="+mn-lt"/>
                <a:ea typeface="SimSun" panose="02010600030101010101" pitchFamily="2" charset="-122"/>
              </a:rPr>
              <a:t>20</a:t>
            </a:r>
            <a:r>
              <a:rPr lang="zh-TW" altLang="en-US" dirty="0">
                <a:latin typeface="SimSun" panose="02010600030101010101" pitchFamily="2" charset="-122"/>
                <a:ea typeface="SimSun" panose="02010600030101010101" pitchFamily="2" charset="-122"/>
              </a:rPr>
              <a:t>億元</a:t>
            </a:r>
            <a:r>
              <a:rPr lang="zh-TW" altLang="en-US" dirty="0" smtClean="0">
                <a:latin typeface="SimSun" panose="02010600030101010101" pitchFamily="2" charset="-122"/>
                <a:ea typeface="SimSun" panose="02010600030101010101" pitchFamily="2" charset="-122"/>
              </a:rPr>
              <a:t>。</a:t>
            </a:r>
            <a:r>
              <a:rPr lang="zh-CN" altLang="en-US" dirty="0" smtClean="0">
                <a:latin typeface="SimSun" panose="02010600030101010101" pitchFamily="2" charset="-122"/>
                <a:ea typeface="SimSun" panose="02010600030101010101" pitchFamily="2" charset="-122"/>
              </a:rPr>
              <a:t>市民須在限期內將手上的法幣換取金圓券，每三百萬法幣可換取新鈔一元。</a:t>
            </a:r>
            <a:endParaRPr lang="zh-TW" altLang="en-US" dirty="0">
              <a:latin typeface="SimSun" panose="02010600030101010101" pitchFamily="2" charset="-122"/>
              <a:ea typeface="SimSun" panose="02010600030101010101" pitchFamily="2" charset="-122"/>
            </a:endParaRPr>
          </a:p>
        </p:txBody>
      </p:sp>
      <p:sp>
        <p:nvSpPr>
          <p:cNvPr id="4" name="TextBox 3"/>
          <p:cNvSpPr txBox="1"/>
          <p:nvPr/>
        </p:nvSpPr>
        <p:spPr>
          <a:xfrm>
            <a:off x="179512" y="116632"/>
            <a:ext cx="2232248"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新貨幣的構思</a:t>
            </a:r>
            <a:endParaRPr lang="zh-HK" altLang="en-US" sz="2400" dirty="0">
              <a:latin typeface="Adobe 繁黑體 Std B" pitchFamily="34" charset="-128"/>
              <a:ea typeface="Adobe 繁黑體 Std B" pitchFamily="3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36528"/>
            <a:ext cx="4321050" cy="307333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6363" y="5362649"/>
            <a:ext cx="1979712" cy="138499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smtClean="0"/>
              <a:t>林森，國民黨元老，黨內德高望重，</a:t>
            </a:r>
            <a:r>
              <a:rPr lang="en-US" altLang="zh-CN" sz="1400" dirty="0" smtClean="0"/>
              <a:t>1923-1943</a:t>
            </a:r>
            <a:r>
              <a:rPr lang="zh-CN" altLang="en-US" sz="1400" dirty="0" smtClean="0"/>
              <a:t>間擔任國民政府主席一職。</a:t>
            </a:r>
            <a:r>
              <a:rPr lang="en-US" altLang="zh-CN" sz="1400" dirty="0" smtClean="0"/>
              <a:t>1948</a:t>
            </a:r>
            <a:r>
              <a:rPr lang="zh-CN" altLang="en-US" sz="1400" dirty="0" smtClean="0"/>
              <a:t>年實施金圓券時，他已經逝世</a:t>
            </a:r>
            <a:r>
              <a:rPr lang="en-US" altLang="zh-CN" sz="1400" dirty="0" smtClean="0"/>
              <a:t>5</a:t>
            </a:r>
            <a:r>
              <a:rPr lang="zh-CN" altLang="en-US" sz="1400" dirty="0" smtClean="0"/>
              <a:t>年。</a:t>
            </a:r>
            <a:endParaRPr lang="zh-HK" altLang="en-US" sz="1400" dirty="0"/>
          </a:p>
        </p:txBody>
      </p:sp>
      <p:sp>
        <p:nvSpPr>
          <p:cNvPr id="7" name="TextBox 6"/>
          <p:cNvSpPr txBox="1"/>
          <p:nvPr/>
        </p:nvSpPr>
        <p:spPr>
          <a:xfrm>
            <a:off x="2340037" y="5362649"/>
            <a:ext cx="2771230" cy="138499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smtClean="0"/>
              <a:t>蔣介石，國民黨內最有軍事實力的人物，</a:t>
            </a:r>
            <a:r>
              <a:rPr lang="en-US" altLang="zh-CN" sz="1400" dirty="0" smtClean="0"/>
              <a:t>1926-1928</a:t>
            </a:r>
            <a:r>
              <a:rPr lang="zh-CN" altLang="en-US" sz="1400" dirty="0" smtClean="0"/>
              <a:t>年領導國民黨北伐，起碼在名義上結束軍閥割據局面，統一中國。</a:t>
            </a:r>
            <a:r>
              <a:rPr lang="en-US" altLang="zh-CN" sz="1400" dirty="0" smtClean="0"/>
              <a:t>1943</a:t>
            </a:r>
            <a:r>
              <a:rPr lang="zh-CN" altLang="en-US" sz="1400" dirty="0" smtClean="0"/>
              <a:t>年接任林森成為國民政府主席。</a:t>
            </a:r>
            <a:r>
              <a:rPr lang="en-US" altLang="zh-CN" sz="1400" dirty="0" smtClean="0"/>
              <a:t>1948</a:t>
            </a:r>
            <a:r>
              <a:rPr lang="zh-CN" altLang="en-US" sz="1400" dirty="0" smtClean="0"/>
              <a:t>年實施金圓券時，他是</a:t>
            </a:r>
            <a:r>
              <a:rPr lang="en-US" altLang="zh-CN" sz="1400" dirty="0" smtClean="0"/>
              <a:t>61</a:t>
            </a:r>
            <a:r>
              <a:rPr lang="zh-CN" altLang="en-US" sz="1400" dirty="0" smtClean="0"/>
              <a:t>歲。</a:t>
            </a:r>
            <a:endParaRPr lang="zh-HK" altLang="en-US" sz="1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924944"/>
            <a:ext cx="2705100"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a:off x="5508104" y="287522"/>
            <a:ext cx="3456384" cy="1985020"/>
          </a:xfrm>
          <a:prstGeom prst="cloudCallout">
            <a:avLst>
              <a:gd name="adj1" fmla="val -27171"/>
              <a:gd name="adj2" fmla="val 77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t>分組討論題：新鈔換舊鈔，似乎可即時把通脹縮減至三百萬份之一。不過，我總覺得這個想法是錯的！</a:t>
            </a:r>
            <a:r>
              <a:rPr lang="zh-TW" altLang="en-US" sz="1600" dirty="0">
                <a:latin typeface="SimSun" panose="02010600030101010101" pitchFamily="2" charset="-122"/>
                <a:ea typeface="SimSun" panose="02010600030101010101" pitchFamily="2" charset="-122"/>
              </a:rPr>
              <a:t>各位</a:t>
            </a:r>
            <a:r>
              <a:rPr lang="zh-CN" altLang="en-US" sz="1600" dirty="0"/>
              <a:t>同學</a:t>
            </a:r>
            <a:r>
              <a:rPr lang="zh-CN" altLang="en-US" sz="1600" dirty="0" smtClean="0"/>
              <a:t>，你認為呢？</a:t>
            </a:r>
            <a:endParaRPr lang="zh-HK" altLang="en-US" sz="1600" dirty="0"/>
          </a:p>
        </p:txBody>
      </p:sp>
      <p:sp>
        <p:nvSpPr>
          <p:cNvPr id="8" name="Oval 7"/>
          <p:cNvSpPr/>
          <p:nvPr/>
        </p:nvSpPr>
        <p:spPr>
          <a:xfrm>
            <a:off x="323528" y="4379749"/>
            <a:ext cx="864096" cy="913090"/>
          </a:xfrm>
          <a:prstGeom prst="ellipse">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Oval 10"/>
          <p:cNvSpPr/>
          <p:nvPr/>
        </p:nvSpPr>
        <p:spPr>
          <a:xfrm>
            <a:off x="3474417" y="4396768"/>
            <a:ext cx="864096" cy="913090"/>
          </a:xfrm>
          <a:prstGeom prst="ellipse">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5716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8060" y="636682"/>
            <a:ext cx="4404877" cy="1477328"/>
          </a:xfrm>
          <a:prstGeom prst="rect">
            <a:avLst/>
          </a:prstGeom>
          <a:solidFill>
            <a:schemeClr val="accent3">
              <a:lumMod val="40000"/>
              <a:lumOff val="60000"/>
            </a:schemeClr>
          </a:solidFill>
          <a:ln>
            <a:noFill/>
          </a:ln>
          <a:effectLst/>
          <a:extLst/>
        </p:spPr>
        <p:txBody>
          <a:bodyPr wrap="square">
            <a:spAutoFit/>
          </a:bodyPr>
          <a:lstStyle>
            <a:lvl1pPr marL="342900" indent="-342900">
              <a:defRPr kumimoji="1">
                <a:solidFill>
                  <a:schemeClr val="tx1"/>
                </a:solidFill>
                <a:latin typeface="Arial" charset="0"/>
                <a:ea typeface="新細明體" pitchFamily="18" charset="-120"/>
              </a:defRPr>
            </a:lvl1pPr>
            <a:lvl2pPr marL="800100" indent="-342900">
              <a:defRPr kumimoji="1">
                <a:solidFill>
                  <a:schemeClr val="tx1"/>
                </a:solidFill>
                <a:latin typeface="Arial" charset="0"/>
                <a:ea typeface="新細明體" pitchFamily="18" charset="-120"/>
              </a:defRPr>
            </a:lvl2pPr>
            <a:lvl3pPr marL="1257300" indent="-342900">
              <a:defRPr kumimoji="1">
                <a:solidFill>
                  <a:schemeClr val="tx1"/>
                </a:solidFill>
                <a:latin typeface="Arial" charset="0"/>
                <a:ea typeface="新細明體" pitchFamily="18" charset="-120"/>
              </a:defRPr>
            </a:lvl3pPr>
            <a:lvl4pPr marL="1714500" indent="-342900">
              <a:defRPr kumimoji="1">
                <a:solidFill>
                  <a:schemeClr val="tx1"/>
                </a:solidFill>
                <a:latin typeface="Arial" charset="0"/>
                <a:ea typeface="新細明體" pitchFamily="18" charset="-120"/>
              </a:defRPr>
            </a:lvl4pPr>
            <a:lvl5pPr marL="2171700" indent="-342900">
              <a:defRPr kumimoji="1">
                <a:solidFill>
                  <a:schemeClr val="tx1"/>
                </a:solidFill>
                <a:latin typeface="Arial" charset="0"/>
                <a:ea typeface="新細明體" pitchFamily="18" charset="-120"/>
              </a:defRPr>
            </a:lvl5pPr>
            <a:lvl6pPr marL="2628900" indent="-342900" fontAlgn="base">
              <a:spcBef>
                <a:spcPct val="0"/>
              </a:spcBef>
              <a:spcAft>
                <a:spcPct val="0"/>
              </a:spcAft>
              <a:defRPr kumimoji="1">
                <a:solidFill>
                  <a:schemeClr val="tx1"/>
                </a:solidFill>
                <a:latin typeface="Arial" charset="0"/>
                <a:ea typeface="新細明體" pitchFamily="18" charset="-120"/>
              </a:defRPr>
            </a:lvl6pPr>
            <a:lvl7pPr marL="3086100" indent="-342900" fontAlgn="base">
              <a:spcBef>
                <a:spcPct val="0"/>
              </a:spcBef>
              <a:spcAft>
                <a:spcPct val="0"/>
              </a:spcAft>
              <a:defRPr kumimoji="1">
                <a:solidFill>
                  <a:schemeClr val="tx1"/>
                </a:solidFill>
                <a:latin typeface="Arial" charset="0"/>
                <a:ea typeface="新細明體" pitchFamily="18" charset="-120"/>
              </a:defRPr>
            </a:lvl7pPr>
            <a:lvl8pPr marL="3543300" indent="-342900" fontAlgn="base">
              <a:spcBef>
                <a:spcPct val="0"/>
              </a:spcBef>
              <a:spcAft>
                <a:spcPct val="0"/>
              </a:spcAft>
              <a:defRPr kumimoji="1">
                <a:solidFill>
                  <a:schemeClr val="tx1"/>
                </a:solidFill>
                <a:latin typeface="Arial" charset="0"/>
                <a:ea typeface="新細明體" pitchFamily="18" charset="-120"/>
              </a:defRPr>
            </a:lvl8pPr>
            <a:lvl9pPr marL="4000500" indent="-342900" fontAlgn="base">
              <a:spcBef>
                <a:spcPct val="0"/>
              </a:spcBef>
              <a:spcAft>
                <a:spcPct val="0"/>
              </a:spcAft>
              <a:defRPr kumimoji="1">
                <a:solidFill>
                  <a:schemeClr val="tx1"/>
                </a:solidFill>
                <a:latin typeface="Arial" charset="0"/>
                <a:ea typeface="新細明體" pitchFamily="18" charset="-120"/>
              </a:defRPr>
            </a:lvl9pPr>
          </a:lstStyle>
          <a:p>
            <a:r>
              <a:rPr lang="en-US" altLang="zh-TW" dirty="0" smtClean="0">
                <a:latin typeface="+mn-lt"/>
                <a:ea typeface="SimSun" panose="02010600030101010101" pitchFamily="2" charset="-122"/>
              </a:rPr>
              <a:t>1948</a:t>
            </a:r>
            <a:r>
              <a:rPr lang="zh-CN" altLang="en-US" dirty="0" smtClean="0">
                <a:latin typeface="+mn-lt"/>
                <a:ea typeface="SimSun" panose="02010600030101010101" pitchFamily="2" charset="-122"/>
              </a:rPr>
              <a:t>年</a:t>
            </a:r>
            <a:r>
              <a:rPr lang="en-US" altLang="zh-TW" dirty="0" smtClean="0">
                <a:latin typeface="+mn-lt"/>
                <a:ea typeface="SimSun" panose="02010600030101010101" pitchFamily="2" charset="-122"/>
              </a:rPr>
              <a:t>8</a:t>
            </a:r>
            <a:r>
              <a:rPr lang="zh-TW" altLang="en-US" dirty="0" smtClean="0">
                <a:latin typeface="+mn-lt"/>
                <a:ea typeface="SimSun" panose="02010600030101010101" pitchFamily="2" charset="-122"/>
              </a:rPr>
              <a:t>月，政府</a:t>
            </a:r>
            <a:r>
              <a:rPr lang="zh-CN" altLang="en-US" dirty="0" smtClean="0">
                <a:latin typeface="+mn-lt"/>
                <a:ea typeface="SimSun" panose="02010600030101010101" pitchFamily="2" charset="-122"/>
              </a:rPr>
              <a:t>宣佈</a:t>
            </a:r>
            <a:r>
              <a:rPr lang="zh-TW" altLang="en-US" dirty="0" smtClean="0">
                <a:latin typeface="+mn-lt"/>
                <a:ea typeface="SimSun" panose="02010600030101010101" pitchFamily="2" charset="-122"/>
              </a:rPr>
              <a:t>發行</a:t>
            </a:r>
            <a:r>
              <a:rPr lang="zh-TW" altLang="en-US" dirty="0">
                <a:latin typeface="+mn-lt"/>
                <a:ea typeface="SimSun" panose="02010600030101010101" pitchFamily="2" charset="-122"/>
              </a:rPr>
              <a:t>金圓券，</a:t>
            </a:r>
            <a:r>
              <a:rPr lang="zh-TW" altLang="en-US" dirty="0" smtClean="0">
                <a:latin typeface="+mn-lt"/>
                <a:ea typeface="SimSun" panose="02010600030101010101" pitchFamily="2" charset="-122"/>
              </a:rPr>
              <a:t>取代法幣。</a:t>
            </a:r>
            <a:r>
              <a:rPr lang="zh-CN" altLang="en-US" dirty="0" smtClean="0">
                <a:latin typeface="+mn-lt"/>
                <a:ea typeface="SimSun" panose="02010600030101010101" pitchFamily="2" charset="-122"/>
              </a:rPr>
              <a:t>新鈔面額很小，只</a:t>
            </a:r>
            <a:r>
              <a:rPr lang="zh-TW" altLang="en-US" dirty="0" smtClean="0">
                <a:latin typeface="+mn-lt"/>
                <a:ea typeface="SimSun" panose="02010600030101010101" pitchFamily="2" charset="-122"/>
              </a:rPr>
              <a:t>分為</a:t>
            </a:r>
            <a:r>
              <a:rPr lang="zh-TW" altLang="en-US" dirty="0">
                <a:latin typeface="+mn-lt"/>
                <a:ea typeface="SimSun" panose="02010600030101010101" pitchFamily="2" charset="-122"/>
              </a:rPr>
              <a:t>一元、五元和一百元。計劃</a:t>
            </a:r>
            <a:r>
              <a:rPr lang="zh-TW" altLang="en-US" dirty="0" smtClean="0">
                <a:latin typeface="+mn-lt"/>
                <a:ea typeface="SimSun" panose="02010600030101010101" pitchFamily="2" charset="-122"/>
              </a:rPr>
              <a:t>發行</a:t>
            </a:r>
            <a:r>
              <a:rPr lang="zh-CN" altLang="en-US" dirty="0" smtClean="0">
                <a:latin typeface="+mn-lt"/>
                <a:ea typeface="SimSun" panose="02010600030101010101" pitchFamily="2" charset="-122"/>
              </a:rPr>
              <a:t>只</a:t>
            </a:r>
            <a:r>
              <a:rPr lang="en-US" altLang="zh-TW" dirty="0" smtClean="0">
                <a:latin typeface="+mn-lt"/>
                <a:ea typeface="SimSun" panose="02010600030101010101" pitchFamily="2" charset="-122"/>
              </a:rPr>
              <a:t>20</a:t>
            </a:r>
            <a:r>
              <a:rPr lang="zh-TW" altLang="en-US" dirty="0">
                <a:latin typeface="SimSun" panose="02010600030101010101" pitchFamily="2" charset="-122"/>
                <a:ea typeface="SimSun" panose="02010600030101010101" pitchFamily="2" charset="-122"/>
              </a:rPr>
              <a:t>億元</a:t>
            </a:r>
            <a:r>
              <a:rPr lang="zh-TW" altLang="en-US" dirty="0" smtClean="0">
                <a:latin typeface="SimSun" panose="02010600030101010101" pitchFamily="2" charset="-122"/>
                <a:ea typeface="SimSun" panose="02010600030101010101" pitchFamily="2" charset="-122"/>
              </a:rPr>
              <a:t>。</a:t>
            </a:r>
            <a:r>
              <a:rPr lang="zh-CN" altLang="en-US" dirty="0" smtClean="0">
                <a:latin typeface="SimSun" panose="02010600030101010101" pitchFamily="2" charset="-122"/>
                <a:ea typeface="SimSun" panose="02010600030101010101" pitchFamily="2" charset="-122"/>
              </a:rPr>
              <a:t>市民須在限期內將手上的法幣換取金圓券，每三百萬法幣可換取新鈔一元。</a:t>
            </a:r>
            <a:endParaRPr lang="zh-TW" altLang="en-US" dirty="0">
              <a:latin typeface="SimSun" panose="02010600030101010101" pitchFamily="2" charset="-122"/>
              <a:ea typeface="SimSun" panose="02010600030101010101" pitchFamily="2" charset="-122"/>
            </a:endParaRPr>
          </a:p>
        </p:txBody>
      </p:sp>
      <p:sp>
        <p:nvSpPr>
          <p:cNvPr id="4" name="TextBox 3"/>
          <p:cNvSpPr txBox="1"/>
          <p:nvPr/>
        </p:nvSpPr>
        <p:spPr>
          <a:xfrm>
            <a:off x="179512" y="116632"/>
            <a:ext cx="2232248"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新貨幣的構思</a:t>
            </a:r>
            <a:endParaRPr lang="zh-HK" altLang="en-US" sz="2400" dirty="0">
              <a:latin typeface="Adobe 繁黑體 Std B" pitchFamily="34" charset="-128"/>
              <a:ea typeface="Adobe 繁黑體 Std B" pitchFamily="3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0" y="2191313"/>
            <a:ext cx="4321050" cy="307333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058" y="5383221"/>
            <a:ext cx="1979712" cy="138499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smtClean="0"/>
              <a:t>林森，國民黨元老，黨內德高望重，</a:t>
            </a:r>
            <a:r>
              <a:rPr lang="en-US" altLang="zh-CN" sz="1400" dirty="0" smtClean="0"/>
              <a:t>1923-1943</a:t>
            </a:r>
            <a:r>
              <a:rPr lang="zh-CN" altLang="en-US" sz="1400" dirty="0" smtClean="0"/>
              <a:t>間擔任國民政府主席一職。</a:t>
            </a:r>
            <a:r>
              <a:rPr lang="en-US" altLang="zh-CN" sz="1400" dirty="0" smtClean="0"/>
              <a:t>1948</a:t>
            </a:r>
            <a:r>
              <a:rPr lang="zh-CN" altLang="en-US" sz="1400" dirty="0" smtClean="0"/>
              <a:t>年實施金圓券時，他已經逝世</a:t>
            </a:r>
            <a:r>
              <a:rPr lang="en-US" altLang="zh-CN" sz="1400" dirty="0" smtClean="0"/>
              <a:t>5</a:t>
            </a:r>
            <a:r>
              <a:rPr lang="zh-CN" altLang="en-US" sz="1400" dirty="0" smtClean="0"/>
              <a:t>年。</a:t>
            </a:r>
            <a:endParaRPr lang="zh-HK" altLang="en-US" sz="1400" dirty="0"/>
          </a:p>
        </p:txBody>
      </p:sp>
      <p:sp>
        <p:nvSpPr>
          <p:cNvPr id="7" name="TextBox 6"/>
          <p:cNvSpPr txBox="1"/>
          <p:nvPr/>
        </p:nvSpPr>
        <p:spPr>
          <a:xfrm>
            <a:off x="2278232" y="5362649"/>
            <a:ext cx="2771230" cy="138499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smtClean="0"/>
              <a:t>蔣介石，國民黨內最有軍事實力的人物，</a:t>
            </a:r>
            <a:r>
              <a:rPr lang="en-US" altLang="zh-CN" sz="1400" dirty="0" smtClean="0"/>
              <a:t>1926-1928</a:t>
            </a:r>
            <a:r>
              <a:rPr lang="zh-CN" altLang="en-US" sz="1400" dirty="0" smtClean="0"/>
              <a:t>年領導國民黨北伐，起碼在名義上結束軍閥割據局面，統一中國。</a:t>
            </a:r>
            <a:r>
              <a:rPr lang="en-US" altLang="zh-CN" sz="1400" dirty="0" smtClean="0"/>
              <a:t>1943</a:t>
            </a:r>
            <a:r>
              <a:rPr lang="zh-CN" altLang="en-US" sz="1400" dirty="0" smtClean="0"/>
              <a:t>年接任林森成為國民政府主席。</a:t>
            </a:r>
            <a:r>
              <a:rPr lang="en-US" altLang="zh-CN" sz="1400" dirty="0" smtClean="0"/>
              <a:t>1948</a:t>
            </a:r>
            <a:r>
              <a:rPr lang="zh-CN" altLang="en-US" sz="1400" dirty="0" smtClean="0"/>
              <a:t>年實施金圓券時，他是</a:t>
            </a:r>
            <a:r>
              <a:rPr lang="en-US" altLang="zh-CN" sz="1400" dirty="0" smtClean="0"/>
              <a:t>61</a:t>
            </a:r>
            <a:r>
              <a:rPr lang="zh-CN" altLang="en-US" sz="1400" dirty="0" smtClean="0"/>
              <a:t>歲。</a:t>
            </a:r>
            <a:endParaRPr lang="zh-HK" altLang="en-US" sz="1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924944"/>
            <a:ext cx="2705100"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a:off x="5280248" y="116632"/>
            <a:ext cx="3833242" cy="2232248"/>
          </a:xfrm>
          <a:prstGeom prst="cloudCallout">
            <a:avLst>
              <a:gd name="adj1" fmla="val -27171"/>
              <a:gd name="adj2" fmla="val 77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經</a:t>
            </a:r>
            <a:r>
              <a:rPr lang="zh-CN" altLang="en-US" sz="1400" dirty="0" smtClean="0"/>
              <a:t>濟學家告訴我，貨幣只是代表購買力，通脹的問題也在於商品沒有相應增加。因此，若用三百萬舊鈔買不到一斤米的話，用一元新鈔代表三百萬舊鈔同樣是不可能做到的。因此，通脹問題還沒有真正解決！</a:t>
            </a:r>
            <a:endParaRPr lang="zh-HK" altLang="en-US" sz="1400" dirty="0"/>
          </a:p>
        </p:txBody>
      </p:sp>
    </p:spTree>
    <p:extLst>
      <p:ext uri="{BB962C8B-B14F-4D97-AF65-F5344CB8AC3E}">
        <p14:creationId xmlns:p14="http://schemas.microsoft.com/office/powerpoint/2010/main" val="25839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3"/>
            <a:ext cx="535821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2793" y="3294112"/>
            <a:ext cx="2478013" cy="188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ular Callout 1"/>
          <p:cNvSpPr/>
          <p:nvPr/>
        </p:nvSpPr>
        <p:spPr>
          <a:xfrm>
            <a:off x="5966420" y="116633"/>
            <a:ext cx="2664296" cy="288032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600" dirty="0" smtClean="0"/>
          </a:p>
          <a:p>
            <a:endParaRPr lang="en-US" altLang="zh-CN" sz="1600" dirty="0"/>
          </a:p>
          <a:p>
            <a:r>
              <a:rPr lang="zh-CN" altLang="en-US" sz="1600" dirty="0" smtClean="0"/>
              <a:t>想到了！只要我增強新鈔的購買力，商品的價格便會下降，通脹問題便可以解決！我真是天才！</a:t>
            </a:r>
            <a:endParaRPr lang="en-US" altLang="zh-CN" sz="1600" dirty="0" smtClean="0"/>
          </a:p>
          <a:p>
            <a:r>
              <a:rPr lang="zh-CN" altLang="en-US" sz="1600" dirty="0"/>
              <a:t>辦法是：所有新鈔持有人都可以去銀行兌現黃金。這就是</a:t>
            </a:r>
            <a:r>
              <a:rPr lang="zh-CN" altLang="en-US" sz="1600" dirty="0" smtClean="0"/>
              <a:t>「金圓券」的精要所在。</a:t>
            </a:r>
            <a:r>
              <a:rPr lang="en-US" altLang="zh-CN" sz="1600" dirty="0" smtClean="0"/>
              <a:t>200</a:t>
            </a:r>
            <a:r>
              <a:rPr lang="zh-CN" altLang="en-US" sz="1600" dirty="0" smtClean="0"/>
              <a:t>元新鈔，便兌</a:t>
            </a:r>
            <a:r>
              <a:rPr lang="en-US" altLang="zh-CN" sz="1600" dirty="0" smtClean="0"/>
              <a:t>1</a:t>
            </a:r>
            <a:r>
              <a:rPr lang="zh-CN" altLang="en-US" sz="1600" dirty="0" smtClean="0"/>
              <a:t>兩黃金，你們這些人，也應對新鈔有信心了吧。哈哈！</a:t>
            </a:r>
            <a:endParaRPr lang="en-US" altLang="zh-CN" sz="1600" dirty="0" smtClean="0"/>
          </a:p>
          <a:p>
            <a:endParaRPr lang="en-US" altLang="zh-HK" dirty="0"/>
          </a:p>
          <a:p>
            <a:endParaRPr lang="zh-HK" altLang="en-US" dirty="0"/>
          </a:p>
        </p:txBody>
      </p:sp>
      <p:cxnSp>
        <p:nvCxnSpPr>
          <p:cNvPr id="4" name="Curved Connector 3"/>
          <p:cNvCxnSpPr/>
          <p:nvPr/>
        </p:nvCxnSpPr>
        <p:spPr>
          <a:xfrm rot="5400000" flipH="1" flipV="1">
            <a:off x="1764805" y="2585021"/>
            <a:ext cx="1224136" cy="1224136"/>
          </a:xfrm>
          <a:prstGeom prst="curvedConnector3">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5681" y="5126038"/>
            <a:ext cx="5184576" cy="156966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600" dirty="0" smtClean="0"/>
              <a:t>理論上是行得通的，但問題是：中國缺乏金礦，而國民政府又一窮二白，那裏來那麼多黃金放在中央銀行裏</a:t>
            </a:r>
            <a:r>
              <a:rPr lang="en-US" altLang="zh-TW" sz="1600" dirty="0" smtClean="0">
                <a:latin typeface="SimSun" panose="02010600030101010101" pitchFamily="2" charset="-122"/>
                <a:ea typeface="SimSun" panose="02010600030101010101" pitchFamily="2" charset="-122"/>
              </a:rPr>
              <a:t>? </a:t>
            </a:r>
            <a:r>
              <a:rPr lang="zh-CN" altLang="en-US" sz="1600" dirty="0" smtClean="0"/>
              <a:t>若每</a:t>
            </a:r>
            <a:r>
              <a:rPr lang="en-US" altLang="zh-CN" sz="1600" dirty="0" smtClean="0"/>
              <a:t>200</a:t>
            </a:r>
            <a:r>
              <a:rPr lang="zh-CN" altLang="en-US" sz="1600" dirty="0" smtClean="0"/>
              <a:t>元新鈔的價值是</a:t>
            </a:r>
            <a:r>
              <a:rPr lang="en-US" altLang="zh-CN" sz="1600" dirty="0" smtClean="0"/>
              <a:t>1</a:t>
            </a:r>
            <a:r>
              <a:rPr lang="zh-CN" altLang="en-US" sz="1600" dirty="0" smtClean="0"/>
              <a:t>兩黃金，在十足庫存的情況下，</a:t>
            </a:r>
            <a:r>
              <a:rPr lang="en-US" altLang="zh-CN" sz="1600" dirty="0" smtClean="0"/>
              <a:t>20</a:t>
            </a:r>
            <a:r>
              <a:rPr lang="zh-CN" altLang="en-US" sz="1600" dirty="0" smtClean="0"/>
              <a:t>億新鈔，便需要</a:t>
            </a:r>
            <a:r>
              <a:rPr lang="en-US" altLang="zh-CN" sz="1600" dirty="0" smtClean="0"/>
              <a:t>1</a:t>
            </a:r>
            <a:r>
              <a:rPr lang="zh-CN" altLang="en-US" sz="1600" dirty="0" smtClean="0"/>
              <a:t>千萬兩黃金了！</a:t>
            </a:r>
            <a:endParaRPr lang="en-US" altLang="zh-CN" sz="1600" dirty="0" smtClean="0"/>
          </a:p>
          <a:p>
            <a:r>
              <a:rPr lang="zh-CN" altLang="en-US" sz="1600" dirty="0" smtClean="0"/>
              <a:t>你猜到蔣介石這個軍人會怎樣做</a:t>
            </a:r>
            <a:r>
              <a:rPr lang="en-US" altLang="zh-TW" sz="1600" dirty="0">
                <a:latin typeface="SimSun" panose="02010600030101010101" pitchFamily="2" charset="-122"/>
                <a:ea typeface="SimSun" panose="02010600030101010101" pitchFamily="2" charset="-122"/>
              </a:rPr>
              <a:t>? </a:t>
            </a:r>
            <a:r>
              <a:rPr lang="en-US" altLang="zh-CN" sz="1600" dirty="0" smtClean="0"/>
              <a:t> </a:t>
            </a:r>
          </a:p>
          <a:p>
            <a:r>
              <a:rPr lang="zh-CN" altLang="en-US" sz="1600" dirty="0" smtClean="0"/>
              <a:t>（</a:t>
            </a:r>
            <a:r>
              <a:rPr lang="en-US" altLang="zh-CN" sz="1600" dirty="0" smtClean="0"/>
              <a:t>1</a:t>
            </a:r>
            <a:r>
              <a:rPr lang="zh-CN" altLang="en-US" sz="1600" dirty="0" smtClean="0"/>
              <a:t>）撤回政策；或（</a:t>
            </a:r>
            <a:r>
              <a:rPr lang="en-US" altLang="zh-CN" sz="1600" dirty="0" smtClean="0"/>
              <a:t>2</a:t>
            </a:r>
            <a:r>
              <a:rPr lang="zh-CN" altLang="en-US" sz="1600" dirty="0" smtClean="0"/>
              <a:t>）強行收兌。</a:t>
            </a:r>
            <a:endParaRPr lang="zh-HK" altLang="en-US" sz="1600"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0257" y="3173425"/>
            <a:ext cx="3896621" cy="342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59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29157"/>
            <a:ext cx="5760640" cy="6608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ular Callout 2"/>
          <p:cNvSpPr/>
          <p:nvPr/>
        </p:nvSpPr>
        <p:spPr>
          <a:xfrm>
            <a:off x="107504" y="1700808"/>
            <a:ext cx="3960440" cy="1725513"/>
          </a:xfrm>
          <a:prstGeom prst="wedgeRectCallout">
            <a:avLst>
              <a:gd name="adj1" fmla="val 71040"/>
              <a:gd name="adj2" fmla="val 31324"/>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altLang="zh-CN" sz="1600" dirty="0" smtClean="0"/>
          </a:p>
          <a:p>
            <a:r>
              <a:rPr lang="zh-CN" altLang="en-US" sz="1600" dirty="0" smtClean="0"/>
              <a:t>我決定派出經濟督導員，去商人開辦的銀行和公司，用金圓券強兌他們收藏的黃金，拿來放在中央銀行來。經國，你是我的兒子，就去上海做點成績來吧！</a:t>
            </a:r>
            <a:endParaRPr lang="en-US" altLang="zh-CN" sz="1600" dirty="0" smtClean="0"/>
          </a:p>
          <a:p>
            <a:r>
              <a:rPr lang="zh-CN" altLang="en-US" sz="1600" dirty="0" smtClean="0"/>
              <a:t>新鈔實行期間，奸商可能乘機囤積商品，提高價格，你順便查禁一下吧！</a:t>
            </a:r>
            <a:endParaRPr lang="en-US" altLang="zh-CN" sz="1600" dirty="0" smtClean="0"/>
          </a:p>
          <a:p>
            <a:endParaRPr lang="zh-HK" altLang="en-US" dirty="0"/>
          </a:p>
        </p:txBody>
      </p:sp>
      <p:sp>
        <p:nvSpPr>
          <p:cNvPr id="4" name="Rectangular Callout 3"/>
          <p:cNvSpPr/>
          <p:nvPr/>
        </p:nvSpPr>
        <p:spPr>
          <a:xfrm>
            <a:off x="5724128" y="129157"/>
            <a:ext cx="3240360" cy="1499643"/>
          </a:xfrm>
          <a:prstGeom prst="wedgeRectCallout">
            <a:avLst>
              <a:gd name="adj1" fmla="val -56989"/>
              <a:gd name="adj2" fmla="val 57555"/>
            </a:avLst>
          </a:prstGeom>
        </p:spPr>
        <p:style>
          <a:lnRef idx="2">
            <a:schemeClr val="accent1"/>
          </a:lnRef>
          <a:fillRef idx="1">
            <a:schemeClr val="lt1"/>
          </a:fillRef>
          <a:effectRef idx="0">
            <a:schemeClr val="accent1"/>
          </a:effectRef>
          <a:fontRef idx="minor">
            <a:schemeClr val="dk1"/>
          </a:fontRef>
        </p:style>
        <p:txBody>
          <a:bodyPr rtlCol="0" anchor="ctr"/>
          <a:lstStyle/>
          <a:p>
            <a:r>
              <a:rPr lang="zh-CN" altLang="en-US" sz="1400" dirty="0" smtClean="0"/>
              <a:t>你認為蔣經國如何回應</a:t>
            </a:r>
            <a:r>
              <a:rPr lang="en-US" altLang="zh-TW" sz="1400" dirty="0">
                <a:latin typeface="SimSun" panose="02010600030101010101" pitchFamily="2" charset="-122"/>
                <a:ea typeface="SimSun" panose="02010600030101010101" pitchFamily="2" charset="-122"/>
              </a:rPr>
              <a:t>? </a:t>
            </a:r>
            <a:r>
              <a:rPr lang="en-US" altLang="zh-CN" sz="1400" dirty="0" smtClean="0"/>
              <a:t>(</a:t>
            </a:r>
            <a:r>
              <a:rPr lang="zh-TW" altLang="en-US" sz="1400" dirty="0">
                <a:latin typeface="SimSun" panose="02010600030101010101" pitchFamily="2" charset="-122"/>
                <a:ea typeface="SimSun" panose="02010600030101010101" pitchFamily="2" charset="-122"/>
              </a:rPr>
              <a:t>哪</a:t>
            </a:r>
            <a:r>
              <a:rPr lang="zh-CN" altLang="en-US" sz="1400" dirty="0" smtClean="0"/>
              <a:t>一項</a:t>
            </a:r>
            <a:r>
              <a:rPr lang="en-US" altLang="zh-TW" sz="1400" dirty="0">
                <a:latin typeface="SimSun" panose="02010600030101010101" pitchFamily="2" charset="-122"/>
                <a:ea typeface="SimSun" panose="02010600030101010101" pitchFamily="2" charset="-122"/>
              </a:rPr>
              <a:t>? </a:t>
            </a:r>
            <a:r>
              <a:rPr lang="zh-CN" altLang="en-US" sz="1400" dirty="0" smtClean="0"/>
              <a:t>）</a:t>
            </a:r>
            <a:endParaRPr lang="en-US" altLang="zh-CN" sz="1400" dirty="0" smtClean="0"/>
          </a:p>
          <a:p>
            <a:pPr marL="228600" indent="-228600">
              <a:buAutoNum type="arabicPeriod"/>
            </a:pPr>
            <a:r>
              <a:rPr lang="zh-CN" altLang="en-US" sz="1400" dirty="0" smtClean="0"/>
              <a:t>父親！這是很難辦的事情啊！您還是另選賢才吧</a:t>
            </a:r>
            <a:r>
              <a:rPr lang="en-US" altLang="zh-CN" sz="1400" dirty="0" smtClean="0"/>
              <a:t>! </a:t>
            </a:r>
          </a:p>
          <a:p>
            <a:pPr marL="228600" indent="-228600">
              <a:buFontTx/>
              <a:buAutoNum type="arabicPeriod"/>
            </a:pPr>
            <a:r>
              <a:rPr lang="zh-CN" altLang="en-US" sz="1400" dirty="0" smtClean="0"/>
              <a:t>我終於有發揮所長的機會了！我是不</a:t>
            </a:r>
            <a:r>
              <a:rPr lang="zh-CN" altLang="en-US" sz="1400" dirty="0"/>
              <a:t>會讓父親失望的！</a:t>
            </a:r>
            <a:endParaRPr lang="zh-HK" altLang="en-US" sz="1400" dirty="0"/>
          </a:p>
          <a:p>
            <a:pPr marL="228600" indent="-228600">
              <a:buAutoNum type="arabicPeriod"/>
            </a:pPr>
            <a:r>
              <a:rPr lang="zh-CN" altLang="en-US" sz="1400" dirty="0" smtClean="0"/>
              <a:t>（其他，請填上：）</a:t>
            </a:r>
            <a:endParaRPr lang="en-US" altLang="zh-CN" sz="1400" dirty="0" smtClean="0"/>
          </a:p>
          <a:p>
            <a:pPr marL="228600" indent="-228600">
              <a:buAutoNum type="arabicPeriod"/>
            </a:pPr>
            <a:endParaRPr lang="zh-HK" altLang="en-US" sz="1200" dirty="0"/>
          </a:p>
        </p:txBody>
      </p:sp>
      <p:sp>
        <p:nvSpPr>
          <p:cNvPr id="6" name="TextBox 5"/>
          <p:cNvSpPr txBox="1"/>
          <p:nvPr/>
        </p:nvSpPr>
        <p:spPr>
          <a:xfrm>
            <a:off x="7031581" y="1484784"/>
            <a:ext cx="1914948" cy="2246769"/>
          </a:xfrm>
          <a:prstGeom prst="rect">
            <a:avLst/>
          </a:prstGeom>
          <a:solidFill>
            <a:schemeClr val="accent4">
              <a:lumMod val="20000"/>
              <a:lumOff val="80000"/>
            </a:schemeClr>
          </a:solidFill>
        </p:spPr>
        <p:txBody>
          <a:bodyPr wrap="square" rtlCol="0">
            <a:spAutoFit/>
          </a:bodyPr>
          <a:lstStyle/>
          <a:p>
            <a:r>
              <a:rPr lang="zh-CN" altLang="en-US" sz="1400" dirty="0" smtClean="0"/>
              <a:t>蔣經國，</a:t>
            </a:r>
            <a:r>
              <a:rPr lang="en-US" altLang="zh-CN" sz="1400" dirty="0" smtClean="0"/>
              <a:t>1910</a:t>
            </a:r>
            <a:r>
              <a:rPr lang="zh-CN" altLang="en-US" sz="1400" dirty="0" smtClean="0"/>
              <a:t>年生，母親是毛福梅（蔣介石第一任妻子）。他是蔣介石積極培養的接班人，</a:t>
            </a:r>
            <a:r>
              <a:rPr lang="en-US" altLang="zh-CN" sz="1400" dirty="0" smtClean="0"/>
              <a:t>1948</a:t>
            </a:r>
            <a:r>
              <a:rPr lang="zh-CN" altLang="en-US" sz="1400" dirty="0"/>
              <a:t>年金圓券推出時，蔣經國</a:t>
            </a:r>
            <a:r>
              <a:rPr lang="en-US" altLang="zh-CN" sz="1400" dirty="0"/>
              <a:t>38</a:t>
            </a:r>
            <a:r>
              <a:rPr lang="zh-CN" altLang="en-US" sz="1400" dirty="0"/>
              <a:t>歲</a:t>
            </a:r>
            <a:r>
              <a:rPr lang="zh-CN" altLang="en-US" sz="1400" dirty="0" smtClean="0"/>
              <a:t>，很想藉這個機會在國人面前，展示一下自己的才幹，並增加</a:t>
            </a:r>
            <a:r>
              <a:rPr lang="zh-TW" altLang="en-US" sz="1400" dirty="0" smtClean="0">
                <a:latin typeface="SimSun" panose="02010600030101010101" pitchFamily="2" charset="-122"/>
                <a:ea typeface="SimSun" panose="02010600030101010101" pitchFamily="2" charset="-122"/>
              </a:rPr>
              <a:t>聲</a:t>
            </a:r>
            <a:r>
              <a:rPr lang="zh-CN" altLang="en-US" sz="1400" dirty="0" smtClean="0"/>
              <a:t>望。</a:t>
            </a:r>
            <a:endParaRPr lang="zh-HK" altLang="en-US" sz="1400" dirty="0"/>
          </a:p>
        </p:txBody>
      </p:sp>
    </p:spTree>
    <p:extLst>
      <p:ext uri="{BB962C8B-B14F-4D97-AF65-F5344CB8AC3E}">
        <p14:creationId xmlns:p14="http://schemas.microsoft.com/office/powerpoint/2010/main" val="5118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9563"/>
            <a:ext cx="3937970" cy="534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2954259" y="764704"/>
            <a:ext cx="1091215" cy="803964"/>
          </a:xfrm>
          <a:prstGeom prst="wedgeRectCallout">
            <a:avLst>
              <a:gd name="adj1" fmla="val -59583"/>
              <a:gd name="adj2" fmla="val 7039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mtClean="0"/>
              <a:t>打老虎，</a:t>
            </a:r>
            <a:r>
              <a:rPr lang="zh-CN" altLang="en-US" dirty="0" smtClean="0"/>
              <a:t>打老虎！</a:t>
            </a:r>
            <a:endParaRPr lang="zh-HK" altLang="en-US" dirty="0"/>
          </a:p>
        </p:txBody>
      </p:sp>
      <p:sp>
        <p:nvSpPr>
          <p:cNvPr id="14" name="TextBox 13"/>
          <p:cNvSpPr txBox="1"/>
          <p:nvPr/>
        </p:nvSpPr>
        <p:spPr>
          <a:xfrm>
            <a:off x="107503" y="5510941"/>
            <a:ext cx="3937971" cy="830997"/>
          </a:xfrm>
          <a:prstGeom prst="rect">
            <a:avLst/>
          </a:prstGeom>
          <a:solidFill>
            <a:schemeClr val="accent4">
              <a:lumMod val="20000"/>
              <a:lumOff val="80000"/>
            </a:schemeClr>
          </a:solidFill>
        </p:spPr>
        <p:txBody>
          <a:bodyPr wrap="square" rtlCol="0">
            <a:spAutoFit/>
          </a:bodyPr>
          <a:lstStyle/>
          <a:p>
            <a:r>
              <a:rPr lang="zh-CN" altLang="en-US" sz="1600" dirty="0" smtClean="0"/>
              <a:t>蔣經國於是在</a:t>
            </a:r>
            <a:r>
              <a:rPr lang="zh-CN" altLang="en-US" sz="1600" dirty="0"/>
              <a:t>上海</a:t>
            </a:r>
            <a:r>
              <a:rPr lang="zh-CN" altLang="en-US" sz="1600" dirty="0" smtClean="0"/>
              <a:t>作了經</a:t>
            </a:r>
            <a:r>
              <a:rPr lang="zh-CN" altLang="en-US" sz="1600" dirty="0"/>
              <a:t>濟副督導</a:t>
            </a:r>
            <a:r>
              <a:rPr lang="zh-CN" altLang="en-US" sz="1600" dirty="0" smtClean="0"/>
              <a:t>員，任內進行「打虎」行動，實質上是搜刮地方銀</a:t>
            </a:r>
            <a:r>
              <a:rPr lang="zh-CN" altLang="en-US" sz="1600" dirty="0"/>
              <a:t>行和大商人的黃</a:t>
            </a:r>
            <a:r>
              <a:rPr lang="zh-CN" altLang="en-US" sz="1600" dirty="0" smtClean="0"/>
              <a:t>金，也連帶白銀和外幣。</a:t>
            </a:r>
            <a:endParaRPr lang="zh-HK" altLang="en-US" sz="1600" dirty="0"/>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473" y="1888899"/>
            <a:ext cx="4604891" cy="3531297"/>
          </a:xfrm>
          <a:prstGeom prst="rect">
            <a:avLst/>
          </a:prstGeom>
        </p:spPr>
      </p:pic>
      <p:sp>
        <p:nvSpPr>
          <p:cNvPr id="3" name="矩形 2"/>
          <p:cNvSpPr/>
          <p:nvPr/>
        </p:nvSpPr>
        <p:spPr>
          <a:xfrm>
            <a:off x="4198473" y="5507865"/>
            <a:ext cx="4584675" cy="830997"/>
          </a:xfrm>
          <a:prstGeom prst="rect">
            <a:avLst/>
          </a:prstGeom>
          <a:solidFill>
            <a:schemeClr val="accent4">
              <a:lumMod val="20000"/>
              <a:lumOff val="80000"/>
            </a:schemeClr>
          </a:solidFill>
        </p:spPr>
        <p:txBody>
          <a:bodyPr wrap="square">
            <a:spAutoFit/>
          </a:bodyPr>
          <a:lstStyle/>
          <a:p>
            <a:r>
              <a:rPr lang="zh-TW" altLang="en-US" sz="1600" dirty="0" smtClean="0">
                <a:latin typeface="SimSun" panose="02010600030101010101" pitchFamily="2" charset="-122"/>
                <a:ea typeface="SimSun" panose="02010600030101010101" pitchFamily="2" charset="-122"/>
                <a:cs typeface="Times New Roman" panose="02020603050405020304" pitchFamily="18" charset="0"/>
              </a:rPr>
              <a:t>蔣經國號召及動員</a:t>
            </a:r>
            <a:r>
              <a:rPr lang="zh-TW" altLang="zh-HK" sz="1600" dirty="0" smtClean="0">
                <a:latin typeface="SimSun" panose="02010600030101010101" pitchFamily="2" charset="-122"/>
                <a:ea typeface="SimSun" panose="02010600030101010101" pitchFamily="2" charset="-122"/>
                <a:cs typeface="Times New Roman" panose="02020603050405020304" pitchFamily="18" charset="0"/>
              </a:rPr>
              <a:t>上海</a:t>
            </a:r>
            <a:r>
              <a:rPr lang="zh-TW" altLang="en-US" sz="1600" dirty="0" smtClean="0">
                <a:latin typeface="SimSun" panose="02010600030101010101" pitchFamily="2" charset="-122"/>
                <a:ea typeface="SimSun" panose="02010600030101010101" pitchFamily="2" charset="-122"/>
                <a:cs typeface="Times New Roman" panose="02020603050405020304" pitchFamily="18" charset="0"/>
              </a:rPr>
              <a:t>的</a:t>
            </a:r>
            <a:r>
              <a:rPr lang="zh-TW" altLang="zh-HK" sz="1600" dirty="0" smtClean="0">
                <a:latin typeface="SimSun" panose="02010600030101010101" pitchFamily="2" charset="-122"/>
                <a:ea typeface="SimSun" panose="02010600030101010101" pitchFamily="2" charset="-122"/>
                <a:cs typeface="Times New Roman" panose="02020603050405020304" pitchFamily="18" charset="0"/>
              </a:rPr>
              <a:t>年</a:t>
            </a:r>
            <a:r>
              <a:rPr lang="zh-TW" altLang="en-US" sz="1600" dirty="0" smtClean="0">
                <a:latin typeface="SimSun" panose="02010600030101010101" pitchFamily="2" charset="-122"/>
                <a:ea typeface="SimSun" panose="02010600030101010101" pitchFamily="2" charset="-122"/>
                <a:cs typeface="Times New Roman" panose="02020603050405020304" pitchFamily="18" charset="0"/>
              </a:rPr>
              <a:t>青人</a:t>
            </a:r>
            <a:r>
              <a:rPr lang="zh-TW" altLang="zh-HK" sz="1600" dirty="0" smtClean="0">
                <a:latin typeface="SimSun" panose="02010600030101010101" pitchFamily="2" charset="-122"/>
                <a:ea typeface="SimSun" panose="02010600030101010101" pitchFamily="2" charset="-122"/>
                <a:cs typeface="Times New Roman" panose="02020603050405020304" pitchFamily="18" charset="0"/>
              </a:rPr>
              <a:t>參加</a:t>
            </a:r>
            <a:r>
              <a:rPr lang="zh-TW" altLang="zh-HK" sz="1600" dirty="0">
                <a:latin typeface="SimSun" panose="02010600030101010101" pitchFamily="2" charset="-122"/>
                <a:ea typeface="SimSun" panose="02010600030101010101" pitchFamily="2" charset="-122"/>
                <a:cs typeface="Times New Roman" panose="02020603050405020304" pitchFamily="18" charset="0"/>
              </a:rPr>
              <a:t>「打老虎</a:t>
            </a:r>
            <a:r>
              <a:rPr lang="zh-TW" altLang="zh-HK" sz="1600" dirty="0" smtClean="0">
                <a:latin typeface="SimSun" panose="02010600030101010101" pitchFamily="2" charset="-122"/>
                <a:ea typeface="SimSun" panose="02010600030101010101" pitchFamily="2" charset="-122"/>
                <a:cs typeface="Times New Roman" panose="02020603050405020304" pitchFamily="18" charset="0"/>
              </a:rPr>
              <a:t>」</a:t>
            </a:r>
            <a:r>
              <a:rPr lang="zh-TW" altLang="en-US" sz="1600" dirty="0" smtClean="0">
                <a:latin typeface="SimSun" panose="02010600030101010101" pitchFamily="2" charset="-122"/>
                <a:ea typeface="SimSun" panose="02010600030101010101" pitchFamily="2" charset="-122"/>
                <a:cs typeface="Times New Roman" panose="02020603050405020304" pitchFamily="18" charset="0"/>
              </a:rPr>
              <a:t>的</a:t>
            </a:r>
            <a:r>
              <a:rPr lang="zh-TW" altLang="zh-HK" sz="1600" dirty="0" smtClean="0">
                <a:latin typeface="SimSun" panose="02010600030101010101" pitchFamily="2" charset="-122"/>
                <a:ea typeface="SimSun" panose="02010600030101010101" pitchFamily="2" charset="-122"/>
                <a:cs typeface="Times New Roman" panose="02020603050405020304" pitchFamily="18" charset="0"/>
              </a:rPr>
              <a:t>行動</a:t>
            </a:r>
            <a:r>
              <a:rPr lang="zh-TW" altLang="en-US" sz="1600" dirty="0" smtClean="0">
                <a:latin typeface="SimSun" panose="02010600030101010101" pitchFamily="2" charset="-122"/>
                <a:ea typeface="SimSun" panose="02010600030101010101" pitchFamily="2" charset="-122"/>
                <a:cs typeface="Times New Roman" panose="02020603050405020304" pitchFamily="18" charset="0"/>
              </a:rPr>
              <a:t>。</a:t>
            </a:r>
            <a:r>
              <a:rPr lang="zh-TW" altLang="zh-HK" sz="1600" dirty="0" smtClean="0">
                <a:latin typeface="SimSun" panose="02010600030101010101" pitchFamily="2" charset="-122"/>
                <a:ea typeface="SimSun" panose="02010600030101010101" pitchFamily="2" charset="-122"/>
                <a:cs typeface="Times New Roman" panose="02020603050405020304" pitchFamily="18" charset="0"/>
              </a:rPr>
              <a:t>他們滿腔熱血</a:t>
            </a:r>
            <a:r>
              <a:rPr lang="zh-TW" altLang="zh-HK" sz="1600" dirty="0">
                <a:latin typeface="SimSun" panose="02010600030101010101" pitchFamily="2" charset="-122"/>
                <a:ea typeface="SimSun" panose="02010600030101010101" pitchFamily="2" charset="-122"/>
                <a:cs typeface="Times New Roman" panose="02020603050405020304" pitchFamily="18" charset="0"/>
              </a:rPr>
              <a:t>，準備以具體行動維護社會正義。</a:t>
            </a:r>
            <a:endParaRPr lang="zh-HK" altLang="en-US"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7424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4193</TotalTime>
  <Words>3981</Words>
  <Application>Microsoft Office PowerPoint</Application>
  <PresentationFormat>如螢幕大小 (4:3)</PresentationFormat>
  <Paragraphs>350</Paragraphs>
  <Slides>24</Slides>
  <Notes>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24</vt:i4>
      </vt:variant>
    </vt:vector>
  </HeadingPairs>
  <TitlesOfParts>
    <vt:vector size="33" baseType="lpstr">
      <vt:lpstr>Adobe 繁黑體 Std B</vt:lpstr>
      <vt:lpstr>宋体</vt:lpstr>
      <vt:lpstr>宋体</vt:lpstr>
      <vt:lpstr>新細明體</vt:lpstr>
      <vt:lpstr>Arial</vt:lpstr>
      <vt:lpstr>Calibri</vt:lpstr>
      <vt:lpstr>Times New Roman</vt:lpstr>
      <vt:lpstr>Wingdings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 CHEUNG</dc:creator>
  <cp:lastModifiedBy>YEUNG, Sze-wai</cp:lastModifiedBy>
  <cp:revision>225</cp:revision>
  <dcterms:created xsi:type="dcterms:W3CDTF">2017-12-21T06:46:05Z</dcterms:created>
  <dcterms:modified xsi:type="dcterms:W3CDTF">2019-02-20T08:06:19Z</dcterms:modified>
</cp:coreProperties>
</file>