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423" r:id="rId2"/>
    <p:sldId id="424" r:id="rId3"/>
    <p:sldId id="419" r:id="rId4"/>
    <p:sldId id="421" r:id="rId5"/>
    <p:sldId id="422" r:id="rId6"/>
    <p:sldId id="425" r:id="rId7"/>
    <p:sldId id="409" r:id="rId8"/>
    <p:sldId id="410" r:id="rId9"/>
    <p:sldId id="411" r:id="rId10"/>
    <p:sldId id="412" r:id="rId11"/>
    <p:sldId id="426" r:id="rId12"/>
    <p:sldId id="413" r:id="rId13"/>
    <p:sldId id="414" r:id="rId14"/>
    <p:sldId id="415" r:id="rId15"/>
    <p:sldId id="420" r:id="rId16"/>
    <p:sldId id="416" r:id="rId17"/>
    <p:sldId id="417" r:id="rId18"/>
    <p:sldId id="388" r:id="rId19"/>
    <p:sldId id="390" r:id="rId20"/>
    <p:sldId id="391" r:id="rId21"/>
    <p:sldId id="393" r:id="rId22"/>
    <p:sldId id="394" r:id="rId23"/>
    <p:sldId id="396" r:id="rId24"/>
    <p:sldId id="427" r:id="rId25"/>
    <p:sldId id="428" r:id="rId26"/>
    <p:sldId id="399" r:id="rId27"/>
    <p:sldId id="401" r:id="rId28"/>
    <p:sldId id="429" r:id="rId29"/>
  </p:sldIdLst>
  <p:sldSz cx="9144000" cy="6858000" type="screen4x3"/>
  <p:notesSz cx="6797675" cy="9872663"/>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8" autoAdjust="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1D88DFDD-AADA-4805-82A3-FF2DE58F3734}" type="datetimeFigureOut">
              <a:rPr lang="zh-HK" altLang="en-US" smtClean="0"/>
              <a:t>25/2/2019</a:t>
            </a:fld>
            <a:endParaRPr lang="zh-HK" altLang="en-US"/>
          </a:p>
        </p:txBody>
      </p:sp>
      <p:sp>
        <p:nvSpPr>
          <p:cNvPr id="4" name="投影片圖像版面配置區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5E4AF30E-7599-4046-B820-7B13CE1F437F}" type="slidenum">
              <a:rPr lang="zh-HK" altLang="en-US" smtClean="0"/>
              <a:t>‹#›</a:t>
            </a:fld>
            <a:endParaRPr lang="zh-HK" altLang="en-US"/>
          </a:p>
        </p:txBody>
      </p:sp>
    </p:spTree>
    <p:extLst>
      <p:ext uri="{BB962C8B-B14F-4D97-AF65-F5344CB8AC3E}">
        <p14:creationId xmlns:p14="http://schemas.microsoft.com/office/powerpoint/2010/main" val="4104028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5E4AF30E-7599-4046-B820-7B13CE1F437F}" type="slidenum">
              <a:rPr lang="zh-HK" altLang="en-US" smtClean="0"/>
              <a:t>16</a:t>
            </a:fld>
            <a:endParaRPr lang="zh-HK" altLang="en-US"/>
          </a:p>
        </p:txBody>
      </p:sp>
    </p:spTree>
    <p:extLst>
      <p:ext uri="{BB962C8B-B14F-4D97-AF65-F5344CB8AC3E}">
        <p14:creationId xmlns:p14="http://schemas.microsoft.com/office/powerpoint/2010/main" val="353612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5E4AF30E-7599-4046-B820-7B13CE1F437F}" type="slidenum">
              <a:rPr lang="zh-HK" altLang="en-US" smtClean="0"/>
              <a:t>27</a:t>
            </a:fld>
            <a:endParaRPr lang="zh-HK" altLang="en-US"/>
          </a:p>
        </p:txBody>
      </p:sp>
    </p:spTree>
    <p:extLst>
      <p:ext uri="{BB962C8B-B14F-4D97-AF65-F5344CB8AC3E}">
        <p14:creationId xmlns:p14="http://schemas.microsoft.com/office/powerpoint/2010/main" val="153616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5E4AF30E-7599-4046-B820-7B13CE1F437F}" type="slidenum">
              <a:rPr lang="zh-HK" altLang="en-US" smtClean="0"/>
              <a:t>28</a:t>
            </a:fld>
            <a:endParaRPr lang="zh-HK" altLang="en-US"/>
          </a:p>
        </p:txBody>
      </p:sp>
    </p:spTree>
    <p:extLst>
      <p:ext uri="{BB962C8B-B14F-4D97-AF65-F5344CB8AC3E}">
        <p14:creationId xmlns:p14="http://schemas.microsoft.com/office/powerpoint/2010/main" val="254001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40564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89976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78964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141389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256543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202248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421948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261062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187260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326014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25/2/2019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235010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6D76F-11A3-4CAA-AEF3-AE338A311155}" type="datetimeFigureOut">
              <a:rPr lang="zh-HK" altLang="en-US" smtClean="0"/>
              <a:t>25/2/2019</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9E419-BA3E-402D-9294-92822BD449C0}" type="slidenum">
              <a:rPr lang="zh-HK" altLang="en-US" smtClean="0"/>
              <a:t>‹#›</a:t>
            </a:fld>
            <a:endParaRPr lang="zh-HK" altLang="en-US"/>
          </a:p>
        </p:txBody>
      </p:sp>
    </p:spTree>
    <p:extLst>
      <p:ext uri="{BB962C8B-B14F-4D97-AF65-F5344CB8AC3E}">
        <p14:creationId xmlns:p14="http://schemas.microsoft.com/office/powerpoint/2010/main" val="1719402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1346" y="1"/>
            <a:ext cx="2987823" cy="762000"/>
          </a:xfrm>
          <a:prstGeom prst="rect">
            <a:avLst/>
          </a:prstGeom>
          <a:solidFill>
            <a:schemeClr val="accent2">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latin typeface="Adobe 繁黑體 Std B" pitchFamily="34" charset="-128"/>
                <a:ea typeface="Adobe 繁黑體 Std B" pitchFamily="34" charset="-128"/>
              </a:rPr>
              <a:t>人民的名義</a:t>
            </a:r>
            <a:endParaRPr lang="en-US" sz="3200" dirty="0">
              <a:latin typeface="Adobe 繁黑體 Std B" pitchFamily="34" charset="-128"/>
              <a:ea typeface="Adobe 繁黑體 Std B" pitchFamily="34" charset="-128"/>
            </a:endParaRPr>
          </a:p>
        </p:txBody>
      </p:sp>
      <p:sp>
        <p:nvSpPr>
          <p:cNvPr id="5" name="Subtitle 4"/>
          <p:cNvSpPr txBox="1">
            <a:spLocks/>
          </p:cNvSpPr>
          <p:nvPr/>
        </p:nvSpPr>
        <p:spPr>
          <a:xfrm>
            <a:off x="2699792" y="330153"/>
            <a:ext cx="4896544" cy="457200"/>
          </a:xfrm>
          <a:prstGeom prst="rect">
            <a:avLst/>
          </a:prstGeom>
          <a:solidFill>
            <a:schemeClr val="tx2">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smtClean="0">
                <a:solidFill>
                  <a:schemeClr val="tx1">
                    <a:lumMod val="75000"/>
                    <a:lumOff val="25000"/>
                  </a:schemeClr>
                </a:solidFill>
                <a:latin typeface="Adobe 繁黑體 Std B" pitchFamily="34" charset="-128"/>
                <a:ea typeface="Adobe 繁黑體 Std B" pitchFamily="34" charset="-128"/>
              </a:rPr>
              <a:t>相關課題：中華人民共和國的建立</a:t>
            </a:r>
            <a:endParaRPr lang="en-US" sz="2400" dirty="0">
              <a:solidFill>
                <a:schemeClr val="tx1">
                  <a:lumMod val="75000"/>
                  <a:lumOff val="25000"/>
                </a:schemeClr>
              </a:solidFill>
              <a:latin typeface="Adobe 繁黑體 Std B" pitchFamily="34" charset="-128"/>
              <a:ea typeface="Adobe 繁黑體 Std B" pitchFamily="34"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4" y="802577"/>
            <a:ext cx="9082630" cy="377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346" y="5099064"/>
            <a:ext cx="9085715" cy="1754326"/>
          </a:xfrm>
          <a:prstGeom prst="rect">
            <a:avLst/>
          </a:prstGeom>
          <a:solidFill>
            <a:schemeClr val="accent3">
              <a:lumMod val="20000"/>
              <a:lumOff val="80000"/>
            </a:schemeClr>
          </a:solidFill>
        </p:spPr>
        <p:txBody>
          <a:bodyPr wrap="square" rtlCol="0">
            <a:spAutoFit/>
          </a:bodyPr>
          <a:lstStyle/>
          <a:p>
            <a:r>
              <a:rPr lang="en-US" altLang="zh-CN" dirty="0">
                <a:solidFill>
                  <a:prstClr val="black"/>
                </a:solidFill>
              </a:rPr>
              <a:t>1958</a:t>
            </a:r>
            <a:r>
              <a:rPr lang="zh-CN" altLang="en-US" dirty="0">
                <a:solidFill>
                  <a:prstClr val="black"/>
                </a:solidFill>
              </a:rPr>
              <a:t>年</a:t>
            </a:r>
            <a:r>
              <a:rPr lang="en-US" altLang="zh-CN" dirty="0">
                <a:solidFill>
                  <a:prstClr val="black"/>
                </a:solidFill>
              </a:rPr>
              <a:t>5</a:t>
            </a:r>
            <a:r>
              <a:rPr lang="zh-CN" altLang="en-US" dirty="0">
                <a:solidFill>
                  <a:prstClr val="black"/>
                </a:solidFill>
              </a:rPr>
              <a:t>月</a:t>
            </a:r>
            <a:r>
              <a:rPr lang="en-US" altLang="zh-CN" dirty="0">
                <a:solidFill>
                  <a:prstClr val="black"/>
                </a:solidFill>
              </a:rPr>
              <a:t>1</a:t>
            </a:r>
            <a:r>
              <a:rPr lang="zh-CN" altLang="en-US" dirty="0" smtClean="0">
                <a:solidFill>
                  <a:prstClr val="black"/>
                </a:solidFill>
              </a:rPr>
              <a:t>日勞動節，</a:t>
            </a:r>
            <a:r>
              <a:rPr lang="zh-CN" altLang="en-US" dirty="0">
                <a:solidFill>
                  <a:prstClr val="black"/>
                </a:solidFill>
              </a:rPr>
              <a:t>人民英雄紀念碑揭幕</a:t>
            </a:r>
            <a:r>
              <a:rPr lang="zh-CN" altLang="en-US" dirty="0" smtClean="0">
                <a:solidFill>
                  <a:prstClr val="black"/>
                </a:solidFill>
              </a:rPr>
              <a:t>。這座在</a:t>
            </a:r>
            <a:r>
              <a:rPr lang="en-US" altLang="zh-CN" dirty="0" smtClean="0">
                <a:solidFill>
                  <a:prstClr val="black"/>
                </a:solidFill>
              </a:rPr>
              <a:t>1949</a:t>
            </a:r>
            <a:r>
              <a:rPr lang="zh-CN" altLang="en-US" dirty="0" smtClean="0">
                <a:solidFill>
                  <a:prstClr val="black"/>
                </a:solidFill>
              </a:rPr>
              <a:t>年開始奠基，經過</a:t>
            </a:r>
            <a:r>
              <a:rPr lang="en-US" altLang="zh-CN" dirty="0" smtClean="0">
                <a:solidFill>
                  <a:prstClr val="black"/>
                </a:solidFill>
              </a:rPr>
              <a:t>9</a:t>
            </a:r>
            <a:r>
              <a:rPr lang="zh-CN" altLang="en-US" dirty="0" smtClean="0">
                <a:solidFill>
                  <a:prstClr val="black"/>
                </a:solidFill>
              </a:rPr>
              <a:t>年才落成的紀念碑，是經過中共領導人的精心設計，務求透過空間的佈局，以及建築物所傳達的訊息，來奠定新政權的合法地位。（照片攝於開幕那天）</a:t>
            </a:r>
            <a:endParaRPr lang="en-US" altLang="zh-CN" dirty="0" smtClean="0">
              <a:solidFill>
                <a:prstClr val="black"/>
              </a:solidFill>
            </a:endParaRPr>
          </a:p>
          <a:p>
            <a:endParaRPr lang="en-US" altLang="zh-CN" dirty="0">
              <a:solidFill>
                <a:prstClr val="black"/>
              </a:solidFill>
              <a:ea typeface="SimSun" panose="02010600030101010101" pitchFamily="2" charset="-122"/>
            </a:endParaRPr>
          </a:p>
          <a:p>
            <a:endParaRPr lang="en-US" altLang="zh-CN" dirty="0" smtClean="0">
              <a:solidFill>
                <a:prstClr val="black"/>
              </a:solidFill>
              <a:ea typeface="SimSun" panose="02010600030101010101" pitchFamily="2" charset="-122"/>
            </a:endParaRPr>
          </a:p>
          <a:p>
            <a:endParaRPr lang="en-US" altLang="zh-CN" dirty="0" smtClean="0">
              <a:ea typeface="SimSun" panose="02010600030101010101" pitchFamily="2" charset="-122"/>
            </a:endParaRPr>
          </a:p>
        </p:txBody>
      </p:sp>
      <p:sp>
        <p:nvSpPr>
          <p:cNvPr id="10" name="TextBox 9"/>
          <p:cNvSpPr txBox="1"/>
          <p:nvPr/>
        </p:nvSpPr>
        <p:spPr>
          <a:xfrm>
            <a:off x="25814" y="4596352"/>
            <a:ext cx="91440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總論</a:t>
            </a:r>
            <a:endParaRPr lang="zh-HK" altLang="en-US" sz="2400" dirty="0">
              <a:latin typeface="Adobe 繁黑體 Std B" pitchFamily="34" charset="-128"/>
              <a:ea typeface="Adobe 繁黑體 Std B" pitchFamily="34" charset="-128"/>
            </a:endParaRPr>
          </a:p>
        </p:txBody>
      </p:sp>
      <p:sp>
        <p:nvSpPr>
          <p:cNvPr id="2" name="矩形 1"/>
          <p:cNvSpPr/>
          <p:nvPr/>
        </p:nvSpPr>
        <p:spPr>
          <a:xfrm>
            <a:off x="21346" y="5877272"/>
            <a:ext cx="4572000" cy="923330"/>
          </a:xfrm>
          <a:prstGeom prst="rect">
            <a:avLst/>
          </a:prstGeom>
        </p:spPr>
        <p:txBody>
          <a:bodyPr>
            <a:spAutoFit/>
          </a:bodyPr>
          <a:lstStyle/>
          <a:p>
            <a:r>
              <a:rPr lang="zh-TW" altLang="en-US" dirty="0">
                <a:solidFill>
                  <a:prstClr val="black"/>
                </a:solidFill>
                <a:latin typeface="SimSun" panose="02010600030101010101" pitchFamily="2" charset="-122"/>
                <a:ea typeface="SimSun" panose="02010600030101010101" pitchFamily="2" charset="-122"/>
              </a:rPr>
              <a:t>在本部分，你將可以學到：</a:t>
            </a:r>
            <a:endParaRPr lang="en-US" altLang="zh-TW" dirty="0">
              <a:solidFill>
                <a:prstClr val="black"/>
              </a:solidFill>
              <a:latin typeface="SimSun" panose="02010600030101010101" pitchFamily="2" charset="-122"/>
              <a:ea typeface="SimSun" panose="02010600030101010101" pitchFamily="2" charset="-122"/>
            </a:endParaRPr>
          </a:p>
          <a:p>
            <a:pPr marL="342900" indent="-342900">
              <a:buAutoNum type="arabicPeriod"/>
            </a:pPr>
            <a:r>
              <a:rPr lang="zh-TW" altLang="en-US" dirty="0">
                <a:ea typeface="SimSun" panose="02010600030101010101" pitchFamily="2" charset="-122"/>
              </a:rPr>
              <a:t>人民英雄紀念碑建造的經過</a:t>
            </a:r>
            <a:endParaRPr lang="en-US" altLang="zh-TW" dirty="0">
              <a:ea typeface="SimSun" panose="02010600030101010101" pitchFamily="2" charset="-122"/>
            </a:endParaRPr>
          </a:p>
          <a:p>
            <a:pPr marL="342900" indent="-342900">
              <a:buAutoNum type="arabicPeriod"/>
            </a:pPr>
            <a:r>
              <a:rPr lang="zh-TW" altLang="en-US" dirty="0">
                <a:ea typeface="SimSun" panose="02010600030101010101" pitchFamily="2" charset="-122"/>
              </a:rPr>
              <a:t>如何透過建築來為新政權奠定合法地位</a:t>
            </a:r>
            <a:endParaRPr lang="en-US" altLang="zh-CN" dirty="0">
              <a:ea typeface="SimSun" panose="02010600030101010101" pitchFamily="2" charset="-122"/>
            </a:endParaRPr>
          </a:p>
        </p:txBody>
      </p:sp>
    </p:spTree>
    <p:extLst>
      <p:ext uri="{BB962C8B-B14F-4D97-AF65-F5344CB8AC3E}">
        <p14:creationId xmlns:p14="http://schemas.microsoft.com/office/powerpoint/2010/main" val="41626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Project EDB\PPT\PRC_Renminyingxiongjinianbei\落成.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749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0" y="5733256"/>
            <a:ext cx="9154743" cy="461665"/>
          </a:xfrm>
          <a:prstGeom prst="rect">
            <a:avLst/>
          </a:prstGeom>
          <a:noFill/>
        </p:spPr>
        <p:txBody>
          <a:bodyPr wrap="square" rtlCol="0">
            <a:spAutoFit/>
          </a:bodyPr>
          <a:lstStyle/>
          <a:p>
            <a:r>
              <a:rPr lang="zh-TW" altLang="en-US" sz="2400" dirty="0" smtClean="0">
                <a:latin typeface="SimSun" panose="02010600030101010101" pitchFamily="2" charset="-122"/>
                <a:ea typeface="SimSun" panose="02010600030101010101" pitchFamily="2" charset="-122"/>
              </a:rPr>
              <a:t>人民英雄紀念碑建成後望向天安門及後面的故宮建築</a:t>
            </a:r>
            <a:r>
              <a:rPr lang="zh-TW" altLang="en-US" sz="2400" dirty="0">
                <a:latin typeface="SimSun" panose="02010600030101010101" pitchFamily="2" charset="-122"/>
                <a:ea typeface="SimSun" panose="02010600030101010101" pitchFamily="2" charset="-122"/>
              </a:rPr>
              <a:t>群</a:t>
            </a:r>
            <a:r>
              <a:rPr lang="zh-TW" altLang="en-US" sz="2400" dirty="0" smtClean="0">
                <a:latin typeface="SimSun" panose="02010600030101010101" pitchFamily="2" charset="-122"/>
                <a:ea typeface="SimSun" panose="02010600030101010101" pitchFamily="2" charset="-122"/>
              </a:rPr>
              <a:t>。</a:t>
            </a:r>
            <a:endParaRPr lang="en-US" altLang="zh-TW" sz="2400" dirty="0" smtClean="0">
              <a:latin typeface="SimSun" panose="02010600030101010101" pitchFamily="2" charset="-122"/>
              <a:ea typeface="SimSun" panose="02010600030101010101" pitchFamily="2" charset="-122"/>
            </a:endParaRPr>
          </a:p>
        </p:txBody>
      </p:sp>
      <p:sp>
        <p:nvSpPr>
          <p:cNvPr id="3" name="矩形 2"/>
          <p:cNvSpPr/>
          <p:nvPr/>
        </p:nvSpPr>
        <p:spPr>
          <a:xfrm>
            <a:off x="0" y="6165304"/>
            <a:ext cx="9036496" cy="461665"/>
          </a:xfrm>
          <a:prstGeom prst="rect">
            <a:avLst/>
          </a:prstGeom>
        </p:spPr>
        <p:txBody>
          <a:bodyPr wrap="square">
            <a:spAutoFit/>
          </a:bodyPr>
          <a:lstStyle/>
          <a:p>
            <a:r>
              <a:rPr lang="zh-TW" altLang="en-US" sz="2400" dirty="0">
                <a:latin typeface="SimSun" panose="02010600030101010101" pitchFamily="2" charset="-122"/>
                <a:ea typeface="SimSun" panose="02010600030101010101" pitchFamily="2" charset="-122"/>
              </a:rPr>
              <a:t>問題：為什麼人民英雄紀念碑要建在中軸線上</a:t>
            </a:r>
            <a:r>
              <a:rPr lang="en-US" altLang="zh-TW" sz="2400" dirty="0">
                <a:latin typeface="SimSun" panose="02010600030101010101" pitchFamily="2" charset="-122"/>
                <a:ea typeface="SimSun" panose="02010600030101010101" pitchFamily="2" charset="-122"/>
              </a:rPr>
              <a:t>? </a:t>
            </a:r>
            <a:r>
              <a:rPr lang="zh-TW" altLang="en-US" sz="2400" dirty="0">
                <a:latin typeface="SimSun" panose="02010600030101010101" pitchFamily="2" charset="-122"/>
                <a:ea typeface="SimSun" panose="02010600030101010101" pitchFamily="2" charset="-122"/>
              </a:rPr>
              <a:t>這有什麼效果</a:t>
            </a:r>
            <a:r>
              <a:rPr lang="en-US" altLang="zh-TW" sz="2400" dirty="0">
                <a:latin typeface="SimSun" panose="02010600030101010101" pitchFamily="2" charset="-122"/>
                <a:ea typeface="SimSun" panose="02010600030101010101" pitchFamily="2" charset="-122"/>
              </a:rPr>
              <a:t>? </a:t>
            </a:r>
            <a:endParaRPr lang="en-GB" altLang="zh-TW" sz="2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64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From Chu computer\Chinese History\2017-2018 teacher training\micro history\人民英雄紀念碑\201406270217073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375" y="3429000"/>
            <a:ext cx="4309431"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p:cNvSpPr txBox="1"/>
          <p:nvPr/>
        </p:nvSpPr>
        <p:spPr>
          <a:xfrm>
            <a:off x="597859" y="3429000"/>
            <a:ext cx="3600400" cy="1077218"/>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TW" altLang="en-US" sz="1600" dirty="0" smtClean="0">
                <a:latin typeface="SimSun" panose="02010600030101010101" pitchFamily="2" charset="-122"/>
                <a:ea typeface="SimSun" panose="02010600030101010101" pitchFamily="2" charset="-122"/>
              </a:rPr>
              <a:t>思考</a:t>
            </a:r>
            <a:r>
              <a:rPr lang="zh-TW" altLang="en-US" sz="1600" dirty="0">
                <a:latin typeface="SimSun" panose="02010600030101010101" pitchFamily="2" charset="-122"/>
                <a:ea typeface="SimSun" panose="02010600030101010101" pitchFamily="2" charset="-122"/>
              </a:rPr>
              <a:t>問題：</a:t>
            </a:r>
            <a:endParaRPr lang="en-US" altLang="zh-TW" sz="1600" dirty="0" smtClean="0">
              <a:latin typeface="SimSun" panose="02010600030101010101" pitchFamily="2" charset="-122"/>
              <a:ea typeface="SimSun" panose="02010600030101010101" pitchFamily="2" charset="-122"/>
            </a:endParaRPr>
          </a:p>
          <a:p>
            <a:r>
              <a:rPr lang="zh-CN" altLang="en-US" sz="1600" dirty="0" smtClean="0">
                <a:latin typeface="+mn-ea"/>
              </a:rPr>
              <a:t>天安門城樓</a:t>
            </a:r>
            <a:r>
              <a:rPr lang="zh-TW" altLang="en-US" sz="1600" dirty="0" smtClean="0">
                <a:latin typeface="SimSun" panose="02010600030101010101" pitchFamily="2" charset="-122"/>
                <a:ea typeface="SimSun" panose="02010600030101010101" pitchFamily="2" charset="-122"/>
              </a:rPr>
              <a:t>與人民英雄紀念碑的布局與美國國會大廈及華盛頓紀念碑的布局有什麼相似的地方</a:t>
            </a:r>
            <a:r>
              <a:rPr lang="en-US" altLang="zh-TW" sz="1600" dirty="0">
                <a:latin typeface="SimSun" panose="02010600030101010101" pitchFamily="2" charset="-122"/>
                <a:ea typeface="SimSun" panose="02010600030101010101" pitchFamily="2" charset="-122"/>
              </a:rPr>
              <a:t>? </a:t>
            </a:r>
            <a:endParaRPr lang="zh-HK" altLang="en-US" sz="1600" dirty="0">
              <a:latin typeface="SimSun" panose="02010600030101010101" pitchFamily="2" charset="-122"/>
              <a:ea typeface="SimSun" panose="02010600030101010101" pitchFamily="2" charset="-122"/>
            </a:endParaRPr>
          </a:p>
        </p:txBody>
      </p:sp>
      <p:sp>
        <p:nvSpPr>
          <p:cNvPr id="7" name="TextBox 3"/>
          <p:cNvSpPr txBox="1"/>
          <p:nvPr/>
        </p:nvSpPr>
        <p:spPr>
          <a:xfrm>
            <a:off x="4976645" y="3673841"/>
            <a:ext cx="1080120" cy="307777"/>
          </a:xfrm>
          <a:prstGeom prst="rect">
            <a:avLst/>
          </a:prstGeom>
          <a:noFill/>
        </p:spPr>
        <p:txBody>
          <a:bodyPr wrap="square" rtlCol="0">
            <a:spAutoFit/>
          </a:bodyPr>
          <a:lstStyle/>
          <a:p>
            <a:r>
              <a:rPr lang="zh-CN" altLang="en-US" sz="1400" dirty="0" smtClean="0"/>
              <a:t>高</a:t>
            </a:r>
            <a:r>
              <a:rPr lang="en-US" altLang="zh-CN" sz="1400" dirty="0" smtClean="0"/>
              <a:t>169.3</a:t>
            </a:r>
            <a:r>
              <a:rPr lang="zh-CN" altLang="en-US" sz="1400" dirty="0" smtClean="0"/>
              <a:t>米</a:t>
            </a:r>
            <a:endParaRPr lang="zh-HK" altLang="en-US" sz="1400" dirty="0"/>
          </a:p>
        </p:txBody>
      </p:sp>
      <p:sp>
        <p:nvSpPr>
          <p:cNvPr id="8" name="TextBox 3"/>
          <p:cNvSpPr txBox="1"/>
          <p:nvPr/>
        </p:nvSpPr>
        <p:spPr>
          <a:xfrm>
            <a:off x="7319868" y="3708339"/>
            <a:ext cx="720080" cy="307777"/>
          </a:xfrm>
          <a:prstGeom prst="rect">
            <a:avLst/>
          </a:prstGeom>
          <a:noFill/>
        </p:spPr>
        <p:txBody>
          <a:bodyPr wrap="square" rtlCol="0">
            <a:spAutoFit/>
          </a:bodyPr>
          <a:lstStyle/>
          <a:p>
            <a:r>
              <a:rPr lang="zh-CN" altLang="en-US" sz="1400" dirty="0" smtClean="0"/>
              <a:t>高</a:t>
            </a:r>
            <a:r>
              <a:rPr lang="en-US" altLang="zh-TW" sz="1400" dirty="0" smtClean="0"/>
              <a:t>88</a:t>
            </a:r>
            <a:r>
              <a:rPr lang="zh-CN" altLang="en-US" sz="1400" dirty="0" smtClean="0"/>
              <a:t>米</a:t>
            </a:r>
            <a:endParaRPr lang="zh-HK" altLang="en-US" sz="1400" dirty="0"/>
          </a:p>
        </p:txBody>
      </p:sp>
      <p:pic>
        <p:nvPicPr>
          <p:cNvPr id="9" name="Picture 2" descr="E:\Project EDB\PPT\PRC_Renminyingxiongjinianbei\落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59" y="332656"/>
            <a:ext cx="4930278"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3928" y="1196752"/>
            <a:ext cx="936104" cy="307777"/>
          </a:xfrm>
          <a:prstGeom prst="rect">
            <a:avLst/>
          </a:prstGeom>
          <a:noFill/>
        </p:spPr>
        <p:txBody>
          <a:bodyPr wrap="square" rtlCol="0">
            <a:spAutoFit/>
          </a:bodyPr>
          <a:lstStyle/>
          <a:p>
            <a:r>
              <a:rPr lang="zh-CN" altLang="en-US" sz="1400" dirty="0" smtClean="0"/>
              <a:t>高</a:t>
            </a:r>
            <a:r>
              <a:rPr lang="en-US" altLang="zh-CN" sz="1400" dirty="0" smtClean="0"/>
              <a:t>33.7</a:t>
            </a:r>
            <a:r>
              <a:rPr lang="zh-CN" altLang="en-US" sz="1400" dirty="0" smtClean="0"/>
              <a:t>米</a:t>
            </a:r>
            <a:endParaRPr lang="zh-HK" altLang="en-US" sz="1400" dirty="0"/>
          </a:p>
        </p:txBody>
      </p:sp>
      <p:sp>
        <p:nvSpPr>
          <p:cNvPr id="5" name="TextBox 3"/>
          <p:cNvSpPr txBox="1"/>
          <p:nvPr/>
        </p:nvSpPr>
        <p:spPr>
          <a:xfrm>
            <a:off x="971600" y="620688"/>
            <a:ext cx="1080120" cy="307777"/>
          </a:xfrm>
          <a:prstGeom prst="rect">
            <a:avLst/>
          </a:prstGeom>
          <a:noFill/>
        </p:spPr>
        <p:txBody>
          <a:bodyPr wrap="square" rtlCol="0">
            <a:spAutoFit/>
          </a:bodyPr>
          <a:lstStyle/>
          <a:p>
            <a:r>
              <a:rPr lang="zh-CN" altLang="en-US" sz="1400" dirty="0" smtClean="0"/>
              <a:t>高</a:t>
            </a:r>
            <a:r>
              <a:rPr lang="en-US" altLang="zh-CN" sz="1400" dirty="0" smtClean="0"/>
              <a:t>37.94</a:t>
            </a:r>
            <a:r>
              <a:rPr lang="zh-CN" altLang="en-US" sz="1400" dirty="0" smtClean="0"/>
              <a:t>米</a:t>
            </a:r>
            <a:endParaRPr lang="zh-HK" altLang="en-US" sz="1400" dirty="0"/>
          </a:p>
        </p:txBody>
      </p:sp>
      <p:sp>
        <p:nvSpPr>
          <p:cNvPr id="2" name="矩形 1"/>
          <p:cNvSpPr/>
          <p:nvPr/>
        </p:nvSpPr>
        <p:spPr>
          <a:xfrm>
            <a:off x="3491880" y="1504529"/>
            <a:ext cx="1008112" cy="484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p:cNvSpPr/>
          <p:nvPr/>
        </p:nvSpPr>
        <p:spPr>
          <a:xfrm>
            <a:off x="1475656" y="974341"/>
            <a:ext cx="936104" cy="1518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p:cNvSpPr/>
          <p:nvPr/>
        </p:nvSpPr>
        <p:spPr>
          <a:xfrm>
            <a:off x="5292079" y="3957851"/>
            <a:ext cx="764685" cy="2063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矩形 12"/>
          <p:cNvSpPr/>
          <p:nvPr/>
        </p:nvSpPr>
        <p:spPr>
          <a:xfrm>
            <a:off x="7295212" y="4024013"/>
            <a:ext cx="711697" cy="352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2602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1" y="0"/>
            <a:ext cx="8229600" cy="1143000"/>
          </a:xfrm>
          <a:solidFill>
            <a:schemeClr val="accent1">
              <a:lumMod val="20000"/>
              <a:lumOff val="80000"/>
            </a:schemeClr>
          </a:solidFill>
        </p:spPr>
        <p:txBody>
          <a:bodyPr>
            <a:noAutofit/>
          </a:bodyPr>
          <a:lstStyle/>
          <a:p>
            <a:pPr algn="l"/>
            <a:r>
              <a:rPr lang="zh-TW" altLang="en-US" sz="2000" dirty="0" smtClean="0">
                <a:latin typeface="+mn-lt"/>
                <a:ea typeface="微軟正黑體" panose="020B0604030504040204" pitchFamily="34" charset="-120"/>
              </a:rPr>
              <a:t>思考問題：</a:t>
            </a:r>
            <a:r>
              <a:rPr lang="zh-CN" altLang="en-US" sz="2000" dirty="0" smtClean="0">
                <a:latin typeface="+mn-lt"/>
                <a:ea typeface="微軟正黑體" panose="020B0604030504040204" pitchFamily="34" charset="-120"/>
              </a:rPr>
              <a:t>關於紀念碑頂的設計，引起過很大的爭論，更引起周恩來的注意。雕塑家希望以群像為頂，被建築師反駁，最終選用平坦而四面斜的建築頂。你認為</a:t>
            </a:r>
            <a:r>
              <a:rPr lang="zh-TW" altLang="en-US" sz="2000" dirty="0" smtClean="0">
                <a:latin typeface="+mn-lt"/>
                <a:ea typeface="微軟正黑體" panose="020B0604030504040204" pitchFamily="34" charset="-120"/>
              </a:rPr>
              <a:t>用</a:t>
            </a:r>
            <a:r>
              <a:rPr lang="zh-CN" altLang="en-US" sz="2000" dirty="0" smtClean="0">
                <a:latin typeface="+mn-lt"/>
                <a:ea typeface="微軟正黑體" panose="020B0604030504040204" pitchFamily="34" charset="-120"/>
              </a:rPr>
              <a:t>群像</a:t>
            </a:r>
            <a:r>
              <a:rPr lang="zh-TW" altLang="en-US" sz="2000" dirty="0" smtClean="0">
                <a:latin typeface="+mn-lt"/>
                <a:ea typeface="微軟正黑體" panose="020B0604030504040204" pitchFamily="34" charset="-120"/>
              </a:rPr>
              <a:t>為頂有什麼</a:t>
            </a:r>
            <a:r>
              <a:rPr lang="zh-CN" altLang="en-US" sz="2000" dirty="0" smtClean="0">
                <a:latin typeface="+mn-lt"/>
                <a:ea typeface="微軟正黑體" panose="020B0604030504040204" pitchFamily="34" charset="-120"/>
              </a:rPr>
              <a:t>問題？</a:t>
            </a:r>
            <a:endParaRPr lang="zh-HK" altLang="en-US" sz="2000" dirty="0">
              <a:latin typeface="+mn-lt"/>
              <a:ea typeface="微軟正黑體" panose="020B0604030504040204" pitchFamily="34" charset="-120"/>
            </a:endParaRPr>
          </a:p>
        </p:txBody>
      </p:sp>
      <p:pic>
        <p:nvPicPr>
          <p:cNvPr id="2050" name="Picture 2" descr="E:\Project EDB\PPT\PRC_Renminyingxiongjinianbei\頂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5885" y="1268759"/>
            <a:ext cx="1725374" cy="25927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roject EDB\PPT\PRC_Renminyingxiongjinianbei\頂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68759"/>
            <a:ext cx="1396341" cy="25046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ject EDB\PPT\PRC_Renminyingxiongjinianbei\頂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253" y="1260897"/>
            <a:ext cx="1226149" cy="25281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Project EDB\PPT\PRC_Renminyingxiongjinianbei\頂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68759"/>
            <a:ext cx="1656184" cy="2520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Project EDB\PPT\PRC_Renminyingxiongjinianbei\落成.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83" t="10258" r="32528" b="15016"/>
          <a:stretch/>
        </p:blipFill>
        <p:spPr bwMode="auto">
          <a:xfrm>
            <a:off x="5076056" y="3793487"/>
            <a:ext cx="3109049" cy="252390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07504" y="4147497"/>
            <a:ext cx="4932040" cy="1323439"/>
          </a:xfrm>
          <a:prstGeom prst="rect">
            <a:avLst/>
          </a:prstGeom>
          <a:solidFill>
            <a:schemeClr val="bg2"/>
          </a:solidFill>
        </p:spPr>
        <p:txBody>
          <a:bodyPr wrap="square">
            <a:spAutoFit/>
          </a:bodyPr>
          <a:lstStyle/>
          <a:p>
            <a:pPr marL="285750" indent="-285750">
              <a:buFont typeface="Arial" panose="020B0604020202020204" pitchFamily="34" charset="0"/>
              <a:buChar char="•"/>
            </a:pPr>
            <a:r>
              <a:rPr lang="zh-CN" altLang="en-US" sz="2000" dirty="0" smtClean="0">
                <a:solidFill>
                  <a:srgbClr val="FF0000"/>
                </a:solidFill>
                <a:latin typeface="+mn-ea"/>
              </a:rPr>
              <a:t>有違中國古碑特色</a:t>
            </a:r>
            <a:endParaRPr lang="en-US" altLang="zh-CN" sz="2000" dirty="0" smtClean="0">
              <a:solidFill>
                <a:srgbClr val="FF0000"/>
              </a:solidFill>
              <a:latin typeface="+mn-ea"/>
            </a:endParaRPr>
          </a:p>
          <a:p>
            <a:pPr marL="285750" indent="-285750">
              <a:buFont typeface="Arial" panose="020B0604020202020204" pitchFamily="34" charset="0"/>
              <a:buChar char="•"/>
            </a:pPr>
            <a:r>
              <a:rPr lang="zh-CN" altLang="en-US" sz="2000" dirty="0" smtClean="0">
                <a:solidFill>
                  <a:srgbClr val="FF0000"/>
                </a:solidFill>
                <a:latin typeface="+mn-ea"/>
              </a:rPr>
              <a:t>紀念碑本身極高，根本看不到</a:t>
            </a:r>
            <a:r>
              <a:rPr lang="zh-CN" altLang="en-US" sz="2000" dirty="0">
                <a:solidFill>
                  <a:srgbClr val="FF0000"/>
                </a:solidFill>
                <a:latin typeface="+mn-ea"/>
              </a:rPr>
              <a:t>人像雕刻</a:t>
            </a:r>
            <a:endParaRPr lang="en-US" altLang="zh-CN" sz="2000" dirty="0" smtClean="0">
              <a:solidFill>
                <a:srgbClr val="FF0000"/>
              </a:solidFill>
              <a:latin typeface="+mn-ea"/>
            </a:endParaRPr>
          </a:p>
          <a:p>
            <a:pPr marL="285750" indent="-285750">
              <a:buFont typeface="Arial" panose="020B0604020202020204" pitchFamily="34" charset="0"/>
              <a:buChar char="•"/>
            </a:pPr>
            <a:r>
              <a:rPr lang="zh-CN" altLang="en-US" sz="2000" dirty="0" smtClean="0">
                <a:solidFill>
                  <a:srgbClr val="FF0000"/>
                </a:solidFill>
                <a:latin typeface="+mn-ea"/>
              </a:rPr>
              <a:t>最重要的是：人像雕刻會將焦點從領導人的題字上移</a:t>
            </a:r>
            <a:endParaRPr lang="zh-HK" altLang="en-US" sz="2000" dirty="0">
              <a:solidFill>
                <a:srgbClr val="FF0000"/>
              </a:solidFill>
              <a:latin typeface="+mn-ea"/>
            </a:endParaRPr>
          </a:p>
        </p:txBody>
      </p:sp>
    </p:spTree>
    <p:extLst>
      <p:ext uri="{BB962C8B-B14F-4D97-AF65-F5344CB8AC3E}">
        <p14:creationId xmlns:p14="http://schemas.microsoft.com/office/powerpoint/2010/main" val="1354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14338" name="Picture 2" descr="E:\Project EDB\PPT\PRC_Renminyingxiongjinianbei\1-151105152Zb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528"/>
            <a:ext cx="4995485" cy="343052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Project EDB\PPT\PRC_Renminyingxiongjinianbei\dra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572"/>
            <a:ext cx="7452320" cy="308642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Project EDB\PPT\PRC_Renminyingxiongjinianbei\draw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620688"/>
            <a:ext cx="4762500" cy="363855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1259632" y="3382730"/>
            <a:ext cx="2883980" cy="369332"/>
          </a:xfrm>
          <a:prstGeom prst="rect">
            <a:avLst/>
          </a:prstGeom>
          <a:solidFill>
            <a:schemeClr val="accent6">
              <a:lumMod val="40000"/>
              <a:lumOff val="60000"/>
            </a:schemeClr>
          </a:solidFill>
        </p:spPr>
        <p:txBody>
          <a:bodyPr wrap="square" rtlCol="0">
            <a:spAutoFit/>
          </a:bodyPr>
          <a:lstStyle/>
          <a:p>
            <a:pPr algn="ctr"/>
            <a:r>
              <a:rPr lang="zh-CN" altLang="en-US" dirty="0" smtClean="0">
                <a:latin typeface="微軟正黑體" panose="020B0604030504040204" pitchFamily="34" charset="-120"/>
                <a:ea typeface="微軟正黑體" panose="020B0604030504040204" pitchFamily="34" charset="-120"/>
              </a:rPr>
              <a:t>雕塑草圖</a:t>
            </a:r>
            <a:endParaRPr lang="zh-HK"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81101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roject EDB\PPT\PRC_Renminyingxiongjinianbei\建造過程.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98065"/>
            <a:ext cx="350849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Project EDB\PPT\PRC_Renminyingxiongjinianbei\建造過程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348880"/>
            <a:ext cx="5738983"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995936" y="1556792"/>
            <a:ext cx="2883980" cy="369332"/>
          </a:xfrm>
          <a:prstGeom prst="rect">
            <a:avLst/>
          </a:prstGeom>
          <a:solidFill>
            <a:schemeClr val="accent6">
              <a:lumMod val="40000"/>
              <a:lumOff val="60000"/>
            </a:schemeClr>
          </a:solidFill>
        </p:spPr>
        <p:txBody>
          <a:bodyPr wrap="square" rtlCol="0">
            <a:spAutoFit/>
          </a:bodyPr>
          <a:lstStyle/>
          <a:p>
            <a:pPr algn="ctr"/>
            <a:r>
              <a:rPr lang="zh-CN" altLang="en-US" dirty="0" smtClean="0">
                <a:latin typeface="微軟正黑體" panose="020B0604030504040204" pitchFamily="34" charset="-120"/>
                <a:ea typeface="微軟正黑體" panose="020B0604030504040204" pitchFamily="34" charset="-120"/>
              </a:rPr>
              <a:t>建造中</a:t>
            </a:r>
            <a:endParaRPr lang="zh-HK"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7602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5715000" cy="30861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202732"/>
            <a:ext cx="4695428" cy="3523634"/>
          </a:xfrm>
          <a:prstGeom prst="rect">
            <a:avLst/>
          </a:prstGeom>
        </p:spPr>
      </p:pic>
      <p:sp>
        <p:nvSpPr>
          <p:cNvPr id="6" name="文字方塊 5"/>
          <p:cNvSpPr txBox="1"/>
          <p:nvPr/>
        </p:nvSpPr>
        <p:spPr>
          <a:xfrm>
            <a:off x="611561" y="4377262"/>
            <a:ext cx="2880319" cy="1015663"/>
          </a:xfrm>
          <a:prstGeom prst="rect">
            <a:avLst/>
          </a:prstGeom>
          <a:noFill/>
        </p:spPr>
        <p:txBody>
          <a:bodyPr wrap="square" rtlCol="0">
            <a:spAutoFit/>
          </a:bodyPr>
          <a:lstStyle/>
          <a:p>
            <a:r>
              <a:rPr lang="zh-TW" altLang="en-US" sz="2000" dirty="0">
                <a:latin typeface="SimSun" panose="02010600030101010101" pitchFamily="2" charset="-122"/>
                <a:ea typeface="SimSun" panose="02010600030101010101" pitchFamily="2" charset="-122"/>
              </a:rPr>
              <a:t>興</a:t>
            </a:r>
            <a:r>
              <a:rPr lang="zh-TW" altLang="en-US" sz="2000" dirty="0" smtClean="0">
                <a:latin typeface="SimSun" panose="02010600030101010101" pitchFamily="2" charset="-122"/>
                <a:ea typeface="SimSun" panose="02010600030101010101" pitchFamily="2" charset="-122"/>
              </a:rPr>
              <a:t>建人民英雄紀念碑的</a:t>
            </a:r>
            <a:r>
              <a:rPr lang="zh-TW" altLang="en-US" sz="2000" smtClean="0">
                <a:latin typeface="SimSun" panose="02010600030101010101" pitchFamily="2" charset="-122"/>
                <a:ea typeface="SimSun" panose="02010600030101010101" pitchFamily="2" charset="-122"/>
              </a:rPr>
              <a:t>同時，擴建</a:t>
            </a:r>
            <a:r>
              <a:rPr lang="zh-TW" altLang="en-US" sz="2000" dirty="0" smtClean="0">
                <a:latin typeface="SimSun" panose="02010600030101010101" pitchFamily="2" charset="-122"/>
                <a:ea typeface="SimSun" panose="02010600030101010101" pitchFamily="2" charset="-122"/>
              </a:rPr>
              <a:t>天安門廣場及擴闊長安大街</a:t>
            </a:r>
            <a:endParaRPr lang="zh-HK" altLang="en-US"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09266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8228720" cy="5809719"/>
          </a:xfrm>
          <a:prstGeom prst="rect">
            <a:avLst/>
          </a:prstGeom>
          <a:noFill/>
          <a:ln>
            <a:noFill/>
          </a:ln>
        </p:spPr>
      </p:pic>
      <p:sp>
        <p:nvSpPr>
          <p:cNvPr id="6" name="文字方塊 5"/>
          <p:cNvSpPr txBox="1"/>
          <p:nvPr/>
        </p:nvSpPr>
        <p:spPr>
          <a:xfrm>
            <a:off x="362254" y="6358398"/>
            <a:ext cx="5262979" cy="369332"/>
          </a:xfrm>
          <a:prstGeom prst="rect">
            <a:avLst/>
          </a:prstGeom>
          <a:solidFill>
            <a:schemeClr val="accent2">
              <a:lumMod val="20000"/>
              <a:lumOff val="80000"/>
            </a:schemeClr>
          </a:solidFill>
        </p:spPr>
        <p:txBody>
          <a:bodyPr wrap="none" rtlCol="0">
            <a:spAutoFit/>
          </a:bodyPr>
          <a:lstStyle/>
          <a:p>
            <a:r>
              <a:rPr lang="en-US" altLang="zh-TW" dirty="0" smtClean="0">
                <a:ea typeface="SimSun" panose="02010600030101010101" pitchFamily="2" charset="-122"/>
              </a:rPr>
              <a:t>1958</a:t>
            </a:r>
            <a:r>
              <a:rPr lang="zh-TW" altLang="en-US" dirty="0" smtClean="0">
                <a:ea typeface="SimSun" panose="02010600030101010101" pitchFamily="2" charset="-122"/>
              </a:rPr>
              <a:t>年</a:t>
            </a:r>
            <a:r>
              <a:rPr lang="zh-TW" altLang="en-US" dirty="0" smtClean="0">
                <a:latin typeface="SimSun" panose="02010600030101010101" pitchFamily="2" charset="-122"/>
                <a:ea typeface="SimSun" panose="02010600030101010101" pitchFamily="2" charset="-122"/>
              </a:rPr>
              <a:t>人民英雄紀念碑建成後</a:t>
            </a:r>
            <a:r>
              <a:rPr lang="en-US" altLang="zh-TW" dirty="0" smtClean="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人民日報</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的報道</a:t>
            </a:r>
            <a:endParaRPr lang="en-GB"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11757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half" idx="1"/>
          </p:nvPr>
        </p:nvSpPr>
        <p:spPr>
          <a:xfrm>
            <a:off x="0" y="-2042"/>
            <a:ext cx="9144000" cy="2134897"/>
          </a:xfrm>
        </p:spPr>
        <p:txBody>
          <a:bodyPr>
            <a:normAutofit/>
          </a:bodyPr>
          <a:lstStyle/>
          <a:p>
            <a:r>
              <a:rPr lang="zh-CN" altLang="en-US" sz="1800" dirty="0" smtClean="0">
                <a:cs typeface="Times New Roman" panose="02020603050405020304" pitchFamily="18" charset="0"/>
              </a:rPr>
              <a:t>人民英雄紀念碑通高</a:t>
            </a:r>
            <a:r>
              <a:rPr lang="en-US" altLang="zh-CN" sz="1800" dirty="0" smtClean="0">
                <a:cs typeface="Times New Roman" panose="02020603050405020304" pitchFamily="18" charset="0"/>
              </a:rPr>
              <a:t>37.94</a:t>
            </a:r>
            <a:r>
              <a:rPr lang="zh-CN" altLang="en-US" sz="1800" dirty="0" smtClean="0">
                <a:cs typeface="Times New Roman" panose="02020603050405020304" pitchFamily="18" charset="0"/>
              </a:rPr>
              <a:t>米，</a:t>
            </a:r>
            <a:r>
              <a:rPr lang="zh-TW" altLang="en-US" sz="1800" dirty="0" smtClean="0">
                <a:cs typeface="Times New Roman" panose="02020603050405020304" pitchFamily="18" charset="0"/>
              </a:rPr>
              <a:t>佔</a:t>
            </a:r>
            <a:r>
              <a:rPr lang="zh-CN" altLang="en-US" sz="1800" dirty="0" smtClean="0">
                <a:cs typeface="Times New Roman" panose="02020603050405020304" pitchFamily="18" charset="0"/>
              </a:rPr>
              <a:t>地約</a:t>
            </a:r>
            <a:r>
              <a:rPr lang="en-US" altLang="zh-CN" sz="1800" dirty="0" smtClean="0">
                <a:cs typeface="Times New Roman" panose="02020603050405020304" pitchFamily="18" charset="0"/>
              </a:rPr>
              <a:t>3100</a:t>
            </a:r>
            <a:r>
              <a:rPr lang="zh-CN" altLang="en-US" sz="1800" dirty="0" smtClean="0">
                <a:cs typeface="Times New Roman" panose="02020603050405020304" pitchFamily="18" charset="0"/>
              </a:rPr>
              <a:t>平方米，由碑身、須彌座和台基三部分組成</a:t>
            </a:r>
          </a:p>
          <a:p>
            <a:r>
              <a:rPr lang="zh-CN" altLang="en-US" sz="1800" dirty="0" smtClean="0">
                <a:cs typeface="Times New Roman" panose="02020603050405020304" pitchFamily="18" charset="0"/>
              </a:rPr>
              <a:t>花崗岩建造，以期屹立不</a:t>
            </a:r>
            <a:r>
              <a:rPr lang="zh-CN" altLang="en-US" sz="1800" dirty="0">
                <a:cs typeface="Times New Roman" panose="02020603050405020304" pitchFamily="18" charset="0"/>
              </a:rPr>
              <a:t>倒。</a:t>
            </a:r>
            <a:endParaRPr lang="en-US" altLang="zh-CN" sz="1800" dirty="0" smtClean="0">
              <a:cs typeface="Times New Roman" panose="02020603050405020304" pitchFamily="18" charset="0"/>
            </a:endParaRPr>
          </a:p>
          <a:p>
            <a:r>
              <a:rPr lang="zh-CN" altLang="en-US" sz="1800" dirty="0" smtClean="0">
                <a:cs typeface="Times New Roman" panose="02020603050405020304" pitchFamily="18" charset="0"/>
              </a:rPr>
              <a:t>碑體平面呈長方形。碑身用</a:t>
            </a:r>
            <a:r>
              <a:rPr lang="en-US" altLang="zh-CN" sz="1800" dirty="0" smtClean="0">
                <a:cs typeface="Times New Roman" panose="02020603050405020304" pitchFamily="18" charset="0"/>
              </a:rPr>
              <a:t>413</a:t>
            </a:r>
            <a:r>
              <a:rPr lang="zh-CN" altLang="en-US" sz="1800" dirty="0" smtClean="0">
                <a:cs typeface="Times New Roman" panose="02020603050405020304" pitchFamily="18" charset="0"/>
              </a:rPr>
              <a:t>塊花崗石分</a:t>
            </a:r>
            <a:r>
              <a:rPr lang="en-US" altLang="zh-CN" sz="1800" dirty="0" smtClean="0">
                <a:cs typeface="Times New Roman" panose="02020603050405020304" pitchFamily="18" charset="0"/>
              </a:rPr>
              <a:t>32</a:t>
            </a:r>
            <a:r>
              <a:rPr lang="zh-CN" altLang="en-US" sz="1800" dirty="0" smtClean="0">
                <a:cs typeface="Times New Roman" panose="02020603050405020304" pitchFamily="18" charset="0"/>
              </a:rPr>
              <a:t>層壘砌而成。正面碑心是一整塊石材，長</a:t>
            </a:r>
            <a:r>
              <a:rPr lang="en-US" altLang="zh-CN" sz="1800" dirty="0" smtClean="0">
                <a:cs typeface="Times New Roman" panose="02020603050405020304" pitchFamily="18" charset="0"/>
              </a:rPr>
              <a:t>14.7</a:t>
            </a:r>
            <a:r>
              <a:rPr lang="zh-CN" altLang="en-US" sz="1800" dirty="0" smtClean="0">
                <a:cs typeface="Times New Roman" panose="02020603050405020304" pitchFamily="18" charset="0"/>
              </a:rPr>
              <a:t>米、寬</a:t>
            </a:r>
            <a:r>
              <a:rPr lang="en-US" altLang="zh-CN" sz="1800" dirty="0" smtClean="0">
                <a:cs typeface="Times New Roman" panose="02020603050405020304" pitchFamily="18" charset="0"/>
              </a:rPr>
              <a:t>2.9</a:t>
            </a:r>
            <a:r>
              <a:rPr lang="zh-CN" altLang="en-US" sz="1800" dirty="0">
                <a:cs typeface="Times New Roman" panose="02020603050405020304" pitchFamily="18" charset="0"/>
              </a:rPr>
              <a:t>米、厚</a:t>
            </a:r>
            <a:r>
              <a:rPr lang="en-US" altLang="zh-CN" sz="1800" dirty="0">
                <a:cs typeface="Times New Roman" panose="02020603050405020304" pitchFamily="18" charset="0"/>
              </a:rPr>
              <a:t>1</a:t>
            </a:r>
            <a:r>
              <a:rPr lang="zh-CN" altLang="en-US" sz="1800" dirty="0">
                <a:cs typeface="Times New Roman" panose="02020603050405020304" pitchFamily="18" charset="0"/>
              </a:rPr>
              <a:t>米、重</a:t>
            </a:r>
            <a:r>
              <a:rPr lang="en-US" altLang="zh-CN" sz="1800" dirty="0" smtClean="0">
                <a:cs typeface="Times New Roman" panose="02020603050405020304" pitchFamily="18" charset="0"/>
              </a:rPr>
              <a:t>103</a:t>
            </a:r>
            <a:r>
              <a:rPr lang="zh-CN" altLang="en-US" sz="1800" dirty="0" smtClean="0">
                <a:cs typeface="Times New Roman" panose="02020603050405020304" pitchFamily="18" charset="0"/>
              </a:rPr>
              <a:t>噸，鐫刻著毛澤東題寫的「人民英雄永垂不朽</a:t>
            </a:r>
            <a:r>
              <a:rPr lang="zh-CN" altLang="en-US" sz="1800" dirty="0">
                <a:cs typeface="Times New Roman" panose="02020603050405020304" pitchFamily="18" charset="0"/>
              </a:rPr>
              <a:t>」</a:t>
            </a:r>
            <a:r>
              <a:rPr lang="zh-CN" altLang="en-US" sz="1800" dirty="0" smtClean="0">
                <a:cs typeface="Times New Roman" panose="02020603050405020304" pitchFamily="18" charset="0"/>
              </a:rPr>
              <a:t>八個大字。</a:t>
            </a:r>
            <a:endParaRPr lang="zh-HK" altLang="en-US" sz="1800" dirty="0">
              <a:cs typeface="Times New Roman" panose="02020603050405020304" pitchFamily="18" charset="0"/>
            </a:endParaRPr>
          </a:p>
        </p:txBody>
      </p:sp>
      <p:pic>
        <p:nvPicPr>
          <p:cNvPr id="11" name="Picture 2" descr="E:\Project EDB\PPT\PRC_Renminyingxiongjinianbei\model.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4986045" cy="398883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6516216" y="1196752"/>
            <a:ext cx="646331" cy="369332"/>
          </a:xfrm>
          <a:prstGeom prst="rect">
            <a:avLst/>
          </a:prstGeom>
        </p:spPr>
        <p:txBody>
          <a:bodyPr wrap="none">
            <a:spAutoFit/>
          </a:bodyPr>
          <a:lstStyle/>
          <a:p>
            <a:r>
              <a:rPr lang="zh-CN" altLang="en-US" dirty="0" smtClean="0">
                <a:solidFill>
                  <a:schemeClr val="bg1"/>
                </a:solidFill>
                <a:latin typeface="Times New Roman" panose="02020603050405020304" pitchFamily="18" charset="0"/>
                <a:cs typeface="Times New Roman" panose="02020603050405020304" pitchFamily="18" charset="0"/>
              </a:rPr>
              <a:t>碑身</a:t>
            </a:r>
            <a:endParaRPr lang="zh-HK" altLang="en-US" dirty="0">
              <a:solidFill>
                <a:schemeClr val="bg1"/>
              </a:solidFill>
            </a:endParaRPr>
          </a:p>
        </p:txBody>
      </p:sp>
      <p:sp>
        <p:nvSpPr>
          <p:cNvPr id="16" name="矩形 15"/>
          <p:cNvSpPr/>
          <p:nvPr/>
        </p:nvSpPr>
        <p:spPr>
          <a:xfrm>
            <a:off x="683568" y="5127456"/>
            <a:ext cx="877163" cy="369332"/>
          </a:xfrm>
          <a:prstGeom prst="rect">
            <a:avLst/>
          </a:prstGeom>
        </p:spPr>
        <p:txBody>
          <a:bodyPr wrap="none">
            <a:spAutoFit/>
          </a:bodyPr>
          <a:lstStyle/>
          <a:p>
            <a:r>
              <a:rPr lang="zh-CN" altLang="en-US" dirty="0" smtClean="0">
                <a:solidFill>
                  <a:schemeClr val="bg1"/>
                </a:solidFill>
                <a:latin typeface="Times New Roman" panose="02020603050405020304" pitchFamily="18" charset="0"/>
                <a:cs typeface="Times New Roman" panose="02020603050405020304" pitchFamily="18" charset="0"/>
              </a:rPr>
              <a:t>須彌座</a:t>
            </a:r>
            <a:endParaRPr lang="zh-HK" altLang="en-US" dirty="0">
              <a:solidFill>
                <a:schemeClr val="bg1"/>
              </a:solidFill>
            </a:endParaRPr>
          </a:p>
        </p:txBody>
      </p:sp>
      <p:cxnSp>
        <p:nvCxnSpPr>
          <p:cNvPr id="18" name="直線單箭頭接點 17"/>
          <p:cNvCxnSpPr/>
          <p:nvPr/>
        </p:nvCxnSpPr>
        <p:spPr>
          <a:xfrm flipV="1">
            <a:off x="1403648" y="4327835"/>
            <a:ext cx="1080120" cy="832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7633210" y="4941168"/>
            <a:ext cx="646331" cy="369332"/>
          </a:xfrm>
          <a:prstGeom prst="rect">
            <a:avLst/>
          </a:prstGeom>
        </p:spPr>
        <p:txBody>
          <a:bodyPr wrap="none">
            <a:spAutoFit/>
          </a:bodyPr>
          <a:lstStyle/>
          <a:p>
            <a:r>
              <a:rPr lang="zh-CN" altLang="en-US" dirty="0" smtClean="0">
                <a:solidFill>
                  <a:schemeClr val="bg1"/>
                </a:solidFill>
                <a:latin typeface="Times New Roman" panose="02020603050405020304" pitchFamily="18" charset="0"/>
                <a:cs typeface="Times New Roman" panose="02020603050405020304" pitchFamily="18" charset="0"/>
              </a:rPr>
              <a:t>台基</a:t>
            </a:r>
            <a:endParaRPr lang="zh-HK" altLang="en-US" dirty="0">
              <a:solidFill>
                <a:schemeClr val="bg1"/>
              </a:solidFill>
            </a:endParaRPr>
          </a:p>
        </p:txBody>
      </p:sp>
      <p:sp>
        <p:nvSpPr>
          <p:cNvPr id="7" name="矩形 6"/>
          <p:cNvSpPr/>
          <p:nvPr/>
        </p:nvSpPr>
        <p:spPr>
          <a:xfrm>
            <a:off x="3635896" y="5445224"/>
            <a:ext cx="646331" cy="369332"/>
          </a:xfrm>
          <a:prstGeom prst="rect">
            <a:avLst/>
          </a:prstGeom>
        </p:spPr>
        <p:txBody>
          <a:bodyPr wrap="none">
            <a:spAutoFit/>
          </a:bodyPr>
          <a:lstStyle/>
          <a:p>
            <a:r>
              <a:rPr lang="zh-CN" altLang="en-US"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台基</a:t>
            </a:r>
            <a:endParaRPr lang="zh-HK" altLang="en-US" dirty="0">
              <a:solidFill>
                <a:schemeClr val="bg1"/>
              </a:solidFill>
            </a:endParaRPr>
          </a:p>
        </p:txBody>
      </p:sp>
      <p:pic>
        <p:nvPicPr>
          <p:cNvPr id="17" name="Picture 3" descr="E:\Project EDB\PPT\PRC_Renminyingxiongjinianbei\人民英雄永垂不朽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52120" y="1844824"/>
            <a:ext cx="2138217" cy="320019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單箭頭接點 18"/>
          <p:cNvCxnSpPr/>
          <p:nvPr/>
        </p:nvCxnSpPr>
        <p:spPr>
          <a:xfrm flipH="1">
            <a:off x="2989565" y="2636912"/>
            <a:ext cx="2662555" cy="648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E:\Project EDB\PPT\PRC_Renminyingxiongjinianbei\人民英雄永垂不朽.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2547" y="4250340"/>
            <a:ext cx="1850846" cy="249289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2989565" y="3349930"/>
            <a:ext cx="646331" cy="369332"/>
          </a:xfrm>
          <a:prstGeom prst="rect">
            <a:avLst/>
          </a:prstGeom>
        </p:spPr>
        <p:txBody>
          <a:bodyPr wrap="none">
            <a:spAutoFit/>
          </a:bodyPr>
          <a:lstStyle/>
          <a:p>
            <a:r>
              <a:rPr lang="zh-CN" altLang="en-US"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碑身</a:t>
            </a:r>
            <a:endParaRPr lang="zh-HK" altLang="en-US" dirty="0">
              <a:solidFill>
                <a:schemeClr val="bg1"/>
              </a:solidFill>
            </a:endParaRPr>
          </a:p>
        </p:txBody>
      </p:sp>
    </p:spTree>
    <p:extLst>
      <p:ext uri="{BB962C8B-B14F-4D97-AF65-F5344CB8AC3E}">
        <p14:creationId xmlns:p14="http://schemas.microsoft.com/office/powerpoint/2010/main" val="37672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04" y="13742"/>
            <a:ext cx="4308004" cy="18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0976" y="1963116"/>
            <a:ext cx="6633024" cy="486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47864" y="476672"/>
            <a:ext cx="792088" cy="57606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6" name="Elbow Connector 5"/>
          <p:cNvCxnSpPr/>
          <p:nvPr/>
        </p:nvCxnSpPr>
        <p:spPr>
          <a:xfrm rot="16200000" flipH="1">
            <a:off x="3927629" y="977027"/>
            <a:ext cx="1144726" cy="720080"/>
          </a:xfrm>
          <a:prstGeom prst="bentConnector3">
            <a:avLst>
              <a:gd name="adj1" fmla="val 5900"/>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064" y="404664"/>
            <a:ext cx="3600400" cy="1077218"/>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CN" altLang="en-US" sz="1600" dirty="0" smtClean="0"/>
              <a:t>天安門，故宮南端的城門。建於明永樂十五年（</a:t>
            </a:r>
            <a:r>
              <a:rPr lang="en-US" altLang="zh-CN" sz="1600" dirty="0" smtClean="0"/>
              <a:t>1417</a:t>
            </a:r>
            <a:r>
              <a:rPr lang="zh-CN" altLang="en-US" sz="1600" dirty="0" smtClean="0"/>
              <a:t>）。</a:t>
            </a:r>
            <a:r>
              <a:rPr lang="en-US" altLang="zh-CN" sz="1600" dirty="0" smtClean="0"/>
              <a:t>1949</a:t>
            </a:r>
            <a:r>
              <a:rPr lang="zh-CN" altLang="en-US" sz="1600" dirty="0" smtClean="0"/>
              <a:t>年</a:t>
            </a:r>
            <a:r>
              <a:rPr lang="en-US" altLang="zh-CN" sz="1600" dirty="0" smtClean="0"/>
              <a:t>10</a:t>
            </a:r>
            <a:r>
              <a:rPr lang="zh-CN" altLang="en-US" sz="1600" dirty="0" smtClean="0"/>
              <a:t>月</a:t>
            </a:r>
            <a:r>
              <a:rPr lang="en-US" altLang="zh-CN" sz="1600" dirty="0" smtClean="0"/>
              <a:t>1</a:t>
            </a:r>
            <a:r>
              <a:rPr lang="zh-CN" altLang="en-US" sz="1600" dirty="0" smtClean="0"/>
              <a:t>日，毛澤東在城樓上宣佈中華人民共和國成立。</a:t>
            </a:r>
            <a:endParaRPr lang="zh-HK" altLang="en-US" sz="1600" dirty="0"/>
          </a:p>
        </p:txBody>
      </p:sp>
      <p:sp>
        <p:nvSpPr>
          <p:cNvPr id="9" name="TextBox 8"/>
          <p:cNvSpPr txBox="1"/>
          <p:nvPr/>
        </p:nvSpPr>
        <p:spPr>
          <a:xfrm>
            <a:off x="323528" y="2492896"/>
            <a:ext cx="1842678" cy="2585323"/>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TW" altLang="en-US" dirty="0" smtClean="0">
                <a:latin typeface="SimSun" panose="02010600030101010101" pitchFamily="2" charset="-122"/>
                <a:ea typeface="SimSun" panose="02010600030101010101" pitchFamily="2" charset="-122"/>
              </a:rPr>
              <a:t>問題：</a:t>
            </a:r>
            <a:endParaRPr lang="en-US" altLang="zh-TW" dirty="0" smtClean="0">
              <a:latin typeface="SimSun" panose="02010600030101010101" pitchFamily="2" charset="-122"/>
              <a:ea typeface="SimSun" panose="02010600030101010101" pitchFamily="2" charset="-122"/>
            </a:endParaRPr>
          </a:p>
          <a:p>
            <a:r>
              <a:rPr lang="zh-CN" altLang="en-US" dirty="0" smtClean="0"/>
              <a:t>天安門是舊建築，</a:t>
            </a:r>
            <a:r>
              <a:rPr lang="zh-CN" altLang="en-US" smtClean="0"/>
              <a:t>你能否在</a:t>
            </a:r>
            <a:r>
              <a:rPr lang="zh-CN" altLang="en-US" dirty="0" smtClean="0"/>
              <a:t>右圖中，找出新政權掛上去的三樣東西</a:t>
            </a:r>
            <a:r>
              <a:rPr lang="en-US" altLang="zh-TW" dirty="0">
                <a:latin typeface="SimSun" panose="02010600030101010101" pitchFamily="2" charset="-122"/>
                <a:ea typeface="SimSun" panose="02010600030101010101" pitchFamily="2" charset="-122"/>
              </a:rPr>
              <a:t>?</a:t>
            </a:r>
            <a:endParaRPr lang="en-US" altLang="zh-CN" dirty="0" smtClean="0"/>
          </a:p>
          <a:p>
            <a:endParaRPr lang="en-US" altLang="zh-HK" dirty="0"/>
          </a:p>
          <a:p>
            <a:r>
              <a:rPr lang="zh-CN" altLang="en-US" dirty="0" smtClean="0"/>
              <a:t>而這三樣新東西，向世人表達了什麼信息</a:t>
            </a:r>
            <a:r>
              <a:rPr lang="en-US" altLang="zh-TW" dirty="0">
                <a:latin typeface="SimSun" panose="02010600030101010101" pitchFamily="2" charset="-122"/>
                <a:ea typeface="SimSun" panose="02010600030101010101" pitchFamily="2" charset="-122"/>
              </a:rPr>
              <a:t>?</a:t>
            </a:r>
            <a:endParaRPr lang="zh-HK" altLang="en-US" dirty="0"/>
          </a:p>
        </p:txBody>
      </p:sp>
    </p:spTree>
    <p:extLst>
      <p:ext uri="{BB962C8B-B14F-4D97-AF65-F5344CB8AC3E}">
        <p14:creationId xmlns:p14="http://schemas.microsoft.com/office/powerpoint/2010/main" val="13148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heel(1)">
                                      <p:cBhvr>
                                        <p:cTn id="15" dur="2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23490"/>
            <a:ext cx="5832648" cy="427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356" y="476672"/>
            <a:ext cx="1426890" cy="154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452" y="3220454"/>
            <a:ext cx="1542489" cy="21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3266" y="2021519"/>
            <a:ext cx="2808312" cy="954107"/>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zh-CN" altLang="en-US" sz="1400" dirty="0" smtClean="0"/>
              <a:t>國徽是在</a:t>
            </a:r>
            <a:r>
              <a:rPr lang="en-US" altLang="zh-CN" sz="1400" dirty="0" smtClean="0"/>
              <a:t>1952</a:t>
            </a:r>
            <a:r>
              <a:rPr lang="zh-CN" altLang="en-US" sz="1400" dirty="0" smtClean="0"/>
              <a:t>年才設計出來的，以國旗和天安門作為中心內容，環繞代表農民的麥稻和工人的齒輪。</a:t>
            </a:r>
            <a:endParaRPr lang="zh-HK" altLang="en-US" sz="1400" dirty="0"/>
          </a:p>
        </p:txBody>
      </p:sp>
      <p:sp>
        <p:nvSpPr>
          <p:cNvPr id="4" name="TextBox 3"/>
          <p:cNvSpPr txBox="1"/>
          <p:nvPr/>
        </p:nvSpPr>
        <p:spPr>
          <a:xfrm>
            <a:off x="6192452" y="5335724"/>
            <a:ext cx="2951548" cy="1384995"/>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zh-CN" altLang="en-US" sz="1400" dirty="0"/>
              <a:t>抗</a:t>
            </a:r>
            <a:r>
              <a:rPr lang="zh-CN" altLang="en-US" sz="1400" dirty="0" smtClean="0"/>
              <a:t>戰勝利後，天安門懸掛的是蔣介石畫像，</a:t>
            </a:r>
            <a:r>
              <a:rPr lang="en-US" altLang="zh-CN" sz="1400" dirty="0" smtClean="0"/>
              <a:t>1949</a:t>
            </a:r>
            <a:r>
              <a:rPr lang="zh-CN" altLang="en-US" sz="1400" dirty="0" smtClean="0"/>
              <a:t>年政權易手，畫像也改成毛澤東了。值得一提</a:t>
            </a:r>
            <a:r>
              <a:rPr lang="zh-CN" altLang="en-US" sz="1400" dirty="0"/>
              <a:t>，「毛像」一直</a:t>
            </a:r>
            <a:r>
              <a:rPr lang="zh-CN" altLang="en-US" sz="1400" dirty="0" smtClean="0"/>
              <a:t>有更新，這是自</a:t>
            </a:r>
            <a:r>
              <a:rPr lang="en-US" altLang="zh-CN" sz="1400" dirty="0" smtClean="0"/>
              <a:t>1952</a:t>
            </a:r>
            <a:r>
              <a:rPr lang="zh-CN" altLang="en-US" sz="1400" dirty="0" smtClean="0"/>
              <a:t>年掛上去的，已經是第</a:t>
            </a:r>
            <a:r>
              <a:rPr lang="en-US" altLang="zh-CN" sz="1400" dirty="0" smtClean="0"/>
              <a:t>6</a:t>
            </a:r>
            <a:r>
              <a:rPr lang="zh-CN" altLang="en-US" sz="1400" dirty="0" smtClean="0"/>
              <a:t>版毛像了，一直至</a:t>
            </a:r>
            <a:r>
              <a:rPr lang="en-US" altLang="zh-CN" sz="1400" dirty="0" smtClean="0"/>
              <a:t>1963</a:t>
            </a:r>
            <a:r>
              <a:rPr lang="zh-CN" altLang="en-US" sz="1400" dirty="0" smtClean="0"/>
              <a:t>年才被新版替換。</a:t>
            </a:r>
            <a:endParaRPr lang="zh-HK" altLang="en-US" sz="1400" dirty="0"/>
          </a:p>
        </p:txBody>
      </p:sp>
      <p:sp>
        <p:nvSpPr>
          <p:cNvPr id="5" name="TextBox 4"/>
          <p:cNvSpPr txBox="1"/>
          <p:nvPr/>
        </p:nvSpPr>
        <p:spPr>
          <a:xfrm>
            <a:off x="108657" y="5085184"/>
            <a:ext cx="5739283" cy="830997"/>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en-US" altLang="zh-CN" sz="1600" dirty="0" smtClean="0"/>
              <a:t>1949</a:t>
            </a:r>
            <a:r>
              <a:rPr lang="zh-CN" altLang="en-US" sz="1600" dirty="0" smtClean="0"/>
              <a:t>年開國大典時，城樓上已經掛上兩幅大標語，一</a:t>
            </a:r>
            <a:r>
              <a:rPr lang="zh-CN" altLang="en-US" sz="1600" dirty="0"/>
              <a:t>條是「中華人民共和國萬歲」，另一條是「中央人民政府萬歲</a:t>
            </a:r>
            <a:r>
              <a:rPr lang="zh-CN" altLang="en-US" sz="1600" dirty="0" smtClean="0"/>
              <a:t>」。</a:t>
            </a:r>
            <a:r>
              <a:rPr lang="en-US" altLang="zh-CN" sz="1600" dirty="0" smtClean="0"/>
              <a:t>1950</a:t>
            </a:r>
            <a:r>
              <a:rPr lang="zh-CN" altLang="en-US" sz="1600" dirty="0"/>
              <a:t>年建國一</a:t>
            </a:r>
            <a:r>
              <a:rPr lang="zh-CN" altLang="en-US" sz="1600" dirty="0" smtClean="0"/>
              <a:t>周</a:t>
            </a:r>
            <a:r>
              <a:rPr lang="zh-TW" altLang="en-US" sz="1600" dirty="0" smtClean="0">
                <a:latin typeface="SimSun" panose="02010600030101010101" pitchFamily="2" charset="-122"/>
                <a:ea typeface="SimSun" panose="02010600030101010101" pitchFamily="2" charset="-122"/>
              </a:rPr>
              <a:t>年</a:t>
            </a:r>
            <a:r>
              <a:rPr lang="zh-CN" altLang="en-US" sz="1600" dirty="0" smtClean="0"/>
              <a:t>時</a:t>
            </a:r>
            <a:r>
              <a:rPr lang="zh-CN" altLang="en-US" sz="1600" dirty="0"/>
              <a:t>，把左邊標語改換成「世界人民大團結萬歲</a:t>
            </a:r>
            <a:r>
              <a:rPr lang="zh-CN" altLang="en-US" sz="1600" dirty="0" smtClean="0"/>
              <a:t>」。</a:t>
            </a:r>
            <a:endParaRPr lang="zh-HK" altLang="en-US" sz="1600" dirty="0"/>
          </a:p>
        </p:txBody>
      </p:sp>
      <p:sp>
        <p:nvSpPr>
          <p:cNvPr id="6" name="TextBox 5"/>
          <p:cNvSpPr txBox="1"/>
          <p:nvPr/>
        </p:nvSpPr>
        <p:spPr>
          <a:xfrm>
            <a:off x="27434" y="6028221"/>
            <a:ext cx="5739283" cy="830997"/>
          </a:xfrm>
          <a:prstGeom prst="rect">
            <a:avLst/>
          </a:prstGeom>
          <a:solidFill>
            <a:schemeClr val="accent2">
              <a:lumMod val="20000"/>
              <a:lumOff val="80000"/>
            </a:schemeClr>
          </a:solidFill>
        </p:spPr>
        <p:txBody>
          <a:bodyPr wrap="square" rtlCol="0">
            <a:spAutoFit/>
          </a:bodyPr>
          <a:lstStyle/>
          <a:p>
            <a:r>
              <a:rPr lang="zh-CN" altLang="en-US" sz="1600" dirty="0" smtClean="0"/>
              <a:t>問題：試根據本頁資料，描述一下中共政權的特徵：</a:t>
            </a:r>
            <a:endParaRPr lang="en-US" altLang="zh-CN" sz="1600" dirty="0" smtClean="0"/>
          </a:p>
          <a:p>
            <a:pPr marL="342900" indent="-342900">
              <a:buAutoNum type="arabicPeriod"/>
            </a:pPr>
            <a:r>
              <a:rPr lang="zh-CN" altLang="en-US" sz="1600" dirty="0" smtClean="0"/>
              <a:t>國家領導人是</a:t>
            </a:r>
            <a:r>
              <a:rPr lang="en-US" altLang="zh-TW" sz="1600" dirty="0">
                <a:latin typeface="SimSun" panose="02010600030101010101" pitchFamily="2" charset="-122"/>
                <a:ea typeface="SimSun" panose="02010600030101010101" pitchFamily="2" charset="-122"/>
              </a:rPr>
              <a:t>?</a:t>
            </a:r>
            <a:endParaRPr lang="en-US" altLang="zh-CN" sz="1600" dirty="0" smtClean="0"/>
          </a:p>
          <a:p>
            <a:pPr marL="342900" indent="-342900">
              <a:buAutoNum type="arabicPeriod"/>
            </a:pPr>
            <a:r>
              <a:rPr lang="zh-CN" altLang="en-US" sz="1600" dirty="0"/>
              <a:t>政</a:t>
            </a:r>
            <a:r>
              <a:rPr lang="zh-CN" altLang="en-US" sz="1600" dirty="0" smtClean="0"/>
              <a:t>權希望代表的對象是</a:t>
            </a:r>
            <a:r>
              <a:rPr lang="en-US" altLang="zh-TW" sz="1600" dirty="0">
                <a:latin typeface="SimSun" panose="02010600030101010101" pitchFamily="2" charset="-122"/>
                <a:ea typeface="SimSun" panose="02010600030101010101" pitchFamily="2" charset="-122"/>
              </a:rPr>
              <a:t>?</a:t>
            </a:r>
            <a:endParaRPr lang="zh-HK" altLang="en-US" sz="1600" dirty="0"/>
          </a:p>
        </p:txBody>
      </p:sp>
      <p:sp>
        <p:nvSpPr>
          <p:cNvPr id="9" name="TextBox 8"/>
          <p:cNvSpPr txBox="1"/>
          <p:nvPr/>
        </p:nvSpPr>
        <p:spPr>
          <a:xfrm>
            <a:off x="179512" y="116632"/>
            <a:ext cx="180020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天安門三寶</a:t>
            </a:r>
            <a:endParaRPr lang="zh-HK" altLang="en-US" sz="2400" dirty="0">
              <a:latin typeface="Adobe 繁黑體 Std B" pitchFamily="34" charset="-128"/>
              <a:ea typeface="Adobe 繁黑體 Std B" pitchFamily="34" charset="-128"/>
            </a:endParaRPr>
          </a:p>
        </p:txBody>
      </p:sp>
      <p:cxnSp>
        <p:nvCxnSpPr>
          <p:cNvPr id="8" name="Elbow Connector 7"/>
          <p:cNvCxnSpPr/>
          <p:nvPr/>
        </p:nvCxnSpPr>
        <p:spPr>
          <a:xfrm flipV="1">
            <a:off x="3347864" y="1124744"/>
            <a:ext cx="3168352" cy="1224136"/>
          </a:xfrm>
          <a:prstGeom prst="bentConnector3">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3995936" y="3501008"/>
            <a:ext cx="2196516" cy="576064"/>
          </a:xfrm>
          <a:prstGeom prst="bentConnector3">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11760" y="3645024"/>
            <a:ext cx="0" cy="144016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2"/>
          <p:cNvCxnSpPr/>
          <p:nvPr/>
        </p:nvCxnSpPr>
        <p:spPr>
          <a:xfrm flipH="1">
            <a:off x="2411760" y="3645024"/>
            <a:ext cx="2376264" cy="144016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wipe(down)">
                                      <p:cBhvr>
                                        <p:cTn id="26" dur="500"/>
                                        <p:tgtEl>
                                          <p:spTgt spid="2051"/>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332656"/>
            <a:ext cx="6552728" cy="648072"/>
          </a:xfrm>
          <a:solidFill>
            <a:schemeClr val="accent2">
              <a:lumMod val="20000"/>
              <a:lumOff val="80000"/>
            </a:schemeClr>
          </a:solidFill>
        </p:spPr>
        <p:txBody>
          <a:bodyPr>
            <a:normAutofit/>
          </a:bodyPr>
          <a:lstStyle/>
          <a:p>
            <a:r>
              <a:rPr lang="zh-TW" altLang="en-US" sz="3200" dirty="0">
                <a:latin typeface="Adobe 繁黑體 Std B" pitchFamily="34" charset="-128"/>
                <a:ea typeface="Adobe 繁黑體 Std B" pitchFamily="34" charset="-128"/>
              </a:rPr>
              <a:t>人民英雄紀念碑建造的提出及</a:t>
            </a:r>
            <a:r>
              <a:rPr lang="zh-CN" altLang="en-US" sz="3200" dirty="0">
                <a:latin typeface="Adobe 繁黑體 Std B" pitchFamily="34" charset="-128"/>
                <a:ea typeface="Adobe 繁黑體 Std B" pitchFamily="34" charset="-128"/>
              </a:rPr>
              <a:t>過程</a:t>
            </a:r>
            <a:endParaRPr lang="zh-HK" altLang="en-US" sz="3200" dirty="0">
              <a:latin typeface="Adobe 繁黑體 Std B" pitchFamily="34" charset="-128"/>
              <a:ea typeface="Adobe 繁黑體 Std B" pitchFamily="34" charset="-128"/>
            </a:endParaRPr>
          </a:p>
        </p:txBody>
      </p:sp>
      <p:sp>
        <p:nvSpPr>
          <p:cNvPr id="3" name="內容版面配置區 2"/>
          <p:cNvSpPr>
            <a:spLocks noGrp="1"/>
          </p:cNvSpPr>
          <p:nvPr>
            <p:ph sz="half" idx="1"/>
          </p:nvPr>
        </p:nvSpPr>
        <p:spPr>
          <a:xfrm>
            <a:off x="522879" y="1268760"/>
            <a:ext cx="4038600" cy="5328592"/>
          </a:xfrm>
        </p:spPr>
        <p:txBody>
          <a:bodyPr>
            <a:noAutofit/>
          </a:bodyPr>
          <a:lstStyle/>
          <a:p>
            <a:r>
              <a:rPr lang="en-US" altLang="zh-CN" sz="2100" dirty="0" smtClean="0">
                <a:ea typeface="SimSun" panose="02010600030101010101" pitchFamily="2" charset="-122"/>
              </a:rPr>
              <a:t>1949</a:t>
            </a:r>
            <a:r>
              <a:rPr lang="zh-CN" altLang="en-US" sz="2100" dirty="0" smtClean="0">
                <a:ea typeface="SimSun" panose="02010600030101010101" pitchFamily="2" charset="-122"/>
              </a:rPr>
              <a:t>年</a:t>
            </a:r>
            <a:r>
              <a:rPr lang="en-US" altLang="zh-CN" sz="2100" dirty="0" smtClean="0">
                <a:ea typeface="SimSun" panose="02010600030101010101" pitchFamily="2" charset="-122"/>
              </a:rPr>
              <a:t>9</a:t>
            </a:r>
            <a:r>
              <a:rPr lang="zh-CN" altLang="en-US" sz="2100" dirty="0" smtClean="0">
                <a:ea typeface="SimSun" panose="02010600030101010101" pitchFamily="2" charset="-122"/>
              </a:rPr>
              <a:t>月</a:t>
            </a:r>
            <a:r>
              <a:rPr lang="en-US" altLang="zh-CN" sz="2100" dirty="0" smtClean="0">
                <a:ea typeface="SimSun" panose="02010600030101010101" pitchFamily="2" charset="-122"/>
              </a:rPr>
              <a:t>30</a:t>
            </a:r>
            <a:r>
              <a:rPr lang="zh-CN" altLang="en-US" sz="2100" dirty="0" smtClean="0">
                <a:ea typeface="SimSun" panose="02010600030101010101" pitchFamily="2" charset="-122"/>
              </a:rPr>
              <a:t>日（新中國正式成立前一天），中國人民政治協商會議的最後一天，正式</a:t>
            </a:r>
            <a:r>
              <a:rPr lang="zh-CN" altLang="en-US" sz="2100" dirty="0">
                <a:ea typeface="SimSun" panose="02010600030101010101" pitchFamily="2" charset="-122"/>
              </a:rPr>
              <a:t>通過決議，提出“為紀念在人民解放戰爭和人民革命、民族解放、民主運動中犧牲的人民英雄</a:t>
            </a:r>
            <a:r>
              <a:rPr lang="zh-CN" altLang="en-US" sz="2100" dirty="0" smtClean="0">
                <a:ea typeface="SimSun" panose="02010600030101010101" pitchFamily="2" charset="-122"/>
              </a:rPr>
              <a:t>” 建</a:t>
            </a:r>
            <a:r>
              <a:rPr lang="zh-TW" altLang="en-US" sz="2100" dirty="0" smtClean="0">
                <a:ea typeface="SimSun" panose="02010600030101010101" pitchFamily="2" charset="-122"/>
              </a:rPr>
              <a:t>造</a:t>
            </a:r>
            <a:r>
              <a:rPr lang="zh-CN" altLang="en-US" sz="2100" dirty="0" smtClean="0">
                <a:ea typeface="SimSun" panose="02010600030101010101" pitchFamily="2" charset="-122"/>
              </a:rPr>
              <a:t>“</a:t>
            </a:r>
            <a:r>
              <a:rPr lang="zh-CN" altLang="en-US" sz="2100" dirty="0">
                <a:ea typeface="SimSun" panose="02010600030101010101" pitchFamily="2" charset="-122"/>
              </a:rPr>
              <a:t>為國犧牲的人民英雄紀念碑”</a:t>
            </a:r>
            <a:r>
              <a:rPr lang="zh-CN" altLang="en-US" sz="2100" dirty="0" smtClean="0">
                <a:ea typeface="SimSun" panose="02010600030101010101" pitchFamily="2" charset="-122"/>
              </a:rPr>
              <a:t>。</a:t>
            </a:r>
            <a:endParaRPr lang="en-US" altLang="zh-CN" sz="2100" dirty="0" smtClean="0">
              <a:ea typeface="SimSun" panose="02010600030101010101" pitchFamily="2" charset="-122"/>
            </a:endParaRPr>
          </a:p>
          <a:p>
            <a:r>
              <a:rPr lang="en-US" altLang="zh-CN" sz="2100" dirty="0" smtClean="0">
                <a:ea typeface="SimSun" panose="02010600030101010101" pitchFamily="2" charset="-122"/>
              </a:rPr>
              <a:t>1952</a:t>
            </a:r>
            <a:r>
              <a:rPr lang="zh-CN" altLang="en-US" sz="2100" dirty="0" smtClean="0">
                <a:ea typeface="SimSun" panose="02010600030101010101" pitchFamily="2" charset="-122"/>
              </a:rPr>
              <a:t>年，北京市委成立首都人民英雄紀念碑興建委員會，監督工程</a:t>
            </a:r>
            <a:r>
              <a:rPr lang="zh-CN" altLang="en-US" sz="2100" dirty="0">
                <a:ea typeface="SimSun" panose="02010600030101010101" pitchFamily="2" charset="-122"/>
              </a:rPr>
              <a:t>。</a:t>
            </a:r>
            <a:r>
              <a:rPr lang="en-US" altLang="zh-CN" sz="2100" dirty="0" smtClean="0">
                <a:ea typeface="SimSun" panose="02010600030101010101" pitchFamily="2" charset="-122"/>
              </a:rPr>
              <a:t>8</a:t>
            </a:r>
            <a:r>
              <a:rPr lang="zh-CN" altLang="en-US" sz="2100" dirty="0" smtClean="0">
                <a:ea typeface="SimSun" panose="02010600030101010101" pitchFamily="2" charset="-122"/>
              </a:rPr>
              <a:t>月</a:t>
            </a:r>
            <a:r>
              <a:rPr lang="en-US" altLang="zh-CN" sz="2100" dirty="0" smtClean="0">
                <a:ea typeface="SimSun" panose="02010600030101010101" pitchFamily="2" charset="-122"/>
              </a:rPr>
              <a:t>1</a:t>
            </a:r>
            <a:r>
              <a:rPr lang="zh-CN" altLang="en-US" sz="2100" dirty="0" smtClean="0">
                <a:ea typeface="SimSun" panose="02010600030101010101" pitchFamily="2" charset="-122"/>
              </a:rPr>
              <a:t>日正式建造。</a:t>
            </a:r>
            <a:endParaRPr lang="en-US" altLang="zh-CN" sz="2100" dirty="0" smtClean="0">
              <a:ea typeface="SimSun" panose="02010600030101010101" pitchFamily="2" charset="-122"/>
            </a:endParaRPr>
          </a:p>
          <a:p>
            <a:r>
              <a:rPr lang="zh-CN" altLang="en-US" sz="2100" dirty="0" smtClean="0">
                <a:ea typeface="SimSun" panose="02010600030101010101" pitchFamily="2" charset="-122"/>
              </a:rPr>
              <a:t>紀念碑</a:t>
            </a:r>
            <a:r>
              <a:rPr lang="zh-TW" altLang="en-US" sz="2100" dirty="0" smtClean="0">
                <a:ea typeface="SimSun" panose="02010600030101010101" pitchFamily="2" charset="-122"/>
              </a:rPr>
              <a:t>於</a:t>
            </a:r>
            <a:r>
              <a:rPr lang="en-US" altLang="zh-TW" sz="2100" dirty="0" smtClean="0">
                <a:ea typeface="SimSun" panose="02010600030101010101" pitchFamily="2" charset="-122"/>
              </a:rPr>
              <a:t>1958</a:t>
            </a:r>
            <a:r>
              <a:rPr lang="zh-TW" altLang="en-US" sz="2100" dirty="0" smtClean="0">
                <a:ea typeface="SimSun" panose="02010600030101010101" pitchFamily="2" charset="-122"/>
              </a:rPr>
              <a:t>年完成，</a:t>
            </a:r>
            <a:r>
              <a:rPr lang="zh-CN" altLang="en-US" sz="2100" dirty="0" smtClean="0">
                <a:ea typeface="SimSun" panose="02010600030101010101" pitchFamily="2" charset="-122"/>
              </a:rPr>
              <a:t>總</a:t>
            </a:r>
            <a:r>
              <a:rPr lang="zh-CN" altLang="en-US" sz="2100" dirty="0">
                <a:ea typeface="SimSun" panose="02010600030101010101" pitchFamily="2" charset="-122"/>
              </a:rPr>
              <a:t>建造時間為</a:t>
            </a:r>
            <a:r>
              <a:rPr lang="zh-CN" altLang="en-US" sz="2100" b="1" dirty="0">
                <a:ea typeface="SimSun" panose="02010600030101010101" pitchFamily="2" charset="-122"/>
              </a:rPr>
              <a:t>九年 </a:t>
            </a:r>
            <a:r>
              <a:rPr lang="en-US" altLang="zh-CN" sz="2100" b="1" dirty="0">
                <a:ea typeface="SimSun" panose="02010600030101010101" pitchFamily="2" charset="-122"/>
              </a:rPr>
              <a:t>(</a:t>
            </a:r>
            <a:r>
              <a:rPr lang="en-US" altLang="zh-CN" sz="2100" b="1" dirty="0" smtClean="0">
                <a:ea typeface="SimSun" panose="02010600030101010101" pitchFamily="2" charset="-122"/>
              </a:rPr>
              <a:t>1949-1958)</a:t>
            </a:r>
            <a:r>
              <a:rPr lang="zh-TW" altLang="en-US" sz="2100" dirty="0" smtClean="0">
                <a:ea typeface="SimSun" panose="02010600030101010101" pitchFamily="2" charset="-122"/>
              </a:rPr>
              <a:t>。</a:t>
            </a:r>
            <a:endParaRPr lang="en-US" altLang="zh-CN" sz="2100" dirty="0">
              <a:ea typeface="SimSun" panose="02010600030101010101" pitchFamily="2" charset="-122"/>
            </a:endParaRPr>
          </a:p>
          <a:p>
            <a:endParaRPr lang="en-US" altLang="zh-CN" sz="2100" dirty="0" smtClean="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860032" y="6310092"/>
            <a:ext cx="3706464" cy="369332"/>
          </a:xfrm>
          <a:prstGeom prst="rect">
            <a:avLst/>
          </a:prstGeom>
          <a:noFill/>
        </p:spPr>
        <p:txBody>
          <a:bodyPr wrap="none" rtlCol="0">
            <a:spAutoFit/>
          </a:bodyPr>
          <a:lstStyle/>
          <a:p>
            <a:r>
              <a:rPr lang="zh-CN" altLang="en-US" dirty="0" smtClean="0"/>
              <a:t>毛澤東主持紀念碑奠基禮 （</a:t>
            </a:r>
            <a:r>
              <a:rPr lang="en-US" altLang="zh-CN" dirty="0" smtClean="0"/>
              <a:t>1952</a:t>
            </a:r>
            <a:r>
              <a:rPr lang="zh-CN" altLang="en-US" dirty="0" smtClean="0"/>
              <a:t>）</a:t>
            </a:r>
            <a:endParaRPr lang="zh-HK" altLang="en-US" dirty="0"/>
          </a:p>
        </p:txBody>
      </p:sp>
      <p:pic>
        <p:nvPicPr>
          <p:cNvPr id="5124" name="Picture 4" descr="E:\Project EDB\PPT\PRC_Renminyingxiongjinianbei\政治協商.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968" y="1268760"/>
            <a:ext cx="3377952" cy="22294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Project EDB\PPT\PRC_Renminyingxiongjinianbei\奠基禮.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32040" y="3368945"/>
            <a:ext cx="38100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7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8036" cy="403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23728" y="1134616"/>
            <a:ext cx="1080120" cy="307777"/>
          </a:xfrm>
          <a:prstGeom prst="rect">
            <a:avLst/>
          </a:prstGeom>
          <a:noFill/>
        </p:spPr>
        <p:txBody>
          <a:bodyPr wrap="square" rtlCol="0">
            <a:spAutoFit/>
          </a:bodyPr>
          <a:lstStyle/>
          <a:p>
            <a:r>
              <a:rPr lang="zh-CN" altLang="en-US" sz="1400" dirty="0" smtClean="0"/>
              <a:t>高</a:t>
            </a:r>
            <a:r>
              <a:rPr lang="en-US" altLang="zh-CN" sz="1400" dirty="0" smtClean="0"/>
              <a:t>37.94</a:t>
            </a:r>
            <a:r>
              <a:rPr lang="zh-CN" altLang="en-US" sz="1400" dirty="0" smtClean="0"/>
              <a:t>米</a:t>
            </a:r>
            <a:endParaRPr lang="zh-HK" altLang="en-US" sz="1400" dirty="0"/>
          </a:p>
        </p:txBody>
      </p:sp>
      <p:sp>
        <p:nvSpPr>
          <p:cNvPr id="6" name="TextBox 5"/>
          <p:cNvSpPr txBox="1"/>
          <p:nvPr/>
        </p:nvSpPr>
        <p:spPr>
          <a:xfrm>
            <a:off x="6516216" y="1288504"/>
            <a:ext cx="936104" cy="307777"/>
          </a:xfrm>
          <a:prstGeom prst="rect">
            <a:avLst/>
          </a:prstGeom>
          <a:noFill/>
        </p:spPr>
        <p:txBody>
          <a:bodyPr wrap="square" rtlCol="0">
            <a:spAutoFit/>
          </a:bodyPr>
          <a:lstStyle/>
          <a:p>
            <a:r>
              <a:rPr lang="zh-CN" altLang="en-US" sz="1400" dirty="0" smtClean="0"/>
              <a:t>高</a:t>
            </a:r>
            <a:r>
              <a:rPr lang="en-US" altLang="zh-CN" sz="1400" dirty="0" smtClean="0"/>
              <a:t>33.7</a:t>
            </a:r>
            <a:r>
              <a:rPr lang="zh-CN" altLang="en-US" sz="1400" dirty="0" smtClean="0"/>
              <a:t>米</a:t>
            </a:r>
            <a:endParaRPr lang="zh-HK" altLang="en-US" sz="1400" dirty="0"/>
          </a:p>
        </p:txBody>
      </p:sp>
      <p:sp>
        <p:nvSpPr>
          <p:cNvPr id="7" name="TextBox 6"/>
          <p:cNvSpPr txBox="1"/>
          <p:nvPr/>
        </p:nvSpPr>
        <p:spPr>
          <a:xfrm>
            <a:off x="1835130" y="4195769"/>
            <a:ext cx="2592288" cy="2554545"/>
          </a:xfrm>
          <a:prstGeom prst="rect">
            <a:avLst/>
          </a:prstGeom>
          <a:solidFill>
            <a:schemeClr val="bg2"/>
          </a:solidFill>
        </p:spPr>
        <p:txBody>
          <a:bodyPr wrap="square" rtlCol="0">
            <a:spAutoFit/>
          </a:bodyPr>
          <a:lstStyle/>
          <a:p>
            <a:r>
              <a:rPr lang="zh-CN" altLang="en-US" sz="1600" dirty="0" smtClean="0"/>
              <a:t>人民英雄紀念碑是梁思成設計的。梁思成，</a:t>
            </a:r>
            <a:r>
              <a:rPr lang="en-US" altLang="zh-CN" sz="1600" dirty="0" smtClean="0"/>
              <a:t>1901</a:t>
            </a:r>
            <a:r>
              <a:rPr lang="zh-CN" altLang="en-US" sz="1600" dirty="0" smtClean="0"/>
              <a:t>年出生，是梁啟超的兒子，</a:t>
            </a:r>
            <a:r>
              <a:rPr lang="en-US" altLang="zh-CN" sz="1600" dirty="0" smtClean="0"/>
              <a:t>1924</a:t>
            </a:r>
            <a:r>
              <a:rPr lang="zh-CN" altLang="en-US" sz="1600" dirty="0" smtClean="0"/>
              <a:t>年就讀於美國費城賓夕法尼亞大學建築系，</a:t>
            </a:r>
            <a:r>
              <a:rPr lang="en-US" altLang="zh-CN" sz="1600" dirty="0" smtClean="0"/>
              <a:t>1927</a:t>
            </a:r>
            <a:r>
              <a:rPr lang="zh-CN" altLang="en-US" sz="1600" dirty="0" smtClean="0"/>
              <a:t>年畢業。</a:t>
            </a:r>
            <a:r>
              <a:rPr lang="en-US" altLang="zh-CN" sz="1600" dirty="0" smtClean="0"/>
              <a:t>1949</a:t>
            </a:r>
            <a:r>
              <a:rPr lang="zh-CN" altLang="en-US" sz="1600" dirty="0" smtClean="0"/>
              <a:t>年解放，梁</a:t>
            </a:r>
            <a:r>
              <a:rPr lang="en-US" altLang="zh-CN" sz="1600" dirty="0" smtClean="0"/>
              <a:t>48</a:t>
            </a:r>
            <a:r>
              <a:rPr lang="zh-CN" altLang="en-US" sz="1600" dirty="0" smtClean="0"/>
              <a:t>歲，被委派為紀念碑的建築師。兩年後，他向北京市長彭真表達了紀念碑的初步想法（右）：</a:t>
            </a:r>
            <a:endParaRPr lang="zh-HK" altLang="en-US" sz="1600" dirty="0"/>
          </a:p>
        </p:txBody>
      </p:sp>
      <p:sp>
        <p:nvSpPr>
          <p:cNvPr id="10" name="TextBox 9"/>
          <p:cNvSpPr txBox="1"/>
          <p:nvPr/>
        </p:nvSpPr>
        <p:spPr>
          <a:xfrm>
            <a:off x="4553903" y="4072657"/>
            <a:ext cx="1962313" cy="2800767"/>
          </a:xfrm>
          <a:prstGeom prst="rect">
            <a:avLst/>
          </a:prstGeom>
          <a:solidFill>
            <a:schemeClr val="bg2">
              <a:lumMod val="75000"/>
            </a:schemeClr>
          </a:solidFill>
        </p:spPr>
        <p:txBody>
          <a:bodyPr wrap="square" rtlCol="0">
            <a:spAutoFit/>
          </a:bodyPr>
          <a:lstStyle/>
          <a:p>
            <a:r>
              <a:rPr lang="zh-CN" altLang="en-US" sz="1600" dirty="0"/>
              <a:t>「天安</a:t>
            </a:r>
            <a:r>
              <a:rPr lang="zh-CN" altLang="en-US" sz="1600" dirty="0" smtClean="0"/>
              <a:t>門是廣場最主要的建築物，但是人民英雄紀念碑卻是一座新的，同等重要的建築：它們兩個都是中華人民共和國第一重要的象徵性建築物。因此，兩者絕不宜用任何類似的形</a:t>
            </a:r>
            <a:r>
              <a:rPr lang="zh-CN" altLang="en-US" sz="1600" dirty="0"/>
              <a:t>體。</a:t>
            </a:r>
            <a:r>
              <a:rPr lang="zh-CN" altLang="en-US" sz="1600" dirty="0" smtClean="0"/>
              <a:t>」</a:t>
            </a:r>
            <a:endParaRPr lang="zh-HK" altLang="en-US" sz="1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9080"/>
            <a:ext cx="1835130" cy="26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876256" y="4670655"/>
            <a:ext cx="2202253" cy="2062103"/>
          </a:xfrm>
          <a:prstGeom prst="rect">
            <a:avLst/>
          </a:prstGeom>
          <a:solidFill>
            <a:schemeClr val="accent2">
              <a:lumMod val="20000"/>
              <a:lumOff val="80000"/>
            </a:schemeClr>
          </a:solidFill>
        </p:spPr>
        <p:txBody>
          <a:bodyPr wrap="square" rtlCol="0">
            <a:spAutoFit/>
          </a:bodyPr>
          <a:lstStyle/>
          <a:p>
            <a:r>
              <a:rPr lang="zh-CN" altLang="en-US" sz="1600" dirty="0" smtClean="0"/>
              <a:t>問題：梁思成雖說人民英雄紀念碑與</a:t>
            </a:r>
            <a:r>
              <a:rPr lang="zh-CN" altLang="en-US" sz="1600" dirty="0"/>
              <a:t>天安門同等重要，</a:t>
            </a:r>
            <a:r>
              <a:rPr lang="zh-CN" altLang="en-US" sz="1600" dirty="0" smtClean="0"/>
              <a:t>但在最後完成的紀念碑，有沒有刻意表達了紀念碑較天安門重要，如何見得</a:t>
            </a:r>
            <a:r>
              <a:rPr lang="en-US" altLang="zh-TW" sz="1600" dirty="0" smtClean="0">
                <a:latin typeface="SimSun" panose="02010600030101010101" pitchFamily="2" charset="-122"/>
                <a:ea typeface="SimSun" panose="02010600030101010101" pitchFamily="2" charset="-122"/>
              </a:rPr>
              <a:t>? </a:t>
            </a:r>
            <a:r>
              <a:rPr lang="zh-CN" altLang="en-US" sz="1600" dirty="0" smtClean="0"/>
              <a:t>為什麼設計者要這樣處理</a:t>
            </a:r>
            <a:r>
              <a:rPr lang="en-US" altLang="zh-TW" sz="1600" dirty="0">
                <a:latin typeface="SimSun" panose="02010600030101010101" pitchFamily="2" charset="-122"/>
                <a:ea typeface="SimSun" panose="02010600030101010101" pitchFamily="2" charset="-122"/>
              </a:rPr>
              <a:t>?</a:t>
            </a:r>
            <a:endParaRPr lang="en-US" altLang="zh-CN" sz="1600" dirty="0" smtClean="0"/>
          </a:p>
        </p:txBody>
      </p:sp>
    </p:spTree>
    <p:extLst>
      <p:ext uri="{BB962C8B-B14F-4D97-AF65-F5344CB8AC3E}">
        <p14:creationId xmlns:p14="http://schemas.microsoft.com/office/powerpoint/2010/main" val="302909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73528"/>
            <a:ext cx="2025005" cy="6789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861048"/>
            <a:ext cx="6443762" cy="738664"/>
          </a:xfrm>
          <a:prstGeom prst="rect">
            <a:avLst/>
          </a:prstGeom>
          <a:solidFill>
            <a:schemeClr val="accent4">
              <a:lumMod val="20000"/>
              <a:lumOff val="80000"/>
            </a:schemeClr>
          </a:solidFill>
        </p:spPr>
        <p:txBody>
          <a:bodyPr wrap="square" rtlCol="0">
            <a:spAutoFit/>
          </a:bodyPr>
          <a:lstStyle/>
          <a:p>
            <a:r>
              <a:rPr lang="en-US" altLang="zh-CN" sz="1400" dirty="0" smtClean="0"/>
              <a:t>1958</a:t>
            </a:r>
            <a:r>
              <a:rPr lang="zh-CN" altLang="en-US" sz="1400" dirty="0" smtClean="0"/>
              <a:t>年建成的人民英雄紀念碑，碑文是總理周恩來手書的，他把</a:t>
            </a:r>
            <a:r>
              <a:rPr lang="zh-CN" altLang="en-US" sz="1400" dirty="0"/>
              <a:t>人民英雄溯源</a:t>
            </a:r>
            <a:r>
              <a:rPr lang="zh-CN" altLang="en-US" sz="1400" dirty="0" smtClean="0"/>
              <a:t>三個時</a:t>
            </a:r>
            <a:r>
              <a:rPr lang="zh-CN" altLang="en-US" sz="1400" dirty="0"/>
              <a:t>期</a:t>
            </a:r>
            <a:r>
              <a:rPr lang="zh-CN" altLang="en-US" sz="1400" dirty="0" smtClean="0"/>
              <a:t>的犧牲者，這三個時期的終點，都是</a:t>
            </a:r>
            <a:r>
              <a:rPr lang="en-US" altLang="zh-CN" sz="1400" dirty="0" smtClean="0"/>
              <a:t>1949</a:t>
            </a:r>
            <a:r>
              <a:rPr lang="zh-CN" altLang="en-US" sz="1400" dirty="0" smtClean="0"/>
              <a:t>年，但開始則各有不同，你認為每個時期的開始，是指什麼事件呢？</a:t>
            </a:r>
            <a:endParaRPr lang="en-US" altLang="zh-CN" sz="1400" dirty="0"/>
          </a:p>
        </p:txBody>
      </p:sp>
      <p:sp>
        <p:nvSpPr>
          <p:cNvPr id="5" name="Rectangle 4"/>
          <p:cNvSpPr/>
          <p:nvPr/>
        </p:nvSpPr>
        <p:spPr>
          <a:xfrm>
            <a:off x="8244408" y="177255"/>
            <a:ext cx="288032" cy="792088"/>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Rectangle 7"/>
          <p:cNvSpPr/>
          <p:nvPr/>
        </p:nvSpPr>
        <p:spPr>
          <a:xfrm>
            <a:off x="7953473" y="175048"/>
            <a:ext cx="288032" cy="949696"/>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Rectangle 8"/>
          <p:cNvSpPr/>
          <p:nvPr/>
        </p:nvSpPr>
        <p:spPr>
          <a:xfrm>
            <a:off x="7665441" y="177254"/>
            <a:ext cx="288032" cy="2747689"/>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aphicFrame>
        <p:nvGraphicFramePr>
          <p:cNvPr id="7" name="Table 6"/>
          <p:cNvGraphicFramePr>
            <a:graphicFrameLocks noGrp="1"/>
          </p:cNvGraphicFramePr>
          <p:nvPr>
            <p:extLst>
              <p:ext uri="{D42A27DB-BD31-4B8C-83A1-F6EECF244321}">
                <p14:modId xmlns:p14="http://schemas.microsoft.com/office/powerpoint/2010/main" val="3735622072"/>
              </p:ext>
            </p:extLst>
          </p:nvPr>
        </p:nvGraphicFramePr>
        <p:xfrm>
          <a:off x="83839" y="4725144"/>
          <a:ext cx="6359923" cy="1925320"/>
        </p:xfrm>
        <a:graphic>
          <a:graphicData uri="http://schemas.openxmlformats.org/drawingml/2006/table">
            <a:tbl>
              <a:tblPr firstRow="1" bandRow="1">
                <a:tableStyleId>{16D9F66E-5EB9-4882-86FB-DCBF35E3C3E4}</a:tableStyleId>
              </a:tblPr>
              <a:tblGrid>
                <a:gridCol w="1362370">
                  <a:extLst>
                    <a:ext uri="{9D8B030D-6E8A-4147-A177-3AD203B41FA5}">
                      <a16:colId xmlns:a16="http://schemas.microsoft.com/office/drawing/2014/main" val="20000"/>
                    </a:ext>
                  </a:extLst>
                </a:gridCol>
                <a:gridCol w="3601790">
                  <a:extLst>
                    <a:ext uri="{9D8B030D-6E8A-4147-A177-3AD203B41FA5}">
                      <a16:colId xmlns:a16="http://schemas.microsoft.com/office/drawing/2014/main" val="20001"/>
                    </a:ext>
                  </a:extLst>
                </a:gridCol>
                <a:gridCol w="1395763">
                  <a:extLst>
                    <a:ext uri="{9D8B030D-6E8A-4147-A177-3AD203B41FA5}">
                      <a16:colId xmlns:a16="http://schemas.microsoft.com/office/drawing/2014/main" val="20002"/>
                    </a:ext>
                  </a:extLst>
                </a:gridCol>
              </a:tblGrid>
              <a:tr h="370840">
                <a:tc>
                  <a:txBody>
                    <a:bodyPr/>
                    <a:lstStyle/>
                    <a:p>
                      <a:pPr algn="ctr"/>
                      <a:r>
                        <a:rPr lang="zh-CN" altLang="en-US" sz="1400" dirty="0" smtClean="0"/>
                        <a:t>原文</a:t>
                      </a:r>
                      <a:endParaRPr lang="zh-HK" altLang="en-US" sz="1400" dirty="0"/>
                    </a:p>
                  </a:txBody>
                  <a:tcPr/>
                </a:tc>
                <a:tc>
                  <a:txBody>
                    <a:bodyPr/>
                    <a:lstStyle/>
                    <a:p>
                      <a:pPr algn="ctr"/>
                      <a:r>
                        <a:rPr lang="zh-CN" altLang="en-US" sz="1400" dirty="0" smtClean="0"/>
                        <a:t>提示</a:t>
                      </a:r>
                      <a:endParaRPr lang="zh-HK" altLang="en-US" sz="1400" dirty="0"/>
                    </a:p>
                  </a:txBody>
                  <a:tcPr/>
                </a:tc>
                <a:tc>
                  <a:txBody>
                    <a:bodyPr/>
                    <a:lstStyle/>
                    <a:p>
                      <a:pPr algn="ctr"/>
                      <a:r>
                        <a:rPr lang="zh-CN" altLang="en-US" sz="1400" dirty="0" smtClean="0"/>
                        <a:t>事件</a:t>
                      </a:r>
                      <a:endParaRPr lang="zh-HK" altLang="en-US" sz="1400" dirty="0"/>
                    </a:p>
                  </a:txBody>
                  <a:tcPr/>
                </a:tc>
                <a:extLst>
                  <a:ext uri="{0D108BD9-81ED-4DB2-BD59-A6C34878D82A}">
                    <a16:rowId xmlns:a16="http://schemas.microsoft.com/office/drawing/2014/main" val="10000"/>
                  </a:ext>
                </a:extLst>
              </a:tr>
              <a:tr h="370840">
                <a:tc>
                  <a:txBody>
                    <a:bodyPr/>
                    <a:lstStyle/>
                    <a:p>
                      <a:r>
                        <a:rPr lang="zh-CN" altLang="en-US" sz="1600" dirty="0" smtClean="0"/>
                        <a:t>三年以來</a:t>
                      </a:r>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三年以來，為建立新中國而犧牲的人。這三年發生了什麼事情</a:t>
                      </a:r>
                      <a:r>
                        <a:rPr lang="en-US" altLang="zh-TW" sz="1400" dirty="0" smtClean="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1"/>
                  </a:ext>
                </a:extLst>
              </a:tr>
              <a:tr h="370840">
                <a:tc>
                  <a:txBody>
                    <a:bodyPr/>
                    <a:lstStyle/>
                    <a:p>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三十年以來</a:t>
                      </a:r>
                      <a:endParaRPr lang="zh-HK"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tx1"/>
                          </a:solidFill>
                        </a:rPr>
                        <a:t>中國共產黨相信，三十年前，天安門發生了一場偉大的學生運動。那場運動是</a:t>
                      </a:r>
                      <a:r>
                        <a:rPr lang="en-US" altLang="zh-TW" sz="1400" dirty="0" smtClean="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2"/>
                  </a:ext>
                </a:extLst>
              </a:tr>
              <a:tr h="370840">
                <a:tc>
                  <a:txBody>
                    <a:bodyPr/>
                    <a:lstStyle/>
                    <a:p>
                      <a:r>
                        <a:rPr lang="zh-CN" altLang="en-US" sz="1400" dirty="0" smtClean="0"/>
                        <a:t>上溯到</a:t>
                      </a:r>
                      <a:r>
                        <a:rPr lang="en-US" altLang="zh-CN" sz="1400" dirty="0" smtClean="0"/>
                        <a:t>1840</a:t>
                      </a:r>
                      <a:r>
                        <a:rPr lang="zh-CN" altLang="en-US" sz="1400" dirty="0" smtClean="0"/>
                        <a:t>年從那時起</a:t>
                      </a:r>
                      <a:endParaRPr lang="zh-HK"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mn-lt"/>
                          <a:ea typeface="+mn-ea"/>
                          <a:cs typeface="+mn-cs"/>
                        </a:rPr>
                        <a:t>1840</a:t>
                      </a: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年左右發生什麼事情，從而出現了一批民族英雄</a:t>
                      </a:r>
                      <a:r>
                        <a:rPr lang="en-US" altLang="zh-TW" sz="1400" dirty="0" smtClean="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3"/>
                  </a:ext>
                </a:extLst>
              </a:tr>
            </a:tbl>
          </a:graphicData>
        </a:graphic>
      </p:graphicFrame>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3528"/>
            <a:ext cx="5904656" cy="364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4139952" y="1551098"/>
            <a:ext cx="2736304"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67945" y="3477123"/>
            <a:ext cx="1584176" cy="246221"/>
          </a:xfrm>
          <a:prstGeom prst="rect">
            <a:avLst/>
          </a:prstGeom>
          <a:noFill/>
        </p:spPr>
        <p:txBody>
          <a:bodyPr wrap="square" rtlCol="0">
            <a:spAutoFit/>
          </a:bodyPr>
          <a:lstStyle/>
          <a:p>
            <a:r>
              <a:rPr lang="zh-CN" altLang="en-US" sz="1000" dirty="0" smtClean="0"/>
              <a:t>筆者攝，</a:t>
            </a:r>
            <a:r>
              <a:rPr lang="en-US" altLang="zh-CN" sz="1000" dirty="0" smtClean="0"/>
              <a:t>2004</a:t>
            </a:r>
            <a:r>
              <a:rPr lang="zh-CN" altLang="en-US" sz="1000" dirty="0" smtClean="0"/>
              <a:t>年</a:t>
            </a:r>
            <a:endParaRPr lang="zh-HK" altLang="en-US" sz="1000" dirty="0"/>
          </a:p>
        </p:txBody>
      </p:sp>
      <p:sp>
        <p:nvSpPr>
          <p:cNvPr id="2" name="矩形 1"/>
          <p:cNvSpPr/>
          <p:nvPr/>
        </p:nvSpPr>
        <p:spPr>
          <a:xfrm>
            <a:off x="5076056" y="5157192"/>
            <a:ext cx="1261884" cy="307777"/>
          </a:xfrm>
          <a:prstGeom prst="rect">
            <a:avLst/>
          </a:prstGeom>
        </p:spPr>
        <p:txBody>
          <a:bodyPr wrap="none">
            <a:spAutoFit/>
          </a:bodyPr>
          <a:lstStyle/>
          <a:p>
            <a:r>
              <a:rPr lang="zh-CN" altLang="en-US" sz="1400" dirty="0">
                <a:solidFill>
                  <a:srgbClr val="FF0000"/>
                </a:solidFill>
              </a:rPr>
              <a:t>（國共內戰）</a:t>
            </a:r>
            <a:endParaRPr lang="zh-HK" altLang="en-US" sz="1400" dirty="0">
              <a:solidFill>
                <a:srgbClr val="FF0000"/>
              </a:solidFill>
            </a:endParaRPr>
          </a:p>
        </p:txBody>
      </p:sp>
      <p:sp>
        <p:nvSpPr>
          <p:cNvPr id="3" name="矩形 2"/>
          <p:cNvSpPr/>
          <p:nvPr/>
        </p:nvSpPr>
        <p:spPr>
          <a:xfrm>
            <a:off x="5076056" y="5687804"/>
            <a:ext cx="1261884" cy="307777"/>
          </a:xfrm>
          <a:prstGeom prst="rect">
            <a:avLst/>
          </a:prstGeom>
        </p:spPr>
        <p:txBody>
          <a:bodyPr wrap="none">
            <a:spAutoFit/>
          </a:bodyPr>
          <a:lstStyle/>
          <a:p>
            <a:r>
              <a:rPr lang="zh-CN" altLang="en-US" sz="1400" dirty="0">
                <a:solidFill>
                  <a:srgbClr val="FF0000"/>
                </a:solidFill>
              </a:rPr>
              <a:t>（五四運動）</a:t>
            </a:r>
            <a:endParaRPr lang="zh-HK" altLang="en-US" sz="1400" dirty="0">
              <a:solidFill>
                <a:srgbClr val="FF0000"/>
              </a:solidFill>
            </a:endParaRPr>
          </a:p>
        </p:txBody>
      </p:sp>
      <p:sp>
        <p:nvSpPr>
          <p:cNvPr id="6" name="矩形 5"/>
          <p:cNvSpPr/>
          <p:nvPr/>
        </p:nvSpPr>
        <p:spPr>
          <a:xfrm>
            <a:off x="5091744" y="6218416"/>
            <a:ext cx="1261884" cy="307777"/>
          </a:xfrm>
          <a:prstGeom prst="rect">
            <a:avLst/>
          </a:prstGeom>
        </p:spPr>
        <p:txBody>
          <a:bodyPr wrap="none">
            <a:spAutoFit/>
          </a:bodyPr>
          <a:lstStyle/>
          <a:p>
            <a:r>
              <a:rPr lang="zh-CN" altLang="en-US" sz="1400" dirty="0">
                <a:solidFill>
                  <a:srgbClr val="FF0000"/>
                </a:solidFill>
              </a:rPr>
              <a:t>（鴉片戰爭）</a:t>
            </a:r>
            <a:endParaRPr lang="zh-HK" altLang="en-US" sz="1400" dirty="0">
              <a:solidFill>
                <a:srgbClr val="FF0000"/>
              </a:solidFill>
            </a:endParaRPr>
          </a:p>
        </p:txBody>
      </p:sp>
    </p:spTree>
    <p:extLst>
      <p:ext uri="{BB962C8B-B14F-4D97-AF65-F5344CB8AC3E}">
        <p14:creationId xmlns:p14="http://schemas.microsoft.com/office/powerpoint/2010/main" val="32510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2" grpId="0"/>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8" y="-23614"/>
            <a:ext cx="9090966" cy="67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9" y="49981"/>
            <a:ext cx="3038019" cy="213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11760" y="4725144"/>
            <a:ext cx="3168352" cy="57606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TextBox 2"/>
          <p:cNvSpPr txBox="1"/>
          <p:nvPr/>
        </p:nvSpPr>
        <p:spPr>
          <a:xfrm>
            <a:off x="51099" y="2182390"/>
            <a:ext cx="3038019" cy="1169551"/>
          </a:xfrm>
          <a:prstGeom prst="rect">
            <a:avLst/>
          </a:prstGeom>
          <a:solidFill>
            <a:schemeClr val="bg1"/>
          </a:solidFill>
        </p:spPr>
        <p:txBody>
          <a:bodyPr wrap="square" rtlCol="0">
            <a:spAutoFit/>
          </a:bodyPr>
          <a:lstStyle/>
          <a:p>
            <a:r>
              <a:rPr lang="zh-CN" altLang="en-US" sz="1400" dirty="0" smtClean="0"/>
              <a:t>紀念碑的底部，是由八塊巨大的浮雕組成。雕塑的工作，由劉開渠領導的藝術家小組負責。劉開渠，</a:t>
            </a:r>
            <a:r>
              <a:rPr lang="en-US" altLang="zh-CN" sz="1400" dirty="0" smtClean="0"/>
              <a:t>1904</a:t>
            </a:r>
            <a:r>
              <a:rPr lang="zh-CN" altLang="en-US" sz="1400" dirty="0" smtClean="0"/>
              <a:t>年生，曾留學法國巴黎國立美術學院雕塑系。新中國成立時</a:t>
            </a:r>
            <a:r>
              <a:rPr lang="en-US" altLang="zh-CN" sz="1400" dirty="0" smtClean="0"/>
              <a:t>45</a:t>
            </a:r>
            <a:r>
              <a:rPr lang="zh-CN" altLang="en-US" sz="1400" dirty="0" smtClean="0"/>
              <a:t>歲。</a:t>
            </a:r>
            <a:endParaRPr lang="zh-HK" altLang="en-US" sz="1400" dirty="0"/>
          </a:p>
        </p:txBody>
      </p:sp>
      <p:cxnSp>
        <p:nvCxnSpPr>
          <p:cNvPr id="5" name="Elbow Connector 4"/>
          <p:cNvCxnSpPr/>
          <p:nvPr/>
        </p:nvCxnSpPr>
        <p:spPr>
          <a:xfrm rot="16200000" flipH="1">
            <a:off x="1260576" y="3933997"/>
            <a:ext cx="1654300" cy="504058"/>
          </a:xfrm>
          <a:prstGeom prst="bentConnector3">
            <a:avLst>
              <a:gd name="adj1" fmla="val 100092"/>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825" y="76299"/>
            <a:ext cx="3580000" cy="221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6"/>
          <p:cNvSpPr txBox="1">
            <a:spLocks noChangeArrowheads="1"/>
          </p:cNvSpPr>
          <p:nvPr/>
        </p:nvSpPr>
        <p:spPr bwMode="auto">
          <a:xfrm>
            <a:off x="5356261" y="2296277"/>
            <a:ext cx="3580000" cy="18158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CN" altLang="en-US" sz="1400" dirty="0">
                <a:latin typeface="SimSun" panose="02010600030101010101" pitchFamily="2" charset="-122"/>
                <a:ea typeface="SimSun" panose="02010600030101010101" pitchFamily="2" charset="-122"/>
              </a:rPr>
              <a:t>這個部分稱作</a:t>
            </a:r>
            <a:r>
              <a:rPr lang="zh-CN" altLang="en-US" sz="1400" dirty="0" smtClean="0">
                <a:latin typeface="SimSun" panose="02010600030101010101" pitchFamily="2" charset="-122"/>
                <a:ea typeface="SimSun" panose="02010600030101010101" pitchFamily="2" charset="-122"/>
              </a:rPr>
              <a:t>「小須彌座」，是由梁思成的夫人林徽因設計。林徽因</a:t>
            </a:r>
            <a:r>
              <a:rPr lang="en-US" altLang="zh-CN" sz="1400" dirty="0" smtClean="0">
                <a:latin typeface="+mn-lt"/>
                <a:ea typeface="SimSun" panose="02010600030101010101" pitchFamily="2" charset="-122"/>
              </a:rPr>
              <a:t>1904</a:t>
            </a:r>
            <a:r>
              <a:rPr lang="zh-CN" altLang="en-US" sz="1400" dirty="0" smtClean="0">
                <a:latin typeface="+mn-lt"/>
                <a:ea typeface="SimSun" panose="02010600030101010101" pitchFamily="2" charset="-122"/>
              </a:rPr>
              <a:t>年生，</a:t>
            </a:r>
            <a:r>
              <a:rPr lang="en-US" altLang="zh-CN" sz="1400" dirty="0" smtClean="0">
                <a:latin typeface="+mn-lt"/>
                <a:ea typeface="SimSun" panose="02010600030101010101" pitchFamily="2" charset="-122"/>
              </a:rPr>
              <a:t>1924</a:t>
            </a:r>
            <a:r>
              <a:rPr lang="zh-CN" altLang="en-US" sz="1400" dirty="0" smtClean="0">
                <a:latin typeface="+mn-lt"/>
                <a:ea typeface="SimSun" panose="02010600030101010101" pitchFamily="2" charset="-122"/>
              </a:rPr>
              <a:t>年和梁思成一起赴賓夕法尼亞大學，後取得美術學士學位。</a:t>
            </a:r>
            <a:r>
              <a:rPr lang="en-US" altLang="zh-CN" sz="1400" dirty="0" smtClean="0">
                <a:latin typeface="+mn-lt"/>
                <a:ea typeface="SimSun" panose="02010600030101010101" pitchFamily="2" charset="-122"/>
              </a:rPr>
              <a:t>1928</a:t>
            </a:r>
            <a:r>
              <a:rPr lang="zh-CN" altLang="en-US" sz="1400" dirty="0" smtClean="0">
                <a:latin typeface="+mn-lt"/>
                <a:ea typeface="SimSun" panose="02010600030101010101" pitchFamily="2" charset="-122"/>
              </a:rPr>
              <a:t>年與梁結婚。解放後，肺病長期臥床，但仍積極參與紀念碑的建築小組工作，</a:t>
            </a:r>
            <a:r>
              <a:rPr lang="en-US" altLang="zh-CN" sz="1400" dirty="0" smtClean="0">
                <a:latin typeface="+mn-lt"/>
                <a:ea typeface="SimSun" panose="02010600030101010101" pitchFamily="2" charset="-122"/>
              </a:rPr>
              <a:t>1955</a:t>
            </a:r>
            <a:r>
              <a:rPr lang="zh-CN" altLang="en-US" sz="1400" dirty="0" smtClean="0">
                <a:latin typeface="+mn-lt"/>
                <a:ea typeface="SimSun" panose="02010600030101010101" pitchFamily="2" charset="-122"/>
              </a:rPr>
              <a:t>年</a:t>
            </a:r>
            <a:r>
              <a:rPr lang="zh-CN" altLang="en-US" sz="1400" dirty="0" smtClean="0">
                <a:latin typeface="SimSun" panose="02010600030101010101" pitchFamily="2" charset="-122"/>
                <a:ea typeface="SimSun" panose="02010600030101010101" pitchFamily="2" charset="-122"/>
              </a:rPr>
              <a:t>病逝。 「</a:t>
            </a:r>
            <a:r>
              <a:rPr lang="zh-CN" altLang="en-US" sz="1400" dirty="0">
                <a:latin typeface="SimSun" panose="02010600030101010101" pitchFamily="2" charset="-122"/>
                <a:ea typeface="SimSun" panose="02010600030101010101" pitchFamily="2" charset="-122"/>
              </a:rPr>
              <a:t>小須彌座</a:t>
            </a:r>
            <a:r>
              <a:rPr lang="zh-CN" altLang="en-US" sz="1400" dirty="0" smtClean="0">
                <a:latin typeface="SimSun" panose="02010600030101010101" pitchFamily="2" charset="-122"/>
                <a:ea typeface="SimSun" panose="02010600030101010101" pitchFamily="2" charset="-122"/>
              </a:rPr>
              <a:t>」可說是她的最後作品。它是以牡丹、荷花、菊花等組成的</a:t>
            </a:r>
            <a:r>
              <a:rPr lang="zh-TW" altLang="en-US" sz="1400" dirty="0" smtClean="0">
                <a:latin typeface="SimSun" panose="02010600030101010101" pitchFamily="2" charset="-122"/>
                <a:ea typeface="SimSun" panose="02010600030101010101" pitchFamily="2" charset="-122"/>
              </a:rPr>
              <a:t>花環</a:t>
            </a:r>
            <a:r>
              <a:rPr lang="zh-CN" altLang="en-US" sz="1400" dirty="0" smtClean="0">
                <a:latin typeface="SimSun" panose="02010600030101010101" pitchFamily="2" charset="-122"/>
                <a:ea typeface="SimSun" panose="02010600030101010101" pitchFamily="2" charset="-122"/>
              </a:rPr>
              <a:t>圖案</a:t>
            </a:r>
            <a:r>
              <a:rPr lang="zh-TW" altLang="en-US" sz="1400" dirty="0" smtClean="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以示對烈士的崇敬之情</a:t>
            </a:r>
            <a:r>
              <a:rPr lang="zh-TW" altLang="en-US" sz="1400" dirty="0" smtClean="0">
                <a:latin typeface="SimSun" panose="02010600030101010101" pitchFamily="2" charset="-122"/>
                <a:ea typeface="SimSun" panose="02010600030101010101" pitchFamily="2" charset="-122"/>
              </a:rPr>
              <a:t>。</a:t>
            </a:r>
            <a:endParaRPr lang="zh-TW" altLang="en-US" dirty="0">
              <a:latin typeface="SimSun" panose="02010600030101010101" pitchFamily="2" charset="-122"/>
              <a:ea typeface="SimSun" panose="02010600030101010101" pitchFamily="2" charset="-122"/>
            </a:endParaRPr>
          </a:p>
        </p:txBody>
      </p:sp>
      <p:sp>
        <p:nvSpPr>
          <p:cNvPr id="11" name="Rectangle 10"/>
          <p:cNvSpPr/>
          <p:nvPr/>
        </p:nvSpPr>
        <p:spPr>
          <a:xfrm>
            <a:off x="3203848" y="4186026"/>
            <a:ext cx="1728192" cy="467110"/>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3" name="Elbow Connector 12"/>
          <p:cNvCxnSpPr/>
          <p:nvPr/>
        </p:nvCxnSpPr>
        <p:spPr>
          <a:xfrm rot="10800000" flipV="1">
            <a:off x="5004048" y="4112159"/>
            <a:ext cx="1440160" cy="307422"/>
          </a:xfrm>
          <a:prstGeom prst="bentConnector3">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44016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八大浮雕</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2127682" y="94854"/>
            <a:ext cx="5180622" cy="584775"/>
          </a:xfrm>
          <a:prstGeom prst="rect">
            <a:avLst/>
          </a:prstGeom>
          <a:solidFill>
            <a:schemeClr val="accent3">
              <a:lumMod val="20000"/>
              <a:lumOff val="80000"/>
            </a:schemeClr>
          </a:solidFill>
        </p:spPr>
        <p:txBody>
          <a:bodyPr wrap="square" rtlCol="0">
            <a:spAutoFit/>
          </a:bodyPr>
          <a:lstStyle/>
          <a:p>
            <a:r>
              <a:rPr lang="en-US" altLang="zh-CN" sz="1600" dirty="0" smtClean="0"/>
              <a:t>1954</a:t>
            </a:r>
            <a:r>
              <a:rPr lang="zh-CN" altLang="en-US" sz="1600" dirty="0" smtClean="0"/>
              <a:t>年，中共領導層經過多次會議，終於決定了八大雕塑主題，你能按時間順序排列出來嗎</a:t>
            </a:r>
            <a:r>
              <a:rPr lang="en-US" altLang="zh-TW" sz="1600" dirty="0">
                <a:latin typeface="SimSun" panose="02010600030101010101" pitchFamily="2" charset="-122"/>
                <a:ea typeface="SimSun" panose="02010600030101010101" pitchFamily="2" charset="-122"/>
              </a:rPr>
              <a:t>?</a:t>
            </a:r>
            <a:endParaRPr lang="zh-HK" altLang="en-US" sz="1600" dirty="0"/>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347701"/>
            <a:ext cx="345782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30316" y="5385805"/>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虎門銷煙</a:t>
            </a:r>
            <a:endParaRPr lang="zh-HK" altLang="en-US" sz="1400" b="1" dirty="0">
              <a:solidFill>
                <a:srgbClr val="FFFF00"/>
              </a:solidFill>
              <a:latin typeface="Adobe 繁黑體 Std B" pitchFamily="34" charset="-128"/>
              <a:ea typeface="Adobe 繁黑體 Std B" pitchFamily="34" charset="-128"/>
            </a:endParaRPr>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39" y="2304306"/>
            <a:ext cx="3445963" cy="141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652" y="803432"/>
            <a:ext cx="2528714" cy="14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834" y="3844228"/>
            <a:ext cx="2664296" cy="13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4436" y="2304306"/>
            <a:ext cx="2620018" cy="145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75" y="812290"/>
            <a:ext cx="3465027" cy="13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178" y="3831638"/>
            <a:ext cx="3457820" cy="13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8384" y="5347701"/>
            <a:ext cx="4679802" cy="143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54263" y="2317449"/>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金田起義</a:t>
            </a:r>
            <a:endParaRPr lang="zh-HK" altLang="en-US" sz="1400" b="1" dirty="0">
              <a:solidFill>
                <a:srgbClr val="FFFF00"/>
              </a:solidFill>
              <a:latin typeface="Adobe 繁黑體 Std B" pitchFamily="34" charset="-128"/>
              <a:ea typeface="Adobe 繁黑體 Std B" pitchFamily="34" charset="-128"/>
            </a:endParaRPr>
          </a:p>
        </p:txBody>
      </p:sp>
      <p:sp>
        <p:nvSpPr>
          <p:cNvPr id="32" name="TextBox 31"/>
          <p:cNvSpPr txBox="1"/>
          <p:nvPr/>
        </p:nvSpPr>
        <p:spPr>
          <a:xfrm>
            <a:off x="3844652" y="812290"/>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武昌起義</a:t>
            </a:r>
            <a:endParaRPr lang="zh-HK" altLang="en-US" sz="1400" b="1" dirty="0">
              <a:solidFill>
                <a:srgbClr val="FFFF00"/>
              </a:solidFill>
              <a:latin typeface="Adobe 繁黑體 Std B" pitchFamily="34" charset="-128"/>
              <a:ea typeface="Adobe 繁黑體 Std B" pitchFamily="34" charset="-128"/>
            </a:endParaRPr>
          </a:p>
        </p:txBody>
      </p:sp>
      <p:sp>
        <p:nvSpPr>
          <p:cNvPr id="33" name="TextBox 32"/>
          <p:cNvSpPr txBox="1"/>
          <p:nvPr/>
        </p:nvSpPr>
        <p:spPr>
          <a:xfrm>
            <a:off x="3824436" y="3848404"/>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五四運動</a:t>
            </a:r>
            <a:endParaRPr lang="zh-HK" altLang="en-US" sz="1400" b="1" dirty="0">
              <a:solidFill>
                <a:srgbClr val="FFFF00"/>
              </a:solidFill>
              <a:latin typeface="Adobe 繁黑體 Std B" pitchFamily="34" charset="-128"/>
              <a:ea typeface="Adobe 繁黑體 Std B" pitchFamily="34" charset="-128"/>
            </a:endParaRPr>
          </a:p>
        </p:txBody>
      </p:sp>
      <p:sp>
        <p:nvSpPr>
          <p:cNvPr id="35" name="TextBox 34"/>
          <p:cNvSpPr txBox="1"/>
          <p:nvPr/>
        </p:nvSpPr>
        <p:spPr>
          <a:xfrm>
            <a:off x="188876" y="812290"/>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南昌起義</a:t>
            </a:r>
            <a:endParaRPr lang="zh-HK" altLang="en-US" sz="1400" b="1" dirty="0">
              <a:solidFill>
                <a:srgbClr val="FFFF00"/>
              </a:solidFill>
              <a:latin typeface="Adobe 繁黑體 Std B" pitchFamily="34" charset="-128"/>
              <a:ea typeface="Adobe 繁黑體 Std B" pitchFamily="34" charset="-128"/>
            </a:endParaRPr>
          </a:p>
        </p:txBody>
      </p:sp>
      <p:sp>
        <p:nvSpPr>
          <p:cNvPr id="37" name="TextBox 36"/>
          <p:cNvSpPr txBox="1"/>
          <p:nvPr/>
        </p:nvSpPr>
        <p:spPr>
          <a:xfrm>
            <a:off x="254262" y="3831638"/>
            <a:ext cx="1784151" cy="307777"/>
          </a:xfrm>
          <a:prstGeom prst="rect">
            <a:avLst/>
          </a:prstGeom>
          <a:noFill/>
        </p:spPr>
        <p:txBody>
          <a:bodyPr wrap="square" rtlCol="0">
            <a:spAutoFit/>
          </a:bodyPr>
          <a:lstStyle/>
          <a:p>
            <a:r>
              <a:rPr lang="zh-CN" altLang="en-US" sz="1400" dirty="0" smtClean="0">
                <a:solidFill>
                  <a:srgbClr val="FFFF00"/>
                </a:solidFill>
                <a:latin typeface="Adobe 繁黑體 Std B" pitchFamily="34" charset="-128"/>
                <a:ea typeface="Adobe 繁黑體 Std B" pitchFamily="34" charset="-128"/>
              </a:rPr>
              <a:t>抗日游擊戰</a:t>
            </a:r>
            <a:endParaRPr lang="zh-HK" altLang="en-US" sz="1400" dirty="0">
              <a:solidFill>
                <a:srgbClr val="FFFF00"/>
              </a:solidFill>
              <a:latin typeface="Adobe 繁黑體 Std B" pitchFamily="34" charset="-128"/>
              <a:ea typeface="Adobe 繁黑體 Std B" pitchFamily="34" charset="-128"/>
            </a:endParaRPr>
          </a:p>
        </p:txBody>
      </p:sp>
      <p:sp>
        <p:nvSpPr>
          <p:cNvPr id="38" name="TextBox 37"/>
          <p:cNvSpPr txBox="1"/>
          <p:nvPr/>
        </p:nvSpPr>
        <p:spPr>
          <a:xfrm>
            <a:off x="228316" y="5385805"/>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勝利渡長江</a:t>
            </a:r>
            <a:endParaRPr lang="zh-HK" altLang="en-US" sz="1400" b="1" dirty="0">
              <a:solidFill>
                <a:srgbClr val="FFFF00"/>
              </a:solidFill>
              <a:latin typeface="Adobe 繁黑體 Std B" pitchFamily="34" charset="-128"/>
              <a:ea typeface="Adobe 繁黑體 Std B" pitchFamily="34"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3305534363"/>
              </p:ext>
            </p:extLst>
          </p:nvPr>
        </p:nvGraphicFramePr>
        <p:xfrm>
          <a:off x="6732958" y="834089"/>
          <a:ext cx="2303538" cy="3337560"/>
        </p:xfrm>
        <a:graphic>
          <a:graphicData uri="http://schemas.openxmlformats.org/drawingml/2006/table">
            <a:tbl>
              <a:tblPr firstRow="1" bandRow="1">
                <a:tableStyleId>{5C22544A-7EE6-4342-B048-85BDC9FD1C3A}</a:tableStyleId>
              </a:tblPr>
              <a:tblGrid>
                <a:gridCol w="2303538">
                  <a:extLst>
                    <a:ext uri="{9D8B030D-6E8A-4147-A177-3AD203B41FA5}">
                      <a16:colId xmlns:a16="http://schemas.microsoft.com/office/drawing/2014/main" val="20000"/>
                    </a:ext>
                  </a:extLst>
                </a:gridCol>
              </a:tblGrid>
              <a:tr h="370840">
                <a:tc>
                  <a:txBody>
                    <a:bodyPr/>
                    <a:lstStyle/>
                    <a:p>
                      <a:pPr algn="ctr"/>
                      <a:r>
                        <a:rPr lang="zh-CN" altLang="en-US" dirty="0" smtClean="0"/>
                        <a:t>請填上事件</a:t>
                      </a:r>
                      <a:endParaRPr lang="zh-HK" altLang="en-US" dirty="0"/>
                    </a:p>
                  </a:txBody>
                  <a:tcPr/>
                </a:tc>
                <a:extLst>
                  <a:ext uri="{0D108BD9-81ED-4DB2-BD59-A6C34878D82A}">
                    <a16:rowId xmlns:a16="http://schemas.microsoft.com/office/drawing/2014/main" val="10000"/>
                  </a:ext>
                </a:extLst>
              </a:tr>
              <a:tr h="370840">
                <a:tc>
                  <a:txBody>
                    <a:bodyPr/>
                    <a:lstStyle/>
                    <a:p>
                      <a:r>
                        <a:rPr lang="en-US" altLang="zh-HK" dirty="0" smtClean="0"/>
                        <a:t>1838</a:t>
                      </a:r>
                      <a:r>
                        <a:rPr lang="zh-CN" altLang="en-US" dirty="0" smtClean="0"/>
                        <a:t>：</a:t>
                      </a:r>
                      <a:endParaRPr lang="zh-HK" altLang="en-US" dirty="0"/>
                    </a:p>
                  </a:txBody>
                  <a:tcPr/>
                </a:tc>
                <a:extLst>
                  <a:ext uri="{0D108BD9-81ED-4DB2-BD59-A6C34878D82A}">
                    <a16:rowId xmlns:a16="http://schemas.microsoft.com/office/drawing/2014/main" val="10001"/>
                  </a:ext>
                </a:extLst>
              </a:tr>
              <a:tr h="370840">
                <a:tc>
                  <a:txBody>
                    <a:bodyPr/>
                    <a:lstStyle/>
                    <a:p>
                      <a:r>
                        <a:rPr lang="en-US" altLang="zh-HK" dirty="0" smtClean="0"/>
                        <a:t>1843</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2"/>
                  </a:ext>
                </a:extLst>
              </a:tr>
              <a:tr h="370840">
                <a:tc>
                  <a:txBody>
                    <a:bodyPr/>
                    <a:lstStyle/>
                    <a:p>
                      <a:r>
                        <a:rPr lang="en-US" altLang="zh-HK" dirty="0" smtClean="0"/>
                        <a:t>1911:</a:t>
                      </a:r>
                      <a:endParaRPr lang="zh-HK" altLang="en-US" dirty="0">
                        <a:solidFill>
                          <a:srgbClr val="C00000"/>
                        </a:solidFill>
                      </a:endParaRPr>
                    </a:p>
                  </a:txBody>
                  <a:tcPr/>
                </a:tc>
                <a:extLst>
                  <a:ext uri="{0D108BD9-81ED-4DB2-BD59-A6C34878D82A}">
                    <a16:rowId xmlns:a16="http://schemas.microsoft.com/office/drawing/2014/main" val="10003"/>
                  </a:ext>
                </a:extLst>
              </a:tr>
              <a:tr h="370840">
                <a:tc>
                  <a:txBody>
                    <a:bodyPr/>
                    <a:lstStyle/>
                    <a:p>
                      <a:r>
                        <a:rPr lang="en-US" altLang="zh-HK" dirty="0" smtClean="0"/>
                        <a:t>1919</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4"/>
                  </a:ext>
                </a:extLst>
              </a:tr>
              <a:tr h="370840">
                <a:tc>
                  <a:txBody>
                    <a:bodyPr/>
                    <a:lstStyle/>
                    <a:p>
                      <a:r>
                        <a:rPr lang="en-US" altLang="zh-HK" dirty="0" smtClean="0"/>
                        <a:t>1925</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5"/>
                  </a:ext>
                </a:extLst>
              </a:tr>
              <a:tr h="370840">
                <a:tc>
                  <a:txBody>
                    <a:bodyPr/>
                    <a:lstStyle/>
                    <a:p>
                      <a:r>
                        <a:rPr lang="en-US" altLang="zh-HK" dirty="0" smtClean="0"/>
                        <a:t>1927</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6"/>
                  </a:ext>
                </a:extLst>
              </a:tr>
              <a:tr h="370840">
                <a:tc>
                  <a:txBody>
                    <a:bodyPr/>
                    <a:lstStyle/>
                    <a:p>
                      <a:r>
                        <a:rPr lang="en-US" altLang="zh-HK" dirty="0" smtClean="0"/>
                        <a:t>1937</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7"/>
                  </a:ext>
                </a:extLst>
              </a:tr>
              <a:tr h="370840">
                <a:tc>
                  <a:txBody>
                    <a:bodyPr/>
                    <a:lstStyle/>
                    <a:p>
                      <a:r>
                        <a:rPr lang="en-US" altLang="zh-HK" dirty="0" smtClean="0"/>
                        <a:t>1949</a:t>
                      </a:r>
                      <a:r>
                        <a:rPr lang="zh-CN" altLang="en-US" dirty="0" smtClean="0"/>
                        <a:t>：</a:t>
                      </a:r>
                      <a:endParaRPr lang="zh-HK" altLang="en-US" dirty="0">
                        <a:solidFill>
                          <a:srgbClr val="C00000"/>
                        </a:solidFill>
                      </a:endParaRPr>
                    </a:p>
                  </a:txBody>
                  <a:tcPr/>
                </a:tc>
                <a:extLst>
                  <a:ext uri="{0D108BD9-81ED-4DB2-BD59-A6C34878D82A}">
                    <a16:rowId xmlns:a16="http://schemas.microsoft.com/office/drawing/2014/main" val="10008"/>
                  </a:ext>
                </a:extLst>
              </a:tr>
            </a:tbl>
          </a:graphicData>
        </a:graphic>
      </p:graphicFrame>
      <p:sp>
        <p:nvSpPr>
          <p:cNvPr id="8" name="TextBox 7"/>
          <p:cNvSpPr txBox="1"/>
          <p:nvPr/>
        </p:nvSpPr>
        <p:spPr>
          <a:xfrm>
            <a:off x="6732958" y="4365104"/>
            <a:ext cx="2303538" cy="830997"/>
          </a:xfrm>
          <a:prstGeom prst="rect">
            <a:avLst/>
          </a:prstGeom>
          <a:noFill/>
          <a:ln>
            <a:solidFill>
              <a:schemeClr val="bg2">
                <a:lumMod val="50000"/>
              </a:schemeClr>
            </a:solidFill>
          </a:ln>
        </p:spPr>
        <p:txBody>
          <a:bodyPr wrap="square" rtlCol="0">
            <a:spAutoFit/>
          </a:bodyPr>
          <a:lstStyle/>
          <a:p>
            <a:r>
              <a:rPr lang="zh-CN" altLang="en-US" sz="1600" dirty="0" smtClean="0"/>
              <a:t>為什麼沒有陳勝吳廣起義</a:t>
            </a:r>
            <a:r>
              <a:rPr lang="en-US" altLang="zh-TW" sz="1600" dirty="0">
                <a:latin typeface="SimSun" panose="02010600030101010101" pitchFamily="2" charset="-122"/>
                <a:ea typeface="SimSun" panose="02010600030101010101" pitchFamily="2" charset="-122"/>
              </a:rPr>
              <a:t>? </a:t>
            </a:r>
            <a:r>
              <a:rPr lang="zh-CN" altLang="en-US" sz="1600" dirty="0" smtClean="0"/>
              <a:t>（提示：紀念碑是紀念近代還是古代</a:t>
            </a:r>
            <a:r>
              <a:rPr lang="en-US" altLang="zh-TW" sz="1600" dirty="0">
                <a:latin typeface="SimSun" panose="02010600030101010101" pitchFamily="2" charset="-122"/>
                <a:ea typeface="SimSun" panose="02010600030101010101" pitchFamily="2" charset="-122"/>
              </a:rPr>
              <a:t>? </a:t>
            </a:r>
            <a:r>
              <a:rPr lang="zh-CN" altLang="en-US" sz="1600" dirty="0" smtClean="0"/>
              <a:t>）</a:t>
            </a:r>
            <a:endParaRPr lang="zh-HK" altLang="en-US" sz="1600" dirty="0"/>
          </a:p>
        </p:txBody>
      </p:sp>
      <p:sp>
        <p:nvSpPr>
          <p:cNvPr id="3" name="矩形 2"/>
          <p:cNvSpPr/>
          <p:nvPr/>
        </p:nvSpPr>
        <p:spPr>
          <a:xfrm>
            <a:off x="7383603" y="1169344"/>
            <a:ext cx="1569660" cy="369332"/>
          </a:xfrm>
          <a:prstGeom prst="rect">
            <a:avLst/>
          </a:prstGeom>
        </p:spPr>
        <p:txBody>
          <a:bodyPr wrap="none">
            <a:spAutoFit/>
          </a:bodyPr>
          <a:lstStyle/>
          <a:p>
            <a:r>
              <a:rPr lang="zh-CN" altLang="en-US" dirty="0">
                <a:solidFill>
                  <a:srgbClr val="C00000"/>
                </a:solidFill>
              </a:rPr>
              <a:t>（虎門銷煙）</a:t>
            </a:r>
            <a:endParaRPr lang="zh-HK" altLang="en-US" dirty="0"/>
          </a:p>
        </p:txBody>
      </p:sp>
      <p:sp>
        <p:nvSpPr>
          <p:cNvPr id="5" name="矩形 4"/>
          <p:cNvSpPr/>
          <p:nvPr/>
        </p:nvSpPr>
        <p:spPr>
          <a:xfrm>
            <a:off x="7406641" y="1547465"/>
            <a:ext cx="1569660" cy="369332"/>
          </a:xfrm>
          <a:prstGeom prst="rect">
            <a:avLst/>
          </a:prstGeom>
        </p:spPr>
        <p:txBody>
          <a:bodyPr wrap="none">
            <a:spAutoFit/>
          </a:bodyPr>
          <a:lstStyle/>
          <a:p>
            <a:r>
              <a:rPr lang="zh-CN" altLang="en-US" dirty="0">
                <a:solidFill>
                  <a:srgbClr val="C00000"/>
                </a:solidFill>
              </a:rPr>
              <a:t>（金田起義）</a:t>
            </a:r>
            <a:endParaRPr lang="zh-HK" altLang="en-US" dirty="0">
              <a:solidFill>
                <a:srgbClr val="C00000"/>
              </a:solidFill>
            </a:endParaRPr>
          </a:p>
        </p:txBody>
      </p:sp>
      <p:sp>
        <p:nvSpPr>
          <p:cNvPr id="9" name="矩形 8"/>
          <p:cNvSpPr/>
          <p:nvPr/>
        </p:nvSpPr>
        <p:spPr>
          <a:xfrm>
            <a:off x="7452444" y="1973936"/>
            <a:ext cx="1569660" cy="369332"/>
          </a:xfrm>
          <a:prstGeom prst="rect">
            <a:avLst/>
          </a:prstGeom>
        </p:spPr>
        <p:txBody>
          <a:bodyPr wrap="none">
            <a:spAutoFit/>
          </a:bodyPr>
          <a:lstStyle/>
          <a:p>
            <a:r>
              <a:rPr lang="zh-CN" altLang="en-US" dirty="0">
                <a:solidFill>
                  <a:srgbClr val="C00000"/>
                </a:solidFill>
              </a:rPr>
              <a:t>（武昌起義）</a:t>
            </a:r>
            <a:endParaRPr lang="zh-HK" altLang="en-US" dirty="0">
              <a:solidFill>
                <a:srgbClr val="C00000"/>
              </a:solidFill>
            </a:endParaRPr>
          </a:p>
        </p:txBody>
      </p:sp>
      <p:sp>
        <p:nvSpPr>
          <p:cNvPr id="10" name="矩形 9"/>
          <p:cNvSpPr/>
          <p:nvPr/>
        </p:nvSpPr>
        <p:spPr>
          <a:xfrm>
            <a:off x="7436382" y="2340927"/>
            <a:ext cx="1569660" cy="369332"/>
          </a:xfrm>
          <a:prstGeom prst="rect">
            <a:avLst/>
          </a:prstGeom>
        </p:spPr>
        <p:txBody>
          <a:bodyPr wrap="none">
            <a:spAutoFit/>
          </a:bodyPr>
          <a:lstStyle/>
          <a:p>
            <a:r>
              <a:rPr lang="zh-CN" altLang="en-US" dirty="0">
                <a:solidFill>
                  <a:srgbClr val="C00000"/>
                </a:solidFill>
              </a:rPr>
              <a:t>（五四運動）</a:t>
            </a:r>
            <a:endParaRPr lang="zh-HK" altLang="en-US" dirty="0">
              <a:solidFill>
                <a:srgbClr val="C00000"/>
              </a:solidFill>
            </a:endParaRPr>
          </a:p>
        </p:txBody>
      </p:sp>
      <p:sp>
        <p:nvSpPr>
          <p:cNvPr id="11" name="矩形 10"/>
          <p:cNvSpPr/>
          <p:nvPr/>
        </p:nvSpPr>
        <p:spPr>
          <a:xfrm>
            <a:off x="7444413" y="2696184"/>
            <a:ext cx="1569660" cy="369332"/>
          </a:xfrm>
          <a:prstGeom prst="rect">
            <a:avLst/>
          </a:prstGeom>
        </p:spPr>
        <p:txBody>
          <a:bodyPr wrap="none">
            <a:spAutoFit/>
          </a:bodyPr>
          <a:lstStyle/>
          <a:p>
            <a:r>
              <a:rPr lang="zh-CN" altLang="en-US" dirty="0">
                <a:solidFill>
                  <a:srgbClr val="C00000"/>
                </a:solidFill>
              </a:rPr>
              <a:t>（五卅運動）</a:t>
            </a:r>
            <a:endParaRPr lang="zh-HK" altLang="en-US" dirty="0">
              <a:solidFill>
                <a:srgbClr val="C00000"/>
              </a:solidFill>
            </a:endParaRPr>
          </a:p>
        </p:txBody>
      </p:sp>
      <p:sp>
        <p:nvSpPr>
          <p:cNvPr id="12" name="矩形 11"/>
          <p:cNvSpPr/>
          <p:nvPr/>
        </p:nvSpPr>
        <p:spPr>
          <a:xfrm>
            <a:off x="7406641" y="3412285"/>
            <a:ext cx="1800493" cy="369332"/>
          </a:xfrm>
          <a:prstGeom prst="rect">
            <a:avLst/>
          </a:prstGeom>
        </p:spPr>
        <p:txBody>
          <a:bodyPr wrap="none">
            <a:spAutoFit/>
          </a:bodyPr>
          <a:lstStyle/>
          <a:p>
            <a:r>
              <a:rPr lang="zh-CN" altLang="en-US" dirty="0">
                <a:solidFill>
                  <a:srgbClr val="C00000"/>
                </a:solidFill>
              </a:rPr>
              <a:t>（抗日游擊戰）</a:t>
            </a:r>
            <a:endParaRPr lang="zh-HK" altLang="en-US" dirty="0">
              <a:solidFill>
                <a:srgbClr val="C00000"/>
              </a:solidFill>
            </a:endParaRPr>
          </a:p>
        </p:txBody>
      </p:sp>
      <p:sp>
        <p:nvSpPr>
          <p:cNvPr id="13" name="矩形 12"/>
          <p:cNvSpPr/>
          <p:nvPr/>
        </p:nvSpPr>
        <p:spPr>
          <a:xfrm>
            <a:off x="7413789" y="3786849"/>
            <a:ext cx="1800493" cy="369332"/>
          </a:xfrm>
          <a:prstGeom prst="rect">
            <a:avLst/>
          </a:prstGeom>
        </p:spPr>
        <p:txBody>
          <a:bodyPr wrap="none">
            <a:spAutoFit/>
          </a:bodyPr>
          <a:lstStyle/>
          <a:p>
            <a:r>
              <a:rPr lang="zh-CN" altLang="en-US" dirty="0">
                <a:solidFill>
                  <a:srgbClr val="C00000"/>
                </a:solidFill>
              </a:rPr>
              <a:t>（勝利渡長江）</a:t>
            </a:r>
            <a:endParaRPr lang="zh-HK" altLang="en-US" dirty="0">
              <a:solidFill>
                <a:srgbClr val="C00000"/>
              </a:solidFill>
            </a:endParaRPr>
          </a:p>
        </p:txBody>
      </p:sp>
      <p:sp>
        <p:nvSpPr>
          <p:cNvPr id="31" name="矩形 30"/>
          <p:cNvSpPr/>
          <p:nvPr/>
        </p:nvSpPr>
        <p:spPr>
          <a:xfrm>
            <a:off x="7442836" y="3070748"/>
            <a:ext cx="1569660" cy="369332"/>
          </a:xfrm>
          <a:prstGeom prst="rect">
            <a:avLst/>
          </a:prstGeom>
        </p:spPr>
        <p:txBody>
          <a:bodyPr wrap="none">
            <a:spAutoFit/>
          </a:bodyPr>
          <a:lstStyle/>
          <a:p>
            <a:r>
              <a:rPr lang="zh-CN" altLang="en-US" dirty="0" smtClean="0">
                <a:solidFill>
                  <a:srgbClr val="C00000"/>
                </a:solidFill>
                <a:latin typeface="+mn-ea"/>
              </a:rPr>
              <a:t>（</a:t>
            </a:r>
            <a:r>
              <a:rPr lang="zh-TW" altLang="en-US" dirty="0" smtClean="0">
                <a:solidFill>
                  <a:srgbClr val="C00000"/>
                </a:solidFill>
                <a:latin typeface="+mn-ea"/>
              </a:rPr>
              <a:t>南昌起義</a:t>
            </a:r>
            <a:r>
              <a:rPr lang="zh-CN" altLang="en-US" dirty="0" smtClean="0">
                <a:solidFill>
                  <a:srgbClr val="C00000"/>
                </a:solidFill>
                <a:latin typeface="+mn-ea"/>
              </a:rPr>
              <a:t>）</a:t>
            </a:r>
            <a:endParaRPr lang="zh-HK" altLang="en-US" dirty="0">
              <a:solidFill>
                <a:srgbClr val="C00000"/>
              </a:solidFill>
              <a:latin typeface="+mn-ea"/>
            </a:endParaRPr>
          </a:p>
        </p:txBody>
      </p:sp>
      <p:sp>
        <p:nvSpPr>
          <p:cNvPr id="14" name="矩形 13"/>
          <p:cNvSpPr/>
          <p:nvPr/>
        </p:nvSpPr>
        <p:spPr>
          <a:xfrm>
            <a:off x="3822211" y="2278527"/>
            <a:ext cx="902811" cy="307777"/>
          </a:xfrm>
          <a:prstGeom prst="rect">
            <a:avLst/>
          </a:prstGeom>
        </p:spPr>
        <p:txBody>
          <a:bodyPr wrap="none">
            <a:spAutoFit/>
          </a:bodyPr>
          <a:lstStyle/>
          <a:p>
            <a:r>
              <a:rPr lang="zh-CN" altLang="en-US" sz="1400" b="1" dirty="0" smtClean="0">
                <a:solidFill>
                  <a:srgbClr val="FFFF00"/>
                </a:solidFill>
                <a:latin typeface="Adobe 繁黑體 Std B" pitchFamily="34" charset="-128"/>
                <a:ea typeface="Adobe 繁黑體 Std B" pitchFamily="34" charset="-128"/>
              </a:rPr>
              <a:t>五</a:t>
            </a:r>
            <a:r>
              <a:rPr lang="zh-CN" altLang="en-US" sz="1400" b="1" dirty="0">
                <a:solidFill>
                  <a:srgbClr val="FFFF00"/>
                </a:solidFill>
                <a:latin typeface="Adobe 繁黑體 Std B" pitchFamily="34" charset="-128"/>
                <a:ea typeface="Adobe 繁黑體 Std B" pitchFamily="34" charset="-128"/>
              </a:rPr>
              <a:t>卅</a:t>
            </a:r>
            <a:r>
              <a:rPr lang="zh-CN" altLang="en-US" sz="1400" b="1" dirty="0" smtClean="0">
                <a:solidFill>
                  <a:srgbClr val="FFFF00"/>
                </a:solidFill>
                <a:latin typeface="Adobe 繁黑體 Std B" pitchFamily="34" charset="-128"/>
                <a:ea typeface="Adobe 繁黑體 Std B" pitchFamily="34" charset="-128"/>
              </a:rPr>
              <a:t>運動</a:t>
            </a:r>
            <a:endParaRPr lang="zh-HK" altLang="en-US" sz="1400" b="1" dirty="0">
              <a:solidFill>
                <a:srgbClr val="FFFF00"/>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122570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 grpId="0"/>
      <p:bldP spid="12"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476672"/>
            <a:ext cx="9144000" cy="6192688"/>
          </a:xfrm>
        </p:spPr>
        <p:txBody>
          <a:bodyPr>
            <a:noAutofit/>
          </a:bodyPr>
          <a:lstStyle/>
          <a:p>
            <a:pPr marL="114300" indent="0">
              <a:buNone/>
            </a:pPr>
            <a:r>
              <a:rPr lang="zh-CN" altLang="en-US" sz="2000" dirty="0" smtClean="0"/>
              <a:t>下層大須彌座的束腰部鑲嵌著十幅巨大的漢白玉浮雕，其中八幅作品反映了中國近現代史上的革命事件，按東南西北的順序依次為：</a:t>
            </a:r>
            <a:endParaRPr lang="en-US" altLang="zh-CN" sz="2000" dirty="0" smtClean="0"/>
          </a:p>
          <a:p>
            <a:pPr marL="114300" indent="0">
              <a:buNone/>
            </a:pPr>
            <a:endParaRPr lang="en-US" altLang="zh-CN" sz="2000" dirty="0" smtClean="0"/>
          </a:p>
          <a:p>
            <a:r>
              <a:rPr lang="zh-CN" altLang="en-US" sz="1800" b="1" dirty="0"/>
              <a:t>「</a:t>
            </a:r>
            <a:r>
              <a:rPr lang="zh-CN" altLang="en-US" sz="1800" b="1" dirty="0" smtClean="0"/>
              <a:t>虎門銷煙」（</a:t>
            </a:r>
            <a:r>
              <a:rPr lang="en-US" altLang="zh-CN" sz="1800" b="1" dirty="0" smtClean="0"/>
              <a:t>1839</a:t>
            </a:r>
            <a:r>
              <a:rPr lang="zh-CN" altLang="en-US" sz="1800" b="1" dirty="0" smtClean="0"/>
              <a:t>）</a:t>
            </a:r>
            <a:endParaRPr lang="en-US" altLang="zh-CN" sz="1800" b="1" dirty="0" smtClean="0"/>
          </a:p>
          <a:p>
            <a:r>
              <a:rPr lang="zh-CN" altLang="en-US" sz="1800" b="1" dirty="0"/>
              <a:t>「</a:t>
            </a:r>
            <a:r>
              <a:rPr lang="zh-CN" altLang="en-US" sz="1800" b="1" dirty="0" smtClean="0"/>
              <a:t>金</a:t>
            </a:r>
            <a:r>
              <a:rPr lang="zh-CN" altLang="en-US" sz="1800" b="1" dirty="0"/>
              <a:t>田</a:t>
            </a:r>
            <a:r>
              <a:rPr lang="zh-CN" altLang="en-US" sz="1800" b="1" dirty="0" smtClean="0"/>
              <a:t>起義」（</a:t>
            </a:r>
            <a:r>
              <a:rPr lang="en-US" altLang="zh-CN" sz="1800" b="1" dirty="0" smtClean="0"/>
              <a:t>1844</a:t>
            </a:r>
            <a:r>
              <a:rPr lang="zh-CN" altLang="en-US" sz="1800" b="1" dirty="0" smtClean="0"/>
              <a:t>）</a:t>
            </a:r>
            <a:endParaRPr lang="en-US" altLang="zh-CN" sz="1800" b="1" dirty="0" smtClean="0"/>
          </a:p>
          <a:p>
            <a:r>
              <a:rPr lang="zh-CN" altLang="en-US" sz="1800" b="1" dirty="0" smtClean="0"/>
              <a:t>「武昌起義」（</a:t>
            </a:r>
            <a:r>
              <a:rPr lang="en-US" altLang="zh-CN" sz="1800" b="1" dirty="0" smtClean="0"/>
              <a:t>1911</a:t>
            </a:r>
            <a:r>
              <a:rPr lang="zh-CN" altLang="en-US" sz="1800" b="1" dirty="0" smtClean="0"/>
              <a:t>）</a:t>
            </a:r>
            <a:endParaRPr lang="en-US" altLang="zh-CN" sz="1800" b="1" dirty="0" smtClean="0"/>
          </a:p>
          <a:p>
            <a:r>
              <a:rPr lang="zh-CN" altLang="en-US" sz="1800" b="1" dirty="0" smtClean="0"/>
              <a:t>「五四運動」（</a:t>
            </a:r>
            <a:r>
              <a:rPr lang="en-US" altLang="zh-CN" sz="1800" b="1" dirty="0" smtClean="0"/>
              <a:t>1919</a:t>
            </a:r>
            <a:r>
              <a:rPr lang="zh-CN" altLang="en-US" sz="1800" b="1" dirty="0" smtClean="0"/>
              <a:t>）</a:t>
            </a:r>
            <a:endParaRPr lang="en-US" altLang="zh-CN" sz="1800" b="1" dirty="0" smtClean="0"/>
          </a:p>
          <a:p>
            <a:r>
              <a:rPr lang="zh-CN" altLang="en-US" sz="1800" b="1" dirty="0"/>
              <a:t>「</a:t>
            </a:r>
            <a:r>
              <a:rPr lang="zh-CN" altLang="en-US" sz="1800" b="1" dirty="0" smtClean="0"/>
              <a:t>五卅運動」（</a:t>
            </a:r>
            <a:r>
              <a:rPr lang="en-US" altLang="zh-CN" sz="1800" b="1" dirty="0" smtClean="0"/>
              <a:t>1925</a:t>
            </a:r>
            <a:r>
              <a:rPr lang="zh-CN" altLang="en-US" sz="1800" b="1" dirty="0"/>
              <a:t>）</a:t>
            </a:r>
            <a:endParaRPr lang="en-US" altLang="zh-CN" sz="1800" b="1" dirty="0" smtClean="0"/>
          </a:p>
          <a:p>
            <a:r>
              <a:rPr lang="zh-CN" altLang="en-US" sz="1800" b="1" dirty="0"/>
              <a:t>「</a:t>
            </a:r>
            <a:r>
              <a:rPr lang="zh-CN" altLang="en-US" sz="1800" b="1" dirty="0" smtClean="0"/>
              <a:t>南昌起義」（</a:t>
            </a:r>
            <a:r>
              <a:rPr lang="en-US" altLang="zh-CN" sz="1800" b="1" dirty="0" smtClean="0"/>
              <a:t>1927</a:t>
            </a:r>
            <a:r>
              <a:rPr lang="zh-CN" altLang="en-US" sz="1800" b="1" dirty="0" smtClean="0"/>
              <a:t>）</a:t>
            </a:r>
            <a:endParaRPr lang="en-US" altLang="zh-CN" sz="1800" b="1" dirty="0" smtClean="0"/>
          </a:p>
          <a:p>
            <a:r>
              <a:rPr lang="zh-CN" altLang="en-US" sz="1800" b="1" dirty="0"/>
              <a:t>「</a:t>
            </a:r>
            <a:r>
              <a:rPr lang="zh-CN" altLang="en-US" sz="1800" b="1" dirty="0" smtClean="0"/>
              <a:t>抗日遊擊戰」（</a:t>
            </a:r>
            <a:r>
              <a:rPr lang="en-US" altLang="zh-CN" sz="1800" b="1" dirty="0" smtClean="0"/>
              <a:t>1937-1945)</a:t>
            </a:r>
          </a:p>
          <a:p>
            <a:r>
              <a:rPr lang="zh-CN" altLang="en-US" sz="1800" b="1" dirty="0" smtClean="0"/>
              <a:t>「勝利渡長江</a:t>
            </a:r>
            <a:r>
              <a:rPr lang="en-US" altLang="zh-CN" sz="1800" b="1" dirty="0" smtClean="0"/>
              <a:t>·</a:t>
            </a:r>
            <a:r>
              <a:rPr lang="zh-CN" altLang="en-US" sz="1800" b="1" dirty="0"/>
              <a:t>解放全</a:t>
            </a:r>
            <a:r>
              <a:rPr lang="zh-CN" altLang="en-US" sz="1800" b="1" dirty="0" smtClean="0"/>
              <a:t>中國」 </a:t>
            </a:r>
            <a:r>
              <a:rPr lang="en-US" altLang="zh-CN" sz="1800" b="1" dirty="0" smtClean="0"/>
              <a:t>(1949)</a:t>
            </a:r>
          </a:p>
          <a:p>
            <a:pPr marL="114300" indent="0">
              <a:buNone/>
            </a:pPr>
            <a:endParaRPr lang="en-US" altLang="zh-CN" sz="2000" dirty="0" smtClean="0"/>
          </a:p>
          <a:p>
            <a:pPr marL="114300" indent="0">
              <a:buNone/>
            </a:pPr>
            <a:endParaRPr lang="en-US" altLang="zh-CN" sz="1800" dirty="0" smtClean="0"/>
          </a:p>
          <a:p>
            <a:pPr marL="114300" indent="0">
              <a:buNone/>
            </a:pPr>
            <a:endParaRPr lang="en-US" altLang="zh-CN" sz="1800" dirty="0" smtClean="0"/>
          </a:p>
          <a:p>
            <a:pPr marL="114300" indent="0">
              <a:buNone/>
            </a:pPr>
            <a:r>
              <a:rPr lang="zh-CN" altLang="en-US" sz="1800" dirty="0" smtClean="0"/>
              <a:t>此外</a:t>
            </a:r>
            <a:r>
              <a:rPr lang="zh-CN" altLang="en-US" sz="1800" dirty="0"/>
              <a:t>，在北面</a:t>
            </a:r>
            <a:r>
              <a:rPr lang="zh-CN" altLang="en-US" sz="1800" dirty="0" smtClean="0"/>
              <a:t>正中「勝利渡長江</a:t>
            </a:r>
            <a:r>
              <a:rPr lang="zh-CN" altLang="en-US" sz="1800" dirty="0"/>
              <a:t>」</a:t>
            </a:r>
            <a:r>
              <a:rPr lang="zh-CN" altLang="en-US" sz="1800" dirty="0" smtClean="0"/>
              <a:t>的兩側還有兩幅裝飾性作品</a:t>
            </a:r>
            <a:r>
              <a:rPr lang="zh-CN" altLang="en-US" sz="1800" b="1" dirty="0" smtClean="0"/>
              <a:t>「支援前線」</a:t>
            </a:r>
            <a:r>
              <a:rPr lang="zh-CN" altLang="en-US" sz="1800" dirty="0" smtClean="0"/>
              <a:t>和</a:t>
            </a:r>
            <a:r>
              <a:rPr lang="zh-CN" altLang="en-US" sz="1800" b="1" dirty="0" smtClean="0"/>
              <a:t>「歡迎</a:t>
            </a:r>
            <a:r>
              <a:rPr lang="zh-CN" altLang="en-US" sz="1800" b="1" dirty="0"/>
              <a:t>人民</a:t>
            </a:r>
            <a:r>
              <a:rPr lang="zh-CN" altLang="en-US" sz="1800" b="1" dirty="0" smtClean="0"/>
              <a:t>解放軍」</a:t>
            </a:r>
            <a:r>
              <a:rPr lang="zh-CN" altLang="en-US" sz="1800" dirty="0" smtClean="0"/>
              <a:t>。</a:t>
            </a:r>
            <a:endParaRPr lang="en-US" altLang="zh-CN" sz="1800" dirty="0" smtClean="0"/>
          </a:p>
          <a:p>
            <a:pPr marL="114300" indent="0">
              <a:buNone/>
            </a:pPr>
            <a:r>
              <a:rPr lang="zh-CN" altLang="en-US" sz="1800" dirty="0" smtClean="0"/>
              <a:t>這十座浮雕的高度均為</a:t>
            </a:r>
            <a:r>
              <a:rPr lang="en-US" altLang="zh-CN" sz="1800" dirty="0" smtClean="0"/>
              <a:t>2</a:t>
            </a:r>
            <a:r>
              <a:rPr lang="zh-CN" altLang="en-US" sz="1800" dirty="0" smtClean="0"/>
              <a:t>米，寬</a:t>
            </a:r>
            <a:r>
              <a:rPr lang="en-US" altLang="zh-CN" sz="1800" dirty="0" smtClean="0"/>
              <a:t>2</a:t>
            </a:r>
            <a:r>
              <a:rPr lang="zh-CN" altLang="en-US" sz="1800" dirty="0" smtClean="0"/>
              <a:t>至</a:t>
            </a:r>
            <a:r>
              <a:rPr lang="en-US" altLang="zh-CN" sz="1800" dirty="0" smtClean="0"/>
              <a:t>6.4</a:t>
            </a:r>
            <a:r>
              <a:rPr lang="zh-CN" altLang="en-US" sz="1800" dirty="0" smtClean="0"/>
              <a:t>米，總長</a:t>
            </a:r>
            <a:r>
              <a:rPr lang="en-US" altLang="zh-CN" sz="1800" dirty="0" smtClean="0"/>
              <a:t>40.68</a:t>
            </a:r>
            <a:r>
              <a:rPr lang="zh-CN" altLang="en-US" sz="1800" dirty="0" smtClean="0"/>
              <a:t>米，一共雕刻了</a:t>
            </a:r>
            <a:r>
              <a:rPr lang="en-US" altLang="zh-CN" sz="1800" dirty="0" smtClean="0"/>
              <a:t>180</a:t>
            </a:r>
            <a:r>
              <a:rPr lang="zh-CN" altLang="en-US" sz="1800" dirty="0" smtClean="0"/>
              <a:t>個人物，是由劉開渠等人設計創作的。</a:t>
            </a:r>
            <a:endParaRPr lang="zh-HK" altLang="en-US" sz="1800" dirty="0"/>
          </a:p>
        </p:txBody>
      </p:sp>
      <p:sp>
        <p:nvSpPr>
          <p:cNvPr id="2" name="矩形 1"/>
          <p:cNvSpPr/>
          <p:nvPr/>
        </p:nvSpPr>
        <p:spPr>
          <a:xfrm>
            <a:off x="4067944" y="1268760"/>
            <a:ext cx="4968552" cy="3693319"/>
          </a:xfrm>
          <a:prstGeom prst="rect">
            <a:avLst/>
          </a:prstGeom>
          <a:solidFill>
            <a:schemeClr val="bg2">
              <a:lumMod val="90000"/>
            </a:schemeClr>
          </a:solidFill>
        </p:spPr>
        <p:txBody>
          <a:bodyPr wrap="square">
            <a:spAutoFit/>
          </a:bodyPr>
          <a:lstStyle/>
          <a:p>
            <a:r>
              <a:rPr lang="zh-TW" altLang="en-US" dirty="0">
                <a:ea typeface="SimSun" panose="02010600030101010101" pitchFamily="2" charset="-122"/>
              </a:rPr>
              <a:t>思考問題：</a:t>
            </a:r>
            <a:endParaRPr lang="en-US" altLang="zh-TW" dirty="0" smtClean="0">
              <a:ea typeface="SimSun" panose="02010600030101010101" pitchFamily="2" charset="-122"/>
            </a:endParaRPr>
          </a:p>
          <a:p>
            <a:r>
              <a:rPr lang="zh-TW" altLang="en-US" dirty="0" smtClean="0">
                <a:ea typeface="SimSun" panose="02010600030101010101" pitchFamily="2" charset="-122"/>
              </a:rPr>
              <a:t>細看這</a:t>
            </a:r>
            <a:r>
              <a:rPr lang="en-US" altLang="zh-TW" dirty="0" smtClean="0">
                <a:ea typeface="SimSun" panose="02010600030101010101" pitchFamily="2" charset="-122"/>
              </a:rPr>
              <a:t>8</a:t>
            </a:r>
            <a:r>
              <a:rPr lang="zh-TW" altLang="en-US" dirty="0" smtClean="0">
                <a:ea typeface="SimSun" panose="02010600030101010101" pitchFamily="2" charset="-122"/>
              </a:rPr>
              <a:t>幅浮雕，你認為展現及傳遞了什麼思想內涵</a:t>
            </a:r>
            <a:r>
              <a:rPr lang="en-US" altLang="zh-TW" dirty="0">
                <a:latin typeface="SimSun" panose="02010600030101010101" pitchFamily="2" charset="-122"/>
                <a:ea typeface="SimSun" panose="02010600030101010101" pitchFamily="2" charset="-122"/>
              </a:rPr>
              <a:t>?</a:t>
            </a:r>
            <a:endParaRPr lang="en-US" altLang="zh-CN" dirty="0">
              <a:ea typeface="SimSun" panose="02010600030101010101" pitchFamily="2" charset="-122"/>
            </a:endParaRPr>
          </a:p>
          <a:p>
            <a:endParaRPr lang="en-US" altLang="zh-CN" dirty="0" smtClean="0">
              <a:ea typeface="SimSun" panose="02010600030101010101" pitchFamily="2" charset="-122"/>
            </a:endParaRPr>
          </a:p>
          <a:p>
            <a:endParaRPr lang="en-US" altLang="zh-CN" dirty="0">
              <a:ea typeface="SimSun" panose="02010600030101010101" pitchFamily="2" charset="-122"/>
            </a:endParaRPr>
          </a:p>
          <a:p>
            <a:endParaRPr lang="en-US" altLang="zh-CN" dirty="0" smtClean="0">
              <a:ea typeface="SimSun" panose="02010600030101010101" pitchFamily="2" charset="-122"/>
            </a:endParaRPr>
          </a:p>
          <a:p>
            <a:endParaRPr lang="en-US" altLang="zh-CN" dirty="0">
              <a:ea typeface="SimSun" panose="02010600030101010101" pitchFamily="2" charset="-122"/>
            </a:endParaRPr>
          </a:p>
          <a:p>
            <a:endParaRPr lang="en-US" altLang="zh-CN" dirty="0" smtClean="0">
              <a:ea typeface="SimSun" panose="02010600030101010101" pitchFamily="2" charset="-122"/>
            </a:endParaRPr>
          </a:p>
          <a:p>
            <a:endParaRPr lang="en-US" altLang="zh-CN" dirty="0">
              <a:ea typeface="SimSun" panose="02010600030101010101" pitchFamily="2" charset="-122"/>
            </a:endParaRPr>
          </a:p>
          <a:p>
            <a:endParaRPr lang="en-US" altLang="zh-CN" dirty="0" smtClean="0">
              <a:ea typeface="SimSun" panose="02010600030101010101" pitchFamily="2" charset="-122"/>
            </a:endParaRPr>
          </a:p>
          <a:p>
            <a:endParaRPr lang="en-US" altLang="zh-CN" dirty="0">
              <a:ea typeface="SimSun" panose="02010600030101010101" pitchFamily="2" charset="-122"/>
            </a:endParaRPr>
          </a:p>
          <a:p>
            <a:endParaRPr lang="en-US" altLang="zh-CN" dirty="0" smtClean="0">
              <a:ea typeface="SimSun" panose="02010600030101010101" pitchFamily="2" charset="-122"/>
            </a:endParaRPr>
          </a:p>
          <a:p>
            <a:endParaRPr lang="en-US" altLang="zh-CN" dirty="0" smtClean="0">
              <a:ea typeface="SimSun" panose="02010600030101010101" pitchFamily="2" charset="-122"/>
            </a:endParaRPr>
          </a:p>
        </p:txBody>
      </p:sp>
      <p:sp>
        <p:nvSpPr>
          <p:cNvPr id="3" name="矩形 2"/>
          <p:cNvSpPr/>
          <p:nvPr/>
        </p:nvSpPr>
        <p:spPr>
          <a:xfrm>
            <a:off x="4093758" y="2280354"/>
            <a:ext cx="4572000" cy="2585323"/>
          </a:xfrm>
          <a:prstGeom prst="rect">
            <a:avLst/>
          </a:prstGeom>
        </p:spPr>
        <p:txBody>
          <a:bodyPr>
            <a:spAutoFit/>
          </a:bodyPr>
          <a:lstStyle/>
          <a:p>
            <a:r>
              <a:rPr lang="zh-TW" altLang="en-US" dirty="0">
                <a:solidFill>
                  <a:srgbClr val="CC0000"/>
                </a:solidFill>
                <a:ea typeface="SimSun" panose="02010600030101010101" pitchFamily="2" charset="-122"/>
              </a:rPr>
              <a:t>這些浮雕展示了以下的</a:t>
            </a:r>
            <a:r>
              <a:rPr lang="zh-CN" altLang="en-US" dirty="0">
                <a:solidFill>
                  <a:srgbClr val="CC0000"/>
                </a:solidFill>
                <a:ea typeface="SimSun" panose="02010600030101010101" pitchFamily="2" charset="-122"/>
              </a:rPr>
              <a:t>主題：</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中國人民堅毅不屈對抗敵人</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軍事性質為主</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強調人民的團結</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共產黨在事件中扮演重要角色</a:t>
            </a:r>
            <a:endParaRPr lang="en-US" altLang="zh-CN" dirty="0">
              <a:solidFill>
                <a:srgbClr val="CC0000"/>
              </a:solidFill>
              <a:ea typeface="SimSun" panose="02010600030101010101" pitchFamily="2" charset="-122"/>
            </a:endParaRPr>
          </a:p>
          <a:p>
            <a:r>
              <a:rPr lang="zh-CN" altLang="en-US" dirty="0">
                <a:solidFill>
                  <a:srgbClr val="CC0000"/>
                </a:solidFill>
                <a:ea typeface="SimSun" panose="02010600030101010101" pitchFamily="2" charset="-122"/>
              </a:rPr>
              <a:t>「這幅浮雕畫面上沒有出現領袖人物，而是強調每個革命者的自覺性」（傅天仇，辛亥革命雕塑製作者）</a:t>
            </a:r>
            <a:r>
              <a:rPr lang="zh-TW" altLang="en-US" dirty="0">
                <a:solidFill>
                  <a:srgbClr val="CC0000"/>
                </a:solidFill>
                <a:ea typeface="SimSun" panose="02010600030101010101" pitchFamily="2" charset="-122"/>
              </a:rPr>
              <a:t>、</a:t>
            </a:r>
            <a:r>
              <a:rPr lang="zh-CN" altLang="en-US" dirty="0">
                <a:solidFill>
                  <a:srgbClr val="CC0000"/>
                </a:solidFill>
                <a:ea typeface="SimSun" panose="02010600030101010101" pitchFamily="2" charset="-122"/>
              </a:rPr>
              <a:t>「勞動人民就是歷史的主人」（范文瀾，委員會歷史組召集人）</a:t>
            </a:r>
            <a:endParaRPr lang="en-US" altLang="zh-HK" dirty="0">
              <a:solidFill>
                <a:srgbClr val="CC0000"/>
              </a:solidFill>
              <a:ea typeface="SimSun" panose="02010600030101010101" pitchFamily="2" charset="-122"/>
            </a:endParaRPr>
          </a:p>
        </p:txBody>
      </p:sp>
    </p:spTree>
    <p:extLst>
      <p:ext uri="{BB962C8B-B14F-4D97-AF65-F5344CB8AC3E}">
        <p14:creationId xmlns:p14="http://schemas.microsoft.com/office/powerpoint/2010/main" val="18307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16632"/>
            <a:ext cx="309634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八大浮雕的背後意義：</a:t>
            </a:r>
            <a:endParaRPr lang="zh-HK" altLang="en-US" sz="2400" dirty="0">
              <a:latin typeface="Adobe 繁黑體 Std B" pitchFamily="34" charset="-128"/>
              <a:ea typeface="Adobe 繁黑體 Std B" pitchFamily="34" charset="-128"/>
            </a:endParaRPr>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345782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4154" y="764704"/>
            <a:ext cx="2669654" cy="307777"/>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1. </a:t>
            </a:r>
            <a:r>
              <a:rPr lang="zh-CN" altLang="en-US" sz="1400" b="1" dirty="0" smtClean="0">
                <a:solidFill>
                  <a:srgbClr val="FFFF00"/>
                </a:solidFill>
                <a:latin typeface="Adobe 繁黑體 Std B" pitchFamily="34" charset="-128"/>
                <a:ea typeface="Adobe 繁黑體 Std B" pitchFamily="34" charset="-128"/>
              </a:rPr>
              <a:t>虎門銷煙：人民對抗列強</a:t>
            </a:r>
            <a:endParaRPr lang="zh-HK" altLang="en-US" sz="1400" b="1" dirty="0">
              <a:solidFill>
                <a:srgbClr val="FFFF00"/>
              </a:solidFill>
              <a:latin typeface="Adobe 繁黑體 Std B" pitchFamily="34" charset="-128"/>
              <a:ea typeface="Adobe 繁黑體 Std B" pitchFamily="34" charset="-128"/>
            </a:endParaRPr>
          </a:p>
        </p:txBody>
      </p:sp>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39" y="2304306"/>
            <a:ext cx="3445963" cy="141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4263" y="2317449"/>
            <a:ext cx="2805569" cy="307777"/>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2. </a:t>
            </a:r>
            <a:r>
              <a:rPr lang="zh-CN" altLang="en-US" sz="1400" b="1" dirty="0" smtClean="0">
                <a:solidFill>
                  <a:srgbClr val="FFFF00"/>
                </a:solidFill>
                <a:latin typeface="Adobe 繁黑體 Std B" pitchFamily="34" charset="-128"/>
                <a:ea typeface="Adobe 繁黑體 Std B" pitchFamily="34" charset="-128"/>
              </a:rPr>
              <a:t>金田起義：人民對抗腐敗的滿清</a:t>
            </a:r>
            <a:endParaRPr lang="zh-HK" altLang="en-US" sz="1400" b="1" dirty="0">
              <a:solidFill>
                <a:srgbClr val="FFFF00"/>
              </a:solidFill>
              <a:latin typeface="Adobe 繁黑體 Std B" pitchFamily="34" charset="-128"/>
              <a:ea typeface="Adobe 繁黑體 Std B" pitchFamily="34" charset="-128"/>
            </a:endParaRPr>
          </a:p>
        </p:txBody>
      </p:sp>
      <p:pic>
        <p:nvPicPr>
          <p:cNvPr id="1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114" y="3861048"/>
            <a:ext cx="2528714" cy="14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28639" y="3867064"/>
            <a:ext cx="2502421"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3</a:t>
            </a:r>
            <a:r>
              <a:rPr lang="en-US" altLang="zh-CN" sz="1400" b="1" dirty="0" smtClean="0">
                <a:solidFill>
                  <a:srgbClr val="FFFF00"/>
                </a:solidFill>
                <a:latin typeface="Adobe 繁黑體 Std B" pitchFamily="34" charset="-128"/>
                <a:ea typeface="Adobe 繁黑體 Std B" pitchFamily="34" charset="-128"/>
              </a:rPr>
              <a:t>. </a:t>
            </a:r>
            <a:r>
              <a:rPr lang="zh-CN" altLang="en-US" sz="1400" b="1" dirty="0" smtClean="0">
                <a:solidFill>
                  <a:srgbClr val="FFFF00"/>
                </a:solidFill>
                <a:latin typeface="Adobe 繁黑體 Std B" pitchFamily="34" charset="-128"/>
                <a:ea typeface="Adobe 繁黑體 Std B" pitchFamily="34" charset="-128"/>
              </a:rPr>
              <a:t>武昌起義：革命分子推翻滿清</a:t>
            </a:r>
            <a:endParaRPr lang="zh-HK" altLang="en-US" sz="1400" b="1" dirty="0">
              <a:solidFill>
                <a:srgbClr val="FFFF00"/>
              </a:solidFill>
              <a:latin typeface="Adobe 繁黑體 Std B" pitchFamily="34" charset="-128"/>
              <a:ea typeface="Adobe 繁黑體 Std B" pitchFamily="34" charset="-128"/>
            </a:endParaRPr>
          </a:p>
        </p:txBody>
      </p:sp>
      <p:pic>
        <p:nvPicPr>
          <p:cNvPr id="1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39" y="5373216"/>
            <a:ext cx="2664296" cy="13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45407" y="5373216"/>
            <a:ext cx="2598401" cy="523220"/>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4. </a:t>
            </a:r>
            <a:r>
              <a:rPr lang="zh-CN" altLang="en-US" sz="1400" b="1" dirty="0" smtClean="0">
                <a:solidFill>
                  <a:srgbClr val="FFFF00"/>
                </a:solidFill>
                <a:latin typeface="Adobe 繁黑體 Std B" pitchFamily="34" charset="-128"/>
                <a:ea typeface="Adobe 繁黑體 Std B" pitchFamily="34" charset="-128"/>
              </a:rPr>
              <a:t>五四運動：愛國學生對抗帝國主義的侵迫</a:t>
            </a:r>
            <a:endParaRPr lang="zh-HK" altLang="en-US" sz="1400" b="1" dirty="0">
              <a:solidFill>
                <a:srgbClr val="FFFF00"/>
              </a:solidFill>
              <a:latin typeface="Adobe 繁黑體 Std B" pitchFamily="34" charset="-128"/>
              <a:ea typeface="Adobe 繁黑體 Std B" pitchFamily="34" charset="-128"/>
            </a:endParaRPr>
          </a:p>
        </p:txBody>
      </p:sp>
      <p:pic>
        <p:nvPicPr>
          <p:cNvPr id="1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764704"/>
            <a:ext cx="2620018" cy="145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23928" y="764704"/>
            <a:ext cx="2620018"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5. </a:t>
            </a:r>
            <a:r>
              <a:rPr lang="zh-CN" altLang="en-US" sz="1400" b="1" dirty="0">
                <a:solidFill>
                  <a:srgbClr val="FFFF00"/>
                </a:solidFill>
                <a:latin typeface="Adobe 繁黑體 Std B" pitchFamily="34" charset="-128"/>
                <a:ea typeface="Adobe 繁黑體 Std B" pitchFamily="34" charset="-128"/>
              </a:rPr>
              <a:t>五卅運動：工人對抗外國資本家的剝削</a:t>
            </a:r>
            <a:endParaRPr lang="zh-HK" altLang="en-US" sz="1400" b="1" dirty="0">
              <a:solidFill>
                <a:srgbClr val="FFFF00"/>
              </a:solidFill>
              <a:latin typeface="Adobe 繁黑體 Std B" pitchFamily="34" charset="-128"/>
              <a:ea typeface="Adobe 繁黑體 Std B" pitchFamily="34" charset="-128"/>
            </a:endParaRPr>
          </a:p>
        </p:txBody>
      </p:sp>
      <p:pic>
        <p:nvPicPr>
          <p:cNvPr id="1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8822" y="3861048"/>
            <a:ext cx="3457820" cy="13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2304306"/>
            <a:ext cx="3465027" cy="13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938835" y="2323091"/>
            <a:ext cx="3450119" cy="523220"/>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6. </a:t>
            </a:r>
            <a:r>
              <a:rPr lang="zh-CN" altLang="en-US" sz="1400" b="1" dirty="0" smtClean="0">
                <a:solidFill>
                  <a:srgbClr val="FFFF00"/>
                </a:solidFill>
                <a:latin typeface="Adobe 繁黑體 Std B" pitchFamily="34" charset="-128"/>
                <a:ea typeface="Adobe 繁黑體 Std B" pitchFamily="34" charset="-128"/>
              </a:rPr>
              <a:t>南昌起義：共產黨建立軍事力量對抗腐敗的國民政府</a:t>
            </a:r>
            <a:endParaRPr lang="zh-HK" altLang="en-US" sz="1400" b="1" dirty="0">
              <a:solidFill>
                <a:srgbClr val="FFFF00"/>
              </a:solidFill>
              <a:latin typeface="Adobe 繁黑體 Std B" pitchFamily="34" charset="-128"/>
              <a:ea typeface="Adobe 繁黑體 Std B" pitchFamily="34" charset="-128"/>
            </a:endParaRPr>
          </a:p>
        </p:txBody>
      </p:sp>
      <p:sp>
        <p:nvSpPr>
          <p:cNvPr id="20" name="TextBox 19"/>
          <p:cNvSpPr txBox="1"/>
          <p:nvPr/>
        </p:nvSpPr>
        <p:spPr>
          <a:xfrm>
            <a:off x="3047256" y="3867064"/>
            <a:ext cx="3449386" cy="523220"/>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7. </a:t>
            </a:r>
            <a:r>
              <a:rPr lang="zh-CN" altLang="en-US" sz="1400" b="1" dirty="0" smtClean="0">
                <a:solidFill>
                  <a:srgbClr val="FFFF00"/>
                </a:solidFill>
                <a:latin typeface="Adobe 繁黑體 Std B" pitchFamily="34" charset="-128"/>
                <a:ea typeface="Adobe 繁黑體 Std B" pitchFamily="34" charset="-128"/>
              </a:rPr>
              <a:t>抗日游擊戰：共產黨領導人民抵抗日本侵略</a:t>
            </a:r>
            <a:endParaRPr lang="zh-HK" altLang="en-US" sz="1400" b="1" dirty="0">
              <a:solidFill>
                <a:srgbClr val="FFFF00"/>
              </a:solidFill>
              <a:latin typeface="Adobe 繁黑體 Std B" pitchFamily="34" charset="-128"/>
              <a:ea typeface="Adobe 繁黑體 Std B" pitchFamily="34" charset="-128"/>
            </a:endParaRPr>
          </a:p>
        </p:txBody>
      </p:sp>
      <p:pic>
        <p:nvPicPr>
          <p:cNvPr id="2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4242" y="5373216"/>
            <a:ext cx="4679802" cy="143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273227" y="5385805"/>
            <a:ext cx="3747045" cy="307777"/>
          </a:xfrm>
          <a:prstGeom prst="rect">
            <a:avLst/>
          </a:prstGeom>
          <a:noFill/>
        </p:spPr>
        <p:txBody>
          <a:bodyPr wrap="square" rtlCol="0">
            <a:spAutoFit/>
          </a:bodyPr>
          <a:lstStyle/>
          <a:p>
            <a:r>
              <a:rPr lang="en-US" altLang="zh-CN" sz="1400" b="1" dirty="0" smtClean="0">
                <a:solidFill>
                  <a:srgbClr val="FFFF00"/>
                </a:solidFill>
                <a:latin typeface="Adobe 繁黑體 Std B" pitchFamily="34" charset="-128"/>
                <a:ea typeface="Adobe 繁黑體 Std B" pitchFamily="34" charset="-128"/>
              </a:rPr>
              <a:t>8. </a:t>
            </a:r>
            <a:r>
              <a:rPr lang="zh-CN" altLang="en-US" sz="1400" b="1" dirty="0" smtClean="0">
                <a:solidFill>
                  <a:srgbClr val="FFFF00"/>
                </a:solidFill>
                <a:latin typeface="Adobe 繁黑體 Std B" pitchFamily="34" charset="-128"/>
                <a:ea typeface="Adobe 繁黑體 Std B" pitchFamily="34" charset="-128"/>
              </a:rPr>
              <a:t>勝利渡長江：共產黨終於戰勝國民政府</a:t>
            </a:r>
            <a:endParaRPr lang="zh-HK" altLang="en-US" sz="1400" b="1" dirty="0">
              <a:solidFill>
                <a:srgbClr val="FFFF00"/>
              </a:solidFill>
              <a:latin typeface="Adobe 繁黑體 Std B" pitchFamily="34" charset="-128"/>
              <a:ea typeface="Adobe 繁黑體 Std B" pitchFamily="34" charset="-128"/>
            </a:endParaRPr>
          </a:p>
        </p:txBody>
      </p:sp>
      <p:sp>
        <p:nvSpPr>
          <p:cNvPr id="2" name="TextBox 1"/>
          <p:cNvSpPr txBox="1"/>
          <p:nvPr/>
        </p:nvSpPr>
        <p:spPr>
          <a:xfrm>
            <a:off x="8028384" y="6330349"/>
            <a:ext cx="1080120" cy="400110"/>
          </a:xfrm>
          <a:prstGeom prst="rect">
            <a:avLst/>
          </a:prstGeom>
          <a:noFill/>
        </p:spPr>
        <p:txBody>
          <a:bodyPr wrap="square" rtlCol="0">
            <a:spAutoFit/>
          </a:bodyPr>
          <a:lstStyle/>
          <a:p>
            <a:r>
              <a:rPr lang="zh-CN" altLang="en-US" sz="1000" dirty="0" smtClean="0"/>
              <a:t>參考：洪長泰，頁</a:t>
            </a:r>
            <a:r>
              <a:rPr lang="en-US" altLang="zh-CN" sz="1000" dirty="0" smtClean="0"/>
              <a:t>207</a:t>
            </a:r>
            <a:endParaRPr lang="zh-HK" altLang="en-US" sz="1000" dirty="0"/>
          </a:p>
        </p:txBody>
      </p:sp>
      <p:sp>
        <p:nvSpPr>
          <p:cNvPr id="3" name="TextBox 2"/>
          <p:cNvSpPr txBox="1"/>
          <p:nvPr/>
        </p:nvSpPr>
        <p:spPr>
          <a:xfrm>
            <a:off x="6732240" y="188640"/>
            <a:ext cx="2232248" cy="2062103"/>
          </a:xfrm>
          <a:prstGeom prst="rect">
            <a:avLst/>
          </a:prstGeom>
          <a:solidFill>
            <a:schemeClr val="accent4">
              <a:lumMod val="20000"/>
              <a:lumOff val="80000"/>
            </a:schemeClr>
          </a:solidFill>
        </p:spPr>
        <p:txBody>
          <a:bodyPr wrap="square" rtlCol="0">
            <a:spAutoFit/>
          </a:bodyPr>
          <a:lstStyle/>
          <a:p>
            <a:r>
              <a:rPr lang="zh-CN" altLang="en-US" sz="1600" dirty="0"/>
              <a:t>問</a:t>
            </a:r>
            <a:r>
              <a:rPr lang="zh-CN" altLang="en-US" sz="1600" dirty="0" smtClean="0"/>
              <a:t>題：若果說中國共產黨是透過這八大浮雕去解說政權的出現，你同意嗎？假設你是人民英雄紀念碑的導賞員，你</a:t>
            </a:r>
            <a:r>
              <a:rPr lang="zh-TW" altLang="en-US" sz="1600" dirty="0" smtClean="0">
                <a:latin typeface="SimSun" panose="02010600030101010101" pitchFamily="2" charset="-122"/>
                <a:ea typeface="SimSun" panose="02010600030101010101" pitchFamily="2" charset="-122"/>
              </a:rPr>
              <a:t>如何</a:t>
            </a:r>
            <a:r>
              <a:rPr lang="zh-CN" altLang="en-US" sz="1600" dirty="0" smtClean="0"/>
              <a:t>把這八塊雕塑連成一個故事，說明這個道理</a:t>
            </a:r>
            <a:r>
              <a:rPr lang="en-US" altLang="zh-TW" sz="1600" dirty="0">
                <a:latin typeface="SimSun" panose="02010600030101010101" pitchFamily="2" charset="-122"/>
                <a:ea typeface="SimSun" panose="02010600030101010101" pitchFamily="2" charset="-122"/>
              </a:rPr>
              <a:t>?</a:t>
            </a:r>
            <a:endParaRPr lang="zh-HK" altLang="en-US" sz="1600" dirty="0"/>
          </a:p>
        </p:txBody>
      </p:sp>
    </p:spTree>
    <p:extLst>
      <p:ext uri="{BB962C8B-B14F-4D97-AF65-F5344CB8AC3E}">
        <p14:creationId xmlns:p14="http://schemas.microsoft.com/office/powerpoint/2010/main" val="6623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728192"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誰是英雄？</a:t>
            </a:r>
            <a:endParaRPr lang="zh-HK" altLang="en-US" sz="2400" dirty="0">
              <a:latin typeface="Adobe 繁黑體 Std B" pitchFamily="34" charset="-128"/>
              <a:ea typeface="Adobe 繁黑體 Std B" pitchFamily="34" charset="-128"/>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29142"/>
            <a:ext cx="564170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502" y="2802894"/>
            <a:ext cx="682847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692696"/>
            <a:ext cx="2808312"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smtClean="0"/>
              <a:t>八大浮雕有一個共通點，就是都有一大群人，卻沒有我們熟悉的臉孔。</a:t>
            </a:r>
            <a:r>
              <a:rPr lang="zh-CN" altLang="en-US" sz="1600" dirty="0"/>
              <a:t>比如在「虎</a:t>
            </a:r>
            <a:r>
              <a:rPr lang="zh-CN" altLang="en-US" sz="1600" dirty="0" smtClean="0"/>
              <a:t>門</a:t>
            </a:r>
            <a:r>
              <a:rPr lang="zh-CN" altLang="en-US" sz="1600" dirty="0"/>
              <a:t>銷煙」，</a:t>
            </a:r>
            <a:r>
              <a:rPr lang="zh-CN" altLang="en-US" sz="1600" dirty="0" smtClean="0"/>
              <a:t>我們找不到林則</a:t>
            </a:r>
            <a:r>
              <a:rPr lang="zh-CN" altLang="en-US" sz="1600" dirty="0"/>
              <a:t>徐；「勝</a:t>
            </a:r>
            <a:r>
              <a:rPr lang="zh-CN" altLang="en-US" sz="1600" dirty="0" smtClean="0"/>
              <a:t>利渡</a:t>
            </a:r>
            <a:r>
              <a:rPr lang="zh-CN" altLang="en-US" sz="1600" dirty="0"/>
              <a:t>長江」</a:t>
            </a:r>
            <a:r>
              <a:rPr lang="zh-CN" altLang="en-US" sz="1600" dirty="0" smtClean="0"/>
              <a:t>，雖有指揮者，但也非毛澤東或其他領導人的樣子。那麼，</a:t>
            </a:r>
            <a:r>
              <a:rPr lang="zh-CN" altLang="en-US" sz="1600" dirty="0"/>
              <a:t>誰是</a:t>
            </a:r>
            <a:r>
              <a:rPr lang="zh-CN" altLang="en-US" sz="1600" dirty="0" smtClean="0"/>
              <a:t>「人民英雄」</a:t>
            </a:r>
            <a:r>
              <a:rPr lang="en-US" altLang="zh-TW" sz="1600" dirty="0" smtClean="0">
                <a:latin typeface="SimSun" panose="02010600030101010101" pitchFamily="2" charset="-122"/>
                <a:ea typeface="SimSun" panose="02010600030101010101" pitchFamily="2" charset="-122"/>
              </a:rPr>
              <a:t>?</a:t>
            </a:r>
            <a:endParaRPr lang="zh-HK" altLang="en-US" sz="1600" dirty="0"/>
          </a:p>
        </p:txBody>
      </p:sp>
      <p:sp>
        <p:nvSpPr>
          <p:cNvPr id="6" name="TextBox 5"/>
          <p:cNvSpPr txBox="1"/>
          <p:nvPr/>
        </p:nvSpPr>
        <p:spPr>
          <a:xfrm>
            <a:off x="3275856" y="211870"/>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虎門銷煙</a:t>
            </a:r>
            <a:endParaRPr lang="zh-HK" altLang="en-US" sz="1400" b="1" dirty="0">
              <a:solidFill>
                <a:srgbClr val="FFFF00"/>
              </a:solidFill>
              <a:latin typeface="Adobe 繁黑體 Std B" pitchFamily="34" charset="-128"/>
              <a:ea typeface="Adobe 繁黑體 Std B" pitchFamily="34" charset="-128"/>
            </a:endParaRPr>
          </a:p>
        </p:txBody>
      </p:sp>
      <p:sp>
        <p:nvSpPr>
          <p:cNvPr id="7" name="TextBox 6"/>
          <p:cNvSpPr txBox="1"/>
          <p:nvPr/>
        </p:nvSpPr>
        <p:spPr>
          <a:xfrm>
            <a:off x="2338462" y="2802894"/>
            <a:ext cx="1784151" cy="307777"/>
          </a:xfrm>
          <a:prstGeom prst="rect">
            <a:avLst/>
          </a:prstGeom>
          <a:noFill/>
        </p:spPr>
        <p:txBody>
          <a:bodyPr wrap="square" rtlCol="0">
            <a:spAutoFit/>
          </a:bodyPr>
          <a:lstStyle/>
          <a:p>
            <a:r>
              <a:rPr lang="zh-CN" altLang="en-US" sz="1400" b="1" dirty="0" smtClean="0">
                <a:solidFill>
                  <a:srgbClr val="FFFF00"/>
                </a:solidFill>
                <a:latin typeface="Adobe 繁黑體 Std B" pitchFamily="34" charset="-128"/>
                <a:ea typeface="Adobe 繁黑體 Std B" pitchFamily="34" charset="-128"/>
              </a:rPr>
              <a:t>勝利渡長江</a:t>
            </a:r>
            <a:endParaRPr lang="zh-HK" altLang="en-US" sz="1400" b="1" dirty="0">
              <a:solidFill>
                <a:srgbClr val="FFFF00"/>
              </a:solidFill>
              <a:latin typeface="Adobe 繁黑體 Std B" pitchFamily="34" charset="-128"/>
              <a:ea typeface="Adobe 繁黑體 Std B" pitchFamily="34" charset="-128"/>
            </a:endParaRPr>
          </a:p>
        </p:txBody>
      </p:sp>
      <p:sp>
        <p:nvSpPr>
          <p:cNvPr id="5" name="TextBox 4"/>
          <p:cNvSpPr txBox="1"/>
          <p:nvPr/>
        </p:nvSpPr>
        <p:spPr>
          <a:xfrm>
            <a:off x="251520" y="2956782"/>
            <a:ext cx="1800200" cy="2031325"/>
          </a:xfrm>
          <a:prstGeom prst="rect">
            <a:avLst/>
          </a:prstGeom>
          <a:noFill/>
        </p:spPr>
        <p:txBody>
          <a:bodyPr wrap="square" rtlCol="0">
            <a:spAutoFit/>
          </a:bodyPr>
          <a:lstStyle/>
          <a:p>
            <a:r>
              <a:rPr lang="zh-CN" altLang="en-US" sz="1400" dirty="0" smtClean="0">
                <a:solidFill>
                  <a:srgbClr val="C00000"/>
                </a:solidFill>
              </a:rPr>
              <a:t>（參考</a:t>
            </a:r>
            <a:r>
              <a:rPr lang="zh-CN" altLang="en-US" sz="1400" dirty="0">
                <a:solidFill>
                  <a:srgbClr val="C00000"/>
                </a:solidFill>
              </a:rPr>
              <a:t>答案：「人民英雄」就是</a:t>
            </a:r>
            <a:r>
              <a:rPr lang="zh-CN" altLang="en-US" sz="1400" dirty="0" smtClean="0">
                <a:solidFill>
                  <a:srgbClr val="C00000"/>
                </a:solidFill>
              </a:rPr>
              <a:t>「人民」本身，尤指那些在歷次國家災難中覺醒而作出抵抗的人民，紀念碑是貢獻給這些作出抵抗而犧牲的人民。這是整個人民英雄紀念碑的主題）</a:t>
            </a:r>
            <a:endParaRPr lang="zh-HK" altLang="en-US" sz="1400" dirty="0">
              <a:solidFill>
                <a:srgbClr val="C00000"/>
              </a:solidFill>
            </a:endParaRPr>
          </a:p>
        </p:txBody>
      </p:sp>
    </p:spTree>
    <p:extLst>
      <p:ext uri="{BB962C8B-B14F-4D97-AF65-F5344CB8AC3E}">
        <p14:creationId xmlns:p14="http://schemas.microsoft.com/office/powerpoint/2010/main" val="2199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237626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毛主席在哪裡？</a:t>
            </a:r>
            <a:endParaRPr lang="zh-HK" altLang="en-US" sz="2400" dirty="0">
              <a:latin typeface="Adobe 繁黑體 Std B" pitchFamily="34" charset="-128"/>
              <a:ea typeface="Adobe 繁黑體 Std B" pitchFamily="34"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92696"/>
            <a:ext cx="3982714"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3088" y="6611779"/>
            <a:ext cx="1991357" cy="246221"/>
          </a:xfrm>
          <a:prstGeom prst="rect">
            <a:avLst/>
          </a:prstGeom>
          <a:noFill/>
        </p:spPr>
        <p:txBody>
          <a:bodyPr wrap="square" rtlCol="0">
            <a:spAutoFit/>
          </a:bodyPr>
          <a:lstStyle/>
          <a:p>
            <a:r>
              <a:rPr lang="zh-CN" altLang="en-US" sz="1000" dirty="0" smtClean="0"/>
              <a:t>圖片來源：維基百科</a:t>
            </a:r>
            <a:endParaRPr lang="zh-HK" altLang="en-US" sz="1000" dirty="0"/>
          </a:p>
        </p:txBody>
      </p:sp>
      <p:pic>
        <p:nvPicPr>
          <p:cNvPr id="6" name="Picture 5" descr="20060905173503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861" y="332039"/>
            <a:ext cx="2358954" cy="3384376"/>
          </a:xfrm>
          <a:prstGeom prst="rect">
            <a:avLst/>
          </a:prstGeom>
          <a:noFill/>
          <a:ln w="9525">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3646" y="3861048"/>
            <a:ext cx="4608513" cy="1077218"/>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zh-CN" altLang="en-US" sz="1600" dirty="0"/>
              <a:t>面向天安門的是紀念碑最重要的一面。底座的雕塑是「勝利渡長江」。其餘三面的雕塑是兩個或三個主題所組成，但在「勝利渡長江</a:t>
            </a:r>
            <a:r>
              <a:rPr lang="zh-CN" altLang="en-US" sz="1600" dirty="0" smtClean="0"/>
              <a:t>」的左右兩旁，只是它的副題，分別是</a:t>
            </a:r>
            <a:endParaRPr lang="zh-HK" altLang="en-US" sz="1600" dirty="0"/>
          </a:p>
        </p:txBody>
      </p:sp>
      <p:sp>
        <p:nvSpPr>
          <p:cNvPr id="7" name="TextBox 6"/>
          <p:cNvSpPr txBox="1"/>
          <p:nvPr/>
        </p:nvSpPr>
        <p:spPr>
          <a:xfrm>
            <a:off x="5725815" y="2039652"/>
            <a:ext cx="3096344" cy="1754326"/>
          </a:xfrm>
          <a:prstGeom prst="rect">
            <a:avLst/>
          </a:prstGeom>
          <a:noFill/>
          <a:ln>
            <a:solidFill>
              <a:schemeClr val="bg2"/>
            </a:solidFill>
          </a:ln>
        </p:spPr>
        <p:txBody>
          <a:bodyPr wrap="square" rtlCol="0">
            <a:spAutoFit/>
          </a:bodyPr>
          <a:lstStyle/>
          <a:p>
            <a:r>
              <a:rPr lang="zh-CN" altLang="en-US" dirty="0" smtClean="0"/>
              <a:t>藝術家把毛澤東所題的八個大字，鐫刻在面向天安門的一面上，你能認出這八個字嗎</a:t>
            </a:r>
            <a:r>
              <a:rPr lang="en-US" altLang="zh-TW" dirty="0">
                <a:latin typeface="SimSun" panose="02010600030101010101" pitchFamily="2" charset="-122"/>
                <a:ea typeface="SimSun" panose="02010600030101010101" pitchFamily="2" charset="-122"/>
              </a:rPr>
              <a:t>?</a:t>
            </a:r>
            <a:endParaRPr lang="en-US" altLang="zh-CN" dirty="0" smtClean="0"/>
          </a:p>
          <a:p>
            <a:r>
              <a:rPr lang="zh-CN" altLang="en-US" dirty="0" smtClean="0"/>
              <a:t> </a:t>
            </a:r>
            <a:endParaRPr lang="en-US" altLang="zh-CN" dirty="0" smtClean="0"/>
          </a:p>
          <a:p>
            <a:endParaRPr lang="zh-HK" alt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734" y="4990759"/>
            <a:ext cx="1987907" cy="184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5041643"/>
            <a:ext cx="1872208" cy="174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74876" y="5914808"/>
            <a:ext cx="369332" cy="873165"/>
          </a:xfrm>
          <a:prstGeom prst="rect">
            <a:avLst/>
          </a:prstGeom>
        </p:spPr>
        <p:style>
          <a:lnRef idx="2">
            <a:schemeClr val="accent2"/>
          </a:lnRef>
          <a:fillRef idx="1">
            <a:schemeClr val="lt1"/>
          </a:fillRef>
          <a:effectRef idx="0">
            <a:schemeClr val="accent2"/>
          </a:effectRef>
          <a:fontRef idx="minor">
            <a:schemeClr val="dk1"/>
          </a:fontRef>
        </p:style>
        <p:txBody>
          <a:bodyPr vert="eaVert" wrap="square" rtlCol="0">
            <a:spAutoFit/>
          </a:bodyPr>
          <a:lstStyle/>
          <a:p>
            <a:r>
              <a:rPr lang="zh-CN" altLang="en-US" sz="1200" dirty="0" smtClean="0"/>
              <a:t>歡迎解放軍</a:t>
            </a:r>
            <a:endParaRPr lang="zh-HK" altLang="en-US" sz="1200" dirty="0"/>
          </a:p>
        </p:txBody>
      </p:sp>
      <p:sp>
        <p:nvSpPr>
          <p:cNvPr id="10" name="TextBox 9"/>
          <p:cNvSpPr txBox="1"/>
          <p:nvPr/>
        </p:nvSpPr>
        <p:spPr>
          <a:xfrm>
            <a:off x="8604448" y="5914808"/>
            <a:ext cx="28803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200" dirty="0" smtClean="0"/>
              <a:t>支援前線</a:t>
            </a:r>
            <a:endParaRPr lang="zh-HK" altLang="en-US" sz="1200" dirty="0"/>
          </a:p>
        </p:txBody>
      </p:sp>
      <p:sp>
        <p:nvSpPr>
          <p:cNvPr id="11" name="Rectangle 10"/>
          <p:cNvSpPr/>
          <p:nvPr/>
        </p:nvSpPr>
        <p:spPr>
          <a:xfrm>
            <a:off x="1367644" y="4869160"/>
            <a:ext cx="1836204" cy="50405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4" name="Elbow Connector 13"/>
          <p:cNvCxnSpPr/>
          <p:nvPr/>
        </p:nvCxnSpPr>
        <p:spPr>
          <a:xfrm flipV="1">
            <a:off x="3203848" y="4437112"/>
            <a:ext cx="958378" cy="684076"/>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5652120" y="3230026"/>
            <a:ext cx="2545890" cy="369332"/>
          </a:xfrm>
          <a:prstGeom prst="rect">
            <a:avLst/>
          </a:prstGeom>
        </p:spPr>
        <p:txBody>
          <a:bodyPr wrap="none">
            <a:spAutoFit/>
          </a:bodyPr>
          <a:lstStyle/>
          <a:p>
            <a:r>
              <a:rPr lang="zh-CN" altLang="en-US" dirty="0">
                <a:solidFill>
                  <a:srgbClr val="C00000"/>
                </a:solidFill>
              </a:rPr>
              <a:t>（人民英雄永垂不朽 ）</a:t>
            </a:r>
            <a:endParaRPr lang="en-US" altLang="zh-CN" dirty="0">
              <a:solidFill>
                <a:srgbClr val="C00000"/>
              </a:solidFill>
            </a:endParaRPr>
          </a:p>
        </p:txBody>
      </p:sp>
    </p:spTree>
    <p:extLst>
      <p:ext uri="{BB962C8B-B14F-4D97-AF65-F5344CB8AC3E}">
        <p14:creationId xmlns:p14="http://schemas.microsoft.com/office/powerpoint/2010/main" val="26065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randombar(horizontal)">
                                      <p:cBhvr>
                                        <p:cTn id="25" dur="500"/>
                                        <p:tgtEl>
                                          <p:spTgt spid="5123"/>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randombar(horizontal)">
                                      <p:cBhvr>
                                        <p:cTn id="34" dur="500"/>
                                        <p:tgtEl>
                                          <p:spTgt spid="51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237626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政權合法性基礎</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56" y="2708920"/>
            <a:ext cx="508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692696"/>
            <a:ext cx="5080000" cy="2062103"/>
          </a:xfrm>
          <a:prstGeom prst="rect">
            <a:avLst/>
          </a:prstGeom>
          <a:solidFill>
            <a:schemeClr val="bg2"/>
          </a:solidFill>
        </p:spPr>
        <p:txBody>
          <a:bodyPr wrap="square" rtlCol="0">
            <a:spAutoFit/>
          </a:bodyPr>
          <a:lstStyle/>
          <a:p>
            <a:r>
              <a:rPr lang="zh-CN" altLang="en-US" sz="1600" dirty="0"/>
              <a:t>所謂</a:t>
            </a:r>
            <a:r>
              <a:rPr lang="zh-CN" altLang="en-US" sz="1600" dirty="0" smtClean="0"/>
              <a:t>「政權合法性基礎」，是取得政權認受性的辦法。簡單來說，是取得政權的人，通過一些儀式，去告訴被統治者為什麼他</a:t>
            </a:r>
            <a:r>
              <a:rPr lang="en-US" altLang="zh-CN" sz="1600" dirty="0" smtClean="0"/>
              <a:t>/</a:t>
            </a:r>
            <a:r>
              <a:rPr lang="zh-CN" altLang="en-US" sz="1600" dirty="0" smtClean="0"/>
              <a:t>她（而非被統治的老百姓）是領袖</a:t>
            </a:r>
            <a:r>
              <a:rPr lang="en-US" altLang="zh-TW" sz="1600" dirty="0">
                <a:latin typeface="SimSun" panose="02010600030101010101" pitchFamily="2" charset="-122"/>
                <a:ea typeface="SimSun" panose="02010600030101010101" pitchFamily="2" charset="-122"/>
              </a:rPr>
              <a:t>?</a:t>
            </a:r>
            <a:endParaRPr lang="en-US" altLang="zh-CN" sz="1600" dirty="0" smtClean="0"/>
          </a:p>
          <a:p>
            <a:r>
              <a:rPr lang="zh-CN" altLang="en-US" sz="1600" dirty="0"/>
              <a:t>每</a:t>
            </a:r>
            <a:r>
              <a:rPr lang="zh-CN" altLang="en-US" sz="1600" dirty="0" smtClean="0"/>
              <a:t>個時代，因為信仰不同，統治者要取得政權合法性基礎的辦法也因而不同。北京的天壇，是明朝建立的，每年元旦，皇帝都去天壇祭天。</a:t>
            </a:r>
            <a:r>
              <a:rPr lang="en-US" altLang="zh-CN" sz="1600" dirty="0" smtClean="0"/>
              <a:t>1644</a:t>
            </a:r>
            <a:r>
              <a:rPr lang="zh-CN" altLang="en-US" sz="1600" dirty="0" smtClean="0"/>
              <a:t>年，年僅</a:t>
            </a:r>
            <a:r>
              <a:rPr lang="en-US" altLang="zh-CN" sz="1600" dirty="0" smtClean="0"/>
              <a:t>6</a:t>
            </a:r>
            <a:r>
              <a:rPr lang="zh-CN" altLang="en-US" sz="1600" dirty="0" smtClean="0"/>
              <a:t>歲的順治皇帝入關。進入北京的第二天，便立即去天壇祭天，以取得天命。</a:t>
            </a:r>
            <a:endParaRPr lang="zh-HK" altLang="en-US" sz="1600" dirty="0"/>
          </a:p>
        </p:txBody>
      </p:sp>
      <p:sp>
        <p:nvSpPr>
          <p:cNvPr id="7" name="Horizontal Scroll 6"/>
          <p:cNvSpPr/>
          <p:nvPr/>
        </p:nvSpPr>
        <p:spPr>
          <a:xfrm>
            <a:off x="2091284" y="2708920"/>
            <a:ext cx="1296144" cy="57606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天命所歸</a:t>
            </a:r>
            <a:endParaRPr lang="zh-HK" altLang="en-US"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56985"/>
            <a:ext cx="1872208" cy="267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ular Callout 9"/>
          <p:cNvSpPr/>
          <p:nvPr/>
        </p:nvSpPr>
        <p:spPr>
          <a:xfrm>
            <a:off x="7092280" y="578297"/>
            <a:ext cx="1800200" cy="590251"/>
          </a:xfrm>
          <a:prstGeom prst="wedgeRectCallout">
            <a:avLst>
              <a:gd name="adj1" fmla="val -68406"/>
              <a:gd name="adj2" fmla="val 514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solidFill>
                  <a:schemeClr val="tx1"/>
                </a:solidFill>
              </a:rPr>
              <a:t>我去天壇祭天，得到天命，滿</a:t>
            </a:r>
            <a:r>
              <a:rPr lang="zh-CN" altLang="en-US" sz="1200" dirty="0">
                <a:solidFill>
                  <a:schemeClr val="tx1"/>
                </a:solidFill>
              </a:rPr>
              <a:t>清代表「天」</a:t>
            </a:r>
            <a:r>
              <a:rPr lang="zh-CN" altLang="en-US" sz="1200" dirty="0" smtClean="0">
                <a:solidFill>
                  <a:schemeClr val="tx1"/>
                </a:solidFill>
              </a:rPr>
              <a:t>去管治中國。</a:t>
            </a:r>
            <a:endParaRPr lang="zh-HK" altLang="en-US" sz="1200" dirty="0">
              <a:solidFill>
                <a:schemeClr val="tx1"/>
              </a:solidFill>
            </a:endParaRP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848" y="4365104"/>
            <a:ext cx="2175056" cy="223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ular Callout 11"/>
          <p:cNvSpPr/>
          <p:nvPr/>
        </p:nvSpPr>
        <p:spPr>
          <a:xfrm>
            <a:off x="5436096" y="3717032"/>
            <a:ext cx="1353541" cy="2801888"/>
          </a:xfrm>
          <a:prstGeom prst="wedgeRectCallout">
            <a:avLst>
              <a:gd name="adj1" fmla="val 71037"/>
              <a:gd name="adj2" fmla="val -175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rPr>
              <a:t>我建立人民英雄紀念碑，紀念為人民犧牲的英雄，</a:t>
            </a:r>
            <a:r>
              <a:rPr lang="zh-CN" altLang="en-US" sz="1400" dirty="0">
                <a:solidFill>
                  <a:schemeClr val="tx1"/>
                </a:solidFill>
              </a:rPr>
              <a:t>我代表</a:t>
            </a:r>
            <a:r>
              <a:rPr lang="zh-CN" altLang="en-US" sz="1400" dirty="0" smtClean="0">
                <a:solidFill>
                  <a:schemeClr val="tx1"/>
                </a:solidFill>
              </a:rPr>
              <a:t>「</a:t>
            </a:r>
            <a:r>
              <a:rPr lang="zh-CN" altLang="en-US" sz="1400" dirty="0" smtClean="0">
                <a:solidFill>
                  <a:srgbClr val="C00000"/>
                </a:solidFill>
              </a:rPr>
              <a:t>（人民）</a:t>
            </a:r>
            <a:r>
              <a:rPr lang="zh-CN" altLang="en-US" sz="1400" dirty="0" smtClean="0">
                <a:solidFill>
                  <a:schemeClr val="tx1"/>
                </a:solidFill>
              </a:rPr>
              <a:t>」去管治中國。</a:t>
            </a:r>
            <a:endParaRPr lang="zh-HK" altLang="en-US" sz="1400" dirty="0">
              <a:solidFill>
                <a:schemeClr val="tx1"/>
              </a:solidFill>
            </a:endParaRPr>
          </a:p>
        </p:txBody>
      </p:sp>
      <p:sp>
        <p:nvSpPr>
          <p:cNvPr id="13" name="TextBox 12"/>
          <p:cNvSpPr txBox="1"/>
          <p:nvPr/>
        </p:nvSpPr>
        <p:spPr>
          <a:xfrm>
            <a:off x="5485370" y="2915652"/>
            <a:ext cx="349188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a:t>你認為毛澤東會如何回答政權合法性基礎這個</a:t>
            </a:r>
            <a:r>
              <a:rPr lang="zh-CN" altLang="en-US" sz="1400" dirty="0" smtClean="0"/>
              <a:t>問題</a:t>
            </a:r>
            <a:r>
              <a:rPr lang="en-US" altLang="zh-TW" sz="1400" dirty="0">
                <a:latin typeface="SimSun" panose="02010600030101010101" pitchFamily="2" charset="-122"/>
                <a:ea typeface="SimSun" panose="02010600030101010101" pitchFamily="2" charset="-122"/>
              </a:rPr>
              <a:t>?</a:t>
            </a:r>
            <a:endParaRPr lang="zh-HK" altLang="en-US" sz="1400" dirty="0"/>
          </a:p>
        </p:txBody>
      </p:sp>
    </p:spTree>
    <p:extLst>
      <p:ext uri="{BB962C8B-B14F-4D97-AF65-F5344CB8AC3E}">
        <p14:creationId xmlns:p14="http://schemas.microsoft.com/office/powerpoint/2010/main" val="27010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3" y="439956"/>
            <a:ext cx="8208912" cy="461665"/>
          </a:xfrm>
          <a:prstGeom prst="rect">
            <a:avLst/>
          </a:prstGeom>
          <a:solidFill>
            <a:schemeClr val="tx2">
              <a:lumMod val="20000"/>
              <a:lumOff val="80000"/>
            </a:schemeClr>
          </a:solidFill>
        </p:spPr>
        <p:txBody>
          <a:bodyPr wrap="square">
            <a:spAutoFit/>
          </a:bodyPr>
          <a:lstStyle/>
          <a:p>
            <a:r>
              <a:rPr lang="zh-TW" altLang="en-US" sz="2400" dirty="0">
                <a:latin typeface="Adobe 繁黑體 Std B" pitchFamily="34" charset="-128"/>
                <a:ea typeface="Adobe 繁黑體 Std B" pitchFamily="34" charset="-128"/>
                <a:cs typeface="+mj-cs"/>
              </a:rPr>
              <a:t>民國三十年</a:t>
            </a:r>
            <a:r>
              <a:rPr lang="en-US" altLang="zh-TW" sz="2400" dirty="0">
                <a:latin typeface="Adobe 繁黑體 Std B" pitchFamily="34" charset="-128"/>
                <a:ea typeface="Adobe 繁黑體 Std B" pitchFamily="34" charset="-128"/>
                <a:cs typeface="+mj-cs"/>
              </a:rPr>
              <a:t>(1941</a:t>
            </a:r>
            <a:r>
              <a:rPr lang="zh-TW" altLang="en-US" sz="2400" dirty="0">
                <a:latin typeface="Adobe 繁黑體 Std B" pitchFamily="34" charset="-128"/>
                <a:ea typeface="Adobe 繁黑體 Std B" pitchFamily="34" charset="-128"/>
                <a:cs typeface="+mj-cs"/>
              </a:rPr>
              <a:t>年</a:t>
            </a:r>
            <a:r>
              <a:rPr lang="en-US" altLang="zh-TW" sz="2400" dirty="0">
                <a:latin typeface="Adobe 繁黑體 Std B" pitchFamily="34" charset="-128"/>
                <a:ea typeface="Adobe 繁黑體 Std B" pitchFamily="34" charset="-128"/>
                <a:cs typeface="+mj-cs"/>
              </a:rPr>
              <a:t>)</a:t>
            </a:r>
            <a:r>
              <a:rPr lang="zh-TW" altLang="en-US" sz="2400" dirty="0">
                <a:latin typeface="Adobe 繁黑體 Std B" pitchFamily="34" charset="-128"/>
                <a:ea typeface="Adobe 繁黑體 Std B" pitchFamily="34" charset="-128"/>
                <a:cs typeface="+mj-cs"/>
              </a:rPr>
              <a:t>及</a:t>
            </a:r>
            <a:r>
              <a:rPr lang="en-US" altLang="zh-TW" sz="2400" dirty="0">
                <a:latin typeface="Adobe 繁黑體 Std B" pitchFamily="34" charset="-128"/>
                <a:ea typeface="Adobe 繁黑體 Std B" pitchFamily="34" charset="-128"/>
                <a:cs typeface="+mj-cs"/>
              </a:rPr>
              <a:t>1950</a:t>
            </a:r>
            <a:r>
              <a:rPr lang="zh-TW" altLang="en-US" sz="2400" dirty="0">
                <a:latin typeface="Adobe 繁黑體 Std B" pitchFamily="34" charset="-128"/>
                <a:ea typeface="Adobe 繁黑體 Std B" pitchFamily="34" charset="-128"/>
                <a:cs typeface="+mj-cs"/>
              </a:rPr>
              <a:t>年北京城地圖的天安門廣場部分</a:t>
            </a:r>
            <a:endParaRPr lang="zh-HK" altLang="en-US" sz="2400" dirty="0">
              <a:latin typeface="Adobe 繁黑體 Std B" pitchFamily="34" charset="-128"/>
              <a:ea typeface="Adobe 繁黑體 Std B" pitchFamily="34" charset="-128"/>
              <a:cs typeface="+mj-cs"/>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4843" y="2287306"/>
            <a:ext cx="5365307" cy="3328216"/>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9185" y="2336719"/>
            <a:ext cx="5374415" cy="3188627"/>
          </a:xfrm>
          <a:prstGeom prst="rect">
            <a:avLst/>
          </a:prstGeom>
        </p:spPr>
      </p:pic>
      <p:sp>
        <p:nvSpPr>
          <p:cNvPr id="6" name="文字方塊 5"/>
          <p:cNvSpPr txBox="1"/>
          <p:nvPr/>
        </p:nvSpPr>
        <p:spPr>
          <a:xfrm>
            <a:off x="1168941" y="1392537"/>
            <a:ext cx="2037737" cy="369332"/>
          </a:xfrm>
          <a:prstGeom prst="rect">
            <a:avLst/>
          </a:prstGeom>
          <a:noFill/>
        </p:spPr>
        <p:txBody>
          <a:bodyPr wrap="none" rtlCol="0">
            <a:spAutoFit/>
          </a:bodyPr>
          <a:lstStyle/>
          <a:p>
            <a:r>
              <a:rPr lang="en-US" altLang="zh-TW" dirty="0" smtClean="0">
                <a:solidFill>
                  <a:srgbClr val="FFFF00"/>
                </a:solidFill>
              </a:rPr>
              <a:t>1941</a:t>
            </a:r>
            <a:r>
              <a:rPr lang="zh-TW" altLang="en-US" dirty="0" smtClean="0">
                <a:solidFill>
                  <a:srgbClr val="FFFF00"/>
                </a:solidFill>
              </a:rPr>
              <a:t>年北京城地圖</a:t>
            </a:r>
            <a:endParaRPr lang="en-GB" dirty="0">
              <a:solidFill>
                <a:srgbClr val="FFFF00"/>
              </a:solidFill>
            </a:endParaRPr>
          </a:p>
        </p:txBody>
      </p:sp>
      <p:sp>
        <p:nvSpPr>
          <p:cNvPr id="7" name="文字方塊 6"/>
          <p:cNvSpPr txBox="1"/>
          <p:nvPr/>
        </p:nvSpPr>
        <p:spPr>
          <a:xfrm>
            <a:off x="5867523" y="1412776"/>
            <a:ext cx="2037737" cy="369332"/>
          </a:xfrm>
          <a:prstGeom prst="rect">
            <a:avLst/>
          </a:prstGeom>
          <a:noFill/>
        </p:spPr>
        <p:txBody>
          <a:bodyPr wrap="none" rtlCol="0">
            <a:spAutoFit/>
          </a:bodyPr>
          <a:lstStyle/>
          <a:p>
            <a:r>
              <a:rPr lang="en-US" altLang="zh-TW" dirty="0" smtClean="0">
                <a:solidFill>
                  <a:srgbClr val="FFFF00"/>
                </a:solidFill>
              </a:rPr>
              <a:t>1950</a:t>
            </a:r>
            <a:r>
              <a:rPr lang="zh-TW" altLang="en-US" dirty="0" smtClean="0">
                <a:solidFill>
                  <a:srgbClr val="FFFF00"/>
                </a:solidFill>
              </a:rPr>
              <a:t>年北京城地圖</a:t>
            </a:r>
            <a:endParaRPr lang="en-GB" dirty="0">
              <a:solidFill>
                <a:srgbClr val="FFFF00"/>
              </a:solidFill>
            </a:endParaRPr>
          </a:p>
        </p:txBody>
      </p:sp>
      <p:sp>
        <p:nvSpPr>
          <p:cNvPr id="8" name="文字方塊 7"/>
          <p:cNvSpPr txBox="1"/>
          <p:nvPr/>
        </p:nvSpPr>
        <p:spPr>
          <a:xfrm>
            <a:off x="3923926" y="4293096"/>
            <a:ext cx="1296146" cy="1754326"/>
          </a:xfrm>
          <a:prstGeom prst="rect">
            <a:avLst/>
          </a:prstGeom>
          <a:solidFill>
            <a:schemeClr val="tx2">
              <a:lumMod val="20000"/>
              <a:lumOff val="80000"/>
            </a:schemeClr>
          </a:solidFill>
        </p:spPr>
        <p:txBody>
          <a:bodyPr wrap="square" rtlCol="0">
            <a:spAutoFit/>
          </a:bodyPr>
          <a:lstStyle/>
          <a:p>
            <a:pPr algn="ctr"/>
            <a:r>
              <a:rPr lang="zh-TW" altLang="en-US" dirty="0" smtClean="0"/>
              <a:t>建國後天安門前仍保留了</a:t>
            </a:r>
            <a:r>
              <a:rPr lang="en-US" altLang="zh-TW" dirty="0" smtClean="0"/>
              <a:t>“T</a:t>
            </a:r>
            <a:r>
              <a:rPr lang="en-US" altLang="zh-TW" dirty="0"/>
              <a:t>”</a:t>
            </a:r>
            <a:r>
              <a:rPr lang="zh-TW" altLang="en-US" dirty="0" smtClean="0"/>
              <a:t>字型的廣場，變化不大</a:t>
            </a:r>
            <a:endParaRPr lang="en-GB" dirty="0"/>
          </a:p>
        </p:txBody>
      </p:sp>
      <p:sp>
        <p:nvSpPr>
          <p:cNvPr id="9" name="矩形 8"/>
          <p:cNvSpPr/>
          <p:nvPr/>
        </p:nvSpPr>
        <p:spPr>
          <a:xfrm>
            <a:off x="1691680" y="4221088"/>
            <a:ext cx="792088" cy="1440160"/>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矩形 9"/>
          <p:cNvSpPr/>
          <p:nvPr/>
        </p:nvSpPr>
        <p:spPr>
          <a:xfrm>
            <a:off x="6490347" y="4173180"/>
            <a:ext cx="792088" cy="1440160"/>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直線單箭頭接點 12"/>
          <p:cNvCxnSpPr/>
          <p:nvPr/>
        </p:nvCxnSpPr>
        <p:spPr>
          <a:xfrm>
            <a:off x="5220072" y="4941168"/>
            <a:ext cx="1270275" cy="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9" idx="3"/>
          </p:cNvCxnSpPr>
          <p:nvPr/>
        </p:nvCxnSpPr>
        <p:spPr>
          <a:xfrm flipH="1" flipV="1">
            <a:off x="2483768" y="4941168"/>
            <a:ext cx="1440158" cy="838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08" y="980728"/>
            <a:ext cx="6096000" cy="4067175"/>
          </a:xfrm>
          <a:prstGeom prst="rect">
            <a:avLst/>
          </a:prstGeom>
          <a:ln>
            <a:solidFill>
              <a:schemeClr val="accent1"/>
            </a:solidFill>
          </a:ln>
        </p:spPr>
      </p:pic>
      <p:sp>
        <p:nvSpPr>
          <p:cNvPr id="3" name="文字方塊 2"/>
          <p:cNvSpPr txBox="1"/>
          <p:nvPr/>
        </p:nvSpPr>
        <p:spPr>
          <a:xfrm>
            <a:off x="755576" y="5517232"/>
            <a:ext cx="7776864" cy="1200329"/>
          </a:xfrm>
          <a:prstGeom prst="rect">
            <a:avLst/>
          </a:prstGeom>
          <a:noFill/>
        </p:spPr>
        <p:txBody>
          <a:bodyPr wrap="square" rtlCol="0">
            <a:spAutoFit/>
          </a:bodyPr>
          <a:lstStyle/>
          <a:p>
            <a:r>
              <a:rPr lang="zh-CN" altLang="en-US" dirty="0" smtClean="0">
                <a:latin typeface="+mn-ea"/>
              </a:rPr>
              <a:t>圖為</a:t>
            </a:r>
            <a:r>
              <a:rPr lang="en-US" altLang="zh-CN" dirty="0" smtClean="0"/>
              <a:t>1950</a:t>
            </a:r>
            <a:r>
              <a:rPr lang="zh-CN" altLang="en-US" dirty="0" smtClean="0"/>
              <a:t>年國慶期間的</a:t>
            </a:r>
            <a:r>
              <a:rPr lang="zh-CN" altLang="en-US" dirty="0" smtClean="0">
                <a:ea typeface="SimSun" panose="02010600030101010101" pitchFamily="2" charset="-122"/>
              </a:rPr>
              <a:t>天安門廣場。</a:t>
            </a:r>
            <a:r>
              <a:rPr lang="zh-TW" altLang="en-US" dirty="0" smtClean="0">
                <a:ea typeface="SimSun" panose="02010600030101010101" pitchFamily="2" charset="-122"/>
              </a:rPr>
              <a:t>那</a:t>
            </a:r>
            <a:r>
              <a:rPr lang="zh-CN" altLang="en-US" dirty="0" smtClean="0"/>
              <a:t>時天安門廣場與明清</a:t>
            </a:r>
            <a:r>
              <a:rPr lang="zh-CN" altLang="en-US" dirty="0" smtClean="0">
                <a:ea typeface="SimSun" panose="02010600030101010101" pitchFamily="2" charset="-122"/>
              </a:rPr>
              <a:t>時</a:t>
            </a:r>
            <a:r>
              <a:rPr lang="zh-TW" altLang="en-US" dirty="0" smtClean="0">
                <a:ea typeface="SimSun" panose="02010600030101010101" pitchFamily="2" charset="-122"/>
              </a:rPr>
              <a:t>的</a:t>
            </a:r>
            <a:r>
              <a:rPr lang="zh-CN" altLang="en-US" dirty="0" smtClean="0">
                <a:ea typeface="SimSun" panose="02010600030101010101" pitchFamily="2" charset="-122"/>
              </a:rPr>
              <a:t>變化不大</a:t>
            </a:r>
            <a:r>
              <a:rPr lang="zh-CN" altLang="en-US" dirty="0" smtClean="0"/>
              <a:t>，還</a:t>
            </a:r>
            <a:r>
              <a:rPr lang="zh-TW" altLang="en-US" dirty="0" smtClean="0">
                <a:ea typeface="SimSun" panose="02010600030101010101" pitchFamily="2" charset="-122"/>
              </a:rPr>
              <a:t>保留了</a:t>
            </a:r>
            <a:r>
              <a:rPr lang="zh-CN" altLang="en-US" dirty="0" smtClean="0"/>
              <a:t>“</a:t>
            </a:r>
            <a:r>
              <a:rPr lang="en-US" altLang="zh-CN" dirty="0" smtClean="0"/>
              <a:t>T”</a:t>
            </a:r>
            <a:r>
              <a:rPr lang="zh-CN" altLang="en-US" dirty="0" smtClean="0">
                <a:ea typeface="SimSun" panose="02010600030101010101" pitchFamily="2" charset="-122"/>
              </a:rPr>
              <a:t>型</a:t>
            </a:r>
            <a:r>
              <a:rPr lang="zh-TW" altLang="en-US" dirty="0" smtClean="0">
                <a:ea typeface="SimSun" panose="02010600030101010101" pitchFamily="2" charset="-122"/>
              </a:rPr>
              <a:t>的</a:t>
            </a:r>
            <a:r>
              <a:rPr lang="zh-CN" altLang="en-US" dirty="0" smtClean="0">
                <a:ea typeface="SimSun" panose="02010600030101010101" pitchFamily="2" charset="-122"/>
              </a:rPr>
              <a:t>結構</a:t>
            </a:r>
            <a:r>
              <a:rPr lang="zh-CN" altLang="en-US" dirty="0" smtClean="0"/>
              <a:t>，</a:t>
            </a:r>
            <a:r>
              <a:rPr lang="zh-CN" altLang="en-US" dirty="0" smtClean="0">
                <a:ea typeface="SimSun" panose="02010600030101010101" pitchFamily="2" charset="-122"/>
              </a:rPr>
              <a:t>遠處還能看到中華門</a:t>
            </a:r>
            <a:r>
              <a:rPr lang="zh-TW" altLang="en-US" dirty="0">
                <a:ea typeface="SimSun" panose="02010600030101010101" pitchFamily="2" charset="-122"/>
              </a:rPr>
              <a:t>（顯示天安門廣場還未大規模</a:t>
            </a:r>
            <a:r>
              <a:rPr lang="zh-TW" altLang="en-US" dirty="0" smtClean="0">
                <a:ea typeface="SimSun" panose="02010600030101010101" pitchFamily="2" charset="-122"/>
              </a:rPr>
              <a:t>擴建；中華門於</a:t>
            </a:r>
            <a:r>
              <a:rPr lang="en-US" altLang="zh-TW" dirty="0">
                <a:ea typeface="SimSun" panose="02010600030101010101" pitchFamily="2" charset="-122"/>
              </a:rPr>
              <a:t>1954</a:t>
            </a:r>
            <a:r>
              <a:rPr lang="zh-TW" altLang="en-US" dirty="0">
                <a:ea typeface="SimSun" panose="02010600030101010101" pitchFamily="2" charset="-122"/>
              </a:rPr>
              <a:t>年才</a:t>
            </a:r>
            <a:r>
              <a:rPr lang="zh-TW" altLang="en-US" dirty="0">
                <a:latin typeface="SimSun" panose="02010600030101010101" pitchFamily="2" charset="-122"/>
                <a:ea typeface="SimSun" panose="02010600030101010101" pitchFamily="2" charset="-122"/>
              </a:rPr>
              <a:t>被</a:t>
            </a:r>
            <a:r>
              <a:rPr lang="zh-TW" altLang="en-US" dirty="0" smtClean="0">
                <a:latin typeface="SimSun" panose="02010600030101010101" pitchFamily="2" charset="-122"/>
                <a:ea typeface="SimSun" panose="02010600030101010101" pitchFamily="2" charset="-122"/>
              </a:rPr>
              <a:t>拆除，該處即現時毛澤東紀念堂的位置）</a:t>
            </a:r>
            <a:r>
              <a:rPr lang="zh-CN" altLang="en-US" dirty="0" smtClean="0">
                <a:latin typeface="SimSun" panose="02010600030101010101" pitchFamily="2" charset="-122"/>
                <a:ea typeface="SimSun" panose="02010600030101010101" pitchFamily="2" charset="-122"/>
              </a:rPr>
              <a:t>。</a:t>
            </a:r>
            <a:r>
              <a:rPr lang="zh-CN" altLang="en-US" dirty="0" smtClean="0">
                <a:latin typeface="+mn-ea"/>
              </a:rPr>
              <a:t>但是，廣場兩側的“千步廊”已經</a:t>
            </a:r>
            <a:r>
              <a:rPr lang="zh-TW" altLang="en-US" dirty="0" smtClean="0">
                <a:latin typeface="SimSun" panose="02010600030101010101" pitchFamily="2" charset="-122"/>
                <a:ea typeface="SimSun" panose="02010600030101010101" pitchFamily="2" charset="-122"/>
              </a:rPr>
              <a:t>拆除而</a:t>
            </a:r>
            <a:r>
              <a:rPr lang="zh-CN" altLang="en-US" dirty="0" smtClean="0">
                <a:latin typeface="SimSun" panose="02010600030101010101" pitchFamily="2" charset="-122"/>
                <a:ea typeface="SimSun" panose="02010600030101010101" pitchFamily="2" charset="-122"/>
              </a:rPr>
              <a:t>不復存在</a:t>
            </a:r>
            <a:r>
              <a:rPr lang="zh-TW" altLang="en-US" dirty="0" smtClean="0">
                <a:latin typeface="SimSun" panose="02010600030101010101" pitchFamily="2" charset="-122"/>
                <a:ea typeface="SimSun" panose="02010600030101010101" pitchFamily="2" charset="-122"/>
              </a:rPr>
              <a:t>了</a:t>
            </a:r>
            <a:r>
              <a:rPr lang="zh-CN" altLang="en-US" dirty="0" smtClean="0">
                <a:latin typeface="+mn-ea"/>
              </a:rPr>
              <a:t>。</a:t>
            </a:r>
            <a:endParaRPr lang="zh-HK" altLang="en-US" dirty="0">
              <a:latin typeface="+mn-ea"/>
            </a:endParaRPr>
          </a:p>
        </p:txBody>
      </p:sp>
      <p:sp>
        <p:nvSpPr>
          <p:cNvPr id="4" name="矩形 3"/>
          <p:cNvSpPr/>
          <p:nvPr/>
        </p:nvSpPr>
        <p:spPr>
          <a:xfrm>
            <a:off x="4788024" y="2276872"/>
            <a:ext cx="648072" cy="28803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6876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6589" y="1762125"/>
            <a:ext cx="6858000" cy="3333750"/>
          </a:xfrm>
          <a:prstGeom prst="rect">
            <a:avLst/>
          </a:prstGeom>
        </p:spPr>
      </p:pic>
      <p:sp>
        <p:nvSpPr>
          <p:cNvPr id="3" name="文字方塊 2"/>
          <p:cNvSpPr txBox="1"/>
          <p:nvPr/>
        </p:nvSpPr>
        <p:spPr>
          <a:xfrm>
            <a:off x="4932040" y="4293096"/>
            <a:ext cx="3096344" cy="1200329"/>
          </a:xfrm>
          <a:prstGeom prst="rect">
            <a:avLst/>
          </a:prstGeom>
          <a:noFill/>
          <a:ln w="12700">
            <a:solidFill>
              <a:schemeClr val="accent1"/>
            </a:solidFill>
          </a:ln>
        </p:spPr>
        <p:txBody>
          <a:bodyPr wrap="square" rtlCol="0">
            <a:spAutoFit/>
          </a:bodyPr>
          <a:lstStyle/>
          <a:p>
            <a:r>
              <a:rPr lang="zh-TW" altLang="en-US" dirty="0" smtClean="0">
                <a:latin typeface="SimSun" panose="02010600030101010101" pitchFamily="2" charset="-122"/>
                <a:ea typeface="SimSun" panose="02010600030101010101" pitchFamily="2" charset="-122"/>
              </a:rPr>
              <a:t>人民英雄紀念碑的位置</a:t>
            </a:r>
            <a:r>
              <a:rPr lang="zh-TW" altLang="en-US" dirty="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後面的毛主席紀念堂就是昔日中華門</a:t>
            </a:r>
            <a:r>
              <a:rPr lang="zh-TW" altLang="en-US" dirty="0">
                <a:latin typeface="SimSun" panose="02010600030101010101" pitchFamily="2" charset="-122"/>
                <a:ea typeface="SimSun" panose="02010600030101010101" pitchFamily="2" charset="-122"/>
              </a:rPr>
              <a:t>的位置</a:t>
            </a:r>
            <a:r>
              <a:rPr lang="zh-TW" altLang="en-US" dirty="0" smtClean="0">
                <a:latin typeface="SimSun" panose="02010600030101010101" pitchFamily="2" charset="-122"/>
                <a:ea typeface="SimSun" panose="02010600030101010101" pitchFamily="2" charset="-122"/>
              </a:rPr>
              <a:t>。天安門廣場已擴大，不再呈</a:t>
            </a:r>
            <a:r>
              <a:rPr lang="zh-CN" altLang="en-US" dirty="0"/>
              <a:t>“</a:t>
            </a:r>
            <a:r>
              <a:rPr lang="en-US" altLang="zh-CN" dirty="0"/>
              <a:t>T</a:t>
            </a:r>
            <a:r>
              <a:rPr lang="en-US" altLang="zh-CN" dirty="0" smtClean="0"/>
              <a:t>”</a:t>
            </a:r>
            <a:r>
              <a:rPr lang="zh-TW" altLang="en-US" dirty="0">
                <a:latin typeface="SimSun" panose="02010600030101010101" pitchFamily="2" charset="-122"/>
                <a:ea typeface="SimSun" panose="02010600030101010101" pitchFamily="2" charset="-122"/>
              </a:rPr>
              <a:t>的形狀。</a:t>
            </a:r>
            <a:endParaRPr lang="en-GB" dirty="0"/>
          </a:p>
        </p:txBody>
      </p:sp>
      <p:cxnSp>
        <p:nvCxnSpPr>
          <p:cNvPr id="5" name="直線單箭頭接點 4"/>
          <p:cNvCxnSpPr>
            <a:stCxn id="3" idx="1"/>
          </p:cNvCxnSpPr>
          <p:nvPr/>
        </p:nvCxnSpPr>
        <p:spPr>
          <a:xfrm flipH="1">
            <a:off x="2411760" y="4893261"/>
            <a:ext cx="2520280" cy="40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691680" y="5013176"/>
            <a:ext cx="72008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字方塊 7"/>
          <p:cNvSpPr txBox="1"/>
          <p:nvPr/>
        </p:nvSpPr>
        <p:spPr>
          <a:xfrm>
            <a:off x="395536" y="6624476"/>
            <a:ext cx="3096344" cy="230832"/>
          </a:xfrm>
          <a:prstGeom prst="rect">
            <a:avLst/>
          </a:prstGeom>
          <a:solidFill>
            <a:srgbClr val="FFFF00"/>
          </a:solidFill>
        </p:spPr>
        <p:txBody>
          <a:bodyPr wrap="square" rtlCol="0">
            <a:spAutoFit/>
          </a:bodyPr>
          <a:lstStyle/>
          <a:p>
            <a:r>
              <a:rPr lang="en-US" altLang="zh-TW" sz="900" dirty="0" smtClean="0">
                <a:latin typeface="SimSun" panose="02010600030101010101" pitchFamily="2" charset="-122"/>
                <a:ea typeface="SimSun" panose="02010600030101010101" pitchFamily="2" charset="-122"/>
              </a:rPr>
              <a:t>《</a:t>
            </a:r>
            <a:r>
              <a:rPr lang="zh-TW" altLang="en-US" sz="900" dirty="0" smtClean="0">
                <a:latin typeface="SimSun" panose="02010600030101010101" pitchFamily="2" charset="-122"/>
                <a:ea typeface="SimSun" panose="02010600030101010101" pitchFamily="2" charset="-122"/>
              </a:rPr>
              <a:t>北京街道胡同地圖集</a:t>
            </a:r>
            <a:r>
              <a:rPr lang="en-US" altLang="zh-TW" sz="900" dirty="0">
                <a:latin typeface="SimSun" panose="02010600030101010101" pitchFamily="2" charset="-122"/>
                <a:ea typeface="SimSun" panose="02010600030101010101" pitchFamily="2" charset="-122"/>
              </a:rPr>
              <a:t>》</a:t>
            </a:r>
            <a:r>
              <a:rPr lang="zh-TW" altLang="en-US" sz="900" dirty="0" smtClean="0">
                <a:latin typeface="SimSun" panose="02010600030101010101" pitchFamily="2" charset="-122"/>
                <a:ea typeface="SimSun" panose="02010600030101010101" pitchFamily="2" charset="-122"/>
              </a:rPr>
              <a:t>，中國地圖出版社，</a:t>
            </a:r>
            <a:r>
              <a:rPr lang="en-US" altLang="zh-TW" sz="900" dirty="0" smtClean="0">
                <a:latin typeface="SimSun" panose="02010600030101010101" pitchFamily="2" charset="-122"/>
                <a:ea typeface="SimSun" panose="02010600030101010101" pitchFamily="2" charset="-122"/>
              </a:rPr>
              <a:t>1999</a:t>
            </a:r>
            <a:r>
              <a:rPr lang="zh-TW" altLang="en-US" sz="900" dirty="0" smtClean="0">
                <a:latin typeface="SimSun" panose="02010600030101010101" pitchFamily="2" charset="-122"/>
                <a:ea typeface="SimSun" panose="02010600030101010101" pitchFamily="2" charset="-122"/>
              </a:rPr>
              <a:t>，頁</a:t>
            </a:r>
            <a:r>
              <a:rPr lang="en-US" altLang="zh-TW" sz="900" dirty="0" smtClean="0">
                <a:latin typeface="SimSun" panose="02010600030101010101" pitchFamily="2" charset="-122"/>
                <a:ea typeface="SimSun" panose="02010600030101010101" pitchFamily="2" charset="-122"/>
              </a:rPr>
              <a:t>64</a:t>
            </a:r>
            <a:endParaRPr lang="en-GB"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73541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E:\Project EDB\PPT\PRC_Renminyingxiongjinianbei\范文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433" y="4712822"/>
            <a:ext cx="1422696" cy="21038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E:\Project EDB\PPT\PRC_Renminyingxiongjinianbei\梁思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05903"/>
            <a:ext cx="1564817" cy="22461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E:\Project EDB\PPT\PRC_Renminyingxiongjinianbei\彭真.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52" y="628213"/>
            <a:ext cx="2084704" cy="16776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E:\Project EDB\PPT\PRC_Renminyingxiongjinianbei\劉開渠.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433" y="2353821"/>
            <a:ext cx="1402032" cy="21503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3" name="Picture 11" descr="E:\Project EDB\PPT\PRC_Renminyingxiongjinianbei\鄭振鐸.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121" y="4733889"/>
            <a:ext cx="1593224" cy="20622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312910" y="1293331"/>
            <a:ext cx="646331" cy="369332"/>
          </a:xfrm>
          <a:prstGeom prst="rect">
            <a:avLst/>
          </a:prstGeom>
          <a:solidFill>
            <a:schemeClr val="accent3">
              <a:lumMod val="20000"/>
              <a:lumOff val="80000"/>
            </a:schemeClr>
          </a:solidFill>
        </p:spPr>
        <p:txBody>
          <a:bodyPr wrap="none" rtlCol="0">
            <a:spAutoFit/>
          </a:bodyPr>
          <a:lstStyle/>
          <a:p>
            <a:r>
              <a:rPr lang="zh-CN" altLang="en-US" dirty="0" smtClean="0"/>
              <a:t>彭真</a:t>
            </a:r>
            <a:endParaRPr lang="zh-HK" altLang="en-US" dirty="0"/>
          </a:p>
        </p:txBody>
      </p:sp>
      <p:sp>
        <p:nvSpPr>
          <p:cNvPr id="15" name="文字方塊 14"/>
          <p:cNvSpPr txBox="1"/>
          <p:nvPr/>
        </p:nvSpPr>
        <p:spPr>
          <a:xfrm>
            <a:off x="1888345" y="4936058"/>
            <a:ext cx="877163" cy="369332"/>
          </a:xfrm>
          <a:prstGeom prst="rect">
            <a:avLst/>
          </a:prstGeom>
          <a:solidFill>
            <a:schemeClr val="accent3">
              <a:lumMod val="40000"/>
              <a:lumOff val="60000"/>
            </a:schemeClr>
          </a:solidFill>
        </p:spPr>
        <p:txBody>
          <a:bodyPr wrap="none" rtlCol="0">
            <a:spAutoFit/>
          </a:bodyPr>
          <a:lstStyle/>
          <a:p>
            <a:r>
              <a:rPr lang="zh-CN" altLang="en-US" dirty="0" smtClean="0"/>
              <a:t>鄭振鐸</a:t>
            </a:r>
            <a:endParaRPr lang="zh-HK" altLang="en-US" dirty="0"/>
          </a:p>
        </p:txBody>
      </p:sp>
      <p:sp>
        <p:nvSpPr>
          <p:cNvPr id="16" name="文字方塊 15"/>
          <p:cNvSpPr txBox="1"/>
          <p:nvPr/>
        </p:nvSpPr>
        <p:spPr>
          <a:xfrm>
            <a:off x="1888345" y="2596314"/>
            <a:ext cx="877163" cy="369332"/>
          </a:xfrm>
          <a:prstGeom prst="rect">
            <a:avLst/>
          </a:prstGeom>
          <a:solidFill>
            <a:schemeClr val="accent3">
              <a:lumMod val="40000"/>
              <a:lumOff val="60000"/>
            </a:schemeClr>
          </a:solidFill>
        </p:spPr>
        <p:txBody>
          <a:bodyPr wrap="none" rtlCol="0">
            <a:spAutoFit/>
          </a:bodyPr>
          <a:lstStyle/>
          <a:p>
            <a:r>
              <a:rPr lang="zh-CN" altLang="en-US" dirty="0" smtClean="0"/>
              <a:t>梁思成</a:t>
            </a:r>
            <a:endParaRPr lang="zh-HK" altLang="en-US" dirty="0"/>
          </a:p>
        </p:txBody>
      </p:sp>
      <p:sp>
        <p:nvSpPr>
          <p:cNvPr id="17" name="文字方塊 16"/>
          <p:cNvSpPr txBox="1"/>
          <p:nvPr/>
        </p:nvSpPr>
        <p:spPr>
          <a:xfrm>
            <a:off x="6021807" y="4923699"/>
            <a:ext cx="877163" cy="369332"/>
          </a:xfrm>
          <a:prstGeom prst="rect">
            <a:avLst/>
          </a:prstGeom>
          <a:solidFill>
            <a:schemeClr val="accent3">
              <a:lumMod val="40000"/>
              <a:lumOff val="60000"/>
            </a:schemeClr>
          </a:solidFill>
        </p:spPr>
        <p:txBody>
          <a:bodyPr wrap="none" rtlCol="0">
            <a:spAutoFit/>
          </a:bodyPr>
          <a:lstStyle/>
          <a:p>
            <a:r>
              <a:rPr lang="zh-CN" altLang="en-US" dirty="0" smtClean="0"/>
              <a:t>范文瀾</a:t>
            </a:r>
            <a:endParaRPr lang="zh-HK" altLang="en-US" dirty="0"/>
          </a:p>
        </p:txBody>
      </p:sp>
      <p:sp>
        <p:nvSpPr>
          <p:cNvPr id="18" name="文字方塊 17"/>
          <p:cNvSpPr txBox="1"/>
          <p:nvPr/>
        </p:nvSpPr>
        <p:spPr>
          <a:xfrm>
            <a:off x="6021808" y="2596314"/>
            <a:ext cx="877163" cy="369332"/>
          </a:xfrm>
          <a:prstGeom prst="rect">
            <a:avLst/>
          </a:prstGeom>
          <a:solidFill>
            <a:schemeClr val="accent3">
              <a:lumMod val="40000"/>
              <a:lumOff val="60000"/>
            </a:schemeClr>
          </a:solidFill>
        </p:spPr>
        <p:txBody>
          <a:bodyPr wrap="none" rtlCol="0">
            <a:spAutoFit/>
          </a:bodyPr>
          <a:lstStyle/>
          <a:p>
            <a:r>
              <a:rPr lang="zh-CN" altLang="en-US" dirty="0" smtClean="0"/>
              <a:t>劉開渠</a:t>
            </a:r>
            <a:endParaRPr lang="zh-HK" altLang="en-US" dirty="0"/>
          </a:p>
        </p:txBody>
      </p:sp>
      <p:sp>
        <p:nvSpPr>
          <p:cNvPr id="5" name="矩形 4"/>
          <p:cNvSpPr/>
          <p:nvPr/>
        </p:nvSpPr>
        <p:spPr>
          <a:xfrm>
            <a:off x="3275856" y="78825"/>
            <a:ext cx="5746153" cy="923330"/>
          </a:xfrm>
          <a:prstGeom prst="rect">
            <a:avLst/>
          </a:prstGeom>
          <a:solidFill>
            <a:schemeClr val="bg2"/>
          </a:solidFill>
        </p:spPr>
        <p:txBody>
          <a:bodyPr wrap="square">
            <a:spAutoFit/>
          </a:bodyPr>
          <a:lstStyle/>
          <a:p>
            <a:r>
              <a:rPr lang="zh-CN" altLang="en-US" dirty="0" smtClean="0">
                <a:latin typeface="SimSun" panose="02010600030101010101" pitchFamily="2" charset="-122"/>
                <a:ea typeface="SimSun" panose="02010600030101010101" pitchFamily="2" charset="-122"/>
              </a:rPr>
              <a:t>首都人民英雄紀念碑興建委員會委員會主任為</a:t>
            </a:r>
            <a:r>
              <a:rPr lang="zh-CN" altLang="en-US" b="1" dirty="0" smtClean="0">
                <a:latin typeface="SimSun" panose="02010600030101010101" pitchFamily="2" charset="-122"/>
                <a:ea typeface="SimSun" panose="02010600030101010101" pitchFamily="2" charset="-122"/>
              </a:rPr>
              <a:t>彭真</a:t>
            </a:r>
            <a:r>
              <a:rPr lang="zh-CN" altLang="en-US" dirty="0" smtClean="0">
                <a:latin typeface="SimSun" panose="02010600030101010101" pitchFamily="2" charset="-122"/>
                <a:ea typeface="SimSun" panose="02010600030101010101" pitchFamily="2" charset="-122"/>
              </a:rPr>
              <a:t>，副主任</a:t>
            </a:r>
            <a:r>
              <a:rPr lang="zh-TW" altLang="en-US" dirty="0" smtClean="0">
                <a:latin typeface="SimSun" panose="02010600030101010101" pitchFamily="2" charset="-122"/>
                <a:ea typeface="SimSun" panose="02010600030101010101" pitchFamily="2" charset="-122"/>
              </a:rPr>
              <a:t>是</a:t>
            </a:r>
            <a:r>
              <a:rPr lang="zh-CN" altLang="en-US" b="1" dirty="0" smtClean="0">
                <a:latin typeface="SimSun" panose="02010600030101010101" pitchFamily="2" charset="-122"/>
                <a:ea typeface="SimSun" panose="02010600030101010101" pitchFamily="2" charset="-122"/>
              </a:rPr>
              <a:t>鄭振鐸</a:t>
            </a:r>
            <a:r>
              <a:rPr lang="zh-CN" altLang="en-US" dirty="0" smtClean="0">
                <a:latin typeface="SimSun" panose="02010600030101010101" pitchFamily="2" charset="-122"/>
                <a:ea typeface="SimSun" panose="02010600030101010101" pitchFamily="2" charset="-122"/>
              </a:rPr>
              <a:t>和</a:t>
            </a:r>
            <a:r>
              <a:rPr lang="zh-CN" altLang="en-US" b="1" dirty="0" smtClean="0">
                <a:latin typeface="SimSun" panose="02010600030101010101" pitchFamily="2" charset="-122"/>
                <a:ea typeface="SimSun" panose="02010600030101010101" pitchFamily="2" charset="-122"/>
              </a:rPr>
              <a:t>梁思成</a:t>
            </a:r>
            <a:r>
              <a:rPr lang="zh-CN" altLang="en-US" dirty="0" smtClean="0">
                <a:latin typeface="SimSun" panose="02010600030101010101" pitchFamily="2" charset="-122"/>
                <a:ea typeface="SimSun" panose="02010600030101010101" pitchFamily="2" charset="-122"/>
              </a:rPr>
              <a:t>。</a:t>
            </a:r>
            <a:r>
              <a:rPr lang="zh-CN" altLang="en-US" b="1" dirty="0" smtClean="0">
                <a:latin typeface="SimSun" panose="02010600030101010101" pitchFamily="2" charset="-122"/>
                <a:ea typeface="SimSun" panose="02010600030101010101" pitchFamily="2" charset="-122"/>
              </a:rPr>
              <a:t>劉開渠</a:t>
            </a:r>
            <a:r>
              <a:rPr lang="zh-CN" altLang="en-US" dirty="0" smtClean="0">
                <a:latin typeface="SimSun" panose="02010600030101010101" pitchFamily="2" charset="-122"/>
                <a:ea typeface="SimSun" panose="02010600030101010101" pitchFamily="2" charset="-122"/>
              </a:rPr>
              <a:t>主管雕塑工作；</a:t>
            </a:r>
            <a:r>
              <a:rPr lang="zh-CN" altLang="en-US" b="1" dirty="0" smtClean="0">
                <a:latin typeface="SimSun" panose="02010600030101010101" pitchFamily="2" charset="-122"/>
                <a:ea typeface="SimSun" panose="02010600030101010101" pitchFamily="2" charset="-122"/>
              </a:rPr>
              <a:t>范文瀾</a:t>
            </a:r>
            <a:r>
              <a:rPr lang="zh-CN" altLang="en-US" dirty="0" smtClean="0">
                <a:latin typeface="SimSun" panose="02010600030101010101" pitchFamily="2" charset="-122"/>
                <a:ea typeface="SimSun" panose="02010600030101010101" pitchFamily="2" charset="-122"/>
              </a:rPr>
              <a:t>是歷史組召集人，確保整個工程符合官方歷史觀。</a:t>
            </a:r>
            <a:endParaRPr lang="en-US" altLang="zh-CN" dirty="0" smtClean="0">
              <a:latin typeface="SimSun" panose="02010600030101010101" pitchFamily="2" charset="-122"/>
              <a:ea typeface="SimSun" panose="02010600030101010101" pitchFamily="2" charset="-122"/>
            </a:endParaRPr>
          </a:p>
        </p:txBody>
      </p:sp>
      <p:sp>
        <p:nvSpPr>
          <p:cNvPr id="2" name="矩形 1"/>
          <p:cNvSpPr/>
          <p:nvPr/>
        </p:nvSpPr>
        <p:spPr>
          <a:xfrm>
            <a:off x="2959240" y="1115503"/>
            <a:ext cx="3340952" cy="646331"/>
          </a:xfrm>
          <a:prstGeom prst="rect">
            <a:avLst/>
          </a:prstGeom>
        </p:spPr>
        <p:txBody>
          <a:bodyPr wrap="square">
            <a:spAutoFit/>
          </a:bodyPr>
          <a:lstStyle/>
          <a:p>
            <a:r>
              <a:rPr lang="en-US" altLang="zh-CN" dirty="0" smtClean="0">
                <a:ea typeface="SimSun" panose="02010600030101010101" pitchFamily="2" charset="-122"/>
              </a:rPr>
              <a:t>1951</a:t>
            </a:r>
            <a:r>
              <a:rPr lang="zh-CN" altLang="en-US" dirty="0" smtClean="0">
                <a:ea typeface="SimSun" panose="02010600030101010101" pitchFamily="2" charset="-122"/>
              </a:rPr>
              <a:t>年當選為北京市市長，以後連選連任，一直到</a:t>
            </a:r>
            <a:r>
              <a:rPr lang="en-US" altLang="zh-CN" dirty="0" smtClean="0">
                <a:ea typeface="SimSun" panose="02010600030101010101" pitchFamily="2" charset="-122"/>
              </a:rPr>
              <a:t>1966</a:t>
            </a:r>
            <a:r>
              <a:rPr lang="zh-CN" altLang="en-US" dirty="0">
                <a:ea typeface="SimSun" panose="02010600030101010101" pitchFamily="2" charset="-122"/>
              </a:rPr>
              <a:t>年。</a:t>
            </a:r>
            <a:endParaRPr lang="zh-HK" altLang="en-US" dirty="0">
              <a:ea typeface="SimSun" panose="02010600030101010101" pitchFamily="2" charset="-122"/>
            </a:endParaRPr>
          </a:p>
        </p:txBody>
      </p:sp>
      <p:sp>
        <p:nvSpPr>
          <p:cNvPr id="3" name="矩形 2"/>
          <p:cNvSpPr/>
          <p:nvPr/>
        </p:nvSpPr>
        <p:spPr>
          <a:xfrm>
            <a:off x="1888345" y="3200089"/>
            <a:ext cx="2516188" cy="954107"/>
          </a:xfrm>
          <a:prstGeom prst="rect">
            <a:avLst/>
          </a:prstGeom>
        </p:spPr>
        <p:txBody>
          <a:bodyPr wrap="square">
            <a:spAutoFit/>
          </a:bodyPr>
          <a:lstStyle/>
          <a:p>
            <a:r>
              <a:rPr lang="zh-TW" altLang="en-US" sz="1400" dirty="0" smtClean="0">
                <a:ea typeface="SimSun" panose="02010600030101010101" pitchFamily="2" charset="-122"/>
              </a:rPr>
              <a:t>建築</a:t>
            </a:r>
            <a:r>
              <a:rPr lang="zh-TW" altLang="en-US" sz="1400" dirty="0">
                <a:ea typeface="SimSun" panose="02010600030101010101" pitchFamily="2" charset="-122"/>
              </a:rPr>
              <a:t>史學家、建築師、城市規劃師和教育家。</a:t>
            </a:r>
            <a:r>
              <a:rPr lang="en-US" altLang="zh-TW" sz="1400" dirty="0">
                <a:ea typeface="SimSun" panose="02010600030101010101" pitchFamily="2" charset="-122"/>
              </a:rPr>
              <a:t>1945</a:t>
            </a:r>
            <a:r>
              <a:rPr lang="zh-TW" altLang="en-US" sz="1400" dirty="0">
                <a:ea typeface="SimSun" panose="02010600030101010101" pitchFamily="2" charset="-122"/>
              </a:rPr>
              <a:t>年擔任清華大學建築系主任，兼任北京市規劃委員會副</a:t>
            </a:r>
            <a:r>
              <a:rPr lang="zh-TW" altLang="en-US" sz="1400" dirty="0" smtClean="0">
                <a:ea typeface="SimSun" panose="02010600030101010101" pitchFamily="2" charset="-122"/>
              </a:rPr>
              <a:t>主任。</a:t>
            </a:r>
            <a:endParaRPr lang="zh-HK" altLang="en-US" sz="1400" dirty="0">
              <a:ea typeface="SimSun" panose="02010600030101010101" pitchFamily="2" charset="-122"/>
            </a:endParaRPr>
          </a:p>
        </p:txBody>
      </p:sp>
      <p:sp>
        <p:nvSpPr>
          <p:cNvPr id="6" name="矩形 5"/>
          <p:cNvSpPr/>
          <p:nvPr/>
        </p:nvSpPr>
        <p:spPr>
          <a:xfrm>
            <a:off x="1888345" y="5507844"/>
            <a:ext cx="2516188" cy="954107"/>
          </a:xfrm>
          <a:prstGeom prst="rect">
            <a:avLst/>
          </a:prstGeom>
        </p:spPr>
        <p:txBody>
          <a:bodyPr wrap="square">
            <a:spAutoFit/>
          </a:bodyPr>
          <a:lstStyle/>
          <a:p>
            <a:r>
              <a:rPr lang="zh-TW" altLang="en-US" sz="1400" dirty="0">
                <a:ea typeface="SimSun" panose="02010600030101010101" pitchFamily="2" charset="-122"/>
              </a:rPr>
              <a:t>作家，文學史家</a:t>
            </a:r>
            <a:r>
              <a:rPr lang="zh-CN" altLang="en-US" sz="1400" dirty="0">
                <a:ea typeface="SimSun" panose="02010600030101010101" pitchFamily="2" charset="-122"/>
              </a:rPr>
              <a:t>。</a:t>
            </a:r>
            <a:r>
              <a:rPr lang="en-US" altLang="zh-CN" sz="1400" dirty="0">
                <a:ea typeface="SimSun" panose="02010600030101010101" pitchFamily="2" charset="-122"/>
              </a:rPr>
              <a:t>1949</a:t>
            </a:r>
            <a:r>
              <a:rPr lang="zh-CN" altLang="en-US" sz="1400" dirty="0">
                <a:ea typeface="SimSun" panose="02010600030101010101" pitchFamily="2" charset="-122"/>
              </a:rPr>
              <a:t>年任中央文化部文物局長，部副部長。全國文協常委，中國作家協會理事等職位。</a:t>
            </a:r>
            <a:endParaRPr lang="zh-HK" altLang="en-US" sz="1400" dirty="0">
              <a:ea typeface="SimSun" panose="02010600030101010101" pitchFamily="2" charset="-122"/>
            </a:endParaRPr>
          </a:p>
        </p:txBody>
      </p:sp>
      <p:sp>
        <p:nvSpPr>
          <p:cNvPr id="7" name="矩形 6"/>
          <p:cNvSpPr/>
          <p:nvPr/>
        </p:nvSpPr>
        <p:spPr>
          <a:xfrm>
            <a:off x="6148932" y="3200089"/>
            <a:ext cx="2750792" cy="738664"/>
          </a:xfrm>
          <a:prstGeom prst="rect">
            <a:avLst/>
          </a:prstGeom>
        </p:spPr>
        <p:txBody>
          <a:bodyPr wrap="square">
            <a:spAutoFit/>
          </a:bodyPr>
          <a:lstStyle/>
          <a:p>
            <a:r>
              <a:rPr lang="zh-CN" altLang="en-US" sz="1400" dirty="0">
                <a:ea typeface="SimSun" panose="02010600030101010101" pitchFamily="2" charset="-122"/>
              </a:rPr>
              <a:t>雕塑家，曾赴法留學。中華人民共和國成立後，長期擔任中國美術館館長一職（</a:t>
            </a:r>
            <a:r>
              <a:rPr lang="en-US" altLang="zh-CN" sz="1400" dirty="0">
                <a:ea typeface="SimSun" panose="02010600030101010101" pitchFamily="2" charset="-122"/>
              </a:rPr>
              <a:t>1963-1993</a:t>
            </a:r>
            <a:r>
              <a:rPr lang="zh-CN" altLang="en-US" sz="1400" dirty="0" smtClean="0">
                <a:ea typeface="SimSun" panose="02010600030101010101" pitchFamily="2" charset="-122"/>
              </a:rPr>
              <a:t>）</a:t>
            </a:r>
            <a:r>
              <a:rPr lang="zh-TW" altLang="en-US" sz="1400" dirty="0" smtClean="0">
                <a:ea typeface="SimSun" panose="02010600030101010101" pitchFamily="2" charset="-122"/>
              </a:rPr>
              <a:t>。</a:t>
            </a:r>
            <a:endParaRPr lang="zh-HK" altLang="en-US" sz="1400" dirty="0">
              <a:ea typeface="SimSun" panose="02010600030101010101" pitchFamily="2" charset="-122"/>
            </a:endParaRPr>
          </a:p>
        </p:txBody>
      </p:sp>
      <p:sp>
        <p:nvSpPr>
          <p:cNvPr id="19" name="矩形 18"/>
          <p:cNvSpPr/>
          <p:nvPr/>
        </p:nvSpPr>
        <p:spPr>
          <a:xfrm>
            <a:off x="6300192" y="5516242"/>
            <a:ext cx="2599532" cy="954107"/>
          </a:xfrm>
          <a:prstGeom prst="rect">
            <a:avLst/>
          </a:prstGeom>
        </p:spPr>
        <p:txBody>
          <a:bodyPr wrap="square">
            <a:spAutoFit/>
          </a:bodyPr>
          <a:lstStyle/>
          <a:p>
            <a:r>
              <a:rPr lang="zh-CN" altLang="en-US" sz="1400" dirty="0">
                <a:ea typeface="SimSun" panose="02010600030101010101" pitchFamily="2" charset="-122"/>
              </a:rPr>
              <a:t>歷史學家。中國科學院中國近代史研究所所長。</a:t>
            </a:r>
            <a:r>
              <a:rPr lang="en-US" altLang="zh-CN" sz="1400" dirty="0">
                <a:ea typeface="SimSun" panose="02010600030101010101" pitchFamily="2" charset="-122"/>
              </a:rPr>
              <a:t>1951</a:t>
            </a:r>
            <a:r>
              <a:rPr lang="zh-CN" altLang="en-US" sz="1400" dirty="0">
                <a:ea typeface="SimSun" panose="02010600030101010101" pitchFamily="2" charset="-122"/>
              </a:rPr>
              <a:t>年，中國史學會成立，</a:t>
            </a:r>
            <a:r>
              <a:rPr lang="zh-TW" altLang="en-US" sz="1400" dirty="0">
                <a:ea typeface="SimSun" panose="02010600030101010101" pitchFamily="2" charset="-122"/>
              </a:rPr>
              <a:t>范</a:t>
            </a:r>
            <a:r>
              <a:rPr lang="zh-CN" altLang="en-US" sz="1400" dirty="0">
                <a:ea typeface="SimSun" panose="02010600030101010101" pitchFamily="2" charset="-122"/>
              </a:rPr>
              <a:t>文瀾為副會長，主持日常事務工作。</a:t>
            </a:r>
            <a:endParaRPr lang="zh-HK" altLang="en-US" sz="1400" dirty="0">
              <a:ea typeface="SimSun" panose="02010600030101010101" pitchFamily="2" charset="-122"/>
            </a:endParaRPr>
          </a:p>
        </p:txBody>
      </p:sp>
      <p:sp>
        <p:nvSpPr>
          <p:cNvPr id="20" name="標題 1"/>
          <p:cNvSpPr>
            <a:spLocks noGrp="1"/>
          </p:cNvSpPr>
          <p:nvPr>
            <p:ph type="title"/>
          </p:nvPr>
        </p:nvSpPr>
        <p:spPr>
          <a:xfrm>
            <a:off x="0" y="82085"/>
            <a:ext cx="3245120" cy="507252"/>
          </a:xfrm>
          <a:solidFill>
            <a:schemeClr val="accent2">
              <a:lumMod val="20000"/>
              <a:lumOff val="80000"/>
            </a:schemeClr>
          </a:solidFill>
        </p:spPr>
        <p:txBody>
          <a:bodyPr>
            <a:noAutofit/>
          </a:bodyPr>
          <a:lstStyle/>
          <a:p>
            <a:r>
              <a:rPr lang="zh-TW" altLang="en-US" sz="2400" dirty="0">
                <a:latin typeface="Adobe 繁黑體 Std B" pitchFamily="34" charset="-128"/>
                <a:ea typeface="Adobe 繁黑體 Std B" pitchFamily="34" charset="-128"/>
              </a:rPr>
              <a:t>人民英雄紀念碑的籌備</a:t>
            </a:r>
            <a:endParaRPr lang="zh-HK" altLang="en-US"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3423215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 y="846611"/>
            <a:ext cx="9143999" cy="4742629"/>
          </a:xfrm>
          <a:prstGeom prst="rect">
            <a:avLst/>
          </a:prstGeom>
        </p:spPr>
      </p:pic>
      <p:sp>
        <p:nvSpPr>
          <p:cNvPr id="2" name="標題 1"/>
          <p:cNvSpPr>
            <a:spLocks noGrp="1"/>
          </p:cNvSpPr>
          <p:nvPr>
            <p:ph type="ctrTitle"/>
          </p:nvPr>
        </p:nvSpPr>
        <p:spPr/>
        <p:txBody>
          <a:bodyPr>
            <a:normAutofit/>
          </a:bodyPr>
          <a:lstStyle/>
          <a:p>
            <a:r>
              <a:rPr lang="zh-CN" altLang="en-US" sz="3600" dirty="0">
                <a:latin typeface="Adobe 繁黑體 Std B" pitchFamily="34" charset="-128"/>
                <a:ea typeface="Adobe 繁黑體 Std B" pitchFamily="34" charset="-128"/>
              </a:rPr>
              <a:t>建築部分</a:t>
            </a:r>
            <a:endParaRPr lang="zh-HK" altLang="en-US" sz="36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829467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0" y="0"/>
            <a:ext cx="9138929" cy="1093222"/>
          </a:xfrm>
          <a:solidFill>
            <a:schemeClr val="accent2">
              <a:lumMod val="20000"/>
              <a:lumOff val="80000"/>
            </a:schemeClr>
          </a:solidFill>
        </p:spPr>
        <p:txBody>
          <a:bodyPr>
            <a:normAutofit/>
          </a:bodyPr>
          <a:lstStyle/>
          <a:p>
            <a:pPr algn="l"/>
            <a:r>
              <a:rPr lang="zh-TW" altLang="en-US" sz="2800" dirty="0" smtClean="0">
                <a:latin typeface="微軟正黑體" panose="020B0604030504040204" pitchFamily="34" charset="-120"/>
                <a:ea typeface="微軟正黑體" panose="020B0604030504040204" pitchFamily="34" charset="-120"/>
              </a:rPr>
              <a:t>以下</a:t>
            </a:r>
            <a:r>
              <a:rPr lang="zh-CN" altLang="en-US" sz="2800" dirty="0" smtClean="0">
                <a:latin typeface="微軟正黑體" panose="020B0604030504040204" pitchFamily="34" charset="-120"/>
                <a:ea typeface="微軟正黑體" panose="020B0604030504040204" pitchFamily="34" charset="-120"/>
              </a:rPr>
              <a:t>徵集的設計圖</a:t>
            </a:r>
            <a:r>
              <a:rPr lang="zh-TW" altLang="en-US" sz="2800" dirty="0" smtClean="0">
                <a:latin typeface="微軟正黑體" panose="020B0604030504040204" pitchFamily="34" charset="-120"/>
                <a:ea typeface="微軟正黑體" panose="020B0604030504040204" pitchFamily="34" charset="-120"/>
              </a:rPr>
              <a:t>，</a:t>
            </a:r>
            <a:r>
              <a:rPr lang="zh-CN" altLang="en-US" sz="2800" dirty="0" smtClean="0">
                <a:latin typeface="微軟正黑體" panose="020B0604030504040204" pitchFamily="34" charset="-120"/>
                <a:ea typeface="微軟正黑體" panose="020B0604030504040204" pitchFamily="34" charset="-120"/>
              </a:rPr>
              <a:t>你喜歡哪一個？</a:t>
            </a:r>
            <a:r>
              <a:rPr lang="zh-TW" altLang="en-US" sz="2800" dirty="0" smtClean="0">
                <a:latin typeface="微軟正黑體" panose="020B0604030504040204" pitchFamily="34" charset="-120"/>
                <a:ea typeface="微軟正黑體" panose="020B0604030504040204" pitchFamily="34" charset="-120"/>
              </a:rPr>
              <a:t>你認為國家領導會喜歡哪一個</a:t>
            </a:r>
            <a:r>
              <a:rPr lang="zh-TW" altLang="en-US" sz="2800" dirty="0">
                <a:latin typeface="微軟正黑體" panose="020B0604030504040204" pitchFamily="34" charset="-120"/>
                <a:ea typeface="微軟正黑體" panose="020B0604030504040204" pitchFamily="34" charset="-120"/>
              </a:rPr>
              <a:t>？</a:t>
            </a:r>
            <a:endParaRPr lang="zh-HK" altLang="en-US" sz="2800" dirty="0">
              <a:latin typeface="微軟正黑體" panose="020B0604030504040204" pitchFamily="34" charset="-120"/>
              <a:ea typeface="微軟正黑體" panose="020B0604030504040204" pitchFamily="34" charset="-120"/>
            </a:endParaRPr>
          </a:p>
        </p:txBody>
      </p:sp>
      <p:pic>
        <p:nvPicPr>
          <p:cNvPr id="11266" name="Picture 2" descr="E:\Project EDB\PPT\PRC_Renminyingxiongjinianbei\Img419604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279" y="1772816"/>
            <a:ext cx="4524065" cy="291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33246" y="1269340"/>
            <a:ext cx="3240360" cy="1384995"/>
          </a:xfrm>
          <a:prstGeom prst="rect">
            <a:avLst/>
          </a:prstGeom>
        </p:spPr>
        <p:txBody>
          <a:bodyPr wrap="square">
            <a:spAutoFit/>
          </a:bodyPr>
          <a:lstStyle/>
          <a:p>
            <a:r>
              <a:rPr lang="zh-CN" altLang="en-US" sz="1400" dirty="0">
                <a:latin typeface="SimSun" panose="02010600030101010101" pitchFamily="2" charset="-122"/>
                <a:ea typeface="SimSun" panose="02010600030101010101" pitchFamily="2" charset="-122"/>
              </a:rPr>
              <a:t>梁思成與同為建築家的妻子</a:t>
            </a:r>
            <a:r>
              <a:rPr lang="zh-CN" altLang="en-US" sz="1400" b="1" dirty="0">
                <a:latin typeface="SimSun" panose="02010600030101010101" pitchFamily="2" charset="-122"/>
                <a:ea typeface="SimSun" panose="02010600030101010101" pitchFamily="2" charset="-122"/>
              </a:rPr>
              <a:t>林徽因</a:t>
            </a:r>
            <a:r>
              <a:rPr lang="zh-CN" altLang="en-US" sz="1400" dirty="0">
                <a:latin typeface="SimSun" panose="02010600030101010101" pitchFamily="2" charset="-122"/>
                <a:ea typeface="SimSun" panose="02010600030101010101" pitchFamily="2" charset="-122"/>
              </a:rPr>
              <a:t>合作，籌建這座紀念碑，希望具有中國特色，於是研究古代</a:t>
            </a:r>
            <a:r>
              <a:rPr lang="zh-CN" altLang="en-US" sz="1400" dirty="0" smtClean="0">
                <a:latin typeface="SimSun" panose="02010600030101010101" pitchFamily="2" charset="-122"/>
                <a:ea typeface="SimSun" panose="02010600030101010101" pitchFamily="2" charset="-122"/>
              </a:rPr>
              <a:t>石碑。梁思成</a:t>
            </a:r>
            <a:r>
              <a:rPr lang="zh-CN" altLang="en-US" sz="1400" dirty="0">
                <a:latin typeface="SimSun" panose="02010600030101010101" pitchFamily="2" charset="-122"/>
                <a:ea typeface="SimSun" panose="02010600030101010101" pitchFamily="2" charset="-122"/>
              </a:rPr>
              <a:t>認為中國古碑都矮小鬱沉，缺乏英雄氣概，所以</a:t>
            </a:r>
            <a:r>
              <a:rPr lang="zh-CN" altLang="en-US" sz="1400" b="1" dirty="0">
                <a:latin typeface="SimSun" panose="02010600030101010101" pitchFamily="2" charset="-122"/>
                <a:ea typeface="SimSun" panose="02010600030101010101" pitchFamily="2" charset="-122"/>
              </a:rPr>
              <a:t>主張紀念碑要居高臨下，而且要配合天安門的中</a:t>
            </a:r>
            <a:r>
              <a:rPr lang="zh-CN" altLang="en-US" sz="1400" b="1" dirty="0" smtClean="0">
                <a:latin typeface="SimSun" panose="02010600030101010101" pitchFamily="2" charset="-122"/>
                <a:ea typeface="SimSun" panose="02010600030101010101" pitchFamily="2" charset="-122"/>
              </a:rPr>
              <a:t>軸線。</a:t>
            </a:r>
            <a:endParaRPr lang="zh-HK" altLang="en-US" sz="1400" dirty="0">
              <a:latin typeface="SimSun" panose="02010600030101010101" pitchFamily="2" charset="-122"/>
              <a:ea typeface="SimSun" panose="02010600030101010101" pitchFamily="2" charset="-122"/>
            </a:endParaRPr>
          </a:p>
        </p:txBody>
      </p:sp>
      <p:pic>
        <p:nvPicPr>
          <p:cNvPr id="10" name="Picture 2" descr="E:\Project EDB\PPT\PRC_Renminyingxiongjinianbei\梁思成林徽因.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 y="2654335"/>
            <a:ext cx="3487709" cy="2036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3496990" y="1106471"/>
            <a:ext cx="4718576" cy="584775"/>
          </a:xfrm>
          <a:prstGeom prst="rect">
            <a:avLst/>
          </a:prstGeom>
          <a:solidFill>
            <a:schemeClr val="accent6">
              <a:lumMod val="40000"/>
              <a:lumOff val="60000"/>
            </a:schemeClr>
          </a:solidFill>
        </p:spPr>
        <p:txBody>
          <a:bodyPr wrap="square" rtlCol="0">
            <a:spAutoFit/>
          </a:bodyPr>
          <a:lstStyle/>
          <a:p>
            <a:pPr algn="ctr"/>
            <a:r>
              <a:rPr lang="zh-CN" altLang="en-US" sz="3200" dirty="0">
                <a:latin typeface="Adobe 繁黑體 Std B" pitchFamily="34" charset="-128"/>
                <a:ea typeface="Adobe 繁黑體 Std B" pitchFamily="34" charset="-128"/>
                <a:cs typeface="+mj-cs"/>
              </a:rPr>
              <a:t>徵集的設計稿達到</a:t>
            </a:r>
            <a:r>
              <a:rPr lang="en-US" altLang="zh-CN" sz="3200" dirty="0">
                <a:latin typeface="Adobe 繁黑體 Std B" pitchFamily="34" charset="-128"/>
                <a:ea typeface="Adobe 繁黑體 Std B" pitchFamily="34" charset="-128"/>
                <a:cs typeface="+mj-cs"/>
              </a:rPr>
              <a:t>140</a:t>
            </a:r>
            <a:r>
              <a:rPr lang="zh-CN" altLang="en-US" sz="3200" dirty="0">
                <a:latin typeface="Adobe 繁黑體 Std B" pitchFamily="34" charset="-128"/>
                <a:ea typeface="Adobe 繁黑體 Std B" pitchFamily="34" charset="-128"/>
                <a:cs typeface="+mj-cs"/>
              </a:rPr>
              <a:t>個</a:t>
            </a:r>
            <a:endParaRPr lang="zh-HK" altLang="en-US" sz="3200" dirty="0">
              <a:latin typeface="Adobe 繁黑體 Std B" pitchFamily="34" charset="-128"/>
              <a:ea typeface="Adobe 繁黑體 Std B" pitchFamily="34" charset="-128"/>
              <a:cs typeface="+mj-cs"/>
            </a:endParaRPr>
          </a:p>
        </p:txBody>
      </p:sp>
      <p:sp>
        <p:nvSpPr>
          <p:cNvPr id="14" name="矩形 13"/>
          <p:cNvSpPr/>
          <p:nvPr/>
        </p:nvSpPr>
        <p:spPr>
          <a:xfrm>
            <a:off x="2123728" y="4854296"/>
            <a:ext cx="3237144" cy="1815882"/>
          </a:xfrm>
          <a:prstGeom prst="rect">
            <a:avLst/>
          </a:prstGeom>
        </p:spPr>
        <p:txBody>
          <a:bodyPr wrap="square">
            <a:spAutoFit/>
          </a:bodyPr>
          <a:lstStyle/>
          <a:p>
            <a:r>
              <a:rPr lang="en-US" altLang="zh-CN"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右圖</a:t>
            </a:r>
            <a:r>
              <a:rPr lang="en-US" altLang="zh-CN"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都市計劃委員會設計組投稿</a:t>
            </a:r>
            <a:endParaRPr lang="en-US" altLang="zh-CN" sz="1400" dirty="0" smtClean="0">
              <a:latin typeface="SimSun" panose="02010600030101010101" pitchFamily="2" charset="-122"/>
              <a:ea typeface="SimSun" panose="02010600030101010101" pitchFamily="2" charset="-122"/>
            </a:endParaRPr>
          </a:p>
          <a:p>
            <a:r>
              <a:rPr lang="zh-CN" altLang="en-US" sz="1400" dirty="0" smtClean="0">
                <a:latin typeface="SimSun" panose="02010600030101010101" pitchFamily="2" charset="-122"/>
                <a:ea typeface="SimSun" panose="02010600030101010101" pitchFamily="2" charset="-122"/>
              </a:rPr>
              <a:t>梁思成：「如此高大矗立的、石造的</a:t>
            </a:r>
            <a:r>
              <a:rPr lang="zh-CN" altLang="en-US" sz="1400" dirty="0">
                <a:latin typeface="SimSun" panose="02010600030101010101" pitchFamily="2" charset="-122"/>
                <a:ea typeface="SimSun" panose="02010600030101010101" pitchFamily="2" charset="-122"/>
              </a:rPr>
              <a:t>、 </a:t>
            </a:r>
            <a:r>
              <a:rPr lang="zh-CN" altLang="en-US" sz="1400" dirty="0" smtClean="0">
                <a:latin typeface="SimSun" panose="02010600030101010101" pitchFamily="2" charset="-122"/>
                <a:ea typeface="SimSun" panose="02010600030101010101" pitchFamily="2" charset="-122"/>
              </a:rPr>
              <a:t>有極大重量的大碑，底下不是腳踏實地的基座，而是空虛的三個的三個大洞，大大違反了結構常理。雖然在技術上並不是不能做，但在視覺上太缺乏安定感，缺乏永垂不朽的品質，太不妥當了。我認為這是萬萬做不得的。」</a:t>
            </a:r>
            <a:endParaRPr lang="zh-HK" altLang="en-US" sz="1400" dirty="0">
              <a:latin typeface="SimSun" panose="02010600030101010101" pitchFamily="2" charset="-122"/>
              <a:ea typeface="SimSun" panose="02010600030101010101" pitchFamily="2" charset="-122"/>
            </a:endParaRPr>
          </a:p>
        </p:txBody>
      </p:sp>
      <p:pic>
        <p:nvPicPr>
          <p:cNvPr id="15" name="Picture 3" descr="E:\Project EDB\PPT\PRC_Renminyingxiongjinianbei\28ed530c20064c8986083172cf78fea9_th.jpe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52035" b="43792"/>
          <a:stretch/>
        </p:blipFill>
        <p:spPr bwMode="auto">
          <a:xfrm>
            <a:off x="5602216" y="4847404"/>
            <a:ext cx="3003420" cy="178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2050" name="Picture 2" descr="E:\Project EDB\PPT\PRC_Renminyingxiongjinianbei\rmyxjnb_loc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157990" cy="68517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roject EDB\PPT\PRC_Renminyingxiongjinianbei\gug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20688"/>
            <a:ext cx="3076848" cy="1846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ject EDB\PPT\PRC_Renminyingxiongjinianbei\tiananm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212976"/>
            <a:ext cx="201622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Project EDB\PPT\PRC_Renminyingxiongjinianbei\renmindahuita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748958"/>
            <a:ext cx="2000714" cy="1336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roject EDB\PPT\PRC_Renminyingxiongjinianbei\maozhuxijinianta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9865" y="5884736"/>
            <a:ext cx="1338591" cy="8923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p:cNvCxnSpPr/>
          <p:nvPr/>
        </p:nvCxnSpPr>
        <p:spPr>
          <a:xfrm>
            <a:off x="4716016" y="2852936"/>
            <a:ext cx="144016" cy="33123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文字方塊 10"/>
          <p:cNvSpPr txBox="1"/>
          <p:nvPr/>
        </p:nvSpPr>
        <p:spPr>
          <a:xfrm>
            <a:off x="1366609" y="3298456"/>
            <a:ext cx="2883980" cy="646331"/>
          </a:xfrm>
          <a:prstGeom prst="rect">
            <a:avLst/>
          </a:prstGeom>
          <a:solidFill>
            <a:schemeClr val="accent6">
              <a:lumMod val="40000"/>
              <a:lumOff val="60000"/>
            </a:schemeClr>
          </a:solidFill>
        </p:spPr>
        <p:txBody>
          <a:bodyPr wrap="square" rtlCol="0">
            <a:spAutoFit/>
          </a:bodyPr>
          <a:lstStyle/>
          <a:p>
            <a:pPr algn="ctr"/>
            <a:r>
              <a:rPr lang="zh-CN" altLang="en-US" dirty="0" smtClean="0">
                <a:latin typeface="+mn-ea"/>
              </a:rPr>
              <a:t>中軸線從故宮到天安門到人民英雄紀念碑</a:t>
            </a:r>
            <a:endParaRPr lang="zh-HK" altLang="en-US" dirty="0">
              <a:latin typeface="+mn-ea"/>
            </a:endParaRPr>
          </a:p>
        </p:txBody>
      </p:sp>
    </p:spTree>
    <p:extLst>
      <p:ext uri="{BB962C8B-B14F-4D97-AF65-F5344CB8AC3E}">
        <p14:creationId xmlns:p14="http://schemas.microsoft.com/office/powerpoint/2010/main" val="16345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4130</TotalTime>
  <Words>2632</Words>
  <Application>Microsoft Office PowerPoint</Application>
  <PresentationFormat>如螢幕大小 (4:3)</PresentationFormat>
  <Paragraphs>189</Paragraphs>
  <Slides>28</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28</vt:i4>
      </vt:variant>
    </vt:vector>
  </HeadingPairs>
  <TitlesOfParts>
    <vt:vector size="37" baseType="lpstr">
      <vt:lpstr>Adobe 繁黑體 Std B</vt:lpstr>
      <vt:lpstr>宋体</vt:lpstr>
      <vt:lpstr>宋体</vt:lpstr>
      <vt:lpstr>微軟正黑體</vt:lpstr>
      <vt:lpstr>新細明體</vt:lpstr>
      <vt:lpstr>Arial</vt:lpstr>
      <vt:lpstr>Calibri</vt:lpstr>
      <vt:lpstr>Times New Roman</vt:lpstr>
      <vt:lpstr>Office 佈景主題</vt:lpstr>
      <vt:lpstr>PowerPoint 簡報</vt:lpstr>
      <vt:lpstr>人民英雄紀念碑建造的提出及過程</vt:lpstr>
      <vt:lpstr>PowerPoint 簡報</vt:lpstr>
      <vt:lpstr>PowerPoint 簡報</vt:lpstr>
      <vt:lpstr>PowerPoint 簡報</vt:lpstr>
      <vt:lpstr>人民英雄紀念碑的籌備</vt:lpstr>
      <vt:lpstr>建築部分</vt:lpstr>
      <vt:lpstr>以下徵集的設計圖，你喜歡哪一個？你認為國家領導會喜歡哪一個？</vt:lpstr>
      <vt:lpstr>PowerPoint 簡報</vt:lpstr>
      <vt:lpstr>PowerPoint 簡報</vt:lpstr>
      <vt:lpstr>PowerPoint 簡報</vt:lpstr>
      <vt:lpstr>思考問題：關於紀念碑頂的設計，引起過很大的爭論，更引起周恩來的注意。雕塑家希望以群像為頂，被建築師反駁，最終選用平坦而四面斜的建築頂。你認為用群像為頂有什麼問題？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GLi</dc:creator>
  <cp:lastModifiedBy>YEUNG, Sze-wai</cp:lastModifiedBy>
  <cp:revision>371</cp:revision>
  <cp:lastPrinted>2017-12-29T00:45:40Z</cp:lastPrinted>
  <dcterms:created xsi:type="dcterms:W3CDTF">2017-06-03T05:58:31Z</dcterms:created>
  <dcterms:modified xsi:type="dcterms:W3CDTF">2019-02-25T06:30:12Z</dcterms:modified>
</cp:coreProperties>
</file>