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3" r:id="rId2"/>
    <p:sldId id="308" r:id="rId3"/>
    <p:sldId id="313" r:id="rId4"/>
    <p:sldId id="314" r:id="rId5"/>
    <p:sldId id="311" r:id="rId6"/>
    <p:sldId id="312" r:id="rId7"/>
    <p:sldId id="315" r:id="rId8"/>
    <p:sldId id="316" r:id="rId9"/>
    <p:sldId id="294" r:id="rId10"/>
    <p:sldId id="317" r:id="rId11"/>
    <p:sldId id="324" r:id="rId12"/>
    <p:sldId id="318" r:id="rId13"/>
    <p:sldId id="319" r:id="rId14"/>
    <p:sldId id="310" r:id="rId15"/>
    <p:sldId id="320" r:id="rId16"/>
    <p:sldId id="300" r:id="rId17"/>
    <p:sldId id="266" r:id="rId18"/>
    <p:sldId id="321" r:id="rId19"/>
    <p:sldId id="322" r:id="rId20"/>
    <p:sldId id="32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C6"/>
    <a:srgbClr val="FAF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0" autoAdjust="0"/>
    <p:restoredTop sz="94261" autoAdjust="0"/>
  </p:normalViewPr>
  <p:slideViewPr>
    <p:cSldViewPr>
      <p:cViewPr varScale="1">
        <p:scale>
          <a:sx n="109" d="100"/>
          <a:sy n="109" d="100"/>
        </p:scale>
        <p:origin x="17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385C7-A916-4E49-B539-90FF88B98ED5}" type="datetimeFigureOut">
              <a:rPr lang="en-US" smtClean="0"/>
              <a:t>2/20/2019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B41FF-A57B-4102-988B-26E6F2512EC3}" type="slidenum">
              <a:rPr lang="en-US" smtClean="0"/>
              <a:t>‹#›</a:t>
            </a:fld>
            <a:endParaRPr lang="en-US"/>
          </a:p>
        </p:txBody>
      </p:sp>
    </p:spTree>
    <p:extLst>
      <p:ext uri="{BB962C8B-B14F-4D97-AF65-F5344CB8AC3E}">
        <p14:creationId xmlns:p14="http://schemas.microsoft.com/office/powerpoint/2010/main" val="291693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434B41FF-A57B-4102-988B-26E6F2512EC3}" type="slidenum">
              <a:rPr lang="en-US" smtClean="0"/>
              <a:t>1</a:t>
            </a:fld>
            <a:endParaRPr lang="en-US"/>
          </a:p>
        </p:txBody>
      </p:sp>
    </p:spTree>
    <p:extLst>
      <p:ext uri="{BB962C8B-B14F-4D97-AF65-F5344CB8AC3E}">
        <p14:creationId xmlns:p14="http://schemas.microsoft.com/office/powerpoint/2010/main" val="170275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B41FF-A57B-4102-988B-26E6F2512EC3}" type="slidenum">
              <a:rPr lang="en-US" smtClean="0"/>
              <a:t>13</a:t>
            </a:fld>
            <a:endParaRPr lang="en-US"/>
          </a:p>
        </p:txBody>
      </p:sp>
    </p:spTree>
    <p:extLst>
      <p:ext uri="{BB962C8B-B14F-4D97-AF65-F5344CB8AC3E}">
        <p14:creationId xmlns:p14="http://schemas.microsoft.com/office/powerpoint/2010/main" val="209652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6A8C6-03A8-4EC8-9026-533F84C08342}"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37771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A8C6-03A8-4EC8-9026-533F84C08342}"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523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A8C6-03A8-4EC8-9026-533F84C08342}"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9565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6A8C6-03A8-4EC8-9026-533F84C08342}"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1835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6A8C6-03A8-4EC8-9026-533F84C08342}"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414241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6A8C6-03A8-4EC8-9026-533F84C08342}"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3692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6A8C6-03A8-4EC8-9026-533F84C08342}"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1319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6A8C6-03A8-4EC8-9026-533F84C08342}"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51849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6A8C6-03A8-4EC8-9026-533F84C08342}"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77481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6A8C6-03A8-4EC8-9026-533F84C08342}"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316625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6A8C6-03A8-4EC8-9026-533F84C08342}"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34122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6A8C6-03A8-4EC8-9026-533F84C08342}" type="datetimeFigureOut">
              <a:rPr lang="en-US" smtClean="0"/>
              <a:t>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460A-90C7-4EAA-986D-DC505BA003E2}" type="slidenum">
              <a:rPr lang="en-US" smtClean="0"/>
              <a:t>‹#›</a:t>
            </a:fld>
            <a:endParaRPr lang="en-US"/>
          </a:p>
        </p:txBody>
      </p:sp>
    </p:spTree>
    <p:extLst>
      <p:ext uri="{BB962C8B-B14F-4D97-AF65-F5344CB8AC3E}">
        <p14:creationId xmlns:p14="http://schemas.microsoft.com/office/powerpoint/2010/main" val="243310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youtube.com/watch?v=a7ivqZvEXhY" TargetMode="External"/><Relationship Id="rId4" Type="http://schemas.openxmlformats.org/officeDocument/2006/relationships/hyperlink" Target="https://youtu.be/SRBuwhaUc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youtube.com/watch?v=ublSTk6kNdI"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pUR_RysiK7Q?list=PL1NHrQ_aWZ9Z81-brtTirAyfbJbs9_Q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 y="1"/>
            <a:ext cx="5714999" cy="7620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smtClean="0">
                <a:latin typeface="Adobe 繁黑體 Std B" pitchFamily="34" charset="-128"/>
                <a:ea typeface="Adobe 繁黑體 Std B" pitchFamily="34" charset="-128"/>
              </a:rPr>
              <a:t>黃色歌曲</a:t>
            </a:r>
            <a:r>
              <a:rPr lang="zh-TW" altLang="en-US" sz="3200" dirty="0" smtClean="0">
                <a:latin typeface="Adobe 繁黑體 Std B" pitchFamily="34" charset="-128"/>
                <a:ea typeface="Adobe 繁黑體 Std B" pitchFamily="34" charset="-128"/>
              </a:rPr>
              <a:t>：</a:t>
            </a:r>
            <a:r>
              <a:rPr lang="zh-TW" altLang="en-US" sz="3200" b="1" dirty="0" smtClean="0">
                <a:latin typeface="Adobe 繁黑體 Std B" pitchFamily="34" charset="-128"/>
                <a:ea typeface="Adobe 繁黑體 Std B" pitchFamily="34" charset="-128"/>
              </a:rPr>
              <a:t>偷</a:t>
            </a:r>
            <a:r>
              <a:rPr lang="zh-TW" altLang="en-US" sz="3200" dirty="0" smtClean="0">
                <a:latin typeface="Adobe 繁黑體 Std B" pitchFamily="34" charset="-128"/>
                <a:ea typeface="Adobe 繁黑體 Std B" pitchFamily="34" charset="-128"/>
              </a:rPr>
              <a:t>聽鄧麗君的日子</a:t>
            </a:r>
            <a:endParaRPr lang="en-US" sz="3200" dirty="0">
              <a:solidFill>
                <a:srgbClr val="FFFF00"/>
              </a:solidFill>
              <a:latin typeface="Adobe 繁黑體 Std B" pitchFamily="34" charset="-128"/>
              <a:ea typeface="Adobe 繁黑體 Std B" pitchFamily="34" charset="-128"/>
            </a:endParaRPr>
          </a:p>
        </p:txBody>
      </p:sp>
      <p:sp>
        <p:nvSpPr>
          <p:cNvPr id="3" name="Subtitle 4"/>
          <p:cNvSpPr txBox="1">
            <a:spLocks/>
          </p:cNvSpPr>
          <p:nvPr/>
        </p:nvSpPr>
        <p:spPr>
          <a:xfrm>
            <a:off x="3352800" y="609509"/>
            <a:ext cx="3581400" cy="457200"/>
          </a:xfrm>
          <a:prstGeom prst="rect">
            <a:avLst/>
          </a:prstGeom>
          <a:solidFill>
            <a:schemeClr val="tx2">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smtClean="0">
                <a:solidFill>
                  <a:schemeClr val="tx1">
                    <a:lumMod val="75000"/>
                    <a:lumOff val="25000"/>
                  </a:schemeClr>
                </a:solidFill>
                <a:latin typeface="Adobe 繁黑體 Std B" pitchFamily="34" charset="-128"/>
                <a:ea typeface="Adobe 繁黑體 Std B" pitchFamily="34" charset="-128"/>
              </a:rPr>
              <a:t>相關課題：中國改革開放</a:t>
            </a:r>
            <a:endParaRPr lang="en-US" sz="2400" dirty="0">
              <a:solidFill>
                <a:schemeClr val="tx1">
                  <a:lumMod val="75000"/>
                  <a:lumOff val="25000"/>
                </a:schemeClr>
              </a:solidFill>
              <a:latin typeface="Adobe 繁黑體 Std B" pitchFamily="34" charset="-128"/>
              <a:ea typeface="Adobe 繁黑體 Std B" pitchFamily="34" charset="-128"/>
            </a:endParaRPr>
          </a:p>
        </p:txBody>
      </p:sp>
      <p:sp>
        <p:nvSpPr>
          <p:cNvPr id="4" name="TextBox 3"/>
          <p:cNvSpPr txBox="1"/>
          <p:nvPr/>
        </p:nvSpPr>
        <p:spPr>
          <a:xfrm>
            <a:off x="4528" y="841972"/>
            <a:ext cx="9144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總論</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76200" y="1433096"/>
            <a:ext cx="5562600" cy="50167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sz="1600" dirty="0">
                <a:latin typeface="Calibri" panose="020F0502020204030204" pitchFamily="34" charset="0"/>
                <a:ea typeface="SimSun" panose="02010600030101010101" pitchFamily="2" charset="-122"/>
                <a:cs typeface="Calibri" panose="020F0502020204030204" pitchFamily="34" charset="0"/>
              </a:rPr>
              <a:t>1978</a:t>
            </a:r>
            <a:r>
              <a:rPr lang="zh-TW" altLang="en-US" sz="1600" dirty="0">
                <a:latin typeface="Calibri" panose="020F0502020204030204" pitchFamily="34" charset="0"/>
                <a:ea typeface="SimSun" panose="02010600030101010101" pitchFamily="2" charset="-122"/>
                <a:cs typeface="Calibri" panose="020F0502020204030204" pitchFamily="34" charset="0"/>
              </a:rPr>
              <a:t>年</a:t>
            </a:r>
            <a:r>
              <a:rPr lang="zh-TW" altLang="en-US" sz="1600" dirty="0">
                <a:latin typeface="SimSun" panose="02010600030101010101" pitchFamily="2" charset="-122"/>
                <a:ea typeface="SimSun" panose="02010600030101010101" pitchFamily="2" charset="-122"/>
              </a:rPr>
              <a:t>的中共十一屆三中全會，確定了改革開放作為國家的基本發展方針。在市場經濟之下，文化活動也隨即蓬勃起來。</a:t>
            </a:r>
            <a:r>
              <a:rPr lang="en-US" altLang="zh-TW" sz="1600" dirty="0">
                <a:latin typeface="Calibri" panose="020F0502020204030204" pitchFamily="34" charset="0"/>
                <a:ea typeface="SimSun" panose="02010600030101010101" pitchFamily="2" charset="-122"/>
                <a:cs typeface="Calibri" panose="020F0502020204030204" pitchFamily="34" charset="0"/>
              </a:rPr>
              <a:t>1980</a:t>
            </a:r>
            <a:r>
              <a:rPr lang="zh-TW" altLang="en-US" sz="1600" dirty="0">
                <a:latin typeface="SimSun" panose="02010600030101010101" pitchFamily="2" charset="-122"/>
                <a:ea typeface="SimSun" panose="02010600030101010101" pitchFamily="2" charset="-122"/>
              </a:rPr>
              <a:t>年代初，台灣歌星鄧麗君的歌曲風靡了中國大陸，她柔弱的聲線，表達著對人、對家鄉的情感，衝擊著中共數十年那種陽剛式的革命歌曲，與當時的中國領導人鄧小平一起成為老百姓熟悉的名字，並流傳著「白天聽老鄧，晚上聽小鄧」、「只愛小鄧，不愛老鄧」等語。不過，一些極左分子，認為這是社會主義下的</a:t>
            </a:r>
            <a:r>
              <a:rPr lang="zh-TW" altLang="en-US" sz="1600" dirty="0" smtClean="0">
                <a:latin typeface="SimSun" panose="02010600030101010101" pitchFamily="2" charset="-122"/>
                <a:ea typeface="SimSun" panose="02010600030101010101" pitchFamily="2" charset="-122"/>
              </a:rPr>
              <a:t>靡靡之音</a:t>
            </a:r>
            <a:r>
              <a:rPr lang="zh-CN" altLang="en-US" sz="1600" dirty="0" smtClean="0">
                <a:latin typeface="SimSun" panose="02010600030101010101" pitchFamily="2" charset="-122"/>
                <a:ea typeface="SimSun" panose="02010600030101010101" pitchFamily="2" charset="-122"/>
              </a:rPr>
              <a:t>、</a:t>
            </a:r>
            <a:r>
              <a:rPr lang="zh-TW" altLang="en-US" sz="1600" dirty="0" smtClean="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黃色音樂」 ，</a:t>
            </a:r>
            <a:r>
              <a:rPr lang="zh-TW" altLang="en-US" sz="1600" dirty="0" smtClean="0">
                <a:solidFill>
                  <a:schemeClr val="tx1"/>
                </a:solidFill>
                <a:latin typeface="SimSun" panose="02010600030101010101" pitchFamily="2" charset="-122"/>
                <a:ea typeface="SimSun" panose="02010600030101010101" pitchFamily="2" charset="-122"/>
              </a:rPr>
              <a:t>一度</a:t>
            </a:r>
            <a:r>
              <a:rPr lang="zh-TW" altLang="en-US" sz="1600" dirty="0" smtClean="0">
                <a:latin typeface="SimSun" panose="02010600030101010101" pitchFamily="2" charset="-122"/>
                <a:ea typeface="SimSun" panose="02010600030101010101" pitchFamily="2" charset="-122"/>
              </a:rPr>
              <a:t>禁止</a:t>
            </a:r>
            <a:r>
              <a:rPr lang="zh-TW" altLang="en-US" sz="1600" dirty="0">
                <a:latin typeface="SimSun" panose="02010600030101010101" pitchFamily="2" charset="-122"/>
                <a:ea typeface="SimSun" panose="02010600030101010101" pitchFamily="2" charset="-122"/>
              </a:rPr>
              <a:t>流播</a:t>
            </a:r>
            <a:r>
              <a:rPr lang="zh-TW" altLang="en-US" sz="1600" dirty="0" smtClean="0">
                <a:latin typeface="SimSun" panose="02010600030101010101" pitchFamily="2" charset="-122"/>
                <a:ea typeface="SimSun" panose="02010600030101010101" pitchFamily="2" charset="-122"/>
              </a:rPr>
              <a:t>。雖然如此</a:t>
            </a:r>
            <a:r>
              <a:rPr lang="zh-TW" altLang="en-US" sz="1600" dirty="0">
                <a:latin typeface="SimSun" panose="02010600030101010101" pitchFamily="2" charset="-122"/>
                <a:ea typeface="SimSun" panose="02010600030101010101" pitchFamily="2" charset="-122"/>
              </a:rPr>
              <a:t>，不少老百姓還是託</a:t>
            </a:r>
            <a:r>
              <a:rPr lang="zh-TW" altLang="en-US" sz="1600" dirty="0" smtClean="0">
                <a:latin typeface="SimSun" panose="02010600030101010101" pitchFamily="2" charset="-122"/>
                <a:ea typeface="SimSun" panose="02010600030101010101" pitchFamily="2" charset="-122"/>
              </a:rPr>
              <a:t>港台的</a:t>
            </a:r>
            <a:r>
              <a:rPr lang="zh-TW" altLang="en-US" sz="1600" dirty="0">
                <a:latin typeface="SimSun" panose="02010600030101010101" pitchFamily="2" charset="-122"/>
                <a:ea typeface="SimSun" panose="02010600030101010101" pitchFamily="2" charset="-122"/>
              </a:rPr>
              <a:t>親戚朋友偷偷把鄧麗君的卡式</a:t>
            </a:r>
            <a:r>
              <a:rPr lang="zh-TW" altLang="en-US" sz="1600" dirty="0" smtClean="0">
                <a:latin typeface="SimSun" panose="02010600030101010101" pitchFamily="2" charset="-122"/>
                <a:ea typeface="SimSun" panose="02010600030101010101" pitchFamily="2" charset="-122"/>
              </a:rPr>
              <a:t>錄音帶運到</a:t>
            </a:r>
            <a:r>
              <a:rPr lang="zh-TW" altLang="en-US" sz="1600" dirty="0">
                <a:latin typeface="SimSun" panose="02010600030101010101" pitchFamily="2" charset="-122"/>
                <a:ea typeface="SimSun" panose="02010600030101010101" pitchFamily="2" charset="-122"/>
              </a:rPr>
              <a:t>大陸去</a:t>
            </a:r>
            <a:r>
              <a:rPr lang="zh-TW" altLang="en-US" sz="1600" dirty="0" smtClean="0">
                <a:latin typeface="SimSun" panose="02010600030101010101" pitchFamily="2" charset="-122"/>
                <a:ea typeface="SimSun" panose="02010600030101010101" pitchFamily="2" charset="-122"/>
              </a:rPr>
              <a:t>。從</a:t>
            </a:r>
            <a:r>
              <a:rPr lang="zh-TW" altLang="en-US" sz="1600" dirty="0">
                <a:latin typeface="SimSun" panose="02010600030101010101" pitchFamily="2" charset="-122"/>
                <a:ea typeface="SimSun" panose="02010600030101010101" pitchFamily="2" charset="-122"/>
              </a:rPr>
              <a:t>這股“鄧旋風”，可以透視改革開放初期的社會轉變，以及</a:t>
            </a:r>
            <a:r>
              <a:rPr lang="zh-TW" altLang="en-US" sz="1600" dirty="0" smtClean="0">
                <a:latin typeface="SimSun" panose="02010600030101010101" pitchFamily="2" charset="-122"/>
                <a:ea typeface="SimSun" panose="02010600030101010101" pitchFamily="2" charset="-122"/>
              </a:rPr>
              <a:t>港台流行</a:t>
            </a:r>
            <a:r>
              <a:rPr lang="zh-TW" altLang="en-US" sz="1600" dirty="0">
                <a:latin typeface="SimSun" panose="02010600030101010101" pitchFamily="2" charset="-122"/>
                <a:ea typeface="SimSun" panose="02010600030101010101" pitchFamily="2" charset="-122"/>
              </a:rPr>
              <a:t>文化對大陸的衝擊</a:t>
            </a:r>
            <a:r>
              <a:rPr lang="zh-TW" altLang="en-US" sz="1600" dirty="0" smtClean="0">
                <a:latin typeface="SimSun" panose="02010600030101010101" pitchFamily="2" charset="-122"/>
                <a:ea typeface="SimSun" panose="02010600030101010101" pitchFamily="2" charset="-122"/>
              </a:rPr>
              <a:t>。</a:t>
            </a:r>
            <a:endParaRPr lang="en-US" altLang="zh-TW" sz="1600" dirty="0" smtClean="0">
              <a:latin typeface="SimSun" panose="02010600030101010101" pitchFamily="2" charset="-122"/>
              <a:ea typeface="SimSun" panose="02010600030101010101" pitchFamily="2" charset="-122"/>
            </a:endParaRPr>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a:p>
          <a:p>
            <a:endParaRPr lang="en-US" altLang="zh-CN" sz="1600" dirty="0">
              <a:latin typeface="SimSun" panose="02010600030101010101" pitchFamily="2" charset="-122"/>
              <a:ea typeface="SimSun" panose="02010600030101010101" pitchFamily="2" charset="-122"/>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5773615" y="1433096"/>
            <a:ext cx="3276600" cy="5007966"/>
          </a:xfrm>
          <a:prstGeom prst="rect">
            <a:avLst/>
          </a:prstGeom>
          <a:noFill/>
          <a:ln>
            <a:noFill/>
          </a:ln>
        </p:spPr>
      </p:pic>
      <p:sp>
        <p:nvSpPr>
          <p:cNvPr id="6" name="矩形 5"/>
          <p:cNvSpPr/>
          <p:nvPr/>
        </p:nvSpPr>
        <p:spPr>
          <a:xfrm>
            <a:off x="93785" y="4648200"/>
            <a:ext cx="4572000" cy="1354217"/>
          </a:xfrm>
          <a:prstGeom prst="rect">
            <a:avLst/>
          </a:prstGeom>
        </p:spPr>
        <p:txBody>
          <a:bodyPr>
            <a:spAutoFit/>
          </a:bodyPr>
          <a:lstStyle/>
          <a:p>
            <a:r>
              <a:rPr lang="zh-CN" altLang="en-US" sz="1600" dirty="0">
                <a:latin typeface="SimSun" panose="02010600030101010101" pitchFamily="2" charset="-122"/>
                <a:ea typeface="SimSun" panose="02010600030101010101" pitchFamily="2" charset="-122"/>
              </a:rPr>
              <a:t>在</a:t>
            </a:r>
            <a:r>
              <a:rPr lang="zh-TW" altLang="en-US" sz="1600" dirty="0">
                <a:latin typeface="SimSun" panose="02010600030101010101" pitchFamily="2" charset="-122"/>
                <a:ea typeface="SimSun" panose="02010600030101010101" pitchFamily="2" charset="-122"/>
              </a:rPr>
              <a:t>本部分</a:t>
            </a:r>
            <a:r>
              <a:rPr lang="zh-CN" altLang="en-US" sz="1600" dirty="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你</a:t>
            </a:r>
            <a:r>
              <a:rPr lang="zh-CN" altLang="en-US" sz="1600" dirty="0">
                <a:latin typeface="SimSun" panose="02010600030101010101" pitchFamily="2" charset="-122"/>
                <a:ea typeface="SimSun" panose="02010600030101010101" pitchFamily="2" charset="-122"/>
              </a:rPr>
              <a:t>將可以學到：</a:t>
            </a:r>
            <a:endParaRPr lang="en-US" altLang="zh-CN" sz="1600" dirty="0">
              <a:latin typeface="SimSun" panose="02010600030101010101" pitchFamily="2" charset="-122"/>
              <a:ea typeface="SimSun" panose="02010600030101010101" pitchFamily="2" charset="-122"/>
            </a:endParaRPr>
          </a:p>
          <a:p>
            <a:endParaRPr lang="en-US" altLang="zh-CN" sz="1600" dirty="0">
              <a:latin typeface="SimSun" panose="02010600030101010101" pitchFamily="2" charset="-122"/>
              <a:ea typeface="SimSun" panose="02010600030101010101" pitchFamily="2" charset="-122"/>
            </a:endParaRPr>
          </a:p>
          <a:p>
            <a:r>
              <a:rPr lang="en-US" altLang="zh-TW" sz="1600" dirty="0">
                <a:ea typeface="SimSun" panose="02010600030101010101" pitchFamily="2" charset="-122"/>
              </a:rPr>
              <a:t>1. </a:t>
            </a:r>
            <a:r>
              <a:rPr lang="zh-TW" altLang="en-US" sz="1600" dirty="0">
                <a:latin typeface="SimSun" panose="02010600030101010101" pitchFamily="2" charset="-122"/>
                <a:ea typeface="SimSun" panose="02010600030101010101" pitchFamily="2" charset="-122"/>
              </a:rPr>
              <a:t>改革開放下社會風氣的變化</a:t>
            </a:r>
            <a:endParaRPr lang="en-US" altLang="zh-TW" sz="1600" dirty="0">
              <a:ea typeface="SimSun" panose="02010600030101010101" pitchFamily="2" charset="-122"/>
            </a:endParaRPr>
          </a:p>
          <a:p>
            <a:r>
              <a:rPr lang="en-US" altLang="zh-TW" sz="1600" dirty="0">
                <a:ea typeface="SimSun" panose="02010600030101010101" pitchFamily="2" charset="-122"/>
              </a:rPr>
              <a:t>2. </a:t>
            </a:r>
            <a:r>
              <a:rPr lang="zh-TW" altLang="en-US" sz="1600" dirty="0">
                <a:latin typeface="SimSun" panose="02010600030101010101" pitchFamily="2" charset="-122"/>
                <a:ea typeface="SimSun" panose="02010600030101010101" pitchFamily="2" charset="-122"/>
              </a:rPr>
              <a:t>政治變動對社會的影響</a:t>
            </a:r>
            <a:endParaRPr lang="en-US" altLang="zh-TW" sz="1600" dirty="0">
              <a:ea typeface="SimSun" panose="02010600030101010101" pitchFamily="2" charset="-122"/>
            </a:endParaRPr>
          </a:p>
          <a:p>
            <a:r>
              <a:rPr lang="en-US" altLang="zh-TW" sz="1600" dirty="0">
                <a:ea typeface="SimSun" panose="02010600030101010101" pitchFamily="2" charset="-122"/>
              </a:rPr>
              <a:t>3. </a:t>
            </a:r>
            <a:r>
              <a:rPr lang="zh-TW" altLang="en-US" sz="1600" dirty="0">
                <a:latin typeface="SimSun" panose="02010600030101010101" pitchFamily="2" charset="-122"/>
                <a:ea typeface="SimSun" panose="02010600030101010101" pitchFamily="2" charset="-122"/>
              </a:rPr>
              <a:t>文藝與政治的關係</a:t>
            </a:r>
            <a:endParaRPr lang="en-US" altLang="zh-CN"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841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988" y="195070"/>
            <a:ext cx="4748212" cy="1631216"/>
          </a:xfrm>
          <a:prstGeom prst="rect">
            <a:avLst/>
          </a:prstGeom>
          <a:noFill/>
          <a:ln>
            <a:solidFill>
              <a:schemeClr val="accent1"/>
            </a:solidFill>
          </a:ln>
        </p:spPr>
        <p:txBody>
          <a:bodyPr wrap="square" rtlCol="0">
            <a:spAutoFit/>
          </a:bodyPr>
          <a:lstStyle/>
          <a:p>
            <a:r>
              <a:rPr lang="zh-CN" altLang="en-US" dirty="0" smtClean="0"/>
              <a:t>隨著</a:t>
            </a:r>
            <a:r>
              <a:rPr lang="en-US" altLang="zh-CN" dirty="0" smtClean="0"/>
              <a:t>1978</a:t>
            </a:r>
            <a:r>
              <a:rPr lang="zh-CN" altLang="en-US" dirty="0" smtClean="0"/>
              <a:t>年的改革經濟開放，中國的國門也正式向世界敞開，各種各樣、五顏六色的港台（香港、</a:t>
            </a:r>
            <a:r>
              <a:rPr lang="zh-TW" altLang="en-US" dirty="0" smtClean="0">
                <a:latin typeface="SimSun" panose="02010600030101010101" pitchFamily="2" charset="-122"/>
                <a:ea typeface="SimSun" panose="02010600030101010101" pitchFamily="2" charset="-122"/>
              </a:rPr>
              <a:t>台</a:t>
            </a:r>
            <a:r>
              <a:rPr lang="zh-CN" altLang="en-US" dirty="0" smtClean="0"/>
              <a:t>灣）服裝款式也開始湧入中國市場，中國民眾深埋了幾十年的愛美之心迅速萌發，其中兩個時尚便是蛤蟆鏡和喇叭褲。</a:t>
            </a:r>
            <a:r>
              <a:rPr lang="zh-CN" altLang="en-US" sz="1000" dirty="0" smtClean="0"/>
              <a:t>（印象中國，頁</a:t>
            </a:r>
            <a:r>
              <a:rPr lang="en-US" altLang="zh-CN" sz="1000" dirty="0" smtClean="0"/>
              <a:t>13-14</a:t>
            </a:r>
            <a:r>
              <a:rPr lang="zh-CN" altLang="en-US" sz="1000" dirty="0" smtClean="0"/>
              <a:t>）</a:t>
            </a:r>
            <a:endParaRPr lang="zh-HK" altLang="en-US" sz="1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3830"/>
            <a:ext cx="3862388"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 y="529055"/>
            <a:ext cx="3982498" cy="584775"/>
          </a:xfrm>
          <a:prstGeom prst="rect">
            <a:avLst/>
          </a:prstGeom>
          <a:noFill/>
          <a:ln>
            <a:solidFill>
              <a:schemeClr val="accent2">
                <a:lumMod val="60000"/>
                <a:lumOff val="40000"/>
              </a:schemeClr>
            </a:solidFill>
          </a:ln>
        </p:spPr>
        <p:txBody>
          <a:bodyPr wrap="square" rtlCol="0">
            <a:spAutoFit/>
          </a:bodyPr>
          <a:lstStyle/>
          <a:p>
            <a:r>
              <a:rPr lang="zh-CN" altLang="en-US" sz="1600" dirty="0" smtClean="0"/>
              <a:t>許多年輕人已經厭倦了灰、藍、綠的單一色調，追求戴太陽眼鏡和穿喇叭褲的時尚。</a:t>
            </a:r>
            <a:endParaRPr lang="zh-HK" altLang="en-US" sz="1600" dirty="0"/>
          </a:p>
        </p:txBody>
      </p:sp>
      <p:sp>
        <p:nvSpPr>
          <p:cNvPr id="8" name="TextBox 7"/>
          <p:cNvSpPr txBox="1"/>
          <p:nvPr/>
        </p:nvSpPr>
        <p:spPr>
          <a:xfrm>
            <a:off x="4391025" y="2263972"/>
            <a:ext cx="3205162" cy="307777"/>
          </a:xfrm>
          <a:prstGeom prst="rect">
            <a:avLst/>
          </a:prstGeom>
          <a:noFill/>
        </p:spPr>
        <p:txBody>
          <a:bodyPr wrap="square" rtlCol="0">
            <a:spAutoFit/>
          </a:bodyPr>
          <a:lstStyle/>
          <a:p>
            <a:r>
              <a:rPr lang="zh-CN" altLang="en-US" sz="1400" dirty="0" smtClean="0"/>
              <a:t>太陽眼鏡（當時</a:t>
            </a:r>
            <a:r>
              <a:rPr lang="zh-CN" altLang="en-US" sz="1400" dirty="0"/>
              <a:t>稱為「蛤蟆鏡」）</a:t>
            </a:r>
            <a:endParaRPr lang="zh-HK" altLang="en-US" sz="1400" dirty="0"/>
          </a:p>
        </p:txBody>
      </p:sp>
      <p:cxnSp>
        <p:nvCxnSpPr>
          <p:cNvPr id="14" name="Straight Connector 13"/>
          <p:cNvCxnSpPr/>
          <p:nvPr/>
        </p:nvCxnSpPr>
        <p:spPr>
          <a:xfrm>
            <a:off x="3133725" y="2417861"/>
            <a:ext cx="1295400"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243262" y="2582762"/>
            <a:ext cx="2209800" cy="398562"/>
          </a:xfrm>
          <a:prstGeom prst="bentConnector3">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19724" y="2836959"/>
            <a:ext cx="2809875" cy="307777"/>
          </a:xfrm>
          <a:prstGeom prst="rect">
            <a:avLst/>
          </a:prstGeom>
          <a:noFill/>
        </p:spPr>
        <p:txBody>
          <a:bodyPr wrap="square" rtlCol="0">
            <a:spAutoFit/>
          </a:bodyPr>
          <a:lstStyle/>
          <a:p>
            <a:r>
              <a:rPr lang="zh-CN" altLang="en-US" sz="1400" dirty="0" smtClean="0"/>
              <a:t>燙髮，並選擇自己喜愛的髮式</a:t>
            </a:r>
            <a:endParaRPr lang="zh-HK" altLang="en-US" sz="1400" dirty="0"/>
          </a:p>
        </p:txBody>
      </p:sp>
      <p:cxnSp>
        <p:nvCxnSpPr>
          <p:cNvPr id="19" name="Straight Connector 18"/>
          <p:cNvCxnSpPr/>
          <p:nvPr/>
        </p:nvCxnSpPr>
        <p:spPr>
          <a:xfrm>
            <a:off x="3276600" y="3763100"/>
            <a:ext cx="1009650"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8162" y="3501490"/>
            <a:ext cx="4329113" cy="523220"/>
          </a:xfrm>
          <a:prstGeom prst="rect">
            <a:avLst/>
          </a:prstGeom>
          <a:noFill/>
        </p:spPr>
        <p:txBody>
          <a:bodyPr wrap="square" rtlCol="0">
            <a:spAutoFit/>
          </a:bodyPr>
          <a:lstStyle/>
          <a:p>
            <a:r>
              <a:rPr lang="zh-CN" altLang="en-US" sz="1400" dirty="0" smtClean="0"/>
              <a:t>注重衣服的設計，白色的上衣也開始流行（婦女白色上衣因有可能透現內衣，</a:t>
            </a:r>
            <a:r>
              <a:rPr lang="zh-TW" altLang="en-US" sz="1400" dirty="0" smtClean="0"/>
              <a:t>「</a:t>
            </a:r>
            <a:r>
              <a:rPr lang="zh-CN" altLang="en-US" sz="1400" dirty="0" smtClean="0"/>
              <a:t>文革</a:t>
            </a:r>
            <a:r>
              <a:rPr lang="zh-TW" altLang="en-US" sz="1400" dirty="0"/>
              <a:t>」</a:t>
            </a:r>
            <a:r>
              <a:rPr lang="zh-CN" altLang="en-US" sz="1400" dirty="0" smtClean="0"/>
              <a:t>時是禁忌）。</a:t>
            </a:r>
            <a:endParaRPr lang="zh-HK" altLang="en-US" sz="1400" dirty="0"/>
          </a:p>
        </p:txBody>
      </p:sp>
      <p:cxnSp>
        <p:nvCxnSpPr>
          <p:cNvPr id="22" name="Straight Connector 21"/>
          <p:cNvCxnSpPr/>
          <p:nvPr/>
        </p:nvCxnSpPr>
        <p:spPr>
          <a:xfrm>
            <a:off x="3352800" y="5791200"/>
            <a:ext cx="1114425"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5677900"/>
            <a:ext cx="4343400" cy="307777"/>
          </a:xfrm>
          <a:prstGeom prst="rect">
            <a:avLst/>
          </a:prstGeom>
          <a:noFill/>
        </p:spPr>
        <p:txBody>
          <a:bodyPr wrap="square" rtlCol="0">
            <a:spAutoFit/>
          </a:bodyPr>
          <a:lstStyle/>
          <a:p>
            <a:r>
              <a:rPr lang="zh-CN" altLang="en-US" sz="1400" dirty="0" smtClean="0"/>
              <a:t>褲口尺寸要明顯大於膝蓋的尺寸，才合喇叭褲的潮流。</a:t>
            </a:r>
            <a:endParaRPr lang="zh-HK" altLang="en-US" sz="1400" dirty="0"/>
          </a:p>
        </p:txBody>
      </p:sp>
      <p:cxnSp>
        <p:nvCxnSpPr>
          <p:cNvPr id="25" name="Elbow Connector 24"/>
          <p:cNvCxnSpPr/>
          <p:nvPr/>
        </p:nvCxnSpPr>
        <p:spPr>
          <a:xfrm>
            <a:off x="2185988" y="3696226"/>
            <a:ext cx="2259806" cy="1180574"/>
          </a:xfrm>
          <a:prstGeom prst="bentConnector3">
            <a:avLst>
              <a:gd name="adj1" fmla="val -158"/>
            </a:avLst>
          </a:prstGeom>
          <a:ln w="19050">
            <a:solidFill>
              <a:schemeClr val="accent3">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95800" y="4724400"/>
            <a:ext cx="4090988" cy="738664"/>
          </a:xfrm>
          <a:prstGeom prst="rect">
            <a:avLst/>
          </a:prstGeom>
          <a:noFill/>
        </p:spPr>
        <p:txBody>
          <a:bodyPr wrap="square" rtlCol="0">
            <a:spAutoFit/>
          </a:bodyPr>
          <a:lstStyle/>
          <a:p>
            <a:r>
              <a:rPr lang="zh-CN" altLang="en-US" sz="1400" dirty="0" smtClean="0"/>
              <a:t>卡式錄音機，舞會必備。這個雙卡式，更可以將一盒錄音帶，錄製到另一盒空帶，這是當代流行的翻版行為。</a:t>
            </a:r>
            <a:endParaRPr lang="zh-HK" altLang="en-US" sz="1400" dirty="0"/>
          </a:p>
        </p:txBody>
      </p:sp>
      <p:sp>
        <p:nvSpPr>
          <p:cNvPr id="29" name="TextBox 28"/>
          <p:cNvSpPr txBox="1"/>
          <p:nvPr/>
        </p:nvSpPr>
        <p:spPr>
          <a:xfrm>
            <a:off x="330994" y="6287494"/>
            <a:ext cx="3657600" cy="523220"/>
          </a:xfrm>
          <a:prstGeom prst="rect">
            <a:avLst/>
          </a:prstGeom>
          <a:noFill/>
        </p:spPr>
        <p:txBody>
          <a:bodyPr wrap="square" rtlCol="0">
            <a:spAutoFit/>
          </a:bodyPr>
          <a:lstStyle/>
          <a:p>
            <a:r>
              <a:rPr lang="zh-CN" altLang="en-US" sz="1400" dirty="0" smtClean="0"/>
              <a:t>改革開放初期留著長髮、穿著喇叭褲、提著錄音機</a:t>
            </a:r>
            <a:r>
              <a:rPr lang="zh-CN" altLang="en-US" sz="1400" dirty="0"/>
              <a:t>的「</a:t>
            </a:r>
            <a:r>
              <a:rPr lang="zh-CN" altLang="en-US" sz="1400" dirty="0" smtClean="0"/>
              <a:t>新</a:t>
            </a:r>
            <a:r>
              <a:rPr lang="zh-CN" altLang="en-US" sz="1400" dirty="0"/>
              <a:t>青年」 。 </a:t>
            </a:r>
            <a:r>
              <a:rPr lang="zh-CN" altLang="en-US" sz="1000" dirty="0" smtClean="0"/>
              <a:t>（互聯網照片）</a:t>
            </a:r>
            <a:endParaRPr lang="zh-HK" altLang="en-US" sz="1000" dirty="0"/>
          </a:p>
        </p:txBody>
      </p:sp>
      <p:sp>
        <p:nvSpPr>
          <p:cNvPr id="24" name="TextBox 1"/>
          <p:cNvSpPr txBox="1"/>
          <p:nvPr/>
        </p:nvSpPr>
        <p:spPr>
          <a:xfrm>
            <a:off x="12192" y="0"/>
            <a:ext cx="3982498"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改革開放下中國社會的變化</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3082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0" grpId="0"/>
      <p:bldP spid="2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373380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被</a:t>
            </a:r>
            <a:r>
              <a:rPr lang="zh-TW" altLang="en-US" sz="2400" b="1" dirty="0">
                <a:latin typeface="Adobe 繁黑體 Std B" pitchFamily="34" charset="-128"/>
                <a:ea typeface="Adobe 繁黑體 Std B" pitchFamily="34" charset="-128"/>
              </a:rPr>
              <a:t>偷</a:t>
            </a:r>
            <a:r>
              <a:rPr lang="zh-TW" altLang="en-US" sz="2400" dirty="0" smtClean="0">
                <a:latin typeface="Adobe 繁黑體 Std B" pitchFamily="34" charset="-128"/>
                <a:ea typeface="Adobe 繁黑體 Std B" pitchFamily="34" charset="-128"/>
              </a:rPr>
              <a:t>聽的</a:t>
            </a:r>
            <a:r>
              <a:rPr lang="zh-CN" altLang="en-US" sz="2400" dirty="0" smtClean="0">
                <a:latin typeface="Adobe 繁黑體 Std B" pitchFamily="34" charset="-128"/>
                <a:ea typeface="Adobe 繁黑體 Std B" pitchFamily="34" charset="-128"/>
              </a:rPr>
              <a:t>鄧麗君</a:t>
            </a:r>
            <a:r>
              <a:rPr lang="zh-TW" altLang="en-US" sz="2400" dirty="0" smtClean="0">
                <a:latin typeface="Adobe 繁黑體 Std B" pitchFamily="34" charset="-128"/>
                <a:ea typeface="Adobe 繁黑體 Std B" pitchFamily="34" charset="-128"/>
              </a:rPr>
              <a:t>：</a:t>
            </a:r>
            <a:r>
              <a:rPr lang="zh-CN" altLang="en-US" sz="2400" dirty="0" smtClean="0">
                <a:latin typeface="Adobe 繁黑體 Std B" pitchFamily="34" charset="-128"/>
                <a:ea typeface="Adobe 繁黑體 Std B" pitchFamily="34" charset="-128"/>
              </a:rPr>
              <a:t>靡靡之音</a:t>
            </a:r>
            <a:endParaRPr lang="zh-HK" altLang="en-US" sz="2400" dirty="0">
              <a:latin typeface="Adobe 繁黑體 Std B" pitchFamily="34" charset="-128"/>
              <a:ea typeface="Adobe 繁黑體 Std B" pitchFamily="34" charset="-128"/>
            </a:endParaRPr>
          </a:p>
        </p:txBody>
      </p:sp>
      <p:sp>
        <p:nvSpPr>
          <p:cNvPr id="2" name="TextBox 1"/>
          <p:cNvSpPr txBox="1"/>
          <p:nvPr/>
        </p:nvSpPr>
        <p:spPr>
          <a:xfrm>
            <a:off x="76200" y="609600"/>
            <a:ext cx="8686800" cy="1323439"/>
          </a:xfrm>
          <a:prstGeom prst="rect">
            <a:avLst/>
          </a:prstGeom>
          <a:solidFill>
            <a:schemeClr val="bg2">
              <a:lumMod val="90000"/>
            </a:schemeClr>
          </a:solidFill>
          <a:ln>
            <a:solidFill>
              <a:schemeClr val="bg2">
                <a:lumMod val="90000"/>
              </a:schemeClr>
            </a:solidFill>
          </a:ln>
        </p:spPr>
        <p:txBody>
          <a:bodyPr wrap="square" rtlCol="0">
            <a:spAutoFit/>
          </a:bodyPr>
          <a:lstStyle/>
          <a:p>
            <a:r>
              <a:rPr lang="zh-CN" altLang="en-US" sz="1600" dirty="0"/>
              <a:t>鄧麗</a:t>
            </a:r>
            <a:r>
              <a:rPr lang="zh-CN" altLang="en-US" sz="1600" dirty="0" smtClean="0"/>
              <a:t>君的父親叫作鄧樞，</a:t>
            </a:r>
            <a:r>
              <a:rPr lang="en-US" altLang="zh-CN" sz="1600" dirty="0" smtClean="0"/>
              <a:t>1921</a:t>
            </a:r>
            <a:r>
              <a:rPr lang="zh-CN" altLang="en-US" sz="1600" dirty="0" smtClean="0"/>
              <a:t>年出生，祖籍河北省大名縣，任國民政府河北軍團的少尉。</a:t>
            </a:r>
            <a:r>
              <a:rPr lang="en-US" altLang="zh-CN" sz="1600" dirty="0" smtClean="0"/>
              <a:t>1948</a:t>
            </a:r>
            <a:r>
              <a:rPr lang="zh-CN" altLang="en-US" sz="1600" dirty="0" smtClean="0"/>
              <a:t>年末，國共內戰失利，鄧樞亦隨國民黨遷</a:t>
            </a:r>
            <a:r>
              <a:rPr lang="zh-TW" altLang="en-US" sz="1600" dirty="0" smtClean="0">
                <a:latin typeface="SimSun" panose="02010600030101010101" pitchFamily="2" charset="-122"/>
                <a:ea typeface="SimSun" panose="02010600030101010101" pitchFamily="2" charset="-122"/>
              </a:rPr>
              <a:t>台</a:t>
            </a:r>
            <a:r>
              <a:rPr lang="zh-CN" altLang="en-US" sz="1600" dirty="0" smtClean="0"/>
              <a:t>，先駐</a:t>
            </a:r>
            <a:r>
              <a:rPr lang="zh-TW" altLang="en-US" sz="1600" dirty="0" smtClean="0">
                <a:latin typeface="SimSun" panose="02010600030101010101" pitchFamily="2" charset="-122"/>
                <a:ea typeface="SimSun" panose="02010600030101010101" pitchFamily="2" charset="-122"/>
              </a:rPr>
              <a:t>台</a:t>
            </a:r>
            <a:r>
              <a:rPr lang="zh-CN" altLang="en-US" sz="1600" dirty="0" smtClean="0"/>
              <a:t>南，</a:t>
            </a:r>
            <a:r>
              <a:rPr lang="en-US" altLang="zh-CN" sz="1600" dirty="0" smtClean="0"/>
              <a:t>1952</a:t>
            </a:r>
            <a:r>
              <a:rPr lang="zh-CN" altLang="en-US" sz="1600" dirty="0" smtClean="0"/>
              <a:t>年升為中尉，翌年生鄧麗君。</a:t>
            </a:r>
            <a:endParaRPr lang="en-US" altLang="zh-CN" sz="1600" dirty="0"/>
          </a:p>
          <a:p>
            <a:endParaRPr lang="en-US" altLang="zh-CN" sz="1600" dirty="0" smtClean="0"/>
          </a:p>
          <a:p>
            <a:r>
              <a:rPr lang="en-US" altLang="zh-CN" sz="1600" dirty="0" smtClean="0"/>
              <a:t>1964</a:t>
            </a:r>
            <a:r>
              <a:rPr lang="zh-CN" altLang="en-US" sz="1600" dirty="0" smtClean="0"/>
              <a:t>年，鄧麗君以</a:t>
            </a:r>
            <a:r>
              <a:rPr lang="en-US" altLang="zh-CN" sz="1600" dirty="0" smtClean="0"/>
              <a:t>11</a:t>
            </a:r>
            <a:r>
              <a:rPr lang="zh-CN" altLang="en-US" sz="1600" dirty="0" smtClean="0"/>
              <a:t>歲之齡在中華廣播電台舉辦的黃梅調歌唱大賽贏得冠軍，</a:t>
            </a:r>
            <a:r>
              <a:rPr lang="en-US" altLang="zh-CN" sz="1600" dirty="0" smtClean="0"/>
              <a:t>1967</a:t>
            </a:r>
            <a:r>
              <a:rPr lang="zh-CN" altLang="en-US" sz="1600" dirty="0" smtClean="0"/>
              <a:t>年</a:t>
            </a:r>
            <a:r>
              <a:rPr lang="zh-TW" altLang="en-US" sz="1600" dirty="0" smtClean="0"/>
              <a:t>發行</a:t>
            </a:r>
            <a:r>
              <a:rPr lang="zh-TW" altLang="en-US" sz="1600" dirty="0"/>
              <a:t>第一張個人唱片專輯</a:t>
            </a:r>
            <a:r>
              <a:rPr lang="zh-TW" altLang="en-US" sz="1600" dirty="0" smtClean="0"/>
              <a:t>，</a:t>
            </a:r>
            <a:r>
              <a:rPr lang="zh-CN" altLang="en-US" sz="1600" dirty="0" smtClean="0"/>
              <a:t>並</a:t>
            </a:r>
            <a:r>
              <a:rPr lang="zh-TW" altLang="en-US" sz="1600" dirty="0" smtClean="0"/>
              <a:t>於</a:t>
            </a:r>
            <a:r>
              <a:rPr lang="en-US" altLang="zh-TW" sz="1600" dirty="0"/>
              <a:t>1970</a:t>
            </a:r>
            <a:r>
              <a:rPr lang="zh-TW" altLang="en-US" sz="1600" dirty="0"/>
              <a:t>至</a:t>
            </a:r>
            <a:r>
              <a:rPr lang="en-US" altLang="zh-TW" sz="1600" dirty="0"/>
              <a:t>80</a:t>
            </a:r>
            <a:r>
              <a:rPr lang="zh-TW" altLang="en-US" sz="1600" dirty="0"/>
              <a:t>年代之間達到事業</a:t>
            </a:r>
            <a:r>
              <a:rPr lang="zh-TW" altLang="en-US" sz="1600" dirty="0" smtClean="0"/>
              <a:t>高峰</a:t>
            </a:r>
            <a:r>
              <a:rPr lang="zh-CN" altLang="en-US" sz="1600" dirty="0" smtClean="0"/>
              <a:t>。</a:t>
            </a:r>
            <a:r>
              <a:rPr lang="en-US" altLang="zh-CN" sz="1600" dirty="0" smtClean="0"/>
              <a:t>1995</a:t>
            </a:r>
            <a:r>
              <a:rPr lang="zh-CN" altLang="en-US" sz="1600" dirty="0" smtClean="0"/>
              <a:t>年因哮喘病逝世，終年</a:t>
            </a:r>
            <a:r>
              <a:rPr lang="en-US" altLang="zh-CN" sz="1600" dirty="0" smtClean="0"/>
              <a:t>42</a:t>
            </a:r>
            <a:r>
              <a:rPr lang="zh-CN" altLang="en-US" sz="1600" dirty="0" smtClean="0"/>
              <a:t>歲。</a:t>
            </a:r>
            <a:endParaRPr lang="zh-HK" altLang="en-US" sz="1600" dirty="0"/>
          </a:p>
        </p:txBody>
      </p:sp>
      <p:sp>
        <p:nvSpPr>
          <p:cNvPr id="3" name="TextBox 2"/>
          <p:cNvSpPr txBox="1"/>
          <p:nvPr/>
        </p:nvSpPr>
        <p:spPr>
          <a:xfrm>
            <a:off x="3124200" y="2054237"/>
            <a:ext cx="5867400" cy="4780062"/>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altLang="zh-CN" sz="1600" dirty="0" smtClean="0"/>
              <a:t>1979</a:t>
            </a:r>
            <a:r>
              <a:rPr lang="zh-CN" altLang="en-US" sz="1600" dirty="0" smtClean="0"/>
              <a:t>年</a:t>
            </a:r>
            <a:r>
              <a:rPr lang="en-US" altLang="zh-CN" sz="1600" dirty="0" smtClean="0"/>
              <a:t>9</a:t>
            </a:r>
            <a:r>
              <a:rPr lang="zh-CN" altLang="en-US" sz="1600" dirty="0" smtClean="0"/>
              <a:t>月</a:t>
            </a:r>
            <a:r>
              <a:rPr lang="zh-CN" altLang="en-US" sz="1600" dirty="0" smtClean="0">
                <a:latin typeface="+mn-ea"/>
              </a:rPr>
              <a:t>，鄧</a:t>
            </a:r>
            <a:r>
              <a:rPr lang="zh-CN" altLang="en-US" sz="1600" dirty="0">
                <a:latin typeface="+mn-ea"/>
              </a:rPr>
              <a:t>麗</a:t>
            </a:r>
            <a:r>
              <a:rPr lang="zh-CN" altLang="en-US" sz="1600" dirty="0" smtClean="0">
                <a:latin typeface="+mn-ea"/>
              </a:rPr>
              <a:t>君的專輯</a:t>
            </a:r>
            <a:r>
              <a:rPr lang="en-US" altLang="zh-CN" sz="1600" dirty="0" smtClean="0">
                <a:latin typeface="+mn-ea"/>
              </a:rPr>
              <a:t>《</a:t>
            </a:r>
            <a:r>
              <a:rPr lang="zh-CN" altLang="en-US" sz="1600" dirty="0">
                <a:latin typeface="+mn-ea"/>
              </a:rPr>
              <a:t>難</a:t>
            </a:r>
            <a:r>
              <a:rPr lang="zh-CN" altLang="en-US" sz="1600" dirty="0" smtClean="0">
                <a:latin typeface="+mn-ea"/>
              </a:rPr>
              <a:t>忘的一天</a:t>
            </a:r>
            <a:r>
              <a:rPr lang="en-US" altLang="zh-CN" sz="1600" dirty="0" smtClean="0">
                <a:latin typeface="+mn-ea"/>
              </a:rPr>
              <a:t>》</a:t>
            </a:r>
            <a:r>
              <a:rPr lang="zh-CN" altLang="en-US" sz="1600" dirty="0" smtClean="0">
                <a:latin typeface="+mn-ea"/>
              </a:rPr>
              <a:t>發行，其中一首歌</a:t>
            </a:r>
            <a:r>
              <a:rPr lang="zh-CN" altLang="en-US" sz="1600" dirty="0">
                <a:latin typeface="+mn-ea"/>
              </a:rPr>
              <a:t>叫作</a:t>
            </a:r>
            <a:r>
              <a:rPr lang="en-US" altLang="zh-CN" sz="1600" dirty="0" smtClean="0">
                <a:latin typeface="+mn-ea"/>
              </a:rPr>
              <a:t>〈</a:t>
            </a:r>
            <a:r>
              <a:rPr lang="zh-CN" altLang="en-US" sz="1600" dirty="0" smtClean="0">
                <a:latin typeface="+mn-ea"/>
              </a:rPr>
              <a:t>甜蜜蜜</a:t>
            </a:r>
            <a:r>
              <a:rPr lang="en-US" altLang="zh-CN" sz="1600" dirty="0" smtClean="0">
                <a:latin typeface="+mn-ea"/>
              </a:rPr>
              <a:t>〉</a:t>
            </a:r>
            <a:r>
              <a:rPr lang="zh-CN" altLang="en-US" sz="1600" dirty="0" smtClean="0">
                <a:latin typeface="+mn-ea"/>
              </a:rPr>
              <a:t>。</a:t>
            </a:r>
            <a:r>
              <a:rPr lang="en-US" altLang="zh-CN" sz="1600" dirty="0" smtClean="0">
                <a:latin typeface="+mn-ea"/>
              </a:rPr>
              <a:t>〈</a:t>
            </a:r>
            <a:r>
              <a:rPr lang="zh-CN" altLang="en-US" sz="1600" dirty="0">
                <a:latin typeface="+mn-ea"/>
              </a:rPr>
              <a:t>甜蜜蜜</a:t>
            </a:r>
            <a:r>
              <a:rPr lang="en-US" altLang="zh-CN" sz="1600" dirty="0" smtClean="0">
                <a:latin typeface="+mn-ea"/>
              </a:rPr>
              <a:t>〉</a:t>
            </a:r>
            <a:r>
              <a:rPr lang="zh-CN" altLang="en-US" sz="1600" dirty="0">
                <a:latin typeface="+mn-ea"/>
              </a:rPr>
              <a:t>原曲取自蘇門答臘民謠，由莊奴重新填詞，由鄧麗君主唱。 </a:t>
            </a:r>
            <a:r>
              <a:rPr lang="zh-CN" altLang="en-US" sz="1600" dirty="0" smtClean="0">
                <a:latin typeface="+mn-ea"/>
              </a:rPr>
              <a:t>「甜蜜蜜，你笑的甜蜜蜜，好像花兒開在春風裏</a:t>
            </a:r>
            <a:r>
              <a:rPr lang="en-US" altLang="zh-CN" sz="1600" dirty="0" smtClean="0">
                <a:latin typeface="+mn-ea"/>
              </a:rPr>
              <a:t>……”</a:t>
            </a:r>
            <a:r>
              <a:rPr lang="zh-CN" altLang="en-US" sz="1600" dirty="0" smtClean="0">
                <a:latin typeface="+mn-ea"/>
              </a:rPr>
              <a:t>鄧麗君甜美清新的形象和歌聲，瞬間征服了聽慣了雄壯旋律的國人。王先生，現時已經約</a:t>
            </a:r>
            <a:r>
              <a:rPr lang="en-US" altLang="zh-CN" sz="1600" dirty="0" smtClean="0"/>
              <a:t>60</a:t>
            </a:r>
            <a:r>
              <a:rPr lang="zh-CN" altLang="en-US" sz="1600" dirty="0" smtClean="0"/>
              <a:t>歲</a:t>
            </a:r>
            <a:r>
              <a:rPr lang="zh-CN" altLang="en-US" sz="1600" dirty="0" smtClean="0">
                <a:latin typeface="+mn-ea"/>
              </a:rPr>
              <a:t>了，還記得當年的感受：</a:t>
            </a:r>
            <a:endParaRPr lang="en-US" altLang="zh-CN" sz="1600" dirty="0" smtClean="0">
              <a:latin typeface="+mn-ea"/>
            </a:endParaRPr>
          </a:p>
          <a:p>
            <a:endParaRPr lang="en-US" altLang="zh-CN" sz="1600" dirty="0">
              <a:latin typeface="+mn-ea"/>
            </a:endParaRPr>
          </a:p>
          <a:p>
            <a:r>
              <a:rPr lang="zh-CN" altLang="en-US" sz="1600" dirty="0" smtClean="0">
                <a:latin typeface="+mn-ea"/>
              </a:rPr>
              <a:t>「那時候半夜躺在床上，把收音機開得小小的，幾乎成了我睡覺前必做的功課。有一次晚上，忽然就聽到了</a:t>
            </a:r>
            <a:r>
              <a:rPr lang="en-US" altLang="zh-CN" sz="1600" dirty="0" smtClean="0">
                <a:latin typeface="+mn-ea"/>
              </a:rPr>
              <a:t>〈</a:t>
            </a:r>
            <a:r>
              <a:rPr lang="zh-CN" altLang="en-US" sz="1600" dirty="0" smtClean="0">
                <a:latin typeface="+mn-ea"/>
              </a:rPr>
              <a:t>甜蜜蜜</a:t>
            </a:r>
            <a:r>
              <a:rPr lang="en-US" altLang="zh-CN" sz="1600" dirty="0" smtClean="0">
                <a:latin typeface="+mn-ea"/>
              </a:rPr>
              <a:t>〉</a:t>
            </a:r>
            <a:r>
              <a:rPr lang="zh-CN" altLang="en-US" sz="1600" dirty="0" smtClean="0">
                <a:latin typeface="+mn-ea"/>
              </a:rPr>
              <a:t>的調子，感覺整個世界一下子就安靜了，怎麼會有這麼乾淨甜美的聲音！當時還不知道是誰唱的。第二天就跟朋友說起這件事，他們也都聽到了，大家的感受那麼一致。有個朋友說是鄧麗君，我們才開始關注鄧麗君，開始聽她的歌。」（印象中國，頁</a:t>
            </a:r>
            <a:r>
              <a:rPr lang="en-US" altLang="zh-CN" sz="1600" dirty="0" smtClean="0"/>
              <a:t>218</a:t>
            </a:r>
            <a:r>
              <a:rPr lang="zh-CN" altLang="en-US" sz="1600" dirty="0" smtClean="0">
                <a:latin typeface="+mn-ea"/>
              </a:rPr>
              <a:t>）</a:t>
            </a:r>
            <a:endParaRPr lang="en-US" altLang="zh-CN" sz="1600" dirty="0" smtClean="0">
              <a:latin typeface="+mn-ea"/>
            </a:endParaRPr>
          </a:p>
          <a:p>
            <a:endParaRPr lang="en-US" altLang="zh-CN" sz="1600" dirty="0">
              <a:latin typeface="+mn-ea"/>
            </a:endParaRPr>
          </a:p>
          <a:p>
            <a:r>
              <a:rPr lang="zh-CN" altLang="en-US" sz="1600" dirty="0" smtClean="0">
                <a:latin typeface="+mn-ea"/>
              </a:rPr>
              <a:t>內地掀起了鄧麗君熱。這時中國</a:t>
            </a:r>
            <a:r>
              <a:rPr lang="zh-CN" altLang="en-US" sz="1600" dirty="0">
                <a:latin typeface="+mn-ea"/>
              </a:rPr>
              <a:t>剛</a:t>
            </a:r>
            <a:r>
              <a:rPr lang="zh-CN" altLang="en-US" sz="1600" dirty="0" smtClean="0">
                <a:latin typeface="+mn-ea"/>
              </a:rPr>
              <a:t>剛進行改革開放，文化管制仍然嚴格，何況鄧麗君是</a:t>
            </a:r>
            <a:r>
              <a:rPr lang="zh-TW" altLang="en-US" sz="1600" dirty="0" smtClean="0">
                <a:latin typeface="SimSun" panose="02010600030101010101" pitchFamily="2" charset="-122"/>
                <a:ea typeface="SimSun" panose="02010600030101010101" pitchFamily="2" charset="-122"/>
              </a:rPr>
              <a:t>台</a:t>
            </a:r>
            <a:r>
              <a:rPr lang="zh-CN" altLang="en-US" sz="1600" dirty="0" smtClean="0">
                <a:latin typeface="+mn-ea"/>
              </a:rPr>
              <a:t>灣歌手。於是國內老百姓通過不同的渠道（例如偷聽國外的電台廣播，以及偷運錄音帶返國內）聽鄧麗君的歌曲。人們評：“</a:t>
            </a:r>
            <a:r>
              <a:rPr lang="zh-CN" altLang="en-US" sz="1600" dirty="0">
                <a:latin typeface="+mn-ea"/>
              </a:rPr>
              <a:t>白天聽老鄧，晚上聽小鄧</a:t>
            </a:r>
            <a:r>
              <a:rPr lang="zh-CN" altLang="en-US" sz="1600" dirty="0" smtClean="0">
                <a:latin typeface="+mn-ea"/>
              </a:rPr>
              <a:t>”。老鄧是鄧小平，小鄧則是鄧麗君。保守的老幹部</a:t>
            </a:r>
            <a:r>
              <a:rPr lang="zh-CN" altLang="en-US" sz="1600" dirty="0">
                <a:latin typeface="+mn-ea"/>
              </a:rPr>
              <a:t>開始</a:t>
            </a:r>
            <a:r>
              <a:rPr lang="zh-CN" altLang="en-US" sz="1600" dirty="0" smtClean="0">
                <a:latin typeface="+mn-ea"/>
              </a:rPr>
              <a:t>感到不對勁</a:t>
            </a:r>
            <a:r>
              <a:rPr lang="en-US" altLang="zh-CN" sz="1600" dirty="0" smtClean="0">
                <a:latin typeface="+mn-ea"/>
              </a:rPr>
              <a:t>!</a:t>
            </a:r>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4236"/>
            <a:ext cx="2819400" cy="4727563"/>
          </a:xfrm>
          <a:prstGeom prst="rect">
            <a:avLst/>
          </a:prstGeom>
          <a:noFill/>
          <a:ln>
            <a:noFill/>
          </a:ln>
        </p:spPr>
      </p:pic>
    </p:spTree>
    <p:extLst>
      <p:ext uri="{BB962C8B-B14F-4D97-AF65-F5344CB8AC3E}">
        <p14:creationId xmlns:p14="http://schemas.microsoft.com/office/powerpoint/2010/main" val="34662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3962400" cy="413467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212142" cy="556260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52400"/>
            <a:ext cx="24384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東方紅</a:t>
            </a:r>
            <a:r>
              <a:rPr lang="en-US" altLang="zh-CN" sz="2400" dirty="0" smtClean="0">
                <a:latin typeface="Adobe 繁黑體 Std B" pitchFamily="34" charset="-128"/>
                <a:ea typeface="Adobe 繁黑體 Std B" pitchFamily="34" charset="-128"/>
              </a:rPr>
              <a:t>vs</a:t>
            </a:r>
            <a:r>
              <a:rPr lang="zh-CN" altLang="en-US" sz="2400" dirty="0" smtClean="0">
                <a:latin typeface="Adobe 繁黑體 Std B" pitchFamily="34" charset="-128"/>
                <a:ea typeface="Adobe 繁黑體 Std B" pitchFamily="34" charset="-128"/>
              </a:rPr>
              <a:t>甜蜜蜜</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228600" y="4972878"/>
            <a:ext cx="4114800" cy="307777"/>
          </a:xfrm>
          <a:prstGeom prst="rect">
            <a:avLst/>
          </a:prstGeom>
          <a:noFill/>
        </p:spPr>
        <p:txBody>
          <a:bodyPr wrap="square" rtlCol="0">
            <a:spAutoFit/>
          </a:bodyPr>
          <a:lstStyle/>
          <a:p>
            <a:r>
              <a:rPr lang="zh-CN" altLang="en-US" sz="1400" dirty="0" smtClean="0"/>
              <a:t>聽唱：</a:t>
            </a:r>
            <a:r>
              <a:rPr lang="en-US" altLang="zh-CN" sz="1400" dirty="0" smtClean="0">
                <a:hlinkClick r:id="rId4"/>
              </a:rPr>
              <a:t>https</a:t>
            </a:r>
            <a:r>
              <a:rPr lang="en-US" altLang="zh-CN" sz="1400" dirty="0">
                <a:hlinkClick r:id="rId4"/>
              </a:rPr>
              <a:t>://</a:t>
            </a:r>
            <a:r>
              <a:rPr lang="en-US" altLang="zh-CN" sz="1400" dirty="0" smtClean="0">
                <a:hlinkClick r:id="rId4"/>
              </a:rPr>
              <a:t>youtu.be/SRBuwhaUczA</a:t>
            </a:r>
            <a:r>
              <a:rPr lang="zh-CN" altLang="en-US" sz="1400" dirty="0" smtClean="0"/>
              <a:t> </a:t>
            </a:r>
            <a:endParaRPr lang="zh-HK" altLang="en-US" sz="1400" dirty="0"/>
          </a:p>
        </p:txBody>
      </p:sp>
      <p:sp>
        <p:nvSpPr>
          <p:cNvPr id="10" name="TextBox 9"/>
          <p:cNvSpPr txBox="1"/>
          <p:nvPr/>
        </p:nvSpPr>
        <p:spPr>
          <a:xfrm>
            <a:off x="4572000" y="6411153"/>
            <a:ext cx="4419600" cy="307777"/>
          </a:xfrm>
          <a:prstGeom prst="rect">
            <a:avLst/>
          </a:prstGeom>
          <a:noFill/>
        </p:spPr>
        <p:txBody>
          <a:bodyPr wrap="square" rtlCol="0">
            <a:spAutoFit/>
          </a:bodyPr>
          <a:lstStyle/>
          <a:p>
            <a:r>
              <a:rPr lang="zh-CN" altLang="en-US" sz="1400" dirty="0" smtClean="0"/>
              <a:t>聽唱：</a:t>
            </a:r>
            <a:r>
              <a:rPr lang="en-US" altLang="zh-CN" sz="1400" dirty="0" smtClean="0">
                <a:hlinkClick r:id="rId5"/>
              </a:rPr>
              <a:t>https</a:t>
            </a:r>
            <a:r>
              <a:rPr lang="en-US" altLang="zh-CN" sz="1400" dirty="0">
                <a:hlinkClick r:id="rId5"/>
              </a:rPr>
              <a:t>://</a:t>
            </a:r>
            <a:r>
              <a:rPr lang="en-US" altLang="zh-CN" sz="1400" dirty="0" smtClean="0">
                <a:hlinkClick r:id="rId5"/>
              </a:rPr>
              <a:t>www.youtube.com/watch?v=a7ivqZvEXhY</a:t>
            </a:r>
            <a:r>
              <a:rPr lang="en-US" altLang="zh-CN" sz="1400" dirty="0" smtClean="0"/>
              <a:t> </a:t>
            </a:r>
            <a:endParaRPr lang="zh-HK" altLang="en-US" sz="1400" dirty="0"/>
          </a:p>
        </p:txBody>
      </p:sp>
      <p:sp>
        <p:nvSpPr>
          <p:cNvPr id="5" name="TextBox 4"/>
          <p:cNvSpPr txBox="1"/>
          <p:nvPr/>
        </p:nvSpPr>
        <p:spPr>
          <a:xfrm>
            <a:off x="266700" y="5280655"/>
            <a:ext cx="3924300" cy="1384995"/>
          </a:xfrm>
          <a:prstGeom prst="rect">
            <a:avLst/>
          </a:prstGeom>
          <a:solidFill>
            <a:schemeClr val="accent2">
              <a:lumMod val="20000"/>
              <a:lumOff val="80000"/>
            </a:schemeClr>
          </a:solid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問題：</a:t>
            </a:r>
            <a:endParaRPr lang="en-US" altLang="zh-CN" sz="1600" dirty="0" smtClean="0">
              <a:latin typeface="SimSun" panose="02010600030101010101" pitchFamily="2" charset="-122"/>
              <a:ea typeface="SimSun" panose="02010600030101010101" pitchFamily="2" charset="-122"/>
            </a:endParaRPr>
          </a:p>
          <a:p>
            <a:r>
              <a:rPr lang="zh-CN" altLang="en-US" sz="1600" dirty="0" smtClean="0"/>
              <a:t>文革時期最流行的</a:t>
            </a:r>
            <a:r>
              <a:rPr lang="en-US" altLang="zh-CN" sz="1600" dirty="0" smtClean="0"/>
              <a:t>〈</a:t>
            </a:r>
            <a:r>
              <a:rPr lang="zh-CN" altLang="en-US" sz="1600" dirty="0" smtClean="0"/>
              <a:t>東方紅</a:t>
            </a:r>
            <a:r>
              <a:rPr lang="en-US" altLang="zh-CN" sz="1600" dirty="0" smtClean="0"/>
              <a:t>〉</a:t>
            </a:r>
            <a:r>
              <a:rPr lang="zh-CN" altLang="en-US" sz="1600" dirty="0" smtClean="0"/>
              <a:t>與鄧麗君的</a:t>
            </a:r>
            <a:r>
              <a:rPr lang="en-US" altLang="zh-CN" sz="1600" dirty="0" smtClean="0"/>
              <a:t>〈</a:t>
            </a:r>
            <a:r>
              <a:rPr lang="zh-CN" altLang="en-US" sz="1600" dirty="0" smtClean="0"/>
              <a:t>甜蜜蜜</a:t>
            </a:r>
            <a:r>
              <a:rPr lang="en-US" altLang="zh-CN" sz="1600" dirty="0" smtClean="0"/>
              <a:t>〉</a:t>
            </a:r>
            <a:r>
              <a:rPr lang="zh-CN" altLang="en-US" sz="1600" dirty="0" smtClean="0"/>
              <a:t>，你認為它們分別歌頌什麼人</a:t>
            </a:r>
            <a:r>
              <a:rPr lang="en-US" altLang="zh-TW" sz="1600" dirty="0">
                <a:latin typeface="SimSun" panose="02010600030101010101" pitchFamily="2" charset="-122"/>
                <a:ea typeface="SimSun" panose="02010600030101010101" pitchFamily="2" charset="-122"/>
              </a:rPr>
              <a:t>?</a:t>
            </a:r>
            <a:endParaRPr lang="en-US" altLang="zh-CN" sz="1600" dirty="0" smtClean="0"/>
          </a:p>
          <a:p>
            <a:endParaRPr lang="en-US" altLang="zh-HK" sz="1200" dirty="0" smtClean="0">
              <a:solidFill>
                <a:srgbClr val="C00000"/>
              </a:solidFill>
            </a:endParaRPr>
          </a:p>
          <a:p>
            <a:endParaRPr lang="en-US" altLang="zh-HK" sz="1200" dirty="0" smtClean="0">
              <a:solidFill>
                <a:srgbClr val="C00000"/>
              </a:solidFill>
            </a:endParaRPr>
          </a:p>
          <a:p>
            <a:endParaRPr lang="en-US" altLang="zh-HK" sz="1200" dirty="0">
              <a:solidFill>
                <a:srgbClr val="C00000"/>
              </a:solidFill>
            </a:endParaRPr>
          </a:p>
        </p:txBody>
      </p:sp>
      <p:sp>
        <p:nvSpPr>
          <p:cNvPr id="2" name="矩形 1"/>
          <p:cNvSpPr/>
          <p:nvPr/>
        </p:nvSpPr>
        <p:spPr>
          <a:xfrm>
            <a:off x="173883" y="6055091"/>
            <a:ext cx="4572000" cy="307777"/>
          </a:xfrm>
          <a:prstGeom prst="rect">
            <a:avLst/>
          </a:prstGeom>
        </p:spPr>
        <p:txBody>
          <a:bodyPr>
            <a:spAutoFit/>
          </a:bodyPr>
          <a:lstStyle/>
          <a:p>
            <a:r>
              <a:rPr lang="zh-CN" altLang="en-US" sz="1400" dirty="0" smtClean="0">
                <a:solidFill>
                  <a:srgbClr val="C00000"/>
                </a:solidFill>
              </a:rPr>
              <a:t>（</a:t>
            </a:r>
            <a:r>
              <a:rPr lang="en-US" altLang="zh-CN" sz="1400" dirty="0" smtClean="0">
                <a:solidFill>
                  <a:srgbClr val="C00000"/>
                </a:solidFill>
              </a:rPr>
              <a:t>〈</a:t>
            </a:r>
            <a:r>
              <a:rPr lang="zh-CN" altLang="en-US" sz="1400" dirty="0">
                <a:solidFill>
                  <a:srgbClr val="C00000"/>
                </a:solidFill>
              </a:rPr>
              <a:t>東方紅</a:t>
            </a:r>
            <a:r>
              <a:rPr lang="en-US" altLang="zh-CN" sz="1400" dirty="0">
                <a:solidFill>
                  <a:srgbClr val="C00000"/>
                </a:solidFill>
              </a:rPr>
              <a:t>〉 </a:t>
            </a:r>
            <a:r>
              <a:rPr lang="zh-CN" altLang="en-US" sz="1400" dirty="0">
                <a:solidFill>
                  <a:srgbClr val="C00000"/>
                </a:solidFill>
              </a:rPr>
              <a:t>：毛澤東； </a:t>
            </a:r>
            <a:r>
              <a:rPr lang="en-US" altLang="zh-CN" sz="1400" dirty="0">
                <a:solidFill>
                  <a:srgbClr val="C00000"/>
                </a:solidFill>
              </a:rPr>
              <a:t>〈</a:t>
            </a:r>
            <a:r>
              <a:rPr lang="zh-CN" altLang="en-US" sz="1400" dirty="0">
                <a:solidFill>
                  <a:srgbClr val="C00000"/>
                </a:solidFill>
              </a:rPr>
              <a:t>甜蜜蜜</a:t>
            </a:r>
            <a:r>
              <a:rPr lang="en-US" altLang="zh-CN" sz="1400" dirty="0">
                <a:solidFill>
                  <a:srgbClr val="C00000"/>
                </a:solidFill>
              </a:rPr>
              <a:t>〉 </a:t>
            </a:r>
            <a:r>
              <a:rPr lang="zh-CN" altLang="en-US" sz="1400" dirty="0">
                <a:solidFill>
                  <a:srgbClr val="C00000"/>
                </a:solidFill>
              </a:rPr>
              <a:t>：情侶）</a:t>
            </a:r>
            <a:endParaRPr lang="en-US" altLang="zh-CN" sz="1400" dirty="0">
              <a:solidFill>
                <a:srgbClr val="C00000"/>
              </a:solidFill>
            </a:endParaRPr>
          </a:p>
        </p:txBody>
      </p:sp>
      <p:sp>
        <p:nvSpPr>
          <p:cNvPr id="3" name="矩形 2"/>
          <p:cNvSpPr/>
          <p:nvPr/>
        </p:nvSpPr>
        <p:spPr>
          <a:xfrm>
            <a:off x="266700" y="6327096"/>
            <a:ext cx="3775393" cy="338554"/>
          </a:xfrm>
          <a:prstGeom prst="rect">
            <a:avLst/>
          </a:prstGeom>
        </p:spPr>
        <p:txBody>
          <a:bodyPr wrap="none">
            <a:spAutoFit/>
          </a:bodyPr>
          <a:lstStyle/>
          <a:p>
            <a:r>
              <a:rPr lang="zh-CN" altLang="en-US" sz="1600" dirty="0"/>
              <a:t>你認為年輕人會喜歡</a:t>
            </a:r>
            <a:r>
              <a:rPr lang="zh-TW" altLang="en-US" sz="1600" dirty="0">
                <a:latin typeface="SimSun" panose="02010600030101010101" pitchFamily="2" charset="-122"/>
                <a:ea typeface="SimSun" panose="02010600030101010101" pitchFamily="2" charset="-122"/>
              </a:rPr>
              <a:t>哪</a:t>
            </a:r>
            <a:r>
              <a:rPr lang="zh-CN" altLang="en-US" sz="1600" dirty="0"/>
              <a:t>一首歌</a:t>
            </a:r>
            <a:r>
              <a:rPr lang="en-US" altLang="zh-TW" sz="1600" dirty="0">
                <a:latin typeface="SimSun" panose="02010600030101010101" pitchFamily="2" charset="-122"/>
                <a:ea typeface="SimSun" panose="02010600030101010101" pitchFamily="2" charset="-122"/>
              </a:rPr>
              <a:t>? </a:t>
            </a:r>
            <a:r>
              <a:rPr lang="zh-CN" altLang="en-US" sz="1600" dirty="0"/>
              <a:t>為什麼</a:t>
            </a:r>
            <a:r>
              <a:rPr lang="en-US" altLang="zh-TW" sz="1600" dirty="0">
                <a:latin typeface="SimSun" panose="02010600030101010101" pitchFamily="2" charset="-122"/>
                <a:ea typeface="SimSun" panose="02010600030101010101" pitchFamily="2" charset="-122"/>
              </a:rPr>
              <a:t>?</a:t>
            </a:r>
            <a:endParaRPr lang="zh-HK" altLang="en-US" sz="1600" dirty="0"/>
          </a:p>
        </p:txBody>
      </p:sp>
    </p:spTree>
    <p:extLst>
      <p:ext uri="{BB962C8B-B14F-4D97-AF65-F5344CB8AC3E}">
        <p14:creationId xmlns:p14="http://schemas.microsoft.com/office/powerpoint/2010/main" val="1575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358"/>
            <a:ext cx="4495800" cy="923330"/>
          </a:xfrm>
          <a:prstGeom prst="rect">
            <a:avLst/>
          </a:prstGeom>
          <a:solidFill>
            <a:schemeClr val="accent6">
              <a:lumMod val="60000"/>
              <a:lumOff val="40000"/>
            </a:schemeClr>
          </a:solidFill>
        </p:spPr>
        <p:txBody>
          <a:bodyPr wrap="square" rtlCol="0">
            <a:spAutoFit/>
          </a:bodyPr>
          <a:lstStyle/>
          <a:p>
            <a:r>
              <a:rPr lang="zh-TW" altLang="en-US" dirty="0" smtClean="0">
                <a:latin typeface="SimSun" panose="02010600030101010101" pitchFamily="2" charset="-122"/>
                <a:ea typeface="SimSun" panose="02010600030101010101" pitchFamily="2" charset="-122"/>
              </a:rPr>
              <a:t>思考問題：</a:t>
            </a:r>
            <a:r>
              <a:rPr lang="zh-CN" altLang="en-US" dirty="0" smtClean="0"/>
              <a:t>試結合</a:t>
            </a:r>
            <a:r>
              <a:rPr lang="en-US" altLang="zh-CN" dirty="0" smtClean="0"/>
              <a:t>1979-1980</a:t>
            </a:r>
            <a:r>
              <a:rPr lang="zh-CN" altLang="en-US" dirty="0" smtClean="0"/>
              <a:t>年中國大陸的背景，討論鄧麗君歌曲不能公開流傳</a:t>
            </a:r>
            <a:r>
              <a:rPr lang="zh-TW" altLang="en-US" dirty="0" smtClean="0">
                <a:latin typeface="SimSun" panose="02010600030101010101" pitchFamily="2" charset="-122"/>
                <a:ea typeface="SimSun" panose="02010600030101010101" pitchFamily="2" charset="-122"/>
              </a:rPr>
              <a:t>的原因</a:t>
            </a:r>
            <a:r>
              <a:rPr lang="zh-CN" altLang="en-US" dirty="0" smtClean="0"/>
              <a:t>。</a:t>
            </a:r>
            <a:endParaRPr lang="en-US" dirty="0"/>
          </a:p>
        </p:txBody>
      </p:sp>
      <p:sp>
        <p:nvSpPr>
          <p:cNvPr id="3" name="TextBox 2"/>
          <p:cNvSpPr txBox="1"/>
          <p:nvPr/>
        </p:nvSpPr>
        <p:spPr>
          <a:xfrm>
            <a:off x="325437" y="1155917"/>
            <a:ext cx="4495800" cy="1815882"/>
          </a:xfrm>
          <a:prstGeom prst="rect">
            <a:avLst/>
          </a:prstGeom>
          <a:solidFill>
            <a:schemeClr val="accent6">
              <a:lumMod val="20000"/>
              <a:lumOff val="80000"/>
            </a:schemeClr>
          </a:solidFill>
        </p:spPr>
        <p:txBody>
          <a:bodyPr wrap="square" rtlCol="0">
            <a:spAutoFit/>
          </a:bodyPr>
          <a:lstStyle/>
          <a:p>
            <a:r>
              <a:rPr lang="en-US" altLang="zh-CN" sz="1600" dirty="0" smtClean="0"/>
              <a:t>1978</a:t>
            </a:r>
            <a:r>
              <a:rPr lang="zh-CN" altLang="en-US" sz="1600" dirty="0" smtClean="0"/>
              <a:t>年，是中國現代歷史上的轉折點。</a:t>
            </a:r>
            <a:endParaRPr lang="en-US" altLang="zh-CN" sz="1600" dirty="0" smtClean="0"/>
          </a:p>
          <a:p>
            <a:r>
              <a:rPr lang="zh-CN" altLang="en-US" sz="1600" dirty="0" smtClean="0"/>
              <a:t>從</a:t>
            </a:r>
            <a:r>
              <a:rPr lang="en-US" altLang="zh-CN" sz="1600" dirty="0" smtClean="0"/>
              <a:t>1976</a:t>
            </a:r>
            <a:r>
              <a:rPr lang="zh-CN" altLang="en-US" sz="1600" dirty="0" smtClean="0"/>
              <a:t>年粉碎“四人幫”</a:t>
            </a:r>
            <a:r>
              <a:rPr lang="zh-CN" altLang="en-US" sz="1600" dirty="0"/>
              <a:t>， “</a:t>
            </a:r>
            <a:r>
              <a:rPr lang="zh-CN" altLang="en-US" sz="1600" dirty="0" smtClean="0"/>
              <a:t>文化大革命</a:t>
            </a:r>
            <a:r>
              <a:rPr lang="zh-CN" altLang="en-US" sz="1600" dirty="0"/>
              <a:t>”結束</a:t>
            </a:r>
            <a:r>
              <a:rPr lang="zh-CN" altLang="en-US" sz="1600" dirty="0" smtClean="0"/>
              <a:t>，到</a:t>
            </a:r>
            <a:r>
              <a:rPr lang="en-US" altLang="zh-CN" sz="1600" dirty="0" smtClean="0"/>
              <a:t>1978</a:t>
            </a:r>
            <a:r>
              <a:rPr lang="zh-CN" altLang="en-US" sz="1600" dirty="0" smtClean="0"/>
              <a:t>年，十一屆三中全會召開，確定放棄階級鬥爭為主的路線，糾正“文化大革命”和以前的左傾錯誤，及時作出了從</a:t>
            </a:r>
            <a:r>
              <a:rPr lang="en-US" altLang="zh-CN" sz="1600" dirty="0" smtClean="0"/>
              <a:t>1979</a:t>
            </a:r>
            <a:r>
              <a:rPr lang="zh-CN" altLang="en-US" sz="1600" dirty="0" smtClean="0"/>
              <a:t>年起，把工作重點轉移到社會主義現代化建設為中心的戰略決策。</a:t>
            </a:r>
            <a:endParaRPr lang="en-US" sz="1600" dirty="0"/>
          </a:p>
        </p:txBody>
      </p:sp>
      <p:sp>
        <p:nvSpPr>
          <p:cNvPr id="4" name="TextBox 3"/>
          <p:cNvSpPr txBox="1"/>
          <p:nvPr/>
        </p:nvSpPr>
        <p:spPr>
          <a:xfrm>
            <a:off x="325437" y="5666151"/>
            <a:ext cx="4495800" cy="1107996"/>
          </a:xfrm>
          <a:prstGeom prst="rect">
            <a:avLst/>
          </a:prstGeom>
          <a:solidFill>
            <a:schemeClr val="accent6">
              <a:lumMod val="20000"/>
              <a:lumOff val="80000"/>
            </a:schemeClr>
          </a:solidFill>
        </p:spPr>
        <p:txBody>
          <a:bodyPr wrap="square" rtlCol="0">
            <a:spAutoFit/>
          </a:bodyPr>
          <a:lstStyle/>
          <a:p>
            <a:r>
              <a:rPr lang="zh-CN" altLang="en-US" sz="1600" dirty="0" smtClean="0"/>
              <a:t>政策主要集中在政治和經濟兩個方面：</a:t>
            </a:r>
            <a:endParaRPr lang="en-US" altLang="zh-CN" sz="1600" dirty="0" smtClean="0"/>
          </a:p>
          <a:p>
            <a:r>
              <a:rPr lang="zh-CN" altLang="en-US" sz="1600" dirty="0"/>
              <a:t>政治</a:t>
            </a:r>
            <a:r>
              <a:rPr lang="zh-CN" altLang="en-US" sz="1600" dirty="0" smtClean="0"/>
              <a:t>上，撥亂反正，平反冤假錯案，確定新的領導結構。</a:t>
            </a:r>
            <a:endParaRPr lang="en-US" altLang="zh-CN" sz="1600" dirty="0" smtClean="0"/>
          </a:p>
          <a:p>
            <a:r>
              <a:rPr lang="zh-CN" altLang="en-US" sz="1600" dirty="0"/>
              <a:t>經</a:t>
            </a:r>
            <a:r>
              <a:rPr lang="zh-CN" altLang="en-US" sz="1600" dirty="0" smtClean="0"/>
              <a:t>濟上，改革開放，設立經濟特區。</a:t>
            </a:r>
            <a:endParaRPr lang="en-US" altLang="zh-CN" sz="1600" dirty="0" smtClean="0"/>
          </a:p>
        </p:txBody>
      </p:sp>
      <p:pic>
        <p:nvPicPr>
          <p:cNvPr id="5" name="Picture 2" descr="C:\Users\User\Desktop\深圳特區.jpg"/>
          <p:cNvPicPr>
            <a:picLocks noChangeAspect="1" noChangeArrowheads="1"/>
          </p:cNvPicPr>
          <p:nvPr/>
        </p:nvPicPr>
        <p:blipFill rotWithShape="1">
          <a:blip r:embed="rId3">
            <a:extLst>
              <a:ext uri="{28A0092B-C50C-407E-A947-70E740481C1C}">
                <a14:useLocalDpi xmlns:a14="http://schemas.microsoft.com/office/drawing/2010/main" val="0"/>
              </a:ext>
            </a:extLst>
          </a:blip>
          <a:srcRect r="4288"/>
          <a:stretch/>
        </p:blipFill>
        <p:spPr bwMode="auto">
          <a:xfrm>
            <a:off x="4992490" y="350222"/>
            <a:ext cx="3999110" cy="2188789"/>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2664022"/>
            <a:ext cx="2971800" cy="307777"/>
          </a:xfrm>
          <a:prstGeom prst="rect">
            <a:avLst/>
          </a:prstGeom>
          <a:solidFill>
            <a:schemeClr val="bg2">
              <a:lumMod val="75000"/>
            </a:schemeClr>
          </a:solidFill>
        </p:spPr>
        <p:txBody>
          <a:bodyPr wrap="square" rtlCol="0">
            <a:spAutoFit/>
          </a:bodyPr>
          <a:lstStyle/>
          <a:p>
            <a:r>
              <a:rPr lang="zh-CN" altLang="en-US" sz="1400" dirty="0" smtClean="0"/>
              <a:t>鄧小平與深圳經濟特區，網絡圖片</a:t>
            </a:r>
            <a:endParaRPr lang="en-US" sz="1400" dirty="0"/>
          </a:p>
        </p:txBody>
      </p:sp>
      <p:sp>
        <p:nvSpPr>
          <p:cNvPr id="8" name="Rectangle 7"/>
          <p:cNvSpPr/>
          <p:nvPr/>
        </p:nvSpPr>
        <p:spPr>
          <a:xfrm>
            <a:off x="5010845" y="3276600"/>
            <a:ext cx="3962400" cy="1477328"/>
          </a:xfrm>
          <a:prstGeom prst="rect">
            <a:avLst/>
          </a:prstGeom>
          <a:solidFill>
            <a:schemeClr val="bg2"/>
          </a:solidFill>
        </p:spPr>
        <p:txBody>
          <a:bodyPr wrap="square">
            <a:spAutoFit/>
          </a:bodyPr>
          <a:lstStyle/>
          <a:p>
            <a:r>
              <a:rPr lang="en-US" dirty="0"/>
              <a:t>1979</a:t>
            </a:r>
            <a:r>
              <a:rPr lang="zh-CN" altLang="en-US" dirty="0"/>
              <a:t>年到</a:t>
            </a:r>
            <a:r>
              <a:rPr lang="en-US" altLang="zh-CN" dirty="0"/>
              <a:t>1981</a:t>
            </a:r>
            <a:r>
              <a:rPr lang="zh-CN" altLang="en-US" dirty="0"/>
              <a:t>年，是中華人民共和國歷史上的一個重大轉軌時期，中共從此告別頻繁的階級鬥爭和政治運動的時代，集中致力於以經濟建設為中心的國家現代化目標。</a:t>
            </a:r>
            <a:endParaRPr lang="en-US" altLang="zh-CN" dirty="0"/>
          </a:p>
        </p:txBody>
      </p:sp>
      <p:sp>
        <p:nvSpPr>
          <p:cNvPr id="10" name="TextBox 9"/>
          <p:cNvSpPr txBox="1"/>
          <p:nvPr/>
        </p:nvSpPr>
        <p:spPr>
          <a:xfrm>
            <a:off x="4992490" y="4876800"/>
            <a:ext cx="3999110" cy="1477328"/>
          </a:xfrm>
          <a:prstGeom prst="rect">
            <a:avLst/>
          </a:prstGeom>
          <a:solidFill>
            <a:schemeClr val="accent6">
              <a:lumMod val="20000"/>
              <a:lumOff val="80000"/>
            </a:schemeClr>
          </a:solidFill>
        </p:spPr>
        <p:txBody>
          <a:bodyPr wrap="square" rtlCol="0">
            <a:spAutoFit/>
          </a:bodyPr>
          <a:lstStyle/>
          <a:p>
            <a:r>
              <a:rPr lang="zh-CN" altLang="en-US" dirty="0" smtClean="0"/>
              <a:t>但是對於具體的政策，中央內部有很大的分歧。首先表現在政治意識形態上，如何評價“文化大革命”和毛澤東，成為內部爭論的問題。鄧小平的意見受到多方挑戰和反對。</a:t>
            </a:r>
            <a:endParaRPr lang="en-US" dirty="0"/>
          </a:p>
        </p:txBody>
      </p:sp>
      <p:sp>
        <p:nvSpPr>
          <p:cNvPr id="11" name="TextBox 10"/>
          <p:cNvSpPr txBox="1"/>
          <p:nvPr/>
        </p:nvSpPr>
        <p:spPr>
          <a:xfrm>
            <a:off x="367937" y="5009702"/>
            <a:ext cx="4343400" cy="523220"/>
          </a:xfrm>
          <a:prstGeom prst="rect">
            <a:avLst/>
          </a:prstGeom>
          <a:solidFill>
            <a:schemeClr val="bg1">
              <a:lumMod val="75000"/>
            </a:schemeClr>
          </a:solidFill>
        </p:spPr>
        <p:txBody>
          <a:bodyPr wrap="square" rtlCol="0">
            <a:spAutoFit/>
          </a:bodyPr>
          <a:lstStyle/>
          <a:p>
            <a:r>
              <a:rPr lang="zh-CN" altLang="en-US" sz="1400" dirty="0" smtClean="0"/>
              <a:t>十一屆三中全會上的決策者</a:t>
            </a:r>
            <a:r>
              <a:rPr lang="zh-CN" altLang="en-US" sz="1400" dirty="0" smtClean="0">
                <a:sym typeface="Wingdings" panose="05000000000000000000" pitchFamily="2" charset="2"/>
              </a:rPr>
              <a:t>：</a:t>
            </a:r>
            <a:endParaRPr lang="en-US" altLang="zh-CN" sz="1400" dirty="0" smtClean="0">
              <a:sym typeface="Wingdings" panose="05000000000000000000" pitchFamily="2" charset="2"/>
            </a:endParaRPr>
          </a:p>
          <a:p>
            <a:r>
              <a:rPr lang="zh-CN" altLang="en-US" sz="1400" dirty="0" smtClean="0">
                <a:sym typeface="Wingdings" panose="05000000000000000000" pitchFamily="2" charset="2"/>
              </a:rPr>
              <a:t>（</a:t>
            </a:r>
            <a:r>
              <a:rPr lang="zh-CN" altLang="en-US" sz="1400" dirty="0" smtClean="0"/>
              <a:t>左起）華國鋒、葉劍英、鄧小平、李先念、汪東興</a:t>
            </a:r>
            <a:endParaRPr lang="en-US" sz="1400" dirty="0"/>
          </a:p>
        </p:txBody>
      </p:sp>
      <p:sp>
        <p:nvSpPr>
          <p:cNvPr id="7" name="Rectangle 6"/>
          <p:cNvSpPr/>
          <p:nvPr/>
        </p:nvSpPr>
        <p:spPr>
          <a:xfrm>
            <a:off x="5010845" y="6354128"/>
            <a:ext cx="4133155" cy="523220"/>
          </a:xfrm>
          <a:prstGeom prst="rect">
            <a:avLst/>
          </a:prstGeom>
        </p:spPr>
        <p:txBody>
          <a:bodyPr wrap="square">
            <a:spAutoFit/>
          </a:bodyPr>
          <a:lstStyle/>
          <a:p>
            <a:r>
              <a:rPr lang="zh-CN" altLang="en-US" sz="1400" dirty="0" smtClean="0"/>
              <a:t>內容參考自蕭</a:t>
            </a:r>
            <a:r>
              <a:rPr lang="zh-CN" altLang="en-US" sz="1400" dirty="0"/>
              <a:t>冬連著，</a:t>
            </a:r>
            <a:r>
              <a:rPr lang="en-US" altLang="zh-CN" sz="1400" dirty="0"/>
              <a:t>《</a:t>
            </a:r>
            <a:r>
              <a:rPr lang="zh-CN" altLang="en-US" sz="1400" dirty="0"/>
              <a:t>歷史的轉軌</a:t>
            </a:r>
            <a:r>
              <a:rPr lang="en-US" altLang="zh-CN" sz="1400" dirty="0"/>
              <a:t>——</a:t>
            </a:r>
            <a:r>
              <a:rPr lang="zh-CN" altLang="en-US" sz="1400" dirty="0"/>
              <a:t>從撥亂反正到改革開放</a:t>
            </a:r>
            <a:r>
              <a:rPr lang="en-US" altLang="zh-CN" sz="1400" dirty="0" smtClean="0"/>
              <a:t>》</a:t>
            </a:r>
            <a:endParaRPr lang="en-US" sz="1400" dirty="0"/>
          </a:p>
        </p:txBody>
      </p:sp>
      <p:pic>
        <p:nvPicPr>
          <p:cNvPr id="14" name="Picture 2" descr="C:\Users\User\Desktop\十一屆三中全會.jpg"/>
          <p:cNvPicPr>
            <a:picLocks noChangeAspect="1" noChangeArrowheads="1"/>
          </p:cNvPicPr>
          <p:nvPr/>
        </p:nvPicPr>
        <p:blipFill rotWithShape="1">
          <a:blip r:embed="rId4">
            <a:extLst>
              <a:ext uri="{28A0092B-C50C-407E-A947-70E740481C1C}">
                <a14:useLocalDpi xmlns:a14="http://schemas.microsoft.com/office/drawing/2010/main" val="0"/>
              </a:ext>
            </a:extLst>
          </a:blip>
          <a:srcRect b="8804"/>
          <a:stretch/>
        </p:blipFill>
        <p:spPr bwMode="auto">
          <a:xfrm>
            <a:off x="304800" y="2931080"/>
            <a:ext cx="4537075" cy="2078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3371433"/>
            <a:ext cx="3886200" cy="2800767"/>
          </a:xfrm>
          <a:prstGeom prst="rect">
            <a:avLst/>
          </a:prstGeom>
          <a:solidFill>
            <a:schemeClr val="accent6">
              <a:lumMod val="20000"/>
              <a:lumOff val="80000"/>
            </a:schemeClr>
          </a:solidFill>
        </p:spPr>
        <p:txBody>
          <a:bodyPr wrap="square" rtlCol="0">
            <a:spAutoFit/>
          </a:bodyPr>
          <a:lstStyle/>
          <a:p>
            <a:r>
              <a:rPr lang="zh-CN" altLang="en-US" sz="1600" dirty="0" smtClean="0"/>
              <a:t>許</a:t>
            </a:r>
            <a:r>
              <a:rPr lang="zh-CN" altLang="en-US" sz="1600" dirty="0"/>
              <a:t>多</a:t>
            </a:r>
            <a:r>
              <a:rPr lang="zh-CN" altLang="en-US" sz="1600" dirty="0" smtClean="0"/>
              <a:t>人認為，中國的所謂漸進式改革就是只搞經濟改革不搞政治改革，但鄧小平自己說：我們提出改革時，就包括政治體制改革。如果把政治改革界定為政治多元化和自由化，鄧小平及黨內其他改革派領導人從來堅決拒絕這種企圖。但如果說政治改革是在現行制度下尋求和創造一個更具效率、活力和穩定性的黨政體制，則不能說沒有政治改革的嘗試。甚至可以說，如果沒有政治、思想和行政領域的某變革為前導，經濟改革不可能推動。</a:t>
            </a:r>
            <a:endParaRPr lang="en-US" sz="1600" dirty="0"/>
          </a:p>
        </p:txBody>
      </p:sp>
      <p:sp>
        <p:nvSpPr>
          <p:cNvPr id="3" name="Rectangle 2"/>
          <p:cNvSpPr/>
          <p:nvPr/>
        </p:nvSpPr>
        <p:spPr>
          <a:xfrm>
            <a:off x="4953000" y="1723072"/>
            <a:ext cx="3886200" cy="1477328"/>
          </a:xfrm>
          <a:prstGeom prst="rect">
            <a:avLst/>
          </a:prstGeom>
          <a:solidFill>
            <a:schemeClr val="bg2"/>
          </a:solidFill>
        </p:spPr>
        <p:txBody>
          <a:bodyPr wrap="square">
            <a:spAutoFit/>
          </a:bodyPr>
          <a:lstStyle/>
          <a:p>
            <a:r>
              <a:rPr lang="zh-CN" altLang="en-US" dirty="0" smtClean="0"/>
              <a:t>在這一時期，改革開放的方向仍在摸索中。中</a:t>
            </a:r>
            <a:r>
              <a:rPr lang="zh-CN" altLang="en-US" dirty="0"/>
              <a:t>國的</a:t>
            </a:r>
            <a:r>
              <a:rPr lang="zh-CN" altLang="en-US" dirty="0" smtClean="0"/>
              <a:t>改革開放不是</a:t>
            </a:r>
            <a:r>
              <a:rPr lang="zh-CN" altLang="en-US" dirty="0"/>
              <a:t>依據理論預設，而是訴諸實踐和試驗，一開始就顯示出所謂“摸著石頭過河”的漸進式特點。</a:t>
            </a:r>
            <a:endParaRPr lang="en-US" altLang="zh-CN" dirty="0"/>
          </a:p>
        </p:txBody>
      </p:sp>
      <p:sp>
        <p:nvSpPr>
          <p:cNvPr id="4" name="TextBox 3"/>
          <p:cNvSpPr txBox="1"/>
          <p:nvPr/>
        </p:nvSpPr>
        <p:spPr>
          <a:xfrm>
            <a:off x="304800" y="303074"/>
            <a:ext cx="4343400" cy="1754326"/>
          </a:xfrm>
          <a:prstGeom prst="rect">
            <a:avLst/>
          </a:prstGeom>
          <a:solidFill>
            <a:schemeClr val="bg2">
              <a:lumMod val="90000"/>
            </a:schemeClr>
          </a:solidFill>
        </p:spPr>
        <p:txBody>
          <a:bodyPr wrap="square" rtlCol="0">
            <a:spAutoFit/>
          </a:bodyPr>
          <a:lstStyle/>
          <a:p>
            <a:r>
              <a:rPr lang="en-US" altLang="zh-CN" dirty="0" smtClean="0"/>
              <a:t>1979</a:t>
            </a:r>
            <a:r>
              <a:rPr lang="zh-CN" altLang="en-US" dirty="0" smtClean="0"/>
              <a:t>年，中央一些官員和知識界、文化界藉著改革開放的理論探討，開始提出“解放思想”，尋求民主和自由，他們反思政治體制改革和社會發展等問題。鄧小平將這些討論歸為“</a:t>
            </a:r>
            <a:r>
              <a:rPr lang="zh-CN" altLang="en-US" dirty="0"/>
              <a:t>資產階級自由化</a:t>
            </a:r>
            <a:r>
              <a:rPr lang="zh-CN" altLang="en-US" dirty="0" smtClean="0"/>
              <a:t>”，並提出了堅持“四項基本原則”以示反對。</a:t>
            </a:r>
            <a:endParaRPr lang="en-US" dirty="0"/>
          </a:p>
        </p:txBody>
      </p:sp>
      <p:sp>
        <p:nvSpPr>
          <p:cNvPr id="6" name="Vertical Scroll 5"/>
          <p:cNvSpPr/>
          <p:nvPr/>
        </p:nvSpPr>
        <p:spPr>
          <a:xfrm>
            <a:off x="457200" y="2209799"/>
            <a:ext cx="3810000" cy="2551331"/>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800100" y="2667000"/>
            <a:ext cx="2971800" cy="1477328"/>
          </a:xfrm>
          <a:prstGeom prst="rect">
            <a:avLst/>
          </a:prstGeom>
        </p:spPr>
        <p:txBody>
          <a:bodyPr wrap="square">
            <a:spAutoFit/>
          </a:bodyPr>
          <a:lstStyle/>
          <a:p>
            <a:r>
              <a:rPr lang="zh-TW" altLang="en-US" dirty="0">
                <a:latin typeface="宋体" panose="02010600030101010101" pitchFamily="2" charset="-122"/>
                <a:ea typeface="宋体" panose="02010600030101010101" pitchFamily="2" charset="-122"/>
              </a:rPr>
              <a:t>必須堅持社會主義道路；</a:t>
            </a:r>
          </a:p>
          <a:p>
            <a:r>
              <a:rPr lang="zh-TW" altLang="en-US" dirty="0">
                <a:latin typeface="宋体" panose="02010600030101010101" pitchFamily="2" charset="-122"/>
                <a:ea typeface="宋体" panose="02010600030101010101" pitchFamily="2" charset="-122"/>
              </a:rPr>
              <a:t>必須堅持人民民主專政；</a:t>
            </a:r>
          </a:p>
          <a:p>
            <a:r>
              <a:rPr lang="zh-TW" altLang="en-US" dirty="0">
                <a:latin typeface="宋体" panose="02010600030101010101" pitchFamily="2" charset="-122"/>
                <a:ea typeface="宋体" panose="02010600030101010101" pitchFamily="2" charset="-122"/>
              </a:rPr>
              <a:t>必須堅持中國共產黨的領導；</a:t>
            </a:r>
          </a:p>
          <a:p>
            <a:r>
              <a:rPr lang="zh-TW" altLang="en-US" dirty="0">
                <a:latin typeface="宋体" panose="02010600030101010101" pitchFamily="2" charset="-122"/>
                <a:ea typeface="宋体" panose="02010600030101010101" pitchFamily="2" charset="-122"/>
              </a:rPr>
              <a:t>必須堅持馬克思列寧主義、毛澤東思想。</a:t>
            </a:r>
          </a:p>
        </p:txBody>
      </p:sp>
      <p:sp>
        <p:nvSpPr>
          <p:cNvPr id="8" name="TextBox 7"/>
          <p:cNvSpPr txBox="1"/>
          <p:nvPr/>
        </p:nvSpPr>
        <p:spPr>
          <a:xfrm>
            <a:off x="304800" y="4876800"/>
            <a:ext cx="4343400" cy="1754326"/>
          </a:xfrm>
          <a:prstGeom prst="rect">
            <a:avLst/>
          </a:prstGeom>
          <a:solidFill>
            <a:schemeClr val="accent6">
              <a:lumMod val="20000"/>
              <a:lumOff val="80000"/>
            </a:schemeClr>
          </a:solidFill>
        </p:spPr>
        <p:txBody>
          <a:bodyPr wrap="square" rtlCol="0">
            <a:spAutoFit/>
          </a:bodyPr>
          <a:lstStyle/>
          <a:p>
            <a:r>
              <a:rPr lang="en-US" altLang="zh-CN" dirty="0" smtClean="0"/>
              <a:t>1980</a:t>
            </a:r>
            <a:r>
              <a:rPr lang="zh-CN" altLang="en-US" dirty="0" smtClean="0"/>
              <a:t>年，“反對資產階級自由化”運動開始。在這場運動中，巴金、高行健等文藝創作者受到公開批判，</a:t>
            </a:r>
            <a:r>
              <a:rPr lang="en-US" altLang="zh-CN" dirty="0" smtClean="0"/>
              <a:t>《</a:t>
            </a:r>
            <a:r>
              <a:rPr lang="zh-CN" altLang="en-US" dirty="0" smtClean="0"/>
              <a:t>何日君再來</a:t>
            </a:r>
            <a:r>
              <a:rPr lang="en-US" altLang="zh-CN" dirty="0" smtClean="0"/>
              <a:t>》</a:t>
            </a:r>
            <a:r>
              <a:rPr lang="zh-CN" altLang="en-US" dirty="0" smtClean="0"/>
              <a:t>的作曲者</a:t>
            </a:r>
            <a:r>
              <a:rPr lang="zh-CN" altLang="en-US" dirty="0"/>
              <a:t>劉雪</a:t>
            </a:r>
            <a:r>
              <a:rPr lang="zh-CN" altLang="en-US" dirty="0" smtClean="0"/>
              <a:t>庵也受到牽連。這種政治批判，直接將矛頭指向來自資本主義世界的“港台流行文化”代言人鄧麗君。</a:t>
            </a:r>
            <a:endParaRPr lang="en-US" dirty="0"/>
          </a:p>
        </p:txBody>
      </p:sp>
      <p:sp>
        <p:nvSpPr>
          <p:cNvPr id="9" name="TextBox 8"/>
          <p:cNvSpPr txBox="1"/>
          <p:nvPr/>
        </p:nvSpPr>
        <p:spPr>
          <a:xfrm>
            <a:off x="4953000" y="399871"/>
            <a:ext cx="3884810" cy="1200329"/>
          </a:xfrm>
          <a:prstGeom prst="rect">
            <a:avLst/>
          </a:prstGeom>
          <a:solidFill>
            <a:schemeClr val="bg2">
              <a:lumMod val="90000"/>
            </a:schemeClr>
          </a:solidFill>
        </p:spPr>
        <p:txBody>
          <a:bodyPr wrap="square" rtlCol="0">
            <a:spAutoFit/>
          </a:bodyPr>
          <a:lstStyle/>
          <a:p>
            <a:r>
              <a:rPr lang="zh-CN" altLang="en-US" dirty="0" smtClean="0"/>
              <a:t>我們可以看到，雖然中央已經推行改革開放政策，但在意識形態層面仍小心控制，擔心外來文化和思潮會影響和衝擊共產黨專政的政治體制。</a:t>
            </a:r>
            <a:endParaRPr lang="en-US" dirty="0"/>
          </a:p>
        </p:txBody>
      </p:sp>
      <p:sp>
        <p:nvSpPr>
          <p:cNvPr id="5" name="Rectangle 4"/>
          <p:cNvSpPr/>
          <p:nvPr/>
        </p:nvSpPr>
        <p:spPr>
          <a:xfrm>
            <a:off x="762000" y="4114800"/>
            <a:ext cx="3200400" cy="646331"/>
          </a:xfrm>
          <a:prstGeom prst="rect">
            <a:avLst/>
          </a:prstGeom>
        </p:spPr>
        <p:txBody>
          <a:bodyPr wrap="square">
            <a:spAutoFit/>
          </a:bodyPr>
          <a:lstStyle/>
          <a:p>
            <a:r>
              <a:rPr lang="en-US" dirty="0"/>
              <a:t>http://cpc.people.com.cn/BIG5/64156/64157/4509599.html</a:t>
            </a:r>
          </a:p>
        </p:txBody>
      </p:sp>
      <p:sp>
        <p:nvSpPr>
          <p:cNvPr id="10" name="Rectangle 9"/>
          <p:cNvSpPr/>
          <p:nvPr/>
        </p:nvSpPr>
        <p:spPr>
          <a:xfrm>
            <a:off x="4991100" y="6307960"/>
            <a:ext cx="4000500" cy="523220"/>
          </a:xfrm>
          <a:prstGeom prst="rect">
            <a:avLst/>
          </a:prstGeom>
        </p:spPr>
        <p:txBody>
          <a:bodyPr wrap="square">
            <a:spAutoFit/>
          </a:bodyPr>
          <a:lstStyle/>
          <a:p>
            <a:r>
              <a:rPr lang="zh-CN" altLang="en-US" sz="1400" dirty="0"/>
              <a:t>內容參考自蕭冬連著，</a:t>
            </a:r>
            <a:r>
              <a:rPr lang="en-US" altLang="zh-CN" sz="1400" dirty="0"/>
              <a:t>《</a:t>
            </a:r>
            <a:r>
              <a:rPr lang="zh-CN" altLang="en-US" sz="1400" dirty="0"/>
              <a:t>歷史的轉軌</a:t>
            </a:r>
            <a:r>
              <a:rPr lang="en-US" altLang="zh-CN" sz="1400" dirty="0"/>
              <a:t>——</a:t>
            </a:r>
            <a:r>
              <a:rPr lang="zh-CN" altLang="en-US" sz="1400" dirty="0"/>
              <a:t>從撥亂反正到改革開放</a:t>
            </a:r>
            <a:r>
              <a:rPr lang="en-US" altLang="zh-CN" sz="1400" dirty="0"/>
              <a:t>》</a:t>
            </a:r>
            <a:endParaRPr lang="en-US" sz="1400" dirty="0"/>
          </a:p>
        </p:txBody>
      </p:sp>
    </p:spTree>
    <p:extLst>
      <p:ext uri="{BB962C8B-B14F-4D97-AF65-F5344CB8AC3E}">
        <p14:creationId xmlns:p14="http://schemas.microsoft.com/office/powerpoint/2010/main" val="12246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80" y="651154"/>
            <a:ext cx="5712397" cy="1323439"/>
          </a:xfrm>
          <a:prstGeom prst="rect">
            <a:avLst/>
          </a:prstGeom>
          <a:solidFill>
            <a:schemeClr val="bg2">
              <a:lumMod val="90000"/>
            </a:schemeClr>
          </a:solidFill>
          <a:ln>
            <a:solidFill>
              <a:schemeClr val="accent1"/>
            </a:solidFill>
          </a:ln>
        </p:spPr>
        <p:txBody>
          <a:bodyPr wrap="square" rtlCol="0">
            <a:spAutoFit/>
          </a:bodyPr>
          <a:lstStyle/>
          <a:p>
            <a:r>
              <a:rPr lang="zh-CN" altLang="en-US" sz="1600" dirty="0" smtClean="0"/>
              <a:t>內</a:t>
            </a:r>
            <a:r>
              <a:rPr lang="zh-TW" altLang="en-US" sz="1600" dirty="0" smtClean="0">
                <a:latin typeface="SimSun" panose="02010600030101010101" pitchFamily="2" charset="-122"/>
                <a:ea typeface="SimSun" panose="02010600030101010101" pitchFamily="2" charset="-122"/>
              </a:rPr>
              <a:t>地</a:t>
            </a:r>
            <a:r>
              <a:rPr lang="zh-CN" altLang="en-US" sz="1600" dirty="0" smtClean="0"/>
              <a:t>歌手很快便模仿鄧麗君。</a:t>
            </a:r>
            <a:r>
              <a:rPr lang="en-US" altLang="zh-HK" sz="1600" dirty="0" smtClean="0"/>
              <a:t>1979</a:t>
            </a:r>
            <a:r>
              <a:rPr lang="zh-CN" altLang="en-US" sz="1600" dirty="0" smtClean="0"/>
              <a:t>年</a:t>
            </a:r>
            <a:r>
              <a:rPr lang="en-US" altLang="zh-CN" sz="1600" dirty="0" smtClean="0"/>
              <a:t>12</a:t>
            </a:r>
            <a:r>
              <a:rPr lang="zh-CN" altLang="en-US" sz="1600" dirty="0" smtClean="0"/>
              <a:t>月</a:t>
            </a:r>
            <a:r>
              <a:rPr lang="en-US" altLang="zh-CN" sz="1600" dirty="0" smtClean="0"/>
              <a:t>31</a:t>
            </a:r>
            <a:r>
              <a:rPr lang="zh-CN" altLang="en-US" sz="1600" dirty="0" smtClean="0"/>
              <a:t>日晚上</a:t>
            </a:r>
            <a:r>
              <a:rPr lang="en-US" altLang="zh-CN" sz="1600" dirty="0" smtClean="0"/>
              <a:t>8</a:t>
            </a:r>
            <a:r>
              <a:rPr lang="zh-CN" altLang="en-US" sz="1600" dirty="0" smtClean="0"/>
              <a:t>時，中央電視</a:t>
            </a:r>
            <a:r>
              <a:rPr lang="zh-TW" altLang="en-US" sz="1600" dirty="0" smtClean="0">
                <a:latin typeface="SimSun" panose="02010600030101010101" pitchFamily="2" charset="-122"/>
                <a:ea typeface="SimSun" panose="02010600030101010101" pitchFamily="2" charset="-122"/>
              </a:rPr>
              <a:t>台</a:t>
            </a:r>
            <a:r>
              <a:rPr lang="zh-CN" altLang="en-US" sz="1600" dirty="0" smtClean="0"/>
              <a:t>在</a:t>
            </a:r>
            <a:r>
              <a:rPr lang="en-US" altLang="zh-CN" sz="1600" dirty="0" smtClean="0"/>
              <a:t>《</a:t>
            </a:r>
            <a:r>
              <a:rPr lang="zh-CN" altLang="en-US" sz="1600" dirty="0" smtClean="0"/>
              <a:t>新聞聯播</a:t>
            </a:r>
            <a:r>
              <a:rPr lang="en-US" altLang="zh-CN" sz="1600" dirty="0" smtClean="0"/>
              <a:t>》</a:t>
            </a:r>
            <a:r>
              <a:rPr lang="zh-CN" altLang="en-US" sz="1600" dirty="0" smtClean="0"/>
              <a:t>之後播放了電視片</a:t>
            </a:r>
            <a:r>
              <a:rPr lang="en-US" altLang="zh-CN" sz="1600" dirty="0" smtClean="0"/>
              <a:t>《</a:t>
            </a:r>
            <a:r>
              <a:rPr lang="zh-CN" altLang="en-US" sz="1600" dirty="0" smtClean="0"/>
              <a:t>三峽傳說</a:t>
            </a:r>
            <a:r>
              <a:rPr lang="en-US" altLang="zh-CN" sz="1600" dirty="0" smtClean="0"/>
              <a:t>》</a:t>
            </a:r>
            <a:r>
              <a:rPr lang="zh-CN" altLang="en-US" sz="1600" dirty="0" smtClean="0"/>
              <a:t>，時任中央樂團獨唱歌手李谷一（時</a:t>
            </a:r>
            <a:r>
              <a:rPr lang="en-US" altLang="zh-CN" sz="1600" dirty="0" smtClean="0"/>
              <a:t>35</a:t>
            </a:r>
            <a:r>
              <a:rPr lang="zh-CN" altLang="en-US" sz="1600" dirty="0" smtClean="0"/>
              <a:t>歲）演唱的</a:t>
            </a:r>
            <a:r>
              <a:rPr lang="en-US" altLang="zh-CN" sz="1600" dirty="0" smtClean="0"/>
              <a:t>〈</a:t>
            </a:r>
            <a:r>
              <a:rPr lang="zh-CN" altLang="en-US" sz="1600" dirty="0" smtClean="0"/>
              <a:t>鄉戀</a:t>
            </a:r>
            <a:r>
              <a:rPr lang="en-US" altLang="zh-CN" sz="1600" dirty="0" smtClean="0"/>
              <a:t>〉</a:t>
            </a:r>
            <a:r>
              <a:rPr lang="zh-CN" altLang="en-US" sz="1600" dirty="0"/>
              <a:t>隨片一起播出</a:t>
            </a:r>
            <a:r>
              <a:rPr lang="zh-CN" altLang="en-US" sz="1600" dirty="0" smtClean="0"/>
              <a:t>。</a:t>
            </a:r>
            <a:r>
              <a:rPr lang="en-US" altLang="zh-CN" sz="1600" dirty="0" smtClean="0"/>
              <a:t>〈 </a:t>
            </a:r>
            <a:r>
              <a:rPr lang="zh-CN" altLang="en-US" sz="1600" dirty="0" smtClean="0"/>
              <a:t>鄉戀</a:t>
            </a:r>
            <a:r>
              <a:rPr lang="en-US" altLang="zh-CN" sz="1600" dirty="0" smtClean="0"/>
              <a:t>〉</a:t>
            </a:r>
            <a:r>
              <a:rPr lang="zh-CN" altLang="en-US" sz="1600" dirty="0" smtClean="0"/>
              <a:t>優美的旋律以及李谷一類似鄧麗君的氣聲唱法，一下子流行開來。</a:t>
            </a:r>
            <a:r>
              <a:rPr lang="zh-CN" altLang="en-US" sz="1000" dirty="0" smtClean="0"/>
              <a:t>（陳煜，頁</a:t>
            </a:r>
            <a:r>
              <a:rPr lang="en-US" altLang="zh-CN" sz="1000" dirty="0" smtClean="0"/>
              <a:t>180</a:t>
            </a:r>
            <a:r>
              <a:rPr lang="zh-CN" altLang="en-US" sz="1000" dirty="0" smtClean="0"/>
              <a:t>）</a:t>
            </a:r>
            <a:endParaRPr lang="zh-HK" altLang="en-US" sz="1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862" y="660813"/>
            <a:ext cx="3251889"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85977" y="2010523"/>
            <a:ext cx="2800350" cy="2554545"/>
          </a:xfrm>
          <a:prstGeom prst="rect">
            <a:avLst/>
          </a:prstGeom>
          <a:solidFill>
            <a:schemeClr val="accent2">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歌曲用來表達個人的情感，現代人覺得是理所當然的事情</a:t>
            </a:r>
            <a:r>
              <a:rPr lang="zh-TW" altLang="en-US"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但</a:t>
            </a:r>
            <a:r>
              <a:rPr lang="zh-TW" altLang="en-US" sz="1600" dirty="0" smtClean="0">
                <a:latin typeface="SimSun" panose="02010600030101010101" pitchFamily="2" charset="-122"/>
                <a:ea typeface="SimSun" panose="02010600030101010101" pitchFamily="2" charset="-122"/>
              </a:rPr>
              <a:t>在</a:t>
            </a:r>
            <a:r>
              <a:rPr lang="zh-TW" altLang="en-US" sz="1600" dirty="0">
                <a:latin typeface="SimSun" panose="02010600030101010101" pitchFamily="2" charset="-122"/>
                <a:ea typeface="SimSun" panose="02010600030101010101" pitchFamily="2" charset="-122"/>
              </a:rPr>
              <a:t>改革開放的初期，還是一個敏感的議題。</a:t>
            </a:r>
          </a:p>
          <a:p>
            <a:r>
              <a:rPr lang="zh-CN" altLang="en-US" sz="1600" dirty="0" smtClean="0">
                <a:latin typeface="SimSun" panose="02010600030101010101" pitchFamily="2" charset="-122"/>
                <a:ea typeface="SimSun" panose="02010600030101010101" pitchFamily="2" charset="-122"/>
              </a:rPr>
              <a:t>李谷一的</a:t>
            </a:r>
            <a:r>
              <a:rPr lang="en-US" altLang="zh-HK"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鄉戀</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，像鄧麗君的</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甜蜜蜜</a:t>
            </a:r>
            <a:r>
              <a:rPr lang="en-US" altLang="zh-CN" sz="1600" dirty="0" smtClean="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，並非一首歌那麼簡單，是改革開放初期文藝界的一顆「訊號彈</a:t>
            </a:r>
            <a:r>
              <a:rPr lang="zh-CN" altLang="en-US" sz="1600" dirty="0" smtClean="0">
                <a:latin typeface="SimSun" panose="02010600030101010101" pitchFamily="2" charset="-122"/>
                <a:ea typeface="SimSun" panose="02010600030101010101" pitchFamily="2" charset="-122"/>
              </a:rPr>
              <a:t>」。它昭示著文藝界</a:t>
            </a:r>
            <a:r>
              <a:rPr lang="zh-CN" altLang="en-US" sz="1600" b="1" dirty="0" smtClean="0">
                <a:solidFill>
                  <a:srgbClr val="FF0000"/>
                </a:solidFill>
                <a:latin typeface="SimSun" panose="02010600030101010101" pitchFamily="2" charset="-122"/>
                <a:ea typeface="SimSun" panose="02010600030101010101" pitchFamily="2" charset="-122"/>
              </a:rPr>
              <a:t>應該告別統一的、僵化的模式。</a:t>
            </a:r>
            <a:r>
              <a:rPr lang="zh-CN" altLang="en-US" sz="1000" dirty="0" smtClean="0"/>
              <a:t>（百度</a:t>
            </a:r>
            <a:r>
              <a:rPr lang="en-US" altLang="zh-CN" sz="1000" dirty="0" smtClean="0"/>
              <a:t>-</a:t>
            </a:r>
            <a:r>
              <a:rPr lang="zh-CN" altLang="en-US" sz="1000" dirty="0" smtClean="0"/>
              <a:t>鄉愁）</a:t>
            </a:r>
            <a:endParaRPr lang="en-US" altLang="zh-CN" sz="1000" dirty="0" smtClean="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5" y="2010523"/>
            <a:ext cx="2781300" cy="251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42" y="4724400"/>
            <a:ext cx="8931848" cy="1815882"/>
          </a:xfrm>
          <a:prstGeom prst="rect">
            <a:avLst/>
          </a:prstGeom>
          <a:solidFill>
            <a:schemeClr val="accent5">
              <a:lumMod val="20000"/>
              <a:lumOff val="80000"/>
            </a:schemeClr>
          </a:solidFill>
        </p:spPr>
        <p:txBody>
          <a:bodyPr wrap="square" rtlCol="0">
            <a:spAutoFit/>
          </a:bodyPr>
          <a:lstStyle/>
          <a:p>
            <a:r>
              <a:rPr lang="en-US" altLang="zh-CN" sz="1600" dirty="0"/>
              <a:t>〈</a:t>
            </a:r>
            <a:r>
              <a:rPr lang="zh-CN" altLang="en-US" sz="1600" dirty="0"/>
              <a:t>鄉戀</a:t>
            </a:r>
            <a:r>
              <a:rPr lang="en-US" altLang="zh-CN" sz="1600" dirty="0"/>
              <a:t>〉 </a:t>
            </a:r>
            <a:r>
              <a:rPr lang="zh-CN" altLang="en-US" sz="1600" dirty="0" smtClean="0"/>
              <a:t>立即風靡中國，很受年輕人的歡迎。</a:t>
            </a:r>
            <a:r>
              <a:rPr lang="en-US" altLang="zh-HK" sz="1600" dirty="0" smtClean="0"/>
              <a:t>1980</a:t>
            </a:r>
            <a:r>
              <a:rPr lang="zh-CN" altLang="en-US" sz="1600" dirty="0" smtClean="0"/>
              <a:t>年</a:t>
            </a:r>
            <a:r>
              <a:rPr lang="en-US" altLang="zh-CN" sz="1600" dirty="0" smtClean="0"/>
              <a:t>2</a:t>
            </a:r>
            <a:r>
              <a:rPr lang="zh-CN" altLang="en-US" sz="1600" dirty="0" smtClean="0"/>
              <a:t>月，入選了北京人民廣播電</a:t>
            </a:r>
            <a:r>
              <a:rPr lang="zh-TW" altLang="en-US" sz="1600" dirty="0" smtClean="0">
                <a:latin typeface="SimSun" panose="02010600030101010101" pitchFamily="2" charset="-122"/>
                <a:ea typeface="SimSun" panose="02010600030101010101" pitchFamily="2" charset="-122"/>
              </a:rPr>
              <a:t>台</a:t>
            </a:r>
            <a:r>
              <a:rPr lang="zh-CN" altLang="en-US" sz="1600" dirty="0" smtClean="0"/>
              <a:t>「</a:t>
            </a:r>
            <a:r>
              <a:rPr lang="zh-CN" altLang="en-US" sz="1600" dirty="0"/>
              <a:t>每周一歌</a:t>
            </a:r>
            <a:r>
              <a:rPr lang="zh-CN" altLang="en-US" sz="1600" dirty="0" smtClean="0"/>
              <a:t>」。但隨即而來的，是來自政府內外保守勢力極猛烈的</a:t>
            </a:r>
            <a:r>
              <a:rPr lang="zh-CN" altLang="en-US" sz="1600" dirty="0"/>
              <a:t>攻</a:t>
            </a:r>
            <a:r>
              <a:rPr lang="zh-CN" altLang="en-US" sz="1600" dirty="0" smtClean="0"/>
              <a:t>擊。</a:t>
            </a:r>
            <a:endParaRPr lang="en-US" altLang="zh-CN" sz="1600" dirty="0" smtClean="0"/>
          </a:p>
          <a:p>
            <a:r>
              <a:rPr lang="en-US" altLang="zh-CN" sz="1600" dirty="0"/>
              <a:t>〈</a:t>
            </a:r>
            <a:r>
              <a:rPr lang="zh-CN" altLang="en-US" sz="1600" dirty="0"/>
              <a:t>鄉戀</a:t>
            </a:r>
            <a:r>
              <a:rPr lang="en-US" altLang="zh-CN" sz="1600" dirty="0" smtClean="0"/>
              <a:t>〉</a:t>
            </a:r>
            <a:r>
              <a:rPr lang="zh-CN" altLang="en-US" sz="1600" dirty="0" smtClean="0"/>
              <a:t>表現了漢代出嫁塞外的美女王昭君對長江故鄉的思念。這首抒情歌曲的婉柔款款使它擔負了大</a:t>
            </a:r>
            <a:r>
              <a:rPr lang="zh-CN" altLang="en-US" sz="1600" dirty="0"/>
              <a:t>罪名。有報紙說這首歌是「黃色歌曲」、 「格調低下」、 「毫無價值」。李谷一也從受人歡迎的「 歌壇新秀」一下子變成了「黃色歌女」，變成了「大陸上的鄧麗君」，有些文章說她是「資產階級音樂潮流和靡靡之音的典型代表」，是「腐蝕青年的罪人</a:t>
            </a:r>
            <a:r>
              <a:rPr lang="zh-CN" altLang="en-US" sz="1600" dirty="0" smtClean="0"/>
              <a:t>」。</a:t>
            </a:r>
            <a:endParaRPr lang="en-US" altLang="zh-CN" sz="1600" dirty="0" smtClean="0"/>
          </a:p>
          <a:p>
            <a:r>
              <a:rPr lang="zh-CN" altLang="en-US" sz="1600" dirty="0"/>
              <a:t>在強大的社會壓力下， </a:t>
            </a:r>
            <a:r>
              <a:rPr lang="en-US" altLang="zh-CN" sz="1600" dirty="0" smtClean="0"/>
              <a:t>〈</a:t>
            </a:r>
            <a:r>
              <a:rPr lang="zh-CN" altLang="en-US" sz="1600" dirty="0" smtClean="0"/>
              <a:t>鄉戀</a:t>
            </a:r>
            <a:r>
              <a:rPr lang="en-US" altLang="zh-CN" sz="1600" dirty="0" smtClean="0"/>
              <a:t>〉</a:t>
            </a:r>
            <a:r>
              <a:rPr lang="zh-CN" altLang="en-US" sz="1600" dirty="0" smtClean="0"/>
              <a:t>悄悄地從電視廣播中消失了。</a:t>
            </a:r>
            <a:r>
              <a:rPr lang="zh-CN" altLang="en-US" sz="1000" dirty="0" smtClean="0"/>
              <a:t>（</a:t>
            </a:r>
            <a:r>
              <a:rPr lang="en-US" altLang="zh-CN" sz="1000" dirty="0" smtClean="0"/>
              <a:t>《</a:t>
            </a:r>
            <a:r>
              <a:rPr lang="zh-CN" altLang="en-US" sz="1000" dirty="0" smtClean="0"/>
              <a:t>交鋒</a:t>
            </a:r>
            <a:r>
              <a:rPr lang="en-US" altLang="zh-CN" sz="1000" dirty="0" smtClean="0"/>
              <a:t>》</a:t>
            </a:r>
            <a:r>
              <a:rPr lang="zh-CN" altLang="en-US" sz="1000" dirty="0" smtClean="0"/>
              <a:t>，頁</a:t>
            </a:r>
            <a:r>
              <a:rPr lang="en-US" altLang="zh-CN" sz="1000" dirty="0" smtClean="0"/>
              <a:t>123</a:t>
            </a:r>
            <a:r>
              <a:rPr lang="zh-CN" altLang="en-US" sz="1000" dirty="0" smtClean="0"/>
              <a:t>）</a:t>
            </a:r>
            <a:endParaRPr lang="zh-HK" altLang="en-US" sz="1000" dirty="0"/>
          </a:p>
        </p:txBody>
      </p:sp>
      <p:sp>
        <p:nvSpPr>
          <p:cNvPr id="11" name="TextBox 10"/>
          <p:cNvSpPr txBox="1"/>
          <p:nvPr/>
        </p:nvSpPr>
        <p:spPr>
          <a:xfrm>
            <a:off x="76200" y="76200"/>
            <a:ext cx="21336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大陸的鄧麗君</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13091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14478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黃色歌曲</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85800"/>
            <a:ext cx="8839200" cy="1569660"/>
          </a:xfrm>
          <a:prstGeom prst="rect">
            <a:avLst/>
          </a:prstGeom>
          <a:noFill/>
          <a:ln>
            <a:solidFill>
              <a:schemeClr val="accent1"/>
            </a:solidFill>
          </a:ln>
        </p:spPr>
        <p:txBody>
          <a:bodyPr wrap="square" rtlCol="0">
            <a:spAutoFit/>
          </a:bodyPr>
          <a:lstStyle/>
          <a:p>
            <a:r>
              <a:rPr lang="en-US" altLang="zh-HK" sz="1600" dirty="0" smtClean="0"/>
              <a:t>1980</a:t>
            </a:r>
            <a:r>
              <a:rPr lang="zh-CN" altLang="en-US" sz="1600" dirty="0" smtClean="0"/>
              <a:t>年，官方喉舌開始大力攻擊文藝界的腐敗現象。</a:t>
            </a:r>
            <a:endParaRPr lang="en-US" altLang="zh-CN" sz="1600" dirty="0" smtClean="0"/>
          </a:p>
          <a:p>
            <a:r>
              <a:rPr lang="en-US" altLang="zh-HK" sz="1600" dirty="0" smtClean="0"/>
              <a:t>1980</a:t>
            </a:r>
            <a:r>
              <a:rPr lang="zh-CN" altLang="en-US" sz="1600" dirty="0" smtClean="0"/>
              <a:t>年</a:t>
            </a:r>
            <a:r>
              <a:rPr lang="en-US" altLang="zh-CN" sz="1600" dirty="0" smtClean="0"/>
              <a:t>6</a:t>
            </a:r>
            <a:r>
              <a:rPr lang="zh-CN" altLang="en-US" sz="1600" dirty="0" smtClean="0"/>
              <a:t>月</a:t>
            </a:r>
            <a:r>
              <a:rPr lang="en-US" altLang="zh-CN" sz="1600" dirty="0" smtClean="0"/>
              <a:t>7</a:t>
            </a:r>
            <a:r>
              <a:rPr lang="zh-CN" altLang="en-US" sz="1600" dirty="0" smtClean="0"/>
              <a:t>日</a:t>
            </a:r>
            <a:r>
              <a:rPr lang="en-US" altLang="zh-CN" sz="1600" dirty="0" smtClean="0"/>
              <a:t>《</a:t>
            </a:r>
            <a:r>
              <a:rPr lang="zh-CN" altLang="en-US" sz="1600" dirty="0" smtClean="0"/>
              <a:t>文匯報</a:t>
            </a:r>
            <a:r>
              <a:rPr lang="en-US" altLang="zh-CN" sz="1600" dirty="0" smtClean="0"/>
              <a:t>》</a:t>
            </a:r>
            <a:r>
              <a:rPr lang="zh-CN" altLang="en-US" sz="1600" dirty="0"/>
              <a:t>：</a:t>
            </a:r>
            <a:r>
              <a:rPr lang="zh-CN" altLang="en-US" sz="1600" dirty="0" smtClean="0"/>
              <a:t>「</a:t>
            </a:r>
            <a:r>
              <a:rPr lang="en-US" altLang="zh-CN" sz="1600" dirty="0" smtClean="0"/>
              <a:t>『</a:t>
            </a:r>
            <a:r>
              <a:rPr lang="zh-CN" altLang="en-US" sz="1600" dirty="0" smtClean="0"/>
              <a:t>靡靡之音</a:t>
            </a:r>
            <a:r>
              <a:rPr lang="en-US" altLang="zh-CN" sz="1600" dirty="0" smtClean="0"/>
              <a:t>』</a:t>
            </a:r>
            <a:r>
              <a:rPr lang="zh-CN" altLang="en-US" sz="1600" dirty="0" smtClean="0"/>
              <a:t>是引自</a:t>
            </a:r>
            <a:r>
              <a:rPr lang="en-US" altLang="zh-CN" sz="1600" dirty="0" smtClean="0"/>
              <a:t>《</a:t>
            </a:r>
            <a:r>
              <a:rPr lang="zh-CN" altLang="en-US" sz="1600" dirty="0" smtClean="0"/>
              <a:t>史記</a:t>
            </a:r>
            <a:r>
              <a:rPr lang="en-US" altLang="zh-CN" sz="1600" dirty="0" smtClean="0"/>
              <a:t>》</a:t>
            </a:r>
            <a:r>
              <a:rPr lang="zh-CN" altLang="en-US" sz="1600" dirty="0" smtClean="0"/>
              <a:t>中的詞，意思是使人聽了萎靡不振，意志消沉的音樂。</a:t>
            </a:r>
            <a:r>
              <a:rPr lang="en-US" altLang="zh-CN" sz="1600" dirty="0" smtClean="0"/>
              <a:t>『</a:t>
            </a:r>
            <a:r>
              <a:rPr lang="zh-CN" altLang="en-US" sz="1600" dirty="0" smtClean="0"/>
              <a:t>黃色歌曲」則是從三十年代</a:t>
            </a:r>
            <a:r>
              <a:rPr lang="zh-CN" altLang="en-US" sz="1600" dirty="0"/>
              <a:t>聶耳（ </a:t>
            </a:r>
            <a:r>
              <a:rPr lang="en-US" altLang="zh-CN" sz="1600" dirty="0"/>
              <a:t>〈 </a:t>
            </a:r>
            <a:r>
              <a:rPr lang="zh-CN" altLang="en-US" sz="1600" dirty="0" smtClean="0"/>
              <a:t>義勇軍進行曲</a:t>
            </a:r>
            <a:r>
              <a:rPr lang="en-US" altLang="zh-CN" sz="1600" dirty="0"/>
              <a:t>〉 </a:t>
            </a:r>
            <a:r>
              <a:rPr lang="zh-CN" altLang="en-US" sz="1600" dirty="0" smtClean="0"/>
              <a:t>作曲者）批判當時那些色情的歌曲開始使用的詞</a:t>
            </a:r>
            <a:r>
              <a:rPr lang="en-US" altLang="zh-CN" sz="1600" dirty="0" smtClean="0"/>
              <a:t>……</a:t>
            </a:r>
            <a:r>
              <a:rPr lang="zh-CN" altLang="en-US" sz="1600" dirty="0" smtClean="0"/>
              <a:t>它們大體上包括這樣一些類型：色情、肉麻的、輕</a:t>
            </a:r>
            <a:r>
              <a:rPr lang="zh-CN" altLang="en-US" sz="1600" dirty="0"/>
              <a:t>薄、輕佻的、消沉頹廢、悲觀厭世的、瘋狂混亂、刺激感官的、打著愛情的幌子、賣弄口頭愛情、虛假愛情、把愛情庸俗化的，還包括傳播封建思想和政治上反動的東西的。 </a:t>
            </a:r>
            <a:r>
              <a:rPr lang="zh-CN" altLang="en-US" sz="1600" dirty="0" smtClean="0"/>
              <a:t>」</a:t>
            </a:r>
            <a:r>
              <a:rPr lang="zh-CN" altLang="en-US" sz="1000" dirty="0" smtClean="0"/>
              <a:t>（</a:t>
            </a:r>
            <a:r>
              <a:rPr lang="en-US" altLang="zh-CN" sz="1000" dirty="0" smtClean="0"/>
              <a:t>《</a:t>
            </a:r>
            <a:r>
              <a:rPr lang="zh-CN" altLang="en-US" sz="1000" dirty="0" smtClean="0"/>
              <a:t>怎樣鑒別黃色歌曲</a:t>
            </a:r>
            <a:r>
              <a:rPr lang="en-US" altLang="zh-CN" sz="1000" dirty="0" smtClean="0"/>
              <a:t>》</a:t>
            </a:r>
            <a:r>
              <a:rPr lang="zh-CN" altLang="en-US" sz="1000" dirty="0" smtClean="0"/>
              <a:t>，頁</a:t>
            </a:r>
            <a:r>
              <a:rPr lang="en-US" altLang="zh-CN" sz="1000" dirty="0" smtClean="0"/>
              <a:t>37</a:t>
            </a:r>
            <a:r>
              <a:rPr lang="zh-CN" altLang="en-US" sz="1000" dirty="0" smtClean="0"/>
              <a:t>）</a:t>
            </a:r>
            <a:endParaRPr lang="zh-HK" altLang="en-US" sz="1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2438400"/>
            <a:ext cx="621307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00800" y="2590800"/>
            <a:ext cx="2514600" cy="1815882"/>
          </a:xfrm>
          <a:prstGeom prst="rect">
            <a:avLst/>
          </a:prstGeom>
          <a:noFill/>
          <a:ln>
            <a:solidFill>
              <a:schemeClr val="accent1"/>
            </a:solidFill>
          </a:ln>
        </p:spPr>
        <p:txBody>
          <a:bodyPr wrap="square" rtlCol="0">
            <a:spAutoFit/>
          </a:bodyPr>
          <a:lstStyle/>
          <a:p>
            <a:r>
              <a:rPr lang="en-US" altLang="zh-CN" sz="1600" dirty="0" smtClean="0"/>
              <a:t>〈</a:t>
            </a:r>
            <a:r>
              <a:rPr lang="zh-CN" altLang="en-US" sz="1600" dirty="0" smtClean="0"/>
              <a:t>義勇軍進行曲</a:t>
            </a:r>
            <a:r>
              <a:rPr lang="en-US" altLang="zh-CN" sz="1600" dirty="0" smtClean="0"/>
              <a:t>〉</a:t>
            </a:r>
            <a:r>
              <a:rPr lang="zh-TW" altLang="en-US" sz="1600" dirty="0"/>
              <a:t>本是中華民國國民軍第</a:t>
            </a:r>
            <a:r>
              <a:rPr lang="en-US" altLang="zh-TW" sz="1600" dirty="0"/>
              <a:t>200</a:t>
            </a:r>
            <a:r>
              <a:rPr lang="zh-TW" altLang="en-US" sz="1600" dirty="0"/>
              <a:t>師的</a:t>
            </a:r>
            <a:r>
              <a:rPr lang="zh-TW" altLang="en-US" sz="1600" dirty="0" smtClean="0"/>
              <a:t>軍歌</a:t>
            </a:r>
            <a:r>
              <a:rPr lang="zh-CN" altLang="en-US" sz="1600" dirty="0" smtClean="0"/>
              <a:t>，是</a:t>
            </a:r>
            <a:r>
              <a:rPr lang="en-US" altLang="zh-CN" sz="1600" dirty="0" smtClean="0"/>
              <a:t>1935</a:t>
            </a:r>
            <a:r>
              <a:rPr lang="zh-CN" altLang="en-US" sz="1600" dirty="0" smtClean="0"/>
              <a:t>年由聶耳作曲，田漢作詞。</a:t>
            </a:r>
            <a:r>
              <a:rPr lang="en-US" altLang="zh-CN" sz="1600" dirty="0" smtClean="0"/>
              <a:t>1949</a:t>
            </a:r>
            <a:r>
              <a:rPr lang="zh-CN" altLang="en-US" sz="1600" dirty="0" smtClean="0"/>
              <a:t>年</a:t>
            </a:r>
            <a:r>
              <a:rPr lang="en-US" altLang="zh-CN" sz="1600" dirty="0" smtClean="0"/>
              <a:t>9</a:t>
            </a:r>
            <a:r>
              <a:rPr lang="zh-CN" altLang="en-US" sz="1600" dirty="0" smtClean="0"/>
              <a:t>月</a:t>
            </a:r>
            <a:r>
              <a:rPr lang="en-US" altLang="zh-CN" sz="1600" dirty="0" smtClean="0"/>
              <a:t>27</a:t>
            </a:r>
            <a:r>
              <a:rPr lang="zh-CN" altLang="en-US" sz="1600" dirty="0" smtClean="0"/>
              <a:t>日中國人民政治協商會議第一屆全體會議通過以此作為新中國的國歌。</a:t>
            </a:r>
            <a:endParaRPr lang="zh-HK" altLang="en-US" sz="1600" dirty="0"/>
          </a:p>
        </p:txBody>
      </p:sp>
      <p:sp>
        <p:nvSpPr>
          <p:cNvPr id="6" name="TextBox 5"/>
          <p:cNvSpPr txBox="1"/>
          <p:nvPr/>
        </p:nvSpPr>
        <p:spPr>
          <a:xfrm>
            <a:off x="6438900" y="4576822"/>
            <a:ext cx="2438400" cy="1077218"/>
          </a:xfrm>
          <a:prstGeom prst="rect">
            <a:avLst/>
          </a:prstGeom>
          <a:solidFill>
            <a:schemeClr val="accent2">
              <a:lumMod val="20000"/>
              <a:lumOff val="80000"/>
            </a:schemeClr>
          </a:solid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想一想</a:t>
            </a:r>
            <a:r>
              <a:rPr lang="en-US" altLang="zh-TW" sz="1600" dirty="0" smtClean="0">
                <a:latin typeface="SimSun" panose="02010600030101010101" pitchFamily="2" charset="-122"/>
                <a:ea typeface="SimSun" panose="02010600030101010101" pitchFamily="2" charset="-122"/>
              </a:rPr>
              <a:t>:</a:t>
            </a:r>
            <a:endParaRPr lang="en-US" altLang="zh-CN" sz="1600" dirty="0" smtClean="0">
              <a:latin typeface="SimSun" panose="02010600030101010101" pitchFamily="2" charset="-122"/>
              <a:ea typeface="SimSun" panose="02010600030101010101" pitchFamily="2" charset="-122"/>
            </a:endParaRPr>
          </a:p>
          <a:p>
            <a:r>
              <a:rPr lang="zh-CN" altLang="en-US" sz="1600" dirty="0" smtClean="0"/>
              <a:t>為什麼</a:t>
            </a:r>
            <a:r>
              <a:rPr lang="en-US" altLang="zh-CN" sz="1600" dirty="0"/>
              <a:t>〈</a:t>
            </a:r>
            <a:r>
              <a:rPr lang="zh-CN" altLang="en-US" sz="1600" dirty="0"/>
              <a:t>義勇軍進行曲</a:t>
            </a:r>
            <a:r>
              <a:rPr lang="en-US" altLang="zh-CN" sz="1600" dirty="0" smtClean="0"/>
              <a:t>〉</a:t>
            </a:r>
            <a:r>
              <a:rPr lang="zh-CN" altLang="en-US" sz="1600" dirty="0"/>
              <a:t>不算「黃色歌曲</a:t>
            </a:r>
            <a:r>
              <a:rPr lang="zh-CN" altLang="en-US" sz="1600" dirty="0" smtClean="0"/>
              <a:t>」</a:t>
            </a:r>
            <a:r>
              <a:rPr lang="en-US" altLang="zh-TW" sz="1600" dirty="0" smtClean="0">
                <a:latin typeface="SimSun" panose="02010600030101010101" pitchFamily="2" charset="-122"/>
                <a:ea typeface="SimSun" panose="02010600030101010101" pitchFamily="2" charset="-122"/>
              </a:rPr>
              <a:t>?</a:t>
            </a:r>
            <a:r>
              <a:rPr lang="zh-CN" altLang="en-US" sz="1600" dirty="0" smtClean="0"/>
              <a:t>（提示：主題是歌頌什麼的</a:t>
            </a:r>
            <a:r>
              <a:rPr lang="en-US" altLang="zh-TW" sz="1600" dirty="0">
                <a:latin typeface="SimSun" panose="02010600030101010101" pitchFamily="2" charset="-122"/>
                <a:ea typeface="SimSun" panose="02010600030101010101" pitchFamily="2" charset="-122"/>
              </a:rPr>
              <a:t>? </a:t>
            </a:r>
            <a:r>
              <a:rPr lang="zh-CN" altLang="en-US" sz="1600" dirty="0" smtClean="0"/>
              <a:t>）</a:t>
            </a:r>
            <a:endParaRPr lang="en-US" altLang="zh-CN" sz="1600" dirty="0" smtClean="0"/>
          </a:p>
        </p:txBody>
      </p:sp>
    </p:spTree>
    <p:extLst>
      <p:ext uri="{BB962C8B-B14F-4D97-AF65-F5344CB8AC3E}">
        <p14:creationId xmlns:p14="http://schemas.microsoft.com/office/powerpoint/2010/main" val="322861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148948"/>
            <a:ext cx="3670385" cy="1077218"/>
          </a:xfrm>
          <a:prstGeom prst="rect">
            <a:avLst/>
          </a:prstGeom>
          <a:solidFill>
            <a:schemeClr val="accent2">
              <a:lumMod val="20000"/>
              <a:lumOff val="80000"/>
            </a:schemeClr>
          </a:solidFill>
          <a:ln>
            <a:solidFill>
              <a:schemeClr val="accent1"/>
            </a:solidFill>
          </a:ln>
        </p:spPr>
        <p:txBody>
          <a:bodyPr wrap="square">
            <a:spAutoFit/>
          </a:bodyPr>
          <a:lstStyle/>
          <a:p>
            <a:r>
              <a:rPr lang="en-US" altLang="zh-CN" sz="1600" dirty="0" smtClean="0"/>
              <a:t>1980</a:t>
            </a:r>
            <a:r>
              <a:rPr lang="zh-CN" altLang="en-US" sz="1600" dirty="0" smtClean="0">
                <a:latin typeface="+mn-ea"/>
              </a:rPr>
              <a:t>年，中國音樂協會以撥亂反正的態度，在北京召開會議，批評鄧麗君等人的黃色歌曲，並</a:t>
            </a:r>
            <a:r>
              <a:rPr lang="zh-TW" altLang="en-US" sz="1600" dirty="0" smtClean="0">
                <a:latin typeface="+mn-ea"/>
              </a:rPr>
              <a:t>於</a:t>
            </a:r>
            <a:r>
              <a:rPr lang="en-US" altLang="zh-TW" sz="1600" dirty="0"/>
              <a:t>1982</a:t>
            </a:r>
            <a:r>
              <a:rPr lang="zh-TW" altLang="en-US" sz="1600" dirty="0" smtClean="0">
                <a:latin typeface="+mn-ea"/>
              </a:rPr>
              <a:t>年</a:t>
            </a:r>
            <a:r>
              <a:rPr lang="zh-CN" altLang="en-US" sz="1600" dirty="0" smtClean="0">
                <a:latin typeface="+mn-ea"/>
              </a:rPr>
              <a:t>將會議結果</a:t>
            </a:r>
            <a:r>
              <a:rPr lang="zh-TW" altLang="en-US" sz="1600" dirty="0" smtClean="0">
                <a:latin typeface="SimSun" panose="02010600030101010101" pitchFamily="2" charset="-122"/>
                <a:ea typeface="SimSun" panose="02010600030101010101" pitchFamily="2" charset="-122"/>
              </a:rPr>
              <a:t>出版成書</a:t>
            </a:r>
            <a:r>
              <a:rPr lang="en-US" altLang="zh-CN" sz="1600" dirty="0" smtClean="0">
                <a:latin typeface="+mn-ea"/>
              </a:rPr>
              <a:t>--《</a:t>
            </a:r>
            <a:r>
              <a:rPr lang="zh-CN" altLang="en-US" sz="1600" dirty="0" smtClean="0">
                <a:latin typeface="+mn-ea"/>
              </a:rPr>
              <a:t>怎樣鑒別黃色歌曲</a:t>
            </a:r>
            <a:r>
              <a:rPr lang="en-US" altLang="zh-CN" sz="1600" dirty="0" smtClean="0">
                <a:latin typeface="+mn-ea"/>
              </a:rPr>
              <a:t>》</a:t>
            </a:r>
            <a:r>
              <a:rPr lang="zh-TW" altLang="en-US" sz="1600" dirty="0" smtClean="0">
                <a:latin typeface="+mn-ea"/>
              </a:rPr>
              <a:t>。</a:t>
            </a:r>
            <a:endParaRPr lang="en-US" dirty="0">
              <a:latin typeface="+mn-ea"/>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54741"/>
            <a:ext cx="36894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676400"/>
            <a:ext cx="4864015" cy="2324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08" y="5105400"/>
            <a:ext cx="4953000" cy="776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86200" y="164068"/>
            <a:ext cx="5105400" cy="1077218"/>
          </a:xfrm>
          <a:prstGeom prst="rect">
            <a:avLst/>
          </a:prstGeom>
          <a:solidFill>
            <a:schemeClr val="accent6">
              <a:lumMod val="40000"/>
              <a:lumOff val="60000"/>
            </a:schemeClr>
          </a:solidFill>
          <a:ln>
            <a:solidFill>
              <a:schemeClr val="accent1"/>
            </a:solidFill>
          </a:ln>
        </p:spPr>
        <p:txBody>
          <a:bodyPr wrap="square" rtlCol="0">
            <a:spAutoFit/>
          </a:bodyPr>
          <a:lstStyle/>
          <a:p>
            <a:r>
              <a:rPr lang="en-US" altLang="zh-CN" sz="1600" dirty="0" smtClean="0"/>
              <a:t>《</a:t>
            </a:r>
            <a:r>
              <a:rPr lang="zh-CN" altLang="en-US" sz="1600" dirty="0" smtClean="0"/>
              <a:t>怎樣鑒別黃色歌曲</a:t>
            </a:r>
            <a:r>
              <a:rPr lang="en-US" altLang="zh-CN" sz="1600" dirty="0" smtClean="0"/>
              <a:t>》</a:t>
            </a:r>
            <a:r>
              <a:rPr lang="zh-CN" altLang="en-US" sz="1600" dirty="0" smtClean="0"/>
              <a:t>沒有點名鄧麗君，但處處以她的歌曲作為反面教材，並提出如何改善文藝界的頹敗風氣。其中一個歌叫作</a:t>
            </a:r>
            <a:r>
              <a:rPr lang="en-US" altLang="zh-CN" sz="1600" dirty="0" smtClean="0"/>
              <a:t>〈</a:t>
            </a:r>
            <a:r>
              <a:rPr lang="zh-CN" altLang="en-US" sz="1600" dirty="0" smtClean="0"/>
              <a:t>小村姑賣西瓜</a:t>
            </a:r>
            <a:r>
              <a:rPr lang="en-US" altLang="zh-CN" sz="1600" dirty="0" smtClean="0"/>
              <a:t>〉</a:t>
            </a:r>
            <a:r>
              <a:rPr lang="zh-CN" altLang="en-US" sz="1600" dirty="0" smtClean="0"/>
              <a:t>，是鄧麗君</a:t>
            </a:r>
            <a:r>
              <a:rPr lang="en-US" altLang="zh-CN" sz="1600" dirty="0" smtClean="0"/>
              <a:t>1968</a:t>
            </a:r>
            <a:r>
              <a:rPr lang="zh-CN" altLang="en-US" sz="1600" dirty="0" smtClean="0"/>
              <a:t>年的作品。</a:t>
            </a:r>
            <a:r>
              <a:rPr lang="zh-CN" altLang="en-US" sz="1400" dirty="0" smtClean="0"/>
              <a:t>（</a:t>
            </a:r>
            <a:r>
              <a:rPr lang="en-US" altLang="zh-CN" sz="1400" dirty="0" smtClean="0">
                <a:hlinkClick r:id="rId5"/>
              </a:rPr>
              <a:t>https</a:t>
            </a:r>
            <a:r>
              <a:rPr lang="en-US" altLang="zh-CN" sz="1400" dirty="0">
                <a:hlinkClick r:id="rId5"/>
              </a:rPr>
              <a:t>://</a:t>
            </a:r>
            <a:r>
              <a:rPr lang="en-US" altLang="zh-CN" sz="1400" dirty="0" smtClean="0">
                <a:hlinkClick r:id="rId5"/>
              </a:rPr>
              <a:t>www.youtube.com/watch?v=ublSTk6kNdI</a:t>
            </a:r>
            <a:r>
              <a:rPr lang="zh-CN" altLang="en-US" sz="1400" dirty="0" smtClean="0"/>
              <a:t>）</a:t>
            </a:r>
            <a:endParaRPr lang="zh-HK" altLang="en-US" sz="1400" dirty="0"/>
          </a:p>
        </p:txBody>
      </p:sp>
      <p:sp>
        <p:nvSpPr>
          <p:cNvPr id="5" name="TextBox 4"/>
          <p:cNvSpPr txBox="1"/>
          <p:nvPr/>
        </p:nvSpPr>
        <p:spPr>
          <a:xfrm>
            <a:off x="3921169" y="4129118"/>
            <a:ext cx="4864014" cy="338554"/>
          </a:xfrm>
          <a:prstGeom prst="rect">
            <a:avLst/>
          </a:prstGeom>
          <a:solidFill>
            <a:schemeClr val="accent2">
              <a:lumMod val="20000"/>
              <a:lumOff val="80000"/>
            </a:schemeClr>
          </a:solidFill>
          <a:ln>
            <a:solidFill>
              <a:schemeClr val="accent1"/>
            </a:solidFill>
          </a:ln>
        </p:spPr>
        <p:txBody>
          <a:bodyPr wrap="square" rtlCol="0">
            <a:spAutoFit/>
          </a:bodyPr>
          <a:lstStyle/>
          <a:p>
            <a:r>
              <a:rPr lang="zh-CN" altLang="en-US" sz="1600" dirty="0" smtClean="0"/>
              <a:t>中國音樂協會以專家的口吻，認為可以這樣改：</a:t>
            </a:r>
            <a:endParaRPr lang="zh-HK" altLang="en-US" sz="1600" dirty="0"/>
          </a:p>
        </p:txBody>
      </p:sp>
      <p:sp>
        <p:nvSpPr>
          <p:cNvPr id="15" name="Down Arrow 14"/>
          <p:cNvSpPr/>
          <p:nvPr/>
        </p:nvSpPr>
        <p:spPr>
          <a:xfrm>
            <a:off x="5791200" y="4572000"/>
            <a:ext cx="304800" cy="38100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TextBox 15"/>
          <p:cNvSpPr txBox="1"/>
          <p:nvPr/>
        </p:nvSpPr>
        <p:spPr>
          <a:xfrm>
            <a:off x="3863954" y="6006488"/>
            <a:ext cx="4908507" cy="830997"/>
          </a:xfrm>
          <a:prstGeom prst="rect">
            <a:avLst/>
          </a:prstGeom>
          <a:solidFill>
            <a:schemeClr val="accent2">
              <a:lumMod val="20000"/>
              <a:lumOff val="80000"/>
            </a:schemeClr>
          </a:solidFill>
          <a:ln>
            <a:solidFill>
              <a:schemeClr val="accent1"/>
            </a:solidFill>
          </a:ln>
        </p:spPr>
        <p:txBody>
          <a:bodyPr wrap="square" rtlCol="0">
            <a:spAutoFit/>
          </a:bodyPr>
          <a:lstStyle/>
          <a:p>
            <a:r>
              <a:rPr lang="zh-CN" altLang="en-US" sz="1600" dirty="0" smtClean="0"/>
              <a:t>中國音樂協會認為</a:t>
            </a:r>
            <a:r>
              <a:rPr lang="zh-TW" altLang="en-US" sz="1600" dirty="0" smtClean="0">
                <a:latin typeface="SimSun" panose="02010600030101010101" pitchFamily="2" charset="-122"/>
                <a:ea typeface="SimSun" panose="02010600030101010101" pitchFamily="2" charset="-122"/>
              </a:rPr>
              <a:t>將整首歌大幅刪除，剩下一句後</a:t>
            </a:r>
            <a:r>
              <a:rPr lang="zh-CN" altLang="en-US" sz="1600" dirty="0" smtClean="0"/>
              <a:t>，</a:t>
            </a:r>
            <a:r>
              <a:rPr lang="zh-CN" altLang="en-US" sz="1600" dirty="0" smtClean="0">
                <a:latin typeface="SimSun" panose="02010600030101010101" pitchFamily="2" charset="-122"/>
                <a:ea typeface="SimSun" panose="02010600030101010101" pitchFamily="2" charset="-122"/>
              </a:rPr>
              <a:t>便可以將</a:t>
            </a:r>
            <a:r>
              <a:rPr lang="zh-TW" altLang="en-US" sz="1600" dirty="0" smtClean="0">
                <a:latin typeface="SimSun" panose="02010600030101010101" pitchFamily="2" charset="-122"/>
                <a:ea typeface="SimSun" panose="02010600030101010101" pitchFamily="2" charset="-122"/>
              </a:rPr>
              <a:t>原來歌中</a:t>
            </a:r>
            <a:r>
              <a:rPr lang="zh-CN" altLang="en-US" sz="1600" dirty="0" smtClean="0">
                <a:latin typeface="SimSun" panose="02010600030101010101" pitchFamily="2" charset="-122"/>
                <a:ea typeface="SimSun" panose="02010600030101010101" pitchFamily="2" charset="-122"/>
              </a:rPr>
              <a:t>輕佻</a:t>
            </a:r>
            <a:r>
              <a:rPr lang="zh-CN" altLang="en-US" sz="1600" dirty="0" smtClean="0"/>
              <a:t>、賣弄的情調刪除，回復樸素、淒苦的小村姑形象了！</a:t>
            </a:r>
            <a:endParaRPr lang="zh-HK" altLang="en-US" sz="1600" dirty="0"/>
          </a:p>
        </p:txBody>
      </p:sp>
      <p:sp>
        <p:nvSpPr>
          <p:cNvPr id="17" name="TextBox 16"/>
          <p:cNvSpPr txBox="1"/>
          <p:nvPr/>
        </p:nvSpPr>
        <p:spPr>
          <a:xfrm>
            <a:off x="3886200" y="1371600"/>
            <a:ext cx="2667000" cy="338554"/>
          </a:xfrm>
          <a:prstGeom prst="rect">
            <a:avLst/>
          </a:prstGeom>
          <a:noFill/>
        </p:spPr>
        <p:txBody>
          <a:bodyPr wrap="square" rtlCol="0">
            <a:spAutoFit/>
          </a:bodyPr>
          <a:lstStyle/>
          <a:p>
            <a:r>
              <a:rPr lang="en-US" altLang="zh-CN" sz="1600" dirty="0"/>
              <a:t>〈</a:t>
            </a:r>
            <a:r>
              <a:rPr lang="zh-CN" altLang="en-US" sz="1600" dirty="0"/>
              <a:t>小村姑賣西瓜</a:t>
            </a:r>
            <a:r>
              <a:rPr lang="en-US" altLang="zh-CN" sz="1600" dirty="0" smtClean="0"/>
              <a:t>〉</a:t>
            </a:r>
            <a:r>
              <a:rPr lang="zh-CN" altLang="en-US" sz="1600" dirty="0"/>
              <a:t>原曲</a:t>
            </a:r>
            <a:endParaRPr lang="zh-HK" altLang="en-US" sz="1600" dirty="0"/>
          </a:p>
        </p:txBody>
      </p:sp>
    </p:spTree>
    <p:extLst>
      <p:ext uri="{BB962C8B-B14F-4D97-AF65-F5344CB8AC3E}">
        <p14:creationId xmlns:p14="http://schemas.microsoft.com/office/powerpoint/2010/main" val="20522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23622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黃色歌女的堅持</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76200" y="655983"/>
            <a:ext cx="8610600" cy="1077218"/>
          </a:xfrm>
          <a:prstGeom prst="rect">
            <a:avLst/>
          </a:prstGeom>
          <a:solidFill>
            <a:schemeClr val="bg2"/>
          </a:solidFill>
        </p:spPr>
        <p:txBody>
          <a:bodyPr wrap="square" rtlCol="0">
            <a:spAutoFit/>
          </a:bodyPr>
          <a:lstStyle/>
          <a:p>
            <a:r>
              <a:rPr lang="en-US" altLang="zh-HK" sz="1600" dirty="0" smtClean="0"/>
              <a:t>1979</a:t>
            </a:r>
            <a:r>
              <a:rPr lang="zh-CN" altLang="en-US" sz="1600" dirty="0" smtClean="0"/>
              <a:t>年李谷一的</a:t>
            </a:r>
            <a:r>
              <a:rPr lang="en-US" altLang="zh-CN" sz="1600" dirty="0" smtClean="0"/>
              <a:t>〈</a:t>
            </a:r>
            <a:r>
              <a:rPr lang="zh-CN" altLang="en-US" sz="1600" dirty="0" smtClean="0"/>
              <a:t>鄉戀</a:t>
            </a:r>
            <a:r>
              <a:rPr lang="en-US" altLang="zh-CN" sz="1600" dirty="0" smtClean="0"/>
              <a:t>〉</a:t>
            </a:r>
            <a:r>
              <a:rPr lang="zh-CN" altLang="en-US" sz="1600" dirty="0" smtClean="0"/>
              <a:t>一鳴驚</a:t>
            </a:r>
            <a:r>
              <a:rPr lang="zh-CN" altLang="en-US" sz="1600" dirty="0"/>
              <a:t>人，但文化部的官員向她所屬的中央樂團表示意見：「李谷一的演唱風格應該給予注意和引導。」不久，中央樂團再收到中國音樂家協會的電話：「李谷一這樣下去很糟糕。」在這壓力下，中央樂團不支持李谷一：</a:t>
            </a:r>
            <a:r>
              <a:rPr lang="zh-CN" altLang="en-US" sz="1600" dirty="0" smtClean="0"/>
              <a:t>「如果在這樣下去，樂團的土壤就不適合她存在了，她應該去找合她發展的土壤。」</a:t>
            </a:r>
            <a:endParaRPr lang="zh-HK" altLang="en-US" sz="1600" dirty="0"/>
          </a:p>
        </p:txBody>
      </p:sp>
      <p:sp>
        <p:nvSpPr>
          <p:cNvPr id="5" name="TextBox 4"/>
          <p:cNvSpPr txBox="1"/>
          <p:nvPr/>
        </p:nvSpPr>
        <p:spPr>
          <a:xfrm>
            <a:off x="76200" y="1905000"/>
            <a:ext cx="8610600" cy="830997"/>
          </a:xfrm>
          <a:prstGeom prst="rect">
            <a:avLst/>
          </a:prstGeom>
          <a:solidFill>
            <a:schemeClr val="bg2">
              <a:lumMod val="75000"/>
            </a:schemeClr>
          </a:solidFill>
        </p:spPr>
        <p:txBody>
          <a:bodyPr wrap="square" rtlCol="0">
            <a:spAutoFit/>
          </a:bodyPr>
          <a:lstStyle/>
          <a:p>
            <a:r>
              <a:rPr lang="zh-CN" altLang="en-US" sz="1600" dirty="0"/>
              <a:t>但是，熱情的聽眾給李谷一寄來一千多封支持信。一封信說：「他們說你是黃色歌曲，說你是黃色歌女，但發生在演出大廳的奇跡，那無數次的謝幕和經久的掌聲，是對這種污衊的最有力的否定！」</a:t>
            </a:r>
            <a:endParaRPr lang="zh-HK" altLang="en-US" sz="1600" dirty="0"/>
          </a:p>
        </p:txBody>
      </p:sp>
      <p:sp>
        <p:nvSpPr>
          <p:cNvPr id="6" name="TextBox 5"/>
          <p:cNvSpPr txBox="1"/>
          <p:nvPr/>
        </p:nvSpPr>
        <p:spPr>
          <a:xfrm>
            <a:off x="76200" y="2895600"/>
            <a:ext cx="8610600" cy="830997"/>
          </a:xfrm>
          <a:prstGeom prst="rect">
            <a:avLst/>
          </a:prstGeom>
          <a:solidFill>
            <a:schemeClr val="bg2">
              <a:lumMod val="75000"/>
            </a:schemeClr>
          </a:solidFill>
        </p:spPr>
        <p:txBody>
          <a:bodyPr wrap="square" rtlCol="0">
            <a:spAutoFit/>
          </a:bodyPr>
          <a:lstStyle/>
          <a:p>
            <a:r>
              <a:rPr lang="zh-CN" altLang="en-US" sz="1600" dirty="0" smtClean="0"/>
              <a:t>李谷一沒有因為壓力而放棄演唱事</a:t>
            </a:r>
            <a:r>
              <a:rPr lang="zh-CN" altLang="en-US" sz="1600" dirty="0"/>
              <a:t>業</a:t>
            </a:r>
            <a:r>
              <a:rPr lang="zh-CN" altLang="en-US" sz="1600" dirty="0" smtClean="0"/>
              <a:t>，</a:t>
            </a:r>
            <a:r>
              <a:rPr lang="en-US" altLang="zh-CN" sz="1600" dirty="0" smtClean="0"/>
              <a:t>1980</a:t>
            </a:r>
            <a:r>
              <a:rPr lang="zh-CN" altLang="en-US" sz="1600" dirty="0" smtClean="0"/>
              <a:t>年夏天她去天津演出。那天節目單上沒有</a:t>
            </a:r>
            <a:r>
              <a:rPr lang="en-US" altLang="zh-CN" sz="1600" dirty="0" smtClean="0"/>
              <a:t>〈</a:t>
            </a:r>
            <a:r>
              <a:rPr lang="zh-CN" altLang="en-US" sz="1600" dirty="0" smtClean="0"/>
              <a:t>鄉戀</a:t>
            </a:r>
            <a:r>
              <a:rPr lang="en-US" altLang="zh-CN" sz="1600" dirty="0" smtClean="0"/>
              <a:t>〉</a:t>
            </a:r>
            <a:r>
              <a:rPr lang="zh-CN" altLang="en-US" sz="1600" dirty="0"/>
              <a:t>，到謝幕的時候，情切的觀眾大聲喊：</a:t>
            </a:r>
            <a:r>
              <a:rPr lang="zh-CN" altLang="en-US" sz="1600" dirty="0" smtClean="0"/>
              <a:t>「</a:t>
            </a:r>
            <a:r>
              <a:rPr lang="en-US" altLang="zh-CN" sz="1600" dirty="0" smtClean="0"/>
              <a:t>〈</a:t>
            </a:r>
            <a:r>
              <a:rPr lang="zh-CN" altLang="en-US" sz="1600" dirty="0" smtClean="0"/>
              <a:t>鄉戀</a:t>
            </a:r>
            <a:r>
              <a:rPr lang="en-US" altLang="zh-CN" sz="1600" dirty="0" smtClean="0"/>
              <a:t>〉</a:t>
            </a:r>
            <a:r>
              <a:rPr lang="zh-CN" altLang="en-US" sz="1600" dirty="0" smtClean="0"/>
              <a:t>！</a:t>
            </a:r>
            <a:r>
              <a:rPr lang="en-US" altLang="zh-CN" sz="1600" dirty="0" smtClean="0"/>
              <a:t>〈</a:t>
            </a:r>
            <a:r>
              <a:rPr lang="zh-CN" altLang="en-US" sz="1600" dirty="0" smtClean="0"/>
              <a:t>鄉戀</a:t>
            </a:r>
            <a:r>
              <a:rPr lang="en-US" altLang="zh-CN" sz="1600" dirty="0" smtClean="0"/>
              <a:t>〉</a:t>
            </a:r>
            <a:r>
              <a:rPr lang="zh-CN" altLang="en-US" sz="1600" dirty="0" smtClean="0"/>
              <a:t>！」這時歌聲響起來了，觀眾全體起立，合著拍節熱情鼓掌，舞</a:t>
            </a:r>
            <a:r>
              <a:rPr lang="zh-TW" altLang="en-US" sz="1600" dirty="0" smtClean="0">
                <a:latin typeface="SimSun" panose="02010600030101010101" pitchFamily="2" charset="-122"/>
                <a:ea typeface="SimSun" panose="02010600030101010101" pitchFamily="2" charset="-122"/>
              </a:rPr>
              <a:t>台</a:t>
            </a:r>
            <a:r>
              <a:rPr lang="zh-CN" altLang="en-US" sz="1600" dirty="0" smtClean="0"/>
              <a:t>上下情感相通。</a:t>
            </a:r>
            <a:endParaRPr lang="zh-HK" altLang="en-US" sz="1600" dirty="0"/>
          </a:p>
        </p:txBody>
      </p:sp>
      <p:sp>
        <p:nvSpPr>
          <p:cNvPr id="7" name="TextBox 6"/>
          <p:cNvSpPr txBox="1"/>
          <p:nvPr/>
        </p:nvSpPr>
        <p:spPr>
          <a:xfrm>
            <a:off x="142462" y="4004170"/>
            <a:ext cx="5410200" cy="1815882"/>
          </a:xfrm>
          <a:prstGeom prst="rect">
            <a:avLst/>
          </a:prstGeom>
          <a:solidFill>
            <a:schemeClr val="accent2">
              <a:lumMod val="20000"/>
              <a:lumOff val="80000"/>
            </a:schemeClr>
          </a:solidFill>
        </p:spPr>
        <p:txBody>
          <a:bodyPr wrap="square" rtlCol="0">
            <a:spAutoFit/>
          </a:bodyPr>
          <a:lstStyle/>
          <a:p>
            <a:r>
              <a:rPr lang="zh-CN" altLang="en-US" sz="1600" dirty="0" smtClean="0"/>
              <a:t>終於，到了</a:t>
            </a:r>
            <a:r>
              <a:rPr lang="en-US" altLang="zh-CN" sz="1600" dirty="0" smtClean="0"/>
              <a:t>1983</a:t>
            </a:r>
            <a:r>
              <a:rPr lang="zh-CN" altLang="en-US" sz="1600" dirty="0" smtClean="0"/>
              <a:t>年，思想解放的潮流佔了上風。這一年，出現了第一屆中國中央電視</a:t>
            </a:r>
            <a:r>
              <a:rPr lang="zh-TW" altLang="en-US" sz="1600" dirty="0" smtClean="0">
                <a:latin typeface="SimSun" panose="02010600030101010101" pitchFamily="2" charset="-122"/>
                <a:ea typeface="SimSun" panose="02010600030101010101" pitchFamily="2" charset="-122"/>
              </a:rPr>
              <a:t>台</a:t>
            </a:r>
            <a:r>
              <a:rPr lang="zh-CN" altLang="en-US" sz="1600" dirty="0" smtClean="0"/>
              <a:t>春節晚會，而李谷一獲邀演唱</a:t>
            </a:r>
            <a:r>
              <a:rPr lang="en-US" altLang="zh-CN" sz="1600" dirty="0" smtClean="0"/>
              <a:t>〈</a:t>
            </a:r>
            <a:r>
              <a:rPr lang="zh-CN" altLang="en-US" sz="1600" dirty="0"/>
              <a:t>鄉戀</a:t>
            </a:r>
            <a:r>
              <a:rPr lang="en-US" altLang="zh-CN" sz="1600" dirty="0" smtClean="0"/>
              <a:t>〉</a:t>
            </a:r>
            <a:r>
              <a:rPr lang="zh-CN" altLang="en-US" sz="1600" dirty="0" smtClean="0"/>
              <a:t>。這不單單是中央政府對</a:t>
            </a:r>
            <a:r>
              <a:rPr lang="en-US" altLang="zh-CN" sz="1600" dirty="0" smtClean="0"/>
              <a:t>〈</a:t>
            </a:r>
            <a:r>
              <a:rPr lang="zh-CN" altLang="en-US" sz="1600" dirty="0"/>
              <a:t>鄉戀</a:t>
            </a:r>
            <a:r>
              <a:rPr lang="en-US" altLang="zh-CN" sz="1600" dirty="0" smtClean="0"/>
              <a:t>〉</a:t>
            </a:r>
            <a:r>
              <a:rPr lang="zh-CN" altLang="en-US" sz="1600" dirty="0" smtClean="0"/>
              <a:t>進行解禁，也代表了政府終於接受文藝可以不必為政治服務，這是很大的突破。因</a:t>
            </a:r>
            <a:r>
              <a:rPr lang="zh-CN" altLang="en-US" sz="1600" dirty="0"/>
              <a:t>為如此</a:t>
            </a:r>
            <a:r>
              <a:rPr lang="zh-CN" altLang="en-US" sz="1600" dirty="0" smtClean="0"/>
              <a:t>，</a:t>
            </a:r>
            <a:r>
              <a:rPr lang="en-US" altLang="zh-CN" sz="1600" dirty="0" smtClean="0"/>
              <a:t>〈</a:t>
            </a:r>
            <a:r>
              <a:rPr lang="zh-CN" altLang="en-US" sz="1600" dirty="0"/>
              <a:t>鄉戀</a:t>
            </a:r>
            <a:r>
              <a:rPr lang="en-US" altLang="zh-CN" sz="1600" dirty="0" smtClean="0"/>
              <a:t>〉</a:t>
            </a:r>
            <a:r>
              <a:rPr lang="zh-CN" altLang="en-US" sz="1600" dirty="0"/>
              <a:t>被視為改革開放後內地流行歌曲的「 </a:t>
            </a:r>
            <a:r>
              <a:rPr lang="zh-CN" altLang="en-US" sz="1600" dirty="0" smtClean="0"/>
              <a:t>開山之作」；李谷一在樂壇的地位變得非常高崇，成為每年中國春節晚會的必然嘉賓。</a:t>
            </a:r>
            <a:endParaRPr lang="zh-HK" altLang="en-US" sz="1600" dirty="0"/>
          </a:p>
        </p:txBody>
      </p:sp>
      <p:sp>
        <p:nvSpPr>
          <p:cNvPr id="8" name="TextBox 7"/>
          <p:cNvSpPr txBox="1"/>
          <p:nvPr/>
        </p:nvSpPr>
        <p:spPr>
          <a:xfrm>
            <a:off x="7162800" y="3480376"/>
            <a:ext cx="1399760" cy="246221"/>
          </a:xfrm>
          <a:prstGeom prst="rect">
            <a:avLst/>
          </a:prstGeom>
          <a:noFill/>
        </p:spPr>
        <p:txBody>
          <a:bodyPr wrap="square" rtlCol="0">
            <a:spAutoFit/>
          </a:bodyPr>
          <a:lstStyle/>
          <a:p>
            <a:r>
              <a:rPr lang="zh-CN" altLang="en-US" sz="1000" dirty="0" smtClean="0"/>
              <a:t>（</a:t>
            </a:r>
            <a:r>
              <a:rPr lang="en-US" altLang="zh-CN" sz="1000" dirty="0" smtClean="0"/>
              <a:t>《</a:t>
            </a:r>
            <a:r>
              <a:rPr lang="zh-CN" altLang="en-US" sz="1000" dirty="0" smtClean="0"/>
              <a:t>交鋒</a:t>
            </a:r>
            <a:r>
              <a:rPr lang="en-US" altLang="zh-CN" sz="1000" dirty="0" smtClean="0"/>
              <a:t>》</a:t>
            </a:r>
            <a:r>
              <a:rPr lang="zh-CN" altLang="en-US" sz="1000" dirty="0" smtClean="0"/>
              <a:t>，頁</a:t>
            </a:r>
            <a:r>
              <a:rPr lang="en-US" altLang="zh-CN" sz="1000" dirty="0" smtClean="0"/>
              <a:t>124</a:t>
            </a:r>
            <a:r>
              <a:rPr lang="zh-CN" altLang="en-US" sz="1000" dirty="0"/>
              <a:t>）</a:t>
            </a:r>
            <a:endParaRPr lang="zh-HK" altLang="en-US" sz="1000" dirty="0"/>
          </a:p>
        </p:txBody>
      </p:sp>
      <p:sp>
        <p:nvSpPr>
          <p:cNvPr id="11" name="TextBox 10"/>
          <p:cNvSpPr txBox="1"/>
          <p:nvPr/>
        </p:nvSpPr>
        <p:spPr>
          <a:xfrm>
            <a:off x="3839817" y="5573831"/>
            <a:ext cx="1303683" cy="246221"/>
          </a:xfrm>
          <a:prstGeom prst="rect">
            <a:avLst/>
          </a:prstGeom>
          <a:noFill/>
        </p:spPr>
        <p:txBody>
          <a:bodyPr wrap="square" rtlCol="0">
            <a:spAutoFit/>
          </a:bodyPr>
          <a:lstStyle/>
          <a:p>
            <a:r>
              <a:rPr lang="zh-CN" altLang="en-US" sz="1000" dirty="0" smtClean="0"/>
              <a:t>（維基</a:t>
            </a:r>
            <a:r>
              <a:rPr lang="en-US" altLang="zh-CN" sz="1000" dirty="0" smtClean="0"/>
              <a:t>—</a:t>
            </a:r>
            <a:r>
              <a:rPr lang="zh-CN" altLang="en-US" sz="1000" dirty="0" smtClean="0"/>
              <a:t>李谷一）</a:t>
            </a:r>
            <a:endParaRPr lang="zh-HK" altLang="en-US" sz="1000" dirty="0"/>
          </a:p>
        </p:txBody>
      </p:sp>
      <p:sp>
        <p:nvSpPr>
          <p:cNvPr id="13" name="TextBox 12"/>
          <p:cNvSpPr txBox="1"/>
          <p:nvPr/>
        </p:nvSpPr>
        <p:spPr>
          <a:xfrm>
            <a:off x="4114800" y="2506971"/>
            <a:ext cx="2057400" cy="246221"/>
          </a:xfrm>
          <a:prstGeom prst="rect">
            <a:avLst/>
          </a:prstGeom>
          <a:noFill/>
        </p:spPr>
        <p:txBody>
          <a:bodyPr wrap="square" rtlCol="0">
            <a:spAutoFit/>
          </a:bodyPr>
          <a:lstStyle/>
          <a:p>
            <a:r>
              <a:rPr lang="zh-CN" altLang="en-US" sz="1000" dirty="0" smtClean="0"/>
              <a:t>（</a:t>
            </a:r>
            <a:r>
              <a:rPr lang="en-US" altLang="zh-CN" sz="1000" dirty="0" smtClean="0"/>
              <a:t>《</a:t>
            </a:r>
            <a:r>
              <a:rPr lang="zh-CN" altLang="en-US" sz="1000" dirty="0" smtClean="0"/>
              <a:t>交鋒</a:t>
            </a:r>
            <a:r>
              <a:rPr lang="en-US" altLang="zh-CN" sz="1000" dirty="0" smtClean="0"/>
              <a:t>》</a:t>
            </a:r>
            <a:r>
              <a:rPr lang="zh-CN" altLang="en-US" sz="1000" dirty="0" smtClean="0"/>
              <a:t>，頁</a:t>
            </a:r>
            <a:r>
              <a:rPr lang="en-US" altLang="zh-CN" sz="1000" dirty="0" smtClean="0"/>
              <a:t>123</a:t>
            </a:r>
            <a:r>
              <a:rPr lang="zh-CN" altLang="en-US" sz="1000" dirty="0" smtClean="0"/>
              <a:t>）</a:t>
            </a:r>
            <a:endParaRPr lang="zh-HK" altLang="en-US" sz="1000" dirty="0"/>
          </a:p>
        </p:txBody>
      </p:sp>
      <p:sp>
        <p:nvSpPr>
          <p:cNvPr id="14" name="TextBox 13"/>
          <p:cNvSpPr txBox="1"/>
          <p:nvPr/>
        </p:nvSpPr>
        <p:spPr>
          <a:xfrm>
            <a:off x="4477579" y="1462786"/>
            <a:ext cx="2057400" cy="246221"/>
          </a:xfrm>
          <a:prstGeom prst="rect">
            <a:avLst/>
          </a:prstGeom>
          <a:noFill/>
        </p:spPr>
        <p:txBody>
          <a:bodyPr wrap="square" rtlCol="0">
            <a:spAutoFit/>
          </a:bodyPr>
          <a:lstStyle/>
          <a:p>
            <a:r>
              <a:rPr lang="zh-CN" altLang="en-US" sz="1000" dirty="0" smtClean="0"/>
              <a:t>（</a:t>
            </a:r>
            <a:r>
              <a:rPr lang="en-US" altLang="zh-CN" sz="1000" dirty="0" smtClean="0"/>
              <a:t>《</a:t>
            </a:r>
            <a:r>
              <a:rPr lang="zh-CN" altLang="en-US" sz="1000" dirty="0" smtClean="0"/>
              <a:t>交鋒</a:t>
            </a:r>
            <a:r>
              <a:rPr lang="en-US" altLang="zh-CN" sz="1000" dirty="0" smtClean="0"/>
              <a:t>》</a:t>
            </a:r>
            <a:r>
              <a:rPr lang="zh-CN" altLang="en-US" sz="1000" dirty="0" smtClean="0"/>
              <a:t>，頁</a:t>
            </a:r>
            <a:r>
              <a:rPr lang="en-US" altLang="zh-CN" sz="1000" dirty="0" smtClean="0"/>
              <a:t>123</a:t>
            </a:r>
            <a:r>
              <a:rPr lang="zh-CN" altLang="en-US" sz="1000" dirty="0" smtClean="0"/>
              <a:t>）</a:t>
            </a:r>
            <a:endParaRPr lang="zh-HK" altLang="en-US" sz="1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30" y="3983238"/>
            <a:ext cx="3319670" cy="25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715000" y="6312090"/>
            <a:ext cx="3263348" cy="461665"/>
          </a:xfrm>
          <a:prstGeom prst="rect">
            <a:avLst/>
          </a:prstGeom>
          <a:solidFill>
            <a:schemeClr val="bg2"/>
          </a:solidFill>
        </p:spPr>
        <p:txBody>
          <a:bodyPr wrap="square" rtlCol="0">
            <a:spAutoFit/>
          </a:bodyPr>
          <a:lstStyle/>
          <a:p>
            <a:r>
              <a:rPr lang="en-US" altLang="zh-CN" sz="1200" dirty="0" smtClean="0"/>
              <a:t>1983</a:t>
            </a:r>
            <a:r>
              <a:rPr lang="zh-CN" altLang="en-US" sz="1200" dirty="0" smtClean="0"/>
              <a:t>年中央電視台第一屆春節聯歡晚會，李谷一登台表演七首歌曲，包括</a:t>
            </a:r>
            <a:r>
              <a:rPr lang="en-US" altLang="zh-CN" sz="1200" dirty="0" smtClean="0"/>
              <a:t>《</a:t>
            </a:r>
            <a:r>
              <a:rPr lang="zh-CN" altLang="en-US" sz="1200" dirty="0" smtClean="0"/>
              <a:t>鄉戀</a:t>
            </a:r>
            <a:r>
              <a:rPr lang="en-US" altLang="zh-CN" sz="1200" dirty="0" smtClean="0"/>
              <a:t>》</a:t>
            </a:r>
            <a:r>
              <a:rPr lang="zh-CN" altLang="en-US" sz="1200" dirty="0" smtClean="0"/>
              <a:t>。</a:t>
            </a:r>
            <a:endParaRPr lang="en-US" sz="1200" dirty="0"/>
          </a:p>
        </p:txBody>
      </p:sp>
      <p:sp>
        <p:nvSpPr>
          <p:cNvPr id="9" name="文字方塊 8"/>
          <p:cNvSpPr txBox="1"/>
          <p:nvPr/>
        </p:nvSpPr>
        <p:spPr>
          <a:xfrm>
            <a:off x="142462" y="6019702"/>
            <a:ext cx="5410200" cy="584775"/>
          </a:xfrm>
          <a:prstGeom prst="rect">
            <a:avLst/>
          </a:prstGeom>
          <a:solidFill>
            <a:schemeClr val="accent1">
              <a:lumMod val="40000"/>
              <a:lumOff val="60000"/>
            </a:schemeClr>
          </a:solid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想一想：</a:t>
            </a:r>
            <a:endParaRPr lang="en-US" altLang="zh-HK" sz="1600" dirty="0" smtClean="0">
              <a:latin typeface="SimSun" panose="02010600030101010101" pitchFamily="2" charset="-122"/>
              <a:ea typeface="SimSun" panose="02010600030101010101" pitchFamily="2" charset="-122"/>
            </a:endParaRPr>
          </a:p>
          <a:p>
            <a:r>
              <a:rPr lang="en-US" altLang="zh-HK" sz="1600" dirty="0" smtClean="0">
                <a:latin typeface="SimSun" panose="02010600030101010101" pitchFamily="2" charset="-122"/>
                <a:ea typeface="SimSun" panose="02010600030101010101" pitchFamily="2" charset="-122"/>
              </a:rPr>
              <a:t>〈</a:t>
            </a:r>
            <a:r>
              <a:rPr lang="zh-CN" altLang="en-US" sz="1600" dirty="0"/>
              <a:t>鄉</a:t>
            </a:r>
            <a:r>
              <a:rPr lang="zh-HK" altLang="en-US" sz="1600" dirty="0" smtClean="0">
                <a:latin typeface="SimSun" panose="02010600030101010101" pitchFamily="2" charset="-122"/>
                <a:ea typeface="SimSun" panose="02010600030101010101" pitchFamily="2" charset="-122"/>
              </a:rPr>
              <a:t>戀</a:t>
            </a:r>
            <a:r>
              <a:rPr lang="en-US" altLang="zh-HK" sz="1600" dirty="0" smtClean="0">
                <a:latin typeface="SimSun" panose="02010600030101010101" pitchFamily="2" charset="-122"/>
                <a:ea typeface="SimSun" panose="02010600030101010101" pitchFamily="2" charset="-122"/>
              </a:rPr>
              <a:t>〉</a:t>
            </a:r>
            <a:r>
              <a:rPr lang="zh-TW" altLang="en-US" sz="1600" dirty="0" smtClean="0">
                <a:latin typeface="SimSun" panose="02010600030101010101" pitchFamily="2" charset="-122"/>
                <a:ea typeface="SimSun" panose="02010600030101010101" pitchFamily="2" charset="-122"/>
              </a:rPr>
              <a:t>由禁曲而終於到</a:t>
            </a:r>
            <a:r>
              <a:rPr lang="en-US" altLang="zh-TW" sz="1600" dirty="0" smtClean="0">
                <a:ea typeface="SimSun" panose="02010600030101010101" pitchFamily="2" charset="-122"/>
              </a:rPr>
              <a:t>1983</a:t>
            </a:r>
            <a:r>
              <a:rPr lang="zh-TW" altLang="en-US" sz="1600" dirty="0" smtClean="0">
                <a:latin typeface="SimSun" panose="02010600030101010101" pitchFamily="2" charset="-122"/>
                <a:ea typeface="SimSun" panose="02010600030101010101" pitchFamily="2" charset="-122"/>
              </a:rPr>
              <a:t>年解禁，你認為是什麼原因</a:t>
            </a:r>
            <a:r>
              <a:rPr lang="en-US" altLang="zh-TW" sz="1600" dirty="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0182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inVertical)">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randombar(horizontal)">
                                      <p:cBhvr>
                                        <p:cTn id="30" dur="500"/>
                                        <p:tgtEl>
                                          <p:spTgt spid="2052"/>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1" grpId="0"/>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1336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還有政治因素</a:t>
            </a:r>
            <a:endParaRPr lang="zh-HK" altLang="en-US" sz="2400" dirty="0">
              <a:latin typeface="Adobe 繁黑體 Std B" pitchFamily="34" charset="-128"/>
              <a:ea typeface="Adobe 繁黑體 Std B"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76200"/>
            <a:ext cx="443379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1" y="4114800"/>
            <a:ext cx="4419600" cy="1815882"/>
          </a:xfrm>
          <a:prstGeom prst="rect">
            <a:avLst/>
          </a:prstGeom>
          <a:solidFill>
            <a:schemeClr val="accent2">
              <a:lumMod val="20000"/>
              <a:lumOff val="80000"/>
            </a:schemeClr>
          </a:solidFill>
        </p:spPr>
        <p:txBody>
          <a:bodyPr wrap="square">
            <a:spAutoFit/>
          </a:bodyPr>
          <a:lstStyle/>
          <a:p>
            <a:pPr fontAlgn="base"/>
            <a:r>
              <a:rPr lang="en-US" altLang="zh-CN" sz="1600" dirty="0" smtClean="0"/>
              <a:t>1983</a:t>
            </a:r>
            <a:r>
              <a:rPr lang="zh-CN" altLang="en-US" sz="1600" dirty="0" smtClean="0"/>
              <a:t>年後，鄧麗君的歌曲也得到解禁。</a:t>
            </a:r>
            <a:r>
              <a:rPr lang="en-US" altLang="zh-CN" sz="1600" dirty="0" smtClean="0"/>
              <a:t>1985</a:t>
            </a:r>
            <a:r>
              <a:rPr lang="zh-CN" altLang="en-US" sz="1600" dirty="0"/>
              <a:t>年</a:t>
            </a:r>
            <a:r>
              <a:rPr lang="en-US" altLang="zh-CN" sz="1600" dirty="0"/>
              <a:t>2</a:t>
            </a:r>
            <a:r>
              <a:rPr lang="zh-CN" altLang="en-US" sz="1600" dirty="0"/>
              <a:t>月</a:t>
            </a:r>
            <a:r>
              <a:rPr lang="en-US" altLang="zh-CN" sz="1600" dirty="0"/>
              <a:t>1</a:t>
            </a:r>
            <a:r>
              <a:rPr lang="zh-CN" altLang="en-US" sz="1600" dirty="0"/>
              <a:t>日，</a:t>
            </a:r>
            <a:r>
              <a:rPr lang="en-US" altLang="zh-CN" sz="1600" dirty="0" smtClean="0"/>
              <a:t>《</a:t>
            </a:r>
            <a:r>
              <a:rPr lang="zh-CN" altLang="en-US" sz="1600" dirty="0" smtClean="0"/>
              <a:t>中國青年報</a:t>
            </a:r>
            <a:r>
              <a:rPr lang="en-US" altLang="zh-CN" sz="1600" dirty="0" smtClean="0"/>
              <a:t>》</a:t>
            </a:r>
            <a:r>
              <a:rPr lang="zh-CN" altLang="en-US" sz="1600" dirty="0" smtClean="0"/>
              <a:t>刊登了題為</a:t>
            </a:r>
            <a:r>
              <a:rPr lang="en-US" altLang="zh-CN" sz="1600" dirty="0"/>
              <a:t>〈</a:t>
            </a:r>
            <a:r>
              <a:rPr lang="zh-CN" altLang="en-US" sz="1600" dirty="0" smtClean="0"/>
              <a:t>鄧麗君說：真高興，能有電話從北京來</a:t>
            </a:r>
            <a:r>
              <a:rPr lang="en-US" altLang="zh-CN" sz="1600" dirty="0"/>
              <a:t>〉</a:t>
            </a:r>
            <a:r>
              <a:rPr lang="zh-CN" altLang="en-US" sz="1600" dirty="0" smtClean="0"/>
              <a:t>的新聞報</a:t>
            </a:r>
            <a:r>
              <a:rPr lang="zh-TW" altLang="en-US" sz="1600" dirty="0" smtClean="0">
                <a:latin typeface="SimSun" panose="02010600030101010101" pitchFamily="2" charset="-122"/>
                <a:ea typeface="SimSun" panose="02010600030101010101" pitchFamily="2" charset="-122"/>
              </a:rPr>
              <a:t>道</a:t>
            </a:r>
            <a:r>
              <a:rPr lang="zh-CN" altLang="en-US" sz="1600" dirty="0" smtClean="0"/>
              <a:t>。這篇報</a:t>
            </a:r>
            <a:r>
              <a:rPr lang="zh-TW" altLang="en-US" sz="1600" dirty="0">
                <a:latin typeface="SimSun" panose="02010600030101010101" pitchFamily="2" charset="-122"/>
                <a:ea typeface="SimSun" panose="02010600030101010101" pitchFamily="2" charset="-122"/>
              </a:rPr>
              <a:t>道</a:t>
            </a:r>
            <a:r>
              <a:rPr lang="zh-CN" altLang="en-US" sz="1600" dirty="0" smtClean="0"/>
              <a:t>是當時</a:t>
            </a:r>
            <a:r>
              <a:rPr lang="en-US" altLang="zh-CN" sz="1600" dirty="0" smtClean="0"/>
              <a:t>《</a:t>
            </a:r>
            <a:r>
              <a:rPr lang="zh-CN" altLang="en-US" sz="1600" dirty="0" smtClean="0"/>
              <a:t>中國青年報</a:t>
            </a:r>
            <a:r>
              <a:rPr lang="en-US" altLang="zh-CN" sz="1600" dirty="0" smtClean="0"/>
              <a:t>》</a:t>
            </a:r>
            <a:r>
              <a:rPr lang="zh-CN" altLang="en-US" sz="1600" dirty="0" smtClean="0"/>
              <a:t>文化藝術專欄記者關鍵撰寫的新聞採訪報</a:t>
            </a:r>
            <a:r>
              <a:rPr lang="zh-TW" altLang="en-US" sz="1600" dirty="0">
                <a:latin typeface="SimSun" panose="02010600030101010101" pitchFamily="2" charset="-122"/>
                <a:ea typeface="SimSun" panose="02010600030101010101" pitchFamily="2" charset="-122"/>
              </a:rPr>
              <a:t>道</a:t>
            </a:r>
            <a:r>
              <a:rPr lang="zh-CN" altLang="en-US" sz="1600" dirty="0" smtClean="0"/>
              <a:t>，據說這是中國大陸新聞界對鄧麗君的第一次正式的新聞採訪報</a:t>
            </a:r>
            <a:r>
              <a:rPr lang="zh-TW" altLang="en-US" sz="1600" dirty="0">
                <a:latin typeface="SimSun" panose="02010600030101010101" pitchFamily="2" charset="-122"/>
                <a:ea typeface="SimSun" panose="02010600030101010101" pitchFamily="2" charset="-122"/>
              </a:rPr>
              <a:t>道</a:t>
            </a:r>
            <a:r>
              <a:rPr lang="zh-CN" altLang="en-US" sz="1600" dirty="0" smtClean="0"/>
              <a:t>。</a:t>
            </a:r>
            <a:endParaRPr lang="zh-CN" altLang="en-US" sz="1600" dirty="0"/>
          </a:p>
        </p:txBody>
      </p:sp>
      <p:sp>
        <p:nvSpPr>
          <p:cNvPr id="5" name="Rectangle 4"/>
          <p:cNvSpPr/>
          <p:nvPr/>
        </p:nvSpPr>
        <p:spPr>
          <a:xfrm>
            <a:off x="76200" y="727293"/>
            <a:ext cx="4419601" cy="3293209"/>
          </a:xfrm>
          <a:prstGeom prst="rect">
            <a:avLst/>
          </a:prstGeom>
          <a:solidFill>
            <a:schemeClr val="tx2">
              <a:lumMod val="20000"/>
              <a:lumOff val="80000"/>
            </a:schemeClr>
          </a:solidFill>
        </p:spPr>
        <p:txBody>
          <a:bodyPr wrap="square">
            <a:spAutoFit/>
          </a:bodyPr>
          <a:lstStyle/>
          <a:p>
            <a:r>
              <a:rPr lang="zh-CN" altLang="en-US" sz="1600" dirty="0" smtClean="0"/>
              <a:t>文藝摻入政治因素，不是共產黨獨有，國民黨也是如此。鄧麗君與國民黨有著深厚的關係，她的父親就是退役軍官，鄧</a:t>
            </a:r>
            <a:r>
              <a:rPr lang="zh-CN" altLang="en-US" sz="1600" dirty="0"/>
              <a:t>麗</a:t>
            </a:r>
            <a:r>
              <a:rPr lang="zh-CN" altLang="en-US" sz="1600" dirty="0" smtClean="0"/>
              <a:t>君也非常直白</a:t>
            </a:r>
            <a:r>
              <a:rPr lang="zh-CN" altLang="en-US" sz="1600" dirty="0"/>
              <a:t>地表達政治立場，是在</a:t>
            </a:r>
            <a:r>
              <a:rPr lang="en-US" altLang="zh-CN" sz="1600" dirty="0"/>
              <a:t>1980</a:t>
            </a:r>
            <a:r>
              <a:rPr lang="zh-CN" altLang="en-US" sz="1600" dirty="0"/>
              <a:t>年台北國父紀念館演唱會上</a:t>
            </a:r>
            <a:r>
              <a:rPr lang="zh-CN" altLang="en-US" sz="1600" dirty="0" smtClean="0"/>
              <a:t>，</a:t>
            </a:r>
            <a:r>
              <a:rPr lang="zh-TW" altLang="en-US" sz="1600" dirty="0" smtClean="0">
                <a:latin typeface="宋体" panose="02010600030101010101" pitchFamily="2" charset="-122"/>
                <a:ea typeface="宋体" panose="02010600030101010101" pitchFamily="2" charset="-122"/>
              </a:rPr>
              <a:t>主持人向</a:t>
            </a:r>
            <a:r>
              <a:rPr lang="zh-TW" altLang="en-US" sz="1600" dirty="0">
                <a:latin typeface="宋体" panose="02010600030101010101" pitchFamily="2" charset="-122"/>
                <a:ea typeface="宋体" panose="02010600030101010101" pitchFamily="2" charset="-122"/>
              </a:rPr>
              <a:t>鄧麗君求證關</a:t>
            </a:r>
            <a:r>
              <a:rPr lang="zh-TW" altLang="en-US" sz="1600" dirty="0" smtClean="0">
                <a:latin typeface="宋体" panose="02010600030101010101" pitchFamily="2" charset="-122"/>
                <a:ea typeface="宋体" panose="02010600030101010101" pitchFamily="2" charset="-122"/>
              </a:rPr>
              <a:t>於</a:t>
            </a:r>
            <a:r>
              <a:rPr lang="zh-CN" altLang="en-US" sz="1600" dirty="0" smtClean="0">
                <a:latin typeface="宋体" panose="02010600030101010101" pitchFamily="2" charset="-122"/>
                <a:ea typeface="宋体" panose="02010600030101010101" pitchFamily="2" charset="-122"/>
              </a:rPr>
              <a:t>大陸地區</a:t>
            </a:r>
            <a:r>
              <a:rPr lang="zh-TW" altLang="en-US" sz="1600" dirty="0" smtClean="0">
                <a:latin typeface="宋体" panose="02010600030101010101" pitchFamily="2" charset="-122"/>
                <a:ea typeface="宋体" panose="02010600030101010101" pitchFamily="2" charset="-122"/>
              </a:rPr>
              <a:t>邀</a:t>
            </a:r>
            <a:r>
              <a:rPr lang="zh-TW" altLang="en-US" sz="1600" dirty="0">
                <a:latin typeface="宋体" panose="02010600030101010101" pitchFamily="2" charset="-122"/>
                <a:ea typeface="宋体" panose="02010600030101010101" pitchFamily="2" charset="-122"/>
              </a:rPr>
              <a:t>約她前往演唱之事情，她表示</a:t>
            </a:r>
            <a:r>
              <a:rPr lang="zh-TW" altLang="en-US" sz="1600" dirty="0" smtClean="0">
                <a:latin typeface="宋体" panose="02010600030101010101" pitchFamily="2" charset="-122"/>
                <a:ea typeface="宋体" panose="02010600030101010101" pitchFamily="2" charset="-122"/>
              </a:rPr>
              <a:t>曾在</a:t>
            </a:r>
            <a:r>
              <a:rPr lang="zh-CN" altLang="en-US" sz="1600" dirty="0" smtClean="0">
                <a:latin typeface="宋体" panose="02010600030101010101" pitchFamily="2" charset="-122"/>
                <a:ea typeface="宋体" panose="02010600030101010101" pitchFamily="2" charset="-122"/>
              </a:rPr>
              <a:t>報紙</a:t>
            </a:r>
            <a:r>
              <a:rPr lang="zh-TW" altLang="en-US" sz="1600" dirty="0" smtClean="0">
                <a:latin typeface="宋体" panose="02010600030101010101" pitchFamily="2" charset="-122"/>
                <a:ea typeface="宋体" panose="02010600030101010101" pitchFamily="2" charset="-122"/>
              </a:rPr>
              <a:t>上</a:t>
            </a:r>
            <a:r>
              <a:rPr lang="zh-TW" altLang="en-US" sz="1600" dirty="0">
                <a:latin typeface="宋体" panose="02010600030101010101" pitchFamily="2" charset="-122"/>
                <a:ea typeface="宋体" panose="02010600030101010101" pitchFamily="2" charset="-122"/>
              </a:rPr>
              <a:t>看見相關訊息但無人前來接洽，並隨後說</a:t>
            </a:r>
            <a:r>
              <a:rPr lang="zh-TW" altLang="en-US" sz="1600" dirty="0" smtClean="0">
                <a:latin typeface="宋体" panose="02010600030101010101" pitchFamily="2" charset="-122"/>
                <a:ea typeface="宋体" panose="02010600030101010101" pitchFamily="2" charset="-122"/>
              </a:rPr>
              <a:t>道</a:t>
            </a:r>
            <a:r>
              <a:rPr lang="zh-CN" altLang="en-US" sz="1600" dirty="0" smtClean="0">
                <a:latin typeface="宋体" panose="02010600030101010101" pitchFamily="2" charset="-122"/>
                <a:ea typeface="宋体" panose="02010600030101010101" pitchFamily="2" charset="-122"/>
              </a:rPr>
              <a:t>：“</a:t>
            </a:r>
            <a:r>
              <a:rPr lang="zh-TW" altLang="en-US" sz="1600" dirty="0" smtClean="0">
                <a:latin typeface="宋体" panose="02010600030101010101" pitchFamily="2" charset="-122"/>
                <a:ea typeface="宋体" panose="02010600030101010101" pitchFamily="2" charset="-122"/>
              </a:rPr>
              <a:t>如果</a:t>
            </a:r>
            <a:r>
              <a:rPr lang="zh-TW" altLang="en-US" sz="1600" dirty="0">
                <a:latin typeface="宋体" panose="02010600030101010101" pitchFamily="2" charset="-122"/>
                <a:ea typeface="宋体" panose="02010600030101010101" pitchFamily="2" charset="-122"/>
              </a:rPr>
              <a:t>，我去大陸演唱的話，那麼，當我在大陸演唱的那一天，就是我</a:t>
            </a:r>
            <a:r>
              <a:rPr lang="zh-TW" altLang="en-US" sz="1600" dirty="0" smtClean="0">
                <a:latin typeface="宋体" panose="02010600030101010101" pitchFamily="2" charset="-122"/>
                <a:ea typeface="宋体" panose="02010600030101010101" pitchFamily="2" charset="-122"/>
              </a:rPr>
              <a:t>們</a:t>
            </a:r>
            <a:r>
              <a:rPr lang="zh-CN" altLang="en-US" sz="1600" dirty="0" smtClean="0">
                <a:latin typeface="宋体" panose="02010600030101010101" pitchFamily="2" charset="-122"/>
                <a:ea typeface="宋体" panose="02010600030101010101" pitchFamily="2" charset="-122"/>
              </a:rPr>
              <a:t>三民主義</a:t>
            </a:r>
            <a:r>
              <a:rPr lang="zh-TW" altLang="en-US" sz="1600" dirty="0" smtClean="0">
                <a:latin typeface="宋体" panose="02010600030101010101" pitchFamily="2" charset="-122"/>
                <a:ea typeface="宋体" panose="02010600030101010101" pitchFamily="2" charset="-122"/>
              </a:rPr>
              <a:t>在</a:t>
            </a:r>
            <a:r>
              <a:rPr lang="zh-TW" altLang="en-US" sz="1600" dirty="0">
                <a:latin typeface="宋体" panose="02010600030101010101" pitchFamily="2" charset="-122"/>
                <a:ea typeface="宋体" panose="02010600030101010101" pitchFamily="2" charset="-122"/>
              </a:rPr>
              <a:t>大陸實行的那一天</a:t>
            </a:r>
            <a:r>
              <a:rPr lang="zh-TW" altLang="en-US" sz="1600" dirty="0" smtClean="0">
                <a:latin typeface="宋体" panose="02010600030101010101" pitchFamily="2" charset="-122"/>
                <a:ea typeface="宋体" panose="02010600030101010101" pitchFamily="2" charset="-122"/>
              </a:rPr>
              <a:t>。</a:t>
            </a:r>
            <a:r>
              <a:rPr lang="zh-CN" altLang="en-US" sz="1600" dirty="0" smtClean="0">
                <a:latin typeface="宋体" panose="02010600030101010101" pitchFamily="2" charset="-122"/>
                <a:ea typeface="宋体" panose="02010600030101010101" pitchFamily="2" charset="-122"/>
              </a:rPr>
              <a:t>”</a:t>
            </a:r>
            <a:r>
              <a:rPr lang="en-US" altLang="zh-CN" sz="1600" dirty="0" smtClean="0">
                <a:ea typeface="宋体" panose="02010600030101010101" pitchFamily="2" charset="-122"/>
              </a:rPr>
              <a:t>1981</a:t>
            </a:r>
            <a:r>
              <a:rPr lang="zh-CN" altLang="en-US" sz="1600" dirty="0" smtClean="0">
                <a:ea typeface="宋体" panose="02010600030101010101" pitchFamily="2" charset="-122"/>
              </a:rPr>
              <a:t>年</a:t>
            </a:r>
            <a:r>
              <a:rPr lang="zh-CN" altLang="en-US" sz="1600" dirty="0" smtClean="0">
                <a:latin typeface="宋体" panose="02010600030101010101" pitchFamily="2" charset="-122"/>
                <a:ea typeface="宋体" panose="02010600030101010101" pitchFamily="2" charset="-122"/>
              </a:rPr>
              <a:t>，鄧麗</a:t>
            </a:r>
            <a:r>
              <a:rPr lang="zh-CN" altLang="en-US" sz="1600" dirty="0">
                <a:latin typeface="宋体" panose="02010600030101010101" pitchFamily="2" charset="-122"/>
                <a:ea typeface="宋体" panose="02010600030101010101" pitchFamily="2" charset="-122"/>
              </a:rPr>
              <a:t>君在</a:t>
            </a:r>
            <a:r>
              <a:rPr lang="zh-CN" altLang="en-US" sz="1600" dirty="0" smtClean="0">
                <a:latin typeface="宋体" panose="02010600030101010101" pitchFamily="2" charset="-122"/>
                <a:ea typeface="宋体" panose="02010600030101010101" pitchFamily="2" charset="-122"/>
              </a:rPr>
              <a:t>全</a:t>
            </a:r>
            <a:r>
              <a:rPr lang="zh-TW" altLang="en-US" sz="1600" dirty="0" smtClean="0">
                <a:latin typeface="宋体" panose="02010600030101010101" pitchFamily="2" charset="-122"/>
                <a:ea typeface="宋体" panose="02010600030101010101" pitchFamily="2" charset="-122"/>
              </a:rPr>
              <a:t>台</a:t>
            </a:r>
            <a:r>
              <a:rPr lang="zh-CN" altLang="en-US" sz="1600" dirty="0" smtClean="0">
                <a:latin typeface="宋体" panose="02010600030101010101" pitchFamily="2" charset="-122"/>
                <a:ea typeface="宋体" panose="02010600030101010101" pitchFamily="2" charset="-122"/>
              </a:rPr>
              <a:t>灣</a:t>
            </a:r>
            <a:r>
              <a:rPr lang="zh-CN" altLang="en-US" sz="1600" dirty="0">
                <a:latin typeface="宋体" panose="02010600030101010101" pitchFamily="2" charset="-122"/>
                <a:ea typeface="宋体" panose="02010600030101010101" pitchFamily="2" charset="-122"/>
              </a:rPr>
              <a:t>勞軍一個月，並為將士演唱，</a:t>
            </a:r>
            <a:r>
              <a:rPr lang="zh-CN" altLang="en-US" sz="1600" dirty="0" smtClean="0">
                <a:latin typeface="宋体" panose="02010600030101010101" pitchFamily="2" charset="-122"/>
                <a:ea typeface="宋体" panose="02010600030101010101" pitchFamily="2" charset="-122"/>
              </a:rPr>
              <a:t>深得</a:t>
            </a:r>
            <a:r>
              <a:rPr lang="zh-TW" altLang="en-US" sz="1600" dirty="0" smtClean="0">
                <a:latin typeface="宋体" panose="02010600030101010101" pitchFamily="2" charset="-122"/>
                <a:ea typeface="宋体" panose="02010600030101010101" pitchFamily="2" charset="-122"/>
              </a:rPr>
              <a:t>台</a:t>
            </a:r>
            <a:r>
              <a:rPr lang="zh-CN" altLang="en-US" sz="1600" dirty="0" smtClean="0">
                <a:latin typeface="宋体" panose="02010600030101010101" pitchFamily="2" charset="-122"/>
                <a:ea typeface="宋体" panose="02010600030101010101" pitchFamily="2" charset="-122"/>
              </a:rPr>
              <a:t>灣</a:t>
            </a:r>
            <a:r>
              <a:rPr lang="zh-CN" altLang="en-US" sz="1600" dirty="0">
                <a:latin typeface="宋体" panose="02010600030101010101" pitchFamily="2" charset="-122"/>
                <a:ea typeface="宋体" panose="02010600030101010101" pitchFamily="2" charset="-122"/>
              </a:rPr>
              <a:t>國防部的表彰。</a:t>
            </a:r>
            <a:r>
              <a:rPr lang="zh-CN" altLang="en-US" sz="1600" dirty="0" smtClean="0">
                <a:latin typeface="宋体" panose="02010600030101010101" pitchFamily="2" charset="-122"/>
                <a:ea typeface="宋体" panose="02010600030101010101" pitchFamily="2" charset="-122"/>
              </a:rPr>
              <a:t>而</a:t>
            </a:r>
            <a:r>
              <a:rPr lang="zh-TW" altLang="en-US" sz="1600" dirty="0" smtClean="0">
                <a:latin typeface="宋体" panose="02010600030101010101" pitchFamily="2" charset="-122"/>
                <a:ea typeface="宋体" panose="02010600030101010101" pitchFamily="2" charset="-122"/>
              </a:rPr>
              <a:t>台</a:t>
            </a:r>
            <a:r>
              <a:rPr lang="zh-CN" altLang="en-US" sz="1600" dirty="0" smtClean="0">
                <a:latin typeface="宋体" panose="02010600030101010101" pitchFamily="2" charset="-122"/>
                <a:ea typeface="宋体" panose="02010600030101010101" pitchFamily="2" charset="-122"/>
              </a:rPr>
              <a:t>灣</a:t>
            </a:r>
            <a:r>
              <a:rPr lang="zh-CN" altLang="en-US" sz="1600" dirty="0">
                <a:latin typeface="宋体" panose="02010600030101010101" pitchFamily="2" charset="-122"/>
                <a:ea typeface="宋体" panose="02010600030101010101" pitchFamily="2" charset="-122"/>
              </a:rPr>
              <a:t>民間稱她為</a:t>
            </a:r>
            <a:r>
              <a:rPr lang="zh-CN" altLang="en-US" sz="1600" dirty="0" smtClean="0">
                <a:latin typeface="宋体" panose="02010600030101010101" pitchFamily="2" charset="-122"/>
                <a:ea typeface="宋体" panose="02010600030101010101" pitchFamily="2" charset="-122"/>
              </a:rPr>
              <a:t>「愛國歌手」、「軍中情人」。</a:t>
            </a:r>
            <a:endParaRPr lang="en-US" sz="1600" dirty="0">
              <a:latin typeface="宋体" panose="02010600030101010101" pitchFamily="2" charset="-122"/>
              <a:ea typeface="宋体" panose="02010600030101010101" pitchFamily="2" charset="-122"/>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3276600"/>
            <a:ext cx="430574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randombar(horizontal)">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From Chu computer\Chinese History\2011-2012 teacher training\HSU Chung Mao\中國百年圖檔\2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4419600" cy="6263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257800" y="455711"/>
            <a:ext cx="304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ea typeface="NSimSun" panose="02010609030101010101" pitchFamily="49" charset="-122"/>
                <a:cs typeface="Times New Roman" pitchFamily="18" charset="0"/>
              </a:rPr>
              <a:t>1980</a:t>
            </a:r>
            <a:r>
              <a:rPr kumimoji="1" lang="zh-TW" altLang="en-US"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Times New Roman" pitchFamily="18" charset="0"/>
              </a:rPr>
              <a:t>年代初，台灣對大陸空飄鄧麗君的立體照片和</a:t>
            </a:r>
            <a:r>
              <a:rPr kumimoji="1" lang="en-US" altLang="zh-TW"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Times New Roman" pitchFamily="18" charset="0"/>
              </a:rPr>
              <a:t>《</a:t>
            </a:r>
            <a:r>
              <a:rPr kumimoji="1" lang="zh-TW" altLang="en-US"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Times New Roman" pitchFamily="18" charset="0"/>
              </a:rPr>
              <a:t>小城故事</a:t>
            </a:r>
            <a:r>
              <a:rPr kumimoji="1" lang="en-US" altLang="zh-TW"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Times New Roman" pitchFamily="18" charset="0"/>
              </a:rPr>
              <a:t>》</a:t>
            </a:r>
            <a:r>
              <a:rPr kumimoji="1" lang="zh-TW" altLang="en-US"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Times New Roman" pitchFamily="18" charset="0"/>
              </a:rPr>
              <a:t>歌詞，鄧麗君的歌曲受到大陸民眾的喜愛。</a:t>
            </a:r>
            <a:r>
              <a:rPr kumimoji="1" lang="zh-TW" altLang="en-US" sz="1400" b="0" i="0" u="none" strike="noStrike" cap="none" normalizeH="0" baseline="0" dirty="0" smtClean="0">
                <a:ln>
                  <a:noFill/>
                </a:ln>
                <a:solidFill>
                  <a:schemeClr val="tx1"/>
                </a:solidFill>
                <a:effectLst/>
                <a:latin typeface="NSimSun" panose="02010609030101010101" pitchFamily="49" charset="-122"/>
                <a:ea typeface="NSimSun" panose="02010609030101010101" pitchFamily="49" charset="-122"/>
                <a:cs typeface="新細明體" pitchFamily="18" charset="-120"/>
              </a:rPr>
              <a:t> </a:t>
            </a:r>
          </a:p>
        </p:txBody>
      </p:sp>
      <p:sp>
        <p:nvSpPr>
          <p:cNvPr id="3" name="文字方塊 2"/>
          <p:cNvSpPr txBox="1"/>
          <p:nvPr/>
        </p:nvSpPr>
        <p:spPr>
          <a:xfrm>
            <a:off x="5257800" y="1549165"/>
            <a:ext cx="3200400" cy="1200329"/>
          </a:xfrm>
          <a:prstGeom prst="rect">
            <a:avLst/>
          </a:prstGeom>
          <a:solidFill>
            <a:schemeClr val="accent6">
              <a:lumMod val="20000"/>
              <a:lumOff val="80000"/>
            </a:schemeClr>
          </a:solidFill>
        </p:spPr>
        <p:txBody>
          <a:bodyPr wrap="square" rtlCol="0">
            <a:spAutoFit/>
          </a:bodyPr>
          <a:lstStyle/>
          <a:p>
            <a:r>
              <a:rPr kumimoji="1" lang="zh-TW" altLang="en-US" sz="1400" dirty="0" smtClean="0">
                <a:ea typeface="NSimSun" panose="02010609030101010101" pitchFamily="49" charset="-122"/>
                <a:cs typeface="Times New Roman" pitchFamily="18" charset="0"/>
              </a:rPr>
              <a:t>思考問題：聽</a:t>
            </a:r>
            <a:r>
              <a:rPr kumimoji="1" lang="zh-TW" altLang="en-US" sz="1400" dirty="0">
                <a:ea typeface="NSimSun" panose="02010609030101010101" pitchFamily="49" charset="-122"/>
                <a:cs typeface="Times New Roman" pitchFamily="18" charset="0"/>
              </a:rPr>
              <a:t>聽這首歌，內容是談什麼的</a:t>
            </a:r>
            <a:r>
              <a:rPr kumimoji="1" lang="zh-TW" altLang="en-US" sz="1400" dirty="0" smtClean="0">
                <a:ea typeface="NSimSun" panose="02010609030101010101" pitchFamily="49" charset="-122"/>
                <a:cs typeface="Times New Roman" pitchFamily="18" charset="0"/>
              </a:rPr>
              <a:t>？你聽後的感覺怎樣</a:t>
            </a:r>
            <a:r>
              <a:rPr lang="en-US" altLang="zh-TW" sz="1400" dirty="0">
                <a:latin typeface="SimSun" panose="02010600030101010101" pitchFamily="2" charset="-122"/>
                <a:ea typeface="SimSun" panose="02010600030101010101" pitchFamily="2" charset="-122"/>
              </a:rPr>
              <a:t>?</a:t>
            </a:r>
            <a:endParaRPr kumimoji="1" lang="en-US" altLang="zh-TW" sz="1400" dirty="0" smtClean="0">
              <a:ea typeface="NSimSun" panose="02010609030101010101" pitchFamily="49" charset="-122"/>
              <a:cs typeface="Times New Roman" pitchFamily="18" charset="0"/>
            </a:endParaRPr>
          </a:p>
          <a:p>
            <a:endParaRPr kumimoji="1" lang="en-US" altLang="zh-HK" sz="1400" dirty="0">
              <a:ea typeface="NSimSun" panose="02010609030101010101" pitchFamily="49" charset="-122"/>
              <a:cs typeface="Times New Roman" pitchFamily="18" charset="0"/>
            </a:endParaRPr>
          </a:p>
          <a:p>
            <a:r>
              <a:rPr lang="en-US" altLang="zh-HK" sz="1400" dirty="0">
                <a:hlinkClick r:id="rId3"/>
              </a:rPr>
              <a:t>https://</a:t>
            </a:r>
            <a:r>
              <a:rPr lang="en-US" altLang="zh-HK" sz="1400" dirty="0" smtClean="0">
                <a:hlinkClick r:id="rId3"/>
              </a:rPr>
              <a:t>youtu.be/pUR_RysiK7Q?list=PL1NHrQ_aWZ9Z81-brtTirAyfbJbs9_QHl</a:t>
            </a:r>
            <a:endParaRPr lang="en-US" altLang="zh-HK" sz="1400" dirty="0"/>
          </a:p>
        </p:txBody>
      </p:sp>
      <p:sp>
        <p:nvSpPr>
          <p:cNvPr id="5" name="TextBox 2"/>
          <p:cNvSpPr txBox="1"/>
          <p:nvPr/>
        </p:nvSpPr>
        <p:spPr>
          <a:xfrm>
            <a:off x="5257800" y="3073507"/>
            <a:ext cx="3629025" cy="2677656"/>
          </a:xfrm>
          <a:prstGeom prst="rect">
            <a:avLst/>
          </a:prstGeom>
          <a:solidFill>
            <a:schemeClr val="accent6">
              <a:lumMod val="20000"/>
              <a:lumOff val="80000"/>
            </a:schemeClr>
          </a:solidFill>
        </p:spPr>
        <p:txBody>
          <a:bodyPr wrap="square" rtlCol="0">
            <a:spAutoFit/>
          </a:bodyPr>
          <a:lstStyle/>
          <a:p>
            <a:r>
              <a:rPr lang="zh-TW" altLang="en-US" sz="1400" dirty="0" smtClean="0">
                <a:latin typeface="SimSun" panose="02010600030101010101" pitchFamily="2" charset="-122"/>
                <a:ea typeface="SimSun" panose="02010600030101010101" pitchFamily="2" charset="-122"/>
              </a:rPr>
              <a:t>附：</a:t>
            </a:r>
            <a:endParaRPr lang="en-US" altLang="zh-TW" sz="1400" dirty="0" smtClean="0">
              <a:latin typeface="SimSun" panose="02010600030101010101" pitchFamily="2" charset="-122"/>
              <a:ea typeface="SimSun" panose="02010600030101010101" pitchFamily="2" charset="-122"/>
            </a:endParaRPr>
          </a:p>
          <a:p>
            <a:r>
              <a:rPr lang="en-US" altLang="zh-CN" sz="1400" dirty="0" smtClean="0"/>
              <a:t>《</a:t>
            </a:r>
            <a:r>
              <a:rPr lang="zh-CN" altLang="en-US" sz="1400" dirty="0" smtClean="0"/>
              <a:t>小城故事</a:t>
            </a:r>
            <a:r>
              <a:rPr lang="en-US" altLang="zh-CN" sz="1400" dirty="0" smtClean="0"/>
              <a:t>》</a:t>
            </a:r>
            <a:r>
              <a:rPr lang="zh-CN" altLang="en-US" sz="1400" dirty="0" smtClean="0"/>
              <a:t>是同名電影的主題曲，帶有台灣本土小調，闡揚台灣人民熱情好客與樂觀開朗的天性。節奏徐緩，歌詞淺白，深受歡迎，廣為傳唱。</a:t>
            </a:r>
            <a:endParaRPr lang="en-US" altLang="zh-CN" sz="1400" dirty="0" smtClean="0"/>
          </a:p>
          <a:p>
            <a:endParaRPr lang="en-US" sz="1400" dirty="0"/>
          </a:p>
          <a:p>
            <a:r>
              <a:rPr lang="zh-CN" altLang="en-US" sz="1400" dirty="0"/>
              <a:t>電影</a:t>
            </a:r>
            <a:r>
              <a:rPr lang="en-US" altLang="zh-CN" sz="1400" dirty="0"/>
              <a:t>《</a:t>
            </a:r>
            <a:r>
              <a:rPr lang="zh-CN" altLang="en-US" sz="1400" dirty="0"/>
              <a:t>小城故事</a:t>
            </a:r>
            <a:r>
              <a:rPr lang="en-US" altLang="zh-CN" sz="1400" dirty="0"/>
              <a:t>》</a:t>
            </a:r>
            <a:r>
              <a:rPr lang="zh-CN" altLang="en-US" sz="1400" dirty="0"/>
              <a:t>是</a:t>
            </a:r>
            <a:r>
              <a:rPr lang="zh-CN" altLang="en-US" sz="1400" dirty="0" smtClean="0"/>
              <a:t>由</a:t>
            </a:r>
            <a:r>
              <a:rPr lang="zh-TW" altLang="en-US" sz="1400" dirty="0" smtClean="0">
                <a:latin typeface="SimSun" panose="02010600030101010101" pitchFamily="2" charset="-122"/>
                <a:ea typeface="SimSun" panose="02010600030101010101" pitchFamily="2" charset="-122"/>
              </a:rPr>
              <a:t>鍾</a:t>
            </a:r>
            <a:r>
              <a:rPr lang="zh-CN" altLang="en-US" sz="1400" dirty="0" smtClean="0"/>
              <a:t>鎮</a:t>
            </a:r>
            <a:r>
              <a:rPr lang="zh-CN" altLang="en-US" sz="1400" dirty="0"/>
              <a:t>濤和林鳳嬌主演的愛情故事，以台灣本土關懷為主題，刻畫淳樸鄉土和傳統民俗技藝，並榮獲第十六屆金馬獎最佳影片。與此相配合的主題曲，也表達了電影鄉土關懷的主題，溫暖了那個時代台灣人的</a:t>
            </a:r>
            <a:r>
              <a:rPr lang="zh-CN" altLang="en-US" sz="1400" dirty="0" smtClean="0"/>
              <a:t>心</a:t>
            </a:r>
            <a:r>
              <a:rPr lang="zh-TW" altLang="en-US" sz="1400" dirty="0" smtClean="0">
                <a:latin typeface="SimSun" panose="02010600030101010101" pitchFamily="2" charset="-122"/>
                <a:ea typeface="SimSun" panose="02010600030101010101" pitchFamily="2" charset="-122"/>
              </a:rPr>
              <a:t>。</a:t>
            </a:r>
            <a:endParaRPr 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2804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 y="228600"/>
            <a:ext cx="3917365" cy="1477328"/>
          </a:xfrm>
          <a:prstGeom prst="rect">
            <a:avLst/>
          </a:prstGeom>
          <a:solidFill>
            <a:schemeClr val="accent2">
              <a:lumMod val="20000"/>
              <a:lumOff val="80000"/>
            </a:schemeClr>
          </a:solidFill>
        </p:spPr>
        <p:txBody>
          <a:bodyPr wrap="square" rtlCol="0">
            <a:spAutoFit/>
          </a:bodyPr>
          <a:lstStyle/>
          <a:p>
            <a:r>
              <a:rPr lang="zh-CN" altLang="en-US" dirty="0" smtClean="0"/>
              <a:t>鄧麗君一生沒有機會踏足大陸，然而影響了改革開放時的那一代人。到了今天，當年偷聽她歌曲成長的年輕人也逐漸老去，但若是談起鄧麗君，他們還記得當年的</a:t>
            </a:r>
            <a:r>
              <a:rPr lang="en-US" altLang="zh-CN" dirty="0" smtClean="0"/>
              <a:t>〈</a:t>
            </a:r>
            <a:r>
              <a:rPr lang="zh-CN" altLang="en-US" dirty="0" smtClean="0"/>
              <a:t>甜蜜蜜</a:t>
            </a:r>
            <a:r>
              <a:rPr lang="en-US" altLang="zh-CN" dirty="0" smtClean="0"/>
              <a:t>〉</a:t>
            </a:r>
            <a:r>
              <a:rPr lang="zh-CN" altLang="en-US" dirty="0" smtClean="0"/>
              <a:t>！</a:t>
            </a:r>
            <a:endParaRPr lang="en-US" altLang="zh-CN" sz="1600" dirty="0"/>
          </a:p>
        </p:txBody>
      </p:sp>
      <p:sp>
        <p:nvSpPr>
          <p:cNvPr id="4" name="TextBox 3"/>
          <p:cNvSpPr txBox="1"/>
          <p:nvPr/>
        </p:nvSpPr>
        <p:spPr>
          <a:xfrm>
            <a:off x="4267200" y="3717887"/>
            <a:ext cx="4655127" cy="1754326"/>
          </a:xfrm>
          <a:prstGeom prst="rect">
            <a:avLst/>
          </a:prstGeom>
          <a:noFill/>
          <a:ln>
            <a:solidFill>
              <a:schemeClr val="tx1">
                <a:lumMod val="75000"/>
                <a:lumOff val="25000"/>
              </a:schemeClr>
            </a:solidFill>
          </a:ln>
        </p:spPr>
        <p:txBody>
          <a:bodyPr wrap="square" rtlCol="0">
            <a:spAutoFit/>
          </a:bodyPr>
          <a:lstStyle/>
          <a:p>
            <a:pPr fontAlgn="base"/>
            <a:r>
              <a:rPr lang="en-US" altLang="zh-CN" dirty="0"/>
              <a:t>1995</a:t>
            </a:r>
            <a:r>
              <a:rPr lang="zh-CN" altLang="en-US" dirty="0"/>
              <a:t>年</a:t>
            </a:r>
            <a:r>
              <a:rPr lang="en-US" altLang="zh-CN" dirty="0"/>
              <a:t>5</a:t>
            </a:r>
            <a:r>
              <a:rPr lang="zh-CN" altLang="en-US" dirty="0"/>
              <a:t>月</a:t>
            </a:r>
            <a:r>
              <a:rPr lang="en-US" altLang="zh-CN" dirty="0"/>
              <a:t>9</a:t>
            </a:r>
            <a:r>
              <a:rPr lang="zh-CN" altLang="en-US" dirty="0"/>
              <a:t>日，鄧麗君因哮喘</a:t>
            </a:r>
            <a:r>
              <a:rPr lang="zh-CN" altLang="en-US" dirty="0" smtClean="0"/>
              <a:t>去世</a:t>
            </a:r>
            <a:r>
              <a:rPr lang="zh-CN" altLang="en-US" dirty="0"/>
              <a:t>。</a:t>
            </a:r>
            <a:r>
              <a:rPr lang="zh-CN" altLang="en-US" dirty="0" smtClean="0"/>
              <a:t>翌日，中央</a:t>
            </a:r>
            <a:r>
              <a:rPr lang="zh-CN" altLang="en-US" dirty="0"/>
              <a:t>電視</a:t>
            </a:r>
            <a:r>
              <a:rPr lang="zh-CN" altLang="en-US" dirty="0" smtClean="0"/>
              <a:t>台在新聞節目中報</a:t>
            </a:r>
            <a:r>
              <a:rPr lang="zh-TW" altLang="en-US" dirty="0">
                <a:latin typeface="SimSun" panose="02010600030101010101" pitchFamily="2" charset="-122"/>
                <a:ea typeface="SimSun" panose="02010600030101010101" pitchFamily="2" charset="-122"/>
              </a:rPr>
              <a:t>道</a:t>
            </a:r>
            <a:r>
              <a:rPr lang="zh-CN" altLang="en-US" dirty="0" smtClean="0"/>
              <a:t>這一消息，</a:t>
            </a:r>
            <a:r>
              <a:rPr lang="zh-CN" altLang="en-US" dirty="0"/>
              <a:t>也播放了多段鄧麗君生前演唱活動的電視畫面。這是中國大陸自八十年代初，一度將鄧麗君歌曲視為</a:t>
            </a:r>
            <a:r>
              <a:rPr lang="zh-CN" altLang="en-US" dirty="0" smtClean="0"/>
              <a:t>「黃色歌曲」後首次的公開報</a:t>
            </a:r>
            <a:r>
              <a:rPr lang="zh-TW" altLang="en-US" dirty="0">
                <a:latin typeface="SimSun" panose="02010600030101010101" pitchFamily="2" charset="-122"/>
                <a:ea typeface="SimSun" panose="02010600030101010101" pitchFamily="2" charset="-122"/>
              </a:rPr>
              <a:t>道</a:t>
            </a:r>
            <a:r>
              <a:rPr lang="zh-CN" altLang="en-US" dirty="0" smtClean="0"/>
              <a:t>鄧麗君。</a:t>
            </a:r>
            <a:endParaRPr lang="en-US" altLang="zh-HK"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6411"/>
            <a:ext cx="4655127" cy="353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54182" cy="4022128"/>
          </a:xfrm>
          <a:prstGeom prst="rect">
            <a:avLst/>
          </a:prstGeom>
          <a:noFill/>
          <a:ln>
            <a:noFill/>
          </a:ln>
        </p:spPr>
      </p:pic>
    </p:spTree>
    <p:extLst>
      <p:ext uri="{BB962C8B-B14F-4D97-AF65-F5344CB8AC3E}">
        <p14:creationId xmlns:p14="http://schemas.microsoft.com/office/powerpoint/2010/main" val="23007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0" y="76200"/>
            <a:ext cx="8819320" cy="461665"/>
          </a:xfrm>
          <a:prstGeom prst="rect">
            <a:avLst/>
          </a:prstGeom>
          <a:solidFill>
            <a:schemeClr val="accent2">
              <a:lumMod val="20000"/>
              <a:lumOff val="80000"/>
            </a:schemeClr>
          </a:solidFill>
        </p:spPr>
        <p:txBody>
          <a:bodyPr wrap="square" rtlCol="0">
            <a:spAutoFit/>
          </a:bodyPr>
          <a:lstStyle/>
          <a:p>
            <a:r>
              <a:rPr lang="zh-TW" altLang="en-US" sz="2400" b="1" dirty="0" smtClean="0">
                <a:latin typeface="Adobe 繁黑體 Std B" pitchFamily="34" charset="-128"/>
                <a:ea typeface="Adobe 繁黑體 Std B" pitchFamily="34" charset="-128"/>
              </a:rPr>
              <a:t>偷</a:t>
            </a:r>
            <a:r>
              <a:rPr lang="zh-TW" altLang="en-US" sz="2400" dirty="0" smtClean="0">
                <a:latin typeface="Adobe 繁黑體 Std B" pitchFamily="34" charset="-128"/>
                <a:ea typeface="Adobe 繁黑體 Std B" pitchFamily="34" charset="-128"/>
              </a:rPr>
              <a:t>聽鄧麗君</a:t>
            </a:r>
            <a:r>
              <a:rPr lang="zh-CN" altLang="en-US" sz="2400" dirty="0" smtClean="0">
                <a:latin typeface="Adobe 繁黑體 Std B" pitchFamily="34" charset="-128"/>
                <a:ea typeface="Adobe 繁黑體 Std B" pitchFamily="34" charset="-128"/>
              </a:rPr>
              <a:t>的</a:t>
            </a:r>
            <a:r>
              <a:rPr lang="zh-TW" altLang="en-US" sz="2400" dirty="0" smtClean="0">
                <a:latin typeface="Adobe 繁黑體 Std B" pitchFamily="34" charset="-128"/>
                <a:ea typeface="Adobe 繁黑體 Std B" pitchFamily="34" charset="-128"/>
              </a:rPr>
              <a:t>日子：請看以下三則故事</a:t>
            </a:r>
            <a:endParaRPr lang="zh-HK" altLang="en-US" sz="2400" dirty="0">
              <a:latin typeface="Adobe 繁黑體 Std B" pitchFamily="34" charset="-128"/>
              <a:ea typeface="Adobe 繁黑體 Std B" pitchFamily="34" charset="-128"/>
            </a:endParaRPr>
          </a:p>
        </p:txBody>
      </p:sp>
      <p:sp>
        <p:nvSpPr>
          <p:cNvPr id="3" name="TextBox 4"/>
          <p:cNvSpPr txBox="1"/>
          <p:nvPr/>
        </p:nvSpPr>
        <p:spPr>
          <a:xfrm>
            <a:off x="152398" y="565428"/>
            <a:ext cx="8776252" cy="3293209"/>
          </a:xfrm>
          <a:prstGeom prst="rect">
            <a:avLst/>
          </a:prstGeom>
          <a:solidFill>
            <a:schemeClr val="accent3">
              <a:lumMod val="40000"/>
              <a:lumOff val="60000"/>
            </a:schemeClr>
          </a:solidFill>
        </p:spPr>
        <p:txBody>
          <a:bodyPr wrap="square" rtlCol="0">
            <a:spAutoFit/>
          </a:bodyPr>
          <a:lstStyle/>
          <a:p>
            <a:r>
              <a:rPr lang="zh-TW" altLang="zh-HK" sz="1600" dirty="0">
                <a:latin typeface="NSimSun" panose="02010609030101010101" pitchFamily="49" charset="-122"/>
                <a:ea typeface="NSimSun" panose="02010609030101010101" pitchFamily="49" charset="-122"/>
              </a:rPr>
              <a:t>郭俊明</a:t>
            </a:r>
            <a:endParaRPr lang="en-US" altLang="zh-HK" sz="1600" dirty="0" smtClean="0"/>
          </a:p>
          <a:p>
            <a:r>
              <a:rPr lang="en-US" altLang="zh-HK" sz="1600" dirty="0" smtClean="0"/>
              <a:t>1978</a:t>
            </a:r>
            <a:r>
              <a:rPr lang="zh-TW" altLang="zh-HK" sz="1600" dirty="0">
                <a:latin typeface="NSimSun" panose="02010609030101010101" pitchFamily="49" charset="-122"/>
                <a:ea typeface="NSimSun" panose="02010609030101010101" pitchFamily="49" charset="-122"/>
              </a:rPr>
              <a:t>年，郭俊明參軍入伍，在排長的收音機中，</a:t>
            </a:r>
            <a:r>
              <a:rPr lang="zh-TW" altLang="zh-HK" sz="1600" dirty="0" smtClean="0">
                <a:latin typeface="NSimSun" panose="02010609030101010101" pitchFamily="49" charset="-122"/>
                <a:ea typeface="NSimSun" panose="02010609030101010101" pitchFamily="49" charset="-122"/>
              </a:rPr>
              <a:t>第一次聽到</a:t>
            </a:r>
            <a:r>
              <a:rPr lang="zh-TW" altLang="zh-HK" sz="1600" dirty="0">
                <a:latin typeface="NSimSun" panose="02010609030101010101" pitchFamily="49" charset="-122"/>
                <a:ea typeface="NSimSun" panose="02010609030101010101" pitchFamily="49" charset="-122"/>
              </a:rPr>
              <a:t>鄧麗君的歌聲</a:t>
            </a:r>
            <a:r>
              <a:rPr lang="zh-TW" altLang="zh-HK" sz="1600" dirty="0" smtClean="0">
                <a:latin typeface="NSimSun" panose="02010609030101010101" pitchFamily="49" charset="-122"/>
                <a:ea typeface="NSimSun" panose="02010609030101010101" pitchFamily="49" charset="-122"/>
              </a:rPr>
              <a:t>。</a:t>
            </a:r>
            <a:r>
              <a:rPr lang="en-US" altLang="zh-HK" sz="1600" dirty="0" smtClean="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那是多麼溫柔的令人極其舒服的聲音啊。聽到的歌曲是《美酒加咖啡》和《何日君再來》。</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郭俊明至今都忘不了第一次聽到鄧麗君歌聲時的感受。郭俊明是一名通訊兵，參軍沒幾個月，通訊排的排長就帶著他</a:t>
            </a:r>
            <a:r>
              <a:rPr lang="zh-TW" altLang="zh-HK" sz="1600" dirty="0" smtClean="0">
                <a:latin typeface="NSimSun" panose="02010609030101010101" pitchFamily="49" charset="-122"/>
                <a:ea typeface="NSimSun" panose="02010609030101010101" pitchFamily="49" charset="-122"/>
              </a:rPr>
              <a:t>收聽</a:t>
            </a:r>
            <a:r>
              <a:rPr lang="zh-TW" altLang="en-US" sz="1600" dirty="0" smtClean="0">
                <a:latin typeface="NSimSun" panose="02010609030101010101" pitchFamily="49" charset="-122"/>
                <a:ea typeface="NSimSun" panose="02010609030101010101" pitchFamily="49" charset="-122"/>
              </a:rPr>
              <a:t>台</a:t>
            </a:r>
            <a:r>
              <a:rPr lang="zh-TW" altLang="zh-HK" sz="1600" dirty="0" smtClean="0">
                <a:latin typeface="NSimSun" panose="02010609030101010101" pitchFamily="49" charset="-122"/>
                <a:ea typeface="NSimSun" panose="02010609030101010101" pitchFamily="49" charset="-122"/>
              </a:rPr>
              <a:t>灣</a:t>
            </a:r>
            <a:r>
              <a:rPr lang="zh-TW" altLang="zh-HK" sz="1600" dirty="0">
                <a:latin typeface="NSimSun" panose="02010609030101010101" pitchFamily="49" charset="-122"/>
                <a:ea typeface="NSimSun" panose="02010609030101010101" pitchFamily="49" charset="-122"/>
              </a:rPr>
              <a:t>對大陸廣播的鄧麗君的歌曲。</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排長是石家莊人，我是太原人，城市兵接受新事物比較快，身邊又都是先進的通訊設備，近水樓臺。</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郭俊明回憶，開始一段時間，每當他聽到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中央</a:t>
            </a:r>
            <a:r>
              <a:rPr lang="zh-TW" altLang="zh-HK" sz="1600" dirty="0" smtClean="0">
                <a:latin typeface="NSimSun" panose="02010609030101010101" pitchFamily="49" charset="-122"/>
                <a:ea typeface="NSimSun" panose="02010609030101010101" pitchFamily="49" charset="-122"/>
              </a:rPr>
              <a:t>廣播電</a:t>
            </a:r>
            <a:r>
              <a:rPr lang="zh-TW" altLang="en-US" sz="1600" dirty="0" smtClean="0">
                <a:latin typeface="NSimSun" panose="02010609030101010101" pitchFamily="49" charset="-122"/>
                <a:ea typeface="NSimSun" panose="02010609030101010101" pitchFamily="49" charset="-122"/>
              </a:rPr>
              <a:t>台</a:t>
            </a:r>
            <a:r>
              <a:rPr lang="zh-TW" altLang="zh-HK" sz="1600" dirty="0" smtClean="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自由中國之聲為大陸同胞廣播，現在是《為您歌唱》</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時，心中就一陣</a:t>
            </a:r>
            <a:r>
              <a:rPr lang="zh-TW" altLang="zh-HK" sz="1600" dirty="0" smtClean="0">
                <a:latin typeface="NSimSun" panose="02010609030101010101" pitchFamily="49" charset="-122"/>
                <a:ea typeface="NSimSun" panose="02010609030101010101" pitchFamily="49" charset="-122"/>
              </a:rPr>
              <a:t>緊張。</a:t>
            </a:r>
            <a:r>
              <a:rPr lang="zh-TW" altLang="zh-HK" sz="1600" dirty="0">
                <a:latin typeface="NSimSun" panose="02010609030101010101" pitchFamily="49" charset="-122"/>
                <a:ea typeface="NSimSun" panose="02010609030101010101" pitchFamily="49" charset="-122"/>
              </a:rPr>
              <a:t>但是看看排長和一起收聽的戰友們的坦然表情，他放下心來。</a:t>
            </a:r>
            <a:r>
              <a:rPr lang="zh-TW" altLang="zh-HK" sz="1600" dirty="0">
                <a:solidFill>
                  <a:srgbClr val="FF0000"/>
                </a:solidFill>
                <a:latin typeface="NSimSun" panose="02010609030101010101" pitchFamily="49" charset="-122"/>
                <a:ea typeface="NSimSun" panose="02010609030101010101" pitchFamily="49" charset="-122"/>
              </a:rPr>
              <a:t>從</a:t>
            </a:r>
            <a:r>
              <a:rPr lang="en-US" altLang="zh-HK" sz="1600" dirty="0">
                <a:solidFill>
                  <a:srgbClr val="FF0000"/>
                </a:solidFill>
                <a:ea typeface="NSimSun" panose="02010609030101010101" pitchFamily="49" charset="-122"/>
              </a:rPr>
              <a:t>1949</a:t>
            </a:r>
            <a:r>
              <a:rPr lang="zh-TW" altLang="zh-HK" sz="1600" dirty="0">
                <a:solidFill>
                  <a:srgbClr val="FF0000"/>
                </a:solidFill>
                <a:latin typeface="NSimSun" panose="02010609030101010101" pitchFamily="49" charset="-122"/>
                <a:ea typeface="NSimSun" panose="02010609030101010101" pitchFamily="49" charset="-122"/>
              </a:rPr>
              <a:t>年新中國建國到</a:t>
            </a:r>
            <a:r>
              <a:rPr lang="en-US" altLang="zh-HK" sz="1600" dirty="0">
                <a:solidFill>
                  <a:srgbClr val="FF0000"/>
                </a:solidFill>
                <a:ea typeface="NSimSun" panose="02010609030101010101" pitchFamily="49" charset="-122"/>
              </a:rPr>
              <a:t>80</a:t>
            </a:r>
            <a:r>
              <a:rPr lang="zh-TW" altLang="zh-HK" sz="1600" dirty="0">
                <a:solidFill>
                  <a:srgbClr val="FF0000"/>
                </a:solidFill>
                <a:latin typeface="NSimSun" panose="02010609030101010101" pitchFamily="49" charset="-122"/>
                <a:ea typeface="NSimSun" panose="02010609030101010101" pitchFamily="49" charset="-122"/>
              </a:rPr>
              <a:t>年代初，中國大陸在很長一段時間</a:t>
            </a:r>
            <a:r>
              <a:rPr lang="zh-TW" altLang="zh-HK" sz="1600" dirty="0" smtClean="0">
                <a:solidFill>
                  <a:srgbClr val="FF0000"/>
                </a:solidFill>
                <a:latin typeface="NSimSun" panose="02010609030101010101" pitchFamily="49" charset="-122"/>
                <a:ea typeface="NSimSun" panose="02010609030101010101" pitchFamily="49" charset="-122"/>
              </a:rPr>
              <a:t>把</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灣</a:t>
            </a:r>
            <a:r>
              <a:rPr lang="zh-TW" altLang="zh-HK" sz="1600" dirty="0">
                <a:solidFill>
                  <a:srgbClr val="FF0000"/>
                </a:solidFill>
                <a:latin typeface="NSimSun" panose="02010609030101010101" pitchFamily="49" charset="-122"/>
                <a:ea typeface="NSimSun" panose="02010609030101010101" pitchFamily="49" charset="-122"/>
              </a:rPr>
              <a:t>當做敵區，敵區的</a:t>
            </a:r>
            <a:r>
              <a:rPr lang="zh-TW" altLang="zh-HK" sz="1600" dirty="0" smtClean="0">
                <a:solidFill>
                  <a:srgbClr val="FF0000"/>
                </a:solidFill>
                <a:latin typeface="NSimSun" panose="02010609030101010101" pitchFamily="49" charset="-122"/>
                <a:ea typeface="NSimSun" panose="02010609030101010101" pitchFamily="49" charset="-122"/>
              </a:rPr>
              <a:t>電</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就是敵</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不管公開聽還是偷聽</a:t>
            </a:r>
            <a:r>
              <a:rPr lang="zh-TW" altLang="zh-HK" sz="1600" dirty="0" smtClean="0">
                <a:solidFill>
                  <a:srgbClr val="FF0000"/>
                </a:solidFill>
                <a:latin typeface="NSimSun" panose="02010609030101010101" pitchFamily="49" charset="-122"/>
                <a:ea typeface="NSimSun" panose="02010609030101010101" pitchFamily="49" charset="-122"/>
              </a:rPr>
              <a:t>敵</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都</a:t>
            </a:r>
            <a:r>
              <a:rPr lang="zh-TW" altLang="zh-HK" sz="1600" dirty="0">
                <a:solidFill>
                  <a:srgbClr val="FF0000"/>
                </a:solidFill>
                <a:latin typeface="NSimSun" panose="02010609030101010101" pitchFamily="49" charset="-122"/>
                <a:ea typeface="NSimSun" panose="02010609030101010101" pitchFamily="49" charset="-122"/>
              </a:rPr>
              <a:t>是不被允許的。前蘇聯和美國的對華廣播曾經也被當做</a:t>
            </a:r>
            <a:r>
              <a:rPr lang="zh-TW" altLang="zh-HK" sz="1600" dirty="0" smtClean="0">
                <a:solidFill>
                  <a:srgbClr val="FF0000"/>
                </a:solidFill>
                <a:latin typeface="NSimSun" panose="02010609030101010101" pitchFamily="49" charset="-122"/>
                <a:ea typeface="NSimSun" panose="02010609030101010101" pitchFamily="49" charset="-122"/>
              </a:rPr>
              <a:t>敵</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規矩的人即便調台時偶然碰上，也有一種強烈的犯罪感，那聲音在感覺中一下子變得巨大無比，人民警察似乎也及時地在你的屋後巡邏，即便人民警察沒有聽到，鄰居也可能將你舉報。這時就要趕緊把頻道從</a:t>
            </a:r>
            <a:r>
              <a:rPr lang="zh-TW" altLang="zh-HK" sz="1600" dirty="0" smtClean="0">
                <a:solidFill>
                  <a:srgbClr val="FF0000"/>
                </a:solidFill>
                <a:latin typeface="NSimSun" panose="02010609030101010101" pitchFamily="49" charset="-122"/>
                <a:ea typeface="NSimSun" panose="02010609030101010101" pitchFamily="49" charset="-122"/>
              </a:rPr>
              <a:t>敵</a:t>
            </a:r>
            <a:r>
              <a:rPr lang="zh-TW" altLang="en-US" sz="1600" dirty="0" smtClean="0">
                <a:solidFill>
                  <a:srgbClr val="FF0000"/>
                </a:solidFill>
                <a:latin typeface="NSimSun" panose="02010609030101010101" pitchFamily="49" charset="-122"/>
                <a:ea typeface="NSimSun" panose="02010609030101010101" pitchFamily="49" charset="-122"/>
              </a:rPr>
              <a:t>台</a:t>
            </a:r>
            <a:r>
              <a:rPr lang="zh-TW" altLang="zh-HK" sz="1600" dirty="0" smtClean="0">
                <a:solidFill>
                  <a:srgbClr val="FF0000"/>
                </a:solidFill>
                <a:latin typeface="NSimSun" panose="02010609030101010101" pitchFamily="49" charset="-122"/>
                <a:ea typeface="NSimSun" panose="02010609030101010101" pitchFamily="49" charset="-122"/>
              </a:rPr>
              <a:t>中</a:t>
            </a:r>
            <a:r>
              <a:rPr lang="zh-TW" altLang="zh-HK" sz="1600" dirty="0">
                <a:solidFill>
                  <a:srgbClr val="FF0000"/>
                </a:solidFill>
                <a:latin typeface="NSimSun" panose="02010609030101010101" pitchFamily="49" charset="-122"/>
                <a:ea typeface="NSimSun" panose="02010609030101010101" pitchFamily="49" charset="-122"/>
              </a:rPr>
              <a:t>調開，有時關上收音機後，還要惴惴不安幾天</a:t>
            </a:r>
            <a:r>
              <a:rPr lang="zh-TW" altLang="zh-HK" sz="1600" dirty="0" smtClean="0">
                <a:solidFill>
                  <a:srgbClr val="FF0000"/>
                </a:solidFill>
                <a:latin typeface="NSimSun" panose="02010609030101010101" pitchFamily="49" charset="-122"/>
                <a:ea typeface="NSimSun" panose="02010609030101010101" pitchFamily="49" charset="-122"/>
              </a:rPr>
              <a:t>。</a:t>
            </a:r>
            <a:endParaRPr lang="zh-HK" altLang="en-US" sz="1600" dirty="0">
              <a:solidFill>
                <a:srgbClr val="FF0000"/>
              </a:solidFill>
              <a:latin typeface="NSimSun" panose="02010609030101010101" pitchFamily="49" charset="-122"/>
              <a:ea typeface="NSimSun" panose="02010609030101010101" pitchFamily="49" charset="-122"/>
            </a:endParaRPr>
          </a:p>
        </p:txBody>
      </p:sp>
      <p:sp>
        <p:nvSpPr>
          <p:cNvPr id="4" name="Rectangle 4"/>
          <p:cNvSpPr/>
          <p:nvPr/>
        </p:nvSpPr>
        <p:spPr>
          <a:xfrm>
            <a:off x="152398" y="3886821"/>
            <a:ext cx="8776253" cy="2800767"/>
          </a:xfrm>
          <a:prstGeom prst="rect">
            <a:avLst/>
          </a:prstGeom>
          <a:solidFill>
            <a:schemeClr val="tx2">
              <a:lumMod val="20000"/>
              <a:lumOff val="80000"/>
            </a:schemeClr>
          </a:solidFill>
        </p:spPr>
        <p:txBody>
          <a:bodyPr wrap="square">
            <a:spAutoFit/>
          </a:bodyPr>
          <a:lstStyle/>
          <a:p>
            <a:r>
              <a:rPr lang="zh-TW" altLang="zh-HK" sz="1600" dirty="0">
                <a:latin typeface="NSimSun" panose="02010609030101010101" pitchFamily="49" charset="-122"/>
                <a:ea typeface="NSimSun" panose="02010609030101010101" pitchFamily="49" charset="-122"/>
              </a:rPr>
              <a:t>李珍</a:t>
            </a:r>
            <a:endParaRPr lang="en-US" altLang="zh-TW" sz="1600" dirty="0" smtClean="0">
              <a:latin typeface="NSimSun" panose="02010609030101010101" pitchFamily="49" charset="-122"/>
              <a:ea typeface="NSimSun" panose="02010609030101010101" pitchFamily="49" charset="-122"/>
            </a:endParaRPr>
          </a:p>
          <a:p>
            <a:r>
              <a:rPr lang="zh-TW" altLang="zh-HK" sz="1600" dirty="0" smtClean="0">
                <a:latin typeface="NSimSun" panose="02010609030101010101" pitchFamily="49" charset="-122"/>
                <a:ea typeface="NSimSun" panose="02010609030101010101" pitchFamily="49" charset="-122"/>
              </a:rPr>
              <a:t>北京</a:t>
            </a:r>
            <a:r>
              <a:rPr lang="zh-TW" altLang="zh-HK" sz="1600" dirty="0">
                <a:latin typeface="NSimSun" panose="02010609030101010101" pitchFamily="49" charset="-122"/>
                <a:ea typeface="NSimSun" panose="02010609030101010101" pitchFamily="49" charset="-122"/>
              </a:rPr>
              <a:t>的盲文編輯李珍</a:t>
            </a:r>
            <a:r>
              <a:rPr lang="zh-TW" altLang="zh-HK" sz="1600" dirty="0" smtClean="0">
                <a:latin typeface="NSimSun" panose="02010609030101010101" pitchFamily="49" charset="-122"/>
                <a:ea typeface="NSimSun" panose="02010609030101010101" pitchFamily="49" charset="-122"/>
              </a:rPr>
              <a:t>也是</a:t>
            </a:r>
            <a:r>
              <a:rPr lang="en-US" altLang="zh-HK" sz="1600" dirty="0"/>
              <a:t>1978</a:t>
            </a:r>
            <a:r>
              <a:rPr lang="zh-TW" altLang="zh-HK" sz="1600" dirty="0" smtClean="0">
                <a:latin typeface="NSimSun" panose="02010609030101010101" pitchFamily="49" charset="-122"/>
                <a:ea typeface="NSimSun" panose="02010609030101010101" pitchFamily="49" charset="-122"/>
              </a:rPr>
              <a:t>年</a:t>
            </a:r>
            <a:r>
              <a:rPr lang="zh-TW" altLang="zh-HK" sz="1600" dirty="0">
                <a:latin typeface="NSimSun" panose="02010609030101010101" pitchFamily="49" charset="-122"/>
                <a:ea typeface="NSimSun" panose="02010609030101010101" pitchFamily="49" charset="-122"/>
              </a:rPr>
              <a:t>第一次聽到鄧麗君的歌曲。李珍天生雙眼失明，</a:t>
            </a:r>
            <a:r>
              <a:rPr lang="en-US" altLang="zh-HK" sz="1600" dirty="0"/>
              <a:t>1978</a:t>
            </a:r>
            <a:r>
              <a:rPr lang="zh-TW" altLang="zh-HK" sz="1600" dirty="0">
                <a:latin typeface="NSimSun" panose="02010609030101010101" pitchFamily="49" charset="-122"/>
                <a:ea typeface="NSimSun" panose="02010609030101010101" pitchFamily="49" charset="-122"/>
              </a:rPr>
              <a:t>年時她才</a:t>
            </a:r>
            <a:r>
              <a:rPr lang="en-US" altLang="zh-HK" sz="1600" dirty="0"/>
              <a:t>16</a:t>
            </a:r>
            <a:r>
              <a:rPr lang="zh-TW" altLang="zh-HK" sz="1600" dirty="0">
                <a:latin typeface="NSimSun" panose="02010609030101010101" pitchFamily="49" charset="-122"/>
                <a:ea typeface="NSimSun" panose="02010609030101010101" pitchFamily="49" charset="-122"/>
              </a:rPr>
              <a:t>歲，在盲文學校上學，住在五四大街一個胡同中的大雜院裡。有一天放學回家</a:t>
            </a:r>
            <a:r>
              <a:rPr lang="zh-TW" altLang="zh-HK" sz="1600" dirty="0" smtClean="0">
                <a:latin typeface="NSimSun" panose="02010609030101010101" pitchFamily="49" charset="-122"/>
                <a:ea typeface="NSimSun" panose="02010609030101010101" pitchFamily="49" charset="-122"/>
              </a:rPr>
              <a:t>，就</a:t>
            </a:r>
            <a:r>
              <a:rPr lang="zh-TW" altLang="zh-HK" sz="1600" dirty="0">
                <a:latin typeface="NSimSun" panose="02010609030101010101" pitchFamily="49" charset="-122"/>
                <a:ea typeface="NSimSun" panose="02010609030101010101" pitchFamily="49" charset="-122"/>
              </a:rPr>
              <a:t>聽到鄰居劉哥家裡傳出了說不出來的美妙的歌聲。</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您聽的是什麼啊？</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李珍趴在劉哥的窗口問，劉哥告訴</a:t>
            </a:r>
            <a:r>
              <a:rPr lang="zh-TW" altLang="zh-HK" sz="1600" dirty="0" smtClean="0">
                <a:latin typeface="NSimSun" panose="02010609030101010101" pitchFamily="49" charset="-122"/>
                <a:ea typeface="NSimSun" panose="02010609030101010101" pitchFamily="49" charset="-122"/>
              </a:rPr>
              <a:t>她，自己剛買了一台</a:t>
            </a:r>
            <a:r>
              <a:rPr lang="en-US" altLang="zh-HK" sz="1600" dirty="0" smtClean="0">
                <a:latin typeface="NSimSun" panose="02010609030101010101" pitchFamily="49" charset="-122"/>
                <a:ea typeface="NSimSun" panose="02010609030101010101" pitchFamily="49" charset="-122"/>
              </a:rPr>
              <a:t>“</a:t>
            </a:r>
            <a:r>
              <a:rPr lang="zh-TW" altLang="zh-HK" sz="1600" dirty="0" smtClean="0">
                <a:latin typeface="NSimSun" panose="02010609030101010101" pitchFamily="49" charset="-122"/>
                <a:ea typeface="NSimSun" panose="02010609030101010101" pitchFamily="49" charset="-122"/>
              </a:rPr>
              <a:t>磚頭錄音機</a:t>
            </a:r>
            <a:r>
              <a:rPr lang="en-US" altLang="zh-HK" sz="1600" dirty="0" smtClean="0">
                <a:latin typeface="NSimSun" panose="02010609030101010101" pitchFamily="49" charset="-122"/>
                <a:ea typeface="NSimSun" panose="02010609030101010101" pitchFamily="49" charset="-122"/>
              </a:rPr>
              <a:t>”</a:t>
            </a:r>
            <a:r>
              <a:rPr lang="zh-TW" altLang="zh-HK" sz="1600" dirty="0" smtClean="0">
                <a:latin typeface="NSimSun" panose="02010609030101010101" pitchFamily="49" charset="-122"/>
                <a:ea typeface="NSimSun" panose="02010609030101010101" pitchFamily="49" charset="-122"/>
              </a:rPr>
              <a:t>，放的是</a:t>
            </a:r>
            <a:r>
              <a:rPr lang="zh-TW" altLang="en-US" sz="1600" dirty="0">
                <a:latin typeface="NSimSun" panose="02010609030101010101" pitchFamily="49" charset="-122"/>
                <a:ea typeface="NSimSun" panose="02010609030101010101" pitchFamily="49" charset="-122"/>
              </a:rPr>
              <a:t>台</a:t>
            </a:r>
            <a:r>
              <a:rPr lang="zh-TW" altLang="zh-HK" sz="1600" dirty="0" smtClean="0">
                <a:latin typeface="NSimSun" panose="02010609030101010101" pitchFamily="49" charset="-122"/>
                <a:ea typeface="NSimSun" panose="02010609030101010101" pitchFamily="49" charset="-122"/>
              </a:rPr>
              <a:t>灣</a:t>
            </a:r>
            <a:r>
              <a:rPr lang="zh-TW" altLang="zh-HK" sz="1600" dirty="0">
                <a:latin typeface="NSimSun" panose="02010609030101010101" pitchFamily="49" charset="-122"/>
                <a:ea typeface="NSimSun" panose="02010609030101010101" pitchFamily="49" charset="-122"/>
              </a:rPr>
              <a:t>歌星鄧麗君唱的</a:t>
            </a:r>
            <a:r>
              <a:rPr lang="zh-TW" altLang="zh-HK" sz="1600" dirty="0" smtClean="0">
                <a:latin typeface="NSimSun" panose="02010609030101010101" pitchFamily="49" charset="-122"/>
                <a:ea typeface="NSimSun" panose="02010609030101010101" pitchFamily="49" charset="-122"/>
              </a:rPr>
              <a:t>歌曲，</a:t>
            </a:r>
            <a:r>
              <a:rPr lang="zh-TW" altLang="zh-HK" sz="1600" dirty="0">
                <a:latin typeface="NSimSun" panose="02010609030101010101" pitchFamily="49" charset="-122"/>
                <a:ea typeface="NSimSun" panose="02010609030101010101" pitchFamily="49" charset="-122"/>
              </a:rPr>
              <a:t>因為磁帶是托人翻錄的，不知道歌名，也沒有歌詞。李珍現在回憶，那可能是鄧麗君的專輯《小城故事》。從來不在生活上對父母提要求的李珍這次也忍不住要他們給自己買一台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磚頭錄音機</a:t>
            </a:r>
            <a:r>
              <a:rPr lang="en-US" altLang="zh-HK" sz="1600" dirty="0" smtClean="0">
                <a:latin typeface="NSimSun" panose="02010609030101010101" pitchFamily="49" charset="-122"/>
                <a:ea typeface="NSimSun" panose="02010609030101010101" pitchFamily="49" charset="-122"/>
              </a:rPr>
              <a:t>”</a:t>
            </a:r>
            <a:r>
              <a:rPr lang="zh-TW" altLang="zh-HK" sz="1600" dirty="0" smtClean="0">
                <a:latin typeface="NSimSun" panose="02010609030101010101" pitchFamily="49" charset="-122"/>
                <a:ea typeface="NSimSun" panose="02010609030101010101" pitchFamily="49" charset="-122"/>
              </a:rPr>
              <a:t>，花</a:t>
            </a:r>
            <a:r>
              <a:rPr lang="zh-TW" altLang="zh-HK" sz="1600" dirty="0">
                <a:latin typeface="NSimSun" panose="02010609030101010101" pitchFamily="49" charset="-122"/>
                <a:ea typeface="NSimSun" panose="02010609030101010101" pitchFamily="49" charset="-122"/>
              </a:rPr>
              <a:t>了將近</a:t>
            </a:r>
            <a:r>
              <a:rPr lang="en-US" altLang="zh-HK" sz="1600" dirty="0"/>
              <a:t>100</a:t>
            </a:r>
            <a:r>
              <a:rPr lang="zh-TW" altLang="zh-HK" sz="1600" dirty="0">
                <a:latin typeface="NSimSun" panose="02010609030101010101" pitchFamily="49" charset="-122"/>
                <a:ea typeface="NSimSun" panose="02010609030101010101" pitchFamily="49" charset="-122"/>
              </a:rPr>
              <a:t>元，那時工人的月</a:t>
            </a:r>
            <a:r>
              <a:rPr lang="zh-TW" altLang="zh-HK" sz="1600" dirty="0" smtClean="0">
                <a:latin typeface="NSimSun" panose="02010609030101010101" pitchFamily="49" charset="-122"/>
                <a:ea typeface="NSimSun" panose="02010609030101010101" pitchFamily="49" charset="-122"/>
              </a:rPr>
              <a:t>平均工資</a:t>
            </a:r>
            <a:r>
              <a:rPr lang="zh-TW" altLang="zh-HK" sz="1600" dirty="0">
                <a:latin typeface="NSimSun" panose="02010609030101010101" pitchFamily="49" charset="-122"/>
                <a:ea typeface="NSimSun" panose="02010609030101010101" pitchFamily="49" charset="-122"/>
              </a:rPr>
              <a:t>也就三四十塊錢</a:t>
            </a:r>
            <a:r>
              <a:rPr lang="zh-TW" altLang="zh-HK" sz="1600" dirty="0" smtClean="0">
                <a:latin typeface="NSimSun" panose="02010609030101010101" pitchFamily="49" charset="-122"/>
                <a:ea typeface="NSimSun" panose="02010609030101010101" pitchFamily="49" charset="-122"/>
              </a:rPr>
              <a:t>。李</a:t>
            </a:r>
            <a:r>
              <a:rPr lang="zh-TW" altLang="zh-HK" sz="1600" dirty="0">
                <a:latin typeface="NSimSun" panose="02010609030101010101" pitchFamily="49" charset="-122"/>
                <a:ea typeface="NSimSun" panose="02010609030101010101" pitchFamily="49" charset="-122"/>
              </a:rPr>
              <a:t>珍說，後來住校後家裡還給她買了短波收音機，這樣每天晚上在宿舍裡就能</a:t>
            </a:r>
            <a:r>
              <a:rPr lang="zh-TW" altLang="zh-HK" sz="1600" dirty="0" smtClean="0">
                <a:latin typeface="NSimSun" panose="02010609030101010101" pitchFamily="49" charset="-122"/>
                <a:ea typeface="NSimSun" panose="02010609030101010101" pitchFamily="49" charset="-122"/>
              </a:rPr>
              <a:t>收聽</a:t>
            </a:r>
            <a:r>
              <a:rPr lang="zh-TW" altLang="en-US" sz="1600" dirty="0" smtClean="0">
                <a:latin typeface="NSimSun" panose="02010609030101010101" pitchFamily="49" charset="-122"/>
                <a:ea typeface="NSimSun" panose="02010609030101010101" pitchFamily="49" charset="-122"/>
              </a:rPr>
              <a:t>台</a:t>
            </a:r>
            <a:r>
              <a:rPr lang="zh-TW" altLang="zh-HK" sz="1600" dirty="0" smtClean="0">
                <a:latin typeface="NSimSun" panose="02010609030101010101" pitchFamily="49" charset="-122"/>
                <a:ea typeface="NSimSun" panose="02010609030101010101" pitchFamily="49" charset="-122"/>
              </a:rPr>
              <a:t>灣</a:t>
            </a:r>
            <a:r>
              <a:rPr lang="zh-TW" altLang="zh-HK" sz="1600" dirty="0">
                <a:latin typeface="NSimSun" panose="02010609030101010101" pitchFamily="49" charset="-122"/>
                <a:ea typeface="NSimSun" panose="02010609030101010101" pitchFamily="49" charset="-122"/>
              </a:rPr>
              <a:t>和澳洲</a:t>
            </a:r>
            <a:r>
              <a:rPr lang="zh-TW" altLang="zh-HK" sz="1600" dirty="0" smtClean="0">
                <a:latin typeface="NSimSun" panose="02010609030101010101" pitchFamily="49" charset="-122"/>
                <a:ea typeface="NSimSun" panose="02010609030101010101" pitchFamily="49" charset="-122"/>
              </a:rPr>
              <a:t>廣播電</a:t>
            </a:r>
            <a:r>
              <a:rPr lang="zh-TW" altLang="en-US" sz="1600" dirty="0" smtClean="0">
                <a:latin typeface="NSimSun" panose="02010609030101010101" pitchFamily="49" charset="-122"/>
                <a:ea typeface="NSimSun" panose="02010609030101010101" pitchFamily="49" charset="-122"/>
              </a:rPr>
              <a:t>台</a:t>
            </a:r>
            <a:r>
              <a:rPr lang="zh-TW" altLang="zh-HK" sz="1600" dirty="0" smtClean="0">
                <a:latin typeface="NSimSun" panose="02010609030101010101" pitchFamily="49" charset="-122"/>
                <a:ea typeface="NSimSun" panose="02010609030101010101" pitchFamily="49" charset="-122"/>
              </a:rPr>
              <a:t>的</a:t>
            </a:r>
            <a:r>
              <a:rPr lang="zh-TW" altLang="zh-HK" sz="1600" dirty="0">
                <a:latin typeface="NSimSun" panose="02010609030101010101" pitchFamily="49" charset="-122"/>
                <a:ea typeface="NSimSun" panose="02010609030101010101" pitchFamily="49" charset="-122"/>
              </a:rPr>
              <a:t>歌曲節目了，鄧麗君的歌曲比重最大</a:t>
            </a:r>
            <a:r>
              <a:rPr lang="zh-TW" altLang="zh-HK" sz="1600" dirty="0" smtClean="0">
                <a:latin typeface="NSimSun" panose="02010609030101010101" pitchFamily="49" charset="-122"/>
                <a:ea typeface="NSimSun" panose="02010609030101010101" pitchFamily="49" charset="-122"/>
              </a:rPr>
              <a:t>。</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我有的同學被發現</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偷聽</a:t>
            </a:r>
            <a:r>
              <a:rPr lang="zh-TW" altLang="zh-HK" sz="1600" dirty="0" smtClean="0">
                <a:solidFill>
                  <a:srgbClr val="FF0000"/>
                </a:solidFill>
                <a:latin typeface="NSimSun" panose="02010609030101010101" pitchFamily="49" charset="-122"/>
                <a:ea typeface="NSimSun" panose="02010609030101010101" pitchFamily="49" charset="-122"/>
              </a:rPr>
              <a:t>敵</a:t>
            </a:r>
            <a:r>
              <a:rPr lang="zh-TW" altLang="en-US" sz="1600" dirty="0" smtClean="0">
                <a:solidFill>
                  <a:srgbClr val="FF0000"/>
                </a:solidFill>
                <a:latin typeface="NSimSun" panose="02010609030101010101" pitchFamily="49" charset="-122"/>
                <a:ea typeface="NSimSun" panose="02010609030101010101" pitchFamily="49" charset="-122"/>
              </a:rPr>
              <a:t>台</a:t>
            </a:r>
            <a:r>
              <a:rPr lang="en-US" altLang="zh-HK" sz="1600" dirty="0" smtClean="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，結果被老師批評了，我也被老師警告過。但是那時</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文革</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已經結束，面臨改革開放，對這種</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罪行</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的懲罰已經很輕了。</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李珍回憶說</a:t>
            </a:r>
            <a:r>
              <a:rPr lang="zh-TW" altLang="zh-HK" sz="1600" dirty="0" smtClean="0">
                <a:solidFill>
                  <a:srgbClr val="FF0000"/>
                </a:solidFill>
                <a:latin typeface="NSimSun" panose="02010609030101010101" pitchFamily="49" charset="-122"/>
                <a:ea typeface="NSimSun" panose="02010609030101010101" pitchFamily="49" charset="-122"/>
              </a:rPr>
              <a:t>。</a:t>
            </a:r>
            <a:endParaRPr lang="en-US" altLang="zh-HK" sz="1600" dirty="0">
              <a:solidFill>
                <a:srgbClr val="FF0000"/>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8039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0" y="76200"/>
            <a:ext cx="2743200" cy="461665"/>
          </a:xfrm>
          <a:prstGeom prst="rect">
            <a:avLst/>
          </a:prstGeom>
          <a:solidFill>
            <a:schemeClr val="accent2">
              <a:lumMod val="20000"/>
              <a:lumOff val="80000"/>
            </a:schemeClr>
          </a:solidFill>
        </p:spPr>
        <p:txBody>
          <a:bodyPr wrap="square" rtlCol="0">
            <a:spAutoFit/>
          </a:bodyPr>
          <a:lstStyle/>
          <a:p>
            <a:r>
              <a:rPr lang="zh-TW" altLang="en-US" sz="2400" b="1" dirty="0" smtClean="0">
                <a:latin typeface="Adobe 繁黑體 Std B" pitchFamily="34" charset="-128"/>
                <a:ea typeface="Adobe 繁黑體 Std B" pitchFamily="34" charset="-128"/>
              </a:rPr>
              <a:t>偷</a:t>
            </a:r>
            <a:r>
              <a:rPr lang="zh-TW" altLang="en-US" sz="2400" dirty="0" smtClean="0">
                <a:latin typeface="Adobe 繁黑體 Std B" pitchFamily="34" charset="-128"/>
                <a:ea typeface="Adobe 繁黑體 Std B" pitchFamily="34" charset="-128"/>
              </a:rPr>
              <a:t>聽鄧麗君</a:t>
            </a:r>
            <a:r>
              <a:rPr lang="zh-CN" altLang="en-US" sz="2400" dirty="0" smtClean="0">
                <a:latin typeface="Adobe 繁黑體 Std B" pitchFamily="34" charset="-128"/>
                <a:ea typeface="Adobe 繁黑體 Std B" pitchFamily="34" charset="-128"/>
              </a:rPr>
              <a:t>的</a:t>
            </a:r>
            <a:r>
              <a:rPr lang="zh-TW" altLang="en-US" sz="2400" dirty="0" smtClean="0">
                <a:latin typeface="Adobe 繁黑體 Std B" pitchFamily="34" charset="-128"/>
                <a:ea typeface="Adobe 繁黑體 Std B" pitchFamily="34" charset="-128"/>
              </a:rPr>
              <a:t>日子</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172276" y="838200"/>
            <a:ext cx="8779566" cy="2308324"/>
          </a:xfrm>
          <a:prstGeom prst="rect">
            <a:avLst/>
          </a:prstGeom>
          <a:solidFill>
            <a:schemeClr val="bg2">
              <a:lumMod val="75000"/>
            </a:schemeClr>
          </a:solidFill>
        </p:spPr>
        <p:txBody>
          <a:bodyPr wrap="square" rtlCol="0">
            <a:spAutoFit/>
          </a:bodyPr>
          <a:lstStyle/>
          <a:p>
            <a:r>
              <a:rPr lang="zh-TW" altLang="zh-HK" sz="1600" dirty="0" smtClean="0">
                <a:latin typeface="NSimSun" panose="02010609030101010101" pitchFamily="49" charset="-122"/>
                <a:ea typeface="NSimSun" panose="02010609030101010101" pitchFamily="49" charset="-122"/>
              </a:rPr>
              <a:t>董少華</a:t>
            </a:r>
            <a:endParaRPr lang="en-US" altLang="zh-TW" sz="1600" dirty="0">
              <a:latin typeface="NSimSun" panose="02010609030101010101" pitchFamily="49" charset="-122"/>
              <a:ea typeface="NSimSun" panose="02010609030101010101" pitchFamily="49" charset="-122"/>
            </a:endParaRPr>
          </a:p>
          <a:p>
            <a:r>
              <a:rPr lang="zh-TW" altLang="zh-HK" sz="1600" dirty="0">
                <a:latin typeface="NSimSun" panose="02010609030101010101" pitchFamily="49" charset="-122"/>
                <a:ea typeface="NSimSun" panose="02010609030101010101" pitchFamily="49" charset="-122"/>
              </a:rPr>
              <a:t>在伊春公安局工作的董少華</a:t>
            </a:r>
            <a:r>
              <a:rPr lang="en-US" altLang="zh-HK" sz="1600" dirty="0"/>
              <a:t>1975</a:t>
            </a:r>
            <a:r>
              <a:rPr lang="zh-TW" altLang="zh-HK" sz="1600" dirty="0">
                <a:latin typeface="NSimSun" panose="02010609030101010101" pitchFamily="49" charset="-122"/>
                <a:ea typeface="NSimSun" panose="02010609030101010101" pitchFamily="49" charset="-122"/>
              </a:rPr>
              <a:t>年就開始偷聽鄧麗君的歌曲了。現年</a:t>
            </a:r>
            <a:r>
              <a:rPr lang="en-US" altLang="zh-HK" sz="1600" dirty="0"/>
              <a:t>60</a:t>
            </a:r>
            <a:r>
              <a:rPr lang="zh-TW" altLang="zh-HK" sz="1600" dirty="0">
                <a:latin typeface="NSimSun" panose="02010609030101010101" pitchFamily="49" charset="-122"/>
                <a:ea typeface="NSimSun" panose="02010609030101010101" pitchFamily="49" charset="-122"/>
              </a:rPr>
              <a:t>歲</a:t>
            </a:r>
            <a:r>
              <a:rPr lang="en-US" altLang="zh-TW" sz="1600" dirty="0">
                <a:latin typeface="NSimSun" panose="02010609030101010101" pitchFamily="49" charset="-122"/>
                <a:ea typeface="NSimSun" panose="02010609030101010101" pitchFamily="49" charset="-122"/>
              </a:rPr>
              <a:t>(</a:t>
            </a:r>
            <a:r>
              <a:rPr lang="zh-TW" altLang="en-US" sz="1600" dirty="0">
                <a:latin typeface="NSimSun" panose="02010609030101010101" pitchFamily="49" charset="-122"/>
                <a:ea typeface="NSimSun" panose="02010609030101010101" pitchFamily="49" charset="-122"/>
              </a:rPr>
              <a:t>按：</a:t>
            </a:r>
            <a:r>
              <a:rPr lang="en-US" altLang="zh-TW" sz="1600" dirty="0"/>
              <a:t>2013</a:t>
            </a:r>
            <a:r>
              <a:rPr lang="zh-TW" altLang="en-US" sz="1600" dirty="0">
                <a:latin typeface="NSimSun" panose="02010609030101010101" pitchFamily="49" charset="-122"/>
                <a:ea typeface="NSimSun" panose="02010609030101010101" pitchFamily="49" charset="-122"/>
              </a:rPr>
              <a:t>年</a:t>
            </a:r>
            <a:r>
              <a:rPr lang="en-US" altLang="zh-TW"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的董少華說，自己是在</a:t>
            </a:r>
            <a:r>
              <a:rPr lang="en-US" altLang="zh-HK" sz="1600" dirty="0"/>
              <a:t>1975</a:t>
            </a:r>
            <a:r>
              <a:rPr lang="zh-TW" altLang="zh-HK" sz="1600" dirty="0">
                <a:latin typeface="NSimSun" panose="02010609030101010101" pitchFamily="49" charset="-122"/>
                <a:ea typeface="NSimSun" panose="02010609030101010101" pitchFamily="49" charset="-122"/>
              </a:rPr>
              <a:t>年一次修建國防工事的勞動中結識了幾名鄧麗君歌迷，從此迷上了鄧麗君的歌曲。</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我們有時會聚在一起，通過短波收音機偷聽鄧麗君的歌曲。每當鄧麗君的歌聲從收音機中飄出時，大家都陶醉了。</a:t>
            </a:r>
            <a:r>
              <a:rPr lang="en-US" altLang="zh-HK" sz="1600" dirty="0">
                <a:latin typeface="NSimSun" panose="02010609030101010101" pitchFamily="49" charset="-122"/>
                <a:ea typeface="NSimSun" panose="02010609030101010101" pitchFamily="49" charset="-122"/>
              </a:rPr>
              <a:t>”</a:t>
            </a:r>
            <a:endParaRPr lang="zh-HK" altLang="en-US" sz="1600" dirty="0">
              <a:latin typeface="NSimSun" panose="02010609030101010101" pitchFamily="49" charset="-122"/>
              <a:ea typeface="NSimSun" panose="02010609030101010101" pitchFamily="49" charset="-122"/>
            </a:endParaRPr>
          </a:p>
          <a:p>
            <a:r>
              <a:rPr lang="zh-TW" altLang="zh-HK" sz="1600" dirty="0" smtClean="0">
                <a:solidFill>
                  <a:srgbClr val="FF0000"/>
                </a:solidFill>
                <a:latin typeface="NSimSun" panose="02010609030101010101" pitchFamily="49" charset="-122"/>
                <a:ea typeface="NSimSun" panose="02010609030101010101" pitchFamily="49" charset="-122"/>
              </a:rPr>
              <a:t>但是</a:t>
            </a:r>
            <a:r>
              <a:rPr lang="zh-TW" altLang="zh-HK" sz="1600" dirty="0">
                <a:solidFill>
                  <a:srgbClr val="FF0000"/>
                </a:solidFill>
                <a:latin typeface="NSimSun" panose="02010609030101010101" pitchFamily="49" charset="-122"/>
                <a:ea typeface="NSimSun" panose="02010609030101010101" pitchFamily="49" charset="-122"/>
              </a:rPr>
              <a:t>董少華們也沒有放鬆警惕，每次聚會時，他們都要把門窗關好，窗簾拉上，把聲音調得小小的，有時甚至要用耳朵貼在木頭殼子的收音機上。在公安局工作的董少華很清楚，這種行為一旦被發現，就有被判刑的可能。</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聽到鄧麗君唱到美妙的地方，有的歌迷會激動得身體輕輕抖了起來，也可能是一種害怕。</a:t>
            </a:r>
            <a:r>
              <a:rPr lang="en-US" altLang="zh-HK" sz="1600" dirty="0">
                <a:solidFill>
                  <a:srgbClr val="FF0000"/>
                </a:solidFill>
                <a:latin typeface="NSimSun" panose="02010609030101010101" pitchFamily="49" charset="-122"/>
                <a:ea typeface="NSimSun" panose="02010609030101010101" pitchFamily="49" charset="-122"/>
              </a:rPr>
              <a:t>”</a:t>
            </a:r>
          </a:p>
        </p:txBody>
      </p:sp>
      <p:sp>
        <p:nvSpPr>
          <p:cNvPr id="6" name="TextBox 10"/>
          <p:cNvSpPr txBox="1"/>
          <p:nvPr/>
        </p:nvSpPr>
        <p:spPr>
          <a:xfrm>
            <a:off x="6172201" y="3276600"/>
            <a:ext cx="2743199" cy="246221"/>
          </a:xfrm>
          <a:prstGeom prst="rect">
            <a:avLst/>
          </a:prstGeom>
          <a:noFill/>
        </p:spPr>
        <p:txBody>
          <a:bodyPr wrap="square" rtlCol="0">
            <a:spAutoFit/>
          </a:bodyPr>
          <a:lstStyle/>
          <a:p>
            <a:r>
              <a:rPr lang="zh-CN" altLang="en-US" sz="1000" dirty="0" smtClean="0"/>
              <a:t>（</a:t>
            </a:r>
            <a:r>
              <a:rPr lang="zh-TW" altLang="en-US" sz="1000" dirty="0">
                <a:latin typeface="NSimSun" panose="02010609030101010101" pitchFamily="49" charset="-122"/>
                <a:ea typeface="NSimSun" panose="02010609030101010101" pitchFamily="49" charset="-122"/>
              </a:rPr>
              <a:t>中國週刊</a:t>
            </a:r>
            <a:r>
              <a:rPr lang="zh-TW" altLang="zh-HK" sz="1000" dirty="0">
                <a:latin typeface="NSimSun" panose="02010609030101010101" pitchFamily="49" charset="-122"/>
                <a:ea typeface="NSimSun" panose="02010609030101010101" pitchFamily="49" charset="-122"/>
              </a:rPr>
              <a:t>記者 馬多思</a:t>
            </a:r>
            <a:r>
              <a:rPr lang="zh-CN" altLang="en-US" sz="1000" dirty="0" smtClean="0">
                <a:latin typeface="NSimSun" panose="02010609030101010101" pitchFamily="49" charset="-122"/>
                <a:ea typeface="NSimSun" panose="02010609030101010101" pitchFamily="49" charset="-122"/>
              </a:rPr>
              <a:t>，</a:t>
            </a:r>
            <a:r>
              <a:rPr lang="zh-TW" altLang="zh-HK" sz="1000" dirty="0">
                <a:latin typeface="NSimSun" panose="02010609030101010101" pitchFamily="49" charset="-122"/>
                <a:ea typeface="NSimSun" panose="02010609030101010101" pitchFamily="49" charset="-122"/>
              </a:rPr>
              <a:t>偷聽鄧麗君的</a:t>
            </a:r>
            <a:r>
              <a:rPr lang="zh-TW" altLang="zh-HK" sz="1000" dirty="0" smtClean="0">
                <a:latin typeface="NSimSun" panose="02010609030101010101" pitchFamily="49" charset="-122"/>
                <a:ea typeface="NSimSun" panose="02010609030101010101" pitchFamily="49" charset="-122"/>
              </a:rPr>
              <a:t>日子</a:t>
            </a:r>
            <a:r>
              <a:rPr lang="zh-CN" altLang="en-US" sz="1000" dirty="0" smtClean="0"/>
              <a:t>）</a:t>
            </a:r>
            <a:endParaRPr lang="zh-HK" altLang="en-US" sz="1000" dirty="0"/>
          </a:p>
        </p:txBody>
      </p:sp>
      <p:sp>
        <p:nvSpPr>
          <p:cNvPr id="7" name="TextBox 6"/>
          <p:cNvSpPr txBox="1"/>
          <p:nvPr/>
        </p:nvSpPr>
        <p:spPr>
          <a:xfrm>
            <a:off x="190496" y="4104382"/>
            <a:ext cx="8877304" cy="1323439"/>
          </a:xfrm>
          <a:prstGeom prst="rect">
            <a:avLst/>
          </a:prstGeom>
          <a:solidFill>
            <a:schemeClr val="accent2">
              <a:lumMod val="20000"/>
              <a:lumOff val="80000"/>
            </a:schemeClr>
          </a:solidFill>
        </p:spPr>
        <p:txBody>
          <a:bodyPr wrap="square" rtlCol="0">
            <a:spAutoFit/>
          </a:bodyPr>
          <a:lstStyle/>
          <a:p>
            <a:r>
              <a:rPr lang="zh-TW" altLang="en-US" sz="1600" dirty="0" smtClean="0">
                <a:ea typeface="NSimSun" panose="02010609030101010101" pitchFamily="49" charset="-122"/>
              </a:rPr>
              <a:t>思考問題</a:t>
            </a:r>
            <a:r>
              <a:rPr lang="zh-TW" altLang="en-US" sz="1600" dirty="0" smtClean="0">
                <a:latin typeface="SimSun" panose="02010600030101010101" pitchFamily="2" charset="-122"/>
                <a:ea typeface="SimSun" panose="02010600030101010101" pitchFamily="2" charset="-122"/>
              </a:rPr>
              <a:t>：</a:t>
            </a:r>
            <a:endParaRPr lang="en-US" altLang="zh-TW" sz="1600" dirty="0" smtClean="0">
              <a:latin typeface="SimSun" panose="02010600030101010101" pitchFamily="2" charset="-122"/>
              <a:ea typeface="SimSun" panose="02010600030101010101" pitchFamily="2" charset="-122"/>
            </a:endParaRPr>
          </a:p>
          <a:p>
            <a:r>
              <a:rPr lang="en-US" altLang="zh-TW" sz="1600" dirty="0" smtClean="0">
                <a:ea typeface="NSimSun" panose="02010609030101010101" pitchFamily="49" charset="-122"/>
              </a:rPr>
              <a:t>1.</a:t>
            </a:r>
            <a:r>
              <a:rPr lang="zh-TW" altLang="en-US" sz="1600" dirty="0" smtClean="0">
                <a:ea typeface="NSimSun" panose="02010609030101010101" pitchFamily="49" charset="-122"/>
              </a:rPr>
              <a:t> 為什麼知道人民警察或鄰居可能會舉報</a:t>
            </a:r>
            <a:r>
              <a:rPr lang="zh-TW" altLang="en-US" sz="1600" dirty="0">
                <a:ea typeface="NSimSun" panose="02010609030101010101" pitchFamily="49" charset="-122"/>
              </a:rPr>
              <a:t>郭俊明</a:t>
            </a:r>
            <a:r>
              <a:rPr lang="zh-TW" altLang="en-US" sz="1600" dirty="0" smtClean="0">
                <a:ea typeface="NSimSun" panose="02010609030101010101" pitchFamily="49" charset="-122"/>
              </a:rPr>
              <a:t>「收聽</a:t>
            </a:r>
            <a:r>
              <a:rPr lang="zh-TW" altLang="en-US" sz="1600" dirty="0">
                <a:ea typeface="NSimSun" panose="02010609030101010101" pitchFamily="49" charset="-122"/>
              </a:rPr>
              <a:t>鄧麗君的</a:t>
            </a:r>
            <a:r>
              <a:rPr lang="zh-TW" altLang="en-US" sz="1600" dirty="0" smtClean="0">
                <a:ea typeface="NSimSun" panose="02010609030101010101" pitchFamily="49" charset="-122"/>
              </a:rPr>
              <a:t>歌曲」，他便「</a:t>
            </a:r>
            <a:r>
              <a:rPr lang="zh-TW" altLang="zh-HK" sz="1600" dirty="0">
                <a:ea typeface="NSimSun" panose="02010609030101010101" pitchFamily="49" charset="-122"/>
              </a:rPr>
              <a:t>惴惴不安幾天</a:t>
            </a:r>
            <a:r>
              <a:rPr lang="zh-TW" altLang="en-US" sz="1600" dirty="0" smtClean="0">
                <a:ea typeface="NSimSun" panose="02010609030101010101" pitchFamily="49" charset="-122"/>
              </a:rPr>
              <a:t>」</a:t>
            </a:r>
            <a:r>
              <a:rPr lang="en-US" altLang="zh-TW" sz="1600" dirty="0" smtClean="0">
                <a:latin typeface="SimSun" panose="02010600030101010101" pitchFamily="2" charset="-122"/>
                <a:ea typeface="SimSun" panose="02010600030101010101" pitchFamily="2" charset="-122"/>
              </a:rPr>
              <a:t>?</a:t>
            </a:r>
            <a:endParaRPr lang="en-US" altLang="zh-TW" sz="1600" dirty="0" smtClean="0">
              <a:ea typeface="NSimSun" panose="02010609030101010101" pitchFamily="49" charset="-122"/>
            </a:endParaRPr>
          </a:p>
          <a:p>
            <a:r>
              <a:rPr lang="en-US" altLang="zh-TW" sz="1600" dirty="0" smtClean="0">
                <a:ea typeface="NSimSun" panose="02010609030101010101" pitchFamily="49" charset="-122"/>
              </a:rPr>
              <a:t>2.</a:t>
            </a:r>
            <a:r>
              <a:rPr lang="zh-TW" altLang="en-US" sz="1600" dirty="0" smtClean="0">
                <a:ea typeface="NSimSun" panose="02010609030101010101" pitchFamily="49" charset="-122"/>
              </a:rPr>
              <a:t> 為什麼李珍收聽鄧麗君</a:t>
            </a:r>
            <a:r>
              <a:rPr lang="zh-TW" altLang="en-US" sz="1600" dirty="0">
                <a:ea typeface="NSimSun" panose="02010609030101010101" pitchFamily="49" charset="-122"/>
              </a:rPr>
              <a:t>的</a:t>
            </a:r>
            <a:r>
              <a:rPr lang="zh-TW" altLang="en-US" sz="1600" dirty="0" smtClean="0">
                <a:ea typeface="NSimSun" panose="02010609030101010101" pitchFamily="49" charset="-122"/>
              </a:rPr>
              <a:t>歌曲是「罪行」，老師</a:t>
            </a:r>
            <a:r>
              <a:rPr lang="zh-TW" altLang="en-US" sz="1600" dirty="0">
                <a:ea typeface="NSimSun" panose="02010609030101010101" pitchFamily="49" charset="-122"/>
              </a:rPr>
              <a:t>會警告</a:t>
            </a:r>
            <a:r>
              <a:rPr lang="zh-TW" altLang="en-US" sz="1600" dirty="0" smtClean="0">
                <a:ea typeface="NSimSun" panose="02010609030101010101" pitchFamily="49" charset="-122"/>
              </a:rPr>
              <a:t>她</a:t>
            </a:r>
            <a:r>
              <a:rPr lang="en-US" altLang="zh-TW" sz="1600" dirty="0">
                <a:latin typeface="SimSun" panose="02010600030101010101" pitchFamily="2" charset="-122"/>
                <a:ea typeface="SimSun" panose="02010600030101010101" pitchFamily="2" charset="-122"/>
              </a:rPr>
              <a:t>?</a:t>
            </a:r>
            <a:endParaRPr lang="en-US" altLang="zh-TW" sz="1600" dirty="0" smtClean="0">
              <a:ea typeface="NSimSun" panose="02010609030101010101" pitchFamily="49" charset="-122"/>
            </a:endParaRPr>
          </a:p>
          <a:p>
            <a:r>
              <a:rPr lang="en-US" altLang="zh-TW" sz="1600" dirty="0" smtClean="0">
                <a:ea typeface="NSimSun" panose="02010609030101010101" pitchFamily="49" charset="-122"/>
              </a:rPr>
              <a:t>3.</a:t>
            </a:r>
            <a:r>
              <a:rPr lang="zh-TW" altLang="en-US" sz="1600" dirty="0" smtClean="0">
                <a:ea typeface="NSimSun" panose="02010609030101010101" pitchFamily="49" charset="-122"/>
              </a:rPr>
              <a:t> 為什麼董少華</a:t>
            </a:r>
            <a:r>
              <a:rPr lang="zh-TW" altLang="en-US" sz="1600" dirty="0">
                <a:ea typeface="NSimSun" panose="02010609030101010101" pitchFamily="49" charset="-122"/>
              </a:rPr>
              <a:t>收聽</a:t>
            </a:r>
            <a:r>
              <a:rPr lang="zh-TW" altLang="en-US" sz="1600" dirty="0" smtClean="0">
                <a:ea typeface="NSimSun" panose="02010609030101010101" pitchFamily="49" charset="-122"/>
              </a:rPr>
              <a:t>鄧麗君歌曲</a:t>
            </a:r>
            <a:r>
              <a:rPr lang="zh-TW" altLang="en-US" sz="1600" dirty="0">
                <a:ea typeface="NSimSun" panose="02010609030101010101" pitchFamily="49" charset="-122"/>
              </a:rPr>
              <a:t>時</a:t>
            </a:r>
            <a:r>
              <a:rPr lang="zh-TW" altLang="en-US" sz="1600" dirty="0" smtClean="0">
                <a:ea typeface="NSimSun" panose="02010609030101010101" pitchFamily="49" charset="-122"/>
              </a:rPr>
              <a:t>要「</a:t>
            </a:r>
            <a:r>
              <a:rPr lang="zh-TW" altLang="zh-HK" sz="1600" dirty="0">
                <a:latin typeface="NSimSun" panose="02010609030101010101" pitchFamily="49" charset="-122"/>
                <a:ea typeface="NSimSun" panose="02010609030101010101" pitchFamily="49" charset="-122"/>
              </a:rPr>
              <a:t>門窗關好，窗簾拉上，把聲音調得小小的</a:t>
            </a:r>
            <a:r>
              <a:rPr lang="zh-TW" altLang="en-US" sz="1600" dirty="0" smtClean="0">
                <a:ea typeface="NSimSun" panose="02010609030101010101" pitchFamily="49" charset="-122"/>
              </a:rPr>
              <a:t>」</a:t>
            </a:r>
            <a:r>
              <a:rPr lang="en-US" altLang="zh-TW" sz="1600" dirty="0" smtClean="0">
                <a:latin typeface="SimSun" panose="02010600030101010101" pitchFamily="2" charset="-122"/>
                <a:ea typeface="SimSun" panose="02010600030101010101" pitchFamily="2" charset="-122"/>
              </a:rPr>
              <a:t>?</a:t>
            </a:r>
            <a:endParaRPr lang="en-US" altLang="zh-TW" sz="1600" dirty="0" smtClean="0">
              <a:ea typeface="NSimSun" panose="02010609030101010101" pitchFamily="49" charset="-122"/>
            </a:endParaRPr>
          </a:p>
          <a:p>
            <a:r>
              <a:rPr lang="en-US" altLang="zh-TW" sz="1600" dirty="0" smtClean="0">
                <a:ea typeface="NSimSun" panose="02010609030101010101" pitchFamily="49" charset="-122"/>
              </a:rPr>
              <a:t>4.</a:t>
            </a:r>
            <a:r>
              <a:rPr lang="zh-TW" altLang="en-US" sz="1600" dirty="0" smtClean="0">
                <a:ea typeface="NSimSun" panose="02010609030101010101" pitchFamily="49" charset="-122"/>
              </a:rPr>
              <a:t> 以上幾位的反應與那個時代有什麼關係</a:t>
            </a:r>
            <a:r>
              <a:rPr lang="en-US" altLang="zh-TW" sz="1600" dirty="0">
                <a:latin typeface="SimSun" panose="02010600030101010101" pitchFamily="2" charset="-122"/>
                <a:ea typeface="SimSun" panose="02010600030101010101" pitchFamily="2" charset="-122"/>
              </a:rPr>
              <a:t>?</a:t>
            </a:r>
            <a:endParaRPr lang="zh-HK" altLang="en-US" sz="1600" dirty="0"/>
          </a:p>
        </p:txBody>
      </p:sp>
    </p:spTree>
    <p:extLst>
      <p:ext uri="{BB962C8B-B14F-4D97-AF65-F5344CB8AC3E}">
        <p14:creationId xmlns:p14="http://schemas.microsoft.com/office/powerpoint/2010/main" val="40039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1"/>
            <a:ext cx="4800600" cy="471190"/>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改革開放前的歌曲：紅歌／樣版戲</a:t>
            </a:r>
            <a:endParaRPr lang="zh-HK" altLang="en-US" sz="2400" dirty="0">
              <a:latin typeface="Adobe 繁黑體 Std B" pitchFamily="34" charset="-128"/>
              <a:ea typeface="Adobe 繁黑體 Std B" pitchFamily="34" charset="-128"/>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42" y="685801"/>
            <a:ext cx="6516758" cy="4916280"/>
          </a:xfrm>
          <a:prstGeom prst="rect">
            <a:avLst/>
          </a:prstGeom>
        </p:spPr>
      </p:pic>
      <p:sp>
        <p:nvSpPr>
          <p:cNvPr id="4" name="文字方塊 3"/>
          <p:cNvSpPr txBox="1"/>
          <p:nvPr/>
        </p:nvSpPr>
        <p:spPr>
          <a:xfrm>
            <a:off x="59635" y="5791200"/>
            <a:ext cx="8751627" cy="738664"/>
          </a:xfrm>
          <a:prstGeom prst="rect">
            <a:avLst/>
          </a:prstGeom>
          <a:noFill/>
        </p:spPr>
        <p:txBody>
          <a:bodyPr wrap="square" rtlCol="0">
            <a:spAutoFit/>
          </a:bodyPr>
          <a:lstStyle/>
          <a:p>
            <a:r>
              <a:rPr kumimoji="1" lang="en-US" altLang="zh-TW" sz="1400" dirty="0" smtClean="0">
                <a:ea typeface="NSimSun" panose="02010609030101010101" pitchFamily="49" charset="-122"/>
                <a:cs typeface="Times New Roman" pitchFamily="18" charset="0"/>
              </a:rPr>
              <a:t>1950</a:t>
            </a:r>
            <a:r>
              <a:rPr kumimoji="1" lang="zh-TW" altLang="zh-HK" sz="1400" dirty="0" smtClean="0">
                <a:ea typeface="NSimSun" panose="02010609030101010101" pitchFamily="49" charset="-122"/>
                <a:cs typeface="Times New Roman" pitchFamily="18" charset="0"/>
              </a:rPr>
              <a:t>年代</a:t>
            </a:r>
            <a:r>
              <a:rPr kumimoji="1" lang="zh-TW" altLang="zh-HK" sz="1400" dirty="0">
                <a:ea typeface="NSimSun" panose="02010609030101010101" pitchFamily="49" charset="-122"/>
                <a:cs typeface="Times New Roman" pitchFamily="18" charset="0"/>
              </a:rPr>
              <a:t>初的文學藝術，主要反映中國共產黨的鬥爭歷史，歌頌中華人民共和國國後生活的光明面。</a:t>
            </a:r>
            <a:r>
              <a:rPr kumimoji="1" lang="zh-TW" altLang="zh-HK" sz="1400" dirty="0" smtClean="0">
                <a:ea typeface="NSimSun" panose="02010609030101010101" pitchFamily="49" charset="-122"/>
                <a:cs typeface="Times New Roman" pitchFamily="18" charset="0"/>
              </a:rPr>
              <a:t>電影</a:t>
            </a:r>
            <a:r>
              <a:rPr kumimoji="1" lang="zh-TW" altLang="en-US" sz="1400" dirty="0">
                <a:ea typeface="NSimSun" panose="02010609030101010101" pitchFamily="49" charset="-122"/>
                <a:cs typeface="Times New Roman" pitchFamily="18" charset="0"/>
              </a:rPr>
              <a:t>「</a:t>
            </a:r>
            <a:r>
              <a:rPr kumimoji="1" lang="zh-TW" altLang="zh-HK" sz="1400" dirty="0" smtClean="0">
                <a:ea typeface="NSimSun" panose="02010609030101010101" pitchFamily="49" charset="-122"/>
                <a:cs typeface="Times New Roman" pitchFamily="18" charset="0"/>
              </a:rPr>
              <a:t>白</a:t>
            </a:r>
            <a:r>
              <a:rPr kumimoji="1" lang="zh-TW" altLang="zh-HK" sz="1400" dirty="0">
                <a:ea typeface="NSimSun" panose="02010609030101010101" pitchFamily="49" charset="-122"/>
                <a:cs typeface="Times New Roman" pitchFamily="18" charset="0"/>
              </a:rPr>
              <a:t>毛</a:t>
            </a:r>
            <a:r>
              <a:rPr kumimoji="1" lang="zh-TW" altLang="zh-HK" sz="1400" dirty="0" smtClean="0">
                <a:ea typeface="NSimSun" panose="02010609030101010101" pitchFamily="49" charset="-122"/>
                <a:cs typeface="Times New Roman" pitchFamily="18" charset="0"/>
              </a:rPr>
              <a:t>女</a:t>
            </a:r>
            <a:r>
              <a:rPr kumimoji="1" lang="zh-TW" altLang="en-US" sz="1400" dirty="0" smtClean="0">
                <a:ea typeface="NSimSun" panose="02010609030101010101" pitchFamily="49" charset="-122"/>
                <a:cs typeface="Times New Roman" pitchFamily="18" charset="0"/>
              </a:rPr>
              <a:t>」</a:t>
            </a:r>
            <a:r>
              <a:rPr kumimoji="1" lang="zh-TW" altLang="zh-HK" sz="1400" dirty="0" smtClean="0">
                <a:ea typeface="NSimSun" panose="02010609030101010101" pitchFamily="49" charset="-122"/>
                <a:cs typeface="Times New Roman" pitchFamily="18" charset="0"/>
              </a:rPr>
              <a:t>描寫</a:t>
            </a:r>
            <a:r>
              <a:rPr kumimoji="1" lang="zh-TW" altLang="zh-HK" sz="1400" dirty="0">
                <a:ea typeface="NSimSun" panose="02010609030101010101" pitchFamily="49" charset="-122"/>
                <a:cs typeface="Times New Roman" pitchFamily="18" charset="0"/>
              </a:rPr>
              <a:t>中國農民楊白勞父女在新舊社會的不同命運，以“舊社會把人變成鬼，新社會把鬼變成人”，為主題。圖為白毛女的劇照。</a:t>
            </a:r>
            <a:endParaRPr kumimoji="1" lang="zh-HK" altLang="en-US" sz="1400" dirty="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470195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553200" y="1066800"/>
            <a:ext cx="2057400" cy="738664"/>
          </a:xfrm>
          <a:prstGeom prst="rect">
            <a:avLst/>
          </a:prstGeom>
          <a:noFill/>
        </p:spPr>
        <p:txBody>
          <a:bodyPr wrap="square" rtlCol="0">
            <a:spAutoFit/>
          </a:bodyPr>
          <a:lstStyle/>
          <a:p>
            <a:r>
              <a:rPr kumimoji="1" lang="zh-TW" altLang="zh-HK" sz="1400" dirty="0">
                <a:ea typeface="NSimSun" panose="02010609030101010101" pitchFamily="49" charset="-122"/>
                <a:cs typeface="Times New Roman" pitchFamily="18" charset="0"/>
              </a:rPr>
              <a:t>大型音樂舞蹈</a:t>
            </a:r>
            <a:r>
              <a:rPr kumimoji="1" lang="zh-TW" altLang="zh-HK" sz="1400" dirty="0" smtClean="0">
                <a:ea typeface="NSimSun" panose="02010609030101010101" pitchFamily="49" charset="-122"/>
                <a:cs typeface="Times New Roman" pitchFamily="18" charset="0"/>
              </a:rPr>
              <a:t>史詩</a:t>
            </a:r>
            <a:r>
              <a:rPr kumimoji="1" lang="zh-TW" altLang="en-US" sz="1400" dirty="0">
                <a:ea typeface="NSimSun" panose="02010609030101010101" pitchFamily="49" charset="-122"/>
                <a:cs typeface="Times New Roman" pitchFamily="18" charset="0"/>
              </a:rPr>
              <a:t>「</a:t>
            </a:r>
            <a:r>
              <a:rPr kumimoji="1" lang="zh-TW" altLang="zh-HK" sz="1400" dirty="0" smtClean="0">
                <a:ea typeface="NSimSun" panose="02010609030101010101" pitchFamily="49" charset="-122"/>
                <a:cs typeface="Times New Roman" pitchFamily="18" charset="0"/>
              </a:rPr>
              <a:t>東方紅</a:t>
            </a:r>
            <a:r>
              <a:rPr kumimoji="1" lang="zh-TW" altLang="en-US" sz="1400" dirty="0" smtClean="0">
                <a:ea typeface="NSimSun" panose="02010609030101010101" pitchFamily="49" charset="-122"/>
                <a:cs typeface="Times New Roman" pitchFamily="18" charset="0"/>
              </a:rPr>
              <a:t>」</a:t>
            </a:r>
            <a:r>
              <a:rPr kumimoji="1" lang="zh-TW" altLang="zh-HK" sz="1400" dirty="0" smtClean="0">
                <a:ea typeface="NSimSun" panose="02010609030101010101" pitchFamily="49" charset="-122"/>
                <a:cs typeface="Times New Roman" pitchFamily="18" charset="0"/>
              </a:rPr>
              <a:t>表現</a:t>
            </a:r>
            <a:r>
              <a:rPr kumimoji="1" lang="zh-TW" altLang="zh-HK" sz="1400" dirty="0">
                <a:ea typeface="NSimSun" panose="02010609030101010101" pitchFamily="49" charset="-122"/>
                <a:cs typeface="Times New Roman" pitchFamily="18" charset="0"/>
              </a:rPr>
              <a:t>了中國共產黨領導中國革命的歷程。</a:t>
            </a:r>
            <a:endParaRPr kumimoji="1" lang="zh-HK" altLang="en-US" sz="1400" dirty="0">
              <a:ea typeface="NSimSun" panose="02010609030101010101" pitchFamily="49" charset="-122"/>
              <a:cs typeface="Times New Roman" pitchFamily="18" charset="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14400"/>
            <a:ext cx="6196998" cy="4495800"/>
          </a:xfrm>
          <a:prstGeom prst="rect">
            <a:avLst/>
          </a:prstGeom>
        </p:spPr>
      </p:pic>
      <p:sp>
        <p:nvSpPr>
          <p:cNvPr id="4" name="文字方塊 3"/>
          <p:cNvSpPr txBox="1"/>
          <p:nvPr/>
        </p:nvSpPr>
        <p:spPr>
          <a:xfrm>
            <a:off x="194568" y="5715000"/>
            <a:ext cx="6231029" cy="523220"/>
          </a:xfrm>
          <a:prstGeom prst="rect">
            <a:avLst/>
          </a:prstGeom>
          <a:noFill/>
        </p:spPr>
        <p:txBody>
          <a:bodyPr wrap="square" rtlCol="0">
            <a:spAutoFit/>
          </a:bodyPr>
          <a:lstStyle/>
          <a:p>
            <a:r>
              <a:rPr kumimoji="1" lang="zh-TW" altLang="en-US" sz="1400" dirty="0">
                <a:ea typeface="NSimSun" panose="02010609030101010101" pitchFamily="49" charset="-122"/>
                <a:cs typeface="Times New Roman" pitchFamily="18" charset="0"/>
              </a:rPr>
              <a:t>思考問題：中共建國後，文藝的作用是</a:t>
            </a:r>
            <a:r>
              <a:rPr kumimoji="1" lang="zh-TW" altLang="en-US" sz="1400" dirty="0" smtClean="0">
                <a:ea typeface="NSimSun" panose="02010609030101010101" pitchFamily="49" charset="-122"/>
                <a:cs typeface="Times New Roman" pitchFamily="18" charset="0"/>
              </a:rPr>
              <a:t>什麼</a:t>
            </a:r>
            <a:r>
              <a:rPr lang="en-US" altLang="zh-TW" sz="1400" dirty="0" smtClean="0">
                <a:latin typeface="SimSun" panose="02010600030101010101" pitchFamily="2" charset="-122"/>
                <a:ea typeface="SimSun" panose="02010600030101010101" pitchFamily="2" charset="-122"/>
              </a:rPr>
              <a:t>? </a:t>
            </a:r>
            <a:r>
              <a:rPr kumimoji="1" lang="zh-TW" altLang="en-US" sz="1400" dirty="0" smtClean="0">
                <a:ea typeface="NSimSun" panose="02010609030101010101" pitchFamily="49" charset="-122"/>
                <a:cs typeface="Times New Roman" pitchFamily="18" charset="0"/>
              </a:rPr>
              <a:t>根據以上「白毛女」及「東方紅」兩</a:t>
            </a:r>
            <a:r>
              <a:rPr kumimoji="1" lang="zh-TW" altLang="en-US" sz="1400" dirty="0">
                <a:ea typeface="NSimSun" panose="02010609030101010101" pitchFamily="49" charset="-122"/>
                <a:cs typeface="Times New Roman" pitchFamily="18" charset="0"/>
              </a:rPr>
              <a:t>幅圖片說明。</a:t>
            </a:r>
            <a:endParaRPr kumimoji="1" lang="zh-HK" altLang="en-US" sz="1400" dirty="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14616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6629400" cy="46166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Adobe 繁黑體 Std B" pitchFamily="34" charset="-128"/>
                <a:ea typeface="Adobe 繁黑體 Std B" pitchFamily="34" charset="-128"/>
                <a:cs typeface="+mn-cs"/>
              </a:rPr>
              <a:t>改革開放的啓動：</a:t>
            </a:r>
            <a:r>
              <a:rPr kumimoji="0" lang="zh-CN" altLang="en-US" sz="2400" b="0" i="0" u="none" strike="noStrike" kern="1200" cap="none" spc="0" normalizeH="0" baseline="0" noProof="0" dirty="0" smtClean="0">
                <a:ln>
                  <a:noFill/>
                </a:ln>
                <a:solidFill>
                  <a:prstClr val="black"/>
                </a:solidFill>
                <a:effectLst/>
                <a:uLnTx/>
                <a:uFillTx/>
                <a:latin typeface="Adobe 繁黑體 Std B" pitchFamily="34" charset="-128"/>
                <a:ea typeface="Adobe 繁黑體 Std B" pitchFamily="34" charset="-128"/>
                <a:cs typeface="+mn-cs"/>
              </a:rPr>
              <a:t>中國共</a:t>
            </a:r>
            <a:r>
              <a:rPr kumimoji="0" lang="zh-CN" altLang="en-US" sz="2400" b="1" i="0" u="none" strike="noStrike" kern="1200" cap="none" spc="0" normalizeH="0" baseline="0" noProof="0" dirty="0" smtClean="0">
                <a:ln>
                  <a:noFill/>
                </a:ln>
                <a:solidFill>
                  <a:prstClr val="black"/>
                </a:solidFill>
                <a:effectLst/>
                <a:uLnTx/>
                <a:uFillTx/>
                <a:latin typeface="Adobe 繁黑體 Std B" pitchFamily="34" charset="-128"/>
                <a:ea typeface="Adobe 繁黑體 Std B" pitchFamily="34" charset="-128"/>
                <a:cs typeface="+mn-cs"/>
              </a:rPr>
              <a:t>產</a:t>
            </a:r>
            <a:r>
              <a:rPr kumimoji="0" lang="zh-CN" altLang="en-US" sz="2400" b="0" i="0" u="none" strike="noStrike" kern="1200" cap="none" spc="0" normalizeH="0" baseline="0" noProof="0" dirty="0" smtClean="0">
                <a:ln>
                  <a:noFill/>
                </a:ln>
                <a:solidFill>
                  <a:prstClr val="black"/>
                </a:solidFill>
                <a:effectLst/>
                <a:uLnTx/>
                <a:uFillTx/>
                <a:latin typeface="Adobe 繁黑體 Std B" pitchFamily="34" charset="-128"/>
                <a:ea typeface="Adobe 繁黑體 Std B" pitchFamily="34" charset="-128"/>
                <a:cs typeface="+mn-cs"/>
              </a:rPr>
              <a:t>黨第十一屆三中全會</a:t>
            </a:r>
            <a:endParaRPr kumimoji="0" lang="zh-HK" altLang="en-US" sz="24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5544"/>
            <a:ext cx="6269038"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19825" y="1124857"/>
            <a:ext cx="2362200" cy="1323439"/>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HK" sz="1600" b="0" i="0" u="none" strike="noStrike" kern="1200" cap="none" spc="0" normalizeH="0" baseline="0" noProof="0" dirty="0">
                <a:ln>
                  <a:noFill/>
                </a:ln>
                <a:solidFill>
                  <a:prstClr val="black"/>
                </a:solidFill>
                <a:effectLst/>
                <a:uLnTx/>
                <a:uFillTx/>
                <a:latin typeface="Calibri"/>
                <a:ea typeface="宋体"/>
                <a:cs typeface="Times New Roman"/>
              </a:rPr>
              <a:t>所謂三中全會，是指某屆由全國大會選出的中國共產黨中央委員召開的第三次全體會議的</a:t>
            </a:r>
            <a:r>
              <a:rPr kumimoji="0" lang="zh-TW" altLang="zh-HK" sz="1600" b="0" i="0" u="none" strike="noStrike" kern="1200" cap="none" spc="0" normalizeH="0" baseline="0" noProof="0" dirty="0" smtClean="0">
                <a:ln>
                  <a:noFill/>
                </a:ln>
                <a:solidFill>
                  <a:prstClr val="black"/>
                </a:solidFill>
                <a:effectLst/>
                <a:uLnTx/>
                <a:uFillTx/>
                <a:latin typeface="Calibri"/>
                <a:ea typeface="宋体"/>
                <a:cs typeface="Times New Roman"/>
              </a:rPr>
              <a:t>簡稱</a:t>
            </a:r>
            <a:r>
              <a:rPr kumimoji="0" lang="zh-CN" altLang="en-US" sz="1600" b="0" i="0" u="none" strike="noStrike" kern="1200" cap="none" spc="0" normalizeH="0" baseline="0" noProof="0" dirty="0" smtClean="0">
                <a:ln>
                  <a:noFill/>
                </a:ln>
                <a:solidFill>
                  <a:prstClr val="black"/>
                </a:solidFill>
                <a:effectLst/>
                <a:uLnTx/>
                <a:uFillTx/>
                <a:latin typeface="Calibri"/>
                <a:ea typeface="宋体"/>
                <a:cs typeface="Times New Roman"/>
              </a:rPr>
              <a:t>。</a:t>
            </a:r>
            <a:endParaRPr kumimoji="0" lang="zh-HK"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4" name="TextBox 3"/>
          <p:cNvSpPr txBox="1"/>
          <p:nvPr/>
        </p:nvSpPr>
        <p:spPr>
          <a:xfrm>
            <a:off x="85725" y="785544"/>
            <a:ext cx="6162675" cy="375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1978</a:t>
            </a:r>
            <a:r>
              <a:rPr kumimoji="0" lang="zh-CN" altLang="en-US"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年</a:t>
            </a:r>
            <a:r>
              <a:rPr kumimoji="0" lang="en-US" altLang="zh-CN"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12</a:t>
            </a:r>
            <a:r>
              <a:rPr kumimoji="0" lang="zh-CN" altLang="en-US"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月</a:t>
            </a:r>
            <a:r>
              <a:rPr kumimoji="0" lang="en-US" altLang="zh-CN"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8</a:t>
            </a:r>
            <a:r>
              <a:rPr kumimoji="0" lang="zh-CN" altLang="en-US" sz="1800" b="0" i="0" u="none" strike="noStrike" kern="1200" cap="none" spc="0" normalizeH="0" baseline="0" noProof="0" dirty="0" smtClean="0">
                <a:ln>
                  <a:noFill/>
                </a:ln>
                <a:solidFill>
                  <a:prstClr val="white"/>
                </a:solidFill>
                <a:effectLst/>
                <a:uLnTx/>
                <a:uFillTx/>
                <a:latin typeface="Calibri"/>
                <a:ea typeface="宋体" panose="02010600030101010101" pitchFamily="2" charset="-122"/>
                <a:cs typeface="+mn-cs"/>
              </a:rPr>
              <a:t>日</a:t>
            </a: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2829719" cy="260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1545065" y="4491583"/>
            <a:ext cx="4419600" cy="618940"/>
          </a:xfrm>
          <a:prstGeom prst="wedgeRectCallout">
            <a:avLst>
              <a:gd name="adj1" fmla="val -52730"/>
              <a:gd name="adj2" fmla="val 4821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解放思想，實事求是，團結一致向前看！</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6" name="Vertical Scroll 5"/>
          <p:cNvSpPr/>
          <p:nvPr/>
        </p:nvSpPr>
        <p:spPr>
          <a:xfrm>
            <a:off x="6157404" y="2620282"/>
            <a:ext cx="2819399" cy="3581400"/>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大會通過：</a:t>
            </a:r>
            <a:endParaRPr kumimoji="0" lang="en-US" altLang="zh-CN"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經濟上進行改革、開放、搞活的戰略方針。</a:t>
            </a:r>
            <a:endParaRPr kumimoji="0" lang="en-US" altLang="zh-CN"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2.   </a:t>
            </a:r>
            <a:r>
              <a:rPr kumimoji="0" lang="zh-CN" altLang="en-US" sz="18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以物質利益提升   農民的生產積極性。</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7" name="TextBox 6"/>
          <p:cNvSpPr txBox="1"/>
          <p:nvPr/>
        </p:nvSpPr>
        <p:spPr>
          <a:xfrm>
            <a:off x="7086600" y="2620282"/>
            <a:ext cx="1495425"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Adobe 繁黑體 Std B" pitchFamily="34" charset="-128"/>
                <a:ea typeface="Adobe 繁黑體 Std B" pitchFamily="34" charset="-128"/>
                <a:cs typeface="+mn-cs"/>
              </a:rPr>
              <a:t>改革開放</a:t>
            </a:r>
            <a:endParaRPr kumimoji="0" lang="zh-HK" altLang="en-US" sz="18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endParaRPr>
          </a:p>
        </p:txBody>
      </p:sp>
      <p:sp>
        <p:nvSpPr>
          <p:cNvPr id="8" name="文字方塊 7"/>
          <p:cNvSpPr txBox="1"/>
          <p:nvPr/>
        </p:nvSpPr>
        <p:spPr>
          <a:xfrm>
            <a:off x="3038891" y="5181600"/>
            <a:ext cx="3027709" cy="1569660"/>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思考問題：啟動改革開放對</a:t>
            </a:r>
            <a:r>
              <a:rPr kumimoji="0" lang="zh-TW" altLang="en-US" sz="1600" b="0" i="0" u="none" strike="noStrike" kern="1200" cap="none" spc="0" normalizeH="0" baseline="0" noProof="0" dirty="0" smtClean="0">
                <a:ln>
                  <a:noFill/>
                </a:ln>
                <a:solidFill>
                  <a:prstClr val="black"/>
                </a:solidFill>
                <a:effectLst/>
                <a:uLnTx/>
                <a:uFillTx/>
                <a:latin typeface="SimSun" panose="02010600030101010101" pitchFamily="2" charset="-122"/>
                <a:ea typeface="SimSun" panose="02010600030101010101" pitchFamily="2" charset="-122"/>
                <a:cs typeface="+mn-cs"/>
              </a:rPr>
              <a:t>文藝發展會有</a:t>
            </a:r>
            <a:r>
              <a:rPr kumimoji="0" lang="zh-TW"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什麼影響</a:t>
            </a:r>
            <a:r>
              <a:rPr kumimoji="0" lang="en-US" altLang="zh-TW"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en-US" altLang="zh-TW" sz="1600" b="0" i="0" u="none" strike="noStrike" kern="1200" cap="none" spc="0" normalizeH="0" baseline="0" noProof="0" dirty="0" smtClean="0">
                <a:ln>
                  <a:noFill/>
                </a:ln>
                <a:solidFill>
                  <a:prstClr val="black"/>
                </a:solidFill>
                <a:effectLst/>
                <a:uLnTx/>
                <a:uFillTx/>
                <a:latin typeface="SimSun" panose="02010600030101010101" pitchFamily="2" charset="-122"/>
                <a:ea typeface="SimSun"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dirty="0">
              <a:solidFill>
                <a:prstClr val="black"/>
              </a:solidFill>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smtClean="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dirty="0">
              <a:solidFill>
                <a:prstClr val="black"/>
              </a:solidFill>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smtClean="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 name="矩形 8"/>
          <p:cNvSpPr/>
          <p:nvPr/>
        </p:nvSpPr>
        <p:spPr>
          <a:xfrm>
            <a:off x="3095442" y="5712881"/>
            <a:ext cx="2895600" cy="1077218"/>
          </a:xfrm>
          <a:prstGeom prst="rect">
            <a:avLst/>
          </a:prstGeom>
        </p:spPr>
        <p:txBody>
          <a:bodyPr wrap="square">
            <a:spAutoFit/>
          </a:bodyPr>
          <a:lstStyle/>
          <a:p>
            <a:pPr marL="285750" lvl="0" indent="-285750">
              <a:buFont typeface="Arial" panose="020B0604020202020204" pitchFamily="34" charset="0"/>
              <a:buChar char="•"/>
              <a:defRPr/>
            </a:pPr>
            <a:r>
              <a:rPr lang="zh-TW" altLang="en-US" sz="1600" dirty="0">
                <a:solidFill>
                  <a:srgbClr val="FF0000"/>
                </a:solidFill>
                <a:latin typeface="SimSun" panose="02010600030101010101" pitchFamily="2" charset="-122"/>
                <a:ea typeface="SimSun" panose="02010600030101010101" pitchFamily="2" charset="-122"/>
              </a:rPr>
              <a:t>文藝要服務革命的思維有所鬆動</a:t>
            </a:r>
            <a:endParaRPr lang="en-US" altLang="zh-TW" sz="1600" dirty="0">
              <a:solidFill>
                <a:srgbClr val="FF0000"/>
              </a:solidFill>
              <a:latin typeface="SimSun" panose="02010600030101010101" pitchFamily="2" charset="-122"/>
              <a:ea typeface="SimSun" panose="02010600030101010101" pitchFamily="2" charset="-122"/>
            </a:endParaRPr>
          </a:p>
          <a:p>
            <a:pPr marL="285750" lvl="0" indent="-285750">
              <a:buFont typeface="Arial" panose="020B0604020202020204" pitchFamily="34" charset="0"/>
              <a:buChar char="•"/>
              <a:defRPr/>
            </a:pPr>
            <a:r>
              <a:rPr lang="zh-TW" altLang="en-US" sz="1600" dirty="0">
                <a:solidFill>
                  <a:srgbClr val="FF0000"/>
                </a:solidFill>
                <a:latin typeface="SimSun" panose="02010600030101010101" pitchFamily="2" charset="-122"/>
                <a:ea typeface="SimSun" panose="02010600030101010101" pitchFamily="2" charset="-122"/>
              </a:rPr>
              <a:t>重視物質帶來對文藝新的要求，如重視個人需要</a:t>
            </a:r>
            <a:endParaRPr lang="en-US" altLang="zh-TW" sz="1600"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3914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 y="76200"/>
            <a:ext cx="480060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新中國的社會：從</a:t>
            </a:r>
            <a:r>
              <a:rPr lang="zh-CN" altLang="en-US" sz="2400" dirty="0" smtClean="0">
                <a:latin typeface="Adobe 繁黑體 Std B" pitchFamily="34" charset="-128"/>
                <a:ea typeface="Adobe 繁黑體 Std B" pitchFamily="34" charset="-128"/>
              </a:rPr>
              <a:t>集體化到個人化</a:t>
            </a:r>
            <a:endParaRPr lang="zh-HK" altLang="en-US" sz="2400" dirty="0">
              <a:latin typeface="Adobe 繁黑體 Std B" pitchFamily="34" charset="-128"/>
              <a:ea typeface="Adobe 繁黑體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38194"/>
            <a:ext cx="34417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86200" y="1738194"/>
            <a:ext cx="4953000" cy="3693319"/>
          </a:xfrm>
          <a:prstGeom prst="rect">
            <a:avLst/>
          </a:prstGeom>
          <a:noFill/>
        </p:spPr>
        <p:txBody>
          <a:bodyPr wrap="square" rtlCol="0">
            <a:spAutoFit/>
          </a:bodyPr>
          <a:lstStyle/>
          <a:p>
            <a:r>
              <a:rPr lang="zh-CN" altLang="en-US" dirty="0" smtClean="0"/>
              <a:t>新中國成立後，全國人民的服裝開始和革命緊緊地聯繫到</a:t>
            </a:r>
            <a:r>
              <a:rPr lang="zh-CN" altLang="en-US" dirty="0"/>
              <a:t>一起，展示個人身段的</a:t>
            </a:r>
            <a:r>
              <a:rPr lang="zh-CN" altLang="en-US" dirty="0" smtClean="0"/>
              <a:t>旗袍很快便退出</a:t>
            </a:r>
            <a:r>
              <a:rPr lang="zh-CN" altLang="en-US" dirty="0"/>
              <a:t>了中國，代之而起的是列寧裝。列寧裝本是男裝，但在中國卻發生了戲劇性的改變，逐漸演化為女式服裝，成為與中山裝一樣出名的革命「時裝</a:t>
            </a:r>
            <a:r>
              <a:rPr lang="zh-CN" altLang="en-US" dirty="0" smtClean="0"/>
              <a:t>」，是政府機構女幹部的典型服裝。</a:t>
            </a:r>
            <a:endParaRPr lang="en-US" altLang="zh-CN" dirty="0" smtClean="0"/>
          </a:p>
          <a:p>
            <a:endParaRPr lang="en-US" altLang="zh-CN" dirty="0"/>
          </a:p>
          <a:p>
            <a:r>
              <a:rPr lang="zh-CN" altLang="en-US" dirty="0"/>
              <a:t>列</a:t>
            </a:r>
            <a:r>
              <a:rPr lang="zh-CN" altLang="en-US" dirty="0" smtClean="0"/>
              <a:t>寧裝的雙排紐扣和大翻領，對衣服起到了很好的修飾作用，而同色腰帶的緊束功能可以更好地突顯女性的曲線美，所以深受廣大女性的歡迎，作為可以出席大場面的禮服。「</a:t>
            </a:r>
            <a:r>
              <a:rPr lang="zh-CN" altLang="en-US" dirty="0"/>
              <a:t>做套列寧裝，留著結婚穿</a:t>
            </a:r>
            <a:r>
              <a:rPr lang="zh-CN" altLang="en-US" dirty="0" smtClean="0"/>
              <a:t>」是</a:t>
            </a:r>
            <a:r>
              <a:rPr lang="en-US" altLang="zh-CN" dirty="0" smtClean="0"/>
              <a:t>50</a:t>
            </a:r>
            <a:r>
              <a:rPr lang="zh-CN" altLang="en-US" dirty="0" smtClean="0"/>
              <a:t>年代年輕人的一句流行語。</a:t>
            </a:r>
            <a:r>
              <a:rPr lang="zh-CN" altLang="en-US" sz="1000" dirty="0" smtClean="0"/>
              <a:t>（印象中國，頁</a:t>
            </a:r>
            <a:r>
              <a:rPr lang="en-US" altLang="zh-CN" sz="1000" dirty="0" smtClean="0"/>
              <a:t>3</a:t>
            </a:r>
            <a:r>
              <a:rPr lang="zh-CN" altLang="en-US" sz="1000" dirty="0" smtClean="0"/>
              <a:t>）</a:t>
            </a:r>
            <a:endParaRPr lang="zh-HK" altLang="en-US" sz="1000" dirty="0"/>
          </a:p>
        </p:txBody>
      </p:sp>
      <p:sp>
        <p:nvSpPr>
          <p:cNvPr id="7" name="TextBox 2"/>
          <p:cNvSpPr txBox="1"/>
          <p:nvPr/>
        </p:nvSpPr>
        <p:spPr>
          <a:xfrm>
            <a:off x="76200" y="723467"/>
            <a:ext cx="8915400" cy="830997"/>
          </a:xfrm>
          <a:prstGeom prst="rect">
            <a:avLst/>
          </a:prstGeom>
          <a:noFill/>
          <a:ln>
            <a:solidFill>
              <a:schemeClr val="accent1"/>
            </a:solidFill>
          </a:ln>
        </p:spPr>
        <p:txBody>
          <a:bodyPr wrap="square" rtlCol="0">
            <a:spAutoFit/>
          </a:bodyPr>
          <a:lstStyle/>
          <a:p>
            <a:r>
              <a:rPr lang="zh-CN" altLang="en-US" sz="1600" dirty="0" smtClean="0"/>
              <a:t>新中國成立後，國</a:t>
            </a:r>
            <a:r>
              <a:rPr lang="zh-CN" altLang="en-US" sz="1600" dirty="0"/>
              <a:t>人所有行為的出發點都是為了國</a:t>
            </a:r>
            <a:r>
              <a:rPr lang="zh-CN" altLang="en-US" sz="1600" dirty="0" smtClean="0"/>
              <a:t>家和革命，</a:t>
            </a:r>
            <a:r>
              <a:rPr lang="zh-CN" altLang="en-US" sz="1600" dirty="0"/>
              <a:t>亦即所謂「集體化</a:t>
            </a:r>
            <a:r>
              <a:rPr lang="zh-CN" altLang="en-US" sz="1600" dirty="0" smtClean="0"/>
              <a:t>」。在這集體化的時代，個人的喜好是被壓抑的；即使有，也務必保持低調，否則便有機會被批評追求個人而忘卻革命。最明顯的例子是婦女的服裝，重點是集體化，不能展現個人風格。 </a:t>
            </a:r>
            <a:endParaRPr lang="zh-HK" altLang="en-US" sz="1600" dirty="0"/>
          </a:p>
        </p:txBody>
      </p:sp>
    </p:spTree>
    <p:extLst>
      <p:ext uri="{BB962C8B-B14F-4D97-AF65-F5344CB8AC3E}">
        <p14:creationId xmlns:p14="http://schemas.microsoft.com/office/powerpoint/2010/main" val="41353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47244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新中國的社會</a:t>
            </a:r>
            <a:r>
              <a:rPr lang="zh-TW" altLang="en-US" sz="2400" dirty="0" smtClean="0">
                <a:latin typeface="Adobe 繁黑體 Std B" pitchFamily="34" charset="-128"/>
                <a:ea typeface="Adobe 繁黑體 Std B" pitchFamily="34" charset="-128"/>
              </a:rPr>
              <a:t>：從</a:t>
            </a:r>
            <a:r>
              <a:rPr lang="zh-CN" altLang="en-US" sz="2400" dirty="0" smtClean="0">
                <a:latin typeface="Adobe 繁黑體 Std B" pitchFamily="34" charset="-128"/>
                <a:ea typeface="Adobe 繁黑體 Std B" pitchFamily="34" charset="-128"/>
              </a:rPr>
              <a:t>集體化到個人化</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95250" y="685800"/>
            <a:ext cx="8915400" cy="830997"/>
          </a:xfrm>
          <a:prstGeom prst="rect">
            <a:avLst/>
          </a:prstGeom>
          <a:noFill/>
          <a:ln>
            <a:solidFill>
              <a:schemeClr val="accent1"/>
            </a:solidFill>
          </a:ln>
        </p:spPr>
        <p:txBody>
          <a:bodyPr wrap="square" rtlCol="0">
            <a:spAutoFit/>
          </a:bodyPr>
          <a:lstStyle/>
          <a:p>
            <a:r>
              <a:rPr lang="zh-CN" altLang="en-US" sz="1600" dirty="0" smtClean="0"/>
              <a:t>新中國成立後，國</a:t>
            </a:r>
            <a:r>
              <a:rPr lang="zh-CN" altLang="en-US" sz="1600" dirty="0"/>
              <a:t>人所有行為的出發點都是為了國</a:t>
            </a:r>
            <a:r>
              <a:rPr lang="zh-CN" altLang="en-US" sz="1600" dirty="0" smtClean="0"/>
              <a:t>家和革命，</a:t>
            </a:r>
            <a:r>
              <a:rPr lang="zh-CN" altLang="en-US" sz="1600" dirty="0"/>
              <a:t>亦即所謂「集體化</a:t>
            </a:r>
            <a:r>
              <a:rPr lang="zh-CN" altLang="en-US" sz="1600" dirty="0" smtClean="0"/>
              <a:t>」。在這集體化的時代，個人的喜好是被壓抑的；即使有，也務必保持低調，否則便有機會被批評追求個人而忘卻革命。最明顯的例子是婦女的服裝，重點是集體化，不能展現個人風格。 </a:t>
            </a:r>
            <a:endParaRPr lang="zh-HK" alt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3322"/>
            <a:ext cx="557784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905000"/>
            <a:ext cx="3048000" cy="1569660"/>
          </a:xfrm>
          <a:prstGeom prst="rect">
            <a:avLst/>
          </a:prstGeom>
          <a:solidFill>
            <a:schemeClr val="bg2">
              <a:lumMod val="90000"/>
            </a:schemeClr>
          </a:solidFill>
        </p:spPr>
        <p:txBody>
          <a:bodyPr wrap="square" rtlCol="0">
            <a:spAutoFit/>
          </a:bodyPr>
          <a:lstStyle/>
          <a:p>
            <a:r>
              <a:rPr lang="en-US" altLang="zh-HK" sz="1600" dirty="0" smtClean="0"/>
              <a:t>70</a:t>
            </a:r>
            <a:r>
              <a:rPr lang="zh-CN" altLang="en-US" sz="1600" dirty="0" smtClean="0"/>
              <a:t>年代的女性穿著藍、灰、軍綠色或者小碎花的上衣，加上藍、灰、軍綠色或者黑色的裁剪肥大的褲子。至於髮型，不是梳辮子便是</a:t>
            </a:r>
            <a:r>
              <a:rPr lang="zh-CN" altLang="en-US" sz="1600" dirty="0"/>
              <a:t>剪短髮，說</a:t>
            </a:r>
            <a:r>
              <a:rPr lang="zh-CN" altLang="en-US" sz="1600" dirty="0" smtClean="0"/>
              <a:t>是顯現了女性「</a:t>
            </a:r>
            <a:r>
              <a:rPr lang="zh-CN" altLang="en-US" sz="1600" dirty="0"/>
              <a:t>英姿颯</a:t>
            </a:r>
            <a:r>
              <a:rPr lang="zh-CN" altLang="en-US" sz="1600" dirty="0" smtClean="0"/>
              <a:t>爽」的革命精神。</a:t>
            </a:r>
            <a:endParaRPr lang="zh-HK" altLang="en-US" sz="1600" dirty="0"/>
          </a:p>
        </p:txBody>
      </p:sp>
      <p:sp>
        <p:nvSpPr>
          <p:cNvPr id="6" name="TextBox 5"/>
          <p:cNvSpPr txBox="1"/>
          <p:nvPr/>
        </p:nvSpPr>
        <p:spPr>
          <a:xfrm>
            <a:off x="5943600" y="3763048"/>
            <a:ext cx="3048000" cy="1815882"/>
          </a:xfrm>
          <a:prstGeom prst="rect">
            <a:avLst/>
          </a:prstGeom>
          <a:solidFill>
            <a:schemeClr val="bg2">
              <a:lumMod val="90000"/>
            </a:schemeClr>
          </a:solidFill>
        </p:spPr>
        <p:txBody>
          <a:bodyPr wrap="square" rtlCol="0">
            <a:spAutoFit/>
          </a:bodyPr>
          <a:lstStyle/>
          <a:p>
            <a:r>
              <a:rPr lang="zh-TW" altLang="en-US" sz="1600" dirty="0" smtClean="0"/>
              <a:t>「</a:t>
            </a:r>
            <a:r>
              <a:rPr lang="zh-CN" altLang="en-US" sz="1600" dirty="0" smtClean="0"/>
              <a:t>文化大革命</a:t>
            </a:r>
            <a:r>
              <a:rPr lang="zh-TW" altLang="en-US" sz="1600" dirty="0" smtClean="0"/>
              <a:t>」</a:t>
            </a:r>
            <a:r>
              <a:rPr lang="zh-CN" altLang="en-US" sz="1600" dirty="0" smtClean="0"/>
              <a:t>期間</a:t>
            </a:r>
            <a:r>
              <a:rPr lang="zh-CN" altLang="en-US" sz="1600" dirty="0"/>
              <a:t>，稍微時髦的髮型就被指責為「封資修</a:t>
            </a:r>
            <a:r>
              <a:rPr lang="zh-CN" altLang="en-US" sz="1600" dirty="0" smtClean="0"/>
              <a:t>」（封建主義、資本主義和修正主義的合</a:t>
            </a:r>
            <a:r>
              <a:rPr lang="zh-CN" altLang="en-US" sz="1600" dirty="0"/>
              <a:t>稱）、「腐朽」生活方式的表現、走在大街上，會被紅衛兵強行剃頭剪髮，稍有不服，就會被剃成「陰陽頭」</a:t>
            </a:r>
            <a:r>
              <a:rPr lang="zh-CN" altLang="en-US" sz="1600" dirty="0" smtClean="0"/>
              <a:t>遊街示眾。</a:t>
            </a:r>
            <a:endParaRPr lang="zh-HK" altLang="en-US" sz="1600" dirty="0"/>
          </a:p>
        </p:txBody>
      </p:sp>
      <p:sp>
        <p:nvSpPr>
          <p:cNvPr id="7" name="TextBox 6"/>
          <p:cNvSpPr txBox="1"/>
          <p:nvPr/>
        </p:nvSpPr>
        <p:spPr>
          <a:xfrm>
            <a:off x="4327301" y="5458039"/>
            <a:ext cx="1386840" cy="246221"/>
          </a:xfrm>
          <a:prstGeom prst="rect">
            <a:avLst/>
          </a:prstGeom>
          <a:noFill/>
        </p:spPr>
        <p:txBody>
          <a:bodyPr wrap="square" rtlCol="0">
            <a:spAutoFit/>
          </a:bodyPr>
          <a:lstStyle/>
          <a:p>
            <a:r>
              <a:rPr lang="zh-CN" altLang="en-US" sz="1000" dirty="0" smtClean="0">
                <a:solidFill>
                  <a:schemeClr val="bg1"/>
                </a:solidFill>
              </a:rPr>
              <a:t>（陳煜，頁</a:t>
            </a:r>
            <a:r>
              <a:rPr lang="en-US" altLang="zh-CN" sz="1000" dirty="0" smtClean="0">
                <a:solidFill>
                  <a:schemeClr val="bg1"/>
                </a:solidFill>
              </a:rPr>
              <a:t>102</a:t>
            </a:r>
            <a:r>
              <a:rPr lang="zh-CN" altLang="en-US" sz="1000" dirty="0" smtClean="0">
                <a:solidFill>
                  <a:schemeClr val="bg1"/>
                </a:solidFill>
              </a:rPr>
              <a:t>）</a:t>
            </a:r>
            <a:endParaRPr lang="zh-HK" altLang="en-US" sz="1000" dirty="0">
              <a:solidFill>
                <a:schemeClr val="bg1"/>
              </a:solidFill>
            </a:endParaRPr>
          </a:p>
        </p:txBody>
      </p:sp>
      <p:sp>
        <p:nvSpPr>
          <p:cNvPr id="10" name="TextBox 9"/>
          <p:cNvSpPr txBox="1"/>
          <p:nvPr/>
        </p:nvSpPr>
        <p:spPr>
          <a:xfrm>
            <a:off x="7684072" y="3432435"/>
            <a:ext cx="1386840" cy="246221"/>
          </a:xfrm>
          <a:prstGeom prst="rect">
            <a:avLst/>
          </a:prstGeom>
          <a:noFill/>
        </p:spPr>
        <p:txBody>
          <a:bodyPr wrap="square" rtlCol="0">
            <a:spAutoFit/>
          </a:bodyPr>
          <a:lstStyle/>
          <a:p>
            <a:r>
              <a:rPr lang="zh-CN" altLang="en-US" sz="1000" dirty="0" smtClean="0"/>
              <a:t>（陳煜，頁</a:t>
            </a:r>
            <a:r>
              <a:rPr lang="en-US" altLang="zh-CN" sz="1000" dirty="0" smtClean="0"/>
              <a:t>103</a:t>
            </a:r>
            <a:r>
              <a:rPr lang="zh-CN" altLang="en-US" sz="1000" dirty="0" smtClean="0"/>
              <a:t>）</a:t>
            </a:r>
            <a:endParaRPr lang="zh-HK" altLang="en-US" sz="1000" dirty="0"/>
          </a:p>
        </p:txBody>
      </p:sp>
      <p:sp>
        <p:nvSpPr>
          <p:cNvPr id="11" name="TextBox 10"/>
          <p:cNvSpPr txBox="1"/>
          <p:nvPr/>
        </p:nvSpPr>
        <p:spPr>
          <a:xfrm>
            <a:off x="7757160" y="5578930"/>
            <a:ext cx="1234440" cy="246221"/>
          </a:xfrm>
          <a:prstGeom prst="rect">
            <a:avLst/>
          </a:prstGeom>
          <a:noFill/>
        </p:spPr>
        <p:txBody>
          <a:bodyPr wrap="square" rtlCol="0">
            <a:spAutoFit/>
          </a:bodyPr>
          <a:lstStyle/>
          <a:p>
            <a:r>
              <a:rPr lang="zh-CN" altLang="en-US" sz="1000" dirty="0" smtClean="0"/>
              <a:t>（陳煜，頁</a:t>
            </a:r>
            <a:r>
              <a:rPr lang="en-US" altLang="zh-CN" sz="1000" dirty="0" smtClean="0"/>
              <a:t>64</a:t>
            </a:r>
            <a:r>
              <a:rPr lang="zh-CN" altLang="en-US" sz="1000" dirty="0" smtClean="0"/>
              <a:t>）</a:t>
            </a:r>
            <a:endParaRPr lang="zh-HK" altLang="en-US" sz="1000" dirty="0"/>
          </a:p>
        </p:txBody>
      </p:sp>
      <p:sp>
        <p:nvSpPr>
          <p:cNvPr id="8" name="TextBox 7"/>
          <p:cNvSpPr txBox="1"/>
          <p:nvPr/>
        </p:nvSpPr>
        <p:spPr>
          <a:xfrm>
            <a:off x="152399" y="5698040"/>
            <a:ext cx="5561741" cy="646331"/>
          </a:xfrm>
          <a:prstGeom prst="rect">
            <a:avLst/>
          </a:prstGeom>
          <a:noFill/>
        </p:spPr>
        <p:txBody>
          <a:bodyPr wrap="square" rtlCol="0">
            <a:spAutoFit/>
          </a:bodyPr>
          <a:lstStyle/>
          <a:p>
            <a:r>
              <a:rPr lang="zh-CN" altLang="en-US" sz="1200" dirty="0" smtClean="0"/>
              <a:t>上圖是改革開放前女孩子的普遍服裝，用現代人的角度來看</a:t>
            </a:r>
            <a:r>
              <a:rPr lang="en-US" altLang="zh-CN" sz="1200" dirty="0" smtClean="0"/>
              <a:t>--</a:t>
            </a:r>
            <a:r>
              <a:rPr lang="zh-CN" altLang="en-US" sz="1200" dirty="0" smtClean="0"/>
              <a:t>黑黑沉沉。有人這樣</a:t>
            </a:r>
            <a:r>
              <a:rPr lang="zh-CN" altLang="en-US" sz="1200" dirty="0"/>
              <a:t>描寫這個</a:t>
            </a:r>
            <a:r>
              <a:rPr lang="zh-CN" altLang="en-US" sz="1200" dirty="0" smtClean="0"/>
              <a:t>年代中國人的男女衣</a:t>
            </a:r>
            <a:r>
              <a:rPr lang="zh-CN" altLang="en-US" sz="1200" dirty="0"/>
              <a:t>著：</a:t>
            </a:r>
            <a:r>
              <a:rPr lang="zh-CN" altLang="en-US" sz="1200" dirty="0" smtClean="0"/>
              <a:t>「十億人民一款衣，三種顏色蓋大地。」（印象中國，頁</a:t>
            </a:r>
            <a:r>
              <a:rPr lang="en-US" altLang="zh-CN" sz="1200" dirty="0" smtClean="0"/>
              <a:t>9</a:t>
            </a:r>
            <a:r>
              <a:rPr lang="zh-CN" altLang="en-US" sz="1200" dirty="0" smtClean="0"/>
              <a:t>）</a:t>
            </a:r>
            <a:endParaRPr lang="zh-HK" altLang="en-US" sz="1200" dirty="0"/>
          </a:p>
        </p:txBody>
      </p:sp>
      <p:sp>
        <p:nvSpPr>
          <p:cNvPr id="12" name="TextBox 5"/>
          <p:cNvSpPr txBox="1"/>
          <p:nvPr/>
        </p:nvSpPr>
        <p:spPr>
          <a:xfrm>
            <a:off x="5943600" y="5867318"/>
            <a:ext cx="3048000" cy="584775"/>
          </a:xfrm>
          <a:prstGeom prst="rect">
            <a:avLst/>
          </a:prstGeom>
          <a:solidFill>
            <a:schemeClr val="bg2">
              <a:lumMod val="90000"/>
            </a:schemeClr>
          </a:solidFill>
        </p:spPr>
        <p:txBody>
          <a:bodyPr wrap="square" rtlCol="0">
            <a:spAutoFit/>
          </a:bodyPr>
          <a:lstStyle/>
          <a:p>
            <a:r>
              <a:rPr lang="zh-TW" altLang="en-US" sz="1600" dirty="0" smtClean="0">
                <a:latin typeface="SimSun-ExtB" panose="02010609060101010101" pitchFamily="49" charset="-122"/>
                <a:ea typeface="SimSun" panose="02010600030101010101" pitchFamily="2" charset="-122"/>
              </a:rPr>
              <a:t>找找看</a:t>
            </a:r>
            <a:r>
              <a:rPr lang="en-US" altLang="zh-TW" sz="1600" dirty="0" smtClean="0">
                <a:latin typeface="SimSun" panose="02010600030101010101" pitchFamily="2" charset="-122"/>
                <a:ea typeface="SimSun" panose="02010600030101010101" pitchFamily="2" charset="-122"/>
              </a:rPr>
              <a:t>:</a:t>
            </a:r>
          </a:p>
          <a:p>
            <a:r>
              <a:rPr lang="zh-TW" altLang="en-US" sz="1600" dirty="0" smtClean="0">
                <a:latin typeface="SimSun" panose="02010600030101010101" pitchFamily="2" charset="-122"/>
                <a:ea typeface="SimSun" panose="02010600030101010101" pitchFamily="2" charset="-122"/>
              </a:rPr>
              <a:t>試從網上找</a:t>
            </a:r>
            <a:r>
              <a:rPr lang="zh-TW" altLang="en-US" sz="1600" dirty="0">
                <a:latin typeface="SimSun" panose="02010600030101010101" pitchFamily="2" charset="-122"/>
                <a:ea typeface="SimSun" panose="02010600030101010101" pitchFamily="2" charset="-122"/>
              </a:rPr>
              <a:t>找</a:t>
            </a:r>
            <a:r>
              <a:rPr lang="zh-CN" altLang="en-US" sz="1600" dirty="0">
                <a:latin typeface="SimSun" panose="02010600030101010101" pitchFamily="2" charset="-122"/>
                <a:ea typeface="SimSun" panose="02010600030101010101" pitchFamily="2" charset="-122"/>
              </a:rPr>
              <a:t>「陰陽頭」</a:t>
            </a:r>
            <a:r>
              <a:rPr lang="zh-TW" altLang="en-US" sz="1600" dirty="0" smtClean="0">
                <a:latin typeface="SimSun" panose="02010600030101010101" pitchFamily="2" charset="-122"/>
                <a:ea typeface="SimSun" panose="02010600030101010101" pitchFamily="2" charset="-122"/>
              </a:rPr>
              <a:t>的模樣</a:t>
            </a:r>
            <a:r>
              <a:rPr lang="zh-CN" altLang="en-US" sz="1600" dirty="0" smtClean="0">
                <a:latin typeface="+mn-ea"/>
              </a:rPr>
              <a:t>。</a:t>
            </a:r>
            <a:endParaRPr lang="zh-HK" altLang="en-US" sz="1600" dirty="0">
              <a:latin typeface="+mn-ea"/>
            </a:endParaRPr>
          </a:p>
        </p:txBody>
      </p:sp>
    </p:spTree>
    <p:extLst>
      <p:ext uri="{BB962C8B-B14F-4D97-AF65-F5344CB8AC3E}">
        <p14:creationId xmlns:p14="http://schemas.microsoft.com/office/powerpoint/2010/main" val="29601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7712</TotalTime>
  <Words>4902</Words>
  <Application>Microsoft Office PowerPoint</Application>
  <PresentationFormat>如螢幕大小 (4:3)</PresentationFormat>
  <Paragraphs>157</Paragraphs>
  <Slides>20</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20</vt:i4>
      </vt:variant>
    </vt:vector>
  </HeadingPairs>
  <TitlesOfParts>
    <vt:vector size="31" baseType="lpstr">
      <vt:lpstr>Adobe 繁黑體 Std B</vt:lpstr>
      <vt:lpstr>NSimSun</vt:lpstr>
      <vt:lpstr>宋体</vt:lpstr>
      <vt:lpstr>宋体</vt:lpstr>
      <vt:lpstr>SimSun-ExtB</vt:lpstr>
      <vt:lpstr>新細明體</vt:lpstr>
      <vt:lpstr>Arial</vt:lpstr>
      <vt:lpstr>Calibri</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YEUNG, Sze-wai</cp:lastModifiedBy>
  <cp:revision>299</cp:revision>
  <dcterms:created xsi:type="dcterms:W3CDTF">2017-06-09T03:34:23Z</dcterms:created>
  <dcterms:modified xsi:type="dcterms:W3CDTF">2019-02-20T10:21:06Z</dcterms:modified>
</cp:coreProperties>
</file>