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5" r:id="rId3"/>
    <p:sldId id="412" r:id="rId4"/>
    <p:sldId id="276" r:id="rId5"/>
    <p:sldId id="257" r:id="rId6"/>
    <p:sldId id="258" r:id="rId7"/>
    <p:sldId id="260" r:id="rId8"/>
    <p:sldId id="259" r:id="rId9"/>
    <p:sldId id="261" r:id="rId10"/>
    <p:sldId id="313" r:id="rId11"/>
    <p:sldId id="365" r:id="rId12"/>
    <p:sldId id="366" r:id="rId13"/>
    <p:sldId id="262" r:id="rId14"/>
    <p:sldId id="367" r:id="rId15"/>
    <p:sldId id="265" r:id="rId16"/>
    <p:sldId id="411" r:id="rId17"/>
    <p:sldId id="263" r:id="rId18"/>
    <p:sldId id="314" r:id="rId19"/>
    <p:sldId id="264" r:id="rId20"/>
    <p:sldId id="266" r:id="rId21"/>
    <p:sldId id="267" r:id="rId22"/>
    <p:sldId id="268" r:id="rId23"/>
    <p:sldId id="269" r:id="rId24"/>
    <p:sldId id="291" r:id="rId25"/>
    <p:sldId id="277" r:id="rId26"/>
    <p:sldId id="278" r:id="rId27"/>
    <p:sldId id="279" r:id="rId28"/>
    <p:sldId id="280" r:id="rId29"/>
    <p:sldId id="421" r:id="rId30"/>
    <p:sldId id="414" r:id="rId31"/>
    <p:sldId id="415" r:id="rId32"/>
    <p:sldId id="416" r:id="rId33"/>
    <p:sldId id="417" r:id="rId34"/>
    <p:sldId id="425" r:id="rId35"/>
    <p:sldId id="418" r:id="rId36"/>
    <p:sldId id="419" r:id="rId37"/>
    <p:sldId id="420" r:id="rId38"/>
    <p:sldId id="426" r:id="rId39"/>
    <p:sldId id="428" r:id="rId40"/>
    <p:sldId id="427" r:id="rId41"/>
    <p:sldId id="281" r:id="rId42"/>
    <p:sldId id="413" r:id="rId43"/>
    <p:sldId id="410" r:id="rId4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G, Kam-fung Grace" initials="WKG" lastIdx="5" clrIdx="0"/>
  <p:cmAuthor id="2" name="CHAN, Ka-po Serena" initials="CKS" lastIdx="8" clrIdx="1">
    <p:extLst/>
  </p:cmAuthor>
  <p:cmAuthor id="3" name="CHAN, Hong" initials="CH" lastIdx="0" clrIdx="2">
    <p:extLst/>
  </p:cmAuthor>
  <p:cmAuthor id="4" name="CHAN, Kar-yee Grace" initials="CKG" lastIdx="2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0000FF"/>
    <a:srgbClr val="CCCCFF"/>
    <a:srgbClr val="CC9900"/>
    <a:srgbClr val="996633"/>
    <a:srgbClr val="FF9900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13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notesViewPr>
    <p:cSldViewPr snapToGrid="0">
      <p:cViewPr varScale="1">
        <p:scale>
          <a:sx n="46" d="100"/>
          <a:sy n="46" d="100"/>
        </p:scale>
        <p:origin x="27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BA629-A49B-49D7-BC4A-ABEF5F7E4820}">
      <dgm:prSet phldrT="[Text]"/>
      <dgm:spPr/>
      <dgm:t>
        <a:bodyPr/>
        <a:lstStyle/>
        <a:p>
          <a:r>
            <a:rPr lang="zh-TW" altLang="en-US" b="1" dirty="0"/>
            <a:t>金錢的各種用途</a:t>
          </a:r>
          <a:endParaRPr lang="en-US" dirty="0"/>
        </a:p>
      </dgm:t>
    </dgm:pt>
    <dgm:pt modelId="{B5C41862-5582-4708-B8E6-490A3FEE31CE}" type="parTrans" cxnId="{2BAED646-2ADB-491F-8612-D0789396593A}">
      <dgm:prSet/>
      <dgm:spPr/>
      <dgm:t>
        <a:bodyPr/>
        <a:lstStyle/>
        <a:p>
          <a:endParaRPr lang="en-US"/>
        </a:p>
      </dgm:t>
    </dgm:pt>
    <dgm:pt modelId="{1E52DB7C-1A61-4170-8C8D-7CCA6B60BB38}" type="sibTrans" cxnId="{2BAED646-2ADB-491F-8612-D0789396593A}">
      <dgm:prSet/>
      <dgm:spPr/>
      <dgm:t>
        <a:bodyPr/>
        <a:lstStyle/>
        <a:p>
          <a:endParaRPr lang="en-US"/>
        </a:p>
      </dgm:t>
    </dgm:pt>
    <dgm:pt modelId="{0A318C29-BF3B-451A-A6C2-F98B345F9CAA}">
      <dgm:prSet/>
      <dgm:spPr/>
      <dgm:t>
        <a:bodyPr/>
        <a:lstStyle/>
        <a:p>
          <a:r>
            <a:rPr lang="zh-TW" altLang="en-US" b="1" dirty="0"/>
            <a:t>儲蓄的重要性 </a:t>
          </a:r>
          <a:endParaRPr lang="en-US" altLang="zh-TW" b="1" dirty="0"/>
        </a:p>
      </dgm:t>
    </dgm:pt>
    <dgm:pt modelId="{6AEAA32C-BDE1-4709-9C1B-0711D143CA86}" type="parTrans" cxnId="{E599C3BD-B2EB-4D17-AF8C-303290265C13}">
      <dgm:prSet/>
      <dgm:spPr/>
      <dgm:t>
        <a:bodyPr/>
        <a:lstStyle/>
        <a:p>
          <a:endParaRPr lang="en-US"/>
        </a:p>
      </dgm:t>
    </dgm:pt>
    <dgm:pt modelId="{5B106E5E-0AC3-4E33-B57B-AE10DDF9857D}" type="sibTrans" cxnId="{E599C3BD-B2EB-4D17-AF8C-303290265C13}">
      <dgm:prSet/>
      <dgm:spPr/>
      <dgm:t>
        <a:bodyPr/>
        <a:lstStyle/>
        <a:p>
          <a:endParaRPr lang="en-US"/>
        </a:p>
      </dgm:t>
    </dgm:pt>
    <dgm:pt modelId="{3B660AFF-9099-4E3A-9EAD-525B154A21FB}">
      <dgm:prSet/>
      <dgm:spPr/>
      <dgm:t>
        <a:bodyPr/>
        <a:lstStyle/>
        <a:p>
          <a:r>
            <a:rPr lang="zh-TW" altLang="en-US" b="1" dirty="0"/>
            <a:t>如何進行個人財務預算</a:t>
          </a:r>
          <a:endParaRPr lang="en-US" altLang="zh-TW" b="1" dirty="0"/>
        </a:p>
      </dgm:t>
    </dgm:pt>
    <dgm:pt modelId="{DBE053C9-0C45-47FC-8F13-A8498FC88A59}" type="parTrans" cxnId="{5223D588-9BA3-4F2C-8541-574A7E665615}">
      <dgm:prSet/>
      <dgm:spPr/>
      <dgm:t>
        <a:bodyPr/>
        <a:lstStyle/>
        <a:p>
          <a:endParaRPr lang="en-US"/>
        </a:p>
      </dgm:t>
    </dgm:pt>
    <dgm:pt modelId="{E6A7A9A1-D480-4EFE-AFF8-047EA5B37998}" type="sibTrans" cxnId="{5223D588-9BA3-4F2C-8541-574A7E665615}">
      <dgm:prSet/>
      <dgm:spPr/>
      <dgm:t>
        <a:bodyPr/>
        <a:lstStyle/>
        <a:p>
          <a:endParaRPr lang="en-US"/>
        </a:p>
      </dgm:t>
    </dgm:pt>
    <dgm:pt modelId="{296955D4-CD14-4C88-BCFC-2D9BAB41A521}">
      <dgm:prSet/>
      <dgm:spPr/>
      <dgm:t>
        <a:bodyPr/>
        <a:lstStyle/>
        <a:p>
          <a:r>
            <a:rPr lang="zh-TW" altLang="en-US" b="1" dirty="0"/>
            <a:t>人生不同階段的財務需要</a:t>
          </a:r>
        </a:p>
      </dgm:t>
    </dgm:pt>
    <dgm:pt modelId="{9C923795-341D-4215-B413-AF4EE2035BCC}" type="parTrans" cxnId="{2AEF2840-BE25-4204-9CE0-C4FE8A38705E}">
      <dgm:prSet/>
      <dgm:spPr/>
      <dgm:t>
        <a:bodyPr/>
        <a:lstStyle/>
        <a:p>
          <a:endParaRPr lang="en-US"/>
        </a:p>
      </dgm:t>
    </dgm:pt>
    <dgm:pt modelId="{623B6DCC-0A14-4B30-B0C4-579A7AEBBAEA}" type="sibTrans" cxnId="{2AEF2840-BE25-4204-9CE0-C4FE8A38705E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4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185A0215-9B86-4C19-B70E-05B5C12A2518}" type="pres">
      <dgm:prSet presAssocID="{E266ACBF-912F-41A9-99FD-B361F068FAC1}" presName="extraNode" presStyleLbl="node1" presStyleIdx="0" presStyleCnt="4"/>
      <dgm:spPr/>
    </dgm:pt>
    <dgm:pt modelId="{4C3773CA-BF66-47F3-8727-AB12F104DC8C}" type="pres">
      <dgm:prSet presAssocID="{E266ACBF-912F-41A9-99FD-B361F068FAC1}" presName="dstNode" presStyleLbl="node1" presStyleIdx="0" presStyleCnt="4"/>
      <dgm:spPr/>
    </dgm:pt>
    <dgm:pt modelId="{813EF155-CA73-481D-A0E2-7FDECFB1412E}" type="pres">
      <dgm:prSet presAssocID="{A4CBA629-A49B-49D7-BC4A-ABEF5F7E482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B9C0C-05B7-4ED6-9029-5F7398F9B5F9}" type="pres">
      <dgm:prSet presAssocID="{A4CBA629-A49B-49D7-BC4A-ABEF5F7E4820}" presName="accent_1" presStyleCnt="0"/>
      <dgm:spPr/>
    </dgm:pt>
    <dgm:pt modelId="{E2448376-E0E2-47D9-9D3E-7F6BFD5B08E6}" type="pres">
      <dgm:prSet presAssocID="{A4CBA629-A49B-49D7-BC4A-ABEF5F7E4820}" presName="accentRepeatNode" presStyleLbl="solidFgAcc1" presStyleIdx="0" presStyleCnt="4"/>
      <dgm:spPr/>
    </dgm:pt>
    <dgm:pt modelId="{6FB7B4E6-D79D-4BCB-AEA8-FAF9552FCED9}" type="pres">
      <dgm:prSet presAssocID="{0A318C29-BF3B-451A-A6C2-F98B345F9C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45D50-14EC-4345-9A62-C24DA00B41FC}" type="pres">
      <dgm:prSet presAssocID="{0A318C29-BF3B-451A-A6C2-F98B345F9CAA}" presName="accent_2" presStyleCnt="0"/>
      <dgm:spPr/>
    </dgm:pt>
    <dgm:pt modelId="{400F81CA-AD15-4C52-BD87-05AF4FFA42D4}" type="pres">
      <dgm:prSet presAssocID="{0A318C29-BF3B-451A-A6C2-F98B345F9CAA}" presName="accentRepeatNode" presStyleLbl="solidFgAcc1" presStyleIdx="1" presStyleCnt="4"/>
      <dgm:spPr/>
    </dgm:pt>
    <dgm:pt modelId="{9A570054-96FF-4788-8E10-989921085675}" type="pres">
      <dgm:prSet presAssocID="{3B660AFF-9099-4E3A-9EAD-525B154A21F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044A-F049-4F79-8D6E-7DC2E5A4D0C8}" type="pres">
      <dgm:prSet presAssocID="{3B660AFF-9099-4E3A-9EAD-525B154A21FB}" presName="accent_3" presStyleCnt="0"/>
      <dgm:spPr/>
    </dgm:pt>
    <dgm:pt modelId="{6DF8D597-F058-4641-B247-3191500D1644}" type="pres">
      <dgm:prSet presAssocID="{3B660AFF-9099-4E3A-9EAD-525B154A21FB}" presName="accentRepeatNode" presStyleLbl="solidFgAcc1" presStyleIdx="2" presStyleCnt="4"/>
      <dgm:spPr/>
    </dgm:pt>
    <dgm:pt modelId="{5D7BBC5C-0C7F-419C-A33E-D0BF7336DC74}" type="pres">
      <dgm:prSet presAssocID="{296955D4-CD14-4C88-BCFC-2D9BAB41A52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0796-D978-47AA-8365-5CC9961991F1}" type="pres">
      <dgm:prSet presAssocID="{296955D4-CD14-4C88-BCFC-2D9BAB41A521}" presName="accent_4" presStyleCnt="0"/>
      <dgm:spPr/>
    </dgm:pt>
    <dgm:pt modelId="{33FBEEFC-6383-4508-82BC-B21BC9A76FD7}" type="pres">
      <dgm:prSet presAssocID="{296955D4-CD14-4C88-BCFC-2D9BAB41A521}" presName="accentRepeatNode" presStyleLbl="solidFgAcc1" presStyleIdx="3" presStyleCnt="4"/>
      <dgm:spPr/>
    </dgm:pt>
  </dgm:ptLst>
  <dgm:cxnLst>
    <dgm:cxn modelId="{0DDEF67A-6A11-49EE-B924-46645CBE02D9}" type="presOf" srcId="{0A318C29-BF3B-451A-A6C2-F98B345F9CAA}" destId="{6FB7B4E6-D79D-4BCB-AEA8-FAF9552FCED9}" srcOrd="0" destOrd="0" presId="urn:microsoft.com/office/officeart/2008/layout/VerticalCurvedList"/>
    <dgm:cxn modelId="{5223D588-9BA3-4F2C-8541-574A7E665615}" srcId="{E266ACBF-912F-41A9-99FD-B361F068FAC1}" destId="{3B660AFF-9099-4E3A-9EAD-525B154A21FB}" srcOrd="2" destOrd="0" parTransId="{DBE053C9-0C45-47FC-8F13-A8498FC88A59}" sibTransId="{E6A7A9A1-D480-4EFE-AFF8-047EA5B37998}"/>
    <dgm:cxn modelId="{4596E2E2-AEE4-44F6-9E6D-7E6C0B546773}" type="presOf" srcId="{A4CBA629-A49B-49D7-BC4A-ABEF5F7E4820}" destId="{813EF155-CA73-481D-A0E2-7FDECFB1412E}" srcOrd="0" destOrd="0" presId="urn:microsoft.com/office/officeart/2008/layout/VerticalCurvedList"/>
    <dgm:cxn modelId="{A8EBC4E1-5828-4606-8BAA-63596F667844}" type="presOf" srcId="{3B660AFF-9099-4E3A-9EAD-525B154A21FB}" destId="{9A570054-96FF-4788-8E10-989921085675}" srcOrd="0" destOrd="0" presId="urn:microsoft.com/office/officeart/2008/layout/VerticalCurvedList"/>
    <dgm:cxn modelId="{66633DB4-A5E1-42C4-B4A4-0DD1EAA4D986}" type="presOf" srcId="{296955D4-CD14-4C88-BCFC-2D9BAB41A521}" destId="{5D7BBC5C-0C7F-419C-A33E-D0BF7336DC74}" srcOrd="0" destOrd="0" presId="urn:microsoft.com/office/officeart/2008/layout/VerticalCurvedList"/>
    <dgm:cxn modelId="{FDCE94C0-807D-42D8-9B60-92C188BEF2CC}" type="presOf" srcId="{1E52DB7C-1A61-4170-8C8D-7CCA6B60BB38}" destId="{6BB83960-5F82-4E89-A819-AEB0B9C12D28}" srcOrd="0" destOrd="0" presId="urn:microsoft.com/office/officeart/2008/layout/VerticalCurvedList"/>
    <dgm:cxn modelId="{2BAED646-2ADB-491F-8612-D0789396593A}" srcId="{E266ACBF-912F-41A9-99FD-B361F068FAC1}" destId="{A4CBA629-A49B-49D7-BC4A-ABEF5F7E4820}" srcOrd="0" destOrd="0" parTransId="{B5C41862-5582-4708-B8E6-490A3FEE31CE}" sibTransId="{1E52DB7C-1A61-4170-8C8D-7CCA6B60BB38}"/>
    <dgm:cxn modelId="{E599C3BD-B2EB-4D17-AF8C-303290265C13}" srcId="{E266ACBF-912F-41A9-99FD-B361F068FAC1}" destId="{0A318C29-BF3B-451A-A6C2-F98B345F9CAA}" srcOrd="1" destOrd="0" parTransId="{6AEAA32C-BDE1-4709-9C1B-0711D143CA86}" sibTransId="{5B106E5E-0AC3-4E33-B57B-AE10DDF9857D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2AEF2840-BE25-4204-9CE0-C4FE8A38705E}" srcId="{E266ACBF-912F-41A9-99FD-B361F068FAC1}" destId="{296955D4-CD14-4C88-BCFC-2D9BAB41A521}" srcOrd="3" destOrd="0" parTransId="{9C923795-341D-4215-B413-AF4EE2035BCC}" sibTransId="{623B6DCC-0A14-4B30-B0C4-579A7AEBBAEA}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4176D179-9EA7-46AA-8257-EF210D2CF6BB}" type="presParOf" srcId="{4161BE89-7263-46E0-B27B-C0BAF080DDE4}" destId="{813EF155-CA73-481D-A0E2-7FDECFB1412E}" srcOrd="1" destOrd="0" presId="urn:microsoft.com/office/officeart/2008/layout/VerticalCurvedList"/>
    <dgm:cxn modelId="{3496B2A0-1DA0-4A26-B195-8E9C61603237}" type="presParOf" srcId="{4161BE89-7263-46E0-B27B-C0BAF080DDE4}" destId="{7FDB9C0C-05B7-4ED6-9029-5F7398F9B5F9}" srcOrd="2" destOrd="0" presId="urn:microsoft.com/office/officeart/2008/layout/VerticalCurvedList"/>
    <dgm:cxn modelId="{DC164224-20CE-4FC5-BC12-F35064EA930A}" type="presParOf" srcId="{7FDB9C0C-05B7-4ED6-9029-5F7398F9B5F9}" destId="{E2448376-E0E2-47D9-9D3E-7F6BFD5B08E6}" srcOrd="0" destOrd="0" presId="urn:microsoft.com/office/officeart/2008/layout/VerticalCurvedList"/>
    <dgm:cxn modelId="{10E844E9-1C85-4F38-9546-E3C5CFBBF5DA}" type="presParOf" srcId="{4161BE89-7263-46E0-B27B-C0BAF080DDE4}" destId="{6FB7B4E6-D79D-4BCB-AEA8-FAF9552FCED9}" srcOrd="3" destOrd="0" presId="urn:microsoft.com/office/officeart/2008/layout/VerticalCurvedList"/>
    <dgm:cxn modelId="{720B208D-D07E-4C21-9D24-982695708C77}" type="presParOf" srcId="{4161BE89-7263-46E0-B27B-C0BAF080DDE4}" destId="{EB645D50-14EC-4345-9A62-C24DA00B41FC}" srcOrd="4" destOrd="0" presId="urn:microsoft.com/office/officeart/2008/layout/VerticalCurvedList"/>
    <dgm:cxn modelId="{865692D2-C5D6-4F94-BA52-83940A85A9A6}" type="presParOf" srcId="{EB645D50-14EC-4345-9A62-C24DA00B41FC}" destId="{400F81CA-AD15-4C52-BD87-05AF4FFA42D4}" srcOrd="0" destOrd="0" presId="urn:microsoft.com/office/officeart/2008/layout/VerticalCurvedList"/>
    <dgm:cxn modelId="{D24D7EAE-64AC-442A-9A1A-EC3F76AA0276}" type="presParOf" srcId="{4161BE89-7263-46E0-B27B-C0BAF080DDE4}" destId="{9A570054-96FF-4788-8E10-989921085675}" srcOrd="5" destOrd="0" presId="urn:microsoft.com/office/officeart/2008/layout/VerticalCurvedList"/>
    <dgm:cxn modelId="{035E76BD-CD00-43DC-B5CE-85822034EB2E}" type="presParOf" srcId="{4161BE89-7263-46E0-B27B-C0BAF080DDE4}" destId="{D033044A-F049-4F79-8D6E-7DC2E5A4D0C8}" srcOrd="6" destOrd="0" presId="urn:microsoft.com/office/officeart/2008/layout/VerticalCurvedList"/>
    <dgm:cxn modelId="{049729BD-D8A5-4D36-A81E-861F3DC7AE27}" type="presParOf" srcId="{D033044A-F049-4F79-8D6E-7DC2E5A4D0C8}" destId="{6DF8D597-F058-4641-B247-3191500D1644}" srcOrd="0" destOrd="0" presId="urn:microsoft.com/office/officeart/2008/layout/VerticalCurvedList"/>
    <dgm:cxn modelId="{E968D0FF-2601-4889-8EAB-8803CC1712F4}" type="presParOf" srcId="{4161BE89-7263-46E0-B27B-C0BAF080DDE4}" destId="{5D7BBC5C-0C7F-419C-A33E-D0BF7336DC74}" srcOrd="7" destOrd="0" presId="urn:microsoft.com/office/officeart/2008/layout/VerticalCurvedList"/>
    <dgm:cxn modelId="{CF0D54BE-82FB-4302-88AB-6F1F3207566A}" type="presParOf" srcId="{4161BE89-7263-46E0-B27B-C0BAF080DDE4}" destId="{AB440796-D978-47AA-8365-5CC9961991F1}" srcOrd="8" destOrd="0" presId="urn:microsoft.com/office/officeart/2008/layout/VerticalCurvedList"/>
    <dgm:cxn modelId="{60839B48-DA2F-4549-83CA-081C6BC65378}" type="presParOf" srcId="{AB440796-D978-47AA-8365-5CC9961991F1}" destId="{33FBEEFC-6383-4508-82BC-B21BC9A76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540EDE2-3BEB-4B02-9CF0-7B4468F5656D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信用卡是甚麼</a:t>
          </a:r>
          <a:r>
            <a:rPr lang="en-US" altLang="zh-TW" b="1" dirty="0">
              <a:solidFill>
                <a:schemeClr val="bg1"/>
              </a:solidFill>
            </a:rPr>
            <a:t>?</a:t>
          </a:r>
        </a:p>
      </dgm:t>
    </dgm:pt>
    <dgm:pt modelId="{9C199AF0-42DF-47B0-849D-EC7A22FD2B84}" type="parTrans" cxnId="{7FBBB9FA-9A72-45CD-B67D-C6B5BABC6556}">
      <dgm:prSet/>
      <dgm:spPr/>
      <dgm:t>
        <a:bodyPr/>
        <a:lstStyle/>
        <a:p>
          <a:endParaRPr lang="en-US"/>
        </a:p>
      </dgm:t>
    </dgm:pt>
    <dgm:pt modelId="{B79F89EE-F49A-42C2-92DB-BC879396BDC8}" type="sibTrans" cxnId="{7FBBB9FA-9A72-45CD-B67D-C6B5BABC6556}">
      <dgm:prSet/>
      <dgm:spPr/>
      <dgm:t>
        <a:bodyPr/>
        <a:lstStyle/>
        <a:p>
          <a:endParaRPr lang="en-US"/>
        </a:p>
      </dgm:t>
    </dgm:pt>
    <dgm:pt modelId="{A973015E-C331-4E1A-B92B-9E0C02E96545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信用卡透支的雪球效應</a:t>
          </a:r>
        </a:p>
      </dgm:t>
    </dgm:pt>
    <dgm:pt modelId="{536A1843-0E06-45AD-B929-3058619FD135}" type="parTrans" cxnId="{C9E0346D-670B-40B6-86B3-939FDE42F740}">
      <dgm:prSet/>
      <dgm:spPr/>
      <dgm:t>
        <a:bodyPr/>
        <a:lstStyle/>
        <a:p>
          <a:endParaRPr lang="en-US"/>
        </a:p>
      </dgm:t>
    </dgm:pt>
    <dgm:pt modelId="{75F1A909-43C8-4C1D-96E0-ABFF6E3B803A}" type="sibTrans" cxnId="{C9E0346D-670B-40B6-86B3-939FDE42F740}">
      <dgm:prSet/>
      <dgm:spPr/>
      <dgm:t>
        <a:bodyPr/>
        <a:lstStyle/>
        <a:p>
          <a:endParaRPr lang="en-US"/>
        </a:p>
      </dgm:t>
    </dgm:pt>
    <dgm:pt modelId="{4F198A77-8F0B-45A8-81DF-9159A3C08E3D}">
      <dgm:prSet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借貸</a:t>
          </a:r>
          <a:r>
            <a:rPr lang="zh-TW" altLang="en-US" b="1" dirty="0">
              <a:solidFill>
                <a:schemeClr val="bg1"/>
              </a:solidFill>
            </a:rPr>
            <a:t>的代價和考慮因素</a:t>
          </a:r>
          <a:endParaRPr lang="en-US" altLang="zh-TW" b="1" dirty="0">
            <a:solidFill>
              <a:schemeClr val="bg1"/>
            </a:solidFill>
          </a:endParaRPr>
        </a:p>
      </dgm:t>
    </dgm:pt>
    <dgm:pt modelId="{D09BD522-8FA5-4DF0-9790-2E25DB1E9372}" type="parTrans" cxnId="{0BACC721-4B7D-468E-8797-F92285912621}">
      <dgm:prSet/>
      <dgm:spPr/>
      <dgm:t>
        <a:bodyPr/>
        <a:lstStyle/>
        <a:p>
          <a:endParaRPr lang="en-US"/>
        </a:p>
      </dgm:t>
    </dgm:pt>
    <dgm:pt modelId="{C620BE74-776B-44C7-9001-B845AD716189}" type="sibTrans" cxnId="{0BACC721-4B7D-468E-8797-F92285912621}">
      <dgm:prSet/>
      <dgm:spPr/>
      <dgm:t>
        <a:bodyPr/>
        <a:lstStyle/>
        <a:p>
          <a:endParaRPr lang="en-US"/>
        </a:p>
      </dgm:t>
    </dgm:pt>
    <dgm:pt modelId="{F32620FD-F56C-4A5C-837B-3960A2EB9E41}">
      <dgm:prSet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反思過度消費　實踐簡樸生活</a:t>
          </a:r>
          <a:endParaRPr lang="zh-TW" altLang="en-US" b="1" dirty="0">
            <a:solidFill>
              <a:schemeClr val="bg1"/>
            </a:solidFill>
          </a:endParaRPr>
        </a:p>
      </dgm:t>
    </dgm:pt>
    <dgm:pt modelId="{F3A34C87-B8C3-4B04-9093-CE2098C96730}" type="parTrans" cxnId="{1400B45F-D61E-4164-A365-B0619F8F2E3E}">
      <dgm:prSet/>
      <dgm:spPr/>
      <dgm:t>
        <a:bodyPr/>
        <a:lstStyle/>
        <a:p>
          <a:endParaRPr lang="en-US"/>
        </a:p>
      </dgm:t>
    </dgm:pt>
    <dgm:pt modelId="{B3BFDA92-133B-4C34-A791-BED5C64A57B5}" type="sibTrans" cxnId="{1400B45F-D61E-4164-A365-B0619F8F2E3E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4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185A0215-9B86-4C19-B70E-05B5C12A2518}" type="pres">
      <dgm:prSet presAssocID="{E266ACBF-912F-41A9-99FD-B361F068FAC1}" presName="extraNode" presStyleLbl="node1" presStyleIdx="0" presStyleCnt="4"/>
      <dgm:spPr/>
    </dgm:pt>
    <dgm:pt modelId="{4C3773CA-BF66-47F3-8727-AB12F104DC8C}" type="pres">
      <dgm:prSet presAssocID="{E266ACBF-912F-41A9-99FD-B361F068FAC1}" presName="dstNode" presStyleLbl="node1" presStyleIdx="0" presStyleCnt="4"/>
      <dgm:spPr/>
    </dgm:pt>
    <dgm:pt modelId="{03C311D4-AB06-405A-84AF-5AC8431D89D7}" type="pres">
      <dgm:prSet presAssocID="{E540EDE2-3BEB-4B02-9CF0-7B4468F565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EA7D1-F3E5-4E4C-A151-B170D6208146}" type="pres">
      <dgm:prSet presAssocID="{E540EDE2-3BEB-4B02-9CF0-7B4468F5656D}" presName="accent_1" presStyleCnt="0"/>
      <dgm:spPr/>
    </dgm:pt>
    <dgm:pt modelId="{4AC7CD36-64D5-40C6-89AD-705EA90679F0}" type="pres">
      <dgm:prSet presAssocID="{E540EDE2-3BEB-4B02-9CF0-7B4468F5656D}" presName="accentRepeatNode" presStyleLbl="solidFgAcc1" presStyleIdx="0" presStyleCnt="4"/>
      <dgm:spPr/>
    </dgm:pt>
    <dgm:pt modelId="{273F4814-AE63-45B7-83D7-325524AAC405}" type="pres">
      <dgm:prSet presAssocID="{4F198A77-8F0B-45A8-81DF-9159A3C08E3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10DF6-A805-4A82-A277-383980883422}" type="pres">
      <dgm:prSet presAssocID="{4F198A77-8F0B-45A8-81DF-9159A3C08E3D}" presName="accent_2" presStyleCnt="0"/>
      <dgm:spPr/>
    </dgm:pt>
    <dgm:pt modelId="{52EBF4B5-A1CF-43E5-B23D-21E5EEF4457A}" type="pres">
      <dgm:prSet presAssocID="{4F198A77-8F0B-45A8-81DF-9159A3C08E3D}" presName="accentRepeatNode" presStyleLbl="solidFgAcc1" presStyleIdx="1" presStyleCnt="4"/>
      <dgm:spPr/>
    </dgm:pt>
    <dgm:pt modelId="{099E9922-EB38-4467-B411-D27BC357DE73}" type="pres">
      <dgm:prSet presAssocID="{A973015E-C331-4E1A-B92B-9E0C02E9654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ED6E1-0A70-4135-B1D0-95307F75C4EE}" type="pres">
      <dgm:prSet presAssocID="{A973015E-C331-4E1A-B92B-9E0C02E96545}" presName="accent_3" presStyleCnt="0"/>
      <dgm:spPr/>
    </dgm:pt>
    <dgm:pt modelId="{7B943542-7D87-4690-B51E-F4025D7FA977}" type="pres">
      <dgm:prSet presAssocID="{A973015E-C331-4E1A-B92B-9E0C02E96545}" presName="accentRepeatNode" presStyleLbl="solidFgAcc1" presStyleIdx="2" presStyleCnt="4"/>
      <dgm:spPr/>
    </dgm:pt>
    <dgm:pt modelId="{EC9CFABB-8624-427B-8D9E-975655247A95}" type="pres">
      <dgm:prSet presAssocID="{F32620FD-F56C-4A5C-837B-3960A2EB9E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26BA7-4EB0-49DC-AAE8-24C5819A5686}" type="pres">
      <dgm:prSet presAssocID="{F32620FD-F56C-4A5C-837B-3960A2EB9E41}" presName="accent_4" presStyleCnt="0"/>
      <dgm:spPr/>
    </dgm:pt>
    <dgm:pt modelId="{071E4F61-2DAC-4700-9A48-874DC3ECBD65}" type="pres">
      <dgm:prSet presAssocID="{F32620FD-F56C-4A5C-837B-3960A2EB9E41}" presName="accentRepeatNode" presStyleLbl="solidFgAcc1" presStyleIdx="3" presStyleCnt="4"/>
      <dgm:spPr/>
    </dgm:pt>
  </dgm:ptLst>
  <dgm:cxnLst>
    <dgm:cxn modelId="{EA73B62D-1A10-44CB-94BC-D8A546B4573F}" type="presOf" srcId="{A973015E-C331-4E1A-B92B-9E0C02E96545}" destId="{099E9922-EB38-4467-B411-D27BC357DE73}" srcOrd="0" destOrd="0" presId="urn:microsoft.com/office/officeart/2008/layout/VerticalCurvedList"/>
    <dgm:cxn modelId="{1400B45F-D61E-4164-A365-B0619F8F2E3E}" srcId="{E266ACBF-912F-41A9-99FD-B361F068FAC1}" destId="{F32620FD-F56C-4A5C-837B-3960A2EB9E41}" srcOrd="3" destOrd="0" parTransId="{F3A34C87-B8C3-4B04-9093-CE2098C96730}" sibTransId="{B3BFDA92-133B-4C34-A791-BED5C64A57B5}"/>
    <dgm:cxn modelId="{C5D83D70-54F6-473F-B499-02FBB491A1D7}" type="presOf" srcId="{B79F89EE-F49A-42C2-92DB-BC879396BDC8}" destId="{6BB83960-5F82-4E89-A819-AEB0B9C12D28}" srcOrd="0" destOrd="0" presId="urn:microsoft.com/office/officeart/2008/layout/VerticalCurvedList"/>
    <dgm:cxn modelId="{7FBBB9FA-9A72-45CD-B67D-C6B5BABC6556}" srcId="{E266ACBF-912F-41A9-99FD-B361F068FAC1}" destId="{E540EDE2-3BEB-4B02-9CF0-7B4468F5656D}" srcOrd="0" destOrd="0" parTransId="{9C199AF0-42DF-47B0-849D-EC7A22FD2B84}" sibTransId="{B79F89EE-F49A-42C2-92DB-BC879396BDC8}"/>
    <dgm:cxn modelId="{0BACC721-4B7D-468E-8797-F92285912621}" srcId="{E266ACBF-912F-41A9-99FD-B361F068FAC1}" destId="{4F198A77-8F0B-45A8-81DF-9159A3C08E3D}" srcOrd="1" destOrd="0" parTransId="{D09BD522-8FA5-4DF0-9790-2E25DB1E9372}" sibTransId="{C620BE74-776B-44C7-9001-B845AD716189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D43753C6-F26E-42B7-AF93-7C56ACE62784}" type="presOf" srcId="{F32620FD-F56C-4A5C-837B-3960A2EB9E41}" destId="{EC9CFABB-8624-427B-8D9E-975655247A95}" srcOrd="0" destOrd="0" presId="urn:microsoft.com/office/officeart/2008/layout/VerticalCurvedList"/>
    <dgm:cxn modelId="{D470C7EA-D20E-472F-9E3F-F571915850D0}" type="presOf" srcId="{E540EDE2-3BEB-4B02-9CF0-7B4468F5656D}" destId="{03C311D4-AB06-405A-84AF-5AC8431D89D7}" srcOrd="0" destOrd="0" presId="urn:microsoft.com/office/officeart/2008/layout/VerticalCurvedList"/>
    <dgm:cxn modelId="{C9E0346D-670B-40B6-86B3-939FDE42F740}" srcId="{E266ACBF-912F-41A9-99FD-B361F068FAC1}" destId="{A973015E-C331-4E1A-B92B-9E0C02E96545}" srcOrd="2" destOrd="0" parTransId="{536A1843-0E06-45AD-B929-3058619FD135}" sibTransId="{75F1A909-43C8-4C1D-96E0-ABFF6E3B803A}"/>
    <dgm:cxn modelId="{9BE1CC56-8601-4734-9D0D-93FED0701562}" type="presOf" srcId="{4F198A77-8F0B-45A8-81DF-9159A3C08E3D}" destId="{273F4814-AE63-45B7-83D7-325524AAC405}" srcOrd="0" destOrd="0" presId="urn:microsoft.com/office/officeart/2008/layout/VerticalCurvedList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C503EA98-B956-4ACE-9C03-5EA6C3E61BC3}" type="presParOf" srcId="{4161BE89-7263-46E0-B27B-C0BAF080DDE4}" destId="{03C311D4-AB06-405A-84AF-5AC8431D89D7}" srcOrd="1" destOrd="0" presId="urn:microsoft.com/office/officeart/2008/layout/VerticalCurvedList"/>
    <dgm:cxn modelId="{7D7C1FC3-9134-4FB4-B69F-FDA418329FDF}" type="presParOf" srcId="{4161BE89-7263-46E0-B27B-C0BAF080DDE4}" destId="{460EA7D1-F3E5-4E4C-A151-B170D6208146}" srcOrd="2" destOrd="0" presId="urn:microsoft.com/office/officeart/2008/layout/VerticalCurvedList"/>
    <dgm:cxn modelId="{DF4E8A68-20D1-46E8-A499-60D580D6B839}" type="presParOf" srcId="{460EA7D1-F3E5-4E4C-A151-B170D6208146}" destId="{4AC7CD36-64D5-40C6-89AD-705EA90679F0}" srcOrd="0" destOrd="0" presId="urn:microsoft.com/office/officeart/2008/layout/VerticalCurvedList"/>
    <dgm:cxn modelId="{E451E9D4-7FCC-4BB6-84D3-F32BFAC7C72C}" type="presParOf" srcId="{4161BE89-7263-46E0-B27B-C0BAF080DDE4}" destId="{273F4814-AE63-45B7-83D7-325524AAC405}" srcOrd="3" destOrd="0" presId="urn:microsoft.com/office/officeart/2008/layout/VerticalCurvedList"/>
    <dgm:cxn modelId="{3D4694DC-5906-4C63-82B9-FEAD91A6F41F}" type="presParOf" srcId="{4161BE89-7263-46E0-B27B-C0BAF080DDE4}" destId="{28710DF6-A805-4A82-A277-383980883422}" srcOrd="4" destOrd="0" presId="urn:microsoft.com/office/officeart/2008/layout/VerticalCurvedList"/>
    <dgm:cxn modelId="{09B0F84B-70EE-434D-B030-6FFA26F59B95}" type="presParOf" srcId="{28710DF6-A805-4A82-A277-383980883422}" destId="{52EBF4B5-A1CF-43E5-B23D-21E5EEF4457A}" srcOrd="0" destOrd="0" presId="urn:microsoft.com/office/officeart/2008/layout/VerticalCurvedList"/>
    <dgm:cxn modelId="{4F0178A5-C62F-40F9-A9CB-3045B1B2D614}" type="presParOf" srcId="{4161BE89-7263-46E0-B27B-C0BAF080DDE4}" destId="{099E9922-EB38-4467-B411-D27BC357DE73}" srcOrd="5" destOrd="0" presId="urn:microsoft.com/office/officeart/2008/layout/VerticalCurvedList"/>
    <dgm:cxn modelId="{46073CAC-010E-4F4B-85FC-C4B4C179D903}" type="presParOf" srcId="{4161BE89-7263-46E0-B27B-C0BAF080DDE4}" destId="{AA7ED6E1-0A70-4135-B1D0-95307F75C4EE}" srcOrd="6" destOrd="0" presId="urn:microsoft.com/office/officeart/2008/layout/VerticalCurvedList"/>
    <dgm:cxn modelId="{72FCF742-578B-40EF-8A18-03EDF66CBC61}" type="presParOf" srcId="{AA7ED6E1-0A70-4135-B1D0-95307F75C4EE}" destId="{7B943542-7D87-4690-B51E-F4025D7FA977}" srcOrd="0" destOrd="0" presId="urn:microsoft.com/office/officeart/2008/layout/VerticalCurvedList"/>
    <dgm:cxn modelId="{AF364B58-8DB0-4ADD-B494-1B05CACDDA51}" type="presParOf" srcId="{4161BE89-7263-46E0-B27B-C0BAF080DDE4}" destId="{EC9CFABB-8624-427B-8D9E-975655247A95}" srcOrd="7" destOrd="0" presId="urn:microsoft.com/office/officeart/2008/layout/VerticalCurvedList"/>
    <dgm:cxn modelId="{4DA805A0-935F-4189-B709-5F03293E12E2}" type="presParOf" srcId="{4161BE89-7263-46E0-B27B-C0BAF080DDE4}" destId="{C1D26BA7-4EB0-49DC-AAE8-24C5819A5686}" srcOrd="8" destOrd="0" presId="urn:microsoft.com/office/officeart/2008/layout/VerticalCurvedList"/>
    <dgm:cxn modelId="{3F347840-0516-41F6-B00F-F77C368DA735}" type="presParOf" srcId="{C1D26BA7-4EB0-49DC-AAE8-24C5819A5686}" destId="{071E4F61-2DAC-4700-9A48-874DC3ECBD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BA629-A49B-49D7-BC4A-ABEF5F7E4820}">
      <dgm:prSet phldrT="[Text]"/>
      <dgm:spPr/>
      <dgm:t>
        <a:bodyPr/>
        <a:lstStyle/>
        <a:p>
          <a:r>
            <a:rPr lang="zh-TW" altLang="en-US" b="1" smtClean="0">
              <a:solidFill>
                <a:schemeClr val="bg1"/>
              </a:solidFill>
            </a:rPr>
            <a:t>金融機構所提供的理財服務</a:t>
          </a:r>
          <a:endParaRPr lang="en-US" dirty="0">
            <a:solidFill>
              <a:schemeClr val="bg1"/>
            </a:solidFill>
          </a:endParaRPr>
        </a:p>
      </dgm:t>
    </dgm:pt>
    <dgm:pt modelId="{B5C41862-5582-4708-B8E6-490A3FEE31CE}" type="parTrans" cxnId="{2BAED646-2ADB-491F-8612-D0789396593A}">
      <dgm:prSet/>
      <dgm:spPr/>
      <dgm:t>
        <a:bodyPr/>
        <a:lstStyle/>
        <a:p>
          <a:endParaRPr lang="en-US"/>
        </a:p>
      </dgm:t>
    </dgm:pt>
    <dgm:pt modelId="{1E52DB7C-1A61-4170-8C8D-7CCA6B60BB38}" type="sibTrans" cxnId="{2BAED646-2ADB-491F-8612-D0789396593A}">
      <dgm:prSet/>
      <dgm:spPr/>
      <dgm:t>
        <a:bodyPr/>
        <a:lstStyle/>
        <a:p>
          <a:endParaRPr lang="en-US"/>
        </a:p>
      </dgm:t>
    </dgm:pt>
    <dgm:pt modelId="{3557C6A4-70F1-40B9-88AB-00FD6FEFCA88}">
      <dgm:prSet/>
      <dgm:spPr/>
      <dgm:t>
        <a:bodyPr/>
        <a:lstStyle/>
        <a:p>
          <a:r>
            <a:rPr lang="zh-TW" altLang="en-US" b="1" smtClean="0">
              <a:solidFill>
                <a:schemeClr val="bg1"/>
              </a:solidFill>
            </a:rPr>
            <a:t>淺談投資與財富增值</a:t>
          </a:r>
          <a:endParaRPr lang="en-US" altLang="zh-TW" b="1" dirty="0">
            <a:solidFill>
              <a:schemeClr val="bg1"/>
            </a:solidFill>
          </a:endParaRPr>
        </a:p>
      </dgm:t>
    </dgm:pt>
    <dgm:pt modelId="{F937090B-15FD-41EF-B91B-42748F557968}" type="parTrans" cxnId="{017F312A-158A-4AD5-AE92-10D91BCC6966}">
      <dgm:prSet/>
      <dgm:spPr/>
      <dgm:t>
        <a:bodyPr/>
        <a:lstStyle/>
        <a:p>
          <a:endParaRPr lang="en-US"/>
        </a:p>
      </dgm:t>
    </dgm:pt>
    <dgm:pt modelId="{7C757E3F-05A8-4760-A272-EC9AD011EF00}" type="sibTrans" cxnId="{017F312A-158A-4AD5-AE92-10D91BCC6966}">
      <dgm:prSet/>
      <dgm:spPr/>
      <dgm:t>
        <a:bodyPr/>
        <a:lstStyle/>
        <a:p>
          <a:endParaRPr lang="en-US"/>
        </a:p>
      </dgm:t>
    </dgm:pt>
    <dgm:pt modelId="{F3FB1288-45F4-4017-8512-8901FC76EDD5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認識基本的投資工具 </a:t>
          </a:r>
          <a:r>
            <a:rPr lang="en-US" altLang="zh-TW" b="1" dirty="0" smtClean="0">
              <a:solidFill>
                <a:schemeClr val="bg1"/>
              </a:solidFill>
            </a:rPr>
            <a:t>(</a:t>
          </a:r>
          <a:r>
            <a:rPr lang="zh-TW" altLang="en-US" b="1" dirty="0" smtClean="0">
              <a:solidFill>
                <a:schemeClr val="bg1"/>
              </a:solidFill>
            </a:rPr>
            <a:t>股票和債券</a:t>
          </a:r>
          <a:r>
            <a:rPr lang="en-US" altLang="zh-TW" b="1" dirty="0" smtClean="0">
              <a:solidFill>
                <a:schemeClr val="bg1"/>
              </a:solidFill>
            </a:rPr>
            <a:t>)</a:t>
          </a:r>
          <a:endParaRPr lang="en-US" altLang="zh-TW" b="1" dirty="0">
            <a:solidFill>
              <a:schemeClr val="bg1"/>
            </a:solidFill>
          </a:endParaRPr>
        </a:p>
      </dgm:t>
    </dgm:pt>
    <dgm:pt modelId="{66B46DBC-F8FE-42AF-8B7D-E577ACFBDE62}" type="parTrans" cxnId="{CC62B931-2E41-44A7-AFA9-180ECB863311}">
      <dgm:prSet/>
      <dgm:spPr/>
      <dgm:t>
        <a:bodyPr/>
        <a:lstStyle/>
        <a:p>
          <a:endParaRPr lang="en-US"/>
        </a:p>
      </dgm:t>
    </dgm:pt>
    <dgm:pt modelId="{7AC0188A-4200-4B3D-849A-163AAF11B20B}" type="sibTrans" cxnId="{CC62B931-2E41-44A7-AFA9-180ECB863311}">
      <dgm:prSet/>
      <dgm:spPr/>
      <dgm:t>
        <a:bodyPr/>
        <a:lstStyle/>
        <a:p>
          <a:endParaRPr lang="en-US"/>
        </a:p>
      </dgm:t>
    </dgm:pt>
    <dgm:pt modelId="{78E332C3-F8B9-4A37-9A4D-ED091E8B2E77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風險與回報</a:t>
          </a:r>
          <a:endParaRPr lang="zh-TW" altLang="en-US" b="1" dirty="0">
            <a:solidFill>
              <a:schemeClr val="bg1"/>
            </a:solidFill>
          </a:endParaRPr>
        </a:p>
      </dgm:t>
    </dgm:pt>
    <dgm:pt modelId="{A46A4D30-679C-4DA9-83B5-0C0299083773}" type="parTrans" cxnId="{E77013C3-B754-4E84-8130-B317AB8AE761}">
      <dgm:prSet/>
      <dgm:spPr/>
      <dgm:t>
        <a:bodyPr/>
        <a:lstStyle/>
        <a:p>
          <a:endParaRPr lang="en-US"/>
        </a:p>
      </dgm:t>
    </dgm:pt>
    <dgm:pt modelId="{9198B988-1F9B-4983-A143-BE9CA8132AA9}" type="sibTrans" cxnId="{E77013C3-B754-4E84-8130-B317AB8AE761}">
      <dgm:prSet/>
      <dgm:spPr/>
      <dgm:t>
        <a:bodyPr/>
        <a:lstStyle/>
        <a:p>
          <a:endParaRPr lang="en-US"/>
        </a:p>
      </dgm:t>
    </dgm:pt>
    <dgm:pt modelId="{A15CBAE0-B46F-40FF-B2D7-0480C7B2B7E4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投資者的責任與權利</a:t>
          </a:r>
          <a:endParaRPr lang="zh-TW" altLang="en-US" b="1" dirty="0">
            <a:solidFill>
              <a:schemeClr val="bg1"/>
            </a:solidFill>
          </a:endParaRPr>
        </a:p>
      </dgm:t>
    </dgm:pt>
    <dgm:pt modelId="{1AFAA6B0-6CDC-41D6-BD0B-B1E671D2B226}" type="parTrans" cxnId="{D66E0ADA-20E9-40B9-8511-EE541B6D4FD9}">
      <dgm:prSet/>
      <dgm:spPr/>
      <dgm:t>
        <a:bodyPr/>
        <a:lstStyle/>
        <a:p>
          <a:endParaRPr lang="zh-TW" altLang="en-US"/>
        </a:p>
      </dgm:t>
    </dgm:pt>
    <dgm:pt modelId="{093B54A1-2269-4225-BFF9-9A18BD67657C}" type="sibTrans" cxnId="{D66E0ADA-20E9-40B9-8511-EE541B6D4FD9}">
      <dgm:prSet/>
      <dgm:spPr/>
      <dgm:t>
        <a:bodyPr/>
        <a:lstStyle/>
        <a:p>
          <a:endParaRPr lang="zh-TW" alt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61BE89-7263-46E0-B27B-C0BAF080DDE4}" type="pres">
      <dgm:prSet presAssocID="{E266ACBF-912F-41A9-99FD-B361F068FAC1}" presName="Name1" presStyleCnt="0"/>
      <dgm:spPr/>
      <dgm:t>
        <a:bodyPr/>
        <a:lstStyle/>
        <a:p>
          <a:endParaRPr lang="zh-TW" altLang="en-US"/>
        </a:p>
      </dgm:t>
    </dgm:pt>
    <dgm:pt modelId="{9235EBC9-2767-44EC-947D-A5821BBF98E6}" type="pres">
      <dgm:prSet presAssocID="{E266ACBF-912F-41A9-99FD-B361F068FAC1}" presName="cycle" presStyleCnt="0"/>
      <dgm:spPr/>
      <dgm:t>
        <a:bodyPr/>
        <a:lstStyle/>
        <a:p>
          <a:endParaRPr lang="zh-TW" altLang="en-US"/>
        </a:p>
      </dgm:t>
    </dgm:pt>
    <dgm:pt modelId="{A113F1FC-49C8-47AA-9B0D-4039B2F65DA9}" type="pres">
      <dgm:prSet presAssocID="{E266ACBF-912F-41A9-99FD-B361F068FAC1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85A0215-9B86-4C19-B70E-05B5C12A2518}" type="pres">
      <dgm:prSet presAssocID="{E266ACBF-912F-41A9-99FD-B361F068FAC1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4C3773CA-BF66-47F3-8727-AB12F104DC8C}" type="pres">
      <dgm:prSet presAssocID="{E266ACBF-912F-41A9-99FD-B361F068FAC1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813EF155-CA73-481D-A0E2-7FDECFB1412E}" type="pres">
      <dgm:prSet presAssocID="{A4CBA629-A49B-49D7-BC4A-ABEF5F7E482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B9C0C-05B7-4ED6-9029-5F7398F9B5F9}" type="pres">
      <dgm:prSet presAssocID="{A4CBA629-A49B-49D7-BC4A-ABEF5F7E4820}" presName="accent_1" presStyleCnt="0"/>
      <dgm:spPr/>
      <dgm:t>
        <a:bodyPr/>
        <a:lstStyle/>
        <a:p>
          <a:endParaRPr lang="zh-TW" altLang="en-US"/>
        </a:p>
      </dgm:t>
    </dgm:pt>
    <dgm:pt modelId="{E2448376-E0E2-47D9-9D3E-7F6BFD5B08E6}" type="pres">
      <dgm:prSet presAssocID="{A4CBA629-A49B-49D7-BC4A-ABEF5F7E4820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63F0FD16-9835-4D46-87AD-0942C1998084}" type="pres">
      <dgm:prSet presAssocID="{3557C6A4-70F1-40B9-88AB-00FD6FEFCA8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CD8A1E-7227-4C3C-A88B-C9AD5B60224E}" type="pres">
      <dgm:prSet presAssocID="{3557C6A4-70F1-40B9-88AB-00FD6FEFCA88}" presName="accent_2" presStyleCnt="0"/>
      <dgm:spPr/>
      <dgm:t>
        <a:bodyPr/>
        <a:lstStyle/>
        <a:p>
          <a:endParaRPr lang="zh-TW" altLang="en-US"/>
        </a:p>
      </dgm:t>
    </dgm:pt>
    <dgm:pt modelId="{C945224C-0D91-4802-B6BE-F2E8EE184F4A}" type="pres">
      <dgm:prSet presAssocID="{3557C6A4-70F1-40B9-88AB-00FD6FEFCA88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361D0BB2-C227-4425-8246-3D5F70E9B0C7}" type="pres">
      <dgm:prSet presAssocID="{F3FB1288-45F4-4017-8512-8901FC76EDD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4B309-28B6-420D-8955-AD49CDCA6763}" type="pres">
      <dgm:prSet presAssocID="{F3FB1288-45F4-4017-8512-8901FC76EDD5}" presName="accent_3" presStyleCnt="0"/>
      <dgm:spPr/>
      <dgm:t>
        <a:bodyPr/>
        <a:lstStyle/>
        <a:p>
          <a:endParaRPr lang="zh-TW" altLang="en-US"/>
        </a:p>
      </dgm:t>
    </dgm:pt>
    <dgm:pt modelId="{7CEB977A-73A1-4F59-9FA6-C283E7A12578}" type="pres">
      <dgm:prSet presAssocID="{F3FB1288-45F4-4017-8512-8901FC76EDD5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51DD5190-E9E6-4B9D-8AF3-6C6C71042DAB}" type="pres">
      <dgm:prSet presAssocID="{78E332C3-F8B9-4A37-9A4D-ED091E8B2E7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8B760B-528D-4E53-853E-4838FAE10BFD}" type="pres">
      <dgm:prSet presAssocID="{78E332C3-F8B9-4A37-9A4D-ED091E8B2E77}" presName="accent_4" presStyleCnt="0"/>
      <dgm:spPr/>
      <dgm:t>
        <a:bodyPr/>
        <a:lstStyle/>
        <a:p>
          <a:endParaRPr lang="zh-TW" altLang="en-US"/>
        </a:p>
      </dgm:t>
    </dgm:pt>
    <dgm:pt modelId="{D5D82565-F887-445C-A06C-62A0259E199C}" type="pres">
      <dgm:prSet presAssocID="{78E332C3-F8B9-4A37-9A4D-ED091E8B2E77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E98DB84B-C3EA-4D65-8F8D-94CBAD0A326A}" type="pres">
      <dgm:prSet presAssocID="{A15CBAE0-B46F-40FF-B2D7-0480C7B2B7E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BA10A-AAB7-4F8C-9D5F-1D867D1D5542}" type="pres">
      <dgm:prSet presAssocID="{A15CBAE0-B46F-40FF-B2D7-0480C7B2B7E4}" presName="accent_5" presStyleCnt="0"/>
      <dgm:spPr/>
    </dgm:pt>
    <dgm:pt modelId="{2DEC455A-F993-45BD-BA2B-FCB08096C83D}" type="pres">
      <dgm:prSet presAssocID="{A15CBAE0-B46F-40FF-B2D7-0480C7B2B7E4}" presName="accentRepeatNode" presStyleLbl="solidFgAcc1" presStyleIdx="4" presStyleCnt="5"/>
      <dgm:spPr/>
    </dgm:pt>
  </dgm:ptLst>
  <dgm:cxnLst>
    <dgm:cxn modelId="{D66E0ADA-20E9-40B9-8511-EE541B6D4FD9}" srcId="{E266ACBF-912F-41A9-99FD-B361F068FAC1}" destId="{A15CBAE0-B46F-40FF-B2D7-0480C7B2B7E4}" srcOrd="4" destOrd="0" parTransId="{1AFAA6B0-6CDC-41D6-BD0B-B1E671D2B226}" sibTransId="{093B54A1-2269-4225-BFF9-9A18BD67657C}"/>
    <dgm:cxn modelId="{E77013C3-B754-4E84-8130-B317AB8AE761}" srcId="{E266ACBF-912F-41A9-99FD-B361F068FAC1}" destId="{78E332C3-F8B9-4A37-9A4D-ED091E8B2E77}" srcOrd="3" destOrd="0" parTransId="{A46A4D30-679C-4DA9-83B5-0C0299083773}" sibTransId="{9198B988-1F9B-4983-A143-BE9CA8132AA9}"/>
    <dgm:cxn modelId="{FAF82868-7986-4F8E-842A-101B72BE889E}" type="presOf" srcId="{3557C6A4-70F1-40B9-88AB-00FD6FEFCA88}" destId="{63F0FD16-9835-4D46-87AD-0942C1998084}" srcOrd="0" destOrd="0" presId="urn:microsoft.com/office/officeart/2008/layout/VerticalCurvedList"/>
    <dgm:cxn modelId="{A71A4FC2-F7E4-4AA9-8057-814E2A043D29}" type="presOf" srcId="{78E332C3-F8B9-4A37-9A4D-ED091E8B2E77}" destId="{51DD5190-E9E6-4B9D-8AF3-6C6C71042DAB}" srcOrd="0" destOrd="0" presId="urn:microsoft.com/office/officeart/2008/layout/VerticalCurvedList"/>
    <dgm:cxn modelId="{017F312A-158A-4AD5-AE92-10D91BCC6966}" srcId="{E266ACBF-912F-41A9-99FD-B361F068FAC1}" destId="{3557C6A4-70F1-40B9-88AB-00FD6FEFCA88}" srcOrd="1" destOrd="0" parTransId="{F937090B-15FD-41EF-B91B-42748F557968}" sibTransId="{7C757E3F-05A8-4760-A272-EC9AD011EF00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FDCE94C0-807D-42D8-9B60-92C188BEF2CC}" type="presOf" srcId="{1E52DB7C-1A61-4170-8C8D-7CCA6B60BB38}" destId="{6BB83960-5F82-4E89-A819-AEB0B9C12D28}" srcOrd="0" destOrd="0" presId="urn:microsoft.com/office/officeart/2008/layout/VerticalCurvedList"/>
    <dgm:cxn modelId="{A362D2C8-A49B-461E-88B3-6134DF74DA02}" type="presOf" srcId="{A15CBAE0-B46F-40FF-B2D7-0480C7B2B7E4}" destId="{E98DB84B-C3EA-4D65-8F8D-94CBAD0A326A}" srcOrd="0" destOrd="0" presId="urn:microsoft.com/office/officeart/2008/layout/VerticalCurvedList"/>
    <dgm:cxn modelId="{CC62B931-2E41-44A7-AFA9-180ECB863311}" srcId="{E266ACBF-912F-41A9-99FD-B361F068FAC1}" destId="{F3FB1288-45F4-4017-8512-8901FC76EDD5}" srcOrd="2" destOrd="0" parTransId="{66B46DBC-F8FE-42AF-8B7D-E577ACFBDE62}" sibTransId="{7AC0188A-4200-4B3D-849A-163AAF11B20B}"/>
    <dgm:cxn modelId="{3A12C152-FD69-4416-9392-E4568752D4F6}" type="presOf" srcId="{F3FB1288-45F4-4017-8512-8901FC76EDD5}" destId="{361D0BB2-C227-4425-8246-3D5F70E9B0C7}" srcOrd="0" destOrd="0" presId="urn:microsoft.com/office/officeart/2008/layout/VerticalCurvedList"/>
    <dgm:cxn modelId="{2BAED646-2ADB-491F-8612-D0789396593A}" srcId="{E266ACBF-912F-41A9-99FD-B361F068FAC1}" destId="{A4CBA629-A49B-49D7-BC4A-ABEF5F7E4820}" srcOrd="0" destOrd="0" parTransId="{B5C41862-5582-4708-B8E6-490A3FEE31CE}" sibTransId="{1E52DB7C-1A61-4170-8C8D-7CCA6B60BB38}"/>
    <dgm:cxn modelId="{4596E2E2-AEE4-44F6-9E6D-7E6C0B546773}" type="presOf" srcId="{A4CBA629-A49B-49D7-BC4A-ABEF5F7E4820}" destId="{813EF155-CA73-481D-A0E2-7FDECFB1412E}" srcOrd="0" destOrd="0" presId="urn:microsoft.com/office/officeart/2008/layout/VerticalCurvedList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4176D179-9EA7-46AA-8257-EF210D2CF6BB}" type="presParOf" srcId="{4161BE89-7263-46E0-B27B-C0BAF080DDE4}" destId="{813EF155-CA73-481D-A0E2-7FDECFB1412E}" srcOrd="1" destOrd="0" presId="urn:microsoft.com/office/officeart/2008/layout/VerticalCurvedList"/>
    <dgm:cxn modelId="{3496B2A0-1DA0-4A26-B195-8E9C61603237}" type="presParOf" srcId="{4161BE89-7263-46E0-B27B-C0BAF080DDE4}" destId="{7FDB9C0C-05B7-4ED6-9029-5F7398F9B5F9}" srcOrd="2" destOrd="0" presId="urn:microsoft.com/office/officeart/2008/layout/VerticalCurvedList"/>
    <dgm:cxn modelId="{DC164224-20CE-4FC5-BC12-F35064EA930A}" type="presParOf" srcId="{7FDB9C0C-05B7-4ED6-9029-5F7398F9B5F9}" destId="{E2448376-E0E2-47D9-9D3E-7F6BFD5B08E6}" srcOrd="0" destOrd="0" presId="urn:microsoft.com/office/officeart/2008/layout/VerticalCurvedList"/>
    <dgm:cxn modelId="{3A7E23F6-EC2B-4BB1-AE89-E0FF0B718E52}" type="presParOf" srcId="{4161BE89-7263-46E0-B27B-C0BAF080DDE4}" destId="{63F0FD16-9835-4D46-87AD-0942C1998084}" srcOrd="3" destOrd="0" presId="urn:microsoft.com/office/officeart/2008/layout/VerticalCurvedList"/>
    <dgm:cxn modelId="{9A6A01AA-46B0-4B4E-B784-C5926F1DA415}" type="presParOf" srcId="{4161BE89-7263-46E0-B27B-C0BAF080DDE4}" destId="{75CD8A1E-7227-4C3C-A88B-C9AD5B60224E}" srcOrd="4" destOrd="0" presId="urn:microsoft.com/office/officeart/2008/layout/VerticalCurvedList"/>
    <dgm:cxn modelId="{994BA102-B59D-4D5C-B55C-845F95341847}" type="presParOf" srcId="{75CD8A1E-7227-4C3C-A88B-C9AD5B60224E}" destId="{C945224C-0D91-4802-B6BE-F2E8EE184F4A}" srcOrd="0" destOrd="0" presId="urn:microsoft.com/office/officeart/2008/layout/VerticalCurvedList"/>
    <dgm:cxn modelId="{5CCE774C-A07A-45CA-BDA7-4AEBA3FA780C}" type="presParOf" srcId="{4161BE89-7263-46E0-B27B-C0BAF080DDE4}" destId="{361D0BB2-C227-4425-8246-3D5F70E9B0C7}" srcOrd="5" destOrd="0" presId="urn:microsoft.com/office/officeart/2008/layout/VerticalCurvedList"/>
    <dgm:cxn modelId="{F65D6E55-4CB6-4801-BD71-1E643AE2B73E}" type="presParOf" srcId="{4161BE89-7263-46E0-B27B-C0BAF080DDE4}" destId="{D8A4B309-28B6-420D-8955-AD49CDCA6763}" srcOrd="6" destOrd="0" presId="urn:microsoft.com/office/officeart/2008/layout/VerticalCurvedList"/>
    <dgm:cxn modelId="{58E44AE4-4207-4B92-968D-57F542F26956}" type="presParOf" srcId="{D8A4B309-28B6-420D-8955-AD49CDCA6763}" destId="{7CEB977A-73A1-4F59-9FA6-C283E7A12578}" srcOrd="0" destOrd="0" presId="urn:microsoft.com/office/officeart/2008/layout/VerticalCurvedList"/>
    <dgm:cxn modelId="{D65729F3-849A-4671-AC32-0AB2A3A4A2F9}" type="presParOf" srcId="{4161BE89-7263-46E0-B27B-C0BAF080DDE4}" destId="{51DD5190-E9E6-4B9D-8AF3-6C6C71042DAB}" srcOrd="7" destOrd="0" presId="urn:microsoft.com/office/officeart/2008/layout/VerticalCurvedList"/>
    <dgm:cxn modelId="{9AE942CD-6558-4026-82E4-8A0F00A63167}" type="presParOf" srcId="{4161BE89-7263-46E0-B27B-C0BAF080DDE4}" destId="{B58B760B-528D-4E53-853E-4838FAE10BFD}" srcOrd="8" destOrd="0" presId="urn:microsoft.com/office/officeart/2008/layout/VerticalCurvedList"/>
    <dgm:cxn modelId="{535D5361-D369-4BE3-893E-E877B70A7E3E}" type="presParOf" srcId="{B58B760B-528D-4E53-853E-4838FAE10BFD}" destId="{D5D82565-F887-445C-A06C-62A0259E199C}" srcOrd="0" destOrd="0" presId="urn:microsoft.com/office/officeart/2008/layout/VerticalCurvedList"/>
    <dgm:cxn modelId="{F185E9C7-EFE8-40A3-80B9-CF8B9FFFE021}" type="presParOf" srcId="{4161BE89-7263-46E0-B27B-C0BAF080DDE4}" destId="{E98DB84B-C3EA-4D65-8F8D-94CBAD0A326A}" srcOrd="9" destOrd="0" presId="urn:microsoft.com/office/officeart/2008/layout/VerticalCurvedList"/>
    <dgm:cxn modelId="{2573B361-1A06-4DE9-BD5F-42343B5B53DF}" type="presParOf" srcId="{4161BE89-7263-46E0-B27B-C0BAF080DDE4}" destId="{448BA10A-AAB7-4F8C-9D5F-1D867D1D5542}" srcOrd="10" destOrd="0" presId="urn:microsoft.com/office/officeart/2008/layout/VerticalCurvedList"/>
    <dgm:cxn modelId="{EED8B20D-B1ED-4B36-811A-7A474A83D78A}" type="presParOf" srcId="{448BA10A-AAB7-4F8C-9D5F-1D867D1D5542}" destId="{2DEC455A-F993-45BD-BA2B-FCB08096C8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540EDE2-3BEB-4B02-9CF0-7B4468F5656D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專題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一</a:t>
          </a:r>
          <a:r>
            <a:rPr lang="en-US" altLang="zh-TW" b="1" dirty="0">
              <a:solidFill>
                <a:schemeClr val="bg1"/>
              </a:solidFill>
            </a:rPr>
            <a:t>)</a:t>
          </a:r>
          <a:r>
            <a:rPr lang="zh-TW" altLang="en-US" b="1" dirty="0">
              <a:solidFill>
                <a:schemeClr val="bg1"/>
              </a:solidFill>
            </a:rPr>
            <a:t>：網上消費 </a:t>
          </a:r>
          <a:endParaRPr lang="en-US" altLang="zh-TW" b="1" dirty="0">
            <a:solidFill>
              <a:schemeClr val="bg1"/>
            </a:solidFill>
          </a:endParaRPr>
        </a:p>
      </dgm:t>
    </dgm:pt>
    <dgm:pt modelId="{9C199AF0-42DF-47B0-849D-EC7A22FD2B84}" type="parTrans" cxnId="{7FBBB9FA-9A72-45CD-B67D-C6B5BABC6556}">
      <dgm:prSet/>
      <dgm:spPr/>
      <dgm:t>
        <a:bodyPr/>
        <a:lstStyle/>
        <a:p>
          <a:endParaRPr lang="en-US"/>
        </a:p>
      </dgm:t>
    </dgm:pt>
    <dgm:pt modelId="{B79F89EE-F49A-42C2-92DB-BC879396BDC8}" type="sibTrans" cxnId="{7FBBB9FA-9A72-45CD-B67D-C6B5BABC6556}">
      <dgm:prSet/>
      <dgm:spPr/>
      <dgm:t>
        <a:bodyPr/>
        <a:lstStyle/>
        <a:p>
          <a:endParaRPr lang="en-US"/>
        </a:p>
      </dgm:t>
    </dgm:pt>
    <dgm:pt modelId="{3F44A2DD-B5BD-47F5-ABD1-CC059AA53AFA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專題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二</a:t>
          </a:r>
          <a:r>
            <a:rPr lang="en-US" altLang="zh-TW" b="1" dirty="0">
              <a:solidFill>
                <a:schemeClr val="bg1"/>
              </a:solidFill>
            </a:rPr>
            <a:t>)</a:t>
          </a:r>
          <a:r>
            <a:rPr lang="zh-TW" altLang="en-US" b="1" dirty="0">
              <a:solidFill>
                <a:schemeClr val="bg1"/>
              </a:solidFill>
            </a:rPr>
            <a:t>：綠色消費和公平貿易消費</a:t>
          </a:r>
          <a:endParaRPr lang="en-US" b="1" dirty="0">
            <a:solidFill>
              <a:schemeClr val="bg1"/>
            </a:solidFill>
          </a:endParaRPr>
        </a:p>
      </dgm:t>
    </dgm:pt>
    <dgm:pt modelId="{A771B9DA-12DF-49BE-9D4F-8050045BF04B}" type="parTrans" cxnId="{B6904455-074B-40BE-BC76-B2A1DE218655}">
      <dgm:prSet/>
      <dgm:spPr/>
      <dgm:t>
        <a:bodyPr/>
        <a:lstStyle/>
        <a:p>
          <a:endParaRPr lang="en-US"/>
        </a:p>
      </dgm:t>
    </dgm:pt>
    <dgm:pt modelId="{8154EF4C-7227-4AB2-A88B-BAB1FC84AB83}" type="sibTrans" cxnId="{B6904455-074B-40BE-BC76-B2A1DE218655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2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85A0215-9B86-4C19-B70E-05B5C12A2518}" type="pres">
      <dgm:prSet presAssocID="{E266ACBF-912F-41A9-99FD-B361F068FAC1}" presName="extraNode" presStyleLbl="node1" presStyleIdx="0" presStyleCnt="2"/>
      <dgm:spPr/>
    </dgm:pt>
    <dgm:pt modelId="{4C3773CA-BF66-47F3-8727-AB12F104DC8C}" type="pres">
      <dgm:prSet presAssocID="{E266ACBF-912F-41A9-99FD-B361F068FAC1}" presName="dstNode" presStyleLbl="node1" presStyleIdx="0" presStyleCnt="2"/>
      <dgm:spPr/>
    </dgm:pt>
    <dgm:pt modelId="{03C311D4-AB06-405A-84AF-5AC8431D89D7}" type="pres">
      <dgm:prSet presAssocID="{E540EDE2-3BEB-4B02-9CF0-7B4468F5656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0EA7D1-F3E5-4E4C-A151-B170D6208146}" type="pres">
      <dgm:prSet presAssocID="{E540EDE2-3BEB-4B02-9CF0-7B4468F5656D}" presName="accent_1" presStyleCnt="0"/>
      <dgm:spPr/>
    </dgm:pt>
    <dgm:pt modelId="{4AC7CD36-64D5-40C6-89AD-705EA90679F0}" type="pres">
      <dgm:prSet presAssocID="{E540EDE2-3BEB-4B02-9CF0-7B4468F5656D}" presName="accentRepeatNode" presStyleLbl="solidFgAcc1" presStyleIdx="0" presStyleCnt="2"/>
      <dgm:spPr/>
    </dgm:pt>
    <dgm:pt modelId="{443D7A18-942B-462E-A212-7889ED5C1E39}" type="pres">
      <dgm:prSet presAssocID="{3F44A2DD-B5BD-47F5-ABD1-CC059AA53AF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BD8CD-F61C-4223-A9AF-B846BC9B9D40}" type="pres">
      <dgm:prSet presAssocID="{3F44A2DD-B5BD-47F5-ABD1-CC059AA53AFA}" presName="accent_2" presStyleCnt="0"/>
      <dgm:spPr/>
    </dgm:pt>
    <dgm:pt modelId="{9FD0ECA8-8C86-4379-B7E4-3AC741961241}" type="pres">
      <dgm:prSet presAssocID="{3F44A2DD-B5BD-47F5-ABD1-CC059AA53AFA}" presName="accentRepeatNode" presStyleLbl="solidFgAcc1" presStyleIdx="1" presStyleCnt="2"/>
      <dgm:spPr/>
    </dgm:pt>
  </dgm:ptLst>
  <dgm:cxnLst>
    <dgm:cxn modelId="{D470C7EA-D20E-472F-9E3F-F571915850D0}" type="presOf" srcId="{E540EDE2-3BEB-4B02-9CF0-7B4468F5656D}" destId="{03C311D4-AB06-405A-84AF-5AC8431D89D7}" srcOrd="0" destOrd="0" presId="urn:microsoft.com/office/officeart/2008/layout/VerticalCurvedList"/>
    <dgm:cxn modelId="{C5D83D70-54F6-473F-B499-02FBB491A1D7}" type="presOf" srcId="{B79F89EE-F49A-42C2-92DB-BC879396BDC8}" destId="{6BB83960-5F82-4E89-A819-AEB0B9C12D28}" srcOrd="0" destOrd="0" presId="urn:microsoft.com/office/officeart/2008/layout/VerticalCurvedList"/>
    <dgm:cxn modelId="{B6904455-074B-40BE-BC76-B2A1DE218655}" srcId="{E266ACBF-912F-41A9-99FD-B361F068FAC1}" destId="{3F44A2DD-B5BD-47F5-ABD1-CC059AA53AFA}" srcOrd="1" destOrd="0" parTransId="{A771B9DA-12DF-49BE-9D4F-8050045BF04B}" sibTransId="{8154EF4C-7227-4AB2-A88B-BAB1FC84AB83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23DD0FE8-5387-4168-99BF-04B2EB7BA22F}" type="presOf" srcId="{3F44A2DD-B5BD-47F5-ABD1-CC059AA53AFA}" destId="{443D7A18-942B-462E-A212-7889ED5C1E39}" srcOrd="0" destOrd="0" presId="urn:microsoft.com/office/officeart/2008/layout/VerticalCurvedList"/>
    <dgm:cxn modelId="{7FBBB9FA-9A72-45CD-B67D-C6B5BABC6556}" srcId="{E266ACBF-912F-41A9-99FD-B361F068FAC1}" destId="{E540EDE2-3BEB-4B02-9CF0-7B4468F5656D}" srcOrd="0" destOrd="0" parTransId="{9C199AF0-42DF-47B0-849D-EC7A22FD2B84}" sibTransId="{B79F89EE-F49A-42C2-92DB-BC879396BDC8}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C503EA98-B956-4ACE-9C03-5EA6C3E61BC3}" type="presParOf" srcId="{4161BE89-7263-46E0-B27B-C0BAF080DDE4}" destId="{03C311D4-AB06-405A-84AF-5AC8431D89D7}" srcOrd="1" destOrd="0" presId="urn:microsoft.com/office/officeart/2008/layout/VerticalCurvedList"/>
    <dgm:cxn modelId="{7D7C1FC3-9134-4FB4-B69F-FDA418329FDF}" type="presParOf" srcId="{4161BE89-7263-46E0-B27B-C0BAF080DDE4}" destId="{460EA7D1-F3E5-4E4C-A151-B170D6208146}" srcOrd="2" destOrd="0" presId="urn:microsoft.com/office/officeart/2008/layout/VerticalCurvedList"/>
    <dgm:cxn modelId="{DF4E8A68-20D1-46E8-A499-60D580D6B839}" type="presParOf" srcId="{460EA7D1-F3E5-4E4C-A151-B170D6208146}" destId="{4AC7CD36-64D5-40C6-89AD-705EA90679F0}" srcOrd="0" destOrd="0" presId="urn:microsoft.com/office/officeart/2008/layout/VerticalCurvedList"/>
    <dgm:cxn modelId="{542B9FFE-3E27-479A-AF96-045EAE91EE27}" type="presParOf" srcId="{4161BE89-7263-46E0-B27B-C0BAF080DDE4}" destId="{443D7A18-942B-462E-A212-7889ED5C1E39}" srcOrd="3" destOrd="0" presId="urn:microsoft.com/office/officeart/2008/layout/VerticalCurvedList"/>
    <dgm:cxn modelId="{D0F983EA-7A02-4294-A474-160ADBF2BC33}" type="presParOf" srcId="{4161BE89-7263-46E0-B27B-C0BAF080DDE4}" destId="{A93BD8CD-F61C-4223-A9AF-B846BC9B9D40}" srcOrd="4" destOrd="0" presId="urn:microsoft.com/office/officeart/2008/layout/VerticalCurvedList"/>
    <dgm:cxn modelId="{57F4F776-AE82-47ED-89CD-C631A22AF1B0}" type="presParOf" srcId="{A93BD8CD-F61C-4223-A9AF-B846BC9B9D40}" destId="{9FD0ECA8-8C86-4379-B7E4-3AC7419612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3266483" y="-502539"/>
          <a:ext cx="3895423" cy="3895423"/>
        </a:xfrm>
        <a:prstGeom prst="blockArc">
          <a:avLst>
            <a:gd name="adj1" fmla="val 18900000"/>
            <a:gd name="adj2" fmla="val 2700000"/>
            <a:gd name="adj3" fmla="val 554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F155-CA73-481D-A0E2-7FDECFB1412E}">
      <dsp:nvSpPr>
        <dsp:cNvPr id="0" name=""/>
        <dsp:cNvSpPr/>
      </dsp:nvSpPr>
      <dsp:spPr>
        <a:xfrm>
          <a:off x="329845" y="222209"/>
          <a:ext cx="5729504" cy="444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金錢的各種用途</a:t>
          </a:r>
          <a:endParaRPr lang="en-US" sz="1700" kern="1200" dirty="0"/>
        </a:p>
      </dsp:txBody>
      <dsp:txXfrm>
        <a:off x="329845" y="222209"/>
        <a:ext cx="5729504" cy="444650"/>
      </dsp:txXfrm>
    </dsp:sp>
    <dsp:sp modelId="{E2448376-E0E2-47D9-9D3E-7F6BFD5B08E6}">
      <dsp:nvSpPr>
        <dsp:cNvPr id="0" name=""/>
        <dsp:cNvSpPr/>
      </dsp:nvSpPr>
      <dsp:spPr>
        <a:xfrm>
          <a:off x="51939" y="166628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7B4E6-D79D-4BCB-AEA8-FAF9552FCED9}">
      <dsp:nvSpPr>
        <dsp:cNvPr id="0" name=""/>
        <dsp:cNvSpPr/>
      </dsp:nvSpPr>
      <dsp:spPr>
        <a:xfrm>
          <a:off x="584774" y="889301"/>
          <a:ext cx="5474575" cy="444650"/>
        </a:xfrm>
        <a:prstGeom prst="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儲蓄的重要性 </a:t>
          </a:r>
          <a:endParaRPr lang="en-US" altLang="zh-TW" sz="1700" b="1" kern="1200" dirty="0"/>
        </a:p>
      </dsp:txBody>
      <dsp:txXfrm>
        <a:off x="584774" y="889301"/>
        <a:ext cx="5474575" cy="444650"/>
      </dsp:txXfrm>
    </dsp:sp>
    <dsp:sp modelId="{400F81CA-AD15-4C52-BD87-05AF4FFA42D4}">
      <dsp:nvSpPr>
        <dsp:cNvPr id="0" name=""/>
        <dsp:cNvSpPr/>
      </dsp:nvSpPr>
      <dsp:spPr>
        <a:xfrm>
          <a:off x="306867" y="833720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70054-96FF-4788-8E10-989921085675}">
      <dsp:nvSpPr>
        <dsp:cNvPr id="0" name=""/>
        <dsp:cNvSpPr/>
      </dsp:nvSpPr>
      <dsp:spPr>
        <a:xfrm>
          <a:off x="584774" y="1556392"/>
          <a:ext cx="5474575" cy="444650"/>
        </a:xfrm>
        <a:prstGeom prst="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如何進行個人財務預算</a:t>
          </a:r>
          <a:endParaRPr lang="en-US" altLang="zh-TW" sz="1700" b="1" kern="1200" dirty="0"/>
        </a:p>
      </dsp:txBody>
      <dsp:txXfrm>
        <a:off x="584774" y="1556392"/>
        <a:ext cx="5474575" cy="444650"/>
      </dsp:txXfrm>
    </dsp:sp>
    <dsp:sp modelId="{6DF8D597-F058-4641-B247-3191500D1644}">
      <dsp:nvSpPr>
        <dsp:cNvPr id="0" name=""/>
        <dsp:cNvSpPr/>
      </dsp:nvSpPr>
      <dsp:spPr>
        <a:xfrm>
          <a:off x="306867" y="1500811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BBC5C-0C7F-419C-A33E-D0BF7336DC74}">
      <dsp:nvSpPr>
        <dsp:cNvPr id="0" name=""/>
        <dsp:cNvSpPr/>
      </dsp:nvSpPr>
      <dsp:spPr>
        <a:xfrm>
          <a:off x="329845" y="2223484"/>
          <a:ext cx="5729504" cy="444650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人生不同階段的財務需要</a:t>
          </a:r>
        </a:p>
      </dsp:txBody>
      <dsp:txXfrm>
        <a:off x="329845" y="2223484"/>
        <a:ext cx="5729504" cy="444650"/>
      </dsp:txXfrm>
    </dsp:sp>
    <dsp:sp modelId="{33FBEEFC-6383-4508-82BC-B21BC9A76FD7}">
      <dsp:nvSpPr>
        <dsp:cNvPr id="0" name=""/>
        <dsp:cNvSpPr/>
      </dsp:nvSpPr>
      <dsp:spPr>
        <a:xfrm>
          <a:off x="51939" y="2167903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3247486" y="-499651"/>
          <a:ext cx="3872856" cy="3872856"/>
        </a:xfrm>
        <a:prstGeom prst="blockArc">
          <a:avLst>
            <a:gd name="adj1" fmla="val 18900000"/>
            <a:gd name="adj2" fmla="val 2700000"/>
            <a:gd name="adj3" fmla="val 558"/>
          </a:avLst>
        </a:prstGeom>
        <a:noFill/>
        <a:ln w="1587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11D4-AB06-405A-84AF-5AC8431D89D7}">
      <dsp:nvSpPr>
        <dsp:cNvPr id="0" name=""/>
        <dsp:cNvSpPr/>
      </dsp:nvSpPr>
      <dsp:spPr>
        <a:xfrm>
          <a:off x="327981" y="220918"/>
          <a:ext cx="5731633" cy="44206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solidFill>
                <a:schemeClr val="bg1"/>
              </a:solidFill>
            </a:rPr>
            <a:t>信用卡是甚麼</a:t>
          </a:r>
          <a:r>
            <a:rPr lang="en-US" altLang="zh-TW" sz="1700" b="1" kern="1200" dirty="0">
              <a:solidFill>
                <a:schemeClr val="bg1"/>
              </a:solidFill>
            </a:rPr>
            <a:t>?</a:t>
          </a:r>
        </a:p>
      </dsp:txBody>
      <dsp:txXfrm>
        <a:off x="327981" y="220918"/>
        <a:ext cx="5731633" cy="442067"/>
      </dsp:txXfrm>
    </dsp:sp>
    <dsp:sp modelId="{4AC7CD36-64D5-40C6-89AD-705EA90679F0}">
      <dsp:nvSpPr>
        <dsp:cNvPr id="0" name=""/>
        <dsp:cNvSpPr/>
      </dsp:nvSpPr>
      <dsp:spPr>
        <a:xfrm>
          <a:off x="51689" y="165660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F4814-AE63-45B7-83D7-325524AAC405}">
      <dsp:nvSpPr>
        <dsp:cNvPr id="0" name=""/>
        <dsp:cNvSpPr/>
      </dsp:nvSpPr>
      <dsp:spPr>
        <a:xfrm>
          <a:off x="581429" y="884135"/>
          <a:ext cx="5478185" cy="442067"/>
        </a:xfrm>
        <a:prstGeom prst="rect">
          <a:avLst/>
        </a:prstGeom>
        <a:solidFill>
          <a:schemeClr val="accent6">
            <a:shade val="80000"/>
            <a:hueOff val="-54272"/>
            <a:satOff val="-308"/>
            <a:lumOff val="78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>
              <a:solidFill>
                <a:schemeClr val="bg1"/>
              </a:solidFill>
            </a:rPr>
            <a:t>借貸</a:t>
          </a:r>
          <a:r>
            <a:rPr lang="zh-TW" altLang="en-US" sz="1700" b="1" kern="1200" dirty="0">
              <a:solidFill>
                <a:schemeClr val="bg1"/>
              </a:solidFill>
            </a:rPr>
            <a:t>的代價和考慮因素</a:t>
          </a:r>
          <a:endParaRPr lang="en-US" altLang="zh-TW" sz="1700" b="1" kern="1200" dirty="0">
            <a:solidFill>
              <a:schemeClr val="bg1"/>
            </a:solidFill>
          </a:endParaRPr>
        </a:p>
      </dsp:txBody>
      <dsp:txXfrm>
        <a:off x="581429" y="884135"/>
        <a:ext cx="5478185" cy="442067"/>
      </dsp:txXfrm>
    </dsp:sp>
    <dsp:sp modelId="{52EBF4B5-A1CF-43E5-B23D-21E5EEF4457A}">
      <dsp:nvSpPr>
        <dsp:cNvPr id="0" name=""/>
        <dsp:cNvSpPr/>
      </dsp:nvSpPr>
      <dsp:spPr>
        <a:xfrm>
          <a:off x="305137" y="828876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54272"/>
              <a:satOff val="-308"/>
              <a:lumOff val="7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E9922-EB38-4467-B411-D27BC357DE73}">
      <dsp:nvSpPr>
        <dsp:cNvPr id="0" name=""/>
        <dsp:cNvSpPr/>
      </dsp:nvSpPr>
      <dsp:spPr>
        <a:xfrm>
          <a:off x="581429" y="1547351"/>
          <a:ext cx="5478185" cy="442067"/>
        </a:xfrm>
        <a:prstGeom prst="rect">
          <a:avLst/>
        </a:prstGeom>
        <a:solidFill>
          <a:schemeClr val="accent6">
            <a:shade val="80000"/>
            <a:hueOff val="-108544"/>
            <a:satOff val="-615"/>
            <a:lumOff val="157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solidFill>
                <a:schemeClr val="bg1"/>
              </a:solidFill>
            </a:rPr>
            <a:t>信用卡透支的雪球效應</a:t>
          </a:r>
        </a:p>
      </dsp:txBody>
      <dsp:txXfrm>
        <a:off x="581429" y="1547351"/>
        <a:ext cx="5478185" cy="442067"/>
      </dsp:txXfrm>
    </dsp:sp>
    <dsp:sp modelId="{7B943542-7D87-4690-B51E-F4025D7FA977}">
      <dsp:nvSpPr>
        <dsp:cNvPr id="0" name=""/>
        <dsp:cNvSpPr/>
      </dsp:nvSpPr>
      <dsp:spPr>
        <a:xfrm>
          <a:off x="305137" y="1492092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08544"/>
              <a:satOff val="-615"/>
              <a:lumOff val="1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CFABB-8624-427B-8D9E-975655247A95}">
      <dsp:nvSpPr>
        <dsp:cNvPr id="0" name=""/>
        <dsp:cNvSpPr/>
      </dsp:nvSpPr>
      <dsp:spPr>
        <a:xfrm>
          <a:off x="327981" y="2210567"/>
          <a:ext cx="5731633" cy="442067"/>
        </a:xfrm>
        <a:prstGeom prst="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>
              <a:solidFill>
                <a:schemeClr val="bg1"/>
              </a:solidFill>
            </a:rPr>
            <a:t>反思過度消費　實踐簡樸生活</a:t>
          </a:r>
          <a:endParaRPr lang="zh-TW" altLang="en-US" sz="1700" b="1" kern="1200" dirty="0">
            <a:solidFill>
              <a:schemeClr val="bg1"/>
            </a:solidFill>
          </a:endParaRPr>
        </a:p>
      </dsp:txBody>
      <dsp:txXfrm>
        <a:off x="327981" y="2210567"/>
        <a:ext cx="5731633" cy="442067"/>
      </dsp:txXfrm>
    </dsp:sp>
    <dsp:sp modelId="{071E4F61-2DAC-4700-9A48-874DC3ECBD65}">
      <dsp:nvSpPr>
        <dsp:cNvPr id="0" name=""/>
        <dsp:cNvSpPr/>
      </dsp:nvSpPr>
      <dsp:spPr>
        <a:xfrm>
          <a:off x="51689" y="2155309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4323818" y="-663282"/>
          <a:ext cx="5151461" cy="5151461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F155-CA73-481D-A0E2-7FDECFB1412E}">
      <dsp:nvSpPr>
        <dsp:cNvPr id="0" name=""/>
        <dsp:cNvSpPr/>
      </dsp:nvSpPr>
      <dsp:spPr>
        <a:xfrm>
          <a:off x="362443" y="238979"/>
          <a:ext cx="5682146" cy="4782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bg1"/>
              </a:solidFill>
            </a:rPr>
            <a:t>金融機構所提供的理財服務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2443" y="238979"/>
        <a:ext cx="5682146" cy="478265"/>
      </dsp:txXfrm>
    </dsp:sp>
    <dsp:sp modelId="{E2448376-E0E2-47D9-9D3E-7F6BFD5B08E6}">
      <dsp:nvSpPr>
        <dsp:cNvPr id="0" name=""/>
        <dsp:cNvSpPr/>
      </dsp:nvSpPr>
      <dsp:spPr>
        <a:xfrm>
          <a:off x="63527" y="179196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0FD16-9835-4D46-87AD-0942C1998084}">
      <dsp:nvSpPr>
        <dsp:cNvPr id="0" name=""/>
        <dsp:cNvSpPr/>
      </dsp:nvSpPr>
      <dsp:spPr>
        <a:xfrm>
          <a:off x="705154" y="956147"/>
          <a:ext cx="5339435" cy="478265"/>
        </a:xfrm>
        <a:prstGeom prst="rect">
          <a:avLst/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bg1"/>
              </a:solidFill>
            </a:rPr>
            <a:t>淺談投資與財富增值</a:t>
          </a:r>
          <a:endParaRPr lang="en-US" altLang="zh-TW" sz="1800" b="1" kern="1200" dirty="0">
            <a:solidFill>
              <a:schemeClr val="bg1"/>
            </a:solidFill>
          </a:endParaRPr>
        </a:p>
      </dsp:txBody>
      <dsp:txXfrm>
        <a:off x="705154" y="956147"/>
        <a:ext cx="5339435" cy="478265"/>
      </dsp:txXfrm>
    </dsp:sp>
    <dsp:sp modelId="{C945224C-0D91-4802-B6BE-F2E8EE184F4A}">
      <dsp:nvSpPr>
        <dsp:cNvPr id="0" name=""/>
        <dsp:cNvSpPr/>
      </dsp:nvSpPr>
      <dsp:spPr>
        <a:xfrm>
          <a:off x="406238" y="896364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3291"/>
              <a:satOff val="-11998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0BB2-C227-4425-8246-3D5F70E9B0C7}">
      <dsp:nvSpPr>
        <dsp:cNvPr id="0" name=""/>
        <dsp:cNvSpPr/>
      </dsp:nvSpPr>
      <dsp:spPr>
        <a:xfrm>
          <a:off x="810339" y="1673315"/>
          <a:ext cx="5234250" cy="478265"/>
        </a:xfrm>
        <a:prstGeom prst="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bg1"/>
              </a:solidFill>
            </a:rPr>
            <a:t>認識基本的投資工具 </a:t>
          </a:r>
          <a:r>
            <a:rPr lang="en-US" altLang="zh-TW" sz="1800" b="1" kern="1200" dirty="0" smtClean="0">
              <a:solidFill>
                <a:schemeClr val="bg1"/>
              </a:solidFill>
            </a:rPr>
            <a:t>(</a:t>
          </a:r>
          <a:r>
            <a:rPr lang="zh-TW" altLang="en-US" sz="1800" b="1" kern="1200" dirty="0" smtClean="0">
              <a:solidFill>
                <a:schemeClr val="bg1"/>
              </a:solidFill>
            </a:rPr>
            <a:t>股票和債券</a:t>
          </a:r>
          <a:r>
            <a:rPr lang="en-US" altLang="zh-TW" sz="1800" b="1" kern="1200" dirty="0" smtClean="0">
              <a:solidFill>
                <a:schemeClr val="bg1"/>
              </a:solidFill>
            </a:rPr>
            <a:t>)</a:t>
          </a:r>
          <a:endParaRPr lang="en-US" altLang="zh-TW" sz="1800" b="1" kern="1200" dirty="0">
            <a:solidFill>
              <a:schemeClr val="bg1"/>
            </a:solidFill>
          </a:endParaRPr>
        </a:p>
      </dsp:txBody>
      <dsp:txXfrm>
        <a:off x="810339" y="1673315"/>
        <a:ext cx="5234250" cy="478265"/>
      </dsp:txXfrm>
    </dsp:sp>
    <dsp:sp modelId="{7CEB977A-73A1-4F59-9FA6-C283E7A12578}">
      <dsp:nvSpPr>
        <dsp:cNvPr id="0" name=""/>
        <dsp:cNvSpPr/>
      </dsp:nvSpPr>
      <dsp:spPr>
        <a:xfrm>
          <a:off x="511423" y="1613532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5190-E9E6-4B9D-8AF3-6C6C71042DAB}">
      <dsp:nvSpPr>
        <dsp:cNvPr id="0" name=""/>
        <dsp:cNvSpPr/>
      </dsp:nvSpPr>
      <dsp:spPr>
        <a:xfrm>
          <a:off x="705154" y="2390484"/>
          <a:ext cx="5339435" cy="478265"/>
        </a:xfrm>
        <a:prstGeom prst="rect">
          <a:avLst/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bg1"/>
              </a:solidFill>
            </a:rPr>
            <a:t>風險與回報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705154" y="2390484"/>
        <a:ext cx="5339435" cy="478265"/>
      </dsp:txXfrm>
    </dsp:sp>
    <dsp:sp modelId="{D5D82565-F887-445C-A06C-62A0259E199C}">
      <dsp:nvSpPr>
        <dsp:cNvPr id="0" name=""/>
        <dsp:cNvSpPr/>
      </dsp:nvSpPr>
      <dsp:spPr>
        <a:xfrm>
          <a:off x="406238" y="2330700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9874"/>
              <a:satOff val="-35995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DB84B-C3EA-4D65-8F8D-94CBAD0A326A}">
      <dsp:nvSpPr>
        <dsp:cNvPr id="0" name=""/>
        <dsp:cNvSpPr/>
      </dsp:nvSpPr>
      <dsp:spPr>
        <a:xfrm>
          <a:off x="362443" y="3107652"/>
          <a:ext cx="5682146" cy="478265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bg1"/>
              </a:solidFill>
            </a:rPr>
            <a:t>投資者的責任與權利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362443" y="3107652"/>
        <a:ext cx="5682146" cy="478265"/>
      </dsp:txXfrm>
    </dsp:sp>
    <dsp:sp modelId="{2DEC455A-F993-45BD-BA2B-FCB08096C83D}">
      <dsp:nvSpPr>
        <dsp:cNvPr id="0" name=""/>
        <dsp:cNvSpPr/>
      </dsp:nvSpPr>
      <dsp:spPr>
        <a:xfrm>
          <a:off x="63527" y="3047869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2072669" y="-322629"/>
          <a:ext cx="2489613" cy="2489613"/>
        </a:xfrm>
        <a:prstGeom prst="blockArc">
          <a:avLst>
            <a:gd name="adj1" fmla="val 18900000"/>
            <a:gd name="adj2" fmla="val 2700000"/>
            <a:gd name="adj3" fmla="val 868"/>
          </a:avLst>
        </a:prstGeom>
        <a:noFill/>
        <a:ln w="1587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11D4-AB06-405A-84AF-5AC8431D89D7}">
      <dsp:nvSpPr>
        <dsp:cNvPr id="0" name=""/>
        <dsp:cNvSpPr/>
      </dsp:nvSpPr>
      <dsp:spPr>
        <a:xfrm>
          <a:off x="339038" y="263484"/>
          <a:ext cx="5747232" cy="52689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</a:rPr>
            <a:t>專題</a:t>
          </a:r>
          <a:r>
            <a:rPr lang="en-US" altLang="zh-TW" sz="2000" b="1" kern="1200" dirty="0">
              <a:solidFill>
                <a:schemeClr val="bg1"/>
              </a:solidFill>
            </a:rPr>
            <a:t>(</a:t>
          </a:r>
          <a:r>
            <a:rPr lang="zh-TW" altLang="en-US" sz="2000" b="1" kern="1200" dirty="0">
              <a:solidFill>
                <a:schemeClr val="bg1"/>
              </a:solidFill>
            </a:rPr>
            <a:t>一</a:t>
          </a:r>
          <a:r>
            <a:rPr lang="en-US" altLang="zh-TW" sz="2000" b="1" kern="1200" dirty="0">
              <a:solidFill>
                <a:schemeClr val="bg1"/>
              </a:solidFill>
            </a:rPr>
            <a:t>)</a:t>
          </a:r>
          <a:r>
            <a:rPr lang="zh-TW" altLang="en-US" sz="2000" b="1" kern="1200" dirty="0">
              <a:solidFill>
                <a:schemeClr val="bg1"/>
              </a:solidFill>
            </a:rPr>
            <a:t>：網上消費 </a:t>
          </a:r>
          <a:endParaRPr lang="en-US" altLang="zh-TW" sz="2000" b="1" kern="1200" dirty="0">
            <a:solidFill>
              <a:schemeClr val="bg1"/>
            </a:solidFill>
          </a:endParaRPr>
        </a:p>
      </dsp:txBody>
      <dsp:txXfrm>
        <a:off x="339038" y="263484"/>
        <a:ext cx="5747232" cy="526895"/>
      </dsp:txXfrm>
    </dsp:sp>
    <dsp:sp modelId="{4AC7CD36-64D5-40C6-89AD-705EA90679F0}">
      <dsp:nvSpPr>
        <dsp:cNvPr id="0" name=""/>
        <dsp:cNvSpPr/>
      </dsp:nvSpPr>
      <dsp:spPr>
        <a:xfrm>
          <a:off x="9728" y="197622"/>
          <a:ext cx="658619" cy="65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D7A18-942B-462E-A212-7889ED5C1E39}">
      <dsp:nvSpPr>
        <dsp:cNvPr id="0" name=""/>
        <dsp:cNvSpPr/>
      </dsp:nvSpPr>
      <dsp:spPr>
        <a:xfrm>
          <a:off x="339038" y="1053975"/>
          <a:ext cx="5747232" cy="526895"/>
        </a:xfrm>
        <a:prstGeom prst="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</a:rPr>
            <a:t>專題</a:t>
          </a:r>
          <a:r>
            <a:rPr lang="en-US" altLang="zh-TW" sz="2000" b="1" kern="1200" dirty="0">
              <a:solidFill>
                <a:schemeClr val="bg1"/>
              </a:solidFill>
            </a:rPr>
            <a:t>(</a:t>
          </a:r>
          <a:r>
            <a:rPr lang="zh-TW" altLang="en-US" sz="2000" b="1" kern="1200" dirty="0">
              <a:solidFill>
                <a:schemeClr val="bg1"/>
              </a:solidFill>
            </a:rPr>
            <a:t>二</a:t>
          </a:r>
          <a:r>
            <a:rPr lang="en-US" altLang="zh-TW" sz="2000" b="1" kern="1200" dirty="0">
              <a:solidFill>
                <a:schemeClr val="bg1"/>
              </a:solidFill>
            </a:rPr>
            <a:t>)</a:t>
          </a:r>
          <a:r>
            <a:rPr lang="zh-TW" altLang="en-US" sz="2000" b="1" kern="1200" dirty="0">
              <a:solidFill>
                <a:schemeClr val="bg1"/>
              </a:solidFill>
            </a:rPr>
            <a:t>：綠色消費和公平貿易消費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39038" y="1053975"/>
        <a:ext cx="5747232" cy="526895"/>
      </dsp:txXfrm>
    </dsp:sp>
    <dsp:sp modelId="{9FD0ECA8-8C86-4379-B7E4-3AC741961241}">
      <dsp:nvSpPr>
        <dsp:cNvPr id="0" name=""/>
        <dsp:cNvSpPr/>
      </dsp:nvSpPr>
      <dsp:spPr>
        <a:xfrm>
          <a:off x="9728" y="988113"/>
          <a:ext cx="658619" cy="65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66B5-63EF-40F3-BE1C-F501BA1AAA39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3C57-542E-4ECA-925F-F90D1EB18E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078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721A-471E-4257-B7F4-5B17B601A0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2E1F-F98F-4D42-99EB-54388805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ec.org.hk/web/common/pdf/smart_tips_on_insurance/Sherry_Tsai_Hiu_Wai.pdf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https://www.ifec.org.hk/web/common/pdf/smart_tips_on_insurance/Sherry_Tsai_Hiu_Wai.pdf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098D-F0FA-4D56-B94B-789F9AAC807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E319-61B5-4C82-9D0D-1B76B055194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C27A-0C21-44FA-A7B0-F95C02DB5F6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18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0E7-31D0-4125-B31E-1F023A245B30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0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23BE-0CF3-42EA-B96C-44D5438DB78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5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B8F9-94F0-4666-A0E5-8FD2E7BC12F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5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9361-3F2E-4374-B06D-C9C4A6F2DDB6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892-11E7-40FF-ACF7-76484C3AA11B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183-B1F6-4581-904E-19B12056BBB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95F2-ACDB-4F1E-856F-61AAEDEDDB9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3996-F5F3-4CEB-96C7-C4E348F2E19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D12D-1CB3-496C-A5C7-D8720EE0300F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B7C-07DD-47C9-A4FA-9DBBCD5D1E0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7968-F90E-4936-A832-C2F5BD90EE5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72B5-92B9-447C-9D28-18CFEDC7541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A661-9568-4D7B-9806-A7C02C9F644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8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ED3A-180A-47F3-841B-E558C43BB02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i.pinimg.com/236x/82/fb/2e/82fb2e2003b6b394beeffc4efcdb17c1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.wenweipo.com/2007/04/23/HK0704230014.htm" TargetMode="External"/><Relationship Id="rId2" Type="http://schemas.openxmlformats.org/officeDocument/2006/relationships/hyperlink" Target="http://paper.wenweipo.com/2005/10/12/HK051012000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P0UEvyQn3X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4-key-tasks/moral-civic/Newwebsite/moralbk.html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aping.org/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kaping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4-key-tasks/moral-civic/Newwebsite/moralbk.html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memory.hk/collections/oral_history/All_Items_OH/oha_63/bio/index_cht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b.gov.hk/tc/curriculum-development/4-key-tasks/moral-civic/Newwebsite/moralbk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4-key-tasks/moral-civic/Newwebsite/moralbk.html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hk.chiculture.net/0308/html/d09/0308d09.html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4-key-tasks/moral-civic/Newwebsite/moralbk.html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k.chiculture.net/0308/html/d09/0308d09.html" TargetMode="External"/><Relationship Id="rId2" Type="http://schemas.openxmlformats.org/officeDocument/2006/relationships/hyperlink" Target="https://www.hkmemory.hk/collections/oral_history/All_Items_OH/oha_63/bio/index_ch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iculture.net/0308/html/b05/0308b05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ifec.org.hk/web/tc/financial-products/insurance/basics/insurance-basics.pag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ifec.org.hk/web/tc/financial-products/insurance/basics/insurance-basics.pag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hyperlink" Target="https://www.ifec.org.hk/web/common/pdf/smart_tips_on_insurance/Sherry_Tsai_Hiu_Wai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6883" y="1394020"/>
            <a:ext cx="7921200" cy="226278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初中理財教育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en-US" altLang="zh-TW" sz="2000" b="1" dirty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sz="20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+mn-ea"/>
                <a:ea typeface="+mn-ea"/>
              </a:rPr>
              <a:t>(1) </a:t>
            </a:r>
            <a:r>
              <a:rPr lang="zh-TW" altLang="en-US" sz="4400" b="1" dirty="0">
                <a:solidFill>
                  <a:srgbClr val="00B050"/>
                </a:solidFill>
                <a:latin typeface="+mn-ea"/>
                <a:ea typeface="+mn-ea"/>
              </a:rPr>
              <a:t>消費、儲蓄與財務預算</a:t>
            </a:r>
            <a:endParaRPr lang="zh-HK" altLang="en-US" sz="44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3013" y="50083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HK" altLang="en-US" sz="2400" b="1" dirty="0">
                <a:solidFill>
                  <a:srgbClr val="0070C0"/>
                </a:solidFill>
              </a:rPr>
              <a:t>教育局</a:t>
            </a:r>
            <a:endParaRPr lang="en-US" altLang="zh-HK" sz="2400" b="1" dirty="0">
              <a:solidFill>
                <a:srgbClr val="0070C0"/>
              </a:solidFill>
            </a:endParaRPr>
          </a:p>
          <a:p>
            <a:pPr algn="r"/>
            <a:r>
              <a:rPr lang="zh-HK" altLang="en-US" sz="2400" b="1" dirty="0">
                <a:solidFill>
                  <a:srgbClr val="0070C0"/>
                </a:solidFill>
              </a:rPr>
              <a:t>課程發展處</a:t>
            </a:r>
            <a:endParaRPr lang="en-US" altLang="zh-HK" sz="2400" b="1" dirty="0">
              <a:solidFill>
                <a:srgbClr val="0070C0"/>
              </a:solidFill>
            </a:endParaRPr>
          </a:p>
          <a:p>
            <a:pPr algn="r"/>
            <a:r>
              <a:rPr lang="en-US" altLang="zh-TW" sz="2400" b="1" dirty="0">
                <a:solidFill>
                  <a:srgbClr val="0070C0"/>
                </a:solidFill>
              </a:rPr>
              <a:t>2020</a:t>
            </a:r>
            <a:r>
              <a:rPr lang="zh-TW" altLang="en-US" sz="2400" b="1" dirty="0">
                <a:solidFill>
                  <a:srgbClr val="0070C0"/>
                </a:solidFill>
              </a:rPr>
              <a:t>年</a:t>
            </a:r>
            <a:r>
              <a:rPr lang="en-US" altLang="zh-TW" sz="2400" b="1" dirty="0">
                <a:solidFill>
                  <a:srgbClr val="0070C0"/>
                </a:solidFill>
              </a:rPr>
              <a:t>7</a:t>
            </a:r>
            <a:r>
              <a:rPr lang="zh-TW" altLang="en-US" sz="2400" b="1" dirty="0">
                <a:solidFill>
                  <a:srgbClr val="0070C0"/>
                </a:solidFill>
              </a:rPr>
              <a:t>月</a:t>
            </a:r>
            <a:endParaRPr lang="en-US" altLang="zh-HK" sz="2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儲蓄的重要性 </a:t>
            </a:r>
            <a:r>
              <a:rPr lang="zh-TW" altLang="en-US" dirty="0">
                <a:latin typeface="+mn-ea"/>
                <a:ea typeface="+mn-ea"/>
              </a:rPr>
              <a:t/>
            </a: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7102" y="636796"/>
            <a:ext cx="6808375" cy="526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為何要儲蓄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?</a:t>
            </a:r>
            <a:endParaRPr lang="en-US" altLang="zh-HK" sz="3600" dirty="0">
              <a:latin typeface="+mn-ea"/>
              <a:ea typeface="+mn-ea"/>
            </a:endParaRPr>
          </a:p>
          <a:p>
            <a:pPr algn="just"/>
            <a:r>
              <a:rPr lang="zh-HK" altLang="zh-HK" sz="2200" dirty="0">
                <a:latin typeface="+mn-ea"/>
                <a:ea typeface="+mn-ea"/>
              </a:rPr>
              <a:t>有一天，陳小明和他的哥哥</a:t>
            </a:r>
            <a:r>
              <a:rPr lang="zh-TW" altLang="zh-HK" sz="2200" dirty="0">
                <a:latin typeface="+mn-ea"/>
                <a:ea typeface="+mn-ea"/>
              </a:rPr>
              <a:t>（</a:t>
            </a:r>
            <a:r>
              <a:rPr lang="zh-HK" altLang="zh-HK" sz="2200" dirty="0">
                <a:latin typeface="+mn-ea"/>
                <a:ea typeface="+mn-ea"/>
              </a:rPr>
              <a:t>陳大明）閒聊。陳大明發現原來弟弟很多時不知不覺便會把零用錢悉數用光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，沒有儲蓄</a:t>
            </a:r>
            <a:r>
              <a:rPr lang="zh-HK" altLang="zh-HK" sz="2200" dirty="0">
                <a:latin typeface="+mn-ea"/>
                <a:ea typeface="+mn-ea"/>
              </a:rPr>
              <a:t>。於是，</a:t>
            </a:r>
            <a:r>
              <a:rPr lang="zh-HK" altLang="en-US" sz="2200" dirty="0">
                <a:latin typeface="+mn-ea"/>
                <a:ea typeface="+mn-ea"/>
              </a:rPr>
              <a:t>陳大明</a:t>
            </a:r>
            <a:r>
              <a:rPr lang="zh-TW" altLang="en-US" sz="2200" dirty="0">
                <a:latin typeface="+mn-ea"/>
                <a:ea typeface="+mn-ea"/>
              </a:rPr>
              <a:t>便</a:t>
            </a:r>
            <a:r>
              <a:rPr lang="zh-TW" altLang="en-US" sz="2200" dirty="0">
                <a:latin typeface="+mn-ea"/>
              </a:rPr>
              <a:t>問了</a:t>
            </a:r>
            <a:r>
              <a:rPr lang="zh-HK" altLang="en-US" sz="2200" dirty="0">
                <a:latin typeface="+mn-ea"/>
                <a:ea typeface="+mn-ea"/>
              </a:rPr>
              <a:t>弟弟幾個問題，讓他自行反思儲蓄的重要性：</a:t>
            </a:r>
            <a:endParaRPr lang="en-US" sz="2200" dirty="0">
              <a:latin typeface="+mn-ea"/>
              <a:ea typeface="+mn-ea"/>
            </a:endParaRPr>
          </a:p>
          <a:p>
            <a:pPr lvl="1" algn="just"/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你試過遇到一些突發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事件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，需要向父母拿取額外的金錢應付開支嗎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？</a:t>
            </a:r>
            <a:endParaRPr lang="en-US" altLang="zh-TW" sz="2200" dirty="0">
              <a:solidFill>
                <a:srgbClr val="0070C0"/>
              </a:solidFill>
              <a:latin typeface="+mn-ea"/>
              <a:ea typeface="+mn-ea"/>
            </a:endParaRPr>
          </a:p>
          <a:p>
            <a:pPr lvl="1" algn="just"/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當你長大後，也可能會遇到一些突發事件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例如：生病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時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看醫生需要支付醫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療費用）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。如果你將收入全數花光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，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又沒有任何儲蓄，那可以怎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樣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解決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？</a:t>
            </a:r>
            <a:endParaRPr lang="en-US" altLang="zh-TW" sz="22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386" y="4785167"/>
            <a:ext cx="2692400" cy="1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37322" y="2630691"/>
            <a:ext cx="6370825" cy="3490976"/>
          </a:xfrm>
          <a:prstGeom prst="cloudCallout">
            <a:avLst>
              <a:gd name="adj1" fmla="val -51864"/>
              <a:gd name="adj2" fmla="val 6408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7103" y="636796"/>
            <a:ext cx="6944882" cy="526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為何要儲蓄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?</a:t>
            </a:r>
            <a:endParaRPr lang="en-US" altLang="zh-HK" sz="3600" dirty="0">
              <a:latin typeface="+mn-ea"/>
              <a:ea typeface="+mn-ea"/>
            </a:endParaRPr>
          </a:p>
          <a:p>
            <a:pPr lvl="1" algn="just"/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在人生的不同階段，都可能有</a:t>
            </a:r>
            <a:r>
              <a:rPr lang="zh-TW" altLang="en-US" sz="2200" dirty="0">
                <a:solidFill>
                  <a:srgbClr val="0070C0"/>
                </a:solidFill>
                <a:latin typeface="+mn-ea"/>
              </a:rPr>
              <a:t>一些想達到的目標（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例如：進修、結婚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、置業、退休保障），當中亦會涉及一定的開支。</a:t>
            </a:r>
            <a:r>
              <a:rPr lang="zh-HK" altLang="en-US" sz="2200" dirty="0">
                <a:solidFill>
                  <a:srgbClr val="0070C0"/>
                </a:solidFill>
                <a:latin typeface="+mn-ea"/>
                <a:ea typeface="+mn-ea"/>
              </a:rPr>
              <a:t>如果沒有儲蓄的習慣，這些目標能夠達成嗎</a:t>
            </a:r>
            <a:r>
              <a:rPr lang="zh-TW" altLang="en-US" sz="2200" dirty="0">
                <a:solidFill>
                  <a:srgbClr val="0070C0"/>
                </a:solidFill>
                <a:latin typeface="+mn-ea"/>
                <a:ea typeface="+mn-ea"/>
              </a:rPr>
              <a:t>？</a:t>
            </a:r>
            <a:endParaRPr lang="en-US" sz="2200" dirty="0">
              <a:solidFill>
                <a:srgbClr val="0070C0"/>
              </a:solidFill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8" y="3828607"/>
            <a:ext cx="2218673" cy="3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91" y="3305783"/>
            <a:ext cx="1413904" cy="108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圖片 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64" y="2845705"/>
            <a:ext cx="1037693" cy="11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圖片 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11" y="4194835"/>
            <a:ext cx="1640371" cy="12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llust-ch12_p2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60" y="3412763"/>
            <a:ext cx="1238084" cy="18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5231" y="521292"/>
            <a:ext cx="6944882" cy="526174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儲蓄有法</a:t>
            </a:r>
            <a:endParaRPr lang="en-US" sz="3600" dirty="0">
              <a:latin typeface="+mn-ea"/>
              <a:ea typeface="+mn-ea"/>
            </a:endParaRPr>
          </a:p>
          <a:p>
            <a:r>
              <a:rPr lang="zh-HK" altLang="en-US" sz="2200" dirty="0">
                <a:latin typeface="+mn-ea"/>
                <a:ea typeface="+mn-ea"/>
              </a:rPr>
              <a:t>正當陳小明若有所思，開始明日儲蓄的重要性</a:t>
            </a:r>
            <a:r>
              <a:rPr lang="zh-HK" altLang="zh-HK" sz="2200" dirty="0">
                <a:latin typeface="+mn-ea"/>
                <a:ea typeface="+mn-ea"/>
              </a:rPr>
              <a:t>，陳大明便建議弟弟培養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「先儲蓄，後消費」</a:t>
            </a:r>
            <a:r>
              <a:rPr lang="zh-HK" altLang="zh-HK" sz="2200" dirty="0">
                <a:latin typeface="+mn-ea"/>
                <a:ea typeface="+mn-ea"/>
              </a:rPr>
              <a:t>的習慣；每次收到零用錢後，先撥出一部分作為儲蓄，然後再計劃消費項目。</a:t>
            </a:r>
            <a:endParaRPr lang="zh-TW" altLang="zh-HK" sz="2200" dirty="0">
              <a:latin typeface="+mn-ea"/>
              <a:ea typeface="+mn-ea"/>
            </a:endParaRPr>
          </a:p>
          <a:p>
            <a:r>
              <a:rPr lang="zh-HK" altLang="zh-HK" sz="2200" dirty="0">
                <a:latin typeface="+mn-ea"/>
                <a:ea typeface="+mn-ea"/>
              </a:rPr>
              <a:t>人的慾望無窮，想買的東西很多，稍不留神便很容易花光收入，購買一些不必要的物品。運用「先儲蓄，後消費」的技</a:t>
            </a:r>
            <a:r>
              <a:rPr lang="zh-TW" altLang="zh-HK" sz="2200" dirty="0">
                <a:latin typeface="+mn-ea"/>
                <a:ea typeface="+mn-ea"/>
              </a:rPr>
              <a:t>巧</a:t>
            </a:r>
            <a:r>
              <a:rPr lang="zh-HK" altLang="zh-HK" sz="2200" dirty="0">
                <a:latin typeface="+mn-ea"/>
                <a:ea typeface="+mn-ea"/>
              </a:rPr>
              <a:t>，有助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維持儲蓄的紀律</a:t>
            </a:r>
            <a:r>
              <a:rPr lang="zh-HK" altLang="zh-HK" sz="2200" dirty="0">
                <a:latin typeface="+mn-ea"/>
                <a:ea typeface="+mn-ea"/>
              </a:rPr>
              <a:t>，以便達成長遠持續的儲蓄目標。</a:t>
            </a:r>
            <a:endParaRPr lang="zh-TW" altLang="zh-HK" sz="2200" dirty="0"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93" y="4309124"/>
            <a:ext cx="4926336" cy="23202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139348" y="2725284"/>
            <a:ext cx="6752404" cy="3728068"/>
          </a:xfrm>
          <a:prstGeom prst="cloudCallout">
            <a:avLst>
              <a:gd name="adj1" fmla="val -51864"/>
              <a:gd name="adj2" fmla="val 6408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4" y="3925961"/>
            <a:ext cx="2218673" cy="3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5231" y="521292"/>
            <a:ext cx="6944882" cy="526174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儲蓄大計</a:t>
            </a:r>
            <a:endParaRPr lang="en-US" sz="3600" dirty="0">
              <a:latin typeface="+mn-ea"/>
              <a:ea typeface="+mn-ea"/>
            </a:endParaRPr>
          </a:p>
          <a:p>
            <a:r>
              <a:rPr lang="zh-TW" altLang="en-US" sz="2200" dirty="0">
                <a:latin typeface="+mn-ea"/>
                <a:ea typeface="+mn-ea"/>
              </a:rPr>
              <a:t>在聽取了哥哥的建議後，</a:t>
            </a:r>
            <a:r>
              <a:rPr lang="zh-HK" altLang="en-US" sz="2200" dirty="0">
                <a:latin typeface="+mn-ea"/>
                <a:ea typeface="+mn-ea"/>
              </a:rPr>
              <a:t>陳小明</a:t>
            </a:r>
            <a:r>
              <a:rPr lang="zh-TW" altLang="en-US" sz="2200" dirty="0">
                <a:latin typeface="+mn-ea"/>
                <a:ea typeface="+mn-ea"/>
              </a:rPr>
              <a:t>決定開展他的儲蓄大計，將每星期</a:t>
            </a:r>
            <a:r>
              <a:rPr lang="en-US" altLang="zh-TW" sz="2200" dirty="0">
                <a:latin typeface="+mn-ea"/>
                <a:ea typeface="+mn-ea"/>
              </a:rPr>
              <a:t>$250</a:t>
            </a:r>
            <a:r>
              <a:rPr lang="zh-TW" altLang="en-US" sz="2200" dirty="0">
                <a:latin typeface="+mn-ea"/>
                <a:ea typeface="+mn-ea"/>
              </a:rPr>
              <a:t>零用錢的其中</a:t>
            </a:r>
            <a:r>
              <a:rPr lang="en-US" altLang="zh-TW" sz="2200" dirty="0">
                <a:latin typeface="+mn-ea"/>
                <a:ea typeface="+mn-ea"/>
              </a:rPr>
              <a:t>$150</a:t>
            </a:r>
            <a:r>
              <a:rPr lang="zh-TW" altLang="en-US" sz="2200" dirty="0">
                <a:latin typeface="+mn-ea"/>
                <a:ea typeface="+mn-ea"/>
              </a:rPr>
              <a:t>用作儲蓄，其餘則用作應付日常開支。</a:t>
            </a:r>
            <a:endParaRPr lang="en-US" altLang="zh-HK" sz="2200" dirty="0">
              <a:latin typeface="+mn-ea"/>
              <a:ea typeface="+mn-ea"/>
            </a:endParaRPr>
          </a:p>
          <a:p>
            <a:r>
              <a:rPr lang="zh-TW" altLang="en-US" sz="2200" dirty="0">
                <a:latin typeface="+mn-ea"/>
                <a:ea typeface="+mn-ea"/>
              </a:rPr>
              <a:t>你認為陳小明的儲蓄計劃能夠成功實踐嗎</a:t>
            </a:r>
            <a:r>
              <a:rPr lang="en-US" altLang="zh-TW" sz="2200" dirty="0">
                <a:latin typeface="+mn-ea"/>
                <a:ea typeface="+mn-ea"/>
              </a:rPr>
              <a:t>?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56" t="43162" r="19712" b="27060"/>
          <a:stretch/>
        </p:blipFill>
        <p:spPr>
          <a:xfrm>
            <a:off x="2439237" y="3557493"/>
            <a:ext cx="5751165" cy="2539558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911676" y="5476596"/>
            <a:ext cx="1058204" cy="1082059"/>
          </a:xfrm>
          <a:prstGeom prst="actionButtonHelp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2776" y="297117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$10</a:t>
            </a:r>
            <a:r>
              <a:rPr lang="en-US" altLang="zh-TW" b="1" dirty="0">
                <a:solidFill>
                  <a:srgbClr val="0070C0"/>
                </a:solidFill>
              </a:rPr>
              <a:t>0</a:t>
            </a:r>
            <a:r>
              <a:rPr lang="zh-TW" altLang="en-US" b="1" dirty="0">
                <a:solidFill>
                  <a:srgbClr val="0070C0"/>
                </a:solidFill>
              </a:rPr>
              <a:t>的預算足夠應付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陳小明的日常開支嗎</a:t>
            </a:r>
            <a:r>
              <a:rPr lang="en-US" altLang="zh-TW" b="1" dirty="0">
                <a:solidFill>
                  <a:srgbClr val="0070C0"/>
                </a:solidFill>
              </a:rPr>
              <a:t>??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70570" y="3645982"/>
            <a:ext cx="1933696" cy="1037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「</a:t>
            </a:r>
            <a: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  <a:t>SMART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」的儲蓄原則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80389" y="1461865"/>
            <a:ext cx="6581600" cy="5037256"/>
            <a:chOff x="1635422" y="1423364"/>
            <a:chExt cx="6581600" cy="5037256"/>
          </a:xfrm>
        </p:grpSpPr>
        <p:pic>
          <p:nvPicPr>
            <p:cNvPr id="3074" name="圖片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4" b="4457"/>
            <a:stretch>
              <a:fillRect/>
            </a:stretch>
          </p:blipFill>
          <p:spPr bwMode="auto">
            <a:xfrm>
              <a:off x="1635422" y="1423364"/>
              <a:ext cx="6581600" cy="503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546647" y="1905000"/>
              <a:ext cx="3717420" cy="4109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546647" y="2884071"/>
              <a:ext cx="3717420" cy="4109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507762" y="3863142"/>
              <a:ext cx="3717420" cy="4109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507762" y="4808029"/>
              <a:ext cx="3717420" cy="4109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507762" y="5752916"/>
              <a:ext cx="3717420" cy="4109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2" y="1453740"/>
            <a:ext cx="5724608" cy="49377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「</a:t>
            </a:r>
            <a: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  <a:t>SMART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」的儲蓄原則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34264" y="1264555"/>
            <a:ext cx="3359662" cy="2262382"/>
            <a:chOff x="5670083" y="1590439"/>
            <a:chExt cx="3359662" cy="2262382"/>
          </a:xfrm>
        </p:grpSpPr>
        <p:sp>
          <p:nvSpPr>
            <p:cNvPr id="4" name="Cloud Callout 3"/>
            <p:cNvSpPr/>
            <p:nvPr/>
          </p:nvSpPr>
          <p:spPr>
            <a:xfrm rot="378989">
              <a:off x="5670083" y="1590439"/>
              <a:ext cx="3359662" cy="2262382"/>
            </a:xfrm>
            <a:prstGeom prst="cloudCallout">
              <a:avLst>
                <a:gd name="adj1" fmla="val -37187"/>
                <a:gd name="adj2" fmla="val 51919"/>
              </a:avLst>
            </a:prstGeom>
            <a:gradFill>
              <a:gsLst>
                <a:gs pos="0">
                  <a:schemeClr val="bg2">
                    <a:tint val="90000"/>
                    <a:satMod val="92000"/>
                    <a:lumMod val="120000"/>
                  </a:schemeClr>
                </a:gs>
                <a:gs pos="100000">
                  <a:schemeClr val="bg2">
                    <a:shade val="98000"/>
                    <a:satMod val="120000"/>
                    <a:lumMod val="98000"/>
                  </a:schemeClr>
                </a:gs>
              </a:gsLst>
              <a:path path="circle">
                <a:fillToRect l="50000" t="50000" r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37170" y="2029134"/>
              <a:ext cx="26565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800" b="1" dirty="0">
                  <a:solidFill>
                    <a:srgbClr val="0070C0"/>
                  </a:solidFill>
                </a:rPr>
                <a:t>如何在日常生活中實踐相關原則</a:t>
              </a:r>
              <a:r>
                <a:rPr lang="en-US" sz="2800" b="1" dirty="0">
                  <a:solidFill>
                    <a:srgbClr val="0070C0"/>
                  </a:solidFill>
                </a:rPr>
                <a:t>?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55836" y="1010921"/>
            <a:ext cx="6653050" cy="457048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defTabSz="9144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關於儲蓄的一些反</a:t>
            </a:r>
            <a:r>
              <a:rPr lang="zh-TW" altLang="en-US" sz="3200" b="1" dirty="0" smtClean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思</a:t>
            </a:r>
            <a:r>
              <a:rPr lang="en-US" altLang="zh-TW" sz="3200" b="1" dirty="0" smtClean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zh-HK" altLang="en-US" sz="3200" b="1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  <a:p>
            <a:pPr marL="749300" lvl="0" indent="-4064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70C0"/>
                </a:solidFill>
              </a:rPr>
              <a:t>儲蓄是送給</a:t>
            </a:r>
            <a:r>
              <a:rPr lang="zh-TW" altLang="en-US" sz="2400" b="1" dirty="0">
                <a:solidFill>
                  <a:srgbClr val="0070C0"/>
                </a:solidFill>
              </a:rPr>
              <a:t>未來的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自己的一份禮物，讓我們有機會實現更多夢想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749300" indent="-4064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儲蓄是一個護身符，可以幫助我們應付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生活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中一些突發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或緊急事故</a:t>
            </a:r>
            <a:endParaRPr lang="zh-TW" altLang="en-US" sz="2400" b="1" dirty="0">
              <a:latin typeface="+mn-ea"/>
            </a:endParaRPr>
          </a:p>
          <a:p>
            <a:pPr marL="749300" marR="0" lvl="0" indent="-406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2400" b="1" dirty="0" smtClean="0">
                <a:solidFill>
                  <a:srgbClr val="0070C0"/>
                </a:solidFill>
              </a:rPr>
              <a:t>培養儲蓄的習慣</a:t>
            </a:r>
            <a:r>
              <a:rPr lang="zh-TW" altLang="en-US" sz="2400" b="1" dirty="0">
                <a:solidFill>
                  <a:srgbClr val="0070C0"/>
                </a:solidFill>
              </a:rPr>
              <a:t>，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也是對自律能力的一種訓練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749300" lvl="0" indent="-4064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常言道</a:t>
            </a:r>
            <a:r>
              <a:rPr lang="zh-TW" altLang="zh-HK" sz="2400" b="1" dirty="0">
                <a:solidFill>
                  <a:srgbClr val="0070C0"/>
                </a:solidFill>
                <a:latin typeface="+mn-ea"/>
              </a:rPr>
              <a:t>「</a:t>
            </a:r>
            <a:r>
              <a:rPr lang="zh-TW" altLang="en-US" sz="24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未雨綢繆</a:t>
            </a:r>
            <a:r>
              <a:rPr lang="zh-TW" altLang="en-US" sz="2400" b="1" dirty="0">
                <a:solidFill>
                  <a:srgbClr val="0070C0"/>
                </a:solidFill>
                <a:latin typeface="Helvetica" panose="020B0604020202020204" pitchFamily="34" charset="0"/>
              </a:rPr>
              <a:t>好過</a:t>
            </a:r>
            <a:r>
              <a:rPr lang="zh-TW" altLang="en-US" sz="24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臨渴掘井</a:t>
            </a:r>
            <a:r>
              <a:rPr lang="zh-TW" altLang="zh-HK" sz="2400" b="1" dirty="0" smtClean="0">
                <a:solidFill>
                  <a:srgbClr val="0070C0"/>
                </a:solidFill>
                <a:latin typeface="+mn-ea"/>
              </a:rPr>
              <a:t>」</a:t>
            </a:r>
            <a:r>
              <a:rPr lang="zh-TW" altLang="en-US" sz="24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，及早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養成儲蓄的習慣莫遲疑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749300" marR="0" lvl="0" indent="-406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TW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如何進行個人財務預算</a:t>
            </a:r>
            <a:r>
              <a:rPr lang="zh-TW" altLang="en-US" dirty="0">
                <a:latin typeface="+mn-ea"/>
                <a:ea typeface="+mn-ea"/>
              </a:rPr>
              <a:t/>
            </a: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1377" y="26518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活動二  </a:t>
            </a:r>
            <a: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如何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作預算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？ 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金錢管理技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巧</a:t>
            </a:r>
            <a:r>
              <a:rPr lang="zh-TW" altLang="zh-HK" dirty="0">
                <a:latin typeface="+mn-ea"/>
                <a:ea typeface="+mn-ea"/>
              </a:rPr>
              <a:t/>
            </a:r>
            <a:br>
              <a:rPr lang="zh-TW" altLang="zh-HK" dirty="0">
                <a:latin typeface="+mn-ea"/>
                <a:ea typeface="+mn-ea"/>
              </a:rPr>
            </a:b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52486" y="1421039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HK" sz="2200" dirty="0">
                <a:latin typeface="+mn-ea"/>
                <a:ea typeface="+mn-ea"/>
              </a:rPr>
              <a:t>你是否覺得零用錢總是不夠花？或許你有足夠的零用錢，但你有善用嗎？要將錢用得其所，確實是一件不容易的事，我們要</a:t>
            </a:r>
            <a:r>
              <a:rPr lang="zh-HK" altLang="zh-HK" sz="2200" b="1" dirty="0">
                <a:solidFill>
                  <a:srgbClr val="0070C0"/>
                </a:solidFill>
                <a:latin typeface="+mn-ea"/>
                <a:ea typeface="+mn-ea"/>
              </a:rPr>
              <a:t>平衡各方面的消費</a:t>
            </a:r>
            <a:r>
              <a:rPr lang="zh-HK" altLang="zh-HK" sz="2200" dirty="0">
                <a:latin typeface="+mn-ea"/>
                <a:ea typeface="+mn-ea"/>
              </a:rPr>
              <a:t>，為各項消費訂下優先次序，然後按預算作出取捨；</a:t>
            </a:r>
            <a:r>
              <a:rPr lang="zh-TW" altLang="en-US" sz="2200" dirty="0">
                <a:latin typeface="+mn-ea"/>
                <a:ea typeface="+mn-ea"/>
              </a:rPr>
              <a:t>另外，</a:t>
            </a:r>
            <a:r>
              <a:rPr lang="zh-TW" altLang="zh-HK" sz="2200" dirty="0">
                <a:latin typeface="+mn-ea"/>
                <a:ea typeface="+mn-ea"/>
              </a:rPr>
              <a:t>金錢</a:t>
            </a:r>
            <a:r>
              <a:rPr lang="zh-TW" altLang="en-US" sz="2200" dirty="0">
                <a:latin typeface="+mn-ea"/>
                <a:ea typeface="+mn-ea"/>
              </a:rPr>
              <a:t>亦</a:t>
            </a:r>
            <a:r>
              <a:rPr lang="zh-TW" altLang="zh-HK" sz="2200" dirty="0">
                <a:latin typeface="+mn-ea"/>
                <a:ea typeface="+mn-ea"/>
              </a:rPr>
              <a:t>可</a:t>
            </a:r>
            <a:r>
              <a:rPr lang="zh-TW" altLang="en-US" sz="2200" dirty="0">
                <a:latin typeface="+mn-ea"/>
                <a:ea typeface="+mn-ea"/>
              </a:rPr>
              <a:t>用作</a:t>
            </a:r>
            <a:r>
              <a:rPr lang="zh-TW" altLang="zh-HK" sz="2200" dirty="0">
                <a:latin typeface="+mn-ea"/>
                <a:ea typeface="+mn-ea"/>
              </a:rPr>
              <a:t>捐贈給有需要的人</a:t>
            </a:r>
            <a:r>
              <a:rPr lang="zh-HK" altLang="zh-HK" sz="2200" dirty="0">
                <a:latin typeface="+mn-ea"/>
                <a:ea typeface="+mn-ea"/>
              </a:rPr>
              <a:t>，以及進行</a:t>
            </a:r>
            <a:r>
              <a:rPr lang="zh-TW" altLang="zh-HK" sz="2200" dirty="0">
                <a:latin typeface="+mn-ea"/>
                <a:ea typeface="+mn-ea"/>
              </a:rPr>
              <a:t>投資令</a:t>
            </a:r>
            <a:r>
              <a:rPr lang="zh-HK" altLang="zh-HK" sz="2200" dirty="0">
                <a:latin typeface="+mn-ea"/>
                <a:ea typeface="+mn-ea"/>
              </a:rPr>
              <a:t>財富增值。</a:t>
            </a:r>
            <a:endParaRPr lang="zh-HK" altLang="en-US" sz="2200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1250" t="32479" r="18029" b="40299"/>
          <a:stretch/>
        </p:blipFill>
        <p:spPr>
          <a:xfrm>
            <a:off x="654523" y="3607615"/>
            <a:ext cx="8359601" cy="3143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9190" y="998482"/>
            <a:ext cx="8776138" cy="289034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16264279"/>
              </p:ext>
            </p:extLst>
          </p:nvPr>
        </p:nvGraphicFramePr>
        <p:xfrm>
          <a:off x="2627586" y="998482"/>
          <a:ext cx="6096000" cy="289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03896242"/>
              </p:ext>
            </p:extLst>
          </p:nvPr>
        </p:nvGraphicFramePr>
        <p:xfrm>
          <a:off x="2627586" y="3783726"/>
          <a:ext cx="6096000" cy="287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val 12"/>
          <p:cNvSpPr/>
          <p:nvPr/>
        </p:nvSpPr>
        <p:spPr>
          <a:xfrm>
            <a:off x="609600" y="1597574"/>
            <a:ext cx="2017986" cy="1954924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9966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7298" y="4322166"/>
            <a:ext cx="2017986" cy="1954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653" y="1971702"/>
            <a:ext cx="174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1. </a:t>
            </a:r>
            <a:r>
              <a:rPr lang="zh-TW" altLang="en-US" sz="2400" b="1" dirty="0">
                <a:solidFill>
                  <a:schemeClr val="bg1"/>
                </a:solidFill>
              </a:rPr>
              <a:t>消費、儲蓄與財務預算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158" y="4884129"/>
            <a:ext cx="155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2. </a:t>
            </a:r>
            <a:r>
              <a:rPr lang="zh-TW" altLang="en-US" sz="2400" b="1" dirty="0">
                <a:solidFill>
                  <a:schemeClr val="bg1"/>
                </a:solidFill>
              </a:rPr>
              <a:t>信用卡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與借貸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29952" y="262970"/>
            <a:ext cx="6589199" cy="75230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學與教資源目錄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共有四個主題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50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008166" y="1763440"/>
            <a:ext cx="3657600" cy="3657600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illust-ch10_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90" y="3858495"/>
            <a:ext cx="1565624" cy="220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630182" y="747944"/>
            <a:ext cx="6591985" cy="913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400" b="1" dirty="0"/>
              <a:t>2. </a:t>
            </a:r>
            <a:r>
              <a:rPr lang="zh-HK" altLang="en-US" sz="2400" b="1" dirty="0"/>
              <a:t>根據上表，以一圓形圖顯示你分配零用錢於不同類別</a:t>
            </a:r>
            <a:r>
              <a:rPr lang="zh-TW" altLang="en-US" sz="2400" b="1" dirty="0"/>
              <a:t>用途</a:t>
            </a:r>
            <a:r>
              <a:rPr lang="zh-HK" altLang="en-US" sz="2400" b="1" dirty="0"/>
              <a:t>的份額</a:t>
            </a:r>
            <a:endParaRPr lang="zh-HK" altLang="en-US" sz="2400" dirty="0">
              <a:latin typeface="+mn-ea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3561692" y="5635490"/>
            <a:ext cx="3418971" cy="64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b="1" dirty="0"/>
              <a:t>我使用零用錢的大計</a:t>
            </a:r>
            <a:endParaRPr lang="en-US" sz="2200" dirty="0"/>
          </a:p>
          <a:p>
            <a:pPr marL="0" indent="0">
              <a:buFont typeface="Wingdings 3" charset="2"/>
              <a:buNone/>
            </a:pPr>
            <a:endParaRPr lang="zh-HK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7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2247" y="470019"/>
            <a:ext cx="6902153" cy="5441203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zh-HK" altLang="zh-HK" sz="2200" b="1" dirty="0">
                <a:latin typeface="+mn-ea"/>
                <a:ea typeface="+mn-ea"/>
              </a:rPr>
              <a:t>定期記錄個人開支對我們有甚麼好處？</a:t>
            </a: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endParaRPr lang="en-US" altLang="zh-HK" sz="22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>
              <a:latin typeface="+mn-ea"/>
              <a:ea typeface="+mn-ea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zh-HK" altLang="zh-HK" sz="2200" b="1" dirty="0">
                <a:latin typeface="+mn-ea"/>
                <a:ea typeface="+mn-ea"/>
              </a:rPr>
              <a:t>承接第</a:t>
            </a:r>
            <a:r>
              <a:rPr lang="en-US" altLang="zh-HK" sz="2200" b="1" dirty="0">
                <a:latin typeface="+mn-ea"/>
                <a:ea typeface="+mn-ea"/>
              </a:rPr>
              <a:t>1</a:t>
            </a:r>
            <a:r>
              <a:rPr lang="zh-HK" altLang="zh-HK" sz="2200" b="1" dirty="0">
                <a:latin typeface="+mn-ea"/>
                <a:ea typeface="+mn-ea"/>
              </a:rPr>
              <a:t>題，在你日常的消費項目當中，除了一些「需要」的物品，另外有沒有一些「想要」購買的物品？試計劃並列出你在未來一個月的各項預計消費項目，並完成下表。</a:t>
            </a:r>
            <a:endParaRPr lang="zh-TW" altLang="zh-HK" sz="2200" dirty="0"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5443" y="1089028"/>
            <a:ext cx="6678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定期記錄個人開支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能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讓我們更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了解自己的消費習慣，以便控制個人的開支。在削減開支時，可以由佔總開支比重較高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及較不重要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的項目著手。</a:t>
            </a:r>
            <a:endParaRPr lang="zh-HK" altLang="en-US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9712" t="55982" r="16202" b="16580"/>
          <a:stretch/>
        </p:blipFill>
        <p:spPr>
          <a:xfrm>
            <a:off x="1250650" y="3846852"/>
            <a:ext cx="7665346" cy="26833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dirty="0">
                <a:solidFill>
                  <a:srgbClr val="0070C0"/>
                </a:solidFill>
                <a:latin typeface="+mn-ea"/>
                <a:ea typeface="+mn-ea"/>
              </a:rPr>
              <a:t>「收支管家 </a:t>
            </a:r>
            <a:r>
              <a:rPr lang="en-US" altLang="zh-HK">
                <a:solidFill>
                  <a:srgbClr val="0070C0"/>
                </a:solidFill>
                <a:latin typeface="+mn-ea"/>
                <a:ea typeface="+mn-ea"/>
                <a:cs typeface="Times New Roman" panose="02020603050405020304" pitchFamily="18" charset="0"/>
              </a:rPr>
              <a:t>─</a:t>
            </a:r>
            <a:r>
              <a:rPr lang="zh-HK" altLang="zh-HK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HK" altLang="zh-HK" dirty="0">
                <a:solidFill>
                  <a:srgbClr val="0070C0"/>
                </a:solidFill>
                <a:latin typeface="+mn-ea"/>
                <a:ea typeface="+mn-ea"/>
              </a:rPr>
              <a:t>錢家有道」</a:t>
            </a:r>
            <a:r>
              <a:rPr lang="en-US" altLang="zh-HK" dirty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HK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HK" altLang="zh-HK" dirty="0">
                <a:solidFill>
                  <a:srgbClr val="0070C0"/>
                </a:solidFill>
                <a:latin typeface="+mn-ea"/>
                <a:ea typeface="+mn-ea"/>
              </a:rPr>
              <a:t>手機應用程式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099" name="image7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2" y="5266433"/>
            <a:ext cx="1191799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8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33" y="5266433"/>
            <a:ext cx="11887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60335" y="3901699"/>
            <a:ext cx="660589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HK" altLang="zh-HK" sz="2200" kern="100" dirty="0">
                <a:latin typeface="+mn-ea"/>
              </a:rPr>
              <a:t>輸入活動二的收入和開支預算，再記錄未來一個月的實際收入和開支，一個月後再將兩者比較，以了解自</a:t>
            </a:r>
            <a:r>
              <a:rPr lang="zh-TW" altLang="zh-HK" sz="2200" kern="100" dirty="0">
                <a:latin typeface="+mn-ea"/>
              </a:rPr>
              <a:t>己</a:t>
            </a:r>
            <a:r>
              <a:rPr lang="zh-HK" altLang="zh-HK" sz="2200" kern="100" dirty="0">
                <a:latin typeface="+mn-ea"/>
              </a:rPr>
              <a:t>的消費習慣，並作更好的預算和計劃。</a:t>
            </a:r>
            <a:endParaRPr lang="zh-TW" altLang="zh-HK" sz="2200" kern="100" dirty="0">
              <a:latin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502" y="1882622"/>
            <a:ext cx="6247625" cy="1892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1221" y="6136621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Android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221" y="6238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31175" y="611122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iOS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36435" y="713813"/>
            <a:ext cx="7844381" cy="3108543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以下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是一些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善用金錢的小貼士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：</a:t>
            </a:r>
            <a:endParaRPr kumimoji="0" lang="zh-HK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749300" lvl="0" indent="-406400" defTabSz="914400">
              <a:spcAft>
                <a:spcPts val="600"/>
              </a:spcAft>
              <a:buFont typeface="+mj-lt"/>
              <a:buAutoNum type="arabicPeriod"/>
            </a:pP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列出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並記錄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收支項目，以了解和控制自己的開支，並調節開支和儲蓄的進度。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749300" lvl="0" indent="-406400" defTabSz="91440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訂下儲蓄大計，建立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「先儲蓄、後消費」的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習慣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749300" marR="0" lvl="0" indent="-406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分辨「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需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要」和「想要」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749300" marR="0" lvl="0" indent="-406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HK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參考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「</a:t>
            </a:r>
            <a:r>
              <a:rPr kumimoji="0" lang="en-US" altLang="zh-HK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SMART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」原則，訂下儲蓄目標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3429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zh-TW" altLang="en-US" sz="1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圖片 52" descr="89BC4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6" y="875711"/>
            <a:ext cx="558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雲朵形圖說文字 4"/>
          <p:cNvSpPr/>
          <p:nvPr/>
        </p:nvSpPr>
        <p:spPr>
          <a:xfrm>
            <a:off x="1631555" y="4042612"/>
            <a:ext cx="6536399" cy="2310062"/>
          </a:xfrm>
          <a:prstGeom prst="cloudCallout">
            <a:avLst>
              <a:gd name="adj1" fmla="val -44429"/>
              <a:gd name="adj2" fmla="val 5733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一些反思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r>
              <a:rPr lang="zh-TW" altLang="en-US" dirty="0" smtClean="0">
                <a:solidFill>
                  <a:srgbClr val="0070C0"/>
                </a:solidFill>
              </a:rPr>
              <a:t>當你從父母手中收到零用錢，開始計劃消費項目時，你</a:t>
            </a:r>
            <a:r>
              <a:rPr lang="zh-TW" altLang="en-US" dirty="0">
                <a:solidFill>
                  <a:srgbClr val="0070C0"/>
                </a:solidFill>
              </a:rPr>
              <a:t>會</a:t>
            </a:r>
            <a:r>
              <a:rPr lang="zh-TW" altLang="en-US" dirty="0" smtClean="0">
                <a:solidFill>
                  <a:srgbClr val="0070C0"/>
                </a:solidFill>
              </a:rPr>
              <a:t>感受到父母賺取收入的</a:t>
            </a:r>
            <a:r>
              <a:rPr lang="zh-TW" altLang="en-US" dirty="0">
                <a:solidFill>
                  <a:srgbClr val="0070C0"/>
                </a:solidFill>
              </a:rPr>
              <a:t>艱辛</a:t>
            </a:r>
            <a:r>
              <a:rPr lang="zh-TW" altLang="en-US" dirty="0" smtClean="0">
                <a:solidFill>
                  <a:srgbClr val="0070C0"/>
                </a:solidFill>
              </a:rPr>
              <a:t>、並感激他們為家庭付出</a:t>
            </a:r>
            <a:r>
              <a:rPr lang="zh-TW" altLang="en-US" dirty="0">
                <a:solidFill>
                  <a:srgbClr val="0070C0"/>
                </a:solidFill>
              </a:rPr>
              <a:t>的</a:t>
            </a:r>
            <a:r>
              <a:rPr lang="zh-TW" altLang="en-US" dirty="0" smtClean="0">
                <a:solidFill>
                  <a:srgbClr val="0070C0"/>
                </a:solidFill>
              </a:rPr>
              <a:t>努力嗎</a:t>
            </a:r>
            <a:r>
              <a:rPr lang="en-US" altLang="zh-TW" dirty="0" smtClean="0">
                <a:solidFill>
                  <a:srgbClr val="0070C0"/>
                </a:solidFill>
              </a:rPr>
              <a:t>?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5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人生不同階段的財務需要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9338" y="530106"/>
            <a:ext cx="6885062" cy="803038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活動三</a:t>
            </a:r>
            <a: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  <a:t>  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人生不同階段的財務需要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0176" y="1449936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zh-HK" altLang="zh-HK" sz="2200" dirty="0">
                <a:latin typeface="+mn-ea"/>
                <a:ea typeface="+mn-ea"/>
              </a:rPr>
              <a:t>在人生不同階段，我們都要確保有足夠金錢及掌握理財技巧，以應付各</a:t>
            </a:r>
            <a:r>
              <a:rPr lang="zh-TW" altLang="en-US" sz="2200" dirty="0">
                <a:latin typeface="+mn-ea"/>
                <a:ea typeface="+mn-ea"/>
              </a:rPr>
              <a:t>項</a:t>
            </a:r>
            <a:r>
              <a:rPr lang="zh-HK" altLang="zh-HK" sz="2200" dirty="0">
                <a:latin typeface="+mn-ea"/>
                <a:ea typeface="+mn-ea"/>
              </a:rPr>
              <a:t>人生大事。</a:t>
            </a:r>
            <a:endParaRPr lang="zh-TW" altLang="zh-HK" sz="22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HK" sz="2200" dirty="0">
                <a:latin typeface="+mn-ea"/>
                <a:ea typeface="+mn-ea"/>
              </a:rPr>
              <a:t> </a:t>
            </a:r>
            <a:endParaRPr lang="zh-TW" altLang="zh-HK" sz="2200" dirty="0">
              <a:latin typeface="+mn-ea"/>
              <a:ea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HK" altLang="zh-HK" sz="2200" dirty="0">
                <a:latin typeface="+mn-ea"/>
                <a:ea typeface="+mn-ea"/>
              </a:rPr>
              <a:t>陳大明一向重視財務規劃，除了已建立定期儲蓄的習慣，並將每月的部分收入用作投資</a:t>
            </a:r>
            <a:r>
              <a:rPr lang="zh-TW" altLang="en-US" sz="2200" dirty="0">
                <a:latin typeface="+mn-ea"/>
                <a:ea typeface="+mn-ea"/>
              </a:rPr>
              <a:t>，以求讓財富增值</a:t>
            </a:r>
            <a:r>
              <a:rPr lang="zh-HK" altLang="zh-HK" sz="2200" dirty="0">
                <a:latin typeface="+mn-ea"/>
                <a:ea typeface="+mn-ea"/>
              </a:rPr>
              <a:t>。</a:t>
            </a:r>
            <a:r>
              <a:rPr lang="zh-TW" altLang="en-US" sz="2200" dirty="0">
                <a:latin typeface="+mn-ea"/>
                <a:ea typeface="+mn-ea"/>
              </a:rPr>
              <a:t>下一頁</a:t>
            </a:r>
            <a:r>
              <a:rPr lang="zh-HK" altLang="zh-HK" sz="2200" dirty="0">
                <a:latin typeface="+mn-ea"/>
                <a:ea typeface="+mn-ea"/>
              </a:rPr>
              <a:t>是陳大明每月的個人預算</a:t>
            </a:r>
            <a:r>
              <a:rPr lang="zh-TW" altLang="en-US" sz="2200" dirty="0">
                <a:latin typeface="+mn-ea"/>
                <a:ea typeface="+mn-ea"/>
              </a:rPr>
              <a:t>。</a:t>
            </a:r>
            <a:endParaRPr lang="zh-TW" altLang="zh-HK" sz="2200" dirty="0">
              <a:latin typeface="+mn-ea"/>
              <a:ea typeface="+mn-ea"/>
            </a:endParaRP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illust-ch11_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7" y="4001391"/>
            <a:ext cx="2760974" cy="268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31" y="4172082"/>
            <a:ext cx="3265417" cy="2556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/>
          <a:stretch/>
        </p:blipFill>
        <p:spPr>
          <a:xfrm>
            <a:off x="5874566" y="3812911"/>
            <a:ext cx="2782137" cy="1702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06" y="809112"/>
            <a:ext cx="6724949" cy="59280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8406" y="179229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22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陳大明的</a:t>
            </a:r>
            <a:r>
              <a:rPr lang="zh-TW" altLang="zh-HK" sz="22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個人預算（每月）</a:t>
            </a:r>
            <a:endParaRPr lang="zh-HK" altLang="en-US" sz="2200" b="1" dirty="0"/>
          </a:p>
        </p:txBody>
      </p:sp>
      <p:sp>
        <p:nvSpPr>
          <p:cNvPr id="7" name="橢圓 6"/>
          <p:cNvSpPr/>
          <p:nvPr/>
        </p:nvSpPr>
        <p:spPr>
          <a:xfrm>
            <a:off x="5072345" y="4954879"/>
            <a:ext cx="735871" cy="432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5037490" y="5793978"/>
            <a:ext cx="858814" cy="396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233" y="4592275"/>
            <a:ext cx="413446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HK" sz="2200" b="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ea"/>
                <a:cs typeface="Times New Roman" panose="02020603050405020304" pitchFamily="18" charset="0"/>
              </a:rPr>
              <a:t>「保險」為生活中的突發事故</a:t>
            </a:r>
            <a:endParaRPr kumimoji="0" lang="en-US" altLang="zh-TW" sz="2200" b="0" i="0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HK" sz="2200" b="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ea"/>
                <a:cs typeface="Times New Roman" panose="02020603050405020304" pitchFamily="18" charset="0"/>
              </a:rPr>
              <a:t>及其他風險提供一些財務保障。</a:t>
            </a:r>
            <a:endParaRPr kumimoji="0" lang="zh-TW" altLang="zh-HK" sz="2200" b="0" i="0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ea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52750" y="5053264"/>
            <a:ext cx="463545" cy="173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2236" y="5535941"/>
            <a:ext cx="413446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本資源備有另一簡報</a:t>
            </a:r>
            <a:r>
              <a:rPr lang="zh-TW" altLang="en-US" sz="22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2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金融機構</a:t>
            </a:r>
            <a:r>
              <a:rPr lang="zh-TW" altLang="en-US" sz="2200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提供的服務和投資的基本</a:t>
            </a:r>
            <a:r>
              <a:rPr lang="zh-TW" altLang="en-US" sz="22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概念</a:t>
            </a:r>
            <a:r>
              <a:rPr lang="zh-TW" altLang="en-US" sz="22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22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簡介</a:t>
            </a:r>
            <a:r>
              <a:rPr lang="zh-TW" altLang="en-US" sz="2200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一些基本的投資工具</a:t>
            </a:r>
            <a:r>
              <a:rPr lang="zh-TW" altLang="zh-HK" sz="2200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54694" y="5899180"/>
            <a:ext cx="463545" cy="173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向左箭號 2">
            <a:hlinkClick r:id="rId3" action="ppaction://hlinksldjump"/>
          </p:cNvPr>
          <p:cNvSpPr/>
          <p:nvPr/>
        </p:nvSpPr>
        <p:spPr>
          <a:xfrm>
            <a:off x="5729782" y="4903658"/>
            <a:ext cx="1200489" cy="47246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了解更多</a:t>
            </a:r>
          </a:p>
        </p:txBody>
      </p:sp>
    </p:spTree>
    <p:extLst>
      <p:ext uri="{BB962C8B-B14F-4D97-AF65-F5344CB8AC3E}">
        <p14:creationId xmlns:p14="http://schemas.microsoft.com/office/powerpoint/2010/main" val="21337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人生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新階段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2415" y="1479665"/>
            <a:ext cx="6591985" cy="4431557"/>
          </a:xfrm>
        </p:spPr>
        <p:txBody>
          <a:bodyPr/>
          <a:lstStyle/>
          <a:p>
            <a:pPr marL="0" indent="0">
              <a:buNone/>
            </a:pPr>
            <a:r>
              <a:rPr lang="zh-HK" altLang="zh-HK" sz="2200" dirty="0">
                <a:latin typeface="+mn-ea"/>
                <a:ea typeface="+mn-ea"/>
              </a:rPr>
              <a:t>陳大明打算於一年後結婚，現正積極籌備婚禮。他預計婚禮各項目</a:t>
            </a:r>
            <a:r>
              <a:rPr lang="zh-TW" altLang="zh-HK" sz="2200" dirty="0">
                <a:latin typeface="+mn-ea"/>
                <a:ea typeface="+mn-ea"/>
              </a:rPr>
              <a:t>（</a:t>
            </a:r>
            <a:r>
              <a:rPr lang="zh-HK" altLang="zh-HK" sz="2200" dirty="0">
                <a:latin typeface="+mn-ea"/>
                <a:ea typeface="+mn-ea"/>
              </a:rPr>
              <a:t>包括：婚宴、攝影、租用禮服、蜜月旅行等</a:t>
            </a:r>
            <a:r>
              <a:rPr lang="zh-TW" altLang="zh-HK" sz="2200" dirty="0">
                <a:latin typeface="+mn-ea"/>
                <a:ea typeface="+mn-ea"/>
              </a:rPr>
              <a:t>）</a:t>
            </a:r>
            <a:r>
              <a:rPr lang="zh-HK" altLang="zh-HK" sz="2200" dirty="0">
                <a:latin typeface="+mn-ea"/>
                <a:ea typeface="+mn-ea"/>
              </a:rPr>
              <a:t>的總開支約為</a:t>
            </a:r>
            <a:r>
              <a:rPr lang="en-US" altLang="zh-HK" sz="2200" dirty="0">
                <a:latin typeface="+mn-ea"/>
                <a:ea typeface="+mn-ea"/>
              </a:rPr>
              <a:t>$30</a:t>
            </a:r>
            <a:r>
              <a:rPr lang="zh-HK" altLang="zh-HK" sz="2200" dirty="0">
                <a:latin typeface="+mn-ea"/>
                <a:ea typeface="+mn-ea"/>
              </a:rPr>
              <a:t>萬元，他和未婚妻將每人負擔一半的開支。另外，陳大明現時已有</a:t>
            </a:r>
            <a:r>
              <a:rPr lang="en-US" altLang="zh-HK" sz="2200" dirty="0">
                <a:latin typeface="+mn-ea"/>
                <a:ea typeface="+mn-ea"/>
              </a:rPr>
              <a:t>$8</a:t>
            </a:r>
            <a:r>
              <a:rPr lang="zh-HK" altLang="zh-HK" sz="2200" dirty="0">
                <a:latin typeface="+mn-ea"/>
                <a:ea typeface="+mn-ea"/>
              </a:rPr>
              <a:t>萬元的儲蓄，可用作支付婚禮的部分開支。</a:t>
            </a:r>
            <a:endParaRPr lang="en-US" altLang="zh-HK" sz="22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TW" sz="2200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r>
              <a:rPr lang="zh-HK" altLang="zh-HK" sz="2200" b="1" dirty="0">
                <a:latin typeface="+mn-ea"/>
                <a:ea typeface="+mn-ea"/>
              </a:rPr>
              <a:t>根據</a:t>
            </a:r>
            <a:r>
              <a:rPr lang="zh-TW" altLang="en-US" sz="2200" b="1" dirty="0">
                <a:latin typeface="+mn-ea"/>
                <a:ea typeface="+mn-ea"/>
              </a:rPr>
              <a:t>以</a:t>
            </a:r>
            <a:r>
              <a:rPr lang="zh-HK" altLang="zh-HK" sz="2200" b="1" dirty="0">
                <a:latin typeface="+mn-ea"/>
                <a:ea typeface="+mn-ea"/>
              </a:rPr>
              <a:t>上資料，陳大明有沒有足夠的金錢在一年後舉行婚禮？</a:t>
            </a:r>
            <a:endParaRPr lang="zh-TW" altLang="zh-HK" sz="2200" dirty="0">
              <a:latin typeface="+mn-ea"/>
              <a:ea typeface="+mn-ea"/>
            </a:endParaRPr>
          </a:p>
          <a:p>
            <a:pPr marL="0" indent="0">
              <a:buNone/>
            </a:pPr>
            <a:endParaRPr lang="zh-TW" altLang="zh-HK" sz="2200" dirty="0">
              <a:latin typeface="+mn-ea"/>
              <a:ea typeface="+mn-ea"/>
            </a:endParaRP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2749" y="4585500"/>
            <a:ext cx="6192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沒有。陳大明現有</a:t>
            </a:r>
            <a:r>
              <a:rPr lang="en-US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$8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萬儲蓄，加上未來一年的儲蓄</a:t>
            </a:r>
            <a:r>
              <a:rPr lang="zh-TW" altLang="en-US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（約</a:t>
            </a:r>
            <a:r>
              <a:rPr lang="en-US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$6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萬</a:t>
            </a:r>
            <a:r>
              <a:rPr lang="zh-TW" altLang="en-US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，他仍未能負擔</a:t>
            </a:r>
            <a:r>
              <a:rPr lang="en-US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$15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萬</a:t>
            </a:r>
            <a:r>
              <a:rPr lang="zh-TW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（＄</a:t>
            </a:r>
            <a:r>
              <a:rPr lang="en-US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30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萬的一半</a:t>
            </a:r>
            <a:r>
              <a:rPr lang="zh-TW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的婚禮開支。</a:t>
            </a:r>
            <a:endParaRPr lang="zh-HK" altLang="en-US" sz="22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7" name="Picture 3" descr="Bride Throwing the Bouquet: Free Scrapbooking Images.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407" y1="55862" x2="64407" y2="55862"/>
                        <a14:foregroundMark x1="91525" y1="52069" x2="91525" y2="52069"/>
                        <a14:foregroundMark x1="82203" y1="51379" x2="82203" y2="51379"/>
                        <a14:foregroundMark x1="73305" y1="50690" x2="73305" y2="50690"/>
                        <a14:foregroundMark x1="66102" y1="49310" x2="66102" y2="49310"/>
                        <a14:foregroundMark x1="55508" y1="51379" x2="55508" y2="51379"/>
                        <a14:foregroundMark x1="47034" y1="53103" x2="47034" y2="53103"/>
                        <a14:foregroundMark x1="58898" y1="58276" x2="58898" y2="58276"/>
                        <a14:foregroundMark x1="51695" y1="67586" x2="51695" y2="67586"/>
                        <a14:foregroundMark x1="42797" y1="72759" x2="42797" y2="72759"/>
                        <a14:foregroundMark x1="44915" y1="77931" x2="44915" y2="77931"/>
                        <a14:foregroundMark x1="49153" y1="79655" x2="49153" y2="79655"/>
                        <a14:foregroundMark x1="55085" y1="78621" x2="55508" y2="78621"/>
                        <a14:foregroundMark x1="61017" y1="77931" x2="61864" y2="78276"/>
                        <a14:foregroundMark x1="58475" y1="43448" x2="58475" y2="43448"/>
                        <a14:foregroundMark x1="62288" y1="43448" x2="62288" y2="43448"/>
                        <a14:foregroundMark x1="19068" y1="41379" x2="19068" y2="41379"/>
                        <a14:foregroundMark x1="19068" y1="44138" x2="19068" y2="44138"/>
                        <a14:foregroundMark x1="17797" y1="47586" x2="17797" y2="47586"/>
                        <a14:foregroundMark x1="17797" y1="49655" x2="17797" y2="49655"/>
                        <a14:foregroundMark x1="16949" y1="52414" x2="16949" y2="52414"/>
                        <a14:foregroundMark x1="16949" y1="54483" x2="16949" y2="54483"/>
                        <a14:foregroundMark x1="15254" y1="56207" x2="15254" y2="56207"/>
                        <a14:foregroundMark x1="13983" y1="58276" x2="13983" y2="58276"/>
                        <a14:foregroundMark x1="12288" y1="59310" x2="12288" y2="59310"/>
                        <a14:foregroundMark x1="16949" y1="20345" x2="16949" y2="20345"/>
                        <a14:foregroundMark x1="19915" y1="19310" x2="19915" y2="19310"/>
                        <a14:foregroundMark x1="22034" y1="19310" x2="22034" y2="19310"/>
                        <a14:foregroundMark x1="22881" y1="19655" x2="22881" y2="19655"/>
                        <a14:foregroundMark x1="25424" y1="19655" x2="25424" y2="19655"/>
                        <a14:foregroundMark x1="27119" y1="18621" x2="27119" y2="18621"/>
                        <a14:foregroundMark x1="27966" y1="17931" x2="27966" y2="17931"/>
                        <a14:foregroundMark x1="27966" y1="15172" x2="27966" y2="15172"/>
                        <a14:foregroundMark x1="26695" y1="13793" x2="26695" y2="13793"/>
                        <a14:foregroundMark x1="93644" y1="56897" x2="93644" y2="56897"/>
                        <a14:foregroundMark x1="21186" y1="10345" x2="21186" y2="10345"/>
                        <a14:foregroundMark x1="19068" y1="9655" x2="19068" y2="9655"/>
                        <a14:foregroundMark x1="13559" y1="9310" x2="13559" y2="9310"/>
                        <a14:foregroundMark x1="10593" y1="8276" x2="10593" y2="8276"/>
                        <a14:foregroundMark x1="36864" y1="10000" x2="36864" y2="10000"/>
                        <a14:foregroundMark x1="90254" y1="59310" x2="90254" y2="59310"/>
                        <a14:foregroundMark x1="86441" y1="60690" x2="86441" y2="60690"/>
                        <a14:foregroundMark x1="38983" y1="12759" x2="38983" y2="12759"/>
                        <a14:foregroundMark x1="84322" y1="63448" x2="84322" y2="63448"/>
                        <a14:foregroundMark x1="80932" y1="69310" x2="80932" y2="69310"/>
                        <a14:foregroundMark x1="81780" y1="67241" x2="81780" y2="67241"/>
                        <a14:foregroundMark x1="79661" y1="72759" x2="79661" y2="72759"/>
                        <a14:foregroundMark x1="76695" y1="74828" x2="76695" y2="74828"/>
                        <a14:foregroundMark x1="70763" y1="76897" x2="70763" y2="76897"/>
                        <a14:foregroundMark x1="66525" y1="77241" x2="66525" y2="77241"/>
                        <a14:foregroundMark x1="11017" y1="62069" x2="11017" y2="62069"/>
                        <a14:foregroundMark x1="13136" y1="64138" x2="13136" y2="64138"/>
                        <a14:foregroundMark x1="16949" y1="64483" x2="16949" y2="64483"/>
                        <a14:foregroundMark x1="20339" y1="65517" x2="20339" y2="65517"/>
                        <a14:foregroundMark x1="24153" y1="66552" x2="24153" y2="66552"/>
                        <a14:foregroundMark x1="27966" y1="67241" x2="28814" y2="67586"/>
                        <a14:foregroundMark x1="32203" y1="68276" x2="32203" y2="68276"/>
                        <a14:foregroundMark x1="9746" y1="22759" x2="9746" y2="22759"/>
                        <a14:foregroundMark x1="18644" y1="3793" x2="18644" y2="3793"/>
                        <a14:foregroundMark x1="18644" y1="5517" x2="18644" y2="5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0" y="4120056"/>
            <a:ext cx="2128659" cy="2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9418" y="324197"/>
            <a:ext cx="6871855" cy="547064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zh-HK" altLang="zh-HK" sz="2200" b="1" dirty="0">
                <a:latin typeface="+mn-ea"/>
                <a:ea typeface="+mn-ea"/>
              </a:rPr>
              <a:t>承上題，</a:t>
            </a:r>
            <a:r>
              <a:rPr lang="zh-TW" altLang="zh-HK" sz="2200" b="1" dirty="0">
                <a:latin typeface="+mn-ea"/>
                <a:ea typeface="+mn-ea"/>
              </a:rPr>
              <a:t>你會</a:t>
            </a:r>
            <a:r>
              <a:rPr lang="zh-HK" altLang="zh-HK" sz="2200" b="1" dirty="0">
                <a:latin typeface="+mn-ea"/>
                <a:ea typeface="+mn-ea"/>
              </a:rPr>
              <a:t>給予陳大明甚</a:t>
            </a:r>
            <a:r>
              <a:rPr lang="zh-TW" altLang="zh-HK" sz="2200" b="1" dirty="0">
                <a:latin typeface="+mn-ea"/>
                <a:ea typeface="+mn-ea"/>
              </a:rPr>
              <a:t>麼</a:t>
            </a:r>
            <a:r>
              <a:rPr lang="zh-HK" altLang="zh-HK" sz="2200" b="1" dirty="0">
                <a:latin typeface="+mn-ea"/>
                <a:ea typeface="+mn-ea"/>
              </a:rPr>
              <a:t>建議，以實行他的結婚大計？試</a:t>
            </a:r>
            <a:r>
              <a:rPr lang="zh-TW" altLang="zh-HK" sz="2200" b="1" dirty="0">
                <a:latin typeface="+mn-ea"/>
                <a:ea typeface="+mn-ea"/>
              </a:rPr>
              <a:t>列出</a:t>
            </a:r>
            <a:r>
              <a:rPr lang="zh-HK" altLang="zh-HK" sz="2200" b="1" dirty="0">
                <a:latin typeface="+mn-ea"/>
                <a:ea typeface="+mn-ea"/>
              </a:rPr>
              <a:t>兩個方法，並思考當中的利弊。</a:t>
            </a:r>
            <a:endParaRPr lang="zh-TW" altLang="zh-HK" sz="2200" dirty="0">
              <a:latin typeface="+mn-ea"/>
              <a:ea typeface="+mn-ea"/>
            </a:endParaRPr>
          </a:p>
          <a:p>
            <a:pPr>
              <a:buFont typeface="+mj-lt"/>
              <a:buAutoNum type="arabicPeriod" startAt="2"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2423" y="1149665"/>
            <a:ext cx="67388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縮減婚禮開支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例如：縮減婚宴規模和改到較便宜的婚宴場地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）：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可以如期舉行婚禮以及避免借貸和所涉及的利息開支，但新安排未必是最合心意的。</a:t>
            </a:r>
            <a:endParaRPr lang="en-US" altLang="zh-HK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縮減未來一年的日常開支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例如：減少娛樂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：可以如期舉行婚禮以及避免借貸和所涉及的利息開支，但要改變現時的生活模式。</a:t>
            </a:r>
            <a:endParaRPr lang="en-US" altLang="zh-HK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增加收入（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例如：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兼職）：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可以避免借貸和所涉及的利息開支，但會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減少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一些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私人時間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HK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出售部分投資項目：可以如期舉行婚禮，但會影響原本的投資計劃或延後達致投資目標。</a:t>
            </a:r>
            <a:endParaRPr lang="en-US" altLang="zh-HK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向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親友或銀行借貸：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可以如期舉行婚禮，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但要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負擔一筆債務和當中涉及利息開支，或</a:t>
            </a:r>
            <a:r>
              <a:rPr lang="zh-TW" altLang="en-US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會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影響與親友關係。</a:t>
            </a:r>
            <a:endParaRPr lang="en-US" altLang="zh-HK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延遲婚禮計劃：可以避免借貸和所涉及的利息開支，但可能會影響其他人生的計劃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例如：生育</a:t>
            </a:r>
            <a:r>
              <a:rPr lang="zh-TW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HK" altLang="zh-HK" sz="2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。 </a:t>
            </a:r>
            <a:endParaRPr lang="zh-HK" altLang="en-US" sz="2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：向名人學處世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b="1" dirty="0">
                <a:solidFill>
                  <a:srgbClr val="0070C0"/>
                </a:solidFill>
              </a:rPr>
              <a:t>	</a:t>
            </a:r>
            <a:r>
              <a:rPr lang="en-US" altLang="zh-TW" b="1" dirty="0" smtClean="0">
                <a:solidFill>
                  <a:srgbClr val="0070C0"/>
                </a:solidFill>
              </a:rPr>
              <a:t>		 </a:t>
            </a:r>
            <a:r>
              <a:rPr lang="zh-TW" altLang="en-US" b="1" dirty="0" smtClean="0">
                <a:solidFill>
                  <a:srgbClr val="00B050"/>
                </a:solidFill>
              </a:rPr>
              <a:t>價值觀教育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3799114" y="1274040"/>
            <a:ext cx="5072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587051" y="1854363"/>
            <a:ext cx="6223255" cy="3247351"/>
          </a:xfrm>
        </p:spPr>
        <p:txBody>
          <a:bodyPr>
            <a:normAutofit lnSpcReduction="10000"/>
          </a:bodyPr>
          <a:lstStyle/>
          <a:p>
            <a:pPr algn="just"/>
            <a:r>
              <a:rPr lang="zh-TW" altLang="en-US" sz="2400" b="1" dirty="0">
                <a:solidFill>
                  <a:srgbClr val="0070C0"/>
                </a:solidFill>
                <a:latin typeface="+mn-ea"/>
              </a:rPr>
              <a:t>理財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是一項重要的生活技能，與人生規劃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息息相關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然而，除了掌握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正確的理財方法和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技巧，我們還需要抱持正面的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</a:rPr>
              <a:t>價值觀和態度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，並養成良好的理財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</a:rPr>
              <a:t>習慣和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</a:rPr>
              <a:t>行為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，真正做到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</a:rPr>
              <a:t>「知行合一」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algn="just"/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你能從以下古今中外成功人士的經歷和故事中，在規劃人生方面獲得一些啟發嗎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? 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「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千里之行，始於足下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」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；坐言起行，就在今天！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17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627586" y="1001743"/>
          <a:ext cx="6096000" cy="382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627586" y="4761729"/>
          <a:ext cx="6096000" cy="184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574875" y="1545949"/>
            <a:ext cx="2017986" cy="1954924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9966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4678673"/>
            <a:ext cx="2017986" cy="1954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594" y="1802875"/>
            <a:ext cx="179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3. </a:t>
            </a:r>
            <a:r>
              <a:rPr lang="zh-TW" altLang="en-US" sz="2400" b="1" dirty="0">
                <a:solidFill>
                  <a:schemeClr val="bg1"/>
                </a:solidFill>
              </a:rPr>
              <a:t>金融機構提供的服務和投資的基本概念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29952" y="262970"/>
            <a:ext cx="7677414" cy="752303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學與教資源目錄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 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共有四個主題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73594" y="5252211"/>
            <a:ext cx="179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4. </a:t>
            </a:r>
            <a:r>
              <a:rPr lang="zh-TW" altLang="en-US" sz="2400" b="1" dirty="0">
                <a:solidFill>
                  <a:schemeClr val="bg1"/>
                </a:solidFill>
              </a:rPr>
              <a:t>個人理財專題探究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：向名人學處世 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B050"/>
                </a:solidFill>
              </a:rPr>
              <a:t>價值觀教育：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堅毅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164772" y="5217549"/>
            <a:ext cx="7173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資料來源：文匯報</a:t>
            </a:r>
            <a:endParaRPr lang="en-US" altLang="zh-TW" dirty="0" smtClean="0"/>
          </a:p>
          <a:p>
            <a:r>
              <a:rPr lang="en-US" altLang="zh-HK" dirty="0">
                <a:hlinkClick r:id="rId2"/>
              </a:rPr>
              <a:t>http://paper.wenweipo.com/2005/10/12/HK0510120006.htm</a:t>
            </a:r>
            <a:endParaRPr lang="en-US" altLang="zh-TW" dirty="0" smtClean="0"/>
          </a:p>
          <a:p>
            <a:r>
              <a:rPr lang="en-US" altLang="zh-HK" dirty="0">
                <a:hlinkClick r:id="rId3"/>
              </a:rPr>
              <a:t>http://</a:t>
            </a:r>
            <a:r>
              <a:rPr lang="en-US" altLang="zh-HK" dirty="0" smtClean="0">
                <a:hlinkClick r:id="rId3"/>
              </a:rPr>
              <a:t>paper.wenweipo.com/2007/04/23/HK0704230014.htm</a:t>
            </a:r>
            <a:endParaRPr lang="en-US" altLang="zh-HK" dirty="0" smtClean="0"/>
          </a:p>
          <a:p>
            <a:r>
              <a:rPr lang="zh-TW" altLang="en-US" dirty="0" smtClean="0"/>
              <a:t>圖片來源：香港電台</a:t>
            </a:r>
            <a:endParaRPr lang="en-US" altLang="zh-TW" dirty="0" smtClean="0"/>
          </a:p>
          <a:p>
            <a:r>
              <a:rPr lang="en-US" altLang="zh-HK" dirty="0">
                <a:hlinkClick r:id="rId4"/>
              </a:rPr>
              <a:t>https://www.youtube.com/watch?v=P0UEvyQn3X4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99114" y="1274040"/>
            <a:ext cx="5072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09601" y="1643372"/>
            <a:ext cx="4034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/>
              <a:t>前律政司司長黃仁龍</a:t>
            </a:r>
            <a:r>
              <a:rPr lang="zh-TW" altLang="en-US" sz="2000" dirty="0"/>
              <a:t>出身寒微，小時一家幾口居住在灣仔大王東街的板間房</a:t>
            </a:r>
            <a:r>
              <a:rPr lang="zh-TW" altLang="en-US" sz="2000" dirty="0" smtClean="0"/>
              <a:t>，靠父親在</a:t>
            </a:r>
            <a:r>
              <a:rPr lang="zh-TW" altLang="en-US" sz="2000" dirty="0"/>
              <a:t>街頭賣雪糕所得</a:t>
            </a:r>
            <a:r>
              <a:rPr lang="zh-TW" altLang="en-US" sz="2000" dirty="0" smtClean="0"/>
              <a:t>收入作為一家</a:t>
            </a:r>
            <a:r>
              <a:rPr lang="zh-TW" altLang="en-US" sz="2000" dirty="0"/>
              <a:t>主要的經濟來源</a:t>
            </a:r>
            <a:r>
              <a:rPr lang="zh-TW" altLang="en-US" sz="2000" dirty="0" smtClean="0"/>
              <a:t>。不過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黃仁龍並未因此而感到氣餒，他不但自幼</a:t>
            </a:r>
            <a:r>
              <a:rPr lang="zh-TW" altLang="en-US" sz="2000" dirty="0"/>
              <a:t>學習成績優異</a:t>
            </a:r>
            <a:r>
              <a:rPr lang="zh-TW" altLang="en-US" sz="2000" dirty="0" smtClean="0"/>
              <a:t>，更於</a:t>
            </a:r>
            <a:r>
              <a:rPr lang="en-US" altLang="zh-TW" sz="2000" dirty="0" smtClean="0"/>
              <a:t>2005-12</a:t>
            </a:r>
            <a:r>
              <a:rPr lang="zh-TW" altLang="en-US" sz="2000" dirty="0" smtClean="0"/>
              <a:t>年期間擔任香港特別行政區律</a:t>
            </a:r>
            <a:r>
              <a:rPr lang="zh-TW" altLang="en-US" sz="2000" dirty="0"/>
              <a:t>政司司長一</a:t>
            </a:r>
            <a:r>
              <a:rPr lang="zh-TW" altLang="en-US" sz="2000" dirty="0" smtClean="0"/>
              <a:t>職。</a:t>
            </a:r>
            <a:endParaRPr lang="en-US" altLang="zh-TW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609601" y="4201886"/>
            <a:ext cx="8262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在一次研討會中，他坦言雖然</a:t>
            </a:r>
            <a:r>
              <a:rPr lang="zh-TW" altLang="en-US" sz="2000" dirty="0"/>
              <a:t>家住唐樓的板間房，晚上每每受打麻將聲及電視機聲的「夾攻」，但這反而激發黃仁龍在學習上更加專注：「我對自己有要求，把握讀書及工作機會，以回報家人及老師對我的幫助。」</a:t>
            </a:r>
            <a:endParaRPr lang="zh-HK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5" y="1643371"/>
            <a:ext cx="4120240" cy="24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書卷 (水平) 4"/>
          <p:cNvSpPr/>
          <p:nvPr/>
        </p:nvSpPr>
        <p:spPr>
          <a:xfrm>
            <a:off x="594164" y="1381850"/>
            <a:ext cx="8323215" cy="3436219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：向名人學處世 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B050"/>
                </a:solidFill>
              </a:rPr>
              <a:t>價值觀教育：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堅毅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3799114" y="1274040"/>
            <a:ext cx="5072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33316" y="1976577"/>
            <a:ext cx="68449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HK" altLang="zh-HK" sz="2000" dirty="0"/>
              <a:t>擁有</a:t>
            </a:r>
            <a:r>
              <a:rPr lang="zh-HK" altLang="zh-HK" sz="2000" b="1" dirty="0">
                <a:solidFill>
                  <a:srgbClr val="0070C0"/>
                </a:solidFill>
              </a:rPr>
              <a:t>「堅毅」</a:t>
            </a:r>
            <a:r>
              <a:rPr lang="zh-HK" altLang="zh-HK" sz="2000" dirty="0"/>
              <a:t>的人意志堅定、勇敢、有毅力、敢於接受挑戰，當面對困難和挫折，仍會努力不懈，一往直前向目標進發，</a:t>
            </a:r>
            <a:r>
              <a:rPr lang="zh-HK" altLang="zh-HK" sz="2000" b="1" dirty="0">
                <a:solidFill>
                  <a:srgbClr val="0070C0"/>
                </a:solidFill>
              </a:rPr>
              <a:t>絕不輕言放棄</a:t>
            </a:r>
            <a:r>
              <a:rPr lang="zh-HK" altLang="zh-HK" sz="2000" dirty="0"/>
              <a:t>。「堅毅」，就像一顆夜明珠般，在黑暗中才能察覺到它的光亮，且能經得起時間的考驗</a:t>
            </a:r>
            <a:r>
              <a:rPr lang="zh-HK" altLang="zh-HK" sz="2000" dirty="0" smtClean="0"/>
              <a:t>。孟子</a:t>
            </a:r>
            <a:r>
              <a:rPr lang="zh-HK" altLang="zh-HK" sz="2000" dirty="0"/>
              <a:t>曰：「故天將降大任於斯人也，必先苦其心志，勞其筋骨，餓其體膚，空乏其身」。可想而知人生是需要</a:t>
            </a:r>
            <a:r>
              <a:rPr lang="zh-HK" altLang="zh-HK" sz="2000" b="1" dirty="0">
                <a:solidFill>
                  <a:srgbClr val="0070C0"/>
                </a:solidFill>
              </a:rPr>
              <a:t>經過磨練</a:t>
            </a:r>
            <a:r>
              <a:rPr lang="zh-HK" altLang="zh-HK" sz="2000" dirty="0"/>
              <a:t>，才可養成一顆堅毅的心，</a:t>
            </a:r>
            <a:r>
              <a:rPr lang="zh-HK" altLang="zh-HK" sz="2000" b="1" dirty="0">
                <a:solidFill>
                  <a:srgbClr val="0070C0"/>
                </a:solidFill>
              </a:rPr>
              <a:t>在社會上肩擔重任、發揮所長</a:t>
            </a:r>
            <a:r>
              <a:rPr lang="zh-HK" altLang="zh-HK" sz="2000" dirty="0"/>
              <a:t>。</a:t>
            </a:r>
            <a:endParaRPr lang="zh-TW" altLang="zh-HK" sz="2000" dirty="0"/>
          </a:p>
        </p:txBody>
      </p:sp>
      <p:sp>
        <p:nvSpPr>
          <p:cNvPr id="10" name="矩形 9"/>
          <p:cNvSpPr/>
          <p:nvPr/>
        </p:nvSpPr>
        <p:spPr>
          <a:xfrm>
            <a:off x="1109609" y="5165208"/>
            <a:ext cx="763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資料來源：教育局</a:t>
            </a:r>
            <a:r>
              <a:rPr lang="zh-TW" altLang="en-US" dirty="0"/>
              <a:t>「談</a:t>
            </a:r>
            <a:r>
              <a:rPr lang="en-US" altLang="zh-TW" dirty="0"/>
              <a:t>『</a:t>
            </a:r>
            <a:r>
              <a:rPr lang="zh-TW" altLang="en-US" dirty="0"/>
              <a:t>美德</a:t>
            </a:r>
            <a:r>
              <a:rPr lang="en-US" altLang="zh-TW" dirty="0"/>
              <a:t>』</a:t>
            </a:r>
            <a:r>
              <a:rPr lang="zh-TW" altLang="en-US" dirty="0"/>
              <a:t>．論</a:t>
            </a:r>
            <a:r>
              <a:rPr lang="en-US" altLang="zh-TW" dirty="0"/>
              <a:t>『</a:t>
            </a:r>
            <a:r>
              <a:rPr lang="zh-TW" altLang="en-US" dirty="0"/>
              <a:t>價值</a:t>
            </a:r>
            <a:r>
              <a:rPr lang="en-US" altLang="zh-TW" dirty="0"/>
              <a:t>』</a:t>
            </a:r>
            <a:r>
              <a:rPr lang="zh-TW" altLang="en-US" dirty="0"/>
              <a:t>德育教材手冊」</a:t>
            </a:r>
            <a:r>
              <a:rPr lang="zh-TW" altLang="en-US" dirty="0" smtClean="0"/>
              <a:t>網站</a:t>
            </a:r>
            <a:endParaRPr lang="en-US" altLang="zh-TW" dirty="0" smtClean="0">
              <a:hlinkClick r:id="rId2"/>
            </a:endParaRPr>
          </a:p>
          <a:p>
            <a:r>
              <a:rPr lang="en-US" altLang="zh-HK" dirty="0" smtClean="0">
                <a:hlinkClick r:id="rId3"/>
              </a:rPr>
              <a:t>https://www.edb.gov.hk/tc/curriculum-development/4-key-tasks/moral-civic/Newwebsite/moralbk.html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99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</a:t>
            </a:r>
            <a:r>
              <a:rPr lang="zh-TW" altLang="en-US" b="1" dirty="0">
                <a:solidFill>
                  <a:srgbClr val="0070C0"/>
                </a:solidFill>
              </a:rPr>
              <a:t>名人學處世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價值觀教育</a:t>
            </a:r>
            <a:r>
              <a:rPr lang="zh-TW" altLang="en-US" b="1" dirty="0" smtClean="0">
                <a:solidFill>
                  <a:srgbClr val="00B050"/>
                </a:solidFill>
              </a:rPr>
              <a:t>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關愛</a:t>
            </a:r>
            <a:r>
              <a:rPr lang="zh-TW" altLang="en-US" b="1" dirty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164772" y="4981400"/>
            <a:ext cx="7173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資料和圖片來源：</a:t>
            </a:r>
            <a:endParaRPr lang="en-US" altLang="zh-TW" dirty="0" smtClean="0"/>
          </a:p>
          <a:p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香港記憶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網站</a:t>
            </a:r>
            <a:endParaRPr lang="en-US" altLang="zh-TW" dirty="0"/>
          </a:p>
          <a:p>
            <a:r>
              <a:rPr lang="en-US" altLang="zh-HK" dirty="0" smtClean="0">
                <a:hlinkClick r:id="rId2"/>
              </a:rPr>
              <a:t>https</a:t>
            </a:r>
            <a:r>
              <a:rPr lang="en-US" altLang="zh-HK" dirty="0">
                <a:hlinkClick r:id="rId2"/>
              </a:rPr>
              <a:t>://</a:t>
            </a:r>
            <a:r>
              <a:rPr lang="en-US" altLang="zh-HK" dirty="0" smtClean="0">
                <a:hlinkClick r:id="rId2"/>
              </a:rPr>
              <a:t>www.hkmemory.hk/collections/oral_history/All_Items_OH/oha_63/bio/index_cht.html</a:t>
            </a:r>
            <a:endParaRPr lang="en-US" altLang="zh-HK" dirty="0" smtClean="0"/>
          </a:p>
          <a:p>
            <a:r>
              <a:rPr lang="zh-TW" altLang="en-US" dirty="0" smtClean="0"/>
              <a:t>田家炳基金會網站</a:t>
            </a:r>
            <a:endParaRPr lang="en-US" altLang="zh-HK" dirty="0" smtClean="0"/>
          </a:p>
          <a:p>
            <a:r>
              <a:rPr lang="en-US" altLang="zh-HK" dirty="0">
                <a:hlinkClick r:id="rId3"/>
              </a:rPr>
              <a:t>http://www.tinkaping.org/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65552" y="1600611"/>
            <a:ext cx="50727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/>
              <a:t>田家</a:t>
            </a:r>
            <a:r>
              <a:rPr lang="zh-TW" altLang="en-US" sz="2000" dirty="0"/>
              <a:t>炳</a:t>
            </a:r>
            <a:r>
              <a:rPr lang="zh-TW" altLang="en-US" sz="2000" dirty="0" smtClean="0"/>
              <a:t>，生</a:t>
            </a:r>
            <a:r>
              <a:rPr lang="zh-TW" altLang="en-US" sz="2000" dirty="0"/>
              <a:t>於故鄉廣東大埔，家族經營糧貨舖和瓦磘廠。童年在鄉下讀書，初中二時因父親離世，輟學接管家業。戰時在越南和印尼經商，和平後投身</a:t>
            </a:r>
            <a:r>
              <a:rPr lang="zh-TW" altLang="en-US" sz="2000" dirty="0" smtClean="0"/>
              <a:t>工業。</a:t>
            </a:r>
            <a:r>
              <a:rPr lang="en-US" altLang="zh-TW" sz="2000" dirty="0"/>
              <a:t>1958</a:t>
            </a:r>
            <a:r>
              <a:rPr lang="zh-TW" altLang="en-US" sz="2000" dirty="0"/>
              <a:t>年舉家從印尼移民香港，翌年在屯門購地填海，創辦田氏塑膠</a:t>
            </a:r>
            <a:r>
              <a:rPr lang="zh-TW" altLang="en-US" sz="2000" dirty="0" smtClean="0"/>
              <a:t>廠。</a:t>
            </a:r>
            <a:r>
              <a:rPr lang="en-US" altLang="zh-TW" sz="2000" dirty="0" smtClean="0"/>
              <a:t>1960</a:t>
            </a:r>
            <a:r>
              <a:rPr lang="zh-TW" altLang="en-US" sz="2000" dirty="0"/>
              <a:t>年代以來，興建多座廠廈，促進香港塑膠加工業的發展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1982</a:t>
            </a:r>
            <a:r>
              <a:rPr lang="zh-TW" altLang="en-US" sz="2000" dirty="0"/>
              <a:t>年，創立田家炳基金會，全心投入以教育為中心的慈善工作</a:t>
            </a:r>
            <a:r>
              <a:rPr lang="zh-TW" altLang="en-US" sz="2000" dirty="0" smtClean="0"/>
              <a:t>。</a:t>
            </a:r>
            <a:r>
              <a:rPr lang="zh-TW" altLang="en-US" sz="2000" dirty="0"/>
              <a:t>基金會以</a:t>
            </a:r>
            <a:r>
              <a:rPr lang="zh-TW" altLang="en-US" sz="2000" b="1" dirty="0">
                <a:solidFill>
                  <a:srgbClr val="0070C0"/>
                </a:solidFill>
              </a:rPr>
              <a:t>「興學育才，推廣文教，回饋社會，貢獻國家」</a:t>
            </a:r>
            <a:r>
              <a:rPr lang="zh-TW" altLang="en-US" sz="2000" dirty="0"/>
              <a:t>為創會宗旨，致力在兩岸四地捐辦社會公益事業，尤重教育，實踐「</a:t>
            </a:r>
            <a:r>
              <a:rPr lang="zh-TW" altLang="en-US" sz="2000" b="1" dirty="0">
                <a:solidFill>
                  <a:srgbClr val="0070C0"/>
                </a:solidFill>
              </a:rPr>
              <a:t>取諸社會、用於社會</a:t>
            </a:r>
            <a:r>
              <a:rPr lang="zh-TW" altLang="en-US" sz="2000" dirty="0"/>
              <a:t>」的信念。</a:t>
            </a:r>
          </a:p>
          <a:p>
            <a:pPr algn="just"/>
            <a:endParaRPr lang="zh-TW" altLang="en-US" sz="2000" dirty="0"/>
          </a:p>
        </p:txBody>
      </p:sp>
      <p:pic>
        <p:nvPicPr>
          <p:cNvPr id="1026" name="Picture 2" descr="https://www.hkmemory.hk/collections/oral_history/All_Items_OH/oha_63/bio/201107/W0201108045508599667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94" y="1662255"/>
            <a:ext cx="2411705" cy="24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95158" y="4099166"/>
            <a:ext cx="2897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田家炳博士</a:t>
            </a:r>
            <a:r>
              <a:rPr lang="en-US" altLang="zh-TW" dirty="0" smtClean="0"/>
              <a:t>(1919-2018)</a:t>
            </a:r>
          </a:p>
          <a:p>
            <a:r>
              <a:rPr lang="zh-TW" altLang="en-US" dirty="0" smtClean="0"/>
              <a:t>香港著名企業家和慈善家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557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378694" y="5531516"/>
            <a:ext cx="7173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/>
              <a:t>香港記憶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/>
              <a:t>網站</a:t>
            </a:r>
            <a:endParaRPr lang="en-US" altLang="zh-TW" dirty="0"/>
          </a:p>
          <a:p>
            <a:r>
              <a:rPr lang="en-US" altLang="zh-HK" dirty="0" smtClean="0">
                <a:hlinkClick r:id="rId2"/>
              </a:rPr>
              <a:t>https://www.hkmemory.hk/collections/oral_history/All_Items_OH/oha_63/bio/index_cht.html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49411" y="1646633"/>
            <a:ext cx="7432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田家</a:t>
            </a:r>
            <a:r>
              <a:rPr lang="zh-TW" altLang="en-US" sz="2000" dirty="0" smtClean="0"/>
              <a:t>炳博士從小</a:t>
            </a:r>
            <a:r>
              <a:rPr lang="zh-TW" altLang="en-US" sz="2000" dirty="0"/>
              <a:t>萌發工業救國思想，父親在家鄉開磚瓦磘廠，創造就業機會。工業可促進就業，發揮民智和民力。田家炳認為商業險詐，不合自己個性；廠家重視信譽，產品不能取巧</a:t>
            </a:r>
            <a:r>
              <a:rPr lang="zh-TW" altLang="en-US" sz="2000" dirty="0" smtClean="0"/>
              <a:t>。田家炳博士總結</a:t>
            </a:r>
            <a:r>
              <a:rPr lang="zh-TW" altLang="en-US" sz="2000" dirty="0"/>
              <a:t>自己早年營商經驗，覺得自己較別人關注伙伴和客戶的利益，</a:t>
            </a:r>
            <a:r>
              <a:rPr lang="zh-TW" altLang="en-US" sz="2000" b="1" dirty="0">
                <a:solidFill>
                  <a:srgbClr val="0070C0"/>
                </a:solidFill>
              </a:rPr>
              <a:t>堅信「利人必能利己」</a:t>
            </a:r>
            <a:r>
              <a:rPr lang="zh-TW" altLang="en-US" sz="2000" dirty="0" smtClean="0"/>
              <a:t>。在一次訪談中，田家炳博士被問及</a:t>
            </a:r>
            <a:r>
              <a:rPr lang="zh-TW" altLang="en-US" sz="2000" dirty="0"/>
              <a:t>覺不覺得自己年輕已經很會</a:t>
            </a:r>
            <a:r>
              <a:rPr lang="zh-TW" altLang="en-US" sz="2000" dirty="0" smtClean="0"/>
              <a:t>做生意，他如此回答：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 smtClean="0"/>
              <a:t>「是</a:t>
            </a:r>
            <a:r>
              <a:rPr lang="zh-TW" altLang="en-US" sz="2000" dirty="0"/>
              <a:t>，我覺得似乎我比別人進一步想如何把業務發展能更好，得到別人的信任。亦可以說因為有好的出發點，我自己本身亦不虛不假，盡量做到老老實實。對跟我來往的人，我很</a:t>
            </a:r>
            <a:r>
              <a:rPr lang="zh-TW" altLang="en-US" sz="2000" b="1" dirty="0">
                <a:solidFill>
                  <a:srgbClr val="0070C0"/>
                </a:solidFill>
              </a:rPr>
              <a:t>關心他的立場、利潤、方便，每事兼顧、尊重人的利益</a:t>
            </a:r>
            <a:r>
              <a:rPr lang="zh-TW" altLang="en-US" sz="2000" dirty="0"/>
              <a:t>，所以我覺得這是我數十年人生一個非常重要的好立場，隨時想着利人必能利己。」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</a:t>
            </a:r>
            <a:r>
              <a:rPr lang="zh-TW" altLang="en-US" b="1" dirty="0">
                <a:solidFill>
                  <a:srgbClr val="0070C0"/>
                </a:solidFill>
              </a:rPr>
              <a:t>名人學處世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價值觀教育</a:t>
            </a:r>
            <a:r>
              <a:rPr lang="zh-TW" altLang="en-US" b="1" dirty="0" smtClean="0">
                <a:solidFill>
                  <a:srgbClr val="00B050"/>
                </a:solidFill>
              </a:rPr>
              <a:t>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關愛</a:t>
            </a:r>
            <a:r>
              <a:rPr lang="zh-TW" altLang="en-US" b="1" dirty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</a:t>
            </a:r>
            <a:r>
              <a:rPr lang="zh-TW" altLang="en-US" b="1" dirty="0">
                <a:solidFill>
                  <a:srgbClr val="0070C0"/>
                </a:solidFill>
              </a:rPr>
              <a:t>名人學處世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價值觀教育</a:t>
            </a:r>
            <a:r>
              <a:rPr lang="zh-TW" altLang="en-US" b="1" dirty="0" smtClean="0">
                <a:solidFill>
                  <a:srgbClr val="00B050"/>
                </a:solidFill>
              </a:rPr>
              <a:t>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關愛</a:t>
            </a:r>
            <a:r>
              <a:rPr lang="zh-TW" altLang="en-US" b="1" dirty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501656" y="5058402"/>
            <a:ext cx="7173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</a:t>
            </a:r>
            <a:endParaRPr lang="en-US" altLang="zh-TW" dirty="0" smtClean="0"/>
          </a:p>
          <a:p>
            <a:r>
              <a:rPr lang="zh-TW" altLang="en-US" dirty="0" smtClean="0"/>
              <a:t>田家炳基金會網站</a:t>
            </a:r>
            <a:endParaRPr lang="en-US" altLang="zh-HK" dirty="0" smtClean="0"/>
          </a:p>
          <a:p>
            <a:r>
              <a:rPr lang="en-US" altLang="zh-HK" dirty="0">
                <a:hlinkClick r:id="rId2"/>
              </a:rPr>
              <a:t>http://www.tinkaping.org/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62252" y="1882191"/>
            <a:ext cx="6876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HK" sz="2000" dirty="0"/>
              <a:t>田家炳</a:t>
            </a:r>
            <a:r>
              <a:rPr lang="zh-HK" altLang="zh-HK" sz="2000" dirty="0"/>
              <a:t>博士</a:t>
            </a:r>
            <a:r>
              <a:rPr lang="zh-TW" altLang="zh-HK" sz="2000" dirty="0"/>
              <a:t>自五零年代末在香港創業即參與慈善工作，先後擔任博愛醫院與東華三院總理，七零年代更參與創辦仁愛堂。基金會的捐資是先從香港開始，後惠及廣東並延伸至全國三十四個省市區。基金會成立以來，田家炳博士和家族成員一直忘我參與，並結合社會各方的力量，推動基金會的慈善工作。至今，基金會在全國共資助了大學</a:t>
            </a:r>
            <a:r>
              <a:rPr lang="en-US" altLang="zh-HK" sz="2000" dirty="0"/>
              <a:t>93</a:t>
            </a:r>
            <a:r>
              <a:rPr lang="zh-TW" altLang="zh-HK" sz="2000" dirty="0"/>
              <a:t>所、中學</a:t>
            </a:r>
            <a:r>
              <a:rPr lang="en-US" altLang="zh-HK" sz="2000" dirty="0"/>
              <a:t>163</a:t>
            </a:r>
            <a:r>
              <a:rPr lang="zh-TW" altLang="zh-HK" sz="2000" dirty="0"/>
              <a:t>所、小學</a:t>
            </a:r>
            <a:r>
              <a:rPr lang="en-US" altLang="zh-HK" sz="2000" dirty="0"/>
              <a:t>42</a:t>
            </a:r>
            <a:r>
              <a:rPr lang="zh-TW" altLang="zh-HK" sz="2000" dirty="0"/>
              <a:t>所、專業學校及幼稚園</a:t>
            </a:r>
            <a:r>
              <a:rPr lang="en-US" altLang="zh-HK" sz="2000" dirty="0"/>
              <a:t>20</a:t>
            </a:r>
            <a:r>
              <a:rPr lang="zh-TW" altLang="zh-HK" sz="2000" dirty="0"/>
              <a:t>所、鄉村學校圖書室</a:t>
            </a:r>
            <a:r>
              <a:rPr lang="en-US" altLang="zh-HK" sz="2000" dirty="0"/>
              <a:t>1800</a:t>
            </a:r>
            <a:r>
              <a:rPr lang="zh-TW" altLang="zh-HK" sz="2000" dirty="0"/>
              <a:t>餘間。教育以外的項目計有醫院</a:t>
            </a:r>
            <a:r>
              <a:rPr lang="en-US" altLang="zh-HK" sz="2000" dirty="0"/>
              <a:t>29</a:t>
            </a:r>
            <a:r>
              <a:rPr lang="zh-TW" altLang="zh-HK" sz="2000" dirty="0"/>
              <a:t>所、橋樑及道路近</a:t>
            </a:r>
            <a:r>
              <a:rPr lang="en-US" altLang="zh-HK" sz="2000" dirty="0"/>
              <a:t>130</a:t>
            </a:r>
            <a:r>
              <a:rPr lang="zh-TW" altLang="zh-HK" sz="2000" dirty="0"/>
              <a:t>座，其他文娛民生項目二百多宗，受捐助單位不計其數</a:t>
            </a:r>
            <a:r>
              <a:rPr lang="zh-TW" altLang="zh-HK" sz="2000" dirty="0" smtClean="0"/>
              <a:t>。</a:t>
            </a:r>
            <a:endParaRPr lang="zh-TW" altLang="zh-HK" sz="2000" dirty="0"/>
          </a:p>
        </p:txBody>
      </p:sp>
    </p:spTree>
    <p:extLst>
      <p:ext uri="{BB962C8B-B14F-4D97-AF65-F5344CB8AC3E}">
        <p14:creationId xmlns:p14="http://schemas.microsoft.com/office/powerpoint/2010/main" val="24212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書卷 (水平) 8"/>
          <p:cNvSpPr/>
          <p:nvPr/>
        </p:nvSpPr>
        <p:spPr>
          <a:xfrm>
            <a:off x="416729" y="1025718"/>
            <a:ext cx="8323215" cy="461468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：向</a:t>
            </a:r>
            <a:r>
              <a:rPr lang="zh-TW" altLang="en-US" b="1" dirty="0">
                <a:solidFill>
                  <a:srgbClr val="0070C0"/>
                </a:solidFill>
              </a:rPr>
              <a:t>名人學處世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價值觀教育</a:t>
            </a:r>
            <a:r>
              <a:rPr lang="zh-TW" altLang="en-US" b="1" dirty="0" smtClean="0">
                <a:solidFill>
                  <a:srgbClr val="00B050"/>
                </a:solidFill>
              </a:rPr>
              <a:t>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關愛</a:t>
            </a:r>
            <a:r>
              <a:rPr lang="zh-TW" altLang="en-US" b="1" dirty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212351" y="1764997"/>
            <a:ext cx="71713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dirty="0"/>
              <a:t>「安得廣廈千萬間，大庇天下寒士俱</a:t>
            </a:r>
            <a:r>
              <a:rPr lang="zh-HK" altLang="zh-HK" sz="2000" dirty="0" smtClean="0"/>
              <a:t>歡顏</a:t>
            </a:r>
            <a:r>
              <a:rPr lang="zh-TW" altLang="en-US" sz="2000" dirty="0"/>
              <a:t>？</a:t>
            </a:r>
            <a:r>
              <a:rPr lang="zh-HK" altLang="zh-HK" sz="2000" dirty="0" smtClean="0"/>
              <a:t>風雨</a:t>
            </a:r>
            <a:r>
              <a:rPr lang="zh-HK" altLang="zh-HK" sz="2000" dirty="0"/>
              <a:t>不動安如山。嗚呼</a:t>
            </a:r>
            <a:r>
              <a:rPr lang="en-US" altLang="zh-HK" sz="2000" dirty="0"/>
              <a:t>!</a:t>
            </a:r>
            <a:r>
              <a:rPr lang="zh-HK" altLang="zh-HK" sz="2000" dirty="0"/>
              <a:t>何時眼前突兀見此</a:t>
            </a:r>
            <a:r>
              <a:rPr lang="zh-HK" altLang="zh-HK" sz="2000" dirty="0" smtClean="0"/>
              <a:t>屋</a:t>
            </a:r>
            <a:r>
              <a:rPr lang="zh-TW" altLang="en-US" sz="2000" dirty="0"/>
              <a:t>？</a:t>
            </a:r>
            <a:r>
              <a:rPr lang="zh-HK" altLang="zh-HK" sz="2000" dirty="0" smtClean="0"/>
              <a:t>吾</a:t>
            </a:r>
            <a:r>
              <a:rPr lang="zh-HK" altLang="zh-HK" sz="2000" dirty="0"/>
              <a:t>廬獨破受凍死亦足</a:t>
            </a:r>
            <a:r>
              <a:rPr lang="en-US" altLang="zh-HK" sz="2000" dirty="0"/>
              <a:t>! </a:t>
            </a:r>
            <a:r>
              <a:rPr lang="zh-HK" altLang="zh-HK" sz="2000" dirty="0"/>
              <a:t>」杜甫《茅屋為秋風所破歌》最後的幾句，充份體現詩人一份</a:t>
            </a:r>
            <a:r>
              <a:rPr lang="zh-HK" altLang="zh-HK" sz="2000" b="1" dirty="0">
                <a:solidFill>
                  <a:srgbClr val="0070C0"/>
                </a:solidFill>
              </a:rPr>
              <a:t>悲天憫人的情懷</a:t>
            </a:r>
            <a:r>
              <a:rPr lang="zh-HK" altLang="zh-HK" sz="2000" dirty="0"/>
              <a:t>：雖然居所被大風吹破，狼狽不堪，但仍願天下的貧苦大眾，都有穩固的房子居住，那麼自己凍死也心甘情願。</a:t>
            </a:r>
            <a:endParaRPr lang="zh-TW" altLang="zh-HK" sz="2000" dirty="0"/>
          </a:p>
          <a:p>
            <a:r>
              <a:rPr lang="en-US" altLang="zh-HK" sz="2000" dirty="0"/>
              <a:t> </a:t>
            </a:r>
            <a:endParaRPr lang="zh-TW" altLang="zh-HK" sz="2000" dirty="0"/>
          </a:p>
          <a:p>
            <a:r>
              <a:rPr lang="zh-HK" altLang="zh-HK" sz="2000" dirty="0"/>
              <a:t>甚麼是</a:t>
            </a:r>
            <a:r>
              <a:rPr lang="zh-HK" altLang="zh-HK" sz="2000" b="1" dirty="0">
                <a:solidFill>
                  <a:srgbClr val="0070C0"/>
                </a:solidFill>
              </a:rPr>
              <a:t>「關愛</a:t>
            </a:r>
            <a:r>
              <a:rPr lang="zh-HK" altLang="zh-HK" sz="2000" b="1" dirty="0" smtClean="0">
                <a:solidFill>
                  <a:srgbClr val="0070C0"/>
                </a:solidFill>
              </a:rPr>
              <a:t>」</a:t>
            </a:r>
            <a:r>
              <a:rPr lang="zh-TW" altLang="en-US" sz="2000" dirty="0" smtClean="0"/>
              <a:t>？</a:t>
            </a:r>
            <a:r>
              <a:rPr lang="zh-HK" altLang="zh-HK" sz="2000" dirty="0" smtClean="0"/>
              <a:t>這</a:t>
            </a:r>
            <a:r>
              <a:rPr lang="zh-HK" altLang="zh-HK" sz="2000" dirty="0"/>
              <a:t>是對別人</a:t>
            </a:r>
            <a:r>
              <a:rPr lang="zh-HK" altLang="zh-HK" sz="2000" dirty="0" smtClean="0"/>
              <a:t>福</a:t>
            </a:r>
            <a:r>
              <a:rPr lang="zh-TW" altLang="en-US" sz="2000" dirty="0"/>
              <a:t>祉</a:t>
            </a:r>
            <a:r>
              <a:rPr lang="zh-HK" altLang="zh-HK" sz="2000" dirty="0" smtClean="0"/>
              <a:t>一種</a:t>
            </a:r>
            <a:r>
              <a:rPr lang="zh-HK" altLang="zh-HK" sz="2000" dirty="0"/>
              <a:t>關心和感同身受的表現，將對方的苦與樂都視作是自己的，</a:t>
            </a:r>
            <a:r>
              <a:rPr lang="zh-HK" altLang="zh-HK" sz="2000" b="1" dirty="0">
                <a:solidFill>
                  <a:srgbClr val="0070C0"/>
                </a:solidFill>
              </a:rPr>
              <a:t>願意為改善別人的福祉作出努力和犧牲</a:t>
            </a:r>
            <a:r>
              <a:rPr lang="zh-HK" altLang="zh-HK" sz="2000" dirty="0"/>
              <a:t>，</a:t>
            </a:r>
            <a:r>
              <a:rPr lang="zh-HK" altLang="zh-HK" sz="2000" b="1" dirty="0">
                <a:solidFill>
                  <a:srgbClr val="0070C0"/>
                </a:solidFill>
              </a:rPr>
              <a:t>能用「關心」和「愛」去理解別人的處境</a:t>
            </a:r>
            <a:r>
              <a:rPr lang="zh-HK" altLang="zh-HK" sz="2000" dirty="0"/>
              <a:t>，並非僅限於以同情和理解的態度。</a:t>
            </a:r>
            <a:endParaRPr lang="zh-TW" altLang="zh-HK" sz="2000" dirty="0"/>
          </a:p>
        </p:txBody>
      </p:sp>
      <p:sp>
        <p:nvSpPr>
          <p:cNvPr id="8" name="矩形 7"/>
          <p:cNvSpPr/>
          <p:nvPr/>
        </p:nvSpPr>
        <p:spPr>
          <a:xfrm>
            <a:off x="1109609" y="5319212"/>
            <a:ext cx="763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資料來源：教育局</a:t>
            </a:r>
            <a:r>
              <a:rPr lang="zh-TW" altLang="en-US" dirty="0"/>
              <a:t>「談</a:t>
            </a:r>
            <a:r>
              <a:rPr lang="en-US" altLang="zh-TW" dirty="0"/>
              <a:t>『</a:t>
            </a:r>
            <a:r>
              <a:rPr lang="zh-TW" altLang="en-US" dirty="0"/>
              <a:t>美德</a:t>
            </a:r>
            <a:r>
              <a:rPr lang="en-US" altLang="zh-TW" dirty="0"/>
              <a:t>』</a:t>
            </a:r>
            <a:r>
              <a:rPr lang="zh-TW" altLang="en-US" dirty="0"/>
              <a:t>．論</a:t>
            </a:r>
            <a:r>
              <a:rPr lang="en-US" altLang="zh-TW" dirty="0"/>
              <a:t>『</a:t>
            </a:r>
            <a:r>
              <a:rPr lang="zh-TW" altLang="en-US" dirty="0"/>
              <a:t>價值</a:t>
            </a:r>
            <a:r>
              <a:rPr lang="en-US" altLang="zh-TW" dirty="0"/>
              <a:t>』</a:t>
            </a:r>
            <a:r>
              <a:rPr lang="zh-TW" altLang="en-US" dirty="0"/>
              <a:t>德育教材手冊」</a:t>
            </a:r>
            <a:r>
              <a:rPr lang="zh-TW" altLang="en-US" dirty="0" smtClean="0"/>
              <a:t>網站</a:t>
            </a:r>
            <a:endParaRPr lang="en-US" altLang="zh-TW" dirty="0" smtClean="0">
              <a:hlinkClick r:id="rId2"/>
            </a:endParaRPr>
          </a:p>
          <a:p>
            <a:r>
              <a:rPr lang="en-US" altLang="zh-HK" dirty="0" smtClean="0">
                <a:hlinkClick r:id="rId3"/>
              </a:rPr>
              <a:t>https://www.edb.gov.hk/tc/curriculum-development/4-key-tasks/moral-civic/Newwebsite/moralbk.html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49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zh-TW" altLang="en-US" b="1" dirty="0">
                <a:solidFill>
                  <a:srgbClr val="0070C0"/>
                </a:solidFill>
              </a:rPr>
              <a:t>向名人學處世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</a:t>
            </a:r>
            <a:r>
              <a:rPr lang="zh-TW" altLang="en-US" b="1" dirty="0" smtClean="0">
                <a:solidFill>
                  <a:srgbClr val="00B050"/>
                </a:solidFill>
              </a:rPr>
              <a:t>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承擔</a:t>
            </a:r>
            <a:r>
              <a:rPr lang="zh-TW" altLang="en-US" b="1" dirty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3799114" y="1274040"/>
            <a:ext cx="5072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96069" y="4055914"/>
            <a:ext cx="2897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比爾．蓋茨</a:t>
            </a:r>
            <a:r>
              <a:rPr lang="en-US" altLang="zh-TW" dirty="0" smtClean="0"/>
              <a:t>(Bill Gates)</a:t>
            </a:r>
            <a:r>
              <a:rPr lang="zh-TW" altLang="en-US" dirty="0" smtClean="0"/>
              <a:t>，美國著名企業家和慈善家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99114" y="1643372"/>
            <a:ext cx="49312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zh-HK" dirty="0" smtClean="0"/>
              <a:t>世界</a:t>
            </a:r>
            <a:r>
              <a:rPr lang="zh-TW" altLang="zh-HK" dirty="0"/>
              <a:t>上最貧困的</a:t>
            </a:r>
            <a:r>
              <a:rPr lang="en-US" altLang="zh-HK" dirty="0"/>
              <a:t>8</a:t>
            </a:r>
            <a:r>
              <a:rPr lang="zh-TW" altLang="zh-HK" dirty="0"/>
              <a:t>億</a:t>
            </a:r>
            <a:r>
              <a:rPr lang="zh-TW" altLang="zh-HK" dirty="0" smtClean="0"/>
              <a:t>人口</a:t>
            </a:r>
            <a:r>
              <a:rPr lang="zh-TW" altLang="en-US" dirty="0"/>
              <a:t>，</a:t>
            </a:r>
            <a:r>
              <a:rPr lang="zh-TW" altLang="zh-HK" dirty="0" smtClean="0"/>
              <a:t>最</a:t>
            </a:r>
            <a:r>
              <a:rPr lang="zh-TW" altLang="zh-HK" dirty="0"/>
              <a:t>需要的是</a:t>
            </a:r>
            <a:r>
              <a:rPr lang="zh-TW" altLang="zh-HK" dirty="0" smtClean="0"/>
              <a:t>醫療衛生設施</a:t>
            </a:r>
            <a:r>
              <a:rPr lang="zh-TW" altLang="en-US" dirty="0"/>
              <a:t>，</a:t>
            </a:r>
            <a:r>
              <a:rPr lang="zh-TW" altLang="zh-HK" dirty="0" smtClean="0"/>
              <a:t>而</a:t>
            </a:r>
            <a:r>
              <a:rPr lang="zh-TW" altLang="zh-HK" dirty="0"/>
              <a:t>不是手提電腦</a:t>
            </a:r>
            <a:r>
              <a:rPr lang="en-US" altLang="zh-HK" dirty="0"/>
              <a:t>!</a:t>
            </a:r>
            <a:r>
              <a:rPr lang="zh-TW" altLang="zh-HK" dirty="0"/>
              <a:t>」這是電腦軟件王國一微軟</a:t>
            </a:r>
            <a:r>
              <a:rPr lang="en-US" altLang="zh-HK" dirty="0"/>
              <a:t>(Microsoft)</a:t>
            </a:r>
            <a:r>
              <a:rPr lang="zh-TW" altLang="zh-HK" dirty="0"/>
              <a:t>公司</a:t>
            </a:r>
            <a:r>
              <a:rPr lang="zh-TW" altLang="zh-HK" dirty="0" smtClean="0"/>
              <a:t>董事長比爾蓋茨</a:t>
            </a:r>
            <a:r>
              <a:rPr lang="zh-TW" altLang="en-US" dirty="0" smtClean="0"/>
              <a:t>，</a:t>
            </a:r>
            <a:r>
              <a:rPr lang="zh-TW" altLang="zh-HK" dirty="0" smtClean="0"/>
              <a:t>在</a:t>
            </a:r>
            <a:r>
              <a:rPr lang="zh-TW" altLang="zh-HK" dirty="0"/>
              <a:t>美國西雅圖舉行《幫助第三世界國家使用電腦</a:t>
            </a:r>
            <a:r>
              <a:rPr lang="zh-TW" altLang="zh-HK" dirty="0" smtClean="0"/>
              <a:t>》大會</a:t>
            </a:r>
            <a:r>
              <a:rPr lang="zh-TW" altLang="zh-HK" dirty="0"/>
              <a:t>上發表的</a:t>
            </a:r>
            <a:r>
              <a:rPr lang="zh-TW" altLang="zh-HK" dirty="0" smtClean="0"/>
              <a:t>講話</a:t>
            </a:r>
            <a:r>
              <a:rPr lang="zh-TW" altLang="en-US" dirty="0"/>
              <a:t>；</a:t>
            </a:r>
            <a:r>
              <a:rPr lang="zh-TW" altLang="zh-HK" dirty="0" smtClean="0"/>
              <a:t>「</a:t>
            </a:r>
            <a:r>
              <a:rPr lang="zh-TW" altLang="zh-HK" dirty="0"/>
              <a:t>那些天真地以為發展中國家可以從電子商務中得到好處的</a:t>
            </a:r>
            <a:r>
              <a:rPr lang="zh-TW" altLang="zh-HK" dirty="0" smtClean="0"/>
              <a:t>人</a:t>
            </a:r>
            <a:r>
              <a:rPr lang="zh-TW" altLang="en-US" dirty="0"/>
              <a:t>，</a:t>
            </a:r>
            <a:r>
              <a:rPr lang="zh-TW" altLang="zh-HK" dirty="0" smtClean="0"/>
              <a:t>根本</a:t>
            </a:r>
            <a:r>
              <a:rPr lang="zh-TW" altLang="zh-HK" dirty="0"/>
              <a:t>不知道每天收入只有</a:t>
            </a:r>
            <a:r>
              <a:rPr lang="en-US" altLang="zh-HK" dirty="0"/>
              <a:t>1</a:t>
            </a:r>
            <a:r>
              <a:rPr lang="zh-TW" altLang="zh-HK" dirty="0" smtClean="0"/>
              <a:t>美元</a:t>
            </a:r>
            <a:r>
              <a:rPr lang="zh-TW" altLang="en-US" dirty="0"/>
              <a:t>，</a:t>
            </a:r>
            <a:r>
              <a:rPr lang="zh-TW" altLang="zh-HK" dirty="0" smtClean="0"/>
              <a:t>且</a:t>
            </a:r>
            <a:r>
              <a:rPr lang="zh-TW" altLang="zh-HK" dirty="0"/>
              <a:t>家中缺水少電</a:t>
            </a:r>
            <a:r>
              <a:rPr lang="zh-TW" altLang="zh-HK" dirty="0" smtClean="0"/>
              <a:t>的人</a:t>
            </a:r>
            <a:r>
              <a:rPr lang="zh-TW" altLang="zh-HK" dirty="0"/>
              <a:t>是怎樣過日子。」蓋茨亦不是</a:t>
            </a:r>
            <a:r>
              <a:rPr lang="zh-TW" altLang="zh-HK" dirty="0" smtClean="0"/>
              <a:t>空談</a:t>
            </a:r>
            <a:r>
              <a:rPr lang="zh-TW" altLang="en-US" dirty="0"/>
              <a:t>，</a:t>
            </a:r>
            <a:r>
              <a:rPr lang="zh-TW" altLang="zh-HK" dirty="0" smtClean="0"/>
              <a:t>他</a:t>
            </a:r>
            <a:r>
              <a:rPr lang="zh-TW" altLang="zh-HK" dirty="0"/>
              <a:t>從自己的基金會</a:t>
            </a:r>
            <a:r>
              <a:rPr lang="en-US" altLang="zh-HK" dirty="0" smtClean="0"/>
              <a:t>210</a:t>
            </a:r>
            <a:r>
              <a:rPr lang="zh-TW" altLang="zh-HK" dirty="0" smtClean="0"/>
              <a:t>億美元捐款</a:t>
            </a:r>
            <a:r>
              <a:rPr lang="zh-TW" altLang="zh-HK" dirty="0"/>
              <a:t>中的</a:t>
            </a:r>
            <a:r>
              <a:rPr lang="zh-TW" altLang="zh-HK" dirty="0" smtClean="0"/>
              <a:t>三分之二</a:t>
            </a:r>
            <a:r>
              <a:rPr lang="zh-TW" altLang="en-US" dirty="0"/>
              <a:t>，</a:t>
            </a:r>
            <a:r>
              <a:rPr lang="zh-TW" altLang="zh-HK" dirty="0" smtClean="0"/>
              <a:t>捐</a:t>
            </a:r>
            <a:r>
              <a:rPr lang="zh-TW" altLang="zh-HK" dirty="0"/>
              <a:t>給一些發展中</a:t>
            </a:r>
            <a:r>
              <a:rPr lang="zh-TW" altLang="zh-HK" dirty="0" smtClean="0"/>
              <a:t>國家</a:t>
            </a:r>
            <a:r>
              <a:rPr lang="zh-TW" altLang="en-US" dirty="0"/>
              <a:t>，</a:t>
            </a:r>
            <a:r>
              <a:rPr lang="zh-TW" altLang="zh-HK" dirty="0" smtClean="0"/>
              <a:t>用來</a:t>
            </a:r>
            <a:r>
              <a:rPr lang="zh-TW" altLang="zh-HK" dirty="0"/>
              <a:t>購買各種疫苗。蓋</a:t>
            </a:r>
            <a:r>
              <a:rPr lang="zh-TW" altLang="zh-HK" dirty="0" smtClean="0"/>
              <a:t>茨解釋</a:t>
            </a:r>
            <a:r>
              <a:rPr lang="zh-TW" altLang="zh-HK" dirty="0"/>
              <a:t>自己的決定時</a:t>
            </a:r>
            <a:r>
              <a:rPr lang="zh-TW" altLang="zh-HK" dirty="0" smtClean="0"/>
              <a:t>說</a:t>
            </a:r>
            <a:r>
              <a:rPr lang="zh-TW" altLang="en-US" dirty="0" smtClean="0"/>
              <a:t>：</a:t>
            </a:r>
            <a:r>
              <a:rPr lang="zh-TW" altLang="zh-HK" dirty="0" smtClean="0"/>
              <a:t>「</a:t>
            </a:r>
            <a:r>
              <a:rPr lang="zh-TW" altLang="zh-HK" dirty="0"/>
              <a:t>作為兩個孩子的</a:t>
            </a:r>
            <a:r>
              <a:rPr lang="zh-TW" altLang="zh-HK" dirty="0" smtClean="0"/>
              <a:t>父親</a:t>
            </a:r>
            <a:r>
              <a:rPr lang="zh-TW" altLang="en-US" dirty="0"/>
              <a:t>，</a:t>
            </a:r>
            <a:r>
              <a:rPr lang="zh-TW" altLang="zh-HK" dirty="0" smtClean="0"/>
              <a:t>我</a:t>
            </a:r>
            <a:r>
              <a:rPr lang="zh-TW" altLang="zh-HK" dirty="0"/>
              <a:t>知道疫苗對孩子</a:t>
            </a:r>
            <a:r>
              <a:rPr lang="zh-TW" altLang="zh-HK" dirty="0" smtClean="0"/>
              <a:t>是多麼重要</a:t>
            </a:r>
            <a:r>
              <a:rPr lang="zh-TW" altLang="en-US" dirty="0"/>
              <a:t>，</a:t>
            </a:r>
            <a:r>
              <a:rPr lang="zh-TW" altLang="zh-HK" dirty="0" smtClean="0"/>
              <a:t>所以</a:t>
            </a:r>
            <a:r>
              <a:rPr lang="zh-TW" altLang="zh-HK" dirty="0"/>
              <a:t>提供疫苗成了基金會捐助的重點</a:t>
            </a:r>
            <a:r>
              <a:rPr lang="zh-TW" altLang="zh-HK" dirty="0" smtClean="0"/>
              <a:t>。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endParaRPr lang="zh-TW" altLang="zh-H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9" y="2012320"/>
            <a:ext cx="28098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996593" y="5536089"/>
            <a:ext cx="763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資料和圖片來源</a:t>
            </a:r>
            <a:r>
              <a:rPr lang="zh-TW" altLang="en-US" dirty="0" smtClean="0"/>
              <a:t>：教育局</a:t>
            </a:r>
            <a:r>
              <a:rPr lang="zh-TW" altLang="en-US" dirty="0"/>
              <a:t>「談</a:t>
            </a:r>
            <a:r>
              <a:rPr lang="en-US" altLang="zh-TW" dirty="0"/>
              <a:t>『</a:t>
            </a:r>
            <a:r>
              <a:rPr lang="zh-TW" altLang="en-US" dirty="0"/>
              <a:t>美德</a:t>
            </a:r>
            <a:r>
              <a:rPr lang="en-US" altLang="zh-TW" dirty="0"/>
              <a:t>』</a:t>
            </a:r>
            <a:r>
              <a:rPr lang="zh-TW" altLang="en-US" dirty="0"/>
              <a:t>．論</a:t>
            </a:r>
            <a:r>
              <a:rPr lang="en-US" altLang="zh-TW" dirty="0"/>
              <a:t>『</a:t>
            </a:r>
            <a:r>
              <a:rPr lang="zh-TW" altLang="en-US" dirty="0"/>
              <a:t>價值</a:t>
            </a:r>
            <a:r>
              <a:rPr lang="en-US" altLang="zh-TW" dirty="0"/>
              <a:t>』</a:t>
            </a:r>
            <a:r>
              <a:rPr lang="zh-TW" altLang="en-US" dirty="0"/>
              <a:t>德育教材手冊」</a:t>
            </a:r>
            <a:r>
              <a:rPr lang="zh-TW" altLang="en-US" dirty="0" smtClean="0"/>
              <a:t>網站</a:t>
            </a:r>
            <a:endParaRPr lang="en-US" altLang="zh-TW" dirty="0" smtClean="0">
              <a:hlinkClick r:id="rId3"/>
            </a:endParaRPr>
          </a:p>
          <a:p>
            <a:r>
              <a:rPr lang="en-US" altLang="zh-HK" dirty="0" smtClean="0">
                <a:hlinkClick r:id="rId4"/>
              </a:rPr>
              <a:t>https://www.edb.gov.hk/tc/curriculum-development/4-key-tasks/moral-civic/Newwebsite/moralbk.html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42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書卷 (水平) 5"/>
          <p:cNvSpPr/>
          <p:nvPr/>
        </p:nvSpPr>
        <p:spPr>
          <a:xfrm>
            <a:off x="416729" y="1126353"/>
            <a:ext cx="8323215" cy="425855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zh-TW" altLang="en-US" b="1" dirty="0">
                <a:solidFill>
                  <a:srgbClr val="0070C0"/>
                </a:solidFill>
              </a:rPr>
              <a:t>向名人學處世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</a:t>
            </a:r>
            <a:r>
              <a:rPr lang="zh-TW" altLang="en-US" b="1" dirty="0" smtClean="0">
                <a:solidFill>
                  <a:srgbClr val="00B050"/>
                </a:solidFill>
              </a:rPr>
              <a:t>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承擔</a:t>
            </a:r>
            <a:r>
              <a:rPr lang="zh-TW" altLang="en-US" b="1" dirty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295278" y="1824468"/>
            <a:ext cx="6951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HK" altLang="en-US" sz="2000" b="1" dirty="0" smtClean="0">
                <a:solidFill>
                  <a:srgbClr val="0070C0"/>
                </a:solidFill>
                <a:latin typeface="新細明體"/>
                <a:ea typeface="新細明體"/>
              </a:rPr>
              <a:t>「</a:t>
            </a:r>
            <a:r>
              <a:rPr lang="zh-HK" altLang="zh-HK" sz="2000" b="1" dirty="0" smtClean="0">
                <a:solidFill>
                  <a:srgbClr val="0070C0"/>
                </a:solidFill>
              </a:rPr>
              <a:t>承擔</a:t>
            </a:r>
            <a:r>
              <a:rPr lang="zh-HK" altLang="en-US" sz="2000" b="1" dirty="0">
                <a:solidFill>
                  <a:srgbClr val="0070C0"/>
                </a:solidFill>
                <a:latin typeface="新細明體"/>
                <a:ea typeface="新細明體"/>
              </a:rPr>
              <a:t>」</a:t>
            </a:r>
            <a:r>
              <a:rPr lang="zh-HK" altLang="zh-HK" sz="2000" dirty="0" smtClean="0"/>
              <a:t>不但</a:t>
            </a:r>
            <a:r>
              <a:rPr lang="zh-HK" altLang="zh-HK" sz="2000" dirty="0"/>
              <a:t>要</a:t>
            </a:r>
            <a:r>
              <a:rPr lang="zh-HK" altLang="zh-HK" sz="2000" b="1" dirty="0">
                <a:solidFill>
                  <a:srgbClr val="0070C0"/>
                </a:solidFill>
              </a:rPr>
              <a:t>盡力做好自己在不同崗位上的本份</a:t>
            </a:r>
            <a:r>
              <a:rPr lang="zh-HK" altLang="zh-HK" sz="2000" dirty="0"/>
              <a:t>，不退縮，不逃避，更要有</a:t>
            </a:r>
            <a:r>
              <a:rPr lang="zh-HK" altLang="zh-HK" sz="2000" b="1" dirty="0">
                <a:solidFill>
                  <a:srgbClr val="0070C0"/>
                </a:solidFill>
              </a:rPr>
              <a:t>一顆肯去肩扛本份以外工作的責任心</a:t>
            </a:r>
            <a:r>
              <a:rPr lang="zh-HK" altLang="zh-HK" sz="2000" dirty="0"/>
              <a:t>，目的就只得一個：能將事情做得更好，不會辜負別人和社會對自己的期望；亦敢於對所做過的決定和行為負上責任，當犯錯後也勇於承認和改過。當擁有這種承擔的精神，簡單如烹煮一碗雲吞麵、或是清掃街上的垃圾，都能散發一種專業的態度和令人敬佩的風采。</a:t>
            </a:r>
            <a:r>
              <a:rPr lang="zh-HK" altLang="zh-HK" sz="2000" b="1" dirty="0">
                <a:solidFill>
                  <a:srgbClr val="0070C0"/>
                </a:solidFill>
              </a:rPr>
              <a:t>一個人對社會的最大的承擔，便是以謀求大眾福祉</a:t>
            </a:r>
            <a:r>
              <a:rPr lang="zh-HK" altLang="zh-HK" sz="2000" dirty="0"/>
              <a:t>、改善生活水平為己任，將個人的利益和享樂，放在較次要的位置。</a:t>
            </a:r>
            <a:endParaRPr lang="zh-TW" altLang="zh-HK" sz="2000" dirty="0"/>
          </a:p>
        </p:txBody>
      </p:sp>
      <p:sp>
        <p:nvSpPr>
          <p:cNvPr id="10" name="矩形 9"/>
          <p:cNvSpPr/>
          <p:nvPr/>
        </p:nvSpPr>
        <p:spPr>
          <a:xfrm>
            <a:off x="1109609" y="5165208"/>
            <a:ext cx="763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資料來源：教育局</a:t>
            </a:r>
            <a:r>
              <a:rPr lang="zh-TW" altLang="en-US" dirty="0"/>
              <a:t>「談</a:t>
            </a:r>
            <a:r>
              <a:rPr lang="en-US" altLang="zh-TW" dirty="0"/>
              <a:t>『</a:t>
            </a:r>
            <a:r>
              <a:rPr lang="zh-TW" altLang="en-US" dirty="0"/>
              <a:t>美德</a:t>
            </a:r>
            <a:r>
              <a:rPr lang="en-US" altLang="zh-TW" dirty="0"/>
              <a:t>』</a:t>
            </a:r>
            <a:r>
              <a:rPr lang="zh-TW" altLang="en-US" dirty="0"/>
              <a:t>．論</a:t>
            </a:r>
            <a:r>
              <a:rPr lang="en-US" altLang="zh-TW" dirty="0"/>
              <a:t>『</a:t>
            </a:r>
            <a:r>
              <a:rPr lang="zh-TW" altLang="en-US" dirty="0"/>
              <a:t>價值</a:t>
            </a:r>
            <a:r>
              <a:rPr lang="en-US" altLang="zh-TW" dirty="0"/>
              <a:t>』</a:t>
            </a:r>
            <a:r>
              <a:rPr lang="zh-TW" altLang="en-US" dirty="0"/>
              <a:t>德育教材手冊」</a:t>
            </a:r>
            <a:r>
              <a:rPr lang="zh-TW" altLang="en-US" dirty="0" smtClean="0"/>
              <a:t>網站</a:t>
            </a:r>
            <a:endParaRPr lang="en-US" altLang="zh-TW" dirty="0" smtClean="0">
              <a:hlinkClick r:id="rId2"/>
            </a:endParaRPr>
          </a:p>
          <a:p>
            <a:r>
              <a:rPr lang="en-US" altLang="zh-HK" dirty="0" smtClean="0">
                <a:hlinkClick r:id="rId3"/>
              </a:rPr>
              <a:t>https://www.edb.gov.hk/tc/curriculum-development/4-key-tasks/moral-civic/Newwebsite/moralbk.html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85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zh-TW" altLang="en-US" b="1" dirty="0">
                <a:solidFill>
                  <a:srgbClr val="0070C0"/>
                </a:solidFill>
              </a:rPr>
              <a:t>向名人學處世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</a:t>
            </a:r>
            <a:r>
              <a:rPr lang="zh-TW" altLang="en-US" b="1" dirty="0" smtClean="0">
                <a:solidFill>
                  <a:srgbClr val="00B050"/>
                </a:solidFill>
              </a:rPr>
              <a:t>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誠信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295278" y="1608710"/>
            <a:ext cx="695181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HK" sz="1900" dirty="0" smtClean="0"/>
              <a:t>美國</a:t>
            </a:r>
            <a:r>
              <a:rPr lang="zh-TW" altLang="zh-HK" sz="1900" dirty="0"/>
              <a:t>首任總統喬治·華盛頓（</a:t>
            </a:r>
            <a:r>
              <a:rPr lang="en-US" altLang="zh-HK" sz="1900" dirty="0"/>
              <a:t>George Washington</a:t>
            </a:r>
            <a:r>
              <a:rPr lang="zh-TW" altLang="zh-HK" sz="1900" dirty="0"/>
              <a:t>）年幼時非常喜歡爸爸送給他的一把小斧頭。有一天，他走進家中的庭院，看見一棵小樹，他想試試這把小斧頭，結果就用這把小斧頭砍倒那棵小樹了</a:t>
            </a:r>
            <a:r>
              <a:rPr lang="zh-TW" altLang="zh-HK" sz="1900" dirty="0" smtClean="0"/>
              <a:t>。當</a:t>
            </a:r>
            <a:r>
              <a:rPr lang="zh-TW" altLang="zh-HK" sz="1900" dirty="0"/>
              <a:t>華盛頓的爸爸發現小樹被砍倒後，既傷心又憤怒地問道：「誰膽敢砍倒這棵樹的？它可不是普通的樹啊！它是全國絕無僅有的櫻桃樹，我花了很多錢才能買到的啊！</a:t>
            </a:r>
            <a:r>
              <a:rPr lang="zh-TW" altLang="zh-HK" sz="1900" dirty="0" smtClean="0"/>
              <a:t>」這</a:t>
            </a:r>
            <a:r>
              <a:rPr lang="zh-TW" altLang="zh-HK" sz="1900" dirty="0"/>
              <a:t>時，華盛頓出人意料地對爸爸說：「對不起，爸爸！因我想試試你送給我的小斧頭，所以砍倒這棵寶貴的櫻桃樹，我以後不會這樣做了。」</a:t>
            </a:r>
          </a:p>
          <a:p>
            <a:r>
              <a:rPr lang="zh-TW" altLang="zh-HK" sz="1900" dirty="0"/>
              <a:t>華盛頓的父親聽後，並沒有責怪兒子，更轉怒為喜，一把抱起華盛頓，激動地對他說：「好孩子，我很高興啊！因為你不但沒有說謊，而且能鼓起勇氣將這件事告訴我。失去一棵樹又算是什麼？我寧願失去這棵樹，也不願見到你成為說謊的孩子啊！</a:t>
            </a:r>
          </a:p>
          <a:p>
            <a:pPr algn="just"/>
            <a:endParaRPr lang="zh-TW" altLang="zh-HK" sz="2000" dirty="0"/>
          </a:p>
        </p:txBody>
      </p:sp>
      <p:sp>
        <p:nvSpPr>
          <p:cNvPr id="10" name="矩形 9"/>
          <p:cNvSpPr/>
          <p:nvPr/>
        </p:nvSpPr>
        <p:spPr>
          <a:xfrm>
            <a:off x="1295278" y="5781658"/>
            <a:ext cx="7630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資料來源：中華文化研究院網站</a:t>
            </a:r>
            <a:endParaRPr lang="en-US" altLang="zh-TW" dirty="0" smtClean="0">
              <a:hlinkClick r:id="rId2"/>
            </a:endParaRPr>
          </a:p>
          <a:p>
            <a:r>
              <a:rPr lang="en-US" altLang="zh-HK" dirty="0">
                <a:hlinkClick r:id="rId3"/>
              </a:rPr>
              <a:t>https://hk.chiculture.net/0308/html/d09/0308d09.html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2138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書卷 (水平) 7"/>
          <p:cNvSpPr/>
          <p:nvPr/>
        </p:nvSpPr>
        <p:spPr>
          <a:xfrm>
            <a:off x="245462" y="902329"/>
            <a:ext cx="8578405" cy="553707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zh-TW" altLang="en-US" b="1" dirty="0">
                <a:solidFill>
                  <a:srgbClr val="0070C0"/>
                </a:solidFill>
              </a:rPr>
              <a:t>向名人學處世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</a:t>
            </a:r>
            <a:r>
              <a:rPr lang="zh-TW" altLang="en-US" b="1" dirty="0" smtClean="0">
                <a:solidFill>
                  <a:srgbClr val="00B050"/>
                </a:solidFill>
              </a:rPr>
              <a:t>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誠信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193533" y="1685709"/>
            <a:ext cx="7295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HK" altLang="zh-HK" dirty="0">
                <a:latin typeface="+mn-ea"/>
              </a:rPr>
              <a:t>許多人都曾聽過「金斧銀斧」的故事：樵夫失掉了自己的斧頭，小天使以「金斧頭」、「銀斧頭」去引誘他，要他說謊放棄自己本來的斧頭；可幸樵夫並沒有動搖，始終不為所動。但不知大家有沒有思考過，為甚麼樵夫不去選擇那些「金斧頭」、「銀斧頭」</a:t>
            </a:r>
            <a:r>
              <a:rPr lang="en-US" altLang="zh-HK" dirty="0">
                <a:latin typeface="+mn-ea"/>
              </a:rPr>
              <a:t>?</a:t>
            </a:r>
            <a:r>
              <a:rPr lang="zh-HK" altLang="zh-HK" dirty="0">
                <a:latin typeface="+mn-ea"/>
              </a:rPr>
              <a:t>他是否十分愚蠢呢</a:t>
            </a:r>
            <a:r>
              <a:rPr lang="en-US" altLang="zh-HK" dirty="0" smtClean="0">
                <a:latin typeface="+mn-ea"/>
              </a:rPr>
              <a:t>?</a:t>
            </a:r>
          </a:p>
          <a:p>
            <a:pPr algn="just"/>
            <a:endParaRPr lang="zh-TW" altLang="zh-HK" dirty="0">
              <a:latin typeface="+mn-ea"/>
            </a:endParaRPr>
          </a:p>
          <a:p>
            <a:pPr algn="just"/>
            <a:r>
              <a:rPr lang="zh-HK" altLang="zh-HK" b="1" dirty="0" smtClean="0">
                <a:solidFill>
                  <a:srgbClr val="0070C0"/>
                </a:solidFill>
                <a:latin typeface="+mn-ea"/>
              </a:rPr>
              <a:t>「</a:t>
            </a:r>
            <a:r>
              <a:rPr lang="zh-HK" altLang="zh-HK" b="1" dirty="0">
                <a:solidFill>
                  <a:srgbClr val="0070C0"/>
                </a:solidFill>
                <a:latin typeface="+mn-ea"/>
              </a:rPr>
              <a:t>誠信」</a:t>
            </a:r>
            <a:r>
              <a:rPr lang="zh-HK" altLang="zh-HK" dirty="0">
                <a:latin typeface="+mn-ea"/>
              </a:rPr>
              <a:t>的基本內涵是信守諾言、言行一致、誠實無欺。孔子曰：「人而無信，不知其可也」，認為</a:t>
            </a:r>
            <a:r>
              <a:rPr lang="zh-HK" altLang="zh-HK" b="1" dirty="0">
                <a:solidFill>
                  <a:srgbClr val="0070C0"/>
                </a:solidFill>
                <a:latin typeface="+mn-ea"/>
              </a:rPr>
              <a:t>人若不講信用，在社會上就無立足之地</a:t>
            </a:r>
            <a:r>
              <a:rPr lang="zh-HK" altLang="zh-HK" dirty="0">
                <a:latin typeface="+mn-ea"/>
              </a:rPr>
              <a:t>，甚麼事情也做不成；英國哲學家弗蘭西斯‧培根</a:t>
            </a:r>
            <a:r>
              <a:rPr lang="en-US" altLang="zh-HK" dirty="0">
                <a:latin typeface="+mn-ea"/>
              </a:rPr>
              <a:t>(Francis Bacon)</a:t>
            </a:r>
            <a:r>
              <a:rPr lang="zh-HK" altLang="zh-HK" dirty="0">
                <a:latin typeface="+mn-ea"/>
              </a:rPr>
              <a:t>認為「從來最有能力的人，都是有坦白直爽的行為、信實不欺的名譽的」。而更重要的是，「誠信」是一種</a:t>
            </a:r>
            <a:r>
              <a:rPr lang="zh-HK" altLang="zh-HK" b="1" dirty="0">
                <a:solidFill>
                  <a:srgbClr val="0070C0"/>
                </a:solidFill>
                <a:latin typeface="+mn-ea"/>
              </a:rPr>
              <a:t>個人修養</a:t>
            </a:r>
            <a:r>
              <a:rPr lang="zh-HK" altLang="zh-HK" dirty="0">
                <a:latin typeface="+mn-ea"/>
              </a:rPr>
              <a:t>，</a:t>
            </a:r>
            <a:r>
              <a:rPr lang="zh-HK" altLang="zh-HK" b="1" dirty="0">
                <a:solidFill>
                  <a:srgbClr val="0070C0"/>
                </a:solidFill>
                <a:latin typeface="+mn-ea"/>
              </a:rPr>
              <a:t>能夠面對自己的人生而坦然無懼</a:t>
            </a:r>
            <a:r>
              <a:rPr lang="zh-HK" altLang="zh-HK" dirty="0">
                <a:latin typeface="+mn-ea"/>
              </a:rPr>
              <a:t>。古語云：「反身而誠，樂莫大焉。」只有做到真誠</a:t>
            </a:r>
            <a:r>
              <a:rPr lang="zh-HK" altLang="zh-HK" dirty="0" smtClean="0">
                <a:latin typeface="+mn-ea"/>
              </a:rPr>
              <a:t>無</a:t>
            </a:r>
            <a:r>
              <a:rPr lang="zh-TW" altLang="en-US" dirty="0" smtClean="0">
                <a:latin typeface="+mn-ea"/>
              </a:rPr>
              <a:t>偽</a:t>
            </a:r>
            <a:r>
              <a:rPr lang="zh-HK" altLang="zh-HK" dirty="0" smtClean="0">
                <a:latin typeface="+mn-ea"/>
              </a:rPr>
              <a:t>，</a:t>
            </a:r>
            <a:r>
              <a:rPr lang="zh-HK" altLang="zh-HK" dirty="0">
                <a:latin typeface="+mn-ea"/>
              </a:rPr>
              <a:t>才可使內心無愧，精神得到最大的快樂。所以樵夫忠實的選擇是聰明的，亦只有這樣做，才能令他心安理得，日子過得舒服愉快；而不用因擁有一些不屬於自己的東西，整天誠惶誠恐，擔心會被人發現</a:t>
            </a:r>
            <a:r>
              <a:rPr lang="zh-HK" altLang="zh-HK" dirty="0" smtClean="0">
                <a:latin typeface="+mn-ea"/>
              </a:rPr>
              <a:t>。</a:t>
            </a:r>
            <a:endParaRPr lang="zh-TW" altLang="zh-HK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3533" y="5823979"/>
            <a:ext cx="763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資料來源：教育局</a:t>
            </a:r>
            <a:r>
              <a:rPr lang="zh-TW" altLang="en-US" dirty="0"/>
              <a:t>「談</a:t>
            </a:r>
            <a:r>
              <a:rPr lang="en-US" altLang="zh-TW" dirty="0"/>
              <a:t>『</a:t>
            </a:r>
            <a:r>
              <a:rPr lang="zh-TW" altLang="en-US" dirty="0"/>
              <a:t>美德</a:t>
            </a:r>
            <a:r>
              <a:rPr lang="en-US" altLang="zh-TW" dirty="0"/>
              <a:t>』</a:t>
            </a:r>
            <a:r>
              <a:rPr lang="zh-TW" altLang="en-US" dirty="0"/>
              <a:t>．論</a:t>
            </a:r>
            <a:r>
              <a:rPr lang="en-US" altLang="zh-TW" dirty="0"/>
              <a:t>『</a:t>
            </a:r>
            <a:r>
              <a:rPr lang="zh-TW" altLang="en-US" dirty="0"/>
              <a:t>價值</a:t>
            </a:r>
            <a:r>
              <a:rPr lang="en-US" altLang="zh-TW" dirty="0"/>
              <a:t>』</a:t>
            </a:r>
            <a:r>
              <a:rPr lang="zh-TW" altLang="en-US" dirty="0"/>
              <a:t>德育教材手冊」</a:t>
            </a:r>
            <a:r>
              <a:rPr lang="zh-TW" altLang="en-US" dirty="0" smtClean="0"/>
              <a:t>網站</a:t>
            </a:r>
            <a:endParaRPr lang="en-US" altLang="zh-TW" dirty="0" smtClean="0">
              <a:hlinkClick r:id="rId2"/>
            </a:endParaRPr>
          </a:p>
          <a:p>
            <a:r>
              <a:rPr lang="en-US" altLang="zh-HK" dirty="0" smtClean="0">
                <a:hlinkClick r:id="rId3"/>
              </a:rPr>
              <a:t>https://www.edb.gov.hk/tc/curriculum-development/4-key-tasks/moral-civic/Newwebsite/moralbk.html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205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金錢的各種用途</a:t>
            </a:r>
            <a:endParaRPr 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9259" y="297539"/>
            <a:ext cx="6589199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延伸學習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zh-TW" altLang="en-US" b="1" dirty="0">
                <a:solidFill>
                  <a:srgbClr val="0070C0"/>
                </a:solidFill>
              </a:rPr>
              <a:t>向名人學處世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價值觀</a:t>
            </a:r>
            <a:r>
              <a:rPr lang="zh-TW" altLang="en-US" b="1" dirty="0" smtClean="0">
                <a:solidFill>
                  <a:srgbClr val="00B050"/>
                </a:solidFill>
              </a:rPr>
              <a:t>教育：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00B050"/>
                </a:solidFill>
              </a:rPr>
              <a:t>誠信</a:t>
            </a:r>
            <a:r>
              <a:rPr lang="zh-TW" altLang="en-US" b="1" dirty="0" smtClean="0">
                <a:solidFill>
                  <a:srgbClr val="00B050"/>
                </a:solidFill>
                <a:latin typeface="新細明體"/>
                <a:ea typeface="新細明體"/>
              </a:rPr>
              <a:t>」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285652" y="1724213"/>
            <a:ext cx="6951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/>
              <a:t>從營商角度來看，「誠信」主要有以誠待客、貨真價實、公平買賣、信守合同、償還借貸、不做</a:t>
            </a:r>
            <a:r>
              <a:rPr lang="zh-TW" altLang="en-US" sz="2000" dirty="0" smtClean="0"/>
              <a:t>假賬等</a:t>
            </a:r>
            <a:r>
              <a:rPr lang="zh-TW" altLang="en-US" sz="2000" dirty="0"/>
              <a:t>。有一位外國專家曾講過一句話：「誠實是最好的</a:t>
            </a:r>
            <a:r>
              <a:rPr lang="zh-TW" altLang="en-US" sz="2000" dirty="0" smtClean="0"/>
              <a:t>公共關係政策</a:t>
            </a:r>
            <a:r>
              <a:rPr lang="zh-TW" altLang="en-US" sz="2000" dirty="0"/>
              <a:t>。」商家只有以誠待客，方能贏得顧客盈門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algn="just"/>
            <a:endParaRPr lang="en-US" altLang="zh-TW" sz="2000" dirty="0" smtClean="0"/>
          </a:p>
          <a:p>
            <a:pPr algn="just"/>
            <a:r>
              <a:rPr lang="zh-TW" altLang="en-US" sz="2000" dirty="0" smtClean="0"/>
              <a:t>作為消費者，你亦可能會面對</a:t>
            </a:r>
            <a:r>
              <a:rPr lang="zh-TW" altLang="en-US" sz="2000" dirty="0" smtClean="0">
                <a:latin typeface="新細明體"/>
                <a:ea typeface="新細明體"/>
              </a:rPr>
              <a:t>「</a:t>
            </a:r>
            <a:r>
              <a:rPr lang="zh-TW" altLang="en-US" sz="2000" dirty="0" smtClean="0"/>
              <a:t>誠信</a:t>
            </a:r>
            <a:r>
              <a:rPr lang="zh-TW" altLang="en-US" sz="2000" dirty="0">
                <a:latin typeface="新細明體"/>
                <a:ea typeface="新細明體"/>
              </a:rPr>
              <a:t>」</a:t>
            </a:r>
            <a:r>
              <a:rPr lang="zh-TW" altLang="en-US" sz="2000" dirty="0" smtClean="0"/>
              <a:t>的試驗；試想想以下的情境：當</a:t>
            </a:r>
            <a:r>
              <a:rPr lang="zh-TW" altLang="en-US" sz="2000" dirty="0"/>
              <a:t>你購物時，收</a:t>
            </a:r>
            <a:r>
              <a:rPr lang="zh-TW" altLang="en-US" sz="2000"/>
              <a:t>銀</a:t>
            </a:r>
            <a:r>
              <a:rPr lang="zh-TW" altLang="en-US" sz="2000" smtClean="0"/>
              <a:t>員找</a:t>
            </a:r>
            <a:r>
              <a:rPr lang="zh-TW" altLang="en-US" sz="2000" dirty="0" smtClean="0"/>
              <a:t>續時多找給了你錢</a:t>
            </a:r>
            <a:r>
              <a:rPr lang="zh-TW" altLang="en-US" sz="2000" dirty="0"/>
              <a:t>，你會將多</a:t>
            </a:r>
            <a:r>
              <a:rPr lang="zh-TW" altLang="en-US" sz="2000" dirty="0" smtClean="0"/>
              <a:t>找回來的</a:t>
            </a:r>
            <a:r>
              <a:rPr lang="zh-TW" altLang="en-US" sz="2000" dirty="0"/>
              <a:t>錢歸還給收銀</a:t>
            </a:r>
            <a:r>
              <a:rPr lang="zh-TW" altLang="en-US" sz="2000" dirty="0" smtClean="0"/>
              <a:t>員，抑或「</a:t>
            </a:r>
            <a:r>
              <a:rPr lang="zh-TW" altLang="en-US" sz="2000" dirty="0"/>
              <a:t>袋袋平安」</a:t>
            </a:r>
            <a:r>
              <a:rPr lang="zh-TW" altLang="en-US" sz="2000" dirty="0" smtClean="0"/>
              <a:t>？你會選擇過着</a:t>
            </a:r>
            <a:r>
              <a:rPr lang="zh-HK" altLang="zh-HK" sz="2000" dirty="0" smtClean="0">
                <a:latin typeface="+mn-ea"/>
              </a:rPr>
              <a:t>心安理得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zh-HK" altLang="zh-HK" sz="2000" dirty="0" smtClean="0">
                <a:latin typeface="+mn-ea"/>
              </a:rPr>
              <a:t>舒服愉快</a:t>
            </a:r>
            <a:r>
              <a:rPr lang="zh-TW" altLang="en-US" sz="2000" dirty="0" smtClean="0">
                <a:latin typeface="+mn-ea"/>
              </a:rPr>
              <a:t>的生活，還是寧願為貪圖</a:t>
            </a:r>
            <a:r>
              <a:rPr lang="zh-HK" altLang="zh-HK" sz="2000" dirty="0" smtClean="0">
                <a:latin typeface="+mn-ea"/>
              </a:rPr>
              <a:t>一些</a:t>
            </a:r>
            <a:r>
              <a:rPr lang="zh-HK" altLang="zh-HK" sz="2000" dirty="0">
                <a:latin typeface="+mn-ea"/>
              </a:rPr>
              <a:t>不屬於自己的東西</a:t>
            </a:r>
            <a:r>
              <a:rPr lang="zh-HK" altLang="zh-HK" sz="2000" dirty="0" smtClean="0">
                <a:latin typeface="+mn-ea"/>
              </a:rPr>
              <a:t>，</a:t>
            </a:r>
            <a:r>
              <a:rPr lang="zh-TW" altLang="en-US" sz="2000" dirty="0" smtClean="0">
                <a:latin typeface="+mn-ea"/>
              </a:rPr>
              <a:t>令生活變得惶惶不可終日</a:t>
            </a:r>
            <a:r>
              <a:rPr lang="en-US" altLang="zh-TW" sz="2000" dirty="0" smtClean="0">
                <a:latin typeface="+mn-ea"/>
              </a:rPr>
              <a:t>?</a:t>
            </a:r>
            <a:endParaRPr lang="zh-TW" altLang="zh-HK" sz="2000" dirty="0">
              <a:latin typeface="+mn-ea"/>
            </a:endParaRPr>
          </a:p>
          <a:p>
            <a:pPr algn="just"/>
            <a:endParaRPr lang="en-US" altLang="zh-TW" sz="2000" dirty="0" smtClean="0"/>
          </a:p>
          <a:p>
            <a:pPr algn="just"/>
            <a:endParaRPr lang="zh-TW" altLang="zh-HK" sz="2000" dirty="0"/>
          </a:p>
        </p:txBody>
      </p:sp>
      <p:sp>
        <p:nvSpPr>
          <p:cNvPr id="10" name="矩形 9"/>
          <p:cNvSpPr/>
          <p:nvPr/>
        </p:nvSpPr>
        <p:spPr>
          <a:xfrm>
            <a:off x="1295277" y="5182114"/>
            <a:ext cx="763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資料改寫自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中華文化研究院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網站</a:t>
            </a:r>
            <a:endParaRPr lang="en-US" altLang="zh-TW" dirty="0" smtClean="0">
              <a:hlinkClick r:id="rId2"/>
            </a:endParaRPr>
          </a:p>
          <a:p>
            <a:r>
              <a:rPr lang="en-US" altLang="zh-HK" dirty="0">
                <a:hlinkClick r:id="rId3"/>
              </a:rPr>
              <a:t>https://</a:t>
            </a:r>
            <a:r>
              <a:rPr lang="en-US" altLang="zh-HK" dirty="0" smtClean="0">
                <a:hlinkClick r:id="rId3"/>
              </a:rPr>
              <a:t>hk.chiculture.net/0308/html/d09/0308d09.html</a:t>
            </a:r>
            <a:endParaRPr lang="en-US" altLang="zh-HK" dirty="0" smtClean="0"/>
          </a:p>
          <a:p>
            <a:r>
              <a:rPr lang="en-US" altLang="zh-HK" dirty="0">
                <a:hlinkClick r:id="rId4"/>
              </a:rPr>
              <a:t>https://www.chiculture.net/0308/html/b05/0308b05.html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1615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0459" y="38269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延伸閱讀：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保險基本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知識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(1)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zh-TW" b="1" dirty="0">
                <a:latin typeface="+mn-ea"/>
                <a:ea typeface="+mn-ea"/>
              </a:rPr>
              <a:t/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HK" altLang="zh-HK" sz="2000" dirty="0">
                <a:latin typeface="+mn-ea"/>
                <a:ea typeface="+mn-ea"/>
              </a:rPr>
              <a:t>（摘錄自</a:t>
            </a:r>
            <a:r>
              <a:rPr lang="zh-TW" altLang="en-US" sz="2000" dirty="0">
                <a:latin typeface="+mn-ea"/>
                <a:ea typeface="+mn-ea"/>
              </a:rPr>
              <a:t>「</a:t>
            </a:r>
            <a:r>
              <a:rPr lang="zh-TW" altLang="zh-HK" sz="2000" dirty="0">
                <a:latin typeface="+mn-ea"/>
                <a:ea typeface="+mn-ea"/>
              </a:rPr>
              <a:t>投資者及理財教育委員會</a:t>
            </a:r>
            <a:r>
              <a:rPr lang="zh-TW" altLang="en-US" sz="2000" dirty="0">
                <a:latin typeface="+mn-ea"/>
                <a:ea typeface="+mn-ea"/>
              </a:rPr>
              <a:t>」</a:t>
            </a:r>
            <a:r>
              <a:rPr lang="zh-TW" altLang="zh-HK" sz="2000" dirty="0">
                <a:latin typeface="+mn-ea"/>
                <a:ea typeface="+mn-ea"/>
              </a:rPr>
              <a:t>網頁</a:t>
            </a:r>
            <a:r>
              <a:rPr lang="en-US" altLang="zh-TW" sz="2000" dirty="0">
                <a:latin typeface="+mn-ea"/>
                <a:ea typeface="+mn-ea"/>
              </a:rPr>
              <a:t/>
            </a:r>
            <a:br>
              <a:rPr lang="en-US" altLang="zh-TW" sz="2000" dirty="0">
                <a:latin typeface="+mn-ea"/>
                <a:ea typeface="+mn-ea"/>
              </a:rPr>
            </a:br>
            <a:r>
              <a:rPr lang="en-US" sz="2200" dirty="0">
                <a:solidFill>
                  <a:srgbClr val="0070C0"/>
                </a:solidFill>
                <a:latin typeface="+mn-ea"/>
                <a:ea typeface="+mn-ea"/>
                <a:hlinkClick r:id="rId2"/>
              </a:rPr>
              <a:t>https://www.ifec.org.hk/web/tc/financial-products/insurance/basics/insurance-basics.page</a:t>
            </a:r>
            <a:r>
              <a:rPr lang="zh-HK" altLang="zh-HK" sz="2000" dirty="0">
                <a:latin typeface="+mn-ea"/>
                <a:ea typeface="+mn-ea"/>
              </a:rPr>
              <a:t>）</a:t>
            </a:r>
            <a:endParaRPr lang="zh-TW" altLang="zh-HK" sz="20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6184" y="2044949"/>
            <a:ext cx="6526467" cy="48226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200" dirty="0">
                <a:latin typeface="+mn-ea"/>
              </a:rPr>
              <a:t>保險的作用是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管理風險</a:t>
            </a:r>
            <a:r>
              <a:rPr lang="zh-TW" altLang="en-US" sz="2200" dirty="0">
                <a:latin typeface="+mn-ea"/>
              </a:rPr>
              <a:t>。你投保後，等於將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部分財務風險轉移給保險公司</a:t>
            </a:r>
            <a:r>
              <a:rPr lang="zh-TW" altLang="en-US" sz="2200" dirty="0">
                <a:latin typeface="+mn-ea"/>
              </a:rPr>
              <a:t>。如果沒有投保，你便須自行承擔財務風險。在你的財務計劃中加入保險安排，對於保障自己、家人及個人資產，以至防範各種風險均非常重要。</a:t>
            </a:r>
            <a:endParaRPr lang="en-US" altLang="zh-TW" sz="2200" dirty="0">
              <a:latin typeface="+mn-ea"/>
            </a:endParaRPr>
          </a:p>
          <a:p>
            <a:pPr>
              <a:defRPr/>
            </a:pPr>
            <a:r>
              <a:rPr lang="zh-TW" altLang="en-US" sz="2200" dirty="0" smtClean="0">
                <a:latin typeface="+mn-ea"/>
              </a:rPr>
              <a:t>保險</a:t>
            </a:r>
            <a:r>
              <a:rPr lang="zh-TW" altLang="en-US" sz="2200" dirty="0">
                <a:latin typeface="+mn-ea"/>
              </a:rPr>
              <a:t>大致可分為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人壽保險</a:t>
            </a:r>
            <a:r>
              <a:rPr lang="zh-TW" altLang="en-US" sz="2200" dirty="0">
                <a:latin typeface="+mn-ea"/>
              </a:rPr>
              <a:t>及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一般保險</a:t>
            </a:r>
            <a:r>
              <a:rPr lang="zh-TW" altLang="en-US" sz="2200" dirty="0">
                <a:latin typeface="+mn-ea"/>
              </a:rPr>
              <a:t>。人壽保險會在受保人身故後向受益人一次過支付一筆款項。至於一般保險，則提供除身故以外的損失保障，例如事故導致的人身傷害或資產受損</a:t>
            </a:r>
            <a:r>
              <a:rPr lang="zh-TW" altLang="en-US" sz="2200" dirty="0" smtClean="0">
                <a:latin typeface="+mn-ea"/>
              </a:rPr>
              <a:t>。</a:t>
            </a:r>
            <a:endParaRPr lang="en-US" altLang="zh-TW" sz="2200" dirty="0">
              <a:latin typeface="+mn-ea"/>
            </a:endParaRPr>
          </a:p>
          <a:p>
            <a:endParaRPr lang="zh-HK" altLang="en-US" sz="2200" dirty="0">
              <a:latin typeface="+mn-ea"/>
              <a:ea typeface="+mn-ea"/>
            </a:endParaRPr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4" t="21217" r="25226" b="61488"/>
          <a:stretch>
            <a:fillRect/>
          </a:stretch>
        </p:blipFill>
        <p:spPr bwMode="auto">
          <a:xfrm>
            <a:off x="7581425" y="186223"/>
            <a:ext cx="1240802" cy="12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0459" y="38269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延伸閱讀：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保險基本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知識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(2)</a:t>
            </a:r>
            <a:r>
              <a:rPr lang="en-US" altLang="zh-TW" b="1" dirty="0">
                <a:latin typeface="+mn-ea"/>
                <a:ea typeface="+mn-ea"/>
              </a:rPr>
              <a:t/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HK" altLang="zh-HK" sz="2000" dirty="0">
                <a:latin typeface="+mn-ea"/>
                <a:ea typeface="+mn-ea"/>
              </a:rPr>
              <a:t>（摘錄自</a:t>
            </a:r>
            <a:r>
              <a:rPr lang="zh-TW" altLang="en-US" sz="2000" dirty="0">
                <a:latin typeface="+mn-ea"/>
                <a:ea typeface="+mn-ea"/>
              </a:rPr>
              <a:t>「</a:t>
            </a:r>
            <a:r>
              <a:rPr lang="zh-TW" altLang="zh-HK" sz="2000" dirty="0">
                <a:latin typeface="+mn-ea"/>
                <a:ea typeface="+mn-ea"/>
              </a:rPr>
              <a:t>投資者及理財教育委員會</a:t>
            </a:r>
            <a:r>
              <a:rPr lang="zh-TW" altLang="en-US" sz="2000" dirty="0">
                <a:latin typeface="+mn-ea"/>
                <a:ea typeface="+mn-ea"/>
              </a:rPr>
              <a:t>」</a:t>
            </a:r>
            <a:r>
              <a:rPr lang="zh-TW" altLang="zh-HK" sz="2000" dirty="0">
                <a:latin typeface="+mn-ea"/>
                <a:ea typeface="+mn-ea"/>
              </a:rPr>
              <a:t>網頁</a:t>
            </a:r>
            <a:r>
              <a:rPr lang="en-US" altLang="zh-TW" sz="2000" dirty="0">
                <a:latin typeface="+mn-ea"/>
                <a:ea typeface="+mn-ea"/>
              </a:rPr>
              <a:t/>
            </a:r>
            <a:br>
              <a:rPr lang="en-US" altLang="zh-TW" sz="2000" dirty="0">
                <a:latin typeface="+mn-ea"/>
                <a:ea typeface="+mn-ea"/>
              </a:rPr>
            </a:br>
            <a:r>
              <a:rPr lang="en-US" sz="2200" dirty="0">
                <a:solidFill>
                  <a:srgbClr val="0070C0"/>
                </a:solidFill>
                <a:latin typeface="+mn-ea"/>
                <a:ea typeface="+mn-ea"/>
                <a:hlinkClick r:id="rId2"/>
              </a:rPr>
              <a:t>https://www.ifec.org.hk/web/tc/financial-products/insurance/basics/insurance-basics.page</a:t>
            </a:r>
            <a:r>
              <a:rPr lang="zh-HK" altLang="zh-HK" sz="2000" dirty="0">
                <a:latin typeface="+mn-ea"/>
                <a:ea typeface="+mn-ea"/>
              </a:rPr>
              <a:t>）</a:t>
            </a:r>
            <a:endParaRPr lang="zh-TW" altLang="zh-HK" sz="20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6934" y="2035324"/>
            <a:ext cx="6526467" cy="4822676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+mn-ea"/>
                <a:ea typeface="+mn-ea"/>
              </a:rPr>
              <a:t>保險</a:t>
            </a:r>
            <a:r>
              <a:rPr lang="zh-TW" altLang="en-US" sz="2200" dirty="0">
                <a:latin typeface="+mn-ea"/>
                <a:ea typeface="+mn-ea"/>
              </a:rPr>
              <a:t>不單帶來一份安心，並能夠為生活中的突發事故及其他風險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</a:rPr>
              <a:t>提供一些財務保障</a:t>
            </a:r>
            <a:r>
              <a:rPr lang="zh-TW" altLang="en-US" sz="2200" dirty="0">
                <a:latin typeface="+mn-ea"/>
                <a:ea typeface="+mn-ea"/>
              </a:rPr>
              <a:t>。投保的原因可以有很多，包括希望在你身故或失去賺錢能力後為家人提供保障，或在遇到盜竊或災害時，為你的住所、坐駕或其他資產提供保障</a:t>
            </a:r>
            <a:r>
              <a:rPr lang="zh-TW" altLang="en-US" sz="2200" dirty="0" smtClean="0">
                <a:latin typeface="+mn-ea"/>
                <a:ea typeface="+mn-ea"/>
              </a:rPr>
              <a:t>。</a:t>
            </a:r>
            <a:endParaRPr lang="en-US" altLang="zh-TW" sz="2200" dirty="0" smtClean="0">
              <a:latin typeface="+mn-ea"/>
              <a:ea typeface="+mn-ea"/>
            </a:endParaRPr>
          </a:p>
          <a:p>
            <a:pPr lvl="0"/>
            <a:r>
              <a:rPr lang="zh-TW" altLang="en-US" sz="2200" dirty="0">
                <a:latin typeface="+mn-ea"/>
              </a:rPr>
              <a:t>保險是其中一種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理財</a:t>
            </a:r>
            <a:r>
              <a:rPr lang="zh-TW" altLang="en-US" sz="2200" b="1" dirty="0" smtClean="0">
                <a:solidFill>
                  <a:srgbClr val="0070C0"/>
                </a:solidFill>
                <a:latin typeface="+mn-ea"/>
              </a:rPr>
              <a:t>工具，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就其本質及功能而言，保險並不是一項投資</a:t>
            </a:r>
            <a:r>
              <a:rPr lang="zh-TW" altLang="en-US" sz="2200" dirty="0" smtClean="0">
                <a:latin typeface="+mn-ea"/>
              </a:rPr>
              <a:t>。當做</a:t>
            </a:r>
            <a:r>
              <a:rPr lang="zh-TW" altLang="en-US" sz="2200" dirty="0">
                <a:latin typeface="+mn-ea"/>
              </a:rPr>
              <a:t>任何投資決定時，須考慮個人需要、承受的風險能力 、供款能力、細閱有關投資產品的說明書及細則等方才作出明智的決定</a:t>
            </a:r>
            <a:r>
              <a:rPr lang="zh-TW" altLang="en-US" sz="2200" dirty="0" smtClean="0">
                <a:latin typeface="+mn-ea"/>
              </a:rPr>
              <a:t>。</a:t>
            </a:r>
            <a:endParaRPr lang="en-US" altLang="zh-TW" sz="2200" dirty="0">
              <a:latin typeface="+mn-ea"/>
            </a:endParaRPr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4" t="21217" r="25226" b="61488"/>
          <a:stretch>
            <a:fillRect/>
          </a:stretch>
        </p:blipFill>
        <p:spPr bwMode="auto">
          <a:xfrm>
            <a:off x="7581425" y="186223"/>
            <a:ext cx="1240802" cy="12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C9FB74-665F-44F0-922A-4748AC1F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41" y="147338"/>
            <a:ext cx="6589199" cy="1280890"/>
          </a:xfrm>
        </p:spPr>
        <p:txBody>
          <a:bodyPr>
            <a:normAutofit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j-ea"/>
              </a:rPr>
              <a:t>延伸閱讀：</a:t>
            </a:r>
            <a:r>
              <a:rPr lang="zh-TW" altLang="en-US" b="1" dirty="0" smtClean="0">
                <a:solidFill>
                  <a:srgbClr val="0070C0"/>
                </a:solidFill>
                <a:latin typeface="+mj-ea"/>
              </a:rPr>
              <a:t>投保</a:t>
            </a:r>
            <a:r>
              <a:rPr lang="zh-TW" altLang="en-US" b="1" dirty="0">
                <a:solidFill>
                  <a:srgbClr val="0070C0"/>
                </a:solidFill>
                <a:latin typeface="+mj-ea"/>
              </a:rPr>
              <a:t>前應了解</a:t>
            </a:r>
            <a:r>
              <a:rPr lang="en-US" altLang="zh-TW" b="1" dirty="0" smtClean="0">
                <a:solidFill>
                  <a:srgbClr val="0070C0"/>
                </a:solidFill>
                <a:latin typeface="+mj-ea"/>
              </a:rPr>
              <a:t>……</a:t>
            </a:r>
            <a:r>
              <a:rPr lang="en-US" altLang="zh-TW" dirty="0">
                <a:latin typeface="+mj-ea"/>
              </a:rPr>
              <a:t/>
            </a:r>
            <a:br>
              <a:rPr lang="en-US" altLang="zh-TW" dirty="0">
                <a:latin typeface="+mj-ea"/>
              </a:rPr>
            </a:br>
            <a:endParaRPr lang="en-US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C7ABD6-F11C-4831-9B67-71607925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376" y="787783"/>
            <a:ext cx="7320304" cy="5186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/>
              <a:t>選擇保單時：</a:t>
            </a:r>
            <a:endParaRPr lang="en-US" altLang="zh-TW" sz="2000" b="1" dirty="0"/>
          </a:p>
          <a:p>
            <a:r>
              <a:rPr lang="zh-TW" altLang="en-US" sz="2000" dirty="0"/>
              <a:t>即使是同一類型的保險，各間保險公司的保單在保障範圍、條款 或保費等方面可以相差甚遠，應詳細比較不同保單再作決定。</a:t>
            </a:r>
            <a:endParaRPr lang="en-US" altLang="zh-TW" sz="2000" dirty="0"/>
          </a:p>
          <a:p>
            <a:r>
              <a:rPr lang="zh-TW" altLang="en-US" sz="2000" dirty="0"/>
              <a:t>保險是較長線的產品，應考慮自己能否負擔有關的保費，例 如你的收入是否穩定及考慮保障範圍是否配合自己的需要。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b="1" dirty="0"/>
              <a:t>填寫投保書時：</a:t>
            </a:r>
            <a:endParaRPr lang="en-US" altLang="zh-TW" sz="2000" b="1" dirty="0"/>
          </a:p>
          <a:p>
            <a:r>
              <a:rPr lang="zh-TW" altLang="en-US" sz="2000" dirty="0"/>
              <a:t>如果隱瞞或虛報重要的資料如自己的病歷，保險公司日後有權取 消你的保單，又或者在你索償時拒絕受理。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b="1" dirty="0"/>
              <a:t>簽署投保書前：</a:t>
            </a:r>
            <a:endParaRPr lang="en-US" altLang="zh-TW" sz="2000" b="1" dirty="0"/>
          </a:p>
          <a:p>
            <a:r>
              <a:rPr lang="zh-TW" altLang="en-US" sz="2000" dirty="0"/>
              <a:t>必須清楚閱讀及明白保單的內容，包括不保事項，索償糾紛往往因為受保人忽略或沒有詳細了解不保事項而起。 </a:t>
            </a:r>
            <a:endParaRPr lang="en-US" altLang="zh-TW" sz="2000" dirty="0"/>
          </a:p>
          <a:p>
            <a:r>
              <a:rPr lang="zh-TW" altLang="en-US" sz="2000" dirty="0"/>
              <a:t>問明保險中介人收取多少佣金。有需要時應向專業人士查詢，以協助你選擇最合適的保險產品。 </a:t>
            </a:r>
            <a:endParaRPr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6FF7F2-0562-4D57-AF05-8A5BC8A0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65EB90-9E18-4C17-B03C-2AD8438E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22560"/>
            <a:ext cx="1275056" cy="127505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07B7511-886B-4021-9C80-4FE726E2EE37}"/>
              </a:ext>
            </a:extLst>
          </p:cNvPr>
          <p:cNvSpPr txBox="1"/>
          <p:nvPr/>
        </p:nvSpPr>
        <p:spPr>
          <a:xfrm>
            <a:off x="1096206" y="6076235"/>
            <a:ext cx="7693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zh-HK" sz="1600" dirty="0">
                <a:latin typeface="+mn-ea"/>
                <a:ea typeface="+mn-ea"/>
              </a:rPr>
              <a:t>（摘錄自</a:t>
            </a:r>
            <a:r>
              <a:rPr lang="zh-TW" altLang="en-US" sz="1600" dirty="0">
                <a:latin typeface="+mn-ea"/>
                <a:ea typeface="+mn-ea"/>
              </a:rPr>
              <a:t>「</a:t>
            </a:r>
            <a:r>
              <a:rPr lang="zh-TW" altLang="zh-HK" sz="1600" dirty="0">
                <a:latin typeface="+mn-ea"/>
                <a:ea typeface="+mn-ea"/>
              </a:rPr>
              <a:t>投資者及理財教育委員會</a:t>
            </a:r>
            <a:r>
              <a:rPr lang="zh-TW" altLang="en-US" sz="1600" dirty="0">
                <a:latin typeface="+mn-ea"/>
                <a:ea typeface="+mn-ea"/>
              </a:rPr>
              <a:t>」</a:t>
            </a:r>
            <a:r>
              <a:rPr lang="zh-TW" altLang="zh-HK" sz="1600" dirty="0">
                <a:latin typeface="+mn-ea"/>
                <a:ea typeface="+mn-ea"/>
              </a:rPr>
              <a:t>網頁</a:t>
            </a:r>
            <a:r>
              <a:rPr lang="en-US" altLang="zh-TW" sz="1600" dirty="0">
                <a:latin typeface="+mn-ea"/>
                <a:ea typeface="+mn-ea"/>
              </a:rPr>
              <a:t/>
            </a:r>
            <a:br>
              <a:rPr lang="en-US" altLang="zh-TW" sz="1600" dirty="0">
                <a:latin typeface="+mn-ea"/>
                <a:ea typeface="+mn-ea"/>
              </a:rPr>
            </a:br>
            <a:r>
              <a:rPr lang="en-US" sz="1600" dirty="0">
                <a:hlinkClick r:id="rId4"/>
              </a:rPr>
              <a:t>https://www.ifec.org.hk/web/common/pdf/smart_tips_on_insurance/Sherry_Tsai_Hiu_Wai.pdf</a:t>
            </a:r>
            <a:r>
              <a:rPr lang="zh-HK" altLang="zh-HK" sz="1600" dirty="0">
                <a:latin typeface="+mn-ea"/>
                <a:ea typeface="+mn-ea"/>
              </a:rPr>
              <a:t> </a:t>
            </a:r>
            <a:r>
              <a:rPr lang="zh-HK" altLang="zh-HK" sz="1600" dirty="0" smtClean="0">
                <a:latin typeface="+mn-ea"/>
                <a:ea typeface="+mn-ea"/>
              </a:rPr>
              <a:t>）</a:t>
            </a:r>
            <a:endParaRPr lang="en-US" sz="1600" dirty="0"/>
          </a:p>
        </p:txBody>
      </p:sp>
      <p:sp>
        <p:nvSpPr>
          <p:cNvPr id="8" name="向左箭號 4">
            <a:hlinkClick r:id="rId5" action="ppaction://hlinksldjump"/>
          </p:cNvPr>
          <p:cNvSpPr/>
          <p:nvPr/>
        </p:nvSpPr>
        <p:spPr>
          <a:xfrm>
            <a:off x="7619672" y="248418"/>
            <a:ext cx="894736" cy="62733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7928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想一想</a:t>
            </a:r>
            <a:r>
              <a:rPr lang="en-US" altLang="zh-HK" b="1" dirty="0">
                <a:latin typeface="+mn-ea"/>
                <a:ea typeface="+mn-ea"/>
              </a:rPr>
              <a:t>  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需要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？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想要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？</a:t>
            </a:r>
            <a:r>
              <a:rPr lang="zh-TW" altLang="zh-HK" dirty="0">
                <a:latin typeface="+mn-ea"/>
                <a:ea typeface="+mn-ea"/>
              </a:rPr>
              <a:t/>
            </a:r>
            <a:br>
              <a:rPr lang="zh-TW" altLang="zh-HK" dirty="0">
                <a:latin typeface="+mn-ea"/>
                <a:ea typeface="+mn-ea"/>
              </a:rPr>
            </a:b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9215" y="1435558"/>
            <a:ext cx="6591985" cy="4133697"/>
          </a:xfrm>
        </p:spPr>
        <p:txBody>
          <a:bodyPr>
            <a:normAutofit/>
          </a:bodyPr>
          <a:lstStyle/>
          <a:p>
            <a:r>
              <a:rPr lang="zh-HK" altLang="zh-HK" sz="2200" dirty="0">
                <a:latin typeface="+mn-ea"/>
                <a:ea typeface="+mn-ea"/>
              </a:rPr>
              <a:t>你有沒有試過逛街時，見到一件自己很喜歡的貨品，在未有細想是否合用，便立刻將貨品買了下來？又有沒有試過在買了物品後，</a:t>
            </a:r>
            <a:r>
              <a:rPr lang="zh-TW" altLang="en-US" sz="2200" dirty="0">
                <a:latin typeface="+mn-ea"/>
                <a:ea typeface="+mn-ea"/>
              </a:rPr>
              <a:t>才</a:t>
            </a:r>
            <a:r>
              <a:rPr lang="zh-HK" altLang="zh-HK" sz="2200" dirty="0">
                <a:latin typeface="+mn-ea"/>
                <a:ea typeface="+mn-ea"/>
              </a:rPr>
              <a:t>發現用不着</a:t>
            </a:r>
            <a:r>
              <a:rPr lang="zh-TW" altLang="en-US" sz="2200" dirty="0">
                <a:latin typeface="+mn-ea"/>
              </a:rPr>
              <a:t>而</a:t>
            </a:r>
            <a:r>
              <a:rPr lang="zh-HK" altLang="zh-HK" sz="2200" dirty="0">
                <a:latin typeface="+mn-ea"/>
                <a:ea typeface="+mn-ea"/>
              </a:rPr>
              <a:t>感到後悔？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該物品是你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需要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的嗎？還是只是</a:t>
            </a:r>
            <a:r>
              <a:rPr lang="zh-TW" altLang="en-US" sz="2200" b="1" dirty="0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想要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並且可以省卻的</a:t>
            </a:r>
            <a:r>
              <a:rPr lang="zh-HK" altLang="zh-HK" sz="2200" dirty="0">
                <a:solidFill>
                  <a:schemeClr val="tx1"/>
                </a:solidFill>
                <a:latin typeface="+mn-ea"/>
              </a:rPr>
              <a:t>？</a:t>
            </a:r>
            <a:endParaRPr lang="zh-TW" altLang="zh-HK" sz="2200" dirty="0">
              <a:solidFill>
                <a:schemeClr val="tx1"/>
              </a:solidFill>
              <a:latin typeface="+mn-ea"/>
            </a:endParaRPr>
          </a:p>
          <a:p>
            <a:r>
              <a:rPr lang="zh-HK" altLang="zh-HK" sz="2200" dirty="0">
                <a:latin typeface="+mn-ea"/>
                <a:ea typeface="+mn-ea"/>
              </a:rPr>
              <a:t>試重新審視過去三個月的消費開支，看看有沒有一些開支是可以省卻的。</a:t>
            </a:r>
            <a:endParaRPr lang="zh-HK" altLang="en-US" sz="220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71882"/>
            <a:ext cx="4551679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25" y="4084582"/>
            <a:ext cx="455167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活動一  金錢的各種用途</a:t>
            </a:r>
            <a:r>
              <a:rPr lang="zh-TW" altLang="zh-HK" dirty="0">
                <a:latin typeface="+mn-ea"/>
                <a:ea typeface="+mn-ea"/>
              </a:rPr>
              <a:t/>
            </a:r>
            <a:br>
              <a:rPr lang="zh-TW" altLang="zh-HK" dirty="0">
                <a:latin typeface="+mn-ea"/>
                <a:ea typeface="+mn-ea"/>
              </a:rPr>
            </a:b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0938" y="1768194"/>
            <a:ext cx="6999890" cy="43217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HK" altLang="zh-HK" sz="2200" dirty="0">
                <a:latin typeface="+mn-ea"/>
                <a:ea typeface="+mn-ea"/>
              </a:rPr>
              <a:t>陳小明是</a:t>
            </a: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一名中一學生，他每星期有</a:t>
            </a:r>
            <a:r>
              <a:rPr lang="en-US" altLang="zh-HK" sz="2200" dirty="0">
                <a:solidFill>
                  <a:schemeClr val="tx1"/>
                </a:solidFill>
                <a:latin typeface="+mn-ea"/>
                <a:ea typeface="+mn-ea"/>
              </a:rPr>
              <a:t>$250</a:t>
            </a: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的零用錢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並打算將每月剩餘的零用錢作為儲蓄</a:t>
            </a:r>
            <a:r>
              <a:rPr lang="zh-HK" altLang="zh-HK" sz="22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HK" sz="2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HK" sz="2200" dirty="0">
                <a:latin typeface="+mn-ea"/>
              </a:rPr>
              <a:t>      </a:t>
            </a:r>
            <a:r>
              <a:rPr lang="zh-HK" altLang="zh-HK" sz="2200" dirty="0">
                <a:latin typeface="+mn-ea"/>
                <a:ea typeface="+mn-ea"/>
              </a:rPr>
              <a:t>資料： 陳小明上星期的開支紀錄表：</a:t>
            </a:r>
            <a:endParaRPr lang="zh-TW" altLang="zh-HK" sz="2200" dirty="0"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19724"/>
              </p:ext>
            </p:extLst>
          </p:nvPr>
        </p:nvGraphicFramePr>
        <p:xfrm>
          <a:off x="1804539" y="3337806"/>
          <a:ext cx="5341121" cy="2451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5051">
                  <a:extLst>
                    <a:ext uri="{9D8B030D-6E8A-4147-A177-3AD203B41FA5}">
                      <a16:colId xmlns:a16="http://schemas.microsoft.com/office/drawing/2014/main" val="1653257936"/>
                    </a:ext>
                  </a:extLst>
                </a:gridCol>
                <a:gridCol w="1786070">
                  <a:extLst>
                    <a:ext uri="{9D8B030D-6E8A-4147-A177-3AD203B41FA5}">
                      <a16:colId xmlns:a16="http://schemas.microsoft.com/office/drawing/2014/main" val="17928362"/>
                    </a:ext>
                  </a:extLst>
                </a:gridCol>
              </a:tblGrid>
              <a:tr h="434202">
                <a:tc>
                  <a:txBody>
                    <a:bodyPr/>
                    <a:lstStyle/>
                    <a:p>
                      <a:pPr marL="274320" indent="-27432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indent="-27432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金額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926060"/>
                  </a:ext>
                </a:extLst>
              </a:tr>
              <a:tr h="401652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午餐及零食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$170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743412"/>
                  </a:ext>
                </a:extLst>
              </a:tr>
              <a:tr h="4101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交通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$30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396858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</a:rPr>
                        <a:t>購買文具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$20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1385369"/>
                  </a:ext>
                </a:extLst>
              </a:tr>
              <a:tr h="401652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</a:rPr>
                        <a:t>網上遊戲充值</a:t>
                      </a:r>
                      <a:r>
                        <a:rPr lang="en-US" sz="2000" kern="100" dirty="0">
                          <a:effectLst/>
                        </a:rPr>
                        <a:t> </a:t>
                      </a:r>
                      <a:r>
                        <a:rPr lang="zh-HK" sz="2000" kern="100" dirty="0">
                          <a:effectLst/>
                        </a:rPr>
                        <a:t>（課金）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$20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6109932"/>
                  </a:ext>
                </a:extLst>
              </a:tr>
              <a:tr h="418744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</a:rPr>
                        <a:t>賣</a:t>
                      </a:r>
                      <a:r>
                        <a:rPr lang="zh-HK" sz="2000" kern="100" dirty="0">
                          <a:effectLst/>
                        </a:rPr>
                        <a:t>旗</a:t>
                      </a:r>
                      <a:r>
                        <a:rPr lang="zh-TW" altLang="en-US" sz="2000" kern="100" dirty="0">
                          <a:effectLst/>
                        </a:rPr>
                        <a:t>活動捐款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$10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33083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" y="1208662"/>
            <a:ext cx="9135080" cy="4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089"/>
          <a:stretch/>
        </p:blipFill>
        <p:spPr>
          <a:xfrm>
            <a:off x="0" y="1231047"/>
            <a:ext cx="9110525" cy="483521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15789" y="4764269"/>
            <a:ext cx="2752826" cy="1212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2415" y="820396"/>
            <a:ext cx="6591985" cy="50908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HK" altLang="zh-HK" sz="2200" b="1" dirty="0">
                <a:latin typeface="+mn-ea"/>
                <a:ea typeface="+mn-ea"/>
              </a:rPr>
              <a:t>比較陳小明上星期收入和開支的總金額，你有甚</a:t>
            </a:r>
            <a:r>
              <a:rPr lang="zh-TW" altLang="zh-HK" sz="2200" b="1" dirty="0">
                <a:latin typeface="+mn-ea"/>
                <a:ea typeface="+mn-ea"/>
              </a:rPr>
              <a:t>麼</a:t>
            </a:r>
            <a:r>
              <a:rPr lang="zh-HK" altLang="zh-HK" sz="2200" b="1" dirty="0">
                <a:latin typeface="+mn-ea"/>
                <a:ea typeface="+mn-ea"/>
              </a:rPr>
              <a:t>觀察？</a:t>
            </a: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TW" sz="22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TW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zh-TW" altLang="zh-HK" sz="2200" dirty="0">
              <a:latin typeface="+mn-ea"/>
              <a:ea typeface="+mn-ea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sz="2200" b="1" dirty="0">
                <a:latin typeface="+mn-ea"/>
              </a:rPr>
              <a:t>你認為他應如何改善理財習慣才能配合原本所訂定的理財目標？</a:t>
            </a:r>
            <a:endParaRPr lang="zh-TW" altLang="zh-HK" sz="2200" dirty="0"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80004" y="1858148"/>
            <a:ext cx="6430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陳小明將全數的零用錢用光，並沒有任何儲蓄。</a:t>
            </a:r>
            <a:endParaRPr lang="zh-HK" alt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2478281" y="3917687"/>
            <a:ext cx="6097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陳小明要達到儲蓄的目標，就應謹慎消費，建立開支及儲蓄記錄。</a:t>
            </a:r>
            <a:endParaRPr lang="zh-HK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4424</TotalTime>
  <Words>4343</Words>
  <Application>Microsoft Office PowerPoint</Application>
  <PresentationFormat>如螢幕大小 (4:3)</PresentationFormat>
  <Paragraphs>251</Paragraphs>
  <Slides>43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3" baseType="lpstr">
      <vt:lpstr>微軟正黑體</vt:lpstr>
      <vt:lpstr>新細明體</vt:lpstr>
      <vt:lpstr>Arial</vt:lpstr>
      <vt:lpstr>Calibri</vt:lpstr>
      <vt:lpstr>Century Gothic</vt:lpstr>
      <vt:lpstr>Helvetica</vt:lpstr>
      <vt:lpstr>Times New Roman</vt:lpstr>
      <vt:lpstr>Wingdings</vt:lpstr>
      <vt:lpstr>Wingdings 3</vt:lpstr>
      <vt:lpstr>絲縷</vt:lpstr>
      <vt:lpstr>初中理財教育 學與教資源  (1) 消費、儲蓄與財務預算</vt:lpstr>
      <vt:lpstr>學與教資源目錄(共有四個主題)</vt:lpstr>
      <vt:lpstr>學與教資源目錄(續) (共有四個主題)</vt:lpstr>
      <vt:lpstr>金錢的各種用途</vt:lpstr>
      <vt:lpstr>想一想  需要？想要？ </vt:lpstr>
      <vt:lpstr>活動一  金錢的各種用途 </vt:lpstr>
      <vt:lpstr>PowerPoint 簡報</vt:lpstr>
      <vt:lpstr>PowerPoint 簡報</vt:lpstr>
      <vt:lpstr>PowerPoint 簡報</vt:lpstr>
      <vt:lpstr>儲蓄的重要性  </vt:lpstr>
      <vt:lpstr>PowerPoint 簡報</vt:lpstr>
      <vt:lpstr>PowerPoint 簡報</vt:lpstr>
      <vt:lpstr>PowerPoint 簡報</vt:lpstr>
      <vt:lpstr>PowerPoint 簡報</vt:lpstr>
      <vt:lpstr>「SMART」的儲蓄原則</vt:lpstr>
      <vt:lpstr>「SMART」的儲蓄原則</vt:lpstr>
      <vt:lpstr>PowerPoint 簡報</vt:lpstr>
      <vt:lpstr>如何進行個人財務預算 </vt:lpstr>
      <vt:lpstr>活動二   如何作預算？ 金錢管理技巧 </vt:lpstr>
      <vt:lpstr>PowerPoint 簡報</vt:lpstr>
      <vt:lpstr>PowerPoint 簡報</vt:lpstr>
      <vt:lpstr>「收支管家 ─ 錢家有道」 手機應用程式</vt:lpstr>
      <vt:lpstr>PowerPoint 簡報</vt:lpstr>
      <vt:lpstr>人生不同階段的財務需要</vt:lpstr>
      <vt:lpstr>活動三  人生不同階段的財務需要</vt:lpstr>
      <vt:lpstr>PowerPoint 簡報</vt:lpstr>
      <vt:lpstr>人生新階段</vt:lpstr>
      <vt:lpstr>PowerPoint 簡報</vt:lpstr>
      <vt:lpstr>延伸學習：向名人學處世     價值觀教育</vt:lpstr>
      <vt:lpstr>延伸學習：向名人學處世  價值觀教育：「堅毅」</vt:lpstr>
      <vt:lpstr>延伸學習：向名人學處世  價值觀教育：「堅毅」</vt:lpstr>
      <vt:lpstr>延伸學習：向名人學處世  價值觀教育：「關愛」</vt:lpstr>
      <vt:lpstr>延伸學習：向名人學處世  價值觀教育：「關愛」</vt:lpstr>
      <vt:lpstr>延伸學習：向名人學處世  價值觀教育：「關愛」</vt:lpstr>
      <vt:lpstr>延伸學習：向名人學處世  價值觀教育：「關愛」</vt:lpstr>
      <vt:lpstr>延伸學習：向名人學處世  價值觀教育：「承擔」</vt:lpstr>
      <vt:lpstr>延伸學習：向名人學處世  價值觀教育：「承擔」</vt:lpstr>
      <vt:lpstr>延伸學習：向名人學處世  價值觀教育：「誠信」</vt:lpstr>
      <vt:lpstr>延伸學習：向名人學處世  價值觀教育：「誠信」</vt:lpstr>
      <vt:lpstr>延伸學習：向名人學處世  價值觀教育：「誠信」</vt:lpstr>
      <vt:lpstr>延伸閱讀：保險基本知識(1)  （摘錄自「投資者及理財教育委員會」網頁 https://www.ifec.org.hk/web/tc/financial-products/insurance/basics/insurance-basics.page）</vt:lpstr>
      <vt:lpstr>延伸閱讀：保險基本知識(2) （摘錄自「投資者及理財教育委員會」網頁 https://www.ifec.org.hk/web/tc/financial-products/insurance/basics/insurance-basics.page）</vt:lpstr>
      <vt:lpstr>延伸閱讀：投保前應了解…… 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資源運用與明智消費</dc:title>
  <dc:creator>CHAN, Ka-po Serena</dc:creator>
  <cp:lastModifiedBy>EDB</cp:lastModifiedBy>
  <cp:revision>642</cp:revision>
  <cp:lastPrinted>2020-07-27T08:17:56Z</cp:lastPrinted>
  <dcterms:created xsi:type="dcterms:W3CDTF">2020-06-01T07:21:44Z</dcterms:created>
  <dcterms:modified xsi:type="dcterms:W3CDTF">2020-07-29T06:52:25Z</dcterms:modified>
</cp:coreProperties>
</file>