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9" r:id="rId1"/>
  </p:sldMasterIdLst>
  <p:notesMasterIdLst>
    <p:notesMasterId r:id="rId31"/>
  </p:notesMasterIdLst>
  <p:handoutMasterIdLst>
    <p:handoutMasterId r:id="rId32"/>
  </p:handoutMasterIdLst>
  <p:sldIdLst>
    <p:sldId id="502" r:id="rId2"/>
    <p:sldId id="503" r:id="rId3"/>
    <p:sldId id="505" r:id="rId4"/>
    <p:sldId id="489" r:id="rId5"/>
    <p:sldId id="490" r:id="rId6"/>
    <p:sldId id="491" r:id="rId7"/>
    <p:sldId id="492" r:id="rId8"/>
    <p:sldId id="493" r:id="rId9"/>
    <p:sldId id="494" r:id="rId10"/>
    <p:sldId id="477" r:id="rId11"/>
    <p:sldId id="478" r:id="rId12"/>
    <p:sldId id="479" r:id="rId13"/>
    <p:sldId id="480" r:id="rId14"/>
    <p:sldId id="481" r:id="rId15"/>
    <p:sldId id="482" r:id="rId16"/>
    <p:sldId id="312" r:id="rId17"/>
    <p:sldId id="371" r:id="rId18"/>
    <p:sldId id="317" r:id="rId19"/>
    <p:sldId id="318" r:id="rId20"/>
    <p:sldId id="399" r:id="rId21"/>
    <p:sldId id="400" r:id="rId22"/>
    <p:sldId id="401" r:id="rId23"/>
    <p:sldId id="495" r:id="rId24"/>
    <p:sldId id="496" r:id="rId25"/>
    <p:sldId id="497" r:id="rId26"/>
    <p:sldId id="498" r:id="rId27"/>
    <p:sldId id="499" r:id="rId28"/>
    <p:sldId id="500" r:id="rId29"/>
    <p:sldId id="501" r:id="rId30"/>
  </p:sldIdLst>
  <p:sldSz cx="9144000" cy="6858000" type="screen4x3"/>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ONG, Kam-fung Grace" initials="WKG" lastIdx="5" clrIdx="0">
    <p:extLst/>
  </p:cmAuthor>
  <p:cmAuthor id="2" name="CHAN, Ka-po Serena" initials="CKS" lastIdx="8" clrIdx="1">
    <p:extLst/>
  </p:cmAuthor>
  <p:cmAuthor id="3" name="CHAN, Hong" initials="CH" lastIdx="0" clrIdx="2">
    <p:extLst/>
  </p:cmAuthor>
  <p:cmAuthor id="4" name="CHAN, Kar-yee Grace" initials="CKG" lastIdx="23" clrIdx="3">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CC9900"/>
    <a:srgbClr val="996633"/>
    <a:srgbClr val="FF9900"/>
    <a:srgbClr val="663300"/>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0" autoAdjust="0"/>
    <p:restoredTop sz="93979" autoAdjust="0"/>
  </p:normalViewPr>
  <p:slideViewPr>
    <p:cSldViewPr snapToGrid="0">
      <p:cViewPr varScale="1">
        <p:scale>
          <a:sx n="64" d="100"/>
          <a:sy n="64" d="100"/>
        </p:scale>
        <p:origin x="1364" y="56"/>
      </p:cViewPr>
      <p:guideLst>
        <p:guide orient="horz" pos="2160"/>
        <p:guide pos="2880"/>
      </p:guideLst>
    </p:cSldViewPr>
  </p:slideViewPr>
  <p:outlineViewPr>
    <p:cViewPr>
      <p:scale>
        <a:sx n="33" d="100"/>
        <a:sy n="33" d="100"/>
      </p:scale>
      <p:origin x="0" y="-69992"/>
    </p:cViewPr>
  </p:outlineViewPr>
  <p:notesTextViewPr>
    <p:cViewPr>
      <p:scale>
        <a:sx n="1" d="1"/>
        <a:sy n="1" d="1"/>
      </p:scale>
      <p:origin x="0" y="0"/>
    </p:cViewPr>
  </p:notesTextViewPr>
  <p:sorterViewPr>
    <p:cViewPr>
      <p:scale>
        <a:sx n="100" d="100"/>
        <a:sy n="100" d="100"/>
      </p:scale>
      <p:origin x="0" y="-6840"/>
    </p:cViewPr>
  </p:sorterViewPr>
  <p:notesViewPr>
    <p:cSldViewPr snapToGrid="0">
      <p:cViewPr varScale="1">
        <p:scale>
          <a:sx n="46" d="100"/>
          <a:sy n="46" d="100"/>
        </p:scale>
        <p:origin x="2736" y="3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66ACBF-912F-41A9-99FD-B361F068FAC1}" type="doc">
      <dgm:prSet loTypeId="urn:microsoft.com/office/officeart/2008/layout/VerticalCurvedList" loCatId="list" qsTypeId="urn:microsoft.com/office/officeart/2005/8/quickstyle/simple1" qsCatId="simple" csTypeId="urn:microsoft.com/office/officeart/2005/8/colors/colorful2" csCatId="colorful" phldr="1"/>
      <dgm:spPr/>
      <dgm:t>
        <a:bodyPr/>
        <a:lstStyle/>
        <a:p>
          <a:endParaRPr lang="en-US"/>
        </a:p>
      </dgm:t>
    </dgm:pt>
    <dgm:pt modelId="{A4CBA629-A49B-49D7-BC4A-ABEF5F7E4820}">
      <dgm:prSet phldrT="[Text]"/>
      <dgm:spPr/>
      <dgm:t>
        <a:bodyPr/>
        <a:lstStyle/>
        <a:p>
          <a:r>
            <a:rPr lang="zh-TW" altLang="en-US" b="1" dirty="0" smtClean="0"/>
            <a:t>金錢的各種用途</a:t>
          </a:r>
          <a:endParaRPr lang="en-US" dirty="0"/>
        </a:p>
      </dgm:t>
    </dgm:pt>
    <dgm:pt modelId="{B5C41862-5582-4708-B8E6-490A3FEE31CE}" type="parTrans" cxnId="{2BAED646-2ADB-491F-8612-D0789396593A}">
      <dgm:prSet/>
      <dgm:spPr/>
      <dgm:t>
        <a:bodyPr/>
        <a:lstStyle/>
        <a:p>
          <a:endParaRPr lang="en-US"/>
        </a:p>
      </dgm:t>
    </dgm:pt>
    <dgm:pt modelId="{1E52DB7C-1A61-4170-8C8D-7CCA6B60BB38}" type="sibTrans" cxnId="{2BAED646-2ADB-491F-8612-D0789396593A}">
      <dgm:prSet/>
      <dgm:spPr/>
      <dgm:t>
        <a:bodyPr/>
        <a:lstStyle/>
        <a:p>
          <a:endParaRPr lang="en-US"/>
        </a:p>
      </dgm:t>
    </dgm:pt>
    <dgm:pt modelId="{0A318C29-BF3B-451A-A6C2-F98B345F9CAA}">
      <dgm:prSet/>
      <dgm:spPr/>
      <dgm:t>
        <a:bodyPr/>
        <a:lstStyle/>
        <a:p>
          <a:r>
            <a:rPr lang="zh-TW" altLang="en-US" b="1" dirty="0" smtClean="0"/>
            <a:t>儲蓄的重要性 </a:t>
          </a:r>
          <a:endParaRPr lang="en-US" altLang="zh-TW" b="1" dirty="0"/>
        </a:p>
      </dgm:t>
    </dgm:pt>
    <dgm:pt modelId="{6AEAA32C-BDE1-4709-9C1B-0711D143CA86}" type="parTrans" cxnId="{E599C3BD-B2EB-4D17-AF8C-303290265C13}">
      <dgm:prSet/>
      <dgm:spPr/>
      <dgm:t>
        <a:bodyPr/>
        <a:lstStyle/>
        <a:p>
          <a:endParaRPr lang="en-US"/>
        </a:p>
      </dgm:t>
    </dgm:pt>
    <dgm:pt modelId="{5B106E5E-0AC3-4E33-B57B-AE10DDF9857D}" type="sibTrans" cxnId="{E599C3BD-B2EB-4D17-AF8C-303290265C13}">
      <dgm:prSet/>
      <dgm:spPr/>
      <dgm:t>
        <a:bodyPr/>
        <a:lstStyle/>
        <a:p>
          <a:endParaRPr lang="en-US"/>
        </a:p>
      </dgm:t>
    </dgm:pt>
    <dgm:pt modelId="{3B660AFF-9099-4E3A-9EAD-525B154A21FB}">
      <dgm:prSet/>
      <dgm:spPr/>
      <dgm:t>
        <a:bodyPr/>
        <a:lstStyle/>
        <a:p>
          <a:r>
            <a:rPr lang="zh-TW" altLang="en-US" b="1" dirty="0" smtClean="0"/>
            <a:t>如何進行個人財務預算</a:t>
          </a:r>
          <a:endParaRPr lang="en-US" altLang="zh-TW" b="1" dirty="0"/>
        </a:p>
      </dgm:t>
    </dgm:pt>
    <dgm:pt modelId="{DBE053C9-0C45-47FC-8F13-A8498FC88A59}" type="parTrans" cxnId="{5223D588-9BA3-4F2C-8541-574A7E665615}">
      <dgm:prSet/>
      <dgm:spPr/>
      <dgm:t>
        <a:bodyPr/>
        <a:lstStyle/>
        <a:p>
          <a:endParaRPr lang="en-US"/>
        </a:p>
      </dgm:t>
    </dgm:pt>
    <dgm:pt modelId="{E6A7A9A1-D480-4EFE-AFF8-047EA5B37998}" type="sibTrans" cxnId="{5223D588-9BA3-4F2C-8541-574A7E665615}">
      <dgm:prSet/>
      <dgm:spPr/>
      <dgm:t>
        <a:bodyPr/>
        <a:lstStyle/>
        <a:p>
          <a:endParaRPr lang="en-US"/>
        </a:p>
      </dgm:t>
    </dgm:pt>
    <dgm:pt modelId="{296955D4-CD14-4C88-BCFC-2D9BAB41A521}">
      <dgm:prSet/>
      <dgm:spPr/>
      <dgm:t>
        <a:bodyPr/>
        <a:lstStyle/>
        <a:p>
          <a:r>
            <a:rPr lang="zh-TW" altLang="en-US" b="1" dirty="0" smtClean="0"/>
            <a:t>人生不同階段的財務需要</a:t>
          </a:r>
          <a:endParaRPr lang="zh-TW" altLang="en-US" b="1" dirty="0"/>
        </a:p>
      </dgm:t>
    </dgm:pt>
    <dgm:pt modelId="{9C923795-341D-4215-B413-AF4EE2035BCC}" type="parTrans" cxnId="{2AEF2840-BE25-4204-9CE0-C4FE8A38705E}">
      <dgm:prSet/>
      <dgm:spPr/>
      <dgm:t>
        <a:bodyPr/>
        <a:lstStyle/>
        <a:p>
          <a:endParaRPr lang="en-US"/>
        </a:p>
      </dgm:t>
    </dgm:pt>
    <dgm:pt modelId="{623B6DCC-0A14-4B30-B0C4-579A7AEBBAEA}" type="sibTrans" cxnId="{2AEF2840-BE25-4204-9CE0-C4FE8A38705E}">
      <dgm:prSet/>
      <dgm:spPr/>
      <dgm:t>
        <a:bodyPr/>
        <a:lstStyle/>
        <a:p>
          <a:endParaRPr lang="en-US"/>
        </a:p>
      </dgm:t>
    </dgm:pt>
    <dgm:pt modelId="{5F3E9F9B-96F2-4EEB-B181-9705F1B8D4B7}" type="pres">
      <dgm:prSet presAssocID="{E266ACBF-912F-41A9-99FD-B361F068FAC1}" presName="Name0" presStyleCnt="0">
        <dgm:presLayoutVars>
          <dgm:chMax val="7"/>
          <dgm:chPref val="7"/>
          <dgm:dir/>
        </dgm:presLayoutVars>
      </dgm:prSet>
      <dgm:spPr/>
      <dgm:t>
        <a:bodyPr/>
        <a:lstStyle/>
        <a:p>
          <a:endParaRPr lang="en-US"/>
        </a:p>
      </dgm:t>
    </dgm:pt>
    <dgm:pt modelId="{4161BE89-7263-46E0-B27B-C0BAF080DDE4}" type="pres">
      <dgm:prSet presAssocID="{E266ACBF-912F-41A9-99FD-B361F068FAC1}" presName="Name1" presStyleCnt="0"/>
      <dgm:spPr/>
    </dgm:pt>
    <dgm:pt modelId="{9235EBC9-2767-44EC-947D-A5821BBF98E6}" type="pres">
      <dgm:prSet presAssocID="{E266ACBF-912F-41A9-99FD-B361F068FAC1}" presName="cycle" presStyleCnt="0"/>
      <dgm:spPr/>
    </dgm:pt>
    <dgm:pt modelId="{A113F1FC-49C8-47AA-9B0D-4039B2F65DA9}" type="pres">
      <dgm:prSet presAssocID="{E266ACBF-912F-41A9-99FD-B361F068FAC1}" presName="srcNode" presStyleLbl="node1" presStyleIdx="0" presStyleCnt="4"/>
      <dgm:spPr/>
    </dgm:pt>
    <dgm:pt modelId="{6BB83960-5F82-4E89-A819-AEB0B9C12D28}" type="pres">
      <dgm:prSet presAssocID="{E266ACBF-912F-41A9-99FD-B361F068FAC1}" presName="conn" presStyleLbl="parChTrans1D2" presStyleIdx="0" presStyleCnt="1"/>
      <dgm:spPr/>
      <dgm:t>
        <a:bodyPr/>
        <a:lstStyle/>
        <a:p>
          <a:endParaRPr lang="en-US"/>
        </a:p>
      </dgm:t>
    </dgm:pt>
    <dgm:pt modelId="{185A0215-9B86-4C19-B70E-05B5C12A2518}" type="pres">
      <dgm:prSet presAssocID="{E266ACBF-912F-41A9-99FD-B361F068FAC1}" presName="extraNode" presStyleLbl="node1" presStyleIdx="0" presStyleCnt="4"/>
      <dgm:spPr/>
    </dgm:pt>
    <dgm:pt modelId="{4C3773CA-BF66-47F3-8727-AB12F104DC8C}" type="pres">
      <dgm:prSet presAssocID="{E266ACBF-912F-41A9-99FD-B361F068FAC1}" presName="dstNode" presStyleLbl="node1" presStyleIdx="0" presStyleCnt="4"/>
      <dgm:spPr/>
    </dgm:pt>
    <dgm:pt modelId="{813EF155-CA73-481D-A0E2-7FDECFB1412E}" type="pres">
      <dgm:prSet presAssocID="{A4CBA629-A49B-49D7-BC4A-ABEF5F7E4820}" presName="text_1" presStyleLbl="node1" presStyleIdx="0" presStyleCnt="4">
        <dgm:presLayoutVars>
          <dgm:bulletEnabled val="1"/>
        </dgm:presLayoutVars>
      </dgm:prSet>
      <dgm:spPr/>
      <dgm:t>
        <a:bodyPr/>
        <a:lstStyle/>
        <a:p>
          <a:endParaRPr lang="en-US"/>
        </a:p>
      </dgm:t>
    </dgm:pt>
    <dgm:pt modelId="{7FDB9C0C-05B7-4ED6-9029-5F7398F9B5F9}" type="pres">
      <dgm:prSet presAssocID="{A4CBA629-A49B-49D7-BC4A-ABEF5F7E4820}" presName="accent_1" presStyleCnt="0"/>
      <dgm:spPr/>
    </dgm:pt>
    <dgm:pt modelId="{E2448376-E0E2-47D9-9D3E-7F6BFD5B08E6}" type="pres">
      <dgm:prSet presAssocID="{A4CBA629-A49B-49D7-BC4A-ABEF5F7E4820}" presName="accentRepeatNode" presStyleLbl="solidFgAcc1" presStyleIdx="0" presStyleCnt="4"/>
      <dgm:spPr/>
    </dgm:pt>
    <dgm:pt modelId="{6FB7B4E6-D79D-4BCB-AEA8-FAF9552FCED9}" type="pres">
      <dgm:prSet presAssocID="{0A318C29-BF3B-451A-A6C2-F98B345F9CAA}" presName="text_2" presStyleLbl="node1" presStyleIdx="1" presStyleCnt="4">
        <dgm:presLayoutVars>
          <dgm:bulletEnabled val="1"/>
        </dgm:presLayoutVars>
      </dgm:prSet>
      <dgm:spPr/>
      <dgm:t>
        <a:bodyPr/>
        <a:lstStyle/>
        <a:p>
          <a:endParaRPr lang="en-US"/>
        </a:p>
      </dgm:t>
    </dgm:pt>
    <dgm:pt modelId="{EB645D50-14EC-4345-9A62-C24DA00B41FC}" type="pres">
      <dgm:prSet presAssocID="{0A318C29-BF3B-451A-A6C2-F98B345F9CAA}" presName="accent_2" presStyleCnt="0"/>
      <dgm:spPr/>
    </dgm:pt>
    <dgm:pt modelId="{400F81CA-AD15-4C52-BD87-05AF4FFA42D4}" type="pres">
      <dgm:prSet presAssocID="{0A318C29-BF3B-451A-A6C2-F98B345F9CAA}" presName="accentRepeatNode" presStyleLbl="solidFgAcc1" presStyleIdx="1" presStyleCnt="4"/>
      <dgm:spPr/>
    </dgm:pt>
    <dgm:pt modelId="{9A570054-96FF-4788-8E10-989921085675}" type="pres">
      <dgm:prSet presAssocID="{3B660AFF-9099-4E3A-9EAD-525B154A21FB}" presName="text_3" presStyleLbl="node1" presStyleIdx="2" presStyleCnt="4">
        <dgm:presLayoutVars>
          <dgm:bulletEnabled val="1"/>
        </dgm:presLayoutVars>
      </dgm:prSet>
      <dgm:spPr/>
      <dgm:t>
        <a:bodyPr/>
        <a:lstStyle/>
        <a:p>
          <a:endParaRPr lang="en-US"/>
        </a:p>
      </dgm:t>
    </dgm:pt>
    <dgm:pt modelId="{D033044A-F049-4F79-8D6E-7DC2E5A4D0C8}" type="pres">
      <dgm:prSet presAssocID="{3B660AFF-9099-4E3A-9EAD-525B154A21FB}" presName="accent_3" presStyleCnt="0"/>
      <dgm:spPr/>
    </dgm:pt>
    <dgm:pt modelId="{6DF8D597-F058-4641-B247-3191500D1644}" type="pres">
      <dgm:prSet presAssocID="{3B660AFF-9099-4E3A-9EAD-525B154A21FB}" presName="accentRepeatNode" presStyleLbl="solidFgAcc1" presStyleIdx="2" presStyleCnt="4"/>
      <dgm:spPr/>
    </dgm:pt>
    <dgm:pt modelId="{5D7BBC5C-0C7F-419C-A33E-D0BF7336DC74}" type="pres">
      <dgm:prSet presAssocID="{296955D4-CD14-4C88-BCFC-2D9BAB41A521}" presName="text_4" presStyleLbl="node1" presStyleIdx="3" presStyleCnt="4">
        <dgm:presLayoutVars>
          <dgm:bulletEnabled val="1"/>
        </dgm:presLayoutVars>
      </dgm:prSet>
      <dgm:spPr/>
      <dgm:t>
        <a:bodyPr/>
        <a:lstStyle/>
        <a:p>
          <a:endParaRPr lang="en-US"/>
        </a:p>
      </dgm:t>
    </dgm:pt>
    <dgm:pt modelId="{AB440796-D978-47AA-8365-5CC9961991F1}" type="pres">
      <dgm:prSet presAssocID="{296955D4-CD14-4C88-BCFC-2D9BAB41A521}" presName="accent_4" presStyleCnt="0"/>
      <dgm:spPr/>
    </dgm:pt>
    <dgm:pt modelId="{33FBEEFC-6383-4508-82BC-B21BC9A76FD7}" type="pres">
      <dgm:prSet presAssocID="{296955D4-CD14-4C88-BCFC-2D9BAB41A521}" presName="accentRepeatNode" presStyleLbl="solidFgAcc1" presStyleIdx="3" presStyleCnt="4"/>
      <dgm:spPr/>
    </dgm:pt>
  </dgm:ptLst>
  <dgm:cxnLst>
    <dgm:cxn modelId="{0DDEF67A-6A11-49EE-B924-46645CBE02D9}" type="presOf" srcId="{0A318C29-BF3B-451A-A6C2-F98B345F9CAA}" destId="{6FB7B4E6-D79D-4BCB-AEA8-FAF9552FCED9}" srcOrd="0" destOrd="0" presId="urn:microsoft.com/office/officeart/2008/layout/VerticalCurvedList"/>
    <dgm:cxn modelId="{5223D588-9BA3-4F2C-8541-574A7E665615}" srcId="{E266ACBF-912F-41A9-99FD-B361F068FAC1}" destId="{3B660AFF-9099-4E3A-9EAD-525B154A21FB}" srcOrd="2" destOrd="0" parTransId="{DBE053C9-0C45-47FC-8F13-A8498FC88A59}" sibTransId="{E6A7A9A1-D480-4EFE-AFF8-047EA5B37998}"/>
    <dgm:cxn modelId="{4596E2E2-AEE4-44F6-9E6D-7E6C0B546773}" type="presOf" srcId="{A4CBA629-A49B-49D7-BC4A-ABEF5F7E4820}" destId="{813EF155-CA73-481D-A0E2-7FDECFB1412E}" srcOrd="0" destOrd="0" presId="urn:microsoft.com/office/officeart/2008/layout/VerticalCurvedList"/>
    <dgm:cxn modelId="{A8EBC4E1-5828-4606-8BAA-63596F667844}" type="presOf" srcId="{3B660AFF-9099-4E3A-9EAD-525B154A21FB}" destId="{9A570054-96FF-4788-8E10-989921085675}" srcOrd="0" destOrd="0" presId="urn:microsoft.com/office/officeart/2008/layout/VerticalCurvedList"/>
    <dgm:cxn modelId="{66633DB4-A5E1-42C4-B4A4-0DD1EAA4D986}" type="presOf" srcId="{296955D4-CD14-4C88-BCFC-2D9BAB41A521}" destId="{5D7BBC5C-0C7F-419C-A33E-D0BF7336DC74}" srcOrd="0" destOrd="0" presId="urn:microsoft.com/office/officeart/2008/layout/VerticalCurvedList"/>
    <dgm:cxn modelId="{FDCE94C0-807D-42D8-9B60-92C188BEF2CC}" type="presOf" srcId="{1E52DB7C-1A61-4170-8C8D-7CCA6B60BB38}" destId="{6BB83960-5F82-4E89-A819-AEB0B9C12D28}" srcOrd="0" destOrd="0" presId="urn:microsoft.com/office/officeart/2008/layout/VerticalCurvedList"/>
    <dgm:cxn modelId="{2BAED646-2ADB-491F-8612-D0789396593A}" srcId="{E266ACBF-912F-41A9-99FD-B361F068FAC1}" destId="{A4CBA629-A49B-49D7-BC4A-ABEF5F7E4820}" srcOrd="0" destOrd="0" parTransId="{B5C41862-5582-4708-B8E6-490A3FEE31CE}" sibTransId="{1E52DB7C-1A61-4170-8C8D-7CCA6B60BB38}"/>
    <dgm:cxn modelId="{E599C3BD-B2EB-4D17-AF8C-303290265C13}" srcId="{E266ACBF-912F-41A9-99FD-B361F068FAC1}" destId="{0A318C29-BF3B-451A-A6C2-F98B345F9CAA}" srcOrd="1" destOrd="0" parTransId="{6AEAA32C-BDE1-4709-9C1B-0711D143CA86}" sibTransId="{5B106E5E-0AC3-4E33-B57B-AE10DDF9857D}"/>
    <dgm:cxn modelId="{CB98E650-82A1-4C02-A78C-4C59375BEFD5}" type="presOf" srcId="{E266ACBF-912F-41A9-99FD-B361F068FAC1}" destId="{5F3E9F9B-96F2-4EEB-B181-9705F1B8D4B7}" srcOrd="0" destOrd="0" presId="urn:microsoft.com/office/officeart/2008/layout/VerticalCurvedList"/>
    <dgm:cxn modelId="{2AEF2840-BE25-4204-9CE0-C4FE8A38705E}" srcId="{E266ACBF-912F-41A9-99FD-B361F068FAC1}" destId="{296955D4-CD14-4C88-BCFC-2D9BAB41A521}" srcOrd="3" destOrd="0" parTransId="{9C923795-341D-4215-B413-AF4EE2035BCC}" sibTransId="{623B6DCC-0A14-4B30-B0C4-579A7AEBBAEA}"/>
    <dgm:cxn modelId="{F334077B-30F9-4EF4-8354-1C3CC86AD604}" type="presParOf" srcId="{5F3E9F9B-96F2-4EEB-B181-9705F1B8D4B7}" destId="{4161BE89-7263-46E0-B27B-C0BAF080DDE4}" srcOrd="0" destOrd="0" presId="urn:microsoft.com/office/officeart/2008/layout/VerticalCurvedList"/>
    <dgm:cxn modelId="{BF7FF381-AD2B-4BD7-8321-0E4A991AB173}" type="presParOf" srcId="{4161BE89-7263-46E0-B27B-C0BAF080DDE4}" destId="{9235EBC9-2767-44EC-947D-A5821BBF98E6}" srcOrd="0" destOrd="0" presId="urn:microsoft.com/office/officeart/2008/layout/VerticalCurvedList"/>
    <dgm:cxn modelId="{F175B507-566D-4BA8-8F36-DF8D1EC75013}" type="presParOf" srcId="{9235EBC9-2767-44EC-947D-A5821BBF98E6}" destId="{A113F1FC-49C8-47AA-9B0D-4039B2F65DA9}" srcOrd="0" destOrd="0" presId="urn:microsoft.com/office/officeart/2008/layout/VerticalCurvedList"/>
    <dgm:cxn modelId="{D65FC9DC-146D-4A67-BC80-1D73493BAE79}" type="presParOf" srcId="{9235EBC9-2767-44EC-947D-A5821BBF98E6}" destId="{6BB83960-5F82-4E89-A819-AEB0B9C12D28}" srcOrd="1" destOrd="0" presId="urn:microsoft.com/office/officeart/2008/layout/VerticalCurvedList"/>
    <dgm:cxn modelId="{6FD458F5-D414-4DEB-AD27-6483375B9AC0}" type="presParOf" srcId="{9235EBC9-2767-44EC-947D-A5821BBF98E6}" destId="{185A0215-9B86-4C19-B70E-05B5C12A2518}" srcOrd="2" destOrd="0" presId="urn:microsoft.com/office/officeart/2008/layout/VerticalCurvedList"/>
    <dgm:cxn modelId="{34F3FF55-F909-4FCF-AC84-045CEE154867}" type="presParOf" srcId="{9235EBC9-2767-44EC-947D-A5821BBF98E6}" destId="{4C3773CA-BF66-47F3-8727-AB12F104DC8C}" srcOrd="3" destOrd="0" presId="urn:microsoft.com/office/officeart/2008/layout/VerticalCurvedList"/>
    <dgm:cxn modelId="{4176D179-9EA7-46AA-8257-EF210D2CF6BB}" type="presParOf" srcId="{4161BE89-7263-46E0-B27B-C0BAF080DDE4}" destId="{813EF155-CA73-481D-A0E2-7FDECFB1412E}" srcOrd="1" destOrd="0" presId="urn:microsoft.com/office/officeart/2008/layout/VerticalCurvedList"/>
    <dgm:cxn modelId="{3496B2A0-1DA0-4A26-B195-8E9C61603237}" type="presParOf" srcId="{4161BE89-7263-46E0-B27B-C0BAF080DDE4}" destId="{7FDB9C0C-05B7-4ED6-9029-5F7398F9B5F9}" srcOrd="2" destOrd="0" presId="urn:microsoft.com/office/officeart/2008/layout/VerticalCurvedList"/>
    <dgm:cxn modelId="{DC164224-20CE-4FC5-BC12-F35064EA930A}" type="presParOf" srcId="{7FDB9C0C-05B7-4ED6-9029-5F7398F9B5F9}" destId="{E2448376-E0E2-47D9-9D3E-7F6BFD5B08E6}" srcOrd="0" destOrd="0" presId="urn:microsoft.com/office/officeart/2008/layout/VerticalCurvedList"/>
    <dgm:cxn modelId="{10E844E9-1C85-4F38-9546-E3C5CFBBF5DA}" type="presParOf" srcId="{4161BE89-7263-46E0-B27B-C0BAF080DDE4}" destId="{6FB7B4E6-D79D-4BCB-AEA8-FAF9552FCED9}" srcOrd="3" destOrd="0" presId="urn:microsoft.com/office/officeart/2008/layout/VerticalCurvedList"/>
    <dgm:cxn modelId="{720B208D-D07E-4C21-9D24-982695708C77}" type="presParOf" srcId="{4161BE89-7263-46E0-B27B-C0BAF080DDE4}" destId="{EB645D50-14EC-4345-9A62-C24DA00B41FC}" srcOrd="4" destOrd="0" presId="urn:microsoft.com/office/officeart/2008/layout/VerticalCurvedList"/>
    <dgm:cxn modelId="{865692D2-C5D6-4F94-BA52-83940A85A9A6}" type="presParOf" srcId="{EB645D50-14EC-4345-9A62-C24DA00B41FC}" destId="{400F81CA-AD15-4C52-BD87-05AF4FFA42D4}" srcOrd="0" destOrd="0" presId="urn:microsoft.com/office/officeart/2008/layout/VerticalCurvedList"/>
    <dgm:cxn modelId="{D24D7EAE-64AC-442A-9A1A-EC3F76AA0276}" type="presParOf" srcId="{4161BE89-7263-46E0-B27B-C0BAF080DDE4}" destId="{9A570054-96FF-4788-8E10-989921085675}" srcOrd="5" destOrd="0" presId="urn:microsoft.com/office/officeart/2008/layout/VerticalCurvedList"/>
    <dgm:cxn modelId="{035E76BD-CD00-43DC-B5CE-85822034EB2E}" type="presParOf" srcId="{4161BE89-7263-46E0-B27B-C0BAF080DDE4}" destId="{D033044A-F049-4F79-8D6E-7DC2E5A4D0C8}" srcOrd="6" destOrd="0" presId="urn:microsoft.com/office/officeart/2008/layout/VerticalCurvedList"/>
    <dgm:cxn modelId="{049729BD-D8A5-4D36-A81E-861F3DC7AE27}" type="presParOf" srcId="{D033044A-F049-4F79-8D6E-7DC2E5A4D0C8}" destId="{6DF8D597-F058-4641-B247-3191500D1644}" srcOrd="0" destOrd="0" presId="urn:microsoft.com/office/officeart/2008/layout/VerticalCurvedList"/>
    <dgm:cxn modelId="{E968D0FF-2601-4889-8EAB-8803CC1712F4}" type="presParOf" srcId="{4161BE89-7263-46E0-B27B-C0BAF080DDE4}" destId="{5D7BBC5C-0C7F-419C-A33E-D0BF7336DC74}" srcOrd="7" destOrd="0" presId="urn:microsoft.com/office/officeart/2008/layout/VerticalCurvedList"/>
    <dgm:cxn modelId="{CF0D54BE-82FB-4302-88AB-6F1F3207566A}" type="presParOf" srcId="{4161BE89-7263-46E0-B27B-C0BAF080DDE4}" destId="{AB440796-D978-47AA-8365-5CC9961991F1}" srcOrd="8" destOrd="0" presId="urn:microsoft.com/office/officeart/2008/layout/VerticalCurvedList"/>
    <dgm:cxn modelId="{60839B48-DA2F-4549-83CA-081C6BC65378}" type="presParOf" srcId="{AB440796-D978-47AA-8365-5CC9961991F1}" destId="{33FBEEFC-6383-4508-82BC-B21BC9A76FD7}"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266ACBF-912F-41A9-99FD-B361F068FAC1}" type="doc">
      <dgm:prSet loTypeId="urn:microsoft.com/office/officeart/2008/layout/VerticalCurvedList" loCatId="list" qsTypeId="urn:microsoft.com/office/officeart/2005/8/quickstyle/simple1" qsCatId="simple" csTypeId="urn:microsoft.com/office/officeart/2005/8/colors/accent6_3" csCatId="accent6" phldr="1"/>
      <dgm:spPr/>
      <dgm:t>
        <a:bodyPr/>
        <a:lstStyle/>
        <a:p>
          <a:endParaRPr lang="en-US"/>
        </a:p>
      </dgm:t>
    </dgm:pt>
    <dgm:pt modelId="{E540EDE2-3BEB-4B02-9CF0-7B4468F5656D}">
      <dgm:prSet/>
      <dgm:spPr/>
      <dgm:t>
        <a:bodyPr/>
        <a:lstStyle/>
        <a:p>
          <a:r>
            <a:rPr lang="zh-TW" altLang="en-US" b="1" dirty="0" smtClean="0">
              <a:solidFill>
                <a:schemeClr val="bg1"/>
              </a:solidFill>
            </a:rPr>
            <a:t>信用卡是甚麼</a:t>
          </a:r>
          <a:r>
            <a:rPr lang="en-US" altLang="zh-TW" b="1" dirty="0" smtClean="0">
              <a:solidFill>
                <a:schemeClr val="bg1"/>
              </a:solidFill>
            </a:rPr>
            <a:t>?</a:t>
          </a:r>
        </a:p>
      </dgm:t>
    </dgm:pt>
    <dgm:pt modelId="{9C199AF0-42DF-47B0-849D-EC7A22FD2B84}" type="parTrans" cxnId="{7FBBB9FA-9A72-45CD-B67D-C6B5BABC6556}">
      <dgm:prSet/>
      <dgm:spPr/>
      <dgm:t>
        <a:bodyPr/>
        <a:lstStyle/>
        <a:p>
          <a:endParaRPr lang="en-US"/>
        </a:p>
      </dgm:t>
    </dgm:pt>
    <dgm:pt modelId="{B79F89EE-F49A-42C2-92DB-BC879396BDC8}" type="sibTrans" cxnId="{7FBBB9FA-9A72-45CD-B67D-C6B5BABC6556}">
      <dgm:prSet/>
      <dgm:spPr/>
      <dgm:t>
        <a:bodyPr/>
        <a:lstStyle/>
        <a:p>
          <a:endParaRPr lang="en-US"/>
        </a:p>
      </dgm:t>
    </dgm:pt>
    <dgm:pt modelId="{A973015E-C331-4E1A-B92B-9E0C02E96545}">
      <dgm:prSet/>
      <dgm:spPr/>
      <dgm:t>
        <a:bodyPr/>
        <a:lstStyle/>
        <a:p>
          <a:r>
            <a:rPr lang="zh-TW" altLang="en-US" b="1" dirty="0" smtClean="0">
              <a:solidFill>
                <a:schemeClr val="bg1"/>
              </a:solidFill>
            </a:rPr>
            <a:t>信用卡透支的雪球效應</a:t>
          </a:r>
        </a:p>
      </dgm:t>
    </dgm:pt>
    <dgm:pt modelId="{536A1843-0E06-45AD-B929-3058619FD135}" type="parTrans" cxnId="{C9E0346D-670B-40B6-86B3-939FDE42F740}">
      <dgm:prSet/>
      <dgm:spPr/>
      <dgm:t>
        <a:bodyPr/>
        <a:lstStyle/>
        <a:p>
          <a:endParaRPr lang="en-US"/>
        </a:p>
      </dgm:t>
    </dgm:pt>
    <dgm:pt modelId="{75F1A909-43C8-4C1D-96E0-ABFF6E3B803A}" type="sibTrans" cxnId="{C9E0346D-670B-40B6-86B3-939FDE42F740}">
      <dgm:prSet/>
      <dgm:spPr/>
      <dgm:t>
        <a:bodyPr/>
        <a:lstStyle/>
        <a:p>
          <a:endParaRPr lang="en-US"/>
        </a:p>
      </dgm:t>
    </dgm:pt>
    <dgm:pt modelId="{4F198A77-8F0B-45A8-81DF-9159A3C08E3D}">
      <dgm:prSet/>
      <dgm:spPr/>
      <dgm:t>
        <a:bodyPr/>
        <a:lstStyle/>
        <a:p>
          <a:r>
            <a:rPr lang="zh-TW" altLang="en-US" b="1" smtClean="0">
              <a:solidFill>
                <a:schemeClr val="bg1"/>
              </a:solidFill>
            </a:rPr>
            <a:t>借貸</a:t>
          </a:r>
          <a:r>
            <a:rPr lang="zh-TW" altLang="en-US" b="1" dirty="0" smtClean="0">
              <a:solidFill>
                <a:schemeClr val="bg1"/>
              </a:solidFill>
            </a:rPr>
            <a:t>的代價和考慮因素</a:t>
          </a:r>
          <a:endParaRPr lang="en-US" altLang="zh-TW" b="1" dirty="0" smtClean="0">
            <a:solidFill>
              <a:schemeClr val="bg1"/>
            </a:solidFill>
          </a:endParaRPr>
        </a:p>
      </dgm:t>
    </dgm:pt>
    <dgm:pt modelId="{D09BD522-8FA5-4DF0-9790-2E25DB1E9372}" type="parTrans" cxnId="{0BACC721-4B7D-468E-8797-F92285912621}">
      <dgm:prSet/>
      <dgm:spPr/>
      <dgm:t>
        <a:bodyPr/>
        <a:lstStyle/>
        <a:p>
          <a:endParaRPr lang="en-US"/>
        </a:p>
      </dgm:t>
    </dgm:pt>
    <dgm:pt modelId="{C620BE74-776B-44C7-9001-B845AD716189}" type="sibTrans" cxnId="{0BACC721-4B7D-468E-8797-F92285912621}">
      <dgm:prSet/>
      <dgm:spPr/>
      <dgm:t>
        <a:bodyPr/>
        <a:lstStyle/>
        <a:p>
          <a:endParaRPr lang="en-US"/>
        </a:p>
      </dgm:t>
    </dgm:pt>
    <dgm:pt modelId="{F32620FD-F56C-4A5C-837B-3960A2EB9E41}">
      <dgm:prSet/>
      <dgm:spPr/>
      <dgm:t>
        <a:bodyPr/>
        <a:lstStyle/>
        <a:p>
          <a:r>
            <a:rPr lang="zh-TW" altLang="en-US" b="1" smtClean="0">
              <a:solidFill>
                <a:schemeClr val="bg1"/>
              </a:solidFill>
            </a:rPr>
            <a:t>反思過度消費　實踐簡樸生活</a:t>
          </a:r>
          <a:endParaRPr lang="zh-TW" altLang="en-US" b="1" dirty="0" smtClean="0">
            <a:solidFill>
              <a:schemeClr val="bg1"/>
            </a:solidFill>
          </a:endParaRPr>
        </a:p>
      </dgm:t>
    </dgm:pt>
    <dgm:pt modelId="{F3A34C87-B8C3-4B04-9093-CE2098C96730}" type="parTrans" cxnId="{1400B45F-D61E-4164-A365-B0619F8F2E3E}">
      <dgm:prSet/>
      <dgm:spPr/>
      <dgm:t>
        <a:bodyPr/>
        <a:lstStyle/>
        <a:p>
          <a:endParaRPr lang="en-US"/>
        </a:p>
      </dgm:t>
    </dgm:pt>
    <dgm:pt modelId="{B3BFDA92-133B-4C34-A791-BED5C64A57B5}" type="sibTrans" cxnId="{1400B45F-D61E-4164-A365-B0619F8F2E3E}">
      <dgm:prSet/>
      <dgm:spPr/>
      <dgm:t>
        <a:bodyPr/>
        <a:lstStyle/>
        <a:p>
          <a:endParaRPr lang="en-US"/>
        </a:p>
      </dgm:t>
    </dgm:pt>
    <dgm:pt modelId="{5F3E9F9B-96F2-4EEB-B181-9705F1B8D4B7}" type="pres">
      <dgm:prSet presAssocID="{E266ACBF-912F-41A9-99FD-B361F068FAC1}" presName="Name0" presStyleCnt="0">
        <dgm:presLayoutVars>
          <dgm:chMax val="7"/>
          <dgm:chPref val="7"/>
          <dgm:dir/>
        </dgm:presLayoutVars>
      </dgm:prSet>
      <dgm:spPr/>
      <dgm:t>
        <a:bodyPr/>
        <a:lstStyle/>
        <a:p>
          <a:endParaRPr lang="en-US"/>
        </a:p>
      </dgm:t>
    </dgm:pt>
    <dgm:pt modelId="{4161BE89-7263-46E0-B27B-C0BAF080DDE4}" type="pres">
      <dgm:prSet presAssocID="{E266ACBF-912F-41A9-99FD-B361F068FAC1}" presName="Name1" presStyleCnt="0"/>
      <dgm:spPr/>
    </dgm:pt>
    <dgm:pt modelId="{9235EBC9-2767-44EC-947D-A5821BBF98E6}" type="pres">
      <dgm:prSet presAssocID="{E266ACBF-912F-41A9-99FD-B361F068FAC1}" presName="cycle" presStyleCnt="0"/>
      <dgm:spPr/>
    </dgm:pt>
    <dgm:pt modelId="{A113F1FC-49C8-47AA-9B0D-4039B2F65DA9}" type="pres">
      <dgm:prSet presAssocID="{E266ACBF-912F-41A9-99FD-B361F068FAC1}" presName="srcNode" presStyleLbl="node1" presStyleIdx="0" presStyleCnt="4"/>
      <dgm:spPr/>
    </dgm:pt>
    <dgm:pt modelId="{6BB83960-5F82-4E89-A819-AEB0B9C12D28}" type="pres">
      <dgm:prSet presAssocID="{E266ACBF-912F-41A9-99FD-B361F068FAC1}" presName="conn" presStyleLbl="parChTrans1D2" presStyleIdx="0" presStyleCnt="1"/>
      <dgm:spPr/>
      <dgm:t>
        <a:bodyPr/>
        <a:lstStyle/>
        <a:p>
          <a:endParaRPr lang="en-US"/>
        </a:p>
      </dgm:t>
    </dgm:pt>
    <dgm:pt modelId="{185A0215-9B86-4C19-B70E-05B5C12A2518}" type="pres">
      <dgm:prSet presAssocID="{E266ACBF-912F-41A9-99FD-B361F068FAC1}" presName="extraNode" presStyleLbl="node1" presStyleIdx="0" presStyleCnt="4"/>
      <dgm:spPr/>
    </dgm:pt>
    <dgm:pt modelId="{4C3773CA-BF66-47F3-8727-AB12F104DC8C}" type="pres">
      <dgm:prSet presAssocID="{E266ACBF-912F-41A9-99FD-B361F068FAC1}" presName="dstNode" presStyleLbl="node1" presStyleIdx="0" presStyleCnt="4"/>
      <dgm:spPr/>
    </dgm:pt>
    <dgm:pt modelId="{03C311D4-AB06-405A-84AF-5AC8431D89D7}" type="pres">
      <dgm:prSet presAssocID="{E540EDE2-3BEB-4B02-9CF0-7B4468F5656D}" presName="text_1" presStyleLbl="node1" presStyleIdx="0" presStyleCnt="4">
        <dgm:presLayoutVars>
          <dgm:bulletEnabled val="1"/>
        </dgm:presLayoutVars>
      </dgm:prSet>
      <dgm:spPr/>
      <dgm:t>
        <a:bodyPr/>
        <a:lstStyle/>
        <a:p>
          <a:endParaRPr lang="en-US"/>
        </a:p>
      </dgm:t>
    </dgm:pt>
    <dgm:pt modelId="{460EA7D1-F3E5-4E4C-A151-B170D6208146}" type="pres">
      <dgm:prSet presAssocID="{E540EDE2-3BEB-4B02-9CF0-7B4468F5656D}" presName="accent_1" presStyleCnt="0"/>
      <dgm:spPr/>
    </dgm:pt>
    <dgm:pt modelId="{4AC7CD36-64D5-40C6-89AD-705EA90679F0}" type="pres">
      <dgm:prSet presAssocID="{E540EDE2-3BEB-4B02-9CF0-7B4468F5656D}" presName="accentRepeatNode" presStyleLbl="solidFgAcc1" presStyleIdx="0" presStyleCnt="4"/>
      <dgm:spPr/>
    </dgm:pt>
    <dgm:pt modelId="{273F4814-AE63-45B7-83D7-325524AAC405}" type="pres">
      <dgm:prSet presAssocID="{4F198A77-8F0B-45A8-81DF-9159A3C08E3D}" presName="text_2" presStyleLbl="node1" presStyleIdx="1" presStyleCnt="4">
        <dgm:presLayoutVars>
          <dgm:bulletEnabled val="1"/>
        </dgm:presLayoutVars>
      </dgm:prSet>
      <dgm:spPr/>
      <dgm:t>
        <a:bodyPr/>
        <a:lstStyle/>
        <a:p>
          <a:endParaRPr lang="en-US"/>
        </a:p>
      </dgm:t>
    </dgm:pt>
    <dgm:pt modelId="{28710DF6-A805-4A82-A277-383980883422}" type="pres">
      <dgm:prSet presAssocID="{4F198A77-8F0B-45A8-81DF-9159A3C08E3D}" presName="accent_2" presStyleCnt="0"/>
      <dgm:spPr/>
    </dgm:pt>
    <dgm:pt modelId="{52EBF4B5-A1CF-43E5-B23D-21E5EEF4457A}" type="pres">
      <dgm:prSet presAssocID="{4F198A77-8F0B-45A8-81DF-9159A3C08E3D}" presName="accentRepeatNode" presStyleLbl="solidFgAcc1" presStyleIdx="1" presStyleCnt="4"/>
      <dgm:spPr/>
    </dgm:pt>
    <dgm:pt modelId="{099E9922-EB38-4467-B411-D27BC357DE73}" type="pres">
      <dgm:prSet presAssocID="{A973015E-C331-4E1A-B92B-9E0C02E96545}" presName="text_3" presStyleLbl="node1" presStyleIdx="2" presStyleCnt="4">
        <dgm:presLayoutVars>
          <dgm:bulletEnabled val="1"/>
        </dgm:presLayoutVars>
      </dgm:prSet>
      <dgm:spPr/>
      <dgm:t>
        <a:bodyPr/>
        <a:lstStyle/>
        <a:p>
          <a:endParaRPr lang="en-US"/>
        </a:p>
      </dgm:t>
    </dgm:pt>
    <dgm:pt modelId="{AA7ED6E1-0A70-4135-B1D0-95307F75C4EE}" type="pres">
      <dgm:prSet presAssocID="{A973015E-C331-4E1A-B92B-9E0C02E96545}" presName="accent_3" presStyleCnt="0"/>
      <dgm:spPr/>
    </dgm:pt>
    <dgm:pt modelId="{7B943542-7D87-4690-B51E-F4025D7FA977}" type="pres">
      <dgm:prSet presAssocID="{A973015E-C331-4E1A-B92B-9E0C02E96545}" presName="accentRepeatNode" presStyleLbl="solidFgAcc1" presStyleIdx="2" presStyleCnt="4"/>
      <dgm:spPr/>
    </dgm:pt>
    <dgm:pt modelId="{EC9CFABB-8624-427B-8D9E-975655247A95}" type="pres">
      <dgm:prSet presAssocID="{F32620FD-F56C-4A5C-837B-3960A2EB9E41}" presName="text_4" presStyleLbl="node1" presStyleIdx="3" presStyleCnt="4">
        <dgm:presLayoutVars>
          <dgm:bulletEnabled val="1"/>
        </dgm:presLayoutVars>
      </dgm:prSet>
      <dgm:spPr/>
      <dgm:t>
        <a:bodyPr/>
        <a:lstStyle/>
        <a:p>
          <a:endParaRPr lang="en-US"/>
        </a:p>
      </dgm:t>
    </dgm:pt>
    <dgm:pt modelId="{C1D26BA7-4EB0-49DC-AAE8-24C5819A5686}" type="pres">
      <dgm:prSet presAssocID="{F32620FD-F56C-4A5C-837B-3960A2EB9E41}" presName="accent_4" presStyleCnt="0"/>
      <dgm:spPr/>
    </dgm:pt>
    <dgm:pt modelId="{071E4F61-2DAC-4700-9A48-874DC3ECBD65}" type="pres">
      <dgm:prSet presAssocID="{F32620FD-F56C-4A5C-837B-3960A2EB9E41}" presName="accentRepeatNode" presStyleLbl="solidFgAcc1" presStyleIdx="3" presStyleCnt="4"/>
      <dgm:spPr/>
    </dgm:pt>
  </dgm:ptLst>
  <dgm:cxnLst>
    <dgm:cxn modelId="{EA73B62D-1A10-44CB-94BC-D8A546B4573F}" type="presOf" srcId="{A973015E-C331-4E1A-B92B-9E0C02E96545}" destId="{099E9922-EB38-4467-B411-D27BC357DE73}" srcOrd="0" destOrd="0" presId="urn:microsoft.com/office/officeart/2008/layout/VerticalCurvedList"/>
    <dgm:cxn modelId="{1400B45F-D61E-4164-A365-B0619F8F2E3E}" srcId="{E266ACBF-912F-41A9-99FD-B361F068FAC1}" destId="{F32620FD-F56C-4A5C-837B-3960A2EB9E41}" srcOrd="3" destOrd="0" parTransId="{F3A34C87-B8C3-4B04-9093-CE2098C96730}" sibTransId="{B3BFDA92-133B-4C34-A791-BED5C64A57B5}"/>
    <dgm:cxn modelId="{C5D83D70-54F6-473F-B499-02FBB491A1D7}" type="presOf" srcId="{B79F89EE-F49A-42C2-92DB-BC879396BDC8}" destId="{6BB83960-5F82-4E89-A819-AEB0B9C12D28}" srcOrd="0" destOrd="0" presId="urn:microsoft.com/office/officeart/2008/layout/VerticalCurvedList"/>
    <dgm:cxn modelId="{7FBBB9FA-9A72-45CD-B67D-C6B5BABC6556}" srcId="{E266ACBF-912F-41A9-99FD-B361F068FAC1}" destId="{E540EDE2-3BEB-4B02-9CF0-7B4468F5656D}" srcOrd="0" destOrd="0" parTransId="{9C199AF0-42DF-47B0-849D-EC7A22FD2B84}" sibTransId="{B79F89EE-F49A-42C2-92DB-BC879396BDC8}"/>
    <dgm:cxn modelId="{0BACC721-4B7D-468E-8797-F92285912621}" srcId="{E266ACBF-912F-41A9-99FD-B361F068FAC1}" destId="{4F198A77-8F0B-45A8-81DF-9159A3C08E3D}" srcOrd="1" destOrd="0" parTransId="{D09BD522-8FA5-4DF0-9790-2E25DB1E9372}" sibTransId="{C620BE74-776B-44C7-9001-B845AD716189}"/>
    <dgm:cxn modelId="{CB98E650-82A1-4C02-A78C-4C59375BEFD5}" type="presOf" srcId="{E266ACBF-912F-41A9-99FD-B361F068FAC1}" destId="{5F3E9F9B-96F2-4EEB-B181-9705F1B8D4B7}" srcOrd="0" destOrd="0" presId="urn:microsoft.com/office/officeart/2008/layout/VerticalCurvedList"/>
    <dgm:cxn modelId="{D43753C6-F26E-42B7-AF93-7C56ACE62784}" type="presOf" srcId="{F32620FD-F56C-4A5C-837B-3960A2EB9E41}" destId="{EC9CFABB-8624-427B-8D9E-975655247A95}" srcOrd="0" destOrd="0" presId="urn:microsoft.com/office/officeart/2008/layout/VerticalCurvedList"/>
    <dgm:cxn modelId="{D470C7EA-D20E-472F-9E3F-F571915850D0}" type="presOf" srcId="{E540EDE2-3BEB-4B02-9CF0-7B4468F5656D}" destId="{03C311D4-AB06-405A-84AF-5AC8431D89D7}" srcOrd="0" destOrd="0" presId="urn:microsoft.com/office/officeart/2008/layout/VerticalCurvedList"/>
    <dgm:cxn modelId="{C9E0346D-670B-40B6-86B3-939FDE42F740}" srcId="{E266ACBF-912F-41A9-99FD-B361F068FAC1}" destId="{A973015E-C331-4E1A-B92B-9E0C02E96545}" srcOrd="2" destOrd="0" parTransId="{536A1843-0E06-45AD-B929-3058619FD135}" sibTransId="{75F1A909-43C8-4C1D-96E0-ABFF6E3B803A}"/>
    <dgm:cxn modelId="{9BE1CC56-8601-4734-9D0D-93FED0701562}" type="presOf" srcId="{4F198A77-8F0B-45A8-81DF-9159A3C08E3D}" destId="{273F4814-AE63-45B7-83D7-325524AAC405}" srcOrd="0" destOrd="0" presId="urn:microsoft.com/office/officeart/2008/layout/VerticalCurvedList"/>
    <dgm:cxn modelId="{F334077B-30F9-4EF4-8354-1C3CC86AD604}" type="presParOf" srcId="{5F3E9F9B-96F2-4EEB-B181-9705F1B8D4B7}" destId="{4161BE89-7263-46E0-B27B-C0BAF080DDE4}" srcOrd="0" destOrd="0" presId="urn:microsoft.com/office/officeart/2008/layout/VerticalCurvedList"/>
    <dgm:cxn modelId="{BF7FF381-AD2B-4BD7-8321-0E4A991AB173}" type="presParOf" srcId="{4161BE89-7263-46E0-B27B-C0BAF080DDE4}" destId="{9235EBC9-2767-44EC-947D-A5821BBF98E6}" srcOrd="0" destOrd="0" presId="urn:microsoft.com/office/officeart/2008/layout/VerticalCurvedList"/>
    <dgm:cxn modelId="{F175B507-566D-4BA8-8F36-DF8D1EC75013}" type="presParOf" srcId="{9235EBC9-2767-44EC-947D-A5821BBF98E6}" destId="{A113F1FC-49C8-47AA-9B0D-4039B2F65DA9}" srcOrd="0" destOrd="0" presId="urn:microsoft.com/office/officeart/2008/layout/VerticalCurvedList"/>
    <dgm:cxn modelId="{D65FC9DC-146D-4A67-BC80-1D73493BAE79}" type="presParOf" srcId="{9235EBC9-2767-44EC-947D-A5821BBF98E6}" destId="{6BB83960-5F82-4E89-A819-AEB0B9C12D28}" srcOrd="1" destOrd="0" presId="urn:microsoft.com/office/officeart/2008/layout/VerticalCurvedList"/>
    <dgm:cxn modelId="{6FD458F5-D414-4DEB-AD27-6483375B9AC0}" type="presParOf" srcId="{9235EBC9-2767-44EC-947D-A5821BBF98E6}" destId="{185A0215-9B86-4C19-B70E-05B5C12A2518}" srcOrd="2" destOrd="0" presId="urn:microsoft.com/office/officeart/2008/layout/VerticalCurvedList"/>
    <dgm:cxn modelId="{34F3FF55-F909-4FCF-AC84-045CEE154867}" type="presParOf" srcId="{9235EBC9-2767-44EC-947D-A5821BBF98E6}" destId="{4C3773CA-BF66-47F3-8727-AB12F104DC8C}" srcOrd="3" destOrd="0" presId="urn:microsoft.com/office/officeart/2008/layout/VerticalCurvedList"/>
    <dgm:cxn modelId="{C503EA98-B956-4ACE-9C03-5EA6C3E61BC3}" type="presParOf" srcId="{4161BE89-7263-46E0-B27B-C0BAF080DDE4}" destId="{03C311D4-AB06-405A-84AF-5AC8431D89D7}" srcOrd="1" destOrd="0" presId="urn:microsoft.com/office/officeart/2008/layout/VerticalCurvedList"/>
    <dgm:cxn modelId="{7D7C1FC3-9134-4FB4-B69F-FDA418329FDF}" type="presParOf" srcId="{4161BE89-7263-46E0-B27B-C0BAF080DDE4}" destId="{460EA7D1-F3E5-4E4C-A151-B170D6208146}" srcOrd="2" destOrd="0" presId="urn:microsoft.com/office/officeart/2008/layout/VerticalCurvedList"/>
    <dgm:cxn modelId="{DF4E8A68-20D1-46E8-A499-60D580D6B839}" type="presParOf" srcId="{460EA7D1-F3E5-4E4C-A151-B170D6208146}" destId="{4AC7CD36-64D5-40C6-89AD-705EA90679F0}" srcOrd="0" destOrd="0" presId="urn:microsoft.com/office/officeart/2008/layout/VerticalCurvedList"/>
    <dgm:cxn modelId="{E451E9D4-7FCC-4BB6-84D3-F32BFAC7C72C}" type="presParOf" srcId="{4161BE89-7263-46E0-B27B-C0BAF080DDE4}" destId="{273F4814-AE63-45B7-83D7-325524AAC405}" srcOrd="3" destOrd="0" presId="urn:microsoft.com/office/officeart/2008/layout/VerticalCurvedList"/>
    <dgm:cxn modelId="{3D4694DC-5906-4C63-82B9-FEAD91A6F41F}" type="presParOf" srcId="{4161BE89-7263-46E0-B27B-C0BAF080DDE4}" destId="{28710DF6-A805-4A82-A277-383980883422}" srcOrd="4" destOrd="0" presId="urn:microsoft.com/office/officeart/2008/layout/VerticalCurvedList"/>
    <dgm:cxn modelId="{09B0F84B-70EE-434D-B030-6FFA26F59B95}" type="presParOf" srcId="{28710DF6-A805-4A82-A277-383980883422}" destId="{52EBF4B5-A1CF-43E5-B23D-21E5EEF4457A}" srcOrd="0" destOrd="0" presId="urn:microsoft.com/office/officeart/2008/layout/VerticalCurvedList"/>
    <dgm:cxn modelId="{4F0178A5-C62F-40F9-A9CB-3045B1B2D614}" type="presParOf" srcId="{4161BE89-7263-46E0-B27B-C0BAF080DDE4}" destId="{099E9922-EB38-4467-B411-D27BC357DE73}" srcOrd="5" destOrd="0" presId="urn:microsoft.com/office/officeart/2008/layout/VerticalCurvedList"/>
    <dgm:cxn modelId="{46073CAC-010E-4F4B-85FC-C4B4C179D903}" type="presParOf" srcId="{4161BE89-7263-46E0-B27B-C0BAF080DDE4}" destId="{AA7ED6E1-0A70-4135-B1D0-95307F75C4EE}" srcOrd="6" destOrd="0" presId="urn:microsoft.com/office/officeart/2008/layout/VerticalCurvedList"/>
    <dgm:cxn modelId="{72FCF742-578B-40EF-8A18-03EDF66CBC61}" type="presParOf" srcId="{AA7ED6E1-0A70-4135-B1D0-95307F75C4EE}" destId="{7B943542-7D87-4690-B51E-F4025D7FA977}" srcOrd="0" destOrd="0" presId="urn:microsoft.com/office/officeart/2008/layout/VerticalCurvedList"/>
    <dgm:cxn modelId="{AF364B58-8DB0-4ADD-B494-1B05CACDDA51}" type="presParOf" srcId="{4161BE89-7263-46E0-B27B-C0BAF080DDE4}" destId="{EC9CFABB-8624-427B-8D9E-975655247A95}" srcOrd="7" destOrd="0" presId="urn:microsoft.com/office/officeart/2008/layout/VerticalCurvedList"/>
    <dgm:cxn modelId="{4DA805A0-935F-4189-B709-5F03293E12E2}" type="presParOf" srcId="{4161BE89-7263-46E0-B27B-C0BAF080DDE4}" destId="{C1D26BA7-4EB0-49DC-AAE8-24C5819A5686}" srcOrd="8" destOrd="0" presId="urn:microsoft.com/office/officeart/2008/layout/VerticalCurvedList"/>
    <dgm:cxn modelId="{3F347840-0516-41F6-B00F-F77C368DA735}" type="presParOf" srcId="{C1D26BA7-4EB0-49DC-AAE8-24C5819A5686}" destId="{071E4F61-2DAC-4700-9A48-874DC3ECBD65}" srcOrd="0" destOrd="0" presId="urn:microsoft.com/office/officeart/2008/layout/VerticalCurv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266ACBF-912F-41A9-99FD-B361F068FAC1}" type="doc">
      <dgm:prSet loTypeId="urn:microsoft.com/office/officeart/2008/layout/VerticalCurvedList" loCatId="list" qsTypeId="urn:microsoft.com/office/officeart/2005/8/quickstyle/simple1" qsCatId="simple" csTypeId="urn:microsoft.com/office/officeart/2005/8/colors/colorful2" csCatId="colorful" phldr="1"/>
      <dgm:spPr/>
      <dgm:t>
        <a:bodyPr/>
        <a:lstStyle/>
        <a:p>
          <a:endParaRPr lang="en-US"/>
        </a:p>
      </dgm:t>
    </dgm:pt>
    <dgm:pt modelId="{A4CBA629-A49B-49D7-BC4A-ABEF5F7E4820}">
      <dgm:prSet phldrT="[Text]"/>
      <dgm:spPr/>
      <dgm:t>
        <a:bodyPr/>
        <a:lstStyle/>
        <a:p>
          <a:r>
            <a:rPr lang="zh-TW" altLang="en-US" b="1" smtClean="0">
              <a:solidFill>
                <a:schemeClr val="bg1"/>
              </a:solidFill>
            </a:rPr>
            <a:t>金融機構所提供的理財服務</a:t>
          </a:r>
          <a:endParaRPr lang="en-US" dirty="0">
            <a:solidFill>
              <a:schemeClr val="bg1"/>
            </a:solidFill>
          </a:endParaRPr>
        </a:p>
      </dgm:t>
    </dgm:pt>
    <dgm:pt modelId="{B5C41862-5582-4708-B8E6-490A3FEE31CE}" type="parTrans" cxnId="{2BAED646-2ADB-491F-8612-D0789396593A}">
      <dgm:prSet/>
      <dgm:spPr/>
      <dgm:t>
        <a:bodyPr/>
        <a:lstStyle/>
        <a:p>
          <a:endParaRPr lang="en-US"/>
        </a:p>
      </dgm:t>
    </dgm:pt>
    <dgm:pt modelId="{1E52DB7C-1A61-4170-8C8D-7CCA6B60BB38}" type="sibTrans" cxnId="{2BAED646-2ADB-491F-8612-D0789396593A}">
      <dgm:prSet/>
      <dgm:spPr/>
      <dgm:t>
        <a:bodyPr/>
        <a:lstStyle/>
        <a:p>
          <a:endParaRPr lang="en-US"/>
        </a:p>
      </dgm:t>
    </dgm:pt>
    <dgm:pt modelId="{3557C6A4-70F1-40B9-88AB-00FD6FEFCA88}">
      <dgm:prSet/>
      <dgm:spPr/>
      <dgm:t>
        <a:bodyPr/>
        <a:lstStyle/>
        <a:p>
          <a:r>
            <a:rPr lang="zh-TW" altLang="en-US" b="1" smtClean="0">
              <a:solidFill>
                <a:schemeClr val="bg1"/>
              </a:solidFill>
            </a:rPr>
            <a:t>淺談投資與財富增值</a:t>
          </a:r>
          <a:endParaRPr lang="en-US" altLang="zh-TW" b="1" dirty="0">
            <a:solidFill>
              <a:schemeClr val="bg1"/>
            </a:solidFill>
          </a:endParaRPr>
        </a:p>
      </dgm:t>
    </dgm:pt>
    <dgm:pt modelId="{F937090B-15FD-41EF-B91B-42748F557968}" type="parTrans" cxnId="{017F312A-158A-4AD5-AE92-10D91BCC6966}">
      <dgm:prSet/>
      <dgm:spPr/>
      <dgm:t>
        <a:bodyPr/>
        <a:lstStyle/>
        <a:p>
          <a:endParaRPr lang="en-US"/>
        </a:p>
      </dgm:t>
    </dgm:pt>
    <dgm:pt modelId="{7C757E3F-05A8-4760-A272-EC9AD011EF00}" type="sibTrans" cxnId="{017F312A-158A-4AD5-AE92-10D91BCC6966}">
      <dgm:prSet/>
      <dgm:spPr/>
      <dgm:t>
        <a:bodyPr/>
        <a:lstStyle/>
        <a:p>
          <a:endParaRPr lang="en-US"/>
        </a:p>
      </dgm:t>
    </dgm:pt>
    <dgm:pt modelId="{F3FB1288-45F4-4017-8512-8901FC76EDD5}">
      <dgm:prSet/>
      <dgm:spPr/>
      <dgm:t>
        <a:bodyPr/>
        <a:lstStyle/>
        <a:p>
          <a:r>
            <a:rPr lang="zh-TW" altLang="en-US" b="1" dirty="0" smtClean="0">
              <a:solidFill>
                <a:schemeClr val="bg1"/>
              </a:solidFill>
            </a:rPr>
            <a:t>認識基本的投資工具 </a:t>
          </a:r>
          <a:r>
            <a:rPr lang="en-US" altLang="zh-TW" b="1" dirty="0" smtClean="0">
              <a:solidFill>
                <a:schemeClr val="bg1"/>
              </a:solidFill>
            </a:rPr>
            <a:t>(</a:t>
          </a:r>
          <a:r>
            <a:rPr lang="zh-TW" altLang="en-US" b="1" dirty="0" smtClean="0">
              <a:solidFill>
                <a:schemeClr val="bg1"/>
              </a:solidFill>
            </a:rPr>
            <a:t>股票和債券</a:t>
          </a:r>
          <a:r>
            <a:rPr lang="en-US" altLang="zh-TW" b="1" dirty="0" smtClean="0">
              <a:solidFill>
                <a:schemeClr val="bg1"/>
              </a:solidFill>
            </a:rPr>
            <a:t>)</a:t>
          </a:r>
          <a:endParaRPr lang="en-US" altLang="zh-TW" b="1" dirty="0">
            <a:solidFill>
              <a:schemeClr val="bg1"/>
            </a:solidFill>
          </a:endParaRPr>
        </a:p>
      </dgm:t>
    </dgm:pt>
    <dgm:pt modelId="{66B46DBC-F8FE-42AF-8B7D-E577ACFBDE62}" type="parTrans" cxnId="{CC62B931-2E41-44A7-AFA9-180ECB863311}">
      <dgm:prSet/>
      <dgm:spPr/>
      <dgm:t>
        <a:bodyPr/>
        <a:lstStyle/>
        <a:p>
          <a:endParaRPr lang="en-US"/>
        </a:p>
      </dgm:t>
    </dgm:pt>
    <dgm:pt modelId="{7AC0188A-4200-4B3D-849A-163AAF11B20B}" type="sibTrans" cxnId="{CC62B931-2E41-44A7-AFA9-180ECB863311}">
      <dgm:prSet/>
      <dgm:spPr/>
      <dgm:t>
        <a:bodyPr/>
        <a:lstStyle/>
        <a:p>
          <a:endParaRPr lang="en-US"/>
        </a:p>
      </dgm:t>
    </dgm:pt>
    <dgm:pt modelId="{78E332C3-F8B9-4A37-9A4D-ED091E8B2E77}">
      <dgm:prSet/>
      <dgm:spPr/>
      <dgm:t>
        <a:bodyPr/>
        <a:lstStyle/>
        <a:p>
          <a:r>
            <a:rPr lang="zh-TW" altLang="en-US" b="1" dirty="0" smtClean="0">
              <a:solidFill>
                <a:schemeClr val="bg1"/>
              </a:solidFill>
            </a:rPr>
            <a:t>風險與回報</a:t>
          </a:r>
          <a:endParaRPr lang="zh-TW" altLang="en-US" b="1" dirty="0">
            <a:solidFill>
              <a:schemeClr val="bg1"/>
            </a:solidFill>
          </a:endParaRPr>
        </a:p>
      </dgm:t>
    </dgm:pt>
    <dgm:pt modelId="{A46A4D30-679C-4DA9-83B5-0C0299083773}" type="parTrans" cxnId="{E77013C3-B754-4E84-8130-B317AB8AE761}">
      <dgm:prSet/>
      <dgm:spPr/>
      <dgm:t>
        <a:bodyPr/>
        <a:lstStyle/>
        <a:p>
          <a:endParaRPr lang="en-US"/>
        </a:p>
      </dgm:t>
    </dgm:pt>
    <dgm:pt modelId="{9198B988-1F9B-4983-A143-BE9CA8132AA9}" type="sibTrans" cxnId="{E77013C3-B754-4E84-8130-B317AB8AE761}">
      <dgm:prSet/>
      <dgm:spPr/>
      <dgm:t>
        <a:bodyPr/>
        <a:lstStyle/>
        <a:p>
          <a:endParaRPr lang="en-US"/>
        </a:p>
      </dgm:t>
    </dgm:pt>
    <dgm:pt modelId="{A15CBAE0-B46F-40FF-B2D7-0480C7B2B7E4}">
      <dgm:prSet/>
      <dgm:spPr/>
      <dgm:t>
        <a:bodyPr/>
        <a:lstStyle/>
        <a:p>
          <a:r>
            <a:rPr lang="zh-TW" altLang="en-US" b="1" dirty="0" smtClean="0">
              <a:solidFill>
                <a:schemeClr val="bg1"/>
              </a:solidFill>
            </a:rPr>
            <a:t>投資者的責任與權利</a:t>
          </a:r>
          <a:endParaRPr lang="zh-TW" altLang="en-US" b="1" dirty="0">
            <a:solidFill>
              <a:schemeClr val="bg1"/>
            </a:solidFill>
          </a:endParaRPr>
        </a:p>
      </dgm:t>
    </dgm:pt>
    <dgm:pt modelId="{1AFAA6B0-6CDC-41D6-BD0B-B1E671D2B226}" type="parTrans" cxnId="{D66E0ADA-20E9-40B9-8511-EE541B6D4FD9}">
      <dgm:prSet/>
      <dgm:spPr/>
      <dgm:t>
        <a:bodyPr/>
        <a:lstStyle/>
        <a:p>
          <a:endParaRPr lang="zh-TW" altLang="en-US"/>
        </a:p>
      </dgm:t>
    </dgm:pt>
    <dgm:pt modelId="{093B54A1-2269-4225-BFF9-9A18BD67657C}" type="sibTrans" cxnId="{D66E0ADA-20E9-40B9-8511-EE541B6D4FD9}">
      <dgm:prSet/>
      <dgm:spPr/>
      <dgm:t>
        <a:bodyPr/>
        <a:lstStyle/>
        <a:p>
          <a:endParaRPr lang="zh-TW" altLang="en-US"/>
        </a:p>
      </dgm:t>
    </dgm:pt>
    <dgm:pt modelId="{5F3E9F9B-96F2-4EEB-B181-9705F1B8D4B7}" type="pres">
      <dgm:prSet presAssocID="{E266ACBF-912F-41A9-99FD-B361F068FAC1}" presName="Name0" presStyleCnt="0">
        <dgm:presLayoutVars>
          <dgm:chMax val="7"/>
          <dgm:chPref val="7"/>
          <dgm:dir/>
        </dgm:presLayoutVars>
      </dgm:prSet>
      <dgm:spPr/>
      <dgm:t>
        <a:bodyPr/>
        <a:lstStyle/>
        <a:p>
          <a:endParaRPr lang="zh-TW" altLang="en-US"/>
        </a:p>
      </dgm:t>
    </dgm:pt>
    <dgm:pt modelId="{4161BE89-7263-46E0-B27B-C0BAF080DDE4}" type="pres">
      <dgm:prSet presAssocID="{E266ACBF-912F-41A9-99FD-B361F068FAC1}" presName="Name1" presStyleCnt="0"/>
      <dgm:spPr/>
      <dgm:t>
        <a:bodyPr/>
        <a:lstStyle/>
        <a:p>
          <a:endParaRPr lang="zh-TW" altLang="en-US"/>
        </a:p>
      </dgm:t>
    </dgm:pt>
    <dgm:pt modelId="{9235EBC9-2767-44EC-947D-A5821BBF98E6}" type="pres">
      <dgm:prSet presAssocID="{E266ACBF-912F-41A9-99FD-B361F068FAC1}" presName="cycle" presStyleCnt="0"/>
      <dgm:spPr/>
      <dgm:t>
        <a:bodyPr/>
        <a:lstStyle/>
        <a:p>
          <a:endParaRPr lang="zh-TW" altLang="en-US"/>
        </a:p>
      </dgm:t>
    </dgm:pt>
    <dgm:pt modelId="{A113F1FC-49C8-47AA-9B0D-4039B2F65DA9}" type="pres">
      <dgm:prSet presAssocID="{E266ACBF-912F-41A9-99FD-B361F068FAC1}" presName="srcNode" presStyleLbl="node1" presStyleIdx="0" presStyleCnt="5"/>
      <dgm:spPr/>
      <dgm:t>
        <a:bodyPr/>
        <a:lstStyle/>
        <a:p>
          <a:endParaRPr lang="zh-TW" altLang="en-US"/>
        </a:p>
      </dgm:t>
    </dgm:pt>
    <dgm:pt modelId="{6BB83960-5F82-4E89-A819-AEB0B9C12D28}" type="pres">
      <dgm:prSet presAssocID="{E266ACBF-912F-41A9-99FD-B361F068FAC1}" presName="conn" presStyleLbl="parChTrans1D2" presStyleIdx="0" presStyleCnt="1"/>
      <dgm:spPr/>
      <dgm:t>
        <a:bodyPr/>
        <a:lstStyle/>
        <a:p>
          <a:endParaRPr lang="zh-TW" altLang="en-US"/>
        </a:p>
      </dgm:t>
    </dgm:pt>
    <dgm:pt modelId="{185A0215-9B86-4C19-B70E-05B5C12A2518}" type="pres">
      <dgm:prSet presAssocID="{E266ACBF-912F-41A9-99FD-B361F068FAC1}" presName="extraNode" presStyleLbl="node1" presStyleIdx="0" presStyleCnt="5"/>
      <dgm:spPr/>
      <dgm:t>
        <a:bodyPr/>
        <a:lstStyle/>
        <a:p>
          <a:endParaRPr lang="zh-TW" altLang="en-US"/>
        </a:p>
      </dgm:t>
    </dgm:pt>
    <dgm:pt modelId="{4C3773CA-BF66-47F3-8727-AB12F104DC8C}" type="pres">
      <dgm:prSet presAssocID="{E266ACBF-912F-41A9-99FD-B361F068FAC1}" presName="dstNode" presStyleLbl="node1" presStyleIdx="0" presStyleCnt="5"/>
      <dgm:spPr/>
      <dgm:t>
        <a:bodyPr/>
        <a:lstStyle/>
        <a:p>
          <a:endParaRPr lang="zh-TW" altLang="en-US"/>
        </a:p>
      </dgm:t>
    </dgm:pt>
    <dgm:pt modelId="{813EF155-CA73-481D-A0E2-7FDECFB1412E}" type="pres">
      <dgm:prSet presAssocID="{A4CBA629-A49B-49D7-BC4A-ABEF5F7E4820}" presName="text_1" presStyleLbl="node1" presStyleIdx="0" presStyleCnt="5">
        <dgm:presLayoutVars>
          <dgm:bulletEnabled val="1"/>
        </dgm:presLayoutVars>
      </dgm:prSet>
      <dgm:spPr/>
      <dgm:t>
        <a:bodyPr/>
        <a:lstStyle/>
        <a:p>
          <a:endParaRPr lang="zh-TW" altLang="en-US"/>
        </a:p>
      </dgm:t>
    </dgm:pt>
    <dgm:pt modelId="{7FDB9C0C-05B7-4ED6-9029-5F7398F9B5F9}" type="pres">
      <dgm:prSet presAssocID="{A4CBA629-A49B-49D7-BC4A-ABEF5F7E4820}" presName="accent_1" presStyleCnt="0"/>
      <dgm:spPr/>
      <dgm:t>
        <a:bodyPr/>
        <a:lstStyle/>
        <a:p>
          <a:endParaRPr lang="zh-TW" altLang="en-US"/>
        </a:p>
      </dgm:t>
    </dgm:pt>
    <dgm:pt modelId="{E2448376-E0E2-47D9-9D3E-7F6BFD5B08E6}" type="pres">
      <dgm:prSet presAssocID="{A4CBA629-A49B-49D7-BC4A-ABEF5F7E4820}" presName="accentRepeatNode" presStyleLbl="solidFgAcc1" presStyleIdx="0" presStyleCnt="5"/>
      <dgm:spPr/>
      <dgm:t>
        <a:bodyPr/>
        <a:lstStyle/>
        <a:p>
          <a:endParaRPr lang="zh-TW" altLang="en-US"/>
        </a:p>
      </dgm:t>
    </dgm:pt>
    <dgm:pt modelId="{63F0FD16-9835-4D46-87AD-0942C1998084}" type="pres">
      <dgm:prSet presAssocID="{3557C6A4-70F1-40B9-88AB-00FD6FEFCA88}" presName="text_2" presStyleLbl="node1" presStyleIdx="1" presStyleCnt="5">
        <dgm:presLayoutVars>
          <dgm:bulletEnabled val="1"/>
        </dgm:presLayoutVars>
      </dgm:prSet>
      <dgm:spPr/>
      <dgm:t>
        <a:bodyPr/>
        <a:lstStyle/>
        <a:p>
          <a:endParaRPr lang="zh-TW" altLang="en-US"/>
        </a:p>
      </dgm:t>
    </dgm:pt>
    <dgm:pt modelId="{75CD8A1E-7227-4C3C-A88B-C9AD5B60224E}" type="pres">
      <dgm:prSet presAssocID="{3557C6A4-70F1-40B9-88AB-00FD6FEFCA88}" presName="accent_2" presStyleCnt="0"/>
      <dgm:spPr/>
      <dgm:t>
        <a:bodyPr/>
        <a:lstStyle/>
        <a:p>
          <a:endParaRPr lang="zh-TW" altLang="en-US"/>
        </a:p>
      </dgm:t>
    </dgm:pt>
    <dgm:pt modelId="{C945224C-0D91-4802-B6BE-F2E8EE184F4A}" type="pres">
      <dgm:prSet presAssocID="{3557C6A4-70F1-40B9-88AB-00FD6FEFCA88}" presName="accentRepeatNode" presStyleLbl="solidFgAcc1" presStyleIdx="1" presStyleCnt="5"/>
      <dgm:spPr/>
      <dgm:t>
        <a:bodyPr/>
        <a:lstStyle/>
        <a:p>
          <a:endParaRPr lang="zh-TW" altLang="en-US"/>
        </a:p>
      </dgm:t>
    </dgm:pt>
    <dgm:pt modelId="{361D0BB2-C227-4425-8246-3D5F70E9B0C7}" type="pres">
      <dgm:prSet presAssocID="{F3FB1288-45F4-4017-8512-8901FC76EDD5}" presName="text_3" presStyleLbl="node1" presStyleIdx="2" presStyleCnt="5">
        <dgm:presLayoutVars>
          <dgm:bulletEnabled val="1"/>
        </dgm:presLayoutVars>
      </dgm:prSet>
      <dgm:spPr/>
      <dgm:t>
        <a:bodyPr/>
        <a:lstStyle/>
        <a:p>
          <a:endParaRPr lang="zh-TW" altLang="en-US"/>
        </a:p>
      </dgm:t>
    </dgm:pt>
    <dgm:pt modelId="{D8A4B309-28B6-420D-8955-AD49CDCA6763}" type="pres">
      <dgm:prSet presAssocID="{F3FB1288-45F4-4017-8512-8901FC76EDD5}" presName="accent_3" presStyleCnt="0"/>
      <dgm:spPr/>
      <dgm:t>
        <a:bodyPr/>
        <a:lstStyle/>
        <a:p>
          <a:endParaRPr lang="zh-TW" altLang="en-US"/>
        </a:p>
      </dgm:t>
    </dgm:pt>
    <dgm:pt modelId="{7CEB977A-73A1-4F59-9FA6-C283E7A12578}" type="pres">
      <dgm:prSet presAssocID="{F3FB1288-45F4-4017-8512-8901FC76EDD5}" presName="accentRepeatNode" presStyleLbl="solidFgAcc1" presStyleIdx="2" presStyleCnt="5"/>
      <dgm:spPr/>
      <dgm:t>
        <a:bodyPr/>
        <a:lstStyle/>
        <a:p>
          <a:endParaRPr lang="zh-TW" altLang="en-US"/>
        </a:p>
      </dgm:t>
    </dgm:pt>
    <dgm:pt modelId="{51DD5190-E9E6-4B9D-8AF3-6C6C71042DAB}" type="pres">
      <dgm:prSet presAssocID="{78E332C3-F8B9-4A37-9A4D-ED091E8B2E77}" presName="text_4" presStyleLbl="node1" presStyleIdx="3" presStyleCnt="5">
        <dgm:presLayoutVars>
          <dgm:bulletEnabled val="1"/>
        </dgm:presLayoutVars>
      </dgm:prSet>
      <dgm:spPr/>
      <dgm:t>
        <a:bodyPr/>
        <a:lstStyle/>
        <a:p>
          <a:endParaRPr lang="zh-TW" altLang="en-US"/>
        </a:p>
      </dgm:t>
    </dgm:pt>
    <dgm:pt modelId="{B58B760B-528D-4E53-853E-4838FAE10BFD}" type="pres">
      <dgm:prSet presAssocID="{78E332C3-F8B9-4A37-9A4D-ED091E8B2E77}" presName="accent_4" presStyleCnt="0"/>
      <dgm:spPr/>
      <dgm:t>
        <a:bodyPr/>
        <a:lstStyle/>
        <a:p>
          <a:endParaRPr lang="zh-TW" altLang="en-US"/>
        </a:p>
      </dgm:t>
    </dgm:pt>
    <dgm:pt modelId="{D5D82565-F887-445C-A06C-62A0259E199C}" type="pres">
      <dgm:prSet presAssocID="{78E332C3-F8B9-4A37-9A4D-ED091E8B2E77}" presName="accentRepeatNode" presStyleLbl="solidFgAcc1" presStyleIdx="3" presStyleCnt="5"/>
      <dgm:spPr/>
      <dgm:t>
        <a:bodyPr/>
        <a:lstStyle/>
        <a:p>
          <a:endParaRPr lang="zh-TW" altLang="en-US"/>
        </a:p>
      </dgm:t>
    </dgm:pt>
    <dgm:pt modelId="{E98DB84B-C3EA-4D65-8F8D-94CBAD0A326A}" type="pres">
      <dgm:prSet presAssocID="{A15CBAE0-B46F-40FF-B2D7-0480C7B2B7E4}" presName="text_5" presStyleLbl="node1" presStyleIdx="4" presStyleCnt="5">
        <dgm:presLayoutVars>
          <dgm:bulletEnabled val="1"/>
        </dgm:presLayoutVars>
      </dgm:prSet>
      <dgm:spPr/>
      <dgm:t>
        <a:bodyPr/>
        <a:lstStyle/>
        <a:p>
          <a:endParaRPr lang="zh-TW" altLang="en-US"/>
        </a:p>
      </dgm:t>
    </dgm:pt>
    <dgm:pt modelId="{448BA10A-AAB7-4F8C-9D5F-1D867D1D5542}" type="pres">
      <dgm:prSet presAssocID="{A15CBAE0-B46F-40FF-B2D7-0480C7B2B7E4}" presName="accent_5" presStyleCnt="0"/>
      <dgm:spPr/>
    </dgm:pt>
    <dgm:pt modelId="{2DEC455A-F993-45BD-BA2B-FCB08096C83D}" type="pres">
      <dgm:prSet presAssocID="{A15CBAE0-B46F-40FF-B2D7-0480C7B2B7E4}" presName="accentRepeatNode" presStyleLbl="solidFgAcc1" presStyleIdx="4" presStyleCnt="5"/>
      <dgm:spPr/>
    </dgm:pt>
  </dgm:ptLst>
  <dgm:cxnLst>
    <dgm:cxn modelId="{D66E0ADA-20E9-40B9-8511-EE541B6D4FD9}" srcId="{E266ACBF-912F-41A9-99FD-B361F068FAC1}" destId="{A15CBAE0-B46F-40FF-B2D7-0480C7B2B7E4}" srcOrd="4" destOrd="0" parTransId="{1AFAA6B0-6CDC-41D6-BD0B-B1E671D2B226}" sibTransId="{093B54A1-2269-4225-BFF9-9A18BD67657C}"/>
    <dgm:cxn modelId="{E77013C3-B754-4E84-8130-B317AB8AE761}" srcId="{E266ACBF-912F-41A9-99FD-B361F068FAC1}" destId="{78E332C3-F8B9-4A37-9A4D-ED091E8B2E77}" srcOrd="3" destOrd="0" parTransId="{A46A4D30-679C-4DA9-83B5-0C0299083773}" sibTransId="{9198B988-1F9B-4983-A143-BE9CA8132AA9}"/>
    <dgm:cxn modelId="{6E02E4D7-0FB8-4273-8A94-F8F39799602C}" type="presOf" srcId="{1E52DB7C-1A61-4170-8C8D-7CCA6B60BB38}" destId="{6BB83960-5F82-4E89-A819-AEB0B9C12D28}" srcOrd="0" destOrd="0" presId="urn:microsoft.com/office/officeart/2008/layout/VerticalCurvedList"/>
    <dgm:cxn modelId="{017F312A-158A-4AD5-AE92-10D91BCC6966}" srcId="{E266ACBF-912F-41A9-99FD-B361F068FAC1}" destId="{3557C6A4-70F1-40B9-88AB-00FD6FEFCA88}" srcOrd="1" destOrd="0" parTransId="{F937090B-15FD-41EF-B91B-42748F557968}" sibTransId="{7C757E3F-05A8-4760-A272-EC9AD011EF00}"/>
    <dgm:cxn modelId="{5AECA92A-020A-4581-86EB-0DECCB0DB5D6}" type="presOf" srcId="{A4CBA629-A49B-49D7-BC4A-ABEF5F7E4820}" destId="{813EF155-CA73-481D-A0E2-7FDECFB1412E}" srcOrd="0" destOrd="0" presId="urn:microsoft.com/office/officeart/2008/layout/VerticalCurvedList"/>
    <dgm:cxn modelId="{FFB04470-1D76-496D-8983-A6F68273C411}" type="presOf" srcId="{E266ACBF-912F-41A9-99FD-B361F068FAC1}" destId="{5F3E9F9B-96F2-4EEB-B181-9705F1B8D4B7}" srcOrd="0" destOrd="0" presId="urn:microsoft.com/office/officeart/2008/layout/VerticalCurvedList"/>
    <dgm:cxn modelId="{430D2CA1-1493-447D-9C00-3B3AC2C8DAA9}" type="presOf" srcId="{78E332C3-F8B9-4A37-9A4D-ED091E8B2E77}" destId="{51DD5190-E9E6-4B9D-8AF3-6C6C71042DAB}" srcOrd="0" destOrd="0" presId="urn:microsoft.com/office/officeart/2008/layout/VerticalCurvedList"/>
    <dgm:cxn modelId="{92931556-C362-4CF5-B623-0AA63D7CA1AF}" type="presOf" srcId="{3557C6A4-70F1-40B9-88AB-00FD6FEFCA88}" destId="{63F0FD16-9835-4D46-87AD-0942C1998084}" srcOrd="0" destOrd="0" presId="urn:microsoft.com/office/officeart/2008/layout/VerticalCurvedList"/>
    <dgm:cxn modelId="{8109E515-0850-4E4D-AAA8-B512571245CF}" type="presOf" srcId="{F3FB1288-45F4-4017-8512-8901FC76EDD5}" destId="{361D0BB2-C227-4425-8246-3D5F70E9B0C7}" srcOrd="0" destOrd="0" presId="urn:microsoft.com/office/officeart/2008/layout/VerticalCurvedList"/>
    <dgm:cxn modelId="{CC62B931-2E41-44A7-AFA9-180ECB863311}" srcId="{E266ACBF-912F-41A9-99FD-B361F068FAC1}" destId="{F3FB1288-45F4-4017-8512-8901FC76EDD5}" srcOrd="2" destOrd="0" parTransId="{66B46DBC-F8FE-42AF-8B7D-E577ACFBDE62}" sibTransId="{7AC0188A-4200-4B3D-849A-163AAF11B20B}"/>
    <dgm:cxn modelId="{8522B8A8-A497-49DC-9E9A-6FCB5488A42D}" type="presOf" srcId="{A15CBAE0-B46F-40FF-B2D7-0480C7B2B7E4}" destId="{E98DB84B-C3EA-4D65-8F8D-94CBAD0A326A}" srcOrd="0" destOrd="0" presId="urn:microsoft.com/office/officeart/2008/layout/VerticalCurvedList"/>
    <dgm:cxn modelId="{2BAED646-2ADB-491F-8612-D0789396593A}" srcId="{E266ACBF-912F-41A9-99FD-B361F068FAC1}" destId="{A4CBA629-A49B-49D7-BC4A-ABEF5F7E4820}" srcOrd="0" destOrd="0" parTransId="{B5C41862-5582-4708-B8E6-490A3FEE31CE}" sibTransId="{1E52DB7C-1A61-4170-8C8D-7CCA6B60BB38}"/>
    <dgm:cxn modelId="{38D1DB77-E636-42C3-BDF7-1D6FA8BE62ED}" type="presParOf" srcId="{5F3E9F9B-96F2-4EEB-B181-9705F1B8D4B7}" destId="{4161BE89-7263-46E0-B27B-C0BAF080DDE4}" srcOrd="0" destOrd="0" presId="urn:microsoft.com/office/officeart/2008/layout/VerticalCurvedList"/>
    <dgm:cxn modelId="{6CBA99FE-064E-43F7-A39B-14BB062E053A}" type="presParOf" srcId="{4161BE89-7263-46E0-B27B-C0BAF080DDE4}" destId="{9235EBC9-2767-44EC-947D-A5821BBF98E6}" srcOrd="0" destOrd="0" presId="urn:microsoft.com/office/officeart/2008/layout/VerticalCurvedList"/>
    <dgm:cxn modelId="{7A357F48-B7DD-43AE-9FCD-37AD43D30732}" type="presParOf" srcId="{9235EBC9-2767-44EC-947D-A5821BBF98E6}" destId="{A113F1FC-49C8-47AA-9B0D-4039B2F65DA9}" srcOrd="0" destOrd="0" presId="urn:microsoft.com/office/officeart/2008/layout/VerticalCurvedList"/>
    <dgm:cxn modelId="{8392DF4E-B373-4EC1-B132-CE4EE0E19AE8}" type="presParOf" srcId="{9235EBC9-2767-44EC-947D-A5821BBF98E6}" destId="{6BB83960-5F82-4E89-A819-AEB0B9C12D28}" srcOrd="1" destOrd="0" presId="urn:microsoft.com/office/officeart/2008/layout/VerticalCurvedList"/>
    <dgm:cxn modelId="{9EB6D321-142F-47F0-9746-3C7114BFDEFF}" type="presParOf" srcId="{9235EBC9-2767-44EC-947D-A5821BBF98E6}" destId="{185A0215-9B86-4C19-B70E-05B5C12A2518}" srcOrd="2" destOrd="0" presId="urn:microsoft.com/office/officeart/2008/layout/VerticalCurvedList"/>
    <dgm:cxn modelId="{B4F3F7B5-C6B6-4903-9871-E134EC50E397}" type="presParOf" srcId="{9235EBC9-2767-44EC-947D-A5821BBF98E6}" destId="{4C3773CA-BF66-47F3-8727-AB12F104DC8C}" srcOrd="3" destOrd="0" presId="urn:microsoft.com/office/officeart/2008/layout/VerticalCurvedList"/>
    <dgm:cxn modelId="{64DC0D52-5256-46A2-B27C-0A000E0493C9}" type="presParOf" srcId="{4161BE89-7263-46E0-B27B-C0BAF080DDE4}" destId="{813EF155-CA73-481D-A0E2-7FDECFB1412E}" srcOrd="1" destOrd="0" presId="urn:microsoft.com/office/officeart/2008/layout/VerticalCurvedList"/>
    <dgm:cxn modelId="{C7FF16CA-DAFA-475A-8C8F-3650F0549CBB}" type="presParOf" srcId="{4161BE89-7263-46E0-B27B-C0BAF080DDE4}" destId="{7FDB9C0C-05B7-4ED6-9029-5F7398F9B5F9}" srcOrd="2" destOrd="0" presId="urn:microsoft.com/office/officeart/2008/layout/VerticalCurvedList"/>
    <dgm:cxn modelId="{F9997707-3D7C-4ABD-88DF-95206964AE22}" type="presParOf" srcId="{7FDB9C0C-05B7-4ED6-9029-5F7398F9B5F9}" destId="{E2448376-E0E2-47D9-9D3E-7F6BFD5B08E6}" srcOrd="0" destOrd="0" presId="urn:microsoft.com/office/officeart/2008/layout/VerticalCurvedList"/>
    <dgm:cxn modelId="{233BEE00-AB1F-4234-8290-ABC0A7185229}" type="presParOf" srcId="{4161BE89-7263-46E0-B27B-C0BAF080DDE4}" destId="{63F0FD16-9835-4D46-87AD-0942C1998084}" srcOrd="3" destOrd="0" presId="urn:microsoft.com/office/officeart/2008/layout/VerticalCurvedList"/>
    <dgm:cxn modelId="{F899F484-37FF-4C66-B06E-4011FDA63264}" type="presParOf" srcId="{4161BE89-7263-46E0-B27B-C0BAF080DDE4}" destId="{75CD8A1E-7227-4C3C-A88B-C9AD5B60224E}" srcOrd="4" destOrd="0" presId="urn:microsoft.com/office/officeart/2008/layout/VerticalCurvedList"/>
    <dgm:cxn modelId="{1097AC19-2B23-452B-B994-817741D08B3D}" type="presParOf" srcId="{75CD8A1E-7227-4C3C-A88B-C9AD5B60224E}" destId="{C945224C-0D91-4802-B6BE-F2E8EE184F4A}" srcOrd="0" destOrd="0" presId="urn:microsoft.com/office/officeart/2008/layout/VerticalCurvedList"/>
    <dgm:cxn modelId="{81D7C6F5-C052-4422-9206-89A5D82DACCA}" type="presParOf" srcId="{4161BE89-7263-46E0-B27B-C0BAF080DDE4}" destId="{361D0BB2-C227-4425-8246-3D5F70E9B0C7}" srcOrd="5" destOrd="0" presId="urn:microsoft.com/office/officeart/2008/layout/VerticalCurvedList"/>
    <dgm:cxn modelId="{0AD2DD29-D197-4F5C-8C2D-A88ED6F15885}" type="presParOf" srcId="{4161BE89-7263-46E0-B27B-C0BAF080DDE4}" destId="{D8A4B309-28B6-420D-8955-AD49CDCA6763}" srcOrd="6" destOrd="0" presId="urn:microsoft.com/office/officeart/2008/layout/VerticalCurvedList"/>
    <dgm:cxn modelId="{19504235-5B6D-415F-8DE3-2612B09D8EB0}" type="presParOf" srcId="{D8A4B309-28B6-420D-8955-AD49CDCA6763}" destId="{7CEB977A-73A1-4F59-9FA6-C283E7A12578}" srcOrd="0" destOrd="0" presId="urn:microsoft.com/office/officeart/2008/layout/VerticalCurvedList"/>
    <dgm:cxn modelId="{1668EDED-8E70-4E75-AA73-5606D5BAF0B3}" type="presParOf" srcId="{4161BE89-7263-46E0-B27B-C0BAF080DDE4}" destId="{51DD5190-E9E6-4B9D-8AF3-6C6C71042DAB}" srcOrd="7" destOrd="0" presId="urn:microsoft.com/office/officeart/2008/layout/VerticalCurvedList"/>
    <dgm:cxn modelId="{11DCE945-7239-410D-B0B9-64972E2698BD}" type="presParOf" srcId="{4161BE89-7263-46E0-B27B-C0BAF080DDE4}" destId="{B58B760B-528D-4E53-853E-4838FAE10BFD}" srcOrd="8" destOrd="0" presId="urn:microsoft.com/office/officeart/2008/layout/VerticalCurvedList"/>
    <dgm:cxn modelId="{850B4936-C4EF-45C9-9CC3-BD01480A4FEF}" type="presParOf" srcId="{B58B760B-528D-4E53-853E-4838FAE10BFD}" destId="{D5D82565-F887-445C-A06C-62A0259E199C}" srcOrd="0" destOrd="0" presId="urn:microsoft.com/office/officeart/2008/layout/VerticalCurvedList"/>
    <dgm:cxn modelId="{1D10399F-7BE2-432E-AEB6-38C71CE2D383}" type="presParOf" srcId="{4161BE89-7263-46E0-B27B-C0BAF080DDE4}" destId="{E98DB84B-C3EA-4D65-8F8D-94CBAD0A326A}" srcOrd="9" destOrd="0" presId="urn:microsoft.com/office/officeart/2008/layout/VerticalCurvedList"/>
    <dgm:cxn modelId="{4FE40FAC-0F98-414A-B90F-96A5698C024F}" type="presParOf" srcId="{4161BE89-7263-46E0-B27B-C0BAF080DDE4}" destId="{448BA10A-AAB7-4F8C-9D5F-1D867D1D5542}" srcOrd="10" destOrd="0" presId="urn:microsoft.com/office/officeart/2008/layout/VerticalCurvedList"/>
    <dgm:cxn modelId="{94F8271F-B99C-40E7-A197-17E6370CC8B2}" type="presParOf" srcId="{448BA10A-AAB7-4F8C-9D5F-1D867D1D5542}" destId="{2DEC455A-F993-45BD-BA2B-FCB08096C83D}"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266ACBF-912F-41A9-99FD-B361F068FAC1}" type="doc">
      <dgm:prSet loTypeId="urn:microsoft.com/office/officeart/2008/layout/VerticalCurvedList" loCatId="list" qsTypeId="urn:microsoft.com/office/officeart/2005/8/quickstyle/simple1" qsCatId="simple" csTypeId="urn:microsoft.com/office/officeart/2005/8/colors/accent6_3" csCatId="accent6" phldr="1"/>
      <dgm:spPr/>
      <dgm:t>
        <a:bodyPr/>
        <a:lstStyle/>
        <a:p>
          <a:endParaRPr lang="en-US"/>
        </a:p>
      </dgm:t>
    </dgm:pt>
    <dgm:pt modelId="{E540EDE2-3BEB-4B02-9CF0-7B4468F5656D}">
      <dgm:prSet/>
      <dgm:spPr/>
      <dgm:t>
        <a:bodyPr/>
        <a:lstStyle/>
        <a:p>
          <a:r>
            <a:rPr lang="zh-TW" altLang="en-US" b="1" dirty="0">
              <a:solidFill>
                <a:schemeClr val="bg1"/>
              </a:solidFill>
            </a:rPr>
            <a:t>專題</a:t>
          </a:r>
          <a:r>
            <a:rPr lang="en-US" altLang="zh-TW" b="1" dirty="0">
              <a:solidFill>
                <a:schemeClr val="bg1"/>
              </a:solidFill>
            </a:rPr>
            <a:t>(</a:t>
          </a:r>
          <a:r>
            <a:rPr lang="zh-TW" altLang="en-US" b="1" dirty="0">
              <a:solidFill>
                <a:schemeClr val="bg1"/>
              </a:solidFill>
            </a:rPr>
            <a:t>一</a:t>
          </a:r>
          <a:r>
            <a:rPr lang="en-US" altLang="zh-TW" b="1" dirty="0">
              <a:solidFill>
                <a:schemeClr val="bg1"/>
              </a:solidFill>
            </a:rPr>
            <a:t>)</a:t>
          </a:r>
          <a:r>
            <a:rPr lang="zh-TW" altLang="en-US" b="1" dirty="0">
              <a:solidFill>
                <a:schemeClr val="bg1"/>
              </a:solidFill>
            </a:rPr>
            <a:t>：網上消費 </a:t>
          </a:r>
          <a:endParaRPr lang="en-US" altLang="zh-TW" b="1" dirty="0">
            <a:solidFill>
              <a:schemeClr val="bg1"/>
            </a:solidFill>
          </a:endParaRPr>
        </a:p>
      </dgm:t>
    </dgm:pt>
    <dgm:pt modelId="{9C199AF0-42DF-47B0-849D-EC7A22FD2B84}" type="parTrans" cxnId="{7FBBB9FA-9A72-45CD-B67D-C6B5BABC6556}">
      <dgm:prSet/>
      <dgm:spPr/>
      <dgm:t>
        <a:bodyPr/>
        <a:lstStyle/>
        <a:p>
          <a:endParaRPr lang="en-US"/>
        </a:p>
      </dgm:t>
    </dgm:pt>
    <dgm:pt modelId="{B79F89EE-F49A-42C2-92DB-BC879396BDC8}" type="sibTrans" cxnId="{7FBBB9FA-9A72-45CD-B67D-C6B5BABC6556}">
      <dgm:prSet/>
      <dgm:spPr/>
      <dgm:t>
        <a:bodyPr/>
        <a:lstStyle/>
        <a:p>
          <a:endParaRPr lang="en-US"/>
        </a:p>
      </dgm:t>
    </dgm:pt>
    <dgm:pt modelId="{3F44A2DD-B5BD-47F5-ABD1-CC059AA53AFA}">
      <dgm:prSet/>
      <dgm:spPr/>
      <dgm:t>
        <a:bodyPr/>
        <a:lstStyle/>
        <a:p>
          <a:r>
            <a:rPr lang="zh-TW" altLang="en-US" b="1" dirty="0">
              <a:solidFill>
                <a:schemeClr val="bg1"/>
              </a:solidFill>
            </a:rPr>
            <a:t>專題</a:t>
          </a:r>
          <a:r>
            <a:rPr lang="en-US" altLang="zh-TW" b="1" dirty="0">
              <a:solidFill>
                <a:schemeClr val="bg1"/>
              </a:solidFill>
            </a:rPr>
            <a:t>(</a:t>
          </a:r>
          <a:r>
            <a:rPr lang="zh-TW" altLang="en-US" b="1" dirty="0">
              <a:solidFill>
                <a:schemeClr val="bg1"/>
              </a:solidFill>
            </a:rPr>
            <a:t>二</a:t>
          </a:r>
          <a:r>
            <a:rPr lang="en-US" altLang="zh-TW" b="1" dirty="0">
              <a:solidFill>
                <a:schemeClr val="bg1"/>
              </a:solidFill>
            </a:rPr>
            <a:t>)</a:t>
          </a:r>
          <a:r>
            <a:rPr lang="zh-TW" altLang="en-US" b="1" dirty="0">
              <a:solidFill>
                <a:schemeClr val="bg1"/>
              </a:solidFill>
            </a:rPr>
            <a:t>：綠色消費和公平貿易消費</a:t>
          </a:r>
          <a:endParaRPr lang="en-US" b="1" dirty="0">
            <a:solidFill>
              <a:schemeClr val="bg1"/>
            </a:solidFill>
          </a:endParaRPr>
        </a:p>
      </dgm:t>
    </dgm:pt>
    <dgm:pt modelId="{A771B9DA-12DF-49BE-9D4F-8050045BF04B}" type="parTrans" cxnId="{B6904455-074B-40BE-BC76-B2A1DE218655}">
      <dgm:prSet/>
      <dgm:spPr/>
      <dgm:t>
        <a:bodyPr/>
        <a:lstStyle/>
        <a:p>
          <a:endParaRPr lang="en-US"/>
        </a:p>
      </dgm:t>
    </dgm:pt>
    <dgm:pt modelId="{8154EF4C-7227-4AB2-A88B-BAB1FC84AB83}" type="sibTrans" cxnId="{B6904455-074B-40BE-BC76-B2A1DE218655}">
      <dgm:prSet/>
      <dgm:spPr/>
      <dgm:t>
        <a:bodyPr/>
        <a:lstStyle/>
        <a:p>
          <a:endParaRPr lang="en-US"/>
        </a:p>
      </dgm:t>
    </dgm:pt>
    <dgm:pt modelId="{5F3E9F9B-96F2-4EEB-B181-9705F1B8D4B7}" type="pres">
      <dgm:prSet presAssocID="{E266ACBF-912F-41A9-99FD-B361F068FAC1}" presName="Name0" presStyleCnt="0">
        <dgm:presLayoutVars>
          <dgm:chMax val="7"/>
          <dgm:chPref val="7"/>
          <dgm:dir/>
        </dgm:presLayoutVars>
      </dgm:prSet>
      <dgm:spPr/>
      <dgm:t>
        <a:bodyPr/>
        <a:lstStyle/>
        <a:p>
          <a:endParaRPr lang="zh-TW" altLang="en-US"/>
        </a:p>
      </dgm:t>
    </dgm:pt>
    <dgm:pt modelId="{4161BE89-7263-46E0-B27B-C0BAF080DDE4}" type="pres">
      <dgm:prSet presAssocID="{E266ACBF-912F-41A9-99FD-B361F068FAC1}" presName="Name1" presStyleCnt="0"/>
      <dgm:spPr/>
    </dgm:pt>
    <dgm:pt modelId="{9235EBC9-2767-44EC-947D-A5821BBF98E6}" type="pres">
      <dgm:prSet presAssocID="{E266ACBF-912F-41A9-99FD-B361F068FAC1}" presName="cycle" presStyleCnt="0"/>
      <dgm:spPr/>
    </dgm:pt>
    <dgm:pt modelId="{A113F1FC-49C8-47AA-9B0D-4039B2F65DA9}" type="pres">
      <dgm:prSet presAssocID="{E266ACBF-912F-41A9-99FD-B361F068FAC1}" presName="srcNode" presStyleLbl="node1" presStyleIdx="0" presStyleCnt="2"/>
      <dgm:spPr/>
    </dgm:pt>
    <dgm:pt modelId="{6BB83960-5F82-4E89-A819-AEB0B9C12D28}" type="pres">
      <dgm:prSet presAssocID="{E266ACBF-912F-41A9-99FD-B361F068FAC1}" presName="conn" presStyleLbl="parChTrans1D2" presStyleIdx="0" presStyleCnt="1"/>
      <dgm:spPr/>
      <dgm:t>
        <a:bodyPr/>
        <a:lstStyle/>
        <a:p>
          <a:endParaRPr lang="zh-TW" altLang="en-US"/>
        </a:p>
      </dgm:t>
    </dgm:pt>
    <dgm:pt modelId="{185A0215-9B86-4C19-B70E-05B5C12A2518}" type="pres">
      <dgm:prSet presAssocID="{E266ACBF-912F-41A9-99FD-B361F068FAC1}" presName="extraNode" presStyleLbl="node1" presStyleIdx="0" presStyleCnt="2"/>
      <dgm:spPr/>
    </dgm:pt>
    <dgm:pt modelId="{4C3773CA-BF66-47F3-8727-AB12F104DC8C}" type="pres">
      <dgm:prSet presAssocID="{E266ACBF-912F-41A9-99FD-B361F068FAC1}" presName="dstNode" presStyleLbl="node1" presStyleIdx="0" presStyleCnt="2"/>
      <dgm:spPr/>
    </dgm:pt>
    <dgm:pt modelId="{03C311D4-AB06-405A-84AF-5AC8431D89D7}" type="pres">
      <dgm:prSet presAssocID="{E540EDE2-3BEB-4B02-9CF0-7B4468F5656D}" presName="text_1" presStyleLbl="node1" presStyleIdx="0" presStyleCnt="2">
        <dgm:presLayoutVars>
          <dgm:bulletEnabled val="1"/>
        </dgm:presLayoutVars>
      </dgm:prSet>
      <dgm:spPr/>
      <dgm:t>
        <a:bodyPr/>
        <a:lstStyle/>
        <a:p>
          <a:endParaRPr lang="zh-TW" altLang="en-US"/>
        </a:p>
      </dgm:t>
    </dgm:pt>
    <dgm:pt modelId="{460EA7D1-F3E5-4E4C-A151-B170D6208146}" type="pres">
      <dgm:prSet presAssocID="{E540EDE2-3BEB-4B02-9CF0-7B4468F5656D}" presName="accent_1" presStyleCnt="0"/>
      <dgm:spPr/>
    </dgm:pt>
    <dgm:pt modelId="{4AC7CD36-64D5-40C6-89AD-705EA90679F0}" type="pres">
      <dgm:prSet presAssocID="{E540EDE2-3BEB-4B02-9CF0-7B4468F5656D}" presName="accentRepeatNode" presStyleLbl="solidFgAcc1" presStyleIdx="0" presStyleCnt="2"/>
      <dgm:spPr/>
    </dgm:pt>
    <dgm:pt modelId="{443D7A18-942B-462E-A212-7889ED5C1E39}" type="pres">
      <dgm:prSet presAssocID="{3F44A2DD-B5BD-47F5-ABD1-CC059AA53AFA}" presName="text_2" presStyleLbl="node1" presStyleIdx="1" presStyleCnt="2">
        <dgm:presLayoutVars>
          <dgm:bulletEnabled val="1"/>
        </dgm:presLayoutVars>
      </dgm:prSet>
      <dgm:spPr/>
      <dgm:t>
        <a:bodyPr/>
        <a:lstStyle/>
        <a:p>
          <a:endParaRPr lang="zh-TW" altLang="en-US"/>
        </a:p>
      </dgm:t>
    </dgm:pt>
    <dgm:pt modelId="{A93BD8CD-F61C-4223-A9AF-B846BC9B9D40}" type="pres">
      <dgm:prSet presAssocID="{3F44A2DD-B5BD-47F5-ABD1-CC059AA53AFA}" presName="accent_2" presStyleCnt="0"/>
      <dgm:spPr/>
    </dgm:pt>
    <dgm:pt modelId="{9FD0ECA8-8C86-4379-B7E4-3AC741961241}" type="pres">
      <dgm:prSet presAssocID="{3F44A2DD-B5BD-47F5-ABD1-CC059AA53AFA}" presName="accentRepeatNode" presStyleLbl="solidFgAcc1" presStyleIdx="1" presStyleCnt="2"/>
      <dgm:spPr/>
    </dgm:pt>
  </dgm:ptLst>
  <dgm:cxnLst>
    <dgm:cxn modelId="{FA39A04A-E4D5-40B9-A689-4CC265FBA80F}" type="presOf" srcId="{3F44A2DD-B5BD-47F5-ABD1-CC059AA53AFA}" destId="{443D7A18-942B-462E-A212-7889ED5C1E39}" srcOrd="0" destOrd="0" presId="urn:microsoft.com/office/officeart/2008/layout/VerticalCurvedList"/>
    <dgm:cxn modelId="{46C9EFF6-F1FE-4418-8614-C0E0106B6B99}" type="presOf" srcId="{E266ACBF-912F-41A9-99FD-B361F068FAC1}" destId="{5F3E9F9B-96F2-4EEB-B181-9705F1B8D4B7}" srcOrd="0" destOrd="0" presId="urn:microsoft.com/office/officeart/2008/layout/VerticalCurvedList"/>
    <dgm:cxn modelId="{B6904455-074B-40BE-BC76-B2A1DE218655}" srcId="{E266ACBF-912F-41A9-99FD-B361F068FAC1}" destId="{3F44A2DD-B5BD-47F5-ABD1-CC059AA53AFA}" srcOrd="1" destOrd="0" parTransId="{A771B9DA-12DF-49BE-9D4F-8050045BF04B}" sibTransId="{8154EF4C-7227-4AB2-A88B-BAB1FC84AB83}"/>
    <dgm:cxn modelId="{3B8BDF27-89D5-440D-B5FA-BD05C7468712}" type="presOf" srcId="{B79F89EE-F49A-42C2-92DB-BC879396BDC8}" destId="{6BB83960-5F82-4E89-A819-AEB0B9C12D28}" srcOrd="0" destOrd="0" presId="urn:microsoft.com/office/officeart/2008/layout/VerticalCurvedList"/>
    <dgm:cxn modelId="{281CC62A-4277-4068-9A2E-A52637AB9C3D}" type="presOf" srcId="{E540EDE2-3BEB-4B02-9CF0-7B4468F5656D}" destId="{03C311D4-AB06-405A-84AF-5AC8431D89D7}" srcOrd="0" destOrd="0" presId="urn:microsoft.com/office/officeart/2008/layout/VerticalCurvedList"/>
    <dgm:cxn modelId="{7FBBB9FA-9A72-45CD-B67D-C6B5BABC6556}" srcId="{E266ACBF-912F-41A9-99FD-B361F068FAC1}" destId="{E540EDE2-3BEB-4B02-9CF0-7B4468F5656D}" srcOrd="0" destOrd="0" parTransId="{9C199AF0-42DF-47B0-849D-EC7A22FD2B84}" sibTransId="{B79F89EE-F49A-42C2-92DB-BC879396BDC8}"/>
    <dgm:cxn modelId="{970BE118-549E-4BB7-87F1-59C86678C62D}" type="presParOf" srcId="{5F3E9F9B-96F2-4EEB-B181-9705F1B8D4B7}" destId="{4161BE89-7263-46E0-B27B-C0BAF080DDE4}" srcOrd="0" destOrd="0" presId="urn:microsoft.com/office/officeart/2008/layout/VerticalCurvedList"/>
    <dgm:cxn modelId="{CEE7B41A-6FFF-4BD3-A99D-C927814123ED}" type="presParOf" srcId="{4161BE89-7263-46E0-B27B-C0BAF080DDE4}" destId="{9235EBC9-2767-44EC-947D-A5821BBF98E6}" srcOrd="0" destOrd="0" presId="urn:microsoft.com/office/officeart/2008/layout/VerticalCurvedList"/>
    <dgm:cxn modelId="{07B102D5-5721-40E0-ACC6-942514CE7AE4}" type="presParOf" srcId="{9235EBC9-2767-44EC-947D-A5821BBF98E6}" destId="{A113F1FC-49C8-47AA-9B0D-4039B2F65DA9}" srcOrd="0" destOrd="0" presId="urn:microsoft.com/office/officeart/2008/layout/VerticalCurvedList"/>
    <dgm:cxn modelId="{FF90D37B-9268-4DB0-91A8-E80FC4E9EAFC}" type="presParOf" srcId="{9235EBC9-2767-44EC-947D-A5821BBF98E6}" destId="{6BB83960-5F82-4E89-A819-AEB0B9C12D28}" srcOrd="1" destOrd="0" presId="urn:microsoft.com/office/officeart/2008/layout/VerticalCurvedList"/>
    <dgm:cxn modelId="{1E8F90C2-2324-4A41-A906-F6DC49A3E4D5}" type="presParOf" srcId="{9235EBC9-2767-44EC-947D-A5821BBF98E6}" destId="{185A0215-9B86-4C19-B70E-05B5C12A2518}" srcOrd="2" destOrd="0" presId="urn:microsoft.com/office/officeart/2008/layout/VerticalCurvedList"/>
    <dgm:cxn modelId="{88C73AB8-E579-4644-A65F-2948E970BC23}" type="presParOf" srcId="{9235EBC9-2767-44EC-947D-A5821BBF98E6}" destId="{4C3773CA-BF66-47F3-8727-AB12F104DC8C}" srcOrd="3" destOrd="0" presId="urn:microsoft.com/office/officeart/2008/layout/VerticalCurvedList"/>
    <dgm:cxn modelId="{2EE572E4-D53D-4BE8-B7A6-90B4EDE7D5B5}" type="presParOf" srcId="{4161BE89-7263-46E0-B27B-C0BAF080DDE4}" destId="{03C311D4-AB06-405A-84AF-5AC8431D89D7}" srcOrd="1" destOrd="0" presId="urn:microsoft.com/office/officeart/2008/layout/VerticalCurvedList"/>
    <dgm:cxn modelId="{9912DF40-FA22-4A3D-AC0C-353E17224BC8}" type="presParOf" srcId="{4161BE89-7263-46E0-B27B-C0BAF080DDE4}" destId="{460EA7D1-F3E5-4E4C-A151-B170D6208146}" srcOrd="2" destOrd="0" presId="urn:microsoft.com/office/officeart/2008/layout/VerticalCurvedList"/>
    <dgm:cxn modelId="{C037BBD4-0C85-47F7-940E-7B5A297E90F4}" type="presParOf" srcId="{460EA7D1-F3E5-4E4C-A151-B170D6208146}" destId="{4AC7CD36-64D5-40C6-89AD-705EA90679F0}" srcOrd="0" destOrd="0" presId="urn:microsoft.com/office/officeart/2008/layout/VerticalCurvedList"/>
    <dgm:cxn modelId="{FA3D27AD-ABF6-4F24-AFB4-2EAFE30B5900}" type="presParOf" srcId="{4161BE89-7263-46E0-B27B-C0BAF080DDE4}" destId="{443D7A18-942B-462E-A212-7889ED5C1E39}" srcOrd="3" destOrd="0" presId="urn:microsoft.com/office/officeart/2008/layout/VerticalCurvedList"/>
    <dgm:cxn modelId="{7E69DCD5-56B5-4233-8837-C24716C88C70}" type="presParOf" srcId="{4161BE89-7263-46E0-B27B-C0BAF080DDE4}" destId="{A93BD8CD-F61C-4223-A9AF-B846BC9B9D40}" srcOrd="4" destOrd="0" presId="urn:microsoft.com/office/officeart/2008/layout/VerticalCurvedList"/>
    <dgm:cxn modelId="{AF79EC80-A02C-47C2-AA5C-5F4833B7FF97}" type="presParOf" srcId="{A93BD8CD-F61C-4223-A9AF-B846BC9B9D40}" destId="{9FD0ECA8-8C86-4379-B7E4-3AC741961241}" srcOrd="0" destOrd="0" presId="urn:microsoft.com/office/officeart/2008/layout/VerticalCurv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B83960-5F82-4E89-A819-AEB0B9C12D28}">
      <dsp:nvSpPr>
        <dsp:cNvPr id="0" name=""/>
        <dsp:cNvSpPr/>
      </dsp:nvSpPr>
      <dsp:spPr>
        <a:xfrm>
          <a:off x="-3266483" y="-502539"/>
          <a:ext cx="3895423" cy="3895423"/>
        </a:xfrm>
        <a:prstGeom prst="blockArc">
          <a:avLst>
            <a:gd name="adj1" fmla="val 18900000"/>
            <a:gd name="adj2" fmla="val 2700000"/>
            <a:gd name="adj3" fmla="val 554"/>
          </a:avLst>
        </a:prstGeom>
        <a:noFill/>
        <a:ln w="15875"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13EF155-CA73-481D-A0E2-7FDECFB1412E}">
      <dsp:nvSpPr>
        <dsp:cNvPr id="0" name=""/>
        <dsp:cNvSpPr/>
      </dsp:nvSpPr>
      <dsp:spPr>
        <a:xfrm>
          <a:off x="329845" y="222209"/>
          <a:ext cx="5729504" cy="444650"/>
        </a:xfrm>
        <a:prstGeom prst="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2941" tIns="43180" rIns="43180" bIns="43180" numCol="1" spcCol="1270" anchor="ctr" anchorCtr="0">
          <a:noAutofit/>
        </a:bodyPr>
        <a:lstStyle/>
        <a:p>
          <a:pPr lvl="0" algn="l" defTabSz="755650">
            <a:lnSpc>
              <a:spcPct val="90000"/>
            </a:lnSpc>
            <a:spcBef>
              <a:spcPct val="0"/>
            </a:spcBef>
            <a:spcAft>
              <a:spcPct val="35000"/>
            </a:spcAft>
          </a:pPr>
          <a:r>
            <a:rPr lang="zh-TW" altLang="en-US" sz="1700" b="1" kern="1200" dirty="0" smtClean="0"/>
            <a:t>金錢的各種用途</a:t>
          </a:r>
          <a:endParaRPr lang="en-US" sz="1700" kern="1200" dirty="0"/>
        </a:p>
      </dsp:txBody>
      <dsp:txXfrm>
        <a:off x="329845" y="222209"/>
        <a:ext cx="5729504" cy="444650"/>
      </dsp:txXfrm>
    </dsp:sp>
    <dsp:sp modelId="{E2448376-E0E2-47D9-9D3E-7F6BFD5B08E6}">
      <dsp:nvSpPr>
        <dsp:cNvPr id="0" name=""/>
        <dsp:cNvSpPr/>
      </dsp:nvSpPr>
      <dsp:spPr>
        <a:xfrm>
          <a:off x="51939" y="166628"/>
          <a:ext cx="555813" cy="555813"/>
        </a:xfrm>
        <a:prstGeom prst="ellipse">
          <a:avLst/>
        </a:prstGeom>
        <a:solidFill>
          <a:schemeClr val="lt1">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FB7B4E6-D79D-4BCB-AEA8-FAF9552FCED9}">
      <dsp:nvSpPr>
        <dsp:cNvPr id="0" name=""/>
        <dsp:cNvSpPr/>
      </dsp:nvSpPr>
      <dsp:spPr>
        <a:xfrm>
          <a:off x="584774" y="889301"/>
          <a:ext cx="5474575" cy="444650"/>
        </a:xfrm>
        <a:prstGeom prst="rect">
          <a:avLst/>
        </a:prstGeom>
        <a:solidFill>
          <a:schemeClr val="accent2">
            <a:hueOff val="151055"/>
            <a:satOff val="-15998"/>
            <a:lumOff val="-392"/>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2941" tIns="43180" rIns="43180" bIns="43180" numCol="1" spcCol="1270" anchor="ctr" anchorCtr="0">
          <a:noAutofit/>
        </a:bodyPr>
        <a:lstStyle/>
        <a:p>
          <a:pPr lvl="0" algn="l" defTabSz="755650">
            <a:lnSpc>
              <a:spcPct val="90000"/>
            </a:lnSpc>
            <a:spcBef>
              <a:spcPct val="0"/>
            </a:spcBef>
            <a:spcAft>
              <a:spcPct val="35000"/>
            </a:spcAft>
          </a:pPr>
          <a:r>
            <a:rPr lang="zh-TW" altLang="en-US" sz="1700" b="1" kern="1200" dirty="0" smtClean="0"/>
            <a:t>儲蓄的重要性 </a:t>
          </a:r>
          <a:endParaRPr lang="en-US" altLang="zh-TW" sz="1700" b="1" kern="1200" dirty="0"/>
        </a:p>
      </dsp:txBody>
      <dsp:txXfrm>
        <a:off x="584774" y="889301"/>
        <a:ext cx="5474575" cy="444650"/>
      </dsp:txXfrm>
    </dsp:sp>
    <dsp:sp modelId="{400F81CA-AD15-4C52-BD87-05AF4FFA42D4}">
      <dsp:nvSpPr>
        <dsp:cNvPr id="0" name=""/>
        <dsp:cNvSpPr/>
      </dsp:nvSpPr>
      <dsp:spPr>
        <a:xfrm>
          <a:off x="306867" y="833720"/>
          <a:ext cx="555813" cy="555813"/>
        </a:xfrm>
        <a:prstGeom prst="ellipse">
          <a:avLst/>
        </a:prstGeom>
        <a:solidFill>
          <a:schemeClr val="lt1">
            <a:hueOff val="0"/>
            <a:satOff val="0"/>
            <a:lumOff val="0"/>
            <a:alphaOff val="0"/>
          </a:schemeClr>
        </a:solidFill>
        <a:ln w="15875" cap="rnd" cmpd="sng" algn="ctr">
          <a:solidFill>
            <a:schemeClr val="accent2">
              <a:hueOff val="151055"/>
              <a:satOff val="-15998"/>
              <a:lumOff val="-392"/>
              <a:alphaOff val="0"/>
            </a:schemeClr>
          </a:solidFill>
          <a:prstDash val="solid"/>
        </a:ln>
        <a:effectLst/>
      </dsp:spPr>
      <dsp:style>
        <a:lnRef idx="2">
          <a:scrgbClr r="0" g="0" b="0"/>
        </a:lnRef>
        <a:fillRef idx="1">
          <a:scrgbClr r="0" g="0" b="0"/>
        </a:fillRef>
        <a:effectRef idx="0">
          <a:scrgbClr r="0" g="0" b="0"/>
        </a:effectRef>
        <a:fontRef idx="minor"/>
      </dsp:style>
    </dsp:sp>
    <dsp:sp modelId="{9A570054-96FF-4788-8E10-989921085675}">
      <dsp:nvSpPr>
        <dsp:cNvPr id="0" name=""/>
        <dsp:cNvSpPr/>
      </dsp:nvSpPr>
      <dsp:spPr>
        <a:xfrm>
          <a:off x="584774" y="1556392"/>
          <a:ext cx="5474575" cy="444650"/>
        </a:xfrm>
        <a:prstGeom prst="rect">
          <a:avLst/>
        </a:prstGeom>
        <a:solidFill>
          <a:schemeClr val="accent2">
            <a:hueOff val="302110"/>
            <a:satOff val="-31995"/>
            <a:lumOff val="-784"/>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2941" tIns="43180" rIns="43180" bIns="43180" numCol="1" spcCol="1270" anchor="ctr" anchorCtr="0">
          <a:noAutofit/>
        </a:bodyPr>
        <a:lstStyle/>
        <a:p>
          <a:pPr lvl="0" algn="l" defTabSz="755650">
            <a:lnSpc>
              <a:spcPct val="90000"/>
            </a:lnSpc>
            <a:spcBef>
              <a:spcPct val="0"/>
            </a:spcBef>
            <a:spcAft>
              <a:spcPct val="35000"/>
            </a:spcAft>
          </a:pPr>
          <a:r>
            <a:rPr lang="zh-TW" altLang="en-US" sz="1700" b="1" kern="1200" dirty="0" smtClean="0"/>
            <a:t>如何進行個人財務預算</a:t>
          </a:r>
          <a:endParaRPr lang="en-US" altLang="zh-TW" sz="1700" b="1" kern="1200" dirty="0"/>
        </a:p>
      </dsp:txBody>
      <dsp:txXfrm>
        <a:off x="584774" y="1556392"/>
        <a:ext cx="5474575" cy="444650"/>
      </dsp:txXfrm>
    </dsp:sp>
    <dsp:sp modelId="{6DF8D597-F058-4641-B247-3191500D1644}">
      <dsp:nvSpPr>
        <dsp:cNvPr id="0" name=""/>
        <dsp:cNvSpPr/>
      </dsp:nvSpPr>
      <dsp:spPr>
        <a:xfrm>
          <a:off x="306867" y="1500811"/>
          <a:ext cx="555813" cy="555813"/>
        </a:xfrm>
        <a:prstGeom prst="ellipse">
          <a:avLst/>
        </a:prstGeom>
        <a:solidFill>
          <a:schemeClr val="lt1">
            <a:hueOff val="0"/>
            <a:satOff val="0"/>
            <a:lumOff val="0"/>
            <a:alphaOff val="0"/>
          </a:schemeClr>
        </a:solidFill>
        <a:ln w="15875" cap="rnd" cmpd="sng" algn="ctr">
          <a:solidFill>
            <a:schemeClr val="accent2">
              <a:hueOff val="302110"/>
              <a:satOff val="-31995"/>
              <a:lumOff val="-784"/>
              <a:alphaOff val="0"/>
            </a:schemeClr>
          </a:solidFill>
          <a:prstDash val="solid"/>
        </a:ln>
        <a:effectLst/>
      </dsp:spPr>
      <dsp:style>
        <a:lnRef idx="2">
          <a:scrgbClr r="0" g="0" b="0"/>
        </a:lnRef>
        <a:fillRef idx="1">
          <a:scrgbClr r="0" g="0" b="0"/>
        </a:fillRef>
        <a:effectRef idx="0">
          <a:scrgbClr r="0" g="0" b="0"/>
        </a:effectRef>
        <a:fontRef idx="minor"/>
      </dsp:style>
    </dsp:sp>
    <dsp:sp modelId="{5D7BBC5C-0C7F-419C-A33E-D0BF7336DC74}">
      <dsp:nvSpPr>
        <dsp:cNvPr id="0" name=""/>
        <dsp:cNvSpPr/>
      </dsp:nvSpPr>
      <dsp:spPr>
        <a:xfrm>
          <a:off x="329845" y="2223484"/>
          <a:ext cx="5729504" cy="444650"/>
        </a:xfrm>
        <a:prstGeom prst="rect">
          <a:avLst/>
        </a:prstGeom>
        <a:solidFill>
          <a:schemeClr val="accent2">
            <a:hueOff val="453165"/>
            <a:satOff val="-47993"/>
            <a:lumOff val="-1176"/>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2941" tIns="43180" rIns="43180" bIns="43180" numCol="1" spcCol="1270" anchor="ctr" anchorCtr="0">
          <a:noAutofit/>
        </a:bodyPr>
        <a:lstStyle/>
        <a:p>
          <a:pPr lvl="0" algn="l" defTabSz="755650">
            <a:lnSpc>
              <a:spcPct val="90000"/>
            </a:lnSpc>
            <a:spcBef>
              <a:spcPct val="0"/>
            </a:spcBef>
            <a:spcAft>
              <a:spcPct val="35000"/>
            </a:spcAft>
          </a:pPr>
          <a:r>
            <a:rPr lang="zh-TW" altLang="en-US" sz="1700" b="1" kern="1200" dirty="0" smtClean="0"/>
            <a:t>人生不同階段的財務需要</a:t>
          </a:r>
          <a:endParaRPr lang="zh-TW" altLang="en-US" sz="1700" b="1" kern="1200" dirty="0"/>
        </a:p>
      </dsp:txBody>
      <dsp:txXfrm>
        <a:off x="329845" y="2223484"/>
        <a:ext cx="5729504" cy="444650"/>
      </dsp:txXfrm>
    </dsp:sp>
    <dsp:sp modelId="{33FBEEFC-6383-4508-82BC-B21BC9A76FD7}">
      <dsp:nvSpPr>
        <dsp:cNvPr id="0" name=""/>
        <dsp:cNvSpPr/>
      </dsp:nvSpPr>
      <dsp:spPr>
        <a:xfrm>
          <a:off x="51939" y="2167903"/>
          <a:ext cx="555813" cy="555813"/>
        </a:xfrm>
        <a:prstGeom prst="ellipse">
          <a:avLst/>
        </a:prstGeom>
        <a:solidFill>
          <a:schemeClr val="lt1">
            <a:hueOff val="0"/>
            <a:satOff val="0"/>
            <a:lumOff val="0"/>
            <a:alphaOff val="0"/>
          </a:schemeClr>
        </a:solidFill>
        <a:ln w="15875" cap="rnd" cmpd="sng" algn="ctr">
          <a:solidFill>
            <a:schemeClr val="accent2">
              <a:hueOff val="453165"/>
              <a:satOff val="-47993"/>
              <a:lumOff val="-1176"/>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B83960-5F82-4E89-A819-AEB0B9C12D28}">
      <dsp:nvSpPr>
        <dsp:cNvPr id="0" name=""/>
        <dsp:cNvSpPr/>
      </dsp:nvSpPr>
      <dsp:spPr>
        <a:xfrm>
          <a:off x="-3247486" y="-499651"/>
          <a:ext cx="3872856" cy="3872856"/>
        </a:xfrm>
        <a:prstGeom prst="blockArc">
          <a:avLst>
            <a:gd name="adj1" fmla="val 18900000"/>
            <a:gd name="adj2" fmla="val 2700000"/>
            <a:gd name="adj3" fmla="val 558"/>
          </a:avLst>
        </a:prstGeom>
        <a:noFill/>
        <a:ln w="15875" cap="rnd" cmpd="sng" algn="ctr">
          <a:solidFill>
            <a:schemeClr val="accent6">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3C311D4-AB06-405A-84AF-5AC8431D89D7}">
      <dsp:nvSpPr>
        <dsp:cNvPr id="0" name=""/>
        <dsp:cNvSpPr/>
      </dsp:nvSpPr>
      <dsp:spPr>
        <a:xfrm>
          <a:off x="327981" y="220918"/>
          <a:ext cx="5731633" cy="442067"/>
        </a:xfrm>
        <a:prstGeom prst="rect">
          <a:avLst/>
        </a:prstGeom>
        <a:solidFill>
          <a:schemeClr val="accent6">
            <a:shade val="8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0891" tIns="43180" rIns="43180" bIns="43180" numCol="1" spcCol="1270" anchor="ctr" anchorCtr="0">
          <a:noAutofit/>
        </a:bodyPr>
        <a:lstStyle/>
        <a:p>
          <a:pPr lvl="0" algn="l" defTabSz="755650">
            <a:lnSpc>
              <a:spcPct val="90000"/>
            </a:lnSpc>
            <a:spcBef>
              <a:spcPct val="0"/>
            </a:spcBef>
            <a:spcAft>
              <a:spcPct val="35000"/>
            </a:spcAft>
          </a:pPr>
          <a:r>
            <a:rPr lang="zh-TW" altLang="en-US" sz="1700" b="1" kern="1200" dirty="0" smtClean="0">
              <a:solidFill>
                <a:schemeClr val="bg1"/>
              </a:solidFill>
            </a:rPr>
            <a:t>信用卡是甚麼</a:t>
          </a:r>
          <a:r>
            <a:rPr lang="en-US" altLang="zh-TW" sz="1700" b="1" kern="1200" dirty="0" smtClean="0">
              <a:solidFill>
                <a:schemeClr val="bg1"/>
              </a:solidFill>
            </a:rPr>
            <a:t>?</a:t>
          </a:r>
        </a:p>
      </dsp:txBody>
      <dsp:txXfrm>
        <a:off x="327981" y="220918"/>
        <a:ext cx="5731633" cy="442067"/>
      </dsp:txXfrm>
    </dsp:sp>
    <dsp:sp modelId="{4AC7CD36-64D5-40C6-89AD-705EA90679F0}">
      <dsp:nvSpPr>
        <dsp:cNvPr id="0" name=""/>
        <dsp:cNvSpPr/>
      </dsp:nvSpPr>
      <dsp:spPr>
        <a:xfrm>
          <a:off x="51689" y="165660"/>
          <a:ext cx="552584" cy="552584"/>
        </a:xfrm>
        <a:prstGeom prst="ellipse">
          <a:avLst/>
        </a:prstGeom>
        <a:solidFill>
          <a:schemeClr val="lt1">
            <a:hueOff val="0"/>
            <a:satOff val="0"/>
            <a:lumOff val="0"/>
            <a:alphaOff val="0"/>
          </a:schemeClr>
        </a:solidFill>
        <a:ln w="15875" cap="rnd"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73F4814-AE63-45B7-83D7-325524AAC405}">
      <dsp:nvSpPr>
        <dsp:cNvPr id="0" name=""/>
        <dsp:cNvSpPr/>
      </dsp:nvSpPr>
      <dsp:spPr>
        <a:xfrm>
          <a:off x="581429" y="884135"/>
          <a:ext cx="5478185" cy="442067"/>
        </a:xfrm>
        <a:prstGeom prst="rect">
          <a:avLst/>
        </a:prstGeom>
        <a:solidFill>
          <a:schemeClr val="accent6">
            <a:shade val="80000"/>
            <a:hueOff val="-54272"/>
            <a:satOff val="-308"/>
            <a:lumOff val="7888"/>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0891" tIns="43180" rIns="43180" bIns="43180" numCol="1" spcCol="1270" anchor="ctr" anchorCtr="0">
          <a:noAutofit/>
        </a:bodyPr>
        <a:lstStyle/>
        <a:p>
          <a:pPr lvl="0" algn="l" defTabSz="755650">
            <a:lnSpc>
              <a:spcPct val="90000"/>
            </a:lnSpc>
            <a:spcBef>
              <a:spcPct val="0"/>
            </a:spcBef>
            <a:spcAft>
              <a:spcPct val="35000"/>
            </a:spcAft>
          </a:pPr>
          <a:r>
            <a:rPr lang="zh-TW" altLang="en-US" sz="1700" b="1" kern="1200" smtClean="0">
              <a:solidFill>
                <a:schemeClr val="bg1"/>
              </a:solidFill>
            </a:rPr>
            <a:t>借貸</a:t>
          </a:r>
          <a:r>
            <a:rPr lang="zh-TW" altLang="en-US" sz="1700" b="1" kern="1200" dirty="0" smtClean="0">
              <a:solidFill>
                <a:schemeClr val="bg1"/>
              </a:solidFill>
            </a:rPr>
            <a:t>的代價和考慮因素</a:t>
          </a:r>
          <a:endParaRPr lang="en-US" altLang="zh-TW" sz="1700" b="1" kern="1200" dirty="0" smtClean="0">
            <a:solidFill>
              <a:schemeClr val="bg1"/>
            </a:solidFill>
          </a:endParaRPr>
        </a:p>
      </dsp:txBody>
      <dsp:txXfrm>
        <a:off x="581429" y="884135"/>
        <a:ext cx="5478185" cy="442067"/>
      </dsp:txXfrm>
    </dsp:sp>
    <dsp:sp modelId="{52EBF4B5-A1CF-43E5-B23D-21E5EEF4457A}">
      <dsp:nvSpPr>
        <dsp:cNvPr id="0" name=""/>
        <dsp:cNvSpPr/>
      </dsp:nvSpPr>
      <dsp:spPr>
        <a:xfrm>
          <a:off x="305137" y="828876"/>
          <a:ext cx="552584" cy="552584"/>
        </a:xfrm>
        <a:prstGeom prst="ellipse">
          <a:avLst/>
        </a:prstGeom>
        <a:solidFill>
          <a:schemeClr val="lt1">
            <a:hueOff val="0"/>
            <a:satOff val="0"/>
            <a:lumOff val="0"/>
            <a:alphaOff val="0"/>
          </a:schemeClr>
        </a:solidFill>
        <a:ln w="15875" cap="rnd" cmpd="sng" algn="ctr">
          <a:solidFill>
            <a:schemeClr val="accent6">
              <a:shade val="80000"/>
              <a:hueOff val="-54272"/>
              <a:satOff val="-308"/>
              <a:lumOff val="7888"/>
              <a:alphaOff val="0"/>
            </a:schemeClr>
          </a:solidFill>
          <a:prstDash val="solid"/>
        </a:ln>
        <a:effectLst/>
      </dsp:spPr>
      <dsp:style>
        <a:lnRef idx="2">
          <a:scrgbClr r="0" g="0" b="0"/>
        </a:lnRef>
        <a:fillRef idx="1">
          <a:scrgbClr r="0" g="0" b="0"/>
        </a:fillRef>
        <a:effectRef idx="0">
          <a:scrgbClr r="0" g="0" b="0"/>
        </a:effectRef>
        <a:fontRef idx="minor"/>
      </dsp:style>
    </dsp:sp>
    <dsp:sp modelId="{099E9922-EB38-4467-B411-D27BC357DE73}">
      <dsp:nvSpPr>
        <dsp:cNvPr id="0" name=""/>
        <dsp:cNvSpPr/>
      </dsp:nvSpPr>
      <dsp:spPr>
        <a:xfrm>
          <a:off x="581429" y="1547351"/>
          <a:ext cx="5478185" cy="442067"/>
        </a:xfrm>
        <a:prstGeom prst="rect">
          <a:avLst/>
        </a:prstGeom>
        <a:solidFill>
          <a:schemeClr val="accent6">
            <a:shade val="80000"/>
            <a:hueOff val="-108544"/>
            <a:satOff val="-615"/>
            <a:lumOff val="15776"/>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0891" tIns="43180" rIns="43180" bIns="43180" numCol="1" spcCol="1270" anchor="ctr" anchorCtr="0">
          <a:noAutofit/>
        </a:bodyPr>
        <a:lstStyle/>
        <a:p>
          <a:pPr lvl="0" algn="l" defTabSz="755650">
            <a:lnSpc>
              <a:spcPct val="90000"/>
            </a:lnSpc>
            <a:spcBef>
              <a:spcPct val="0"/>
            </a:spcBef>
            <a:spcAft>
              <a:spcPct val="35000"/>
            </a:spcAft>
          </a:pPr>
          <a:r>
            <a:rPr lang="zh-TW" altLang="en-US" sz="1700" b="1" kern="1200" dirty="0" smtClean="0">
              <a:solidFill>
                <a:schemeClr val="bg1"/>
              </a:solidFill>
            </a:rPr>
            <a:t>信用卡透支的雪球效應</a:t>
          </a:r>
        </a:p>
      </dsp:txBody>
      <dsp:txXfrm>
        <a:off x="581429" y="1547351"/>
        <a:ext cx="5478185" cy="442067"/>
      </dsp:txXfrm>
    </dsp:sp>
    <dsp:sp modelId="{7B943542-7D87-4690-B51E-F4025D7FA977}">
      <dsp:nvSpPr>
        <dsp:cNvPr id="0" name=""/>
        <dsp:cNvSpPr/>
      </dsp:nvSpPr>
      <dsp:spPr>
        <a:xfrm>
          <a:off x="305137" y="1492092"/>
          <a:ext cx="552584" cy="552584"/>
        </a:xfrm>
        <a:prstGeom prst="ellipse">
          <a:avLst/>
        </a:prstGeom>
        <a:solidFill>
          <a:schemeClr val="lt1">
            <a:hueOff val="0"/>
            <a:satOff val="0"/>
            <a:lumOff val="0"/>
            <a:alphaOff val="0"/>
          </a:schemeClr>
        </a:solidFill>
        <a:ln w="15875" cap="rnd" cmpd="sng" algn="ctr">
          <a:solidFill>
            <a:schemeClr val="accent6">
              <a:shade val="80000"/>
              <a:hueOff val="-108544"/>
              <a:satOff val="-615"/>
              <a:lumOff val="15776"/>
              <a:alphaOff val="0"/>
            </a:schemeClr>
          </a:solidFill>
          <a:prstDash val="solid"/>
        </a:ln>
        <a:effectLst/>
      </dsp:spPr>
      <dsp:style>
        <a:lnRef idx="2">
          <a:scrgbClr r="0" g="0" b="0"/>
        </a:lnRef>
        <a:fillRef idx="1">
          <a:scrgbClr r="0" g="0" b="0"/>
        </a:fillRef>
        <a:effectRef idx="0">
          <a:scrgbClr r="0" g="0" b="0"/>
        </a:effectRef>
        <a:fontRef idx="minor"/>
      </dsp:style>
    </dsp:sp>
    <dsp:sp modelId="{EC9CFABB-8624-427B-8D9E-975655247A95}">
      <dsp:nvSpPr>
        <dsp:cNvPr id="0" name=""/>
        <dsp:cNvSpPr/>
      </dsp:nvSpPr>
      <dsp:spPr>
        <a:xfrm>
          <a:off x="327981" y="2210567"/>
          <a:ext cx="5731633" cy="442067"/>
        </a:xfrm>
        <a:prstGeom prst="rect">
          <a:avLst/>
        </a:prstGeom>
        <a:solidFill>
          <a:schemeClr val="accent6">
            <a:shade val="80000"/>
            <a:hueOff val="-162816"/>
            <a:satOff val="-923"/>
            <a:lumOff val="23664"/>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0891" tIns="43180" rIns="43180" bIns="43180" numCol="1" spcCol="1270" anchor="ctr" anchorCtr="0">
          <a:noAutofit/>
        </a:bodyPr>
        <a:lstStyle/>
        <a:p>
          <a:pPr lvl="0" algn="l" defTabSz="755650">
            <a:lnSpc>
              <a:spcPct val="90000"/>
            </a:lnSpc>
            <a:spcBef>
              <a:spcPct val="0"/>
            </a:spcBef>
            <a:spcAft>
              <a:spcPct val="35000"/>
            </a:spcAft>
          </a:pPr>
          <a:r>
            <a:rPr lang="zh-TW" altLang="en-US" sz="1700" b="1" kern="1200" smtClean="0">
              <a:solidFill>
                <a:schemeClr val="bg1"/>
              </a:solidFill>
            </a:rPr>
            <a:t>反思過度消費　實踐簡樸生活</a:t>
          </a:r>
          <a:endParaRPr lang="zh-TW" altLang="en-US" sz="1700" b="1" kern="1200" dirty="0" smtClean="0">
            <a:solidFill>
              <a:schemeClr val="bg1"/>
            </a:solidFill>
          </a:endParaRPr>
        </a:p>
      </dsp:txBody>
      <dsp:txXfrm>
        <a:off x="327981" y="2210567"/>
        <a:ext cx="5731633" cy="442067"/>
      </dsp:txXfrm>
    </dsp:sp>
    <dsp:sp modelId="{071E4F61-2DAC-4700-9A48-874DC3ECBD65}">
      <dsp:nvSpPr>
        <dsp:cNvPr id="0" name=""/>
        <dsp:cNvSpPr/>
      </dsp:nvSpPr>
      <dsp:spPr>
        <a:xfrm>
          <a:off x="51689" y="2155309"/>
          <a:ext cx="552584" cy="552584"/>
        </a:xfrm>
        <a:prstGeom prst="ellipse">
          <a:avLst/>
        </a:prstGeom>
        <a:solidFill>
          <a:schemeClr val="lt1">
            <a:hueOff val="0"/>
            <a:satOff val="0"/>
            <a:lumOff val="0"/>
            <a:alphaOff val="0"/>
          </a:schemeClr>
        </a:solidFill>
        <a:ln w="15875" cap="rnd" cmpd="sng" algn="ctr">
          <a:solidFill>
            <a:schemeClr val="accent6">
              <a:shade val="80000"/>
              <a:hueOff val="-162816"/>
              <a:satOff val="-923"/>
              <a:lumOff val="23664"/>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B83960-5F82-4E89-A819-AEB0B9C12D28}">
      <dsp:nvSpPr>
        <dsp:cNvPr id="0" name=""/>
        <dsp:cNvSpPr/>
      </dsp:nvSpPr>
      <dsp:spPr>
        <a:xfrm>
          <a:off x="-4323818" y="-663282"/>
          <a:ext cx="5151461" cy="5151461"/>
        </a:xfrm>
        <a:prstGeom prst="blockArc">
          <a:avLst>
            <a:gd name="adj1" fmla="val 18900000"/>
            <a:gd name="adj2" fmla="val 2700000"/>
            <a:gd name="adj3" fmla="val 419"/>
          </a:avLst>
        </a:prstGeom>
        <a:noFill/>
        <a:ln w="15875"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13EF155-CA73-481D-A0E2-7FDECFB1412E}">
      <dsp:nvSpPr>
        <dsp:cNvPr id="0" name=""/>
        <dsp:cNvSpPr/>
      </dsp:nvSpPr>
      <dsp:spPr>
        <a:xfrm>
          <a:off x="362443" y="238979"/>
          <a:ext cx="5682146" cy="478265"/>
        </a:xfrm>
        <a:prstGeom prst="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9623" tIns="45720" rIns="45720" bIns="45720" numCol="1" spcCol="1270" anchor="ctr" anchorCtr="0">
          <a:noAutofit/>
        </a:bodyPr>
        <a:lstStyle/>
        <a:p>
          <a:pPr lvl="0" algn="l" defTabSz="800100">
            <a:lnSpc>
              <a:spcPct val="90000"/>
            </a:lnSpc>
            <a:spcBef>
              <a:spcPct val="0"/>
            </a:spcBef>
            <a:spcAft>
              <a:spcPct val="35000"/>
            </a:spcAft>
          </a:pPr>
          <a:r>
            <a:rPr lang="zh-TW" altLang="en-US" sz="1800" b="1" kern="1200" smtClean="0">
              <a:solidFill>
                <a:schemeClr val="bg1"/>
              </a:solidFill>
            </a:rPr>
            <a:t>金融機構所提供的理財服務</a:t>
          </a:r>
          <a:endParaRPr lang="en-US" sz="1800" kern="1200" dirty="0">
            <a:solidFill>
              <a:schemeClr val="bg1"/>
            </a:solidFill>
          </a:endParaRPr>
        </a:p>
      </dsp:txBody>
      <dsp:txXfrm>
        <a:off x="362443" y="238979"/>
        <a:ext cx="5682146" cy="478265"/>
      </dsp:txXfrm>
    </dsp:sp>
    <dsp:sp modelId="{E2448376-E0E2-47D9-9D3E-7F6BFD5B08E6}">
      <dsp:nvSpPr>
        <dsp:cNvPr id="0" name=""/>
        <dsp:cNvSpPr/>
      </dsp:nvSpPr>
      <dsp:spPr>
        <a:xfrm>
          <a:off x="63527" y="179196"/>
          <a:ext cx="597831" cy="597831"/>
        </a:xfrm>
        <a:prstGeom prst="ellipse">
          <a:avLst/>
        </a:prstGeom>
        <a:solidFill>
          <a:schemeClr val="lt1">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3F0FD16-9835-4D46-87AD-0942C1998084}">
      <dsp:nvSpPr>
        <dsp:cNvPr id="0" name=""/>
        <dsp:cNvSpPr/>
      </dsp:nvSpPr>
      <dsp:spPr>
        <a:xfrm>
          <a:off x="705154" y="956147"/>
          <a:ext cx="5339435" cy="478265"/>
        </a:xfrm>
        <a:prstGeom prst="rect">
          <a:avLst/>
        </a:prstGeom>
        <a:solidFill>
          <a:schemeClr val="accent2">
            <a:hueOff val="113291"/>
            <a:satOff val="-11998"/>
            <a:lumOff val="-294"/>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9623" tIns="45720" rIns="45720" bIns="45720" numCol="1" spcCol="1270" anchor="ctr" anchorCtr="0">
          <a:noAutofit/>
        </a:bodyPr>
        <a:lstStyle/>
        <a:p>
          <a:pPr lvl="0" algn="l" defTabSz="800100">
            <a:lnSpc>
              <a:spcPct val="90000"/>
            </a:lnSpc>
            <a:spcBef>
              <a:spcPct val="0"/>
            </a:spcBef>
            <a:spcAft>
              <a:spcPct val="35000"/>
            </a:spcAft>
          </a:pPr>
          <a:r>
            <a:rPr lang="zh-TW" altLang="en-US" sz="1800" b="1" kern="1200" smtClean="0">
              <a:solidFill>
                <a:schemeClr val="bg1"/>
              </a:solidFill>
            </a:rPr>
            <a:t>淺談投資與財富增值</a:t>
          </a:r>
          <a:endParaRPr lang="en-US" altLang="zh-TW" sz="1800" b="1" kern="1200" dirty="0">
            <a:solidFill>
              <a:schemeClr val="bg1"/>
            </a:solidFill>
          </a:endParaRPr>
        </a:p>
      </dsp:txBody>
      <dsp:txXfrm>
        <a:off x="705154" y="956147"/>
        <a:ext cx="5339435" cy="478265"/>
      </dsp:txXfrm>
    </dsp:sp>
    <dsp:sp modelId="{C945224C-0D91-4802-B6BE-F2E8EE184F4A}">
      <dsp:nvSpPr>
        <dsp:cNvPr id="0" name=""/>
        <dsp:cNvSpPr/>
      </dsp:nvSpPr>
      <dsp:spPr>
        <a:xfrm>
          <a:off x="406238" y="896364"/>
          <a:ext cx="597831" cy="597831"/>
        </a:xfrm>
        <a:prstGeom prst="ellipse">
          <a:avLst/>
        </a:prstGeom>
        <a:solidFill>
          <a:schemeClr val="lt1">
            <a:hueOff val="0"/>
            <a:satOff val="0"/>
            <a:lumOff val="0"/>
            <a:alphaOff val="0"/>
          </a:schemeClr>
        </a:solidFill>
        <a:ln w="15875" cap="rnd" cmpd="sng" algn="ctr">
          <a:solidFill>
            <a:schemeClr val="accent2">
              <a:hueOff val="113291"/>
              <a:satOff val="-11998"/>
              <a:lumOff val="-294"/>
              <a:alphaOff val="0"/>
            </a:schemeClr>
          </a:solidFill>
          <a:prstDash val="solid"/>
        </a:ln>
        <a:effectLst/>
      </dsp:spPr>
      <dsp:style>
        <a:lnRef idx="2">
          <a:scrgbClr r="0" g="0" b="0"/>
        </a:lnRef>
        <a:fillRef idx="1">
          <a:scrgbClr r="0" g="0" b="0"/>
        </a:fillRef>
        <a:effectRef idx="0">
          <a:scrgbClr r="0" g="0" b="0"/>
        </a:effectRef>
        <a:fontRef idx="minor"/>
      </dsp:style>
    </dsp:sp>
    <dsp:sp modelId="{361D0BB2-C227-4425-8246-3D5F70E9B0C7}">
      <dsp:nvSpPr>
        <dsp:cNvPr id="0" name=""/>
        <dsp:cNvSpPr/>
      </dsp:nvSpPr>
      <dsp:spPr>
        <a:xfrm>
          <a:off x="810339" y="1673315"/>
          <a:ext cx="5234250" cy="478265"/>
        </a:xfrm>
        <a:prstGeom prst="rect">
          <a:avLst/>
        </a:prstGeom>
        <a:solidFill>
          <a:schemeClr val="accent2">
            <a:hueOff val="226582"/>
            <a:satOff val="-23996"/>
            <a:lumOff val="-588"/>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9623" tIns="45720" rIns="45720" bIns="45720" numCol="1" spcCol="1270" anchor="ctr" anchorCtr="0">
          <a:noAutofit/>
        </a:bodyPr>
        <a:lstStyle/>
        <a:p>
          <a:pPr lvl="0" algn="l" defTabSz="800100">
            <a:lnSpc>
              <a:spcPct val="90000"/>
            </a:lnSpc>
            <a:spcBef>
              <a:spcPct val="0"/>
            </a:spcBef>
            <a:spcAft>
              <a:spcPct val="35000"/>
            </a:spcAft>
          </a:pPr>
          <a:r>
            <a:rPr lang="zh-TW" altLang="en-US" sz="1800" b="1" kern="1200" dirty="0" smtClean="0">
              <a:solidFill>
                <a:schemeClr val="bg1"/>
              </a:solidFill>
            </a:rPr>
            <a:t>認識基本的投資工具 </a:t>
          </a:r>
          <a:r>
            <a:rPr lang="en-US" altLang="zh-TW" sz="1800" b="1" kern="1200" dirty="0" smtClean="0">
              <a:solidFill>
                <a:schemeClr val="bg1"/>
              </a:solidFill>
            </a:rPr>
            <a:t>(</a:t>
          </a:r>
          <a:r>
            <a:rPr lang="zh-TW" altLang="en-US" sz="1800" b="1" kern="1200" dirty="0" smtClean="0">
              <a:solidFill>
                <a:schemeClr val="bg1"/>
              </a:solidFill>
            </a:rPr>
            <a:t>股票和債券</a:t>
          </a:r>
          <a:r>
            <a:rPr lang="en-US" altLang="zh-TW" sz="1800" b="1" kern="1200" dirty="0" smtClean="0">
              <a:solidFill>
                <a:schemeClr val="bg1"/>
              </a:solidFill>
            </a:rPr>
            <a:t>)</a:t>
          </a:r>
          <a:endParaRPr lang="en-US" altLang="zh-TW" sz="1800" b="1" kern="1200" dirty="0">
            <a:solidFill>
              <a:schemeClr val="bg1"/>
            </a:solidFill>
          </a:endParaRPr>
        </a:p>
      </dsp:txBody>
      <dsp:txXfrm>
        <a:off x="810339" y="1673315"/>
        <a:ext cx="5234250" cy="478265"/>
      </dsp:txXfrm>
    </dsp:sp>
    <dsp:sp modelId="{7CEB977A-73A1-4F59-9FA6-C283E7A12578}">
      <dsp:nvSpPr>
        <dsp:cNvPr id="0" name=""/>
        <dsp:cNvSpPr/>
      </dsp:nvSpPr>
      <dsp:spPr>
        <a:xfrm>
          <a:off x="511423" y="1613532"/>
          <a:ext cx="597831" cy="597831"/>
        </a:xfrm>
        <a:prstGeom prst="ellipse">
          <a:avLst/>
        </a:prstGeom>
        <a:solidFill>
          <a:schemeClr val="lt1">
            <a:hueOff val="0"/>
            <a:satOff val="0"/>
            <a:lumOff val="0"/>
            <a:alphaOff val="0"/>
          </a:schemeClr>
        </a:solidFill>
        <a:ln w="15875" cap="rnd" cmpd="sng" algn="ctr">
          <a:solidFill>
            <a:schemeClr val="accent2">
              <a:hueOff val="226582"/>
              <a:satOff val="-23996"/>
              <a:lumOff val="-588"/>
              <a:alphaOff val="0"/>
            </a:schemeClr>
          </a:solidFill>
          <a:prstDash val="solid"/>
        </a:ln>
        <a:effectLst/>
      </dsp:spPr>
      <dsp:style>
        <a:lnRef idx="2">
          <a:scrgbClr r="0" g="0" b="0"/>
        </a:lnRef>
        <a:fillRef idx="1">
          <a:scrgbClr r="0" g="0" b="0"/>
        </a:fillRef>
        <a:effectRef idx="0">
          <a:scrgbClr r="0" g="0" b="0"/>
        </a:effectRef>
        <a:fontRef idx="minor"/>
      </dsp:style>
    </dsp:sp>
    <dsp:sp modelId="{51DD5190-E9E6-4B9D-8AF3-6C6C71042DAB}">
      <dsp:nvSpPr>
        <dsp:cNvPr id="0" name=""/>
        <dsp:cNvSpPr/>
      </dsp:nvSpPr>
      <dsp:spPr>
        <a:xfrm>
          <a:off x="705154" y="2390484"/>
          <a:ext cx="5339435" cy="478265"/>
        </a:xfrm>
        <a:prstGeom prst="rect">
          <a:avLst/>
        </a:prstGeom>
        <a:solidFill>
          <a:schemeClr val="accent2">
            <a:hueOff val="339874"/>
            <a:satOff val="-35995"/>
            <a:lumOff val="-882"/>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9623" tIns="45720" rIns="45720" bIns="45720" numCol="1" spcCol="1270" anchor="ctr" anchorCtr="0">
          <a:noAutofit/>
        </a:bodyPr>
        <a:lstStyle/>
        <a:p>
          <a:pPr lvl="0" algn="l" defTabSz="800100">
            <a:lnSpc>
              <a:spcPct val="90000"/>
            </a:lnSpc>
            <a:spcBef>
              <a:spcPct val="0"/>
            </a:spcBef>
            <a:spcAft>
              <a:spcPct val="35000"/>
            </a:spcAft>
          </a:pPr>
          <a:r>
            <a:rPr lang="zh-TW" altLang="en-US" sz="1800" b="1" kern="1200" dirty="0" smtClean="0">
              <a:solidFill>
                <a:schemeClr val="bg1"/>
              </a:solidFill>
            </a:rPr>
            <a:t>風險與回報</a:t>
          </a:r>
          <a:endParaRPr lang="zh-TW" altLang="en-US" sz="1800" b="1" kern="1200" dirty="0">
            <a:solidFill>
              <a:schemeClr val="bg1"/>
            </a:solidFill>
          </a:endParaRPr>
        </a:p>
      </dsp:txBody>
      <dsp:txXfrm>
        <a:off x="705154" y="2390484"/>
        <a:ext cx="5339435" cy="478265"/>
      </dsp:txXfrm>
    </dsp:sp>
    <dsp:sp modelId="{D5D82565-F887-445C-A06C-62A0259E199C}">
      <dsp:nvSpPr>
        <dsp:cNvPr id="0" name=""/>
        <dsp:cNvSpPr/>
      </dsp:nvSpPr>
      <dsp:spPr>
        <a:xfrm>
          <a:off x="406238" y="2330700"/>
          <a:ext cx="597831" cy="597831"/>
        </a:xfrm>
        <a:prstGeom prst="ellipse">
          <a:avLst/>
        </a:prstGeom>
        <a:solidFill>
          <a:schemeClr val="lt1">
            <a:hueOff val="0"/>
            <a:satOff val="0"/>
            <a:lumOff val="0"/>
            <a:alphaOff val="0"/>
          </a:schemeClr>
        </a:solidFill>
        <a:ln w="15875" cap="rnd" cmpd="sng" algn="ctr">
          <a:solidFill>
            <a:schemeClr val="accent2">
              <a:hueOff val="339874"/>
              <a:satOff val="-35995"/>
              <a:lumOff val="-882"/>
              <a:alphaOff val="0"/>
            </a:schemeClr>
          </a:solidFill>
          <a:prstDash val="solid"/>
        </a:ln>
        <a:effectLst/>
      </dsp:spPr>
      <dsp:style>
        <a:lnRef idx="2">
          <a:scrgbClr r="0" g="0" b="0"/>
        </a:lnRef>
        <a:fillRef idx="1">
          <a:scrgbClr r="0" g="0" b="0"/>
        </a:fillRef>
        <a:effectRef idx="0">
          <a:scrgbClr r="0" g="0" b="0"/>
        </a:effectRef>
        <a:fontRef idx="minor"/>
      </dsp:style>
    </dsp:sp>
    <dsp:sp modelId="{E98DB84B-C3EA-4D65-8F8D-94CBAD0A326A}">
      <dsp:nvSpPr>
        <dsp:cNvPr id="0" name=""/>
        <dsp:cNvSpPr/>
      </dsp:nvSpPr>
      <dsp:spPr>
        <a:xfrm>
          <a:off x="362443" y="3107652"/>
          <a:ext cx="5682146" cy="478265"/>
        </a:xfrm>
        <a:prstGeom prst="rect">
          <a:avLst/>
        </a:prstGeom>
        <a:solidFill>
          <a:schemeClr val="accent2">
            <a:hueOff val="453165"/>
            <a:satOff val="-47993"/>
            <a:lumOff val="-1176"/>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9623" tIns="45720" rIns="45720" bIns="45720" numCol="1" spcCol="1270" anchor="ctr" anchorCtr="0">
          <a:noAutofit/>
        </a:bodyPr>
        <a:lstStyle/>
        <a:p>
          <a:pPr lvl="0" algn="l" defTabSz="800100">
            <a:lnSpc>
              <a:spcPct val="90000"/>
            </a:lnSpc>
            <a:spcBef>
              <a:spcPct val="0"/>
            </a:spcBef>
            <a:spcAft>
              <a:spcPct val="35000"/>
            </a:spcAft>
          </a:pPr>
          <a:r>
            <a:rPr lang="zh-TW" altLang="en-US" sz="1800" b="1" kern="1200" dirty="0" smtClean="0">
              <a:solidFill>
                <a:schemeClr val="bg1"/>
              </a:solidFill>
            </a:rPr>
            <a:t>投資者的責任與權利</a:t>
          </a:r>
          <a:endParaRPr lang="zh-TW" altLang="en-US" sz="1800" b="1" kern="1200" dirty="0">
            <a:solidFill>
              <a:schemeClr val="bg1"/>
            </a:solidFill>
          </a:endParaRPr>
        </a:p>
      </dsp:txBody>
      <dsp:txXfrm>
        <a:off x="362443" y="3107652"/>
        <a:ext cx="5682146" cy="478265"/>
      </dsp:txXfrm>
    </dsp:sp>
    <dsp:sp modelId="{2DEC455A-F993-45BD-BA2B-FCB08096C83D}">
      <dsp:nvSpPr>
        <dsp:cNvPr id="0" name=""/>
        <dsp:cNvSpPr/>
      </dsp:nvSpPr>
      <dsp:spPr>
        <a:xfrm>
          <a:off x="63527" y="3047869"/>
          <a:ext cx="597831" cy="597831"/>
        </a:xfrm>
        <a:prstGeom prst="ellipse">
          <a:avLst/>
        </a:prstGeom>
        <a:solidFill>
          <a:schemeClr val="lt1">
            <a:hueOff val="0"/>
            <a:satOff val="0"/>
            <a:lumOff val="0"/>
            <a:alphaOff val="0"/>
          </a:schemeClr>
        </a:solidFill>
        <a:ln w="15875" cap="rnd" cmpd="sng" algn="ctr">
          <a:solidFill>
            <a:schemeClr val="accent2">
              <a:hueOff val="453165"/>
              <a:satOff val="-47993"/>
              <a:lumOff val="-1176"/>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B83960-5F82-4E89-A819-AEB0B9C12D28}">
      <dsp:nvSpPr>
        <dsp:cNvPr id="0" name=""/>
        <dsp:cNvSpPr/>
      </dsp:nvSpPr>
      <dsp:spPr>
        <a:xfrm>
          <a:off x="-2072669" y="-322629"/>
          <a:ext cx="2489613" cy="2489613"/>
        </a:xfrm>
        <a:prstGeom prst="blockArc">
          <a:avLst>
            <a:gd name="adj1" fmla="val 18900000"/>
            <a:gd name="adj2" fmla="val 2700000"/>
            <a:gd name="adj3" fmla="val 868"/>
          </a:avLst>
        </a:prstGeom>
        <a:noFill/>
        <a:ln w="15875" cap="rnd" cmpd="sng" algn="ctr">
          <a:solidFill>
            <a:schemeClr val="accent6">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3C311D4-AB06-405A-84AF-5AC8431D89D7}">
      <dsp:nvSpPr>
        <dsp:cNvPr id="0" name=""/>
        <dsp:cNvSpPr/>
      </dsp:nvSpPr>
      <dsp:spPr>
        <a:xfrm>
          <a:off x="339038" y="263484"/>
          <a:ext cx="5747232" cy="526895"/>
        </a:xfrm>
        <a:prstGeom prst="rect">
          <a:avLst/>
        </a:prstGeom>
        <a:solidFill>
          <a:schemeClr val="accent6">
            <a:shade val="8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8223" tIns="50800" rIns="50800" bIns="50800" numCol="1" spcCol="1270" anchor="ctr" anchorCtr="0">
          <a:noAutofit/>
        </a:bodyPr>
        <a:lstStyle/>
        <a:p>
          <a:pPr lvl="0" algn="l" defTabSz="889000">
            <a:lnSpc>
              <a:spcPct val="90000"/>
            </a:lnSpc>
            <a:spcBef>
              <a:spcPct val="0"/>
            </a:spcBef>
            <a:spcAft>
              <a:spcPct val="35000"/>
            </a:spcAft>
          </a:pPr>
          <a:r>
            <a:rPr lang="zh-TW" altLang="en-US" sz="2000" b="1" kern="1200" dirty="0">
              <a:solidFill>
                <a:schemeClr val="bg1"/>
              </a:solidFill>
            </a:rPr>
            <a:t>專題</a:t>
          </a:r>
          <a:r>
            <a:rPr lang="en-US" altLang="zh-TW" sz="2000" b="1" kern="1200" dirty="0">
              <a:solidFill>
                <a:schemeClr val="bg1"/>
              </a:solidFill>
            </a:rPr>
            <a:t>(</a:t>
          </a:r>
          <a:r>
            <a:rPr lang="zh-TW" altLang="en-US" sz="2000" b="1" kern="1200" dirty="0">
              <a:solidFill>
                <a:schemeClr val="bg1"/>
              </a:solidFill>
            </a:rPr>
            <a:t>一</a:t>
          </a:r>
          <a:r>
            <a:rPr lang="en-US" altLang="zh-TW" sz="2000" b="1" kern="1200" dirty="0">
              <a:solidFill>
                <a:schemeClr val="bg1"/>
              </a:solidFill>
            </a:rPr>
            <a:t>)</a:t>
          </a:r>
          <a:r>
            <a:rPr lang="zh-TW" altLang="en-US" sz="2000" b="1" kern="1200" dirty="0">
              <a:solidFill>
                <a:schemeClr val="bg1"/>
              </a:solidFill>
            </a:rPr>
            <a:t>：網上消費 </a:t>
          </a:r>
          <a:endParaRPr lang="en-US" altLang="zh-TW" sz="2000" b="1" kern="1200" dirty="0">
            <a:solidFill>
              <a:schemeClr val="bg1"/>
            </a:solidFill>
          </a:endParaRPr>
        </a:p>
      </dsp:txBody>
      <dsp:txXfrm>
        <a:off x="339038" y="263484"/>
        <a:ext cx="5747232" cy="526895"/>
      </dsp:txXfrm>
    </dsp:sp>
    <dsp:sp modelId="{4AC7CD36-64D5-40C6-89AD-705EA90679F0}">
      <dsp:nvSpPr>
        <dsp:cNvPr id="0" name=""/>
        <dsp:cNvSpPr/>
      </dsp:nvSpPr>
      <dsp:spPr>
        <a:xfrm>
          <a:off x="9728" y="197622"/>
          <a:ext cx="658619" cy="658619"/>
        </a:xfrm>
        <a:prstGeom prst="ellipse">
          <a:avLst/>
        </a:prstGeom>
        <a:solidFill>
          <a:schemeClr val="lt1">
            <a:hueOff val="0"/>
            <a:satOff val="0"/>
            <a:lumOff val="0"/>
            <a:alphaOff val="0"/>
          </a:schemeClr>
        </a:solidFill>
        <a:ln w="15875" cap="rnd"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43D7A18-942B-462E-A212-7889ED5C1E39}">
      <dsp:nvSpPr>
        <dsp:cNvPr id="0" name=""/>
        <dsp:cNvSpPr/>
      </dsp:nvSpPr>
      <dsp:spPr>
        <a:xfrm>
          <a:off x="339038" y="1053975"/>
          <a:ext cx="5747232" cy="526895"/>
        </a:xfrm>
        <a:prstGeom prst="rect">
          <a:avLst/>
        </a:prstGeom>
        <a:solidFill>
          <a:schemeClr val="accent6">
            <a:shade val="80000"/>
            <a:hueOff val="-162816"/>
            <a:satOff val="-923"/>
            <a:lumOff val="23664"/>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8223" tIns="50800" rIns="50800" bIns="50800" numCol="1" spcCol="1270" anchor="ctr" anchorCtr="0">
          <a:noAutofit/>
        </a:bodyPr>
        <a:lstStyle/>
        <a:p>
          <a:pPr lvl="0" algn="l" defTabSz="889000">
            <a:lnSpc>
              <a:spcPct val="90000"/>
            </a:lnSpc>
            <a:spcBef>
              <a:spcPct val="0"/>
            </a:spcBef>
            <a:spcAft>
              <a:spcPct val="35000"/>
            </a:spcAft>
          </a:pPr>
          <a:r>
            <a:rPr lang="zh-TW" altLang="en-US" sz="2000" b="1" kern="1200" dirty="0">
              <a:solidFill>
                <a:schemeClr val="bg1"/>
              </a:solidFill>
            </a:rPr>
            <a:t>專題</a:t>
          </a:r>
          <a:r>
            <a:rPr lang="en-US" altLang="zh-TW" sz="2000" b="1" kern="1200" dirty="0">
              <a:solidFill>
                <a:schemeClr val="bg1"/>
              </a:solidFill>
            </a:rPr>
            <a:t>(</a:t>
          </a:r>
          <a:r>
            <a:rPr lang="zh-TW" altLang="en-US" sz="2000" b="1" kern="1200" dirty="0">
              <a:solidFill>
                <a:schemeClr val="bg1"/>
              </a:solidFill>
            </a:rPr>
            <a:t>二</a:t>
          </a:r>
          <a:r>
            <a:rPr lang="en-US" altLang="zh-TW" sz="2000" b="1" kern="1200" dirty="0">
              <a:solidFill>
                <a:schemeClr val="bg1"/>
              </a:solidFill>
            </a:rPr>
            <a:t>)</a:t>
          </a:r>
          <a:r>
            <a:rPr lang="zh-TW" altLang="en-US" sz="2000" b="1" kern="1200" dirty="0">
              <a:solidFill>
                <a:schemeClr val="bg1"/>
              </a:solidFill>
            </a:rPr>
            <a:t>：綠色消費和公平貿易消費</a:t>
          </a:r>
          <a:endParaRPr lang="en-US" sz="2000" b="1" kern="1200" dirty="0">
            <a:solidFill>
              <a:schemeClr val="bg1"/>
            </a:solidFill>
          </a:endParaRPr>
        </a:p>
      </dsp:txBody>
      <dsp:txXfrm>
        <a:off x="339038" y="1053975"/>
        <a:ext cx="5747232" cy="526895"/>
      </dsp:txXfrm>
    </dsp:sp>
    <dsp:sp modelId="{9FD0ECA8-8C86-4379-B7E4-3AC741961241}">
      <dsp:nvSpPr>
        <dsp:cNvPr id="0" name=""/>
        <dsp:cNvSpPr/>
      </dsp:nvSpPr>
      <dsp:spPr>
        <a:xfrm>
          <a:off x="9728" y="988113"/>
          <a:ext cx="658619" cy="658619"/>
        </a:xfrm>
        <a:prstGeom prst="ellipse">
          <a:avLst/>
        </a:prstGeom>
        <a:solidFill>
          <a:schemeClr val="lt1">
            <a:hueOff val="0"/>
            <a:satOff val="0"/>
            <a:lumOff val="0"/>
            <a:alphaOff val="0"/>
          </a:schemeClr>
        </a:solidFill>
        <a:ln w="15875" cap="rnd" cmpd="sng" algn="ctr">
          <a:solidFill>
            <a:schemeClr val="accent6">
              <a:shade val="80000"/>
              <a:hueOff val="-162816"/>
              <a:satOff val="-923"/>
              <a:lumOff val="23664"/>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1"/>
            <a:ext cx="2946400" cy="498475"/>
          </a:xfrm>
          <a:prstGeom prst="rect">
            <a:avLst/>
          </a:prstGeom>
        </p:spPr>
        <p:txBody>
          <a:bodyPr vert="horz" lIns="91440" tIns="45720" rIns="91440" bIns="45720" rtlCol="0"/>
          <a:lstStyle>
            <a:lvl1pPr algn="l">
              <a:defRPr sz="1200"/>
            </a:lvl1pPr>
          </a:lstStyle>
          <a:p>
            <a:endParaRPr lang="zh-HK" altLang="en-US"/>
          </a:p>
        </p:txBody>
      </p:sp>
      <p:sp>
        <p:nvSpPr>
          <p:cNvPr id="3" name="日期版面配置區 2"/>
          <p:cNvSpPr>
            <a:spLocks noGrp="1"/>
          </p:cNvSpPr>
          <p:nvPr>
            <p:ph type="dt" sz="quarter" idx="1"/>
          </p:nvPr>
        </p:nvSpPr>
        <p:spPr>
          <a:xfrm>
            <a:off x="3849688" y="1"/>
            <a:ext cx="2946400" cy="498475"/>
          </a:xfrm>
          <a:prstGeom prst="rect">
            <a:avLst/>
          </a:prstGeom>
        </p:spPr>
        <p:txBody>
          <a:bodyPr vert="horz" lIns="91440" tIns="45720" rIns="91440" bIns="45720" rtlCol="0"/>
          <a:lstStyle>
            <a:lvl1pPr algn="r">
              <a:defRPr sz="1200"/>
            </a:lvl1pPr>
          </a:lstStyle>
          <a:p>
            <a:fld id="{553766B5-63EF-40F3-BE1C-F501BA1AAA39}" type="datetimeFigureOut">
              <a:rPr lang="zh-HK" altLang="en-US" smtClean="0"/>
              <a:t>29/7/2020</a:t>
            </a:fld>
            <a:endParaRPr lang="zh-HK" altLang="en-US"/>
          </a:p>
        </p:txBody>
      </p:sp>
      <p:sp>
        <p:nvSpPr>
          <p:cNvPr id="4" name="頁尾版面配置區 3"/>
          <p:cNvSpPr>
            <a:spLocks noGrp="1"/>
          </p:cNvSpPr>
          <p:nvPr>
            <p:ph type="ftr" sz="quarter" idx="2"/>
          </p:nvPr>
        </p:nvSpPr>
        <p:spPr>
          <a:xfrm>
            <a:off x="0" y="9429751"/>
            <a:ext cx="2946400" cy="498475"/>
          </a:xfrm>
          <a:prstGeom prst="rect">
            <a:avLst/>
          </a:prstGeom>
        </p:spPr>
        <p:txBody>
          <a:bodyPr vert="horz" lIns="91440" tIns="45720" rIns="91440" bIns="45720" rtlCol="0" anchor="b"/>
          <a:lstStyle>
            <a:lvl1pPr algn="l">
              <a:defRPr sz="1200"/>
            </a:lvl1pPr>
          </a:lstStyle>
          <a:p>
            <a:endParaRPr lang="zh-HK" altLang="en-US"/>
          </a:p>
        </p:txBody>
      </p:sp>
      <p:sp>
        <p:nvSpPr>
          <p:cNvPr id="5" name="投影片編號版面配置區 4"/>
          <p:cNvSpPr>
            <a:spLocks noGrp="1"/>
          </p:cNvSpPr>
          <p:nvPr>
            <p:ph type="sldNum" sz="quarter" idx="3"/>
          </p:nvPr>
        </p:nvSpPr>
        <p:spPr>
          <a:xfrm>
            <a:off x="3849688" y="9429751"/>
            <a:ext cx="2946400" cy="498475"/>
          </a:xfrm>
          <a:prstGeom prst="rect">
            <a:avLst/>
          </a:prstGeom>
        </p:spPr>
        <p:txBody>
          <a:bodyPr vert="horz" lIns="91440" tIns="45720" rIns="91440" bIns="45720" rtlCol="0" anchor="b"/>
          <a:lstStyle>
            <a:lvl1pPr algn="r">
              <a:defRPr sz="1200"/>
            </a:lvl1pPr>
          </a:lstStyle>
          <a:p>
            <a:fld id="{9FE73C57-542E-4ECA-925F-F90D1EB18EAF}" type="slidenum">
              <a:rPr lang="zh-HK" altLang="en-US" smtClean="0"/>
              <a:t>‹#›</a:t>
            </a:fld>
            <a:endParaRPr lang="zh-HK" altLang="en-US"/>
          </a:p>
        </p:txBody>
      </p:sp>
    </p:spTree>
    <p:extLst>
      <p:ext uri="{BB962C8B-B14F-4D97-AF65-F5344CB8AC3E}">
        <p14:creationId xmlns:p14="http://schemas.microsoft.com/office/powerpoint/2010/main" val="4707811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6400" cy="49847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49688" y="1"/>
            <a:ext cx="2946400" cy="498475"/>
          </a:xfrm>
          <a:prstGeom prst="rect">
            <a:avLst/>
          </a:prstGeom>
        </p:spPr>
        <p:txBody>
          <a:bodyPr vert="horz" lIns="91440" tIns="45720" rIns="91440" bIns="45720" rtlCol="0"/>
          <a:lstStyle>
            <a:lvl1pPr algn="r">
              <a:defRPr sz="1200"/>
            </a:lvl1pPr>
          </a:lstStyle>
          <a:p>
            <a:fld id="{8BF6721A-471E-4257-B7F4-5B17B601A0C7}" type="datetimeFigureOut">
              <a:rPr lang="en-US" smtClean="0"/>
              <a:t>7/29/2020</a:t>
            </a:fld>
            <a:endParaRPr lang="en-US" dirty="0"/>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450" y="4778376"/>
            <a:ext cx="5438775" cy="3908425"/>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9751"/>
            <a:ext cx="2946400" cy="49847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49688" y="9429751"/>
            <a:ext cx="2946400" cy="498475"/>
          </a:xfrm>
          <a:prstGeom prst="rect">
            <a:avLst/>
          </a:prstGeom>
        </p:spPr>
        <p:txBody>
          <a:bodyPr vert="horz" lIns="91440" tIns="45720" rIns="91440" bIns="45720" rtlCol="0" anchor="b"/>
          <a:lstStyle>
            <a:lvl1pPr algn="r">
              <a:defRPr sz="1200"/>
            </a:lvl1pPr>
          </a:lstStyle>
          <a:p>
            <a:fld id="{15BF2E1F-F98F-4D42-99EB-54388805D7A8}" type="slidenum">
              <a:rPr lang="en-US" smtClean="0"/>
              <a:t>‹#›</a:t>
            </a:fld>
            <a:endParaRPr lang="en-US" dirty="0"/>
          </a:p>
        </p:txBody>
      </p:sp>
    </p:spTree>
    <p:extLst>
      <p:ext uri="{BB962C8B-B14F-4D97-AF65-F5344CB8AC3E}">
        <p14:creationId xmlns:p14="http://schemas.microsoft.com/office/powerpoint/2010/main" val="2897964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BF2E1F-F98F-4D42-99EB-54388805D7A8}" type="slidenum">
              <a:rPr lang="en-US" smtClean="0"/>
              <a:t>1</a:t>
            </a:fld>
            <a:endParaRPr lang="en-US" dirty="0"/>
          </a:p>
        </p:txBody>
      </p:sp>
    </p:spTree>
    <p:extLst>
      <p:ext uri="{BB962C8B-B14F-4D97-AF65-F5344CB8AC3E}">
        <p14:creationId xmlns:p14="http://schemas.microsoft.com/office/powerpoint/2010/main" val="2364397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zh-HK" sz="1200" kern="100" dirty="0" smtClean="0">
              <a:latin typeface="Calibri" panose="020F0502020204030204" pitchFamily="34" charset="0"/>
              <a:ea typeface="+mn-ea"/>
              <a:cs typeface="Times New Roman" panose="02020603050405020304" pitchFamily="18" charset="0"/>
            </a:endParaRPr>
          </a:p>
          <a:p>
            <a:endParaRPr lang="zh-HK" altLang="en-US" dirty="0"/>
          </a:p>
        </p:txBody>
      </p:sp>
      <p:sp>
        <p:nvSpPr>
          <p:cNvPr id="4" name="投影片編號版面配置區 3"/>
          <p:cNvSpPr>
            <a:spLocks noGrp="1"/>
          </p:cNvSpPr>
          <p:nvPr>
            <p:ph type="sldNum" sz="quarter" idx="10"/>
          </p:nvPr>
        </p:nvSpPr>
        <p:spPr/>
        <p:txBody>
          <a:bodyPr/>
          <a:lstStyle/>
          <a:p>
            <a:fld id="{15BF2E1F-F98F-4D42-99EB-54388805D7A8}" type="slidenum">
              <a:rPr lang="en-US" smtClean="0"/>
              <a:t>17</a:t>
            </a:fld>
            <a:endParaRPr lang="en-US" dirty="0"/>
          </a:p>
        </p:txBody>
      </p:sp>
    </p:spTree>
    <p:extLst>
      <p:ext uri="{BB962C8B-B14F-4D97-AF65-F5344CB8AC3E}">
        <p14:creationId xmlns:p14="http://schemas.microsoft.com/office/powerpoint/2010/main" val="280725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p:txBody>
          <a:bodyPr/>
          <a:lstStyle/>
          <a:p>
            <a:fld id="{CFA6098D-F0FA-4D56-B94B-789F9AAC807E}" type="datetime1">
              <a:rPr lang="en-US" smtClean="0"/>
              <a:t>7/29/2020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629033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編輯母片文字樣式</a:t>
            </a:r>
          </a:p>
        </p:txBody>
      </p:sp>
      <p:sp>
        <p:nvSpPr>
          <p:cNvPr id="4" name="Date Placeholder 3"/>
          <p:cNvSpPr>
            <a:spLocks noGrp="1"/>
          </p:cNvSpPr>
          <p:nvPr>
            <p:ph type="dt" sz="half" idx="10"/>
          </p:nvPr>
        </p:nvSpPr>
        <p:spPr/>
        <p:txBody>
          <a:bodyPr/>
          <a:lstStyle/>
          <a:p>
            <a:fld id="{0E01E319-61B5-4C82-9D0D-1B76B055194A}" type="datetime1">
              <a:rPr lang="en-US" smtClean="0"/>
              <a:t>7/29/2020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607077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zh-TW" altLang="en-US" smtClean="0"/>
              <a:t>按一下以編輯母片標題樣式</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smtClean="0"/>
              <a:t>編輯母片文字樣式</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編輯母片文字樣式</a:t>
            </a:r>
          </a:p>
        </p:txBody>
      </p:sp>
      <p:sp>
        <p:nvSpPr>
          <p:cNvPr id="4" name="Date Placeholder 3"/>
          <p:cNvSpPr>
            <a:spLocks noGrp="1"/>
          </p:cNvSpPr>
          <p:nvPr>
            <p:ph type="dt" sz="half" idx="10"/>
          </p:nvPr>
        </p:nvSpPr>
        <p:spPr/>
        <p:txBody>
          <a:bodyPr/>
          <a:lstStyle/>
          <a:p>
            <a:fld id="{DDDAC27A-0C21-44FA-A7B0-F95C02DB5F67}" type="datetime1">
              <a:rPr lang="en-US" smtClean="0"/>
              <a:t>7/29/2020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D57F1E4F-1CFF-5643-939E-217C01CDF565}" type="slidenum">
              <a:rPr lang="en-US" smtClean="0"/>
              <a:pPr/>
              <a:t>‹#›</a:t>
            </a:fld>
            <a:endParaRPr lang="en-US" dirty="0"/>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5071881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zh-TW" altLang="en-US" smtClean="0"/>
              <a:t>按一下以編輯母片標題樣式</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zh-TW" altLang="en-US" smtClean="0"/>
              <a:t>編輯母片文字樣式</a:t>
            </a:r>
          </a:p>
        </p:txBody>
      </p:sp>
      <p:sp>
        <p:nvSpPr>
          <p:cNvPr id="5" name="Date Placeholder 4"/>
          <p:cNvSpPr>
            <a:spLocks noGrp="1"/>
          </p:cNvSpPr>
          <p:nvPr>
            <p:ph type="dt" sz="half" idx="10"/>
          </p:nvPr>
        </p:nvSpPr>
        <p:spPr/>
        <p:txBody>
          <a:bodyPr/>
          <a:lstStyle/>
          <a:p>
            <a:fld id="{904240E7-31D0-4125-B31E-1F023A245B30}" type="datetime1">
              <a:rPr lang="en-US" smtClean="0"/>
              <a:t>7/29/2020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315007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zh-TW" altLang="en-US" smtClean="0"/>
              <a:t>按一下以編輯母片標題樣式</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smtClean="0"/>
              <a:t>編輯母片文字樣式</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zh-TW" altLang="en-US" smtClean="0"/>
              <a:t>編輯母片文字樣式</a:t>
            </a:r>
          </a:p>
        </p:txBody>
      </p:sp>
      <p:sp>
        <p:nvSpPr>
          <p:cNvPr id="5" name="Date Placeholder 4"/>
          <p:cNvSpPr>
            <a:spLocks noGrp="1"/>
          </p:cNvSpPr>
          <p:nvPr>
            <p:ph type="dt" sz="half" idx="10"/>
          </p:nvPr>
        </p:nvSpPr>
        <p:spPr/>
        <p:txBody>
          <a:bodyPr/>
          <a:lstStyle/>
          <a:p>
            <a:fld id="{D7DD23BE-0CF3-42EA-B96C-44D5438DB785}" type="datetime1">
              <a:rPr lang="en-US" smtClean="0"/>
              <a:t>7/29/2020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D57F1E4F-1CFF-5643-939E-217C01CDF565}" type="slidenum">
              <a:rPr lang="en-US" smtClean="0"/>
              <a:pPr/>
              <a:t>‹#›</a:t>
            </a:fld>
            <a:endParaRPr lang="en-US" dirty="0"/>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90581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zh-TW" altLang="en-US" smtClean="0"/>
              <a:t>按一下以編輯母片標題樣式</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smtClean="0"/>
              <a:t>編輯母片文字樣式</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zh-TW" altLang="en-US" smtClean="0"/>
              <a:t>編輯母片文字樣式</a:t>
            </a:r>
          </a:p>
        </p:txBody>
      </p:sp>
      <p:sp>
        <p:nvSpPr>
          <p:cNvPr id="5" name="Date Placeholder 4"/>
          <p:cNvSpPr>
            <a:spLocks noGrp="1"/>
          </p:cNvSpPr>
          <p:nvPr>
            <p:ph type="dt" sz="half" idx="10"/>
          </p:nvPr>
        </p:nvSpPr>
        <p:spPr/>
        <p:txBody>
          <a:bodyPr/>
          <a:lstStyle/>
          <a:p>
            <a:fld id="{253DB8F9-94F0-4666-A0E5-8FD2E7BC12F1}" type="datetime1">
              <a:rPr lang="en-US" smtClean="0"/>
              <a:t>7/29/2020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031594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p:txBody>
          <a:bodyPr vert="eaVert" ancho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93E89361-3F2E-4374-B06D-C9C4A6F2DDB6}" type="datetime1">
              <a:rPr lang="en-US" smtClean="0"/>
              <a:t>7/29/2020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454755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EEA46892-11E7-40FF-ACF7-76484C3AA11B}" type="datetime1">
              <a:rPr lang="en-US" smtClean="0"/>
              <a:t>7/29/2020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55706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zh-TW" altLang="en-US" smtClean="0"/>
              <a:t>按一下以編輯母片標題樣式</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4682B183-B1F6-4581-904E-19B12056BBB2}" type="datetime1">
              <a:rPr lang="en-US" smtClean="0"/>
              <a:t>7/29/2020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72393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編輯母片文字樣式</a:t>
            </a:r>
          </a:p>
        </p:txBody>
      </p:sp>
      <p:sp>
        <p:nvSpPr>
          <p:cNvPr id="4" name="Date Placeholder 3"/>
          <p:cNvSpPr>
            <a:spLocks noGrp="1"/>
          </p:cNvSpPr>
          <p:nvPr>
            <p:ph type="dt" sz="half" idx="10"/>
          </p:nvPr>
        </p:nvSpPr>
        <p:spPr/>
        <p:txBody>
          <a:bodyPr/>
          <a:lstStyle/>
          <a:p>
            <a:fld id="{20C695F2-ACDB-4F1E-856F-61AAEDEDDB9E}" type="datetime1">
              <a:rPr lang="en-US" smtClean="0"/>
              <a:t>7/29/2020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977323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fld id="{7C633996-F5F3-4CEB-96C7-C4E348F2E195}" type="datetime1">
              <a:rPr lang="en-US" smtClean="0"/>
              <a:t>7/29/2020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007280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10BED12D-1CB3-496C-A5C7-D8720EE0300F}" type="datetime1">
              <a:rPr lang="en-US" smtClean="0"/>
              <a:t>7/29/2020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10135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fld id="{0A278B7C-07DD-47C9-A4FA-9DBBCD5D1E0E}" type="datetime1">
              <a:rPr lang="en-US" smtClean="0"/>
              <a:t>7/29/2020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25372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5E7968-F90E-4936-A832-C2F5BD90EE5A}" type="datetime1">
              <a:rPr lang="en-US" smtClean="0"/>
              <a:t>7/29/2020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278366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zh-TW" altLang="en-US" smtClean="0"/>
              <a:t>按一下以編輯母片標題樣式</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fld id="{2F8672B5-92B9-447C-9D28-18CFEDC7541D}" type="datetime1">
              <a:rPr lang="en-US" smtClean="0"/>
              <a:t>7/29/2020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3936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fld id="{5FD9A661-9568-4D7B-9806-A7C02C9F6444}" type="datetime1">
              <a:rPr lang="en-US" smtClean="0"/>
              <a:t>7/29/2020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259850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6DB6ED3A-180A-47F3-841B-E558C43BB02A}" type="datetime1">
              <a:rPr lang="en-US" smtClean="0"/>
              <a:t>7/29/2020</a:t>
            </a:fld>
            <a:endParaRPr lang="en-US" dirty="0"/>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62902441"/>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Lst>
  <p:hf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ifec.org.hk/web/tc/banking-and-credit/managing-debt/credit-reports.htm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1306883" y="1394020"/>
            <a:ext cx="7921200" cy="2262781"/>
          </a:xfrm>
        </p:spPr>
        <p:txBody>
          <a:bodyPr>
            <a:normAutofit fontScale="90000"/>
          </a:bodyPr>
          <a:lstStyle/>
          <a:p>
            <a:r>
              <a:rPr lang="zh-TW" altLang="en-US" b="1" dirty="0" smtClean="0">
                <a:solidFill>
                  <a:srgbClr val="0070C0"/>
                </a:solidFill>
                <a:latin typeface="+mn-ea"/>
                <a:ea typeface="+mn-ea"/>
              </a:rPr>
              <a:t>初中理財教育</a:t>
            </a:r>
            <a:r>
              <a:rPr lang="en-US" altLang="zh-TW" b="1" dirty="0" smtClean="0">
                <a:solidFill>
                  <a:srgbClr val="0070C0"/>
                </a:solidFill>
                <a:latin typeface="+mn-ea"/>
                <a:ea typeface="+mn-ea"/>
              </a:rPr>
              <a:t/>
            </a:r>
            <a:br>
              <a:rPr lang="en-US" altLang="zh-TW" b="1" dirty="0" smtClean="0">
                <a:solidFill>
                  <a:srgbClr val="0070C0"/>
                </a:solidFill>
                <a:latin typeface="+mn-ea"/>
                <a:ea typeface="+mn-ea"/>
              </a:rPr>
            </a:br>
            <a:r>
              <a:rPr lang="zh-TW" altLang="en-US" b="1" dirty="0" smtClean="0">
                <a:solidFill>
                  <a:srgbClr val="0070C0"/>
                </a:solidFill>
                <a:latin typeface="+mn-ea"/>
                <a:ea typeface="+mn-ea"/>
              </a:rPr>
              <a:t>學與教資源</a:t>
            </a:r>
            <a:r>
              <a:rPr lang="en-US" altLang="zh-TW" b="1" dirty="0" smtClean="0">
                <a:solidFill>
                  <a:srgbClr val="0070C0"/>
                </a:solidFill>
                <a:latin typeface="+mn-ea"/>
                <a:ea typeface="+mn-ea"/>
              </a:rPr>
              <a:t/>
            </a:r>
            <a:br>
              <a:rPr lang="en-US" altLang="zh-TW" b="1" dirty="0" smtClean="0">
                <a:solidFill>
                  <a:srgbClr val="0070C0"/>
                </a:solidFill>
                <a:latin typeface="+mn-ea"/>
                <a:ea typeface="+mn-ea"/>
              </a:rPr>
            </a:br>
            <a:r>
              <a:rPr lang="en-US" altLang="zh-TW" sz="2000" b="1" dirty="0" smtClean="0">
                <a:solidFill>
                  <a:srgbClr val="0070C0"/>
                </a:solidFill>
                <a:latin typeface="+mn-ea"/>
                <a:ea typeface="+mn-ea"/>
              </a:rPr>
              <a:t/>
            </a:r>
            <a:br>
              <a:rPr lang="en-US" altLang="zh-TW" sz="2000" b="1" dirty="0" smtClean="0">
                <a:solidFill>
                  <a:srgbClr val="0070C0"/>
                </a:solidFill>
                <a:latin typeface="+mn-ea"/>
                <a:ea typeface="+mn-ea"/>
              </a:rPr>
            </a:br>
            <a:r>
              <a:rPr lang="en-US" altLang="zh-TW" sz="4400" b="1" dirty="0" smtClean="0">
                <a:solidFill>
                  <a:srgbClr val="00B050"/>
                </a:solidFill>
                <a:latin typeface="+mn-ea"/>
                <a:ea typeface="+mn-ea"/>
              </a:rPr>
              <a:t>(2) </a:t>
            </a:r>
            <a:r>
              <a:rPr lang="zh-TW" altLang="en-US" sz="4400" b="1" dirty="0" smtClean="0">
                <a:solidFill>
                  <a:srgbClr val="00B050"/>
                </a:solidFill>
                <a:latin typeface="+mn-ea"/>
                <a:ea typeface="+mn-ea"/>
              </a:rPr>
              <a:t>信用卡與借貸</a:t>
            </a:r>
            <a:endParaRPr lang="zh-HK" altLang="en-US" sz="4400" b="1" dirty="0">
              <a:solidFill>
                <a:srgbClr val="00B050"/>
              </a:solidFill>
              <a:latin typeface="+mn-ea"/>
              <a:ea typeface="+mn-ea"/>
            </a:endParaRPr>
          </a:p>
        </p:txBody>
      </p:sp>
      <p:sp>
        <p:nvSpPr>
          <p:cNvPr id="4" name="矩形 3"/>
          <p:cNvSpPr/>
          <p:nvPr/>
        </p:nvSpPr>
        <p:spPr>
          <a:xfrm>
            <a:off x="3683013" y="5008379"/>
            <a:ext cx="4572000" cy="1200329"/>
          </a:xfrm>
          <a:prstGeom prst="rect">
            <a:avLst/>
          </a:prstGeom>
        </p:spPr>
        <p:txBody>
          <a:bodyPr>
            <a:spAutoFit/>
          </a:bodyPr>
          <a:lstStyle/>
          <a:p>
            <a:pPr algn="r"/>
            <a:r>
              <a:rPr lang="zh-HK" altLang="en-US" sz="2400" b="1" dirty="0" smtClean="0">
                <a:solidFill>
                  <a:srgbClr val="0070C0"/>
                </a:solidFill>
              </a:rPr>
              <a:t>教育局</a:t>
            </a:r>
            <a:endParaRPr lang="en-US" altLang="zh-HK" sz="2400" b="1" dirty="0" smtClean="0">
              <a:solidFill>
                <a:srgbClr val="0070C0"/>
              </a:solidFill>
            </a:endParaRPr>
          </a:p>
          <a:p>
            <a:pPr algn="r"/>
            <a:r>
              <a:rPr lang="zh-HK" altLang="en-US" sz="2400" b="1" dirty="0" smtClean="0">
                <a:solidFill>
                  <a:srgbClr val="0070C0"/>
                </a:solidFill>
              </a:rPr>
              <a:t>課程</a:t>
            </a:r>
            <a:r>
              <a:rPr lang="zh-HK" altLang="en-US" sz="2400" b="1" dirty="0">
                <a:solidFill>
                  <a:srgbClr val="0070C0"/>
                </a:solidFill>
              </a:rPr>
              <a:t>發展</a:t>
            </a:r>
            <a:r>
              <a:rPr lang="zh-HK" altLang="en-US" sz="2400" b="1" dirty="0" smtClean="0">
                <a:solidFill>
                  <a:srgbClr val="0070C0"/>
                </a:solidFill>
              </a:rPr>
              <a:t>處</a:t>
            </a:r>
            <a:endParaRPr lang="en-US" altLang="zh-HK" sz="2400" b="1" dirty="0" smtClean="0">
              <a:solidFill>
                <a:srgbClr val="0070C0"/>
              </a:solidFill>
            </a:endParaRPr>
          </a:p>
          <a:p>
            <a:pPr algn="r"/>
            <a:r>
              <a:rPr lang="en-US" altLang="zh-TW" sz="2400" b="1" dirty="0" smtClean="0">
                <a:solidFill>
                  <a:srgbClr val="0070C0"/>
                </a:solidFill>
              </a:rPr>
              <a:t>2020</a:t>
            </a:r>
            <a:r>
              <a:rPr lang="zh-TW" altLang="en-US" sz="2400" b="1" dirty="0" smtClean="0">
                <a:solidFill>
                  <a:srgbClr val="0070C0"/>
                </a:solidFill>
              </a:rPr>
              <a:t>年</a:t>
            </a:r>
            <a:r>
              <a:rPr lang="en-US" altLang="zh-TW" sz="2400" b="1" dirty="0">
                <a:solidFill>
                  <a:srgbClr val="0070C0"/>
                </a:solidFill>
              </a:rPr>
              <a:t>7</a:t>
            </a:r>
            <a:r>
              <a:rPr lang="zh-TW" altLang="en-US" sz="2400" b="1" smtClean="0">
                <a:solidFill>
                  <a:srgbClr val="0070C0"/>
                </a:solidFill>
              </a:rPr>
              <a:t>月</a:t>
            </a:r>
            <a:endParaRPr lang="en-US" altLang="zh-HK" sz="2400" b="1" dirty="0">
              <a:solidFill>
                <a:srgbClr val="0070C0"/>
              </a:solidFill>
            </a:endParaRPr>
          </a:p>
        </p:txBody>
      </p:sp>
      <p:sp>
        <p:nvSpPr>
          <p:cNvPr id="3" name="Slide Number Placeholder 2"/>
          <p:cNvSpPr>
            <a:spLocks noGrp="1"/>
          </p:cNvSpPr>
          <p:nvPr>
            <p:ph type="sldNum" sz="quarter" idx="12"/>
          </p:nvPr>
        </p:nvSpPr>
        <p:spPr/>
        <p:txBody>
          <a:bodyPr/>
          <a:lstStyle/>
          <a:p>
            <a:fld id="{D57F1E4F-1CFF-5643-939E-217C01CDF565}" type="slidenum">
              <a:rPr lang="en-US" smtClean="0"/>
              <a:pPr/>
              <a:t>1</a:t>
            </a:fld>
            <a:endParaRPr lang="en-US" dirty="0"/>
          </a:p>
        </p:txBody>
      </p:sp>
    </p:spTree>
    <p:extLst>
      <p:ext uri="{BB962C8B-B14F-4D97-AF65-F5344CB8AC3E}">
        <p14:creationId xmlns:p14="http://schemas.microsoft.com/office/powerpoint/2010/main" val="40817390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6208" y="2606914"/>
            <a:ext cx="6589199" cy="1280890"/>
          </a:xfrm>
        </p:spPr>
        <p:txBody>
          <a:bodyPr>
            <a:normAutofit/>
          </a:bodyPr>
          <a:lstStyle/>
          <a:p>
            <a:r>
              <a:rPr lang="zh-TW" altLang="en-US" b="1" dirty="0" smtClean="0">
                <a:solidFill>
                  <a:srgbClr val="0070C0"/>
                </a:solidFill>
                <a:latin typeface="+mn-ea"/>
                <a:ea typeface="+mn-ea"/>
              </a:rPr>
              <a:t>借貸</a:t>
            </a:r>
            <a:r>
              <a:rPr lang="zh-TW" altLang="en-US" b="1" dirty="0">
                <a:solidFill>
                  <a:srgbClr val="0070C0"/>
                </a:solidFill>
                <a:latin typeface="+mn-ea"/>
                <a:ea typeface="+mn-ea"/>
              </a:rPr>
              <a:t>的代價和考慮因素</a:t>
            </a:r>
            <a:r>
              <a:rPr lang="zh-TW" altLang="en-US" b="1" dirty="0">
                <a:latin typeface="+mn-ea"/>
                <a:ea typeface="+mn-ea"/>
              </a:rPr>
              <a:t/>
            </a:r>
            <a:br>
              <a:rPr lang="zh-TW" altLang="en-US" b="1" dirty="0">
                <a:latin typeface="+mn-ea"/>
                <a:ea typeface="+mn-ea"/>
              </a:rPr>
            </a:br>
            <a:endParaRPr lang="en-US" dirty="0">
              <a:latin typeface="+mn-ea"/>
              <a:ea typeface="+mn-ea"/>
            </a:endParaRPr>
          </a:p>
        </p:txBody>
      </p:sp>
      <p:sp>
        <p:nvSpPr>
          <p:cNvPr id="3" name="Slide Number Placeholder 2"/>
          <p:cNvSpPr>
            <a:spLocks noGrp="1"/>
          </p:cNvSpPr>
          <p:nvPr>
            <p:ph type="sldNum" sz="quarter" idx="12"/>
          </p:nvPr>
        </p:nvSpPr>
        <p:spPr/>
        <p:txBody>
          <a:bodyPr/>
          <a:lstStyle/>
          <a:p>
            <a:fld id="{D57F1E4F-1CFF-5643-939E-217C01CDF565}" type="slidenum">
              <a:rPr lang="en-US" smtClean="0"/>
              <a:pPr/>
              <a:t>10</a:t>
            </a:fld>
            <a:endParaRPr lang="en-US" dirty="0"/>
          </a:p>
        </p:txBody>
      </p:sp>
    </p:spTree>
    <p:extLst>
      <p:ext uri="{BB962C8B-B14F-4D97-AF65-F5344CB8AC3E}">
        <p14:creationId xmlns:p14="http://schemas.microsoft.com/office/powerpoint/2010/main" val="25044921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solidFill>
                  <a:srgbClr val="0070C0"/>
                </a:solidFill>
                <a:latin typeface="+mn-ea"/>
                <a:ea typeface="+mn-ea"/>
              </a:rPr>
              <a:t>活動四  </a:t>
            </a:r>
            <a:r>
              <a:rPr lang="zh-TW" altLang="en-US" b="1" dirty="0">
                <a:solidFill>
                  <a:srgbClr val="0070C0"/>
                </a:solidFill>
                <a:latin typeface="+mn-ea"/>
                <a:ea typeface="+mn-ea"/>
              </a:rPr>
              <a:t>沒錢怎麼辦？</a:t>
            </a:r>
            <a:endParaRPr lang="zh-HK" altLang="en-US" b="1" dirty="0">
              <a:solidFill>
                <a:srgbClr val="0070C0"/>
              </a:solidFill>
              <a:latin typeface="+mn-ea"/>
              <a:ea typeface="+mn-ea"/>
            </a:endParaRPr>
          </a:p>
        </p:txBody>
      </p:sp>
      <p:sp>
        <p:nvSpPr>
          <p:cNvPr id="3" name="內容版面配置區 2"/>
          <p:cNvSpPr>
            <a:spLocks noGrp="1"/>
          </p:cNvSpPr>
          <p:nvPr>
            <p:ph idx="1"/>
          </p:nvPr>
        </p:nvSpPr>
        <p:spPr>
          <a:xfrm>
            <a:off x="1945201" y="1689219"/>
            <a:ext cx="6591985" cy="2412274"/>
          </a:xfrm>
        </p:spPr>
        <p:txBody>
          <a:bodyPr>
            <a:normAutofit/>
          </a:bodyPr>
          <a:lstStyle/>
          <a:p>
            <a:r>
              <a:rPr lang="zh-HK" altLang="zh-HK" sz="2200" kern="100" dirty="0">
                <a:latin typeface="+mn-ea"/>
                <a:ea typeface="+mn-ea"/>
                <a:cs typeface="Times New Roman" panose="02020603050405020304" pitchFamily="18" charset="0"/>
              </a:rPr>
              <a:t>有一天，陳小明和他的朋友在放學回家途中經過一</a:t>
            </a:r>
            <a:r>
              <a:rPr lang="zh-HK" altLang="zh-HK" sz="2200" kern="100" dirty="0" smtClean="0">
                <a:latin typeface="+mn-ea"/>
                <a:ea typeface="+mn-ea"/>
                <a:cs typeface="Times New Roman" panose="02020603050405020304" pitchFamily="18" charset="0"/>
              </a:rPr>
              <a:t>間</a:t>
            </a:r>
            <a:r>
              <a:rPr lang="zh-TW" altLang="en-US" sz="2200" kern="100" dirty="0" smtClean="0">
                <a:latin typeface="+mn-ea"/>
                <a:ea typeface="+mn-ea"/>
                <a:cs typeface="Times New Roman" panose="02020603050405020304" pitchFamily="18" charset="0"/>
              </a:rPr>
              <a:t>電</a:t>
            </a:r>
            <a:r>
              <a:rPr lang="zh-HK" altLang="zh-HK" sz="2200" kern="100" dirty="0" smtClean="0">
                <a:latin typeface="+mn-ea"/>
                <a:ea typeface="+mn-ea"/>
                <a:cs typeface="Times New Roman" panose="02020603050405020304" pitchFamily="18" charset="0"/>
              </a:rPr>
              <a:t>玩店</a:t>
            </a:r>
            <a:r>
              <a:rPr lang="zh-HK" altLang="zh-HK" sz="2200" kern="100" dirty="0">
                <a:latin typeface="+mn-ea"/>
                <a:ea typeface="+mn-ea"/>
                <a:cs typeface="Times New Roman" panose="02020603050405020304" pitchFamily="18" charset="0"/>
              </a:rPr>
              <a:t>，見到</a:t>
            </a:r>
            <a:r>
              <a:rPr lang="zh-HK" altLang="zh-HK" sz="2200" kern="100" dirty="0" smtClean="0">
                <a:latin typeface="+mn-ea"/>
                <a:ea typeface="+mn-ea"/>
                <a:cs typeface="Times New Roman" panose="02020603050405020304" pitchFamily="18" charset="0"/>
              </a:rPr>
              <a:t>一</a:t>
            </a:r>
            <a:r>
              <a:rPr lang="zh-TW" altLang="en-US" sz="2200" kern="100" dirty="0">
                <a:latin typeface="+mn-ea"/>
                <a:ea typeface="+mn-ea"/>
                <a:cs typeface="Times New Roman" panose="02020603050405020304" pitchFamily="18" charset="0"/>
              </a:rPr>
              <a:t>款</a:t>
            </a:r>
            <a:r>
              <a:rPr lang="zh-TW" altLang="en-US" sz="2200" kern="100" dirty="0" smtClean="0">
                <a:latin typeface="+mn-ea"/>
                <a:ea typeface="+mn-ea"/>
                <a:cs typeface="Times New Roman" panose="02020603050405020304" pitchFamily="18" charset="0"/>
              </a:rPr>
              <a:t>新推出的</a:t>
            </a:r>
            <a:r>
              <a:rPr lang="zh-HK" altLang="en-US" sz="2200" kern="100" dirty="0" smtClean="0">
                <a:latin typeface="+mn-ea"/>
                <a:ea typeface="+mn-ea"/>
                <a:cs typeface="Times New Roman" panose="02020603050405020304" pitchFamily="18" charset="0"/>
              </a:rPr>
              <a:t>電玩遊戲</a:t>
            </a:r>
            <a:r>
              <a:rPr lang="zh-HK" altLang="zh-HK" sz="2200" kern="100" dirty="0" smtClean="0">
                <a:latin typeface="+mn-ea"/>
                <a:ea typeface="+mn-ea"/>
                <a:cs typeface="Times New Roman" panose="02020603050405020304" pitchFamily="18" charset="0"/>
              </a:rPr>
              <a:t>。</a:t>
            </a:r>
            <a:r>
              <a:rPr lang="zh-HK" altLang="zh-HK" sz="2200" kern="100" dirty="0">
                <a:latin typeface="+mn-ea"/>
                <a:ea typeface="+mn-ea"/>
                <a:cs typeface="Times New Roman" panose="02020603050405020304" pitchFamily="18" charset="0"/>
              </a:rPr>
              <a:t>他十分喜歡</a:t>
            </a:r>
            <a:r>
              <a:rPr lang="zh-HK" altLang="zh-HK" sz="2200" kern="100" dirty="0" smtClean="0">
                <a:latin typeface="+mn-ea"/>
                <a:ea typeface="+mn-ea"/>
                <a:cs typeface="Times New Roman" panose="02020603050405020304" pitchFamily="18" charset="0"/>
              </a:rPr>
              <a:t>那</a:t>
            </a:r>
            <a:r>
              <a:rPr lang="zh-TW" altLang="en-US" sz="2200" kern="100" dirty="0" smtClean="0">
                <a:latin typeface="+mn-ea"/>
                <a:ea typeface="+mn-ea"/>
                <a:cs typeface="Times New Roman" panose="02020603050405020304" pitchFamily="18" charset="0"/>
              </a:rPr>
              <a:t>款</a:t>
            </a:r>
            <a:r>
              <a:rPr lang="zh-HK" altLang="en-US" sz="2200" kern="100" dirty="0" smtClean="0">
                <a:latin typeface="+mn-ea"/>
                <a:ea typeface="+mn-ea"/>
                <a:cs typeface="Times New Roman" panose="02020603050405020304" pitchFamily="18" charset="0"/>
              </a:rPr>
              <a:t>遊戲</a:t>
            </a:r>
            <a:r>
              <a:rPr lang="zh-HK" altLang="zh-HK" sz="2200" kern="100" dirty="0" smtClean="0">
                <a:latin typeface="+mn-ea"/>
                <a:ea typeface="+mn-ea"/>
                <a:cs typeface="Times New Roman" panose="02020603050405020304" pitchFamily="18" charset="0"/>
              </a:rPr>
              <a:t>，但</a:t>
            </a:r>
            <a:r>
              <a:rPr lang="zh-HK" altLang="zh-HK" sz="2200" kern="100" dirty="0">
                <a:latin typeface="+mn-ea"/>
                <a:ea typeface="+mn-ea"/>
                <a:cs typeface="Times New Roman" panose="02020603050405020304" pitchFamily="18" charset="0"/>
              </a:rPr>
              <a:t>卻沒有足夠的金錢</a:t>
            </a:r>
            <a:r>
              <a:rPr lang="zh-HK" altLang="zh-HK" sz="2200" kern="100" dirty="0" smtClean="0">
                <a:latin typeface="+mn-ea"/>
                <a:ea typeface="+mn-ea"/>
                <a:cs typeface="Times New Roman" panose="02020603050405020304" pitchFamily="18" charset="0"/>
              </a:rPr>
              <a:t>購買。</a:t>
            </a:r>
            <a:endParaRPr lang="en-US" altLang="zh-HK" sz="2200" kern="100" dirty="0" smtClean="0">
              <a:latin typeface="+mn-ea"/>
              <a:ea typeface="+mn-ea"/>
              <a:cs typeface="Times New Roman" panose="02020603050405020304" pitchFamily="18" charset="0"/>
            </a:endParaRPr>
          </a:p>
        </p:txBody>
      </p:sp>
      <p:pic>
        <p:nvPicPr>
          <p:cNvPr id="4" name="Picture 1"/>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021127" y="3231393"/>
            <a:ext cx="2218673" cy="3215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p>
            <a:fld id="{D57F1E4F-1CFF-5643-939E-217C01CDF565}" type="slidenum">
              <a:rPr lang="en-US" smtClean="0"/>
              <a:pPr/>
              <a:t>11</a:t>
            </a:fld>
            <a:endParaRPr lang="en-US" dirty="0"/>
          </a:p>
        </p:txBody>
      </p:sp>
      <p:pic>
        <p:nvPicPr>
          <p:cNvPr id="2050" name="Picture 2" descr="illust-ch11_p5-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9800" y="3510262"/>
            <a:ext cx="1474195" cy="132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87080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683270" y="473734"/>
            <a:ext cx="6949417" cy="714239"/>
          </a:xfrm>
        </p:spPr>
        <p:txBody>
          <a:bodyPr/>
          <a:lstStyle/>
          <a:p>
            <a:r>
              <a:rPr lang="zh-HK" altLang="zh-HK" b="1" dirty="0" smtClean="0">
                <a:solidFill>
                  <a:srgbClr val="0070C0"/>
                </a:solidFill>
                <a:latin typeface="+mn-ea"/>
                <a:ea typeface="+mn-ea"/>
              </a:rPr>
              <a:t>活動</a:t>
            </a:r>
            <a:r>
              <a:rPr lang="zh-TW" altLang="en-US" b="1" dirty="0">
                <a:solidFill>
                  <a:srgbClr val="0070C0"/>
                </a:solidFill>
                <a:latin typeface="+mn-ea"/>
                <a:ea typeface="+mn-ea"/>
              </a:rPr>
              <a:t>四</a:t>
            </a:r>
            <a:r>
              <a:rPr lang="zh-HK" altLang="zh-HK" b="1" dirty="0" smtClean="0">
                <a:solidFill>
                  <a:srgbClr val="0070C0"/>
                </a:solidFill>
                <a:latin typeface="+mn-ea"/>
                <a:ea typeface="+mn-ea"/>
              </a:rPr>
              <a:t>  </a:t>
            </a:r>
            <a:r>
              <a:rPr lang="zh-TW" altLang="zh-HK" b="1" dirty="0">
                <a:solidFill>
                  <a:srgbClr val="0070C0"/>
                </a:solidFill>
                <a:latin typeface="+mn-ea"/>
                <a:ea typeface="+mn-ea"/>
              </a:rPr>
              <a:t>沒錢怎麼辦？</a:t>
            </a:r>
            <a:endParaRPr lang="zh-HK" altLang="en-US" dirty="0">
              <a:solidFill>
                <a:srgbClr val="0070C0"/>
              </a:solidFill>
              <a:latin typeface="+mn-ea"/>
              <a:ea typeface="+mn-ea"/>
            </a:endParaRPr>
          </a:p>
        </p:txBody>
      </p:sp>
      <p:sp>
        <p:nvSpPr>
          <p:cNvPr id="3" name="矩形 2"/>
          <p:cNvSpPr/>
          <p:nvPr/>
        </p:nvSpPr>
        <p:spPr>
          <a:xfrm>
            <a:off x="1527571" y="1276703"/>
            <a:ext cx="6857977" cy="1107996"/>
          </a:xfrm>
          <a:prstGeom prst="rect">
            <a:avLst/>
          </a:prstGeom>
        </p:spPr>
        <p:txBody>
          <a:bodyPr wrap="square">
            <a:spAutoFit/>
          </a:bodyPr>
          <a:lstStyle/>
          <a:p>
            <a:r>
              <a:rPr lang="en-US" altLang="zh-TW" sz="2200" kern="100" dirty="0" smtClean="0">
                <a:latin typeface="+mn-ea"/>
                <a:cs typeface="Times New Roman" panose="02020603050405020304" pitchFamily="18" charset="0"/>
              </a:rPr>
              <a:t>[</a:t>
            </a:r>
            <a:r>
              <a:rPr lang="zh-TW" altLang="en-US" sz="2200" kern="100" dirty="0" smtClean="0">
                <a:latin typeface="+mn-ea"/>
                <a:cs typeface="Times New Roman" panose="02020603050405020304" pitchFamily="18" charset="0"/>
              </a:rPr>
              <a:t>續上頁</a:t>
            </a:r>
            <a:r>
              <a:rPr lang="en-US" altLang="zh-TW" sz="2200" kern="100" dirty="0" smtClean="0">
                <a:latin typeface="+mn-ea"/>
                <a:cs typeface="Times New Roman" panose="02020603050405020304" pitchFamily="18" charset="0"/>
              </a:rPr>
              <a:t>]</a:t>
            </a:r>
          </a:p>
          <a:p>
            <a:r>
              <a:rPr lang="zh-HK" altLang="zh-HK" sz="2200" kern="100" dirty="0" smtClean="0">
                <a:latin typeface="+mn-ea"/>
                <a:cs typeface="Times New Roman" panose="02020603050405020304" pitchFamily="18" charset="0"/>
              </a:rPr>
              <a:t>陳小明</a:t>
            </a:r>
            <a:r>
              <a:rPr lang="zh-HK" altLang="zh-HK" sz="2200" kern="100" dirty="0">
                <a:latin typeface="+mn-ea"/>
                <a:cs typeface="Times New Roman" panose="02020603050405020304" pitchFamily="18" charset="0"/>
              </a:rPr>
              <a:t>身旁的</a:t>
            </a:r>
            <a:r>
              <a:rPr lang="zh-HK" altLang="zh-HK" sz="2200" kern="100" dirty="0" smtClean="0">
                <a:latin typeface="+mn-ea"/>
                <a:cs typeface="Times New Roman" panose="02020603050405020304" pitchFamily="18" charset="0"/>
              </a:rPr>
              <a:t>好友知道後</a:t>
            </a:r>
            <a:r>
              <a:rPr lang="zh-HK" altLang="zh-HK" sz="2200" kern="100" dirty="0">
                <a:latin typeface="+mn-ea"/>
                <a:cs typeface="Times New Roman" panose="02020603050405020304" pitchFamily="18" charset="0"/>
              </a:rPr>
              <a:t>，紛紛伸出援手，表示願意幫忙。看看他們向</a:t>
            </a:r>
            <a:r>
              <a:rPr lang="zh-HK" altLang="zh-HK" sz="2200" kern="100" dirty="0" smtClean="0">
                <a:latin typeface="+mn-ea"/>
                <a:cs typeface="Times New Roman" panose="02020603050405020304" pitchFamily="18" charset="0"/>
              </a:rPr>
              <a:t>陳小明</a:t>
            </a:r>
            <a:r>
              <a:rPr lang="zh-TW" altLang="en-US" sz="2200" kern="100" dirty="0" smtClean="0">
                <a:latin typeface="+mn-ea"/>
                <a:cs typeface="Times New Roman" panose="02020603050405020304" pitchFamily="18" charset="0"/>
              </a:rPr>
              <a:t>開出</a:t>
            </a:r>
            <a:r>
              <a:rPr lang="zh-HK" altLang="zh-HK" sz="2200" kern="100" dirty="0" smtClean="0">
                <a:latin typeface="+mn-ea"/>
                <a:cs typeface="Times New Roman" panose="02020603050405020304" pitchFamily="18" charset="0"/>
              </a:rPr>
              <a:t>的</a:t>
            </a:r>
            <a:r>
              <a:rPr lang="zh-HK" altLang="zh-HK" sz="2200" kern="100" dirty="0">
                <a:latin typeface="+mn-ea"/>
                <a:cs typeface="Times New Roman" panose="02020603050405020304" pitchFamily="18" charset="0"/>
              </a:rPr>
              <a:t>借錢條件：</a:t>
            </a:r>
            <a:endParaRPr lang="zh-HK" altLang="en-US" sz="2200" dirty="0">
              <a:latin typeface="+mn-ea"/>
            </a:endParaRPr>
          </a:p>
        </p:txBody>
      </p:sp>
      <p:pic>
        <p:nvPicPr>
          <p:cNvPr id="9" name="圖片 8"/>
          <p:cNvPicPr>
            <a:picLocks noChangeAspect="1"/>
          </p:cNvPicPr>
          <p:nvPr/>
        </p:nvPicPr>
        <p:blipFill rotWithShape="1">
          <a:blip r:embed="rId2">
            <a:clrChange>
              <a:clrFrom>
                <a:srgbClr val="FFFFFF"/>
              </a:clrFrom>
              <a:clrTo>
                <a:srgbClr val="FFFFFF">
                  <a:alpha val="0"/>
                </a:srgbClr>
              </a:clrTo>
            </a:clrChange>
          </a:blip>
          <a:srcRect l="40138" t="40416" r="11892" b="26208"/>
          <a:stretch/>
        </p:blipFill>
        <p:spPr>
          <a:xfrm>
            <a:off x="617169" y="2543907"/>
            <a:ext cx="8029599" cy="3142583"/>
          </a:xfrm>
          <a:prstGeom prst="rect">
            <a:avLst/>
          </a:prstGeom>
        </p:spPr>
      </p:pic>
      <p:sp>
        <p:nvSpPr>
          <p:cNvPr id="4" name="Slide Number Placeholder 3"/>
          <p:cNvSpPr>
            <a:spLocks noGrp="1"/>
          </p:cNvSpPr>
          <p:nvPr>
            <p:ph type="sldNum" sz="quarter" idx="12"/>
          </p:nvPr>
        </p:nvSpPr>
        <p:spPr/>
        <p:txBody>
          <a:bodyPr/>
          <a:lstStyle/>
          <a:p>
            <a:fld id="{D57F1E4F-1CFF-5643-939E-217C01CDF565}" type="slidenum">
              <a:rPr lang="en-US" smtClean="0"/>
              <a:pPr/>
              <a:t>12</a:t>
            </a:fld>
            <a:endParaRPr lang="en-US" dirty="0"/>
          </a:p>
        </p:txBody>
      </p:sp>
      <p:sp>
        <p:nvSpPr>
          <p:cNvPr id="6" name="矩形 1"/>
          <p:cNvSpPr/>
          <p:nvPr/>
        </p:nvSpPr>
        <p:spPr>
          <a:xfrm>
            <a:off x="308635" y="5719968"/>
            <a:ext cx="5419503" cy="923330"/>
          </a:xfrm>
          <a:prstGeom prst="rect">
            <a:avLst/>
          </a:prstGeom>
          <a:solidFill>
            <a:schemeClr val="accent2">
              <a:lumMod val="20000"/>
              <a:lumOff val="80000"/>
            </a:schemeClr>
          </a:solidFill>
          <a:ln w="28575">
            <a:solidFill>
              <a:srgbClr val="7030A0"/>
            </a:solidFill>
          </a:ln>
        </p:spPr>
        <p:txBody>
          <a:bodyPr wrap="square">
            <a:spAutoFit/>
          </a:bodyPr>
          <a:lstStyle/>
          <a:p>
            <a:r>
              <a:rPr lang="zh-TW" altLang="en-US" dirty="0" smtClean="0"/>
              <a:t>教學提示</a:t>
            </a:r>
            <a:r>
              <a:rPr lang="zh-TW" altLang="en-US" dirty="0"/>
              <a:t>：學生可能提出一些非法或不道德的賺錢方法，需要引導學生建立正面的價值觀。</a:t>
            </a:r>
            <a:r>
              <a:rPr lang="zh-HK" altLang="en-US" dirty="0"/>
              <a:t>另外，亦要慎重提示學生不應隨便向同學借貸。</a:t>
            </a:r>
            <a:endParaRPr lang="en-US" dirty="0"/>
          </a:p>
        </p:txBody>
      </p:sp>
    </p:spTree>
    <p:extLst>
      <p:ext uri="{BB962C8B-B14F-4D97-AF65-F5344CB8AC3E}">
        <p14:creationId xmlns:p14="http://schemas.microsoft.com/office/powerpoint/2010/main" val="7830446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506846" y="736921"/>
            <a:ext cx="7462344" cy="5553775"/>
          </a:xfrm>
        </p:spPr>
        <p:txBody>
          <a:bodyPr>
            <a:normAutofit/>
          </a:bodyPr>
          <a:lstStyle/>
          <a:p>
            <a:pPr marL="457200" indent="-457200">
              <a:buFont typeface="+mj-lt"/>
              <a:buAutoNum type="arabicPeriod"/>
            </a:pPr>
            <a:r>
              <a:rPr lang="zh-HK" altLang="zh-HK" sz="2200" b="1" dirty="0" smtClean="0">
                <a:latin typeface="+mn-ea"/>
                <a:ea typeface="+mn-ea"/>
              </a:rPr>
              <a:t>為何</a:t>
            </a:r>
            <a:r>
              <a:rPr lang="zh-TW" altLang="en-US" sz="2200" b="1" dirty="0" smtClean="0">
                <a:latin typeface="+mn-ea"/>
                <a:ea typeface="+mn-ea"/>
              </a:rPr>
              <a:t>小強和</a:t>
            </a:r>
            <a:r>
              <a:rPr lang="zh-HK" altLang="zh-HK" sz="2200" b="1" dirty="0" smtClean="0">
                <a:latin typeface="+mn-ea"/>
                <a:ea typeface="+mn-ea"/>
              </a:rPr>
              <a:t>小虎</a:t>
            </a:r>
            <a:r>
              <a:rPr lang="zh-TW" altLang="en-US" sz="2200" b="1" dirty="0" smtClean="0">
                <a:latin typeface="+mn-ea"/>
                <a:ea typeface="+mn-ea"/>
              </a:rPr>
              <a:t>分別</a:t>
            </a:r>
            <a:r>
              <a:rPr lang="zh-HK" altLang="zh-HK" sz="2200" b="1" dirty="0" smtClean="0">
                <a:latin typeface="+mn-ea"/>
                <a:ea typeface="+mn-ea"/>
              </a:rPr>
              <a:t>要求陳小明</a:t>
            </a:r>
            <a:r>
              <a:rPr lang="zh-TW" altLang="en-US" sz="2200" b="1" dirty="0" smtClean="0">
                <a:latin typeface="+mn-ea"/>
                <a:ea typeface="+mn-ea"/>
              </a:rPr>
              <a:t>多給</a:t>
            </a:r>
            <a:r>
              <a:rPr lang="en-US" altLang="zh-TW" sz="2200" b="1" dirty="0" smtClean="0">
                <a:latin typeface="+mn-ea"/>
                <a:ea typeface="+mn-ea"/>
              </a:rPr>
              <a:t>$5</a:t>
            </a:r>
            <a:r>
              <a:rPr lang="zh-TW" altLang="en-US" sz="2200" b="1" dirty="0" smtClean="0">
                <a:latin typeface="+mn-ea"/>
                <a:ea typeface="+mn-ea"/>
              </a:rPr>
              <a:t>或</a:t>
            </a:r>
            <a:r>
              <a:rPr lang="zh-HK" altLang="zh-HK" sz="2200" b="1" dirty="0" smtClean="0">
                <a:latin typeface="+mn-ea"/>
                <a:ea typeface="+mn-ea"/>
              </a:rPr>
              <a:t>送禮物</a:t>
            </a:r>
            <a:r>
              <a:rPr lang="zh-TW" altLang="en-US" sz="2200" b="1" dirty="0" smtClean="0">
                <a:latin typeface="+mn-ea"/>
              </a:rPr>
              <a:t>才肯借錢給他</a:t>
            </a:r>
            <a:r>
              <a:rPr lang="zh-HK" altLang="zh-HK" sz="2200" b="1" dirty="0" smtClean="0">
                <a:latin typeface="+mn-ea"/>
                <a:ea typeface="+mn-ea"/>
              </a:rPr>
              <a:t>？</a:t>
            </a:r>
            <a:endParaRPr lang="en-US" altLang="zh-HK" sz="2200" b="1" dirty="0" smtClean="0">
              <a:latin typeface="+mn-ea"/>
              <a:ea typeface="+mn-ea"/>
            </a:endParaRPr>
          </a:p>
          <a:p>
            <a:pPr marL="457200" indent="-457200">
              <a:buFont typeface="+mj-lt"/>
              <a:buAutoNum type="arabicPeriod"/>
            </a:pPr>
            <a:endParaRPr lang="en-US" altLang="zh-HK" sz="2200" b="1" dirty="0">
              <a:latin typeface="+mn-ea"/>
              <a:ea typeface="+mn-ea"/>
            </a:endParaRPr>
          </a:p>
          <a:p>
            <a:pPr marL="457200" indent="-457200">
              <a:buFont typeface="+mj-lt"/>
              <a:buAutoNum type="arabicPeriod"/>
            </a:pPr>
            <a:endParaRPr lang="en-US" altLang="zh-HK" sz="2200" b="1" dirty="0" smtClean="0">
              <a:latin typeface="+mn-ea"/>
              <a:ea typeface="+mn-ea"/>
            </a:endParaRPr>
          </a:p>
          <a:p>
            <a:pPr marL="457200" indent="-457200">
              <a:buFont typeface="+mj-lt"/>
              <a:buAutoNum type="arabicPeriod"/>
            </a:pPr>
            <a:endParaRPr lang="en-US" altLang="zh-HK" sz="2200" b="1" dirty="0" smtClean="0">
              <a:latin typeface="+mn-ea"/>
              <a:ea typeface="+mn-ea"/>
            </a:endParaRPr>
          </a:p>
          <a:p>
            <a:pPr marL="457200" indent="-457200">
              <a:buFont typeface="+mj-lt"/>
              <a:buAutoNum type="arabicPeriod"/>
            </a:pPr>
            <a:r>
              <a:rPr lang="zh-TW" altLang="en-US" sz="2200" b="1" kern="100" dirty="0" smtClean="0">
                <a:latin typeface="+mn-ea"/>
                <a:cs typeface="Times New Roman" panose="02020603050405020304" pitchFamily="18" charset="0"/>
              </a:rPr>
              <a:t>如果你</a:t>
            </a:r>
            <a:r>
              <a:rPr lang="zh-TW" altLang="en-US" sz="2200" b="1" kern="100" dirty="0">
                <a:latin typeface="+mn-ea"/>
                <a:cs typeface="Times New Roman" panose="02020603050405020304" pitchFamily="18" charset="0"/>
              </a:rPr>
              <a:t>是陳小明的朋友，你會給他什麽建議</a:t>
            </a:r>
            <a:r>
              <a:rPr lang="zh-TW" altLang="en-US" sz="2200" b="1" kern="100" dirty="0" smtClean="0">
                <a:latin typeface="+mn-ea"/>
                <a:cs typeface="Times New Roman" panose="02020603050405020304" pitchFamily="18" charset="0"/>
              </a:rPr>
              <a:t>？</a:t>
            </a:r>
            <a:r>
              <a:rPr lang="zh-HK" altLang="en-US" sz="2200" b="1" kern="100" dirty="0">
                <a:latin typeface="+mn-ea"/>
                <a:cs typeface="Times New Roman" panose="02020603050405020304" pitchFamily="18" charset="0"/>
              </a:rPr>
              <a:t>除了向兩位朋友借錢外，他還有其他方法購買電玩遊戲嗎</a:t>
            </a:r>
            <a:r>
              <a:rPr lang="en-US" sz="2200" b="1" kern="100" dirty="0" smtClean="0">
                <a:latin typeface="+mn-ea"/>
                <a:cs typeface="Times New Roman" panose="02020603050405020304" pitchFamily="18" charset="0"/>
              </a:rPr>
              <a:t>?</a:t>
            </a:r>
          </a:p>
          <a:p>
            <a:pPr marL="457200" indent="-457200">
              <a:buFont typeface="+mj-lt"/>
              <a:buAutoNum type="arabicPeriod"/>
            </a:pPr>
            <a:endParaRPr lang="en-US" sz="2200" b="1" kern="100" dirty="0">
              <a:latin typeface="+mn-ea"/>
              <a:cs typeface="Times New Roman" panose="02020603050405020304" pitchFamily="18" charset="0"/>
            </a:endParaRPr>
          </a:p>
          <a:p>
            <a:pPr marL="0" indent="0">
              <a:buNone/>
            </a:pPr>
            <a:endParaRPr lang="zh-TW" altLang="zh-HK" sz="2200" b="1" dirty="0">
              <a:latin typeface="+mn-ea"/>
              <a:ea typeface="+mn-ea"/>
            </a:endParaRPr>
          </a:p>
          <a:p>
            <a:pPr marL="457200" indent="-457200">
              <a:buFont typeface="+mj-lt"/>
              <a:buAutoNum type="arabicPeriod"/>
            </a:pPr>
            <a:endParaRPr lang="zh-TW" altLang="zh-HK" b="1" dirty="0">
              <a:latin typeface="+mn-ea"/>
              <a:ea typeface="+mn-ea"/>
            </a:endParaRPr>
          </a:p>
          <a:p>
            <a:pPr marL="0" indent="0">
              <a:buNone/>
            </a:pPr>
            <a:endParaRPr lang="en-US" altLang="zh-HK" sz="2200" b="1" dirty="0" smtClean="0">
              <a:latin typeface="+mn-ea"/>
              <a:ea typeface="+mn-ea"/>
            </a:endParaRPr>
          </a:p>
          <a:p>
            <a:pPr marL="457200" indent="-457200">
              <a:buFont typeface="+mj-lt"/>
              <a:buAutoNum type="arabicPeriod"/>
            </a:pPr>
            <a:endParaRPr lang="zh-HK" altLang="en-US" sz="2200" b="1" dirty="0">
              <a:latin typeface="+mn-ea"/>
              <a:ea typeface="+mn-ea"/>
            </a:endParaRPr>
          </a:p>
        </p:txBody>
      </p:sp>
      <p:sp>
        <p:nvSpPr>
          <p:cNvPr id="4" name="矩形 3"/>
          <p:cNvSpPr/>
          <p:nvPr/>
        </p:nvSpPr>
        <p:spPr>
          <a:xfrm>
            <a:off x="1917083" y="1526880"/>
            <a:ext cx="6641869" cy="1243289"/>
          </a:xfrm>
          <a:prstGeom prst="rect">
            <a:avLst/>
          </a:prstGeom>
        </p:spPr>
        <p:txBody>
          <a:bodyPr wrap="square">
            <a:spAutoFit/>
          </a:bodyPr>
          <a:lstStyle/>
          <a:p>
            <a:pPr>
              <a:lnSpc>
                <a:spcPct val="115000"/>
              </a:lnSpc>
              <a:spcBef>
                <a:spcPts val="5"/>
              </a:spcBef>
              <a:spcAft>
                <a:spcPts val="85"/>
              </a:spcAft>
            </a:pPr>
            <a:r>
              <a:rPr lang="zh-HK" altLang="zh-HK" sz="2200" kern="100" dirty="0">
                <a:solidFill>
                  <a:srgbClr val="FF0000"/>
                </a:solidFill>
                <a:latin typeface="Times New Roman" panose="02020603050405020304" pitchFamily="18" charset="0"/>
                <a:ea typeface="新細明體" panose="02020500000000000000" pitchFamily="18" charset="-120"/>
                <a:cs typeface="Times New Roman" panose="02020603050405020304" pitchFamily="18" charset="0"/>
              </a:rPr>
              <a:t>參考答案</a:t>
            </a:r>
            <a:r>
              <a:rPr lang="zh-HK" altLang="zh-HK" sz="2200" kern="100" dirty="0" smtClean="0">
                <a:solidFill>
                  <a:srgbClr val="FF0000"/>
                </a:solidFill>
                <a:latin typeface="Times New Roman" panose="02020603050405020304" pitchFamily="18" charset="0"/>
                <a:ea typeface="新細明體" panose="02020500000000000000" pitchFamily="18" charset="-120"/>
                <a:cs typeface="Times New Roman" panose="02020603050405020304" pitchFamily="18" charset="0"/>
              </a:rPr>
              <a:t>：</a:t>
            </a:r>
            <a:endParaRPr lang="en-US" altLang="zh-HK" sz="2200" kern="100" dirty="0" smtClean="0">
              <a:solidFill>
                <a:srgbClr val="FF0000"/>
              </a:solidFill>
              <a:latin typeface="Times New Roman" panose="02020603050405020304" pitchFamily="18" charset="0"/>
              <a:ea typeface="新細明體" panose="02020500000000000000" pitchFamily="18" charset="-120"/>
              <a:cs typeface="Times New Roman" panose="02020603050405020304" pitchFamily="18" charset="0"/>
            </a:endParaRPr>
          </a:p>
          <a:p>
            <a:pPr>
              <a:lnSpc>
                <a:spcPct val="115000"/>
              </a:lnSpc>
              <a:spcBef>
                <a:spcPts val="5"/>
              </a:spcBef>
              <a:spcAft>
                <a:spcPts val="85"/>
              </a:spcAft>
            </a:pPr>
            <a:r>
              <a:rPr lang="zh-HK" altLang="zh-HK" sz="2200" dirty="0" smtClean="0">
                <a:solidFill>
                  <a:srgbClr val="FF0000"/>
                </a:solidFill>
                <a:latin typeface="新細明體" panose="02020500000000000000" pitchFamily="18" charset="-120"/>
                <a:ea typeface="新細明體" panose="02020500000000000000" pitchFamily="18" charset="-120"/>
                <a:cs typeface="新細明體" panose="02020500000000000000" pitchFamily="18" charset="-120"/>
              </a:rPr>
              <a:t>以</a:t>
            </a:r>
            <a:r>
              <a:rPr lang="zh-HK" altLang="zh-HK" sz="2200" dirty="0">
                <a:solidFill>
                  <a:srgbClr val="FF0000"/>
                </a:solidFill>
                <a:latin typeface="新細明體" panose="02020500000000000000" pitchFamily="18" charset="-120"/>
                <a:ea typeface="新細明體" panose="02020500000000000000" pitchFamily="18" charset="-120"/>
                <a:cs typeface="新細明體" panose="02020500000000000000" pitchFamily="18" charset="-120"/>
              </a:rPr>
              <a:t>示答謝</a:t>
            </a:r>
            <a:r>
              <a:rPr lang="zh-TW" altLang="zh-HK" sz="2200" spc="60" dirty="0">
                <a:solidFill>
                  <a:srgbClr val="FF0000"/>
                </a:solidFill>
                <a:latin typeface="新細明體" panose="02020500000000000000" pitchFamily="18" charset="-120"/>
                <a:ea typeface="細明體_HKSCS" panose="02020500000000000000" pitchFamily="18" charset="-120"/>
                <a:cs typeface="Arial" panose="020B0604020202020204" pitchFamily="34" charset="0"/>
              </a:rPr>
              <a:t>／</a:t>
            </a:r>
            <a:r>
              <a:rPr lang="zh-HK" altLang="zh-HK" sz="2200" dirty="0">
                <a:solidFill>
                  <a:srgbClr val="FF0000"/>
                </a:solidFill>
                <a:latin typeface="新細明體" panose="02020500000000000000" pitchFamily="18" charset="-120"/>
                <a:ea typeface="新細明體" panose="02020500000000000000" pitchFamily="18" charset="-120"/>
                <a:cs typeface="新細明體" panose="02020500000000000000" pitchFamily="18" charset="-120"/>
              </a:rPr>
              <a:t>作為利息</a:t>
            </a:r>
            <a:r>
              <a:rPr lang="zh-TW" altLang="zh-HK" sz="2200" spc="60" dirty="0">
                <a:solidFill>
                  <a:srgbClr val="FF0000"/>
                </a:solidFill>
                <a:latin typeface="新細明體" panose="02020500000000000000" pitchFamily="18" charset="-120"/>
                <a:ea typeface="細明體_HKSCS" panose="02020500000000000000" pitchFamily="18" charset="-120"/>
                <a:cs typeface="Arial" panose="020B0604020202020204" pitchFamily="34" charset="0"/>
              </a:rPr>
              <a:t>／</a:t>
            </a:r>
            <a:r>
              <a:rPr lang="zh-HK" altLang="zh-HK" sz="2200" dirty="0">
                <a:solidFill>
                  <a:srgbClr val="FF0000"/>
                </a:solidFill>
                <a:latin typeface="新細明體" panose="02020500000000000000" pitchFamily="18" charset="-120"/>
                <a:ea typeface="新細明體" panose="02020500000000000000" pitchFamily="18" charset="-120"/>
                <a:cs typeface="新細明體" panose="02020500000000000000" pitchFamily="18" charset="-120"/>
              </a:rPr>
              <a:t>補償借貸風險</a:t>
            </a:r>
            <a:r>
              <a:rPr lang="zh-TW" altLang="zh-HK" sz="2200" spc="60" dirty="0">
                <a:solidFill>
                  <a:srgbClr val="FF0000"/>
                </a:solidFill>
                <a:latin typeface="新細明體" panose="02020500000000000000" pitchFamily="18" charset="-120"/>
                <a:ea typeface="細明體_HKSCS" panose="02020500000000000000" pitchFamily="18" charset="-120"/>
                <a:cs typeface="Arial" panose="020B0604020202020204" pitchFamily="34" charset="0"/>
              </a:rPr>
              <a:t>／</a:t>
            </a:r>
            <a:r>
              <a:rPr lang="zh-HK" altLang="zh-HK" sz="2200" dirty="0">
                <a:solidFill>
                  <a:srgbClr val="FF0000"/>
                </a:solidFill>
                <a:latin typeface="新細明體" panose="02020500000000000000" pitchFamily="18" charset="-120"/>
                <a:ea typeface="新細明體" panose="02020500000000000000" pitchFamily="18" charset="-120"/>
                <a:cs typeface="新細明體" panose="02020500000000000000" pitchFamily="18" charset="-120"/>
              </a:rPr>
              <a:t>防止濫借或其他合理答案</a:t>
            </a:r>
            <a:endParaRPr lang="zh-TW" altLang="zh-HK" sz="2200" dirty="0">
              <a:effectLst/>
              <a:latin typeface="新細明體" panose="02020500000000000000" pitchFamily="18" charset="-120"/>
              <a:ea typeface="新細明體" panose="02020500000000000000" pitchFamily="18" charset="-120"/>
              <a:cs typeface="新細明體" panose="02020500000000000000" pitchFamily="18" charset="-120"/>
            </a:endParaRPr>
          </a:p>
        </p:txBody>
      </p:sp>
      <p:sp>
        <p:nvSpPr>
          <p:cNvPr id="2" name="Slide Number Placeholder 1"/>
          <p:cNvSpPr>
            <a:spLocks noGrp="1"/>
          </p:cNvSpPr>
          <p:nvPr>
            <p:ph type="sldNum" sz="quarter" idx="12"/>
          </p:nvPr>
        </p:nvSpPr>
        <p:spPr/>
        <p:txBody>
          <a:bodyPr/>
          <a:lstStyle/>
          <a:p>
            <a:fld id="{D57F1E4F-1CFF-5643-939E-217C01CDF565}" type="slidenum">
              <a:rPr lang="en-US" smtClean="0"/>
              <a:pPr/>
              <a:t>13</a:t>
            </a:fld>
            <a:endParaRPr lang="en-US" dirty="0"/>
          </a:p>
        </p:txBody>
      </p:sp>
      <p:sp>
        <p:nvSpPr>
          <p:cNvPr id="7" name="矩形 4"/>
          <p:cNvSpPr/>
          <p:nvPr/>
        </p:nvSpPr>
        <p:spPr>
          <a:xfrm>
            <a:off x="2013490" y="3825956"/>
            <a:ext cx="6652379" cy="1785104"/>
          </a:xfrm>
          <a:prstGeom prst="rect">
            <a:avLst/>
          </a:prstGeom>
        </p:spPr>
        <p:txBody>
          <a:bodyPr wrap="square">
            <a:spAutoFit/>
          </a:bodyPr>
          <a:lstStyle/>
          <a:p>
            <a:r>
              <a:rPr lang="zh-HK" altLang="zh-HK" sz="2200" kern="100" dirty="0" smtClean="0">
                <a:solidFill>
                  <a:srgbClr val="FF0000"/>
                </a:solidFill>
                <a:latin typeface="Times New Roman" panose="02020603050405020304" pitchFamily="18" charset="0"/>
                <a:ea typeface="新細明體" panose="02020500000000000000" pitchFamily="18" charset="-120"/>
                <a:cs typeface="Times New Roman" panose="02020603050405020304" pitchFamily="18" charset="0"/>
              </a:rPr>
              <a:t>參考答案：</a:t>
            </a:r>
            <a:endParaRPr lang="en-US" altLang="zh-HK" sz="2200" b="1" kern="100" dirty="0">
              <a:solidFill>
                <a:schemeClr val="tx1">
                  <a:lumMod val="75000"/>
                  <a:lumOff val="25000"/>
                </a:schemeClr>
              </a:solidFill>
              <a:latin typeface="+mn-ea"/>
              <a:cs typeface="Times New Roman" panose="02020603050405020304" pitchFamily="18" charset="0"/>
            </a:endParaRPr>
          </a:p>
          <a:p>
            <a:r>
              <a:rPr lang="zh-TW" altLang="en-US" sz="2200" dirty="0" smtClean="0">
                <a:solidFill>
                  <a:srgbClr val="FF0000"/>
                </a:solidFill>
                <a:latin typeface="+mn-ea"/>
              </a:rPr>
              <a:t>我會建議陳小明先冷靜一下再決定是否購買</a:t>
            </a:r>
            <a:r>
              <a:rPr lang="zh-TW" altLang="en-US" sz="2200" dirty="0">
                <a:solidFill>
                  <a:srgbClr val="FF0000"/>
                </a:solidFill>
                <a:latin typeface="+mn-ea"/>
              </a:rPr>
              <a:t>電玩遊戲</a:t>
            </a:r>
            <a:r>
              <a:rPr lang="zh-TW" altLang="en-US" sz="2200" dirty="0" smtClean="0">
                <a:solidFill>
                  <a:srgbClr val="FF0000"/>
                </a:solidFill>
                <a:latin typeface="+mn-ea"/>
              </a:rPr>
              <a:t>，因為這並不是</a:t>
            </a:r>
            <a:r>
              <a:rPr lang="zh-TW" altLang="en-US" sz="2200" dirty="0">
                <a:solidFill>
                  <a:srgbClr val="FF0000"/>
                </a:solidFill>
                <a:latin typeface="+mn-ea"/>
              </a:rPr>
              <a:t>必需品</a:t>
            </a:r>
            <a:r>
              <a:rPr lang="zh-TW" altLang="en-US" sz="2200" dirty="0" smtClean="0">
                <a:solidFill>
                  <a:srgbClr val="FF0000"/>
                </a:solidFill>
                <a:latin typeface="+mn-ea"/>
              </a:rPr>
              <a:t>，而是</a:t>
            </a:r>
            <a:r>
              <a:rPr lang="zh-TW" altLang="en-US" sz="2200" dirty="0">
                <a:solidFill>
                  <a:srgbClr val="FF0000"/>
                </a:solidFill>
                <a:latin typeface="+mn-ea"/>
              </a:rPr>
              <a:t>可以省下的</a:t>
            </a:r>
            <a:r>
              <a:rPr lang="zh-TW" altLang="en-US" sz="2200" dirty="0" smtClean="0">
                <a:solidFill>
                  <a:srgbClr val="FF0000"/>
                </a:solidFill>
                <a:latin typeface="+mn-ea"/>
              </a:rPr>
              <a:t>物品。另外，陳小明亦可</a:t>
            </a:r>
            <a:r>
              <a:rPr lang="zh-TW" altLang="en-US" sz="2200" dirty="0">
                <a:solidFill>
                  <a:srgbClr val="FF0000"/>
                </a:solidFill>
                <a:latin typeface="+mn-ea"/>
              </a:rPr>
              <a:t>訂下儲蓄計劃，待有足夠的金錢後，再購買該電玩</a:t>
            </a:r>
            <a:r>
              <a:rPr lang="zh-TW" altLang="en-US" sz="2200" dirty="0" smtClean="0">
                <a:solidFill>
                  <a:srgbClr val="FF0000"/>
                </a:solidFill>
                <a:latin typeface="+mn-ea"/>
              </a:rPr>
              <a:t>遊戲，毋須向朋友借</a:t>
            </a:r>
            <a:r>
              <a:rPr lang="zh-TW" altLang="en-US" sz="2200" dirty="0">
                <a:solidFill>
                  <a:srgbClr val="FF0000"/>
                </a:solidFill>
                <a:latin typeface="+mn-ea"/>
              </a:rPr>
              <a:t>貸</a:t>
            </a:r>
            <a:r>
              <a:rPr lang="zh-TW" altLang="en-US" sz="2200" dirty="0" smtClean="0">
                <a:solidFill>
                  <a:srgbClr val="FF0000"/>
                </a:solidFill>
                <a:latin typeface="+mn-ea"/>
              </a:rPr>
              <a:t>。</a:t>
            </a:r>
            <a:r>
              <a:rPr lang="zh-TW" altLang="zh-HK" sz="2200" kern="100" dirty="0" smtClean="0">
                <a:solidFill>
                  <a:srgbClr val="FF0000"/>
                </a:solidFill>
                <a:latin typeface="Times New Roman" panose="02020603050405020304" pitchFamily="18" charset="0"/>
                <a:ea typeface="新細明體" panose="02020500000000000000" pitchFamily="18" charset="-120"/>
                <a:cs typeface="Times New Roman" panose="02020603050405020304" pitchFamily="18" charset="0"/>
              </a:rPr>
              <a:t>（</a:t>
            </a:r>
            <a:r>
              <a:rPr lang="zh-HK" altLang="zh-HK" sz="2200" kern="100" dirty="0">
                <a:solidFill>
                  <a:srgbClr val="FF0000"/>
                </a:solidFill>
                <a:latin typeface="Times New Roman" panose="02020603050405020304" pitchFamily="18" charset="0"/>
                <a:ea typeface="新細明體" panose="02020500000000000000" pitchFamily="18" charset="-120"/>
                <a:cs typeface="Times New Roman" panose="02020603050405020304" pitchFamily="18" charset="0"/>
              </a:rPr>
              <a:t>或其他合理答案</a:t>
            </a:r>
            <a:r>
              <a:rPr lang="zh-HK" altLang="zh-HK" sz="2200" kern="100" dirty="0" smtClean="0">
                <a:solidFill>
                  <a:srgbClr val="FF0000"/>
                </a:solidFill>
                <a:latin typeface="Times New Roman" panose="02020603050405020304" pitchFamily="18" charset="0"/>
                <a:ea typeface="新細明體" panose="02020500000000000000" pitchFamily="18" charset="-120"/>
                <a:cs typeface="Times New Roman" panose="02020603050405020304" pitchFamily="18" charset="0"/>
              </a:rPr>
              <a:t>）</a:t>
            </a:r>
            <a:endParaRPr lang="zh-TW" altLang="zh-HK" sz="2200" kern="100" dirty="0">
              <a:solidFill>
                <a:srgbClr val="FF0000"/>
              </a:solidFill>
              <a:latin typeface="Times New Roman" panose="02020603050405020304" pitchFamily="18" charset="0"/>
              <a:ea typeface="新細明體" panose="02020500000000000000" pitchFamily="18" charset="-120"/>
              <a:cs typeface="Times New Roman" panose="02020603050405020304" pitchFamily="18" charset="0"/>
            </a:endParaRPr>
          </a:p>
        </p:txBody>
      </p:sp>
    </p:spTree>
    <p:extLst>
      <p:ext uri="{BB962C8B-B14F-4D97-AF65-F5344CB8AC3E}">
        <p14:creationId xmlns:p14="http://schemas.microsoft.com/office/powerpoint/2010/main" val="3371535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HK" altLang="zh-HK" b="1" dirty="0" smtClean="0">
                <a:solidFill>
                  <a:srgbClr val="0070C0"/>
                </a:solidFill>
                <a:latin typeface="+mn-ea"/>
                <a:ea typeface="+mn-ea"/>
              </a:rPr>
              <a:t>想一想  借貸</a:t>
            </a:r>
            <a:r>
              <a:rPr lang="zh-TW" altLang="en-US" b="1" dirty="0" smtClean="0">
                <a:solidFill>
                  <a:srgbClr val="0070C0"/>
                </a:solidFill>
                <a:latin typeface="+mn-ea"/>
                <a:ea typeface="+mn-ea"/>
              </a:rPr>
              <a:t>的代價</a:t>
            </a:r>
            <a:r>
              <a:rPr lang="zh-TW" altLang="zh-HK" dirty="0">
                <a:latin typeface="+mn-ea"/>
                <a:ea typeface="+mn-ea"/>
              </a:rPr>
              <a:t/>
            </a:r>
            <a:br>
              <a:rPr lang="zh-TW" altLang="zh-HK" dirty="0">
                <a:latin typeface="+mn-ea"/>
                <a:ea typeface="+mn-ea"/>
              </a:rPr>
            </a:br>
            <a:endParaRPr lang="zh-HK" altLang="en-US" dirty="0">
              <a:latin typeface="+mn-ea"/>
              <a:ea typeface="+mn-ea"/>
            </a:endParaRPr>
          </a:p>
        </p:txBody>
      </p:sp>
      <p:sp>
        <p:nvSpPr>
          <p:cNvPr id="3" name="內容版面配置區 2"/>
          <p:cNvSpPr>
            <a:spLocks noGrp="1"/>
          </p:cNvSpPr>
          <p:nvPr>
            <p:ph idx="1"/>
          </p:nvPr>
        </p:nvSpPr>
        <p:spPr>
          <a:xfrm>
            <a:off x="1942415" y="1546168"/>
            <a:ext cx="6591985" cy="3248024"/>
          </a:xfrm>
        </p:spPr>
        <p:txBody>
          <a:bodyPr>
            <a:normAutofit/>
          </a:bodyPr>
          <a:lstStyle/>
          <a:p>
            <a:r>
              <a:rPr lang="zh-TW" altLang="en-US" sz="2200" dirty="0" smtClean="0">
                <a:latin typeface="+mn-ea"/>
                <a:ea typeface="+mn-ea"/>
              </a:rPr>
              <a:t>簡單來說，</a:t>
            </a:r>
            <a:r>
              <a:rPr lang="zh-HK" altLang="zh-HK" sz="2200" dirty="0" smtClean="0">
                <a:latin typeface="+mn-ea"/>
                <a:ea typeface="+mn-ea"/>
              </a:rPr>
              <a:t>借貸</a:t>
            </a:r>
            <a:r>
              <a:rPr lang="zh-HK" altLang="zh-HK" sz="2200" dirty="0">
                <a:latin typeface="+mn-ea"/>
                <a:ea typeface="+mn-ea"/>
              </a:rPr>
              <a:t>是以</a:t>
            </a:r>
            <a:r>
              <a:rPr lang="zh-HK" altLang="zh-HK" sz="2200" b="1" dirty="0">
                <a:solidFill>
                  <a:srgbClr val="0070C0"/>
                </a:solidFill>
                <a:latin typeface="+mn-ea"/>
                <a:ea typeface="+mn-ea"/>
              </a:rPr>
              <a:t>未來的消費換取現時的消費</a:t>
            </a:r>
            <a:r>
              <a:rPr lang="zh-HK" altLang="zh-HK" sz="2200" dirty="0" smtClean="0">
                <a:latin typeface="+mn-ea"/>
                <a:ea typeface="+mn-ea"/>
              </a:rPr>
              <a:t>。</a:t>
            </a:r>
            <a:endParaRPr lang="en-US" altLang="zh-HK" sz="2200" dirty="0" smtClean="0">
              <a:latin typeface="+mn-ea"/>
              <a:ea typeface="+mn-ea"/>
            </a:endParaRPr>
          </a:p>
          <a:p>
            <a:r>
              <a:rPr lang="zh-HK" altLang="zh-HK" sz="2200" dirty="0" smtClean="0">
                <a:latin typeface="+mn-ea"/>
                <a:ea typeface="+mn-ea"/>
              </a:rPr>
              <a:t>經濟學家</a:t>
            </a:r>
            <a:r>
              <a:rPr lang="zh-HK" altLang="zh-HK" sz="2200" dirty="0">
                <a:latin typeface="+mn-ea"/>
                <a:ea typeface="+mn-ea"/>
              </a:rPr>
              <a:t>費沙</a:t>
            </a:r>
            <a:r>
              <a:rPr lang="en-US" altLang="zh-HK" sz="2200" dirty="0">
                <a:latin typeface="+mn-ea"/>
                <a:ea typeface="+mn-ea"/>
              </a:rPr>
              <a:t> (Irving Fisher) </a:t>
            </a:r>
            <a:r>
              <a:rPr lang="zh-HK" altLang="zh-HK" sz="2200" dirty="0">
                <a:latin typeface="+mn-ea"/>
                <a:ea typeface="+mn-ea"/>
              </a:rPr>
              <a:t>指出，由於部分消費者沒有耐性等候，他們急於即時消費；而</a:t>
            </a:r>
            <a:r>
              <a:rPr lang="zh-TW" altLang="zh-HK" sz="2200" b="1" dirty="0">
                <a:solidFill>
                  <a:srgbClr val="0070C0"/>
                </a:solidFill>
                <a:latin typeface="+mn-ea"/>
                <a:ea typeface="+mn-ea"/>
              </a:rPr>
              <a:t>提早</a:t>
            </a:r>
            <a:r>
              <a:rPr lang="zh-TW" altLang="zh-HK" sz="2200" b="1" dirty="0" smtClean="0">
                <a:solidFill>
                  <a:srgbClr val="0070C0"/>
                </a:solidFill>
                <a:latin typeface="+mn-ea"/>
                <a:ea typeface="+mn-ea"/>
              </a:rPr>
              <a:t>消費</a:t>
            </a:r>
            <a:r>
              <a:rPr lang="zh-TW" altLang="en-US" sz="2200" b="1" dirty="0" smtClean="0">
                <a:solidFill>
                  <a:srgbClr val="0070C0"/>
                </a:solidFill>
                <a:latin typeface="+mn-ea"/>
                <a:ea typeface="+mn-ea"/>
              </a:rPr>
              <a:t>是</a:t>
            </a:r>
            <a:r>
              <a:rPr lang="zh-TW" altLang="zh-HK" sz="2200" b="1" dirty="0" smtClean="0">
                <a:solidFill>
                  <a:srgbClr val="0070C0"/>
                </a:solidFill>
                <a:latin typeface="+mn-ea"/>
                <a:ea typeface="+mn-ea"/>
              </a:rPr>
              <a:t>需要</a:t>
            </a:r>
            <a:r>
              <a:rPr lang="zh-TW" altLang="zh-HK" sz="2200" b="1" dirty="0">
                <a:solidFill>
                  <a:srgbClr val="0070C0"/>
                </a:solidFill>
                <a:latin typeface="+mn-ea"/>
                <a:ea typeface="+mn-ea"/>
              </a:rPr>
              <a:t>付出</a:t>
            </a:r>
            <a:r>
              <a:rPr lang="zh-TW" altLang="zh-HK" sz="2200" b="1" dirty="0" smtClean="0">
                <a:solidFill>
                  <a:srgbClr val="0070C0"/>
                </a:solidFill>
                <a:latin typeface="+mn-ea"/>
                <a:ea typeface="+mn-ea"/>
              </a:rPr>
              <a:t>代價</a:t>
            </a:r>
            <a:r>
              <a:rPr lang="zh-TW" altLang="en-US" sz="2200" b="1" dirty="0" smtClean="0">
                <a:solidFill>
                  <a:srgbClr val="0070C0"/>
                </a:solidFill>
                <a:latin typeface="+mn-ea"/>
                <a:ea typeface="+mn-ea"/>
              </a:rPr>
              <a:t>的</a:t>
            </a:r>
            <a:r>
              <a:rPr lang="zh-TW" altLang="zh-HK" sz="2200" b="1" dirty="0" smtClean="0">
                <a:solidFill>
                  <a:srgbClr val="0070C0"/>
                </a:solidFill>
                <a:latin typeface="+mn-ea"/>
                <a:ea typeface="+mn-ea"/>
              </a:rPr>
              <a:t>，</a:t>
            </a:r>
            <a:r>
              <a:rPr lang="zh-TW" altLang="zh-HK" sz="2200" b="1" dirty="0">
                <a:solidFill>
                  <a:srgbClr val="0070C0"/>
                </a:solidFill>
                <a:latin typeface="+mn-ea"/>
                <a:ea typeface="+mn-ea"/>
              </a:rPr>
              <a:t>那就是利息</a:t>
            </a:r>
            <a:r>
              <a:rPr lang="zh-TW" altLang="zh-HK" sz="2200" b="1" dirty="0" smtClean="0">
                <a:latin typeface="+mn-ea"/>
                <a:ea typeface="+mn-ea"/>
              </a:rPr>
              <a:t>。</a:t>
            </a:r>
            <a:endParaRPr lang="en-US" altLang="zh-TW" sz="2200" b="1" dirty="0" smtClean="0">
              <a:latin typeface="+mn-ea"/>
              <a:ea typeface="+mn-ea"/>
            </a:endParaRPr>
          </a:p>
          <a:p>
            <a:r>
              <a:rPr lang="zh-HK" altLang="zh-HK" sz="2200" b="1" dirty="0">
                <a:solidFill>
                  <a:srgbClr val="0070C0"/>
                </a:solidFill>
                <a:latin typeface="+mn-ea"/>
                <a:ea typeface="+mn-ea"/>
              </a:rPr>
              <a:t>利息並非單指金錢</a:t>
            </a:r>
            <a:r>
              <a:rPr lang="zh-HK" altLang="zh-HK" sz="2200" dirty="0">
                <a:latin typeface="+mn-ea"/>
                <a:ea typeface="+mn-ea"/>
              </a:rPr>
              <a:t>，任何提早消費的代價也可稱為「利息」。假設我現在</a:t>
            </a:r>
            <a:r>
              <a:rPr lang="zh-HK" altLang="zh-HK" sz="2200" dirty="0" smtClean="0">
                <a:latin typeface="+mn-ea"/>
                <a:ea typeface="+mn-ea"/>
              </a:rPr>
              <a:t>肚</a:t>
            </a:r>
            <a:r>
              <a:rPr lang="zh-TW" altLang="en-US" sz="2200" dirty="0" smtClean="0">
                <a:latin typeface="+mn-ea"/>
                <a:ea typeface="+mn-ea"/>
              </a:rPr>
              <a:t>子</a:t>
            </a:r>
            <a:r>
              <a:rPr lang="zh-HK" altLang="zh-HK" sz="2200" dirty="0" smtClean="0">
                <a:latin typeface="+mn-ea"/>
                <a:ea typeface="+mn-ea"/>
              </a:rPr>
              <a:t>餓</a:t>
            </a:r>
            <a:r>
              <a:rPr lang="zh-HK" altLang="zh-HK" sz="2200" dirty="0">
                <a:latin typeface="+mn-ea"/>
                <a:ea typeface="+mn-ea"/>
              </a:rPr>
              <a:t>，向你借了三個麵包，後來還了四個麵包給你，那多出的一個麵包就是利息了。</a:t>
            </a:r>
            <a:endParaRPr lang="zh-HK" altLang="en-US" sz="2200" dirty="0">
              <a:latin typeface="+mn-ea"/>
              <a:ea typeface="+mn-ea"/>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pPr/>
              <a:t>14</a:t>
            </a:fld>
            <a:endParaRPr lang="en-US" dirty="0"/>
          </a:p>
        </p:txBody>
      </p:sp>
      <p:pic>
        <p:nvPicPr>
          <p:cNvPr id="1026" name="Picture 2" descr="illust-ch10_p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1228" y="1358646"/>
            <a:ext cx="1481865" cy="2082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三個現實的麵包。 白色背景上的插圖"/>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9655" t="3911" r="19167" b="64398"/>
          <a:stretch/>
        </p:blipFill>
        <p:spPr bwMode="auto">
          <a:xfrm>
            <a:off x="2367185" y="4704005"/>
            <a:ext cx="1384782" cy="637116"/>
          </a:xfrm>
          <a:prstGeom prst="rect">
            <a:avLst/>
          </a:prstGeom>
          <a:noFill/>
          <a:extLst>
            <a:ext uri="{909E8E84-426E-40DD-AFC4-6F175D3DCCD1}">
              <a14:hiddenFill xmlns:a14="http://schemas.microsoft.com/office/drawing/2010/main">
                <a:solidFill>
                  <a:srgbClr val="FFFFFF"/>
                </a:solidFill>
              </a14:hiddenFill>
            </a:ext>
          </a:extLst>
        </p:spPr>
      </p:pic>
      <p:sp>
        <p:nvSpPr>
          <p:cNvPr id="5" name="文字方塊 4"/>
          <p:cNvSpPr txBox="1"/>
          <p:nvPr/>
        </p:nvSpPr>
        <p:spPr>
          <a:xfrm>
            <a:off x="2139133" y="5901707"/>
            <a:ext cx="2063899" cy="769441"/>
          </a:xfrm>
          <a:prstGeom prst="rect">
            <a:avLst/>
          </a:prstGeom>
          <a:noFill/>
        </p:spPr>
        <p:txBody>
          <a:bodyPr wrap="square" rtlCol="0">
            <a:spAutoFit/>
          </a:bodyPr>
          <a:lstStyle/>
          <a:p>
            <a:pPr algn="ctr"/>
            <a:r>
              <a:rPr lang="zh-TW" altLang="en-US" sz="2200" b="1" dirty="0" smtClean="0"/>
              <a:t>現在</a:t>
            </a:r>
            <a:endParaRPr lang="en-US" altLang="zh-TW" sz="2200" b="1" dirty="0" smtClean="0"/>
          </a:p>
          <a:p>
            <a:r>
              <a:rPr lang="en-US" altLang="zh-TW" sz="2200" dirty="0">
                <a:solidFill>
                  <a:srgbClr val="00B050"/>
                </a:solidFill>
              </a:rPr>
              <a:t>(</a:t>
            </a:r>
            <a:r>
              <a:rPr lang="zh-TW" altLang="en-US" sz="2200" dirty="0">
                <a:solidFill>
                  <a:srgbClr val="00B050"/>
                </a:solidFill>
              </a:rPr>
              <a:t>借來三個</a:t>
            </a:r>
            <a:r>
              <a:rPr lang="zh-HK" altLang="zh-HK" sz="2200" dirty="0">
                <a:solidFill>
                  <a:srgbClr val="00B050"/>
                </a:solidFill>
                <a:latin typeface="微軟正黑體" panose="020B0604030504040204" pitchFamily="34" charset="-120"/>
              </a:rPr>
              <a:t>麵包</a:t>
            </a:r>
            <a:r>
              <a:rPr lang="en-US" altLang="zh-TW" sz="2200" dirty="0" smtClean="0">
                <a:solidFill>
                  <a:srgbClr val="00B050"/>
                </a:solidFill>
                <a:latin typeface="微軟正黑體" panose="020B0604030504040204" pitchFamily="34" charset="-120"/>
              </a:rPr>
              <a:t>)</a:t>
            </a:r>
            <a:endParaRPr lang="zh-HK" altLang="en-US" sz="2200" dirty="0">
              <a:solidFill>
                <a:srgbClr val="00B050"/>
              </a:solidFill>
            </a:endParaRPr>
          </a:p>
        </p:txBody>
      </p:sp>
      <p:sp>
        <p:nvSpPr>
          <p:cNvPr id="8" name="文字方塊 7"/>
          <p:cNvSpPr txBox="1"/>
          <p:nvPr/>
        </p:nvSpPr>
        <p:spPr>
          <a:xfrm>
            <a:off x="5353301" y="5926579"/>
            <a:ext cx="2169182" cy="769441"/>
          </a:xfrm>
          <a:prstGeom prst="rect">
            <a:avLst/>
          </a:prstGeom>
          <a:noFill/>
        </p:spPr>
        <p:txBody>
          <a:bodyPr wrap="square" rtlCol="0">
            <a:spAutoFit/>
          </a:bodyPr>
          <a:lstStyle/>
          <a:p>
            <a:pPr algn="ctr"/>
            <a:r>
              <a:rPr lang="zh-TW" altLang="en-US" sz="2200" b="1" dirty="0" smtClean="0"/>
              <a:t>將來</a:t>
            </a:r>
            <a:endParaRPr lang="en-US" altLang="zh-TW" sz="2200" b="1" dirty="0" smtClean="0"/>
          </a:p>
          <a:p>
            <a:r>
              <a:rPr lang="en-US" altLang="zh-TW" sz="2200" dirty="0" smtClean="0">
                <a:solidFill>
                  <a:srgbClr val="00B050"/>
                </a:solidFill>
              </a:rPr>
              <a:t>(</a:t>
            </a:r>
            <a:r>
              <a:rPr lang="zh-TW" altLang="en-US" sz="2200" dirty="0" smtClean="0">
                <a:solidFill>
                  <a:srgbClr val="00B050"/>
                </a:solidFill>
              </a:rPr>
              <a:t>償還四個</a:t>
            </a:r>
            <a:r>
              <a:rPr lang="zh-HK" altLang="zh-HK" sz="2200" dirty="0">
                <a:solidFill>
                  <a:srgbClr val="00B050"/>
                </a:solidFill>
                <a:latin typeface="微軟正黑體" panose="020B0604030504040204" pitchFamily="34" charset="-120"/>
              </a:rPr>
              <a:t>麵包</a:t>
            </a:r>
            <a:r>
              <a:rPr lang="en-US" altLang="zh-TW" sz="2200" dirty="0" smtClean="0">
                <a:solidFill>
                  <a:srgbClr val="00B050"/>
                </a:solidFill>
                <a:latin typeface="微軟正黑體" panose="020B0604030504040204" pitchFamily="34" charset="-120"/>
              </a:rPr>
              <a:t>)</a:t>
            </a:r>
            <a:endParaRPr lang="zh-HK" altLang="en-US" sz="2200" dirty="0">
              <a:solidFill>
                <a:srgbClr val="00B050"/>
              </a:solidFill>
            </a:endParaRPr>
          </a:p>
        </p:txBody>
      </p:sp>
      <p:pic>
        <p:nvPicPr>
          <p:cNvPr id="9" name="Picture 4" descr="三個現實的麵包。 白色背景上的插圖"/>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9655" t="3911" r="19167" b="64398"/>
          <a:stretch/>
        </p:blipFill>
        <p:spPr bwMode="auto">
          <a:xfrm>
            <a:off x="1837138" y="5289149"/>
            <a:ext cx="1384782" cy="63711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三個現實的麵包。 白色背景上的插圖"/>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9655" t="3911" r="19167" b="64398"/>
          <a:stretch/>
        </p:blipFill>
        <p:spPr bwMode="auto">
          <a:xfrm>
            <a:off x="3059576" y="5289149"/>
            <a:ext cx="1384782" cy="637116"/>
          </a:xfrm>
          <a:prstGeom prst="rect">
            <a:avLst/>
          </a:prstGeom>
          <a:noFill/>
          <a:extLst>
            <a:ext uri="{909E8E84-426E-40DD-AFC4-6F175D3DCCD1}">
              <a14:hiddenFill xmlns:a14="http://schemas.microsoft.com/office/drawing/2010/main">
                <a:solidFill>
                  <a:srgbClr val="FFFFFF"/>
                </a:solidFill>
              </a14:hiddenFill>
            </a:ext>
          </a:extLst>
        </p:spPr>
      </p:pic>
      <p:cxnSp>
        <p:nvCxnSpPr>
          <p:cNvPr id="7" name="直線單箭頭接點 6"/>
          <p:cNvCxnSpPr/>
          <p:nvPr/>
        </p:nvCxnSpPr>
        <p:spPr>
          <a:xfrm>
            <a:off x="4666004" y="5289149"/>
            <a:ext cx="974220"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14" name="Picture 4" descr="三個現實的麵包。 白色背景上的插圖"/>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9655" t="3911" r="19167" b="64398"/>
          <a:stretch/>
        </p:blipFill>
        <p:spPr bwMode="auto">
          <a:xfrm>
            <a:off x="5745501" y="4652033"/>
            <a:ext cx="1384782" cy="63711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三個現實的麵包。 白色背景上的插圖"/>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9655" t="3911" r="19167" b="64398"/>
          <a:stretch/>
        </p:blipFill>
        <p:spPr bwMode="auto">
          <a:xfrm>
            <a:off x="6941367" y="4723113"/>
            <a:ext cx="1384782" cy="63711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三個現實的麵包。 白色背景上的插圖"/>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9655" t="3911" r="19167" b="64398"/>
          <a:stretch/>
        </p:blipFill>
        <p:spPr bwMode="auto">
          <a:xfrm>
            <a:off x="6950579" y="5290815"/>
            <a:ext cx="1384782" cy="63711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三個現實的麵包。 白色背景上的插圖"/>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9655" t="3911" r="19167" b="64398"/>
          <a:stretch/>
        </p:blipFill>
        <p:spPr bwMode="auto">
          <a:xfrm>
            <a:off x="5628390" y="5315687"/>
            <a:ext cx="1384782" cy="637116"/>
          </a:xfrm>
          <a:prstGeom prst="rect">
            <a:avLst/>
          </a:prstGeom>
          <a:noFill/>
          <a:extLst>
            <a:ext uri="{909E8E84-426E-40DD-AFC4-6F175D3DCCD1}">
              <a14:hiddenFill xmlns:a14="http://schemas.microsoft.com/office/drawing/2010/main">
                <a:solidFill>
                  <a:srgbClr val="FFFFFF"/>
                </a:solidFill>
              </a14:hiddenFill>
            </a:ext>
          </a:extLst>
        </p:spPr>
      </p:pic>
      <p:sp>
        <p:nvSpPr>
          <p:cNvPr id="18" name="Oval 17"/>
          <p:cNvSpPr/>
          <p:nvPr/>
        </p:nvSpPr>
        <p:spPr>
          <a:xfrm>
            <a:off x="6892162" y="5184590"/>
            <a:ext cx="1539264" cy="86583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文字方塊 7"/>
          <p:cNvSpPr txBox="1"/>
          <p:nvPr/>
        </p:nvSpPr>
        <p:spPr>
          <a:xfrm>
            <a:off x="7994284" y="5952803"/>
            <a:ext cx="1136591" cy="430887"/>
          </a:xfrm>
          <a:prstGeom prst="rect">
            <a:avLst/>
          </a:prstGeom>
          <a:noFill/>
        </p:spPr>
        <p:txBody>
          <a:bodyPr wrap="square" rtlCol="0">
            <a:spAutoFit/>
          </a:bodyPr>
          <a:lstStyle/>
          <a:p>
            <a:r>
              <a:rPr lang="zh-TW" altLang="en-US" sz="2200" b="1" dirty="0" smtClean="0">
                <a:solidFill>
                  <a:srgbClr val="0070C0"/>
                </a:solidFill>
              </a:rPr>
              <a:t>利息</a:t>
            </a:r>
            <a:endParaRPr lang="zh-HK" altLang="en-US" sz="2200" b="1" dirty="0">
              <a:solidFill>
                <a:srgbClr val="0070C0"/>
              </a:solidFill>
            </a:endParaRPr>
          </a:p>
        </p:txBody>
      </p:sp>
    </p:spTree>
    <p:extLst>
      <p:ext uri="{BB962C8B-B14F-4D97-AF65-F5344CB8AC3E}">
        <p14:creationId xmlns:p14="http://schemas.microsoft.com/office/powerpoint/2010/main" val="37060864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706318" y="332509"/>
            <a:ext cx="6591985" cy="5329331"/>
          </a:xfrm>
        </p:spPr>
        <p:txBody>
          <a:bodyPr>
            <a:normAutofit/>
          </a:bodyPr>
          <a:lstStyle/>
          <a:p>
            <a:pPr marL="457200" indent="-457200">
              <a:buFont typeface="+mj-lt"/>
              <a:buAutoNum type="arabicPeriod"/>
            </a:pPr>
            <a:r>
              <a:rPr lang="zh-TW" altLang="zh-HK" sz="2200" b="1" dirty="0">
                <a:latin typeface="+mn-ea"/>
                <a:ea typeface="+mn-ea"/>
              </a:rPr>
              <a:t>既然借貸需要付出代價，為甚麼仍有不少人借貸呢</a:t>
            </a:r>
            <a:r>
              <a:rPr lang="zh-TW" altLang="zh-HK" sz="2200" b="1" dirty="0" smtClean="0">
                <a:latin typeface="+mn-ea"/>
                <a:ea typeface="+mn-ea"/>
              </a:rPr>
              <a:t>？</a:t>
            </a:r>
            <a:endParaRPr lang="en-US" altLang="zh-TW" sz="2200" b="1" dirty="0" smtClean="0">
              <a:latin typeface="+mn-ea"/>
              <a:ea typeface="+mn-ea"/>
            </a:endParaRPr>
          </a:p>
          <a:p>
            <a:pPr marL="457200" indent="-457200">
              <a:buFont typeface="+mj-lt"/>
              <a:buAutoNum type="arabicPeriod"/>
            </a:pPr>
            <a:endParaRPr lang="en-US" altLang="zh-TW" sz="2200" b="1" dirty="0" smtClean="0">
              <a:latin typeface="+mn-ea"/>
              <a:ea typeface="+mn-ea"/>
            </a:endParaRPr>
          </a:p>
          <a:p>
            <a:pPr marL="457200" indent="-457200">
              <a:buFont typeface="+mj-lt"/>
              <a:buAutoNum type="arabicPeriod"/>
            </a:pPr>
            <a:endParaRPr lang="en-US" altLang="zh-TW" sz="2200" b="1" dirty="0" smtClean="0">
              <a:latin typeface="+mn-ea"/>
              <a:ea typeface="+mn-ea"/>
            </a:endParaRPr>
          </a:p>
          <a:p>
            <a:pPr marL="457200" indent="-457200">
              <a:buFont typeface="+mj-lt"/>
              <a:buAutoNum type="arabicPeriod"/>
            </a:pPr>
            <a:endParaRPr lang="en-US" altLang="zh-TW" sz="2200" b="1" dirty="0">
              <a:latin typeface="+mn-ea"/>
              <a:ea typeface="+mn-ea"/>
            </a:endParaRPr>
          </a:p>
          <a:p>
            <a:pPr marL="457200" indent="-457200">
              <a:buFont typeface="+mj-lt"/>
              <a:buAutoNum type="arabicPeriod"/>
            </a:pPr>
            <a:endParaRPr lang="en-US" altLang="zh-TW" sz="2200" b="1" dirty="0" smtClean="0">
              <a:latin typeface="+mn-ea"/>
              <a:ea typeface="+mn-ea"/>
            </a:endParaRPr>
          </a:p>
          <a:p>
            <a:pPr marL="457200" indent="-457200">
              <a:buFont typeface="+mj-lt"/>
              <a:buAutoNum type="arabicPeriod"/>
            </a:pPr>
            <a:endParaRPr lang="en-US" altLang="zh-TW" sz="2200" b="1" dirty="0">
              <a:latin typeface="+mn-ea"/>
              <a:ea typeface="+mn-ea"/>
            </a:endParaRPr>
          </a:p>
          <a:p>
            <a:pPr marL="457200" indent="-457200">
              <a:buFont typeface="+mj-lt"/>
              <a:buAutoNum type="arabicPeriod"/>
            </a:pPr>
            <a:endParaRPr lang="en-US" altLang="zh-TW" sz="2200" b="1" dirty="0" smtClean="0">
              <a:latin typeface="+mn-ea"/>
              <a:ea typeface="+mn-ea"/>
            </a:endParaRPr>
          </a:p>
          <a:p>
            <a:pPr marL="457200" indent="-457200">
              <a:buFont typeface="+mj-lt"/>
              <a:buAutoNum type="arabicPeriod"/>
            </a:pPr>
            <a:endParaRPr lang="en-US" altLang="zh-TW" sz="2200" b="1" dirty="0" smtClean="0">
              <a:latin typeface="+mn-ea"/>
              <a:ea typeface="+mn-ea"/>
            </a:endParaRPr>
          </a:p>
          <a:p>
            <a:pPr marL="457200" indent="-457200">
              <a:buFont typeface="+mj-lt"/>
              <a:buAutoNum type="arabicPeriod"/>
            </a:pPr>
            <a:r>
              <a:rPr lang="zh-TW" altLang="zh-HK" sz="2200" b="1" dirty="0" smtClean="0">
                <a:latin typeface="+mn-ea"/>
                <a:ea typeface="+mn-ea"/>
              </a:rPr>
              <a:t>在</a:t>
            </a:r>
            <a:r>
              <a:rPr lang="zh-TW" altLang="zh-HK" sz="2200" b="1" dirty="0">
                <a:latin typeface="+mn-ea"/>
                <a:ea typeface="+mn-ea"/>
              </a:rPr>
              <a:t>申請</a:t>
            </a:r>
            <a:r>
              <a:rPr lang="zh-TW" altLang="zh-HK" sz="2200" b="1" dirty="0" smtClean="0">
                <a:latin typeface="+mn-ea"/>
                <a:ea typeface="+mn-ea"/>
              </a:rPr>
              <a:t>借貸前</a:t>
            </a:r>
            <a:r>
              <a:rPr lang="zh-TW" altLang="en-US" sz="2200" b="1" dirty="0" smtClean="0">
                <a:latin typeface="+mn-ea"/>
                <a:ea typeface="+mn-ea"/>
              </a:rPr>
              <a:t>，我們</a:t>
            </a:r>
            <a:r>
              <a:rPr lang="zh-TW" altLang="zh-HK" sz="2200" b="1" dirty="0" smtClean="0">
                <a:latin typeface="+mn-ea"/>
                <a:ea typeface="+mn-ea"/>
              </a:rPr>
              <a:t>應該</a:t>
            </a:r>
            <a:r>
              <a:rPr lang="zh-TW" altLang="zh-HK" sz="2200" b="1" dirty="0">
                <a:latin typeface="+mn-ea"/>
                <a:ea typeface="+mn-ea"/>
              </a:rPr>
              <a:t>考慮甚麼？</a:t>
            </a:r>
          </a:p>
          <a:p>
            <a:pPr marL="457200" indent="-457200">
              <a:buFont typeface="+mj-lt"/>
              <a:buAutoNum type="arabicPeriod"/>
            </a:pPr>
            <a:endParaRPr lang="zh-HK" altLang="en-US" sz="2200" b="1" dirty="0">
              <a:latin typeface="+mn-ea"/>
              <a:ea typeface="+mn-ea"/>
            </a:endParaRPr>
          </a:p>
        </p:txBody>
      </p:sp>
      <p:sp>
        <p:nvSpPr>
          <p:cNvPr id="4" name="矩形 3"/>
          <p:cNvSpPr/>
          <p:nvPr/>
        </p:nvSpPr>
        <p:spPr>
          <a:xfrm>
            <a:off x="2178511" y="1033150"/>
            <a:ext cx="6119792" cy="3139321"/>
          </a:xfrm>
          <a:prstGeom prst="rect">
            <a:avLst/>
          </a:prstGeom>
        </p:spPr>
        <p:txBody>
          <a:bodyPr wrap="square">
            <a:spAutoFit/>
          </a:bodyPr>
          <a:lstStyle/>
          <a:p>
            <a:r>
              <a:rPr lang="zh-TW" altLang="zh-HK" sz="2200" kern="100" dirty="0">
                <a:solidFill>
                  <a:srgbClr val="FF0000"/>
                </a:solidFill>
                <a:latin typeface="+mn-ea"/>
                <a:cs typeface="Times New Roman" panose="02020603050405020304" pitchFamily="18" charset="0"/>
              </a:rPr>
              <a:t>參考答案</a:t>
            </a:r>
            <a:r>
              <a:rPr lang="zh-TW" altLang="zh-HK" sz="2200" kern="100" dirty="0" smtClean="0">
                <a:solidFill>
                  <a:srgbClr val="FF0000"/>
                </a:solidFill>
                <a:latin typeface="+mn-ea"/>
                <a:cs typeface="Times New Roman" panose="02020603050405020304" pitchFamily="18" charset="0"/>
              </a:rPr>
              <a:t>：</a:t>
            </a:r>
            <a:endParaRPr lang="en-US" altLang="zh-TW" sz="2200" kern="100" dirty="0" smtClean="0">
              <a:solidFill>
                <a:srgbClr val="FF0000"/>
              </a:solidFill>
              <a:latin typeface="+mn-ea"/>
              <a:cs typeface="Times New Roman" panose="02020603050405020304" pitchFamily="18" charset="0"/>
            </a:endParaRPr>
          </a:p>
          <a:p>
            <a:pPr marL="285750" indent="-285750">
              <a:buFont typeface="Arial" panose="020B0604020202020204" pitchFamily="34" charset="0"/>
              <a:buChar char="•"/>
            </a:pPr>
            <a:r>
              <a:rPr lang="zh-HK" altLang="zh-HK" sz="2200" kern="100" dirty="0">
                <a:solidFill>
                  <a:srgbClr val="FF0000"/>
                </a:solidFill>
                <a:latin typeface="+mn-ea"/>
                <a:cs typeface="Times New Roman" panose="02020603050405020304" pitchFamily="18" charset="0"/>
              </a:rPr>
              <a:t>因為他們</a:t>
            </a:r>
            <a:r>
              <a:rPr lang="zh-TW" altLang="zh-HK" sz="2200" kern="100" dirty="0">
                <a:solidFill>
                  <a:srgbClr val="FF0000"/>
                </a:solidFill>
                <a:latin typeface="+mn-ea"/>
                <a:cs typeface="Times New Roman" panose="02020603050405020304" pitchFamily="18" charset="0"/>
              </a:rPr>
              <a:t>（</a:t>
            </a:r>
            <a:r>
              <a:rPr lang="zh-HK" altLang="zh-HK" sz="2200" kern="100" dirty="0">
                <a:solidFill>
                  <a:srgbClr val="FF0000"/>
                </a:solidFill>
                <a:latin typeface="+mn-ea"/>
                <a:cs typeface="Times New Roman" panose="02020603050405020304" pitchFamily="18" charset="0"/>
              </a:rPr>
              <a:t>貸款人</a:t>
            </a:r>
            <a:r>
              <a:rPr lang="zh-TW" altLang="zh-HK" sz="2200" kern="100" dirty="0">
                <a:solidFill>
                  <a:srgbClr val="FF0000"/>
                </a:solidFill>
                <a:latin typeface="+mn-ea"/>
                <a:cs typeface="Times New Roman" panose="02020603050405020304" pitchFamily="18" charset="0"/>
              </a:rPr>
              <a:t>）</a:t>
            </a:r>
            <a:r>
              <a:rPr lang="zh-HK" altLang="zh-HK" sz="2200" kern="100" dirty="0">
                <a:solidFill>
                  <a:srgbClr val="FF0000"/>
                </a:solidFill>
                <a:latin typeface="+mn-ea"/>
                <a:cs typeface="Times New Roman" panose="02020603050405020304" pitchFamily="18" charset="0"/>
              </a:rPr>
              <a:t>為了滿足即時消費</a:t>
            </a:r>
            <a:r>
              <a:rPr lang="zh-HK" altLang="zh-HK" sz="2200" kern="100" dirty="0" smtClean="0">
                <a:solidFill>
                  <a:srgbClr val="FF0000"/>
                </a:solidFill>
                <a:latin typeface="+mn-ea"/>
                <a:cs typeface="Times New Roman" panose="02020603050405020304" pitchFamily="18" charset="0"/>
              </a:rPr>
              <a:t>的需要，</a:t>
            </a:r>
            <a:r>
              <a:rPr lang="zh-HK" altLang="zh-HK" sz="2200" kern="100" dirty="0">
                <a:solidFill>
                  <a:srgbClr val="FF0000"/>
                </a:solidFill>
                <a:latin typeface="+mn-ea"/>
                <a:cs typeface="Times New Roman" panose="02020603050405020304" pitchFamily="18" charset="0"/>
              </a:rPr>
              <a:t>願意承擔借貸的代價。</a:t>
            </a:r>
            <a:endParaRPr lang="en-US" altLang="zh-HK" sz="2200" kern="100" dirty="0">
              <a:solidFill>
                <a:srgbClr val="FF0000"/>
              </a:solidFill>
              <a:latin typeface="+mn-ea"/>
              <a:cs typeface="Times New Roman" panose="02020603050405020304" pitchFamily="18" charset="0"/>
            </a:endParaRPr>
          </a:p>
          <a:p>
            <a:pPr marL="285750" indent="-285750">
              <a:buFont typeface="Arial" panose="020B0604020202020204" pitchFamily="34" charset="0"/>
              <a:buChar char="•"/>
            </a:pPr>
            <a:r>
              <a:rPr lang="zh-HK" altLang="zh-HK" sz="2200" kern="100" dirty="0">
                <a:solidFill>
                  <a:srgbClr val="FF0000"/>
                </a:solidFill>
                <a:latin typeface="+mn-ea"/>
                <a:cs typeface="Times New Roman" panose="02020603050405020304" pitchFamily="18" charset="0"/>
              </a:rPr>
              <a:t>貸款人只顧滿足即時消費的慾望，沒有考慮借貸的後果。</a:t>
            </a:r>
            <a:endParaRPr lang="en-US" altLang="zh-HK" sz="2200" kern="100" dirty="0">
              <a:solidFill>
                <a:srgbClr val="FF0000"/>
              </a:solidFill>
              <a:latin typeface="+mn-ea"/>
              <a:cs typeface="Times New Roman" panose="02020603050405020304" pitchFamily="18" charset="0"/>
            </a:endParaRPr>
          </a:p>
          <a:p>
            <a:pPr marL="285750" indent="-285750">
              <a:buFont typeface="Arial" panose="020B0604020202020204" pitchFamily="34" charset="0"/>
              <a:buChar char="•"/>
            </a:pPr>
            <a:r>
              <a:rPr lang="zh-HK" altLang="zh-HK" sz="2200" kern="100" dirty="0">
                <a:solidFill>
                  <a:srgbClr val="FF0000"/>
                </a:solidFill>
                <a:latin typeface="+mn-ea"/>
                <a:cs typeface="Times New Roman" panose="02020603050405020304" pitchFamily="18" charset="0"/>
              </a:rPr>
              <a:t>貸款人未能一次過付出大筆金錢（例如：購置物業），需要借貸並以分期方式逐步還款。</a:t>
            </a:r>
            <a:endParaRPr lang="en-US" altLang="zh-HK" sz="2200" kern="100" dirty="0">
              <a:solidFill>
                <a:srgbClr val="FF0000"/>
              </a:solidFill>
              <a:latin typeface="+mn-ea"/>
              <a:cs typeface="Times New Roman" panose="02020603050405020304" pitchFamily="18" charset="0"/>
            </a:endParaRPr>
          </a:p>
          <a:p>
            <a:pPr marL="285750" indent="-285750">
              <a:buFont typeface="Arial" panose="020B0604020202020204" pitchFamily="34" charset="0"/>
              <a:buChar char="•"/>
            </a:pPr>
            <a:r>
              <a:rPr lang="zh-HK" altLang="zh-HK" sz="2200" kern="100" dirty="0" smtClean="0">
                <a:solidFill>
                  <a:srgbClr val="FF0000"/>
                </a:solidFill>
                <a:latin typeface="+mn-ea"/>
                <a:cs typeface="Times New Roman" panose="02020603050405020304" pitchFamily="18" charset="0"/>
              </a:rPr>
              <a:t>受</a:t>
            </a:r>
            <a:r>
              <a:rPr lang="zh-TW" altLang="en-US" sz="2200" kern="100" dirty="0" smtClean="0">
                <a:solidFill>
                  <a:srgbClr val="FF0000"/>
                </a:solidFill>
                <a:latin typeface="+mn-ea"/>
                <a:cs typeface="Times New Roman" panose="02020603050405020304" pitchFamily="18" charset="0"/>
              </a:rPr>
              <a:t>貸款相關的</a:t>
            </a:r>
            <a:r>
              <a:rPr lang="zh-HK" altLang="zh-HK" sz="2200" kern="100" dirty="0" smtClean="0">
                <a:solidFill>
                  <a:srgbClr val="FF0000"/>
                </a:solidFill>
                <a:latin typeface="+mn-ea"/>
                <a:cs typeface="Times New Roman" panose="02020603050405020304" pitchFamily="18" charset="0"/>
              </a:rPr>
              <a:t>廣告</a:t>
            </a:r>
            <a:r>
              <a:rPr lang="zh-HK" altLang="zh-HK" sz="2200" kern="100" dirty="0">
                <a:solidFill>
                  <a:srgbClr val="FF0000"/>
                </a:solidFill>
                <a:latin typeface="+mn-ea"/>
                <a:cs typeface="Times New Roman" panose="02020603050405020304" pitchFamily="18" charset="0"/>
              </a:rPr>
              <a:t>影響，貸款</a:t>
            </a:r>
            <a:r>
              <a:rPr lang="zh-HK" altLang="zh-HK" sz="2200" kern="100" dirty="0" smtClean="0">
                <a:solidFill>
                  <a:srgbClr val="FF0000"/>
                </a:solidFill>
                <a:latin typeface="+mn-ea"/>
                <a:cs typeface="Times New Roman" panose="02020603050405020304" pitchFamily="18" charset="0"/>
              </a:rPr>
              <a:t>者</a:t>
            </a:r>
            <a:r>
              <a:rPr lang="zh-TW" altLang="en-US" sz="2200" kern="100" dirty="0" smtClean="0">
                <a:solidFill>
                  <a:srgbClr val="FF0000"/>
                </a:solidFill>
                <a:latin typeface="+mn-ea"/>
                <a:cs typeface="Times New Roman" panose="02020603050405020304" pitchFamily="18" charset="0"/>
              </a:rPr>
              <a:t>認</a:t>
            </a:r>
            <a:r>
              <a:rPr lang="zh-HK" altLang="zh-HK" sz="2200" kern="100" dirty="0" smtClean="0">
                <a:solidFill>
                  <a:srgbClr val="FF0000"/>
                </a:solidFill>
                <a:latin typeface="+mn-ea"/>
                <a:cs typeface="Times New Roman" panose="02020603050405020304" pitchFamily="18" charset="0"/>
              </a:rPr>
              <a:t>為</a:t>
            </a:r>
            <a:r>
              <a:rPr lang="zh-HK" altLang="zh-HK" sz="2200" kern="100" dirty="0">
                <a:solidFill>
                  <a:srgbClr val="FF0000"/>
                </a:solidFill>
                <a:latin typeface="+mn-ea"/>
                <a:cs typeface="Times New Roman" panose="02020603050405020304" pitchFamily="18" charset="0"/>
              </a:rPr>
              <a:t>借貸利率不高</a:t>
            </a:r>
            <a:r>
              <a:rPr lang="zh-HK" altLang="zh-HK" sz="2200" kern="100" dirty="0" smtClean="0">
                <a:solidFill>
                  <a:srgbClr val="FF0000"/>
                </a:solidFill>
                <a:latin typeface="+mn-ea"/>
                <a:cs typeface="Times New Roman" panose="02020603050405020304" pitchFamily="18" charset="0"/>
              </a:rPr>
              <a:t>，</a:t>
            </a:r>
            <a:r>
              <a:rPr lang="zh-TW" altLang="en-US" sz="2200" kern="100" dirty="0" smtClean="0">
                <a:solidFill>
                  <a:srgbClr val="FF0000"/>
                </a:solidFill>
                <a:latin typeface="+mn-ea"/>
                <a:cs typeface="Times New Roman" panose="02020603050405020304" pitchFamily="18" charset="0"/>
              </a:rPr>
              <a:t>並</a:t>
            </a:r>
            <a:r>
              <a:rPr lang="zh-HK" altLang="zh-HK" sz="2200" kern="100" dirty="0" smtClean="0">
                <a:solidFill>
                  <a:srgbClr val="FF0000"/>
                </a:solidFill>
                <a:latin typeface="+mn-ea"/>
                <a:cs typeface="Times New Roman" panose="02020603050405020304" pitchFamily="18" charset="0"/>
              </a:rPr>
              <a:t>有</a:t>
            </a:r>
            <a:r>
              <a:rPr lang="zh-TW" altLang="en-US" sz="2200" kern="100" dirty="0" smtClean="0">
                <a:solidFill>
                  <a:srgbClr val="FF0000"/>
                </a:solidFill>
                <a:latin typeface="+mn-ea"/>
                <a:cs typeface="Times New Roman" panose="02020603050405020304" pitchFamily="18" charset="0"/>
              </a:rPr>
              <a:t>足夠</a:t>
            </a:r>
            <a:r>
              <a:rPr lang="zh-HK" altLang="zh-HK" sz="2200" kern="100" dirty="0" smtClean="0">
                <a:solidFill>
                  <a:srgbClr val="FF0000"/>
                </a:solidFill>
                <a:latin typeface="+mn-ea"/>
                <a:cs typeface="Times New Roman" panose="02020603050405020304" pitchFamily="18" charset="0"/>
              </a:rPr>
              <a:t>能力償還</a:t>
            </a:r>
            <a:r>
              <a:rPr lang="zh-TW" altLang="en-US" sz="2200" kern="100" dirty="0">
                <a:solidFill>
                  <a:srgbClr val="FF0000"/>
                </a:solidFill>
                <a:latin typeface="+mn-ea"/>
                <a:cs typeface="Times New Roman" panose="02020603050405020304" pitchFamily="18" charset="0"/>
              </a:rPr>
              <a:t>貸</a:t>
            </a:r>
            <a:r>
              <a:rPr lang="zh-TW" altLang="en-US" sz="2200" kern="100" dirty="0" smtClean="0">
                <a:solidFill>
                  <a:srgbClr val="FF0000"/>
                </a:solidFill>
                <a:latin typeface="+mn-ea"/>
                <a:cs typeface="Times New Roman" panose="02020603050405020304" pitchFamily="18" charset="0"/>
              </a:rPr>
              <a:t>款</a:t>
            </a:r>
            <a:r>
              <a:rPr lang="zh-HK" altLang="zh-HK" sz="2200" kern="100" dirty="0" smtClean="0">
                <a:solidFill>
                  <a:srgbClr val="FF0000"/>
                </a:solidFill>
                <a:latin typeface="+mn-ea"/>
                <a:cs typeface="Times New Roman" panose="02020603050405020304" pitchFamily="18" charset="0"/>
              </a:rPr>
              <a:t>。</a:t>
            </a:r>
            <a:endParaRPr lang="zh-HK" altLang="en-US" sz="2200" kern="100" dirty="0">
              <a:solidFill>
                <a:srgbClr val="FF0000"/>
              </a:solidFill>
              <a:latin typeface="+mn-ea"/>
              <a:cs typeface="Times New Roman" panose="02020603050405020304" pitchFamily="18" charset="0"/>
            </a:endParaRPr>
          </a:p>
        </p:txBody>
      </p:sp>
      <p:sp>
        <p:nvSpPr>
          <p:cNvPr id="5" name="矩形 4"/>
          <p:cNvSpPr/>
          <p:nvPr/>
        </p:nvSpPr>
        <p:spPr>
          <a:xfrm>
            <a:off x="2178510" y="4873112"/>
            <a:ext cx="6258907" cy="1107996"/>
          </a:xfrm>
          <a:prstGeom prst="rect">
            <a:avLst/>
          </a:prstGeom>
        </p:spPr>
        <p:txBody>
          <a:bodyPr wrap="square">
            <a:spAutoFit/>
          </a:bodyPr>
          <a:lstStyle/>
          <a:p>
            <a:r>
              <a:rPr lang="zh-HK" altLang="zh-HK" sz="2200" kern="100" dirty="0">
                <a:solidFill>
                  <a:srgbClr val="FF0000"/>
                </a:solidFill>
                <a:latin typeface="+mn-ea"/>
                <a:cs typeface="Times New Roman" panose="02020603050405020304" pitchFamily="18" charset="0"/>
              </a:rPr>
              <a:t>參考答案：</a:t>
            </a:r>
            <a:endParaRPr lang="zh-TW" altLang="zh-HK" sz="2200" kern="100" dirty="0">
              <a:solidFill>
                <a:srgbClr val="FF0000"/>
              </a:solidFill>
              <a:latin typeface="+mn-ea"/>
              <a:cs typeface="Times New Roman" panose="02020603050405020304" pitchFamily="18" charset="0"/>
            </a:endParaRPr>
          </a:p>
          <a:p>
            <a:r>
              <a:rPr lang="zh-HK" altLang="zh-HK" sz="2200" kern="100" dirty="0" smtClean="0">
                <a:solidFill>
                  <a:srgbClr val="FF0000"/>
                </a:solidFill>
                <a:latin typeface="+mn-ea"/>
                <a:cs typeface="Times New Roman" panose="02020603050405020304" pitchFamily="18" charset="0"/>
              </a:rPr>
              <a:t>在</a:t>
            </a:r>
            <a:r>
              <a:rPr lang="zh-HK" altLang="zh-HK" sz="2200" kern="100" dirty="0">
                <a:solidFill>
                  <a:srgbClr val="FF0000"/>
                </a:solidFill>
                <a:latin typeface="+mn-ea"/>
                <a:cs typeface="Times New Roman" panose="02020603050405020304" pitchFamily="18" charset="0"/>
              </a:rPr>
              <a:t>申請借貸前，應衡量即時消費的</a:t>
            </a:r>
            <a:r>
              <a:rPr lang="zh-HK" altLang="zh-HK" sz="2200" kern="100" dirty="0" smtClean="0">
                <a:solidFill>
                  <a:srgbClr val="FF0000"/>
                </a:solidFill>
                <a:latin typeface="+mn-ea"/>
                <a:cs typeface="Times New Roman" panose="02020603050405020304" pitchFamily="18" charset="0"/>
              </a:rPr>
              <a:t>需要</a:t>
            </a:r>
            <a:r>
              <a:rPr lang="zh-TW" altLang="en-US" sz="2200" kern="100" dirty="0" smtClean="0">
                <a:solidFill>
                  <a:srgbClr val="FF0000"/>
                </a:solidFill>
                <a:latin typeface="+mn-ea"/>
                <a:cs typeface="Times New Roman" panose="02020603050405020304" pitchFamily="18" charset="0"/>
              </a:rPr>
              <a:t>，以</a:t>
            </a:r>
            <a:r>
              <a:rPr lang="zh-HK" altLang="zh-HK" sz="2200" kern="100" dirty="0" smtClean="0">
                <a:solidFill>
                  <a:srgbClr val="FF0000"/>
                </a:solidFill>
                <a:latin typeface="+mn-ea"/>
                <a:cs typeface="Times New Roman" panose="02020603050405020304" pitchFamily="18" charset="0"/>
              </a:rPr>
              <a:t>及</a:t>
            </a:r>
            <a:r>
              <a:rPr lang="zh-HK" altLang="zh-HK" sz="2200" kern="100" dirty="0">
                <a:solidFill>
                  <a:srgbClr val="FF0000"/>
                </a:solidFill>
                <a:latin typeface="+mn-ea"/>
                <a:cs typeface="Times New Roman" panose="02020603050405020304" pitchFamily="18" charset="0"/>
              </a:rPr>
              <a:t>是否能夠負擔最終的利息和本金。</a:t>
            </a:r>
            <a:endParaRPr lang="zh-HK" altLang="en-US" sz="2200" dirty="0">
              <a:latin typeface="+mn-ea"/>
            </a:endParaRPr>
          </a:p>
        </p:txBody>
      </p:sp>
      <p:sp>
        <p:nvSpPr>
          <p:cNvPr id="2" name="Slide Number Placeholder 1"/>
          <p:cNvSpPr>
            <a:spLocks noGrp="1"/>
          </p:cNvSpPr>
          <p:nvPr>
            <p:ph type="sldNum" sz="quarter" idx="12"/>
          </p:nvPr>
        </p:nvSpPr>
        <p:spPr/>
        <p:txBody>
          <a:bodyPr/>
          <a:lstStyle/>
          <a:p>
            <a:fld id="{D57F1E4F-1CFF-5643-939E-217C01CDF565}" type="slidenum">
              <a:rPr lang="en-US" smtClean="0"/>
              <a:pPr/>
              <a:t>15</a:t>
            </a:fld>
            <a:endParaRPr lang="en-US" dirty="0"/>
          </a:p>
        </p:txBody>
      </p:sp>
    </p:spTree>
    <p:extLst>
      <p:ext uri="{BB962C8B-B14F-4D97-AF65-F5344CB8AC3E}">
        <p14:creationId xmlns:p14="http://schemas.microsoft.com/office/powerpoint/2010/main" val="2191003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6208" y="2606914"/>
            <a:ext cx="6589199" cy="1280890"/>
          </a:xfrm>
        </p:spPr>
        <p:txBody>
          <a:bodyPr>
            <a:normAutofit/>
          </a:bodyPr>
          <a:lstStyle/>
          <a:p>
            <a:r>
              <a:rPr lang="zh-TW" altLang="en-US" b="1" dirty="0" smtClean="0">
                <a:solidFill>
                  <a:srgbClr val="0070C0"/>
                </a:solidFill>
                <a:latin typeface="+mn-ea"/>
                <a:ea typeface="+mn-ea"/>
              </a:rPr>
              <a:t>信用卡透支的雪球效應</a:t>
            </a:r>
            <a:r>
              <a:rPr lang="zh-TW" altLang="en-US" b="1" dirty="0">
                <a:solidFill>
                  <a:srgbClr val="0070C0"/>
                </a:solidFill>
                <a:latin typeface="+mn-ea"/>
                <a:ea typeface="+mn-ea"/>
              </a:rPr>
              <a:t/>
            </a:r>
            <a:br>
              <a:rPr lang="zh-TW" altLang="en-US" b="1" dirty="0">
                <a:solidFill>
                  <a:srgbClr val="0070C0"/>
                </a:solidFill>
                <a:latin typeface="+mn-ea"/>
                <a:ea typeface="+mn-ea"/>
              </a:rPr>
            </a:br>
            <a:endParaRPr lang="en-US" b="1" dirty="0">
              <a:solidFill>
                <a:srgbClr val="0070C0"/>
              </a:solidFill>
              <a:latin typeface="+mn-ea"/>
              <a:ea typeface="+mn-ea"/>
            </a:endParaRPr>
          </a:p>
        </p:txBody>
      </p:sp>
      <p:sp>
        <p:nvSpPr>
          <p:cNvPr id="3" name="Slide Number Placeholder 2"/>
          <p:cNvSpPr>
            <a:spLocks noGrp="1"/>
          </p:cNvSpPr>
          <p:nvPr>
            <p:ph type="sldNum" sz="quarter" idx="12"/>
          </p:nvPr>
        </p:nvSpPr>
        <p:spPr/>
        <p:txBody>
          <a:bodyPr/>
          <a:lstStyle/>
          <a:p>
            <a:fld id="{D57F1E4F-1CFF-5643-939E-217C01CDF565}" type="slidenum">
              <a:rPr lang="en-US" smtClean="0"/>
              <a:pPr/>
              <a:t>16</a:t>
            </a:fld>
            <a:endParaRPr lang="en-US" dirty="0"/>
          </a:p>
        </p:txBody>
      </p:sp>
    </p:spTree>
    <p:extLst>
      <p:ext uri="{BB962C8B-B14F-4D97-AF65-F5344CB8AC3E}">
        <p14:creationId xmlns:p14="http://schemas.microsoft.com/office/powerpoint/2010/main" val="26211014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5945" y="240566"/>
            <a:ext cx="6589199" cy="729779"/>
          </a:xfrm>
        </p:spPr>
        <p:txBody>
          <a:bodyPr>
            <a:normAutofit fontScale="90000"/>
          </a:bodyPr>
          <a:lstStyle/>
          <a:p>
            <a:r>
              <a:rPr lang="zh-TW" altLang="en-US" b="1" dirty="0" smtClean="0">
                <a:solidFill>
                  <a:srgbClr val="0070C0"/>
                </a:solidFill>
                <a:latin typeface="+mn-ea"/>
                <a:ea typeface="+mn-ea"/>
              </a:rPr>
              <a:t>信用卡消費簽賬和現金透支的分別</a:t>
            </a:r>
            <a:endParaRPr lang="en-US" b="1" dirty="0">
              <a:solidFill>
                <a:srgbClr val="0070C0"/>
              </a:solidFill>
              <a:latin typeface="+mn-ea"/>
              <a:ea typeface="+mn-ea"/>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pPr/>
              <a:t>17</a:t>
            </a:fld>
            <a:endParaRPr lang="en-US" dirty="0"/>
          </a:p>
        </p:txBody>
      </p:sp>
      <p:graphicFrame>
        <p:nvGraphicFramePr>
          <p:cNvPr id="6" name="表格 5"/>
          <p:cNvGraphicFramePr>
            <a:graphicFrameLocks noGrp="1"/>
          </p:cNvGraphicFramePr>
          <p:nvPr>
            <p:extLst>
              <p:ext uri="{D42A27DB-BD31-4B8C-83A1-F6EECF244321}">
                <p14:modId xmlns:p14="http://schemas.microsoft.com/office/powerpoint/2010/main" val="1763564258"/>
              </p:ext>
            </p:extLst>
          </p:nvPr>
        </p:nvGraphicFramePr>
        <p:xfrm>
          <a:off x="1083991" y="970345"/>
          <a:ext cx="7797248" cy="4297680"/>
        </p:xfrm>
        <a:graphic>
          <a:graphicData uri="http://schemas.openxmlformats.org/drawingml/2006/table">
            <a:tbl>
              <a:tblPr firstRow="1" bandRow="1">
                <a:tableStyleId>{5C22544A-7EE6-4342-B048-85BDC9FD1C3A}</a:tableStyleId>
              </a:tblPr>
              <a:tblGrid>
                <a:gridCol w="996735">
                  <a:extLst>
                    <a:ext uri="{9D8B030D-6E8A-4147-A177-3AD203B41FA5}">
                      <a16:colId xmlns:a16="http://schemas.microsoft.com/office/drawing/2014/main" val="104086981"/>
                    </a:ext>
                  </a:extLst>
                </a:gridCol>
                <a:gridCol w="3205977">
                  <a:extLst>
                    <a:ext uri="{9D8B030D-6E8A-4147-A177-3AD203B41FA5}">
                      <a16:colId xmlns:a16="http://schemas.microsoft.com/office/drawing/2014/main" val="634389235"/>
                    </a:ext>
                  </a:extLst>
                </a:gridCol>
                <a:gridCol w="3594536">
                  <a:extLst>
                    <a:ext uri="{9D8B030D-6E8A-4147-A177-3AD203B41FA5}">
                      <a16:colId xmlns:a16="http://schemas.microsoft.com/office/drawing/2014/main" val="3221915004"/>
                    </a:ext>
                  </a:extLst>
                </a:gridCol>
              </a:tblGrid>
              <a:tr h="370840">
                <a:tc>
                  <a:txBody>
                    <a:bodyPr/>
                    <a:lstStyle/>
                    <a:p>
                      <a:pPr marL="0" algn="l" defTabSz="457200" rtl="0" eaLnBrk="1" latinLnBrk="0" hangingPunct="1"/>
                      <a:endParaRPr lang="zh-HK" altLang="en-US" sz="2200" b="1" kern="1200" dirty="0">
                        <a:solidFill>
                          <a:schemeClr val="lt1"/>
                        </a:solidFill>
                        <a:latin typeface="+mn-lt"/>
                        <a:ea typeface="+mn-ea"/>
                        <a:cs typeface="+mn-cs"/>
                      </a:endParaRPr>
                    </a:p>
                  </a:txBody>
                  <a:tcPr/>
                </a:tc>
                <a:tc>
                  <a:txBody>
                    <a:bodyPr/>
                    <a:lstStyle/>
                    <a:p>
                      <a:pPr marL="0" algn="ctr" defTabSz="457200" rtl="0" eaLnBrk="1" latinLnBrk="0" hangingPunct="1"/>
                      <a:r>
                        <a:rPr lang="zh-TW" altLang="en-US" sz="2200" b="1" kern="1200" dirty="0" smtClean="0">
                          <a:solidFill>
                            <a:schemeClr val="lt1"/>
                          </a:solidFill>
                          <a:latin typeface="+mn-lt"/>
                          <a:ea typeface="+mn-ea"/>
                          <a:cs typeface="+mn-cs"/>
                        </a:rPr>
                        <a:t>信用卡消費簽賬</a:t>
                      </a:r>
                      <a:endParaRPr lang="zh-HK" altLang="en-US" sz="2200" b="1" kern="1200" dirty="0">
                        <a:solidFill>
                          <a:schemeClr val="lt1"/>
                        </a:solidFill>
                        <a:latin typeface="+mn-lt"/>
                        <a:ea typeface="+mn-ea"/>
                        <a:cs typeface="+mn-cs"/>
                      </a:endParaRPr>
                    </a:p>
                  </a:txBody>
                  <a:tcPr/>
                </a:tc>
                <a:tc>
                  <a:txBody>
                    <a:bodyPr/>
                    <a:lstStyle/>
                    <a:p>
                      <a:pPr algn="ctr"/>
                      <a:r>
                        <a:rPr lang="zh-TW" altLang="en-US" sz="2200" dirty="0" smtClean="0"/>
                        <a:t>信用卡現金透支</a:t>
                      </a:r>
                      <a:endParaRPr lang="zh-HK" altLang="en-US" sz="2200" dirty="0"/>
                    </a:p>
                  </a:txBody>
                  <a:tcPr/>
                </a:tc>
                <a:extLst>
                  <a:ext uri="{0D108BD9-81ED-4DB2-BD59-A6C34878D82A}">
                    <a16:rowId xmlns:a16="http://schemas.microsoft.com/office/drawing/2014/main" val="3305107090"/>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zh-TW" altLang="en-US" sz="2200" kern="100" dirty="0" smtClean="0">
                          <a:latin typeface="+mn-ea"/>
                          <a:ea typeface="+mn-ea"/>
                          <a:cs typeface="Times New Roman" panose="02020603050405020304" pitchFamily="18" charset="0"/>
                        </a:rPr>
                        <a:t>是否借貸</a:t>
                      </a:r>
                      <a:r>
                        <a:rPr lang="en-US" altLang="zh-TW" sz="2200" kern="100" dirty="0" smtClean="0">
                          <a:latin typeface="+mn-ea"/>
                          <a:ea typeface="+mn-ea"/>
                          <a:cs typeface="Times New Roman" panose="02020603050405020304" pitchFamily="18" charset="0"/>
                        </a:rPr>
                        <a:t>?</a:t>
                      </a:r>
                      <a:endParaRPr lang="zh-TW" altLang="zh-HK" sz="2200" kern="100" dirty="0" smtClean="0">
                        <a:latin typeface="+mn-ea"/>
                        <a:ea typeface="+mn-ea"/>
                        <a:cs typeface="Times New Roman" panose="02020603050405020304" pitchFamily="18"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zh-HK" altLang="zh-HK" sz="2200" kern="100" dirty="0" smtClean="0">
                          <a:solidFill>
                            <a:srgbClr val="202122"/>
                          </a:solidFill>
                          <a:latin typeface="+mn-ea"/>
                          <a:ea typeface="+mn-ea"/>
                          <a:cs typeface="Arial" panose="020B0604020202020204" pitchFamily="34" charset="0"/>
                        </a:rPr>
                        <a:t>使用信用卡消費時</a:t>
                      </a:r>
                      <a:r>
                        <a:rPr lang="zh-TW" altLang="en-US" sz="2200" kern="100" dirty="0" smtClean="0">
                          <a:solidFill>
                            <a:srgbClr val="202122"/>
                          </a:solidFill>
                          <a:latin typeface="+mn-ea"/>
                          <a:ea typeface="+mn-ea"/>
                          <a:cs typeface="Arial" panose="020B0604020202020204" pitchFamily="34" charset="0"/>
                        </a:rPr>
                        <a:t>，銀行先行代你付款，之後你再行還款，所以亦可將之視作借貸</a:t>
                      </a:r>
                      <a:endParaRPr lang="zh-TW" altLang="zh-HK" sz="2200" kern="100" dirty="0" smtClean="0">
                        <a:solidFill>
                          <a:srgbClr val="202122"/>
                        </a:solidFill>
                        <a:latin typeface="+mn-ea"/>
                        <a:ea typeface="+mn-ea"/>
                        <a:cs typeface="Arial" panose="020B0604020202020204" pitchFamily="34" charset="0"/>
                      </a:endParaRPr>
                    </a:p>
                  </a:txBody>
                  <a:tcPr/>
                </a:tc>
                <a:tc>
                  <a:txBody>
                    <a:bodyPr/>
                    <a:lstStyle/>
                    <a:p>
                      <a:pPr algn="just"/>
                      <a:r>
                        <a:rPr lang="zh-TW" altLang="en-US" sz="2200" b="0" kern="100" dirty="0" smtClean="0">
                          <a:solidFill>
                            <a:srgbClr val="202122"/>
                          </a:solidFill>
                          <a:latin typeface="+mn-ea"/>
                          <a:ea typeface="+mn-ea"/>
                          <a:cs typeface="Arial" panose="020B0604020202020204" pitchFamily="34" charset="0"/>
                        </a:rPr>
                        <a:t>一般而言，信用卡主可直接</a:t>
                      </a:r>
                      <a:r>
                        <a:rPr lang="zh-TW" altLang="en-US" sz="2200" b="1" kern="100" dirty="0" smtClean="0">
                          <a:solidFill>
                            <a:srgbClr val="0070C0"/>
                          </a:solidFill>
                          <a:latin typeface="+mn-ea"/>
                          <a:ea typeface="+mn-ea"/>
                          <a:cs typeface="Arial" panose="020B0604020202020204" pitchFamily="34" charset="0"/>
                        </a:rPr>
                        <a:t>在櫃員機提取現金或以其他轉賬方式動用信用限額內的現金</a:t>
                      </a:r>
                      <a:r>
                        <a:rPr lang="zh-TW" altLang="en-US" sz="2200" b="0" kern="100" dirty="0" smtClean="0">
                          <a:solidFill>
                            <a:schemeClr val="tx1"/>
                          </a:solidFill>
                          <a:latin typeface="+mn-ea"/>
                          <a:ea typeface="+mn-ea"/>
                          <a:cs typeface="Arial" panose="020B0604020202020204" pitchFamily="34" charset="0"/>
                        </a:rPr>
                        <a:t>，這</a:t>
                      </a:r>
                      <a:r>
                        <a:rPr lang="zh-TW" altLang="en-US" sz="2200" b="0" kern="100" dirty="0" smtClean="0">
                          <a:solidFill>
                            <a:srgbClr val="202122"/>
                          </a:solidFill>
                          <a:latin typeface="+mn-ea"/>
                          <a:ea typeface="+mn-ea"/>
                          <a:cs typeface="Arial" panose="020B0604020202020204" pitchFamily="34" charset="0"/>
                        </a:rPr>
                        <a:t>是一種便利但</a:t>
                      </a:r>
                      <a:r>
                        <a:rPr lang="zh-TW" altLang="en-US" sz="2200" b="1" kern="100" dirty="0" smtClean="0">
                          <a:solidFill>
                            <a:srgbClr val="0070C0"/>
                          </a:solidFill>
                          <a:latin typeface="+mn-ea"/>
                          <a:ea typeface="+mn-ea"/>
                          <a:cs typeface="Arial" panose="020B0604020202020204" pitchFamily="34" charset="0"/>
                        </a:rPr>
                        <a:t>相當昂貴</a:t>
                      </a:r>
                      <a:r>
                        <a:rPr lang="zh-TW" altLang="en-US" sz="2200" b="0" kern="100" dirty="0" smtClean="0">
                          <a:solidFill>
                            <a:srgbClr val="202122"/>
                          </a:solidFill>
                          <a:latin typeface="+mn-ea"/>
                          <a:ea typeface="+mn-ea"/>
                          <a:cs typeface="Arial" panose="020B0604020202020204" pitchFamily="34" charset="0"/>
                        </a:rPr>
                        <a:t>的借貸方法</a:t>
                      </a:r>
                      <a:endParaRPr lang="en-US" altLang="zh-TW" sz="2200" b="0" kern="100" dirty="0" smtClean="0">
                        <a:solidFill>
                          <a:srgbClr val="202122"/>
                        </a:solidFill>
                        <a:latin typeface="+mn-ea"/>
                        <a:ea typeface="+mn-ea"/>
                        <a:cs typeface="Arial" panose="020B0604020202020204" pitchFamily="34" charset="0"/>
                      </a:endParaRPr>
                    </a:p>
                  </a:txBody>
                  <a:tcPr/>
                </a:tc>
                <a:extLst>
                  <a:ext uri="{0D108BD9-81ED-4DB2-BD59-A6C34878D82A}">
                    <a16:rowId xmlns:a16="http://schemas.microsoft.com/office/drawing/2014/main" val="3576978078"/>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zh-TW" altLang="en-US" sz="2200" kern="100" dirty="0" smtClean="0">
                          <a:latin typeface="+mn-ea"/>
                          <a:ea typeface="+mn-ea"/>
                          <a:cs typeface="Times New Roman" panose="02020603050405020304" pitchFamily="18" charset="0"/>
                        </a:rPr>
                        <a:t>利息</a:t>
                      </a:r>
                      <a:endParaRPr lang="zh-TW" altLang="zh-HK" sz="2200" kern="100" dirty="0" smtClean="0">
                        <a:latin typeface="+mn-ea"/>
                        <a:ea typeface="+mn-ea"/>
                        <a:cs typeface="Times New Roman" panose="02020603050405020304" pitchFamily="18" charset="0"/>
                      </a:endParaRPr>
                    </a:p>
                  </a:txBody>
                  <a:tcPr/>
                </a:tc>
                <a:tc>
                  <a:txBody>
                    <a:bodyPr/>
                    <a:lstStyle/>
                    <a:p>
                      <a:pPr marL="342900" marR="0" lvl="0" indent="-342900" algn="l" defTabSz="457200" rtl="0" eaLnBrk="1" fontAlgn="auto" latinLnBrk="1" hangingPunct="1">
                        <a:lnSpc>
                          <a:spcPct val="100000"/>
                        </a:lnSpc>
                        <a:spcBef>
                          <a:spcPts val="0"/>
                        </a:spcBef>
                        <a:spcAft>
                          <a:spcPts val="0"/>
                        </a:spcAft>
                        <a:buClrTx/>
                        <a:buSzTx/>
                        <a:buFont typeface="Arial" panose="020B0604020202020204" pitchFamily="34" charset="0"/>
                        <a:buChar char="•"/>
                        <a:tabLst/>
                        <a:defRPr/>
                      </a:pPr>
                      <a:r>
                        <a:rPr lang="zh-HK" altLang="zh-HK" sz="2200" kern="100" dirty="0" smtClean="0">
                          <a:solidFill>
                            <a:srgbClr val="202122"/>
                          </a:solidFill>
                          <a:latin typeface="+mn-ea"/>
                          <a:ea typeface="+mn-ea"/>
                          <a:cs typeface="Arial" panose="020B0604020202020204" pitchFamily="34" charset="0"/>
                        </a:rPr>
                        <a:t>如果</a:t>
                      </a:r>
                      <a:r>
                        <a:rPr lang="zh-TW" altLang="zh-HK" sz="2200" kern="100" dirty="0" smtClean="0">
                          <a:solidFill>
                            <a:srgbClr val="202122"/>
                          </a:solidFill>
                          <a:latin typeface="+mn-ea"/>
                          <a:ea typeface="+mn-ea"/>
                          <a:cs typeface="Arial" panose="020B0604020202020204" pitchFamily="34" charset="0"/>
                        </a:rPr>
                        <a:t>在</a:t>
                      </a:r>
                      <a:r>
                        <a:rPr lang="zh-TW" altLang="zh-HK" sz="2200" kern="100" dirty="0" smtClean="0">
                          <a:latin typeface="+mn-ea"/>
                          <a:ea typeface="+mn-ea"/>
                          <a:cs typeface="Times New Roman" panose="02020603050405020304" pitchFamily="18" charset="0"/>
                        </a:rPr>
                        <a:t>帳單到期日或之前還清款項就不用</a:t>
                      </a:r>
                      <a:r>
                        <a:rPr lang="zh-TW" altLang="en-US" sz="2200" kern="100" dirty="0" smtClean="0">
                          <a:latin typeface="+mn-ea"/>
                          <a:ea typeface="+mn-ea"/>
                          <a:cs typeface="Times New Roman" panose="02020603050405020304" pitchFamily="18" charset="0"/>
                        </a:rPr>
                        <a:t>繳付</a:t>
                      </a:r>
                      <a:r>
                        <a:rPr lang="zh-TW" altLang="zh-HK" sz="2200" kern="100" dirty="0" smtClean="0">
                          <a:latin typeface="+mn-ea"/>
                          <a:ea typeface="+mn-ea"/>
                          <a:cs typeface="Times New Roman" panose="02020603050405020304" pitchFamily="18" charset="0"/>
                        </a:rPr>
                        <a:t>利息</a:t>
                      </a:r>
                      <a:r>
                        <a:rPr lang="zh-TW" altLang="en-US" sz="2200" kern="100" dirty="0" smtClean="0">
                          <a:latin typeface="+mn-ea"/>
                          <a:ea typeface="+mn-ea"/>
                          <a:cs typeface="Times New Roman" panose="02020603050405020304" pitchFamily="18" charset="0"/>
                        </a:rPr>
                        <a:t>；</a:t>
                      </a:r>
                      <a:endParaRPr lang="en-US" altLang="zh-TW" sz="2200" kern="100" dirty="0" smtClean="0">
                        <a:latin typeface="+mn-ea"/>
                        <a:ea typeface="+mn-ea"/>
                        <a:cs typeface="Times New Roman" panose="02020603050405020304" pitchFamily="18" charset="0"/>
                      </a:endParaRPr>
                    </a:p>
                    <a:p>
                      <a:pPr marL="342900" marR="0" lvl="0" indent="-342900" algn="l" defTabSz="457200" rtl="0" eaLnBrk="1" fontAlgn="auto" latinLnBrk="1" hangingPunct="1">
                        <a:lnSpc>
                          <a:spcPct val="100000"/>
                        </a:lnSpc>
                        <a:spcBef>
                          <a:spcPts val="0"/>
                        </a:spcBef>
                        <a:spcAft>
                          <a:spcPts val="0"/>
                        </a:spcAft>
                        <a:buClrTx/>
                        <a:buSzTx/>
                        <a:buFont typeface="Arial" panose="020B0604020202020204" pitchFamily="34" charset="0"/>
                        <a:buChar char="•"/>
                        <a:tabLst/>
                        <a:defRPr/>
                      </a:pPr>
                      <a:r>
                        <a:rPr lang="zh-HK" altLang="zh-HK" sz="2200" kern="100" dirty="0" smtClean="0">
                          <a:solidFill>
                            <a:srgbClr val="202122"/>
                          </a:solidFill>
                          <a:latin typeface="+mn-ea"/>
                          <a:ea typeface="+mn-ea"/>
                          <a:cs typeface="Arial" panose="020B0604020202020204" pitchFamily="34" charset="0"/>
                        </a:rPr>
                        <a:t>如</a:t>
                      </a:r>
                      <a:r>
                        <a:rPr lang="zh-HK" altLang="zh-HK" sz="2200" b="1" kern="100" dirty="0" smtClean="0">
                          <a:solidFill>
                            <a:srgbClr val="0070C0"/>
                          </a:solidFill>
                          <a:latin typeface="+mn-ea"/>
                          <a:ea typeface="+mn-ea"/>
                          <a:cs typeface="Arial" panose="020B0604020202020204" pitchFamily="34" charset="0"/>
                        </a:rPr>
                        <a:t>過期還款</a:t>
                      </a:r>
                      <a:r>
                        <a:rPr lang="zh-HK" altLang="zh-HK" sz="2200" kern="100" dirty="0" smtClean="0">
                          <a:solidFill>
                            <a:srgbClr val="202122"/>
                          </a:solidFill>
                          <a:latin typeface="+mn-ea"/>
                          <a:ea typeface="+mn-ea"/>
                          <a:cs typeface="Arial" panose="020B0604020202020204" pitchFamily="34" charset="0"/>
                        </a:rPr>
                        <a:t>便需要支付</a:t>
                      </a:r>
                      <a:r>
                        <a:rPr lang="zh-TW" altLang="en-US" sz="2200" b="1" kern="100" dirty="0" smtClean="0">
                          <a:solidFill>
                            <a:srgbClr val="0070C0"/>
                          </a:solidFill>
                          <a:latin typeface="+mn-ea"/>
                          <a:ea typeface="+mn-ea"/>
                          <a:cs typeface="Arial" panose="020B0604020202020204" pitchFamily="34" charset="0"/>
                        </a:rPr>
                        <a:t>年</a:t>
                      </a:r>
                      <a:r>
                        <a:rPr lang="zh-HK" altLang="zh-HK" sz="2200" b="1" kern="100" dirty="0" smtClean="0">
                          <a:solidFill>
                            <a:srgbClr val="0070C0"/>
                          </a:solidFill>
                          <a:latin typeface="+mn-ea"/>
                          <a:ea typeface="+mn-ea"/>
                          <a:cs typeface="Arial" panose="020B0604020202020204" pitchFamily="34" charset="0"/>
                        </a:rPr>
                        <a:t>利率高達</a:t>
                      </a:r>
                      <a:r>
                        <a:rPr lang="en-US" altLang="zh-HK" sz="2200" b="1" kern="100" dirty="0" smtClean="0">
                          <a:solidFill>
                            <a:srgbClr val="0070C0"/>
                          </a:solidFill>
                          <a:latin typeface="+mn-ea"/>
                          <a:ea typeface="+mn-ea"/>
                          <a:cs typeface="Times New Roman" panose="02020603050405020304" pitchFamily="18" charset="0"/>
                        </a:rPr>
                        <a:t>30</a:t>
                      </a:r>
                      <a:r>
                        <a:rPr lang="zh-TW" altLang="en-US" sz="2200" b="1" kern="100" dirty="0" smtClean="0">
                          <a:solidFill>
                            <a:srgbClr val="0070C0"/>
                          </a:solidFill>
                          <a:latin typeface="+mn-ea"/>
                          <a:ea typeface="+mn-ea"/>
                          <a:cs typeface="Arial" panose="020B0604020202020204" pitchFamily="34" charset="0"/>
                        </a:rPr>
                        <a:t>％或以上</a:t>
                      </a:r>
                      <a:r>
                        <a:rPr lang="zh-HK" altLang="zh-HK" sz="2200" kern="100" dirty="0" smtClean="0">
                          <a:solidFill>
                            <a:srgbClr val="202122"/>
                          </a:solidFill>
                          <a:latin typeface="+mn-ea"/>
                          <a:ea typeface="+mn-ea"/>
                          <a:cs typeface="Arial" panose="020B0604020202020204" pitchFamily="34" charset="0"/>
                        </a:rPr>
                        <a:t>的利息</a:t>
                      </a:r>
                      <a:endParaRPr lang="zh-TW" altLang="zh-HK" sz="2200" kern="100" dirty="0" smtClean="0">
                        <a:latin typeface="+mn-ea"/>
                        <a:ea typeface="+mn-ea"/>
                        <a:cs typeface="Times New Roman" panose="02020603050405020304" pitchFamily="18"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zh-HK" altLang="zh-HK" sz="2200" kern="100" dirty="0" smtClean="0">
                          <a:solidFill>
                            <a:srgbClr val="202122"/>
                          </a:solidFill>
                          <a:latin typeface="+mn-ea"/>
                          <a:ea typeface="+mn-ea"/>
                          <a:cs typeface="Arial" panose="020B0604020202020204" pitchFamily="34" charset="0"/>
                        </a:rPr>
                        <a:t>需要支付</a:t>
                      </a:r>
                      <a:r>
                        <a:rPr lang="zh-TW" altLang="en-US" sz="2200" b="1" kern="100" dirty="0" smtClean="0">
                          <a:solidFill>
                            <a:srgbClr val="0070C0"/>
                          </a:solidFill>
                          <a:latin typeface="+mn-ea"/>
                          <a:ea typeface="+mn-ea"/>
                          <a:cs typeface="Arial" panose="020B0604020202020204" pitchFamily="34" charset="0"/>
                        </a:rPr>
                        <a:t>年</a:t>
                      </a:r>
                      <a:r>
                        <a:rPr lang="zh-HK" altLang="zh-HK" sz="2200" b="1" kern="100" dirty="0" smtClean="0">
                          <a:solidFill>
                            <a:srgbClr val="0070C0"/>
                          </a:solidFill>
                          <a:latin typeface="+mn-ea"/>
                          <a:ea typeface="+mn-ea"/>
                          <a:cs typeface="Arial" panose="020B0604020202020204" pitchFamily="34" charset="0"/>
                        </a:rPr>
                        <a:t>利率高達</a:t>
                      </a:r>
                      <a:r>
                        <a:rPr lang="en-US" altLang="zh-HK" sz="2200" b="1" kern="100" dirty="0" smtClean="0">
                          <a:solidFill>
                            <a:srgbClr val="0070C0"/>
                          </a:solidFill>
                          <a:latin typeface="+mn-ea"/>
                          <a:ea typeface="+mn-ea"/>
                          <a:cs typeface="Times New Roman" panose="02020603050405020304" pitchFamily="18" charset="0"/>
                        </a:rPr>
                        <a:t>30</a:t>
                      </a:r>
                      <a:r>
                        <a:rPr lang="zh-TW" altLang="en-US" sz="2200" b="1" kern="100" dirty="0" smtClean="0">
                          <a:solidFill>
                            <a:srgbClr val="0070C0"/>
                          </a:solidFill>
                          <a:latin typeface="+mn-ea"/>
                          <a:ea typeface="+mn-ea"/>
                          <a:cs typeface="Arial" panose="020B0604020202020204" pitchFamily="34" charset="0"/>
                        </a:rPr>
                        <a:t>％或以上</a:t>
                      </a:r>
                      <a:r>
                        <a:rPr lang="zh-HK" altLang="zh-HK" sz="2200" b="0" kern="100" dirty="0" smtClean="0">
                          <a:solidFill>
                            <a:schemeClr val="tx1"/>
                          </a:solidFill>
                          <a:latin typeface="+mn-ea"/>
                          <a:ea typeface="+mn-ea"/>
                          <a:cs typeface="Arial" panose="020B0604020202020204" pitchFamily="34" charset="0"/>
                        </a:rPr>
                        <a:t>的利息</a:t>
                      </a:r>
                      <a:endParaRPr lang="zh-TW" altLang="zh-HK" sz="2200" b="0" kern="100" dirty="0" smtClean="0">
                        <a:solidFill>
                          <a:schemeClr val="tx1"/>
                        </a:solidFill>
                        <a:latin typeface="+mn-ea"/>
                        <a:ea typeface="+mn-ea"/>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zh-HK" altLang="en-US" sz="2200" kern="100" dirty="0">
                        <a:solidFill>
                          <a:srgbClr val="202122"/>
                        </a:solidFill>
                        <a:latin typeface="+mn-ea"/>
                        <a:ea typeface="+mn-ea"/>
                        <a:cs typeface="Arial" panose="020B0604020202020204" pitchFamily="34" charset="0"/>
                      </a:endParaRPr>
                    </a:p>
                  </a:txBody>
                  <a:tcPr/>
                </a:tc>
                <a:extLst>
                  <a:ext uri="{0D108BD9-81ED-4DB2-BD59-A6C34878D82A}">
                    <a16:rowId xmlns:a16="http://schemas.microsoft.com/office/drawing/2014/main" val="1598583755"/>
                  </a:ext>
                </a:extLst>
              </a:tr>
            </a:tbl>
          </a:graphicData>
        </a:graphic>
      </p:graphicFrame>
      <p:pic>
        <p:nvPicPr>
          <p:cNvPr id="7" name="圖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9102" y="4234833"/>
            <a:ext cx="3000910" cy="1688012"/>
          </a:xfrm>
          <a:prstGeom prst="rect">
            <a:avLst/>
          </a:prstGeom>
        </p:spPr>
      </p:pic>
      <p:sp>
        <p:nvSpPr>
          <p:cNvPr id="9" name="矩形 8"/>
          <p:cNvSpPr/>
          <p:nvPr/>
        </p:nvSpPr>
        <p:spPr>
          <a:xfrm>
            <a:off x="4040459" y="6126280"/>
            <a:ext cx="5103541" cy="369332"/>
          </a:xfrm>
          <a:prstGeom prst="rect">
            <a:avLst/>
          </a:prstGeom>
        </p:spPr>
        <p:txBody>
          <a:bodyPr wrap="square">
            <a:spAutoFit/>
          </a:bodyPr>
          <a:lstStyle/>
          <a:p>
            <a:r>
              <a:rPr lang="zh-HK" altLang="zh-HK" dirty="0"/>
              <a:t>圖片摘</a:t>
            </a:r>
            <a:r>
              <a:rPr lang="zh-TW" altLang="zh-HK" dirty="0"/>
              <a:t>錄</a:t>
            </a:r>
            <a:r>
              <a:rPr lang="zh-HK" altLang="zh-HK" dirty="0" smtClean="0"/>
              <a:t>自「</a:t>
            </a:r>
            <a:r>
              <a:rPr lang="zh-HK" altLang="zh-HK" dirty="0"/>
              <a:t>投資者及理財教育委員會」網頁</a:t>
            </a:r>
            <a:endParaRPr lang="zh-HK" altLang="en-US"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5173" y="5219519"/>
            <a:ext cx="2421543" cy="1406651"/>
          </a:xfrm>
          <a:prstGeom prst="rect">
            <a:avLst/>
          </a:prstGeom>
        </p:spPr>
      </p:pic>
    </p:spTree>
    <p:extLst>
      <p:ext uri="{BB962C8B-B14F-4D97-AF65-F5344CB8AC3E}">
        <p14:creationId xmlns:p14="http://schemas.microsoft.com/office/powerpoint/2010/main" val="32864857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592581" y="231168"/>
            <a:ext cx="6589199" cy="739177"/>
          </a:xfrm>
        </p:spPr>
        <p:txBody>
          <a:bodyPr>
            <a:normAutofit/>
          </a:bodyPr>
          <a:lstStyle/>
          <a:p>
            <a:r>
              <a:rPr lang="zh-HK" altLang="zh-HK" b="1" dirty="0" smtClean="0">
                <a:solidFill>
                  <a:srgbClr val="0070C0"/>
                </a:solidFill>
                <a:latin typeface="+mn-ea"/>
                <a:ea typeface="+mn-ea"/>
              </a:rPr>
              <a:t>活動</a:t>
            </a:r>
            <a:r>
              <a:rPr lang="zh-TW" altLang="en-US" b="1" dirty="0" smtClean="0">
                <a:solidFill>
                  <a:srgbClr val="0070C0"/>
                </a:solidFill>
                <a:latin typeface="+mn-ea"/>
                <a:ea typeface="+mn-ea"/>
              </a:rPr>
              <a:t>五</a:t>
            </a:r>
            <a:r>
              <a:rPr lang="zh-HK" altLang="zh-HK" b="1" dirty="0" smtClean="0">
                <a:solidFill>
                  <a:srgbClr val="0070C0"/>
                </a:solidFill>
                <a:latin typeface="+mn-ea"/>
                <a:ea typeface="+mn-ea"/>
              </a:rPr>
              <a:t>  </a:t>
            </a:r>
            <a:r>
              <a:rPr lang="zh-TW" altLang="zh-HK" b="1" dirty="0" smtClean="0">
                <a:solidFill>
                  <a:srgbClr val="0070C0"/>
                </a:solidFill>
                <a:latin typeface="+mn-ea"/>
                <a:ea typeface="+mn-ea"/>
              </a:rPr>
              <a:t>信用卡</a:t>
            </a:r>
            <a:r>
              <a:rPr lang="zh-TW" altLang="en-US" b="1" dirty="0" smtClean="0">
                <a:solidFill>
                  <a:srgbClr val="0070C0"/>
                </a:solidFill>
                <a:latin typeface="+mn-ea"/>
                <a:ea typeface="+mn-ea"/>
              </a:rPr>
              <a:t>透支</a:t>
            </a:r>
            <a:r>
              <a:rPr lang="zh-TW" altLang="zh-HK" b="1" dirty="0" smtClean="0">
                <a:solidFill>
                  <a:srgbClr val="0070C0"/>
                </a:solidFill>
                <a:latin typeface="+mn-ea"/>
                <a:ea typeface="+mn-ea"/>
              </a:rPr>
              <a:t>利率</a:t>
            </a:r>
            <a:r>
              <a:rPr lang="zh-TW" altLang="zh-HK" b="1" dirty="0">
                <a:solidFill>
                  <a:srgbClr val="0070C0"/>
                </a:solidFill>
                <a:latin typeface="+mn-ea"/>
                <a:ea typeface="+mn-ea"/>
              </a:rPr>
              <a:t>大揭露</a:t>
            </a:r>
            <a:endParaRPr lang="zh-HK" altLang="en-US" dirty="0">
              <a:solidFill>
                <a:srgbClr val="0070C0"/>
              </a:solidFill>
              <a:latin typeface="+mn-ea"/>
              <a:ea typeface="+mn-ea"/>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pPr/>
              <a:t>18</a:t>
            </a:fld>
            <a:endParaRPr lang="en-US" dirty="0"/>
          </a:p>
        </p:txBody>
      </p:sp>
      <p:pic>
        <p:nvPicPr>
          <p:cNvPr id="3" name="Picture 2"/>
          <p:cNvPicPr>
            <a:picLocks noChangeAspect="1"/>
          </p:cNvPicPr>
          <p:nvPr/>
        </p:nvPicPr>
        <p:blipFill>
          <a:blip r:embed="rId2"/>
          <a:stretch>
            <a:fillRect/>
          </a:stretch>
        </p:blipFill>
        <p:spPr>
          <a:xfrm>
            <a:off x="-1" y="1152907"/>
            <a:ext cx="9147051" cy="5259043"/>
          </a:xfrm>
          <a:prstGeom prst="rect">
            <a:avLst/>
          </a:prstGeom>
        </p:spPr>
      </p:pic>
    </p:spTree>
    <p:extLst>
      <p:ext uri="{BB962C8B-B14F-4D97-AF65-F5344CB8AC3E}">
        <p14:creationId xmlns:p14="http://schemas.microsoft.com/office/powerpoint/2010/main" val="24537138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24-Point Star 11"/>
          <p:cNvSpPr/>
          <p:nvPr/>
        </p:nvSpPr>
        <p:spPr>
          <a:xfrm>
            <a:off x="4056992" y="3727733"/>
            <a:ext cx="4687614" cy="2956846"/>
          </a:xfrm>
          <a:prstGeom prst="star24">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內容版面配置區 2"/>
          <p:cNvSpPr>
            <a:spLocks noGrp="1"/>
          </p:cNvSpPr>
          <p:nvPr>
            <p:ph idx="1"/>
          </p:nvPr>
        </p:nvSpPr>
        <p:spPr>
          <a:xfrm>
            <a:off x="1637615" y="719157"/>
            <a:ext cx="6844233" cy="2888051"/>
          </a:xfrm>
        </p:spPr>
        <p:txBody>
          <a:bodyPr>
            <a:normAutofit/>
          </a:bodyPr>
          <a:lstStyle/>
          <a:p>
            <a:pPr marL="0" indent="0">
              <a:buNone/>
            </a:pPr>
            <a:r>
              <a:rPr lang="zh-HK" altLang="zh-HK" sz="2200" b="1" dirty="0">
                <a:latin typeface="+mn-ea"/>
                <a:ea typeface="+mn-ea"/>
              </a:rPr>
              <a:t>假設</a:t>
            </a:r>
            <a:r>
              <a:rPr lang="zh-HK" altLang="zh-HK" sz="2200" b="1" dirty="0" smtClean="0">
                <a:latin typeface="+mn-ea"/>
                <a:ea typeface="+mn-ea"/>
              </a:rPr>
              <a:t>吳</a:t>
            </a:r>
            <a:r>
              <a:rPr lang="zh-TW" altLang="en-US" sz="2200" b="1" dirty="0" smtClean="0">
                <a:latin typeface="+mn-ea"/>
              </a:rPr>
              <a:t>文強</a:t>
            </a:r>
            <a:r>
              <a:rPr lang="zh-TW" altLang="en-US" sz="2200" b="1" dirty="0" smtClean="0">
                <a:latin typeface="+mn-ea"/>
                <a:ea typeface="+mn-ea"/>
              </a:rPr>
              <a:t>利用信用卡透支服務借款</a:t>
            </a:r>
            <a:r>
              <a:rPr lang="en-US" altLang="zh-HK" sz="2200" b="1" dirty="0" smtClean="0">
                <a:latin typeface="+mn-ea"/>
                <a:ea typeface="+mn-ea"/>
              </a:rPr>
              <a:t>$10,000</a:t>
            </a:r>
            <a:r>
              <a:rPr lang="zh-HK" altLang="zh-HK" sz="2200" b="1" dirty="0" smtClean="0">
                <a:latin typeface="+mn-ea"/>
                <a:ea typeface="+mn-ea"/>
              </a:rPr>
              <a:t>，預計</a:t>
            </a:r>
            <a:r>
              <a:rPr lang="zh-HK" altLang="zh-HK" sz="2200" b="1" dirty="0">
                <a:latin typeface="+mn-ea"/>
                <a:ea typeface="+mn-ea"/>
              </a:rPr>
              <a:t>在</a:t>
            </a:r>
            <a:r>
              <a:rPr lang="zh-HK" altLang="zh-HK" sz="2200" b="1" dirty="0" smtClean="0">
                <a:latin typeface="+mn-ea"/>
                <a:ea typeface="+mn-ea"/>
              </a:rPr>
              <a:t>一年</a:t>
            </a:r>
            <a:r>
              <a:rPr lang="en-US" altLang="zh-TW" sz="2200" b="1" dirty="0" smtClean="0">
                <a:latin typeface="+mn-ea"/>
                <a:ea typeface="+mn-ea"/>
              </a:rPr>
              <a:t>(</a:t>
            </a:r>
            <a:r>
              <a:rPr lang="zh-TW" altLang="en-US" sz="2200" b="1" dirty="0" smtClean="0">
                <a:latin typeface="+mn-ea"/>
                <a:ea typeface="+mn-ea"/>
              </a:rPr>
              <a:t>即</a:t>
            </a:r>
            <a:r>
              <a:rPr lang="en-US" altLang="zh-TW" sz="2200" b="1" dirty="0" smtClean="0">
                <a:latin typeface="+mn-ea"/>
                <a:ea typeface="+mn-ea"/>
              </a:rPr>
              <a:t>12</a:t>
            </a:r>
            <a:r>
              <a:rPr lang="zh-TW" altLang="en-US" sz="2200" b="1" dirty="0" smtClean="0">
                <a:latin typeface="+mn-ea"/>
                <a:ea typeface="+mn-ea"/>
              </a:rPr>
              <a:t>個月</a:t>
            </a:r>
            <a:r>
              <a:rPr lang="en-US" altLang="zh-TW" sz="2200" b="1" dirty="0" smtClean="0">
                <a:latin typeface="+mn-ea"/>
                <a:ea typeface="+mn-ea"/>
              </a:rPr>
              <a:t>)</a:t>
            </a:r>
            <a:r>
              <a:rPr lang="zh-HK" altLang="zh-HK" sz="2200" b="1" dirty="0" smtClean="0">
                <a:latin typeface="+mn-ea"/>
                <a:ea typeface="+mn-ea"/>
              </a:rPr>
              <a:t>後</a:t>
            </a:r>
            <a:r>
              <a:rPr lang="zh-HK" altLang="zh-HK" sz="2200" b="1" dirty="0">
                <a:latin typeface="+mn-ea"/>
                <a:ea typeface="+mn-ea"/>
              </a:rPr>
              <a:t>還清欠款。</a:t>
            </a:r>
            <a:endParaRPr lang="en-US" altLang="zh-HK" sz="2200" b="1" dirty="0">
              <a:latin typeface="+mn-ea"/>
              <a:ea typeface="+mn-ea"/>
            </a:endParaRPr>
          </a:p>
          <a:p>
            <a:pPr marL="457200" indent="-457200">
              <a:buFont typeface="+mj-lt"/>
              <a:buAutoNum type="arabicPeriod"/>
            </a:pPr>
            <a:r>
              <a:rPr lang="zh-HK" altLang="zh-HK" sz="2200" b="1" dirty="0">
                <a:latin typeface="+mn-ea"/>
                <a:ea typeface="+mn-ea"/>
              </a:rPr>
              <a:t>若</a:t>
            </a:r>
            <a:r>
              <a:rPr lang="zh-TW" altLang="zh-HK" sz="2200" b="1" dirty="0">
                <a:latin typeface="+mn-ea"/>
                <a:ea typeface="+mn-ea"/>
              </a:rPr>
              <a:t>以</a:t>
            </a:r>
            <a:r>
              <a:rPr lang="zh-TW" altLang="zh-HK" sz="2200" b="1" dirty="0" smtClean="0">
                <a:latin typeface="+mn-ea"/>
                <a:ea typeface="+mn-ea"/>
              </a:rPr>
              <a:t>每</a:t>
            </a:r>
            <a:r>
              <a:rPr lang="zh-TW" altLang="en-US" sz="2200" b="1" dirty="0" smtClean="0">
                <a:latin typeface="+mn-ea"/>
                <a:ea typeface="+mn-ea"/>
              </a:rPr>
              <a:t>月</a:t>
            </a:r>
            <a:r>
              <a:rPr lang="en-US" altLang="zh-HK" sz="2200" b="1" dirty="0" smtClean="0">
                <a:latin typeface="+mn-ea"/>
                <a:ea typeface="+mn-ea"/>
              </a:rPr>
              <a:t>3%</a:t>
            </a:r>
            <a:r>
              <a:rPr lang="zh-TW" altLang="zh-HK" sz="2200" b="1" dirty="0">
                <a:latin typeface="+mn-ea"/>
                <a:ea typeface="+mn-ea"/>
              </a:rPr>
              <a:t>單利息計算，</a:t>
            </a:r>
            <a:r>
              <a:rPr lang="zh-TW" altLang="zh-HK" sz="2200" b="1" dirty="0" smtClean="0">
                <a:latin typeface="+mn-ea"/>
                <a:ea typeface="+mn-ea"/>
              </a:rPr>
              <a:t>吳</a:t>
            </a:r>
            <a:r>
              <a:rPr lang="zh-TW" altLang="en-US" sz="2200" b="1" dirty="0" smtClean="0">
                <a:latin typeface="+mn-ea"/>
              </a:rPr>
              <a:t>文強</a:t>
            </a:r>
            <a:r>
              <a:rPr lang="zh-TW" altLang="en-US" sz="2200" b="1" dirty="0" smtClean="0">
                <a:latin typeface="+mn-ea"/>
                <a:ea typeface="+mn-ea"/>
              </a:rPr>
              <a:t>需</a:t>
            </a:r>
            <a:r>
              <a:rPr lang="zh-TW" altLang="zh-HK" sz="2200" b="1" dirty="0" smtClean="0">
                <a:latin typeface="+mn-ea"/>
                <a:ea typeface="+mn-ea"/>
              </a:rPr>
              <a:t>繳付</a:t>
            </a:r>
            <a:r>
              <a:rPr lang="zh-TW" altLang="zh-HK" sz="2200" b="1" dirty="0">
                <a:latin typeface="+mn-ea"/>
                <a:ea typeface="+mn-ea"/>
              </a:rPr>
              <a:t>多少利息</a:t>
            </a:r>
            <a:r>
              <a:rPr lang="zh-TW" altLang="zh-HK" sz="2200" b="1" dirty="0" smtClean="0">
                <a:latin typeface="+mn-ea"/>
                <a:ea typeface="+mn-ea"/>
              </a:rPr>
              <a:t>？</a:t>
            </a:r>
            <a:endParaRPr lang="en-US" altLang="zh-TW" sz="2200" b="1" dirty="0" smtClean="0">
              <a:latin typeface="+mn-ea"/>
              <a:ea typeface="+mn-ea"/>
            </a:endParaRPr>
          </a:p>
          <a:p>
            <a:pPr marL="457200" indent="-457200">
              <a:buFont typeface="+mj-lt"/>
              <a:buAutoNum type="arabicPeriod"/>
            </a:pPr>
            <a:endParaRPr lang="en-US" altLang="zh-TW" sz="2200" b="1" dirty="0" smtClean="0">
              <a:latin typeface="+mn-ea"/>
              <a:ea typeface="+mn-ea"/>
            </a:endParaRPr>
          </a:p>
          <a:p>
            <a:pPr marL="457200" indent="-457200">
              <a:buFont typeface="+mj-lt"/>
              <a:buAutoNum type="arabicPeriod"/>
            </a:pPr>
            <a:r>
              <a:rPr lang="zh-HK" altLang="zh-HK" sz="2200" b="1" dirty="0" smtClean="0">
                <a:latin typeface="+mn-ea"/>
                <a:ea typeface="+mn-ea"/>
              </a:rPr>
              <a:t>若</a:t>
            </a:r>
            <a:r>
              <a:rPr lang="zh-TW" altLang="zh-HK" sz="2200" b="1" dirty="0">
                <a:latin typeface="+mn-ea"/>
                <a:ea typeface="+mn-ea"/>
              </a:rPr>
              <a:t>以</a:t>
            </a:r>
            <a:r>
              <a:rPr lang="zh-TW" altLang="zh-HK" sz="2200" b="1" dirty="0" smtClean="0">
                <a:latin typeface="+mn-ea"/>
                <a:ea typeface="+mn-ea"/>
              </a:rPr>
              <a:t>每</a:t>
            </a:r>
            <a:r>
              <a:rPr lang="zh-TW" altLang="en-US" sz="2200" b="1" dirty="0" smtClean="0">
                <a:latin typeface="+mn-ea"/>
                <a:ea typeface="+mn-ea"/>
              </a:rPr>
              <a:t>月</a:t>
            </a:r>
            <a:r>
              <a:rPr lang="en-US" altLang="zh-HK" sz="2200" b="1" dirty="0" smtClean="0">
                <a:latin typeface="+mn-ea"/>
                <a:ea typeface="+mn-ea"/>
              </a:rPr>
              <a:t>3%</a:t>
            </a:r>
            <a:r>
              <a:rPr lang="zh-TW" altLang="zh-HK" sz="2200" b="1" dirty="0">
                <a:latin typeface="+mn-ea"/>
                <a:ea typeface="+mn-ea"/>
              </a:rPr>
              <a:t>複利息計算</a:t>
            </a:r>
            <a:r>
              <a:rPr lang="zh-HK" altLang="zh-HK" sz="2200" b="1" dirty="0">
                <a:latin typeface="+mn-ea"/>
                <a:ea typeface="+mn-ea"/>
              </a:rPr>
              <a:t>，</a:t>
            </a:r>
            <a:r>
              <a:rPr lang="zh-TW" altLang="zh-HK" sz="2200" b="1" dirty="0" smtClean="0">
                <a:latin typeface="+mn-ea"/>
                <a:ea typeface="+mn-ea"/>
              </a:rPr>
              <a:t>吳</a:t>
            </a:r>
            <a:r>
              <a:rPr lang="zh-TW" altLang="en-US" sz="2200" b="1" dirty="0" smtClean="0">
                <a:latin typeface="+mn-ea"/>
              </a:rPr>
              <a:t>文強</a:t>
            </a:r>
            <a:r>
              <a:rPr lang="zh-TW" altLang="zh-HK" sz="2200" b="1" dirty="0" smtClean="0">
                <a:latin typeface="+mn-ea"/>
                <a:ea typeface="+mn-ea"/>
              </a:rPr>
              <a:t>需</a:t>
            </a:r>
            <a:r>
              <a:rPr lang="zh-TW" altLang="zh-HK" sz="2200" b="1" dirty="0">
                <a:latin typeface="+mn-ea"/>
                <a:ea typeface="+mn-ea"/>
              </a:rPr>
              <a:t>繳付多少利息</a:t>
            </a:r>
            <a:r>
              <a:rPr lang="zh-TW" altLang="zh-HK" sz="2200" b="1" dirty="0" smtClean="0">
                <a:latin typeface="+mn-ea"/>
                <a:ea typeface="+mn-ea"/>
              </a:rPr>
              <a:t>？</a:t>
            </a:r>
            <a:endParaRPr lang="en-US" altLang="zh-TW" sz="2200" b="1" dirty="0" smtClean="0">
              <a:latin typeface="+mn-ea"/>
              <a:ea typeface="+mn-ea"/>
            </a:endParaRPr>
          </a:p>
          <a:p>
            <a:pPr marL="457200" indent="-457200">
              <a:buFont typeface="+mj-lt"/>
              <a:buAutoNum type="arabicPeriod"/>
            </a:pPr>
            <a:endParaRPr lang="en-US" altLang="zh-TW" sz="2200" b="1" dirty="0">
              <a:latin typeface="+mn-ea"/>
              <a:ea typeface="+mn-ea"/>
            </a:endParaRPr>
          </a:p>
          <a:p>
            <a:pPr marL="457200" indent="-457200">
              <a:buFont typeface="+mj-lt"/>
              <a:buAutoNum type="arabicPeriod"/>
            </a:pPr>
            <a:endParaRPr lang="en-US" altLang="zh-TW" sz="2200" b="1" dirty="0" smtClean="0">
              <a:latin typeface="+mn-ea"/>
              <a:ea typeface="+mn-ea"/>
            </a:endParaRPr>
          </a:p>
          <a:p>
            <a:pPr marL="0" indent="0">
              <a:buNone/>
            </a:pPr>
            <a:endParaRPr lang="zh-TW" altLang="zh-HK" b="1" dirty="0">
              <a:latin typeface="+mn-ea"/>
              <a:ea typeface="+mn-ea"/>
            </a:endParaRPr>
          </a:p>
          <a:p>
            <a:endParaRPr lang="zh-HK" altLang="en-US" dirty="0">
              <a:latin typeface="+mn-ea"/>
              <a:ea typeface="+mn-ea"/>
            </a:endParaRPr>
          </a:p>
        </p:txBody>
      </p:sp>
      <p:sp>
        <p:nvSpPr>
          <p:cNvPr id="4" name="矩形 3"/>
          <p:cNvSpPr/>
          <p:nvPr/>
        </p:nvSpPr>
        <p:spPr>
          <a:xfrm>
            <a:off x="2393188" y="1947740"/>
            <a:ext cx="3390672" cy="430887"/>
          </a:xfrm>
          <a:prstGeom prst="rect">
            <a:avLst/>
          </a:prstGeom>
        </p:spPr>
        <p:txBody>
          <a:bodyPr wrap="none">
            <a:spAutoFit/>
          </a:bodyPr>
          <a:lstStyle/>
          <a:p>
            <a:pPr>
              <a:spcBef>
                <a:spcPts val="5"/>
              </a:spcBef>
              <a:spcAft>
                <a:spcPts val="85"/>
              </a:spcAft>
            </a:pPr>
            <a:r>
              <a:rPr lang="en-US" altLang="zh-HK" sz="2200" dirty="0" smtClean="0">
                <a:solidFill>
                  <a:srgbClr val="FF0000"/>
                </a:solidFill>
                <a:latin typeface="新細明體" panose="02020500000000000000" pitchFamily="18" charset="-120"/>
                <a:ea typeface="新細明體" panose="02020500000000000000" pitchFamily="18" charset="-120"/>
                <a:cs typeface="新細明體" panose="02020500000000000000" pitchFamily="18" charset="-120"/>
              </a:rPr>
              <a:t>(</a:t>
            </a:r>
            <a:r>
              <a:rPr lang="en-US" altLang="zh-HK" sz="2200" dirty="0">
                <a:solidFill>
                  <a:srgbClr val="FF0000"/>
                </a:solidFill>
                <a:latin typeface="新細明體" panose="02020500000000000000" pitchFamily="18" charset="-120"/>
                <a:ea typeface="新細明體" panose="02020500000000000000" pitchFamily="18" charset="-120"/>
                <a:cs typeface="新細明體" panose="02020500000000000000" pitchFamily="18" charset="-120"/>
              </a:rPr>
              <a:t>10,000 </a:t>
            </a:r>
            <a:r>
              <a:rPr lang="zh-HK" altLang="zh-HK" sz="2200" dirty="0">
                <a:solidFill>
                  <a:srgbClr val="FF0000"/>
                </a:solidFill>
                <a:latin typeface="新細明體" panose="02020500000000000000" pitchFamily="18" charset="-120"/>
                <a:ea typeface="新細明體" panose="02020500000000000000" pitchFamily="18" charset="-120"/>
                <a:cs typeface="新細明體" panose="02020500000000000000" pitchFamily="18" charset="-120"/>
              </a:rPr>
              <a:t>×</a:t>
            </a:r>
            <a:r>
              <a:rPr lang="en-US" altLang="zh-HK" sz="2200" dirty="0">
                <a:solidFill>
                  <a:srgbClr val="FF0000"/>
                </a:solidFill>
                <a:latin typeface="新細明體" panose="02020500000000000000" pitchFamily="18" charset="-120"/>
                <a:ea typeface="新細明體" panose="02020500000000000000" pitchFamily="18" charset="-120"/>
                <a:cs typeface="新細明體" panose="02020500000000000000" pitchFamily="18" charset="-120"/>
              </a:rPr>
              <a:t> </a:t>
            </a:r>
            <a:r>
              <a:rPr lang="en-US" altLang="zh-HK" sz="2200" dirty="0" smtClean="0">
                <a:solidFill>
                  <a:srgbClr val="FF0000"/>
                </a:solidFill>
                <a:latin typeface="新細明體" panose="02020500000000000000" pitchFamily="18" charset="-120"/>
                <a:ea typeface="新細明體" panose="02020500000000000000" pitchFamily="18" charset="-120"/>
                <a:cs typeface="新細明體" panose="02020500000000000000" pitchFamily="18" charset="-120"/>
              </a:rPr>
              <a:t>3% </a:t>
            </a:r>
            <a:r>
              <a:rPr lang="zh-HK" altLang="zh-HK" sz="2200" dirty="0">
                <a:solidFill>
                  <a:srgbClr val="FF0000"/>
                </a:solidFill>
                <a:latin typeface="新細明體" panose="02020500000000000000" pitchFamily="18" charset="-120"/>
                <a:ea typeface="新細明體" panose="02020500000000000000" pitchFamily="18" charset="-120"/>
                <a:cs typeface="新細明體" panose="02020500000000000000" pitchFamily="18" charset="-120"/>
              </a:rPr>
              <a:t>×</a:t>
            </a:r>
            <a:r>
              <a:rPr lang="en-US" altLang="zh-HK" sz="2200" dirty="0">
                <a:solidFill>
                  <a:srgbClr val="FF0000"/>
                </a:solidFill>
                <a:latin typeface="新細明體" panose="02020500000000000000" pitchFamily="18" charset="-120"/>
                <a:ea typeface="新細明體" panose="02020500000000000000" pitchFamily="18" charset="-120"/>
                <a:cs typeface="新細明體" panose="02020500000000000000" pitchFamily="18" charset="-120"/>
              </a:rPr>
              <a:t> </a:t>
            </a:r>
            <a:r>
              <a:rPr lang="en-US" altLang="zh-TW" sz="2200" dirty="0" smtClean="0">
                <a:solidFill>
                  <a:srgbClr val="FF0000"/>
                </a:solidFill>
                <a:latin typeface="新細明體" panose="02020500000000000000" pitchFamily="18" charset="-120"/>
                <a:ea typeface="新細明體" panose="02020500000000000000" pitchFamily="18" charset="-120"/>
                <a:cs typeface="新細明體" panose="02020500000000000000" pitchFamily="18" charset="-120"/>
              </a:rPr>
              <a:t>12</a:t>
            </a:r>
            <a:r>
              <a:rPr lang="en-US" altLang="zh-HK" sz="2200" dirty="0" smtClean="0">
                <a:solidFill>
                  <a:srgbClr val="FF0000"/>
                </a:solidFill>
                <a:latin typeface="新細明體" panose="02020500000000000000" pitchFamily="18" charset="-120"/>
                <a:ea typeface="新細明體" panose="02020500000000000000" pitchFamily="18" charset="-120"/>
                <a:cs typeface="新細明體" panose="02020500000000000000" pitchFamily="18" charset="-120"/>
              </a:rPr>
              <a:t>) = $</a:t>
            </a:r>
            <a:r>
              <a:rPr lang="en-US" altLang="zh-TW" sz="2200" dirty="0" smtClean="0">
                <a:solidFill>
                  <a:srgbClr val="FF0000"/>
                </a:solidFill>
                <a:latin typeface="新細明體" panose="02020500000000000000" pitchFamily="18" charset="-120"/>
                <a:ea typeface="新細明體" panose="02020500000000000000" pitchFamily="18" charset="-120"/>
                <a:cs typeface="新細明體" panose="02020500000000000000" pitchFamily="18" charset="-120"/>
              </a:rPr>
              <a:t>3,600</a:t>
            </a:r>
            <a:r>
              <a:rPr lang="en-US" altLang="zh-HK" sz="2200" dirty="0" smtClean="0">
                <a:solidFill>
                  <a:srgbClr val="FF0000"/>
                </a:solidFill>
                <a:latin typeface="新細明體" panose="02020500000000000000" pitchFamily="18" charset="-120"/>
                <a:ea typeface="新細明體" panose="02020500000000000000" pitchFamily="18" charset="-120"/>
                <a:cs typeface="新細明體" panose="02020500000000000000" pitchFamily="18" charset="-120"/>
              </a:rPr>
              <a:t> </a:t>
            </a:r>
            <a:endParaRPr lang="zh-TW" altLang="zh-HK" sz="2200" dirty="0">
              <a:effectLst/>
              <a:latin typeface="新細明體" panose="02020500000000000000" pitchFamily="18" charset="-120"/>
              <a:ea typeface="新細明體" panose="02020500000000000000" pitchFamily="18" charset="-120"/>
              <a:cs typeface="新細明體" panose="02020500000000000000" pitchFamily="18" charset="-120"/>
            </a:endParaRPr>
          </a:p>
        </p:txBody>
      </p:sp>
      <p:sp>
        <p:nvSpPr>
          <p:cNvPr id="5" name="矩形 4"/>
          <p:cNvSpPr/>
          <p:nvPr/>
        </p:nvSpPr>
        <p:spPr>
          <a:xfrm>
            <a:off x="2208386" y="2968568"/>
            <a:ext cx="4456669" cy="430887"/>
          </a:xfrm>
          <a:prstGeom prst="rect">
            <a:avLst/>
          </a:prstGeom>
        </p:spPr>
        <p:txBody>
          <a:bodyPr wrap="none">
            <a:spAutoFit/>
          </a:bodyPr>
          <a:lstStyle/>
          <a:p>
            <a:pPr>
              <a:spcBef>
                <a:spcPts val="5"/>
              </a:spcBef>
              <a:spcAft>
                <a:spcPts val="85"/>
              </a:spcAft>
            </a:pPr>
            <a:r>
              <a:rPr lang="zh-HK" altLang="zh-HK" sz="2200" dirty="0" smtClean="0">
                <a:solidFill>
                  <a:srgbClr val="FF0000"/>
                </a:solidFill>
                <a:latin typeface="新細明體" panose="02020500000000000000" pitchFamily="18" charset="-120"/>
                <a:ea typeface="新細明體" panose="02020500000000000000" pitchFamily="18" charset="-120"/>
                <a:cs typeface="新細明體" panose="02020500000000000000" pitchFamily="18" charset="-120"/>
              </a:rPr>
              <a:t>［</a:t>
            </a:r>
            <a:r>
              <a:rPr lang="en-US" altLang="zh-HK" sz="2200" dirty="0" smtClean="0">
                <a:solidFill>
                  <a:srgbClr val="FF0000"/>
                </a:solidFill>
                <a:latin typeface="新細明體" panose="02020500000000000000" pitchFamily="18" charset="-120"/>
                <a:ea typeface="新細明體" panose="02020500000000000000" pitchFamily="18" charset="-120"/>
                <a:cs typeface="新細明體" panose="02020500000000000000" pitchFamily="18" charset="-120"/>
              </a:rPr>
              <a:t>10,000</a:t>
            </a:r>
            <a:r>
              <a:rPr lang="zh-HK" altLang="zh-HK" sz="2200" dirty="0">
                <a:solidFill>
                  <a:srgbClr val="FF0000"/>
                </a:solidFill>
                <a:latin typeface="新細明體" panose="02020500000000000000" pitchFamily="18" charset="-120"/>
                <a:ea typeface="新細明體" panose="02020500000000000000" pitchFamily="18" charset="-120"/>
                <a:cs typeface="新細明體" panose="02020500000000000000" pitchFamily="18" charset="-120"/>
              </a:rPr>
              <a:t> ×</a:t>
            </a:r>
            <a:r>
              <a:rPr lang="en-US" altLang="zh-HK" sz="2200" dirty="0" smtClean="0">
                <a:solidFill>
                  <a:srgbClr val="FF0000"/>
                </a:solidFill>
                <a:latin typeface="新細明體" panose="02020500000000000000" pitchFamily="18" charset="-120"/>
                <a:ea typeface="新細明體" panose="02020500000000000000" pitchFamily="18" charset="-120"/>
                <a:cs typeface="新細明體" panose="02020500000000000000" pitchFamily="18" charset="-120"/>
              </a:rPr>
              <a:t>(1+3%)</a:t>
            </a:r>
            <a:r>
              <a:rPr lang="en-US" altLang="zh-TW" sz="2200" baseline="30000" dirty="0" smtClean="0">
                <a:solidFill>
                  <a:srgbClr val="FF0000"/>
                </a:solidFill>
                <a:latin typeface="新細明體" panose="02020500000000000000" pitchFamily="18" charset="-120"/>
                <a:ea typeface="新細明體" panose="02020500000000000000" pitchFamily="18" charset="-120"/>
                <a:cs typeface="新細明體" panose="02020500000000000000" pitchFamily="18" charset="-120"/>
              </a:rPr>
              <a:t>12</a:t>
            </a:r>
            <a:r>
              <a:rPr lang="en-US" altLang="zh-HK" sz="2200" dirty="0" smtClean="0">
                <a:solidFill>
                  <a:srgbClr val="FF0000"/>
                </a:solidFill>
                <a:latin typeface="新細明體" panose="02020500000000000000" pitchFamily="18" charset="-120"/>
                <a:ea typeface="新細明體" panose="02020500000000000000" pitchFamily="18" charset="-120"/>
                <a:cs typeface="新細明體" panose="02020500000000000000" pitchFamily="18" charset="-120"/>
              </a:rPr>
              <a:t>-10,000</a:t>
            </a:r>
            <a:r>
              <a:rPr lang="zh-HK" altLang="zh-HK" sz="2200" dirty="0" smtClean="0">
                <a:solidFill>
                  <a:srgbClr val="FF0000"/>
                </a:solidFill>
                <a:latin typeface="新細明體" panose="02020500000000000000" pitchFamily="18" charset="-120"/>
                <a:ea typeface="新細明體" panose="02020500000000000000" pitchFamily="18" charset="-120"/>
                <a:cs typeface="新細明體" panose="02020500000000000000" pitchFamily="18" charset="-120"/>
              </a:rPr>
              <a:t>］</a:t>
            </a:r>
            <a:r>
              <a:rPr lang="en-US" altLang="zh-HK" sz="2200" dirty="0" smtClean="0">
                <a:solidFill>
                  <a:srgbClr val="FF0000"/>
                </a:solidFill>
                <a:latin typeface="新細明體" panose="02020500000000000000" pitchFamily="18" charset="-120"/>
                <a:ea typeface="新細明體" panose="02020500000000000000" pitchFamily="18" charset="-120"/>
                <a:cs typeface="新細明體" panose="02020500000000000000" pitchFamily="18" charset="-120"/>
              </a:rPr>
              <a:t>= $</a:t>
            </a:r>
            <a:r>
              <a:rPr lang="en-US" altLang="zh-TW" sz="2200" dirty="0" smtClean="0">
                <a:solidFill>
                  <a:srgbClr val="FF0000"/>
                </a:solidFill>
                <a:latin typeface="新細明體" panose="02020500000000000000" pitchFamily="18" charset="-120"/>
                <a:ea typeface="新細明體" panose="02020500000000000000" pitchFamily="18" charset="-120"/>
                <a:cs typeface="新細明體" panose="02020500000000000000" pitchFamily="18" charset="-120"/>
              </a:rPr>
              <a:t>4</a:t>
            </a:r>
            <a:r>
              <a:rPr lang="en-US" altLang="zh-HK" sz="2200" dirty="0" smtClean="0">
                <a:solidFill>
                  <a:srgbClr val="FF0000"/>
                </a:solidFill>
                <a:latin typeface="新細明體" panose="02020500000000000000" pitchFamily="18" charset="-120"/>
                <a:ea typeface="新細明體" panose="02020500000000000000" pitchFamily="18" charset="-120"/>
                <a:cs typeface="新細明體" panose="02020500000000000000" pitchFamily="18" charset="-120"/>
              </a:rPr>
              <a:t>,</a:t>
            </a:r>
            <a:r>
              <a:rPr lang="en-US" altLang="zh-TW" sz="2200" dirty="0" smtClean="0">
                <a:solidFill>
                  <a:srgbClr val="FF0000"/>
                </a:solidFill>
                <a:latin typeface="新細明體" panose="02020500000000000000" pitchFamily="18" charset="-120"/>
                <a:ea typeface="新細明體" panose="02020500000000000000" pitchFamily="18" charset="-120"/>
                <a:cs typeface="新細明體" panose="02020500000000000000" pitchFamily="18" charset="-120"/>
              </a:rPr>
              <a:t>25</a:t>
            </a:r>
            <a:r>
              <a:rPr lang="en-US" altLang="zh-TW" sz="2200" dirty="0">
                <a:solidFill>
                  <a:srgbClr val="FF0000"/>
                </a:solidFill>
                <a:latin typeface="新細明體" panose="02020500000000000000" pitchFamily="18" charset="-120"/>
                <a:ea typeface="新細明體" panose="02020500000000000000" pitchFamily="18" charset="-120"/>
                <a:cs typeface="新細明體" panose="02020500000000000000" pitchFamily="18" charset="-120"/>
              </a:rPr>
              <a:t>8</a:t>
            </a:r>
            <a:endParaRPr lang="zh-TW" altLang="zh-HK" sz="2200" dirty="0">
              <a:effectLst/>
              <a:latin typeface="新細明體" panose="02020500000000000000" pitchFamily="18" charset="-120"/>
              <a:ea typeface="新細明體" panose="02020500000000000000" pitchFamily="18" charset="-120"/>
              <a:cs typeface="新細明體" panose="02020500000000000000" pitchFamily="18" charset="-120"/>
            </a:endParaRPr>
          </a:p>
        </p:txBody>
      </p:sp>
      <p:sp>
        <p:nvSpPr>
          <p:cNvPr id="2" name="Slide Number Placeholder 1"/>
          <p:cNvSpPr>
            <a:spLocks noGrp="1"/>
          </p:cNvSpPr>
          <p:nvPr>
            <p:ph type="sldNum" sz="quarter" idx="12"/>
          </p:nvPr>
        </p:nvSpPr>
        <p:spPr/>
        <p:txBody>
          <a:bodyPr/>
          <a:lstStyle/>
          <a:p>
            <a:fld id="{D57F1E4F-1CFF-5643-939E-217C01CDF565}" type="slidenum">
              <a:rPr lang="en-US" smtClean="0"/>
              <a:pPr/>
              <a:t>19</a:t>
            </a:fld>
            <a:endParaRPr lang="en-US" dirty="0"/>
          </a:p>
        </p:txBody>
      </p:sp>
      <p:pic>
        <p:nvPicPr>
          <p:cNvPr id="7" name="Picture 6"/>
          <p:cNvPicPr>
            <a:picLocks noChangeAspect="1"/>
          </p:cNvPicPr>
          <p:nvPr/>
        </p:nvPicPr>
        <p:blipFill>
          <a:blip r:embed="rId2"/>
          <a:stretch>
            <a:fillRect/>
          </a:stretch>
        </p:blipFill>
        <p:spPr>
          <a:xfrm rot="21412428">
            <a:off x="419429" y="3914170"/>
            <a:ext cx="3193294" cy="250228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p:cNvSpPr txBox="1"/>
          <p:nvPr/>
        </p:nvSpPr>
        <p:spPr>
          <a:xfrm>
            <a:off x="4952530" y="4407984"/>
            <a:ext cx="2995450" cy="1569660"/>
          </a:xfrm>
          <a:prstGeom prst="rect">
            <a:avLst/>
          </a:prstGeom>
          <a:noFill/>
        </p:spPr>
        <p:txBody>
          <a:bodyPr wrap="square" rtlCol="0">
            <a:spAutoFit/>
          </a:bodyPr>
          <a:lstStyle/>
          <a:p>
            <a:r>
              <a:rPr lang="zh-TW" altLang="en-US" sz="2400" b="1" dirty="0" smtClean="0">
                <a:solidFill>
                  <a:srgbClr val="0070C0"/>
                </a:solidFill>
              </a:rPr>
              <a:t>注意：如未能及時還清欠款，複利息的效應會令債務好像滾雪球般，愈滾</a:t>
            </a:r>
            <a:r>
              <a:rPr lang="zh-TW" altLang="en-US" sz="2400" b="1" dirty="0">
                <a:solidFill>
                  <a:srgbClr val="0070C0"/>
                </a:solidFill>
              </a:rPr>
              <a:t>愈</a:t>
            </a:r>
            <a:r>
              <a:rPr lang="zh-TW" altLang="en-US" sz="2400" b="1" dirty="0" smtClean="0">
                <a:solidFill>
                  <a:srgbClr val="0070C0"/>
                </a:solidFill>
              </a:rPr>
              <a:t>大</a:t>
            </a:r>
            <a:r>
              <a:rPr lang="en-US" altLang="zh-TW" sz="2400" b="1" dirty="0" smtClean="0">
                <a:solidFill>
                  <a:srgbClr val="0070C0"/>
                </a:solidFill>
              </a:rPr>
              <a:t>!</a:t>
            </a:r>
            <a:endParaRPr lang="en-US" sz="2400" b="1" dirty="0">
              <a:solidFill>
                <a:srgbClr val="0070C0"/>
              </a:solidFill>
            </a:endParaRPr>
          </a:p>
        </p:txBody>
      </p:sp>
    </p:spTree>
    <p:extLst>
      <p:ext uri="{BB962C8B-B14F-4D97-AF65-F5344CB8AC3E}">
        <p14:creationId xmlns:p14="http://schemas.microsoft.com/office/powerpoint/2010/main" val="353311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36483" y="3815147"/>
            <a:ext cx="8776138" cy="2894790"/>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 name="Title 1"/>
          <p:cNvSpPr>
            <a:spLocks noGrp="1"/>
          </p:cNvSpPr>
          <p:nvPr>
            <p:ph type="title"/>
          </p:nvPr>
        </p:nvSpPr>
        <p:spPr>
          <a:xfrm>
            <a:off x="1329952" y="262970"/>
            <a:ext cx="6589199" cy="752303"/>
          </a:xfrm>
        </p:spPr>
        <p:txBody>
          <a:bodyPr>
            <a:normAutofit/>
          </a:bodyPr>
          <a:lstStyle/>
          <a:p>
            <a:r>
              <a:rPr lang="zh-TW" altLang="en-US" b="1" dirty="0" smtClean="0">
                <a:solidFill>
                  <a:srgbClr val="0070C0"/>
                </a:solidFill>
                <a:latin typeface="+mn-ea"/>
                <a:ea typeface="+mn-ea"/>
              </a:rPr>
              <a:t>學與教資源目錄</a:t>
            </a:r>
            <a:r>
              <a:rPr lang="en-US" altLang="zh-TW" b="1" dirty="0" smtClean="0">
                <a:solidFill>
                  <a:srgbClr val="0070C0"/>
                </a:solidFill>
                <a:latin typeface="+mn-ea"/>
                <a:ea typeface="+mn-ea"/>
              </a:rPr>
              <a:t>(</a:t>
            </a:r>
            <a:r>
              <a:rPr lang="zh-TW" altLang="en-US" b="1" dirty="0" smtClean="0">
                <a:solidFill>
                  <a:srgbClr val="0070C0"/>
                </a:solidFill>
                <a:latin typeface="+mn-ea"/>
                <a:ea typeface="+mn-ea"/>
              </a:rPr>
              <a:t>共有四個主題</a:t>
            </a:r>
            <a:r>
              <a:rPr lang="en-US" altLang="zh-TW" b="1" dirty="0" smtClean="0">
                <a:solidFill>
                  <a:srgbClr val="0070C0"/>
                </a:solidFill>
                <a:latin typeface="+mn-ea"/>
                <a:ea typeface="+mn-ea"/>
              </a:rPr>
              <a:t>)</a:t>
            </a:r>
            <a:endParaRPr lang="en-US" b="1" dirty="0">
              <a:solidFill>
                <a:srgbClr val="0070C0"/>
              </a:solidFill>
              <a:latin typeface="+mn-ea"/>
              <a:ea typeface="+mn-ea"/>
            </a:endParaRPr>
          </a:p>
        </p:txBody>
      </p:sp>
      <p:sp>
        <p:nvSpPr>
          <p:cNvPr id="5" name="Slide Number Placeholder 4"/>
          <p:cNvSpPr>
            <a:spLocks noGrp="1"/>
          </p:cNvSpPr>
          <p:nvPr>
            <p:ph type="sldNum" sz="quarter" idx="12"/>
          </p:nvPr>
        </p:nvSpPr>
        <p:spPr/>
        <p:txBody>
          <a:bodyPr/>
          <a:lstStyle/>
          <a:p>
            <a:fld id="{D57F1E4F-1CFF-5643-939E-217C01CDF565}" type="slidenum">
              <a:rPr lang="en-US" smtClean="0"/>
              <a:pPr/>
              <a:t>2</a:t>
            </a:fld>
            <a:endParaRPr lang="en-US" dirty="0"/>
          </a:p>
        </p:txBody>
      </p:sp>
      <p:graphicFrame>
        <p:nvGraphicFramePr>
          <p:cNvPr id="9" name="Diagram 8"/>
          <p:cNvGraphicFramePr/>
          <p:nvPr>
            <p:extLst/>
          </p:nvPr>
        </p:nvGraphicFramePr>
        <p:xfrm>
          <a:off x="2627586" y="998482"/>
          <a:ext cx="6096000" cy="28903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1" name="Diagram 10"/>
          <p:cNvGraphicFramePr/>
          <p:nvPr>
            <p:extLst/>
          </p:nvPr>
        </p:nvGraphicFramePr>
        <p:xfrm>
          <a:off x="2627586" y="3783726"/>
          <a:ext cx="6096000" cy="287355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3" name="Oval 12"/>
          <p:cNvSpPr/>
          <p:nvPr/>
        </p:nvSpPr>
        <p:spPr>
          <a:xfrm>
            <a:off x="609600" y="1597574"/>
            <a:ext cx="2017986" cy="1954924"/>
          </a:xfrm>
          <a:prstGeom prst="ellipse">
            <a:avLst/>
          </a:prstGeom>
          <a:gradFill flip="none" rotWithShape="1">
            <a:gsLst>
              <a:gs pos="0">
                <a:srgbClr val="FF9900"/>
              </a:gs>
              <a:gs pos="50000">
                <a:srgbClr val="CC9900"/>
              </a:gs>
              <a:gs pos="100000">
                <a:srgbClr val="996633"/>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587298" y="4322166"/>
            <a:ext cx="2017986" cy="1954924"/>
          </a:xfrm>
          <a:prstGeom prst="ellipse">
            <a:avLst/>
          </a:prstGeom>
          <a:gradFill flip="none" rotWithShape="1">
            <a:gsLst>
              <a:gs pos="0">
                <a:schemeClr val="accent6">
                  <a:lumMod val="75000"/>
                </a:schemeClr>
              </a:gs>
              <a:gs pos="50000">
                <a:schemeClr val="accent6">
                  <a:lumMod val="60000"/>
                  <a:lumOff val="40000"/>
                </a:schemeClr>
              </a:gs>
              <a:gs pos="100000">
                <a:schemeClr val="accent6">
                  <a:lumMod val="20000"/>
                  <a:lumOff val="80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736653" y="1971702"/>
            <a:ext cx="1742859" cy="1200329"/>
          </a:xfrm>
          <a:prstGeom prst="rect">
            <a:avLst/>
          </a:prstGeom>
          <a:noFill/>
        </p:spPr>
        <p:txBody>
          <a:bodyPr wrap="square" rtlCol="0">
            <a:spAutoFit/>
          </a:bodyPr>
          <a:lstStyle/>
          <a:p>
            <a:pPr algn="ctr"/>
            <a:r>
              <a:rPr lang="en-US" altLang="zh-TW" sz="2400" b="1" dirty="0" smtClean="0">
                <a:solidFill>
                  <a:schemeClr val="bg1"/>
                </a:solidFill>
              </a:rPr>
              <a:t>1. </a:t>
            </a:r>
            <a:r>
              <a:rPr lang="zh-TW" altLang="en-US" sz="2400" b="1" dirty="0" smtClean="0">
                <a:solidFill>
                  <a:schemeClr val="bg1"/>
                </a:solidFill>
              </a:rPr>
              <a:t>消費、儲蓄</a:t>
            </a:r>
            <a:r>
              <a:rPr lang="zh-TW" altLang="en-US" sz="2400" b="1" dirty="0">
                <a:solidFill>
                  <a:schemeClr val="bg1"/>
                </a:solidFill>
              </a:rPr>
              <a:t>與</a:t>
            </a:r>
            <a:r>
              <a:rPr lang="zh-TW" altLang="en-US" sz="2400" b="1" dirty="0" smtClean="0">
                <a:solidFill>
                  <a:schemeClr val="bg1"/>
                </a:solidFill>
              </a:rPr>
              <a:t>財務預算</a:t>
            </a:r>
            <a:endParaRPr lang="en-US" sz="2400" b="1" dirty="0">
              <a:solidFill>
                <a:schemeClr val="bg1"/>
              </a:solidFill>
            </a:endParaRPr>
          </a:p>
        </p:txBody>
      </p:sp>
      <p:sp>
        <p:nvSpPr>
          <p:cNvPr id="16" name="TextBox 15"/>
          <p:cNvSpPr txBox="1"/>
          <p:nvPr/>
        </p:nvSpPr>
        <p:spPr>
          <a:xfrm>
            <a:off x="816158" y="4884129"/>
            <a:ext cx="1558250" cy="830997"/>
          </a:xfrm>
          <a:prstGeom prst="rect">
            <a:avLst/>
          </a:prstGeom>
          <a:noFill/>
        </p:spPr>
        <p:txBody>
          <a:bodyPr wrap="square" rtlCol="0">
            <a:spAutoFit/>
          </a:bodyPr>
          <a:lstStyle/>
          <a:p>
            <a:pPr algn="ctr"/>
            <a:r>
              <a:rPr lang="en-US" altLang="zh-TW" sz="2400" b="1" dirty="0" smtClean="0">
                <a:solidFill>
                  <a:schemeClr val="bg1"/>
                </a:solidFill>
              </a:rPr>
              <a:t>2. </a:t>
            </a:r>
            <a:r>
              <a:rPr lang="zh-TW" altLang="en-US" sz="2400" b="1" dirty="0" smtClean="0">
                <a:solidFill>
                  <a:schemeClr val="bg1"/>
                </a:solidFill>
              </a:rPr>
              <a:t>信用卡</a:t>
            </a:r>
            <a:endParaRPr lang="en-US" sz="2400" b="1" dirty="0">
              <a:solidFill>
                <a:schemeClr val="bg1"/>
              </a:solidFill>
            </a:endParaRPr>
          </a:p>
          <a:p>
            <a:pPr algn="ctr"/>
            <a:r>
              <a:rPr lang="zh-TW" altLang="en-US" sz="2400" b="1" dirty="0" smtClean="0">
                <a:solidFill>
                  <a:schemeClr val="bg1"/>
                </a:solidFill>
              </a:rPr>
              <a:t>與借貸</a:t>
            </a:r>
            <a:endParaRPr lang="en-US" altLang="zh-TW" sz="2400" b="1" dirty="0" smtClean="0">
              <a:solidFill>
                <a:schemeClr val="bg1"/>
              </a:solidFill>
            </a:endParaRPr>
          </a:p>
        </p:txBody>
      </p:sp>
    </p:spTree>
    <p:extLst>
      <p:ext uri="{BB962C8B-B14F-4D97-AF65-F5344CB8AC3E}">
        <p14:creationId xmlns:p14="http://schemas.microsoft.com/office/powerpoint/2010/main" val="26601102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95572" y="0"/>
            <a:ext cx="6589199" cy="572923"/>
          </a:xfrm>
        </p:spPr>
        <p:txBody>
          <a:bodyPr>
            <a:normAutofit fontScale="90000"/>
          </a:bodyPr>
          <a:lstStyle/>
          <a:p>
            <a:r>
              <a:rPr lang="zh-HK" altLang="zh-HK" b="1" dirty="0" smtClean="0">
                <a:solidFill>
                  <a:srgbClr val="0070C0"/>
                </a:solidFill>
                <a:latin typeface="+mn-ea"/>
                <a:ea typeface="+mn-ea"/>
              </a:rPr>
              <a:t>延伸活動</a:t>
            </a:r>
            <a:r>
              <a:rPr lang="en-US" altLang="zh-HK" b="1" dirty="0" smtClean="0">
                <a:solidFill>
                  <a:srgbClr val="0070C0"/>
                </a:solidFill>
                <a:latin typeface="+mn-ea"/>
                <a:ea typeface="+mn-ea"/>
              </a:rPr>
              <a:t>  </a:t>
            </a:r>
            <a:r>
              <a:rPr lang="zh-TW" altLang="zh-HK" dirty="0" smtClean="0">
                <a:latin typeface="+mn-ea"/>
                <a:ea typeface="+mn-ea"/>
              </a:rPr>
              <a:t/>
            </a:r>
            <a:br>
              <a:rPr lang="zh-TW" altLang="zh-HK" dirty="0" smtClean="0">
                <a:latin typeface="+mn-ea"/>
                <a:ea typeface="+mn-ea"/>
              </a:rPr>
            </a:br>
            <a:endParaRPr lang="zh-HK" altLang="en-US" dirty="0">
              <a:latin typeface="+mn-ea"/>
              <a:ea typeface="+mn-ea"/>
            </a:endParaRPr>
          </a:p>
        </p:txBody>
      </p:sp>
      <p:pic>
        <p:nvPicPr>
          <p:cNvPr id="5" name="圖片 4"/>
          <p:cNvPicPr>
            <a:picLocks noChangeAspect="1"/>
          </p:cNvPicPr>
          <p:nvPr/>
        </p:nvPicPr>
        <p:blipFill rotWithShape="1">
          <a:blip r:embed="rId2"/>
          <a:srcRect l="40756" t="30005" r="14483" b="33198"/>
          <a:stretch/>
        </p:blipFill>
        <p:spPr>
          <a:xfrm>
            <a:off x="1504628" y="572923"/>
            <a:ext cx="6059516" cy="2802044"/>
          </a:xfrm>
          <a:prstGeom prst="rect">
            <a:avLst/>
          </a:prstGeom>
        </p:spPr>
      </p:pic>
      <p:sp>
        <p:nvSpPr>
          <p:cNvPr id="4" name="Slide Number Placeholder 3"/>
          <p:cNvSpPr>
            <a:spLocks noGrp="1"/>
          </p:cNvSpPr>
          <p:nvPr>
            <p:ph type="sldNum" sz="quarter" idx="12"/>
          </p:nvPr>
        </p:nvSpPr>
        <p:spPr/>
        <p:txBody>
          <a:bodyPr/>
          <a:lstStyle/>
          <a:p>
            <a:fld id="{D57F1E4F-1CFF-5643-939E-217C01CDF565}" type="slidenum">
              <a:rPr lang="en-US" smtClean="0"/>
              <a:pPr/>
              <a:t>20</a:t>
            </a:fld>
            <a:endParaRPr lang="en-US" dirty="0"/>
          </a:p>
        </p:txBody>
      </p:sp>
      <p:pic>
        <p:nvPicPr>
          <p:cNvPr id="6" name="圖片 5"/>
          <p:cNvPicPr>
            <a:picLocks noChangeAspect="1"/>
          </p:cNvPicPr>
          <p:nvPr/>
        </p:nvPicPr>
        <p:blipFill rotWithShape="1">
          <a:blip r:embed="rId3"/>
          <a:srcRect l="46442" t="41282" r="20770" b="25349"/>
          <a:stretch/>
        </p:blipFill>
        <p:spPr>
          <a:xfrm>
            <a:off x="2388416" y="3243306"/>
            <a:ext cx="5996355" cy="3432685"/>
          </a:xfrm>
          <a:prstGeom prst="rect">
            <a:avLst/>
          </a:prstGeom>
        </p:spPr>
      </p:pic>
    </p:spTree>
    <p:extLst>
      <p:ext uri="{BB962C8B-B14F-4D97-AF65-F5344CB8AC3E}">
        <p14:creationId xmlns:p14="http://schemas.microsoft.com/office/powerpoint/2010/main" val="1962717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687485" y="798022"/>
            <a:ext cx="6846916" cy="5113200"/>
          </a:xfrm>
        </p:spPr>
        <p:txBody>
          <a:bodyPr/>
          <a:lstStyle/>
          <a:p>
            <a:pPr marL="457200" indent="-457200">
              <a:buFont typeface="+mj-lt"/>
              <a:buAutoNum type="arabicPeriod"/>
            </a:pPr>
            <a:r>
              <a:rPr lang="zh-TW" altLang="zh-HK" sz="2200" b="1" dirty="0">
                <a:latin typeface="+mn-ea"/>
                <a:ea typeface="+mn-ea"/>
              </a:rPr>
              <a:t>試比較</a:t>
            </a:r>
            <a:r>
              <a:rPr lang="zh-TW" altLang="zh-HK" sz="2200" b="1" dirty="0" smtClean="0">
                <a:latin typeface="+mn-ea"/>
                <a:ea typeface="+mn-ea"/>
              </a:rPr>
              <a:t>信用卡</a:t>
            </a:r>
            <a:r>
              <a:rPr lang="zh-TW" altLang="en-US" sz="2200" b="1" dirty="0" smtClean="0">
                <a:latin typeface="+mn-ea"/>
                <a:ea typeface="+mn-ea"/>
              </a:rPr>
              <a:t>透支</a:t>
            </a:r>
            <a:r>
              <a:rPr lang="zh-TW" altLang="zh-HK" sz="2200" b="1" dirty="0" smtClean="0">
                <a:latin typeface="+mn-ea"/>
                <a:ea typeface="+mn-ea"/>
              </a:rPr>
              <a:t>和</a:t>
            </a:r>
            <a:r>
              <a:rPr lang="zh-TW" altLang="zh-HK" sz="2200" b="1" dirty="0">
                <a:latin typeface="+mn-ea"/>
                <a:ea typeface="+mn-ea"/>
              </a:rPr>
              <a:t>「資助專上課程學生資助計劃」的異同。</a:t>
            </a:r>
          </a:p>
          <a:p>
            <a:pPr marL="457200" indent="-457200">
              <a:buFont typeface="+mj-lt"/>
              <a:buAutoNum type="arabicPeriod"/>
            </a:pPr>
            <a:endParaRPr lang="en-US" altLang="zh-TW" sz="2200" b="1" dirty="0" smtClean="0">
              <a:latin typeface="+mn-ea"/>
              <a:ea typeface="+mn-ea"/>
            </a:endParaRPr>
          </a:p>
          <a:p>
            <a:pPr marL="457200" indent="-457200">
              <a:buFont typeface="+mj-lt"/>
              <a:buAutoNum type="arabicPeriod"/>
            </a:pPr>
            <a:r>
              <a:rPr lang="zh-TW" altLang="zh-HK" sz="2200" b="1" dirty="0" smtClean="0">
                <a:latin typeface="+mn-ea"/>
                <a:ea typeface="+mn-ea"/>
              </a:rPr>
              <a:t>完成</a:t>
            </a:r>
            <a:r>
              <a:rPr lang="zh-TW" altLang="zh-HK" sz="2200" b="1" dirty="0">
                <a:latin typeface="+mn-ea"/>
                <a:ea typeface="+mn-ea"/>
              </a:rPr>
              <a:t>上題後，</a:t>
            </a:r>
            <a:r>
              <a:rPr lang="zh-TW" altLang="zh-HK" sz="2200" b="1" dirty="0" smtClean="0">
                <a:latin typeface="+mn-ea"/>
                <a:ea typeface="+mn-ea"/>
              </a:rPr>
              <a:t>你</a:t>
            </a:r>
            <a:r>
              <a:rPr lang="zh-TW" altLang="en-US" sz="2200" b="1" dirty="0" smtClean="0">
                <a:latin typeface="+mn-ea"/>
                <a:ea typeface="+mn-ea"/>
              </a:rPr>
              <a:t>應</a:t>
            </a:r>
            <a:r>
              <a:rPr lang="zh-TW" altLang="zh-HK" sz="2200" b="1" dirty="0" smtClean="0">
                <a:latin typeface="+mn-ea"/>
                <a:ea typeface="+mn-ea"/>
              </a:rPr>
              <a:t>認識</a:t>
            </a:r>
            <a:r>
              <a:rPr lang="zh-TW" altLang="zh-HK" sz="2200" b="1" dirty="0">
                <a:latin typeface="+mn-ea"/>
                <a:ea typeface="+mn-ea"/>
              </a:rPr>
              <a:t>到兩種不同的借貸方式、借貸目的及還款條件。假設將來你升上大學後需要申請貸款，你會選擇</a:t>
            </a:r>
            <a:r>
              <a:rPr lang="zh-TW" altLang="zh-HK" sz="2200" b="1" dirty="0" smtClean="0">
                <a:latin typeface="+mn-ea"/>
                <a:ea typeface="+mn-ea"/>
              </a:rPr>
              <a:t>以上</a:t>
            </a:r>
            <a:r>
              <a:rPr lang="zh-TW" altLang="en-US" sz="2200" b="1" dirty="0" smtClean="0">
                <a:solidFill>
                  <a:schemeClr val="tx1"/>
                </a:solidFill>
                <a:latin typeface="+mn-ea"/>
                <a:ea typeface="+mn-ea"/>
              </a:rPr>
              <a:t>哪一</a:t>
            </a:r>
            <a:r>
              <a:rPr lang="zh-TW" altLang="zh-HK" sz="2200" b="1" dirty="0" smtClean="0">
                <a:latin typeface="+mn-ea"/>
                <a:ea typeface="+mn-ea"/>
              </a:rPr>
              <a:t>方式借貸？</a:t>
            </a:r>
            <a:r>
              <a:rPr lang="zh-TW" altLang="zh-HK" sz="2200" b="1" dirty="0">
                <a:latin typeface="+mn-ea"/>
                <a:ea typeface="+mn-ea"/>
              </a:rPr>
              <a:t>試分享你的看法。</a:t>
            </a:r>
          </a:p>
          <a:p>
            <a:endParaRPr lang="zh-HK" altLang="en-US" dirty="0">
              <a:latin typeface="+mn-ea"/>
              <a:ea typeface="+mn-ea"/>
            </a:endParaRPr>
          </a:p>
        </p:txBody>
      </p:sp>
      <p:sp>
        <p:nvSpPr>
          <p:cNvPr id="2" name="Slide Number Placeholder 1"/>
          <p:cNvSpPr>
            <a:spLocks noGrp="1"/>
          </p:cNvSpPr>
          <p:nvPr>
            <p:ph type="sldNum" sz="quarter" idx="12"/>
          </p:nvPr>
        </p:nvSpPr>
        <p:spPr/>
        <p:txBody>
          <a:bodyPr/>
          <a:lstStyle/>
          <a:p>
            <a:fld id="{D57F1E4F-1CFF-5643-939E-217C01CDF565}" type="slidenum">
              <a:rPr lang="en-US" smtClean="0"/>
              <a:pPr/>
              <a:t>21</a:t>
            </a:fld>
            <a:endParaRPr lang="en-US" dirty="0"/>
          </a:p>
        </p:txBody>
      </p:sp>
      <p:pic>
        <p:nvPicPr>
          <p:cNvPr id="4" name="Picture 2" descr="illust-ch14_p3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23034" y="3648714"/>
            <a:ext cx="2638769" cy="2548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96116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p:cNvPicPr>
            <a:picLocks noChangeAspect="1"/>
          </p:cNvPicPr>
          <p:nvPr/>
        </p:nvPicPr>
        <p:blipFill rotWithShape="1">
          <a:blip r:embed="rId2"/>
          <a:srcRect t="1901" b="-1"/>
          <a:stretch/>
        </p:blipFill>
        <p:spPr>
          <a:xfrm>
            <a:off x="1633954" y="809296"/>
            <a:ext cx="7095744" cy="2713388"/>
          </a:xfrm>
          <a:prstGeom prst="rect">
            <a:avLst/>
          </a:prstGeom>
        </p:spPr>
      </p:pic>
      <p:pic>
        <p:nvPicPr>
          <p:cNvPr id="6" name="圖片 5"/>
          <p:cNvPicPr>
            <a:picLocks noChangeAspect="1"/>
          </p:cNvPicPr>
          <p:nvPr/>
        </p:nvPicPr>
        <p:blipFill rotWithShape="1">
          <a:blip r:embed="rId3"/>
          <a:srcRect l="39486" t="25114" r="15185" b="43085"/>
          <a:stretch/>
        </p:blipFill>
        <p:spPr>
          <a:xfrm>
            <a:off x="1653946" y="3443953"/>
            <a:ext cx="7093122" cy="2799192"/>
          </a:xfrm>
          <a:prstGeom prst="rect">
            <a:avLst/>
          </a:prstGeom>
        </p:spPr>
      </p:pic>
      <p:grpSp>
        <p:nvGrpSpPr>
          <p:cNvPr id="9" name="群組 8"/>
          <p:cNvGrpSpPr/>
          <p:nvPr/>
        </p:nvGrpSpPr>
        <p:grpSpPr>
          <a:xfrm>
            <a:off x="3070513" y="1315791"/>
            <a:ext cx="4135303" cy="646331"/>
            <a:chOff x="2912858" y="548536"/>
            <a:chExt cx="4135303" cy="646331"/>
          </a:xfrm>
        </p:grpSpPr>
        <p:sp>
          <p:nvSpPr>
            <p:cNvPr id="7" name="矩形 6"/>
            <p:cNvSpPr/>
            <p:nvPr/>
          </p:nvSpPr>
          <p:spPr>
            <a:xfrm>
              <a:off x="2912858" y="548536"/>
              <a:ext cx="2031325" cy="646331"/>
            </a:xfrm>
            <a:prstGeom prst="rect">
              <a:avLst/>
            </a:prstGeom>
          </p:spPr>
          <p:txBody>
            <a:bodyPr wrap="none">
              <a:spAutoFit/>
            </a:bodyPr>
            <a:lstStyle/>
            <a:p>
              <a:r>
                <a:rPr lang="zh-TW" altLang="en-US" kern="100" dirty="0" smtClean="0">
                  <a:solidFill>
                    <a:srgbClr val="FF0000"/>
                  </a:solidFill>
                  <a:latin typeface="Times New Roman" panose="02020603050405020304" pitchFamily="18" charset="0"/>
                  <a:ea typeface="新細明體" panose="02020500000000000000" pitchFamily="18" charset="-120"/>
                  <a:cs typeface="Times New Roman" panose="02020603050405020304" pitchFamily="18" charset="0"/>
                </a:rPr>
                <a:t>信用卡公司／</a:t>
              </a:r>
              <a:r>
                <a:rPr lang="zh-TW" altLang="zh-HK" kern="100" dirty="0" smtClean="0">
                  <a:solidFill>
                    <a:srgbClr val="FF0000"/>
                  </a:solidFill>
                  <a:latin typeface="Times New Roman" panose="02020603050405020304" pitchFamily="18" charset="0"/>
                  <a:ea typeface="新細明體" panose="02020500000000000000" pitchFamily="18" charset="-120"/>
                  <a:cs typeface="Times New Roman" panose="02020603050405020304" pitchFamily="18" charset="0"/>
                </a:rPr>
                <a:t>銀行</a:t>
              </a:r>
              <a:endParaRPr lang="en-US" altLang="zh-TW" kern="100" dirty="0" smtClean="0">
                <a:solidFill>
                  <a:srgbClr val="FF0000"/>
                </a:solidFill>
                <a:latin typeface="Times New Roman" panose="02020603050405020304" pitchFamily="18" charset="0"/>
                <a:ea typeface="新細明體" panose="02020500000000000000" pitchFamily="18" charset="-120"/>
                <a:cs typeface="Times New Roman" panose="02020603050405020304" pitchFamily="18" charset="0"/>
              </a:endParaRPr>
            </a:p>
            <a:p>
              <a:r>
                <a:rPr lang="zh-TW" altLang="zh-HK" kern="100" dirty="0" smtClean="0">
                  <a:solidFill>
                    <a:srgbClr val="FF0000"/>
                  </a:solidFill>
                  <a:latin typeface="Times New Roman" panose="02020603050405020304" pitchFamily="18" charset="0"/>
                  <a:ea typeface="新細明體" panose="02020500000000000000" pitchFamily="18" charset="-120"/>
                  <a:cs typeface="Times New Roman" panose="02020603050405020304" pitchFamily="18" charset="0"/>
                </a:rPr>
                <a:t>／</a:t>
              </a:r>
              <a:r>
                <a:rPr lang="zh-TW" altLang="en-US" kern="100" dirty="0" smtClean="0">
                  <a:solidFill>
                    <a:srgbClr val="FF0000"/>
                  </a:solidFill>
                  <a:latin typeface="Times New Roman" panose="02020603050405020304" pitchFamily="18" charset="0"/>
                  <a:ea typeface="新細明體" panose="02020500000000000000" pitchFamily="18" charset="-120"/>
                  <a:cs typeface="Times New Roman" panose="02020603050405020304" pitchFamily="18" charset="0"/>
                </a:rPr>
                <a:t>財務機構</a:t>
              </a:r>
              <a:endParaRPr lang="zh-HK" altLang="en-US" dirty="0"/>
            </a:p>
          </p:txBody>
        </p:sp>
        <p:sp>
          <p:nvSpPr>
            <p:cNvPr id="8" name="矩形 7"/>
            <p:cNvSpPr/>
            <p:nvPr/>
          </p:nvSpPr>
          <p:spPr>
            <a:xfrm>
              <a:off x="6401830" y="634138"/>
              <a:ext cx="646331" cy="369332"/>
            </a:xfrm>
            <a:prstGeom prst="rect">
              <a:avLst/>
            </a:prstGeom>
          </p:spPr>
          <p:txBody>
            <a:bodyPr wrap="none">
              <a:spAutoFit/>
            </a:bodyPr>
            <a:lstStyle/>
            <a:p>
              <a:r>
                <a:rPr lang="zh-TW" altLang="zh-HK" kern="100" dirty="0">
                  <a:solidFill>
                    <a:srgbClr val="FF0000"/>
                  </a:solidFill>
                  <a:latin typeface="Times New Roman" panose="02020603050405020304" pitchFamily="18" charset="0"/>
                  <a:ea typeface="新細明體" panose="02020500000000000000" pitchFamily="18" charset="-120"/>
                  <a:cs typeface="Times New Roman" panose="02020603050405020304" pitchFamily="18" charset="0"/>
                </a:rPr>
                <a:t>政府</a:t>
              </a:r>
              <a:endParaRPr lang="zh-HK" altLang="en-US" dirty="0"/>
            </a:p>
          </p:txBody>
        </p:sp>
      </p:grpSp>
      <p:grpSp>
        <p:nvGrpSpPr>
          <p:cNvPr id="13" name="群組 12"/>
          <p:cNvGrpSpPr/>
          <p:nvPr/>
        </p:nvGrpSpPr>
        <p:grpSpPr>
          <a:xfrm>
            <a:off x="2894291" y="2284172"/>
            <a:ext cx="5350270" cy="657769"/>
            <a:chOff x="2736636" y="1516917"/>
            <a:chExt cx="5350270" cy="657769"/>
          </a:xfrm>
        </p:grpSpPr>
        <p:sp>
          <p:nvSpPr>
            <p:cNvPr id="10" name="矩形 9"/>
            <p:cNvSpPr/>
            <p:nvPr/>
          </p:nvSpPr>
          <p:spPr>
            <a:xfrm>
              <a:off x="2736636" y="1528355"/>
              <a:ext cx="2262158" cy="646331"/>
            </a:xfrm>
            <a:prstGeom prst="rect">
              <a:avLst/>
            </a:prstGeom>
          </p:spPr>
          <p:txBody>
            <a:bodyPr wrap="none">
              <a:spAutoFit/>
            </a:bodyPr>
            <a:lstStyle/>
            <a:p>
              <a:r>
                <a:rPr lang="zh-TW" altLang="zh-HK" kern="100" dirty="0">
                  <a:solidFill>
                    <a:srgbClr val="FF0000"/>
                  </a:solidFill>
                  <a:latin typeface="Times New Roman" panose="02020603050405020304" pitchFamily="18" charset="0"/>
                  <a:ea typeface="新細明體" panose="02020500000000000000" pitchFamily="18" charset="-120"/>
                  <a:cs typeface="Times New Roman" panose="02020603050405020304" pitchFamily="18" charset="0"/>
                </a:rPr>
                <a:t>幫助</a:t>
              </a:r>
              <a:r>
                <a:rPr lang="zh-TW" altLang="zh-HK" kern="100" dirty="0" smtClean="0">
                  <a:solidFill>
                    <a:srgbClr val="FF0000"/>
                  </a:solidFill>
                  <a:latin typeface="Times New Roman" panose="02020603050405020304" pitchFamily="18" charset="0"/>
                  <a:ea typeface="新細明體" panose="02020500000000000000" pitchFamily="18" charset="-120"/>
                  <a:cs typeface="Times New Roman" panose="02020603050405020304" pitchFamily="18" charset="0"/>
                </a:rPr>
                <a:t>有</a:t>
              </a:r>
              <a:r>
                <a:rPr lang="zh-TW" altLang="en-US" kern="100" dirty="0" smtClean="0">
                  <a:solidFill>
                    <a:srgbClr val="FF0000"/>
                  </a:solidFill>
                  <a:latin typeface="Times New Roman" panose="02020603050405020304" pitchFamily="18" charset="0"/>
                  <a:ea typeface="新細明體" panose="02020500000000000000" pitchFamily="18" charset="-120"/>
                  <a:cs typeface="Times New Roman" panose="02020603050405020304" pitchFamily="18" charset="0"/>
                </a:rPr>
                <a:t>財務</a:t>
              </a:r>
              <a:r>
                <a:rPr lang="zh-TW" altLang="zh-HK" kern="100" dirty="0" smtClean="0">
                  <a:solidFill>
                    <a:srgbClr val="FF0000"/>
                  </a:solidFill>
                  <a:latin typeface="Times New Roman" panose="02020603050405020304" pitchFamily="18" charset="0"/>
                  <a:ea typeface="新細明體" panose="02020500000000000000" pitchFamily="18" charset="-120"/>
                  <a:cs typeface="Times New Roman" panose="02020603050405020304" pitchFamily="18" charset="0"/>
                </a:rPr>
                <a:t>需要</a:t>
              </a:r>
              <a:r>
                <a:rPr lang="zh-TW" altLang="zh-HK" kern="100" dirty="0">
                  <a:solidFill>
                    <a:srgbClr val="FF0000"/>
                  </a:solidFill>
                  <a:latin typeface="Times New Roman" panose="02020603050405020304" pitchFamily="18" charset="0"/>
                  <a:ea typeface="新細明體" panose="02020500000000000000" pitchFamily="18" charset="-120"/>
                  <a:cs typeface="Times New Roman" panose="02020603050405020304" pitchFamily="18" charset="0"/>
                </a:rPr>
                <a:t>的</a:t>
              </a:r>
              <a:r>
                <a:rPr lang="zh-TW" altLang="zh-HK" kern="100" dirty="0" smtClean="0">
                  <a:solidFill>
                    <a:srgbClr val="FF0000"/>
                  </a:solidFill>
                  <a:latin typeface="Times New Roman" panose="02020603050405020304" pitchFamily="18" charset="0"/>
                  <a:ea typeface="新細明體" panose="02020500000000000000" pitchFamily="18" charset="-120"/>
                  <a:cs typeface="Times New Roman" panose="02020603050405020304" pitchFamily="18" charset="0"/>
                </a:rPr>
                <a:t>人</a:t>
              </a:r>
              <a:endParaRPr lang="en-US" altLang="zh-TW" kern="100" dirty="0" smtClean="0">
                <a:solidFill>
                  <a:srgbClr val="FF0000"/>
                </a:solidFill>
                <a:latin typeface="Times New Roman" panose="02020603050405020304" pitchFamily="18" charset="0"/>
                <a:ea typeface="新細明體" panose="02020500000000000000" pitchFamily="18" charset="-120"/>
                <a:cs typeface="Times New Roman" panose="02020603050405020304" pitchFamily="18" charset="0"/>
              </a:endParaRPr>
            </a:p>
            <a:p>
              <a:r>
                <a:rPr lang="zh-TW" altLang="zh-HK" kern="100" dirty="0" smtClean="0">
                  <a:solidFill>
                    <a:srgbClr val="FF0000"/>
                  </a:solidFill>
                  <a:latin typeface="Times New Roman" panose="02020603050405020304" pitchFamily="18" charset="0"/>
                  <a:ea typeface="新細明體" panose="02020500000000000000" pitchFamily="18" charset="-120"/>
                  <a:cs typeface="Times New Roman" panose="02020603050405020304" pitchFamily="18" charset="0"/>
                </a:rPr>
                <a:t>／</a:t>
              </a:r>
              <a:r>
                <a:rPr lang="zh-TW" altLang="en-US" kern="100" dirty="0" smtClean="0">
                  <a:solidFill>
                    <a:srgbClr val="FF0000"/>
                  </a:solidFill>
                  <a:latin typeface="Times New Roman" panose="02020603050405020304" pitchFamily="18" charset="0"/>
                  <a:ea typeface="新細明體" panose="02020500000000000000" pitchFamily="18" charset="-120"/>
                  <a:cs typeface="Times New Roman" panose="02020603050405020304" pitchFamily="18" charset="0"/>
                </a:rPr>
                <a:t>賺取</a:t>
              </a:r>
              <a:r>
                <a:rPr lang="zh-TW" altLang="zh-HK" kern="100" dirty="0" smtClean="0">
                  <a:solidFill>
                    <a:srgbClr val="FF0000"/>
                  </a:solidFill>
                  <a:latin typeface="Times New Roman" panose="02020603050405020304" pitchFamily="18" charset="0"/>
                  <a:ea typeface="新細明體" panose="02020500000000000000" pitchFamily="18" charset="-120"/>
                  <a:cs typeface="Times New Roman" panose="02020603050405020304" pitchFamily="18" charset="0"/>
                </a:rPr>
                <a:t>利</a:t>
              </a:r>
              <a:r>
                <a:rPr lang="zh-TW" altLang="en-US" kern="100" dirty="0" smtClean="0">
                  <a:solidFill>
                    <a:srgbClr val="FF0000"/>
                  </a:solidFill>
                  <a:latin typeface="Times New Roman" panose="02020603050405020304" pitchFamily="18" charset="0"/>
                  <a:ea typeface="新細明體" panose="02020500000000000000" pitchFamily="18" charset="-120"/>
                  <a:cs typeface="Times New Roman" panose="02020603050405020304" pitchFamily="18" charset="0"/>
                </a:rPr>
                <a:t>潤</a:t>
              </a:r>
              <a:endParaRPr lang="zh-HK" altLang="en-US" dirty="0"/>
            </a:p>
          </p:txBody>
        </p:sp>
        <p:sp>
          <p:nvSpPr>
            <p:cNvPr id="11" name="矩形 10"/>
            <p:cNvSpPr/>
            <p:nvPr/>
          </p:nvSpPr>
          <p:spPr>
            <a:xfrm>
              <a:off x="5363083" y="1516917"/>
              <a:ext cx="2723823" cy="646331"/>
            </a:xfrm>
            <a:prstGeom prst="rect">
              <a:avLst/>
            </a:prstGeom>
          </p:spPr>
          <p:txBody>
            <a:bodyPr wrap="none">
              <a:spAutoFit/>
            </a:bodyPr>
            <a:lstStyle/>
            <a:p>
              <a:r>
                <a:rPr lang="zh-TW" altLang="zh-HK" kern="100" dirty="0">
                  <a:solidFill>
                    <a:srgbClr val="FF0000"/>
                  </a:solidFill>
                  <a:latin typeface="Times New Roman" panose="02020603050405020304" pitchFamily="18" charset="0"/>
                  <a:ea typeface="新細明體" panose="02020500000000000000" pitchFamily="18" charset="-120"/>
                  <a:cs typeface="Times New Roman" panose="02020603050405020304" pitchFamily="18" charset="0"/>
                </a:rPr>
                <a:t>確保學生不會因經濟</a:t>
              </a:r>
              <a:r>
                <a:rPr lang="zh-TW" altLang="zh-HK" kern="100" dirty="0" smtClean="0">
                  <a:solidFill>
                    <a:srgbClr val="FF0000"/>
                  </a:solidFill>
                  <a:latin typeface="Times New Roman" panose="02020603050405020304" pitchFamily="18" charset="0"/>
                  <a:ea typeface="新細明體" panose="02020500000000000000" pitchFamily="18" charset="-120"/>
                  <a:cs typeface="Times New Roman" panose="02020603050405020304" pitchFamily="18" charset="0"/>
                </a:rPr>
                <a:t>困難</a:t>
              </a:r>
              <a:endParaRPr lang="en-US" altLang="zh-TW" kern="100" dirty="0" smtClean="0">
                <a:solidFill>
                  <a:srgbClr val="FF0000"/>
                </a:solidFill>
                <a:latin typeface="Times New Roman" panose="02020603050405020304" pitchFamily="18" charset="0"/>
                <a:ea typeface="新細明體" panose="02020500000000000000" pitchFamily="18" charset="-120"/>
                <a:cs typeface="Times New Roman" panose="02020603050405020304" pitchFamily="18" charset="0"/>
              </a:endParaRPr>
            </a:p>
            <a:p>
              <a:r>
                <a:rPr lang="zh-TW" altLang="zh-HK" kern="100" dirty="0" smtClean="0">
                  <a:solidFill>
                    <a:srgbClr val="FF0000"/>
                  </a:solidFill>
                  <a:latin typeface="Times New Roman" panose="02020603050405020304" pitchFamily="18" charset="0"/>
                  <a:ea typeface="新細明體" panose="02020500000000000000" pitchFamily="18" charset="-120"/>
                  <a:cs typeface="Times New Roman" panose="02020603050405020304" pitchFamily="18" charset="0"/>
                </a:rPr>
                <a:t>而</a:t>
              </a:r>
              <a:r>
                <a:rPr lang="zh-TW" altLang="zh-HK" kern="100" dirty="0">
                  <a:solidFill>
                    <a:srgbClr val="FF0000"/>
                  </a:solidFill>
                  <a:latin typeface="Times New Roman" panose="02020603050405020304" pitchFamily="18" charset="0"/>
                  <a:ea typeface="新細明體" panose="02020500000000000000" pitchFamily="18" charset="-120"/>
                  <a:cs typeface="Times New Roman" panose="02020603050405020304" pitchFamily="18" charset="0"/>
                </a:rPr>
                <a:t>失去</a:t>
              </a:r>
              <a:r>
                <a:rPr lang="zh-TW" altLang="zh-HK" kern="100" dirty="0" smtClean="0">
                  <a:solidFill>
                    <a:srgbClr val="FF0000"/>
                  </a:solidFill>
                  <a:latin typeface="Times New Roman" panose="02020603050405020304" pitchFamily="18" charset="0"/>
                  <a:ea typeface="新細明體" panose="02020500000000000000" pitchFamily="18" charset="-120"/>
                  <a:cs typeface="Times New Roman" panose="02020603050405020304" pitchFamily="18" charset="0"/>
                </a:rPr>
                <a:t>就</a:t>
              </a:r>
              <a:r>
                <a:rPr lang="zh-TW" altLang="en-US" kern="100" dirty="0" smtClean="0">
                  <a:solidFill>
                    <a:srgbClr val="FF0000"/>
                  </a:solidFill>
                  <a:latin typeface="Times New Roman" panose="02020603050405020304" pitchFamily="18" charset="0"/>
                  <a:ea typeface="新細明體" panose="02020500000000000000" pitchFamily="18" charset="-120"/>
                  <a:cs typeface="Times New Roman" panose="02020603050405020304" pitchFamily="18" charset="0"/>
                </a:rPr>
                <a:t>學</a:t>
              </a:r>
              <a:r>
                <a:rPr lang="zh-TW" altLang="zh-HK" kern="100" dirty="0" smtClean="0">
                  <a:solidFill>
                    <a:srgbClr val="FF0000"/>
                  </a:solidFill>
                  <a:latin typeface="Times New Roman" panose="02020603050405020304" pitchFamily="18" charset="0"/>
                  <a:ea typeface="新細明體" panose="02020500000000000000" pitchFamily="18" charset="-120"/>
                  <a:cs typeface="Times New Roman" panose="02020603050405020304" pitchFamily="18" charset="0"/>
                </a:rPr>
                <a:t>機會</a:t>
              </a:r>
              <a:endParaRPr lang="zh-HK" altLang="en-US" dirty="0"/>
            </a:p>
          </p:txBody>
        </p:sp>
      </p:grpSp>
      <p:grpSp>
        <p:nvGrpSpPr>
          <p:cNvPr id="16" name="群組 15"/>
          <p:cNvGrpSpPr/>
          <p:nvPr/>
        </p:nvGrpSpPr>
        <p:grpSpPr>
          <a:xfrm>
            <a:off x="2957185" y="3516917"/>
            <a:ext cx="5537650" cy="1477328"/>
            <a:chOff x="2776451" y="2956205"/>
            <a:chExt cx="5537650" cy="1477328"/>
          </a:xfrm>
        </p:grpSpPr>
        <p:sp>
          <p:nvSpPr>
            <p:cNvPr id="14" name="矩形 13"/>
            <p:cNvSpPr/>
            <p:nvPr/>
          </p:nvSpPr>
          <p:spPr>
            <a:xfrm>
              <a:off x="2776451" y="2956205"/>
              <a:ext cx="2136371" cy="1477328"/>
            </a:xfrm>
            <a:prstGeom prst="rect">
              <a:avLst/>
            </a:prstGeom>
          </p:spPr>
          <p:txBody>
            <a:bodyPr wrap="square">
              <a:spAutoFit/>
            </a:bodyPr>
            <a:lstStyle/>
            <a:p>
              <a:r>
                <a:rPr lang="zh-TW" altLang="en-US" kern="100" dirty="0">
                  <a:solidFill>
                    <a:srgbClr val="FF0000"/>
                  </a:solidFill>
                  <a:latin typeface="Times New Roman" panose="02020603050405020304" pitchFamily="18" charset="0"/>
                  <a:ea typeface="新細明體" panose="02020500000000000000" pitchFamily="18" charset="-120"/>
                  <a:cs typeface="Times New Roman" panose="02020603050405020304" pitchFamily="18" charset="0"/>
                </a:rPr>
                <a:t>一般而言，信用卡主可直接在櫃員機提取現金或以其他轉賬方式動用信用限額內的現金</a:t>
              </a:r>
              <a:r>
                <a:rPr lang="en-US" kern="100" dirty="0">
                  <a:solidFill>
                    <a:srgbClr val="FF0000"/>
                  </a:solidFill>
                  <a:latin typeface="Times New Roman" panose="02020603050405020304" pitchFamily="18" charset="0"/>
                  <a:ea typeface="新細明體" panose="02020500000000000000" pitchFamily="18" charset="-120"/>
                  <a:cs typeface="Times New Roman" panose="02020603050405020304" pitchFamily="18" charset="0"/>
                </a:rPr>
                <a:t> </a:t>
              </a:r>
            </a:p>
          </p:txBody>
        </p:sp>
        <p:sp>
          <p:nvSpPr>
            <p:cNvPr id="15" name="矩形 14"/>
            <p:cNvSpPr/>
            <p:nvPr/>
          </p:nvSpPr>
          <p:spPr>
            <a:xfrm>
              <a:off x="5363083" y="3033835"/>
              <a:ext cx="2951018" cy="646331"/>
            </a:xfrm>
            <a:prstGeom prst="rect">
              <a:avLst/>
            </a:prstGeom>
          </p:spPr>
          <p:txBody>
            <a:bodyPr wrap="square">
              <a:spAutoFit/>
            </a:bodyPr>
            <a:lstStyle/>
            <a:p>
              <a:pPr marL="269875" indent="-269875">
                <a:spcAft>
                  <a:spcPts val="0"/>
                </a:spcAft>
              </a:pPr>
              <a:r>
                <a:rPr lang="zh-TW" altLang="zh-HK" kern="100" dirty="0">
                  <a:solidFill>
                    <a:srgbClr val="FF0000"/>
                  </a:solidFill>
                  <a:latin typeface="Times New Roman" panose="02020603050405020304" pitchFamily="18" charset="0"/>
                  <a:ea typeface="新細明體" panose="02020500000000000000" pitchFamily="18" charset="-120"/>
                </a:rPr>
                <a:t>須通過家庭入息及資產審查</a:t>
              </a:r>
              <a:endParaRPr lang="zh-TW" altLang="zh-HK" kern="100" dirty="0">
                <a:latin typeface="Times New Roman" panose="02020603050405020304" pitchFamily="18" charset="0"/>
                <a:ea typeface="新細明體" panose="02020500000000000000" pitchFamily="18" charset="-120"/>
              </a:endParaRPr>
            </a:p>
            <a:p>
              <a:r>
                <a:rPr lang="zh-TW" altLang="zh-HK" kern="100" dirty="0">
                  <a:solidFill>
                    <a:srgbClr val="FF0000"/>
                  </a:solidFill>
                  <a:latin typeface="Times New Roman" panose="02020603050405020304" pitchFamily="18" charset="0"/>
                  <a:ea typeface="新細明體" panose="02020500000000000000" pitchFamily="18" charset="-120"/>
                  <a:cs typeface="Times New Roman" panose="02020603050405020304" pitchFamily="18" charset="0"/>
                </a:rPr>
                <a:t>全日制學生</a:t>
              </a:r>
              <a:endParaRPr lang="zh-HK" altLang="en-US" dirty="0"/>
            </a:p>
          </p:txBody>
        </p:sp>
      </p:grpSp>
      <p:grpSp>
        <p:nvGrpSpPr>
          <p:cNvPr id="22" name="群組 21"/>
          <p:cNvGrpSpPr/>
          <p:nvPr/>
        </p:nvGrpSpPr>
        <p:grpSpPr>
          <a:xfrm>
            <a:off x="2986628" y="5225193"/>
            <a:ext cx="4834739" cy="646331"/>
            <a:chOff x="2828973" y="4457938"/>
            <a:chExt cx="4834739" cy="646331"/>
          </a:xfrm>
        </p:grpSpPr>
        <p:sp>
          <p:nvSpPr>
            <p:cNvPr id="17" name="矩形 16"/>
            <p:cNvSpPr/>
            <p:nvPr/>
          </p:nvSpPr>
          <p:spPr>
            <a:xfrm>
              <a:off x="2828973" y="4457938"/>
              <a:ext cx="2031325" cy="646331"/>
            </a:xfrm>
            <a:prstGeom prst="rect">
              <a:avLst/>
            </a:prstGeom>
          </p:spPr>
          <p:txBody>
            <a:bodyPr wrap="none">
              <a:spAutoFit/>
            </a:bodyPr>
            <a:lstStyle/>
            <a:p>
              <a:r>
                <a:rPr lang="zh-TW" altLang="zh-HK" kern="100" dirty="0">
                  <a:solidFill>
                    <a:srgbClr val="FF0000"/>
                  </a:solidFill>
                  <a:latin typeface="Times New Roman" panose="02020603050405020304" pitchFamily="18" charset="0"/>
                  <a:ea typeface="新細明體" panose="02020500000000000000" pitchFamily="18" charset="-120"/>
                  <a:cs typeface="Times New Roman" panose="02020603050405020304" pitchFamily="18" charset="0"/>
                </a:rPr>
                <a:t>通常以日息</a:t>
              </a:r>
              <a:r>
                <a:rPr lang="zh-TW" altLang="zh-HK" kern="100" dirty="0" smtClean="0">
                  <a:solidFill>
                    <a:srgbClr val="FF0000"/>
                  </a:solidFill>
                  <a:latin typeface="Times New Roman" panose="02020603050405020304" pitchFamily="18" charset="0"/>
                  <a:ea typeface="新細明體" panose="02020500000000000000" pitchFamily="18" charset="-120"/>
                  <a:cs typeface="Times New Roman" panose="02020603050405020304" pitchFamily="18" charset="0"/>
                </a:rPr>
                <a:t>計算</a:t>
              </a:r>
              <a:endParaRPr lang="en-US" altLang="zh-TW" kern="100" dirty="0" smtClean="0">
                <a:solidFill>
                  <a:srgbClr val="FF0000"/>
                </a:solidFill>
                <a:latin typeface="Times New Roman" panose="02020603050405020304" pitchFamily="18" charset="0"/>
                <a:ea typeface="新細明體" panose="02020500000000000000" pitchFamily="18" charset="-120"/>
                <a:cs typeface="Times New Roman" panose="02020603050405020304" pitchFamily="18" charset="0"/>
              </a:endParaRPr>
            </a:p>
            <a:p>
              <a:r>
                <a:rPr lang="zh-TW" altLang="zh-HK" kern="100" dirty="0" smtClean="0">
                  <a:solidFill>
                    <a:srgbClr val="FF0000"/>
                  </a:solidFill>
                  <a:latin typeface="Times New Roman" panose="02020603050405020304" pitchFamily="18" charset="0"/>
                  <a:ea typeface="新細明體" panose="02020500000000000000" pitchFamily="18" charset="-120"/>
                  <a:cs typeface="Times New Roman" panose="02020603050405020304" pitchFamily="18" charset="0"/>
                </a:rPr>
                <a:t>和</a:t>
              </a:r>
              <a:r>
                <a:rPr lang="zh-TW" altLang="zh-HK" kern="100" dirty="0">
                  <a:solidFill>
                    <a:srgbClr val="FF0000"/>
                  </a:solidFill>
                  <a:latin typeface="Times New Roman" panose="02020603050405020304" pitchFamily="18" charset="0"/>
                  <a:ea typeface="新細明體" panose="02020500000000000000" pitchFamily="18" charset="-120"/>
                  <a:cs typeface="Times New Roman" panose="02020603050405020304" pitchFamily="18" charset="0"/>
                </a:rPr>
                <a:t>以複合利率計算</a:t>
              </a:r>
              <a:endParaRPr lang="zh-HK" altLang="en-US" dirty="0"/>
            </a:p>
          </p:txBody>
        </p:sp>
        <p:sp>
          <p:nvSpPr>
            <p:cNvPr id="18" name="矩形 17"/>
            <p:cNvSpPr/>
            <p:nvPr/>
          </p:nvSpPr>
          <p:spPr>
            <a:xfrm>
              <a:off x="5786275" y="4580442"/>
              <a:ext cx="1877437" cy="369332"/>
            </a:xfrm>
            <a:prstGeom prst="rect">
              <a:avLst/>
            </a:prstGeom>
          </p:spPr>
          <p:txBody>
            <a:bodyPr wrap="none">
              <a:spAutoFit/>
            </a:bodyPr>
            <a:lstStyle/>
            <a:p>
              <a:r>
                <a:rPr lang="zh-TW" altLang="zh-HK" dirty="0">
                  <a:solidFill>
                    <a:srgbClr val="FF0000"/>
                  </a:solidFill>
                  <a:latin typeface="Times New Roman" panose="02020603050405020304" pitchFamily="18" charset="0"/>
                  <a:ea typeface="新細明體" panose="02020500000000000000" pitchFamily="18" charset="-120"/>
                  <a:cs typeface="新細明體" panose="02020500000000000000" pitchFamily="18" charset="-120"/>
                </a:rPr>
                <a:t>以年利率</a:t>
              </a:r>
              <a:r>
                <a:rPr lang="en-US" altLang="zh-HK" dirty="0">
                  <a:solidFill>
                    <a:srgbClr val="FF0000"/>
                  </a:solidFill>
                  <a:latin typeface="Times New Roman" panose="02020603050405020304" pitchFamily="18" charset="0"/>
                  <a:ea typeface="新細明體" panose="02020500000000000000" pitchFamily="18" charset="-120"/>
                  <a:cs typeface="新細明體" panose="02020500000000000000" pitchFamily="18" charset="-120"/>
                </a:rPr>
                <a:t>1%</a:t>
              </a:r>
              <a:r>
                <a:rPr lang="zh-TW" altLang="zh-HK" dirty="0">
                  <a:solidFill>
                    <a:srgbClr val="FF0000"/>
                  </a:solidFill>
                  <a:latin typeface="Times New Roman" panose="02020603050405020304" pitchFamily="18" charset="0"/>
                  <a:ea typeface="新細明體" panose="02020500000000000000" pitchFamily="18" charset="-120"/>
                  <a:cs typeface="新細明體" panose="02020500000000000000" pitchFamily="18" charset="-120"/>
                </a:rPr>
                <a:t>計算</a:t>
              </a:r>
              <a:endParaRPr lang="zh-HK" altLang="en-US" dirty="0"/>
            </a:p>
          </p:txBody>
        </p:sp>
      </p:grpSp>
      <p:sp>
        <p:nvSpPr>
          <p:cNvPr id="23" name="文字方塊 22"/>
          <p:cNvSpPr txBox="1"/>
          <p:nvPr/>
        </p:nvSpPr>
        <p:spPr>
          <a:xfrm>
            <a:off x="1820201" y="767255"/>
            <a:ext cx="540327" cy="382385"/>
          </a:xfrm>
          <a:prstGeom prst="rect">
            <a:avLst/>
          </a:prstGeom>
          <a:noFill/>
        </p:spPr>
        <p:txBody>
          <a:bodyPr wrap="square" rtlCol="0">
            <a:spAutoFit/>
          </a:bodyPr>
          <a:lstStyle/>
          <a:p>
            <a:r>
              <a:rPr lang="en-US" altLang="zh-HK" b="1" dirty="0" smtClean="0">
                <a:solidFill>
                  <a:schemeClr val="accent2">
                    <a:lumMod val="75000"/>
                  </a:schemeClr>
                </a:solidFill>
              </a:rPr>
              <a:t>1.</a:t>
            </a:r>
            <a:endParaRPr lang="zh-HK" altLang="en-US" b="1" dirty="0">
              <a:solidFill>
                <a:schemeClr val="accent2">
                  <a:lumMod val="75000"/>
                </a:schemeClr>
              </a:solidFill>
            </a:endParaRPr>
          </a:p>
        </p:txBody>
      </p:sp>
      <p:sp>
        <p:nvSpPr>
          <p:cNvPr id="3" name="Slide Number Placeholder 2"/>
          <p:cNvSpPr>
            <a:spLocks noGrp="1"/>
          </p:cNvSpPr>
          <p:nvPr>
            <p:ph type="sldNum" sz="quarter" idx="12"/>
          </p:nvPr>
        </p:nvSpPr>
        <p:spPr>
          <a:xfrm>
            <a:off x="500717" y="784515"/>
            <a:ext cx="584978" cy="365125"/>
          </a:xfrm>
        </p:spPr>
        <p:txBody>
          <a:bodyPr/>
          <a:lstStyle/>
          <a:p>
            <a:fld id="{D57F1E4F-1CFF-5643-939E-217C01CDF565}" type="slidenum">
              <a:rPr lang="en-US" smtClean="0"/>
              <a:pPr/>
              <a:t>22</a:t>
            </a:fld>
            <a:endParaRPr lang="en-US" dirty="0"/>
          </a:p>
        </p:txBody>
      </p:sp>
    </p:spTree>
    <p:extLst>
      <p:ext uri="{BB962C8B-B14F-4D97-AF65-F5344CB8AC3E}">
        <p14:creationId xmlns:p14="http://schemas.microsoft.com/office/powerpoint/2010/main" val="3380495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randombar(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randombar(horizont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randombar(horizontal)">
                                      <p:cBhvr>
                                        <p:cTn id="2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6208" y="2606914"/>
            <a:ext cx="6589199" cy="1280890"/>
          </a:xfrm>
        </p:spPr>
        <p:txBody>
          <a:bodyPr>
            <a:normAutofit fontScale="90000"/>
          </a:bodyPr>
          <a:lstStyle/>
          <a:p>
            <a:r>
              <a:rPr lang="zh-TW" altLang="en-US" b="1" dirty="0" smtClean="0">
                <a:solidFill>
                  <a:srgbClr val="0070C0"/>
                </a:solidFill>
                <a:latin typeface="+mn-ea"/>
                <a:ea typeface="+mn-ea"/>
              </a:rPr>
              <a:t>反</a:t>
            </a:r>
            <a:r>
              <a:rPr lang="zh-TW" altLang="en-US" b="1" dirty="0">
                <a:solidFill>
                  <a:srgbClr val="0070C0"/>
                </a:solidFill>
                <a:latin typeface="+mn-ea"/>
                <a:ea typeface="+mn-ea"/>
              </a:rPr>
              <a:t>思過度</a:t>
            </a:r>
            <a:r>
              <a:rPr lang="zh-TW" altLang="en-US" b="1" dirty="0" smtClean="0">
                <a:solidFill>
                  <a:srgbClr val="0070C0"/>
                </a:solidFill>
                <a:latin typeface="+mn-ea"/>
                <a:ea typeface="+mn-ea"/>
              </a:rPr>
              <a:t>消費　實踐簡樸生活</a:t>
            </a:r>
            <a:r>
              <a:rPr lang="zh-TW" altLang="en-US" b="1" dirty="0">
                <a:latin typeface="+mn-ea"/>
                <a:ea typeface="+mn-ea"/>
              </a:rPr>
              <a:t/>
            </a:r>
            <a:br>
              <a:rPr lang="zh-TW" altLang="en-US" b="1" dirty="0">
                <a:latin typeface="+mn-ea"/>
                <a:ea typeface="+mn-ea"/>
              </a:rPr>
            </a:br>
            <a:r>
              <a:rPr lang="zh-TW" altLang="en-US" b="1" dirty="0">
                <a:latin typeface="+mn-ea"/>
                <a:ea typeface="+mn-ea"/>
              </a:rPr>
              <a:t/>
            </a:r>
            <a:br>
              <a:rPr lang="zh-TW" altLang="en-US" b="1" dirty="0">
                <a:latin typeface="+mn-ea"/>
                <a:ea typeface="+mn-ea"/>
              </a:rPr>
            </a:br>
            <a:endParaRPr lang="en-US" dirty="0">
              <a:latin typeface="+mn-ea"/>
              <a:ea typeface="+mn-ea"/>
            </a:endParaRPr>
          </a:p>
        </p:txBody>
      </p:sp>
      <p:sp>
        <p:nvSpPr>
          <p:cNvPr id="3" name="Slide Number Placeholder 2"/>
          <p:cNvSpPr>
            <a:spLocks noGrp="1"/>
          </p:cNvSpPr>
          <p:nvPr>
            <p:ph type="sldNum" sz="quarter" idx="12"/>
          </p:nvPr>
        </p:nvSpPr>
        <p:spPr/>
        <p:txBody>
          <a:bodyPr/>
          <a:lstStyle/>
          <a:p>
            <a:fld id="{D57F1E4F-1CFF-5643-939E-217C01CDF565}" type="slidenum">
              <a:rPr lang="en-US" smtClean="0"/>
              <a:pPr/>
              <a:t>23</a:t>
            </a:fld>
            <a:endParaRPr lang="en-US" dirty="0"/>
          </a:p>
        </p:txBody>
      </p:sp>
    </p:spTree>
    <p:extLst>
      <p:ext uri="{BB962C8B-B14F-4D97-AF65-F5344CB8AC3E}">
        <p14:creationId xmlns:p14="http://schemas.microsoft.com/office/powerpoint/2010/main" val="15932616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544596" y="183536"/>
            <a:ext cx="6589199" cy="822304"/>
          </a:xfrm>
        </p:spPr>
        <p:txBody>
          <a:bodyPr/>
          <a:lstStyle/>
          <a:p>
            <a:r>
              <a:rPr lang="zh-HK" altLang="zh-HK" b="1" dirty="0" smtClean="0">
                <a:solidFill>
                  <a:srgbClr val="0070C0"/>
                </a:solidFill>
                <a:latin typeface="+mn-ea"/>
                <a:ea typeface="+mn-ea"/>
              </a:rPr>
              <a:t>活動</a:t>
            </a:r>
            <a:r>
              <a:rPr lang="zh-TW" altLang="en-US" b="1" dirty="0" smtClean="0">
                <a:solidFill>
                  <a:srgbClr val="0070C0"/>
                </a:solidFill>
                <a:latin typeface="+mn-ea"/>
                <a:ea typeface="+mn-ea"/>
              </a:rPr>
              <a:t>六</a:t>
            </a:r>
            <a:r>
              <a:rPr lang="zh-HK" altLang="zh-HK" b="1" dirty="0" smtClean="0">
                <a:solidFill>
                  <a:srgbClr val="0070C0"/>
                </a:solidFill>
                <a:latin typeface="+mn-ea"/>
                <a:ea typeface="+mn-ea"/>
              </a:rPr>
              <a:t>  </a:t>
            </a:r>
            <a:r>
              <a:rPr lang="zh-HK" altLang="zh-HK" b="1" dirty="0">
                <a:solidFill>
                  <a:srgbClr val="0070C0"/>
                </a:solidFill>
                <a:latin typeface="+mn-ea"/>
                <a:ea typeface="+mn-ea"/>
              </a:rPr>
              <a:t>用得其所？</a:t>
            </a:r>
            <a:endParaRPr lang="zh-HK" altLang="en-US" dirty="0">
              <a:solidFill>
                <a:srgbClr val="0070C0"/>
              </a:solidFill>
              <a:latin typeface="+mn-ea"/>
              <a:ea typeface="+mn-ea"/>
            </a:endParaRPr>
          </a:p>
        </p:txBody>
      </p:sp>
      <p:pic>
        <p:nvPicPr>
          <p:cNvPr id="4" name="圖片 3"/>
          <p:cNvPicPr>
            <a:picLocks noChangeAspect="1"/>
          </p:cNvPicPr>
          <p:nvPr/>
        </p:nvPicPr>
        <p:blipFill rotWithShape="1">
          <a:blip r:embed="rId2"/>
          <a:srcRect l="43287" t="32470" r="19584" b="13738"/>
          <a:stretch/>
        </p:blipFill>
        <p:spPr>
          <a:xfrm>
            <a:off x="1481268" y="787783"/>
            <a:ext cx="6715854" cy="5472976"/>
          </a:xfrm>
          <a:prstGeom prst="rect">
            <a:avLst/>
          </a:prstGeom>
        </p:spPr>
      </p:pic>
      <p:sp>
        <p:nvSpPr>
          <p:cNvPr id="3" name="矩形 2"/>
          <p:cNvSpPr/>
          <p:nvPr/>
        </p:nvSpPr>
        <p:spPr>
          <a:xfrm>
            <a:off x="6044666" y="405675"/>
            <a:ext cx="2829827" cy="1200329"/>
          </a:xfrm>
          <a:prstGeom prst="rect">
            <a:avLst/>
          </a:prstGeom>
          <a:solidFill>
            <a:schemeClr val="accent2">
              <a:lumMod val="20000"/>
              <a:lumOff val="80000"/>
            </a:schemeClr>
          </a:solidFill>
          <a:ln w="28575">
            <a:solidFill>
              <a:srgbClr val="002060"/>
            </a:solidFill>
          </a:ln>
        </p:spPr>
        <p:txBody>
          <a:bodyPr wrap="square">
            <a:spAutoFit/>
          </a:bodyPr>
          <a:lstStyle/>
          <a:p>
            <a:pPr>
              <a:spcAft>
                <a:spcPts val="0"/>
              </a:spcAft>
            </a:pPr>
            <a:r>
              <a:rPr lang="zh-TW" altLang="en-US" b="1" kern="100" dirty="0" smtClean="0">
                <a:solidFill>
                  <a:srgbClr val="0070C0"/>
                </a:solidFill>
                <a:latin typeface="+mn-ea"/>
              </a:rPr>
              <a:t>注意</a:t>
            </a:r>
            <a:r>
              <a:rPr lang="zh-TW" altLang="en-US" b="1" kern="100" dirty="0" smtClean="0">
                <a:latin typeface="+mn-ea"/>
              </a:rPr>
              <a:t>：使用</a:t>
            </a:r>
            <a:r>
              <a:rPr lang="zh-HK" altLang="zh-HK" b="1" kern="100" dirty="0" smtClean="0">
                <a:latin typeface="+mn-ea"/>
              </a:rPr>
              <a:t>信用卡</a:t>
            </a:r>
            <a:r>
              <a:rPr lang="zh-TW" altLang="en-US" b="1" kern="100" dirty="0" smtClean="0">
                <a:latin typeface="+mn-ea"/>
              </a:rPr>
              <a:t>簽賬購物，其實是銀行先行代你付款，之後你再行還款，所以亦可將之視作</a:t>
            </a:r>
            <a:r>
              <a:rPr lang="zh-TW" altLang="en-US" b="1" kern="100" dirty="0" smtClean="0">
                <a:solidFill>
                  <a:srgbClr val="0070C0"/>
                </a:solidFill>
                <a:latin typeface="+mn-ea"/>
              </a:rPr>
              <a:t>借貸</a:t>
            </a:r>
            <a:r>
              <a:rPr lang="zh-HK" altLang="zh-HK" b="1" kern="100" dirty="0" smtClean="0">
                <a:latin typeface="+mn-ea"/>
              </a:rPr>
              <a:t>。</a:t>
            </a:r>
            <a:endParaRPr lang="zh-TW" altLang="zh-HK" b="1" kern="100" dirty="0">
              <a:latin typeface="+mn-ea"/>
            </a:endParaRPr>
          </a:p>
        </p:txBody>
      </p:sp>
      <p:sp>
        <p:nvSpPr>
          <p:cNvPr id="5" name="Slide Number Placeholder 4"/>
          <p:cNvSpPr>
            <a:spLocks noGrp="1"/>
          </p:cNvSpPr>
          <p:nvPr>
            <p:ph type="sldNum" sz="quarter" idx="12"/>
          </p:nvPr>
        </p:nvSpPr>
        <p:spPr/>
        <p:txBody>
          <a:bodyPr/>
          <a:lstStyle/>
          <a:p>
            <a:fld id="{D57F1E4F-1CFF-5643-939E-217C01CDF565}" type="slidenum">
              <a:rPr lang="en-US" smtClean="0"/>
              <a:pPr/>
              <a:t>24</a:t>
            </a:fld>
            <a:endParaRPr lang="en-US" dirty="0"/>
          </a:p>
        </p:txBody>
      </p:sp>
      <p:sp>
        <p:nvSpPr>
          <p:cNvPr id="6" name="矩形 5"/>
          <p:cNvSpPr/>
          <p:nvPr/>
        </p:nvSpPr>
        <p:spPr>
          <a:xfrm>
            <a:off x="1481268" y="6311008"/>
            <a:ext cx="7037588" cy="553998"/>
          </a:xfrm>
          <a:prstGeom prst="rect">
            <a:avLst/>
          </a:prstGeom>
        </p:spPr>
        <p:txBody>
          <a:bodyPr wrap="square">
            <a:spAutoFit/>
          </a:bodyPr>
          <a:lstStyle/>
          <a:p>
            <a:r>
              <a:rPr lang="zh-HK" altLang="zh-HK" sz="1500" kern="100" dirty="0">
                <a:latin typeface="Montserrat"/>
                <a:ea typeface="新細明體" panose="02020500000000000000" pitchFamily="18" charset="-120"/>
                <a:cs typeface="Segoe UI" panose="020B0502040204020203" pitchFamily="34" charset="0"/>
              </a:rPr>
              <a:t>（註：此活動的資料一、問題一和問題二均摘錄和改寫自</a:t>
            </a:r>
            <a:r>
              <a:rPr lang="zh-TW" altLang="zh-HK" sz="1500" kern="100" dirty="0">
                <a:latin typeface="Times New Roman" panose="02020603050405020304" pitchFamily="18" charset="0"/>
                <a:ea typeface="新細明體" panose="02020500000000000000" pitchFamily="18" charset="-120"/>
                <a:cs typeface="Times New Roman" panose="02020603050405020304" pitchFamily="18" charset="0"/>
              </a:rPr>
              <a:t>投資者及理財教育委員會</a:t>
            </a:r>
            <a:r>
              <a:rPr lang="zh-HK" altLang="zh-HK" sz="1500" kern="100" dirty="0">
                <a:latin typeface="Times New Roman" panose="02020603050405020304" pitchFamily="18" charset="0"/>
                <a:ea typeface="新細明體" panose="02020500000000000000" pitchFamily="18" charset="-120"/>
                <a:cs typeface="Times New Roman" panose="02020603050405020304" pitchFamily="18" charset="0"/>
              </a:rPr>
              <a:t>製作的</a:t>
            </a:r>
            <a:r>
              <a:rPr lang="zh-TW" altLang="zh-HK" sz="1500" kern="100" dirty="0">
                <a:latin typeface="Montserrat"/>
                <a:ea typeface="新細明體" panose="02020500000000000000" pitchFamily="18" charset="-120"/>
                <a:cs typeface="Segoe UI" panose="020B0502040204020203" pitchFamily="34" charset="0"/>
              </a:rPr>
              <a:t>「初中金錢管理」教材</a:t>
            </a:r>
            <a:r>
              <a:rPr lang="zh-HK" altLang="zh-HK" sz="1500" kern="100" dirty="0">
                <a:ea typeface="新細明體" panose="02020500000000000000" pitchFamily="18" charset="-120"/>
                <a:cs typeface="新細明體" panose="02020500000000000000" pitchFamily="18" charset="-120"/>
              </a:rPr>
              <a:t>套：</a:t>
            </a:r>
            <a:r>
              <a:rPr lang="zh-HK" altLang="zh-HK" sz="1500" b="1" kern="100" dirty="0">
                <a:ea typeface="新細明體" panose="02020500000000000000" pitchFamily="18" charset="-120"/>
                <a:cs typeface="新細明體" panose="02020500000000000000" pitchFamily="18" charset="-120"/>
              </a:rPr>
              <a:t>單元一  個人</a:t>
            </a:r>
            <a:r>
              <a:rPr lang="zh-HK" altLang="zh-HK" sz="1500" b="1" kern="100" dirty="0" smtClean="0">
                <a:ea typeface="新細明體" panose="02020500000000000000" pitchFamily="18" charset="-120"/>
                <a:cs typeface="新細明體" panose="02020500000000000000" pitchFamily="18" charset="-120"/>
              </a:rPr>
              <a:t>預算</a:t>
            </a:r>
            <a:r>
              <a:rPr lang="zh-HK" altLang="zh-HK" sz="1500" dirty="0"/>
              <a:t>）</a:t>
            </a:r>
            <a:endParaRPr lang="zh-HK" altLang="en-US" sz="1500" dirty="0"/>
          </a:p>
        </p:txBody>
      </p:sp>
    </p:spTree>
    <p:extLst>
      <p:ext uri="{BB962C8B-B14F-4D97-AF65-F5344CB8AC3E}">
        <p14:creationId xmlns:p14="http://schemas.microsoft.com/office/powerpoint/2010/main" val="2239502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HK" altLang="en-US">
              <a:latin typeface="+mn-ea"/>
              <a:ea typeface="+mn-ea"/>
            </a:endParaRPr>
          </a:p>
        </p:txBody>
      </p:sp>
      <p:sp>
        <p:nvSpPr>
          <p:cNvPr id="3" name="內容版面配置區 2"/>
          <p:cNvSpPr>
            <a:spLocks noGrp="1"/>
          </p:cNvSpPr>
          <p:nvPr>
            <p:ph idx="1"/>
          </p:nvPr>
        </p:nvSpPr>
        <p:spPr/>
        <p:txBody>
          <a:bodyPr/>
          <a:lstStyle/>
          <a:p>
            <a:endParaRPr lang="zh-HK" altLang="en-US"/>
          </a:p>
        </p:txBody>
      </p:sp>
      <p:pic>
        <p:nvPicPr>
          <p:cNvPr id="4" name="圖片 3"/>
          <p:cNvPicPr>
            <a:picLocks noChangeAspect="1"/>
          </p:cNvPicPr>
          <p:nvPr/>
        </p:nvPicPr>
        <p:blipFill rotWithShape="1">
          <a:blip r:embed="rId2"/>
          <a:srcRect l="43889" t="12716" r="17077" b="28551"/>
          <a:stretch/>
        </p:blipFill>
        <p:spPr>
          <a:xfrm>
            <a:off x="1085573" y="53165"/>
            <a:ext cx="7988240" cy="6761020"/>
          </a:xfrm>
          <a:prstGeom prst="rect">
            <a:avLst/>
          </a:prstGeom>
        </p:spPr>
      </p:pic>
      <p:sp>
        <p:nvSpPr>
          <p:cNvPr id="5" name="Slide Number Placeholder 4"/>
          <p:cNvSpPr>
            <a:spLocks noGrp="1"/>
          </p:cNvSpPr>
          <p:nvPr>
            <p:ph type="sldNum" sz="quarter" idx="12"/>
          </p:nvPr>
        </p:nvSpPr>
        <p:spPr/>
        <p:txBody>
          <a:bodyPr/>
          <a:lstStyle/>
          <a:p>
            <a:fld id="{D57F1E4F-1CFF-5643-939E-217C01CDF565}" type="slidenum">
              <a:rPr lang="en-US" smtClean="0"/>
              <a:pPr/>
              <a:t>25</a:t>
            </a:fld>
            <a:endParaRPr lang="en-US" dirty="0"/>
          </a:p>
        </p:txBody>
      </p:sp>
    </p:spTree>
    <p:extLst>
      <p:ext uri="{BB962C8B-B14F-4D97-AF65-F5344CB8AC3E}">
        <p14:creationId xmlns:p14="http://schemas.microsoft.com/office/powerpoint/2010/main" val="30200586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521229" y="465513"/>
            <a:ext cx="7013171" cy="5445709"/>
          </a:xfrm>
        </p:spPr>
        <p:txBody>
          <a:bodyPr/>
          <a:lstStyle/>
          <a:p>
            <a:pPr>
              <a:buFont typeface="+mj-lt"/>
              <a:buAutoNum type="arabicPeriod"/>
            </a:pPr>
            <a:r>
              <a:rPr lang="zh-HK" altLang="zh-HK" sz="2200" b="1" dirty="0">
                <a:latin typeface="+mn-ea"/>
                <a:ea typeface="+mn-ea"/>
              </a:rPr>
              <a:t>參考資料一，你認為李大強的理財觀是否恰當？如果你是他的朋友，你會如何勸導他？</a:t>
            </a:r>
            <a:endParaRPr lang="zh-TW" altLang="zh-HK" sz="2200" b="1" dirty="0">
              <a:latin typeface="+mn-ea"/>
              <a:ea typeface="+mn-ea"/>
            </a:endParaRPr>
          </a:p>
          <a:p>
            <a:pPr marL="0" indent="0">
              <a:buNone/>
            </a:pPr>
            <a:endParaRPr lang="zh-HK" altLang="en-US" dirty="0">
              <a:latin typeface="+mn-ea"/>
              <a:ea typeface="+mn-ea"/>
            </a:endParaRPr>
          </a:p>
        </p:txBody>
      </p:sp>
      <p:sp>
        <p:nvSpPr>
          <p:cNvPr id="4" name="矩形 3"/>
          <p:cNvSpPr/>
          <p:nvPr/>
        </p:nvSpPr>
        <p:spPr>
          <a:xfrm>
            <a:off x="1889944" y="1349032"/>
            <a:ext cx="6644456" cy="2800767"/>
          </a:xfrm>
          <a:prstGeom prst="rect">
            <a:avLst/>
          </a:prstGeom>
        </p:spPr>
        <p:txBody>
          <a:bodyPr wrap="square">
            <a:spAutoFit/>
          </a:bodyPr>
          <a:lstStyle/>
          <a:p>
            <a:r>
              <a:rPr lang="zh-TW" altLang="zh-HK" sz="2200" kern="100" dirty="0">
                <a:solidFill>
                  <a:srgbClr val="FF0000"/>
                </a:solidFill>
                <a:latin typeface="Times New Roman" panose="02020603050405020304" pitchFamily="18" charset="0"/>
                <a:ea typeface="新細明體" panose="02020500000000000000" pitchFamily="18" charset="-120"/>
                <a:cs typeface="Times New Roman" panose="02020603050405020304" pitchFamily="18" charset="0"/>
              </a:rPr>
              <a:t>不恰當</a:t>
            </a:r>
            <a:r>
              <a:rPr lang="zh-TW" altLang="zh-HK" sz="2200" kern="100" dirty="0" smtClean="0">
                <a:solidFill>
                  <a:srgbClr val="FF0000"/>
                </a:solidFill>
                <a:latin typeface="Times New Roman" panose="02020603050405020304" pitchFamily="18" charset="0"/>
                <a:ea typeface="新細明體" panose="02020500000000000000" pitchFamily="18" charset="-120"/>
                <a:cs typeface="Times New Roman" panose="02020603050405020304" pitchFamily="18" charset="0"/>
              </a:rPr>
              <a:t>。</a:t>
            </a:r>
            <a:endParaRPr lang="en-US" altLang="zh-TW" sz="2200" kern="100" dirty="0" smtClean="0">
              <a:solidFill>
                <a:srgbClr val="FF0000"/>
              </a:solidFill>
              <a:latin typeface="Times New Roman" panose="02020603050405020304" pitchFamily="18" charset="0"/>
              <a:ea typeface="新細明體" panose="02020500000000000000" pitchFamily="18" charset="-120"/>
              <a:cs typeface="Times New Roman" panose="02020603050405020304" pitchFamily="18" charset="0"/>
            </a:endParaRPr>
          </a:p>
          <a:p>
            <a:pPr marL="285750" indent="-285750">
              <a:buFont typeface="Arial" panose="020B0604020202020204" pitchFamily="34" charset="0"/>
              <a:buChar char="•"/>
            </a:pPr>
            <a:r>
              <a:rPr lang="zh-TW" altLang="zh-HK" sz="2200" kern="100" dirty="0">
                <a:solidFill>
                  <a:srgbClr val="FF0000"/>
                </a:solidFill>
                <a:latin typeface="Times New Roman" panose="02020603050405020304" pitchFamily="18" charset="0"/>
                <a:ea typeface="新細明體" panose="02020500000000000000" pitchFamily="18" charset="-120"/>
                <a:cs typeface="Times New Roman" panose="02020603050405020304" pitchFamily="18" charset="0"/>
              </a:rPr>
              <a:t>只償還最低還款額會產生高昂的利息費用，日後難以償還。</a:t>
            </a:r>
            <a:endParaRPr lang="en-US" altLang="zh-TW" sz="2200" kern="100" dirty="0">
              <a:solidFill>
                <a:srgbClr val="FF0000"/>
              </a:solidFill>
              <a:latin typeface="Times New Roman" panose="02020603050405020304" pitchFamily="18" charset="0"/>
              <a:ea typeface="新細明體" panose="02020500000000000000" pitchFamily="18" charset="-120"/>
              <a:cs typeface="Times New Roman" panose="02020603050405020304" pitchFamily="18" charset="0"/>
            </a:endParaRPr>
          </a:p>
          <a:p>
            <a:pPr marL="285750" indent="-285750">
              <a:buFont typeface="Arial" panose="020B0604020202020204" pitchFamily="34" charset="0"/>
              <a:buChar char="•"/>
            </a:pPr>
            <a:r>
              <a:rPr lang="zh-TW" altLang="zh-HK" sz="2200" kern="100" dirty="0">
                <a:solidFill>
                  <a:srgbClr val="FF0000"/>
                </a:solidFill>
                <a:latin typeface="Times New Roman" panose="02020603050405020304" pitchFamily="18" charset="0"/>
                <a:ea typeface="新細明體" panose="02020500000000000000" pitchFamily="18" charset="-120"/>
                <a:cs typeface="Times New Roman" panose="02020603050405020304" pitchFamily="18" charset="0"/>
              </a:rPr>
              <a:t>不應盲目追求潮流，應把金錢花於自我增值，而不是隨波逐流。</a:t>
            </a:r>
            <a:endParaRPr lang="en-US" altLang="zh-TW" sz="2200" kern="100" dirty="0">
              <a:solidFill>
                <a:srgbClr val="FF0000"/>
              </a:solidFill>
              <a:latin typeface="Times New Roman" panose="02020603050405020304" pitchFamily="18" charset="0"/>
              <a:ea typeface="新細明體" panose="02020500000000000000" pitchFamily="18" charset="-120"/>
              <a:cs typeface="Times New Roman" panose="02020603050405020304" pitchFamily="18" charset="0"/>
            </a:endParaRPr>
          </a:p>
          <a:p>
            <a:pPr marL="285750" indent="-285750">
              <a:buFont typeface="Arial" panose="020B0604020202020204" pitchFamily="34" charset="0"/>
              <a:buChar char="•"/>
            </a:pPr>
            <a:r>
              <a:rPr lang="zh-HK" altLang="zh-HK" sz="2200" kern="100" dirty="0">
                <a:solidFill>
                  <a:srgbClr val="FF0000"/>
                </a:solidFill>
                <a:latin typeface="Times New Roman" panose="02020603050405020304" pitchFamily="18" charset="0"/>
                <a:ea typeface="新細明體" panose="02020500000000000000" pitchFamily="18" charset="-120"/>
                <a:cs typeface="Times New Roman" panose="02020603050405020304" pitchFamily="18" charset="0"/>
              </a:rPr>
              <a:t>和</a:t>
            </a:r>
            <a:r>
              <a:rPr lang="zh-TW" altLang="zh-HK" sz="2200" kern="100" dirty="0">
                <a:solidFill>
                  <a:srgbClr val="FF0000"/>
                </a:solidFill>
                <a:latin typeface="Times New Roman" panose="02020603050405020304" pitchFamily="18" charset="0"/>
                <a:ea typeface="新細明體" panose="02020500000000000000" pitchFamily="18" charset="-120"/>
                <a:cs typeface="Times New Roman" panose="02020603050405020304" pitchFamily="18" charset="0"/>
              </a:rPr>
              <a:t>朋友慶祝節日不一定要到高級酒店吃自助餐，可選擇較便宜的慶祝方式。</a:t>
            </a:r>
            <a:endParaRPr lang="en-US" altLang="zh-TW" sz="2200" kern="100" dirty="0">
              <a:solidFill>
                <a:srgbClr val="FF0000"/>
              </a:solidFill>
              <a:latin typeface="Times New Roman" panose="02020603050405020304" pitchFamily="18" charset="0"/>
              <a:ea typeface="新細明體" panose="02020500000000000000" pitchFamily="18" charset="-120"/>
              <a:cs typeface="Times New Roman" panose="02020603050405020304" pitchFamily="18" charset="0"/>
            </a:endParaRPr>
          </a:p>
          <a:p>
            <a:pPr marL="285750" indent="-285750">
              <a:buFont typeface="Arial" panose="020B0604020202020204" pitchFamily="34" charset="0"/>
              <a:buChar char="•"/>
            </a:pPr>
            <a:r>
              <a:rPr lang="zh-TW" altLang="zh-HK" sz="2200" kern="100" dirty="0">
                <a:solidFill>
                  <a:srgbClr val="FF0000"/>
                </a:solidFill>
                <a:latin typeface="Times New Roman" panose="02020603050405020304" pitchFamily="18" charset="0"/>
                <a:ea typeface="新細明體" panose="02020500000000000000" pitchFamily="18" charset="-120"/>
                <a:cs typeface="Times New Roman" panose="02020603050405020304" pitchFamily="18" charset="0"/>
              </a:rPr>
              <a:t>避免使用信用卡，不要養成「先洗未來錢」的習慣。</a:t>
            </a:r>
            <a:endParaRPr lang="zh-HK" altLang="en-US" sz="2200" kern="100" dirty="0">
              <a:solidFill>
                <a:srgbClr val="FF0000"/>
              </a:solidFill>
              <a:latin typeface="Times New Roman" panose="02020603050405020304" pitchFamily="18" charset="0"/>
              <a:ea typeface="新細明體" panose="02020500000000000000" pitchFamily="18" charset="-120"/>
              <a:cs typeface="Times New Roman" panose="02020603050405020304" pitchFamily="18" charset="0"/>
            </a:endParaRPr>
          </a:p>
        </p:txBody>
      </p:sp>
      <p:sp>
        <p:nvSpPr>
          <p:cNvPr id="2" name="矩形 1"/>
          <p:cNvSpPr/>
          <p:nvPr/>
        </p:nvSpPr>
        <p:spPr>
          <a:xfrm>
            <a:off x="3962400" y="4571653"/>
            <a:ext cx="4572000" cy="1015663"/>
          </a:xfrm>
          <a:prstGeom prst="rect">
            <a:avLst/>
          </a:prstGeom>
          <a:solidFill>
            <a:schemeClr val="accent2">
              <a:lumMod val="20000"/>
              <a:lumOff val="80000"/>
            </a:schemeClr>
          </a:solidFill>
          <a:ln w="28575">
            <a:solidFill>
              <a:srgbClr val="002060"/>
            </a:solidFill>
          </a:ln>
        </p:spPr>
        <p:txBody>
          <a:bodyPr>
            <a:spAutoFit/>
          </a:bodyPr>
          <a:lstStyle/>
          <a:p>
            <a:pPr algn="just">
              <a:spcAft>
                <a:spcPts val="0"/>
              </a:spcAft>
            </a:pPr>
            <a:r>
              <a:rPr lang="zh-HK" altLang="zh-HK" sz="2000" b="1" kern="100" dirty="0">
                <a:solidFill>
                  <a:srgbClr val="0070C0"/>
                </a:solidFill>
                <a:latin typeface="Times New Roman" panose="02020603050405020304" pitchFamily="18" charset="0"/>
                <a:ea typeface="新細明體" panose="02020500000000000000" pitchFamily="18" charset="-120"/>
              </a:rPr>
              <a:t>價值觀教育</a:t>
            </a:r>
            <a:r>
              <a:rPr lang="zh-HK" altLang="zh-HK" sz="2000" b="1" kern="100" dirty="0" smtClean="0">
                <a:solidFill>
                  <a:srgbClr val="0070C0"/>
                </a:solidFill>
                <a:latin typeface="Times New Roman" panose="02020603050405020304" pitchFamily="18" charset="0"/>
                <a:ea typeface="新細明體" panose="02020500000000000000" pitchFamily="18" charset="-120"/>
              </a:rPr>
              <a:t>：</a:t>
            </a:r>
            <a:r>
              <a:rPr lang="zh-HK" altLang="zh-HK" sz="2000" kern="100" dirty="0" smtClean="0">
                <a:solidFill>
                  <a:srgbClr val="002060"/>
                </a:solidFill>
                <a:latin typeface="Times New Roman" panose="02020603050405020304" pitchFamily="18" charset="0"/>
                <a:ea typeface="新細明體" panose="02020500000000000000" pitchFamily="18" charset="-120"/>
              </a:rPr>
              <a:t>思考我們消費</a:t>
            </a:r>
            <a:r>
              <a:rPr lang="zh-TW" altLang="en-US" sz="2000" kern="100" dirty="0" smtClean="0">
                <a:solidFill>
                  <a:srgbClr val="002060"/>
                </a:solidFill>
                <a:latin typeface="Times New Roman" panose="02020603050405020304" pitchFamily="18" charset="0"/>
                <a:ea typeface="新細明體" panose="02020500000000000000" pitchFamily="18" charset="-120"/>
              </a:rPr>
              <a:t>的目的</a:t>
            </a:r>
            <a:r>
              <a:rPr lang="zh-HK" altLang="zh-HK" sz="2000" kern="100" dirty="0" smtClean="0">
                <a:solidFill>
                  <a:srgbClr val="002060"/>
                </a:solidFill>
                <a:latin typeface="Times New Roman" panose="02020603050405020304" pitchFamily="18" charset="0"/>
                <a:ea typeface="新細明體" panose="02020500000000000000" pitchFamily="18" charset="-120"/>
              </a:rPr>
              <a:t>，期望</a:t>
            </a:r>
            <a:r>
              <a:rPr lang="zh-HK" altLang="zh-HK" sz="2000" kern="100" dirty="0">
                <a:solidFill>
                  <a:srgbClr val="002060"/>
                </a:solidFill>
                <a:latin typeface="Times New Roman" panose="02020603050405020304" pitchFamily="18" charset="0"/>
                <a:ea typeface="新細明體" panose="02020500000000000000" pitchFamily="18" charset="-120"/>
              </a:rPr>
              <a:t>過怎樣的</a:t>
            </a:r>
            <a:r>
              <a:rPr lang="zh-HK" altLang="zh-HK" sz="2000" kern="100" dirty="0" smtClean="0">
                <a:solidFill>
                  <a:srgbClr val="002060"/>
                </a:solidFill>
                <a:latin typeface="Times New Roman" panose="02020603050405020304" pitchFamily="18" charset="0"/>
                <a:ea typeface="新細明體" panose="02020500000000000000" pitchFamily="18" charset="-120"/>
              </a:rPr>
              <a:t>生活</a:t>
            </a:r>
            <a:r>
              <a:rPr lang="zh-TW" altLang="en-US" sz="2000" kern="100" dirty="0" smtClean="0">
                <a:solidFill>
                  <a:srgbClr val="002060"/>
                </a:solidFill>
                <a:latin typeface="Times New Roman" panose="02020603050405020304" pitchFamily="18" charset="0"/>
                <a:ea typeface="新細明體" panose="02020500000000000000" pitchFamily="18" charset="-120"/>
              </a:rPr>
              <a:t>，</a:t>
            </a:r>
            <a:r>
              <a:rPr lang="zh-HK" altLang="zh-HK" sz="2000" kern="100" dirty="0" smtClean="0">
                <a:solidFill>
                  <a:srgbClr val="002060"/>
                </a:solidFill>
                <a:latin typeface="Times New Roman" panose="02020603050405020304" pitchFamily="18" charset="0"/>
                <a:ea typeface="新細明體" panose="02020500000000000000" pitchFamily="18" charset="-120"/>
              </a:rPr>
              <a:t>繼而</a:t>
            </a:r>
            <a:r>
              <a:rPr lang="zh-HK" altLang="zh-HK" sz="2000" kern="100" dirty="0">
                <a:solidFill>
                  <a:srgbClr val="002060"/>
                </a:solidFill>
                <a:latin typeface="Times New Roman" panose="02020603050405020304" pitchFamily="18" charset="0"/>
                <a:ea typeface="新細明體" panose="02020500000000000000" pitchFamily="18" charset="-120"/>
              </a:rPr>
              <a:t>檢視自己的消費行為。</a:t>
            </a:r>
            <a:endParaRPr lang="zh-TW" altLang="zh-HK" sz="2000" kern="100" dirty="0">
              <a:solidFill>
                <a:srgbClr val="002060"/>
              </a:solidFill>
              <a:latin typeface="Times New Roman" panose="02020603050405020304" pitchFamily="18" charset="0"/>
              <a:ea typeface="新細明體" panose="02020500000000000000" pitchFamily="18" charset="-120"/>
            </a:endParaRPr>
          </a:p>
        </p:txBody>
      </p:sp>
      <p:sp>
        <p:nvSpPr>
          <p:cNvPr id="5" name="Slide Number Placeholder 4"/>
          <p:cNvSpPr>
            <a:spLocks noGrp="1"/>
          </p:cNvSpPr>
          <p:nvPr>
            <p:ph type="sldNum" sz="quarter" idx="12"/>
          </p:nvPr>
        </p:nvSpPr>
        <p:spPr/>
        <p:txBody>
          <a:bodyPr/>
          <a:lstStyle/>
          <a:p>
            <a:fld id="{D57F1E4F-1CFF-5643-939E-217C01CDF565}" type="slidenum">
              <a:rPr lang="en-US" smtClean="0"/>
              <a:pPr/>
              <a:t>26</a:t>
            </a:fld>
            <a:endParaRPr lang="en-US" dirty="0"/>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28139"/>
          <a:stretch/>
        </p:blipFill>
        <p:spPr>
          <a:xfrm>
            <a:off x="228369" y="4256748"/>
            <a:ext cx="3323150" cy="2601252"/>
          </a:xfrm>
          <a:prstGeom prst="rect">
            <a:avLst/>
          </a:prstGeom>
        </p:spPr>
      </p:pic>
    </p:spTree>
    <p:extLst>
      <p:ext uri="{BB962C8B-B14F-4D97-AF65-F5344CB8AC3E}">
        <p14:creationId xmlns:p14="http://schemas.microsoft.com/office/powerpoint/2010/main" val="3451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446415" y="282633"/>
            <a:ext cx="7013171" cy="5445709"/>
          </a:xfrm>
        </p:spPr>
        <p:txBody>
          <a:bodyPr>
            <a:normAutofit/>
          </a:bodyPr>
          <a:lstStyle/>
          <a:p>
            <a:pPr marL="457200" indent="-457200">
              <a:buFont typeface="+mj-lt"/>
              <a:buAutoNum type="arabicPeriod" startAt="2"/>
            </a:pPr>
            <a:r>
              <a:rPr lang="zh-HK" altLang="zh-HK" sz="2200" b="1" dirty="0">
                <a:latin typeface="+mn-ea"/>
                <a:ea typeface="+mn-ea"/>
              </a:rPr>
              <a:t>你認為部分年輕人過度消費的原因是甚麼</a:t>
            </a:r>
            <a:r>
              <a:rPr lang="zh-HK" altLang="zh-HK" sz="2200" b="1" dirty="0" smtClean="0">
                <a:latin typeface="+mn-ea"/>
                <a:ea typeface="+mn-ea"/>
              </a:rPr>
              <a:t>？</a:t>
            </a:r>
            <a:endParaRPr lang="en-US" altLang="zh-HK" sz="2200" b="1" dirty="0" smtClean="0">
              <a:latin typeface="+mn-ea"/>
              <a:ea typeface="+mn-ea"/>
            </a:endParaRPr>
          </a:p>
          <a:p>
            <a:pPr marL="457200" indent="-457200">
              <a:buFont typeface="+mj-lt"/>
              <a:buAutoNum type="arabicPeriod" startAt="2"/>
            </a:pPr>
            <a:endParaRPr lang="en-US" altLang="zh-HK" sz="2200" b="1" dirty="0">
              <a:latin typeface="+mn-ea"/>
              <a:ea typeface="+mn-ea"/>
            </a:endParaRPr>
          </a:p>
          <a:p>
            <a:pPr marL="457200" indent="-457200">
              <a:buFont typeface="+mj-lt"/>
              <a:buAutoNum type="arabicPeriod" startAt="2"/>
            </a:pPr>
            <a:endParaRPr lang="en-US" altLang="zh-HK" sz="2200" b="1" dirty="0" smtClean="0">
              <a:latin typeface="+mn-ea"/>
              <a:ea typeface="+mn-ea"/>
            </a:endParaRPr>
          </a:p>
          <a:p>
            <a:pPr marL="457200" indent="-457200">
              <a:buFont typeface="+mj-lt"/>
              <a:buAutoNum type="arabicPeriod" startAt="2"/>
            </a:pPr>
            <a:endParaRPr lang="en-US" altLang="zh-HK" sz="2200" b="1" dirty="0">
              <a:latin typeface="+mn-ea"/>
              <a:ea typeface="+mn-ea"/>
            </a:endParaRPr>
          </a:p>
          <a:p>
            <a:pPr marL="457200" indent="-457200">
              <a:buFont typeface="+mj-lt"/>
              <a:buAutoNum type="arabicPeriod" startAt="2"/>
            </a:pPr>
            <a:endParaRPr lang="en-US" altLang="zh-HK" sz="2200" b="1" dirty="0" smtClean="0">
              <a:latin typeface="+mn-ea"/>
              <a:ea typeface="+mn-ea"/>
            </a:endParaRPr>
          </a:p>
          <a:p>
            <a:pPr marL="457200" indent="-457200">
              <a:buFont typeface="+mj-lt"/>
              <a:buAutoNum type="arabicPeriod" startAt="2"/>
            </a:pPr>
            <a:endParaRPr lang="en-US" altLang="zh-HK" sz="2200" b="1" dirty="0">
              <a:latin typeface="+mn-ea"/>
              <a:ea typeface="+mn-ea"/>
            </a:endParaRPr>
          </a:p>
          <a:p>
            <a:pPr marL="457200" indent="-457200">
              <a:buFont typeface="+mj-lt"/>
              <a:buAutoNum type="arabicPeriod" startAt="2"/>
            </a:pPr>
            <a:endParaRPr lang="en-US" altLang="zh-HK" sz="2200" b="1" dirty="0" smtClean="0">
              <a:latin typeface="+mn-ea"/>
              <a:ea typeface="+mn-ea"/>
            </a:endParaRPr>
          </a:p>
          <a:p>
            <a:pPr marL="457200" indent="-457200">
              <a:buFont typeface="+mj-lt"/>
              <a:buAutoNum type="arabicPeriod" startAt="2"/>
            </a:pPr>
            <a:endParaRPr lang="en-US" altLang="zh-HK" sz="2200" b="1" dirty="0">
              <a:latin typeface="+mn-ea"/>
              <a:ea typeface="+mn-ea"/>
            </a:endParaRPr>
          </a:p>
          <a:p>
            <a:pPr marL="457200" indent="-457200">
              <a:buFont typeface="+mj-lt"/>
              <a:buAutoNum type="arabicPeriod" startAt="2"/>
            </a:pPr>
            <a:endParaRPr lang="en-US" altLang="zh-HK" sz="2200" b="1" dirty="0" smtClean="0">
              <a:latin typeface="+mn-ea"/>
              <a:ea typeface="+mn-ea"/>
            </a:endParaRPr>
          </a:p>
          <a:p>
            <a:pPr marL="457200" indent="-457200">
              <a:buFont typeface="+mj-lt"/>
              <a:buAutoNum type="arabicPeriod" startAt="2"/>
            </a:pPr>
            <a:r>
              <a:rPr lang="zh-HK" altLang="zh-HK" sz="2200" b="1" dirty="0">
                <a:latin typeface="+mn-ea"/>
                <a:ea typeface="+mn-ea"/>
              </a:rPr>
              <a:t>參考資料二，為甚麼詹姆絲選擇簡樸生活？</a:t>
            </a:r>
            <a:r>
              <a:rPr lang="en-US" altLang="zh-HK" sz="2200" b="1" dirty="0">
                <a:latin typeface="+mn-ea"/>
                <a:ea typeface="+mn-ea"/>
              </a:rPr>
              <a:t> </a:t>
            </a:r>
            <a:endParaRPr lang="zh-TW" altLang="zh-HK" sz="2200" b="1" dirty="0">
              <a:latin typeface="+mn-ea"/>
              <a:ea typeface="+mn-ea"/>
            </a:endParaRPr>
          </a:p>
          <a:p>
            <a:pPr marL="457200" indent="-457200">
              <a:buFont typeface="+mj-lt"/>
              <a:buAutoNum type="arabicPeriod" startAt="2"/>
            </a:pPr>
            <a:endParaRPr lang="zh-HK" altLang="en-US" sz="2200" b="1" dirty="0">
              <a:latin typeface="+mn-ea"/>
              <a:ea typeface="+mn-ea"/>
            </a:endParaRPr>
          </a:p>
        </p:txBody>
      </p:sp>
      <p:sp>
        <p:nvSpPr>
          <p:cNvPr id="4" name="矩形 3"/>
          <p:cNvSpPr/>
          <p:nvPr/>
        </p:nvSpPr>
        <p:spPr>
          <a:xfrm>
            <a:off x="1964759" y="675701"/>
            <a:ext cx="6644456" cy="3477875"/>
          </a:xfrm>
          <a:prstGeom prst="rect">
            <a:avLst/>
          </a:prstGeom>
        </p:spPr>
        <p:txBody>
          <a:bodyPr wrap="square">
            <a:spAutoFit/>
          </a:bodyPr>
          <a:lstStyle/>
          <a:p>
            <a:pPr marL="342900" indent="-342900">
              <a:buFont typeface="Arial" panose="020B0604020202020204" pitchFamily="34" charset="0"/>
              <a:buChar char="•"/>
            </a:pPr>
            <a:r>
              <a:rPr lang="zh-TW" altLang="zh-HK" sz="2200" dirty="0">
                <a:solidFill>
                  <a:srgbClr val="FF0000"/>
                </a:solidFill>
              </a:rPr>
              <a:t>沒有計劃將來</a:t>
            </a:r>
            <a:r>
              <a:rPr lang="zh-HK" altLang="zh-HK" sz="2200" dirty="0">
                <a:solidFill>
                  <a:srgbClr val="FF0000"/>
                </a:solidFill>
              </a:rPr>
              <a:t>：</a:t>
            </a:r>
            <a:r>
              <a:rPr lang="zh-TW" altLang="zh-HK" sz="2200" dirty="0">
                <a:solidFill>
                  <a:srgbClr val="FF0000"/>
                </a:solidFill>
              </a:rPr>
              <a:t>太容易獲得金錢，家人給予過多零用錢，甚至代為償還貸款</a:t>
            </a:r>
            <a:r>
              <a:rPr lang="zh-TW" altLang="zh-HK" sz="2200" dirty="0" smtClean="0">
                <a:solidFill>
                  <a:srgbClr val="FF0000"/>
                </a:solidFill>
              </a:rPr>
              <a:t>。</a:t>
            </a:r>
            <a:endParaRPr lang="en-US" altLang="zh-TW" sz="2200" dirty="0" smtClean="0">
              <a:solidFill>
                <a:srgbClr val="FF0000"/>
              </a:solidFill>
            </a:endParaRPr>
          </a:p>
          <a:p>
            <a:pPr marL="342900" indent="-342900">
              <a:buFont typeface="Arial" panose="020B0604020202020204" pitchFamily="34" charset="0"/>
              <a:buChar char="•"/>
            </a:pPr>
            <a:r>
              <a:rPr lang="zh-TW" altLang="zh-HK" sz="2200" dirty="0">
                <a:solidFill>
                  <a:srgbClr val="FF0000"/>
                </a:solidFill>
              </a:rPr>
              <a:t>傳媒</a:t>
            </a:r>
            <a:r>
              <a:rPr lang="zh-HK" altLang="zh-HK" sz="2200" dirty="0">
                <a:solidFill>
                  <a:srgbClr val="FF0000"/>
                </a:solidFill>
              </a:rPr>
              <a:t>：</a:t>
            </a:r>
            <a:r>
              <a:rPr lang="zh-TW" altLang="zh-HK" sz="2200" dirty="0">
                <a:solidFill>
                  <a:srgbClr val="FF0000"/>
                </a:solidFill>
              </a:rPr>
              <a:t>不少傳媒渲染</a:t>
            </a:r>
            <a:r>
              <a:rPr lang="zh-TW" altLang="zh-HK" sz="2200" dirty="0" smtClean="0">
                <a:solidFill>
                  <a:srgbClr val="FF0000"/>
                </a:solidFill>
              </a:rPr>
              <a:t>消費</a:t>
            </a:r>
            <a:r>
              <a:rPr lang="zh-TW" altLang="en-US" sz="2200" dirty="0" smtClean="0">
                <a:solidFill>
                  <a:srgbClr val="FF0000"/>
                </a:solidFill>
              </a:rPr>
              <a:t>主義</a:t>
            </a:r>
            <a:r>
              <a:rPr lang="zh-TW" altLang="zh-HK" sz="2200" dirty="0" smtClean="0">
                <a:solidFill>
                  <a:srgbClr val="FF0000"/>
                </a:solidFill>
              </a:rPr>
              <a:t>文化</a:t>
            </a:r>
            <a:r>
              <a:rPr lang="zh-TW" altLang="zh-HK" sz="2200" dirty="0">
                <a:solidFill>
                  <a:srgbClr val="FF0000"/>
                </a:solidFill>
              </a:rPr>
              <a:t>，鼓吹年輕人不斷</a:t>
            </a:r>
            <a:r>
              <a:rPr lang="zh-TW" altLang="zh-HK" sz="2200" dirty="0" smtClean="0">
                <a:solidFill>
                  <a:srgbClr val="FF0000"/>
                </a:solidFill>
              </a:rPr>
              <a:t>購買流</a:t>
            </a:r>
            <a:r>
              <a:rPr lang="zh-TW" altLang="en-US" sz="2200" dirty="0" smtClean="0">
                <a:solidFill>
                  <a:srgbClr val="FF0000"/>
                </a:solidFill>
              </a:rPr>
              <a:t>行</a:t>
            </a:r>
            <a:r>
              <a:rPr lang="zh-TW" altLang="zh-HK" sz="2200" dirty="0" smtClean="0">
                <a:solidFill>
                  <a:srgbClr val="FF0000"/>
                </a:solidFill>
              </a:rPr>
              <a:t>服飾</a:t>
            </a:r>
            <a:r>
              <a:rPr lang="zh-TW" altLang="zh-HK" sz="2200" dirty="0">
                <a:solidFill>
                  <a:srgbClr val="FF0000"/>
                </a:solidFill>
              </a:rPr>
              <a:t>以追上潮流</a:t>
            </a:r>
            <a:r>
              <a:rPr lang="zh-TW" altLang="zh-HK" sz="2200" dirty="0" smtClean="0">
                <a:solidFill>
                  <a:srgbClr val="FF0000"/>
                </a:solidFill>
              </a:rPr>
              <a:t>。</a:t>
            </a:r>
            <a:endParaRPr lang="en-US" altLang="zh-TW" sz="2200" dirty="0" smtClean="0">
              <a:solidFill>
                <a:srgbClr val="FF0000"/>
              </a:solidFill>
            </a:endParaRPr>
          </a:p>
          <a:p>
            <a:pPr marL="342900" indent="-342900">
              <a:buFont typeface="Arial" panose="020B0604020202020204" pitchFamily="34" charset="0"/>
              <a:buChar char="•"/>
            </a:pPr>
            <a:r>
              <a:rPr lang="zh-TW" altLang="zh-HK" sz="2200" dirty="0">
                <a:solidFill>
                  <a:srgbClr val="FF0000"/>
                </a:solidFill>
              </a:rPr>
              <a:t>朋輩影響</a:t>
            </a:r>
            <a:r>
              <a:rPr lang="zh-HK" altLang="zh-HK" sz="2200" dirty="0">
                <a:solidFill>
                  <a:srgbClr val="FF0000"/>
                </a:solidFill>
              </a:rPr>
              <a:t>：</a:t>
            </a:r>
            <a:r>
              <a:rPr lang="zh-TW" altLang="zh-HK" sz="2200" dirty="0">
                <a:solidFill>
                  <a:srgbClr val="FF0000"/>
                </a:solidFill>
              </a:rPr>
              <a:t>一些人看見身邊朋友擁有遊戲機、運動鞋、名牌背包，在從眾</a:t>
            </a:r>
            <a:r>
              <a:rPr lang="zh-TW" altLang="zh-HK" sz="2200" dirty="0" smtClean="0">
                <a:solidFill>
                  <a:srgbClr val="FF0000"/>
                </a:solidFill>
              </a:rPr>
              <a:t>心理</a:t>
            </a:r>
            <a:r>
              <a:rPr lang="zh-TW" altLang="zh-HK" sz="2200" dirty="0">
                <a:solidFill>
                  <a:srgbClr val="FF0000"/>
                </a:solidFill>
              </a:rPr>
              <a:t>下，自己亦想擁有</a:t>
            </a:r>
            <a:r>
              <a:rPr lang="zh-TW" altLang="zh-HK" sz="2200" dirty="0" smtClean="0">
                <a:solidFill>
                  <a:srgbClr val="FF0000"/>
                </a:solidFill>
              </a:rPr>
              <a:t>。</a:t>
            </a:r>
            <a:endParaRPr lang="en-US" altLang="zh-TW" sz="2200" dirty="0" smtClean="0">
              <a:solidFill>
                <a:srgbClr val="FF0000"/>
              </a:solidFill>
            </a:endParaRPr>
          </a:p>
          <a:p>
            <a:pPr marL="342900" indent="-342900">
              <a:buFont typeface="Arial" panose="020B0604020202020204" pitchFamily="34" charset="0"/>
              <a:buChar char="•"/>
            </a:pPr>
            <a:r>
              <a:rPr lang="zh-TW" altLang="zh-HK" sz="2200" dirty="0">
                <a:solidFill>
                  <a:srgbClr val="FF0000"/>
                </a:solidFill>
              </a:rPr>
              <a:t>物質引誘</a:t>
            </a:r>
            <a:r>
              <a:rPr lang="zh-HK" altLang="zh-HK" sz="2200" dirty="0">
                <a:solidFill>
                  <a:srgbClr val="FF0000"/>
                </a:solidFill>
              </a:rPr>
              <a:t>：</a:t>
            </a:r>
            <a:r>
              <a:rPr lang="zh-TW" altLang="zh-HK" sz="2200" dirty="0">
                <a:solidFill>
                  <a:srgbClr val="FF0000"/>
                </a:solidFill>
              </a:rPr>
              <a:t>一些年輕人購買前沒有考慮自己</a:t>
            </a:r>
            <a:r>
              <a:rPr lang="zh-TW" altLang="zh-HK" sz="2200" dirty="0" smtClean="0">
                <a:solidFill>
                  <a:srgbClr val="FF0000"/>
                </a:solidFill>
              </a:rPr>
              <a:t>是「</a:t>
            </a:r>
            <a:r>
              <a:rPr lang="zh-TW" altLang="zh-HK" sz="2200" dirty="0">
                <a:solidFill>
                  <a:srgbClr val="FF0000"/>
                </a:solidFill>
              </a:rPr>
              <a:t>需要</a:t>
            </a:r>
            <a:r>
              <a:rPr lang="zh-TW" altLang="zh-HK" sz="2200" dirty="0" smtClean="0">
                <a:solidFill>
                  <a:srgbClr val="FF0000"/>
                </a:solidFill>
              </a:rPr>
              <a:t>」還是</a:t>
            </a:r>
            <a:r>
              <a:rPr lang="zh-TW" altLang="zh-HK" sz="2200" dirty="0">
                <a:solidFill>
                  <a:srgbClr val="FF0000"/>
                </a:solidFill>
              </a:rPr>
              <a:t>只是「想要</a:t>
            </a:r>
            <a:r>
              <a:rPr lang="zh-TW" altLang="zh-HK" sz="2200" dirty="0" smtClean="0">
                <a:solidFill>
                  <a:srgbClr val="FF0000"/>
                </a:solidFill>
              </a:rPr>
              <a:t>」</a:t>
            </a:r>
            <a:r>
              <a:rPr lang="zh-TW" altLang="en-US" sz="2200" dirty="0" smtClean="0">
                <a:solidFill>
                  <a:srgbClr val="FF0000"/>
                </a:solidFill>
              </a:rPr>
              <a:t>該物品</a:t>
            </a:r>
            <a:r>
              <a:rPr lang="zh-TW" altLang="zh-HK" sz="2200" dirty="0" smtClean="0">
                <a:solidFill>
                  <a:srgbClr val="FF0000"/>
                </a:solidFill>
              </a:rPr>
              <a:t>。</a:t>
            </a:r>
            <a:endParaRPr lang="en-US" altLang="zh-TW" sz="2200" dirty="0" smtClean="0">
              <a:solidFill>
                <a:srgbClr val="FF0000"/>
              </a:solidFill>
            </a:endParaRPr>
          </a:p>
          <a:p>
            <a:pPr marL="342900" indent="-342900">
              <a:buFont typeface="Arial" panose="020B0604020202020204" pitchFamily="34" charset="0"/>
              <a:buChar char="•"/>
            </a:pPr>
            <a:r>
              <a:rPr lang="zh-TW" altLang="zh-HK" sz="2200" dirty="0">
                <a:solidFill>
                  <a:srgbClr val="FF0000"/>
                </a:solidFill>
              </a:rPr>
              <a:t>借貸方便。大學生容易申請信用卡，容易獲得信貸，使年輕人容易過度消費。</a:t>
            </a:r>
            <a:endParaRPr lang="zh-HK" altLang="en-US" sz="2200" kern="100" dirty="0">
              <a:solidFill>
                <a:srgbClr val="FF0000"/>
              </a:solidFill>
              <a:latin typeface="Times New Roman" panose="02020603050405020304" pitchFamily="18" charset="0"/>
              <a:ea typeface="新細明體" panose="02020500000000000000" pitchFamily="18" charset="-120"/>
              <a:cs typeface="Times New Roman" panose="02020603050405020304" pitchFamily="18" charset="0"/>
            </a:endParaRPr>
          </a:p>
        </p:txBody>
      </p:sp>
      <p:sp>
        <p:nvSpPr>
          <p:cNvPr id="2" name="矩形 1"/>
          <p:cNvSpPr/>
          <p:nvPr/>
        </p:nvSpPr>
        <p:spPr>
          <a:xfrm>
            <a:off x="1903614" y="4934635"/>
            <a:ext cx="6555971" cy="769441"/>
          </a:xfrm>
          <a:prstGeom prst="rect">
            <a:avLst/>
          </a:prstGeom>
        </p:spPr>
        <p:txBody>
          <a:bodyPr wrap="square">
            <a:spAutoFit/>
          </a:bodyPr>
          <a:lstStyle/>
          <a:p>
            <a:r>
              <a:rPr lang="zh-TW" altLang="zh-HK" sz="2200" kern="100" dirty="0">
                <a:solidFill>
                  <a:srgbClr val="FF0000"/>
                </a:solidFill>
                <a:latin typeface="Times New Roman" panose="02020603050405020304" pitchFamily="18" charset="0"/>
                <a:ea typeface="新細明體" panose="02020500000000000000" pitchFamily="18" charset="-120"/>
                <a:cs typeface="Times New Roman" panose="02020603050405020304" pitchFamily="18" charset="0"/>
              </a:rPr>
              <a:t>詹姆絲說簡樸生活是為了自由自在地生活，希望能過和諧、融洽、有目標及有意義的生活。</a:t>
            </a:r>
            <a:endParaRPr lang="zh-HK" altLang="en-US" sz="2200" kern="100" dirty="0">
              <a:solidFill>
                <a:srgbClr val="FF0000"/>
              </a:solidFill>
              <a:latin typeface="Times New Roman" panose="02020603050405020304" pitchFamily="18" charset="0"/>
              <a:ea typeface="新細明體" panose="02020500000000000000" pitchFamily="18" charset="-12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D57F1E4F-1CFF-5643-939E-217C01CDF565}" type="slidenum">
              <a:rPr lang="en-US" smtClean="0"/>
              <a:pPr/>
              <a:t>27</a:t>
            </a:fld>
            <a:endParaRPr lang="en-US" dirty="0"/>
          </a:p>
        </p:txBody>
      </p:sp>
    </p:spTree>
    <p:extLst>
      <p:ext uri="{BB962C8B-B14F-4D97-AF65-F5344CB8AC3E}">
        <p14:creationId xmlns:p14="http://schemas.microsoft.com/office/powerpoint/2010/main" val="1719281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338350" y="141315"/>
            <a:ext cx="6971607" cy="6616932"/>
          </a:xfrm>
        </p:spPr>
        <p:txBody>
          <a:bodyPr>
            <a:normAutofit/>
          </a:bodyPr>
          <a:lstStyle/>
          <a:p>
            <a:pPr marL="457200" indent="-457200">
              <a:buFont typeface="+mj-lt"/>
              <a:buAutoNum type="arabicPeriod" startAt="4"/>
            </a:pPr>
            <a:r>
              <a:rPr lang="zh-TW" altLang="en-US" sz="2200" b="1" dirty="0" smtClean="0">
                <a:latin typeface="+mn-ea"/>
              </a:rPr>
              <a:t>根據</a:t>
            </a:r>
            <a:r>
              <a:rPr lang="zh-HK" altLang="zh-HK" sz="2200" b="1" dirty="0" smtClean="0">
                <a:latin typeface="+mn-ea"/>
                <a:ea typeface="+mn-ea"/>
              </a:rPr>
              <a:t>樂</a:t>
            </a:r>
            <a:r>
              <a:rPr lang="zh-HK" altLang="zh-HK" sz="2200" b="1" dirty="0">
                <a:latin typeface="+mn-ea"/>
                <a:ea typeface="+mn-ea"/>
              </a:rPr>
              <a:t>兒的日記，試寫出三個簡樸生活的原則</a:t>
            </a:r>
            <a:r>
              <a:rPr lang="zh-HK" altLang="zh-HK" sz="2200" b="1" dirty="0" smtClean="0">
                <a:latin typeface="+mn-ea"/>
                <a:ea typeface="+mn-ea"/>
              </a:rPr>
              <a:t>。</a:t>
            </a:r>
            <a:endParaRPr lang="en-US" altLang="zh-HK" sz="2200" b="1" dirty="0">
              <a:latin typeface="+mn-ea"/>
              <a:ea typeface="+mn-ea"/>
            </a:endParaRPr>
          </a:p>
          <a:p>
            <a:pPr marL="457200" indent="-457200">
              <a:buFont typeface="+mj-lt"/>
              <a:buAutoNum type="arabicPeriod" startAt="4"/>
            </a:pPr>
            <a:endParaRPr lang="en-US" altLang="zh-TW" sz="2200" b="1" dirty="0" smtClean="0">
              <a:latin typeface="+mn-ea"/>
              <a:ea typeface="+mn-ea"/>
            </a:endParaRPr>
          </a:p>
          <a:p>
            <a:pPr marL="457200" indent="-457200">
              <a:buFont typeface="+mj-lt"/>
              <a:buAutoNum type="arabicPeriod" startAt="4"/>
            </a:pPr>
            <a:endParaRPr lang="en-US" altLang="zh-TW" sz="2200" b="1" dirty="0">
              <a:latin typeface="+mn-ea"/>
              <a:ea typeface="+mn-ea"/>
            </a:endParaRPr>
          </a:p>
          <a:p>
            <a:pPr marL="457200" indent="-457200">
              <a:buFont typeface="+mj-lt"/>
              <a:buAutoNum type="arabicPeriod" startAt="4"/>
            </a:pPr>
            <a:r>
              <a:rPr lang="zh-HK" altLang="zh-HK" sz="2200" b="1" dirty="0">
                <a:latin typeface="+mn-ea"/>
                <a:ea typeface="+mn-ea"/>
              </a:rPr>
              <a:t>文中的樂兒從購物中得到甚麼？她為購物付出甚麼代價？</a:t>
            </a:r>
            <a:endParaRPr lang="zh-TW" altLang="zh-HK" sz="2200" b="1" dirty="0">
              <a:latin typeface="+mn-ea"/>
              <a:ea typeface="+mn-ea"/>
            </a:endParaRPr>
          </a:p>
          <a:p>
            <a:pPr marL="457200" indent="-457200">
              <a:buFont typeface="+mj-lt"/>
              <a:buAutoNum type="arabicPeriod" startAt="4"/>
            </a:pPr>
            <a:endParaRPr lang="en-US" altLang="zh-TW" sz="2200" b="1" dirty="0" smtClean="0">
              <a:latin typeface="+mn-ea"/>
              <a:ea typeface="+mn-ea"/>
            </a:endParaRPr>
          </a:p>
          <a:p>
            <a:pPr marL="457200" indent="-457200">
              <a:buFont typeface="+mj-lt"/>
              <a:buAutoNum type="arabicPeriod" startAt="4"/>
            </a:pPr>
            <a:endParaRPr lang="en-US" altLang="zh-TW" sz="2200" b="1" dirty="0">
              <a:latin typeface="+mn-ea"/>
              <a:ea typeface="+mn-ea"/>
            </a:endParaRPr>
          </a:p>
          <a:p>
            <a:pPr marL="457200" indent="-457200">
              <a:buFont typeface="+mj-lt"/>
              <a:buAutoNum type="arabicPeriod" startAt="4"/>
            </a:pPr>
            <a:r>
              <a:rPr lang="zh-HK" altLang="zh-HK" sz="2200" b="1" dirty="0">
                <a:latin typeface="+mn-ea"/>
                <a:ea typeface="+mn-ea"/>
              </a:rPr>
              <a:t>為甚麼樂兒認為生活簡樸一點反而更加快樂</a:t>
            </a:r>
            <a:r>
              <a:rPr lang="zh-HK" altLang="zh-HK" sz="2200" b="1" dirty="0" smtClean="0">
                <a:latin typeface="+mn-ea"/>
                <a:ea typeface="+mn-ea"/>
              </a:rPr>
              <a:t>？</a:t>
            </a:r>
            <a:endParaRPr lang="en-US" altLang="zh-HK" sz="2200" b="1" dirty="0" smtClean="0">
              <a:latin typeface="+mn-ea"/>
              <a:ea typeface="+mn-ea"/>
            </a:endParaRPr>
          </a:p>
          <a:p>
            <a:pPr marL="457200" indent="-457200">
              <a:buFont typeface="+mj-lt"/>
              <a:buAutoNum type="arabicPeriod" startAt="4"/>
            </a:pPr>
            <a:endParaRPr lang="en-US" altLang="zh-TW" sz="2200" b="1" dirty="0">
              <a:latin typeface="+mn-ea"/>
              <a:ea typeface="+mn-ea"/>
            </a:endParaRPr>
          </a:p>
          <a:p>
            <a:pPr marL="457200" indent="-457200">
              <a:buFont typeface="+mj-lt"/>
              <a:buAutoNum type="arabicPeriod" startAt="4"/>
            </a:pPr>
            <a:endParaRPr lang="en-US" altLang="zh-TW" sz="2200" b="1" dirty="0" smtClean="0">
              <a:latin typeface="+mn-ea"/>
              <a:ea typeface="+mn-ea"/>
            </a:endParaRPr>
          </a:p>
          <a:p>
            <a:pPr marL="457200" indent="-457200">
              <a:buFont typeface="+mj-lt"/>
              <a:buAutoNum type="arabicPeriod" startAt="4"/>
            </a:pPr>
            <a:endParaRPr lang="en-US" altLang="zh-TW" sz="2200" b="1" dirty="0">
              <a:latin typeface="+mn-ea"/>
              <a:ea typeface="+mn-ea"/>
            </a:endParaRPr>
          </a:p>
          <a:p>
            <a:pPr marL="457200" indent="-457200">
              <a:buFont typeface="+mj-lt"/>
              <a:buAutoNum type="arabicPeriod" startAt="4"/>
            </a:pPr>
            <a:endParaRPr lang="en-US" altLang="zh-TW" sz="2200" b="1" dirty="0" smtClean="0">
              <a:latin typeface="+mn-ea"/>
              <a:ea typeface="+mn-ea"/>
            </a:endParaRPr>
          </a:p>
          <a:p>
            <a:pPr marL="457200" indent="-457200">
              <a:buFont typeface="+mj-lt"/>
              <a:buAutoNum type="arabicPeriod" startAt="4"/>
            </a:pPr>
            <a:r>
              <a:rPr lang="zh-HK" altLang="zh-HK" sz="2200" b="1" dirty="0" smtClean="0">
                <a:latin typeface="+mn-ea"/>
                <a:ea typeface="+mn-ea"/>
              </a:rPr>
              <a:t>想</a:t>
            </a:r>
            <a:r>
              <a:rPr lang="zh-HK" altLang="zh-HK" sz="2200" b="1" dirty="0">
                <a:latin typeface="+mn-ea"/>
                <a:ea typeface="+mn-ea"/>
              </a:rPr>
              <a:t>想你的生活方式，你認為自己屬於「享樂派」、「簡樸派」，還是「節儉派」呢？為甚麼？試說出你的看法和理由。</a:t>
            </a:r>
            <a:endParaRPr lang="zh-TW" altLang="zh-HK" sz="2200" b="1" dirty="0">
              <a:latin typeface="+mn-ea"/>
              <a:ea typeface="+mn-ea"/>
            </a:endParaRPr>
          </a:p>
          <a:p>
            <a:pPr marL="457200" indent="-457200">
              <a:buFont typeface="+mj-lt"/>
              <a:buAutoNum type="arabicPeriod" startAt="4"/>
            </a:pPr>
            <a:endParaRPr lang="zh-TW" altLang="zh-HK" sz="2200" b="1" dirty="0">
              <a:latin typeface="+mn-ea"/>
              <a:ea typeface="+mn-ea"/>
            </a:endParaRPr>
          </a:p>
          <a:p>
            <a:pPr marL="457200" indent="-457200">
              <a:buFont typeface="+mj-lt"/>
              <a:buAutoNum type="arabicPeriod" startAt="4"/>
            </a:pPr>
            <a:endParaRPr lang="zh-TW" altLang="zh-HK" sz="2200" b="1" dirty="0">
              <a:latin typeface="+mn-ea"/>
              <a:ea typeface="+mn-ea"/>
            </a:endParaRPr>
          </a:p>
          <a:p>
            <a:endParaRPr lang="zh-HK" altLang="en-US" dirty="0">
              <a:latin typeface="+mn-ea"/>
              <a:ea typeface="+mn-ea"/>
            </a:endParaRPr>
          </a:p>
        </p:txBody>
      </p:sp>
      <p:sp>
        <p:nvSpPr>
          <p:cNvPr id="4" name="矩形 3"/>
          <p:cNvSpPr/>
          <p:nvPr/>
        </p:nvSpPr>
        <p:spPr>
          <a:xfrm>
            <a:off x="1828799" y="492530"/>
            <a:ext cx="6605847" cy="769441"/>
          </a:xfrm>
          <a:prstGeom prst="rect">
            <a:avLst/>
          </a:prstGeom>
        </p:spPr>
        <p:txBody>
          <a:bodyPr wrap="square">
            <a:spAutoFit/>
          </a:bodyPr>
          <a:lstStyle/>
          <a:p>
            <a:r>
              <a:rPr lang="en-US" altLang="zh-HK" sz="2200" kern="100" dirty="0" smtClean="0">
                <a:solidFill>
                  <a:srgbClr val="FF0000"/>
                </a:solidFill>
                <a:latin typeface="Times New Roman" panose="02020603050405020304" pitchFamily="18" charset="0"/>
                <a:ea typeface="新細明體" panose="02020500000000000000" pitchFamily="18" charset="-120"/>
              </a:rPr>
              <a:t>1</a:t>
            </a:r>
            <a:r>
              <a:rPr lang="en-US" altLang="zh-HK" sz="2200" kern="100" dirty="0">
                <a:solidFill>
                  <a:srgbClr val="FF0000"/>
                </a:solidFill>
                <a:latin typeface="Times New Roman" panose="02020603050405020304" pitchFamily="18" charset="0"/>
                <a:ea typeface="新細明體" panose="02020500000000000000" pitchFamily="18" charset="-120"/>
              </a:rPr>
              <a:t>. </a:t>
            </a:r>
            <a:r>
              <a:rPr lang="zh-TW" altLang="zh-HK" sz="2200" kern="100" dirty="0">
                <a:solidFill>
                  <a:srgbClr val="FF0000"/>
                </a:solidFill>
                <a:latin typeface="Times New Roman" panose="02020603050405020304" pitchFamily="18" charset="0"/>
                <a:ea typeface="新細明體" panose="02020500000000000000" pitchFamily="18" charset="-120"/>
                <a:cs typeface="Times New Roman" panose="02020603050405020304" pitchFamily="18" charset="0"/>
              </a:rPr>
              <a:t>知足常樂</a:t>
            </a:r>
            <a:r>
              <a:rPr lang="en-US" altLang="zh-HK" sz="2200" kern="100" dirty="0">
                <a:solidFill>
                  <a:srgbClr val="FF0000"/>
                </a:solidFill>
                <a:latin typeface="Times New Roman" panose="02020603050405020304" pitchFamily="18" charset="0"/>
                <a:ea typeface="新細明體" panose="02020500000000000000" pitchFamily="18" charset="-120"/>
              </a:rPr>
              <a:t>   </a:t>
            </a:r>
            <a:r>
              <a:rPr lang="zh-TW" altLang="zh-HK" sz="2200" kern="100" dirty="0">
                <a:solidFill>
                  <a:srgbClr val="FF0000"/>
                </a:solidFill>
                <a:latin typeface="Times New Roman" panose="02020603050405020304" pitchFamily="18" charset="0"/>
                <a:ea typeface="新細明體" panose="02020500000000000000" pitchFamily="18" charset="-120"/>
                <a:cs typeface="Times New Roman" panose="02020603050405020304" pitchFamily="18" charset="0"/>
              </a:rPr>
              <a:t>　</a:t>
            </a:r>
            <a:r>
              <a:rPr lang="en-US" altLang="zh-HK" sz="2200" kern="100" dirty="0">
                <a:solidFill>
                  <a:srgbClr val="FF0000"/>
                </a:solidFill>
                <a:latin typeface="Times New Roman" panose="02020603050405020304" pitchFamily="18" charset="0"/>
                <a:ea typeface="新細明體" panose="02020500000000000000" pitchFamily="18" charset="-120"/>
              </a:rPr>
              <a:t>2. </a:t>
            </a:r>
            <a:r>
              <a:rPr lang="zh-TW" altLang="zh-HK" sz="2200" kern="100" dirty="0">
                <a:solidFill>
                  <a:srgbClr val="FF0000"/>
                </a:solidFill>
                <a:latin typeface="Times New Roman" panose="02020603050405020304" pitchFamily="18" charset="0"/>
                <a:ea typeface="新細明體" panose="02020500000000000000" pitchFamily="18" charset="-120"/>
                <a:cs typeface="Times New Roman" panose="02020603050405020304" pitchFamily="18" charset="0"/>
              </a:rPr>
              <a:t>購物以需要為原則</a:t>
            </a:r>
            <a:r>
              <a:rPr lang="en-US" altLang="zh-HK" sz="2200" kern="100" dirty="0">
                <a:solidFill>
                  <a:srgbClr val="FF0000"/>
                </a:solidFill>
                <a:latin typeface="Times New Roman" panose="02020603050405020304" pitchFamily="18" charset="0"/>
                <a:ea typeface="新細明體" panose="02020500000000000000" pitchFamily="18" charset="-120"/>
              </a:rPr>
              <a:t>   </a:t>
            </a:r>
            <a:r>
              <a:rPr lang="zh-TW" altLang="zh-HK" sz="2200" kern="100" dirty="0">
                <a:solidFill>
                  <a:srgbClr val="FF0000"/>
                </a:solidFill>
                <a:latin typeface="Times New Roman" panose="02020603050405020304" pitchFamily="18" charset="0"/>
                <a:ea typeface="新細明體" panose="02020500000000000000" pitchFamily="18" charset="-120"/>
                <a:cs typeface="Times New Roman" panose="02020603050405020304" pitchFamily="18" charset="0"/>
              </a:rPr>
              <a:t>　</a:t>
            </a:r>
            <a:endParaRPr lang="en-US" altLang="zh-TW" sz="2200" kern="100" dirty="0" smtClean="0">
              <a:solidFill>
                <a:srgbClr val="FF0000"/>
              </a:solidFill>
              <a:latin typeface="Times New Roman" panose="02020603050405020304" pitchFamily="18" charset="0"/>
              <a:ea typeface="新細明體" panose="02020500000000000000" pitchFamily="18" charset="-120"/>
              <a:cs typeface="Times New Roman" panose="02020603050405020304" pitchFamily="18" charset="0"/>
            </a:endParaRPr>
          </a:p>
          <a:p>
            <a:r>
              <a:rPr lang="en-US" altLang="zh-HK" sz="2200" kern="100" dirty="0" smtClean="0">
                <a:solidFill>
                  <a:srgbClr val="FF0000"/>
                </a:solidFill>
                <a:latin typeface="Times New Roman" panose="02020603050405020304" pitchFamily="18" charset="0"/>
                <a:ea typeface="新細明體" panose="02020500000000000000" pitchFamily="18" charset="-120"/>
              </a:rPr>
              <a:t>3</a:t>
            </a:r>
            <a:r>
              <a:rPr lang="en-US" altLang="zh-HK" sz="2200" kern="100" dirty="0">
                <a:solidFill>
                  <a:srgbClr val="FF0000"/>
                </a:solidFill>
                <a:latin typeface="Times New Roman" panose="02020603050405020304" pitchFamily="18" charset="0"/>
                <a:ea typeface="新細明體" panose="02020500000000000000" pitchFamily="18" charset="-120"/>
              </a:rPr>
              <a:t>. </a:t>
            </a:r>
            <a:r>
              <a:rPr lang="zh-TW" altLang="zh-HK" sz="2200" kern="100" dirty="0">
                <a:solidFill>
                  <a:srgbClr val="FF0000"/>
                </a:solidFill>
                <a:latin typeface="Times New Roman" panose="02020603050405020304" pitchFamily="18" charset="0"/>
                <a:ea typeface="新細明體" panose="02020500000000000000" pitchFamily="18" charset="-120"/>
                <a:cs typeface="Times New Roman" panose="02020603050405020304" pitchFamily="18" charset="0"/>
              </a:rPr>
              <a:t>重視環保，不浪費資源</a:t>
            </a:r>
            <a:endParaRPr lang="zh-HK" altLang="en-US" sz="2200" dirty="0"/>
          </a:p>
        </p:txBody>
      </p:sp>
      <p:sp>
        <p:nvSpPr>
          <p:cNvPr id="5" name="矩形 4"/>
          <p:cNvSpPr/>
          <p:nvPr/>
        </p:nvSpPr>
        <p:spPr>
          <a:xfrm>
            <a:off x="1762298" y="2232998"/>
            <a:ext cx="6941127" cy="769441"/>
          </a:xfrm>
          <a:prstGeom prst="rect">
            <a:avLst/>
          </a:prstGeom>
        </p:spPr>
        <p:txBody>
          <a:bodyPr wrap="square">
            <a:spAutoFit/>
          </a:bodyPr>
          <a:lstStyle/>
          <a:p>
            <a:r>
              <a:rPr lang="zh-HK" altLang="zh-HK" sz="2200" kern="100" dirty="0">
                <a:solidFill>
                  <a:srgbClr val="FF0000"/>
                </a:solidFill>
                <a:latin typeface="Times New Roman" panose="02020603050405020304" pitchFamily="18" charset="0"/>
                <a:ea typeface="新細明體" panose="02020500000000000000" pitchFamily="18" charset="-120"/>
                <a:cs typeface="Times New Roman" panose="02020603050405020304" pitchFamily="18" charset="0"/>
              </a:rPr>
              <a:t>樂兒得到購物一刻的快樂，卻因為喜歡購物而兼職賺錢，</a:t>
            </a:r>
            <a:r>
              <a:rPr lang="zh-HK" altLang="zh-HK" sz="2200" kern="100" dirty="0" smtClean="0">
                <a:solidFill>
                  <a:srgbClr val="FF0000"/>
                </a:solidFill>
                <a:latin typeface="Times New Roman" panose="02020603050405020304" pitchFamily="18" charset="0"/>
                <a:ea typeface="新細明體" panose="02020500000000000000" pitchFamily="18" charset="-120"/>
                <a:cs typeface="Times New Roman" panose="02020603050405020304" pitchFamily="18" charset="0"/>
              </a:rPr>
              <a:t>她犧牲</a:t>
            </a:r>
            <a:r>
              <a:rPr lang="zh-HK" altLang="zh-HK" sz="2200" kern="100" dirty="0">
                <a:solidFill>
                  <a:srgbClr val="FF0000"/>
                </a:solidFill>
                <a:latin typeface="Times New Roman" panose="02020603050405020304" pitchFamily="18" charset="0"/>
                <a:ea typeface="新細明體" panose="02020500000000000000" pitchFamily="18" charset="-120"/>
                <a:cs typeface="Times New Roman" panose="02020603050405020304" pitchFamily="18" charset="0"/>
              </a:rPr>
              <a:t>了很多</a:t>
            </a:r>
            <a:r>
              <a:rPr lang="zh-HK" altLang="zh-HK" sz="2200" kern="100" dirty="0" smtClean="0">
                <a:solidFill>
                  <a:srgbClr val="FF0000"/>
                </a:solidFill>
                <a:latin typeface="Times New Roman" panose="02020603050405020304" pitchFamily="18" charset="0"/>
                <a:ea typeface="新細明體" panose="02020500000000000000" pitchFamily="18" charset="-120"/>
                <a:cs typeface="Times New Roman" panose="02020603050405020304" pitchFamily="18" charset="0"/>
              </a:rPr>
              <a:t>睡眠及</a:t>
            </a:r>
            <a:r>
              <a:rPr lang="zh-HK" altLang="zh-HK" sz="2200" kern="100" dirty="0">
                <a:solidFill>
                  <a:srgbClr val="FF0000"/>
                </a:solidFill>
                <a:latin typeface="Times New Roman" panose="02020603050405020304" pitchFamily="18" charset="0"/>
                <a:ea typeface="新細明體" panose="02020500000000000000" pitchFamily="18" charset="-120"/>
                <a:cs typeface="Times New Roman" panose="02020603050405020304" pitchFamily="18" charset="0"/>
              </a:rPr>
              <a:t>跟朋友、家人相處的時間。</a:t>
            </a:r>
            <a:endParaRPr lang="zh-HK" altLang="en-US" sz="2200" kern="100" dirty="0">
              <a:solidFill>
                <a:srgbClr val="FF0000"/>
              </a:solidFill>
              <a:latin typeface="Times New Roman" panose="02020603050405020304" pitchFamily="18" charset="0"/>
              <a:ea typeface="新細明體" panose="02020500000000000000" pitchFamily="18" charset="-120"/>
              <a:cs typeface="Times New Roman" panose="02020603050405020304" pitchFamily="18" charset="0"/>
            </a:endParaRPr>
          </a:p>
        </p:txBody>
      </p:sp>
      <p:sp>
        <p:nvSpPr>
          <p:cNvPr id="6" name="矩形 5"/>
          <p:cNvSpPr/>
          <p:nvPr/>
        </p:nvSpPr>
        <p:spPr>
          <a:xfrm>
            <a:off x="1762298" y="3638880"/>
            <a:ext cx="6941127" cy="1785104"/>
          </a:xfrm>
          <a:prstGeom prst="rect">
            <a:avLst/>
          </a:prstGeom>
        </p:spPr>
        <p:txBody>
          <a:bodyPr wrap="square">
            <a:spAutoFit/>
          </a:bodyPr>
          <a:lstStyle/>
          <a:p>
            <a:r>
              <a:rPr lang="zh-TW" altLang="zh-HK" sz="2200" kern="100" dirty="0">
                <a:solidFill>
                  <a:srgbClr val="FF0000"/>
                </a:solidFill>
                <a:latin typeface="Times New Roman" panose="02020603050405020304" pitchFamily="18" charset="0"/>
                <a:ea typeface="新細明體" panose="02020500000000000000" pitchFamily="18" charset="-120"/>
                <a:cs typeface="Times New Roman" panose="02020603050405020304" pitchFamily="18" charset="0"/>
              </a:rPr>
              <a:t>樂兒認為她以前只是過着被消費捆綁的生活。為了購物</a:t>
            </a:r>
            <a:r>
              <a:rPr lang="zh-TW" altLang="zh-HK" sz="2200" kern="100" dirty="0" smtClean="0">
                <a:solidFill>
                  <a:srgbClr val="FF0000"/>
                </a:solidFill>
                <a:latin typeface="Times New Roman" panose="02020603050405020304" pitchFamily="18" charset="0"/>
                <a:ea typeface="新細明體" panose="02020500000000000000" pitchFamily="18" charset="-120"/>
                <a:cs typeface="Times New Roman" panose="02020603050405020304" pitchFamily="18" charset="0"/>
              </a:rPr>
              <a:t>的</a:t>
            </a:r>
            <a:r>
              <a:rPr lang="zh-TW" altLang="en-US" sz="2200" kern="100" dirty="0">
                <a:solidFill>
                  <a:srgbClr val="FF0000"/>
                </a:solidFill>
                <a:latin typeface="Times New Roman" panose="02020603050405020304" pitchFamily="18" charset="0"/>
                <a:ea typeface="新細明體" panose="02020500000000000000" pitchFamily="18" charset="-120"/>
                <a:cs typeface="Times New Roman" panose="02020603050405020304" pitchFamily="18" charset="0"/>
              </a:rPr>
              <a:t>瞬間</a:t>
            </a:r>
            <a:r>
              <a:rPr lang="zh-TW" altLang="zh-HK" sz="2200" kern="100" dirty="0" smtClean="0">
                <a:solidFill>
                  <a:srgbClr val="FF0000"/>
                </a:solidFill>
                <a:latin typeface="Times New Roman" panose="02020603050405020304" pitchFamily="18" charset="0"/>
                <a:ea typeface="新細明體" panose="02020500000000000000" pitchFamily="18" charset="-120"/>
                <a:cs typeface="Times New Roman" panose="02020603050405020304" pitchFamily="18" charset="0"/>
              </a:rPr>
              <a:t>快樂</a:t>
            </a:r>
            <a:r>
              <a:rPr lang="zh-TW" altLang="zh-HK" sz="2200" kern="100" dirty="0">
                <a:solidFill>
                  <a:srgbClr val="FF0000"/>
                </a:solidFill>
                <a:latin typeface="Times New Roman" panose="02020603050405020304" pitchFamily="18" charset="0"/>
                <a:ea typeface="新細明體" panose="02020500000000000000" pitchFamily="18" charset="-120"/>
                <a:cs typeface="Times New Roman" panose="02020603050405020304" pitchFamily="18" charset="0"/>
              </a:rPr>
              <a:t>，她需要付出很大代價，包括睡眠、跟朋友和家人相處的時間。因此，她希望選擇簡樸的生活，不再做消費的奴隸，從無止境的欲望中解放出來，享受</a:t>
            </a:r>
            <a:r>
              <a:rPr lang="zh-TW" altLang="zh-HK" sz="2200" kern="100" dirty="0" smtClean="0">
                <a:solidFill>
                  <a:srgbClr val="FF0000"/>
                </a:solidFill>
                <a:latin typeface="Times New Roman" panose="02020603050405020304" pitchFamily="18" charset="0"/>
                <a:ea typeface="新細明體" panose="02020500000000000000" pitchFamily="18" charset="-120"/>
                <a:cs typeface="Times New Roman" panose="02020603050405020304" pitchFamily="18" charset="0"/>
              </a:rPr>
              <a:t>真正</a:t>
            </a:r>
            <a:r>
              <a:rPr lang="zh-TW" altLang="en-US" sz="2200" kern="100" dirty="0">
                <a:solidFill>
                  <a:srgbClr val="FF0000"/>
                </a:solidFill>
                <a:latin typeface="Times New Roman" panose="02020603050405020304" pitchFamily="18" charset="0"/>
                <a:ea typeface="新細明體" panose="02020500000000000000" pitchFamily="18" charset="-120"/>
                <a:cs typeface="Times New Roman" panose="02020603050405020304" pitchFamily="18" charset="0"/>
              </a:rPr>
              <a:t>人與人之間相處</a:t>
            </a:r>
            <a:r>
              <a:rPr lang="zh-TW" altLang="en-US" sz="2200" kern="100" dirty="0" smtClean="0">
                <a:solidFill>
                  <a:srgbClr val="FF0000"/>
                </a:solidFill>
                <a:latin typeface="Times New Roman" panose="02020603050405020304" pitchFamily="18" charset="0"/>
                <a:ea typeface="新細明體" panose="02020500000000000000" pitchFamily="18" charset="-120"/>
                <a:cs typeface="Times New Roman" panose="02020603050405020304" pitchFamily="18" charset="0"/>
              </a:rPr>
              <a:t>所得到</a:t>
            </a:r>
            <a:r>
              <a:rPr lang="zh-TW" altLang="zh-HK" sz="2200" kern="100" dirty="0" smtClean="0">
                <a:solidFill>
                  <a:srgbClr val="FF0000"/>
                </a:solidFill>
                <a:latin typeface="Times New Roman" panose="02020603050405020304" pitchFamily="18" charset="0"/>
                <a:ea typeface="新細明體" panose="02020500000000000000" pitchFamily="18" charset="-120"/>
                <a:cs typeface="Times New Roman" panose="02020603050405020304" pitchFamily="18" charset="0"/>
              </a:rPr>
              <a:t>的快</a:t>
            </a:r>
            <a:r>
              <a:rPr lang="zh-HK" altLang="zh-HK" sz="2200" kern="100" dirty="0" smtClean="0">
                <a:solidFill>
                  <a:srgbClr val="FF0000"/>
                </a:solidFill>
                <a:latin typeface="Times New Roman" panose="02020603050405020304" pitchFamily="18" charset="0"/>
                <a:ea typeface="新細明體" panose="02020500000000000000" pitchFamily="18" charset="-120"/>
                <a:cs typeface="Times New Roman" panose="02020603050405020304" pitchFamily="18" charset="0"/>
              </a:rPr>
              <a:t>樂生活</a:t>
            </a:r>
            <a:r>
              <a:rPr lang="zh-HK" altLang="zh-HK" sz="2200" kern="100" dirty="0">
                <a:solidFill>
                  <a:srgbClr val="FF0000"/>
                </a:solidFill>
                <a:latin typeface="Times New Roman" panose="02020603050405020304" pitchFamily="18" charset="0"/>
                <a:ea typeface="新細明體" panose="02020500000000000000" pitchFamily="18" charset="-120"/>
                <a:cs typeface="Times New Roman" panose="02020603050405020304" pitchFamily="18" charset="0"/>
              </a:rPr>
              <a:t>。</a:t>
            </a:r>
            <a:endParaRPr lang="zh-TW" altLang="zh-HK" sz="2200" kern="100" dirty="0">
              <a:solidFill>
                <a:srgbClr val="FF0000"/>
              </a:solidFill>
              <a:latin typeface="Times New Roman" panose="02020603050405020304" pitchFamily="18" charset="0"/>
              <a:ea typeface="新細明體" panose="02020500000000000000" pitchFamily="18" charset="-12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D57F1E4F-1CFF-5643-939E-217C01CDF565}" type="slidenum">
              <a:rPr lang="en-US" smtClean="0"/>
              <a:pPr/>
              <a:t>28</a:t>
            </a:fld>
            <a:endParaRPr lang="en-US" dirty="0"/>
          </a:p>
        </p:txBody>
      </p:sp>
    </p:spTree>
    <p:extLst>
      <p:ext uri="{BB962C8B-B14F-4D97-AF65-F5344CB8AC3E}">
        <p14:creationId xmlns:p14="http://schemas.microsoft.com/office/powerpoint/2010/main" val="729993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p:cNvPicPr>
            <a:picLocks noChangeAspect="1"/>
          </p:cNvPicPr>
          <p:nvPr/>
        </p:nvPicPr>
        <p:blipFill rotWithShape="1">
          <a:blip r:embed="rId2">
            <a:clrChange>
              <a:clrFrom>
                <a:srgbClr val="FFFFFF"/>
              </a:clrFrom>
              <a:clrTo>
                <a:srgbClr val="FFFFFF">
                  <a:alpha val="0"/>
                </a:srgbClr>
              </a:clrTo>
            </a:clrChange>
          </a:blip>
          <a:srcRect l="45324" t="22099" r="18565" b="30557"/>
          <a:stretch/>
        </p:blipFill>
        <p:spPr>
          <a:xfrm>
            <a:off x="1427966" y="1607197"/>
            <a:ext cx="6604000" cy="4870334"/>
          </a:xfrm>
          <a:prstGeom prst="rect">
            <a:avLst/>
          </a:prstGeom>
        </p:spPr>
      </p:pic>
      <p:sp>
        <p:nvSpPr>
          <p:cNvPr id="2" name="矩形 1"/>
          <p:cNvSpPr/>
          <p:nvPr/>
        </p:nvSpPr>
        <p:spPr>
          <a:xfrm>
            <a:off x="3262964" y="276769"/>
            <a:ext cx="5532999" cy="1015663"/>
          </a:xfrm>
          <a:prstGeom prst="rect">
            <a:avLst/>
          </a:prstGeom>
          <a:solidFill>
            <a:schemeClr val="accent2">
              <a:lumMod val="20000"/>
              <a:lumOff val="80000"/>
            </a:schemeClr>
          </a:solidFill>
          <a:ln w="28575">
            <a:solidFill>
              <a:srgbClr val="002060"/>
            </a:solidFill>
          </a:ln>
        </p:spPr>
        <p:txBody>
          <a:bodyPr wrap="square">
            <a:spAutoFit/>
          </a:bodyPr>
          <a:lstStyle/>
          <a:p>
            <a:pPr algn="just">
              <a:spcAft>
                <a:spcPts val="0"/>
              </a:spcAft>
            </a:pPr>
            <a:r>
              <a:rPr lang="zh-TW" altLang="en-US" sz="2000" b="1" kern="100" dirty="0">
                <a:solidFill>
                  <a:srgbClr val="0070C0"/>
                </a:solidFill>
                <a:latin typeface="+mn-ea"/>
              </a:rPr>
              <a:t>價值觀</a:t>
            </a:r>
            <a:r>
              <a:rPr lang="zh-TW" altLang="en-US" sz="2000" b="1" kern="100" dirty="0" smtClean="0">
                <a:solidFill>
                  <a:srgbClr val="0070C0"/>
                </a:solidFill>
                <a:latin typeface="+mn-ea"/>
              </a:rPr>
              <a:t>教育：</a:t>
            </a:r>
            <a:r>
              <a:rPr lang="zh-HK" altLang="zh-HK" sz="2000" kern="100" dirty="0" smtClean="0">
                <a:latin typeface="+mn-ea"/>
              </a:rPr>
              <a:t>所謂</a:t>
            </a:r>
            <a:r>
              <a:rPr lang="zh-HK" altLang="en-US" sz="2000" kern="100" dirty="0" smtClean="0">
                <a:latin typeface="+mn-ea"/>
              </a:rPr>
              <a:t>「</a:t>
            </a:r>
            <a:r>
              <a:rPr lang="zh-HK" altLang="zh-HK" sz="2000" kern="100" dirty="0" smtClean="0">
                <a:latin typeface="+mn-ea"/>
              </a:rPr>
              <a:t>施</a:t>
            </a:r>
            <a:r>
              <a:rPr lang="zh-HK" altLang="zh-HK" sz="2000" kern="100" dirty="0">
                <a:latin typeface="+mn-ea"/>
              </a:rPr>
              <a:t>比受更有</a:t>
            </a:r>
            <a:r>
              <a:rPr lang="zh-HK" altLang="zh-HK" sz="2000" kern="100" dirty="0" smtClean="0">
                <a:latin typeface="+mn-ea"/>
              </a:rPr>
              <a:t>福</a:t>
            </a:r>
            <a:r>
              <a:rPr lang="zh-HK" altLang="en-US" sz="2000" kern="100" dirty="0" smtClean="0">
                <a:latin typeface="+mn-ea"/>
              </a:rPr>
              <a:t>」</a:t>
            </a:r>
            <a:r>
              <a:rPr lang="zh-HK" altLang="zh-HK" sz="2000" kern="100" dirty="0" smtClean="0">
                <a:latin typeface="+mn-ea"/>
              </a:rPr>
              <a:t>，幫助</a:t>
            </a:r>
            <a:r>
              <a:rPr lang="zh-HK" altLang="zh-HK" sz="2000" kern="100" dirty="0">
                <a:latin typeface="+mn-ea"/>
              </a:rPr>
              <a:t>他</a:t>
            </a:r>
            <a:r>
              <a:rPr lang="zh-HK" altLang="zh-HK" sz="2000" kern="100" dirty="0" smtClean="0">
                <a:latin typeface="+mn-ea"/>
              </a:rPr>
              <a:t>人</a:t>
            </a:r>
            <a:r>
              <a:rPr lang="zh-TW" altLang="en-US" sz="2000" kern="100" dirty="0" smtClean="0">
                <a:latin typeface="+mn-ea"/>
              </a:rPr>
              <a:t>也</a:t>
            </a:r>
            <a:r>
              <a:rPr lang="zh-HK" altLang="zh-HK" sz="2000" kern="100" dirty="0" smtClean="0">
                <a:latin typeface="+mn-ea"/>
              </a:rPr>
              <a:t>可</a:t>
            </a:r>
            <a:r>
              <a:rPr lang="zh-TW" altLang="en-US" sz="2000" kern="100" dirty="0" smtClean="0">
                <a:latin typeface="+mn-ea"/>
              </a:rPr>
              <a:t>從中得到</a:t>
            </a:r>
            <a:r>
              <a:rPr lang="zh-HK" altLang="zh-HK" sz="2000" kern="100" dirty="0" smtClean="0">
                <a:latin typeface="+mn-ea"/>
              </a:rPr>
              <a:t>快樂</a:t>
            </a:r>
            <a:r>
              <a:rPr lang="zh-TW" altLang="en-US" sz="2000" kern="100" dirty="0" smtClean="0">
                <a:latin typeface="+mn-ea"/>
              </a:rPr>
              <a:t>。</a:t>
            </a:r>
            <a:r>
              <a:rPr lang="zh-HK" altLang="zh-HK" sz="2000" kern="100" dirty="0" smtClean="0">
                <a:latin typeface="+mn-ea"/>
              </a:rPr>
              <a:t>在</a:t>
            </a:r>
            <a:r>
              <a:rPr lang="zh-HK" altLang="zh-HK" sz="2000" kern="100" dirty="0">
                <a:latin typeface="+mn-ea"/>
              </a:rPr>
              <a:t>時間或財政上</a:t>
            </a:r>
            <a:r>
              <a:rPr lang="zh-HK" altLang="zh-HK" sz="2000" kern="100" dirty="0" smtClean="0">
                <a:latin typeface="+mn-ea"/>
              </a:rPr>
              <a:t>許可</a:t>
            </a:r>
            <a:r>
              <a:rPr lang="zh-TW" altLang="en-US" sz="2000" kern="100" dirty="0" smtClean="0">
                <a:latin typeface="+mn-ea"/>
              </a:rPr>
              <a:t>的情況</a:t>
            </a:r>
            <a:r>
              <a:rPr lang="zh-HK" altLang="zh-HK" sz="2000" kern="100" dirty="0" smtClean="0">
                <a:latin typeface="+mn-ea"/>
              </a:rPr>
              <a:t>下</a:t>
            </a:r>
            <a:r>
              <a:rPr lang="zh-TW" altLang="en-US" sz="2000" kern="100" dirty="0" smtClean="0">
                <a:latin typeface="+mn-ea"/>
              </a:rPr>
              <a:t>，不妨</a:t>
            </a:r>
            <a:r>
              <a:rPr lang="zh-HK" altLang="zh-HK" sz="2000" kern="100" dirty="0" smtClean="0">
                <a:latin typeface="+mn-ea"/>
              </a:rPr>
              <a:t>多</a:t>
            </a:r>
            <a:r>
              <a:rPr lang="zh-HK" altLang="zh-HK" sz="2000" kern="100" dirty="0">
                <a:latin typeface="+mn-ea"/>
              </a:rPr>
              <a:t>作捐贈</a:t>
            </a:r>
            <a:r>
              <a:rPr lang="zh-HK" altLang="zh-HK" sz="2000" kern="100" dirty="0" smtClean="0">
                <a:latin typeface="+mn-ea"/>
              </a:rPr>
              <a:t>或</a:t>
            </a:r>
            <a:r>
              <a:rPr lang="zh-TW" altLang="en-US" sz="2000" kern="100" dirty="0" smtClean="0">
                <a:latin typeface="+mn-ea"/>
              </a:rPr>
              <a:t>參與</a:t>
            </a:r>
            <a:r>
              <a:rPr lang="zh-HK" altLang="zh-HK" sz="2000" kern="100" dirty="0" smtClean="0">
                <a:latin typeface="+mn-ea"/>
              </a:rPr>
              <a:t>義工</a:t>
            </a:r>
            <a:r>
              <a:rPr lang="zh-HK" altLang="zh-HK" sz="2000" kern="100" dirty="0">
                <a:latin typeface="+mn-ea"/>
              </a:rPr>
              <a:t>服務。</a:t>
            </a:r>
            <a:endParaRPr lang="zh-TW" altLang="zh-HK" sz="2000" kern="100" dirty="0">
              <a:latin typeface="+mn-ea"/>
            </a:endParaRPr>
          </a:p>
        </p:txBody>
      </p:sp>
      <p:sp>
        <p:nvSpPr>
          <p:cNvPr id="3" name="Slide Number Placeholder 2"/>
          <p:cNvSpPr>
            <a:spLocks noGrp="1"/>
          </p:cNvSpPr>
          <p:nvPr>
            <p:ph type="sldNum" sz="quarter" idx="12"/>
          </p:nvPr>
        </p:nvSpPr>
        <p:spPr/>
        <p:txBody>
          <a:bodyPr/>
          <a:lstStyle/>
          <a:p>
            <a:fld id="{D57F1E4F-1CFF-5643-939E-217C01CDF565}" type="slidenum">
              <a:rPr lang="en-US" smtClean="0"/>
              <a:pPr/>
              <a:t>29</a:t>
            </a:fld>
            <a:endParaRPr lang="en-US" dirty="0"/>
          </a:p>
        </p:txBody>
      </p:sp>
    </p:spTree>
    <p:extLst>
      <p:ext uri="{BB962C8B-B14F-4D97-AF65-F5344CB8AC3E}">
        <p14:creationId xmlns:p14="http://schemas.microsoft.com/office/powerpoint/2010/main" val="690600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57F1E4F-1CFF-5643-939E-217C01CDF565}" type="slidenum">
              <a:rPr lang="en-US" smtClean="0"/>
              <a:pPr/>
              <a:t>3</a:t>
            </a:fld>
            <a:endParaRPr lang="en-US" dirty="0"/>
          </a:p>
        </p:txBody>
      </p:sp>
      <p:graphicFrame>
        <p:nvGraphicFramePr>
          <p:cNvPr id="9" name="Diagram 8"/>
          <p:cNvGraphicFramePr/>
          <p:nvPr>
            <p:extLst/>
          </p:nvPr>
        </p:nvGraphicFramePr>
        <p:xfrm>
          <a:off x="2627586" y="1001743"/>
          <a:ext cx="6096000" cy="38248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1" name="Diagram 10"/>
          <p:cNvGraphicFramePr/>
          <p:nvPr>
            <p:extLst/>
          </p:nvPr>
        </p:nvGraphicFramePr>
        <p:xfrm>
          <a:off x="2627586" y="4761729"/>
          <a:ext cx="6096000" cy="184435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Oval 6"/>
          <p:cNvSpPr/>
          <p:nvPr/>
        </p:nvSpPr>
        <p:spPr>
          <a:xfrm>
            <a:off x="574875" y="1545949"/>
            <a:ext cx="2017986" cy="1954924"/>
          </a:xfrm>
          <a:prstGeom prst="ellipse">
            <a:avLst/>
          </a:prstGeom>
          <a:gradFill flip="none" rotWithShape="1">
            <a:gsLst>
              <a:gs pos="0">
                <a:srgbClr val="FF9900"/>
              </a:gs>
              <a:gs pos="50000">
                <a:srgbClr val="CC9900"/>
              </a:gs>
              <a:gs pos="100000">
                <a:srgbClr val="996633"/>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609600" y="4678673"/>
            <a:ext cx="2017986" cy="1954924"/>
          </a:xfrm>
          <a:prstGeom prst="ellipse">
            <a:avLst/>
          </a:prstGeom>
          <a:gradFill flip="none" rotWithShape="1">
            <a:gsLst>
              <a:gs pos="0">
                <a:schemeClr val="accent6">
                  <a:lumMod val="75000"/>
                </a:schemeClr>
              </a:gs>
              <a:gs pos="50000">
                <a:schemeClr val="accent6">
                  <a:lumMod val="60000"/>
                  <a:lumOff val="40000"/>
                </a:schemeClr>
              </a:gs>
              <a:gs pos="100000">
                <a:schemeClr val="accent6">
                  <a:lumMod val="20000"/>
                  <a:lumOff val="80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673594" y="1802875"/>
            <a:ext cx="1796198" cy="1569660"/>
          </a:xfrm>
          <a:prstGeom prst="rect">
            <a:avLst/>
          </a:prstGeom>
          <a:noFill/>
        </p:spPr>
        <p:txBody>
          <a:bodyPr wrap="square" rtlCol="0">
            <a:spAutoFit/>
          </a:bodyPr>
          <a:lstStyle/>
          <a:p>
            <a:pPr algn="ctr"/>
            <a:r>
              <a:rPr lang="en-US" altLang="zh-TW" sz="2400" b="1" dirty="0">
                <a:solidFill>
                  <a:schemeClr val="bg1"/>
                </a:solidFill>
              </a:rPr>
              <a:t>3. </a:t>
            </a:r>
            <a:r>
              <a:rPr lang="zh-TW" altLang="en-US" sz="2400" b="1" dirty="0">
                <a:solidFill>
                  <a:schemeClr val="bg1"/>
                </a:solidFill>
              </a:rPr>
              <a:t>金融機構提供的服務和投資的基本概念</a:t>
            </a:r>
            <a:endParaRPr lang="en-US" sz="2400" b="1" dirty="0">
              <a:solidFill>
                <a:schemeClr val="bg1"/>
              </a:solidFill>
            </a:endParaRPr>
          </a:p>
        </p:txBody>
      </p:sp>
      <p:sp>
        <p:nvSpPr>
          <p:cNvPr id="14" name="Title 1"/>
          <p:cNvSpPr>
            <a:spLocks noGrp="1"/>
          </p:cNvSpPr>
          <p:nvPr>
            <p:ph type="title"/>
          </p:nvPr>
        </p:nvSpPr>
        <p:spPr>
          <a:xfrm>
            <a:off x="1329952" y="262970"/>
            <a:ext cx="7677414" cy="752303"/>
          </a:xfrm>
        </p:spPr>
        <p:txBody>
          <a:bodyPr>
            <a:noAutofit/>
          </a:bodyPr>
          <a:lstStyle/>
          <a:p>
            <a:r>
              <a:rPr lang="zh-TW" altLang="en-US" b="1" dirty="0">
                <a:solidFill>
                  <a:srgbClr val="0070C0"/>
                </a:solidFill>
                <a:latin typeface="+mn-ea"/>
                <a:ea typeface="+mn-ea"/>
              </a:rPr>
              <a:t>學與教資源目錄</a:t>
            </a:r>
            <a:r>
              <a:rPr lang="en-US" altLang="zh-TW" b="1" dirty="0">
                <a:solidFill>
                  <a:srgbClr val="0070C0"/>
                </a:solidFill>
                <a:latin typeface="+mn-ea"/>
                <a:ea typeface="+mn-ea"/>
              </a:rPr>
              <a:t>(</a:t>
            </a:r>
            <a:r>
              <a:rPr lang="zh-TW" altLang="en-US" b="1" dirty="0">
                <a:solidFill>
                  <a:srgbClr val="0070C0"/>
                </a:solidFill>
                <a:latin typeface="+mn-ea"/>
                <a:ea typeface="+mn-ea"/>
              </a:rPr>
              <a:t>續</a:t>
            </a:r>
            <a:r>
              <a:rPr lang="en-US" altLang="zh-TW" b="1" dirty="0">
                <a:solidFill>
                  <a:srgbClr val="0070C0"/>
                </a:solidFill>
                <a:latin typeface="+mn-ea"/>
                <a:ea typeface="+mn-ea"/>
              </a:rPr>
              <a:t>) (</a:t>
            </a:r>
            <a:r>
              <a:rPr lang="zh-TW" altLang="en-US" b="1" dirty="0">
                <a:solidFill>
                  <a:srgbClr val="0070C0"/>
                </a:solidFill>
                <a:latin typeface="+mn-ea"/>
                <a:ea typeface="+mn-ea"/>
              </a:rPr>
              <a:t>共有四個主題</a:t>
            </a:r>
            <a:r>
              <a:rPr lang="en-US" altLang="zh-TW" b="1" dirty="0">
                <a:solidFill>
                  <a:srgbClr val="0070C0"/>
                </a:solidFill>
                <a:latin typeface="+mn-ea"/>
                <a:ea typeface="+mn-ea"/>
              </a:rPr>
              <a:t>)</a:t>
            </a:r>
            <a:endParaRPr lang="en-US" b="1" dirty="0">
              <a:solidFill>
                <a:srgbClr val="0070C0"/>
              </a:solidFill>
              <a:latin typeface="+mn-ea"/>
              <a:ea typeface="+mn-ea"/>
            </a:endParaRPr>
          </a:p>
        </p:txBody>
      </p:sp>
      <p:sp>
        <p:nvSpPr>
          <p:cNvPr id="15" name="TextBox 11"/>
          <p:cNvSpPr txBox="1"/>
          <p:nvPr/>
        </p:nvSpPr>
        <p:spPr>
          <a:xfrm>
            <a:off x="673594" y="5252211"/>
            <a:ext cx="1796198" cy="83099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ltLang="zh-TW" sz="2400" b="1" dirty="0">
                <a:solidFill>
                  <a:schemeClr val="bg1"/>
                </a:solidFill>
              </a:rPr>
              <a:t>4. </a:t>
            </a:r>
            <a:r>
              <a:rPr lang="zh-TW" altLang="en-US" sz="2400" b="1" dirty="0">
                <a:solidFill>
                  <a:schemeClr val="bg1"/>
                </a:solidFill>
              </a:rPr>
              <a:t>個人理財專題探究</a:t>
            </a:r>
            <a:endParaRPr lang="en-US" altLang="zh-TW" sz="2400" b="1" dirty="0">
              <a:solidFill>
                <a:schemeClr val="bg1"/>
              </a:solidFill>
            </a:endParaRPr>
          </a:p>
        </p:txBody>
      </p:sp>
    </p:spTree>
    <p:extLst>
      <p:ext uri="{BB962C8B-B14F-4D97-AF65-F5344CB8AC3E}">
        <p14:creationId xmlns:p14="http://schemas.microsoft.com/office/powerpoint/2010/main" val="183736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6208" y="2606914"/>
            <a:ext cx="6589199" cy="1280890"/>
          </a:xfrm>
        </p:spPr>
        <p:txBody>
          <a:bodyPr>
            <a:normAutofit/>
          </a:bodyPr>
          <a:lstStyle/>
          <a:p>
            <a:r>
              <a:rPr lang="zh-TW" altLang="en-US" b="1" dirty="0">
                <a:solidFill>
                  <a:srgbClr val="0070C0"/>
                </a:solidFill>
                <a:latin typeface="+mn-ea"/>
                <a:ea typeface="+mn-ea"/>
              </a:rPr>
              <a:t>信用卡是</a:t>
            </a:r>
            <a:r>
              <a:rPr lang="zh-TW" altLang="en-US" b="1" dirty="0" smtClean="0">
                <a:solidFill>
                  <a:srgbClr val="0070C0"/>
                </a:solidFill>
                <a:latin typeface="+mn-ea"/>
                <a:ea typeface="+mn-ea"/>
              </a:rPr>
              <a:t>甚麼</a:t>
            </a:r>
            <a:r>
              <a:rPr lang="en-US" altLang="zh-TW" b="1" dirty="0" smtClean="0">
                <a:solidFill>
                  <a:srgbClr val="0070C0"/>
                </a:solidFill>
                <a:latin typeface="+mn-ea"/>
                <a:ea typeface="+mn-ea"/>
              </a:rPr>
              <a:t>?</a:t>
            </a:r>
            <a:r>
              <a:rPr lang="zh-TW" altLang="en-US" b="1" dirty="0">
                <a:solidFill>
                  <a:srgbClr val="0070C0"/>
                </a:solidFill>
                <a:latin typeface="+mn-ea"/>
                <a:ea typeface="+mn-ea"/>
              </a:rPr>
              <a:t/>
            </a:r>
            <a:br>
              <a:rPr lang="zh-TW" altLang="en-US" b="1" dirty="0">
                <a:solidFill>
                  <a:srgbClr val="0070C0"/>
                </a:solidFill>
                <a:latin typeface="+mn-ea"/>
                <a:ea typeface="+mn-ea"/>
              </a:rPr>
            </a:br>
            <a:endParaRPr lang="en-US" b="1" dirty="0">
              <a:solidFill>
                <a:srgbClr val="0070C0"/>
              </a:solidFill>
              <a:latin typeface="+mn-ea"/>
              <a:ea typeface="+mn-ea"/>
            </a:endParaRPr>
          </a:p>
        </p:txBody>
      </p:sp>
      <p:sp>
        <p:nvSpPr>
          <p:cNvPr id="3" name="Slide Number Placeholder 2"/>
          <p:cNvSpPr>
            <a:spLocks noGrp="1"/>
          </p:cNvSpPr>
          <p:nvPr>
            <p:ph type="sldNum" sz="quarter" idx="12"/>
          </p:nvPr>
        </p:nvSpPr>
        <p:spPr/>
        <p:txBody>
          <a:bodyPr/>
          <a:lstStyle/>
          <a:p>
            <a:fld id="{D57F1E4F-1CFF-5643-939E-217C01CDF565}" type="slidenum">
              <a:rPr lang="en-US" smtClean="0"/>
              <a:pPr/>
              <a:t>4</a:t>
            </a:fld>
            <a:endParaRPr lang="en-US" dirty="0"/>
          </a:p>
        </p:txBody>
      </p:sp>
    </p:spTree>
    <p:extLst>
      <p:ext uri="{BB962C8B-B14F-4D97-AF65-F5344CB8AC3E}">
        <p14:creationId xmlns:p14="http://schemas.microsoft.com/office/powerpoint/2010/main" val="25154036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1915" y="512463"/>
            <a:ext cx="6589199" cy="1280890"/>
          </a:xfrm>
        </p:spPr>
        <p:txBody>
          <a:bodyPr/>
          <a:lstStyle/>
          <a:p>
            <a:r>
              <a:rPr lang="zh-TW" altLang="en-US" b="1" dirty="0" smtClean="0">
                <a:solidFill>
                  <a:srgbClr val="0070C0"/>
                </a:solidFill>
                <a:latin typeface="+mn-ea"/>
                <a:ea typeface="+mn-ea"/>
              </a:rPr>
              <a:t>消費 </a:t>
            </a:r>
            <a:r>
              <a:rPr lang="en-US" altLang="zh-TW" b="1" dirty="0" smtClean="0">
                <a:solidFill>
                  <a:srgbClr val="0070C0"/>
                </a:solidFill>
                <a:latin typeface="+mn-ea"/>
                <a:ea typeface="+mn-ea"/>
              </a:rPr>
              <a:t>V.S. </a:t>
            </a:r>
            <a:r>
              <a:rPr lang="zh-TW" altLang="en-US" b="1" dirty="0" smtClean="0">
                <a:solidFill>
                  <a:srgbClr val="0070C0"/>
                </a:solidFill>
                <a:latin typeface="+mn-ea"/>
                <a:ea typeface="+mn-ea"/>
              </a:rPr>
              <a:t>借貸：信用卡是甚麼</a:t>
            </a:r>
            <a:r>
              <a:rPr lang="en-US" altLang="zh-TW" b="1" dirty="0" smtClean="0">
                <a:solidFill>
                  <a:srgbClr val="0070C0"/>
                </a:solidFill>
                <a:latin typeface="+mn-ea"/>
                <a:ea typeface="+mn-ea"/>
              </a:rPr>
              <a:t>?</a:t>
            </a:r>
            <a:endParaRPr lang="en-US" b="1" dirty="0">
              <a:solidFill>
                <a:srgbClr val="0070C0"/>
              </a:solidFill>
              <a:latin typeface="+mn-ea"/>
              <a:ea typeface="+mn-ea"/>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pPr/>
              <a:t>5</a:t>
            </a:fld>
            <a:endParaRPr lang="en-US" dirty="0"/>
          </a:p>
        </p:txBody>
      </p:sp>
      <p:sp>
        <p:nvSpPr>
          <p:cNvPr id="6" name="矩形 5"/>
          <p:cNvSpPr/>
          <p:nvPr/>
        </p:nvSpPr>
        <p:spPr>
          <a:xfrm>
            <a:off x="1201479" y="1152908"/>
            <a:ext cx="7378499" cy="2539157"/>
          </a:xfrm>
          <a:prstGeom prst="rect">
            <a:avLst/>
          </a:prstGeom>
        </p:spPr>
        <p:txBody>
          <a:bodyPr wrap="square">
            <a:spAutoFit/>
          </a:bodyPr>
          <a:lstStyle/>
          <a:p>
            <a:pPr marL="342900" indent="-342900">
              <a:spcAft>
                <a:spcPts val="600"/>
              </a:spcAft>
              <a:buFont typeface="Arial" panose="020B0604020202020204" pitchFamily="34" charset="0"/>
              <a:buChar char="•"/>
            </a:pPr>
            <a:r>
              <a:rPr lang="zh-TW" altLang="zh-HK" sz="2200" kern="100" dirty="0">
                <a:solidFill>
                  <a:srgbClr val="202122"/>
                </a:solidFill>
                <a:latin typeface="+mn-ea"/>
                <a:cs typeface="Arial" panose="020B0604020202020204" pitchFamily="34" charset="0"/>
              </a:rPr>
              <a:t>信用卡</a:t>
            </a:r>
            <a:r>
              <a:rPr lang="zh-TW" altLang="zh-HK" sz="2200" kern="100" dirty="0">
                <a:latin typeface="+mn-ea"/>
                <a:cs typeface="Times New Roman" panose="02020603050405020304" pitchFamily="18" charset="0"/>
              </a:rPr>
              <a:t>是一種</a:t>
            </a:r>
            <a:r>
              <a:rPr lang="zh-TW" altLang="zh-HK" sz="2200" b="1" kern="100" dirty="0">
                <a:solidFill>
                  <a:srgbClr val="0070C0"/>
                </a:solidFill>
                <a:latin typeface="+mn-ea"/>
                <a:cs typeface="Times New Roman" panose="02020603050405020304" pitchFamily="18" charset="0"/>
              </a:rPr>
              <a:t>非現金</a:t>
            </a:r>
            <a:r>
              <a:rPr lang="zh-TW" altLang="zh-HK" sz="2200" b="1" kern="100" dirty="0" smtClean="0">
                <a:solidFill>
                  <a:srgbClr val="0070C0"/>
                </a:solidFill>
                <a:latin typeface="+mn-ea"/>
                <a:cs typeface="Times New Roman" panose="02020603050405020304" pitchFamily="18" charset="0"/>
              </a:rPr>
              <a:t>交易付款</a:t>
            </a:r>
            <a:r>
              <a:rPr lang="zh-TW" altLang="en-US" sz="2200" b="1" kern="100" dirty="0" smtClean="0">
                <a:solidFill>
                  <a:srgbClr val="0070C0"/>
                </a:solidFill>
                <a:latin typeface="+mn-ea"/>
                <a:cs typeface="Times New Roman" panose="02020603050405020304" pitchFamily="18" charset="0"/>
              </a:rPr>
              <a:t>的</a:t>
            </a:r>
            <a:r>
              <a:rPr lang="zh-TW" altLang="zh-HK" sz="2200" b="1" kern="100" dirty="0" smtClean="0">
                <a:solidFill>
                  <a:srgbClr val="0070C0"/>
                </a:solidFill>
                <a:latin typeface="+mn-ea"/>
                <a:cs typeface="Times New Roman" panose="02020603050405020304" pitchFamily="18" charset="0"/>
              </a:rPr>
              <a:t>方式</a:t>
            </a:r>
            <a:r>
              <a:rPr lang="zh-TW" altLang="zh-HK" sz="2200" kern="100" dirty="0">
                <a:latin typeface="+mn-ea"/>
                <a:cs typeface="Times New Roman" panose="02020603050405020304" pitchFamily="18" charset="0"/>
              </a:rPr>
              <a:t>，</a:t>
            </a:r>
            <a:r>
              <a:rPr lang="zh-HK" altLang="zh-HK" sz="2200" kern="100" dirty="0" smtClean="0">
                <a:solidFill>
                  <a:srgbClr val="202122"/>
                </a:solidFill>
                <a:latin typeface="+mn-ea"/>
                <a:cs typeface="Arial" panose="020B0604020202020204" pitchFamily="34" charset="0"/>
              </a:rPr>
              <a:t>當使用</a:t>
            </a:r>
            <a:r>
              <a:rPr lang="zh-HK" altLang="zh-HK" sz="2200" kern="100" dirty="0">
                <a:solidFill>
                  <a:srgbClr val="202122"/>
                </a:solidFill>
                <a:latin typeface="+mn-ea"/>
                <a:cs typeface="Arial" panose="020B0604020202020204" pitchFamily="34" charset="0"/>
              </a:rPr>
              <a:t>信用卡消費</a:t>
            </a:r>
            <a:r>
              <a:rPr lang="zh-HK" altLang="zh-HK" sz="2200" kern="100" dirty="0" smtClean="0">
                <a:solidFill>
                  <a:srgbClr val="202122"/>
                </a:solidFill>
                <a:latin typeface="+mn-ea"/>
                <a:cs typeface="Arial" panose="020B0604020202020204" pitchFamily="34" charset="0"/>
              </a:rPr>
              <a:t>時</a:t>
            </a:r>
            <a:r>
              <a:rPr lang="zh-TW" altLang="en-US" sz="2200" kern="100" dirty="0" smtClean="0">
                <a:solidFill>
                  <a:srgbClr val="202122"/>
                </a:solidFill>
                <a:latin typeface="+mn-ea"/>
                <a:cs typeface="Arial" panose="020B0604020202020204" pitchFamily="34" charset="0"/>
              </a:rPr>
              <a:t>，你</a:t>
            </a:r>
            <a:r>
              <a:rPr lang="zh-TW" altLang="zh-HK" sz="2200" kern="100" dirty="0" smtClean="0">
                <a:solidFill>
                  <a:srgbClr val="202122"/>
                </a:solidFill>
                <a:latin typeface="+mn-ea"/>
                <a:cs typeface="Arial" panose="020B0604020202020204" pitchFamily="34" charset="0"/>
              </a:rPr>
              <a:t>無須</a:t>
            </a:r>
            <a:r>
              <a:rPr lang="zh-TW" altLang="en-US" sz="2200" kern="100" dirty="0" smtClean="0">
                <a:solidFill>
                  <a:srgbClr val="202122"/>
                </a:solidFill>
                <a:latin typeface="+mn-ea"/>
                <a:cs typeface="Arial" panose="020B0604020202020204" pitchFamily="34" charset="0"/>
              </a:rPr>
              <a:t>即時</a:t>
            </a:r>
            <a:r>
              <a:rPr lang="zh-TW" altLang="zh-HK" sz="2200" kern="100" dirty="0" smtClean="0">
                <a:solidFill>
                  <a:srgbClr val="202122"/>
                </a:solidFill>
                <a:latin typeface="+mn-ea"/>
                <a:cs typeface="Arial" panose="020B0604020202020204" pitchFamily="34" charset="0"/>
              </a:rPr>
              <a:t>支付</a:t>
            </a:r>
            <a:r>
              <a:rPr lang="zh-TW" altLang="zh-HK" sz="2200" kern="100" dirty="0">
                <a:solidFill>
                  <a:srgbClr val="202122"/>
                </a:solidFill>
                <a:latin typeface="+mn-ea"/>
                <a:cs typeface="Arial" panose="020B0604020202020204" pitchFamily="34" charset="0"/>
              </a:rPr>
              <a:t>現金</a:t>
            </a:r>
            <a:r>
              <a:rPr lang="zh-HK" altLang="zh-HK" sz="2200" kern="100" dirty="0" smtClean="0">
                <a:solidFill>
                  <a:srgbClr val="202122"/>
                </a:solidFill>
                <a:latin typeface="+mn-ea"/>
                <a:cs typeface="Arial" panose="020B0604020202020204" pitchFamily="34" charset="0"/>
              </a:rPr>
              <a:t>，</a:t>
            </a:r>
            <a:r>
              <a:rPr lang="zh-TW" altLang="en-US" sz="2200" kern="100" dirty="0" smtClean="0">
                <a:solidFill>
                  <a:srgbClr val="202122"/>
                </a:solidFill>
                <a:latin typeface="+mn-ea"/>
                <a:cs typeface="Arial" panose="020B0604020202020204" pitchFamily="34" charset="0"/>
              </a:rPr>
              <a:t>但其實</a:t>
            </a:r>
            <a:r>
              <a:rPr lang="zh-HK" altLang="zh-HK" sz="2200" kern="100" dirty="0" smtClean="0">
                <a:solidFill>
                  <a:srgbClr val="202122"/>
                </a:solidFill>
                <a:latin typeface="+mn-ea"/>
                <a:cs typeface="Arial" panose="020B0604020202020204" pitchFamily="34" charset="0"/>
              </a:rPr>
              <a:t>你</a:t>
            </a:r>
            <a:r>
              <a:rPr lang="zh-TW" altLang="en-US" sz="2200" kern="100" dirty="0" smtClean="0">
                <a:solidFill>
                  <a:srgbClr val="202122"/>
                </a:solidFill>
                <a:latin typeface="+mn-ea"/>
                <a:cs typeface="Arial" panose="020B0604020202020204" pitchFamily="34" charset="0"/>
              </a:rPr>
              <a:t>是</a:t>
            </a:r>
            <a:r>
              <a:rPr lang="zh-HK" altLang="zh-HK" sz="2200" kern="100" dirty="0" smtClean="0">
                <a:solidFill>
                  <a:srgbClr val="202122"/>
                </a:solidFill>
                <a:latin typeface="+mn-ea"/>
                <a:cs typeface="Arial" panose="020B0604020202020204" pitchFamily="34" charset="0"/>
              </a:rPr>
              <a:t>向</a:t>
            </a:r>
            <a:r>
              <a:rPr lang="zh-HK" altLang="zh-HK" sz="2200" kern="100" dirty="0">
                <a:solidFill>
                  <a:srgbClr val="202122"/>
                </a:solidFill>
                <a:latin typeface="+mn-ea"/>
                <a:cs typeface="Arial" panose="020B0604020202020204" pitchFamily="34" charset="0"/>
              </a:rPr>
              <a:t>銀行或發卡公司</a:t>
            </a:r>
            <a:r>
              <a:rPr lang="zh-TW" altLang="zh-HK" sz="2200" b="1" kern="100" dirty="0" smtClean="0">
                <a:solidFill>
                  <a:srgbClr val="0070C0"/>
                </a:solidFill>
                <a:latin typeface="+mn-ea"/>
                <a:cs typeface="Arial" panose="020B0604020202020204" pitchFamily="34" charset="0"/>
              </a:rPr>
              <a:t>借</a:t>
            </a:r>
            <a:r>
              <a:rPr lang="zh-TW" altLang="zh-HK" sz="2200" b="1" kern="100" dirty="0" smtClean="0">
                <a:solidFill>
                  <a:srgbClr val="0070C0"/>
                </a:solidFill>
                <a:latin typeface="+mn-ea"/>
                <a:cs typeface="Times New Roman" panose="02020603050405020304" pitchFamily="18" charset="0"/>
              </a:rPr>
              <a:t>貸</a:t>
            </a:r>
            <a:r>
              <a:rPr lang="zh-TW" altLang="zh-HK" sz="2200" kern="100" dirty="0" smtClean="0">
                <a:latin typeface="+mn-ea"/>
                <a:cs typeface="Times New Roman" panose="02020603050405020304" pitchFamily="18" charset="0"/>
              </a:rPr>
              <a:t>。</a:t>
            </a:r>
            <a:endParaRPr lang="en-US" altLang="zh-TW" sz="2200" kern="100" dirty="0" smtClean="0">
              <a:latin typeface="+mn-ea"/>
              <a:cs typeface="Times New Roman" panose="02020603050405020304" pitchFamily="18" charset="0"/>
            </a:endParaRPr>
          </a:p>
          <a:p>
            <a:pPr marL="342900" indent="-342900">
              <a:spcAft>
                <a:spcPts val="600"/>
              </a:spcAft>
              <a:buFont typeface="Arial" panose="020B0604020202020204" pitchFamily="34" charset="0"/>
              <a:buChar char="•"/>
            </a:pPr>
            <a:r>
              <a:rPr lang="zh-TW" altLang="en-US" sz="2200" kern="100" dirty="0" smtClean="0">
                <a:solidFill>
                  <a:srgbClr val="202122"/>
                </a:solidFill>
                <a:latin typeface="+mn-ea"/>
                <a:cs typeface="Arial" panose="020B0604020202020204" pitchFamily="34" charset="0"/>
              </a:rPr>
              <a:t>一般而言，</a:t>
            </a:r>
            <a:r>
              <a:rPr lang="zh-HK" altLang="zh-HK" sz="2200" kern="100" dirty="0" smtClean="0">
                <a:solidFill>
                  <a:srgbClr val="202122"/>
                </a:solidFill>
                <a:latin typeface="+mn-ea"/>
                <a:cs typeface="Arial" panose="020B0604020202020204" pitchFamily="34" charset="0"/>
              </a:rPr>
              <a:t>如果</a:t>
            </a:r>
            <a:r>
              <a:rPr lang="zh-HK" altLang="zh-HK" sz="2200" kern="100" dirty="0">
                <a:solidFill>
                  <a:srgbClr val="202122"/>
                </a:solidFill>
                <a:latin typeface="+mn-ea"/>
                <a:cs typeface="Arial" panose="020B0604020202020204" pitchFamily="34" charset="0"/>
              </a:rPr>
              <a:t>信用卡持有人</a:t>
            </a:r>
            <a:r>
              <a:rPr lang="zh-TW" altLang="zh-HK" sz="2200" kern="100" dirty="0" smtClean="0">
                <a:solidFill>
                  <a:srgbClr val="202122"/>
                </a:solidFill>
                <a:latin typeface="+mn-ea"/>
                <a:cs typeface="Arial" panose="020B0604020202020204" pitchFamily="34" charset="0"/>
              </a:rPr>
              <a:t>在</a:t>
            </a:r>
            <a:r>
              <a:rPr lang="zh-TW" altLang="en-US" sz="2200" kern="100" dirty="0" smtClean="0">
                <a:latin typeface="+mn-ea"/>
                <a:cs typeface="Times New Roman" panose="02020603050405020304" pitchFamily="18" charset="0"/>
              </a:rPr>
              <a:t>賬</a:t>
            </a:r>
            <a:r>
              <a:rPr lang="zh-TW" altLang="zh-HK" sz="2200" kern="100" dirty="0" smtClean="0">
                <a:latin typeface="+mn-ea"/>
                <a:cs typeface="Times New Roman" panose="02020603050405020304" pitchFamily="18" charset="0"/>
              </a:rPr>
              <a:t>單</a:t>
            </a:r>
            <a:r>
              <a:rPr lang="zh-TW" altLang="zh-HK" sz="2200" kern="100" dirty="0">
                <a:latin typeface="+mn-ea"/>
                <a:cs typeface="Times New Roman" panose="02020603050405020304" pitchFamily="18" charset="0"/>
              </a:rPr>
              <a:t>到期日或之前</a:t>
            </a:r>
            <a:r>
              <a:rPr lang="zh-TW" altLang="zh-HK" sz="2200" kern="100" dirty="0" smtClean="0">
                <a:latin typeface="+mn-ea"/>
                <a:cs typeface="Times New Roman" panose="02020603050405020304" pitchFamily="18" charset="0"/>
              </a:rPr>
              <a:t>還清</a:t>
            </a:r>
            <a:r>
              <a:rPr lang="zh-TW" altLang="en-US" sz="2200" kern="100" dirty="0" smtClean="0">
                <a:latin typeface="+mn-ea"/>
                <a:cs typeface="Times New Roman" panose="02020603050405020304" pitchFamily="18" charset="0"/>
              </a:rPr>
              <a:t>所有</a:t>
            </a:r>
            <a:r>
              <a:rPr lang="zh-TW" altLang="zh-HK" sz="2200" kern="100" dirty="0" smtClean="0">
                <a:latin typeface="+mn-ea"/>
                <a:cs typeface="Times New Roman" panose="02020603050405020304" pitchFamily="18" charset="0"/>
              </a:rPr>
              <a:t>款</a:t>
            </a:r>
            <a:r>
              <a:rPr lang="zh-TW" altLang="en-US" sz="2200" kern="100" dirty="0" smtClean="0">
                <a:latin typeface="+mn-ea"/>
                <a:cs typeface="Times New Roman" panose="02020603050405020304" pitchFamily="18" charset="0"/>
              </a:rPr>
              <a:t>項，則</a:t>
            </a:r>
            <a:r>
              <a:rPr lang="zh-TW" altLang="zh-HK" sz="2200" kern="100" dirty="0" smtClean="0">
                <a:latin typeface="+mn-ea"/>
                <a:cs typeface="Times New Roman" panose="02020603050405020304" pitchFamily="18" charset="0"/>
              </a:rPr>
              <a:t>不用</a:t>
            </a:r>
            <a:r>
              <a:rPr lang="zh-TW" altLang="en-US" sz="2200" kern="100" dirty="0" smtClean="0">
                <a:latin typeface="+mn-ea"/>
                <a:cs typeface="Times New Roman" panose="02020603050405020304" pitchFamily="18" charset="0"/>
              </a:rPr>
              <a:t>繳</a:t>
            </a:r>
            <a:r>
              <a:rPr lang="zh-TW" altLang="en-US" sz="2200" kern="100" dirty="0">
                <a:latin typeface="+mn-ea"/>
                <a:cs typeface="Times New Roman" panose="02020603050405020304" pitchFamily="18" charset="0"/>
              </a:rPr>
              <a:t>付</a:t>
            </a:r>
            <a:r>
              <a:rPr lang="zh-TW" altLang="zh-HK" sz="2200" kern="100" dirty="0" smtClean="0">
                <a:latin typeface="+mn-ea"/>
                <a:cs typeface="Times New Roman" panose="02020603050405020304" pitchFamily="18" charset="0"/>
              </a:rPr>
              <a:t>利息</a:t>
            </a:r>
            <a:r>
              <a:rPr lang="zh-TW" altLang="en-US" sz="2200" kern="100" dirty="0" smtClean="0">
                <a:latin typeface="+mn-ea"/>
                <a:cs typeface="Times New Roman" panose="02020603050405020304" pitchFamily="18" charset="0"/>
              </a:rPr>
              <a:t>；</a:t>
            </a:r>
            <a:r>
              <a:rPr lang="zh-TW" altLang="zh-HK" sz="2200" kern="100" dirty="0" smtClean="0">
                <a:latin typeface="+mn-ea"/>
                <a:cs typeface="Times New Roman" panose="02020603050405020304" pitchFamily="18" charset="0"/>
              </a:rPr>
              <a:t>但</a:t>
            </a:r>
            <a:r>
              <a:rPr lang="zh-TW" altLang="en-US" sz="2200" kern="100" dirty="0" smtClean="0">
                <a:latin typeface="+mn-ea"/>
                <a:cs typeface="Times New Roman" panose="02020603050405020304" pitchFamily="18" charset="0"/>
              </a:rPr>
              <a:t>是，</a:t>
            </a:r>
            <a:r>
              <a:rPr lang="zh-HK" altLang="zh-HK" sz="2200" kern="100" dirty="0" smtClean="0">
                <a:solidFill>
                  <a:srgbClr val="202122"/>
                </a:solidFill>
                <a:latin typeface="+mn-ea"/>
                <a:cs typeface="Arial" panose="020B0604020202020204" pitchFamily="34" charset="0"/>
              </a:rPr>
              <a:t>如</a:t>
            </a:r>
            <a:r>
              <a:rPr lang="zh-TW" altLang="en-US" sz="2200" kern="100" dirty="0" smtClean="0">
                <a:solidFill>
                  <a:srgbClr val="202122"/>
                </a:solidFill>
                <a:latin typeface="+mn-ea"/>
                <a:cs typeface="Arial" panose="020B0604020202020204" pitchFamily="34" charset="0"/>
              </a:rPr>
              <a:t>果只償還部分的款項（甚至只償還</a:t>
            </a:r>
            <a:r>
              <a:rPr lang="zh-TW" altLang="en-US" sz="2200" b="1" kern="100" dirty="0" smtClean="0">
                <a:solidFill>
                  <a:srgbClr val="0070C0"/>
                </a:solidFill>
                <a:latin typeface="+mn-ea"/>
                <a:cs typeface="Arial" panose="020B0604020202020204" pitchFamily="34" charset="0"/>
              </a:rPr>
              <a:t>最低還款額</a:t>
            </a:r>
            <a:r>
              <a:rPr lang="zh-TW" altLang="en-US" sz="2200" kern="100" dirty="0" smtClean="0">
                <a:solidFill>
                  <a:srgbClr val="202122"/>
                </a:solidFill>
                <a:latin typeface="+mn-ea"/>
                <a:cs typeface="Arial" panose="020B0604020202020204" pitchFamily="34" charset="0"/>
              </a:rPr>
              <a:t>），</a:t>
            </a:r>
            <a:r>
              <a:rPr lang="zh-HK" altLang="zh-HK" sz="2200" kern="100" dirty="0" smtClean="0">
                <a:solidFill>
                  <a:srgbClr val="202122"/>
                </a:solidFill>
                <a:latin typeface="+mn-ea"/>
                <a:cs typeface="Arial" panose="020B0604020202020204" pitchFamily="34" charset="0"/>
              </a:rPr>
              <a:t>便需要</a:t>
            </a:r>
            <a:r>
              <a:rPr lang="zh-TW" altLang="en-US" sz="2200" kern="100" dirty="0" smtClean="0">
                <a:solidFill>
                  <a:srgbClr val="202122"/>
                </a:solidFill>
                <a:latin typeface="+mn-ea"/>
                <a:cs typeface="Arial" panose="020B0604020202020204" pitchFamily="34" charset="0"/>
              </a:rPr>
              <a:t>為未償還的餘款</a:t>
            </a:r>
            <a:r>
              <a:rPr lang="zh-HK" altLang="zh-HK" sz="2200" kern="100" dirty="0" smtClean="0">
                <a:solidFill>
                  <a:srgbClr val="202122"/>
                </a:solidFill>
                <a:latin typeface="+mn-ea"/>
                <a:cs typeface="Arial" panose="020B0604020202020204" pitchFamily="34" charset="0"/>
              </a:rPr>
              <a:t>支付</a:t>
            </a:r>
            <a:r>
              <a:rPr lang="zh-HK" altLang="zh-HK" sz="2200" b="1" kern="100" dirty="0">
                <a:solidFill>
                  <a:srgbClr val="0070C0"/>
                </a:solidFill>
                <a:latin typeface="+mn-ea"/>
                <a:cs typeface="Arial" panose="020B0604020202020204" pitchFamily="34" charset="0"/>
              </a:rPr>
              <a:t>年利率高達</a:t>
            </a:r>
            <a:r>
              <a:rPr lang="en-US" altLang="zh-TW" sz="2200" b="1" kern="100" dirty="0" smtClean="0">
                <a:solidFill>
                  <a:srgbClr val="0070C0"/>
                </a:solidFill>
                <a:latin typeface="+mn-ea"/>
                <a:cs typeface="Arial" panose="020B0604020202020204" pitchFamily="34" charset="0"/>
              </a:rPr>
              <a:t>30%</a:t>
            </a:r>
            <a:r>
              <a:rPr lang="zh-TW" altLang="en-US" sz="2200" b="1" kern="100" dirty="0" smtClean="0">
                <a:solidFill>
                  <a:srgbClr val="0070C0"/>
                </a:solidFill>
                <a:latin typeface="+mn-ea"/>
                <a:cs typeface="Arial" panose="020B0604020202020204" pitchFamily="34" charset="0"/>
              </a:rPr>
              <a:t>甚至</a:t>
            </a:r>
            <a:r>
              <a:rPr lang="en-US" altLang="zh-TW" sz="2200" b="1" kern="100" dirty="0" smtClean="0">
                <a:solidFill>
                  <a:srgbClr val="0070C0"/>
                </a:solidFill>
                <a:latin typeface="+mn-ea"/>
                <a:cs typeface="Arial" panose="020B0604020202020204" pitchFamily="34" charset="0"/>
              </a:rPr>
              <a:t>40%</a:t>
            </a:r>
            <a:r>
              <a:rPr lang="zh-HK" altLang="zh-HK" sz="2200" b="1" kern="100" dirty="0" smtClean="0">
                <a:solidFill>
                  <a:srgbClr val="0070C0"/>
                </a:solidFill>
                <a:latin typeface="+mn-ea"/>
                <a:cs typeface="Arial" panose="020B0604020202020204" pitchFamily="34" charset="0"/>
              </a:rPr>
              <a:t>的</a:t>
            </a:r>
            <a:r>
              <a:rPr lang="zh-TW" altLang="en-US" sz="2200" b="1" kern="100" dirty="0" smtClean="0">
                <a:solidFill>
                  <a:srgbClr val="0070C0"/>
                </a:solidFill>
                <a:latin typeface="+mn-ea"/>
                <a:cs typeface="Arial" panose="020B0604020202020204" pitchFamily="34" charset="0"/>
              </a:rPr>
              <a:t>利息</a:t>
            </a:r>
            <a:r>
              <a:rPr lang="zh-HK" altLang="zh-HK" sz="2200" kern="100" dirty="0" smtClean="0">
                <a:solidFill>
                  <a:srgbClr val="202122"/>
                </a:solidFill>
                <a:latin typeface="+mn-ea"/>
                <a:cs typeface="Arial" panose="020B0604020202020204" pitchFamily="34" charset="0"/>
              </a:rPr>
              <a:t>。</a:t>
            </a:r>
            <a:endParaRPr lang="zh-TW" altLang="zh-HK" sz="2200" kern="100" dirty="0">
              <a:latin typeface="+mn-ea"/>
              <a:cs typeface="Times New Roman" panose="02020603050405020304" pitchFamily="18" charset="0"/>
            </a:endParaRPr>
          </a:p>
        </p:txBody>
      </p:sp>
      <p:pic>
        <p:nvPicPr>
          <p:cNvPr id="7" name="圖片 5"/>
          <p:cNvPicPr>
            <a:picLocks noChangeAspect="1"/>
          </p:cNvPicPr>
          <p:nvPr/>
        </p:nvPicPr>
        <p:blipFill rotWithShape="1">
          <a:blip r:embed="rId2">
            <a:clrChange>
              <a:clrFrom>
                <a:srgbClr val="FFFFFF"/>
              </a:clrFrom>
              <a:clrTo>
                <a:srgbClr val="FFFFFF">
                  <a:alpha val="0"/>
                </a:srgbClr>
              </a:clrTo>
            </a:clrChange>
          </a:blip>
          <a:srcRect l="13802" t="15642" r="13462" b="15741"/>
          <a:stretch/>
        </p:blipFill>
        <p:spPr>
          <a:xfrm>
            <a:off x="3883719" y="3383803"/>
            <a:ext cx="5249771" cy="2785766"/>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160" y="4024248"/>
            <a:ext cx="5660973" cy="2755413"/>
          </a:xfrm>
          <a:prstGeom prst="rect">
            <a:avLst/>
          </a:prstGeom>
        </p:spPr>
      </p:pic>
    </p:spTree>
    <p:extLst>
      <p:ext uri="{BB962C8B-B14F-4D97-AF65-F5344CB8AC3E}">
        <p14:creationId xmlns:p14="http://schemas.microsoft.com/office/powerpoint/2010/main" val="32693072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2"/>
          <a:stretch>
            <a:fillRect/>
          </a:stretch>
        </p:blipFill>
        <p:spPr>
          <a:xfrm>
            <a:off x="2162517" y="917257"/>
            <a:ext cx="4936356" cy="5858928"/>
          </a:xfrm>
          <a:prstGeom prst="rect">
            <a:avLst/>
          </a:prstGeom>
          <a:ln w="25400">
            <a:solidFill>
              <a:srgbClr val="000066"/>
            </a:solidFill>
          </a:ln>
        </p:spPr>
      </p:pic>
      <p:sp>
        <p:nvSpPr>
          <p:cNvPr id="2" name="標題 1"/>
          <p:cNvSpPr>
            <a:spLocks noGrp="1"/>
          </p:cNvSpPr>
          <p:nvPr>
            <p:ph type="title"/>
          </p:nvPr>
        </p:nvSpPr>
        <p:spPr>
          <a:xfrm>
            <a:off x="1829056" y="112139"/>
            <a:ext cx="6589199" cy="1280890"/>
          </a:xfrm>
        </p:spPr>
        <p:txBody>
          <a:bodyPr/>
          <a:lstStyle/>
          <a:p>
            <a:r>
              <a:rPr lang="zh-HK" altLang="zh-HK" dirty="0" smtClean="0">
                <a:solidFill>
                  <a:srgbClr val="0070C0"/>
                </a:solidFill>
                <a:latin typeface="+mn-ea"/>
                <a:ea typeface="+mn-ea"/>
              </a:rPr>
              <a:t>信用卡</a:t>
            </a:r>
            <a:r>
              <a:rPr lang="zh-TW" altLang="en-US" dirty="0" smtClean="0">
                <a:solidFill>
                  <a:srgbClr val="0070C0"/>
                </a:solidFill>
                <a:latin typeface="+mn-ea"/>
                <a:ea typeface="+mn-ea"/>
              </a:rPr>
              <a:t>月</a:t>
            </a:r>
            <a:r>
              <a:rPr lang="zh-HK" altLang="zh-HK" dirty="0" smtClean="0">
                <a:solidFill>
                  <a:srgbClr val="0070C0"/>
                </a:solidFill>
                <a:latin typeface="+mn-ea"/>
                <a:ea typeface="+mn-ea"/>
              </a:rPr>
              <a:t>結</a:t>
            </a:r>
            <a:r>
              <a:rPr lang="zh-HK" altLang="zh-HK" dirty="0">
                <a:solidFill>
                  <a:srgbClr val="0070C0"/>
                </a:solidFill>
                <a:latin typeface="+mn-ea"/>
                <a:ea typeface="+mn-ea"/>
              </a:rPr>
              <a:t>單知多少</a:t>
            </a:r>
            <a:r>
              <a:rPr lang="en-US" altLang="zh-HK" dirty="0">
                <a:solidFill>
                  <a:srgbClr val="0070C0"/>
                </a:solidFill>
                <a:latin typeface="+mn-ea"/>
                <a:ea typeface="+mn-ea"/>
              </a:rPr>
              <a:t>?</a:t>
            </a:r>
            <a:r>
              <a:rPr lang="zh-TW" altLang="zh-HK" dirty="0">
                <a:latin typeface="+mn-ea"/>
                <a:ea typeface="+mn-ea"/>
              </a:rPr>
              <a:t/>
            </a:r>
            <a:br>
              <a:rPr lang="zh-TW" altLang="zh-HK" dirty="0">
                <a:latin typeface="+mn-ea"/>
                <a:ea typeface="+mn-ea"/>
              </a:rPr>
            </a:br>
            <a:endParaRPr lang="zh-HK" altLang="en-US" dirty="0">
              <a:latin typeface="+mn-ea"/>
              <a:ea typeface="+mn-ea"/>
            </a:endParaRPr>
          </a:p>
        </p:txBody>
      </p:sp>
      <p:grpSp>
        <p:nvGrpSpPr>
          <p:cNvPr id="7" name="群組 10"/>
          <p:cNvGrpSpPr/>
          <p:nvPr/>
        </p:nvGrpSpPr>
        <p:grpSpPr>
          <a:xfrm>
            <a:off x="6063114" y="1763156"/>
            <a:ext cx="1130300" cy="542290"/>
            <a:chOff x="0" y="0"/>
            <a:chExt cx="1130821" cy="542416"/>
          </a:xfrm>
        </p:grpSpPr>
        <p:sp>
          <p:nvSpPr>
            <p:cNvPr id="8" name="向左箭號圖說文字 11"/>
            <p:cNvSpPr/>
            <p:nvPr/>
          </p:nvSpPr>
          <p:spPr>
            <a:xfrm rot="5400000" flipH="1">
              <a:off x="290033" y="-290033"/>
              <a:ext cx="542416" cy="1122482"/>
            </a:xfrm>
            <a:prstGeom prst="leftArrowCallout">
              <a:avLst>
                <a:gd name="adj1" fmla="val 25000"/>
                <a:gd name="adj2" fmla="val 25000"/>
                <a:gd name="adj3" fmla="val 25000"/>
                <a:gd name="adj4" fmla="val 85103"/>
              </a:avLst>
            </a:prstGeom>
            <a:solidFill>
              <a:srgbClr val="FFC000">
                <a:lumMod val="40000"/>
                <a:lumOff val="60000"/>
              </a:srgbClr>
            </a:solidFill>
            <a:ln w="38100" cap="flat" cmpd="sng" algn="ctr">
              <a:solidFill>
                <a:srgbClr val="FF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9" name="文字方塊 2"/>
            <p:cNvSpPr txBox="1">
              <a:spLocks noChangeArrowheads="1"/>
            </p:cNvSpPr>
            <p:nvPr/>
          </p:nvSpPr>
          <p:spPr bwMode="auto">
            <a:xfrm>
              <a:off x="18301" y="42083"/>
              <a:ext cx="1112520" cy="396240"/>
            </a:xfrm>
            <a:prstGeom prst="rect">
              <a:avLst/>
            </a:prstGeom>
            <a:noFill/>
            <a:ln w="9525">
              <a:noFill/>
              <a:miter lim="800000"/>
              <a:headEnd/>
              <a:tailEnd/>
            </a:ln>
          </p:spPr>
          <p:txBody>
            <a:bodyPr rot="0" vert="horz" wrap="square" lIns="91440" tIns="45720" rIns="91440" bIns="45720" anchor="t" anchorCtr="0">
              <a:noAutofit/>
            </a:bodyPr>
            <a:lstStyle/>
            <a:p>
              <a:pPr marL="0" marR="0">
                <a:spcBef>
                  <a:spcPts val="0"/>
                </a:spcBef>
                <a:spcAft>
                  <a:spcPts val="0"/>
                </a:spcAft>
              </a:pPr>
              <a:r>
                <a:rPr lang="zh-TW" sz="1200" b="1" kern="100">
                  <a:solidFill>
                    <a:srgbClr val="0070C0"/>
                  </a:solidFill>
                  <a:effectLst/>
                  <a:latin typeface="Calibri" panose="020F0502020204030204" pitchFamily="34" charset="0"/>
                  <a:ea typeface="新細明體" panose="02020500000000000000" pitchFamily="18" charset="-120"/>
                  <a:cs typeface="Times New Roman" panose="02020603050405020304" pitchFamily="18" charset="0"/>
                </a:rPr>
                <a:t>留意還款限期</a:t>
              </a:r>
              <a:endParaRPr lang="en-US" sz="1200" kern="100" dirty="0">
                <a:effectLst/>
                <a:latin typeface="Calibri" panose="020F0502020204030204" pitchFamily="34" charset="0"/>
                <a:ea typeface="新細明體" panose="02020500000000000000" pitchFamily="18" charset="-120"/>
                <a:cs typeface="Times New Roman" panose="02020603050405020304" pitchFamily="18" charset="0"/>
              </a:endParaRPr>
            </a:p>
          </p:txBody>
        </p:sp>
      </p:grpSp>
      <p:grpSp>
        <p:nvGrpSpPr>
          <p:cNvPr id="10" name="群組 6"/>
          <p:cNvGrpSpPr/>
          <p:nvPr/>
        </p:nvGrpSpPr>
        <p:grpSpPr>
          <a:xfrm>
            <a:off x="5951610" y="4028538"/>
            <a:ext cx="1371600" cy="422275"/>
            <a:chOff x="0" y="0"/>
            <a:chExt cx="1371600" cy="422119"/>
          </a:xfrm>
        </p:grpSpPr>
        <p:sp>
          <p:nvSpPr>
            <p:cNvPr id="11" name="向左箭號圖說文字 7"/>
            <p:cNvSpPr/>
            <p:nvPr/>
          </p:nvSpPr>
          <p:spPr>
            <a:xfrm rot="10800000" flipH="1">
              <a:off x="0" y="0"/>
              <a:ext cx="1371600" cy="405130"/>
            </a:xfrm>
            <a:prstGeom prst="leftArrowCallout">
              <a:avLst>
                <a:gd name="adj1" fmla="val 25000"/>
                <a:gd name="adj2" fmla="val 25000"/>
                <a:gd name="adj3" fmla="val 25000"/>
                <a:gd name="adj4" fmla="val 85103"/>
              </a:avLst>
            </a:prstGeom>
            <a:solidFill>
              <a:srgbClr val="FFC000">
                <a:lumMod val="40000"/>
                <a:lumOff val="60000"/>
              </a:srgbClr>
            </a:solidFill>
            <a:ln w="38100" cap="flat" cmpd="sng" algn="ctr">
              <a:solidFill>
                <a:srgbClr val="FF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2" name="文字方塊 2"/>
            <p:cNvSpPr txBox="1">
              <a:spLocks noChangeArrowheads="1"/>
            </p:cNvSpPr>
            <p:nvPr/>
          </p:nvSpPr>
          <p:spPr bwMode="auto">
            <a:xfrm>
              <a:off x="224287" y="25879"/>
              <a:ext cx="1112520" cy="396240"/>
            </a:xfrm>
            <a:prstGeom prst="rect">
              <a:avLst/>
            </a:prstGeom>
            <a:noFill/>
            <a:ln w="9525">
              <a:noFill/>
              <a:miter lim="800000"/>
              <a:headEnd/>
              <a:tailEnd/>
            </a:ln>
          </p:spPr>
          <p:txBody>
            <a:bodyPr rot="0" vert="horz" wrap="square" lIns="91440" tIns="45720" rIns="91440" bIns="45720" anchor="t" anchorCtr="0">
              <a:noAutofit/>
            </a:bodyPr>
            <a:lstStyle/>
            <a:p>
              <a:pPr marL="0" marR="0">
                <a:spcBef>
                  <a:spcPts val="0"/>
                </a:spcBef>
                <a:spcAft>
                  <a:spcPts val="0"/>
                </a:spcAft>
              </a:pPr>
              <a:r>
                <a:rPr lang="zh-TW" sz="1200" b="1" kern="100">
                  <a:solidFill>
                    <a:srgbClr val="0070C0"/>
                  </a:solidFill>
                  <a:effectLst/>
                  <a:latin typeface="Calibri" panose="020F0502020204030204" pitchFamily="34" charset="0"/>
                  <a:ea typeface="新細明體" panose="02020500000000000000" pitchFamily="18" charset="-120"/>
                  <a:cs typeface="Times New Roman" panose="02020603050405020304" pitchFamily="18" charset="0"/>
                </a:rPr>
                <a:t>檢查簽賬項目</a:t>
              </a:r>
              <a:endParaRPr lang="en-US" sz="1200" kern="100" dirty="0">
                <a:effectLst/>
                <a:latin typeface="Calibri" panose="020F0502020204030204" pitchFamily="34" charset="0"/>
                <a:ea typeface="新細明體" panose="02020500000000000000" pitchFamily="18" charset="-120"/>
                <a:cs typeface="Times New Roman" panose="02020603050405020304" pitchFamily="18" charset="0"/>
              </a:endParaRPr>
            </a:p>
          </p:txBody>
        </p:sp>
      </p:grpSp>
      <p:grpSp>
        <p:nvGrpSpPr>
          <p:cNvPr id="16" name="群組 16"/>
          <p:cNvGrpSpPr/>
          <p:nvPr/>
        </p:nvGrpSpPr>
        <p:grpSpPr>
          <a:xfrm>
            <a:off x="5796645" y="5972055"/>
            <a:ext cx="1397000" cy="577850"/>
            <a:chOff x="0" y="0"/>
            <a:chExt cx="1397479" cy="577970"/>
          </a:xfrm>
        </p:grpSpPr>
        <p:sp>
          <p:nvSpPr>
            <p:cNvPr id="17" name="向左箭號圖說文字 14"/>
            <p:cNvSpPr/>
            <p:nvPr/>
          </p:nvSpPr>
          <p:spPr>
            <a:xfrm rot="10800000" flipH="1">
              <a:off x="0" y="0"/>
              <a:ext cx="1371442" cy="577970"/>
            </a:xfrm>
            <a:prstGeom prst="leftArrowCallout">
              <a:avLst>
                <a:gd name="adj1" fmla="val 25000"/>
                <a:gd name="adj2" fmla="val 25000"/>
                <a:gd name="adj3" fmla="val 25000"/>
                <a:gd name="adj4" fmla="val 85103"/>
              </a:avLst>
            </a:prstGeom>
            <a:solidFill>
              <a:srgbClr val="FFC000">
                <a:lumMod val="40000"/>
                <a:lumOff val="60000"/>
              </a:srgbClr>
            </a:solidFill>
            <a:ln w="38100" cap="flat" cmpd="sng" algn="ctr">
              <a:solidFill>
                <a:srgbClr val="FF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8" name="文字方塊 2"/>
            <p:cNvSpPr txBox="1">
              <a:spLocks noChangeArrowheads="1"/>
            </p:cNvSpPr>
            <p:nvPr/>
          </p:nvSpPr>
          <p:spPr bwMode="auto">
            <a:xfrm>
              <a:off x="215660" y="25879"/>
              <a:ext cx="1181819" cy="551972"/>
            </a:xfrm>
            <a:prstGeom prst="rect">
              <a:avLst/>
            </a:prstGeom>
            <a:noFill/>
            <a:ln w="9525">
              <a:noFill/>
              <a:miter lim="800000"/>
              <a:headEnd/>
              <a:tailEnd/>
            </a:ln>
          </p:spPr>
          <p:txBody>
            <a:bodyPr rot="0" vert="horz" wrap="square" lIns="91440" tIns="45720" rIns="91440" bIns="45720" anchor="t" anchorCtr="0">
              <a:noAutofit/>
            </a:bodyPr>
            <a:lstStyle/>
            <a:p>
              <a:pPr marL="0" marR="0" algn="ctr">
                <a:spcBef>
                  <a:spcPts val="0"/>
                </a:spcBef>
                <a:spcAft>
                  <a:spcPts val="0"/>
                </a:spcAft>
              </a:pPr>
              <a:r>
                <a:rPr lang="zh-TW" sz="1200" b="1" kern="100" dirty="0">
                  <a:solidFill>
                    <a:srgbClr val="0070C0"/>
                  </a:solidFill>
                  <a:effectLst/>
                  <a:latin typeface="Calibri" panose="020F0502020204030204" pitchFamily="34" charset="0"/>
                  <a:ea typeface="新細明體" panose="02020500000000000000" pitchFamily="18" charset="-120"/>
                  <a:cs typeface="Times New Roman" panose="02020603050405020304" pitchFamily="18" charset="0"/>
                </a:rPr>
                <a:t>留意延遲還款</a:t>
              </a:r>
              <a:endParaRPr lang="en-US" sz="12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0" marR="0" algn="ctr">
                <a:spcBef>
                  <a:spcPts val="0"/>
                </a:spcBef>
                <a:spcAft>
                  <a:spcPts val="0"/>
                </a:spcAft>
              </a:pPr>
              <a:r>
                <a:rPr lang="zh-TW" sz="1200" b="1" kern="100" dirty="0">
                  <a:solidFill>
                    <a:srgbClr val="0070C0"/>
                  </a:solidFill>
                  <a:effectLst/>
                  <a:latin typeface="Calibri" panose="020F0502020204030204" pitchFamily="34" charset="0"/>
                  <a:ea typeface="新細明體" panose="02020500000000000000" pitchFamily="18" charset="-120"/>
                  <a:cs typeface="Times New Roman" panose="02020603050405020304" pitchFamily="18" charset="0"/>
                </a:rPr>
                <a:t>的利息</a:t>
              </a:r>
              <a:endParaRPr lang="en-US" sz="1200" kern="100" dirty="0">
                <a:effectLst/>
                <a:latin typeface="Calibri" panose="020F0502020204030204" pitchFamily="34" charset="0"/>
                <a:ea typeface="新細明體" panose="02020500000000000000" pitchFamily="18" charset="-120"/>
                <a:cs typeface="Times New Roman" panose="02020603050405020304" pitchFamily="18" charset="0"/>
              </a:endParaRPr>
            </a:p>
          </p:txBody>
        </p:sp>
      </p:grpSp>
      <p:sp>
        <p:nvSpPr>
          <p:cNvPr id="20" name="Slide Number Placeholder 19"/>
          <p:cNvSpPr>
            <a:spLocks noGrp="1"/>
          </p:cNvSpPr>
          <p:nvPr>
            <p:ph type="sldNum" sz="quarter" idx="12"/>
          </p:nvPr>
        </p:nvSpPr>
        <p:spPr/>
        <p:txBody>
          <a:bodyPr/>
          <a:lstStyle/>
          <a:p>
            <a:fld id="{D57F1E4F-1CFF-5643-939E-217C01CDF565}" type="slidenum">
              <a:rPr lang="en-US" smtClean="0"/>
              <a:pPr/>
              <a:t>6</a:t>
            </a:fld>
            <a:endParaRPr lang="en-US" dirty="0"/>
          </a:p>
        </p:txBody>
      </p:sp>
      <p:sp>
        <p:nvSpPr>
          <p:cNvPr id="3" name="橢圓 2"/>
          <p:cNvSpPr/>
          <p:nvPr/>
        </p:nvSpPr>
        <p:spPr>
          <a:xfrm>
            <a:off x="2162517" y="5879805"/>
            <a:ext cx="3789092" cy="79744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Tree>
    <p:extLst>
      <p:ext uri="{BB962C8B-B14F-4D97-AF65-F5344CB8AC3E}">
        <p14:creationId xmlns:p14="http://schemas.microsoft.com/office/powerpoint/2010/main" val="1677445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圖片 1"/>
          <p:cNvPicPr>
            <a:picLocks noChangeAspect="1" noChangeArrowheads="1"/>
          </p:cNvPicPr>
          <p:nvPr/>
        </p:nvPicPr>
        <p:blipFill>
          <a:blip r:embed="rId2">
            <a:extLst>
              <a:ext uri="{28A0092B-C50C-407E-A947-70E740481C1C}">
                <a14:useLocalDpi xmlns:a14="http://schemas.microsoft.com/office/drawing/2010/main" val="0"/>
              </a:ext>
            </a:extLst>
          </a:blip>
          <a:srcRect l="12753" t="37749" r="38713" b="16399"/>
          <a:stretch>
            <a:fillRect/>
          </a:stretch>
        </p:blipFill>
        <p:spPr bwMode="auto">
          <a:xfrm>
            <a:off x="0" y="1344697"/>
            <a:ext cx="9144000" cy="4849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標題 1"/>
          <p:cNvSpPr>
            <a:spLocks noGrp="1"/>
          </p:cNvSpPr>
          <p:nvPr>
            <p:ph type="title"/>
          </p:nvPr>
        </p:nvSpPr>
        <p:spPr>
          <a:xfrm>
            <a:off x="1814323" y="536176"/>
            <a:ext cx="4842912" cy="640445"/>
          </a:xfrm>
        </p:spPr>
        <p:txBody>
          <a:bodyPr>
            <a:normAutofit fontScale="90000"/>
          </a:bodyPr>
          <a:lstStyle/>
          <a:p>
            <a:r>
              <a:rPr lang="zh-TW" altLang="zh-HK" b="1" dirty="0">
                <a:solidFill>
                  <a:srgbClr val="0070C0"/>
                </a:solidFill>
                <a:latin typeface="+mn-ea"/>
                <a:ea typeface="+mn-ea"/>
              </a:rPr>
              <a:t>使用信用卡</a:t>
            </a:r>
            <a:r>
              <a:rPr lang="zh-HK" altLang="zh-HK" b="1" dirty="0">
                <a:solidFill>
                  <a:srgbClr val="0070C0"/>
                </a:solidFill>
                <a:latin typeface="+mn-ea"/>
                <a:ea typeface="+mn-ea"/>
              </a:rPr>
              <a:t>五</a:t>
            </a:r>
            <a:r>
              <a:rPr lang="zh-TW" altLang="zh-HK" b="1" dirty="0">
                <a:solidFill>
                  <a:srgbClr val="0070C0"/>
                </a:solidFill>
                <a:latin typeface="+mn-ea"/>
                <a:ea typeface="+mn-ea"/>
              </a:rPr>
              <a:t>大精明貼士</a:t>
            </a:r>
            <a:r>
              <a:rPr lang="zh-TW" altLang="zh-HK" dirty="0">
                <a:latin typeface="+mn-ea"/>
                <a:ea typeface="+mn-ea"/>
              </a:rPr>
              <a:t/>
            </a:r>
            <a:br>
              <a:rPr lang="zh-TW" altLang="zh-HK" dirty="0">
                <a:latin typeface="+mn-ea"/>
                <a:ea typeface="+mn-ea"/>
              </a:rPr>
            </a:br>
            <a:endParaRPr lang="zh-HK" altLang="en-US" dirty="0">
              <a:latin typeface="+mn-ea"/>
              <a:ea typeface="+mn-ea"/>
            </a:endParaRPr>
          </a:p>
        </p:txBody>
      </p:sp>
      <p:sp>
        <p:nvSpPr>
          <p:cNvPr id="4" name="矩形 3"/>
          <p:cNvSpPr/>
          <p:nvPr/>
        </p:nvSpPr>
        <p:spPr>
          <a:xfrm>
            <a:off x="4160056" y="5825271"/>
            <a:ext cx="4801314" cy="369332"/>
          </a:xfrm>
          <a:prstGeom prst="rect">
            <a:avLst/>
          </a:prstGeom>
        </p:spPr>
        <p:txBody>
          <a:bodyPr wrap="none">
            <a:spAutoFit/>
          </a:bodyPr>
          <a:lstStyle/>
          <a:p>
            <a:r>
              <a:rPr lang="zh-HK" altLang="zh-HK" dirty="0" smtClean="0"/>
              <a:t>圖片</a:t>
            </a:r>
            <a:r>
              <a:rPr lang="zh-HK" altLang="zh-HK" dirty="0"/>
              <a:t>摘</a:t>
            </a:r>
            <a:r>
              <a:rPr lang="zh-TW" altLang="zh-HK" dirty="0"/>
              <a:t>錄</a:t>
            </a:r>
            <a:r>
              <a:rPr lang="zh-HK" altLang="zh-HK" dirty="0"/>
              <a:t>自「投資者及理財教育委員會」網頁</a:t>
            </a:r>
            <a:endParaRPr lang="zh-HK" altLang="en-US" dirty="0"/>
          </a:p>
        </p:txBody>
      </p:sp>
      <p:sp>
        <p:nvSpPr>
          <p:cNvPr id="3" name="Slide Number Placeholder 2"/>
          <p:cNvSpPr>
            <a:spLocks noGrp="1"/>
          </p:cNvSpPr>
          <p:nvPr>
            <p:ph type="sldNum" sz="quarter" idx="12"/>
          </p:nvPr>
        </p:nvSpPr>
        <p:spPr/>
        <p:txBody>
          <a:bodyPr/>
          <a:lstStyle/>
          <a:p>
            <a:fld id="{D57F1E4F-1CFF-5643-939E-217C01CDF565}" type="slidenum">
              <a:rPr lang="en-US" smtClean="0"/>
              <a:pPr/>
              <a:t>7</a:t>
            </a:fld>
            <a:endParaRPr lang="en-US" dirty="0"/>
          </a:p>
        </p:txBody>
      </p:sp>
      <p:sp>
        <p:nvSpPr>
          <p:cNvPr id="5" name="矩形 4"/>
          <p:cNvSpPr/>
          <p:nvPr/>
        </p:nvSpPr>
        <p:spPr>
          <a:xfrm>
            <a:off x="1096206" y="6194603"/>
            <a:ext cx="8383711" cy="410882"/>
          </a:xfrm>
          <a:prstGeom prst="rect">
            <a:avLst/>
          </a:prstGeom>
        </p:spPr>
        <p:txBody>
          <a:bodyPr wrap="square">
            <a:spAutoFit/>
          </a:bodyPr>
          <a:lstStyle/>
          <a:p>
            <a:pPr marL="269875" indent="-269875">
              <a:lnSpc>
                <a:spcPct val="115000"/>
              </a:lnSpc>
              <a:spcAft>
                <a:spcPts val="600"/>
              </a:spcAft>
            </a:pPr>
            <a:r>
              <a:rPr lang="en-US" altLang="zh-HK" kern="100" dirty="0">
                <a:solidFill>
                  <a:srgbClr val="2C58A3"/>
                </a:solidFill>
                <a:latin typeface="Times New Roman" panose="02020603050405020304" pitchFamily="18" charset="0"/>
                <a:ea typeface="新細明體" panose="02020500000000000000" pitchFamily="18" charset="-120"/>
              </a:rPr>
              <a:t>https://www.ifec.org.hk/web/tc/other-resources/hot-topics/top-5-credit-card-tips.page</a:t>
            </a:r>
            <a:endParaRPr lang="zh-TW" altLang="zh-HK" kern="100" dirty="0">
              <a:latin typeface="Times New Roman" panose="02020603050405020304" pitchFamily="18" charset="0"/>
              <a:ea typeface="新細明體" panose="02020500000000000000" pitchFamily="18" charset="-120"/>
            </a:endParaRPr>
          </a:p>
        </p:txBody>
      </p:sp>
    </p:spTree>
    <p:extLst>
      <p:ext uri="{BB962C8B-B14F-4D97-AF65-F5344CB8AC3E}">
        <p14:creationId xmlns:p14="http://schemas.microsoft.com/office/powerpoint/2010/main" val="23768093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79477" y="886782"/>
            <a:ext cx="7272668" cy="1288551"/>
          </a:xfrm>
        </p:spPr>
        <p:txBody>
          <a:bodyPr>
            <a:noAutofit/>
          </a:bodyPr>
          <a:lstStyle/>
          <a:p>
            <a:pPr>
              <a:spcBef>
                <a:spcPts val="1000"/>
              </a:spcBef>
              <a:buClr>
                <a:schemeClr val="accent1"/>
              </a:buClr>
            </a:pPr>
            <a:r>
              <a:rPr lang="zh-TW" altLang="en-US" sz="2300" b="1" dirty="0" smtClean="0">
                <a:solidFill>
                  <a:schemeClr val="tx1">
                    <a:lumMod val="75000"/>
                    <a:lumOff val="25000"/>
                  </a:schemeClr>
                </a:solidFill>
                <a:latin typeface="+mn-ea"/>
                <a:ea typeface="+mn-ea"/>
                <a:cs typeface="+mn-cs"/>
              </a:rPr>
              <a:t>既然</a:t>
            </a:r>
            <a:r>
              <a:rPr lang="zh-TW" altLang="en-US" sz="2300" b="1" dirty="0" smtClean="0">
                <a:solidFill>
                  <a:schemeClr val="tx1">
                    <a:lumMod val="75000"/>
                    <a:lumOff val="25000"/>
                  </a:schemeClr>
                </a:solidFill>
                <a:latin typeface="+mn-ea"/>
                <a:ea typeface="+mn-ea"/>
              </a:rPr>
              <a:t>只要</a:t>
            </a:r>
            <a:r>
              <a:rPr lang="zh-TW" altLang="en-US" sz="2300" b="1" dirty="0">
                <a:solidFill>
                  <a:schemeClr val="tx1">
                    <a:lumMod val="75000"/>
                    <a:lumOff val="25000"/>
                  </a:schemeClr>
                </a:solidFill>
                <a:latin typeface="+mn-ea"/>
                <a:ea typeface="+mn-ea"/>
              </a:rPr>
              <a:t>準時還</a:t>
            </a:r>
            <a:r>
              <a:rPr lang="zh-TW" altLang="en-US" sz="2300" b="1" dirty="0" smtClean="0">
                <a:solidFill>
                  <a:schemeClr val="tx1">
                    <a:lumMod val="75000"/>
                    <a:lumOff val="25000"/>
                  </a:schemeClr>
                </a:solidFill>
                <a:latin typeface="+mn-ea"/>
                <a:ea typeface="+mn-ea"/>
              </a:rPr>
              <a:t>款</a:t>
            </a:r>
            <a:r>
              <a:rPr lang="zh-TW" altLang="en-US" sz="2300" b="1" dirty="0">
                <a:solidFill>
                  <a:schemeClr val="tx1">
                    <a:lumMod val="75000"/>
                    <a:lumOff val="25000"/>
                  </a:schemeClr>
                </a:solidFill>
                <a:latin typeface="+mn-ea"/>
                <a:ea typeface="+mn-ea"/>
              </a:rPr>
              <a:t>便</a:t>
            </a:r>
            <a:r>
              <a:rPr lang="zh-TW" altLang="en-US" sz="2300" b="1" dirty="0" smtClean="0">
                <a:solidFill>
                  <a:schemeClr val="tx1">
                    <a:lumMod val="75000"/>
                    <a:lumOff val="25000"/>
                  </a:schemeClr>
                </a:solidFill>
                <a:latin typeface="+mn-ea"/>
                <a:ea typeface="+mn-ea"/>
              </a:rPr>
              <a:t>不用繳付利息，而且還</a:t>
            </a:r>
            <a:r>
              <a:rPr lang="zh-HK" altLang="zh-HK" sz="2300" b="1" dirty="0" smtClean="0">
                <a:solidFill>
                  <a:schemeClr val="tx1">
                    <a:lumMod val="75000"/>
                    <a:lumOff val="25000"/>
                  </a:schemeClr>
                </a:solidFill>
                <a:latin typeface="+mn-ea"/>
                <a:ea typeface="+mn-ea"/>
                <a:cs typeface="+mn-cs"/>
              </a:rPr>
              <a:t>可</a:t>
            </a:r>
            <a:r>
              <a:rPr lang="zh-HK" altLang="zh-HK" sz="2300" b="1" dirty="0">
                <a:solidFill>
                  <a:schemeClr val="tx1">
                    <a:lumMod val="75000"/>
                    <a:lumOff val="25000"/>
                  </a:schemeClr>
                </a:solidFill>
                <a:latin typeface="+mn-ea"/>
                <a:ea typeface="+mn-ea"/>
                <a:cs typeface="+mn-cs"/>
              </a:rPr>
              <a:t>累</a:t>
            </a:r>
            <a:r>
              <a:rPr lang="zh-TW" altLang="zh-HK" sz="2300" b="1" dirty="0">
                <a:solidFill>
                  <a:schemeClr val="tx1">
                    <a:lumMod val="75000"/>
                    <a:lumOff val="25000"/>
                  </a:schemeClr>
                </a:solidFill>
                <a:latin typeface="+mn-ea"/>
                <a:ea typeface="+mn-ea"/>
                <a:cs typeface="+mn-cs"/>
              </a:rPr>
              <a:t>積</a:t>
            </a:r>
            <a:r>
              <a:rPr lang="zh-HK" altLang="zh-HK" sz="2300" b="1" dirty="0">
                <a:solidFill>
                  <a:schemeClr val="tx1">
                    <a:lumMod val="75000"/>
                    <a:lumOff val="25000"/>
                  </a:schemeClr>
                </a:solidFill>
                <a:latin typeface="+mn-ea"/>
                <a:ea typeface="+mn-ea"/>
                <a:cs typeface="+mn-cs"/>
              </a:rPr>
              <a:t>積分</a:t>
            </a:r>
            <a:r>
              <a:rPr lang="zh-TW" altLang="en-US" sz="2300" b="1" dirty="0">
                <a:solidFill>
                  <a:schemeClr val="tx1">
                    <a:lumMod val="75000"/>
                    <a:lumOff val="25000"/>
                  </a:schemeClr>
                </a:solidFill>
                <a:latin typeface="+mn-ea"/>
                <a:ea typeface="+mn-ea"/>
                <a:cs typeface="+mn-cs"/>
              </a:rPr>
              <a:t>換取禮品</a:t>
            </a:r>
            <a:r>
              <a:rPr lang="zh-HK" altLang="zh-HK" sz="2300" b="1" dirty="0">
                <a:solidFill>
                  <a:schemeClr val="tx1">
                    <a:lumMod val="75000"/>
                    <a:lumOff val="25000"/>
                  </a:schemeClr>
                </a:solidFill>
                <a:latin typeface="+mn-ea"/>
                <a:ea typeface="+mn-ea"/>
                <a:cs typeface="+mn-cs"/>
              </a:rPr>
              <a:t>，</a:t>
            </a:r>
            <a:r>
              <a:rPr lang="zh-TW" altLang="en-US" sz="2300" b="1" dirty="0" smtClean="0">
                <a:solidFill>
                  <a:schemeClr val="tx1">
                    <a:lumMod val="75000"/>
                    <a:lumOff val="25000"/>
                  </a:schemeClr>
                </a:solidFill>
                <a:latin typeface="+mn-ea"/>
                <a:ea typeface="+mn-ea"/>
                <a:cs typeface="+mn-cs"/>
              </a:rPr>
              <a:t>有時甚至可以</a:t>
            </a:r>
            <a:r>
              <a:rPr lang="zh-TW" altLang="en-US" sz="2300" b="1" dirty="0">
                <a:solidFill>
                  <a:schemeClr val="tx1">
                    <a:lumMod val="75000"/>
                    <a:lumOff val="25000"/>
                  </a:schemeClr>
                </a:solidFill>
                <a:latin typeface="+mn-ea"/>
                <a:ea typeface="+mn-ea"/>
                <a:cs typeface="+mn-cs"/>
              </a:rPr>
              <a:t>享受</a:t>
            </a:r>
            <a:r>
              <a:rPr lang="zh-HK" altLang="zh-HK" sz="2300" b="1" dirty="0">
                <a:solidFill>
                  <a:schemeClr val="tx1">
                    <a:lumMod val="75000"/>
                    <a:lumOff val="25000"/>
                  </a:schemeClr>
                </a:solidFill>
                <a:latin typeface="+mn-ea"/>
                <a:ea typeface="+mn-ea"/>
                <a:cs typeface="+mn-cs"/>
              </a:rPr>
              <a:t>商戶提供</a:t>
            </a:r>
            <a:r>
              <a:rPr lang="zh-TW" altLang="en-US" sz="2300" b="1" dirty="0">
                <a:solidFill>
                  <a:schemeClr val="tx1">
                    <a:lumMod val="75000"/>
                    <a:lumOff val="25000"/>
                  </a:schemeClr>
                </a:solidFill>
                <a:latin typeface="+mn-ea"/>
                <a:ea typeface="+mn-ea"/>
                <a:cs typeface="+mn-cs"/>
              </a:rPr>
              <a:t>的</a:t>
            </a:r>
            <a:r>
              <a:rPr lang="zh-HK" altLang="zh-HK" sz="2300" b="1" dirty="0">
                <a:solidFill>
                  <a:schemeClr val="tx1">
                    <a:lumMod val="75000"/>
                    <a:lumOff val="25000"/>
                  </a:schemeClr>
                </a:solidFill>
                <a:latin typeface="+mn-ea"/>
                <a:ea typeface="+mn-ea"/>
                <a:cs typeface="+mn-cs"/>
              </a:rPr>
              <a:t>信用卡優惠</a:t>
            </a:r>
            <a:r>
              <a:rPr lang="zh-TW" altLang="en-US" sz="2300" b="1" dirty="0" smtClean="0">
                <a:solidFill>
                  <a:schemeClr val="tx1">
                    <a:lumMod val="75000"/>
                    <a:lumOff val="25000"/>
                  </a:schemeClr>
                </a:solidFill>
                <a:latin typeface="+mn-ea"/>
                <a:ea typeface="+mn-ea"/>
                <a:cs typeface="+mn-cs"/>
              </a:rPr>
              <a:t>，那麼是否愈用得多信用卡消費便</a:t>
            </a:r>
            <a:r>
              <a:rPr lang="zh-TW" altLang="en-US" sz="2300" b="1" dirty="0">
                <a:solidFill>
                  <a:schemeClr val="tx1">
                    <a:lumMod val="75000"/>
                    <a:lumOff val="25000"/>
                  </a:schemeClr>
                </a:solidFill>
                <a:latin typeface="+mn-ea"/>
                <a:ea typeface="+mn-ea"/>
              </a:rPr>
              <a:t>愈</a:t>
            </a:r>
            <a:r>
              <a:rPr lang="zh-TW" altLang="en-US" sz="2300" b="1" dirty="0" smtClean="0">
                <a:solidFill>
                  <a:schemeClr val="tx1">
                    <a:lumMod val="75000"/>
                    <a:lumOff val="25000"/>
                  </a:schemeClr>
                </a:solidFill>
                <a:latin typeface="+mn-ea"/>
                <a:ea typeface="+mn-ea"/>
                <a:cs typeface="+mn-cs"/>
              </a:rPr>
              <a:t>划算</a:t>
            </a:r>
            <a:r>
              <a:rPr lang="en-US" altLang="zh-TW" sz="2300" b="1" dirty="0" smtClean="0">
                <a:solidFill>
                  <a:schemeClr val="tx1">
                    <a:lumMod val="75000"/>
                    <a:lumOff val="25000"/>
                  </a:schemeClr>
                </a:solidFill>
                <a:latin typeface="+mn-ea"/>
                <a:ea typeface="+mn-ea"/>
                <a:cs typeface="+mn-cs"/>
              </a:rPr>
              <a:t>?</a:t>
            </a:r>
            <a:endParaRPr lang="zh-HK" altLang="en-US" sz="2300" b="1" dirty="0">
              <a:solidFill>
                <a:schemeClr val="tx1">
                  <a:lumMod val="75000"/>
                  <a:lumOff val="25000"/>
                </a:schemeClr>
              </a:solidFill>
              <a:latin typeface="+mn-ea"/>
              <a:ea typeface="+mn-ea"/>
              <a:cs typeface="+mn-cs"/>
            </a:endParaRPr>
          </a:p>
        </p:txBody>
      </p:sp>
      <p:sp>
        <p:nvSpPr>
          <p:cNvPr id="4" name="投影片編號版面配置區 3"/>
          <p:cNvSpPr>
            <a:spLocks noGrp="1"/>
          </p:cNvSpPr>
          <p:nvPr>
            <p:ph type="sldNum" sz="quarter" idx="12"/>
          </p:nvPr>
        </p:nvSpPr>
        <p:spPr/>
        <p:txBody>
          <a:bodyPr/>
          <a:lstStyle/>
          <a:p>
            <a:fld id="{D57F1E4F-1CFF-5643-939E-217C01CDF565}" type="slidenum">
              <a:rPr lang="en-US" smtClean="0"/>
              <a:pPr/>
              <a:t>8</a:t>
            </a:fld>
            <a:endParaRPr lang="en-US" dirty="0"/>
          </a:p>
        </p:txBody>
      </p:sp>
      <p:grpSp>
        <p:nvGrpSpPr>
          <p:cNvPr id="5" name="Group 5"/>
          <p:cNvGrpSpPr/>
          <p:nvPr/>
        </p:nvGrpSpPr>
        <p:grpSpPr>
          <a:xfrm>
            <a:off x="3818047" y="5009447"/>
            <a:ext cx="4934098" cy="1583082"/>
            <a:chOff x="1842334" y="2450601"/>
            <a:chExt cx="6198193" cy="2292152"/>
          </a:xfrm>
        </p:grpSpPr>
        <p:pic>
          <p:nvPicPr>
            <p:cNvPr id="6" name="Picture 3"/>
            <p:cNvPicPr>
              <a:picLocks noChangeAspect="1"/>
            </p:cNvPicPr>
            <p:nvPr/>
          </p:nvPicPr>
          <p:blipFill>
            <a:blip r:embed="rId2"/>
            <a:stretch>
              <a:fillRect/>
            </a:stretch>
          </p:blipFill>
          <p:spPr>
            <a:xfrm>
              <a:off x="1842335" y="2450601"/>
              <a:ext cx="6198192" cy="697632"/>
            </a:xfrm>
            <a:prstGeom prst="rect">
              <a:avLst/>
            </a:prstGeom>
          </p:spPr>
        </p:pic>
        <p:pic>
          <p:nvPicPr>
            <p:cNvPr id="7" name="Picture 4"/>
            <p:cNvPicPr>
              <a:picLocks noChangeAspect="1"/>
            </p:cNvPicPr>
            <p:nvPr/>
          </p:nvPicPr>
          <p:blipFill>
            <a:blip r:embed="rId3"/>
            <a:stretch>
              <a:fillRect/>
            </a:stretch>
          </p:blipFill>
          <p:spPr>
            <a:xfrm>
              <a:off x="1842334" y="3148233"/>
              <a:ext cx="6190488" cy="1594520"/>
            </a:xfrm>
            <a:prstGeom prst="rect">
              <a:avLst/>
            </a:prstGeom>
          </p:spPr>
        </p:pic>
      </p:grpSp>
      <p:sp>
        <p:nvSpPr>
          <p:cNvPr id="8" name="矩形 7"/>
          <p:cNvSpPr/>
          <p:nvPr/>
        </p:nvSpPr>
        <p:spPr>
          <a:xfrm>
            <a:off x="1479477" y="2104819"/>
            <a:ext cx="6860351" cy="3170099"/>
          </a:xfrm>
          <a:prstGeom prst="rect">
            <a:avLst/>
          </a:prstGeom>
        </p:spPr>
        <p:txBody>
          <a:bodyPr wrap="square">
            <a:spAutoFit/>
          </a:bodyPr>
          <a:lstStyle/>
          <a:p>
            <a:pPr marL="342900" indent="-342900" algn="just">
              <a:buFont typeface="Arial" panose="020B0604020202020204" pitchFamily="34" charset="0"/>
              <a:buChar char="•"/>
            </a:pPr>
            <a:r>
              <a:rPr lang="zh-TW" altLang="en-US" sz="2000" kern="100" dirty="0" smtClean="0">
                <a:solidFill>
                  <a:srgbClr val="0070C0"/>
                </a:solidFill>
                <a:latin typeface="+mn-ea"/>
                <a:cs typeface="Arial" panose="020B0604020202020204" pitchFamily="34" charset="0"/>
              </a:rPr>
              <a:t>以信用卡簽帳並享有免息還款的先決條件，就是能於還款限期內，將結欠總額付清。換言之，要享受信用卡消費的好處，就要量入為出，做好收支預算及控制消費。</a:t>
            </a:r>
            <a:endParaRPr lang="en-US" altLang="zh-HK" sz="2000" kern="100" dirty="0" smtClean="0">
              <a:solidFill>
                <a:srgbClr val="0070C0"/>
              </a:solidFill>
              <a:latin typeface="+mn-ea"/>
              <a:cs typeface="Arial" panose="020B0604020202020204" pitchFamily="34" charset="0"/>
            </a:endParaRPr>
          </a:p>
          <a:p>
            <a:pPr marL="342900" indent="-342900" algn="just">
              <a:buFont typeface="Arial" panose="020B0604020202020204" pitchFamily="34" charset="0"/>
              <a:buChar char="•"/>
            </a:pPr>
            <a:r>
              <a:rPr lang="zh-HK" altLang="zh-HK" sz="2000" kern="100" dirty="0" smtClean="0">
                <a:solidFill>
                  <a:srgbClr val="0070C0"/>
                </a:solidFill>
                <a:latin typeface="+mn-ea"/>
                <a:cs typeface="Arial" panose="020B0604020202020204" pitchFamily="34" charset="0"/>
              </a:rPr>
              <a:t>雖然</a:t>
            </a:r>
            <a:r>
              <a:rPr lang="zh-TW" altLang="en-US" sz="2000" kern="100" dirty="0" smtClean="0">
                <a:solidFill>
                  <a:srgbClr val="0070C0"/>
                </a:solidFill>
                <a:latin typeface="+mn-ea"/>
                <a:cs typeface="Arial" panose="020B0604020202020204" pitchFamily="34" charset="0"/>
              </a:rPr>
              <a:t>使用信用卡消費有其好處，</a:t>
            </a:r>
            <a:r>
              <a:rPr lang="zh-HK" altLang="zh-HK" sz="2000" kern="100" dirty="0" smtClean="0">
                <a:solidFill>
                  <a:srgbClr val="0070C0"/>
                </a:solidFill>
                <a:latin typeface="+mn-ea"/>
                <a:cs typeface="Arial" panose="020B0604020202020204" pitchFamily="34" charset="0"/>
              </a:rPr>
              <a:t>但</a:t>
            </a:r>
            <a:r>
              <a:rPr lang="zh-TW" altLang="en-US" sz="2000" kern="100" dirty="0" smtClean="0">
                <a:solidFill>
                  <a:srgbClr val="0070C0"/>
                </a:solidFill>
                <a:latin typeface="+mn-ea"/>
                <a:cs typeface="Arial" panose="020B0604020202020204" pitchFamily="34" charset="0"/>
              </a:rPr>
              <a:t>我們千萬不要因此養成「衝動式消費」的壞習慣，甚至不知不覺間令消費金額超過自己的還款能力。</a:t>
            </a:r>
            <a:endParaRPr lang="en-US" altLang="zh-TW" sz="2000" kern="100" dirty="0" smtClean="0">
              <a:solidFill>
                <a:srgbClr val="0070C0"/>
              </a:solidFill>
              <a:latin typeface="+mn-ea"/>
              <a:cs typeface="Arial" panose="020B0604020202020204" pitchFamily="34" charset="0"/>
            </a:endParaRPr>
          </a:p>
          <a:p>
            <a:pPr marL="342900" indent="-342900" algn="just">
              <a:buFont typeface="Arial" panose="020B0604020202020204" pitchFamily="34" charset="0"/>
              <a:buChar char="•"/>
            </a:pPr>
            <a:r>
              <a:rPr lang="zh-TW" altLang="en-US" sz="2000" dirty="0">
                <a:solidFill>
                  <a:srgbClr val="0070C0"/>
                </a:solidFill>
                <a:latin typeface="+mn-ea"/>
              </a:rPr>
              <a:t>作</a:t>
            </a:r>
            <a:r>
              <a:rPr lang="zh-HK" altLang="zh-HK" sz="2000" dirty="0">
                <a:solidFill>
                  <a:srgbClr val="0070C0"/>
                </a:solidFill>
                <a:latin typeface="+mn-ea"/>
              </a:rPr>
              <a:t>為負責任的消費者，要知道</a:t>
            </a:r>
            <a:r>
              <a:rPr lang="zh-HK" altLang="zh-HK" sz="2000" b="1" dirty="0">
                <a:solidFill>
                  <a:srgbClr val="0070C0"/>
                </a:solidFill>
                <a:latin typeface="+mn-ea"/>
              </a:rPr>
              <a:t>借來的</a:t>
            </a:r>
            <a:r>
              <a:rPr lang="zh-TW" altLang="en-US" sz="2000" b="1" dirty="0">
                <a:solidFill>
                  <a:srgbClr val="0070C0"/>
                </a:solidFill>
                <a:latin typeface="+mn-ea"/>
              </a:rPr>
              <a:t>金</a:t>
            </a:r>
            <a:r>
              <a:rPr lang="zh-HK" altLang="zh-HK" sz="2000" b="1" dirty="0">
                <a:solidFill>
                  <a:srgbClr val="0070C0"/>
                </a:solidFill>
                <a:latin typeface="+mn-ea"/>
              </a:rPr>
              <a:t>錢是要償還的</a:t>
            </a:r>
            <a:r>
              <a:rPr lang="zh-HK" altLang="zh-HK" sz="2000" dirty="0">
                <a:solidFill>
                  <a:srgbClr val="0070C0"/>
                </a:solidFill>
                <a:latin typeface="+mn-ea"/>
              </a:rPr>
              <a:t>，</a:t>
            </a:r>
            <a:r>
              <a:rPr lang="zh-TW" altLang="en-US" sz="2000" dirty="0">
                <a:solidFill>
                  <a:srgbClr val="0070C0"/>
                </a:solidFill>
                <a:latin typeface="+mn-ea"/>
              </a:rPr>
              <a:t>並</a:t>
            </a:r>
            <a:r>
              <a:rPr lang="zh-HK" altLang="zh-HK" sz="2000" dirty="0">
                <a:solidFill>
                  <a:srgbClr val="0070C0"/>
                </a:solidFill>
                <a:latin typeface="+mn-ea"/>
              </a:rPr>
              <a:t>須從未來收入中扣除。我們亦要</a:t>
            </a:r>
            <a:r>
              <a:rPr lang="zh-TW" altLang="zh-HK" sz="2000" dirty="0">
                <a:solidFill>
                  <a:srgbClr val="0070C0"/>
                </a:solidFill>
                <a:latin typeface="+mn-ea"/>
              </a:rPr>
              <a:t>妥善使用信用卡，在簽帳消費前，先衡量需要</a:t>
            </a:r>
            <a:r>
              <a:rPr lang="zh-HK" altLang="zh-HK" sz="2000" dirty="0">
                <a:solidFill>
                  <a:srgbClr val="0070C0"/>
                </a:solidFill>
                <a:latin typeface="+mn-ea"/>
              </a:rPr>
              <a:t>，切勿</a:t>
            </a:r>
            <a:r>
              <a:rPr lang="zh-TW" altLang="zh-HK" sz="2000" b="1" dirty="0">
                <a:solidFill>
                  <a:srgbClr val="0070C0"/>
                </a:solidFill>
                <a:latin typeface="+mn-ea"/>
              </a:rPr>
              <a:t>「先洗未來錢」</a:t>
            </a:r>
            <a:r>
              <a:rPr lang="zh-HK" altLang="zh-HK" sz="2000" dirty="0">
                <a:solidFill>
                  <a:srgbClr val="0070C0"/>
                </a:solidFill>
                <a:latin typeface="+mn-ea"/>
              </a:rPr>
              <a:t>，更不應拖欠卡</a:t>
            </a:r>
            <a:r>
              <a:rPr lang="zh-HK" altLang="zh-HK" sz="2000" dirty="0" smtClean="0">
                <a:solidFill>
                  <a:srgbClr val="0070C0"/>
                </a:solidFill>
                <a:latin typeface="+mn-ea"/>
              </a:rPr>
              <a:t>數</a:t>
            </a:r>
            <a:r>
              <a:rPr lang="zh-TW" altLang="en-US" sz="2000" dirty="0" smtClean="0">
                <a:solidFill>
                  <a:srgbClr val="0070C0"/>
                </a:solidFill>
                <a:latin typeface="+mn-ea"/>
              </a:rPr>
              <a:t>。</a:t>
            </a:r>
            <a:endParaRPr lang="en-US" altLang="zh-TW" sz="2000" kern="100" dirty="0" smtClean="0">
              <a:solidFill>
                <a:srgbClr val="0070C0"/>
              </a:solidFill>
              <a:latin typeface="+mn-ea"/>
              <a:cs typeface="Arial" panose="020B0604020202020204" pitchFamily="34" charset="0"/>
            </a:endParaRPr>
          </a:p>
        </p:txBody>
      </p:sp>
      <p:sp>
        <p:nvSpPr>
          <p:cNvPr id="3" name="矩形 2"/>
          <p:cNvSpPr/>
          <p:nvPr/>
        </p:nvSpPr>
        <p:spPr>
          <a:xfrm>
            <a:off x="1479477" y="264563"/>
            <a:ext cx="7096964" cy="523220"/>
          </a:xfrm>
          <a:prstGeom prst="rect">
            <a:avLst/>
          </a:prstGeom>
        </p:spPr>
        <p:txBody>
          <a:bodyPr wrap="square">
            <a:spAutoFit/>
          </a:bodyPr>
          <a:lstStyle/>
          <a:p>
            <a:r>
              <a:rPr lang="zh-HK" altLang="zh-HK" sz="2800" b="1" dirty="0" smtClean="0">
                <a:solidFill>
                  <a:srgbClr val="0070C0"/>
                </a:solidFill>
              </a:rPr>
              <a:t>想一想</a:t>
            </a:r>
            <a:r>
              <a:rPr lang="zh-TW" altLang="en-US" sz="2800" b="1" dirty="0" smtClean="0">
                <a:solidFill>
                  <a:srgbClr val="0070C0"/>
                </a:solidFill>
              </a:rPr>
              <a:t>：</a:t>
            </a:r>
            <a:r>
              <a:rPr lang="zh-TW" altLang="en-US" sz="2800" b="1" dirty="0">
                <a:solidFill>
                  <a:srgbClr val="0070C0"/>
                </a:solidFill>
              </a:rPr>
              <a:t>使用</a:t>
            </a:r>
            <a:r>
              <a:rPr lang="zh-HK" altLang="zh-HK" sz="2800" b="1" dirty="0">
                <a:solidFill>
                  <a:srgbClr val="0070C0"/>
                </a:solidFill>
              </a:rPr>
              <a:t>信用卡</a:t>
            </a:r>
            <a:r>
              <a:rPr lang="zh-TW" altLang="en-US" sz="2800" b="1" dirty="0" smtClean="0">
                <a:solidFill>
                  <a:srgbClr val="0070C0"/>
                </a:solidFill>
              </a:rPr>
              <a:t>消費</a:t>
            </a:r>
            <a:endParaRPr lang="zh-HK" altLang="en-US" sz="2800" dirty="0">
              <a:solidFill>
                <a:srgbClr val="0070C0"/>
              </a:solidFill>
            </a:endParaRPr>
          </a:p>
        </p:txBody>
      </p:sp>
      <p:sp>
        <p:nvSpPr>
          <p:cNvPr id="9" name="Action Button: Help 8">
            <a:hlinkClick r:id="" action="ppaction://noaction" highlightClick="1"/>
          </p:cNvPr>
          <p:cNvSpPr/>
          <p:nvPr/>
        </p:nvSpPr>
        <p:spPr>
          <a:xfrm>
            <a:off x="274615" y="1356541"/>
            <a:ext cx="1058204" cy="1082059"/>
          </a:xfrm>
          <a:prstGeom prst="actionButtonHelp">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8039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342402" y="28857"/>
            <a:ext cx="7452852" cy="1061884"/>
          </a:xfrm>
        </p:spPr>
        <p:txBody>
          <a:bodyPr>
            <a:normAutofit fontScale="90000"/>
          </a:bodyPr>
          <a:lstStyle/>
          <a:p>
            <a:r>
              <a:rPr lang="zh-TW" altLang="en-US" sz="2200" b="1" dirty="0" smtClean="0">
                <a:solidFill>
                  <a:srgbClr val="0070C0"/>
                </a:solidFill>
                <a:latin typeface="+mn-ea"/>
                <a:ea typeface="+mn-ea"/>
              </a:rPr>
              <a:t>知多一點點 </a:t>
            </a:r>
            <a:r>
              <a:rPr lang="en-US" altLang="zh-TW" sz="2200" b="1" dirty="0" smtClean="0">
                <a:solidFill>
                  <a:srgbClr val="0070C0"/>
                </a:solidFill>
                <a:latin typeface="+mn-ea"/>
                <a:ea typeface="+mn-ea"/>
              </a:rPr>
              <a:t>- </a:t>
            </a:r>
            <a:r>
              <a:rPr lang="zh-TW" altLang="en-US" sz="2200" b="1" dirty="0" smtClean="0">
                <a:solidFill>
                  <a:srgbClr val="0070C0"/>
                </a:solidFill>
                <a:latin typeface="+mn-ea"/>
                <a:ea typeface="+mn-ea"/>
              </a:rPr>
              <a:t>過度消費隨時導致破產</a:t>
            </a:r>
            <a:r>
              <a:rPr lang="en-US" altLang="zh-TW" sz="2200" dirty="0" smtClean="0">
                <a:solidFill>
                  <a:srgbClr val="00B050"/>
                </a:solidFill>
                <a:latin typeface="+mn-ea"/>
                <a:ea typeface="+mn-ea"/>
              </a:rPr>
              <a:t/>
            </a:r>
            <a:br>
              <a:rPr lang="en-US" altLang="zh-TW" sz="2200" dirty="0" smtClean="0">
                <a:solidFill>
                  <a:srgbClr val="00B050"/>
                </a:solidFill>
                <a:latin typeface="+mn-ea"/>
                <a:ea typeface="+mn-ea"/>
              </a:rPr>
            </a:br>
            <a:r>
              <a:rPr lang="zh-TW" altLang="zh-HK" sz="2200" dirty="0" smtClean="0">
                <a:latin typeface="+mn-ea"/>
                <a:ea typeface="+mn-ea"/>
              </a:rPr>
              <a:t>消</a:t>
            </a:r>
            <a:r>
              <a:rPr lang="zh-TW" altLang="zh-HK" sz="2200" dirty="0">
                <a:latin typeface="+mn-ea"/>
                <a:ea typeface="+mn-ea"/>
              </a:rPr>
              <a:t>委</a:t>
            </a:r>
            <a:r>
              <a:rPr lang="zh-TW" altLang="zh-HK" sz="2200" dirty="0" smtClean="0">
                <a:latin typeface="+mn-ea"/>
                <a:ea typeface="+mn-ea"/>
              </a:rPr>
              <a:t>會</a:t>
            </a:r>
            <a:r>
              <a:rPr lang="zh-TW" altLang="en-US" sz="2200" dirty="0" smtClean="0">
                <a:latin typeface="+mn-ea"/>
                <a:ea typeface="+mn-ea"/>
              </a:rPr>
              <a:t>研究</a:t>
            </a:r>
            <a:r>
              <a:rPr lang="zh-TW" altLang="zh-HK" sz="2200" dirty="0" smtClean="0">
                <a:latin typeface="+mn-ea"/>
                <a:ea typeface="+mn-ea"/>
              </a:rPr>
              <a:t>發現</a:t>
            </a:r>
            <a:r>
              <a:rPr lang="zh-TW" altLang="zh-HK" sz="2200" dirty="0" smtClean="0">
                <a:solidFill>
                  <a:schemeClr val="tx1"/>
                </a:solidFill>
                <a:latin typeface="+mn-ea"/>
                <a:ea typeface="+mn-ea"/>
              </a:rPr>
              <a:t>：</a:t>
            </a:r>
            <a:r>
              <a:rPr lang="en-US" altLang="zh-TW" sz="2200" dirty="0">
                <a:solidFill>
                  <a:srgbClr val="FF0000"/>
                </a:solidFill>
                <a:latin typeface="+mn-ea"/>
                <a:ea typeface="+mn-ea"/>
              </a:rPr>
              <a:t> </a:t>
            </a:r>
            <a:r>
              <a:rPr lang="zh-TW" altLang="zh-HK" sz="2200" dirty="0" smtClean="0">
                <a:solidFill>
                  <a:srgbClr val="0070C0"/>
                </a:solidFill>
                <a:latin typeface="+mn-ea"/>
                <a:ea typeface="+mn-ea"/>
              </a:rPr>
              <a:t>過度</a:t>
            </a:r>
            <a:r>
              <a:rPr lang="zh-TW" altLang="zh-HK" sz="2200" dirty="0">
                <a:solidFill>
                  <a:srgbClr val="0070C0"/>
                </a:solidFill>
                <a:latin typeface="+mn-ea"/>
                <a:ea typeface="+mn-ea"/>
              </a:rPr>
              <a:t>消費的習慣是破產和多次破產的主要原因</a:t>
            </a:r>
            <a:r>
              <a:rPr lang="zh-HK" altLang="zh-HK" sz="2200" dirty="0" smtClean="0">
                <a:solidFill>
                  <a:srgbClr val="0070C0"/>
                </a:solidFill>
                <a:latin typeface="+mn-ea"/>
                <a:ea typeface="+mn-ea"/>
              </a:rPr>
              <a:t>。</a:t>
            </a:r>
            <a:r>
              <a:rPr lang="zh-TW" altLang="en-US" sz="2200" dirty="0" smtClean="0">
                <a:solidFill>
                  <a:schemeClr val="tx1"/>
                </a:solidFill>
                <a:latin typeface="+mn-ea"/>
                <a:ea typeface="+mn-ea"/>
              </a:rPr>
              <a:t>讓</a:t>
            </a:r>
            <a:r>
              <a:rPr lang="zh-HK" altLang="zh-HK" sz="2200" dirty="0" smtClean="0">
                <a:latin typeface="+mn-ea"/>
                <a:ea typeface="+mn-ea"/>
              </a:rPr>
              <a:t>我們一起</a:t>
            </a:r>
            <a:r>
              <a:rPr lang="zh-HK" altLang="zh-HK" sz="2200" dirty="0">
                <a:latin typeface="+mn-ea"/>
                <a:ea typeface="+mn-ea"/>
              </a:rPr>
              <a:t>了解破產的</a:t>
            </a:r>
            <a:r>
              <a:rPr lang="zh-HK" altLang="zh-HK" sz="2200" dirty="0" smtClean="0">
                <a:latin typeface="+mn-ea"/>
                <a:ea typeface="+mn-ea"/>
              </a:rPr>
              <a:t>後果</a:t>
            </a:r>
            <a:r>
              <a:rPr lang="zh-TW" altLang="en-US" sz="2200" dirty="0">
                <a:latin typeface="+mn-ea"/>
                <a:ea typeface="+mn-ea"/>
              </a:rPr>
              <a:t>吧</a:t>
            </a:r>
            <a:r>
              <a:rPr lang="zh-HK" altLang="zh-HK" sz="2200" dirty="0" smtClean="0">
                <a:latin typeface="+mn-ea"/>
                <a:ea typeface="+mn-ea"/>
              </a:rPr>
              <a:t>。</a:t>
            </a:r>
            <a:endParaRPr lang="zh-HK" altLang="en-US" sz="2200" dirty="0">
              <a:latin typeface="+mn-ea"/>
              <a:ea typeface="+mn-ea"/>
            </a:endParaRPr>
          </a:p>
        </p:txBody>
      </p:sp>
      <p:sp>
        <p:nvSpPr>
          <p:cNvPr id="4" name="圓角矩形 25"/>
          <p:cNvSpPr>
            <a:spLocks noChangeArrowheads="1"/>
          </p:cNvSpPr>
          <p:nvPr/>
        </p:nvSpPr>
        <p:spPr bwMode="auto">
          <a:xfrm>
            <a:off x="598205" y="1152908"/>
            <a:ext cx="8443245" cy="5119705"/>
          </a:xfrm>
          <a:prstGeom prst="roundRect">
            <a:avLst>
              <a:gd name="adj" fmla="val 2437"/>
            </a:avLst>
          </a:prstGeom>
          <a:solidFill>
            <a:schemeClr val="bg1"/>
          </a:solidFill>
          <a:ln w="25400" algn="ctr">
            <a:solidFill>
              <a:srgbClr val="FF0000"/>
            </a:solidFill>
            <a:prstDash val="sysDot"/>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60000"/>
              </a:lnSpc>
              <a:spcBef>
                <a:spcPct val="0"/>
              </a:spcBef>
              <a:spcAft>
                <a:spcPct val="0"/>
              </a:spcAft>
              <a:buClrTx/>
              <a:buSzTx/>
              <a:buFontTx/>
              <a:buNone/>
              <a:tabLst/>
            </a:pPr>
            <a:endParaRPr kumimoji="0" lang="en-US" altLang="zh-HK" b="1" i="0" u="none" strike="noStrike" cap="none" normalizeH="0" baseline="0" dirty="0" smtClean="0">
              <a:ln>
                <a:noFill/>
              </a:ln>
              <a:solidFill>
                <a:srgbClr val="0070C0"/>
              </a:solidFill>
              <a:effectLst/>
              <a:latin typeface="Times New Roman" panose="02020603050405020304" pitchFamily="18" charset="0"/>
              <a:ea typeface="新細明體" panose="02020500000000000000" pitchFamily="18" charset="-120"/>
            </a:endParaRPr>
          </a:p>
          <a:p>
            <a:pPr marL="0" marR="0" lvl="0" indent="0" algn="l" defTabSz="914400" rtl="0" eaLnBrk="0" fontAlgn="base" latinLnBrk="0" hangingPunct="0">
              <a:lnSpc>
                <a:spcPct val="160000"/>
              </a:lnSpc>
              <a:spcBef>
                <a:spcPct val="0"/>
              </a:spcBef>
              <a:spcAft>
                <a:spcPct val="0"/>
              </a:spcAft>
              <a:buClrTx/>
              <a:buSzTx/>
              <a:buFontTx/>
              <a:buNone/>
              <a:tabLst/>
            </a:pPr>
            <a:r>
              <a:rPr kumimoji="0" lang="zh-HK" altLang="en-US" b="1" i="0" u="none" strike="noStrike" cap="none" normalizeH="0" baseline="0" dirty="0" smtClean="0">
                <a:ln>
                  <a:noFill/>
                </a:ln>
                <a:solidFill>
                  <a:srgbClr val="0070C0"/>
                </a:solidFill>
                <a:effectLst/>
                <a:latin typeface="+mj-ea"/>
                <a:ea typeface="+mj-ea"/>
              </a:rPr>
              <a:t>破產可以解決財務困境</a:t>
            </a:r>
            <a:r>
              <a:rPr kumimoji="0" lang="en-US" altLang="zh-HK" b="1" i="0" u="none" strike="noStrike" cap="none" normalizeH="0" baseline="0" dirty="0" smtClean="0">
                <a:ln>
                  <a:noFill/>
                </a:ln>
                <a:solidFill>
                  <a:srgbClr val="0070C0"/>
                </a:solidFill>
                <a:effectLst/>
                <a:latin typeface="+mj-ea"/>
                <a:ea typeface="+mj-ea"/>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b="0" i="0" u="none" strike="noStrike" cap="none" normalizeH="0" baseline="0" dirty="0" smtClean="0">
                <a:ln>
                  <a:noFill/>
                </a:ln>
                <a:solidFill>
                  <a:srgbClr val="212529"/>
                </a:solidFill>
                <a:effectLst/>
                <a:latin typeface="+mj-ea"/>
                <a:ea typeface="+mj-ea"/>
              </a:rPr>
              <a:t>若你陷入財困，你可採用申請破產的法律程序，由法院宣布你無力償還債務。在某些情況下，破產是解決財務困境的選擇之一，但你將受到多項限制。</a:t>
            </a:r>
            <a:endParaRPr kumimoji="0" lang="zh-TW" altLang="en-US" b="0" i="0" u="none" strike="noStrike" cap="none" normalizeH="0" baseline="0" dirty="0" smtClean="0">
              <a:ln>
                <a:noFill/>
              </a:ln>
              <a:solidFill>
                <a:srgbClr val="0070C0"/>
              </a:solidFill>
              <a:effectLst/>
              <a:latin typeface="+mj-ea"/>
              <a:ea typeface="+mj-ea"/>
            </a:endParaRPr>
          </a:p>
          <a:p>
            <a:pPr marL="0" marR="0" lvl="0" indent="0" algn="l" defTabSz="914400" rtl="0" eaLnBrk="0" fontAlgn="base" latinLnBrk="0" hangingPunct="0">
              <a:lnSpc>
                <a:spcPct val="160000"/>
              </a:lnSpc>
              <a:spcBef>
                <a:spcPct val="0"/>
              </a:spcBef>
              <a:spcAft>
                <a:spcPct val="0"/>
              </a:spcAft>
              <a:buClrTx/>
              <a:buSzTx/>
              <a:buFontTx/>
              <a:buNone/>
              <a:tabLst/>
            </a:pPr>
            <a:r>
              <a:rPr kumimoji="0" lang="zh-HK" altLang="en-US" b="1" i="0" u="none" strike="noStrike" cap="none" normalizeH="0" baseline="0" dirty="0" smtClean="0">
                <a:ln>
                  <a:noFill/>
                </a:ln>
                <a:solidFill>
                  <a:srgbClr val="0070C0"/>
                </a:solidFill>
                <a:effectLst/>
                <a:latin typeface="+mj-ea"/>
                <a:ea typeface="+mj-ea"/>
              </a:rPr>
              <a:t>破產的後果及代價：</a:t>
            </a:r>
          </a:p>
          <a:p>
            <a:pPr marL="457200" marR="0" lvl="0" indent="-457200" defTabSz="914400" rtl="0" eaLnBrk="0" fontAlgn="base" latinLnBrk="0" hangingPunct="0">
              <a:lnSpc>
                <a:spcPct val="100000"/>
              </a:lnSpc>
              <a:spcBef>
                <a:spcPct val="0"/>
              </a:spcBef>
              <a:spcAft>
                <a:spcPct val="0"/>
              </a:spcAft>
              <a:buClr>
                <a:srgbClr val="212529"/>
              </a:buClr>
              <a:buSzTx/>
              <a:buAutoNum type="arabicPeriod"/>
              <a:tabLst/>
            </a:pPr>
            <a:r>
              <a:rPr kumimoji="0" lang="zh-TW" altLang="en-US" b="0" i="0" u="none" strike="noStrike" cap="none" normalizeH="0" baseline="0" dirty="0" smtClean="0">
                <a:ln>
                  <a:noFill/>
                </a:ln>
                <a:solidFill>
                  <a:srgbClr val="212529"/>
                </a:solidFill>
                <a:effectLst/>
                <a:latin typeface="+mj-ea"/>
                <a:ea typeface="+mj-ea"/>
              </a:rPr>
              <a:t>你將被列為破產人士，為時四年，期間破產管理署署長（或受託人）將處理你的財務問題。</a:t>
            </a:r>
            <a:endParaRPr kumimoji="0" lang="en-US" altLang="zh-TW" b="0" i="0" u="none" strike="noStrike" cap="none" normalizeH="0" baseline="0" dirty="0" smtClean="0">
              <a:ln>
                <a:noFill/>
              </a:ln>
              <a:solidFill>
                <a:srgbClr val="212529"/>
              </a:solidFill>
              <a:effectLst/>
              <a:latin typeface="+mj-ea"/>
              <a:ea typeface="+mj-ea"/>
            </a:endParaRPr>
          </a:p>
          <a:p>
            <a:pPr marL="457200" marR="0" lvl="0" indent="-457200" defTabSz="914400" rtl="0" eaLnBrk="0" fontAlgn="base" latinLnBrk="0" hangingPunct="0">
              <a:lnSpc>
                <a:spcPct val="100000"/>
              </a:lnSpc>
              <a:spcBef>
                <a:spcPct val="0"/>
              </a:spcBef>
              <a:spcAft>
                <a:spcPct val="0"/>
              </a:spcAft>
              <a:buClr>
                <a:srgbClr val="212529"/>
              </a:buClr>
              <a:buSzTx/>
              <a:buAutoNum type="arabicPeriod"/>
              <a:tabLst/>
            </a:pPr>
            <a:r>
              <a:rPr kumimoji="0" lang="zh-TW" altLang="en-US" b="0" i="0" u="none" strike="noStrike" cap="none" normalizeH="0" baseline="0" dirty="0" smtClean="0">
                <a:ln>
                  <a:noFill/>
                </a:ln>
                <a:solidFill>
                  <a:srgbClr val="212529"/>
                </a:solidFill>
                <a:effectLst/>
                <a:latin typeface="+mj-ea"/>
                <a:ea typeface="+mj-ea"/>
              </a:rPr>
              <a:t>你不得購買高價商品，例如住宅或汽車。</a:t>
            </a:r>
          </a:p>
          <a:p>
            <a:pPr marL="0" marR="0" lvl="0" indent="0" defTabSz="914400" rtl="0" eaLnBrk="0" fontAlgn="base" latinLnBrk="0" hangingPunct="0">
              <a:lnSpc>
                <a:spcPct val="100000"/>
              </a:lnSpc>
              <a:spcBef>
                <a:spcPct val="0"/>
              </a:spcBef>
              <a:spcAft>
                <a:spcPct val="0"/>
              </a:spcAft>
              <a:buClr>
                <a:srgbClr val="212529"/>
              </a:buClr>
              <a:buSzTx/>
              <a:tabLst/>
            </a:pPr>
            <a:r>
              <a:rPr kumimoji="0" lang="en-US" altLang="zh-TW" b="0" i="0" u="none" strike="noStrike" cap="none" normalizeH="0" baseline="0" dirty="0" smtClean="0">
                <a:ln>
                  <a:noFill/>
                </a:ln>
                <a:solidFill>
                  <a:srgbClr val="212529"/>
                </a:solidFill>
                <a:effectLst/>
                <a:latin typeface="+mj-ea"/>
                <a:ea typeface="+mj-ea"/>
              </a:rPr>
              <a:t>3.    </a:t>
            </a:r>
            <a:r>
              <a:rPr kumimoji="0" lang="zh-TW" altLang="en-US" b="0" i="0" u="none" strike="noStrike" cap="none" normalizeH="0" baseline="0" dirty="0" smtClean="0">
                <a:ln>
                  <a:noFill/>
                </a:ln>
                <a:solidFill>
                  <a:srgbClr val="212529"/>
                </a:solidFill>
                <a:effectLst/>
                <a:latin typeface="+mj-ea"/>
                <a:ea typeface="+mj-ea"/>
              </a:rPr>
              <a:t>你不得再申請貸款。</a:t>
            </a:r>
            <a:endParaRPr kumimoji="0" lang="en-US" altLang="zh-TW" b="0" i="0" u="none" strike="noStrike" cap="none" normalizeH="0" baseline="0" dirty="0" smtClean="0">
              <a:ln>
                <a:noFill/>
              </a:ln>
              <a:solidFill>
                <a:srgbClr val="212529"/>
              </a:solidFill>
              <a:effectLst/>
              <a:latin typeface="+mj-ea"/>
              <a:ea typeface="+mj-ea"/>
            </a:endParaRPr>
          </a:p>
          <a:p>
            <a:pPr marL="457200" marR="0" lvl="0" indent="-457200" defTabSz="914400" rtl="0" eaLnBrk="0" fontAlgn="base" latinLnBrk="0" hangingPunct="0">
              <a:lnSpc>
                <a:spcPct val="100000"/>
              </a:lnSpc>
              <a:spcBef>
                <a:spcPct val="0"/>
              </a:spcBef>
              <a:spcAft>
                <a:spcPct val="0"/>
              </a:spcAft>
              <a:buClr>
                <a:srgbClr val="212529"/>
              </a:buClr>
              <a:buSzTx/>
              <a:buAutoNum type="arabicPeriod" startAt="4"/>
              <a:tabLst/>
            </a:pPr>
            <a:r>
              <a:rPr kumimoji="0" lang="zh-TW" altLang="en-US" b="0" i="0" u="none" strike="noStrike" cap="none" normalizeH="0" baseline="0" dirty="0" smtClean="0">
                <a:ln>
                  <a:noFill/>
                </a:ln>
                <a:solidFill>
                  <a:srgbClr val="212529"/>
                </a:solidFill>
                <a:effectLst/>
                <a:latin typeface="+mj-ea"/>
                <a:ea typeface="+mj-ea"/>
              </a:rPr>
              <a:t>你的公積金可能被用於償還債務。</a:t>
            </a:r>
            <a:endParaRPr kumimoji="0" lang="en-US" altLang="zh-TW" b="0" i="0" u="none" strike="noStrike" cap="none" normalizeH="0" baseline="0" dirty="0" smtClean="0">
              <a:ln>
                <a:noFill/>
              </a:ln>
              <a:solidFill>
                <a:srgbClr val="212529"/>
              </a:solidFill>
              <a:effectLst/>
              <a:latin typeface="+mj-ea"/>
              <a:ea typeface="+mj-ea"/>
            </a:endParaRPr>
          </a:p>
          <a:p>
            <a:pPr marL="457200" marR="0" lvl="0" indent="-457200" defTabSz="914400" rtl="0" eaLnBrk="0" fontAlgn="base" latinLnBrk="0" hangingPunct="0">
              <a:lnSpc>
                <a:spcPct val="100000"/>
              </a:lnSpc>
              <a:spcBef>
                <a:spcPct val="0"/>
              </a:spcBef>
              <a:spcAft>
                <a:spcPct val="0"/>
              </a:spcAft>
              <a:buClr>
                <a:srgbClr val="212529"/>
              </a:buClr>
              <a:buSzTx/>
              <a:buAutoNum type="arabicPeriod" startAt="4"/>
              <a:tabLst/>
            </a:pPr>
            <a:r>
              <a:rPr kumimoji="0" lang="zh-TW" altLang="en-US" b="0" i="0" u="none" strike="noStrike" cap="none" normalizeH="0" baseline="0" dirty="0" smtClean="0">
                <a:ln>
                  <a:noFill/>
                </a:ln>
                <a:solidFill>
                  <a:srgbClr val="212529"/>
                </a:solidFill>
                <a:effectLst/>
                <a:latin typeface="+mj-ea"/>
                <a:ea typeface="+mj-ea"/>
              </a:rPr>
              <a:t>你的 </a:t>
            </a:r>
            <a:r>
              <a:rPr kumimoji="0" lang="zh-TW" altLang="en-US" b="0" i="0" u="none" strike="noStrike" cap="none" normalizeH="0" baseline="0" dirty="0" smtClean="0">
                <a:ln>
                  <a:noFill/>
                </a:ln>
                <a:solidFill>
                  <a:srgbClr val="4472C4"/>
                </a:solidFill>
                <a:effectLst/>
                <a:latin typeface="+mj-ea"/>
                <a:ea typeface="+mj-ea"/>
              </a:rPr>
              <a:t>*</a:t>
            </a:r>
            <a:r>
              <a:rPr kumimoji="0" lang="zh-TW" altLang="en-US" b="0" i="0" u="none" strike="noStrike" cap="none" normalizeH="0" baseline="0" dirty="0" smtClean="0">
                <a:ln>
                  <a:noFill/>
                </a:ln>
                <a:solidFill>
                  <a:schemeClr val="tx1"/>
                </a:solidFill>
                <a:effectLst/>
                <a:latin typeface="+mj-ea"/>
                <a:ea typeface="+mj-ea"/>
                <a:hlinkClick r:id="rId2" tooltip="你將從此連結離開投資者教育中心的網站。詳情請參閱本中心的超連結政策及免責聲明。對你透過此連結所到網絡的使用，本中心並不負責。"/>
              </a:rPr>
              <a:t>信貸報告</a:t>
            </a:r>
            <a:r>
              <a:rPr kumimoji="0" lang="zh-TW" altLang="en-US" b="0" i="0" u="none" strike="noStrike" cap="none" normalizeH="0" baseline="0" dirty="0" smtClean="0">
                <a:ln>
                  <a:noFill/>
                </a:ln>
                <a:solidFill>
                  <a:srgbClr val="212529"/>
                </a:solidFill>
                <a:effectLst/>
                <a:latin typeface="+mj-ea"/>
                <a:ea typeface="+mj-ea"/>
              </a:rPr>
              <a:t>將載有與破產有關的公開記錄。</a:t>
            </a:r>
            <a:endParaRPr kumimoji="0" lang="en-US" altLang="zh-TW" b="0" i="0" u="none" strike="noStrike" cap="none" normalizeH="0" baseline="0" dirty="0" smtClean="0">
              <a:ln>
                <a:noFill/>
              </a:ln>
              <a:solidFill>
                <a:srgbClr val="212529"/>
              </a:solidFill>
              <a:effectLst/>
              <a:latin typeface="+mj-ea"/>
              <a:ea typeface="+mj-ea"/>
            </a:endParaRPr>
          </a:p>
          <a:p>
            <a:pPr marL="457200" marR="0" lvl="0" indent="-457200" defTabSz="914400" rtl="0" eaLnBrk="0" fontAlgn="base" latinLnBrk="0" hangingPunct="0">
              <a:lnSpc>
                <a:spcPct val="100000"/>
              </a:lnSpc>
              <a:spcBef>
                <a:spcPct val="0"/>
              </a:spcBef>
              <a:spcAft>
                <a:spcPct val="0"/>
              </a:spcAft>
              <a:buClr>
                <a:srgbClr val="212529"/>
              </a:buClr>
              <a:buSzTx/>
              <a:buAutoNum type="arabicPeriod" startAt="4"/>
              <a:tabLst/>
            </a:pPr>
            <a:r>
              <a:rPr kumimoji="0" lang="zh-TW" altLang="en-US" b="0" i="0" u="none" strike="noStrike" cap="none" normalizeH="0" baseline="0" dirty="0" smtClean="0">
                <a:ln>
                  <a:noFill/>
                </a:ln>
                <a:solidFill>
                  <a:srgbClr val="212529"/>
                </a:solidFill>
                <a:effectLst/>
                <a:latin typeface="+mj-ea"/>
                <a:ea typeface="+mj-ea"/>
              </a:rPr>
              <a:t>在破產期間，你不得擔任公司董事或參與業務管理，亦不得從事某些行業及職業。</a:t>
            </a:r>
            <a:endParaRPr kumimoji="0" lang="en-US" altLang="zh-TW" b="0" i="0" u="none" strike="noStrike" cap="none" normalizeH="0" baseline="0" dirty="0" smtClean="0">
              <a:ln>
                <a:noFill/>
              </a:ln>
              <a:solidFill>
                <a:srgbClr val="212529"/>
              </a:solidFill>
              <a:effectLst/>
              <a:latin typeface="+mj-ea"/>
              <a:ea typeface="+mj-ea"/>
            </a:endParaRPr>
          </a:p>
          <a:p>
            <a:pPr marL="457200" marR="0" lvl="0" indent="-457200" defTabSz="914400" rtl="0" eaLnBrk="0" fontAlgn="base" latinLnBrk="0" hangingPunct="0">
              <a:lnSpc>
                <a:spcPct val="100000"/>
              </a:lnSpc>
              <a:spcBef>
                <a:spcPct val="0"/>
              </a:spcBef>
              <a:spcAft>
                <a:spcPct val="0"/>
              </a:spcAft>
              <a:buClr>
                <a:srgbClr val="212529"/>
              </a:buClr>
              <a:buSzTx/>
              <a:buAutoNum type="arabicPeriod" startAt="4"/>
              <a:tabLst/>
            </a:pPr>
            <a:r>
              <a:rPr kumimoji="0" lang="zh-TW" altLang="en-US" b="0" i="0" u="none" strike="noStrike" cap="none" normalizeH="0" baseline="0" dirty="0" smtClean="0">
                <a:ln>
                  <a:noFill/>
                </a:ln>
                <a:solidFill>
                  <a:srgbClr val="212529"/>
                </a:solidFill>
                <a:effectLst/>
                <a:latin typeface="+mj-ea"/>
                <a:ea typeface="+mj-ea"/>
              </a:rPr>
              <a:t>破產令一經頒布，破產管理署署長將在憲報和兩份報章（中、英文各一）上登有關破產令的廣告。</a:t>
            </a:r>
            <a:endParaRPr kumimoji="0" lang="en-US" altLang="zh-TW" b="0" i="0" u="none" strike="noStrike" cap="none" normalizeH="0" baseline="0" dirty="0" smtClean="0">
              <a:ln>
                <a:noFill/>
              </a:ln>
              <a:solidFill>
                <a:srgbClr val="212529"/>
              </a:solidFill>
              <a:effectLst/>
              <a:latin typeface="+mj-ea"/>
              <a:ea typeface="+mj-ea"/>
            </a:endParaRPr>
          </a:p>
          <a:p>
            <a:pPr marL="457200" marR="0" lvl="0" indent="-457200" defTabSz="914400" rtl="0" eaLnBrk="0" fontAlgn="base" latinLnBrk="0" hangingPunct="0">
              <a:lnSpc>
                <a:spcPct val="100000"/>
              </a:lnSpc>
              <a:spcBef>
                <a:spcPct val="0"/>
              </a:spcBef>
              <a:spcAft>
                <a:spcPct val="0"/>
              </a:spcAft>
              <a:buClr>
                <a:srgbClr val="212529"/>
              </a:buClr>
              <a:buSzTx/>
              <a:buAutoNum type="arabicPeriod" startAt="4"/>
              <a:tabLst/>
            </a:pPr>
            <a:r>
              <a:rPr kumimoji="0" lang="zh-HK" altLang="en-US" b="0" i="0" u="none" strike="noStrike" cap="none" normalizeH="0" baseline="0" dirty="0" smtClean="0">
                <a:ln>
                  <a:noFill/>
                </a:ln>
                <a:solidFill>
                  <a:srgbClr val="212529"/>
                </a:solidFill>
                <a:effectLst/>
                <a:latin typeface="+mj-ea"/>
                <a:ea typeface="+mj-ea"/>
              </a:rPr>
              <a:t>有可能令你失去</a:t>
            </a:r>
            <a:r>
              <a:rPr kumimoji="0" lang="zh-TW" altLang="en-US" b="0" i="0" u="none" strike="noStrike" cap="none" normalizeH="0" baseline="0" dirty="0" smtClean="0">
                <a:ln>
                  <a:noFill/>
                </a:ln>
                <a:solidFill>
                  <a:srgbClr val="212529"/>
                </a:solidFill>
                <a:effectLst/>
                <a:latin typeface="+mj-ea"/>
                <a:ea typeface="+mj-ea"/>
              </a:rPr>
              <a:t>工作或專業資格</a:t>
            </a:r>
            <a:r>
              <a:rPr kumimoji="0" lang="zh-HK" altLang="en-US" b="0" i="0" u="none" strike="noStrike" cap="none" normalizeH="0" baseline="0" dirty="0" smtClean="0">
                <a:ln>
                  <a:noFill/>
                </a:ln>
                <a:solidFill>
                  <a:srgbClr val="212529"/>
                </a:solidFill>
                <a:effectLst/>
                <a:latin typeface="+mj-ea"/>
                <a:ea typeface="+mj-ea"/>
              </a:rPr>
              <a:t>。</a:t>
            </a:r>
            <a:endParaRPr kumimoji="0" lang="zh-TW" altLang="en-US" b="0" i="0" u="none" strike="noStrike" cap="none" normalizeH="0" baseline="0" dirty="0" smtClean="0">
              <a:ln>
                <a:noFill/>
              </a:ln>
              <a:solidFill>
                <a:srgbClr val="212529"/>
              </a:solidFill>
              <a:effectLst/>
              <a:latin typeface="+mj-ea"/>
              <a:ea typeface="+mj-ea"/>
            </a:endParaRPr>
          </a:p>
          <a:p>
            <a:pPr marL="0" marR="0" lvl="0" indent="0" algn="l" defTabSz="914400" rtl="0" eaLnBrk="0" fontAlgn="base" latinLnBrk="0" hangingPunct="0">
              <a:lnSpc>
                <a:spcPct val="100000"/>
              </a:lnSpc>
              <a:spcBef>
                <a:spcPts val="1200"/>
              </a:spcBef>
              <a:spcAft>
                <a:spcPts val="1200"/>
              </a:spcAft>
              <a:buClrTx/>
              <a:buSzTx/>
              <a:buFontTx/>
              <a:buNone/>
              <a:tabLst/>
            </a:pPr>
            <a:r>
              <a:rPr kumimoji="0" lang="zh-HK" altLang="en-US" b="0" i="0" u="none" strike="noStrike" cap="none" normalizeH="0" baseline="0" dirty="0" smtClean="0">
                <a:ln>
                  <a:noFill/>
                </a:ln>
                <a:solidFill>
                  <a:schemeClr val="tx1"/>
                </a:solidFill>
                <a:effectLst/>
                <a:latin typeface="+mj-ea"/>
                <a:ea typeface="+mj-ea"/>
              </a:rPr>
              <a:t>（</a:t>
            </a:r>
            <a:r>
              <a:rPr kumimoji="0" lang="zh-TW" altLang="en-US" b="0" i="0" u="none" strike="noStrike" cap="none" normalizeH="0" baseline="0" dirty="0" smtClean="0">
                <a:ln>
                  <a:noFill/>
                </a:ln>
                <a:solidFill>
                  <a:schemeClr val="tx1"/>
                </a:solidFill>
                <a:effectLst/>
                <a:latin typeface="+mj-ea"/>
                <a:ea typeface="+mj-ea"/>
              </a:rPr>
              <a:t>資料</a:t>
            </a:r>
            <a:r>
              <a:rPr lang="zh-TW" altLang="en-US" dirty="0" smtClean="0">
                <a:latin typeface="+mj-ea"/>
                <a:ea typeface="+mj-ea"/>
              </a:rPr>
              <a:t>摘錄並調適</a:t>
            </a:r>
            <a:r>
              <a:rPr kumimoji="0" lang="zh-HK" altLang="en-US" b="0" i="0" u="none" strike="noStrike" cap="none" normalizeH="0" baseline="0" dirty="0" smtClean="0">
                <a:ln>
                  <a:noFill/>
                </a:ln>
                <a:solidFill>
                  <a:schemeClr val="tx1"/>
                </a:solidFill>
                <a:effectLst/>
                <a:latin typeface="+mj-ea"/>
                <a:ea typeface="+mj-ea"/>
              </a:rPr>
              <a:t>自</a:t>
            </a:r>
            <a:r>
              <a:rPr kumimoji="0" lang="zh-TW" altLang="en-US" b="0" i="0" u="none" strike="noStrike" cap="none" normalizeH="0" baseline="0" dirty="0" smtClean="0">
                <a:ln>
                  <a:noFill/>
                </a:ln>
                <a:solidFill>
                  <a:schemeClr val="tx1"/>
                </a:solidFill>
                <a:effectLst/>
                <a:latin typeface="+mj-ea"/>
                <a:ea typeface="+mj-ea"/>
              </a:rPr>
              <a:t>「投資者及理財教育委員會」網頁</a:t>
            </a:r>
            <a:r>
              <a:rPr kumimoji="0" lang="zh-HK" altLang="en-US" b="0" i="0" u="none" strike="noStrike" cap="none" normalizeH="0" baseline="0" dirty="0" smtClean="0">
                <a:ln>
                  <a:noFill/>
                </a:ln>
                <a:solidFill>
                  <a:schemeClr val="tx1"/>
                </a:solidFill>
                <a:effectLst/>
                <a:latin typeface="+mj-ea"/>
                <a:ea typeface="+mj-ea"/>
              </a:rPr>
              <a:t>）</a:t>
            </a:r>
            <a:endParaRPr kumimoji="0" lang="zh-TW" altLang="en-US" b="0" i="0" u="none" strike="noStrike" cap="none" normalizeH="0" baseline="0" dirty="0" smtClean="0">
              <a:ln>
                <a:noFill/>
              </a:ln>
              <a:solidFill>
                <a:schemeClr val="tx1"/>
              </a:solidFill>
              <a:effectLst/>
              <a:latin typeface="+mj-ea"/>
              <a:ea typeface="+mj-ea"/>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zh-HK" altLang="zh-HK" b="0" i="0" u="none" strike="noStrike" cap="none" normalizeH="0" baseline="0" dirty="0" smtClean="0">
              <a:ln>
                <a:noFill/>
              </a:ln>
              <a:solidFill>
                <a:schemeClr val="tx1"/>
              </a:solidFill>
              <a:effectLst/>
              <a:latin typeface="Arial" panose="020B0604020202020204" pitchFamily="34" charset="0"/>
            </a:endParaRPr>
          </a:p>
        </p:txBody>
      </p:sp>
      <p:sp>
        <p:nvSpPr>
          <p:cNvPr id="5" name="矩形 4"/>
          <p:cNvSpPr/>
          <p:nvPr/>
        </p:nvSpPr>
        <p:spPr>
          <a:xfrm>
            <a:off x="1093862" y="6334780"/>
            <a:ext cx="7947588" cy="523220"/>
          </a:xfrm>
          <a:prstGeom prst="rect">
            <a:avLst/>
          </a:prstGeom>
        </p:spPr>
        <p:txBody>
          <a:bodyPr wrap="square">
            <a:spAutoFit/>
          </a:bodyPr>
          <a:lstStyle/>
          <a:p>
            <a:pPr>
              <a:spcAft>
                <a:spcPts val="0"/>
              </a:spcAft>
            </a:pPr>
            <a:r>
              <a:rPr lang="en-US" altLang="zh-HK" sz="1400" kern="100" dirty="0" smtClean="0">
                <a:solidFill>
                  <a:srgbClr val="0070C0"/>
                </a:solidFill>
                <a:latin typeface="Montserrat"/>
                <a:ea typeface="新細明體" panose="02020500000000000000" pitchFamily="18" charset="-120"/>
              </a:rPr>
              <a:t>* </a:t>
            </a:r>
            <a:r>
              <a:rPr lang="zh-TW" altLang="zh-HK" sz="1400" kern="100" dirty="0" smtClean="0">
                <a:solidFill>
                  <a:srgbClr val="212529"/>
                </a:solidFill>
                <a:latin typeface="Montserrat"/>
                <a:ea typeface="新細明體" panose="02020500000000000000" pitchFamily="18" charset="-120"/>
              </a:rPr>
              <a:t>信貸</a:t>
            </a:r>
            <a:r>
              <a:rPr lang="zh-TW" altLang="zh-HK" sz="1400" kern="100" dirty="0">
                <a:solidFill>
                  <a:srgbClr val="212529"/>
                </a:solidFill>
                <a:latin typeface="Montserrat"/>
                <a:ea typeface="新細明體" panose="02020500000000000000" pitchFamily="18" charset="-120"/>
              </a:rPr>
              <a:t>報告包含有關個人背景及信貸記錄的資料。信貸資料庫向其成員（如銀行和財務公司）收集你的信貸記錄資料，然後提供予銀行及其他貸款機構，以供審核你的貸款或信貸申請</a:t>
            </a:r>
            <a:r>
              <a:rPr lang="zh-TW" altLang="zh-HK" sz="1400" kern="100" dirty="0">
                <a:solidFill>
                  <a:srgbClr val="212529"/>
                </a:solidFill>
                <a:latin typeface="Times New Roman" panose="02020603050405020304" pitchFamily="18" charset="0"/>
                <a:ea typeface="新細明體" panose="02020500000000000000" pitchFamily="18" charset="-120"/>
                <a:cs typeface="新細明體" panose="02020500000000000000" pitchFamily="18" charset="-120"/>
              </a:rPr>
              <a:t>。</a:t>
            </a:r>
            <a:endParaRPr lang="zh-TW" altLang="zh-HK" sz="1400" kern="100" dirty="0">
              <a:latin typeface="Times New Roman" panose="02020603050405020304" pitchFamily="18" charset="0"/>
              <a:ea typeface="新細明體" panose="02020500000000000000" pitchFamily="18" charset="-120"/>
            </a:endParaRPr>
          </a:p>
        </p:txBody>
      </p:sp>
      <p:sp>
        <p:nvSpPr>
          <p:cNvPr id="3" name="Slide Number Placeholder 2"/>
          <p:cNvSpPr>
            <a:spLocks noGrp="1"/>
          </p:cNvSpPr>
          <p:nvPr>
            <p:ph type="sldNum" sz="quarter" idx="12"/>
          </p:nvPr>
        </p:nvSpPr>
        <p:spPr/>
        <p:txBody>
          <a:bodyPr/>
          <a:lstStyle/>
          <a:p>
            <a:fld id="{D57F1E4F-1CFF-5643-939E-217C01CDF565}" type="slidenum">
              <a:rPr lang="en-US" smtClean="0"/>
              <a:pPr/>
              <a:t>9</a:t>
            </a:fld>
            <a:endParaRPr lang="en-US" dirty="0"/>
          </a:p>
        </p:txBody>
      </p:sp>
    </p:spTree>
    <p:extLst>
      <p:ext uri="{BB962C8B-B14F-4D97-AF65-F5344CB8AC3E}">
        <p14:creationId xmlns:p14="http://schemas.microsoft.com/office/powerpoint/2010/main" val="2651237948"/>
      </p:ext>
    </p:extLst>
  </p:cSld>
  <p:clrMapOvr>
    <a:masterClrMapping/>
  </p:clrMapOvr>
  <p:timing>
    <p:tnLst>
      <p:par>
        <p:cTn id="1" dur="indefinite" restart="never" nodeType="tmRoot"/>
      </p:par>
    </p:tnLst>
  </p:timing>
</p:sld>
</file>

<file path=ppt/theme/theme1.xml><?xml version="1.0" encoding="utf-8"?>
<a:theme xmlns:a="http://schemas.openxmlformats.org/drawingml/2006/main" name="絲縷">
  <a:themeElements>
    <a:clrScheme name="絲縷">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絲縷">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絲縷">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3233</TotalTime>
  <Words>2263</Words>
  <Application>Microsoft Office PowerPoint</Application>
  <PresentationFormat>如螢幕大小 (4:3)</PresentationFormat>
  <Paragraphs>218</Paragraphs>
  <Slides>29</Slides>
  <Notes>2</Notes>
  <HiddenSlides>0</HiddenSlides>
  <MMClips>0</MMClips>
  <ScaleCrop>false</ScaleCrop>
  <HeadingPairs>
    <vt:vector size="6" baseType="variant">
      <vt:variant>
        <vt:lpstr>使用字型</vt:lpstr>
      </vt:variant>
      <vt:variant>
        <vt:i4>10</vt:i4>
      </vt:variant>
      <vt:variant>
        <vt:lpstr>佈景主題</vt:lpstr>
      </vt:variant>
      <vt:variant>
        <vt:i4>1</vt:i4>
      </vt:variant>
      <vt:variant>
        <vt:lpstr>投影片標題</vt:lpstr>
      </vt:variant>
      <vt:variant>
        <vt:i4>29</vt:i4>
      </vt:variant>
    </vt:vector>
  </HeadingPairs>
  <TitlesOfParts>
    <vt:vector size="40" baseType="lpstr">
      <vt:lpstr>Montserrat</vt:lpstr>
      <vt:lpstr>細明體_HKSCS</vt:lpstr>
      <vt:lpstr>微軟正黑體</vt:lpstr>
      <vt:lpstr>新細明體</vt:lpstr>
      <vt:lpstr>Arial</vt:lpstr>
      <vt:lpstr>Calibri</vt:lpstr>
      <vt:lpstr>Century Gothic</vt:lpstr>
      <vt:lpstr>Segoe UI</vt:lpstr>
      <vt:lpstr>Times New Roman</vt:lpstr>
      <vt:lpstr>Wingdings 3</vt:lpstr>
      <vt:lpstr>絲縷</vt:lpstr>
      <vt:lpstr>初中理財教育 學與教資源  (2) 信用卡與借貸</vt:lpstr>
      <vt:lpstr>學與教資源目錄(共有四個主題)</vt:lpstr>
      <vt:lpstr>學與教資源目錄(續) (共有四個主題)</vt:lpstr>
      <vt:lpstr>信用卡是甚麼? </vt:lpstr>
      <vt:lpstr>消費 V.S. 借貸：信用卡是甚麼?</vt:lpstr>
      <vt:lpstr>信用卡月結單知多少? </vt:lpstr>
      <vt:lpstr>使用信用卡五大精明貼士 </vt:lpstr>
      <vt:lpstr>既然只要準時還款便不用繳付利息，而且還可累積積分換取禮品，有時甚至可以享受商戶提供的信用卡優惠，那麼是否愈用得多信用卡消費便愈划算?</vt:lpstr>
      <vt:lpstr>知多一點點 - 過度消費隨時導致破產 消委會研究發現： 過度消費的習慣是破產和多次破產的主要原因。讓我們一起了解破產的後果吧。</vt:lpstr>
      <vt:lpstr>借貸的代價和考慮因素 </vt:lpstr>
      <vt:lpstr>活動四  沒錢怎麼辦？</vt:lpstr>
      <vt:lpstr>活動四  沒錢怎麼辦？</vt:lpstr>
      <vt:lpstr>PowerPoint 簡報</vt:lpstr>
      <vt:lpstr>想一想  借貸的代價 </vt:lpstr>
      <vt:lpstr>PowerPoint 簡報</vt:lpstr>
      <vt:lpstr>信用卡透支的雪球效應 </vt:lpstr>
      <vt:lpstr>信用卡消費簽賬和現金透支的分別</vt:lpstr>
      <vt:lpstr>活動五  信用卡透支利率大揭露</vt:lpstr>
      <vt:lpstr>PowerPoint 簡報</vt:lpstr>
      <vt:lpstr>延伸活動   </vt:lpstr>
      <vt:lpstr>PowerPoint 簡報</vt:lpstr>
      <vt:lpstr>PowerPoint 簡報</vt:lpstr>
      <vt:lpstr>反思過度消費　實踐簡樸生活  </vt:lpstr>
      <vt:lpstr>活動六  用得其所？</vt:lpstr>
      <vt:lpstr>PowerPoint 簡報</vt:lpstr>
      <vt:lpstr>PowerPoint 簡報</vt:lpstr>
      <vt:lpstr>PowerPoint 簡報</vt:lpstr>
      <vt:lpstr>PowerPoint 簡報</vt:lpstr>
      <vt:lpstr>PowerPoint 簡報</vt:lpstr>
    </vt:vector>
  </TitlesOfParts>
  <Company>EDB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資源運用與明智消費</dc:title>
  <dc:creator>CHAN, Ka-po Serena</dc:creator>
  <cp:lastModifiedBy>EDB</cp:lastModifiedBy>
  <cp:revision>541</cp:revision>
  <cp:lastPrinted>2020-06-16T09:21:57Z</cp:lastPrinted>
  <dcterms:created xsi:type="dcterms:W3CDTF">2020-06-01T07:21:44Z</dcterms:created>
  <dcterms:modified xsi:type="dcterms:W3CDTF">2020-07-29T06:53:00Z</dcterms:modified>
</cp:coreProperties>
</file>