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489" r:id="rId2"/>
    <p:sldId id="490" r:id="rId3"/>
    <p:sldId id="491" r:id="rId4"/>
    <p:sldId id="350" r:id="rId5"/>
    <p:sldId id="336" r:id="rId6"/>
    <p:sldId id="337" r:id="rId7"/>
    <p:sldId id="338" r:id="rId8"/>
    <p:sldId id="339" r:id="rId9"/>
    <p:sldId id="340" r:id="rId10"/>
    <p:sldId id="341" r:id="rId11"/>
    <p:sldId id="500" r:id="rId12"/>
    <p:sldId id="493" r:id="rId13"/>
    <p:sldId id="404" r:id="rId14"/>
    <p:sldId id="405" r:id="rId15"/>
    <p:sldId id="406" r:id="rId16"/>
    <p:sldId id="471" r:id="rId17"/>
    <p:sldId id="469" r:id="rId18"/>
    <p:sldId id="470" r:id="rId19"/>
    <p:sldId id="488" r:id="rId20"/>
    <p:sldId id="352" r:id="rId21"/>
    <p:sldId id="344" r:id="rId22"/>
    <p:sldId id="345" r:id="rId23"/>
    <p:sldId id="346" r:id="rId24"/>
    <p:sldId id="351" r:id="rId25"/>
    <p:sldId id="410" r:id="rId26"/>
    <p:sldId id="347" r:id="rId27"/>
    <p:sldId id="373" r:id="rId28"/>
    <p:sldId id="498" r:id="rId29"/>
    <p:sldId id="492" r:id="rId30"/>
    <p:sldId id="499" r:id="rId31"/>
    <p:sldId id="494" r:id="rId32"/>
    <p:sldId id="495" r:id="rId33"/>
    <p:sldId id="496" r:id="rId34"/>
    <p:sldId id="378" r:id="rId3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G, Kam-fung Grace" initials="WKG" lastIdx="5" clrIdx="0"/>
  <p:cmAuthor id="2" name="CHAN, Ka-po Serena" initials="CKS" lastIdx="8" clrIdx="1">
    <p:extLst>
      <p:ext uri="{19B8F6BF-5375-455C-9EA6-DF929625EA0E}">
        <p15:presenceInfo xmlns:p15="http://schemas.microsoft.com/office/powerpoint/2012/main" userId="S-1-5-21-2637006528-1015924553-1750768987-36397" providerId="AD"/>
      </p:ext>
    </p:extLst>
  </p:cmAuthor>
  <p:cmAuthor id="3" name="CHAN, Hong" initials="CH" lastIdx="0" clrIdx="2">
    <p:extLst>
      <p:ext uri="{19B8F6BF-5375-455C-9EA6-DF929625EA0E}">
        <p15:presenceInfo xmlns:p15="http://schemas.microsoft.com/office/powerpoint/2012/main" userId="S-1-5-21-2637006528-1015924553-1750768987-33330" providerId="AD"/>
      </p:ext>
    </p:extLst>
  </p:cmAuthor>
  <p:cmAuthor id="4" name="CHAN, Kar-yee Grace" initials="CKG" lastIdx="23" clrIdx="3">
    <p:extLst>
      <p:ext uri="{19B8F6BF-5375-455C-9EA6-DF929625EA0E}">
        <p15:presenceInfo xmlns:p15="http://schemas.microsoft.com/office/powerpoint/2012/main" userId="S-1-5-21-2637006528-1015924553-1750768987-44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00"/>
    <a:srgbClr val="996633"/>
    <a:srgbClr val="FF9900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4987" autoAdjust="0"/>
  </p:normalViewPr>
  <p:slideViewPr>
    <p:cSldViewPr snapToGrid="0">
      <p:cViewPr varScale="1">
        <p:scale>
          <a:sx n="70" d="100"/>
          <a:sy n="70" d="100"/>
        </p:scale>
        <p:origin x="17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notesViewPr>
    <p:cSldViewPr snapToGrid="0">
      <p:cViewPr varScale="1">
        <p:scale>
          <a:sx n="46" d="100"/>
          <a:sy n="46" d="100"/>
        </p:scale>
        <p:origin x="27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BA629-A49B-49D7-BC4A-ABEF5F7E4820}">
      <dgm:prSet phldrT="[Text]"/>
      <dgm:spPr/>
      <dgm:t>
        <a:bodyPr/>
        <a:lstStyle/>
        <a:p>
          <a:r>
            <a:rPr lang="zh-TW" altLang="en-US" b="1" dirty="0"/>
            <a:t>金錢的各種用途</a:t>
          </a:r>
          <a:endParaRPr lang="en-US" dirty="0"/>
        </a:p>
      </dgm:t>
    </dgm:pt>
    <dgm:pt modelId="{B5C41862-5582-4708-B8E6-490A3FEE31CE}" type="parTrans" cxnId="{2BAED646-2ADB-491F-8612-D0789396593A}">
      <dgm:prSet/>
      <dgm:spPr/>
      <dgm:t>
        <a:bodyPr/>
        <a:lstStyle/>
        <a:p>
          <a:endParaRPr lang="en-US"/>
        </a:p>
      </dgm:t>
    </dgm:pt>
    <dgm:pt modelId="{1E52DB7C-1A61-4170-8C8D-7CCA6B60BB38}" type="sibTrans" cxnId="{2BAED646-2ADB-491F-8612-D0789396593A}">
      <dgm:prSet/>
      <dgm:spPr/>
      <dgm:t>
        <a:bodyPr/>
        <a:lstStyle/>
        <a:p>
          <a:endParaRPr lang="en-US"/>
        </a:p>
      </dgm:t>
    </dgm:pt>
    <dgm:pt modelId="{0A318C29-BF3B-451A-A6C2-F98B345F9CAA}">
      <dgm:prSet/>
      <dgm:spPr/>
      <dgm:t>
        <a:bodyPr/>
        <a:lstStyle/>
        <a:p>
          <a:r>
            <a:rPr lang="zh-TW" altLang="en-US" b="1" dirty="0"/>
            <a:t>儲蓄的重要性 </a:t>
          </a:r>
          <a:endParaRPr lang="en-US" altLang="zh-TW" b="1" dirty="0"/>
        </a:p>
      </dgm:t>
    </dgm:pt>
    <dgm:pt modelId="{6AEAA32C-BDE1-4709-9C1B-0711D143CA86}" type="parTrans" cxnId="{E599C3BD-B2EB-4D17-AF8C-303290265C13}">
      <dgm:prSet/>
      <dgm:spPr/>
      <dgm:t>
        <a:bodyPr/>
        <a:lstStyle/>
        <a:p>
          <a:endParaRPr lang="en-US"/>
        </a:p>
      </dgm:t>
    </dgm:pt>
    <dgm:pt modelId="{5B106E5E-0AC3-4E33-B57B-AE10DDF9857D}" type="sibTrans" cxnId="{E599C3BD-B2EB-4D17-AF8C-303290265C13}">
      <dgm:prSet/>
      <dgm:spPr/>
      <dgm:t>
        <a:bodyPr/>
        <a:lstStyle/>
        <a:p>
          <a:endParaRPr lang="en-US"/>
        </a:p>
      </dgm:t>
    </dgm:pt>
    <dgm:pt modelId="{3B660AFF-9099-4E3A-9EAD-525B154A21FB}">
      <dgm:prSet/>
      <dgm:spPr/>
      <dgm:t>
        <a:bodyPr/>
        <a:lstStyle/>
        <a:p>
          <a:r>
            <a:rPr lang="zh-TW" altLang="en-US" b="1" dirty="0"/>
            <a:t>如何進行個人財務預算</a:t>
          </a:r>
          <a:endParaRPr lang="en-US" altLang="zh-TW" b="1" dirty="0"/>
        </a:p>
      </dgm:t>
    </dgm:pt>
    <dgm:pt modelId="{DBE053C9-0C45-47FC-8F13-A8498FC88A59}" type="parTrans" cxnId="{5223D588-9BA3-4F2C-8541-574A7E665615}">
      <dgm:prSet/>
      <dgm:spPr/>
      <dgm:t>
        <a:bodyPr/>
        <a:lstStyle/>
        <a:p>
          <a:endParaRPr lang="en-US"/>
        </a:p>
      </dgm:t>
    </dgm:pt>
    <dgm:pt modelId="{E6A7A9A1-D480-4EFE-AFF8-047EA5B37998}" type="sibTrans" cxnId="{5223D588-9BA3-4F2C-8541-574A7E665615}">
      <dgm:prSet/>
      <dgm:spPr/>
      <dgm:t>
        <a:bodyPr/>
        <a:lstStyle/>
        <a:p>
          <a:endParaRPr lang="en-US"/>
        </a:p>
      </dgm:t>
    </dgm:pt>
    <dgm:pt modelId="{296955D4-CD14-4C88-BCFC-2D9BAB41A521}">
      <dgm:prSet/>
      <dgm:spPr/>
      <dgm:t>
        <a:bodyPr/>
        <a:lstStyle/>
        <a:p>
          <a:r>
            <a:rPr lang="zh-TW" altLang="en-US" b="1" dirty="0"/>
            <a:t>人生不同階段的財務需要</a:t>
          </a:r>
        </a:p>
      </dgm:t>
    </dgm:pt>
    <dgm:pt modelId="{9C923795-341D-4215-B413-AF4EE2035BCC}" type="parTrans" cxnId="{2AEF2840-BE25-4204-9CE0-C4FE8A38705E}">
      <dgm:prSet/>
      <dgm:spPr/>
      <dgm:t>
        <a:bodyPr/>
        <a:lstStyle/>
        <a:p>
          <a:endParaRPr lang="en-US"/>
        </a:p>
      </dgm:t>
    </dgm:pt>
    <dgm:pt modelId="{623B6DCC-0A14-4B30-B0C4-579A7AEBBAEA}" type="sibTrans" cxnId="{2AEF2840-BE25-4204-9CE0-C4FE8A38705E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4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</dgm:pt>
    <dgm:pt modelId="{185A0215-9B86-4C19-B70E-05B5C12A2518}" type="pres">
      <dgm:prSet presAssocID="{E266ACBF-912F-41A9-99FD-B361F068FAC1}" presName="extraNode" presStyleLbl="node1" presStyleIdx="0" presStyleCnt="4"/>
      <dgm:spPr/>
    </dgm:pt>
    <dgm:pt modelId="{4C3773CA-BF66-47F3-8727-AB12F104DC8C}" type="pres">
      <dgm:prSet presAssocID="{E266ACBF-912F-41A9-99FD-B361F068FAC1}" presName="dstNode" presStyleLbl="node1" presStyleIdx="0" presStyleCnt="4"/>
      <dgm:spPr/>
    </dgm:pt>
    <dgm:pt modelId="{813EF155-CA73-481D-A0E2-7FDECFB1412E}" type="pres">
      <dgm:prSet presAssocID="{A4CBA629-A49B-49D7-BC4A-ABEF5F7E4820}" presName="text_1" presStyleLbl="node1" presStyleIdx="0" presStyleCnt="4">
        <dgm:presLayoutVars>
          <dgm:bulletEnabled val="1"/>
        </dgm:presLayoutVars>
      </dgm:prSet>
      <dgm:spPr/>
    </dgm:pt>
    <dgm:pt modelId="{7FDB9C0C-05B7-4ED6-9029-5F7398F9B5F9}" type="pres">
      <dgm:prSet presAssocID="{A4CBA629-A49B-49D7-BC4A-ABEF5F7E4820}" presName="accent_1" presStyleCnt="0"/>
      <dgm:spPr/>
    </dgm:pt>
    <dgm:pt modelId="{E2448376-E0E2-47D9-9D3E-7F6BFD5B08E6}" type="pres">
      <dgm:prSet presAssocID="{A4CBA629-A49B-49D7-BC4A-ABEF5F7E4820}" presName="accentRepeatNode" presStyleLbl="solidFgAcc1" presStyleIdx="0" presStyleCnt="4"/>
      <dgm:spPr/>
    </dgm:pt>
    <dgm:pt modelId="{6FB7B4E6-D79D-4BCB-AEA8-FAF9552FCED9}" type="pres">
      <dgm:prSet presAssocID="{0A318C29-BF3B-451A-A6C2-F98B345F9CAA}" presName="text_2" presStyleLbl="node1" presStyleIdx="1" presStyleCnt="4">
        <dgm:presLayoutVars>
          <dgm:bulletEnabled val="1"/>
        </dgm:presLayoutVars>
      </dgm:prSet>
      <dgm:spPr/>
    </dgm:pt>
    <dgm:pt modelId="{EB645D50-14EC-4345-9A62-C24DA00B41FC}" type="pres">
      <dgm:prSet presAssocID="{0A318C29-BF3B-451A-A6C2-F98B345F9CAA}" presName="accent_2" presStyleCnt="0"/>
      <dgm:spPr/>
    </dgm:pt>
    <dgm:pt modelId="{400F81CA-AD15-4C52-BD87-05AF4FFA42D4}" type="pres">
      <dgm:prSet presAssocID="{0A318C29-BF3B-451A-A6C2-F98B345F9CAA}" presName="accentRepeatNode" presStyleLbl="solidFgAcc1" presStyleIdx="1" presStyleCnt="4"/>
      <dgm:spPr/>
    </dgm:pt>
    <dgm:pt modelId="{9A570054-96FF-4788-8E10-989921085675}" type="pres">
      <dgm:prSet presAssocID="{3B660AFF-9099-4E3A-9EAD-525B154A21FB}" presName="text_3" presStyleLbl="node1" presStyleIdx="2" presStyleCnt="4">
        <dgm:presLayoutVars>
          <dgm:bulletEnabled val="1"/>
        </dgm:presLayoutVars>
      </dgm:prSet>
      <dgm:spPr/>
    </dgm:pt>
    <dgm:pt modelId="{D033044A-F049-4F79-8D6E-7DC2E5A4D0C8}" type="pres">
      <dgm:prSet presAssocID="{3B660AFF-9099-4E3A-9EAD-525B154A21FB}" presName="accent_3" presStyleCnt="0"/>
      <dgm:spPr/>
    </dgm:pt>
    <dgm:pt modelId="{6DF8D597-F058-4641-B247-3191500D1644}" type="pres">
      <dgm:prSet presAssocID="{3B660AFF-9099-4E3A-9EAD-525B154A21FB}" presName="accentRepeatNode" presStyleLbl="solidFgAcc1" presStyleIdx="2" presStyleCnt="4"/>
      <dgm:spPr/>
    </dgm:pt>
    <dgm:pt modelId="{5D7BBC5C-0C7F-419C-A33E-D0BF7336DC74}" type="pres">
      <dgm:prSet presAssocID="{296955D4-CD14-4C88-BCFC-2D9BAB41A521}" presName="text_4" presStyleLbl="node1" presStyleIdx="3" presStyleCnt="4">
        <dgm:presLayoutVars>
          <dgm:bulletEnabled val="1"/>
        </dgm:presLayoutVars>
      </dgm:prSet>
      <dgm:spPr/>
    </dgm:pt>
    <dgm:pt modelId="{AB440796-D978-47AA-8365-5CC9961991F1}" type="pres">
      <dgm:prSet presAssocID="{296955D4-CD14-4C88-BCFC-2D9BAB41A521}" presName="accent_4" presStyleCnt="0"/>
      <dgm:spPr/>
    </dgm:pt>
    <dgm:pt modelId="{33FBEEFC-6383-4508-82BC-B21BC9A76FD7}" type="pres">
      <dgm:prSet presAssocID="{296955D4-CD14-4C88-BCFC-2D9BAB41A521}" presName="accentRepeatNode" presStyleLbl="solidFgAcc1" presStyleIdx="3" presStyleCnt="4"/>
      <dgm:spPr/>
    </dgm:pt>
  </dgm:ptLst>
  <dgm:cxnLst>
    <dgm:cxn modelId="{2AEF2840-BE25-4204-9CE0-C4FE8A38705E}" srcId="{E266ACBF-912F-41A9-99FD-B361F068FAC1}" destId="{296955D4-CD14-4C88-BCFC-2D9BAB41A521}" srcOrd="3" destOrd="0" parTransId="{9C923795-341D-4215-B413-AF4EE2035BCC}" sibTransId="{623B6DCC-0A14-4B30-B0C4-579A7AEBBAEA}"/>
    <dgm:cxn modelId="{2BAED646-2ADB-491F-8612-D0789396593A}" srcId="{E266ACBF-912F-41A9-99FD-B361F068FAC1}" destId="{A4CBA629-A49B-49D7-BC4A-ABEF5F7E4820}" srcOrd="0" destOrd="0" parTransId="{B5C41862-5582-4708-B8E6-490A3FEE31CE}" sibTransId="{1E52DB7C-1A61-4170-8C8D-7CCA6B60BB38}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0DDEF67A-6A11-49EE-B924-46645CBE02D9}" type="presOf" srcId="{0A318C29-BF3B-451A-A6C2-F98B345F9CAA}" destId="{6FB7B4E6-D79D-4BCB-AEA8-FAF9552FCED9}" srcOrd="0" destOrd="0" presId="urn:microsoft.com/office/officeart/2008/layout/VerticalCurvedList"/>
    <dgm:cxn modelId="{5223D588-9BA3-4F2C-8541-574A7E665615}" srcId="{E266ACBF-912F-41A9-99FD-B361F068FAC1}" destId="{3B660AFF-9099-4E3A-9EAD-525B154A21FB}" srcOrd="2" destOrd="0" parTransId="{DBE053C9-0C45-47FC-8F13-A8498FC88A59}" sibTransId="{E6A7A9A1-D480-4EFE-AFF8-047EA5B37998}"/>
    <dgm:cxn modelId="{66633DB4-A5E1-42C4-B4A4-0DD1EAA4D986}" type="presOf" srcId="{296955D4-CD14-4C88-BCFC-2D9BAB41A521}" destId="{5D7BBC5C-0C7F-419C-A33E-D0BF7336DC74}" srcOrd="0" destOrd="0" presId="urn:microsoft.com/office/officeart/2008/layout/VerticalCurvedList"/>
    <dgm:cxn modelId="{E599C3BD-B2EB-4D17-AF8C-303290265C13}" srcId="{E266ACBF-912F-41A9-99FD-B361F068FAC1}" destId="{0A318C29-BF3B-451A-A6C2-F98B345F9CAA}" srcOrd="1" destOrd="0" parTransId="{6AEAA32C-BDE1-4709-9C1B-0711D143CA86}" sibTransId="{5B106E5E-0AC3-4E33-B57B-AE10DDF9857D}"/>
    <dgm:cxn modelId="{FDCE94C0-807D-42D8-9B60-92C188BEF2CC}" type="presOf" srcId="{1E52DB7C-1A61-4170-8C8D-7CCA6B60BB38}" destId="{6BB83960-5F82-4E89-A819-AEB0B9C12D28}" srcOrd="0" destOrd="0" presId="urn:microsoft.com/office/officeart/2008/layout/VerticalCurvedList"/>
    <dgm:cxn modelId="{A8EBC4E1-5828-4606-8BAA-63596F667844}" type="presOf" srcId="{3B660AFF-9099-4E3A-9EAD-525B154A21FB}" destId="{9A570054-96FF-4788-8E10-989921085675}" srcOrd="0" destOrd="0" presId="urn:microsoft.com/office/officeart/2008/layout/VerticalCurvedList"/>
    <dgm:cxn modelId="{4596E2E2-AEE4-44F6-9E6D-7E6C0B546773}" type="presOf" srcId="{A4CBA629-A49B-49D7-BC4A-ABEF5F7E4820}" destId="{813EF155-CA73-481D-A0E2-7FDECFB1412E}" srcOrd="0" destOrd="0" presId="urn:microsoft.com/office/officeart/2008/layout/VerticalCurvedList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4176D179-9EA7-46AA-8257-EF210D2CF6BB}" type="presParOf" srcId="{4161BE89-7263-46E0-B27B-C0BAF080DDE4}" destId="{813EF155-CA73-481D-A0E2-7FDECFB1412E}" srcOrd="1" destOrd="0" presId="urn:microsoft.com/office/officeart/2008/layout/VerticalCurvedList"/>
    <dgm:cxn modelId="{3496B2A0-1DA0-4A26-B195-8E9C61603237}" type="presParOf" srcId="{4161BE89-7263-46E0-B27B-C0BAF080DDE4}" destId="{7FDB9C0C-05B7-4ED6-9029-5F7398F9B5F9}" srcOrd="2" destOrd="0" presId="urn:microsoft.com/office/officeart/2008/layout/VerticalCurvedList"/>
    <dgm:cxn modelId="{DC164224-20CE-4FC5-BC12-F35064EA930A}" type="presParOf" srcId="{7FDB9C0C-05B7-4ED6-9029-5F7398F9B5F9}" destId="{E2448376-E0E2-47D9-9D3E-7F6BFD5B08E6}" srcOrd="0" destOrd="0" presId="urn:microsoft.com/office/officeart/2008/layout/VerticalCurvedList"/>
    <dgm:cxn modelId="{10E844E9-1C85-4F38-9546-E3C5CFBBF5DA}" type="presParOf" srcId="{4161BE89-7263-46E0-B27B-C0BAF080DDE4}" destId="{6FB7B4E6-D79D-4BCB-AEA8-FAF9552FCED9}" srcOrd="3" destOrd="0" presId="urn:microsoft.com/office/officeart/2008/layout/VerticalCurvedList"/>
    <dgm:cxn modelId="{720B208D-D07E-4C21-9D24-982695708C77}" type="presParOf" srcId="{4161BE89-7263-46E0-B27B-C0BAF080DDE4}" destId="{EB645D50-14EC-4345-9A62-C24DA00B41FC}" srcOrd="4" destOrd="0" presId="urn:microsoft.com/office/officeart/2008/layout/VerticalCurvedList"/>
    <dgm:cxn modelId="{865692D2-C5D6-4F94-BA52-83940A85A9A6}" type="presParOf" srcId="{EB645D50-14EC-4345-9A62-C24DA00B41FC}" destId="{400F81CA-AD15-4C52-BD87-05AF4FFA42D4}" srcOrd="0" destOrd="0" presId="urn:microsoft.com/office/officeart/2008/layout/VerticalCurvedList"/>
    <dgm:cxn modelId="{D24D7EAE-64AC-442A-9A1A-EC3F76AA0276}" type="presParOf" srcId="{4161BE89-7263-46E0-B27B-C0BAF080DDE4}" destId="{9A570054-96FF-4788-8E10-989921085675}" srcOrd="5" destOrd="0" presId="urn:microsoft.com/office/officeart/2008/layout/VerticalCurvedList"/>
    <dgm:cxn modelId="{035E76BD-CD00-43DC-B5CE-85822034EB2E}" type="presParOf" srcId="{4161BE89-7263-46E0-B27B-C0BAF080DDE4}" destId="{D033044A-F049-4F79-8D6E-7DC2E5A4D0C8}" srcOrd="6" destOrd="0" presId="urn:microsoft.com/office/officeart/2008/layout/VerticalCurvedList"/>
    <dgm:cxn modelId="{049729BD-D8A5-4D36-A81E-861F3DC7AE27}" type="presParOf" srcId="{D033044A-F049-4F79-8D6E-7DC2E5A4D0C8}" destId="{6DF8D597-F058-4641-B247-3191500D1644}" srcOrd="0" destOrd="0" presId="urn:microsoft.com/office/officeart/2008/layout/VerticalCurvedList"/>
    <dgm:cxn modelId="{E968D0FF-2601-4889-8EAB-8803CC1712F4}" type="presParOf" srcId="{4161BE89-7263-46E0-B27B-C0BAF080DDE4}" destId="{5D7BBC5C-0C7F-419C-A33E-D0BF7336DC74}" srcOrd="7" destOrd="0" presId="urn:microsoft.com/office/officeart/2008/layout/VerticalCurvedList"/>
    <dgm:cxn modelId="{CF0D54BE-82FB-4302-88AB-6F1F3207566A}" type="presParOf" srcId="{4161BE89-7263-46E0-B27B-C0BAF080DDE4}" destId="{AB440796-D978-47AA-8365-5CC9961991F1}" srcOrd="8" destOrd="0" presId="urn:microsoft.com/office/officeart/2008/layout/VerticalCurvedList"/>
    <dgm:cxn modelId="{60839B48-DA2F-4549-83CA-081C6BC65378}" type="presParOf" srcId="{AB440796-D978-47AA-8365-5CC9961991F1}" destId="{33FBEEFC-6383-4508-82BC-B21BC9A76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540EDE2-3BEB-4B02-9CF0-7B4468F5656D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信用卡是甚麼</a:t>
          </a:r>
          <a:r>
            <a:rPr lang="en-US" altLang="zh-TW" b="1" dirty="0">
              <a:solidFill>
                <a:schemeClr val="bg1"/>
              </a:solidFill>
            </a:rPr>
            <a:t>?</a:t>
          </a:r>
        </a:p>
      </dgm:t>
    </dgm:pt>
    <dgm:pt modelId="{9C199AF0-42DF-47B0-849D-EC7A22FD2B84}" type="parTrans" cxnId="{7FBBB9FA-9A72-45CD-B67D-C6B5BABC6556}">
      <dgm:prSet/>
      <dgm:spPr/>
      <dgm:t>
        <a:bodyPr/>
        <a:lstStyle/>
        <a:p>
          <a:endParaRPr lang="en-US"/>
        </a:p>
      </dgm:t>
    </dgm:pt>
    <dgm:pt modelId="{B79F89EE-F49A-42C2-92DB-BC879396BDC8}" type="sibTrans" cxnId="{7FBBB9FA-9A72-45CD-B67D-C6B5BABC6556}">
      <dgm:prSet/>
      <dgm:spPr/>
      <dgm:t>
        <a:bodyPr/>
        <a:lstStyle/>
        <a:p>
          <a:endParaRPr lang="en-US"/>
        </a:p>
      </dgm:t>
    </dgm:pt>
    <dgm:pt modelId="{A973015E-C331-4E1A-B92B-9E0C02E96545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信用卡透支的雪球效應</a:t>
          </a:r>
        </a:p>
      </dgm:t>
    </dgm:pt>
    <dgm:pt modelId="{536A1843-0E06-45AD-B929-3058619FD135}" type="parTrans" cxnId="{C9E0346D-670B-40B6-86B3-939FDE42F740}">
      <dgm:prSet/>
      <dgm:spPr/>
      <dgm:t>
        <a:bodyPr/>
        <a:lstStyle/>
        <a:p>
          <a:endParaRPr lang="en-US"/>
        </a:p>
      </dgm:t>
    </dgm:pt>
    <dgm:pt modelId="{75F1A909-43C8-4C1D-96E0-ABFF6E3B803A}" type="sibTrans" cxnId="{C9E0346D-670B-40B6-86B3-939FDE42F740}">
      <dgm:prSet/>
      <dgm:spPr/>
      <dgm:t>
        <a:bodyPr/>
        <a:lstStyle/>
        <a:p>
          <a:endParaRPr lang="en-US"/>
        </a:p>
      </dgm:t>
    </dgm:pt>
    <dgm:pt modelId="{4F198A77-8F0B-45A8-81DF-9159A3C08E3D}">
      <dgm:prSet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借貸</a:t>
          </a:r>
          <a:r>
            <a:rPr lang="zh-TW" altLang="en-US" b="1" dirty="0">
              <a:solidFill>
                <a:schemeClr val="bg1"/>
              </a:solidFill>
            </a:rPr>
            <a:t>的代價和考慮因素</a:t>
          </a:r>
          <a:endParaRPr lang="en-US" altLang="zh-TW" b="1" dirty="0">
            <a:solidFill>
              <a:schemeClr val="bg1"/>
            </a:solidFill>
          </a:endParaRPr>
        </a:p>
      </dgm:t>
    </dgm:pt>
    <dgm:pt modelId="{D09BD522-8FA5-4DF0-9790-2E25DB1E9372}" type="parTrans" cxnId="{0BACC721-4B7D-468E-8797-F92285912621}">
      <dgm:prSet/>
      <dgm:spPr/>
      <dgm:t>
        <a:bodyPr/>
        <a:lstStyle/>
        <a:p>
          <a:endParaRPr lang="en-US"/>
        </a:p>
      </dgm:t>
    </dgm:pt>
    <dgm:pt modelId="{C620BE74-776B-44C7-9001-B845AD716189}" type="sibTrans" cxnId="{0BACC721-4B7D-468E-8797-F92285912621}">
      <dgm:prSet/>
      <dgm:spPr/>
      <dgm:t>
        <a:bodyPr/>
        <a:lstStyle/>
        <a:p>
          <a:endParaRPr lang="en-US"/>
        </a:p>
      </dgm:t>
    </dgm:pt>
    <dgm:pt modelId="{F32620FD-F56C-4A5C-837B-3960A2EB9E41}">
      <dgm:prSet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反思過度消費　實踐簡樸生活</a:t>
          </a:r>
          <a:endParaRPr lang="zh-TW" altLang="en-US" b="1" dirty="0">
            <a:solidFill>
              <a:schemeClr val="bg1"/>
            </a:solidFill>
          </a:endParaRPr>
        </a:p>
      </dgm:t>
    </dgm:pt>
    <dgm:pt modelId="{F3A34C87-B8C3-4B04-9093-CE2098C96730}" type="parTrans" cxnId="{1400B45F-D61E-4164-A365-B0619F8F2E3E}">
      <dgm:prSet/>
      <dgm:spPr/>
      <dgm:t>
        <a:bodyPr/>
        <a:lstStyle/>
        <a:p>
          <a:endParaRPr lang="en-US"/>
        </a:p>
      </dgm:t>
    </dgm:pt>
    <dgm:pt modelId="{B3BFDA92-133B-4C34-A791-BED5C64A57B5}" type="sibTrans" cxnId="{1400B45F-D61E-4164-A365-B0619F8F2E3E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4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</dgm:pt>
    <dgm:pt modelId="{185A0215-9B86-4C19-B70E-05B5C12A2518}" type="pres">
      <dgm:prSet presAssocID="{E266ACBF-912F-41A9-99FD-B361F068FAC1}" presName="extraNode" presStyleLbl="node1" presStyleIdx="0" presStyleCnt="4"/>
      <dgm:spPr/>
    </dgm:pt>
    <dgm:pt modelId="{4C3773CA-BF66-47F3-8727-AB12F104DC8C}" type="pres">
      <dgm:prSet presAssocID="{E266ACBF-912F-41A9-99FD-B361F068FAC1}" presName="dstNode" presStyleLbl="node1" presStyleIdx="0" presStyleCnt="4"/>
      <dgm:spPr/>
    </dgm:pt>
    <dgm:pt modelId="{03C311D4-AB06-405A-84AF-5AC8431D89D7}" type="pres">
      <dgm:prSet presAssocID="{E540EDE2-3BEB-4B02-9CF0-7B4468F5656D}" presName="text_1" presStyleLbl="node1" presStyleIdx="0" presStyleCnt="4">
        <dgm:presLayoutVars>
          <dgm:bulletEnabled val="1"/>
        </dgm:presLayoutVars>
      </dgm:prSet>
      <dgm:spPr/>
    </dgm:pt>
    <dgm:pt modelId="{460EA7D1-F3E5-4E4C-A151-B170D6208146}" type="pres">
      <dgm:prSet presAssocID="{E540EDE2-3BEB-4B02-9CF0-7B4468F5656D}" presName="accent_1" presStyleCnt="0"/>
      <dgm:spPr/>
    </dgm:pt>
    <dgm:pt modelId="{4AC7CD36-64D5-40C6-89AD-705EA90679F0}" type="pres">
      <dgm:prSet presAssocID="{E540EDE2-3BEB-4B02-9CF0-7B4468F5656D}" presName="accentRepeatNode" presStyleLbl="solidFgAcc1" presStyleIdx="0" presStyleCnt="4"/>
      <dgm:spPr/>
    </dgm:pt>
    <dgm:pt modelId="{273F4814-AE63-45B7-83D7-325524AAC405}" type="pres">
      <dgm:prSet presAssocID="{4F198A77-8F0B-45A8-81DF-9159A3C08E3D}" presName="text_2" presStyleLbl="node1" presStyleIdx="1" presStyleCnt="4">
        <dgm:presLayoutVars>
          <dgm:bulletEnabled val="1"/>
        </dgm:presLayoutVars>
      </dgm:prSet>
      <dgm:spPr/>
    </dgm:pt>
    <dgm:pt modelId="{28710DF6-A805-4A82-A277-383980883422}" type="pres">
      <dgm:prSet presAssocID="{4F198A77-8F0B-45A8-81DF-9159A3C08E3D}" presName="accent_2" presStyleCnt="0"/>
      <dgm:spPr/>
    </dgm:pt>
    <dgm:pt modelId="{52EBF4B5-A1CF-43E5-B23D-21E5EEF4457A}" type="pres">
      <dgm:prSet presAssocID="{4F198A77-8F0B-45A8-81DF-9159A3C08E3D}" presName="accentRepeatNode" presStyleLbl="solidFgAcc1" presStyleIdx="1" presStyleCnt="4"/>
      <dgm:spPr/>
    </dgm:pt>
    <dgm:pt modelId="{099E9922-EB38-4467-B411-D27BC357DE73}" type="pres">
      <dgm:prSet presAssocID="{A973015E-C331-4E1A-B92B-9E0C02E96545}" presName="text_3" presStyleLbl="node1" presStyleIdx="2" presStyleCnt="4">
        <dgm:presLayoutVars>
          <dgm:bulletEnabled val="1"/>
        </dgm:presLayoutVars>
      </dgm:prSet>
      <dgm:spPr/>
    </dgm:pt>
    <dgm:pt modelId="{AA7ED6E1-0A70-4135-B1D0-95307F75C4EE}" type="pres">
      <dgm:prSet presAssocID="{A973015E-C331-4E1A-B92B-9E0C02E96545}" presName="accent_3" presStyleCnt="0"/>
      <dgm:spPr/>
    </dgm:pt>
    <dgm:pt modelId="{7B943542-7D87-4690-B51E-F4025D7FA977}" type="pres">
      <dgm:prSet presAssocID="{A973015E-C331-4E1A-B92B-9E0C02E96545}" presName="accentRepeatNode" presStyleLbl="solidFgAcc1" presStyleIdx="2" presStyleCnt="4"/>
      <dgm:spPr/>
    </dgm:pt>
    <dgm:pt modelId="{EC9CFABB-8624-427B-8D9E-975655247A95}" type="pres">
      <dgm:prSet presAssocID="{F32620FD-F56C-4A5C-837B-3960A2EB9E41}" presName="text_4" presStyleLbl="node1" presStyleIdx="3" presStyleCnt="4">
        <dgm:presLayoutVars>
          <dgm:bulletEnabled val="1"/>
        </dgm:presLayoutVars>
      </dgm:prSet>
      <dgm:spPr/>
    </dgm:pt>
    <dgm:pt modelId="{C1D26BA7-4EB0-49DC-AAE8-24C5819A5686}" type="pres">
      <dgm:prSet presAssocID="{F32620FD-F56C-4A5C-837B-3960A2EB9E41}" presName="accent_4" presStyleCnt="0"/>
      <dgm:spPr/>
    </dgm:pt>
    <dgm:pt modelId="{071E4F61-2DAC-4700-9A48-874DC3ECBD65}" type="pres">
      <dgm:prSet presAssocID="{F32620FD-F56C-4A5C-837B-3960A2EB9E41}" presName="accentRepeatNode" presStyleLbl="solidFgAcc1" presStyleIdx="3" presStyleCnt="4"/>
      <dgm:spPr/>
    </dgm:pt>
  </dgm:ptLst>
  <dgm:cxnLst>
    <dgm:cxn modelId="{0BACC721-4B7D-468E-8797-F92285912621}" srcId="{E266ACBF-912F-41A9-99FD-B361F068FAC1}" destId="{4F198A77-8F0B-45A8-81DF-9159A3C08E3D}" srcOrd="1" destOrd="0" parTransId="{D09BD522-8FA5-4DF0-9790-2E25DB1E9372}" sibTransId="{C620BE74-776B-44C7-9001-B845AD716189}"/>
    <dgm:cxn modelId="{EA73B62D-1A10-44CB-94BC-D8A546B4573F}" type="presOf" srcId="{A973015E-C331-4E1A-B92B-9E0C02E96545}" destId="{099E9922-EB38-4467-B411-D27BC357DE73}" srcOrd="0" destOrd="0" presId="urn:microsoft.com/office/officeart/2008/layout/VerticalCurvedList"/>
    <dgm:cxn modelId="{1400B45F-D61E-4164-A365-B0619F8F2E3E}" srcId="{E266ACBF-912F-41A9-99FD-B361F068FAC1}" destId="{F32620FD-F56C-4A5C-837B-3960A2EB9E41}" srcOrd="3" destOrd="0" parTransId="{F3A34C87-B8C3-4B04-9093-CE2098C96730}" sibTransId="{B3BFDA92-133B-4C34-A791-BED5C64A57B5}"/>
    <dgm:cxn modelId="{C9E0346D-670B-40B6-86B3-939FDE42F740}" srcId="{E266ACBF-912F-41A9-99FD-B361F068FAC1}" destId="{A973015E-C331-4E1A-B92B-9E0C02E96545}" srcOrd="2" destOrd="0" parTransId="{536A1843-0E06-45AD-B929-3058619FD135}" sibTransId="{75F1A909-43C8-4C1D-96E0-ABFF6E3B803A}"/>
    <dgm:cxn modelId="{C5D83D70-54F6-473F-B499-02FBB491A1D7}" type="presOf" srcId="{B79F89EE-F49A-42C2-92DB-BC879396BDC8}" destId="{6BB83960-5F82-4E89-A819-AEB0B9C12D28}" srcOrd="0" destOrd="0" presId="urn:microsoft.com/office/officeart/2008/layout/VerticalCurvedList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9BE1CC56-8601-4734-9D0D-93FED0701562}" type="presOf" srcId="{4F198A77-8F0B-45A8-81DF-9159A3C08E3D}" destId="{273F4814-AE63-45B7-83D7-325524AAC405}" srcOrd="0" destOrd="0" presId="urn:microsoft.com/office/officeart/2008/layout/VerticalCurvedList"/>
    <dgm:cxn modelId="{D43753C6-F26E-42B7-AF93-7C56ACE62784}" type="presOf" srcId="{F32620FD-F56C-4A5C-837B-3960A2EB9E41}" destId="{EC9CFABB-8624-427B-8D9E-975655247A95}" srcOrd="0" destOrd="0" presId="urn:microsoft.com/office/officeart/2008/layout/VerticalCurvedList"/>
    <dgm:cxn modelId="{D470C7EA-D20E-472F-9E3F-F571915850D0}" type="presOf" srcId="{E540EDE2-3BEB-4B02-9CF0-7B4468F5656D}" destId="{03C311D4-AB06-405A-84AF-5AC8431D89D7}" srcOrd="0" destOrd="0" presId="urn:microsoft.com/office/officeart/2008/layout/VerticalCurvedList"/>
    <dgm:cxn modelId="{7FBBB9FA-9A72-45CD-B67D-C6B5BABC6556}" srcId="{E266ACBF-912F-41A9-99FD-B361F068FAC1}" destId="{E540EDE2-3BEB-4B02-9CF0-7B4468F5656D}" srcOrd="0" destOrd="0" parTransId="{9C199AF0-42DF-47B0-849D-EC7A22FD2B84}" sibTransId="{B79F89EE-F49A-42C2-92DB-BC879396BDC8}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C503EA98-B956-4ACE-9C03-5EA6C3E61BC3}" type="presParOf" srcId="{4161BE89-7263-46E0-B27B-C0BAF080DDE4}" destId="{03C311D4-AB06-405A-84AF-5AC8431D89D7}" srcOrd="1" destOrd="0" presId="urn:microsoft.com/office/officeart/2008/layout/VerticalCurvedList"/>
    <dgm:cxn modelId="{7D7C1FC3-9134-4FB4-B69F-FDA418329FDF}" type="presParOf" srcId="{4161BE89-7263-46E0-B27B-C0BAF080DDE4}" destId="{460EA7D1-F3E5-4E4C-A151-B170D6208146}" srcOrd="2" destOrd="0" presId="urn:microsoft.com/office/officeart/2008/layout/VerticalCurvedList"/>
    <dgm:cxn modelId="{DF4E8A68-20D1-46E8-A499-60D580D6B839}" type="presParOf" srcId="{460EA7D1-F3E5-4E4C-A151-B170D6208146}" destId="{4AC7CD36-64D5-40C6-89AD-705EA90679F0}" srcOrd="0" destOrd="0" presId="urn:microsoft.com/office/officeart/2008/layout/VerticalCurvedList"/>
    <dgm:cxn modelId="{E451E9D4-7FCC-4BB6-84D3-F32BFAC7C72C}" type="presParOf" srcId="{4161BE89-7263-46E0-B27B-C0BAF080DDE4}" destId="{273F4814-AE63-45B7-83D7-325524AAC405}" srcOrd="3" destOrd="0" presId="urn:microsoft.com/office/officeart/2008/layout/VerticalCurvedList"/>
    <dgm:cxn modelId="{3D4694DC-5906-4C63-82B9-FEAD91A6F41F}" type="presParOf" srcId="{4161BE89-7263-46E0-B27B-C0BAF080DDE4}" destId="{28710DF6-A805-4A82-A277-383980883422}" srcOrd="4" destOrd="0" presId="urn:microsoft.com/office/officeart/2008/layout/VerticalCurvedList"/>
    <dgm:cxn modelId="{09B0F84B-70EE-434D-B030-6FFA26F59B95}" type="presParOf" srcId="{28710DF6-A805-4A82-A277-383980883422}" destId="{52EBF4B5-A1CF-43E5-B23D-21E5EEF4457A}" srcOrd="0" destOrd="0" presId="urn:microsoft.com/office/officeart/2008/layout/VerticalCurvedList"/>
    <dgm:cxn modelId="{4F0178A5-C62F-40F9-A9CB-3045B1B2D614}" type="presParOf" srcId="{4161BE89-7263-46E0-B27B-C0BAF080DDE4}" destId="{099E9922-EB38-4467-B411-D27BC357DE73}" srcOrd="5" destOrd="0" presId="urn:microsoft.com/office/officeart/2008/layout/VerticalCurvedList"/>
    <dgm:cxn modelId="{46073CAC-010E-4F4B-85FC-C4B4C179D903}" type="presParOf" srcId="{4161BE89-7263-46E0-B27B-C0BAF080DDE4}" destId="{AA7ED6E1-0A70-4135-B1D0-95307F75C4EE}" srcOrd="6" destOrd="0" presId="urn:microsoft.com/office/officeart/2008/layout/VerticalCurvedList"/>
    <dgm:cxn modelId="{72FCF742-578B-40EF-8A18-03EDF66CBC61}" type="presParOf" srcId="{AA7ED6E1-0A70-4135-B1D0-95307F75C4EE}" destId="{7B943542-7D87-4690-B51E-F4025D7FA977}" srcOrd="0" destOrd="0" presId="urn:microsoft.com/office/officeart/2008/layout/VerticalCurvedList"/>
    <dgm:cxn modelId="{AF364B58-8DB0-4ADD-B494-1B05CACDDA51}" type="presParOf" srcId="{4161BE89-7263-46E0-B27B-C0BAF080DDE4}" destId="{EC9CFABB-8624-427B-8D9E-975655247A95}" srcOrd="7" destOrd="0" presId="urn:microsoft.com/office/officeart/2008/layout/VerticalCurvedList"/>
    <dgm:cxn modelId="{4DA805A0-935F-4189-B709-5F03293E12E2}" type="presParOf" srcId="{4161BE89-7263-46E0-B27B-C0BAF080DDE4}" destId="{C1D26BA7-4EB0-49DC-AAE8-24C5819A5686}" srcOrd="8" destOrd="0" presId="urn:microsoft.com/office/officeart/2008/layout/VerticalCurvedList"/>
    <dgm:cxn modelId="{3F347840-0516-41F6-B00F-F77C368DA735}" type="presParOf" srcId="{C1D26BA7-4EB0-49DC-AAE8-24C5819A5686}" destId="{071E4F61-2DAC-4700-9A48-874DC3ECBD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BA629-A49B-49D7-BC4A-ABEF5F7E4820}">
      <dgm:prSet phldrT="[Text]"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金融機構所提供的理財服務</a:t>
          </a:r>
          <a:endParaRPr lang="en-US" dirty="0">
            <a:solidFill>
              <a:schemeClr val="bg1"/>
            </a:solidFill>
          </a:endParaRPr>
        </a:p>
      </dgm:t>
    </dgm:pt>
    <dgm:pt modelId="{B5C41862-5582-4708-B8E6-490A3FEE31CE}" type="parTrans" cxnId="{2BAED646-2ADB-491F-8612-D0789396593A}">
      <dgm:prSet/>
      <dgm:spPr/>
      <dgm:t>
        <a:bodyPr/>
        <a:lstStyle/>
        <a:p>
          <a:endParaRPr lang="en-US"/>
        </a:p>
      </dgm:t>
    </dgm:pt>
    <dgm:pt modelId="{1E52DB7C-1A61-4170-8C8D-7CCA6B60BB38}" type="sibTrans" cxnId="{2BAED646-2ADB-491F-8612-D0789396593A}">
      <dgm:prSet/>
      <dgm:spPr/>
      <dgm:t>
        <a:bodyPr/>
        <a:lstStyle/>
        <a:p>
          <a:endParaRPr lang="en-US"/>
        </a:p>
      </dgm:t>
    </dgm:pt>
    <dgm:pt modelId="{3557C6A4-70F1-40B9-88AB-00FD6FEFCA88}">
      <dgm:prSet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淺談投資與財富增值</a:t>
          </a:r>
          <a:endParaRPr lang="en-US" altLang="zh-TW" b="1" dirty="0">
            <a:solidFill>
              <a:schemeClr val="bg1"/>
            </a:solidFill>
          </a:endParaRPr>
        </a:p>
      </dgm:t>
    </dgm:pt>
    <dgm:pt modelId="{F937090B-15FD-41EF-B91B-42748F557968}" type="parTrans" cxnId="{017F312A-158A-4AD5-AE92-10D91BCC6966}">
      <dgm:prSet/>
      <dgm:spPr/>
      <dgm:t>
        <a:bodyPr/>
        <a:lstStyle/>
        <a:p>
          <a:endParaRPr lang="en-US"/>
        </a:p>
      </dgm:t>
    </dgm:pt>
    <dgm:pt modelId="{7C757E3F-05A8-4760-A272-EC9AD011EF00}" type="sibTrans" cxnId="{017F312A-158A-4AD5-AE92-10D91BCC6966}">
      <dgm:prSet/>
      <dgm:spPr/>
      <dgm:t>
        <a:bodyPr/>
        <a:lstStyle/>
        <a:p>
          <a:endParaRPr lang="en-US"/>
        </a:p>
      </dgm:t>
    </dgm:pt>
    <dgm:pt modelId="{F3FB1288-45F4-4017-8512-8901FC76EDD5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認識基本的投資工具 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股票和債券</a:t>
          </a:r>
          <a:r>
            <a:rPr lang="en-US" altLang="zh-TW" b="1" dirty="0">
              <a:solidFill>
                <a:schemeClr val="bg1"/>
              </a:solidFill>
            </a:rPr>
            <a:t>)</a:t>
          </a:r>
        </a:p>
      </dgm:t>
    </dgm:pt>
    <dgm:pt modelId="{66B46DBC-F8FE-42AF-8B7D-E577ACFBDE62}" type="parTrans" cxnId="{CC62B931-2E41-44A7-AFA9-180ECB863311}">
      <dgm:prSet/>
      <dgm:spPr/>
      <dgm:t>
        <a:bodyPr/>
        <a:lstStyle/>
        <a:p>
          <a:endParaRPr lang="en-US"/>
        </a:p>
      </dgm:t>
    </dgm:pt>
    <dgm:pt modelId="{7AC0188A-4200-4B3D-849A-163AAF11B20B}" type="sibTrans" cxnId="{CC62B931-2E41-44A7-AFA9-180ECB863311}">
      <dgm:prSet/>
      <dgm:spPr/>
      <dgm:t>
        <a:bodyPr/>
        <a:lstStyle/>
        <a:p>
          <a:endParaRPr lang="en-US"/>
        </a:p>
      </dgm:t>
    </dgm:pt>
    <dgm:pt modelId="{78E332C3-F8B9-4A37-9A4D-ED091E8B2E77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風險與回報</a:t>
          </a:r>
        </a:p>
      </dgm:t>
    </dgm:pt>
    <dgm:pt modelId="{A46A4D30-679C-4DA9-83B5-0C0299083773}" type="parTrans" cxnId="{E77013C3-B754-4E84-8130-B317AB8AE761}">
      <dgm:prSet/>
      <dgm:spPr/>
      <dgm:t>
        <a:bodyPr/>
        <a:lstStyle/>
        <a:p>
          <a:endParaRPr lang="en-US"/>
        </a:p>
      </dgm:t>
    </dgm:pt>
    <dgm:pt modelId="{9198B988-1F9B-4983-A143-BE9CA8132AA9}" type="sibTrans" cxnId="{E77013C3-B754-4E84-8130-B317AB8AE761}">
      <dgm:prSet/>
      <dgm:spPr/>
      <dgm:t>
        <a:bodyPr/>
        <a:lstStyle/>
        <a:p>
          <a:endParaRPr lang="en-US"/>
        </a:p>
      </dgm:t>
    </dgm:pt>
    <dgm:pt modelId="{A15CBAE0-B46F-40FF-B2D7-0480C7B2B7E4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投資者的責任與權利</a:t>
          </a:r>
        </a:p>
      </dgm:t>
    </dgm:pt>
    <dgm:pt modelId="{1AFAA6B0-6CDC-41D6-BD0B-B1E671D2B226}" type="parTrans" cxnId="{D66E0ADA-20E9-40B9-8511-EE541B6D4FD9}">
      <dgm:prSet/>
      <dgm:spPr/>
      <dgm:t>
        <a:bodyPr/>
        <a:lstStyle/>
        <a:p>
          <a:endParaRPr lang="zh-TW" altLang="en-US"/>
        </a:p>
      </dgm:t>
    </dgm:pt>
    <dgm:pt modelId="{093B54A1-2269-4225-BFF9-9A18BD67657C}" type="sibTrans" cxnId="{D66E0ADA-20E9-40B9-8511-EE541B6D4FD9}">
      <dgm:prSet/>
      <dgm:spPr/>
      <dgm:t>
        <a:bodyPr/>
        <a:lstStyle/>
        <a:p>
          <a:endParaRPr lang="zh-TW" alt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5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</dgm:pt>
    <dgm:pt modelId="{185A0215-9B86-4C19-B70E-05B5C12A2518}" type="pres">
      <dgm:prSet presAssocID="{E266ACBF-912F-41A9-99FD-B361F068FAC1}" presName="extraNode" presStyleLbl="node1" presStyleIdx="0" presStyleCnt="5"/>
      <dgm:spPr/>
    </dgm:pt>
    <dgm:pt modelId="{4C3773CA-BF66-47F3-8727-AB12F104DC8C}" type="pres">
      <dgm:prSet presAssocID="{E266ACBF-912F-41A9-99FD-B361F068FAC1}" presName="dstNode" presStyleLbl="node1" presStyleIdx="0" presStyleCnt="5"/>
      <dgm:spPr/>
    </dgm:pt>
    <dgm:pt modelId="{813EF155-CA73-481D-A0E2-7FDECFB1412E}" type="pres">
      <dgm:prSet presAssocID="{A4CBA629-A49B-49D7-BC4A-ABEF5F7E4820}" presName="text_1" presStyleLbl="node1" presStyleIdx="0" presStyleCnt="5">
        <dgm:presLayoutVars>
          <dgm:bulletEnabled val="1"/>
        </dgm:presLayoutVars>
      </dgm:prSet>
      <dgm:spPr/>
    </dgm:pt>
    <dgm:pt modelId="{7FDB9C0C-05B7-4ED6-9029-5F7398F9B5F9}" type="pres">
      <dgm:prSet presAssocID="{A4CBA629-A49B-49D7-BC4A-ABEF5F7E4820}" presName="accent_1" presStyleCnt="0"/>
      <dgm:spPr/>
    </dgm:pt>
    <dgm:pt modelId="{E2448376-E0E2-47D9-9D3E-7F6BFD5B08E6}" type="pres">
      <dgm:prSet presAssocID="{A4CBA629-A49B-49D7-BC4A-ABEF5F7E4820}" presName="accentRepeatNode" presStyleLbl="solidFgAcc1" presStyleIdx="0" presStyleCnt="5"/>
      <dgm:spPr/>
    </dgm:pt>
    <dgm:pt modelId="{63F0FD16-9835-4D46-87AD-0942C1998084}" type="pres">
      <dgm:prSet presAssocID="{3557C6A4-70F1-40B9-88AB-00FD6FEFCA88}" presName="text_2" presStyleLbl="node1" presStyleIdx="1" presStyleCnt="5">
        <dgm:presLayoutVars>
          <dgm:bulletEnabled val="1"/>
        </dgm:presLayoutVars>
      </dgm:prSet>
      <dgm:spPr/>
    </dgm:pt>
    <dgm:pt modelId="{75CD8A1E-7227-4C3C-A88B-C9AD5B60224E}" type="pres">
      <dgm:prSet presAssocID="{3557C6A4-70F1-40B9-88AB-00FD6FEFCA88}" presName="accent_2" presStyleCnt="0"/>
      <dgm:spPr/>
    </dgm:pt>
    <dgm:pt modelId="{C945224C-0D91-4802-B6BE-F2E8EE184F4A}" type="pres">
      <dgm:prSet presAssocID="{3557C6A4-70F1-40B9-88AB-00FD6FEFCA88}" presName="accentRepeatNode" presStyleLbl="solidFgAcc1" presStyleIdx="1" presStyleCnt="5"/>
      <dgm:spPr/>
    </dgm:pt>
    <dgm:pt modelId="{361D0BB2-C227-4425-8246-3D5F70E9B0C7}" type="pres">
      <dgm:prSet presAssocID="{F3FB1288-45F4-4017-8512-8901FC76EDD5}" presName="text_3" presStyleLbl="node1" presStyleIdx="2" presStyleCnt="5">
        <dgm:presLayoutVars>
          <dgm:bulletEnabled val="1"/>
        </dgm:presLayoutVars>
      </dgm:prSet>
      <dgm:spPr/>
    </dgm:pt>
    <dgm:pt modelId="{D8A4B309-28B6-420D-8955-AD49CDCA6763}" type="pres">
      <dgm:prSet presAssocID="{F3FB1288-45F4-4017-8512-8901FC76EDD5}" presName="accent_3" presStyleCnt="0"/>
      <dgm:spPr/>
    </dgm:pt>
    <dgm:pt modelId="{7CEB977A-73A1-4F59-9FA6-C283E7A12578}" type="pres">
      <dgm:prSet presAssocID="{F3FB1288-45F4-4017-8512-8901FC76EDD5}" presName="accentRepeatNode" presStyleLbl="solidFgAcc1" presStyleIdx="2" presStyleCnt="5"/>
      <dgm:spPr/>
    </dgm:pt>
    <dgm:pt modelId="{51DD5190-E9E6-4B9D-8AF3-6C6C71042DAB}" type="pres">
      <dgm:prSet presAssocID="{78E332C3-F8B9-4A37-9A4D-ED091E8B2E77}" presName="text_4" presStyleLbl="node1" presStyleIdx="3" presStyleCnt="5">
        <dgm:presLayoutVars>
          <dgm:bulletEnabled val="1"/>
        </dgm:presLayoutVars>
      </dgm:prSet>
      <dgm:spPr/>
    </dgm:pt>
    <dgm:pt modelId="{B58B760B-528D-4E53-853E-4838FAE10BFD}" type="pres">
      <dgm:prSet presAssocID="{78E332C3-F8B9-4A37-9A4D-ED091E8B2E77}" presName="accent_4" presStyleCnt="0"/>
      <dgm:spPr/>
    </dgm:pt>
    <dgm:pt modelId="{D5D82565-F887-445C-A06C-62A0259E199C}" type="pres">
      <dgm:prSet presAssocID="{78E332C3-F8B9-4A37-9A4D-ED091E8B2E77}" presName="accentRepeatNode" presStyleLbl="solidFgAcc1" presStyleIdx="3" presStyleCnt="5"/>
      <dgm:spPr/>
    </dgm:pt>
    <dgm:pt modelId="{E98DB84B-C3EA-4D65-8F8D-94CBAD0A326A}" type="pres">
      <dgm:prSet presAssocID="{A15CBAE0-B46F-40FF-B2D7-0480C7B2B7E4}" presName="text_5" presStyleLbl="node1" presStyleIdx="4" presStyleCnt="5">
        <dgm:presLayoutVars>
          <dgm:bulletEnabled val="1"/>
        </dgm:presLayoutVars>
      </dgm:prSet>
      <dgm:spPr/>
    </dgm:pt>
    <dgm:pt modelId="{448BA10A-AAB7-4F8C-9D5F-1D867D1D5542}" type="pres">
      <dgm:prSet presAssocID="{A15CBAE0-B46F-40FF-B2D7-0480C7B2B7E4}" presName="accent_5" presStyleCnt="0"/>
      <dgm:spPr/>
    </dgm:pt>
    <dgm:pt modelId="{2DEC455A-F993-45BD-BA2B-FCB08096C83D}" type="pres">
      <dgm:prSet presAssocID="{A15CBAE0-B46F-40FF-B2D7-0480C7B2B7E4}" presName="accentRepeatNode" presStyleLbl="solidFgAcc1" presStyleIdx="4" presStyleCnt="5"/>
      <dgm:spPr/>
    </dgm:pt>
  </dgm:ptLst>
  <dgm:cxnLst>
    <dgm:cxn modelId="{017F312A-158A-4AD5-AE92-10D91BCC6966}" srcId="{E266ACBF-912F-41A9-99FD-B361F068FAC1}" destId="{3557C6A4-70F1-40B9-88AB-00FD6FEFCA88}" srcOrd="1" destOrd="0" parTransId="{F937090B-15FD-41EF-B91B-42748F557968}" sibTransId="{7C757E3F-05A8-4760-A272-EC9AD011EF00}"/>
    <dgm:cxn modelId="{CC62B931-2E41-44A7-AFA9-180ECB863311}" srcId="{E266ACBF-912F-41A9-99FD-B361F068FAC1}" destId="{F3FB1288-45F4-4017-8512-8901FC76EDD5}" srcOrd="2" destOrd="0" parTransId="{66B46DBC-F8FE-42AF-8B7D-E577ACFBDE62}" sibTransId="{7AC0188A-4200-4B3D-849A-163AAF11B20B}"/>
    <dgm:cxn modelId="{2BAED646-2ADB-491F-8612-D0789396593A}" srcId="{E266ACBF-912F-41A9-99FD-B361F068FAC1}" destId="{A4CBA629-A49B-49D7-BC4A-ABEF5F7E4820}" srcOrd="0" destOrd="0" parTransId="{B5C41862-5582-4708-B8E6-490A3FEE31CE}" sibTransId="{1E52DB7C-1A61-4170-8C8D-7CCA6B60BB38}"/>
    <dgm:cxn modelId="{FAF82868-7986-4F8E-842A-101B72BE889E}" type="presOf" srcId="{3557C6A4-70F1-40B9-88AB-00FD6FEFCA88}" destId="{63F0FD16-9835-4D46-87AD-0942C1998084}" srcOrd="0" destOrd="0" presId="urn:microsoft.com/office/officeart/2008/layout/VerticalCurvedList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3A12C152-FD69-4416-9392-E4568752D4F6}" type="presOf" srcId="{F3FB1288-45F4-4017-8512-8901FC76EDD5}" destId="{361D0BB2-C227-4425-8246-3D5F70E9B0C7}" srcOrd="0" destOrd="0" presId="urn:microsoft.com/office/officeart/2008/layout/VerticalCurvedList"/>
    <dgm:cxn modelId="{FDCE94C0-807D-42D8-9B60-92C188BEF2CC}" type="presOf" srcId="{1E52DB7C-1A61-4170-8C8D-7CCA6B60BB38}" destId="{6BB83960-5F82-4E89-A819-AEB0B9C12D28}" srcOrd="0" destOrd="0" presId="urn:microsoft.com/office/officeart/2008/layout/VerticalCurvedList"/>
    <dgm:cxn modelId="{A71A4FC2-F7E4-4AA9-8057-814E2A043D29}" type="presOf" srcId="{78E332C3-F8B9-4A37-9A4D-ED091E8B2E77}" destId="{51DD5190-E9E6-4B9D-8AF3-6C6C71042DAB}" srcOrd="0" destOrd="0" presId="urn:microsoft.com/office/officeart/2008/layout/VerticalCurvedList"/>
    <dgm:cxn modelId="{E77013C3-B754-4E84-8130-B317AB8AE761}" srcId="{E266ACBF-912F-41A9-99FD-B361F068FAC1}" destId="{78E332C3-F8B9-4A37-9A4D-ED091E8B2E77}" srcOrd="3" destOrd="0" parTransId="{A46A4D30-679C-4DA9-83B5-0C0299083773}" sibTransId="{9198B988-1F9B-4983-A143-BE9CA8132AA9}"/>
    <dgm:cxn modelId="{A362D2C8-A49B-461E-88B3-6134DF74DA02}" type="presOf" srcId="{A15CBAE0-B46F-40FF-B2D7-0480C7B2B7E4}" destId="{E98DB84B-C3EA-4D65-8F8D-94CBAD0A326A}" srcOrd="0" destOrd="0" presId="urn:microsoft.com/office/officeart/2008/layout/VerticalCurvedList"/>
    <dgm:cxn modelId="{D66E0ADA-20E9-40B9-8511-EE541B6D4FD9}" srcId="{E266ACBF-912F-41A9-99FD-B361F068FAC1}" destId="{A15CBAE0-B46F-40FF-B2D7-0480C7B2B7E4}" srcOrd="4" destOrd="0" parTransId="{1AFAA6B0-6CDC-41D6-BD0B-B1E671D2B226}" sibTransId="{093B54A1-2269-4225-BFF9-9A18BD67657C}"/>
    <dgm:cxn modelId="{4596E2E2-AEE4-44F6-9E6D-7E6C0B546773}" type="presOf" srcId="{A4CBA629-A49B-49D7-BC4A-ABEF5F7E4820}" destId="{813EF155-CA73-481D-A0E2-7FDECFB1412E}" srcOrd="0" destOrd="0" presId="urn:microsoft.com/office/officeart/2008/layout/VerticalCurvedList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4176D179-9EA7-46AA-8257-EF210D2CF6BB}" type="presParOf" srcId="{4161BE89-7263-46E0-B27B-C0BAF080DDE4}" destId="{813EF155-CA73-481D-A0E2-7FDECFB1412E}" srcOrd="1" destOrd="0" presId="urn:microsoft.com/office/officeart/2008/layout/VerticalCurvedList"/>
    <dgm:cxn modelId="{3496B2A0-1DA0-4A26-B195-8E9C61603237}" type="presParOf" srcId="{4161BE89-7263-46E0-B27B-C0BAF080DDE4}" destId="{7FDB9C0C-05B7-4ED6-9029-5F7398F9B5F9}" srcOrd="2" destOrd="0" presId="urn:microsoft.com/office/officeart/2008/layout/VerticalCurvedList"/>
    <dgm:cxn modelId="{DC164224-20CE-4FC5-BC12-F35064EA930A}" type="presParOf" srcId="{7FDB9C0C-05B7-4ED6-9029-5F7398F9B5F9}" destId="{E2448376-E0E2-47D9-9D3E-7F6BFD5B08E6}" srcOrd="0" destOrd="0" presId="urn:microsoft.com/office/officeart/2008/layout/VerticalCurvedList"/>
    <dgm:cxn modelId="{3A7E23F6-EC2B-4BB1-AE89-E0FF0B718E52}" type="presParOf" srcId="{4161BE89-7263-46E0-B27B-C0BAF080DDE4}" destId="{63F0FD16-9835-4D46-87AD-0942C1998084}" srcOrd="3" destOrd="0" presId="urn:microsoft.com/office/officeart/2008/layout/VerticalCurvedList"/>
    <dgm:cxn modelId="{9A6A01AA-46B0-4B4E-B784-C5926F1DA415}" type="presParOf" srcId="{4161BE89-7263-46E0-B27B-C0BAF080DDE4}" destId="{75CD8A1E-7227-4C3C-A88B-C9AD5B60224E}" srcOrd="4" destOrd="0" presId="urn:microsoft.com/office/officeart/2008/layout/VerticalCurvedList"/>
    <dgm:cxn modelId="{994BA102-B59D-4D5C-B55C-845F95341847}" type="presParOf" srcId="{75CD8A1E-7227-4C3C-A88B-C9AD5B60224E}" destId="{C945224C-0D91-4802-B6BE-F2E8EE184F4A}" srcOrd="0" destOrd="0" presId="urn:microsoft.com/office/officeart/2008/layout/VerticalCurvedList"/>
    <dgm:cxn modelId="{5CCE774C-A07A-45CA-BDA7-4AEBA3FA780C}" type="presParOf" srcId="{4161BE89-7263-46E0-B27B-C0BAF080DDE4}" destId="{361D0BB2-C227-4425-8246-3D5F70E9B0C7}" srcOrd="5" destOrd="0" presId="urn:microsoft.com/office/officeart/2008/layout/VerticalCurvedList"/>
    <dgm:cxn modelId="{F65D6E55-4CB6-4801-BD71-1E643AE2B73E}" type="presParOf" srcId="{4161BE89-7263-46E0-B27B-C0BAF080DDE4}" destId="{D8A4B309-28B6-420D-8955-AD49CDCA6763}" srcOrd="6" destOrd="0" presId="urn:microsoft.com/office/officeart/2008/layout/VerticalCurvedList"/>
    <dgm:cxn modelId="{58E44AE4-4207-4B92-968D-57F542F26956}" type="presParOf" srcId="{D8A4B309-28B6-420D-8955-AD49CDCA6763}" destId="{7CEB977A-73A1-4F59-9FA6-C283E7A12578}" srcOrd="0" destOrd="0" presId="urn:microsoft.com/office/officeart/2008/layout/VerticalCurvedList"/>
    <dgm:cxn modelId="{D65729F3-849A-4671-AC32-0AB2A3A4A2F9}" type="presParOf" srcId="{4161BE89-7263-46E0-B27B-C0BAF080DDE4}" destId="{51DD5190-E9E6-4B9D-8AF3-6C6C71042DAB}" srcOrd="7" destOrd="0" presId="urn:microsoft.com/office/officeart/2008/layout/VerticalCurvedList"/>
    <dgm:cxn modelId="{9AE942CD-6558-4026-82E4-8A0F00A63167}" type="presParOf" srcId="{4161BE89-7263-46E0-B27B-C0BAF080DDE4}" destId="{B58B760B-528D-4E53-853E-4838FAE10BFD}" srcOrd="8" destOrd="0" presId="urn:microsoft.com/office/officeart/2008/layout/VerticalCurvedList"/>
    <dgm:cxn modelId="{535D5361-D369-4BE3-893E-E877B70A7E3E}" type="presParOf" srcId="{B58B760B-528D-4E53-853E-4838FAE10BFD}" destId="{D5D82565-F887-445C-A06C-62A0259E199C}" srcOrd="0" destOrd="0" presId="urn:microsoft.com/office/officeart/2008/layout/VerticalCurvedList"/>
    <dgm:cxn modelId="{F185E9C7-EFE8-40A3-80B9-CF8B9FFFE021}" type="presParOf" srcId="{4161BE89-7263-46E0-B27B-C0BAF080DDE4}" destId="{E98DB84B-C3EA-4D65-8F8D-94CBAD0A326A}" srcOrd="9" destOrd="0" presId="urn:microsoft.com/office/officeart/2008/layout/VerticalCurvedList"/>
    <dgm:cxn modelId="{2573B361-1A06-4DE9-BD5F-42343B5B53DF}" type="presParOf" srcId="{4161BE89-7263-46E0-B27B-C0BAF080DDE4}" destId="{448BA10A-AAB7-4F8C-9D5F-1D867D1D5542}" srcOrd="10" destOrd="0" presId="urn:microsoft.com/office/officeart/2008/layout/VerticalCurvedList"/>
    <dgm:cxn modelId="{EED8B20D-B1ED-4B36-811A-7A474A83D78A}" type="presParOf" srcId="{448BA10A-AAB7-4F8C-9D5F-1D867D1D5542}" destId="{2DEC455A-F993-45BD-BA2B-FCB08096C8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6ACBF-912F-41A9-99FD-B361F068F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540EDE2-3BEB-4B02-9CF0-7B4468F5656D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專題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一</a:t>
          </a:r>
          <a:r>
            <a:rPr lang="en-US" altLang="zh-TW" b="1" dirty="0">
              <a:solidFill>
                <a:schemeClr val="bg1"/>
              </a:solidFill>
            </a:rPr>
            <a:t>)</a:t>
          </a:r>
          <a:r>
            <a:rPr lang="zh-TW" altLang="en-US" b="1" dirty="0">
              <a:solidFill>
                <a:schemeClr val="bg1"/>
              </a:solidFill>
            </a:rPr>
            <a:t>：網上消費 </a:t>
          </a:r>
          <a:endParaRPr lang="en-US" altLang="zh-TW" b="1" dirty="0">
            <a:solidFill>
              <a:schemeClr val="bg1"/>
            </a:solidFill>
          </a:endParaRPr>
        </a:p>
      </dgm:t>
    </dgm:pt>
    <dgm:pt modelId="{9C199AF0-42DF-47B0-849D-EC7A22FD2B84}" type="parTrans" cxnId="{7FBBB9FA-9A72-45CD-B67D-C6B5BABC6556}">
      <dgm:prSet/>
      <dgm:spPr/>
      <dgm:t>
        <a:bodyPr/>
        <a:lstStyle/>
        <a:p>
          <a:endParaRPr lang="en-US"/>
        </a:p>
      </dgm:t>
    </dgm:pt>
    <dgm:pt modelId="{B79F89EE-F49A-42C2-92DB-BC879396BDC8}" type="sibTrans" cxnId="{7FBBB9FA-9A72-45CD-B67D-C6B5BABC6556}">
      <dgm:prSet/>
      <dgm:spPr/>
      <dgm:t>
        <a:bodyPr/>
        <a:lstStyle/>
        <a:p>
          <a:endParaRPr lang="en-US"/>
        </a:p>
      </dgm:t>
    </dgm:pt>
    <dgm:pt modelId="{3F44A2DD-B5BD-47F5-ABD1-CC059AA53AFA}">
      <dgm:prSet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專題</a:t>
          </a:r>
          <a:r>
            <a:rPr lang="en-US" altLang="zh-TW" b="1" dirty="0">
              <a:solidFill>
                <a:schemeClr val="bg1"/>
              </a:solidFill>
            </a:rPr>
            <a:t>(</a:t>
          </a:r>
          <a:r>
            <a:rPr lang="zh-TW" altLang="en-US" b="1" dirty="0">
              <a:solidFill>
                <a:schemeClr val="bg1"/>
              </a:solidFill>
            </a:rPr>
            <a:t>二</a:t>
          </a:r>
          <a:r>
            <a:rPr lang="en-US" altLang="zh-TW" b="1" dirty="0">
              <a:solidFill>
                <a:schemeClr val="bg1"/>
              </a:solidFill>
            </a:rPr>
            <a:t>)</a:t>
          </a:r>
          <a:r>
            <a:rPr lang="zh-TW" altLang="en-US" b="1" dirty="0">
              <a:solidFill>
                <a:schemeClr val="bg1"/>
              </a:solidFill>
            </a:rPr>
            <a:t>：綠色消費和公平貿易消費</a:t>
          </a:r>
          <a:endParaRPr lang="en-US" b="1" dirty="0">
            <a:solidFill>
              <a:schemeClr val="bg1"/>
            </a:solidFill>
          </a:endParaRPr>
        </a:p>
      </dgm:t>
    </dgm:pt>
    <dgm:pt modelId="{A771B9DA-12DF-49BE-9D4F-8050045BF04B}" type="parTrans" cxnId="{B6904455-074B-40BE-BC76-B2A1DE218655}">
      <dgm:prSet/>
      <dgm:spPr/>
      <dgm:t>
        <a:bodyPr/>
        <a:lstStyle/>
        <a:p>
          <a:endParaRPr lang="en-US"/>
        </a:p>
      </dgm:t>
    </dgm:pt>
    <dgm:pt modelId="{8154EF4C-7227-4AB2-A88B-BAB1FC84AB83}" type="sibTrans" cxnId="{B6904455-074B-40BE-BC76-B2A1DE218655}">
      <dgm:prSet/>
      <dgm:spPr/>
      <dgm:t>
        <a:bodyPr/>
        <a:lstStyle/>
        <a:p>
          <a:endParaRPr lang="en-US"/>
        </a:p>
      </dgm:t>
    </dgm:pt>
    <dgm:pt modelId="{5F3E9F9B-96F2-4EEB-B181-9705F1B8D4B7}" type="pres">
      <dgm:prSet presAssocID="{E266ACBF-912F-41A9-99FD-B361F068FAC1}" presName="Name0" presStyleCnt="0">
        <dgm:presLayoutVars>
          <dgm:chMax val="7"/>
          <dgm:chPref val="7"/>
          <dgm:dir/>
        </dgm:presLayoutVars>
      </dgm:prSet>
      <dgm:spPr/>
    </dgm:pt>
    <dgm:pt modelId="{4161BE89-7263-46E0-B27B-C0BAF080DDE4}" type="pres">
      <dgm:prSet presAssocID="{E266ACBF-912F-41A9-99FD-B361F068FAC1}" presName="Name1" presStyleCnt="0"/>
      <dgm:spPr/>
    </dgm:pt>
    <dgm:pt modelId="{9235EBC9-2767-44EC-947D-A5821BBF98E6}" type="pres">
      <dgm:prSet presAssocID="{E266ACBF-912F-41A9-99FD-B361F068FAC1}" presName="cycle" presStyleCnt="0"/>
      <dgm:spPr/>
    </dgm:pt>
    <dgm:pt modelId="{A113F1FC-49C8-47AA-9B0D-4039B2F65DA9}" type="pres">
      <dgm:prSet presAssocID="{E266ACBF-912F-41A9-99FD-B361F068FAC1}" presName="srcNode" presStyleLbl="node1" presStyleIdx="0" presStyleCnt="2"/>
      <dgm:spPr/>
    </dgm:pt>
    <dgm:pt modelId="{6BB83960-5F82-4E89-A819-AEB0B9C12D28}" type="pres">
      <dgm:prSet presAssocID="{E266ACBF-912F-41A9-99FD-B361F068FAC1}" presName="conn" presStyleLbl="parChTrans1D2" presStyleIdx="0" presStyleCnt="1"/>
      <dgm:spPr/>
    </dgm:pt>
    <dgm:pt modelId="{185A0215-9B86-4C19-B70E-05B5C12A2518}" type="pres">
      <dgm:prSet presAssocID="{E266ACBF-912F-41A9-99FD-B361F068FAC1}" presName="extraNode" presStyleLbl="node1" presStyleIdx="0" presStyleCnt="2"/>
      <dgm:spPr/>
    </dgm:pt>
    <dgm:pt modelId="{4C3773CA-BF66-47F3-8727-AB12F104DC8C}" type="pres">
      <dgm:prSet presAssocID="{E266ACBF-912F-41A9-99FD-B361F068FAC1}" presName="dstNode" presStyleLbl="node1" presStyleIdx="0" presStyleCnt="2"/>
      <dgm:spPr/>
    </dgm:pt>
    <dgm:pt modelId="{03C311D4-AB06-405A-84AF-5AC8431D89D7}" type="pres">
      <dgm:prSet presAssocID="{E540EDE2-3BEB-4B02-9CF0-7B4468F5656D}" presName="text_1" presStyleLbl="node1" presStyleIdx="0" presStyleCnt="2">
        <dgm:presLayoutVars>
          <dgm:bulletEnabled val="1"/>
        </dgm:presLayoutVars>
      </dgm:prSet>
      <dgm:spPr/>
    </dgm:pt>
    <dgm:pt modelId="{460EA7D1-F3E5-4E4C-A151-B170D6208146}" type="pres">
      <dgm:prSet presAssocID="{E540EDE2-3BEB-4B02-9CF0-7B4468F5656D}" presName="accent_1" presStyleCnt="0"/>
      <dgm:spPr/>
    </dgm:pt>
    <dgm:pt modelId="{4AC7CD36-64D5-40C6-89AD-705EA90679F0}" type="pres">
      <dgm:prSet presAssocID="{E540EDE2-3BEB-4B02-9CF0-7B4468F5656D}" presName="accentRepeatNode" presStyleLbl="solidFgAcc1" presStyleIdx="0" presStyleCnt="2"/>
      <dgm:spPr/>
    </dgm:pt>
    <dgm:pt modelId="{443D7A18-942B-462E-A212-7889ED5C1E39}" type="pres">
      <dgm:prSet presAssocID="{3F44A2DD-B5BD-47F5-ABD1-CC059AA53AFA}" presName="text_2" presStyleLbl="node1" presStyleIdx="1" presStyleCnt="2">
        <dgm:presLayoutVars>
          <dgm:bulletEnabled val="1"/>
        </dgm:presLayoutVars>
      </dgm:prSet>
      <dgm:spPr/>
    </dgm:pt>
    <dgm:pt modelId="{A93BD8CD-F61C-4223-A9AF-B846BC9B9D40}" type="pres">
      <dgm:prSet presAssocID="{3F44A2DD-B5BD-47F5-ABD1-CC059AA53AFA}" presName="accent_2" presStyleCnt="0"/>
      <dgm:spPr/>
    </dgm:pt>
    <dgm:pt modelId="{9FD0ECA8-8C86-4379-B7E4-3AC741961241}" type="pres">
      <dgm:prSet presAssocID="{3F44A2DD-B5BD-47F5-ABD1-CC059AA53AFA}" presName="accentRepeatNode" presStyleLbl="solidFgAcc1" presStyleIdx="1" presStyleCnt="2"/>
      <dgm:spPr/>
    </dgm:pt>
  </dgm:ptLst>
  <dgm:cxnLst>
    <dgm:cxn modelId="{C5D83D70-54F6-473F-B499-02FBB491A1D7}" type="presOf" srcId="{B79F89EE-F49A-42C2-92DB-BC879396BDC8}" destId="{6BB83960-5F82-4E89-A819-AEB0B9C12D28}" srcOrd="0" destOrd="0" presId="urn:microsoft.com/office/officeart/2008/layout/VerticalCurvedList"/>
    <dgm:cxn modelId="{CB98E650-82A1-4C02-A78C-4C59375BEFD5}" type="presOf" srcId="{E266ACBF-912F-41A9-99FD-B361F068FAC1}" destId="{5F3E9F9B-96F2-4EEB-B181-9705F1B8D4B7}" srcOrd="0" destOrd="0" presId="urn:microsoft.com/office/officeart/2008/layout/VerticalCurvedList"/>
    <dgm:cxn modelId="{B6904455-074B-40BE-BC76-B2A1DE218655}" srcId="{E266ACBF-912F-41A9-99FD-B361F068FAC1}" destId="{3F44A2DD-B5BD-47F5-ABD1-CC059AA53AFA}" srcOrd="1" destOrd="0" parTransId="{A771B9DA-12DF-49BE-9D4F-8050045BF04B}" sibTransId="{8154EF4C-7227-4AB2-A88B-BAB1FC84AB83}"/>
    <dgm:cxn modelId="{23DD0FE8-5387-4168-99BF-04B2EB7BA22F}" type="presOf" srcId="{3F44A2DD-B5BD-47F5-ABD1-CC059AA53AFA}" destId="{443D7A18-942B-462E-A212-7889ED5C1E39}" srcOrd="0" destOrd="0" presId="urn:microsoft.com/office/officeart/2008/layout/VerticalCurvedList"/>
    <dgm:cxn modelId="{D470C7EA-D20E-472F-9E3F-F571915850D0}" type="presOf" srcId="{E540EDE2-3BEB-4B02-9CF0-7B4468F5656D}" destId="{03C311D4-AB06-405A-84AF-5AC8431D89D7}" srcOrd="0" destOrd="0" presId="urn:microsoft.com/office/officeart/2008/layout/VerticalCurvedList"/>
    <dgm:cxn modelId="{7FBBB9FA-9A72-45CD-B67D-C6B5BABC6556}" srcId="{E266ACBF-912F-41A9-99FD-B361F068FAC1}" destId="{E540EDE2-3BEB-4B02-9CF0-7B4468F5656D}" srcOrd="0" destOrd="0" parTransId="{9C199AF0-42DF-47B0-849D-EC7A22FD2B84}" sibTransId="{B79F89EE-F49A-42C2-92DB-BC879396BDC8}"/>
    <dgm:cxn modelId="{F334077B-30F9-4EF4-8354-1C3CC86AD604}" type="presParOf" srcId="{5F3E9F9B-96F2-4EEB-B181-9705F1B8D4B7}" destId="{4161BE89-7263-46E0-B27B-C0BAF080DDE4}" srcOrd="0" destOrd="0" presId="urn:microsoft.com/office/officeart/2008/layout/VerticalCurvedList"/>
    <dgm:cxn modelId="{BF7FF381-AD2B-4BD7-8321-0E4A991AB173}" type="presParOf" srcId="{4161BE89-7263-46E0-B27B-C0BAF080DDE4}" destId="{9235EBC9-2767-44EC-947D-A5821BBF98E6}" srcOrd="0" destOrd="0" presId="urn:microsoft.com/office/officeart/2008/layout/VerticalCurvedList"/>
    <dgm:cxn modelId="{F175B507-566D-4BA8-8F36-DF8D1EC75013}" type="presParOf" srcId="{9235EBC9-2767-44EC-947D-A5821BBF98E6}" destId="{A113F1FC-49C8-47AA-9B0D-4039B2F65DA9}" srcOrd="0" destOrd="0" presId="urn:microsoft.com/office/officeart/2008/layout/VerticalCurvedList"/>
    <dgm:cxn modelId="{D65FC9DC-146D-4A67-BC80-1D73493BAE79}" type="presParOf" srcId="{9235EBC9-2767-44EC-947D-A5821BBF98E6}" destId="{6BB83960-5F82-4E89-A819-AEB0B9C12D28}" srcOrd="1" destOrd="0" presId="urn:microsoft.com/office/officeart/2008/layout/VerticalCurvedList"/>
    <dgm:cxn modelId="{6FD458F5-D414-4DEB-AD27-6483375B9AC0}" type="presParOf" srcId="{9235EBC9-2767-44EC-947D-A5821BBF98E6}" destId="{185A0215-9B86-4C19-B70E-05B5C12A2518}" srcOrd="2" destOrd="0" presId="urn:microsoft.com/office/officeart/2008/layout/VerticalCurvedList"/>
    <dgm:cxn modelId="{34F3FF55-F909-4FCF-AC84-045CEE154867}" type="presParOf" srcId="{9235EBC9-2767-44EC-947D-A5821BBF98E6}" destId="{4C3773CA-BF66-47F3-8727-AB12F104DC8C}" srcOrd="3" destOrd="0" presId="urn:microsoft.com/office/officeart/2008/layout/VerticalCurvedList"/>
    <dgm:cxn modelId="{C503EA98-B956-4ACE-9C03-5EA6C3E61BC3}" type="presParOf" srcId="{4161BE89-7263-46E0-B27B-C0BAF080DDE4}" destId="{03C311D4-AB06-405A-84AF-5AC8431D89D7}" srcOrd="1" destOrd="0" presId="urn:microsoft.com/office/officeart/2008/layout/VerticalCurvedList"/>
    <dgm:cxn modelId="{7D7C1FC3-9134-4FB4-B69F-FDA418329FDF}" type="presParOf" srcId="{4161BE89-7263-46E0-B27B-C0BAF080DDE4}" destId="{460EA7D1-F3E5-4E4C-A151-B170D6208146}" srcOrd="2" destOrd="0" presId="urn:microsoft.com/office/officeart/2008/layout/VerticalCurvedList"/>
    <dgm:cxn modelId="{DF4E8A68-20D1-46E8-A499-60D580D6B839}" type="presParOf" srcId="{460EA7D1-F3E5-4E4C-A151-B170D6208146}" destId="{4AC7CD36-64D5-40C6-89AD-705EA90679F0}" srcOrd="0" destOrd="0" presId="urn:microsoft.com/office/officeart/2008/layout/VerticalCurvedList"/>
    <dgm:cxn modelId="{542B9FFE-3E27-479A-AF96-045EAE91EE27}" type="presParOf" srcId="{4161BE89-7263-46E0-B27B-C0BAF080DDE4}" destId="{443D7A18-942B-462E-A212-7889ED5C1E39}" srcOrd="3" destOrd="0" presId="urn:microsoft.com/office/officeart/2008/layout/VerticalCurvedList"/>
    <dgm:cxn modelId="{D0F983EA-7A02-4294-A474-160ADBF2BC33}" type="presParOf" srcId="{4161BE89-7263-46E0-B27B-C0BAF080DDE4}" destId="{A93BD8CD-F61C-4223-A9AF-B846BC9B9D40}" srcOrd="4" destOrd="0" presId="urn:microsoft.com/office/officeart/2008/layout/VerticalCurvedList"/>
    <dgm:cxn modelId="{57F4F776-AE82-47ED-89CD-C631A22AF1B0}" type="presParOf" srcId="{A93BD8CD-F61C-4223-A9AF-B846BC9B9D40}" destId="{9FD0ECA8-8C86-4379-B7E4-3AC7419612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3266483" y="-502539"/>
          <a:ext cx="3895423" cy="3895423"/>
        </a:xfrm>
        <a:prstGeom prst="blockArc">
          <a:avLst>
            <a:gd name="adj1" fmla="val 18900000"/>
            <a:gd name="adj2" fmla="val 2700000"/>
            <a:gd name="adj3" fmla="val 554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F155-CA73-481D-A0E2-7FDECFB1412E}">
      <dsp:nvSpPr>
        <dsp:cNvPr id="0" name=""/>
        <dsp:cNvSpPr/>
      </dsp:nvSpPr>
      <dsp:spPr>
        <a:xfrm>
          <a:off x="329845" y="222209"/>
          <a:ext cx="5729504" cy="444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金錢的各種用途</a:t>
          </a:r>
          <a:endParaRPr lang="en-US" sz="1700" kern="1200" dirty="0"/>
        </a:p>
      </dsp:txBody>
      <dsp:txXfrm>
        <a:off x="329845" y="222209"/>
        <a:ext cx="5729504" cy="444650"/>
      </dsp:txXfrm>
    </dsp:sp>
    <dsp:sp modelId="{E2448376-E0E2-47D9-9D3E-7F6BFD5B08E6}">
      <dsp:nvSpPr>
        <dsp:cNvPr id="0" name=""/>
        <dsp:cNvSpPr/>
      </dsp:nvSpPr>
      <dsp:spPr>
        <a:xfrm>
          <a:off x="51939" y="166628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7B4E6-D79D-4BCB-AEA8-FAF9552FCED9}">
      <dsp:nvSpPr>
        <dsp:cNvPr id="0" name=""/>
        <dsp:cNvSpPr/>
      </dsp:nvSpPr>
      <dsp:spPr>
        <a:xfrm>
          <a:off x="584774" y="889301"/>
          <a:ext cx="5474575" cy="444650"/>
        </a:xfrm>
        <a:prstGeom prst="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儲蓄的重要性 </a:t>
          </a:r>
          <a:endParaRPr lang="en-US" altLang="zh-TW" sz="1700" b="1" kern="1200" dirty="0"/>
        </a:p>
      </dsp:txBody>
      <dsp:txXfrm>
        <a:off x="584774" y="889301"/>
        <a:ext cx="5474575" cy="444650"/>
      </dsp:txXfrm>
    </dsp:sp>
    <dsp:sp modelId="{400F81CA-AD15-4C52-BD87-05AF4FFA42D4}">
      <dsp:nvSpPr>
        <dsp:cNvPr id="0" name=""/>
        <dsp:cNvSpPr/>
      </dsp:nvSpPr>
      <dsp:spPr>
        <a:xfrm>
          <a:off x="306867" y="833720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51055"/>
              <a:satOff val="-1599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70054-96FF-4788-8E10-989921085675}">
      <dsp:nvSpPr>
        <dsp:cNvPr id="0" name=""/>
        <dsp:cNvSpPr/>
      </dsp:nvSpPr>
      <dsp:spPr>
        <a:xfrm>
          <a:off x="584774" y="1556392"/>
          <a:ext cx="5474575" cy="444650"/>
        </a:xfrm>
        <a:prstGeom prst="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如何進行個人財務預算</a:t>
          </a:r>
          <a:endParaRPr lang="en-US" altLang="zh-TW" sz="1700" b="1" kern="1200" dirty="0"/>
        </a:p>
      </dsp:txBody>
      <dsp:txXfrm>
        <a:off x="584774" y="1556392"/>
        <a:ext cx="5474575" cy="444650"/>
      </dsp:txXfrm>
    </dsp:sp>
    <dsp:sp modelId="{6DF8D597-F058-4641-B247-3191500D1644}">
      <dsp:nvSpPr>
        <dsp:cNvPr id="0" name=""/>
        <dsp:cNvSpPr/>
      </dsp:nvSpPr>
      <dsp:spPr>
        <a:xfrm>
          <a:off x="306867" y="1500811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02110"/>
              <a:satOff val="-31995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BBC5C-0C7F-419C-A33E-D0BF7336DC74}">
      <dsp:nvSpPr>
        <dsp:cNvPr id="0" name=""/>
        <dsp:cNvSpPr/>
      </dsp:nvSpPr>
      <dsp:spPr>
        <a:xfrm>
          <a:off x="329845" y="2223484"/>
          <a:ext cx="5729504" cy="444650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94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人生不同階段的財務需要</a:t>
          </a:r>
        </a:p>
      </dsp:txBody>
      <dsp:txXfrm>
        <a:off x="329845" y="2223484"/>
        <a:ext cx="5729504" cy="444650"/>
      </dsp:txXfrm>
    </dsp:sp>
    <dsp:sp modelId="{33FBEEFC-6383-4508-82BC-B21BC9A76FD7}">
      <dsp:nvSpPr>
        <dsp:cNvPr id="0" name=""/>
        <dsp:cNvSpPr/>
      </dsp:nvSpPr>
      <dsp:spPr>
        <a:xfrm>
          <a:off x="51939" y="2167903"/>
          <a:ext cx="555813" cy="555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3247486" y="-499651"/>
          <a:ext cx="3872856" cy="3872856"/>
        </a:xfrm>
        <a:prstGeom prst="blockArc">
          <a:avLst>
            <a:gd name="adj1" fmla="val 18900000"/>
            <a:gd name="adj2" fmla="val 2700000"/>
            <a:gd name="adj3" fmla="val 558"/>
          </a:avLst>
        </a:prstGeom>
        <a:noFill/>
        <a:ln w="1587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11D4-AB06-405A-84AF-5AC8431D89D7}">
      <dsp:nvSpPr>
        <dsp:cNvPr id="0" name=""/>
        <dsp:cNvSpPr/>
      </dsp:nvSpPr>
      <dsp:spPr>
        <a:xfrm>
          <a:off x="327981" y="220918"/>
          <a:ext cx="5731633" cy="44206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bg1"/>
              </a:solidFill>
            </a:rPr>
            <a:t>信用卡是甚麼</a:t>
          </a:r>
          <a:r>
            <a:rPr lang="en-US" altLang="zh-TW" sz="1700" b="1" kern="1200" dirty="0">
              <a:solidFill>
                <a:schemeClr val="bg1"/>
              </a:solidFill>
            </a:rPr>
            <a:t>?</a:t>
          </a:r>
        </a:p>
      </dsp:txBody>
      <dsp:txXfrm>
        <a:off x="327981" y="220918"/>
        <a:ext cx="5731633" cy="442067"/>
      </dsp:txXfrm>
    </dsp:sp>
    <dsp:sp modelId="{4AC7CD36-64D5-40C6-89AD-705EA90679F0}">
      <dsp:nvSpPr>
        <dsp:cNvPr id="0" name=""/>
        <dsp:cNvSpPr/>
      </dsp:nvSpPr>
      <dsp:spPr>
        <a:xfrm>
          <a:off x="51689" y="165660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F4814-AE63-45B7-83D7-325524AAC405}">
      <dsp:nvSpPr>
        <dsp:cNvPr id="0" name=""/>
        <dsp:cNvSpPr/>
      </dsp:nvSpPr>
      <dsp:spPr>
        <a:xfrm>
          <a:off x="581429" y="884135"/>
          <a:ext cx="5478185" cy="442067"/>
        </a:xfrm>
        <a:prstGeom prst="rect">
          <a:avLst/>
        </a:prstGeom>
        <a:solidFill>
          <a:schemeClr val="accent6">
            <a:shade val="80000"/>
            <a:hueOff val="-54272"/>
            <a:satOff val="-308"/>
            <a:lumOff val="78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>
              <a:solidFill>
                <a:schemeClr val="bg1"/>
              </a:solidFill>
            </a:rPr>
            <a:t>借貸</a:t>
          </a:r>
          <a:r>
            <a:rPr lang="zh-TW" altLang="en-US" sz="1700" b="1" kern="1200" dirty="0">
              <a:solidFill>
                <a:schemeClr val="bg1"/>
              </a:solidFill>
            </a:rPr>
            <a:t>的代價和考慮因素</a:t>
          </a:r>
          <a:endParaRPr lang="en-US" altLang="zh-TW" sz="1700" b="1" kern="1200" dirty="0">
            <a:solidFill>
              <a:schemeClr val="bg1"/>
            </a:solidFill>
          </a:endParaRPr>
        </a:p>
      </dsp:txBody>
      <dsp:txXfrm>
        <a:off x="581429" y="884135"/>
        <a:ext cx="5478185" cy="442067"/>
      </dsp:txXfrm>
    </dsp:sp>
    <dsp:sp modelId="{52EBF4B5-A1CF-43E5-B23D-21E5EEF4457A}">
      <dsp:nvSpPr>
        <dsp:cNvPr id="0" name=""/>
        <dsp:cNvSpPr/>
      </dsp:nvSpPr>
      <dsp:spPr>
        <a:xfrm>
          <a:off x="305137" y="828876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54272"/>
              <a:satOff val="-308"/>
              <a:lumOff val="7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E9922-EB38-4467-B411-D27BC357DE73}">
      <dsp:nvSpPr>
        <dsp:cNvPr id="0" name=""/>
        <dsp:cNvSpPr/>
      </dsp:nvSpPr>
      <dsp:spPr>
        <a:xfrm>
          <a:off x="581429" y="1547351"/>
          <a:ext cx="5478185" cy="442067"/>
        </a:xfrm>
        <a:prstGeom prst="rect">
          <a:avLst/>
        </a:prstGeom>
        <a:solidFill>
          <a:schemeClr val="accent6">
            <a:shade val="80000"/>
            <a:hueOff val="-108544"/>
            <a:satOff val="-615"/>
            <a:lumOff val="157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bg1"/>
              </a:solidFill>
            </a:rPr>
            <a:t>信用卡透支的雪球效應</a:t>
          </a:r>
        </a:p>
      </dsp:txBody>
      <dsp:txXfrm>
        <a:off x="581429" y="1547351"/>
        <a:ext cx="5478185" cy="442067"/>
      </dsp:txXfrm>
    </dsp:sp>
    <dsp:sp modelId="{7B943542-7D87-4690-B51E-F4025D7FA977}">
      <dsp:nvSpPr>
        <dsp:cNvPr id="0" name=""/>
        <dsp:cNvSpPr/>
      </dsp:nvSpPr>
      <dsp:spPr>
        <a:xfrm>
          <a:off x="305137" y="1492092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08544"/>
              <a:satOff val="-615"/>
              <a:lumOff val="1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CFABB-8624-427B-8D9E-975655247A95}">
      <dsp:nvSpPr>
        <dsp:cNvPr id="0" name=""/>
        <dsp:cNvSpPr/>
      </dsp:nvSpPr>
      <dsp:spPr>
        <a:xfrm>
          <a:off x="327981" y="2210567"/>
          <a:ext cx="5731633" cy="442067"/>
        </a:xfrm>
        <a:prstGeom prst="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9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>
              <a:solidFill>
                <a:schemeClr val="bg1"/>
              </a:solidFill>
            </a:rPr>
            <a:t>反思過度消費　實踐簡樸生活</a:t>
          </a:r>
          <a:endParaRPr lang="zh-TW" altLang="en-US" sz="1700" b="1" kern="1200" dirty="0">
            <a:solidFill>
              <a:schemeClr val="bg1"/>
            </a:solidFill>
          </a:endParaRPr>
        </a:p>
      </dsp:txBody>
      <dsp:txXfrm>
        <a:off x="327981" y="2210567"/>
        <a:ext cx="5731633" cy="442067"/>
      </dsp:txXfrm>
    </dsp:sp>
    <dsp:sp modelId="{071E4F61-2DAC-4700-9A48-874DC3ECBD65}">
      <dsp:nvSpPr>
        <dsp:cNvPr id="0" name=""/>
        <dsp:cNvSpPr/>
      </dsp:nvSpPr>
      <dsp:spPr>
        <a:xfrm>
          <a:off x="51689" y="2155309"/>
          <a:ext cx="552584" cy="552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4323818" y="-663282"/>
          <a:ext cx="5151461" cy="5151461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F155-CA73-481D-A0E2-7FDECFB1412E}">
      <dsp:nvSpPr>
        <dsp:cNvPr id="0" name=""/>
        <dsp:cNvSpPr/>
      </dsp:nvSpPr>
      <dsp:spPr>
        <a:xfrm>
          <a:off x="362443" y="238979"/>
          <a:ext cx="5682146" cy="4782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>
              <a:solidFill>
                <a:schemeClr val="bg1"/>
              </a:solidFill>
            </a:rPr>
            <a:t>金融機構所提供的理財服務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2443" y="238979"/>
        <a:ext cx="5682146" cy="478265"/>
      </dsp:txXfrm>
    </dsp:sp>
    <dsp:sp modelId="{E2448376-E0E2-47D9-9D3E-7F6BFD5B08E6}">
      <dsp:nvSpPr>
        <dsp:cNvPr id="0" name=""/>
        <dsp:cNvSpPr/>
      </dsp:nvSpPr>
      <dsp:spPr>
        <a:xfrm>
          <a:off x="63527" y="179196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0FD16-9835-4D46-87AD-0942C1998084}">
      <dsp:nvSpPr>
        <dsp:cNvPr id="0" name=""/>
        <dsp:cNvSpPr/>
      </dsp:nvSpPr>
      <dsp:spPr>
        <a:xfrm>
          <a:off x="705154" y="956147"/>
          <a:ext cx="5339435" cy="478265"/>
        </a:xfrm>
        <a:prstGeom prst="rect">
          <a:avLst/>
        </a:prstGeom>
        <a:solidFill>
          <a:schemeClr val="accent2">
            <a:hueOff val="113291"/>
            <a:satOff val="-11998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>
              <a:solidFill>
                <a:schemeClr val="bg1"/>
              </a:solidFill>
            </a:rPr>
            <a:t>淺談投資與財富增值</a:t>
          </a:r>
          <a:endParaRPr lang="en-US" altLang="zh-TW" sz="1800" b="1" kern="1200" dirty="0">
            <a:solidFill>
              <a:schemeClr val="bg1"/>
            </a:solidFill>
          </a:endParaRPr>
        </a:p>
      </dsp:txBody>
      <dsp:txXfrm>
        <a:off x="705154" y="956147"/>
        <a:ext cx="5339435" cy="478265"/>
      </dsp:txXfrm>
    </dsp:sp>
    <dsp:sp modelId="{C945224C-0D91-4802-B6BE-F2E8EE184F4A}">
      <dsp:nvSpPr>
        <dsp:cNvPr id="0" name=""/>
        <dsp:cNvSpPr/>
      </dsp:nvSpPr>
      <dsp:spPr>
        <a:xfrm>
          <a:off x="406238" y="896364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3291"/>
              <a:satOff val="-11998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0BB2-C227-4425-8246-3D5F70E9B0C7}">
      <dsp:nvSpPr>
        <dsp:cNvPr id="0" name=""/>
        <dsp:cNvSpPr/>
      </dsp:nvSpPr>
      <dsp:spPr>
        <a:xfrm>
          <a:off x="810339" y="1673315"/>
          <a:ext cx="5234250" cy="478265"/>
        </a:xfrm>
        <a:prstGeom prst="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bg1"/>
              </a:solidFill>
            </a:rPr>
            <a:t>認識基本的投資工具 </a:t>
          </a:r>
          <a:r>
            <a:rPr lang="en-US" altLang="zh-TW" sz="1800" b="1" kern="1200" dirty="0">
              <a:solidFill>
                <a:schemeClr val="bg1"/>
              </a:solidFill>
            </a:rPr>
            <a:t>(</a:t>
          </a:r>
          <a:r>
            <a:rPr lang="zh-TW" altLang="en-US" sz="1800" b="1" kern="1200" dirty="0">
              <a:solidFill>
                <a:schemeClr val="bg1"/>
              </a:solidFill>
            </a:rPr>
            <a:t>股票和債券</a:t>
          </a:r>
          <a:r>
            <a:rPr lang="en-US" altLang="zh-TW" sz="1800" b="1" kern="1200" dirty="0">
              <a:solidFill>
                <a:schemeClr val="bg1"/>
              </a:solidFill>
            </a:rPr>
            <a:t>)</a:t>
          </a:r>
        </a:p>
      </dsp:txBody>
      <dsp:txXfrm>
        <a:off x="810339" y="1673315"/>
        <a:ext cx="5234250" cy="478265"/>
      </dsp:txXfrm>
    </dsp:sp>
    <dsp:sp modelId="{7CEB977A-73A1-4F59-9FA6-C283E7A12578}">
      <dsp:nvSpPr>
        <dsp:cNvPr id="0" name=""/>
        <dsp:cNvSpPr/>
      </dsp:nvSpPr>
      <dsp:spPr>
        <a:xfrm>
          <a:off x="511423" y="1613532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D5190-E9E6-4B9D-8AF3-6C6C71042DAB}">
      <dsp:nvSpPr>
        <dsp:cNvPr id="0" name=""/>
        <dsp:cNvSpPr/>
      </dsp:nvSpPr>
      <dsp:spPr>
        <a:xfrm>
          <a:off x="705154" y="2390484"/>
          <a:ext cx="5339435" cy="478265"/>
        </a:xfrm>
        <a:prstGeom prst="rect">
          <a:avLst/>
        </a:prstGeom>
        <a:solidFill>
          <a:schemeClr val="accent2">
            <a:hueOff val="339874"/>
            <a:satOff val="-35995"/>
            <a:lumOff val="-8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bg1"/>
              </a:solidFill>
            </a:rPr>
            <a:t>風險與回報</a:t>
          </a:r>
        </a:p>
      </dsp:txBody>
      <dsp:txXfrm>
        <a:off x="705154" y="2390484"/>
        <a:ext cx="5339435" cy="478265"/>
      </dsp:txXfrm>
    </dsp:sp>
    <dsp:sp modelId="{D5D82565-F887-445C-A06C-62A0259E199C}">
      <dsp:nvSpPr>
        <dsp:cNvPr id="0" name=""/>
        <dsp:cNvSpPr/>
      </dsp:nvSpPr>
      <dsp:spPr>
        <a:xfrm>
          <a:off x="406238" y="2330700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339874"/>
              <a:satOff val="-35995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DB84B-C3EA-4D65-8F8D-94CBAD0A326A}">
      <dsp:nvSpPr>
        <dsp:cNvPr id="0" name=""/>
        <dsp:cNvSpPr/>
      </dsp:nvSpPr>
      <dsp:spPr>
        <a:xfrm>
          <a:off x="362443" y="3107652"/>
          <a:ext cx="5682146" cy="478265"/>
        </a:xfrm>
        <a:prstGeom prst="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bg1"/>
              </a:solidFill>
            </a:rPr>
            <a:t>投資者的責任與權利</a:t>
          </a:r>
        </a:p>
      </dsp:txBody>
      <dsp:txXfrm>
        <a:off x="362443" y="3107652"/>
        <a:ext cx="5682146" cy="478265"/>
      </dsp:txXfrm>
    </dsp:sp>
    <dsp:sp modelId="{2DEC455A-F993-45BD-BA2B-FCB08096C83D}">
      <dsp:nvSpPr>
        <dsp:cNvPr id="0" name=""/>
        <dsp:cNvSpPr/>
      </dsp:nvSpPr>
      <dsp:spPr>
        <a:xfrm>
          <a:off x="63527" y="3047869"/>
          <a:ext cx="597831" cy="597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3960-5F82-4E89-A819-AEB0B9C12D28}">
      <dsp:nvSpPr>
        <dsp:cNvPr id="0" name=""/>
        <dsp:cNvSpPr/>
      </dsp:nvSpPr>
      <dsp:spPr>
        <a:xfrm>
          <a:off x="-2072669" y="-322629"/>
          <a:ext cx="2489613" cy="2489613"/>
        </a:xfrm>
        <a:prstGeom prst="blockArc">
          <a:avLst>
            <a:gd name="adj1" fmla="val 18900000"/>
            <a:gd name="adj2" fmla="val 2700000"/>
            <a:gd name="adj3" fmla="val 868"/>
          </a:avLst>
        </a:prstGeom>
        <a:noFill/>
        <a:ln w="15875" cap="rnd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11D4-AB06-405A-84AF-5AC8431D89D7}">
      <dsp:nvSpPr>
        <dsp:cNvPr id="0" name=""/>
        <dsp:cNvSpPr/>
      </dsp:nvSpPr>
      <dsp:spPr>
        <a:xfrm>
          <a:off x="339038" y="263484"/>
          <a:ext cx="5747232" cy="52689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</a:rPr>
            <a:t>專題</a:t>
          </a:r>
          <a:r>
            <a:rPr lang="en-US" altLang="zh-TW" sz="2000" b="1" kern="1200" dirty="0">
              <a:solidFill>
                <a:schemeClr val="bg1"/>
              </a:solidFill>
            </a:rPr>
            <a:t>(</a:t>
          </a:r>
          <a:r>
            <a:rPr lang="zh-TW" altLang="en-US" sz="2000" b="1" kern="1200" dirty="0">
              <a:solidFill>
                <a:schemeClr val="bg1"/>
              </a:solidFill>
            </a:rPr>
            <a:t>一</a:t>
          </a:r>
          <a:r>
            <a:rPr lang="en-US" altLang="zh-TW" sz="2000" b="1" kern="1200" dirty="0">
              <a:solidFill>
                <a:schemeClr val="bg1"/>
              </a:solidFill>
            </a:rPr>
            <a:t>)</a:t>
          </a:r>
          <a:r>
            <a:rPr lang="zh-TW" altLang="en-US" sz="2000" b="1" kern="1200" dirty="0">
              <a:solidFill>
                <a:schemeClr val="bg1"/>
              </a:solidFill>
            </a:rPr>
            <a:t>：網上消費 </a:t>
          </a:r>
          <a:endParaRPr lang="en-US" altLang="zh-TW" sz="2000" b="1" kern="1200" dirty="0">
            <a:solidFill>
              <a:schemeClr val="bg1"/>
            </a:solidFill>
          </a:endParaRPr>
        </a:p>
      </dsp:txBody>
      <dsp:txXfrm>
        <a:off x="339038" y="263484"/>
        <a:ext cx="5747232" cy="526895"/>
      </dsp:txXfrm>
    </dsp:sp>
    <dsp:sp modelId="{4AC7CD36-64D5-40C6-89AD-705EA90679F0}">
      <dsp:nvSpPr>
        <dsp:cNvPr id="0" name=""/>
        <dsp:cNvSpPr/>
      </dsp:nvSpPr>
      <dsp:spPr>
        <a:xfrm>
          <a:off x="9728" y="197622"/>
          <a:ext cx="658619" cy="65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D7A18-942B-462E-A212-7889ED5C1E39}">
      <dsp:nvSpPr>
        <dsp:cNvPr id="0" name=""/>
        <dsp:cNvSpPr/>
      </dsp:nvSpPr>
      <dsp:spPr>
        <a:xfrm>
          <a:off x="339038" y="1053975"/>
          <a:ext cx="5747232" cy="526895"/>
        </a:xfrm>
        <a:prstGeom prst="rect">
          <a:avLst/>
        </a:prstGeom>
        <a:solidFill>
          <a:schemeClr val="accent6">
            <a:shade val="80000"/>
            <a:hueOff val="-162816"/>
            <a:satOff val="-923"/>
            <a:lumOff val="23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bg1"/>
              </a:solidFill>
            </a:rPr>
            <a:t>專題</a:t>
          </a:r>
          <a:r>
            <a:rPr lang="en-US" altLang="zh-TW" sz="2000" b="1" kern="1200" dirty="0">
              <a:solidFill>
                <a:schemeClr val="bg1"/>
              </a:solidFill>
            </a:rPr>
            <a:t>(</a:t>
          </a:r>
          <a:r>
            <a:rPr lang="zh-TW" altLang="en-US" sz="2000" b="1" kern="1200" dirty="0">
              <a:solidFill>
                <a:schemeClr val="bg1"/>
              </a:solidFill>
            </a:rPr>
            <a:t>二</a:t>
          </a:r>
          <a:r>
            <a:rPr lang="en-US" altLang="zh-TW" sz="2000" b="1" kern="1200" dirty="0">
              <a:solidFill>
                <a:schemeClr val="bg1"/>
              </a:solidFill>
            </a:rPr>
            <a:t>)</a:t>
          </a:r>
          <a:r>
            <a:rPr lang="zh-TW" altLang="en-US" sz="2000" b="1" kern="1200" dirty="0">
              <a:solidFill>
                <a:schemeClr val="bg1"/>
              </a:solidFill>
            </a:rPr>
            <a:t>：綠色消費和公平貿易消費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39038" y="1053975"/>
        <a:ext cx="5747232" cy="526895"/>
      </dsp:txXfrm>
    </dsp:sp>
    <dsp:sp modelId="{9FD0ECA8-8C86-4379-B7E4-3AC741961241}">
      <dsp:nvSpPr>
        <dsp:cNvPr id="0" name=""/>
        <dsp:cNvSpPr/>
      </dsp:nvSpPr>
      <dsp:spPr>
        <a:xfrm>
          <a:off x="9728" y="988113"/>
          <a:ext cx="658619" cy="65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-162816"/>
              <a:satOff val="-923"/>
              <a:lumOff val="23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66B5-63EF-40F3-BE1C-F501BA1AAA39}" type="datetimeFigureOut">
              <a:rPr lang="zh-HK" altLang="en-US" smtClean="0"/>
              <a:t>4/8/2020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3C57-542E-4ECA-925F-F90D1EB18E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078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721A-471E-4257-B7F4-5B17B601A0C7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2E1F-F98F-4D42-99EB-54388805D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ec.org.hk/web/tc/investment/market-intermediaries/financial-market/investor-protection/complex-products.pag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fec.org.hk/web/tc/investment/investment-products/bonds/finding-information.pag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ec.org.hk/web/tc/investment/market-intermediaries/financial-market/investor-protection/index.pag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https://www.ifec.org.hk/web/tc/investment/market-intermediaries/financial-market/investor-protection/complex-products.page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https://www.ifec.org.hk/web/tc/investment/investment-products/bonds/finding-information.page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https://www.hkma.gov.hk/chi/smart-consumers/investment-services/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2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https://www.sfc.hk/web/TC/about-the-sfc/our-role/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https://www.ifec.org.hk/web/tc/investment/market-intermediaries/financial-market/investor-protection/index.page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https://www.hkma.gov.hk/chi/news-and-media/speeches/2013/07/20130711-1/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F2E1F-F98F-4D42-99EB-54388805D7A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6429-C1E0-4DED-AE81-94512260B729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78F4-1099-485A-BEF9-22612AD09D6E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FA0D-6FA3-42B4-82A6-12615CB2421F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18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DA44-2C4C-4B4B-863E-FD1CE8F4FCB2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0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DFD-7925-4390-A33A-46598173C4CF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5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5859-D194-4133-A077-964DCDBCDB69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5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8AEC-B37A-4D34-836B-7DD99461FE83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EB2D-097C-4277-9A3F-F74DE349AC1A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7145-FC4B-4810-B0DD-B4D758AB8AAB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6F21-60DA-4340-A67A-E70008E404EE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498C-D415-4CFD-978E-34D6F52B578D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2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1E00-C430-4856-A532-F9AEC5AA651A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B0C-5F89-4D3F-B5AA-AAFF947CF14C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6C0E-CCDF-4C87-BBEB-389D0EAAB968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7B35-EE66-4889-85CA-B1D180496F02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B504-A671-4902-B92B-2DA2A7971521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8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25FE-861C-4CA8-BAAB-14A5AD430C29}" type="datetime1">
              <a:rPr lang="en-US" altLang="zh-HK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fec.org.hk/web/tc/other-resources/multimedia/video/animation-series.page?videoKey=compound-interest#topvide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tv/resource/202816762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pick.hket.com/article/2660873?r=cpsdlc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db.gov.hk/tc/curriculum-development/kla/pshe/references-and-resources/life-and-society/3-min-concep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ec.org.hk/web/tc/retirement/features/retirement-investment/developing-good-investment-habits.pag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8034" y="1728556"/>
            <a:ext cx="7921200" cy="226278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初中理財教育</a:t>
            </a:r>
            <a:b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</a:t>
            </a:r>
            <a:b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</a:br>
            <a:br>
              <a:rPr lang="en-US" altLang="zh-TW" sz="20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+mn-ea"/>
                <a:ea typeface="+mn-ea"/>
              </a:rPr>
              <a:t>(3) </a:t>
            </a:r>
            <a:r>
              <a:rPr lang="zh-TW" altLang="en-US" sz="4400" b="1" dirty="0">
                <a:solidFill>
                  <a:srgbClr val="00B050"/>
                </a:solidFill>
                <a:latin typeface="+mn-ea"/>
                <a:ea typeface="+mn-ea"/>
              </a:rPr>
              <a:t>金融機構提供的服務和</a:t>
            </a:r>
            <a:br>
              <a:rPr lang="en-US" altLang="zh-TW" sz="4400" b="1" dirty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en-US" altLang="zh-TW" sz="4400" b="1" dirty="0">
                <a:solidFill>
                  <a:srgbClr val="00B050"/>
                </a:solidFill>
                <a:latin typeface="+mn-ea"/>
                <a:ea typeface="+mn-ea"/>
              </a:rPr>
              <a:t>      </a:t>
            </a:r>
            <a:r>
              <a:rPr lang="zh-TW" altLang="en-US" sz="4400" b="1" dirty="0">
                <a:solidFill>
                  <a:srgbClr val="00B050"/>
                </a:solidFill>
                <a:latin typeface="+mn-ea"/>
                <a:ea typeface="+mn-ea"/>
              </a:rPr>
              <a:t>投資的基本概念</a:t>
            </a:r>
            <a:endParaRPr lang="zh-HK" altLang="en-US" sz="44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3013" y="50083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HK" altLang="en-US" sz="2400" b="1" dirty="0">
                <a:solidFill>
                  <a:srgbClr val="0070C0"/>
                </a:solidFill>
              </a:rPr>
              <a:t>教育局</a:t>
            </a:r>
            <a:endParaRPr lang="en-US" altLang="zh-HK" sz="2400" b="1" dirty="0">
              <a:solidFill>
                <a:srgbClr val="0070C0"/>
              </a:solidFill>
            </a:endParaRPr>
          </a:p>
          <a:p>
            <a:pPr algn="r"/>
            <a:r>
              <a:rPr lang="zh-HK" altLang="en-US" sz="2400" b="1" dirty="0">
                <a:solidFill>
                  <a:srgbClr val="0070C0"/>
                </a:solidFill>
              </a:rPr>
              <a:t>課程發展處</a:t>
            </a:r>
            <a:endParaRPr lang="en-US" altLang="zh-HK" sz="2400" b="1" dirty="0">
              <a:solidFill>
                <a:srgbClr val="0070C0"/>
              </a:solidFill>
            </a:endParaRPr>
          </a:p>
          <a:p>
            <a:pPr algn="r"/>
            <a:r>
              <a:rPr lang="en-US" altLang="zh-TW" sz="2400" b="1" dirty="0">
                <a:solidFill>
                  <a:srgbClr val="0070C0"/>
                </a:solidFill>
              </a:rPr>
              <a:t>2020</a:t>
            </a:r>
            <a:r>
              <a:rPr lang="zh-TW" altLang="en-US" sz="2400" b="1" dirty="0">
                <a:solidFill>
                  <a:srgbClr val="0070C0"/>
                </a:solidFill>
              </a:rPr>
              <a:t>年</a:t>
            </a:r>
            <a:r>
              <a:rPr lang="en-US" altLang="zh-TW" sz="2400" b="1" dirty="0">
                <a:solidFill>
                  <a:srgbClr val="0070C0"/>
                </a:solidFill>
              </a:rPr>
              <a:t>7</a:t>
            </a:r>
            <a:r>
              <a:rPr lang="zh-TW" altLang="en-US" sz="2400" b="1">
                <a:solidFill>
                  <a:srgbClr val="0070C0"/>
                </a:solidFill>
              </a:rPr>
              <a:t>月</a:t>
            </a:r>
            <a:endParaRPr lang="en-US" altLang="zh-HK" sz="2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6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1499" y="350645"/>
            <a:ext cx="6589199" cy="743217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想一想  銀行的角色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1499" y="1085317"/>
            <a:ext cx="6591985" cy="1200122"/>
          </a:xfrm>
        </p:spPr>
        <p:txBody>
          <a:bodyPr/>
          <a:lstStyle/>
          <a:p>
            <a:pPr marL="0" indent="0">
              <a:buNone/>
            </a:pPr>
            <a:r>
              <a:rPr lang="zh-HK" altLang="zh-HK" sz="2200" b="1" dirty="0">
                <a:latin typeface="+mn-ea"/>
                <a:ea typeface="+mn-ea"/>
              </a:rPr>
              <a:t>為甚麼我們存放金錢到銀行，他們普遍不但不收取存放費用，而且很多時候還會給予我們利息呢？</a:t>
            </a:r>
            <a:endParaRPr lang="zh-TW" altLang="zh-HK" sz="22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1499" y="2127784"/>
            <a:ext cx="63128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"/>
              </a:spcBef>
              <a:spcAft>
                <a:spcPts val="85"/>
              </a:spcAft>
            </a:pPr>
            <a:r>
              <a:rPr lang="zh-HK" altLang="zh-HK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銀行一方面接受存款，給予存款人利息，另一方面亦會向企業和有需要的</a:t>
            </a:r>
            <a:r>
              <a:rPr lang="zh-TW" altLang="en-US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人士</a:t>
            </a:r>
            <a:r>
              <a:rPr lang="zh-HK" altLang="zh-HK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放貸，</a:t>
            </a:r>
            <a:r>
              <a:rPr lang="zh-TW" altLang="en-US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借貸人</a:t>
            </a:r>
            <a:r>
              <a:rPr lang="zh-HK" altLang="zh-HK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需要以較存款利息高的利率向銀行借貸</a:t>
            </a:r>
            <a:r>
              <a:rPr lang="zh-TW" altLang="en-US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，</a:t>
            </a:r>
            <a:r>
              <a:rPr lang="zh-HK" altLang="zh-HK" sz="2200" dirty="0">
                <a:solidFill>
                  <a:srgbClr val="FF0000"/>
                </a:solidFill>
                <a:latin typeface="+mn-ea"/>
                <a:cs typeface="新細明體" panose="02020500000000000000" pitchFamily="18" charset="-120"/>
              </a:rPr>
              <a:t>銀行便可以賺取當中的息差。</a:t>
            </a:r>
            <a:endParaRPr lang="zh-TW" altLang="zh-HK" sz="2200" dirty="0">
              <a:solidFill>
                <a:srgbClr val="FF0000"/>
              </a:solidFill>
              <a:latin typeface="+mn-ea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1447" t="32906" r="14755" b="46408"/>
          <a:stretch/>
        </p:blipFill>
        <p:spPr>
          <a:xfrm>
            <a:off x="1061202" y="3937127"/>
            <a:ext cx="7880667" cy="2093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8404" y="201045"/>
            <a:ext cx="6589199" cy="86636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知多一點點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zh-HK" altLang="en-US" b="1" dirty="0">
                <a:solidFill>
                  <a:schemeClr val="tx1"/>
                </a:solidFill>
                <a:latin typeface="+mn-ea"/>
                <a:ea typeface="+mn-ea"/>
              </a:rPr>
              <a:t>虛擬銀行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602051" y="891784"/>
            <a:ext cx="71121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+mn-ea"/>
              </a:rPr>
              <a:t>「虛擬銀行」</a:t>
            </a:r>
            <a:r>
              <a:rPr lang="en-US" altLang="zh-TW" sz="2200" dirty="0">
                <a:latin typeface="+mn-ea"/>
              </a:rPr>
              <a:t>(Virtual Bank) </a:t>
            </a:r>
            <a:r>
              <a:rPr lang="zh-TW" altLang="en-US" sz="2200" dirty="0">
                <a:latin typeface="+mn-ea"/>
              </a:rPr>
              <a:t>可以簡單地理解為「純網上銀行」，沒有</a:t>
            </a:r>
            <a:r>
              <a:rPr lang="zh-HK" altLang="en-US" sz="2200" dirty="0">
                <a:latin typeface="+mn-ea"/>
              </a:rPr>
              <a:t>實體</a:t>
            </a:r>
            <a:r>
              <a:rPr lang="zh-TW" altLang="en-US" sz="2200" dirty="0">
                <a:latin typeface="+mn-ea"/>
              </a:rPr>
              <a:t>分行，主要通過金融科技及互聯網營運的銀行。</a:t>
            </a:r>
            <a:endParaRPr lang="zh-HK" altLang="en-US" sz="2200" dirty="0"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2" y="2236047"/>
            <a:ext cx="1117092" cy="11170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82749" y="2496056"/>
            <a:ext cx="6069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212529"/>
                </a:solidFill>
                <a:latin typeface="Montserrat"/>
              </a:rPr>
              <a:t>虛擬銀行可以大幅節省租金及人手開支，加上透過金融科技進行創新及提升效率，故可以提供具競爭力、貼心及快捷方便的銀行服務，為客戶帶來全新的體驗。</a:t>
            </a:r>
            <a:endParaRPr lang="zh-HK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73604" y="2083585"/>
            <a:ext cx="3227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200" b="1" dirty="0">
                <a:solidFill>
                  <a:srgbClr val="0070C0"/>
                </a:solidFill>
                <a:latin typeface="+mn-ea"/>
              </a:rPr>
              <a:t>虛擬銀行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的好處</a:t>
            </a:r>
            <a:endParaRPr lang="zh-HK" altLang="en-US" sz="2200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3604" y="3627544"/>
            <a:ext cx="4269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虛擬銀行與傳統銀行有什麼分別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</a:rPr>
              <a:t>?</a:t>
            </a:r>
          </a:p>
          <a:p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使用虛擬銀行須注意什麼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</a:rPr>
              <a:t>?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82" y="3613080"/>
            <a:ext cx="1255200" cy="1255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82749" y="4384875"/>
            <a:ext cx="606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TW" altLang="en-US" dirty="0">
                <a:solidFill>
                  <a:srgbClr val="212529"/>
                </a:solidFill>
                <a:latin typeface="Montserrat"/>
              </a:rPr>
              <a:t>未必所有人都接受網上服務模式。 </a:t>
            </a:r>
          </a:p>
          <a:p>
            <a:pPr>
              <a:buFont typeface="+mj-lt"/>
              <a:buAutoNum type="arabicPeriod"/>
            </a:pPr>
            <a:r>
              <a:rPr lang="zh-TW" altLang="en-US" dirty="0">
                <a:solidFill>
                  <a:srgbClr val="212529"/>
                </a:solidFill>
                <a:latin typeface="Montserrat"/>
              </a:rPr>
              <a:t>預期虛擬銀行在營運初期可能只會提供開戶、存款及貸款等基本銀行服務。 </a:t>
            </a:r>
          </a:p>
          <a:p>
            <a:pPr>
              <a:buFont typeface="+mj-lt"/>
              <a:buAutoNum type="arabicPeriod"/>
            </a:pPr>
            <a:r>
              <a:rPr lang="zh-TW" altLang="en-US" dirty="0">
                <a:solidFill>
                  <a:srgbClr val="212529"/>
                </a:solidFill>
                <a:latin typeface="Montserrat"/>
              </a:rPr>
              <a:t>科技風險對虛擬銀行非常重要，除了虛擬銀行須具備有效的網絡保安措施外，消費者自己亦須注意網絡安全。 </a:t>
            </a:r>
          </a:p>
          <a:p>
            <a:pPr>
              <a:buFont typeface="+mj-lt"/>
              <a:buAutoNum type="arabicPeriod"/>
            </a:pPr>
            <a:r>
              <a:rPr lang="zh-TW" altLang="en-US" dirty="0">
                <a:solidFill>
                  <a:srgbClr val="212529"/>
                </a:solidFill>
                <a:latin typeface="Montserrat"/>
              </a:rPr>
              <a:t>小心欺詐網站、偽冒電郵及類似的詐騙事件。</a:t>
            </a:r>
            <a:endParaRPr lang="zh-TW" altLang="en-US" b="0" i="0" dirty="0">
              <a:solidFill>
                <a:srgbClr val="212529"/>
              </a:solidFill>
              <a:effectLst/>
              <a:latin typeface="Montserra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02051" y="6219970"/>
            <a:ext cx="7726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kern="100" dirty="0">
                <a:latin typeface="+mn-ea"/>
              </a:rPr>
              <a:t>資料來源：投資者及理財教育委員會</a:t>
            </a:r>
            <a:endParaRPr lang="en-US" altLang="zh-HK" sz="1400" kern="100" dirty="0">
              <a:latin typeface="+mn-ea"/>
            </a:endParaRPr>
          </a:p>
          <a:p>
            <a:r>
              <a:rPr lang="en-US" altLang="zh-HK" sz="1400" dirty="0">
                <a:latin typeface="Times" panose="02020603050405020304" pitchFamily="18" charset="0"/>
              </a:rPr>
              <a:t>https://www.ifec.org.hk/web/tc/financial-products/fintech/virtual-bank/index.page</a:t>
            </a:r>
            <a:endParaRPr lang="zh-HK" altLang="en-US" sz="1400" dirty="0">
              <a:latin typeface="Times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/>
          <a:srcRect l="20980" t="50377" r="69845" b="37618"/>
          <a:stretch/>
        </p:blipFill>
        <p:spPr>
          <a:xfrm>
            <a:off x="7243576" y="3411639"/>
            <a:ext cx="1570508" cy="11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169" y="265892"/>
            <a:ext cx="6589199" cy="1280890"/>
          </a:xfrm>
        </p:spPr>
        <p:txBody>
          <a:bodyPr>
            <a:normAutofit/>
          </a:bodyPr>
          <a:lstStyle/>
          <a:p>
            <a:r>
              <a:rPr lang="zh-HK" altLang="en-US" b="1" dirty="0">
                <a:solidFill>
                  <a:srgbClr val="0070C0"/>
                </a:solidFill>
                <a:latin typeface="+mn-ea"/>
                <a:ea typeface="+mn-ea"/>
              </a:rPr>
              <a:t>虛擬銀行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在香港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…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…</a:t>
            </a:r>
            <a:endParaRPr lang="zh-HK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6383" y="1135384"/>
            <a:ext cx="6744385" cy="5237984"/>
          </a:xfrm>
        </p:spPr>
        <p:txBody>
          <a:bodyPr>
            <a:normAutofit/>
          </a:bodyPr>
          <a:lstStyle/>
          <a:p>
            <a:r>
              <a:rPr lang="zh-TW" altLang="en-US" dirty="0"/>
              <a:t>金融科技是市場發展的大趨勢，金管局在</a:t>
            </a:r>
            <a:r>
              <a:rPr lang="en-US" altLang="zh-TW" dirty="0"/>
              <a:t>2019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月至</a:t>
            </a:r>
            <a:r>
              <a:rPr lang="en-US" altLang="zh-TW" dirty="0"/>
              <a:t>5</a:t>
            </a:r>
            <a:r>
              <a:rPr lang="zh-TW" altLang="en-US" dirty="0"/>
              <a:t>月發出銀行牌照給</a:t>
            </a:r>
            <a:r>
              <a:rPr lang="en-US" altLang="zh-TW" dirty="0"/>
              <a:t>8</a:t>
            </a:r>
            <a:r>
              <a:rPr lang="zh-TW" altLang="en-US" dirty="0"/>
              <a:t>間虛擬銀行，促進普及金融及推動香港金融科技發展和創新，為市民提供更多銀行服務選擇及新的客戶體驗。</a:t>
            </a:r>
            <a:r>
              <a:rPr lang="zh-TW" altLang="en-US" sz="1900" dirty="0">
                <a:solidFill>
                  <a:srgbClr val="212529"/>
                </a:solidFill>
                <a:latin typeface="Montserrat"/>
              </a:rPr>
              <a:t>在香港，虛擬銀行是一項嶄新服務。但在歐美、日本等地區，不少虛擬銀行已成立一段時間。</a:t>
            </a:r>
            <a:endParaRPr lang="en-US" altLang="zh-TW" sz="1900" dirty="0">
              <a:solidFill>
                <a:srgbClr val="212529"/>
              </a:solidFill>
              <a:latin typeface="Montserrat"/>
            </a:endParaRPr>
          </a:p>
          <a:p>
            <a:r>
              <a:rPr lang="zh-TW" altLang="en-US" sz="1900" dirty="0">
                <a:solidFill>
                  <a:srgbClr val="212529"/>
                </a:solidFill>
                <a:latin typeface="Montserrat"/>
              </a:rPr>
              <a:t>按金管局規定，虛擬銀行須主要從事零售業務，不得設立最低戶口結餘要求或徵收低戶口結餘收費，以促進普及金融。雖然虛擬銀行不設分行，但須在香港設立實體辦事處，作為其香港主要營業地點，以及處理客戶查詢或投訴。</a:t>
            </a:r>
            <a:endParaRPr lang="en-US" altLang="zh-TW" sz="1900" dirty="0">
              <a:solidFill>
                <a:srgbClr val="212529"/>
              </a:solidFill>
              <a:latin typeface="Montserrat"/>
            </a:endParaRPr>
          </a:p>
          <a:p>
            <a:r>
              <a:rPr lang="zh-TW" altLang="en-US" sz="1900" dirty="0">
                <a:solidFill>
                  <a:srgbClr val="212529"/>
                </a:solidFill>
                <a:latin typeface="Montserrat"/>
              </a:rPr>
              <a:t>虛擬銀行與傳統銀行都是持牌銀行，同樣受金管局監管。雖然虛擬銀行的營運模式有別於傳統銀行，但一樣須遵守適用於傳統銀行的同一套審慎監管規定。另外，虛擬銀行和傳統銀行均為「香港存款保障計劃」成員，故市民在虛擬銀行的存款，同樣可獲最高</a:t>
            </a:r>
            <a:r>
              <a:rPr lang="en-US" altLang="zh-TW" sz="1900" dirty="0">
                <a:solidFill>
                  <a:srgbClr val="212529"/>
                </a:solidFill>
                <a:latin typeface="Montserrat"/>
              </a:rPr>
              <a:t>50</a:t>
            </a:r>
            <a:r>
              <a:rPr lang="zh-TW" altLang="en-US" sz="1900" dirty="0">
                <a:solidFill>
                  <a:srgbClr val="212529"/>
                </a:solidFill>
                <a:latin typeface="Montserrat"/>
              </a:rPr>
              <a:t>萬港元存款保障。</a:t>
            </a:r>
            <a:endParaRPr lang="zh-HK" altLang="en-US" sz="1900" dirty="0">
              <a:solidFill>
                <a:srgbClr val="212529"/>
              </a:solidFill>
              <a:latin typeface="Montserra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602051" y="6219970"/>
            <a:ext cx="7726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kern="100" dirty="0">
                <a:latin typeface="+mn-ea"/>
              </a:rPr>
              <a:t>資料來源：投資者及理財教育委員會</a:t>
            </a:r>
            <a:endParaRPr lang="en-US" altLang="zh-HK" sz="1400" kern="100" dirty="0">
              <a:latin typeface="+mn-ea"/>
            </a:endParaRPr>
          </a:p>
          <a:p>
            <a:r>
              <a:rPr lang="en-US" altLang="zh-HK" sz="1400" dirty="0">
                <a:latin typeface="Times" panose="02020603050405020304" pitchFamily="18" charset="0"/>
              </a:rPr>
              <a:t>https://www.ifec.org.hk/web/tc/financial-products/fintech/virtual-bank/index.page</a:t>
            </a:r>
            <a:endParaRPr lang="zh-HK" altLang="en-US" sz="1400" dirty="0">
              <a:latin typeface="Times" panose="02020603050405020304" pitchFamily="18" charset="0"/>
            </a:endParaRPr>
          </a:p>
        </p:txBody>
      </p:sp>
      <p:pic>
        <p:nvPicPr>
          <p:cNvPr id="1026" name="Picture 2" descr="https://www.ifec.org.hk/sites/web/common/images/financial-products/fintech/virtual-bank/difference-from-conventional-b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14" y="5450347"/>
            <a:ext cx="1588335" cy="10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fec.org.hk/sites/web/common/images/financial-products/fintech/virtual-bank/how-to-open-account-from-virtual-ban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2"/>
          <a:stretch/>
        </p:blipFill>
        <p:spPr bwMode="auto">
          <a:xfrm>
            <a:off x="349322" y="2494564"/>
            <a:ext cx="1252729" cy="15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08" y="261742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淺談投資與財富增值</a:t>
            </a:r>
            <a:br>
              <a:rPr lang="en-US" altLang="zh-TW" b="1" dirty="0">
                <a:latin typeface="+mn-ea"/>
                <a:ea typeface="+mn-ea"/>
              </a:rPr>
            </a:b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9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1736" y="171183"/>
            <a:ext cx="6589199" cy="700488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積小成多 聚沙成塔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0736" y="842619"/>
            <a:ext cx="7056009" cy="1390696"/>
          </a:xfrm>
        </p:spPr>
        <p:txBody>
          <a:bodyPr>
            <a:normAutofit lnSpcReduction="10000"/>
          </a:bodyPr>
          <a:lstStyle/>
          <a:p>
            <a:r>
              <a:rPr lang="zh-TW" altLang="en-US" sz="2200" dirty="0">
                <a:latin typeface="+mn-ea"/>
                <a:ea typeface="+mn-ea"/>
              </a:rPr>
              <a:t>所謂「</a:t>
            </a:r>
            <a:r>
              <a:rPr lang="zh-HK" altLang="en-US" sz="2200" dirty="0">
                <a:latin typeface="+mn-ea"/>
                <a:ea typeface="+mn-ea"/>
              </a:rPr>
              <a:t>水能載舟，亦能覆舟</a:t>
            </a:r>
            <a:r>
              <a:rPr lang="zh-TW" altLang="en-US" sz="2200" dirty="0">
                <a:latin typeface="+mn-ea"/>
                <a:ea typeface="+mn-ea"/>
              </a:rPr>
              <a:t>」，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善用複利息</a:t>
            </a:r>
            <a:r>
              <a:rPr lang="zh-HK" altLang="zh-HK" sz="2200" dirty="0">
                <a:latin typeface="+mn-ea"/>
                <a:ea typeface="+mn-ea"/>
              </a:rPr>
              <a:t>或複</a:t>
            </a:r>
            <a:r>
              <a:rPr lang="zh-TW" altLang="en-US" sz="2200" dirty="0">
                <a:latin typeface="+mn-ea"/>
                <a:ea typeface="+mn-ea"/>
              </a:rPr>
              <a:t>息</a:t>
            </a:r>
            <a:r>
              <a:rPr lang="zh-HK" altLang="zh-HK" sz="2200" dirty="0">
                <a:latin typeface="+mn-ea"/>
                <a:ea typeface="+mn-ea"/>
              </a:rPr>
              <a:t>回報的</a:t>
            </a:r>
            <a:r>
              <a:rPr lang="zh-TW" altLang="zh-HK" sz="2200" dirty="0">
                <a:latin typeface="+mn-ea"/>
                <a:ea typeface="+mn-ea"/>
              </a:rPr>
              <a:t>雪球效應</a:t>
            </a:r>
            <a:r>
              <a:rPr lang="zh-HK" altLang="zh-HK" sz="2200" dirty="0">
                <a:latin typeface="+mn-ea"/>
                <a:ea typeface="+mn-ea"/>
              </a:rPr>
              <a:t>，</a:t>
            </a:r>
            <a:r>
              <a:rPr lang="zh-TW" altLang="en-US" sz="2200" dirty="0">
                <a:latin typeface="+mn-ea"/>
                <a:ea typeface="+mn-ea"/>
              </a:rPr>
              <a:t>可以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幫助我們令財富增值</a:t>
            </a:r>
            <a:r>
              <a:rPr lang="zh-TW" altLang="en-US" sz="2200" dirty="0">
                <a:latin typeface="+mn-ea"/>
              </a:rPr>
              <a:t>；</a:t>
            </a:r>
            <a:r>
              <a:rPr lang="zh-HK" altLang="zh-HK" sz="2200" dirty="0">
                <a:solidFill>
                  <a:schemeClr val="tx1"/>
                </a:solidFill>
                <a:latin typeface="+mn-ea"/>
              </a:rPr>
              <a:t>我們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可把儲蓄用作投資本金，而</a:t>
            </a:r>
            <a:r>
              <a:rPr lang="zh-HK" altLang="zh-HK" sz="2200" b="1" dirty="0">
                <a:solidFill>
                  <a:srgbClr val="0070C0"/>
                </a:solidFill>
                <a:latin typeface="+mn-ea"/>
              </a:rPr>
              <a:t>投資回報是可以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</a:rPr>
              <a:t>滾</a:t>
            </a:r>
            <a:r>
              <a:rPr lang="zh-HK" altLang="zh-HK" sz="2200" b="1" dirty="0">
                <a:solidFill>
                  <a:srgbClr val="0070C0"/>
                </a:solidFill>
                <a:latin typeface="+mn-ea"/>
              </a:rPr>
              <a:t>存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的，即是將今期投資的本利和投入到下一期再作投資</a:t>
            </a:r>
            <a:r>
              <a:rPr lang="zh-HK" altLang="zh-HK" sz="2200" dirty="0">
                <a:solidFill>
                  <a:schemeClr val="tx1"/>
                </a:solidFill>
                <a:latin typeface="+mn-ea"/>
              </a:rPr>
              <a:t>。</a:t>
            </a:r>
            <a:endParaRPr lang="zh-TW" altLang="zh-HK" sz="2200" dirty="0">
              <a:solidFill>
                <a:schemeClr val="tx1"/>
              </a:solidFill>
              <a:latin typeface="+mn-ea"/>
            </a:endParaRPr>
          </a:p>
          <a:p>
            <a:endParaRPr lang="zh-TW" altLang="zh-HK" sz="2200" dirty="0">
              <a:latin typeface="+mn-ea"/>
              <a:ea typeface="+mn-ea"/>
            </a:endParaRP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6" y="2233315"/>
            <a:ext cx="8382000" cy="3848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03807" y="5951496"/>
            <a:ext cx="605712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zh-HK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（圖片</a:t>
            </a:r>
            <a:r>
              <a:rPr lang="zh-TW" altLang="en-US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擷取</a:t>
            </a:r>
            <a:r>
              <a:rPr lang="zh-HK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自信報財經新聞有限公司「跟住理財網頁」</a:t>
            </a:r>
            <a:endParaRPr lang="en-US" altLang="zh-HK" kern="0" dirty="0">
              <a:latin typeface="Times New Roman" panose="020206030504050203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en-US" altLang="zh-HK" kern="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http://iknow.hkej.com/financeinfographics</a:t>
            </a:r>
            <a:r>
              <a:rPr lang="en-US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/ </a:t>
            </a:r>
            <a:r>
              <a:rPr lang="zh-HK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）</a:t>
            </a:r>
            <a:endParaRPr lang="zh-TW" altLang="zh-HK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70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1736" y="171183"/>
            <a:ext cx="6589199" cy="700488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積小成多 聚沙成塔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6023" y="879148"/>
            <a:ext cx="6820623" cy="3777622"/>
          </a:xfrm>
        </p:spPr>
        <p:txBody>
          <a:bodyPr/>
          <a:lstStyle/>
          <a:p>
            <a:r>
              <a:rPr lang="zh-TW" altLang="zh-HK" sz="2200" dirty="0">
                <a:latin typeface="+mn-ea"/>
                <a:ea typeface="+mn-ea"/>
              </a:rPr>
              <a:t>舉例來說，假設每年投資的回報率是</a:t>
            </a:r>
            <a:r>
              <a:rPr lang="en-US" altLang="zh-HK" sz="2200" dirty="0">
                <a:latin typeface="+mn-ea"/>
                <a:ea typeface="+mn-ea"/>
              </a:rPr>
              <a:t>5%</a:t>
            </a:r>
            <a:r>
              <a:rPr lang="zh-TW" altLang="zh-HK" sz="2200" dirty="0">
                <a:latin typeface="+mn-ea"/>
                <a:ea typeface="+mn-ea"/>
              </a:rPr>
              <a:t>，如果你在</a:t>
            </a:r>
            <a:r>
              <a:rPr lang="en-US" altLang="zh-HK" sz="2200" dirty="0">
                <a:latin typeface="+mn-ea"/>
                <a:ea typeface="+mn-ea"/>
              </a:rPr>
              <a:t>15</a:t>
            </a:r>
            <a:r>
              <a:rPr lang="zh-TW" altLang="zh-HK" sz="2200" dirty="0">
                <a:latin typeface="+mn-ea"/>
                <a:ea typeface="+mn-ea"/>
              </a:rPr>
              <a:t>歲開始每月儲蓄或投資</a:t>
            </a:r>
            <a:r>
              <a:rPr lang="en-US" altLang="zh-TW" sz="2200" dirty="0">
                <a:latin typeface="+mn-ea"/>
                <a:ea typeface="+mn-ea"/>
              </a:rPr>
              <a:t>$200</a:t>
            </a:r>
            <a:r>
              <a:rPr lang="zh-TW" altLang="zh-HK" sz="2200" dirty="0">
                <a:latin typeface="+mn-ea"/>
                <a:ea typeface="+mn-ea"/>
              </a:rPr>
              <a:t>，在</a:t>
            </a:r>
            <a:r>
              <a:rPr lang="en-US" altLang="zh-HK" sz="2200" dirty="0">
                <a:latin typeface="+mn-ea"/>
                <a:ea typeface="+mn-ea"/>
              </a:rPr>
              <a:t>65</a:t>
            </a:r>
            <a:r>
              <a:rPr lang="zh-TW" altLang="zh-HK" sz="2200" dirty="0">
                <a:latin typeface="+mn-ea"/>
                <a:ea typeface="+mn-ea"/>
              </a:rPr>
              <a:t>歲的時候就可以</a:t>
            </a:r>
            <a:r>
              <a:rPr lang="zh-TW" altLang="en-US" sz="2200" dirty="0">
                <a:latin typeface="+mn-ea"/>
                <a:ea typeface="+mn-ea"/>
              </a:rPr>
              <a:t>積</a:t>
            </a:r>
            <a:r>
              <a:rPr lang="zh-TW" altLang="en-US" sz="2200" dirty="0">
                <a:latin typeface="+mn-ea"/>
              </a:rPr>
              <a:t>存約</a:t>
            </a:r>
            <a:r>
              <a:rPr lang="zh-TW" altLang="zh-HK" sz="2200" dirty="0">
                <a:latin typeface="+mn-ea"/>
                <a:ea typeface="+mn-ea"/>
              </a:rPr>
              <a:t>五十多萬元</a:t>
            </a:r>
            <a:r>
              <a:rPr lang="zh-HK" altLang="zh-HK" sz="2200" dirty="0">
                <a:latin typeface="+mn-ea"/>
                <a:ea typeface="+mn-ea"/>
              </a:rPr>
              <a:t>；</a:t>
            </a:r>
            <a:r>
              <a:rPr lang="zh-TW" altLang="zh-HK" sz="2200" dirty="0">
                <a:latin typeface="+mn-ea"/>
                <a:ea typeface="+mn-ea"/>
              </a:rPr>
              <a:t>如果從</a:t>
            </a:r>
            <a:r>
              <a:rPr lang="en-US" altLang="zh-HK" sz="2200" dirty="0">
                <a:latin typeface="+mn-ea"/>
                <a:ea typeface="+mn-ea"/>
              </a:rPr>
              <a:t>25</a:t>
            </a:r>
            <a:r>
              <a:rPr lang="zh-TW" altLang="zh-HK" sz="2200" dirty="0">
                <a:latin typeface="+mn-ea"/>
                <a:ea typeface="+mn-ea"/>
              </a:rPr>
              <a:t>歳開始儲蓄，到</a:t>
            </a:r>
            <a:r>
              <a:rPr lang="en-US" altLang="zh-HK" sz="2200" dirty="0">
                <a:latin typeface="+mn-ea"/>
                <a:ea typeface="+mn-ea"/>
              </a:rPr>
              <a:t>65</a:t>
            </a:r>
            <a:r>
              <a:rPr lang="zh-TW" altLang="zh-HK" sz="2200" dirty="0">
                <a:latin typeface="+mn-ea"/>
                <a:ea typeface="+mn-ea"/>
              </a:rPr>
              <a:t>歲時只</a:t>
            </a:r>
            <a:r>
              <a:rPr lang="zh-TW" altLang="en-US" sz="2200" dirty="0">
                <a:latin typeface="+mn-ea"/>
                <a:ea typeface="+mn-ea"/>
              </a:rPr>
              <a:t>可積存約</a:t>
            </a:r>
            <a:r>
              <a:rPr lang="zh-TW" altLang="zh-HK" sz="2200" dirty="0">
                <a:latin typeface="+mn-ea"/>
                <a:ea typeface="+mn-ea"/>
              </a:rPr>
              <a:t>三十萬元</a:t>
            </a:r>
            <a:r>
              <a:rPr lang="zh-TW" altLang="en-US" sz="2200" dirty="0">
                <a:latin typeface="+mn-ea"/>
                <a:ea typeface="+mn-ea"/>
              </a:rPr>
              <a:t>；如果</a:t>
            </a:r>
            <a:r>
              <a:rPr lang="zh-TW" altLang="zh-HK" sz="2200" dirty="0">
                <a:latin typeface="+mn-ea"/>
                <a:ea typeface="+mn-ea"/>
              </a:rPr>
              <a:t>待</a:t>
            </a:r>
            <a:r>
              <a:rPr lang="en-US" altLang="zh-HK" sz="2200" dirty="0">
                <a:latin typeface="+mn-ea"/>
                <a:ea typeface="+mn-ea"/>
              </a:rPr>
              <a:t>55</a:t>
            </a:r>
            <a:r>
              <a:rPr lang="zh-TW" altLang="zh-HK" sz="2200" dirty="0">
                <a:latin typeface="+mn-ea"/>
                <a:ea typeface="+mn-ea"/>
              </a:rPr>
              <a:t>歲才開始儲蓄</a:t>
            </a:r>
            <a:r>
              <a:rPr lang="zh-HK" altLang="zh-HK" sz="2200" dirty="0">
                <a:latin typeface="+mn-ea"/>
                <a:ea typeface="+mn-ea"/>
              </a:rPr>
              <a:t>，</a:t>
            </a:r>
            <a:r>
              <a:rPr lang="zh-TW" altLang="zh-HK" sz="2200" dirty="0">
                <a:latin typeface="+mn-ea"/>
                <a:ea typeface="+mn-ea"/>
              </a:rPr>
              <a:t>就只能</a:t>
            </a:r>
            <a:r>
              <a:rPr lang="zh-TW" altLang="en-US" sz="2200" dirty="0">
                <a:latin typeface="+mn-ea"/>
                <a:ea typeface="+mn-ea"/>
              </a:rPr>
              <a:t>積存約</a:t>
            </a:r>
            <a:r>
              <a:rPr lang="zh-TW" altLang="zh-HK" sz="2200" dirty="0">
                <a:latin typeface="+mn-ea"/>
                <a:ea typeface="+mn-ea"/>
              </a:rPr>
              <a:t>三萬元。</a:t>
            </a:r>
            <a:endParaRPr lang="en-US" altLang="zh-TW" sz="2200" dirty="0">
              <a:latin typeface="+mn-ea"/>
              <a:ea typeface="+mn-ea"/>
            </a:endParaRPr>
          </a:p>
          <a:p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所以</a:t>
            </a:r>
            <a:r>
              <a:rPr lang="zh-HK" altLang="zh-HK" sz="2200" b="1" dirty="0">
                <a:solidFill>
                  <a:srgbClr val="0070C0"/>
                </a:solidFill>
                <a:latin typeface="+mn-ea"/>
                <a:ea typeface="+mn-ea"/>
              </a:rPr>
              <a:t>，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儲蓄或投資是越早開始越好呢。</a:t>
            </a:r>
          </a:p>
          <a:p>
            <a:pPr marL="0" indent="0">
              <a:buNone/>
            </a:pPr>
            <a:endParaRPr lang="zh-HK" altLang="en-US" dirty="0">
              <a:latin typeface="+mn-ea"/>
              <a:ea typeface="+mn-ea"/>
            </a:endParaRP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2110" r="40099" b="32413"/>
          <a:stretch/>
        </p:blipFill>
        <p:spPr bwMode="auto">
          <a:xfrm>
            <a:off x="1556023" y="3049531"/>
            <a:ext cx="6360563" cy="26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348858" y="5844491"/>
            <a:ext cx="6912077" cy="84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1">
              <a:buNone/>
            </a:pPr>
            <a:r>
              <a:rPr lang="zh-TW" altLang="en-US" sz="2200" dirty="0">
                <a:solidFill>
                  <a:srgbClr val="0070C0"/>
                </a:solidFill>
                <a:latin typeface="+mn-ea"/>
              </a:rPr>
              <a:t>小提示：要達成讓資產增值的持續目標，負責任的理財 </a:t>
            </a:r>
            <a:r>
              <a:rPr lang="en-US" altLang="zh-TW" sz="2200" dirty="0">
                <a:solidFill>
                  <a:srgbClr val="0070C0"/>
                </a:solidFill>
                <a:latin typeface="+mn-ea"/>
              </a:rPr>
              <a:t>/ </a:t>
            </a:r>
            <a:r>
              <a:rPr lang="zh-TW" altLang="en-US" sz="2200" dirty="0">
                <a:solidFill>
                  <a:srgbClr val="0070C0"/>
                </a:solidFill>
                <a:latin typeface="+mn-ea"/>
              </a:rPr>
              <a:t>消費習慣、行為及決定都是不可或缺的。</a:t>
            </a:r>
            <a:endParaRPr lang="zh-TW" altLang="zh-HK" sz="22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154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367" y="394644"/>
            <a:ext cx="6589199" cy="1280890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動畫視像片段：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複息效應的威力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8556" y="5347589"/>
            <a:ext cx="6941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kern="100" dirty="0">
                <a:latin typeface="+mn-ea"/>
              </a:rPr>
              <a:t>資料來源：投資者及理財教育委員會</a:t>
            </a:r>
            <a:endParaRPr lang="en-US" altLang="zh-HK" b="1" kern="100" dirty="0">
              <a:latin typeface="+mn-ea"/>
            </a:endParaRPr>
          </a:p>
          <a:p>
            <a:pPr latinLnBrk="1"/>
            <a:r>
              <a:rPr lang="en-US" dirty="0">
                <a:hlinkClick r:id="rId2"/>
              </a:rPr>
              <a:t>https://www.ifec.org.hk/web/tc/other-resources/multimedia/video/animation-series.page?videoKey=compound-interest#topvideo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21" y="1208661"/>
            <a:ext cx="7078093" cy="39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4345" y="534813"/>
            <a:ext cx="6589199" cy="756282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適當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投資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有助抵抗通脹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290" r="7374" b="12242"/>
          <a:stretch/>
        </p:blipFill>
        <p:spPr>
          <a:xfrm>
            <a:off x="4171903" y="3627940"/>
            <a:ext cx="4722816" cy="3014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897" y="4976022"/>
            <a:ext cx="3461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圖片擷取自教育局教育電視資源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b="1" dirty="0">
                <a:solidFill>
                  <a:srgbClr val="0070C0"/>
                </a:solidFill>
              </a:rPr>
              <a:t>淺談經濟概念：本地生產總值、失業、通脹</a:t>
            </a:r>
            <a:r>
              <a:rPr lang="zh-TW" altLang="en-US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b="1" dirty="0">
              <a:solidFill>
                <a:srgbClr val="0070C0"/>
              </a:solidFill>
              <a:hlinkClick r:id="rId3"/>
            </a:endParaRPr>
          </a:p>
          <a:p>
            <a:r>
              <a:rPr lang="en-US" dirty="0">
                <a:hlinkClick r:id="rId3"/>
              </a:rPr>
              <a:t>https://www.hkedcity.net/etv/resource/2028167627</a:t>
            </a:r>
            <a:endParaRPr 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366344" y="1291095"/>
            <a:ext cx="7365465" cy="222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zh-HK" sz="2400" b="1" dirty="0">
                <a:solidFill>
                  <a:srgbClr val="0070C0"/>
                </a:solidFill>
              </a:rPr>
              <a:t>通脹風險： </a:t>
            </a:r>
            <a:endParaRPr lang="en-US" altLang="zh-HK" sz="2400" b="1" dirty="0">
              <a:solidFill>
                <a:srgbClr val="0070C0"/>
              </a:solidFill>
            </a:endParaRPr>
          </a:p>
          <a:p>
            <a:r>
              <a:rPr lang="zh-TW" altLang="en-US" sz="2200" dirty="0">
                <a:solidFill>
                  <a:schemeClr val="tx1"/>
                </a:solidFill>
              </a:rPr>
              <a:t>另外，</a:t>
            </a:r>
            <a:r>
              <a:rPr lang="zh-HK" altLang="zh-HK" sz="2200" dirty="0">
                <a:solidFill>
                  <a:schemeClr val="tx1"/>
                </a:solidFill>
              </a:rPr>
              <a:t>物價上升會令</a:t>
            </a:r>
            <a:r>
              <a:rPr lang="zh-TW" altLang="en-US" sz="2200" dirty="0">
                <a:solidFill>
                  <a:schemeClr val="tx1"/>
                </a:solidFill>
              </a:rPr>
              <a:t>現</a:t>
            </a:r>
            <a:r>
              <a:rPr lang="zh-HK" altLang="zh-HK" sz="2200" dirty="0">
                <a:solidFill>
                  <a:schemeClr val="tx1"/>
                </a:solidFill>
              </a:rPr>
              <a:t>金的價值相對下降</a:t>
            </a:r>
            <a:r>
              <a:rPr lang="zh-TW" altLang="en-US" sz="2200" dirty="0">
                <a:solidFill>
                  <a:schemeClr val="tx1"/>
                </a:solidFill>
              </a:rPr>
              <a:t>；</a:t>
            </a:r>
            <a:r>
              <a:rPr lang="zh-HK" altLang="zh-HK" sz="2200" dirty="0">
                <a:solidFill>
                  <a:schemeClr val="tx1"/>
                </a:solidFill>
              </a:rPr>
              <a:t>遇上高</a:t>
            </a:r>
            <a:r>
              <a:rPr lang="zh-HK" altLang="zh-HK" sz="2200" b="1" dirty="0">
                <a:solidFill>
                  <a:srgbClr val="0070C0"/>
                </a:solidFill>
              </a:rPr>
              <a:t>通脹</a:t>
            </a:r>
            <a:r>
              <a:rPr lang="zh-TW" altLang="en-US" sz="2200" b="1" dirty="0">
                <a:solidFill>
                  <a:srgbClr val="0070C0"/>
                </a:solidFill>
              </a:rPr>
              <a:t>（即一般物價水平持續上升）</a:t>
            </a:r>
            <a:r>
              <a:rPr lang="zh-HK" altLang="zh-HK" sz="2200" dirty="0">
                <a:solidFill>
                  <a:schemeClr val="tx1"/>
                </a:solidFill>
              </a:rPr>
              <a:t>時，積蓄的購買力會被不斷蠶食。</a:t>
            </a:r>
            <a:endParaRPr lang="en-US" altLang="zh-HK" sz="2200" dirty="0">
              <a:solidFill>
                <a:schemeClr val="tx1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適當的</a:t>
            </a:r>
            <a:r>
              <a:rPr lang="zh-HK" altLang="zh-HK" sz="2400" b="1" dirty="0">
                <a:solidFill>
                  <a:srgbClr val="0070C0"/>
                </a:solidFill>
              </a:rPr>
              <a:t>投資</a:t>
            </a:r>
            <a:r>
              <a:rPr lang="zh-TW" altLang="en-US" sz="2400" b="1" dirty="0">
                <a:solidFill>
                  <a:srgbClr val="0070C0"/>
                </a:solidFill>
              </a:rPr>
              <a:t>可以令</a:t>
            </a:r>
            <a:r>
              <a:rPr lang="zh-HK" altLang="zh-HK" sz="2400" b="1" dirty="0">
                <a:solidFill>
                  <a:srgbClr val="0070C0"/>
                </a:solidFill>
              </a:rPr>
              <a:t>資產增值，</a:t>
            </a:r>
            <a:r>
              <a:rPr lang="zh-TW" altLang="en-US" sz="2400" b="1" dirty="0">
                <a:solidFill>
                  <a:srgbClr val="0070C0"/>
                </a:solidFill>
              </a:rPr>
              <a:t>有</a:t>
            </a:r>
            <a:r>
              <a:rPr lang="zh-HK" altLang="zh-HK" sz="2400" b="1" dirty="0">
                <a:solidFill>
                  <a:srgbClr val="0070C0"/>
                </a:solidFill>
              </a:rPr>
              <a:t>助我們抵抗通脹。</a:t>
            </a:r>
            <a:endParaRPr lang="zh-HK" alt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HK" sz="2400" dirty="0"/>
          </a:p>
          <a:p>
            <a:endParaRPr lang="zh-TW" altLang="zh-HK" sz="2200" b="1" dirty="0">
              <a:solidFill>
                <a:srgbClr val="0070C0"/>
              </a:solidFill>
            </a:endParaRPr>
          </a:p>
          <a:p>
            <a:pPr marL="0" indent="0">
              <a:buFont typeface="Wingdings 3" charset="2"/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030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1" y="-95974"/>
            <a:ext cx="8294476" cy="663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910167" y="1053944"/>
            <a:ext cx="4361474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TW" altLang="zh-HK" sz="2100" kern="100" dirty="0">
                <a:solidFill>
                  <a:srgbClr val="000000"/>
                </a:solidFill>
                <a:latin typeface="+mn-ea"/>
              </a:rPr>
              <a:t>甘</a:t>
            </a:r>
            <a:r>
              <a:rPr lang="zh-TW" altLang="en-US" sz="2100" kern="100" dirty="0">
                <a:solidFill>
                  <a:srgbClr val="000000"/>
                </a:solidFill>
                <a:latin typeface="+mn-ea"/>
              </a:rPr>
              <a:t>錫洪先生將其超過一半的遺產（約</a:t>
            </a:r>
            <a:r>
              <a:rPr lang="en-US" altLang="zh-TW" sz="21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4.6</a:t>
            </a:r>
            <a:r>
              <a:rPr lang="zh-TW" altLang="en-US" sz="2100" kern="100" dirty="0">
                <a:solidFill>
                  <a:srgbClr val="000000"/>
                </a:solidFill>
                <a:latin typeface="+mn-ea"/>
              </a:rPr>
              <a:t>億元）捐贈予香港公益金。</a:t>
            </a:r>
            <a:endParaRPr lang="en-US" altLang="zh-TW" sz="2100" b="1" kern="1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94418" y="2145964"/>
            <a:ext cx="4572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甘錫洪先生曾任教師及公務員。太太指，他們公一份婆一份，努力地生活。他的故事寫到，資產來自持有的物業和股票，他自覺不懂投資，但</a:t>
            </a:r>
            <a:r>
              <a:rPr lang="zh-TW" altLang="zh-HK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一直好好地把財產滾存</a:t>
            </a:r>
            <a:r>
              <a:rPr lang="zh-TW" altLang="zh-HK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HK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699641" y="3599723"/>
            <a:ext cx="4966777" cy="1546092"/>
            <a:chOff x="3520965" y="3734129"/>
            <a:chExt cx="4966777" cy="1546092"/>
          </a:xfrm>
        </p:grpSpPr>
        <p:sp>
          <p:nvSpPr>
            <p:cNvPr id="6" name="矩形 5"/>
            <p:cNvSpPr/>
            <p:nvPr/>
          </p:nvSpPr>
          <p:spPr>
            <a:xfrm>
              <a:off x="3520965" y="3734129"/>
              <a:ext cx="45720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HK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甘太笑道，「我沒有多問，只要定時定候有家用就行。」</a:t>
              </a:r>
              <a:endParaRPr lang="zh-TW" altLang="zh-HK" sz="16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5742" y="4633890"/>
              <a:ext cx="45720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zh-TW" altLang="zh-HK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兒子謂，爸爸當然有權為自己的錢揸主意，女兒亦說︰「阿爸是幫我們積福呢。」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矩形 3"/>
          <p:cNvSpPr/>
          <p:nvPr/>
        </p:nvSpPr>
        <p:spPr>
          <a:xfrm>
            <a:off x="243523" y="5339278"/>
            <a:ext cx="553401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sz="2400" b="1" kern="100" dirty="0">
                <a:solidFill>
                  <a:srgbClr val="0070C0"/>
                </a:solidFill>
                <a:latin typeface="+mn-ea"/>
              </a:rPr>
              <a:t>善用複利息</a:t>
            </a:r>
            <a:r>
              <a:rPr lang="zh-HK" altLang="zh-HK" sz="2400" b="1" kern="100" dirty="0">
                <a:solidFill>
                  <a:srgbClr val="0070C0"/>
                </a:solidFill>
                <a:latin typeface="+mn-ea"/>
              </a:rPr>
              <a:t>回報</a:t>
            </a:r>
            <a:r>
              <a:rPr lang="zh-HK" altLang="zh-HK" sz="2400" kern="100" dirty="0">
                <a:latin typeface="+mn-ea"/>
              </a:rPr>
              <a:t>的</a:t>
            </a:r>
            <a:r>
              <a:rPr lang="zh-TW" altLang="zh-HK" sz="2400" kern="100" dirty="0">
                <a:latin typeface="+mn-ea"/>
                <a:cs typeface="Arial" panose="020B0604020202020204" pitchFamily="34" charset="0"/>
              </a:rPr>
              <a:t>雪球效</a:t>
            </a:r>
            <a:r>
              <a:rPr lang="zh-TW" altLang="zh-HK" sz="2400" kern="100" dirty="0">
                <a:latin typeface="+mn-ea"/>
                <a:cs typeface="新細明體" panose="02020500000000000000" pitchFamily="18" charset="-120"/>
              </a:rPr>
              <a:t>應</a:t>
            </a:r>
            <a:r>
              <a:rPr lang="zh-HK" altLang="zh-HK" sz="2400" kern="100" dirty="0">
                <a:latin typeface="+mn-ea"/>
                <a:cs typeface="新細明體" panose="02020500000000000000" pitchFamily="18" charset="-120"/>
              </a:rPr>
              <a:t>，可以</a:t>
            </a:r>
            <a:r>
              <a:rPr lang="zh-TW" altLang="zh-HK" sz="2400" b="1" kern="100" dirty="0">
                <a:solidFill>
                  <a:srgbClr val="0070C0"/>
                </a:solidFill>
                <a:latin typeface="+mn-ea"/>
              </a:rPr>
              <a:t>幫助我們令財富增值</a:t>
            </a:r>
            <a:r>
              <a:rPr lang="zh-HK" altLang="zh-HK" sz="2400" kern="100" dirty="0">
                <a:latin typeface="+mn-ea"/>
              </a:rPr>
              <a:t>，力</a:t>
            </a:r>
            <a:r>
              <a:rPr lang="zh-TW" altLang="en-US" sz="2400" kern="100" dirty="0">
                <a:latin typeface="+mn-ea"/>
              </a:rPr>
              <a:t>之能及的話，</a:t>
            </a:r>
            <a:r>
              <a:rPr lang="zh-HK" altLang="zh-HK" sz="2400" kern="100" dirty="0">
                <a:latin typeface="+mn-ea"/>
              </a:rPr>
              <a:t>更可</a:t>
            </a:r>
            <a:r>
              <a:rPr lang="zh-HK" altLang="zh-HK" sz="2400" b="1" kern="100" dirty="0">
                <a:solidFill>
                  <a:srgbClr val="0070C0"/>
                </a:solidFill>
                <a:latin typeface="+mn-ea"/>
              </a:rPr>
              <a:t>惠澤社會</a:t>
            </a:r>
            <a:r>
              <a:rPr lang="zh-HK" altLang="zh-HK" sz="2400" kern="100" dirty="0">
                <a:latin typeface="+mn-ea"/>
              </a:rPr>
              <a:t>，幫助其他有需要</a:t>
            </a:r>
            <a:r>
              <a:rPr lang="zh-TW" altLang="en-US" sz="2400" kern="100" dirty="0">
                <a:latin typeface="+mn-ea"/>
              </a:rPr>
              <a:t>的</a:t>
            </a:r>
            <a:r>
              <a:rPr lang="zh-HK" altLang="zh-HK" sz="2400" kern="100" dirty="0">
                <a:latin typeface="+mn-ea"/>
              </a:rPr>
              <a:t>人。</a:t>
            </a:r>
            <a:endParaRPr lang="zh-TW" altLang="zh-HK" sz="2400" kern="100" dirty="0">
              <a:latin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8568" y="5604258"/>
            <a:ext cx="308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圖片來源：</a:t>
            </a:r>
            <a:endParaRPr lang="en-US" altLang="zh-HK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香港經濟日報</a:t>
            </a:r>
            <a:r>
              <a:rPr lang="en-US" kern="1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Topick</a:t>
            </a:r>
            <a:r>
              <a:rPr lang="zh-HK" altLang="en-US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網頁</a:t>
            </a:r>
            <a:endParaRPr lang="en-US" altLang="zh-HK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dirty="0">
                <a:hlinkClick r:id="rId3"/>
              </a:rPr>
              <a:t>https://topick.hket.com/article/2660873?r=cpsdlc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solidFill>
                  <a:srgbClr val="0070C0"/>
                </a:solidFill>
                <a:latin typeface="+mn-ea"/>
                <a:ea typeface="+mn-ea"/>
              </a:rPr>
              <a:t>概念重温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5201" y="1484120"/>
            <a:ext cx="6591985" cy="3777622"/>
          </a:xfrm>
        </p:spPr>
        <p:txBody>
          <a:bodyPr/>
          <a:lstStyle/>
          <a:p>
            <a:pPr marL="0" indent="0" latinLnBrk="1">
              <a:buNone/>
            </a:pPr>
            <a:r>
              <a:rPr lang="zh-TW" altLang="zh-HK" b="1" dirty="0">
                <a:latin typeface="+mn-ea"/>
                <a:ea typeface="+mn-ea"/>
              </a:rPr>
              <a:t>「三分鐘概念」動畫視像片段系列：</a:t>
            </a:r>
            <a:endParaRPr lang="zh-TW" altLang="zh-HK" dirty="0">
              <a:latin typeface="+mn-ea"/>
              <a:ea typeface="+mn-ea"/>
            </a:endParaRPr>
          </a:p>
          <a:p>
            <a:pPr marL="0" indent="0" latinLnBrk="1">
              <a:buNone/>
            </a:pPr>
            <a:r>
              <a:rPr lang="zh-TW" altLang="zh-HK" dirty="0">
                <a:latin typeface="+mn-ea"/>
                <a:ea typeface="+mn-ea"/>
              </a:rPr>
              <a:t>個人資源管理：理財篇 </a:t>
            </a:r>
          </a:p>
          <a:p>
            <a:pPr marL="0" indent="0">
              <a:buNone/>
            </a:pPr>
            <a:r>
              <a:rPr lang="en-US" altLang="zh-HK" dirty="0">
                <a:latin typeface="+mn-ea"/>
                <a:ea typeface="+mn-ea"/>
                <a:hlinkClick r:id="rId2"/>
              </a:rPr>
              <a:t>https://www.edb.gov.hk/tc/curriculum-development/kla/pshe/references-and-resources/life-and-society/3-min-concept.html</a:t>
            </a:r>
            <a:endParaRPr lang="zh-HK" altLang="en-US" dirty="0">
              <a:latin typeface="+mn-ea"/>
              <a:ea typeface="+mn-ea"/>
            </a:endParaRPr>
          </a:p>
        </p:txBody>
      </p:sp>
      <p:pic>
        <p:nvPicPr>
          <p:cNvPr id="1026" name="圖片 22" descr="C:\Users\holy\Downloads\個人資源管理：理財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20" y="862201"/>
            <a:ext cx="1526112" cy="15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2583" r="40694" b="27171"/>
          <a:stretch/>
        </p:blipFill>
        <p:spPr bwMode="auto">
          <a:xfrm>
            <a:off x="2518813" y="3412946"/>
            <a:ext cx="5202133" cy="262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627586" y="998482"/>
          <a:ext cx="6096000" cy="289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627586" y="3783726"/>
          <a:ext cx="6096000" cy="287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val 12"/>
          <p:cNvSpPr/>
          <p:nvPr/>
        </p:nvSpPr>
        <p:spPr>
          <a:xfrm>
            <a:off x="609600" y="1597574"/>
            <a:ext cx="2017986" cy="1954924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9966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7298" y="4322166"/>
            <a:ext cx="2017986" cy="1954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653" y="1971702"/>
            <a:ext cx="174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1. </a:t>
            </a:r>
            <a:r>
              <a:rPr lang="zh-TW" altLang="en-US" sz="2400" b="1" dirty="0">
                <a:solidFill>
                  <a:schemeClr val="bg1"/>
                </a:solidFill>
              </a:rPr>
              <a:t>消費、儲蓄與財務預算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158" y="4884129"/>
            <a:ext cx="155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2. </a:t>
            </a:r>
            <a:r>
              <a:rPr lang="zh-TW" altLang="en-US" sz="2400" b="1" dirty="0">
                <a:solidFill>
                  <a:schemeClr val="bg1"/>
                </a:solidFill>
              </a:rPr>
              <a:t>信用卡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與借貸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29952" y="262970"/>
            <a:ext cx="6589199" cy="75230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學與教資源目錄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共有四個主題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65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08" y="261742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認識基本的投資工具 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股票和債券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br>
              <a:rPr lang="en-US" altLang="zh-TW" b="1" dirty="0">
                <a:latin typeface="+mn-ea"/>
                <a:ea typeface="+mn-ea"/>
              </a:rPr>
            </a:b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0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8289" y="273732"/>
            <a:ext cx="6589199" cy="700489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知多一點點：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2057" t="45641" r="15298" b="27771"/>
          <a:stretch/>
        </p:blipFill>
        <p:spPr>
          <a:xfrm>
            <a:off x="511228" y="1616905"/>
            <a:ext cx="6942696" cy="243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868289" y="974221"/>
            <a:ext cx="43524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5"/>
              </a:spcBef>
              <a:spcAft>
                <a:spcPts val="0"/>
              </a:spcAft>
            </a:pPr>
            <a:r>
              <a:rPr lang="zh-HK" altLang="zh-HK" sz="2500" b="1" kern="100" dirty="0">
                <a:solidFill>
                  <a:srgbClr val="984806"/>
                </a:solidFill>
                <a:latin typeface="+mn-ea"/>
                <a:cs typeface="Times New Roman" panose="02020603050405020304" pitchFamily="18" charset="0"/>
              </a:rPr>
              <a:t>股票、債券和存款的基本分別</a:t>
            </a:r>
            <a:endParaRPr lang="zh-TW" altLang="zh-HK" sz="2500" dirty="0">
              <a:effectLst/>
              <a:latin typeface="+mn-ea"/>
              <a:cs typeface="新細明體" panose="02020500000000000000" pitchFamily="18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 rotWithShape="1">
          <a:blip r:embed="rId3"/>
          <a:srcRect l="42548" t="27265" r="12837" b="45821"/>
          <a:stretch/>
        </p:blipFill>
        <p:spPr>
          <a:xfrm>
            <a:off x="1731654" y="4217370"/>
            <a:ext cx="7092975" cy="240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7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 rotWithShape="1">
          <a:blip r:embed="rId2"/>
          <a:srcRect l="42548" t="55679" r="12837" b="17535"/>
          <a:stretch/>
        </p:blipFill>
        <p:spPr>
          <a:xfrm>
            <a:off x="626842" y="1633083"/>
            <a:ext cx="8149296" cy="275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3"/>
          <p:cNvSpPr/>
          <p:nvPr/>
        </p:nvSpPr>
        <p:spPr>
          <a:xfrm>
            <a:off x="3640867" y="4136806"/>
            <a:ext cx="4925064" cy="1323439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2000" kern="100" dirty="0">
                <a:latin typeface="+mn-ea"/>
              </a:rPr>
              <a:t>註：在香港，</a:t>
            </a:r>
            <a:r>
              <a:rPr lang="zh-TW" altLang="zh-HK" sz="2000" kern="100" dirty="0">
                <a:latin typeface="+mn-ea"/>
              </a:rPr>
              <a:t>假如有</a:t>
            </a:r>
            <a:r>
              <a:rPr lang="zh-TW" altLang="zh-HK" sz="2000" b="1" kern="100" dirty="0">
                <a:latin typeface="+mn-ea"/>
              </a:rPr>
              <a:t>香港存款保障委員會</a:t>
            </a:r>
            <a:r>
              <a:rPr lang="zh-TW" altLang="zh-HK" sz="2000" kern="100" dirty="0">
                <a:latin typeface="+mn-ea"/>
              </a:rPr>
              <a:t>成員銀行﹝計劃成員﹞倒閉，存保計劃會向每位受影響的存款人發放最多五十萬港元的補償。</a:t>
            </a:r>
          </a:p>
        </p:txBody>
      </p:sp>
    </p:spTree>
    <p:extLst>
      <p:ext uri="{BB962C8B-B14F-4D97-AF65-F5344CB8AC3E}">
        <p14:creationId xmlns:p14="http://schemas.microsoft.com/office/powerpoint/2010/main" val="5729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7067" t="18206" r="10192" b="31538"/>
          <a:stretch/>
        </p:blipFill>
        <p:spPr>
          <a:xfrm>
            <a:off x="171373" y="970345"/>
            <a:ext cx="8972627" cy="48093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風險與回報</a:t>
            </a: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7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6243" y="270008"/>
            <a:ext cx="6589199" cy="756282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注意</a:t>
            </a:r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投資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風險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6243" y="1033570"/>
            <a:ext cx="6847107" cy="44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HK" sz="2200" b="1" dirty="0">
                <a:solidFill>
                  <a:srgbClr val="0070C0"/>
                </a:solidFill>
                <a:latin typeface="+mn-ea"/>
                <a:ea typeface="+mn-ea"/>
              </a:rPr>
              <a:t>投資的風險與回報</a:t>
            </a:r>
            <a:endParaRPr lang="en-US" altLang="zh-HK" sz="22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zh-HK" sz="2200" dirty="0">
                <a:solidFill>
                  <a:schemeClr val="tx1"/>
                </a:solidFill>
                <a:latin typeface="+mn-ea"/>
                <a:ea typeface="+mn-ea"/>
              </a:rPr>
              <a:t>風險和回報是相對的。一般而言，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預期回報率較高</a:t>
            </a:r>
            <a:r>
              <a:rPr lang="zh-TW" altLang="zh-HK" sz="2200" dirty="0">
                <a:solidFill>
                  <a:schemeClr val="tx1"/>
                </a:solidFill>
                <a:latin typeface="+mn-ea"/>
                <a:ea typeface="+mn-ea"/>
              </a:rPr>
              <a:t>的投資產品，</a:t>
            </a:r>
            <a:r>
              <a:rPr lang="zh-TW" altLang="zh-HK" sz="2200" b="1" dirty="0">
                <a:solidFill>
                  <a:srgbClr val="0070C0"/>
                </a:solidFill>
                <a:latin typeface="+mn-ea"/>
                <a:ea typeface="+mn-ea"/>
              </a:rPr>
              <a:t>風險也較高</a:t>
            </a:r>
            <a:r>
              <a:rPr lang="zh-TW" altLang="zh-HK" sz="2200" dirty="0">
                <a:solidFill>
                  <a:schemeClr val="tx1"/>
                </a:solidFill>
                <a:latin typeface="+mn-ea"/>
                <a:ea typeface="+mn-ea"/>
              </a:rPr>
              <a:t>，可能造成龐大虧損，因此投資</a:t>
            </a: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時</a:t>
            </a:r>
            <a:r>
              <a:rPr lang="zh-TW" altLang="zh-HK" sz="2200" dirty="0">
                <a:solidFill>
                  <a:schemeClr val="tx1"/>
                </a:solidFill>
                <a:latin typeface="+mn-ea"/>
                <a:ea typeface="+mn-ea"/>
              </a:rPr>
              <a:t>應清楚自己的目標或需要。</a:t>
            </a:r>
          </a:p>
          <a:p>
            <a:pPr marL="0" indent="0">
              <a:buNone/>
            </a:pPr>
            <a:r>
              <a:rPr lang="zh-HK" altLang="zh-HK" sz="2200" b="1" dirty="0">
                <a:solidFill>
                  <a:srgbClr val="0070C0"/>
                </a:solidFill>
                <a:latin typeface="+mn-ea"/>
                <a:ea typeface="+mn-ea"/>
              </a:rPr>
              <a:t>分散投資以減低投資價格波動所帶來的風險</a:t>
            </a:r>
            <a:endParaRPr lang="zh-TW" altLang="zh-HK" sz="22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投資項目的價格有可能大幅上落，我們可以</a:t>
            </a:r>
            <a:r>
              <a:rPr lang="zh-HK" altLang="zh-HK" sz="2200" b="1" dirty="0">
                <a:solidFill>
                  <a:srgbClr val="0070C0"/>
                </a:solidFill>
                <a:latin typeface="+mn-ea"/>
                <a:ea typeface="+mn-ea"/>
              </a:rPr>
              <a:t>分散投資</a:t>
            </a: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以減低有關的風險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例如將資金分散投資不同類別的資產例如股票、債券、基金、定期</a:t>
            </a:r>
            <a:r>
              <a:rPr lang="zh-TW" altLang="en-US" sz="2200" dirty="0">
                <a:solidFill>
                  <a:schemeClr val="tx1"/>
                </a:solidFill>
                <a:latin typeface="+mn-ea"/>
                <a:ea typeface="+mn-ea"/>
              </a:rPr>
              <a:t>存款</a:t>
            </a:r>
            <a:r>
              <a:rPr lang="zh-HK" altLang="zh-HK" sz="2200" dirty="0">
                <a:solidFill>
                  <a:schemeClr val="tx1"/>
                </a:solidFill>
                <a:latin typeface="+mn-ea"/>
                <a:ea typeface="+mn-ea"/>
              </a:rPr>
              <a:t>或外幣等。通過持有不同類型的資產，你的投資組合可以變得更多元化，達到分散風險的效果。</a:t>
            </a:r>
            <a:endParaRPr lang="en-US" altLang="zh-HK" sz="2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TW" sz="2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21" y="4759619"/>
            <a:ext cx="3585336" cy="1932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2"/>
          <p:cNvSpPr/>
          <p:nvPr/>
        </p:nvSpPr>
        <p:spPr>
          <a:xfrm>
            <a:off x="1251468" y="5725750"/>
            <a:ext cx="46826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圖片擷取自</a:t>
            </a:r>
            <a:r>
              <a:rPr lang="zh-TW" altLang="en-US" sz="1500" kern="1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15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投資者及理財教育委員會</a:t>
            </a:r>
            <a:r>
              <a:rPr lang="zh-TW" altLang="en-US" sz="1500" kern="1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」網頁</a:t>
            </a:r>
            <a:endParaRPr lang="en-US" altLang="zh-HK" sz="15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sz="1600" dirty="0">
                <a:hlinkClick r:id="rId3"/>
              </a:rPr>
              <a:t>https://www.ifec.org.hk/web/tc/retirement/features/retirement-investment/developing-good-investment-habits.page</a:t>
            </a:r>
            <a:endParaRPr lang="zh-HK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62026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3497" y="329900"/>
            <a:ext cx="6589199" cy="1280890"/>
          </a:xfrm>
        </p:spPr>
        <p:txBody>
          <a:bodyPr/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動畫視像片段：風險與回報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8957" t="49744" r="40610" b="4870"/>
          <a:stretch/>
        </p:blipFill>
        <p:spPr>
          <a:xfrm>
            <a:off x="1513497" y="1152908"/>
            <a:ext cx="7104266" cy="44857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13497" y="5847921"/>
            <a:ext cx="68872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資料來源：投資者及理財教育委員會</a:t>
            </a:r>
            <a:endParaRPr lang="en-US" altLang="zh-HK" sz="15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HK" sz="15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https://www.ifec.org.hk/web/tc/other-resources/multimedia/video/animation-series.page?videoKey=risk-and-return#topvideo</a:t>
            </a:r>
            <a:endParaRPr lang="zh-HK" alt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7" t="22437" r="26126" b="63141"/>
          <a:stretch>
            <a:fillRect/>
          </a:stretch>
        </p:blipFill>
        <p:spPr bwMode="auto">
          <a:xfrm>
            <a:off x="7207004" y="1459795"/>
            <a:ext cx="1153225" cy="11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68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5" y="0"/>
            <a:ext cx="6447118" cy="64471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816459" y="5953132"/>
            <a:ext cx="6313469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zh-HK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（圖片下載自信報財經新聞有限公司「跟住理財網頁」</a:t>
            </a:r>
            <a:endParaRPr lang="en-US" altLang="zh-HK" kern="0" dirty="0">
              <a:latin typeface="Times New Roman" panose="020206030504050203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  <a:p>
            <a:pPr marL="269875" indent="-269875">
              <a:lnSpc>
                <a:spcPct val="115000"/>
              </a:lnSpc>
              <a:spcAft>
                <a:spcPts val="600"/>
              </a:spcAft>
            </a:pPr>
            <a:r>
              <a:rPr lang="en-US" altLang="zh-HK" kern="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http://iknow.hkej.com/financeinfographics</a:t>
            </a:r>
            <a:r>
              <a:rPr lang="en-US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/ </a:t>
            </a:r>
            <a:r>
              <a:rPr lang="zh-HK" altLang="zh-HK" kern="0" dirty="0"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）</a:t>
            </a:r>
            <a:endParaRPr lang="zh-TW" altLang="zh-HK" sz="20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258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投資者的責任與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權利</a:t>
            </a:r>
            <a:br>
              <a:rPr lang="zh-TW" altLang="en-US" dirty="0">
                <a:latin typeface="+mn-ea"/>
                <a:ea typeface="+mn-ea"/>
              </a:rPr>
            </a:b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4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CFD475-E7F0-4E8C-A027-0B09DFEB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563" y="1325866"/>
            <a:ext cx="6917910" cy="4615234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>
                <a:solidFill>
                  <a:srgbClr val="212529"/>
                </a:solidFill>
                <a:latin typeface="Montserrat"/>
              </a:rPr>
              <a:t>不論認購甚麼投資</a:t>
            </a:r>
            <a:r>
              <a:rPr lang="zh-TW" altLang="en-US" sz="2400" b="0" i="0" dirty="0">
                <a:solidFill>
                  <a:srgbClr val="212529"/>
                </a:solidFill>
                <a:effectLst/>
                <a:latin typeface="Montserrat"/>
              </a:rPr>
              <a:t>產品，投資者都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ontserrat"/>
              </a:rPr>
              <a:t>應該自己做功課</a:t>
            </a:r>
            <a:r>
              <a:rPr lang="zh-TW" altLang="en-US" sz="2400" b="0" i="0" dirty="0">
                <a:solidFill>
                  <a:srgbClr val="212529"/>
                </a:solidFill>
                <a:effectLst/>
                <a:latin typeface="Montserrat"/>
              </a:rPr>
              <a:t>，深入了解產品特點和風險，審慎評估及選擇符合自己投資目標和風險承受能力的產品。如有疑問，應尋求專業意見。</a:t>
            </a:r>
            <a:endParaRPr lang="en-US" altLang="zh-TW" sz="2400" b="0" i="0" dirty="0">
              <a:solidFill>
                <a:srgbClr val="212529"/>
              </a:solidFill>
              <a:effectLst/>
              <a:latin typeface="Montserrat"/>
            </a:endParaRPr>
          </a:p>
          <a:p>
            <a:r>
              <a:rPr lang="zh-TW" altLang="en-US" sz="2400" dirty="0">
                <a:solidFill>
                  <a:srgbClr val="212529"/>
                </a:solidFill>
                <a:latin typeface="Montserrat"/>
              </a:rPr>
              <a:t>投資者應</a:t>
            </a:r>
            <a:r>
              <a:rPr lang="zh-TW" altLang="en-US" sz="2400" b="1" dirty="0">
                <a:solidFill>
                  <a:srgbClr val="0070C0"/>
                </a:solidFill>
              </a:rPr>
              <a:t>準確地提供必要資料</a:t>
            </a:r>
            <a:r>
              <a:rPr lang="zh-TW" altLang="en-US" sz="2400" dirty="0"/>
              <a:t>（例如投資目標、投資經驗及知識、財政狀況、投資期等），並妥善地與銀行完成客戶風險狀況分析。</a:t>
            </a:r>
            <a:endParaRPr lang="en-US" altLang="zh-TW" sz="2400" b="0" i="0" dirty="0">
              <a:solidFill>
                <a:srgbClr val="212529"/>
              </a:solidFill>
              <a:effectLst/>
              <a:latin typeface="Montserrat"/>
            </a:endParaRPr>
          </a:p>
          <a:p>
            <a:pPr algn="l"/>
            <a:r>
              <a:rPr lang="zh-TW" altLang="en-US" sz="2400" b="0" i="0" dirty="0">
                <a:solidFill>
                  <a:srgbClr val="212529"/>
                </a:solidFill>
                <a:effectLst/>
                <a:latin typeface="Montserrat"/>
              </a:rPr>
              <a:t>投資者在作出任何投資決定前，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ontserrat"/>
              </a:rPr>
              <a:t>必須閱讀整份發</a:t>
            </a:r>
            <a:r>
              <a:rPr lang="zh-TW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售</a:t>
            </a:r>
            <a:r>
              <a:rPr lang="zh-TW" altLang="en-US" sz="2400" b="1" i="0" dirty="0">
                <a:solidFill>
                  <a:srgbClr val="0070C0"/>
                </a:solidFill>
                <a:effectLst/>
                <a:latin typeface="Montserrat"/>
              </a:rPr>
              <a:t>章程</a:t>
            </a:r>
            <a:r>
              <a:rPr lang="zh-TW" altLang="en-US" sz="2400" b="0" i="0" dirty="0">
                <a:solidFill>
                  <a:srgbClr val="212529"/>
                </a:solidFill>
                <a:effectLst/>
                <a:latin typeface="Montserrat"/>
              </a:rPr>
              <a:t>，如有需要更可諮詢專業人士的意見。</a:t>
            </a:r>
            <a:endParaRPr lang="en-US" altLang="zh-TW" sz="2400" b="0" i="0" dirty="0">
              <a:solidFill>
                <a:srgbClr val="212529"/>
              </a:solidFill>
              <a:effectLst/>
              <a:latin typeface="Montserrat"/>
            </a:endParaRPr>
          </a:p>
          <a:p>
            <a:r>
              <a:rPr lang="zh-TW" altLang="en-US" sz="2400" dirty="0"/>
              <a:t>投資應建基於事實而非謠言之上。</a:t>
            </a:r>
            <a:endParaRPr lang="en-US" altLang="zh-TW" sz="2400" dirty="0">
              <a:solidFill>
                <a:srgbClr val="4D5156"/>
              </a:solidFill>
              <a:latin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09F999-CA69-42CC-A537-94B22972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9AFEAE9-2244-4C6F-A978-D46E26FB0D9B}"/>
              </a:ext>
            </a:extLst>
          </p:cNvPr>
          <p:cNvSpPr txBox="1"/>
          <p:nvPr/>
        </p:nvSpPr>
        <p:spPr>
          <a:xfrm>
            <a:off x="1566333" y="4646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n-ea"/>
                <a:cs typeface="+mj-cs"/>
              </a:rPr>
              <a:t>投資者的責任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5C1601-9EE6-4C90-97E4-A4BCCEB71923}"/>
              </a:ext>
            </a:extLst>
          </p:cNvPr>
          <p:cNvSpPr txBox="1"/>
          <p:nvPr/>
        </p:nvSpPr>
        <p:spPr>
          <a:xfrm>
            <a:off x="3030308" y="5941100"/>
            <a:ext cx="6216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資料來源：投資者及理財教育委員會和香港金融管理局</a:t>
            </a:r>
            <a:endParaRPr lang="en-US" altLang="zh-HK" sz="1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84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7480" y="1098331"/>
            <a:ext cx="8776138" cy="36640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32586934"/>
              </p:ext>
            </p:extLst>
          </p:nvPr>
        </p:nvGraphicFramePr>
        <p:xfrm>
          <a:off x="2627586" y="1001743"/>
          <a:ext cx="6096000" cy="382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94552612"/>
              </p:ext>
            </p:extLst>
          </p:nvPr>
        </p:nvGraphicFramePr>
        <p:xfrm>
          <a:off x="2627586" y="4761729"/>
          <a:ext cx="6096000" cy="184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574875" y="1545949"/>
            <a:ext cx="2017986" cy="1954924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9966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9600" y="4678673"/>
            <a:ext cx="2017986" cy="1954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3594" y="1802875"/>
            <a:ext cx="179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3. </a:t>
            </a:r>
            <a:r>
              <a:rPr lang="zh-TW" altLang="en-US" sz="2400" b="1" dirty="0">
                <a:solidFill>
                  <a:schemeClr val="bg1"/>
                </a:solidFill>
              </a:rPr>
              <a:t>金融機構提供的服務和投資的基本概念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29952" y="262970"/>
            <a:ext cx="7677414" cy="752303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學與教資源目錄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 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共有四個主題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73594" y="5252211"/>
            <a:ext cx="179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4. </a:t>
            </a:r>
            <a:r>
              <a:rPr lang="zh-TW" altLang="en-US" sz="2400" b="1" dirty="0">
                <a:solidFill>
                  <a:schemeClr val="bg1"/>
                </a:solidFill>
              </a:rPr>
              <a:t>個人理財專題探究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CFD475-E7F0-4E8C-A027-0B09DFEB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265" y="1415474"/>
            <a:ext cx="6431773" cy="4483137"/>
          </a:xfrm>
        </p:spPr>
        <p:txBody>
          <a:bodyPr>
            <a:normAutofit/>
          </a:bodyPr>
          <a:lstStyle/>
          <a:p>
            <a:pPr algn="just"/>
            <a:r>
              <a:rPr lang="zh-TW" altLang="en-US" sz="2400" dirty="0">
                <a:solidFill>
                  <a:schemeClr val="tx1"/>
                </a:solidFill>
              </a:rPr>
              <a:t>投資者有權要求</a:t>
            </a:r>
            <a:r>
              <a:rPr lang="zh-TW" altLang="en-US" sz="2400" b="1" dirty="0">
                <a:solidFill>
                  <a:srgbClr val="0070C0"/>
                </a:solidFill>
              </a:rPr>
              <a:t>獲得充分的相關資訊</a:t>
            </a:r>
            <a:r>
              <a:rPr lang="zh-TW" altLang="en-US" sz="2400" dirty="0">
                <a:solidFill>
                  <a:schemeClr val="tx1"/>
                </a:solidFill>
              </a:rPr>
              <a:t>，例如：有權知道提供服務的中介人是否具認可牌照、了解有關的收費等。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just"/>
            <a:r>
              <a:rPr lang="zh-TW" altLang="en-US" sz="2400" dirty="0">
                <a:solidFill>
                  <a:srgbClr val="212529"/>
                </a:solidFill>
                <a:latin typeface="Montserrat"/>
              </a:rPr>
              <a:t>如你對投資產品的運作認識不多，但打算投資某種投資產品，你的</a:t>
            </a:r>
            <a:r>
              <a:rPr lang="zh-TW" altLang="en-US" sz="2400" b="1" dirty="0">
                <a:solidFill>
                  <a:srgbClr val="0070C0"/>
                </a:solidFill>
                <a:latin typeface="Montserrat"/>
              </a:rPr>
              <a:t>中介人</a:t>
            </a:r>
            <a:r>
              <a:rPr lang="zh-TW" altLang="en-US" sz="2400" dirty="0">
                <a:solidFill>
                  <a:srgbClr val="212529"/>
                </a:solidFill>
                <a:latin typeface="Montserrat"/>
              </a:rPr>
              <a:t>亦</a:t>
            </a:r>
            <a:r>
              <a:rPr lang="zh-TW" altLang="en-US" sz="2400" b="1" dirty="0">
                <a:solidFill>
                  <a:srgbClr val="0070C0"/>
                </a:solidFill>
                <a:latin typeface="Montserrat"/>
              </a:rPr>
              <a:t>必須向你解釋所涉及的風險，並就你是否適合投資該產品提供建議</a:t>
            </a:r>
            <a:r>
              <a:rPr lang="zh-TW" altLang="en-US" sz="2400" dirty="0">
                <a:solidFill>
                  <a:srgbClr val="212529"/>
                </a:solidFill>
                <a:latin typeface="Montserrat"/>
              </a:rPr>
              <a:t>。 </a:t>
            </a:r>
            <a:endParaRPr lang="en-US" altLang="zh-TW" sz="2400" dirty="0">
              <a:solidFill>
                <a:srgbClr val="212529"/>
              </a:solidFill>
              <a:latin typeface="Montserrat"/>
            </a:endParaRPr>
          </a:p>
          <a:p>
            <a:endParaRPr lang="en-US" altLang="zh-TW" sz="2400" b="0" i="0" dirty="0">
              <a:solidFill>
                <a:srgbClr val="FF0000"/>
              </a:solidFill>
              <a:effectLst/>
              <a:latin typeface="Montserra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09F999-CA69-42CC-A537-94B22972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9AFEAE9-2244-4C6F-A978-D46E26FB0D9B}"/>
              </a:ext>
            </a:extLst>
          </p:cNvPr>
          <p:cNvSpPr txBox="1"/>
          <p:nvPr/>
        </p:nvSpPr>
        <p:spPr>
          <a:xfrm>
            <a:off x="1566333" y="4646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n-ea"/>
                <a:cs typeface="+mj-cs"/>
              </a:rPr>
              <a:t>投資者的權利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5C1601-9EE6-4C90-97E4-A4BCCEB71923}"/>
              </a:ext>
            </a:extLst>
          </p:cNvPr>
          <p:cNvSpPr txBox="1"/>
          <p:nvPr/>
        </p:nvSpPr>
        <p:spPr>
          <a:xfrm>
            <a:off x="4201167" y="57139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資料來源：投資者及理財教育委員會</a:t>
            </a:r>
            <a:endParaRPr lang="en-US" altLang="zh-HK" sz="18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55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34E43-881B-4E26-B5BD-1386402E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912" y="319252"/>
            <a:ext cx="6589199" cy="937061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保障投資者的機構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24AFF2-F111-425D-995F-FC163C0F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48" y="1152138"/>
            <a:ext cx="7468692" cy="5118678"/>
          </a:xfrm>
        </p:spPr>
        <p:txBody>
          <a:bodyPr>
            <a:normAutofit/>
          </a:bodyPr>
          <a:lstStyle/>
          <a:p>
            <a:pPr algn="just"/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證券及期貨事務監察委員會（證監會）</a:t>
            </a:r>
            <a:r>
              <a:rPr lang="zh-TW" altLang="en-US" sz="2200" dirty="0">
                <a:latin typeface="+mn-ea"/>
              </a:rPr>
              <a:t>成立於 </a:t>
            </a:r>
            <a:r>
              <a:rPr lang="en-US" altLang="zh-TW" sz="2200" dirty="0">
                <a:latin typeface="+mn-ea"/>
              </a:rPr>
              <a:t>1989 </a:t>
            </a:r>
            <a:r>
              <a:rPr lang="zh-TW" altLang="en-US" sz="2200" dirty="0">
                <a:latin typeface="+mn-ea"/>
              </a:rPr>
              <a:t>年，是一個負責監管香港證券及期貨市場的獨立法定機構。</a:t>
            </a:r>
            <a:r>
              <a:rPr lang="zh-TW" altLang="en-US" sz="2200" dirty="0">
                <a:effectLst/>
                <a:latin typeface="+mn-ea"/>
              </a:rPr>
              <a:t>主要職責包括維持和促進證券期貨業的公平性、效率、競爭力、透明度及秩序。</a:t>
            </a:r>
            <a:endParaRPr lang="en-US" altLang="zh-TW" sz="2200" dirty="0">
              <a:effectLst/>
              <a:latin typeface="+mn-ea"/>
            </a:endParaRPr>
          </a:p>
          <a:p>
            <a:pPr algn="just"/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香港金融管理局（金管局）</a:t>
            </a:r>
            <a:r>
              <a:rPr lang="zh-TW" altLang="en-US" sz="2200" b="0" i="0" dirty="0">
                <a:solidFill>
                  <a:srgbClr val="303030"/>
                </a:solidFill>
                <a:effectLst/>
                <a:latin typeface="+mn-ea"/>
              </a:rPr>
              <a:t>成立於</a:t>
            </a:r>
            <a:r>
              <a:rPr lang="en-US" altLang="zh-TW" sz="2200" b="0" i="0" dirty="0">
                <a:solidFill>
                  <a:srgbClr val="303030"/>
                </a:solidFill>
                <a:effectLst/>
                <a:latin typeface="+mn-ea"/>
              </a:rPr>
              <a:t>1993</a:t>
            </a:r>
            <a:r>
              <a:rPr lang="zh-TW" altLang="en-US" sz="2200" b="0" i="0" dirty="0">
                <a:solidFill>
                  <a:srgbClr val="303030"/>
                </a:solidFill>
                <a:effectLst/>
                <a:latin typeface="+mn-ea"/>
              </a:rPr>
              <a:t>年</a:t>
            </a:r>
            <a:r>
              <a:rPr lang="en-US" altLang="zh-TW" sz="2200" b="0" i="0" dirty="0">
                <a:solidFill>
                  <a:srgbClr val="303030"/>
                </a:solidFill>
                <a:effectLst/>
                <a:latin typeface="+mn-ea"/>
              </a:rPr>
              <a:t>4</a:t>
            </a:r>
            <a:r>
              <a:rPr lang="zh-TW" altLang="en-US" sz="2200" b="0" i="0" dirty="0">
                <a:solidFill>
                  <a:srgbClr val="303030"/>
                </a:solidFill>
                <a:effectLst/>
                <a:latin typeface="+mn-ea"/>
              </a:rPr>
              <a:t>月</a:t>
            </a:r>
            <a:r>
              <a:rPr lang="en-US" altLang="zh-TW" sz="2200" b="0" i="0" dirty="0">
                <a:solidFill>
                  <a:srgbClr val="303030"/>
                </a:solidFill>
                <a:effectLst/>
                <a:latin typeface="+mn-ea"/>
              </a:rPr>
              <a:t>1</a:t>
            </a:r>
            <a:r>
              <a:rPr lang="zh-TW" altLang="en-US" sz="2200" b="0" i="0" dirty="0">
                <a:solidFill>
                  <a:srgbClr val="303030"/>
                </a:solidFill>
                <a:effectLst/>
                <a:latin typeface="+mn-ea"/>
              </a:rPr>
              <a:t>日，由外匯基金管理局與銀行業監理處合併而成。</a:t>
            </a:r>
            <a:r>
              <a:rPr lang="zh-TW" altLang="en-US" sz="2200" dirty="0">
                <a:solidFill>
                  <a:srgbClr val="303030"/>
                </a:solidFill>
                <a:latin typeface="+mn-ea"/>
              </a:rPr>
              <a:t>金管局透過通告、常見問題及其他渠道，與業界就監管標準保持密</a:t>
            </a:r>
            <a:r>
              <a:rPr lang="zh-TW" altLang="en-US" sz="2200" b="0" i="0" dirty="0">
                <a:solidFill>
                  <a:srgbClr val="303030"/>
                </a:solidFill>
                <a:effectLst/>
                <a:latin typeface="+mn-ea"/>
              </a:rPr>
              <a:t>切溝通，並提供指引。</a:t>
            </a:r>
            <a:r>
              <a:rPr lang="zh-TW" altLang="en-US" sz="2200" dirty="0"/>
              <a:t>金管局會確保有一套嚴謹公平的規則</a:t>
            </a:r>
            <a:r>
              <a:rPr lang="zh-TW" altLang="en-US" sz="2200" b="1" dirty="0">
                <a:solidFill>
                  <a:srgbClr val="0070C0"/>
                </a:solidFill>
              </a:rPr>
              <a:t>監管銀行操守</a:t>
            </a:r>
            <a:r>
              <a:rPr lang="zh-TW" altLang="en-US" sz="2200" dirty="0"/>
              <a:t>，並通過現場審查和非現場監督嚴格執行這些規則。當銀行客戶投訴又或金管局發現有違規行為，金管局會作出調查並會在有需要時進行紀律處分。</a:t>
            </a:r>
            <a:endParaRPr lang="en-US" altLang="zh-TW" sz="2200" dirty="0">
              <a:effectLst/>
              <a:latin typeface="+mn-ea"/>
            </a:endParaRPr>
          </a:p>
          <a:p>
            <a:pPr algn="just"/>
            <a:r>
              <a:rPr lang="zh-TW" altLang="en-US" sz="2200" b="0" i="0" dirty="0">
                <a:solidFill>
                  <a:srgbClr val="212529"/>
                </a:solidFill>
                <a:effectLst/>
                <a:latin typeface="+mn-ea"/>
              </a:rPr>
              <a:t>如你和金融機構發生金錢糾紛，除向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法庭</a:t>
            </a:r>
            <a:r>
              <a:rPr lang="zh-TW" altLang="en-US" sz="2200" b="0" i="0" dirty="0">
                <a:solidFill>
                  <a:srgbClr val="212529"/>
                </a:solidFill>
                <a:effectLst/>
                <a:latin typeface="+mn-ea"/>
              </a:rPr>
              <a:t>提出訴訟，還可以採用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</a:rPr>
              <a:t>金融糾紛調解中心</a:t>
            </a:r>
            <a:r>
              <a:rPr lang="zh-TW" altLang="en-US" sz="2200" b="0" i="0" dirty="0">
                <a:solidFill>
                  <a:srgbClr val="212529"/>
                </a:solidFill>
                <a:effectLst/>
                <a:latin typeface="+mn-ea"/>
              </a:rPr>
              <a:t>的調解及仲裁服務來解決糾紛</a:t>
            </a:r>
            <a:r>
              <a:rPr lang="zh-TW" altLang="en-US" b="0" i="0" dirty="0">
                <a:solidFill>
                  <a:srgbClr val="212529"/>
                </a:solidFill>
                <a:effectLst/>
                <a:latin typeface="+mn-ea"/>
              </a:rPr>
              <a:t>。</a:t>
            </a:r>
            <a:endParaRPr lang="en-US" altLang="zh-TW" b="0" i="0" dirty="0">
              <a:solidFill>
                <a:srgbClr val="212529"/>
              </a:solidFill>
              <a:effectLst/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50149C-DB7B-46EA-BDBA-FA96A4EC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FFADE75-1E61-4CEA-83AA-C08B913DF86F}"/>
              </a:ext>
            </a:extLst>
          </p:cNvPr>
          <p:cNvSpPr txBox="1"/>
          <p:nvPr/>
        </p:nvSpPr>
        <p:spPr>
          <a:xfrm>
            <a:off x="1462912" y="6186031"/>
            <a:ext cx="6911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kern="100" dirty="0">
                <a:latin typeface="+mn-ea"/>
              </a:rPr>
              <a:t>資料來源：</a:t>
            </a:r>
            <a:r>
              <a:rPr lang="zh-TW" altLang="en-US" kern="100" dirty="0">
                <a:latin typeface="+mn-ea"/>
              </a:rPr>
              <a:t>證券及期貨事務監察委員會、香港金融管理局及投資者及理財教育委員會</a:t>
            </a:r>
            <a:endParaRPr lang="en-US" altLang="zh-HK" kern="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018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48FB3-60D2-408F-B45F-F6147919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考考你：理財小知識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1EE6FC-2598-4963-8337-0FE75EF54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814110"/>
            <a:ext cx="6504736" cy="4311268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問：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為何放債業務所刋登的任何廣告，都會有清晰的提示字句</a:t>
            </a:r>
            <a:r>
              <a:rPr lang="zh-TW" altLang="en-US" sz="2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「忠告：借錢梗要還，咪</a:t>
            </a:r>
            <a:r>
              <a:rPr lang="zh-HK" altLang="en-US" sz="2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俾錢中</a:t>
            </a:r>
            <a:r>
              <a:rPr lang="zh-TW" altLang="en-US" sz="2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介」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答：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根據二零一六年十二月一日起生效的放債人牌照額外牌照條件，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放債人以個人名義或透過他人，以文字、聲音或視像的形式，刋登放債廣告，就須清晰發出</a:t>
            </a:r>
            <a:r>
              <a:rPr lang="zh-TW" altLang="en-US" sz="2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風險提示字句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48FB3-60D2-408F-B45F-F6147919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考考你：理財小知識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1EE6FC-2598-4963-8337-0FE75EF54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2" y="1725974"/>
            <a:ext cx="6427618" cy="4652791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問：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甚麼是合約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？簽訂投資產品合約前應注意甚麼？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答：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合約訂明立約的買賣雙方因協議而</a:t>
            </a:r>
            <a:r>
              <a:rPr lang="zh-TW" altLang="en-US" sz="2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須履行的責任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不同的投資產品也有其說明書，投資者應明白投資涉及風險，須</a:t>
            </a:r>
            <a:r>
              <a:rPr lang="zh-TW" altLang="en-US" sz="2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了解該投資產品的詳情及有關風險和細則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才簽訂合約。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896" y="147338"/>
            <a:ext cx="6589199" cy="640445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參考資料</a:t>
            </a: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896" y="787783"/>
            <a:ext cx="6591985" cy="5650787"/>
          </a:xfrm>
        </p:spPr>
        <p:txBody>
          <a:bodyPr/>
          <a:lstStyle/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投資者及理財教育委員會</a:t>
            </a:r>
            <a:r>
              <a:rPr lang="zh-TW" altLang="zh-HK" b="1" dirty="0">
                <a:latin typeface="+mn-ea"/>
                <a:ea typeface="+mn-ea"/>
              </a:rPr>
              <a:t>（</a:t>
            </a:r>
            <a:r>
              <a:rPr lang="zh-HK" altLang="zh-HK" b="1" dirty="0">
                <a:latin typeface="+mn-ea"/>
                <a:ea typeface="+mn-ea"/>
              </a:rPr>
              <a:t>投委會</a:t>
            </a:r>
            <a:r>
              <a:rPr lang="zh-TW" altLang="zh-HK" b="1" dirty="0">
                <a:latin typeface="+mn-ea"/>
                <a:ea typeface="+mn-ea"/>
              </a:rPr>
              <a:t>）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u="sng" dirty="0">
                <a:latin typeface="+mn-ea"/>
                <a:ea typeface="+mn-ea"/>
              </a:rPr>
              <a:t>https://www.ifec.org.hk/web/tc/index.page</a:t>
            </a:r>
          </a:p>
          <a:p>
            <a:pPr marL="0" indent="0">
              <a:buNone/>
            </a:pPr>
            <a:r>
              <a:rPr lang="zh-TW" altLang="zh-HK" b="1" dirty="0">
                <a:latin typeface="+mn-ea"/>
                <a:ea typeface="+mn-ea"/>
              </a:rPr>
              <a:t>「全港通識理財問答比賽」</a:t>
            </a:r>
            <a:r>
              <a:rPr lang="zh-HK" altLang="zh-HK" b="1" dirty="0">
                <a:latin typeface="+mn-ea"/>
                <a:ea typeface="+mn-ea"/>
              </a:rPr>
              <a:t>：</a:t>
            </a:r>
            <a:r>
              <a:rPr lang="zh-TW" altLang="zh-HK" b="1" dirty="0">
                <a:latin typeface="+mn-ea"/>
                <a:ea typeface="+mn-ea"/>
              </a:rPr>
              <a:t>「</a:t>
            </a:r>
            <a:r>
              <a:rPr lang="zh-HK" altLang="zh-HK" b="1" dirty="0">
                <a:latin typeface="+mn-ea"/>
                <a:ea typeface="+mn-ea"/>
              </a:rPr>
              <a:t>跟</a:t>
            </a:r>
            <a:r>
              <a:rPr lang="zh-TW" altLang="zh-HK" b="1" dirty="0">
                <a:latin typeface="+mn-ea"/>
                <a:ea typeface="+mn-ea"/>
              </a:rPr>
              <a:t>」</a:t>
            </a:r>
            <a:r>
              <a:rPr lang="zh-HK" altLang="zh-HK" b="1" dirty="0">
                <a:latin typeface="+mn-ea"/>
                <a:ea typeface="+mn-ea"/>
              </a:rPr>
              <a:t>住理財</a:t>
            </a:r>
            <a:r>
              <a:rPr lang="zh-TW" altLang="zh-HK" b="1" dirty="0">
                <a:latin typeface="+mn-ea"/>
                <a:ea typeface="+mn-ea"/>
              </a:rPr>
              <a:t>（</a:t>
            </a:r>
            <a:r>
              <a:rPr lang="en-US" altLang="zh-HK" b="1" dirty="0">
                <a:latin typeface="+mn-ea"/>
                <a:ea typeface="+mn-ea"/>
              </a:rPr>
              <a:t>1</a:t>
            </a:r>
            <a:r>
              <a:rPr lang="zh-TW" altLang="zh-HK" b="1" dirty="0">
                <a:latin typeface="+mn-ea"/>
                <a:ea typeface="+mn-ea"/>
              </a:rPr>
              <a:t>分鐘學懂理財）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u="sng" dirty="0">
                <a:latin typeface="+mn-ea"/>
                <a:ea typeface="+mn-ea"/>
              </a:rPr>
              <a:t>http://iknow.hkej.com/financeinfographics/index.html</a:t>
            </a: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香港金融管理局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u="sng" dirty="0">
                <a:latin typeface="+mn-ea"/>
                <a:ea typeface="+mn-ea"/>
              </a:rPr>
              <a:t>https://www.hkma.gov.hk/chi/</a:t>
            </a: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香港青年協會</a:t>
            </a:r>
            <a:r>
              <a:rPr lang="zh-TW" altLang="zh-HK" b="1" dirty="0">
                <a:latin typeface="+mn-ea"/>
                <a:ea typeface="+mn-ea"/>
              </a:rPr>
              <a:t>「教育與創新」專題研究系列</a:t>
            </a:r>
            <a:r>
              <a:rPr lang="en-US" altLang="zh-HK" b="1" dirty="0">
                <a:latin typeface="+mn-ea"/>
                <a:ea typeface="+mn-ea"/>
              </a:rPr>
              <a:t>-</a:t>
            </a:r>
            <a:r>
              <a:rPr lang="zh-TW" altLang="zh-HK" b="1" dirty="0">
                <a:latin typeface="+mn-ea"/>
                <a:ea typeface="+mn-ea"/>
              </a:rPr>
              <a:t>改善青年理財教育</a:t>
            </a:r>
            <a:r>
              <a:rPr lang="zh-TW" altLang="zh-HK" dirty="0">
                <a:latin typeface="+mn-ea"/>
                <a:ea typeface="+mn-ea"/>
              </a:rPr>
              <a:t>（二零一九年九月二十六日）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u="sng" dirty="0">
                <a:latin typeface="+mn-ea"/>
                <a:ea typeface="+mn-ea"/>
              </a:rPr>
              <a:t>https://yrc.hkfyg.org.hk/2019/09/26/yi046/</a:t>
            </a:r>
          </a:p>
          <a:p>
            <a:pPr marL="0" indent="0">
              <a:buNone/>
            </a:pPr>
            <a:r>
              <a:rPr lang="en-US" altLang="zh-HK" b="1" dirty="0">
                <a:latin typeface="+mn-ea"/>
                <a:ea typeface="+mn-ea"/>
              </a:rPr>
              <a:t>Visa </a:t>
            </a:r>
            <a:r>
              <a:rPr lang="zh-TW" altLang="zh-HK" b="1" dirty="0">
                <a:latin typeface="+mn-ea"/>
                <a:ea typeface="+mn-ea"/>
              </a:rPr>
              <a:t>理財知識</a:t>
            </a:r>
            <a:endParaRPr lang="en-US" altLang="zh-TW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u="sng" dirty="0">
                <a:latin typeface="+mn-ea"/>
                <a:ea typeface="+mn-ea"/>
              </a:rPr>
              <a:t>https://www.visa.com.hk/zh_HK/about-visa/financial-inclusion-literacy.html</a:t>
            </a:r>
          </a:p>
          <a:p>
            <a:pPr marL="0" indent="0">
              <a:buNone/>
            </a:pPr>
            <a:r>
              <a:rPr lang="zh-HK" altLang="zh-HK" b="1" dirty="0">
                <a:latin typeface="+mn-ea"/>
                <a:ea typeface="+mn-ea"/>
              </a:rPr>
              <a:t>香港存款保障委員會</a:t>
            </a:r>
            <a:r>
              <a:rPr lang="zh-TW" altLang="en-US" b="1" dirty="0">
                <a:latin typeface="+mn-ea"/>
                <a:ea typeface="+mn-ea"/>
              </a:rPr>
              <a:t>：</a:t>
            </a:r>
            <a:r>
              <a:rPr lang="zh-TW" altLang="zh-HK" dirty="0">
                <a:latin typeface="+mn-ea"/>
                <a:ea typeface="+mn-ea"/>
              </a:rPr>
              <a:t>一系列的教育動畫短片</a:t>
            </a:r>
            <a:endParaRPr lang="en-US" altLang="zh-HK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HK" u="sng" dirty="0">
                <a:latin typeface="+mn-ea"/>
                <a:ea typeface="+mn-ea"/>
              </a:rPr>
              <a:t>https://www.dps.org.hk/tc/mcv.html</a:t>
            </a:r>
            <a:endParaRPr lang="zh-TW" altLang="zh-HK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208" y="2606914"/>
            <a:ext cx="6589199" cy="1280890"/>
          </a:xfrm>
        </p:spPr>
        <p:txBody>
          <a:bodyPr>
            <a:normAutofit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金融機構所提供的理財服務</a:t>
            </a:r>
            <a:b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</a:br>
            <a:endParaRPr 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87" y="4933380"/>
            <a:ext cx="8101584" cy="17554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106" y="0"/>
            <a:ext cx="6589199" cy="572923"/>
          </a:xfrm>
        </p:spPr>
        <p:txBody>
          <a:bodyPr>
            <a:normAutofit fontScale="90000"/>
          </a:bodyPr>
          <a:lstStyle/>
          <a:p>
            <a:r>
              <a:rPr lang="zh-HK" altLang="zh-HK" b="1" dirty="0">
                <a:solidFill>
                  <a:srgbClr val="0070C0"/>
                </a:solidFill>
                <a:latin typeface="+mn-ea"/>
                <a:ea typeface="+mn-ea"/>
              </a:rPr>
              <a:t>活動七 金融機構所提供的理財服務</a:t>
            </a:r>
            <a:endParaRPr lang="zh-HK" altLang="en-US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2105" y="711245"/>
            <a:ext cx="7092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試參閱以下的情景，指出</a:t>
            </a:r>
            <a:r>
              <a:rPr lang="zh-HK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該情景屬於</a:t>
            </a:r>
            <a:r>
              <a:rPr lang="zh-TW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哪</a:t>
            </a:r>
            <a:r>
              <a:rPr lang="zh-HK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種金融</a:t>
            </a:r>
            <a:r>
              <a:rPr lang="zh-TW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服務</a:t>
            </a:r>
            <a:r>
              <a:rPr lang="zh-HK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並列舉香港有哪些機構可提供相關服務</a:t>
            </a:r>
            <a:r>
              <a:rPr lang="zh-HK" altLang="zh-HK" sz="20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7907" t="26054" r="10122" b="24193"/>
          <a:stretch/>
        </p:blipFill>
        <p:spPr>
          <a:xfrm>
            <a:off x="1096206" y="572923"/>
            <a:ext cx="8097589" cy="43604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9028" y="5811116"/>
            <a:ext cx="26547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kern="100" dirty="0">
                <a:ea typeface="新細明體" panose="02020500000000000000" pitchFamily="18" charset="-120"/>
                <a:cs typeface="Calibri" panose="020F0502020204030204" pitchFamily="34" charset="0"/>
              </a:rPr>
              <a:t>A.     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存款及貸款</a:t>
            </a:r>
            <a:endParaRPr lang="zh-HK" alt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5254365" y="5641838"/>
            <a:ext cx="30172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Aft>
                <a:spcPts val="0"/>
              </a:spcAft>
            </a:pPr>
            <a:r>
              <a:rPr lang="zh-TW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alibri" panose="020F0502020204030204" pitchFamily="34" charset="0"/>
              </a:rPr>
              <a:t>存款</a:t>
            </a:r>
            <a:r>
              <a:rPr lang="zh-HK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alibri" panose="020F0502020204030204" pitchFamily="34" charset="0"/>
              </a:rPr>
              <a:t>：</a:t>
            </a:r>
            <a:r>
              <a:rPr lang="zh-TW" altLang="zh-HK" sz="22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alibri" panose="020F0502020204030204" pitchFamily="34" charset="0"/>
              </a:rPr>
              <a:t>銀行</a:t>
            </a:r>
            <a:endParaRPr lang="zh-TW" altLang="zh-HK" sz="2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貸款</a:t>
            </a:r>
            <a:r>
              <a:rPr lang="zh-HK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：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銀行、</a:t>
            </a:r>
            <a:r>
              <a:rPr lang="zh-HK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財務公司</a:t>
            </a:r>
            <a:endParaRPr lang="zh-HK" alt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2" y="5048251"/>
            <a:ext cx="7889494" cy="170951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43049" t="23846" r="9841" b="21996"/>
          <a:stretch/>
        </p:blipFill>
        <p:spPr>
          <a:xfrm>
            <a:off x="1096206" y="-32568"/>
            <a:ext cx="7889494" cy="51018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16316" y="5903009"/>
            <a:ext cx="15392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kern="100" dirty="0">
                <a:ea typeface="新細明體" panose="02020500000000000000" pitchFamily="18" charset="-120"/>
                <a:cs typeface="Calibri" panose="020F0502020204030204" pitchFamily="34" charset="0"/>
              </a:rPr>
              <a:t>B.       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保險</a:t>
            </a:r>
            <a:endParaRPr lang="zh-HK" alt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4724468" y="5921784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保險公司、銀行</a:t>
            </a:r>
            <a:endParaRPr lang="zh-HK" alt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86" y="4475840"/>
            <a:ext cx="8065008" cy="17475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18723" y="5338952"/>
            <a:ext cx="28600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kern="100" dirty="0">
                <a:ea typeface="新細明體" panose="02020500000000000000" pitchFamily="18" charset="-120"/>
                <a:cs typeface="Calibri" panose="020F0502020204030204" pitchFamily="34" charset="0"/>
              </a:rPr>
              <a:t>C.     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外滙買賣及滙款</a:t>
            </a:r>
            <a:endParaRPr lang="zh-HK" alt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4681332" y="5296911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外滙買賣：外匯交易商、證券公司、銀行</a:t>
            </a:r>
            <a:endParaRPr lang="en-US" altLang="zh-TW" kern="100" dirty="0">
              <a:solidFill>
                <a:srgbClr val="FF0000"/>
              </a:solidFill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r>
              <a:rPr lang="zh-TW" altLang="en-US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匯款：銀行、郵政局</a:t>
            </a: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34183" t="18633" r="10721" b="31859"/>
          <a:stretch/>
        </p:blipFill>
        <p:spPr>
          <a:xfrm>
            <a:off x="1096206" y="457644"/>
            <a:ext cx="8063189" cy="40755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2" y="4339616"/>
            <a:ext cx="8019288" cy="17376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8030" t="23504" r="14759" b="36541"/>
          <a:stretch/>
        </p:blipFill>
        <p:spPr>
          <a:xfrm>
            <a:off x="1096206" y="550821"/>
            <a:ext cx="8019190" cy="38175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25989" y="5208436"/>
            <a:ext cx="22300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kern="100" dirty="0">
                <a:ea typeface="新細明體" panose="02020500000000000000" pitchFamily="18" charset="-120"/>
                <a:cs typeface="Calibri" panose="020F0502020204030204" pitchFamily="34" charset="0"/>
              </a:rPr>
              <a:t>D.        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樓宇按揭</a:t>
            </a:r>
            <a:endParaRPr lang="zh-HK" alt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4572000" y="513965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銀行</a:t>
            </a:r>
            <a:r>
              <a:rPr lang="zh-HK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和一些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非銀行機構</a:t>
            </a:r>
            <a:endParaRPr lang="en-US" altLang="zh-TW" sz="2200" kern="100" dirty="0">
              <a:solidFill>
                <a:srgbClr val="FF0000"/>
              </a:solidFill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（如地產發展商和財務公司）</a:t>
            </a:r>
            <a:endParaRPr lang="zh-HK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70" y="4929357"/>
            <a:ext cx="8019288" cy="17376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1806" y="5766634"/>
            <a:ext cx="20922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kern="100" dirty="0">
                <a:ea typeface="新細明體" panose="02020500000000000000" pitchFamily="18" charset="-120"/>
                <a:cs typeface="Calibri" panose="020F0502020204030204" pitchFamily="34" charset="0"/>
              </a:rPr>
              <a:t>E.      </a:t>
            </a:r>
            <a:r>
              <a:rPr lang="zh-HK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股票</a:t>
            </a:r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買賣 </a:t>
            </a:r>
            <a:endParaRPr lang="zh-HK" altLang="en-US" sz="2200" dirty="0"/>
          </a:p>
        </p:txBody>
      </p:sp>
      <p:sp>
        <p:nvSpPr>
          <p:cNvPr id="6" name="矩形 5"/>
          <p:cNvSpPr/>
          <p:nvPr/>
        </p:nvSpPr>
        <p:spPr>
          <a:xfrm>
            <a:off x="5277068" y="5766634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2200" kern="100" dirty="0">
                <a:solidFill>
                  <a:srgbClr val="FF0000"/>
                </a:solidFill>
                <a:ea typeface="新細明體" panose="02020500000000000000" pitchFamily="18" charset="-120"/>
                <a:cs typeface="Calibri" panose="020F0502020204030204" pitchFamily="34" charset="0"/>
              </a:rPr>
              <a:t>證券公司、銀行</a:t>
            </a:r>
            <a:endParaRPr lang="zh-HK" altLang="en-US" sz="2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0625" t="40582" r="15097" b="14959"/>
          <a:stretch/>
        </p:blipFill>
        <p:spPr>
          <a:xfrm>
            <a:off x="1080370" y="399398"/>
            <a:ext cx="8020351" cy="45299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3695</TotalTime>
  <Words>2624</Words>
  <Application>Microsoft Office PowerPoint</Application>
  <PresentationFormat>如螢幕大小 (4:3)</PresentationFormat>
  <Paragraphs>203</Paragraphs>
  <Slides>34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Montserrat</vt:lpstr>
      <vt:lpstr>微軟正黑體</vt:lpstr>
      <vt:lpstr>新細明體</vt:lpstr>
      <vt:lpstr>arial</vt:lpstr>
      <vt:lpstr>arial</vt:lpstr>
      <vt:lpstr>Calibri</vt:lpstr>
      <vt:lpstr>Century Gothic</vt:lpstr>
      <vt:lpstr>Times</vt:lpstr>
      <vt:lpstr>Times New Roman</vt:lpstr>
      <vt:lpstr>Wingdings 3</vt:lpstr>
      <vt:lpstr>絲縷</vt:lpstr>
      <vt:lpstr>初中理財教育 學與教資源  (3) 金融機構提供的服務和       投資的基本概念</vt:lpstr>
      <vt:lpstr>學與教資源目錄(共有四個主題)</vt:lpstr>
      <vt:lpstr>學與教資源目錄(續) (共有四個主題)</vt:lpstr>
      <vt:lpstr>金融機構所提供的理財服務 </vt:lpstr>
      <vt:lpstr>活動七 金融機構所提供的理財服務</vt:lpstr>
      <vt:lpstr>PowerPoint 簡報</vt:lpstr>
      <vt:lpstr>PowerPoint 簡報</vt:lpstr>
      <vt:lpstr>PowerPoint 簡報</vt:lpstr>
      <vt:lpstr>PowerPoint 簡報</vt:lpstr>
      <vt:lpstr>想一想  銀行的角色</vt:lpstr>
      <vt:lpstr>知多一點點 虛擬銀行</vt:lpstr>
      <vt:lpstr>虛擬銀行在香港……</vt:lpstr>
      <vt:lpstr>淺談投資與財富增值  </vt:lpstr>
      <vt:lpstr>積小成多 聚沙成塔</vt:lpstr>
      <vt:lpstr>積小成多 聚沙成塔</vt:lpstr>
      <vt:lpstr>動畫視像片段：複息效應的威力</vt:lpstr>
      <vt:lpstr>適當投資有助抵抗通脹</vt:lpstr>
      <vt:lpstr>PowerPoint 簡報</vt:lpstr>
      <vt:lpstr>概念重温</vt:lpstr>
      <vt:lpstr>認識基本的投資工具 (股票和債券)  </vt:lpstr>
      <vt:lpstr>知多一點點：</vt:lpstr>
      <vt:lpstr>PowerPoint 簡報</vt:lpstr>
      <vt:lpstr>PowerPoint 簡報</vt:lpstr>
      <vt:lpstr>風險與回報 </vt:lpstr>
      <vt:lpstr>注意投資風險</vt:lpstr>
      <vt:lpstr>動畫視像片段：風險與回報</vt:lpstr>
      <vt:lpstr>PowerPoint 簡報</vt:lpstr>
      <vt:lpstr>投資者的責任與權利 </vt:lpstr>
      <vt:lpstr>PowerPoint 簡報</vt:lpstr>
      <vt:lpstr>PowerPoint 簡報</vt:lpstr>
      <vt:lpstr>保障投資者的機構</vt:lpstr>
      <vt:lpstr>考考你：理財小知識(1)</vt:lpstr>
      <vt:lpstr>考考你：理財小知識(2)</vt:lpstr>
      <vt:lpstr>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資源運用與明智消費</dc:title>
  <dc:creator>CHAN, Ka-po Serena</dc:creator>
  <cp:lastModifiedBy>Hong</cp:lastModifiedBy>
  <cp:revision>595</cp:revision>
  <cp:lastPrinted>2020-06-16T09:21:57Z</cp:lastPrinted>
  <dcterms:created xsi:type="dcterms:W3CDTF">2020-06-01T07:21:44Z</dcterms:created>
  <dcterms:modified xsi:type="dcterms:W3CDTF">2020-08-04T03:15:30Z</dcterms:modified>
</cp:coreProperties>
</file>