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32"/>
  </p:notesMasterIdLst>
  <p:handoutMasterIdLst>
    <p:handoutMasterId r:id="rId33"/>
  </p:handoutMasterIdLst>
  <p:sldIdLst>
    <p:sldId id="465" r:id="rId2"/>
    <p:sldId id="466" r:id="rId3"/>
    <p:sldId id="468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64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2" r:id="rId30"/>
    <p:sldId id="463" r:id="rId3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G, Kam-fung Grace" initials="WKG" lastIdx="5" clrIdx="0">
    <p:extLst/>
  </p:cmAuthor>
  <p:cmAuthor id="2" name="CHAN, Ka-po Serena" initials="CKS" lastIdx="8" clrIdx="1">
    <p:extLst/>
  </p:cmAuthor>
  <p:cmAuthor id="3" name="CHAN, Hong" initials="CH" lastIdx="0" clrIdx="2">
    <p:extLst/>
  </p:cmAuthor>
  <p:cmAuthor id="4" name="CHAN, Kar-yee Grace" initials="CKG" lastIdx="2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00"/>
    <a:srgbClr val="996633"/>
    <a:srgbClr val="FF9900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13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notesViewPr>
    <p:cSldViewPr snapToGrid="0">
      <p:cViewPr varScale="1">
        <p:scale>
          <a:sx n="46" d="100"/>
          <a:sy n="46" d="100"/>
        </p:scale>
        <p:origin x="27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BA629-A49B-49D7-BC4A-ABEF5F7E4820}">
      <dgm:prSet phldrT="[Text]"/>
      <dgm:spPr/>
      <dgm:t>
        <a:bodyPr/>
        <a:lstStyle/>
        <a:p>
          <a:r>
            <a:rPr lang="zh-TW" altLang="en-US" b="1" dirty="0" smtClean="0"/>
            <a:t>金錢的各種用途</a:t>
          </a:r>
          <a:endParaRPr lang="en-US" dirty="0"/>
        </a:p>
      </dgm:t>
    </dgm:pt>
    <dgm:pt modelId="{B5C41862-5582-4708-B8E6-490A3FEE31CE}" type="parTrans" cxnId="{2BAED646-2ADB-491F-8612-D0789396593A}">
      <dgm:prSet/>
      <dgm:spPr/>
      <dgm:t>
        <a:bodyPr/>
        <a:lstStyle/>
        <a:p>
          <a:endParaRPr lang="en-US"/>
        </a:p>
      </dgm:t>
    </dgm:pt>
    <dgm:pt modelId="{1E52DB7C-1A61-4170-8C8D-7CCA6B60BB38}" type="sibTrans" cxnId="{2BAED646-2ADB-491F-8612-D0789396593A}">
      <dgm:prSet/>
      <dgm:spPr/>
      <dgm:t>
        <a:bodyPr/>
        <a:lstStyle/>
        <a:p>
          <a:endParaRPr lang="en-US"/>
        </a:p>
      </dgm:t>
    </dgm:pt>
    <dgm:pt modelId="{0A318C29-BF3B-451A-A6C2-F98B345F9CAA}">
      <dgm:prSet/>
      <dgm:spPr/>
      <dgm:t>
        <a:bodyPr/>
        <a:lstStyle/>
        <a:p>
          <a:r>
            <a:rPr lang="zh-TW" altLang="en-US" b="1" dirty="0" smtClean="0"/>
            <a:t>儲蓄的重要性 </a:t>
          </a:r>
          <a:endParaRPr lang="en-US" altLang="zh-TW" b="1" dirty="0"/>
        </a:p>
      </dgm:t>
    </dgm:pt>
    <dgm:pt modelId="{6AEAA32C-BDE1-4709-9C1B-0711D143CA86}" type="parTrans" cxnId="{E599C3BD-B2EB-4D17-AF8C-303290265C13}">
      <dgm:prSet/>
      <dgm:spPr/>
      <dgm:t>
        <a:bodyPr/>
        <a:lstStyle/>
        <a:p>
          <a:endParaRPr lang="en-US"/>
        </a:p>
      </dgm:t>
    </dgm:pt>
    <dgm:pt modelId="{5B106E5E-0AC3-4E33-B57B-AE10DDF9857D}" type="sibTrans" cxnId="{E599C3BD-B2EB-4D17-AF8C-303290265C13}">
      <dgm:prSet/>
      <dgm:spPr/>
      <dgm:t>
        <a:bodyPr/>
        <a:lstStyle/>
        <a:p>
          <a:endParaRPr lang="en-US"/>
        </a:p>
      </dgm:t>
    </dgm:pt>
    <dgm:pt modelId="{3B660AFF-9099-4E3A-9EAD-525B154A21FB}">
      <dgm:prSet/>
      <dgm:spPr/>
      <dgm:t>
        <a:bodyPr/>
        <a:lstStyle/>
        <a:p>
          <a:r>
            <a:rPr lang="zh-TW" altLang="en-US" b="1" dirty="0" smtClean="0"/>
            <a:t>如何進行個人財務預算</a:t>
          </a:r>
          <a:endParaRPr lang="en-US" altLang="zh-TW" b="1" dirty="0"/>
        </a:p>
      </dgm:t>
    </dgm:pt>
    <dgm:pt modelId="{DBE053C9-0C45-47FC-8F13-A8498FC88A59}" type="parTrans" cxnId="{5223D588-9BA3-4F2C-8541-574A7E665615}">
      <dgm:prSet/>
      <dgm:spPr/>
      <dgm:t>
        <a:bodyPr/>
        <a:lstStyle/>
        <a:p>
          <a:endParaRPr lang="en-US"/>
        </a:p>
      </dgm:t>
    </dgm:pt>
    <dgm:pt modelId="{E6A7A9A1-D480-4EFE-AFF8-047EA5B37998}" type="sibTrans" cxnId="{5223D588-9BA3-4F2C-8541-574A7E665615}">
      <dgm:prSet/>
      <dgm:spPr/>
      <dgm:t>
        <a:bodyPr/>
        <a:lstStyle/>
        <a:p>
          <a:endParaRPr lang="en-US"/>
        </a:p>
      </dgm:t>
    </dgm:pt>
    <dgm:pt modelId="{296955D4-CD14-4C88-BCFC-2D9BAB41A521}">
      <dgm:prSet/>
      <dgm:spPr/>
      <dgm:t>
        <a:bodyPr/>
        <a:lstStyle/>
        <a:p>
          <a:r>
            <a:rPr lang="zh-TW" altLang="en-US" b="1" dirty="0" smtClean="0"/>
            <a:t>人生不同階段的財務需要</a:t>
          </a:r>
          <a:endParaRPr lang="zh-TW" altLang="en-US" b="1" dirty="0"/>
        </a:p>
      </dgm:t>
    </dgm:pt>
    <dgm:pt modelId="{9C923795-341D-4215-B413-AF4EE2035BCC}" type="parTrans" cxnId="{2AEF2840-BE25-4204-9CE0-C4FE8A38705E}">
      <dgm:prSet/>
      <dgm:spPr/>
      <dgm:t>
        <a:bodyPr/>
        <a:lstStyle/>
        <a:p>
          <a:endParaRPr lang="en-US"/>
        </a:p>
      </dgm:t>
    </dgm:pt>
    <dgm:pt modelId="{623B6DCC-0A14-4B30-B0C4-579A7AEBBAEA}" type="sibTrans" cxnId="{2AEF2840-BE25-4204-9CE0-C4FE8A38705E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4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185A0215-9B86-4C19-B70E-05B5C12A2518}" type="pres">
      <dgm:prSet presAssocID="{E266ACBF-912F-41A9-99FD-B361F068FAC1}" presName="extraNode" presStyleLbl="node1" presStyleIdx="0" presStyleCnt="4"/>
      <dgm:spPr/>
    </dgm:pt>
    <dgm:pt modelId="{4C3773CA-BF66-47F3-8727-AB12F104DC8C}" type="pres">
      <dgm:prSet presAssocID="{E266ACBF-912F-41A9-99FD-B361F068FAC1}" presName="dstNode" presStyleLbl="node1" presStyleIdx="0" presStyleCnt="4"/>
      <dgm:spPr/>
    </dgm:pt>
    <dgm:pt modelId="{813EF155-CA73-481D-A0E2-7FDECFB1412E}" type="pres">
      <dgm:prSet presAssocID="{A4CBA629-A49B-49D7-BC4A-ABEF5F7E482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B9C0C-05B7-4ED6-9029-5F7398F9B5F9}" type="pres">
      <dgm:prSet presAssocID="{A4CBA629-A49B-49D7-BC4A-ABEF5F7E4820}" presName="accent_1" presStyleCnt="0"/>
      <dgm:spPr/>
    </dgm:pt>
    <dgm:pt modelId="{E2448376-E0E2-47D9-9D3E-7F6BFD5B08E6}" type="pres">
      <dgm:prSet presAssocID="{A4CBA629-A49B-49D7-BC4A-ABEF5F7E4820}" presName="accentRepeatNode" presStyleLbl="solidFgAcc1" presStyleIdx="0" presStyleCnt="4"/>
      <dgm:spPr/>
    </dgm:pt>
    <dgm:pt modelId="{6FB7B4E6-D79D-4BCB-AEA8-FAF9552FCED9}" type="pres">
      <dgm:prSet presAssocID="{0A318C29-BF3B-451A-A6C2-F98B345F9C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45D50-14EC-4345-9A62-C24DA00B41FC}" type="pres">
      <dgm:prSet presAssocID="{0A318C29-BF3B-451A-A6C2-F98B345F9CAA}" presName="accent_2" presStyleCnt="0"/>
      <dgm:spPr/>
    </dgm:pt>
    <dgm:pt modelId="{400F81CA-AD15-4C52-BD87-05AF4FFA42D4}" type="pres">
      <dgm:prSet presAssocID="{0A318C29-BF3B-451A-A6C2-F98B345F9CAA}" presName="accentRepeatNode" presStyleLbl="solidFgAcc1" presStyleIdx="1" presStyleCnt="4"/>
      <dgm:spPr/>
    </dgm:pt>
    <dgm:pt modelId="{9A570054-96FF-4788-8E10-989921085675}" type="pres">
      <dgm:prSet presAssocID="{3B660AFF-9099-4E3A-9EAD-525B154A21F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3044A-F049-4F79-8D6E-7DC2E5A4D0C8}" type="pres">
      <dgm:prSet presAssocID="{3B660AFF-9099-4E3A-9EAD-525B154A21FB}" presName="accent_3" presStyleCnt="0"/>
      <dgm:spPr/>
    </dgm:pt>
    <dgm:pt modelId="{6DF8D597-F058-4641-B247-3191500D1644}" type="pres">
      <dgm:prSet presAssocID="{3B660AFF-9099-4E3A-9EAD-525B154A21FB}" presName="accentRepeatNode" presStyleLbl="solidFgAcc1" presStyleIdx="2" presStyleCnt="4"/>
      <dgm:spPr/>
    </dgm:pt>
    <dgm:pt modelId="{5D7BBC5C-0C7F-419C-A33E-D0BF7336DC74}" type="pres">
      <dgm:prSet presAssocID="{296955D4-CD14-4C88-BCFC-2D9BAB41A52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0796-D978-47AA-8365-5CC9961991F1}" type="pres">
      <dgm:prSet presAssocID="{296955D4-CD14-4C88-BCFC-2D9BAB41A521}" presName="accent_4" presStyleCnt="0"/>
      <dgm:spPr/>
    </dgm:pt>
    <dgm:pt modelId="{33FBEEFC-6383-4508-82BC-B21BC9A76FD7}" type="pres">
      <dgm:prSet presAssocID="{296955D4-CD14-4C88-BCFC-2D9BAB41A521}" presName="accentRepeatNode" presStyleLbl="solidFgAcc1" presStyleIdx="3" presStyleCnt="4"/>
      <dgm:spPr/>
    </dgm:pt>
  </dgm:ptLst>
  <dgm:cxnLst>
    <dgm:cxn modelId="{0DDEF67A-6A11-49EE-B924-46645CBE02D9}" type="presOf" srcId="{0A318C29-BF3B-451A-A6C2-F98B345F9CAA}" destId="{6FB7B4E6-D79D-4BCB-AEA8-FAF9552FCED9}" srcOrd="0" destOrd="0" presId="urn:microsoft.com/office/officeart/2008/layout/VerticalCurvedList"/>
    <dgm:cxn modelId="{5223D588-9BA3-4F2C-8541-574A7E665615}" srcId="{E266ACBF-912F-41A9-99FD-B361F068FAC1}" destId="{3B660AFF-9099-4E3A-9EAD-525B154A21FB}" srcOrd="2" destOrd="0" parTransId="{DBE053C9-0C45-47FC-8F13-A8498FC88A59}" sibTransId="{E6A7A9A1-D480-4EFE-AFF8-047EA5B37998}"/>
    <dgm:cxn modelId="{4596E2E2-AEE4-44F6-9E6D-7E6C0B546773}" type="presOf" srcId="{A4CBA629-A49B-49D7-BC4A-ABEF5F7E4820}" destId="{813EF155-CA73-481D-A0E2-7FDECFB1412E}" srcOrd="0" destOrd="0" presId="urn:microsoft.com/office/officeart/2008/layout/VerticalCurvedList"/>
    <dgm:cxn modelId="{A8EBC4E1-5828-4606-8BAA-63596F667844}" type="presOf" srcId="{3B660AFF-9099-4E3A-9EAD-525B154A21FB}" destId="{9A570054-96FF-4788-8E10-989921085675}" srcOrd="0" destOrd="0" presId="urn:microsoft.com/office/officeart/2008/layout/VerticalCurvedList"/>
    <dgm:cxn modelId="{66633DB4-A5E1-42C4-B4A4-0DD1EAA4D986}" type="presOf" srcId="{296955D4-CD14-4C88-BCFC-2D9BAB41A521}" destId="{5D7BBC5C-0C7F-419C-A33E-D0BF7336DC74}" srcOrd="0" destOrd="0" presId="urn:microsoft.com/office/officeart/2008/layout/VerticalCurvedList"/>
    <dgm:cxn modelId="{FDCE94C0-807D-42D8-9B60-92C188BEF2CC}" type="presOf" srcId="{1E52DB7C-1A61-4170-8C8D-7CCA6B60BB38}" destId="{6BB83960-5F82-4E89-A819-AEB0B9C12D28}" srcOrd="0" destOrd="0" presId="urn:microsoft.com/office/officeart/2008/layout/VerticalCurvedList"/>
    <dgm:cxn modelId="{2BAED646-2ADB-491F-8612-D0789396593A}" srcId="{E266ACBF-912F-41A9-99FD-B361F068FAC1}" destId="{A4CBA629-A49B-49D7-BC4A-ABEF5F7E4820}" srcOrd="0" destOrd="0" parTransId="{B5C41862-5582-4708-B8E6-490A3FEE31CE}" sibTransId="{1E52DB7C-1A61-4170-8C8D-7CCA6B60BB38}"/>
    <dgm:cxn modelId="{E599C3BD-B2EB-4D17-AF8C-303290265C13}" srcId="{E266ACBF-912F-41A9-99FD-B361F068FAC1}" destId="{0A318C29-BF3B-451A-A6C2-F98B345F9CAA}" srcOrd="1" destOrd="0" parTransId="{6AEAA32C-BDE1-4709-9C1B-0711D143CA86}" sibTransId="{5B106E5E-0AC3-4E33-B57B-AE10DDF9857D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2AEF2840-BE25-4204-9CE0-C4FE8A38705E}" srcId="{E266ACBF-912F-41A9-99FD-B361F068FAC1}" destId="{296955D4-CD14-4C88-BCFC-2D9BAB41A521}" srcOrd="3" destOrd="0" parTransId="{9C923795-341D-4215-B413-AF4EE2035BCC}" sibTransId="{623B6DCC-0A14-4B30-B0C4-579A7AEBBAEA}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4176D179-9EA7-46AA-8257-EF210D2CF6BB}" type="presParOf" srcId="{4161BE89-7263-46E0-B27B-C0BAF080DDE4}" destId="{813EF155-CA73-481D-A0E2-7FDECFB1412E}" srcOrd="1" destOrd="0" presId="urn:microsoft.com/office/officeart/2008/layout/VerticalCurvedList"/>
    <dgm:cxn modelId="{3496B2A0-1DA0-4A26-B195-8E9C61603237}" type="presParOf" srcId="{4161BE89-7263-46E0-B27B-C0BAF080DDE4}" destId="{7FDB9C0C-05B7-4ED6-9029-5F7398F9B5F9}" srcOrd="2" destOrd="0" presId="urn:microsoft.com/office/officeart/2008/layout/VerticalCurvedList"/>
    <dgm:cxn modelId="{DC164224-20CE-4FC5-BC12-F35064EA930A}" type="presParOf" srcId="{7FDB9C0C-05B7-4ED6-9029-5F7398F9B5F9}" destId="{E2448376-E0E2-47D9-9D3E-7F6BFD5B08E6}" srcOrd="0" destOrd="0" presId="urn:microsoft.com/office/officeart/2008/layout/VerticalCurvedList"/>
    <dgm:cxn modelId="{10E844E9-1C85-4F38-9546-E3C5CFBBF5DA}" type="presParOf" srcId="{4161BE89-7263-46E0-B27B-C0BAF080DDE4}" destId="{6FB7B4E6-D79D-4BCB-AEA8-FAF9552FCED9}" srcOrd="3" destOrd="0" presId="urn:microsoft.com/office/officeart/2008/layout/VerticalCurvedList"/>
    <dgm:cxn modelId="{720B208D-D07E-4C21-9D24-982695708C77}" type="presParOf" srcId="{4161BE89-7263-46E0-B27B-C0BAF080DDE4}" destId="{EB645D50-14EC-4345-9A62-C24DA00B41FC}" srcOrd="4" destOrd="0" presId="urn:microsoft.com/office/officeart/2008/layout/VerticalCurvedList"/>
    <dgm:cxn modelId="{865692D2-C5D6-4F94-BA52-83940A85A9A6}" type="presParOf" srcId="{EB645D50-14EC-4345-9A62-C24DA00B41FC}" destId="{400F81CA-AD15-4C52-BD87-05AF4FFA42D4}" srcOrd="0" destOrd="0" presId="urn:microsoft.com/office/officeart/2008/layout/VerticalCurvedList"/>
    <dgm:cxn modelId="{D24D7EAE-64AC-442A-9A1A-EC3F76AA0276}" type="presParOf" srcId="{4161BE89-7263-46E0-B27B-C0BAF080DDE4}" destId="{9A570054-96FF-4788-8E10-989921085675}" srcOrd="5" destOrd="0" presId="urn:microsoft.com/office/officeart/2008/layout/VerticalCurvedList"/>
    <dgm:cxn modelId="{035E76BD-CD00-43DC-B5CE-85822034EB2E}" type="presParOf" srcId="{4161BE89-7263-46E0-B27B-C0BAF080DDE4}" destId="{D033044A-F049-4F79-8D6E-7DC2E5A4D0C8}" srcOrd="6" destOrd="0" presId="urn:microsoft.com/office/officeart/2008/layout/VerticalCurvedList"/>
    <dgm:cxn modelId="{049729BD-D8A5-4D36-A81E-861F3DC7AE27}" type="presParOf" srcId="{D033044A-F049-4F79-8D6E-7DC2E5A4D0C8}" destId="{6DF8D597-F058-4641-B247-3191500D1644}" srcOrd="0" destOrd="0" presId="urn:microsoft.com/office/officeart/2008/layout/VerticalCurvedList"/>
    <dgm:cxn modelId="{E968D0FF-2601-4889-8EAB-8803CC1712F4}" type="presParOf" srcId="{4161BE89-7263-46E0-B27B-C0BAF080DDE4}" destId="{5D7BBC5C-0C7F-419C-A33E-D0BF7336DC74}" srcOrd="7" destOrd="0" presId="urn:microsoft.com/office/officeart/2008/layout/VerticalCurvedList"/>
    <dgm:cxn modelId="{CF0D54BE-82FB-4302-88AB-6F1F3207566A}" type="presParOf" srcId="{4161BE89-7263-46E0-B27B-C0BAF080DDE4}" destId="{AB440796-D978-47AA-8365-5CC9961991F1}" srcOrd="8" destOrd="0" presId="urn:microsoft.com/office/officeart/2008/layout/VerticalCurvedList"/>
    <dgm:cxn modelId="{60839B48-DA2F-4549-83CA-081C6BC65378}" type="presParOf" srcId="{AB440796-D978-47AA-8365-5CC9961991F1}" destId="{33FBEEFC-6383-4508-82BC-B21BC9A76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540EDE2-3BEB-4B02-9CF0-7B4468F5656D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信用卡是甚麼</a:t>
          </a:r>
          <a:r>
            <a:rPr lang="en-US" altLang="zh-TW" b="1" dirty="0" smtClean="0">
              <a:solidFill>
                <a:schemeClr val="bg1"/>
              </a:solidFill>
            </a:rPr>
            <a:t>?</a:t>
          </a:r>
        </a:p>
      </dgm:t>
    </dgm:pt>
    <dgm:pt modelId="{9C199AF0-42DF-47B0-849D-EC7A22FD2B84}" type="parTrans" cxnId="{7FBBB9FA-9A72-45CD-B67D-C6B5BABC6556}">
      <dgm:prSet/>
      <dgm:spPr/>
      <dgm:t>
        <a:bodyPr/>
        <a:lstStyle/>
        <a:p>
          <a:endParaRPr lang="en-US"/>
        </a:p>
      </dgm:t>
    </dgm:pt>
    <dgm:pt modelId="{B79F89EE-F49A-42C2-92DB-BC879396BDC8}" type="sibTrans" cxnId="{7FBBB9FA-9A72-45CD-B67D-C6B5BABC6556}">
      <dgm:prSet/>
      <dgm:spPr/>
      <dgm:t>
        <a:bodyPr/>
        <a:lstStyle/>
        <a:p>
          <a:endParaRPr lang="en-US"/>
        </a:p>
      </dgm:t>
    </dgm:pt>
    <dgm:pt modelId="{A973015E-C331-4E1A-B92B-9E0C02E96545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信用卡透支的雪球效應</a:t>
          </a:r>
        </a:p>
      </dgm:t>
    </dgm:pt>
    <dgm:pt modelId="{536A1843-0E06-45AD-B929-3058619FD135}" type="parTrans" cxnId="{C9E0346D-670B-40B6-86B3-939FDE42F740}">
      <dgm:prSet/>
      <dgm:spPr/>
      <dgm:t>
        <a:bodyPr/>
        <a:lstStyle/>
        <a:p>
          <a:endParaRPr lang="en-US"/>
        </a:p>
      </dgm:t>
    </dgm:pt>
    <dgm:pt modelId="{75F1A909-43C8-4C1D-96E0-ABFF6E3B803A}" type="sibTrans" cxnId="{C9E0346D-670B-40B6-86B3-939FDE42F740}">
      <dgm:prSet/>
      <dgm:spPr/>
      <dgm:t>
        <a:bodyPr/>
        <a:lstStyle/>
        <a:p>
          <a:endParaRPr lang="en-US"/>
        </a:p>
      </dgm:t>
    </dgm:pt>
    <dgm:pt modelId="{4F198A77-8F0B-45A8-81DF-9159A3C08E3D}">
      <dgm:prSet/>
      <dgm:spPr/>
      <dgm:t>
        <a:bodyPr/>
        <a:lstStyle/>
        <a:p>
          <a:r>
            <a:rPr lang="zh-TW" altLang="en-US" b="1" smtClean="0">
              <a:solidFill>
                <a:schemeClr val="bg1"/>
              </a:solidFill>
            </a:rPr>
            <a:t>借貸</a:t>
          </a:r>
          <a:r>
            <a:rPr lang="zh-TW" altLang="en-US" b="1" dirty="0" smtClean="0">
              <a:solidFill>
                <a:schemeClr val="bg1"/>
              </a:solidFill>
            </a:rPr>
            <a:t>的代價和考慮因素</a:t>
          </a:r>
          <a:endParaRPr lang="en-US" altLang="zh-TW" b="1" dirty="0" smtClean="0">
            <a:solidFill>
              <a:schemeClr val="bg1"/>
            </a:solidFill>
          </a:endParaRPr>
        </a:p>
      </dgm:t>
    </dgm:pt>
    <dgm:pt modelId="{D09BD522-8FA5-4DF0-9790-2E25DB1E9372}" type="parTrans" cxnId="{0BACC721-4B7D-468E-8797-F92285912621}">
      <dgm:prSet/>
      <dgm:spPr/>
      <dgm:t>
        <a:bodyPr/>
        <a:lstStyle/>
        <a:p>
          <a:endParaRPr lang="en-US"/>
        </a:p>
      </dgm:t>
    </dgm:pt>
    <dgm:pt modelId="{C620BE74-776B-44C7-9001-B845AD716189}" type="sibTrans" cxnId="{0BACC721-4B7D-468E-8797-F92285912621}">
      <dgm:prSet/>
      <dgm:spPr/>
      <dgm:t>
        <a:bodyPr/>
        <a:lstStyle/>
        <a:p>
          <a:endParaRPr lang="en-US"/>
        </a:p>
      </dgm:t>
    </dgm:pt>
    <dgm:pt modelId="{F32620FD-F56C-4A5C-837B-3960A2EB9E41}">
      <dgm:prSet/>
      <dgm:spPr/>
      <dgm:t>
        <a:bodyPr/>
        <a:lstStyle/>
        <a:p>
          <a:r>
            <a:rPr lang="zh-TW" altLang="en-US" b="1" smtClean="0">
              <a:solidFill>
                <a:schemeClr val="bg1"/>
              </a:solidFill>
            </a:rPr>
            <a:t>反思過度消費　實踐簡樸生活</a:t>
          </a:r>
          <a:endParaRPr lang="zh-TW" altLang="en-US" b="1" dirty="0" smtClean="0">
            <a:solidFill>
              <a:schemeClr val="bg1"/>
            </a:solidFill>
          </a:endParaRPr>
        </a:p>
      </dgm:t>
    </dgm:pt>
    <dgm:pt modelId="{F3A34C87-B8C3-4B04-9093-CE2098C96730}" type="parTrans" cxnId="{1400B45F-D61E-4164-A365-B0619F8F2E3E}">
      <dgm:prSet/>
      <dgm:spPr/>
      <dgm:t>
        <a:bodyPr/>
        <a:lstStyle/>
        <a:p>
          <a:endParaRPr lang="en-US"/>
        </a:p>
      </dgm:t>
    </dgm:pt>
    <dgm:pt modelId="{B3BFDA92-133B-4C34-A791-BED5C64A57B5}" type="sibTrans" cxnId="{1400B45F-D61E-4164-A365-B0619F8F2E3E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4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185A0215-9B86-4C19-B70E-05B5C12A2518}" type="pres">
      <dgm:prSet presAssocID="{E266ACBF-912F-41A9-99FD-B361F068FAC1}" presName="extraNode" presStyleLbl="node1" presStyleIdx="0" presStyleCnt="4"/>
      <dgm:spPr/>
    </dgm:pt>
    <dgm:pt modelId="{4C3773CA-BF66-47F3-8727-AB12F104DC8C}" type="pres">
      <dgm:prSet presAssocID="{E266ACBF-912F-41A9-99FD-B361F068FAC1}" presName="dstNode" presStyleLbl="node1" presStyleIdx="0" presStyleCnt="4"/>
      <dgm:spPr/>
    </dgm:pt>
    <dgm:pt modelId="{03C311D4-AB06-405A-84AF-5AC8431D89D7}" type="pres">
      <dgm:prSet presAssocID="{E540EDE2-3BEB-4B02-9CF0-7B4468F565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EA7D1-F3E5-4E4C-A151-B170D6208146}" type="pres">
      <dgm:prSet presAssocID="{E540EDE2-3BEB-4B02-9CF0-7B4468F5656D}" presName="accent_1" presStyleCnt="0"/>
      <dgm:spPr/>
    </dgm:pt>
    <dgm:pt modelId="{4AC7CD36-64D5-40C6-89AD-705EA90679F0}" type="pres">
      <dgm:prSet presAssocID="{E540EDE2-3BEB-4B02-9CF0-7B4468F5656D}" presName="accentRepeatNode" presStyleLbl="solidFgAcc1" presStyleIdx="0" presStyleCnt="4"/>
      <dgm:spPr/>
    </dgm:pt>
    <dgm:pt modelId="{273F4814-AE63-45B7-83D7-325524AAC405}" type="pres">
      <dgm:prSet presAssocID="{4F198A77-8F0B-45A8-81DF-9159A3C08E3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10DF6-A805-4A82-A277-383980883422}" type="pres">
      <dgm:prSet presAssocID="{4F198A77-8F0B-45A8-81DF-9159A3C08E3D}" presName="accent_2" presStyleCnt="0"/>
      <dgm:spPr/>
    </dgm:pt>
    <dgm:pt modelId="{52EBF4B5-A1CF-43E5-B23D-21E5EEF4457A}" type="pres">
      <dgm:prSet presAssocID="{4F198A77-8F0B-45A8-81DF-9159A3C08E3D}" presName="accentRepeatNode" presStyleLbl="solidFgAcc1" presStyleIdx="1" presStyleCnt="4"/>
      <dgm:spPr/>
    </dgm:pt>
    <dgm:pt modelId="{099E9922-EB38-4467-B411-D27BC357DE73}" type="pres">
      <dgm:prSet presAssocID="{A973015E-C331-4E1A-B92B-9E0C02E9654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ED6E1-0A70-4135-B1D0-95307F75C4EE}" type="pres">
      <dgm:prSet presAssocID="{A973015E-C331-4E1A-B92B-9E0C02E96545}" presName="accent_3" presStyleCnt="0"/>
      <dgm:spPr/>
    </dgm:pt>
    <dgm:pt modelId="{7B943542-7D87-4690-B51E-F4025D7FA977}" type="pres">
      <dgm:prSet presAssocID="{A973015E-C331-4E1A-B92B-9E0C02E96545}" presName="accentRepeatNode" presStyleLbl="solidFgAcc1" presStyleIdx="2" presStyleCnt="4"/>
      <dgm:spPr/>
    </dgm:pt>
    <dgm:pt modelId="{EC9CFABB-8624-427B-8D9E-975655247A95}" type="pres">
      <dgm:prSet presAssocID="{F32620FD-F56C-4A5C-837B-3960A2EB9E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26BA7-4EB0-49DC-AAE8-24C5819A5686}" type="pres">
      <dgm:prSet presAssocID="{F32620FD-F56C-4A5C-837B-3960A2EB9E41}" presName="accent_4" presStyleCnt="0"/>
      <dgm:spPr/>
    </dgm:pt>
    <dgm:pt modelId="{071E4F61-2DAC-4700-9A48-874DC3ECBD65}" type="pres">
      <dgm:prSet presAssocID="{F32620FD-F56C-4A5C-837B-3960A2EB9E41}" presName="accentRepeatNode" presStyleLbl="solidFgAcc1" presStyleIdx="3" presStyleCnt="4"/>
      <dgm:spPr/>
    </dgm:pt>
  </dgm:ptLst>
  <dgm:cxnLst>
    <dgm:cxn modelId="{EA73B62D-1A10-44CB-94BC-D8A546B4573F}" type="presOf" srcId="{A973015E-C331-4E1A-B92B-9E0C02E96545}" destId="{099E9922-EB38-4467-B411-D27BC357DE73}" srcOrd="0" destOrd="0" presId="urn:microsoft.com/office/officeart/2008/layout/VerticalCurvedList"/>
    <dgm:cxn modelId="{1400B45F-D61E-4164-A365-B0619F8F2E3E}" srcId="{E266ACBF-912F-41A9-99FD-B361F068FAC1}" destId="{F32620FD-F56C-4A5C-837B-3960A2EB9E41}" srcOrd="3" destOrd="0" parTransId="{F3A34C87-B8C3-4B04-9093-CE2098C96730}" sibTransId="{B3BFDA92-133B-4C34-A791-BED5C64A57B5}"/>
    <dgm:cxn modelId="{C5D83D70-54F6-473F-B499-02FBB491A1D7}" type="presOf" srcId="{B79F89EE-F49A-42C2-92DB-BC879396BDC8}" destId="{6BB83960-5F82-4E89-A819-AEB0B9C12D28}" srcOrd="0" destOrd="0" presId="urn:microsoft.com/office/officeart/2008/layout/VerticalCurvedList"/>
    <dgm:cxn modelId="{7FBBB9FA-9A72-45CD-B67D-C6B5BABC6556}" srcId="{E266ACBF-912F-41A9-99FD-B361F068FAC1}" destId="{E540EDE2-3BEB-4B02-9CF0-7B4468F5656D}" srcOrd="0" destOrd="0" parTransId="{9C199AF0-42DF-47B0-849D-EC7A22FD2B84}" sibTransId="{B79F89EE-F49A-42C2-92DB-BC879396BDC8}"/>
    <dgm:cxn modelId="{0BACC721-4B7D-468E-8797-F92285912621}" srcId="{E266ACBF-912F-41A9-99FD-B361F068FAC1}" destId="{4F198A77-8F0B-45A8-81DF-9159A3C08E3D}" srcOrd="1" destOrd="0" parTransId="{D09BD522-8FA5-4DF0-9790-2E25DB1E9372}" sibTransId="{C620BE74-776B-44C7-9001-B845AD716189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D43753C6-F26E-42B7-AF93-7C56ACE62784}" type="presOf" srcId="{F32620FD-F56C-4A5C-837B-3960A2EB9E41}" destId="{EC9CFABB-8624-427B-8D9E-975655247A95}" srcOrd="0" destOrd="0" presId="urn:microsoft.com/office/officeart/2008/layout/VerticalCurvedList"/>
    <dgm:cxn modelId="{D470C7EA-D20E-472F-9E3F-F571915850D0}" type="presOf" srcId="{E540EDE2-3BEB-4B02-9CF0-7B4468F5656D}" destId="{03C311D4-AB06-405A-84AF-5AC8431D89D7}" srcOrd="0" destOrd="0" presId="urn:microsoft.com/office/officeart/2008/layout/VerticalCurvedList"/>
    <dgm:cxn modelId="{C9E0346D-670B-40B6-86B3-939FDE42F740}" srcId="{E266ACBF-912F-41A9-99FD-B361F068FAC1}" destId="{A973015E-C331-4E1A-B92B-9E0C02E96545}" srcOrd="2" destOrd="0" parTransId="{536A1843-0E06-45AD-B929-3058619FD135}" sibTransId="{75F1A909-43C8-4C1D-96E0-ABFF6E3B803A}"/>
    <dgm:cxn modelId="{9BE1CC56-8601-4734-9D0D-93FED0701562}" type="presOf" srcId="{4F198A77-8F0B-45A8-81DF-9159A3C08E3D}" destId="{273F4814-AE63-45B7-83D7-325524AAC405}" srcOrd="0" destOrd="0" presId="urn:microsoft.com/office/officeart/2008/layout/VerticalCurvedList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C503EA98-B956-4ACE-9C03-5EA6C3E61BC3}" type="presParOf" srcId="{4161BE89-7263-46E0-B27B-C0BAF080DDE4}" destId="{03C311D4-AB06-405A-84AF-5AC8431D89D7}" srcOrd="1" destOrd="0" presId="urn:microsoft.com/office/officeart/2008/layout/VerticalCurvedList"/>
    <dgm:cxn modelId="{7D7C1FC3-9134-4FB4-B69F-FDA418329FDF}" type="presParOf" srcId="{4161BE89-7263-46E0-B27B-C0BAF080DDE4}" destId="{460EA7D1-F3E5-4E4C-A151-B170D6208146}" srcOrd="2" destOrd="0" presId="urn:microsoft.com/office/officeart/2008/layout/VerticalCurvedList"/>
    <dgm:cxn modelId="{DF4E8A68-20D1-46E8-A499-60D580D6B839}" type="presParOf" srcId="{460EA7D1-F3E5-4E4C-A151-B170D6208146}" destId="{4AC7CD36-64D5-40C6-89AD-705EA90679F0}" srcOrd="0" destOrd="0" presId="urn:microsoft.com/office/officeart/2008/layout/VerticalCurvedList"/>
    <dgm:cxn modelId="{E451E9D4-7FCC-4BB6-84D3-F32BFAC7C72C}" type="presParOf" srcId="{4161BE89-7263-46E0-B27B-C0BAF080DDE4}" destId="{273F4814-AE63-45B7-83D7-325524AAC405}" srcOrd="3" destOrd="0" presId="urn:microsoft.com/office/officeart/2008/layout/VerticalCurvedList"/>
    <dgm:cxn modelId="{3D4694DC-5906-4C63-82B9-FEAD91A6F41F}" type="presParOf" srcId="{4161BE89-7263-46E0-B27B-C0BAF080DDE4}" destId="{28710DF6-A805-4A82-A277-383980883422}" srcOrd="4" destOrd="0" presId="urn:microsoft.com/office/officeart/2008/layout/VerticalCurvedList"/>
    <dgm:cxn modelId="{09B0F84B-70EE-434D-B030-6FFA26F59B95}" type="presParOf" srcId="{28710DF6-A805-4A82-A277-383980883422}" destId="{52EBF4B5-A1CF-43E5-B23D-21E5EEF4457A}" srcOrd="0" destOrd="0" presId="urn:microsoft.com/office/officeart/2008/layout/VerticalCurvedList"/>
    <dgm:cxn modelId="{4F0178A5-C62F-40F9-A9CB-3045B1B2D614}" type="presParOf" srcId="{4161BE89-7263-46E0-B27B-C0BAF080DDE4}" destId="{099E9922-EB38-4467-B411-D27BC357DE73}" srcOrd="5" destOrd="0" presId="urn:microsoft.com/office/officeart/2008/layout/VerticalCurvedList"/>
    <dgm:cxn modelId="{46073CAC-010E-4F4B-85FC-C4B4C179D903}" type="presParOf" srcId="{4161BE89-7263-46E0-B27B-C0BAF080DDE4}" destId="{AA7ED6E1-0A70-4135-B1D0-95307F75C4EE}" srcOrd="6" destOrd="0" presId="urn:microsoft.com/office/officeart/2008/layout/VerticalCurvedList"/>
    <dgm:cxn modelId="{72FCF742-578B-40EF-8A18-03EDF66CBC61}" type="presParOf" srcId="{AA7ED6E1-0A70-4135-B1D0-95307F75C4EE}" destId="{7B943542-7D87-4690-B51E-F4025D7FA977}" srcOrd="0" destOrd="0" presId="urn:microsoft.com/office/officeart/2008/layout/VerticalCurvedList"/>
    <dgm:cxn modelId="{AF364B58-8DB0-4ADD-B494-1B05CACDDA51}" type="presParOf" srcId="{4161BE89-7263-46E0-B27B-C0BAF080DDE4}" destId="{EC9CFABB-8624-427B-8D9E-975655247A95}" srcOrd="7" destOrd="0" presId="urn:microsoft.com/office/officeart/2008/layout/VerticalCurvedList"/>
    <dgm:cxn modelId="{4DA805A0-935F-4189-B709-5F03293E12E2}" type="presParOf" srcId="{4161BE89-7263-46E0-B27B-C0BAF080DDE4}" destId="{C1D26BA7-4EB0-49DC-AAE8-24C5819A5686}" srcOrd="8" destOrd="0" presId="urn:microsoft.com/office/officeart/2008/layout/VerticalCurvedList"/>
    <dgm:cxn modelId="{3F347840-0516-41F6-B00F-F77C368DA735}" type="presParOf" srcId="{C1D26BA7-4EB0-49DC-AAE8-24C5819A5686}" destId="{071E4F61-2DAC-4700-9A48-874DC3ECBD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BA629-A49B-49D7-BC4A-ABEF5F7E4820}">
      <dgm:prSet phldrT="[Text]"/>
      <dgm:spPr/>
      <dgm:t>
        <a:bodyPr/>
        <a:lstStyle/>
        <a:p>
          <a:r>
            <a:rPr lang="zh-TW" altLang="en-US" b="1" smtClean="0">
              <a:solidFill>
                <a:schemeClr val="bg1"/>
              </a:solidFill>
            </a:rPr>
            <a:t>金融機構所提供的理財服務</a:t>
          </a:r>
          <a:endParaRPr lang="en-US" dirty="0">
            <a:solidFill>
              <a:schemeClr val="bg1"/>
            </a:solidFill>
          </a:endParaRPr>
        </a:p>
      </dgm:t>
    </dgm:pt>
    <dgm:pt modelId="{B5C41862-5582-4708-B8E6-490A3FEE31CE}" type="parTrans" cxnId="{2BAED646-2ADB-491F-8612-D0789396593A}">
      <dgm:prSet/>
      <dgm:spPr/>
      <dgm:t>
        <a:bodyPr/>
        <a:lstStyle/>
        <a:p>
          <a:endParaRPr lang="en-US"/>
        </a:p>
      </dgm:t>
    </dgm:pt>
    <dgm:pt modelId="{1E52DB7C-1A61-4170-8C8D-7CCA6B60BB38}" type="sibTrans" cxnId="{2BAED646-2ADB-491F-8612-D0789396593A}">
      <dgm:prSet/>
      <dgm:spPr/>
      <dgm:t>
        <a:bodyPr/>
        <a:lstStyle/>
        <a:p>
          <a:endParaRPr lang="en-US"/>
        </a:p>
      </dgm:t>
    </dgm:pt>
    <dgm:pt modelId="{3557C6A4-70F1-40B9-88AB-00FD6FEFCA88}">
      <dgm:prSet/>
      <dgm:spPr/>
      <dgm:t>
        <a:bodyPr/>
        <a:lstStyle/>
        <a:p>
          <a:r>
            <a:rPr lang="zh-TW" altLang="en-US" b="1" smtClean="0">
              <a:solidFill>
                <a:schemeClr val="bg1"/>
              </a:solidFill>
            </a:rPr>
            <a:t>淺談投資與財富增值</a:t>
          </a:r>
          <a:endParaRPr lang="en-US" altLang="zh-TW" b="1" dirty="0">
            <a:solidFill>
              <a:schemeClr val="bg1"/>
            </a:solidFill>
          </a:endParaRPr>
        </a:p>
      </dgm:t>
    </dgm:pt>
    <dgm:pt modelId="{F937090B-15FD-41EF-B91B-42748F557968}" type="parTrans" cxnId="{017F312A-158A-4AD5-AE92-10D91BCC6966}">
      <dgm:prSet/>
      <dgm:spPr/>
      <dgm:t>
        <a:bodyPr/>
        <a:lstStyle/>
        <a:p>
          <a:endParaRPr lang="en-US"/>
        </a:p>
      </dgm:t>
    </dgm:pt>
    <dgm:pt modelId="{7C757E3F-05A8-4760-A272-EC9AD011EF00}" type="sibTrans" cxnId="{017F312A-158A-4AD5-AE92-10D91BCC6966}">
      <dgm:prSet/>
      <dgm:spPr/>
      <dgm:t>
        <a:bodyPr/>
        <a:lstStyle/>
        <a:p>
          <a:endParaRPr lang="en-US"/>
        </a:p>
      </dgm:t>
    </dgm:pt>
    <dgm:pt modelId="{F3FB1288-45F4-4017-8512-8901FC76EDD5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認識基本的投資工具 </a:t>
          </a:r>
          <a:r>
            <a:rPr lang="en-US" altLang="zh-TW" b="1" dirty="0" smtClean="0">
              <a:solidFill>
                <a:schemeClr val="bg1"/>
              </a:solidFill>
            </a:rPr>
            <a:t>(</a:t>
          </a:r>
          <a:r>
            <a:rPr lang="zh-TW" altLang="en-US" b="1" dirty="0" smtClean="0">
              <a:solidFill>
                <a:schemeClr val="bg1"/>
              </a:solidFill>
            </a:rPr>
            <a:t>股票和債券</a:t>
          </a:r>
          <a:r>
            <a:rPr lang="en-US" altLang="zh-TW" b="1" dirty="0" smtClean="0">
              <a:solidFill>
                <a:schemeClr val="bg1"/>
              </a:solidFill>
            </a:rPr>
            <a:t>)</a:t>
          </a:r>
          <a:endParaRPr lang="en-US" altLang="zh-TW" b="1" dirty="0">
            <a:solidFill>
              <a:schemeClr val="bg1"/>
            </a:solidFill>
          </a:endParaRPr>
        </a:p>
      </dgm:t>
    </dgm:pt>
    <dgm:pt modelId="{66B46DBC-F8FE-42AF-8B7D-E577ACFBDE62}" type="parTrans" cxnId="{CC62B931-2E41-44A7-AFA9-180ECB863311}">
      <dgm:prSet/>
      <dgm:spPr/>
      <dgm:t>
        <a:bodyPr/>
        <a:lstStyle/>
        <a:p>
          <a:endParaRPr lang="en-US"/>
        </a:p>
      </dgm:t>
    </dgm:pt>
    <dgm:pt modelId="{7AC0188A-4200-4B3D-849A-163AAF11B20B}" type="sibTrans" cxnId="{CC62B931-2E41-44A7-AFA9-180ECB863311}">
      <dgm:prSet/>
      <dgm:spPr/>
      <dgm:t>
        <a:bodyPr/>
        <a:lstStyle/>
        <a:p>
          <a:endParaRPr lang="en-US"/>
        </a:p>
      </dgm:t>
    </dgm:pt>
    <dgm:pt modelId="{78E332C3-F8B9-4A37-9A4D-ED091E8B2E77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風險與回報</a:t>
          </a:r>
          <a:endParaRPr lang="zh-TW" altLang="en-US" b="1" dirty="0">
            <a:solidFill>
              <a:schemeClr val="bg1"/>
            </a:solidFill>
          </a:endParaRPr>
        </a:p>
      </dgm:t>
    </dgm:pt>
    <dgm:pt modelId="{A46A4D30-679C-4DA9-83B5-0C0299083773}" type="parTrans" cxnId="{E77013C3-B754-4E84-8130-B317AB8AE761}">
      <dgm:prSet/>
      <dgm:spPr/>
      <dgm:t>
        <a:bodyPr/>
        <a:lstStyle/>
        <a:p>
          <a:endParaRPr lang="en-US"/>
        </a:p>
      </dgm:t>
    </dgm:pt>
    <dgm:pt modelId="{9198B988-1F9B-4983-A143-BE9CA8132AA9}" type="sibTrans" cxnId="{E77013C3-B754-4E84-8130-B317AB8AE761}">
      <dgm:prSet/>
      <dgm:spPr/>
      <dgm:t>
        <a:bodyPr/>
        <a:lstStyle/>
        <a:p>
          <a:endParaRPr lang="en-US"/>
        </a:p>
      </dgm:t>
    </dgm:pt>
    <dgm:pt modelId="{A15CBAE0-B46F-40FF-B2D7-0480C7B2B7E4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投資者的責任與權利</a:t>
          </a:r>
          <a:endParaRPr lang="zh-TW" altLang="en-US" b="1" dirty="0">
            <a:solidFill>
              <a:schemeClr val="bg1"/>
            </a:solidFill>
          </a:endParaRPr>
        </a:p>
      </dgm:t>
    </dgm:pt>
    <dgm:pt modelId="{1AFAA6B0-6CDC-41D6-BD0B-B1E671D2B226}" type="parTrans" cxnId="{D66E0ADA-20E9-40B9-8511-EE541B6D4FD9}">
      <dgm:prSet/>
      <dgm:spPr/>
      <dgm:t>
        <a:bodyPr/>
        <a:lstStyle/>
        <a:p>
          <a:endParaRPr lang="zh-TW" altLang="en-US"/>
        </a:p>
      </dgm:t>
    </dgm:pt>
    <dgm:pt modelId="{093B54A1-2269-4225-BFF9-9A18BD67657C}" type="sibTrans" cxnId="{D66E0ADA-20E9-40B9-8511-EE541B6D4FD9}">
      <dgm:prSet/>
      <dgm:spPr/>
      <dgm:t>
        <a:bodyPr/>
        <a:lstStyle/>
        <a:p>
          <a:endParaRPr lang="zh-TW" alt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61BE89-7263-46E0-B27B-C0BAF080DDE4}" type="pres">
      <dgm:prSet presAssocID="{E266ACBF-912F-41A9-99FD-B361F068FAC1}" presName="Name1" presStyleCnt="0"/>
      <dgm:spPr/>
      <dgm:t>
        <a:bodyPr/>
        <a:lstStyle/>
        <a:p>
          <a:endParaRPr lang="zh-TW" altLang="en-US"/>
        </a:p>
      </dgm:t>
    </dgm:pt>
    <dgm:pt modelId="{9235EBC9-2767-44EC-947D-A5821BBF98E6}" type="pres">
      <dgm:prSet presAssocID="{E266ACBF-912F-41A9-99FD-B361F068FAC1}" presName="cycle" presStyleCnt="0"/>
      <dgm:spPr/>
      <dgm:t>
        <a:bodyPr/>
        <a:lstStyle/>
        <a:p>
          <a:endParaRPr lang="zh-TW" altLang="en-US"/>
        </a:p>
      </dgm:t>
    </dgm:pt>
    <dgm:pt modelId="{A113F1FC-49C8-47AA-9B0D-4039B2F65DA9}" type="pres">
      <dgm:prSet presAssocID="{E266ACBF-912F-41A9-99FD-B361F068FAC1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85A0215-9B86-4C19-B70E-05B5C12A2518}" type="pres">
      <dgm:prSet presAssocID="{E266ACBF-912F-41A9-99FD-B361F068FAC1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4C3773CA-BF66-47F3-8727-AB12F104DC8C}" type="pres">
      <dgm:prSet presAssocID="{E266ACBF-912F-41A9-99FD-B361F068FAC1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813EF155-CA73-481D-A0E2-7FDECFB1412E}" type="pres">
      <dgm:prSet presAssocID="{A4CBA629-A49B-49D7-BC4A-ABEF5F7E482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B9C0C-05B7-4ED6-9029-5F7398F9B5F9}" type="pres">
      <dgm:prSet presAssocID="{A4CBA629-A49B-49D7-BC4A-ABEF5F7E4820}" presName="accent_1" presStyleCnt="0"/>
      <dgm:spPr/>
      <dgm:t>
        <a:bodyPr/>
        <a:lstStyle/>
        <a:p>
          <a:endParaRPr lang="zh-TW" altLang="en-US"/>
        </a:p>
      </dgm:t>
    </dgm:pt>
    <dgm:pt modelId="{E2448376-E0E2-47D9-9D3E-7F6BFD5B08E6}" type="pres">
      <dgm:prSet presAssocID="{A4CBA629-A49B-49D7-BC4A-ABEF5F7E4820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63F0FD16-9835-4D46-87AD-0942C1998084}" type="pres">
      <dgm:prSet presAssocID="{3557C6A4-70F1-40B9-88AB-00FD6FEFCA8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CD8A1E-7227-4C3C-A88B-C9AD5B60224E}" type="pres">
      <dgm:prSet presAssocID="{3557C6A4-70F1-40B9-88AB-00FD6FEFCA88}" presName="accent_2" presStyleCnt="0"/>
      <dgm:spPr/>
      <dgm:t>
        <a:bodyPr/>
        <a:lstStyle/>
        <a:p>
          <a:endParaRPr lang="zh-TW" altLang="en-US"/>
        </a:p>
      </dgm:t>
    </dgm:pt>
    <dgm:pt modelId="{C945224C-0D91-4802-B6BE-F2E8EE184F4A}" type="pres">
      <dgm:prSet presAssocID="{3557C6A4-70F1-40B9-88AB-00FD6FEFCA88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361D0BB2-C227-4425-8246-3D5F70E9B0C7}" type="pres">
      <dgm:prSet presAssocID="{F3FB1288-45F4-4017-8512-8901FC76EDD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4B309-28B6-420D-8955-AD49CDCA6763}" type="pres">
      <dgm:prSet presAssocID="{F3FB1288-45F4-4017-8512-8901FC76EDD5}" presName="accent_3" presStyleCnt="0"/>
      <dgm:spPr/>
      <dgm:t>
        <a:bodyPr/>
        <a:lstStyle/>
        <a:p>
          <a:endParaRPr lang="zh-TW" altLang="en-US"/>
        </a:p>
      </dgm:t>
    </dgm:pt>
    <dgm:pt modelId="{7CEB977A-73A1-4F59-9FA6-C283E7A12578}" type="pres">
      <dgm:prSet presAssocID="{F3FB1288-45F4-4017-8512-8901FC76EDD5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51DD5190-E9E6-4B9D-8AF3-6C6C71042DAB}" type="pres">
      <dgm:prSet presAssocID="{78E332C3-F8B9-4A37-9A4D-ED091E8B2E7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8B760B-528D-4E53-853E-4838FAE10BFD}" type="pres">
      <dgm:prSet presAssocID="{78E332C3-F8B9-4A37-9A4D-ED091E8B2E77}" presName="accent_4" presStyleCnt="0"/>
      <dgm:spPr/>
      <dgm:t>
        <a:bodyPr/>
        <a:lstStyle/>
        <a:p>
          <a:endParaRPr lang="zh-TW" altLang="en-US"/>
        </a:p>
      </dgm:t>
    </dgm:pt>
    <dgm:pt modelId="{D5D82565-F887-445C-A06C-62A0259E199C}" type="pres">
      <dgm:prSet presAssocID="{78E332C3-F8B9-4A37-9A4D-ED091E8B2E77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E98DB84B-C3EA-4D65-8F8D-94CBAD0A326A}" type="pres">
      <dgm:prSet presAssocID="{A15CBAE0-B46F-40FF-B2D7-0480C7B2B7E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BA10A-AAB7-4F8C-9D5F-1D867D1D5542}" type="pres">
      <dgm:prSet presAssocID="{A15CBAE0-B46F-40FF-B2D7-0480C7B2B7E4}" presName="accent_5" presStyleCnt="0"/>
      <dgm:spPr/>
    </dgm:pt>
    <dgm:pt modelId="{2DEC455A-F993-45BD-BA2B-FCB08096C83D}" type="pres">
      <dgm:prSet presAssocID="{A15CBAE0-B46F-40FF-B2D7-0480C7B2B7E4}" presName="accentRepeatNode" presStyleLbl="solidFgAcc1" presStyleIdx="4" presStyleCnt="5"/>
      <dgm:spPr/>
    </dgm:pt>
  </dgm:ptLst>
  <dgm:cxnLst>
    <dgm:cxn modelId="{D66E0ADA-20E9-40B9-8511-EE541B6D4FD9}" srcId="{E266ACBF-912F-41A9-99FD-B361F068FAC1}" destId="{A15CBAE0-B46F-40FF-B2D7-0480C7B2B7E4}" srcOrd="4" destOrd="0" parTransId="{1AFAA6B0-6CDC-41D6-BD0B-B1E671D2B226}" sibTransId="{093B54A1-2269-4225-BFF9-9A18BD67657C}"/>
    <dgm:cxn modelId="{E77013C3-B754-4E84-8130-B317AB8AE761}" srcId="{E266ACBF-912F-41A9-99FD-B361F068FAC1}" destId="{78E332C3-F8B9-4A37-9A4D-ED091E8B2E77}" srcOrd="3" destOrd="0" parTransId="{A46A4D30-679C-4DA9-83B5-0C0299083773}" sibTransId="{9198B988-1F9B-4983-A143-BE9CA8132AA9}"/>
    <dgm:cxn modelId="{5A58F78E-B9FF-41F2-9F12-A3A0597F7606}" type="presOf" srcId="{E266ACBF-912F-41A9-99FD-B361F068FAC1}" destId="{5F3E9F9B-96F2-4EEB-B181-9705F1B8D4B7}" srcOrd="0" destOrd="0" presId="urn:microsoft.com/office/officeart/2008/layout/VerticalCurvedList"/>
    <dgm:cxn modelId="{F6A4D6CD-EF06-42A3-922B-EED97FA28235}" type="presOf" srcId="{1E52DB7C-1A61-4170-8C8D-7CCA6B60BB38}" destId="{6BB83960-5F82-4E89-A819-AEB0B9C12D28}" srcOrd="0" destOrd="0" presId="urn:microsoft.com/office/officeart/2008/layout/VerticalCurvedList"/>
    <dgm:cxn modelId="{017F312A-158A-4AD5-AE92-10D91BCC6966}" srcId="{E266ACBF-912F-41A9-99FD-B361F068FAC1}" destId="{3557C6A4-70F1-40B9-88AB-00FD6FEFCA88}" srcOrd="1" destOrd="0" parTransId="{F937090B-15FD-41EF-B91B-42748F557968}" sibTransId="{7C757E3F-05A8-4760-A272-EC9AD011EF00}"/>
    <dgm:cxn modelId="{5D326142-B69F-4656-9F12-71BC44F35F06}" type="presOf" srcId="{A15CBAE0-B46F-40FF-B2D7-0480C7B2B7E4}" destId="{E98DB84B-C3EA-4D65-8F8D-94CBAD0A326A}" srcOrd="0" destOrd="0" presId="urn:microsoft.com/office/officeart/2008/layout/VerticalCurvedList"/>
    <dgm:cxn modelId="{F1E6D952-5D3D-40C4-B33C-3A5EC5A6B8AD}" type="presOf" srcId="{78E332C3-F8B9-4A37-9A4D-ED091E8B2E77}" destId="{51DD5190-E9E6-4B9D-8AF3-6C6C71042DAB}" srcOrd="0" destOrd="0" presId="urn:microsoft.com/office/officeart/2008/layout/VerticalCurvedList"/>
    <dgm:cxn modelId="{CC62B931-2E41-44A7-AFA9-180ECB863311}" srcId="{E266ACBF-912F-41A9-99FD-B361F068FAC1}" destId="{F3FB1288-45F4-4017-8512-8901FC76EDD5}" srcOrd="2" destOrd="0" parTransId="{66B46DBC-F8FE-42AF-8B7D-E577ACFBDE62}" sibTransId="{7AC0188A-4200-4B3D-849A-163AAF11B20B}"/>
    <dgm:cxn modelId="{514E171D-C4A4-4996-A243-8A8B0CBAA712}" type="presOf" srcId="{3557C6A4-70F1-40B9-88AB-00FD6FEFCA88}" destId="{63F0FD16-9835-4D46-87AD-0942C1998084}" srcOrd="0" destOrd="0" presId="urn:microsoft.com/office/officeart/2008/layout/VerticalCurvedList"/>
    <dgm:cxn modelId="{42C4226A-8413-435C-AA3D-49B34378232F}" type="presOf" srcId="{A4CBA629-A49B-49D7-BC4A-ABEF5F7E4820}" destId="{813EF155-CA73-481D-A0E2-7FDECFB1412E}" srcOrd="0" destOrd="0" presId="urn:microsoft.com/office/officeart/2008/layout/VerticalCurvedList"/>
    <dgm:cxn modelId="{2BAED646-2ADB-491F-8612-D0789396593A}" srcId="{E266ACBF-912F-41A9-99FD-B361F068FAC1}" destId="{A4CBA629-A49B-49D7-BC4A-ABEF5F7E4820}" srcOrd="0" destOrd="0" parTransId="{B5C41862-5582-4708-B8E6-490A3FEE31CE}" sibTransId="{1E52DB7C-1A61-4170-8C8D-7CCA6B60BB38}"/>
    <dgm:cxn modelId="{0942AA68-2CBC-4F06-A972-A3F8587F2AAF}" type="presOf" srcId="{F3FB1288-45F4-4017-8512-8901FC76EDD5}" destId="{361D0BB2-C227-4425-8246-3D5F70E9B0C7}" srcOrd="0" destOrd="0" presId="urn:microsoft.com/office/officeart/2008/layout/VerticalCurvedList"/>
    <dgm:cxn modelId="{F095766D-534B-4C2C-9F96-913C0A1393C8}" type="presParOf" srcId="{5F3E9F9B-96F2-4EEB-B181-9705F1B8D4B7}" destId="{4161BE89-7263-46E0-B27B-C0BAF080DDE4}" srcOrd="0" destOrd="0" presId="urn:microsoft.com/office/officeart/2008/layout/VerticalCurvedList"/>
    <dgm:cxn modelId="{5486BEEF-31DA-4723-B820-EA23833AEA20}" type="presParOf" srcId="{4161BE89-7263-46E0-B27B-C0BAF080DDE4}" destId="{9235EBC9-2767-44EC-947D-A5821BBF98E6}" srcOrd="0" destOrd="0" presId="urn:microsoft.com/office/officeart/2008/layout/VerticalCurvedList"/>
    <dgm:cxn modelId="{75F65005-5FD5-4B29-B2E6-F0E1DF1EA447}" type="presParOf" srcId="{9235EBC9-2767-44EC-947D-A5821BBF98E6}" destId="{A113F1FC-49C8-47AA-9B0D-4039B2F65DA9}" srcOrd="0" destOrd="0" presId="urn:microsoft.com/office/officeart/2008/layout/VerticalCurvedList"/>
    <dgm:cxn modelId="{14BBF8A5-F01D-4FEF-87FE-C496A28F2CEF}" type="presParOf" srcId="{9235EBC9-2767-44EC-947D-A5821BBF98E6}" destId="{6BB83960-5F82-4E89-A819-AEB0B9C12D28}" srcOrd="1" destOrd="0" presId="urn:microsoft.com/office/officeart/2008/layout/VerticalCurvedList"/>
    <dgm:cxn modelId="{66FB571E-6A8C-477B-B4DA-7E956D7DA92A}" type="presParOf" srcId="{9235EBC9-2767-44EC-947D-A5821BBF98E6}" destId="{185A0215-9B86-4C19-B70E-05B5C12A2518}" srcOrd="2" destOrd="0" presId="urn:microsoft.com/office/officeart/2008/layout/VerticalCurvedList"/>
    <dgm:cxn modelId="{958B444E-188A-4957-B19D-AE12F994E11C}" type="presParOf" srcId="{9235EBC9-2767-44EC-947D-A5821BBF98E6}" destId="{4C3773CA-BF66-47F3-8727-AB12F104DC8C}" srcOrd="3" destOrd="0" presId="urn:microsoft.com/office/officeart/2008/layout/VerticalCurvedList"/>
    <dgm:cxn modelId="{135D2B8D-C603-4228-977A-81A4C12D3868}" type="presParOf" srcId="{4161BE89-7263-46E0-B27B-C0BAF080DDE4}" destId="{813EF155-CA73-481D-A0E2-7FDECFB1412E}" srcOrd="1" destOrd="0" presId="urn:microsoft.com/office/officeart/2008/layout/VerticalCurvedList"/>
    <dgm:cxn modelId="{58391C91-1051-4E40-9E67-96885D41AED0}" type="presParOf" srcId="{4161BE89-7263-46E0-B27B-C0BAF080DDE4}" destId="{7FDB9C0C-05B7-4ED6-9029-5F7398F9B5F9}" srcOrd="2" destOrd="0" presId="urn:microsoft.com/office/officeart/2008/layout/VerticalCurvedList"/>
    <dgm:cxn modelId="{6B282A90-5D94-4133-A3C0-3D189745A264}" type="presParOf" srcId="{7FDB9C0C-05B7-4ED6-9029-5F7398F9B5F9}" destId="{E2448376-E0E2-47D9-9D3E-7F6BFD5B08E6}" srcOrd="0" destOrd="0" presId="urn:microsoft.com/office/officeart/2008/layout/VerticalCurvedList"/>
    <dgm:cxn modelId="{C33C82AD-08BA-4BF3-8AE3-023B9F480C99}" type="presParOf" srcId="{4161BE89-7263-46E0-B27B-C0BAF080DDE4}" destId="{63F0FD16-9835-4D46-87AD-0942C1998084}" srcOrd="3" destOrd="0" presId="urn:microsoft.com/office/officeart/2008/layout/VerticalCurvedList"/>
    <dgm:cxn modelId="{32F693EF-3601-4110-8414-EC08C75BECCE}" type="presParOf" srcId="{4161BE89-7263-46E0-B27B-C0BAF080DDE4}" destId="{75CD8A1E-7227-4C3C-A88B-C9AD5B60224E}" srcOrd="4" destOrd="0" presId="urn:microsoft.com/office/officeart/2008/layout/VerticalCurvedList"/>
    <dgm:cxn modelId="{682AF6AB-3A3F-44B7-A30C-9C7888D70B1D}" type="presParOf" srcId="{75CD8A1E-7227-4C3C-A88B-C9AD5B60224E}" destId="{C945224C-0D91-4802-B6BE-F2E8EE184F4A}" srcOrd="0" destOrd="0" presId="urn:microsoft.com/office/officeart/2008/layout/VerticalCurvedList"/>
    <dgm:cxn modelId="{2C957408-FB45-4881-9AA3-5F70E70E6000}" type="presParOf" srcId="{4161BE89-7263-46E0-B27B-C0BAF080DDE4}" destId="{361D0BB2-C227-4425-8246-3D5F70E9B0C7}" srcOrd="5" destOrd="0" presId="urn:microsoft.com/office/officeart/2008/layout/VerticalCurvedList"/>
    <dgm:cxn modelId="{6D9B8F65-55BF-4994-9ACC-6A35B2E84CB3}" type="presParOf" srcId="{4161BE89-7263-46E0-B27B-C0BAF080DDE4}" destId="{D8A4B309-28B6-420D-8955-AD49CDCA6763}" srcOrd="6" destOrd="0" presId="urn:microsoft.com/office/officeart/2008/layout/VerticalCurvedList"/>
    <dgm:cxn modelId="{8A5C0F16-1778-46EB-B804-47151BC3CBCF}" type="presParOf" srcId="{D8A4B309-28B6-420D-8955-AD49CDCA6763}" destId="{7CEB977A-73A1-4F59-9FA6-C283E7A12578}" srcOrd="0" destOrd="0" presId="urn:microsoft.com/office/officeart/2008/layout/VerticalCurvedList"/>
    <dgm:cxn modelId="{39E6467B-F2F5-4BE4-83E3-FB1DD26BFD5D}" type="presParOf" srcId="{4161BE89-7263-46E0-B27B-C0BAF080DDE4}" destId="{51DD5190-E9E6-4B9D-8AF3-6C6C71042DAB}" srcOrd="7" destOrd="0" presId="urn:microsoft.com/office/officeart/2008/layout/VerticalCurvedList"/>
    <dgm:cxn modelId="{0166EBA8-1050-4FAD-ADD6-E3A3BC62E6E3}" type="presParOf" srcId="{4161BE89-7263-46E0-B27B-C0BAF080DDE4}" destId="{B58B760B-528D-4E53-853E-4838FAE10BFD}" srcOrd="8" destOrd="0" presId="urn:microsoft.com/office/officeart/2008/layout/VerticalCurvedList"/>
    <dgm:cxn modelId="{623BA3BE-D3F4-4E22-A96B-8C3E51768A31}" type="presParOf" srcId="{B58B760B-528D-4E53-853E-4838FAE10BFD}" destId="{D5D82565-F887-445C-A06C-62A0259E199C}" srcOrd="0" destOrd="0" presId="urn:microsoft.com/office/officeart/2008/layout/VerticalCurvedList"/>
    <dgm:cxn modelId="{359D7B3E-762C-4E68-8B14-DAC2CCFF5C99}" type="presParOf" srcId="{4161BE89-7263-46E0-B27B-C0BAF080DDE4}" destId="{E98DB84B-C3EA-4D65-8F8D-94CBAD0A326A}" srcOrd="9" destOrd="0" presId="urn:microsoft.com/office/officeart/2008/layout/VerticalCurvedList"/>
    <dgm:cxn modelId="{D131DD95-D176-447D-A919-1AF3F2E12F99}" type="presParOf" srcId="{4161BE89-7263-46E0-B27B-C0BAF080DDE4}" destId="{448BA10A-AAB7-4F8C-9D5F-1D867D1D5542}" srcOrd="10" destOrd="0" presId="urn:microsoft.com/office/officeart/2008/layout/VerticalCurvedList"/>
    <dgm:cxn modelId="{A57A0C4A-E2A2-4CD3-BEF1-C85D02405899}" type="presParOf" srcId="{448BA10A-AAB7-4F8C-9D5F-1D867D1D5542}" destId="{2DEC455A-F993-45BD-BA2B-FCB08096C8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540EDE2-3BEB-4B02-9CF0-7B4468F5656D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專題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一</a:t>
          </a:r>
          <a:r>
            <a:rPr lang="en-US" altLang="zh-TW" b="1" dirty="0">
              <a:solidFill>
                <a:schemeClr val="bg1"/>
              </a:solidFill>
            </a:rPr>
            <a:t>)</a:t>
          </a:r>
          <a:r>
            <a:rPr lang="zh-TW" altLang="en-US" b="1" dirty="0">
              <a:solidFill>
                <a:schemeClr val="bg1"/>
              </a:solidFill>
            </a:rPr>
            <a:t>：網上消費 </a:t>
          </a:r>
          <a:endParaRPr lang="en-US" altLang="zh-TW" b="1" dirty="0">
            <a:solidFill>
              <a:schemeClr val="bg1"/>
            </a:solidFill>
          </a:endParaRPr>
        </a:p>
      </dgm:t>
    </dgm:pt>
    <dgm:pt modelId="{9C199AF0-42DF-47B0-849D-EC7A22FD2B84}" type="parTrans" cxnId="{7FBBB9FA-9A72-45CD-B67D-C6B5BABC6556}">
      <dgm:prSet/>
      <dgm:spPr/>
      <dgm:t>
        <a:bodyPr/>
        <a:lstStyle/>
        <a:p>
          <a:endParaRPr lang="en-US"/>
        </a:p>
      </dgm:t>
    </dgm:pt>
    <dgm:pt modelId="{B79F89EE-F49A-42C2-92DB-BC879396BDC8}" type="sibTrans" cxnId="{7FBBB9FA-9A72-45CD-B67D-C6B5BABC6556}">
      <dgm:prSet/>
      <dgm:spPr/>
      <dgm:t>
        <a:bodyPr/>
        <a:lstStyle/>
        <a:p>
          <a:endParaRPr lang="en-US"/>
        </a:p>
      </dgm:t>
    </dgm:pt>
    <dgm:pt modelId="{3F44A2DD-B5BD-47F5-ABD1-CC059AA53AFA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專題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二</a:t>
          </a:r>
          <a:r>
            <a:rPr lang="en-US" altLang="zh-TW" b="1" dirty="0">
              <a:solidFill>
                <a:schemeClr val="bg1"/>
              </a:solidFill>
            </a:rPr>
            <a:t>)</a:t>
          </a:r>
          <a:r>
            <a:rPr lang="zh-TW" altLang="en-US" b="1" dirty="0">
              <a:solidFill>
                <a:schemeClr val="bg1"/>
              </a:solidFill>
            </a:rPr>
            <a:t>：綠色消費和公平貿易消費</a:t>
          </a:r>
          <a:endParaRPr lang="en-US" b="1" dirty="0">
            <a:solidFill>
              <a:schemeClr val="bg1"/>
            </a:solidFill>
          </a:endParaRPr>
        </a:p>
      </dgm:t>
    </dgm:pt>
    <dgm:pt modelId="{A771B9DA-12DF-49BE-9D4F-8050045BF04B}" type="parTrans" cxnId="{B6904455-074B-40BE-BC76-B2A1DE218655}">
      <dgm:prSet/>
      <dgm:spPr/>
      <dgm:t>
        <a:bodyPr/>
        <a:lstStyle/>
        <a:p>
          <a:endParaRPr lang="en-US"/>
        </a:p>
      </dgm:t>
    </dgm:pt>
    <dgm:pt modelId="{8154EF4C-7227-4AB2-A88B-BAB1FC84AB83}" type="sibTrans" cxnId="{B6904455-074B-40BE-BC76-B2A1DE218655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2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85A0215-9B86-4C19-B70E-05B5C12A2518}" type="pres">
      <dgm:prSet presAssocID="{E266ACBF-912F-41A9-99FD-B361F068FAC1}" presName="extraNode" presStyleLbl="node1" presStyleIdx="0" presStyleCnt="2"/>
      <dgm:spPr/>
    </dgm:pt>
    <dgm:pt modelId="{4C3773CA-BF66-47F3-8727-AB12F104DC8C}" type="pres">
      <dgm:prSet presAssocID="{E266ACBF-912F-41A9-99FD-B361F068FAC1}" presName="dstNode" presStyleLbl="node1" presStyleIdx="0" presStyleCnt="2"/>
      <dgm:spPr/>
    </dgm:pt>
    <dgm:pt modelId="{03C311D4-AB06-405A-84AF-5AC8431D89D7}" type="pres">
      <dgm:prSet presAssocID="{E540EDE2-3BEB-4B02-9CF0-7B4468F5656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0EA7D1-F3E5-4E4C-A151-B170D6208146}" type="pres">
      <dgm:prSet presAssocID="{E540EDE2-3BEB-4B02-9CF0-7B4468F5656D}" presName="accent_1" presStyleCnt="0"/>
      <dgm:spPr/>
    </dgm:pt>
    <dgm:pt modelId="{4AC7CD36-64D5-40C6-89AD-705EA90679F0}" type="pres">
      <dgm:prSet presAssocID="{E540EDE2-3BEB-4B02-9CF0-7B4468F5656D}" presName="accentRepeatNode" presStyleLbl="solidFgAcc1" presStyleIdx="0" presStyleCnt="2"/>
      <dgm:spPr/>
    </dgm:pt>
    <dgm:pt modelId="{443D7A18-942B-462E-A212-7889ED5C1E39}" type="pres">
      <dgm:prSet presAssocID="{3F44A2DD-B5BD-47F5-ABD1-CC059AA53AF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3BD8CD-F61C-4223-A9AF-B846BC9B9D40}" type="pres">
      <dgm:prSet presAssocID="{3F44A2DD-B5BD-47F5-ABD1-CC059AA53AFA}" presName="accent_2" presStyleCnt="0"/>
      <dgm:spPr/>
    </dgm:pt>
    <dgm:pt modelId="{9FD0ECA8-8C86-4379-B7E4-3AC741961241}" type="pres">
      <dgm:prSet presAssocID="{3F44A2DD-B5BD-47F5-ABD1-CC059AA53AFA}" presName="accentRepeatNode" presStyleLbl="solidFgAcc1" presStyleIdx="1" presStyleCnt="2"/>
      <dgm:spPr/>
    </dgm:pt>
  </dgm:ptLst>
  <dgm:cxnLst>
    <dgm:cxn modelId="{5C9A2FB0-F94C-4835-904C-08550CB5B980}" type="presOf" srcId="{3F44A2DD-B5BD-47F5-ABD1-CC059AA53AFA}" destId="{443D7A18-942B-462E-A212-7889ED5C1E39}" srcOrd="0" destOrd="0" presId="urn:microsoft.com/office/officeart/2008/layout/VerticalCurvedList"/>
    <dgm:cxn modelId="{EB02B07D-CA84-449E-8CBE-3A0599D23754}" type="presOf" srcId="{E540EDE2-3BEB-4B02-9CF0-7B4468F5656D}" destId="{03C311D4-AB06-405A-84AF-5AC8431D89D7}" srcOrd="0" destOrd="0" presId="urn:microsoft.com/office/officeart/2008/layout/VerticalCurvedList"/>
    <dgm:cxn modelId="{C582BA96-4A59-4D24-B1FC-2B5E8BDF14D5}" type="presOf" srcId="{E266ACBF-912F-41A9-99FD-B361F068FAC1}" destId="{5F3E9F9B-96F2-4EEB-B181-9705F1B8D4B7}" srcOrd="0" destOrd="0" presId="urn:microsoft.com/office/officeart/2008/layout/VerticalCurvedList"/>
    <dgm:cxn modelId="{B6904455-074B-40BE-BC76-B2A1DE218655}" srcId="{E266ACBF-912F-41A9-99FD-B361F068FAC1}" destId="{3F44A2DD-B5BD-47F5-ABD1-CC059AA53AFA}" srcOrd="1" destOrd="0" parTransId="{A771B9DA-12DF-49BE-9D4F-8050045BF04B}" sibTransId="{8154EF4C-7227-4AB2-A88B-BAB1FC84AB83}"/>
    <dgm:cxn modelId="{7AB43B8A-BEFE-4C19-8E22-4836E6C253FA}" type="presOf" srcId="{B79F89EE-F49A-42C2-92DB-BC879396BDC8}" destId="{6BB83960-5F82-4E89-A819-AEB0B9C12D28}" srcOrd="0" destOrd="0" presId="urn:microsoft.com/office/officeart/2008/layout/VerticalCurvedList"/>
    <dgm:cxn modelId="{7FBBB9FA-9A72-45CD-B67D-C6B5BABC6556}" srcId="{E266ACBF-912F-41A9-99FD-B361F068FAC1}" destId="{E540EDE2-3BEB-4B02-9CF0-7B4468F5656D}" srcOrd="0" destOrd="0" parTransId="{9C199AF0-42DF-47B0-849D-EC7A22FD2B84}" sibTransId="{B79F89EE-F49A-42C2-92DB-BC879396BDC8}"/>
    <dgm:cxn modelId="{6FA20887-4104-4FDA-ACBE-929C63FAE011}" type="presParOf" srcId="{5F3E9F9B-96F2-4EEB-B181-9705F1B8D4B7}" destId="{4161BE89-7263-46E0-B27B-C0BAF080DDE4}" srcOrd="0" destOrd="0" presId="urn:microsoft.com/office/officeart/2008/layout/VerticalCurvedList"/>
    <dgm:cxn modelId="{04393279-FAEA-4C1F-BC2E-EF88AE2B5E39}" type="presParOf" srcId="{4161BE89-7263-46E0-B27B-C0BAF080DDE4}" destId="{9235EBC9-2767-44EC-947D-A5821BBF98E6}" srcOrd="0" destOrd="0" presId="urn:microsoft.com/office/officeart/2008/layout/VerticalCurvedList"/>
    <dgm:cxn modelId="{45C34146-C631-4167-9E6F-CEC7D0ED3B00}" type="presParOf" srcId="{9235EBC9-2767-44EC-947D-A5821BBF98E6}" destId="{A113F1FC-49C8-47AA-9B0D-4039B2F65DA9}" srcOrd="0" destOrd="0" presId="urn:microsoft.com/office/officeart/2008/layout/VerticalCurvedList"/>
    <dgm:cxn modelId="{0091718B-CEC1-4807-A2E3-5D124A2025B4}" type="presParOf" srcId="{9235EBC9-2767-44EC-947D-A5821BBF98E6}" destId="{6BB83960-5F82-4E89-A819-AEB0B9C12D28}" srcOrd="1" destOrd="0" presId="urn:microsoft.com/office/officeart/2008/layout/VerticalCurvedList"/>
    <dgm:cxn modelId="{695F901E-4490-488A-B8DC-0F39D5999B90}" type="presParOf" srcId="{9235EBC9-2767-44EC-947D-A5821BBF98E6}" destId="{185A0215-9B86-4C19-B70E-05B5C12A2518}" srcOrd="2" destOrd="0" presId="urn:microsoft.com/office/officeart/2008/layout/VerticalCurvedList"/>
    <dgm:cxn modelId="{B319D39A-CA37-4284-9262-BB8C2DCF836F}" type="presParOf" srcId="{9235EBC9-2767-44EC-947D-A5821BBF98E6}" destId="{4C3773CA-BF66-47F3-8727-AB12F104DC8C}" srcOrd="3" destOrd="0" presId="urn:microsoft.com/office/officeart/2008/layout/VerticalCurvedList"/>
    <dgm:cxn modelId="{95F95283-8D27-4EE2-ADCD-6BD4A93FD6A2}" type="presParOf" srcId="{4161BE89-7263-46E0-B27B-C0BAF080DDE4}" destId="{03C311D4-AB06-405A-84AF-5AC8431D89D7}" srcOrd="1" destOrd="0" presId="urn:microsoft.com/office/officeart/2008/layout/VerticalCurvedList"/>
    <dgm:cxn modelId="{A72F3FD8-01F7-46F0-8AAB-01C49073D072}" type="presParOf" srcId="{4161BE89-7263-46E0-B27B-C0BAF080DDE4}" destId="{460EA7D1-F3E5-4E4C-A151-B170D6208146}" srcOrd="2" destOrd="0" presId="urn:microsoft.com/office/officeart/2008/layout/VerticalCurvedList"/>
    <dgm:cxn modelId="{840A167C-2C4C-4C3C-B4E9-55B1685FDABB}" type="presParOf" srcId="{460EA7D1-F3E5-4E4C-A151-B170D6208146}" destId="{4AC7CD36-64D5-40C6-89AD-705EA90679F0}" srcOrd="0" destOrd="0" presId="urn:microsoft.com/office/officeart/2008/layout/VerticalCurvedList"/>
    <dgm:cxn modelId="{4FE65FDB-6FBC-4633-B4D4-602B915E3F23}" type="presParOf" srcId="{4161BE89-7263-46E0-B27B-C0BAF080DDE4}" destId="{443D7A18-942B-462E-A212-7889ED5C1E39}" srcOrd="3" destOrd="0" presId="urn:microsoft.com/office/officeart/2008/layout/VerticalCurvedList"/>
    <dgm:cxn modelId="{14A9923D-84C2-469F-8D96-91607DF16168}" type="presParOf" srcId="{4161BE89-7263-46E0-B27B-C0BAF080DDE4}" destId="{A93BD8CD-F61C-4223-A9AF-B846BC9B9D40}" srcOrd="4" destOrd="0" presId="urn:microsoft.com/office/officeart/2008/layout/VerticalCurvedList"/>
    <dgm:cxn modelId="{4CD8E218-4650-4289-97B7-4EC7DCD09CC2}" type="presParOf" srcId="{A93BD8CD-F61C-4223-A9AF-B846BC9B9D40}" destId="{9FD0ECA8-8C86-4379-B7E4-3AC7419612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3266483" y="-502539"/>
          <a:ext cx="3895423" cy="3895423"/>
        </a:xfrm>
        <a:prstGeom prst="blockArc">
          <a:avLst>
            <a:gd name="adj1" fmla="val 18900000"/>
            <a:gd name="adj2" fmla="val 2700000"/>
            <a:gd name="adj3" fmla="val 554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F155-CA73-481D-A0E2-7FDECFB1412E}">
      <dsp:nvSpPr>
        <dsp:cNvPr id="0" name=""/>
        <dsp:cNvSpPr/>
      </dsp:nvSpPr>
      <dsp:spPr>
        <a:xfrm>
          <a:off x="329845" y="222209"/>
          <a:ext cx="5729504" cy="444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金錢的各種用途</a:t>
          </a:r>
          <a:endParaRPr lang="en-US" sz="1700" kern="1200" dirty="0"/>
        </a:p>
      </dsp:txBody>
      <dsp:txXfrm>
        <a:off x="329845" y="222209"/>
        <a:ext cx="5729504" cy="444650"/>
      </dsp:txXfrm>
    </dsp:sp>
    <dsp:sp modelId="{E2448376-E0E2-47D9-9D3E-7F6BFD5B08E6}">
      <dsp:nvSpPr>
        <dsp:cNvPr id="0" name=""/>
        <dsp:cNvSpPr/>
      </dsp:nvSpPr>
      <dsp:spPr>
        <a:xfrm>
          <a:off x="51939" y="166628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7B4E6-D79D-4BCB-AEA8-FAF9552FCED9}">
      <dsp:nvSpPr>
        <dsp:cNvPr id="0" name=""/>
        <dsp:cNvSpPr/>
      </dsp:nvSpPr>
      <dsp:spPr>
        <a:xfrm>
          <a:off x="584774" y="889301"/>
          <a:ext cx="5474575" cy="444650"/>
        </a:xfrm>
        <a:prstGeom prst="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儲蓄的重要性 </a:t>
          </a:r>
          <a:endParaRPr lang="en-US" altLang="zh-TW" sz="1700" b="1" kern="1200" dirty="0"/>
        </a:p>
      </dsp:txBody>
      <dsp:txXfrm>
        <a:off x="584774" y="889301"/>
        <a:ext cx="5474575" cy="444650"/>
      </dsp:txXfrm>
    </dsp:sp>
    <dsp:sp modelId="{400F81CA-AD15-4C52-BD87-05AF4FFA42D4}">
      <dsp:nvSpPr>
        <dsp:cNvPr id="0" name=""/>
        <dsp:cNvSpPr/>
      </dsp:nvSpPr>
      <dsp:spPr>
        <a:xfrm>
          <a:off x="306867" y="833720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70054-96FF-4788-8E10-989921085675}">
      <dsp:nvSpPr>
        <dsp:cNvPr id="0" name=""/>
        <dsp:cNvSpPr/>
      </dsp:nvSpPr>
      <dsp:spPr>
        <a:xfrm>
          <a:off x="584774" y="1556392"/>
          <a:ext cx="5474575" cy="444650"/>
        </a:xfrm>
        <a:prstGeom prst="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如何進行個人財務預算</a:t>
          </a:r>
          <a:endParaRPr lang="en-US" altLang="zh-TW" sz="1700" b="1" kern="1200" dirty="0"/>
        </a:p>
      </dsp:txBody>
      <dsp:txXfrm>
        <a:off x="584774" y="1556392"/>
        <a:ext cx="5474575" cy="444650"/>
      </dsp:txXfrm>
    </dsp:sp>
    <dsp:sp modelId="{6DF8D597-F058-4641-B247-3191500D1644}">
      <dsp:nvSpPr>
        <dsp:cNvPr id="0" name=""/>
        <dsp:cNvSpPr/>
      </dsp:nvSpPr>
      <dsp:spPr>
        <a:xfrm>
          <a:off x="306867" y="1500811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BBC5C-0C7F-419C-A33E-D0BF7336DC74}">
      <dsp:nvSpPr>
        <dsp:cNvPr id="0" name=""/>
        <dsp:cNvSpPr/>
      </dsp:nvSpPr>
      <dsp:spPr>
        <a:xfrm>
          <a:off x="329845" y="2223484"/>
          <a:ext cx="5729504" cy="444650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人生不同階段的財務需要</a:t>
          </a:r>
          <a:endParaRPr lang="zh-TW" altLang="en-US" sz="1700" b="1" kern="1200" dirty="0"/>
        </a:p>
      </dsp:txBody>
      <dsp:txXfrm>
        <a:off x="329845" y="2223484"/>
        <a:ext cx="5729504" cy="444650"/>
      </dsp:txXfrm>
    </dsp:sp>
    <dsp:sp modelId="{33FBEEFC-6383-4508-82BC-B21BC9A76FD7}">
      <dsp:nvSpPr>
        <dsp:cNvPr id="0" name=""/>
        <dsp:cNvSpPr/>
      </dsp:nvSpPr>
      <dsp:spPr>
        <a:xfrm>
          <a:off x="51939" y="2167903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3247486" y="-499651"/>
          <a:ext cx="3872856" cy="3872856"/>
        </a:xfrm>
        <a:prstGeom prst="blockArc">
          <a:avLst>
            <a:gd name="adj1" fmla="val 18900000"/>
            <a:gd name="adj2" fmla="val 2700000"/>
            <a:gd name="adj3" fmla="val 558"/>
          </a:avLst>
        </a:prstGeom>
        <a:noFill/>
        <a:ln w="1587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11D4-AB06-405A-84AF-5AC8431D89D7}">
      <dsp:nvSpPr>
        <dsp:cNvPr id="0" name=""/>
        <dsp:cNvSpPr/>
      </dsp:nvSpPr>
      <dsp:spPr>
        <a:xfrm>
          <a:off x="327981" y="220918"/>
          <a:ext cx="5731633" cy="44206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bg1"/>
              </a:solidFill>
            </a:rPr>
            <a:t>信用卡是甚麼</a:t>
          </a:r>
          <a:r>
            <a:rPr lang="en-US" altLang="zh-TW" sz="1700" b="1" kern="1200" dirty="0" smtClean="0">
              <a:solidFill>
                <a:schemeClr val="bg1"/>
              </a:solidFill>
            </a:rPr>
            <a:t>?</a:t>
          </a:r>
        </a:p>
      </dsp:txBody>
      <dsp:txXfrm>
        <a:off x="327981" y="220918"/>
        <a:ext cx="5731633" cy="442067"/>
      </dsp:txXfrm>
    </dsp:sp>
    <dsp:sp modelId="{4AC7CD36-64D5-40C6-89AD-705EA90679F0}">
      <dsp:nvSpPr>
        <dsp:cNvPr id="0" name=""/>
        <dsp:cNvSpPr/>
      </dsp:nvSpPr>
      <dsp:spPr>
        <a:xfrm>
          <a:off x="51689" y="165660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F4814-AE63-45B7-83D7-325524AAC405}">
      <dsp:nvSpPr>
        <dsp:cNvPr id="0" name=""/>
        <dsp:cNvSpPr/>
      </dsp:nvSpPr>
      <dsp:spPr>
        <a:xfrm>
          <a:off x="581429" y="884135"/>
          <a:ext cx="5478185" cy="442067"/>
        </a:xfrm>
        <a:prstGeom prst="rect">
          <a:avLst/>
        </a:prstGeom>
        <a:solidFill>
          <a:schemeClr val="accent6">
            <a:shade val="80000"/>
            <a:hueOff val="-54272"/>
            <a:satOff val="-308"/>
            <a:lumOff val="78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smtClean="0">
              <a:solidFill>
                <a:schemeClr val="bg1"/>
              </a:solidFill>
            </a:rPr>
            <a:t>借貸</a:t>
          </a:r>
          <a:r>
            <a:rPr lang="zh-TW" altLang="en-US" sz="1700" b="1" kern="1200" dirty="0" smtClean="0">
              <a:solidFill>
                <a:schemeClr val="bg1"/>
              </a:solidFill>
            </a:rPr>
            <a:t>的代價和考慮因素</a:t>
          </a:r>
          <a:endParaRPr lang="en-US" altLang="zh-TW" sz="1700" b="1" kern="1200" dirty="0" smtClean="0">
            <a:solidFill>
              <a:schemeClr val="bg1"/>
            </a:solidFill>
          </a:endParaRPr>
        </a:p>
      </dsp:txBody>
      <dsp:txXfrm>
        <a:off x="581429" y="884135"/>
        <a:ext cx="5478185" cy="442067"/>
      </dsp:txXfrm>
    </dsp:sp>
    <dsp:sp modelId="{52EBF4B5-A1CF-43E5-B23D-21E5EEF4457A}">
      <dsp:nvSpPr>
        <dsp:cNvPr id="0" name=""/>
        <dsp:cNvSpPr/>
      </dsp:nvSpPr>
      <dsp:spPr>
        <a:xfrm>
          <a:off x="305137" y="828876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54272"/>
              <a:satOff val="-308"/>
              <a:lumOff val="7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E9922-EB38-4467-B411-D27BC357DE73}">
      <dsp:nvSpPr>
        <dsp:cNvPr id="0" name=""/>
        <dsp:cNvSpPr/>
      </dsp:nvSpPr>
      <dsp:spPr>
        <a:xfrm>
          <a:off x="581429" y="1547351"/>
          <a:ext cx="5478185" cy="442067"/>
        </a:xfrm>
        <a:prstGeom prst="rect">
          <a:avLst/>
        </a:prstGeom>
        <a:solidFill>
          <a:schemeClr val="accent6">
            <a:shade val="80000"/>
            <a:hueOff val="-108544"/>
            <a:satOff val="-615"/>
            <a:lumOff val="157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bg1"/>
              </a:solidFill>
            </a:rPr>
            <a:t>信用卡透支的雪球效應</a:t>
          </a:r>
        </a:p>
      </dsp:txBody>
      <dsp:txXfrm>
        <a:off x="581429" y="1547351"/>
        <a:ext cx="5478185" cy="442067"/>
      </dsp:txXfrm>
    </dsp:sp>
    <dsp:sp modelId="{7B943542-7D87-4690-B51E-F4025D7FA977}">
      <dsp:nvSpPr>
        <dsp:cNvPr id="0" name=""/>
        <dsp:cNvSpPr/>
      </dsp:nvSpPr>
      <dsp:spPr>
        <a:xfrm>
          <a:off x="305137" y="1492092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08544"/>
              <a:satOff val="-615"/>
              <a:lumOff val="1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CFABB-8624-427B-8D9E-975655247A95}">
      <dsp:nvSpPr>
        <dsp:cNvPr id="0" name=""/>
        <dsp:cNvSpPr/>
      </dsp:nvSpPr>
      <dsp:spPr>
        <a:xfrm>
          <a:off x="327981" y="2210567"/>
          <a:ext cx="5731633" cy="442067"/>
        </a:xfrm>
        <a:prstGeom prst="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smtClean="0">
              <a:solidFill>
                <a:schemeClr val="bg1"/>
              </a:solidFill>
            </a:rPr>
            <a:t>反思過度消費　實踐簡樸生活</a:t>
          </a:r>
          <a:endParaRPr lang="zh-TW" altLang="en-US" sz="1700" b="1" kern="1200" dirty="0" smtClean="0">
            <a:solidFill>
              <a:schemeClr val="bg1"/>
            </a:solidFill>
          </a:endParaRPr>
        </a:p>
      </dsp:txBody>
      <dsp:txXfrm>
        <a:off x="327981" y="2210567"/>
        <a:ext cx="5731633" cy="442067"/>
      </dsp:txXfrm>
    </dsp:sp>
    <dsp:sp modelId="{071E4F61-2DAC-4700-9A48-874DC3ECBD65}">
      <dsp:nvSpPr>
        <dsp:cNvPr id="0" name=""/>
        <dsp:cNvSpPr/>
      </dsp:nvSpPr>
      <dsp:spPr>
        <a:xfrm>
          <a:off x="51689" y="2155309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4323818" y="-663282"/>
          <a:ext cx="5151461" cy="5151461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F155-CA73-481D-A0E2-7FDECFB1412E}">
      <dsp:nvSpPr>
        <dsp:cNvPr id="0" name=""/>
        <dsp:cNvSpPr/>
      </dsp:nvSpPr>
      <dsp:spPr>
        <a:xfrm>
          <a:off x="362443" y="238979"/>
          <a:ext cx="5682146" cy="4782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bg1"/>
              </a:solidFill>
            </a:rPr>
            <a:t>金融機構所提供的理財服務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2443" y="238979"/>
        <a:ext cx="5682146" cy="478265"/>
      </dsp:txXfrm>
    </dsp:sp>
    <dsp:sp modelId="{E2448376-E0E2-47D9-9D3E-7F6BFD5B08E6}">
      <dsp:nvSpPr>
        <dsp:cNvPr id="0" name=""/>
        <dsp:cNvSpPr/>
      </dsp:nvSpPr>
      <dsp:spPr>
        <a:xfrm>
          <a:off x="63527" y="179196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0FD16-9835-4D46-87AD-0942C1998084}">
      <dsp:nvSpPr>
        <dsp:cNvPr id="0" name=""/>
        <dsp:cNvSpPr/>
      </dsp:nvSpPr>
      <dsp:spPr>
        <a:xfrm>
          <a:off x="705154" y="956147"/>
          <a:ext cx="5339435" cy="478265"/>
        </a:xfrm>
        <a:prstGeom prst="rect">
          <a:avLst/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solidFill>
                <a:schemeClr val="bg1"/>
              </a:solidFill>
            </a:rPr>
            <a:t>淺談投資與財富增值</a:t>
          </a:r>
          <a:endParaRPr lang="en-US" altLang="zh-TW" sz="1800" b="1" kern="1200" dirty="0">
            <a:solidFill>
              <a:schemeClr val="bg1"/>
            </a:solidFill>
          </a:endParaRPr>
        </a:p>
      </dsp:txBody>
      <dsp:txXfrm>
        <a:off x="705154" y="956147"/>
        <a:ext cx="5339435" cy="478265"/>
      </dsp:txXfrm>
    </dsp:sp>
    <dsp:sp modelId="{C945224C-0D91-4802-B6BE-F2E8EE184F4A}">
      <dsp:nvSpPr>
        <dsp:cNvPr id="0" name=""/>
        <dsp:cNvSpPr/>
      </dsp:nvSpPr>
      <dsp:spPr>
        <a:xfrm>
          <a:off x="406238" y="896364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3291"/>
              <a:satOff val="-11998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0BB2-C227-4425-8246-3D5F70E9B0C7}">
      <dsp:nvSpPr>
        <dsp:cNvPr id="0" name=""/>
        <dsp:cNvSpPr/>
      </dsp:nvSpPr>
      <dsp:spPr>
        <a:xfrm>
          <a:off x="810339" y="1673315"/>
          <a:ext cx="5234250" cy="478265"/>
        </a:xfrm>
        <a:prstGeom prst="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bg1"/>
              </a:solidFill>
            </a:rPr>
            <a:t>認識基本的投資工具 </a:t>
          </a:r>
          <a:r>
            <a:rPr lang="en-US" altLang="zh-TW" sz="1800" b="1" kern="1200" dirty="0" smtClean="0">
              <a:solidFill>
                <a:schemeClr val="bg1"/>
              </a:solidFill>
            </a:rPr>
            <a:t>(</a:t>
          </a:r>
          <a:r>
            <a:rPr lang="zh-TW" altLang="en-US" sz="1800" b="1" kern="1200" dirty="0" smtClean="0">
              <a:solidFill>
                <a:schemeClr val="bg1"/>
              </a:solidFill>
            </a:rPr>
            <a:t>股票和債券</a:t>
          </a:r>
          <a:r>
            <a:rPr lang="en-US" altLang="zh-TW" sz="1800" b="1" kern="1200" dirty="0" smtClean="0">
              <a:solidFill>
                <a:schemeClr val="bg1"/>
              </a:solidFill>
            </a:rPr>
            <a:t>)</a:t>
          </a:r>
          <a:endParaRPr lang="en-US" altLang="zh-TW" sz="1800" b="1" kern="1200" dirty="0">
            <a:solidFill>
              <a:schemeClr val="bg1"/>
            </a:solidFill>
          </a:endParaRPr>
        </a:p>
      </dsp:txBody>
      <dsp:txXfrm>
        <a:off x="810339" y="1673315"/>
        <a:ext cx="5234250" cy="478265"/>
      </dsp:txXfrm>
    </dsp:sp>
    <dsp:sp modelId="{7CEB977A-73A1-4F59-9FA6-C283E7A12578}">
      <dsp:nvSpPr>
        <dsp:cNvPr id="0" name=""/>
        <dsp:cNvSpPr/>
      </dsp:nvSpPr>
      <dsp:spPr>
        <a:xfrm>
          <a:off x="511423" y="1613532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5190-E9E6-4B9D-8AF3-6C6C71042DAB}">
      <dsp:nvSpPr>
        <dsp:cNvPr id="0" name=""/>
        <dsp:cNvSpPr/>
      </dsp:nvSpPr>
      <dsp:spPr>
        <a:xfrm>
          <a:off x="705154" y="2390484"/>
          <a:ext cx="5339435" cy="478265"/>
        </a:xfrm>
        <a:prstGeom prst="rect">
          <a:avLst/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bg1"/>
              </a:solidFill>
            </a:rPr>
            <a:t>風險與回報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705154" y="2390484"/>
        <a:ext cx="5339435" cy="478265"/>
      </dsp:txXfrm>
    </dsp:sp>
    <dsp:sp modelId="{D5D82565-F887-445C-A06C-62A0259E199C}">
      <dsp:nvSpPr>
        <dsp:cNvPr id="0" name=""/>
        <dsp:cNvSpPr/>
      </dsp:nvSpPr>
      <dsp:spPr>
        <a:xfrm>
          <a:off x="406238" y="2330700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9874"/>
              <a:satOff val="-35995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DB84B-C3EA-4D65-8F8D-94CBAD0A326A}">
      <dsp:nvSpPr>
        <dsp:cNvPr id="0" name=""/>
        <dsp:cNvSpPr/>
      </dsp:nvSpPr>
      <dsp:spPr>
        <a:xfrm>
          <a:off x="362443" y="3107652"/>
          <a:ext cx="5682146" cy="478265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bg1"/>
              </a:solidFill>
            </a:rPr>
            <a:t>投資者的責任與權利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362443" y="3107652"/>
        <a:ext cx="5682146" cy="478265"/>
      </dsp:txXfrm>
    </dsp:sp>
    <dsp:sp modelId="{2DEC455A-F993-45BD-BA2B-FCB08096C83D}">
      <dsp:nvSpPr>
        <dsp:cNvPr id="0" name=""/>
        <dsp:cNvSpPr/>
      </dsp:nvSpPr>
      <dsp:spPr>
        <a:xfrm>
          <a:off x="63527" y="3047869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2072669" y="-322629"/>
          <a:ext cx="2489613" cy="2489613"/>
        </a:xfrm>
        <a:prstGeom prst="blockArc">
          <a:avLst>
            <a:gd name="adj1" fmla="val 18900000"/>
            <a:gd name="adj2" fmla="val 2700000"/>
            <a:gd name="adj3" fmla="val 868"/>
          </a:avLst>
        </a:prstGeom>
        <a:noFill/>
        <a:ln w="1587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11D4-AB06-405A-84AF-5AC8431D89D7}">
      <dsp:nvSpPr>
        <dsp:cNvPr id="0" name=""/>
        <dsp:cNvSpPr/>
      </dsp:nvSpPr>
      <dsp:spPr>
        <a:xfrm>
          <a:off x="339038" y="263484"/>
          <a:ext cx="5747232" cy="52689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</a:rPr>
            <a:t>專題</a:t>
          </a:r>
          <a:r>
            <a:rPr lang="en-US" altLang="zh-TW" sz="2000" b="1" kern="1200" dirty="0">
              <a:solidFill>
                <a:schemeClr val="bg1"/>
              </a:solidFill>
            </a:rPr>
            <a:t>(</a:t>
          </a:r>
          <a:r>
            <a:rPr lang="zh-TW" altLang="en-US" sz="2000" b="1" kern="1200" dirty="0">
              <a:solidFill>
                <a:schemeClr val="bg1"/>
              </a:solidFill>
            </a:rPr>
            <a:t>一</a:t>
          </a:r>
          <a:r>
            <a:rPr lang="en-US" altLang="zh-TW" sz="2000" b="1" kern="1200" dirty="0">
              <a:solidFill>
                <a:schemeClr val="bg1"/>
              </a:solidFill>
            </a:rPr>
            <a:t>)</a:t>
          </a:r>
          <a:r>
            <a:rPr lang="zh-TW" altLang="en-US" sz="2000" b="1" kern="1200" dirty="0">
              <a:solidFill>
                <a:schemeClr val="bg1"/>
              </a:solidFill>
            </a:rPr>
            <a:t>：網上消費 </a:t>
          </a:r>
          <a:endParaRPr lang="en-US" altLang="zh-TW" sz="2000" b="1" kern="1200" dirty="0">
            <a:solidFill>
              <a:schemeClr val="bg1"/>
            </a:solidFill>
          </a:endParaRPr>
        </a:p>
      </dsp:txBody>
      <dsp:txXfrm>
        <a:off x="339038" y="263484"/>
        <a:ext cx="5747232" cy="526895"/>
      </dsp:txXfrm>
    </dsp:sp>
    <dsp:sp modelId="{4AC7CD36-64D5-40C6-89AD-705EA90679F0}">
      <dsp:nvSpPr>
        <dsp:cNvPr id="0" name=""/>
        <dsp:cNvSpPr/>
      </dsp:nvSpPr>
      <dsp:spPr>
        <a:xfrm>
          <a:off x="9728" y="197622"/>
          <a:ext cx="658619" cy="65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D7A18-942B-462E-A212-7889ED5C1E39}">
      <dsp:nvSpPr>
        <dsp:cNvPr id="0" name=""/>
        <dsp:cNvSpPr/>
      </dsp:nvSpPr>
      <dsp:spPr>
        <a:xfrm>
          <a:off x="339038" y="1053975"/>
          <a:ext cx="5747232" cy="526895"/>
        </a:xfrm>
        <a:prstGeom prst="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chemeClr val="bg1"/>
              </a:solidFill>
            </a:rPr>
            <a:t>專題</a:t>
          </a:r>
          <a:r>
            <a:rPr lang="en-US" altLang="zh-TW" sz="2000" b="1" kern="1200" dirty="0">
              <a:solidFill>
                <a:schemeClr val="bg1"/>
              </a:solidFill>
            </a:rPr>
            <a:t>(</a:t>
          </a:r>
          <a:r>
            <a:rPr lang="zh-TW" altLang="en-US" sz="2000" b="1" kern="1200" dirty="0">
              <a:solidFill>
                <a:schemeClr val="bg1"/>
              </a:solidFill>
            </a:rPr>
            <a:t>二</a:t>
          </a:r>
          <a:r>
            <a:rPr lang="en-US" altLang="zh-TW" sz="2000" b="1" kern="1200" dirty="0">
              <a:solidFill>
                <a:schemeClr val="bg1"/>
              </a:solidFill>
            </a:rPr>
            <a:t>)</a:t>
          </a:r>
          <a:r>
            <a:rPr lang="zh-TW" altLang="en-US" sz="2000" b="1" kern="1200" dirty="0">
              <a:solidFill>
                <a:schemeClr val="bg1"/>
              </a:solidFill>
            </a:rPr>
            <a:t>：綠色消費和公平貿易消費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39038" y="1053975"/>
        <a:ext cx="5747232" cy="526895"/>
      </dsp:txXfrm>
    </dsp:sp>
    <dsp:sp modelId="{9FD0ECA8-8C86-4379-B7E4-3AC741961241}">
      <dsp:nvSpPr>
        <dsp:cNvPr id="0" name=""/>
        <dsp:cNvSpPr/>
      </dsp:nvSpPr>
      <dsp:spPr>
        <a:xfrm>
          <a:off x="9728" y="988113"/>
          <a:ext cx="658619" cy="65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66B5-63EF-40F3-BE1C-F501BA1AAA39}" type="datetimeFigureOut">
              <a:rPr lang="zh-HK" altLang="en-US" smtClean="0"/>
              <a:t>29/7/2020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3C57-542E-4ECA-925F-F90D1EB18E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078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721A-471E-4257-B7F4-5B17B601A0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2E1F-F98F-4D42-99EB-54388805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9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098D-F0FA-4D56-B94B-789F9AAC807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E319-61B5-4C82-9D0D-1B76B055194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C27A-0C21-44FA-A7B0-F95C02DB5F6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18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40E7-31D0-4125-B31E-1F023A245B30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0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23BE-0CF3-42EA-B96C-44D5438DB78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5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B8F9-94F0-4666-A0E5-8FD2E7BC12F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5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9361-3F2E-4374-B06D-C9C4A6F2DDB6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892-11E7-40FF-ACF7-76484C3AA11B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183-B1F6-4581-904E-19B12056BBB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95F2-ACDB-4F1E-856F-61AAEDEDDB9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3996-F5F3-4CEB-96C7-C4E348F2E19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D12D-1CB3-496C-A5C7-D8720EE0300F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B7C-07DD-47C9-A4FA-9DBBCD5D1E0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7968-F90E-4936-A832-C2F5BD90EE5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72B5-92B9-447C-9D28-18CFEDC7541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A661-9568-4D7B-9806-A7C02C9F644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8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ED3A-180A-47F3-841B-E558C43BB02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tc/curriculum-development/4-key-tasks/moral-civic/Newwebsite/flash/ESD/definition.html" TargetMode="External"/><Relationship Id="rId4" Type="http://schemas.openxmlformats.org/officeDocument/2006/relationships/hyperlink" Target="https://www.enb.gov.hk/tc/susdev/sd/index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.michelin.com/hk/zh_HK/hong-kong-region/hong-kong/article/travel/%E6%84%8F%E5%BC%8F%E5%92%96%E5%95%A1%E9%AB%94%E9%A9%9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ources.hkedcity.net/resource_detail.php?rid=1392802105" TargetMode="External"/><Relationship Id="rId4" Type="http://schemas.openxmlformats.org/officeDocument/2006/relationships/hyperlink" Target="https://www.oxfam.org.hk/en/what-we-do/advocacy-and-campaign/hong-kong-advocacy/shop-for-change-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8312" y="2089754"/>
            <a:ext cx="7921200" cy="2262781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初中理財教育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學與教資源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en-US" altLang="zh-TW" sz="2000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sz="2000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>(4) </a:t>
            </a:r>
            <a:r>
              <a:rPr lang="zh-TW" altLang="en-US" sz="4400" b="1" dirty="0" smtClean="0">
                <a:solidFill>
                  <a:srgbClr val="00B050"/>
                </a:solidFill>
                <a:latin typeface="+mn-ea"/>
                <a:ea typeface="+mn-ea"/>
              </a:rPr>
              <a:t>個人理財專題探究</a:t>
            </a: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>      </a:t>
            </a:r>
            <a:r>
              <a:rPr lang="zh-TW" altLang="en-US" sz="4400" b="1" dirty="0" smtClean="0">
                <a:solidFill>
                  <a:srgbClr val="00B050"/>
                </a:solidFill>
                <a:latin typeface="+mn-ea"/>
                <a:ea typeface="+mn-ea"/>
              </a:rPr>
              <a:t>專題</a:t>
            </a: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>(</a:t>
            </a:r>
            <a:r>
              <a:rPr lang="zh-TW" altLang="en-US" sz="4400" b="1" dirty="0" smtClean="0">
                <a:solidFill>
                  <a:srgbClr val="00B050"/>
                </a:solidFill>
                <a:latin typeface="+mn-ea"/>
                <a:ea typeface="+mn-ea"/>
              </a:rPr>
              <a:t>二</a:t>
            </a: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>): </a:t>
            </a:r>
            <a:r>
              <a:rPr lang="zh-TW" altLang="en-US" sz="4400" b="1" dirty="0" smtClean="0">
                <a:solidFill>
                  <a:srgbClr val="00B050"/>
                </a:solidFill>
                <a:latin typeface="+mn-ea"/>
                <a:ea typeface="+mn-ea"/>
              </a:rPr>
              <a:t>綠色消費和</a:t>
            </a: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en-US" altLang="zh-TW" sz="4400" b="1" dirty="0" smtClean="0">
                <a:solidFill>
                  <a:srgbClr val="00B050"/>
                </a:solidFill>
                <a:latin typeface="+mn-ea"/>
                <a:ea typeface="+mn-ea"/>
              </a:rPr>
              <a:t>                       </a:t>
            </a:r>
            <a:r>
              <a:rPr lang="zh-TW" altLang="en-US" sz="4400" b="1" dirty="0" smtClean="0">
                <a:solidFill>
                  <a:srgbClr val="00B050"/>
                </a:solidFill>
                <a:latin typeface="+mn-ea"/>
                <a:ea typeface="+mn-ea"/>
              </a:rPr>
              <a:t>公平貿易消費</a:t>
            </a:r>
            <a:endParaRPr lang="zh-HK" altLang="en-US" sz="44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3013" y="50083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HK" altLang="en-US" sz="2400" b="1" dirty="0" smtClean="0">
                <a:solidFill>
                  <a:srgbClr val="0070C0"/>
                </a:solidFill>
              </a:rPr>
              <a:t>教育局</a:t>
            </a:r>
            <a:endParaRPr lang="en-US" altLang="zh-HK" sz="2400" b="1" dirty="0" smtClean="0">
              <a:solidFill>
                <a:srgbClr val="0070C0"/>
              </a:solidFill>
            </a:endParaRPr>
          </a:p>
          <a:p>
            <a:pPr algn="r"/>
            <a:r>
              <a:rPr lang="zh-HK" altLang="en-US" sz="2400" b="1" dirty="0" smtClean="0">
                <a:solidFill>
                  <a:srgbClr val="0070C0"/>
                </a:solidFill>
              </a:rPr>
              <a:t>課程</a:t>
            </a:r>
            <a:r>
              <a:rPr lang="zh-HK" altLang="en-US" sz="2400" b="1" dirty="0">
                <a:solidFill>
                  <a:srgbClr val="0070C0"/>
                </a:solidFill>
              </a:rPr>
              <a:t>發展</a:t>
            </a:r>
            <a:r>
              <a:rPr lang="zh-HK" altLang="en-US" sz="2400" b="1" dirty="0" smtClean="0">
                <a:solidFill>
                  <a:srgbClr val="0070C0"/>
                </a:solidFill>
              </a:rPr>
              <a:t>處</a:t>
            </a:r>
            <a:endParaRPr lang="en-US" altLang="zh-HK" sz="2400" b="1" dirty="0" smtClean="0">
              <a:solidFill>
                <a:srgbClr val="0070C0"/>
              </a:solidFill>
            </a:endParaRPr>
          </a:p>
          <a:p>
            <a:pPr algn="r"/>
            <a:r>
              <a:rPr lang="en-US" altLang="zh-TW" sz="2400" b="1" dirty="0" smtClean="0">
                <a:solidFill>
                  <a:srgbClr val="0070C0"/>
                </a:solidFill>
              </a:rPr>
              <a:t>2020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年</a:t>
            </a:r>
            <a:r>
              <a:rPr lang="en-US" altLang="zh-TW" sz="2400" b="1" dirty="0">
                <a:solidFill>
                  <a:srgbClr val="0070C0"/>
                </a:solidFill>
              </a:rPr>
              <a:t>7</a:t>
            </a:r>
            <a:r>
              <a:rPr lang="zh-TW" altLang="en-US" sz="2400" b="1" smtClean="0">
                <a:solidFill>
                  <a:srgbClr val="0070C0"/>
                </a:solidFill>
              </a:rPr>
              <a:t>月</a:t>
            </a:r>
            <a:endParaRPr lang="en-US" altLang="zh-HK" sz="2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49321" y="787783"/>
            <a:ext cx="7468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32" t="18608" r="22931" b="28956"/>
          <a:stretch/>
        </p:blipFill>
        <p:spPr>
          <a:xfrm>
            <a:off x="1363981" y="205246"/>
            <a:ext cx="6937538" cy="65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92" y="128692"/>
            <a:ext cx="7406342" cy="672930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56854" y="787783"/>
            <a:ext cx="83935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6064764" y="2791227"/>
            <a:ext cx="277880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69875" indent="-269875">
              <a:spcAft>
                <a:spcPts val="0"/>
              </a:spcAft>
            </a:pP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教師可請學生自我反</a:t>
            </a:r>
            <a:r>
              <a:rPr lang="zh-HK" altLang="zh-HK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思</a:t>
            </a:r>
            <a:endParaRPr lang="en-US" altLang="zh-HK" kern="100" dirty="0" smtClean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69875" indent="-269875">
              <a:spcAft>
                <a:spcPts val="0"/>
              </a:spcAft>
            </a:pPr>
            <a:r>
              <a:rPr lang="zh-HK" altLang="zh-HK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自己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的消費行為，並</a:t>
            </a:r>
            <a:r>
              <a:rPr lang="zh-HK" altLang="zh-HK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請</a:t>
            </a:r>
            <a:endParaRPr lang="en-US" altLang="zh-HK" kern="100" dirty="0" smtClean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69875" indent="-269875">
              <a:spcAft>
                <a:spcPts val="0"/>
              </a:spcAft>
            </a:pPr>
            <a:r>
              <a:rPr lang="zh-HK" altLang="zh-HK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學生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小組討論及分享。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0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3686" y="24883"/>
            <a:ext cx="7507024" cy="762901"/>
          </a:xfrm>
        </p:spPr>
        <p:txBody>
          <a:bodyPr>
            <a:normAutofit/>
          </a:bodyPr>
          <a:lstStyle/>
          <a:p>
            <a:r>
              <a:rPr lang="zh-TW" altLang="zh-HK" sz="3300" b="1" dirty="0">
                <a:solidFill>
                  <a:srgbClr val="0070C0"/>
                </a:solidFill>
                <a:latin typeface="+mn-ea"/>
                <a:ea typeface="+mn-ea"/>
              </a:rPr>
              <a:t>知識點延伸：可持續發展與綠色消費</a:t>
            </a:r>
            <a:endParaRPr lang="zh-HK" altLang="en-US" sz="33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89" t="18367" r="19310" b="58011"/>
          <a:stretch/>
        </p:blipFill>
        <p:spPr>
          <a:xfrm>
            <a:off x="1345808" y="585378"/>
            <a:ext cx="7561888" cy="26650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23" t="41710" r="20950" b="16133"/>
          <a:stretch/>
        </p:blipFill>
        <p:spPr>
          <a:xfrm>
            <a:off x="2630184" y="3154166"/>
            <a:ext cx="4682222" cy="35217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6841" y="787784"/>
            <a:ext cx="749365" cy="2737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28773" y="787783"/>
            <a:ext cx="7674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89" t="47829" r="19195" b="26730"/>
          <a:stretch/>
        </p:blipFill>
        <p:spPr>
          <a:xfrm>
            <a:off x="1033074" y="174661"/>
            <a:ext cx="8110926" cy="30693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31" t="17280" r="18965" b="56219"/>
          <a:stretch/>
        </p:blipFill>
        <p:spPr>
          <a:xfrm>
            <a:off x="1033074" y="3480299"/>
            <a:ext cx="7990250" cy="31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31" t="44866" r="18965" b="20878"/>
          <a:stretch/>
        </p:blipFill>
        <p:spPr>
          <a:xfrm>
            <a:off x="1438382" y="80518"/>
            <a:ext cx="7500135" cy="37928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03" t="41788" r="19254" b="39300"/>
          <a:stretch/>
        </p:blipFill>
        <p:spPr>
          <a:xfrm>
            <a:off x="1438382" y="3873357"/>
            <a:ext cx="7325474" cy="20702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94290" y="787783"/>
            <a:ext cx="801916" cy="3893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6077" y="5943600"/>
            <a:ext cx="5617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資料來源：香港特別行政區政府</a:t>
            </a:r>
            <a:r>
              <a:rPr lang="zh-TW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環境局</a:t>
            </a:r>
            <a:r>
              <a:rPr lang="zh-TW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TW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教育局</a:t>
            </a:r>
            <a:r>
              <a:rPr lang="zh-TW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網頁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8348" y="243516"/>
            <a:ext cx="6589199" cy="1081400"/>
          </a:xfrm>
        </p:spPr>
        <p:txBody>
          <a:bodyPr>
            <a:normAutofit fontScale="90000"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視像片段：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利樂紙盒（中文字幕）（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約</a:t>
            </a:r>
            <a: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  <a:t>3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分</a:t>
            </a:r>
            <a:r>
              <a:rPr lang="en-US" altLang="zh-HK" b="1" dirty="0">
                <a:solidFill>
                  <a:srgbClr val="0070C0"/>
                </a:solidFill>
                <a:latin typeface="+mn-ea"/>
                <a:ea typeface="+mn-ea"/>
              </a:rPr>
              <a:t>50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秒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）</a:t>
            </a:r>
            <a:r>
              <a:rPr lang="zh-TW" altLang="zh-HK" dirty="0">
                <a:latin typeface="+mn-ea"/>
                <a:ea typeface="+mn-ea"/>
              </a:rPr>
              <a:t/>
            </a:r>
            <a:br>
              <a:rPr lang="zh-TW" altLang="zh-HK" dirty="0">
                <a:latin typeface="+mn-ea"/>
                <a:ea typeface="+mn-ea"/>
              </a:rPr>
            </a:b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18499" y="787783"/>
            <a:ext cx="77770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688348" y="5365313"/>
            <a:ext cx="715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kern="100" dirty="0">
                <a:solidFill>
                  <a:srgbClr val="2C58A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https://www.youtube.com/watch?v=KY3BRs3DGYs&amp;feature=emb_logo</a:t>
            </a:r>
            <a:endParaRPr lang="zh-HK" altLang="en-US" dirty="0"/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21794" r="37332" b="25000"/>
          <a:stretch/>
        </p:blipFill>
        <p:spPr bwMode="auto">
          <a:xfrm>
            <a:off x="1688348" y="2021775"/>
            <a:ext cx="5964522" cy="33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8" t="23410" r="26579" b="63186"/>
          <a:stretch/>
        </p:blipFill>
        <p:spPr bwMode="auto">
          <a:xfrm>
            <a:off x="7198760" y="921177"/>
            <a:ext cx="1078787" cy="10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6779" y="115607"/>
            <a:ext cx="7167073" cy="548380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HK" altLang="zh-HK" sz="2200" b="1" dirty="0">
                <a:latin typeface="+mn-ea"/>
                <a:ea typeface="+mn-ea"/>
              </a:rPr>
              <a:t>利樂紙盒和一般紙盒有甚麼分別？</a:t>
            </a: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 smtClean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r>
              <a:rPr lang="zh-HK" altLang="zh-HK" sz="2200" b="1" dirty="0" smtClean="0">
                <a:latin typeface="+mn-ea"/>
                <a:ea typeface="+mn-ea"/>
              </a:rPr>
              <a:t>根據</a:t>
            </a:r>
            <a:r>
              <a:rPr lang="zh-HK" altLang="zh-HK" sz="2200" b="1" dirty="0">
                <a:latin typeface="+mn-ea"/>
                <a:ea typeface="+mn-ea"/>
              </a:rPr>
              <a:t>影片，</a:t>
            </a:r>
            <a:r>
              <a:rPr lang="zh-TW" altLang="zh-HK" sz="2200" b="1" dirty="0">
                <a:latin typeface="+mn-ea"/>
                <a:ea typeface="+mn-ea"/>
              </a:rPr>
              <a:t>塑膠可以由甚麼</a:t>
            </a:r>
            <a:r>
              <a:rPr lang="zh-HK" altLang="zh-HK" sz="2200" b="1" dirty="0">
                <a:latin typeface="+mn-ea"/>
                <a:ea typeface="+mn-ea"/>
              </a:rPr>
              <a:t>較環保的物料</a:t>
            </a:r>
            <a:r>
              <a:rPr lang="zh-TW" altLang="zh-HK" sz="2200" b="1" dirty="0">
                <a:latin typeface="+mn-ea"/>
                <a:ea typeface="+mn-ea"/>
              </a:rPr>
              <a:t>做成</a:t>
            </a:r>
            <a:r>
              <a:rPr lang="en-US" altLang="zh-TW" sz="2200" b="1" dirty="0">
                <a:latin typeface="+mn-ea"/>
                <a:ea typeface="+mn-ea"/>
              </a:rPr>
              <a:t>?</a:t>
            </a:r>
          </a:p>
          <a:p>
            <a:pPr>
              <a:buFont typeface="+mj-lt"/>
              <a:buAutoNum type="arabicPeriod"/>
            </a:pPr>
            <a:endParaRPr lang="en-US" altLang="zh-HK" sz="2200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r>
              <a:rPr lang="zh-TW" altLang="zh-HK" sz="2200" b="1" dirty="0" smtClean="0">
                <a:latin typeface="+mn-ea"/>
                <a:ea typeface="+mn-ea"/>
              </a:rPr>
              <a:t>以</a:t>
            </a:r>
            <a:r>
              <a:rPr lang="zh-TW" altLang="zh-HK" sz="2200" b="1" dirty="0">
                <a:latin typeface="+mn-ea"/>
                <a:ea typeface="+mn-ea"/>
              </a:rPr>
              <a:t>巴西甘蔗生產塑膠有甚麼好處，請寫出其中</a:t>
            </a:r>
            <a:r>
              <a:rPr lang="zh-HK" altLang="zh-HK" sz="2200" b="1" dirty="0">
                <a:latin typeface="+mn-ea"/>
                <a:ea typeface="+mn-ea"/>
              </a:rPr>
              <a:t>兩</a:t>
            </a:r>
            <a:r>
              <a:rPr lang="zh-TW" altLang="zh-HK" sz="2200" b="1" dirty="0">
                <a:latin typeface="+mn-ea"/>
                <a:ea typeface="+mn-ea"/>
              </a:rPr>
              <a:t>項</a:t>
            </a:r>
            <a:r>
              <a:rPr lang="en-US" altLang="zh-TW" sz="2200" b="1" dirty="0">
                <a:latin typeface="+mn-ea"/>
                <a:ea typeface="+mn-ea"/>
              </a:rPr>
              <a:t>?</a:t>
            </a: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 smtClean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 smtClean="0">
              <a:latin typeface="+mn-ea"/>
              <a:ea typeface="+mn-ea"/>
            </a:endParaRPr>
          </a:p>
          <a:p>
            <a:pPr marL="360363" indent="-360363">
              <a:buFont typeface="+mj-lt"/>
              <a:buAutoNum type="arabicPeriod" startAt="4"/>
            </a:pPr>
            <a:r>
              <a:rPr lang="zh-TW" altLang="en-US" sz="2200" b="1" dirty="0" smtClean="0">
                <a:latin typeface="+mn-ea"/>
              </a:rPr>
              <a:t>你在</a:t>
            </a:r>
            <a:r>
              <a:rPr lang="zh-CN" altLang="zh-HK" sz="2200" b="1" dirty="0" smtClean="0">
                <a:latin typeface="+mn-ea"/>
                <a:ea typeface="+mn-ea"/>
              </a:rPr>
              <a:t>購物</a:t>
            </a:r>
            <a:r>
              <a:rPr lang="zh-CN" altLang="zh-HK" sz="2200" b="1" dirty="0">
                <a:latin typeface="+mn-ea"/>
                <a:ea typeface="+mn-ea"/>
              </a:rPr>
              <a:t>時</a:t>
            </a:r>
            <a:r>
              <a:rPr lang="zh-HK" altLang="zh-HK" sz="2200" b="1" dirty="0">
                <a:latin typeface="+mn-ea"/>
                <a:ea typeface="+mn-ea"/>
              </a:rPr>
              <a:t>，</a:t>
            </a:r>
            <a:r>
              <a:rPr lang="zh-CN" altLang="zh-HK" sz="2200" b="1" dirty="0">
                <a:latin typeface="+mn-ea"/>
                <a:ea typeface="+mn-ea"/>
              </a:rPr>
              <a:t>有否留意包裝及貨品製作</a:t>
            </a:r>
            <a:r>
              <a:rPr lang="zh-HK" altLang="zh-HK" sz="2200" b="1" dirty="0">
                <a:latin typeface="+mn-ea"/>
                <a:ea typeface="+mn-ea"/>
              </a:rPr>
              <a:t>的過程</a:t>
            </a:r>
            <a:r>
              <a:rPr lang="zh-CN" altLang="zh-HK" sz="2200" b="1" dirty="0">
                <a:latin typeface="+mn-ea"/>
                <a:ea typeface="+mn-ea"/>
              </a:rPr>
              <a:t>是否有考慮可持續發展？有否見過一些有考慮可持續發展而生產的物品呢？</a:t>
            </a:r>
            <a:endParaRPr lang="zh-TW" altLang="zh-HK" sz="22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7883" y="564535"/>
            <a:ext cx="7063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利樂紙盒採用甘蔗製成的塑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膠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容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器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，較環保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0611" y="1505423"/>
            <a:ext cx="6977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大豆、草、玉米及甘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蔗。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76808" y="2457938"/>
            <a:ext cx="6940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巴西甘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蔗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十分省水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巴西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蔗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田與亞馬遜雨林相距很遠，不會有砍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伐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森林的問題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它生產過程中吸入二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氧化碳／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蔗渣可發電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榨糖可做肥料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巴西甘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蔗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基本上不用化學肥料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生甘蔗製成的塑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膠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相比石油生產的塑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膠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，大大減少大氣二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氧化碳的排放／功能跟傳統塑膠一樣，但</a:t>
            </a:r>
            <a:r>
              <a:rPr lang="en-US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100%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可回收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3" y="787783"/>
            <a:ext cx="7674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700611" y="5361974"/>
            <a:ext cx="6977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例如購買循環再做物料的產品，如紙杯、紙碟等。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購買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產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品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或服務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時向一些企業在生產及採購過程中實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行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可持續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發展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原則的公司購買。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例如：環保的清潔用品。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7820" y="14733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活動總結 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– 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低碳生活  你我都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做到</a:t>
            </a:r>
            <a:r>
              <a:rPr lang="en-US" altLang="zh-TW" b="1" dirty="0" smtClean="0">
                <a:solidFill>
                  <a:srgbClr val="00B050"/>
                </a:solidFill>
                <a:latin typeface="+mn-ea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+mn-ea"/>
              </a:rPr>
            </a:br>
            <a:r>
              <a:rPr lang="en-US" altLang="zh-TW" b="1" dirty="0">
                <a:solidFill>
                  <a:srgbClr val="00B050"/>
                </a:solidFill>
                <a:latin typeface="+mn-ea"/>
              </a:rPr>
              <a:t/>
            </a:r>
            <a:br>
              <a:rPr lang="en-US" altLang="zh-TW" b="1" dirty="0">
                <a:solidFill>
                  <a:srgbClr val="00B050"/>
                </a:solidFill>
                <a:latin typeface="+mn-ea"/>
              </a:rPr>
            </a:b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「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低碳生活計算機」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一起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計算大家平日消費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行為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的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碳排放量吧﹗</a:t>
            </a:r>
            <a:r>
              <a:rPr lang="zh-TW" altLang="zh-HK" dirty="0">
                <a:latin typeface="+mn-ea"/>
                <a:ea typeface="+mn-ea"/>
              </a:rPr>
              <a:t/>
            </a:r>
            <a:br>
              <a:rPr lang="zh-TW" altLang="zh-HK" dirty="0">
                <a:latin typeface="+mn-ea"/>
                <a:ea typeface="+mn-ea"/>
              </a:rPr>
            </a:b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95209" y="787783"/>
            <a:ext cx="90099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t="17807" r="38930" b="38297"/>
          <a:stretch>
            <a:fillRect/>
          </a:stretch>
        </p:blipFill>
        <p:spPr bwMode="auto">
          <a:xfrm>
            <a:off x="2466978" y="2508858"/>
            <a:ext cx="3832260" cy="36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793855" y="6114959"/>
            <a:ext cx="380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just"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https://www.carboncalculator.gov.hk/tc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2051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0" t="23955" r="26883" b="63811"/>
          <a:stretch/>
        </p:blipFill>
        <p:spPr bwMode="auto">
          <a:xfrm>
            <a:off x="7052205" y="2753711"/>
            <a:ext cx="1334814" cy="133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1911" y="512463"/>
            <a:ext cx="6589199" cy="771807"/>
          </a:xfrm>
        </p:spPr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延伸閱讀：碳排放與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香港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1240" y="787783"/>
            <a:ext cx="67496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4" t="16122" r="34000" b="8340"/>
          <a:stretch/>
        </p:blipFill>
        <p:spPr bwMode="auto">
          <a:xfrm>
            <a:off x="2223981" y="1756880"/>
            <a:ext cx="2707615" cy="35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65092" y="5609957"/>
            <a:ext cx="553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65" indent="-269875" algn="just"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https://www.climateready.gov.hk/files/report/tc/2.pdf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3075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8" t="23069" r="26333" b="62891"/>
          <a:stretch/>
        </p:blipFill>
        <p:spPr bwMode="auto">
          <a:xfrm>
            <a:off x="6082301" y="2455524"/>
            <a:ext cx="1263721" cy="123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4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公平貿易消費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9321" y="787783"/>
            <a:ext cx="7468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627586" y="998482"/>
          <a:ext cx="6096000" cy="289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627586" y="3783726"/>
          <a:ext cx="6096000" cy="287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val 12"/>
          <p:cNvSpPr/>
          <p:nvPr/>
        </p:nvSpPr>
        <p:spPr>
          <a:xfrm>
            <a:off x="609600" y="1597574"/>
            <a:ext cx="2017986" cy="1954924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9966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7298" y="4322166"/>
            <a:ext cx="2017986" cy="1954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653" y="1971702"/>
            <a:ext cx="174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bg1"/>
                </a:solidFill>
              </a:rPr>
              <a:t>1.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消費、儲蓄</a:t>
            </a:r>
            <a:r>
              <a:rPr lang="zh-TW" altLang="en-US" sz="2400" b="1" dirty="0">
                <a:solidFill>
                  <a:schemeClr val="bg1"/>
                </a:solidFill>
              </a:rPr>
              <a:t>與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財務預算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158" y="4884129"/>
            <a:ext cx="155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bg1"/>
                </a:solidFill>
              </a:rPr>
              <a:t>2.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信用卡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與借貸</a:t>
            </a:r>
            <a:endParaRPr lang="en-US" altLang="zh-TW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29952" y="262970"/>
            <a:ext cx="6589199" cy="75230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學與教資源目錄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共有四個主題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1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5057" y="147338"/>
            <a:ext cx="6589199" cy="1280890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活動三：咖啡生產知多少？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69870" y="787783"/>
            <a:ext cx="72633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3131" t="37843" r="18083" b="26648"/>
          <a:stretch/>
        </p:blipFill>
        <p:spPr>
          <a:xfrm>
            <a:off x="1360439" y="2199496"/>
            <a:ext cx="7599591" cy="39136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80" t="26373" r="19846" b="64622"/>
          <a:stretch/>
        </p:blipFill>
        <p:spPr>
          <a:xfrm>
            <a:off x="1271988" y="849548"/>
            <a:ext cx="7779546" cy="10774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3038" y="5739294"/>
            <a:ext cx="25511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導入活動：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讓學生猜猜咖啡生產中小農的回報</a:t>
            </a:r>
            <a:r>
              <a:rPr lang="zh-TW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2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1515" y="787783"/>
            <a:ext cx="66469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207" t="37305" r="23514" b="33226"/>
          <a:stretch/>
        </p:blipFill>
        <p:spPr>
          <a:xfrm>
            <a:off x="1096206" y="241245"/>
            <a:ext cx="7831202" cy="4287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365" y="4878873"/>
            <a:ext cx="724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資料來源</a:t>
            </a:r>
            <a:r>
              <a:rPr lang="zh-HK" altLang="en-US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HK" kern="1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HK" altLang="en-US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香港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米芝蓮指南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樂施會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，活動改編自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樂施會</a:t>
            </a:r>
            <a:r>
              <a:rPr lang="en-US" altLang="zh-HK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《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貿易要公平</a:t>
            </a:r>
            <a:r>
              <a:rPr lang="en-US" altLang="zh-HK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》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教材套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4509" y="512463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TW" altLang="zh-HK" b="1" dirty="0" smtClean="0">
                <a:latin typeface="+mn-ea"/>
                <a:ea typeface="+mn-ea"/>
              </a:rPr>
              <a:t>活動四：一起去片</a:t>
            </a:r>
            <a:r>
              <a:rPr lang="en-US" altLang="zh-TW" b="1" dirty="0" smtClean="0">
                <a:latin typeface="+mn-ea"/>
                <a:ea typeface="+mn-ea"/>
              </a:rPr>
              <a:t/>
            </a:r>
            <a:br>
              <a:rPr lang="en-US" altLang="zh-TW" b="1" dirty="0" smtClean="0">
                <a:latin typeface="+mn-ea"/>
                <a:ea typeface="+mn-ea"/>
              </a:rPr>
            </a:br>
            <a:r>
              <a:rPr lang="zh-HK" altLang="zh-HK" b="1" dirty="0">
                <a:latin typeface="+mn-ea"/>
                <a:ea typeface="+mn-ea"/>
              </a:rPr>
              <a:t>咖啡杯裏的全球貿易 </a:t>
            </a:r>
            <a:r>
              <a:rPr lang="en-US" altLang="zh-HK" b="1" dirty="0">
                <a:latin typeface="+mn-ea"/>
                <a:ea typeface="+mn-ea"/>
              </a:rPr>
              <a:t> ( </a:t>
            </a:r>
            <a:r>
              <a:rPr lang="zh-HK" altLang="zh-HK" b="1" dirty="0">
                <a:latin typeface="+mn-ea"/>
                <a:ea typeface="+mn-ea"/>
              </a:rPr>
              <a:t>約</a:t>
            </a:r>
            <a:r>
              <a:rPr lang="en-US" altLang="zh-HK" b="1" dirty="0">
                <a:latin typeface="+mn-ea"/>
                <a:ea typeface="+mn-ea"/>
              </a:rPr>
              <a:t>9</a:t>
            </a:r>
            <a:r>
              <a:rPr lang="zh-HK" altLang="zh-HK" b="1" dirty="0">
                <a:latin typeface="+mn-ea"/>
                <a:ea typeface="+mn-ea"/>
              </a:rPr>
              <a:t>分</a:t>
            </a:r>
            <a:r>
              <a:rPr lang="en-US" altLang="zh-HK" b="1" dirty="0">
                <a:latin typeface="+mn-ea"/>
                <a:ea typeface="+mn-ea"/>
              </a:rPr>
              <a:t>37</a:t>
            </a:r>
            <a:r>
              <a:rPr lang="zh-HK" altLang="zh-HK" b="1" dirty="0">
                <a:latin typeface="+mn-ea"/>
                <a:ea typeface="+mn-ea"/>
              </a:rPr>
              <a:t>秒</a:t>
            </a:r>
            <a:r>
              <a:rPr lang="en-US" altLang="zh-HK" b="1" dirty="0" smtClean="0">
                <a:latin typeface="+mn-ea"/>
                <a:ea typeface="+mn-ea"/>
              </a:rPr>
              <a:t>)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18499" y="787783"/>
            <a:ext cx="77770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639614" y="5909348"/>
            <a:ext cx="5727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kern="100" dirty="0">
                <a:solidFill>
                  <a:srgbClr val="2C58A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https://www.youtube.com/watch?v=mTCaBBMDm10</a:t>
            </a: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6324" t="12171" r="33648" b="20881"/>
          <a:stretch/>
        </p:blipFill>
        <p:spPr>
          <a:xfrm>
            <a:off x="1639614" y="1981577"/>
            <a:ext cx="4980253" cy="3748790"/>
          </a:xfrm>
          <a:prstGeom prst="rect">
            <a:avLst/>
          </a:prstGeom>
        </p:spPr>
      </p:pic>
      <p:pic>
        <p:nvPicPr>
          <p:cNvPr id="4098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24301" r="26966" b="64032"/>
          <a:stretch/>
        </p:blipFill>
        <p:spPr bwMode="auto">
          <a:xfrm>
            <a:off x="6831429" y="2532993"/>
            <a:ext cx="1072056" cy="10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81648" y="4434863"/>
            <a:ext cx="237161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</a:t>
            </a:r>
            <a:r>
              <a:rPr lang="zh-TW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樂施會的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影片告訴學生咖啡生產的實況。</a:t>
            </a:r>
            <a:r>
              <a:rPr lang="zh-TW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答案應根據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影</a:t>
            </a:r>
            <a:r>
              <a:rPr lang="zh-TW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片作答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51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5956" y="649863"/>
            <a:ext cx="7167073" cy="581258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zh-HK" sz="2200" b="1" dirty="0">
                <a:latin typeface="+mn-ea"/>
                <a:ea typeface="+mn-ea"/>
              </a:rPr>
              <a:t>咖啡是全球第幾大交易</a:t>
            </a:r>
            <a:r>
              <a:rPr lang="zh-TW" altLang="zh-HK" sz="2200" b="1" dirty="0" smtClean="0">
                <a:latin typeface="+mn-ea"/>
                <a:ea typeface="+mn-ea"/>
              </a:rPr>
              <a:t>商品</a:t>
            </a:r>
            <a:r>
              <a:rPr lang="zh-HK" altLang="zh-HK" sz="2200" b="1" dirty="0" smtClean="0">
                <a:latin typeface="+mn-ea"/>
                <a:ea typeface="+mn-ea"/>
              </a:rPr>
              <a:t>？</a:t>
            </a: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 smtClean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r>
              <a:rPr lang="zh-HK" altLang="zh-HK" sz="2200" b="1" dirty="0">
                <a:latin typeface="+mn-ea"/>
                <a:ea typeface="+mn-ea"/>
              </a:rPr>
              <a:t>既然</a:t>
            </a:r>
            <a:r>
              <a:rPr lang="zh-TW" altLang="zh-HK" sz="2200" b="1" dirty="0">
                <a:latin typeface="+mn-ea"/>
                <a:ea typeface="+mn-ea"/>
              </a:rPr>
              <a:t>咖啡如此受歡迎，</a:t>
            </a:r>
            <a:r>
              <a:rPr lang="zh-HK" altLang="zh-HK" sz="2200" b="1" dirty="0">
                <a:latin typeface="+mn-ea"/>
                <a:ea typeface="+mn-ea"/>
              </a:rPr>
              <a:t>為何</a:t>
            </a:r>
            <a:r>
              <a:rPr lang="zh-TW" altLang="zh-HK" sz="2200" b="1" dirty="0">
                <a:latin typeface="+mn-ea"/>
                <a:ea typeface="+mn-ea"/>
              </a:rPr>
              <a:t>這些生產咖啡豆的第三世界國家</a:t>
            </a:r>
            <a:r>
              <a:rPr lang="zh-HK" altLang="zh-HK" sz="2200" b="1" dirty="0">
                <a:latin typeface="+mn-ea"/>
                <a:ea typeface="+mn-ea"/>
              </a:rPr>
              <a:t>仍</a:t>
            </a:r>
            <a:r>
              <a:rPr lang="zh-TW" altLang="zh-HK" sz="2200" b="1" dirty="0">
                <a:latin typeface="+mn-ea"/>
                <a:ea typeface="+mn-ea"/>
              </a:rPr>
              <a:t>未能脫貧呢</a:t>
            </a:r>
            <a:r>
              <a:rPr lang="en-US" altLang="zh-TW" sz="2200" b="1" dirty="0" smtClean="0">
                <a:latin typeface="+mn-ea"/>
                <a:ea typeface="+mn-ea"/>
              </a:rPr>
              <a:t>?</a:t>
            </a:r>
          </a:p>
          <a:p>
            <a:pPr>
              <a:buFont typeface="+mj-lt"/>
              <a:buAutoNum type="arabicPeriod"/>
            </a:pPr>
            <a:endParaRPr lang="en-US" altLang="zh-TW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 smtClean="0">
              <a:latin typeface="+mn-ea"/>
              <a:ea typeface="+mn-ea"/>
            </a:endParaRPr>
          </a:p>
          <a:p>
            <a:pPr marL="144000" indent="-144000">
              <a:spcBef>
                <a:spcPts val="200"/>
              </a:spcBef>
              <a:buFont typeface="+mj-lt"/>
              <a:buAutoNum type="arabicPeriod"/>
            </a:pPr>
            <a:endParaRPr lang="en-US" altLang="zh-HK" sz="2200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r>
              <a:rPr lang="zh-TW" altLang="zh-HK" sz="2200" b="1" dirty="0">
                <a:latin typeface="+mn-ea"/>
                <a:ea typeface="+mn-ea"/>
              </a:rPr>
              <a:t>為甚麼小農不改種其他農作物</a:t>
            </a:r>
            <a:r>
              <a:rPr lang="en-US" altLang="zh-TW" sz="2200" b="1" dirty="0">
                <a:latin typeface="+mn-ea"/>
                <a:ea typeface="+mn-ea"/>
              </a:rPr>
              <a:t>?</a:t>
            </a: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>
              <a:latin typeface="+mn-ea"/>
              <a:ea typeface="+mn-ea"/>
            </a:endParaRPr>
          </a:p>
          <a:p>
            <a:pPr>
              <a:buFont typeface="+mj-lt"/>
              <a:buAutoNum type="arabicPeriod"/>
            </a:pPr>
            <a:endParaRPr lang="en-US" altLang="zh-HK" sz="2200" dirty="0" smtClean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 smtClean="0">
              <a:latin typeface="+mn-ea"/>
              <a:ea typeface="+mn-ea"/>
            </a:endParaRPr>
          </a:p>
          <a:p>
            <a:pPr marL="360363" indent="-360363">
              <a:buFont typeface="+mj-lt"/>
              <a:buAutoNum type="arabicPeriod" startAt="4"/>
            </a:pPr>
            <a:r>
              <a:rPr lang="zh-TW" altLang="zh-HK" sz="2200" b="1" dirty="0">
                <a:latin typeface="+mn-ea"/>
                <a:ea typeface="+mn-ea"/>
              </a:rPr>
              <a:t>為甚麼小農</a:t>
            </a:r>
            <a:r>
              <a:rPr lang="zh-HK" altLang="zh-HK" sz="2200" b="1" dirty="0">
                <a:latin typeface="+mn-ea"/>
                <a:ea typeface="+mn-ea"/>
              </a:rPr>
              <a:t>缺乏議價能力</a:t>
            </a:r>
            <a:r>
              <a:rPr lang="zh-CN" altLang="zh-HK" sz="2200" b="1" dirty="0">
                <a:latin typeface="+mn-ea"/>
                <a:ea typeface="+mn-ea"/>
              </a:rPr>
              <a:t>？</a:t>
            </a:r>
            <a:endParaRPr lang="zh-TW" altLang="zh-HK" sz="22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3577" y="1028804"/>
            <a:ext cx="7063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咖啡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是全球第二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交易商品。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6359" y="2381882"/>
            <a:ext cx="6977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杯大概</a:t>
            </a:r>
            <a:r>
              <a:rPr lang="en-US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$20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的咖啡，農民只賺到大概</a:t>
            </a:r>
            <a:r>
              <a:rPr lang="en-US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$0.1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，即不夠零售價的百分之一 ，有些地方更低於種咖啡豆的成本，因為小農在市場中沒有</a:t>
            </a:r>
            <a:r>
              <a:rPr lang="zh-HK" altLang="zh-HK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議價能力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21515" y="3996636"/>
            <a:ext cx="6940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咖啡樹一般要種植二、三年才成熟，五年才能出產高質量的咖啡豆，農民要投入多年的資金及人力才能回本。即使咖啡價格下降亦不輕易改種其他農作物。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3" y="787783"/>
            <a:ext cx="7674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663577" y="5947275"/>
            <a:ext cx="6977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他們缺乏巿場資訊 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供應過量</a:t>
            </a:r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／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巿場被大財團所控制。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5956" y="649863"/>
            <a:ext cx="7167073" cy="2267998"/>
          </a:xfrm>
        </p:spPr>
        <p:txBody>
          <a:bodyPr>
            <a:normAutofit/>
          </a:bodyPr>
          <a:lstStyle/>
          <a:p>
            <a:pPr marL="360363" indent="-360363">
              <a:buFont typeface="+mj-lt"/>
              <a:buAutoNum type="arabicPeriod" startAt="5"/>
            </a:pPr>
            <a:r>
              <a:rPr lang="zh-HK" altLang="zh-HK" sz="2200" b="1" dirty="0">
                <a:latin typeface="+mn-ea"/>
                <a:ea typeface="+mn-ea"/>
              </a:rPr>
              <a:t>咖啡農民有甚麼辦法增加議價能力？</a:t>
            </a:r>
            <a:endParaRPr lang="en-US" altLang="zh-HK" sz="2200" b="1" dirty="0">
              <a:latin typeface="+mn-ea"/>
              <a:ea typeface="+mn-ea"/>
            </a:endParaRPr>
          </a:p>
          <a:p>
            <a:pPr marL="360363" indent="-360363">
              <a:buFont typeface="+mj-lt"/>
              <a:buAutoNum type="arabicPeriod" startAt="5"/>
            </a:pPr>
            <a:endParaRPr lang="en-US" altLang="zh-HK" sz="2200" b="1" dirty="0">
              <a:latin typeface="+mn-ea"/>
              <a:ea typeface="+mn-ea"/>
            </a:endParaRPr>
          </a:p>
          <a:p>
            <a:pPr>
              <a:buFont typeface="+mj-lt"/>
              <a:buAutoNum type="arabicPeriod" startAt="5"/>
            </a:pPr>
            <a:endParaRPr lang="en-US" altLang="zh-HK" sz="2200" dirty="0" smtClean="0">
              <a:latin typeface="+mn-ea"/>
              <a:ea typeface="+mn-ea"/>
            </a:endParaRPr>
          </a:p>
          <a:p>
            <a:pPr>
              <a:buFont typeface="+mj-lt"/>
              <a:buAutoNum type="arabicPeriod" startAt="5"/>
            </a:pPr>
            <a:r>
              <a:rPr lang="zh-TW" altLang="zh-HK" sz="2200" b="1" dirty="0">
                <a:latin typeface="+mn-ea"/>
                <a:ea typeface="+mn-ea"/>
              </a:rPr>
              <a:t>作為世界公民，</a:t>
            </a:r>
            <a:r>
              <a:rPr lang="zh-HK" altLang="zh-HK" sz="2200" b="1" dirty="0">
                <a:latin typeface="+mn-ea"/>
                <a:ea typeface="+mn-ea"/>
              </a:rPr>
              <a:t>作為消費者，</a:t>
            </a:r>
            <a:r>
              <a:rPr lang="zh-TW" altLang="zh-HK" sz="2200" b="1" dirty="0">
                <a:latin typeface="+mn-ea"/>
                <a:ea typeface="+mn-ea"/>
              </a:rPr>
              <a:t>我們</a:t>
            </a:r>
            <a:r>
              <a:rPr lang="zh-HK" altLang="zh-HK" sz="2200" b="1" dirty="0">
                <a:latin typeface="+mn-ea"/>
                <a:ea typeface="+mn-ea"/>
              </a:rPr>
              <a:t>可</a:t>
            </a:r>
            <a:r>
              <a:rPr lang="zh-TW" altLang="zh-HK" sz="2200" b="1" dirty="0">
                <a:latin typeface="+mn-ea"/>
                <a:ea typeface="+mn-ea"/>
              </a:rPr>
              <a:t>如何幫助這些第三世界的生產者</a:t>
            </a:r>
            <a:r>
              <a:rPr lang="en-US" altLang="zh-TW" sz="2200" b="1" dirty="0">
                <a:latin typeface="+mn-ea"/>
                <a:ea typeface="+mn-ea"/>
              </a:rPr>
              <a:t>?</a:t>
            </a:r>
          </a:p>
          <a:p>
            <a:pPr>
              <a:buFont typeface="+mj-lt"/>
              <a:buAutoNum type="arabicPeriod" startAt="5"/>
            </a:pPr>
            <a:endParaRPr lang="en-US" altLang="zh-TW" sz="2200" b="1" dirty="0">
              <a:latin typeface="+mn-ea"/>
              <a:ea typeface="+mn-ea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altLang="zh-HK" sz="2200" dirty="0">
              <a:latin typeface="+mn-ea"/>
              <a:ea typeface="+mn-ea"/>
            </a:endParaRPr>
          </a:p>
          <a:p>
            <a:pPr>
              <a:buFont typeface="+mj-lt"/>
              <a:buAutoNum type="arabicPeriod" startAt="5"/>
            </a:pPr>
            <a:endParaRPr lang="en-US" altLang="zh-HK" sz="2200" dirty="0" smtClean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 smtClean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HK" sz="220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3577" y="1028804"/>
            <a:ext cx="7063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農民自行組織成咖啡合作社，直接和出口商買賣，並強調可持續生產模式。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6305" y="2826319"/>
            <a:ext cx="6977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我們可透過購買有公平貿易產品標籤的產品，以幫助這些第三世界的生產者。</a:t>
            </a:r>
            <a:r>
              <a:rPr lang="zh-HK" altLang="zh-HK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亦可多支持售賣公平貿易商品的供應商等。</a:t>
            </a:r>
            <a:endParaRPr lang="zh-HK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28773" y="787783"/>
            <a:ext cx="7674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0000" t="24022" r="16602" b="23551"/>
          <a:stretch/>
        </p:blipFill>
        <p:spPr>
          <a:xfrm>
            <a:off x="787803" y="634740"/>
            <a:ext cx="7936608" cy="53931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活動總結：認識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公平貿易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26031" y="787783"/>
            <a:ext cx="8701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26" t="21047" r="19222" b="44932"/>
          <a:stretch/>
        </p:blipFill>
        <p:spPr>
          <a:xfrm>
            <a:off x="-168605" y="1339921"/>
            <a:ext cx="9210212" cy="42620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96206" y="5671495"/>
            <a:ext cx="7864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HK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圖片來源：樂施會網頁</a:t>
            </a:r>
            <a:r>
              <a: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（</a:t>
            </a:r>
            <a:r>
              <a:rPr lang="en-US" altLang="zh-HK" kern="100" dirty="0">
                <a:solidFill>
                  <a:srgbClr val="2C58A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https://www.oxfam.org.hk/tc/what-we-do/advocacy-and-campaign/hong-kong-advocacy/shop-for-change-6</a:t>
            </a:r>
            <a:r>
              <a: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775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0345" t="25862" r="18754" b="32861"/>
          <a:stretch/>
        </p:blipFill>
        <p:spPr>
          <a:xfrm>
            <a:off x="123290" y="458515"/>
            <a:ext cx="9001898" cy="51100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08251" y="5719525"/>
            <a:ext cx="779808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zh-HK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資料來源：香港公平貿易聯盟網頁</a:t>
            </a:r>
            <a:r>
              <a: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（</a:t>
            </a:r>
            <a:r>
              <a:rPr lang="en-US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https://www.fairtradehk.org/zh-hant/</a:t>
            </a:r>
            <a:r>
              <a: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49321" y="787783"/>
            <a:ext cx="7468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0905" t="44970" r="18334" b="36264"/>
          <a:stretch/>
        </p:blipFill>
        <p:spPr>
          <a:xfrm>
            <a:off x="349321" y="1375760"/>
            <a:ext cx="8692032" cy="22510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92494" y="3849629"/>
            <a:ext cx="779808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zh-HK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資料來源：香港公平貿易聯盟網頁</a:t>
            </a:r>
            <a:r>
              <a: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（</a:t>
            </a:r>
            <a:r>
              <a:rPr lang="en-US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https://www.fairtradehk.org/zh-hant/</a:t>
            </a:r>
            <a:r>
              <a: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338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延伸閱讀：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18499" y="787783"/>
            <a:ext cx="77770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945201" y="1494118"/>
            <a:ext cx="5179623" cy="500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zh-HK" sz="2500" kern="100" dirty="0">
                <a:latin typeface="+mn-ea"/>
              </a:rPr>
              <a:t>消費者委員會 — 消費者保障法例</a:t>
            </a:r>
            <a:endParaRPr lang="zh-TW" altLang="zh-HK" sz="2500" kern="1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45201" y="3377671"/>
            <a:ext cx="3095719" cy="500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zh-HK" altLang="zh-HK" sz="2500" kern="100" dirty="0">
                <a:latin typeface="+mn-ea"/>
              </a:rPr>
              <a:t>香港公平貿易聯盟</a:t>
            </a:r>
            <a:endParaRPr lang="zh-TW" altLang="zh-HK" sz="2500" kern="1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49011" y="2072558"/>
            <a:ext cx="515865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altLang="zh-HK" kern="100" dirty="0">
                <a:solidFill>
                  <a:srgbClr val="2C58A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https://www.consumer.org.hk/ws_chi/legal_protection/hk_consumer_protection_legislations/Index.html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5122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4" t="22264" r="26090" b="61833"/>
          <a:stretch/>
        </p:blipFill>
        <p:spPr bwMode="auto">
          <a:xfrm>
            <a:off x="7654247" y="1561673"/>
            <a:ext cx="996594" cy="10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337371" y="3958137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altLang="zh-HK" kern="100" dirty="0">
                <a:solidFill>
                  <a:srgbClr val="2C58A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http://www.fairtradehk.org/about-fthk/about-fairtrade/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5123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0" t="23121" r="26418" b="62752"/>
          <a:stretch/>
        </p:blipFill>
        <p:spPr bwMode="auto">
          <a:xfrm>
            <a:off x="6801492" y="3472665"/>
            <a:ext cx="1027416" cy="10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/>
          <p:nvPr/>
        </p:nvSpPr>
        <p:spPr>
          <a:xfrm>
            <a:off x="346841" y="4637577"/>
            <a:ext cx="8628994" cy="211389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627586" y="1001743"/>
          <a:ext cx="6096000" cy="382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627586" y="4761729"/>
          <a:ext cx="6096000" cy="184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574875" y="1545949"/>
            <a:ext cx="2017986" cy="1954924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9966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4678673"/>
            <a:ext cx="2017986" cy="1954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594" y="1802875"/>
            <a:ext cx="179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3. </a:t>
            </a:r>
            <a:r>
              <a:rPr lang="zh-TW" altLang="en-US" sz="2400" b="1" dirty="0">
                <a:solidFill>
                  <a:schemeClr val="bg1"/>
                </a:solidFill>
              </a:rPr>
              <a:t>金融機構提供的服務和投資的基本概念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29952" y="262970"/>
            <a:ext cx="7677414" cy="752303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學與教資源目錄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 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共有四個主題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73594" y="5252211"/>
            <a:ext cx="179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4. </a:t>
            </a:r>
            <a:r>
              <a:rPr lang="zh-TW" altLang="en-US" sz="2400" b="1" dirty="0">
                <a:solidFill>
                  <a:schemeClr val="bg1"/>
                </a:solidFill>
              </a:rPr>
              <a:t>個人理財專題探究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896" y="147338"/>
            <a:ext cx="6589199" cy="64044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參考資料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110" y="867603"/>
            <a:ext cx="6591985" cy="565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b="1" dirty="0">
                <a:latin typeface="+mn-ea"/>
                <a:ea typeface="+mn-ea"/>
              </a:rPr>
              <a:t>教育局</a:t>
            </a:r>
            <a:r>
              <a:rPr lang="en-US" altLang="zh-HK" b="1" dirty="0">
                <a:latin typeface="+mn-ea"/>
                <a:ea typeface="+mn-ea"/>
              </a:rPr>
              <a:t> --</a:t>
            </a:r>
            <a:r>
              <a:rPr lang="zh-HK" altLang="zh-HK" b="1" dirty="0">
                <a:latin typeface="+mn-ea"/>
                <a:ea typeface="+mn-ea"/>
              </a:rPr>
              <a:t>「在香港推行可持續發展教育」學習教材套</a:t>
            </a:r>
            <a:endParaRPr lang="en-US" altLang="zh-HK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dirty="0" smtClean="0">
                <a:latin typeface="+mn-ea"/>
                <a:ea typeface="+mn-ea"/>
              </a:rPr>
              <a:t>https</a:t>
            </a:r>
            <a:r>
              <a:rPr lang="en-US" altLang="zh-HK" dirty="0">
                <a:latin typeface="+mn-ea"/>
                <a:ea typeface="+mn-ea"/>
              </a:rPr>
              <a:t>://</a:t>
            </a:r>
            <a:r>
              <a:rPr lang="en-US" altLang="zh-HK" dirty="0" smtClean="0">
                <a:latin typeface="+mn-ea"/>
                <a:ea typeface="+mn-ea"/>
              </a:rPr>
              <a:t>www.edb.gov.hk/tc/curriculum-development/4-key-tasks/moral-civic/Newwebsite/flash/ESD/ESD_newtopic10.html</a:t>
            </a:r>
            <a:endParaRPr lang="en-US" altLang="zh-HK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HK" altLang="zh-HK" dirty="0">
                <a:latin typeface="+mn-ea"/>
                <a:ea typeface="+mn-ea"/>
              </a:rPr>
              <a:t>消費者委員會</a:t>
            </a:r>
            <a:endParaRPr lang="en-US" altLang="zh-HK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dirty="0" smtClean="0">
                <a:latin typeface="+mn-ea"/>
                <a:ea typeface="+mn-ea"/>
              </a:rPr>
              <a:t>https</a:t>
            </a:r>
            <a:r>
              <a:rPr lang="en-US" altLang="zh-HK" dirty="0">
                <a:latin typeface="+mn-ea"/>
                <a:ea typeface="+mn-ea"/>
              </a:rPr>
              <a:t>://www.consumer.org.hk/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「香港市民保護知識產權意識調查</a:t>
            </a:r>
            <a:r>
              <a:rPr lang="en-US" altLang="zh-HK" b="1" dirty="0">
                <a:latin typeface="+mn-ea"/>
                <a:ea typeface="+mn-ea"/>
              </a:rPr>
              <a:t>2018</a:t>
            </a:r>
            <a:r>
              <a:rPr lang="zh-HK" altLang="zh-HK" b="1" dirty="0">
                <a:latin typeface="+mn-ea"/>
                <a:ea typeface="+mn-ea"/>
              </a:rPr>
              <a:t>」</a:t>
            </a:r>
            <a:r>
              <a:rPr lang="zh-TW" altLang="zh-HK" b="1" dirty="0">
                <a:latin typeface="+mn-ea"/>
                <a:ea typeface="+mn-ea"/>
              </a:rPr>
              <a:t>報告</a:t>
            </a:r>
          </a:p>
          <a:p>
            <a:pPr marL="0" indent="0">
              <a:buNone/>
            </a:pPr>
            <a:r>
              <a:rPr lang="en-US" altLang="zh-HK" dirty="0" smtClean="0">
                <a:latin typeface="+mn-ea"/>
                <a:ea typeface="+mn-ea"/>
              </a:rPr>
              <a:t>https</a:t>
            </a:r>
            <a:r>
              <a:rPr lang="en-US" altLang="zh-HK" dirty="0">
                <a:latin typeface="+mn-ea"/>
                <a:ea typeface="+mn-ea"/>
              </a:rPr>
              <a:t>://www.ipd.gov.hk/eng/promotion_edu/survey/ipr_report_pub_2018.pdf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綠惜地球</a:t>
            </a:r>
            <a:endParaRPr lang="en-US" altLang="zh-HK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dirty="0" smtClean="0">
                <a:latin typeface="+mn-ea"/>
                <a:ea typeface="+mn-ea"/>
              </a:rPr>
              <a:t>https</a:t>
            </a:r>
            <a:r>
              <a:rPr lang="en-US" altLang="zh-HK" dirty="0">
                <a:latin typeface="+mn-ea"/>
                <a:ea typeface="+mn-ea"/>
              </a:rPr>
              <a:t>://greenearth.org.hk/2016/02/20160227</a:t>
            </a:r>
            <a:r>
              <a:rPr lang="en-US" altLang="zh-HK" dirty="0" smtClean="0">
                <a:latin typeface="+mn-ea"/>
                <a:ea typeface="+mn-ea"/>
              </a:rPr>
              <a:t>/</a:t>
            </a:r>
            <a:endParaRPr lang="en-US" altLang="zh-HK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香港公平貿易聯盟</a:t>
            </a:r>
            <a:endParaRPr lang="zh-TW" altLang="zh-HK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dirty="0" smtClean="0">
                <a:latin typeface="+mn-ea"/>
                <a:ea typeface="+mn-ea"/>
              </a:rPr>
              <a:t>http</a:t>
            </a:r>
            <a:r>
              <a:rPr lang="en-US" altLang="zh-HK" dirty="0">
                <a:latin typeface="+mn-ea"/>
                <a:ea typeface="+mn-ea"/>
              </a:rPr>
              <a:t>://www.fairtradehk.org/about-fthk/about-fairtrade</a:t>
            </a:r>
            <a:r>
              <a:rPr lang="en-US" altLang="zh-HK" dirty="0" smtClean="0">
                <a:latin typeface="+mn-ea"/>
                <a:ea typeface="+mn-ea"/>
              </a:rPr>
              <a:t>/</a:t>
            </a:r>
            <a:endParaRPr lang="en-US" altLang="zh-HK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香港樂施會</a:t>
            </a:r>
            <a:endParaRPr lang="en-US" altLang="zh-HK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dirty="0" smtClean="0">
                <a:latin typeface="+mn-ea"/>
                <a:ea typeface="+mn-ea"/>
              </a:rPr>
              <a:t>https</a:t>
            </a:r>
            <a:r>
              <a:rPr lang="en-US" altLang="zh-HK" dirty="0">
                <a:latin typeface="+mn-ea"/>
                <a:ea typeface="+mn-ea"/>
              </a:rPr>
              <a:t>://www.oxfam.org.hk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1515" y="787783"/>
            <a:ext cx="66469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個人理財專題探究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二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br>
              <a:rPr lang="en-US" altLang="zh-TW" b="1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綠色消費和公平貿易消費</a:t>
            </a:r>
            <a:r>
              <a:rPr lang="en-US" altLang="zh-TW" b="1" dirty="0">
                <a:latin typeface="+mn-ea"/>
                <a:ea typeface="+mn-ea"/>
              </a:rPr>
              <a:t/>
            </a:r>
            <a:br>
              <a:rPr lang="en-US" altLang="zh-TW" b="1" dirty="0">
                <a:latin typeface="+mn-ea"/>
                <a:ea typeface="+mn-ea"/>
              </a:rPr>
            </a:br>
            <a:r>
              <a:rPr lang="zh-TW" altLang="en-US" dirty="0">
                <a:latin typeface="+mn-ea"/>
                <a:ea typeface="+mn-ea"/>
              </a:rPr>
              <a:t/>
            </a: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787783"/>
            <a:ext cx="791406" cy="37886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綠色消費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9321" y="787783"/>
            <a:ext cx="7468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5248" y="181609"/>
            <a:ext cx="6589199" cy="762901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活動一：購物時，你會考慮甚</a:t>
            </a:r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麼</a:t>
            </a:r>
            <a:r>
              <a:rPr lang="zh-HK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？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90418" y="787783"/>
            <a:ext cx="70578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395248" y="805004"/>
            <a:ext cx="75070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HK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你曾計算過自己每天的消費次數嗎？早上買早餐、小息時買零食、放學後買文具等，我們天天都在消費。那麼我們的消費決定會受哪些因素影響呢？</a:t>
            </a:r>
            <a:endParaRPr lang="zh-TW" altLang="zh-HK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2069" t="29073" r="17356" b="26090"/>
          <a:stretch/>
        </p:blipFill>
        <p:spPr>
          <a:xfrm>
            <a:off x="647901" y="1534434"/>
            <a:ext cx="8254371" cy="5130846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964849" y="2335272"/>
            <a:ext cx="7631413" cy="646331"/>
            <a:chOff x="964849" y="2335272"/>
            <a:chExt cx="7631413" cy="646331"/>
          </a:xfrm>
        </p:grpSpPr>
        <p:sp>
          <p:nvSpPr>
            <p:cNvPr id="7" name="矩形 6"/>
            <p:cNvSpPr/>
            <p:nvPr/>
          </p:nvSpPr>
          <p:spPr>
            <a:xfrm>
              <a:off x="964849" y="2473772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HK" kern="100" dirty="0">
                  <a:solidFill>
                    <a:srgbClr val="FF0000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滿足自己的</a:t>
              </a:r>
              <a:r>
                <a:rPr lang="zh-HK" altLang="zh-HK" kern="100" dirty="0">
                  <a:solidFill>
                    <a:srgbClr val="FF0000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實際</a:t>
              </a:r>
              <a:r>
                <a:rPr lang="zh-TW" altLang="zh-HK" kern="100" dirty="0">
                  <a:solidFill>
                    <a:srgbClr val="FF0000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需要</a:t>
              </a:r>
              <a:endParaRPr lang="zh-HK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990256" y="247377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9875" indent="-269875">
                <a:spcAft>
                  <a:spcPts val="0"/>
                </a:spcAft>
              </a:pPr>
              <a:r>
                <a:rPr lang="zh-TW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為購物而購物</a:t>
              </a:r>
              <a:endPara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64937" y="2335272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9875" indent="-269875">
                <a:spcAft>
                  <a:spcPts val="0"/>
                </a:spcAft>
              </a:pPr>
              <a:r>
                <a:rPr lang="zh-TW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送禮（例如朋友</a:t>
              </a:r>
              <a:r>
                <a:rPr lang="zh-TW" altLang="zh-HK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的</a:t>
              </a:r>
              <a:endParaRPr lang="en-US" altLang="zh-TW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 marL="269875" indent="-269875">
                <a:spcAft>
                  <a:spcPts val="0"/>
                </a:spcAft>
              </a:pPr>
              <a:r>
                <a:rPr lang="zh-TW" altLang="zh-HK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生日禮物</a:t>
              </a:r>
              <a:r>
                <a:rPr lang="zh-TW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）</a:t>
              </a:r>
              <a:endPara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26514" y="4583748"/>
            <a:ext cx="6477250" cy="1547087"/>
            <a:chOff x="1426514" y="4583748"/>
            <a:chExt cx="6477250" cy="1547087"/>
          </a:xfrm>
        </p:grpSpPr>
        <p:sp>
          <p:nvSpPr>
            <p:cNvPr id="10" name="矩形 9"/>
            <p:cNvSpPr/>
            <p:nvPr/>
          </p:nvSpPr>
          <p:spPr>
            <a:xfrm>
              <a:off x="4451920" y="458374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9875" indent="-269875" algn="ctr">
                <a:spcAft>
                  <a:spcPts val="0"/>
                </a:spcAft>
              </a:pPr>
              <a:r>
                <a:rPr lang="zh-HK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質量</a:t>
              </a:r>
              <a:endPara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57433" y="458374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9875" indent="-269875" algn="ctr">
                <a:spcAft>
                  <a:spcPts val="0"/>
                </a:spcAft>
              </a:pPr>
              <a:r>
                <a:rPr lang="zh-HK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包裝</a:t>
              </a:r>
              <a:endPara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26514" y="576150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9875" indent="-269875" algn="ctr">
                <a:spcAft>
                  <a:spcPts val="0"/>
                </a:spcAft>
              </a:pPr>
              <a:r>
                <a:rPr lang="zh-HK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店鋪的服務</a:t>
              </a:r>
              <a:endPara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21087" y="57615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耐用程度</a:t>
              </a:r>
              <a:endParaRPr lang="zh-HK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57432" y="576150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69875" indent="-269875" algn="ctr">
                <a:spcAft>
                  <a:spcPts val="0"/>
                </a:spcAft>
              </a:pPr>
              <a:r>
                <a:rPr lang="zh-HK" altLang="zh-HK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環保</a:t>
              </a:r>
              <a:endParaRPr lang="zh-TW" altLang="zh-HK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2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50874" y="787783"/>
            <a:ext cx="74533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942415" y="693346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sz="3000" b="1" dirty="0">
                <a:solidFill>
                  <a:srgbClr val="0070C0"/>
                </a:solidFill>
              </a:rPr>
              <a:t>想一想</a:t>
            </a:r>
            <a:endParaRPr lang="zh-HK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1942415" y="1490666"/>
            <a:ext cx="6510469" cy="94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HK" altLang="zh-HK" sz="2500" kern="100" dirty="0">
                <a:latin typeface="+mn-ea"/>
              </a:rPr>
              <a:t>作為消費者，付款購物是我們唯一的責任嗎？我們還有其他責任要履</a:t>
            </a:r>
            <a:r>
              <a:rPr lang="zh-TW" altLang="zh-HK" sz="2500" kern="100" dirty="0">
                <a:latin typeface="+mn-ea"/>
              </a:rPr>
              <a:t>行</a:t>
            </a:r>
            <a:r>
              <a:rPr lang="zh-HK" altLang="zh-HK" sz="2500" kern="100" dirty="0">
                <a:latin typeface="+mn-ea"/>
              </a:rPr>
              <a:t>嗎？</a:t>
            </a:r>
            <a:endParaRPr lang="zh-TW" altLang="zh-HK" sz="2500" kern="100" dirty="0">
              <a:latin typeface="+mn-ea"/>
            </a:endParaRPr>
          </a:p>
        </p:txBody>
      </p:sp>
      <p:pic>
        <p:nvPicPr>
          <p:cNvPr id="1026" name="Picture 2" descr="illust-ch11_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6" y="3882455"/>
            <a:ext cx="2192338" cy="24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綠色</a:t>
            </a:r>
            <a:r>
              <a:rPr lang="zh-TW" altLang="zh-HK" b="1" dirty="0" smtClean="0">
                <a:solidFill>
                  <a:srgbClr val="0070C0"/>
                </a:solidFill>
                <a:latin typeface="+mn-ea"/>
                <a:ea typeface="+mn-ea"/>
              </a:rPr>
              <a:t>消費：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2415" y="1520575"/>
            <a:ext cx="6591985" cy="4390647"/>
          </a:xfrm>
        </p:spPr>
        <p:txBody>
          <a:bodyPr/>
          <a:lstStyle/>
          <a:p>
            <a:pPr marL="0" indent="0">
              <a:buNone/>
            </a:pPr>
            <a:r>
              <a:rPr lang="zh-HK" altLang="zh-HK" sz="2500" dirty="0">
                <a:latin typeface="+mn-ea"/>
                <a:ea typeface="+mn-ea"/>
              </a:rPr>
              <a:t>你</a:t>
            </a:r>
            <a:r>
              <a:rPr lang="zh-TW" altLang="zh-HK" sz="2500" dirty="0">
                <a:latin typeface="+mn-ea"/>
                <a:ea typeface="+mn-ea"/>
              </a:rPr>
              <a:t>的衣櫃有「爆棚」的情況嗎</a:t>
            </a:r>
            <a:r>
              <a:rPr lang="en-US" altLang="zh-HK" sz="2500" dirty="0">
                <a:latin typeface="+mn-ea"/>
                <a:ea typeface="+mn-ea"/>
              </a:rPr>
              <a:t>? </a:t>
            </a:r>
            <a:r>
              <a:rPr lang="zh-TW" altLang="zh-HK" sz="2500" dirty="0">
                <a:latin typeface="+mn-ea"/>
                <a:ea typeface="+mn-ea"/>
              </a:rPr>
              <a:t>有沒有一些衣服一直是原封不動</a:t>
            </a:r>
            <a:r>
              <a:rPr lang="en-US" altLang="zh-HK" sz="2500" dirty="0">
                <a:latin typeface="+mn-ea"/>
                <a:ea typeface="+mn-ea"/>
              </a:rPr>
              <a:t>? </a:t>
            </a:r>
            <a:r>
              <a:rPr lang="zh-TW" altLang="zh-HK" sz="2500" dirty="0">
                <a:latin typeface="+mn-ea"/>
                <a:ea typeface="+mn-ea"/>
              </a:rPr>
              <a:t>每隔多久會買一對新</a:t>
            </a:r>
            <a:r>
              <a:rPr lang="zh-HK" altLang="zh-HK" sz="2500" dirty="0">
                <a:latin typeface="+mn-ea"/>
                <a:ea typeface="+mn-ea"/>
              </a:rPr>
              <a:t>的運動</a:t>
            </a:r>
            <a:r>
              <a:rPr lang="zh-TW" altLang="zh-HK" sz="2500" dirty="0">
                <a:latin typeface="+mn-ea"/>
                <a:ea typeface="+mn-ea"/>
              </a:rPr>
              <a:t>鞋</a:t>
            </a:r>
            <a:r>
              <a:rPr lang="en-US" altLang="zh-HK" sz="2500" dirty="0">
                <a:latin typeface="+mn-ea"/>
                <a:ea typeface="+mn-ea"/>
              </a:rPr>
              <a:t>? </a:t>
            </a:r>
            <a:r>
              <a:rPr lang="zh-TW" altLang="zh-HK" sz="2500" dirty="0">
                <a:latin typeface="+mn-ea"/>
                <a:ea typeface="+mn-ea"/>
              </a:rPr>
              <a:t>「消費」是我們經常進行的活動，它能夠促進經濟發展，但過度「消費」卻對環境造成破壞，故此我們</a:t>
            </a:r>
            <a:r>
              <a:rPr lang="zh-TW" altLang="zh-HK" sz="2500" dirty="0">
                <a:solidFill>
                  <a:srgbClr val="0070C0"/>
                </a:solidFill>
                <a:latin typeface="+mn-ea"/>
                <a:ea typeface="+mn-ea"/>
              </a:rPr>
              <a:t>應</a:t>
            </a:r>
            <a:r>
              <a:rPr lang="zh-TW" altLang="zh-HK" sz="2500" b="1" dirty="0">
                <a:solidFill>
                  <a:srgbClr val="0070C0"/>
                </a:solidFill>
                <a:latin typeface="+mn-ea"/>
                <a:ea typeface="+mn-ea"/>
              </a:rPr>
              <a:t>實踐「綠色消費」</a:t>
            </a:r>
            <a:r>
              <a:rPr lang="zh-TW" altLang="zh-HK" sz="2500" dirty="0">
                <a:latin typeface="+mn-ea"/>
                <a:ea typeface="+mn-ea"/>
              </a:rPr>
              <a:t>，為社會可持續發展出一分力。</a:t>
            </a: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49321" y="787783"/>
            <a:ext cx="74688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2589" y="147338"/>
            <a:ext cx="6589199" cy="1280890"/>
          </a:xfrm>
        </p:spPr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綠色消費閱讀資料：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28773" y="787783"/>
            <a:ext cx="7674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5460" t="23308" r="21666" b="20498"/>
          <a:stretch/>
        </p:blipFill>
        <p:spPr>
          <a:xfrm>
            <a:off x="1627664" y="787783"/>
            <a:ext cx="6222203" cy="59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3233</TotalTime>
  <Words>1122</Words>
  <Application>Microsoft Office PowerPoint</Application>
  <PresentationFormat>如螢幕大小 (4:3)</PresentationFormat>
  <Paragraphs>156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幼圆</vt:lpstr>
      <vt:lpstr>微軟正黑體</vt:lpstr>
      <vt:lpstr>新細明體</vt:lpstr>
      <vt:lpstr>Arial</vt:lpstr>
      <vt:lpstr>Calibri</vt:lpstr>
      <vt:lpstr>Century Gothic</vt:lpstr>
      <vt:lpstr>Times New Roman</vt:lpstr>
      <vt:lpstr>Wingdings 3</vt:lpstr>
      <vt:lpstr>絲縷</vt:lpstr>
      <vt:lpstr>初中理財教育 學與教資源  (4) 個人理財專題探究       專題(二): 綠色消費和                        公平貿易消費</vt:lpstr>
      <vt:lpstr>學與教資源目錄(共有四個主題)</vt:lpstr>
      <vt:lpstr>學與教資源目錄(續) (共有四個主題)</vt:lpstr>
      <vt:lpstr>個人理財專題探究(二)：  綠色消費和公平貿易消費  </vt:lpstr>
      <vt:lpstr>綠色消費</vt:lpstr>
      <vt:lpstr>活動一：購物時，你會考慮甚麼？</vt:lpstr>
      <vt:lpstr>PowerPoint 簡報</vt:lpstr>
      <vt:lpstr>綠色消費：</vt:lpstr>
      <vt:lpstr>綠色消費閱讀資料：</vt:lpstr>
      <vt:lpstr>PowerPoint 簡報</vt:lpstr>
      <vt:lpstr>PowerPoint 簡報</vt:lpstr>
      <vt:lpstr>知識點延伸：可持續發展與綠色消費</vt:lpstr>
      <vt:lpstr>PowerPoint 簡報</vt:lpstr>
      <vt:lpstr>PowerPoint 簡報</vt:lpstr>
      <vt:lpstr>視像片段：利樂紙盒（中文字幕）（約3分50秒） </vt:lpstr>
      <vt:lpstr>PowerPoint 簡報</vt:lpstr>
      <vt:lpstr>活動總結 – 低碳生活  你我都做到  「低碳生活計算機」： 一起計算大家平日消費行為 的碳排放量吧﹗ </vt:lpstr>
      <vt:lpstr>延伸閱讀：碳排放與香港</vt:lpstr>
      <vt:lpstr>公平貿易消費</vt:lpstr>
      <vt:lpstr>活動三：咖啡生產知多少？</vt:lpstr>
      <vt:lpstr>PowerPoint 簡報</vt:lpstr>
      <vt:lpstr>活動四：一起去片 咖啡杯裏的全球貿易  ( 約9分37秒)</vt:lpstr>
      <vt:lpstr>PowerPoint 簡報</vt:lpstr>
      <vt:lpstr>PowerPoint 簡報</vt:lpstr>
      <vt:lpstr>PowerPoint 簡報</vt:lpstr>
      <vt:lpstr>活動總結：認識公平貿易</vt:lpstr>
      <vt:lpstr>PowerPoint 簡報</vt:lpstr>
      <vt:lpstr>PowerPoint 簡報</vt:lpstr>
      <vt:lpstr>延伸閱讀：</vt:lpstr>
      <vt:lpstr>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資源運用與明智消費</dc:title>
  <dc:creator>CHAN, Ka-po Serena</dc:creator>
  <cp:lastModifiedBy>EDB</cp:lastModifiedBy>
  <cp:revision>539</cp:revision>
  <cp:lastPrinted>2020-06-16T09:21:57Z</cp:lastPrinted>
  <dcterms:created xsi:type="dcterms:W3CDTF">2020-06-01T07:21:44Z</dcterms:created>
  <dcterms:modified xsi:type="dcterms:W3CDTF">2020-07-29T06:50:51Z</dcterms:modified>
</cp:coreProperties>
</file>