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64" r:id="rId1"/>
  </p:sldMasterIdLst>
  <p:sldIdLst>
    <p:sldId id="256" r:id="rId2"/>
    <p:sldId id="309" r:id="rId3"/>
    <p:sldId id="310" r:id="rId4"/>
    <p:sldId id="275" r:id="rId5"/>
    <p:sldId id="304" r:id="rId6"/>
    <p:sldId id="305" r:id="rId7"/>
    <p:sldId id="300" r:id="rId8"/>
    <p:sldId id="303" r:id="rId9"/>
    <p:sldId id="308" r:id="rId10"/>
    <p:sldId id="311" r:id="rId11"/>
    <p:sldId id="306" r:id="rId12"/>
    <p:sldId id="312" r:id="rId13"/>
    <p:sldId id="328" r:id="rId14"/>
    <p:sldId id="329" r:id="rId15"/>
    <p:sldId id="257" r:id="rId16"/>
    <p:sldId id="258" r:id="rId17"/>
    <p:sldId id="259" r:id="rId18"/>
    <p:sldId id="260" r:id="rId19"/>
    <p:sldId id="302" r:id="rId20"/>
    <p:sldId id="261" r:id="rId21"/>
    <p:sldId id="276" r:id="rId22"/>
    <p:sldId id="277" r:id="rId23"/>
    <p:sldId id="313" r:id="rId24"/>
    <p:sldId id="278" r:id="rId25"/>
    <p:sldId id="280" r:id="rId26"/>
    <p:sldId id="314" r:id="rId27"/>
    <p:sldId id="281" r:id="rId28"/>
    <p:sldId id="282" r:id="rId29"/>
    <p:sldId id="316" r:id="rId30"/>
    <p:sldId id="285" r:id="rId31"/>
    <p:sldId id="283" r:id="rId32"/>
    <p:sldId id="279" r:id="rId33"/>
    <p:sldId id="262" r:id="rId34"/>
    <p:sldId id="264" r:id="rId35"/>
    <p:sldId id="265" r:id="rId36"/>
    <p:sldId id="266" r:id="rId37"/>
    <p:sldId id="267" r:id="rId38"/>
    <p:sldId id="268" r:id="rId39"/>
    <p:sldId id="287" r:id="rId40"/>
    <p:sldId id="288" r:id="rId41"/>
    <p:sldId id="318" r:id="rId42"/>
    <p:sldId id="289" r:id="rId43"/>
    <p:sldId id="290" r:id="rId44"/>
    <p:sldId id="321" r:id="rId45"/>
    <p:sldId id="270" r:id="rId46"/>
    <p:sldId id="269" r:id="rId47"/>
    <p:sldId id="295" r:id="rId48"/>
    <p:sldId id="271" r:id="rId49"/>
    <p:sldId id="272" r:id="rId50"/>
    <p:sldId id="273" r:id="rId51"/>
    <p:sldId id="274" r:id="rId52"/>
    <p:sldId id="291" r:id="rId53"/>
    <p:sldId id="292" r:id="rId54"/>
    <p:sldId id="323" r:id="rId55"/>
    <p:sldId id="293" r:id="rId56"/>
    <p:sldId id="294" r:id="rId57"/>
    <p:sldId id="325" r:id="rId58"/>
    <p:sldId id="296" r:id="rId59"/>
    <p:sldId id="297" r:id="rId60"/>
    <p:sldId id="327" r:id="rId61"/>
    <p:sldId id="299" r:id="rId6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9" autoAdjust="0"/>
    <p:restoredTop sz="94660"/>
  </p:normalViewPr>
  <p:slideViewPr>
    <p:cSldViewPr>
      <p:cViewPr varScale="1">
        <p:scale>
          <a:sx n="85" d="100"/>
          <a:sy n="85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617BFE-5F32-4062-ACE9-234A02627010}" type="doc">
      <dgm:prSet loTypeId="urn:microsoft.com/office/officeart/2005/8/layout/default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zh-HK" altLang="en-US"/>
        </a:p>
      </dgm:t>
    </dgm:pt>
    <dgm:pt modelId="{1BCE7FE6-436A-4C1A-AB79-65D74D3C756C}">
      <dgm:prSet phldrT="[文字]"/>
      <dgm:spPr/>
      <dgm:t>
        <a:bodyPr/>
        <a:lstStyle/>
        <a:p>
          <a:r>
            <a:rPr lang="zh-HK" altLang="en-US" dirty="0" smtClean="0"/>
            <a:t>體驗式課堂學習</a:t>
          </a:r>
          <a:endParaRPr lang="zh-HK" altLang="en-US" dirty="0"/>
        </a:p>
      </dgm:t>
    </dgm:pt>
    <dgm:pt modelId="{886CDF9A-4A2F-4017-80CA-DD4D33EFAB54}" type="parTrans" cxnId="{FA5B004C-4717-4024-B631-83CDEB02FA6C}">
      <dgm:prSet/>
      <dgm:spPr/>
      <dgm:t>
        <a:bodyPr/>
        <a:lstStyle/>
        <a:p>
          <a:endParaRPr lang="zh-HK" altLang="en-US"/>
        </a:p>
      </dgm:t>
    </dgm:pt>
    <dgm:pt modelId="{074BC2B0-9E23-4826-B175-5ABC0A71BEC8}" type="sibTrans" cxnId="{FA5B004C-4717-4024-B631-83CDEB02FA6C}">
      <dgm:prSet/>
      <dgm:spPr/>
      <dgm:t>
        <a:bodyPr/>
        <a:lstStyle/>
        <a:p>
          <a:endParaRPr lang="zh-HK" altLang="en-US"/>
        </a:p>
      </dgm:t>
    </dgm:pt>
    <dgm:pt modelId="{3E938307-4211-4974-B798-C25E35B62AC0}">
      <dgm:prSet phldrT="[文字]"/>
      <dgm:spPr/>
      <dgm:t>
        <a:bodyPr/>
        <a:lstStyle/>
        <a:p>
          <a:r>
            <a:rPr lang="zh-HK" altLang="en-US" dirty="0" smtClean="0"/>
            <a:t>小組活動</a:t>
          </a:r>
          <a:endParaRPr lang="zh-HK" altLang="en-US" dirty="0"/>
        </a:p>
      </dgm:t>
    </dgm:pt>
    <dgm:pt modelId="{4B08AD6F-2B4C-4742-83D3-194148485075}" type="parTrans" cxnId="{C6CCFFC0-AC96-448A-AAC3-0F79DA070D4D}">
      <dgm:prSet/>
      <dgm:spPr/>
      <dgm:t>
        <a:bodyPr/>
        <a:lstStyle/>
        <a:p>
          <a:endParaRPr lang="zh-HK" altLang="en-US"/>
        </a:p>
      </dgm:t>
    </dgm:pt>
    <dgm:pt modelId="{F5927287-1691-4198-84E4-96BA03F60BDA}" type="sibTrans" cxnId="{C6CCFFC0-AC96-448A-AAC3-0F79DA070D4D}">
      <dgm:prSet/>
      <dgm:spPr/>
      <dgm:t>
        <a:bodyPr/>
        <a:lstStyle/>
        <a:p>
          <a:endParaRPr lang="zh-HK" altLang="en-US"/>
        </a:p>
      </dgm:t>
    </dgm:pt>
    <dgm:pt modelId="{02CB23E4-AC14-4550-8F67-BDB1287FBA5E}">
      <dgm:prSet phldrT="[文字]"/>
      <dgm:spPr/>
      <dgm:t>
        <a:bodyPr/>
        <a:lstStyle/>
        <a:p>
          <a:r>
            <a:rPr lang="zh-HK" altLang="en-US" dirty="0" smtClean="0"/>
            <a:t>個人反思</a:t>
          </a:r>
          <a:endParaRPr lang="zh-HK" altLang="en-US" dirty="0"/>
        </a:p>
      </dgm:t>
    </dgm:pt>
    <dgm:pt modelId="{2BE5F026-230A-4D17-AF7A-3BE47CE6F2FA}" type="parTrans" cxnId="{073266DB-7428-4A0C-8998-7F10B0191E37}">
      <dgm:prSet/>
      <dgm:spPr/>
      <dgm:t>
        <a:bodyPr/>
        <a:lstStyle/>
        <a:p>
          <a:endParaRPr lang="zh-HK" altLang="en-US"/>
        </a:p>
      </dgm:t>
    </dgm:pt>
    <dgm:pt modelId="{F3F19420-EB25-4308-A6D5-756055421E96}" type="sibTrans" cxnId="{073266DB-7428-4A0C-8998-7F10B0191E37}">
      <dgm:prSet/>
      <dgm:spPr/>
      <dgm:t>
        <a:bodyPr/>
        <a:lstStyle/>
        <a:p>
          <a:endParaRPr lang="zh-HK" altLang="en-US"/>
        </a:p>
      </dgm:t>
    </dgm:pt>
    <dgm:pt modelId="{8D5DF615-06E0-4BB5-A27C-FBB83C99CA25}">
      <dgm:prSet phldrT="[文字]"/>
      <dgm:spPr/>
      <dgm:t>
        <a:bodyPr/>
        <a:lstStyle/>
        <a:p>
          <a:r>
            <a:rPr lang="zh-HK" altLang="en-US" dirty="0" smtClean="0"/>
            <a:t>認知層面</a:t>
          </a:r>
          <a:endParaRPr lang="zh-HK" altLang="en-US" dirty="0"/>
        </a:p>
      </dgm:t>
    </dgm:pt>
    <dgm:pt modelId="{C224A50F-FD86-4D89-B5CA-1CA504158AAA}" type="parTrans" cxnId="{C6199E14-6DD8-4CE2-833B-6E385CC75B82}">
      <dgm:prSet/>
      <dgm:spPr/>
      <dgm:t>
        <a:bodyPr/>
        <a:lstStyle/>
        <a:p>
          <a:endParaRPr lang="zh-HK" altLang="en-US"/>
        </a:p>
      </dgm:t>
    </dgm:pt>
    <dgm:pt modelId="{DE59221F-EB2B-4290-8B19-3556E53902D9}" type="sibTrans" cxnId="{C6199E14-6DD8-4CE2-833B-6E385CC75B82}">
      <dgm:prSet/>
      <dgm:spPr/>
      <dgm:t>
        <a:bodyPr/>
        <a:lstStyle/>
        <a:p>
          <a:endParaRPr lang="zh-HK" altLang="en-US"/>
        </a:p>
      </dgm:t>
    </dgm:pt>
    <dgm:pt modelId="{F61328CA-ECD0-42BD-ACE6-718D985B532F}">
      <dgm:prSet phldrT="[文字]"/>
      <dgm:spPr/>
      <dgm:t>
        <a:bodyPr/>
        <a:lstStyle/>
        <a:p>
          <a:r>
            <a:rPr lang="zh-HK" altLang="en-US" dirty="0" smtClean="0"/>
            <a:t>情意層面</a:t>
          </a:r>
          <a:endParaRPr lang="zh-HK" altLang="en-US" dirty="0"/>
        </a:p>
      </dgm:t>
    </dgm:pt>
    <dgm:pt modelId="{2C53D745-3FC6-4106-86FE-F0F443DA469B}" type="parTrans" cxnId="{20EA5B10-2B60-407D-AFFA-38B40EF27857}">
      <dgm:prSet/>
      <dgm:spPr/>
      <dgm:t>
        <a:bodyPr/>
        <a:lstStyle/>
        <a:p>
          <a:endParaRPr lang="zh-HK" altLang="en-US"/>
        </a:p>
      </dgm:t>
    </dgm:pt>
    <dgm:pt modelId="{0ECD1D0B-2687-4DD7-8250-465862806DE2}" type="sibTrans" cxnId="{20EA5B10-2B60-407D-AFFA-38B40EF27857}">
      <dgm:prSet/>
      <dgm:spPr/>
      <dgm:t>
        <a:bodyPr/>
        <a:lstStyle/>
        <a:p>
          <a:endParaRPr lang="zh-HK" altLang="en-US"/>
        </a:p>
      </dgm:t>
    </dgm:pt>
    <dgm:pt modelId="{EB2B366F-5D0C-447E-8B26-D1182AD4DBC7}" type="pres">
      <dgm:prSet presAssocID="{F4617BFE-5F32-4062-ACE9-234A026270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2A666830-4C69-4FC0-BB22-FCFF4A6A7BA7}" type="pres">
      <dgm:prSet presAssocID="{1BCE7FE6-436A-4C1A-AB79-65D74D3C756C}" presName="node" presStyleLbl="node1" presStyleIdx="0" presStyleCnt="5" custLinFactY="33894" custLinFactNeighborY="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4385313-447B-4446-AC33-CC47DEABB1AD}" type="pres">
      <dgm:prSet presAssocID="{074BC2B0-9E23-4826-B175-5ABC0A71BEC8}" presName="sibTrans" presStyleCnt="0"/>
      <dgm:spPr/>
    </dgm:pt>
    <dgm:pt modelId="{267ED144-A0E9-4B21-A7BD-1363D4896BD0}" type="pres">
      <dgm:prSet presAssocID="{3E938307-4211-4974-B798-C25E35B62AC0}" presName="node" presStyleLbl="node1" presStyleIdx="1" presStyleCnt="5" custLinFactY="35207" custLinFactNeighborX="1628" custLinFactNeighborY="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DB961D2-6E70-4265-8277-153BE1C23010}" type="pres">
      <dgm:prSet presAssocID="{F5927287-1691-4198-84E4-96BA03F60BDA}" presName="sibTrans" presStyleCnt="0"/>
      <dgm:spPr/>
    </dgm:pt>
    <dgm:pt modelId="{FC4BC13A-7024-4162-B6FF-4CAEC0E1536D}" type="pres">
      <dgm:prSet presAssocID="{02CB23E4-AC14-4550-8F67-BDB1287FBA5E}" presName="node" presStyleLbl="node1" presStyleIdx="2" presStyleCnt="5" custLinFactY="33841" custLinFactNeighborX="16522" custLinFactNeighborY="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E69D21-678D-471B-B2DD-004921082F79}" type="pres">
      <dgm:prSet presAssocID="{F3F19420-EB25-4308-A6D5-756055421E96}" presName="sibTrans" presStyleCnt="0"/>
      <dgm:spPr/>
    </dgm:pt>
    <dgm:pt modelId="{1F2AB816-0F40-4FB5-9292-5683E6322C77}" type="pres">
      <dgm:prSet presAssocID="{8D5DF615-06E0-4BB5-A27C-FBB83C99CA25}" presName="node" presStyleLbl="node1" presStyleIdx="3" presStyleCnt="5" custLinFactY="-15580" custLinFactNeighborX="-20217" custLinFactNeighborY="-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FB0192A-FD14-4DC6-B094-AB00E41B31A3}" type="pres">
      <dgm:prSet presAssocID="{DE59221F-EB2B-4290-8B19-3556E53902D9}" presName="sibTrans" presStyleCnt="0"/>
      <dgm:spPr/>
    </dgm:pt>
    <dgm:pt modelId="{99FC4DF7-D89E-4105-B190-538F7D45B492}" type="pres">
      <dgm:prSet presAssocID="{F61328CA-ECD0-42BD-ACE6-718D985B532F}" presName="node" presStyleLbl="node1" presStyleIdx="4" presStyleCnt="5" custLinFactY="-15580" custLinFactNeighborX="12391" custLinFactNeighborY="-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17F46368-4793-4EDF-A96C-F984FCC495DB}" type="presOf" srcId="{02CB23E4-AC14-4550-8F67-BDB1287FBA5E}" destId="{FC4BC13A-7024-4162-B6FF-4CAEC0E1536D}" srcOrd="0" destOrd="0" presId="urn:microsoft.com/office/officeart/2005/8/layout/default"/>
    <dgm:cxn modelId="{A95CA477-A67B-4192-9684-AEC8D3D195DA}" type="presOf" srcId="{F61328CA-ECD0-42BD-ACE6-718D985B532F}" destId="{99FC4DF7-D89E-4105-B190-538F7D45B492}" srcOrd="0" destOrd="0" presId="urn:microsoft.com/office/officeart/2005/8/layout/default"/>
    <dgm:cxn modelId="{4B6B262D-609A-44C6-A619-9FFE83CA4A9F}" type="presOf" srcId="{3E938307-4211-4974-B798-C25E35B62AC0}" destId="{267ED144-A0E9-4B21-A7BD-1363D4896BD0}" srcOrd="0" destOrd="0" presId="urn:microsoft.com/office/officeart/2005/8/layout/default"/>
    <dgm:cxn modelId="{0AA67330-D8A5-4983-B6ED-88BDC7BE285C}" type="presOf" srcId="{1BCE7FE6-436A-4C1A-AB79-65D74D3C756C}" destId="{2A666830-4C69-4FC0-BB22-FCFF4A6A7BA7}" srcOrd="0" destOrd="0" presId="urn:microsoft.com/office/officeart/2005/8/layout/default"/>
    <dgm:cxn modelId="{C6199E14-6DD8-4CE2-833B-6E385CC75B82}" srcId="{F4617BFE-5F32-4062-ACE9-234A02627010}" destId="{8D5DF615-06E0-4BB5-A27C-FBB83C99CA25}" srcOrd="3" destOrd="0" parTransId="{C224A50F-FD86-4D89-B5CA-1CA504158AAA}" sibTransId="{DE59221F-EB2B-4290-8B19-3556E53902D9}"/>
    <dgm:cxn modelId="{073266DB-7428-4A0C-8998-7F10B0191E37}" srcId="{F4617BFE-5F32-4062-ACE9-234A02627010}" destId="{02CB23E4-AC14-4550-8F67-BDB1287FBA5E}" srcOrd="2" destOrd="0" parTransId="{2BE5F026-230A-4D17-AF7A-3BE47CE6F2FA}" sibTransId="{F3F19420-EB25-4308-A6D5-756055421E96}"/>
    <dgm:cxn modelId="{FA5B004C-4717-4024-B631-83CDEB02FA6C}" srcId="{F4617BFE-5F32-4062-ACE9-234A02627010}" destId="{1BCE7FE6-436A-4C1A-AB79-65D74D3C756C}" srcOrd="0" destOrd="0" parTransId="{886CDF9A-4A2F-4017-80CA-DD4D33EFAB54}" sibTransId="{074BC2B0-9E23-4826-B175-5ABC0A71BEC8}"/>
    <dgm:cxn modelId="{C6CCFFC0-AC96-448A-AAC3-0F79DA070D4D}" srcId="{F4617BFE-5F32-4062-ACE9-234A02627010}" destId="{3E938307-4211-4974-B798-C25E35B62AC0}" srcOrd="1" destOrd="0" parTransId="{4B08AD6F-2B4C-4742-83D3-194148485075}" sibTransId="{F5927287-1691-4198-84E4-96BA03F60BDA}"/>
    <dgm:cxn modelId="{23A0E2D9-856A-4AB0-A45A-935EE5C53CA1}" type="presOf" srcId="{8D5DF615-06E0-4BB5-A27C-FBB83C99CA25}" destId="{1F2AB816-0F40-4FB5-9292-5683E6322C77}" srcOrd="0" destOrd="0" presId="urn:microsoft.com/office/officeart/2005/8/layout/default"/>
    <dgm:cxn modelId="{680FE369-E5EB-428D-9473-6A04E175A763}" type="presOf" srcId="{F4617BFE-5F32-4062-ACE9-234A02627010}" destId="{EB2B366F-5D0C-447E-8B26-D1182AD4DBC7}" srcOrd="0" destOrd="0" presId="urn:microsoft.com/office/officeart/2005/8/layout/default"/>
    <dgm:cxn modelId="{20EA5B10-2B60-407D-AFFA-38B40EF27857}" srcId="{F4617BFE-5F32-4062-ACE9-234A02627010}" destId="{F61328CA-ECD0-42BD-ACE6-718D985B532F}" srcOrd="4" destOrd="0" parTransId="{2C53D745-3FC6-4106-86FE-F0F443DA469B}" sibTransId="{0ECD1D0B-2687-4DD7-8250-465862806DE2}"/>
    <dgm:cxn modelId="{46E9A368-5ED3-4593-AEAD-9580D5872E49}" type="presParOf" srcId="{EB2B366F-5D0C-447E-8B26-D1182AD4DBC7}" destId="{2A666830-4C69-4FC0-BB22-FCFF4A6A7BA7}" srcOrd="0" destOrd="0" presId="urn:microsoft.com/office/officeart/2005/8/layout/default"/>
    <dgm:cxn modelId="{8291CF55-20AF-4B4B-83F1-855F9725BF60}" type="presParOf" srcId="{EB2B366F-5D0C-447E-8B26-D1182AD4DBC7}" destId="{04385313-447B-4446-AC33-CC47DEABB1AD}" srcOrd="1" destOrd="0" presId="urn:microsoft.com/office/officeart/2005/8/layout/default"/>
    <dgm:cxn modelId="{65B4712F-5584-496E-B6A9-97A723BA80BD}" type="presParOf" srcId="{EB2B366F-5D0C-447E-8B26-D1182AD4DBC7}" destId="{267ED144-A0E9-4B21-A7BD-1363D4896BD0}" srcOrd="2" destOrd="0" presId="urn:microsoft.com/office/officeart/2005/8/layout/default"/>
    <dgm:cxn modelId="{6B719130-E3B5-4464-BAE0-1DB1A999181C}" type="presParOf" srcId="{EB2B366F-5D0C-447E-8B26-D1182AD4DBC7}" destId="{3DB961D2-6E70-4265-8277-153BE1C23010}" srcOrd="3" destOrd="0" presId="urn:microsoft.com/office/officeart/2005/8/layout/default"/>
    <dgm:cxn modelId="{959FEA7B-5E20-4557-BD8A-E2C6647F2CC2}" type="presParOf" srcId="{EB2B366F-5D0C-447E-8B26-D1182AD4DBC7}" destId="{FC4BC13A-7024-4162-B6FF-4CAEC0E1536D}" srcOrd="4" destOrd="0" presId="urn:microsoft.com/office/officeart/2005/8/layout/default"/>
    <dgm:cxn modelId="{2C1D120C-9884-425D-AF52-C9F16FE56FC6}" type="presParOf" srcId="{EB2B366F-5D0C-447E-8B26-D1182AD4DBC7}" destId="{3BE69D21-678D-471B-B2DD-004921082F79}" srcOrd="5" destOrd="0" presId="urn:microsoft.com/office/officeart/2005/8/layout/default"/>
    <dgm:cxn modelId="{ECC30756-6670-474D-A674-EE06BD42117F}" type="presParOf" srcId="{EB2B366F-5D0C-447E-8B26-D1182AD4DBC7}" destId="{1F2AB816-0F40-4FB5-9292-5683E6322C77}" srcOrd="6" destOrd="0" presId="urn:microsoft.com/office/officeart/2005/8/layout/default"/>
    <dgm:cxn modelId="{0525D743-F83B-4578-8D33-4B7B078D2659}" type="presParOf" srcId="{EB2B366F-5D0C-447E-8B26-D1182AD4DBC7}" destId="{BFB0192A-FD14-4DC6-B094-AB00E41B31A3}" srcOrd="7" destOrd="0" presId="urn:microsoft.com/office/officeart/2005/8/layout/default"/>
    <dgm:cxn modelId="{8B9B2D57-E299-4B4A-897D-A0793D723869}" type="presParOf" srcId="{EB2B366F-5D0C-447E-8B26-D1182AD4DBC7}" destId="{99FC4DF7-D89E-4105-B190-538F7D45B49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1EAB7D-B493-45C2-8843-9249B6ECF0EC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5A386FFB-D706-4E7A-8739-1753AA22521B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dirty="0" smtClean="0"/>
            <a:t>課程議題</a:t>
          </a:r>
          <a:endParaRPr lang="zh-HK" altLang="en-US" sz="3200" dirty="0" smtClean="0"/>
        </a:p>
        <a:p>
          <a:endParaRPr lang="zh-HK" altLang="en-US" sz="2100" dirty="0"/>
        </a:p>
      </dgm:t>
    </dgm:pt>
    <dgm:pt modelId="{4897FA5D-AB6F-4B19-9138-DF67708ACF06}" type="parTrans" cxnId="{458636DA-E1F2-4651-AAD0-D9AE5F55F4D3}">
      <dgm:prSet/>
      <dgm:spPr/>
      <dgm:t>
        <a:bodyPr/>
        <a:lstStyle/>
        <a:p>
          <a:endParaRPr lang="zh-HK" altLang="en-US"/>
        </a:p>
      </dgm:t>
    </dgm:pt>
    <dgm:pt modelId="{8AAD209A-85F8-4965-80C0-CE3892A16DA3}" type="sibTrans" cxnId="{458636DA-E1F2-4651-AAD0-D9AE5F55F4D3}">
      <dgm:prSet/>
      <dgm:spPr/>
      <dgm:t>
        <a:bodyPr/>
        <a:lstStyle/>
        <a:p>
          <a:endParaRPr lang="zh-HK" altLang="en-US"/>
        </a:p>
      </dgm:t>
    </dgm:pt>
    <dgm:pt modelId="{27EE7512-A9D4-4A73-860E-5980B772E93B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dirty="0" smtClean="0"/>
            <a:t>老師導引 </a:t>
          </a:r>
          <a:endParaRPr lang="zh-HK" altLang="en-US" sz="3200" dirty="0" smtClean="0"/>
        </a:p>
        <a:p>
          <a:endParaRPr lang="zh-HK" altLang="en-US" sz="2100" dirty="0"/>
        </a:p>
      </dgm:t>
    </dgm:pt>
    <dgm:pt modelId="{394A9325-DCCA-4BAA-9A3A-1E428A9C8706}" type="parTrans" cxnId="{CC251DCB-FF36-41E0-9AB6-291F2AF2A9C0}">
      <dgm:prSet/>
      <dgm:spPr/>
      <dgm:t>
        <a:bodyPr/>
        <a:lstStyle/>
        <a:p>
          <a:endParaRPr lang="zh-HK" altLang="en-US"/>
        </a:p>
      </dgm:t>
    </dgm:pt>
    <dgm:pt modelId="{C47C430E-5EF7-4F57-B402-CCF56275BF50}" type="sibTrans" cxnId="{CC251DCB-FF36-41E0-9AB6-291F2AF2A9C0}">
      <dgm:prSet/>
      <dgm:spPr/>
      <dgm:t>
        <a:bodyPr/>
        <a:lstStyle/>
        <a:p>
          <a:endParaRPr lang="zh-HK" altLang="en-US"/>
        </a:p>
      </dgm:t>
    </dgm:pt>
    <dgm:pt modelId="{7A7C5EC3-207A-4CE0-87D4-5173F51B351A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dirty="0" smtClean="0"/>
            <a:t>學生為</a:t>
          </a:r>
          <a:r>
            <a:rPr lang="zh-HK" altLang="en-US" dirty="0" smtClean="0"/>
            <a:t>本議題</a:t>
          </a:r>
          <a:endParaRPr lang="zh-HK" altLang="en-US" dirty="0" smtClean="0"/>
        </a:p>
      </dgm:t>
    </dgm:pt>
    <dgm:pt modelId="{7D74C3B8-C1EE-4E18-98B1-BF8829351805}" type="parTrans" cxnId="{30F45015-B65B-4297-9B22-B59D70AEA2E1}">
      <dgm:prSet/>
      <dgm:spPr/>
      <dgm:t>
        <a:bodyPr/>
        <a:lstStyle/>
        <a:p>
          <a:endParaRPr lang="zh-HK" altLang="en-US"/>
        </a:p>
      </dgm:t>
    </dgm:pt>
    <dgm:pt modelId="{8FBBDEBE-AD75-4263-9D73-FA7E3DE8CB96}" type="sibTrans" cxnId="{30F45015-B65B-4297-9B22-B59D70AEA2E1}">
      <dgm:prSet/>
      <dgm:spPr/>
      <dgm:t>
        <a:bodyPr/>
        <a:lstStyle/>
        <a:p>
          <a:endParaRPr lang="zh-HK" altLang="en-US"/>
        </a:p>
      </dgm:t>
    </dgm:pt>
    <dgm:pt modelId="{220D6BDE-3C8C-417F-BFD1-E439F4EA342F}" type="pres">
      <dgm:prSet presAssocID="{311EAB7D-B493-45C2-8843-9249B6ECF0E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8AB6749-89B7-4A6E-AE5A-DBD3D89F8645}" type="pres">
      <dgm:prSet presAssocID="{5A386FFB-D706-4E7A-8739-1753AA22521B}" presName="gear1" presStyleLbl="node1" presStyleIdx="0" presStyleCnt="3" custScaleX="93292" custScaleY="88739" custLinFactNeighborX="-7005" custLinFactNeighborY="6415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DEF0733-D81E-4910-B370-9FFE33C61F06}" type="pres">
      <dgm:prSet presAssocID="{5A386FFB-D706-4E7A-8739-1753AA22521B}" presName="gear1srcNode" presStyleLbl="node1" presStyleIdx="0" presStyleCnt="3"/>
      <dgm:spPr/>
      <dgm:t>
        <a:bodyPr/>
        <a:lstStyle/>
        <a:p>
          <a:endParaRPr lang="zh-HK" altLang="en-US"/>
        </a:p>
      </dgm:t>
    </dgm:pt>
    <dgm:pt modelId="{E6640A6E-9244-4025-B37E-81313513F544}" type="pres">
      <dgm:prSet presAssocID="{5A386FFB-D706-4E7A-8739-1753AA22521B}" presName="gear1dstNode" presStyleLbl="node1" presStyleIdx="0" presStyleCnt="3"/>
      <dgm:spPr/>
      <dgm:t>
        <a:bodyPr/>
        <a:lstStyle/>
        <a:p>
          <a:endParaRPr lang="zh-HK" altLang="en-US"/>
        </a:p>
      </dgm:t>
    </dgm:pt>
    <dgm:pt modelId="{2B521C00-DAD2-485B-A517-4E97EFDBF14B}" type="pres">
      <dgm:prSet presAssocID="{27EE7512-A9D4-4A73-860E-5980B772E93B}" presName="gear2" presStyleLbl="node1" presStyleIdx="1" presStyleCnt="3" custLinFactNeighborX="-9517" custLinFactNeighborY="5914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160B145-6221-400C-A29D-ECF0F3ED932F}" type="pres">
      <dgm:prSet presAssocID="{27EE7512-A9D4-4A73-860E-5980B772E93B}" presName="gear2srcNode" presStyleLbl="node1" presStyleIdx="1" presStyleCnt="3"/>
      <dgm:spPr/>
      <dgm:t>
        <a:bodyPr/>
        <a:lstStyle/>
        <a:p>
          <a:endParaRPr lang="zh-HK" altLang="en-US"/>
        </a:p>
      </dgm:t>
    </dgm:pt>
    <dgm:pt modelId="{E49B6125-F13E-412E-9BCB-C3011434204D}" type="pres">
      <dgm:prSet presAssocID="{27EE7512-A9D4-4A73-860E-5980B772E93B}" presName="gear2dstNode" presStyleLbl="node1" presStyleIdx="1" presStyleCnt="3"/>
      <dgm:spPr/>
      <dgm:t>
        <a:bodyPr/>
        <a:lstStyle/>
        <a:p>
          <a:endParaRPr lang="zh-HK" altLang="en-US"/>
        </a:p>
      </dgm:t>
    </dgm:pt>
    <dgm:pt modelId="{08BABF9D-8A1E-4167-A025-429F17188618}" type="pres">
      <dgm:prSet presAssocID="{7A7C5EC3-207A-4CE0-87D4-5173F51B351A}" presName="gear3" presStyleLbl="node1" presStyleIdx="2" presStyleCnt="3" custScaleX="127884" custScaleY="127005" custLinFactNeighborX="2876" custLinFactNeighborY="-5438"/>
      <dgm:spPr/>
      <dgm:t>
        <a:bodyPr/>
        <a:lstStyle/>
        <a:p>
          <a:endParaRPr lang="zh-HK" altLang="en-US"/>
        </a:p>
      </dgm:t>
    </dgm:pt>
    <dgm:pt modelId="{64F5E1E0-223D-48B6-822B-D82ED6B4FF89}" type="pres">
      <dgm:prSet presAssocID="{7A7C5EC3-207A-4CE0-87D4-5173F51B351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6789164-8A84-42BF-AEED-531E37DC92DE}" type="pres">
      <dgm:prSet presAssocID="{7A7C5EC3-207A-4CE0-87D4-5173F51B351A}" presName="gear3srcNode" presStyleLbl="node1" presStyleIdx="2" presStyleCnt="3"/>
      <dgm:spPr/>
      <dgm:t>
        <a:bodyPr/>
        <a:lstStyle/>
        <a:p>
          <a:endParaRPr lang="zh-HK" altLang="en-US"/>
        </a:p>
      </dgm:t>
    </dgm:pt>
    <dgm:pt modelId="{E4794AFA-4B86-4B69-84F3-30EFD4BF07A3}" type="pres">
      <dgm:prSet presAssocID="{7A7C5EC3-207A-4CE0-87D4-5173F51B351A}" presName="gear3dstNode" presStyleLbl="node1" presStyleIdx="2" presStyleCnt="3"/>
      <dgm:spPr/>
      <dgm:t>
        <a:bodyPr/>
        <a:lstStyle/>
        <a:p>
          <a:endParaRPr lang="zh-HK" altLang="en-US"/>
        </a:p>
      </dgm:t>
    </dgm:pt>
    <dgm:pt modelId="{647A2C2E-C70A-4B89-B536-AD8E31B2A67A}" type="pres">
      <dgm:prSet presAssocID="{8AAD209A-85F8-4965-80C0-CE3892A16DA3}" presName="connector1" presStyleLbl="sibTrans2D1" presStyleIdx="0" presStyleCnt="3"/>
      <dgm:spPr/>
      <dgm:t>
        <a:bodyPr/>
        <a:lstStyle/>
        <a:p>
          <a:endParaRPr lang="zh-HK" altLang="en-US"/>
        </a:p>
      </dgm:t>
    </dgm:pt>
    <dgm:pt modelId="{6AA304E9-B31A-4737-9BBA-28D30B98C1D9}" type="pres">
      <dgm:prSet presAssocID="{C47C430E-5EF7-4F57-B402-CCF56275BF50}" presName="connector2" presStyleLbl="sibTrans2D1" presStyleIdx="1" presStyleCnt="3" custLinFactNeighborX="-6351" custLinFactNeighborY="-3387"/>
      <dgm:spPr/>
      <dgm:t>
        <a:bodyPr/>
        <a:lstStyle/>
        <a:p>
          <a:endParaRPr lang="zh-HK" altLang="en-US"/>
        </a:p>
      </dgm:t>
    </dgm:pt>
    <dgm:pt modelId="{AED9ABD1-63AA-40C4-9CDC-EFE224E48F35}" type="pres">
      <dgm:prSet presAssocID="{8FBBDEBE-AD75-4263-9D73-FA7E3DE8CB96}" presName="connector3" presStyleLbl="sibTrans2D1" presStyleIdx="2" presStyleCnt="3"/>
      <dgm:spPr/>
      <dgm:t>
        <a:bodyPr/>
        <a:lstStyle/>
        <a:p>
          <a:endParaRPr lang="zh-HK" altLang="en-US"/>
        </a:p>
      </dgm:t>
    </dgm:pt>
  </dgm:ptLst>
  <dgm:cxnLst>
    <dgm:cxn modelId="{9BE23483-581F-4565-840E-E2A6F3669DED}" type="presOf" srcId="{27EE7512-A9D4-4A73-860E-5980B772E93B}" destId="{2160B145-6221-400C-A29D-ECF0F3ED932F}" srcOrd="1" destOrd="0" presId="urn:microsoft.com/office/officeart/2005/8/layout/gear1"/>
    <dgm:cxn modelId="{ECAB943B-1A45-4239-9353-E4AB6BDE2DAE}" type="presOf" srcId="{27EE7512-A9D4-4A73-860E-5980B772E93B}" destId="{E49B6125-F13E-412E-9BCB-C3011434204D}" srcOrd="2" destOrd="0" presId="urn:microsoft.com/office/officeart/2005/8/layout/gear1"/>
    <dgm:cxn modelId="{743E53A5-FA4F-4F5A-A594-C1E7482FDC50}" type="presOf" srcId="{C47C430E-5EF7-4F57-B402-CCF56275BF50}" destId="{6AA304E9-B31A-4737-9BBA-28D30B98C1D9}" srcOrd="0" destOrd="0" presId="urn:microsoft.com/office/officeart/2005/8/layout/gear1"/>
    <dgm:cxn modelId="{E95628B8-EDDF-42E9-9DA0-5F07D6EC3B36}" type="presOf" srcId="{7A7C5EC3-207A-4CE0-87D4-5173F51B351A}" destId="{E4794AFA-4B86-4B69-84F3-30EFD4BF07A3}" srcOrd="3" destOrd="0" presId="urn:microsoft.com/office/officeart/2005/8/layout/gear1"/>
    <dgm:cxn modelId="{A237679E-00E9-4972-85E0-5D16FAFD74FF}" type="presOf" srcId="{8FBBDEBE-AD75-4263-9D73-FA7E3DE8CB96}" destId="{AED9ABD1-63AA-40C4-9CDC-EFE224E48F35}" srcOrd="0" destOrd="0" presId="urn:microsoft.com/office/officeart/2005/8/layout/gear1"/>
    <dgm:cxn modelId="{4D598DE8-02FF-4E8C-9CEF-6F36800133CB}" type="presOf" srcId="{7A7C5EC3-207A-4CE0-87D4-5173F51B351A}" destId="{08BABF9D-8A1E-4167-A025-429F17188618}" srcOrd="0" destOrd="0" presId="urn:microsoft.com/office/officeart/2005/8/layout/gear1"/>
    <dgm:cxn modelId="{86182E5A-9CA9-4995-ACB1-C67CD13DF10F}" type="presOf" srcId="{8AAD209A-85F8-4965-80C0-CE3892A16DA3}" destId="{647A2C2E-C70A-4B89-B536-AD8E31B2A67A}" srcOrd="0" destOrd="0" presId="urn:microsoft.com/office/officeart/2005/8/layout/gear1"/>
    <dgm:cxn modelId="{30F45015-B65B-4297-9B22-B59D70AEA2E1}" srcId="{311EAB7D-B493-45C2-8843-9249B6ECF0EC}" destId="{7A7C5EC3-207A-4CE0-87D4-5173F51B351A}" srcOrd="2" destOrd="0" parTransId="{7D74C3B8-C1EE-4E18-98B1-BF8829351805}" sibTransId="{8FBBDEBE-AD75-4263-9D73-FA7E3DE8CB96}"/>
    <dgm:cxn modelId="{CC251DCB-FF36-41E0-9AB6-291F2AF2A9C0}" srcId="{311EAB7D-B493-45C2-8843-9249B6ECF0EC}" destId="{27EE7512-A9D4-4A73-860E-5980B772E93B}" srcOrd="1" destOrd="0" parTransId="{394A9325-DCCA-4BAA-9A3A-1E428A9C8706}" sibTransId="{C47C430E-5EF7-4F57-B402-CCF56275BF50}"/>
    <dgm:cxn modelId="{DE528300-002B-4B48-B134-469BC846A7E8}" type="presOf" srcId="{27EE7512-A9D4-4A73-860E-5980B772E93B}" destId="{2B521C00-DAD2-485B-A517-4E97EFDBF14B}" srcOrd="0" destOrd="0" presId="urn:microsoft.com/office/officeart/2005/8/layout/gear1"/>
    <dgm:cxn modelId="{55A04426-D8ED-4519-9F59-DAA56BEEFA37}" type="presOf" srcId="{7A7C5EC3-207A-4CE0-87D4-5173F51B351A}" destId="{64F5E1E0-223D-48B6-822B-D82ED6B4FF89}" srcOrd="1" destOrd="0" presId="urn:microsoft.com/office/officeart/2005/8/layout/gear1"/>
    <dgm:cxn modelId="{8CFD0D2B-226A-47AC-88D3-88F5B9624E27}" type="presOf" srcId="{311EAB7D-B493-45C2-8843-9249B6ECF0EC}" destId="{220D6BDE-3C8C-417F-BFD1-E439F4EA342F}" srcOrd="0" destOrd="0" presId="urn:microsoft.com/office/officeart/2005/8/layout/gear1"/>
    <dgm:cxn modelId="{458636DA-E1F2-4651-AAD0-D9AE5F55F4D3}" srcId="{311EAB7D-B493-45C2-8843-9249B6ECF0EC}" destId="{5A386FFB-D706-4E7A-8739-1753AA22521B}" srcOrd="0" destOrd="0" parTransId="{4897FA5D-AB6F-4B19-9138-DF67708ACF06}" sibTransId="{8AAD209A-85F8-4965-80C0-CE3892A16DA3}"/>
    <dgm:cxn modelId="{A2954320-6668-4DA7-991B-0BAAB4A6BEF1}" type="presOf" srcId="{7A7C5EC3-207A-4CE0-87D4-5173F51B351A}" destId="{66789164-8A84-42BF-AEED-531E37DC92DE}" srcOrd="2" destOrd="0" presId="urn:microsoft.com/office/officeart/2005/8/layout/gear1"/>
    <dgm:cxn modelId="{B36B7C80-AFA1-49BA-8101-3F4924031891}" type="presOf" srcId="{5A386FFB-D706-4E7A-8739-1753AA22521B}" destId="{9DEF0733-D81E-4910-B370-9FFE33C61F06}" srcOrd="1" destOrd="0" presId="urn:microsoft.com/office/officeart/2005/8/layout/gear1"/>
    <dgm:cxn modelId="{00F051FD-CE5F-4D43-92EF-637555C11E4F}" type="presOf" srcId="{5A386FFB-D706-4E7A-8739-1753AA22521B}" destId="{E6640A6E-9244-4025-B37E-81313513F544}" srcOrd="2" destOrd="0" presId="urn:microsoft.com/office/officeart/2005/8/layout/gear1"/>
    <dgm:cxn modelId="{C203429F-BC2F-47D5-B5B5-3992F50334FC}" type="presOf" srcId="{5A386FFB-D706-4E7A-8739-1753AA22521B}" destId="{98AB6749-89B7-4A6E-AE5A-DBD3D89F8645}" srcOrd="0" destOrd="0" presId="urn:microsoft.com/office/officeart/2005/8/layout/gear1"/>
    <dgm:cxn modelId="{F6D5CB2A-2630-49AC-9BAF-71EB0C4B2A97}" type="presParOf" srcId="{220D6BDE-3C8C-417F-BFD1-E439F4EA342F}" destId="{98AB6749-89B7-4A6E-AE5A-DBD3D89F8645}" srcOrd="0" destOrd="0" presId="urn:microsoft.com/office/officeart/2005/8/layout/gear1"/>
    <dgm:cxn modelId="{4B90C586-8D51-4F6A-878C-14B49CA6C4CF}" type="presParOf" srcId="{220D6BDE-3C8C-417F-BFD1-E439F4EA342F}" destId="{9DEF0733-D81E-4910-B370-9FFE33C61F06}" srcOrd="1" destOrd="0" presId="urn:microsoft.com/office/officeart/2005/8/layout/gear1"/>
    <dgm:cxn modelId="{3D3BCA2F-1BF9-4236-86A6-A398BEBFD58F}" type="presParOf" srcId="{220D6BDE-3C8C-417F-BFD1-E439F4EA342F}" destId="{E6640A6E-9244-4025-B37E-81313513F544}" srcOrd="2" destOrd="0" presId="urn:microsoft.com/office/officeart/2005/8/layout/gear1"/>
    <dgm:cxn modelId="{8BF4089F-5654-457D-9150-EEE0A595C478}" type="presParOf" srcId="{220D6BDE-3C8C-417F-BFD1-E439F4EA342F}" destId="{2B521C00-DAD2-485B-A517-4E97EFDBF14B}" srcOrd="3" destOrd="0" presId="urn:microsoft.com/office/officeart/2005/8/layout/gear1"/>
    <dgm:cxn modelId="{77084B90-DA3A-4B7E-900F-5184A11463F4}" type="presParOf" srcId="{220D6BDE-3C8C-417F-BFD1-E439F4EA342F}" destId="{2160B145-6221-400C-A29D-ECF0F3ED932F}" srcOrd="4" destOrd="0" presId="urn:microsoft.com/office/officeart/2005/8/layout/gear1"/>
    <dgm:cxn modelId="{6F03D4D2-FC56-4F2C-A449-021CFD9CEA34}" type="presParOf" srcId="{220D6BDE-3C8C-417F-BFD1-E439F4EA342F}" destId="{E49B6125-F13E-412E-9BCB-C3011434204D}" srcOrd="5" destOrd="0" presId="urn:microsoft.com/office/officeart/2005/8/layout/gear1"/>
    <dgm:cxn modelId="{D731DCE1-1A9D-4315-9CA4-AAB3925093C8}" type="presParOf" srcId="{220D6BDE-3C8C-417F-BFD1-E439F4EA342F}" destId="{08BABF9D-8A1E-4167-A025-429F17188618}" srcOrd="6" destOrd="0" presId="urn:microsoft.com/office/officeart/2005/8/layout/gear1"/>
    <dgm:cxn modelId="{93706138-2EF5-475E-B371-4B987902E05E}" type="presParOf" srcId="{220D6BDE-3C8C-417F-BFD1-E439F4EA342F}" destId="{64F5E1E0-223D-48B6-822B-D82ED6B4FF89}" srcOrd="7" destOrd="0" presId="urn:microsoft.com/office/officeart/2005/8/layout/gear1"/>
    <dgm:cxn modelId="{7D881514-66C6-4D8C-AB02-7A6E6FDE40E6}" type="presParOf" srcId="{220D6BDE-3C8C-417F-BFD1-E439F4EA342F}" destId="{66789164-8A84-42BF-AEED-531E37DC92DE}" srcOrd="8" destOrd="0" presId="urn:microsoft.com/office/officeart/2005/8/layout/gear1"/>
    <dgm:cxn modelId="{995268E3-4D48-44B9-90D1-0E774CAD2D2B}" type="presParOf" srcId="{220D6BDE-3C8C-417F-BFD1-E439F4EA342F}" destId="{E4794AFA-4B86-4B69-84F3-30EFD4BF07A3}" srcOrd="9" destOrd="0" presId="urn:microsoft.com/office/officeart/2005/8/layout/gear1"/>
    <dgm:cxn modelId="{3AE45E37-90B5-4223-AEDA-4B265339F43A}" type="presParOf" srcId="{220D6BDE-3C8C-417F-BFD1-E439F4EA342F}" destId="{647A2C2E-C70A-4B89-B536-AD8E31B2A67A}" srcOrd="10" destOrd="0" presId="urn:microsoft.com/office/officeart/2005/8/layout/gear1"/>
    <dgm:cxn modelId="{386AF82D-2003-42FD-A0EA-23F419AD4468}" type="presParOf" srcId="{220D6BDE-3C8C-417F-BFD1-E439F4EA342F}" destId="{6AA304E9-B31A-4737-9BBA-28D30B98C1D9}" srcOrd="11" destOrd="0" presId="urn:microsoft.com/office/officeart/2005/8/layout/gear1"/>
    <dgm:cxn modelId="{930FC141-1C25-4522-8D04-E53E5461A06D}" type="presParOf" srcId="{220D6BDE-3C8C-417F-BFD1-E439F4EA342F}" destId="{AED9ABD1-63AA-40C4-9CDC-EFE224E48F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1EAB7D-B493-45C2-8843-9249B6ECF0EC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5A386FFB-D706-4E7A-8739-1753AA22521B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dirty="0" smtClean="0"/>
            <a:t>課程議題</a:t>
          </a:r>
        </a:p>
        <a:p>
          <a:endParaRPr lang="zh-HK" altLang="en-US" sz="2100" dirty="0"/>
        </a:p>
      </dgm:t>
    </dgm:pt>
    <dgm:pt modelId="{4897FA5D-AB6F-4B19-9138-DF67708ACF06}" type="parTrans" cxnId="{458636DA-E1F2-4651-AAD0-D9AE5F55F4D3}">
      <dgm:prSet/>
      <dgm:spPr/>
      <dgm:t>
        <a:bodyPr/>
        <a:lstStyle/>
        <a:p>
          <a:endParaRPr lang="zh-HK" altLang="en-US"/>
        </a:p>
      </dgm:t>
    </dgm:pt>
    <dgm:pt modelId="{8AAD209A-85F8-4965-80C0-CE3892A16DA3}" type="sibTrans" cxnId="{458636DA-E1F2-4651-AAD0-D9AE5F55F4D3}">
      <dgm:prSet/>
      <dgm:spPr/>
      <dgm:t>
        <a:bodyPr/>
        <a:lstStyle/>
        <a:p>
          <a:endParaRPr lang="zh-HK" altLang="en-US"/>
        </a:p>
      </dgm:t>
    </dgm:pt>
    <dgm:pt modelId="{7A7C5EC3-207A-4CE0-87D4-5173F51B351A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dirty="0" smtClean="0"/>
            <a:t>學生為本議題</a:t>
          </a:r>
        </a:p>
      </dgm:t>
    </dgm:pt>
    <dgm:pt modelId="{7D74C3B8-C1EE-4E18-98B1-BF8829351805}" type="parTrans" cxnId="{30F45015-B65B-4297-9B22-B59D70AEA2E1}">
      <dgm:prSet/>
      <dgm:spPr/>
      <dgm:t>
        <a:bodyPr/>
        <a:lstStyle/>
        <a:p>
          <a:endParaRPr lang="zh-HK" altLang="en-US"/>
        </a:p>
      </dgm:t>
    </dgm:pt>
    <dgm:pt modelId="{8FBBDEBE-AD75-4263-9D73-FA7E3DE8CB96}" type="sibTrans" cxnId="{30F45015-B65B-4297-9B22-B59D70AEA2E1}">
      <dgm:prSet/>
      <dgm:spPr/>
      <dgm:t>
        <a:bodyPr/>
        <a:lstStyle/>
        <a:p>
          <a:endParaRPr lang="zh-HK" altLang="en-US"/>
        </a:p>
      </dgm:t>
    </dgm:pt>
    <dgm:pt modelId="{220D6BDE-3C8C-417F-BFD1-E439F4EA342F}" type="pres">
      <dgm:prSet presAssocID="{311EAB7D-B493-45C2-8843-9249B6ECF0E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8AB6749-89B7-4A6E-AE5A-DBD3D89F8645}" type="pres">
      <dgm:prSet presAssocID="{5A386FFB-D706-4E7A-8739-1753AA22521B}" presName="gear1" presStyleLbl="node1" presStyleIdx="0" presStyleCnt="2" custScaleX="93292" custScaleY="88739" custLinFactNeighborX="5246" custLinFactNeighborY="860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DEF0733-D81E-4910-B370-9FFE33C61F06}" type="pres">
      <dgm:prSet presAssocID="{5A386FFB-D706-4E7A-8739-1753AA22521B}" presName="gear1srcNode" presStyleLbl="node1" presStyleIdx="0" presStyleCnt="2"/>
      <dgm:spPr/>
      <dgm:t>
        <a:bodyPr/>
        <a:lstStyle/>
        <a:p>
          <a:endParaRPr lang="zh-HK" altLang="en-US"/>
        </a:p>
      </dgm:t>
    </dgm:pt>
    <dgm:pt modelId="{E6640A6E-9244-4025-B37E-81313513F544}" type="pres">
      <dgm:prSet presAssocID="{5A386FFB-D706-4E7A-8739-1753AA22521B}" presName="gear1dstNode" presStyleLbl="node1" presStyleIdx="0" presStyleCnt="2"/>
      <dgm:spPr/>
      <dgm:t>
        <a:bodyPr/>
        <a:lstStyle/>
        <a:p>
          <a:endParaRPr lang="zh-HK" altLang="en-US"/>
        </a:p>
      </dgm:t>
    </dgm:pt>
    <dgm:pt modelId="{799C48F6-6226-46CE-AC4E-B1BD0E019218}" type="pres">
      <dgm:prSet presAssocID="{7A7C5EC3-207A-4CE0-87D4-5173F51B351A}" presName="gear2" presStyleLbl="node1" presStyleIdx="1" presStyleCnt="2" custScaleX="138224" custScaleY="139433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1791CC0-3F06-4243-BB0D-4CC020ECCD18}" type="pres">
      <dgm:prSet presAssocID="{7A7C5EC3-207A-4CE0-87D4-5173F51B351A}" presName="gear2srcNode" presStyleLbl="node1" presStyleIdx="1" presStyleCnt="2"/>
      <dgm:spPr/>
      <dgm:t>
        <a:bodyPr/>
        <a:lstStyle/>
        <a:p>
          <a:endParaRPr lang="zh-HK" altLang="en-US"/>
        </a:p>
      </dgm:t>
    </dgm:pt>
    <dgm:pt modelId="{58A1FFFA-2A1D-457A-A31F-4261EEB2225D}" type="pres">
      <dgm:prSet presAssocID="{7A7C5EC3-207A-4CE0-87D4-5173F51B351A}" presName="gear2dstNode" presStyleLbl="node1" presStyleIdx="1" presStyleCnt="2"/>
      <dgm:spPr/>
      <dgm:t>
        <a:bodyPr/>
        <a:lstStyle/>
        <a:p>
          <a:endParaRPr lang="zh-HK" altLang="en-US"/>
        </a:p>
      </dgm:t>
    </dgm:pt>
    <dgm:pt modelId="{647A2C2E-C70A-4B89-B536-AD8E31B2A67A}" type="pres">
      <dgm:prSet presAssocID="{8AAD209A-85F8-4965-80C0-CE3892A16DA3}" presName="connector1" presStyleLbl="sibTrans2D1" presStyleIdx="0" presStyleCnt="2" custLinFactNeighborX="2130" custLinFactNeighborY="8643"/>
      <dgm:spPr/>
      <dgm:t>
        <a:bodyPr/>
        <a:lstStyle/>
        <a:p>
          <a:endParaRPr lang="zh-HK" altLang="en-US"/>
        </a:p>
      </dgm:t>
    </dgm:pt>
    <dgm:pt modelId="{8952855A-F1E7-4C36-9E62-6978CE9FD793}" type="pres">
      <dgm:prSet presAssocID="{8FBBDEBE-AD75-4263-9D73-FA7E3DE8CB96}" presName="connector2" presStyleLbl="sibTrans2D1" presStyleIdx="1" presStyleCnt="2" custLinFactNeighborX="-21509" custLinFactNeighborY="-3018"/>
      <dgm:spPr/>
      <dgm:t>
        <a:bodyPr/>
        <a:lstStyle/>
        <a:p>
          <a:endParaRPr lang="zh-HK" altLang="en-US"/>
        </a:p>
      </dgm:t>
    </dgm:pt>
  </dgm:ptLst>
  <dgm:cxnLst>
    <dgm:cxn modelId="{89560DA4-79BE-430C-893E-C4B563CEAB4A}" type="presOf" srcId="{7A7C5EC3-207A-4CE0-87D4-5173F51B351A}" destId="{58A1FFFA-2A1D-457A-A31F-4261EEB2225D}" srcOrd="2" destOrd="0" presId="urn:microsoft.com/office/officeart/2005/8/layout/gear1"/>
    <dgm:cxn modelId="{8E341E2B-8E74-4C05-8449-B22AAF1945F2}" type="presOf" srcId="{5A386FFB-D706-4E7A-8739-1753AA22521B}" destId="{98AB6749-89B7-4A6E-AE5A-DBD3D89F8645}" srcOrd="0" destOrd="0" presId="urn:microsoft.com/office/officeart/2005/8/layout/gear1"/>
    <dgm:cxn modelId="{1043AAFD-980D-472E-A031-7BC872E32A68}" type="presOf" srcId="{5A386FFB-D706-4E7A-8739-1753AA22521B}" destId="{9DEF0733-D81E-4910-B370-9FFE33C61F06}" srcOrd="1" destOrd="0" presId="urn:microsoft.com/office/officeart/2005/8/layout/gear1"/>
    <dgm:cxn modelId="{40183170-90DD-4A74-820A-EA1D67EEF260}" type="presOf" srcId="{5A386FFB-D706-4E7A-8739-1753AA22521B}" destId="{E6640A6E-9244-4025-B37E-81313513F544}" srcOrd="2" destOrd="0" presId="urn:microsoft.com/office/officeart/2005/8/layout/gear1"/>
    <dgm:cxn modelId="{0D14FDE0-2CCA-48A8-B8F9-8392ACB1271D}" type="presOf" srcId="{311EAB7D-B493-45C2-8843-9249B6ECF0EC}" destId="{220D6BDE-3C8C-417F-BFD1-E439F4EA342F}" srcOrd="0" destOrd="0" presId="urn:microsoft.com/office/officeart/2005/8/layout/gear1"/>
    <dgm:cxn modelId="{458636DA-E1F2-4651-AAD0-D9AE5F55F4D3}" srcId="{311EAB7D-B493-45C2-8843-9249B6ECF0EC}" destId="{5A386FFB-D706-4E7A-8739-1753AA22521B}" srcOrd="0" destOrd="0" parTransId="{4897FA5D-AB6F-4B19-9138-DF67708ACF06}" sibTransId="{8AAD209A-85F8-4965-80C0-CE3892A16DA3}"/>
    <dgm:cxn modelId="{7574052C-BF5A-4C27-BDD2-239C5E4D504B}" type="presOf" srcId="{7A7C5EC3-207A-4CE0-87D4-5173F51B351A}" destId="{C1791CC0-3F06-4243-BB0D-4CC020ECCD18}" srcOrd="1" destOrd="0" presId="urn:microsoft.com/office/officeart/2005/8/layout/gear1"/>
    <dgm:cxn modelId="{30F45015-B65B-4297-9B22-B59D70AEA2E1}" srcId="{311EAB7D-B493-45C2-8843-9249B6ECF0EC}" destId="{7A7C5EC3-207A-4CE0-87D4-5173F51B351A}" srcOrd="1" destOrd="0" parTransId="{7D74C3B8-C1EE-4E18-98B1-BF8829351805}" sibTransId="{8FBBDEBE-AD75-4263-9D73-FA7E3DE8CB96}"/>
    <dgm:cxn modelId="{5ABAF7A2-2373-4845-8B34-2FD395561BF7}" type="presOf" srcId="{7A7C5EC3-207A-4CE0-87D4-5173F51B351A}" destId="{799C48F6-6226-46CE-AC4E-B1BD0E019218}" srcOrd="0" destOrd="0" presId="urn:microsoft.com/office/officeart/2005/8/layout/gear1"/>
    <dgm:cxn modelId="{5E58B77D-15DA-4D13-877C-BA481F03A114}" type="presOf" srcId="{8AAD209A-85F8-4965-80C0-CE3892A16DA3}" destId="{647A2C2E-C70A-4B89-B536-AD8E31B2A67A}" srcOrd="0" destOrd="0" presId="urn:microsoft.com/office/officeart/2005/8/layout/gear1"/>
    <dgm:cxn modelId="{41B68C7F-58BC-4FEA-A2B6-1CD56A3F28EA}" type="presOf" srcId="{8FBBDEBE-AD75-4263-9D73-FA7E3DE8CB96}" destId="{8952855A-F1E7-4C36-9E62-6978CE9FD793}" srcOrd="0" destOrd="0" presId="urn:microsoft.com/office/officeart/2005/8/layout/gear1"/>
    <dgm:cxn modelId="{12D2D56F-D12D-4354-87D6-D4F37856BA3D}" type="presParOf" srcId="{220D6BDE-3C8C-417F-BFD1-E439F4EA342F}" destId="{98AB6749-89B7-4A6E-AE5A-DBD3D89F8645}" srcOrd="0" destOrd="0" presId="urn:microsoft.com/office/officeart/2005/8/layout/gear1"/>
    <dgm:cxn modelId="{2A1FC027-D87E-4D51-B99C-F0CE4BBA65D8}" type="presParOf" srcId="{220D6BDE-3C8C-417F-BFD1-E439F4EA342F}" destId="{9DEF0733-D81E-4910-B370-9FFE33C61F06}" srcOrd="1" destOrd="0" presId="urn:microsoft.com/office/officeart/2005/8/layout/gear1"/>
    <dgm:cxn modelId="{E182D114-EC2E-4D70-8C72-90AE8B7831C9}" type="presParOf" srcId="{220D6BDE-3C8C-417F-BFD1-E439F4EA342F}" destId="{E6640A6E-9244-4025-B37E-81313513F544}" srcOrd="2" destOrd="0" presId="urn:microsoft.com/office/officeart/2005/8/layout/gear1"/>
    <dgm:cxn modelId="{FD230AE5-8FAE-4A82-85EB-4F15D1A5D455}" type="presParOf" srcId="{220D6BDE-3C8C-417F-BFD1-E439F4EA342F}" destId="{799C48F6-6226-46CE-AC4E-B1BD0E019218}" srcOrd="3" destOrd="0" presId="urn:microsoft.com/office/officeart/2005/8/layout/gear1"/>
    <dgm:cxn modelId="{FB4BB239-AF31-4B15-ACA5-0F1379380060}" type="presParOf" srcId="{220D6BDE-3C8C-417F-BFD1-E439F4EA342F}" destId="{C1791CC0-3F06-4243-BB0D-4CC020ECCD18}" srcOrd="4" destOrd="0" presId="urn:microsoft.com/office/officeart/2005/8/layout/gear1"/>
    <dgm:cxn modelId="{BC2560F0-C22F-4D87-99AA-B97E751F00C7}" type="presParOf" srcId="{220D6BDE-3C8C-417F-BFD1-E439F4EA342F}" destId="{58A1FFFA-2A1D-457A-A31F-4261EEB2225D}" srcOrd="5" destOrd="0" presId="urn:microsoft.com/office/officeart/2005/8/layout/gear1"/>
    <dgm:cxn modelId="{C2D9D994-FCE4-4037-85FF-D5DAB4356783}" type="presParOf" srcId="{220D6BDE-3C8C-417F-BFD1-E439F4EA342F}" destId="{647A2C2E-C70A-4B89-B536-AD8E31B2A67A}" srcOrd="6" destOrd="0" presId="urn:microsoft.com/office/officeart/2005/8/layout/gear1"/>
    <dgm:cxn modelId="{4888F5AE-86F5-444E-911D-A531F12D7B63}" type="presParOf" srcId="{220D6BDE-3C8C-417F-BFD1-E439F4EA342F}" destId="{8952855A-F1E7-4C36-9E62-6978CE9FD793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66830-4C69-4FC0-BB22-FCFF4A6A7BA7}">
      <dsp:nvSpPr>
        <dsp:cNvPr id="0" name=""/>
        <dsp:cNvSpPr/>
      </dsp:nvSpPr>
      <dsp:spPr>
        <a:xfrm>
          <a:off x="0" y="2225710"/>
          <a:ext cx="2070229" cy="1242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600" kern="1200" dirty="0" smtClean="0"/>
            <a:t>體驗式課堂學習</a:t>
          </a:r>
          <a:endParaRPr lang="zh-HK" altLang="en-US" sz="2600" kern="1200" dirty="0"/>
        </a:p>
      </dsp:txBody>
      <dsp:txXfrm>
        <a:off x="0" y="2225710"/>
        <a:ext cx="2070229" cy="1242138"/>
      </dsp:txXfrm>
    </dsp:sp>
    <dsp:sp modelId="{267ED144-A0E9-4B21-A7BD-1363D4896BD0}">
      <dsp:nvSpPr>
        <dsp:cNvPr id="0" name=""/>
        <dsp:cNvSpPr/>
      </dsp:nvSpPr>
      <dsp:spPr>
        <a:xfrm>
          <a:off x="2310956" y="2242020"/>
          <a:ext cx="2070229" cy="1242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600" kern="1200" dirty="0" smtClean="0"/>
            <a:t>小組活動</a:t>
          </a:r>
          <a:endParaRPr lang="zh-HK" altLang="en-US" sz="2600" kern="1200" dirty="0"/>
        </a:p>
      </dsp:txBody>
      <dsp:txXfrm>
        <a:off x="2310956" y="2242020"/>
        <a:ext cx="2070229" cy="1242138"/>
      </dsp:txXfrm>
    </dsp:sp>
    <dsp:sp modelId="{FC4BC13A-7024-4162-B6FF-4CAEC0E1536D}">
      <dsp:nvSpPr>
        <dsp:cNvPr id="0" name=""/>
        <dsp:cNvSpPr/>
      </dsp:nvSpPr>
      <dsp:spPr>
        <a:xfrm>
          <a:off x="4554506" y="2225052"/>
          <a:ext cx="2070229" cy="1242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600" kern="1200" dirty="0" smtClean="0"/>
            <a:t>個人反思</a:t>
          </a:r>
          <a:endParaRPr lang="zh-HK" altLang="en-US" sz="2600" kern="1200" dirty="0"/>
        </a:p>
      </dsp:txBody>
      <dsp:txXfrm>
        <a:off x="4554506" y="2225052"/>
        <a:ext cx="2070229" cy="1242138"/>
      </dsp:txXfrm>
    </dsp:sp>
    <dsp:sp modelId="{1F2AB816-0F40-4FB5-9292-5683E6322C77}">
      <dsp:nvSpPr>
        <dsp:cNvPr id="0" name=""/>
        <dsp:cNvSpPr/>
      </dsp:nvSpPr>
      <dsp:spPr>
        <a:xfrm>
          <a:off x="720088" y="576060"/>
          <a:ext cx="2070229" cy="1242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600" kern="1200" dirty="0" smtClean="0"/>
            <a:t>認知層面</a:t>
          </a:r>
          <a:endParaRPr lang="zh-HK" altLang="en-US" sz="2600" kern="1200" dirty="0"/>
        </a:p>
      </dsp:txBody>
      <dsp:txXfrm>
        <a:off x="720088" y="576060"/>
        <a:ext cx="2070229" cy="1242138"/>
      </dsp:txXfrm>
    </dsp:sp>
    <dsp:sp modelId="{99FC4DF7-D89E-4105-B190-538F7D45B492}">
      <dsp:nvSpPr>
        <dsp:cNvPr id="0" name=""/>
        <dsp:cNvSpPr/>
      </dsp:nvSpPr>
      <dsp:spPr>
        <a:xfrm>
          <a:off x="3672401" y="576060"/>
          <a:ext cx="2070229" cy="1242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600" kern="1200" dirty="0" smtClean="0"/>
            <a:t>情意層面</a:t>
          </a:r>
          <a:endParaRPr lang="zh-HK" altLang="en-US" sz="2600" kern="1200" dirty="0"/>
        </a:p>
      </dsp:txBody>
      <dsp:txXfrm>
        <a:off x="3672401" y="576060"/>
        <a:ext cx="2070229" cy="1242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B6749-89B7-4A6E-AE5A-DBD3D89F8645}">
      <dsp:nvSpPr>
        <dsp:cNvPr id="0" name=""/>
        <dsp:cNvSpPr/>
      </dsp:nvSpPr>
      <dsp:spPr>
        <a:xfrm>
          <a:off x="4032437" y="2917830"/>
          <a:ext cx="2641026" cy="269276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kern="1200" dirty="0" smtClean="0"/>
            <a:t>課程議題</a:t>
          </a:r>
          <a:endParaRPr lang="zh-HK" altLang="en-US" sz="3200" kern="1200" dirty="0" smtClean="0"/>
        </a:p>
        <a:p>
          <a:pPr lvl="0" algn="ctr">
            <a:spcBef>
              <a:spcPct val="0"/>
            </a:spcBef>
          </a:pPr>
          <a:endParaRPr lang="zh-HK" altLang="en-US" sz="2100" kern="1200" dirty="0"/>
        </a:p>
      </dsp:txBody>
      <dsp:txXfrm>
        <a:off x="4563401" y="3545160"/>
        <a:ext cx="1579098" cy="1390785"/>
      </dsp:txXfrm>
    </dsp:sp>
    <dsp:sp modelId="{2B521C00-DAD2-485B-A517-4E97EFDBF14B}">
      <dsp:nvSpPr>
        <dsp:cNvPr id="0" name=""/>
        <dsp:cNvSpPr/>
      </dsp:nvSpPr>
      <dsp:spPr>
        <a:xfrm>
          <a:off x="2160250" y="2160249"/>
          <a:ext cx="2206892" cy="220689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kern="1200" dirty="0" smtClean="0"/>
            <a:t>老師導引 </a:t>
          </a:r>
          <a:endParaRPr lang="zh-HK" altLang="en-US" sz="3200" kern="1200" dirty="0" smtClean="0"/>
        </a:p>
        <a:p>
          <a:pPr lvl="0" algn="ctr">
            <a:spcBef>
              <a:spcPct val="0"/>
            </a:spcBef>
          </a:pPr>
          <a:endParaRPr lang="zh-HK" altLang="en-US" sz="2100" kern="1200" dirty="0"/>
        </a:p>
      </dsp:txBody>
      <dsp:txXfrm>
        <a:off x="2715842" y="2719199"/>
        <a:ext cx="1095708" cy="1088992"/>
      </dsp:txXfrm>
    </dsp:sp>
    <dsp:sp modelId="{08BABF9D-8A1E-4167-A025-429F17188618}">
      <dsp:nvSpPr>
        <dsp:cNvPr id="0" name=""/>
        <dsp:cNvSpPr/>
      </dsp:nvSpPr>
      <dsp:spPr>
        <a:xfrm rot="20700000">
          <a:off x="3377582" y="218716"/>
          <a:ext cx="2772198" cy="273927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kern="1200" dirty="0" smtClean="0"/>
            <a:t>學生為</a:t>
          </a:r>
          <a:r>
            <a:rPr lang="zh-HK" altLang="en-US" sz="3200" kern="1200" dirty="0" smtClean="0"/>
            <a:t>本議題</a:t>
          </a:r>
          <a:endParaRPr lang="zh-HK" altLang="en-US" sz="3200" kern="1200" dirty="0" smtClean="0"/>
        </a:p>
      </dsp:txBody>
      <dsp:txXfrm rot="-20700000">
        <a:off x="3987559" y="817567"/>
        <a:ext cx="1552244" cy="1541575"/>
      </dsp:txXfrm>
    </dsp:sp>
    <dsp:sp modelId="{647A2C2E-C70A-4B89-B536-AD8E31B2A67A}">
      <dsp:nvSpPr>
        <dsp:cNvPr id="0" name=""/>
        <dsp:cNvSpPr/>
      </dsp:nvSpPr>
      <dsp:spPr>
        <a:xfrm>
          <a:off x="3917256" y="2280614"/>
          <a:ext cx="3884131" cy="3884131"/>
        </a:xfrm>
        <a:prstGeom prst="circularArrow">
          <a:avLst>
            <a:gd name="adj1" fmla="val 4688"/>
            <a:gd name="adj2" fmla="val 299029"/>
            <a:gd name="adj3" fmla="val 2540751"/>
            <a:gd name="adj4" fmla="val 1580929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304E9-B31A-4737-9BBA-28D30B98C1D9}">
      <dsp:nvSpPr>
        <dsp:cNvPr id="0" name=""/>
        <dsp:cNvSpPr/>
      </dsp:nvSpPr>
      <dsp:spPr>
        <a:xfrm>
          <a:off x="1800214" y="1440171"/>
          <a:ext cx="2822064" cy="282206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9ABD1-63AA-40C4-9CDC-EFE224E48F35}">
      <dsp:nvSpPr>
        <dsp:cNvPr id="0" name=""/>
        <dsp:cNvSpPr/>
      </dsp:nvSpPr>
      <dsp:spPr>
        <a:xfrm>
          <a:off x="3106202" y="27899"/>
          <a:ext cx="3042753" cy="304275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B6749-89B7-4A6E-AE5A-DBD3D89F8645}">
      <dsp:nvSpPr>
        <dsp:cNvPr id="0" name=""/>
        <dsp:cNvSpPr/>
      </dsp:nvSpPr>
      <dsp:spPr>
        <a:xfrm>
          <a:off x="4392475" y="2448280"/>
          <a:ext cx="2830924" cy="269276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kern="1200" dirty="0" smtClean="0"/>
            <a:t>課程議題</a:t>
          </a:r>
        </a:p>
        <a:p>
          <a:pPr lvl="0" algn="ctr">
            <a:spcBef>
              <a:spcPct val="0"/>
            </a:spcBef>
          </a:pPr>
          <a:endParaRPr lang="zh-HK" altLang="en-US" sz="2100" kern="1200" dirty="0"/>
        </a:p>
      </dsp:txBody>
      <dsp:txXfrm>
        <a:off x="4951291" y="3079047"/>
        <a:ext cx="1713292" cy="1384137"/>
      </dsp:txXfrm>
    </dsp:sp>
    <dsp:sp modelId="{799C48F6-6226-46CE-AC4E-B1BD0E019218}">
      <dsp:nvSpPr>
        <dsp:cNvPr id="0" name=""/>
        <dsp:cNvSpPr/>
      </dsp:nvSpPr>
      <dsp:spPr>
        <a:xfrm>
          <a:off x="1944214" y="864097"/>
          <a:ext cx="3050455" cy="30771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HK" altLang="en-US" sz="3200" kern="1200" dirty="0" smtClean="0"/>
            <a:t>學生為本議題</a:t>
          </a:r>
        </a:p>
      </dsp:txBody>
      <dsp:txXfrm>
        <a:off x="2712175" y="1640636"/>
        <a:ext cx="1514533" cy="1524058"/>
      </dsp:txXfrm>
    </dsp:sp>
    <dsp:sp modelId="{647A2C2E-C70A-4B89-B536-AD8E31B2A67A}">
      <dsp:nvSpPr>
        <dsp:cNvPr id="0" name=""/>
        <dsp:cNvSpPr/>
      </dsp:nvSpPr>
      <dsp:spPr>
        <a:xfrm>
          <a:off x="4392489" y="1800205"/>
          <a:ext cx="3732407" cy="3732407"/>
        </a:xfrm>
        <a:prstGeom prst="circularArrow">
          <a:avLst>
            <a:gd name="adj1" fmla="val 4878"/>
            <a:gd name="adj2" fmla="val 312630"/>
            <a:gd name="adj3" fmla="val 3230082"/>
            <a:gd name="adj4" fmla="val 15106363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2855A-F1E7-4C36-9E62-6978CE9FD793}">
      <dsp:nvSpPr>
        <dsp:cNvPr id="0" name=""/>
        <dsp:cNvSpPr/>
      </dsp:nvSpPr>
      <dsp:spPr>
        <a:xfrm>
          <a:off x="1368162" y="720069"/>
          <a:ext cx="2822064" cy="282206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5" y="5254285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90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8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6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3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71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5" y="7036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5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71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6"/>
            <a:ext cx="502920" cy="300831"/>
          </a:xfrm>
        </p:spPr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7" y="9381"/>
            <a:ext cx="2672861" cy="190021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3" y="7035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3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7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3" y="7035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7" y="4948409"/>
            <a:ext cx="2672861" cy="190021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3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AFE70E3-31B1-4528-BD2F-9054693FE5B8}" type="datetimeFigureOut">
              <a:rPr lang="zh-HK" altLang="en-US" smtClean="0"/>
              <a:t>31/10/2012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3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5421B01-2210-4302-BC52-A49B8D0958F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3717034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HK" dirty="0"/>
              <a:t>新高中倫理與宗教</a:t>
            </a:r>
            <a:r>
              <a:rPr lang="zh-TW" altLang="zh-HK" dirty="0" smtClean="0"/>
              <a:t>課程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HK" altLang="en-US" dirty="0"/>
              <a:t>課程學與教</a:t>
            </a:r>
            <a:r>
              <a:rPr lang="zh-HK" altLang="en-US" dirty="0" smtClean="0"/>
              <a:t>策略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zh-HK" altLang="en-US" dirty="0"/>
              <a:t>選修</a:t>
            </a:r>
            <a:r>
              <a:rPr lang="zh-HK" altLang="en-US" dirty="0" smtClean="0"/>
              <a:t>部份</a:t>
            </a:r>
            <a:r>
              <a:rPr lang="en-US" altLang="zh-HK" dirty="0" smtClean="0"/>
              <a:t>---</a:t>
            </a:r>
            <a:r>
              <a:rPr lang="zh-HK" altLang="en-US" dirty="0" smtClean="0"/>
              <a:t>佛教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zh-HK" altLang="en-US" dirty="0"/>
              <a:t>佛教在南亞及東亞的發展</a:t>
            </a:r>
            <a:r>
              <a:rPr lang="zh-TW" altLang="zh-HK" dirty="0"/>
              <a:t/>
            </a:r>
            <a:br>
              <a:rPr lang="zh-TW" altLang="zh-HK" dirty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551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8229600" cy="1399032"/>
          </a:xfrm>
        </p:spPr>
        <p:txBody>
          <a:bodyPr/>
          <a:lstStyle/>
          <a:p>
            <a:r>
              <a:rPr lang="zh-HK" altLang="en-US" dirty="0"/>
              <a:t>持續學習經歷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711363"/>
              </p:ext>
            </p:extLst>
          </p:nvPr>
        </p:nvGraphicFramePr>
        <p:xfrm>
          <a:off x="539552" y="1052736"/>
          <a:ext cx="8712968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961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99032"/>
          </a:xfrm>
        </p:spPr>
        <p:txBody>
          <a:bodyPr/>
          <a:lstStyle/>
          <a:p>
            <a:r>
              <a:rPr lang="zh-HK" altLang="en-US" dirty="0"/>
              <a:t>課程目的</a:t>
            </a:r>
            <a:r>
              <a:rPr lang="zh-HK" altLang="en-US" dirty="0" smtClean="0"/>
              <a:t>總結</a:t>
            </a:r>
            <a:endParaRPr lang="zh-HK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463757"/>
              </p:ext>
            </p:extLst>
          </p:nvPr>
        </p:nvGraphicFramePr>
        <p:xfrm>
          <a:off x="179512" y="1196752"/>
          <a:ext cx="8820472" cy="566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491"/>
                <a:gridCol w="6955981"/>
              </a:tblGrid>
              <a:tr h="914140">
                <a:tc>
                  <a:txBody>
                    <a:bodyPr/>
                    <a:lstStyle/>
                    <a:p>
                      <a:r>
                        <a:rPr lang="zh-HK" altLang="en-US" sz="3200" dirty="0" smtClean="0"/>
                        <a:t>課程議題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3200" dirty="0" smtClean="0"/>
                        <a:t>學生為</a:t>
                      </a:r>
                      <a:r>
                        <a:rPr lang="zh-HK" altLang="en-US" sz="3200" dirty="0" smtClean="0"/>
                        <a:t>本議題</a:t>
                      </a:r>
                      <a:endParaRPr lang="zh-HK" altLang="en-US" sz="3200" dirty="0"/>
                    </a:p>
                  </a:txBody>
                  <a:tcPr/>
                </a:tc>
              </a:tr>
              <a:tr h="1742609">
                <a:tc>
                  <a:txBody>
                    <a:bodyPr/>
                    <a:lstStyle/>
                    <a:p>
                      <a:r>
                        <a:rPr lang="zh-HK" altLang="en-US" sz="2800" dirty="0" smtClean="0"/>
                        <a:t>南亞佛教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400" dirty="0" smtClean="0"/>
                        <a:t>為甚麼我會被一些新的事物吸引？</a:t>
                      </a:r>
                      <a:endParaRPr lang="en-US" altLang="zh-HK" sz="2400" dirty="0" smtClean="0"/>
                    </a:p>
                    <a:p>
                      <a:r>
                        <a:rPr lang="zh-HK" altLang="en-US" sz="2400" dirty="0" smtClean="0"/>
                        <a:t>與宗教深度結合的生活對我有甚麼啟發？</a:t>
                      </a:r>
                      <a:endParaRPr lang="en-US" altLang="zh-HK" sz="2400" dirty="0" smtClean="0"/>
                    </a:p>
                    <a:p>
                      <a:r>
                        <a:rPr lang="zh-HK" altLang="en-US" sz="2400" dirty="0" smtClean="0"/>
                        <a:t>堅持傳統的好處和壞處？我應以甚麼觀點去看待傳統宗教？</a:t>
                      </a:r>
                      <a:endParaRPr lang="zh-HK" altLang="en-US" sz="2400" dirty="0"/>
                    </a:p>
                  </a:txBody>
                  <a:tcPr/>
                </a:tc>
              </a:tr>
              <a:tr h="1261890">
                <a:tc>
                  <a:txBody>
                    <a:bodyPr/>
                    <a:lstStyle/>
                    <a:p>
                      <a:r>
                        <a:rPr lang="zh-HK" altLang="en-US" sz="2800" dirty="0" smtClean="0"/>
                        <a:t>韓國佛教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dirty="0" smtClean="0"/>
                        <a:t>堅持傳統戒律好處和壞處？我應以甚麼觀點去看待傳統宗教？</a:t>
                      </a:r>
                    </a:p>
                    <a:p>
                      <a:r>
                        <a:rPr lang="zh-HK" altLang="en-US" sz="2400" dirty="0" smtClean="0"/>
                        <a:t>結合傳統和創新佛教，如何適合在現代生活中的我？</a:t>
                      </a:r>
                      <a:endParaRPr lang="zh-HK" altLang="en-US" sz="2400" dirty="0"/>
                    </a:p>
                  </a:txBody>
                  <a:tcPr/>
                </a:tc>
              </a:tr>
              <a:tr h="1742609">
                <a:tc>
                  <a:txBody>
                    <a:bodyPr/>
                    <a:lstStyle/>
                    <a:p>
                      <a:r>
                        <a:rPr lang="zh-HK" altLang="en-US" sz="2800" dirty="0" smtClean="0"/>
                        <a:t>日本佛教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2400" dirty="0" smtClean="0"/>
                        <a:t>同一佛教，到了不地方，有不同的傳教方式。我應如何接受不同的文化？哪些是我本身的文化根基，不會變？哪些可以變？</a:t>
                      </a:r>
                      <a:endParaRPr lang="en-US" altLang="zh-HK" sz="2400" dirty="0" smtClean="0"/>
                    </a:p>
                    <a:p>
                      <a:r>
                        <a:rPr lang="zh-HK" altLang="en-US" sz="2400" dirty="0" smtClean="0"/>
                        <a:t>建立有意義的人生需要理念，我有甚麼人生理念？</a:t>
                      </a:r>
                      <a:endParaRPr lang="zh-HK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11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9391" y="2473623"/>
            <a:ext cx="8229600" cy="4572000"/>
          </a:xfrm>
        </p:spPr>
        <p:txBody>
          <a:bodyPr>
            <a:normAutofit/>
          </a:bodyPr>
          <a:lstStyle/>
          <a:p>
            <a:r>
              <a:rPr lang="zh-HK" altLang="en-US" dirty="0"/>
              <a:t>每課皆有一個議題有關的活動，引導學生建立自主持續學習</a:t>
            </a:r>
            <a:r>
              <a:rPr lang="zh-HK" altLang="en-US" dirty="0" smtClean="0"/>
              <a:t>的鷹架</a:t>
            </a:r>
            <a:r>
              <a:rPr lang="en-US" altLang="zh-HK" dirty="0" smtClean="0"/>
              <a:t>(learning Scaffolding)</a:t>
            </a:r>
          </a:p>
          <a:p>
            <a:r>
              <a:rPr lang="zh-TW" altLang="en-US" dirty="0"/>
              <a:t>或：</a:t>
            </a:r>
            <a:r>
              <a:rPr lang="zh-TW" altLang="zh-HK" dirty="0" smtClean="0"/>
              <a:t>思考架構</a:t>
            </a:r>
            <a:r>
              <a:rPr lang="en-US" altLang="zh-TW" dirty="0"/>
              <a:t>〔frame of references〕</a:t>
            </a:r>
            <a:endParaRPr lang="en-US" altLang="zh-HK" dirty="0" smtClean="0"/>
          </a:p>
          <a:p>
            <a:r>
              <a:rPr lang="zh-HK" altLang="en-US" dirty="0" smtClean="0"/>
              <a:t>知性</a:t>
            </a:r>
            <a:r>
              <a:rPr lang="zh-HK" altLang="en-US" dirty="0"/>
              <a:t>上的趣味</a:t>
            </a:r>
            <a:endParaRPr lang="en-US" altLang="zh-HK" dirty="0" smtClean="0"/>
          </a:p>
          <a:p>
            <a:r>
              <a:rPr lang="zh-HK" altLang="en-US" dirty="0"/>
              <a:t>情感上的</a:t>
            </a:r>
            <a:r>
              <a:rPr lang="zh-HK" altLang="en-US" dirty="0" smtClean="0"/>
              <a:t>觸動</a:t>
            </a:r>
            <a:endParaRPr lang="en-US" altLang="zh-HK" dirty="0" smtClean="0"/>
          </a:p>
          <a:p>
            <a:r>
              <a:rPr lang="zh-HK" altLang="en-US" dirty="0"/>
              <a:t>建立學生的正見：人人皆可成就</a:t>
            </a:r>
          </a:p>
          <a:p>
            <a:r>
              <a:rPr lang="zh-HK" altLang="en-US" dirty="0" smtClean="0"/>
              <a:t>老師</a:t>
            </a:r>
            <a:r>
              <a:rPr lang="zh-HK" altLang="en-US" dirty="0"/>
              <a:t>個人的</a:t>
            </a:r>
            <a:r>
              <a:rPr lang="zh-HK" altLang="en-US" dirty="0" smtClean="0"/>
              <a:t>經驗</a:t>
            </a:r>
            <a:endParaRPr lang="en-US" altLang="zh-HK" dirty="0" smtClean="0"/>
          </a:p>
        </p:txBody>
      </p:sp>
      <p:grpSp>
        <p:nvGrpSpPr>
          <p:cNvPr id="6" name="群組 5"/>
          <p:cNvGrpSpPr/>
          <p:nvPr/>
        </p:nvGrpSpPr>
        <p:grpSpPr>
          <a:xfrm>
            <a:off x="244065" y="260650"/>
            <a:ext cx="2206892" cy="2206892"/>
            <a:chOff x="2160250" y="2160249"/>
            <a:chExt cx="2206892" cy="2206892"/>
          </a:xfrm>
        </p:grpSpPr>
        <p:sp>
          <p:nvSpPr>
            <p:cNvPr id="7" name="圖案 6"/>
            <p:cNvSpPr/>
            <p:nvPr/>
          </p:nvSpPr>
          <p:spPr>
            <a:xfrm>
              <a:off x="2160250" y="2160249"/>
              <a:ext cx="2206892" cy="2206892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圖案 4"/>
            <p:cNvSpPr/>
            <p:nvPr/>
          </p:nvSpPr>
          <p:spPr>
            <a:xfrm>
              <a:off x="2715842" y="2719199"/>
              <a:ext cx="1095708" cy="1088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zh-HK" altLang="en-US" sz="3200" dirty="0"/>
                <a:t>老師</a:t>
              </a:r>
              <a:r>
                <a:rPr lang="zh-HK" altLang="en-US" sz="3200" kern="1200" dirty="0" smtClean="0"/>
                <a:t>導引 </a:t>
              </a:r>
            </a:p>
            <a:p>
              <a:pPr lvl="0" algn="ctr">
                <a:spcBef>
                  <a:spcPct val="0"/>
                </a:spcBef>
              </a:pPr>
              <a:endParaRPr lang="zh-HK" altLang="en-US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7112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南亞各課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ea"/>
              <a:buAutoNum type="ea1ChtPeriod"/>
            </a:pPr>
            <a:r>
              <a:rPr lang="en-US" altLang="zh-HK" sz="3200" kern="100" dirty="0" smtClean="0"/>
              <a:t>iPhone</a:t>
            </a:r>
            <a:r>
              <a:rPr lang="zh-HK" altLang="en-US" sz="3200" kern="100" dirty="0"/>
              <a:t>受歡迎的原因</a:t>
            </a:r>
            <a:r>
              <a:rPr lang="zh-HK" altLang="en-US" sz="3200" kern="100" dirty="0" smtClean="0"/>
              <a:t>？</a:t>
            </a:r>
            <a:r>
              <a:rPr lang="zh-TW" altLang="zh-HK" sz="3200" kern="100" dirty="0" smtClean="0"/>
              <a:t>佛教</a:t>
            </a:r>
            <a:r>
              <a:rPr lang="zh-TW" altLang="zh-HK" sz="3200" kern="100" dirty="0"/>
              <a:t>在南亞受歡迎的最大原因是</a:t>
            </a:r>
            <a:r>
              <a:rPr lang="zh-TW" altLang="zh-HK" sz="3200" kern="100" dirty="0" smtClean="0"/>
              <a:t>什麼</a:t>
            </a:r>
            <a:r>
              <a:rPr lang="zh-TW" altLang="en-US" sz="3200" kern="100" dirty="0" smtClean="0"/>
              <a:t>？</a:t>
            </a:r>
            <a:endParaRPr lang="en-US" altLang="zh-TW" sz="3200" kern="100" dirty="0" smtClean="0"/>
          </a:p>
          <a:p>
            <a:pPr marL="578358" indent="-514350">
              <a:buFont typeface="+mj-ea"/>
              <a:buAutoNum type="ea1ChtPeriod"/>
            </a:pPr>
            <a:r>
              <a:rPr lang="zh-HK" altLang="en-US" sz="3200" dirty="0" smtClean="0"/>
              <a:t>母親</a:t>
            </a:r>
            <a:r>
              <a:rPr lang="zh-HK" altLang="en-US" sz="3200" dirty="0"/>
              <a:t>的</a:t>
            </a:r>
            <a:r>
              <a:rPr lang="zh-HK" altLang="en-US" sz="3200" dirty="0" smtClean="0"/>
              <a:t>叮嚀</a:t>
            </a:r>
            <a:endParaRPr lang="en-US" altLang="zh-HK" sz="3200" dirty="0" smtClean="0"/>
          </a:p>
          <a:p>
            <a:pPr marL="578358" indent="-514350">
              <a:buFont typeface="+mj-ea"/>
              <a:buAutoNum type="ea1ChtPeriod"/>
            </a:pPr>
            <a:r>
              <a:rPr lang="zh-TW" altLang="zh-HK" sz="3200" kern="100" dirty="0"/>
              <a:t>三個南</a:t>
            </a:r>
            <a:r>
              <a:rPr lang="zh-TW" altLang="en-US" sz="3200" kern="100" dirty="0"/>
              <a:t>亞</a:t>
            </a:r>
            <a:r>
              <a:rPr lang="zh-TW" altLang="zh-HK" sz="3200" kern="100" dirty="0"/>
              <a:t>佛教國家出家人</a:t>
            </a:r>
            <a:r>
              <a:rPr lang="zh-TW" altLang="en-US" sz="3200" kern="100" dirty="0"/>
              <a:t>用餐方式：托缽</a:t>
            </a:r>
            <a:endParaRPr lang="en-US" altLang="zh-HK" sz="3200" dirty="0" smtClean="0"/>
          </a:p>
          <a:p>
            <a:endParaRPr lang="en-US" altLang="zh-HK" sz="3200" dirty="0"/>
          </a:p>
          <a:p>
            <a:endParaRPr lang="en-US" altLang="zh-TW" sz="3200" kern="100" dirty="0" smtClean="0"/>
          </a:p>
          <a:p>
            <a:endParaRPr lang="en-US" altLang="zh-TW" sz="3200" kern="100" dirty="0" smtClean="0"/>
          </a:p>
          <a:p>
            <a:endParaRPr lang="zh-HK" altLang="en-US" dirty="0"/>
          </a:p>
        </p:txBody>
      </p:sp>
      <p:pic>
        <p:nvPicPr>
          <p:cNvPr id="4" name="Picture 2" descr="3d render of chain with red unique critical link 免權利金圖像 - 14296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4797152"/>
            <a:ext cx="365625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08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東亞各課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72000"/>
          </a:xfrm>
        </p:spPr>
        <p:txBody>
          <a:bodyPr>
            <a:normAutofit/>
          </a:bodyPr>
          <a:lstStyle/>
          <a:p>
            <a:r>
              <a:rPr lang="zh-TW" altLang="zh-HK" sz="3200" kern="100" dirty="0"/>
              <a:t>韓國</a:t>
            </a:r>
            <a:endParaRPr lang="en-US" altLang="zh-HK" sz="3200" kern="100" dirty="0" smtClean="0"/>
          </a:p>
          <a:p>
            <a:pPr lvl="1"/>
            <a:r>
              <a:rPr lang="zh-TW" altLang="zh-HK" sz="2800" kern="100" dirty="0" smtClean="0"/>
              <a:t>韓國</a:t>
            </a:r>
            <a:r>
              <a:rPr lang="zh-TW" altLang="zh-HK" sz="2800" kern="100" dirty="0"/>
              <a:t>寺院和中國寺院</a:t>
            </a:r>
            <a:r>
              <a:rPr lang="zh-TW" altLang="en-US" sz="2800" kern="100" dirty="0"/>
              <a:t>建築上和生活上</a:t>
            </a:r>
            <a:r>
              <a:rPr lang="zh-TW" altLang="zh-HK" sz="2800" kern="100" dirty="0"/>
              <a:t>有何相似的之</a:t>
            </a:r>
            <a:r>
              <a:rPr lang="zh-TW" altLang="zh-HK" sz="2800" kern="100" dirty="0" smtClean="0"/>
              <a:t>處</a:t>
            </a:r>
            <a:endParaRPr lang="en-US" altLang="zh-TW" sz="2800" kern="100" dirty="0" smtClean="0"/>
          </a:p>
          <a:p>
            <a:pPr lvl="1"/>
            <a:r>
              <a:rPr lang="zh-TW" altLang="zh-HK" sz="2800" kern="100" dirty="0" smtClean="0"/>
              <a:t>韓國</a:t>
            </a:r>
            <a:r>
              <a:rPr lang="zh-TW" altLang="zh-HK" sz="2800" kern="100" dirty="0"/>
              <a:t>寺院</a:t>
            </a:r>
            <a:r>
              <a:rPr lang="zh-TW" altLang="en-US" sz="2800" kern="100" dirty="0"/>
              <a:t>生活</a:t>
            </a:r>
            <a:r>
              <a:rPr lang="zh-TW" altLang="en-US" sz="2800" kern="100" dirty="0" smtClean="0"/>
              <a:t>營</a:t>
            </a:r>
            <a:endParaRPr lang="en-US" altLang="zh-TW" sz="2800" kern="100" dirty="0" smtClean="0"/>
          </a:p>
          <a:p>
            <a:r>
              <a:rPr lang="zh-HK" altLang="en-US" sz="3200" kern="100" dirty="0"/>
              <a:t>日本</a:t>
            </a:r>
            <a:endParaRPr lang="en-US" altLang="zh-TW" sz="3200" kern="100" dirty="0" smtClean="0"/>
          </a:p>
          <a:p>
            <a:pPr lvl="1"/>
            <a:r>
              <a:rPr lang="en-US" altLang="zh-HK" sz="2800" kern="100" dirty="0"/>
              <a:t>Walkman</a:t>
            </a:r>
            <a:r>
              <a:rPr lang="zh-TW" altLang="zh-HK" sz="2800" kern="100" dirty="0"/>
              <a:t>和</a:t>
            </a:r>
            <a:r>
              <a:rPr lang="en-US" altLang="zh-HK" sz="2800" kern="100" dirty="0"/>
              <a:t>iPod</a:t>
            </a:r>
            <a:r>
              <a:rPr lang="zh-TW" altLang="zh-HK" sz="2800" kern="100" dirty="0"/>
              <a:t>有甚麼分別？</a:t>
            </a:r>
            <a:r>
              <a:rPr lang="zh-TW" altLang="en-US" sz="2800" kern="100" dirty="0"/>
              <a:t>喬布斯的</a:t>
            </a:r>
            <a:r>
              <a:rPr lang="zh-TW" altLang="en-US" sz="2800" kern="100" dirty="0" smtClean="0"/>
              <a:t>覺悟</a:t>
            </a:r>
            <a:endParaRPr lang="en-US" altLang="zh-TW" sz="2800" kern="100" dirty="0" smtClean="0"/>
          </a:p>
          <a:p>
            <a:pPr lvl="1"/>
            <a:r>
              <a:rPr lang="zh-TW" altLang="zh-HK" sz="2800" dirty="0"/>
              <a:t>佛教傳</a:t>
            </a:r>
            <a:r>
              <a:rPr lang="zh-TW" altLang="zh-HK" sz="2800" dirty="0" smtClean="0"/>
              <a:t>入日本模式</a:t>
            </a:r>
            <a:endParaRPr lang="en-US" altLang="zh-TW" sz="2800" kern="100" dirty="0" smtClean="0"/>
          </a:p>
          <a:p>
            <a:pPr lvl="1"/>
            <a:r>
              <a:rPr lang="zh-TW" altLang="en-US" sz="2800" dirty="0"/>
              <a:t>一休和尚解難、禪宗對文化的</a:t>
            </a:r>
            <a:r>
              <a:rPr lang="zh-TW" altLang="en-US" sz="2800" dirty="0" smtClean="0"/>
              <a:t>影響</a:t>
            </a:r>
            <a:endParaRPr lang="en-US" altLang="zh-TW" sz="2800" kern="100" dirty="0"/>
          </a:p>
          <a:p>
            <a:endParaRPr lang="en-US" altLang="zh-TW" sz="3200" kern="100" dirty="0" smtClean="0"/>
          </a:p>
          <a:p>
            <a:endParaRPr lang="en-US" altLang="zh-TW" sz="3200" kern="100" dirty="0" smtClean="0"/>
          </a:p>
          <a:p>
            <a:endParaRPr lang="en-US" altLang="zh-TW" sz="3200" kern="100" dirty="0"/>
          </a:p>
          <a:p>
            <a:endParaRPr lang="en-US" altLang="zh-HK" sz="3200" dirty="0"/>
          </a:p>
          <a:p>
            <a:endParaRPr lang="en-US" altLang="zh-TW" sz="3200" kern="100" dirty="0" smtClean="0"/>
          </a:p>
          <a:p>
            <a:endParaRPr lang="zh-HK" altLang="en-US" dirty="0"/>
          </a:p>
        </p:txBody>
      </p:sp>
      <p:pic>
        <p:nvPicPr>
          <p:cNvPr id="5" name="Picture 2" descr="3d render of chain with red unique critical link 免權利金圖像 - 14296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811" y="188640"/>
            <a:ext cx="3087794" cy="152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00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dirty="0"/>
              <a:t>南亞</a:t>
            </a:r>
            <a:r>
              <a:rPr lang="zh-TW" altLang="en-US" dirty="0" smtClean="0"/>
              <a:t>佛教</a:t>
            </a:r>
            <a:r>
              <a:rPr lang="en-US" altLang="zh-TW" dirty="0" smtClean="0"/>
              <a:t>---</a:t>
            </a:r>
            <a:r>
              <a:rPr lang="zh-TW" altLang="zh-HK" dirty="0" smtClean="0"/>
              <a:t>教學</a:t>
            </a:r>
            <a:r>
              <a:rPr lang="zh-TW" altLang="zh-HK" dirty="0"/>
              <a:t>目的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認知過程</a:t>
            </a:r>
            <a:r>
              <a:rPr lang="zh-TW" altLang="zh-HK" dirty="0" smtClean="0"/>
              <a:t>範疇</a:t>
            </a:r>
            <a:endParaRPr lang="en-US" altLang="zh-TW" dirty="0" smtClean="0"/>
          </a:p>
          <a:p>
            <a:pPr lvl="1"/>
            <a:r>
              <a:rPr lang="zh-TW" altLang="zh-HK" dirty="0"/>
              <a:t>認識</a:t>
            </a:r>
            <a:r>
              <a:rPr lang="en-US" altLang="zh-HK" dirty="0"/>
              <a:t>(</a:t>
            </a:r>
            <a:r>
              <a:rPr lang="zh-TW" altLang="zh-HK" dirty="0"/>
              <a:t>記憶、理解</a:t>
            </a:r>
            <a:r>
              <a:rPr lang="en-US" altLang="zh-HK" dirty="0"/>
              <a:t>)</a:t>
            </a:r>
            <a:r>
              <a:rPr lang="zh-TW" altLang="zh-HK" dirty="0" smtClean="0"/>
              <a:t>概念</a:t>
            </a:r>
            <a:endParaRPr lang="en-US" altLang="zh-TW" dirty="0" smtClean="0"/>
          </a:p>
          <a:p>
            <a:pPr lvl="1"/>
            <a:r>
              <a:rPr lang="zh-TW" altLang="zh-HK" dirty="0"/>
              <a:t>應用及</a:t>
            </a:r>
            <a:r>
              <a:rPr lang="zh-TW" altLang="zh-HK" dirty="0" smtClean="0"/>
              <a:t>分析</a:t>
            </a:r>
            <a:endParaRPr lang="en-US" altLang="zh-TW" dirty="0" smtClean="0"/>
          </a:p>
          <a:p>
            <a:pPr lvl="1"/>
            <a:r>
              <a:rPr lang="zh-TW" altLang="zh-HK" dirty="0"/>
              <a:t>評鑑及創造</a:t>
            </a:r>
          </a:p>
          <a:p>
            <a:r>
              <a:rPr lang="zh-TW" altLang="zh-HK" dirty="0" smtClean="0"/>
              <a:t>價值觀</a:t>
            </a:r>
            <a:r>
              <a:rPr lang="zh-TW" altLang="zh-HK" dirty="0"/>
              <a:t>和</a:t>
            </a:r>
            <a:r>
              <a:rPr lang="zh-TW" altLang="zh-HK" dirty="0" smtClean="0"/>
              <a:t>態度</a:t>
            </a:r>
            <a:endParaRPr lang="en-US" altLang="zh-TW" dirty="0" smtClean="0"/>
          </a:p>
          <a:p>
            <a:pPr lvl="1"/>
            <a:r>
              <a:rPr lang="zh-TW" altLang="zh-HK" dirty="0"/>
              <a:t>體會南傳佛教社會佛化的生活的廣度和闊度</a:t>
            </a:r>
          </a:p>
          <a:p>
            <a:pPr lvl="1"/>
            <a:r>
              <a:rPr lang="zh-TW" altLang="zh-HK" dirty="0"/>
              <a:t>欣賞南傳佛教社會佛化生活</a:t>
            </a:r>
          </a:p>
          <a:p>
            <a:pPr lvl="1"/>
            <a:r>
              <a:rPr lang="zh-TW" altLang="zh-HK" dirty="0"/>
              <a:t>尊重南傳佛教的生活方式</a:t>
            </a:r>
          </a:p>
          <a:p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1063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認識</a:t>
            </a:r>
            <a:r>
              <a:rPr lang="en-US" altLang="zh-HK" dirty="0"/>
              <a:t>(</a:t>
            </a:r>
            <a:r>
              <a:rPr lang="zh-TW" altLang="zh-HK" dirty="0"/>
              <a:t>記憶、理解</a:t>
            </a:r>
            <a:r>
              <a:rPr lang="en-US" altLang="zh-HK" dirty="0"/>
              <a:t>)</a:t>
            </a:r>
            <a:r>
              <a:rPr lang="zh-TW" altLang="zh-HK" dirty="0"/>
              <a:t>概念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zh-TW" altLang="zh-HK" dirty="0"/>
              <a:t>南傳佛教流傳途徑</a:t>
            </a:r>
            <a:r>
              <a:rPr lang="en-US" altLang="zh-HK" dirty="0"/>
              <a:t>(</a:t>
            </a:r>
            <a:r>
              <a:rPr lang="zh-TW" altLang="zh-HK" dirty="0"/>
              <a:t>斯里蘭卡、緬甸和泰國</a:t>
            </a:r>
            <a:r>
              <a:rPr lang="en-US" altLang="zh-HK" dirty="0"/>
              <a:t>)</a:t>
            </a:r>
            <a:r>
              <a:rPr lang="zh-TW" altLang="zh-HK" dirty="0"/>
              <a:t>以及各國的情況</a:t>
            </a:r>
          </a:p>
          <a:p>
            <a:pPr lvl="1"/>
            <a:r>
              <a:rPr lang="zh-TW" altLang="zh-HK" dirty="0"/>
              <a:t>斯：起源、失傳、再從緬甸、泰國引回流傳</a:t>
            </a:r>
          </a:p>
          <a:p>
            <a:pPr lvl="1"/>
            <a:r>
              <a:rPr lang="zh-TW" altLang="zh-HK" dirty="0"/>
              <a:t>緬甸：自斯里蘭卡傳入，殖民地時期衰落，再興起。</a:t>
            </a:r>
          </a:p>
          <a:p>
            <a:pPr lvl="1"/>
            <a:r>
              <a:rPr lang="zh-TW" altLang="zh-HK" dirty="0"/>
              <a:t>泰：自斯里蘭卡傳入後一直發展</a:t>
            </a:r>
          </a:p>
          <a:p>
            <a:pPr lvl="0"/>
            <a:r>
              <a:rPr lang="zh-TW" altLang="zh-HK" dirty="0"/>
              <a:t>南傳佛教的特色：王室</a:t>
            </a:r>
            <a:r>
              <a:rPr lang="en-US" altLang="zh-HK" dirty="0"/>
              <a:t>/</a:t>
            </a:r>
            <a:r>
              <a:rPr lang="zh-TW" altLang="zh-HK" dirty="0"/>
              <a:t>貴族</a:t>
            </a:r>
            <a:r>
              <a:rPr lang="en-US" altLang="zh-HK" dirty="0">
                <a:sym typeface="Wingdings"/>
              </a:rPr>
              <a:t></a:t>
            </a:r>
            <a:r>
              <a:rPr lang="zh-TW" altLang="zh-HK" dirty="0"/>
              <a:t>民間，兩者共融。</a:t>
            </a:r>
          </a:p>
          <a:p>
            <a:pPr lvl="0"/>
            <a:r>
              <a:rPr lang="zh-TW" altLang="zh-HK" dirty="0"/>
              <a:t>傳入的方式：傳戒、傳入經文、建寺、發展佛學研究、教育</a:t>
            </a:r>
          </a:p>
          <a:p>
            <a:pPr lvl="0"/>
            <a:r>
              <a:rPr lang="zh-TW" altLang="zh-HK" dirty="0"/>
              <a:t>各國佛教的貢獻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3817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應用及分析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南傳佛教興盛的原因</a:t>
            </a:r>
          </a:p>
          <a:p>
            <a:pPr lvl="1"/>
            <a:r>
              <a:rPr lang="zh-TW" altLang="zh-HK" dirty="0"/>
              <a:t>保存原始的教義的重要性</a:t>
            </a:r>
            <a:r>
              <a:rPr lang="en-US" altLang="zh-HK" dirty="0"/>
              <a:t>(</a:t>
            </a:r>
            <a:r>
              <a:rPr lang="zh-TW" altLang="zh-HK" dirty="0"/>
              <a:t>特別是戒律</a:t>
            </a:r>
            <a:r>
              <a:rPr lang="en-US" altLang="zh-HK" dirty="0"/>
              <a:t>)</a:t>
            </a:r>
            <a:endParaRPr lang="zh-TW" altLang="zh-HK" dirty="0"/>
          </a:p>
          <a:p>
            <a:pPr lvl="1"/>
            <a:r>
              <a:rPr lang="zh-TW" altLang="zh-HK" dirty="0"/>
              <a:t>深入當地文化</a:t>
            </a:r>
            <a:r>
              <a:rPr lang="en-US" altLang="zh-HK" dirty="0"/>
              <a:t>(</a:t>
            </a:r>
            <a:r>
              <a:rPr lang="zh-TW" altLang="zh-HK" dirty="0"/>
              <a:t>例如以出家為榮</a:t>
            </a:r>
            <a:r>
              <a:rPr lang="en-US" altLang="zh-HK" dirty="0"/>
              <a:t>)</a:t>
            </a:r>
            <a:r>
              <a:rPr lang="zh-TW" altLang="zh-HK" dirty="0"/>
              <a:t>，而非由王室或上層階級獨有</a:t>
            </a:r>
          </a:p>
          <a:p>
            <a:pPr lvl="1"/>
            <a:r>
              <a:rPr lang="zh-TW" altLang="zh-HK" dirty="0"/>
              <a:t>佛教和國家的關係</a:t>
            </a:r>
            <a:r>
              <a:rPr lang="en-US" altLang="zh-HK" dirty="0"/>
              <a:t>(</a:t>
            </a:r>
            <a:r>
              <a:rPr lang="zh-TW" altLang="zh-HK" dirty="0"/>
              <a:t>政教合一</a:t>
            </a:r>
            <a:r>
              <a:rPr lang="en-US" altLang="zh-HK" dirty="0" err="1"/>
              <a:t>vs</a:t>
            </a:r>
            <a:r>
              <a:rPr lang="zh-TW" altLang="zh-HK" dirty="0"/>
              <a:t>政教並立</a:t>
            </a:r>
            <a:r>
              <a:rPr lang="en-US" altLang="zh-HK" dirty="0"/>
              <a:t>)</a:t>
            </a:r>
            <a:endParaRPr lang="zh-TW" altLang="zh-HK" dirty="0"/>
          </a:p>
          <a:p>
            <a:pPr lvl="1"/>
            <a:r>
              <a:rPr lang="zh-TW" altLang="zh-HK" dirty="0"/>
              <a:t>佛教教育的重要性</a:t>
            </a:r>
            <a:r>
              <a:rPr lang="en-US" altLang="zh-HK" dirty="0"/>
              <a:t>(</a:t>
            </a:r>
            <a:r>
              <a:rPr lang="zh-TW" altLang="zh-HK" dirty="0"/>
              <a:t>對國家、家庭、僧伽的好處</a:t>
            </a:r>
            <a:r>
              <a:rPr lang="en-US" altLang="zh-HK" dirty="0"/>
              <a:t>)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7026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dirty="0"/>
              <a:t>評鑑及創造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政府積極支持佛教的優點及缺點。</a:t>
            </a:r>
          </a:p>
          <a:p>
            <a:pPr lvl="0"/>
            <a:r>
              <a:rPr lang="zh-TW" altLang="zh-HK" dirty="0"/>
              <a:t>怎樣才可以令佛教在香港成功流傳？試列出三個建議。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9400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價值觀</a:t>
            </a:r>
            <a:r>
              <a:rPr lang="zh-TW" altLang="en-US" dirty="0"/>
              <a:t>和態度</a:t>
            </a:r>
            <a:br>
              <a:rPr lang="zh-TW" altLang="en-US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636913"/>
            <a:ext cx="8435280" cy="4525963"/>
          </a:xfrm>
        </p:spPr>
        <p:txBody>
          <a:bodyPr/>
          <a:lstStyle/>
          <a:p>
            <a:r>
              <a:rPr lang="zh-TW" altLang="en-US" dirty="0" smtClean="0"/>
              <a:t>體會</a:t>
            </a:r>
            <a:r>
              <a:rPr lang="zh-TW" altLang="en-US" dirty="0"/>
              <a:t>南傳佛教社會佛化的生活的廣度和闊度</a:t>
            </a:r>
          </a:p>
          <a:p>
            <a:r>
              <a:rPr lang="zh-TW" altLang="en-US" dirty="0" smtClean="0"/>
              <a:t>欣賞</a:t>
            </a:r>
            <a:r>
              <a:rPr lang="zh-TW" altLang="en-US" dirty="0"/>
              <a:t>南傳佛教社會佛化生活</a:t>
            </a:r>
          </a:p>
          <a:p>
            <a:r>
              <a:rPr lang="zh-TW" altLang="en-US" dirty="0" smtClean="0"/>
              <a:t>尊重</a:t>
            </a:r>
            <a:r>
              <a:rPr lang="zh-TW" altLang="en-US" dirty="0"/>
              <a:t>南傳佛教的生活方式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2160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15798"/>
              </p:ext>
            </p:extLst>
          </p:nvPr>
        </p:nvGraphicFramePr>
        <p:xfrm>
          <a:off x="40597" y="836713"/>
          <a:ext cx="9036496" cy="637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784"/>
                <a:gridCol w="6408712"/>
              </a:tblGrid>
              <a:tr h="861132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4400" dirty="0" smtClean="0"/>
                        <a:t>時間</a:t>
                      </a:r>
                      <a:endParaRPr lang="zh-HK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4400" dirty="0" smtClean="0"/>
                        <a:t>程序</a:t>
                      </a:r>
                      <a:endParaRPr lang="zh-HK" altLang="en-US" sz="4400" dirty="0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altLang="zh-HK" sz="3200" dirty="0" smtClean="0"/>
                        <a:t>14:10-14:55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導論：佛教在南亞和東亞的發展</a:t>
                      </a:r>
                      <a:endParaRPr lang="zh-HK" altLang="en-US" sz="3200" dirty="0"/>
                    </a:p>
                  </a:txBody>
                  <a:tcPr/>
                </a:tc>
              </a:tr>
              <a:tr h="1565911">
                <a:tc>
                  <a:txBody>
                    <a:bodyPr/>
                    <a:lstStyle/>
                    <a:p>
                      <a:r>
                        <a:rPr lang="en-US" altLang="zh-HK" sz="3200" dirty="0" smtClean="0"/>
                        <a:t>15:10-15:40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支援教材使用簡介及小組課研：南亞佛教</a:t>
                      </a:r>
                      <a:endParaRPr lang="zh-HK" altLang="en-US" sz="3200" dirty="0"/>
                    </a:p>
                  </a:txBody>
                  <a:tcPr/>
                </a:tc>
              </a:tr>
              <a:tr h="1565911">
                <a:tc>
                  <a:txBody>
                    <a:bodyPr/>
                    <a:lstStyle/>
                    <a:p>
                      <a:r>
                        <a:rPr lang="en-US" altLang="zh-HK" sz="3200" dirty="0" smtClean="0"/>
                        <a:t>15:40-16:40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/>
                        <a:t>支援教材使用簡介及小組課研：東亞佛教</a:t>
                      </a:r>
                      <a:endParaRPr lang="zh-HK" altLang="en-US" sz="3200" dirty="0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altLang="zh-HK" sz="3200" dirty="0" smtClean="0"/>
                        <a:t>16:40-17:00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3200" dirty="0" smtClean="0"/>
                        <a:t>總結及答問時間</a:t>
                      </a:r>
                      <a:endParaRPr lang="zh-HK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20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課程概覽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建議教時︰三課</a:t>
            </a:r>
          </a:p>
          <a:p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284100"/>
              </p:ext>
            </p:extLst>
          </p:nvPr>
        </p:nvGraphicFramePr>
        <p:xfrm>
          <a:off x="395536" y="2734215"/>
          <a:ext cx="8568952" cy="4317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488"/>
                <a:gridCol w="6621464"/>
              </a:tblGrid>
              <a:tr h="1026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教節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effectLst/>
                        </a:rPr>
                        <a:t>主要內容</a:t>
                      </a:r>
                      <a:endParaRPr lang="zh-TW" sz="36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</a:rPr>
                        <a:t>1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 smtClean="0">
                          <a:effectLst/>
                        </a:rPr>
                        <a:t>南</a:t>
                      </a:r>
                      <a:r>
                        <a:rPr lang="zh-TW" altLang="en-US" sz="3600" kern="100" dirty="0" smtClean="0">
                          <a:effectLst/>
                        </a:rPr>
                        <a:t>亞</a:t>
                      </a:r>
                      <a:r>
                        <a:rPr lang="zh-TW" sz="3600" kern="100" dirty="0" smtClean="0">
                          <a:effectLst/>
                        </a:rPr>
                        <a:t>佛教</a:t>
                      </a:r>
                      <a:r>
                        <a:rPr lang="zh-TW" sz="3600" kern="100" dirty="0">
                          <a:effectLst/>
                        </a:rPr>
                        <a:t>概說、斯里蘭卡佛教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</a:rPr>
                        <a:t>2</a:t>
                      </a:r>
                      <a:endParaRPr lang="zh-TW" sz="36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泰國、緬甸佛教概說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</a:rPr>
                        <a:t>3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 smtClean="0">
                          <a:effectLst/>
                        </a:rPr>
                        <a:t>南</a:t>
                      </a:r>
                      <a:r>
                        <a:rPr lang="zh-TW" altLang="en-US" sz="3600" kern="100" dirty="0" smtClean="0">
                          <a:effectLst/>
                        </a:rPr>
                        <a:t>亞</a:t>
                      </a:r>
                      <a:r>
                        <a:rPr lang="zh-TW" sz="3600" kern="100" dirty="0" smtClean="0">
                          <a:effectLst/>
                        </a:rPr>
                        <a:t>佛教</a:t>
                      </a:r>
                      <a:r>
                        <a:rPr lang="zh-TW" sz="3600" kern="100" dirty="0">
                          <a:effectLst/>
                        </a:rPr>
                        <a:t>特色、總結</a:t>
                      </a:r>
                      <a:endParaRPr lang="zh-TW" sz="3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46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第一</a:t>
            </a:r>
            <a:r>
              <a:rPr lang="zh-HK" altLang="en-US" dirty="0" smtClean="0"/>
              <a:t>課    </a:t>
            </a:r>
            <a:r>
              <a:rPr lang="zh-TW" altLang="zh-HK" dirty="0" smtClean="0"/>
              <a:t>教學</a:t>
            </a:r>
            <a:r>
              <a:rPr lang="zh-TW" altLang="zh-HK" dirty="0"/>
              <a:t>流程</a:t>
            </a:r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464433"/>
              </p:ext>
            </p:extLst>
          </p:nvPr>
        </p:nvGraphicFramePr>
        <p:xfrm>
          <a:off x="323528" y="1412776"/>
          <a:ext cx="8568951" cy="5434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084"/>
                <a:gridCol w="2071684"/>
                <a:gridCol w="5920183"/>
              </a:tblGrid>
              <a:tr h="1050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流程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主題</a:t>
                      </a:r>
                      <a:endParaRPr lang="zh-TW" sz="3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內容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0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建立思考架構：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成功傳教的模式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教師提問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zh-TW" sz="2800" kern="100" dirty="0">
                          <a:effectLst/>
                        </a:rPr>
                        <a:t>：</a:t>
                      </a:r>
                      <a:r>
                        <a:rPr lang="en-US" sz="2800" kern="100" dirty="0">
                          <a:effectLst/>
                        </a:rPr>
                        <a:t>iPhone</a:t>
                      </a:r>
                      <a:r>
                        <a:rPr lang="zh-TW" sz="2800" kern="100" dirty="0">
                          <a:effectLst/>
                        </a:rPr>
                        <a:t>受歡迎的原因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板書或重覆學生的回應：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教師提問</a:t>
                      </a:r>
                      <a:r>
                        <a:rPr lang="en-US" sz="2800" kern="100" dirty="0">
                          <a:effectLst/>
                        </a:rPr>
                        <a:t>2</a:t>
                      </a:r>
                      <a:r>
                        <a:rPr lang="zh-TW" sz="2800" kern="100" dirty="0">
                          <a:effectLst/>
                        </a:rPr>
                        <a:t>：二千多年前，佛教初期只在古印度流傳。怎樣才可令佛教傳入其他國家？令其受歡迎？ 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4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主題一：佛教傳播途徑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教師提問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zh-TW" sz="2800" kern="100" dirty="0">
                          <a:effectLst/>
                        </a:rPr>
                        <a:t>：古印度佛教向外流傳，哪個國王首先派僧團到外傳教？甚麼時候？教師簡報：課文內容〔</a:t>
                      </a:r>
                      <a:r>
                        <a:rPr lang="en-US" sz="2800" kern="100" dirty="0">
                          <a:effectLst/>
                        </a:rPr>
                        <a:t>I. </a:t>
                      </a:r>
                      <a:r>
                        <a:rPr lang="zh-TW" sz="2800" kern="100" dirty="0">
                          <a:effectLst/>
                        </a:rPr>
                        <a:t>佛教傳入南亞簡述〕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5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4690864" cy="701040"/>
          </a:xfrm>
        </p:spPr>
        <p:txBody>
          <a:bodyPr>
            <a:normAutofit fontScale="90000"/>
          </a:bodyPr>
          <a:lstStyle/>
          <a:p>
            <a:r>
              <a:rPr lang="zh-HK" altLang="en-US" dirty="0"/>
              <a:t>第一課    </a:t>
            </a:r>
            <a:r>
              <a:rPr lang="zh-TW" altLang="zh-HK" dirty="0"/>
              <a:t>教學流程</a:t>
            </a:r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308149"/>
              </p:ext>
            </p:extLst>
          </p:nvPr>
        </p:nvGraphicFramePr>
        <p:xfrm>
          <a:off x="539552" y="1268760"/>
          <a:ext cx="8244407" cy="4939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228"/>
                <a:gridCol w="1993220"/>
                <a:gridCol w="5695959"/>
              </a:tblGrid>
              <a:tr h="1098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流程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主題</a:t>
                      </a:r>
                      <a:endParaRPr lang="zh-TW" sz="3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內容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3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主題二：</a:t>
                      </a:r>
                      <a:r>
                        <a:rPr lang="en-US" sz="2800" kern="100">
                          <a:effectLst/>
                        </a:rPr>
                        <a:t>II. </a:t>
                      </a:r>
                      <a:r>
                        <a:rPr lang="zh-TW" sz="2800" kern="100">
                          <a:effectLst/>
                        </a:rPr>
                        <a:t>南亞佛教的發展概略〔斯里蘭卡〕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學生閱讀學科知識內容有關內容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教師簡報：課文內容重點〔起源、興盛、失傳、再從緬甸、泰國引回流傳〕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講課期間，學生同時間完成表一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4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總結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教師總結課文內容重點或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提問學生重點：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佛教在南亞受歡迎的最大原因是什麼：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82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第一</a:t>
            </a:r>
            <a:r>
              <a:rPr lang="zh-HK" altLang="en-US" dirty="0" smtClean="0"/>
              <a:t>課學習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en-US" altLang="zh-HK" sz="3200" kern="100" dirty="0" smtClean="0"/>
              <a:t>iPhone</a:t>
            </a:r>
            <a:r>
              <a:rPr lang="zh-HK" altLang="en-US" sz="3200" kern="100" dirty="0"/>
              <a:t>受歡迎的原因？</a:t>
            </a:r>
            <a:endParaRPr lang="en-US" altLang="zh-TW" sz="3200" kern="100" dirty="0" smtClean="0"/>
          </a:p>
          <a:p>
            <a:r>
              <a:rPr lang="zh-TW" altLang="zh-HK" sz="3200" kern="100" dirty="0" smtClean="0"/>
              <a:t>佛教</a:t>
            </a:r>
            <a:r>
              <a:rPr lang="zh-TW" altLang="zh-HK" sz="3200" kern="100" dirty="0"/>
              <a:t>在南亞受歡迎的最大原因是</a:t>
            </a:r>
            <a:r>
              <a:rPr lang="zh-TW" altLang="zh-HK" sz="3200" kern="100" dirty="0" smtClean="0"/>
              <a:t>什麼</a:t>
            </a:r>
            <a:r>
              <a:rPr lang="zh-TW" altLang="en-US" sz="3200" kern="100" dirty="0" smtClean="0"/>
              <a:t>？</a:t>
            </a:r>
            <a:endParaRPr lang="en-US" altLang="zh-TW" sz="3200" kern="100" dirty="0" smtClean="0"/>
          </a:p>
          <a:p>
            <a:r>
              <a:rPr lang="zh-HK" altLang="en-US" dirty="0"/>
              <a:t>新來的文化要受歡迎</a:t>
            </a:r>
            <a:r>
              <a:rPr lang="zh-HK" altLang="en-US" dirty="0" smtClean="0"/>
              <a:t>：</a:t>
            </a:r>
            <a:endParaRPr lang="en-US" altLang="zh-HK" dirty="0" smtClean="0"/>
          </a:p>
          <a:p>
            <a:pPr lvl="1"/>
            <a:r>
              <a:rPr lang="zh-TW" altLang="zh-HK" dirty="0" smtClean="0"/>
              <a:t>生活</a:t>
            </a:r>
            <a:r>
              <a:rPr lang="zh-TW" altLang="zh-HK" dirty="0"/>
              <a:t>的便利，有強大的</a:t>
            </a:r>
            <a:r>
              <a:rPr lang="zh-TW" altLang="zh-HK" dirty="0" smtClean="0"/>
              <a:t>功能</a:t>
            </a:r>
            <a:r>
              <a:rPr lang="en-US" altLang="zh-TW" dirty="0" smtClean="0"/>
              <a:t>	</a:t>
            </a:r>
            <a:endParaRPr lang="zh-TW" altLang="zh-HK" dirty="0"/>
          </a:p>
          <a:p>
            <a:pPr lvl="1"/>
            <a:r>
              <a:rPr lang="zh-TW" altLang="zh-HK" dirty="0" smtClean="0"/>
              <a:t>美</a:t>
            </a:r>
            <a:r>
              <a:rPr lang="zh-TW" altLang="zh-HK" dirty="0"/>
              <a:t>、有文化、設計前衛</a:t>
            </a:r>
          </a:p>
          <a:p>
            <a:pPr lvl="1"/>
            <a:r>
              <a:rPr lang="zh-TW" altLang="zh-HK" dirty="0" smtClean="0"/>
              <a:t>得到</a:t>
            </a:r>
            <a:r>
              <a:rPr lang="zh-TW" altLang="zh-HK" dirty="0"/>
              <a:t>其他人的認同</a:t>
            </a:r>
          </a:p>
          <a:p>
            <a:pPr lvl="1"/>
            <a:r>
              <a:rPr lang="zh-TW" altLang="zh-HK" dirty="0" smtClean="0"/>
              <a:t>和</a:t>
            </a:r>
            <a:r>
              <a:rPr lang="zh-TW" altLang="zh-HK" dirty="0"/>
              <a:t>其他人的連繫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5052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</a:t>
            </a:r>
            <a:r>
              <a:rPr lang="zh-HK" altLang="en-US" dirty="0" smtClean="0"/>
              <a:t>課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274633"/>
              </p:ext>
            </p:extLst>
          </p:nvPr>
        </p:nvGraphicFramePr>
        <p:xfrm>
          <a:off x="323528" y="1340769"/>
          <a:ext cx="8568955" cy="5639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25"/>
                <a:gridCol w="2219034"/>
                <a:gridCol w="5845596"/>
              </a:tblGrid>
              <a:tr h="609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引入題材：南傳出家的意義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：如果老師要出家，同學會覺得是甚麼原因老師要出家？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：泰國</a:t>
                      </a:r>
                      <a:r>
                        <a:rPr lang="zh-TW" sz="2400" kern="100" dirty="0" smtClean="0">
                          <a:effectLst/>
                        </a:rPr>
                        <a:t>年輕人為</a:t>
                      </a:r>
                      <a:r>
                        <a:rPr lang="zh-TW" sz="2400" kern="100" dirty="0">
                          <a:effectLst/>
                        </a:rPr>
                        <a:t>甚麼要短期出家？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zh-TW" sz="2400" kern="100" dirty="0">
                          <a:effectLst/>
                        </a:rPr>
                        <a:t>：為何在香港，一般人所認識出家的意義和南傳地區的人有所不同？你比較喜歡哪一種？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主題二：</a:t>
                      </a:r>
                      <a:r>
                        <a:rPr lang="en-US" sz="2400" kern="100" dirty="0">
                          <a:effectLst/>
                        </a:rPr>
                        <a:t>II. </a:t>
                      </a:r>
                      <a:r>
                        <a:rPr lang="zh-TW" sz="2400" kern="100" dirty="0">
                          <a:effectLst/>
                        </a:rPr>
                        <a:t>南亞佛教的發展概略〔緬甸佛教〕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學生閱讀學科知識內容有關內容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教師重溫上課重點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教師簡報：課文內容重點〔緬甸：自斯里蘭卡傳入，殖民地時期衰落，再興起。〕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84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第二課 教學流程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453362"/>
              </p:ext>
            </p:extLst>
          </p:nvPr>
        </p:nvGraphicFramePr>
        <p:xfrm>
          <a:off x="0" y="1317888"/>
          <a:ext cx="8748468" cy="5540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892"/>
                <a:gridCol w="2265520"/>
                <a:gridCol w="5968056"/>
              </a:tblGrid>
              <a:tr h="1062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流程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內容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2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主題三：</a:t>
                      </a:r>
                      <a:r>
                        <a:rPr lang="en-US" sz="2800" kern="100">
                          <a:effectLst/>
                        </a:rPr>
                        <a:t>II. </a:t>
                      </a:r>
                      <a:r>
                        <a:rPr lang="zh-TW" sz="2800" kern="100">
                          <a:effectLst/>
                        </a:rPr>
                        <a:t>南亞佛教的發展概略〔泰國〕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學生閱讀學科知識內容有關內容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教師簡報：課文內容重點〔泰：自斯里蘭卡傳入後一直發展〕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5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4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總結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教師總結課文內容重點或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提問學生重點：佛教在緬甸和泰國傳教有甚麼共同特色：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36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zh-HK" altLang="en-US" dirty="0"/>
              <a:t>第二課學習鷹架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72000"/>
          </a:xfrm>
        </p:spPr>
        <p:txBody>
          <a:bodyPr>
            <a:normAutofit/>
          </a:bodyPr>
          <a:lstStyle/>
          <a:p>
            <a:r>
              <a:rPr lang="zh-HK" altLang="en-US" dirty="0"/>
              <a:t>活動：母親的叮嚀</a:t>
            </a:r>
            <a:endParaRPr lang="en-US" altLang="zh-HK" dirty="0" smtClean="0"/>
          </a:p>
          <a:p>
            <a:r>
              <a:rPr lang="zh-HK" altLang="en-US" dirty="0"/>
              <a:t>宗教與生活深度</a:t>
            </a:r>
            <a:r>
              <a:rPr lang="zh-HK" altLang="en-US" dirty="0" smtClean="0"/>
              <a:t>結合</a:t>
            </a:r>
            <a:endParaRPr lang="en-US" altLang="zh-HK" dirty="0" smtClean="0"/>
          </a:p>
          <a:p>
            <a:r>
              <a:rPr lang="zh-HK" altLang="en-US" dirty="0"/>
              <a:t>價值觀</a:t>
            </a:r>
            <a:r>
              <a:rPr lang="zh-HK" altLang="en-US" dirty="0" smtClean="0"/>
              <a:t>一致性</a:t>
            </a:r>
            <a:r>
              <a:rPr lang="en-US" altLang="zh-HK" dirty="0"/>
              <a:t>〔</a:t>
            </a:r>
            <a:r>
              <a:rPr lang="en-US" altLang="zh-HK" dirty="0" smtClean="0"/>
              <a:t>life cohesiveness</a:t>
            </a:r>
            <a:r>
              <a:rPr lang="en-US" altLang="zh-HK" dirty="0"/>
              <a:t>〕</a:t>
            </a:r>
            <a:r>
              <a:rPr lang="zh-HK" altLang="en-US" dirty="0" smtClean="0"/>
              <a:t>：</a:t>
            </a:r>
            <a:r>
              <a:rPr lang="zh-HK" altLang="en-US" dirty="0"/>
              <a:t>吾三十而立</a:t>
            </a:r>
            <a:endParaRPr lang="en-US" altLang="zh-HK" dirty="0" smtClean="0"/>
          </a:p>
          <a:p>
            <a:r>
              <a:rPr lang="zh-TW" altLang="zh-HK" dirty="0"/>
              <a:t>佛教在緬甸和泰國傳教有甚麼共同特色：</a:t>
            </a:r>
          </a:p>
          <a:p>
            <a:pPr lvl="1"/>
            <a:r>
              <a:rPr lang="zh-TW" altLang="zh-HK" dirty="0"/>
              <a:t>傳入前已有不同宗教</a:t>
            </a:r>
          </a:p>
          <a:p>
            <a:pPr lvl="1"/>
            <a:r>
              <a:rPr lang="zh-TW" altLang="zh-HK" dirty="0"/>
              <a:t>國王大力推展，引入佛教</a:t>
            </a:r>
          </a:p>
          <a:p>
            <a:pPr lvl="1"/>
            <a:r>
              <a:rPr lang="zh-TW" altLang="zh-HK" dirty="0"/>
              <a:t>曾經衰微，但又</a:t>
            </a:r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重新興旺</a:t>
            </a:r>
          </a:p>
          <a:p>
            <a:pPr lvl="1"/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注重戒律</a:t>
            </a:r>
            <a:r>
              <a:rPr lang="zh-TW" altLang="zh-HK" dirty="0"/>
              <a:t>和學術研究，</a:t>
            </a:r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佛教與生活深度結合</a:t>
            </a:r>
          </a:p>
          <a:p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163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第三</a:t>
            </a:r>
            <a:r>
              <a:rPr lang="zh-HK" altLang="en-US" dirty="0" smtClean="0"/>
              <a:t>課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40465"/>
              </p:ext>
            </p:extLst>
          </p:nvPr>
        </p:nvGraphicFramePr>
        <p:xfrm>
          <a:off x="179515" y="1268761"/>
          <a:ext cx="8784977" cy="5616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519"/>
                <a:gridCol w="2393815"/>
                <a:gridCol w="5892643"/>
              </a:tblGrid>
              <a:tr h="110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流程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主題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內容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87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1</a:t>
                      </a:r>
                      <a:endParaRPr lang="zh-TW" sz="19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引入題材：南傳出家的</a:t>
                      </a:r>
                      <a:r>
                        <a:rPr lang="zh-TW" sz="1900" kern="100" dirty="0" smtClean="0">
                          <a:effectLst/>
                        </a:rPr>
                        <a:t>意義</a:t>
                      </a:r>
                      <a:endParaRPr lang="zh-TW" sz="19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教師提問</a:t>
                      </a:r>
                      <a:r>
                        <a:rPr lang="en-US" sz="1900" kern="100" dirty="0">
                          <a:effectLst/>
                        </a:rPr>
                        <a:t>1</a:t>
                      </a:r>
                      <a:r>
                        <a:rPr lang="zh-TW" sz="1900" kern="100" dirty="0">
                          <a:effectLst/>
                        </a:rPr>
                        <a:t>：中國和三個南傳佛教國家出家人的僧是不同顏色的，誰人知道？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記憶遊戲：教師播放短片，提問：問學留意短片，回答有關內容。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900" kern="100" dirty="0">
                          <a:effectLst/>
                        </a:rPr>
                        <a:t>在播放完第一段，後暫停。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900" kern="100" dirty="0">
                          <a:effectLst/>
                        </a:rPr>
                        <a:t>剛才每人都有一套餐具，包括甚麼？〔</a:t>
                      </a:r>
                      <a:r>
                        <a:rPr lang="en-US" sz="1900" kern="100" dirty="0">
                          <a:effectLst/>
                        </a:rPr>
                        <a:t>2</a:t>
                      </a:r>
                      <a:r>
                        <a:rPr lang="zh-TW" sz="1900" kern="100" dirty="0">
                          <a:effectLst/>
                        </a:rPr>
                        <a:t>碗、</a:t>
                      </a:r>
                      <a:r>
                        <a:rPr lang="en-US" sz="1900" kern="100" dirty="0">
                          <a:effectLst/>
                        </a:rPr>
                        <a:t>1</a:t>
                      </a:r>
                      <a:r>
                        <a:rPr lang="zh-TW" sz="1900" kern="100" dirty="0">
                          <a:effectLst/>
                        </a:rPr>
                        <a:t>碟、</a:t>
                      </a:r>
                      <a:r>
                        <a:rPr lang="en-US" sz="1900" kern="100" dirty="0">
                          <a:effectLst/>
                        </a:rPr>
                        <a:t>1</a:t>
                      </a:r>
                      <a:r>
                        <a:rPr lang="zh-TW" sz="1900" kern="100" dirty="0">
                          <a:effectLst/>
                        </a:rPr>
                        <a:t>筷〕</a:t>
                      </a:r>
                      <a:endParaRPr lang="zh-TW" sz="19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2</a:t>
                      </a:r>
                      <a:endParaRPr lang="zh-TW" sz="19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>
                          <a:effectLst/>
                        </a:rPr>
                        <a:t>主題三：</a:t>
                      </a:r>
                      <a:r>
                        <a:rPr lang="en-US" sz="1900" kern="100">
                          <a:effectLst/>
                        </a:rPr>
                        <a:t>II. </a:t>
                      </a:r>
                      <a:r>
                        <a:rPr lang="zh-TW" sz="1900" kern="100">
                          <a:effectLst/>
                        </a:rPr>
                        <a:t>南亞佛教的特色和興盛原因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 </a:t>
                      </a:r>
                      <a:endParaRPr lang="zh-TW" sz="19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學生閱讀學科知識內容有關內容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教師簡報：課文內容重點〔南亞佛教的特色表二及表三解答及重溫〕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900" kern="100" dirty="0">
                          <a:effectLst/>
                        </a:rPr>
                        <a:t>教師提問</a:t>
                      </a:r>
                      <a:r>
                        <a:rPr lang="en-US" sz="1900" kern="100" dirty="0">
                          <a:effectLst/>
                        </a:rPr>
                        <a:t>2</a:t>
                      </a:r>
                      <a:r>
                        <a:rPr lang="zh-TW" sz="1900" kern="100" dirty="0">
                          <a:effectLst/>
                        </a:rPr>
                        <a:t>：二千多年來，佛教一直在南亞流傳，而且非常深入民眾的生活，有甚麼原因？</a:t>
                      </a:r>
                      <a:endParaRPr lang="zh-TW" sz="19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92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第三課  教學流程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04824"/>
              </p:ext>
            </p:extLst>
          </p:nvPr>
        </p:nvGraphicFramePr>
        <p:xfrm>
          <a:off x="179512" y="1340769"/>
          <a:ext cx="8856984" cy="5858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605"/>
                <a:gridCol w="2413436"/>
                <a:gridCol w="5940943"/>
              </a:tblGrid>
              <a:tr h="1423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流程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內容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74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主題三：</a:t>
                      </a:r>
                      <a:r>
                        <a:rPr lang="en-US" sz="2800" kern="100">
                          <a:effectLst/>
                        </a:rPr>
                        <a:t>II. </a:t>
                      </a:r>
                      <a:r>
                        <a:rPr lang="zh-TW" sz="2800" kern="100">
                          <a:effectLst/>
                        </a:rPr>
                        <a:t>南亞佛教的特色和興盛原因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學生分組討論</a:t>
                      </a:r>
                      <a:r>
                        <a:rPr lang="en-US" sz="2800" kern="100">
                          <a:effectLst/>
                        </a:rPr>
                        <a:t>3.2</a:t>
                      </a:r>
                      <a:r>
                        <a:rPr lang="zh-TW" sz="2800" kern="100">
                          <a:effectLst/>
                        </a:rPr>
                        <a:t>節的問題，並作簡報：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3.2</a:t>
                      </a:r>
                      <a:endParaRPr lang="zh-TW" sz="28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教師總結，並板書學生回答的重點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7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4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總結</a:t>
                      </a:r>
                      <a:endParaRPr lang="zh-TW" sz="2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教師總結，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家課：</a:t>
                      </a:r>
                      <a:r>
                        <a:rPr lang="en-US" sz="2800" kern="100" dirty="0">
                          <a:effectLst/>
                        </a:rPr>
                        <a:t>Q18</a:t>
                      </a:r>
                      <a:endParaRPr lang="zh-TW" sz="2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70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zh-HK" altLang="en-US" dirty="0"/>
              <a:t>第三課學習鷹架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72000"/>
          </a:xfrm>
        </p:spPr>
        <p:txBody>
          <a:bodyPr>
            <a:normAutofit/>
          </a:bodyPr>
          <a:lstStyle/>
          <a:p>
            <a:r>
              <a:rPr lang="zh-HK" altLang="en-US" dirty="0"/>
              <a:t>活動</a:t>
            </a:r>
            <a:r>
              <a:rPr lang="zh-HK" altLang="en-US" dirty="0" smtClean="0"/>
              <a:t>：</a:t>
            </a:r>
            <a:r>
              <a:rPr lang="zh-TW" altLang="zh-HK" sz="3200" kern="100" dirty="0" smtClean="0"/>
              <a:t>三</a:t>
            </a:r>
            <a:r>
              <a:rPr lang="zh-TW" altLang="zh-HK" sz="3200" kern="100" dirty="0"/>
              <a:t>個</a:t>
            </a:r>
            <a:r>
              <a:rPr lang="zh-TW" altLang="zh-HK" sz="3200" kern="100" dirty="0" smtClean="0"/>
              <a:t>南</a:t>
            </a:r>
            <a:r>
              <a:rPr lang="zh-TW" altLang="en-US" sz="3200" kern="100" dirty="0"/>
              <a:t>亞</a:t>
            </a:r>
            <a:r>
              <a:rPr lang="zh-TW" altLang="zh-HK" sz="3200" kern="100" dirty="0" smtClean="0"/>
              <a:t>佛教</a:t>
            </a:r>
            <a:r>
              <a:rPr lang="zh-TW" altLang="zh-HK" sz="3200" kern="100" dirty="0"/>
              <a:t>國家</a:t>
            </a:r>
            <a:r>
              <a:rPr lang="zh-TW" altLang="zh-HK" sz="3200" kern="100" dirty="0" smtClean="0"/>
              <a:t>出家人</a:t>
            </a:r>
            <a:r>
              <a:rPr lang="zh-TW" altLang="en-US" sz="3200" kern="100" dirty="0"/>
              <a:t>用餐方式：托缽</a:t>
            </a:r>
            <a:endParaRPr lang="en-US" altLang="zh-HK" dirty="0" smtClean="0"/>
          </a:p>
          <a:p>
            <a:r>
              <a:rPr lang="zh-HK" altLang="en-US" dirty="0"/>
              <a:t>強化第二課的議題</a:t>
            </a:r>
            <a:endParaRPr lang="en-US" altLang="zh-HK" dirty="0" smtClean="0"/>
          </a:p>
          <a:p>
            <a:r>
              <a:rPr lang="zh-TW" altLang="zh-HK" dirty="0" smtClean="0"/>
              <a:t>佛教</a:t>
            </a:r>
            <a:r>
              <a:rPr lang="zh-TW" altLang="zh-HK" dirty="0"/>
              <a:t>在緬甸和泰國傳教有甚麼共同特色：</a:t>
            </a:r>
          </a:p>
          <a:p>
            <a:pPr lvl="1"/>
            <a:r>
              <a:rPr lang="zh-TW" altLang="zh-HK" dirty="0"/>
              <a:t>傳入前已有不同宗教</a:t>
            </a:r>
          </a:p>
          <a:p>
            <a:pPr lvl="1"/>
            <a:r>
              <a:rPr lang="zh-TW" altLang="zh-HK" dirty="0"/>
              <a:t>國王大力推展，引入佛教</a:t>
            </a:r>
          </a:p>
          <a:p>
            <a:pPr lvl="1"/>
            <a:r>
              <a:rPr lang="zh-TW" altLang="zh-HK" dirty="0"/>
              <a:t>曾經衰微，但又</a:t>
            </a:r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重新興旺</a:t>
            </a:r>
          </a:p>
          <a:p>
            <a:pPr lvl="1"/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注重戒律</a:t>
            </a:r>
            <a:r>
              <a:rPr lang="zh-TW" altLang="zh-HK" dirty="0"/>
              <a:t>和學術研究，</a:t>
            </a:r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佛教與生活深度</a:t>
            </a:r>
            <a:r>
              <a:rPr lang="zh-TW" altLang="zh-HK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結合</a:t>
            </a:r>
            <a:r>
              <a:rPr lang="en-US" altLang="zh-HK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zh-HK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5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8229600" cy="1399032"/>
          </a:xfrm>
        </p:spPr>
        <p:txBody>
          <a:bodyPr/>
          <a:lstStyle/>
          <a:p>
            <a:r>
              <a:rPr lang="zh-HK" altLang="en-US" dirty="0"/>
              <a:t>小組課研討論範圍建議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zh-HK" altLang="en-US" dirty="0"/>
              <a:t>研習教學流程</a:t>
            </a:r>
            <a:endParaRPr lang="en-US" altLang="zh-HK" dirty="0"/>
          </a:p>
          <a:p>
            <a:r>
              <a:rPr lang="zh-HK" altLang="en-US" dirty="0" smtClean="0"/>
              <a:t>課程</a:t>
            </a:r>
            <a:r>
              <a:rPr lang="zh-HK" altLang="en-US" dirty="0"/>
              <a:t>內容及方法</a:t>
            </a:r>
            <a:r>
              <a:rPr lang="zh-HK" altLang="en-US" dirty="0" smtClean="0"/>
              <a:t>討論</a:t>
            </a:r>
            <a:endParaRPr lang="en-US" altLang="zh-HK" dirty="0" smtClean="0"/>
          </a:p>
          <a:p>
            <a:r>
              <a:rPr lang="zh-HK" altLang="en-US" dirty="0"/>
              <a:t>校本調適</a:t>
            </a:r>
            <a:r>
              <a:rPr lang="zh-HK" altLang="en-US" dirty="0" smtClean="0"/>
              <a:t>：</a:t>
            </a:r>
            <a:endParaRPr lang="en-US" altLang="zh-HK" dirty="0" smtClean="0"/>
          </a:p>
          <a:p>
            <a:pPr lvl="1"/>
            <a:r>
              <a:rPr lang="zh-HK" altLang="en-US" dirty="0"/>
              <a:t>教授內容範圍：刪滅或增加題目</a:t>
            </a:r>
            <a:endParaRPr lang="en-US" altLang="zh-HK" dirty="0" smtClean="0"/>
          </a:p>
          <a:p>
            <a:pPr lvl="1"/>
            <a:r>
              <a:rPr lang="zh-HK" altLang="en-US" dirty="0"/>
              <a:t>方法：其他活動</a:t>
            </a:r>
            <a:endParaRPr lang="en-US" altLang="zh-HK" dirty="0" smtClean="0"/>
          </a:p>
          <a:p>
            <a:r>
              <a:rPr lang="zh-HK" altLang="en-US" dirty="0"/>
              <a:t>執行</a:t>
            </a:r>
            <a:r>
              <a:rPr lang="zh-HK" altLang="en-US" dirty="0" smtClean="0"/>
              <a:t>時</a:t>
            </a:r>
            <a:r>
              <a:rPr lang="zh-HK" altLang="en-US" dirty="0"/>
              <a:t>的</a:t>
            </a:r>
            <a:r>
              <a:rPr lang="zh-HK" altLang="en-US" dirty="0" smtClean="0"/>
              <a:t>預期困難</a:t>
            </a:r>
            <a:endParaRPr lang="en-US" altLang="zh-HK" dirty="0" smtClean="0"/>
          </a:p>
          <a:p>
            <a:r>
              <a:rPr lang="zh-HK" altLang="en-US" dirty="0" smtClean="0"/>
              <a:t>建議</a:t>
            </a:r>
            <a:endParaRPr lang="en-US" altLang="zh-HK" dirty="0" smtClean="0"/>
          </a:p>
          <a:p>
            <a:r>
              <a:rPr lang="zh-HK" altLang="en-US" dirty="0"/>
              <a:t>小組</a:t>
            </a:r>
            <a:r>
              <a:rPr lang="zh-HK" altLang="en-US" dirty="0" smtClean="0"/>
              <a:t>報告</a:t>
            </a:r>
            <a:endParaRPr lang="en-US" altLang="zh-HK" dirty="0" smtClean="0"/>
          </a:p>
          <a:p>
            <a:pPr lvl="1"/>
            <a:r>
              <a:rPr lang="zh-HK" altLang="en-US" dirty="0"/>
              <a:t>協調討論</a:t>
            </a:r>
            <a:r>
              <a:rPr lang="zh-HK" altLang="en-US" dirty="0" smtClean="0"/>
              <a:t>：</a:t>
            </a:r>
            <a:r>
              <a:rPr lang="zh-HK" altLang="en-US" dirty="0"/>
              <a:t>黎耀祖老師</a:t>
            </a:r>
            <a:r>
              <a:rPr lang="zh-HK" altLang="en-US" dirty="0" smtClean="0"/>
              <a:t>、許</a:t>
            </a:r>
            <a:r>
              <a:rPr lang="zh-HK" altLang="en-US" dirty="0"/>
              <a:t>珮錡</a:t>
            </a:r>
            <a:r>
              <a:rPr lang="zh-HK" altLang="en-US" dirty="0" smtClean="0"/>
              <a:t>老師</a:t>
            </a:r>
            <a:endParaRPr lang="en-US" altLang="zh-HK" dirty="0"/>
          </a:p>
          <a:p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6263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新高中倫理與宗教課程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04856" cy="1752600"/>
          </a:xfrm>
        </p:spPr>
        <p:txBody>
          <a:bodyPr/>
          <a:lstStyle/>
          <a:p>
            <a:r>
              <a:rPr lang="zh-TW" altLang="zh-HK" dirty="0"/>
              <a:t>佛教在其他地區的發展概況</a:t>
            </a:r>
            <a:r>
              <a:rPr lang="zh-TW" altLang="zh-HK" dirty="0" smtClean="0"/>
              <a:t>：</a:t>
            </a:r>
            <a:r>
              <a:rPr lang="zh-TW" altLang="en-US" dirty="0"/>
              <a:t>東亞佛教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3343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韓國</a:t>
            </a:r>
            <a:r>
              <a:rPr lang="zh-TW" altLang="en-US" dirty="0" smtClean="0"/>
              <a:t>佛教    </a:t>
            </a:r>
            <a:r>
              <a:rPr lang="zh-TW" altLang="zh-HK" dirty="0" smtClean="0"/>
              <a:t>教學</a:t>
            </a:r>
            <a:r>
              <a:rPr lang="zh-TW" altLang="zh-HK" dirty="0"/>
              <a:t>目的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TW" altLang="zh-HK" dirty="0" smtClean="0"/>
              <a:t>認識</a:t>
            </a:r>
            <a:r>
              <a:rPr lang="en-US" altLang="zh-HK" dirty="0"/>
              <a:t>(</a:t>
            </a:r>
            <a:r>
              <a:rPr lang="zh-TW" altLang="zh-HK" dirty="0"/>
              <a:t>記憶、理解</a:t>
            </a:r>
            <a:r>
              <a:rPr lang="en-US" altLang="zh-HK" dirty="0"/>
              <a:t>)</a:t>
            </a:r>
            <a:r>
              <a:rPr lang="zh-TW" altLang="zh-HK" dirty="0"/>
              <a:t>概念：</a:t>
            </a:r>
          </a:p>
          <a:p>
            <a:pPr lvl="0"/>
            <a:r>
              <a:rPr lang="zh-TW" altLang="zh-HK" dirty="0"/>
              <a:t>佛教傳入朝鮮半島的情況</a:t>
            </a:r>
          </a:p>
          <a:p>
            <a:pPr lvl="1"/>
            <a:r>
              <a:rPr lang="zh-TW" altLang="zh-HK" dirty="0"/>
              <a:t>高句麗、百濟、新羅</a:t>
            </a:r>
            <a:r>
              <a:rPr lang="en-US" altLang="zh-HK" dirty="0"/>
              <a:t>(</a:t>
            </a:r>
            <a:r>
              <a:rPr lang="zh-TW" altLang="zh-HK" dirty="0"/>
              <a:t>最重要</a:t>
            </a:r>
            <a:r>
              <a:rPr lang="en-US" altLang="zh-HK" dirty="0"/>
              <a:t>)</a:t>
            </a:r>
            <a:endParaRPr lang="zh-TW" altLang="zh-HK" dirty="0"/>
          </a:p>
          <a:p>
            <a:pPr lvl="1"/>
            <a:r>
              <a:rPr lang="zh-TW" altLang="zh-HK" dirty="0"/>
              <a:t>高麗：非常尊崇佛教、祈福禳災佛教、高麗大藏經、衰落</a:t>
            </a:r>
          </a:p>
          <a:p>
            <a:pPr lvl="1"/>
            <a:r>
              <a:rPr lang="zh-TW" altLang="zh-HK" dirty="0"/>
              <a:t>李朝：崇儒排佛、沒有王室貴族支持下繼續在民間發展</a:t>
            </a:r>
          </a:p>
          <a:p>
            <a:pPr lvl="1"/>
            <a:r>
              <a:rPr lang="zh-TW" altLang="zh-HK" dirty="0"/>
              <a:t>現代：受日本佛教影響、佛教世俗化</a:t>
            </a:r>
          </a:p>
          <a:p>
            <a:pPr lvl="1"/>
            <a:r>
              <a:rPr lang="zh-TW" altLang="zh-HK" dirty="0"/>
              <a:t>韓國佛教的特色：組織嚴密，重視僧伽教育、中國佛教的影響</a:t>
            </a:r>
          </a:p>
          <a:p>
            <a:pPr marL="0" lvl="0" indent="0">
              <a:buNone/>
            </a:pPr>
            <a:r>
              <a:rPr lang="en-US" altLang="zh-TW" dirty="0" smtClean="0"/>
              <a:t>2. </a:t>
            </a:r>
            <a:r>
              <a:rPr lang="zh-TW" altLang="zh-HK" dirty="0" smtClean="0"/>
              <a:t>應用</a:t>
            </a:r>
            <a:r>
              <a:rPr lang="zh-TW" altLang="zh-HK" dirty="0"/>
              <a:t>及分析</a:t>
            </a:r>
          </a:p>
          <a:p>
            <a:pPr lvl="0"/>
            <a:r>
              <a:rPr lang="zh-TW" altLang="zh-HK" dirty="0"/>
              <a:t>韓國佛教興盛的原因</a:t>
            </a:r>
          </a:p>
          <a:p>
            <a:pPr marL="0" indent="0">
              <a:buNone/>
            </a:pPr>
            <a:r>
              <a:rPr lang="en-US" altLang="zh-HK" dirty="0"/>
              <a:t>3.</a:t>
            </a:r>
            <a:r>
              <a:rPr lang="zh-TW" altLang="zh-HK" dirty="0"/>
              <a:t>評鑑及創造</a:t>
            </a:r>
          </a:p>
          <a:p>
            <a:pPr lvl="0"/>
            <a:r>
              <a:rPr lang="zh-TW" altLang="zh-HK" dirty="0"/>
              <a:t>政府積極支持佛教的優點及</a:t>
            </a:r>
            <a:r>
              <a:rPr lang="zh-TW" altLang="zh-HK" dirty="0" smtClean="0"/>
              <a:t>缺點</a:t>
            </a:r>
            <a:endParaRPr lang="en-US" altLang="zh-TW" dirty="0" smtClean="0"/>
          </a:p>
          <a:p>
            <a:pPr lvl="0"/>
            <a:endParaRPr lang="en-US" altLang="zh-TW" dirty="0"/>
          </a:p>
          <a:p>
            <a:pPr lvl="0"/>
            <a:r>
              <a:rPr lang="zh-TW" altLang="zh-HK" dirty="0" smtClean="0"/>
              <a:t>價值觀</a:t>
            </a:r>
            <a:r>
              <a:rPr lang="zh-TW" altLang="zh-HK" dirty="0"/>
              <a:t>和態度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6842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二、價值觀和態度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 smtClean="0"/>
              <a:t>體會</a:t>
            </a:r>
            <a:r>
              <a:rPr lang="zh-TW" altLang="zh-HK" dirty="0"/>
              <a:t>及欣賞韓國佛教寺院生活</a:t>
            </a:r>
          </a:p>
          <a:p>
            <a:pPr lvl="0"/>
            <a:r>
              <a:rPr lang="zh-TW" altLang="zh-HK" dirty="0"/>
              <a:t>欣賞韓國佛教佛化生活和生活的創新性</a:t>
            </a:r>
          </a:p>
          <a:p>
            <a:pPr lvl="0"/>
            <a:r>
              <a:rPr lang="zh-TW" altLang="zh-HK" dirty="0"/>
              <a:t>欣賞韓國佛教佛化生活對人民生活的影響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480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一、認知過程範疇</a:t>
            </a:r>
            <a:r>
              <a:rPr lang="zh-HK" altLang="en-US" dirty="0" smtClean="0"/>
              <a:t/>
            </a:r>
            <a:br>
              <a:rPr lang="zh-HK" altLang="en-US" dirty="0" smtClean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1.	</a:t>
            </a:r>
            <a:r>
              <a:rPr lang="zh-TW" altLang="en-US" dirty="0" smtClean="0"/>
              <a:t>認識</a:t>
            </a:r>
            <a:r>
              <a:rPr lang="en-US" altLang="zh-TW" dirty="0" smtClean="0"/>
              <a:t>(</a:t>
            </a:r>
            <a:r>
              <a:rPr lang="zh-TW" altLang="en-US" dirty="0" smtClean="0"/>
              <a:t>記憶、理解</a:t>
            </a:r>
            <a:r>
              <a:rPr lang="en-US" altLang="zh-TW" dirty="0" smtClean="0"/>
              <a:t>)</a:t>
            </a:r>
            <a:r>
              <a:rPr lang="zh-TW" altLang="en-US" dirty="0" smtClean="0"/>
              <a:t>概念：</a:t>
            </a:r>
          </a:p>
          <a:p>
            <a:pPr lvl="2"/>
            <a:r>
              <a:rPr lang="zh-TW" altLang="en-US" dirty="0" smtClean="0"/>
              <a:t>佛教傳入朝鮮半島的情況</a:t>
            </a:r>
          </a:p>
          <a:p>
            <a:pPr lvl="2"/>
            <a:r>
              <a:rPr lang="zh-TW" altLang="en-US" dirty="0" smtClean="0"/>
              <a:t>高句麗：起源、輸出佛教、傳入道教、衰落</a:t>
            </a:r>
          </a:p>
          <a:p>
            <a:pPr lvl="2"/>
            <a:r>
              <a:rPr lang="zh-TW" altLang="en-US" dirty="0" smtClean="0"/>
              <a:t>百濟：傳入，律宗發展、輸出佛教、衰落。</a:t>
            </a:r>
          </a:p>
          <a:p>
            <a:pPr lvl="2"/>
            <a:r>
              <a:rPr lang="zh-TW" altLang="en-US" dirty="0" smtClean="0"/>
              <a:t>新羅</a:t>
            </a:r>
            <a:r>
              <a:rPr lang="en-US" altLang="zh-TW" dirty="0" smtClean="0"/>
              <a:t>(</a:t>
            </a:r>
            <a:r>
              <a:rPr lang="zh-TW" altLang="en-US" dirty="0" smtClean="0"/>
              <a:t>最重要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：傳入大乘各宗及禪宗、創立僧官制度、佛教由王室廣泛流入民間</a:t>
            </a:r>
          </a:p>
          <a:p>
            <a:pPr lvl="2"/>
            <a:r>
              <a:rPr lang="zh-TW" altLang="en-US" dirty="0" smtClean="0"/>
              <a:t>高麗：高麗歷代王室貴族非常尊崇佛教、祈福禳災佛教、高麗大藏經、仿照進士科舉制度，遴選優秀僧侶授予僧階、衰落</a:t>
            </a:r>
          </a:p>
          <a:p>
            <a:pPr lvl="2"/>
            <a:r>
              <a:rPr lang="zh-TW" altLang="en-US" dirty="0" smtClean="0"/>
              <a:t>李朝：崇儒排佛、沒有王室貴族支持下繼續在民間發展</a:t>
            </a:r>
          </a:p>
          <a:p>
            <a:pPr lvl="2"/>
            <a:r>
              <a:rPr lang="zh-TW" altLang="en-US" dirty="0" smtClean="0"/>
              <a:t>現代：受日本佛教影響、佛教世俗化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2705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	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韓國佛教的特色：</a:t>
            </a:r>
            <a:endParaRPr lang="en-US" altLang="zh-TW" dirty="0" smtClean="0"/>
          </a:p>
          <a:p>
            <a:r>
              <a:rPr lang="zh-TW" altLang="en-US" dirty="0" smtClean="0"/>
              <a:t>組織嚴密，弘法功能強，多元化。</a:t>
            </a:r>
          </a:p>
          <a:p>
            <a:r>
              <a:rPr lang="zh-TW" altLang="en-US" dirty="0" smtClean="0"/>
              <a:t>重視僧伽教育，修行要求嚴格</a:t>
            </a:r>
          </a:p>
          <a:p>
            <a:r>
              <a:rPr lang="zh-TW" altLang="en-US" dirty="0" smtClean="0"/>
              <a:t>中國佛教的影響，繼承中國佛教傳統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9793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dirty="0"/>
              <a:t>應用及分析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韓國佛教興盛的原因</a:t>
            </a:r>
          </a:p>
          <a:p>
            <a:r>
              <a:rPr lang="zh-TW" altLang="en-US" dirty="0" smtClean="0"/>
              <a:t>國家支持</a:t>
            </a:r>
          </a:p>
          <a:p>
            <a:r>
              <a:rPr lang="zh-TW" altLang="en-US" dirty="0" smtClean="0"/>
              <a:t>引入高階文化</a:t>
            </a:r>
          </a:p>
          <a:p>
            <a:r>
              <a:rPr lang="zh-TW" altLang="en-US" dirty="0" smtClean="0"/>
              <a:t>深入當地文化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例如以出家為榮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，而非由王室或上層階級獨有</a:t>
            </a:r>
            <a:endParaRPr lang="en-US" altLang="zh-TW" dirty="0" smtClean="0"/>
          </a:p>
          <a:p>
            <a:r>
              <a:rPr lang="zh-TW" altLang="en-US" dirty="0" smtClean="0"/>
              <a:t>佛教教育的重要性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1592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評鑑及創造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政府積極支持佛教的優點及缺點。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4201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二、價值觀和態度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體會及欣賞韓國佛教寺院生活</a:t>
            </a:r>
          </a:p>
          <a:p>
            <a:pPr lvl="0"/>
            <a:r>
              <a:rPr lang="zh-TW" altLang="zh-HK" dirty="0"/>
              <a:t>欣賞韓國佛教佛化生活和生活的創新性</a:t>
            </a:r>
          </a:p>
          <a:p>
            <a:pPr lvl="0"/>
            <a:r>
              <a:rPr lang="zh-TW" altLang="zh-HK" dirty="0"/>
              <a:t>欣賞韓國佛教佛化生活對生活的影響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0443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課程概覽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892696"/>
          </a:xfrm>
        </p:spPr>
        <p:txBody>
          <a:bodyPr/>
          <a:lstStyle/>
          <a:p>
            <a:r>
              <a:rPr lang="zh-TW" altLang="zh-HK" dirty="0"/>
              <a:t>建議教時</a:t>
            </a:r>
            <a:r>
              <a:rPr lang="zh-TW" altLang="zh-HK" dirty="0" smtClean="0"/>
              <a:t>︰</a:t>
            </a:r>
            <a:r>
              <a:rPr lang="zh-TW" altLang="en-US" dirty="0"/>
              <a:t>兩</a:t>
            </a:r>
            <a:r>
              <a:rPr lang="zh-TW" altLang="zh-HK" dirty="0" smtClean="0"/>
              <a:t>課</a:t>
            </a:r>
            <a:endParaRPr lang="zh-TW" altLang="zh-HK" dirty="0"/>
          </a:p>
          <a:p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03090"/>
              </p:ext>
            </p:extLst>
          </p:nvPr>
        </p:nvGraphicFramePr>
        <p:xfrm>
          <a:off x="1043608" y="2276872"/>
          <a:ext cx="7632848" cy="3960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5017"/>
                <a:gridCol w="5767831"/>
              </a:tblGrid>
              <a:tr h="990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教節</a:t>
                      </a:r>
                      <a:endParaRPr lang="zh-TW" sz="3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主要內容</a:t>
                      </a:r>
                      <a:endParaRPr lang="zh-TW" sz="3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980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1</a:t>
                      </a:r>
                      <a:endParaRPr lang="zh-TW" sz="3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佛教傳入朝鮮半島韓國的情況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〔三國時代至現代〕</a:t>
                      </a:r>
                      <a:endParaRPr lang="zh-TW" sz="3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990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 smtClean="0">
                          <a:effectLst/>
                        </a:rPr>
                        <a:t>2</a:t>
                      </a:r>
                      <a:endParaRPr lang="zh-TW" sz="3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韓國佛教的特色</a:t>
                      </a:r>
                      <a:endParaRPr lang="zh-TW" sz="3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46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第一</a:t>
            </a:r>
            <a:r>
              <a:rPr lang="zh-HK" altLang="en-US" dirty="0" smtClean="0"/>
              <a:t>課   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902375"/>
              </p:ext>
            </p:extLst>
          </p:nvPr>
        </p:nvGraphicFramePr>
        <p:xfrm>
          <a:off x="251520" y="1580898"/>
          <a:ext cx="8136905" cy="5489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650"/>
                <a:gridCol w="2674576"/>
                <a:gridCol w="4994679"/>
              </a:tblGrid>
              <a:tr h="721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流程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主題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內容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建立思考架構：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佛教傳入的模式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>
                          <a:effectLst/>
                        </a:rPr>
                        <a:t> </a:t>
                      </a:r>
                      <a:endParaRPr lang="zh-TW" sz="22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>
                          <a:effectLst/>
                        </a:rPr>
                        <a:t> </a:t>
                      </a:r>
                      <a:endParaRPr lang="zh-TW" sz="22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>
                          <a:effectLst/>
                        </a:rPr>
                        <a:t> </a:t>
                      </a:r>
                      <a:endParaRPr lang="zh-TW" sz="22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教師提問</a:t>
                      </a:r>
                      <a:r>
                        <a:rPr lang="en-US" sz="2200" kern="100" dirty="0">
                          <a:effectLst/>
                        </a:rPr>
                        <a:t>1</a:t>
                      </a:r>
                      <a:r>
                        <a:rPr lang="zh-TW" sz="2200" kern="100" dirty="0">
                          <a:effectLst/>
                        </a:rPr>
                        <a:t>：佛教由印度傳入斯里蘭卡是全盤輸入，甚少改動。佛教由中國傳入韓國，又如何？推測兩者有何相似的地方？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教師提問</a:t>
                      </a:r>
                      <a:r>
                        <a:rPr lang="en-US" sz="2200" kern="100" dirty="0">
                          <a:effectLst/>
                        </a:rPr>
                        <a:t>2</a:t>
                      </a:r>
                      <a:r>
                        <a:rPr lang="zh-TW" sz="2200" kern="100" dirty="0">
                          <a:effectLst/>
                        </a:rPr>
                        <a:t>：指出片中寺院和中國寺院在外觀上有何相似的之處。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教師提問</a:t>
                      </a:r>
                      <a:r>
                        <a:rPr lang="en-US" sz="2200" kern="100" dirty="0">
                          <a:effectLst/>
                        </a:rPr>
                        <a:t>3</a:t>
                      </a:r>
                      <a:r>
                        <a:rPr lang="zh-TW" sz="2200" kern="100" dirty="0">
                          <a:effectLst/>
                        </a:rPr>
                        <a:t>：指出片中寺院生活和中國寺院生活的相似之處</a:t>
                      </a:r>
                      <a:endParaRPr lang="zh-TW" sz="2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86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>
                          <a:effectLst/>
                        </a:rPr>
                        <a:t>主題一： 佛教傳入韓國簡述</a:t>
                      </a:r>
                      <a:endParaRPr lang="zh-TW" sz="22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教師提問</a:t>
                      </a:r>
                      <a:r>
                        <a:rPr lang="en-US" sz="2200" kern="100" dirty="0">
                          <a:effectLst/>
                        </a:rPr>
                        <a:t>4</a:t>
                      </a:r>
                      <a:r>
                        <a:rPr lang="zh-TW" sz="2200" kern="100" dirty="0">
                          <a:effectLst/>
                        </a:rPr>
                        <a:t>：從佛教傳入南亞的經驗，推測佛教傳入東亞〔韓國〕的可能模式。提示學生：先傳甚麼，最後是甚麼。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</a:rPr>
                        <a:t>教師簡報：課文內容〔</a:t>
                      </a:r>
                      <a:r>
                        <a:rPr lang="en-US" sz="2200" kern="100" dirty="0">
                          <a:effectLst/>
                        </a:rPr>
                        <a:t>I. </a:t>
                      </a:r>
                      <a:r>
                        <a:rPr lang="zh-TW" sz="2200" kern="100" dirty="0">
                          <a:effectLst/>
                        </a:rPr>
                        <a:t>佛教傳入韓國簡述〕</a:t>
                      </a:r>
                      <a:endParaRPr lang="zh-TW" sz="2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3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教材套內容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HK" altLang="en-US" dirty="0"/>
              <a:t>南亞一套、東亞一套</a:t>
            </a:r>
            <a:endParaRPr lang="en-US" altLang="zh-HK" dirty="0" smtClean="0"/>
          </a:p>
          <a:p>
            <a:r>
              <a:rPr lang="zh-HK" altLang="en-US" dirty="0" smtClean="0"/>
              <a:t>教學大綱</a:t>
            </a:r>
            <a:r>
              <a:rPr lang="en-US" altLang="zh-HK" dirty="0" smtClean="0"/>
              <a:t>〔</a:t>
            </a:r>
            <a:r>
              <a:rPr lang="zh-HK" altLang="en-US" dirty="0"/>
              <a:t>南亞、</a:t>
            </a:r>
            <a:r>
              <a:rPr lang="zh-HK" altLang="en-US" dirty="0" smtClean="0"/>
              <a:t>韓國、日本</a:t>
            </a:r>
            <a:r>
              <a:rPr lang="en-US" altLang="zh-HK" dirty="0"/>
              <a:t>〕</a:t>
            </a:r>
            <a:endParaRPr lang="en-US" altLang="zh-HK" dirty="0" smtClean="0"/>
          </a:p>
          <a:p>
            <a:r>
              <a:rPr lang="zh-HK" altLang="en-US" dirty="0" smtClean="0"/>
              <a:t>教師</a:t>
            </a:r>
            <a:r>
              <a:rPr lang="zh-HK" altLang="en-US" dirty="0" smtClean="0"/>
              <a:t>資源</a:t>
            </a:r>
            <a:r>
              <a:rPr lang="zh-HK" altLang="en-US" dirty="0"/>
              <a:t>及</a:t>
            </a:r>
            <a:r>
              <a:rPr lang="zh-HK" altLang="en-US" dirty="0" smtClean="0"/>
              <a:t>學生</a:t>
            </a:r>
            <a:r>
              <a:rPr lang="zh-HK" altLang="en-US" dirty="0"/>
              <a:t>工作</a:t>
            </a:r>
            <a:r>
              <a:rPr lang="zh-HK" altLang="en-US" dirty="0" smtClean="0"/>
              <a:t>紙解答</a:t>
            </a:r>
            <a:r>
              <a:rPr lang="en-US" altLang="zh-HK" dirty="0" smtClean="0"/>
              <a:t>〔</a:t>
            </a:r>
            <a:r>
              <a:rPr lang="zh-HK" altLang="en-US" dirty="0" smtClean="0"/>
              <a:t>附有詳細資料</a:t>
            </a:r>
            <a:r>
              <a:rPr lang="en-US" altLang="zh-HK" dirty="0" smtClean="0"/>
              <a:t>〕</a:t>
            </a:r>
          </a:p>
          <a:p>
            <a:r>
              <a:rPr lang="zh-HK" altLang="en-US" dirty="0" smtClean="0"/>
              <a:t>課堂簡報</a:t>
            </a:r>
            <a:endParaRPr lang="en-US" altLang="zh-HK" dirty="0" smtClean="0"/>
          </a:p>
          <a:p>
            <a:r>
              <a:rPr lang="zh-HK" altLang="en-US" dirty="0"/>
              <a:t>網上視頻</a:t>
            </a:r>
            <a:r>
              <a:rPr lang="zh-HK" altLang="en-US" dirty="0" smtClean="0"/>
              <a:t>資料</a:t>
            </a:r>
            <a:r>
              <a:rPr lang="en-US" altLang="zh-HK" dirty="0" smtClean="0"/>
              <a:t>〔</a:t>
            </a:r>
            <a:r>
              <a:rPr lang="zh-HK" altLang="en-US" dirty="0"/>
              <a:t>可</a:t>
            </a:r>
            <a:r>
              <a:rPr lang="zh-HK" altLang="en-US" dirty="0" smtClean="0"/>
              <a:t>往</a:t>
            </a:r>
            <a:r>
              <a:rPr lang="en-US" altLang="zh-HK" dirty="0" smtClean="0"/>
              <a:t>YouTube</a:t>
            </a:r>
            <a:r>
              <a:rPr lang="zh-HK" altLang="en-US" dirty="0" smtClean="0"/>
              <a:t>看</a:t>
            </a:r>
            <a:r>
              <a:rPr lang="en-US" altLang="zh-HK" dirty="0"/>
              <a:t>〕</a:t>
            </a:r>
            <a:endParaRPr lang="en-US" altLang="zh-HK" dirty="0" smtClean="0"/>
          </a:p>
          <a:p>
            <a:r>
              <a:rPr lang="zh-HK" altLang="en-US" dirty="0"/>
              <a:t>學生工作紙及</a:t>
            </a:r>
            <a:r>
              <a:rPr lang="zh-HK" altLang="en-US" dirty="0" smtClean="0"/>
              <a:t>解答</a:t>
            </a:r>
            <a:endParaRPr lang="en-US" altLang="zh-HK" dirty="0" smtClean="0"/>
          </a:p>
          <a:p>
            <a:r>
              <a:rPr lang="zh-HK" altLang="en-US" dirty="0"/>
              <a:t>學生學習</a:t>
            </a:r>
            <a:r>
              <a:rPr lang="zh-HK" altLang="en-US" dirty="0" smtClean="0"/>
              <a:t>資源</a:t>
            </a:r>
            <a:r>
              <a:rPr lang="en-US" altLang="zh-HK" dirty="0" smtClean="0"/>
              <a:t>〔</a:t>
            </a:r>
            <a:r>
              <a:rPr lang="zh-HK" altLang="en-US" dirty="0"/>
              <a:t>課本、無延伸資料</a:t>
            </a:r>
            <a:r>
              <a:rPr lang="en-US" altLang="zh-HK" dirty="0" smtClean="0"/>
              <a:t>〕</a:t>
            </a:r>
          </a:p>
          <a:p>
            <a:r>
              <a:rPr lang="zh-HK" altLang="en-US" dirty="0"/>
              <a:t>附錄：正覺的</a:t>
            </a:r>
            <a:r>
              <a:rPr lang="zh-HK" altLang="en-US" dirty="0" smtClean="0"/>
              <a:t>道路</a:t>
            </a:r>
            <a:r>
              <a:rPr lang="en-US" altLang="zh-HK" dirty="0" smtClean="0"/>
              <a:t>〔</a:t>
            </a:r>
            <a:r>
              <a:rPr lang="zh-HK" altLang="en-US" dirty="0"/>
              <a:t>南傳</a:t>
            </a:r>
            <a:r>
              <a:rPr lang="zh-HK" altLang="en-US" dirty="0" smtClean="0"/>
              <a:t>佛教</a:t>
            </a:r>
            <a:r>
              <a:rPr lang="en-US" altLang="zh-HK" dirty="0"/>
              <a:t>〕</a:t>
            </a:r>
            <a:r>
              <a:rPr lang="zh-HK" altLang="en-US" dirty="0" smtClean="0"/>
              <a:t>習題</a:t>
            </a:r>
            <a:r>
              <a:rPr lang="zh-HK" altLang="en-US" dirty="0"/>
              <a:t>及解答</a:t>
            </a:r>
          </a:p>
        </p:txBody>
      </p:sp>
    </p:spTree>
    <p:extLst>
      <p:ext uri="{BB962C8B-B14F-4D97-AF65-F5344CB8AC3E}">
        <p14:creationId xmlns:p14="http://schemas.microsoft.com/office/powerpoint/2010/main" val="368856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505520"/>
              </p:ext>
            </p:extLst>
          </p:nvPr>
        </p:nvGraphicFramePr>
        <p:xfrm>
          <a:off x="6192" y="1"/>
          <a:ext cx="9137808" cy="7288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175"/>
                <a:gridCol w="3003569"/>
                <a:gridCol w="5609064"/>
              </a:tblGrid>
              <a:tr h="1145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主題二：韓國佛教的發展概略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 </a:t>
                      </a:r>
                      <a:endParaRPr lang="zh-TW" sz="32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</a:rPr>
                        <a:t>學生閱讀學科知識內容有關內容〔韓國佛教的發展概略〕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</a:rPr>
                        <a:t>教師簡報：課文內容重點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effectLst/>
                        </a:rPr>
                        <a:t>講課期間，學生同時間完成表一</a:t>
                      </a:r>
                      <a:endParaRPr lang="zh-TW" sz="3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31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</a:rPr>
                        <a:t>總結</a:t>
                      </a:r>
                      <a:endParaRPr lang="zh-TW" sz="32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effectLst/>
                        </a:rPr>
                        <a:t>教師總結課文內容重點或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effectLst/>
                        </a:rPr>
                        <a:t>提問學生重點一：佛教傳入東亞〔韓國〕的模式：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effectLst/>
                        </a:rPr>
                        <a:t>提問學生重點二：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effectLst/>
                        </a:rPr>
                        <a:t>佛教在高麗時代衰落的原因。</a:t>
                      </a:r>
                      <a:endParaRPr lang="zh-TW" sz="3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56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第一課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70024"/>
          </a:xfrm>
        </p:spPr>
        <p:txBody>
          <a:bodyPr>
            <a:normAutofit/>
          </a:bodyPr>
          <a:lstStyle/>
          <a:p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zh-TW" altLang="zh-HK" sz="3200" kern="100" dirty="0"/>
              <a:t>韓國</a:t>
            </a:r>
            <a:r>
              <a:rPr lang="zh-TW" altLang="zh-HK" sz="3200" kern="100" dirty="0" smtClean="0"/>
              <a:t>寺院</a:t>
            </a:r>
            <a:r>
              <a:rPr lang="zh-TW" altLang="zh-HK" sz="3200" kern="100" dirty="0"/>
              <a:t>和中國</a:t>
            </a:r>
            <a:r>
              <a:rPr lang="zh-TW" altLang="zh-HK" sz="3200" kern="100" dirty="0" smtClean="0"/>
              <a:t>寺院</a:t>
            </a:r>
            <a:r>
              <a:rPr lang="zh-TW" altLang="en-US" sz="3200" kern="100" dirty="0"/>
              <a:t>建築上和生活上</a:t>
            </a:r>
            <a:r>
              <a:rPr lang="zh-TW" altLang="zh-HK" sz="3200" kern="100" dirty="0" smtClean="0"/>
              <a:t>有</a:t>
            </a:r>
            <a:r>
              <a:rPr lang="zh-TW" altLang="zh-HK" sz="3200" kern="100" dirty="0"/>
              <a:t>何相似的之處</a:t>
            </a:r>
            <a:endParaRPr lang="en-US" altLang="zh-TW" sz="3200" kern="100" dirty="0" smtClean="0"/>
          </a:p>
          <a:p>
            <a:r>
              <a:rPr lang="zh-TW" altLang="zh-HK" sz="3200" dirty="0"/>
              <a:t>佛教傳入東亞〔韓國〕的可能</a:t>
            </a:r>
            <a:r>
              <a:rPr lang="zh-TW" altLang="zh-HK" sz="3200" dirty="0" smtClean="0"/>
              <a:t>模式</a:t>
            </a:r>
            <a:r>
              <a:rPr lang="zh-TW" altLang="en-US" sz="3200" kern="100" dirty="0" smtClean="0"/>
              <a:t>？</a:t>
            </a:r>
            <a:endParaRPr lang="en-US" altLang="zh-TW" sz="3200" kern="100" dirty="0" smtClean="0"/>
          </a:p>
          <a:p>
            <a:pPr lvl="1"/>
            <a:r>
              <a:rPr lang="zh-TW" altLang="zh-HK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佛像、佛經、文化、僧團制度、戒律、寺院生活、儀式、</a:t>
            </a:r>
            <a:r>
              <a:rPr lang="zh-TW" altLang="zh-HK" dirty="0"/>
              <a:t>政府支持</a:t>
            </a:r>
            <a:endParaRPr lang="en-US" altLang="zh-TW" dirty="0" smtClean="0"/>
          </a:p>
          <a:p>
            <a:r>
              <a:rPr lang="zh-TW" altLang="zh-HK" dirty="0" smtClean="0"/>
              <a:t>高麗</a:t>
            </a:r>
            <a:r>
              <a:rPr lang="zh-TW" altLang="zh-HK" dirty="0"/>
              <a:t>時代衰落的</a:t>
            </a:r>
            <a:r>
              <a:rPr lang="zh-TW" altLang="zh-HK" dirty="0" smtClean="0"/>
              <a:t>原因</a:t>
            </a:r>
            <a:endParaRPr lang="en-US" altLang="zh-TW" dirty="0" smtClean="0"/>
          </a:p>
          <a:p>
            <a:pPr lvl="1"/>
            <a:r>
              <a:rPr lang="zh-TW" altLang="zh-HK" dirty="0" smtClean="0"/>
              <a:t>僧人</a:t>
            </a:r>
            <a:r>
              <a:rPr lang="zh-TW" altLang="zh-HK" dirty="0"/>
              <a:t>參與政治、欠缺嚴謹和有系統的全國性佛教學術研究、戒律不夠嚴謹</a:t>
            </a:r>
            <a:r>
              <a:rPr lang="zh-TW" altLang="zh-HK" dirty="0" smtClean="0"/>
              <a:t>。</a:t>
            </a:r>
            <a:r>
              <a:rPr lang="en-US" altLang="zh-TW" dirty="0" smtClean="0"/>
              <a:t>〔</a:t>
            </a:r>
            <a:r>
              <a:rPr lang="zh-HK" altLang="en-US" dirty="0"/>
              <a:t>違反了根本傳統</a:t>
            </a:r>
            <a:r>
              <a:rPr lang="en-US" altLang="zh-HK" dirty="0"/>
              <a:t>〕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84363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</a:t>
            </a:r>
            <a:r>
              <a:rPr lang="zh-HK" altLang="en-US" dirty="0" smtClean="0"/>
              <a:t>課 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828190"/>
              </p:ext>
            </p:extLst>
          </p:nvPr>
        </p:nvGraphicFramePr>
        <p:xfrm>
          <a:off x="0" y="1484786"/>
          <a:ext cx="9036496" cy="5960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079"/>
                <a:gridCol w="2801657"/>
                <a:gridCol w="5722760"/>
              </a:tblGrid>
              <a:tr h="967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流程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主題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內容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4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重溫：上課重點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教師提問</a:t>
                      </a:r>
                      <a:r>
                        <a:rPr lang="en-US" sz="2000" kern="100">
                          <a:effectLst/>
                        </a:rPr>
                        <a:t>1</a:t>
                      </a:r>
                      <a:r>
                        <a:rPr lang="zh-TW" sz="2000" kern="100">
                          <a:effectLst/>
                        </a:rPr>
                        <a:t>：高麗王朝後期僧團衰落，原因何在？</a:t>
                      </a:r>
                      <a:r>
                        <a:rPr lang="en-US" sz="2000" kern="100">
                          <a:effectLst/>
                        </a:rPr>
                        <a:t>2. </a:t>
                      </a:r>
                      <a:r>
                        <a:rPr lang="zh-TW" sz="2000" kern="100">
                          <a:effectLst/>
                        </a:rPr>
                        <a:t>政府在甚麼情況下會壓抑佛教的發展？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9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主題一：李朝至現代佛教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學生閱讀學科知識內容有關內容〔韓國佛教的發展概略五、李朝至現代〕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教師簡報：課文內容重點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8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建立思考架構：韓國佛教特色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短片三：寺院生活營〔約</a:t>
                      </a:r>
                      <a:r>
                        <a:rPr lang="en-US" sz="2000" kern="100" dirty="0">
                          <a:effectLst/>
                        </a:rPr>
                        <a:t>4</a:t>
                      </a:r>
                      <a:r>
                        <a:rPr lang="zh-TW" sz="2000" kern="100" dirty="0">
                          <a:effectLst/>
                        </a:rPr>
                        <a:t>分鐘〕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</a:rPr>
                        <a:t>教師</a:t>
                      </a:r>
                      <a:r>
                        <a:rPr lang="zh-TW" sz="2000" kern="100" dirty="0">
                          <a:effectLst/>
                        </a:rPr>
                        <a:t>提問</a:t>
                      </a: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zh-TW" sz="2000" kern="100" dirty="0">
                          <a:effectLst/>
                        </a:rPr>
                        <a:t>：指出片中生活營顯示出韓國佛教的現代化，目的是讓年青人體驗寺院生活。列出最能吸引你的三種活動。你會參加嗎？寫一個理由。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7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795685"/>
              </p:ext>
            </p:extLst>
          </p:nvPr>
        </p:nvGraphicFramePr>
        <p:xfrm>
          <a:off x="8445" y="116632"/>
          <a:ext cx="8956044" cy="8516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520"/>
                <a:gridCol w="2776713"/>
                <a:gridCol w="5671811"/>
              </a:tblGrid>
              <a:tr h="2664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主題二：韓國佛教特色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學生閱讀學科知識內容有關內容〔韓國佛教特色〕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教師簡報：課文內容重點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一、組織嚴密，弘法功能強，多元化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二、重視僧伽教育，修行要求嚴格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三、中國佛教的影響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52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總結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教師總結課文內容重點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現代化的韓國佛教活動注重保留傳統，用傳統文化的精粹弘法，幫助現代人面對壓力日益嚴重的生活。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延伸思考題目：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佛教有哪些地方特別適合現代人？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無論是緣於哪一個傳統的佛教，都非常注重回歸大自然。為何重歸大自然有助我們：認識世界各地朋友、享受大自然。學習平靜心靈、尋找自我、明心見性？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74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zh-TW" altLang="zh-HK" sz="3200" kern="100" dirty="0"/>
              <a:t>韓國</a:t>
            </a:r>
            <a:r>
              <a:rPr lang="zh-TW" altLang="zh-HK" sz="3200" kern="100" dirty="0" smtClean="0"/>
              <a:t>寺院</a:t>
            </a:r>
            <a:r>
              <a:rPr lang="zh-TW" altLang="en-US" sz="3200" kern="100" dirty="0"/>
              <a:t>生活</a:t>
            </a:r>
            <a:r>
              <a:rPr lang="zh-TW" altLang="en-US" sz="3200" kern="100" dirty="0" smtClean="0"/>
              <a:t>營</a:t>
            </a:r>
            <a:endParaRPr lang="en-US" altLang="zh-TW" sz="3200" kern="100" dirty="0" smtClean="0"/>
          </a:p>
          <a:p>
            <a:r>
              <a:rPr lang="zh-TW" altLang="zh-HK" sz="3200" dirty="0"/>
              <a:t>韓國</a:t>
            </a:r>
            <a:r>
              <a:rPr lang="zh-TW" altLang="zh-HK" sz="3200" dirty="0" smtClean="0"/>
              <a:t>佛教</a:t>
            </a:r>
            <a:r>
              <a:rPr lang="zh-TW" altLang="en-US" sz="3200" dirty="0"/>
              <a:t>生活</a:t>
            </a:r>
            <a:r>
              <a:rPr lang="zh-TW" altLang="zh-HK" sz="3200" dirty="0" smtClean="0"/>
              <a:t>的</a:t>
            </a:r>
            <a:r>
              <a:rPr lang="zh-TW" altLang="en-US" sz="3200" dirty="0" smtClean="0"/>
              <a:t>現代化</a:t>
            </a:r>
            <a:endParaRPr lang="en-US" altLang="zh-TW" sz="3200" kern="100" dirty="0" smtClean="0"/>
          </a:p>
          <a:p>
            <a:pPr lvl="1"/>
            <a:r>
              <a:rPr lang="zh-HK" altLang="en-US" dirty="0"/>
              <a:t>宗教怎樣幫助快樂的生活：</a:t>
            </a:r>
            <a:endParaRPr lang="en-US" altLang="zh-TW" dirty="0" smtClean="0"/>
          </a:p>
          <a:p>
            <a:pPr lvl="1"/>
            <a:r>
              <a:rPr lang="zh-TW" altLang="zh-HK" dirty="0" smtClean="0"/>
              <a:t>現代化</a:t>
            </a:r>
            <a:r>
              <a:rPr lang="zh-TW" altLang="zh-HK" dirty="0"/>
              <a:t>的韓國佛教活動注重保留傳統，用傳統文化的精粹弘法，幫助現代人面對壓力日益嚴重的生活。</a:t>
            </a:r>
          </a:p>
          <a:p>
            <a:r>
              <a:rPr lang="zh-TW" altLang="en-US" dirty="0" smtClean="0"/>
              <a:t>引</a:t>
            </a:r>
            <a:r>
              <a:rPr lang="zh-TW" altLang="en-US" dirty="0"/>
              <a:t>伸議題：</a:t>
            </a:r>
            <a:r>
              <a:rPr lang="zh-TW" altLang="zh-HK" dirty="0" smtClean="0"/>
              <a:t>佛教</a:t>
            </a:r>
            <a:r>
              <a:rPr lang="zh-TW" altLang="zh-HK" dirty="0"/>
              <a:t>有哪些地方特別適合現代人？</a:t>
            </a:r>
          </a:p>
          <a:p>
            <a:pPr lvl="1"/>
            <a:r>
              <a:rPr lang="zh-TW" altLang="zh-HK" dirty="0" smtClean="0"/>
              <a:t>非常</a:t>
            </a:r>
            <a:r>
              <a:rPr lang="zh-TW" altLang="zh-HK" dirty="0"/>
              <a:t>注重回歸大自然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87025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756592" y="3356994"/>
            <a:ext cx="8568952" cy="115455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 smtClean="0"/>
              <a:t>佛教在其他地區的發展概況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日本</a:t>
            </a:r>
            <a:br>
              <a:rPr lang="zh-TW" altLang="en-US" dirty="0" smtClean="0"/>
            </a:b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684584" y="4797153"/>
            <a:ext cx="8784976" cy="1394744"/>
          </a:xfrm>
        </p:spPr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6536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認識</a:t>
            </a:r>
            <a:r>
              <a:rPr lang="en-US" altLang="zh-HK" dirty="0"/>
              <a:t>(</a:t>
            </a:r>
            <a:r>
              <a:rPr lang="zh-TW" altLang="zh-HK" dirty="0"/>
              <a:t>記憶、理解</a:t>
            </a:r>
            <a:r>
              <a:rPr lang="en-US" altLang="zh-HK" dirty="0"/>
              <a:t>)</a:t>
            </a:r>
            <a:r>
              <a:rPr lang="zh-TW" altLang="zh-HK" dirty="0"/>
              <a:t>概念：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zh-TW" altLang="zh-HK" dirty="0"/>
              <a:t>佛教傳入日本的</a:t>
            </a:r>
            <a:r>
              <a:rPr lang="zh-TW" altLang="zh-HK" dirty="0" smtClean="0"/>
              <a:t>情況</a:t>
            </a:r>
            <a:endParaRPr lang="en-US" altLang="zh-TW" dirty="0" smtClean="0"/>
          </a:p>
          <a:p>
            <a:pPr lvl="1"/>
            <a:r>
              <a:rPr lang="zh-TW" altLang="zh-HK" dirty="0"/>
              <a:t>飛鳥時代：聖德太子自唐傳入</a:t>
            </a:r>
            <a:r>
              <a:rPr lang="en-US" altLang="zh-HK" dirty="0"/>
              <a:t>(</a:t>
            </a:r>
            <a:r>
              <a:rPr lang="zh-TW" altLang="zh-HK" dirty="0"/>
              <a:t>佛像、經書</a:t>
            </a:r>
            <a:r>
              <a:rPr lang="en-US" altLang="zh-HK" dirty="0"/>
              <a:t>)</a:t>
            </a:r>
            <a:r>
              <a:rPr lang="zh-TW" altLang="zh-HK" dirty="0"/>
              <a:t>、國家化、神道的一部份</a:t>
            </a:r>
          </a:p>
          <a:p>
            <a:pPr lvl="1"/>
            <a:r>
              <a:rPr lang="zh-TW" altLang="zh-HK" dirty="0"/>
              <a:t>奈良時代：傳入戒法，學風鼎盛</a:t>
            </a:r>
            <a:r>
              <a:rPr lang="en-US" altLang="zh-HK" dirty="0"/>
              <a:t>(</a:t>
            </a:r>
            <a:r>
              <a:rPr lang="zh-TW" altLang="zh-HK" dirty="0"/>
              <a:t>「奈良六宗」</a:t>
            </a:r>
            <a:r>
              <a:rPr lang="en-US" altLang="zh-HK" dirty="0"/>
              <a:t>)</a:t>
            </a:r>
            <a:r>
              <a:rPr lang="zh-TW" altLang="zh-HK" dirty="0"/>
              <a:t>、生活化。</a:t>
            </a:r>
          </a:p>
          <a:p>
            <a:pPr lvl="1"/>
            <a:r>
              <a:rPr lang="zh-TW" altLang="zh-HK" dirty="0"/>
              <a:t>平安時代：密宗興盛、介入政治</a:t>
            </a:r>
            <a:r>
              <a:rPr lang="en-US" altLang="zh-HK" dirty="0"/>
              <a:t>(</a:t>
            </a:r>
            <a:r>
              <a:rPr lang="zh-TW" altLang="zh-HK" dirty="0"/>
              <a:t>武士、僧兵</a:t>
            </a:r>
            <a:r>
              <a:rPr lang="en-US" altLang="zh-HK" dirty="0"/>
              <a:t>)</a:t>
            </a:r>
            <a:r>
              <a:rPr lang="zh-TW" altLang="zh-HK" dirty="0"/>
              <a:t>、開始民間化、本土化</a:t>
            </a:r>
          </a:p>
          <a:p>
            <a:pPr lvl="1"/>
            <a:r>
              <a:rPr lang="zh-TW" altLang="zh-HK" dirty="0"/>
              <a:t>鎌倉時代：衰落後復興、淨土宗興盛、深入地民間化、本土化</a:t>
            </a:r>
          </a:p>
          <a:p>
            <a:pPr lvl="1"/>
            <a:r>
              <a:rPr lang="zh-TW" altLang="zh-HK" dirty="0"/>
              <a:t>室町時代：禪宗興盛</a:t>
            </a:r>
            <a:r>
              <a:rPr lang="en-US" altLang="zh-HK" dirty="0"/>
              <a:t>(</a:t>
            </a:r>
            <a:r>
              <a:rPr lang="zh-TW" altLang="zh-HK" dirty="0"/>
              <a:t>武土道</a:t>
            </a:r>
            <a:r>
              <a:rPr lang="en-US" altLang="zh-HK" dirty="0"/>
              <a:t>)</a:t>
            </a:r>
            <a:r>
              <a:rPr lang="zh-TW" altLang="zh-HK" dirty="0"/>
              <a:t>、佛教藝術化。</a:t>
            </a:r>
          </a:p>
          <a:p>
            <a:pPr lvl="1"/>
            <a:r>
              <a:rPr lang="zh-TW" altLang="zh-HK" dirty="0"/>
              <a:t>江戶時代：家族化</a:t>
            </a:r>
            <a:r>
              <a:rPr lang="en-US" altLang="zh-HK" dirty="0"/>
              <a:t>(</a:t>
            </a:r>
            <a:r>
              <a:rPr lang="zh-TW" altLang="zh-HK" dirty="0"/>
              <a:t>寺檀制度</a:t>
            </a:r>
            <a:r>
              <a:rPr lang="en-US" altLang="zh-HK" dirty="0"/>
              <a:t>)</a:t>
            </a:r>
            <a:r>
              <a:rPr lang="zh-TW" altLang="zh-HK" dirty="0"/>
              <a:t>、停滯化</a:t>
            </a:r>
          </a:p>
          <a:p>
            <a:pPr lvl="1"/>
            <a:r>
              <a:rPr lang="zh-TW" altLang="zh-HK" dirty="0"/>
              <a:t>明治維新：被壓制、衰落、戒法失傳、僧侶食肉帶髮娶妻、學術化</a:t>
            </a:r>
          </a:p>
          <a:p>
            <a:pPr lvl="0"/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985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理念的力量：佛教思想對現代世界的影響</a:t>
            </a:r>
          </a:p>
          <a:p>
            <a:r>
              <a:rPr lang="zh-TW" altLang="en-US" dirty="0"/>
              <a:t>日本佛教和中國佛教的關係</a:t>
            </a:r>
          </a:p>
          <a:p>
            <a:r>
              <a:rPr lang="zh-TW" altLang="en-US" dirty="0"/>
              <a:t>日本佛教對藝術的影響</a:t>
            </a:r>
            <a:r>
              <a:rPr lang="en-US" altLang="zh-TW" dirty="0"/>
              <a:t>(</a:t>
            </a:r>
            <a:r>
              <a:rPr lang="zh-TW" altLang="en-US" dirty="0"/>
              <a:t>書法、茶道、花道</a:t>
            </a:r>
            <a:r>
              <a:rPr lang="en-US" altLang="zh-TW" dirty="0"/>
              <a:t>)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05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2.	</a:t>
            </a:r>
            <a:r>
              <a:rPr lang="zh-HK" altLang="en-US" dirty="0" smtClean="0"/>
              <a:t>應用及分析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dirty="0"/>
              <a:t>日本佛教的特色</a:t>
            </a:r>
          </a:p>
          <a:p>
            <a:pPr lvl="0"/>
            <a:r>
              <a:rPr lang="zh-TW" altLang="zh-HK" dirty="0" smtClean="0"/>
              <a:t>日本</a:t>
            </a:r>
            <a:r>
              <a:rPr lang="zh-TW" altLang="zh-HK" dirty="0"/>
              <a:t>佛教興盛的原因</a:t>
            </a:r>
          </a:p>
          <a:p>
            <a:pPr lvl="0"/>
            <a:r>
              <a:rPr lang="zh-TW" altLang="zh-HK" dirty="0" smtClean="0"/>
              <a:t>日本</a:t>
            </a:r>
            <a:r>
              <a:rPr lang="zh-TW" altLang="zh-HK" dirty="0"/>
              <a:t>佛教衰落的原因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7141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評鑑及創造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國家化的佛教的優點及缺點。</a:t>
            </a:r>
          </a:p>
          <a:p>
            <a:pPr lvl="0"/>
            <a:r>
              <a:rPr lang="zh-TW" altLang="zh-HK" dirty="0"/>
              <a:t>日本佛教有很多創新</a:t>
            </a:r>
            <a:r>
              <a:rPr lang="en-US" altLang="zh-HK" dirty="0"/>
              <a:t>(</a:t>
            </a:r>
            <a:r>
              <a:rPr lang="zh-TW" altLang="zh-HK" dirty="0"/>
              <a:t>如食肉帶髮娶妻、茶道</a:t>
            </a:r>
            <a:r>
              <a:rPr lang="en-US" altLang="zh-HK" dirty="0"/>
              <a:t>)</a:t>
            </a:r>
            <a:r>
              <a:rPr lang="zh-TW" altLang="zh-HK" dirty="0"/>
              <a:t>，是本土化的結果，其優點及缺點</a:t>
            </a:r>
            <a:r>
              <a:rPr lang="zh-TW" altLang="zh-HK" dirty="0" smtClean="0"/>
              <a:t>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466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7493"/>
            <a:ext cx="8291264" cy="1289299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HK" altLang="en-US" dirty="0"/>
              <a:t>課程設計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387693"/>
              </p:ext>
            </p:extLst>
          </p:nvPr>
        </p:nvGraphicFramePr>
        <p:xfrm>
          <a:off x="2411760" y="1772817"/>
          <a:ext cx="66247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2" t="10631" r="23349" b="11235"/>
          <a:stretch/>
        </p:blipFill>
        <p:spPr bwMode="auto">
          <a:xfrm>
            <a:off x="89212" y="1996377"/>
            <a:ext cx="2322551" cy="36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23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66830-4C69-4FC0-BB22-FCFF4A6A7BA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ED144-A0E9-4B21-A7BD-1363D4896BD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4BC13A-7024-4162-B6FF-4CAEC0E1536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2AB816-0F40-4FB5-9292-5683E6322C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FC4DF7-D89E-4105-B190-538F7D45B4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價值觀和</a:t>
            </a:r>
            <a:r>
              <a:rPr lang="zh-TW" altLang="zh-HK" dirty="0" smtClean="0"/>
              <a:t>態度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體會及欣賞日本寺院生活</a:t>
            </a:r>
          </a:p>
          <a:p>
            <a:pPr lvl="0"/>
            <a:r>
              <a:rPr lang="zh-TW" altLang="zh-HK" dirty="0"/>
              <a:t>欣賞日本佛教佛化生活和生活的創新性</a:t>
            </a:r>
          </a:p>
          <a:p>
            <a:pPr lvl="0"/>
            <a:r>
              <a:rPr lang="zh-TW" altLang="zh-HK" dirty="0"/>
              <a:t>欣賞日本佛教佛化生活對生活的影響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4610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HK" dirty="0"/>
              <a:t>課程概覽：</a:t>
            </a:r>
            <a:br>
              <a:rPr lang="zh-TW" altLang="zh-HK" dirty="0"/>
            </a:br>
            <a:r>
              <a:rPr lang="zh-TW" altLang="zh-HK" dirty="0"/>
              <a:t/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r>
              <a:rPr lang="zh-TW" altLang="zh-HK" dirty="0" smtClean="0"/>
              <a:t>建議教時︰</a:t>
            </a:r>
            <a:r>
              <a:rPr lang="zh-TW" altLang="en-US" dirty="0"/>
              <a:t>三</a:t>
            </a:r>
            <a:r>
              <a:rPr lang="zh-TW" altLang="zh-HK" dirty="0" smtClean="0"/>
              <a:t>課</a:t>
            </a:r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75501"/>
              </p:ext>
            </p:extLst>
          </p:nvPr>
        </p:nvGraphicFramePr>
        <p:xfrm>
          <a:off x="467544" y="2492898"/>
          <a:ext cx="8352930" cy="389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963"/>
                <a:gridCol w="6311967"/>
              </a:tblGrid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教節</a:t>
                      </a:r>
                      <a:endParaRPr lang="zh-TW" sz="3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effectLst/>
                        </a:rPr>
                        <a:t>主要內容</a:t>
                      </a:r>
                      <a:endParaRPr lang="zh-TW" sz="3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645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</a:rPr>
                        <a:t>1</a:t>
                      </a:r>
                      <a:r>
                        <a:rPr lang="zh-TW" sz="3600" kern="100" dirty="0" smtClean="0">
                          <a:effectLst/>
                        </a:rPr>
                        <a:t>節</a:t>
                      </a:r>
                      <a:endParaRPr lang="zh-TW" sz="3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effectLst/>
                        </a:rPr>
                        <a:t>理念的力量：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effectLst/>
                        </a:rPr>
                        <a:t>佛教思想對現代世界的影響</a:t>
                      </a:r>
                      <a:endParaRPr lang="zh-TW" sz="3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</a:rPr>
                        <a:t>2</a:t>
                      </a:r>
                      <a:r>
                        <a:rPr lang="zh-TW" sz="3600" kern="100" dirty="0">
                          <a:effectLst/>
                        </a:rPr>
                        <a:t>節</a:t>
                      </a:r>
                      <a:endParaRPr lang="zh-TW" sz="3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effectLst/>
                        </a:rPr>
                        <a:t>日本佛教的特色</a:t>
                      </a:r>
                      <a:endParaRPr lang="zh-TW" sz="3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</a:rPr>
                        <a:t>3</a:t>
                      </a:r>
                      <a:r>
                        <a:rPr lang="zh-TW" sz="3600" kern="100">
                          <a:effectLst/>
                        </a:rPr>
                        <a:t>節</a:t>
                      </a:r>
                      <a:endParaRPr lang="zh-TW" sz="3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禪宗思想的應用</a:t>
                      </a:r>
                      <a:endParaRPr lang="zh-TW" sz="3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7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/>
              <a:t>第一課  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470457"/>
              </p:ext>
            </p:extLst>
          </p:nvPr>
        </p:nvGraphicFramePr>
        <p:xfrm>
          <a:off x="-29760" y="1299737"/>
          <a:ext cx="9066254" cy="6649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631"/>
                <a:gridCol w="2134216"/>
                <a:gridCol w="6407407"/>
              </a:tblGrid>
              <a:tr h="1162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0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建立思考架構：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：</a:t>
                      </a:r>
                      <a:r>
                        <a:rPr lang="en-US" sz="2400" kern="100" dirty="0">
                          <a:effectLst/>
                        </a:rPr>
                        <a:t>Walkman</a:t>
                      </a:r>
                      <a:r>
                        <a:rPr lang="zh-TW" sz="2400" kern="100" dirty="0">
                          <a:effectLst/>
                        </a:rPr>
                        <a:t>和</a:t>
                      </a:r>
                      <a:r>
                        <a:rPr lang="en-US" sz="2400" kern="100" dirty="0">
                          <a:effectLst/>
                        </a:rPr>
                        <a:t>iPod</a:t>
                      </a:r>
                      <a:r>
                        <a:rPr lang="zh-TW" sz="2400" kern="100" dirty="0">
                          <a:effectLst/>
                        </a:rPr>
                        <a:t>有甚麼分別？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課堂簡報：理念的力量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引入故事：喬布斯的頓悟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：禪師希望喬布斯明白的道理是禪宗的哪些最基本的道理</a:t>
                      </a:r>
                      <a:r>
                        <a:rPr lang="en-US" sz="2400" kern="100" dirty="0">
                          <a:effectLst/>
                        </a:rPr>
                        <a:t>*</a:t>
                      </a:r>
                      <a:r>
                        <a:rPr lang="zh-TW" sz="2400" kern="100" dirty="0">
                          <a:effectLst/>
                        </a:rPr>
                        <a:t>？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26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總結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總結：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思想的力量非常巨大，可以影響個人的一生，甚至改變整個世界。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zh-TW" sz="2400" kern="100" dirty="0">
                          <a:effectLst/>
                        </a:rPr>
                        <a:t>：同學，你對世界的理念是甚麼？受了誰的影響？如果沒有，你會怎樣去尋找自己的理念？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13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58483"/>
              </p:ext>
            </p:extLst>
          </p:nvPr>
        </p:nvGraphicFramePr>
        <p:xfrm>
          <a:off x="107504" y="188641"/>
          <a:ext cx="8856984" cy="9547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720"/>
                <a:gridCol w="1979992"/>
                <a:gridCol w="6390272"/>
              </a:tblGrid>
              <a:tr h="1089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內容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5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建立思考架構：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佛教傳入的模式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TW" sz="28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TW" sz="28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教師提問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zh-TW" sz="2800" kern="100" dirty="0">
                          <a:effectLst/>
                        </a:rPr>
                        <a:t>：相比韓國，日本比較封閉，和中國甚少交流，直至唐代才有較多的文化交流，所以日本能保持獨有的文化。推測兩者有何相似的地方？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教師提問</a:t>
                      </a:r>
                      <a:r>
                        <a:rPr lang="en-US" sz="2800" kern="100" dirty="0">
                          <a:effectLst/>
                        </a:rPr>
                        <a:t>2</a:t>
                      </a:r>
                      <a:r>
                        <a:rPr lang="zh-TW" sz="2800" kern="100" dirty="0">
                          <a:effectLst/>
                        </a:rPr>
                        <a:t>：片中寺院的生活和中國寺院相似的之處。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短片</a:t>
                      </a:r>
                      <a:r>
                        <a:rPr lang="en-US" sz="2800" kern="100" dirty="0">
                          <a:effectLst/>
                        </a:rPr>
                        <a:t>*</a:t>
                      </a:r>
                      <a:r>
                        <a:rPr lang="zh-TW" sz="2800" kern="100" dirty="0">
                          <a:effectLst/>
                        </a:rPr>
                        <a:t>：日本禪宗的修習〔約</a:t>
                      </a:r>
                      <a:r>
                        <a:rPr lang="en-US" sz="2800" kern="100" dirty="0">
                          <a:effectLst/>
                        </a:rPr>
                        <a:t>16</a:t>
                      </a:r>
                      <a:r>
                        <a:rPr lang="zh-TW" sz="2800" kern="100" dirty="0">
                          <a:effectLst/>
                        </a:rPr>
                        <a:t>分鐘〕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日本是島國，於唐高宗時代與中國發生戰爭前一直有獨特的文化，戰敗後才全面輸入中國的古文化，所以能保持相當的自己文化，並非全面中國化。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03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第一課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en-US" altLang="zh-HK" sz="3200" kern="100" dirty="0"/>
              <a:t>Walkman</a:t>
            </a:r>
            <a:r>
              <a:rPr lang="zh-TW" altLang="zh-HK" sz="3200" kern="100" dirty="0"/>
              <a:t>和</a:t>
            </a:r>
            <a:r>
              <a:rPr lang="en-US" altLang="zh-HK" sz="3200" kern="100" dirty="0"/>
              <a:t>iPod</a:t>
            </a:r>
            <a:r>
              <a:rPr lang="zh-TW" altLang="zh-HK" sz="3200" kern="100" dirty="0"/>
              <a:t>有甚麼分別</a:t>
            </a:r>
            <a:r>
              <a:rPr lang="zh-TW" altLang="zh-HK" sz="3200" kern="100" dirty="0" smtClean="0"/>
              <a:t>？</a:t>
            </a:r>
            <a:r>
              <a:rPr lang="zh-TW" altLang="en-US" sz="3200" kern="100" dirty="0"/>
              <a:t>喬布斯的覺悟，及：</a:t>
            </a:r>
            <a:endParaRPr lang="zh-TW" altLang="zh-HK" sz="3200" kern="100" dirty="0"/>
          </a:p>
          <a:p>
            <a:r>
              <a:rPr lang="zh-TW" altLang="zh-HK" sz="3200" dirty="0"/>
              <a:t>日本禪宗的修</a:t>
            </a:r>
            <a:r>
              <a:rPr lang="zh-TW" altLang="zh-HK" sz="3200" dirty="0" smtClean="0"/>
              <a:t>習</a:t>
            </a:r>
            <a:r>
              <a:rPr lang="en-US" altLang="zh-TW" sz="3200" dirty="0" smtClean="0"/>
              <a:t>〔</a:t>
            </a:r>
            <a:r>
              <a:rPr lang="zh-HK" altLang="en-US" sz="3200" dirty="0" smtClean="0"/>
              <a:t>初步</a:t>
            </a:r>
            <a:r>
              <a:rPr lang="en-US" altLang="zh-HK" sz="3200" dirty="0"/>
              <a:t>〕</a:t>
            </a:r>
            <a:endParaRPr lang="en-US" altLang="zh-TW" sz="3200" dirty="0"/>
          </a:p>
          <a:p>
            <a:pPr lvl="1"/>
            <a:r>
              <a:rPr lang="zh-HK" altLang="en-US" sz="2800" kern="100" dirty="0" smtClean="0"/>
              <a:t>日本</a:t>
            </a:r>
            <a:r>
              <a:rPr lang="zh-HK" altLang="en-US" sz="2800" kern="100" dirty="0"/>
              <a:t>禪宗的訓練怎樣幫助喬布斯？</a:t>
            </a:r>
            <a:endParaRPr lang="en-US" altLang="zh-TW" sz="2800" kern="100" dirty="0" smtClean="0"/>
          </a:p>
          <a:p>
            <a:pPr lvl="1"/>
            <a:r>
              <a:rPr lang="zh-TW" altLang="zh-HK" sz="2800" kern="100" dirty="0" smtClean="0"/>
              <a:t>理念</a:t>
            </a:r>
            <a:r>
              <a:rPr lang="zh-TW" altLang="zh-HK" sz="2800" kern="100" dirty="0"/>
              <a:t>的</a:t>
            </a:r>
            <a:r>
              <a:rPr lang="zh-TW" altLang="zh-HK" sz="2800" kern="100" dirty="0" smtClean="0"/>
              <a:t>力量</a:t>
            </a:r>
            <a:r>
              <a:rPr lang="zh-TW" altLang="en-US" sz="2800" kern="100" dirty="0"/>
              <a:t>：慰藉痛苦的心靈，突破生命的界限</a:t>
            </a:r>
            <a:endParaRPr lang="zh-TW" altLang="zh-HK" sz="2800" kern="100" dirty="0"/>
          </a:p>
          <a:p>
            <a:r>
              <a:rPr lang="zh-HK" altLang="en-US" dirty="0"/>
              <a:t>議題二：日本佛教的發展模式</a:t>
            </a:r>
            <a:r>
              <a:rPr lang="zh-HK" altLang="en-US" dirty="0" smtClean="0"/>
              <a:t>：</a:t>
            </a:r>
            <a:endParaRPr lang="en-US" altLang="zh-HK" dirty="0" smtClean="0"/>
          </a:p>
          <a:p>
            <a:pPr lvl="1"/>
            <a:r>
              <a:rPr lang="zh-TW" altLang="zh-HK" dirty="0" smtClean="0"/>
              <a:t>日本一直</a:t>
            </a:r>
            <a:r>
              <a:rPr lang="zh-TW" altLang="zh-HK" dirty="0"/>
              <a:t>有獨特的文化</a:t>
            </a:r>
            <a:r>
              <a:rPr lang="zh-TW" altLang="zh-HK" dirty="0" smtClean="0"/>
              <a:t>，輸入</a:t>
            </a:r>
            <a:r>
              <a:rPr lang="zh-TW" altLang="zh-HK" dirty="0"/>
              <a:t>中國</a:t>
            </a:r>
            <a:r>
              <a:rPr lang="zh-TW" altLang="zh-HK" dirty="0" smtClean="0"/>
              <a:t>的</a:t>
            </a:r>
            <a:r>
              <a:rPr lang="zh-TW" altLang="en-US" dirty="0"/>
              <a:t>佛教後一直</a:t>
            </a:r>
            <a:r>
              <a:rPr lang="zh-TW" altLang="zh-HK" dirty="0" smtClean="0"/>
              <a:t>保持</a:t>
            </a:r>
            <a:r>
              <a:rPr lang="zh-TW" altLang="zh-HK" dirty="0"/>
              <a:t>相當的自己文化，並非全面中國化。</a:t>
            </a:r>
            <a:endParaRPr lang="en-US" altLang="zh-TW" dirty="0" smtClean="0"/>
          </a:p>
          <a:p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53596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</a:t>
            </a:r>
            <a:r>
              <a:rPr lang="zh-HK" altLang="en-US" dirty="0" smtClean="0"/>
              <a:t>課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843342"/>
              </p:ext>
            </p:extLst>
          </p:nvPr>
        </p:nvGraphicFramePr>
        <p:xfrm>
          <a:off x="-1" y="1340768"/>
          <a:ext cx="8820475" cy="5468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937"/>
                <a:gridCol w="2899263"/>
                <a:gridCol w="5414275"/>
              </a:tblGrid>
              <a:tr h="919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流程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主題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內容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建立思考架構：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佛教傳入的模式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400" kern="100" dirty="0">
                          <a:effectLst/>
                        </a:rPr>
                        <a:t>教師提問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 smtClean="0">
                          <a:effectLst/>
                        </a:rPr>
                        <a:t>：</a:t>
                      </a:r>
                      <a:r>
                        <a:rPr kumimoji="0" lang="zh-TW" altLang="zh-HK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相比韓國，日本佛教發展有何特色？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6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主題一： 佛教傳入日本簡述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教師簡報：課文內容〔佛教傳入日本簡述〕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至奈良時期，播放短片：鑒真大師東渡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總結：日本自唐引入很多佛教的流派，為何特別重視鑒真大師？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解答：戒律是僧伽的基石，有了戒才可以正式成立僧伽。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24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09241"/>
              </p:ext>
            </p:extLst>
          </p:nvPr>
        </p:nvGraphicFramePr>
        <p:xfrm>
          <a:off x="0" y="260649"/>
          <a:ext cx="9036496" cy="8222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73"/>
                <a:gridCol w="2583771"/>
                <a:gridCol w="4825104"/>
                <a:gridCol w="1175848"/>
              </a:tblGrid>
              <a:tr h="936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課業或評核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0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主題二：日本佛教的發展概略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學生閱讀學科知識內容有關內容〔日本佛教的發展概略〕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教師簡報：課文內容重點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講課期間，學生同時間完成表一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表一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總結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教師總結課文內容重點或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提問學生重點一：佛教傳入東亞〔日本〕的模式：佛像、佛經、文化、僧團制度、戒律、寺院生活、儀式、政府支持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不同之處：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神佛合一〔高度政治化〕、寺檀制度〔家族化〕、神佛分離、本地化〔出現很多獨特的宗派〕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工作紙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Q4-6</a:t>
                      </a:r>
                      <a:endParaRPr lang="zh-TW" sz="2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97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第二課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zh-TW" altLang="zh-HK" sz="3200" dirty="0"/>
              <a:t>鑒真大師</a:t>
            </a:r>
            <a:r>
              <a:rPr lang="zh-TW" altLang="zh-HK" sz="3200" dirty="0" smtClean="0"/>
              <a:t>東渡</a:t>
            </a:r>
            <a:endParaRPr lang="zh-TW" altLang="zh-HK" sz="3200" kern="100" dirty="0"/>
          </a:p>
          <a:p>
            <a:r>
              <a:rPr lang="zh-TW" altLang="zh-HK" sz="3200" dirty="0" smtClean="0"/>
              <a:t>佛教</a:t>
            </a:r>
            <a:r>
              <a:rPr lang="zh-TW" altLang="zh-HK" sz="3200" dirty="0"/>
              <a:t>傳入東亞〔日本〕的模式</a:t>
            </a:r>
            <a:r>
              <a:rPr lang="zh-TW" altLang="zh-HK" sz="3200" dirty="0" smtClean="0"/>
              <a:t>：</a:t>
            </a:r>
            <a:endParaRPr lang="en-US" altLang="zh-TW" sz="3200" dirty="0" smtClean="0"/>
          </a:p>
          <a:p>
            <a:pPr lvl="1"/>
            <a:r>
              <a:rPr lang="zh-TW" altLang="zh-HK" sz="2800" dirty="0" smtClean="0"/>
              <a:t>佛像</a:t>
            </a:r>
            <a:r>
              <a:rPr lang="zh-TW" altLang="zh-HK" sz="2800" dirty="0"/>
              <a:t>、佛經、文化、僧團制度、戒律、寺院生活、儀式、政府支持</a:t>
            </a:r>
          </a:p>
          <a:p>
            <a:r>
              <a:rPr lang="zh-TW" altLang="zh-HK" sz="3200" dirty="0"/>
              <a:t>佛教傳入東亞〔日本〕的</a:t>
            </a:r>
            <a:r>
              <a:rPr lang="zh-TW" altLang="zh-HK" sz="3200" dirty="0" smtClean="0"/>
              <a:t>模式</a:t>
            </a:r>
            <a:r>
              <a:rPr lang="zh-TW" altLang="en-US" sz="3200" dirty="0"/>
              <a:t>的</a:t>
            </a:r>
            <a:r>
              <a:rPr lang="zh-TW" altLang="zh-HK" sz="3200" dirty="0" smtClean="0"/>
              <a:t>不同</a:t>
            </a:r>
            <a:r>
              <a:rPr lang="zh-TW" altLang="zh-HK" sz="3200" dirty="0"/>
              <a:t>之處：</a:t>
            </a:r>
          </a:p>
          <a:p>
            <a:pPr lvl="1"/>
            <a:r>
              <a:rPr lang="zh-TW" altLang="zh-HK" sz="2800" dirty="0"/>
              <a:t>神佛合一〔高度政治化〕、寺檀制度〔家族化〕、神佛分離、本地化〔出現很多獨特的宗派〕</a:t>
            </a:r>
            <a:r>
              <a:rPr lang="zh-TW" altLang="zh-HK" sz="2800" dirty="0" smtClean="0"/>
              <a:t>日本</a:t>
            </a:r>
            <a:r>
              <a:rPr lang="zh-TW" altLang="zh-HK" sz="2800" dirty="0"/>
              <a:t>禪宗的修習</a:t>
            </a:r>
            <a:endParaRPr lang="en-US" altLang="zh-TW" sz="2800" dirty="0"/>
          </a:p>
          <a:p>
            <a:endParaRPr lang="en-US" altLang="zh-TW" dirty="0" smtClean="0"/>
          </a:p>
          <a:p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26850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第三</a:t>
            </a:r>
            <a:r>
              <a:rPr lang="zh-HK" altLang="en-US" dirty="0" smtClean="0"/>
              <a:t>課  教學</a:t>
            </a:r>
            <a:r>
              <a:rPr lang="zh-HK" altLang="en-US" dirty="0"/>
              <a:t>流程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867263"/>
              </p:ext>
            </p:extLst>
          </p:nvPr>
        </p:nvGraphicFramePr>
        <p:xfrm>
          <a:off x="0" y="1412776"/>
          <a:ext cx="8964488" cy="7010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707"/>
                <a:gridCol w="2442729"/>
                <a:gridCol w="6013052"/>
              </a:tblGrid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主題一：日本佛教特色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教師發問：重溫上課重點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20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主題二：禪宗特色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教師發問：禪宗有甚麼特色？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靜心、專注、無妄念、以直心行事〔而不是思考，因為思考就會受概念所限制。〕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播放短片：機靈小和尚〔約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分半鐘〕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教師發問：在本片段中，禪宗的哪些訓練怎樣幫助一休小和尚渡過難關？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教師發問：喬布斯透過哪些禪宗的思想建立個人的信念？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48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613928"/>
              </p:ext>
            </p:extLst>
          </p:nvPr>
        </p:nvGraphicFramePr>
        <p:xfrm>
          <a:off x="0" y="0"/>
          <a:ext cx="9036496" cy="6450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793"/>
                <a:gridCol w="2462351"/>
                <a:gridCol w="6061352"/>
              </a:tblGrid>
              <a:tr h="1365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流程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主題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內容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63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主題三：禪宗思想〔無相〕的具體應用</a:t>
                      </a:r>
                      <a:r>
                        <a:rPr lang="en-US" sz="2400" kern="100">
                          <a:effectLst/>
                        </a:rPr>
                        <a:t> 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活動一：如何以一個圈賺取</a:t>
                      </a:r>
                      <a:r>
                        <a:rPr lang="en-US" sz="2400" kern="100" dirty="0">
                          <a:effectLst/>
                        </a:rPr>
                        <a:t>5000</a:t>
                      </a:r>
                      <a:r>
                        <a:rPr lang="zh-TW" sz="2400" kern="100" dirty="0">
                          <a:effectLst/>
                        </a:rPr>
                        <a:t>萬美元？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教師簡報：心包太虛、無相，即不執取事物的固有概念，形相。對於發明者才說，只是一個有趣的圖畫，只值</a:t>
                      </a:r>
                      <a:r>
                        <a:rPr lang="en-US" sz="2400" kern="100" dirty="0">
                          <a:effectLst/>
                        </a:rPr>
                        <a:t>45</a:t>
                      </a:r>
                      <a:r>
                        <a:rPr lang="zh-TW" sz="2400" kern="100" dirty="0">
                          <a:effectLst/>
                        </a:rPr>
                        <a:t>美元，對於有創意的人，可以值</a:t>
                      </a:r>
                      <a:r>
                        <a:rPr lang="en-US" sz="2400" kern="100" dirty="0">
                          <a:effectLst/>
                        </a:rPr>
                        <a:t>5000</a:t>
                      </a:r>
                      <a:r>
                        <a:rPr lang="zh-TW" sz="2400" kern="100" dirty="0">
                          <a:effectLst/>
                        </a:rPr>
                        <a:t>萬美元。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6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主題三：禪宗思想〔無相〕的具體應用：破除固有的思想限制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活動二：分三組完成以下各種的挑戰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教師總結：有時思考要超越各種框框才能成功。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5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總結</a:t>
                      </a:r>
                      <a:endParaRPr lang="zh-TW" sz="2400" kern="10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禪宗的理念對人可以很有益處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理念對人的很大的影響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2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課程內容結構特色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en-US" dirty="0"/>
              <a:t>議題為本歷史</a:t>
            </a:r>
            <a:r>
              <a:rPr lang="zh-HK" altLang="en-US" dirty="0" smtClean="0"/>
              <a:t>學習</a:t>
            </a:r>
            <a:endParaRPr lang="en-US" altLang="zh-HK" dirty="0" smtClean="0"/>
          </a:p>
          <a:p>
            <a:r>
              <a:rPr lang="zh-HK" altLang="en-US" dirty="0" smtClean="0"/>
              <a:t>引入</a:t>
            </a:r>
            <a:r>
              <a:rPr lang="zh-HK" altLang="en-US" dirty="0"/>
              <a:t>事件：透過生活化事件，建立參考架構，令學習及思考有所</a:t>
            </a:r>
            <a:r>
              <a:rPr lang="zh-HK" altLang="en-US" dirty="0" smtClean="0"/>
              <a:t>根據</a:t>
            </a:r>
            <a:endParaRPr lang="en-US" altLang="zh-HK" dirty="0" smtClean="0"/>
          </a:p>
          <a:p>
            <a:r>
              <a:rPr lang="zh-HK" altLang="en-US" dirty="0"/>
              <a:t>體驗式的影片及活動，達到情意層面</a:t>
            </a:r>
            <a:r>
              <a:rPr lang="zh-HK" altLang="en-US" dirty="0" smtClean="0"/>
              <a:t>目的</a:t>
            </a:r>
            <a:endParaRPr lang="en-US" altLang="zh-HK" dirty="0" smtClean="0"/>
          </a:p>
          <a:p>
            <a:r>
              <a:rPr lang="zh-HK" altLang="en-US" dirty="0"/>
              <a:t>豐富的教師參考</a:t>
            </a:r>
            <a:r>
              <a:rPr lang="zh-HK" altLang="en-US" dirty="0" smtClean="0"/>
              <a:t>資料</a:t>
            </a:r>
            <a:endParaRPr lang="en-US" altLang="zh-HK" dirty="0" smtClean="0"/>
          </a:p>
          <a:p>
            <a:r>
              <a:rPr lang="zh-HK" altLang="en-US" dirty="0"/>
              <a:t>有焦點的學生學習</a:t>
            </a:r>
            <a:r>
              <a:rPr lang="zh-HK" altLang="en-US" dirty="0" smtClean="0"/>
              <a:t>資料</a:t>
            </a:r>
            <a:endParaRPr lang="en-US" altLang="zh-HK" dirty="0" smtClean="0"/>
          </a:p>
          <a:p>
            <a:r>
              <a:rPr lang="zh-HK" altLang="en-US" dirty="0"/>
              <a:t>評核方法：工作紙及解答</a:t>
            </a:r>
          </a:p>
        </p:txBody>
      </p:sp>
    </p:spTree>
    <p:extLst>
      <p:ext uri="{BB962C8B-B14F-4D97-AF65-F5344CB8AC3E}">
        <p14:creationId xmlns:p14="http://schemas.microsoft.com/office/powerpoint/2010/main" val="390084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8229600" cy="1399032"/>
          </a:xfrm>
        </p:spPr>
        <p:txBody>
          <a:bodyPr/>
          <a:lstStyle/>
          <a:p>
            <a:r>
              <a:rPr lang="zh-HK" altLang="en-US" dirty="0"/>
              <a:t>第三課</a:t>
            </a:r>
            <a:r>
              <a:rPr lang="zh-HK" altLang="en-US" dirty="0" smtClean="0"/>
              <a:t>學習</a:t>
            </a:r>
            <a:r>
              <a:rPr lang="zh-HK" altLang="en-US" dirty="0"/>
              <a:t>鷹架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52737"/>
            <a:ext cx="8352928" cy="568863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zh-HK" altLang="en-US" sz="3200" kern="100" dirty="0"/>
              <a:t>活動</a:t>
            </a:r>
            <a:r>
              <a:rPr lang="zh-HK" altLang="en-US" sz="3200" kern="100" dirty="0" smtClean="0"/>
              <a:t>：</a:t>
            </a:r>
            <a:r>
              <a:rPr lang="zh-TW" altLang="en-US" sz="3200" dirty="0"/>
              <a:t>一休和尚解難、禪宗對文化的影響</a:t>
            </a:r>
            <a:endParaRPr lang="en-US" altLang="zh-TW" sz="3200" dirty="0" smtClean="0"/>
          </a:p>
          <a:p>
            <a:pPr>
              <a:spcAft>
                <a:spcPts val="0"/>
              </a:spcAft>
            </a:pPr>
            <a:r>
              <a:rPr lang="zh-HK" altLang="en-US" sz="3200" dirty="0"/>
              <a:t>禪宗的</a:t>
            </a:r>
            <a:r>
              <a:rPr lang="zh-HK" altLang="en-US" sz="3200" dirty="0" smtClean="0"/>
              <a:t>訓練</a:t>
            </a:r>
            <a:r>
              <a:rPr lang="en-US" altLang="zh-HK" sz="3200" dirty="0" smtClean="0"/>
              <a:t>〔</a:t>
            </a:r>
            <a:r>
              <a:rPr lang="zh-HK" altLang="en-US" sz="3200" dirty="0"/>
              <a:t>議題一</a:t>
            </a:r>
            <a:r>
              <a:rPr lang="en-US" altLang="zh-HK" sz="3200" dirty="0"/>
              <a:t>〕</a:t>
            </a:r>
            <a:endParaRPr lang="en-US" altLang="zh-TW" sz="3200" dirty="0" smtClean="0"/>
          </a:p>
          <a:p>
            <a:pPr lvl="1"/>
            <a:r>
              <a:rPr lang="zh-TW" altLang="zh-HK" sz="2800" dirty="0"/>
              <a:t>靜心、專注</a:t>
            </a:r>
            <a:r>
              <a:rPr lang="zh-TW" altLang="zh-HK" sz="2800" dirty="0" smtClean="0"/>
              <a:t>、</a:t>
            </a:r>
            <a:r>
              <a:rPr lang="zh-TW" altLang="en-US" sz="2800" dirty="0"/>
              <a:t>三</a:t>
            </a:r>
            <a:r>
              <a:rPr lang="zh-TW" altLang="zh-HK" sz="2800" dirty="0" smtClean="0"/>
              <a:t>無、</a:t>
            </a:r>
            <a:r>
              <a:rPr lang="zh-TW" altLang="zh-HK" sz="2800" dirty="0"/>
              <a:t>以直心</a:t>
            </a:r>
            <a:r>
              <a:rPr lang="zh-TW" altLang="zh-HK" sz="2800" dirty="0" smtClean="0"/>
              <a:t>行事</a:t>
            </a:r>
            <a:endParaRPr lang="en-US" altLang="zh-TW" sz="2800" dirty="0" smtClean="0"/>
          </a:p>
          <a:p>
            <a:pPr lvl="1"/>
            <a:r>
              <a:rPr lang="zh-HK" altLang="en-US" sz="2800" dirty="0"/>
              <a:t>深入各未種文化活動、商業活動</a:t>
            </a:r>
            <a:endParaRPr lang="en-US" altLang="zh-TW" sz="2800" dirty="0" smtClean="0"/>
          </a:p>
          <a:p>
            <a:pPr>
              <a:spcAft>
                <a:spcPts val="0"/>
              </a:spcAft>
            </a:pPr>
            <a:r>
              <a:rPr lang="zh-TW" altLang="zh-HK" sz="3200" dirty="0" smtClean="0"/>
              <a:t>日本</a:t>
            </a:r>
            <a:r>
              <a:rPr lang="zh-TW" altLang="zh-HK" sz="3200" dirty="0"/>
              <a:t>佛教特色、興盛和衰落的</a:t>
            </a:r>
            <a:r>
              <a:rPr lang="zh-TW" altLang="zh-HK" sz="3200" dirty="0" smtClean="0"/>
              <a:t>原因</a:t>
            </a:r>
            <a:r>
              <a:rPr lang="en-US" altLang="zh-TW" sz="3200" dirty="0" smtClean="0"/>
              <a:t>〔</a:t>
            </a:r>
            <a:r>
              <a:rPr lang="zh-HK" altLang="en-US" sz="3200" dirty="0"/>
              <a:t>議題</a:t>
            </a:r>
            <a:r>
              <a:rPr lang="zh-HK" altLang="en-US" sz="3200" dirty="0" smtClean="0"/>
              <a:t>二</a:t>
            </a:r>
            <a:r>
              <a:rPr lang="en-US" altLang="zh-HK" sz="3200" dirty="0"/>
              <a:t>〕</a:t>
            </a:r>
            <a:endParaRPr lang="en-US" altLang="zh-TW" sz="3200" dirty="0" smtClean="0"/>
          </a:p>
          <a:p>
            <a:r>
              <a:rPr lang="zh-TW" altLang="zh-HK" sz="3200" dirty="0"/>
              <a:t>佛教的本地化：神佛</a:t>
            </a:r>
            <a:r>
              <a:rPr lang="zh-TW" altLang="zh-HK" sz="3200" dirty="0" smtClean="0"/>
              <a:t>合一</a:t>
            </a:r>
            <a:r>
              <a:rPr lang="zh-TW" altLang="en-US" sz="3200" dirty="0" smtClean="0"/>
              <a:t>、</a:t>
            </a:r>
            <a:r>
              <a:rPr lang="zh-TW" altLang="zh-HK" sz="3200" dirty="0" smtClean="0"/>
              <a:t>國家</a:t>
            </a:r>
            <a:r>
              <a:rPr lang="zh-TW" altLang="zh-HK" sz="3200" dirty="0"/>
              <a:t>化</a:t>
            </a:r>
          </a:p>
          <a:p>
            <a:r>
              <a:rPr lang="zh-TW" altLang="zh-HK" sz="3200" dirty="0"/>
              <a:t>日本佛教的教化特徵</a:t>
            </a:r>
          </a:p>
          <a:p>
            <a:pPr lvl="1"/>
            <a:r>
              <a:rPr lang="zh-HK" alt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本地化、創新性</a:t>
            </a:r>
            <a:endParaRPr lang="en-US" altLang="zh-TW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zh-TW" altLang="zh-HK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深入</a:t>
            </a:r>
            <a:r>
              <a:rPr lang="zh-TW" altLang="zh-HK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社會各階層，更融入人民的生活裏</a:t>
            </a:r>
          </a:p>
          <a:p>
            <a:pPr lvl="1"/>
            <a:r>
              <a:rPr lang="zh-TW" altLang="zh-HK" sz="2800" dirty="0"/>
              <a:t>“在家化”的特色</a:t>
            </a:r>
          </a:p>
          <a:p>
            <a:pPr lvl="1"/>
            <a:r>
              <a:rPr lang="zh-TW" altLang="zh-HK" sz="2800" dirty="0"/>
              <a:t>現代化的佛學研究</a:t>
            </a:r>
          </a:p>
          <a:p>
            <a:pPr lvl="1"/>
            <a:r>
              <a:rPr lang="zh-TW" altLang="zh-HK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日本禪對西方佛教影響深遠</a:t>
            </a:r>
          </a:p>
          <a:p>
            <a:endParaRPr lang="en-US" altLang="zh-TW" dirty="0" smtClean="0"/>
          </a:p>
          <a:p>
            <a:endParaRPr lang="zh-TW" altLang="zh-H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195" y="1702936"/>
            <a:ext cx="3670761" cy="51550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08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鳴謝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en-US" dirty="0"/>
              <a:t>工作小組</a:t>
            </a:r>
            <a:r>
              <a:rPr lang="zh-HK" altLang="en-US" dirty="0" smtClean="0"/>
              <a:t>成員</a:t>
            </a:r>
            <a:endParaRPr lang="en-US" altLang="zh-HK" dirty="0" smtClean="0"/>
          </a:p>
          <a:p>
            <a:pPr lvl="1"/>
            <a:r>
              <a:rPr lang="zh-HK" altLang="en-US" dirty="0"/>
              <a:t>釋法忍</a:t>
            </a:r>
            <a:r>
              <a:rPr lang="zh-HK" altLang="en-US" dirty="0" smtClean="0"/>
              <a:t>法師</a:t>
            </a:r>
            <a:r>
              <a:rPr lang="en-US" altLang="zh-HK" dirty="0" smtClean="0"/>
              <a:t>〔</a:t>
            </a:r>
            <a:r>
              <a:rPr lang="zh-HK" altLang="en-US" dirty="0"/>
              <a:t>香港大學佛學研究中心</a:t>
            </a:r>
            <a:r>
              <a:rPr lang="en-US" altLang="zh-HK" dirty="0" smtClean="0"/>
              <a:t>〕</a:t>
            </a:r>
          </a:p>
          <a:p>
            <a:pPr lvl="1"/>
            <a:r>
              <a:rPr lang="zh-HK" altLang="en-US" dirty="0"/>
              <a:t>黎耀祖</a:t>
            </a:r>
            <a:r>
              <a:rPr lang="zh-HK" altLang="en-US" dirty="0" smtClean="0"/>
              <a:t>老師</a:t>
            </a:r>
            <a:r>
              <a:rPr lang="en-US" altLang="zh-HK" dirty="0" smtClean="0"/>
              <a:t>〔</a:t>
            </a:r>
            <a:r>
              <a:rPr lang="zh-TW" altLang="zh-HK" dirty="0" smtClean="0"/>
              <a:t>佛教</a:t>
            </a:r>
            <a:r>
              <a:rPr lang="zh-TW" altLang="zh-HK" dirty="0"/>
              <a:t>黃鳳翎</a:t>
            </a:r>
            <a:r>
              <a:rPr lang="zh-TW" altLang="zh-HK" dirty="0" smtClean="0"/>
              <a:t>中學</a:t>
            </a:r>
            <a:r>
              <a:rPr lang="en-US" altLang="zh-TW" dirty="0"/>
              <a:t>〕</a:t>
            </a:r>
            <a:endParaRPr lang="en-US" altLang="zh-HK" dirty="0" smtClean="0"/>
          </a:p>
          <a:p>
            <a:pPr lvl="1"/>
            <a:r>
              <a:rPr lang="zh-HK" altLang="en-US" dirty="0"/>
              <a:t>許珮錡</a:t>
            </a:r>
            <a:r>
              <a:rPr lang="zh-HK" altLang="en-US" dirty="0" smtClean="0"/>
              <a:t>老師</a:t>
            </a:r>
            <a:r>
              <a:rPr lang="en-US" altLang="zh-HK" dirty="0" smtClean="0"/>
              <a:t>〔</a:t>
            </a:r>
            <a:r>
              <a:rPr lang="zh-HK" altLang="en-US" dirty="0"/>
              <a:t>佛教黃允畋中學</a:t>
            </a:r>
            <a:r>
              <a:rPr lang="en-US" altLang="zh-HK" dirty="0" smtClean="0"/>
              <a:t>〕</a:t>
            </a:r>
          </a:p>
          <a:p>
            <a:r>
              <a:rPr lang="zh-HK" altLang="en-US" dirty="0"/>
              <a:t>簡報制作</a:t>
            </a:r>
            <a:endParaRPr lang="en-US" altLang="zh-HK" dirty="0" smtClean="0"/>
          </a:p>
          <a:p>
            <a:pPr lvl="1"/>
            <a:r>
              <a:rPr lang="zh-HK" altLang="en-US" dirty="0"/>
              <a:t>李翱凌</a:t>
            </a:r>
            <a:r>
              <a:rPr lang="zh-HK" altLang="en-US" dirty="0" smtClean="0"/>
              <a:t>老師</a:t>
            </a:r>
            <a:r>
              <a:rPr lang="en-US" altLang="zh-HK" dirty="0" smtClean="0"/>
              <a:t>〔</a:t>
            </a:r>
            <a:r>
              <a:rPr lang="zh-HK" altLang="en-US" dirty="0"/>
              <a:t>佛教茂峰法師紀念</a:t>
            </a:r>
            <a:r>
              <a:rPr lang="zh-HK" altLang="en-US" dirty="0" smtClean="0"/>
              <a:t>中學</a:t>
            </a:r>
            <a:r>
              <a:rPr lang="en-US" altLang="zh-HK" dirty="0"/>
              <a:t>〕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8441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75"/>
            <a:ext cx="8229600" cy="1143000"/>
          </a:xfrm>
        </p:spPr>
        <p:txBody>
          <a:bodyPr/>
          <a:lstStyle/>
          <a:p>
            <a:r>
              <a:rPr lang="zh-HK" altLang="en-US" dirty="0"/>
              <a:t>課程內容：認知層面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400600"/>
          </a:xfrm>
        </p:spPr>
        <p:txBody>
          <a:bodyPr>
            <a:normAutofit fontScale="92500" lnSpcReduction="20000"/>
          </a:bodyPr>
          <a:lstStyle/>
          <a:p>
            <a:r>
              <a:rPr lang="zh-HK" altLang="en-US" dirty="0"/>
              <a:t>少量重要的基本歷史資料</a:t>
            </a:r>
            <a:endParaRPr lang="en-US" altLang="zh-HK" dirty="0"/>
          </a:p>
          <a:p>
            <a:r>
              <a:rPr lang="zh-HK" altLang="en-US" dirty="0"/>
              <a:t>議題式歷史學習：相關的資料</a:t>
            </a:r>
            <a:endParaRPr lang="en-US" altLang="zh-HK" dirty="0" smtClean="0"/>
          </a:p>
          <a:p>
            <a:r>
              <a:rPr lang="zh-HK" altLang="en-US" dirty="0" smtClean="0"/>
              <a:t>南亞</a:t>
            </a:r>
            <a:r>
              <a:rPr lang="zh-HK" altLang="en-US" dirty="0"/>
              <a:t>佛教：為何佛教能在當地社會長久不衰</a:t>
            </a:r>
            <a:r>
              <a:rPr lang="zh-HK" altLang="en-US" dirty="0" smtClean="0"/>
              <a:t>？</a:t>
            </a:r>
            <a:endParaRPr lang="en-US" altLang="zh-HK" dirty="0" smtClean="0"/>
          </a:p>
          <a:p>
            <a:pPr lvl="1"/>
            <a:r>
              <a:rPr lang="zh-HK" altLang="en-US" dirty="0"/>
              <a:t>佛教與生活深度結合，保守，重視學術研究，不干政</a:t>
            </a:r>
            <a:endParaRPr lang="en-US" altLang="zh-HK" dirty="0" smtClean="0"/>
          </a:p>
          <a:p>
            <a:r>
              <a:rPr lang="zh-HK" altLang="en-US" dirty="0"/>
              <a:t>韓國佛教：為何佛教盛極而衰微？後來又重新振作</a:t>
            </a:r>
            <a:r>
              <a:rPr lang="zh-HK" altLang="en-US" dirty="0" smtClean="0"/>
              <a:t>？</a:t>
            </a:r>
            <a:endParaRPr lang="en-US" altLang="zh-HK" dirty="0" smtClean="0"/>
          </a:p>
          <a:p>
            <a:pPr lvl="1"/>
            <a:r>
              <a:rPr lang="zh-HK" altLang="en-US" dirty="0"/>
              <a:t>保存了中國的建築及寺院制度</a:t>
            </a:r>
            <a:endParaRPr lang="en-US" altLang="zh-HK" dirty="0" smtClean="0"/>
          </a:p>
          <a:p>
            <a:pPr lvl="1"/>
            <a:r>
              <a:rPr lang="zh-HK" altLang="en-US" dirty="0" smtClean="0"/>
              <a:t>國家</a:t>
            </a:r>
            <a:r>
              <a:rPr lang="zh-HK" altLang="en-US" dirty="0"/>
              <a:t>支持，戒律鬆弛，</a:t>
            </a:r>
            <a:r>
              <a:rPr lang="zh-HK" altLang="en-US" dirty="0" smtClean="0"/>
              <a:t>欠缺</a:t>
            </a:r>
            <a:r>
              <a:rPr lang="zh-HK" altLang="en-US" dirty="0"/>
              <a:t>自主創新，堅持傳統，創新</a:t>
            </a:r>
            <a:endParaRPr lang="en-US" altLang="zh-HK" dirty="0" smtClean="0"/>
          </a:p>
          <a:p>
            <a:r>
              <a:rPr lang="zh-HK" altLang="en-US" dirty="0"/>
              <a:t>日本佛教</a:t>
            </a:r>
            <a:r>
              <a:rPr lang="zh-HK" altLang="en-US" dirty="0" smtClean="0"/>
              <a:t>：有</a:t>
            </a:r>
            <a:r>
              <a:rPr lang="zh-HK" altLang="en-US" dirty="0"/>
              <a:t>甚麼創新？為何能創新？好處？壞處？</a:t>
            </a:r>
            <a:endParaRPr lang="en-US" altLang="zh-HK" dirty="0" smtClean="0"/>
          </a:p>
          <a:p>
            <a:pPr lvl="1"/>
            <a:r>
              <a:rPr lang="zh-HK" altLang="en-US" dirty="0"/>
              <a:t>本土化佛教，創新，政治支持與打壓，學術</a:t>
            </a:r>
            <a:r>
              <a:rPr lang="zh-HK" altLang="en-US" dirty="0" smtClean="0"/>
              <a:t>化</a:t>
            </a:r>
            <a:endParaRPr lang="en-US" altLang="zh-HK" dirty="0" smtClean="0"/>
          </a:p>
          <a:p>
            <a:pPr lvl="1"/>
            <a:r>
              <a:rPr lang="zh-HK" altLang="en-US" dirty="0"/>
              <a:t>多元化佛教弘教方式、僧伽生活方式</a:t>
            </a:r>
            <a:endParaRPr lang="en-US" altLang="zh-HK" dirty="0" smtClean="0"/>
          </a:p>
          <a:p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761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課程內容：</a:t>
            </a:r>
            <a:r>
              <a:rPr lang="zh-TW" altLang="en-US" dirty="0" smtClean="0"/>
              <a:t>價值觀</a:t>
            </a:r>
            <a:r>
              <a:rPr lang="zh-TW" altLang="en-US" dirty="0"/>
              <a:t>和態度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HK" altLang="en-US" dirty="0"/>
              <a:t>南亞</a:t>
            </a:r>
            <a:r>
              <a:rPr lang="zh-HK" altLang="en-US" dirty="0" smtClean="0"/>
              <a:t>佛教</a:t>
            </a:r>
            <a:endParaRPr lang="en-US" altLang="zh-HK" dirty="0" smtClean="0"/>
          </a:p>
          <a:p>
            <a:pPr lvl="1"/>
            <a:r>
              <a:rPr lang="zh-HK" altLang="en-US" dirty="0"/>
              <a:t>體驗佛化生活，宗教與生活的幸福感，保持傳統的重要</a:t>
            </a:r>
            <a:endParaRPr lang="en-US" altLang="zh-HK" dirty="0" smtClean="0"/>
          </a:p>
          <a:p>
            <a:r>
              <a:rPr lang="zh-HK" altLang="en-US" dirty="0"/>
              <a:t>韓國</a:t>
            </a:r>
            <a:r>
              <a:rPr lang="zh-HK" altLang="en-US" dirty="0" smtClean="0"/>
              <a:t>佛教</a:t>
            </a:r>
            <a:endParaRPr lang="en-US" altLang="zh-HK" dirty="0" smtClean="0"/>
          </a:p>
          <a:p>
            <a:pPr lvl="1"/>
            <a:r>
              <a:rPr lang="zh-HK" altLang="en-US" dirty="0"/>
              <a:t>保持傳統的</a:t>
            </a:r>
            <a:r>
              <a:rPr lang="zh-HK" altLang="en-US" dirty="0" smtClean="0"/>
              <a:t>重要</a:t>
            </a:r>
            <a:r>
              <a:rPr lang="en-US" altLang="zh-HK" dirty="0"/>
              <a:t>〔</a:t>
            </a:r>
            <a:r>
              <a:rPr lang="zh-HK" altLang="en-US" dirty="0" smtClean="0"/>
              <a:t>戒律</a:t>
            </a:r>
            <a:r>
              <a:rPr lang="en-US" altLang="zh-HK" dirty="0"/>
              <a:t>〕 </a:t>
            </a:r>
            <a:r>
              <a:rPr lang="zh-HK" altLang="en-US" dirty="0"/>
              <a:t>，創新的現代化佛教</a:t>
            </a:r>
            <a:endParaRPr lang="en-US" altLang="zh-HK" dirty="0" smtClean="0"/>
          </a:p>
          <a:p>
            <a:r>
              <a:rPr lang="zh-HK" altLang="en-US" dirty="0"/>
              <a:t>日本佛教</a:t>
            </a:r>
            <a:endParaRPr lang="en-US" altLang="zh-HK" dirty="0"/>
          </a:p>
          <a:p>
            <a:pPr lvl="1"/>
            <a:r>
              <a:rPr lang="zh-HK" altLang="en-US" dirty="0"/>
              <a:t>佛教的生活關係，理念怎樣改變世界，重視反省</a:t>
            </a:r>
            <a:r>
              <a:rPr lang="zh-HK" altLang="en-US" dirty="0" smtClean="0"/>
              <a:t>自己的</a:t>
            </a:r>
            <a:r>
              <a:rPr lang="zh-HK" altLang="en-US" dirty="0"/>
              <a:t>生活理念</a:t>
            </a:r>
          </a:p>
          <a:p>
            <a:r>
              <a:rPr lang="zh-HK" altLang="en-US" dirty="0" smtClean="0"/>
              <a:t>尊重</a:t>
            </a:r>
            <a:r>
              <a:rPr lang="zh-HK" altLang="en-US" dirty="0"/>
              <a:t>與個人理念重構</a:t>
            </a:r>
            <a:endParaRPr lang="en-US" altLang="zh-HK" dirty="0" smtClean="0"/>
          </a:p>
          <a:p>
            <a:endParaRPr lang="en-US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41435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課程目的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148736"/>
              </p:ext>
            </p:extLst>
          </p:nvPr>
        </p:nvGraphicFramePr>
        <p:xfrm>
          <a:off x="539552" y="1052736"/>
          <a:ext cx="8712968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9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778</TotalTime>
  <Words>4115</Words>
  <Application>Microsoft Office PowerPoint</Application>
  <PresentationFormat>如螢幕大小 (4:3)</PresentationFormat>
  <Paragraphs>554</Paragraphs>
  <Slides>61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61</vt:i4>
      </vt:variant>
    </vt:vector>
  </HeadingPairs>
  <TitlesOfParts>
    <vt:vector size="62" baseType="lpstr">
      <vt:lpstr>神韻</vt:lpstr>
      <vt:lpstr>新高中倫理與宗教課程 課程學與教策略 選修部份---佛教 佛教在南亞及東亞的發展 </vt:lpstr>
      <vt:lpstr>PowerPoint 簡報</vt:lpstr>
      <vt:lpstr>小組課研討論範圍建議</vt:lpstr>
      <vt:lpstr>教材套內容</vt:lpstr>
      <vt:lpstr>課程設計</vt:lpstr>
      <vt:lpstr>課程內容結構特色</vt:lpstr>
      <vt:lpstr>課程內容：認知層面</vt:lpstr>
      <vt:lpstr>課程內容：價值觀和態度</vt:lpstr>
      <vt:lpstr>課程目的</vt:lpstr>
      <vt:lpstr>持續學習經歷</vt:lpstr>
      <vt:lpstr>課程目的總結</vt:lpstr>
      <vt:lpstr>PowerPoint 簡報</vt:lpstr>
      <vt:lpstr>南亞各課學習鷹架</vt:lpstr>
      <vt:lpstr>東亞各課學習鷹架</vt:lpstr>
      <vt:lpstr>南亞佛教---教學目的</vt:lpstr>
      <vt:lpstr>認識(記憶、理解)概念</vt:lpstr>
      <vt:lpstr>應用及分析</vt:lpstr>
      <vt:lpstr>評鑑及創造 </vt:lpstr>
      <vt:lpstr>價值觀和態度 </vt:lpstr>
      <vt:lpstr>課程概覽</vt:lpstr>
      <vt:lpstr>第一課    教學流程</vt:lpstr>
      <vt:lpstr>第一課    教學流程</vt:lpstr>
      <vt:lpstr>第一課學習鷹架</vt:lpstr>
      <vt:lpstr>第二課 教學流程</vt:lpstr>
      <vt:lpstr>第二課 教學流程</vt:lpstr>
      <vt:lpstr>第二課學習鷹架</vt:lpstr>
      <vt:lpstr>第三課  教學流程</vt:lpstr>
      <vt:lpstr>第三課  教學流程</vt:lpstr>
      <vt:lpstr>第三課學習鷹架</vt:lpstr>
      <vt:lpstr>新高中倫理與宗教課程 </vt:lpstr>
      <vt:lpstr>韓國佛教    教學目的</vt:lpstr>
      <vt:lpstr>二、價值觀和態度 </vt:lpstr>
      <vt:lpstr>一、認知過程範疇 </vt:lpstr>
      <vt:lpstr> </vt:lpstr>
      <vt:lpstr>應用及分析 </vt:lpstr>
      <vt:lpstr>評鑑及創造</vt:lpstr>
      <vt:lpstr>二、價值觀和態度 </vt:lpstr>
      <vt:lpstr>課程概覽</vt:lpstr>
      <vt:lpstr>第一課     教學流程</vt:lpstr>
      <vt:lpstr>PowerPoint 簡報</vt:lpstr>
      <vt:lpstr>第一課學習鷹架</vt:lpstr>
      <vt:lpstr>第二課   教學流程</vt:lpstr>
      <vt:lpstr>PowerPoint 簡報</vt:lpstr>
      <vt:lpstr>第二課學習鷹架</vt:lpstr>
      <vt:lpstr>佛教在其他地區的發展概況 日本 </vt:lpstr>
      <vt:lpstr>認識(記憶、理解)概念：</vt:lpstr>
      <vt:lpstr>PowerPoint 簡報</vt:lpstr>
      <vt:lpstr>2. 應用及分析</vt:lpstr>
      <vt:lpstr>評鑑及創造 </vt:lpstr>
      <vt:lpstr>價值觀和態度</vt:lpstr>
      <vt:lpstr>課程概覽：  </vt:lpstr>
      <vt:lpstr>第一課    教學流程</vt:lpstr>
      <vt:lpstr>PowerPoint 簡報</vt:lpstr>
      <vt:lpstr>第一課學習鷹架</vt:lpstr>
      <vt:lpstr>第二課  教學流程</vt:lpstr>
      <vt:lpstr>PowerPoint 簡報</vt:lpstr>
      <vt:lpstr>第二課學習鷹架</vt:lpstr>
      <vt:lpstr>第三課  教學流程</vt:lpstr>
      <vt:lpstr>PowerPoint 簡報</vt:lpstr>
      <vt:lpstr>第三課學習鷹架</vt:lpstr>
      <vt:lpstr>鳴謝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新高中倫理與宗教課程</dc:title>
  <dc:creator>NG, Lui</dc:creator>
  <cp:lastModifiedBy>NG, Lui</cp:lastModifiedBy>
  <cp:revision>71</cp:revision>
  <dcterms:created xsi:type="dcterms:W3CDTF">2012-10-09T07:40:35Z</dcterms:created>
  <dcterms:modified xsi:type="dcterms:W3CDTF">2012-10-31T06:37:49Z</dcterms:modified>
</cp:coreProperties>
</file>