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02" r:id="rId5"/>
    <p:sldId id="378" r:id="rId6"/>
    <p:sldId id="358" r:id="rId7"/>
    <p:sldId id="359" r:id="rId8"/>
    <p:sldId id="360" r:id="rId9"/>
    <p:sldId id="341" r:id="rId10"/>
    <p:sldId id="379" r:id="rId11"/>
    <p:sldId id="401" r:id="rId12"/>
    <p:sldId id="380" r:id="rId13"/>
    <p:sldId id="381" r:id="rId14"/>
    <p:sldId id="384" r:id="rId15"/>
    <p:sldId id="385" r:id="rId16"/>
    <p:sldId id="386" r:id="rId17"/>
    <p:sldId id="337" r:id="rId18"/>
    <p:sldId id="387" r:id="rId19"/>
    <p:sldId id="388" r:id="rId20"/>
    <p:sldId id="403" r:id="rId21"/>
    <p:sldId id="395" r:id="rId22"/>
    <p:sldId id="396" r:id="rId23"/>
    <p:sldId id="397" r:id="rId24"/>
    <p:sldId id="398" r:id="rId25"/>
    <p:sldId id="399" r:id="rId26"/>
    <p:sldId id="391" r:id="rId27"/>
    <p:sldId id="393" r:id="rId28"/>
    <p:sldId id="392" r:id="rId29"/>
    <p:sldId id="376" r:id="rId30"/>
    <p:sldId id="394" r:id="rId3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Kei-chung Frank" initials="LKF" lastIdx="1" clrIdx="0">
    <p:extLst>
      <p:ext uri="{19B8F6BF-5375-455C-9EA6-DF929625EA0E}">
        <p15:presenceInfo xmlns:p15="http://schemas.microsoft.com/office/powerpoint/2012/main" userId="S-1-5-21-2637006528-1015924553-1750768987-660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99CC"/>
    <a:srgbClr val="5C8E3A"/>
    <a:srgbClr val="00C45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3301" autoAdjust="0"/>
  </p:normalViewPr>
  <p:slideViewPr>
    <p:cSldViewPr>
      <p:cViewPr varScale="1">
        <p:scale>
          <a:sx n="107" d="100"/>
          <a:sy n="107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8755-4102-4BC6-8820-5AB058CA1374}" type="datetimeFigureOut">
              <a:rPr lang="zh-HK" altLang="en-US" smtClean="0"/>
              <a:t>16/10/2020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69EE-D71C-44D9-AA33-A2343380E2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730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669EE-D71C-44D9-AA33-A2343380E283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8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工作紙：共同福祉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400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704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592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669EE-D71C-44D9-AA33-A2343380E283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62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7" name="圖片 6" descr="心電圖線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516" y="-1"/>
            <a:ext cx="52501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3800" y="457201"/>
            <a:ext cx="1543051" cy="59436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800850" cy="59435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825625"/>
            <a:ext cx="360045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60045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90800"/>
            <a:ext cx="360045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90800"/>
            <a:ext cx="360045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HK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" y="1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紅色橫條" descr="紅色橫條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481761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800850" y="6465886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715250" y="6481761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F1195AC-4C41-4EA9-B2B7-0664E1C197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kOOM9nSDg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td.stheadline.com/realtime/article/1263194/&#21363;&#26178;-&#22283;&#38555;-&#38450;&#30123;&#22937;&#25307;-&#26085;&#26412;7-11&#38634;&#27331;&#38272;&#24213;&#35037;&#37569;&#26495;&#20379;&#23458;&#29992;&#33139;&#38283;&#38272;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r.com.hk/archive/corporate/en/press_release/PR-20-020-C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ews.mingpao.com/ins/%E5%9C%8B%E9%9A%9B/article/20200513/s00005/1589362417229/&#33655;&#34349;&#32032;&#39135;&#39184;&#24307;&#30123;&#19979;&#25512;&#29544;&#31435;&#29627;&#29827;&#23627;&#12300;&#21253;&#24258;&#12301;-&#20445;&#31038;&#20132;&#36317;&#38626;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news.mingpao.com/pns/&#28207;&#32862;/article/20200609/s00002/1591640994640/&#29983;&#29986;&#21147;&#23616;&#21109;&#12300;&#38548;&#31354;&#25779;&#164578;&#12301;-&#25351;&#21521;&#27155;&#23652;&#21363;&#25353;&#25507;" TargetMode="Externa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hesun.co.uk/news/11795561/shoemaker-socially-distanced-shoe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technology-edu/resources/tech-subjects/idt_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collection-different-styles-male-female-shoes_1169308.htm#page=4&amp;query=shoes&amp;position=25" TargetMode="External"/><Relationship Id="rId3" Type="http://schemas.openxmlformats.org/officeDocument/2006/relationships/hyperlink" Target="https://www.freepik.com/free-vector/male-facial-expressions-set_4027253.htm#page=1&amp;query=smile%20face&amp;position=45" TargetMode="External"/><Relationship Id="rId7" Type="http://schemas.openxmlformats.org/officeDocument/2006/relationships/hyperlink" Target="https://www.freepik.com/free-vector/human-vector-hands_1371850.htm#page=1&amp;query=pointing%20finger&amp;position=40" TargetMode="External"/><Relationship Id="rId2" Type="http://schemas.openxmlformats.org/officeDocument/2006/relationships/hyperlink" Target="https://www.freepik.com/free-vector/group-people-using-face-mask-covid19-pandemic_8086487.htm#page=2&amp;query=mask&amp;position=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vector/restaurant-cafe-bar-people-4-icons_4188451.htm#page=1&amp;query=dinner&amp;position=40" TargetMode="External"/><Relationship Id="rId5" Type="http://schemas.openxmlformats.org/officeDocument/2006/relationships/hyperlink" Target="https://www.freepik.com/free-vector/elevator-element-collection-with-realistic-design_2994225.htm#page=2&amp;query=elevator+button&amp;position=1" TargetMode="External"/><Relationship Id="rId4" Type="http://schemas.openxmlformats.org/officeDocument/2006/relationships/hyperlink" Target="https://pixabay.com/vectors/note-post-it-reminder-sticky-note-14795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RrzdKLvu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idx="1"/>
          </p:nvPr>
        </p:nvSpPr>
        <p:spPr>
          <a:xfrm>
            <a:off x="251520" y="457201"/>
            <a:ext cx="4752528" cy="5943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cap="all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如何應對疫</a:t>
            </a:r>
            <a:r>
              <a:rPr lang="zh-TW" altLang="en-US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症：</a:t>
            </a:r>
            <a:r>
              <a:rPr lang="en-US" altLang="zh-TW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過去、現在與未來</a:t>
            </a:r>
            <a:endParaRPr lang="en-US" altLang="zh-HK" sz="28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HK" sz="2800" b="1" cap="all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HK" sz="2800" b="1" cap="all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HK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第三部分：</a:t>
            </a:r>
            <a:endParaRPr lang="en-US" altLang="zh-HK"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7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面對可能重來的疫症</a:t>
            </a:r>
            <a:br>
              <a:rPr lang="zh-TW" altLang="en-US" sz="37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37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，我們可如何為將來作準備？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7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br>
              <a:rPr lang="zh-TW" altLang="en-US" sz="37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endParaRPr lang="en-US" altLang="zh-TW" sz="37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710892" y="6361583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9CF877-722E-4164-B302-710451AD6D1C}"/>
              </a:ext>
            </a:extLst>
          </p:cNvPr>
          <p:cNvSpPr txBox="1"/>
          <p:nvPr/>
        </p:nvSpPr>
        <p:spPr>
          <a:xfrm>
            <a:off x="251520" y="5638187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教育局　課程發展處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個人、社會及人文教育組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endParaRPr kumimoji="0" lang="zh-HK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細閱資料一和資料二，然後回答下列各題。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zh-TW" altLang="zh-HK" sz="2800" dirty="0">
                <a:solidFill>
                  <a:schemeClr val="tx1"/>
                </a:solidFill>
              </a:rPr>
              <a:t>根據資料一，聽障人士在</a:t>
            </a:r>
            <a:r>
              <a:rPr lang="en-US" altLang="zh-HK" sz="2800" dirty="0">
                <a:solidFill>
                  <a:schemeClr val="tx1"/>
                </a:solidFill>
              </a:rPr>
              <a:t>2019</a:t>
            </a:r>
            <a:r>
              <a:rPr lang="zh-TW" altLang="zh-HK" sz="2800" dirty="0">
                <a:solidFill>
                  <a:schemeClr val="tx1"/>
                </a:solidFill>
              </a:rPr>
              <a:t>冠狀病毒病</a:t>
            </a:r>
            <a:r>
              <a:rPr lang="zh-HK" altLang="zh-HK" sz="2800" dirty="0">
                <a:solidFill>
                  <a:schemeClr val="tx1"/>
                </a:solidFill>
              </a:rPr>
              <a:t>期間面對甚麼問題</a:t>
            </a:r>
            <a:r>
              <a:rPr lang="zh-TW" altLang="zh-HK" sz="2800" dirty="0">
                <a:solidFill>
                  <a:schemeClr val="tx1"/>
                </a:solidFill>
              </a:rPr>
              <a:t>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/>
            <a:r>
              <a:rPr lang="zh-TW" altLang="zh-HK" sz="2800" i="1" dirty="0">
                <a:solidFill>
                  <a:srgbClr val="C00000"/>
                </a:solidFill>
              </a:rPr>
              <a:t>因為看不到別人的唇形，</a:t>
            </a:r>
            <a:r>
              <a:rPr lang="zh-TW" altLang="en-US" sz="2800" i="1" dirty="0">
                <a:solidFill>
                  <a:srgbClr val="C00000"/>
                </a:solidFill>
              </a:rPr>
              <a:t>故</a:t>
            </a:r>
            <a:r>
              <a:rPr lang="zh-TW" altLang="zh-HK" sz="2800" i="1" dirty="0">
                <a:solidFill>
                  <a:srgbClr val="C00000"/>
                </a:solidFill>
              </a:rPr>
              <a:t>難以理解對方的說話</a:t>
            </a:r>
            <a:r>
              <a:rPr lang="zh-TW" altLang="en-US" sz="2800" i="1" dirty="0">
                <a:solidFill>
                  <a:srgbClr val="C00000"/>
                </a:solidFill>
              </a:rPr>
              <a:t>。</a:t>
            </a:r>
            <a:endParaRPr lang="en-US" altLang="zh-TW" sz="2800" i="1" dirty="0">
              <a:solidFill>
                <a:srgbClr val="C00000"/>
              </a:solidFill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zh-TW" altLang="zh-HK" sz="2800" dirty="0">
                <a:solidFill>
                  <a:schemeClr val="tx1"/>
                </a:solidFill>
              </a:rPr>
              <a:t>你認為透明口罩能否為聽障人士解決問題？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/>
            <a:r>
              <a:rPr lang="zh-TW" altLang="zh-HK" sz="2800" i="1" dirty="0">
                <a:solidFill>
                  <a:srgbClr val="C00000"/>
                </a:solidFill>
              </a:rPr>
              <a:t>能夠，因為</a:t>
            </a:r>
            <a:r>
              <a:rPr lang="zh-TW" altLang="en-US" sz="2800" i="1" dirty="0">
                <a:solidFill>
                  <a:srgbClr val="C00000"/>
                </a:solidFill>
              </a:rPr>
              <a:t>即使</a:t>
            </a:r>
            <a:r>
              <a:rPr lang="zh-TW" altLang="zh-HK" sz="2800" i="1" dirty="0">
                <a:solidFill>
                  <a:srgbClr val="C00000"/>
                </a:solidFill>
              </a:rPr>
              <a:t>戴</a:t>
            </a:r>
            <a:r>
              <a:rPr lang="zh-TW" altLang="en-US" sz="2800" i="1" dirty="0">
                <a:solidFill>
                  <a:srgbClr val="C00000"/>
                </a:solidFill>
              </a:rPr>
              <a:t>上</a:t>
            </a:r>
            <a:r>
              <a:rPr lang="zh-TW" altLang="zh-HK" sz="2800" i="1" dirty="0">
                <a:solidFill>
                  <a:srgbClr val="C00000"/>
                </a:solidFill>
              </a:rPr>
              <a:t>了</a:t>
            </a:r>
            <a:r>
              <a:rPr lang="zh-HK" altLang="zh-HK" sz="2800" i="1" dirty="0">
                <a:solidFill>
                  <a:srgbClr val="C00000"/>
                </a:solidFill>
              </a:rPr>
              <a:t>口罩，但仍然能看到</a:t>
            </a:r>
            <a:r>
              <a:rPr lang="zh-TW" altLang="en-US" sz="2800" i="1" dirty="0">
                <a:solidFill>
                  <a:srgbClr val="C00000"/>
                </a:solidFill>
              </a:rPr>
              <a:t>說話者的</a:t>
            </a:r>
            <a:r>
              <a:rPr lang="zh-HK" altLang="zh-HK" sz="2800" i="1" dirty="0">
                <a:solidFill>
                  <a:srgbClr val="C00000"/>
                </a:solidFill>
              </a:rPr>
              <a:t>唇形。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1B7B60-FDFF-4322-98E8-03F9064670A3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10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8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00000"/>
              </a:lnSpc>
              <a:buFont typeface="+mj-lt"/>
              <a:buAutoNum type="arabicPeriod" startAt="3"/>
            </a:pPr>
            <a:r>
              <a:rPr lang="zh-TW" altLang="zh-HK" sz="2800" dirty="0">
                <a:solidFill>
                  <a:schemeClr val="tx1"/>
                </a:solidFill>
              </a:rPr>
              <a:t>根據資料二，兒童在</a:t>
            </a:r>
            <a:r>
              <a:rPr lang="en-US" altLang="zh-HK" sz="2800" dirty="0">
                <a:solidFill>
                  <a:schemeClr val="tx1"/>
                </a:solidFill>
              </a:rPr>
              <a:t>2019</a:t>
            </a:r>
            <a:r>
              <a:rPr lang="zh-TW" altLang="zh-HK" sz="2800" dirty="0">
                <a:solidFill>
                  <a:schemeClr val="tx1"/>
                </a:solidFill>
              </a:rPr>
              <a:t>冠狀病毒病</a:t>
            </a:r>
            <a:r>
              <a:rPr lang="zh-HK" altLang="zh-HK" sz="2800" dirty="0">
                <a:solidFill>
                  <a:schemeClr val="tx1"/>
                </a:solidFill>
              </a:rPr>
              <a:t>期間面對甚麼問題</a:t>
            </a:r>
            <a:r>
              <a:rPr lang="zh-TW" altLang="zh-HK" sz="2800" dirty="0">
                <a:solidFill>
                  <a:schemeClr val="tx1"/>
                </a:solidFill>
              </a:rPr>
              <a:t>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>
                <a:solidFill>
                  <a:srgbClr val="C00000"/>
                </a:solidFill>
              </a:rPr>
              <a:t>他們不明白甚麼是疫情和為甚麼需要戴上口罩、勤洗手。</a:t>
            </a:r>
            <a:endParaRPr lang="en-US" altLang="zh-TW" sz="2800" i="1" dirty="0">
              <a:solidFill>
                <a:srgbClr val="C00000"/>
              </a:solidFill>
            </a:endParaRP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 startAt="4"/>
            </a:pPr>
            <a:r>
              <a:rPr lang="zh-TW" altLang="zh-HK" sz="2800" dirty="0">
                <a:solidFill>
                  <a:schemeClr val="tx1"/>
                </a:solidFill>
              </a:rPr>
              <a:t>你認為李楊醫生的做法，能否解決題</a:t>
            </a:r>
            <a:r>
              <a:rPr lang="en-US" altLang="zh-HK" sz="2800" dirty="0">
                <a:solidFill>
                  <a:schemeClr val="tx1"/>
                </a:solidFill>
              </a:rPr>
              <a:t>3</a:t>
            </a:r>
            <a:r>
              <a:rPr lang="zh-TW" altLang="zh-HK" sz="2800" dirty="0">
                <a:solidFill>
                  <a:schemeClr val="tx1"/>
                </a:solidFill>
              </a:rPr>
              <a:t>提到的問題？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 dirty="0">
                <a:solidFill>
                  <a:srgbClr val="C00000"/>
                </a:solidFill>
              </a:rPr>
              <a:t>能夠，因為她用有趣、生動的繪本，深入淺出的解毫，容易令兒童明白</a:t>
            </a:r>
            <a:r>
              <a:rPr lang="en-US" altLang="zh-HK" sz="2800" i="1" dirty="0">
                <a:solidFill>
                  <a:srgbClr val="C00000"/>
                </a:solidFill>
              </a:rPr>
              <a:t>2019</a:t>
            </a:r>
            <a:r>
              <a:rPr lang="zh-TW" altLang="zh-HK" sz="2800" i="1" dirty="0">
                <a:solidFill>
                  <a:srgbClr val="C00000"/>
                </a:solidFill>
              </a:rPr>
              <a:t>冠狀病毒病，以及提高健康意識。</a:t>
            </a:r>
            <a:endParaRPr lang="zh-HK" altLang="en-US" sz="2800" i="1" dirty="0">
              <a:solidFill>
                <a:srgbClr val="C00000"/>
              </a:solidFill>
            </a:endParaRPr>
          </a:p>
          <a:p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6757E3F-893C-46D0-A33A-815CA4FF9844}"/>
              </a:ext>
            </a:extLst>
          </p:cNvPr>
          <p:cNvSpPr txBox="1"/>
          <p:nvPr/>
        </p:nvSpPr>
        <p:spPr>
          <a:xfrm>
            <a:off x="8641964" y="6361583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46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 startAt="5"/>
            </a:pPr>
            <a:r>
              <a:rPr lang="zh-TW" altLang="zh-HK" sz="2800">
                <a:solidFill>
                  <a:schemeClr val="tx1"/>
                </a:solidFill>
              </a:rPr>
              <a:t>李楊醫生和印尼夫婦，在</a:t>
            </a:r>
            <a:r>
              <a:rPr lang="zh-HK" altLang="zh-HK" sz="2800">
                <a:solidFill>
                  <a:schemeClr val="tx1"/>
                </a:solidFill>
              </a:rPr>
              <a:t>解決問題方面</a:t>
            </a:r>
            <a:r>
              <a:rPr lang="zh-TW" altLang="zh-HK" sz="2800">
                <a:solidFill>
                  <a:schemeClr val="tx1"/>
                </a:solidFill>
              </a:rPr>
              <a:t>有甚麼共同之處？</a:t>
            </a:r>
            <a:endParaRPr lang="en-US" altLang="zh-TW" sz="2800">
              <a:solidFill>
                <a:schemeClr val="tx1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>
                <a:solidFill>
                  <a:srgbClr val="C00000"/>
                </a:solidFill>
              </a:rPr>
              <a:t>他們都能從別人的角度去了解問題，然後想出解決方法。</a:t>
            </a:r>
            <a:endParaRPr lang="en-US" altLang="zh-TW" sz="2800" i="1">
              <a:solidFill>
                <a:srgbClr val="C00000"/>
              </a:solidFill>
            </a:endParaRPr>
          </a:p>
          <a:p>
            <a:pPr marL="452438" indent="-452438" algn="just">
              <a:lnSpc>
                <a:spcPct val="100000"/>
              </a:lnSpc>
            </a:pPr>
            <a:r>
              <a:rPr lang="zh-TW" altLang="zh-HK" sz="2800" i="1">
                <a:solidFill>
                  <a:srgbClr val="C00000"/>
                </a:solidFill>
              </a:rPr>
              <a:t>他們都利用了自己的專長去解決問題，印尼夫婦向來為人縫製墊子、牀單和窗簾，善於縫製；李楊醫生則擅長</a:t>
            </a:r>
            <a:r>
              <a:rPr lang="zh-TW" altLang="en-US" sz="2800" i="1">
                <a:solidFill>
                  <a:srgbClr val="C00000"/>
                </a:solidFill>
              </a:rPr>
              <a:t>繪</a:t>
            </a:r>
            <a:r>
              <a:rPr lang="zh-TW" altLang="zh-HK" sz="2800" i="1">
                <a:solidFill>
                  <a:srgbClr val="C00000"/>
                </a:solidFill>
              </a:rPr>
              <a:t>畫</a:t>
            </a:r>
            <a:r>
              <a:rPr lang="zh-TW" altLang="en-US" sz="2800" i="1">
                <a:solidFill>
                  <a:srgbClr val="C00000"/>
                </a:solidFill>
              </a:rPr>
              <a:t>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A5A5ECC-0C67-45E0-AADA-484ACBA3038F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zh-TW" altLang="zh-HK" sz="2800" dirty="0">
                <a:solidFill>
                  <a:schemeClr val="tx1"/>
                </a:solidFill>
              </a:rPr>
              <a:t>你認為他們解決問題的方法是否具創意？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536575" indent="-536575" algn="just">
              <a:lnSpc>
                <a:spcPct val="100000"/>
              </a:lnSpc>
            </a:pPr>
            <a:r>
              <a:rPr lang="zh-TW" altLang="zh-HK" sz="2800" i="1" dirty="0">
                <a:solidFill>
                  <a:srgbClr val="C00000"/>
                </a:solidFill>
              </a:rPr>
              <a:t>是。因為印尼夫婦在原有的產品上加以改良，成為一種</a:t>
            </a:r>
            <a:r>
              <a:rPr lang="zh-TW" altLang="en-US" sz="2800" i="1" dirty="0">
                <a:solidFill>
                  <a:srgbClr val="C00000"/>
                </a:solidFill>
              </a:rPr>
              <a:t>擁</a:t>
            </a:r>
            <a:r>
              <a:rPr lang="zh-TW" altLang="zh-HK" sz="2800" i="1" dirty="0">
                <a:solidFill>
                  <a:srgbClr val="C00000"/>
                </a:solidFill>
              </a:rPr>
              <a:t>有獨特功能的</a:t>
            </a:r>
            <a:r>
              <a:rPr lang="zh-TW" altLang="en-US" sz="2800" i="1" dirty="0">
                <a:solidFill>
                  <a:srgbClr val="C00000"/>
                </a:solidFill>
              </a:rPr>
              <a:t>新</a:t>
            </a:r>
            <a:r>
              <a:rPr lang="zh-TW" altLang="zh-HK" sz="2800" i="1" dirty="0">
                <a:solidFill>
                  <a:srgbClr val="C00000"/>
                </a:solidFill>
              </a:rPr>
              <a:t>產品。李楊醫生則以新的手法去表達意念，也</a:t>
            </a:r>
            <a:r>
              <a:rPr lang="zh-TW" altLang="en-US" sz="2800" i="1" dirty="0">
                <a:solidFill>
                  <a:srgbClr val="C00000"/>
                </a:solidFill>
              </a:rPr>
              <a:t>屬</a:t>
            </a:r>
            <a:r>
              <a:rPr lang="zh-TW" altLang="zh-HK" sz="2800" i="1" dirty="0">
                <a:solidFill>
                  <a:srgbClr val="C00000"/>
                </a:solidFill>
              </a:rPr>
              <a:t>一種創意。</a:t>
            </a:r>
            <a:endParaRPr lang="zh-HK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468E9C-EFFD-4609-900B-A3066C6208C6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13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5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zh-HK" b="1" dirty="0"/>
              <a:t>小結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由上述例子</a:t>
            </a:r>
            <a:r>
              <a:rPr lang="zh-TW" altLang="en-US" sz="2800" dirty="0">
                <a:solidFill>
                  <a:schemeClr val="tx1"/>
                </a:solidFill>
              </a:rPr>
              <a:t>可見</a:t>
            </a:r>
            <a:r>
              <a:rPr lang="zh-TW" altLang="zh-HK" sz="2800" dirty="0">
                <a:solidFill>
                  <a:schemeClr val="tx1"/>
                </a:solidFill>
              </a:rPr>
              <a:t>，要解決問題，我們需要多觀察、多接觸，才能明白問題的所在。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當我們設身處地的從別人的角度看</a:t>
            </a:r>
            <a:r>
              <a:rPr lang="zh-TW" altLang="en-US" sz="2800" dirty="0">
                <a:solidFill>
                  <a:schemeClr val="tx1"/>
                </a:solidFill>
              </a:rPr>
              <a:t>待</a:t>
            </a:r>
            <a:r>
              <a:rPr lang="zh-TW" altLang="zh-HK" sz="2800" dirty="0">
                <a:solidFill>
                  <a:schemeClr val="tx1"/>
                </a:solidFill>
              </a:rPr>
              <a:t>問題，便能感同身受，當解決問題時，便更能切合需要。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印尼夫婦和李楊醫生都本著對別人的關懷，利用自己的專長，發揮創意，</a:t>
            </a:r>
            <a:r>
              <a:rPr lang="zh-TW" altLang="en-US" sz="2800" dirty="0">
                <a:solidFill>
                  <a:schemeClr val="tx1"/>
                </a:solidFill>
              </a:rPr>
              <a:t>以</a:t>
            </a:r>
            <a:r>
              <a:rPr lang="zh-TW" altLang="zh-HK" sz="2800" dirty="0">
                <a:solidFill>
                  <a:schemeClr val="tx1"/>
                </a:solidFill>
              </a:rPr>
              <a:t>嘗試解決問題，只是一個小小的改變，便能大大改善</a:t>
            </a:r>
            <a:r>
              <a:rPr lang="zh-TW" altLang="en-US" sz="2800" dirty="0">
                <a:solidFill>
                  <a:schemeClr val="tx1"/>
                </a:solidFill>
              </a:rPr>
              <a:t>有需要的人的生活</a:t>
            </a:r>
            <a:r>
              <a:rPr lang="zh-TW" altLang="zh-HK" sz="2800" dirty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08300" y="6361583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14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同學可利用「三分鐘概念」動畫視像片段「多元共融」，了解個人如何建構多元共融社會。</a:t>
            </a:r>
            <a:r>
              <a:rPr lang="en-US" altLang="zh-HK" sz="2800" dirty="0">
                <a:solidFill>
                  <a:schemeClr val="tx1"/>
                </a:solidFill>
              </a:rPr>
              <a:t>(2:15-2:38)</a:t>
            </a:r>
          </a:p>
          <a:p>
            <a:pPr algn="just">
              <a:lnSpc>
                <a:spcPct val="100000"/>
              </a:lnSpc>
            </a:pPr>
            <a:endParaRPr lang="en-US" altLang="zh-TW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TW" altLang="zh-HK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圖片 5" descr="../../../../Users/patrick/Desktop/螢幕快照%202019-12-23%">
            <a:extLst>
              <a:ext uri="{FF2B5EF4-FFF2-40B4-BE49-F238E27FC236}">
                <a16:creationId xmlns:a16="http://schemas.microsoft.com/office/drawing/2014/main" id="{937A8B02-9785-4F88-9902-700CE4F242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0" y="2926978"/>
            <a:ext cx="163218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5190754-267C-4F9C-9379-DADCABC5BFE4}"/>
              </a:ext>
            </a:extLst>
          </p:cNvPr>
          <p:cNvSpPr txBox="1"/>
          <p:nvPr/>
        </p:nvSpPr>
        <p:spPr>
          <a:xfrm>
            <a:off x="2095720" y="2924944"/>
            <a:ext cx="2949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「三分鐘概念」動畫視像片段系列：多元共融</a:t>
            </a:r>
          </a:p>
          <a:p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香港特別行政區政府教育局</a:t>
            </a:r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HK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https://www.youtube.com/watch?v=fWkOOM9nSDg&amp;feature=youtu.be</a:t>
            </a:r>
            <a:endParaRPr lang="en-US" altLang="zh-HK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51A5D22-A8AE-4365-95D9-F57CCDECE28D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做一做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除了透明口罩和繪本，你能否找到其他以創意來解決</a:t>
            </a:r>
            <a:r>
              <a:rPr lang="en-US" altLang="zh-HK" dirty="0">
                <a:solidFill>
                  <a:schemeClr val="tx1"/>
                </a:solidFill>
              </a:rPr>
              <a:t>2019</a:t>
            </a:r>
            <a:r>
              <a:rPr lang="zh-TW" altLang="zh-HK" dirty="0">
                <a:solidFill>
                  <a:schemeClr val="tx1"/>
                </a:solidFill>
              </a:rPr>
              <a:t>冠狀病毒病</a:t>
            </a:r>
            <a:r>
              <a:rPr lang="zh-TW" altLang="en-US" dirty="0">
                <a:solidFill>
                  <a:schemeClr val="tx1"/>
                </a:solidFill>
              </a:rPr>
              <a:t>疫情</a:t>
            </a:r>
            <a:r>
              <a:rPr lang="zh-TW" altLang="zh-HK" dirty="0">
                <a:solidFill>
                  <a:schemeClr val="tx1"/>
                </a:solidFill>
              </a:rPr>
              <a:t>期間出現的問題的例子？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tx1"/>
                </a:solidFill>
              </a:rPr>
              <a:t>試把</a:t>
            </a:r>
            <a:r>
              <a:rPr lang="zh-HK" altLang="zh-HK" dirty="0">
                <a:solidFill>
                  <a:schemeClr val="tx1"/>
                </a:solidFill>
              </a:rPr>
              <a:t>找到的</a:t>
            </a:r>
            <a:r>
              <a:rPr lang="zh-TW" altLang="zh-HK" dirty="0">
                <a:solidFill>
                  <a:schemeClr val="tx1"/>
                </a:solidFill>
              </a:rPr>
              <a:t>創意例子</a:t>
            </a:r>
            <a:r>
              <a:rPr lang="zh-TW" altLang="en-US" dirty="0">
                <a:solidFill>
                  <a:schemeClr val="tx1"/>
                </a:solidFill>
              </a:rPr>
              <a:t>填寫在下表（投影片</a:t>
            </a:r>
            <a:r>
              <a:rPr lang="en-US" altLang="zh-TW" dirty="0">
                <a:solidFill>
                  <a:schemeClr val="tx1"/>
                </a:solidFill>
              </a:rPr>
              <a:t>18</a:t>
            </a:r>
            <a:r>
              <a:rPr lang="zh-TW" altLang="en-US" dirty="0">
                <a:solidFill>
                  <a:schemeClr val="tx1"/>
                </a:solidFill>
              </a:rPr>
              <a:t>），然後在班上</a:t>
            </a:r>
            <a:r>
              <a:rPr lang="zh-HK" altLang="zh-HK" dirty="0">
                <a:solidFill>
                  <a:schemeClr val="tx1"/>
                </a:solidFill>
              </a:rPr>
              <a:t>匯報</a:t>
            </a:r>
            <a:r>
              <a:rPr lang="zh-TW" altLang="zh-HK" dirty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與同學分享</a:t>
            </a:r>
            <a:r>
              <a:rPr lang="zh-TW" altLang="zh-HK" dirty="0">
                <a:solidFill>
                  <a:schemeClr val="tx1"/>
                </a:solidFill>
              </a:rPr>
              <a:t>。</a:t>
            </a:r>
            <a:r>
              <a:rPr lang="en-US" altLang="zh-HK" dirty="0">
                <a:solidFill>
                  <a:schemeClr val="tx1"/>
                </a:solidFill>
              </a:rPr>
              <a:t> </a:t>
            </a:r>
          </a:p>
          <a:p>
            <a:pPr marL="228600" lvl="1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zh-HK" sz="2400" b="1" dirty="0">
                <a:solidFill>
                  <a:schemeClr val="accent1">
                    <a:lumMod val="75000"/>
                  </a:schemeClr>
                </a:solidFill>
              </a:rPr>
              <a:t>註：例子需符合「小改變，大改善」的原則，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以及</a:t>
            </a:r>
            <a:r>
              <a:rPr lang="zh-TW" altLang="zh-HK" sz="2400" b="1" dirty="0">
                <a:solidFill>
                  <a:schemeClr val="accent1">
                    <a:lumMod val="75000"/>
                  </a:schemeClr>
                </a:solidFill>
              </a:rPr>
              <a:t>能展現對別人的關懷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。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2E0EE2-D63F-487D-A731-94F83AC4B4A9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16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8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3568" y="1828800"/>
          <a:ext cx="7848872" cy="456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746533025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1633971242"/>
                    </a:ext>
                  </a:extLst>
                </a:gridCol>
              </a:tblGrid>
              <a:tr h="1096144">
                <a:tc>
                  <a:txBody>
                    <a:bodyPr/>
                    <a:lstStyle/>
                    <a:p>
                      <a:r>
                        <a:rPr lang="zh-TW" altLang="zh-HK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創意例子：</a:t>
                      </a:r>
                      <a:endParaRPr lang="zh-HK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48646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r>
                        <a:rPr lang="zh-TW" altLang="zh-HK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針對的問題：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35897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r>
                        <a:rPr lang="zh-TW" altLang="zh-HK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內容簡介：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82886"/>
                  </a:ext>
                </a:extLst>
              </a:tr>
              <a:tr h="1156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資料來源：</a:t>
                      </a:r>
                      <a:endParaRPr lang="zh-HK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5436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E1E4BA4-9E6B-494D-AC8A-48E65B63E934}"/>
              </a:ext>
            </a:extLst>
          </p:cNvPr>
          <p:cNvSpPr txBox="1"/>
          <p:nvPr/>
        </p:nvSpPr>
        <p:spPr>
          <a:xfrm>
            <a:off x="8614712" y="6361583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17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4C5C7-F8D4-4FD4-B3C3-D08FB8DA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參考例子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4864-2A90-49B6-B7F4-99C0A586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4457700" cy="62121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HK" altLang="en-US" dirty="0">
                <a:solidFill>
                  <a:schemeClr val="tx1"/>
                </a:solidFill>
              </a:rPr>
              <a:t>例子一：</a:t>
            </a:r>
            <a:r>
              <a:rPr lang="zh-HK" altLang="zh-HK" dirty="0">
                <a:solidFill>
                  <a:schemeClr val="tx1"/>
                </a:solidFill>
              </a:rPr>
              <a:t>星島網</a:t>
            </a:r>
            <a:r>
              <a:rPr lang="zh-TW" altLang="zh-HK" dirty="0">
                <a:solidFill>
                  <a:schemeClr val="tx1"/>
                </a:solidFill>
              </a:rPr>
              <a:t>。《防疫妙招</a:t>
            </a:r>
            <a:r>
              <a:rPr lang="zh-TW" altLang="en-US" dirty="0">
                <a:solidFill>
                  <a:schemeClr val="tx1"/>
                </a:solidFill>
              </a:rPr>
              <a:t>　</a:t>
            </a:r>
            <a:r>
              <a:rPr lang="zh-TW" altLang="zh-HK" dirty="0">
                <a:solidFill>
                  <a:schemeClr val="tx1"/>
                </a:solidFill>
              </a:rPr>
              <a:t>日本</a:t>
            </a:r>
            <a:r>
              <a:rPr lang="en-US" altLang="zh-HK" dirty="0">
                <a:solidFill>
                  <a:schemeClr val="tx1"/>
                </a:solidFill>
              </a:rPr>
              <a:t>7-11</a:t>
            </a:r>
            <a:r>
              <a:rPr lang="zh-TW" altLang="zh-HK" dirty="0">
                <a:solidFill>
                  <a:schemeClr val="tx1"/>
                </a:solidFill>
              </a:rPr>
              <a:t>雪櫃門底裝鋁板供客用腳開門》。</a:t>
            </a:r>
            <a:r>
              <a:rPr lang="en-US" altLang="zh-HK" dirty="0">
                <a:solidFill>
                  <a:schemeClr val="tx1"/>
                </a:solidFill>
              </a:rPr>
              <a:t>2020</a:t>
            </a:r>
            <a:r>
              <a:rPr lang="zh-HK" altLang="zh-HK" dirty="0">
                <a:solidFill>
                  <a:schemeClr val="tx1"/>
                </a:solidFill>
              </a:rPr>
              <a:t>年</a:t>
            </a:r>
            <a:r>
              <a:rPr lang="en-US" altLang="zh-HK" dirty="0">
                <a:solidFill>
                  <a:schemeClr val="tx1"/>
                </a:solidFill>
              </a:rPr>
              <a:t>5</a:t>
            </a:r>
            <a:r>
              <a:rPr lang="zh-HK" altLang="zh-HK" dirty="0">
                <a:solidFill>
                  <a:schemeClr val="tx1"/>
                </a:solidFill>
              </a:rPr>
              <a:t>月</a:t>
            </a:r>
            <a:r>
              <a:rPr lang="en-US" altLang="zh-HK" dirty="0">
                <a:solidFill>
                  <a:schemeClr val="tx1"/>
                </a:solidFill>
              </a:rPr>
              <a:t>5</a:t>
            </a:r>
            <a:r>
              <a:rPr lang="zh-HK" altLang="zh-HK" dirty="0">
                <a:solidFill>
                  <a:schemeClr val="tx1"/>
                </a:solidFill>
              </a:rPr>
              <a:t>日</a:t>
            </a:r>
            <a:r>
              <a:rPr lang="zh-TW" altLang="zh-HK" dirty="0">
                <a:solidFill>
                  <a:schemeClr val="tx1"/>
                </a:solidFill>
              </a:rPr>
              <a:t>。</a:t>
            </a:r>
            <a:r>
              <a:rPr lang="en-US" altLang="zh-HK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accent1"/>
                </a:solidFill>
              </a:rPr>
              <a:t>便利店店主在雪櫃門底安裝倒</a:t>
            </a:r>
            <a:r>
              <a:rPr lang="en-US" altLang="zh-TW" sz="2600" b="1" dirty="0">
                <a:solidFill>
                  <a:schemeClr val="accent1"/>
                </a:solidFill>
              </a:rPr>
              <a:t>L</a:t>
            </a:r>
            <a:r>
              <a:rPr lang="zh-TW" altLang="en-US" sz="2600" b="1" dirty="0">
                <a:solidFill>
                  <a:schemeClr val="accent1"/>
                </a:solidFill>
              </a:rPr>
              <a:t>型鋁板，闊度剛好讓一隻腳尖伸進去將門拉開，過程中不需用手，減少接觸雪櫃門柄而傳播病毒的機會。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HK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>
                <a:solidFill>
                  <a:schemeClr val="tx1"/>
                </a:solidFill>
              </a:rPr>
              <a:t>參考網址：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https://std.stheadline.com/realtime/article/1263194/即時-國際-防疫妙招-日本7-11雪櫃門底裝鋁板供客用腳開門</a:t>
            </a:r>
            <a:endParaRPr lang="zh-HK" alt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1D77E0-F869-4F4A-827C-EAD34FC0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B5DC35-9D95-4CE4-A49B-EC3A45D0EAA0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28374B-B21D-4B21-98E1-D78D28C4C792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18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0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4C5C7-F8D4-4FD4-B3C3-D08FB8DA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參考例子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4864-2A90-49B6-B7F4-99C0A586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HK" altLang="en-US" dirty="0">
                <a:solidFill>
                  <a:schemeClr val="tx1"/>
                </a:solidFill>
              </a:rPr>
              <a:t>例子二：</a:t>
            </a:r>
            <a:r>
              <a:rPr lang="zh-TW" altLang="en-US" dirty="0">
                <a:solidFill>
                  <a:schemeClr val="tx1"/>
                </a:solidFill>
              </a:rPr>
              <a:t>港鐵新聞稿。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港鐵「雙氧水霧化消毒機械人」　進一步提升車站及列車的清潔消毒工作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11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accent1"/>
                </a:solidFill>
              </a:rPr>
              <a:t>「雙氧水霧化消毒機械人」透過自動噴灑霧化的雙氧水，為地鐵車廂進行消毒。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>
                <a:solidFill>
                  <a:schemeClr val="tx1"/>
                </a:solidFill>
              </a:rPr>
              <a:t>參考網址：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https://www.mtr.com.hk/archive/corporate/en/press_release/PR-20-020-C.pdf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HK" alt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1D77E0-F869-4F4A-827C-EAD34FC0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FCB2A09-9628-4DA7-A97A-9DFD753747FD}"/>
              </a:ext>
            </a:extLst>
          </p:cNvPr>
          <p:cNvSpPr/>
          <p:nvPr/>
        </p:nvSpPr>
        <p:spPr>
          <a:xfrm>
            <a:off x="457200" y="2204864"/>
            <a:ext cx="4457700" cy="151216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DCEC43-A60C-44B2-8E97-EF3F5319221A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7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預期學習成果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完成本部分後，學生應能：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了解不同的人如何利用創意應對「</a:t>
            </a:r>
            <a:r>
              <a:rPr lang="en-US" altLang="zh-TW" dirty="0">
                <a:solidFill>
                  <a:schemeClr val="tx1"/>
                </a:solidFill>
              </a:rPr>
              <a:t>2019</a:t>
            </a:r>
            <a:r>
              <a:rPr lang="zh-TW" altLang="en-US" dirty="0">
                <a:solidFill>
                  <a:schemeClr val="tx1"/>
                </a:solidFill>
              </a:rPr>
              <a:t>冠狀病毒病」帶來的問題。 （知識） ；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HK" altLang="zh-HK" dirty="0">
                <a:solidFill>
                  <a:schemeClr val="tx1"/>
                </a:solidFill>
              </a:rPr>
              <a:t>提出具創意的方法應對</a:t>
            </a:r>
            <a:r>
              <a:rPr lang="zh-TW" altLang="en-US" dirty="0">
                <a:solidFill>
                  <a:schemeClr val="tx1"/>
                </a:solidFill>
              </a:rPr>
              <a:t>「</a:t>
            </a:r>
            <a:r>
              <a:rPr lang="en-US" altLang="zh-TW" dirty="0">
                <a:solidFill>
                  <a:schemeClr val="tx1"/>
                </a:solidFill>
              </a:rPr>
              <a:t>2019</a:t>
            </a:r>
            <a:r>
              <a:rPr lang="zh-TW" altLang="en-US" dirty="0">
                <a:solidFill>
                  <a:schemeClr val="tx1"/>
                </a:solidFill>
              </a:rPr>
              <a:t>冠狀病毒病」</a:t>
            </a:r>
            <a:r>
              <a:rPr lang="zh-HK" altLang="zh-HK" dirty="0">
                <a:solidFill>
                  <a:schemeClr val="tx1"/>
                </a:solidFill>
              </a:rPr>
              <a:t>疫情</a:t>
            </a:r>
            <a:r>
              <a:rPr lang="zh-TW" altLang="en-US" dirty="0">
                <a:solidFill>
                  <a:schemeClr val="tx1"/>
                </a:solidFill>
              </a:rPr>
              <a:t>（</a:t>
            </a:r>
            <a:r>
              <a:rPr lang="zh-TW" altLang="zh-HK" dirty="0">
                <a:solidFill>
                  <a:schemeClr val="tx1"/>
                </a:solidFill>
              </a:rPr>
              <a:t>共通能力綜合運用</a:t>
            </a:r>
            <a:r>
              <a:rPr lang="zh-TW" altLang="en-US" dirty="0">
                <a:solidFill>
                  <a:schemeClr val="tx1"/>
                </a:solidFill>
              </a:rPr>
              <a:t>）；及</a:t>
            </a:r>
            <a:endParaRPr lang="en-US" altLang="zh-TW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培養積極面對問題，關心別人的態度（情意和態度）。</a:t>
            </a:r>
          </a:p>
          <a:p>
            <a:pPr lvl="1" algn="just">
              <a:lnSpc>
                <a:spcPct val="120000"/>
              </a:lnSpc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5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DA5F51-C0B2-48A3-9DFF-D1B3DDAB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參考例子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9ED885-1A1C-4629-AA6D-343A0E86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例子三：明報新聞網。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荷蘭素食餐廳疫下推獨立玻璃屋「包廂」　保社交距離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accent1"/>
                </a:solidFill>
              </a:rPr>
              <a:t>為保持社交距離，餐廳推出外形像溫室的獨立玻璃屋「包廂」，侍應會用長木板送遞食物予客人，以減少侍應與食客的接觸。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>
                <a:solidFill>
                  <a:schemeClr val="tx1"/>
                </a:solidFill>
              </a:rPr>
              <a:t>參考網址：</a:t>
            </a: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https://news.mingpao.com/ins/%E5%9C%8B%E9%9A%9B/article/20200513/s00005/1589362417229/</a:t>
            </a:r>
            <a:r>
              <a:rPr lang="zh-TW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荷蘭素食餐廳疫下推獨立玻璃屋「包廂」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保社交距離</a:t>
            </a:r>
            <a:endParaRPr lang="en-US" altLang="zh-HK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F3532D-C1D5-4917-BB25-17C20A82C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457CBF6-352A-4CB7-A98C-B162A761F7EA}"/>
              </a:ext>
            </a:extLst>
          </p:cNvPr>
          <p:cNvGrpSpPr/>
          <p:nvPr/>
        </p:nvGrpSpPr>
        <p:grpSpPr>
          <a:xfrm>
            <a:off x="5580112" y="1316884"/>
            <a:ext cx="3271593" cy="2256132"/>
            <a:chOff x="1" y="0"/>
            <a:chExt cx="3477894" cy="2419984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10344CC-07DB-41CB-BC30-B7F773EA64BE}"/>
                </a:ext>
              </a:extLst>
            </p:cNvPr>
            <p:cNvGrpSpPr/>
            <p:nvPr/>
          </p:nvGrpSpPr>
          <p:grpSpPr>
            <a:xfrm>
              <a:off x="1" y="0"/>
              <a:ext cx="3477894" cy="2419984"/>
              <a:chOff x="0" y="0"/>
              <a:chExt cx="3478167" cy="2420438"/>
            </a:xfrm>
          </p:grpSpPr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id="{8EE60608-7E1D-463F-88F2-4311E68BB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47" b="37662" l="5006" r="45682">
                            <a14:foregroundMark x1="8918" y1="35714" x2="8886" y2="36039"/>
                            <a14:foregroundMark x1="8982" y1="35065" x2="8918" y2="35714"/>
                            <a14:foregroundMark x1="9105" y1="33818" x2="8982" y2="35065"/>
                            <a14:foregroundMark x1="9637" y1="28409" x2="9540" y2="29390"/>
                            <a14:foregroundMark x1="10113" y1="29221" x2="10214" y2="29550"/>
                            <a14:foregroundMark x1="9862" y1="28409" x2="10113" y2="29221"/>
                            <a14:foregroundMark x1="9762" y1="28084" x2="9862" y2="28409"/>
                            <a14:foregroundMark x1="38548" y1="4545" x2="36170" y2="3247"/>
                            <a14:backgroundMark x1="9512" y1="29383" x2="8886" y2="33766"/>
                            <a14:backgroundMark x1="9762" y1="28409" x2="9762" y2="28409"/>
                            <a14:backgroundMark x1="9512" y1="29221" x2="9512" y2="29221"/>
                            <a14:backgroundMark x1="9011" y1="35065" x2="9011" y2="35065"/>
                            <a14:backgroundMark x1="9387" y1="35714" x2="9387" y2="35714"/>
                            <a14:backgroundMark x1="8886" y1="35552" x2="8886" y2="33929"/>
                            <a14:backgroundMark x1="41302" y1="38312" x2="42428" y2="37500"/>
                            <a14:backgroundMark x1="39299" y1="30195" x2="40175" y2="35552"/>
                            <a14:backgroundMark x1="41051" y1="35552" x2="41552" y2="37338"/>
                            <a14:backgroundMark x1="36295" y1="29870" x2="37297" y2="31331"/>
                            <a14:backgroundMark x1="41427" y1="35552" x2="41427" y2="35552"/>
                            <a14:backgroundMark x1="40926" y1="35227" x2="41427" y2="35227"/>
                            <a14:backgroundMark x1="8886" y1="36526" x2="9387" y2="284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190" b="58069"/>
              <a:stretch/>
            </p:blipFill>
            <p:spPr bwMode="auto">
              <a:xfrm>
                <a:off x="566057" y="446314"/>
                <a:ext cx="2912110" cy="1803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7" name="平行四邊形 26">
                <a:extLst>
                  <a:ext uri="{FF2B5EF4-FFF2-40B4-BE49-F238E27FC236}">
                    <a16:creationId xmlns:a16="http://schemas.microsoft.com/office/drawing/2014/main" id="{FE906CC1-C8F8-496D-A432-9523C33154B5}"/>
                  </a:ext>
                </a:extLst>
              </p:cNvPr>
              <p:cNvSpPr/>
              <p:nvPr/>
            </p:nvSpPr>
            <p:spPr>
              <a:xfrm>
                <a:off x="8164" y="5443"/>
                <a:ext cx="1433830" cy="723900"/>
              </a:xfrm>
              <a:prstGeom prst="parallelogram">
                <a:avLst>
                  <a:gd name="adj" fmla="val 93609"/>
                </a:avLst>
              </a:prstGeom>
              <a:solidFill>
                <a:schemeClr val="bg1">
                  <a:alpha val="66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28" name="直線接點 27">
                <a:extLst>
                  <a:ext uri="{FF2B5EF4-FFF2-40B4-BE49-F238E27FC236}">
                    <a16:creationId xmlns:a16="http://schemas.microsoft.com/office/drawing/2014/main" id="{33B8CFBF-9C1D-4B87-910C-92616AC40362}"/>
                  </a:ext>
                </a:extLst>
              </p:cNvPr>
              <p:cNvCxnSpPr/>
              <p:nvPr/>
            </p:nvCxnSpPr>
            <p:spPr>
              <a:xfrm flipH="1">
                <a:off x="1426028" y="16328"/>
                <a:ext cx="16933" cy="2404110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6950D6E-C0C1-433E-AD87-5F4AD742C497}"/>
                  </a:ext>
                </a:extLst>
              </p:cNvPr>
              <p:cNvSpPr/>
              <p:nvPr/>
            </p:nvSpPr>
            <p:spPr>
              <a:xfrm>
                <a:off x="0" y="734785"/>
                <a:ext cx="755650" cy="168184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0" name="手繪多邊形: 圖案 29">
                <a:extLst>
                  <a:ext uri="{FF2B5EF4-FFF2-40B4-BE49-F238E27FC236}">
                    <a16:creationId xmlns:a16="http://schemas.microsoft.com/office/drawing/2014/main" id="{562C4DD0-100B-4814-ABF0-C8E4CE43C00D}"/>
                  </a:ext>
                </a:extLst>
              </p:cNvPr>
              <p:cNvSpPr/>
              <p:nvPr/>
            </p:nvSpPr>
            <p:spPr>
              <a:xfrm flipH="1">
                <a:off x="2596243" y="10885"/>
                <a:ext cx="743585" cy="2395855"/>
              </a:xfrm>
              <a:custGeom>
                <a:avLst/>
                <a:gdLst>
                  <a:gd name="connsiteX0" fmla="*/ 668866 w 728133"/>
                  <a:gd name="connsiteY0" fmla="*/ 0 h 2396066"/>
                  <a:gd name="connsiteX1" fmla="*/ 0 w 728133"/>
                  <a:gd name="connsiteY1" fmla="*/ 702733 h 2396066"/>
                  <a:gd name="connsiteX2" fmla="*/ 33866 w 728133"/>
                  <a:gd name="connsiteY2" fmla="*/ 2396066 h 2396066"/>
                  <a:gd name="connsiteX3" fmla="*/ 719666 w 728133"/>
                  <a:gd name="connsiteY3" fmla="*/ 2396066 h 2396066"/>
                  <a:gd name="connsiteX4" fmla="*/ 719666 w 728133"/>
                  <a:gd name="connsiteY4" fmla="*/ 16933 h 2396066"/>
                  <a:gd name="connsiteX5" fmla="*/ 728133 w 728133"/>
                  <a:gd name="connsiteY5" fmla="*/ 16933 h 2396066"/>
                  <a:gd name="connsiteX0" fmla="*/ 716497 w 728133"/>
                  <a:gd name="connsiteY0" fmla="*/ 0 h 2396066"/>
                  <a:gd name="connsiteX1" fmla="*/ 0 w 728133"/>
                  <a:gd name="connsiteY1" fmla="*/ 702733 h 2396066"/>
                  <a:gd name="connsiteX2" fmla="*/ 33866 w 728133"/>
                  <a:gd name="connsiteY2" fmla="*/ 2396066 h 2396066"/>
                  <a:gd name="connsiteX3" fmla="*/ 719666 w 728133"/>
                  <a:gd name="connsiteY3" fmla="*/ 2396066 h 2396066"/>
                  <a:gd name="connsiteX4" fmla="*/ 719666 w 728133"/>
                  <a:gd name="connsiteY4" fmla="*/ 16933 h 2396066"/>
                  <a:gd name="connsiteX5" fmla="*/ 728133 w 728133"/>
                  <a:gd name="connsiteY5" fmla="*/ 16933 h 2396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133" h="2396066">
                    <a:moveTo>
                      <a:pt x="716497" y="0"/>
                    </a:moveTo>
                    <a:lnTo>
                      <a:pt x="0" y="702733"/>
                    </a:lnTo>
                    <a:lnTo>
                      <a:pt x="33866" y="2396066"/>
                    </a:lnTo>
                    <a:lnTo>
                      <a:pt x="719666" y="2396066"/>
                    </a:lnTo>
                    <a:lnTo>
                      <a:pt x="719666" y="16933"/>
                    </a:lnTo>
                    <a:lnTo>
                      <a:pt x="728133" y="16933"/>
                    </a:lnTo>
                  </a:path>
                </a:pathLst>
              </a:cu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82332533-9160-46BE-BDF7-387FD2C01EF9}"/>
                  </a:ext>
                </a:extLst>
              </p:cNvPr>
              <p:cNvCxnSpPr/>
              <p:nvPr/>
            </p:nvCxnSpPr>
            <p:spPr>
              <a:xfrm>
                <a:off x="1464128" y="0"/>
                <a:ext cx="1176867" cy="16933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>
                <a:extLst>
                  <a:ext uri="{FF2B5EF4-FFF2-40B4-BE49-F238E27FC236}">
                    <a16:creationId xmlns:a16="http://schemas.microsoft.com/office/drawing/2014/main" id="{FA8DC178-968C-4E51-AD02-BEEEA2DBBE7D}"/>
                  </a:ext>
                </a:extLst>
              </p:cNvPr>
              <p:cNvCxnSpPr/>
              <p:nvPr/>
            </p:nvCxnSpPr>
            <p:spPr>
              <a:xfrm>
                <a:off x="1404256" y="2411184"/>
                <a:ext cx="1219200" cy="2117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A2F58A7D-F780-41D2-A49B-5F72E1C4C0FD}"/>
                  </a:ext>
                </a:extLst>
              </p:cNvPr>
              <p:cNvCxnSpPr/>
              <p:nvPr/>
            </p:nvCxnSpPr>
            <p:spPr>
              <a:xfrm>
                <a:off x="1442357" y="16328"/>
                <a:ext cx="1137195" cy="715554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A6E8C123-838D-447B-B88D-2E2C13DBD11C}"/>
                  </a:ext>
                </a:extLst>
              </p:cNvPr>
              <p:cNvCxnSpPr/>
              <p:nvPr/>
            </p:nvCxnSpPr>
            <p:spPr>
              <a:xfrm flipH="1">
                <a:off x="27214" y="1953985"/>
                <a:ext cx="728436" cy="451576"/>
              </a:xfrm>
              <a:prstGeom prst="line">
                <a:avLst/>
              </a:prstGeom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DD6BDB9-5B00-4262-9C4D-1E1629CA61DF}"/>
                  </a:ext>
                </a:extLst>
              </p:cNvPr>
              <p:cNvSpPr/>
              <p:nvPr/>
            </p:nvSpPr>
            <p:spPr>
              <a:xfrm>
                <a:off x="756557" y="729344"/>
                <a:ext cx="681174" cy="168166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6" name="直角三角形 35">
                <a:extLst>
                  <a:ext uri="{FF2B5EF4-FFF2-40B4-BE49-F238E27FC236}">
                    <a16:creationId xmlns:a16="http://schemas.microsoft.com/office/drawing/2014/main" id="{51B8D80A-B331-46A3-9FBA-5FE8452F15FF}"/>
                  </a:ext>
                </a:extLst>
              </p:cNvPr>
              <p:cNvSpPr/>
              <p:nvPr/>
            </p:nvSpPr>
            <p:spPr>
              <a:xfrm flipH="1">
                <a:off x="759278" y="19050"/>
                <a:ext cx="693965" cy="704850"/>
              </a:xfrm>
              <a:prstGeom prst="rtTriangle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1D37C391-E570-4D75-B495-F39D00AA346B}"/>
                </a:ext>
              </a:extLst>
            </p:cNvPr>
            <p:cNvCxnSpPr/>
            <p:nvPr/>
          </p:nvCxnSpPr>
          <p:spPr>
            <a:xfrm flipV="1">
              <a:off x="764721" y="1937657"/>
              <a:ext cx="304800" cy="0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B6314C61-8F04-4492-897A-E185B8AC36ED}"/>
                </a:ext>
              </a:extLst>
            </p:cNvPr>
            <p:cNvCxnSpPr/>
            <p:nvPr/>
          </p:nvCxnSpPr>
          <p:spPr>
            <a:xfrm>
              <a:off x="2969078" y="2002971"/>
              <a:ext cx="358775" cy="0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8F29EA28-A926-4BCB-8692-799156C21823}"/>
                </a:ext>
              </a:extLst>
            </p:cNvPr>
            <p:cNvCxnSpPr/>
            <p:nvPr/>
          </p:nvCxnSpPr>
          <p:spPr>
            <a:xfrm flipV="1">
              <a:off x="748393" y="723900"/>
              <a:ext cx="2562860" cy="0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6F81610-B75B-4111-88CA-3160273D9BC9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A62A017-19B8-401F-987C-281DF1682CF7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232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A8CA6-E678-4E3A-BE78-24217F33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HK" b="1" dirty="0"/>
              <a:t>參考例子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96F070-B824-49B2-A7E3-4ABD25D5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例子四：明報新聞網。</a:t>
            </a:r>
            <a:r>
              <a:rPr lang="en-US" altLang="zh-TW" dirty="0">
                <a:solidFill>
                  <a:schemeClr val="tx1"/>
                </a:solidFill>
              </a:rPr>
              <a:t>《</a:t>
            </a:r>
            <a:r>
              <a:rPr lang="zh-TW" altLang="en-US" dirty="0">
                <a:solidFill>
                  <a:schemeClr val="tx1"/>
                </a:solidFill>
              </a:rPr>
              <a:t>生產力局創「隔空撳𨋢」 指向樓層即按掣</a:t>
            </a:r>
            <a:r>
              <a:rPr lang="en-US" altLang="zh-TW" dirty="0">
                <a:solidFill>
                  <a:schemeClr val="tx1"/>
                </a:solidFill>
              </a:rPr>
              <a:t>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en-US" altLang="zh-TW" dirty="0">
                <a:solidFill>
                  <a:schemeClr val="tx1"/>
                </a:solidFill>
              </a:rPr>
              <a:t>2020</a:t>
            </a:r>
            <a:r>
              <a:rPr lang="zh-TW" altLang="en-US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6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9</a:t>
            </a:r>
            <a:r>
              <a:rPr lang="zh-TW" altLang="en-US" dirty="0">
                <a:solidFill>
                  <a:schemeClr val="tx1"/>
                </a:solidFill>
              </a:rPr>
              <a:t>日。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accent1"/>
                </a:solidFill>
              </a:rPr>
              <a:t>在按鈕旁安裝雷射感應器，用家毋須按下按鈕，只需指著想去的樓層，即可「隔空撳𨋢」，雷射感應器便會偵測手指指向的樓層按掣。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>
                <a:solidFill>
                  <a:schemeClr val="tx1"/>
                </a:solidFill>
              </a:rPr>
              <a:t>參考網址：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https://news.mingpao.com/pns/</a:t>
            </a:r>
            <a:r>
              <a:rPr lang="zh-TW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港聞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HK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article/20200609/s00002/1591640994640/</a:t>
            </a:r>
            <a:r>
              <a:rPr lang="zh-TW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生產力局創「隔空撳𨋢」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zh-TW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指向樓層即按掣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9AF9BB-F651-4DFF-84B5-6050E884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C98E974-475A-4BE6-AD0C-6845AD2A1FD7}"/>
              </a:ext>
            </a:extLst>
          </p:cNvPr>
          <p:cNvSpPr/>
          <p:nvPr/>
        </p:nvSpPr>
        <p:spPr>
          <a:xfrm>
            <a:off x="457200" y="184482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EE5147-C2DC-4800-8716-27DDA9EDBDA0}"/>
              </a:ext>
            </a:extLst>
          </p:cNvPr>
          <p:cNvSpPr txBox="1"/>
          <p:nvPr/>
        </p:nvSpPr>
        <p:spPr>
          <a:xfrm>
            <a:off x="8611506" y="636158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21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C8AE6C2-B872-4E7F-A065-19C9C265A443}"/>
              </a:ext>
            </a:extLst>
          </p:cNvPr>
          <p:cNvGrpSpPr/>
          <p:nvPr/>
        </p:nvGrpSpPr>
        <p:grpSpPr>
          <a:xfrm>
            <a:off x="6084169" y="666628"/>
            <a:ext cx="2496880" cy="3986508"/>
            <a:chOff x="0" y="0"/>
            <a:chExt cx="1447800" cy="2213610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F2D24E44-BF7B-4A56-B730-E3849676C081}"/>
                </a:ext>
              </a:extLst>
            </p:cNvPr>
            <p:cNvGrpSpPr/>
            <p:nvPr/>
          </p:nvGrpSpPr>
          <p:grpSpPr>
            <a:xfrm>
              <a:off x="0" y="0"/>
              <a:ext cx="1447800" cy="2213610"/>
              <a:chOff x="0" y="0"/>
              <a:chExt cx="1644651" cy="2303807"/>
            </a:xfrm>
          </p:grpSpPr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76101161-3963-4704-BED5-5460E99E8A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1" t="17826" r="66522" b="22609"/>
              <a:stretch/>
            </p:blipFill>
            <p:spPr bwMode="auto">
              <a:xfrm>
                <a:off x="0" y="0"/>
                <a:ext cx="926465" cy="19862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72C7C9AA-7089-4630-B9F9-23A0BA6C3C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340" b="91360" l="59420" r="91620">
                            <a14:foregroundMark x1="67440" y1="22000" x2="70040" y2="21700"/>
                            <a14:foregroundMark x1="69460" y1="17660" x2="69460" y2="15340"/>
                            <a14:backgroundMark x1="69760" y1="15340" x2="69760" y2="15340"/>
                            <a14:backgroundMark x1="69600" y1="15480" x2="69600" y2="154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27" t="13603" r="4341" b="-1881"/>
              <a:stretch/>
            </p:blipFill>
            <p:spPr bwMode="auto">
              <a:xfrm rot="20361669">
                <a:off x="758191" y="720117"/>
                <a:ext cx="886460" cy="15836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9317386-706B-4F7E-977F-7473A892E855}"/>
                </a:ext>
              </a:extLst>
            </p:cNvPr>
            <p:cNvGrpSpPr/>
            <p:nvPr/>
          </p:nvGrpSpPr>
          <p:grpSpPr>
            <a:xfrm>
              <a:off x="476250" y="289560"/>
              <a:ext cx="299960" cy="568296"/>
              <a:chOff x="0" y="0"/>
              <a:chExt cx="643890" cy="1017270"/>
            </a:xfrm>
          </p:grpSpPr>
          <p:sp>
            <p:nvSpPr>
              <p:cNvPr id="13" name="閃電 12">
                <a:extLst>
                  <a:ext uri="{FF2B5EF4-FFF2-40B4-BE49-F238E27FC236}">
                    <a16:creationId xmlns:a16="http://schemas.microsoft.com/office/drawing/2014/main" id="{B4BF05EE-DA43-43B6-B06A-69EBF8578EBD}"/>
                  </a:ext>
                </a:extLst>
              </p:cNvPr>
              <p:cNvSpPr/>
              <p:nvPr/>
            </p:nvSpPr>
            <p:spPr>
              <a:xfrm rot="20528763">
                <a:off x="0" y="140970"/>
                <a:ext cx="419100" cy="876300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4" name="閃電 13">
                <a:extLst>
                  <a:ext uri="{FF2B5EF4-FFF2-40B4-BE49-F238E27FC236}">
                    <a16:creationId xmlns:a16="http://schemas.microsoft.com/office/drawing/2014/main" id="{2FFD8785-E2BF-46CF-8E6B-18EAFBE664AF}"/>
                  </a:ext>
                </a:extLst>
              </p:cNvPr>
              <p:cNvSpPr/>
              <p:nvPr/>
            </p:nvSpPr>
            <p:spPr>
              <a:xfrm rot="298437">
                <a:off x="224790" y="0"/>
                <a:ext cx="419100" cy="876300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6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9338E-848C-425E-B263-CF8A5ACD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參考例子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06B088-81EE-492B-9D81-1225BA768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987"/>
            <a:ext cx="4457700" cy="5943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1"/>
                </a:solidFill>
              </a:rPr>
              <a:t>例子五： </a:t>
            </a:r>
            <a:r>
              <a:rPr lang="en-US" altLang="zh-TW" dirty="0">
                <a:solidFill>
                  <a:schemeClr val="tx1"/>
                </a:solidFill>
              </a:rPr>
              <a:t>The Sun. “HE’S GOT SOLE Shoemaker creates absolutely massive pair of shoes to keep people socially distanced”. 5 June 2020. Web version.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accent1"/>
                </a:solidFill>
              </a:rPr>
              <a:t>一位羅馬尼亞的鞋匠，發明了一款超大碼皮鞋，人們都稱它為「長鼻子鞋」，穿上這超長的鞋便可時刻提醒與人保持</a:t>
            </a:r>
            <a:r>
              <a:rPr lang="en-US" altLang="zh-TW" sz="2600" b="1" dirty="0">
                <a:solidFill>
                  <a:schemeClr val="accent1"/>
                </a:solidFill>
              </a:rPr>
              <a:t>1.5</a:t>
            </a:r>
            <a:r>
              <a:rPr lang="zh-TW" altLang="en-US" sz="2600" b="1" dirty="0">
                <a:solidFill>
                  <a:schemeClr val="accent1"/>
                </a:solidFill>
              </a:rPr>
              <a:t>米社交距離。</a:t>
            </a:r>
            <a:endParaRPr lang="en-US" altLang="zh-TW" sz="26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HK" sz="2000" dirty="0">
                <a:solidFill>
                  <a:schemeClr val="tx1"/>
                </a:solidFill>
              </a:rPr>
              <a:t>參考網址：</a:t>
            </a: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https://www.thesun.co.uk/news/11795561/shoemaker-socially-distanced-shoes/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B9BDB4-E7FA-4EED-BA0E-9B26D577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C72DA7D-E1C9-4052-90F6-7CBC99E83F70}"/>
              </a:ext>
            </a:extLst>
          </p:cNvPr>
          <p:cNvGrpSpPr/>
          <p:nvPr/>
        </p:nvGrpSpPr>
        <p:grpSpPr>
          <a:xfrm>
            <a:off x="5556859" y="2057400"/>
            <a:ext cx="3284509" cy="1371600"/>
            <a:chOff x="383004" y="394344"/>
            <a:chExt cx="7666532" cy="2928210"/>
          </a:xfrm>
        </p:grpSpPr>
        <p:pic>
          <p:nvPicPr>
            <p:cNvPr id="13" name="圖片 12" descr="一張含有 鞋, 桌, 坐 的圖片&#10;&#10;自動產生的描述">
              <a:extLst>
                <a:ext uri="{FF2B5EF4-FFF2-40B4-BE49-F238E27FC236}">
                  <a16:creationId xmlns:a16="http://schemas.microsoft.com/office/drawing/2014/main" id="{764F0249-1162-4D48-AD94-906B8F2ED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3" t="56993" r="47820" b="1429"/>
            <a:stretch/>
          </p:blipFill>
          <p:spPr>
            <a:xfrm>
              <a:off x="4737841" y="398332"/>
              <a:ext cx="3311695" cy="2924222"/>
            </a:xfrm>
            <a:prstGeom prst="rect">
              <a:avLst/>
            </a:prstGeom>
          </p:spPr>
        </p:pic>
        <p:pic>
          <p:nvPicPr>
            <p:cNvPr id="14" name="圖片 13" descr="一張含有 鞋, 桌, 坐 的圖片&#10;&#10;自動產生的描述">
              <a:extLst>
                <a:ext uri="{FF2B5EF4-FFF2-40B4-BE49-F238E27FC236}">
                  <a16:creationId xmlns:a16="http://schemas.microsoft.com/office/drawing/2014/main" id="{02AF97BA-0453-49BE-B780-E277BEDD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" t="56993" r="83344" b="1429"/>
            <a:stretch/>
          </p:blipFill>
          <p:spPr>
            <a:xfrm>
              <a:off x="383004" y="394344"/>
              <a:ext cx="4354835" cy="2928210"/>
            </a:xfrm>
            <a:prstGeom prst="rect">
              <a:avLst/>
            </a:prstGeom>
          </p:spPr>
        </p:pic>
      </p:grp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55ECB2B-7293-4624-8ED5-0A4A6711FF6E}"/>
              </a:ext>
            </a:extLst>
          </p:cNvPr>
          <p:cNvSpPr/>
          <p:nvPr/>
        </p:nvSpPr>
        <p:spPr>
          <a:xfrm>
            <a:off x="457200" y="2564904"/>
            <a:ext cx="4457700" cy="2232248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05563F-F437-47DD-B9A0-74AF6A28FEDF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22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3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dirty="0"/>
              <a:t>延伸活動</a:t>
            </a:r>
            <a:r>
              <a:rPr lang="en-US" altLang="zh-HK" dirty="0"/>
              <a:t> 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HK" altLang="zh-HK" sz="3200" dirty="0">
                <a:solidFill>
                  <a:schemeClr val="tx1"/>
                </a:solidFill>
              </a:rPr>
              <a:t>你有沒有留意身邊或社會上其他人士面對</a:t>
            </a:r>
            <a:r>
              <a:rPr lang="en-US" altLang="zh-HK" sz="3200" dirty="0">
                <a:solidFill>
                  <a:schemeClr val="tx1"/>
                </a:solidFill>
              </a:rPr>
              <a:t>2019</a:t>
            </a:r>
            <a:r>
              <a:rPr lang="zh-TW" altLang="zh-HK" sz="3200" dirty="0">
                <a:solidFill>
                  <a:schemeClr val="tx1"/>
                </a:solidFill>
              </a:rPr>
              <a:t>冠狀病毒病</a:t>
            </a:r>
            <a:r>
              <a:rPr lang="zh-TW" altLang="en-US" sz="3200" dirty="0">
                <a:solidFill>
                  <a:schemeClr val="tx1"/>
                </a:solidFill>
              </a:rPr>
              <a:t>疫情</a:t>
            </a:r>
            <a:r>
              <a:rPr lang="zh-HK" altLang="zh-HK" sz="3200" dirty="0">
                <a:solidFill>
                  <a:schemeClr val="tx1"/>
                </a:solidFill>
              </a:rPr>
              <a:t>時遇到甚麼問題</a:t>
            </a:r>
            <a:r>
              <a:rPr lang="zh-TW" altLang="zh-HK" sz="3200" dirty="0">
                <a:solidFill>
                  <a:schemeClr val="tx1"/>
                </a:solidFill>
              </a:rPr>
              <a:t>？你有沒有一些具創意的</a:t>
            </a:r>
            <a:r>
              <a:rPr lang="zh-HK" altLang="zh-HK" sz="3200" dirty="0">
                <a:solidFill>
                  <a:schemeClr val="tx1"/>
                </a:solidFill>
              </a:rPr>
              <a:t>方法幫助他們解決那些問題</a:t>
            </a:r>
            <a:r>
              <a:rPr lang="zh-TW" altLang="zh-HK" sz="3200" dirty="0">
                <a:solidFill>
                  <a:schemeClr val="tx1"/>
                </a:solidFill>
              </a:rPr>
              <a:t>呢？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2B122A-0AF0-45A7-AFAC-146E3B135D74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23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89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簡述你觀察／留意到的問題以及建議的解決方法。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HK" altLang="zh-HK" sz="2800" dirty="0">
                <a:solidFill>
                  <a:schemeClr val="tx1"/>
                </a:solidFill>
              </a:rPr>
              <a:t>我觀察</a:t>
            </a:r>
            <a:r>
              <a:rPr lang="zh-TW" altLang="zh-HK" sz="2800" dirty="0">
                <a:solidFill>
                  <a:schemeClr val="tx1"/>
                </a:solidFill>
              </a:rPr>
              <a:t>／</a:t>
            </a:r>
            <a:r>
              <a:rPr lang="zh-HK" altLang="zh-HK" sz="2800" dirty="0">
                <a:solidFill>
                  <a:schemeClr val="tx1"/>
                </a:solidFill>
              </a:rPr>
              <a:t>留意到的問題</a:t>
            </a:r>
            <a:r>
              <a:rPr lang="zh-TW" altLang="zh-HK" sz="2800" dirty="0">
                <a:solidFill>
                  <a:schemeClr val="tx1"/>
                </a:solidFill>
              </a:rPr>
              <a:t>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HK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HK" altLang="zh-HK" sz="2800" dirty="0">
                <a:solidFill>
                  <a:schemeClr val="tx1"/>
                </a:solidFill>
              </a:rPr>
              <a:t>我建議的解決方法</a:t>
            </a:r>
            <a:r>
              <a:rPr lang="zh-TW" altLang="zh-HK" sz="2800" dirty="0">
                <a:solidFill>
                  <a:schemeClr val="tx1"/>
                </a:solidFill>
              </a:rPr>
              <a:t>：（</a:t>
            </a:r>
            <a:r>
              <a:rPr lang="zh-HK" altLang="zh-HK" sz="2800" dirty="0">
                <a:solidFill>
                  <a:schemeClr val="tx1"/>
                </a:solidFill>
              </a:rPr>
              <a:t>試以文字簡述</a:t>
            </a:r>
            <a:r>
              <a:rPr lang="zh-TW" altLang="zh-HK" sz="2800" dirty="0">
                <a:solidFill>
                  <a:schemeClr val="tx1"/>
                </a:solidFill>
              </a:rPr>
              <a:t>，</a:t>
            </a:r>
            <a:r>
              <a:rPr lang="zh-HK" altLang="zh-HK" sz="2800" dirty="0">
                <a:solidFill>
                  <a:schemeClr val="tx1"/>
                </a:solidFill>
              </a:rPr>
              <a:t>或以</a:t>
            </a:r>
            <a:r>
              <a:rPr lang="zh-TW" altLang="en-US" sz="2800" dirty="0">
                <a:solidFill>
                  <a:schemeClr val="tx1"/>
                </a:solidFill>
              </a:rPr>
              <a:t>繪</a:t>
            </a:r>
            <a:r>
              <a:rPr lang="zh-HK" altLang="zh-HK" sz="2800" dirty="0">
                <a:solidFill>
                  <a:schemeClr val="tx1"/>
                </a:solidFill>
              </a:rPr>
              <a:t>畫方式表達</a:t>
            </a:r>
            <a:r>
              <a:rPr lang="zh-TW" altLang="zh-HK" sz="2800" dirty="0">
                <a:solidFill>
                  <a:schemeClr val="tx1"/>
                </a:solidFill>
              </a:rPr>
              <a:t>。）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C1D5068-B383-4512-945D-D9DE3D2E388A}"/>
              </a:ext>
            </a:extLst>
          </p:cNvPr>
          <p:cNvSpPr txBox="1"/>
          <p:nvPr/>
        </p:nvSpPr>
        <p:spPr>
          <a:xfrm>
            <a:off x="8577843" y="6361583"/>
            <a:ext cx="38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24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總結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zh-HK" sz="2800" dirty="0">
                <a:solidFill>
                  <a:schemeClr val="tx1"/>
                </a:solidFill>
              </a:rPr>
              <a:t>我們不知道</a:t>
            </a:r>
            <a:r>
              <a:rPr lang="en-US" altLang="zh-HK" sz="2800" dirty="0">
                <a:solidFill>
                  <a:schemeClr val="tx1"/>
                </a:solidFill>
              </a:rPr>
              <a:t>2019</a:t>
            </a:r>
            <a:r>
              <a:rPr lang="zh-HK" altLang="zh-HK" sz="2800" dirty="0">
                <a:solidFill>
                  <a:schemeClr val="tx1"/>
                </a:solidFill>
              </a:rPr>
              <a:t>冠狀病毒病何時結束，或者結束之後會否重來，但就如面對</a:t>
            </a:r>
            <a:r>
              <a:rPr lang="zh-TW" altLang="en-US" sz="2800" dirty="0">
                <a:solidFill>
                  <a:schemeClr val="tx1"/>
                </a:solidFill>
              </a:rPr>
              <a:t>是</a:t>
            </a:r>
            <a:r>
              <a:rPr lang="zh-HK" altLang="zh-HK" sz="2800" dirty="0">
                <a:solidFill>
                  <a:schemeClr val="tx1"/>
                </a:solidFill>
              </a:rPr>
              <a:t>次</a:t>
            </a:r>
            <a:r>
              <a:rPr lang="zh-TW" altLang="en-US" sz="2800" dirty="0">
                <a:solidFill>
                  <a:schemeClr val="tx1"/>
                </a:solidFill>
              </a:rPr>
              <a:t>疫情</a:t>
            </a:r>
            <a:r>
              <a:rPr lang="zh-HK" altLang="zh-HK" sz="2800" dirty="0">
                <a:solidFill>
                  <a:schemeClr val="tx1"/>
                </a:solidFill>
              </a:rPr>
              <a:t>一樣，當遇到前所未見的情況，</a:t>
            </a:r>
            <a:r>
              <a:rPr lang="zh-TW" altLang="en-US" sz="2800" dirty="0">
                <a:solidFill>
                  <a:schemeClr val="tx1"/>
                </a:solidFill>
              </a:rPr>
              <a:t>我們或會</a:t>
            </a:r>
            <a:r>
              <a:rPr lang="zh-HK" altLang="zh-HK" sz="2800" dirty="0">
                <a:solidFill>
                  <a:schemeClr val="tx1"/>
                </a:solidFill>
              </a:rPr>
              <a:t>手足無措，但只要抱著正面的思</a:t>
            </a:r>
            <a:r>
              <a:rPr lang="zh-HK" altLang="en-US" sz="2800" dirty="0">
                <a:solidFill>
                  <a:schemeClr val="tx1"/>
                </a:solidFill>
              </a:rPr>
              <a:t>想</a:t>
            </a:r>
            <a:r>
              <a:rPr lang="zh-HK" altLang="zh-HK" sz="2800" dirty="0">
                <a:solidFill>
                  <a:schemeClr val="tx1"/>
                </a:solidFill>
              </a:rPr>
              <a:t>，積極面對問題，關心身邊的人，擅用自己的專長，發揮創意，問題總會有解決的方法，這也是為未來可能面對的問題作好準備。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C43B596-36E6-4298-9D02-683690758DE9}"/>
              </a:ext>
            </a:extLst>
          </p:cNvPr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1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58219"/>
            <a:ext cx="8064896" cy="4091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教育局科技教育組，科技教育科目學與教資源，科技教育知識範圍，創意設計思維</a:t>
            </a:r>
            <a:r>
              <a:rPr 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https://www.edb.gov.hk/attachment/tc/curriculum-development/kla/technology-edu/resources/tech-subjects/idt_2.pdf</a:t>
            </a:r>
            <a:endParaRPr lang="en-US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明報新聞網（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2020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）。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《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聽障者透明口罩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》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。擷取自網頁</a:t>
            </a:r>
            <a:r>
              <a:rPr 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https://news.mingpao.com/pns/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國際</a:t>
            </a:r>
            <a:r>
              <a:rPr lang="en-US" altLang="zh-HK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article/20200429/s00014/1588098852961/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聽障者透明口罩</a:t>
            </a:r>
            <a:endParaRPr lang="en-US" sz="1600" u="sng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香港經濟日報網頁（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2020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）。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《【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口罩防疫措施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】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提高小朋友衞生意識　醫生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3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天趕畫抗疫卡通小冊子</a:t>
            </a: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》</a:t>
            </a:r>
            <a:r>
              <a:rPr lang="zh-TW" altLang="en-US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。擷取自網頁</a:t>
            </a:r>
            <a:r>
              <a:rPr 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https://topick.hket.com/article/2559181/【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口罩防疫措施</a:t>
            </a:r>
            <a:r>
              <a:rPr lang="en-US" altLang="zh-HK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】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提高小朋友衞生意識</a:t>
            </a:r>
            <a:r>
              <a:rPr lang="en-US" altLang="zh-HK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%</a:t>
            </a:r>
            <a:r>
              <a:rPr 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E3%80%80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醫生</a:t>
            </a:r>
            <a:r>
              <a:rPr lang="en-US" altLang="zh-HK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3</a:t>
            </a:r>
            <a:r>
              <a:rPr lang="zh-HK" altLang="en-US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天趕畫抗疫卡通小冊子</a:t>
            </a:r>
            <a:endParaRPr lang="en-US" altLang="zh-HK" sz="1600" u="sng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lnSpc>
                <a:spcPct val="115000"/>
              </a:lnSpc>
            </a:pPr>
            <a: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The Sun. “HE’S GOT SOLE Shoemaker creates absolutely massive pair of shoes to keep people socially distanced”. 5 June 2020. Web version.</a:t>
            </a:r>
            <a:b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</a:br>
            <a:r>
              <a:rPr lang="en-US" altLang="zh-TW" sz="1600" u="sng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</a:rPr>
              <a:t>https://www.thesun.co.uk/news/11795561/shoemaker-socially-distanced-shoes/</a:t>
            </a:r>
            <a:endParaRPr lang="en-US" altLang="zh-HK" sz="1600" u="sng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zh-TW" altLang="zh-TW" sz="1600" kern="1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81049" y="636158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BB998E8-749E-4F1B-9F4F-4C7A8EA1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0013"/>
            <a:ext cx="7543800" cy="1325562"/>
          </a:xfrm>
        </p:spPr>
        <p:txBody>
          <a:bodyPr anchor="b"/>
          <a:lstStyle/>
          <a:p>
            <a:r>
              <a:rPr lang="zh-TW" altLang="en-US" b="1" dirty="0"/>
              <a:t>參考資料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6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B31BAE-E049-49EE-A523-230A5499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TW" altLang="en-US" b="1" dirty="0"/>
              <a:t>圖片來源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0FA519-37B2-4BCA-AA7A-6CCEDB9B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28800"/>
            <a:ext cx="8208912" cy="45720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https://www.freepik.com/free-vector/group-people-using-face-mask-covid19-pandemic_8086487.htm#page=2&amp;query=mask&amp;position=19</a:t>
            </a:r>
            <a:endParaRPr lang="en-US" altLang="zh-TW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HK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https://www.freepik.com/free-vector/male-facial-expressions-set_4027253.htm#page=1&amp;query=smile%20face&amp;position=45</a:t>
            </a:r>
            <a:endParaRPr lang="en-US" altLang="zh-TW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https://pixabay.com/vectors/note-post-it-reminder-sticky-note-147951/</a:t>
            </a:r>
            <a:endParaRPr lang="en-US" altLang="zh-TW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1600" kern="1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https://www.freepik.com/free-vector/elevator-element-collection-with-realistic-design_2994225.htm#page=2&amp;query=elevator+button&amp;position=1</a:t>
            </a:r>
            <a:endParaRPr lang="en-US" altLang="zh-TW" sz="1600" kern="1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16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https://www.freepik.com/free-vector/restaurant-cafe-bar-people-4-icons_4188451.htm#page=1&amp;query=dinner&amp;position=40</a:t>
            </a:r>
            <a:endParaRPr lang="zh-TW" altLang="zh-TW" sz="1600" kern="1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600" dirty="0">
                <a:solidFill>
                  <a:schemeClr val="tx1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https://www.freepik.com/free-vector/human-vector-hands_1371850.htm#page=1&amp;query=pointing%20finger&amp;position=40</a:t>
            </a:r>
            <a:endParaRPr lang="en-US" altLang="zh-TW" sz="16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6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https://www.freepik.com/free-vector/collection-different-styles-male-female-shoes_1169308.htm#page=4&amp;query=shoes&amp;position=25</a:t>
            </a:r>
            <a:endParaRPr lang="zh-TW" altLang="en-US" sz="16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  <a:p>
            <a:endParaRPr lang="en-US" altLang="zh-TW" sz="1600" dirty="0">
              <a:solidFill>
                <a:schemeClr val="tx1"/>
              </a:solidFill>
              <a:effectLst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CD498F-0442-47D3-984B-6950F355C10A}"/>
              </a:ext>
            </a:extLst>
          </p:cNvPr>
          <p:cNvSpPr txBox="1"/>
          <p:nvPr/>
        </p:nvSpPr>
        <p:spPr>
          <a:xfrm>
            <a:off x="8584255" y="6361583"/>
            <a:ext cx="380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27</a:t>
            </a:r>
            <a:endParaRPr lang="en-US" sz="1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簡介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altLang="zh-HK" dirty="0">
                <a:solidFill>
                  <a:schemeClr val="tx1"/>
                </a:solidFill>
              </a:rPr>
              <a:t>2019</a:t>
            </a:r>
            <a:r>
              <a:rPr lang="zh-TW" altLang="zh-HK" dirty="0">
                <a:solidFill>
                  <a:schemeClr val="tx1"/>
                </a:solidFill>
              </a:rPr>
              <a:t>冠狀病毒病發生以來，人們的生活、工作及人際關係產生</a:t>
            </a:r>
            <a:r>
              <a:rPr lang="zh-HK" altLang="zh-HK" dirty="0">
                <a:solidFill>
                  <a:schemeClr val="tx1"/>
                </a:solidFill>
              </a:rPr>
              <a:t>了不少變化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例如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zh-HK" altLang="zh-HK" dirty="0">
                <a:solidFill>
                  <a:schemeClr val="tx1"/>
                </a:solidFill>
              </a:rPr>
              <a:t>需要在家工作、</a:t>
            </a:r>
            <a:r>
              <a:rPr lang="zh-TW" altLang="en-US" dirty="0">
                <a:solidFill>
                  <a:schemeClr val="tx1"/>
                </a:solidFill>
              </a:rPr>
              <a:t>與別人接觸時需要保持社交距離等</a:t>
            </a:r>
            <a:r>
              <a:rPr lang="zh-TW" altLang="zh-HK" dirty="0">
                <a:solidFill>
                  <a:schemeClr val="tx1"/>
                </a:solidFill>
              </a:rPr>
              <a:t>。</a:t>
            </a:r>
            <a:r>
              <a:rPr lang="zh-HK" altLang="zh-HK" dirty="0">
                <a:solidFill>
                  <a:schemeClr val="tx1"/>
                </a:solidFill>
              </a:rPr>
              <a:t>面對新的問題，我們需</a:t>
            </a:r>
            <a:r>
              <a:rPr lang="zh-HK" altLang="en-US" dirty="0">
                <a:solidFill>
                  <a:schemeClr val="tx1"/>
                </a:solidFill>
              </a:rPr>
              <a:t>從</a:t>
            </a:r>
            <a:r>
              <a:rPr lang="zh-HK" altLang="zh-HK" dirty="0">
                <a:solidFill>
                  <a:schemeClr val="tx1"/>
                </a:solidFill>
              </a:rPr>
              <a:t>不同的角度審視問題，</a:t>
            </a:r>
            <a:r>
              <a:rPr lang="zh-TW" altLang="en-US" dirty="0">
                <a:solidFill>
                  <a:schemeClr val="tx1"/>
                </a:solidFill>
              </a:rPr>
              <a:t>並運用</a:t>
            </a:r>
            <a:r>
              <a:rPr lang="zh-HK" altLang="zh-HK" dirty="0">
                <a:solidFill>
                  <a:schemeClr val="tx1"/>
                </a:solidFill>
              </a:rPr>
              <a:t>新的思維</a:t>
            </a:r>
            <a:r>
              <a:rPr lang="zh-TW" altLang="zh-HK" dirty="0">
                <a:solidFill>
                  <a:schemeClr val="tx1"/>
                </a:solidFill>
              </a:rPr>
              <a:t>（「創意思維」）</a:t>
            </a:r>
            <a:r>
              <a:rPr lang="zh-HK" altLang="zh-HK" dirty="0">
                <a:solidFill>
                  <a:schemeClr val="tx1"/>
                </a:solidFill>
              </a:rPr>
              <a:t>去</a:t>
            </a:r>
            <a:r>
              <a:rPr lang="zh-HK" altLang="en-US" dirty="0">
                <a:solidFill>
                  <a:schemeClr val="tx1"/>
                </a:solidFill>
              </a:rPr>
              <a:t>找出</a:t>
            </a:r>
            <a:r>
              <a:rPr lang="zh-HK" altLang="zh-HK" dirty="0">
                <a:solidFill>
                  <a:schemeClr val="tx1"/>
                </a:solidFill>
              </a:rPr>
              <a:t>解決</a:t>
            </a:r>
            <a:r>
              <a:rPr lang="zh-HK" altLang="en-US" dirty="0">
                <a:solidFill>
                  <a:schemeClr val="tx1"/>
                </a:solidFill>
              </a:rPr>
              <a:t>方法</a:t>
            </a:r>
            <a:r>
              <a:rPr lang="zh-HK" altLang="zh-HK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5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2348880"/>
            <a:ext cx="2949178" cy="1752600"/>
          </a:xfrm>
        </p:spPr>
        <p:txBody>
          <a:bodyPr>
            <a:normAutofit/>
          </a:bodyPr>
          <a:lstStyle/>
          <a:p>
            <a:r>
              <a:rPr lang="zh-TW" altLang="zh-HK" b="1" dirty="0"/>
              <a:t>「創意思維」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4548"/>
            <a:ext cx="4457700" cy="5943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TW" altLang="zh-HK" dirty="0">
                <a:solidFill>
                  <a:schemeClr val="tx1"/>
                </a:solidFill>
              </a:rPr>
              <a:t>「創意思維」是指打破舊有的模式，跳出框框來思考問題。只要凡事擺脫已有的概念，觀察四周的事物，每個人也能夠產生新的意念。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TW" altLang="zh-HK" dirty="0">
                <a:solidFill>
                  <a:schemeClr val="tx1"/>
                </a:solidFill>
              </a:rPr>
              <a:t>要有創意並不困難，其中一種創意</a:t>
            </a:r>
            <a:r>
              <a:rPr lang="zh-TW" altLang="en-US" dirty="0">
                <a:solidFill>
                  <a:schemeClr val="tx1"/>
                </a:solidFill>
              </a:rPr>
              <a:t>乃</a:t>
            </a:r>
            <a:r>
              <a:rPr lang="zh-TW" altLang="zh-HK" dirty="0">
                <a:solidFill>
                  <a:schemeClr val="tx1"/>
                </a:solidFill>
              </a:rPr>
              <a:t>來自舊成分的新組合，有說：「日光之下無新事」，我們日常看到的「新意念」有不少是舊瓶新酒的組合。正如大部分新曲都是由不超過十二個音符組成、很多圖畫都是以三種原色的不同配搭構成</a:t>
            </a:r>
            <a:r>
              <a:rPr lang="zh-TW" altLang="en-US" dirty="0">
                <a:solidFill>
                  <a:schemeClr val="tx1"/>
                </a:solidFill>
              </a:rPr>
              <a:t>等</a:t>
            </a:r>
            <a:r>
              <a:rPr lang="zh-TW" altLang="zh-HK" dirty="0">
                <a:solidFill>
                  <a:schemeClr val="tx1"/>
                </a:solidFill>
              </a:rPr>
              <a:t>一樣。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因此</a:t>
            </a:r>
            <a:r>
              <a:rPr lang="zh-TW" altLang="zh-HK" dirty="0">
                <a:solidFill>
                  <a:schemeClr val="tx1"/>
                </a:solidFill>
              </a:rPr>
              <a:t>，創意並不是遙不可及的事情，開啟創意大門的鑰匙就在你和我的手上。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62181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1600" dirty="0"/>
              <a:t>資料來源：教育局科技教育組</a:t>
            </a:r>
            <a:r>
              <a:rPr lang="zh-TW" altLang="zh-HK" sz="1600" dirty="0"/>
              <a:t>，</a:t>
            </a:r>
            <a:r>
              <a:rPr lang="zh-HK" altLang="zh-HK" sz="1600" dirty="0"/>
              <a:t>科技教育科目學與教資源</a:t>
            </a:r>
            <a:r>
              <a:rPr lang="zh-TW" altLang="zh-HK" sz="1600" dirty="0"/>
              <a:t>，科技教育知識範圍，創意設計思維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520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28800"/>
            <a:ext cx="7732340" cy="31773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/>
              <a:t>面對疫症與創意思維</a:t>
            </a:r>
            <a:endParaRPr 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8680436" y="63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tx1"/>
                </a:solidFill>
              </a:rPr>
              <a:t>請</a:t>
            </a:r>
            <a:r>
              <a:rPr lang="zh-TW" altLang="zh-HK" dirty="0">
                <a:solidFill>
                  <a:schemeClr val="tx1"/>
                </a:solidFill>
              </a:rPr>
              <a:t>同學</a:t>
            </a:r>
            <a:r>
              <a:rPr lang="zh-TW" altLang="en-US" dirty="0">
                <a:solidFill>
                  <a:schemeClr val="tx1"/>
                </a:solidFill>
              </a:rPr>
              <a:t>觀</a:t>
            </a:r>
            <a:r>
              <a:rPr lang="zh-TW" altLang="zh-HK" dirty="0">
                <a:solidFill>
                  <a:schemeClr val="tx1"/>
                </a:solidFill>
              </a:rPr>
              <a:t>看以下片段，以體會聽障人士</a:t>
            </a:r>
            <a:r>
              <a:rPr lang="zh-TW" altLang="en-US" dirty="0">
                <a:solidFill>
                  <a:schemeClr val="tx1"/>
                </a:solidFill>
              </a:rPr>
              <a:t>在</a:t>
            </a:r>
            <a:r>
              <a:rPr lang="zh-TW" altLang="zh-HK" dirty="0">
                <a:solidFill>
                  <a:schemeClr val="tx1"/>
                </a:solidFill>
              </a:rPr>
              <a:t>生活上遇到的困難。</a:t>
            </a:r>
          </a:p>
          <a:p>
            <a:pPr algn="just">
              <a:lnSpc>
                <a:spcPct val="100000"/>
              </a:lnSpc>
            </a:pPr>
            <a:endParaRPr lang="en-US" altLang="zh-HK" u="sng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100000"/>
              </a:lnSpc>
            </a:pPr>
            <a:endParaRPr lang="en-US" altLang="zh-HK" u="sng" dirty="0">
              <a:solidFill>
                <a:srgbClr val="6B9F25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100000"/>
              </a:lnSpc>
            </a:pP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片段中陳奐仁</a:t>
            </a:r>
            <a:r>
              <a:rPr lang="en-US" altLang="zh-HK" dirty="0" err="1">
                <a:solidFill>
                  <a:schemeClr val="tx1"/>
                </a:solidFill>
              </a:rPr>
              <a:t>Hanjin</a:t>
            </a:r>
            <a:r>
              <a:rPr lang="en-US" altLang="zh-HK" dirty="0">
                <a:solidFill>
                  <a:schemeClr val="tx1"/>
                </a:solidFill>
              </a:rPr>
              <a:t> Tan</a:t>
            </a:r>
            <a:r>
              <a:rPr lang="zh-TW" altLang="zh-HK" dirty="0">
                <a:solidFill>
                  <a:schemeClr val="tx1"/>
                </a:solidFill>
              </a:rPr>
              <a:t>參加了香港聾人福利促進會的「</a:t>
            </a:r>
            <a:r>
              <a:rPr lang="en-US" altLang="zh-HK" dirty="0">
                <a:solidFill>
                  <a:schemeClr val="tx1"/>
                </a:solidFill>
              </a:rPr>
              <a:t>Act</a:t>
            </a:r>
            <a:r>
              <a:rPr lang="zh-TW" altLang="zh-HK" dirty="0">
                <a:solidFill>
                  <a:schemeClr val="tx1"/>
                </a:solidFill>
              </a:rPr>
              <a:t>唇</a:t>
            </a:r>
            <a:r>
              <a:rPr lang="en-US" altLang="zh-HK" dirty="0">
                <a:solidFill>
                  <a:schemeClr val="tx1"/>
                </a:solidFill>
              </a:rPr>
              <a:t>challenge</a:t>
            </a:r>
            <a:r>
              <a:rPr lang="zh-TW" altLang="zh-HK" dirty="0">
                <a:solidFill>
                  <a:schemeClr val="tx1"/>
                </a:solidFill>
              </a:rPr>
              <a:t>」，他戴住一個隔音耳罩去</a:t>
            </a:r>
            <a:r>
              <a:rPr lang="zh-TW" altLang="en-US" dirty="0">
                <a:solidFill>
                  <a:schemeClr val="tx1"/>
                </a:solidFill>
              </a:rPr>
              <a:t>吃</a:t>
            </a:r>
            <a:r>
              <a:rPr lang="zh-TW" altLang="zh-HK" dirty="0">
                <a:solidFill>
                  <a:schemeClr val="tx1"/>
                </a:solidFill>
              </a:rPr>
              <a:t>飯，在聽不到的情況下，</a:t>
            </a:r>
            <a:r>
              <a:rPr lang="zh-TW" altLang="en-US" dirty="0">
                <a:solidFill>
                  <a:schemeClr val="tx1"/>
                </a:solidFill>
              </a:rPr>
              <a:t>引起</a:t>
            </a:r>
            <a:r>
              <a:rPr lang="zh-TW" altLang="zh-HK" dirty="0">
                <a:solidFill>
                  <a:schemeClr val="tx1"/>
                </a:solidFill>
              </a:rPr>
              <a:t>他很多反思</a:t>
            </a:r>
            <a:r>
              <a:rPr lang="zh-TW" altLang="zh-HK" dirty="0"/>
              <a:t>。</a:t>
            </a:r>
            <a:endParaRPr lang="zh-HK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4" name="圖片 13" descr="../../../../Users/patrick/Desktop/螢幕快照%202019-12-23%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9" y="1630834"/>
            <a:ext cx="163218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BBA2E53-851A-4FAD-B016-35F36437F367}"/>
              </a:ext>
            </a:extLst>
          </p:cNvPr>
          <p:cNvSpPr txBox="1"/>
          <p:nvPr/>
        </p:nvSpPr>
        <p:spPr>
          <a:xfrm>
            <a:off x="2093899" y="1628800"/>
            <a:ext cx="294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聾福會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 Act</a:t>
            </a:r>
            <a:r>
              <a:rPr lang="zh-TW" alt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唇 </a:t>
            </a:r>
            <a:r>
              <a:rPr lang="en-US" altLang="zh-TW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Challenge</a:t>
            </a:r>
          </a:p>
          <a:p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香港聾人福利促進會</a:t>
            </a:r>
            <a:endParaRPr lang="en-US" altLang="zh-TW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HK" u="sng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https://www.youtube.com/watch?v=qERrzdKLvuo</a:t>
            </a:r>
            <a:endParaRPr lang="en-US" altLang="zh-TW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1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資料一：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HK" b="1" dirty="0"/>
              <a:t>透明口罩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48167"/>
            <a:ext cx="4457700" cy="59046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en-US" altLang="zh-HK" dirty="0">
                <a:solidFill>
                  <a:schemeClr val="tx1"/>
                </a:solidFill>
              </a:rPr>
              <a:t>2019</a:t>
            </a:r>
            <a:r>
              <a:rPr lang="zh-TW" altLang="zh-HK" dirty="0">
                <a:solidFill>
                  <a:schemeClr val="tx1"/>
                </a:solidFill>
              </a:rPr>
              <a:t>冠狀病毒病</a:t>
            </a:r>
            <a:r>
              <a:rPr lang="zh-HK" altLang="zh-HK" dirty="0">
                <a:solidFill>
                  <a:schemeClr val="tx1"/>
                </a:solidFill>
              </a:rPr>
              <a:t>肆虐期間</a:t>
            </a:r>
            <a:r>
              <a:rPr lang="zh-TW" altLang="zh-HK" dirty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很多人都戴上口罩</a:t>
            </a:r>
            <a:r>
              <a:rPr lang="zh-TW" altLang="en-US" dirty="0">
                <a:solidFill>
                  <a:schemeClr val="tx1"/>
                </a:solidFill>
              </a:rPr>
              <a:t>，以</a:t>
            </a:r>
            <a:r>
              <a:rPr lang="zh-HK" altLang="zh-HK" dirty="0">
                <a:solidFill>
                  <a:schemeClr val="tx1"/>
                </a:solidFill>
              </a:rPr>
              <a:t>預防呼吸道</a:t>
            </a:r>
            <a:r>
              <a:rPr lang="zh-TW" altLang="en-US" dirty="0">
                <a:solidFill>
                  <a:schemeClr val="tx1"/>
                </a:solidFill>
              </a:rPr>
              <a:t>受到</a:t>
            </a:r>
            <a:r>
              <a:rPr lang="zh-HK" altLang="zh-HK" dirty="0">
                <a:solidFill>
                  <a:schemeClr val="tx1"/>
                </a:solidFill>
              </a:rPr>
              <a:t>感染</a:t>
            </a:r>
            <a:r>
              <a:rPr lang="zh-TW" altLang="zh-HK" dirty="0">
                <a:solidFill>
                  <a:schemeClr val="tx1"/>
                </a:solidFill>
              </a:rPr>
              <a:t>，</a:t>
            </a:r>
            <a:r>
              <a:rPr lang="zh-HK" altLang="zh-HK" dirty="0">
                <a:solidFill>
                  <a:schemeClr val="tx1"/>
                </a:solidFill>
              </a:rPr>
              <a:t>但對</a:t>
            </a:r>
            <a:r>
              <a:rPr lang="zh-TW" altLang="zh-HK" dirty="0">
                <a:solidFill>
                  <a:schemeClr val="tx1"/>
                </a:solidFill>
              </a:rPr>
              <a:t>聽障人士來說，卻是多了一道障礙，因為他們</a:t>
            </a:r>
            <a:r>
              <a:rPr lang="zh-TW" altLang="en-US" dirty="0">
                <a:solidFill>
                  <a:schemeClr val="tx1"/>
                </a:solidFill>
              </a:rPr>
              <a:t>依</a:t>
            </a:r>
            <a:r>
              <a:rPr lang="zh-HK" altLang="zh-HK" dirty="0">
                <a:solidFill>
                  <a:schemeClr val="tx1"/>
                </a:solidFill>
              </a:rPr>
              <a:t>靠讀唇來了解別人的說話</a:t>
            </a:r>
            <a:r>
              <a:rPr lang="zh-TW" altLang="zh-HK" dirty="0">
                <a:solidFill>
                  <a:schemeClr val="tx1"/>
                </a:solidFill>
              </a:rPr>
              <a:t>，戴上口罩後他們便更難理解別人</a:t>
            </a:r>
            <a:r>
              <a:rPr lang="zh-TW" altLang="en-US" dirty="0">
                <a:solidFill>
                  <a:schemeClr val="tx1"/>
                </a:solidFill>
              </a:rPr>
              <a:t>在說</a:t>
            </a:r>
            <a:r>
              <a:rPr lang="zh-TW" altLang="zh-HK" dirty="0">
                <a:solidFill>
                  <a:schemeClr val="tx1"/>
                </a:solidFill>
              </a:rPr>
              <a:t>甚麼。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zh-TW" altLang="zh-HK" dirty="0">
                <a:solidFill>
                  <a:schemeClr val="tx1"/>
                </a:solidFill>
              </a:rPr>
              <a:t>印尼一對分別有聽障和言語困難的夫婦，特別縫製可供閱讀唇語的透明口罩。這對夫婦向來為人縫製墊子、牀單和窗簾。他們體會到戴上口罩後不能理解別人</a:t>
            </a:r>
            <a:r>
              <a:rPr lang="zh-TW" altLang="en-US" dirty="0">
                <a:solidFill>
                  <a:schemeClr val="tx1"/>
                </a:solidFill>
              </a:rPr>
              <a:t>說話</a:t>
            </a:r>
            <a:r>
              <a:rPr lang="zh-TW" altLang="zh-HK" dirty="0">
                <a:solidFill>
                  <a:schemeClr val="tx1"/>
                </a:solidFill>
              </a:rPr>
              <a:t>和產生誤解之苦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868144" y="548680"/>
            <a:ext cx="2520280" cy="2376264"/>
            <a:chOff x="0" y="0"/>
            <a:chExt cx="2682240" cy="26212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9" t="988" r="423" b="50493"/>
            <a:stretch/>
          </p:blipFill>
          <p:spPr bwMode="auto">
            <a:xfrm>
              <a:off x="0" y="0"/>
              <a:ext cx="2682240" cy="2621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5" t="36278" r="14460" b="59969"/>
            <a:stretch/>
          </p:blipFill>
          <p:spPr bwMode="auto">
            <a:xfrm>
              <a:off x="1110343" y="1529442"/>
              <a:ext cx="474345" cy="407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文字方塊 8"/>
          <p:cNvSpPr txBox="1"/>
          <p:nvPr/>
        </p:nvSpPr>
        <p:spPr>
          <a:xfrm>
            <a:off x="107504" y="63406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+mn-ea"/>
              </a:rPr>
              <a:t>資</a:t>
            </a:r>
            <a:r>
              <a:rPr lang="zh-HK" altLang="zh-HK" sz="1600" dirty="0">
                <a:latin typeface="+mn-ea"/>
              </a:rPr>
              <a:t>料來源：明報</a:t>
            </a:r>
            <a:r>
              <a:rPr lang="zh-TW" altLang="zh-HK" sz="1600" dirty="0">
                <a:latin typeface="+mn-ea"/>
              </a:rPr>
              <a:t>新聞網（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4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29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dirty="0">
                <a:latin typeface="+mn-ea"/>
              </a:rPr>
              <a:t>。</a:t>
            </a:r>
            <a:endParaRPr lang="zh-TW" altLang="zh-HK" dirty="0">
              <a:latin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97C2B45-62D0-4E16-AA20-67E0FCC7FE92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9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資料一：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HK" b="1" dirty="0"/>
              <a:t>透明口罩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4457700" cy="57606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0"/>
              </a:spcBef>
            </a:pPr>
            <a:r>
              <a:rPr lang="zh-TW" altLang="en-US" dirty="0">
                <a:solidFill>
                  <a:schemeClr val="tx1"/>
                </a:solidFill>
              </a:rPr>
              <a:t>於是</a:t>
            </a:r>
            <a:r>
              <a:rPr lang="zh-TW" altLang="zh-HK" dirty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他們便</a:t>
            </a:r>
            <a:r>
              <a:rPr lang="zh-TW" altLang="zh-HK" dirty="0">
                <a:solidFill>
                  <a:schemeClr val="tx1"/>
                </a:solidFill>
              </a:rPr>
              <a:t>研究將口罩改良，採用透明膠片配合布料，製作透明口罩，在防止飛沫之餘，又可以解決看不到唇形的問題。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868144" y="548680"/>
            <a:ext cx="2520280" cy="2376264"/>
            <a:chOff x="0" y="0"/>
            <a:chExt cx="2682240" cy="26212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9" t="988" r="423" b="50493"/>
            <a:stretch/>
          </p:blipFill>
          <p:spPr bwMode="auto">
            <a:xfrm>
              <a:off x="0" y="0"/>
              <a:ext cx="2682240" cy="2621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5" t="36278" r="14460" b="59969"/>
            <a:stretch/>
          </p:blipFill>
          <p:spPr bwMode="auto">
            <a:xfrm>
              <a:off x="1110343" y="1529442"/>
              <a:ext cx="474345" cy="407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文字方塊 8"/>
          <p:cNvSpPr txBox="1"/>
          <p:nvPr/>
        </p:nvSpPr>
        <p:spPr>
          <a:xfrm>
            <a:off x="107504" y="63406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+mn-ea"/>
              </a:rPr>
              <a:t>資</a:t>
            </a:r>
            <a:r>
              <a:rPr lang="zh-HK" altLang="zh-HK" sz="1600" dirty="0">
                <a:latin typeface="+mn-ea"/>
              </a:rPr>
              <a:t>料來源：明報</a:t>
            </a:r>
            <a:r>
              <a:rPr lang="zh-TW" altLang="zh-HK" sz="1600" dirty="0">
                <a:latin typeface="+mn-ea"/>
              </a:rPr>
              <a:t>新聞網（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4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29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dirty="0">
                <a:latin typeface="+mn-ea"/>
              </a:rPr>
              <a:t>。</a:t>
            </a:r>
            <a:endParaRPr lang="zh-TW" altLang="zh-HK" dirty="0">
              <a:latin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AFFAC9-A5D3-46B1-B5FE-EB24982A084C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8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8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資料二：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HK" b="1" dirty="0"/>
              <a:t>讓你明白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7081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李揚立之（</a:t>
            </a:r>
            <a:r>
              <a:rPr lang="en-US" altLang="zh-HK" dirty="0" err="1">
                <a:solidFill>
                  <a:schemeClr val="tx1"/>
                </a:solidFill>
              </a:rPr>
              <a:t>Lucci</a:t>
            </a:r>
            <a:r>
              <a:rPr lang="zh-TW" altLang="zh-HK" dirty="0">
                <a:solidFill>
                  <a:schemeClr val="tx1"/>
                </a:solidFill>
              </a:rPr>
              <a:t>）是公立醫院骨科專科醫生，她觀察到小朋友不太了解甚麼是</a:t>
            </a:r>
            <a:r>
              <a:rPr lang="en-US" altLang="zh-HK" dirty="0">
                <a:solidFill>
                  <a:schemeClr val="tx1"/>
                </a:solidFill>
              </a:rPr>
              <a:t>2019</a:t>
            </a:r>
            <a:r>
              <a:rPr lang="zh-TW" altLang="zh-HK" dirty="0">
                <a:solidFill>
                  <a:schemeClr val="tx1"/>
                </a:solidFill>
              </a:rPr>
              <a:t>冠狀病毒病，為甚麼需要戴上口罩、勤洗手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r>
              <a:rPr lang="zh-TW" altLang="zh-HK" dirty="0">
                <a:solidFill>
                  <a:schemeClr val="tx1"/>
                </a:solidFill>
              </a:rPr>
              <a:t>她心裡想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zh-HK" dirty="0">
                <a:solidFill>
                  <a:schemeClr val="tx1"/>
                </a:solidFill>
              </a:rPr>
              <a:t>哪怎</a:t>
            </a:r>
            <a:r>
              <a:rPr lang="zh-TW" altLang="en-US" dirty="0">
                <a:solidFill>
                  <a:schemeClr val="tx1"/>
                </a:solidFill>
              </a:rPr>
              <a:t>麼</a:t>
            </a:r>
            <a:r>
              <a:rPr lang="zh-TW" altLang="zh-HK" dirty="0">
                <a:solidFill>
                  <a:schemeClr val="tx1"/>
                </a:solidFill>
              </a:rPr>
              <a:t>辦呢？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作為兒童骨科醫生，她經常與小朋友接觸，所以便想到以自</a:t>
            </a:r>
            <a:r>
              <a:rPr lang="zh-TW" altLang="en-US" dirty="0">
                <a:solidFill>
                  <a:schemeClr val="tx1"/>
                </a:solidFill>
              </a:rPr>
              <a:t>己繪</a:t>
            </a:r>
            <a:r>
              <a:rPr lang="zh-TW" altLang="zh-HK" dirty="0">
                <a:solidFill>
                  <a:schemeClr val="tx1"/>
                </a:solidFill>
              </a:rPr>
              <a:t>畫的才能與醫療知識結合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TW" altLang="zh-HK" dirty="0">
                <a:solidFill>
                  <a:schemeClr val="tx1"/>
                </a:solidFill>
              </a:rPr>
              <a:t>她花</a:t>
            </a:r>
            <a:r>
              <a:rPr lang="zh-TW" altLang="en-US" dirty="0">
                <a:solidFill>
                  <a:schemeClr val="tx1"/>
                </a:solidFill>
              </a:rPr>
              <a:t>了</a:t>
            </a:r>
            <a:r>
              <a:rPr lang="zh-TW" altLang="zh-HK" dirty="0">
                <a:solidFill>
                  <a:schemeClr val="tx1"/>
                </a:solidFill>
              </a:rPr>
              <a:t>三晚時間繪畫了《抗疫小夥伴小冊子》，創作出一些令小朋友可以</a:t>
            </a:r>
            <a:r>
              <a:rPr lang="zh-TW" altLang="en-US" dirty="0">
                <a:solidFill>
                  <a:schemeClr val="tx1"/>
                </a:solidFill>
              </a:rPr>
              <a:t>愉快</a:t>
            </a:r>
            <a:r>
              <a:rPr lang="zh-TW" altLang="zh-HK" dirty="0">
                <a:solidFill>
                  <a:schemeClr val="tx1"/>
                </a:solidFill>
              </a:rPr>
              <a:t>閲讀的繪本，小冊子中的獵豹、雪豹、獅子、長頸鹿、黑猩猩、北極熊、三趾樹獺和家豬化身穿上醫生袍的卡通動物醫生，深入淺出讓小朋友更明白疫情，以及更有健康意識。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6400799"/>
            <a:ext cx="501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1600" dirty="0">
                <a:latin typeface="+mn-ea"/>
              </a:rPr>
              <a:t>資料來源：香港經濟日報網頁</a:t>
            </a:r>
            <a:r>
              <a:rPr lang="zh-TW" altLang="zh-HK" sz="1600" dirty="0">
                <a:latin typeface="+mn-ea"/>
              </a:rPr>
              <a:t>（</a:t>
            </a:r>
            <a:r>
              <a:rPr lang="en-US" altLang="zh-HK" sz="1600" dirty="0">
                <a:latin typeface="+mn-ea"/>
              </a:rPr>
              <a:t>2020</a:t>
            </a:r>
            <a:r>
              <a:rPr lang="zh-HK" altLang="zh-HK" sz="1600" dirty="0">
                <a:latin typeface="+mn-ea"/>
              </a:rPr>
              <a:t>年</a:t>
            </a:r>
            <a:r>
              <a:rPr lang="en-US" altLang="zh-HK" sz="1600" dirty="0">
                <a:latin typeface="+mn-ea"/>
              </a:rPr>
              <a:t>2</a:t>
            </a:r>
            <a:r>
              <a:rPr lang="zh-HK" altLang="zh-HK" sz="1600" dirty="0">
                <a:latin typeface="+mn-ea"/>
              </a:rPr>
              <a:t>月</a:t>
            </a:r>
            <a:r>
              <a:rPr lang="en-US" altLang="zh-HK" sz="1600" dirty="0">
                <a:latin typeface="+mn-ea"/>
              </a:rPr>
              <a:t>8</a:t>
            </a:r>
            <a:r>
              <a:rPr lang="zh-HK" altLang="zh-HK" sz="1600" dirty="0">
                <a:latin typeface="+mn-ea"/>
              </a:rPr>
              <a:t>日</a:t>
            </a:r>
            <a:r>
              <a:rPr lang="zh-TW" altLang="zh-HK" sz="1600" dirty="0">
                <a:latin typeface="+mn-ea"/>
              </a:rPr>
              <a:t>）</a:t>
            </a:r>
            <a:r>
              <a:rPr lang="zh-TW" altLang="en-US" sz="1600" dirty="0">
                <a:latin typeface="+mn-ea"/>
              </a:rPr>
              <a:t>。</a:t>
            </a:r>
            <a:endParaRPr lang="zh-TW" altLang="zh-HK" sz="1600" dirty="0">
              <a:latin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EBEAC2-EBC6-4E41-97C0-BCA61CFAC924}"/>
              </a:ext>
            </a:extLst>
          </p:cNvPr>
          <p:cNvSpPr txBox="1"/>
          <p:nvPr/>
        </p:nvSpPr>
        <p:spPr>
          <a:xfrm>
            <a:off x="8677230" y="636158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9</a:t>
            </a:r>
            <a:endParaRPr lang="en-US" sz="1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64D1175-5E3C-407C-A76E-842205281F65}"/>
              </a:ext>
            </a:extLst>
          </p:cNvPr>
          <p:cNvGrpSpPr/>
          <p:nvPr/>
        </p:nvGrpSpPr>
        <p:grpSpPr>
          <a:xfrm>
            <a:off x="5064386" y="907061"/>
            <a:ext cx="4269456" cy="2592288"/>
            <a:chOff x="0" y="0"/>
            <a:chExt cx="2025649" cy="1209039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D6B2734C-2F4B-4566-A804-3E3A7EE3E6F6}"/>
                </a:ext>
              </a:extLst>
            </p:cNvPr>
            <p:cNvGrpSpPr/>
            <p:nvPr/>
          </p:nvGrpSpPr>
          <p:grpSpPr>
            <a:xfrm>
              <a:off x="0" y="0"/>
              <a:ext cx="2025649" cy="1209039"/>
              <a:chOff x="0" y="0"/>
              <a:chExt cx="4876800" cy="3013710"/>
            </a:xfrm>
          </p:grpSpPr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C504E558-6C3A-42ED-A3A8-87CC8106E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32" b="59104"/>
              <a:stretch/>
            </p:blipFill>
            <p:spPr bwMode="auto">
              <a:xfrm>
                <a:off x="1095375" y="438150"/>
                <a:ext cx="2278380" cy="12071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DD83D8DE-99A9-4DBB-BBF6-7A464A921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4850"/>
                <a:ext cx="4876800" cy="23088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23533ABA-300A-4D8E-A031-F57A1D3A4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475" y="485775"/>
                <a:ext cx="1059180" cy="15544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49939652-380F-4CE8-A367-D2C91B3D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098" b="7948"/>
              <a:stretch/>
            </p:blipFill>
            <p:spPr bwMode="auto">
              <a:xfrm flipH="1">
                <a:off x="647700" y="0"/>
                <a:ext cx="1231265" cy="21031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21E95B6E-A043-41FF-8D3E-DF7DA899C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043" y="878753"/>
                <a:ext cx="1288682" cy="14986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57E7A93-AFD2-48DC-B661-ED4306373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520700"/>
              <a:ext cx="46863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8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佈景主題20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0_TF02901024_TF02901024.potx" id="{5BEDBE36-C3BF-432D-BC77-D3598E0CD57F}" vid="{6885786E-C176-499E-B5E4-266BF6C9207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427F4A09504597F6F0412BE51161" ma:contentTypeVersion="12" ma:contentTypeDescription="Create a new document." ma:contentTypeScope="" ma:versionID="5fb22f97dbe16989dfd82002393ebac8">
  <xsd:schema xmlns:xsd="http://www.w3.org/2001/XMLSchema" xmlns:xs="http://www.w3.org/2001/XMLSchema" xmlns:p="http://schemas.microsoft.com/office/2006/metadata/properties" xmlns:ns3="8b8cd3d1-34b7-46e7-be34-060bdea351d9" xmlns:ns4="854e9f27-2abb-4a32-8874-fe321c9cf216" targetNamespace="http://schemas.microsoft.com/office/2006/metadata/properties" ma:root="true" ma:fieldsID="c3171f663c5253c89d8dfe7c90a15bf3" ns3:_="" ns4:_="">
    <xsd:import namespace="8b8cd3d1-34b7-46e7-be34-060bdea351d9"/>
    <xsd:import namespace="854e9f27-2abb-4a32-8874-fe321c9cf2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cd3d1-34b7-46e7-be34-060bdea35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e9f27-2abb-4a32-8874-fe321c9cf2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5756C-5F35-48B4-BB3C-827D68BDD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cd3d1-34b7-46e7-be34-060bdea351d9"/>
    <ds:schemaRef ds:uri="854e9f27-2abb-4a32-8874-fe321c9cf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E81D1-CD4C-40A1-A03C-1C5C551943C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b8cd3d1-34b7-46e7-be34-060bdea351d9"/>
    <ds:schemaRef ds:uri="http://purl.org/dc/dcmitype/"/>
    <ds:schemaRef ds:uri="http://schemas.microsoft.com/office/infopath/2007/PartnerControls"/>
    <ds:schemaRef ds:uri="854e9f27-2abb-4a32-8874-fe321c9cf216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8509AE-8CB7-4F1E-9CC1-5638CCFC4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</TotalTime>
  <Words>2097</Words>
  <Application>Microsoft Office PowerPoint</Application>
  <PresentationFormat>如螢幕大小 (4:3)</PresentationFormat>
  <Paragraphs>158</Paragraphs>
  <Slides>27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Microsoft JhengHei Light</vt:lpstr>
      <vt:lpstr>Microsoft JhengHei UI</vt:lpstr>
      <vt:lpstr>微軟正黑體</vt:lpstr>
      <vt:lpstr>微軟正黑體 Light</vt:lpstr>
      <vt:lpstr>新細明體</vt:lpstr>
      <vt:lpstr>Arial</vt:lpstr>
      <vt:lpstr>Calibri</vt:lpstr>
      <vt:lpstr>Franklin Gothic Medium</vt:lpstr>
      <vt:lpstr>Times New Roman</vt:lpstr>
      <vt:lpstr>佈景主題20</vt:lpstr>
      <vt:lpstr>PowerPoint 簡報</vt:lpstr>
      <vt:lpstr>預期學習成果</vt:lpstr>
      <vt:lpstr>簡介</vt:lpstr>
      <vt:lpstr>「創意思維」</vt:lpstr>
      <vt:lpstr>面對疫症與創意思維</vt:lpstr>
      <vt:lpstr>PowerPoint 簡報</vt:lpstr>
      <vt:lpstr>資料一： 透明口罩</vt:lpstr>
      <vt:lpstr>資料一： 透明口罩</vt:lpstr>
      <vt:lpstr>資料二： 讓你明白</vt:lpstr>
      <vt:lpstr>細閱資料一和資料二，然後回答下列各題。</vt:lpstr>
      <vt:lpstr>PowerPoint 簡報</vt:lpstr>
      <vt:lpstr>PowerPoint 簡報</vt:lpstr>
      <vt:lpstr>PowerPoint 簡報</vt:lpstr>
      <vt:lpstr>小結</vt:lpstr>
      <vt:lpstr>PowerPoint 簡報</vt:lpstr>
      <vt:lpstr>做一做</vt:lpstr>
      <vt:lpstr>PowerPoint 簡報</vt:lpstr>
      <vt:lpstr>參考例子</vt:lpstr>
      <vt:lpstr>參考例子</vt:lpstr>
      <vt:lpstr>參考例子</vt:lpstr>
      <vt:lpstr> 參考例子</vt:lpstr>
      <vt:lpstr>參考例子</vt:lpstr>
      <vt:lpstr>延伸活動  </vt:lpstr>
      <vt:lpstr>簡述你觀察／留意到的問題以及建議的解決方法。</vt:lpstr>
      <vt:lpstr>總結</vt:lpstr>
      <vt:lpstr>參考資料</vt:lpstr>
      <vt:lpstr>圖片來源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義務、公德 in L&amp;S</dc:title>
  <dc:creator>Asus</dc:creator>
  <cp:lastModifiedBy>LAU, Kei-chung Frank</cp:lastModifiedBy>
  <cp:revision>1040</cp:revision>
  <dcterms:created xsi:type="dcterms:W3CDTF">2020-02-04T07:54:18Z</dcterms:created>
  <dcterms:modified xsi:type="dcterms:W3CDTF">2020-10-16T04:07:51Z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0x0101006F57427F4A09504597F6F0412BE51161</vt:lpwstr>
  </property>
</Properties>
</file>