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797675" cy="9926638"/>
  <p:embeddedFontLst>
    <p:embeddedFont>
      <p:font typeface="Roboto" panose="02020500000000000000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Alfa Slab One" panose="02020500000000000000" charset="0"/>
      <p:regular r:id="rId32"/>
    </p:embeddedFont>
    <p:embeddedFont>
      <p:font typeface="Gungsuh" panose="02020500000000000000" charset="-127"/>
      <p:regular r:id="rId33"/>
    </p:embeddedFont>
    <p:embeddedFont>
      <p:font typeface="PMingLiu" panose="02020500000000000000" pitchFamily="18" charset="-120"/>
      <p:regular r:id="rId34"/>
    </p:embeddedFont>
    <p:embeddedFont>
      <p:font typeface="Nunito" panose="02020500000000000000" charset="0"/>
      <p:regular r:id="rId35"/>
      <p:bold r:id="rId36"/>
      <p:italic r:id="rId37"/>
      <p:boldItalic r:id="rId38"/>
    </p:embeddedFont>
    <p:embeddedFont>
      <p:font typeface="Raleway" panose="02020500000000000000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25B2E2-A93A-45AD-BF6F-07BA40BC5311}">
  <a:tblStyle styleId="{7F25B2E2-A93A-45AD-BF6F-07BA40BC53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0f19d681f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0f19d681f4_0_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c70ee0fbb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c70ee0fbbb_0_9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c70ee0fbbb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c70ee0fbbb_0_4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c70ee0fbb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c70ee0fbbb_0_5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c70ee0fbbb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c70ee0fbbb_0_6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c70ee0fbb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c70ee0fbbb_0_6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c70ee0fbb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c70ee0fbbb_0_7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c70ee0fbbb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c70ee0fbbb_0_7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caa0a2b8d4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caa0a2b8d4_0_17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c70ee0fbbb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c70ee0fbbb_0_11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aa0a2b8d4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aa0a2b8d4_0_20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0b6e42d322cef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0b6e42d322cef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d0912fa82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d0912fa82b_0_1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aa0a2b8d4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caa0a2b8d4_0_13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c70ee0fbb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c70ee0fbbb_0_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c70ee0fbb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c70ee0fbbb_0_1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c70ee0fbb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c70ee0fbbb_0_2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c70ee0fbbb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c70ee0fbbb_0_3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c70ee0fbbb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c70ee0fbbb_0_10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0f19d681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0f19d681f4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/>
        </p:nvSpPr>
        <p:spPr>
          <a:xfrm>
            <a:off x="1858703" y="137998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AF7B51"/>
                </a:solidFill>
                <a:latin typeface="Raleway"/>
                <a:ea typeface="Raleway"/>
                <a:cs typeface="Raleway"/>
                <a:sym typeface="Raleway"/>
              </a:rPr>
              <a:t>第二課：會計等式</a:t>
            </a:r>
            <a:endParaRPr sz="3800" b="1">
              <a:solidFill>
                <a:srgbClr val="AF7B5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9" name="Google Shape;129;p13"/>
          <p:cNvSpPr txBox="1"/>
          <p:nvPr/>
        </p:nvSpPr>
        <p:spPr>
          <a:xfrm>
            <a:off x="1858700" y="3048425"/>
            <a:ext cx="5361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b="1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課</a:t>
            </a:r>
            <a:r>
              <a:rPr lang="en" sz="3000" b="1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堂</a:t>
            </a:r>
            <a:r>
              <a:rPr lang="zh-TW" altLang="en-US" sz="3000" b="1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一</a:t>
            </a:r>
            <a:endParaRPr sz="3000" b="1" dirty="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分組活動</a:t>
            </a:r>
            <a:endParaRPr b="1" dirty="0"/>
          </a:p>
        </p:txBody>
      </p:sp>
      <p:sp>
        <p:nvSpPr>
          <p:cNvPr id="218" name="Google Shape;218;p2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indent="-381000">
              <a:buSzPts val="2400"/>
              <a:buAutoNum type="arabicPeriod"/>
            </a:pPr>
            <a:r>
              <a:rPr lang="zh-TW" altLang="en-US" sz="2400" b="1" dirty="0" smtClean="0"/>
              <a:t>甚麼</a:t>
            </a:r>
            <a:r>
              <a:rPr lang="zh-TW" altLang="en-US" sz="2400" b="1" dirty="0"/>
              <a:t>是</a:t>
            </a:r>
            <a:r>
              <a:rPr lang="en-US" altLang="zh-TW" sz="2400" b="1" dirty="0"/>
              <a:t>A = C + L</a:t>
            </a:r>
            <a:r>
              <a:rPr lang="en" sz="2400" b="1" dirty="0" smtClean="0"/>
              <a:t>？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endParaRPr lang="en" sz="2400" b="1" dirty="0"/>
          </a:p>
          <a:p>
            <a:pPr lvl="0" indent="-381000">
              <a:buSzPts val="2400"/>
              <a:buAutoNum type="arabicPeriod"/>
            </a:pPr>
            <a:r>
              <a:rPr lang="en-GB" sz="2400" b="1" dirty="0" smtClean="0"/>
              <a:t>A=C，A=L </a:t>
            </a:r>
            <a:r>
              <a:rPr lang="zh-HK" altLang="en-US" sz="2400" b="1" dirty="0"/>
              <a:t>及 </a:t>
            </a:r>
            <a:r>
              <a:rPr lang="en-GB" sz="2400" b="1" dirty="0"/>
              <a:t>A=C+L </a:t>
            </a:r>
            <a:r>
              <a:rPr lang="zh-HK" altLang="en-US" sz="2400" b="1" dirty="0"/>
              <a:t>三者有甚麼分別</a:t>
            </a:r>
            <a:r>
              <a:rPr lang="en" sz="2400" b="1" dirty="0" smtClean="0"/>
              <a:t>？</a:t>
            </a:r>
            <a:endParaRPr lang="en" sz="2400" b="1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endParaRPr sz="2400" b="1" dirty="0"/>
          </a:p>
          <a:p>
            <a:pPr lvl="0" indent="-381000">
              <a:buSzPts val="2400"/>
              <a:buAutoNum type="arabicPeriod"/>
            </a:pPr>
            <a:r>
              <a:rPr lang="zh-HK" altLang="en-US" sz="2400" b="1" dirty="0" smtClean="0"/>
              <a:t>甚麼</a:t>
            </a:r>
            <a:r>
              <a:rPr lang="zh-HK" altLang="en-US" sz="2400" b="1" dirty="0"/>
              <a:t>是</a:t>
            </a:r>
            <a:r>
              <a:rPr lang="en-GB" sz="2400" b="1" dirty="0" smtClean="0"/>
              <a:t>C=A-L</a:t>
            </a:r>
            <a:r>
              <a:rPr lang="en" sz="2400" b="1" dirty="0" smtClean="0"/>
              <a:t>？</a:t>
            </a:r>
            <a:endParaRPr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"/>
          <p:cNvSpPr txBox="1">
            <a:spLocks noGrp="1"/>
          </p:cNvSpPr>
          <p:nvPr>
            <p:ph type="title"/>
          </p:nvPr>
        </p:nvSpPr>
        <p:spPr>
          <a:xfrm>
            <a:off x="726606" y="438137"/>
            <a:ext cx="5636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Raleway"/>
                <a:ea typeface="Raleway"/>
                <a:cs typeface="Raleway"/>
                <a:sym typeface="Raleway"/>
              </a:rPr>
              <a:t>知識小檢查</a:t>
            </a:r>
            <a:endParaRPr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4" name="Google Shape;224;p23"/>
          <p:cNvSpPr txBox="1">
            <a:spLocks noGrp="1"/>
          </p:cNvSpPr>
          <p:nvPr>
            <p:ph type="body" idx="1"/>
          </p:nvPr>
        </p:nvSpPr>
        <p:spPr>
          <a:xfrm>
            <a:off x="678550" y="1319850"/>
            <a:ext cx="7042500" cy="33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>
              <a:buNone/>
            </a:pP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1.</a:t>
            </a:r>
            <a:r>
              <a:rPr lang="en" sz="15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	</a:t>
            </a:r>
            <a:r>
              <a:rPr lang="en" sz="15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zh-TW" altLang="en-US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會計</a:t>
            </a:r>
            <a:r>
              <a:rPr lang="zh-TW" altLang="en-US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等式由哪三個部分組成？ 那等式是甚麼</a:t>
            </a:r>
            <a:r>
              <a:rPr lang="zh-TW" altLang="en-US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？</a:t>
            </a:r>
            <a:endParaRPr sz="1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buNone/>
            </a:pP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.  </a:t>
            </a:r>
            <a:r>
              <a:rPr lang="zh-TW" altLang="en-US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就</a:t>
            </a:r>
            <a:r>
              <a:rPr lang="zh-TW" altLang="en-US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會計等式的三個組成部分各舉一個例子</a:t>
            </a:r>
            <a:r>
              <a:rPr lang="zh-TW" altLang="en-US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。</a:t>
            </a:r>
            <a:endParaRPr sz="1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buNone/>
            </a:pP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3.</a:t>
            </a:r>
            <a:r>
              <a:rPr lang="en" sz="15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5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zh-TW" altLang="en-US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東</a:t>
            </a:r>
            <a:r>
              <a:rPr lang="zh-TW" altLang="en-US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主可否向企業提供現金以外的資源</a:t>
            </a:r>
            <a:r>
              <a:rPr lang="zh-TW" altLang="en-US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？</a:t>
            </a:r>
            <a:endParaRPr sz="1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lang="en" sz="1900" b="1" dirty="0" smtClean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*挑戰題*</a:t>
            </a:r>
            <a:endParaRPr sz="1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buNone/>
            </a:pP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1.</a:t>
            </a:r>
            <a:r>
              <a:rPr lang="en" sz="15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	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zh-TW" altLang="en-US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為</a:t>
            </a:r>
            <a:r>
              <a:rPr lang="zh-TW" altLang="en-US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甚麼會計等式總是平衡的</a:t>
            </a:r>
            <a:r>
              <a:rPr lang="zh-TW" altLang="en-US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？</a:t>
            </a:r>
            <a:endParaRPr dirty="0">
              <a:solidFill>
                <a:srgbClr val="858585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25" name="Google Shape;225;p23"/>
          <p:cNvPicPr preferRelativeResize="0"/>
          <p:nvPr/>
        </p:nvPicPr>
        <p:blipFill rotWithShape="1">
          <a:blip r:embed="rId3">
            <a:alphaModFix/>
          </a:blip>
          <a:srcRect b="11158"/>
          <a:stretch/>
        </p:blipFill>
        <p:spPr>
          <a:xfrm>
            <a:off x="6214813" y="2141335"/>
            <a:ext cx="2249550" cy="213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>
            <a:spLocks noGrp="1"/>
          </p:cNvSpPr>
          <p:nvPr>
            <p:ph type="title"/>
          </p:nvPr>
        </p:nvSpPr>
        <p:spPr>
          <a:xfrm>
            <a:off x="819150" y="6702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>
              <a:buClr>
                <a:srgbClr val="000000"/>
              </a:buClr>
              <a:buSzPts val="990"/>
            </a:pPr>
            <a:r>
              <a:rPr lang="zh-TW" altLang="en-US" sz="2900" b="1" dirty="0" smtClean="0">
                <a:latin typeface="Raleway"/>
                <a:ea typeface="Raleway"/>
                <a:cs typeface="Raleway"/>
                <a:sym typeface="Raleway"/>
              </a:rPr>
              <a:t>商業</a:t>
            </a:r>
            <a:r>
              <a:rPr lang="zh-TW" altLang="en-US" sz="2900" b="1" dirty="0">
                <a:latin typeface="Raleway"/>
                <a:ea typeface="Raleway"/>
                <a:cs typeface="Raleway"/>
                <a:sym typeface="Raleway"/>
              </a:rPr>
              <a:t>交易事項對會計等式的</a:t>
            </a:r>
            <a:r>
              <a:rPr lang="zh-TW" altLang="en-US" sz="2900" b="1" dirty="0" smtClean="0">
                <a:latin typeface="Raleway"/>
                <a:ea typeface="Raleway"/>
                <a:cs typeface="Raleway"/>
                <a:sym typeface="Raleway"/>
              </a:rPr>
              <a:t>影響</a:t>
            </a:r>
            <a:endParaRPr sz="3800" dirty="0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231" name="Google Shape;231;p24"/>
          <p:cNvSpPr txBox="1">
            <a:spLocks noGrp="1"/>
          </p:cNvSpPr>
          <p:nvPr>
            <p:ph type="body" idx="1"/>
          </p:nvPr>
        </p:nvSpPr>
        <p:spPr>
          <a:xfrm>
            <a:off x="760700" y="1461225"/>
            <a:ext cx="7505700" cy="29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aleway"/>
              <a:buAutoNum type="arabicPeriod"/>
            </a:pPr>
            <a:r>
              <a:rPr lang="en" sz="1900" b="1" u="sng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東主注入資本</a:t>
            </a:r>
            <a:endParaRPr sz="1900" b="1" u="sng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-228600">
              <a:buNone/>
            </a:pP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❖	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資產增加</a:t>
            </a:r>
            <a:r>
              <a:rPr lang="en" altLang="zh-HK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； 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資本增加</a:t>
            </a:r>
            <a:endParaRPr sz="1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❖	</a:t>
            </a:r>
            <a:r>
              <a:rPr lang="en" sz="1900" b="1" dirty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總額增加</a:t>
            </a:r>
            <a:endParaRPr sz="1900" b="1" dirty="0">
              <a:solidFill>
                <a:srgbClr val="858585"/>
              </a:solidFill>
              <a:highlight>
                <a:srgbClr val="F4CCCC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buNone/>
            </a:pP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東主</a:t>
            </a:r>
            <a:r>
              <a:rPr lang="zh-TW" altLang="en-US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向企業注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入現金 </a:t>
            </a: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$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50,000</a:t>
            </a:r>
            <a:r>
              <a:rPr lang="en" altLang="zh-HK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。</a:t>
            </a:r>
            <a:endParaRPr sz="1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buNone/>
            </a:pP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（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現金屬於資產</a:t>
            </a: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；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東主</a:t>
            </a:r>
            <a:r>
              <a:rPr lang="zh-TW" altLang="en-US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注</a:t>
            </a:r>
            <a:r>
              <a:rPr lang="zh-TW" altLang="en-US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資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屬於資本</a:t>
            </a: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）</a:t>
            </a:r>
            <a:endParaRPr sz="1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影響： 資產↑ $50,000（現金）；資本↑ $50,000（資本）</a:t>
            </a:r>
            <a:endParaRPr sz="1900" b="1" u="sng" dirty="0">
              <a:solidFill>
                <a:srgbClr val="858585"/>
              </a:solidFill>
              <a:highlight>
                <a:schemeClr val="dk1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32" name="Google Shape;232;p24"/>
          <p:cNvPicPr preferRelativeResize="0"/>
          <p:nvPr/>
        </p:nvPicPr>
        <p:blipFill rotWithShape="1">
          <a:blip r:embed="rId3">
            <a:alphaModFix/>
          </a:blip>
          <a:srcRect t="16703" b="11296"/>
          <a:stretch/>
        </p:blipFill>
        <p:spPr>
          <a:xfrm>
            <a:off x="5756372" y="1461225"/>
            <a:ext cx="2971448" cy="21394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209907" y="4668186"/>
            <a:ext cx="86072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buNone/>
            </a:pPr>
            <a:r>
              <a:rPr lang="zh-TW" altLang="en-US" b="1" dirty="0" smtClean="0">
                <a:solidFill>
                  <a:srgbClr val="858585"/>
                </a:solidFill>
                <a:highlight>
                  <a:srgbClr val="D9D2E9"/>
                </a:highlight>
                <a:latin typeface="Raleway"/>
                <a:ea typeface="Raleway"/>
                <a:cs typeface="Raleway"/>
                <a:sym typeface="Raleway"/>
              </a:rPr>
              <a:t>企業擁有的</a:t>
            </a:r>
            <a:r>
              <a:rPr lang="zh-TW" altLang="en-US" b="1" dirty="0">
                <a:solidFill>
                  <a:srgbClr val="858585"/>
                </a:solidFill>
                <a:highlight>
                  <a:srgbClr val="D9D2E9"/>
                </a:highlight>
                <a:latin typeface="Raleway"/>
                <a:ea typeface="Raleway"/>
                <a:cs typeface="Raleway"/>
                <a:sym typeface="Raleway"/>
              </a:rPr>
              <a:t>資源（資產）</a:t>
            </a:r>
            <a:r>
              <a:rPr lang="zh-TW" altLang="en-US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altLang="zh-TW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= </a:t>
            </a:r>
            <a:r>
              <a:rPr lang="zh-TW" altLang="en-US" b="1" dirty="0" smtClean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東</a:t>
            </a:r>
            <a:r>
              <a:rPr lang="zh-TW" altLang="en-US" b="1" dirty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主提供予企業的</a:t>
            </a:r>
            <a:r>
              <a:rPr lang="zh-TW" altLang="en-US" b="1" dirty="0" smtClean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資源（</a:t>
            </a:r>
            <a:r>
              <a:rPr lang="zh-TW" altLang="en-US" b="1" dirty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資本）</a:t>
            </a:r>
            <a:r>
              <a:rPr lang="zh-TW" altLang="en-US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altLang="zh-TW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+ </a:t>
            </a:r>
            <a:r>
              <a:rPr lang="zh-TW" altLang="en-US" b="1" dirty="0">
                <a:solidFill>
                  <a:srgbClr val="858585"/>
                </a:solidFill>
                <a:highlight>
                  <a:srgbClr val="CFE2F3"/>
                </a:highlight>
                <a:latin typeface="Raleway"/>
                <a:ea typeface="Raleway"/>
                <a:cs typeface="Raleway"/>
                <a:sym typeface="Raleway"/>
              </a:rPr>
              <a:t>向東主以外人士借貸的資源（負債）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5"/>
          <p:cNvSpPr txBox="1">
            <a:spLocks noGrp="1"/>
          </p:cNvSpPr>
          <p:nvPr>
            <p:ph type="body" idx="1"/>
          </p:nvPr>
        </p:nvSpPr>
        <p:spPr>
          <a:xfrm>
            <a:off x="819150" y="1622775"/>
            <a:ext cx="7505700" cy="28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>
              <a:buNone/>
            </a:pPr>
            <a:r>
              <a:rPr lang="en" sz="19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2. </a:t>
            </a:r>
            <a:r>
              <a:rPr lang="en" sz="1900" b="1" u="sng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以支票</a:t>
            </a:r>
            <a:r>
              <a:rPr lang="zh-HK" altLang="en-US" sz="1900" b="1" u="sng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購</a:t>
            </a:r>
            <a:r>
              <a:rPr lang="en" sz="1900" b="1" u="sng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買資產</a:t>
            </a:r>
            <a:endParaRPr sz="1900" b="1" u="sng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-228600">
              <a:buNone/>
            </a:pP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❖	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資產增加</a:t>
            </a:r>
            <a:r>
              <a:rPr lang="en" altLang="zh-HK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； 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資產</a:t>
            </a:r>
            <a:r>
              <a:rPr lang="zh-HK" altLang="en-US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減</a:t>
            </a:r>
            <a:r>
              <a:rPr lang="zh-TW" altLang="en-US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少</a:t>
            </a:r>
            <a:endParaRPr sz="1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❖	</a:t>
            </a:r>
            <a:r>
              <a:rPr lang="en" sz="1900" b="1" dirty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總額不變</a:t>
            </a:r>
            <a:endParaRPr sz="1900" b="1" dirty="0">
              <a:solidFill>
                <a:srgbClr val="858585"/>
              </a:solidFill>
              <a:highlight>
                <a:srgbClr val="F4CCCC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buNone/>
            </a:pPr>
            <a:r>
              <a:rPr lang="zh-TW" altLang="en-US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商號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以支票 $30,000 購買貨車作送貨之用</a:t>
            </a:r>
            <a:r>
              <a:rPr lang="en" altLang="zh-HK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。</a:t>
            </a:r>
            <a:endParaRPr sz="1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（銀行存款屬於資產</a:t>
            </a: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；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貨車屬於資產</a:t>
            </a: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）</a:t>
            </a:r>
            <a:endParaRPr sz="1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rgbClr val="858585"/>
              </a:solidFill>
              <a:highlight>
                <a:srgbClr val="FFF2CC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影響： 資產↑ $30,000（貨車）；資產↓ $30,000（銀行存款）</a:t>
            </a:r>
            <a:endParaRPr sz="1900" b="1" dirty="0">
              <a:solidFill>
                <a:srgbClr val="858585"/>
              </a:solidFill>
              <a:highlight>
                <a:srgbClr val="FFF2CC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u="sng" dirty="0"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914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1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238" name="Google Shape;2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0718" y="455513"/>
            <a:ext cx="2892300" cy="28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5"/>
          <p:cNvSpPr txBox="1">
            <a:spLocks noGrp="1"/>
          </p:cNvSpPr>
          <p:nvPr>
            <p:ph type="title"/>
          </p:nvPr>
        </p:nvSpPr>
        <p:spPr>
          <a:xfrm>
            <a:off x="819150" y="6702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zh-TW" altLang="en-US" sz="2900" b="1" dirty="0">
                <a:latin typeface="Raleway"/>
                <a:ea typeface="Raleway"/>
                <a:cs typeface="Raleway"/>
                <a:sym typeface="Raleway"/>
              </a:rPr>
              <a:t>商業交易事項對會計等式的影響</a:t>
            </a:r>
            <a:endParaRPr sz="3800" dirty="0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9907" y="4668186"/>
            <a:ext cx="86072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buNone/>
            </a:pPr>
            <a:r>
              <a:rPr lang="zh-TW" altLang="en-US" b="1" dirty="0" smtClean="0">
                <a:solidFill>
                  <a:srgbClr val="858585"/>
                </a:solidFill>
                <a:highlight>
                  <a:srgbClr val="D9D2E9"/>
                </a:highlight>
                <a:latin typeface="Raleway"/>
                <a:ea typeface="Raleway"/>
                <a:cs typeface="Raleway"/>
                <a:sym typeface="Raleway"/>
              </a:rPr>
              <a:t>企業擁有的</a:t>
            </a:r>
            <a:r>
              <a:rPr lang="zh-TW" altLang="en-US" b="1" dirty="0">
                <a:solidFill>
                  <a:srgbClr val="858585"/>
                </a:solidFill>
                <a:highlight>
                  <a:srgbClr val="D9D2E9"/>
                </a:highlight>
                <a:latin typeface="Raleway"/>
                <a:ea typeface="Raleway"/>
                <a:cs typeface="Raleway"/>
                <a:sym typeface="Raleway"/>
              </a:rPr>
              <a:t>資源（資產）</a:t>
            </a:r>
            <a:r>
              <a:rPr lang="zh-TW" altLang="en-US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altLang="zh-TW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= </a:t>
            </a:r>
            <a:r>
              <a:rPr lang="zh-TW" altLang="en-US" b="1" dirty="0" smtClean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東</a:t>
            </a:r>
            <a:r>
              <a:rPr lang="zh-TW" altLang="en-US" b="1" dirty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主提供予企業的資源</a:t>
            </a:r>
            <a:r>
              <a:rPr lang="zh-TW" altLang="en-US" b="1" dirty="0" smtClean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（</a:t>
            </a:r>
            <a:r>
              <a:rPr lang="zh-TW" altLang="en-US" b="1" dirty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資本）</a:t>
            </a:r>
            <a:r>
              <a:rPr lang="zh-TW" altLang="en-US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altLang="zh-TW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+ </a:t>
            </a:r>
            <a:r>
              <a:rPr lang="zh-TW" altLang="en-US" b="1" dirty="0">
                <a:solidFill>
                  <a:srgbClr val="858585"/>
                </a:solidFill>
                <a:highlight>
                  <a:srgbClr val="CFE2F3"/>
                </a:highlight>
                <a:latin typeface="Raleway"/>
                <a:ea typeface="Raleway"/>
                <a:cs typeface="Raleway"/>
                <a:sym typeface="Raleway"/>
              </a:rPr>
              <a:t>向東主以外人士借貸的資源（負債）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6"/>
          <p:cNvSpPr txBox="1">
            <a:spLocks noGrp="1"/>
          </p:cNvSpPr>
          <p:nvPr>
            <p:ph type="body" idx="1"/>
          </p:nvPr>
        </p:nvSpPr>
        <p:spPr>
          <a:xfrm>
            <a:off x="690274" y="1452825"/>
            <a:ext cx="7634575" cy="29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3. </a:t>
            </a:r>
            <a:r>
              <a:rPr lang="en" sz="1900" b="1" u="sng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賒購資產</a:t>
            </a:r>
            <a:endParaRPr sz="1900" b="1" u="sng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-228600">
              <a:buNone/>
            </a:pP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❖	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資產增加</a:t>
            </a:r>
            <a:r>
              <a:rPr lang="en" altLang="zh-HK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； 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負債增加</a:t>
            </a:r>
            <a:endParaRPr sz="1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❖	</a:t>
            </a:r>
            <a:r>
              <a:rPr lang="en" sz="1900" b="1" dirty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總額增加</a:t>
            </a:r>
            <a:endParaRPr sz="1900" b="1" dirty="0">
              <a:solidFill>
                <a:srgbClr val="858585"/>
              </a:solidFill>
              <a:highlight>
                <a:srgbClr val="F4CCCC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buNone/>
            </a:pPr>
            <a:r>
              <a:rPr lang="zh-HK" altLang="en-US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商號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向甲乙丙公司賒購貨車$4,000</a:t>
            </a:r>
            <a:r>
              <a:rPr lang="en" altLang="zh-HK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（</a:t>
            </a:r>
            <a:r>
              <a:rPr lang="zh-HK" altLang="en-US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非</a:t>
            </a:r>
            <a:r>
              <a:rPr lang="zh-HK" altLang="en-US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出售用途</a:t>
            </a:r>
            <a:r>
              <a:rPr lang="zh-HK" altLang="en-US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）</a:t>
            </a:r>
            <a:r>
              <a:rPr lang="en" altLang="zh-HK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。</a:t>
            </a:r>
            <a:endParaRPr sz="1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buNone/>
            </a:pP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（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貨車屬於資產；</a:t>
            </a:r>
            <a:r>
              <a:rPr lang="zh-TW" altLang="en-US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其他</a:t>
            </a:r>
            <a:r>
              <a:rPr lang="zh-HK" altLang="en-US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應付帳款 </a:t>
            </a:r>
            <a:r>
              <a:rPr lang="en-US" altLang="zh-TW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- 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甲乙丙公司屬於負債</a:t>
            </a: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）</a:t>
            </a:r>
            <a:endParaRPr sz="1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buNone/>
            </a:pPr>
            <a:r>
              <a:rPr lang="en" sz="19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影響： 資產↑ $4,000 （貨車）；負債↑ $4,000</a:t>
            </a:r>
            <a:r>
              <a:rPr lang="en" sz="19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（</a:t>
            </a:r>
            <a:r>
              <a:rPr lang="zh-HK" altLang="en-US" sz="19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其他</a:t>
            </a:r>
            <a:r>
              <a:rPr lang="en" sz="19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應付帳款</a:t>
            </a:r>
            <a:r>
              <a:rPr lang="en-US" altLang="zh-TW" sz="19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- </a:t>
            </a:r>
            <a:r>
              <a:rPr lang="zh-TW" altLang="en-US" sz="19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甲乙丙</a:t>
            </a:r>
            <a:r>
              <a:rPr lang="zh-TW" altLang="en-US" sz="19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公司</a:t>
            </a:r>
            <a:r>
              <a:rPr lang="en" sz="19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）</a:t>
            </a:r>
            <a:endParaRPr sz="1900" b="1" dirty="0">
              <a:solidFill>
                <a:srgbClr val="858585"/>
              </a:solidFill>
              <a:highlight>
                <a:srgbClr val="FFF2CC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800" b="1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u="sng" dirty="0"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45" name="Google Shape;2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7643" y="680130"/>
            <a:ext cx="2669550" cy="2669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6"/>
          <p:cNvSpPr txBox="1">
            <a:spLocks noGrp="1"/>
          </p:cNvSpPr>
          <p:nvPr>
            <p:ph type="title"/>
          </p:nvPr>
        </p:nvSpPr>
        <p:spPr>
          <a:xfrm>
            <a:off x="819150" y="6702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zh-TW" altLang="en-US" sz="2900" b="1" dirty="0">
                <a:latin typeface="Raleway"/>
                <a:ea typeface="Raleway"/>
                <a:cs typeface="Raleway"/>
                <a:sym typeface="Raleway"/>
              </a:rPr>
              <a:t>商業交易事項對會計等式的影響</a:t>
            </a:r>
            <a:endParaRPr sz="3800" dirty="0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9907" y="4668186"/>
            <a:ext cx="86072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buNone/>
            </a:pPr>
            <a:r>
              <a:rPr lang="zh-TW" altLang="en-US" b="1" dirty="0" smtClean="0">
                <a:solidFill>
                  <a:srgbClr val="858585"/>
                </a:solidFill>
                <a:highlight>
                  <a:srgbClr val="D9D2E9"/>
                </a:highlight>
                <a:latin typeface="Raleway"/>
                <a:ea typeface="Raleway"/>
                <a:cs typeface="Raleway"/>
                <a:sym typeface="Raleway"/>
              </a:rPr>
              <a:t>企業擁有的</a:t>
            </a:r>
            <a:r>
              <a:rPr lang="zh-TW" altLang="en-US" b="1" dirty="0">
                <a:solidFill>
                  <a:srgbClr val="858585"/>
                </a:solidFill>
                <a:highlight>
                  <a:srgbClr val="D9D2E9"/>
                </a:highlight>
                <a:latin typeface="Raleway"/>
                <a:ea typeface="Raleway"/>
                <a:cs typeface="Raleway"/>
                <a:sym typeface="Raleway"/>
              </a:rPr>
              <a:t>資源（資產）</a:t>
            </a:r>
            <a:r>
              <a:rPr lang="zh-TW" altLang="en-US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altLang="zh-TW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= </a:t>
            </a:r>
            <a:r>
              <a:rPr lang="zh-TW" altLang="en-US" b="1" dirty="0" smtClean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東</a:t>
            </a:r>
            <a:r>
              <a:rPr lang="zh-TW" altLang="en-US" b="1" dirty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主提供予企業的</a:t>
            </a:r>
            <a:r>
              <a:rPr lang="zh-TW" altLang="en-US" b="1" dirty="0" smtClean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資源（</a:t>
            </a:r>
            <a:r>
              <a:rPr lang="zh-TW" altLang="en-US" b="1" dirty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資本）</a:t>
            </a:r>
            <a:r>
              <a:rPr lang="zh-TW" altLang="en-US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altLang="zh-TW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+ </a:t>
            </a:r>
            <a:r>
              <a:rPr lang="zh-TW" altLang="en-US" b="1" dirty="0">
                <a:solidFill>
                  <a:srgbClr val="858585"/>
                </a:solidFill>
                <a:highlight>
                  <a:srgbClr val="CFE2F3"/>
                </a:highlight>
                <a:latin typeface="Raleway"/>
                <a:ea typeface="Raleway"/>
                <a:cs typeface="Raleway"/>
                <a:sym typeface="Raleway"/>
              </a:rPr>
              <a:t>向東主以外人士借貸的資源（負債）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7"/>
          <p:cNvSpPr txBox="1">
            <a:spLocks noGrp="1"/>
          </p:cNvSpPr>
          <p:nvPr>
            <p:ph type="body" idx="1"/>
          </p:nvPr>
        </p:nvSpPr>
        <p:spPr>
          <a:xfrm>
            <a:off x="819150" y="1464550"/>
            <a:ext cx="7505700" cy="29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4. </a:t>
            </a:r>
            <a:r>
              <a:rPr lang="en" sz="2100" b="1" u="sng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向東主以外人士借款</a:t>
            </a:r>
            <a:endParaRPr sz="2100" b="1" u="sng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01700" lvl="0" indent="-228600">
              <a:buNone/>
            </a:pPr>
            <a:r>
              <a:rPr lang="en" sz="21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❖	</a:t>
            </a:r>
            <a:r>
              <a:rPr lang="en" sz="21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資產增加</a:t>
            </a:r>
            <a:r>
              <a:rPr lang="en" altLang="zh-HK" sz="24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altLang="zh-HK" sz="21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；</a:t>
            </a:r>
            <a:r>
              <a:rPr lang="en" altLang="zh-HK" sz="24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1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負債增加</a:t>
            </a:r>
            <a:endParaRPr sz="21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017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❖	</a:t>
            </a:r>
            <a:r>
              <a:rPr lang="en" sz="2100" b="1" dirty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總額增加</a:t>
            </a:r>
            <a:endParaRPr sz="2100" b="1" dirty="0">
              <a:solidFill>
                <a:srgbClr val="858585"/>
              </a:solidFill>
              <a:highlight>
                <a:srgbClr val="F4CCCC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21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buNone/>
            </a:pPr>
            <a:r>
              <a:rPr lang="zh-HK" altLang="en-US" sz="21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商號</a:t>
            </a:r>
            <a:r>
              <a:rPr lang="en" sz="21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向銀行借貸 </a:t>
            </a:r>
            <a:r>
              <a:rPr lang="en" sz="21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$</a:t>
            </a:r>
            <a:r>
              <a:rPr lang="en" sz="21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20,000</a:t>
            </a:r>
            <a:r>
              <a:rPr lang="en" altLang="zh-HK" sz="24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。</a:t>
            </a:r>
            <a:endParaRPr sz="21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（</a:t>
            </a:r>
            <a:r>
              <a:rPr lang="en" sz="21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銀行存款屬於資產</a:t>
            </a:r>
            <a:r>
              <a:rPr lang="en" sz="21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；</a:t>
            </a:r>
            <a:r>
              <a:rPr lang="en" sz="21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銀行貸</a:t>
            </a:r>
            <a:r>
              <a:rPr lang="zh-TW" altLang="en-US" sz="21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款</a:t>
            </a:r>
            <a:r>
              <a:rPr lang="en" sz="21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屬於負債</a:t>
            </a:r>
            <a:r>
              <a:rPr lang="en" sz="21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）</a:t>
            </a:r>
            <a:endParaRPr sz="21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影響</a:t>
            </a:r>
            <a:r>
              <a:rPr lang="en" sz="21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：資產</a:t>
            </a:r>
            <a:r>
              <a:rPr lang="en" sz="21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↑ $20,000（銀行存款）；負債↑ $20,000（</a:t>
            </a:r>
            <a:r>
              <a:rPr lang="en" sz="21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銀行貸</a:t>
            </a:r>
            <a:r>
              <a:rPr lang="zh-TW" altLang="en-US" sz="21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款</a:t>
            </a:r>
            <a:r>
              <a:rPr lang="en" sz="21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）</a:t>
            </a:r>
            <a:endParaRPr sz="2100" b="1" dirty="0">
              <a:solidFill>
                <a:srgbClr val="858585"/>
              </a:solidFill>
              <a:highlight>
                <a:srgbClr val="FFF2CC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u="sng" dirty="0"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solidFill>
                <a:srgbClr val="858585"/>
              </a:solidFill>
            </a:endParaRPr>
          </a:p>
        </p:txBody>
      </p:sp>
      <p:pic>
        <p:nvPicPr>
          <p:cNvPr id="252" name="Google Shape;2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2050" y="1125688"/>
            <a:ext cx="2419350" cy="1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7"/>
          <p:cNvSpPr txBox="1">
            <a:spLocks noGrp="1"/>
          </p:cNvSpPr>
          <p:nvPr>
            <p:ph type="title"/>
          </p:nvPr>
        </p:nvSpPr>
        <p:spPr>
          <a:xfrm>
            <a:off x="819150" y="6702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zh-TW" altLang="en-US" sz="2900" b="1" dirty="0">
                <a:latin typeface="Raleway"/>
                <a:ea typeface="Raleway"/>
                <a:cs typeface="Raleway"/>
                <a:sym typeface="Raleway"/>
              </a:rPr>
              <a:t>商業交易事項對會計等式的影響</a:t>
            </a:r>
            <a:endParaRPr sz="3800" dirty="0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9907" y="4668186"/>
            <a:ext cx="86072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buNone/>
            </a:pPr>
            <a:r>
              <a:rPr lang="zh-TW" altLang="en-US" b="1" dirty="0" smtClean="0">
                <a:solidFill>
                  <a:srgbClr val="858585"/>
                </a:solidFill>
                <a:highlight>
                  <a:srgbClr val="D9D2E9"/>
                </a:highlight>
                <a:latin typeface="Raleway"/>
                <a:ea typeface="Raleway"/>
                <a:cs typeface="Raleway"/>
                <a:sym typeface="Raleway"/>
              </a:rPr>
              <a:t>企業擁有的</a:t>
            </a:r>
            <a:r>
              <a:rPr lang="zh-TW" altLang="en-US" b="1" dirty="0">
                <a:solidFill>
                  <a:srgbClr val="858585"/>
                </a:solidFill>
                <a:highlight>
                  <a:srgbClr val="D9D2E9"/>
                </a:highlight>
                <a:latin typeface="Raleway"/>
                <a:ea typeface="Raleway"/>
                <a:cs typeface="Raleway"/>
                <a:sym typeface="Raleway"/>
              </a:rPr>
              <a:t>資源（資產）</a:t>
            </a:r>
            <a:r>
              <a:rPr lang="zh-TW" altLang="en-US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altLang="zh-TW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= </a:t>
            </a:r>
            <a:r>
              <a:rPr lang="zh-TW" altLang="en-US" b="1" dirty="0" smtClean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東</a:t>
            </a:r>
            <a:r>
              <a:rPr lang="zh-TW" altLang="en-US" b="1" dirty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主提供予企業的</a:t>
            </a:r>
            <a:r>
              <a:rPr lang="zh-TW" altLang="en-US" b="1" dirty="0" smtClean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資源（</a:t>
            </a:r>
            <a:r>
              <a:rPr lang="zh-TW" altLang="en-US" b="1" dirty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資本）</a:t>
            </a:r>
            <a:r>
              <a:rPr lang="zh-TW" altLang="en-US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altLang="zh-TW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+ </a:t>
            </a:r>
            <a:r>
              <a:rPr lang="zh-TW" altLang="en-US" b="1" dirty="0">
                <a:solidFill>
                  <a:srgbClr val="858585"/>
                </a:solidFill>
                <a:highlight>
                  <a:srgbClr val="CFE2F3"/>
                </a:highlight>
                <a:latin typeface="Raleway"/>
                <a:ea typeface="Raleway"/>
                <a:cs typeface="Raleway"/>
                <a:sym typeface="Raleway"/>
              </a:rPr>
              <a:t>向東主以外人士借貸的資源（負債）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body" idx="1"/>
          </p:nvPr>
        </p:nvSpPr>
        <p:spPr>
          <a:xfrm>
            <a:off x="819150" y="1546575"/>
            <a:ext cx="7744200" cy="28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5. </a:t>
            </a:r>
            <a:r>
              <a:rPr lang="en" sz="1900" b="1" u="sng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償還負債</a:t>
            </a:r>
            <a:endParaRPr sz="1900" b="1" u="sng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-228600">
              <a:buNone/>
            </a:pP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❖</a:t>
            </a:r>
            <a:r>
              <a:rPr lang="en" sz="15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	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資產減少</a:t>
            </a:r>
            <a:r>
              <a:rPr lang="en" altLang="zh-HK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； 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負債減少</a:t>
            </a:r>
            <a:endParaRPr sz="1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❖</a:t>
            </a:r>
            <a:r>
              <a:rPr lang="en" sz="15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	</a:t>
            </a:r>
            <a:r>
              <a:rPr lang="en" sz="1900" b="1" dirty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總額減少</a:t>
            </a:r>
            <a:endParaRPr sz="1900" b="1" dirty="0">
              <a:solidFill>
                <a:srgbClr val="858585"/>
              </a:solidFill>
              <a:highlight>
                <a:srgbClr val="F4CCCC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buNone/>
            </a:pPr>
            <a:r>
              <a:rPr lang="zh-HK" altLang="en-US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商號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向銀行</a:t>
            </a:r>
            <a:r>
              <a:rPr lang="zh-TW" altLang="en-US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償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還</a:t>
            </a:r>
            <a:r>
              <a:rPr lang="zh-TW" altLang="en-US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貸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款 </a:t>
            </a: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$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10,000</a:t>
            </a:r>
            <a:r>
              <a:rPr lang="en" altLang="zh-HK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。</a:t>
            </a:r>
            <a:endParaRPr sz="1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（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銀行存款屬於資產</a:t>
            </a: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；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銀行貸</a:t>
            </a:r>
            <a:r>
              <a:rPr lang="zh-TW" altLang="en-US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款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屬於負債</a:t>
            </a: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）</a:t>
            </a:r>
            <a:endParaRPr sz="1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影響： 資產↓ $10,000（銀行存款）；負債↓ $10,000（</a:t>
            </a:r>
            <a:r>
              <a:rPr lang="en" sz="19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銀行貸</a:t>
            </a:r>
            <a:r>
              <a:rPr lang="zh-TW" altLang="en-US" sz="19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款</a:t>
            </a:r>
            <a:r>
              <a:rPr lang="en" sz="19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）</a:t>
            </a:r>
            <a:endParaRPr sz="1900" b="1" dirty="0">
              <a:solidFill>
                <a:srgbClr val="858585"/>
              </a:solidFill>
              <a:highlight>
                <a:srgbClr val="FFF2CC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endParaRPr sz="1900" b="1" dirty="0">
              <a:solidFill>
                <a:srgbClr val="858585"/>
              </a:solidFill>
              <a:highlight>
                <a:srgbClr val="FFF2CC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700" u="sng" dirty="0"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59" name="Google Shape;2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8325" y="1556026"/>
            <a:ext cx="2592925" cy="20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8"/>
          <p:cNvSpPr txBox="1">
            <a:spLocks noGrp="1"/>
          </p:cNvSpPr>
          <p:nvPr>
            <p:ph type="title"/>
          </p:nvPr>
        </p:nvSpPr>
        <p:spPr>
          <a:xfrm>
            <a:off x="819150" y="6702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zh-TW" altLang="en-US" sz="2900" b="1" dirty="0">
                <a:latin typeface="Raleway"/>
                <a:ea typeface="Raleway"/>
                <a:cs typeface="Raleway"/>
                <a:sym typeface="Raleway"/>
              </a:rPr>
              <a:t>商業交易事項對會計等式的影響</a:t>
            </a:r>
            <a:endParaRPr sz="3800" dirty="0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9907" y="4668186"/>
            <a:ext cx="86072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buNone/>
            </a:pPr>
            <a:r>
              <a:rPr lang="zh-TW" altLang="en-US" b="1" dirty="0" smtClean="0">
                <a:solidFill>
                  <a:srgbClr val="858585"/>
                </a:solidFill>
                <a:highlight>
                  <a:srgbClr val="D9D2E9"/>
                </a:highlight>
                <a:latin typeface="Raleway"/>
                <a:ea typeface="Raleway"/>
                <a:cs typeface="Raleway"/>
                <a:sym typeface="Raleway"/>
              </a:rPr>
              <a:t>企業擁有的</a:t>
            </a:r>
            <a:r>
              <a:rPr lang="zh-TW" altLang="en-US" b="1" dirty="0">
                <a:solidFill>
                  <a:srgbClr val="858585"/>
                </a:solidFill>
                <a:highlight>
                  <a:srgbClr val="D9D2E9"/>
                </a:highlight>
                <a:latin typeface="Raleway"/>
                <a:ea typeface="Raleway"/>
                <a:cs typeface="Raleway"/>
                <a:sym typeface="Raleway"/>
              </a:rPr>
              <a:t>資源（資產）</a:t>
            </a:r>
            <a:r>
              <a:rPr lang="zh-TW" altLang="en-US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altLang="zh-TW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= </a:t>
            </a:r>
            <a:r>
              <a:rPr lang="zh-TW" altLang="en-US" b="1" dirty="0" smtClean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東</a:t>
            </a:r>
            <a:r>
              <a:rPr lang="zh-TW" altLang="en-US" b="1" dirty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主提供予企業的</a:t>
            </a:r>
            <a:r>
              <a:rPr lang="zh-TW" altLang="en-US" b="1" dirty="0" smtClean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資源（</a:t>
            </a:r>
            <a:r>
              <a:rPr lang="zh-TW" altLang="en-US" b="1" dirty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資本）</a:t>
            </a:r>
            <a:r>
              <a:rPr lang="zh-TW" altLang="en-US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altLang="zh-TW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+ </a:t>
            </a:r>
            <a:r>
              <a:rPr lang="zh-TW" altLang="en-US" b="1" dirty="0">
                <a:solidFill>
                  <a:srgbClr val="858585"/>
                </a:solidFill>
                <a:highlight>
                  <a:srgbClr val="CFE2F3"/>
                </a:highlight>
                <a:latin typeface="Raleway"/>
                <a:ea typeface="Raleway"/>
                <a:cs typeface="Raleway"/>
                <a:sym typeface="Raleway"/>
              </a:rPr>
              <a:t>向東主以外人士借貸的資源（負債）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 txBox="1">
            <a:spLocks noGrp="1"/>
          </p:cNvSpPr>
          <p:nvPr>
            <p:ph type="body" idx="1"/>
          </p:nvPr>
        </p:nvSpPr>
        <p:spPr>
          <a:xfrm>
            <a:off x="819150" y="1511425"/>
            <a:ext cx="7505700" cy="29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6. </a:t>
            </a:r>
            <a:r>
              <a:rPr lang="zh-TW" altLang="en-US" sz="1900" b="1" u="sng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以成本價</a:t>
            </a:r>
            <a:r>
              <a:rPr lang="en" sz="1900" b="1" u="sng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賒銷非流動資產</a:t>
            </a:r>
            <a:endParaRPr sz="1900" b="1" u="sng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-228600">
              <a:buNone/>
            </a:pP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❖	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資產增加</a:t>
            </a:r>
            <a:r>
              <a:rPr lang="en" altLang="zh-HK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； 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資產減少</a:t>
            </a:r>
            <a:endParaRPr sz="1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❖	</a:t>
            </a:r>
            <a:r>
              <a:rPr lang="en" sz="1900" b="1" dirty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總額不變</a:t>
            </a:r>
            <a:endParaRPr sz="1900" b="1" dirty="0">
              <a:solidFill>
                <a:srgbClr val="858585"/>
              </a:solidFill>
              <a:highlight>
                <a:srgbClr val="F4CCCC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buNone/>
            </a:pP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企業</a:t>
            </a:r>
            <a:r>
              <a:rPr lang="zh-TW" altLang="en-US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以成本價 </a:t>
            </a:r>
            <a:r>
              <a:rPr lang="en-US" altLang="zh-TW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$6,900 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向文生公司賒銷</a:t>
            </a:r>
            <a:r>
              <a:rPr lang="zh-HK" altLang="en-US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殘舊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機器</a:t>
            </a:r>
            <a:r>
              <a:rPr lang="en" altLang="zh-HK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。</a:t>
            </a:r>
            <a:endParaRPr sz="1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buNone/>
            </a:pP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（</a:t>
            </a:r>
            <a:r>
              <a:rPr lang="zh-HK" altLang="en-US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其他應收</a:t>
            </a:r>
            <a:r>
              <a:rPr lang="zh-HK" altLang="en-US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帳款 </a:t>
            </a:r>
            <a:r>
              <a:rPr lang="en-US" altLang="zh-TW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- 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文生公司屬於資產</a:t>
            </a: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；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機器屬於資產</a:t>
            </a: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）</a:t>
            </a:r>
            <a:endParaRPr sz="1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buNone/>
            </a:pPr>
            <a:r>
              <a:rPr lang="en" sz="19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影響： 資產↑ $6,900</a:t>
            </a:r>
            <a:r>
              <a:rPr lang="en" sz="19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（</a:t>
            </a:r>
            <a:r>
              <a:rPr lang="zh-HK" altLang="en-US" sz="19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其他</a:t>
            </a:r>
            <a:r>
              <a:rPr lang="en" sz="19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應收帳款</a:t>
            </a:r>
            <a:r>
              <a:rPr lang="en-US" altLang="zh-TW" sz="19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- </a:t>
            </a:r>
            <a:r>
              <a:rPr lang="zh-TW" altLang="en-US" sz="19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文生</a:t>
            </a:r>
            <a:r>
              <a:rPr lang="zh-TW" altLang="en-US" sz="19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公司</a:t>
            </a:r>
            <a:r>
              <a:rPr lang="en" sz="19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）；</a:t>
            </a:r>
            <a:r>
              <a:rPr lang="en" sz="19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資產↓ $6,900（機器）</a:t>
            </a:r>
            <a:endParaRPr sz="1900" b="1" dirty="0">
              <a:solidFill>
                <a:srgbClr val="858585"/>
              </a:solidFill>
              <a:highlight>
                <a:srgbClr val="FFF2CC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600" u="sng" dirty="0"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266" name="Google Shape;266;p29"/>
          <p:cNvSpPr txBox="1">
            <a:spLocks noGrp="1"/>
          </p:cNvSpPr>
          <p:nvPr>
            <p:ph type="title"/>
          </p:nvPr>
        </p:nvSpPr>
        <p:spPr>
          <a:xfrm>
            <a:off x="819150" y="6702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zh-TW" altLang="en-US" sz="2900" b="1" dirty="0">
                <a:latin typeface="Raleway"/>
                <a:ea typeface="Raleway"/>
                <a:cs typeface="Raleway"/>
                <a:sym typeface="Raleway"/>
              </a:rPr>
              <a:t>商業交易事項對會計等式的影響</a:t>
            </a:r>
          </a:p>
        </p:txBody>
      </p:sp>
      <p:sp>
        <p:nvSpPr>
          <p:cNvPr id="5" name="矩形 4"/>
          <p:cNvSpPr/>
          <p:nvPr/>
        </p:nvSpPr>
        <p:spPr>
          <a:xfrm>
            <a:off x="209907" y="4668186"/>
            <a:ext cx="86072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buNone/>
            </a:pPr>
            <a:r>
              <a:rPr lang="zh-TW" altLang="en-US" b="1" dirty="0" smtClean="0">
                <a:solidFill>
                  <a:srgbClr val="858585"/>
                </a:solidFill>
                <a:highlight>
                  <a:srgbClr val="D9D2E9"/>
                </a:highlight>
                <a:latin typeface="Raleway"/>
                <a:ea typeface="Raleway"/>
                <a:cs typeface="Raleway"/>
                <a:sym typeface="Raleway"/>
              </a:rPr>
              <a:t>企業擁有的</a:t>
            </a:r>
            <a:r>
              <a:rPr lang="zh-TW" altLang="en-US" b="1" dirty="0">
                <a:solidFill>
                  <a:srgbClr val="858585"/>
                </a:solidFill>
                <a:highlight>
                  <a:srgbClr val="D9D2E9"/>
                </a:highlight>
                <a:latin typeface="Raleway"/>
                <a:ea typeface="Raleway"/>
                <a:cs typeface="Raleway"/>
                <a:sym typeface="Raleway"/>
              </a:rPr>
              <a:t>資源（資產）</a:t>
            </a:r>
            <a:r>
              <a:rPr lang="zh-TW" altLang="en-US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altLang="zh-TW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= </a:t>
            </a:r>
            <a:r>
              <a:rPr lang="zh-TW" altLang="en-US" b="1" dirty="0" smtClean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東</a:t>
            </a:r>
            <a:r>
              <a:rPr lang="zh-TW" altLang="en-US" b="1" dirty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主提供予企業的</a:t>
            </a:r>
            <a:r>
              <a:rPr lang="zh-TW" altLang="en-US" b="1" dirty="0" smtClean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資源（</a:t>
            </a:r>
            <a:r>
              <a:rPr lang="zh-TW" altLang="en-US" b="1" dirty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資本）</a:t>
            </a:r>
            <a:r>
              <a:rPr lang="zh-TW" altLang="en-US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altLang="zh-TW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+ </a:t>
            </a:r>
            <a:r>
              <a:rPr lang="zh-TW" altLang="en-US" b="1" dirty="0">
                <a:solidFill>
                  <a:srgbClr val="858585"/>
                </a:solidFill>
                <a:highlight>
                  <a:srgbClr val="CFE2F3"/>
                </a:highlight>
                <a:latin typeface="Raleway"/>
                <a:ea typeface="Raleway"/>
                <a:cs typeface="Raleway"/>
                <a:sym typeface="Raleway"/>
              </a:rPr>
              <a:t>向東主以外人士借貸的資源（負債）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0"/>
          <p:cNvSpPr txBox="1">
            <a:spLocks noGrp="1"/>
          </p:cNvSpPr>
          <p:nvPr>
            <p:ph type="title"/>
          </p:nvPr>
        </p:nvSpPr>
        <p:spPr>
          <a:xfrm>
            <a:off x="819150" y="578225"/>
            <a:ext cx="7991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990"/>
            </a:pPr>
            <a:r>
              <a:rPr lang="en" sz="2900" b="1" dirty="0">
                <a:latin typeface="Raleway"/>
                <a:ea typeface="Raleway"/>
                <a:cs typeface="Raleway"/>
                <a:sym typeface="Raleway"/>
              </a:rPr>
              <a:t>課堂活動 - </a:t>
            </a:r>
            <a:r>
              <a:rPr lang="en" sz="2900" b="1" dirty="0" smtClean="0">
                <a:latin typeface="Raleway"/>
                <a:ea typeface="Raleway"/>
                <a:cs typeface="Raleway"/>
                <a:sym typeface="Raleway"/>
              </a:rPr>
              <a:t>判斷</a:t>
            </a:r>
            <a:r>
              <a:rPr lang="zh-HK" altLang="en-US" sz="2900" b="1" dirty="0">
                <a:latin typeface="Raleway"/>
                <a:ea typeface="Raleway"/>
                <a:cs typeface="Raleway"/>
                <a:sym typeface="Raleway"/>
              </a:rPr>
              <a:t>商業</a:t>
            </a:r>
            <a:r>
              <a:rPr lang="en" sz="2900" b="1" dirty="0" smtClean="0">
                <a:latin typeface="Raleway"/>
                <a:ea typeface="Raleway"/>
                <a:cs typeface="Raleway"/>
                <a:sym typeface="Raleway"/>
              </a:rPr>
              <a:t>交易</a:t>
            </a:r>
            <a:r>
              <a:rPr lang="zh-TW" altLang="en-US" sz="2900" b="1" dirty="0" smtClean="0">
                <a:latin typeface="Raleway"/>
                <a:ea typeface="Raleway"/>
                <a:cs typeface="Raleway"/>
                <a:sym typeface="Raleway"/>
              </a:rPr>
              <a:t>事項</a:t>
            </a:r>
            <a:r>
              <a:rPr lang="en" sz="2900" b="1" dirty="0" smtClean="0">
                <a:latin typeface="Raleway"/>
                <a:ea typeface="Raleway"/>
                <a:cs typeface="Raleway"/>
                <a:sym typeface="Raleway"/>
              </a:rPr>
              <a:t>如何影響會計等式</a:t>
            </a:r>
            <a:endParaRPr sz="29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2" name="Google Shape;272;p30"/>
          <p:cNvSpPr txBox="1">
            <a:spLocks noGrp="1"/>
          </p:cNvSpPr>
          <p:nvPr>
            <p:ph type="body" idx="1"/>
          </p:nvPr>
        </p:nvSpPr>
        <p:spPr>
          <a:xfrm>
            <a:off x="748850" y="1869475"/>
            <a:ext cx="6133800" cy="27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93700">
              <a:buClr>
                <a:srgbClr val="666666"/>
              </a:buClr>
              <a:buSzPts val="2600"/>
              <a:buFont typeface="Raleway"/>
              <a:buChar char="❖"/>
            </a:pPr>
            <a:endParaRPr lang="en-US" altLang="zh-HK" sz="1900" b="1" dirty="0" smtClean="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indent="-393700">
              <a:buClr>
                <a:srgbClr val="666666"/>
              </a:buClr>
              <a:buSzPts val="2600"/>
              <a:buFont typeface="Raleway"/>
              <a:buChar char="❖"/>
            </a:pPr>
            <a:r>
              <a:rPr lang="en-US" altLang="zh-HK" sz="1900" b="1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2-4</a:t>
            </a:r>
            <a:r>
              <a:rPr lang="zh-HK" altLang="en-US" sz="1900" b="1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人一</a:t>
            </a:r>
            <a:r>
              <a:rPr lang="zh-HK" altLang="en-US" sz="1900" b="1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組</a:t>
            </a:r>
            <a:endParaRPr lang="en-US" altLang="zh-HK" sz="1900" b="1" dirty="0" smtClean="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indent="-393700">
              <a:buClr>
                <a:srgbClr val="666666"/>
              </a:buClr>
              <a:buSzPts val="2600"/>
              <a:buFont typeface="Raleway"/>
              <a:buChar char="❖"/>
            </a:pPr>
            <a:r>
              <a:rPr lang="zh-TW" altLang="en-US" sz="1900" b="1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與</a:t>
            </a:r>
            <a:r>
              <a:rPr lang="zh-TW" altLang="en-US" sz="1900" b="1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組員協作一同完成工作紙</a:t>
            </a:r>
          </a:p>
          <a:p>
            <a:pPr lvl="0" indent="-393700">
              <a:buClr>
                <a:srgbClr val="666666"/>
              </a:buClr>
              <a:buSzPts val="2600"/>
              <a:buFont typeface="Raleway"/>
              <a:buChar char="❖"/>
            </a:pPr>
            <a:r>
              <a:rPr lang="en" sz="1900" b="1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判斷</a:t>
            </a:r>
            <a:r>
              <a:rPr lang="zh-HK" altLang="en-US" sz="1900" b="1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商業</a:t>
            </a:r>
            <a:r>
              <a:rPr lang="en" sz="1900" b="1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交易</a:t>
            </a:r>
            <a:r>
              <a:rPr lang="zh-TW" altLang="en-US" sz="1900" b="1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事項</a:t>
            </a:r>
            <a:r>
              <a:rPr lang="en" sz="1900" b="1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如何影響會計等</a:t>
            </a:r>
            <a:r>
              <a:rPr lang="zh-TW" altLang="en-US" sz="1900" b="1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式</a:t>
            </a:r>
            <a:endParaRPr sz="1900" b="1" dirty="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Raleway"/>
              <a:buChar char="❖"/>
            </a:pPr>
            <a:r>
              <a:rPr lang="zh-TW" altLang="en-US" sz="1900" b="1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你們</a:t>
            </a:r>
            <a:r>
              <a:rPr lang="en" sz="1900" b="1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有</a:t>
            </a:r>
            <a:r>
              <a:rPr lang="en" sz="1900" b="1" dirty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8</a:t>
            </a:r>
            <a:r>
              <a:rPr lang="en" sz="1900" b="1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分鐘時間完成課堂練習</a:t>
            </a:r>
            <a:endParaRPr sz="1900" b="1" dirty="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73" name="Google Shape;273;p30"/>
          <p:cNvPicPr preferRelativeResize="0"/>
          <p:nvPr/>
        </p:nvPicPr>
        <p:blipFill rotWithShape="1">
          <a:blip r:embed="rId3">
            <a:alphaModFix/>
          </a:blip>
          <a:srcRect l="6533" t="18981" r="7155" b="20875"/>
          <a:stretch/>
        </p:blipFill>
        <p:spPr>
          <a:xfrm>
            <a:off x="5866749" y="1738805"/>
            <a:ext cx="2944101" cy="27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209907" y="4668186"/>
            <a:ext cx="86072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buNone/>
            </a:pPr>
            <a:r>
              <a:rPr lang="zh-TW" altLang="en-US" b="1" dirty="0" smtClean="0">
                <a:solidFill>
                  <a:srgbClr val="858585"/>
                </a:solidFill>
                <a:highlight>
                  <a:srgbClr val="D9D2E9"/>
                </a:highlight>
                <a:latin typeface="Raleway"/>
                <a:ea typeface="Raleway"/>
                <a:cs typeface="Raleway"/>
                <a:sym typeface="Raleway"/>
              </a:rPr>
              <a:t>企業擁有的</a:t>
            </a:r>
            <a:r>
              <a:rPr lang="zh-TW" altLang="en-US" b="1" dirty="0">
                <a:solidFill>
                  <a:srgbClr val="858585"/>
                </a:solidFill>
                <a:highlight>
                  <a:srgbClr val="D9D2E9"/>
                </a:highlight>
                <a:latin typeface="Raleway"/>
                <a:ea typeface="Raleway"/>
                <a:cs typeface="Raleway"/>
                <a:sym typeface="Raleway"/>
              </a:rPr>
              <a:t>資源（資產）</a:t>
            </a:r>
            <a:r>
              <a:rPr lang="zh-TW" altLang="en-US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altLang="zh-TW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= </a:t>
            </a:r>
            <a:r>
              <a:rPr lang="zh-TW" altLang="en-US" b="1" dirty="0" smtClean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東</a:t>
            </a:r>
            <a:r>
              <a:rPr lang="zh-TW" altLang="en-US" b="1" dirty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主提供予企業的</a:t>
            </a:r>
            <a:r>
              <a:rPr lang="zh-TW" altLang="en-US" b="1" dirty="0" smtClean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資源（</a:t>
            </a:r>
            <a:r>
              <a:rPr lang="zh-TW" altLang="en-US" b="1" dirty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資本）</a:t>
            </a:r>
            <a:r>
              <a:rPr lang="zh-TW" altLang="en-US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altLang="zh-TW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+ </a:t>
            </a:r>
            <a:r>
              <a:rPr lang="zh-TW" altLang="en-US" b="1" dirty="0">
                <a:solidFill>
                  <a:srgbClr val="858585"/>
                </a:solidFill>
                <a:highlight>
                  <a:srgbClr val="CFE2F3"/>
                </a:highlight>
                <a:latin typeface="Raleway"/>
                <a:ea typeface="Raleway"/>
                <a:cs typeface="Raleway"/>
                <a:sym typeface="Raleway"/>
              </a:rPr>
              <a:t>向東主以外人士借貸的資源（負債）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Google Shape;279;p31"/>
          <p:cNvGraphicFramePr/>
          <p:nvPr>
            <p:extLst>
              <p:ext uri="{D42A27DB-BD31-4B8C-83A1-F6EECF244321}">
                <p14:modId xmlns:p14="http://schemas.microsoft.com/office/powerpoint/2010/main" val="4160306938"/>
              </p:ext>
            </p:extLst>
          </p:nvPr>
        </p:nvGraphicFramePr>
        <p:xfrm>
          <a:off x="241700" y="209915"/>
          <a:ext cx="8660600" cy="4718010"/>
        </p:xfrm>
        <a:graphic>
          <a:graphicData uri="http://schemas.openxmlformats.org/drawingml/2006/table">
            <a:tbl>
              <a:tblPr>
                <a:noFill/>
                <a:tableStyleId>{7F25B2E2-A93A-45AD-BF6F-07BA40BC5311}</a:tableStyleId>
              </a:tblPr>
              <a:tblGrid>
                <a:gridCol w="307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0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4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dirty="0" smtClean="0">
                          <a:latin typeface="+mn-lt"/>
                        </a:rPr>
                        <a:t>交易事項</a:t>
                      </a:r>
                      <a:endParaRPr sz="1400" dirty="0">
                        <a:latin typeface="+mn-lt"/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dirty="0" smtClean="0">
                          <a:latin typeface="+mn-lt"/>
                        </a:rPr>
                        <a:t>交易事項影響會計等式的哪些項目（帳戶）？</a:t>
                      </a:r>
                      <a:endParaRPr sz="1400" dirty="0">
                        <a:latin typeface="+mn-lt"/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400" dirty="0" smtClean="0">
                          <a:latin typeface="+mn-lt"/>
                        </a:rPr>
                        <a:t>顯示</a:t>
                      </a:r>
                      <a:r>
                        <a:rPr lang="en" sz="1400" dirty="0" smtClean="0">
                          <a:latin typeface="+mn-lt"/>
                        </a:rPr>
                        <a:t>影響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 smtClean="0">
                          <a:latin typeface="+mn-lt"/>
                        </a:rPr>
                        <a:t>（</a:t>
                      </a:r>
                      <a:r>
                        <a:rPr lang="en" sz="1400" dirty="0">
                          <a:latin typeface="+mn-lt"/>
                        </a:rPr>
                        <a:t>增加/</a:t>
                      </a:r>
                      <a:r>
                        <a:rPr lang="en" sz="1400" dirty="0" smtClean="0">
                          <a:latin typeface="+mn-lt"/>
                        </a:rPr>
                        <a:t>減</a:t>
                      </a:r>
                      <a:r>
                        <a:rPr lang="zh-TW" altLang="en-US" sz="1400" dirty="0" smtClean="0">
                          <a:latin typeface="+mn-lt"/>
                        </a:rPr>
                        <a:t>少</a:t>
                      </a:r>
                      <a:r>
                        <a:rPr lang="en" sz="1400" dirty="0" smtClean="0">
                          <a:latin typeface="+mn-lt"/>
                        </a:rPr>
                        <a:t>）</a:t>
                      </a:r>
                      <a:endParaRPr sz="1400" dirty="0">
                        <a:latin typeface="+mn-lt"/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 smtClean="0">
                          <a:latin typeface="+mn-lt"/>
                          <a:ea typeface="Gungsuh"/>
                          <a:cs typeface="Gungsuh"/>
                          <a:sym typeface="Gungsuh"/>
                        </a:rPr>
                        <a:t>會計</a:t>
                      </a:r>
                      <a:r>
                        <a:rPr lang="zh-HK" altLang="en-US" sz="1400" dirty="0" smtClean="0">
                          <a:latin typeface="+mn-lt"/>
                          <a:ea typeface="Gungsuh"/>
                          <a:cs typeface="Gungsuh"/>
                          <a:sym typeface="Gungsuh"/>
                        </a:rPr>
                        <a:t>等式</a:t>
                      </a:r>
                      <a:r>
                        <a:rPr lang="zh-TW" altLang="en-US" sz="1400" dirty="0" smtClean="0">
                          <a:latin typeface="+mn-lt"/>
                          <a:ea typeface="Gungsuh"/>
                          <a:cs typeface="Gungsuh"/>
                          <a:sym typeface="Gungsuh"/>
                        </a:rPr>
                        <a:t>保持平衡嗎</a:t>
                      </a:r>
                      <a:r>
                        <a:rPr lang="en" sz="1400" dirty="0" smtClean="0">
                          <a:latin typeface="+mn-lt"/>
                          <a:ea typeface="PMingLiu"/>
                          <a:cs typeface="PMingLiu"/>
                          <a:sym typeface="PMingLiu"/>
                        </a:rPr>
                        <a:t>?</a:t>
                      </a:r>
                      <a:r>
                        <a:rPr lang="en" sz="1400" dirty="0" smtClean="0">
                          <a:latin typeface="+mn-lt"/>
                          <a:ea typeface="Gungsuh"/>
                          <a:cs typeface="Gungsuh"/>
                          <a:sym typeface="Gungsuh"/>
                        </a:rPr>
                        <a:t> </a:t>
                      </a:r>
                      <a:endParaRPr sz="1400" dirty="0">
                        <a:latin typeface="+mn-lt"/>
                        <a:ea typeface="Gungsuh"/>
                        <a:cs typeface="Gungsuh"/>
                        <a:sym typeface="Gungsuh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775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a</a:t>
                      </a:r>
                      <a:r>
                        <a:rPr lang="en" dirty="0" smtClean="0"/>
                        <a:t>)</a:t>
                      </a:r>
                      <a:r>
                        <a:rPr lang="zh-TW" altLang="en-US" dirty="0" smtClean="0"/>
                        <a:t>東主向企業注入現金</a:t>
                      </a:r>
                      <a:r>
                        <a:rPr lang="en" altLang="zh-HK" dirty="0" smtClean="0"/>
                        <a:t>$50,000</a:t>
                      </a:r>
                      <a:r>
                        <a:rPr lang="zh-TW" altLang="en-US" dirty="0" smtClean="0"/>
                        <a:t>。</a:t>
                      </a:r>
                      <a:endParaRPr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>
                        <a:solidFill>
                          <a:srgbClr val="FF0000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500"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025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b) </a:t>
                      </a:r>
                      <a:r>
                        <a:rPr lang="zh-TW" altLang="en-US" dirty="0" smtClean="0"/>
                        <a:t>商號</a:t>
                      </a:r>
                      <a:r>
                        <a:rPr lang="en" dirty="0" smtClean="0"/>
                        <a:t>向甲乙丙公司賒購貨車$6,000 </a:t>
                      </a:r>
                      <a:r>
                        <a:rPr lang="en" altLang="zh-HK" dirty="0" smtClean="0"/>
                        <a:t>作營運</a:t>
                      </a:r>
                      <a:r>
                        <a:rPr lang="zh-HK" altLang="en-US" dirty="0" smtClean="0"/>
                        <a:t>之用</a:t>
                      </a:r>
                      <a:r>
                        <a:rPr lang="zh-TW" altLang="en-US" dirty="0" smtClean="0"/>
                        <a:t>。</a:t>
                      </a:r>
                      <a:endParaRPr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025"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775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c</a:t>
                      </a:r>
                      <a:r>
                        <a:rPr lang="en" dirty="0" smtClean="0"/>
                        <a:t>) </a:t>
                      </a:r>
                      <a:r>
                        <a:rPr lang="zh-HK" altLang="en-US" dirty="0" smtClean="0"/>
                        <a:t>商號</a:t>
                      </a:r>
                      <a:r>
                        <a:rPr lang="en" dirty="0" smtClean="0"/>
                        <a:t>以現金$900,000購買工廠</a:t>
                      </a:r>
                      <a:r>
                        <a:rPr lang="zh-TW" altLang="en-US" dirty="0" smtClean="0"/>
                        <a:t>作生產</a:t>
                      </a:r>
                      <a:r>
                        <a:rPr lang="zh-HK" altLang="en-US" dirty="0" smtClean="0"/>
                        <a:t>用</a:t>
                      </a:r>
                      <a:r>
                        <a:rPr lang="zh-TW" altLang="en-US" dirty="0" smtClean="0"/>
                        <a:t>途。</a:t>
                      </a:r>
                      <a:endParaRPr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775"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775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d</a:t>
                      </a:r>
                      <a:r>
                        <a:rPr lang="en" dirty="0" smtClean="0"/>
                        <a:t>) </a:t>
                      </a:r>
                      <a:r>
                        <a:rPr lang="zh-TW" altLang="en-US" dirty="0" smtClean="0"/>
                        <a:t>商號</a:t>
                      </a:r>
                      <a:r>
                        <a:rPr lang="en" dirty="0" smtClean="0"/>
                        <a:t>向銀行借貸$30,000</a:t>
                      </a:r>
                      <a:r>
                        <a:rPr lang="zh-TW" altLang="en-US" dirty="0" smtClean="0"/>
                        <a:t>。</a:t>
                      </a:r>
                      <a:endParaRPr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FF0000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775"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775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e</a:t>
                      </a:r>
                      <a:r>
                        <a:rPr lang="en" dirty="0" smtClean="0"/>
                        <a:t>) </a:t>
                      </a:r>
                      <a:r>
                        <a:rPr lang="zh-TW" altLang="en-US" dirty="0" smtClean="0"/>
                        <a:t>商號以支票</a:t>
                      </a:r>
                      <a:r>
                        <a:rPr lang="en" dirty="0" smtClean="0"/>
                        <a:t>向銀行</a:t>
                      </a:r>
                      <a:r>
                        <a:rPr lang="zh-HK" altLang="en-US" dirty="0" smtClean="0"/>
                        <a:t>償還貸款</a:t>
                      </a:r>
                      <a:r>
                        <a:rPr lang="en-US" altLang="zh-TW" dirty="0" smtClean="0"/>
                        <a:t>$</a:t>
                      </a:r>
                      <a:r>
                        <a:rPr lang="en" dirty="0" smtClean="0"/>
                        <a:t>25,000</a:t>
                      </a:r>
                      <a:r>
                        <a:rPr lang="zh-TW" altLang="en-US" dirty="0" smtClean="0"/>
                        <a:t>。</a:t>
                      </a:r>
                      <a:endParaRPr dirty="0"/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FF0000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775"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775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/>
                        <a:t>f</a:t>
                      </a:r>
                      <a:r>
                        <a:rPr lang="en" sz="1400" dirty="0" smtClean="0"/>
                        <a:t>) </a:t>
                      </a:r>
                      <a:r>
                        <a:rPr lang="zh-TW" altLang="en-US" dirty="0" smtClean="0"/>
                        <a:t>商號</a:t>
                      </a:r>
                      <a:r>
                        <a:rPr lang="zh-TW" altLang="en-US" sz="1400" dirty="0" smtClean="0">
                          <a:latin typeface="+mn-lt"/>
                          <a:ea typeface="PMingLiu"/>
                          <a:cs typeface="PMingLiu"/>
                          <a:sym typeface="PMingLiu"/>
                        </a:rPr>
                        <a:t>以成本價</a:t>
                      </a:r>
                      <a:r>
                        <a:rPr lang="en" sz="1400" dirty="0" smtClean="0">
                          <a:latin typeface="+mn-lt"/>
                          <a:ea typeface="PMingLiu"/>
                          <a:cs typeface="PMingLiu"/>
                          <a:sym typeface="PMingLiu"/>
                        </a:rPr>
                        <a:t>$3,500賒</a:t>
                      </a:r>
                      <a:r>
                        <a:rPr lang="zh-TW" altLang="en-US" sz="1400" dirty="0" smtClean="0">
                          <a:latin typeface="+mn-lt"/>
                          <a:ea typeface="PMingLiu"/>
                          <a:cs typeface="PMingLiu"/>
                          <a:sym typeface="PMingLiu"/>
                        </a:rPr>
                        <a:t>銷舊辦公室家具</a:t>
                      </a:r>
                      <a:r>
                        <a:rPr lang="zh-TW" altLang="en-US" sz="1400" dirty="0" smtClean="0">
                          <a:latin typeface="+mn-lt"/>
                        </a:rPr>
                        <a:t>。</a:t>
                      </a:r>
                      <a:endParaRPr sz="1400" dirty="0">
                        <a:latin typeface="+mn-lt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FF0000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775"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FF0000"/>
                        </a:solidFill>
                      </a:endParaRPr>
                    </a:p>
                  </a:txBody>
                  <a:tcPr marL="63500" marR="63500" marT="63500" marB="6350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H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677125" y="5846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latin typeface="Raleway"/>
                <a:ea typeface="Raleway"/>
                <a:cs typeface="Raleway"/>
                <a:sym typeface="Raleway"/>
              </a:rPr>
              <a:t>教學流程</a:t>
            </a:r>
            <a:endParaRPr sz="33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5" name="Google Shape;135;p14"/>
          <p:cNvSpPr/>
          <p:nvPr/>
        </p:nvSpPr>
        <p:spPr>
          <a:xfrm rot="984884" flipH="1">
            <a:off x="6450965" y="3029980"/>
            <a:ext cx="1116820" cy="57901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4"/>
          <p:cNvSpPr/>
          <p:nvPr/>
        </p:nvSpPr>
        <p:spPr>
          <a:xfrm rot="-984884">
            <a:off x="5428444" y="3029980"/>
            <a:ext cx="1116820" cy="57901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4"/>
          <p:cNvSpPr/>
          <p:nvPr/>
        </p:nvSpPr>
        <p:spPr>
          <a:xfrm rot="984884" flipH="1">
            <a:off x="4393672" y="3029980"/>
            <a:ext cx="1116820" cy="57901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4"/>
          <p:cNvSpPr/>
          <p:nvPr/>
        </p:nvSpPr>
        <p:spPr>
          <a:xfrm rot="-984884">
            <a:off x="3371150" y="3029980"/>
            <a:ext cx="1116820" cy="57901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4"/>
          <p:cNvSpPr/>
          <p:nvPr/>
        </p:nvSpPr>
        <p:spPr>
          <a:xfrm rot="984884" flipH="1">
            <a:off x="2340495" y="3029980"/>
            <a:ext cx="1116820" cy="57901"/>
          </a:xfrm>
          <a:prstGeom prst="roundRect">
            <a:avLst>
              <a:gd name="adj" fmla="val 50000"/>
            </a:avLst>
          </a:prstGeom>
          <a:solidFill>
            <a:srgbClr val="1B78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14"/>
          <p:cNvGrpSpPr/>
          <p:nvPr/>
        </p:nvGrpSpPr>
        <p:grpSpPr>
          <a:xfrm>
            <a:off x="2565228" y="3090788"/>
            <a:ext cx="1712700" cy="1230715"/>
            <a:chOff x="2683803" y="2543425"/>
            <a:chExt cx="1712700" cy="1230715"/>
          </a:xfrm>
        </p:grpSpPr>
        <p:sp>
          <p:nvSpPr>
            <p:cNvPr id="141" name="Google Shape;141;p14"/>
            <p:cNvSpPr/>
            <p:nvPr/>
          </p:nvSpPr>
          <p:spPr>
            <a:xfrm rot="-1789476">
              <a:off x="3457142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1B786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2683803" y="3070640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4"/>
            <p:cNvSpPr txBox="1"/>
            <p:nvPr/>
          </p:nvSpPr>
          <p:spPr>
            <a:xfrm>
              <a:off x="2728053" y="310784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教學部分1 </a:t>
              </a:r>
              <a:r>
                <a:rPr lang="en" sz="10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- </a:t>
              </a:r>
              <a:r>
                <a:rPr lang="en" sz="10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會計等式</a:t>
              </a:r>
              <a:r>
                <a:rPr lang="en" sz="10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r>
                <a:rPr lang="en" sz="10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個組成部分</a:t>
              </a:r>
              <a:endParaRPr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9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3495153" y="3005991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14"/>
          <p:cNvGrpSpPr/>
          <p:nvPr/>
        </p:nvGrpSpPr>
        <p:grpSpPr>
          <a:xfrm>
            <a:off x="4615628" y="3090788"/>
            <a:ext cx="1826332" cy="1230715"/>
            <a:chOff x="4734203" y="2543425"/>
            <a:chExt cx="1712700" cy="1230715"/>
          </a:xfrm>
        </p:grpSpPr>
        <p:sp>
          <p:nvSpPr>
            <p:cNvPr id="146" name="Google Shape;146;p14"/>
            <p:cNvSpPr/>
            <p:nvPr/>
          </p:nvSpPr>
          <p:spPr>
            <a:xfrm rot="-1789476">
              <a:off x="5510320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8585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4734203" y="3070640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 txBox="1"/>
            <p:nvPr/>
          </p:nvSpPr>
          <p:spPr>
            <a:xfrm>
              <a:off x="4778453" y="310784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 dirty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課堂活動 - </a:t>
              </a:r>
              <a:r>
                <a:rPr lang="en" sz="1200" dirty="0" smtClean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商業交易</a:t>
              </a:r>
              <a:r>
                <a:rPr lang="zh-TW" altLang="en-US" sz="1200" dirty="0" smtClean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事項</a:t>
              </a:r>
              <a:r>
                <a:rPr lang="en" sz="1200" dirty="0" smtClean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如何影響會計等式</a:t>
              </a:r>
              <a:endParaRPr sz="1200" dirty="0">
                <a:solidFill>
                  <a:srgbClr val="5E5E5E"/>
                </a:solidFill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5545553" y="3005991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14"/>
          <p:cNvSpPr/>
          <p:nvPr/>
        </p:nvSpPr>
        <p:spPr>
          <a:xfrm rot="-984884">
            <a:off x="1317973" y="3029980"/>
            <a:ext cx="1116820" cy="57901"/>
          </a:xfrm>
          <a:prstGeom prst="roundRect">
            <a:avLst>
              <a:gd name="adj" fmla="val 50000"/>
            </a:avLst>
          </a:prstGeom>
          <a:solidFill>
            <a:srgbClr val="1B78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14"/>
          <p:cNvGrpSpPr/>
          <p:nvPr/>
        </p:nvGrpSpPr>
        <p:grpSpPr>
          <a:xfrm>
            <a:off x="1523278" y="1768932"/>
            <a:ext cx="1756947" cy="1246754"/>
            <a:chOff x="1641853" y="1221570"/>
            <a:chExt cx="1756947" cy="1246754"/>
          </a:xfrm>
        </p:grpSpPr>
        <p:sp>
          <p:nvSpPr>
            <p:cNvPr id="152" name="Google Shape;152;p14"/>
            <p:cNvSpPr/>
            <p:nvPr/>
          </p:nvSpPr>
          <p:spPr>
            <a:xfrm>
              <a:off x="1641853" y="1221570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 rot="10800000">
              <a:off x="2453178" y="1920663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4"/>
            <p:cNvSpPr txBox="1"/>
            <p:nvPr/>
          </p:nvSpPr>
          <p:spPr>
            <a:xfrm>
              <a:off x="1686100" y="1258763"/>
              <a:ext cx="1712700" cy="6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介紹新課題 - 會計等式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 rot="-1789476">
              <a:off x="2415143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1B786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14"/>
          <p:cNvGrpSpPr/>
          <p:nvPr/>
        </p:nvGrpSpPr>
        <p:grpSpPr>
          <a:xfrm>
            <a:off x="5630635" y="1768932"/>
            <a:ext cx="1712700" cy="1246754"/>
            <a:chOff x="5770307" y="1221570"/>
            <a:chExt cx="1712700" cy="1246754"/>
          </a:xfrm>
        </p:grpSpPr>
        <p:sp>
          <p:nvSpPr>
            <p:cNvPr id="157" name="Google Shape;157;p14"/>
            <p:cNvSpPr/>
            <p:nvPr/>
          </p:nvSpPr>
          <p:spPr>
            <a:xfrm rot="-1789476">
              <a:off x="6546711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8585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5770307" y="1221570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4"/>
            <p:cNvSpPr/>
            <p:nvPr/>
          </p:nvSpPr>
          <p:spPr>
            <a:xfrm rot="10800000">
              <a:off x="6581632" y="1920663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4"/>
            <p:cNvSpPr txBox="1"/>
            <p:nvPr/>
          </p:nvSpPr>
          <p:spPr>
            <a:xfrm>
              <a:off x="5814557" y="125877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總結</a:t>
              </a:r>
              <a:endParaRPr>
                <a:solidFill>
                  <a:srgbClr val="5E5E5E"/>
                </a:solidFill>
              </a:endParaRPr>
            </a:p>
          </p:txBody>
        </p:sp>
      </p:grpSp>
      <p:grpSp>
        <p:nvGrpSpPr>
          <p:cNvPr id="161" name="Google Shape;161;p14"/>
          <p:cNvGrpSpPr/>
          <p:nvPr/>
        </p:nvGrpSpPr>
        <p:grpSpPr>
          <a:xfrm>
            <a:off x="3573628" y="1768932"/>
            <a:ext cx="1712700" cy="1246754"/>
            <a:chOff x="3692203" y="1221570"/>
            <a:chExt cx="1712700" cy="1246754"/>
          </a:xfrm>
        </p:grpSpPr>
        <p:sp>
          <p:nvSpPr>
            <p:cNvPr id="162" name="Google Shape;162;p14"/>
            <p:cNvSpPr/>
            <p:nvPr/>
          </p:nvSpPr>
          <p:spPr>
            <a:xfrm rot="-1789476">
              <a:off x="4468320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8585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3692203" y="1221570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 rot="10800000">
              <a:off x="4503528" y="1920663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 txBox="1"/>
            <p:nvPr/>
          </p:nvSpPr>
          <p:spPr>
            <a:xfrm>
              <a:off x="3736453" y="125877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000" dirty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教學部分 2 - </a:t>
              </a:r>
              <a:r>
                <a:rPr lang="en" sz="1000" dirty="0" smtClean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商業交易</a:t>
              </a:r>
              <a:r>
                <a:rPr lang="zh-TW" altLang="en-US" sz="1000" dirty="0" smtClean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事項</a:t>
              </a:r>
              <a:r>
                <a:rPr lang="en" sz="1000" dirty="0" smtClean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如何影響會計等式</a:t>
              </a:r>
              <a:endParaRPr sz="1000" dirty="0">
                <a:solidFill>
                  <a:srgbClr val="5E5E5E"/>
                </a:solidFill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2"/>
          <p:cNvSpPr txBox="1">
            <a:spLocks noGrp="1"/>
          </p:cNvSpPr>
          <p:nvPr>
            <p:ph type="title"/>
          </p:nvPr>
        </p:nvSpPr>
        <p:spPr>
          <a:xfrm>
            <a:off x="819150" y="506528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latin typeface="Raleway"/>
                <a:ea typeface="Raleway"/>
                <a:cs typeface="Raleway"/>
                <a:sym typeface="Raleway"/>
              </a:rPr>
              <a:t>總結</a:t>
            </a:r>
            <a:endParaRPr sz="35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5" name="Google Shape;285;p32"/>
          <p:cNvSpPr txBox="1">
            <a:spLocks noGrp="1"/>
          </p:cNvSpPr>
          <p:nvPr>
            <p:ph type="body" idx="1"/>
          </p:nvPr>
        </p:nvSpPr>
        <p:spPr>
          <a:xfrm>
            <a:off x="578518" y="1268792"/>
            <a:ext cx="5470200" cy="3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700"/>
              <a:buFont typeface="Raleway"/>
              <a:buChar char="❖"/>
            </a:pPr>
            <a:r>
              <a:rPr lang="en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會計等式</a:t>
            </a:r>
            <a:r>
              <a:rPr lang="en" sz="17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：</a:t>
            </a:r>
            <a:r>
              <a:rPr lang="en" sz="17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資產 = 資本 + 負債　</a:t>
            </a:r>
            <a:r>
              <a:rPr lang="en" sz="17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　</a:t>
            </a:r>
            <a:endParaRPr sz="17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indent="-336550">
              <a:buClr>
                <a:srgbClr val="858585"/>
              </a:buClr>
              <a:buSzPts val="1700"/>
              <a:buFont typeface="Raleway"/>
              <a:buChar char="❖"/>
            </a:pPr>
            <a:r>
              <a:rPr lang="en" sz="17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定義</a:t>
            </a:r>
            <a:r>
              <a:rPr lang="en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：</a:t>
            </a:r>
            <a:r>
              <a:rPr lang="zh-TW" altLang="en-US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資產</a:t>
            </a:r>
            <a:r>
              <a:rPr lang="zh-TW" altLang="en-US" sz="17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是企業擁有的資源；資本是東主提供予企業的資源；負債是向東主以外人士所借貸的</a:t>
            </a:r>
            <a:r>
              <a:rPr lang="zh-TW" altLang="en-US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資源</a:t>
            </a:r>
            <a:endParaRPr sz="17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indent="-336550">
              <a:buClr>
                <a:srgbClr val="858585"/>
              </a:buClr>
              <a:buSzPts val="1700"/>
              <a:buFont typeface="Raleway"/>
              <a:buChar char="❖"/>
            </a:pPr>
            <a:r>
              <a:rPr lang="zh-TW" altLang="en-US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商業</a:t>
            </a:r>
            <a:r>
              <a:rPr lang="zh-TW" altLang="en-US" sz="17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交易事項可能會改變會計等式的總額，但會計等式總是保持</a:t>
            </a:r>
            <a:r>
              <a:rPr lang="zh-TW" altLang="en-US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平衡。</a:t>
            </a:r>
            <a:endParaRPr sz="3300" b="1" dirty="0">
              <a:solidFill>
                <a:srgbClr val="858585"/>
              </a:solidFill>
              <a:highlight>
                <a:srgbClr val="D9EAD3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86" name="Google Shape;28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8725" y="506524"/>
            <a:ext cx="2698000" cy="182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0450" y="2571750"/>
            <a:ext cx="2861850" cy="19111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209907" y="4668186"/>
            <a:ext cx="86072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buNone/>
            </a:pPr>
            <a:r>
              <a:rPr lang="zh-TW" altLang="en-US" b="1" dirty="0" smtClean="0">
                <a:solidFill>
                  <a:srgbClr val="858585"/>
                </a:solidFill>
                <a:highlight>
                  <a:srgbClr val="D9D2E9"/>
                </a:highlight>
                <a:latin typeface="Raleway"/>
                <a:ea typeface="Raleway"/>
                <a:cs typeface="Raleway"/>
                <a:sym typeface="Raleway"/>
              </a:rPr>
              <a:t>企業擁有的</a:t>
            </a:r>
            <a:r>
              <a:rPr lang="zh-TW" altLang="en-US" b="1" dirty="0">
                <a:solidFill>
                  <a:srgbClr val="858585"/>
                </a:solidFill>
                <a:highlight>
                  <a:srgbClr val="D9D2E9"/>
                </a:highlight>
                <a:latin typeface="Raleway"/>
                <a:ea typeface="Raleway"/>
                <a:cs typeface="Raleway"/>
                <a:sym typeface="Raleway"/>
              </a:rPr>
              <a:t>資源（資產）</a:t>
            </a:r>
            <a:r>
              <a:rPr lang="zh-TW" altLang="en-US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altLang="zh-TW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= </a:t>
            </a:r>
            <a:r>
              <a:rPr lang="zh-TW" altLang="en-US" b="1" dirty="0" smtClean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東</a:t>
            </a:r>
            <a:r>
              <a:rPr lang="zh-TW" altLang="en-US" b="1" dirty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主提供予企業的</a:t>
            </a:r>
            <a:r>
              <a:rPr lang="zh-TW" altLang="en-US" b="1" dirty="0" smtClean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資源（</a:t>
            </a:r>
            <a:r>
              <a:rPr lang="zh-TW" altLang="en-US" b="1" dirty="0">
                <a:solidFill>
                  <a:srgbClr val="858585"/>
                </a:solidFill>
                <a:highlight>
                  <a:srgbClr val="F4CCCC"/>
                </a:highlight>
                <a:latin typeface="Raleway"/>
                <a:ea typeface="Raleway"/>
                <a:cs typeface="Raleway"/>
                <a:sym typeface="Raleway"/>
              </a:rPr>
              <a:t>資本）</a:t>
            </a:r>
            <a:r>
              <a:rPr lang="zh-TW" altLang="en-US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altLang="zh-TW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+ </a:t>
            </a:r>
            <a:r>
              <a:rPr lang="zh-TW" altLang="en-US" b="1" dirty="0">
                <a:solidFill>
                  <a:srgbClr val="858585"/>
                </a:solidFill>
                <a:highlight>
                  <a:srgbClr val="CFE2F3"/>
                </a:highlight>
                <a:latin typeface="Raleway"/>
                <a:ea typeface="Raleway"/>
                <a:cs typeface="Raleway"/>
                <a:sym typeface="Raleway"/>
              </a:rPr>
              <a:t>向東主以外人士借貸的資源（負債）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3"/>
          <p:cNvSpPr txBox="1"/>
          <p:nvPr/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rgbClr val="AF7B51"/>
                </a:solidFill>
                <a:latin typeface="Raleway"/>
                <a:ea typeface="Raleway"/>
                <a:cs typeface="Raleway"/>
                <a:sym typeface="Raleway"/>
              </a:rPr>
              <a:t>功課</a:t>
            </a:r>
            <a:r>
              <a:rPr lang="en" sz="3800">
                <a:solidFill>
                  <a:srgbClr val="AF7B51"/>
                </a:solidFill>
                <a:latin typeface="Alfa Slab One"/>
                <a:ea typeface="Alfa Slab One"/>
                <a:cs typeface="Alfa Slab One"/>
                <a:sym typeface="Alfa Slab One"/>
              </a:rPr>
              <a:t> </a:t>
            </a:r>
            <a:endParaRPr sz="3800">
              <a:solidFill>
                <a:srgbClr val="AF7B5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293" name="Google Shape;293;p33"/>
          <p:cNvSpPr txBox="1"/>
          <p:nvPr/>
        </p:nvSpPr>
        <p:spPr>
          <a:xfrm>
            <a:off x="596549" y="1967300"/>
            <a:ext cx="6124681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>
              <a:lnSpc>
                <a:spcPct val="115000"/>
              </a:lnSpc>
              <a:buClr>
                <a:srgbClr val="5E5E5E"/>
              </a:buClr>
              <a:buSzPts val="2500"/>
              <a:buFont typeface="Raleway"/>
              <a:buChar char="❖"/>
            </a:pPr>
            <a:r>
              <a:rPr lang="zh-TW" altLang="en-US" sz="2500" b="1" dirty="0" smtClean="0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rPr>
              <a:t>基礎會計：會計等式 </a:t>
            </a:r>
            <a:r>
              <a:rPr lang="en-US" altLang="zh-TW" sz="2500" b="1" dirty="0" smtClean="0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rPr>
              <a:t>–</a:t>
            </a:r>
            <a:r>
              <a:rPr lang="zh-TW" altLang="en-US" sz="2500" b="1" dirty="0" smtClean="0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zh-TW" altLang="en-US" sz="2500" b="1" dirty="0">
                <a:solidFill>
                  <a:srgbClr val="5E5E5E"/>
                </a:solidFill>
                <a:latin typeface="Raleway"/>
                <a:ea typeface="Raleway"/>
                <a:cs typeface="Raleway"/>
                <a:sym typeface="Raleway"/>
              </a:rPr>
              <a:t>功課工作紙一</a:t>
            </a:r>
            <a:endParaRPr sz="2500" b="1" dirty="0">
              <a:solidFill>
                <a:srgbClr val="5E5E5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94" name="Google Shape;2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2965" y="2414954"/>
            <a:ext cx="2180812" cy="2247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"/>
          <p:cNvSpPr txBox="1">
            <a:spLocks noGrp="1"/>
          </p:cNvSpPr>
          <p:nvPr>
            <p:ph type="title"/>
          </p:nvPr>
        </p:nvSpPr>
        <p:spPr>
          <a:xfrm>
            <a:off x="819150" y="6671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dirty="0">
                <a:latin typeface="Raleway"/>
                <a:ea typeface="Raleway"/>
                <a:cs typeface="Raleway"/>
                <a:sym typeface="Raleway"/>
              </a:rPr>
              <a:t>介紹新課題</a:t>
            </a:r>
            <a:endParaRPr sz="34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1" name="Google Shape;171;p15"/>
          <p:cNvSpPr txBox="1">
            <a:spLocks noGrp="1"/>
          </p:cNvSpPr>
          <p:nvPr>
            <p:ph type="body" idx="1"/>
          </p:nvPr>
        </p:nvSpPr>
        <p:spPr>
          <a:xfrm>
            <a:off x="351550" y="1528175"/>
            <a:ext cx="6580200" cy="32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55600">
              <a:buClr>
                <a:srgbClr val="858585"/>
              </a:buClr>
              <a:buSzPts val="2000"/>
              <a:buFont typeface="Raleway"/>
              <a:buChar char="❖"/>
            </a:pPr>
            <a:r>
              <a:rPr lang="zh-TW" altLang="en-US" sz="20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你</a:t>
            </a:r>
            <a:r>
              <a:rPr lang="zh-TW" altLang="en-US" sz="20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想創業嗎？ 以學校的小賣部為例，在開辦最初，我們需要的主要資源是甚麼</a:t>
            </a:r>
            <a:r>
              <a:rPr lang="zh-TW" altLang="en-US" sz="20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？</a:t>
            </a:r>
            <a:endParaRPr sz="20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indent="-355600">
              <a:buClr>
                <a:srgbClr val="858585"/>
              </a:buClr>
              <a:buSzPts val="2000"/>
              <a:buFont typeface="Raleway"/>
              <a:buChar char="❖"/>
            </a:pPr>
            <a:r>
              <a:rPr lang="zh-TW" altLang="en-US" sz="20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你能列舉小賣部「擁有」的物品 </a:t>
            </a:r>
            <a:r>
              <a:rPr lang="en-US" altLang="zh-TW" sz="20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(</a:t>
            </a:r>
            <a:r>
              <a:rPr lang="zh-TW" altLang="en-US" sz="20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或稱資產</a:t>
            </a:r>
            <a:r>
              <a:rPr lang="en-US" altLang="zh-TW" sz="20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)</a:t>
            </a:r>
            <a:r>
              <a:rPr lang="zh-TW" altLang="en-US" sz="20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嗎</a:t>
            </a:r>
            <a:r>
              <a:rPr lang="en-US" altLang="zh-TW" sz="20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? </a:t>
            </a:r>
            <a:endParaRPr sz="20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indent="-355600">
              <a:buClr>
                <a:srgbClr val="858585"/>
              </a:buClr>
              <a:buSzPts val="2000"/>
              <a:buFont typeface="Raleway"/>
              <a:buChar char="❖"/>
            </a:pPr>
            <a:r>
              <a:rPr lang="zh-TW" altLang="en-US" sz="20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小賣部</a:t>
            </a:r>
            <a:r>
              <a:rPr lang="zh-TW" altLang="en-US" sz="20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剛開業時缺乏賺錢的能力。它如何能「擁有」這些物品</a:t>
            </a:r>
            <a:r>
              <a:rPr lang="en-US" altLang="zh-TW" sz="20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/</a:t>
            </a:r>
            <a:r>
              <a:rPr lang="zh-TW" altLang="en-US" sz="20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資產呢？資金從何處來</a:t>
            </a:r>
            <a:r>
              <a:rPr lang="en-US" altLang="zh-TW" sz="20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2000" b="1" dirty="0">
              <a:solidFill>
                <a:schemeClr val="tx2">
                  <a:lumMod val="50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858585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172" name="Google Shape;1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7050" y="527825"/>
            <a:ext cx="2090800" cy="20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"/>
          <p:cNvSpPr txBox="1"/>
          <p:nvPr/>
        </p:nvSpPr>
        <p:spPr>
          <a:xfrm>
            <a:off x="308375" y="1254950"/>
            <a:ext cx="6435600" cy="35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49250">
              <a:lnSpc>
                <a:spcPct val="115000"/>
              </a:lnSpc>
              <a:buClr>
                <a:srgbClr val="858585"/>
              </a:buClr>
              <a:buSzPts val="1900"/>
              <a:buFont typeface="Alfa Slab One"/>
              <a:buChar char="❖"/>
            </a:pPr>
            <a:r>
              <a:rPr lang="zh-TW" altLang="en-US" sz="1900" b="1" dirty="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rPr>
              <a:t>假設</a:t>
            </a:r>
            <a:r>
              <a:rPr lang="zh-TW" altLang="en-US" sz="1900" b="1" dirty="0" smtClean="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rPr>
              <a:t>小賣部</a:t>
            </a:r>
            <a:r>
              <a:rPr lang="en" sz="1900" b="1" dirty="0" smtClean="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rPr>
              <a:t>只能從兩個途徑獲得資源</a:t>
            </a:r>
            <a:r>
              <a:rPr lang="en" sz="1900" b="1" dirty="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rPr>
              <a:t>：</a:t>
            </a:r>
            <a:endParaRPr sz="1900" b="1" dirty="0">
              <a:solidFill>
                <a:srgbClr val="858585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rgbClr val="858585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 smtClean="0">
                <a:solidFill>
                  <a:srgbClr val="858585"/>
                </a:solidFill>
                <a:latin typeface="+mn-ea"/>
                <a:ea typeface="+mn-ea"/>
                <a:cs typeface="Alfa Slab One"/>
                <a:sym typeface="Alfa Slab One"/>
              </a:rPr>
              <a:t>1</a:t>
            </a:r>
            <a:r>
              <a:rPr lang="en" sz="1900" b="1" dirty="0" smtClean="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rPr>
              <a:t>）東主注資</a:t>
            </a:r>
            <a:endParaRPr sz="1900" b="1" dirty="0">
              <a:solidFill>
                <a:srgbClr val="858585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858585"/>
                </a:solidFill>
                <a:latin typeface="+mn-ea"/>
                <a:ea typeface="+mn-ea"/>
                <a:cs typeface="Alfa Slab One"/>
                <a:sym typeface="Alfa Slab One"/>
              </a:rPr>
              <a:t>2</a:t>
            </a:r>
            <a:r>
              <a:rPr lang="en" sz="1900" b="1" dirty="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rPr>
              <a:t>）向他人借貸</a:t>
            </a:r>
            <a:endParaRPr sz="1900" b="1" dirty="0">
              <a:solidFill>
                <a:srgbClr val="858585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rgbClr val="858585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-349250">
              <a:lnSpc>
                <a:spcPct val="115000"/>
              </a:lnSpc>
              <a:buClr>
                <a:srgbClr val="858585"/>
              </a:buClr>
              <a:buSzPts val="1900"/>
              <a:buFont typeface="Alfa Slab One"/>
              <a:buChar char="❖"/>
            </a:pPr>
            <a:r>
              <a:rPr lang="zh-TW" altLang="en-US" sz="1900" b="1" dirty="0" smtClean="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rPr>
              <a:t>小賣部</a:t>
            </a:r>
            <a:r>
              <a:rPr lang="zh-TW" altLang="en-US" sz="1900" b="1" dirty="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rPr>
              <a:t>擁有的物品</a:t>
            </a:r>
            <a:r>
              <a:rPr lang="en-US" altLang="zh-TW" sz="1900" b="1" dirty="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rPr>
              <a:t>/</a:t>
            </a:r>
            <a:r>
              <a:rPr lang="zh-TW" altLang="en-US" sz="1900" b="1" dirty="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rPr>
              <a:t>資產的價值等於東主注資及向他人借貸得來的總額。</a:t>
            </a:r>
            <a:endParaRPr sz="1900" b="1" dirty="0" smtClean="0">
              <a:solidFill>
                <a:srgbClr val="858585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 dirty="0" smtClean="0">
              <a:solidFill>
                <a:srgbClr val="858585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-349250">
              <a:lnSpc>
                <a:spcPct val="115000"/>
              </a:lnSpc>
              <a:buClr>
                <a:srgbClr val="858585"/>
              </a:buClr>
              <a:buSzPts val="1900"/>
              <a:buFont typeface="Alfa Slab One"/>
              <a:buChar char="❖"/>
            </a:pPr>
            <a:r>
              <a:rPr lang="zh-TW" altLang="en-US" sz="1900" b="1" dirty="0">
                <a:solidFill>
                  <a:srgbClr val="858585"/>
                </a:solidFill>
                <a:highlight>
                  <a:srgbClr val="F4CCCC"/>
                </a:highlight>
                <a:latin typeface="Alfa Slab One"/>
                <a:ea typeface="Alfa Slab One"/>
                <a:cs typeface="Alfa Slab One"/>
                <a:sym typeface="Alfa Slab One"/>
              </a:rPr>
              <a:t>會計等式可以寫成：小賣部「擁有」的物品的價值 </a:t>
            </a:r>
            <a:r>
              <a:rPr lang="en-US" altLang="zh-TW" sz="1900" b="1" dirty="0">
                <a:solidFill>
                  <a:srgbClr val="858585"/>
                </a:solidFill>
                <a:highlight>
                  <a:srgbClr val="F4CCCC"/>
                </a:highlight>
                <a:latin typeface="Alfa Slab One"/>
                <a:ea typeface="Alfa Slab One"/>
                <a:cs typeface="Alfa Slab One"/>
                <a:sym typeface="Alfa Slab One"/>
              </a:rPr>
              <a:t>=  </a:t>
            </a:r>
            <a:r>
              <a:rPr lang="zh-TW" altLang="en-US" sz="1900" b="1" dirty="0" smtClean="0">
                <a:solidFill>
                  <a:srgbClr val="858585"/>
                </a:solidFill>
                <a:highlight>
                  <a:srgbClr val="F4CCCC"/>
                </a:highlight>
                <a:latin typeface="Alfa Slab One"/>
                <a:ea typeface="Alfa Slab One"/>
                <a:cs typeface="Alfa Slab One"/>
                <a:sym typeface="Alfa Slab One"/>
              </a:rPr>
              <a:t>東</a:t>
            </a:r>
            <a:r>
              <a:rPr lang="zh-TW" altLang="en-US" sz="1900" b="1" dirty="0">
                <a:solidFill>
                  <a:srgbClr val="858585"/>
                </a:solidFill>
                <a:highlight>
                  <a:srgbClr val="F4CCCC"/>
                </a:highlight>
                <a:latin typeface="Alfa Slab One"/>
                <a:ea typeface="Alfa Slab One"/>
                <a:cs typeface="Alfa Slab One"/>
                <a:sym typeface="Alfa Slab One"/>
              </a:rPr>
              <a:t>主投資的錢</a:t>
            </a:r>
            <a:r>
              <a:rPr lang="en-US" altLang="zh-TW" sz="1900" b="1" dirty="0">
                <a:solidFill>
                  <a:srgbClr val="858585"/>
                </a:solidFill>
                <a:highlight>
                  <a:srgbClr val="F4CCCC"/>
                </a:highlight>
                <a:latin typeface="Alfa Slab One"/>
                <a:ea typeface="Alfa Slab One"/>
                <a:cs typeface="Alfa Slab One"/>
                <a:sym typeface="Alfa Slab One"/>
              </a:rPr>
              <a:t>/</a:t>
            </a:r>
            <a:r>
              <a:rPr lang="zh-TW" altLang="en-US" sz="1900" b="1" dirty="0">
                <a:solidFill>
                  <a:srgbClr val="858585"/>
                </a:solidFill>
                <a:highlight>
                  <a:srgbClr val="F4CCCC"/>
                </a:highlight>
                <a:latin typeface="Alfa Slab One"/>
                <a:ea typeface="Alfa Slab One"/>
                <a:cs typeface="Alfa Slab One"/>
                <a:sym typeface="Alfa Slab One"/>
              </a:rPr>
              <a:t>資源的金額 </a:t>
            </a:r>
            <a:r>
              <a:rPr lang="en-US" altLang="zh-TW" sz="1900" b="1" dirty="0">
                <a:solidFill>
                  <a:srgbClr val="858585"/>
                </a:solidFill>
                <a:highlight>
                  <a:srgbClr val="F4CCCC"/>
                </a:highlight>
                <a:latin typeface="Alfa Slab One"/>
                <a:ea typeface="Alfa Slab One"/>
                <a:cs typeface="Alfa Slab One"/>
                <a:sym typeface="Alfa Slab One"/>
              </a:rPr>
              <a:t>+ </a:t>
            </a:r>
            <a:r>
              <a:rPr lang="zh-TW" altLang="en-US" sz="1900" b="1" dirty="0">
                <a:solidFill>
                  <a:srgbClr val="858585"/>
                </a:solidFill>
                <a:highlight>
                  <a:srgbClr val="F4CCCC"/>
                </a:highlight>
                <a:latin typeface="Alfa Slab One"/>
                <a:ea typeface="Alfa Slab One"/>
                <a:cs typeface="Alfa Slab One"/>
                <a:sym typeface="Alfa Slab One"/>
              </a:rPr>
              <a:t>向他人借貸的金錢</a:t>
            </a:r>
            <a:r>
              <a:rPr lang="en-US" altLang="zh-TW" sz="1900" b="1" dirty="0">
                <a:solidFill>
                  <a:srgbClr val="858585"/>
                </a:solidFill>
                <a:highlight>
                  <a:srgbClr val="F4CCCC"/>
                </a:highlight>
                <a:latin typeface="Alfa Slab One"/>
                <a:ea typeface="Alfa Slab One"/>
                <a:cs typeface="Alfa Slab One"/>
                <a:sym typeface="Alfa Slab One"/>
              </a:rPr>
              <a:t>/</a:t>
            </a:r>
            <a:r>
              <a:rPr lang="zh-TW" altLang="en-US" sz="1900" b="1" dirty="0">
                <a:solidFill>
                  <a:srgbClr val="858585"/>
                </a:solidFill>
                <a:highlight>
                  <a:srgbClr val="F4CCCC"/>
                </a:highlight>
                <a:latin typeface="Alfa Slab One"/>
                <a:ea typeface="Alfa Slab One"/>
                <a:cs typeface="Alfa Slab One"/>
                <a:sym typeface="Alfa Slab One"/>
              </a:rPr>
              <a:t>資源的</a:t>
            </a:r>
            <a:r>
              <a:rPr lang="zh-TW" altLang="en-US" sz="1900" b="1" dirty="0" smtClean="0">
                <a:solidFill>
                  <a:srgbClr val="858585"/>
                </a:solidFill>
                <a:highlight>
                  <a:srgbClr val="F4CCCC"/>
                </a:highlight>
                <a:latin typeface="Alfa Slab One"/>
                <a:ea typeface="Alfa Slab One"/>
                <a:cs typeface="Alfa Slab One"/>
                <a:sym typeface="Alfa Slab One"/>
              </a:rPr>
              <a:t>金額</a:t>
            </a:r>
            <a:r>
              <a:rPr lang="en-US" altLang="zh-TW" sz="1900" b="1" dirty="0" smtClean="0">
                <a:solidFill>
                  <a:srgbClr val="858585"/>
                </a:solidFill>
                <a:highlight>
                  <a:srgbClr val="F4CCCC"/>
                </a:highlight>
                <a:latin typeface="Alfa Slab One"/>
                <a:ea typeface="Alfa Slab One"/>
                <a:cs typeface="Alfa Slab One"/>
                <a:sym typeface="Alfa Slab One"/>
              </a:rPr>
              <a:t> </a:t>
            </a:r>
            <a:endParaRPr sz="600" b="1" dirty="0"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178" name="Google Shape;1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6100" y="143900"/>
            <a:ext cx="2755675" cy="26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6"/>
          <p:cNvSpPr txBox="1">
            <a:spLocks noGrp="1"/>
          </p:cNvSpPr>
          <p:nvPr>
            <p:ph type="title"/>
          </p:nvPr>
        </p:nvSpPr>
        <p:spPr>
          <a:xfrm>
            <a:off x="646874" y="4896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dirty="0">
                <a:latin typeface="Raleway"/>
                <a:ea typeface="Raleway"/>
                <a:cs typeface="Raleway"/>
                <a:sym typeface="Raleway"/>
              </a:rPr>
              <a:t>介紹新課題</a:t>
            </a:r>
            <a:endParaRPr sz="3400" b="1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"/>
          <p:cNvSpPr txBox="1">
            <a:spLocks noGrp="1"/>
          </p:cNvSpPr>
          <p:nvPr>
            <p:ph type="title"/>
          </p:nvPr>
        </p:nvSpPr>
        <p:spPr>
          <a:xfrm>
            <a:off x="819150" y="6819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" altLang="zh-HK" sz="2800" b="1" dirty="0" smtClean="0">
                <a:latin typeface="Raleway"/>
                <a:ea typeface="Raleway"/>
                <a:cs typeface="Raleway"/>
                <a:sym typeface="Raleway"/>
              </a:rPr>
              <a:t>學習</a:t>
            </a:r>
            <a:r>
              <a:rPr lang="en" sz="2800" b="1" dirty="0" smtClean="0">
                <a:latin typeface="Raleway"/>
                <a:ea typeface="Raleway"/>
                <a:cs typeface="Raleway"/>
                <a:sym typeface="Raleway"/>
              </a:rPr>
              <a:t>目標</a:t>
            </a:r>
            <a:endParaRPr sz="31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5" name="Google Shape;185;p17"/>
          <p:cNvSpPr txBox="1">
            <a:spLocks noGrp="1"/>
          </p:cNvSpPr>
          <p:nvPr>
            <p:ph type="body" idx="1"/>
          </p:nvPr>
        </p:nvSpPr>
        <p:spPr>
          <a:xfrm>
            <a:off x="732300" y="1534850"/>
            <a:ext cx="7679400" cy="29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9750" lvl="0" indent="-457200">
              <a:buClr>
                <a:srgbClr val="858585"/>
              </a:buClr>
              <a:buSzPts val="2300"/>
              <a:buFont typeface="+mj-lt"/>
              <a:buAutoNum type="arabicPeriod"/>
            </a:pPr>
            <a:r>
              <a:rPr lang="zh-TW" altLang="en-US" sz="23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了解</a:t>
            </a:r>
            <a:r>
              <a:rPr lang="zh-TW" altLang="en-US" sz="23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會計</a:t>
            </a:r>
            <a:r>
              <a:rPr lang="zh-TW" altLang="en-US" sz="23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等式</a:t>
            </a:r>
            <a:endParaRPr sz="23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23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39750" lvl="0" indent="-457200">
              <a:buClr>
                <a:srgbClr val="858585"/>
              </a:buClr>
              <a:buSzPts val="2300"/>
              <a:buFont typeface="+mj-lt"/>
              <a:buAutoNum type="arabicPeriod"/>
            </a:pPr>
            <a:r>
              <a:rPr lang="zh-TW" altLang="en-US" sz="23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了解</a:t>
            </a:r>
            <a:r>
              <a:rPr lang="zh-TW" altLang="en-US" sz="23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會計等式的三個關鍵組成部分：資產、資本和負債，並說明它們之間的</a:t>
            </a:r>
            <a:r>
              <a:rPr lang="zh-TW" altLang="en-US" sz="23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關係</a:t>
            </a:r>
            <a:endParaRPr sz="23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23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539750" lvl="0" indent="-457200">
              <a:lnSpc>
                <a:spcPct val="95000"/>
              </a:lnSpc>
              <a:buClr>
                <a:srgbClr val="858585"/>
              </a:buClr>
              <a:buSzPts val="2300"/>
              <a:buFont typeface="+mj-lt"/>
              <a:buAutoNum type="arabicPeriod"/>
            </a:pPr>
            <a:r>
              <a:rPr lang="zh-TW" altLang="en-US" sz="23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分析</a:t>
            </a:r>
            <a:r>
              <a:rPr lang="zh-TW" altLang="en-US" sz="23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商業交易事項對會計等式的</a:t>
            </a:r>
            <a:r>
              <a:rPr lang="zh-TW" altLang="en-US" sz="23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影響</a:t>
            </a:r>
            <a:r>
              <a:rPr lang="zh-TW" altLang="en-US" sz="20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30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6" name="Google Shape;1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8700" y="286275"/>
            <a:ext cx="2076275" cy="20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"/>
          <p:cNvSpPr txBox="1">
            <a:spLocks noGrp="1"/>
          </p:cNvSpPr>
          <p:nvPr>
            <p:ph type="title"/>
          </p:nvPr>
        </p:nvSpPr>
        <p:spPr>
          <a:xfrm>
            <a:off x="819150" y="6118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Raleway"/>
                <a:ea typeface="Raleway"/>
                <a:cs typeface="Raleway"/>
                <a:sym typeface="Raleway"/>
              </a:rPr>
              <a:t>學習</a:t>
            </a:r>
            <a:r>
              <a:rPr lang="zh-TW" altLang="en-US" b="1" dirty="0" smtClean="0">
                <a:latin typeface="Raleway"/>
                <a:ea typeface="Raleway"/>
                <a:cs typeface="Raleway"/>
                <a:sym typeface="Raleway"/>
              </a:rPr>
              <a:t>元素</a:t>
            </a:r>
            <a:endParaRPr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2" name="Google Shape;192;p18"/>
          <p:cNvSpPr txBox="1">
            <a:spLocks noGrp="1"/>
          </p:cNvSpPr>
          <p:nvPr>
            <p:ph type="body" idx="1"/>
          </p:nvPr>
        </p:nvSpPr>
        <p:spPr>
          <a:xfrm>
            <a:off x="819150" y="161665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2900"/>
              <a:buFont typeface="Raleway"/>
              <a:buChar char="❏"/>
            </a:pPr>
            <a:r>
              <a:rPr lang="en" sz="20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會計等式: </a:t>
            </a:r>
            <a:r>
              <a:rPr lang="en" sz="20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資產 </a:t>
            </a:r>
            <a:r>
              <a:rPr lang="en" sz="20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(Assets) = 資本 (Capital) + 負債 (Liabilities)</a:t>
            </a:r>
            <a:endParaRPr sz="20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2900"/>
              <a:buFont typeface="Raleway"/>
              <a:buChar char="❏"/>
            </a:pPr>
            <a:r>
              <a:rPr lang="en" sz="20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資產、</a:t>
            </a:r>
            <a:r>
              <a:rPr lang="en" sz="20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資本和負債的定義</a:t>
            </a:r>
            <a:r>
              <a:rPr lang="zh-TW" altLang="en-US" sz="20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，</a:t>
            </a:r>
            <a:r>
              <a:rPr lang="en" sz="20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它們之間的關係 </a:t>
            </a:r>
            <a:endParaRPr sz="2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93" name="Google Shape;193;p18"/>
          <p:cNvPicPr preferRelativeResize="0"/>
          <p:nvPr/>
        </p:nvPicPr>
        <p:blipFill rotWithShape="1">
          <a:blip r:embed="rId3">
            <a:alphaModFix/>
          </a:blip>
          <a:srcRect t="22791"/>
          <a:stretch/>
        </p:blipFill>
        <p:spPr>
          <a:xfrm>
            <a:off x="3986225" y="3278025"/>
            <a:ext cx="4874625" cy="159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3200" y="3108325"/>
            <a:ext cx="1854350" cy="17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819150" y="7287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 dirty="0">
                <a:latin typeface="Raleway"/>
                <a:ea typeface="Raleway"/>
                <a:cs typeface="Raleway"/>
                <a:sym typeface="Raleway"/>
              </a:rPr>
              <a:t>會計等式</a:t>
            </a:r>
            <a:endParaRPr sz="31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0" name="Google Shape;200;p19"/>
          <p:cNvSpPr txBox="1">
            <a:spLocks noGrp="1"/>
          </p:cNvSpPr>
          <p:nvPr>
            <p:ph type="body" idx="1"/>
          </p:nvPr>
        </p:nvSpPr>
        <p:spPr>
          <a:xfrm>
            <a:off x="819150" y="1768625"/>
            <a:ext cx="77844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0" lvl="0" indent="0">
              <a:buNone/>
            </a:pPr>
            <a:r>
              <a:rPr lang="zh-TW" altLang="en-US" sz="6915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企業「擁有」的</a:t>
            </a:r>
            <a:r>
              <a:rPr lang="zh-TW" altLang="en-US" sz="6915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資源（</a:t>
            </a:r>
            <a:r>
              <a:rPr lang="zh-TW" altLang="en-US" sz="6915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資產</a:t>
            </a:r>
            <a:r>
              <a:rPr lang="zh-TW" altLang="en-US" sz="6915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）</a:t>
            </a:r>
            <a:r>
              <a:rPr lang="en-US" altLang="zh-TW" sz="6915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= </a:t>
            </a:r>
            <a:r>
              <a:rPr lang="zh-TW" altLang="en-US" sz="6915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東</a:t>
            </a:r>
            <a:r>
              <a:rPr lang="zh-TW" altLang="en-US" sz="6915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主提供予企業的資源（資本） </a:t>
            </a:r>
            <a:r>
              <a:rPr lang="en-US" altLang="zh-TW" sz="6915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+ </a:t>
            </a:r>
            <a:r>
              <a:rPr lang="zh-TW" altLang="en-US" sz="6915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向東主以外人士借貸的資源（負債</a:t>
            </a:r>
            <a:r>
              <a:rPr lang="zh-TW" altLang="en-US" sz="6915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）</a:t>
            </a:r>
            <a:endParaRPr lang="zh-TW" altLang="en-US" sz="6915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915" b="1" dirty="0">
              <a:solidFill>
                <a:srgbClr val="858585"/>
              </a:solidFill>
              <a:highlight>
                <a:srgbClr val="CFE2F3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915" b="1" dirty="0">
              <a:solidFill>
                <a:srgbClr val="858585"/>
              </a:solidFill>
              <a:highlight>
                <a:srgbClr val="CFE2F3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lvl="0" indent="-338381">
              <a:buClr>
                <a:srgbClr val="858585"/>
              </a:buClr>
              <a:buSzPct val="100000"/>
              <a:buFont typeface="Raleway"/>
              <a:buChar char="❖"/>
            </a:pPr>
            <a:r>
              <a:rPr lang="zh-TW" altLang="en-US" sz="6915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資產 </a:t>
            </a:r>
            <a:r>
              <a:rPr lang="en-US" altLang="zh-TW" sz="6915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(Assets)</a:t>
            </a:r>
            <a:r>
              <a:rPr lang="zh-TW" altLang="en-US" sz="6915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：是指企業擁有的資源</a:t>
            </a:r>
          </a:p>
          <a:p>
            <a:pPr lvl="0" indent="-338381">
              <a:buClr>
                <a:srgbClr val="858585"/>
              </a:buClr>
              <a:buSzPct val="100000"/>
              <a:buFont typeface="Raleway"/>
              <a:buChar char="❖"/>
            </a:pPr>
            <a:r>
              <a:rPr lang="zh-TW" altLang="en-US" sz="6915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資本 </a:t>
            </a:r>
            <a:r>
              <a:rPr lang="en-US" altLang="zh-TW" sz="6915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(Capital)</a:t>
            </a:r>
            <a:r>
              <a:rPr lang="zh-TW" altLang="en-US" sz="6915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：是指東主提供予企業的</a:t>
            </a:r>
            <a:r>
              <a:rPr lang="zh-TW" altLang="en-US" sz="6915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資源</a:t>
            </a:r>
            <a:endParaRPr lang="zh-TW" altLang="en-US" sz="6915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indent="-338381">
              <a:buClr>
                <a:srgbClr val="858585"/>
              </a:buClr>
              <a:buSzPct val="100000"/>
              <a:buFont typeface="Raleway"/>
              <a:buChar char="❖"/>
            </a:pPr>
            <a:r>
              <a:rPr lang="zh-TW" altLang="en-US" sz="6915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負債 </a:t>
            </a:r>
            <a:r>
              <a:rPr lang="en-US" altLang="zh-TW" sz="6915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(Liabilities)</a:t>
            </a:r>
            <a:r>
              <a:rPr lang="zh-TW" altLang="en-US" sz="6915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：是指向東主以外人士借貸的資源 </a:t>
            </a:r>
            <a:endParaRPr sz="6915" b="1" dirty="0" smtClean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16" dirty="0" smtClean="0">
              <a:solidFill>
                <a:srgbClr val="858585"/>
              </a:solidFill>
              <a:highlight>
                <a:srgbClr val="D9D2E9"/>
              </a:highlight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highlight>
                <a:srgbClr val="CFE2F3"/>
              </a:highlight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>
            <a:spLocks noGrp="1"/>
          </p:cNvSpPr>
          <p:nvPr>
            <p:ph type="title"/>
          </p:nvPr>
        </p:nvSpPr>
        <p:spPr>
          <a:xfrm>
            <a:off x="847475" y="364825"/>
            <a:ext cx="75324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Raleway"/>
                <a:ea typeface="Raleway"/>
                <a:cs typeface="Raleway"/>
                <a:sym typeface="Raleway"/>
              </a:rPr>
              <a:t>資產</a:t>
            </a:r>
            <a:r>
              <a:rPr lang="zh-TW" altLang="en-US" b="1" dirty="0" smtClean="0">
                <a:latin typeface="Raleway"/>
                <a:ea typeface="Raleway"/>
                <a:cs typeface="Raleway"/>
                <a:sym typeface="Raleway"/>
              </a:rPr>
              <a:t>、</a:t>
            </a:r>
            <a:r>
              <a:rPr lang="en" b="1" dirty="0" smtClean="0">
                <a:latin typeface="Raleway"/>
                <a:ea typeface="Raleway"/>
                <a:cs typeface="Raleway"/>
                <a:sym typeface="Raleway"/>
              </a:rPr>
              <a:t>資本</a:t>
            </a:r>
            <a:r>
              <a:rPr lang="zh-TW" altLang="en-US" b="1" dirty="0" smtClean="0">
                <a:latin typeface="Raleway"/>
                <a:ea typeface="Raleway"/>
                <a:cs typeface="Raleway"/>
                <a:sym typeface="Raleway"/>
              </a:rPr>
              <a:t>和</a:t>
            </a:r>
            <a:r>
              <a:rPr lang="en" b="1" dirty="0" smtClean="0">
                <a:latin typeface="Raleway"/>
                <a:ea typeface="Raleway"/>
                <a:cs typeface="Raleway"/>
                <a:sym typeface="Raleway"/>
              </a:rPr>
              <a:t>負債</a:t>
            </a:r>
            <a:r>
              <a:rPr lang="zh-TW" altLang="en-US" b="1" dirty="0" smtClean="0">
                <a:latin typeface="Raleway"/>
                <a:ea typeface="Raleway"/>
                <a:cs typeface="Raleway"/>
                <a:sym typeface="Raleway"/>
              </a:rPr>
              <a:t>的</a:t>
            </a:r>
            <a:r>
              <a:rPr lang="en" b="1" dirty="0" smtClean="0">
                <a:latin typeface="Raleway"/>
                <a:ea typeface="Raleway"/>
                <a:cs typeface="Raleway"/>
                <a:sym typeface="Raleway"/>
              </a:rPr>
              <a:t>例子</a:t>
            </a:r>
            <a:endParaRPr b="1" dirty="0"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206" name="Google Shape;206;p20"/>
          <p:cNvGraphicFramePr/>
          <p:nvPr>
            <p:extLst>
              <p:ext uri="{D42A27DB-BD31-4B8C-83A1-F6EECF244321}">
                <p14:modId xmlns:p14="http://schemas.microsoft.com/office/powerpoint/2010/main" val="1239241046"/>
              </p:ext>
            </p:extLst>
          </p:nvPr>
        </p:nvGraphicFramePr>
        <p:xfrm>
          <a:off x="847463" y="1153050"/>
          <a:ext cx="7449075" cy="3573289"/>
        </p:xfrm>
        <a:graphic>
          <a:graphicData uri="http://schemas.openxmlformats.org/drawingml/2006/table">
            <a:tbl>
              <a:tblPr>
                <a:noFill/>
                <a:tableStyleId>{7F25B2E2-A93A-45AD-BF6F-07BA40BC5311}</a:tableStyleId>
              </a:tblPr>
              <a:tblGrid>
                <a:gridCol w="241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1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2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91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資產 （A）</a:t>
                      </a:r>
                      <a:endParaRPr b="1" dirty="0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91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資本（C）</a:t>
                      </a:r>
                      <a:endParaRPr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91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負債（L）</a:t>
                      </a:r>
                      <a:endParaRPr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0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500" b="1" dirty="0" smtClean="0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物業</a:t>
                      </a: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500" b="1" dirty="0" smtClean="0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家具</a:t>
                      </a: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500" b="1" dirty="0" smtClean="0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存貨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altLang="zh-HK" sz="1500" b="1" dirty="0" smtClean="0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銀行</a:t>
                      </a:r>
                      <a:r>
                        <a:rPr lang="zh-HK" altLang="en-US" sz="1500" b="1" dirty="0" smtClean="0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存款</a:t>
                      </a:r>
                      <a:endParaRPr lang="en-US" altLang="zh-HK" sz="1500" b="1" dirty="0" smtClean="0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 smtClean="0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辦公室設備</a:t>
                      </a:r>
                      <a:endParaRPr sz="1500" b="1" dirty="0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500" b="1" dirty="0" smtClean="0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現金</a:t>
                      </a: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500" b="1" dirty="0" smtClean="0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機器</a:t>
                      </a: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500" b="1" dirty="0" smtClean="0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貨車</a:t>
                      </a:r>
                      <a:endParaRPr sz="1500" b="1" dirty="0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東主提供的現金</a:t>
                      </a:r>
                      <a:endParaRPr sz="1500" b="1" dirty="0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東主提供的資產</a:t>
                      </a:r>
                      <a:endParaRPr sz="1500" b="1" dirty="0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銀行貸款</a:t>
                      </a:r>
                      <a:endParaRPr sz="1500" b="1" dirty="0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朋友借貸</a:t>
                      </a:r>
                      <a:endParaRPr sz="1500" b="1" dirty="0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列舉例子</a:t>
            </a:r>
            <a:endParaRPr b="1" dirty="0"/>
          </a:p>
        </p:txBody>
      </p:sp>
      <p:sp>
        <p:nvSpPr>
          <p:cNvPr id="212" name="Google Shape;212;p21"/>
          <p:cNvSpPr txBox="1">
            <a:spLocks noGrp="1"/>
          </p:cNvSpPr>
          <p:nvPr>
            <p:ph type="body" idx="1"/>
          </p:nvPr>
        </p:nvSpPr>
        <p:spPr>
          <a:xfrm>
            <a:off x="819150" y="1672677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30200">
              <a:buSzPts val="1600"/>
              <a:buAutoNum type="arabicPeriod"/>
            </a:pPr>
            <a:r>
              <a:rPr lang="zh-TW" altLang="en-US" sz="1900" b="1" dirty="0" smtClean="0"/>
              <a:t>以</a:t>
            </a:r>
            <a:r>
              <a:rPr lang="zh-TW" altLang="en-US" sz="1900" b="1" dirty="0"/>
              <a:t>小賣部為例，小賣部擁有的資產、資本及負債是甚麼</a:t>
            </a:r>
            <a:r>
              <a:rPr lang="zh-TW" altLang="en-US" sz="1900" b="1" dirty="0" smtClean="0"/>
              <a:t>？</a:t>
            </a:r>
            <a:endParaRPr sz="1900" b="1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/>
          </a:p>
          <a:p>
            <a:pPr marL="469900" lvl="0" indent="-342900">
              <a:buSzPts val="1600"/>
              <a:buAutoNum type="arabicPeriod" startAt="2"/>
            </a:pPr>
            <a:r>
              <a:rPr lang="zh-TW" altLang="en-US" sz="1900" b="1" dirty="0" smtClean="0"/>
              <a:t>以</a:t>
            </a:r>
            <a:r>
              <a:rPr lang="zh-TW" altLang="en-US" sz="1900" b="1" dirty="0"/>
              <a:t>藥房為例，藥房擁有的資產、資本及負債是甚麼</a:t>
            </a:r>
            <a:r>
              <a:rPr lang="en" sz="1900" b="1" dirty="0" smtClean="0"/>
              <a:t>？</a:t>
            </a:r>
            <a:endParaRPr lang="en" sz="1900" b="1" dirty="0"/>
          </a:p>
          <a:p>
            <a:pPr marL="469900" lvl="0" indent="-3429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 startAt="2"/>
            </a:pPr>
            <a:endParaRPr lang="en" sz="1900" b="1" dirty="0"/>
          </a:p>
          <a:p>
            <a:pPr marL="469900" lvl="0" indent="-342900">
              <a:buSzPts val="1600"/>
              <a:buAutoNum type="arabicPeriod" startAt="2"/>
            </a:pPr>
            <a:r>
              <a:rPr lang="zh-TW" altLang="en-US" sz="1900" b="1" dirty="0" smtClean="0"/>
              <a:t>你</a:t>
            </a:r>
            <a:r>
              <a:rPr lang="zh-TW" altLang="en-US" sz="1900" b="1" dirty="0"/>
              <a:t>能列舉一個企業例子，並提出其擁有的資產、資本及負債嗎</a:t>
            </a:r>
            <a:r>
              <a:rPr lang="en" sz="1900" b="1" dirty="0" smtClean="0"/>
              <a:t>？</a:t>
            </a:r>
          </a:p>
          <a:p>
            <a:pPr marL="469900" lvl="0" indent="-3429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 startAt="2"/>
            </a:pPr>
            <a:endParaRPr lang="en" sz="1900" b="1" dirty="0"/>
          </a:p>
          <a:p>
            <a:pPr marL="469900" lvl="0" indent="-342900">
              <a:buSzPts val="1600"/>
              <a:buAutoNum type="arabicPeriod" startAt="2"/>
            </a:pPr>
            <a:r>
              <a:rPr lang="zh-TW" altLang="en-US" sz="1900" b="1" dirty="0"/>
              <a:t>你能解釋會計等式中三個組成部分的關係嗎</a:t>
            </a:r>
            <a:r>
              <a:rPr lang="en" sz="1900" b="1" dirty="0" smtClean="0"/>
              <a:t>？</a:t>
            </a:r>
            <a:endParaRPr sz="19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1233</Words>
  <Application>Microsoft Office PowerPoint</Application>
  <PresentationFormat>如螢幕大小 (16:9)</PresentationFormat>
  <Paragraphs>197</Paragraphs>
  <Slides>21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1" baseType="lpstr">
      <vt:lpstr>Arial</vt:lpstr>
      <vt:lpstr>Roboto</vt:lpstr>
      <vt:lpstr>Calibri</vt:lpstr>
      <vt:lpstr>Alfa Slab One</vt:lpstr>
      <vt:lpstr>Gungsuh</vt:lpstr>
      <vt:lpstr>Times New Roman</vt:lpstr>
      <vt:lpstr>PMingLiu</vt:lpstr>
      <vt:lpstr>Nunito</vt:lpstr>
      <vt:lpstr>Raleway</vt:lpstr>
      <vt:lpstr>Shift</vt:lpstr>
      <vt:lpstr>PowerPoint 簡報</vt:lpstr>
      <vt:lpstr>教學流程</vt:lpstr>
      <vt:lpstr>介紹新課題</vt:lpstr>
      <vt:lpstr>介紹新課題</vt:lpstr>
      <vt:lpstr>學習目標</vt:lpstr>
      <vt:lpstr>學習元素</vt:lpstr>
      <vt:lpstr>會計等式</vt:lpstr>
      <vt:lpstr>資產、資本和負債的例子</vt:lpstr>
      <vt:lpstr>列舉例子</vt:lpstr>
      <vt:lpstr>分組活動</vt:lpstr>
      <vt:lpstr>知識小檢查</vt:lpstr>
      <vt:lpstr>商業交易事項對會計等式的影響</vt:lpstr>
      <vt:lpstr>商業交易事項對會計等式的影響</vt:lpstr>
      <vt:lpstr>商業交易事項對會計等式的影響</vt:lpstr>
      <vt:lpstr>商業交易事項對會計等式的影響</vt:lpstr>
      <vt:lpstr>商業交易事項對會計等式的影響</vt:lpstr>
      <vt:lpstr>商業交易事項對會計等式的影響</vt:lpstr>
      <vt:lpstr>課堂活動 - 判斷商業交易事項如何影響會計等式</vt:lpstr>
      <vt:lpstr>PowerPoint 簡報</vt:lpstr>
      <vt:lpstr>總結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NG, Wai-leung Rex</cp:lastModifiedBy>
  <cp:revision>133</cp:revision>
  <cp:lastPrinted>2023-12-06T07:11:26Z</cp:lastPrinted>
  <dcterms:modified xsi:type="dcterms:W3CDTF">2023-12-13T02:32:47Z</dcterms:modified>
</cp:coreProperties>
</file>