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lfa Slab One" panose="02020500000000000000" charset="0"/>
      <p:regular r:id="rId29"/>
    </p:embeddedFont>
    <p:embeddedFont>
      <p:font typeface="Roboto" panose="02020500000000000000" charset="0"/>
      <p:regular r:id="rId30"/>
      <p:bold r:id="rId31"/>
      <p:italic r:id="rId32"/>
      <p:boldItalic r:id="rId33"/>
    </p:embeddedFont>
    <p:embeddedFont>
      <p:font typeface="Raleway" panose="02020500000000000000" charset="0"/>
      <p:regular r:id="rId34"/>
      <p:bold r:id="rId35"/>
      <p:italic r:id="rId36"/>
      <p:boldItalic r:id="rId37"/>
    </p:embeddedFont>
    <p:embeddedFont>
      <p:font typeface="Helvetica" panose="020B0604020202020204" pitchFamily="34" charset="0"/>
      <p:regular r:id="rId38"/>
      <p:bold r:id="rId39"/>
      <p:italic r:id="rId40"/>
      <p:boldItalic r:id="rId41"/>
    </p:embeddedFont>
    <p:embeddedFont>
      <p:font typeface="Nunito" panose="02020500000000000000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FB262-FA34-4FFE-824B-0A6FB10A5C55}">
  <a:tblStyle styleId="{F5AFB262-FA34-4FFE-824B-0A6FB10A5C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c70ee0fb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c70ee0fbbb_0_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c2cb594cc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c2cb594cc1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c2cb594cc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c2cb594cc1_0_10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c70ee0fbb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c70ee0fbbb_0_9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c70ee0fbb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c70ee0fbbb_0_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c70ee0fbb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c70ee0fbbb_0_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c70ee0fbb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c70ee0fbbb_0_6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c70ee0fbb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c70ee0fbbb_0_7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c2cb594cc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c2cb594cc1_0_8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c70ee0fbb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c70ee0fbbb_0_7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aa0a2b8d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aa0a2b8d4_0_20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aa0a2b8d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aa0a2b8d4_0_17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b6e42d322cef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0b6e42d322cef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0912fa82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0912fa82b_0_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c2cb594cc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c2cb594cc1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c2cb594cc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c2cb594cc1_0_5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c2cb594cc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c2cb594cc1_0_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c2cb594cc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c2cb594cc1_0_6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aa0a2b8d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caa0a2b8d4_0_1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c70ee0fb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c70ee0fbbb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c70ee0fb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c70ee0fbbb_0_2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1858703" y="137998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/>
            <a:r>
              <a:rPr lang="en" altLang="zh-HK" sz="30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第二課：</a:t>
            </a:r>
            <a:r>
              <a:rPr lang="en" sz="30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會計等式</a:t>
            </a:r>
            <a:endParaRPr sz="3800" b="1" dirty="0">
              <a:solidFill>
                <a:srgbClr val="AF7B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1858700" y="3048428"/>
            <a:ext cx="5361300" cy="1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課</a:t>
            </a:r>
            <a:r>
              <a:rPr lang="en" sz="30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堂</a:t>
            </a:r>
            <a:r>
              <a:rPr lang="zh-TW" altLang="en-US" sz="3000" b="1" dirty="0" smtClean="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二</a:t>
            </a:r>
            <a:endParaRPr sz="3000" b="1" dirty="0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819150" y="728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 smtClean="0">
                <a:latin typeface="Raleway"/>
                <a:ea typeface="Raleway"/>
                <a:cs typeface="Raleway"/>
                <a:sym typeface="Raleway"/>
              </a:rPr>
              <a:t>會計等式</a:t>
            </a:r>
            <a:endParaRPr sz="31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23"/>
          <p:cNvSpPr txBox="1">
            <a:spLocks noGrp="1"/>
          </p:cNvSpPr>
          <p:nvPr>
            <p:ph type="body" idx="1"/>
          </p:nvPr>
        </p:nvSpPr>
        <p:spPr>
          <a:xfrm>
            <a:off x="819150" y="1683300"/>
            <a:ext cx="7784400" cy="24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355600">
              <a:lnSpc>
                <a:spcPct val="95000"/>
              </a:lnSpc>
              <a:buClr>
                <a:srgbClr val="858585"/>
              </a:buClr>
              <a:buSzPts val="2000"/>
              <a:buFont typeface="Raleway"/>
              <a:buChar char="❖"/>
            </a:pP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思考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貨品、購貨、銷貨及賒帳的定義。</a:t>
            </a:r>
          </a:p>
          <a:p>
            <a:pPr marL="101600" lvl="0" indent="0">
              <a:lnSpc>
                <a:spcPct val="95000"/>
              </a:lnSpc>
              <a:buClr>
                <a:srgbClr val="858585"/>
              </a:buClr>
              <a:buSzPts val="2000"/>
              <a:buNone/>
            </a:pPr>
            <a:endParaRPr lang="en" sz="2000" dirty="0" smtClean="0">
              <a:solidFill>
                <a:srgbClr val="858585"/>
              </a:solidFill>
              <a:latin typeface="Raleway" panose="02020500000000000000" charset="0"/>
              <a:ea typeface="Raleway"/>
              <a:cs typeface="Raleway"/>
              <a:sym typeface="Raleway"/>
            </a:endParaRPr>
          </a:p>
          <a:p>
            <a:pPr lvl="0" indent="-355600">
              <a:lnSpc>
                <a:spcPct val="95000"/>
              </a:lnSpc>
              <a:buClr>
                <a:srgbClr val="858585"/>
              </a:buClr>
              <a:buSzPts val="2000"/>
              <a:buFont typeface="Raleway"/>
              <a:buChar char="❖"/>
            </a:pP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及費用是企業在營運期間賺取的收益與及所涉及的費用。</a:t>
            </a:r>
            <a:endParaRPr lang="en-US" altLang="zh-TW" sz="20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2000"/>
              <a:buFont typeface="Raleway"/>
              <a:buChar char="❖"/>
            </a:pPr>
            <a:endParaRPr lang="en-US"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55600">
              <a:lnSpc>
                <a:spcPct val="95000"/>
              </a:lnSpc>
              <a:buClr>
                <a:srgbClr val="858585"/>
              </a:buClr>
              <a:buSzPts val="2000"/>
              <a:buFont typeface="Raleway"/>
              <a:buChar char="❖"/>
            </a:pPr>
            <a:r>
              <a:rPr lang="zh-HK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 </a:t>
            </a:r>
            <a:r>
              <a:rPr lang="en-US" altLang="zh-HK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-GB" altLang="zh-HK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Revenues)</a:t>
            </a:r>
            <a:r>
              <a:rPr lang="zh-HK" altLang="en-GB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：</a:t>
            </a:r>
            <a:r>
              <a:rPr lang="zh-HK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向客戶銷售貨品或提供服務賺取的</a:t>
            </a:r>
            <a:r>
              <a:rPr lang="zh-HK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收入</a:t>
            </a:r>
            <a:endParaRPr lang="en-US" altLang="zh-HK" sz="20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01600" lvl="0" indent="0">
              <a:lnSpc>
                <a:spcPct val="95000"/>
              </a:lnSpc>
              <a:buClr>
                <a:srgbClr val="858585"/>
              </a:buClr>
              <a:buSzPts val="2000"/>
              <a:buNone/>
            </a:pPr>
            <a:endParaRPr lang="en-US" altLang="zh-HK"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55600">
              <a:lnSpc>
                <a:spcPct val="95000"/>
              </a:lnSpc>
              <a:buClr>
                <a:srgbClr val="858585"/>
              </a:buClr>
              <a:buSzPts val="2000"/>
              <a:buFont typeface="Raleway"/>
              <a:buChar char="❖"/>
            </a:pPr>
            <a:r>
              <a:rPr lang="zh-HK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費用 </a:t>
            </a:r>
            <a:r>
              <a:rPr lang="en-US" altLang="zh-HK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-GB" altLang="zh-HK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Expenses)</a:t>
            </a:r>
            <a:r>
              <a:rPr lang="zh-HK" altLang="en-GB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：</a:t>
            </a:r>
            <a:r>
              <a:rPr lang="zh-HK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賺取收益的過程中所涉及的成本</a:t>
            </a:r>
          </a:p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2000"/>
              <a:buFont typeface="Raleway"/>
              <a:buChar char="❖"/>
            </a:pPr>
            <a:endParaRPr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 t="16703" b="11296"/>
          <a:stretch/>
        </p:blipFill>
        <p:spPr>
          <a:xfrm>
            <a:off x="7076659" y="3471975"/>
            <a:ext cx="1811011" cy="131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>
            <a:spLocks noGrp="1"/>
          </p:cNvSpPr>
          <p:nvPr>
            <p:ph type="body" idx="1"/>
          </p:nvPr>
        </p:nvSpPr>
        <p:spPr>
          <a:xfrm>
            <a:off x="819150" y="1814975"/>
            <a:ext cx="7897800" cy="244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 -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費用 = 利潤或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虧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損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利潤 (Profit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)：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企業賺取的收益高於所涉及的費用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en"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HK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虧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損 </a:t>
            </a: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(Loss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)：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企業所涉及的費用高於賺取的收益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en"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 &gt; 費用 </a:t>
            </a:r>
            <a:r>
              <a:rPr lang="en-US" altLang="zh-TW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=&gt;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利潤        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資本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↑</a:t>
            </a:r>
            <a:endParaRPr sz="19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 &lt; 費用 </a:t>
            </a:r>
            <a:r>
              <a:rPr lang="en-US" altLang="zh-TW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=&gt;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zh-HK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虧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損   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</a:t>
            </a:r>
            <a:r>
              <a:rPr lang="zh-TW" altLang="en-US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本↓</a:t>
            </a:r>
          </a:p>
          <a:p>
            <a:pPr marL="0" lvl="0" indent="0">
              <a:buNone/>
            </a:pPr>
            <a:endParaRPr sz="19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39" name="Google Shape;239;p24"/>
          <p:cNvPicPr preferRelativeResize="0"/>
          <p:nvPr/>
        </p:nvPicPr>
        <p:blipFill rotWithShape="1">
          <a:blip r:embed="rId3">
            <a:alphaModFix/>
          </a:blip>
          <a:srcRect t="16703" b="11296"/>
          <a:stretch/>
        </p:blipFill>
        <p:spPr>
          <a:xfrm>
            <a:off x="6549475" y="3245400"/>
            <a:ext cx="2327025" cy="167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819150" y="728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 smtClean="0">
                <a:latin typeface="Raleway"/>
                <a:ea typeface="Raleway"/>
                <a:cs typeface="Raleway"/>
                <a:sym typeface="Raleway"/>
              </a:rPr>
              <a:t>會計等式</a:t>
            </a:r>
            <a:endParaRPr sz="31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箭嘴"/>
          <p:cNvSpPr/>
          <p:nvPr/>
        </p:nvSpPr>
        <p:spPr>
          <a:xfrm>
            <a:off x="3009685" y="3623296"/>
            <a:ext cx="353288" cy="236684"/>
          </a:xfrm>
          <a:prstGeom prst="rightArrow">
            <a:avLst>
              <a:gd name="adj1" fmla="val 32000"/>
              <a:gd name="adj2" fmla="val 95530"/>
            </a:avLst>
          </a:prstGeom>
          <a:solidFill>
            <a:srgbClr val="AF7B51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" name="箭嘴"/>
          <p:cNvSpPr/>
          <p:nvPr/>
        </p:nvSpPr>
        <p:spPr>
          <a:xfrm>
            <a:off x="2989627" y="3972787"/>
            <a:ext cx="353288" cy="236684"/>
          </a:xfrm>
          <a:prstGeom prst="rightArrow">
            <a:avLst>
              <a:gd name="adj1" fmla="val 32000"/>
              <a:gd name="adj2" fmla="val 95530"/>
            </a:avLst>
          </a:prstGeom>
          <a:solidFill>
            <a:srgbClr val="AF7B51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>
            <a:spLocks noGrp="1"/>
          </p:cNvSpPr>
          <p:nvPr>
            <p:ph type="body" idx="1"/>
          </p:nvPr>
        </p:nvSpPr>
        <p:spPr>
          <a:xfrm>
            <a:off x="819150" y="15008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zh-TW" altLang="en-US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收益、費用及提用都會加到資本中或從資本中扣減，所以會計等式可表達為</a:t>
            </a: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：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21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= 資本 </a:t>
            </a:r>
            <a:r>
              <a:rPr lang="en" sz="21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+（收益 - 費用</a:t>
            </a:r>
            <a:r>
              <a:rPr lang="en" altLang="zh-HK" sz="21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 ）</a:t>
            </a:r>
            <a:r>
              <a:rPr lang="en-US" altLang="zh-TW" sz="21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" sz="21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 </a:t>
            </a:r>
            <a:r>
              <a:rPr lang="en" sz="21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負債</a:t>
            </a:r>
            <a:endParaRPr sz="21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46" name="Google Shape;2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590" y="3246782"/>
            <a:ext cx="2985335" cy="16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>
            <a:spLocks noGrp="1"/>
          </p:cNvSpPr>
          <p:nvPr>
            <p:ph type="title"/>
          </p:nvPr>
        </p:nvSpPr>
        <p:spPr>
          <a:xfrm>
            <a:off x="819150" y="728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 smtClean="0">
                <a:latin typeface="Raleway"/>
                <a:ea typeface="Raleway"/>
                <a:cs typeface="Raleway"/>
                <a:sym typeface="Raleway"/>
              </a:rPr>
              <a:t>會計等式</a:t>
            </a:r>
            <a:endParaRPr sz="3100" b="1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>
            <a:spLocks noGrp="1"/>
          </p:cNvSpPr>
          <p:nvPr>
            <p:ph type="body" idx="1"/>
          </p:nvPr>
        </p:nvSpPr>
        <p:spPr>
          <a:xfrm>
            <a:off x="678550" y="1105550"/>
            <a:ext cx="7042500" cy="33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Clr>
                <a:srgbClr val="000000"/>
              </a:buClr>
              <a:buSzPts val="1600"/>
              <a:buNone/>
            </a:pP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1.  </a:t>
            </a:r>
            <a:r>
              <a:rPr lang="zh-TW" altLang="en-US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企業</a:t>
            </a:r>
            <a:r>
              <a:rPr lang="zh-TW" altLang="en-US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怎樣計算賺蝕</a:t>
            </a:r>
            <a:r>
              <a:rPr lang="zh-TW" altLang="en-US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？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0" lvl="0" indent="0">
              <a:buClr>
                <a:srgbClr val="000000"/>
              </a:buClr>
              <a:buSzPts val="1600"/>
              <a:buNone/>
            </a:pP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2.  </a:t>
            </a:r>
            <a:r>
              <a:rPr lang="zh-TW" altLang="en-US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這</a:t>
            </a:r>
            <a:r>
              <a:rPr lang="zh-TW" altLang="en-US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計算方式與大家所學的會計等式有何關係？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27000" lvl="0" indent="0">
              <a:buClr>
                <a:srgbClr val="000000"/>
              </a:buClr>
              <a:buSzPts val="1600"/>
              <a:buNone/>
            </a:pPr>
            <a:r>
              <a:rPr lang="en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3.  </a:t>
            </a:r>
            <a:r>
              <a:rPr lang="zh-TW" altLang="en-US" sz="21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學校</a:t>
            </a:r>
            <a:r>
              <a:rPr lang="zh-TW" altLang="en-US" sz="21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小賣部收益及費用是甚麼？</a:t>
            </a:r>
            <a:endParaRPr sz="2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 rotWithShape="1">
          <a:blip r:embed="rId3">
            <a:alphaModFix/>
          </a:blip>
          <a:srcRect b="11158"/>
          <a:stretch/>
        </p:blipFill>
        <p:spPr>
          <a:xfrm>
            <a:off x="6772013" y="3045616"/>
            <a:ext cx="1898074" cy="179865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6"/>
          <p:cNvSpPr txBox="1"/>
          <p:nvPr/>
        </p:nvSpPr>
        <p:spPr>
          <a:xfrm>
            <a:off x="1753650" y="365250"/>
            <a:ext cx="5636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知識小檢查</a:t>
            </a:r>
            <a:endParaRPr sz="3000" b="1">
              <a:solidFill>
                <a:srgbClr val="AF7B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>
            <a:spLocks noGrp="1"/>
          </p:cNvSpPr>
          <p:nvPr>
            <p:ph type="body" idx="1"/>
          </p:nvPr>
        </p:nvSpPr>
        <p:spPr>
          <a:xfrm>
            <a:off x="760700" y="1461225"/>
            <a:ext cx="7505700" cy="297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altLang="zh-TW" sz="18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lang="en" sz="18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支付費用</a:t>
            </a:r>
            <a:endParaRPr lang="en" sz="18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lvl="0" indent="0">
              <a:buClr>
                <a:schemeClr val="lt1"/>
              </a:buClr>
              <a:buSzPts val="1800"/>
              <a:buNone/>
            </a:pP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</a:t>
            </a:r>
            <a:r>
              <a:rPr lang="en" sz="14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zh-HK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費用增加</a:t>
            </a:r>
            <a:r>
              <a:rPr lang="en" altLang="zh-HK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；資產減少</a:t>
            </a:r>
            <a:endParaRPr lang="en-US" altLang="zh-HK" sz="18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4300" lvl="0" indent="0">
              <a:buClr>
                <a:schemeClr val="lt1"/>
              </a:buClr>
              <a:buSzPts val="1800"/>
              <a:buNone/>
            </a:pP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</a:t>
            </a:r>
            <a:r>
              <a:rPr lang="zh-HK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總額減少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商號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以現金支付員工薪金 </a:t>
            </a: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1,690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TW" altLang="en-US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員工薪金屬於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費用</a:t>
            </a:r>
            <a:r>
              <a:rPr lang="en" altLang="zh-HK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現金屬於資產）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buNone/>
            </a:pPr>
            <a:r>
              <a:rPr lang="en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</a:t>
            </a:r>
            <a:r>
              <a:rPr lang="zh-TW" altLang="en-US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費用↑ </a:t>
            </a:r>
            <a:r>
              <a:rPr lang="en-US" altLang="zh-TW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$1,690</a:t>
            </a:r>
            <a:r>
              <a:rPr lang="zh-TW" altLang="en-US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（員工薪金</a:t>
            </a:r>
            <a:r>
              <a:rPr lang="zh-TW" altLang="en-US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r>
              <a:rPr lang="en" altLang="zh-HK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</a:t>
            </a:r>
            <a:r>
              <a:rPr lang="en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↓ $1,690 (現金</a:t>
            </a:r>
            <a:r>
              <a:rPr lang="en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8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800" u="sng" dirty="0">
              <a:solidFill>
                <a:schemeClr val="lt1"/>
              </a:solidFill>
              <a:highlight>
                <a:schemeClr val="dk1"/>
              </a:highlight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60" name="Google Shape;260;p27"/>
          <p:cNvPicPr preferRelativeResize="0"/>
          <p:nvPr/>
        </p:nvPicPr>
        <p:blipFill rotWithShape="1">
          <a:blip r:embed="rId3">
            <a:alphaModFix/>
          </a:blip>
          <a:srcRect t="16703" b="11296"/>
          <a:stretch/>
        </p:blipFill>
        <p:spPr>
          <a:xfrm>
            <a:off x="5578225" y="1316000"/>
            <a:ext cx="3298499" cy="237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819150" y="6702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商業</a:t>
            </a:r>
            <a:r>
              <a:rPr lang="zh-TW" altLang="en-US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交易事項對</a:t>
            </a:r>
            <a:r>
              <a:rPr lang="zh-TW" altLang="en-US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會計等式的</a:t>
            </a:r>
            <a:r>
              <a:rPr lang="zh-TW" altLang="en-US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影響</a:t>
            </a:r>
            <a:endParaRPr sz="3800" dirty="0">
              <a:solidFill>
                <a:srgbClr val="AF7B5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9346" y="289860"/>
            <a:ext cx="5281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資本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（收益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費用 ）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負債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>
            <a:spLocks noGrp="1"/>
          </p:cNvSpPr>
          <p:nvPr>
            <p:ph type="body" idx="1"/>
          </p:nvPr>
        </p:nvSpPr>
        <p:spPr>
          <a:xfrm>
            <a:off x="690275" y="1452825"/>
            <a:ext cx="6694200" cy="29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lang="en" sz="17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收取銀行存款利息</a:t>
            </a:r>
            <a:endParaRPr lang="en" sz="17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資產增加</a:t>
            </a:r>
            <a:r>
              <a:rPr lang="en" altLang="zh-HK" sz="16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； 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收益增加</a:t>
            </a:r>
            <a:endParaRPr lang="en"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</a:t>
            </a:r>
            <a:r>
              <a:rPr lang="zh-HK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總額增加</a:t>
            </a:r>
            <a:endParaRPr sz="17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TW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商號收到銀行利息</a:t>
            </a:r>
            <a:r>
              <a:rPr lang="en-US" altLang="zh-TW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</a:t>
            </a:r>
            <a:r>
              <a:rPr lang="en-US" altLang="zh-TW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2,400</a:t>
            </a: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en-US" altLang="zh-TW" sz="17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（銀行</a:t>
            </a:r>
            <a:r>
              <a:rPr lang="zh-HK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存款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屬於資產；利息</a:t>
            </a:r>
            <a:r>
              <a:rPr lang="zh-HK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屬於收益</a:t>
            </a: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資產↑ $,2400 （銀行存款</a:t>
            </a:r>
            <a:r>
              <a:rPr lang="en" sz="17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）；收益</a:t>
            </a:r>
            <a:r>
              <a:rPr lang="en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↑ $2,400 </a:t>
            </a:r>
            <a:r>
              <a:rPr lang="en" sz="17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HK" altLang="en-US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利息收益</a:t>
            </a:r>
            <a:r>
              <a:rPr lang="en" sz="17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7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67" name="Google Shape;2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723" y="1261712"/>
            <a:ext cx="2291425" cy="22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8"/>
          <p:cNvSpPr txBox="1"/>
          <p:nvPr/>
        </p:nvSpPr>
        <p:spPr>
          <a:xfrm>
            <a:off x="819150" y="6702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商業交易事項對會計等式的</a:t>
            </a:r>
            <a:r>
              <a:rPr lang="zh-TW" altLang="en-US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影響</a:t>
            </a:r>
            <a:endParaRPr sz="3800" dirty="0">
              <a:solidFill>
                <a:srgbClr val="AF7B5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720" y="289860"/>
            <a:ext cx="5281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資本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（收益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費用 ）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負債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>
            <a:spLocks noGrp="1"/>
          </p:cNvSpPr>
          <p:nvPr>
            <p:ph type="body" idx="1"/>
          </p:nvPr>
        </p:nvSpPr>
        <p:spPr>
          <a:xfrm>
            <a:off x="819150" y="1464550"/>
            <a:ext cx="6100200" cy="29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3. </a:t>
            </a:r>
            <a:r>
              <a:rPr lang="en" sz="17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向供應商賒購貨品</a:t>
            </a:r>
            <a:endParaRPr lang="en" sz="17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>
              <a:lnSpc>
                <a:spcPct val="105000"/>
              </a:lnSpc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費用增加</a:t>
            </a:r>
            <a:r>
              <a:rPr lang="en" altLang="zh-HK" sz="16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； 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負債增加</a:t>
            </a:r>
            <a:endParaRPr lang="en"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</a:t>
            </a:r>
            <a:r>
              <a:rPr lang="zh-HK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總額增加</a:t>
            </a:r>
            <a:endParaRPr sz="17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商號</a:t>
            </a:r>
            <a:r>
              <a:rPr lang="zh-TW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</a:t>
            </a: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供應商賒購</a:t>
            </a:r>
            <a:r>
              <a:rPr lang="zh-TW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貨品</a:t>
            </a:r>
            <a:r>
              <a:rPr lang="en-US" altLang="zh-TW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</a:t>
            </a:r>
            <a:r>
              <a:rPr lang="en-US" altLang="zh-TW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4,500</a:t>
            </a: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en-US" altLang="zh-TW" sz="17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（購貨屬於費用；</a:t>
            </a:r>
            <a:r>
              <a:rPr lang="zh-HK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應付</a:t>
            </a:r>
            <a:r>
              <a:rPr lang="zh-HK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貨款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屬於負債</a:t>
            </a: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費用↑ $4,500 (購貨）；負債↑ $4,500（應付貨款）</a:t>
            </a:r>
            <a:endParaRPr sz="17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 b="1" dirty="0">
              <a:solidFill>
                <a:srgbClr val="858585"/>
              </a:solidFill>
              <a:highlight>
                <a:srgbClr val="D9D2E9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74" name="Google Shape;2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250" y="1811500"/>
            <a:ext cx="203015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9"/>
          <p:cNvSpPr txBox="1"/>
          <p:nvPr/>
        </p:nvSpPr>
        <p:spPr>
          <a:xfrm>
            <a:off x="819150" y="6702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商業交易事項對會計等式的</a:t>
            </a:r>
            <a:r>
              <a:rPr lang="zh-TW" altLang="en-US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影響</a:t>
            </a:r>
            <a:endParaRPr sz="3800" dirty="0">
              <a:solidFill>
                <a:srgbClr val="AF7B5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5972" y="289860"/>
            <a:ext cx="5281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資本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（收益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費用 ）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負債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body" idx="1"/>
          </p:nvPr>
        </p:nvSpPr>
        <p:spPr>
          <a:xfrm>
            <a:off x="819150" y="1546575"/>
            <a:ext cx="6271500" cy="28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lang="en" sz="22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" sz="17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向顧客賒銷貨品</a:t>
            </a:r>
            <a:endParaRPr lang="en" sz="17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資產增加</a:t>
            </a:r>
            <a:r>
              <a:rPr lang="en" altLang="zh-HK" sz="16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； 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收益增加</a:t>
            </a:r>
            <a:endParaRPr lang="en"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</a:t>
            </a:r>
            <a:r>
              <a:rPr lang="zh-HK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總額</a:t>
            </a:r>
            <a:r>
              <a:rPr lang="zh-HK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增加</a:t>
            </a:r>
            <a:endParaRPr lang="en-US" altLang="zh-HK" sz="17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>
              <a:buNone/>
            </a:pP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商號</a:t>
            </a:r>
            <a:r>
              <a:rPr lang="zh-TW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向顧客賒銷貨品</a:t>
            </a:r>
            <a:r>
              <a:rPr lang="en-US" altLang="zh-TW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$3,200</a:t>
            </a: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en-US" altLang="zh-TW" sz="17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HK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應收貨款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屬於資產</a:t>
            </a: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銷貨</a:t>
            </a:r>
            <a:r>
              <a:rPr lang="zh-HK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屬於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</a:t>
            </a: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資產↑ $3,200</a:t>
            </a:r>
            <a:r>
              <a:rPr lang="en" sz="17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HK" altLang="en-US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應收</a:t>
            </a:r>
            <a:r>
              <a:rPr lang="zh-HK" altLang="en-US" sz="17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貨款</a:t>
            </a:r>
            <a:r>
              <a:rPr lang="en" sz="17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)；收益</a:t>
            </a:r>
            <a:r>
              <a:rPr lang="en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↑ $3,200</a:t>
            </a:r>
            <a:r>
              <a:rPr lang="en" sz="17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zh-HK" altLang="en-US" sz="17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銷貨</a:t>
            </a:r>
            <a:r>
              <a:rPr lang="en" sz="17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7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858585"/>
                </a:solidFill>
                <a:highlight>
                  <a:srgbClr val="D9D2E9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endParaRPr sz="2200" b="1" dirty="0">
              <a:solidFill>
                <a:srgbClr val="858585"/>
              </a:solidFill>
              <a:highlight>
                <a:srgbClr val="D9D2E9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u="sng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81" name="Google Shape;2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403" y="1148022"/>
            <a:ext cx="3037924" cy="24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/>
          <p:nvPr/>
        </p:nvSpPr>
        <p:spPr>
          <a:xfrm>
            <a:off x="819150" y="6702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商業交易事項對會計等式的</a:t>
            </a:r>
            <a:r>
              <a:rPr lang="zh-TW" altLang="en-US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影響</a:t>
            </a:r>
            <a:endParaRPr sz="3800" dirty="0">
              <a:solidFill>
                <a:srgbClr val="AF7B5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9346" y="289860"/>
            <a:ext cx="5281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資本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（收益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費用 ）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負債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>
            <a:spLocks noGrp="1"/>
          </p:cNvSpPr>
          <p:nvPr>
            <p:ph type="body" idx="1"/>
          </p:nvPr>
        </p:nvSpPr>
        <p:spPr>
          <a:xfrm>
            <a:off x="819150" y="1675825"/>
            <a:ext cx="7124700" cy="27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lnSpc>
                <a:spcPct val="208333"/>
              </a:lnSpc>
              <a:buNone/>
            </a:pPr>
            <a:r>
              <a:rPr lang="en" sz="25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提用 (Drawings)：</a:t>
            </a:r>
            <a:r>
              <a:rPr lang="en" sz="25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東主從</a:t>
            </a:r>
            <a:r>
              <a:rPr lang="zh-TW" altLang="en-US" sz="25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企業提取資源</a:t>
            </a:r>
            <a:r>
              <a:rPr lang="zh-TW" altLang="en-US" sz="25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自用</a:t>
            </a:r>
            <a:endParaRPr sz="2500" b="1" u="sng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lnSpc>
                <a:spcPct val="208333"/>
              </a:lnSpc>
              <a:buNone/>
            </a:pPr>
            <a:r>
              <a:rPr lang="en" sz="25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提用的金額會</a:t>
            </a:r>
            <a:r>
              <a:rPr lang="en" sz="2500" b="1" u="sng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從資本中扣</a:t>
            </a:r>
            <a:r>
              <a:rPr lang="zh-TW" altLang="en-US" sz="2500" b="1" u="sng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減</a:t>
            </a:r>
            <a:r>
              <a:rPr lang="en" sz="25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31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300" dirty="0"/>
          </a:p>
        </p:txBody>
      </p:sp>
      <p:pic>
        <p:nvPicPr>
          <p:cNvPr id="288" name="Google Shape;2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900" y="3011125"/>
            <a:ext cx="1865676" cy="186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1"/>
          <p:cNvSpPr txBox="1">
            <a:spLocks noGrp="1"/>
          </p:cNvSpPr>
          <p:nvPr>
            <p:ph type="title"/>
          </p:nvPr>
        </p:nvSpPr>
        <p:spPr>
          <a:xfrm>
            <a:off x="819150" y="728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 smtClean="0">
                <a:latin typeface="Raleway"/>
                <a:ea typeface="Raleway"/>
                <a:cs typeface="Raleway"/>
                <a:sym typeface="Raleway"/>
              </a:rPr>
              <a:t>會計等式</a:t>
            </a:r>
            <a:endParaRPr sz="31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5606" y="289860"/>
            <a:ext cx="5281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資本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（收益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費用 ）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負債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2"/>
          <p:cNvSpPr txBox="1">
            <a:spLocks noGrp="1"/>
          </p:cNvSpPr>
          <p:nvPr>
            <p:ph type="body" idx="1"/>
          </p:nvPr>
        </p:nvSpPr>
        <p:spPr>
          <a:xfrm>
            <a:off x="819150" y="1511425"/>
            <a:ext cx="6029100" cy="29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5.</a:t>
            </a:r>
            <a:r>
              <a:rPr lang="en" sz="2300" b="1" u="sng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800" b="1" u="sng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東主提取現金自用</a:t>
            </a:r>
            <a:endParaRPr lang="en" sz="1800" b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提用增加</a:t>
            </a:r>
            <a:r>
              <a:rPr lang="en" altLang="zh-HK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altLang="zh-HK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資產減少</a:t>
            </a:r>
            <a:endParaRPr lang="en"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❖ </a:t>
            </a:r>
            <a:r>
              <a:rPr lang="zh-HK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總額減少</a:t>
            </a:r>
            <a:endParaRPr sz="1800" b="1" dirty="0">
              <a:solidFill>
                <a:srgbClr val="858585"/>
              </a:solidFill>
              <a:highlight>
                <a:srgbClr val="F4CC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主提取</a:t>
            </a:r>
            <a:r>
              <a:rPr lang="en-US" altLang="zh-TW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$2,000</a:t>
            </a:r>
            <a:r>
              <a:rPr lang="zh-TW" altLang="en-US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現金自用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lang="en-US" altLang="zh-TW" sz="1800" b="1" dirty="0" smtClean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</a:t>
            </a:r>
            <a:r>
              <a:rPr lang="en" altLang="zh-HK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altLang="zh-HK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東主提取屬於提用；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現金屬於資產）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buNone/>
            </a:pPr>
            <a:r>
              <a:rPr lang="en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影響： </a:t>
            </a:r>
            <a:r>
              <a:rPr lang="zh-HK" altLang="en-US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提用↑ </a:t>
            </a:r>
            <a:r>
              <a:rPr lang="en-US" altLang="zh-HK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$2,000</a:t>
            </a:r>
            <a:r>
              <a:rPr lang="zh-HK" altLang="en-US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（提用</a:t>
            </a:r>
            <a:r>
              <a:rPr lang="zh-HK" altLang="en-US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r>
              <a:rPr lang="en" altLang="zh-HK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；</a:t>
            </a:r>
            <a:r>
              <a:rPr lang="en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</a:t>
            </a:r>
            <a:r>
              <a:rPr lang="en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↓ $2,000 (現金</a:t>
            </a:r>
            <a:r>
              <a:rPr lang="en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）</a:t>
            </a:r>
            <a:endParaRPr sz="18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u="sng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95" name="Google Shape;2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2553" y="1240983"/>
            <a:ext cx="2584454" cy="245008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819150" y="6702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zh-TW" altLang="en-US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商業交易事項對會計等式的</a:t>
            </a:r>
            <a:r>
              <a:rPr lang="zh-TW" altLang="en-US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影響</a:t>
            </a:r>
            <a:endParaRPr sz="3800" dirty="0">
              <a:solidFill>
                <a:srgbClr val="AF7B5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5850" y="289860"/>
            <a:ext cx="5281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=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資本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（收益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費用 ）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 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負債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677125" y="5846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latin typeface="Raleway"/>
                <a:ea typeface="Raleway"/>
                <a:cs typeface="Raleway"/>
                <a:sym typeface="Raleway"/>
              </a:rPr>
              <a:t>教學流程</a:t>
            </a:r>
            <a:endParaRPr sz="33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14"/>
          <p:cNvSpPr/>
          <p:nvPr/>
        </p:nvSpPr>
        <p:spPr>
          <a:xfrm rot="984884" flipH="1">
            <a:off x="6450965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/>
          <p:nvPr/>
        </p:nvSpPr>
        <p:spPr>
          <a:xfrm rot="-984884">
            <a:off x="5428444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4"/>
          <p:cNvSpPr/>
          <p:nvPr/>
        </p:nvSpPr>
        <p:spPr>
          <a:xfrm rot="984884" flipH="1">
            <a:off x="4393672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4"/>
          <p:cNvSpPr/>
          <p:nvPr/>
        </p:nvSpPr>
        <p:spPr>
          <a:xfrm rot="-984884">
            <a:off x="3371150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rot="984884" flipH="1">
            <a:off x="2340495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1B78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" name="Google Shape;140;p14"/>
          <p:cNvGrpSpPr/>
          <p:nvPr/>
        </p:nvGrpSpPr>
        <p:grpSpPr>
          <a:xfrm>
            <a:off x="2565228" y="3090788"/>
            <a:ext cx="1712700" cy="1230715"/>
            <a:chOff x="2683803" y="2543425"/>
            <a:chExt cx="1712700" cy="1230715"/>
          </a:xfrm>
        </p:grpSpPr>
        <p:sp>
          <p:nvSpPr>
            <p:cNvPr id="141" name="Google Shape;141;p14"/>
            <p:cNvSpPr/>
            <p:nvPr/>
          </p:nvSpPr>
          <p:spPr>
            <a:xfrm rot="-1789476">
              <a:off x="3457142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B78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2683803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27280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教學部分</a:t>
              </a:r>
              <a:r>
                <a:rPr lang="zh-TW" altLang="en-US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一</a:t>
              </a:r>
              <a:r>
                <a:rPr lang="en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0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會計等式</a:t>
              </a:r>
              <a:r>
                <a:rPr lang="zh-TW" altLang="en-US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另</a:t>
              </a:r>
              <a:r>
                <a:rPr lang="en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外</a:t>
              </a:r>
              <a:r>
                <a:rPr lang="zh-TW" altLang="en-US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三</a:t>
              </a:r>
              <a:r>
                <a:rPr lang="en" sz="10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個組成部分</a:t>
              </a:r>
              <a:endParaRPr sz="1000" dirty="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9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3495153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4615628" y="3090788"/>
            <a:ext cx="1826332" cy="1230715"/>
            <a:chOff x="4734203" y="2543425"/>
            <a:chExt cx="1712700" cy="1230715"/>
          </a:xfrm>
        </p:grpSpPr>
        <p:sp>
          <p:nvSpPr>
            <p:cNvPr id="146" name="Google Shape;146;p14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" sz="12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課堂活動 </a:t>
              </a:r>
              <a:r>
                <a:rPr lang="en" sz="12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zh-HK" altLang="en-US" sz="12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商業</a:t>
              </a:r>
              <a:r>
                <a:rPr lang="en" sz="12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交易</a:t>
              </a:r>
              <a:r>
                <a:rPr lang="zh-TW" altLang="en-US" sz="12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事項</a:t>
              </a:r>
              <a:r>
                <a:rPr lang="en" sz="12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如何影響會計等式</a:t>
              </a:r>
              <a:endParaRPr sz="1000" dirty="0">
                <a:solidFill>
                  <a:srgbClr val="5E5E5E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12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4"/>
          <p:cNvSpPr/>
          <p:nvPr/>
        </p:nvSpPr>
        <p:spPr>
          <a:xfrm rot="-984884">
            <a:off x="1317973" y="3029980"/>
            <a:ext cx="1116820" cy="57901"/>
          </a:xfrm>
          <a:prstGeom prst="roundRect">
            <a:avLst>
              <a:gd name="adj" fmla="val 50000"/>
            </a:avLst>
          </a:prstGeom>
          <a:solidFill>
            <a:srgbClr val="1B78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14"/>
          <p:cNvGrpSpPr/>
          <p:nvPr/>
        </p:nvGrpSpPr>
        <p:grpSpPr>
          <a:xfrm>
            <a:off x="1523278" y="1768932"/>
            <a:ext cx="1756947" cy="1246754"/>
            <a:chOff x="1641853" y="1221570"/>
            <a:chExt cx="1756947" cy="1246754"/>
          </a:xfrm>
        </p:grpSpPr>
        <p:sp>
          <p:nvSpPr>
            <p:cNvPr id="152" name="Google Shape;152;p14"/>
            <p:cNvSpPr/>
            <p:nvPr/>
          </p:nvSpPr>
          <p:spPr>
            <a:xfrm>
              <a:off x="1641853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rot="10800000">
              <a:off x="2453178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1686100" y="1258763"/>
              <a:ext cx="1712700" cy="6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重溫課題 - 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會計等式 </a:t>
              </a:r>
              <a:r>
                <a:rPr lang="en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+ 核對功課工作紙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rot="-1789476">
              <a:off x="2415143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1B786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5630635" y="1768932"/>
            <a:ext cx="1712700" cy="1246754"/>
            <a:chOff x="5770307" y="1221570"/>
            <a:chExt cx="1712700" cy="1246754"/>
          </a:xfrm>
        </p:grpSpPr>
        <p:sp>
          <p:nvSpPr>
            <p:cNvPr id="157" name="Google Shape;157;p14"/>
            <p:cNvSpPr/>
            <p:nvPr/>
          </p:nvSpPr>
          <p:spPr>
            <a:xfrm rot="-1789476">
              <a:off x="6546711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770307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 rot="10800000">
              <a:off x="6581632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 txBox="1"/>
            <p:nvPr/>
          </p:nvSpPr>
          <p:spPr>
            <a:xfrm>
              <a:off x="5814557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總結</a:t>
              </a:r>
              <a:endParaRPr dirty="0">
                <a:solidFill>
                  <a:srgbClr val="5E5E5E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3573628" y="1768932"/>
            <a:ext cx="1712700" cy="1246754"/>
            <a:chOff x="3692203" y="1221570"/>
            <a:chExt cx="1712700" cy="1246754"/>
          </a:xfrm>
        </p:grpSpPr>
        <p:sp>
          <p:nvSpPr>
            <p:cNvPr id="162" name="Google Shape;162;p14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3736453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教學部分</a:t>
              </a:r>
              <a:r>
                <a:rPr lang="zh-TW" altLang="en-US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二</a:t>
              </a:r>
              <a:r>
                <a:rPr lang="en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000" dirty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 </a:t>
              </a:r>
              <a:r>
                <a:rPr lang="en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商業交易</a:t>
              </a:r>
              <a:r>
                <a:rPr lang="zh-TW" altLang="en-US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事項</a:t>
              </a:r>
              <a:r>
                <a:rPr lang="en" sz="1000" dirty="0" smtClean="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如何影響會計等式</a:t>
              </a:r>
              <a:endParaRPr sz="1000" dirty="0">
                <a:solidFill>
                  <a:srgbClr val="5E5E5E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900" dirty="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body" idx="1"/>
          </p:nvPr>
        </p:nvSpPr>
        <p:spPr>
          <a:xfrm>
            <a:off x="720550" y="1134400"/>
            <a:ext cx="7206300" cy="3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Alfa Slab One"/>
              <a:buChar char="❖"/>
            </a:pPr>
            <a:r>
              <a:rPr lang="en" sz="2200" dirty="0" smtClean="0">
                <a:solidFill>
                  <a:srgbClr val="666666"/>
                </a:solidFill>
                <a:latin typeface="Times New Roman" panose="02020603050405020304" pitchFamily="18" charset="0"/>
                <a:ea typeface="Alfa Slab One"/>
                <a:cs typeface="Times New Roman" panose="02020603050405020304" pitchFamily="18" charset="0"/>
                <a:sym typeface="Alfa Slab One"/>
              </a:rPr>
              <a:t>3-4</a:t>
            </a:r>
            <a:r>
              <a:rPr lang="zh-TW" altLang="en-US" sz="2200" b="1" dirty="0" smtClean="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位</a:t>
            </a:r>
            <a:r>
              <a:rPr lang="en" sz="2200" b="1" dirty="0" smtClean="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同學組成</a:t>
            </a:r>
            <a:r>
              <a:rPr lang="zh-TW" altLang="en-US" sz="2200" b="1" dirty="0" smtClean="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一</a:t>
            </a:r>
            <a:r>
              <a:rPr lang="en" sz="2200" b="1" dirty="0" smtClean="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組</a:t>
            </a:r>
            <a:endParaRPr sz="2200" b="1" dirty="0">
              <a:solidFill>
                <a:srgbClr val="666666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0" indent="-368300">
              <a:buClr>
                <a:srgbClr val="666666"/>
              </a:buClr>
              <a:buSzPts val="2200"/>
              <a:buFont typeface="Alfa Slab One"/>
              <a:buChar char="❖"/>
            </a:pPr>
            <a:r>
              <a:rPr lang="zh-TW" altLang="en-US" sz="2200" b="1" dirty="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各組需就「會計等式」和「商業交易事項」為其他組別分別設計一道問題，並負責核對這些問題的</a:t>
            </a:r>
            <a:r>
              <a:rPr lang="zh-TW" altLang="en-US" sz="2200" b="1" dirty="0" smtClean="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答案</a:t>
            </a:r>
            <a:endParaRPr lang="en-US" altLang="zh-TW" sz="2200" b="1" dirty="0" smtClean="0">
              <a:solidFill>
                <a:srgbClr val="666666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0" indent="-368300">
              <a:buClr>
                <a:srgbClr val="666666"/>
              </a:buClr>
              <a:buSzPts val="2200"/>
              <a:buFont typeface="Alfa Slab One"/>
              <a:buChar char="❖"/>
            </a:pPr>
            <a:r>
              <a:rPr lang="en" sz="2200" b="1" dirty="0" smtClean="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每組有</a:t>
            </a:r>
            <a:r>
              <a:rPr lang="en" sz="2200" dirty="0" smtClean="0">
                <a:solidFill>
                  <a:srgbClr val="666666"/>
                </a:solidFill>
                <a:latin typeface="Times New Roman" panose="02020603050405020304" pitchFamily="18" charset="0"/>
                <a:ea typeface="Alfa Slab One"/>
                <a:cs typeface="Times New Roman" panose="02020603050405020304" pitchFamily="18" charset="0"/>
                <a:sym typeface="Alfa Slab One"/>
              </a:rPr>
              <a:t>10</a:t>
            </a:r>
            <a:r>
              <a:rPr lang="en" sz="2200" b="1" dirty="0" smtClean="0">
                <a:solidFill>
                  <a:srgbClr val="666666"/>
                </a:solidFill>
                <a:latin typeface="Alfa Slab One"/>
                <a:ea typeface="Alfa Slab One"/>
                <a:cs typeface="Alfa Slab One"/>
                <a:sym typeface="Alfa Slab One"/>
              </a:rPr>
              <a:t>分鐘時間設計問題</a:t>
            </a:r>
            <a:endParaRPr sz="2200" b="1" dirty="0">
              <a:solidFill>
                <a:srgbClr val="666666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solidFill>
                <a:srgbClr val="858585"/>
              </a:solidFill>
              <a:highlight>
                <a:srgbClr val="FFF2CC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問題示例：</a:t>
            </a:r>
            <a:endParaRPr sz="20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indent="-419100">
              <a:buClr>
                <a:srgbClr val="858585"/>
              </a:buClr>
              <a:buSzPts val="3000"/>
              <a:buFont typeface="Raleway"/>
              <a:buChar char="❖"/>
            </a:pP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會計</a:t>
            </a:r>
            <a:r>
              <a:rPr lang="zh-TW" altLang="en-US" sz="20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等式問題 </a:t>
            </a:r>
            <a:r>
              <a:rPr lang="en-US" altLang="zh-TW" sz="20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甚麼是會計等式</a:t>
            </a:r>
            <a:r>
              <a:rPr lang="en" sz="20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？</a:t>
            </a:r>
            <a:endParaRPr sz="20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lvl="0" indent="-419100">
              <a:buClr>
                <a:srgbClr val="858585"/>
              </a:buClr>
              <a:buSzPts val="3000"/>
              <a:buFont typeface="Raleway"/>
              <a:buChar char="❖"/>
            </a:pP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商業</a:t>
            </a:r>
            <a:r>
              <a:rPr lang="zh-TW" altLang="en-US" sz="20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交易事項問題 </a:t>
            </a:r>
            <a:r>
              <a:rPr lang="en-US" altLang="zh-TW" sz="20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zh-TW" altLang="en-US" sz="20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東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主向企業注入現金</a:t>
            </a:r>
            <a:r>
              <a:rPr lang="en-US" altLang="zh-TW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$50,000</a:t>
            </a:r>
            <a:r>
              <a:rPr lang="zh-TW" altLang="en-US" sz="20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。</a:t>
            </a:r>
            <a:endParaRPr sz="20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2" name="Google Shape;302;p33"/>
          <p:cNvPicPr preferRelativeResize="0"/>
          <p:nvPr/>
        </p:nvPicPr>
        <p:blipFill rotWithShape="1">
          <a:blip r:embed="rId3">
            <a:alphaModFix/>
          </a:blip>
          <a:srcRect l="6533" t="18981" r="7155" b="20875"/>
          <a:stretch/>
        </p:blipFill>
        <p:spPr>
          <a:xfrm>
            <a:off x="7230589" y="2544417"/>
            <a:ext cx="1392522" cy="153339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 txBox="1"/>
          <p:nvPr/>
        </p:nvSpPr>
        <p:spPr>
          <a:xfrm>
            <a:off x="819150" y="425825"/>
            <a:ext cx="7991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課堂活動 - </a:t>
            </a:r>
            <a:r>
              <a:rPr lang="en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判斷</a:t>
            </a:r>
            <a:r>
              <a:rPr lang="zh-HK" altLang="en-US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商業</a:t>
            </a:r>
            <a:r>
              <a:rPr lang="en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交易</a:t>
            </a:r>
            <a:r>
              <a:rPr lang="zh-HK" altLang="en-US" sz="2900" b="1" dirty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事項</a:t>
            </a:r>
            <a:r>
              <a:rPr lang="en" sz="2900" b="1" dirty="0" smtClean="0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如何影響會計等式</a:t>
            </a:r>
            <a:endParaRPr sz="2900" b="1" dirty="0">
              <a:solidFill>
                <a:srgbClr val="AF7B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>
            <a:spLocks noGrp="1"/>
          </p:cNvSpPr>
          <p:nvPr>
            <p:ph type="title"/>
          </p:nvPr>
        </p:nvSpPr>
        <p:spPr>
          <a:xfrm>
            <a:off x="819150" y="50652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latin typeface="Alfa Slab One"/>
                <a:ea typeface="Alfa Slab One"/>
                <a:cs typeface="Alfa Slab One"/>
                <a:sym typeface="Alfa Slab One"/>
              </a:rPr>
              <a:t>總結</a:t>
            </a:r>
            <a:endParaRPr sz="35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309" name="Google Shape;309;p34"/>
          <p:cNvSpPr txBox="1">
            <a:spLocks noGrp="1"/>
          </p:cNvSpPr>
          <p:nvPr>
            <p:ph type="body" idx="1"/>
          </p:nvPr>
        </p:nvSpPr>
        <p:spPr>
          <a:xfrm>
            <a:off x="700075" y="1280700"/>
            <a:ext cx="5487300" cy="3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800"/>
              <a:buFont typeface="Raleway"/>
              <a:buChar char="❖"/>
            </a:pP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收益、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費用及提用的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定義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indent="-342900">
              <a:buClr>
                <a:srgbClr val="858585"/>
              </a:buClr>
              <a:buSzPts val="1800"/>
              <a:buFont typeface="Raleway"/>
              <a:buChar char="❖"/>
            </a:pPr>
            <a:r>
              <a:rPr lang="zh-TW" altLang="en-US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商業交易事項對會計等式的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影響</a:t>
            </a: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　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 - 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費用 = 利潤/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虧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損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 &gt; 費用 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</a:t>
            </a:r>
            <a:r>
              <a:rPr lang="en-US" altLang="zh-TW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&gt;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利潤 </a:t>
            </a:r>
            <a:r>
              <a:rPr lang="en-US" altLang="zh-TW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&gt; </a:t>
            </a:r>
            <a:r>
              <a:rPr lang="zh-HK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資本↑</a:t>
            </a:r>
            <a:endParaRPr sz="18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 &lt; 費用 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=</a:t>
            </a:r>
            <a:r>
              <a:rPr lang="en-US" altLang="zh-TW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&gt;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zh-HK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虧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損 </a:t>
            </a:r>
            <a:r>
              <a:rPr lang="en-US" altLang="zh-TW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&gt; </a:t>
            </a:r>
            <a:r>
              <a:rPr lang="zh-HK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資本↓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buNone/>
            </a:pPr>
            <a:r>
              <a:rPr lang="en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資產 = 資本 </a:t>
            </a:r>
            <a:r>
              <a:rPr lang="en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</a:t>
            </a:r>
            <a:r>
              <a:rPr lang="en-US" altLang="zh-TW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收益 </a:t>
            </a:r>
            <a:r>
              <a:rPr lang="en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費用</a:t>
            </a:r>
            <a:r>
              <a:rPr lang="en-US" altLang="zh-TW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)</a:t>
            </a:r>
            <a:r>
              <a:rPr lang="en" altLang="zh-HK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8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提用 </a:t>
            </a:r>
            <a:r>
              <a:rPr lang="en" sz="18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+ 負債</a:t>
            </a:r>
            <a:endParaRPr sz="18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18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1431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lnSpc>
                <a:spcPct val="171666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839" i="1" u="sng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endParaRPr sz="1890" i="1" dirty="0">
              <a:solidFill>
                <a:srgbClr val="66666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310" name="Google Shape;3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700" y="506524"/>
            <a:ext cx="2698000" cy="18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0450" y="2571750"/>
            <a:ext cx="2861850" cy="19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/>
        </p:nvSpPr>
        <p:spPr>
          <a:xfrm>
            <a:off x="819150" y="6789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AF7B51"/>
                </a:solidFill>
                <a:latin typeface="Raleway"/>
                <a:ea typeface="Raleway"/>
                <a:cs typeface="Raleway"/>
                <a:sym typeface="Raleway"/>
              </a:rPr>
              <a:t>功課 </a:t>
            </a:r>
            <a:endParaRPr sz="3500" b="1">
              <a:solidFill>
                <a:srgbClr val="AF7B5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596550" y="1527675"/>
            <a:ext cx="57186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>
              <a:lnSpc>
                <a:spcPct val="95000"/>
              </a:lnSpc>
              <a:buClr>
                <a:srgbClr val="5E5E5E"/>
              </a:buClr>
              <a:buSzPts val="2200"/>
              <a:buFont typeface="Arial"/>
              <a:buChar char="❖"/>
            </a:pPr>
            <a:r>
              <a:rPr lang="zh-TW" altLang="en-US" sz="2200" b="1" dirty="0" smtClean="0">
                <a:solidFill>
                  <a:srgbClr val="5E5E5E"/>
                </a:solidFill>
              </a:rPr>
              <a:t>基礎會計：會計等式 </a:t>
            </a:r>
            <a:r>
              <a:rPr lang="en-US" altLang="zh-TW" sz="2200" b="1" dirty="0" smtClean="0">
                <a:solidFill>
                  <a:srgbClr val="5E5E5E"/>
                </a:solidFill>
              </a:rPr>
              <a:t>- </a:t>
            </a:r>
            <a:r>
              <a:rPr lang="zh-TW" altLang="en-US" sz="2200" b="1" dirty="0" smtClean="0">
                <a:solidFill>
                  <a:srgbClr val="5E5E5E"/>
                </a:solidFill>
              </a:rPr>
              <a:t>功課工作</a:t>
            </a:r>
            <a:r>
              <a:rPr lang="zh-TW" altLang="en-US" sz="2200" b="1" dirty="0">
                <a:solidFill>
                  <a:srgbClr val="5E5E5E"/>
                </a:solidFill>
              </a:rPr>
              <a:t>紙二</a:t>
            </a:r>
            <a:endParaRPr sz="2200" b="1" dirty="0">
              <a:solidFill>
                <a:srgbClr val="5E5E5E"/>
              </a:solidFill>
            </a:endParaRPr>
          </a:p>
        </p:txBody>
      </p:sp>
      <p:pic>
        <p:nvPicPr>
          <p:cNvPr id="318" name="Google Shape;3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3965" y="1225190"/>
            <a:ext cx="2533650" cy="2750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body" idx="1"/>
          </p:nvPr>
        </p:nvSpPr>
        <p:spPr>
          <a:xfrm>
            <a:off x="819150" y="960800"/>
            <a:ext cx="7505700" cy="3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1. 	</a:t>
            </a:r>
            <a:r>
              <a:rPr lang="en" sz="12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下列</a:t>
            </a:r>
            <a:r>
              <a:rPr lang="zh-TW" altLang="en-US" sz="12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哪項</a:t>
            </a:r>
            <a:r>
              <a:rPr lang="en" sz="12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會計等式是正確的</a:t>
            </a:r>
            <a:r>
              <a:rPr lang="en" sz="12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？</a:t>
            </a:r>
            <a:endParaRPr sz="12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A. 資產 + 負債 = 資本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B. 資本 + 負債 = 資產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C. 資產 = 負債 – 資本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D. 資產 + 資本 = 負債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2. 	企業的資本是</a:t>
            </a:r>
            <a:endParaRPr sz="12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A. 東主以外人士提供的資源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B. 企業擁有的資源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C. 東主提供的資源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D. </a:t>
            </a:r>
            <a:r>
              <a:rPr lang="en" sz="12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東主以外</a:t>
            </a:r>
            <a:r>
              <a:rPr lang="zh-TW" altLang="en-US" sz="12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人士</a:t>
            </a:r>
            <a:r>
              <a:rPr lang="en" sz="12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擁有的資源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>
              <a:lnSpc>
                <a:spcPct val="100000"/>
              </a:lnSpc>
              <a:buNone/>
            </a:pPr>
            <a:r>
              <a:rPr lang="en" sz="12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3. 	</a:t>
            </a:r>
            <a:r>
              <a:rPr lang="en" sz="12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以下</a:t>
            </a:r>
            <a:r>
              <a:rPr lang="zh-TW" altLang="en-US" sz="1200" b="1" dirty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哪</a:t>
            </a:r>
            <a:r>
              <a:rPr lang="en" sz="12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項陳述</a:t>
            </a:r>
            <a:r>
              <a:rPr lang="en" altLang="zh-HK" sz="12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是正確的</a:t>
            </a:r>
            <a:r>
              <a:rPr lang="en" sz="1200" b="1" dirty="0" smtClean="0">
                <a:solidFill>
                  <a:srgbClr val="858585"/>
                </a:solidFill>
                <a:highlight>
                  <a:srgbClr val="FFF2CC"/>
                </a:highlight>
                <a:latin typeface="Raleway"/>
                <a:ea typeface="Raleway"/>
                <a:cs typeface="Raleway"/>
                <a:sym typeface="Raleway"/>
              </a:rPr>
              <a:t>？</a:t>
            </a:r>
            <a:endParaRPr sz="1200" b="1" dirty="0">
              <a:solidFill>
                <a:srgbClr val="858585"/>
              </a:solidFill>
              <a:highlight>
                <a:srgbClr val="FFF2CC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（1）</a:t>
            </a:r>
            <a:r>
              <a:rPr lang="en" sz="12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資產總額可以大於負債和資本</a:t>
            </a:r>
            <a:r>
              <a:rPr lang="zh-TW" altLang="en-US" sz="12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的</a:t>
            </a:r>
            <a:r>
              <a:rPr lang="en" sz="12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總和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（2）資產 = 資本 + 負債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（3）負債總額可以大於資本總額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A. 只有（1）和（2）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B. 只有（1）和（3）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C. 只有（2）和（3）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D.（1）（2）和（3）</a:t>
            </a: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endParaRPr sz="12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819150" y="303500"/>
            <a:ext cx="75057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 smtClean="0">
                <a:latin typeface="Raleway"/>
                <a:ea typeface="Raleway"/>
                <a:cs typeface="Raleway"/>
                <a:sym typeface="Raleway"/>
              </a:rPr>
              <a:t>功課</a:t>
            </a:r>
            <a:r>
              <a:rPr lang="zh-TW" altLang="en-US" sz="3400" b="1" dirty="0" smtClean="0">
                <a:latin typeface="Raleway"/>
                <a:ea typeface="Raleway"/>
                <a:cs typeface="Raleway"/>
                <a:sym typeface="Raleway"/>
              </a:rPr>
              <a:t>一</a:t>
            </a:r>
            <a:r>
              <a:rPr lang="en" sz="3400" b="1" dirty="0" smtClean="0">
                <a:latin typeface="Raleway"/>
                <a:ea typeface="Raleway"/>
                <a:cs typeface="Raleway"/>
                <a:sym typeface="Raleway"/>
              </a:rPr>
              <a:t>答案</a:t>
            </a:r>
            <a:endParaRPr sz="3400" b="1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225" y="1134000"/>
            <a:ext cx="802450" cy="8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225" y="2264250"/>
            <a:ext cx="802450" cy="8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225" y="3629750"/>
            <a:ext cx="802450" cy="8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"/>
          <p:cNvSpPr txBox="1"/>
          <p:nvPr/>
        </p:nvSpPr>
        <p:spPr>
          <a:xfrm>
            <a:off x="7826950" y="1281275"/>
            <a:ext cx="380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B</a:t>
            </a:r>
            <a:endParaRPr sz="2100" dirty="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7827250" y="3777025"/>
            <a:ext cx="380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</a:t>
            </a:r>
            <a:endParaRPr sz="2100" dirty="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7827250" y="2411525"/>
            <a:ext cx="380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C</a:t>
            </a:r>
            <a:endParaRPr sz="2100" dirty="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 txBox="1"/>
          <p:nvPr/>
        </p:nvSpPr>
        <p:spPr>
          <a:xfrm>
            <a:off x="726575" y="1382525"/>
            <a:ext cx="7281900" cy="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1.</a:t>
            </a:r>
            <a:r>
              <a:rPr lang="en" sz="13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	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為下表的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</a:t>
            </a: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、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資本及負債</a:t>
            </a:r>
            <a:r>
              <a:rPr lang="zh-TW" altLang="en-US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各舉兩個</a:t>
            </a:r>
            <a:r>
              <a:rPr lang="en" sz="18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例子</a:t>
            </a:r>
            <a:r>
              <a:rPr lang="en" sz="18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。</a:t>
            </a:r>
            <a:endParaRPr sz="18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819150" y="503125"/>
            <a:ext cx="75057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 smtClean="0">
                <a:latin typeface="Raleway"/>
                <a:ea typeface="Raleway"/>
                <a:cs typeface="Raleway"/>
                <a:sym typeface="Raleway"/>
              </a:rPr>
              <a:t>功課</a:t>
            </a:r>
            <a:r>
              <a:rPr lang="zh-TW" altLang="en-US" sz="3400" b="1" dirty="0" smtClean="0">
                <a:latin typeface="Raleway"/>
                <a:ea typeface="Raleway"/>
                <a:cs typeface="Raleway"/>
                <a:sym typeface="Raleway"/>
              </a:rPr>
              <a:t>一</a:t>
            </a:r>
            <a:r>
              <a:rPr lang="en" sz="3400" b="1" dirty="0" smtClean="0">
                <a:latin typeface="Raleway"/>
                <a:ea typeface="Raleway"/>
                <a:cs typeface="Raleway"/>
                <a:sym typeface="Raleway"/>
              </a:rPr>
              <a:t>答案</a:t>
            </a:r>
            <a:endParaRPr sz="3400" b="1" dirty="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84" name="Google Shape;184;p16"/>
          <p:cNvGraphicFramePr/>
          <p:nvPr>
            <p:extLst>
              <p:ext uri="{D42A27DB-BD31-4B8C-83A1-F6EECF244321}">
                <p14:modId xmlns:p14="http://schemas.microsoft.com/office/powerpoint/2010/main" val="3341602341"/>
              </p:ext>
            </p:extLst>
          </p:nvPr>
        </p:nvGraphicFramePr>
        <p:xfrm>
          <a:off x="1030463" y="1914525"/>
          <a:ext cx="7083075" cy="2007607"/>
        </p:xfrm>
        <a:graphic>
          <a:graphicData uri="http://schemas.openxmlformats.org/drawingml/2006/table">
            <a:tbl>
              <a:tblPr>
                <a:noFill/>
                <a:tableStyleId>{F5AFB262-FA34-4FFE-824B-0A6FB10A5C55}</a:tableStyleId>
              </a:tblPr>
              <a:tblGrid>
                <a:gridCol w="236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0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資產</a:t>
                      </a:r>
                      <a:endParaRPr sz="1600" b="1" i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資本</a:t>
                      </a:r>
                      <a:endParaRPr sz="16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負債</a:t>
                      </a:r>
                      <a:endParaRPr sz="16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3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現金</a:t>
                      </a:r>
                      <a:endParaRPr sz="17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機器</a:t>
                      </a:r>
                      <a:endParaRPr sz="17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東主提供的現金</a:t>
                      </a:r>
                      <a:endParaRPr sz="17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東主提供的資產</a:t>
                      </a:r>
                      <a:endParaRPr sz="17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銀行貸款</a:t>
                      </a:r>
                      <a:endParaRPr sz="17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lnSpc>
                          <a:spcPct val="191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朋友借貸</a:t>
                      </a:r>
                      <a:endParaRPr sz="17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"/>
          <p:cNvSpPr txBox="1"/>
          <p:nvPr/>
        </p:nvSpPr>
        <p:spPr>
          <a:xfrm>
            <a:off x="597525" y="1154075"/>
            <a:ext cx="80652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2. </a:t>
            </a:r>
            <a:r>
              <a:rPr lang="zh-TW" altLang="en-US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計算</a:t>
            </a:r>
            <a:r>
              <a:rPr lang="en" sz="19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會計等式的未知數：</a:t>
            </a:r>
            <a:r>
              <a:rPr lang="en" sz="25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                                 </a:t>
            </a:r>
            <a:endParaRPr sz="25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17"/>
          <p:cNvSpPr txBox="1">
            <a:spLocks noGrp="1"/>
          </p:cNvSpPr>
          <p:nvPr>
            <p:ph type="title"/>
          </p:nvPr>
        </p:nvSpPr>
        <p:spPr>
          <a:xfrm>
            <a:off x="819150" y="315425"/>
            <a:ext cx="75057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400" b="1" dirty="0" smtClean="0">
                <a:latin typeface="Raleway"/>
                <a:ea typeface="Raleway"/>
                <a:cs typeface="Raleway"/>
                <a:sym typeface="Raleway"/>
              </a:rPr>
              <a:t>功課</a:t>
            </a:r>
            <a:r>
              <a:rPr lang="zh-TW" altLang="en-US" sz="3400" b="1" dirty="0">
                <a:latin typeface="Raleway"/>
                <a:ea typeface="Raleway"/>
                <a:cs typeface="Raleway"/>
                <a:sym typeface="Raleway"/>
              </a:rPr>
              <a:t>一</a:t>
            </a:r>
            <a:r>
              <a:rPr lang="en" sz="3400" b="1" dirty="0" smtClean="0">
                <a:latin typeface="Raleway"/>
                <a:ea typeface="Raleway"/>
                <a:cs typeface="Raleway"/>
                <a:sym typeface="Raleway"/>
              </a:rPr>
              <a:t>答案</a:t>
            </a:r>
            <a:endParaRPr sz="3400" b="1" dirty="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91" name="Google Shape;191;p17"/>
          <p:cNvGraphicFramePr/>
          <p:nvPr/>
        </p:nvGraphicFramePr>
        <p:xfrm>
          <a:off x="955863" y="1575000"/>
          <a:ext cx="7505650" cy="3285504"/>
        </p:xfrm>
        <a:graphic>
          <a:graphicData uri="http://schemas.openxmlformats.org/drawingml/2006/table">
            <a:tbl>
              <a:tblPr>
                <a:noFill/>
                <a:tableStyleId>{F5AFB262-FA34-4FFE-824B-0A6FB10A5C55}</a:tableStyleId>
              </a:tblPr>
              <a:tblGrid>
                <a:gridCol w="54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資產</a:t>
                      </a:r>
                      <a:endParaRPr sz="13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負債</a:t>
                      </a:r>
                      <a:endParaRPr sz="13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 i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資本</a:t>
                      </a:r>
                      <a:endParaRPr sz="1300" b="1" i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$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(a)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企業A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889,300</a:t>
                      </a:r>
                      <a:endParaRPr sz="13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199,300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690,000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(b)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企業B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320,000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40,000</a:t>
                      </a:r>
                      <a:endParaRPr sz="13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280,000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(c)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企業C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101,600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42,000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59,600</a:t>
                      </a:r>
                      <a:endParaRPr sz="13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(d)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企業D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201,800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110,300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91,500</a:t>
                      </a:r>
                      <a:endParaRPr sz="13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(e)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企業E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1,234,000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667,000</a:t>
                      </a:r>
                      <a:endParaRPr sz="13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567,000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(f)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企業F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178,100</a:t>
                      </a:r>
                      <a:endParaRPr sz="13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89,600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88,500</a:t>
                      </a:r>
                      <a:endParaRPr sz="13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/>
        </p:nvSpPr>
        <p:spPr>
          <a:xfrm>
            <a:off x="476250" y="1127400"/>
            <a:ext cx="81915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>
              <a:lnSpc>
                <a:spcPct val="125000"/>
              </a:lnSpc>
            </a:pPr>
            <a:r>
              <a:rPr lang="en" sz="19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3.</a:t>
            </a:r>
            <a:r>
              <a:rPr lang="en" sz="12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請寫出下列</a:t>
            </a:r>
            <a:r>
              <a:rPr lang="zh-HK" altLang="en-US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商業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交易</a:t>
            </a:r>
            <a:r>
              <a:rPr lang="zh-TW" altLang="en-US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事項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如何影響資產</a:t>
            </a:r>
            <a:r>
              <a:rPr lang="en" sz="17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、資本、</a:t>
            </a:r>
            <a:r>
              <a:rPr lang="en" sz="17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負債及會計等式。</a:t>
            </a:r>
            <a:endParaRPr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22860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819150" y="304925"/>
            <a:ext cx="75057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400" b="1" dirty="0" smtClean="0">
                <a:latin typeface="Raleway"/>
                <a:ea typeface="Raleway"/>
                <a:cs typeface="Raleway"/>
                <a:sym typeface="Raleway"/>
              </a:rPr>
              <a:t>功課</a:t>
            </a:r>
            <a:r>
              <a:rPr lang="zh-TW" altLang="en-US" sz="3400" b="1" dirty="0">
                <a:latin typeface="Raleway"/>
                <a:ea typeface="Raleway"/>
                <a:cs typeface="Raleway"/>
                <a:sym typeface="Raleway"/>
              </a:rPr>
              <a:t>一</a:t>
            </a:r>
            <a:r>
              <a:rPr lang="en" sz="3400" b="1" dirty="0" smtClean="0">
                <a:latin typeface="Raleway"/>
                <a:ea typeface="Raleway"/>
                <a:cs typeface="Raleway"/>
                <a:sym typeface="Raleway"/>
              </a:rPr>
              <a:t>答案</a:t>
            </a:r>
            <a:endParaRPr sz="3400" b="1" dirty="0"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98" name="Google Shape;198;p18"/>
          <p:cNvGraphicFramePr/>
          <p:nvPr>
            <p:extLst>
              <p:ext uri="{D42A27DB-BD31-4B8C-83A1-F6EECF244321}">
                <p14:modId xmlns:p14="http://schemas.microsoft.com/office/powerpoint/2010/main" val="2542850498"/>
              </p:ext>
            </p:extLst>
          </p:nvPr>
        </p:nvGraphicFramePr>
        <p:xfrm>
          <a:off x="476225" y="1472700"/>
          <a:ext cx="8191525" cy="3260000"/>
        </p:xfrm>
        <a:graphic>
          <a:graphicData uri="http://schemas.openxmlformats.org/drawingml/2006/table">
            <a:tbl>
              <a:tblPr>
                <a:noFill/>
                <a:tableStyleId>{F5AFB262-FA34-4FFE-824B-0A6FB10A5C55}</a:tableStyleId>
              </a:tblPr>
              <a:tblGrid>
                <a:gridCol w="262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55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交易</a:t>
                      </a:r>
                      <a:endParaRPr sz="12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影響</a:t>
                      </a:r>
                      <a:endParaRPr sz="1200" b="1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資產</a:t>
                      </a:r>
                      <a:endParaRPr sz="12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資本</a:t>
                      </a:r>
                      <a:endParaRPr sz="12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負債</a:t>
                      </a:r>
                      <a:endParaRPr sz="12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smtClean="0">
                          <a:solidFill>
                            <a:srgbClr val="85858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會計等式</a:t>
                      </a:r>
                      <a:endParaRPr sz="1200" b="1" dirty="0">
                        <a:solidFill>
                          <a:srgbClr val="85858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7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HK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例子</a:t>
                      </a:r>
                      <a:r>
                        <a:rPr lang="en-US" sz="120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zh-HK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商號以支票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$3,000</a:t>
                      </a:r>
                      <a:r>
                        <a:rPr lang="zh-HK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購買裝置</a:t>
                      </a:r>
                      <a:r>
                        <a:rPr lang="zh-HK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↑ $3,000</a:t>
                      </a:r>
                      <a:endParaRPr sz="105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↓ $3,000</a:t>
                      </a:r>
                      <a:endParaRPr sz="105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2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2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總數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不變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但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會計等式保持平衡</a:t>
                      </a:r>
                      <a:endParaRPr sz="12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5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東主注資現金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$6,000</a:t>
                      </a:r>
                      <a:r>
                        <a:rPr lang="zh-HK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↑ $6,000</a:t>
                      </a:r>
                      <a:endParaRPr sz="105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↑ $6,000</a:t>
                      </a:r>
                      <a:endParaRPr sz="105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2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總數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增加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但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會計等式保持平衡</a:t>
                      </a:r>
                      <a:endParaRPr sz="12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5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(b) </a:t>
                      </a:r>
                      <a:r>
                        <a:rPr lang="zh-HK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商號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向朋友借款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$1,000</a:t>
                      </a:r>
                      <a:r>
                        <a:rPr lang="zh-HK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↑ $1,000</a:t>
                      </a:r>
                      <a:endParaRPr sz="105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2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↑ $1,000</a:t>
                      </a:r>
                      <a:endParaRPr sz="105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總數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增加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但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會計等式保持平衡</a:t>
                      </a:r>
                      <a:endParaRPr sz="12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5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(c) </a:t>
                      </a:r>
                      <a:r>
                        <a:rPr lang="zh-HK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商號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賒購辦公室設備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$3,000</a:t>
                      </a:r>
                      <a:r>
                        <a:rPr lang="zh-HK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↑ $3,000</a:t>
                      </a:r>
                      <a:endParaRPr sz="105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2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↑ $3,000</a:t>
                      </a:r>
                      <a:endParaRPr sz="105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總數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增加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但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會計等式保持平衡</a:t>
                      </a:r>
                      <a:endParaRPr sz="12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55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(d) </a:t>
                      </a:r>
                      <a:r>
                        <a:rPr lang="zh-HK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商號</a:t>
                      </a: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向銀行償還貸款</a:t>
                      </a:r>
                      <a:r>
                        <a:rPr lang="en-US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anose="020F0502020204030204" pitchFamily="34" charset="0"/>
                        </a:rPr>
                        <a:t>$20,000</a:t>
                      </a:r>
                      <a:r>
                        <a:rPr lang="zh-HK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↓ $20,000</a:t>
                      </a:r>
                      <a:endParaRPr sz="105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endParaRPr sz="1200" b="1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1" dirty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↓ $20,000</a:t>
                      </a:r>
                      <a:endParaRPr sz="105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總數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下降</a:t>
                      </a:r>
                      <a:r>
                        <a:rPr lang="zh-TW" altLang="en-US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但</a:t>
                      </a:r>
                      <a:r>
                        <a:rPr lang="en" sz="1200" b="1" dirty="0" smtClean="0">
                          <a:solidFill>
                            <a:srgbClr val="FF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會計等式保持平衡</a:t>
                      </a:r>
                      <a:endParaRPr sz="1200" b="1" dirty="0">
                        <a:solidFill>
                          <a:srgbClr val="FF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819150" y="667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latin typeface="Alfa Slab One"/>
                <a:ea typeface="Alfa Slab One"/>
                <a:cs typeface="Alfa Slab One"/>
                <a:sym typeface="Alfa Slab One"/>
              </a:rPr>
              <a:t>課題重溫</a:t>
            </a:r>
            <a:endParaRPr sz="34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05" name="Google Shape;2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275" y="607850"/>
            <a:ext cx="2090800" cy="20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19150" y="1736472"/>
            <a:ext cx="6857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1000">
              <a:buClr>
                <a:srgbClr val="858585"/>
              </a:buClr>
              <a:buSzPts val="2100"/>
              <a:buFont typeface="Helvetica"/>
              <a:buChar char="❖"/>
              <a:defRPr sz="21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zh-TW" altLang="en-US" dirty="0" smtClean="0"/>
              <a:t>會計</a:t>
            </a:r>
            <a:r>
              <a:rPr lang="zh-TW" altLang="en-US" dirty="0"/>
              <a:t>等式由哪三個部分組成？</a:t>
            </a:r>
            <a:endParaRPr lang="en-US" altLang="zh-HK" dirty="0"/>
          </a:p>
          <a:p>
            <a:pPr marL="0" indent="457200">
              <a:buSzTx/>
              <a:buNone/>
              <a:defRPr sz="21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en-US" altLang="zh-HK" dirty="0"/>
              <a:t> </a:t>
            </a:r>
          </a:p>
          <a:p>
            <a:pPr marL="0" indent="457200">
              <a:buSzTx/>
              <a:buNone/>
              <a:defRPr sz="21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endParaRPr lang="en-US" altLang="zh-HK" dirty="0"/>
          </a:p>
          <a:p>
            <a:pPr indent="-381000">
              <a:buClr>
                <a:srgbClr val="858585"/>
              </a:buClr>
              <a:buSzPts val="2100"/>
              <a:buFont typeface="Helvetica"/>
              <a:buChar char="❖"/>
              <a:defRPr sz="210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defRPr>
            </a:pPr>
            <a:r>
              <a:rPr lang="zh-TW" altLang="en-US" dirty="0" smtClean="0"/>
              <a:t>會計</a:t>
            </a:r>
            <a:r>
              <a:rPr lang="zh-TW" altLang="en-US" dirty="0"/>
              <a:t>等式中三個組成部分的定義是甚麼？</a:t>
            </a:r>
            <a:endParaRPr lang="en-US" altLang="zh-H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819150" y="681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Alfa Slab One"/>
                <a:ea typeface="Alfa Slab One"/>
                <a:cs typeface="Alfa Slab One"/>
                <a:sym typeface="Alfa Slab One"/>
              </a:rPr>
              <a:t>課堂目標</a:t>
            </a:r>
            <a:endParaRPr sz="3100"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693223" y="2082248"/>
            <a:ext cx="8036562" cy="29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>
              <a:buClr>
                <a:srgbClr val="858585"/>
              </a:buClr>
              <a:buSzPts val="1900"/>
              <a:buNone/>
            </a:pPr>
            <a:r>
              <a:rPr lang="en-US" altLang="zh-TW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-US" altLang="zh-TW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解釋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收益、費用和提用的意思，並說明它們之間的關係；以及</a:t>
            </a:r>
          </a:p>
          <a:p>
            <a:pPr marL="107950" lvl="0" indent="0">
              <a:buClr>
                <a:srgbClr val="858585"/>
              </a:buClr>
              <a:buSzPts val="1900"/>
              <a:buNone/>
            </a:pPr>
            <a:r>
              <a:rPr lang="en-US" altLang="zh-TW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-US" altLang="zh-TW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分析</a:t>
            </a:r>
            <a:r>
              <a:rPr lang="zh-TW" altLang="en-US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商業交易事項對會計等式的影響。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812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12" name="Google Shape;2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700" y="200310"/>
            <a:ext cx="2076275" cy="20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881523" y="1324399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buClrTx/>
              <a:buFontTx/>
              <a:buNone/>
            </a:pPr>
            <a:r>
              <a:rPr lang="zh-TW" altLang="en-US" sz="2000" dirty="0" smtClean="0">
                <a:solidFill>
                  <a:srgbClr val="C4A15A"/>
                </a:solidFill>
                <a:latin typeface="Raleway" panose="02020500000000000000" charset="0"/>
                <a:sym typeface="Helvetica"/>
              </a:rPr>
              <a:t>完成</a:t>
            </a:r>
            <a:r>
              <a:rPr lang="zh-TW" altLang="en-US" sz="2000" dirty="0">
                <a:solidFill>
                  <a:srgbClr val="C4A15A"/>
                </a:solidFill>
                <a:latin typeface="Raleway" panose="02020500000000000000" charset="0"/>
                <a:sym typeface="Helvetica"/>
              </a:rPr>
              <a:t>課堂後，學生</a:t>
            </a:r>
            <a:r>
              <a:rPr lang="zh-TW" altLang="en-US" sz="2000" dirty="0" smtClean="0">
                <a:solidFill>
                  <a:srgbClr val="C4A15A"/>
                </a:solidFill>
                <a:latin typeface="Raleway" panose="02020500000000000000" charset="0"/>
                <a:sym typeface="Helvetica"/>
              </a:rPr>
              <a:t>能夠</a:t>
            </a:r>
            <a:endParaRPr lang="zh-TW" altLang="en-US" sz="2000" dirty="0">
              <a:solidFill>
                <a:srgbClr val="C4A15A"/>
              </a:solidFill>
              <a:latin typeface="Raleway" panose="02020500000000000000" charset="0"/>
              <a:sym typeface="Helvet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819150" y="6118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aleway"/>
                <a:ea typeface="Raleway"/>
                <a:cs typeface="Raleway"/>
                <a:sym typeface="Raleway"/>
              </a:rPr>
              <a:t>今日學習重點</a:t>
            </a:r>
            <a:endParaRPr dirty="0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574100" y="1476050"/>
            <a:ext cx="80142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2000"/>
              <a:buFont typeface="Alfa Slab One"/>
              <a:buChar char="❏"/>
            </a:pPr>
            <a:r>
              <a:rPr lang="en" sz="20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會計等式</a:t>
            </a:r>
            <a:r>
              <a:rPr lang="zh-TW" altLang="en-US" sz="20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：</a:t>
            </a:r>
            <a:r>
              <a:rPr lang="en" sz="20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資產 </a:t>
            </a:r>
            <a:r>
              <a:rPr lang="en-US" altLang="zh-TW" sz="2000" b="1" dirty="0" smtClean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=</a:t>
            </a:r>
            <a:r>
              <a:rPr lang="en" sz="20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 資本</a:t>
            </a:r>
            <a:r>
              <a:rPr lang="en" sz="2000" b="1" dirty="0" smtClean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+ </a:t>
            </a:r>
            <a:r>
              <a:rPr lang="en" sz="2000" b="1" dirty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(</a:t>
            </a:r>
            <a:r>
              <a:rPr lang="en" sz="20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收益 </a:t>
            </a:r>
            <a:r>
              <a:rPr lang="en" sz="2000" b="1" dirty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-</a:t>
            </a:r>
            <a:r>
              <a:rPr lang="en" sz="20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 費用</a:t>
            </a:r>
            <a:r>
              <a:rPr lang="en" sz="2000" b="1" dirty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) </a:t>
            </a:r>
            <a:r>
              <a:rPr lang="en" sz="2000" b="1" dirty="0" smtClean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- </a:t>
            </a:r>
            <a:r>
              <a:rPr lang="en" sz="2000" b="1" dirty="0" smtClean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提用 </a:t>
            </a:r>
            <a:r>
              <a:rPr lang="en" sz="2000" b="1" dirty="0">
                <a:solidFill>
                  <a:srgbClr val="858585"/>
                </a:solidFill>
                <a:latin typeface="+mn-ea"/>
                <a:ea typeface="+mn-ea"/>
                <a:cs typeface="Alfa Slab One"/>
                <a:sym typeface="Alfa Slab One"/>
              </a:rPr>
              <a:t>+</a:t>
            </a:r>
            <a:r>
              <a:rPr lang="en" sz="2000" b="1" dirty="0">
                <a:solidFill>
                  <a:srgbClr val="858585"/>
                </a:solidFill>
                <a:latin typeface="Alfa Slab One"/>
                <a:ea typeface="Alfa Slab One"/>
                <a:cs typeface="Alfa Slab One"/>
                <a:sym typeface="Alfa Slab One"/>
              </a:rPr>
              <a:t> 負債</a:t>
            </a:r>
            <a:endParaRPr sz="2000" b="1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700"/>
              <a:buFont typeface="Alfa Slab One"/>
              <a:buChar char="❏"/>
            </a:pPr>
            <a:r>
              <a:rPr lang="en" sz="2000" b="1" dirty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資產、資本、收益、費用、</a:t>
            </a:r>
            <a:r>
              <a:rPr lang="en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提用和負債的定義</a:t>
            </a:r>
            <a:r>
              <a:rPr lang="zh-TW" altLang="en-US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，</a:t>
            </a:r>
            <a:r>
              <a:rPr lang="en" sz="2000" b="1" dirty="0" smtClean="0">
                <a:solidFill>
                  <a:srgbClr val="858585"/>
                </a:solidFill>
                <a:latin typeface="Raleway"/>
                <a:ea typeface="Raleway"/>
                <a:cs typeface="Raleway"/>
                <a:sym typeface="Raleway"/>
              </a:rPr>
              <a:t>它們之間的關係 </a:t>
            </a:r>
            <a:endParaRPr sz="2900" b="1" dirty="0">
              <a:solidFill>
                <a:srgbClr val="85858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 dirty="0">
              <a:solidFill>
                <a:srgbClr val="858585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/>
          </a:blip>
          <a:srcRect t="22791"/>
          <a:stretch/>
        </p:blipFill>
        <p:spPr>
          <a:xfrm>
            <a:off x="4572000" y="3469886"/>
            <a:ext cx="4288849" cy="1404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200" y="3370650"/>
            <a:ext cx="1578950" cy="15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1170</Words>
  <Application>Microsoft Office PowerPoint</Application>
  <PresentationFormat>如螢幕大小 (16:9)</PresentationFormat>
  <Paragraphs>290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Arial</vt:lpstr>
      <vt:lpstr>新細明體</vt:lpstr>
      <vt:lpstr>Calibri</vt:lpstr>
      <vt:lpstr>Alfa Slab One</vt:lpstr>
      <vt:lpstr>Roboto</vt:lpstr>
      <vt:lpstr>Raleway</vt:lpstr>
      <vt:lpstr>Helvetica</vt:lpstr>
      <vt:lpstr>Times New Roman</vt:lpstr>
      <vt:lpstr>Nunito</vt:lpstr>
      <vt:lpstr>Shift</vt:lpstr>
      <vt:lpstr>PowerPoint 簡報</vt:lpstr>
      <vt:lpstr>教學流程</vt:lpstr>
      <vt:lpstr>功課一答案</vt:lpstr>
      <vt:lpstr>功課一答案</vt:lpstr>
      <vt:lpstr>功課一答案</vt:lpstr>
      <vt:lpstr>功課一答案</vt:lpstr>
      <vt:lpstr>課題重溫</vt:lpstr>
      <vt:lpstr>課堂目標</vt:lpstr>
      <vt:lpstr>今日學習重點</vt:lpstr>
      <vt:lpstr>會計等式</vt:lpstr>
      <vt:lpstr>會計等式</vt:lpstr>
      <vt:lpstr>會計等式</vt:lpstr>
      <vt:lpstr>PowerPoint 簡報</vt:lpstr>
      <vt:lpstr>PowerPoint 簡報</vt:lpstr>
      <vt:lpstr>PowerPoint 簡報</vt:lpstr>
      <vt:lpstr>PowerPoint 簡報</vt:lpstr>
      <vt:lpstr>PowerPoint 簡報</vt:lpstr>
      <vt:lpstr>會計等式</vt:lpstr>
      <vt:lpstr>PowerPoint 簡報</vt:lpstr>
      <vt:lpstr>PowerPoint 簡報</vt:lpstr>
      <vt:lpstr>總結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NG, Wai-leung Rex</cp:lastModifiedBy>
  <cp:revision>106</cp:revision>
  <cp:lastPrinted>2023-12-07T00:46:03Z</cp:lastPrinted>
  <dcterms:modified xsi:type="dcterms:W3CDTF">2023-12-13T03:12:17Z</dcterms:modified>
</cp:coreProperties>
</file>