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66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C6A261C9-92DE-45A8-9DB7-E0763E553AD4}" type="datetimeFigureOut">
              <a:rPr lang="en-GB" smtClean="0"/>
              <a:t>29/10/2019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99F-5207-4DD9-9803-72A6388B93C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261C9-92DE-45A8-9DB7-E0763E553AD4}" type="datetimeFigureOut">
              <a:rPr lang="en-GB" smtClean="0"/>
              <a:t>29/10/2019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99F-5207-4DD9-9803-72A6388B93C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261C9-92DE-45A8-9DB7-E0763E553AD4}" type="datetimeFigureOut">
              <a:rPr lang="en-GB" smtClean="0"/>
              <a:t>29/10/2019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99F-5207-4DD9-9803-72A6388B93C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261C9-92DE-45A8-9DB7-E0763E553AD4}" type="datetimeFigureOut">
              <a:rPr lang="en-GB" smtClean="0"/>
              <a:t>29/10/2019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99F-5207-4DD9-9803-72A6388B93C2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261C9-92DE-45A8-9DB7-E0763E553AD4}" type="datetimeFigureOut">
              <a:rPr lang="en-GB" smtClean="0"/>
              <a:t>29/10/2019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99F-5207-4DD9-9803-72A6388B93C2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261C9-92DE-45A8-9DB7-E0763E553AD4}" type="datetimeFigureOut">
              <a:rPr lang="en-GB" smtClean="0"/>
              <a:t>29/10/2019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99F-5207-4DD9-9803-72A6388B93C2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261C9-92DE-45A8-9DB7-E0763E553AD4}" type="datetimeFigureOut">
              <a:rPr lang="en-GB" smtClean="0"/>
              <a:t>29/10/2019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99F-5207-4DD9-9803-72A6388B93C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261C9-92DE-45A8-9DB7-E0763E553AD4}" type="datetimeFigureOut">
              <a:rPr lang="en-GB" smtClean="0"/>
              <a:t>29/10/2019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99F-5207-4DD9-9803-72A6388B93C2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261C9-92DE-45A8-9DB7-E0763E553AD4}" type="datetimeFigureOut">
              <a:rPr lang="en-GB" smtClean="0"/>
              <a:t>29/10/2019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99F-5207-4DD9-9803-72A6388B93C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261C9-92DE-45A8-9DB7-E0763E553AD4}" type="datetimeFigureOut">
              <a:rPr lang="en-GB" smtClean="0"/>
              <a:t>29/10/2019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99F-5207-4DD9-9803-72A6388B93C2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261C9-92DE-45A8-9DB7-E0763E553AD4}" type="datetimeFigureOut">
              <a:rPr lang="en-GB" smtClean="0"/>
              <a:t>29/10/2019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99F-5207-4DD9-9803-72A6388B93C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6A261C9-92DE-45A8-9DB7-E0763E553AD4}" type="datetimeFigureOut">
              <a:rPr lang="en-GB" smtClean="0"/>
              <a:t>29/10/2019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E4D3F99F-5207-4DD9-9803-72A6388B93C2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slide" Target="slide6.xml"/><Relationship Id="rId7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slide" Target="slide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slide" Target="slide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/>
            </a:r>
            <a:br>
              <a:rPr lang="zh-TW" altLang="en-US" dirty="0"/>
            </a:br>
            <a:r>
              <a:rPr lang="zh-TW" altLang="en-US" dirty="0" smtClean="0"/>
              <a:t>評核</a:t>
            </a:r>
            <a:r>
              <a:rPr lang="en-US" altLang="zh-TW" dirty="0" smtClean="0"/>
              <a:t>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1457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再想</a:t>
            </a:r>
            <a:r>
              <a:rPr lang="zh-TW" altLang="en-US" dirty="0"/>
              <a:t>想</a:t>
            </a:r>
            <a:r>
              <a:rPr lang="en-GB" dirty="0" smtClean="0"/>
              <a:t>!!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r>
              <a:rPr lang="zh-TW" altLang="en-US" dirty="0"/>
              <a:t>提示</a:t>
            </a:r>
            <a:r>
              <a:rPr lang="en-GB" dirty="0" smtClean="0"/>
              <a:t>:</a:t>
            </a:r>
          </a:p>
          <a:p>
            <a:endParaRPr lang="en-GB" dirty="0" smtClean="0"/>
          </a:p>
          <a:p>
            <a:r>
              <a:rPr lang="zh-TW" altLang="en-US" dirty="0" smtClean="0"/>
              <a:t>澱粉在加熱</a:t>
            </a:r>
            <a:r>
              <a:rPr lang="zh-TW" altLang="en-US" dirty="0"/>
              <a:t>時進行糊精化，澱粉分子被分解</a:t>
            </a:r>
            <a:r>
              <a:rPr lang="zh-TW" altLang="en-US" dirty="0" smtClean="0"/>
              <a:t>成褐色的糊精</a:t>
            </a:r>
            <a:endParaRPr lang="en-US" altLang="zh-TW" dirty="0" smtClean="0"/>
          </a:p>
          <a:p>
            <a:r>
              <a:rPr lang="zh-TW" altLang="en-US" dirty="0"/>
              <a:t>這不是解釋肉表面</a:t>
            </a:r>
            <a:r>
              <a:rPr lang="zh-TW" altLang="en-US" dirty="0" smtClean="0"/>
              <a:t>上褐</a:t>
            </a:r>
            <a:r>
              <a:rPr lang="zh-TW" altLang="en-US" dirty="0"/>
              <a:t>變的原因</a:t>
            </a:r>
            <a:endParaRPr lang="en-GB" dirty="0"/>
          </a:p>
        </p:txBody>
      </p:sp>
      <p:sp>
        <p:nvSpPr>
          <p:cNvPr id="4" name="Bevel 3">
            <a:hlinkClick r:id="rId2" action="ppaction://hlinksldjump"/>
          </p:cNvPr>
          <p:cNvSpPr/>
          <p:nvPr/>
        </p:nvSpPr>
        <p:spPr>
          <a:xfrm>
            <a:off x="6084168" y="4797152"/>
            <a:ext cx="2088232" cy="792088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返回題目，並選擇正確的答案</a:t>
            </a:r>
          </a:p>
        </p:txBody>
      </p:sp>
    </p:spTree>
    <p:extLst>
      <p:ext uri="{BB962C8B-B14F-4D97-AF65-F5344CB8AC3E}">
        <p14:creationId xmlns:p14="http://schemas.microsoft.com/office/powerpoint/2010/main" val="308866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正確</a:t>
            </a:r>
            <a:r>
              <a:rPr lang="en-GB" dirty="0" smtClean="0"/>
              <a:t>!!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肉中微量的碳水化合物與蛋白質的氨基在加熱時</a:t>
            </a:r>
            <a:r>
              <a:rPr lang="zh-TW" altLang="en-US" dirty="0" smtClean="0"/>
              <a:t>發生</a:t>
            </a:r>
            <a:r>
              <a:rPr lang="zh-TW" altLang="en-US"/>
              <a:t>反應</a:t>
            </a:r>
            <a:r>
              <a:rPr lang="zh-TW" altLang="en-US" smtClean="0"/>
              <a:t>，</a:t>
            </a:r>
            <a:r>
              <a:rPr lang="zh-TW" altLang="en-US"/>
              <a:t>梅納</a:t>
            </a:r>
            <a:r>
              <a:rPr lang="zh-TW" altLang="en-US" smtClean="0"/>
              <a:t>反應</a:t>
            </a:r>
            <a:r>
              <a:rPr lang="zh-TW" altLang="en-US" dirty="0"/>
              <a:t>過程中會</a:t>
            </a:r>
            <a:r>
              <a:rPr lang="zh-TW" altLang="en-US" dirty="0" smtClean="0"/>
              <a:t>產生</a:t>
            </a:r>
            <a:r>
              <a:rPr lang="zh-TW" altLang="en-US" dirty="0"/>
              <a:t>褐色</a:t>
            </a:r>
            <a:r>
              <a:rPr lang="zh-TW" altLang="en-US" dirty="0" smtClean="0"/>
              <a:t>色素在肉</a:t>
            </a:r>
            <a:r>
              <a:rPr lang="zh-TW" altLang="en-US" dirty="0"/>
              <a:t>的表面上。</a:t>
            </a:r>
            <a:endParaRPr lang="en-HK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91186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完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958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5596" y="1412776"/>
            <a:ext cx="6400800" cy="685800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你會如何</a:t>
            </a:r>
            <a:r>
              <a:rPr lang="zh-TW" altLang="en-US" dirty="0"/>
              <a:t>烹調西冷扒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7" name="Bevel 6">
            <a:hlinkClick r:id="rId2" action="ppaction://hlinksldjump"/>
          </p:cNvPr>
          <p:cNvSpPr/>
          <p:nvPr/>
        </p:nvSpPr>
        <p:spPr>
          <a:xfrm>
            <a:off x="1403648" y="4437112"/>
            <a:ext cx="2520280" cy="122413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乾</a:t>
            </a:r>
            <a:r>
              <a:rPr lang="zh-TW" altLang="en-US" dirty="0"/>
              <a:t>煮法</a:t>
            </a:r>
            <a:endParaRPr lang="en-GB" dirty="0"/>
          </a:p>
        </p:txBody>
      </p:sp>
      <p:sp>
        <p:nvSpPr>
          <p:cNvPr id="8" name="Bevel 7">
            <a:hlinkClick r:id="rId3" action="ppaction://hlinksldjump"/>
          </p:cNvPr>
          <p:cNvSpPr/>
          <p:nvPr/>
        </p:nvSpPr>
        <p:spPr>
          <a:xfrm>
            <a:off x="5220072" y="4437112"/>
            <a:ext cx="2520280" cy="122413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ym typeface="Wingdings" panose="05000000000000000000" pitchFamily="2" charset="2"/>
              </a:rPr>
              <a:t>濕煮法</a:t>
            </a:r>
            <a:endParaRPr lang="en-GB" dirty="0"/>
          </a:p>
        </p:txBody>
      </p:sp>
      <p:pic>
        <p:nvPicPr>
          <p:cNvPr id="9" name="Picture 2" descr="G:\EDB notes\DSC0035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01" t="20038" r="25275" b="22933"/>
          <a:stretch/>
        </p:blipFill>
        <p:spPr bwMode="auto">
          <a:xfrm>
            <a:off x="3101876" y="2377440"/>
            <a:ext cx="2736304" cy="1859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0266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正確</a:t>
            </a:r>
            <a:r>
              <a:rPr lang="en-GB" dirty="0" smtClean="0"/>
              <a:t>!!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西冷扒肉質</a:t>
            </a:r>
            <a:r>
              <a:rPr lang="zh-TW" altLang="en-US" dirty="0" smtClean="0"/>
              <a:t>細嫩，比牛腩含較少結締組織</a:t>
            </a:r>
            <a:r>
              <a:rPr lang="zh-TW" altLang="en-US" dirty="0"/>
              <a:t>和膠原</a:t>
            </a:r>
            <a:r>
              <a:rPr lang="zh-TW" altLang="en-US" dirty="0" smtClean="0"/>
              <a:t>蛋白</a:t>
            </a:r>
            <a:endParaRPr lang="en-GB" dirty="0"/>
          </a:p>
          <a:p>
            <a:r>
              <a:rPr lang="zh-TW" altLang="en-US" dirty="0" smtClean="0"/>
              <a:t>短</a:t>
            </a:r>
            <a:r>
              <a:rPr lang="zh-TW" altLang="en-US" dirty="0"/>
              <a:t>時間</a:t>
            </a:r>
            <a:r>
              <a:rPr lang="zh-TW" altLang="en-US" dirty="0" smtClean="0"/>
              <a:t>高溫的烹調能保持</a:t>
            </a:r>
            <a:r>
              <a:rPr lang="zh-TW" altLang="en-US" dirty="0"/>
              <a:t>肉質細嫩</a:t>
            </a:r>
            <a:endParaRPr lang="en-GB" dirty="0"/>
          </a:p>
          <a:p>
            <a:endParaRPr lang="en-GB" dirty="0"/>
          </a:p>
        </p:txBody>
      </p:sp>
      <p:sp>
        <p:nvSpPr>
          <p:cNvPr id="5" name="Bevel 4">
            <a:hlinkClick r:id="rId2" action="ppaction://hlinksldjump"/>
          </p:cNvPr>
          <p:cNvSpPr/>
          <p:nvPr/>
        </p:nvSpPr>
        <p:spPr>
          <a:xfrm>
            <a:off x="5652120" y="4509120"/>
            <a:ext cx="2520280" cy="108012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下一步 </a:t>
            </a:r>
            <a:r>
              <a:rPr lang="en-GB" dirty="0" smtClean="0"/>
              <a:t>: </a:t>
            </a:r>
          </a:p>
          <a:p>
            <a:pPr algn="ctr"/>
            <a:r>
              <a:rPr lang="zh-TW" altLang="en-US" dirty="0"/>
              <a:t>烹調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788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再想想</a:t>
            </a:r>
            <a:r>
              <a:rPr lang="en-GB" dirty="0" smtClean="0"/>
              <a:t>!!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r>
              <a:rPr lang="zh-TW" altLang="en-US" dirty="0"/>
              <a:t>提示</a:t>
            </a:r>
            <a:endParaRPr lang="en-GB" dirty="0"/>
          </a:p>
          <a:p>
            <a:r>
              <a:rPr lang="zh-TW" altLang="en-US" dirty="0" smtClean="0"/>
              <a:t>這部分的肉是否含有</a:t>
            </a:r>
            <a:r>
              <a:rPr lang="zh-TW" altLang="en-US" dirty="0"/>
              <a:t>大量的膠原</a:t>
            </a:r>
            <a:r>
              <a:rPr lang="zh-TW" altLang="en-US" dirty="0" smtClean="0"/>
              <a:t>蛋白</a:t>
            </a:r>
            <a:r>
              <a:rPr lang="en-GB" dirty="0" smtClean="0"/>
              <a:t>? </a:t>
            </a:r>
            <a:endParaRPr lang="en-GB" dirty="0"/>
          </a:p>
          <a:p>
            <a:r>
              <a:rPr lang="zh-TW" altLang="en-US" dirty="0"/>
              <a:t>如果沒有，長時間烹煮後的肉質</a:t>
            </a:r>
            <a:r>
              <a:rPr lang="zh-TW" altLang="en-US" dirty="0" smtClean="0"/>
              <a:t>會</a:t>
            </a:r>
            <a:r>
              <a:rPr lang="zh-TW" altLang="en-US" dirty="0"/>
              <a:t>怎樣</a:t>
            </a:r>
            <a:r>
              <a:rPr lang="en-GB" dirty="0" smtClean="0"/>
              <a:t>? </a:t>
            </a:r>
            <a:endParaRPr lang="en-GB" dirty="0"/>
          </a:p>
        </p:txBody>
      </p:sp>
      <p:sp>
        <p:nvSpPr>
          <p:cNvPr id="4" name="Bevel 3">
            <a:hlinkClick r:id="rId2" action="ppaction://hlinksldjump"/>
          </p:cNvPr>
          <p:cNvSpPr/>
          <p:nvPr/>
        </p:nvSpPr>
        <p:spPr>
          <a:xfrm>
            <a:off x="5724128" y="4509120"/>
            <a:ext cx="2520280" cy="108012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返回題目，</a:t>
            </a:r>
            <a:r>
              <a:rPr lang="zh-TW" altLang="en-US" dirty="0"/>
              <a:t>並選擇正確的答案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3809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G:\EDB notes\DSC0041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89" t="34678" r="8988" b="14251"/>
          <a:stretch/>
        </p:blipFill>
        <p:spPr bwMode="auto">
          <a:xfrm>
            <a:off x="3501713" y="2780928"/>
            <a:ext cx="2071425" cy="825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煎 </a:t>
            </a:r>
            <a:r>
              <a:rPr lang="en-GB" dirty="0" smtClean="0"/>
              <a:t>……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179" y="3861048"/>
            <a:ext cx="5904656" cy="1080120"/>
          </a:xfrm>
        </p:spPr>
        <p:txBody>
          <a:bodyPr>
            <a:noAutofit/>
          </a:bodyPr>
          <a:lstStyle/>
          <a:p>
            <a:pPr indent="0">
              <a:buNone/>
            </a:pPr>
            <a:r>
              <a:rPr lang="zh-TW" altLang="en-US" sz="2000" dirty="0"/>
              <a:t>陳述 </a:t>
            </a:r>
            <a:r>
              <a:rPr lang="en-US" sz="2000" dirty="0" smtClean="0"/>
              <a:t>: </a:t>
            </a:r>
            <a:r>
              <a:rPr lang="zh-TW" altLang="en-US" sz="2000" dirty="0"/>
              <a:t>高溫使肌紅蛋</a:t>
            </a:r>
            <a:r>
              <a:rPr lang="zh-TW" altLang="en-US" sz="2000" dirty="0" smtClean="0"/>
              <a:t>白變性</a:t>
            </a:r>
            <a:r>
              <a:rPr lang="zh-TW" altLang="en-US" sz="2000" dirty="0"/>
              <a:t>，</a:t>
            </a:r>
            <a:r>
              <a:rPr lang="zh-TW" altLang="en-US" sz="2000" dirty="0" smtClean="0"/>
              <a:t>所以肉</a:t>
            </a:r>
            <a:r>
              <a:rPr lang="zh-TW" altLang="en-US" sz="2000" dirty="0"/>
              <a:t>的顏色</a:t>
            </a:r>
            <a:r>
              <a:rPr lang="zh-TW" altLang="en-US" sz="2000" dirty="0" smtClean="0"/>
              <a:t>從鮮</a:t>
            </a:r>
            <a:endParaRPr lang="en-US" altLang="zh-TW" sz="2000" dirty="0" smtClean="0"/>
          </a:p>
          <a:p>
            <a:pPr indent="0">
              <a:buNone/>
            </a:pPr>
            <a:r>
              <a:rPr lang="zh-TW" altLang="en-US" sz="2000" dirty="0" smtClean="0"/>
              <a:t>紅色變成灰褐色。</a:t>
            </a:r>
            <a:endParaRPr lang="zh-TW" altLang="en-US" sz="2000" dirty="0"/>
          </a:p>
        </p:txBody>
      </p:sp>
      <p:sp>
        <p:nvSpPr>
          <p:cNvPr id="4" name="Bevel 3">
            <a:hlinkClick r:id="rId3" action="ppaction://hlinksldjump"/>
          </p:cNvPr>
          <p:cNvSpPr/>
          <p:nvPr/>
        </p:nvSpPr>
        <p:spPr>
          <a:xfrm>
            <a:off x="5436096" y="4941168"/>
            <a:ext cx="1152128" cy="72008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正確</a:t>
            </a:r>
            <a:endParaRPr lang="en-GB" dirty="0"/>
          </a:p>
        </p:txBody>
      </p:sp>
      <p:sp>
        <p:nvSpPr>
          <p:cNvPr id="5" name="Bevel 4">
            <a:hlinkClick r:id="rId4" action="ppaction://hlinksldjump"/>
          </p:cNvPr>
          <p:cNvSpPr/>
          <p:nvPr/>
        </p:nvSpPr>
        <p:spPr>
          <a:xfrm>
            <a:off x="6948264" y="4941168"/>
            <a:ext cx="1152128" cy="72008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錯誤</a:t>
            </a:r>
            <a:endParaRPr lang="en-GB" dirty="0"/>
          </a:p>
        </p:txBody>
      </p:sp>
      <p:pic>
        <p:nvPicPr>
          <p:cNvPr id="1027" name="Picture 3" descr="G:\EDB notes\DSC0042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46" t="35299" r="8243" b="13631"/>
          <a:stretch/>
        </p:blipFill>
        <p:spPr bwMode="auto">
          <a:xfrm>
            <a:off x="3504836" y="2780931"/>
            <a:ext cx="2068302" cy="825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:\EDB notes\DSC00422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87" t="25462" r="5824" b="19574"/>
          <a:stretch/>
        </p:blipFill>
        <p:spPr bwMode="auto">
          <a:xfrm>
            <a:off x="3501713" y="2783466"/>
            <a:ext cx="2045110" cy="825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:\EDB notes\DSC00431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99" t="6769" r="16775" b="42161"/>
          <a:stretch/>
        </p:blipFill>
        <p:spPr bwMode="auto">
          <a:xfrm>
            <a:off x="3503844" y="2797914"/>
            <a:ext cx="2058160" cy="825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G:\EDB notes\DSC00436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07" t="33386" r="16840" b="15543"/>
          <a:stretch/>
        </p:blipFill>
        <p:spPr bwMode="auto">
          <a:xfrm>
            <a:off x="3491880" y="2783466"/>
            <a:ext cx="2081257" cy="83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2122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6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8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正確</a:t>
            </a:r>
            <a:r>
              <a:rPr lang="en-GB" dirty="0" smtClean="0"/>
              <a:t>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肌紅蛋</a:t>
            </a:r>
            <a:r>
              <a:rPr lang="zh-TW" altLang="en-US" dirty="0" smtClean="0"/>
              <a:t>白是紅色的</a:t>
            </a:r>
            <a:r>
              <a:rPr lang="zh-TW" altLang="en-US" dirty="0"/>
              <a:t>色素</a:t>
            </a:r>
            <a:r>
              <a:rPr lang="zh-TW" altLang="en-US" dirty="0" smtClean="0"/>
              <a:t>蛋白質</a:t>
            </a:r>
            <a:endParaRPr lang="en-GB" dirty="0" smtClean="0"/>
          </a:p>
          <a:p>
            <a:endParaRPr lang="en-GB" dirty="0" smtClean="0"/>
          </a:p>
          <a:p>
            <a:pPr marL="342900" lvl="1" indent="-342900"/>
            <a:r>
              <a:rPr lang="zh-TW" altLang="en-US" dirty="0"/>
              <a:t>高溫</a:t>
            </a:r>
            <a:r>
              <a:rPr lang="zh-TW" altLang="en-US" dirty="0" smtClean="0"/>
              <a:t>使色素蛋白質</a:t>
            </a:r>
            <a:r>
              <a:rPr lang="zh-TW" altLang="en-US" dirty="0"/>
              <a:t>變性</a:t>
            </a:r>
            <a:r>
              <a:rPr lang="zh-TW" altLang="en-US" dirty="0" smtClean="0"/>
              <a:t>，形成</a:t>
            </a:r>
            <a:r>
              <a:rPr lang="zh-TW" altLang="en-US" dirty="0"/>
              <a:t>了高鐵血色原 </a:t>
            </a:r>
            <a:r>
              <a:rPr lang="en-US" altLang="zh-TW" dirty="0"/>
              <a:t>(</a:t>
            </a:r>
            <a:r>
              <a:rPr lang="zh-TW" altLang="en-US" dirty="0"/>
              <a:t>變性珠蛋白和氧化血紅素鐵</a:t>
            </a:r>
            <a:r>
              <a:rPr lang="en-US" altLang="zh-TW" dirty="0"/>
              <a:t>)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HK" dirty="0" smtClean="0"/>
          </a:p>
          <a:p>
            <a:pPr marL="342900" lvl="1" indent="-342900"/>
            <a:r>
              <a:rPr lang="zh-TW" altLang="en-US" dirty="0"/>
              <a:t>高鐵血色</a:t>
            </a:r>
            <a:r>
              <a:rPr lang="zh-TW" altLang="en-US" dirty="0" smtClean="0"/>
              <a:t>原是</a:t>
            </a:r>
            <a:r>
              <a:rPr lang="zh-TW" altLang="en-US" dirty="0"/>
              <a:t>灰</a:t>
            </a:r>
            <a:r>
              <a:rPr lang="zh-TW" altLang="en-US" dirty="0" smtClean="0"/>
              <a:t>褐色</a:t>
            </a:r>
            <a:endParaRPr lang="en-GB" dirty="0"/>
          </a:p>
        </p:txBody>
      </p:sp>
      <p:sp>
        <p:nvSpPr>
          <p:cNvPr id="4" name="Bevel 3">
            <a:hlinkClick r:id="rId2" action="ppaction://hlinksldjump"/>
          </p:cNvPr>
          <p:cNvSpPr/>
          <p:nvPr/>
        </p:nvSpPr>
        <p:spPr>
          <a:xfrm>
            <a:off x="5796136" y="4581128"/>
            <a:ext cx="2520280" cy="108012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下一題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8077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再想</a:t>
            </a:r>
            <a:r>
              <a:rPr lang="zh-TW" altLang="en-US" dirty="0"/>
              <a:t>想</a:t>
            </a:r>
            <a:r>
              <a:rPr lang="en-GB" dirty="0" smtClean="0"/>
              <a:t>!!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632" y="2348880"/>
            <a:ext cx="6400800" cy="3048001"/>
          </a:xfrm>
        </p:spPr>
        <p:txBody>
          <a:bodyPr>
            <a:normAutofit/>
          </a:bodyPr>
          <a:lstStyle/>
          <a:p>
            <a:r>
              <a:rPr lang="zh-TW" altLang="en-US" dirty="0"/>
              <a:t>答案應該是</a:t>
            </a:r>
            <a:r>
              <a:rPr lang="zh-TW" altLang="en-US" dirty="0" smtClean="0"/>
              <a:t>正確</a:t>
            </a:r>
            <a:endParaRPr lang="en-GB" dirty="0"/>
          </a:p>
          <a:p>
            <a:r>
              <a:rPr lang="zh-TW" altLang="en-US" dirty="0"/>
              <a:t>肌紅蛋白是紅色的色素蛋白質</a:t>
            </a:r>
          </a:p>
          <a:p>
            <a:endParaRPr lang="en-GB" dirty="0" smtClean="0"/>
          </a:p>
          <a:p>
            <a:pPr marL="342900" lvl="1" indent="-342900"/>
            <a:r>
              <a:rPr lang="zh-TW" altLang="en-US" dirty="0"/>
              <a:t>高溫</a:t>
            </a:r>
            <a:r>
              <a:rPr lang="zh-TW" altLang="en-US" dirty="0" smtClean="0"/>
              <a:t>使色素</a:t>
            </a:r>
            <a:r>
              <a:rPr lang="zh-TW" altLang="en-US" dirty="0"/>
              <a:t>蛋白質變性，形成了高鐵血色原 </a:t>
            </a:r>
            <a:r>
              <a:rPr lang="en-US" altLang="zh-TW" dirty="0"/>
              <a:t>(</a:t>
            </a:r>
            <a:r>
              <a:rPr lang="zh-TW" altLang="en-US" dirty="0"/>
              <a:t>變性珠蛋白和氧化血紅素鐵</a:t>
            </a:r>
            <a:r>
              <a:rPr lang="en-US" altLang="zh-TW" dirty="0"/>
              <a:t>)</a:t>
            </a:r>
          </a:p>
          <a:p>
            <a:pPr marL="342900" lvl="1" indent="-342900"/>
            <a:endParaRPr lang="en-US" altLang="zh-TW" dirty="0"/>
          </a:p>
          <a:p>
            <a:pPr marL="342900" lvl="1" indent="-342900"/>
            <a:r>
              <a:rPr lang="zh-TW" altLang="en-US" dirty="0"/>
              <a:t>高鐵血色原是灰褐色</a:t>
            </a:r>
          </a:p>
          <a:p>
            <a:endParaRPr lang="en-GB" dirty="0"/>
          </a:p>
        </p:txBody>
      </p:sp>
      <p:sp>
        <p:nvSpPr>
          <p:cNvPr id="4" name="Bevel 3">
            <a:hlinkClick r:id="rId2" action="ppaction://hlinksldjump"/>
          </p:cNvPr>
          <p:cNvSpPr/>
          <p:nvPr/>
        </p:nvSpPr>
        <p:spPr>
          <a:xfrm>
            <a:off x="5868143" y="4653136"/>
            <a:ext cx="2402875" cy="1008112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返回題目，並選擇正確的答案</a:t>
            </a:r>
          </a:p>
        </p:txBody>
      </p:sp>
    </p:spTree>
    <p:extLst>
      <p:ext uri="{BB962C8B-B14F-4D97-AF65-F5344CB8AC3E}">
        <p14:creationId xmlns:p14="http://schemas.microsoft.com/office/powerpoint/2010/main" val="417734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1484784"/>
            <a:ext cx="6400800" cy="685800"/>
          </a:xfrm>
        </p:spPr>
        <p:txBody>
          <a:bodyPr>
            <a:noAutofit/>
          </a:bodyPr>
          <a:lstStyle/>
          <a:p>
            <a:r>
              <a:rPr lang="zh-TW" altLang="en-US" sz="2200" dirty="0" smtClean="0"/>
              <a:t>為什麼煮熟的肉</a:t>
            </a:r>
            <a:r>
              <a:rPr lang="zh-TW" altLang="en-US" sz="2400" dirty="0"/>
              <a:t>質</a:t>
            </a:r>
            <a:r>
              <a:rPr lang="zh-HK" altLang="en-US" sz="2400" dirty="0" smtClean="0"/>
              <a:t>表面</a:t>
            </a:r>
            <a:r>
              <a:rPr lang="zh-HK" altLang="en-US" sz="2400" dirty="0"/>
              <a:t>上</a:t>
            </a:r>
            <a:r>
              <a:rPr lang="zh-TW" altLang="en-US" sz="2200" dirty="0" smtClean="0"/>
              <a:t>會有</a:t>
            </a:r>
            <a:r>
              <a:rPr lang="zh-TW" altLang="en-US" sz="2200" dirty="0"/>
              <a:t>褐</a:t>
            </a:r>
            <a:r>
              <a:rPr lang="zh-TW" altLang="en-US" sz="2200" dirty="0" smtClean="0"/>
              <a:t>變</a:t>
            </a:r>
            <a:r>
              <a:rPr lang="en-GB" sz="2200" dirty="0" smtClean="0"/>
              <a:t>? </a:t>
            </a:r>
            <a:endParaRPr lang="en-GB" sz="2200" dirty="0"/>
          </a:p>
        </p:txBody>
      </p:sp>
      <p:sp>
        <p:nvSpPr>
          <p:cNvPr id="5" name="Bevel 4">
            <a:hlinkClick r:id="rId2" action="ppaction://hlinksldjump"/>
          </p:cNvPr>
          <p:cNvSpPr/>
          <p:nvPr/>
        </p:nvSpPr>
        <p:spPr>
          <a:xfrm>
            <a:off x="838022" y="4623037"/>
            <a:ext cx="2232248" cy="1008112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蛋白質凝固</a:t>
            </a:r>
            <a:endParaRPr lang="en-GB" dirty="0"/>
          </a:p>
        </p:txBody>
      </p:sp>
      <p:sp>
        <p:nvSpPr>
          <p:cNvPr id="6" name="Bevel 5">
            <a:hlinkClick r:id="rId3" action="ppaction://hlinksldjump"/>
          </p:cNvPr>
          <p:cNvSpPr/>
          <p:nvPr/>
        </p:nvSpPr>
        <p:spPr>
          <a:xfrm>
            <a:off x="3419872" y="4623037"/>
            <a:ext cx="2232000" cy="100800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梅納反應</a:t>
            </a:r>
            <a:endParaRPr lang="en-GB" dirty="0"/>
          </a:p>
        </p:txBody>
      </p:sp>
      <p:sp>
        <p:nvSpPr>
          <p:cNvPr id="7" name="Bevel 6">
            <a:hlinkClick r:id="rId4" action="ppaction://hlinksldjump"/>
          </p:cNvPr>
          <p:cNvSpPr/>
          <p:nvPr/>
        </p:nvSpPr>
        <p:spPr>
          <a:xfrm>
            <a:off x="6012160" y="4602926"/>
            <a:ext cx="2232000" cy="100800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ym typeface="Wingdings" panose="05000000000000000000" pitchFamily="2" charset="2"/>
              </a:rPr>
              <a:t>糊精化</a:t>
            </a:r>
            <a:endParaRPr lang="en-GB" dirty="0"/>
          </a:p>
        </p:txBody>
      </p:sp>
      <p:pic>
        <p:nvPicPr>
          <p:cNvPr id="1026" name="Picture 2" descr="G:\EDB notes\DSC00777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5" t="15281" r="14366" b="12466"/>
          <a:stretch/>
        </p:blipFill>
        <p:spPr bwMode="auto">
          <a:xfrm>
            <a:off x="2621862" y="2492896"/>
            <a:ext cx="3828019" cy="198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413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再想</a:t>
            </a:r>
            <a:r>
              <a:rPr lang="zh-TW" altLang="en-US" dirty="0"/>
              <a:t>想</a:t>
            </a:r>
            <a:r>
              <a:rPr lang="en-GB" dirty="0" smtClean="0"/>
              <a:t>!!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3095" y="2348880"/>
            <a:ext cx="6552728" cy="2808312"/>
          </a:xfrm>
        </p:spPr>
        <p:txBody>
          <a:bodyPr/>
          <a:lstStyle/>
          <a:p>
            <a:pPr indent="0">
              <a:buNone/>
            </a:pPr>
            <a:r>
              <a:rPr lang="zh-TW" altLang="en-US" dirty="0" smtClean="0"/>
              <a:t>提示</a:t>
            </a:r>
            <a:r>
              <a:rPr lang="en-GB" dirty="0" smtClean="0"/>
              <a:t>:</a:t>
            </a:r>
          </a:p>
          <a:p>
            <a:endParaRPr lang="en-GB" dirty="0" smtClean="0"/>
          </a:p>
          <a:p>
            <a:r>
              <a:rPr lang="zh-TW" altLang="en-US" dirty="0"/>
              <a:t>加熱會使肉中的蛋白質</a:t>
            </a:r>
            <a:r>
              <a:rPr lang="zh-TW" altLang="en-US" dirty="0" smtClean="0"/>
              <a:t>凝固</a:t>
            </a:r>
            <a:endParaRPr lang="en-US" altLang="zh-TW" dirty="0" smtClean="0"/>
          </a:p>
          <a:p>
            <a:r>
              <a:rPr lang="zh-TW" altLang="en-US" dirty="0"/>
              <a:t>但是蛋白質</a:t>
            </a:r>
            <a:r>
              <a:rPr lang="zh-TW" altLang="en-US" dirty="0" smtClean="0"/>
              <a:t>凝固只影響</a:t>
            </a:r>
            <a:r>
              <a:rPr lang="zh-TW" altLang="en-US" dirty="0"/>
              <a:t>肉的質地</a:t>
            </a:r>
            <a:r>
              <a:rPr lang="zh-TW" altLang="en-US" dirty="0" smtClean="0"/>
              <a:t>，不是肉表面上褐變的原因</a:t>
            </a:r>
            <a:endParaRPr lang="en-GB" dirty="0"/>
          </a:p>
        </p:txBody>
      </p:sp>
      <p:sp>
        <p:nvSpPr>
          <p:cNvPr id="4" name="Bevel 3">
            <a:hlinkClick r:id="rId2" action="ppaction://hlinksldjump"/>
          </p:cNvPr>
          <p:cNvSpPr/>
          <p:nvPr/>
        </p:nvSpPr>
        <p:spPr>
          <a:xfrm>
            <a:off x="6044128" y="4797152"/>
            <a:ext cx="2088232" cy="792088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返回題目，並選擇正確的答案</a:t>
            </a:r>
          </a:p>
        </p:txBody>
      </p:sp>
    </p:spTree>
    <p:extLst>
      <p:ext uri="{BB962C8B-B14F-4D97-AF65-F5344CB8AC3E}">
        <p14:creationId xmlns:p14="http://schemas.microsoft.com/office/powerpoint/2010/main" val="3752478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189</TotalTime>
  <Words>326</Words>
  <Application>Microsoft Office PowerPoint</Application>
  <PresentationFormat>如螢幕大小 (4:3)</PresentationFormat>
  <Paragraphs>53</Paragraphs>
  <Slides>12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7" baseType="lpstr">
      <vt:lpstr>標楷體</vt:lpstr>
      <vt:lpstr>Arial</vt:lpstr>
      <vt:lpstr>Garamond</vt:lpstr>
      <vt:lpstr>Wingdings</vt:lpstr>
      <vt:lpstr>Couture</vt:lpstr>
      <vt:lpstr> 評核1</vt:lpstr>
      <vt:lpstr>你會如何烹調西冷扒?</vt:lpstr>
      <vt:lpstr>正確!!</vt:lpstr>
      <vt:lpstr>再想想!!</vt:lpstr>
      <vt:lpstr>煎 ……</vt:lpstr>
      <vt:lpstr>正確!</vt:lpstr>
      <vt:lpstr>再想想!!</vt:lpstr>
      <vt:lpstr>為什麼煮熟的肉質表面上會有褐變? </vt:lpstr>
      <vt:lpstr>再想想!!</vt:lpstr>
      <vt:lpstr>再想想!!</vt:lpstr>
      <vt:lpstr>正確!!</vt:lpstr>
      <vt:lpstr>PowerPoint 簡報</vt:lpstr>
    </vt:vector>
  </TitlesOfParts>
  <Company>HKU SPACE Po Leung Kuk Stanley Ho Community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Assessment 1</dc:title>
  <dc:creator>Yeung Oi Yee</dc:creator>
  <cp:lastModifiedBy>LOK, Kwan-wai</cp:lastModifiedBy>
  <cp:revision>45</cp:revision>
  <dcterms:created xsi:type="dcterms:W3CDTF">2016-07-22T02:04:37Z</dcterms:created>
  <dcterms:modified xsi:type="dcterms:W3CDTF">2019-10-29T09:12:02Z</dcterms:modified>
</cp:coreProperties>
</file>