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4" r:id="rId4"/>
    <p:sldId id="258" r:id="rId5"/>
    <p:sldId id="265" r:id="rId6"/>
    <p:sldId id="261" r:id="rId7"/>
    <p:sldId id="266" r:id="rId8"/>
    <p:sldId id="262" r:id="rId9"/>
    <p:sldId id="263" r:id="rId10"/>
    <p:sldId id="277" r:id="rId11"/>
    <p:sldId id="274" r:id="rId12"/>
    <p:sldId id="267" r:id="rId13"/>
    <p:sldId id="268" r:id="rId14"/>
    <p:sldId id="279" r:id="rId15"/>
    <p:sldId id="284" r:id="rId16"/>
    <p:sldId id="280" r:id="rId17"/>
    <p:sldId id="281" r:id="rId18"/>
    <p:sldId id="282" r:id="rId19"/>
    <p:sldId id="283" r:id="rId20"/>
    <p:sldId id="313" r:id="rId21"/>
    <p:sldId id="286" r:id="rId22"/>
    <p:sldId id="287" r:id="rId23"/>
    <p:sldId id="288" r:id="rId24"/>
    <p:sldId id="289" r:id="rId25"/>
    <p:sldId id="314" r:id="rId26"/>
    <p:sldId id="290" r:id="rId27"/>
    <p:sldId id="291" r:id="rId28"/>
    <p:sldId id="292" r:id="rId29"/>
    <p:sldId id="293" r:id="rId30"/>
    <p:sldId id="315" r:id="rId31"/>
    <p:sldId id="296" r:id="rId32"/>
    <p:sldId id="297" r:id="rId33"/>
    <p:sldId id="298" r:id="rId34"/>
    <p:sldId id="299" r:id="rId35"/>
    <p:sldId id="316" r:id="rId36"/>
    <p:sldId id="301" r:id="rId37"/>
    <p:sldId id="302" r:id="rId38"/>
    <p:sldId id="303" r:id="rId39"/>
    <p:sldId id="317" r:id="rId40"/>
    <p:sldId id="305" r:id="rId41"/>
    <p:sldId id="320" r:id="rId42"/>
    <p:sldId id="306" r:id="rId43"/>
    <p:sldId id="307" r:id="rId44"/>
    <p:sldId id="308" r:id="rId45"/>
    <p:sldId id="319" r:id="rId46"/>
    <p:sldId id="310" r:id="rId47"/>
    <p:sldId id="311" r:id="rId48"/>
    <p:sldId id="312" r:id="rId49"/>
    <p:sldId id="260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96E8E-290C-4D41-BFE6-0D334721B22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24DF1-AD8E-4474-9C71-F19FB66399F8}">
      <dgm:prSet phldrT="[Text]"/>
      <dgm:spPr/>
      <dgm:t>
        <a:bodyPr/>
        <a:lstStyle/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b="1" u="sng" dirty="0"/>
            <a:t>沒有足夠的食物</a:t>
          </a:r>
          <a:endParaRPr lang="en-US" b="1" u="sng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dirty="0"/>
            <a:t>感到肚</a:t>
          </a:r>
          <a:r>
            <a:rPr lang="zh-TW" altLang="en-US" dirty="0">
              <a:solidFill>
                <a:schemeClr val="tx1"/>
              </a:solidFill>
            </a:rPr>
            <a:t>餓 </a:t>
          </a:r>
          <a:r>
            <a:rPr lang="en-US" altLang="zh-TW" dirty="0" smtClean="0">
              <a:solidFill>
                <a:schemeClr val="tx1"/>
              </a:solidFill>
            </a:rPr>
            <a:t>– </a:t>
          </a:r>
          <a:r>
            <a:rPr lang="zh-TW" altLang="en-US" dirty="0" smtClean="0">
              <a:solidFill>
                <a:schemeClr val="tx1"/>
              </a:solidFill>
            </a:rPr>
            <a:t>引致</a:t>
          </a:r>
          <a:r>
            <a:rPr lang="en-US" altLang="zh-TW" dirty="0" smtClean="0">
              <a:solidFill>
                <a:schemeClr val="tx1"/>
              </a:solidFill>
            </a:rPr>
            <a:t>“</a:t>
          </a:r>
          <a:r>
            <a:rPr lang="zh-TW" altLang="en-US" dirty="0">
              <a:solidFill>
                <a:schemeClr val="tx1"/>
              </a:solidFill>
            </a:rPr>
            <a:t>飢餓”</a:t>
          </a:r>
          <a:endParaRPr lang="en-US" dirty="0">
            <a:solidFill>
              <a:schemeClr val="tx1"/>
            </a:solidFill>
          </a:endParaRPr>
        </a:p>
        <a:p>
          <a:r>
            <a:rPr lang="zh-TW" altLang="en-US" dirty="0">
              <a:solidFill>
                <a:schemeClr val="tx1"/>
              </a:solidFill>
            </a:rPr>
            <a:t>變得非常瘦弱</a:t>
          </a:r>
          <a:r>
            <a:rPr lang="en-US" altLang="en-US" dirty="0">
              <a:solidFill>
                <a:schemeClr val="tx1"/>
              </a:solidFill>
            </a:rPr>
            <a:t>、</a:t>
          </a:r>
          <a:r>
            <a:rPr lang="zh-TW" altLang="en-US" dirty="0" smtClean="0">
              <a:solidFill>
                <a:schemeClr val="tx1"/>
              </a:solidFill>
            </a:rPr>
            <a:t>疲憊</a:t>
          </a:r>
          <a:r>
            <a:rPr lang="en-US" altLang="en-US" dirty="0" smtClean="0">
              <a:solidFill>
                <a:schemeClr val="tx1"/>
              </a:solidFill>
            </a:rPr>
            <a:t>、</a:t>
          </a:r>
          <a:r>
            <a:rPr lang="zh-TW" altLang="en-US" dirty="0" smtClean="0">
              <a:solidFill>
                <a:schemeClr val="tx1"/>
              </a:solidFill>
            </a:rPr>
            <a:t>持續飢餓</a:t>
          </a:r>
          <a:r>
            <a:rPr lang="zh-TW" altLang="en-US" dirty="0" smtClean="0"/>
            <a:t>可能</a:t>
          </a:r>
          <a:r>
            <a:rPr lang="zh-TW" altLang="en-US" dirty="0"/>
            <a:t>會導致死亡</a:t>
          </a:r>
          <a:endParaRPr lang="en-US" dirty="0"/>
        </a:p>
      </dgm:t>
    </dgm:pt>
    <dgm:pt modelId="{581E814F-45C4-4A74-8F4C-E092BD7946EF}" type="parTrans" cxnId="{467AF7E1-C898-4EB0-9B27-0340987E5FA4}">
      <dgm:prSet/>
      <dgm:spPr/>
      <dgm:t>
        <a:bodyPr/>
        <a:lstStyle/>
        <a:p>
          <a:endParaRPr lang="en-US"/>
        </a:p>
      </dgm:t>
    </dgm:pt>
    <dgm:pt modelId="{959FE2C1-556C-4522-AB8B-7673927AF8D2}" type="sibTrans" cxnId="{467AF7E1-C898-4EB0-9B27-0340987E5FA4}">
      <dgm:prSet/>
      <dgm:spPr/>
      <dgm:t>
        <a:bodyPr/>
        <a:lstStyle/>
        <a:p>
          <a:endParaRPr lang="en-US"/>
        </a:p>
      </dgm:t>
    </dgm:pt>
    <dgm:pt modelId="{9D07B87A-0D2C-4452-AA62-98C8819094F7}">
      <dgm:prSet phldrT="[Text]"/>
      <dgm:spPr/>
      <dgm:t>
        <a:bodyPr/>
        <a:lstStyle/>
        <a:p>
          <a:r>
            <a:rPr lang="zh-TW" altLang="en-US" b="1" u="sng" dirty="0"/>
            <a:t>吃太多的食物</a:t>
          </a:r>
          <a:endParaRPr lang="en-US" b="1" u="sng" dirty="0"/>
        </a:p>
        <a:p>
          <a:r>
            <a:rPr lang="zh-TW" altLang="en-US" dirty="0" smtClean="0">
              <a:solidFill>
                <a:schemeClr val="tx1"/>
              </a:solidFill>
            </a:rPr>
            <a:t>可以令身體很肥胖 </a:t>
          </a:r>
          <a:r>
            <a:rPr lang="en-US" altLang="zh-TW" dirty="0" smtClean="0">
              <a:solidFill>
                <a:schemeClr val="tx1"/>
              </a:solidFill>
            </a:rPr>
            <a:t>– </a:t>
          </a:r>
          <a:r>
            <a:rPr lang="zh-TW" altLang="en-US" dirty="0" smtClean="0">
              <a:solidFill>
                <a:schemeClr val="tx1"/>
              </a:solidFill>
            </a:rPr>
            <a:t>引致</a:t>
          </a:r>
          <a:r>
            <a:rPr lang="en-US" altLang="zh-TW" dirty="0" smtClean="0">
              <a:solidFill>
                <a:schemeClr val="tx1"/>
              </a:solidFill>
            </a:rPr>
            <a:t>“</a:t>
          </a:r>
          <a:r>
            <a:rPr lang="zh-TW" altLang="en-US" dirty="0">
              <a:solidFill>
                <a:schemeClr val="tx1"/>
              </a:solidFill>
            </a:rPr>
            <a:t>癡肥”</a:t>
          </a:r>
          <a:endParaRPr lang="en-US" dirty="0">
            <a:solidFill>
              <a:schemeClr val="tx1"/>
            </a:solidFill>
          </a:endParaRPr>
        </a:p>
        <a:p>
          <a:r>
            <a:rPr lang="zh-TW" altLang="en-US" dirty="0">
              <a:solidFill>
                <a:schemeClr val="tx1"/>
              </a:solidFill>
            </a:rPr>
            <a:t>可能導致心臟</a:t>
          </a:r>
          <a:r>
            <a:rPr lang="en-US" altLang="en-US" dirty="0">
              <a:solidFill>
                <a:schemeClr val="tx1"/>
              </a:solidFill>
            </a:rPr>
            <a:t>、</a:t>
          </a:r>
          <a:r>
            <a:rPr lang="zh-TW" altLang="en-US" dirty="0">
              <a:solidFill>
                <a:schemeClr val="tx1"/>
              </a:solidFill>
            </a:rPr>
            <a:t>血液循環和消化等</a:t>
          </a:r>
          <a:r>
            <a:rPr lang="zh-TW" altLang="en-US" dirty="0" smtClean="0">
              <a:solidFill>
                <a:schemeClr val="tx1"/>
              </a:solidFill>
            </a:rPr>
            <a:t>問題</a:t>
          </a:r>
          <a:endParaRPr lang="en-US" strike="sngStrike" dirty="0">
            <a:solidFill>
              <a:schemeClr val="tx1"/>
            </a:solidFill>
          </a:endParaRPr>
        </a:p>
      </dgm:t>
    </dgm:pt>
    <dgm:pt modelId="{5BD24392-8399-46D6-A8C4-128F64645741}" type="parTrans" cxnId="{D47D100C-4F12-4235-9C61-9F575C544B13}">
      <dgm:prSet/>
      <dgm:spPr/>
      <dgm:t>
        <a:bodyPr/>
        <a:lstStyle/>
        <a:p>
          <a:endParaRPr lang="en-US"/>
        </a:p>
      </dgm:t>
    </dgm:pt>
    <dgm:pt modelId="{621C2FD8-2DFB-4890-A3D5-FEC8F7CB2D03}" type="sibTrans" cxnId="{D47D100C-4F12-4235-9C61-9F575C544B13}">
      <dgm:prSet/>
      <dgm:spPr/>
      <dgm:t>
        <a:bodyPr/>
        <a:lstStyle/>
        <a:p>
          <a:endParaRPr lang="en-US"/>
        </a:p>
      </dgm:t>
    </dgm:pt>
    <dgm:pt modelId="{96026E82-CC32-47CF-AC9F-8C112FCFFCE0}" type="pres">
      <dgm:prSet presAssocID="{D5F96E8E-290C-4D41-BFE6-0D334721B22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791E30B7-6EB4-4BC9-8B4C-57B5F5A82690}" type="pres">
      <dgm:prSet presAssocID="{D5F96E8E-290C-4D41-BFE6-0D334721B22C}" presName="divider" presStyleLbl="fgShp" presStyleIdx="0" presStyleCnt="1"/>
      <dgm:spPr/>
    </dgm:pt>
    <dgm:pt modelId="{332E4917-EDA3-4880-B429-EE84C41A6680}" type="pres">
      <dgm:prSet presAssocID="{2BD24DF1-AD8E-4474-9C71-F19FB66399F8}" presName="downArrow" presStyleLbl="node1" presStyleIdx="0" presStyleCnt="2"/>
      <dgm:spPr/>
    </dgm:pt>
    <dgm:pt modelId="{ECDCFBCC-0A95-40CE-BE76-80B371F1A331}" type="pres">
      <dgm:prSet presAssocID="{2BD24DF1-AD8E-4474-9C71-F19FB66399F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2EF4712-25F1-44EF-ABF5-430FABB012BE}" type="pres">
      <dgm:prSet presAssocID="{9D07B87A-0D2C-4452-AA62-98C8819094F7}" presName="upArrow" presStyleLbl="node1" presStyleIdx="1" presStyleCnt="2"/>
      <dgm:spPr/>
    </dgm:pt>
    <dgm:pt modelId="{A5F996E2-AA2A-4956-B993-EC9947105636}" type="pres">
      <dgm:prSet presAssocID="{9D07B87A-0D2C-4452-AA62-98C8819094F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C73415F9-B475-4C9E-AF5B-994773918F84}" type="presOf" srcId="{9D07B87A-0D2C-4452-AA62-98C8819094F7}" destId="{A5F996E2-AA2A-4956-B993-EC9947105636}" srcOrd="0" destOrd="0" presId="urn:microsoft.com/office/officeart/2005/8/layout/arrow3"/>
    <dgm:cxn modelId="{467AF7E1-C898-4EB0-9B27-0340987E5FA4}" srcId="{D5F96E8E-290C-4D41-BFE6-0D334721B22C}" destId="{2BD24DF1-AD8E-4474-9C71-F19FB66399F8}" srcOrd="0" destOrd="0" parTransId="{581E814F-45C4-4A74-8F4C-E092BD7946EF}" sibTransId="{959FE2C1-556C-4522-AB8B-7673927AF8D2}"/>
    <dgm:cxn modelId="{D47D100C-4F12-4235-9C61-9F575C544B13}" srcId="{D5F96E8E-290C-4D41-BFE6-0D334721B22C}" destId="{9D07B87A-0D2C-4452-AA62-98C8819094F7}" srcOrd="1" destOrd="0" parTransId="{5BD24392-8399-46D6-A8C4-128F64645741}" sibTransId="{621C2FD8-2DFB-4890-A3D5-FEC8F7CB2D03}"/>
    <dgm:cxn modelId="{FE686E56-83F6-47F3-8197-88F35E33B20B}" type="presOf" srcId="{D5F96E8E-290C-4D41-BFE6-0D334721B22C}" destId="{96026E82-CC32-47CF-AC9F-8C112FCFFCE0}" srcOrd="0" destOrd="0" presId="urn:microsoft.com/office/officeart/2005/8/layout/arrow3"/>
    <dgm:cxn modelId="{2F2A6363-4B21-4F6A-A327-C53F5BF116EC}" type="presOf" srcId="{2BD24DF1-AD8E-4474-9C71-F19FB66399F8}" destId="{ECDCFBCC-0A95-40CE-BE76-80B371F1A331}" srcOrd="0" destOrd="0" presId="urn:microsoft.com/office/officeart/2005/8/layout/arrow3"/>
    <dgm:cxn modelId="{68965C97-8EF9-4301-9E0D-54CF9CE204A1}" type="presParOf" srcId="{96026E82-CC32-47CF-AC9F-8C112FCFFCE0}" destId="{791E30B7-6EB4-4BC9-8B4C-57B5F5A82690}" srcOrd="0" destOrd="0" presId="urn:microsoft.com/office/officeart/2005/8/layout/arrow3"/>
    <dgm:cxn modelId="{7C6A3266-F09E-455F-8431-A137F98A275D}" type="presParOf" srcId="{96026E82-CC32-47CF-AC9F-8C112FCFFCE0}" destId="{332E4917-EDA3-4880-B429-EE84C41A6680}" srcOrd="1" destOrd="0" presId="urn:microsoft.com/office/officeart/2005/8/layout/arrow3"/>
    <dgm:cxn modelId="{92E77FB2-9ABC-4647-A7C2-8FE3D2289E1F}" type="presParOf" srcId="{96026E82-CC32-47CF-AC9F-8C112FCFFCE0}" destId="{ECDCFBCC-0A95-40CE-BE76-80B371F1A331}" srcOrd="2" destOrd="0" presId="urn:microsoft.com/office/officeart/2005/8/layout/arrow3"/>
    <dgm:cxn modelId="{B204F0CE-B405-476D-87B7-3A094B07CAA7}" type="presParOf" srcId="{96026E82-CC32-47CF-AC9F-8C112FCFFCE0}" destId="{B2EF4712-25F1-44EF-ABF5-430FABB012BE}" srcOrd="3" destOrd="0" presId="urn:microsoft.com/office/officeart/2005/8/layout/arrow3"/>
    <dgm:cxn modelId="{A25D75D9-6793-4FF5-82CE-2E0EDD641BC9}" type="presParOf" srcId="{96026E82-CC32-47CF-AC9F-8C112FCFFCE0}" destId="{A5F996E2-AA2A-4956-B993-EC99471056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746CA-71B8-4E32-925C-1DBE0A24C32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6745BD-9746-4EC7-B023-D547D7E8D3D5}">
      <dgm:prSet phldrT="[Text]"/>
      <dgm:spPr/>
      <dgm:t>
        <a:bodyPr/>
        <a:lstStyle/>
        <a:p>
          <a:endParaRPr lang="en-US" dirty="0"/>
        </a:p>
      </dgm:t>
    </dgm:pt>
    <dgm:pt modelId="{DA2795D4-C6B2-4FE3-82B9-0B2B8FE1CED4}" type="parTrans" cxnId="{05CEE63F-B3C6-4D65-AE82-E8C720667E17}">
      <dgm:prSet/>
      <dgm:spPr/>
      <dgm:t>
        <a:bodyPr/>
        <a:lstStyle/>
        <a:p>
          <a:endParaRPr lang="en-US"/>
        </a:p>
      </dgm:t>
    </dgm:pt>
    <dgm:pt modelId="{2F566F0B-1442-4A58-8239-8A4026BA981A}" type="sibTrans" cxnId="{05CEE63F-B3C6-4D65-AE82-E8C720667E17}">
      <dgm:prSet/>
      <dgm:spPr/>
      <dgm:t>
        <a:bodyPr/>
        <a:lstStyle/>
        <a:p>
          <a:endParaRPr lang="en-US"/>
        </a:p>
      </dgm:t>
    </dgm:pt>
    <dgm:pt modelId="{D8EE00DF-43C6-4261-8432-7EA86861A768}">
      <dgm:prSet phldrT="[Text]" phldr="1"/>
      <dgm:spPr/>
      <dgm:t>
        <a:bodyPr/>
        <a:lstStyle/>
        <a:p>
          <a:endParaRPr lang="en-US" dirty="0"/>
        </a:p>
      </dgm:t>
    </dgm:pt>
    <dgm:pt modelId="{75245F2B-BDEF-4BA0-8F80-73F85F1FE73A}" type="sibTrans" cxnId="{71F0CCCF-EEF6-4BD8-98FE-60EDF565CE31}">
      <dgm:prSet/>
      <dgm:spPr/>
      <dgm:t>
        <a:bodyPr/>
        <a:lstStyle/>
        <a:p>
          <a:endParaRPr lang="en-US"/>
        </a:p>
      </dgm:t>
    </dgm:pt>
    <dgm:pt modelId="{3497CCCE-5E4A-41BF-ACF9-8DC04468A9F8}" type="parTrans" cxnId="{71F0CCCF-EEF6-4BD8-98FE-60EDF565CE31}">
      <dgm:prSet/>
      <dgm:spPr/>
      <dgm:t>
        <a:bodyPr/>
        <a:lstStyle/>
        <a:p>
          <a:endParaRPr lang="en-US"/>
        </a:p>
      </dgm:t>
    </dgm:pt>
    <dgm:pt modelId="{5FD4F6C0-8A77-4C06-8CD1-9FE68D655231}" type="pres">
      <dgm:prSet presAssocID="{09D746CA-71B8-4E32-925C-1DBE0A24C3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12A25CE-AA5D-44AD-865C-C9CE5F6B80FD}" type="pres">
      <dgm:prSet presAssocID="{09D746CA-71B8-4E32-925C-1DBE0A24C328}" presName="divider" presStyleLbl="fgShp" presStyleIdx="0" presStyleCnt="1"/>
      <dgm:spPr>
        <a:scene3d>
          <a:camera prst="orthographicFront">
            <a:rot lat="0" lon="0" rev="21299999"/>
          </a:camera>
          <a:lightRig rig="threePt" dir="t"/>
        </a:scene3d>
      </dgm:spPr>
    </dgm:pt>
    <dgm:pt modelId="{C7E5868B-4169-4BCE-B63C-F7A5A22460A0}" type="pres">
      <dgm:prSet presAssocID="{726745BD-9746-4EC7-B023-D547D7E8D3D5}" presName="downArrow" presStyleLbl="node1" presStyleIdx="0" presStyleCnt="2"/>
      <dgm:spPr>
        <a:noFill/>
      </dgm:spPr>
    </dgm:pt>
    <dgm:pt modelId="{67F33799-87A5-48DA-ADBC-BD07A4B4ECB1}" type="pres">
      <dgm:prSet presAssocID="{726745BD-9746-4EC7-B023-D547D7E8D3D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69511F4-97B3-42CE-9C96-7E44CC0DDE01}" type="pres">
      <dgm:prSet presAssocID="{D8EE00DF-43C6-4261-8432-7EA86861A768}" presName="upArrow" presStyleLbl="node1" presStyleIdx="1" presStyleCnt="2"/>
      <dgm:spPr/>
    </dgm:pt>
    <dgm:pt modelId="{3F24314C-23BD-4C76-9374-AAE08856321D}" type="pres">
      <dgm:prSet presAssocID="{D8EE00DF-43C6-4261-8432-7EA86861A76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05CEE63F-B3C6-4D65-AE82-E8C720667E17}" srcId="{09D746CA-71B8-4E32-925C-1DBE0A24C328}" destId="{726745BD-9746-4EC7-B023-D547D7E8D3D5}" srcOrd="0" destOrd="0" parTransId="{DA2795D4-C6B2-4FE3-82B9-0B2B8FE1CED4}" sibTransId="{2F566F0B-1442-4A58-8239-8A4026BA981A}"/>
    <dgm:cxn modelId="{4B2BFCF5-FFBA-4D90-BDA9-519EF9A49341}" type="presOf" srcId="{D8EE00DF-43C6-4261-8432-7EA86861A768}" destId="{3F24314C-23BD-4C76-9374-AAE08856321D}" srcOrd="0" destOrd="0" presId="urn:microsoft.com/office/officeart/2005/8/layout/arrow3"/>
    <dgm:cxn modelId="{D59005C9-907D-410A-9432-5A18C4B50AD2}" type="presOf" srcId="{09D746CA-71B8-4E32-925C-1DBE0A24C328}" destId="{5FD4F6C0-8A77-4C06-8CD1-9FE68D655231}" srcOrd="0" destOrd="0" presId="urn:microsoft.com/office/officeart/2005/8/layout/arrow3"/>
    <dgm:cxn modelId="{855D86C8-E6E5-4538-8D66-CBBA063477F0}" type="presOf" srcId="{726745BD-9746-4EC7-B023-D547D7E8D3D5}" destId="{67F33799-87A5-48DA-ADBC-BD07A4B4ECB1}" srcOrd="0" destOrd="0" presId="urn:microsoft.com/office/officeart/2005/8/layout/arrow3"/>
    <dgm:cxn modelId="{71F0CCCF-EEF6-4BD8-98FE-60EDF565CE31}" srcId="{09D746CA-71B8-4E32-925C-1DBE0A24C328}" destId="{D8EE00DF-43C6-4261-8432-7EA86861A768}" srcOrd="1" destOrd="0" parTransId="{3497CCCE-5E4A-41BF-ACF9-8DC04468A9F8}" sibTransId="{75245F2B-BDEF-4BA0-8F80-73F85F1FE73A}"/>
    <dgm:cxn modelId="{D1F02A91-E319-4A71-9310-B3F7BEFE725C}" type="presParOf" srcId="{5FD4F6C0-8A77-4C06-8CD1-9FE68D655231}" destId="{412A25CE-AA5D-44AD-865C-C9CE5F6B80FD}" srcOrd="0" destOrd="0" presId="urn:microsoft.com/office/officeart/2005/8/layout/arrow3"/>
    <dgm:cxn modelId="{DA691F65-9C33-4FD2-9F44-33DC36C6E023}" type="presParOf" srcId="{5FD4F6C0-8A77-4C06-8CD1-9FE68D655231}" destId="{C7E5868B-4169-4BCE-B63C-F7A5A22460A0}" srcOrd="1" destOrd="0" presId="urn:microsoft.com/office/officeart/2005/8/layout/arrow3"/>
    <dgm:cxn modelId="{F858F221-721F-4655-BBD5-44B4A8C73731}" type="presParOf" srcId="{5FD4F6C0-8A77-4C06-8CD1-9FE68D655231}" destId="{67F33799-87A5-48DA-ADBC-BD07A4B4ECB1}" srcOrd="2" destOrd="0" presId="urn:microsoft.com/office/officeart/2005/8/layout/arrow3"/>
    <dgm:cxn modelId="{50AB0C96-70A1-4F65-AB53-65CF131A5732}" type="presParOf" srcId="{5FD4F6C0-8A77-4C06-8CD1-9FE68D655231}" destId="{D69511F4-97B3-42CE-9C96-7E44CC0DDE01}" srcOrd="3" destOrd="0" presId="urn:microsoft.com/office/officeart/2005/8/layout/arrow3"/>
    <dgm:cxn modelId="{808784B1-12B4-48FF-81F2-38EEB8625547}" type="presParOf" srcId="{5FD4F6C0-8A77-4C06-8CD1-9FE68D655231}" destId="{3F24314C-23BD-4C76-9374-AAE08856321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E30B7-6EB4-4BC9-8B4C-57B5F5A82690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4917-EDA3-4880-B429-EE84C41A6680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CFBCC-0A95-40CE-BE76-80B371F1A331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u="sng" kern="1200" dirty="0"/>
            <a:t>沒有足夠的食物</a:t>
          </a:r>
          <a:endParaRPr lang="en-US" sz="1700" b="1" u="sng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/>
            <a:t>感到肚</a:t>
          </a:r>
          <a:r>
            <a:rPr lang="zh-TW" altLang="en-US" sz="1700" kern="1200" dirty="0">
              <a:solidFill>
                <a:schemeClr val="tx1"/>
              </a:solidFill>
            </a:rPr>
            <a:t>餓 </a:t>
          </a:r>
          <a:r>
            <a:rPr lang="en-US" altLang="zh-TW" sz="1700" kern="1200" dirty="0" smtClean="0">
              <a:solidFill>
                <a:schemeClr val="tx1"/>
              </a:solidFill>
            </a:rPr>
            <a:t>– </a:t>
          </a:r>
          <a:r>
            <a:rPr lang="zh-TW" altLang="en-US" sz="1700" kern="1200" dirty="0" smtClean="0">
              <a:solidFill>
                <a:schemeClr val="tx1"/>
              </a:solidFill>
            </a:rPr>
            <a:t>引致</a:t>
          </a:r>
          <a:r>
            <a:rPr lang="en-US" altLang="zh-TW" sz="1700" kern="1200" dirty="0" smtClean="0">
              <a:solidFill>
                <a:schemeClr val="tx1"/>
              </a:solidFill>
            </a:rPr>
            <a:t>“</a:t>
          </a:r>
          <a:r>
            <a:rPr lang="zh-TW" altLang="en-US" sz="1700" kern="1200" dirty="0">
              <a:solidFill>
                <a:schemeClr val="tx1"/>
              </a:solidFill>
            </a:rPr>
            <a:t>飢餓”</a:t>
          </a:r>
          <a:endParaRPr lang="en-US" sz="1700" kern="1200" dirty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r>
            <a:rPr lang="zh-TW" altLang="en-US" sz="1700" kern="1200" dirty="0">
              <a:solidFill>
                <a:schemeClr val="tx1"/>
              </a:solidFill>
            </a:rPr>
            <a:t>變得非常瘦弱</a:t>
          </a:r>
          <a:r>
            <a:rPr lang="en-US" altLang="en-US" sz="1700" kern="1200" dirty="0">
              <a:solidFill>
                <a:schemeClr val="tx1"/>
              </a:solidFill>
            </a:rPr>
            <a:t>、</a:t>
          </a:r>
          <a:r>
            <a:rPr lang="zh-TW" altLang="en-US" sz="1700" kern="1200" dirty="0" smtClean="0">
              <a:solidFill>
                <a:schemeClr val="tx1"/>
              </a:solidFill>
            </a:rPr>
            <a:t>疲憊</a:t>
          </a:r>
          <a:r>
            <a:rPr lang="en-US" altLang="en-US" sz="1700" kern="1200" dirty="0" smtClean="0">
              <a:solidFill>
                <a:schemeClr val="tx1"/>
              </a:solidFill>
            </a:rPr>
            <a:t>、</a:t>
          </a:r>
          <a:r>
            <a:rPr lang="zh-TW" altLang="en-US" sz="1700" kern="1200" dirty="0" smtClean="0">
              <a:solidFill>
                <a:schemeClr val="tx1"/>
              </a:solidFill>
            </a:rPr>
            <a:t>持續飢餓</a:t>
          </a:r>
          <a:r>
            <a:rPr lang="zh-TW" altLang="en-US" sz="1700" kern="1200" dirty="0" smtClean="0"/>
            <a:t>可能</a:t>
          </a:r>
          <a:r>
            <a:rPr lang="zh-TW" altLang="en-US" sz="1700" kern="1200" dirty="0"/>
            <a:t>會導致死亡</a:t>
          </a:r>
          <a:endParaRPr lang="en-US" sz="1700" kern="1200" dirty="0"/>
        </a:p>
      </dsp:txBody>
      <dsp:txXfrm>
        <a:off x="4361687" y="0"/>
        <a:ext cx="2633472" cy="1900904"/>
      </dsp:txXfrm>
    </dsp:sp>
    <dsp:sp modelId="{B2EF4712-25F1-44EF-ABF5-430FABB012BE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996E2-AA2A-4956-B993-EC9947105636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u="sng" kern="1200" dirty="0"/>
            <a:t>吃太多的食物</a:t>
          </a:r>
          <a:endParaRPr lang="en-US" sz="1700" b="1" u="sng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chemeClr val="tx1"/>
              </a:solidFill>
            </a:rPr>
            <a:t>可以令身體很肥胖 </a:t>
          </a:r>
          <a:r>
            <a:rPr lang="en-US" altLang="zh-TW" sz="1700" kern="1200" dirty="0" smtClean="0">
              <a:solidFill>
                <a:schemeClr val="tx1"/>
              </a:solidFill>
            </a:rPr>
            <a:t>– </a:t>
          </a:r>
          <a:r>
            <a:rPr lang="zh-TW" altLang="en-US" sz="1700" kern="1200" dirty="0" smtClean="0">
              <a:solidFill>
                <a:schemeClr val="tx1"/>
              </a:solidFill>
            </a:rPr>
            <a:t>引致</a:t>
          </a:r>
          <a:r>
            <a:rPr lang="en-US" altLang="zh-TW" sz="1700" kern="1200" dirty="0" smtClean="0">
              <a:solidFill>
                <a:schemeClr val="tx1"/>
              </a:solidFill>
            </a:rPr>
            <a:t>“</a:t>
          </a:r>
          <a:r>
            <a:rPr lang="zh-TW" altLang="en-US" sz="1700" kern="1200" dirty="0">
              <a:solidFill>
                <a:schemeClr val="tx1"/>
              </a:solidFill>
            </a:rPr>
            <a:t>癡肥”</a:t>
          </a:r>
          <a:endParaRPr lang="en-US" sz="1700" kern="1200" dirty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>
              <a:solidFill>
                <a:schemeClr val="tx1"/>
              </a:solidFill>
            </a:rPr>
            <a:t>可能導致心臟</a:t>
          </a:r>
          <a:r>
            <a:rPr lang="en-US" altLang="en-US" sz="1700" kern="1200" dirty="0">
              <a:solidFill>
                <a:schemeClr val="tx1"/>
              </a:solidFill>
            </a:rPr>
            <a:t>、</a:t>
          </a:r>
          <a:r>
            <a:rPr lang="zh-TW" altLang="en-US" sz="1700" kern="1200" dirty="0">
              <a:solidFill>
                <a:schemeClr val="tx1"/>
              </a:solidFill>
            </a:rPr>
            <a:t>血液循環和消化等</a:t>
          </a:r>
          <a:r>
            <a:rPr lang="zh-TW" altLang="en-US" sz="1700" kern="1200" dirty="0" smtClean="0">
              <a:solidFill>
                <a:schemeClr val="tx1"/>
              </a:solidFill>
            </a:rPr>
            <a:t>問題</a:t>
          </a:r>
          <a:endParaRPr lang="en-US" sz="1700" strike="sngStrike" kern="1200" dirty="0">
            <a:solidFill>
              <a:schemeClr val="tx1"/>
            </a:solidFill>
          </a:endParaRPr>
        </a:p>
      </dsp:txBody>
      <dsp:txXfrm>
        <a:off x="1234440" y="2625058"/>
        <a:ext cx="2633472" cy="190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A25CE-AA5D-44AD-865C-C9CE5F6B80FD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21299999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5868B-4169-4BCE-B63C-F7A5A22460A0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3799-87A5-48DA-ADBC-BD07A4B4ECB1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361687" y="0"/>
        <a:ext cx="2633472" cy="1900904"/>
      </dsp:txXfrm>
    </dsp:sp>
    <dsp:sp modelId="{D69511F4-97B3-42CE-9C96-7E44CC0DDE01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4314C-23BD-4C76-9374-AAE08856321D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234440" y="2625058"/>
        <a:ext cx="2633472" cy="190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534FA-3455-42DF-BCC0-2816C76E478A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5FD7-F768-423D-AC09-3B74912BD6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79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33E5-E5B2-4907-AE75-36E74306C84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756D6-4CFB-458D-B0B3-A7BB2D01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7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B1B4-6C88-4A0F-BA68-4E221A3F887A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0052-D0BB-4D69-91FA-77BC8C881EFC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130E-FAC0-48AF-B4D2-433425F47D8F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39A0-3B5A-4699-B6BA-9D8604151497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0E2B-5132-4DB4-86E7-328D2E9D9C27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144-A0CF-49F9-B4A7-D7CC1D7DA15E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00E-6C97-4B00-929E-E8FDD2A7C4D3}" type="datetime1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D1D3-7571-4912-AB36-513AD7F54E4B}" type="datetime1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4F77-307F-4398-B724-D95BACF52074}" type="datetime1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371E-AEBB-4D59-89C3-6354AB0B7881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705CF-179F-45A5-9F25-CC87C99E6F36}" type="datetime1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CFE3-D6D7-4FE8-BD7E-888CA0358808}" type="datetime1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1CA1-0FFD-4F67-9024-3E02CBF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營養與健康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食物類別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9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45AD-2453-4A9B-920E-DBEC207E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什麼是均衡飲食？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BEFE8-951E-4BBC-B832-85A38419D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b="1" i="1" dirty="0"/>
              <a:t>健康飲食原則</a:t>
            </a:r>
            <a:endParaRPr lang="en-US" b="1" i="1" dirty="0"/>
          </a:p>
          <a:p>
            <a:r>
              <a:rPr lang="zh-TW" altLang="en-US" dirty="0" smtClean="0"/>
              <a:t>食物</a:t>
            </a:r>
            <a:r>
              <a:rPr lang="zh-TW" altLang="en-US" dirty="0"/>
              <a:t>的選擇要</a:t>
            </a:r>
            <a:r>
              <a:rPr lang="zh-TW" altLang="en-US" dirty="0" smtClean="0"/>
              <a:t>多元化，</a:t>
            </a:r>
            <a:r>
              <a:rPr lang="zh-TW" altLang="en-US" dirty="0"/>
              <a:t>每餐應以穀物</a:t>
            </a:r>
            <a:r>
              <a:rPr lang="zh-TW" altLang="en-US" dirty="0" smtClean="0"/>
              <a:t>類食物為主</a:t>
            </a:r>
            <a:endParaRPr lang="zh-TW" altLang="en-US" dirty="0"/>
          </a:p>
          <a:p>
            <a:r>
              <a:rPr lang="zh-TW" altLang="en-US" dirty="0"/>
              <a:t>多吃蔬菜和水果類食物</a:t>
            </a:r>
          </a:p>
          <a:p>
            <a:r>
              <a:rPr lang="zh-TW" altLang="en-US" dirty="0"/>
              <a:t>吃適量的奶類、肉、魚、蛋及</a:t>
            </a:r>
            <a:r>
              <a:rPr lang="zh-TW" altLang="en-US" dirty="0" smtClean="0"/>
              <a:t>代替品（包括</a:t>
            </a:r>
            <a:r>
              <a:rPr lang="zh-TW" altLang="en-US" dirty="0"/>
              <a:t>乾</a:t>
            </a:r>
            <a:r>
              <a:rPr lang="zh-TW" altLang="en-US" dirty="0" smtClean="0"/>
              <a:t>豆）</a:t>
            </a:r>
            <a:endParaRPr lang="en-US" altLang="zh-TW" strike="sngStrike" dirty="0"/>
          </a:p>
          <a:p>
            <a:r>
              <a:rPr lang="zh-TW" altLang="en-US" dirty="0"/>
              <a:t>減少進食高油、</a:t>
            </a:r>
            <a:r>
              <a:rPr lang="zh-TW" altLang="en-US" dirty="0" smtClean="0"/>
              <a:t>鹽和糖份的食物，及經</a:t>
            </a:r>
            <a:r>
              <a:rPr lang="zh-TW" altLang="en-US" dirty="0"/>
              <a:t>醃製和加工的</a:t>
            </a:r>
            <a:r>
              <a:rPr lang="zh-TW" altLang="en-US" dirty="0" smtClean="0"/>
              <a:t>食物</a:t>
            </a:r>
            <a:endParaRPr lang="zh-TW" altLang="en-US" dirty="0"/>
          </a:p>
          <a:p>
            <a:r>
              <a:rPr lang="zh-TW" altLang="en-US" dirty="0"/>
              <a:t>每天飲用足夠的的流質飲</a:t>
            </a:r>
            <a:r>
              <a:rPr lang="zh-TW" altLang="en-US" dirty="0" smtClean="0"/>
              <a:t>品（包括</a:t>
            </a:r>
            <a:r>
              <a:rPr lang="zh-TW" altLang="en-US" dirty="0"/>
              <a:t>清水、清茶和清湯</a:t>
            </a:r>
            <a:r>
              <a:rPr lang="zh-TW" altLang="en-US" dirty="0" smtClean="0"/>
              <a:t>等）</a:t>
            </a:r>
            <a:endParaRPr lang="en-US" altLang="zh-TW" dirty="0"/>
          </a:p>
          <a:p>
            <a:r>
              <a:rPr lang="zh-TW" altLang="en-US" dirty="0"/>
              <a:t>飲食要定時和定量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81F14-CA88-4448-BE2E-A8D79AE77FF5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3F645-1D5E-4CA7-A72D-7C960D29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什麼是均衡飲食？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食物金字塔 </a:t>
            </a:r>
            <a:r>
              <a:rPr lang="en-US" altLang="zh-TW" sz="2000" dirty="0" smtClean="0"/>
              <a:t>–</a:t>
            </a:r>
            <a:r>
              <a:rPr lang="zh-TW" altLang="en-US" sz="2000" dirty="0" smtClean="0"/>
              <a:t> 均衡飲食的指引</a:t>
            </a:r>
            <a:endParaRPr lang="en-US" sz="2000" strike="sngStrike" dirty="0"/>
          </a:p>
        </p:txBody>
      </p:sp>
      <p:pic>
        <p:nvPicPr>
          <p:cNvPr id="5122" name="Picture 2" descr="健康飲食金字塔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06954"/>
            <a:ext cx="4040188" cy="28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C70A0C-4396-46B6-8D3E-5E2B52B9E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40" y="1548162"/>
            <a:ext cx="3239344" cy="45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72404-ED36-4F49-82F7-97489A18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什麼是均衡飲食？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29AD3E7-5E90-4E2E-8896-EC401006C0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6" y="1600200"/>
            <a:ext cx="31959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CFF054F-BC9E-42A4-B29B-288D01061C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42" y="1600200"/>
            <a:ext cx="31913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2672D-B27B-46E5-9FFA-AA17D4F0496D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C1375-8E05-4CFF-B5B9-AADAC69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9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什麼是均衡飲食？</a:t>
            </a: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97847F17-54A7-4E77-AD50-300F142C6B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55" y="1600200"/>
            <a:ext cx="31948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4FC2DC2-6C7D-4F4A-84DD-ECFDB77446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55" y="1600200"/>
            <a:ext cx="31948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993F5-EBB4-4F36-A377-71EC4F75C7EA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899D6-CFE9-4473-8372-387B018A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食物類別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不同食物</a:t>
            </a:r>
            <a:r>
              <a:rPr lang="zh-TW" altLang="en-US" dirty="0" smtClean="0"/>
              <a:t>類別有</a:t>
            </a:r>
            <a:r>
              <a:rPr lang="zh-TW" altLang="en-US" dirty="0"/>
              <a:t>不同的功能</a:t>
            </a:r>
            <a:endParaRPr lang="en-HK" dirty="0"/>
          </a:p>
          <a:p>
            <a:r>
              <a:rPr lang="zh-TW" altLang="en-US" dirty="0"/>
              <a:t>要保持</a:t>
            </a:r>
            <a:r>
              <a:rPr lang="zh-TW" altLang="en-US" dirty="0" smtClean="0"/>
              <a:t>身體健康，就要每天選擇多元化</a:t>
            </a:r>
            <a:r>
              <a:rPr lang="zh-TW" altLang="en-US" dirty="0"/>
              <a:t>的</a:t>
            </a:r>
            <a:r>
              <a:rPr lang="zh-TW" altLang="en-US" dirty="0" smtClean="0"/>
              <a:t>食物類別</a:t>
            </a:r>
            <a:endParaRPr lang="en-HK" dirty="0"/>
          </a:p>
          <a:p>
            <a:r>
              <a:rPr lang="zh-TW" altLang="en-US" dirty="0" smtClean="0"/>
              <a:t>食物</a:t>
            </a:r>
            <a:r>
              <a:rPr lang="zh-TW" altLang="en-US" dirty="0"/>
              <a:t>類別：</a:t>
            </a:r>
            <a:endParaRPr lang="en-HK" dirty="0"/>
          </a:p>
          <a:p>
            <a:pPr lvl="1"/>
            <a:r>
              <a:rPr lang="zh-TW" altLang="en-US" dirty="0"/>
              <a:t>穀物類</a:t>
            </a:r>
          </a:p>
          <a:p>
            <a:pPr lvl="1"/>
            <a:r>
              <a:rPr lang="zh-TW" altLang="en-US" dirty="0"/>
              <a:t>水果類</a:t>
            </a:r>
          </a:p>
          <a:p>
            <a:pPr lvl="1"/>
            <a:r>
              <a:rPr lang="zh-TW" altLang="en-US" dirty="0"/>
              <a:t>蔬菜類</a:t>
            </a:r>
          </a:p>
          <a:p>
            <a:pPr lvl="1"/>
            <a:r>
              <a:rPr lang="zh-TW" altLang="en-US" dirty="0" smtClean="0"/>
              <a:t>肉</a:t>
            </a:r>
            <a:r>
              <a:rPr lang="zh-TW" altLang="en-US" dirty="0"/>
              <a:t>類</a:t>
            </a:r>
            <a:r>
              <a:rPr lang="zh-TW" altLang="en-US" dirty="0" smtClean="0"/>
              <a:t>、魚</a:t>
            </a:r>
            <a:r>
              <a:rPr lang="zh-TW" altLang="en-US" dirty="0"/>
              <a:t>類</a:t>
            </a:r>
            <a:r>
              <a:rPr lang="zh-TW" altLang="en-US" dirty="0" smtClean="0"/>
              <a:t>、蛋</a:t>
            </a:r>
            <a:r>
              <a:rPr lang="zh-TW" altLang="en-US" dirty="0"/>
              <a:t>類</a:t>
            </a:r>
            <a:r>
              <a:rPr lang="zh-TW" altLang="en-US" dirty="0" smtClean="0"/>
              <a:t>及</a:t>
            </a:r>
            <a:r>
              <a:rPr lang="zh-TW" altLang="en-US" dirty="0"/>
              <a:t>代替品</a:t>
            </a:r>
          </a:p>
          <a:p>
            <a:pPr lvl="1"/>
            <a:r>
              <a:rPr lang="zh-TW" altLang="en-US" dirty="0"/>
              <a:t>奶類及代替品</a:t>
            </a:r>
          </a:p>
          <a:p>
            <a:pPr lvl="1"/>
            <a:r>
              <a:rPr lang="zh-TW" altLang="en-US" dirty="0"/>
              <a:t>油、</a:t>
            </a:r>
            <a:r>
              <a:rPr lang="zh-TW" altLang="en-US" dirty="0" smtClean="0"/>
              <a:t>鹽及糖類</a:t>
            </a:r>
            <a:endParaRPr lang="zh-TW" altLang="en-US" dirty="0"/>
          </a:p>
          <a:p>
            <a:pPr lvl="1"/>
            <a:r>
              <a:rPr lang="zh-TW" altLang="en-US" dirty="0"/>
              <a:t>流質飲品</a:t>
            </a:r>
            <a:endParaRPr lang="en-HK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44748-5E83-47E3-A54D-A9D7972A9934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E85C3-0888-43B7-9CEB-DF2E73A4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15B-C165-4754-9EFA-F9489F8E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穀物類</a:t>
            </a:r>
            <a:endParaRPr lang="en-US" dirty="0"/>
          </a:p>
        </p:txBody>
      </p:sp>
      <p:pic>
        <p:nvPicPr>
          <p:cNvPr id="4" name="Picture 2" descr="健康飲食金字塔">
            <a:extLst>
              <a:ext uri="{FF2B5EF4-FFF2-40B4-BE49-F238E27FC236}">
                <a16:creationId xmlns:a16="http://schemas.microsoft.com/office/drawing/2014/main" id="{E2EB329E-4987-4EB8-8E77-EB69C98F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777240" y="1268760"/>
            <a:ext cx="7600775" cy="51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>
            <a:extLst>
              <a:ext uri="{FF2B5EF4-FFF2-40B4-BE49-F238E27FC236}">
                <a16:creationId xmlns:a16="http://schemas.microsoft.com/office/drawing/2014/main" id="{5D4C2A83-BB83-4C5B-A138-2E11305CABA0}"/>
              </a:ext>
            </a:extLst>
          </p:cNvPr>
          <p:cNvSpPr/>
          <p:nvPr/>
        </p:nvSpPr>
        <p:spPr>
          <a:xfrm>
            <a:off x="1907704" y="4648592"/>
            <a:ext cx="5040560" cy="1224136"/>
          </a:xfrm>
          <a:prstGeom prst="trapezoid">
            <a:avLst>
              <a:gd name="adj" fmla="val 53663"/>
            </a:avLst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8EBF9-ACE2-4978-A3E8-54B2FE9A41B5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54543-4132-4E1F-9949-7F5BEDB6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EA34-83A0-42C6-AAAE-0015928A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13C8-6437-4275-967B-BC12B08B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營養價值</a:t>
            </a:r>
          </a:p>
          <a:p>
            <a:r>
              <a:rPr lang="zh-TW" altLang="en-US" dirty="0"/>
              <a:t>含豐富碳水化合物</a:t>
            </a:r>
          </a:p>
          <a:p>
            <a:r>
              <a:rPr lang="zh-TW" altLang="en-US" dirty="0" smtClean="0"/>
              <a:t>含少量</a:t>
            </a:r>
            <a:r>
              <a:rPr lang="zh-TW" altLang="en-US" dirty="0"/>
              <a:t>維生素</a:t>
            </a:r>
            <a:r>
              <a:rPr lang="en-US" altLang="zh-TW" dirty="0"/>
              <a:t>B</a:t>
            </a:r>
            <a:r>
              <a:rPr lang="en-US" altLang="zh-TW" baseline="-25000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en-US" altLang="zh-TW" baseline="-25000" dirty="0"/>
              <a:t>6</a:t>
            </a:r>
          </a:p>
          <a:p>
            <a:r>
              <a:rPr lang="zh-TW" altLang="en-US" dirty="0" smtClean="0"/>
              <a:t>含植物性蛋白質</a:t>
            </a:r>
            <a:endParaRPr lang="zh-TW" altLang="en-US" dirty="0"/>
          </a:p>
          <a:p>
            <a:r>
              <a:rPr lang="zh-TW" altLang="en-US" dirty="0"/>
              <a:t>全穀類</a:t>
            </a:r>
            <a:r>
              <a:rPr lang="zh-TW" altLang="en-US" dirty="0" smtClean="0"/>
              <a:t>食物含豐富</a:t>
            </a:r>
            <a:r>
              <a:rPr lang="zh-TW" altLang="en-US" dirty="0"/>
              <a:t>膳食纖維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42AC4-34B8-4E15-854A-9ACD22F13C99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C2CA0-8E75-4703-98B8-CA70AB4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65E4-237C-4EBB-BAC5-43E441D2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19F0-7E74-4BDB-974A-9AFCC82F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dirty="0"/>
              <a:t>主要功用</a:t>
            </a:r>
          </a:p>
          <a:p>
            <a:r>
              <a:rPr lang="zh-TW" altLang="en-US" dirty="0"/>
              <a:t>碳水化合物</a:t>
            </a:r>
            <a:r>
              <a:rPr lang="zh-TW" altLang="en-US" dirty="0" smtClean="0"/>
              <a:t>是主要的能量來源</a:t>
            </a:r>
            <a:endParaRPr lang="zh-TW" altLang="en-US" dirty="0"/>
          </a:p>
          <a:p>
            <a:r>
              <a:rPr lang="zh-TW" altLang="en-US" dirty="0"/>
              <a:t>維生素</a:t>
            </a:r>
            <a:r>
              <a:rPr lang="en-US" altLang="zh-TW" dirty="0"/>
              <a:t>B</a:t>
            </a:r>
            <a:r>
              <a:rPr lang="en-US" altLang="zh-TW" baseline="-25000" dirty="0"/>
              <a:t>1</a:t>
            </a:r>
            <a:r>
              <a:rPr lang="zh-TW" altLang="en-US" dirty="0"/>
              <a:t>有助身體運用碳水化合物產生</a:t>
            </a:r>
            <a:r>
              <a:rPr lang="zh-TW" altLang="en-US" dirty="0" smtClean="0"/>
              <a:t>的能量</a:t>
            </a:r>
            <a:endParaRPr lang="zh-TW" altLang="en-US" dirty="0"/>
          </a:p>
          <a:p>
            <a:r>
              <a:rPr lang="zh-TW" altLang="en-US" dirty="0"/>
              <a:t>維生素</a:t>
            </a:r>
            <a:r>
              <a:rPr lang="en-US" altLang="zh-TW" dirty="0"/>
              <a:t>B</a:t>
            </a:r>
            <a:r>
              <a:rPr lang="en-US" altLang="zh-TW" baseline="-25000" dirty="0"/>
              <a:t>6</a:t>
            </a:r>
            <a:r>
              <a:rPr lang="zh-TW" altLang="en-US" dirty="0"/>
              <a:t>有助蛋白質的新陳代謝及</a:t>
            </a:r>
            <a:r>
              <a:rPr lang="zh-TW" altLang="en-US" dirty="0" smtClean="0"/>
              <a:t>製造紅血球</a:t>
            </a:r>
            <a:endParaRPr lang="zh-TW" altLang="en-US" strike="sngStrike" dirty="0"/>
          </a:p>
          <a:p>
            <a:r>
              <a:rPr lang="zh-TW" altLang="en-US" dirty="0"/>
              <a:t>蛋白質促進生長發育和修補身體組織</a:t>
            </a:r>
          </a:p>
          <a:p>
            <a:r>
              <a:rPr lang="zh-TW" altLang="en-US" dirty="0"/>
              <a:t>膳食纖維有助預防便秘、穩定血糖水平和增加飽肚感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048C5-049A-4AD5-BAF1-E4B7920E1496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ACF0-DEC0-41F9-870B-243BAC2A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2776-C47E-43AE-BC33-584B0BD1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3191-A9E0-491F-A564-C7D75E006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/>
              <a:t>食物來源</a:t>
            </a:r>
          </a:p>
          <a:p>
            <a:r>
              <a:rPr lang="zh-TW" altLang="en-US" dirty="0"/>
              <a:t>米、麵、意粉、麵包、餅乾、通心粉、糙米、紅米、燕麥</a:t>
            </a:r>
            <a:r>
              <a:rPr lang="en-US" altLang="zh-TW" dirty="0"/>
              <a:t>(</a:t>
            </a:r>
            <a:r>
              <a:rPr lang="zh-TW" altLang="en-US" dirty="0"/>
              <a:t>麥皮</a:t>
            </a:r>
            <a:r>
              <a:rPr lang="en-US" altLang="zh-TW" dirty="0" smtClean="0"/>
              <a:t>)</a:t>
            </a:r>
            <a:r>
              <a:rPr lang="zh-TW" altLang="en-US" dirty="0" smtClean="0"/>
              <a:t>及</a:t>
            </a:r>
            <a:r>
              <a:rPr lang="zh-TW" altLang="en-US" dirty="0"/>
              <a:t>全麥麵包等</a:t>
            </a:r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計算食物份量的方法</a:t>
            </a:r>
          </a:p>
          <a:p>
            <a:r>
              <a:rPr lang="zh-TW" altLang="en-US" dirty="0"/>
              <a:t>一份約等於：</a:t>
            </a:r>
          </a:p>
          <a:p>
            <a:pPr lvl="1"/>
            <a:r>
              <a:rPr lang="en-HK" baseline="30000" dirty="0"/>
              <a:t>1</a:t>
            </a:r>
            <a:r>
              <a:rPr lang="en-HK" dirty="0"/>
              <a:t>/</a:t>
            </a:r>
            <a:r>
              <a:rPr lang="en-HK" baseline="-25000" dirty="0"/>
              <a:t>5 </a:t>
            </a:r>
            <a:r>
              <a:rPr lang="zh-TW" altLang="en-US" dirty="0"/>
              <a:t>碗</a:t>
            </a:r>
            <a:r>
              <a:rPr lang="zh-TW" altLang="en-US" dirty="0" smtClean="0"/>
              <a:t>飯（</a:t>
            </a:r>
            <a:r>
              <a:rPr lang="zh-TW" altLang="en-US" dirty="0"/>
              <a:t>白米或糙米）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</a:t>
            </a:r>
            <a:r>
              <a:rPr lang="zh-TW" altLang="en-US" dirty="0" smtClean="0"/>
              <a:t>碗飯</a:t>
            </a:r>
            <a:r>
              <a:rPr lang="zh-TW" altLang="en-US" dirty="0"/>
              <a:t>相等於五份穀物</a:t>
            </a:r>
          </a:p>
          <a:p>
            <a:pPr lvl="1"/>
            <a:r>
              <a:rPr lang="en-HK" baseline="30000" dirty="0"/>
              <a:t>1</a:t>
            </a:r>
            <a:r>
              <a:rPr lang="en-HK" dirty="0"/>
              <a:t>/</a:t>
            </a:r>
            <a:r>
              <a:rPr lang="en-HK" baseline="-25000" dirty="0"/>
              <a:t>5 </a:t>
            </a:r>
            <a:r>
              <a:rPr lang="zh-TW" altLang="en-US" dirty="0"/>
              <a:t>碗煮熟的米粉或烏冬（不連湯）</a:t>
            </a:r>
          </a:p>
          <a:p>
            <a:pPr lvl="1"/>
            <a:r>
              <a:rPr lang="en-HK" baseline="30000" dirty="0"/>
              <a:t>1</a:t>
            </a:r>
            <a:r>
              <a:rPr lang="en-HK" dirty="0"/>
              <a:t>/</a:t>
            </a:r>
            <a:r>
              <a:rPr lang="en-HK" baseline="-25000" dirty="0"/>
              <a:t>3 </a:t>
            </a:r>
            <a:r>
              <a:rPr lang="zh-TW" altLang="en-US" dirty="0"/>
              <a:t>碗煮熟的意</a:t>
            </a:r>
            <a:r>
              <a:rPr lang="zh-TW" altLang="en-US" dirty="0" smtClean="0"/>
              <a:t>粉或通心粉</a:t>
            </a:r>
            <a:endParaRPr lang="zh-TW" altLang="en-US" dirty="0"/>
          </a:p>
          <a:p>
            <a:pPr lvl="1"/>
            <a:r>
              <a:rPr lang="en-US" altLang="zh-TW" dirty="0"/>
              <a:t>½ </a:t>
            </a:r>
            <a:r>
              <a:rPr lang="zh-TW" altLang="en-US" dirty="0"/>
              <a:t>碗粥</a:t>
            </a:r>
          </a:p>
          <a:p>
            <a:pPr lvl="1"/>
            <a:r>
              <a:rPr lang="en-US" altLang="zh-TW" dirty="0"/>
              <a:t>½ </a:t>
            </a:r>
            <a:r>
              <a:rPr lang="zh-TW" altLang="en-US" dirty="0" smtClean="0"/>
              <a:t>片連皮麵包</a:t>
            </a:r>
            <a:r>
              <a:rPr lang="zh-TW" altLang="en-US" dirty="0"/>
              <a:t>（白麵包或麥包）</a:t>
            </a:r>
          </a:p>
          <a:p>
            <a:r>
              <a:rPr lang="zh-TW" altLang="en-US" dirty="0"/>
              <a:t>註：</a:t>
            </a:r>
            <a:r>
              <a:rPr lang="en-US" altLang="zh-TW" dirty="0"/>
              <a:t>1</a:t>
            </a:r>
            <a:r>
              <a:rPr lang="zh-TW" altLang="en-US" dirty="0"/>
              <a:t>碗約有</a:t>
            </a:r>
            <a:r>
              <a:rPr lang="en-US" altLang="zh-TW" dirty="0"/>
              <a:t>250-300</a:t>
            </a:r>
            <a:r>
              <a:rPr lang="zh-TW" altLang="en-US" dirty="0"/>
              <a:t>毫升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092FB-C16C-495D-BBC0-70FA0861E3F6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D8EF5-EA0B-4339-821A-56241FDC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1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F334-E7AE-4480-8ACE-66D16055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穀物類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A7BC-B3F9-475F-B73F-CD72B3656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dirty="0"/>
              <a:t>體力活動量較大的人士（如青少年及</a:t>
            </a:r>
            <a:r>
              <a:rPr lang="zh-TW" altLang="en-US" dirty="0" smtClean="0"/>
              <a:t>運動員）須</a:t>
            </a:r>
            <a:r>
              <a:rPr lang="zh-TW" altLang="en-US" dirty="0"/>
              <a:t>進食較多此類食物</a:t>
            </a:r>
          </a:p>
          <a:p>
            <a:r>
              <a:rPr lang="zh-TW" altLang="en-US" dirty="0" smtClean="0"/>
              <a:t>選擇</a:t>
            </a:r>
            <a:r>
              <a:rPr lang="zh-TW" altLang="en-US" dirty="0"/>
              <a:t>進食全</a:t>
            </a:r>
            <a:r>
              <a:rPr lang="zh-TW" altLang="en-US" dirty="0" smtClean="0"/>
              <a:t>穀類，如</a:t>
            </a:r>
            <a:r>
              <a:rPr lang="zh-TW" altLang="en-US" dirty="0"/>
              <a:t>糙米、全麥麵包、麥餅、燕麥</a:t>
            </a:r>
            <a:r>
              <a:rPr lang="en-US" altLang="zh-TW" dirty="0"/>
              <a:t>(</a:t>
            </a:r>
            <a:r>
              <a:rPr lang="zh-TW" altLang="en-US" dirty="0"/>
              <a:t>麥皮</a:t>
            </a:r>
            <a:r>
              <a:rPr lang="en-US" altLang="zh-TW" dirty="0"/>
              <a:t>)</a:t>
            </a:r>
            <a:r>
              <a:rPr lang="zh-TW" altLang="en-US" dirty="0"/>
              <a:t>及全穀類</a:t>
            </a:r>
            <a:r>
              <a:rPr lang="zh-TW" altLang="en-US" dirty="0" smtClean="0"/>
              <a:t>早餐，</a:t>
            </a:r>
            <a:r>
              <a:rPr lang="zh-TW" altLang="en-US" dirty="0"/>
              <a:t>以增加膳食纖維的</a:t>
            </a:r>
            <a:r>
              <a:rPr lang="zh-TW" altLang="en-US" dirty="0" smtClean="0"/>
              <a:t>攝取量</a:t>
            </a:r>
            <a:endParaRPr lang="zh-TW" altLang="en-US" dirty="0"/>
          </a:p>
          <a:p>
            <a:r>
              <a:rPr lang="zh-TW" altLang="en-US" dirty="0" smtClean="0"/>
              <a:t>選用</a:t>
            </a:r>
            <a:r>
              <a:rPr lang="zh-TW" altLang="en-US" dirty="0"/>
              <a:t>低</a:t>
            </a:r>
            <a:r>
              <a:rPr lang="zh-TW" altLang="en-US" dirty="0" smtClean="0"/>
              <a:t>脂肪或不</a:t>
            </a:r>
            <a:r>
              <a:rPr lang="zh-TW" altLang="en-US" dirty="0"/>
              <a:t>經油炸的穀物類</a:t>
            </a:r>
          </a:p>
          <a:p>
            <a:r>
              <a:rPr lang="zh-TW" altLang="en-US" dirty="0"/>
              <a:t>減少進食添加了脂肪的穀物類食物</a:t>
            </a:r>
            <a:r>
              <a:rPr lang="zh-TW" altLang="en-US" dirty="0" smtClean="0"/>
              <a:t>，如</a:t>
            </a:r>
            <a:r>
              <a:rPr lang="zh-TW" altLang="en-US" dirty="0"/>
              <a:t>炒飯、炒麵、即食麵、酥餅、蛋糕、有忌廉餡的</a:t>
            </a:r>
            <a:r>
              <a:rPr lang="zh-TW" altLang="en-US" dirty="0" smtClean="0"/>
              <a:t>餅乾及</a:t>
            </a:r>
            <a:r>
              <a:rPr lang="zh-TW" altLang="en-US" dirty="0"/>
              <a:t>塗上牛油、人造牛油或花生醬的多士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D2326-1D0E-485D-9FF3-417FFB77D8AB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F2537-A294-436B-AA7A-810F89CA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什麼是食物？</a:t>
            </a:r>
            <a:endParaRPr lang="en-HK" altLang="zh-TW" dirty="0"/>
          </a:p>
          <a:p>
            <a:r>
              <a:rPr lang="zh-TW" altLang="en-US" dirty="0"/>
              <a:t>我們為什麼需要食物？</a:t>
            </a:r>
            <a:endParaRPr lang="en-HK" altLang="zh-TW" dirty="0"/>
          </a:p>
          <a:p>
            <a:r>
              <a:rPr lang="zh-TW" altLang="en-US" dirty="0"/>
              <a:t>什麼是均衡飲食？</a:t>
            </a:r>
            <a:endParaRPr lang="en-HK" altLang="zh-TW" dirty="0"/>
          </a:p>
          <a:p>
            <a:r>
              <a:rPr lang="zh-TW" altLang="en-US" dirty="0"/>
              <a:t>食物類別</a:t>
            </a:r>
            <a:endParaRPr lang="en-HK" altLang="zh-TW" dirty="0"/>
          </a:p>
          <a:p>
            <a:r>
              <a:rPr lang="zh-TW" altLang="en-US" dirty="0"/>
              <a:t>穀物類</a:t>
            </a:r>
          </a:p>
          <a:p>
            <a:r>
              <a:rPr lang="zh-TW" altLang="en-US" dirty="0"/>
              <a:t>水果類</a:t>
            </a:r>
          </a:p>
          <a:p>
            <a:r>
              <a:rPr lang="zh-TW" altLang="en-US" dirty="0"/>
              <a:t>蔬菜類</a:t>
            </a:r>
          </a:p>
          <a:p>
            <a:r>
              <a:rPr lang="zh-TW" altLang="en-US" dirty="0" smtClean="0"/>
              <a:t>肉類、魚類、蛋類及</a:t>
            </a:r>
            <a:r>
              <a:rPr lang="zh-TW" altLang="en-US" dirty="0"/>
              <a:t>代替品</a:t>
            </a:r>
          </a:p>
          <a:p>
            <a:r>
              <a:rPr lang="zh-TW" altLang="en-US" dirty="0"/>
              <a:t>奶類及代替品</a:t>
            </a:r>
          </a:p>
          <a:p>
            <a:r>
              <a:rPr lang="zh-TW" altLang="en-US" dirty="0"/>
              <a:t>油、</a:t>
            </a:r>
            <a:r>
              <a:rPr lang="zh-TW" altLang="en-US" dirty="0" smtClean="0"/>
              <a:t>鹽及糖類</a:t>
            </a:r>
            <a:endParaRPr lang="zh-TW" altLang="en-US" dirty="0"/>
          </a:p>
          <a:p>
            <a:r>
              <a:rPr lang="zh-TW" altLang="en-US" dirty="0"/>
              <a:t>流質飲品</a:t>
            </a:r>
            <a:endParaRPr lang="en-HK" altLang="zh-TW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2B5D9-CF6E-4452-A84F-19A5FBAE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15B-C165-4754-9EFA-F9489F8E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水果類</a:t>
            </a:r>
            <a:endParaRPr lang="en-US" dirty="0"/>
          </a:p>
        </p:txBody>
      </p:sp>
      <p:pic>
        <p:nvPicPr>
          <p:cNvPr id="4" name="Picture 2" descr="健康飲食金字塔">
            <a:extLst>
              <a:ext uri="{FF2B5EF4-FFF2-40B4-BE49-F238E27FC236}">
                <a16:creationId xmlns:a16="http://schemas.microsoft.com/office/drawing/2014/main" id="{E2EB329E-4987-4EB8-8E77-EB69C98F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777240" y="1268760"/>
            <a:ext cx="7600775" cy="51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3AB631-2B5E-4CBD-B4EA-5A6C91D5525A}"/>
              </a:ext>
            </a:extLst>
          </p:cNvPr>
          <p:cNvSpPr/>
          <p:nvPr/>
        </p:nvSpPr>
        <p:spPr>
          <a:xfrm>
            <a:off x="4572000" y="3496464"/>
            <a:ext cx="1584176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F11B3-24D9-4E13-9D58-FE8E4B65C6E1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EEF64-51BD-40CA-94C1-569D315E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58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54A3-0A28-4481-8D53-E7E31780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FD2B8-66F2-4427-8D37-6AF23A0E6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營養價值</a:t>
            </a:r>
          </a:p>
          <a:p>
            <a:r>
              <a:rPr lang="zh-TW" altLang="en-US" dirty="0"/>
              <a:t>提供維生素及礦物質如維生素</a:t>
            </a:r>
            <a:r>
              <a:rPr lang="en-US" altLang="zh-TW" dirty="0" smtClean="0"/>
              <a:t>A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</a:t>
            </a:r>
            <a:r>
              <a:rPr lang="zh-TW" altLang="en-US" dirty="0"/>
              <a:t>、</a:t>
            </a:r>
            <a:r>
              <a:rPr lang="zh-TW" altLang="en-US" dirty="0" smtClean="0"/>
              <a:t>葉酸</a:t>
            </a:r>
            <a:r>
              <a:rPr lang="zh-TW" altLang="en-US" dirty="0"/>
              <a:t>鹽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及鉀</a:t>
            </a:r>
            <a:endParaRPr lang="zh-TW" altLang="en-US" strike="sngStrike" dirty="0"/>
          </a:p>
          <a:p>
            <a:r>
              <a:rPr lang="zh-TW" altLang="en-US" dirty="0"/>
              <a:t>含豐富</a:t>
            </a:r>
            <a:r>
              <a:rPr lang="zh-TW" altLang="en-US" dirty="0" smtClean="0"/>
              <a:t>糖份及</a:t>
            </a:r>
            <a:r>
              <a:rPr lang="zh-TW" altLang="en-US" dirty="0"/>
              <a:t>膳食纖維</a:t>
            </a:r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主要功用</a:t>
            </a:r>
          </a:p>
          <a:p>
            <a:r>
              <a:rPr lang="zh-TW" altLang="en-US" dirty="0"/>
              <a:t>膳食纖維</a:t>
            </a:r>
            <a:r>
              <a:rPr lang="zh-TW" altLang="en-US" dirty="0" smtClean="0"/>
              <a:t>促進消化，</a:t>
            </a:r>
            <a:r>
              <a:rPr lang="zh-TW" altLang="en-US" dirty="0"/>
              <a:t>預防便秘及腸道疾病</a:t>
            </a:r>
          </a:p>
          <a:p>
            <a:r>
              <a:rPr lang="zh-TW" altLang="en-US" dirty="0"/>
              <a:t>水果中的維生素、礦物質及其他營養素的相互作用</a:t>
            </a:r>
            <a:r>
              <a:rPr lang="zh-TW" altLang="en-US" dirty="0" smtClean="0"/>
              <a:t>能保護我們避免患</a:t>
            </a:r>
            <a:r>
              <a:rPr lang="zh-TW" altLang="en-US" dirty="0"/>
              <a:t>上多種慢性</a:t>
            </a:r>
            <a:r>
              <a:rPr lang="zh-TW" altLang="en-US" dirty="0" smtClean="0"/>
              <a:t>疾病，</a:t>
            </a:r>
            <a:r>
              <a:rPr lang="zh-TW" altLang="en-US" dirty="0"/>
              <a:t>如糖尿病、高血壓、心血管病及某些癌症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AFEAD-420A-4A28-8473-A88077A906B2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CD4B4-F930-411F-A6C7-593CDC3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5A44-344E-415E-A29B-D27F91E8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4B10F-758B-47A7-B45B-8A0DFC5C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食物來源</a:t>
            </a:r>
          </a:p>
          <a:p>
            <a:r>
              <a:rPr lang="zh-TW" altLang="en-US" dirty="0"/>
              <a:t>新鮮、冷藏</a:t>
            </a:r>
            <a:r>
              <a:rPr lang="zh-TW" altLang="en-US" dirty="0" smtClean="0"/>
              <a:t>或含果汁的</a:t>
            </a:r>
            <a:r>
              <a:rPr lang="zh-TW" altLang="en-US" dirty="0"/>
              <a:t>罐頭水果</a:t>
            </a:r>
          </a:p>
          <a:p>
            <a:r>
              <a:rPr lang="zh-TW" altLang="en-US" dirty="0"/>
              <a:t>無添加糖或鹽的乾果和乾棗類</a:t>
            </a:r>
          </a:p>
          <a:p>
            <a:r>
              <a:rPr lang="zh-TW" altLang="en-US" dirty="0"/>
              <a:t>無添加糖的純果汁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E6FAB-59D0-41E1-8562-9B53B04CC100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497BC-2B74-44C8-9AC2-BA2A07DA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3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99C6-25E5-4D19-B383-B24BF513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CD7-EDF9-4226-A0B5-3DA9E6587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/>
              <a:t>計算食物份量的方法</a:t>
            </a:r>
          </a:p>
          <a:p>
            <a:r>
              <a:rPr lang="zh-TW" altLang="en-US" dirty="0"/>
              <a:t>一份約等於：</a:t>
            </a:r>
          </a:p>
          <a:p>
            <a:pPr lvl="1"/>
            <a:r>
              <a:rPr lang="en-US" altLang="zh-TW" dirty="0"/>
              <a:t>2</a:t>
            </a:r>
            <a:r>
              <a:rPr lang="zh-TW" altLang="en-US" dirty="0"/>
              <a:t>個小型水果 </a:t>
            </a:r>
            <a:r>
              <a:rPr lang="en-US" altLang="zh-TW" dirty="0"/>
              <a:t>(</a:t>
            </a:r>
            <a:r>
              <a:rPr lang="zh-TW" altLang="en-US" dirty="0"/>
              <a:t>例如：布冧、奇異果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個中型水果 </a:t>
            </a:r>
            <a:r>
              <a:rPr lang="en-US" altLang="zh-TW" dirty="0"/>
              <a:t>(</a:t>
            </a:r>
            <a:r>
              <a:rPr lang="zh-TW" altLang="en-US" dirty="0"/>
              <a:t>例如：橙、蘋果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半個大型水果 </a:t>
            </a:r>
            <a:r>
              <a:rPr lang="en-US" altLang="zh-TW" dirty="0"/>
              <a:t>(</a:t>
            </a:r>
            <a:r>
              <a:rPr lang="zh-TW" altLang="en-US" dirty="0"/>
              <a:t>例如：香蕉、西柚、楊桃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半碗水果</a:t>
            </a:r>
            <a:r>
              <a:rPr lang="zh-TW" altLang="en-US" dirty="0" smtClean="0"/>
              <a:t>塊或迷你水果 </a:t>
            </a:r>
            <a:r>
              <a:rPr lang="en-US" altLang="zh-TW" dirty="0"/>
              <a:t>(</a:t>
            </a:r>
            <a:r>
              <a:rPr lang="zh-TW" altLang="en-US" dirty="0"/>
              <a:t>例如：西瓜、提子、士多啤梨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湯匙無添加糖或鹽</a:t>
            </a:r>
            <a:r>
              <a:rPr lang="zh-TW" altLang="en-US" dirty="0" smtClean="0"/>
              <a:t>的乾果 </a:t>
            </a:r>
            <a:r>
              <a:rPr lang="en-US" altLang="zh-TW" dirty="0"/>
              <a:t>(</a:t>
            </a:r>
            <a:r>
              <a:rPr lang="zh-TW" altLang="en-US" dirty="0"/>
              <a:t>例如：提子乾</a:t>
            </a:r>
            <a:r>
              <a:rPr lang="zh-TW" altLang="en-US" dirty="0" smtClean="0"/>
              <a:t>、去核西</a:t>
            </a:r>
            <a:r>
              <a:rPr lang="zh-TW" altLang="en-US" dirty="0"/>
              <a:t>梅乾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¾ </a:t>
            </a:r>
            <a:r>
              <a:rPr lang="zh-TW" altLang="en-US" dirty="0"/>
              <a:t>杯無添加糖的純果汁 </a:t>
            </a:r>
            <a:r>
              <a:rPr lang="en-US" altLang="zh-TW" dirty="0"/>
              <a:t>(</a:t>
            </a:r>
            <a:r>
              <a:rPr lang="zh-TW" altLang="en-US" dirty="0"/>
              <a:t>例如：鮮橙汁連果肉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註：</a:t>
            </a:r>
            <a:r>
              <a:rPr lang="en-US" altLang="zh-TW" dirty="0"/>
              <a:t>1</a:t>
            </a:r>
            <a:r>
              <a:rPr lang="zh-TW" altLang="en-US" dirty="0"/>
              <a:t>碗約有</a:t>
            </a:r>
            <a:r>
              <a:rPr lang="en-US" altLang="zh-TW" dirty="0"/>
              <a:t>250-300</a:t>
            </a:r>
            <a:r>
              <a:rPr lang="zh-TW" altLang="en-US" dirty="0"/>
              <a:t>毫升；</a:t>
            </a:r>
            <a:r>
              <a:rPr lang="en-US" altLang="zh-TW" dirty="0"/>
              <a:t>1</a:t>
            </a:r>
            <a:r>
              <a:rPr lang="zh-TW" altLang="en-US" dirty="0"/>
              <a:t>杯約</a:t>
            </a:r>
            <a:r>
              <a:rPr lang="en-US" altLang="zh-TW" dirty="0"/>
              <a:t>240</a:t>
            </a:r>
            <a:r>
              <a:rPr lang="zh-TW" altLang="en-US" dirty="0"/>
              <a:t>毫升；</a:t>
            </a:r>
            <a:r>
              <a:rPr lang="en-US" altLang="zh-TW" dirty="0"/>
              <a:t>1</a:t>
            </a:r>
            <a:r>
              <a:rPr lang="zh-TW" altLang="en-US" dirty="0"/>
              <a:t>湯匙約有</a:t>
            </a:r>
            <a:r>
              <a:rPr lang="en-US" altLang="zh-TW" dirty="0"/>
              <a:t>15</a:t>
            </a:r>
            <a:r>
              <a:rPr lang="zh-TW" altLang="en-US" dirty="0"/>
              <a:t>毫升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01886-62BD-4AFF-8734-30A7F9FBFFBF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24FD9-4E09-44C8-BC51-D47A7D25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1612-B3F8-4904-8157-F4C7F9A4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水果類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D8EF2-0328-4591-ADA4-53397386F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dirty="0" smtClean="0"/>
              <a:t>進食</a:t>
            </a:r>
            <a:r>
              <a:rPr lang="zh-TW" altLang="en-US" dirty="0"/>
              <a:t>不同</a:t>
            </a:r>
            <a:r>
              <a:rPr lang="zh-TW" altLang="en-US" dirty="0" smtClean="0"/>
              <a:t>種類及顏色</a:t>
            </a:r>
            <a:r>
              <a:rPr lang="zh-TW" altLang="en-US" dirty="0"/>
              <a:t>的水果以攝取</a:t>
            </a:r>
            <a:r>
              <a:rPr lang="zh-TW" altLang="en-US" dirty="0" smtClean="0"/>
              <a:t>不同的營養素</a:t>
            </a:r>
            <a:endParaRPr lang="zh-TW" altLang="en-US" dirty="0"/>
          </a:p>
          <a:p>
            <a:r>
              <a:rPr lang="zh-TW" altLang="en-US" dirty="0" smtClean="0"/>
              <a:t>選擇新鮮</a:t>
            </a:r>
            <a:r>
              <a:rPr lang="zh-TW" altLang="en-US" dirty="0"/>
              <a:t>水果比罐頭水果、冷藏水果、乾果和果汁更理想</a:t>
            </a:r>
          </a:p>
          <a:p>
            <a:r>
              <a:rPr lang="zh-TW" altLang="en-US" dirty="0" smtClean="0"/>
              <a:t>多</a:t>
            </a:r>
            <a:r>
              <a:rPr lang="zh-TW" altLang="en-US" dirty="0"/>
              <a:t>進食橙色或黃色水果，如橙、木瓜、</a:t>
            </a:r>
            <a:r>
              <a:rPr lang="zh-TW" altLang="en-US" dirty="0" smtClean="0"/>
              <a:t>芒果，</a:t>
            </a:r>
            <a:r>
              <a:rPr lang="zh-TW" altLang="en-US" dirty="0"/>
              <a:t>因為它們含有豐富維生素</a:t>
            </a:r>
            <a:r>
              <a:rPr lang="en-US" altLang="zh-TW" dirty="0"/>
              <a:t>A</a:t>
            </a:r>
            <a:r>
              <a:rPr lang="zh-TW" altLang="en-US" dirty="0"/>
              <a:t>及</a:t>
            </a:r>
            <a:r>
              <a:rPr lang="en-US" altLang="zh-TW" dirty="0"/>
              <a:t>C</a:t>
            </a:r>
          </a:p>
          <a:p>
            <a:r>
              <a:rPr lang="zh-TW" altLang="en-US" dirty="0" smtClean="0"/>
              <a:t>與整個</a:t>
            </a:r>
            <a:r>
              <a:rPr lang="zh-TW" altLang="en-US" dirty="0"/>
              <a:t>水果比較，純果汁的</a:t>
            </a:r>
            <a:r>
              <a:rPr lang="zh-TW" altLang="en-US" dirty="0" smtClean="0"/>
              <a:t>糖份含量</a:t>
            </a:r>
            <a:r>
              <a:rPr lang="zh-TW" altLang="en-US" dirty="0"/>
              <a:t>較高，但膳食纖維</a:t>
            </a:r>
            <a:r>
              <a:rPr lang="zh-TW" altLang="en-US" dirty="0" smtClean="0"/>
              <a:t>量較少</a:t>
            </a:r>
            <a:endParaRPr lang="zh-TW" altLang="en-US" strike="sngStrike" dirty="0"/>
          </a:p>
          <a:p>
            <a:r>
              <a:rPr lang="zh-TW" altLang="en-US" dirty="0" smtClean="0"/>
              <a:t>減少</a:t>
            </a:r>
            <a:r>
              <a:rPr lang="zh-TW" altLang="en-US" dirty="0"/>
              <a:t>進食加入高</a:t>
            </a:r>
            <a:r>
              <a:rPr lang="zh-TW" altLang="en-US" dirty="0" smtClean="0"/>
              <a:t>脂肪材料的水果類食品，</a:t>
            </a:r>
            <a:r>
              <a:rPr lang="zh-TW" altLang="en-US" dirty="0"/>
              <a:t>如水果撻、水果雪糕及加入忌廉的水果蛋糕</a:t>
            </a:r>
          </a:p>
          <a:p>
            <a:r>
              <a:rPr lang="zh-TW" altLang="en-US" dirty="0" smtClean="0"/>
              <a:t>減少選擇有添加糖</a:t>
            </a:r>
            <a:r>
              <a:rPr lang="zh-TW" altLang="en-US" dirty="0"/>
              <a:t>的</a:t>
            </a:r>
            <a:r>
              <a:rPr lang="zh-TW" altLang="en-US" dirty="0" smtClean="0"/>
              <a:t>水果類食品，</a:t>
            </a:r>
            <a:r>
              <a:rPr lang="zh-TW" altLang="en-US" dirty="0"/>
              <a:t>如含</a:t>
            </a:r>
            <a:r>
              <a:rPr lang="zh-TW" altLang="en-US" dirty="0" smtClean="0"/>
              <a:t>糖水的罐頭水果</a:t>
            </a:r>
            <a:r>
              <a:rPr lang="zh-TW" altLang="en-US" dirty="0"/>
              <a:t>、水果甜品</a:t>
            </a:r>
            <a:r>
              <a:rPr lang="zh-TW" altLang="en-US" dirty="0" smtClean="0"/>
              <a:t>、添加了糖的</a:t>
            </a:r>
            <a:r>
              <a:rPr lang="zh-TW" altLang="en-US" dirty="0"/>
              <a:t>乾果</a:t>
            </a:r>
            <a:r>
              <a:rPr lang="zh-TW" altLang="en-US" dirty="0" smtClean="0"/>
              <a:t>及由濃縮果汁製成的果汁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55CC4-50F6-4188-937D-F91048C1104F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1B27-3193-4059-80FD-CFBA17AA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4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15B-C165-4754-9EFA-F9489F8E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蔬菜類</a:t>
            </a:r>
            <a:endParaRPr lang="en-US" dirty="0"/>
          </a:p>
        </p:txBody>
      </p:sp>
      <p:pic>
        <p:nvPicPr>
          <p:cNvPr id="4" name="Picture 2" descr="健康飲食金字塔">
            <a:extLst>
              <a:ext uri="{FF2B5EF4-FFF2-40B4-BE49-F238E27FC236}">
                <a16:creationId xmlns:a16="http://schemas.microsoft.com/office/drawing/2014/main" id="{E2EB329E-4987-4EB8-8E77-EB69C98F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/>
          <a:stretch/>
        </p:blipFill>
        <p:spPr bwMode="auto">
          <a:xfrm>
            <a:off x="777240" y="1340768"/>
            <a:ext cx="7600775" cy="50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105887-7CF5-4639-AE34-521EAAD28B31}"/>
              </a:ext>
            </a:extLst>
          </p:cNvPr>
          <p:cNvSpPr/>
          <p:nvPr/>
        </p:nvSpPr>
        <p:spPr>
          <a:xfrm>
            <a:off x="2555776" y="3496464"/>
            <a:ext cx="2520280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E344-AD7D-4AE8-B0D9-4A02B2653753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CD8CB-5E2A-47B0-8C82-12EAE1B8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89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F2B4-FE14-42B0-B96F-E502880B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CDB7-B336-4202-A91F-C0A9BCDA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營養價值</a:t>
            </a:r>
          </a:p>
          <a:p>
            <a:r>
              <a:rPr lang="zh-TW" altLang="en-US" dirty="0"/>
              <a:t>不同種類的蔬菜提供多種維生素、</a:t>
            </a:r>
            <a:r>
              <a:rPr lang="zh-TW" altLang="en-US" dirty="0" smtClean="0"/>
              <a:t>礦物質及抗</a:t>
            </a:r>
            <a:r>
              <a:rPr lang="zh-TW" altLang="en-US" dirty="0"/>
              <a:t>氧化物，如維生素</a:t>
            </a:r>
            <a:r>
              <a:rPr lang="en-US" altLang="zh-TW" dirty="0"/>
              <a:t>A</a:t>
            </a:r>
            <a:r>
              <a:rPr lang="zh-TW" altLang="en-US" dirty="0"/>
              <a:t>及</a:t>
            </a:r>
            <a:r>
              <a:rPr lang="en-US" altLang="zh-TW" dirty="0"/>
              <a:t>C</a:t>
            </a:r>
            <a:r>
              <a:rPr lang="zh-TW" altLang="en-US" dirty="0"/>
              <a:t>、</a:t>
            </a:r>
            <a:r>
              <a:rPr lang="zh-TW" altLang="en-US" dirty="0" smtClean="0"/>
              <a:t>葉酸鹽、</a:t>
            </a:r>
            <a:r>
              <a:rPr lang="zh-TW" altLang="en-US" dirty="0"/>
              <a:t>鎂、</a:t>
            </a:r>
            <a:r>
              <a:rPr lang="zh-TW" altLang="en-US" dirty="0" smtClean="0"/>
              <a:t>鉀</a:t>
            </a:r>
            <a:endParaRPr lang="zh-TW" altLang="en-US" strike="sngStrike" dirty="0"/>
          </a:p>
          <a:p>
            <a:r>
              <a:rPr lang="zh-TW" altLang="en-US" dirty="0"/>
              <a:t>部分亦含豐富膳食纖維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主要</a:t>
            </a:r>
            <a:r>
              <a:rPr lang="zh-TW" altLang="en-US" dirty="0"/>
              <a:t>功用</a:t>
            </a:r>
          </a:p>
          <a:p>
            <a:r>
              <a:rPr lang="zh-TW" altLang="en-US" dirty="0"/>
              <a:t>蔬菜中的維生素、礦物質及其他營養素的相互作用能強化身體的免疫系統，</a:t>
            </a:r>
            <a:r>
              <a:rPr lang="zh-TW" altLang="en-US" dirty="0" smtClean="0"/>
              <a:t>並</a:t>
            </a:r>
            <a:r>
              <a:rPr lang="zh-TW" altLang="en-US" dirty="0"/>
              <a:t>保護我們</a:t>
            </a:r>
            <a:r>
              <a:rPr lang="zh-TW" altLang="en-US" dirty="0" smtClean="0"/>
              <a:t>避免患</a:t>
            </a:r>
            <a:r>
              <a:rPr lang="zh-TW" altLang="en-US" dirty="0"/>
              <a:t>上糖尿病、高血壓和心血管病等</a:t>
            </a:r>
            <a:r>
              <a:rPr lang="zh-TW" altLang="en-US" dirty="0" smtClean="0"/>
              <a:t>慢性疾病</a:t>
            </a:r>
            <a:endParaRPr lang="zh-TW" altLang="en-US" strike="sngStrike" dirty="0"/>
          </a:p>
          <a:p>
            <a:r>
              <a:rPr lang="zh-TW" altLang="en-US" dirty="0"/>
              <a:t>膳食纖維有助改善腸道功能，預防便秘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06557-A389-46DC-8090-7AEB33360894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6FD6A-CC81-4623-9648-6518D7BB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F2B4-FE14-42B0-B96F-E502880B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CDB7-B336-4202-A91F-C0A9BCDA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食物來源</a:t>
            </a:r>
          </a:p>
          <a:p>
            <a:r>
              <a:rPr lang="zh-TW" altLang="en-US" dirty="0"/>
              <a:t>新鮮、罐頭或冷藏蔬菜</a:t>
            </a:r>
          </a:p>
          <a:p>
            <a:r>
              <a:rPr lang="zh-TW" altLang="en-US" dirty="0"/>
              <a:t>根莖及瓜果類植物</a:t>
            </a:r>
          </a:p>
          <a:p>
            <a:r>
              <a:rPr lang="zh-TW" altLang="en-US" dirty="0"/>
              <a:t>豆類、菇菌類、海藻及芽菜類</a:t>
            </a:r>
          </a:p>
          <a:p>
            <a:r>
              <a:rPr lang="zh-TW" altLang="en-US" dirty="0"/>
              <a:t>無添加糖的純蔬菜汁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F5C630-D938-4CBE-A314-06B09DCDFA79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D33B8-1B93-4C75-81E2-69EBF9C8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0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F2B4-FE14-42B0-B96F-E502880B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CDB7-B336-4202-A91F-C0A9BCDA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計算食物份量的方法</a:t>
            </a:r>
          </a:p>
          <a:p>
            <a:r>
              <a:rPr lang="zh-TW" altLang="en-US" dirty="0"/>
              <a:t>一份約等於：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碗未經烹煮的葉菜（例如：生菜</a:t>
            </a:r>
            <a:r>
              <a:rPr lang="zh-TW" altLang="en-US" dirty="0" smtClean="0"/>
              <a:t>、椰</a:t>
            </a:r>
            <a:r>
              <a:rPr lang="zh-TW" altLang="en-US" dirty="0"/>
              <a:t>菜）</a:t>
            </a:r>
          </a:p>
          <a:p>
            <a:pPr lvl="1"/>
            <a:r>
              <a:rPr lang="zh-TW" altLang="en-US" dirty="0"/>
              <a:t>半碗煮熟的蔬菜、芽菜、瓜類、豆類或菇菌（例如：菜心、芥蘭、菠菜、白菜、豆芽、茄子、紅蘿蔔、荷蘭豆、金菇）</a:t>
            </a:r>
          </a:p>
          <a:p>
            <a:pPr lvl="1"/>
            <a:r>
              <a:rPr lang="en-US" altLang="zh-TW" dirty="0"/>
              <a:t>¾ </a:t>
            </a:r>
            <a:r>
              <a:rPr lang="zh-TW" altLang="en-US" dirty="0"/>
              <a:t>杯無添加糖的新鮮蔬菜汁（例如：新鮮番茄汁）</a:t>
            </a:r>
            <a:endParaRPr lang="en-HK" altLang="zh-TW" dirty="0"/>
          </a:p>
          <a:p>
            <a:r>
              <a:rPr lang="zh-TW" altLang="en-US" dirty="0"/>
              <a:t>註：</a:t>
            </a:r>
            <a:r>
              <a:rPr lang="en-US" altLang="zh-TW" dirty="0"/>
              <a:t>1</a:t>
            </a:r>
            <a:r>
              <a:rPr lang="zh-TW" altLang="en-US" dirty="0"/>
              <a:t>碗約有</a:t>
            </a:r>
            <a:r>
              <a:rPr lang="en-US" altLang="zh-TW" dirty="0"/>
              <a:t>250-300</a:t>
            </a:r>
            <a:r>
              <a:rPr lang="zh-TW" altLang="en-US" dirty="0"/>
              <a:t>毫升；</a:t>
            </a:r>
            <a:r>
              <a:rPr lang="en-US" altLang="zh-TW" dirty="0"/>
              <a:t>1</a:t>
            </a:r>
            <a:r>
              <a:rPr lang="zh-TW" altLang="en-US" dirty="0"/>
              <a:t>杯約</a:t>
            </a:r>
            <a:r>
              <a:rPr lang="en-US" altLang="zh-TW" dirty="0"/>
              <a:t>240</a:t>
            </a:r>
            <a:r>
              <a:rPr lang="zh-TW" altLang="en-US" dirty="0"/>
              <a:t>毫升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67CC1-A1C8-41D0-95F4-697F200AEBE2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6BB5-6D26-46F4-8824-B78EEC90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3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F2B4-FE14-42B0-B96F-E502880B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蔬菜類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CDB7-B336-4202-A91F-C0A9BCDA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dirty="0" smtClean="0"/>
              <a:t>進食</a:t>
            </a:r>
            <a:r>
              <a:rPr lang="zh-TW" altLang="en-US" dirty="0"/>
              <a:t>不同</a:t>
            </a:r>
            <a:r>
              <a:rPr lang="zh-TW" altLang="en-US" dirty="0" smtClean="0"/>
              <a:t>種類及顏色</a:t>
            </a:r>
            <a:r>
              <a:rPr lang="zh-TW" altLang="en-US" dirty="0"/>
              <a:t>的蔬菜以攝取不同營養素</a:t>
            </a:r>
          </a:p>
          <a:p>
            <a:r>
              <a:rPr lang="zh-TW" altLang="en-US" dirty="0" smtClean="0"/>
              <a:t>盡量</a:t>
            </a:r>
            <a:r>
              <a:rPr lang="zh-TW" altLang="en-US" dirty="0"/>
              <a:t>選擇新鮮的蔬菜</a:t>
            </a:r>
          </a:p>
          <a:p>
            <a:r>
              <a:rPr lang="zh-TW" altLang="en-US" dirty="0" smtClean="0"/>
              <a:t>多</a:t>
            </a:r>
            <a:r>
              <a:rPr lang="zh-TW" altLang="en-US" dirty="0"/>
              <a:t>進食含豐富維生素</a:t>
            </a:r>
            <a:r>
              <a:rPr lang="en-US" altLang="zh-TW" dirty="0" smtClean="0"/>
              <a:t>A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</a:t>
            </a:r>
            <a:r>
              <a:rPr lang="zh-TW" altLang="en-US" dirty="0"/>
              <a:t>的綠葉蔬菜及橙色或黃色蔬菜</a:t>
            </a:r>
            <a:r>
              <a:rPr lang="zh-TW" altLang="en-US" dirty="0" smtClean="0"/>
              <a:t>，如</a:t>
            </a:r>
            <a:r>
              <a:rPr lang="zh-TW" altLang="en-US" dirty="0"/>
              <a:t>菜心、紅蘿蔔、</a:t>
            </a:r>
            <a:r>
              <a:rPr lang="zh-TW" altLang="en-US" dirty="0" smtClean="0"/>
              <a:t>番茄</a:t>
            </a:r>
            <a:endParaRPr lang="zh-TW" altLang="en-US" strike="sngStrike" dirty="0"/>
          </a:p>
          <a:p>
            <a:r>
              <a:rPr lang="zh-TW" altLang="en-US" dirty="0"/>
              <a:t>避免將蔬菜烹調過久，否則裏面的營養素會流失或被破壞</a:t>
            </a:r>
          </a:p>
          <a:p>
            <a:r>
              <a:rPr lang="zh-TW" altLang="en-US" dirty="0"/>
              <a:t>大部分蔬菜屬天然低脂，但有時候在烹調過程中可能加入額外</a:t>
            </a:r>
            <a:r>
              <a:rPr lang="zh-TW" altLang="en-US" dirty="0" smtClean="0"/>
              <a:t>油份，</a:t>
            </a:r>
            <a:r>
              <a:rPr lang="zh-TW" altLang="en-US" dirty="0"/>
              <a:t>宜適量進食這些</a:t>
            </a:r>
            <a:r>
              <a:rPr lang="zh-TW" altLang="en-US" dirty="0" smtClean="0"/>
              <a:t>蔬菜，如</a:t>
            </a:r>
            <a:r>
              <a:rPr lang="zh-TW" altLang="en-US" dirty="0"/>
              <a:t>放了沙律醬的沙律、牛油粟米或炸蔬菜</a:t>
            </a:r>
          </a:p>
          <a:p>
            <a:r>
              <a:rPr lang="zh-TW" altLang="en-US" dirty="0"/>
              <a:t>減少進食醃製的蔬菜</a:t>
            </a:r>
            <a:r>
              <a:rPr lang="zh-TW" altLang="en-US" dirty="0" smtClean="0"/>
              <a:t>，如</a:t>
            </a:r>
            <a:r>
              <a:rPr lang="zh-TW" altLang="en-US" dirty="0"/>
              <a:t>鹽醃</a:t>
            </a:r>
            <a:r>
              <a:rPr lang="zh-TW" altLang="en-US" dirty="0" smtClean="0"/>
              <a:t>及醃酸蔬菜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3492C-6C8F-48E3-9FDE-155612EB10A1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資料來源：衞生署衞生防護中心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6EC94-A137-4F53-8093-22133338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0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什麼是食物？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食物是我們每天吃的東西</a:t>
            </a:r>
            <a:r>
              <a:rPr lang="zh-TW" altLang="en-US" dirty="0" smtClean="0"/>
              <a:t>，用來維持</a:t>
            </a:r>
            <a:r>
              <a:rPr lang="zh-TW" altLang="en-US" dirty="0"/>
              <a:t>我們</a:t>
            </a:r>
            <a:r>
              <a:rPr lang="zh-TW" altLang="en-US" dirty="0" smtClean="0"/>
              <a:t>的生命及保持身體健康</a:t>
            </a:r>
            <a:endParaRPr lang="en-US" dirty="0"/>
          </a:p>
          <a:p>
            <a:r>
              <a:rPr lang="zh-TW" altLang="en-US" dirty="0"/>
              <a:t>食物含有我們身體所需的</a:t>
            </a:r>
            <a:r>
              <a:rPr lang="zh-TW" altLang="en-US" dirty="0" smtClean="0"/>
              <a:t>營養素</a:t>
            </a:r>
            <a:endParaRPr lang="en-HK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61A2E-10B2-4180-88ED-54B4E3BF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7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15B-C165-4754-9EFA-F9489F8E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肉、魚、蛋及代替品</a:t>
            </a:r>
            <a:endParaRPr lang="en-US" dirty="0"/>
          </a:p>
        </p:txBody>
      </p:sp>
      <p:pic>
        <p:nvPicPr>
          <p:cNvPr id="4" name="Picture 2" descr="健康飲食金字塔">
            <a:extLst>
              <a:ext uri="{FF2B5EF4-FFF2-40B4-BE49-F238E27FC236}">
                <a16:creationId xmlns:a16="http://schemas.microsoft.com/office/drawing/2014/main" id="{E2EB329E-4987-4EB8-8E77-EB69C98F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/>
          <a:stretch/>
        </p:blipFill>
        <p:spPr bwMode="auto">
          <a:xfrm>
            <a:off x="777240" y="1340768"/>
            <a:ext cx="7600775" cy="50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97531F-FC9C-462B-852F-9D8C02B5350B}"/>
              </a:ext>
            </a:extLst>
          </p:cNvPr>
          <p:cNvSpPr/>
          <p:nvPr/>
        </p:nvSpPr>
        <p:spPr>
          <a:xfrm>
            <a:off x="3995936" y="2416344"/>
            <a:ext cx="1512168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7C982-5B37-4ED3-816B-784C59EC1405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DFF30-D0C3-4AD2-8F1D-AEF338B1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91D6-2C9B-4860-9CAD-A738DE33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肉</a:t>
            </a:r>
            <a:r>
              <a:rPr lang="zh-TW" altLang="en-US" dirty="0"/>
              <a:t>類</a:t>
            </a:r>
            <a:r>
              <a:rPr lang="zh-TW" altLang="en-US" dirty="0" smtClean="0"/>
              <a:t>、魚</a:t>
            </a:r>
            <a:r>
              <a:rPr lang="zh-TW" altLang="en-US" dirty="0"/>
              <a:t>類</a:t>
            </a:r>
            <a:r>
              <a:rPr lang="zh-TW" altLang="en-US" dirty="0" smtClean="0"/>
              <a:t>、蛋</a:t>
            </a:r>
            <a:r>
              <a:rPr lang="zh-TW" altLang="en-US" dirty="0"/>
              <a:t>類</a:t>
            </a:r>
            <a:r>
              <a:rPr lang="zh-TW" altLang="en-US" dirty="0" smtClean="0"/>
              <a:t>及</a:t>
            </a:r>
            <a:r>
              <a:rPr lang="zh-TW" altLang="en-US" dirty="0"/>
              <a:t>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7D8E-B5E2-42A1-866A-C061B799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營養價值</a:t>
            </a:r>
          </a:p>
          <a:p>
            <a:r>
              <a:rPr lang="zh-TW" altLang="en-US" dirty="0"/>
              <a:t>含豐富蛋白質、</a:t>
            </a:r>
            <a:r>
              <a:rPr lang="zh-TW" altLang="en-US" dirty="0" smtClean="0"/>
              <a:t>鋅及</a:t>
            </a:r>
            <a:r>
              <a:rPr lang="zh-TW" altLang="en-US" dirty="0"/>
              <a:t>維生素</a:t>
            </a:r>
            <a:r>
              <a:rPr lang="en-US" altLang="zh-TW" dirty="0"/>
              <a:t>B</a:t>
            </a:r>
            <a:r>
              <a:rPr lang="zh-TW" altLang="en-US" dirty="0"/>
              <a:t>雜</a:t>
            </a:r>
          </a:p>
          <a:p>
            <a:r>
              <a:rPr lang="zh-TW" altLang="en-US" dirty="0" smtClean="0"/>
              <a:t>紅</a:t>
            </a:r>
            <a:r>
              <a:rPr lang="zh-TW" altLang="en-US" dirty="0"/>
              <a:t>肉、蛋類、乾豆類</a:t>
            </a:r>
            <a:r>
              <a:rPr lang="zh-TW" altLang="en-US" dirty="0" smtClean="0"/>
              <a:t>、黃豆</a:t>
            </a:r>
            <a:r>
              <a:rPr lang="zh-TW" altLang="en-US" dirty="0"/>
              <a:t>製品、果仁和種</a:t>
            </a:r>
            <a:r>
              <a:rPr lang="zh-TW" altLang="en-US" dirty="0" smtClean="0"/>
              <a:t>籽含</a:t>
            </a:r>
            <a:r>
              <a:rPr lang="zh-TW" altLang="en-US" dirty="0"/>
              <a:t>豐富的</a:t>
            </a:r>
            <a:r>
              <a:rPr lang="zh-TW" altLang="en-US" dirty="0" smtClean="0"/>
              <a:t>鐵</a:t>
            </a:r>
            <a:endParaRPr lang="en-HK" altLang="zh-TW" strike="sngStrike" dirty="0">
              <a:solidFill>
                <a:srgbClr val="FF0000"/>
              </a:solidFill>
            </a:endParaRPr>
          </a:p>
          <a:p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主要功用</a:t>
            </a:r>
          </a:p>
          <a:p>
            <a:r>
              <a:rPr lang="zh-TW" altLang="en-US" dirty="0"/>
              <a:t>蛋白質促進生長發育和修補身體組織</a:t>
            </a:r>
          </a:p>
          <a:p>
            <a:r>
              <a:rPr lang="zh-TW" altLang="en-US" dirty="0" smtClean="0"/>
              <a:t>鋅對於</a:t>
            </a:r>
            <a:r>
              <a:rPr lang="zh-TW" altLang="en-US" dirty="0"/>
              <a:t>傷口癒合和維持人體的免疫系統十分重要</a:t>
            </a:r>
          </a:p>
          <a:p>
            <a:r>
              <a:rPr lang="zh-TW" altLang="en-US" dirty="0" smtClean="0"/>
              <a:t>鐵是</a:t>
            </a:r>
            <a:r>
              <a:rPr lang="zh-TW" altLang="en-US" dirty="0"/>
              <a:t>構成紅血球的主要物質，預防貧血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B57BD-01E9-4C00-818B-4F6B8BA552CF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3D2AF-2DCB-417B-AFD4-37F389AF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3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91D6-2C9B-4860-9CAD-A738DE33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肉類、魚類、蛋類及代替品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7D8E-B5E2-42A1-866A-C061B799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食物來源</a:t>
            </a:r>
          </a:p>
          <a:p>
            <a:r>
              <a:rPr lang="zh-TW" altLang="en-US" dirty="0"/>
              <a:t>肉類</a:t>
            </a:r>
            <a:r>
              <a:rPr lang="zh-TW" altLang="en-US" dirty="0" smtClean="0"/>
              <a:t>（例如：豬肉</a:t>
            </a:r>
            <a:r>
              <a:rPr lang="zh-TW" altLang="en-US" dirty="0"/>
              <a:t>、牛肉及羊肉）</a:t>
            </a:r>
          </a:p>
          <a:p>
            <a:r>
              <a:rPr lang="zh-TW" altLang="en-US" dirty="0"/>
              <a:t>家禽</a:t>
            </a:r>
            <a:r>
              <a:rPr lang="zh-TW" altLang="en-US" dirty="0" smtClean="0"/>
              <a:t>（例如：雞</a:t>
            </a:r>
            <a:r>
              <a:rPr lang="zh-TW" altLang="en-US" dirty="0"/>
              <a:t>、</a:t>
            </a:r>
            <a:r>
              <a:rPr lang="zh-TW" altLang="en-US" dirty="0" smtClean="0"/>
              <a:t>鴨及鵝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魚類及海鮮</a:t>
            </a:r>
            <a:r>
              <a:rPr lang="zh-TW" altLang="en-US" dirty="0" smtClean="0"/>
              <a:t>（例如</a:t>
            </a:r>
            <a:r>
              <a:rPr lang="zh-TW" altLang="en-US" dirty="0"/>
              <a:t>：</a:t>
            </a:r>
            <a:r>
              <a:rPr lang="zh-TW" altLang="en-US" dirty="0" smtClean="0"/>
              <a:t>蝦及蟹</a:t>
            </a:r>
            <a:r>
              <a:rPr lang="zh-TW" altLang="en-US" dirty="0"/>
              <a:t>）</a:t>
            </a:r>
          </a:p>
          <a:p>
            <a:r>
              <a:rPr lang="zh-TW" altLang="en-US" dirty="0"/>
              <a:t>蛋類</a:t>
            </a:r>
          </a:p>
          <a:p>
            <a:r>
              <a:rPr lang="zh-TW" altLang="en-US" dirty="0"/>
              <a:t>乾豆類及黃豆製品</a:t>
            </a:r>
            <a:r>
              <a:rPr lang="zh-TW" altLang="en-US" dirty="0" smtClean="0"/>
              <a:t>（例如</a:t>
            </a:r>
            <a:r>
              <a:rPr lang="zh-TW" altLang="en-US" dirty="0"/>
              <a:t>：</a:t>
            </a:r>
            <a:r>
              <a:rPr lang="zh-TW" altLang="en-US" dirty="0" smtClean="0"/>
              <a:t>豆腐</a:t>
            </a:r>
            <a:r>
              <a:rPr lang="zh-TW" altLang="en-US" dirty="0"/>
              <a:t>、</a:t>
            </a:r>
            <a:r>
              <a:rPr lang="zh-TW" altLang="en-US" dirty="0" smtClean="0"/>
              <a:t>腐皮及</a:t>
            </a:r>
            <a:r>
              <a:rPr lang="zh-TW" altLang="en-US" dirty="0"/>
              <a:t>豆漿）、果仁和種籽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B46CA-1B35-46EC-8E6B-F3118DB6AE77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F3386-EBD5-4BB8-AC10-AB059F94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91D6-2C9B-4860-9CAD-A738DE33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肉類、魚類、蛋類及代替品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7D8E-B5E2-42A1-866A-C061B799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計算食物份量的方法</a:t>
            </a:r>
          </a:p>
          <a:p>
            <a:r>
              <a:rPr lang="zh-TW" altLang="en-US" dirty="0"/>
              <a:t>一份約等於：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個乒乓球大小的</a:t>
            </a:r>
            <a:r>
              <a:rPr lang="zh-TW" altLang="en-US" dirty="0" smtClean="0"/>
              <a:t>熟肉（約</a:t>
            </a:r>
            <a:r>
              <a:rPr lang="en-US" altLang="zh-TW" dirty="0"/>
              <a:t>30</a:t>
            </a:r>
            <a:r>
              <a:rPr lang="zh-TW" altLang="en-US" dirty="0" smtClean="0"/>
              <a:t>克）</a:t>
            </a:r>
            <a:endParaRPr lang="en-US" altLang="zh-TW" strike="sngStrike" dirty="0"/>
          </a:p>
          <a:p>
            <a:pPr lvl="1"/>
            <a:r>
              <a:rPr lang="en-US" altLang="zh-TW" dirty="0"/>
              <a:t>4</a:t>
            </a:r>
            <a:r>
              <a:rPr lang="zh-TW" altLang="en-US" dirty="0"/>
              <a:t>至</a:t>
            </a:r>
            <a:r>
              <a:rPr lang="en-US" altLang="zh-TW" dirty="0"/>
              <a:t>5</a:t>
            </a:r>
            <a:r>
              <a:rPr lang="zh-TW" altLang="en-US" dirty="0"/>
              <a:t>片瘦肉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隻雞蛋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磚布包豆腐</a:t>
            </a:r>
          </a:p>
          <a:p>
            <a:pPr lvl="1"/>
            <a:r>
              <a:rPr lang="en-US" altLang="zh-TW" dirty="0"/>
              <a:t>6</a:t>
            </a:r>
            <a:r>
              <a:rPr lang="zh-TW" altLang="en-US" dirty="0"/>
              <a:t>至</a:t>
            </a:r>
            <a:r>
              <a:rPr lang="en-US" altLang="zh-TW" dirty="0"/>
              <a:t>8</a:t>
            </a:r>
            <a:r>
              <a:rPr lang="zh-TW" altLang="en-US" dirty="0"/>
              <a:t>湯匙煮熟的乾豆類</a:t>
            </a:r>
          </a:p>
          <a:p>
            <a:pPr lvl="1"/>
            <a:r>
              <a:rPr lang="en-US" altLang="zh-TW" dirty="0"/>
              <a:t>40</a:t>
            </a:r>
            <a:r>
              <a:rPr lang="zh-TW" altLang="en-US" dirty="0"/>
              <a:t>克乾焗原味的果仁</a:t>
            </a:r>
          </a:p>
          <a:p>
            <a:r>
              <a:rPr lang="zh-TW" altLang="en-US" dirty="0"/>
              <a:t>註：</a:t>
            </a:r>
            <a:r>
              <a:rPr lang="en-US" altLang="zh-TW" dirty="0"/>
              <a:t>1</a:t>
            </a:r>
            <a:r>
              <a:rPr lang="zh-TW" altLang="en-US" dirty="0"/>
              <a:t>湯匙約有</a:t>
            </a:r>
            <a:r>
              <a:rPr lang="en-US" altLang="zh-TW" dirty="0"/>
              <a:t>15</a:t>
            </a:r>
            <a:r>
              <a:rPr lang="zh-TW" altLang="en-US" dirty="0"/>
              <a:t>毫升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A060E-03F8-4A0B-BDAE-935A948B5CB9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82DF-131D-49D1-85C7-F0650BF4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0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91D6-2C9B-4860-9CAD-A738DE33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肉類、魚類、蛋類及代替品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7D8E-B5E2-42A1-866A-C061B799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dirty="0" smtClean="0"/>
              <a:t>選擇肉類瘦的部分，</a:t>
            </a:r>
            <a:r>
              <a:rPr lang="zh-TW" altLang="en-US" dirty="0"/>
              <a:t>並在進食前將皮和</a:t>
            </a:r>
            <a:r>
              <a:rPr lang="zh-TW" altLang="en-US" dirty="0" smtClean="0"/>
              <a:t>所有可以見到的肥肉</a:t>
            </a:r>
            <a:r>
              <a:rPr lang="zh-TW" altLang="en-US" dirty="0"/>
              <a:t>去掉</a:t>
            </a:r>
          </a:p>
          <a:p>
            <a:r>
              <a:rPr lang="zh-TW" altLang="en-US" dirty="0"/>
              <a:t>魚類及海產含豐富不飽和脂肪酸，對心血管健康有益</a:t>
            </a:r>
          </a:p>
          <a:p>
            <a:r>
              <a:rPr lang="zh-TW" altLang="en-US" dirty="0" smtClean="0"/>
              <a:t>減少進食添加</a:t>
            </a:r>
            <a:r>
              <a:rPr lang="zh-TW" altLang="en-US" dirty="0"/>
              <a:t>了大量鹽或防腐劑的加工或醃製肉類</a:t>
            </a:r>
            <a:r>
              <a:rPr lang="zh-TW" altLang="en-US" dirty="0" smtClean="0"/>
              <a:t>，如</a:t>
            </a:r>
            <a:r>
              <a:rPr lang="zh-TW" altLang="en-US" dirty="0"/>
              <a:t>香腸、午餐肉、鹹魚和鹹蛋</a:t>
            </a:r>
          </a:p>
          <a:p>
            <a:r>
              <a:rPr lang="zh-TW" altLang="en-US" dirty="0"/>
              <a:t>減少</a:t>
            </a:r>
            <a:r>
              <a:rPr lang="zh-TW" altLang="en-US" dirty="0" smtClean="0"/>
              <a:t>進食</a:t>
            </a:r>
            <a:r>
              <a:rPr lang="zh-TW" altLang="en-US" dirty="0"/>
              <a:t>內臟</a:t>
            </a:r>
            <a:r>
              <a:rPr lang="zh-TW" altLang="en-US" dirty="0" smtClean="0"/>
              <a:t>，因為內臟</a:t>
            </a:r>
            <a:r>
              <a:rPr lang="zh-TW" altLang="en-US" dirty="0"/>
              <a:t>的膽固醇含量較</a:t>
            </a:r>
            <a:r>
              <a:rPr lang="zh-TW" altLang="en-US" dirty="0" smtClean="0"/>
              <a:t>高</a:t>
            </a:r>
            <a:endParaRPr lang="zh-TW" altLang="en-US" strike="sngStrike" dirty="0"/>
          </a:p>
          <a:p>
            <a:r>
              <a:rPr lang="zh-TW" altLang="en-US" dirty="0" smtClean="0"/>
              <a:t>素食者應</a:t>
            </a:r>
            <a:r>
              <a:rPr lang="zh-TW" altLang="en-US" dirty="0"/>
              <a:t>進食適量乾豆類、黃豆製品、果仁和種籽以攝取足夠的蛋白質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B1B11-01B8-4F15-9480-CF26085D23F2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E0123-9868-4409-953F-CD34DF73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4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15B-C165-4754-9EFA-F9489F8E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奶類及代替品</a:t>
            </a:r>
            <a:endParaRPr lang="en-US" dirty="0"/>
          </a:p>
        </p:txBody>
      </p:sp>
      <p:pic>
        <p:nvPicPr>
          <p:cNvPr id="4" name="Picture 2" descr="健康飲食金字塔">
            <a:extLst>
              <a:ext uri="{FF2B5EF4-FFF2-40B4-BE49-F238E27FC236}">
                <a16:creationId xmlns:a16="http://schemas.microsoft.com/office/drawing/2014/main" id="{E2EB329E-4987-4EB8-8E77-EB69C98F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/>
          <a:stretch/>
        </p:blipFill>
        <p:spPr bwMode="auto">
          <a:xfrm>
            <a:off x="777240" y="1417638"/>
            <a:ext cx="7600775" cy="4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186D467-3A2D-4CBF-B68F-EBA946475AA8}"/>
              </a:ext>
            </a:extLst>
          </p:cNvPr>
          <p:cNvSpPr/>
          <p:nvPr/>
        </p:nvSpPr>
        <p:spPr>
          <a:xfrm>
            <a:off x="3275856" y="2416344"/>
            <a:ext cx="1224136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1E4B4-AB38-4E23-BAB0-3318637FE3C5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F0A47-B838-4EDA-A8DA-8BAA1ED3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6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FEBA-7594-4AB7-8E47-791AAC77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奶類及代替品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6043-CBAA-41B8-B282-9CDFEA06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營養價值</a:t>
            </a:r>
          </a:p>
          <a:p>
            <a:r>
              <a:rPr lang="zh-TW" altLang="en-US" dirty="0"/>
              <a:t>含豐富</a:t>
            </a:r>
            <a:r>
              <a:rPr lang="zh-TW" altLang="en-US" dirty="0" smtClean="0"/>
              <a:t>鈣</a:t>
            </a:r>
            <a:endParaRPr lang="zh-TW" altLang="en-US" strike="sngStrike" dirty="0">
              <a:solidFill>
                <a:srgbClr val="FF0000"/>
              </a:solidFill>
            </a:endParaRPr>
          </a:p>
          <a:p>
            <a:r>
              <a:rPr lang="zh-TW" altLang="en-US" dirty="0"/>
              <a:t>含豐富蛋白質及維生素</a:t>
            </a:r>
            <a:r>
              <a:rPr lang="en-US" altLang="zh-TW" dirty="0"/>
              <a:t>B</a:t>
            </a:r>
            <a:r>
              <a:rPr lang="en-US" altLang="zh-TW" baseline="-25000" dirty="0"/>
              <a:t>2</a:t>
            </a:r>
            <a:r>
              <a:rPr lang="zh-TW" altLang="en-US" dirty="0"/>
              <a:t>、</a:t>
            </a:r>
            <a:r>
              <a:rPr lang="en-US" altLang="zh-TW" dirty="0"/>
              <a:t>A</a:t>
            </a:r>
            <a:r>
              <a:rPr lang="zh-TW" altLang="en-US" dirty="0"/>
              <a:t>和</a:t>
            </a:r>
            <a:r>
              <a:rPr lang="en-US" altLang="zh-TW" dirty="0"/>
              <a:t>D</a:t>
            </a:r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主要功用</a:t>
            </a:r>
          </a:p>
          <a:p>
            <a:r>
              <a:rPr lang="zh-TW" altLang="en-US" dirty="0"/>
              <a:t>鈣質能促進骨骼及牙齒健康</a:t>
            </a:r>
          </a:p>
          <a:p>
            <a:r>
              <a:rPr lang="zh-TW" altLang="en-US" dirty="0"/>
              <a:t>蛋白質協助</a:t>
            </a:r>
            <a:r>
              <a:rPr lang="zh-TW" altLang="en-US" dirty="0" smtClean="0"/>
              <a:t>生長及修補細胞</a:t>
            </a:r>
            <a:endParaRPr lang="zh-TW" altLang="en-US" strike="sngStrike" dirty="0"/>
          </a:p>
          <a:p>
            <a:r>
              <a:rPr lang="zh-TW" altLang="en-US" dirty="0"/>
              <a:t>維生素</a:t>
            </a:r>
            <a:r>
              <a:rPr lang="en-US" altLang="zh-TW" dirty="0"/>
              <a:t>B</a:t>
            </a:r>
            <a:r>
              <a:rPr lang="en-US" altLang="zh-TW" baseline="-25000" dirty="0"/>
              <a:t>2</a:t>
            </a:r>
            <a:r>
              <a:rPr lang="zh-TW" altLang="en-US" dirty="0"/>
              <a:t>有助身體運用碳水化合物、蛋白質及脂肪產生</a:t>
            </a:r>
            <a:r>
              <a:rPr lang="zh-TW" altLang="en-US" dirty="0" smtClean="0"/>
              <a:t>的能量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41C58-38E8-4297-A5BB-19CFAA2D53D2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364B0-B4B0-4120-9293-0BD11A12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5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FEBA-7594-4AB7-8E47-791AAC77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奶類及代替品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6043-CBAA-41B8-B282-9CDFEA06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食物來源</a:t>
            </a:r>
          </a:p>
          <a:p>
            <a:r>
              <a:rPr lang="zh-TW" altLang="en-US" dirty="0"/>
              <a:t>奶、奶粉</a:t>
            </a:r>
          </a:p>
          <a:p>
            <a:r>
              <a:rPr lang="zh-TW" altLang="en-US" dirty="0"/>
              <a:t>代替品包括芝士</a:t>
            </a:r>
            <a:r>
              <a:rPr lang="zh-TW" altLang="en-US" dirty="0" smtClean="0"/>
              <a:t>、</a:t>
            </a:r>
            <a:r>
              <a:rPr lang="zh-TW" altLang="en-US" dirty="0"/>
              <a:t>酸</a:t>
            </a:r>
            <a:r>
              <a:rPr lang="zh-TW" altLang="en-US" dirty="0" smtClean="0"/>
              <a:t>奶酪</a:t>
            </a:r>
            <a:r>
              <a:rPr lang="zh-TW" altLang="en-US" dirty="0"/>
              <a:t>、加鈣豆奶等</a:t>
            </a:r>
          </a:p>
          <a:p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計算食物份量的方法</a:t>
            </a:r>
          </a:p>
          <a:p>
            <a:r>
              <a:rPr lang="zh-TW" altLang="en-US" dirty="0"/>
              <a:t>一份約等於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/>
              <a:t>杯低脂</a:t>
            </a:r>
            <a:r>
              <a:rPr lang="en-US" altLang="zh-TW" dirty="0"/>
              <a:t>/</a:t>
            </a:r>
            <a:r>
              <a:rPr lang="zh-TW" altLang="en-US" dirty="0"/>
              <a:t>脫脂奶或加鈣豆奶</a:t>
            </a:r>
          </a:p>
          <a:p>
            <a:pPr lvl="1"/>
            <a:r>
              <a:rPr lang="en-US" altLang="zh-TW" dirty="0"/>
              <a:t>2</a:t>
            </a:r>
            <a:r>
              <a:rPr lang="zh-TW" altLang="en-US" dirty="0"/>
              <a:t>片低脂芝士</a:t>
            </a:r>
          </a:p>
          <a:p>
            <a:pPr lvl="1"/>
            <a:r>
              <a:rPr lang="en-US" altLang="zh-TW" dirty="0"/>
              <a:t>1</a:t>
            </a:r>
            <a:r>
              <a:rPr lang="zh-TW" altLang="en-US" dirty="0" smtClean="0"/>
              <a:t>盒（</a:t>
            </a:r>
            <a:r>
              <a:rPr lang="en-US" altLang="zh-TW" dirty="0" smtClean="0"/>
              <a:t>150</a:t>
            </a:r>
            <a:r>
              <a:rPr lang="zh-TW" altLang="en-US" dirty="0" smtClean="0"/>
              <a:t>克）純味酸奶酪</a:t>
            </a:r>
            <a:endParaRPr lang="zh-TW" altLang="en-US" dirty="0"/>
          </a:p>
          <a:p>
            <a:r>
              <a:rPr lang="zh-TW" altLang="en-US" dirty="0"/>
              <a:t>註：</a:t>
            </a:r>
            <a:r>
              <a:rPr lang="en-US" altLang="zh-TW" dirty="0"/>
              <a:t>1</a:t>
            </a:r>
            <a:r>
              <a:rPr lang="zh-TW" altLang="en-US" dirty="0"/>
              <a:t>杯約有</a:t>
            </a:r>
            <a:r>
              <a:rPr lang="en-US" altLang="zh-TW" dirty="0"/>
              <a:t>240</a:t>
            </a:r>
            <a:r>
              <a:rPr lang="zh-TW" altLang="en-US" dirty="0"/>
              <a:t>毫升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5C541-3F8D-4C07-AD8C-C2A53D40E1AD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資料來源：衞生署衞生防護中心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6EA4D-6F75-4039-A443-0AE2775C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0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FEBA-7594-4AB7-8E47-791AAC77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奶類及代替品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6043-CBAA-41B8-B282-9CDFEA06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dirty="0"/>
              <a:t>應選擇低脂或</a:t>
            </a:r>
            <a:r>
              <a:rPr lang="zh-TW" altLang="en-US" dirty="0" smtClean="0"/>
              <a:t>脫脂乳類</a:t>
            </a:r>
            <a:r>
              <a:rPr lang="zh-TW" altLang="en-US" dirty="0"/>
              <a:t>產品</a:t>
            </a:r>
          </a:p>
          <a:p>
            <a:r>
              <a:rPr lang="zh-TW" altLang="en-US" dirty="0"/>
              <a:t>減少進食高脂或高</a:t>
            </a:r>
            <a:r>
              <a:rPr lang="zh-TW" altLang="en-US" dirty="0" smtClean="0"/>
              <a:t>糖份的乳類</a:t>
            </a:r>
            <a:r>
              <a:rPr lang="zh-TW" altLang="en-US" dirty="0"/>
              <a:t>產品</a:t>
            </a:r>
            <a:r>
              <a:rPr lang="zh-TW" altLang="en-US" dirty="0" smtClean="0"/>
              <a:t>，如</a:t>
            </a:r>
            <a:r>
              <a:rPr lang="zh-TW" altLang="en-US" dirty="0"/>
              <a:t>忌廉、雪糕、煉奶、</a:t>
            </a:r>
            <a:r>
              <a:rPr lang="zh-TW" altLang="en-US" dirty="0" smtClean="0"/>
              <a:t>奶昔</a:t>
            </a:r>
            <a:endParaRPr lang="en-US" strike="sngStri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3FFFA-219E-4BCB-A84F-7E286F04C369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資料來源：衞生署衞生防護中心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D62FD-FF1E-4EF2-9F0E-38AF32B2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4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A15B-C165-4754-9EFA-F9489F8E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油、</a:t>
            </a:r>
            <a:r>
              <a:rPr lang="zh-TW" altLang="en-US" dirty="0" smtClean="0"/>
              <a:t>鹽及糖類</a:t>
            </a:r>
            <a:endParaRPr lang="en-US" dirty="0"/>
          </a:p>
        </p:txBody>
      </p:sp>
      <p:pic>
        <p:nvPicPr>
          <p:cNvPr id="4" name="Picture 2" descr="健康飲食金字塔">
            <a:extLst>
              <a:ext uri="{FF2B5EF4-FFF2-40B4-BE49-F238E27FC236}">
                <a16:creationId xmlns:a16="http://schemas.microsoft.com/office/drawing/2014/main" id="{E2EB329E-4987-4EB8-8E77-EB69C98FD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777240" y="1268760"/>
            <a:ext cx="7600775" cy="51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22EA456-C9FE-41D0-9C0B-178871CD9DF7}"/>
              </a:ext>
            </a:extLst>
          </p:cNvPr>
          <p:cNvSpPr/>
          <p:nvPr/>
        </p:nvSpPr>
        <p:spPr>
          <a:xfrm>
            <a:off x="3563888" y="1336224"/>
            <a:ext cx="1656184" cy="1296144"/>
          </a:xfrm>
          <a:prstGeom prst="triangle">
            <a:avLst>
              <a:gd name="adj" fmla="val 51926"/>
            </a:avLst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8FB12-5E58-40EF-846D-537D40F91F04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BD7A1-ACC4-417B-B349-BF039386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什麼是食物？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由於以下原因，全世界的食物</a:t>
            </a:r>
            <a:r>
              <a:rPr lang="zh-TW" altLang="en-US" dirty="0" smtClean="0"/>
              <a:t>消耗量</a:t>
            </a:r>
            <a:r>
              <a:rPr lang="zh-TW" altLang="en-US" dirty="0"/>
              <a:t>存在差異：</a:t>
            </a:r>
          </a:p>
          <a:p>
            <a:pPr lvl="1"/>
            <a:r>
              <a:rPr lang="zh-TW" altLang="en-US" dirty="0"/>
              <a:t>社會經濟條件</a:t>
            </a:r>
          </a:p>
          <a:p>
            <a:pPr lvl="1"/>
            <a:r>
              <a:rPr lang="zh-TW" altLang="en-US" dirty="0" smtClean="0"/>
              <a:t>食物可獲得性</a:t>
            </a:r>
            <a:endParaRPr lang="zh-TW" altLang="en-US" dirty="0"/>
          </a:p>
          <a:p>
            <a:pPr lvl="1"/>
            <a:r>
              <a:rPr lang="zh-TW" altLang="en-US" dirty="0"/>
              <a:t>文化、宗教、信仰</a:t>
            </a:r>
            <a:endParaRPr lang="en-US" dirty="0"/>
          </a:p>
          <a:p>
            <a:r>
              <a:rPr lang="zh-TW" altLang="en-US" dirty="0"/>
              <a:t>進食足夠並多元化的食物可以促進健康</a:t>
            </a:r>
          </a:p>
          <a:p>
            <a:r>
              <a:rPr lang="zh-TW" altLang="en-US" dirty="0"/>
              <a:t>營養不良（營養不足和營養過剩）可能</a:t>
            </a:r>
            <a:r>
              <a:rPr lang="zh-TW" altLang="en-US" dirty="0" smtClean="0"/>
              <a:t>導致與營養</a:t>
            </a:r>
            <a:r>
              <a:rPr lang="zh-TW" altLang="en-US" dirty="0"/>
              <a:t>相關的疾病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3F7D8-11D6-4617-8B87-892130B5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9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ACC2-5289-47C9-9579-B4C10C4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油、鹽及糖類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5109-9854-42C9-90EA-310B647A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所提供的營養素及功能</a:t>
            </a:r>
          </a:p>
          <a:p>
            <a:r>
              <a:rPr lang="zh-TW" altLang="en-US" dirty="0"/>
              <a:t>食物中的脂肪或</a:t>
            </a:r>
            <a:r>
              <a:rPr lang="zh-TW" altLang="en-US" dirty="0" smtClean="0"/>
              <a:t>油份提供</a:t>
            </a:r>
            <a:r>
              <a:rPr lang="zh-TW" altLang="en-US" dirty="0"/>
              <a:t>身體需要的脂肪酸，並</a:t>
            </a:r>
            <a:r>
              <a:rPr lang="zh-TW" altLang="en-US" dirty="0" smtClean="0"/>
              <a:t>協助身體吸收脂</a:t>
            </a:r>
            <a:r>
              <a:rPr lang="zh-TW" altLang="en-US" dirty="0"/>
              <a:t>溶性維生素，如維生素 </a:t>
            </a:r>
            <a:r>
              <a:rPr lang="en-US" altLang="zh-TW" dirty="0"/>
              <a:t>A </a:t>
            </a:r>
            <a:r>
              <a:rPr lang="zh-TW" altLang="en-US" dirty="0"/>
              <a:t>、 </a:t>
            </a:r>
            <a:r>
              <a:rPr lang="en-US" altLang="zh-TW" dirty="0"/>
              <a:t>D </a:t>
            </a:r>
            <a:r>
              <a:rPr lang="zh-TW" altLang="en-US" dirty="0"/>
              <a:t>、 </a:t>
            </a:r>
            <a:r>
              <a:rPr lang="en-US" altLang="zh-TW" dirty="0"/>
              <a:t>E </a:t>
            </a:r>
            <a:r>
              <a:rPr lang="zh-TW" altLang="en-US" dirty="0"/>
              <a:t>和 </a:t>
            </a:r>
            <a:r>
              <a:rPr lang="en-US" altLang="zh-TW" dirty="0"/>
              <a:t>K </a:t>
            </a:r>
            <a:r>
              <a:rPr lang="zh-TW" altLang="en-US" dirty="0"/>
              <a:t>。</a:t>
            </a:r>
            <a:endParaRPr lang="en-HK" altLang="zh-TW" dirty="0"/>
          </a:p>
          <a:p>
            <a:r>
              <a:rPr lang="zh-TW" altLang="en-US" dirty="0" smtClean="0"/>
              <a:t>糖提供</a:t>
            </a:r>
            <a:r>
              <a:rPr lang="zh-TW" altLang="en-US" dirty="0"/>
              <a:t>熱量</a:t>
            </a:r>
            <a:endParaRPr lang="en-HK" altLang="zh-TW" dirty="0"/>
          </a:p>
          <a:p>
            <a:r>
              <a:rPr lang="zh-TW" altLang="en-US" dirty="0" smtClean="0"/>
              <a:t>鹽提供鈉</a:t>
            </a:r>
            <a:endParaRPr lang="en-HK" altLang="zh-TW" strike="sngStri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E6186-23A4-4CDC-97F4-361B57B9E30B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B3990-8A06-4ED2-B9C6-0E928163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6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食物來源</a:t>
            </a:r>
            <a:endParaRPr lang="en-US" altLang="zh-HK" dirty="0" smtClean="0"/>
          </a:p>
          <a:p>
            <a:r>
              <a:rPr lang="zh-TW" altLang="en-US" dirty="0" smtClean="0"/>
              <a:t>油</a:t>
            </a:r>
            <a:endParaRPr lang="en-US" altLang="zh-HK" dirty="0" smtClean="0"/>
          </a:p>
          <a:p>
            <a:pPr marL="814388" indent="-457200">
              <a:buFontTx/>
              <a:buChar char="-"/>
              <a:tabLst>
                <a:tab pos="630238" algn="l"/>
              </a:tabLst>
            </a:pPr>
            <a:r>
              <a:rPr lang="zh-TW" altLang="en-US" dirty="0" smtClean="0"/>
              <a:t>動物脂肪，例如：豬油及牛油</a:t>
            </a:r>
            <a:endParaRPr lang="en-US" altLang="zh-HK" dirty="0" smtClean="0"/>
          </a:p>
          <a:p>
            <a:pPr marL="814388" indent="-457200">
              <a:buFontTx/>
              <a:buChar char="-"/>
              <a:tabLst>
                <a:tab pos="630238" algn="l"/>
              </a:tabLst>
            </a:pPr>
            <a:r>
              <a:rPr lang="zh-TW" altLang="en-US" dirty="0" smtClean="0"/>
              <a:t>植物油，例如：花生油、椰子油、橄欖油、粟米油、芥花籽油及麻油</a:t>
            </a:r>
            <a:endParaRPr lang="en-US" altLang="zh-HK" dirty="0" smtClean="0"/>
          </a:p>
          <a:p>
            <a:r>
              <a:rPr lang="zh-TW" altLang="en-US" dirty="0" smtClean="0"/>
              <a:t>鹽</a:t>
            </a:r>
            <a:endParaRPr lang="en-US" altLang="zh-HK" dirty="0" smtClean="0"/>
          </a:p>
          <a:p>
            <a:pPr marL="819150" indent="-457200">
              <a:buFontTx/>
              <a:buChar char="-"/>
              <a:tabLst>
                <a:tab pos="808038" algn="l"/>
              </a:tabLst>
            </a:pPr>
            <a:r>
              <a:rPr lang="zh-TW" altLang="en-US" dirty="0" smtClean="0"/>
              <a:t>海鹽及食用鹽</a:t>
            </a:r>
            <a:endParaRPr lang="en-US" altLang="zh-HK" dirty="0" smtClean="0"/>
          </a:p>
          <a:p>
            <a:pPr marL="819150" indent="-457200">
              <a:buFontTx/>
              <a:buChar char="-"/>
              <a:tabLst>
                <a:tab pos="808038" algn="l"/>
              </a:tabLst>
            </a:pPr>
            <a:r>
              <a:rPr lang="zh-TW" altLang="en-US" dirty="0" smtClean="0"/>
              <a:t>調味料及醬汁</a:t>
            </a:r>
            <a:endParaRPr lang="en-US" altLang="zh-HK" dirty="0" smtClean="0"/>
          </a:p>
          <a:p>
            <a:pPr marL="819150" indent="-457200">
              <a:buFontTx/>
              <a:buChar char="-"/>
              <a:tabLst>
                <a:tab pos="808038" algn="l"/>
              </a:tabLst>
            </a:pPr>
            <a:r>
              <a:rPr lang="zh-TW" altLang="en-US" dirty="0"/>
              <a:t>鹽</a:t>
            </a:r>
            <a:r>
              <a:rPr lang="zh-TW" altLang="en-US" dirty="0" smtClean="0"/>
              <a:t>醃食物，例如</a:t>
            </a:r>
            <a:r>
              <a:rPr lang="zh-TW" altLang="en-US" dirty="0"/>
              <a:t>：</a:t>
            </a:r>
            <a:r>
              <a:rPr lang="zh-TW" altLang="en-US" dirty="0" smtClean="0"/>
              <a:t>鹹魚</a:t>
            </a:r>
            <a:endParaRPr lang="en-US" altLang="zh-HK" dirty="0" smtClean="0"/>
          </a:p>
          <a:p>
            <a:r>
              <a:rPr lang="zh-TW" altLang="en-US" dirty="0" smtClean="0"/>
              <a:t>糖類</a:t>
            </a:r>
            <a:endParaRPr lang="en-US" altLang="zh-HK" dirty="0" smtClean="0"/>
          </a:p>
          <a:p>
            <a:pPr marL="819150" indent="-457200">
              <a:buFontTx/>
              <a:buChar char="-"/>
              <a:tabLst>
                <a:tab pos="808038" algn="l"/>
              </a:tabLst>
            </a:pPr>
            <a:r>
              <a:rPr lang="zh-TW" altLang="en-US" dirty="0" smtClean="0"/>
              <a:t>含天然的糖份，例如</a:t>
            </a:r>
            <a:r>
              <a:rPr lang="zh-TW" altLang="en-US" dirty="0"/>
              <a:t>：</a:t>
            </a:r>
            <a:r>
              <a:rPr lang="zh-TW" altLang="en-US" dirty="0" smtClean="0"/>
              <a:t>蔗糖、蜜糖及糖漿</a:t>
            </a:r>
            <a:endParaRPr lang="en-US" altLang="zh-HK" dirty="0" smtClean="0"/>
          </a:p>
          <a:p>
            <a:pPr marL="819150" indent="-457200">
              <a:buFontTx/>
              <a:buChar char="-"/>
              <a:tabLst>
                <a:tab pos="808038" algn="l"/>
              </a:tabLst>
            </a:pPr>
            <a:r>
              <a:rPr lang="zh-TW" altLang="en-US" dirty="0"/>
              <a:t>調味料及醬</a:t>
            </a:r>
            <a:r>
              <a:rPr lang="zh-TW" altLang="en-US" dirty="0" smtClean="0"/>
              <a:t>汁</a:t>
            </a:r>
            <a:endParaRPr lang="en-US" altLang="zh-HK" dirty="0" smtClean="0"/>
          </a:p>
          <a:p>
            <a:pPr marL="819150" indent="-457200">
              <a:buFontTx/>
              <a:buChar char="-"/>
              <a:tabLst>
                <a:tab pos="808038" algn="l"/>
              </a:tabLst>
            </a:pPr>
            <a:r>
              <a:rPr lang="zh-TW" altLang="en-US" dirty="0" smtClean="0"/>
              <a:t>含甜味的食物及飲料，例如</a:t>
            </a:r>
            <a:r>
              <a:rPr lang="zh-TW" altLang="en-US" dirty="0"/>
              <a:t>：</a:t>
            </a:r>
            <a:r>
              <a:rPr lang="zh-TW" altLang="en-US" dirty="0" smtClean="0"/>
              <a:t>蜜餞水果、朱古力、雪糕及汽水</a:t>
            </a:r>
            <a:endParaRPr lang="en-US" altLang="zh-HK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D5A262-9B68-42ED-B247-034330A1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油、鹽</a:t>
            </a:r>
            <a:r>
              <a:rPr lang="zh-TW" altLang="en-US" dirty="0" smtClean="0"/>
              <a:t>及糖類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2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ACC2-5289-47C9-9579-B4C10C4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油、</a:t>
            </a:r>
            <a:r>
              <a:rPr lang="zh-TW" altLang="en-US" dirty="0" smtClean="0"/>
              <a:t>鹽及糖類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636952-3D5F-4EB3-BA1E-5A0E6E9F8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629547"/>
              </p:ext>
            </p:extLst>
          </p:nvPr>
        </p:nvGraphicFramePr>
        <p:xfrm>
          <a:off x="457200" y="1600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val="2464896169"/>
                    </a:ext>
                  </a:extLst>
                </a:gridCol>
                <a:gridCol w="5915000">
                  <a:extLst>
                    <a:ext uri="{9D8B030D-6E8A-4147-A177-3AD203B41FA5}">
                      <a16:colId xmlns:a16="http://schemas.microsoft.com/office/drawing/2014/main" val="2967993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食物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每日建議分量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55760"/>
                  </a:ext>
                </a:extLst>
              </a:tr>
              <a:tr h="496064">
                <a:tc>
                  <a:txBody>
                    <a:bodyPr/>
                    <a:lstStyle/>
                    <a:p>
                      <a:r>
                        <a:rPr lang="zh-TW" altLang="en-US" dirty="0"/>
                        <a:t>脂肪／油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攝入量應佔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總能量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的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至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烹調用油，不宜超過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25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克至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克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至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茶匙）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7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鹽 </a:t>
                      </a:r>
                      <a:r>
                        <a:rPr lang="en-US" altLang="zh-TW" dirty="0"/>
                        <a:t>( </a:t>
                      </a:r>
                      <a:r>
                        <a:rPr lang="zh-TW" altLang="en-US" dirty="0" smtClean="0"/>
                        <a:t>鈉 </a:t>
                      </a:r>
                      <a:r>
                        <a:rPr lang="en-US" altLang="zh-TW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宜少於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2000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毫克（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平茶匙鹽或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湯匙豉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油）</a:t>
                      </a:r>
                      <a:endParaRPr lang="en-US" altLang="zh-TW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3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糖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攝入量應少於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總能量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的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10% 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trike="noStrike" dirty="0" smtClean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每日從飲食攝取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2000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千卡計算，少於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50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克或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茶匙糖</a:t>
                      </a:r>
                      <a:endParaRPr lang="en-HK" altLang="zh-TW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206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34F0D3-B999-4016-9E5F-1921160B059A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3031-8ADA-4565-92BF-C66C4A21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6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ACC2-5289-47C9-9579-B4C10C4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油、</a:t>
            </a:r>
            <a:r>
              <a:rPr lang="zh-TW" altLang="en-US" dirty="0" smtClean="0"/>
              <a:t>鹽及糖類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5109-9854-42C9-90EA-310B647A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隱藏的油、鹽和糖</a:t>
            </a:r>
            <a:endParaRPr lang="en-HK" altLang="zh-TW" dirty="0"/>
          </a:p>
          <a:p>
            <a:r>
              <a:rPr lang="zh-TW" altLang="en-US" dirty="0"/>
              <a:t>不少的食物都含有隱藏的油、鹽和糖</a:t>
            </a:r>
            <a:r>
              <a:rPr lang="zh-TW" altLang="en-US" dirty="0" smtClean="0"/>
              <a:t>，尤其是預先包裝食物</a:t>
            </a:r>
            <a:endParaRPr lang="en-HK" altLang="zh-TW" strike="sngStrike" dirty="0" smtClean="0"/>
          </a:p>
          <a:p>
            <a:r>
              <a:rPr lang="zh-TW" altLang="en-US" dirty="0" smtClean="0"/>
              <a:t>選擇脂肪、糖和鈉（鹽）含量較低的產品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BD8628-FF49-4D61-AFC8-BDF379750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796817"/>
              </p:ext>
            </p:extLst>
          </p:nvPr>
        </p:nvGraphicFramePr>
        <p:xfrm>
          <a:off x="457200" y="3861048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val="2464896169"/>
                    </a:ext>
                  </a:extLst>
                </a:gridCol>
                <a:gridCol w="5915000">
                  <a:extLst>
                    <a:ext uri="{9D8B030D-6E8A-4147-A177-3AD203B41FA5}">
                      <a16:colId xmlns:a16="http://schemas.microsoft.com/office/drawing/2014/main" val="2967993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食物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來源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5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油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油炸食物</a:t>
                      </a:r>
                      <a:r>
                        <a:rPr lang="en-US" altLang="zh-TW" dirty="0"/>
                        <a:t>︰</a:t>
                      </a:r>
                      <a:r>
                        <a:rPr lang="zh-TW" altLang="en-US" dirty="0"/>
                        <a:t>即食麵、油麵、炸豆腐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脂肪比例較高及加工肉類</a:t>
                      </a:r>
                      <a:r>
                        <a:rPr lang="en-US" altLang="zh-TW" dirty="0"/>
                        <a:t>︰</a:t>
                      </a:r>
                      <a:r>
                        <a:rPr lang="zh-TW" altLang="en-US" dirty="0"/>
                        <a:t>牛肋骨、羊腩、香腸、午餐肉、臘味、貢丸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其他</a:t>
                      </a:r>
                      <a:r>
                        <a:rPr lang="en-US" altLang="zh-TW" dirty="0"/>
                        <a:t>︰</a:t>
                      </a:r>
                      <a:r>
                        <a:rPr lang="zh-TW" altLang="en-US" dirty="0" smtClean="0"/>
                        <a:t>酥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餅</a:t>
                      </a:r>
                      <a:r>
                        <a:rPr lang="zh-TW" altLang="en-US" dirty="0" smtClean="0"/>
                        <a:t>、</a:t>
                      </a:r>
                      <a:r>
                        <a:rPr lang="zh-TW" altLang="en-US" dirty="0"/>
                        <a:t>威化餅、椰醬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4770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2A38C2-EEBF-4CED-B26B-BCA7ADD5C6DF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616B8-24E6-47A5-B4D8-1EFD8294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6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ACC2-5289-47C9-9579-B4C10C47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油、鹽及糖類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5109-9854-42C9-90EA-310B647A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隱藏在食物中的</a:t>
            </a:r>
            <a:r>
              <a:rPr lang="zh-TW" altLang="en-US" dirty="0"/>
              <a:t>油、鹽和糖</a:t>
            </a:r>
            <a:endParaRPr lang="en-HK" altLang="zh-TW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B743BA-FC8D-4E23-A6FC-E08A462F6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686239"/>
              </p:ext>
            </p:extLst>
          </p:nvPr>
        </p:nvGraphicFramePr>
        <p:xfrm>
          <a:off x="457200" y="2204864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val="2464896169"/>
                    </a:ext>
                  </a:extLst>
                </a:gridCol>
                <a:gridCol w="5915000">
                  <a:extLst>
                    <a:ext uri="{9D8B030D-6E8A-4147-A177-3AD203B41FA5}">
                      <a16:colId xmlns:a16="http://schemas.microsoft.com/office/drawing/2014/main" val="2967993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食物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來源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5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鹽</a:t>
                      </a: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( 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鈉 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醬汁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︰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現成醬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汁（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如現成的黑椒汁）、瑞士汁、魚露、蝦醬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醃製及加工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食</a:t>
                      </a:r>
                      <a:r>
                        <a:rPr lang="zh-TW" altLang="en-US" strike="noStrike" dirty="0" smtClean="0">
                          <a:solidFill>
                            <a:schemeClr val="tx1"/>
                          </a:solidFill>
                        </a:rPr>
                        <a:t>品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︰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豆豉、梅菜、腐乳、鹹魚、火腿、煙肉、煙鴨胸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63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糖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含天然的糖份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︰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蔗糖、果汁中的果糖、蜜糖、糖漿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高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糖份的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食物及飲料</a:t>
                      </a:r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︰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朱古力、雪糕、蛋糕、汽水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、添加了糖的紙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包飲品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206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D6E94F-DF96-4FCC-B2F8-6D54947A6542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E0D5-D378-4B96-BCDA-FC4E6D5F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1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76E9-E455-4971-B143-C77DE0C8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流質飲品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49CB-DBDF-41FF-8608-B0C8CBCD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D2B53DD-CBF7-4CFC-9FB0-ED025DEB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14985"/>
          <a:stretch/>
        </p:blipFill>
        <p:spPr bwMode="auto">
          <a:xfrm>
            <a:off x="2392301" y="1124744"/>
            <a:ext cx="4359398" cy="50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1E654D-4B27-4D6D-9547-51E0A7A48C4C}"/>
              </a:ext>
            </a:extLst>
          </p:cNvPr>
          <p:cNvSpPr/>
          <p:nvPr/>
        </p:nvSpPr>
        <p:spPr>
          <a:xfrm>
            <a:off x="3131840" y="5368354"/>
            <a:ext cx="2952328" cy="70609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54369-758A-495A-B40D-93D56D4C7383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C052-A671-498D-8156-8D060BE6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43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C2D-DB2D-4061-BB58-9ED48D54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流質飲品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1B50-B9B1-48F0-8A66-6D15A9EE6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營養價值</a:t>
            </a:r>
          </a:p>
          <a:p>
            <a:r>
              <a:rPr lang="zh-TW" altLang="en-US" dirty="0" smtClean="0"/>
              <a:t>水份</a:t>
            </a:r>
            <a:endParaRPr lang="zh-TW" altLang="en-US" dirty="0"/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主要功用</a:t>
            </a:r>
          </a:p>
          <a:p>
            <a:r>
              <a:rPr lang="zh-TW" altLang="en-US" dirty="0"/>
              <a:t>流質飲品可補充身體因新陳代謝、出汗等所流失的</a:t>
            </a:r>
            <a:r>
              <a:rPr lang="zh-TW" altLang="en-US" dirty="0" smtClean="0"/>
              <a:t>水份</a:t>
            </a:r>
            <a:endParaRPr lang="en-US" altLang="zh-TW" dirty="0" smtClean="0"/>
          </a:p>
          <a:p>
            <a:r>
              <a:rPr lang="zh-TW" altLang="en-US" dirty="0" smtClean="0"/>
              <a:t>幫助維持</a:t>
            </a:r>
            <a:r>
              <a:rPr lang="zh-TW" altLang="en-US" dirty="0"/>
              <a:t>體溫，傳送</a:t>
            </a:r>
            <a:r>
              <a:rPr lang="zh-TW" altLang="en-US" dirty="0" smtClean="0"/>
              <a:t>養份和氧氣及排走身體的廢物</a:t>
            </a:r>
            <a:endParaRPr lang="en-US" strike="sngStri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7ADCD-5B39-4CA2-84EC-A19AD837692D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8B624-D461-4857-B011-81818EB2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84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C2D-DB2D-4061-BB58-9ED48D54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流質飲品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1B50-B9B1-48F0-8A66-6D15A9EE6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每天</a:t>
            </a:r>
            <a:r>
              <a:rPr lang="zh-TW" altLang="en-US" dirty="0" smtClean="0"/>
              <a:t>建議份量</a:t>
            </a:r>
            <a:endParaRPr lang="zh-TW" altLang="en-US" dirty="0"/>
          </a:p>
          <a:p>
            <a:r>
              <a:rPr lang="zh-TW" altLang="en-US" dirty="0" smtClean="0"/>
              <a:t>每天喝</a:t>
            </a:r>
            <a:r>
              <a:rPr lang="zh-TW" altLang="en-US" dirty="0"/>
              <a:t>至少</a:t>
            </a:r>
            <a:r>
              <a:rPr lang="en-US" altLang="zh-TW" dirty="0"/>
              <a:t>6</a:t>
            </a:r>
            <a:r>
              <a:rPr lang="zh-TW" altLang="en-US" dirty="0"/>
              <a:t>至</a:t>
            </a:r>
            <a:r>
              <a:rPr lang="en-US" altLang="zh-TW" dirty="0"/>
              <a:t>8</a:t>
            </a:r>
            <a:r>
              <a:rPr lang="zh-TW" altLang="en-US" dirty="0"/>
              <a:t>杯流質飲品</a:t>
            </a:r>
            <a:endParaRPr lang="en-HK" altLang="zh-TW" dirty="0"/>
          </a:p>
          <a:p>
            <a:r>
              <a:rPr lang="zh-TW" altLang="en-US" dirty="0"/>
              <a:t>天氣炎熱時，需飲用更多的</a:t>
            </a:r>
            <a:r>
              <a:rPr lang="zh-TW" altLang="en-US" dirty="0" smtClean="0"/>
              <a:t>水份以</a:t>
            </a:r>
            <a:r>
              <a:rPr lang="zh-TW" altLang="en-US" dirty="0"/>
              <a:t>補充所流失的汗水</a:t>
            </a:r>
          </a:p>
          <a:p>
            <a:r>
              <a:rPr lang="zh-TW" altLang="en-US" dirty="0"/>
              <a:t>註：</a:t>
            </a:r>
            <a:r>
              <a:rPr lang="en-US" altLang="zh-TW" dirty="0"/>
              <a:t>1</a:t>
            </a:r>
            <a:r>
              <a:rPr lang="zh-TW" altLang="en-US" dirty="0"/>
              <a:t>杯約有</a:t>
            </a:r>
            <a:r>
              <a:rPr lang="en-US" altLang="zh-TW" dirty="0"/>
              <a:t>240</a:t>
            </a:r>
            <a:r>
              <a:rPr lang="zh-TW" altLang="en-US" dirty="0"/>
              <a:t>毫升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88510-FAEA-4A64-936F-412EDC0D1678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F00EE-30E4-4C05-A144-49C6808E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3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C2D-DB2D-4061-BB58-9ED48D54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流質飲品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1B50-B9B1-48F0-8A66-6D15A9EE6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健康錦囊</a:t>
            </a:r>
          </a:p>
          <a:p>
            <a:r>
              <a:rPr lang="zh-TW" altLang="en-US" dirty="0"/>
              <a:t>減少飲用</a:t>
            </a:r>
            <a:r>
              <a:rPr lang="zh-TW" altLang="en-US" dirty="0" smtClean="0"/>
              <a:t>添加了糖的</a:t>
            </a:r>
            <a:r>
              <a:rPr lang="zh-TW" altLang="en-US" dirty="0"/>
              <a:t>飲料，如汽水</a:t>
            </a:r>
            <a:r>
              <a:rPr lang="zh-TW" altLang="en-US" dirty="0" smtClean="0"/>
              <a:t>和由</a:t>
            </a:r>
            <a:r>
              <a:rPr lang="zh-TW" altLang="en-US" dirty="0"/>
              <a:t>濃縮果汁製成的果汁</a:t>
            </a:r>
          </a:p>
          <a:p>
            <a:r>
              <a:rPr lang="zh-TW" altLang="en-US" dirty="0"/>
              <a:t>咖啡因有利尿作用，故飲用有咖啡因的飲料，如</a:t>
            </a:r>
            <a:r>
              <a:rPr lang="zh-TW" altLang="en-US" dirty="0" smtClean="0"/>
              <a:t>咖啡及茶</a:t>
            </a:r>
            <a:r>
              <a:rPr lang="zh-TW" altLang="en-US" dirty="0"/>
              <a:t>時，須額外補充</a:t>
            </a:r>
            <a:r>
              <a:rPr lang="zh-TW" altLang="en-US" dirty="0" smtClean="0"/>
              <a:t>水份</a:t>
            </a:r>
            <a:endParaRPr lang="zh-TW" altLang="en-US" dirty="0"/>
          </a:p>
          <a:p>
            <a:r>
              <a:rPr lang="zh-TW" altLang="en-US" dirty="0" smtClean="0"/>
              <a:t>酒精</a:t>
            </a:r>
            <a:r>
              <a:rPr lang="zh-TW" altLang="en-US" dirty="0"/>
              <a:t>飲料</a:t>
            </a:r>
            <a:r>
              <a:rPr lang="zh-TW" altLang="en-US" dirty="0" smtClean="0"/>
              <a:t>不被視為水份</a:t>
            </a:r>
            <a:r>
              <a:rPr lang="zh-TW" altLang="en-US" smtClean="0"/>
              <a:t>的來源</a:t>
            </a:r>
            <a:endParaRPr lang="en-US" strike="sngStri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7821A8-16A1-4121-9F49-EBB0A4253FE3}"/>
              </a:ext>
            </a:extLst>
          </p:cNvPr>
          <p:cNvSpPr txBox="1"/>
          <p:nvPr/>
        </p:nvSpPr>
        <p:spPr>
          <a:xfrm>
            <a:off x="683568" y="616530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資料來源：衞生署衞生防護</a:t>
            </a:r>
            <a:r>
              <a:rPr lang="zh-TW" altLang="en-US" dirty="0" smtClean="0"/>
              <a:t>中心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E10BB-EF7F-4C2B-88EA-E7D48EEC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91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參考資料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衞生署衞生防護中心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飲食與</a:t>
            </a:r>
            <a:r>
              <a:rPr lang="zh-TW" altLang="en-US" smtClean="0"/>
              <a:t>營養。</a:t>
            </a:r>
            <a:endParaRPr lang="en-US" dirty="0"/>
          </a:p>
          <a:p>
            <a:r>
              <a:rPr lang="en-US" dirty="0" err="1"/>
              <a:t>Insel</a:t>
            </a:r>
            <a:r>
              <a:rPr lang="en-US" dirty="0"/>
              <a:t>, P. M., Ross, D., McMahon, K., &amp; Bernstein, M. (2019). </a:t>
            </a:r>
            <a:r>
              <a:rPr lang="en-US" i="1" dirty="0"/>
              <a:t>Discovering nutrition.</a:t>
            </a:r>
            <a:r>
              <a:rPr lang="en-US" dirty="0"/>
              <a:t> Burlington, MA: Jones &amp; Bartlett Learning</a:t>
            </a:r>
            <a:r>
              <a:rPr lang="en-US" dirty="0" smtClean="0"/>
              <a:t>.</a:t>
            </a:r>
          </a:p>
          <a:p>
            <a:r>
              <a:rPr lang="zh-TW" altLang="en-US" dirty="0"/>
              <a:t>食物安全中心 ─ 營養資料查詢</a:t>
            </a:r>
            <a:r>
              <a:rPr lang="zh-TW" altLang="en-US" dirty="0" smtClean="0"/>
              <a:t>。</a:t>
            </a:r>
            <a:endParaRPr lang="en-US" altLang="zh-H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30B2-BDC0-4D99-94EA-A8410D0E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我們為什麼需要食物？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成長</a:t>
            </a:r>
            <a:r>
              <a:rPr lang="zh-TW" altLang="en-US" dirty="0"/>
              <a:t>和</a:t>
            </a:r>
            <a:r>
              <a:rPr lang="zh-TW" altLang="en-US" dirty="0" smtClean="0"/>
              <a:t>修補（有助成長的食物）</a:t>
            </a:r>
            <a:endParaRPr lang="en-US" dirty="0"/>
          </a:p>
          <a:p>
            <a:pPr lvl="1"/>
            <a:r>
              <a:rPr lang="zh-TW" altLang="en-US" dirty="0"/>
              <a:t>食物含有營養素</a:t>
            </a:r>
          </a:p>
          <a:p>
            <a:pPr lvl="1"/>
            <a:r>
              <a:rPr lang="zh-TW" altLang="en-US" dirty="0"/>
              <a:t>營養素為我們提供</a:t>
            </a:r>
            <a:r>
              <a:rPr lang="zh-TW" altLang="en-US" dirty="0" smtClean="0"/>
              <a:t>了有助生長和促進發育的</a:t>
            </a:r>
            <a:r>
              <a:rPr lang="zh-TW" altLang="en-US" dirty="0"/>
              <a:t>材料</a:t>
            </a:r>
            <a:endParaRPr lang="en-US" dirty="0"/>
          </a:p>
          <a:p>
            <a:pPr lvl="1"/>
            <a:r>
              <a:rPr lang="zh-TW" altLang="en-US" dirty="0"/>
              <a:t>當</a:t>
            </a:r>
            <a:r>
              <a:rPr lang="zh-TW" altLang="en-US" dirty="0" smtClean="0"/>
              <a:t>我們發育成熟後，仍然</a:t>
            </a:r>
            <a:r>
              <a:rPr lang="zh-TW" altLang="en-US" dirty="0"/>
              <a:t>需要食物來修補受</a:t>
            </a:r>
            <a:r>
              <a:rPr lang="zh-TW" altLang="en-US" dirty="0" smtClean="0"/>
              <a:t>損</a:t>
            </a:r>
            <a:r>
              <a:rPr lang="zh-TW" altLang="en-US" dirty="0"/>
              <a:t>的</a:t>
            </a:r>
            <a:r>
              <a:rPr lang="zh-TW" altLang="en-US" dirty="0" smtClean="0"/>
              <a:t>組織</a:t>
            </a:r>
            <a:endParaRPr lang="zh-TW" altLang="en-US" dirty="0"/>
          </a:p>
          <a:p>
            <a:pPr lvl="1"/>
            <a:r>
              <a:rPr lang="zh-TW" altLang="en-US" dirty="0" smtClean="0"/>
              <a:t>幫助生長</a:t>
            </a:r>
            <a:r>
              <a:rPr lang="zh-TW" altLang="en-US" dirty="0"/>
              <a:t>和</a:t>
            </a:r>
            <a:r>
              <a:rPr lang="zh-TW" altLang="en-US" dirty="0" smtClean="0"/>
              <a:t>修補身體組織需要</a:t>
            </a:r>
            <a:r>
              <a:rPr lang="zh-TW" altLang="en-US" dirty="0"/>
              <a:t>的營養素是：蛋白質、礦物質和維生素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44CC-1530-4E98-9187-B799F6FA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6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我們為什麼需要食物？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zh-TW" altLang="en-US" dirty="0" smtClean="0"/>
              <a:t>能量（供給身體能</a:t>
            </a:r>
            <a:r>
              <a:rPr lang="zh-TW" altLang="en-US" dirty="0"/>
              <a:t>量</a:t>
            </a:r>
            <a:r>
              <a:rPr lang="zh-TW" altLang="en-US" dirty="0" smtClean="0"/>
              <a:t>的食物）</a:t>
            </a:r>
            <a:endParaRPr lang="en-US" dirty="0"/>
          </a:p>
          <a:p>
            <a:pPr lvl="1"/>
            <a:r>
              <a:rPr lang="zh-TW" altLang="en-US" dirty="0"/>
              <a:t>食物中的營養素為我們提供能量</a:t>
            </a:r>
          </a:p>
          <a:p>
            <a:pPr lvl="1"/>
            <a:r>
              <a:rPr lang="zh-TW" altLang="en-US" dirty="0"/>
              <a:t>能量用於進行日常活動</a:t>
            </a:r>
            <a:r>
              <a:rPr lang="zh-TW" altLang="en-US" dirty="0" smtClean="0"/>
              <a:t>，如</a:t>
            </a:r>
            <a:r>
              <a:rPr lang="zh-TW" altLang="en-US" dirty="0"/>
              <a:t>坐立和跑步</a:t>
            </a:r>
          </a:p>
          <a:p>
            <a:pPr lvl="1"/>
            <a:r>
              <a:rPr lang="zh-TW" altLang="en-US" dirty="0"/>
              <a:t>能量還用於維持器官的適當功能</a:t>
            </a:r>
            <a:r>
              <a:rPr lang="zh-TW" altLang="en-US" dirty="0" smtClean="0"/>
              <a:t>，如呼吸、心跳</a:t>
            </a:r>
            <a:r>
              <a:rPr lang="zh-TW" altLang="en-US" dirty="0"/>
              <a:t>和消化</a:t>
            </a:r>
          </a:p>
          <a:p>
            <a:pPr lvl="1"/>
            <a:r>
              <a:rPr lang="zh-TW" altLang="en-US" dirty="0"/>
              <a:t>能量也用於保持身體溫暖</a:t>
            </a:r>
          </a:p>
          <a:p>
            <a:pPr lvl="1"/>
            <a:r>
              <a:rPr lang="zh-TW" altLang="en-US" dirty="0"/>
              <a:t>提供能量的營養素是：碳水化合物、脂肪和蛋白質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E0EF0-0298-4F49-B272-79330B2B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6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我們為什麼需要食物？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dirty="0" smtClean="0"/>
              <a:t>保持健康及抵抗疾病（保護身體的食物）</a:t>
            </a:r>
            <a:endParaRPr lang="en-US" dirty="0"/>
          </a:p>
          <a:p>
            <a:pPr lvl="1"/>
            <a:r>
              <a:rPr lang="zh-TW" altLang="en-US" dirty="0"/>
              <a:t>食物中的營養素有助於保護我們免受疾病侵害並保持身體健康</a:t>
            </a:r>
          </a:p>
          <a:p>
            <a:pPr lvl="1"/>
            <a:r>
              <a:rPr lang="zh-TW" altLang="en-US" dirty="0" smtClean="0"/>
              <a:t>保持健康及抵抗疾病所</a:t>
            </a:r>
            <a:r>
              <a:rPr lang="zh-TW" altLang="en-US" dirty="0"/>
              <a:t>需的營養素是：維生素和礦物質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74DF1-C298-4579-BEDB-41BB1508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3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我們為什麼需要食物？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679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02F34-49F9-4008-B02C-AE230B10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3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我們為什麼需要食物？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228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1455048" y="4077072"/>
            <a:ext cx="2468880" cy="1810385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3059832" y="179662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b="1" u="sng" dirty="0"/>
              <a:t>保持身體健康</a:t>
            </a:r>
            <a:endParaRPr lang="en-US" b="1" u="sng" dirty="0"/>
          </a:p>
          <a:p>
            <a:pPr lvl="0" algn="ctr"/>
            <a:r>
              <a:rPr lang="zh-TW" altLang="en-US" dirty="0"/>
              <a:t>吃</a:t>
            </a:r>
            <a:r>
              <a:rPr lang="zh-TW" altLang="en-US" dirty="0" smtClean="0"/>
              <a:t>不同種類的</a:t>
            </a:r>
            <a:r>
              <a:rPr lang="zh-TW" altLang="en-US" dirty="0"/>
              <a:t>食物</a:t>
            </a:r>
          </a:p>
          <a:p>
            <a:pPr lvl="0" algn="ctr"/>
            <a:r>
              <a:rPr lang="zh-TW" altLang="en-US" dirty="0"/>
              <a:t>保持均衡飲食</a:t>
            </a:r>
          </a:p>
          <a:p>
            <a:pPr lvl="0" algn="ctr"/>
            <a:r>
              <a:rPr lang="zh-TW" altLang="en-US" dirty="0"/>
              <a:t>喝足夠的水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7FBE3F-E1A0-4FC0-A630-FEC05ABC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1CA1-0FFD-4F67-9024-3E02CBF514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3002</Words>
  <Application>Microsoft Office PowerPoint</Application>
  <PresentationFormat>如螢幕大小 (4:3)</PresentationFormat>
  <Paragraphs>391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3" baseType="lpstr">
      <vt:lpstr>新細明體</vt:lpstr>
      <vt:lpstr>Arial</vt:lpstr>
      <vt:lpstr>Calibri</vt:lpstr>
      <vt:lpstr>Office Theme</vt:lpstr>
      <vt:lpstr>營養與健康</vt:lpstr>
      <vt:lpstr>課題</vt:lpstr>
      <vt:lpstr>什麼是食物？</vt:lpstr>
      <vt:lpstr>什麼是食物？</vt:lpstr>
      <vt:lpstr>我們為什麼需要食物？</vt:lpstr>
      <vt:lpstr>我們為什麼需要食物？</vt:lpstr>
      <vt:lpstr>我們為什麼需要食物？</vt:lpstr>
      <vt:lpstr>我們為什麼需要食物？</vt:lpstr>
      <vt:lpstr>我們為什麼需要食物？</vt:lpstr>
      <vt:lpstr>什麼是均衡飲食？</vt:lpstr>
      <vt:lpstr>什麼是均衡飲食？</vt:lpstr>
      <vt:lpstr>什麼是均衡飲食？</vt:lpstr>
      <vt:lpstr>什麼是均衡飲食？</vt:lpstr>
      <vt:lpstr>食物類別</vt:lpstr>
      <vt:lpstr>穀物類</vt:lpstr>
      <vt:lpstr>穀物類</vt:lpstr>
      <vt:lpstr>穀物類</vt:lpstr>
      <vt:lpstr>穀物類</vt:lpstr>
      <vt:lpstr>穀物類</vt:lpstr>
      <vt:lpstr>水果類</vt:lpstr>
      <vt:lpstr>水果類</vt:lpstr>
      <vt:lpstr>水果類</vt:lpstr>
      <vt:lpstr>水果類</vt:lpstr>
      <vt:lpstr>水果類</vt:lpstr>
      <vt:lpstr>蔬菜類</vt:lpstr>
      <vt:lpstr>蔬菜類</vt:lpstr>
      <vt:lpstr>蔬菜類</vt:lpstr>
      <vt:lpstr>蔬菜類</vt:lpstr>
      <vt:lpstr>蔬菜類</vt:lpstr>
      <vt:lpstr>肉、魚、蛋及代替品</vt:lpstr>
      <vt:lpstr>肉類、魚類、蛋類及代替品</vt:lpstr>
      <vt:lpstr>肉類、魚類、蛋類及代替品</vt:lpstr>
      <vt:lpstr>肉類、魚類、蛋類及代替品</vt:lpstr>
      <vt:lpstr>肉類、魚類、蛋類及代替品</vt:lpstr>
      <vt:lpstr>奶類及代替品</vt:lpstr>
      <vt:lpstr>奶類及代替品</vt:lpstr>
      <vt:lpstr>奶類及代替品</vt:lpstr>
      <vt:lpstr>奶類及代替品</vt:lpstr>
      <vt:lpstr>油、鹽及糖類</vt:lpstr>
      <vt:lpstr>油、鹽及糖類</vt:lpstr>
      <vt:lpstr>油、鹽及糖類</vt:lpstr>
      <vt:lpstr>油、鹽及糖類</vt:lpstr>
      <vt:lpstr>油、鹽及糖類</vt:lpstr>
      <vt:lpstr>油、鹽及糖類</vt:lpstr>
      <vt:lpstr>流質飲品</vt:lpstr>
      <vt:lpstr>流質飲品</vt:lpstr>
      <vt:lpstr>流質飲品</vt:lpstr>
      <vt:lpstr>流質飲品</vt:lpstr>
      <vt:lpstr>參考資料</vt:lpstr>
    </vt:vector>
  </TitlesOfParts>
  <Company>HKU SPACE Po Leung Kuk Stanley Ho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</dc:title>
  <dc:creator>Ng Yu Ching Ivy</dc:creator>
  <cp:lastModifiedBy>POON, Suk-mei Cindy</cp:lastModifiedBy>
  <cp:revision>122</cp:revision>
  <cp:lastPrinted>2019-01-02T03:31:27Z</cp:lastPrinted>
  <dcterms:created xsi:type="dcterms:W3CDTF">2018-10-08T07:48:39Z</dcterms:created>
  <dcterms:modified xsi:type="dcterms:W3CDTF">2021-09-16T06:05:23Z</dcterms:modified>
</cp:coreProperties>
</file>