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257" r:id="rId3"/>
    <p:sldId id="317" r:id="rId4"/>
    <p:sldId id="320" r:id="rId5"/>
    <p:sldId id="321" r:id="rId6"/>
    <p:sldId id="319" r:id="rId7"/>
    <p:sldId id="318" r:id="rId8"/>
    <p:sldId id="326" r:id="rId9"/>
    <p:sldId id="327" r:id="rId10"/>
    <p:sldId id="323" r:id="rId11"/>
    <p:sldId id="325" r:id="rId12"/>
    <p:sldId id="328" r:id="rId13"/>
    <p:sldId id="329" r:id="rId14"/>
    <p:sldId id="330" r:id="rId15"/>
    <p:sldId id="260" r:id="rId1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00"/>
    <a:srgbClr val="FF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2" autoAdjust="0"/>
  </p:normalViewPr>
  <p:slideViewPr>
    <p:cSldViewPr>
      <p:cViewPr varScale="1">
        <p:scale>
          <a:sx n="76" d="100"/>
          <a:sy n="76" d="100"/>
        </p:scale>
        <p:origin x="204" y="96"/>
      </p:cViewPr>
      <p:guideLst>
        <p:guide orient="horz" pos="2160"/>
        <p:guide pos="2880"/>
      </p:guideLst>
    </p:cSldViewPr>
  </p:slideViewPr>
  <p:outlineViewPr>
    <p:cViewPr>
      <p:scale>
        <a:sx n="33" d="100"/>
        <a:sy n="33" d="100"/>
      </p:scale>
      <p:origin x="0" y="747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TW"/>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工作表1!$B$1</c:f>
              <c:strCache>
                <c:ptCount val="1"/>
                <c:pt idx="0">
                  <c:v>高升糖指數</c:v>
                </c:pt>
              </c:strCache>
            </c:strRef>
          </c:tx>
          <c:spPr>
            <a:ln w="28575" cap="rnd">
              <a:solidFill>
                <a:srgbClr val="FF0000"/>
              </a:solidFill>
              <a:round/>
            </a:ln>
            <a:effectLst/>
          </c:spPr>
          <c:marker>
            <c:symbol val="none"/>
          </c:marker>
          <c:cat>
            <c:numRef>
              <c:f>工作表1!$A$2:$A$10</c:f>
              <c:numCache>
                <c:formatCode>General</c:formatCode>
                <c:ptCount val="9"/>
                <c:pt idx="0">
                  <c:v>0</c:v>
                </c:pt>
                <c:pt idx="1">
                  <c:v>15</c:v>
                </c:pt>
                <c:pt idx="2">
                  <c:v>30</c:v>
                </c:pt>
                <c:pt idx="3">
                  <c:v>45</c:v>
                </c:pt>
                <c:pt idx="4">
                  <c:v>60</c:v>
                </c:pt>
                <c:pt idx="5">
                  <c:v>75</c:v>
                </c:pt>
                <c:pt idx="6">
                  <c:v>90</c:v>
                </c:pt>
                <c:pt idx="7">
                  <c:v>105</c:v>
                </c:pt>
                <c:pt idx="8">
                  <c:v>120</c:v>
                </c:pt>
              </c:numCache>
            </c:numRef>
          </c:cat>
          <c:val>
            <c:numRef>
              <c:f>工作表1!$B$2:$B$10</c:f>
              <c:numCache>
                <c:formatCode>General</c:formatCode>
                <c:ptCount val="9"/>
                <c:pt idx="0">
                  <c:v>0</c:v>
                </c:pt>
                <c:pt idx="1">
                  <c:v>1.5</c:v>
                </c:pt>
                <c:pt idx="2">
                  <c:v>4</c:v>
                </c:pt>
                <c:pt idx="3">
                  <c:v>3.5</c:v>
                </c:pt>
                <c:pt idx="4">
                  <c:v>2</c:v>
                </c:pt>
                <c:pt idx="5">
                  <c:v>1.6</c:v>
                </c:pt>
                <c:pt idx="6">
                  <c:v>1.5</c:v>
                </c:pt>
                <c:pt idx="7">
                  <c:v>1.3</c:v>
                </c:pt>
                <c:pt idx="8">
                  <c:v>1</c:v>
                </c:pt>
              </c:numCache>
            </c:numRef>
          </c:val>
          <c:smooth val="0"/>
          <c:extLst>
            <c:ext xmlns:c16="http://schemas.microsoft.com/office/drawing/2014/chart" uri="{C3380CC4-5D6E-409C-BE32-E72D297353CC}">
              <c16:uniqueId val="{00000000-6D57-4328-A2F8-D695AF9594E1}"/>
            </c:ext>
          </c:extLst>
        </c:ser>
        <c:ser>
          <c:idx val="1"/>
          <c:order val="1"/>
          <c:tx>
            <c:strRef>
              <c:f>工作表1!$C$1</c:f>
              <c:strCache>
                <c:ptCount val="1"/>
                <c:pt idx="0">
                  <c:v>低升糖指數</c:v>
                </c:pt>
              </c:strCache>
            </c:strRef>
          </c:tx>
          <c:spPr>
            <a:ln w="28575" cap="rnd">
              <a:solidFill>
                <a:srgbClr val="00B0F0"/>
              </a:solidFill>
              <a:round/>
            </a:ln>
            <a:effectLst/>
          </c:spPr>
          <c:marker>
            <c:symbol val="none"/>
          </c:marker>
          <c:cat>
            <c:numRef>
              <c:f>工作表1!$A$2:$A$10</c:f>
              <c:numCache>
                <c:formatCode>General</c:formatCode>
                <c:ptCount val="9"/>
                <c:pt idx="0">
                  <c:v>0</c:v>
                </c:pt>
                <c:pt idx="1">
                  <c:v>15</c:v>
                </c:pt>
                <c:pt idx="2">
                  <c:v>30</c:v>
                </c:pt>
                <c:pt idx="3">
                  <c:v>45</c:v>
                </c:pt>
                <c:pt idx="4">
                  <c:v>60</c:v>
                </c:pt>
                <c:pt idx="5">
                  <c:v>75</c:v>
                </c:pt>
                <c:pt idx="6">
                  <c:v>90</c:v>
                </c:pt>
                <c:pt idx="7">
                  <c:v>105</c:v>
                </c:pt>
                <c:pt idx="8">
                  <c:v>120</c:v>
                </c:pt>
              </c:numCache>
            </c:numRef>
          </c:cat>
          <c:val>
            <c:numRef>
              <c:f>工作表1!$C$2:$C$10</c:f>
              <c:numCache>
                <c:formatCode>General</c:formatCode>
                <c:ptCount val="9"/>
                <c:pt idx="0">
                  <c:v>0</c:v>
                </c:pt>
                <c:pt idx="1">
                  <c:v>0.7</c:v>
                </c:pt>
                <c:pt idx="2">
                  <c:v>2</c:v>
                </c:pt>
                <c:pt idx="3">
                  <c:v>1.3</c:v>
                </c:pt>
                <c:pt idx="4">
                  <c:v>1</c:v>
                </c:pt>
                <c:pt idx="5">
                  <c:v>0.6</c:v>
                </c:pt>
                <c:pt idx="6">
                  <c:v>0.5</c:v>
                </c:pt>
                <c:pt idx="7">
                  <c:v>0.4</c:v>
                </c:pt>
                <c:pt idx="8">
                  <c:v>0.3</c:v>
                </c:pt>
              </c:numCache>
            </c:numRef>
          </c:val>
          <c:smooth val="0"/>
          <c:extLst>
            <c:ext xmlns:c16="http://schemas.microsoft.com/office/drawing/2014/chart" uri="{C3380CC4-5D6E-409C-BE32-E72D297353CC}">
              <c16:uniqueId val="{00000001-6D57-4328-A2F8-D695AF9594E1}"/>
            </c:ext>
          </c:extLst>
        </c:ser>
        <c:dLbls>
          <c:showLegendKey val="0"/>
          <c:showVal val="0"/>
          <c:showCatName val="0"/>
          <c:showSerName val="0"/>
          <c:showPercent val="0"/>
          <c:showBubbleSize val="0"/>
        </c:dLbls>
        <c:smooth val="0"/>
        <c:axId val="466326488"/>
        <c:axId val="459788056"/>
      </c:lineChart>
      <c:catAx>
        <c:axId val="46632648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zh-TW" altLang="en-US" sz="1200"/>
                  <a:t>時間（分鐘）</a:t>
                </a:r>
                <a:endParaRPr lang="zh-TW" altLang="en-US"/>
              </a:p>
            </c:rich>
          </c:tx>
          <c:layout>
            <c:manualLayout>
              <c:xMode val="edge"/>
              <c:yMode val="edge"/>
              <c:x val="0.40689036871077239"/>
              <c:y val="0.83901946639881664"/>
            </c:manualLayout>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TW"/>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459788056"/>
        <c:crosses val="autoZero"/>
        <c:auto val="1"/>
        <c:lblAlgn val="ctr"/>
        <c:lblOffset val="100"/>
        <c:noMultiLvlLbl val="0"/>
      </c:catAx>
      <c:valAx>
        <c:axId val="45978805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zh-TW" altLang="en-US" sz="1200" dirty="0"/>
                  <a:t>血糖</a:t>
                </a:r>
                <a:r>
                  <a:rPr lang="en-US" altLang="zh-TW" sz="1200" baseline="0" dirty="0"/>
                  <a:t> </a:t>
                </a:r>
                <a:r>
                  <a:rPr lang="zh-TW" altLang="en-US" sz="1200" baseline="0" dirty="0" smtClean="0"/>
                  <a:t>（</a:t>
                </a:r>
                <a:r>
                  <a:rPr lang="en-US" altLang="zh-TW" sz="1200" baseline="0" dirty="0" err="1" smtClean="0"/>
                  <a:t>mM</a:t>
                </a:r>
                <a:r>
                  <a:rPr lang="zh-TW" altLang="en-US" sz="1200" baseline="0" dirty="0" smtClean="0"/>
                  <a:t>）</a:t>
                </a:r>
                <a:endParaRPr lang="zh-TW" altLang="en-US" sz="1200" dirty="0"/>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zh-TW"/>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crossAx val="466326488"/>
        <c:crosses val="autoZero"/>
        <c:crossBetween val="between"/>
        <c:majorUnit val="1"/>
        <c:minorUnit val="1"/>
      </c:valAx>
      <c:spPr>
        <a:noFill/>
        <a:ln>
          <a:noFill/>
        </a:ln>
        <a:effectLst/>
      </c:spPr>
    </c:plotArea>
    <c:legend>
      <c:legendPos val="b"/>
      <c:layout>
        <c:manualLayout>
          <c:xMode val="edge"/>
          <c:yMode val="edge"/>
          <c:x val="0.6264821788945204"/>
          <c:y val="0.1921607766851901"/>
          <c:w val="0.22395312953113086"/>
          <c:h val="0.13235505279287627"/>
        </c:manualLayout>
      </c:layout>
      <c:overlay val="0"/>
      <c:spPr>
        <a:noFill/>
        <a:ln>
          <a:solidFill>
            <a:schemeClr val="tx1"/>
          </a:solid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TW"/>
        </a:p>
      </c:txPr>
    </c:legend>
    <c:plotVisOnly val="1"/>
    <c:dispBlanksAs val="gap"/>
    <c:showDLblsOverMax val="0"/>
  </c:chart>
  <c:spPr>
    <a:noFill/>
    <a:ln>
      <a:solidFill>
        <a:schemeClr val="tx1"/>
      </a:solidFill>
    </a:ln>
    <a:effectLst/>
  </c:spPr>
  <c:txPr>
    <a:bodyPr/>
    <a:lstStyle/>
    <a:p>
      <a:pPr>
        <a:defRPr/>
      </a:pPr>
      <a:endParaRPr lang="zh-TW"/>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0B295CB7-6539-4909-A897-23C83089F899}" type="datetimeFigureOut">
              <a:rPr lang="zh-TW" altLang="en-US" smtClean="0"/>
              <a:t>2021/9/16</a:t>
            </a:fld>
            <a:endParaRPr lang="zh-TW" altLang="en-US"/>
          </a:p>
        </p:txBody>
      </p:sp>
      <p:sp>
        <p:nvSpPr>
          <p:cNvPr id="4" name="頁尾版面配置區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AA0E5A3-9B0F-4A76-9CED-CFB8B580E310}" type="slidenum">
              <a:rPr lang="zh-TW" altLang="en-US" smtClean="0"/>
              <a:t>‹#›</a:t>
            </a:fld>
            <a:endParaRPr lang="zh-TW" altLang="en-US"/>
          </a:p>
        </p:txBody>
      </p:sp>
    </p:spTree>
    <p:extLst>
      <p:ext uri="{BB962C8B-B14F-4D97-AF65-F5344CB8AC3E}">
        <p14:creationId xmlns:p14="http://schemas.microsoft.com/office/powerpoint/2010/main" val="1833415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0827" tIns="45414" rIns="90827" bIns="45414"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0827" tIns="45414" rIns="90827" bIns="45414" rtlCol="0"/>
          <a:lstStyle>
            <a:lvl1pPr algn="r">
              <a:defRPr sz="1200"/>
            </a:lvl1pPr>
          </a:lstStyle>
          <a:p>
            <a:fld id="{8C1369CD-B095-431E-89B9-39139FC76952}" type="datetimeFigureOut">
              <a:rPr lang="en-US" smtClean="0"/>
              <a:t>9/16/2021</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0827" tIns="45414" rIns="90827" bIns="45414" rtlCol="0" anchor="ctr"/>
          <a:lstStyle/>
          <a:p>
            <a:endParaRPr lang="en-US"/>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0827" tIns="45414" rIns="90827" bIns="4541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8584"/>
            <a:ext cx="2945659" cy="498055"/>
          </a:xfrm>
          <a:prstGeom prst="rect">
            <a:avLst/>
          </a:prstGeom>
        </p:spPr>
        <p:txBody>
          <a:bodyPr vert="horz" lIns="90827" tIns="45414" rIns="90827" bIns="45414"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0827" tIns="45414" rIns="90827" bIns="45414" rtlCol="0" anchor="b"/>
          <a:lstStyle>
            <a:lvl1pPr algn="r">
              <a:defRPr sz="1200"/>
            </a:lvl1pPr>
          </a:lstStyle>
          <a:p>
            <a:fld id="{CDB7DCFD-6E23-48D5-947E-B262FDA0C705}" type="slidenum">
              <a:rPr lang="en-US" smtClean="0"/>
              <a:t>‹#›</a:t>
            </a:fld>
            <a:endParaRPr lang="en-US"/>
          </a:p>
        </p:txBody>
      </p:sp>
    </p:spTree>
    <p:extLst>
      <p:ext uri="{BB962C8B-B14F-4D97-AF65-F5344CB8AC3E}">
        <p14:creationId xmlns:p14="http://schemas.microsoft.com/office/powerpoint/2010/main" val="26365661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ln/>
        </p:spPr>
        <p:txBody>
          <a:bodyPr/>
          <a:lstStyle/>
          <a:p>
            <a:r>
              <a:rPr lang="en-US" b="1" dirty="0">
                <a:latin typeface="Arial" charset="0"/>
                <a:cs typeface="Arial" charset="0"/>
              </a:rPr>
              <a:t>FIGURE 1. </a:t>
            </a:r>
            <a:r>
              <a:rPr lang="en-US" dirty="0">
                <a:latin typeface="Arial" charset="0"/>
                <a:cs typeface="Arial" charset="0"/>
              </a:rPr>
              <a:t>Hypothetical effect of feeding diets with a low (A) or high (B) glycemic index on gastrointestinal glucose absorption and postprandial blood glucose.
</a:t>
            </a:r>
          </a:p>
        </p:txBody>
      </p:sp>
      <p:sp>
        <p:nvSpPr>
          <p:cNvPr id="17412" name="Slide Number Placeholder 3"/>
          <p:cNvSpPr txBox="1">
            <a:spLocks noGrp="1"/>
          </p:cNvSpPr>
          <p:nvPr/>
        </p:nvSpPr>
        <p:spPr bwMode="auto">
          <a:xfrm>
            <a:off x="3850443" y="9428584"/>
            <a:ext cx="2945659" cy="496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827" tIns="45414" rIns="90827" bIns="45414" anchor="b"/>
          <a:lstStyle>
            <a:lvl1pPr>
              <a:defRPr>
                <a:solidFill>
                  <a:schemeClr val="tx1"/>
                </a:solidFill>
                <a:latin typeface="Arial" charset="0"/>
                <a:ea typeface="ＭＳ Ｐゴシック" pitchFamily="34" charset="-128"/>
              </a:defRPr>
            </a:lvl1pPr>
            <a:lvl2pPr marL="742950" indent="-285750">
              <a:defRPr>
                <a:solidFill>
                  <a:schemeClr val="tx1"/>
                </a:solidFill>
                <a:latin typeface="Arial" charset="0"/>
                <a:ea typeface="ＭＳ Ｐゴシック" pitchFamily="34" charset="-128"/>
              </a:defRPr>
            </a:lvl2pPr>
            <a:lvl3pPr marL="1143000" indent="-228600">
              <a:defRPr>
                <a:solidFill>
                  <a:schemeClr val="tx1"/>
                </a:solidFill>
                <a:latin typeface="Arial" charset="0"/>
                <a:ea typeface="ＭＳ Ｐゴシック" pitchFamily="34" charset="-128"/>
              </a:defRPr>
            </a:lvl3pPr>
            <a:lvl4pPr marL="1600200" indent="-228600">
              <a:defRPr>
                <a:solidFill>
                  <a:schemeClr val="tx1"/>
                </a:solidFill>
                <a:latin typeface="Arial" charset="0"/>
                <a:ea typeface="ＭＳ Ｐゴシック" pitchFamily="34" charset="-128"/>
              </a:defRPr>
            </a:lvl4pPr>
            <a:lvl5pPr marL="2057400" indent="-228600">
              <a:defRPr>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charset="0"/>
                <a:ea typeface="ＭＳ Ｐゴシック" pitchFamily="34" charset="-128"/>
              </a:defRPr>
            </a:lvl9pPr>
          </a:lstStyle>
          <a:p>
            <a:pPr algn="r" eaLnBrk="1" hangingPunct="1"/>
            <a:fld id="{07A00825-90AF-49B3-8C0B-2F3DDFF73B03}" type="slidenum">
              <a:rPr lang="en-US" sz="1200"/>
              <a:pPr algn="r" eaLnBrk="1" hangingPunct="1"/>
              <a:t>5</a:t>
            </a:fld>
            <a:endParaRPr lang="en-US" sz="1200"/>
          </a:p>
        </p:txBody>
      </p:sp>
    </p:spTree>
    <p:extLst>
      <p:ext uri="{BB962C8B-B14F-4D97-AF65-F5344CB8AC3E}">
        <p14:creationId xmlns:p14="http://schemas.microsoft.com/office/powerpoint/2010/main" val="8895747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49A62E7-3088-4EAD-9661-DA6C13A12758}"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73998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4B8A5A-B11F-4232-818B-9503C08F81C2}"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947944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79BD052-1E67-4C17-A73C-989662C51447}"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602902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9F7FBE2-FC04-422C-8C84-FA61D905BC63}"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195665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EF6EC13-4B3F-4142-9043-C72AF7A663F8}" type="datetime1">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74493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41ECA5-52D1-486B-9B89-314814321A17}"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3862490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B47AEEB-70C1-4E43-B80E-A95193DA47F1}" type="datetime1">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5020775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C080EE-0256-43C2-8719-F2F7CD0D91FE}" type="datetime1">
              <a:rPr lang="en-US" smtClean="0"/>
              <a:t>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2739792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CB3701-15D5-4B62-8813-83C1B1F232B2}" type="datetime1">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3019939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3FF6E01-06A1-4B89-AA15-CEE16DD50853}"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1890057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0F700E-5E85-4937-A8B9-961D263B106D}" type="datetime1">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4C1CA1-0FFD-4F67-9024-3E02CBF514A7}" type="slidenum">
              <a:rPr lang="en-US" smtClean="0"/>
              <a:t>‹#›</a:t>
            </a:fld>
            <a:endParaRPr lang="en-US"/>
          </a:p>
        </p:txBody>
      </p:sp>
    </p:spTree>
    <p:extLst>
      <p:ext uri="{BB962C8B-B14F-4D97-AF65-F5344CB8AC3E}">
        <p14:creationId xmlns:p14="http://schemas.microsoft.com/office/powerpoint/2010/main" val="23591231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341CBE-C332-4CFF-9D56-BBC42B9A6B6C}" type="datetime1">
              <a:rPr lang="en-US" smtClean="0"/>
              <a:t>9/16/2021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C1CA1-0FFD-4F67-9024-3E02CBF514A7}" type="slidenum">
              <a:rPr lang="en-US" smtClean="0"/>
              <a:t>‹#›</a:t>
            </a:fld>
            <a:endParaRPr lang="en-US"/>
          </a:p>
        </p:txBody>
      </p:sp>
    </p:spTree>
    <p:extLst>
      <p:ext uri="{BB962C8B-B14F-4D97-AF65-F5344CB8AC3E}">
        <p14:creationId xmlns:p14="http://schemas.microsoft.com/office/powerpoint/2010/main" val="36376780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zh-TW" altLang="en-US" dirty="0" smtClean="0"/>
              <a:t>營養與健康</a:t>
            </a:r>
            <a:endParaRPr lang="en-US" dirty="0"/>
          </a:p>
        </p:txBody>
      </p:sp>
      <p:sp>
        <p:nvSpPr>
          <p:cNvPr id="3" name="Subtitle 2"/>
          <p:cNvSpPr>
            <a:spLocks noGrp="1"/>
          </p:cNvSpPr>
          <p:nvPr>
            <p:ph type="subTitle" idx="1"/>
          </p:nvPr>
        </p:nvSpPr>
        <p:spPr/>
        <p:txBody>
          <a:bodyPr/>
          <a:lstStyle/>
          <a:p>
            <a:r>
              <a:rPr lang="zh-TW" altLang="en-US" dirty="0" smtClean="0"/>
              <a:t>升糖指數</a:t>
            </a:r>
            <a:endParaRPr lang="en-US" dirty="0"/>
          </a:p>
        </p:txBody>
      </p:sp>
    </p:spTree>
    <p:extLst>
      <p:ext uri="{BB962C8B-B14F-4D97-AF65-F5344CB8AC3E}">
        <p14:creationId xmlns:p14="http://schemas.microsoft.com/office/powerpoint/2010/main" val="40082946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影響食品升</a:t>
            </a:r>
            <a:r>
              <a:rPr lang="zh-TW" altLang="en-US" dirty="0"/>
              <a:t>糖</a:t>
            </a:r>
            <a:r>
              <a:rPr lang="zh-TW" altLang="en-US" dirty="0" smtClean="0"/>
              <a:t>指數的因素</a:t>
            </a:r>
            <a:endParaRPr lang="en-US" strike="sngStrike" dirty="0">
              <a:solidFill>
                <a:srgbClr val="0000CC"/>
              </a:solidFill>
            </a:endParaRPr>
          </a:p>
        </p:txBody>
      </p:sp>
      <p:sp>
        <p:nvSpPr>
          <p:cNvPr id="3" name="Content Placeholder 2"/>
          <p:cNvSpPr>
            <a:spLocks noGrp="1"/>
          </p:cNvSpPr>
          <p:nvPr>
            <p:ph idx="1"/>
          </p:nvPr>
        </p:nvSpPr>
        <p:spPr>
          <a:xfrm>
            <a:off x="457200" y="1780355"/>
            <a:ext cx="8229600" cy="4925144"/>
          </a:xfrm>
        </p:spPr>
        <p:txBody>
          <a:bodyPr>
            <a:normAutofit fontScale="85000" lnSpcReduction="20000"/>
          </a:bodyPr>
          <a:lstStyle/>
          <a:p>
            <a:r>
              <a:rPr lang="zh-TW" altLang="en-US" dirty="0" smtClean="0"/>
              <a:t>脂肪及纖維可降低食品的升糖指數。</a:t>
            </a:r>
            <a:r>
              <a:rPr lang="en-US" dirty="0" smtClean="0"/>
              <a:t> </a:t>
            </a:r>
          </a:p>
          <a:p>
            <a:r>
              <a:rPr lang="zh-TW" altLang="en-US" dirty="0" smtClean="0"/>
              <a:t>一般來說，當食品經過較長的烹調時間或多個加工程序，可能會具較高的升糖指數；但是，這並不是必然的。</a:t>
            </a:r>
            <a:endParaRPr lang="en-US" dirty="0" smtClean="0"/>
          </a:p>
          <a:p>
            <a:r>
              <a:rPr lang="zh-TW" altLang="en-US" dirty="0" smtClean="0"/>
              <a:t>影響食品升糖指數的因素，例如：</a:t>
            </a:r>
            <a:endParaRPr lang="en-US" dirty="0"/>
          </a:p>
          <a:p>
            <a:pPr lvl="1"/>
            <a:r>
              <a:rPr lang="zh-TW" altLang="en-US" dirty="0" smtClean="0"/>
              <a:t>成熟度及貯藏時間：水果或蔬菜越成熟，越具高升糖指數</a:t>
            </a:r>
            <a:endParaRPr lang="en-US" dirty="0"/>
          </a:p>
          <a:p>
            <a:pPr lvl="1"/>
            <a:r>
              <a:rPr lang="zh-TW" altLang="en-US" dirty="0" smtClean="0"/>
              <a:t>加工：果汁的升糖指數較整個水果高；薯蓉的升糖指數較整個焗薯高；石磨全麥麵包較全麥麵包低</a:t>
            </a:r>
            <a:endParaRPr lang="en-US" dirty="0"/>
          </a:p>
          <a:p>
            <a:pPr lvl="1"/>
            <a:r>
              <a:rPr lang="zh-TW" altLang="en-US" dirty="0" smtClean="0"/>
              <a:t>烹調方式：用多少時間烹煮食物（彈牙的意大利粉的升糖指數較煮軟了的意大利粉低）</a:t>
            </a:r>
            <a:endParaRPr lang="en-US" dirty="0"/>
          </a:p>
          <a:p>
            <a:pPr lvl="1"/>
            <a:r>
              <a:rPr lang="zh-TW" altLang="en-US" dirty="0" smtClean="0"/>
              <a:t>品種：長粳米的升糖指數較糙米低，但短粳米升糖指數較糙米高。</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10</a:t>
            </a:fld>
            <a:endParaRPr lang="en-US"/>
          </a:p>
        </p:txBody>
      </p:sp>
    </p:spTree>
    <p:extLst>
      <p:ext uri="{BB962C8B-B14F-4D97-AF65-F5344CB8AC3E}">
        <p14:creationId xmlns:p14="http://schemas.microsoft.com/office/powerpoint/2010/main" val="109691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其他考慮事項</a:t>
            </a:r>
            <a:endParaRPr lang="en-US" dirty="0"/>
          </a:p>
        </p:txBody>
      </p:sp>
      <p:sp>
        <p:nvSpPr>
          <p:cNvPr id="3" name="Content Placeholder 2"/>
          <p:cNvSpPr>
            <a:spLocks noGrp="1"/>
          </p:cNvSpPr>
          <p:nvPr>
            <p:ph idx="1"/>
          </p:nvPr>
        </p:nvSpPr>
        <p:spPr/>
        <p:txBody>
          <a:bodyPr/>
          <a:lstStyle/>
          <a:p>
            <a:r>
              <a:rPr lang="zh-TW" altLang="en-US" dirty="0" smtClean="0"/>
              <a:t>食物中的碳水化合物含量會直接影響血糖水平。</a:t>
            </a:r>
            <a:endParaRPr lang="en-US" dirty="0" smtClean="0"/>
          </a:p>
          <a:p>
            <a:r>
              <a:rPr lang="zh-TW" altLang="en-US" dirty="0" smtClean="0"/>
              <a:t>升糖負荷（</a:t>
            </a:r>
            <a:r>
              <a:rPr lang="en-US" altLang="zh-TW" dirty="0" smtClean="0"/>
              <a:t>GL</a:t>
            </a:r>
            <a:r>
              <a:rPr lang="zh-TW" altLang="en-US" dirty="0" smtClean="0"/>
              <a:t>）用來估計碳水化合物的實際攝取量對血糖水平的影響。</a:t>
            </a:r>
            <a:endParaRPr lang="en-US" altLang="zh-TW" dirty="0" smtClean="0"/>
          </a:p>
          <a:p>
            <a:r>
              <a:rPr lang="zh-TW" altLang="en-US" dirty="0" smtClean="0"/>
              <a:t>控制血糖時要考慮份量大小及總能量。</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11</a:t>
            </a:fld>
            <a:endParaRPr lang="en-US"/>
          </a:p>
        </p:txBody>
      </p:sp>
    </p:spTree>
    <p:extLst>
      <p:ext uri="{BB962C8B-B14F-4D97-AF65-F5344CB8AC3E}">
        <p14:creationId xmlns:p14="http://schemas.microsoft.com/office/powerpoint/2010/main" val="530977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其他考慮事項</a:t>
            </a:r>
            <a:endParaRPr lang="en-US" dirty="0"/>
          </a:p>
        </p:txBody>
      </p:sp>
      <p:sp>
        <p:nvSpPr>
          <p:cNvPr id="3" name="Content Placeholder 2"/>
          <p:cNvSpPr>
            <a:spLocks noGrp="1"/>
          </p:cNvSpPr>
          <p:nvPr>
            <p:ph idx="1"/>
          </p:nvPr>
        </p:nvSpPr>
        <p:spPr/>
        <p:txBody>
          <a:bodyPr>
            <a:normAutofit/>
          </a:bodyPr>
          <a:lstStyle/>
          <a:p>
            <a:r>
              <a:rPr lang="zh-TW" altLang="en-US" dirty="0" smtClean="0"/>
              <a:t>食品的升糖指數會經常變動，視乎食品是單獨被食用，或與其他食品一同被食用。</a:t>
            </a:r>
            <a:endParaRPr lang="en-US" altLang="zh-TW" dirty="0" smtClean="0"/>
          </a:p>
          <a:p>
            <a:r>
              <a:rPr lang="zh-TW" altLang="en-US" dirty="0" smtClean="0"/>
              <a:t>當食用一種高升糖指數的食品時，可與其他低升</a:t>
            </a:r>
            <a:r>
              <a:rPr lang="zh-TW" altLang="en-US" dirty="0"/>
              <a:t>糖指數食品</a:t>
            </a:r>
            <a:r>
              <a:rPr lang="zh-TW" altLang="en-US" dirty="0" smtClean="0"/>
              <a:t>一起食用，以平衡對血糖水平的影響。</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12</a:t>
            </a:fld>
            <a:endParaRPr lang="en-US"/>
          </a:p>
        </p:txBody>
      </p:sp>
    </p:spTree>
    <p:extLst>
      <p:ext uri="{BB962C8B-B14F-4D97-AF65-F5344CB8AC3E}">
        <p14:creationId xmlns:p14="http://schemas.microsoft.com/office/powerpoint/2010/main" val="25874356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其他考慮事項</a:t>
            </a:r>
            <a:endParaRPr lang="en-US" dirty="0"/>
          </a:p>
        </p:txBody>
      </p:sp>
      <p:sp>
        <p:nvSpPr>
          <p:cNvPr id="3" name="Content Placeholder 2"/>
          <p:cNvSpPr>
            <a:spLocks noGrp="1"/>
          </p:cNvSpPr>
          <p:nvPr>
            <p:ph idx="1"/>
          </p:nvPr>
        </p:nvSpPr>
        <p:spPr/>
        <p:txBody>
          <a:bodyPr>
            <a:normAutofit/>
          </a:bodyPr>
          <a:lstStyle/>
          <a:p>
            <a:r>
              <a:rPr lang="zh-TW" altLang="en-US" dirty="0" smtClean="0"/>
              <a:t>雖然有些食物具低升糖指數，但不能過量進食，例如：</a:t>
            </a:r>
            <a:endParaRPr lang="en-US" dirty="0" smtClean="0"/>
          </a:p>
          <a:p>
            <a:pPr lvl="1"/>
            <a:r>
              <a:rPr lang="zh-TW" altLang="en-US" dirty="0" smtClean="0"/>
              <a:t>果糖</a:t>
            </a:r>
            <a:endParaRPr lang="en-US" dirty="0" smtClean="0"/>
          </a:p>
          <a:p>
            <a:pPr lvl="1"/>
            <a:r>
              <a:rPr lang="zh-TW" altLang="en-US" dirty="0" smtClean="0"/>
              <a:t>脂肪</a:t>
            </a:r>
            <a:endParaRPr lang="en-US" dirty="0" smtClean="0"/>
          </a:p>
          <a:p>
            <a:pPr lvl="1"/>
            <a:r>
              <a:rPr lang="zh-TW" altLang="en-US" dirty="0" smtClean="0"/>
              <a:t>蛋白質</a:t>
            </a:r>
            <a:endParaRPr lang="en-US" dirty="0" smtClean="0"/>
          </a:p>
          <a:p>
            <a:r>
              <a:rPr lang="zh-TW" altLang="en-US" dirty="0" smtClean="0"/>
              <a:t>低碳水化合物的膳食可能反過來會提高脂肪及蛋白質攝取量的百分比，這樣可能會影響體內正常的新陳代謝。</a:t>
            </a:r>
            <a:endParaRPr lang="en-US" altLang="zh-TW" dirty="0" smtClean="0"/>
          </a:p>
        </p:txBody>
      </p:sp>
      <p:sp>
        <p:nvSpPr>
          <p:cNvPr id="4" name="Slide Number Placeholder 3"/>
          <p:cNvSpPr>
            <a:spLocks noGrp="1"/>
          </p:cNvSpPr>
          <p:nvPr>
            <p:ph type="sldNum" sz="quarter" idx="12"/>
          </p:nvPr>
        </p:nvSpPr>
        <p:spPr/>
        <p:txBody>
          <a:bodyPr/>
          <a:lstStyle/>
          <a:p>
            <a:fld id="{8F4C1CA1-0FFD-4F67-9024-3E02CBF514A7}" type="slidenum">
              <a:rPr lang="en-US" smtClean="0"/>
              <a:t>13</a:t>
            </a:fld>
            <a:endParaRPr lang="en-US"/>
          </a:p>
        </p:txBody>
      </p:sp>
    </p:spTree>
    <p:extLst>
      <p:ext uri="{BB962C8B-B14F-4D97-AF65-F5344CB8AC3E}">
        <p14:creationId xmlns:p14="http://schemas.microsoft.com/office/powerpoint/2010/main" val="3807532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其他考慮事項</a:t>
            </a:r>
            <a:endParaRPr lang="en-US" dirty="0"/>
          </a:p>
        </p:txBody>
      </p:sp>
      <p:sp>
        <p:nvSpPr>
          <p:cNvPr id="3" name="Content Placeholder 2"/>
          <p:cNvSpPr>
            <a:spLocks noGrp="1"/>
          </p:cNvSpPr>
          <p:nvPr>
            <p:ph idx="1"/>
          </p:nvPr>
        </p:nvSpPr>
        <p:spPr/>
        <p:txBody>
          <a:bodyPr/>
          <a:lstStyle/>
          <a:p>
            <a:r>
              <a:rPr lang="zh-TW" altLang="en-US" dirty="0" smtClean="0"/>
              <a:t>沒有一個膳食計劃會對所有人都有效。</a:t>
            </a:r>
            <a:endParaRPr lang="en-US" dirty="0"/>
          </a:p>
          <a:p>
            <a:r>
              <a:rPr lang="zh-TW" altLang="en-US" dirty="0" smtClean="0"/>
              <a:t>有與飲食相關問題的人，應諮詢營養師找出適合自己的膳食計劃，養成健康飲食習慣。</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14</a:t>
            </a:fld>
            <a:endParaRPr lang="en-US"/>
          </a:p>
        </p:txBody>
      </p:sp>
    </p:spTree>
    <p:extLst>
      <p:ext uri="{BB962C8B-B14F-4D97-AF65-F5344CB8AC3E}">
        <p14:creationId xmlns:p14="http://schemas.microsoft.com/office/powerpoint/2010/main" val="33890144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參考資料</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Augustin</a:t>
            </a:r>
            <a:r>
              <a:rPr lang="en-US" dirty="0"/>
              <a:t>, L., Kendall, C., Jenkins, D., Willett, W., </a:t>
            </a:r>
            <a:r>
              <a:rPr lang="en-US" dirty="0" err="1"/>
              <a:t>Astrup</a:t>
            </a:r>
            <a:r>
              <a:rPr lang="en-US" dirty="0"/>
              <a:t>, A., Barclay, </a:t>
            </a:r>
            <a:r>
              <a:rPr lang="en-US" dirty="0" smtClean="0"/>
              <a:t>A. </a:t>
            </a:r>
            <a:r>
              <a:rPr lang="en-US" dirty="0"/>
              <a:t>(2015). Glycemic index, glycemic load and glycemic response: An International Scientific Consensus Summit from the International Carbohydrate Quality Consortium (ICQC). </a:t>
            </a:r>
            <a:r>
              <a:rPr lang="en-US" i="1" dirty="0"/>
              <a:t>Nutrition, Metabolism and Cardiovascular Diseases,25</a:t>
            </a:r>
            <a:r>
              <a:rPr lang="en-US" dirty="0"/>
              <a:t>(9), 795-815. doi:10.1016/j.numecd.2015.05.005</a:t>
            </a:r>
            <a:endParaRPr lang="en-US" dirty="0" smtClean="0"/>
          </a:p>
          <a:p>
            <a:r>
              <a:rPr lang="zh-TW" altLang="en-US" dirty="0" smtClean="0"/>
              <a:t>香港糖尿</a:t>
            </a:r>
            <a:r>
              <a:rPr lang="zh-TW" altLang="en-US" dirty="0" smtClean="0"/>
              <a:t>聯會</a:t>
            </a:r>
            <a:endParaRPr lang="en-US" altLang="zh-TW" dirty="0" smtClean="0"/>
          </a:p>
          <a:p>
            <a:r>
              <a:rPr lang="en-US" dirty="0" smtClean="0"/>
              <a:t>"</a:t>
            </a:r>
            <a:r>
              <a:rPr lang="en-US" dirty="0" smtClean="0"/>
              <a:t>Glycemic Index Defined". Glycemic Research Institute. </a:t>
            </a:r>
          </a:p>
          <a:p>
            <a:r>
              <a:rPr lang="en-US" dirty="0" smtClean="0"/>
              <a:t>Jenkins</a:t>
            </a:r>
            <a:r>
              <a:rPr lang="en-US" dirty="0"/>
              <a:t>, David J A, Kendall, Cyril W C, Augustin, Livia S A, </a:t>
            </a:r>
            <a:r>
              <a:rPr lang="en-US" dirty="0" err="1"/>
              <a:t>Franceschi</a:t>
            </a:r>
            <a:r>
              <a:rPr lang="en-US" dirty="0"/>
              <a:t>, Silvia, </a:t>
            </a:r>
            <a:r>
              <a:rPr lang="en-US" dirty="0" err="1"/>
              <a:t>Hamidi</a:t>
            </a:r>
            <a:r>
              <a:rPr lang="en-US" dirty="0"/>
              <a:t>, Maryam, </a:t>
            </a:r>
            <a:r>
              <a:rPr lang="en-US" dirty="0" err="1"/>
              <a:t>Marchie</a:t>
            </a:r>
            <a:r>
              <a:rPr lang="en-US" dirty="0"/>
              <a:t>, Augustine, </a:t>
            </a:r>
            <a:r>
              <a:rPr lang="en-US" dirty="0" err="1" smtClean="0"/>
              <a:t>Axelsen</a:t>
            </a:r>
            <a:r>
              <a:rPr lang="en-US" dirty="0"/>
              <a:t>, Mette. (2002). Glycemic index: Overview of implications in health and disease. </a:t>
            </a:r>
            <a:r>
              <a:rPr lang="en-US" i="1" dirty="0"/>
              <a:t>The American Journal of Clinical Nutrition</a:t>
            </a:r>
            <a:r>
              <a:rPr lang="en-US" dirty="0"/>
              <a:t>, 76(1), 266S-73S</a:t>
            </a:r>
            <a:r>
              <a:rPr lang="en-US" dirty="0" smtClean="0"/>
              <a:t>.</a:t>
            </a:r>
          </a:p>
          <a:p>
            <a:r>
              <a:rPr lang="en-US" altLang="zh-HK" dirty="0"/>
              <a:t>Studio34 at English Wikipedia / Public </a:t>
            </a:r>
            <a:r>
              <a:rPr lang="en-US" altLang="zh-HK" dirty="0" smtClean="0"/>
              <a:t>domain</a:t>
            </a:r>
            <a:r>
              <a:rPr lang="zh-TW" altLang="en-US" smtClean="0"/>
              <a:t>。</a:t>
            </a:r>
            <a:endParaRPr lang="en-US" altLang="zh-HK" dirty="0" smtClean="0"/>
          </a:p>
        </p:txBody>
      </p:sp>
      <p:sp>
        <p:nvSpPr>
          <p:cNvPr id="4" name="Slide Number Placeholder 3">
            <a:extLst>
              <a:ext uri="{FF2B5EF4-FFF2-40B4-BE49-F238E27FC236}">
                <a16:creationId xmlns:a16="http://schemas.microsoft.com/office/drawing/2014/main" id="{E3A74638-45D0-40BC-9411-BC029C68E8DF}"/>
              </a:ext>
            </a:extLst>
          </p:cNvPr>
          <p:cNvSpPr>
            <a:spLocks noGrp="1"/>
          </p:cNvSpPr>
          <p:nvPr>
            <p:ph type="sldNum" sz="quarter" idx="12"/>
          </p:nvPr>
        </p:nvSpPr>
        <p:spPr/>
        <p:txBody>
          <a:bodyPr/>
          <a:lstStyle/>
          <a:p>
            <a:fld id="{8F4C1CA1-0FFD-4F67-9024-3E02CBF514A7}" type="slidenum">
              <a:rPr lang="en-US" smtClean="0"/>
              <a:t>15</a:t>
            </a:fld>
            <a:endParaRPr lang="en-US"/>
          </a:p>
        </p:txBody>
      </p:sp>
    </p:spTree>
    <p:extLst>
      <p:ext uri="{BB962C8B-B14F-4D97-AF65-F5344CB8AC3E}">
        <p14:creationId xmlns:p14="http://schemas.microsoft.com/office/powerpoint/2010/main" val="1727423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dirty="0" smtClean="0"/>
              <a:t>課題</a:t>
            </a:r>
            <a:endParaRPr lang="en-US" dirty="0"/>
          </a:p>
        </p:txBody>
      </p:sp>
      <p:sp>
        <p:nvSpPr>
          <p:cNvPr id="3" name="Content Placeholder 2"/>
          <p:cNvSpPr>
            <a:spLocks noGrp="1"/>
          </p:cNvSpPr>
          <p:nvPr>
            <p:ph idx="1"/>
          </p:nvPr>
        </p:nvSpPr>
        <p:spPr>
          <a:xfrm>
            <a:off x="457200" y="1417638"/>
            <a:ext cx="8229600" cy="4997152"/>
          </a:xfrm>
        </p:spPr>
        <p:txBody>
          <a:bodyPr>
            <a:normAutofit/>
          </a:bodyPr>
          <a:lstStyle/>
          <a:p>
            <a:r>
              <a:rPr lang="zh-TW" altLang="en-US" dirty="0" smtClean="0"/>
              <a:t>甚麼是升糖指數？</a:t>
            </a:r>
            <a:endParaRPr lang="en-US" altLang="zh-TW" dirty="0" smtClean="0"/>
          </a:p>
          <a:p>
            <a:r>
              <a:rPr lang="zh-TW" altLang="en-US" dirty="0" smtClean="0"/>
              <a:t>升糖指數的研究</a:t>
            </a:r>
            <a:endParaRPr lang="en-US" dirty="0" smtClean="0"/>
          </a:p>
          <a:p>
            <a:r>
              <a:rPr lang="zh-TW" altLang="en-US" dirty="0" smtClean="0"/>
              <a:t>高及低升糖指數食物的影響</a:t>
            </a:r>
            <a:endParaRPr lang="en-US" dirty="0" smtClean="0"/>
          </a:p>
          <a:p>
            <a:r>
              <a:rPr lang="zh-TW" altLang="en-US" dirty="0"/>
              <a:t>高及低升</a:t>
            </a:r>
            <a:r>
              <a:rPr lang="zh-TW" altLang="en-US" dirty="0" smtClean="0"/>
              <a:t>糖指數食物的例子</a:t>
            </a:r>
            <a:endParaRPr lang="en-US" dirty="0" smtClean="0"/>
          </a:p>
          <a:p>
            <a:r>
              <a:rPr lang="zh-TW" altLang="en-US" dirty="0" smtClean="0"/>
              <a:t>影響食品升糖指數的因素</a:t>
            </a:r>
            <a:endParaRPr lang="en-US" strike="sngStrike" dirty="0" smtClean="0"/>
          </a:p>
          <a:p>
            <a:r>
              <a:rPr lang="zh-TW" altLang="en-US" dirty="0" smtClean="0"/>
              <a:t>其他考慮事項</a:t>
            </a:r>
            <a:endParaRPr lang="en-US" dirty="0" smtClean="0"/>
          </a:p>
        </p:txBody>
      </p:sp>
      <p:sp>
        <p:nvSpPr>
          <p:cNvPr id="4" name="Slide Number Placeholder 3">
            <a:extLst>
              <a:ext uri="{FF2B5EF4-FFF2-40B4-BE49-F238E27FC236}">
                <a16:creationId xmlns:a16="http://schemas.microsoft.com/office/drawing/2014/main" id="{9924693E-3A8D-4AA0-9129-660A9D46F8F9}"/>
              </a:ext>
            </a:extLst>
          </p:cNvPr>
          <p:cNvSpPr>
            <a:spLocks noGrp="1"/>
          </p:cNvSpPr>
          <p:nvPr>
            <p:ph type="sldNum" sz="quarter" idx="12"/>
          </p:nvPr>
        </p:nvSpPr>
        <p:spPr/>
        <p:txBody>
          <a:bodyPr/>
          <a:lstStyle/>
          <a:p>
            <a:fld id="{8F4C1CA1-0FFD-4F67-9024-3E02CBF514A7}" type="slidenum">
              <a:rPr lang="en-US" smtClean="0"/>
              <a:t>2</a:t>
            </a:fld>
            <a:endParaRPr lang="en-US"/>
          </a:p>
        </p:txBody>
      </p:sp>
    </p:spTree>
    <p:extLst>
      <p:ext uri="{BB962C8B-B14F-4D97-AF65-F5344CB8AC3E}">
        <p14:creationId xmlns:p14="http://schemas.microsoft.com/office/powerpoint/2010/main" val="2713642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甚麼是升糖指數？</a:t>
            </a:r>
            <a:endParaRPr lang="en-US" dirty="0"/>
          </a:p>
        </p:txBody>
      </p:sp>
      <p:sp>
        <p:nvSpPr>
          <p:cNvPr id="3" name="Content Placeholder 2"/>
          <p:cNvSpPr>
            <a:spLocks noGrp="1"/>
          </p:cNvSpPr>
          <p:nvPr>
            <p:ph idx="1"/>
          </p:nvPr>
        </p:nvSpPr>
        <p:spPr/>
        <p:txBody>
          <a:bodyPr>
            <a:normAutofit fontScale="92500" lnSpcReduction="20000"/>
          </a:bodyPr>
          <a:lstStyle/>
          <a:p>
            <a:r>
              <a:rPr lang="zh-TW" altLang="en-US" dirty="0" smtClean="0"/>
              <a:t>升糖指數（</a:t>
            </a:r>
            <a:r>
              <a:rPr lang="en-US" altLang="zh-TW" dirty="0" smtClean="0"/>
              <a:t>G</a:t>
            </a:r>
            <a:r>
              <a:rPr lang="en-US" dirty="0" smtClean="0"/>
              <a:t>I</a:t>
            </a:r>
            <a:r>
              <a:rPr lang="zh-TW" altLang="en-US" dirty="0" smtClean="0"/>
              <a:t>）用來量度含碳水化合物的食物提升血糖的速度。</a:t>
            </a:r>
            <a:endParaRPr lang="en-US" altLang="zh-TW" dirty="0" smtClean="0"/>
          </a:p>
          <a:p>
            <a:r>
              <a:rPr lang="zh-TW" altLang="en-US" dirty="0" smtClean="0"/>
              <a:t>食物與參考食物對比（葡萄糖或白麵包），被分為不同等級。</a:t>
            </a:r>
            <a:endParaRPr lang="en-US" dirty="0" smtClean="0"/>
          </a:p>
          <a:p>
            <a:r>
              <a:rPr lang="zh-TW" altLang="en-US" dirty="0" smtClean="0"/>
              <a:t>很快被消化及代謝的含碳水化合物食物一般具高升糖指數。葡萄糖很快被釋放到血液當中。</a:t>
            </a:r>
            <a:endParaRPr lang="en-US" dirty="0" smtClean="0"/>
          </a:p>
          <a:p>
            <a:r>
              <a:rPr lang="zh-TW" altLang="en-US" dirty="0" smtClean="0"/>
              <a:t>慢慢地被</a:t>
            </a:r>
            <a:r>
              <a:rPr lang="zh-TW" altLang="en-US" dirty="0"/>
              <a:t>消化的含碳水化合物</a:t>
            </a:r>
            <a:r>
              <a:rPr lang="zh-TW" altLang="en-US" dirty="0" smtClean="0"/>
              <a:t>食物會緩慢地釋放葡萄糖到血液當中，因此具低升糖指數。</a:t>
            </a:r>
            <a:endParaRPr lang="en-US" dirty="0" smtClean="0"/>
          </a:p>
          <a:p>
            <a:r>
              <a:rPr lang="zh-TW" altLang="en-US" dirty="0" smtClean="0"/>
              <a:t>升糖指數高的食品較中</a:t>
            </a:r>
            <a:r>
              <a:rPr lang="zh-TW" altLang="en-US" dirty="0"/>
              <a:t>等</a:t>
            </a:r>
            <a:r>
              <a:rPr lang="zh-TW" altLang="en-US" dirty="0" smtClean="0"/>
              <a:t>及低升糖指數的食品可以更快地提升血糖。</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3</a:t>
            </a:fld>
            <a:endParaRPr lang="en-US"/>
          </a:p>
        </p:txBody>
      </p:sp>
    </p:spTree>
    <p:extLst>
      <p:ext uri="{BB962C8B-B14F-4D97-AF65-F5344CB8AC3E}">
        <p14:creationId xmlns:p14="http://schemas.microsoft.com/office/powerpoint/2010/main" val="13288315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甚麼是升糖指數</a:t>
            </a:r>
            <a:r>
              <a:rPr lang="zh-TW" altLang="en-US" dirty="0" smtClean="0"/>
              <a:t>？</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4</a:t>
            </a:fld>
            <a:endParaRPr lang="en-US"/>
          </a:p>
        </p:txBody>
      </p:sp>
      <p:sp>
        <p:nvSpPr>
          <p:cNvPr id="22" name="Footer PlaceHolder 3"/>
          <p:cNvSpPr>
            <a:spLocks noGrp="1"/>
          </p:cNvSpPr>
          <p:nvPr>
            <p:ph type="ftr" sz="quarter" idx="11"/>
          </p:nvPr>
        </p:nvSpPr>
        <p:spPr>
          <a:xfrm>
            <a:off x="1331640" y="5786003"/>
            <a:ext cx="5943600" cy="279400"/>
          </a:xfrm>
        </p:spPr>
        <p:txBody>
          <a:bodyPr>
            <a:normAutofit/>
          </a:bodyPr>
          <a:lstStyle/>
          <a:p>
            <a:pPr>
              <a:spcAft>
                <a:spcPts val="600"/>
              </a:spcAft>
            </a:pPr>
            <a:r>
              <a:rPr lang="zh-TW" altLang="en-US" dirty="0" smtClean="0">
                <a:solidFill>
                  <a:schemeClr val="tx1"/>
                </a:solidFill>
              </a:rPr>
              <a:t>改編自：</a:t>
            </a:r>
            <a:r>
              <a:rPr lang="en-US" dirty="0" smtClean="0">
                <a:solidFill>
                  <a:schemeClr val="tx1"/>
                </a:solidFill>
              </a:rPr>
              <a:t>Studio34 at English Wikipedia / Public domain</a:t>
            </a:r>
            <a:endParaRPr lang="en-US" dirty="0">
              <a:solidFill>
                <a:schemeClr val="tx1"/>
              </a:solidFill>
            </a:endParaRPr>
          </a:p>
        </p:txBody>
      </p:sp>
      <p:graphicFrame>
        <p:nvGraphicFramePr>
          <p:cNvPr id="8" name="圖表 7"/>
          <p:cNvGraphicFramePr>
            <a:graphicFrameLocks/>
          </p:cNvGraphicFramePr>
          <p:nvPr>
            <p:extLst>
              <p:ext uri="{D42A27DB-BD31-4B8C-83A1-F6EECF244321}">
                <p14:modId xmlns:p14="http://schemas.microsoft.com/office/powerpoint/2010/main" val="1434692264"/>
              </p:ext>
            </p:extLst>
          </p:nvPr>
        </p:nvGraphicFramePr>
        <p:xfrm>
          <a:off x="1599241" y="1700808"/>
          <a:ext cx="6020759" cy="38164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109499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Placeholder 2"/>
          <p:cNvSpPr txBox="1">
            <a:spLocks/>
          </p:cNvSpPr>
          <p:nvPr/>
        </p:nvSpPr>
        <p:spPr bwMode="auto">
          <a:xfrm>
            <a:off x="1331640" y="6211515"/>
            <a:ext cx="6084168" cy="240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228600" tIns="0" rIns="228600" bIns="0"/>
          <a:lstStyle>
            <a:lvl1pPr/>
            <a:lvl2pPr/>
            <a:lvl3pPr/>
            <a:lvl4pPr/>
            <a:lvl5pPr/>
            <a:lvl6pPr/>
            <a:lvl7pPr/>
            <a:lvl8pPr/>
            <a:lvl9pPr/>
          </a:lstStyle>
          <a:p>
            <a:pPr eaLnBrk="1" hangingPunct="1"/>
            <a:r>
              <a:rPr lang="zh-TW" altLang="en-US" sz="1400" dirty="0" smtClean="0"/>
              <a:t>資料來源：</a:t>
            </a:r>
            <a:r>
              <a:rPr lang="en-US" sz="1400" dirty="0" smtClean="0"/>
              <a:t>Glycemic </a:t>
            </a:r>
            <a:r>
              <a:rPr lang="en-US" sz="1400" dirty="0"/>
              <a:t>index: overview of implications in health and </a:t>
            </a:r>
            <a:r>
              <a:rPr lang="en-US" sz="1400" dirty="0" smtClean="0"/>
              <a:t>disease</a:t>
            </a:r>
            <a:endParaRPr lang="en-US" sz="1400" dirty="0"/>
          </a:p>
        </p:txBody>
      </p:sp>
      <p:sp>
        <p:nvSpPr>
          <p:cNvPr id="16387" name="Rectangle 2"/>
          <p:cNvSpPr>
            <a:spLocks noChangeArrowheads="1"/>
          </p:cNvSpPr>
          <p:nvPr/>
        </p:nvSpPr>
        <p:spPr bwMode="auto">
          <a:xfrm>
            <a:off x="0" y="0"/>
            <a:ext cx="9144000" cy="6858000"/>
          </a:xfrm>
          <a:prstGeom prst="rect">
            <a:avLst/>
          </a:prstGeom>
          <a:noFill/>
          <a:ln w="25400" algn="ctr">
            <a:solidFill>
              <a:srgbClr val="F2F2F2"/>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a:endParaRPr lang="en-US">
              <a:solidFill>
                <a:srgbClr val="FFFFFF"/>
              </a:solidFill>
            </a:endParaRPr>
          </a:p>
        </p:txBody>
      </p:sp>
      <p:cxnSp>
        <p:nvCxnSpPr>
          <p:cNvPr id="16388" name="Straight Connector 8"/>
          <p:cNvCxnSpPr>
            <a:cxnSpLocks noChangeShapeType="1"/>
          </p:cNvCxnSpPr>
          <p:nvPr/>
        </p:nvCxnSpPr>
        <p:spPr bwMode="auto">
          <a:xfrm>
            <a:off x="0" y="5805264"/>
            <a:ext cx="9144000" cy="0"/>
          </a:xfrm>
          <a:prstGeom prst="line">
            <a:avLst/>
          </a:prstGeom>
          <a:noFill/>
          <a:ln w="6350" algn="ctr">
            <a:solidFill>
              <a:schemeClr val="tx1"/>
            </a:solidFill>
            <a:miter lim="800000"/>
            <a:headEnd/>
            <a:tailEnd/>
          </a:ln>
          <a:extLst>
            <a:ext uri="{909E8E84-426E-40DD-AFC4-6F175D3DCCD1}">
              <a14:hiddenFill xmlns:a14="http://schemas.microsoft.com/office/drawing/2010/main">
                <a:noFill/>
              </a14:hiddenFill>
            </a:ext>
          </a:extLst>
        </p:spPr>
      </p:cxnSp>
      <p:sp>
        <p:nvSpPr>
          <p:cNvPr id="16389" name="TextBox 3"/>
          <p:cNvSpPr txBox="1">
            <a:spLocks noChangeArrowheads="1"/>
          </p:cNvSpPr>
          <p:nvPr/>
        </p:nvSpPr>
        <p:spPr bwMode="auto">
          <a:xfrm>
            <a:off x="0" y="231775"/>
            <a:ext cx="9144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vl2pPr/>
            <a:lvl3pPr/>
            <a:lvl4pPr/>
            <a:lvl5pPr/>
            <a:lvl6pPr/>
            <a:lvl7pPr/>
            <a:lvl8pPr/>
            <a:lvl9pPr/>
          </a:lstStyle>
          <a:p>
            <a:pPr algn="ctr"/>
            <a:endParaRPr lang="en-US" sz="1400"/>
          </a:p>
        </p:txBody>
      </p:sp>
      <p:pic>
        <p:nvPicPr>
          <p:cNvPr id="16391" name="Picture 7" descr="Co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3688" y="212721"/>
            <a:ext cx="4896544" cy="5372995"/>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1456606" y="5277939"/>
            <a:ext cx="7237598" cy="307777"/>
          </a:xfrm>
          <a:prstGeom prst="rect">
            <a:avLst/>
          </a:prstGeom>
          <a:noFill/>
        </p:spPr>
        <p:txBody>
          <a:bodyPr wrap="square" rtlCol="0">
            <a:spAutoFit/>
          </a:bodyPr>
          <a:lstStyle/>
          <a:p>
            <a:r>
              <a:rPr lang="zh-TW" altLang="zh-HK" sz="1400" dirty="0"/>
              <a:t>進食低（</a:t>
            </a:r>
            <a:r>
              <a:rPr lang="en-US" altLang="zh-HK" sz="1400" dirty="0"/>
              <a:t>A</a:t>
            </a:r>
            <a:r>
              <a:rPr lang="zh-TW" altLang="zh-HK" sz="1400" dirty="0"/>
              <a:t>）或高（</a:t>
            </a:r>
            <a:r>
              <a:rPr lang="en-US" altLang="zh-HK" sz="1400" dirty="0"/>
              <a:t>B</a:t>
            </a:r>
            <a:r>
              <a:rPr lang="zh-TW" altLang="zh-HK" sz="1400" dirty="0"/>
              <a:t>）升糖指數膳食對胃腸道葡萄糖的吸收及餐後血糖的假設</a:t>
            </a:r>
            <a:r>
              <a:rPr lang="zh-TW" altLang="zh-HK" sz="1400" dirty="0" smtClean="0"/>
              <a:t>效果</a:t>
            </a:r>
            <a:endParaRPr lang="zh-TW" altLang="zh-HK" sz="1400" dirty="0"/>
          </a:p>
        </p:txBody>
      </p:sp>
    </p:spTree>
    <p:extLst>
      <p:ext uri="{BB962C8B-B14F-4D97-AF65-F5344CB8AC3E}">
        <p14:creationId xmlns:p14="http://schemas.microsoft.com/office/powerpoint/2010/main" val="33570129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升</a:t>
            </a:r>
            <a:r>
              <a:rPr lang="zh-TW" altLang="en-US" dirty="0"/>
              <a:t>糖</a:t>
            </a:r>
            <a:r>
              <a:rPr lang="zh-TW" altLang="en-US" dirty="0" smtClean="0"/>
              <a:t>指數的研究</a:t>
            </a:r>
            <a:endParaRPr lang="en-US" dirty="0"/>
          </a:p>
        </p:txBody>
      </p:sp>
      <p:sp>
        <p:nvSpPr>
          <p:cNvPr id="3" name="Content Placeholder 2"/>
          <p:cNvSpPr>
            <a:spLocks noGrp="1"/>
          </p:cNvSpPr>
          <p:nvPr>
            <p:ph idx="1"/>
          </p:nvPr>
        </p:nvSpPr>
        <p:spPr/>
        <p:txBody>
          <a:bodyPr>
            <a:normAutofit/>
          </a:bodyPr>
          <a:lstStyle/>
          <a:p>
            <a:pPr marL="0" indent="0">
              <a:buNone/>
            </a:pPr>
            <a:r>
              <a:rPr lang="zh-TW" altLang="en-US" dirty="0" smtClean="0"/>
              <a:t>血糖臨床研究期間會追踪的四個主要領域包括攝取的食物如何：</a:t>
            </a:r>
            <a:endParaRPr lang="en-US" dirty="0" smtClean="0"/>
          </a:p>
          <a:p>
            <a:pPr marL="514350" indent="-514350">
              <a:buFont typeface="+mj-lt"/>
              <a:buAutoNum type="arabicPeriod"/>
            </a:pPr>
            <a:r>
              <a:rPr lang="zh-TW" altLang="en-US" dirty="0" smtClean="0"/>
              <a:t>提升血糖水平</a:t>
            </a:r>
            <a:endParaRPr lang="en-US" dirty="0" smtClean="0"/>
          </a:p>
          <a:p>
            <a:pPr marL="514350" indent="-514350">
              <a:buFont typeface="+mj-lt"/>
              <a:buAutoNum type="arabicPeriod"/>
            </a:pPr>
            <a:r>
              <a:rPr lang="zh-TW" altLang="en-US" dirty="0" smtClean="0"/>
              <a:t>影響胰島素分泌</a:t>
            </a:r>
            <a:endParaRPr lang="en-US" dirty="0" smtClean="0"/>
          </a:p>
          <a:p>
            <a:pPr marL="514350" indent="-514350">
              <a:buFont typeface="+mj-lt"/>
              <a:buAutoNum type="arabicPeriod"/>
            </a:pPr>
            <a:r>
              <a:rPr lang="zh-TW" altLang="en-US" dirty="0" smtClean="0"/>
              <a:t>刺激脂蛋白脂肪酶及脂肪儲存機制</a:t>
            </a:r>
            <a:endParaRPr lang="en-US" dirty="0" smtClean="0"/>
          </a:p>
          <a:p>
            <a:pPr marL="514350" indent="-514350">
              <a:buFont typeface="+mj-lt"/>
              <a:buAutoNum type="arabicPeriod"/>
            </a:pPr>
            <a:r>
              <a:rPr lang="zh-TW" altLang="en-US" dirty="0" smtClean="0"/>
              <a:t>影響胰臟</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6</a:t>
            </a:fld>
            <a:endParaRPr lang="en-US"/>
          </a:p>
        </p:txBody>
      </p:sp>
    </p:spTree>
    <p:extLst>
      <p:ext uri="{BB962C8B-B14F-4D97-AF65-F5344CB8AC3E}">
        <p14:creationId xmlns:p14="http://schemas.microsoft.com/office/powerpoint/2010/main" val="4014816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smtClean="0"/>
              <a:t>高及低升糖指數食物的影響</a:t>
            </a:r>
            <a:endParaRPr lang="en-US" dirty="0"/>
          </a:p>
        </p:txBody>
      </p:sp>
      <p:sp>
        <p:nvSpPr>
          <p:cNvPr id="3" name="Content Placeholder 2"/>
          <p:cNvSpPr>
            <a:spLocks noGrp="1"/>
          </p:cNvSpPr>
          <p:nvPr>
            <p:ph sz="half" idx="1"/>
          </p:nvPr>
        </p:nvSpPr>
        <p:spPr/>
        <p:txBody>
          <a:bodyPr>
            <a:normAutofit/>
          </a:bodyPr>
          <a:lstStyle/>
          <a:p>
            <a:pPr marL="0" indent="0">
              <a:buNone/>
            </a:pPr>
            <a:r>
              <a:rPr lang="zh-TW" altLang="en-US" dirty="0" smtClean="0"/>
              <a:t>高升糖指數食物</a:t>
            </a:r>
            <a:endParaRPr lang="en-US" dirty="0" smtClean="0"/>
          </a:p>
          <a:p>
            <a:r>
              <a:rPr lang="zh-TW" altLang="en-US" dirty="0" smtClean="0"/>
              <a:t>提升血糖及胰島素水平</a:t>
            </a:r>
            <a:endParaRPr lang="en-US" dirty="0" smtClean="0"/>
          </a:p>
          <a:p>
            <a:r>
              <a:rPr lang="zh-TW" altLang="en-US" dirty="0" smtClean="0"/>
              <a:t>短時間內為身體提供能量</a:t>
            </a:r>
            <a:endParaRPr lang="en-US" altLang="zh-TW" dirty="0" smtClean="0"/>
          </a:p>
          <a:p>
            <a:r>
              <a:rPr lang="zh-TW" altLang="en-US" dirty="0" smtClean="0"/>
              <a:t>胰島素產生作用後血糖迅速下降，更快引發饑餓感</a:t>
            </a:r>
            <a:endParaRPr lang="en-US" dirty="0" smtClean="0"/>
          </a:p>
          <a:p>
            <a:r>
              <a:rPr lang="zh-TW" altLang="en-US" dirty="0" smtClean="0"/>
              <a:t>刺激身體儲存脂肪</a:t>
            </a:r>
            <a:endParaRPr lang="en-US" dirty="0"/>
          </a:p>
        </p:txBody>
      </p:sp>
      <p:sp>
        <p:nvSpPr>
          <p:cNvPr id="4" name="Content Placeholder 3"/>
          <p:cNvSpPr>
            <a:spLocks noGrp="1"/>
          </p:cNvSpPr>
          <p:nvPr>
            <p:ph sz="half" idx="2"/>
          </p:nvPr>
        </p:nvSpPr>
        <p:spPr/>
        <p:txBody>
          <a:bodyPr>
            <a:normAutofit/>
          </a:bodyPr>
          <a:lstStyle/>
          <a:p>
            <a:pPr marL="0" indent="0">
              <a:buNone/>
            </a:pPr>
            <a:r>
              <a:rPr lang="zh-TW" altLang="en-US" dirty="0" smtClean="0"/>
              <a:t>低升糖指數食物</a:t>
            </a:r>
            <a:endParaRPr lang="en-US" dirty="0"/>
          </a:p>
          <a:p>
            <a:r>
              <a:rPr lang="zh-TW" altLang="en-US" dirty="0" smtClean="0"/>
              <a:t>不會過度提升血糖及胰島素水平</a:t>
            </a:r>
            <a:endParaRPr lang="en-US" dirty="0" smtClean="0"/>
          </a:p>
          <a:p>
            <a:r>
              <a:rPr lang="zh-TW" altLang="en-US" dirty="0" smtClean="0"/>
              <a:t>慢慢地逐漸釋放糖份到血液當中</a:t>
            </a:r>
            <a:endParaRPr lang="en-US" dirty="0" smtClean="0"/>
          </a:p>
          <a:p>
            <a:r>
              <a:rPr lang="zh-TW" altLang="en-US" dirty="0" smtClean="0"/>
              <a:t>在較長的時間內保持高的能量水平</a:t>
            </a:r>
            <a:endParaRPr lang="en-US" dirty="0" smtClean="0"/>
          </a:p>
          <a:p>
            <a:r>
              <a:rPr lang="zh-TW" altLang="en-US" dirty="0" smtClean="0"/>
              <a:t>不會刺激</a:t>
            </a:r>
            <a:r>
              <a:rPr lang="zh-TW" altLang="en-US" dirty="0"/>
              <a:t>脂蛋白脂肪酶及脂肪儲存</a:t>
            </a:r>
            <a:r>
              <a:rPr lang="zh-TW" altLang="en-US" dirty="0" smtClean="0"/>
              <a:t>機制</a:t>
            </a:r>
            <a:endParaRPr lang="en-US" altLang="zh-HK" dirty="0"/>
          </a:p>
        </p:txBody>
      </p:sp>
      <p:sp>
        <p:nvSpPr>
          <p:cNvPr id="5" name="Slide Number Placeholder 4"/>
          <p:cNvSpPr>
            <a:spLocks noGrp="1"/>
          </p:cNvSpPr>
          <p:nvPr>
            <p:ph type="sldNum" sz="quarter" idx="12"/>
          </p:nvPr>
        </p:nvSpPr>
        <p:spPr/>
        <p:txBody>
          <a:bodyPr/>
          <a:lstStyle/>
          <a:p>
            <a:fld id="{8F4C1CA1-0FFD-4F67-9024-3E02CBF514A7}" type="slidenum">
              <a:rPr lang="en-US" smtClean="0"/>
              <a:t>7</a:t>
            </a:fld>
            <a:endParaRPr lang="en-US"/>
          </a:p>
        </p:txBody>
      </p:sp>
    </p:spTree>
    <p:extLst>
      <p:ext uri="{BB962C8B-B14F-4D97-AF65-F5344CB8AC3E}">
        <p14:creationId xmlns:p14="http://schemas.microsoft.com/office/powerpoint/2010/main" val="32955789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TW" altLang="en-US" dirty="0"/>
              <a:t>高及低升糖指數食物的</a:t>
            </a:r>
            <a:r>
              <a:rPr lang="zh-TW" altLang="en-US" dirty="0" smtClean="0"/>
              <a:t>影響</a:t>
            </a:r>
            <a:endParaRPr lang="en-US" dirty="0">
              <a:solidFill>
                <a:srgbClr val="0000CC"/>
              </a:solidFill>
            </a:endParaRPr>
          </a:p>
        </p:txBody>
      </p:sp>
      <p:sp>
        <p:nvSpPr>
          <p:cNvPr id="3" name="Content Placeholder 2"/>
          <p:cNvSpPr>
            <a:spLocks noGrp="1"/>
          </p:cNvSpPr>
          <p:nvPr>
            <p:ph idx="1"/>
          </p:nvPr>
        </p:nvSpPr>
        <p:spPr/>
        <p:txBody>
          <a:bodyPr>
            <a:normAutofit/>
          </a:bodyPr>
          <a:lstStyle/>
          <a:p>
            <a:pPr marL="0" indent="0">
              <a:buNone/>
            </a:pPr>
            <a:r>
              <a:rPr lang="zh-TW" altLang="en-US" dirty="0" smtClean="0"/>
              <a:t>個別含碳水化合物的食物，以不同方式提升血糖。如以葡萄糖（升糖指數：</a:t>
            </a:r>
            <a:r>
              <a:rPr lang="en-US" altLang="zh-TW" dirty="0" smtClean="0"/>
              <a:t>100</a:t>
            </a:r>
            <a:r>
              <a:rPr lang="zh-TW" altLang="en-US" dirty="0" smtClean="0"/>
              <a:t>）為參考食物，食物可以分為三類：</a:t>
            </a:r>
            <a:endParaRPr lang="en-US" dirty="0" smtClean="0"/>
          </a:p>
          <a:p>
            <a:r>
              <a:rPr lang="zh-TW" altLang="en-US" dirty="0" smtClean="0"/>
              <a:t>低升糖指數（</a:t>
            </a:r>
            <a:r>
              <a:rPr lang="en-US" altLang="zh-TW" dirty="0" smtClean="0"/>
              <a:t>55</a:t>
            </a:r>
            <a:r>
              <a:rPr lang="zh-TW" altLang="en-US" dirty="0" smtClean="0"/>
              <a:t> 或以下）</a:t>
            </a:r>
            <a:endParaRPr lang="en-US" dirty="0" smtClean="0"/>
          </a:p>
          <a:p>
            <a:r>
              <a:rPr lang="zh-TW" altLang="en-US" dirty="0" smtClean="0"/>
              <a:t>中等升糖指數（</a:t>
            </a:r>
            <a:r>
              <a:rPr lang="en-US" altLang="zh-TW" dirty="0" smtClean="0"/>
              <a:t>56</a:t>
            </a:r>
            <a:r>
              <a:rPr lang="zh-TW" altLang="en-US" dirty="0" smtClean="0"/>
              <a:t> </a:t>
            </a:r>
            <a:r>
              <a:rPr lang="en-US" altLang="zh-TW" dirty="0" smtClean="0"/>
              <a:t>–</a:t>
            </a:r>
            <a:r>
              <a:rPr lang="zh-TW" altLang="en-US" dirty="0" smtClean="0"/>
              <a:t> </a:t>
            </a:r>
            <a:r>
              <a:rPr lang="en-US" altLang="zh-TW" dirty="0" smtClean="0"/>
              <a:t>69</a:t>
            </a:r>
            <a:r>
              <a:rPr lang="zh-TW" altLang="en-US" dirty="0" smtClean="0"/>
              <a:t>）</a:t>
            </a:r>
            <a:endParaRPr lang="en-US" dirty="0" smtClean="0"/>
          </a:p>
          <a:p>
            <a:r>
              <a:rPr lang="zh-TW" altLang="en-US" dirty="0" smtClean="0"/>
              <a:t>高升糖指數（</a:t>
            </a:r>
            <a:r>
              <a:rPr lang="en-US" altLang="zh-TW" dirty="0" smtClean="0"/>
              <a:t>70</a:t>
            </a:r>
            <a:r>
              <a:rPr lang="zh-TW" altLang="en-US" dirty="0" smtClean="0"/>
              <a:t>或以上）</a:t>
            </a:r>
            <a:endParaRPr lang="en-US" dirty="0"/>
          </a:p>
        </p:txBody>
      </p:sp>
      <p:sp>
        <p:nvSpPr>
          <p:cNvPr id="4" name="Slide Number Placeholder 3"/>
          <p:cNvSpPr>
            <a:spLocks noGrp="1"/>
          </p:cNvSpPr>
          <p:nvPr>
            <p:ph type="sldNum" sz="quarter" idx="12"/>
          </p:nvPr>
        </p:nvSpPr>
        <p:spPr/>
        <p:txBody>
          <a:bodyPr/>
          <a:lstStyle/>
          <a:p>
            <a:fld id="{8F4C1CA1-0FFD-4F67-9024-3E02CBF514A7}" type="slidenum">
              <a:rPr lang="en-US" smtClean="0"/>
              <a:t>8</a:t>
            </a:fld>
            <a:endParaRPr lang="en-US"/>
          </a:p>
        </p:txBody>
      </p:sp>
    </p:spTree>
    <p:extLst>
      <p:ext uri="{BB962C8B-B14F-4D97-AF65-F5344CB8AC3E}">
        <p14:creationId xmlns:p14="http://schemas.microsoft.com/office/powerpoint/2010/main" val="95767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8356" y="274638"/>
            <a:ext cx="8507288" cy="1143000"/>
          </a:xfrm>
        </p:spPr>
        <p:txBody>
          <a:bodyPr>
            <a:normAutofit/>
          </a:bodyPr>
          <a:lstStyle/>
          <a:p>
            <a:r>
              <a:rPr lang="zh-TW" altLang="en-US" sz="3600" dirty="0"/>
              <a:t>高及低升糖指數食物的</a:t>
            </a:r>
            <a:r>
              <a:rPr lang="zh-TW" altLang="en-US" sz="3600" dirty="0" smtClean="0"/>
              <a:t>例子</a:t>
            </a:r>
            <a:endParaRPr lang="en-US" sz="4000" strike="sngStrike" dirty="0">
              <a:solidFill>
                <a:srgbClr val="0000CC"/>
              </a:solid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16449195"/>
              </p:ext>
            </p:extLst>
          </p:nvPr>
        </p:nvGraphicFramePr>
        <p:xfrm>
          <a:off x="457200" y="1600200"/>
          <a:ext cx="8229600" cy="4658360"/>
        </p:xfrm>
        <a:graphic>
          <a:graphicData uri="http://schemas.openxmlformats.org/drawingml/2006/table">
            <a:tbl>
              <a:tblPr firstRow="1" bandRow="1">
                <a:tableStyleId>{5C22544A-7EE6-4342-B048-85BDC9FD1C3A}</a:tableStyleId>
              </a:tblPr>
              <a:tblGrid>
                <a:gridCol w="1162472">
                  <a:extLst>
                    <a:ext uri="{9D8B030D-6E8A-4147-A177-3AD203B41FA5}">
                      <a16:colId xmlns:a16="http://schemas.microsoft.com/office/drawing/2014/main" val="20000"/>
                    </a:ext>
                  </a:extLst>
                </a:gridCol>
                <a:gridCol w="2952328">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2057400">
                  <a:extLst>
                    <a:ext uri="{9D8B030D-6E8A-4147-A177-3AD203B41FA5}">
                      <a16:colId xmlns:a16="http://schemas.microsoft.com/office/drawing/2014/main" val="20003"/>
                    </a:ext>
                  </a:extLst>
                </a:gridCol>
              </a:tblGrid>
              <a:tr h="370840">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dirty="0" smtClean="0"/>
                        <a:t>低升糖指數（</a:t>
                      </a:r>
                      <a:r>
                        <a:rPr lang="en-US" sz="1600" b="0" i="0" dirty="0" smtClean="0"/>
                        <a:t>55</a:t>
                      </a:r>
                      <a:r>
                        <a:rPr lang="zh-TW" altLang="en-US" sz="1600" b="0" i="0" dirty="0" smtClean="0"/>
                        <a:t>或以下）</a:t>
                      </a:r>
                      <a:endParaRPr lang="en-US" sz="16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dirty="0" smtClean="0"/>
                        <a:t>中等升糖指數（</a:t>
                      </a:r>
                      <a:r>
                        <a:rPr lang="en-US" altLang="zh-TW" sz="1600" b="0" i="0" dirty="0" smtClean="0"/>
                        <a:t>5</a:t>
                      </a:r>
                      <a:r>
                        <a:rPr lang="en-US" sz="1600" b="0" i="0" dirty="0" smtClean="0"/>
                        <a:t>6-6</a:t>
                      </a:r>
                      <a:r>
                        <a:rPr lang="en-US" altLang="zh-TW" sz="1600" b="0" i="0" dirty="0" smtClean="0"/>
                        <a:t>9</a:t>
                      </a:r>
                      <a:r>
                        <a:rPr lang="zh-TW" altLang="en-US" sz="1600" b="0" i="0" dirty="0" smtClean="0"/>
                        <a:t>）</a:t>
                      </a:r>
                      <a:endParaRPr lang="en-US" sz="16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dirty="0" smtClean="0"/>
                        <a:t>高升糖指數（</a:t>
                      </a:r>
                      <a:r>
                        <a:rPr lang="en-US" sz="1600" b="0" i="0" dirty="0" smtClean="0"/>
                        <a:t>70</a:t>
                      </a:r>
                      <a:r>
                        <a:rPr lang="zh-TW" altLang="en-US" sz="1600" b="0" i="0" dirty="0" smtClean="0"/>
                        <a:t>或以上）</a:t>
                      </a:r>
                      <a:endParaRPr lang="en-US" sz="1600" dirty="0" smtClean="0"/>
                    </a:p>
                  </a:txBody>
                  <a:tcPr/>
                </a:tc>
                <a:extLst>
                  <a:ext uri="{0D108BD9-81ED-4DB2-BD59-A6C34878D82A}">
                    <a16:rowId xmlns:a16="http://schemas.microsoft.com/office/drawing/2014/main" val="10000"/>
                  </a:ext>
                </a:extLst>
              </a:tr>
              <a:tr h="370840">
                <a:tc>
                  <a:txBody>
                    <a:bodyPr/>
                    <a:lstStyle/>
                    <a:p>
                      <a:r>
                        <a:rPr lang="zh-TW" altLang="en-US" sz="1600" b="0" i="0" kern="1200" dirty="0" smtClean="0">
                          <a:solidFill>
                            <a:schemeClr val="tx1"/>
                          </a:solidFill>
                          <a:effectLst/>
                          <a:latin typeface="+mn-lt"/>
                          <a:ea typeface="+mn-ea"/>
                          <a:cs typeface="+mn-cs"/>
                        </a:rPr>
                        <a:t>米飯</a:t>
                      </a:r>
                      <a:endParaRPr lang="en-US" sz="1600" dirty="0">
                        <a:solidFill>
                          <a:schemeClr val="tx1"/>
                        </a:solidFill>
                      </a:endParaRPr>
                    </a:p>
                  </a:txBody>
                  <a:tcPr/>
                </a:tc>
                <a:tc>
                  <a:txBody>
                    <a:bodyPr/>
                    <a:lstStyle/>
                    <a:p>
                      <a:pPr lvl="0"/>
                      <a:r>
                        <a:rPr lang="zh-TW" altLang="en-US" sz="1600" b="0" i="0" dirty="0" smtClean="0">
                          <a:solidFill>
                            <a:schemeClr val="tx1"/>
                          </a:solidFill>
                        </a:rPr>
                        <a:t>糙米、黑米</a:t>
                      </a:r>
                      <a:endParaRPr lang="en-US" sz="1600" strike="sngStrike" dirty="0" smtClean="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紅米飯、糙米飯</a:t>
                      </a:r>
                      <a:endParaRPr lang="en-US" sz="1600" dirty="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糯米飯、白飯</a:t>
                      </a:r>
                      <a:endParaRPr lang="en-US" sz="1600" dirty="0">
                        <a:solidFill>
                          <a:schemeClr val="tx1"/>
                        </a:solidFill>
                      </a:endParaRPr>
                    </a:p>
                  </a:txBody>
                  <a:tcPr/>
                </a:tc>
                <a:extLst>
                  <a:ext uri="{0D108BD9-81ED-4DB2-BD59-A6C34878D82A}">
                    <a16:rowId xmlns:a16="http://schemas.microsoft.com/office/drawing/2014/main" val="10001"/>
                  </a:ext>
                </a:extLst>
              </a:tr>
              <a:tr h="370840">
                <a:tc>
                  <a:txBody>
                    <a:bodyPr/>
                    <a:lstStyle/>
                    <a:p>
                      <a:r>
                        <a:rPr lang="zh-TW" altLang="en-US" sz="1600" b="0" i="0" kern="1200" dirty="0" smtClean="0">
                          <a:solidFill>
                            <a:schemeClr val="tx1"/>
                          </a:solidFill>
                          <a:effectLst/>
                          <a:latin typeface="+mn-lt"/>
                          <a:ea typeface="+mn-ea"/>
                          <a:cs typeface="+mn-cs"/>
                        </a:rPr>
                        <a:t>粉麵</a:t>
                      </a:r>
                      <a:endParaRPr lang="en-US" sz="1600" dirty="0">
                        <a:solidFill>
                          <a:schemeClr val="tx1"/>
                        </a:solidFill>
                      </a:endParaRPr>
                    </a:p>
                  </a:txBody>
                  <a:tcPr/>
                </a:tc>
                <a:tc>
                  <a:txBody>
                    <a:bodyPr/>
                    <a:lstStyle/>
                    <a:p>
                      <a:pPr lvl="0"/>
                      <a:r>
                        <a:rPr lang="zh-TW" altLang="en-US" sz="1600" b="0" i="0" dirty="0" smtClean="0">
                          <a:solidFill>
                            <a:schemeClr val="tx1"/>
                          </a:solidFill>
                        </a:rPr>
                        <a:t>粉絲、意粉、通心粉、全蛋麵</a:t>
                      </a:r>
                      <a:endParaRPr lang="en-US" sz="1600" dirty="0" smtClean="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烏冬</a:t>
                      </a:r>
                      <a:endParaRPr lang="en-US" sz="1600" dirty="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普通小麥麵條</a:t>
                      </a:r>
                      <a:endParaRPr lang="en-US" sz="1600" dirty="0">
                        <a:solidFill>
                          <a:schemeClr val="tx1"/>
                        </a:solidFill>
                      </a:endParaRPr>
                    </a:p>
                  </a:txBody>
                  <a:tcPr/>
                </a:tc>
                <a:extLst>
                  <a:ext uri="{0D108BD9-81ED-4DB2-BD59-A6C34878D82A}">
                    <a16:rowId xmlns:a16="http://schemas.microsoft.com/office/drawing/2014/main" val="10002"/>
                  </a:ext>
                </a:extLst>
              </a:tr>
              <a:tr h="370840">
                <a:tc>
                  <a:txBody>
                    <a:bodyPr/>
                    <a:lstStyle/>
                    <a:p>
                      <a:r>
                        <a:rPr lang="zh-TW" altLang="en-US" sz="1600" b="0" i="0" kern="1200" dirty="0" smtClean="0">
                          <a:solidFill>
                            <a:schemeClr val="tx1"/>
                          </a:solidFill>
                          <a:effectLst/>
                          <a:latin typeface="+mn-lt"/>
                          <a:ea typeface="+mn-ea"/>
                          <a:cs typeface="+mn-cs"/>
                        </a:rPr>
                        <a:t>麵包</a:t>
                      </a:r>
                      <a:endParaRPr lang="en-US" sz="1600" dirty="0">
                        <a:solidFill>
                          <a:schemeClr val="tx1"/>
                        </a:solidFill>
                      </a:endParaRPr>
                    </a:p>
                  </a:txBody>
                  <a:tcPr/>
                </a:tc>
                <a:tc>
                  <a:txBody>
                    <a:bodyPr/>
                    <a:lstStyle/>
                    <a:p>
                      <a:pPr lvl="0"/>
                      <a:r>
                        <a:rPr lang="zh-TW" altLang="en-US" sz="1600" b="0" i="0" dirty="0" smtClean="0">
                          <a:solidFill>
                            <a:schemeClr val="tx1"/>
                          </a:solidFill>
                        </a:rPr>
                        <a:t>裸麥粒麵包</a:t>
                      </a:r>
                      <a:endParaRPr lang="en-US" sz="1600" strike="sngStrike" dirty="0" smtClean="0">
                        <a:solidFill>
                          <a:schemeClr val="tx1"/>
                        </a:solidFill>
                      </a:endParaRPr>
                    </a:p>
                  </a:txBody>
                  <a:tcPr/>
                </a:tc>
                <a:tc>
                  <a:txBody>
                    <a:bodyPr/>
                    <a:lstStyle/>
                    <a:p>
                      <a:r>
                        <a:rPr lang="en-US" sz="1600" b="0" i="0" kern="1200" dirty="0" err="1" smtClean="0">
                          <a:solidFill>
                            <a:schemeClr val="tx1"/>
                          </a:solidFill>
                          <a:effectLst/>
                          <a:latin typeface="+mn-lt"/>
                          <a:ea typeface="+mn-ea"/>
                          <a:cs typeface="+mn-cs"/>
                        </a:rPr>
                        <a:t>比得包、牛角包</a:t>
                      </a:r>
                      <a:endParaRPr lang="en-US" sz="1600" dirty="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白麵包、饅頭</a:t>
                      </a:r>
                      <a:endParaRPr lang="en-US" sz="1600" dirty="0">
                        <a:solidFill>
                          <a:schemeClr val="tx1"/>
                        </a:solidFill>
                      </a:endParaRPr>
                    </a:p>
                  </a:txBody>
                  <a:tcPr/>
                </a:tc>
                <a:extLst>
                  <a:ext uri="{0D108BD9-81ED-4DB2-BD59-A6C34878D82A}">
                    <a16:rowId xmlns:a16="http://schemas.microsoft.com/office/drawing/2014/main" val="10003"/>
                  </a:ext>
                </a:extLst>
              </a:tr>
              <a:tr h="370840">
                <a:tc>
                  <a:txBody>
                    <a:bodyPr/>
                    <a:lstStyle/>
                    <a:p>
                      <a:r>
                        <a:rPr lang="zh-TW" altLang="en-US" sz="1600" b="0" i="0" kern="1200" dirty="0" smtClean="0">
                          <a:solidFill>
                            <a:schemeClr val="tx1"/>
                          </a:solidFill>
                          <a:effectLst/>
                          <a:latin typeface="+mn-lt"/>
                          <a:ea typeface="+mn-ea"/>
                          <a:cs typeface="+mn-cs"/>
                        </a:rPr>
                        <a:t>早餐穀物</a:t>
                      </a:r>
                      <a:endParaRPr lang="en-US" sz="1600" dirty="0">
                        <a:solidFill>
                          <a:schemeClr val="tx1"/>
                        </a:solidFill>
                      </a:endParaRPr>
                    </a:p>
                  </a:txBody>
                  <a:tcPr/>
                </a:tc>
                <a:tc>
                  <a:txBody>
                    <a:bodyPr/>
                    <a:lstStyle/>
                    <a:p>
                      <a:pPr lvl="0"/>
                      <a:r>
                        <a:rPr lang="zh-TW" altLang="en-US" sz="1600" b="0" i="0" dirty="0" smtClean="0">
                          <a:solidFill>
                            <a:schemeClr val="tx1"/>
                          </a:solidFill>
                        </a:rPr>
                        <a:t>全維麥、營養麥、燕麥糠</a:t>
                      </a:r>
                      <a:endParaRPr lang="en-US" sz="1600" strike="sngStrike" dirty="0" smtClean="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提子麥維</a:t>
                      </a:r>
                      <a:r>
                        <a:rPr lang="zh-TW" altLang="en-US" sz="1600" b="0" i="0" strike="noStrike" kern="1200" dirty="0" smtClean="0">
                          <a:solidFill>
                            <a:schemeClr val="tx1"/>
                          </a:solidFill>
                          <a:effectLst/>
                          <a:latin typeface="+mn-lt"/>
                          <a:ea typeface="+mn-ea"/>
                          <a:cs typeface="+mn-cs"/>
                        </a:rPr>
                        <a:t>粟</a:t>
                      </a:r>
                      <a:r>
                        <a:rPr lang="zh-TW" altLang="en-US" sz="1600" b="0" i="0" kern="1200" dirty="0" smtClean="0">
                          <a:solidFill>
                            <a:schemeClr val="tx1"/>
                          </a:solidFill>
                          <a:effectLst/>
                          <a:latin typeface="+mn-lt"/>
                          <a:ea typeface="+mn-ea"/>
                          <a:cs typeface="+mn-cs"/>
                        </a:rPr>
                        <a:t>米片</a:t>
                      </a:r>
                      <a:endParaRPr lang="en-US" sz="1600" strike="sngStrike" dirty="0">
                        <a:solidFill>
                          <a:schemeClr val="tx1"/>
                        </a:solidFill>
                      </a:endParaRPr>
                    </a:p>
                  </a:txBody>
                  <a:tcPr/>
                </a:tc>
                <a:tc>
                  <a:txBody>
                    <a:bodyPr/>
                    <a:lstStyle/>
                    <a:p>
                      <a:r>
                        <a:rPr lang="zh-TW" altLang="en-US" sz="1600" b="0" i="0" strike="noStrike" kern="1200" dirty="0" smtClean="0">
                          <a:solidFill>
                            <a:schemeClr val="tx1"/>
                          </a:solidFill>
                          <a:effectLst/>
                          <a:latin typeface="+mn-lt"/>
                          <a:ea typeface="+mn-ea"/>
                          <a:cs typeface="+mn-cs"/>
                        </a:rPr>
                        <a:t>粟</a:t>
                      </a:r>
                      <a:r>
                        <a:rPr lang="zh-TW" altLang="en-US" sz="1600" b="0" i="0" kern="1200" dirty="0" smtClean="0">
                          <a:solidFill>
                            <a:schemeClr val="tx1"/>
                          </a:solidFill>
                          <a:effectLst/>
                          <a:latin typeface="+mn-lt"/>
                          <a:ea typeface="+mn-ea"/>
                          <a:cs typeface="+mn-cs"/>
                        </a:rPr>
                        <a:t>米片、卜卜米、可可米</a:t>
                      </a:r>
                      <a:endParaRPr lang="en-US" sz="1600" dirty="0">
                        <a:solidFill>
                          <a:schemeClr val="tx1"/>
                        </a:solidFill>
                      </a:endParaRPr>
                    </a:p>
                  </a:txBody>
                  <a:tcPr/>
                </a:tc>
                <a:extLst>
                  <a:ext uri="{0D108BD9-81ED-4DB2-BD59-A6C34878D82A}">
                    <a16:rowId xmlns:a16="http://schemas.microsoft.com/office/drawing/2014/main" val="10004"/>
                  </a:ext>
                </a:extLst>
              </a:tr>
              <a:tr h="370840">
                <a:tc>
                  <a:txBody>
                    <a:bodyPr/>
                    <a:lstStyle/>
                    <a:p>
                      <a:r>
                        <a:rPr lang="zh-TW" altLang="en-US" sz="1600" b="0" i="0" kern="1200" dirty="0" smtClean="0">
                          <a:solidFill>
                            <a:schemeClr val="tx1"/>
                          </a:solidFill>
                          <a:effectLst/>
                          <a:latin typeface="+mn-lt"/>
                          <a:ea typeface="+mn-ea"/>
                          <a:cs typeface="+mn-cs"/>
                        </a:rPr>
                        <a:t>根莖類</a:t>
                      </a:r>
                      <a:endParaRPr lang="en-US" sz="16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dirty="0" smtClean="0">
                          <a:solidFill>
                            <a:schemeClr val="tx1"/>
                          </a:solidFill>
                        </a:rPr>
                        <a:t>粟米、</a:t>
                      </a:r>
                      <a:r>
                        <a:rPr lang="zh-TW" altLang="en-US" sz="1600" dirty="0" smtClean="0">
                          <a:solidFill>
                            <a:schemeClr val="tx1"/>
                          </a:solidFill>
                        </a:rPr>
                        <a:t>蒟蒻</a:t>
                      </a:r>
                      <a:endParaRPr lang="en-US" sz="1600" b="0" i="0" dirty="0" smtClean="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蕃薯、連皮焗薯</a:t>
                      </a:r>
                      <a:endParaRPr lang="en-US" sz="1600" dirty="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薯蓉、南瓜</a:t>
                      </a:r>
                      <a:endParaRPr lang="en-US" sz="1600" dirty="0">
                        <a:solidFill>
                          <a:schemeClr val="tx1"/>
                        </a:solidFill>
                      </a:endParaRPr>
                    </a:p>
                  </a:txBody>
                  <a:tcPr/>
                </a:tc>
                <a:extLst>
                  <a:ext uri="{0D108BD9-81ED-4DB2-BD59-A6C34878D82A}">
                    <a16:rowId xmlns:a16="http://schemas.microsoft.com/office/drawing/2014/main" val="10005"/>
                  </a:ext>
                </a:extLst>
              </a:tr>
              <a:tr h="370840">
                <a:tc>
                  <a:txBody>
                    <a:bodyPr/>
                    <a:lstStyle/>
                    <a:p>
                      <a:r>
                        <a:rPr lang="zh-TW" altLang="en-US" sz="1600" b="0" i="0" kern="1200" dirty="0" smtClean="0">
                          <a:solidFill>
                            <a:schemeClr val="tx1"/>
                          </a:solidFill>
                          <a:effectLst/>
                          <a:latin typeface="+mn-lt"/>
                          <a:ea typeface="+mn-ea"/>
                          <a:cs typeface="+mn-cs"/>
                        </a:rPr>
                        <a:t>糖類</a:t>
                      </a:r>
                      <a:endParaRPr lang="en-US" sz="16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kern="1200" dirty="0" smtClean="0">
                          <a:solidFill>
                            <a:schemeClr val="tx1"/>
                          </a:solidFill>
                          <a:effectLst/>
                          <a:latin typeface="+mn-lt"/>
                          <a:ea typeface="+mn-ea"/>
                          <a:cs typeface="+mn-cs"/>
                        </a:rPr>
                        <a:t>果糖、乳糖、糖醇</a:t>
                      </a:r>
                      <a:endParaRPr lang="en-US" sz="1600" b="0" i="0" dirty="0" smtClean="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蔗糖、蜂蜜</a:t>
                      </a:r>
                      <a:endParaRPr lang="en-US" sz="1600" dirty="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葡萄糖、砂糖、麥芽糖</a:t>
                      </a:r>
                      <a:endParaRPr lang="en-US" sz="1600" dirty="0">
                        <a:solidFill>
                          <a:schemeClr val="tx1"/>
                        </a:solidFill>
                      </a:endParaRPr>
                    </a:p>
                  </a:txBody>
                  <a:tcPr/>
                </a:tc>
                <a:extLst>
                  <a:ext uri="{0D108BD9-81ED-4DB2-BD59-A6C34878D82A}">
                    <a16:rowId xmlns:a16="http://schemas.microsoft.com/office/drawing/2014/main" val="10006"/>
                  </a:ext>
                </a:extLst>
              </a:tr>
              <a:tr h="370840">
                <a:tc>
                  <a:txBody>
                    <a:bodyPr/>
                    <a:lstStyle/>
                    <a:p>
                      <a:r>
                        <a:rPr lang="zh-TW" altLang="en-US" sz="1600" b="0" i="0" kern="1200" dirty="0" smtClean="0">
                          <a:solidFill>
                            <a:schemeClr val="tx1"/>
                          </a:solidFill>
                          <a:effectLst/>
                          <a:latin typeface="+mn-lt"/>
                          <a:ea typeface="+mn-ea"/>
                          <a:cs typeface="+mn-cs"/>
                        </a:rPr>
                        <a:t>奶類</a:t>
                      </a:r>
                      <a:endParaRPr lang="en-US" sz="16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kern="1200" dirty="0" smtClean="0">
                          <a:solidFill>
                            <a:schemeClr val="tx1"/>
                          </a:solidFill>
                          <a:effectLst/>
                          <a:latin typeface="+mn-lt"/>
                          <a:ea typeface="+mn-ea"/>
                          <a:cs typeface="+mn-cs"/>
                        </a:rPr>
                        <a:t>脫脂</a:t>
                      </a:r>
                      <a:r>
                        <a:rPr lang="en-US" altLang="zh-TW" sz="1600" b="0" i="0" kern="1200" dirty="0" smtClean="0">
                          <a:solidFill>
                            <a:schemeClr val="tx1"/>
                          </a:solidFill>
                          <a:effectLst/>
                          <a:latin typeface="+mn-lt"/>
                          <a:ea typeface="+mn-ea"/>
                          <a:cs typeface="+mn-cs"/>
                        </a:rPr>
                        <a:t>/</a:t>
                      </a:r>
                      <a:r>
                        <a:rPr lang="zh-TW" altLang="en-US" sz="1600" b="0" i="0" kern="1200" dirty="0" smtClean="0">
                          <a:solidFill>
                            <a:schemeClr val="tx1"/>
                          </a:solidFill>
                          <a:effectLst/>
                          <a:latin typeface="+mn-lt"/>
                          <a:ea typeface="+mn-ea"/>
                          <a:cs typeface="+mn-cs"/>
                        </a:rPr>
                        <a:t>低脂奶</a:t>
                      </a:r>
                      <a:endParaRPr lang="en-US" sz="1600" b="0" i="0" dirty="0" smtClean="0">
                        <a:solidFill>
                          <a:schemeClr val="tx1"/>
                        </a:solidFill>
                      </a:endParaRPr>
                    </a:p>
                  </a:txBody>
                  <a:tcPr/>
                </a:tc>
                <a:tc>
                  <a:txBody>
                    <a:bodyPr/>
                    <a:lstStyle/>
                    <a:p>
                      <a:endParaRPr lang="en-US" sz="1600" dirty="0">
                        <a:solidFill>
                          <a:schemeClr val="tx1"/>
                        </a:solidFill>
                      </a:endParaRPr>
                    </a:p>
                  </a:txBody>
                  <a:tcPr/>
                </a:tc>
                <a:tc>
                  <a:txBody>
                    <a:bodyPr/>
                    <a:lstStyle/>
                    <a:p>
                      <a:endParaRPr lang="en-US" sz="1600" dirty="0">
                        <a:solidFill>
                          <a:schemeClr val="tx1"/>
                        </a:solidFill>
                      </a:endParaRPr>
                    </a:p>
                  </a:txBody>
                  <a:tcPr/>
                </a:tc>
                <a:extLst>
                  <a:ext uri="{0D108BD9-81ED-4DB2-BD59-A6C34878D82A}">
                    <a16:rowId xmlns:a16="http://schemas.microsoft.com/office/drawing/2014/main" val="10007"/>
                  </a:ext>
                </a:extLst>
              </a:tr>
              <a:tr h="370840">
                <a:tc>
                  <a:txBody>
                    <a:bodyPr/>
                    <a:lstStyle/>
                    <a:p>
                      <a:r>
                        <a:rPr lang="zh-TW" altLang="en-US" sz="1600" b="0" i="0" kern="1200" dirty="0" smtClean="0">
                          <a:solidFill>
                            <a:schemeClr val="tx1"/>
                          </a:solidFill>
                          <a:effectLst/>
                          <a:latin typeface="+mn-lt"/>
                          <a:ea typeface="+mn-ea"/>
                          <a:cs typeface="+mn-cs"/>
                        </a:rPr>
                        <a:t>生果類</a:t>
                      </a:r>
                      <a:endParaRPr lang="en-US" sz="16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i="0" kern="1200" dirty="0" smtClean="0">
                          <a:solidFill>
                            <a:schemeClr val="tx1"/>
                          </a:solidFill>
                          <a:effectLst/>
                          <a:latin typeface="+mn-lt"/>
                          <a:ea typeface="+mn-ea"/>
                          <a:cs typeface="+mn-cs"/>
                        </a:rPr>
                        <a:t>橙、蘋果、雪梨、提子、奇異果、沙田柚、士多啤梨</a:t>
                      </a:r>
                      <a:endParaRPr lang="en-US" sz="1600" b="0" i="0" dirty="0" smtClean="0">
                        <a:solidFill>
                          <a:schemeClr val="tx1"/>
                        </a:solidFill>
                      </a:endParaRPr>
                    </a:p>
                  </a:txBody>
                  <a:tcPr/>
                </a:tc>
                <a:tc>
                  <a:txBody>
                    <a:bodyPr/>
                    <a:lstStyle/>
                    <a:p>
                      <a:r>
                        <a:rPr lang="zh-TW" altLang="en-US" sz="1600" b="0" i="0" kern="1200" dirty="0" smtClean="0">
                          <a:solidFill>
                            <a:schemeClr val="tx1"/>
                          </a:solidFill>
                          <a:effectLst/>
                          <a:latin typeface="+mn-lt"/>
                          <a:ea typeface="+mn-ea"/>
                          <a:cs typeface="+mn-cs"/>
                        </a:rPr>
                        <a:t>蜜瓜、香蕉、</a:t>
                      </a:r>
                    </a:p>
                    <a:p>
                      <a:r>
                        <a:rPr lang="zh-TW" altLang="en-US" sz="1600" b="0" i="0" kern="1200" dirty="0" smtClean="0">
                          <a:solidFill>
                            <a:schemeClr val="tx1"/>
                          </a:solidFill>
                          <a:effectLst/>
                          <a:latin typeface="+mn-lt"/>
                          <a:ea typeface="+mn-ea"/>
                          <a:cs typeface="+mn-cs"/>
                        </a:rPr>
                        <a:t>木瓜、芒果</a:t>
                      </a:r>
                    </a:p>
                  </a:txBody>
                  <a:tcPr/>
                </a:tc>
                <a:tc>
                  <a:txBody>
                    <a:bodyPr/>
                    <a:lstStyle/>
                    <a:p>
                      <a:r>
                        <a:rPr lang="zh-TW" altLang="en-US" sz="1600" b="0" i="0" kern="1200" dirty="0" smtClean="0">
                          <a:solidFill>
                            <a:schemeClr val="tx1"/>
                          </a:solidFill>
                          <a:effectLst/>
                          <a:latin typeface="+mn-lt"/>
                          <a:ea typeface="+mn-ea"/>
                          <a:cs typeface="+mn-cs"/>
                        </a:rPr>
                        <a:t>西瓜、茘枝、龍眼</a:t>
                      </a:r>
                      <a:endParaRPr lang="en-US" sz="1600" dirty="0">
                        <a:solidFill>
                          <a:schemeClr val="tx1"/>
                        </a:solidFill>
                      </a:endParaRPr>
                    </a:p>
                  </a:txBody>
                  <a:tcPr/>
                </a:tc>
                <a:extLst>
                  <a:ext uri="{0D108BD9-81ED-4DB2-BD59-A6C34878D82A}">
                    <a16:rowId xmlns:a16="http://schemas.microsoft.com/office/drawing/2014/main" val="10008"/>
                  </a:ext>
                </a:extLst>
              </a:tr>
              <a:tr h="370840">
                <a:tc>
                  <a:txBody>
                    <a:bodyPr/>
                    <a:lstStyle/>
                    <a:p>
                      <a:r>
                        <a:rPr lang="zh-TW" altLang="en-US" sz="1600" b="0" i="0" kern="1200" dirty="0" smtClean="0">
                          <a:solidFill>
                            <a:schemeClr val="tx1"/>
                          </a:solidFill>
                          <a:effectLst/>
                          <a:latin typeface="+mn-lt"/>
                          <a:ea typeface="+mn-ea"/>
                          <a:cs typeface="+mn-cs"/>
                        </a:rPr>
                        <a:t>豆類</a:t>
                      </a:r>
                      <a:endParaRPr lang="en-US" sz="1600" dirty="0">
                        <a:solidFill>
                          <a:schemeClr val="tx1"/>
                        </a:solidFill>
                      </a:endParaRPr>
                    </a:p>
                  </a:txBody>
                  <a:tcPr/>
                </a:tc>
                <a:tc>
                  <a:txBody>
                    <a:bodyPr/>
                    <a:lstStyle/>
                    <a:p>
                      <a:r>
                        <a:rPr lang="zh-TW" altLang="en-US" sz="1600" dirty="0">
                          <a:solidFill>
                            <a:schemeClr val="tx1"/>
                          </a:solidFill>
                          <a:effectLst/>
                        </a:rPr>
                        <a:t>黃豆、綠豆、眉豆、紅腰豆、扁豆類</a:t>
                      </a:r>
                    </a:p>
                  </a:txBody>
                  <a:tcPr marL="68580" marR="68580" marT="0" marB="0"/>
                </a:tc>
                <a:tc>
                  <a:txBody>
                    <a:bodyPr/>
                    <a:lstStyle/>
                    <a:p>
                      <a:r>
                        <a:rPr lang="zh-TW" altLang="en-US" sz="1600" dirty="0" smtClean="0">
                          <a:solidFill>
                            <a:schemeClr val="tx1"/>
                          </a:solidFill>
                          <a:effectLst/>
                        </a:rPr>
                        <a:t>焗</a:t>
                      </a:r>
                      <a:r>
                        <a:rPr lang="zh-TW" altLang="en-US" sz="1600" dirty="0">
                          <a:solidFill>
                            <a:schemeClr val="tx1"/>
                          </a:solidFill>
                          <a:effectLst/>
                        </a:rPr>
                        <a:t>豆</a:t>
                      </a:r>
                    </a:p>
                  </a:txBody>
                  <a:tcPr marL="68580" marR="68580" marT="0" marB="0"/>
                </a:tc>
                <a:tc>
                  <a:txBody>
                    <a:bodyPr/>
                    <a:lstStyle/>
                    <a:p>
                      <a:endParaRPr lang="en-US" sz="1600" dirty="0">
                        <a:solidFill>
                          <a:schemeClr val="tx1"/>
                        </a:solidFill>
                      </a:endParaRPr>
                    </a:p>
                  </a:txBody>
                  <a:tcPr/>
                </a:tc>
                <a:extLst>
                  <a:ext uri="{0D108BD9-81ED-4DB2-BD59-A6C34878D82A}">
                    <a16:rowId xmlns:a16="http://schemas.microsoft.com/office/drawing/2014/main" val="10009"/>
                  </a:ext>
                </a:extLst>
              </a:tr>
            </a:tbl>
          </a:graphicData>
        </a:graphic>
      </p:graphicFrame>
      <p:sp>
        <p:nvSpPr>
          <p:cNvPr id="4" name="Slide Number Placeholder 3"/>
          <p:cNvSpPr>
            <a:spLocks noGrp="1"/>
          </p:cNvSpPr>
          <p:nvPr>
            <p:ph type="sldNum" sz="quarter" idx="12"/>
          </p:nvPr>
        </p:nvSpPr>
        <p:spPr/>
        <p:txBody>
          <a:bodyPr/>
          <a:lstStyle/>
          <a:p>
            <a:fld id="{8F4C1CA1-0FFD-4F67-9024-3E02CBF514A7}" type="slidenum">
              <a:rPr lang="en-US" smtClean="0"/>
              <a:t>9</a:t>
            </a:fld>
            <a:endParaRPr lang="en-US" dirty="0"/>
          </a:p>
        </p:txBody>
      </p:sp>
      <p:sp>
        <p:nvSpPr>
          <p:cNvPr id="6" name="TextBox 5"/>
          <p:cNvSpPr txBox="1"/>
          <p:nvPr/>
        </p:nvSpPr>
        <p:spPr>
          <a:xfrm>
            <a:off x="467544" y="6461246"/>
            <a:ext cx="1877437" cy="276999"/>
          </a:xfrm>
          <a:prstGeom prst="rect">
            <a:avLst/>
          </a:prstGeom>
          <a:noFill/>
        </p:spPr>
        <p:txBody>
          <a:bodyPr wrap="none" rtlCol="0">
            <a:spAutoFit/>
          </a:bodyPr>
          <a:lstStyle/>
          <a:p>
            <a:r>
              <a:rPr lang="zh-TW" altLang="en-US" sz="1200" dirty="0" smtClean="0"/>
              <a:t>資料來源：香港糖尿聯會</a:t>
            </a:r>
            <a:endParaRPr lang="en-US" sz="1200" dirty="0"/>
          </a:p>
        </p:txBody>
      </p:sp>
    </p:spTree>
    <p:extLst>
      <p:ext uri="{BB962C8B-B14F-4D97-AF65-F5344CB8AC3E}">
        <p14:creationId xmlns:p14="http://schemas.microsoft.com/office/powerpoint/2010/main" val="9012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2318</TotalTime>
  <Words>1147</Words>
  <Application>Microsoft Office PowerPoint</Application>
  <PresentationFormat>如螢幕大小 (4:3)</PresentationFormat>
  <Paragraphs>127</Paragraphs>
  <Slides>15</Slides>
  <Notes>1</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15</vt:i4>
      </vt:variant>
    </vt:vector>
  </HeadingPairs>
  <TitlesOfParts>
    <vt:vector size="20" baseType="lpstr">
      <vt:lpstr>ＭＳ Ｐゴシック</vt:lpstr>
      <vt:lpstr>新細明體</vt:lpstr>
      <vt:lpstr>Arial</vt:lpstr>
      <vt:lpstr>Calibri</vt:lpstr>
      <vt:lpstr>Office Theme</vt:lpstr>
      <vt:lpstr>營養與健康</vt:lpstr>
      <vt:lpstr>課題</vt:lpstr>
      <vt:lpstr>甚麼是升糖指數？</vt:lpstr>
      <vt:lpstr>甚麼是升糖指數？</vt:lpstr>
      <vt:lpstr>PowerPoint 簡報</vt:lpstr>
      <vt:lpstr>升糖指數的研究</vt:lpstr>
      <vt:lpstr>高及低升糖指數食物的影響</vt:lpstr>
      <vt:lpstr>高及低升糖指數食物的影響</vt:lpstr>
      <vt:lpstr>高及低升糖指數食物的例子</vt:lpstr>
      <vt:lpstr>影響食品升糖指數的因素</vt:lpstr>
      <vt:lpstr>其他考慮事項</vt:lpstr>
      <vt:lpstr>其他考慮事項</vt:lpstr>
      <vt:lpstr>其他考慮事項</vt:lpstr>
      <vt:lpstr>其他考慮事項</vt:lpstr>
      <vt:lpstr>參考資料</vt:lpstr>
    </vt:vector>
  </TitlesOfParts>
  <Company>HKU SPACE Po Leung Kuk Stanley Ho Community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dc:title>
  <dc:creator>Ng Yu Ching Ivy</dc:creator>
  <cp:lastModifiedBy>POON, Suk-mei Cindy</cp:lastModifiedBy>
  <cp:revision>283</cp:revision>
  <cp:lastPrinted>2019-01-04T09:14:41Z</cp:lastPrinted>
  <dcterms:created xsi:type="dcterms:W3CDTF">2018-10-08T07:48:39Z</dcterms:created>
  <dcterms:modified xsi:type="dcterms:W3CDTF">2021-09-16T06:08:34Z</dcterms:modified>
</cp:coreProperties>
</file>