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71" r:id="rId4"/>
    <p:sldId id="272" r:id="rId5"/>
    <p:sldId id="276" r:id="rId6"/>
    <p:sldId id="273" r:id="rId7"/>
    <p:sldId id="274" r:id="rId8"/>
    <p:sldId id="275" r:id="rId9"/>
    <p:sldId id="257" r:id="rId10"/>
    <p:sldId id="259" r:id="rId11"/>
    <p:sldId id="260" r:id="rId12"/>
    <p:sldId id="261" r:id="rId13"/>
    <p:sldId id="262" r:id="rId14"/>
    <p:sldId id="265" r:id="rId15"/>
    <p:sldId id="264" r:id="rId16"/>
    <p:sldId id="277" r:id="rId17"/>
    <p:sldId id="266" r:id="rId18"/>
    <p:sldId id="268" r:id="rId19"/>
    <p:sldId id="267" r:id="rId20"/>
    <p:sldId id="270" r:id="rId21"/>
    <p:sldId id="269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33CC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86335" autoAdjust="0"/>
  </p:normalViewPr>
  <p:slideViewPr>
    <p:cSldViewPr snapToGrid="0">
      <p:cViewPr varScale="1">
        <p:scale>
          <a:sx n="46" d="100"/>
          <a:sy n="46" d="100"/>
        </p:scale>
        <p:origin x="66" y="3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114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AE77F-C7F1-466B-9F62-403A4FA04639}" type="datetimeFigureOut">
              <a:rPr lang="en-HK" smtClean="0"/>
              <a:t>29/10/2019</a:t>
            </a:fld>
            <a:endParaRPr lang="en-H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0FE8F-0F7D-4C3A-8617-47100705A4B9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69193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0FE8F-0F7D-4C3A-8617-47100705A4B9}" type="slidenum">
              <a:rPr lang="en-HK" smtClean="0"/>
              <a:t>16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330605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34A36-619E-459C-971B-FB82F8203AB9}" type="datetime1">
              <a:rPr lang="en-US" altLang="zh-TW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36E4A-F50A-4588-8849-8F3DADCB8A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03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55DA5-388A-4BC5-8C55-70AB392E4A3D}" type="datetime1">
              <a:rPr lang="en-US" altLang="zh-TW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96EE9-12F4-4711-BFDD-C6F4855E9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1872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D5107-0FDE-400D-A04A-1D789EAEBB0D}" type="datetime1">
              <a:rPr lang="en-US" altLang="zh-TW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D4E1E-C10D-4ECB-9D14-3A4BF7B6E7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0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D61A0-A9B8-4C2B-9340-0C1128394F44}" type="datetime1">
              <a:rPr lang="en-US" altLang="zh-TW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DCED5-6D2C-4A94-A713-3CECB49373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2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31990-4E91-43A5-AB4F-8FC627C18901}" type="datetime1">
              <a:rPr lang="en-US" altLang="zh-TW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71411-BA9D-4440-8F6F-1FD7FEF034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076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3E531-4F6F-47CD-BEE0-A6F34974EA5B}" type="datetime1">
              <a:rPr lang="en-US" altLang="zh-TW" smtClean="0"/>
              <a:t>10/29/2019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AD7DE-42D5-4491-9BF3-9ABEFF95C5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7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DE7DA-B0DC-4F88-80BD-9DDAC7339080}" type="datetime1">
              <a:rPr lang="en-US" altLang="zh-TW" smtClean="0"/>
              <a:t>10/29/2019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754D5-742C-4B31-98DC-ABC4E0F5ED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767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CFA37-6B00-4738-A348-848F6612356E}" type="datetime1">
              <a:rPr lang="en-US" altLang="zh-TW" smtClean="0"/>
              <a:t>10/29/2019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07CDB-51A6-4521-88DC-3F8EDA4ACE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0492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0712E-2FC1-46E0-8928-1816AC533AB7}" type="datetime1">
              <a:rPr lang="en-US" altLang="zh-TW" smtClean="0"/>
              <a:t>10/29/2019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73777-E381-4E9B-BB42-5F19E7FC51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079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A8F38-3050-439E-A75A-4FFE2B58E0D9}" type="datetime1">
              <a:rPr lang="en-US" altLang="zh-TW" smtClean="0"/>
              <a:t>10/29/2019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E054-0ED4-4913-A2B8-00869884D0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18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7A97D-DA53-4C17-A6B6-B3DC810E2563}" type="datetime1">
              <a:rPr lang="en-US" altLang="zh-TW" smtClean="0"/>
              <a:t>10/29/2019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6F534-5AC6-4A6B-A8B6-99106E6DE8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70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FF490B-C868-429C-B1D1-A9E6C78C28B0}" type="datetime1">
              <a:rPr lang="en-US" altLang="zh-TW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4A26EC9-CE82-4BF8-9496-16E166E46C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傳熱及烹調方法</a:t>
            </a:r>
            <a:endParaRPr lang="en-US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536E4A-F50A-4588-8849-8F3DADCB8A9F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傳導</a:t>
            </a:r>
            <a:endParaRPr lang="en-US" alt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基於把分子加熱會增加其動能的原則，從而增加了它們將熱量傳遞到鄰近的分子的能力</a:t>
            </a:r>
            <a:endParaRPr lang="en-US" altLang="en-US" dirty="0"/>
          </a:p>
          <a:p>
            <a:pPr eaLnBrk="1" hangingPunct="1"/>
            <a:r>
              <a:rPr lang="zh-TW" altLang="en-US" dirty="0"/>
              <a:t>透過一件物件或物質和另一件物件或物質直接接觸</a:t>
            </a:r>
            <a:r>
              <a:rPr lang="zh-TW" altLang="en-US" dirty="0" smtClean="0"/>
              <a:t>，來傳熱</a:t>
            </a:r>
            <a:endParaRPr lang="en-US" altLang="en-US" dirty="0"/>
          </a:p>
          <a:p>
            <a:pPr eaLnBrk="1" hangingPunct="1"/>
            <a:r>
              <a:rPr lang="zh-TW" altLang="en-US" dirty="0"/>
              <a:t>熱力傳送可以以任何的一種狀態發生：固體、液體或蒸氣</a:t>
            </a:r>
          </a:p>
          <a:p>
            <a:pPr eaLnBrk="1" hangingPunct="1"/>
            <a:r>
              <a:rPr lang="zh-TW" altLang="en-US" dirty="0"/>
              <a:t>熱力是從熱源（</a:t>
            </a:r>
            <a:r>
              <a:rPr lang="zh-TW" altLang="en-US" dirty="0" smtClean="0"/>
              <a:t>氣體爐具</a:t>
            </a:r>
            <a:r>
              <a:rPr lang="en-US" altLang="zh-TW" dirty="0" smtClean="0"/>
              <a:t>/</a:t>
            </a:r>
            <a:r>
              <a:rPr lang="zh-TW" altLang="en-US" dirty="0" smtClean="0"/>
              <a:t>電力爐）</a:t>
            </a:r>
            <a:r>
              <a:rPr lang="zh-TW" altLang="en-US" dirty="0"/>
              <a:t>，通過</a:t>
            </a:r>
            <a:r>
              <a:rPr lang="zh-TW" altLang="en-US" dirty="0" smtClean="0"/>
              <a:t>一個煮食器皿，</a:t>
            </a:r>
            <a:r>
              <a:rPr lang="zh-TW" altLang="en-US" dirty="0"/>
              <a:t>傳送到食物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Block Arc 39"/>
          <p:cNvSpPr/>
          <p:nvPr/>
        </p:nvSpPr>
        <p:spPr>
          <a:xfrm flipV="1">
            <a:off x="7694613" y="-215900"/>
            <a:ext cx="3905250" cy="4017963"/>
          </a:xfrm>
          <a:prstGeom prst="blockArc">
            <a:avLst>
              <a:gd name="adj1" fmla="val 10799999"/>
              <a:gd name="adj2" fmla="val 1"/>
              <a:gd name="adj3" fmla="val 5159"/>
            </a:avLst>
          </a:prstGeom>
          <a:pattFill prst="pct5">
            <a:fgClr>
              <a:schemeClr val="accent2">
                <a:lumMod val="50000"/>
              </a:schemeClr>
            </a:fgClr>
            <a:bgClr>
              <a:schemeClr val="bg1"/>
            </a:bgClr>
          </a:patt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傳導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用煮食爐烹煮</a:t>
            </a:r>
            <a:r>
              <a:rPr lang="zh-TW" altLang="en-US" dirty="0"/>
              <a:t>食物時，熱力量通過傳導而傳遞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熱力從電爐發熱線或氣體火焰被傳導到鑊或爐具，然後再傳導到食物或液體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在</a:t>
            </a:r>
            <a:r>
              <a:rPr lang="zh-TW" altLang="en-US" dirty="0"/>
              <a:t>一些情況下</a:t>
            </a:r>
            <a:r>
              <a:rPr lang="zh-TW" altLang="en-US" dirty="0" smtClean="0"/>
              <a:t>，</a:t>
            </a:r>
            <a:r>
              <a:rPr lang="zh-TW" altLang="en-US" dirty="0"/>
              <a:t>煮食器皿</a:t>
            </a:r>
            <a:r>
              <a:rPr lang="zh-TW" altLang="en-US" dirty="0" smtClean="0"/>
              <a:t>是</a:t>
            </a:r>
            <a:r>
              <a:rPr lang="zh-TW" altLang="en-US" dirty="0"/>
              <a:t>導體；而另一些情況下，脂肪（煎）或水（煲）是導體</a:t>
            </a: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8153400" y="3938588"/>
            <a:ext cx="2960688" cy="557212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2294" name="Group 13"/>
          <p:cNvGrpSpPr>
            <a:grpSpLocks/>
          </p:cNvGrpSpPr>
          <p:nvPr/>
        </p:nvGrpSpPr>
        <p:grpSpPr bwMode="auto">
          <a:xfrm>
            <a:off x="8926513" y="3748088"/>
            <a:ext cx="179387" cy="244475"/>
            <a:chOff x="7915585" y="4831875"/>
            <a:chExt cx="179348" cy="244215"/>
          </a:xfrm>
        </p:grpSpPr>
        <p:sp>
          <p:nvSpPr>
            <p:cNvPr id="6" name="Teardrop 5"/>
            <p:cNvSpPr/>
            <p:nvPr/>
          </p:nvSpPr>
          <p:spPr>
            <a:xfrm rot="19476467">
              <a:off x="7915585" y="4831875"/>
              <a:ext cx="179348" cy="244215"/>
            </a:xfrm>
            <a:prstGeom prst="teardrop">
              <a:avLst>
                <a:gd name="adj" fmla="val 172765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Teardrop 11"/>
            <p:cNvSpPr/>
            <p:nvPr/>
          </p:nvSpPr>
          <p:spPr>
            <a:xfrm rot="19353990">
              <a:off x="7947328" y="4884206"/>
              <a:ext cx="115862" cy="139551"/>
            </a:xfrm>
            <a:prstGeom prst="teardrop">
              <a:avLst>
                <a:gd name="adj" fmla="val 172765"/>
              </a:avLst>
            </a:prstGeom>
            <a:solidFill>
              <a:srgbClr val="CC3300"/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Teardrop 12"/>
            <p:cNvSpPr/>
            <p:nvPr/>
          </p:nvSpPr>
          <p:spPr>
            <a:xfrm rot="19353990">
              <a:off x="7961612" y="4922266"/>
              <a:ext cx="82532" cy="87220"/>
            </a:xfrm>
            <a:prstGeom prst="teardrop">
              <a:avLst>
                <a:gd name="adj" fmla="val 172765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2295" name="Group 14"/>
          <p:cNvGrpSpPr>
            <a:grpSpLocks/>
          </p:cNvGrpSpPr>
          <p:nvPr/>
        </p:nvGrpSpPr>
        <p:grpSpPr bwMode="auto">
          <a:xfrm>
            <a:off x="9159875" y="3843338"/>
            <a:ext cx="179388" cy="242887"/>
            <a:chOff x="7915585" y="4831875"/>
            <a:chExt cx="179348" cy="244215"/>
          </a:xfrm>
        </p:grpSpPr>
        <p:sp>
          <p:nvSpPr>
            <p:cNvPr id="16" name="Teardrop 15"/>
            <p:cNvSpPr/>
            <p:nvPr/>
          </p:nvSpPr>
          <p:spPr>
            <a:xfrm rot="19476467">
              <a:off x="7915585" y="4831875"/>
              <a:ext cx="179348" cy="244215"/>
            </a:xfrm>
            <a:prstGeom prst="teardrop">
              <a:avLst>
                <a:gd name="adj" fmla="val 172765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Teardrop 16"/>
            <p:cNvSpPr/>
            <p:nvPr/>
          </p:nvSpPr>
          <p:spPr>
            <a:xfrm rot="19353990">
              <a:off x="7947328" y="4884548"/>
              <a:ext cx="115862" cy="138868"/>
            </a:xfrm>
            <a:prstGeom prst="teardrop">
              <a:avLst>
                <a:gd name="adj" fmla="val 172765"/>
              </a:avLst>
            </a:prstGeom>
            <a:solidFill>
              <a:srgbClr val="CC3300"/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Teardrop 17"/>
            <p:cNvSpPr/>
            <p:nvPr/>
          </p:nvSpPr>
          <p:spPr>
            <a:xfrm rot="19353990">
              <a:off x="7961613" y="4922857"/>
              <a:ext cx="82532" cy="86194"/>
            </a:xfrm>
            <a:prstGeom prst="teardrop">
              <a:avLst>
                <a:gd name="adj" fmla="val 172765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2296" name="Group 18"/>
          <p:cNvGrpSpPr>
            <a:grpSpLocks/>
          </p:cNvGrpSpPr>
          <p:nvPr/>
        </p:nvGrpSpPr>
        <p:grpSpPr bwMode="auto">
          <a:xfrm>
            <a:off x="9367838" y="3870325"/>
            <a:ext cx="179387" cy="244475"/>
            <a:chOff x="7915585" y="4831875"/>
            <a:chExt cx="179348" cy="244215"/>
          </a:xfrm>
        </p:grpSpPr>
        <p:sp>
          <p:nvSpPr>
            <p:cNvPr id="20" name="Teardrop 19"/>
            <p:cNvSpPr/>
            <p:nvPr/>
          </p:nvSpPr>
          <p:spPr>
            <a:xfrm rot="19476467">
              <a:off x="7915585" y="4831875"/>
              <a:ext cx="179348" cy="244215"/>
            </a:xfrm>
            <a:prstGeom prst="teardrop">
              <a:avLst>
                <a:gd name="adj" fmla="val 172765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Teardrop 20"/>
            <p:cNvSpPr/>
            <p:nvPr/>
          </p:nvSpPr>
          <p:spPr>
            <a:xfrm rot="19353990">
              <a:off x="7947328" y="4884207"/>
              <a:ext cx="115862" cy="139551"/>
            </a:xfrm>
            <a:prstGeom prst="teardrop">
              <a:avLst>
                <a:gd name="adj" fmla="val 172765"/>
              </a:avLst>
            </a:prstGeom>
            <a:solidFill>
              <a:srgbClr val="CC3300"/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Teardrop 21"/>
            <p:cNvSpPr/>
            <p:nvPr/>
          </p:nvSpPr>
          <p:spPr>
            <a:xfrm rot="19353990">
              <a:off x="7961612" y="4922267"/>
              <a:ext cx="82532" cy="87219"/>
            </a:xfrm>
            <a:prstGeom prst="teardrop">
              <a:avLst>
                <a:gd name="adj" fmla="val 172765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2297" name="Group 22"/>
          <p:cNvGrpSpPr>
            <a:grpSpLocks/>
          </p:cNvGrpSpPr>
          <p:nvPr/>
        </p:nvGrpSpPr>
        <p:grpSpPr bwMode="auto">
          <a:xfrm>
            <a:off x="9586913" y="3887788"/>
            <a:ext cx="179387" cy="244475"/>
            <a:chOff x="7915585" y="4831875"/>
            <a:chExt cx="179348" cy="244215"/>
          </a:xfrm>
        </p:grpSpPr>
        <p:sp>
          <p:nvSpPr>
            <p:cNvPr id="24" name="Teardrop 23"/>
            <p:cNvSpPr/>
            <p:nvPr/>
          </p:nvSpPr>
          <p:spPr>
            <a:xfrm rot="19476467">
              <a:off x="7915585" y="4831875"/>
              <a:ext cx="179348" cy="244215"/>
            </a:xfrm>
            <a:prstGeom prst="teardrop">
              <a:avLst>
                <a:gd name="adj" fmla="val 172765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Teardrop 24"/>
            <p:cNvSpPr/>
            <p:nvPr/>
          </p:nvSpPr>
          <p:spPr>
            <a:xfrm rot="19353990">
              <a:off x="7947328" y="4884206"/>
              <a:ext cx="115862" cy="139551"/>
            </a:xfrm>
            <a:prstGeom prst="teardrop">
              <a:avLst>
                <a:gd name="adj" fmla="val 172765"/>
              </a:avLst>
            </a:prstGeom>
            <a:solidFill>
              <a:srgbClr val="CC3300"/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Teardrop 25"/>
            <p:cNvSpPr/>
            <p:nvPr/>
          </p:nvSpPr>
          <p:spPr>
            <a:xfrm rot="19353990">
              <a:off x="7961612" y="4922266"/>
              <a:ext cx="82532" cy="87220"/>
            </a:xfrm>
            <a:prstGeom prst="teardrop">
              <a:avLst>
                <a:gd name="adj" fmla="val 172765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2298" name="Group 26"/>
          <p:cNvGrpSpPr>
            <a:grpSpLocks/>
          </p:cNvGrpSpPr>
          <p:nvPr/>
        </p:nvGrpSpPr>
        <p:grpSpPr bwMode="auto">
          <a:xfrm>
            <a:off x="9802813" y="3886200"/>
            <a:ext cx="179387" cy="244475"/>
            <a:chOff x="7915585" y="4831875"/>
            <a:chExt cx="179348" cy="244215"/>
          </a:xfrm>
        </p:grpSpPr>
        <p:sp>
          <p:nvSpPr>
            <p:cNvPr id="28" name="Teardrop 27"/>
            <p:cNvSpPr/>
            <p:nvPr/>
          </p:nvSpPr>
          <p:spPr>
            <a:xfrm rot="19476467">
              <a:off x="7915585" y="4831875"/>
              <a:ext cx="179348" cy="244215"/>
            </a:xfrm>
            <a:prstGeom prst="teardrop">
              <a:avLst>
                <a:gd name="adj" fmla="val 172765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Teardrop 28"/>
            <p:cNvSpPr/>
            <p:nvPr/>
          </p:nvSpPr>
          <p:spPr>
            <a:xfrm rot="19353990">
              <a:off x="7947328" y="4884207"/>
              <a:ext cx="115862" cy="139551"/>
            </a:xfrm>
            <a:prstGeom prst="teardrop">
              <a:avLst>
                <a:gd name="adj" fmla="val 172765"/>
              </a:avLst>
            </a:prstGeom>
            <a:solidFill>
              <a:srgbClr val="CC3300"/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Teardrop 29"/>
            <p:cNvSpPr/>
            <p:nvPr/>
          </p:nvSpPr>
          <p:spPr>
            <a:xfrm rot="19353990">
              <a:off x="7961612" y="4922267"/>
              <a:ext cx="82532" cy="87219"/>
            </a:xfrm>
            <a:prstGeom prst="teardrop">
              <a:avLst>
                <a:gd name="adj" fmla="val 172765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2299" name="Group 30"/>
          <p:cNvGrpSpPr>
            <a:grpSpLocks/>
          </p:cNvGrpSpPr>
          <p:nvPr/>
        </p:nvGrpSpPr>
        <p:grpSpPr bwMode="auto">
          <a:xfrm>
            <a:off x="9971088" y="3883025"/>
            <a:ext cx="179387" cy="244475"/>
            <a:chOff x="7915585" y="4831875"/>
            <a:chExt cx="179348" cy="244215"/>
          </a:xfrm>
        </p:grpSpPr>
        <p:sp>
          <p:nvSpPr>
            <p:cNvPr id="32" name="Teardrop 31"/>
            <p:cNvSpPr/>
            <p:nvPr/>
          </p:nvSpPr>
          <p:spPr>
            <a:xfrm rot="19476467">
              <a:off x="7915585" y="4831875"/>
              <a:ext cx="179348" cy="244215"/>
            </a:xfrm>
            <a:prstGeom prst="teardrop">
              <a:avLst>
                <a:gd name="adj" fmla="val 172765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Teardrop 32"/>
            <p:cNvSpPr/>
            <p:nvPr/>
          </p:nvSpPr>
          <p:spPr>
            <a:xfrm rot="19353990">
              <a:off x="7947328" y="4884207"/>
              <a:ext cx="115862" cy="139551"/>
            </a:xfrm>
            <a:prstGeom prst="teardrop">
              <a:avLst>
                <a:gd name="adj" fmla="val 172765"/>
              </a:avLst>
            </a:prstGeom>
            <a:solidFill>
              <a:srgbClr val="CC3300"/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Teardrop 33"/>
            <p:cNvSpPr/>
            <p:nvPr/>
          </p:nvSpPr>
          <p:spPr>
            <a:xfrm rot="19353990">
              <a:off x="7961612" y="4922267"/>
              <a:ext cx="82532" cy="87219"/>
            </a:xfrm>
            <a:prstGeom prst="teardrop">
              <a:avLst>
                <a:gd name="adj" fmla="val 172765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2300" name="Group 34"/>
          <p:cNvGrpSpPr>
            <a:grpSpLocks/>
          </p:cNvGrpSpPr>
          <p:nvPr/>
        </p:nvGrpSpPr>
        <p:grpSpPr bwMode="auto">
          <a:xfrm>
            <a:off x="10185400" y="3810000"/>
            <a:ext cx="179388" cy="244475"/>
            <a:chOff x="7915585" y="4831875"/>
            <a:chExt cx="179348" cy="244215"/>
          </a:xfrm>
        </p:grpSpPr>
        <p:sp>
          <p:nvSpPr>
            <p:cNvPr id="36" name="Teardrop 35"/>
            <p:cNvSpPr/>
            <p:nvPr/>
          </p:nvSpPr>
          <p:spPr>
            <a:xfrm rot="19476467">
              <a:off x="7915585" y="4831875"/>
              <a:ext cx="179348" cy="244215"/>
            </a:xfrm>
            <a:prstGeom prst="teardrop">
              <a:avLst>
                <a:gd name="adj" fmla="val 172765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Teardrop 36"/>
            <p:cNvSpPr/>
            <p:nvPr/>
          </p:nvSpPr>
          <p:spPr>
            <a:xfrm rot="19353990">
              <a:off x="7947328" y="4884207"/>
              <a:ext cx="115862" cy="139551"/>
            </a:xfrm>
            <a:prstGeom prst="teardrop">
              <a:avLst>
                <a:gd name="adj" fmla="val 172765"/>
              </a:avLst>
            </a:prstGeom>
            <a:solidFill>
              <a:srgbClr val="CC3300"/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Teardrop 37"/>
            <p:cNvSpPr/>
            <p:nvPr/>
          </p:nvSpPr>
          <p:spPr>
            <a:xfrm rot="19353990">
              <a:off x="7961613" y="4922267"/>
              <a:ext cx="82532" cy="87219"/>
            </a:xfrm>
            <a:prstGeom prst="teardrop">
              <a:avLst>
                <a:gd name="adj" fmla="val 172765"/>
              </a:avLst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5" name="Freeform 44"/>
          <p:cNvSpPr/>
          <p:nvPr/>
        </p:nvSpPr>
        <p:spPr>
          <a:xfrm>
            <a:off x="7947025" y="2066925"/>
            <a:ext cx="3406775" cy="152400"/>
          </a:xfrm>
          <a:custGeom>
            <a:avLst/>
            <a:gdLst>
              <a:gd name="connsiteX0" fmla="*/ 0 w 3439886"/>
              <a:gd name="connsiteY0" fmla="*/ 88618 h 198990"/>
              <a:gd name="connsiteX1" fmla="*/ 65315 w 3439886"/>
              <a:gd name="connsiteY1" fmla="*/ 1532 h 198990"/>
              <a:gd name="connsiteX2" fmla="*/ 239486 w 3439886"/>
              <a:gd name="connsiteY2" fmla="*/ 153932 h 198990"/>
              <a:gd name="connsiteX3" fmla="*/ 391886 w 3439886"/>
              <a:gd name="connsiteY3" fmla="*/ 45075 h 198990"/>
              <a:gd name="connsiteX4" fmla="*/ 609600 w 3439886"/>
              <a:gd name="connsiteY4" fmla="*/ 175703 h 198990"/>
              <a:gd name="connsiteX5" fmla="*/ 718457 w 3439886"/>
              <a:gd name="connsiteY5" fmla="*/ 66846 h 198990"/>
              <a:gd name="connsiteX6" fmla="*/ 1001486 w 3439886"/>
              <a:gd name="connsiteY6" fmla="*/ 132161 h 198990"/>
              <a:gd name="connsiteX7" fmla="*/ 1132115 w 3439886"/>
              <a:gd name="connsiteY7" fmla="*/ 23303 h 198990"/>
              <a:gd name="connsiteX8" fmla="*/ 1393372 w 3439886"/>
              <a:gd name="connsiteY8" fmla="*/ 153932 h 198990"/>
              <a:gd name="connsiteX9" fmla="*/ 1524000 w 3439886"/>
              <a:gd name="connsiteY9" fmla="*/ 45075 h 198990"/>
              <a:gd name="connsiteX10" fmla="*/ 1872343 w 3439886"/>
              <a:gd name="connsiteY10" fmla="*/ 153932 h 198990"/>
              <a:gd name="connsiteX11" fmla="*/ 2133600 w 3439886"/>
              <a:gd name="connsiteY11" fmla="*/ 1532 h 198990"/>
              <a:gd name="connsiteX12" fmla="*/ 2220686 w 3439886"/>
              <a:gd name="connsiteY12" fmla="*/ 110389 h 198990"/>
              <a:gd name="connsiteX13" fmla="*/ 2286000 w 3439886"/>
              <a:gd name="connsiteY13" fmla="*/ 45075 h 198990"/>
              <a:gd name="connsiteX14" fmla="*/ 2481943 w 3439886"/>
              <a:gd name="connsiteY14" fmla="*/ 110389 h 198990"/>
              <a:gd name="connsiteX15" fmla="*/ 2699657 w 3439886"/>
              <a:gd name="connsiteY15" fmla="*/ 23303 h 198990"/>
              <a:gd name="connsiteX16" fmla="*/ 2830286 w 3439886"/>
              <a:gd name="connsiteY16" fmla="*/ 197475 h 198990"/>
              <a:gd name="connsiteX17" fmla="*/ 3048000 w 3439886"/>
              <a:gd name="connsiteY17" fmla="*/ 110389 h 198990"/>
              <a:gd name="connsiteX18" fmla="*/ 3178629 w 3439886"/>
              <a:gd name="connsiteY18" fmla="*/ 153932 h 198990"/>
              <a:gd name="connsiteX19" fmla="*/ 3396343 w 3439886"/>
              <a:gd name="connsiteY19" fmla="*/ 66846 h 198990"/>
              <a:gd name="connsiteX20" fmla="*/ 3439886 w 3439886"/>
              <a:gd name="connsiteY20" fmla="*/ 175703 h 198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439886" h="198990">
                <a:moveTo>
                  <a:pt x="0" y="88618"/>
                </a:moveTo>
                <a:cubicBezTo>
                  <a:pt x="12700" y="39632"/>
                  <a:pt x="25401" y="-9354"/>
                  <a:pt x="65315" y="1532"/>
                </a:cubicBezTo>
                <a:cubicBezTo>
                  <a:pt x="105229" y="12418"/>
                  <a:pt x="185058" y="146675"/>
                  <a:pt x="239486" y="153932"/>
                </a:cubicBezTo>
                <a:cubicBezTo>
                  <a:pt x="293914" y="161189"/>
                  <a:pt x="330200" y="41447"/>
                  <a:pt x="391886" y="45075"/>
                </a:cubicBezTo>
                <a:cubicBezTo>
                  <a:pt x="453572" y="48703"/>
                  <a:pt x="555172" y="172075"/>
                  <a:pt x="609600" y="175703"/>
                </a:cubicBezTo>
                <a:cubicBezTo>
                  <a:pt x="664028" y="179331"/>
                  <a:pt x="653143" y="74103"/>
                  <a:pt x="718457" y="66846"/>
                </a:cubicBezTo>
                <a:cubicBezTo>
                  <a:pt x="783771" y="59589"/>
                  <a:pt x="932543" y="139418"/>
                  <a:pt x="1001486" y="132161"/>
                </a:cubicBezTo>
                <a:cubicBezTo>
                  <a:pt x="1070429" y="124904"/>
                  <a:pt x="1066801" y="19674"/>
                  <a:pt x="1132115" y="23303"/>
                </a:cubicBezTo>
                <a:cubicBezTo>
                  <a:pt x="1197429" y="26932"/>
                  <a:pt x="1328058" y="150303"/>
                  <a:pt x="1393372" y="153932"/>
                </a:cubicBezTo>
                <a:cubicBezTo>
                  <a:pt x="1458686" y="157561"/>
                  <a:pt x="1444172" y="45075"/>
                  <a:pt x="1524000" y="45075"/>
                </a:cubicBezTo>
                <a:cubicBezTo>
                  <a:pt x="1603828" y="45075"/>
                  <a:pt x="1770743" y="161189"/>
                  <a:pt x="1872343" y="153932"/>
                </a:cubicBezTo>
                <a:cubicBezTo>
                  <a:pt x="1973943" y="146675"/>
                  <a:pt x="2075543" y="8789"/>
                  <a:pt x="2133600" y="1532"/>
                </a:cubicBezTo>
                <a:cubicBezTo>
                  <a:pt x="2191657" y="-5725"/>
                  <a:pt x="2195286" y="103132"/>
                  <a:pt x="2220686" y="110389"/>
                </a:cubicBezTo>
                <a:cubicBezTo>
                  <a:pt x="2246086" y="117646"/>
                  <a:pt x="2242457" y="45075"/>
                  <a:pt x="2286000" y="45075"/>
                </a:cubicBezTo>
                <a:cubicBezTo>
                  <a:pt x="2329543" y="45075"/>
                  <a:pt x="2413000" y="114018"/>
                  <a:pt x="2481943" y="110389"/>
                </a:cubicBezTo>
                <a:cubicBezTo>
                  <a:pt x="2550886" y="106760"/>
                  <a:pt x="2641600" y="8789"/>
                  <a:pt x="2699657" y="23303"/>
                </a:cubicBezTo>
                <a:cubicBezTo>
                  <a:pt x="2757714" y="37817"/>
                  <a:pt x="2772229" y="182961"/>
                  <a:pt x="2830286" y="197475"/>
                </a:cubicBezTo>
                <a:cubicBezTo>
                  <a:pt x="2888343" y="211989"/>
                  <a:pt x="2989943" y="117646"/>
                  <a:pt x="3048000" y="110389"/>
                </a:cubicBezTo>
                <a:cubicBezTo>
                  <a:pt x="3106057" y="103132"/>
                  <a:pt x="3120572" y="161189"/>
                  <a:pt x="3178629" y="153932"/>
                </a:cubicBezTo>
                <a:cubicBezTo>
                  <a:pt x="3236686" y="146675"/>
                  <a:pt x="3352800" y="63218"/>
                  <a:pt x="3396343" y="66846"/>
                </a:cubicBezTo>
                <a:cubicBezTo>
                  <a:pt x="3439886" y="70474"/>
                  <a:pt x="3439886" y="123088"/>
                  <a:pt x="3439886" y="1757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Flowchart: Connector 45"/>
          <p:cNvSpPr/>
          <p:nvPr/>
        </p:nvSpPr>
        <p:spPr>
          <a:xfrm>
            <a:off x="8012113" y="2738438"/>
            <a:ext cx="479425" cy="592137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Flowchart: Connector 46"/>
          <p:cNvSpPr/>
          <p:nvPr/>
        </p:nvSpPr>
        <p:spPr>
          <a:xfrm>
            <a:off x="6253163" y="3841750"/>
            <a:ext cx="1476375" cy="1449388"/>
          </a:xfrm>
          <a:prstGeom prst="flowChartConnec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9" name="Straight Connector 48"/>
          <p:cNvCxnSpPr>
            <a:stCxn id="46" idx="1"/>
            <a:endCxn id="47" idx="0"/>
          </p:cNvCxnSpPr>
          <p:nvPr/>
        </p:nvCxnSpPr>
        <p:spPr>
          <a:xfrm flipH="1">
            <a:off x="6991350" y="2824163"/>
            <a:ext cx="1090613" cy="1017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6" idx="5"/>
            <a:endCxn id="47" idx="6"/>
          </p:cNvCxnSpPr>
          <p:nvPr/>
        </p:nvCxnSpPr>
        <p:spPr>
          <a:xfrm flipH="1">
            <a:off x="7729538" y="3243263"/>
            <a:ext cx="690562" cy="1322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rc 75"/>
          <p:cNvSpPr/>
          <p:nvPr/>
        </p:nvSpPr>
        <p:spPr>
          <a:xfrm rot="21422911" flipH="1" flipV="1">
            <a:off x="6307138" y="2473325"/>
            <a:ext cx="2616200" cy="2817813"/>
          </a:xfrm>
          <a:prstGeom prst="arc">
            <a:avLst>
              <a:gd name="adj1" fmla="val 17208012"/>
              <a:gd name="adj2" fmla="val 20892949"/>
            </a:avLst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Arc 76"/>
          <p:cNvSpPr/>
          <p:nvPr/>
        </p:nvSpPr>
        <p:spPr>
          <a:xfrm rot="21422911" flipH="1" flipV="1">
            <a:off x="6719888" y="2132013"/>
            <a:ext cx="2616200" cy="2817812"/>
          </a:xfrm>
          <a:prstGeom prst="arc">
            <a:avLst>
              <a:gd name="adj1" fmla="val 17328504"/>
              <a:gd name="adj2" fmla="val 20892949"/>
            </a:avLst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Flowchart: Connector 77"/>
          <p:cNvSpPr/>
          <p:nvPr/>
        </p:nvSpPr>
        <p:spPr>
          <a:xfrm>
            <a:off x="6649015" y="4036228"/>
            <a:ext cx="111735" cy="120075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Flowchart: Connector 82"/>
          <p:cNvSpPr/>
          <p:nvPr/>
        </p:nvSpPr>
        <p:spPr>
          <a:xfrm>
            <a:off x="6761817" y="4318358"/>
            <a:ext cx="111735" cy="120075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Flowchart: Connector 83"/>
          <p:cNvSpPr/>
          <p:nvPr/>
        </p:nvSpPr>
        <p:spPr>
          <a:xfrm>
            <a:off x="6850694" y="4493428"/>
            <a:ext cx="111735" cy="120075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Flowchart: Connector 84"/>
          <p:cNvSpPr/>
          <p:nvPr/>
        </p:nvSpPr>
        <p:spPr>
          <a:xfrm>
            <a:off x="7061478" y="4694164"/>
            <a:ext cx="111735" cy="120075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Flowchart: Connector 85"/>
          <p:cNvSpPr/>
          <p:nvPr/>
        </p:nvSpPr>
        <p:spPr>
          <a:xfrm>
            <a:off x="6594931" y="4531541"/>
            <a:ext cx="111735" cy="120075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Flowchart: Connector 86"/>
          <p:cNvSpPr/>
          <p:nvPr/>
        </p:nvSpPr>
        <p:spPr>
          <a:xfrm>
            <a:off x="7385799" y="4895016"/>
            <a:ext cx="111735" cy="120075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Flowchart: Connector 87"/>
          <p:cNvSpPr/>
          <p:nvPr/>
        </p:nvSpPr>
        <p:spPr>
          <a:xfrm>
            <a:off x="6496241" y="4217384"/>
            <a:ext cx="111735" cy="120075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Flowchart: Connector 88"/>
          <p:cNvSpPr/>
          <p:nvPr/>
        </p:nvSpPr>
        <p:spPr>
          <a:xfrm>
            <a:off x="6794827" y="4694164"/>
            <a:ext cx="111735" cy="120075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Flowchart: Connector 89"/>
          <p:cNvSpPr/>
          <p:nvPr/>
        </p:nvSpPr>
        <p:spPr>
          <a:xfrm>
            <a:off x="7130862" y="4938984"/>
            <a:ext cx="111735" cy="120075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7AD7DE-42D5-4491-9BF3-9ABEFF95C54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傳導</a:t>
            </a:r>
            <a:endParaRPr lang="en-US" alt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鑊的物料大大地影響熱力傳遞的速度和效率</a:t>
            </a:r>
            <a:endParaRPr lang="en-US" altLang="en-US" dirty="0"/>
          </a:p>
          <a:p>
            <a:pPr lvl="1" eaLnBrk="1" hangingPunct="1"/>
            <a:r>
              <a:rPr lang="zh-TW" altLang="en-US" dirty="0"/>
              <a:t>銅是一種優良的導熱體，通常</a:t>
            </a:r>
            <a:r>
              <a:rPr lang="zh-TW" altLang="en-US" dirty="0" smtClean="0"/>
              <a:t>用於舖</a:t>
            </a:r>
            <a:r>
              <a:rPr lang="zh-TW" altLang="en-US" dirty="0"/>
              <a:t>蓋不銹鋼鍋的底部</a:t>
            </a:r>
            <a:endParaRPr lang="en-US" altLang="en-US" dirty="0"/>
          </a:p>
          <a:p>
            <a:pPr lvl="1" eaLnBrk="1" hangingPunct="1"/>
            <a:r>
              <a:rPr lang="zh-TW" altLang="en-US" dirty="0"/>
              <a:t>鐵和鋁也是烹調器皿有效導熱體</a:t>
            </a:r>
            <a:endParaRPr lang="en-US" altLang="en-US" dirty="0"/>
          </a:p>
          <a:p>
            <a:pPr lvl="1" eaLnBrk="1" hangingPunct="1"/>
            <a:r>
              <a:rPr lang="zh-TW" altLang="en-US" dirty="0"/>
              <a:t>不銹鋼的導熱能力卻沒這樣有效。它是一種金屬合金，在其中加入鉻。不銹鋼的表面</a:t>
            </a:r>
            <a:r>
              <a:rPr lang="zh-TW" altLang="en-US" dirty="0" smtClean="0"/>
              <a:t>形成鉻</a:t>
            </a:r>
            <a:r>
              <a:rPr lang="zh-TW" altLang="en-US" dirty="0"/>
              <a:t>氧化物，以防止其腐蝕、生鏽或染有水漬。</a:t>
            </a:r>
            <a:endParaRPr lang="en-US" altLang="en-US" dirty="0"/>
          </a:p>
          <a:p>
            <a:pPr eaLnBrk="1" hangingPunct="1"/>
            <a:r>
              <a:rPr lang="zh-TW" altLang="en-US" dirty="0"/>
              <a:t>主要用傳導方式傳熱的烹調方法的例子：烤、煮、炒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對流</a:t>
            </a:r>
            <a:endParaRPr lang="en-US" alt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透過液體</a:t>
            </a:r>
            <a:r>
              <a:rPr lang="zh-TW" altLang="en-US" dirty="0"/>
              <a:t>或蒸汽的</a:t>
            </a:r>
            <a:r>
              <a:rPr lang="zh-TW" altLang="en-US" dirty="0" smtClean="0"/>
              <a:t>流動分佈熱力</a:t>
            </a:r>
            <a:endParaRPr lang="en-US" altLang="en-US" dirty="0"/>
          </a:p>
          <a:p>
            <a:pPr eaLnBrk="1" hangingPunct="1"/>
            <a:r>
              <a:rPr lang="zh-TW" altLang="en-US" dirty="0" smtClean="0"/>
              <a:t>加熱</a:t>
            </a:r>
            <a:r>
              <a:rPr lang="zh-TW" altLang="en-US" dirty="0"/>
              <a:t>後的空氣或液體膨脹，密度變小，並上升到</a:t>
            </a:r>
            <a:r>
              <a:rPr lang="zh-TW" altLang="en-US" dirty="0" smtClean="0"/>
              <a:t>表面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本來</a:t>
            </a:r>
            <a:r>
              <a:rPr lang="zh-TW" altLang="en-US" dirty="0"/>
              <a:t>在</a:t>
            </a:r>
            <a:r>
              <a:rPr lang="zh-TW" altLang="en-US" dirty="0" smtClean="0"/>
              <a:t>上層較冷及較</a:t>
            </a:r>
            <a:r>
              <a:rPr lang="zh-TW" altLang="en-US" dirty="0"/>
              <a:t>重的空氣或液體</a:t>
            </a:r>
            <a:r>
              <a:rPr lang="zh-TW" altLang="en-US" dirty="0" smtClean="0"/>
              <a:t>移到</a:t>
            </a:r>
            <a:r>
              <a:rPr lang="zh-TW" altLang="en-US" dirty="0"/>
              <a:t>底部，並在那裡被加熱，從而產生連續的循環</a:t>
            </a:r>
            <a:r>
              <a:rPr lang="zh-TW" altLang="en-US" dirty="0" smtClean="0"/>
              <a:t>流動</a:t>
            </a:r>
            <a:endParaRPr lang="en-US" altLang="en-US" dirty="0"/>
          </a:p>
          <a:p>
            <a:pPr eaLnBrk="1" hangingPunct="1"/>
            <a:r>
              <a:rPr lang="zh-TW" altLang="en-US" dirty="0"/>
              <a:t>優點：對流使熱力快速均勻地在食物周圍移動</a:t>
            </a:r>
            <a:r>
              <a:rPr lang="zh-TW" altLang="en-US" dirty="0" smtClean="0"/>
              <a:t>，加快</a:t>
            </a:r>
            <a:r>
              <a:rPr lang="zh-TW" altLang="en-US" dirty="0"/>
              <a:t>了烹調時間</a:t>
            </a:r>
            <a:endParaRPr lang="en-US" altLang="en-US" dirty="0"/>
          </a:p>
          <a:p>
            <a:pPr eaLnBrk="1" hangingPunct="1"/>
            <a:r>
              <a:rPr lang="zh-TW" altLang="en-US" dirty="0"/>
              <a:t>缺點：在對衡式焗</a:t>
            </a:r>
            <a:r>
              <a:rPr lang="zh-TW" altLang="en-US" dirty="0" smtClean="0"/>
              <a:t>爐內，</a:t>
            </a:r>
            <a:r>
              <a:rPr lang="zh-TW" altLang="en-US" dirty="0"/>
              <a:t>流動的空氣會導致食物失去水分</a:t>
            </a:r>
            <a:endParaRPr lang="en-US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對流</a:t>
            </a:r>
            <a:endParaRPr lang="en-US" alt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對流可以是自然</a:t>
            </a:r>
            <a:r>
              <a:rPr lang="zh-TW" altLang="en-US" dirty="0" smtClean="0"/>
              <a:t>的流動</a:t>
            </a:r>
            <a:r>
              <a:rPr lang="zh-TW" altLang="en-US" dirty="0"/>
              <a:t>或強迫</a:t>
            </a:r>
            <a:r>
              <a:rPr lang="zh-TW" altLang="en-US" dirty="0" smtClean="0"/>
              <a:t>的流動</a:t>
            </a:r>
            <a:endParaRPr lang="zh-TW" altLang="en-US" dirty="0"/>
          </a:p>
          <a:p>
            <a:pPr lvl="1" eaLnBrk="1" hangingPunct="1"/>
            <a:r>
              <a:rPr lang="zh-TW" altLang="en-US" dirty="0"/>
              <a:t>自然對流：在液體或蒸氣</a:t>
            </a:r>
            <a:r>
              <a:rPr lang="zh-TW" altLang="en-US" dirty="0" smtClean="0"/>
              <a:t>內密度</a:t>
            </a:r>
            <a:r>
              <a:rPr lang="zh-TW" altLang="en-US" dirty="0"/>
              <a:t>或</a:t>
            </a:r>
            <a:r>
              <a:rPr lang="zh-TW" altLang="en-US" dirty="0" smtClean="0"/>
              <a:t>溫度的差異</a:t>
            </a:r>
            <a:r>
              <a:rPr lang="zh-TW" altLang="en-US" dirty="0"/>
              <a:t>（熱空氣上升，冷空氣下降；在液體中也是一樣）</a:t>
            </a:r>
          </a:p>
          <a:p>
            <a:pPr marL="914400" lvl="1" indent="-457200"/>
            <a:r>
              <a:rPr lang="zh-TW" altLang="en-US" dirty="0"/>
              <a:t>強迫對流：由機械裝置引起，例如：</a:t>
            </a:r>
            <a:endParaRPr lang="en-US" altLang="zh-TW" dirty="0"/>
          </a:p>
          <a:p>
            <a:pPr marL="1295400" lvl="2" indent="-381000"/>
            <a:r>
              <a:rPr lang="zh-TW" altLang="en-US" dirty="0"/>
              <a:t>對衡式焗爐或蒸爐內的</a:t>
            </a:r>
            <a:r>
              <a:rPr lang="zh-TW" altLang="en-US" dirty="0" smtClean="0"/>
              <a:t>風扇能更快地烹調食物</a:t>
            </a:r>
            <a:endParaRPr lang="en-US" altLang="zh-TW" dirty="0"/>
          </a:p>
          <a:p>
            <a:pPr marL="1295400" lvl="2" indent="-381000"/>
            <a:r>
              <a:rPr lang="zh-TW" altLang="en-US" dirty="0"/>
              <a:t>旋轉焗爐內的架子轉動，而不是空氣轉動</a:t>
            </a:r>
            <a:endParaRPr lang="en-US" altLang="zh-TW" dirty="0"/>
          </a:p>
          <a:p>
            <a:pPr marL="1295400" lvl="2" indent="-381000"/>
            <a:r>
              <a:rPr lang="zh-TW" altLang="en-US" dirty="0"/>
              <a:t>攪拌動作把熱力均勻分佈，以防止熱力集中在容器的底部，並防止燒焦和焦化</a:t>
            </a:r>
          </a:p>
          <a:p>
            <a:pPr eaLnBrk="1" hangingPunct="1"/>
            <a:r>
              <a:rPr lang="zh-TW" altLang="en-US" dirty="0"/>
              <a:t>主要用對流方式傳熱的烹調方法的例子：焗、燒、煨、蒸和炸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對流</a:t>
            </a:r>
            <a:endParaRPr lang="en-US" altLang="en-US" dirty="0"/>
          </a:p>
        </p:txBody>
      </p:sp>
      <p:sp>
        <p:nvSpPr>
          <p:cNvPr id="16387" name="Flowchart: Magnetic Disk 45"/>
          <p:cNvSpPr>
            <a:spLocks noChangeArrowheads="1"/>
          </p:cNvSpPr>
          <p:nvPr/>
        </p:nvSpPr>
        <p:spPr bwMode="auto">
          <a:xfrm>
            <a:off x="4840288" y="2241550"/>
            <a:ext cx="2303462" cy="2987675"/>
          </a:xfrm>
          <a:prstGeom prst="flowChartMagneticDisk">
            <a:avLst/>
          </a:prstGeom>
          <a:solidFill>
            <a:srgbClr val="CCEC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388" name="Curved Right Arrow 46"/>
          <p:cNvSpPr>
            <a:spLocks noChangeArrowheads="1"/>
          </p:cNvSpPr>
          <p:nvPr/>
        </p:nvSpPr>
        <p:spPr bwMode="auto">
          <a:xfrm>
            <a:off x="5127625" y="4005263"/>
            <a:ext cx="215900" cy="936625"/>
          </a:xfrm>
          <a:prstGeom prst="curvedRightArrow">
            <a:avLst>
              <a:gd name="adj1" fmla="val 25025"/>
              <a:gd name="adj2" fmla="val 50050"/>
              <a:gd name="adj3" fmla="val 25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8" name="Curved Right Arrow 47"/>
          <p:cNvSpPr/>
          <p:nvPr/>
        </p:nvSpPr>
        <p:spPr bwMode="auto">
          <a:xfrm>
            <a:off x="5434075" y="4005064"/>
            <a:ext cx="216024" cy="936104"/>
          </a:xfrm>
          <a:prstGeom prst="curved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10800000" lon="10800000" rev="0"/>
            </a:camera>
            <a:lightRig rig="threePt" dir="t"/>
          </a:scene3d>
          <a:extLst/>
        </p:spPr>
        <p:txBody>
          <a:bodyPr/>
          <a:lstStyle/>
          <a:p>
            <a:pPr eaLnBrk="1" hangingPunct="1">
              <a:defRPr/>
            </a:pPr>
            <a:endParaRPr kumimoji="1" lang="en-US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390" name="Curved Right Arrow 48"/>
          <p:cNvSpPr>
            <a:spLocks noChangeArrowheads="1"/>
          </p:cNvSpPr>
          <p:nvPr/>
        </p:nvSpPr>
        <p:spPr bwMode="auto">
          <a:xfrm>
            <a:off x="6334125" y="4005263"/>
            <a:ext cx="215900" cy="936625"/>
          </a:xfrm>
          <a:prstGeom prst="curvedRightArrow">
            <a:avLst>
              <a:gd name="adj1" fmla="val 25025"/>
              <a:gd name="adj2" fmla="val 50050"/>
              <a:gd name="adj3" fmla="val 25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0" name="Curved Right Arrow 49"/>
          <p:cNvSpPr/>
          <p:nvPr/>
        </p:nvSpPr>
        <p:spPr bwMode="auto">
          <a:xfrm>
            <a:off x="6640433" y="4005064"/>
            <a:ext cx="216024" cy="936104"/>
          </a:xfrm>
          <a:prstGeom prst="curved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10800000" lon="10800000" rev="0"/>
            </a:camera>
            <a:lightRig rig="threePt" dir="t"/>
          </a:scene3d>
          <a:extLst/>
        </p:spPr>
        <p:txBody>
          <a:bodyPr/>
          <a:lstStyle/>
          <a:p>
            <a:pPr eaLnBrk="1" hangingPunct="1">
              <a:defRPr/>
            </a:pPr>
            <a:endParaRPr kumimoji="1" lang="en-US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392" name="Oval 50"/>
          <p:cNvSpPr>
            <a:spLocks noChangeArrowheads="1"/>
          </p:cNvSpPr>
          <p:nvPr/>
        </p:nvSpPr>
        <p:spPr bwMode="auto">
          <a:xfrm>
            <a:off x="4840288" y="2673350"/>
            <a:ext cx="2303462" cy="1042988"/>
          </a:xfrm>
          <a:prstGeom prst="ellips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2" name="Teardrop 51"/>
          <p:cNvSpPr/>
          <p:nvPr/>
        </p:nvSpPr>
        <p:spPr bwMode="auto">
          <a:xfrm>
            <a:off x="5542087" y="5052882"/>
            <a:ext cx="864096" cy="928700"/>
          </a:xfrm>
          <a:prstGeom prst="teardrop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700000"/>
            </a:camera>
            <a:lightRig rig="threePt" dir="t"/>
          </a:scene3d>
          <a:extLst/>
        </p:spPr>
        <p:txBody>
          <a:bodyPr/>
          <a:lstStyle/>
          <a:p>
            <a:pPr eaLnBrk="1" hangingPunct="1">
              <a:defRPr/>
            </a:pPr>
            <a:endParaRPr kumimoji="1" lang="en-US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3" name="Teardrop 52"/>
          <p:cNvSpPr/>
          <p:nvPr/>
        </p:nvSpPr>
        <p:spPr bwMode="auto">
          <a:xfrm>
            <a:off x="5718139" y="5250077"/>
            <a:ext cx="511992" cy="772725"/>
          </a:xfrm>
          <a:prstGeom prst="teardrop">
            <a:avLst/>
          </a:prstGeom>
          <a:solidFill>
            <a:srgbClr val="FF66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700000"/>
            </a:camera>
            <a:lightRig rig="threePt" dir="t"/>
          </a:scene3d>
          <a:extLst/>
        </p:spPr>
        <p:txBody>
          <a:bodyPr/>
          <a:lstStyle/>
          <a:p>
            <a:pPr eaLnBrk="1" hangingPunct="1">
              <a:defRPr/>
            </a:pPr>
            <a:endParaRPr kumimoji="1" lang="en-US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4" name="Teardrop 53"/>
          <p:cNvSpPr/>
          <p:nvPr/>
        </p:nvSpPr>
        <p:spPr bwMode="auto">
          <a:xfrm>
            <a:off x="5942056" y="5651721"/>
            <a:ext cx="333878" cy="299991"/>
          </a:xfrm>
          <a:prstGeom prst="teardrop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2700000"/>
            </a:camera>
            <a:lightRig rig="threePt" dir="t"/>
          </a:scene3d>
          <a:extLst/>
        </p:spPr>
        <p:txBody>
          <a:bodyPr/>
          <a:lstStyle/>
          <a:p>
            <a:pPr eaLnBrk="1" hangingPunct="1">
              <a:defRPr/>
            </a:pPr>
            <a:endParaRPr kumimoji="1" lang="en-US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cxnSp>
        <p:nvCxnSpPr>
          <p:cNvPr id="16396" name="Curved Connector 54"/>
          <p:cNvCxnSpPr>
            <a:cxnSpLocks noChangeShapeType="1"/>
          </p:cNvCxnSpPr>
          <p:nvPr/>
        </p:nvCxnSpPr>
        <p:spPr bwMode="auto">
          <a:xfrm rot="16200000" flipH="1">
            <a:off x="5195888" y="2457450"/>
            <a:ext cx="630238" cy="153987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7" name="Curved Connector 55"/>
          <p:cNvCxnSpPr>
            <a:cxnSpLocks noChangeShapeType="1"/>
          </p:cNvCxnSpPr>
          <p:nvPr/>
        </p:nvCxnSpPr>
        <p:spPr bwMode="auto">
          <a:xfrm rot="5400000">
            <a:off x="5705476" y="2393950"/>
            <a:ext cx="654050" cy="200025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8" name="Curved Connector 56"/>
          <p:cNvCxnSpPr>
            <a:cxnSpLocks noChangeShapeType="1"/>
          </p:cNvCxnSpPr>
          <p:nvPr/>
        </p:nvCxnSpPr>
        <p:spPr bwMode="auto">
          <a:xfrm rot="5400000">
            <a:off x="6175375" y="2530475"/>
            <a:ext cx="628650" cy="12065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9" name="Curved Connector 57"/>
          <p:cNvCxnSpPr>
            <a:cxnSpLocks noChangeShapeType="1"/>
          </p:cNvCxnSpPr>
          <p:nvPr/>
        </p:nvCxnSpPr>
        <p:spPr bwMode="auto">
          <a:xfrm rot="16200000" flipH="1">
            <a:off x="4826000" y="2595563"/>
            <a:ext cx="630237" cy="153988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0" name="Curved Connector 58"/>
          <p:cNvCxnSpPr>
            <a:cxnSpLocks noChangeShapeType="1"/>
          </p:cNvCxnSpPr>
          <p:nvPr/>
        </p:nvCxnSpPr>
        <p:spPr bwMode="auto">
          <a:xfrm rot="5400000">
            <a:off x="6611937" y="2571751"/>
            <a:ext cx="627063" cy="271462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1" name="Curved Connector 59"/>
          <p:cNvCxnSpPr>
            <a:cxnSpLocks noChangeShapeType="1"/>
          </p:cNvCxnSpPr>
          <p:nvPr/>
        </p:nvCxnSpPr>
        <p:spPr bwMode="auto">
          <a:xfrm rot="16200000" flipH="1">
            <a:off x="5314157" y="2056606"/>
            <a:ext cx="628650" cy="153987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2" name="Curved Connector 60"/>
          <p:cNvCxnSpPr>
            <a:cxnSpLocks noChangeShapeType="1"/>
          </p:cNvCxnSpPr>
          <p:nvPr/>
        </p:nvCxnSpPr>
        <p:spPr bwMode="auto">
          <a:xfrm rot="5400000">
            <a:off x="6306345" y="2021681"/>
            <a:ext cx="360362" cy="149225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3" name="Curved Connector 61"/>
          <p:cNvCxnSpPr>
            <a:cxnSpLocks noChangeShapeType="1"/>
          </p:cNvCxnSpPr>
          <p:nvPr/>
        </p:nvCxnSpPr>
        <p:spPr bwMode="auto">
          <a:xfrm rot="5400000">
            <a:off x="5835650" y="2074863"/>
            <a:ext cx="385763" cy="71437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4" name="Curved Connector 62"/>
          <p:cNvCxnSpPr>
            <a:cxnSpLocks noChangeShapeType="1"/>
          </p:cNvCxnSpPr>
          <p:nvPr/>
        </p:nvCxnSpPr>
        <p:spPr bwMode="auto">
          <a:xfrm rot="16200000" flipH="1">
            <a:off x="4977606" y="2104232"/>
            <a:ext cx="344487" cy="12700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5" name="Oval 63"/>
          <p:cNvSpPr>
            <a:spLocks noChangeArrowheads="1"/>
          </p:cNvSpPr>
          <p:nvPr/>
        </p:nvSpPr>
        <p:spPr bwMode="auto">
          <a:xfrm>
            <a:off x="5127625" y="3141663"/>
            <a:ext cx="85725" cy="71437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06" name="Oval 64"/>
          <p:cNvSpPr>
            <a:spLocks noChangeArrowheads="1"/>
          </p:cNvSpPr>
          <p:nvPr/>
        </p:nvSpPr>
        <p:spPr bwMode="auto">
          <a:xfrm>
            <a:off x="5280025" y="3294063"/>
            <a:ext cx="85725" cy="71437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07" name="Oval 65"/>
          <p:cNvSpPr>
            <a:spLocks noChangeArrowheads="1"/>
          </p:cNvSpPr>
          <p:nvPr/>
        </p:nvSpPr>
        <p:spPr bwMode="auto">
          <a:xfrm>
            <a:off x="5432425" y="3446463"/>
            <a:ext cx="85725" cy="71437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08" name="Oval 66"/>
          <p:cNvSpPr>
            <a:spLocks noChangeArrowheads="1"/>
          </p:cNvSpPr>
          <p:nvPr/>
        </p:nvSpPr>
        <p:spPr bwMode="auto">
          <a:xfrm>
            <a:off x="5586413" y="2984500"/>
            <a:ext cx="84137" cy="71438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09" name="Oval 67"/>
          <p:cNvSpPr>
            <a:spLocks noChangeArrowheads="1"/>
          </p:cNvSpPr>
          <p:nvPr/>
        </p:nvSpPr>
        <p:spPr bwMode="auto">
          <a:xfrm>
            <a:off x="5329238" y="2911475"/>
            <a:ext cx="85725" cy="71438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10" name="Oval 68"/>
          <p:cNvSpPr>
            <a:spLocks noChangeArrowheads="1"/>
          </p:cNvSpPr>
          <p:nvPr/>
        </p:nvSpPr>
        <p:spPr bwMode="auto">
          <a:xfrm>
            <a:off x="5973763" y="2905125"/>
            <a:ext cx="85725" cy="71438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11" name="Oval 69"/>
          <p:cNvSpPr>
            <a:spLocks noChangeArrowheads="1"/>
          </p:cNvSpPr>
          <p:nvPr/>
        </p:nvSpPr>
        <p:spPr bwMode="auto">
          <a:xfrm>
            <a:off x="6343650" y="2828925"/>
            <a:ext cx="85725" cy="71438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12" name="Oval 70"/>
          <p:cNvSpPr>
            <a:spLocks noChangeArrowheads="1"/>
          </p:cNvSpPr>
          <p:nvPr/>
        </p:nvSpPr>
        <p:spPr bwMode="auto">
          <a:xfrm>
            <a:off x="6723063" y="2974975"/>
            <a:ext cx="85725" cy="73025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13" name="Oval 71"/>
          <p:cNvSpPr>
            <a:spLocks noChangeArrowheads="1"/>
          </p:cNvSpPr>
          <p:nvPr/>
        </p:nvSpPr>
        <p:spPr bwMode="auto">
          <a:xfrm>
            <a:off x="5835650" y="3021013"/>
            <a:ext cx="84138" cy="71437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14" name="Oval 72"/>
          <p:cNvSpPr>
            <a:spLocks noChangeArrowheads="1"/>
          </p:cNvSpPr>
          <p:nvPr/>
        </p:nvSpPr>
        <p:spPr bwMode="auto">
          <a:xfrm>
            <a:off x="6700838" y="3276600"/>
            <a:ext cx="84137" cy="73025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15" name="Oval 73"/>
          <p:cNvSpPr>
            <a:spLocks noChangeArrowheads="1"/>
          </p:cNvSpPr>
          <p:nvPr/>
        </p:nvSpPr>
        <p:spPr bwMode="auto">
          <a:xfrm>
            <a:off x="5988050" y="3173413"/>
            <a:ext cx="84138" cy="71437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16" name="Oval 74"/>
          <p:cNvSpPr>
            <a:spLocks noChangeArrowheads="1"/>
          </p:cNvSpPr>
          <p:nvPr/>
        </p:nvSpPr>
        <p:spPr bwMode="auto">
          <a:xfrm>
            <a:off x="6140450" y="3325813"/>
            <a:ext cx="84138" cy="71437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17" name="Oval 75"/>
          <p:cNvSpPr>
            <a:spLocks noChangeArrowheads="1"/>
          </p:cNvSpPr>
          <p:nvPr/>
        </p:nvSpPr>
        <p:spPr bwMode="auto">
          <a:xfrm>
            <a:off x="6437313" y="3060700"/>
            <a:ext cx="85725" cy="73025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18" name="Oval 76"/>
          <p:cNvSpPr>
            <a:spLocks noChangeArrowheads="1"/>
          </p:cNvSpPr>
          <p:nvPr/>
        </p:nvSpPr>
        <p:spPr bwMode="auto">
          <a:xfrm>
            <a:off x="6364288" y="3316288"/>
            <a:ext cx="84137" cy="73025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19" name="Oval 77"/>
          <p:cNvSpPr>
            <a:spLocks noChangeArrowheads="1"/>
          </p:cNvSpPr>
          <p:nvPr/>
        </p:nvSpPr>
        <p:spPr bwMode="auto">
          <a:xfrm>
            <a:off x="5749925" y="3448050"/>
            <a:ext cx="85725" cy="71438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20" name="Oval 78"/>
          <p:cNvSpPr>
            <a:spLocks noChangeArrowheads="1"/>
          </p:cNvSpPr>
          <p:nvPr/>
        </p:nvSpPr>
        <p:spPr bwMode="auto">
          <a:xfrm>
            <a:off x="5573713" y="3336925"/>
            <a:ext cx="84137" cy="71438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21" name="Oval 79"/>
          <p:cNvSpPr>
            <a:spLocks noChangeArrowheads="1"/>
          </p:cNvSpPr>
          <p:nvPr/>
        </p:nvSpPr>
        <p:spPr bwMode="auto">
          <a:xfrm>
            <a:off x="6126163" y="3446463"/>
            <a:ext cx="84137" cy="71437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22" name="Oval 80"/>
          <p:cNvSpPr>
            <a:spLocks noChangeArrowheads="1"/>
          </p:cNvSpPr>
          <p:nvPr/>
        </p:nvSpPr>
        <p:spPr bwMode="auto">
          <a:xfrm>
            <a:off x="6292850" y="3478213"/>
            <a:ext cx="84138" cy="71437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23" name="Oval 81"/>
          <p:cNvSpPr>
            <a:spLocks noChangeArrowheads="1"/>
          </p:cNvSpPr>
          <p:nvPr/>
        </p:nvSpPr>
        <p:spPr bwMode="auto">
          <a:xfrm>
            <a:off x="6278563" y="3055938"/>
            <a:ext cx="85725" cy="73025"/>
          </a:xfrm>
          <a:prstGeom prst="ellipse">
            <a:avLst/>
          </a:prstGeom>
          <a:solidFill>
            <a:srgbClr val="CCFF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kumimoji="1" lang="en-US" altLang="en-US" sz="1800">
              <a:latin typeface="Verdan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425" name="TextBox 83"/>
          <p:cNvSpPr txBox="1">
            <a:spLocks noChangeArrowheads="1"/>
          </p:cNvSpPr>
          <p:nvPr/>
        </p:nvSpPr>
        <p:spPr bwMode="auto">
          <a:xfrm>
            <a:off x="7648575" y="2673350"/>
            <a:ext cx="1569660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TW" altLang="en-US" sz="1800" dirty="0"/>
              <a:t>熱，密度較小</a:t>
            </a:r>
            <a:br>
              <a:rPr lang="zh-TW" altLang="en-US" sz="1800" dirty="0"/>
            </a:br>
            <a:r>
              <a:rPr lang="zh-TW" altLang="en-US" sz="1800" dirty="0"/>
              <a:t>水上升</a:t>
            </a:r>
            <a:endParaRPr lang="en-US" sz="1800" dirty="0"/>
          </a:p>
        </p:txBody>
      </p:sp>
      <p:sp>
        <p:nvSpPr>
          <p:cNvPr id="16426" name="TextBox 84"/>
          <p:cNvSpPr txBox="1">
            <a:spLocks noChangeArrowheads="1"/>
          </p:cNvSpPr>
          <p:nvPr/>
        </p:nvSpPr>
        <p:spPr bwMode="auto">
          <a:xfrm>
            <a:off x="2392363" y="2982913"/>
            <a:ext cx="2017712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TW" altLang="en-US" sz="1800" dirty="0"/>
              <a:t>水變涼，密度變得更加大，下沉</a:t>
            </a:r>
            <a:endParaRPr lang="en-US" sz="1800" dirty="0"/>
          </a:p>
        </p:txBody>
      </p:sp>
      <p:cxnSp>
        <p:nvCxnSpPr>
          <p:cNvPr id="16427" name="Straight Connector 85"/>
          <p:cNvCxnSpPr>
            <a:cxnSpLocks noChangeShapeType="1"/>
          </p:cNvCxnSpPr>
          <p:nvPr/>
        </p:nvCxnSpPr>
        <p:spPr bwMode="auto">
          <a:xfrm>
            <a:off x="4044950" y="3906838"/>
            <a:ext cx="1041400" cy="8223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8" name="Straight Connector 86"/>
          <p:cNvCxnSpPr>
            <a:cxnSpLocks noChangeShapeType="1"/>
            <a:stCxn id="16425" idx="1"/>
          </p:cNvCxnSpPr>
          <p:nvPr/>
        </p:nvCxnSpPr>
        <p:spPr bwMode="auto">
          <a:xfrm flipH="1">
            <a:off x="5649913" y="2968816"/>
            <a:ext cx="1998662" cy="103644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5120144" y="6011996"/>
            <a:ext cx="20313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dirty="0"/>
              <a:t>自然流動形成對流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傳導與對流</a:t>
            </a:r>
            <a:endParaRPr lang="en-US" altLang="en-US" dirty="0"/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12888"/>
            <a:ext cx="5157787" cy="823912"/>
          </a:xfrm>
        </p:spPr>
        <p:txBody>
          <a:bodyPr/>
          <a:lstStyle/>
          <a:p>
            <a:pPr eaLnBrk="1" hangingPunct="1"/>
            <a:r>
              <a:rPr lang="zh-TW" altLang="en-US" sz="2000" b="0" dirty="0"/>
              <a:t>煮馬鈴薯</a:t>
            </a:r>
            <a:endParaRPr lang="en-US" altLang="en-US" sz="2000" b="0" dirty="0"/>
          </a:p>
          <a:p>
            <a:pPr eaLnBrk="1" hangingPunct="1"/>
            <a:r>
              <a:rPr lang="zh-TW" altLang="en-US" sz="2000" b="0" dirty="0"/>
              <a:t>烹煮時間：</a:t>
            </a:r>
            <a:r>
              <a:rPr lang="en-US" altLang="en-US" sz="2000" b="0" dirty="0"/>
              <a:t>40 </a:t>
            </a:r>
            <a:r>
              <a:rPr lang="zh-TW" altLang="en-US" sz="2000" b="0" dirty="0"/>
              <a:t>分鐘</a:t>
            </a:r>
            <a:endParaRPr lang="en-US" altLang="en-US" sz="2000" b="0" dirty="0"/>
          </a:p>
        </p:txBody>
      </p:sp>
      <p:sp>
        <p:nvSpPr>
          <p:cNvPr id="17412" name="Content Placeholder 3"/>
          <p:cNvSpPr>
            <a:spLocks noGrp="1" noChangeAspect="1"/>
          </p:cNvSpPr>
          <p:nvPr>
            <p:ph sz="half" idx="2"/>
          </p:nvPr>
        </p:nvSpPr>
        <p:spPr>
          <a:xfrm>
            <a:off x="839788" y="2336800"/>
            <a:ext cx="5157787" cy="3684588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174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12888"/>
            <a:ext cx="5183188" cy="823912"/>
          </a:xfrm>
        </p:spPr>
        <p:txBody>
          <a:bodyPr/>
          <a:lstStyle/>
          <a:p>
            <a:pPr eaLnBrk="1" hangingPunct="1"/>
            <a:r>
              <a:rPr lang="zh-TW" altLang="en-US" sz="2000" b="0" dirty="0"/>
              <a:t>焗馬鈴薯</a:t>
            </a:r>
            <a:endParaRPr lang="en-US" altLang="en-US" sz="2000" b="0" dirty="0"/>
          </a:p>
          <a:p>
            <a:pPr eaLnBrk="1" hangingPunct="1"/>
            <a:r>
              <a:rPr lang="zh-TW" altLang="en-US" sz="2000" b="0" dirty="0"/>
              <a:t>焗製時間：</a:t>
            </a:r>
            <a:r>
              <a:rPr lang="en-US" altLang="en-US" sz="2000" b="0" dirty="0"/>
              <a:t>40 </a:t>
            </a:r>
            <a:r>
              <a:rPr lang="zh-TW" altLang="en-US" sz="2000" b="0" dirty="0"/>
              <a:t>分鐘（不包括預熱）</a:t>
            </a:r>
            <a:endParaRPr lang="en-US" altLang="en-US" sz="2000" b="0" dirty="0"/>
          </a:p>
        </p:txBody>
      </p:sp>
      <p:sp>
        <p:nvSpPr>
          <p:cNvPr id="17414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36800"/>
            <a:ext cx="5183188" cy="3684588"/>
          </a:xfrm>
        </p:spPr>
        <p:txBody>
          <a:bodyPr/>
          <a:lstStyle/>
          <a:p>
            <a:endParaRPr lang="en-US" altLang="en-US"/>
          </a:p>
        </p:txBody>
      </p:sp>
      <p:pic>
        <p:nvPicPr>
          <p:cNvPr id="17415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8363" y="2336800"/>
            <a:ext cx="5129212" cy="368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2200" y="2336800"/>
            <a:ext cx="5183188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Box 11"/>
          <p:cNvSpPr txBox="1">
            <a:spLocks noChangeArrowheads="1"/>
          </p:cNvSpPr>
          <p:nvPr/>
        </p:nvSpPr>
        <p:spPr bwMode="auto">
          <a:xfrm>
            <a:off x="854075" y="6156325"/>
            <a:ext cx="685315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TW" altLang="en-US" sz="2000" dirty="0"/>
              <a:t>煮馬鈴薯花費較少的時間，因為水導熱的效率比</a:t>
            </a:r>
            <a:r>
              <a:rPr lang="zh-TW" altLang="en-US" sz="2000" dirty="0" smtClean="0"/>
              <a:t>空氣高</a:t>
            </a:r>
            <a:r>
              <a:rPr lang="zh-TW" altLang="en-US" sz="2000" dirty="0"/>
              <a:t>。</a:t>
            </a:r>
            <a:endParaRPr lang="en-US" altLang="en-US" sz="20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754D5-742C-4B31-98DC-ABC4E0F5ED29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輻射</a:t>
            </a:r>
            <a:endParaRPr lang="en-US" altLang="en-US" dirty="0"/>
          </a:p>
        </p:txBody>
      </p:sp>
      <p:sp>
        <p:nvSpPr>
          <p:cNvPr id="18435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電磁波能產生</a:t>
            </a:r>
            <a:r>
              <a:rPr lang="zh-TW" altLang="en-US" dirty="0"/>
              <a:t>熱能</a:t>
            </a:r>
            <a:endParaRPr lang="en-US" altLang="en-US" dirty="0"/>
          </a:p>
          <a:p>
            <a:pPr eaLnBrk="1" hangingPunct="1"/>
            <a:r>
              <a:rPr lang="zh-TW" altLang="en-US" dirty="0"/>
              <a:t>電磁波本身並不具備能量，但在</a:t>
            </a:r>
            <a:r>
              <a:rPr lang="zh-TW" altLang="en-US" dirty="0" smtClean="0"/>
              <a:t>進入</a:t>
            </a:r>
            <a:r>
              <a:rPr lang="zh-TW" altLang="en-US" dirty="0"/>
              <a:t>食物後</a:t>
            </a:r>
            <a:r>
              <a:rPr lang="zh-TW" altLang="en-US" dirty="0" smtClean="0"/>
              <a:t>，分子</a:t>
            </a:r>
            <a:r>
              <a:rPr lang="zh-TW" altLang="en-US" dirty="0"/>
              <a:t>的</a:t>
            </a:r>
            <a:r>
              <a:rPr lang="zh-TW" altLang="en-US" dirty="0" smtClean="0"/>
              <a:t>活動能產生熱力</a:t>
            </a:r>
            <a:endParaRPr lang="en-US" altLang="en-US" dirty="0"/>
          </a:p>
          <a:p>
            <a:pPr eaLnBrk="1" hangingPunct="1"/>
            <a:r>
              <a:rPr lang="zh-TW" altLang="en-US" dirty="0" smtClean="0"/>
              <a:t>能加熱</a:t>
            </a:r>
            <a:r>
              <a:rPr lang="zh-TW" altLang="en-US" dirty="0"/>
              <a:t>食物</a:t>
            </a:r>
            <a:r>
              <a:rPr lang="zh-TW" altLang="en-US" dirty="0" smtClean="0"/>
              <a:t>的</a:t>
            </a:r>
            <a:r>
              <a:rPr lang="zh-TW" altLang="en-US" dirty="0"/>
              <a:t>兩種電磁</a:t>
            </a:r>
            <a:r>
              <a:rPr lang="zh-TW" altLang="en-US" dirty="0" smtClean="0"/>
              <a:t>輻射</a:t>
            </a:r>
            <a:endParaRPr lang="en-US" altLang="en-US" dirty="0"/>
          </a:p>
          <a:p>
            <a:pPr lvl="1" eaLnBrk="1" hangingPunct="1"/>
            <a:r>
              <a:rPr lang="zh-TW" altLang="en-US" dirty="0"/>
              <a:t>紅外線</a:t>
            </a:r>
            <a:endParaRPr lang="en-US" altLang="en-US" dirty="0"/>
          </a:p>
          <a:p>
            <a:pPr lvl="1" eaLnBrk="1" hangingPunct="1"/>
            <a:r>
              <a:rPr lang="zh-TW" altLang="en-US" dirty="0"/>
              <a:t>微波</a:t>
            </a:r>
            <a:endParaRPr lang="en-US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輻射 </a:t>
            </a:r>
            <a:r>
              <a:rPr lang="en-US" altLang="en-US" dirty="0"/>
              <a:t>-- </a:t>
            </a:r>
            <a:r>
              <a:rPr lang="zh-TW" altLang="en-US" dirty="0"/>
              <a:t>紅外線</a:t>
            </a:r>
            <a:endParaRPr lang="en-US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zh-TW" altLang="en-US" dirty="0"/>
              <a:t>紅外線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紅外線比可見光的波長更長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它發射</a:t>
            </a:r>
            <a:r>
              <a:rPr lang="zh-TW" altLang="en-US" dirty="0" smtClean="0"/>
              <a:t>出能烹調食物的輻射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在餐廳，紅外線</a:t>
            </a:r>
            <a:r>
              <a:rPr lang="zh-TW" altLang="en-US" dirty="0" smtClean="0"/>
              <a:t>輻射用來</a:t>
            </a:r>
            <a:r>
              <a:rPr lang="zh-TW" altLang="en-US" dirty="0"/>
              <a:t>保持</a:t>
            </a:r>
            <a:r>
              <a:rPr lang="zh-TW" altLang="en-US" dirty="0" smtClean="0"/>
              <a:t>食物的溫度和</a:t>
            </a:r>
            <a:r>
              <a:rPr lang="zh-TW" altLang="en-US" dirty="0"/>
              <a:t>加熱</a:t>
            </a:r>
            <a:r>
              <a:rPr lang="zh-TW" altLang="en-US" dirty="0" smtClean="0"/>
              <a:t>冷藏食品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產生紅外線的設備的例子：烘烤爐、紅外線燈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明火煮食亦會產生紅外線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輻射 </a:t>
            </a:r>
            <a:r>
              <a:rPr lang="en-US" altLang="en-US" dirty="0"/>
              <a:t>-- </a:t>
            </a:r>
            <a:r>
              <a:rPr lang="zh-TW" altLang="en-US" dirty="0"/>
              <a:t>微波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zh-TW" altLang="en-US" dirty="0"/>
              <a:t>微波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由電磁管</a:t>
            </a:r>
            <a:r>
              <a:rPr lang="zh-TW" altLang="en-US" dirty="0" smtClean="0"/>
              <a:t>產生波長</a:t>
            </a:r>
            <a:r>
              <a:rPr lang="zh-TW" altLang="en-US" dirty="0"/>
              <a:t>很短的輻射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能穿入食品令水分子轉動，水分子互相摩擦</a:t>
            </a:r>
            <a:r>
              <a:rPr lang="zh-TW" altLang="en-US" dirty="0"/>
              <a:t>產生熱力</a:t>
            </a:r>
            <a:endParaRPr lang="en-US" dirty="0"/>
          </a:p>
        </p:txBody>
      </p:sp>
      <p:sp>
        <p:nvSpPr>
          <p:cNvPr id="2048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zh-TW" altLang="en-US" dirty="0"/>
              <a:t>轉動引起摩擦，因此會產生熱力</a:t>
            </a:r>
            <a:endParaRPr lang="en-US" altLang="en-US" dirty="0"/>
          </a:p>
        </p:txBody>
      </p:sp>
      <p:grpSp>
        <p:nvGrpSpPr>
          <p:cNvPr id="20485" name="Group 98"/>
          <p:cNvGrpSpPr>
            <a:grpSpLocks/>
          </p:cNvGrpSpPr>
          <p:nvPr/>
        </p:nvGrpSpPr>
        <p:grpSpPr bwMode="auto">
          <a:xfrm>
            <a:off x="7131050" y="2797175"/>
            <a:ext cx="2835275" cy="3413125"/>
            <a:chOff x="7131339" y="2796982"/>
            <a:chExt cx="2835081" cy="3412999"/>
          </a:xfrm>
        </p:grpSpPr>
        <p:sp>
          <p:nvSpPr>
            <p:cNvPr id="5" name="Flowchart: Connector 4"/>
            <p:cNvSpPr/>
            <p:nvPr/>
          </p:nvSpPr>
          <p:spPr>
            <a:xfrm>
              <a:off x="7144718" y="3347638"/>
              <a:ext cx="457200" cy="457200"/>
            </a:xfrm>
            <a:prstGeom prst="flowChartConnector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  <a:effectLst>
              <a:glow>
                <a:schemeClr val="accent1">
                  <a:alpha val="40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softEdge rad="0"/>
            </a:effectLst>
            <a:scene3d>
              <a:camera prst="orthographicFront"/>
              <a:lightRig rig="balanced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/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/>
                <a:t>-</a:t>
              </a:r>
            </a:p>
          </p:txBody>
        </p:sp>
        <p:sp>
          <p:nvSpPr>
            <p:cNvPr id="6" name="Flowchart: Connector 5"/>
            <p:cNvSpPr/>
            <p:nvPr/>
          </p:nvSpPr>
          <p:spPr>
            <a:xfrm>
              <a:off x="7131339" y="3320877"/>
              <a:ext cx="182880" cy="182880"/>
            </a:xfrm>
            <a:prstGeom prst="flowChartConnector">
              <a:avLst/>
            </a:prstGeom>
            <a:solidFill>
              <a:srgbClr val="33CCFF"/>
            </a:solidFill>
            <a:ln>
              <a:solidFill>
                <a:srgbClr val="33CCFF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</a:t>
              </a:r>
            </a:p>
          </p:txBody>
        </p:sp>
        <p:sp>
          <p:nvSpPr>
            <p:cNvPr id="8" name="Flowchart: Connector 7"/>
            <p:cNvSpPr/>
            <p:nvPr/>
          </p:nvSpPr>
          <p:spPr>
            <a:xfrm>
              <a:off x="7434696" y="3308653"/>
              <a:ext cx="182880" cy="182880"/>
            </a:xfrm>
            <a:prstGeom prst="flowChartConnector">
              <a:avLst/>
            </a:prstGeom>
            <a:solidFill>
              <a:srgbClr val="33CCFF"/>
            </a:solidFill>
            <a:ln>
              <a:solidFill>
                <a:srgbClr val="33CCFF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</a:t>
              </a:r>
            </a:p>
          </p:txBody>
        </p:sp>
        <p:sp>
          <p:nvSpPr>
            <p:cNvPr id="11" name="Curved Down Arrow 10"/>
            <p:cNvSpPr/>
            <p:nvPr/>
          </p:nvSpPr>
          <p:spPr>
            <a:xfrm rot="4216723">
              <a:off x="7421030" y="3281949"/>
              <a:ext cx="514331" cy="217473"/>
            </a:xfrm>
            <a:prstGeom prst="curvedDownArrow">
              <a:avLst>
                <a:gd name="adj1" fmla="val 970"/>
                <a:gd name="adj2" fmla="val 47794"/>
                <a:gd name="adj3" fmla="val 3110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0496" name="Group 62"/>
            <p:cNvGrpSpPr>
              <a:grpSpLocks/>
            </p:cNvGrpSpPr>
            <p:nvPr/>
          </p:nvGrpSpPr>
          <p:grpSpPr bwMode="auto">
            <a:xfrm rot="5640000">
              <a:off x="7516093" y="4018842"/>
              <a:ext cx="486237" cy="496185"/>
              <a:chOff x="7283739" y="4337745"/>
              <a:chExt cx="486237" cy="496185"/>
            </a:xfrm>
          </p:grpSpPr>
          <p:sp>
            <p:nvSpPr>
              <p:cNvPr id="59" name="Flowchart: Connector 58"/>
              <p:cNvSpPr/>
              <p:nvPr/>
            </p:nvSpPr>
            <p:spPr>
              <a:xfrm>
                <a:off x="7297118" y="4376730"/>
                <a:ext cx="457200" cy="457200"/>
              </a:xfrm>
              <a:prstGeom prst="flowChartConnector">
                <a:avLst/>
              </a:prstGeom>
              <a:solidFill>
                <a:srgbClr val="FF7C80"/>
              </a:solidFill>
              <a:ln>
                <a:solidFill>
                  <a:srgbClr val="FF7C80"/>
                </a:solidFill>
              </a:ln>
              <a:effectLst>
                <a:glow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0"/>
              </a:effectLst>
              <a:scene3d>
                <a:camera prst="orthographicFront"/>
                <a:lightRig rig="balanced" dir="t"/>
              </a:scene3d>
              <a:sp3d>
                <a:bevelT w="1714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dirty="0"/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/>
                  <a:t>-</a:t>
                </a:r>
              </a:p>
            </p:txBody>
          </p:sp>
          <p:sp>
            <p:nvSpPr>
              <p:cNvPr id="60" name="Flowchart: Connector 59"/>
              <p:cNvSpPr/>
              <p:nvPr/>
            </p:nvSpPr>
            <p:spPr>
              <a:xfrm>
                <a:off x="7283739" y="4349969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  <p:sp>
            <p:nvSpPr>
              <p:cNvPr id="61" name="Flowchart: Connector 60"/>
              <p:cNvSpPr/>
              <p:nvPr/>
            </p:nvSpPr>
            <p:spPr>
              <a:xfrm>
                <a:off x="7587096" y="4337745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</p:grpSp>
        <p:sp>
          <p:nvSpPr>
            <p:cNvPr id="62" name="Curved Down Arrow 61"/>
            <p:cNvSpPr/>
            <p:nvPr/>
          </p:nvSpPr>
          <p:spPr>
            <a:xfrm rot="10140000">
              <a:off x="7563109" y="4482845"/>
              <a:ext cx="514315" cy="219067"/>
            </a:xfrm>
            <a:prstGeom prst="curvedDownArrow">
              <a:avLst>
                <a:gd name="adj1" fmla="val 970"/>
                <a:gd name="adj2" fmla="val 47794"/>
                <a:gd name="adj3" fmla="val 3110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0498" name="Group 67"/>
            <p:cNvGrpSpPr>
              <a:grpSpLocks/>
            </p:cNvGrpSpPr>
            <p:nvPr/>
          </p:nvGrpSpPr>
          <p:grpSpPr bwMode="auto">
            <a:xfrm rot="1800000">
              <a:off x="8257631" y="3044244"/>
              <a:ext cx="486237" cy="496185"/>
              <a:chOff x="8113297" y="3461053"/>
              <a:chExt cx="486237" cy="496185"/>
            </a:xfrm>
          </p:grpSpPr>
          <p:sp>
            <p:nvSpPr>
              <p:cNvPr id="64" name="Flowchart: Connector 63"/>
              <p:cNvSpPr/>
              <p:nvPr/>
            </p:nvSpPr>
            <p:spPr>
              <a:xfrm>
                <a:off x="8126676" y="3500038"/>
                <a:ext cx="457200" cy="457200"/>
              </a:xfrm>
              <a:prstGeom prst="flowChartConnector">
                <a:avLst/>
              </a:prstGeom>
              <a:solidFill>
                <a:srgbClr val="FF7C80"/>
              </a:solidFill>
              <a:ln>
                <a:solidFill>
                  <a:srgbClr val="FF7C80"/>
                </a:solidFill>
              </a:ln>
              <a:effectLst>
                <a:glow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0"/>
              </a:effectLst>
              <a:scene3d>
                <a:camera prst="orthographicFront"/>
                <a:lightRig rig="balanced" dir="t"/>
              </a:scene3d>
              <a:sp3d>
                <a:bevelT w="1714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dirty="0"/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/>
                  <a:t>-</a:t>
                </a:r>
              </a:p>
            </p:txBody>
          </p:sp>
          <p:sp>
            <p:nvSpPr>
              <p:cNvPr id="65" name="Flowchart: Connector 64"/>
              <p:cNvSpPr/>
              <p:nvPr/>
            </p:nvSpPr>
            <p:spPr>
              <a:xfrm>
                <a:off x="8113297" y="3473277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  <p:sp>
            <p:nvSpPr>
              <p:cNvPr id="66" name="Flowchart: Connector 65"/>
              <p:cNvSpPr/>
              <p:nvPr/>
            </p:nvSpPr>
            <p:spPr>
              <a:xfrm>
                <a:off x="8416654" y="3461053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</p:grpSp>
        <p:sp>
          <p:nvSpPr>
            <p:cNvPr id="67" name="Curved Down Arrow 66"/>
            <p:cNvSpPr/>
            <p:nvPr/>
          </p:nvSpPr>
          <p:spPr>
            <a:xfrm>
              <a:off x="8261562" y="2796982"/>
              <a:ext cx="514315" cy="217480"/>
            </a:xfrm>
            <a:prstGeom prst="curvedDownArrow">
              <a:avLst>
                <a:gd name="adj1" fmla="val 970"/>
                <a:gd name="adj2" fmla="val 47794"/>
                <a:gd name="adj3" fmla="val 3110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0500" name="Group 72"/>
            <p:cNvGrpSpPr>
              <a:grpSpLocks/>
            </p:cNvGrpSpPr>
            <p:nvPr/>
          </p:nvGrpSpPr>
          <p:grpSpPr bwMode="auto">
            <a:xfrm rot="-2880000">
              <a:off x="8081827" y="5529597"/>
              <a:ext cx="486237" cy="496185"/>
              <a:chOff x="7283739" y="5280425"/>
              <a:chExt cx="486237" cy="496185"/>
            </a:xfrm>
          </p:grpSpPr>
          <p:sp>
            <p:nvSpPr>
              <p:cNvPr id="69" name="Flowchart: Connector 68"/>
              <p:cNvSpPr/>
              <p:nvPr/>
            </p:nvSpPr>
            <p:spPr>
              <a:xfrm>
                <a:off x="7297118" y="5319410"/>
                <a:ext cx="457200" cy="457200"/>
              </a:xfrm>
              <a:prstGeom prst="flowChartConnector">
                <a:avLst/>
              </a:prstGeom>
              <a:solidFill>
                <a:srgbClr val="FF7C80"/>
              </a:solidFill>
              <a:ln>
                <a:solidFill>
                  <a:srgbClr val="FF7C80"/>
                </a:solidFill>
              </a:ln>
              <a:effectLst>
                <a:glow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0"/>
              </a:effectLst>
              <a:scene3d>
                <a:camera prst="orthographicFront"/>
                <a:lightRig rig="balanced" dir="t"/>
              </a:scene3d>
              <a:sp3d>
                <a:bevelT w="1714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dirty="0"/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/>
                  <a:t>-</a:t>
                </a:r>
              </a:p>
            </p:txBody>
          </p:sp>
          <p:sp>
            <p:nvSpPr>
              <p:cNvPr id="70" name="Flowchart: Connector 69"/>
              <p:cNvSpPr/>
              <p:nvPr/>
            </p:nvSpPr>
            <p:spPr>
              <a:xfrm>
                <a:off x="7283739" y="5292649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  <p:sp>
            <p:nvSpPr>
              <p:cNvPr id="71" name="Flowchart: Connector 70"/>
              <p:cNvSpPr/>
              <p:nvPr/>
            </p:nvSpPr>
            <p:spPr>
              <a:xfrm>
                <a:off x="7587096" y="5280425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</p:grpSp>
        <p:sp>
          <p:nvSpPr>
            <p:cNvPr id="72" name="Curved Down Arrow 71"/>
            <p:cNvSpPr/>
            <p:nvPr/>
          </p:nvSpPr>
          <p:spPr>
            <a:xfrm rot="12000000">
              <a:off x="7961545" y="5987739"/>
              <a:ext cx="514315" cy="217480"/>
            </a:xfrm>
            <a:prstGeom prst="curvedDownArrow">
              <a:avLst>
                <a:gd name="adj1" fmla="val 970"/>
                <a:gd name="adj2" fmla="val 47794"/>
                <a:gd name="adj3" fmla="val 3110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0502" name="Group 77"/>
            <p:cNvGrpSpPr>
              <a:grpSpLocks/>
            </p:cNvGrpSpPr>
            <p:nvPr/>
          </p:nvGrpSpPr>
          <p:grpSpPr bwMode="auto">
            <a:xfrm rot="7440000">
              <a:off x="9059043" y="4087421"/>
              <a:ext cx="486237" cy="496185"/>
              <a:chOff x="9103111" y="4384879"/>
              <a:chExt cx="486237" cy="496185"/>
            </a:xfrm>
          </p:grpSpPr>
          <p:sp>
            <p:nvSpPr>
              <p:cNvPr id="74" name="Flowchart: Connector 73"/>
              <p:cNvSpPr/>
              <p:nvPr/>
            </p:nvSpPr>
            <p:spPr>
              <a:xfrm>
                <a:off x="9116490" y="4423864"/>
                <a:ext cx="457200" cy="457200"/>
              </a:xfrm>
              <a:prstGeom prst="flowChartConnector">
                <a:avLst/>
              </a:prstGeom>
              <a:solidFill>
                <a:srgbClr val="FF7C80"/>
              </a:solidFill>
              <a:ln>
                <a:solidFill>
                  <a:srgbClr val="FF7C80"/>
                </a:solidFill>
              </a:ln>
              <a:effectLst>
                <a:glow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0"/>
              </a:effectLst>
              <a:scene3d>
                <a:camera prst="orthographicFront"/>
                <a:lightRig rig="balanced" dir="t"/>
              </a:scene3d>
              <a:sp3d>
                <a:bevelT w="1714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dirty="0"/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/>
                  <a:t>-</a:t>
                </a:r>
              </a:p>
            </p:txBody>
          </p:sp>
          <p:sp>
            <p:nvSpPr>
              <p:cNvPr id="75" name="Flowchart: Connector 74"/>
              <p:cNvSpPr/>
              <p:nvPr/>
            </p:nvSpPr>
            <p:spPr>
              <a:xfrm>
                <a:off x="9103111" y="4397103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  <p:sp>
            <p:nvSpPr>
              <p:cNvPr id="76" name="Flowchart: Connector 75"/>
              <p:cNvSpPr/>
              <p:nvPr/>
            </p:nvSpPr>
            <p:spPr>
              <a:xfrm>
                <a:off x="9406468" y="4384879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</p:grpSp>
        <p:sp>
          <p:nvSpPr>
            <p:cNvPr id="77" name="Curved Down Arrow 76"/>
            <p:cNvSpPr/>
            <p:nvPr/>
          </p:nvSpPr>
          <p:spPr>
            <a:xfrm rot="3924362">
              <a:off x="9383840" y="4152660"/>
              <a:ext cx="514331" cy="219060"/>
            </a:xfrm>
            <a:prstGeom prst="curvedDownArrow">
              <a:avLst>
                <a:gd name="adj1" fmla="val 970"/>
                <a:gd name="adj2" fmla="val 47794"/>
                <a:gd name="adj3" fmla="val 3110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0504" name="Group 82"/>
            <p:cNvGrpSpPr>
              <a:grpSpLocks/>
            </p:cNvGrpSpPr>
            <p:nvPr/>
          </p:nvGrpSpPr>
          <p:grpSpPr bwMode="auto">
            <a:xfrm rot="-6360000">
              <a:off x="9253853" y="5020068"/>
              <a:ext cx="486237" cy="496185"/>
              <a:chOff x="9315214" y="5374693"/>
              <a:chExt cx="486237" cy="496185"/>
            </a:xfrm>
          </p:grpSpPr>
          <p:sp>
            <p:nvSpPr>
              <p:cNvPr id="79" name="Flowchart: Connector 78"/>
              <p:cNvSpPr/>
              <p:nvPr/>
            </p:nvSpPr>
            <p:spPr>
              <a:xfrm>
                <a:off x="9328593" y="5413678"/>
                <a:ext cx="457200" cy="457200"/>
              </a:xfrm>
              <a:prstGeom prst="flowChartConnector">
                <a:avLst/>
              </a:prstGeom>
              <a:solidFill>
                <a:srgbClr val="FF7C80"/>
              </a:solidFill>
              <a:ln>
                <a:solidFill>
                  <a:srgbClr val="FF7C80"/>
                </a:solidFill>
              </a:ln>
              <a:effectLst>
                <a:glow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0"/>
              </a:effectLst>
              <a:scene3d>
                <a:camera prst="orthographicFront"/>
                <a:lightRig rig="balanced" dir="t"/>
              </a:scene3d>
              <a:sp3d>
                <a:bevelT w="1714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dirty="0"/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/>
                  <a:t>-</a:t>
                </a:r>
              </a:p>
            </p:txBody>
          </p:sp>
          <p:sp>
            <p:nvSpPr>
              <p:cNvPr id="80" name="Flowchart: Connector 79"/>
              <p:cNvSpPr/>
              <p:nvPr/>
            </p:nvSpPr>
            <p:spPr>
              <a:xfrm>
                <a:off x="9315214" y="5386917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  <p:sp>
            <p:nvSpPr>
              <p:cNvPr id="81" name="Flowchart: Connector 80"/>
              <p:cNvSpPr/>
              <p:nvPr/>
            </p:nvSpPr>
            <p:spPr>
              <a:xfrm>
                <a:off x="9618571" y="5374693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</p:grpSp>
        <p:sp>
          <p:nvSpPr>
            <p:cNvPr id="82" name="Curved Down Arrow 81"/>
            <p:cNvSpPr/>
            <p:nvPr/>
          </p:nvSpPr>
          <p:spPr>
            <a:xfrm rot="4216723">
              <a:off x="9541785" y="5078932"/>
              <a:ext cx="514331" cy="217473"/>
            </a:xfrm>
            <a:prstGeom prst="curvedDownArrow">
              <a:avLst>
                <a:gd name="adj1" fmla="val 970"/>
                <a:gd name="adj2" fmla="val 47794"/>
                <a:gd name="adj3" fmla="val 3110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0506" name="Group 87"/>
            <p:cNvGrpSpPr>
              <a:grpSpLocks/>
            </p:cNvGrpSpPr>
            <p:nvPr/>
          </p:nvGrpSpPr>
          <p:grpSpPr bwMode="auto">
            <a:xfrm rot="8880000">
              <a:off x="9480183" y="3461053"/>
              <a:ext cx="486237" cy="496185"/>
              <a:chOff x="9480183" y="3461053"/>
              <a:chExt cx="486237" cy="496185"/>
            </a:xfrm>
          </p:grpSpPr>
          <p:sp>
            <p:nvSpPr>
              <p:cNvPr id="84" name="Flowchart: Connector 83"/>
              <p:cNvSpPr/>
              <p:nvPr/>
            </p:nvSpPr>
            <p:spPr>
              <a:xfrm>
                <a:off x="9493562" y="3500038"/>
                <a:ext cx="457200" cy="457200"/>
              </a:xfrm>
              <a:prstGeom prst="flowChartConnector">
                <a:avLst/>
              </a:prstGeom>
              <a:solidFill>
                <a:srgbClr val="FF7C80"/>
              </a:solidFill>
              <a:ln>
                <a:solidFill>
                  <a:srgbClr val="FF7C80"/>
                </a:solidFill>
              </a:ln>
              <a:effectLst>
                <a:glow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0"/>
              </a:effectLst>
              <a:scene3d>
                <a:camera prst="orthographicFront"/>
                <a:lightRig rig="balanced" dir="t"/>
              </a:scene3d>
              <a:sp3d>
                <a:bevelT w="1714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dirty="0"/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/>
                  <a:t>-</a:t>
                </a:r>
              </a:p>
            </p:txBody>
          </p:sp>
          <p:sp>
            <p:nvSpPr>
              <p:cNvPr id="85" name="Flowchart: Connector 84"/>
              <p:cNvSpPr/>
              <p:nvPr/>
            </p:nvSpPr>
            <p:spPr>
              <a:xfrm>
                <a:off x="9480183" y="3473277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  <p:sp>
            <p:nvSpPr>
              <p:cNvPr id="86" name="Flowchart: Connector 85"/>
              <p:cNvSpPr/>
              <p:nvPr/>
            </p:nvSpPr>
            <p:spPr>
              <a:xfrm>
                <a:off x="9783540" y="3461053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</p:grpSp>
        <p:sp>
          <p:nvSpPr>
            <p:cNvPr id="87" name="Curved Down Arrow 86"/>
            <p:cNvSpPr/>
            <p:nvPr/>
          </p:nvSpPr>
          <p:spPr>
            <a:xfrm rot="17758637">
              <a:off x="9166368" y="3454186"/>
              <a:ext cx="514331" cy="219060"/>
            </a:xfrm>
            <a:prstGeom prst="curvedDownArrow">
              <a:avLst>
                <a:gd name="adj1" fmla="val 970"/>
                <a:gd name="adj2" fmla="val 47794"/>
                <a:gd name="adj3" fmla="val 3110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0508" name="Group 92"/>
            <p:cNvGrpSpPr>
              <a:grpSpLocks/>
            </p:cNvGrpSpPr>
            <p:nvPr/>
          </p:nvGrpSpPr>
          <p:grpSpPr bwMode="auto">
            <a:xfrm rot="-6600000">
              <a:off x="8301833" y="4196343"/>
              <a:ext cx="486237" cy="496185"/>
              <a:chOff x="8301833" y="4196343"/>
              <a:chExt cx="486237" cy="496185"/>
            </a:xfrm>
          </p:grpSpPr>
          <p:sp>
            <p:nvSpPr>
              <p:cNvPr id="89" name="Flowchart: Connector 88"/>
              <p:cNvSpPr/>
              <p:nvPr/>
            </p:nvSpPr>
            <p:spPr>
              <a:xfrm>
                <a:off x="8315212" y="4235328"/>
                <a:ext cx="457200" cy="457200"/>
              </a:xfrm>
              <a:prstGeom prst="flowChartConnector">
                <a:avLst/>
              </a:prstGeom>
              <a:solidFill>
                <a:srgbClr val="FF7C80"/>
              </a:solidFill>
              <a:ln>
                <a:solidFill>
                  <a:srgbClr val="FF7C80"/>
                </a:solidFill>
              </a:ln>
              <a:effectLst>
                <a:glow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0"/>
              </a:effectLst>
              <a:scene3d>
                <a:camera prst="orthographicFront"/>
                <a:lightRig rig="balanced" dir="t"/>
              </a:scene3d>
              <a:sp3d>
                <a:bevelT w="1714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dirty="0"/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/>
                  <a:t>-</a:t>
                </a:r>
              </a:p>
            </p:txBody>
          </p:sp>
          <p:sp>
            <p:nvSpPr>
              <p:cNvPr id="90" name="Flowchart: Connector 89"/>
              <p:cNvSpPr/>
              <p:nvPr/>
            </p:nvSpPr>
            <p:spPr>
              <a:xfrm>
                <a:off x="8301833" y="4208567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  <p:sp>
            <p:nvSpPr>
              <p:cNvPr id="91" name="Flowchart: Connector 90"/>
              <p:cNvSpPr/>
              <p:nvPr/>
            </p:nvSpPr>
            <p:spPr>
              <a:xfrm>
                <a:off x="8605190" y="4196343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</p:grpSp>
        <p:sp>
          <p:nvSpPr>
            <p:cNvPr id="92" name="Curved Down Arrow 91"/>
            <p:cNvSpPr/>
            <p:nvPr/>
          </p:nvSpPr>
          <p:spPr>
            <a:xfrm rot="8815476">
              <a:off x="8436175" y="4711436"/>
              <a:ext cx="514315" cy="217480"/>
            </a:xfrm>
            <a:prstGeom prst="curvedDownArrow">
              <a:avLst>
                <a:gd name="adj1" fmla="val 970"/>
                <a:gd name="adj2" fmla="val 47794"/>
                <a:gd name="adj3" fmla="val 3110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0510" name="Group 97"/>
            <p:cNvGrpSpPr>
              <a:grpSpLocks/>
            </p:cNvGrpSpPr>
            <p:nvPr/>
          </p:nvGrpSpPr>
          <p:grpSpPr bwMode="auto">
            <a:xfrm rot="3720000">
              <a:off x="7274312" y="5718770"/>
              <a:ext cx="486237" cy="496185"/>
              <a:chOff x="7274312" y="5718770"/>
              <a:chExt cx="486237" cy="496185"/>
            </a:xfrm>
          </p:grpSpPr>
          <p:sp>
            <p:nvSpPr>
              <p:cNvPr id="94" name="Flowchart: Connector 93"/>
              <p:cNvSpPr/>
              <p:nvPr/>
            </p:nvSpPr>
            <p:spPr>
              <a:xfrm>
                <a:off x="7287691" y="5757755"/>
                <a:ext cx="457200" cy="457200"/>
              </a:xfrm>
              <a:prstGeom prst="flowChartConnector">
                <a:avLst/>
              </a:prstGeom>
              <a:solidFill>
                <a:srgbClr val="FF7C80"/>
              </a:solidFill>
              <a:ln>
                <a:solidFill>
                  <a:srgbClr val="FF7C80"/>
                </a:solidFill>
              </a:ln>
              <a:effectLst>
                <a:glow>
                  <a:schemeClr val="accent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0"/>
              </a:effectLst>
              <a:scene3d>
                <a:camera prst="orthographicFront"/>
                <a:lightRig rig="balanced" dir="t"/>
              </a:scene3d>
              <a:sp3d>
                <a:bevelT w="1714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dirty="0"/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dirty="0"/>
                  <a:t>-</a:t>
                </a:r>
              </a:p>
            </p:txBody>
          </p:sp>
          <p:sp>
            <p:nvSpPr>
              <p:cNvPr id="95" name="Flowchart: Connector 94"/>
              <p:cNvSpPr/>
              <p:nvPr/>
            </p:nvSpPr>
            <p:spPr>
              <a:xfrm>
                <a:off x="7274312" y="5730994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  <p:sp>
            <p:nvSpPr>
              <p:cNvPr id="96" name="Flowchart: Connector 95"/>
              <p:cNvSpPr/>
              <p:nvPr/>
            </p:nvSpPr>
            <p:spPr>
              <a:xfrm>
                <a:off x="7577669" y="5718770"/>
                <a:ext cx="182880" cy="182880"/>
              </a:xfrm>
              <a:prstGeom prst="flowChartConnector">
                <a:avLst/>
              </a:prstGeom>
              <a:solidFill>
                <a:srgbClr val="33CCFF"/>
              </a:solidFill>
              <a:ln>
                <a:solidFill>
                  <a:srgbClr val="33CCFF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+</a:t>
                </a:r>
              </a:p>
            </p:txBody>
          </p:sp>
        </p:grpSp>
        <p:sp>
          <p:nvSpPr>
            <p:cNvPr id="97" name="Curved Down Arrow 96"/>
            <p:cNvSpPr/>
            <p:nvPr/>
          </p:nvSpPr>
          <p:spPr>
            <a:xfrm rot="2400000">
              <a:off x="7453580" y="5505157"/>
              <a:ext cx="514315" cy="217480"/>
            </a:xfrm>
            <a:prstGeom prst="curvedDownArrow">
              <a:avLst>
                <a:gd name="adj1" fmla="val 970"/>
                <a:gd name="adj2" fmla="val 47794"/>
                <a:gd name="adj3" fmla="val 3110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7AD7DE-42D5-4491-9BF3-9ABEFF95C541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課題</a:t>
            </a:r>
            <a:endParaRPr lang="en-US" alt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加熱食物</a:t>
            </a:r>
            <a:endParaRPr lang="en-US" altLang="en-US" dirty="0"/>
          </a:p>
          <a:p>
            <a:pPr eaLnBrk="1" hangingPunct="1"/>
            <a:r>
              <a:rPr lang="zh-TW" altLang="en-US" dirty="0" smtClean="0"/>
              <a:t>濕煮法</a:t>
            </a:r>
            <a:endParaRPr lang="en-US" altLang="en-US" dirty="0"/>
          </a:p>
          <a:p>
            <a:pPr eaLnBrk="1" hangingPunct="1"/>
            <a:r>
              <a:rPr lang="zh-TW" altLang="en-US" dirty="0" smtClean="0"/>
              <a:t>乾煮法</a:t>
            </a:r>
            <a:endParaRPr lang="en-HK" altLang="zh-TW" dirty="0"/>
          </a:p>
          <a:p>
            <a:pPr eaLnBrk="1" hangingPunct="1"/>
            <a:r>
              <a:rPr lang="zh-TW" altLang="en-US" dirty="0"/>
              <a:t>傳熱的種類</a:t>
            </a:r>
            <a:endParaRPr lang="en-US" altLang="en-US" dirty="0"/>
          </a:p>
          <a:p>
            <a:pPr eaLnBrk="1" hangingPunct="1"/>
            <a:r>
              <a:rPr lang="zh-TW" altLang="en-US" dirty="0"/>
              <a:t>傳導</a:t>
            </a:r>
            <a:endParaRPr lang="en-US" altLang="en-US" dirty="0"/>
          </a:p>
          <a:p>
            <a:pPr eaLnBrk="1" hangingPunct="1"/>
            <a:r>
              <a:rPr lang="zh-TW" altLang="en-US" dirty="0"/>
              <a:t>對流</a:t>
            </a:r>
            <a:endParaRPr lang="en-US" altLang="en-US" dirty="0"/>
          </a:p>
          <a:p>
            <a:pPr eaLnBrk="1" hangingPunct="1"/>
            <a:r>
              <a:rPr lang="zh-TW" altLang="en-US" dirty="0"/>
              <a:t>傳導與對流</a:t>
            </a:r>
            <a:endParaRPr lang="en-HK" altLang="zh-TW" dirty="0"/>
          </a:p>
          <a:p>
            <a:pPr eaLnBrk="1" hangingPunct="1"/>
            <a:r>
              <a:rPr lang="zh-TW" altLang="en-US" dirty="0"/>
              <a:t>輻射</a:t>
            </a:r>
            <a:endParaRPr lang="en-US" altLang="en-US" dirty="0"/>
          </a:p>
          <a:p>
            <a:pPr eaLnBrk="1" hangingPunct="1"/>
            <a:r>
              <a:rPr lang="zh-TW" altLang="en-US" dirty="0"/>
              <a:t>量度熱力</a:t>
            </a:r>
            <a:endParaRPr lang="en-US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輻射 </a:t>
            </a:r>
            <a:r>
              <a:rPr lang="en-US" altLang="en-US" dirty="0"/>
              <a:t>-- </a:t>
            </a:r>
            <a:r>
              <a:rPr lang="zh-TW" altLang="en-US" dirty="0"/>
              <a:t>微波</a:t>
            </a:r>
            <a:endParaRPr lang="en-US" alt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不含水份的材料對微波沒有反應</a:t>
            </a:r>
            <a:endParaRPr lang="en-US" altLang="en-US" dirty="0"/>
          </a:p>
          <a:p>
            <a:pPr eaLnBrk="1" hangingPunct="1"/>
            <a:r>
              <a:rPr lang="zh-TW" altLang="en-US" dirty="0"/>
              <a:t>大多數</a:t>
            </a:r>
            <a:r>
              <a:rPr lang="zh-TW" altLang="en-US" dirty="0" smtClean="0"/>
              <a:t>微波只能穿透大約</a:t>
            </a:r>
            <a:r>
              <a:rPr lang="en-US" altLang="zh-TW" dirty="0"/>
              <a:t>2</a:t>
            </a:r>
            <a:r>
              <a:rPr lang="zh-TW" altLang="en-US" dirty="0" smtClean="0"/>
              <a:t>英寸厚的食品，中心其餘</a:t>
            </a:r>
            <a:r>
              <a:rPr lang="zh-TW" altLang="en-US" dirty="0"/>
              <a:t>部分是通過傳導加熱</a:t>
            </a:r>
            <a:endParaRPr lang="en-US" altLang="en-US" dirty="0"/>
          </a:p>
          <a:p>
            <a:pPr eaLnBrk="1" hangingPunct="1"/>
            <a:r>
              <a:rPr lang="zh-TW" altLang="en-US" dirty="0" smtClean="0"/>
              <a:t>常用於醫院</a:t>
            </a:r>
            <a:r>
              <a:rPr lang="zh-TW" altLang="en-US" dirty="0"/>
              <a:t>廚房、飯盒生產、自動售買機和便利店</a:t>
            </a:r>
            <a:endParaRPr lang="en-US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量度熱力</a:t>
            </a:r>
            <a:endParaRPr lang="en-US" alt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熱力</a:t>
            </a:r>
            <a:r>
              <a:rPr lang="zh-TW" altLang="en-US" dirty="0" smtClean="0"/>
              <a:t>是一種可以</a:t>
            </a:r>
            <a:r>
              <a:rPr lang="zh-TW" altLang="en-US" dirty="0"/>
              <a:t>供</a:t>
            </a:r>
            <a:r>
              <a:rPr lang="zh-TW" altLang="en-US" dirty="0" smtClean="0"/>
              <a:t>測量的能量</a:t>
            </a:r>
            <a:endParaRPr lang="en-US" altLang="en-US" dirty="0"/>
          </a:p>
          <a:p>
            <a:pPr eaLnBrk="1" hangingPunct="1"/>
            <a:r>
              <a:rPr lang="zh-TW" altLang="en-US" dirty="0"/>
              <a:t>用於測量熱強度的兩個</a:t>
            </a:r>
            <a:r>
              <a:rPr lang="zh-TW" altLang="en-US" dirty="0" smtClean="0"/>
              <a:t>主要溫標：</a:t>
            </a:r>
            <a:endParaRPr lang="en-US" altLang="en-US" dirty="0"/>
          </a:p>
          <a:p>
            <a:pPr lvl="1" eaLnBrk="1" hangingPunct="1"/>
            <a:r>
              <a:rPr lang="zh-TW" altLang="en-US" dirty="0"/>
              <a:t>華氏溫度</a:t>
            </a:r>
            <a:r>
              <a:rPr lang="en-US" altLang="en-US" dirty="0"/>
              <a:t> (</a:t>
            </a:r>
            <a:r>
              <a:rPr lang="en-US" altLang="en-US" baseline="30000" dirty="0" err="1"/>
              <a:t>o</a:t>
            </a:r>
            <a:r>
              <a:rPr lang="en-US" altLang="en-US" dirty="0" err="1"/>
              <a:t>F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zh-TW" altLang="en-US" dirty="0"/>
              <a:t>攝氏溫度 </a:t>
            </a:r>
            <a:r>
              <a:rPr lang="en-US" altLang="en-US" dirty="0"/>
              <a:t>(</a:t>
            </a:r>
            <a:r>
              <a:rPr lang="en-US" altLang="en-US" baseline="30000" dirty="0" err="1"/>
              <a:t>o</a:t>
            </a:r>
            <a:r>
              <a:rPr lang="en-US" altLang="en-US" dirty="0" err="1"/>
              <a:t>C</a:t>
            </a:r>
            <a:r>
              <a:rPr lang="en-US" altLang="en-US" dirty="0"/>
              <a:t>)</a:t>
            </a:r>
          </a:p>
          <a:p>
            <a:pPr eaLnBrk="1" hangingPunct="1"/>
            <a:r>
              <a:rPr lang="zh-TW" altLang="en-US" dirty="0"/>
              <a:t>在準備食物時遇到</a:t>
            </a:r>
            <a:r>
              <a:rPr lang="zh-TW" altLang="en-US" dirty="0" smtClean="0"/>
              <a:t>的兩</a:t>
            </a:r>
            <a:r>
              <a:rPr lang="zh-TW" altLang="en-US" dirty="0"/>
              <a:t>個</a:t>
            </a:r>
            <a:r>
              <a:rPr lang="zh-TW" altLang="en-US" dirty="0" smtClean="0"/>
              <a:t>極端溫度範圍是</a:t>
            </a:r>
            <a:r>
              <a:rPr lang="zh-TW" altLang="en-US" dirty="0"/>
              <a:t>冰點和沸點</a:t>
            </a:r>
            <a:endParaRPr lang="en-US" altLang="en-US" dirty="0"/>
          </a:p>
          <a:p>
            <a:pPr eaLnBrk="1" hangingPunct="1"/>
            <a:r>
              <a:rPr lang="zh-TW" altLang="en-US" dirty="0" smtClean="0"/>
              <a:t>水</a:t>
            </a:r>
            <a:r>
              <a:rPr lang="zh-TW" altLang="en-US" dirty="0"/>
              <a:t>的冰點為</a:t>
            </a:r>
            <a:r>
              <a:rPr lang="en-US" altLang="zh-TW" dirty="0"/>
              <a:t>0</a:t>
            </a:r>
            <a:r>
              <a:rPr lang="en-US" altLang="en-US" baseline="30000" dirty="0"/>
              <a:t>o</a:t>
            </a:r>
            <a:r>
              <a:rPr lang="en-US" altLang="en-US" dirty="0"/>
              <a:t>C</a:t>
            </a:r>
            <a:r>
              <a:rPr lang="zh-TW" altLang="en-US" dirty="0"/>
              <a:t>；水的沸點為</a:t>
            </a:r>
            <a:r>
              <a:rPr lang="en-US" altLang="zh-TW" dirty="0"/>
              <a:t>100</a:t>
            </a:r>
            <a:r>
              <a:rPr lang="en-US" altLang="en-US" baseline="30000" dirty="0"/>
              <a:t>o</a:t>
            </a:r>
            <a:r>
              <a:rPr lang="en-US" altLang="en-US" dirty="0"/>
              <a:t>C</a:t>
            </a:r>
          </a:p>
          <a:p>
            <a:pPr eaLnBrk="1" hangingPunct="1"/>
            <a:r>
              <a:rPr lang="zh-TW" altLang="en-US" dirty="0"/>
              <a:t>溫度計是用來測量溫度</a:t>
            </a:r>
            <a:endParaRPr lang="en-US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加熱食物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zh-TW" altLang="en-US" dirty="0"/>
              <a:t>食品生產的目標</a:t>
            </a:r>
          </a:p>
          <a:p>
            <a:pPr eaLnBrk="1" hangingPunct="1">
              <a:defRPr/>
            </a:pPr>
            <a:r>
              <a:rPr lang="zh-TW" altLang="en-US" dirty="0" smtClean="0"/>
              <a:t>消滅</a:t>
            </a:r>
            <a:r>
              <a:rPr lang="zh-TW" altLang="en-US" dirty="0"/>
              <a:t>有害微生物，從而使供人食用的食品更安全</a:t>
            </a:r>
          </a:p>
          <a:p>
            <a:pPr eaLnBrk="1" hangingPunct="1">
              <a:defRPr/>
            </a:pPr>
            <a:r>
              <a:rPr lang="zh-TW" altLang="en-US" dirty="0"/>
              <a:t>提高消化率</a:t>
            </a:r>
          </a:p>
          <a:p>
            <a:pPr eaLnBrk="1" hangingPunct="1">
              <a:defRPr/>
            </a:pPr>
            <a:r>
              <a:rPr lang="zh-TW" altLang="en-US" dirty="0" smtClean="0"/>
              <a:t>改變和增強味道、</a:t>
            </a:r>
            <a:r>
              <a:rPr lang="zh-TW" altLang="en-US" dirty="0"/>
              <a:t>形態、顏色、質地和香氣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加熱食物</a:t>
            </a:r>
            <a:endParaRPr lang="en-US" alt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在準備食物時，熱力</a:t>
            </a:r>
            <a:r>
              <a:rPr lang="zh-TW" altLang="en-US" dirty="0" smtClean="0"/>
              <a:t>以濕煮法或乾煮法</a:t>
            </a:r>
            <a:r>
              <a:rPr lang="zh-TW" altLang="en-US" dirty="0"/>
              <a:t>兩種方式傳遞</a:t>
            </a:r>
            <a:endParaRPr lang="en-US" altLang="en-US" dirty="0"/>
          </a:p>
          <a:p>
            <a:pPr eaLnBrk="1" hangingPunct="1"/>
            <a:r>
              <a:rPr lang="zh-TW" altLang="en-US" dirty="0"/>
              <a:t>根據食品的</a:t>
            </a:r>
            <a:r>
              <a:rPr lang="zh-TW" altLang="en-US" dirty="0" smtClean="0"/>
              <a:t>成分，</a:t>
            </a:r>
            <a:r>
              <a:rPr lang="zh-TW" altLang="en-US" dirty="0"/>
              <a:t>而使用不同的方法</a:t>
            </a:r>
            <a:endParaRPr lang="en-US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加熱食物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zh-TW" altLang="en-US" dirty="0" smtClean="0"/>
              <a:t>例子 </a:t>
            </a:r>
            <a:r>
              <a:rPr lang="en-US" altLang="zh-TW" dirty="0"/>
              <a:t>- </a:t>
            </a:r>
            <a:r>
              <a:rPr lang="zh-TW" altLang="en-US" dirty="0"/>
              <a:t>韌的</a:t>
            </a:r>
            <a:r>
              <a:rPr lang="zh-TW" altLang="en-US" dirty="0" smtClean="0"/>
              <a:t>肉通常是用</a:t>
            </a:r>
            <a:r>
              <a:rPr lang="zh-TW" altLang="en-US" dirty="0"/>
              <a:t>濕</a:t>
            </a:r>
            <a:r>
              <a:rPr lang="zh-TW" altLang="en-US" dirty="0" smtClean="0"/>
              <a:t>煮法</a:t>
            </a:r>
            <a:r>
              <a:rPr lang="zh-TW" altLang="en-US" dirty="0"/>
              <a:t>烹調</a:t>
            </a: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zh-TW" altLang="en-US" dirty="0"/>
              <a:t>肉類、家禽和魚類的肌肉部分含有</a:t>
            </a:r>
            <a:r>
              <a:rPr lang="en-US" altLang="zh-TW" dirty="0"/>
              <a:t>75</a:t>
            </a:r>
            <a:r>
              <a:rPr lang="zh-TW" altLang="en-US" dirty="0"/>
              <a:t>％的水和</a:t>
            </a:r>
            <a:r>
              <a:rPr lang="en-US" altLang="zh-TW" dirty="0"/>
              <a:t>20</a:t>
            </a:r>
            <a:r>
              <a:rPr lang="zh-TW" altLang="en-US" dirty="0"/>
              <a:t>％的蛋白質。這些物質的保水和留住脂肪的能力，影響了他們含汁的份量。</a:t>
            </a: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zh-TW" altLang="en-US" i="1" dirty="0"/>
              <a:t>膠原蛋白</a:t>
            </a:r>
            <a:r>
              <a:rPr lang="zh-TW" altLang="en-US" dirty="0"/>
              <a:t>是肉和家禽</a:t>
            </a:r>
            <a:r>
              <a:rPr lang="zh-TW" altLang="en-US" dirty="0" smtClean="0"/>
              <a:t>中一個</a:t>
            </a:r>
            <a:r>
              <a:rPr lang="zh-TW" altLang="en-US" dirty="0"/>
              <a:t>重要的蛋白質，它形成結締組織的基本結構。是受熱時，特別是</a:t>
            </a:r>
            <a:r>
              <a:rPr lang="zh-TW" altLang="en-US" dirty="0" smtClean="0"/>
              <a:t>以濕煮法處理</a:t>
            </a:r>
            <a:r>
              <a:rPr lang="zh-TW" altLang="en-US" dirty="0"/>
              <a:t>時</a:t>
            </a:r>
            <a:r>
              <a:rPr lang="zh-TW" altLang="en-US" dirty="0" smtClean="0"/>
              <a:t>，膠原蛋白的結構會被分解。</a:t>
            </a:r>
            <a:r>
              <a:rPr lang="zh-TW" altLang="en-US" dirty="0"/>
              <a:t>分解越多，最終產品越細嫩。</a:t>
            </a:r>
            <a:endParaRPr lang="en-HK" altLang="zh-TW" dirty="0"/>
          </a:p>
          <a:p>
            <a:pPr>
              <a:buFont typeface="Arial" charset="0"/>
              <a:buChar char="•"/>
              <a:defRPr/>
            </a:pPr>
            <a:r>
              <a:rPr lang="zh-TW" altLang="en-US" i="1" dirty="0"/>
              <a:t>彈性蛋白</a:t>
            </a:r>
            <a:r>
              <a:rPr lang="zh-TW" altLang="en-US" dirty="0"/>
              <a:t>，另一種結締組織蛋白</a:t>
            </a:r>
            <a:r>
              <a:rPr lang="zh-TW" altLang="en-US" dirty="0" smtClean="0"/>
              <a:t>，黃色</a:t>
            </a:r>
            <a:r>
              <a:rPr lang="zh-TW" altLang="en-US" dirty="0"/>
              <a:t>橡膠般</a:t>
            </a:r>
            <a:r>
              <a:rPr lang="zh-TW" altLang="en-US" dirty="0" smtClean="0"/>
              <a:t>的濃縮沉積物</a:t>
            </a:r>
            <a:r>
              <a:rPr lang="zh-TW" altLang="en-US" dirty="0"/>
              <a:t>， 烹調後變化不大。</a:t>
            </a:r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濕煮法</a:t>
            </a:r>
            <a:endParaRPr lang="en-US" alt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一種以水、</a:t>
            </a:r>
            <a:r>
              <a:rPr lang="zh-TW" altLang="en-US" dirty="0" smtClean="0"/>
              <a:t>任何含水</a:t>
            </a:r>
            <a:r>
              <a:rPr lang="zh-TW" altLang="en-US" dirty="0"/>
              <a:t>的液體或</a:t>
            </a:r>
            <a:r>
              <a:rPr lang="zh-TW" altLang="en-US" dirty="0" smtClean="0"/>
              <a:t>蒸汽來傳熱</a:t>
            </a:r>
            <a:r>
              <a:rPr lang="zh-TW" altLang="en-US" dirty="0"/>
              <a:t>的烹調方法</a:t>
            </a:r>
            <a:endParaRPr lang="en-US" altLang="en-US" dirty="0"/>
          </a:p>
          <a:p>
            <a:pPr eaLnBrk="1" hangingPunct="1"/>
            <a:r>
              <a:rPr lang="zh-TW" altLang="en-US" dirty="0"/>
              <a:t>液體不僅用於加熱的食物，也</a:t>
            </a:r>
            <a:r>
              <a:rPr lang="zh-TW" altLang="en-US" dirty="0" smtClean="0"/>
              <a:t>可影響風味</a:t>
            </a:r>
            <a:r>
              <a:rPr lang="zh-TW" altLang="en-US" dirty="0"/>
              <a:t>、顏色、質地和外觀</a:t>
            </a:r>
            <a:endParaRPr lang="en-US" altLang="en-US" dirty="0"/>
          </a:p>
          <a:p>
            <a:pPr eaLnBrk="1" hangingPunct="1"/>
            <a:r>
              <a:rPr lang="zh-TW" altLang="en-US" dirty="0" smtClean="0"/>
              <a:t>濕煮法</a:t>
            </a:r>
            <a:r>
              <a:rPr lang="zh-TW" altLang="en-US" dirty="0"/>
              <a:t>有助於軟化在肉類中的纖維蛋白和植物中的纖維素，使它們更細嫩</a:t>
            </a:r>
            <a:endParaRPr lang="en-US" altLang="en-US" dirty="0"/>
          </a:p>
          <a:p>
            <a:pPr eaLnBrk="1" hangingPunct="1"/>
            <a:r>
              <a:rPr lang="zh-TW" altLang="en-US" dirty="0" smtClean="0"/>
              <a:t>加熱食物時產生</a:t>
            </a:r>
            <a:r>
              <a:rPr lang="zh-TW" altLang="en-US" dirty="0"/>
              <a:t>的汁液也</a:t>
            </a:r>
            <a:r>
              <a:rPr lang="zh-TW" altLang="en-US" dirty="0" smtClean="0"/>
              <a:t>可用作美味</a:t>
            </a:r>
            <a:r>
              <a:rPr lang="zh-TW" altLang="en-US" dirty="0"/>
              <a:t>的清湯底，製成湯或調味汁</a:t>
            </a:r>
            <a:endParaRPr lang="en-US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濕煮法</a:t>
            </a:r>
            <a:endParaRPr lang="en-US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缺點：顏色、風味化合物、維生素和礦物質可以濾出</a:t>
            </a:r>
            <a:r>
              <a:rPr lang="zh-TW" altLang="en-US" dirty="0" smtClean="0"/>
              <a:t>並流失在液體中</a:t>
            </a:r>
            <a:endParaRPr lang="en-US" altLang="en-US" dirty="0"/>
          </a:p>
          <a:p>
            <a:pPr eaLnBrk="1" hangingPunct="1"/>
            <a:r>
              <a:rPr lang="zh-TW" altLang="en-US" dirty="0" smtClean="0"/>
              <a:t>濕煮法的</a:t>
            </a:r>
            <a:r>
              <a:rPr lang="zh-TW" altLang="en-US" dirty="0"/>
              <a:t>例子包括熱燙 、浸熟、煨、燜、紅燒、煲、燉、汆水、蒸</a:t>
            </a:r>
            <a:endParaRPr lang="en-US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" indent="0">
              <a:buNone/>
            </a:pPr>
            <a:r>
              <a:rPr lang="zh-TW" altLang="en-US" dirty="0" smtClean="0"/>
              <a:t>乾煮法</a:t>
            </a:r>
            <a:endParaRPr lang="en-US" altLang="zh-TW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熱力通過空氣、輻射、脂肪或</a:t>
            </a:r>
            <a:r>
              <a:rPr lang="zh-TW" altLang="en-US" dirty="0" smtClean="0"/>
              <a:t>金屬來傳熱的</a:t>
            </a:r>
            <a:r>
              <a:rPr lang="zh-TW" altLang="en-US" dirty="0"/>
              <a:t>一種烹調方法</a:t>
            </a:r>
            <a:endParaRPr lang="en-US" altLang="zh-TW" dirty="0"/>
          </a:p>
          <a:p>
            <a:pPr eaLnBrk="1" hangingPunct="1"/>
            <a:r>
              <a:rPr lang="zh-TW" altLang="en-US" dirty="0" smtClean="0"/>
              <a:t>乾煮法比濕煮法</a:t>
            </a:r>
            <a:r>
              <a:rPr lang="zh-TW" altLang="en-US" dirty="0"/>
              <a:t>達到更高的溫度，因為</a:t>
            </a:r>
            <a:r>
              <a:rPr lang="zh-TW" altLang="en-US" dirty="0" smtClean="0"/>
              <a:t>水僅可加熱</a:t>
            </a:r>
            <a:r>
              <a:rPr lang="zh-TW" altLang="en-US" dirty="0"/>
              <a:t>至</a:t>
            </a:r>
            <a:r>
              <a:rPr lang="en-US" altLang="en-US" dirty="0"/>
              <a:t>100</a:t>
            </a:r>
            <a:r>
              <a:rPr lang="en-US" altLang="en-US" baseline="30000" dirty="0"/>
              <a:t>o</a:t>
            </a:r>
            <a:r>
              <a:rPr lang="en-US" altLang="en-US" dirty="0"/>
              <a:t>C</a:t>
            </a:r>
            <a:r>
              <a:rPr lang="zh-TW" altLang="en-US" dirty="0"/>
              <a:t>的沸點，如在加壓力下可達稍高的溫度，</a:t>
            </a:r>
            <a:r>
              <a:rPr lang="zh-TW" altLang="en-US" dirty="0" smtClean="0"/>
              <a:t>而焗爐</a:t>
            </a:r>
            <a:r>
              <a:rPr lang="zh-TW" altLang="en-US" dirty="0"/>
              <a:t>則可以達到</a:t>
            </a:r>
            <a:r>
              <a:rPr lang="en-US" altLang="en-US" dirty="0"/>
              <a:t>260</a:t>
            </a:r>
            <a:r>
              <a:rPr lang="en-US" altLang="en-US" baseline="30000" dirty="0"/>
              <a:t>o</a:t>
            </a:r>
            <a:r>
              <a:rPr lang="en-US" altLang="en-US" dirty="0"/>
              <a:t>C</a:t>
            </a:r>
          </a:p>
          <a:p>
            <a:pPr eaLnBrk="1" hangingPunct="1"/>
            <a:r>
              <a:rPr lang="zh-TW" altLang="en-US" dirty="0" smtClean="0"/>
              <a:t>乾煮法的</a:t>
            </a:r>
            <a:r>
              <a:rPr lang="zh-TW" altLang="en-US" dirty="0"/>
              <a:t>例子包括焗、燒、煎烤、烘、燒烤、旋轉烤法、爆炒、煎、炸</a:t>
            </a:r>
            <a:endParaRPr lang="en-HK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傳熱的種類</a:t>
            </a:r>
            <a:endParaRPr lang="en-US" alt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加熱食物時，一般</a:t>
            </a:r>
            <a:r>
              <a:rPr lang="zh-TW" altLang="en-US" dirty="0" smtClean="0"/>
              <a:t>使用的熱能</a:t>
            </a:r>
            <a:r>
              <a:rPr lang="zh-TW" altLang="en-US" dirty="0"/>
              <a:t>：</a:t>
            </a:r>
            <a:endParaRPr lang="en-US" altLang="en-US" dirty="0"/>
          </a:p>
          <a:p>
            <a:pPr lvl="1" eaLnBrk="1" hangingPunct="1"/>
            <a:r>
              <a:rPr lang="zh-TW" altLang="en-US" dirty="0"/>
              <a:t>主要能源：電力和氣體（天然氣或丁烷）</a:t>
            </a:r>
            <a:endParaRPr lang="en-HK" altLang="zh-TW" dirty="0"/>
          </a:p>
          <a:p>
            <a:pPr lvl="1" eaLnBrk="1" hangingPunct="1"/>
            <a:r>
              <a:rPr lang="zh-TW" altLang="en-US" dirty="0" smtClean="0"/>
              <a:t>次要</a:t>
            </a:r>
            <a:r>
              <a:rPr lang="zh-TW" altLang="en-US" dirty="0"/>
              <a:t>能源：木材，煤，木炭</a:t>
            </a:r>
            <a:endParaRPr lang="en-US" altLang="en-US" dirty="0"/>
          </a:p>
          <a:p>
            <a:pPr eaLnBrk="1" hangingPunct="1"/>
            <a:r>
              <a:rPr lang="zh-TW" altLang="en-US" dirty="0" smtClean="0"/>
              <a:t>所有能源會產生</a:t>
            </a:r>
            <a:r>
              <a:rPr lang="zh-TW" altLang="en-US" dirty="0"/>
              <a:t>熱能並可以通過以下方式傳送：</a:t>
            </a:r>
            <a:endParaRPr lang="en-US" altLang="en-US" dirty="0"/>
          </a:p>
          <a:p>
            <a:pPr lvl="1" eaLnBrk="1" hangingPunct="1"/>
            <a:r>
              <a:rPr lang="zh-TW" altLang="en-US" dirty="0"/>
              <a:t>傳導</a:t>
            </a:r>
            <a:endParaRPr lang="en-US" altLang="zh-TW" dirty="0"/>
          </a:p>
          <a:p>
            <a:pPr lvl="1" eaLnBrk="1" hangingPunct="1"/>
            <a:r>
              <a:rPr lang="zh-TW" altLang="en-US" dirty="0"/>
              <a:t>對流、或</a:t>
            </a:r>
          </a:p>
          <a:p>
            <a:pPr lvl="1" eaLnBrk="1" hangingPunct="1"/>
            <a:r>
              <a:rPr lang="zh-TW" altLang="en-US" dirty="0"/>
              <a:t>輻射</a:t>
            </a:r>
            <a:endParaRPr lang="en-US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3DCED5-6D2C-4A94-A713-3CECB49373F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1259</Words>
  <Application>Microsoft Office PowerPoint</Application>
  <PresentationFormat>寬螢幕</PresentationFormat>
  <Paragraphs>171</Paragraphs>
  <Slides>21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7" baseType="lpstr">
      <vt:lpstr>新細明體</vt:lpstr>
      <vt:lpstr>Arial</vt:lpstr>
      <vt:lpstr>Calibri</vt:lpstr>
      <vt:lpstr>Calibri Light</vt:lpstr>
      <vt:lpstr>Verdana</vt:lpstr>
      <vt:lpstr>Office Theme</vt:lpstr>
      <vt:lpstr>傳熱及烹調方法</vt:lpstr>
      <vt:lpstr>課題</vt:lpstr>
      <vt:lpstr>加熱食物</vt:lpstr>
      <vt:lpstr>加熱食物</vt:lpstr>
      <vt:lpstr>加熱食物</vt:lpstr>
      <vt:lpstr>濕煮法</vt:lpstr>
      <vt:lpstr>濕煮法</vt:lpstr>
      <vt:lpstr>乾煮法</vt:lpstr>
      <vt:lpstr>傳熱的種類</vt:lpstr>
      <vt:lpstr>傳導</vt:lpstr>
      <vt:lpstr>傳導</vt:lpstr>
      <vt:lpstr>傳導</vt:lpstr>
      <vt:lpstr>對流</vt:lpstr>
      <vt:lpstr>對流</vt:lpstr>
      <vt:lpstr>對流</vt:lpstr>
      <vt:lpstr>傳導與對流</vt:lpstr>
      <vt:lpstr>輻射</vt:lpstr>
      <vt:lpstr>輻射 -- 紅外線</vt:lpstr>
      <vt:lpstr>輻射 -- 微波</vt:lpstr>
      <vt:lpstr>輻射 -- 微波</vt:lpstr>
      <vt:lpstr>量度熱力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transference and cooking method</dc:title>
  <dc:creator>tuunc06-p02</dc:creator>
  <cp:lastModifiedBy>LOK, Kwan-wai</cp:lastModifiedBy>
  <cp:revision>122</cp:revision>
  <dcterms:created xsi:type="dcterms:W3CDTF">2016-07-22T07:12:47Z</dcterms:created>
  <dcterms:modified xsi:type="dcterms:W3CDTF">2019-10-29T07:21:43Z</dcterms:modified>
</cp:coreProperties>
</file>