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handoutMasterIdLst>
    <p:handoutMasterId r:id="rId69"/>
  </p:handoutMasterIdLst>
  <p:sldIdLst>
    <p:sldId id="433" r:id="rId2"/>
    <p:sldId id="445" r:id="rId3"/>
    <p:sldId id="446" r:id="rId4"/>
    <p:sldId id="478" r:id="rId5"/>
    <p:sldId id="460" r:id="rId6"/>
    <p:sldId id="461" r:id="rId7"/>
    <p:sldId id="530" r:id="rId8"/>
    <p:sldId id="462" r:id="rId9"/>
    <p:sldId id="531" r:id="rId10"/>
    <p:sldId id="532" r:id="rId11"/>
    <p:sldId id="463" r:id="rId12"/>
    <p:sldId id="533" r:id="rId13"/>
    <p:sldId id="464" r:id="rId14"/>
    <p:sldId id="534" r:id="rId15"/>
    <p:sldId id="465" r:id="rId16"/>
    <p:sldId id="470" r:id="rId17"/>
    <p:sldId id="472" r:id="rId18"/>
    <p:sldId id="476" r:id="rId19"/>
    <p:sldId id="473" r:id="rId20"/>
    <p:sldId id="474" r:id="rId21"/>
    <p:sldId id="448" r:id="rId22"/>
    <p:sldId id="447" r:id="rId23"/>
    <p:sldId id="450" r:id="rId24"/>
    <p:sldId id="451" r:id="rId25"/>
    <p:sldId id="480" r:id="rId26"/>
    <p:sldId id="452" r:id="rId27"/>
    <p:sldId id="453" r:id="rId28"/>
    <p:sldId id="456" r:id="rId29"/>
    <p:sldId id="457" r:id="rId30"/>
    <p:sldId id="481" r:id="rId31"/>
    <p:sldId id="482" r:id="rId32"/>
    <p:sldId id="454" r:id="rId33"/>
    <p:sldId id="483" r:id="rId34"/>
    <p:sldId id="455" r:id="rId35"/>
    <p:sldId id="459" r:id="rId36"/>
    <p:sldId id="484" r:id="rId37"/>
    <p:sldId id="485" r:id="rId38"/>
    <p:sldId id="487" r:id="rId39"/>
    <p:sldId id="489" r:id="rId40"/>
    <p:sldId id="490" r:id="rId41"/>
    <p:sldId id="491" r:id="rId42"/>
    <p:sldId id="493" r:id="rId43"/>
    <p:sldId id="496" r:id="rId44"/>
    <p:sldId id="512" r:id="rId45"/>
    <p:sldId id="511" r:id="rId46"/>
    <p:sldId id="503" r:id="rId47"/>
    <p:sldId id="504" r:id="rId48"/>
    <p:sldId id="505" r:id="rId49"/>
    <p:sldId id="501" r:id="rId50"/>
    <p:sldId id="502" r:id="rId51"/>
    <p:sldId id="499" r:id="rId52"/>
    <p:sldId id="506" r:id="rId53"/>
    <p:sldId id="507" r:id="rId54"/>
    <p:sldId id="515" r:id="rId55"/>
    <p:sldId id="514" r:id="rId56"/>
    <p:sldId id="537" r:id="rId57"/>
    <p:sldId id="538" r:id="rId58"/>
    <p:sldId id="539" r:id="rId59"/>
    <p:sldId id="541" r:id="rId60"/>
    <p:sldId id="542" r:id="rId61"/>
    <p:sldId id="544" r:id="rId62"/>
    <p:sldId id="545" r:id="rId63"/>
    <p:sldId id="546" r:id="rId64"/>
    <p:sldId id="547" r:id="rId65"/>
    <p:sldId id="548" r:id="rId66"/>
    <p:sldId id="549" r:id="rId67"/>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604" autoAdjust="0"/>
    <p:restoredTop sz="98046" autoAdjust="0"/>
  </p:normalViewPr>
  <p:slideViewPr>
    <p:cSldViewPr>
      <p:cViewPr varScale="1">
        <p:scale>
          <a:sx n="91" d="100"/>
          <a:sy n="91" d="100"/>
        </p:scale>
        <p:origin x="102" y="744"/>
      </p:cViewPr>
      <p:guideLst>
        <p:guide orient="horz" pos="2160"/>
        <p:guide pos="2880"/>
      </p:guideLst>
    </p:cSldViewPr>
  </p:slideViewPr>
  <p:notesTextViewPr>
    <p:cViewPr>
      <p:scale>
        <a:sx n="1" d="1"/>
        <a:sy n="1" d="1"/>
      </p:scale>
      <p:origin x="0" y="0"/>
    </p:cViewPr>
  </p:notesTextViewPr>
  <p:sorterViewPr>
    <p:cViewPr>
      <p:scale>
        <a:sx n="100" d="100"/>
        <a:sy n="100" d="100"/>
      </p:scale>
      <p:origin x="0" y="-2080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86FEFD1D-982A-40DD-9274-0C80E6489FE2}" type="slidenum">
              <a:rPr lang="en-US" smtClean="0"/>
              <a:t>‹#›</a:t>
            </a:fld>
            <a:endParaRPr lang="en-US"/>
          </a:p>
        </p:txBody>
      </p:sp>
    </p:spTree>
    <p:extLst>
      <p:ext uri="{BB962C8B-B14F-4D97-AF65-F5344CB8AC3E}">
        <p14:creationId xmlns:p14="http://schemas.microsoft.com/office/powerpoint/2010/main" val="278369028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DF455961-88FA-48C9-85FC-D25E82B529A9}" type="slidenum">
              <a:rPr lang="en-US" smtClean="0"/>
              <a:t>‹#›</a:t>
            </a:fld>
            <a:endParaRPr lang="en-US" dirty="0"/>
          </a:p>
        </p:txBody>
      </p:sp>
    </p:spTree>
    <p:extLst>
      <p:ext uri="{BB962C8B-B14F-4D97-AF65-F5344CB8AC3E}">
        <p14:creationId xmlns:p14="http://schemas.microsoft.com/office/powerpoint/2010/main" val="345609394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455961-88FA-48C9-85FC-D25E82B529A9}" type="slidenum">
              <a:rPr lang="en-US" smtClean="0"/>
              <a:t>33</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42641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455961-88FA-48C9-85FC-D25E82B529A9}" type="slidenum">
              <a:rPr lang="en-US" smtClean="0"/>
              <a:t>40</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619662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455961-88FA-48C9-85FC-D25E82B529A9}" type="slidenum">
              <a:rPr lang="en-US" smtClean="0"/>
              <a:t>41</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619662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455961-88FA-48C9-85FC-D25E82B529A9}" type="slidenum">
              <a:rPr lang="en-US" smtClean="0"/>
              <a:t>42</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619662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5EBE98-3F54-4190-8BE8-6FA5D62E8276}" type="slidenum">
              <a:rPr lang="en-US" smtClean="0"/>
              <a:t>‹#›</a:t>
            </a:fld>
            <a:endParaRPr lang="en-US" dirty="0"/>
          </a:p>
        </p:txBody>
      </p:sp>
    </p:spTree>
    <p:extLst>
      <p:ext uri="{BB962C8B-B14F-4D97-AF65-F5344CB8AC3E}">
        <p14:creationId xmlns:p14="http://schemas.microsoft.com/office/powerpoint/2010/main" val="2010558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5EBE98-3F54-4190-8BE8-6FA5D62E8276}" type="slidenum">
              <a:rPr lang="en-US" smtClean="0"/>
              <a:t>‹#›</a:t>
            </a:fld>
            <a:endParaRPr lang="en-US" dirty="0"/>
          </a:p>
        </p:txBody>
      </p:sp>
    </p:spTree>
    <p:extLst>
      <p:ext uri="{BB962C8B-B14F-4D97-AF65-F5344CB8AC3E}">
        <p14:creationId xmlns:p14="http://schemas.microsoft.com/office/powerpoint/2010/main" val="2892822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5EBE98-3F54-4190-8BE8-6FA5D62E8276}" type="slidenum">
              <a:rPr lang="en-US" smtClean="0"/>
              <a:t>‹#›</a:t>
            </a:fld>
            <a:endParaRPr lang="en-US" dirty="0"/>
          </a:p>
        </p:txBody>
      </p:sp>
    </p:spTree>
    <p:extLst>
      <p:ext uri="{BB962C8B-B14F-4D97-AF65-F5344CB8AC3E}">
        <p14:creationId xmlns:p14="http://schemas.microsoft.com/office/powerpoint/2010/main" val="4007987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5EBE98-3F54-4190-8BE8-6FA5D62E8276}" type="slidenum">
              <a:rPr lang="en-US" smtClean="0"/>
              <a:t>‹#›</a:t>
            </a:fld>
            <a:endParaRPr lang="en-US" dirty="0"/>
          </a:p>
        </p:txBody>
      </p:sp>
    </p:spTree>
    <p:extLst>
      <p:ext uri="{BB962C8B-B14F-4D97-AF65-F5344CB8AC3E}">
        <p14:creationId xmlns:p14="http://schemas.microsoft.com/office/powerpoint/2010/main" val="3575105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5EBE98-3F54-4190-8BE8-6FA5D62E8276}" type="slidenum">
              <a:rPr lang="en-US" smtClean="0"/>
              <a:t>‹#›</a:t>
            </a:fld>
            <a:endParaRPr lang="en-US" dirty="0"/>
          </a:p>
        </p:txBody>
      </p:sp>
    </p:spTree>
    <p:extLst>
      <p:ext uri="{BB962C8B-B14F-4D97-AF65-F5344CB8AC3E}">
        <p14:creationId xmlns:p14="http://schemas.microsoft.com/office/powerpoint/2010/main" val="3334065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5EBE98-3F54-4190-8BE8-6FA5D62E8276}" type="slidenum">
              <a:rPr lang="en-US" smtClean="0"/>
              <a:t>‹#›</a:t>
            </a:fld>
            <a:endParaRPr lang="en-US" dirty="0"/>
          </a:p>
        </p:txBody>
      </p:sp>
    </p:spTree>
    <p:extLst>
      <p:ext uri="{BB962C8B-B14F-4D97-AF65-F5344CB8AC3E}">
        <p14:creationId xmlns:p14="http://schemas.microsoft.com/office/powerpoint/2010/main" val="1482205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5EBE98-3F54-4190-8BE8-6FA5D62E8276}" type="slidenum">
              <a:rPr lang="en-US" smtClean="0"/>
              <a:t>‹#›</a:t>
            </a:fld>
            <a:endParaRPr lang="en-US" dirty="0"/>
          </a:p>
        </p:txBody>
      </p:sp>
    </p:spTree>
    <p:extLst>
      <p:ext uri="{BB962C8B-B14F-4D97-AF65-F5344CB8AC3E}">
        <p14:creationId xmlns:p14="http://schemas.microsoft.com/office/powerpoint/2010/main" val="361894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5EBE98-3F54-4190-8BE8-6FA5D62E8276}" type="slidenum">
              <a:rPr lang="en-US" smtClean="0"/>
              <a:t>‹#›</a:t>
            </a:fld>
            <a:endParaRPr lang="en-US" dirty="0"/>
          </a:p>
        </p:txBody>
      </p:sp>
    </p:spTree>
    <p:extLst>
      <p:ext uri="{BB962C8B-B14F-4D97-AF65-F5344CB8AC3E}">
        <p14:creationId xmlns:p14="http://schemas.microsoft.com/office/powerpoint/2010/main" val="3568146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5EBE98-3F54-4190-8BE8-6FA5D62E8276}" type="slidenum">
              <a:rPr lang="en-US" smtClean="0"/>
              <a:t>‹#›</a:t>
            </a:fld>
            <a:endParaRPr lang="en-US" dirty="0"/>
          </a:p>
        </p:txBody>
      </p:sp>
    </p:spTree>
    <p:extLst>
      <p:ext uri="{BB962C8B-B14F-4D97-AF65-F5344CB8AC3E}">
        <p14:creationId xmlns:p14="http://schemas.microsoft.com/office/powerpoint/2010/main" val="1899873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5EBE98-3F54-4190-8BE8-6FA5D62E8276}" type="slidenum">
              <a:rPr lang="en-US" smtClean="0"/>
              <a:t>‹#›</a:t>
            </a:fld>
            <a:endParaRPr lang="en-US" dirty="0"/>
          </a:p>
        </p:txBody>
      </p:sp>
    </p:spTree>
    <p:extLst>
      <p:ext uri="{BB962C8B-B14F-4D97-AF65-F5344CB8AC3E}">
        <p14:creationId xmlns:p14="http://schemas.microsoft.com/office/powerpoint/2010/main" val="2662482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5EBE98-3F54-4190-8BE8-6FA5D62E8276}" type="slidenum">
              <a:rPr lang="en-US" smtClean="0"/>
              <a:t>‹#›</a:t>
            </a:fld>
            <a:endParaRPr lang="en-US" dirty="0"/>
          </a:p>
        </p:txBody>
      </p:sp>
    </p:spTree>
    <p:extLst>
      <p:ext uri="{BB962C8B-B14F-4D97-AF65-F5344CB8AC3E}">
        <p14:creationId xmlns:p14="http://schemas.microsoft.com/office/powerpoint/2010/main" val="3661326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5EBE98-3F54-4190-8BE8-6FA5D62E8276}" type="slidenum">
              <a:rPr lang="en-US" smtClean="0"/>
              <a:t>‹#›</a:t>
            </a:fld>
            <a:endParaRPr lang="en-US" dirty="0"/>
          </a:p>
        </p:txBody>
      </p:sp>
    </p:spTree>
    <p:extLst>
      <p:ext uri="{BB962C8B-B14F-4D97-AF65-F5344CB8AC3E}">
        <p14:creationId xmlns:p14="http://schemas.microsoft.com/office/powerpoint/2010/main" val="4266226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jpeg"/><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640960" cy="646331"/>
          </a:xfrm>
          <a:prstGeom prst="rect">
            <a:avLst/>
          </a:prstGeom>
        </p:spPr>
        <p:txBody>
          <a:bodyPr wrap="square">
            <a:spAutoFit/>
          </a:bodyPr>
          <a:lstStyle/>
          <a:p>
            <a:pPr lvl="0"/>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均衡飲食</a:t>
            </a:r>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5" name="Rectangle 4"/>
          <p:cNvSpPr/>
          <p:nvPr/>
        </p:nvSpPr>
        <p:spPr>
          <a:xfrm>
            <a:off x="323528" y="980728"/>
            <a:ext cx="8352928" cy="2831544"/>
          </a:xfrm>
          <a:prstGeom prst="rect">
            <a:avLst/>
          </a:prstGeom>
        </p:spPr>
        <p:txBody>
          <a:bodyPr wrap="square">
            <a:spAutoFit/>
          </a:bodyPr>
          <a:lstStyle/>
          <a:p>
            <a:pPr marL="342900" indent="-342900">
              <a:spcAft>
                <a:spcPts val="600"/>
              </a:spcAft>
              <a:buFont typeface="Arial" pitchFamily="34" charset="0"/>
              <a:buChar char="•"/>
            </a:pPr>
            <a:r>
              <a:rPr lang="zh-TW" altLang="en-US" sz="2400" dirty="0" smtClean="0"/>
              <a:t>均衡飲食</a:t>
            </a:r>
            <a:r>
              <a:rPr lang="zh-TW" altLang="en-US" sz="2400" dirty="0"/>
              <a:t>應包括</a:t>
            </a:r>
            <a:r>
              <a:rPr lang="zh-TW" altLang="en-US" sz="2400" dirty="0" smtClean="0"/>
              <a:t>各種類型的食物，提供</a:t>
            </a:r>
            <a:r>
              <a:rPr lang="zh-TW" altLang="en-US" sz="2400" dirty="0"/>
              <a:t>適當</a:t>
            </a:r>
            <a:r>
              <a:rPr lang="zh-TW" altLang="en-US" sz="2400" dirty="0" smtClean="0"/>
              <a:t>的</a:t>
            </a:r>
            <a:r>
              <a:rPr lang="zh-TW" altLang="en-US" sz="2400" dirty="0">
                <a:latin typeface="Arial" pitchFamily="34" charset="0"/>
                <a:cs typeface="Arial" pitchFamily="34" charset="0"/>
              </a:rPr>
              <a:t>熱能</a:t>
            </a:r>
            <a:r>
              <a:rPr lang="zh-TW" altLang="en-US" sz="2400" dirty="0" smtClean="0"/>
              <a:t>和營養素。每個人所需的</a:t>
            </a:r>
            <a:r>
              <a:rPr lang="zh-TW" altLang="en-US" sz="2400" dirty="0" smtClean="0">
                <a:latin typeface="Arial" pitchFamily="34" charset="0"/>
                <a:cs typeface="Arial" pitchFamily="34" charset="0"/>
              </a:rPr>
              <a:t>熱能</a:t>
            </a:r>
            <a:r>
              <a:rPr lang="zh-TW" altLang="en-US" sz="2400" dirty="0" smtClean="0"/>
              <a:t>攝取量會因</a:t>
            </a:r>
            <a:r>
              <a:rPr lang="zh-TW" altLang="en-US" sz="2400" dirty="0"/>
              <a:t>年齡，身高，體重</a:t>
            </a:r>
            <a:r>
              <a:rPr lang="zh-TW" altLang="en-US" sz="2400" dirty="0" smtClean="0"/>
              <a:t>和活動量而不同。</a:t>
            </a:r>
            <a:endParaRPr lang="en-US" altLang="zh-TW" sz="2400" dirty="0" smtClean="0"/>
          </a:p>
          <a:p>
            <a:pPr marL="342900" indent="-342900">
              <a:spcAft>
                <a:spcPts val="600"/>
              </a:spcAft>
              <a:buFont typeface="Arial" pitchFamily="34" charset="0"/>
              <a:buChar char="•"/>
            </a:pPr>
            <a:r>
              <a:rPr lang="zh-TW" altLang="en-US" sz="2400" dirty="0" smtClean="0"/>
              <a:t>健康飲食金字塔是一個實用的工具來幫助我們計畫健康飲食及實現均衡飲食。 </a:t>
            </a:r>
            <a:endParaRPr lang="zh-TW" altLang="en-US" sz="2400" dirty="0"/>
          </a:p>
          <a:p>
            <a:pPr marL="342900" indent="-342900">
              <a:spcAft>
                <a:spcPts val="600"/>
              </a:spcAft>
              <a:buFont typeface="Arial" pitchFamily="34" charset="0"/>
              <a:buChar char="•"/>
            </a:pPr>
            <a:r>
              <a:rPr lang="zh-TW" altLang="en-US" sz="2400" dirty="0"/>
              <a:t>碳水化合物</a:t>
            </a:r>
            <a:r>
              <a:rPr lang="zh-TW" altLang="en-US" sz="2400" dirty="0" smtClean="0"/>
              <a:t>、蛋白質、脂肪、礦物質、維生素</a:t>
            </a:r>
            <a:r>
              <a:rPr lang="zh-TW" altLang="en-US" sz="2400" dirty="0"/>
              <a:t>和膳食纖維是必需的</a:t>
            </a:r>
            <a:r>
              <a:rPr lang="zh-TW" altLang="en-US" sz="2400" dirty="0" smtClean="0"/>
              <a:t>營養素。</a:t>
            </a:r>
            <a:endParaRPr lang="en-US" sz="2400" dirty="0"/>
          </a:p>
        </p:txBody>
      </p:sp>
      <p:sp>
        <p:nvSpPr>
          <p:cNvPr id="7" name="Slide Number Placeholder 6"/>
          <p:cNvSpPr>
            <a:spLocks noGrp="1"/>
          </p:cNvSpPr>
          <p:nvPr>
            <p:ph type="sldNum" sz="quarter" idx="12"/>
          </p:nvPr>
        </p:nvSpPr>
        <p:spPr/>
        <p:txBody>
          <a:bodyPr/>
          <a:lstStyle/>
          <a:p>
            <a:fld id="{99B7B5DF-5DA9-46A7-9A59-86908C82C3B1}" type="slidenum">
              <a:rPr lang="en-US" smtClean="0"/>
              <a:t>1</a:t>
            </a:fld>
            <a:endParaRPr lang="en-US" dirty="0"/>
          </a:p>
        </p:txBody>
      </p:sp>
    </p:spTree>
    <p:extLst>
      <p:ext uri="{BB962C8B-B14F-4D97-AF65-F5344CB8AC3E}">
        <p14:creationId xmlns:p14="http://schemas.microsoft.com/office/powerpoint/2010/main" val="21338142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2389"/>
            <a:ext cx="8640960" cy="646331"/>
          </a:xfrm>
          <a:prstGeom prst="rect">
            <a:avLst/>
          </a:prstGeom>
        </p:spPr>
        <p:txBody>
          <a:bodyPr wrap="square">
            <a:spAutoFit/>
          </a:bodyPr>
          <a:lstStyle/>
          <a:p>
            <a:pPr lvl="0"/>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幼兒的</a:t>
            </a:r>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營養需要</a:t>
            </a:r>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5" name="Rectangle 4"/>
          <p:cNvSpPr/>
          <p:nvPr/>
        </p:nvSpPr>
        <p:spPr>
          <a:xfrm>
            <a:off x="323528" y="980728"/>
            <a:ext cx="8352928" cy="3277820"/>
          </a:xfrm>
          <a:prstGeom prst="rect">
            <a:avLst/>
          </a:prstGeom>
        </p:spPr>
        <p:txBody>
          <a:bodyPr wrap="square">
            <a:spAutoFit/>
          </a:bodyPr>
          <a:lstStyle/>
          <a:p>
            <a:pPr>
              <a:spcAft>
                <a:spcPts val="600"/>
              </a:spcAft>
            </a:pPr>
            <a:r>
              <a:rPr lang="zh-TW" altLang="en-US" sz="2400" b="1" u="sng" dirty="0" smtClean="0"/>
              <a:t>要點</a:t>
            </a:r>
            <a:endParaRPr lang="en-US" altLang="zh-TW" sz="2400" b="1" u="sng" dirty="0" smtClean="0"/>
          </a:p>
          <a:p>
            <a:pPr marL="342900" indent="-342900">
              <a:spcAft>
                <a:spcPts val="600"/>
              </a:spcAft>
              <a:buFont typeface="Arial" pitchFamily="34" charset="0"/>
              <a:buChar char="•"/>
            </a:pPr>
            <a:r>
              <a:rPr lang="zh-TW" altLang="en-US" sz="2400" dirty="0" smtClean="0"/>
              <a:t>鈣質的</a:t>
            </a:r>
            <a:r>
              <a:rPr lang="zh-TW" altLang="en-US" sz="2400" dirty="0"/>
              <a:t>來源</a:t>
            </a:r>
            <a:r>
              <a:rPr lang="zh-TW" altLang="en-US" sz="2400" dirty="0" smtClean="0"/>
              <a:t>包括</a:t>
            </a:r>
            <a:r>
              <a:rPr lang="zh-TW" altLang="en-US" sz="2400" dirty="0"/>
              <a:t>奶類及乳類製品</a:t>
            </a:r>
            <a:r>
              <a:rPr lang="zh-TW" altLang="en-US" sz="2400" dirty="0" smtClean="0"/>
              <a:t>，添加鈣豆漿或果汁，</a:t>
            </a:r>
            <a:r>
              <a:rPr lang="zh-TW" altLang="en-US" sz="2400" dirty="0"/>
              <a:t>添加</a:t>
            </a:r>
            <a:r>
              <a:rPr lang="zh-TW" altLang="en-US" sz="2400" dirty="0" smtClean="0"/>
              <a:t>鈣麵包</a:t>
            </a:r>
            <a:r>
              <a:rPr lang="zh-TW" altLang="en-US" sz="2400" dirty="0"/>
              <a:t>和穀類</a:t>
            </a:r>
            <a:r>
              <a:rPr lang="zh-TW" altLang="en-US" sz="2400" dirty="0" smtClean="0"/>
              <a:t>食品及深綠</a:t>
            </a:r>
            <a:r>
              <a:rPr lang="zh-TW" altLang="en-US" sz="2400" dirty="0"/>
              <a:t>色蔬菜，如西</a:t>
            </a:r>
            <a:r>
              <a:rPr lang="zh-TW" altLang="en-US" sz="2400" dirty="0" smtClean="0"/>
              <a:t>蘭花、白菜和芥蘭菜等。而雞蛋，牛油和三</a:t>
            </a:r>
            <a:r>
              <a:rPr lang="zh-TW" altLang="en-US" sz="2400" dirty="0"/>
              <a:t>文魚提供</a:t>
            </a:r>
            <a:r>
              <a:rPr lang="zh-TW" altLang="en-US" sz="2400" dirty="0" smtClean="0"/>
              <a:t>豐富的維生素</a:t>
            </a:r>
            <a:r>
              <a:rPr lang="en-US" altLang="zh-TW" sz="2400" dirty="0" smtClean="0"/>
              <a:t>D</a:t>
            </a:r>
            <a:r>
              <a:rPr lang="zh-TW" altLang="en-US" sz="2400" dirty="0" smtClean="0"/>
              <a:t>。</a:t>
            </a:r>
            <a:endParaRPr lang="zh-TW" altLang="en-US" sz="2400" dirty="0"/>
          </a:p>
          <a:p>
            <a:pPr marL="342900" indent="-342900">
              <a:spcAft>
                <a:spcPts val="600"/>
              </a:spcAft>
              <a:buFont typeface="Arial" pitchFamily="34" charset="0"/>
              <a:buChar char="•"/>
            </a:pPr>
            <a:r>
              <a:rPr lang="zh-TW" altLang="en-US" sz="2400" dirty="0" smtClean="0"/>
              <a:t>幼兒每天需要大約</a:t>
            </a:r>
            <a:r>
              <a:rPr lang="en-US" altLang="zh-TW" sz="2400" dirty="0" smtClean="0"/>
              <a:t>50</a:t>
            </a:r>
            <a:r>
              <a:rPr lang="zh-TW" altLang="en-US" sz="2400" dirty="0" smtClean="0"/>
              <a:t>克 </a:t>
            </a:r>
            <a:r>
              <a:rPr lang="en-US" altLang="zh-TW" sz="2400" dirty="0" smtClean="0"/>
              <a:t>(2</a:t>
            </a:r>
            <a:r>
              <a:rPr lang="zh-TW" altLang="en-US" sz="2400" dirty="0" smtClean="0"/>
              <a:t>安士</a:t>
            </a:r>
            <a:r>
              <a:rPr lang="en-US" altLang="zh-TW" sz="2400" dirty="0" smtClean="0"/>
              <a:t>)</a:t>
            </a:r>
            <a:r>
              <a:rPr lang="zh-TW" altLang="en-US" sz="2400" dirty="0" smtClean="0"/>
              <a:t> </a:t>
            </a:r>
            <a:r>
              <a:rPr lang="zh-TW" altLang="en-US" sz="2400" dirty="0"/>
              <a:t>蛋白質。含高生物價值的</a:t>
            </a:r>
            <a:r>
              <a:rPr lang="zh-TW" altLang="en-US" sz="2400" dirty="0" smtClean="0"/>
              <a:t>蛋白質食物包括肉類</a:t>
            </a:r>
            <a:r>
              <a:rPr lang="zh-TW" altLang="en-US" sz="2400" dirty="0"/>
              <a:t>、 </a:t>
            </a:r>
            <a:r>
              <a:rPr lang="zh-TW" altLang="en-US" sz="2400" dirty="0" smtClean="0"/>
              <a:t>家禽</a:t>
            </a:r>
            <a:r>
              <a:rPr lang="zh-TW" altLang="en-US" sz="2400" dirty="0"/>
              <a:t>、 </a:t>
            </a:r>
            <a:r>
              <a:rPr lang="zh-TW" altLang="en-US" sz="2400" dirty="0" smtClean="0"/>
              <a:t>海鮮</a:t>
            </a:r>
            <a:r>
              <a:rPr lang="zh-TW" altLang="en-US" sz="2400" dirty="0"/>
              <a:t>、 </a:t>
            </a:r>
            <a:r>
              <a:rPr lang="zh-TW" altLang="en-US" sz="2400" dirty="0" smtClean="0"/>
              <a:t>豆類</a:t>
            </a:r>
            <a:r>
              <a:rPr lang="zh-TW" altLang="en-US" sz="2400" dirty="0"/>
              <a:t>、 </a:t>
            </a:r>
            <a:r>
              <a:rPr lang="zh-TW" altLang="en-US" sz="2400" dirty="0" smtClean="0"/>
              <a:t>豌豆</a:t>
            </a:r>
            <a:r>
              <a:rPr lang="zh-TW" altLang="en-US" sz="2400" dirty="0"/>
              <a:t>、 </a:t>
            </a:r>
            <a:r>
              <a:rPr lang="zh-TW" altLang="en-US" sz="2400" dirty="0" smtClean="0"/>
              <a:t>雞蛋</a:t>
            </a:r>
            <a:r>
              <a:rPr lang="zh-TW" altLang="en-US" sz="2400" dirty="0"/>
              <a:t>、 </a:t>
            </a:r>
            <a:r>
              <a:rPr lang="zh-TW" altLang="en-US" sz="2400" dirty="0" smtClean="0"/>
              <a:t>大豆製品</a:t>
            </a:r>
            <a:r>
              <a:rPr lang="zh-TW" altLang="en-US" sz="2400" dirty="0"/>
              <a:t>、 </a:t>
            </a:r>
            <a:r>
              <a:rPr lang="zh-TW" altLang="en-US" sz="2400" dirty="0" smtClean="0"/>
              <a:t>堅果</a:t>
            </a:r>
            <a:r>
              <a:rPr lang="zh-TW" altLang="en-US" sz="2400" dirty="0"/>
              <a:t>和種子。 </a:t>
            </a:r>
          </a:p>
          <a:p>
            <a:pPr marL="342900" indent="-342900">
              <a:spcAft>
                <a:spcPts val="600"/>
              </a:spcAft>
              <a:buFont typeface="Arial" pitchFamily="34" charset="0"/>
              <a:buChar char="•"/>
            </a:pPr>
            <a:r>
              <a:rPr lang="zh-TW" altLang="en-US" sz="2400" dirty="0" smtClean="0"/>
              <a:t>兩歲</a:t>
            </a:r>
            <a:r>
              <a:rPr lang="zh-TW" altLang="en-US" sz="2400" dirty="0"/>
              <a:t>及</a:t>
            </a:r>
            <a:r>
              <a:rPr lang="zh-TW" altLang="en-US" sz="2400" dirty="0" smtClean="0"/>
              <a:t>以上的兒童應養成與成年人相似</a:t>
            </a:r>
            <a:r>
              <a:rPr lang="zh-TW" altLang="en-US" sz="2400" dirty="0"/>
              <a:t>的健康</a:t>
            </a:r>
            <a:r>
              <a:rPr lang="zh-TW" altLang="en-US" sz="2400" dirty="0" smtClean="0"/>
              <a:t>飲食習慣。</a:t>
            </a:r>
            <a:endParaRPr lang="zh-TW" altLang="en-US" sz="2400" dirty="0"/>
          </a:p>
        </p:txBody>
      </p:sp>
      <p:sp>
        <p:nvSpPr>
          <p:cNvPr id="7" name="Slide Number Placeholder 6"/>
          <p:cNvSpPr>
            <a:spLocks noGrp="1"/>
          </p:cNvSpPr>
          <p:nvPr>
            <p:ph type="sldNum" sz="quarter" idx="12"/>
          </p:nvPr>
        </p:nvSpPr>
        <p:spPr/>
        <p:txBody>
          <a:bodyPr/>
          <a:lstStyle/>
          <a:p>
            <a:fld id="{99B7B5DF-5DA9-46A7-9A59-86908C82C3B1}" type="slidenum">
              <a:rPr lang="en-US" smtClean="0"/>
              <a:t>10</a:t>
            </a:fld>
            <a:endParaRPr lang="en-US" dirty="0"/>
          </a:p>
        </p:txBody>
      </p:sp>
    </p:spTree>
    <p:extLst>
      <p:ext uri="{BB962C8B-B14F-4D97-AF65-F5344CB8AC3E}">
        <p14:creationId xmlns:p14="http://schemas.microsoft.com/office/powerpoint/2010/main" val="21417608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2389"/>
            <a:ext cx="8640960" cy="646331"/>
          </a:xfrm>
          <a:prstGeom prst="rect">
            <a:avLst/>
          </a:prstGeom>
        </p:spPr>
        <p:txBody>
          <a:bodyPr wrap="square">
            <a:spAutoFit/>
          </a:bodyPr>
          <a:lstStyle/>
          <a:p>
            <a:pPr lvl="0"/>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青少年的</a:t>
            </a:r>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營養需要</a:t>
            </a:r>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5" name="Rectangle 4"/>
          <p:cNvSpPr/>
          <p:nvPr/>
        </p:nvSpPr>
        <p:spPr>
          <a:xfrm>
            <a:off x="323528" y="980728"/>
            <a:ext cx="8352928" cy="2169825"/>
          </a:xfrm>
          <a:prstGeom prst="rect">
            <a:avLst/>
          </a:prstGeom>
        </p:spPr>
        <p:txBody>
          <a:bodyPr wrap="square">
            <a:spAutoFit/>
          </a:bodyPr>
          <a:lstStyle/>
          <a:p>
            <a:pPr>
              <a:spcAft>
                <a:spcPts val="600"/>
              </a:spcAft>
            </a:pPr>
            <a:r>
              <a:rPr lang="zh-TW" altLang="en-US" sz="2400" b="1" u="sng" dirty="0" smtClean="0"/>
              <a:t>關注事項</a:t>
            </a:r>
            <a:endParaRPr lang="en-US" altLang="zh-TW" sz="2400" b="1" u="sng" dirty="0"/>
          </a:p>
          <a:p>
            <a:pPr marL="342900" indent="-342900">
              <a:spcAft>
                <a:spcPts val="600"/>
              </a:spcAft>
              <a:buFont typeface="Arial" pitchFamily="34" charset="0"/>
              <a:buChar char="•"/>
            </a:pPr>
            <a:r>
              <a:rPr lang="zh-TW" altLang="en-US" sz="2400" dirty="0" smtClean="0"/>
              <a:t>青少年時期的生長及發育是</a:t>
            </a:r>
            <a:r>
              <a:rPr lang="zh-TW" altLang="en-US" sz="2400" dirty="0"/>
              <a:t>非常迅速， </a:t>
            </a:r>
            <a:r>
              <a:rPr lang="zh-TW" altLang="en-US" sz="2400" dirty="0" smtClean="0"/>
              <a:t>因此無論男和女</a:t>
            </a:r>
            <a:r>
              <a:rPr lang="zh-TW" altLang="en-US" sz="2400" dirty="0"/>
              <a:t>，都需要更多的營養素，包括碳水化合物和</a:t>
            </a:r>
            <a:r>
              <a:rPr lang="zh-TW" altLang="en-US" sz="2400" dirty="0" smtClean="0"/>
              <a:t>脂肪、蛋白質、鐵質</a:t>
            </a:r>
            <a:r>
              <a:rPr lang="zh-TW" altLang="en-US" sz="2400" dirty="0"/>
              <a:t>和</a:t>
            </a:r>
            <a:r>
              <a:rPr lang="zh-TW" altLang="en-US" sz="2400" dirty="0" smtClean="0"/>
              <a:t>鈣質。 </a:t>
            </a:r>
            <a:endParaRPr lang="zh-TW" altLang="en-US" sz="2400" dirty="0"/>
          </a:p>
          <a:p>
            <a:pPr marL="342900" indent="-342900">
              <a:spcAft>
                <a:spcPts val="600"/>
              </a:spcAft>
              <a:buFont typeface="Arial" pitchFamily="34" charset="0"/>
              <a:buChar char="•"/>
            </a:pPr>
            <a:r>
              <a:rPr lang="zh-TW" altLang="en-US" sz="2400" dirty="0"/>
              <a:t>長期鈣質</a:t>
            </a:r>
            <a:r>
              <a:rPr lang="zh-TW" altLang="en-US" sz="2400" dirty="0" smtClean="0"/>
              <a:t>攝取量不足可增加將來患上</a:t>
            </a:r>
            <a:r>
              <a:rPr lang="zh-TW" altLang="en-US" sz="2400" dirty="0"/>
              <a:t>骨質疏鬆症的風險。 </a:t>
            </a:r>
          </a:p>
        </p:txBody>
      </p:sp>
      <p:sp>
        <p:nvSpPr>
          <p:cNvPr id="7" name="Slide Number Placeholder 6"/>
          <p:cNvSpPr>
            <a:spLocks noGrp="1"/>
          </p:cNvSpPr>
          <p:nvPr>
            <p:ph type="sldNum" sz="quarter" idx="12"/>
          </p:nvPr>
        </p:nvSpPr>
        <p:spPr/>
        <p:txBody>
          <a:bodyPr/>
          <a:lstStyle/>
          <a:p>
            <a:fld id="{99B7B5DF-5DA9-46A7-9A59-86908C82C3B1}" type="slidenum">
              <a:rPr lang="en-US" smtClean="0"/>
              <a:t>11</a:t>
            </a:fld>
            <a:endParaRPr lang="en-US" dirty="0"/>
          </a:p>
        </p:txBody>
      </p:sp>
    </p:spTree>
    <p:extLst>
      <p:ext uri="{BB962C8B-B14F-4D97-AF65-F5344CB8AC3E}">
        <p14:creationId xmlns:p14="http://schemas.microsoft.com/office/powerpoint/2010/main" val="37888812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2389"/>
            <a:ext cx="8640960" cy="646331"/>
          </a:xfrm>
          <a:prstGeom prst="rect">
            <a:avLst/>
          </a:prstGeom>
        </p:spPr>
        <p:txBody>
          <a:bodyPr wrap="square">
            <a:spAutoFit/>
          </a:bodyPr>
          <a:lstStyle/>
          <a:p>
            <a:pPr lvl="0"/>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青少年的</a:t>
            </a:r>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營養需要</a:t>
            </a:r>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5" name="Rectangle 4"/>
          <p:cNvSpPr/>
          <p:nvPr/>
        </p:nvSpPr>
        <p:spPr>
          <a:xfrm>
            <a:off x="323528" y="980728"/>
            <a:ext cx="8352928" cy="2908489"/>
          </a:xfrm>
          <a:prstGeom prst="rect">
            <a:avLst/>
          </a:prstGeom>
        </p:spPr>
        <p:txBody>
          <a:bodyPr wrap="square">
            <a:spAutoFit/>
          </a:bodyPr>
          <a:lstStyle/>
          <a:p>
            <a:pPr>
              <a:spcAft>
                <a:spcPts val="600"/>
              </a:spcAft>
            </a:pPr>
            <a:r>
              <a:rPr lang="zh-TW" altLang="en-US" sz="2400" b="1" u="sng" dirty="0" smtClean="0"/>
              <a:t>要點</a:t>
            </a:r>
            <a:endParaRPr lang="en-US" altLang="zh-TW" sz="2400" b="1" u="sng" dirty="0"/>
          </a:p>
          <a:p>
            <a:pPr marL="342900" indent="-342900">
              <a:spcAft>
                <a:spcPts val="600"/>
              </a:spcAft>
              <a:buFont typeface="Arial" pitchFamily="34" charset="0"/>
              <a:buChar char="•"/>
            </a:pPr>
            <a:r>
              <a:rPr lang="zh-TW" altLang="en-US" sz="2400" dirty="0"/>
              <a:t>應</a:t>
            </a:r>
            <a:r>
              <a:rPr lang="zh-TW" altLang="en-US" sz="2400" dirty="0" smtClean="0"/>
              <a:t>進食大量水果及蔬菜，和含</a:t>
            </a:r>
            <a:r>
              <a:rPr lang="zh-TW" altLang="en-US" sz="2400" dirty="0"/>
              <a:t>豐富</a:t>
            </a:r>
            <a:r>
              <a:rPr lang="zh-TW" altLang="en-US" sz="2400" dirty="0" smtClean="0"/>
              <a:t>鈣質、鐵質以及蛋白質的</a:t>
            </a:r>
            <a:r>
              <a:rPr lang="zh-TW" altLang="en-US" sz="2400" dirty="0"/>
              <a:t>食物。</a:t>
            </a:r>
            <a:r>
              <a:rPr lang="zh-TW" altLang="en-US" sz="2400" dirty="0" smtClean="0"/>
              <a:t>鐵質對少女尤</a:t>
            </a:r>
            <a:r>
              <a:rPr lang="zh-TW" altLang="en-US" sz="2400" dirty="0"/>
              <a:t>為重要，因為他們</a:t>
            </a:r>
            <a:r>
              <a:rPr lang="zh-TW" altLang="en-US" sz="2400" dirty="0" smtClean="0"/>
              <a:t>需要從食物中攝取更</a:t>
            </a:r>
            <a:r>
              <a:rPr lang="zh-TW" altLang="en-US" sz="2400" dirty="0"/>
              <a:t>多的</a:t>
            </a:r>
            <a:r>
              <a:rPr lang="zh-TW" altLang="en-US" sz="2400" dirty="0" smtClean="0"/>
              <a:t>鐵質以補充每月於經期中流失的</a:t>
            </a:r>
            <a:r>
              <a:rPr lang="zh-TW" altLang="en-US" sz="2400" dirty="0"/>
              <a:t>鐵質</a:t>
            </a:r>
            <a:r>
              <a:rPr lang="zh-TW" altLang="en-US" sz="2400" dirty="0" smtClean="0"/>
              <a:t>。 </a:t>
            </a:r>
            <a:endParaRPr lang="zh-TW" altLang="en-US" sz="2400" dirty="0"/>
          </a:p>
          <a:p>
            <a:pPr marL="342900" indent="-342900">
              <a:spcAft>
                <a:spcPts val="600"/>
              </a:spcAft>
              <a:buFont typeface="Arial" pitchFamily="34" charset="0"/>
              <a:buChar char="•"/>
            </a:pPr>
            <a:r>
              <a:rPr lang="zh-TW" altLang="en-US" sz="2400" dirty="0" smtClean="0"/>
              <a:t>避免攝取過多高</a:t>
            </a:r>
            <a:r>
              <a:rPr lang="zh-TW" altLang="en-US" sz="2400" dirty="0"/>
              <a:t>脂肪食物，</a:t>
            </a:r>
            <a:r>
              <a:rPr lang="zh-TW" altLang="en-US" sz="2400" dirty="0" smtClean="0"/>
              <a:t>尤其是小食和零食。較健康的小食包括</a:t>
            </a:r>
            <a:r>
              <a:rPr lang="zh-TW" altLang="en-US" sz="2400" dirty="0"/>
              <a:t>新鮮</a:t>
            </a:r>
            <a:r>
              <a:rPr lang="zh-TW" altLang="en-US" sz="2400" dirty="0" smtClean="0"/>
              <a:t>水果</a:t>
            </a:r>
            <a:r>
              <a:rPr lang="zh-TW" altLang="en-US" sz="2400" dirty="0"/>
              <a:t>、 </a:t>
            </a:r>
            <a:r>
              <a:rPr lang="zh-TW" altLang="en-US" sz="2400" dirty="0" smtClean="0"/>
              <a:t>沙律和</a:t>
            </a:r>
            <a:r>
              <a:rPr lang="zh-TW" altLang="en-US" sz="2400" dirty="0"/>
              <a:t>酸</a:t>
            </a:r>
            <a:r>
              <a:rPr lang="zh-TW" altLang="en-US" sz="2400" dirty="0" smtClean="0"/>
              <a:t>奶酪。</a:t>
            </a:r>
            <a:endParaRPr lang="zh-TW" altLang="en-US" sz="2400" dirty="0"/>
          </a:p>
          <a:p>
            <a:pPr marL="342900" indent="-342900">
              <a:spcAft>
                <a:spcPts val="600"/>
              </a:spcAft>
              <a:buFont typeface="Arial" pitchFamily="34" charset="0"/>
              <a:buChar char="•"/>
            </a:pPr>
            <a:r>
              <a:rPr lang="zh-TW" altLang="en-US" sz="2400" dirty="0" smtClean="0"/>
              <a:t>減少飲用含糖的飲料。</a:t>
            </a:r>
            <a:endParaRPr lang="en-US" sz="2400" dirty="0"/>
          </a:p>
        </p:txBody>
      </p:sp>
      <p:sp>
        <p:nvSpPr>
          <p:cNvPr id="7" name="Slide Number Placeholder 6"/>
          <p:cNvSpPr>
            <a:spLocks noGrp="1"/>
          </p:cNvSpPr>
          <p:nvPr>
            <p:ph type="sldNum" sz="quarter" idx="12"/>
          </p:nvPr>
        </p:nvSpPr>
        <p:spPr/>
        <p:txBody>
          <a:bodyPr/>
          <a:lstStyle/>
          <a:p>
            <a:fld id="{99B7B5DF-5DA9-46A7-9A59-86908C82C3B1}" type="slidenum">
              <a:rPr lang="en-US" smtClean="0"/>
              <a:t>12</a:t>
            </a:fld>
            <a:endParaRPr lang="en-US" dirty="0"/>
          </a:p>
        </p:txBody>
      </p:sp>
    </p:spTree>
    <p:extLst>
      <p:ext uri="{BB962C8B-B14F-4D97-AF65-F5344CB8AC3E}">
        <p14:creationId xmlns:p14="http://schemas.microsoft.com/office/powerpoint/2010/main" val="12300085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2389"/>
            <a:ext cx="8640960" cy="646331"/>
          </a:xfrm>
          <a:prstGeom prst="rect">
            <a:avLst/>
          </a:prstGeom>
        </p:spPr>
        <p:txBody>
          <a:bodyPr wrap="square">
            <a:spAutoFit/>
          </a:bodyPr>
          <a:lstStyle/>
          <a:p>
            <a:pPr lvl="0"/>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成年人的</a:t>
            </a:r>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營養需要</a:t>
            </a:r>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5" name="Rectangle 4"/>
          <p:cNvSpPr/>
          <p:nvPr/>
        </p:nvSpPr>
        <p:spPr>
          <a:xfrm>
            <a:off x="323528" y="980728"/>
            <a:ext cx="8352928" cy="4324261"/>
          </a:xfrm>
          <a:prstGeom prst="rect">
            <a:avLst/>
          </a:prstGeom>
        </p:spPr>
        <p:txBody>
          <a:bodyPr wrap="square">
            <a:spAutoFit/>
          </a:bodyPr>
          <a:lstStyle/>
          <a:p>
            <a:pPr>
              <a:spcAft>
                <a:spcPts val="600"/>
              </a:spcAft>
            </a:pPr>
            <a:r>
              <a:rPr lang="zh-TW" altLang="en-US" sz="2400" b="1" u="sng" dirty="0" smtClean="0"/>
              <a:t>關注事項</a:t>
            </a:r>
            <a:endParaRPr lang="en-US" altLang="zh-TW" sz="2400" b="1" u="sng" dirty="0"/>
          </a:p>
          <a:p>
            <a:pPr marL="342900" indent="-342900">
              <a:spcAft>
                <a:spcPts val="600"/>
              </a:spcAft>
              <a:buFont typeface="Arial" pitchFamily="34" charset="0"/>
              <a:buChar char="•"/>
            </a:pPr>
            <a:r>
              <a:rPr lang="zh-TW" altLang="en-US" sz="2400" dirty="0" smtClean="0"/>
              <a:t>成年人的熱量消耗一般</a:t>
            </a:r>
            <a:r>
              <a:rPr lang="zh-TW" altLang="en-US" sz="2400" dirty="0"/>
              <a:t>會隨年齡逐漸降低，因此每天</a:t>
            </a:r>
            <a:r>
              <a:rPr lang="zh-TW" altLang="en-US" sz="2400" dirty="0" smtClean="0"/>
              <a:t>需要攝取的熱量亦會相對下降。如不及時作出</a:t>
            </a:r>
            <a:r>
              <a:rPr lang="zh-TW" altLang="en-US" sz="2400" dirty="0"/>
              <a:t>適當</a:t>
            </a:r>
            <a:r>
              <a:rPr lang="zh-TW" altLang="en-US" sz="2400" dirty="0" smtClean="0"/>
              <a:t>的飲食</a:t>
            </a:r>
            <a:r>
              <a:rPr lang="zh-TW" altLang="en-US" sz="2400" dirty="0"/>
              <a:t>和身體</a:t>
            </a:r>
            <a:r>
              <a:rPr lang="zh-TW" altLang="en-US" sz="2400" dirty="0" smtClean="0"/>
              <a:t>活動量的調整，</a:t>
            </a:r>
            <a:r>
              <a:rPr lang="zh-TW" altLang="en-US" sz="2400" dirty="0"/>
              <a:t>便有</a:t>
            </a:r>
            <a:r>
              <a:rPr lang="zh-TW" altLang="en-US" sz="2400" dirty="0" smtClean="0"/>
              <a:t>機會令體重</a:t>
            </a:r>
            <a:r>
              <a:rPr lang="zh-TW" altLang="en-US" sz="2400" dirty="0"/>
              <a:t>上升和體內積聚脂肪。 </a:t>
            </a:r>
            <a:endParaRPr lang="en-US" altLang="zh-TW" sz="2400" dirty="0" smtClean="0"/>
          </a:p>
          <a:p>
            <a:pPr marL="342900" indent="-342900">
              <a:spcAft>
                <a:spcPts val="600"/>
              </a:spcAft>
              <a:buFont typeface="Arial" pitchFamily="34" charset="0"/>
              <a:buChar char="•"/>
            </a:pPr>
            <a:endParaRPr lang="en-US" altLang="zh-TW" sz="2400" dirty="0"/>
          </a:p>
          <a:p>
            <a:pPr>
              <a:spcAft>
                <a:spcPts val="600"/>
              </a:spcAft>
            </a:pPr>
            <a:r>
              <a:rPr lang="zh-TW" altLang="en-US" sz="2400" b="1" u="sng" dirty="0" smtClean="0"/>
              <a:t>要點</a:t>
            </a:r>
            <a:endParaRPr lang="en-US" altLang="zh-TW" sz="2400" b="1" u="sng" dirty="0"/>
          </a:p>
          <a:p>
            <a:pPr marL="342900" indent="-342900">
              <a:spcAft>
                <a:spcPts val="600"/>
              </a:spcAft>
              <a:buFont typeface="Arial" pitchFamily="34" charset="0"/>
              <a:buChar char="•"/>
            </a:pPr>
            <a:r>
              <a:rPr lang="zh-TW" altLang="en-US" sz="2400" dirty="0" smtClean="0"/>
              <a:t>平衡熱量攝取和</a:t>
            </a:r>
            <a:r>
              <a:rPr lang="zh-TW" altLang="en-US" sz="2400" dirty="0"/>
              <a:t>體力活動，保持健康的體重。 </a:t>
            </a:r>
          </a:p>
          <a:p>
            <a:pPr marL="342900" indent="-342900">
              <a:spcAft>
                <a:spcPts val="600"/>
              </a:spcAft>
              <a:buFont typeface="Arial" pitchFamily="34" charset="0"/>
              <a:buChar char="•"/>
            </a:pPr>
            <a:r>
              <a:rPr lang="zh-TW" altLang="en-US" sz="2400" dirty="0" smtClean="0"/>
              <a:t>減少進食</a:t>
            </a:r>
            <a:r>
              <a:rPr lang="zh-TW" altLang="en-US" sz="2400" dirty="0"/>
              <a:t>脂肪</a:t>
            </a:r>
            <a:r>
              <a:rPr lang="zh-TW" altLang="en-US" sz="2400" dirty="0" smtClean="0"/>
              <a:t>和選擇較佳的脂肪酸以</a:t>
            </a:r>
            <a:r>
              <a:rPr lang="zh-TW" altLang="en-US" sz="2400" dirty="0"/>
              <a:t>降低血液中的膽固醇。 </a:t>
            </a:r>
          </a:p>
          <a:p>
            <a:pPr marL="342900" indent="-342900">
              <a:spcAft>
                <a:spcPts val="600"/>
              </a:spcAft>
              <a:buFont typeface="Arial" pitchFamily="34" charset="0"/>
              <a:buChar char="•"/>
            </a:pPr>
            <a:r>
              <a:rPr lang="zh-TW" altLang="en-US" sz="2400" dirty="0" smtClean="0"/>
              <a:t>每天攝取</a:t>
            </a:r>
            <a:r>
              <a:rPr lang="en-US" altLang="zh-TW" sz="2400" dirty="0" smtClean="0"/>
              <a:t>5</a:t>
            </a:r>
            <a:r>
              <a:rPr lang="zh-TW" altLang="en-US" sz="2400" dirty="0"/>
              <a:t>份水果和</a:t>
            </a:r>
            <a:r>
              <a:rPr lang="zh-TW" altLang="en-US" sz="2400" dirty="0" smtClean="0"/>
              <a:t>蔬菜。 </a:t>
            </a:r>
            <a:endParaRPr lang="zh-TW" altLang="en-US" sz="2400" dirty="0"/>
          </a:p>
          <a:p>
            <a:pPr marL="342900" indent="-342900">
              <a:spcAft>
                <a:spcPts val="600"/>
              </a:spcAft>
              <a:buFont typeface="Arial" pitchFamily="34" charset="0"/>
              <a:buChar char="•"/>
            </a:pPr>
            <a:r>
              <a:rPr lang="zh-TW" altLang="en-US" sz="2400" dirty="0"/>
              <a:t>選擇全穀類如糙米和燕麥片，以</a:t>
            </a:r>
            <a:r>
              <a:rPr lang="zh-TW" altLang="en-US" sz="2400" dirty="0" smtClean="0"/>
              <a:t>增加膳食纖維的攝取量。</a:t>
            </a:r>
            <a:endParaRPr lang="zh-TW" altLang="en-US" sz="2400" dirty="0"/>
          </a:p>
        </p:txBody>
      </p:sp>
      <p:sp>
        <p:nvSpPr>
          <p:cNvPr id="7" name="Slide Number Placeholder 6"/>
          <p:cNvSpPr>
            <a:spLocks noGrp="1"/>
          </p:cNvSpPr>
          <p:nvPr>
            <p:ph type="sldNum" sz="quarter" idx="12"/>
          </p:nvPr>
        </p:nvSpPr>
        <p:spPr/>
        <p:txBody>
          <a:bodyPr/>
          <a:lstStyle/>
          <a:p>
            <a:fld id="{99B7B5DF-5DA9-46A7-9A59-86908C82C3B1}" type="slidenum">
              <a:rPr lang="en-US" smtClean="0"/>
              <a:t>13</a:t>
            </a:fld>
            <a:endParaRPr lang="en-US" dirty="0"/>
          </a:p>
        </p:txBody>
      </p:sp>
    </p:spTree>
    <p:extLst>
      <p:ext uri="{BB962C8B-B14F-4D97-AF65-F5344CB8AC3E}">
        <p14:creationId xmlns:p14="http://schemas.microsoft.com/office/powerpoint/2010/main" val="37888812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2389"/>
            <a:ext cx="8640960" cy="646331"/>
          </a:xfrm>
          <a:prstGeom prst="rect">
            <a:avLst/>
          </a:prstGeom>
        </p:spPr>
        <p:txBody>
          <a:bodyPr wrap="square">
            <a:spAutoFit/>
          </a:bodyPr>
          <a:lstStyle/>
          <a:p>
            <a:pPr lvl="0"/>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老年人的</a:t>
            </a:r>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營養需要</a:t>
            </a:r>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5" name="Rectangle 4"/>
          <p:cNvSpPr/>
          <p:nvPr/>
        </p:nvSpPr>
        <p:spPr>
          <a:xfrm>
            <a:off x="323528" y="980728"/>
            <a:ext cx="8352928" cy="3277820"/>
          </a:xfrm>
          <a:prstGeom prst="rect">
            <a:avLst/>
          </a:prstGeom>
        </p:spPr>
        <p:txBody>
          <a:bodyPr wrap="square">
            <a:spAutoFit/>
          </a:bodyPr>
          <a:lstStyle/>
          <a:p>
            <a:pPr>
              <a:spcAft>
                <a:spcPts val="600"/>
              </a:spcAft>
            </a:pPr>
            <a:r>
              <a:rPr lang="zh-TW" altLang="en-US" sz="2400" b="1" u="sng" dirty="0" smtClean="0"/>
              <a:t>關注事項</a:t>
            </a:r>
            <a:endParaRPr lang="en-US" altLang="zh-TW" sz="2400" b="1" u="sng" dirty="0"/>
          </a:p>
          <a:p>
            <a:pPr marL="342900" indent="-342900">
              <a:spcAft>
                <a:spcPts val="600"/>
              </a:spcAft>
              <a:buFont typeface="Arial" pitchFamily="34" charset="0"/>
              <a:buChar char="•"/>
            </a:pPr>
            <a:r>
              <a:rPr lang="zh-TW" altLang="en-US" sz="2400" dirty="0"/>
              <a:t>隨著年齡</a:t>
            </a:r>
            <a:r>
              <a:rPr lang="zh-TW" altLang="en-US" sz="2400" dirty="0" smtClean="0"/>
              <a:t>增加老年人的熱量需要也</a:t>
            </a:r>
            <a:r>
              <a:rPr lang="zh-TW" altLang="en-US" sz="2400" dirty="0"/>
              <a:t>相應減少</a:t>
            </a:r>
            <a:r>
              <a:rPr lang="zh-TW" altLang="en-US" sz="2400" dirty="0" smtClean="0"/>
              <a:t>。但他們對大多數營養素的需要（除</a:t>
            </a:r>
            <a:r>
              <a:rPr lang="zh-TW" altLang="en-US" sz="2400" dirty="0"/>
              <a:t>維生素</a:t>
            </a:r>
            <a:r>
              <a:rPr lang="en-US" altLang="zh-TW" sz="2400" dirty="0" smtClean="0"/>
              <a:t>A</a:t>
            </a:r>
            <a:r>
              <a:rPr lang="zh-TW" altLang="en-US" sz="2400" dirty="0" smtClean="0"/>
              <a:t> 外）都</a:t>
            </a:r>
            <a:r>
              <a:rPr lang="zh-TW" altLang="en-US" sz="2400" dirty="0"/>
              <a:t>不會減少</a:t>
            </a:r>
            <a:r>
              <a:rPr lang="zh-TW" altLang="en-US" sz="2400" dirty="0" smtClean="0"/>
              <a:t>，甚至增多。 </a:t>
            </a:r>
            <a:endParaRPr lang="zh-TW" altLang="en-US" sz="2400" dirty="0"/>
          </a:p>
          <a:p>
            <a:pPr marL="342900" indent="-342900">
              <a:spcAft>
                <a:spcPts val="600"/>
              </a:spcAft>
              <a:buFont typeface="Arial" pitchFamily="34" charset="0"/>
              <a:buChar char="•"/>
            </a:pPr>
            <a:r>
              <a:rPr lang="zh-TW" altLang="en-US" sz="2400" dirty="0" smtClean="0"/>
              <a:t>良好營養對預防</a:t>
            </a:r>
            <a:r>
              <a:rPr lang="zh-TW" altLang="en-US" sz="2400" dirty="0"/>
              <a:t>和治療慢性</a:t>
            </a:r>
            <a:r>
              <a:rPr lang="zh-TW" altLang="en-US" sz="2400" dirty="0" smtClean="0"/>
              <a:t>疾病</a:t>
            </a:r>
            <a:r>
              <a:rPr lang="zh-TW" altLang="en-US" sz="2400" dirty="0"/>
              <a:t>包括</a:t>
            </a:r>
            <a:r>
              <a:rPr lang="zh-TW" altLang="en-US" sz="2400" dirty="0" smtClean="0"/>
              <a:t>骨質疏鬆症、冠心病，以及</a:t>
            </a:r>
            <a:r>
              <a:rPr lang="zh-TW" altLang="en-US" sz="2400" dirty="0"/>
              <a:t>高血壓</a:t>
            </a:r>
            <a:r>
              <a:rPr lang="zh-TW" altLang="en-US" sz="2400" dirty="0" smtClean="0"/>
              <a:t>是十分重要的。 </a:t>
            </a:r>
            <a:endParaRPr lang="zh-TW" altLang="en-US" sz="2400" dirty="0"/>
          </a:p>
          <a:p>
            <a:pPr marL="342900" indent="-342900">
              <a:spcAft>
                <a:spcPts val="600"/>
              </a:spcAft>
              <a:buFont typeface="Arial" pitchFamily="34" charset="0"/>
              <a:buChar char="•"/>
            </a:pPr>
            <a:r>
              <a:rPr lang="zh-TW" altLang="en-US" sz="2400" dirty="0" smtClean="0"/>
              <a:t>如老年人需要同時服用多種藥物，這</a:t>
            </a:r>
            <a:r>
              <a:rPr lang="zh-TW" altLang="en-US" sz="2400" dirty="0"/>
              <a:t>可能會</a:t>
            </a:r>
            <a:r>
              <a:rPr lang="zh-TW" altLang="en-US" sz="2400" dirty="0" smtClean="0"/>
              <a:t>影響他的營養狀況繼而提高</a:t>
            </a:r>
            <a:r>
              <a:rPr lang="zh-TW" altLang="en-US" sz="2400" dirty="0"/>
              <a:t>整體的健康風險。 </a:t>
            </a:r>
          </a:p>
        </p:txBody>
      </p:sp>
      <p:sp>
        <p:nvSpPr>
          <p:cNvPr id="7" name="Slide Number Placeholder 6"/>
          <p:cNvSpPr>
            <a:spLocks noGrp="1"/>
          </p:cNvSpPr>
          <p:nvPr>
            <p:ph type="sldNum" sz="quarter" idx="12"/>
          </p:nvPr>
        </p:nvSpPr>
        <p:spPr/>
        <p:txBody>
          <a:bodyPr/>
          <a:lstStyle/>
          <a:p>
            <a:fld id="{99B7B5DF-5DA9-46A7-9A59-86908C82C3B1}" type="slidenum">
              <a:rPr lang="en-US" smtClean="0"/>
              <a:t>14</a:t>
            </a:fld>
            <a:endParaRPr lang="en-US" dirty="0"/>
          </a:p>
        </p:txBody>
      </p:sp>
    </p:spTree>
    <p:extLst>
      <p:ext uri="{BB962C8B-B14F-4D97-AF65-F5344CB8AC3E}">
        <p14:creationId xmlns:p14="http://schemas.microsoft.com/office/powerpoint/2010/main" val="16633482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2389"/>
            <a:ext cx="8640960" cy="646331"/>
          </a:xfrm>
          <a:prstGeom prst="rect">
            <a:avLst/>
          </a:prstGeom>
        </p:spPr>
        <p:txBody>
          <a:bodyPr wrap="square">
            <a:spAutoFit/>
          </a:bodyPr>
          <a:lstStyle/>
          <a:p>
            <a:pPr lvl="0"/>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老年人的</a:t>
            </a:r>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營養需要</a:t>
            </a:r>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5" name="Rectangle 4"/>
          <p:cNvSpPr/>
          <p:nvPr/>
        </p:nvSpPr>
        <p:spPr>
          <a:xfrm>
            <a:off x="323528" y="980728"/>
            <a:ext cx="8352928" cy="4170372"/>
          </a:xfrm>
          <a:prstGeom prst="rect">
            <a:avLst/>
          </a:prstGeom>
        </p:spPr>
        <p:txBody>
          <a:bodyPr wrap="square">
            <a:spAutoFit/>
          </a:bodyPr>
          <a:lstStyle/>
          <a:p>
            <a:pPr>
              <a:spcAft>
                <a:spcPts val="600"/>
              </a:spcAft>
            </a:pPr>
            <a:r>
              <a:rPr lang="zh-TW" altLang="en-US" sz="2400" b="1" u="sng" dirty="0" smtClean="0"/>
              <a:t>要點</a:t>
            </a:r>
            <a:endParaRPr lang="en-US" altLang="zh-TW" sz="2400" b="1" u="sng" dirty="0"/>
          </a:p>
          <a:p>
            <a:pPr marL="342900" indent="-342900">
              <a:spcAft>
                <a:spcPts val="600"/>
              </a:spcAft>
              <a:buFont typeface="Arial" pitchFamily="34" charset="0"/>
              <a:buChar char="•"/>
            </a:pPr>
            <a:r>
              <a:rPr lang="zh-TW" altLang="en-US" sz="2400" dirty="0"/>
              <a:t>選擇各種含豐富膳食</a:t>
            </a:r>
            <a:r>
              <a:rPr lang="zh-TW" altLang="en-US" sz="2400" dirty="0" smtClean="0"/>
              <a:t>纖維的</a:t>
            </a:r>
            <a:r>
              <a:rPr lang="zh-TW" altLang="en-US" sz="2400" dirty="0"/>
              <a:t>水果，蔬菜和粗糧，以提供足夠的抗氧化劑，維生素</a:t>
            </a:r>
            <a:r>
              <a:rPr lang="zh-TW" altLang="en-US" sz="2400" dirty="0" smtClean="0"/>
              <a:t>和礦物質。 </a:t>
            </a:r>
            <a:endParaRPr lang="zh-TW" altLang="en-US" sz="2400" dirty="0"/>
          </a:p>
          <a:p>
            <a:pPr marL="342900" indent="-342900">
              <a:spcAft>
                <a:spcPts val="600"/>
              </a:spcAft>
              <a:buFont typeface="Arial" pitchFamily="34" charset="0"/>
              <a:buChar char="•"/>
            </a:pPr>
            <a:r>
              <a:rPr lang="zh-TW" altLang="en-US" sz="2400" dirty="0" smtClean="0"/>
              <a:t>從食物</a:t>
            </a:r>
            <a:r>
              <a:rPr lang="zh-TW" altLang="en-US" sz="2400" dirty="0"/>
              <a:t>和飲料中攝取足夠的水分，</a:t>
            </a:r>
            <a:r>
              <a:rPr lang="zh-TW" altLang="en-US" sz="2400" dirty="0" smtClean="0"/>
              <a:t>以預防脫水。 </a:t>
            </a:r>
            <a:endParaRPr lang="zh-TW" altLang="en-US" sz="2400" dirty="0"/>
          </a:p>
          <a:p>
            <a:pPr marL="342900" indent="-342900">
              <a:spcAft>
                <a:spcPts val="600"/>
              </a:spcAft>
              <a:buFont typeface="Arial" pitchFamily="34" charset="0"/>
              <a:buChar char="•"/>
            </a:pPr>
            <a:r>
              <a:rPr lang="zh-TW" altLang="en-US" sz="2400" dirty="0" smtClean="0"/>
              <a:t>每天</a:t>
            </a:r>
            <a:r>
              <a:rPr lang="zh-TW" altLang="en-US" sz="2400" dirty="0"/>
              <a:t>攝取高生物價值</a:t>
            </a:r>
            <a:r>
              <a:rPr lang="zh-TW" altLang="en-US" sz="2400" dirty="0" smtClean="0"/>
              <a:t>的蛋白質如</a:t>
            </a:r>
            <a:r>
              <a:rPr lang="zh-TW" altLang="en-US" sz="2400" dirty="0"/>
              <a:t>瘦肉，雞蛋，大豆製品</a:t>
            </a:r>
            <a:r>
              <a:rPr lang="zh-TW" altLang="en-US" sz="2400" dirty="0" smtClean="0"/>
              <a:t>等以維持身體的肌肉量。 </a:t>
            </a:r>
            <a:endParaRPr lang="zh-TW" altLang="en-US" sz="2400" dirty="0"/>
          </a:p>
          <a:p>
            <a:pPr marL="342900" indent="-342900">
              <a:spcAft>
                <a:spcPts val="600"/>
              </a:spcAft>
              <a:buFont typeface="Arial" pitchFamily="34" charset="0"/>
              <a:buChar char="•"/>
            </a:pPr>
            <a:r>
              <a:rPr lang="zh-TW" altLang="en-US" sz="2400" dirty="0" smtClean="0"/>
              <a:t>每天攝取</a:t>
            </a:r>
            <a:r>
              <a:rPr lang="en-US" altLang="zh-TW" sz="2400" dirty="0" smtClean="0"/>
              <a:t>1-2</a:t>
            </a:r>
            <a:r>
              <a:rPr lang="zh-TW" altLang="en-US" sz="2400" dirty="0" smtClean="0"/>
              <a:t>份</a:t>
            </a:r>
            <a:r>
              <a:rPr lang="zh-TW" altLang="en-US" sz="2400" dirty="0"/>
              <a:t>低脂乳類製品，以提供足夠的</a:t>
            </a:r>
            <a:r>
              <a:rPr lang="zh-TW" altLang="en-US" sz="2400" dirty="0" smtClean="0"/>
              <a:t>鈣質延遲骨質疏鬆。 </a:t>
            </a:r>
            <a:endParaRPr lang="zh-TW" altLang="en-US" sz="2400" dirty="0"/>
          </a:p>
          <a:p>
            <a:pPr marL="342900" indent="-342900">
              <a:spcAft>
                <a:spcPts val="600"/>
              </a:spcAft>
              <a:buFont typeface="Arial" pitchFamily="34" charset="0"/>
              <a:buChar char="•"/>
            </a:pPr>
            <a:r>
              <a:rPr lang="zh-TW" altLang="en-US" sz="2400" dirty="0" smtClean="0"/>
              <a:t>挑選含低</a:t>
            </a:r>
            <a:r>
              <a:rPr lang="zh-TW" altLang="en-US" sz="2400" dirty="0"/>
              <a:t>膽固醇</a:t>
            </a:r>
            <a:r>
              <a:rPr lang="zh-TW" altLang="en-US" sz="2400" dirty="0" smtClean="0"/>
              <a:t>和</a:t>
            </a:r>
            <a:r>
              <a:rPr lang="zh-TW" altLang="en-US" sz="2400" dirty="0"/>
              <a:t>低</a:t>
            </a:r>
            <a:r>
              <a:rPr lang="zh-TW" altLang="en-US" sz="2400" dirty="0" smtClean="0"/>
              <a:t>脂肪的食物</a:t>
            </a:r>
            <a:r>
              <a:rPr lang="zh-TW" altLang="en-US" sz="2400" dirty="0"/>
              <a:t>。減少攝取鈉</a:t>
            </a:r>
            <a:r>
              <a:rPr lang="en-US" sz="2400" dirty="0" smtClean="0"/>
              <a:t>（</a:t>
            </a:r>
            <a:r>
              <a:rPr lang="zh-TW" altLang="en-US" sz="2400" dirty="0"/>
              <a:t>鹽</a:t>
            </a:r>
            <a:r>
              <a:rPr lang="en-US" sz="2400" dirty="0" smtClean="0"/>
              <a:t>）</a:t>
            </a:r>
            <a:r>
              <a:rPr lang="zh-TW" altLang="en-US" sz="2400" dirty="0" smtClean="0"/>
              <a:t>以降低患上高血壓的風險。</a:t>
            </a:r>
            <a:endParaRPr lang="en-US" sz="2400" dirty="0"/>
          </a:p>
        </p:txBody>
      </p:sp>
      <p:sp>
        <p:nvSpPr>
          <p:cNvPr id="7" name="Slide Number Placeholder 6"/>
          <p:cNvSpPr>
            <a:spLocks noGrp="1"/>
          </p:cNvSpPr>
          <p:nvPr>
            <p:ph type="sldNum" sz="quarter" idx="12"/>
          </p:nvPr>
        </p:nvSpPr>
        <p:spPr/>
        <p:txBody>
          <a:bodyPr/>
          <a:lstStyle/>
          <a:p>
            <a:fld id="{99B7B5DF-5DA9-46A7-9A59-86908C82C3B1}" type="slidenum">
              <a:rPr lang="en-US" smtClean="0"/>
              <a:t>15</a:t>
            </a:fld>
            <a:endParaRPr lang="en-US" dirty="0"/>
          </a:p>
        </p:txBody>
      </p:sp>
    </p:spTree>
    <p:extLst>
      <p:ext uri="{BB962C8B-B14F-4D97-AF65-F5344CB8AC3E}">
        <p14:creationId xmlns:p14="http://schemas.microsoft.com/office/powerpoint/2010/main" val="37888812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640960" cy="646331"/>
          </a:xfrm>
          <a:prstGeom prst="rect">
            <a:avLst/>
          </a:prstGeom>
        </p:spPr>
        <p:txBody>
          <a:bodyPr wrap="square">
            <a:spAutoFit/>
          </a:bodyPr>
          <a:lstStyle/>
          <a:p>
            <a:pPr lvl="0"/>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飲食失調</a:t>
            </a:r>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5" name="Rectangle 4"/>
          <p:cNvSpPr/>
          <p:nvPr/>
        </p:nvSpPr>
        <p:spPr>
          <a:xfrm>
            <a:off x="323528" y="980728"/>
            <a:ext cx="8424936" cy="2831544"/>
          </a:xfrm>
          <a:prstGeom prst="rect">
            <a:avLst/>
          </a:prstGeom>
        </p:spPr>
        <p:txBody>
          <a:bodyPr wrap="square">
            <a:spAutoFit/>
          </a:bodyPr>
          <a:lstStyle/>
          <a:p>
            <a:pPr marL="342900" indent="-342900">
              <a:spcAft>
                <a:spcPts val="600"/>
              </a:spcAft>
              <a:buFont typeface="Arial" pitchFamily="34" charset="0"/>
              <a:buChar char="•"/>
            </a:pPr>
            <a:r>
              <a:rPr lang="zh-TW" altLang="en-US" sz="2400" dirty="0"/>
              <a:t>飲食失調的特點</a:t>
            </a:r>
            <a:r>
              <a:rPr lang="zh-TW" altLang="en-US" sz="2400" dirty="0" smtClean="0"/>
              <a:t>是在於</a:t>
            </a:r>
            <a:r>
              <a:rPr lang="zh-TW" altLang="en-US" sz="2400" dirty="0"/>
              <a:t>出現</a:t>
            </a:r>
            <a:r>
              <a:rPr lang="zh-TW" altLang="en-US" sz="2400" dirty="0" smtClean="0"/>
              <a:t>極端</a:t>
            </a:r>
            <a:r>
              <a:rPr lang="zh-TW" altLang="en-US" sz="2400" dirty="0"/>
              <a:t>行為</a:t>
            </a:r>
            <a:r>
              <a:rPr lang="zh-TW" altLang="en-US" sz="2400" dirty="0" smtClean="0"/>
              <a:t>。</a:t>
            </a:r>
            <a:r>
              <a:rPr lang="zh-TW" altLang="en-US" sz="2400" dirty="0"/>
              <a:t>飲食</a:t>
            </a:r>
            <a:r>
              <a:rPr lang="zh-TW" altLang="en-US" sz="2400" dirty="0" smtClean="0"/>
              <a:t>失調是當</a:t>
            </a:r>
            <a:r>
              <a:rPr lang="zh-TW" altLang="en-US" sz="2400" dirty="0"/>
              <a:t>一個人</a:t>
            </a:r>
            <a:r>
              <a:rPr lang="zh-TW" altLang="en-US" sz="2400" dirty="0" smtClean="0"/>
              <a:t>出現嚴重</a:t>
            </a:r>
            <a:r>
              <a:rPr lang="zh-TW" altLang="en-US" sz="2400" dirty="0"/>
              <a:t>紊亂的飲食</a:t>
            </a:r>
            <a:r>
              <a:rPr lang="zh-TW" altLang="en-US" sz="2400" dirty="0" smtClean="0"/>
              <a:t>行為，</a:t>
            </a:r>
            <a:r>
              <a:rPr lang="zh-TW" altLang="en-US" sz="2400" dirty="0"/>
              <a:t>如</a:t>
            </a:r>
            <a:r>
              <a:rPr lang="zh-TW" altLang="en-US" sz="2400" dirty="0" smtClean="0"/>
              <a:t>極端地減少</a:t>
            </a:r>
            <a:r>
              <a:rPr lang="zh-TW" altLang="en-US" sz="2400" dirty="0"/>
              <a:t>食物的</a:t>
            </a:r>
            <a:r>
              <a:rPr lang="zh-TW" altLang="en-US" sz="2400" dirty="0" smtClean="0"/>
              <a:t>攝取量或暴飲暴食</a:t>
            </a:r>
            <a:r>
              <a:rPr lang="zh-TW" altLang="en-US" sz="2400" dirty="0"/>
              <a:t>，</a:t>
            </a:r>
            <a:r>
              <a:rPr lang="zh-TW" altLang="en-US" sz="2400" dirty="0" smtClean="0"/>
              <a:t>或因</a:t>
            </a:r>
            <a:r>
              <a:rPr lang="zh-TW" altLang="en-US" sz="2400" dirty="0"/>
              <a:t>身體的重量或體形感到極度</a:t>
            </a:r>
            <a:r>
              <a:rPr lang="zh-TW" altLang="en-US" sz="2400" dirty="0" smtClean="0"/>
              <a:t>困擾。 </a:t>
            </a:r>
            <a:endParaRPr lang="zh-TW" altLang="en-US" sz="2400" dirty="0"/>
          </a:p>
          <a:p>
            <a:pPr marL="342900" indent="-342900">
              <a:spcAft>
                <a:spcPts val="600"/>
              </a:spcAft>
              <a:buFont typeface="Arial" pitchFamily="34" charset="0"/>
              <a:buChar char="•"/>
            </a:pPr>
            <a:r>
              <a:rPr lang="zh-TW" altLang="en-US" sz="2400" dirty="0" smtClean="0"/>
              <a:t>飲食</a:t>
            </a:r>
            <a:r>
              <a:rPr lang="zh-TW" altLang="en-US" sz="2400" dirty="0"/>
              <a:t>失調是非常複雜的</a:t>
            </a:r>
            <a:r>
              <a:rPr lang="zh-TW" altLang="en-US" sz="2400" dirty="0" smtClean="0"/>
              <a:t>病症而且成因未明，造成</a:t>
            </a:r>
            <a:r>
              <a:rPr lang="zh-TW" altLang="en-US" sz="2400" dirty="0"/>
              <a:t>這個病症的</a:t>
            </a:r>
            <a:r>
              <a:rPr lang="zh-TW" altLang="en-US" sz="2400" dirty="0" smtClean="0"/>
              <a:t>原因有很多，包括生理、行為及</a:t>
            </a:r>
            <a:r>
              <a:rPr lang="zh-TW" altLang="en-US" sz="2400" dirty="0"/>
              <a:t>社會因素</a:t>
            </a:r>
            <a:r>
              <a:rPr lang="zh-TW" altLang="en-US" sz="2400" dirty="0" smtClean="0"/>
              <a:t>。</a:t>
            </a:r>
            <a:endParaRPr lang="en-US" altLang="zh-TW" sz="2400" dirty="0" smtClean="0"/>
          </a:p>
          <a:p>
            <a:pPr marL="342900" indent="-342900">
              <a:spcAft>
                <a:spcPts val="600"/>
              </a:spcAft>
              <a:buFont typeface="Arial" pitchFamily="34" charset="0"/>
              <a:buChar char="•"/>
            </a:pPr>
            <a:r>
              <a:rPr lang="zh-TW" altLang="en-US" sz="2400" dirty="0" smtClean="0"/>
              <a:t>飲食</a:t>
            </a:r>
            <a:r>
              <a:rPr lang="zh-TW" altLang="en-US" sz="2400" dirty="0"/>
              <a:t>失調主要有兩</a:t>
            </a:r>
            <a:r>
              <a:rPr lang="zh-TW" altLang="en-US" sz="2400" dirty="0" smtClean="0"/>
              <a:t>種：</a:t>
            </a:r>
            <a:r>
              <a:rPr lang="en-US" altLang="zh-TW" sz="2400" dirty="0" smtClean="0"/>
              <a:t> </a:t>
            </a:r>
            <a:r>
              <a:rPr lang="zh-TW" altLang="en-US" sz="2400" dirty="0" smtClean="0"/>
              <a:t>一種是厭食症</a:t>
            </a:r>
            <a:r>
              <a:rPr lang="en-US" sz="2400" dirty="0"/>
              <a:t>（Anorexia Nervosa</a:t>
            </a:r>
            <a:r>
              <a:rPr lang="en-US" sz="2400" dirty="0" smtClean="0"/>
              <a:t>）</a:t>
            </a:r>
            <a:r>
              <a:rPr lang="zh-TW" altLang="en-US" sz="2400" dirty="0" smtClean="0"/>
              <a:t>，</a:t>
            </a:r>
            <a:r>
              <a:rPr lang="zh-TW" altLang="en-US" sz="2400" dirty="0"/>
              <a:t>另一種</a:t>
            </a:r>
            <a:r>
              <a:rPr lang="zh-TW" altLang="en-US" sz="2400" dirty="0" smtClean="0"/>
              <a:t>是暴</a:t>
            </a:r>
            <a:r>
              <a:rPr lang="zh-TW" altLang="en-US" sz="2400" dirty="0"/>
              <a:t>食</a:t>
            </a:r>
            <a:r>
              <a:rPr lang="zh-TW" altLang="en-US" sz="2400" dirty="0" smtClean="0"/>
              <a:t>症</a:t>
            </a:r>
            <a:r>
              <a:rPr lang="en-US" sz="2400" dirty="0" smtClean="0"/>
              <a:t>（</a:t>
            </a:r>
            <a:r>
              <a:rPr lang="en-US" altLang="zh-TW" sz="2400" dirty="0" smtClean="0"/>
              <a:t>Bulimia Nervosa</a:t>
            </a:r>
            <a:r>
              <a:rPr lang="en-US" sz="2400" dirty="0"/>
              <a:t> </a:t>
            </a:r>
            <a:r>
              <a:rPr lang="en-US" sz="2400" dirty="0" smtClean="0"/>
              <a:t>）</a:t>
            </a:r>
            <a:r>
              <a:rPr lang="zh-TW" altLang="en-US" sz="2400" dirty="0" smtClean="0"/>
              <a:t>。</a:t>
            </a:r>
            <a:endParaRPr lang="zh-TW" altLang="en-US" sz="2400" dirty="0"/>
          </a:p>
        </p:txBody>
      </p:sp>
      <p:sp>
        <p:nvSpPr>
          <p:cNvPr id="7" name="Slide Number Placeholder 6"/>
          <p:cNvSpPr>
            <a:spLocks noGrp="1"/>
          </p:cNvSpPr>
          <p:nvPr>
            <p:ph type="sldNum" sz="quarter" idx="12"/>
          </p:nvPr>
        </p:nvSpPr>
        <p:spPr/>
        <p:txBody>
          <a:bodyPr/>
          <a:lstStyle/>
          <a:p>
            <a:fld id="{99B7B5DF-5DA9-46A7-9A59-86908C82C3B1}" type="slidenum">
              <a:rPr lang="en-US" smtClean="0"/>
              <a:t>16</a:t>
            </a:fld>
            <a:endParaRPr lang="en-US" dirty="0"/>
          </a:p>
        </p:txBody>
      </p:sp>
    </p:spTree>
    <p:extLst>
      <p:ext uri="{BB962C8B-B14F-4D97-AF65-F5344CB8AC3E}">
        <p14:creationId xmlns:p14="http://schemas.microsoft.com/office/powerpoint/2010/main" val="24357559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640960" cy="646331"/>
          </a:xfrm>
          <a:prstGeom prst="rect">
            <a:avLst/>
          </a:prstGeom>
        </p:spPr>
        <p:txBody>
          <a:bodyPr wrap="square">
            <a:spAutoFit/>
          </a:bodyPr>
          <a:lstStyle/>
          <a:p>
            <a:pPr lvl="0" algn="ctr"/>
            <a:r>
              <a:rPr lang="en-US" altLang="zh-TW"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2012-13</a:t>
            </a:r>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年度進食失調的個案種類</a:t>
            </a:r>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7" name="Slide Number Placeholder 6"/>
          <p:cNvSpPr>
            <a:spLocks noGrp="1"/>
          </p:cNvSpPr>
          <p:nvPr>
            <p:ph type="sldNum" sz="quarter" idx="12"/>
          </p:nvPr>
        </p:nvSpPr>
        <p:spPr/>
        <p:txBody>
          <a:bodyPr/>
          <a:lstStyle/>
          <a:p>
            <a:fld id="{99B7B5DF-5DA9-46A7-9A59-86908C82C3B1}" type="slidenum">
              <a:rPr lang="en-US" smtClean="0"/>
              <a:t>17</a:t>
            </a:fld>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500" t="23276" r="31250" b="43588"/>
          <a:stretch/>
        </p:blipFill>
        <p:spPr bwMode="auto">
          <a:xfrm>
            <a:off x="1547664" y="980728"/>
            <a:ext cx="6048672" cy="5130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07504" y="6525344"/>
            <a:ext cx="7272808" cy="323165"/>
          </a:xfrm>
          <a:prstGeom prst="rect">
            <a:avLst/>
          </a:prstGeom>
        </p:spPr>
        <p:txBody>
          <a:bodyPr wrap="square">
            <a:spAutoFit/>
          </a:bodyPr>
          <a:lstStyle/>
          <a:p>
            <a:r>
              <a:rPr lang="zh-TW" altLang="en-US" sz="1500" dirty="0" smtClean="0"/>
              <a:t>來源：香港進食失調康復</a:t>
            </a:r>
            <a:r>
              <a:rPr lang="zh-TW" altLang="en-US" sz="1500" dirty="0" smtClean="0"/>
              <a:t>會</a:t>
            </a:r>
            <a:endParaRPr lang="en-US" sz="1500" dirty="0"/>
          </a:p>
        </p:txBody>
      </p:sp>
    </p:spTree>
    <p:extLst>
      <p:ext uri="{BB962C8B-B14F-4D97-AF65-F5344CB8AC3E}">
        <p14:creationId xmlns:p14="http://schemas.microsoft.com/office/powerpoint/2010/main" val="10524707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9B7B5DF-5DA9-46A7-9A59-86908C82C3B1}" type="slidenum">
              <a:rPr lang="en-US" smtClean="0"/>
              <a:t>18</a:t>
            </a:fld>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707" t="18402" r="19569" b="40799"/>
          <a:stretch/>
        </p:blipFill>
        <p:spPr bwMode="auto">
          <a:xfrm>
            <a:off x="23829" y="332656"/>
            <a:ext cx="9104985"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5"/>
          <p:cNvSpPr/>
          <p:nvPr/>
        </p:nvSpPr>
        <p:spPr>
          <a:xfrm>
            <a:off x="107504" y="6525344"/>
            <a:ext cx="7272808" cy="323165"/>
          </a:xfrm>
          <a:prstGeom prst="rect">
            <a:avLst/>
          </a:prstGeom>
        </p:spPr>
        <p:txBody>
          <a:bodyPr wrap="square">
            <a:spAutoFit/>
          </a:bodyPr>
          <a:lstStyle/>
          <a:p>
            <a:r>
              <a:rPr lang="zh-TW" altLang="en-US" sz="1500" dirty="0" smtClean="0"/>
              <a:t>來源：香港進食失調康復</a:t>
            </a:r>
            <a:r>
              <a:rPr lang="zh-TW" altLang="en-US" sz="1500" dirty="0" smtClean="0"/>
              <a:t>會</a:t>
            </a:r>
            <a:endParaRPr lang="en-US" sz="1500" dirty="0"/>
          </a:p>
        </p:txBody>
      </p:sp>
    </p:spTree>
    <p:extLst>
      <p:ext uri="{BB962C8B-B14F-4D97-AF65-F5344CB8AC3E}">
        <p14:creationId xmlns:p14="http://schemas.microsoft.com/office/powerpoint/2010/main" val="14323688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2714625" y="980728"/>
            <a:ext cx="4521671" cy="2952328"/>
          </a:xfrm>
          <a:prstGeom prst="cloudCallout">
            <a:avLst>
              <a:gd name="adj1" fmla="val -64053"/>
              <a:gd name="adj2" fmla="val -1087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02" name="WordArt 6"/>
          <p:cNvSpPr>
            <a:spLocks noChangeArrowheads="1" noChangeShapeType="1" noTextEdit="1"/>
          </p:cNvSpPr>
          <p:nvPr/>
        </p:nvSpPr>
        <p:spPr bwMode="auto">
          <a:xfrm>
            <a:off x="285750" y="323850"/>
            <a:ext cx="3206130" cy="533400"/>
          </a:xfrm>
          <a:prstGeom prst="rect">
            <a:avLst/>
          </a:prstGeom>
        </p:spPr>
        <p:txBody>
          <a:bodyPr wrap="none" fromWordArt="1">
            <a:prstTxWarp prst="textPlain">
              <a:avLst>
                <a:gd name="adj" fmla="val 50000"/>
              </a:avLst>
            </a:prstTxWarp>
          </a:bodyPr>
          <a:lstStyle/>
          <a:p>
            <a:pPr algn="ctr"/>
            <a:r>
              <a:rPr lang="zh-TW" altLang="en-US" sz="3600" kern="10" dirty="0" smtClean="0">
                <a:ln w="19050">
                  <a:solidFill>
                    <a:srgbClr val="008000"/>
                  </a:solidFill>
                  <a:round/>
                  <a:headEnd/>
                  <a:tailEnd/>
                </a:ln>
                <a:solidFill>
                  <a:srgbClr val="FFFF00"/>
                </a:solidFill>
                <a:effectLst>
                  <a:outerShdw dist="35921" dir="2700000" algn="ctr" rotWithShape="0">
                    <a:srgbClr val="990000"/>
                  </a:outerShdw>
                </a:effectLst>
                <a:latin typeface="Kristen ITC"/>
              </a:rPr>
              <a:t>厭食症</a:t>
            </a:r>
            <a:endParaRPr lang="en-US" sz="3600" kern="10" dirty="0">
              <a:ln w="19050">
                <a:solidFill>
                  <a:srgbClr val="008000"/>
                </a:solidFill>
                <a:round/>
                <a:headEnd/>
                <a:tailEnd/>
              </a:ln>
              <a:solidFill>
                <a:srgbClr val="FFFF00"/>
              </a:solidFill>
              <a:effectLst>
                <a:outerShdw dist="35921" dir="2700000" algn="ctr" rotWithShape="0">
                  <a:srgbClr val="990000"/>
                </a:outerShdw>
              </a:effectLst>
              <a:latin typeface="Kristen ITC"/>
            </a:endParaRPr>
          </a:p>
        </p:txBody>
      </p:sp>
      <p:pic>
        <p:nvPicPr>
          <p:cNvPr id="819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0006" t="12665" r="4531" b="10538"/>
          <a:stretch/>
        </p:blipFill>
        <p:spPr bwMode="auto">
          <a:xfrm>
            <a:off x="85060" y="4581128"/>
            <a:ext cx="2777554" cy="1079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0548" y="1340768"/>
            <a:ext cx="1559204"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39492" y="1528150"/>
            <a:ext cx="3036516" cy="1972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2"/>
          <p:cNvSpPr txBox="1">
            <a:spLocks noChangeArrowheads="1"/>
          </p:cNvSpPr>
          <p:nvPr/>
        </p:nvSpPr>
        <p:spPr bwMode="auto">
          <a:xfrm>
            <a:off x="3275856" y="4143375"/>
            <a:ext cx="5400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b="1">
                <a:solidFill>
                  <a:schemeClr val="tx1"/>
                </a:solidFill>
                <a:latin typeface="Arial" pitchFamily="34" charset="0"/>
                <a:ea typeface="新細明體" pitchFamily="18" charset="-120"/>
              </a:defRPr>
            </a:lvl1pPr>
            <a:lvl2pPr marL="742950" indent="-285750" eaLnBrk="0" hangingPunct="0">
              <a:defRPr kumimoji="1" b="1">
                <a:solidFill>
                  <a:schemeClr val="tx1"/>
                </a:solidFill>
                <a:latin typeface="Arial" pitchFamily="34" charset="0"/>
                <a:ea typeface="新細明體" pitchFamily="18" charset="-120"/>
              </a:defRPr>
            </a:lvl2pPr>
            <a:lvl3pPr marL="1143000" indent="-228600" eaLnBrk="0" hangingPunct="0">
              <a:defRPr kumimoji="1" b="1">
                <a:solidFill>
                  <a:schemeClr val="tx1"/>
                </a:solidFill>
                <a:latin typeface="Arial" pitchFamily="34" charset="0"/>
                <a:ea typeface="新細明體" pitchFamily="18" charset="-120"/>
              </a:defRPr>
            </a:lvl3pPr>
            <a:lvl4pPr marL="1600200" indent="-228600" eaLnBrk="0" hangingPunct="0">
              <a:defRPr kumimoji="1" b="1">
                <a:solidFill>
                  <a:schemeClr val="tx1"/>
                </a:solidFill>
                <a:latin typeface="Arial" pitchFamily="34" charset="0"/>
                <a:ea typeface="新細明體" pitchFamily="18" charset="-120"/>
              </a:defRPr>
            </a:lvl4pPr>
            <a:lvl5pPr marL="2057400" indent="-228600" eaLnBrk="0" hangingPunct="0">
              <a:defRPr kumimoji="1"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b="1">
                <a:solidFill>
                  <a:schemeClr val="tx1"/>
                </a:solidFill>
                <a:latin typeface="Arial" pitchFamily="34" charset="0"/>
                <a:ea typeface="新細明體" pitchFamily="18" charset="-120"/>
              </a:defRPr>
            </a:lvl9pPr>
          </a:lstStyle>
          <a:p>
            <a:pPr eaLnBrk="1" hangingPunct="1">
              <a:spcBef>
                <a:spcPts val="600"/>
              </a:spcBef>
              <a:spcAft>
                <a:spcPts val="600"/>
              </a:spcAft>
            </a:pPr>
            <a:r>
              <a:rPr lang="zh-TW" altLang="en-US" sz="2400" b="0" dirty="0">
                <a:latin typeface="+mn-lt"/>
                <a:ea typeface="+mn-ea"/>
              </a:rPr>
              <a:t>很多厭食症患者視自己為超重，即使他們正在挨餓或明顯已經是營養不良。他們並且十分執著於飲食控制和體重控制。</a:t>
            </a:r>
            <a:endParaRPr lang="en-US" altLang="zh-TW" sz="2400" b="0" dirty="0">
              <a:latin typeface="+mn-lt"/>
              <a:ea typeface="+mn-ea"/>
            </a:endParaRPr>
          </a:p>
        </p:txBody>
      </p:sp>
      <p:sp>
        <p:nvSpPr>
          <p:cNvPr id="3" name="Slide Number Placeholder 2"/>
          <p:cNvSpPr>
            <a:spLocks noGrp="1"/>
          </p:cNvSpPr>
          <p:nvPr>
            <p:ph type="sldNum" sz="quarter" idx="12"/>
          </p:nvPr>
        </p:nvSpPr>
        <p:spPr/>
        <p:txBody>
          <a:bodyPr/>
          <a:lstStyle/>
          <a:p>
            <a:fld id="{2B5EBE98-3F54-4190-8BE8-6FA5D62E8276}" type="slidenum">
              <a:rPr lang="en-US" smtClean="0"/>
              <a:t>19</a:t>
            </a:fld>
            <a:endParaRPr lang="en-US" dirty="0"/>
          </a:p>
        </p:txBody>
      </p:sp>
    </p:spTree>
    <p:extLst>
      <p:ext uri="{BB962C8B-B14F-4D97-AF65-F5344CB8AC3E}">
        <p14:creationId xmlns:p14="http://schemas.microsoft.com/office/powerpoint/2010/main" val="38449366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640960" cy="646331"/>
          </a:xfrm>
          <a:prstGeom prst="rect">
            <a:avLst/>
          </a:prstGeom>
        </p:spPr>
        <p:txBody>
          <a:bodyPr wrap="square">
            <a:spAutoFit/>
          </a:bodyPr>
          <a:lstStyle/>
          <a:p>
            <a:pPr lvl="0"/>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建議每天的</a:t>
            </a:r>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攝取</a:t>
            </a:r>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量</a:t>
            </a:r>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5" name="Rectangle 4"/>
          <p:cNvSpPr/>
          <p:nvPr/>
        </p:nvSpPr>
        <p:spPr>
          <a:xfrm>
            <a:off x="323528" y="980728"/>
            <a:ext cx="8352928" cy="1877437"/>
          </a:xfrm>
          <a:prstGeom prst="rect">
            <a:avLst/>
          </a:prstGeom>
        </p:spPr>
        <p:txBody>
          <a:bodyPr wrap="square">
            <a:spAutoFit/>
          </a:bodyPr>
          <a:lstStyle/>
          <a:p>
            <a:pPr marL="342900" indent="-342900">
              <a:spcAft>
                <a:spcPts val="600"/>
              </a:spcAft>
              <a:buFont typeface="Arial" pitchFamily="34" charset="0"/>
              <a:buChar char="•"/>
            </a:pPr>
            <a:r>
              <a:rPr lang="zh-TW" altLang="en-US" sz="2300" dirty="0"/>
              <a:t>世界</a:t>
            </a:r>
            <a:r>
              <a:rPr lang="zh-TW" altLang="en-US" sz="2300" dirty="0" smtClean="0"/>
              <a:t>衞生</a:t>
            </a:r>
            <a:r>
              <a:rPr lang="zh-TW" altLang="en-US" sz="2300" dirty="0"/>
              <a:t>組織和聯合國糧食及農業</a:t>
            </a:r>
            <a:r>
              <a:rPr lang="zh-TW" altLang="en-US" sz="2300" dirty="0" smtClean="0"/>
              <a:t>組織建議碳水化合物的攝取量應</a:t>
            </a:r>
            <a:r>
              <a:rPr lang="zh-TW" altLang="en-US" sz="2400" dirty="0"/>
              <a:t>至少</a:t>
            </a:r>
            <a:r>
              <a:rPr lang="zh-TW" altLang="en-US" sz="2300" dirty="0" smtClean="0"/>
              <a:t>是人體</a:t>
            </a:r>
            <a:r>
              <a:rPr lang="zh-TW" altLang="en-US" sz="2300" dirty="0"/>
              <a:t>每天所</a:t>
            </a:r>
            <a:r>
              <a:rPr lang="zh-TW" altLang="en-US" sz="2300" dirty="0" smtClean="0"/>
              <a:t>需熱量的 </a:t>
            </a:r>
            <a:r>
              <a:rPr lang="en-US" altLang="zh-TW" sz="2300" dirty="0"/>
              <a:t>55% </a:t>
            </a:r>
            <a:r>
              <a:rPr lang="zh-TW" altLang="en-US" sz="2300" dirty="0" smtClean="0"/>
              <a:t>，蛋白質</a:t>
            </a:r>
            <a:r>
              <a:rPr lang="zh-TW" altLang="en-US" sz="2300" dirty="0"/>
              <a:t>應</a:t>
            </a:r>
            <a:r>
              <a:rPr lang="zh-TW" altLang="en-US" sz="2300" dirty="0" smtClean="0"/>
              <a:t>是</a:t>
            </a:r>
            <a:r>
              <a:rPr lang="zh-TW" altLang="en-US" sz="2300" dirty="0"/>
              <a:t>人體每天所</a:t>
            </a:r>
            <a:r>
              <a:rPr lang="zh-TW" altLang="en-US" sz="2300" dirty="0" smtClean="0"/>
              <a:t>需熱量</a:t>
            </a:r>
            <a:r>
              <a:rPr lang="zh-TW" altLang="en-US" sz="2300" dirty="0"/>
              <a:t>的 </a:t>
            </a:r>
            <a:r>
              <a:rPr lang="en-US" altLang="zh-TW" sz="2300" dirty="0" smtClean="0"/>
              <a:t>10</a:t>
            </a:r>
            <a:r>
              <a:rPr lang="zh-TW" altLang="en-US" sz="2300" dirty="0"/>
              <a:t>％</a:t>
            </a:r>
            <a:r>
              <a:rPr lang="zh-TW" altLang="en-US" sz="2300" dirty="0" smtClean="0"/>
              <a:t>至</a:t>
            </a:r>
            <a:r>
              <a:rPr lang="en-US" altLang="zh-TW" sz="2300" dirty="0" smtClean="0"/>
              <a:t>15</a:t>
            </a:r>
            <a:r>
              <a:rPr lang="zh-TW" altLang="en-US" sz="2300" dirty="0" smtClean="0"/>
              <a:t>％。脂肪</a:t>
            </a:r>
            <a:r>
              <a:rPr lang="zh-TW" altLang="en-US" sz="2300" dirty="0"/>
              <a:t>攝取</a:t>
            </a:r>
            <a:r>
              <a:rPr lang="zh-TW" altLang="en-US" sz="2300" dirty="0" smtClean="0"/>
              <a:t>量應限制在</a:t>
            </a:r>
            <a:r>
              <a:rPr lang="zh-TW" altLang="en-US" sz="2300" dirty="0"/>
              <a:t>人體每天所</a:t>
            </a:r>
            <a:r>
              <a:rPr lang="zh-TW" altLang="en-US" sz="2300" dirty="0" smtClean="0"/>
              <a:t>需熱量的 </a:t>
            </a:r>
            <a:r>
              <a:rPr lang="en-US" altLang="zh-TW" sz="2300" dirty="0" smtClean="0"/>
              <a:t>15</a:t>
            </a:r>
            <a:r>
              <a:rPr lang="zh-TW" altLang="en-US" sz="2300" dirty="0"/>
              <a:t>％至</a:t>
            </a:r>
            <a:r>
              <a:rPr lang="en-US" altLang="zh-TW" sz="2300" dirty="0"/>
              <a:t>30</a:t>
            </a:r>
            <a:r>
              <a:rPr lang="zh-TW" altLang="en-US" sz="2300" dirty="0" smtClean="0"/>
              <a:t>％，飽和脂肪</a:t>
            </a:r>
            <a:r>
              <a:rPr lang="zh-TW" altLang="en-US" sz="2300" dirty="0"/>
              <a:t>應</a:t>
            </a:r>
            <a:r>
              <a:rPr lang="zh-TW" altLang="en-US" sz="2300" dirty="0" smtClean="0"/>
              <a:t>限制小於</a:t>
            </a:r>
            <a:r>
              <a:rPr lang="en-US" altLang="zh-TW" sz="2300" dirty="0"/>
              <a:t>10</a:t>
            </a:r>
            <a:r>
              <a:rPr lang="zh-TW" altLang="en-US" sz="2300" dirty="0" smtClean="0"/>
              <a:t>％。</a:t>
            </a:r>
            <a:r>
              <a:rPr lang="zh-TW" altLang="en-US" sz="2300" dirty="0"/>
              <a:t>每天</a:t>
            </a:r>
            <a:r>
              <a:rPr lang="zh-TW" altLang="en-US" sz="2300" dirty="0" smtClean="0"/>
              <a:t>膽固醇</a:t>
            </a:r>
            <a:r>
              <a:rPr lang="zh-TW" altLang="en-US" sz="2300" dirty="0"/>
              <a:t>攝取量應限制</a:t>
            </a:r>
            <a:r>
              <a:rPr lang="zh-TW" altLang="en-US" sz="2300" dirty="0" smtClean="0"/>
              <a:t>在</a:t>
            </a:r>
            <a:r>
              <a:rPr lang="en-US" altLang="zh-TW" sz="2300" dirty="0" smtClean="0"/>
              <a:t>300</a:t>
            </a:r>
            <a:r>
              <a:rPr lang="zh-TW" altLang="en-US" sz="2300" dirty="0"/>
              <a:t>毫克，</a:t>
            </a:r>
            <a:r>
              <a:rPr lang="zh-TW" altLang="en-US" sz="2300" dirty="0" smtClean="0"/>
              <a:t>且每天</a:t>
            </a:r>
            <a:r>
              <a:rPr lang="zh-TW" altLang="en-US" sz="2300" dirty="0"/>
              <a:t>應</a:t>
            </a:r>
            <a:r>
              <a:rPr lang="zh-TW" altLang="en-US" sz="2300" dirty="0" smtClean="0"/>
              <a:t>食用不多於</a:t>
            </a:r>
            <a:r>
              <a:rPr lang="en-US" altLang="zh-TW" sz="2300" dirty="0"/>
              <a:t>5</a:t>
            </a:r>
            <a:r>
              <a:rPr lang="zh-TW" altLang="en-US" sz="2300" dirty="0"/>
              <a:t>克</a:t>
            </a:r>
            <a:r>
              <a:rPr lang="zh-TW" altLang="en-US" sz="2300" dirty="0" smtClean="0"/>
              <a:t>鹽。  </a:t>
            </a:r>
            <a:endParaRPr lang="en-US" sz="2300" dirty="0"/>
          </a:p>
        </p:txBody>
      </p:sp>
      <p:sp>
        <p:nvSpPr>
          <p:cNvPr id="7" name="Slide Number Placeholder 6"/>
          <p:cNvSpPr>
            <a:spLocks noGrp="1"/>
          </p:cNvSpPr>
          <p:nvPr>
            <p:ph type="sldNum" sz="quarter" idx="12"/>
          </p:nvPr>
        </p:nvSpPr>
        <p:spPr/>
        <p:txBody>
          <a:bodyPr/>
          <a:lstStyle/>
          <a:p>
            <a:fld id="{99B7B5DF-5DA9-46A7-9A59-86908C82C3B1}" type="slidenum">
              <a:rPr lang="en-US" smtClean="0"/>
              <a:t>2</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23161905"/>
              </p:ext>
            </p:extLst>
          </p:nvPr>
        </p:nvGraphicFramePr>
        <p:xfrm>
          <a:off x="1187624" y="3284984"/>
          <a:ext cx="6456040" cy="2595880"/>
        </p:xfrm>
        <a:graphic>
          <a:graphicData uri="http://schemas.openxmlformats.org/drawingml/2006/table">
            <a:tbl>
              <a:tblPr firstRow="1" bandRow="1">
                <a:tableStyleId>{5C22544A-7EE6-4342-B048-85BDC9FD1C3A}</a:tableStyleId>
              </a:tblPr>
              <a:tblGrid>
                <a:gridCol w="2063552">
                  <a:extLst>
                    <a:ext uri="{9D8B030D-6E8A-4147-A177-3AD203B41FA5}">
                      <a16:colId xmlns:a16="http://schemas.microsoft.com/office/drawing/2014/main" val="20000"/>
                    </a:ext>
                  </a:extLst>
                </a:gridCol>
                <a:gridCol w="4392488">
                  <a:extLst>
                    <a:ext uri="{9D8B030D-6E8A-4147-A177-3AD203B41FA5}">
                      <a16:colId xmlns:a16="http://schemas.microsoft.com/office/drawing/2014/main" val="20001"/>
                    </a:ext>
                  </a:extLst>
                </a:gridCol>
              </a:tblGrid>
              <a:tr h="370840">
                <a:tc>
                  <a:txBody>
                    <a:bodyPr/>
                    <a:lstStyle/>
                    <a:p>
                      <a:r>
                        <a:rPr lang="zh-TW" altLang="en-US" dirty="0" smtClean="0"/>
                        <a:t>營養素</a:t>
                      </a:r>
                      <a:endParaRPr lang="en-US" dirty="0"/>
                    </a:p>
                  </a:txBody>
                  <a:tcPr/>
                </a:tc>
                <a:tc>
                  <a:txBody>
                    <a:bodyPr/>
                    <a:lstStyle/>
                    <a:p>
                      <a:r>
                        <a:rPr lang="zh-TW" altLang="en-US" dirty="0" smtClean="0"/>
                        <a:t>建議每</a:t>
                      </a:r>
                      <a:r>
                        <a:rPr lang="zh-TW" altLang="en-US" sz="1800" dirty="0" smtClean="0"/>
                        <a:t>天</a:t>
                      </a:r>
                      <a:r>
                        <a:rPr lang="zh-TW" altLang="en-US" dirty="0" smtClean="0"/>
                        <a:t>的攝取量</a:t>
                      </a:r>
                    </a:p>
                  </a:txBody>
                  <a:tcPr/>
                </a:tc>
                <a:extLst>
                  <a:ext uri="{0D108BD9-81ED-4DB2-BD59-A6C34878D82A}">
                    <a16:rowId xmlns:a16="http://schemas.microsoft.com/office/drawing/2014/main" val="10000"/>
                  </a:ext>
                </a:extLst>
              </a:tr>
              <a:tr h="370840">
                <a:tc>
                  <a:txBody>
                    <a:bodyPr/>
                    <a:lstStyle/>
                    <a:p>
                      <a:r>
                        <a:rPr lang="zh-TW" altLang="en-US" sz="1800" dirty="0" smtClean="0"/>
                        <a:t>碳水化合物</a:t>
                      </a:r>
                      <a:endParaRPr lang="en-US" dirty="0"/>
                    </a:p>
                  </a:txBody>
                  <a:tcPr/>
                </a:tc>
                <a:tc>
                  <a:txBody>
                    <a:bodyPr/>
                    <a:lstStyle/>
                    <a:p>
                      <a:r>
                        <a:rPr lang="zh-TW" altLang="en-US" sz="1800" dirty="0" smtClean="0"/>
                        <a:t>至少是人體每天所需熱量的 </a:t>
                      </a:r>
                      <a:r>
                        <a:rPr lang="en-US" altLang="zh-TW" sz="1800" dirty="0" smtClean="0"/>
                        <a:t>55% </a:t>
                      </a:r>
                      <a:endParaRPr lang="en-US" dirty="0"/>
                    </a:p>
                  </a:txBody>
                  <a:tcPr/>
                </a:tc>
                <a:extLst>
                  <a:ext uri="{0D108BD9-81ED-4DB2-BD59-A6C34878D82A}">
                    <a16:rowId xmlns:a16="http://schemas.microsoft.com/office/drawing/2014/main" val="10001"/>
                  </a:ext>
                </a:extLst>
              </a:tr>
              <a:tr h="370840">
                <a:tc>
                  <a:txBody>
                    <a:bodyPr/>
                    <a:lstStyle/>
                    <a:p>
                      <a:r>
                        <a:rPr lang="zh-TW" altLang="en-US" sz="1800" dirty="0" smtClean="0"/>
                        <a:t>蛋白質</a:t>
                      </a:r>
                      <a:endParaRPr lang="en-US" dirty="0"/>
                    </a:p>
                  </a:txBody>
                  <a:tcPr/>
                </a:tc>
                <a:tc>
                  <a:txBody>
                    <a:bodyPr/>
                    <a:lstStyle/>
                    <a:p>
                      <a:r>
                        <a:rPr lang="zh-TW" altLang="en-US" sz="1800" dirty="0" smtClean="0"/>
                        <a:t>人體每天所需熱量的 </a:t>
                      </a:r>
                      <a:r>
                        <a:rPr lang="en-US" altLang="zh-TW" sz="1800" dirty="0" smtClean="0"/>
                        <a:t>10</a:t>
                      </a:r>
                      <a:r>
                        <a:rPr lang="zh-TW" altLang="en-US" sz="1800" dirty="0" smtClean="0"/>
                        <a:t>％</a:t>
                      </a:r>
                      <a:r>
                        <a:rPr lang="en-US" altLang="zh-TW" sz="1800" dirty="0" smtClean="0"/>
                        <a:t>〜15</a:t>
                      </a:r>
                      <a:r>
                        <a:rPr lang="zh-TW" altLang="en-US" sz="1800" dirty="0" smtClean="0"/>
                        <a:t>％</a:t>
                      </a:r>
                      <a:endParaRPr lang="en-US" dirty="0"/>
                    </a:p>
                  </a:txBody>
                  <a:tcPr/>
                </a:tc>
                <a:extLst>
                  <a:ext uri="{0D108BD9-81ED-4DB2-BD59-A6C34878D82A}">
                    <a16:rowId xmlns:a16="http://schemas.microsoft.com/office/drawing/2014/main" val="10002"/>
                  </a:ext>
                </a:extLst>
              </a:tr>
              <a:tr h="370840">
                <a:tc>
                  <a:txBody>
                    <a:bodyPr/>
                    <a:lstStyle/>
                    <a:p>
                      <a:r>
                        <a:rPr lang="zh-TW" altLang="en-US" sz="1800" dirty="0" smtClean="0"/>
                        <a:t>總脂肪</a:t>
                      </a:r>
                      <a:endParaRPr lang="en-US" dirty="0"/>
                    </a:p>
                  </a:txBody>
                  <a:tcPr/>
                </a:tc>
                <a:tc>
                  <a:txBody>
                    <a:bodyPr/>
                    <a:lstStyle/>
                    <a:p>
                      <a:r>
                        <a:rPr lang="zh-TW" altLang="en-US" sz="1800" dirty="0" smtClean="0"/>
                        <a:t>限制在人體每天所需熱量的 </a:t>
                      </a:r>
                      <a:r>
                        <a:rPr lang="en-US" altLang="zh-TW" sz="1800" dirty="0" smtClean="0"/>
                        <a:t>15</a:t>
                      </a:r>
                      <a:r>
                        <a:rPr lang="zh-TW" altLang="en-US" sz="1800" dirty="0" smtClean="0"/>
                        <a:t>％至</a:t>
                      </a:r>
                      <a:r>
                        <a:rPr lang="en-US" altLang="zh-TW" sz="1800" dirty="0" smtClean="0"/>
                        <a:t>30</a:t>
                      </a:r>
                      <a:r>
                        <a:rPr lang="zh-TW" altLang="en-US" sz="1800" dirty="0" smtClean="0"/>
                        <a:t>％</a:t>
                      </a:r>
                      <a:endParaRPr lang="en-US" dirty="0"/>
                    </a:p>
                  </a:txBody>
                  <a:tcPr/>
                </a:tc>
                <a:extLst>
                  <a:ext uri="{0D108BD9-81ED-4DB2-BD59-A6C34878D82A}">
                    <a16:rowId xmlns:a16="http://schemas.microsoft.com/office/drawing/2014/main" val="10003"/>
                  </a:ext>
                </a:extLst>
              </a:tr>
              <a:tr h="370840">
                <a:tc>
                  <a:txBody>
                    <a:bodyPr/>
                    <a:lstStyle/>
                    <a:p>
                      <a:r>
                        <a:rPr lang="zh-TW" altLang="en-US" sz="1800" dirty="0" smtClean="0"/>
                        <a:t>飽和脂肪</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t>限制小於人體每天所需熱量的 </a:t>
                      </a:r>
                      <a:r>
                        <a:rPr lang="en-US" altLang="zh-TW" sz="1800" dirty="0" smtClean="0"/>
                        <a:t>10</a:t>
                      </a:r>
                      <a:r>
                        <a:rPr lang="zh-TW" altLang="en-US" sz="1800" dirty="0" smtClean="0"/>
                        <a:t>％</a:t>
                      </a:r>
                      <a:endParaRPr lang="en-US" dirty="0"/>
                    </a:p>
                  </a:txBody>
                  <a:tcPr/>
                </a:tc>
                <a:extLst>
                  <a:ext uri="{0D108BD9-81ED-4DB2-BD59-A6C34878D82A}">
                    <a16:rowId xmlns:a16="http://schemas.microsoft.com/office/drawing/2014/main" val="10004"/>
                  </a:ext>
                </a:extLst>
              </a:tr>
              <a:tr h="370840">
                <a:tc>
                  <a:txBody>
                    <a:bodyPr/>
                    <a:lstStyle/>
                    <a:p>
                      <a:r>
                        <a:rPr lang="zh-TW" altLang="en-US" sz="1800" dirty="0" smtClean="0"/>
                        <a:t>膽固醇</a:t>
                      </a:r>
                      <a:endParaRPr lang="en-US" dirty="0"/>
                    </a:p>
                  </a:txBody>
                  <a:tcPr/>
                </a:tc>
                <a:tc>
                  <a:txBody>
                    <a:bodyPr/>
                    <a:lstStyle/>
                    <a:p>
                      <a:r>
                        <a:rPr lang="zh-TW" altLang="en-US" sz="1800" dirty="0" smtClean="0"/>
                        <a:t>限制在</a:t>
                      </a:r>
                      <a:r>
                        <a:rPr lang="en-US" altLang="zh-TW" sz="1800" dirty="0" smtClean="0"/>
                        <a:t>300</a:t>
                      </a:r>
                      <a:r>
                        <a:rPr lang="zh-TW" altLang="en-US" sz="1800" dirty="0" smtClean="0"/>
                        <a:t>毫克</a:t>
                      </a:r>
                      <a:endParaRPr lang="en-US" dirty="0"/>
                    </a:p>
                  </a:txBody>
                  <a:tcPr/>
                </a:tc>
                <a:extLst>
                  <a:ext uri="{0D108BD9-81ED-4DB2-BD59-A6C34878D82A}">
                    <a16:rowId xmlns:a16="http://schemas.microsoft.com/office/drawing/2014/main" val="10005"/>
                  </a:ext>
                </a:extLst>
              </a:tr>
              <a:tr h="370840">
                <a:tc>
                  <a:txBody>
                    <a:bodyPr/>
                    <a:lstStyle/>
                    <a:p>
                      <a:r>
                        <a:rPr lang="zh-TW" altLang="en-US" sz="1800" dirty="0" smtClean="0"/>
                        <a:t>鹽</a:t>
                      </a:r>
                      <a:endParaRPr lang="en-US" dirty="0"/>
                    </a:p>
                  </a:txBody>
                  <a:tcPr/>
                </a:tc>
                <a:tc>
                  <a:txBody>
                    <a:bodyPr/>
                    <a:lstStyle/>
                    <a:p>
                      <a:r>
                        <a:rPr lang="zh-TW" altLang="en-US" sz="1800" dirty="0" smtClean="0"/>
                        <a:t>不多於</a:t>
                      </a:r>
                      <a:r>
                        <a:rPr lang="en-US" altLang="zh-TW" sz="1800" dirty="0" smtClean="0"/>
                        <a:t>5</a:t>
                      </a:r>
                      <a:r>
                        <a:rPr lang="zh-TW" altLang="en-US" sz="1800" smtClean="0"/>
                        <a:t>克</a:t>
                      </a:r>
                      <a:endParaRPr lang="en-US" dirty="0"/>
                    </a:p>
                  </a:txBody>
                  <a:tcPr/>
                </a:tc>
                <a:extLst>
                  <a:ext uri="{0D108BD9-81ED-4DB2-BD59-A6C34878D82A}">
                    <a16:rowId xmlns:a16="http://schemas.microsoft.com/office/drawing/2014/main" val="10006"/>
                  </a:ext>
                </a:extLst>
              </a:tr>
            </a:tbl>
          </a:graphicData>
        </a:graphic>
      </p:graphicFrame>
      <p:sp>
        <p:nvSpPr>
          <p:cNvPr id="4" name="Rectangle 3"/>
          <p:cNvSpPr/>
          <p:nvPr/>
        </p:nvSpPr>
        <p:spPr>
          <a:xfrm>
            <a:off x="107504" y="6525344"/>
            <a:ext cx="7272808" cy="323165"/>
          </a:xfrm>
          <a:prstGeom prst="rect">
            <a:avLst/>
          </a:prstGeom>
        </p:spPr>
        <p:txBody>
          <a:bodyPr wrap="square">
            <a:spAutoFit/>
          </a:bodyPr>
          <a:lstStyle/>
          <a:p>
            <a:r>
              <a:rPr lang="zh-TW" altLang="en-US" sz="1500" dirty="0" smtClean="0"/>
              <a:t>來源：世界衞生組織</a:t>
            </a:r>
            <a:endParaRPr lang="en-US" sz="1500" dirty="0"/>
          </a:p>
        </p:txBody>
      </p:sp>
    </p:spTree>
    <p:extLst>
      <p:ext uri="{BB962C8B-B14F-4D97-AF65-F5344CB8AC3E}">
        <p14:creationId xmlns:p14="http://schemas.microsoft.com/office/powerpoint/2010/main" val="16381053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4643438" y="1187450"/>
            <a:ext cx="4214812"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b="1">
                <a:solidFill>
                  <a:schemeClr val="tx1"/>
                </a:solidFill>
                <a:latin typeface="Arial" pitchFamily="34" charset="0"/>
                <a:ea typeface="新細明體" pitchFamily="18" charset="-120"/>
              </a:defRPr>
            </a:lvl1pPr>
            <a:lvl2pPr marL="742950" indent="-285750" eaLnBrk="0" hangingPunct="0">
              <a:defRPr kumimoji="1" b="1">
                <a:solidFill>
                  <a:schemeClr val="tx1"/>
                </a:solidFill>
                <a:latin typeface="Arial" pitchFamily="34" charset="0"/>
                <a:ea typeface="新細明體" pitchFamily="18" charset="-120"/>
              </a:defRPr>
            </a:lvl2pPr>
            <a:lvl3pPr marL="1143000" indent="-228600" eaLnBrk="0" hangingPunct="0">
              <a:defRPr kumimoji="1" b="1">
                <a:solidFill>
                  <a:schemeClr val="tx1"/>
                </a:solidFill>
                <a:latin typeface="Arial" pitchFamily="34" charset="0"/>
                <a:ea typeface="新細明體" pitchFamily="18" charset="-120"/>
              </a:defRPr>
            </a:lvl3pPr>
            <a:lvl4pPr marL="1600200" indent="-228600" eaLnBrk="0" hangingPunct="0">
              <a:defRPr kumimoji="1" b="1">
                <a:solidFill>
                  <a:schemeClr val="tx1"/>
                </a:solidFill>
                <a:latin typeface="Arial" pitchFamily="34" charset="0"/>
                <a:ea typeface="新細明體" pitchFamily="18" charset="-120"/>
              </a:defRPr>
            </a:lvl4pPr>
            <a:lvl5pPr marL="2057400" indent="-228600" eaLnBrk="0" hangingPunct="0">
              <a:defRPr kumimoji="1"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b="1">
                <a:solidFill>
                  <a:schemeClr val="tx1"/>
                </a:solidFill>
                <a:latin typeface="Arial" pitchFamily="34" charset="0"/>
                <a:ea typeface="新細明體" pitchFamily="18" charset="-120"/>
              </a:defRPr>
            </a:lvl9pPr>
          </a:lstStyle>
          <a:p>
            <a:pPr marL="342900" indent="-342900" eaLnBrk="1" hangingPunct="1">
              <a:spcBef>
                <a:spcPts val="600"/>
              </a:spcBef>
              <a:spcAft>
                <a:spcPts val="600"/>
              </a:spcAft>
              <a:buFont typeface="Arial" pitchFamily="34" charset="0"/>
              <a:buChar char="•"/>
            </a:pPr>
            <a:r>
              <a:rPr lang="zh-TW" altLang="en-US" sz="2400" b="0" dirty="0">
                <a:latin typeface="+mn-lt"/>
                <a:ea typeface="+mn-ea"/>
              </a:rPr>
              <a:t>暴食症的特點是反復和頻繁地吃異常大量的食物，而且缺乏控制飲食的能力。</a:t>
            </a:r>
            <a:endParaRPr lang="en-US" altLang="zh-TW" sz="2400" b="0" dirty="0">
              <a:latin typeface="+mn-lt"/>
              <a:ea typeface="+mn-ea"/>
            </a:endParaRPr>
          </a:p>
        </p:txBody>
      </p:sp>
      <p:sp>
        <p:nvSpPr>
          <p:cNvPr id="52227" name="WordArt 6"/>
          <p:cNvSpPr>
            <a:spLocks noChangeArrowheads="1" noChangeShapeType="1" noTextEdit="1"/>
          </p:cNvSpPr>
          <p:nvPr/>
        </p:nvSpPr>
        <p:spPr bwMode="auto">
          <a:xfrm>
            <a:off x="285750" y="323850"/>
            <a:ext cx="3050934" cy="533400"/>
          </a:xfrm>
          <a:prstGeom prst="rect">
            <a:avLst/>
          </a:prstGeom>
        </p:spPr>
        <p:txBody>
          <a:bodyPr wrap="none" fromWordArt="1">
            <a:prstTxWarp prst="textPlain">
              <a:avLst>
                <a:gd name="adj" fmla="val 50000"/>
              </a:avLst>
            </a:prstTxWarp>
          </a:bodyPr>
          <a:lstStyle/>
          <a:p>
            <a:pPr algn="ctr"/>
            <a:r>
              <a:rPr lang="zh-TW" altLang="en-US" sz="3600" kern="10" dirty="0" smtClean="0">
                <a:ln w="19050">
                  <a:solidFill>
                    <a:srgbClr val="008000"/>
                  </a:solidFill>
                  <a:round/>
                  <a:headEnd/>
                  <a:tailEnd/>
                </a:ln>
                <a:solidFill>
                  <a:srgbClr val="FFFF00"/>
                </a:solidFill>
                <a:effectLst>
                  <a:outerShdw dist="35921" dir="2700000" algn="ctr" rotWithShape="0">
                    <a:srgbClr val="990000"/>
                  </a:outerShdw>
                </a:effectLst>
                <a:latin typeface="Kristen ITC"/>
              </a:rPr>
              <a:t>暴</a:t>
            </a:r>
            <a:r>
              <a:rPr lang="zh-TW" altLang="en-US" sz="3600" kern="10" dirty="0">
                <a:ln w="19050">
                  <a:solidFill>
                    <a:srgbClr val="008000"/>
                  </a:solidFill>
                  <a:round/>
                  <a:headEnd/>
                  <a:tailEnd/>
                </a:ln>
                <a:solidFill>
                  <a:srgbClr val="FFFF00"/>
                </a:solidFill>
                <a:effectLst>
                  <a:outerShdw dist="35921" dir="2700000" algn="ctr" rotWithShape="0">
                    <a:srgbClr val="990000"/>
                  </a:outerShdw>
                </a:effectLst>
                <a:latin typeface="Kristen ITC"/>
              </a:rPr>
              <a:t>食症</a:t>
            </a:r>
            <a:endParaRPr lang="en-US" sz="3600" kern="10" dirty="0">
              <a:ln w="19050">
                <a:solidFill>
                  <a:srgbClr val="008000"/>
                </a:solidFill>
                <a:round/>
                <a:headEnd/>
                <a:tailEnd/>
              </a:ln>
              <a:solidFill>
                <a:srgbClr val="FFFF00"/>
              </a:solidFill>
              <a:effectLst>
                <a:outerShdw dist="35921" dir="2700000" algn="ctr" rotWithShape="0">
                  <a:srgbClr val="990000"/>
                </a:outerShdw>
              </a:effectLst>
              <a:latin typeface="Kristen ITC"/>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702" y="4224758"/>
            <a:ext cx="3524250"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descr="https://encrypted-tbn0.gstatic.com/images?q=tbn:ANd9GcSVIdUP6qPya6r_auyqR3iqNDTfESqjvqozz_VKQ03EO2_8bNq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5122" y="2214563"/>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61117" y="2634200"/>
            <a:ext cx="938931" cy="818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5291" y="3043658"/>
            <a:ext cx="828675"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0906" y="3043658"/>
            <a:ext cx="1076325"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0392" y="5391150"/>
            <a:ext cx="60960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5"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5292733"/>
            <a:ext cx="7143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2B5EBE98-3F54-4190-8BE8-6FA5D62E8276}" type="slidenum">
              <a:rPr lang="en-US" smtClean="0"/>
              <a:t>20</a:t>
            </a:fld>
            <a:endParaRPr lang="en-US" dirty="0"/>
          </a:p>
        </p:txBody>
      </p:sp>
    </p:spTree>
    <p:extLst>
      <p:ext uri="{BB962C8B-B14F-4D97-AF65-F5344CB8AC3E}">
        <p14:creationId xmlns:p14="http://schemas.microsoft.com/office/powerpoint/2010/main" val="19247677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640960" cy="646331"/>
          </a:xfrm>
          <a:prstGeom prst="rect">
            <a:avLst/>
          </a:prstGeom>
        </p:spPr>
        <p:txBody>
          <a:bodyPr wrap="square">
            <a:spAutoFit/>
          </a:bodyPr>
          <a:lstStyle/>
          <a:p>
            <a:pPr lvl="0"/>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食物及</a:t>
            </a:r>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藥物規例指引 </a:t>
            </a:r>
            <a:r>
              <a:rPr lang="en-US" altLang="zh-TW"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 </a:t>
            </a:r>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基因改造食物</a:t>
            </a:r>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5" name="Rectangle 4"/>
          <p:cNvSpPr/>
          <p:nvPr/>
        </p:nvSpPr>
        <p:spPr>
          <a:xfrm>
            <a:off x="323528" y="980728"/>
            <a:ext cx="8352928" cy="3277820"/>
          </a:xfrm>
          <a:prstGeom prst="rect">
            <a:avLst/>
          </a:prstGeom>
        </p:spPr>
        <p:txBody>
          <a:bodyPr wrap="square">
            <a:spAutoFit/>
          </a:bodyPr>
          <a:lstStyle/>
          <a:p>
            <a:pPr marL="342900" indent="-342900">
              <a:spcAft>
                <a:spcPts val="600"/>
              </a:spcAft>
              <a:buFont typeface="Arial" pitchFamily="34" charset="0"/>
              <a:buChar char="•"/>
            </a:pPr>
            <a:r>
              <a:rPr lang="zh-TW" altLang="en-US" sz="2400" dirty="0"/>
              <a:t>香港暫無特定法</a:t>
            </a:r>
            <a:r>
              <a:rPr lang="zh-TW" altLang="en-US" sz="2400" dirty="0" smtClean="0"/>
              <a:t>例規管</a:t>
            </a:r>
            <a:r>
              <a:rPr lang="zh-TW" altLang="en-US" sz="2400" dirty="0"/>
              <a:t>基因改造</a:t>
            </a:r>
            <a:r>
              <a:rPr lang="zh-TW" altLang="en-US" sz="2400" dirty="0" smtClean="0"/>
              <a:t>食物的銷售及標籤。</a:t>
            </a:r>
            <a:endParaRPr lang="en-US" altLang="zh-TW" sz="2400" dirty="0" smtClean="0"/>
          </a:p>
          <a:p>
            <a:pPr marL="342900" indent="-342900">
              <a:spcAft>
                <a:spcPts val="600"/>
              </a:spcAft>
              <a:buFont typeface="Arial" pitchFamily="34" charset="0"/>
              <a:buChar char="•"/>
            </a:pPr>
            <a:r>
              <a:rPr lang="zh-TW" altLang="en-US" sz="2400" dirty="0" smtClean="0"/>
              <a:t>食物安全中心於</a:t>
            </a:r>
            <a:r>
              <a:rPr lang="en-US" altLang="zh-TW" sz="2400" dirty="0" smtClean="0"/>
              <a:t>2006</a:t>
            </a:r>
            <a:r>
              <a:rPr lang="zh-TW" altLang="en-US" sz="2400" dirty="0" smtClean="0"/>
              <a:t>年為預先包裝食物制定了</a:t>
            </a:r>
            <a:r>
              <a:rPr lang="en-US" altLang="zh-TW" sz="2400" dirty="0" smtClean="0"/>
              <a:t>《</a:t>
            </a:r>
            <a:r>
              <a:rPr lang="zh-TW" altLang="en-US" sz="2400" dirty="0"/>
              <a:t>基因改造食物自願</a:t>
            </a:r>
            <a:r>
              <a:rPr lang="zh-TW" altLang="en-US" sz="2400" dirty="0" smtClean="0"/>
              <a:t>標籤指引</a:t>
            </a:r>
            <a:r>
              <a:rPr lang="en-US" altLang="zh-TW" sz="2400" dirty="0" smtClean="0"/>
              <a:t>》</a:t>
            </a:r>
            <a:r>
              <a:rPr lang="zh-TW" altLang="en-US" sz="2400" dirty="0"/>
              <a:t>供業界參考以提高</a:t>
            </a:r>
            <a:r>
              <a:rPr lang="zh-TW" altLang="en-US" sz="2400" dirty="0" smtClean="0"/>
              <a:t>消費者知識及知情權。</a:t>
            </a:r>
            <a:endParaRPr lang="en-US" altLang="zh-TW" sz="2400" dirty="0" smtClean="0"/>
          </a:p>
          <a:p>
            <a:pPr marL="342900" indent="-342900">
              <a:spcAft>
                <a:spcPts val="600"/>
              </a:spcAft>
              <a:buFont typeface="Arial" pitchFamily="34" charset="0"/>
              <a:buChar char="•"/>
            </a:pPr>
            <a:r>
              <a:rPr lang="zh-TW" altLang="en-US" sz="2400" dirty="0" smtClean="0"/>
              <a:t>基因</a:t>
            </a:r>
            <a:r>
              <a:rPr lang="zh-TW" altLang="en-US" sz="2400" dirty="0"/>
              <a:t>改造食物是指任何食物或食物配料，本身是或衍生自以現代生物科技</a:t>
            </a:r>
            <a:r>
              <a:rPr lang="zh-TW" altLang="en-US" sz="2400" dirty="0" smtClean="0"/>
              <a:t>改造的遺傳</a:t>
            </a:r>
            <a:r>
              <a:rPr lang="zh-TW" altLang="en-US" sz="2400" dirty="0"/>
              <a:t>物質的生物</a:t>
            </a:r>
            <a:r>
              <a:rPr lang="zh-TW" altLang="en-US" sz="2400" dirty="0" smtClean="0"/>
              <a:t>。</a:t>
            </a:r>
            <a:endParaRPr lang="en-US" altLang="zh-TW" sz="2400" dirty="0" smtClean="0"/>
          </a:p>
          <a:p>
            <a:pPr marL="342900" indent="-342900">
              <a:spcAft>
                <a:spcPts val="600"/>
              </a:spcAft>
              <a:buFont typeface="Arial" pitchFamily="34" charset="0"/>
              <a:buChar char="•"/>
            </a:pPr>
            <a:r>
              <a:rPr lang="zh-TW" altLang="en-US" sz="2400" dirty="0"/>
              <a:t>時至今天，</a:t>
            </a:r>
            <a:r>
              <a:rPr lang="zh-TW" altLang="en-US" sz="2400" dirty="0" smtClean="0"/>
              <a:t>科學家</a:t>
            </a:r>
            <a:r>
              <a:rPr lang="zh-TW" altLang="en-US" sz="2400" dirty="0"/>
              <a:t>已能利用現代生物科技，認出和改變一些控制生物某些特性的</a:t>
            </a:r>
            <a:r>
              <a:rPr lang="zh-TW" altLang="en-US" sz="2400" dirty="0" smtClean="0"/>
              <a:t>基因。</a:t>
            </a:r>
            <a:endParaRPr lang="en-US" altLang="zh-TW" sz="2400" dirty="0"/>
          </a:p>
        </p:txBody>
      </p:sp>
      <p:sp>
        <p:nvSpPr>
          <p:cNvPr id="7" name="Slide Number Placeholder 6"/>
          <p:cNvSpPr>
            <a:spLocks noGrp="1"/>
          </p:cNvSpPr>
          <p:nvPr>
            <p:ph type="sldNum" sz="quarter" idx="12"/>
          </p:nvPr>
        </p:nvSpPr>
        <p:spPr/>
        <p:txBody>
          <a:bodyPr/>
          <a:lstStyle/>
          <a:p>
            <a:fld id="{99B7B5DF-5DA9-46A7-9A59-86908C82C3B1}" type="slidenum">
              <a:rPr lang="en-US" smtClean="0"/>
              <a:t>21</a:t>
            </a:fld>
            <a:endParaRPr lang="en-US" dirty="0"/>
          </a:p>
        </p:txBody>
      </p:sp>
      <p:sp>
        <p:nvSpPr>
          <p:cNvPr id="6" name="Rectangle 5"/>
          <p:cNvSpPr/>
          <p:nvPr/>
        </p:nvSpPr>
        <p:spPr>
          <a:xfrm>
            <a:off x="247194" y="6520988"/>
            <a:ext cx="4572000" cy="292388"/>
          </a:xfrm>
          <a:prstGeom prst="rect">
            <a:avLst/>
          </a:prstGeom>
        </p:spPr>
        <p:txBody>
          <a:bodyPr>
            <a:spAutoFit/>
          </a:bodyPr>
          <a:lstStyle/>
          <a:p>
            <a:r>
              <a:rPr lang="zh-TW" altLang="en-US" sz="1300" dirty="0" smtClean="0"/>
              <a:t>來源：食物安全中心 </a:t>
            </a:r>
            <a:endParaRPr lang="en-US" sz="1300" dirty="0"/>
          </a:p>
        </p:txBody>
      </p:sp>
    </p:spTree>
    <p:extLst>
      <p:ext uri="{BB962C8B-B14F-4D97-AF65-F5344CB8AC3E}">
        <p14:creationId xmlns:p14="http://schemas.microsoft.com/office/powerpoint/2010/main" val="21915429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640960" cy="646331"/>
          </a:xfrm>
          <a:prstGeom prst="rect">
            <a:avLst/>
          </a:prstGeom>
        </p:spPr>
        <p:txBody>
          <a:bodyPr wrap="square">
            <a:spAutoFit/>
          </a:bodyPr>
          <a:lstStyle/>
          <a:p>
            <a:pPr lvl="0"/>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食物及藥物規例指引 </a:t>
            </a:r>
            <a:r>
              <a:rPr lang="en-US" altLang="zh-TW"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 </a:t>
            </a:r>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基因改造食物</a:t>
            </a:r>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5" name="Rectangle 4"/>
          <p:cNvSpPr/>
          <p:nvPr/>
        </p:nvSpPr>
        <p:spPr>
          <a:xfrm>
            <a:off x="323528" y="980728"/>
            <a:ext cx="8352928" cy="2831544"/>
          </a:xfrm>
          <a:prstGeom prst="rect">
            <a:avLst/>
          </a:prstGeom>
        </p:spPr>
        <p:txBody>
          <a:bodyPr wrap="square">
            <a:spAutoFit/>
          </a:bodyPr>
          <a:lstStyle/>
          <a:p>
            <a:pPr marL="342900" indent="-342900">
              <a:spcAft>
                <a:spcPts val="600"/>
              </a:spcAft>
              <a:buFont typeface="Arial" pitchFamily="34" charset="0"/>
              <a:buChar char="•"/>
            </a:pPr>
            <a:r>
              <a:rPr lang="zh-TW" altLang="en-US" sz="2400" dirty="0" smtClean="0"/>
              <a:t>目前， 不同國家和地區都</a:t>
            </a:r>
            <a:r>
              <a:rPr lang="zh-TW" altLang="en-US" sz="2400" dirty="0"/>
              <a:t>有</a:t>
            </a:r>
            <a:r>
              <a:rPr lang="zh-TW" altLang="en-US" sz="2400" dirty="0" smtClean="0"/>
              <a:t>不同規管基因</a:t>
            </a:r>
            <a:r>
              <a:rPr lang="zh-TW" altLang="en-US" sz="2400" dirty="0"/>
              <a:t>改造食物標籤的</a:t>
            </a:r>
            <a:r>
              <a:rPr lang="zh-TW" altLang="en-US" sz="2400" dirty="0" smtClean="0"/>
              <a:t>方法，大致可</a:t>
            </a:r>
            <a:r>
              <a:rPr lang="zh-TW" altLang="en-US" sz="2400" dirty="0"/>
              <a:t>分為自願性或強制</a:t>
            </a:r>
            <a:r>
              <a:rPr lang="zh-TW" altLang="en-US" sz="2400" dirty="0" smtClean="0"/>
              <a:t>性兩種。</a:t>
            </a:r>
            <a:endParaRPr lang="en-US" altLang="zh-TW" sz="2400" dirty="0" smtClean="0"/>
          </a:p>
          <a:p>
            <a:pPr marL="342900" indent="-342900">
              <a:spcAft>
                <a:spcPts val="600"/>
              </a:spcAft>
              <a:buFont typeface="Arial" pitchFamily="34" charset="0"/>
              <a:buChar char="•"/>
            </a:pPr>
            <a:r>
              <a:rPr lang="zh-TW" altLang="en-US" sz="2400" dirty="0" smtClean="0"/>
              <a:t>香港</a:t>
            </a:r>
            <a:r>
              <a:rPr lang="zh-TW" altLang="en-US" sz="2400" dirty="0"/>
              <a:t>的基因改造食物</a:t>
            </a:r>
            <a:r>
              <a:rPr lang="zh-TW" altLang="en-US" sz="2400" dirty="0" smtClean="0"/>
              <a:t>標籤制度是自願性質的。食物</a:t>
            </a:r>
            <a:r>
              <a:rPr lang="zh-TW" altLang="en-US" sz="2400" dirty="0"/>
              <a:t>安全</a:t>
            </a:r>
            <a:r>
              <a:rPr lang="zh-TW" altLang="en-US" sz="2400" dirty="0" smtClean="0"/>
              <a:t>中心發出一套基因</a:t>
            </a:r>
            <a:r>
              <a:rPr lang="zh-TW" altLang="en-US" sz="2400" dirty="0"/>
              <a:t>改造食物</a:t>
            </a:r>
            <a:r>
              <a:rPr lang="zh-TW" altLang="en-US" sz="2400" dirty="0" smtClean="0"/>
              <a:t>標籤的指引</a:t>
            </a:r>
            <a:r>
              <a:rPr lang="zh-TW" altLang="en-US" sz="2400" dirty="0"/>
              <a:t>，協助業界提供</a:t>
            </a:r>
            <a:r>
              <a:rPr lang="zh-TW" altLang="en-US" sz="2400" dirty="0" smtClean="0"/>
              <a:t>有關</a:t>
            </a:r>
            <a:r>
              <a:rPr lang="zh-TW" altLang="en-US" sz="2400" dirty="0"/>
              <a:t>基因改造食物</a:t>
            </a:r>
            <a:r>
              <a:rPr lang="zh-TW" altLang="en-US" sz="2400" dirty="0" smtClean="0"/>
              <a:t>的真確資料。 </a:t>
            </a:r>
            <a:endParaRPr lang="zh-TW" altLang="en-US" sz="2400" dirty="0"/>
          </a:p>
          <a:p>
            <a:pPr marL="342900" indent="-342900">
              <a:spcAft>
                <a:spcPts val="600"/>
              </a:spcAft>
              <a:buFont typeface="Arial" pitchFamily="34" charset="0"/>
              <a:buChar char="•"/>
            </a:pPr>
            <a:r>
              <a:rPr lang="zh-TW" altLang="en-US" sz="2400" dirty="0" smtClean="0"/>
              <a:t>雖然指引屬建議性質，並無法律</a:t>
            </a:r>
            <a:r>
              <a:rPr lang="zh-TW" altLang="en-US" sz="2400" dirty="0"/>
              <a:t>效力，但政府鼓勵</a:t>
            </a:r>
            <a:r>
              <a:rPr lang="zh-TW" altLang="en-US" sz="2400" dirty="0" smtClean="0"/>
              <a:t>業界採納指引的內容，為消費者提供的</a:t>
            </a:r>
            <a:r>
              <a:rPr lang="zh-TW" altLang="en-US" sz="2400" dirty="0"/>
              <a:t>資料</a:t>
            </a:r>
            <a:r>
              <a:rPr lang="zh-TW" altLang="en-US" sz="2400" dirty="0" smtClean="0"/>
              <a:t>。</a:t>
            </a:r>
            <a:endParaRPr lang="en-US" sz="2400" dirty="0" smtClean="0"/>
          </a:p>
        </p:txBody>
      </p:sp>
      <p:sp>
        <p:nvSpPr>
          <p:cNvPr id="7" name="Slide Number Placeholder 6"/>
          <p:cNvSpPr>
            <a:spLocks noGrp="1"/>
          </p:cNvSpPr>
          <p:nvPr>
            <p:ph type="sldNum" sz="quarter" idx="12"/>
          </p:nvPr>
        </p:nvSpPr>
        <p:spPr/>
        <p:txBody>
          <a:bodyPr/>
          <a:lstStyle/>
          <a:p>
            <a:fld id="{99B7B5DF-5DA9-46A7-9A59-86908C82C3B1}" type="slidenum">
              <a:rPr lang="en-US" smtClean="0"/>
              <a:t>22</a:t>
            </a:fld>
            <a:endParaRPr lang="en-US" dirty="0"/>
          </a:p>
        </p:txBody>
      </p:sp>
      <p:sp>
        <p:nvSpPr>
          <p:cNvPr id="6" name="Rectangle 5"/>
          <p:cNvSpPr/>
          <p:nvPr/>
        </p:nvSpPr>
        <p:spPr>
          <a:xfrm>
            <a:off x="107504" y="6434948"/>
            <a:ext cx="4572000" cy="292388"/>
          </a:xfrm>
          <a:prstGeom prst="rect">
            <a:avLst/>
          </a:prstGeom>
        </p:spPr>
        <p:txBody>
          <a:bodyPr>
            <a:spAutoFit/>
          </a:bodyPr>
          <a:lstStyle/>
          <a:p>
            <a:r>
              <a:rPr lang="zh-TW" altLang="en-US" sz="1300" dirty="0" smtClean="0"/>
              <a:t>來源：食物安全</a:t>
            </a:r>
            <a:r>
              <a:rPr lang="zh-TW" altLang="en-US" sz="1300" dirty="0" smtClean="0"/>
              <a:t>中心</a:t>
            </a:r>
            <a:endParaRPr lang="en-US" sz="1300" dirty="0"/>
          </a:p>
        </p:txBody>
      </p:sp>
    </p:spTree>
    <p:extLst>
      <p:ext uri="{BB962C8B-B14F-4D97-AF65-F5344CB8AC3E}">
        <p14:creationId xmlns:p14="http://schemas.microsoft.com/office/powerpoint/2010/main" val="26007660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06405"/>
            <a:ext cx="8640960" cy="646331"/>
          </a:xfrm>
          <a:prstGeom prst="rect">
            <a:avLst/>
          </a:prstGeom>
        </p:spPr>
        <p:txBody>
          <a:bodyPr wrap="square">
            <a:spAutoFit/>
          </a:bodyPr>
          <a:lstStyle/>
          <a:p>
            <a:pPr lvl="0"/>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食物及藥物規例指引 </a:t>
            </a:r>
            <a:r>
              <a:rPr lang="en-US" altLang="zh-TW"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 </a:t>
            </a:r>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基因改造食物</a:t>
            </a:r>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5" name="Rectangle 4"/>
          <p:cNvSpPr/>
          <p:nvPr/>
        </p:nvSpPr>
        <p:spPr>
          <a:xfrm>
            <a:off x="348241" y="1268760"/>
            <a:ext cx="8352928" cy="3785652"/>
          </a:xfrm>
          <a:prstGeom prst="rect">
            <a:avLst/>
          </a:prstGeom>
        </p:spPr>
        <p:txBody>
          <a:bodyPr wrap="square">
            <a:spAutoFit/>
          </a:bodyPr>
          <a:lstStyle/>
          <a:p>
            <a:pPr marL="342900" indent="-342900">
              <a:buFont typeface="Arial" pitchFamily="34" charset="0"/>
              <a:buChar char="•"/>
            </a:pPr>
            <a:r>
              <a:rPr lang="zh-TW" altLang="en-US" sz="2400" dirty="0"/>
              <a:t>預先包裝食物如其個別配料含有百分之五或以上的基因改造物質，指引</a:t>
            </a:r>
            <a:r>
              <a:rPr lang="zh-TW" altLang="en-US" sz="2400" dirty="0" smtClean="0"/>
              <a:t>建議在</a:t>
            </a:r>
            <a:r>
              <a:rPr lang="zh-TW" altLang="en-US" sz="2400" dirty="0"/>
              <a:t>標籤上註明“基因改造”</a:t>
            </a:r>
            <a:r>
              <a:rPr lang="zh-TW" altLang="en-US" sz="2400" dirty="0" smtClean="0"/>
              <a:t>。</a:t>
            </a:r>
            <a:endParaRPr lang="en-US" altLang="zh-TW" sz="2400" dirty="0" smtClean="0"/>
          </a:p>
          <a:p>
            <a:pPr marL="342900" indent="-342900">
              <a:buFont typeface="Arial" pitchFamily="34" charset="0"/>
              <a:buChar char="•"/>
            </a:pPr>
            <a:r>
              <a:rPr lang="zh-TW" altLang="en-US" sz="2400" dirty="0" smtClean="0"/>
              <a:t>在</a:t>
            </a:r>
            <a:r>
              <a:rPr lang="zh-TW" altLang="en-US" sz="2400" dirty="0"/>
              <a:t>下列情況，若基因改造食物與原來品種有</a:t>
            </a:r>
            <a:r>
              <a:rPr lang="zh-TW" altLang="en-US" sz="2400" dirty="0" smtClean="0"/>
              <a:t>顯著</a:t>
            </a:r>
            <a:r>
              <a:rPr lang="zh-TW" altLang="en-US" sz="2400" dirty="0"/>
              <a:t>分別，則建議在食物標籤上另加說明：</a:t>
            </a:r>
          </a:p>
          <a:p>
            <a:pPr lvl="1"/>
            <a:r>
              <a:rPr lang="en-US" altLang="zh-TW" sz="2400" dirty="0"/>
              <a:t>(a) </a:t>
            </a:r>
            <a:r>
              <a:rPr lang="zh-TW" altLang="en-US" sz="2400" dirty="0"/>
              <a:t>成分組合或營養價值方面與原來品種有顯著分別；</a:t>
            </a:r>
          </a:p>
          <a:p>
            <a:pPr lvl="1"/>
            <a:r>
              <a:rPr lang="en-US" altLang="zh-TW" sz="2400" dirty="0"/>
              <a:t>(b) </a:t>
            </a:r>
            <a:r>
              <a:rPr lang="zh-TW" altLang="en-US" sz="2400" dirty="0"/>
              <a:t>妨礙人體吸收營養的因子或毒性物質的含量與原來</a:t>
            </a:r>
            <a:r>
              <a:rPr lang="zh-TW" altLang="en-US" sz="2400" dirty="0" smtClean="0"/>
              <a:t>品種有</a:t>
            </a:r>
            <a:r>
              <a:rPr lang="zh-TW" altLang="en-US" sz="2400" dirty="0"/>
              <a:t>顯著分別；</a:t>
            </a:r>
          </a:p>
          <a:p>
            <a:pPr lvl="1"/>
            <a:r>
              <a:rPr lang="en-US" altLang="zh-TW" sz="2400" dirty="0"/>
              <a:t>(c) </a:t>
            </a:r>
            <a:r>
              <a:rPr lang="zh-TW" altLang="en-US" sz="2400" dirty="0"/>
              <a:t>含有原來品種所沒有的致敏原；</a:t>
            </a:r>
          </a:p>
          <a:p>
            <a:pPr lvl="1"/>
            <a:r>
              <a:rPr lang="en-US" altLang="zh-TW" sz="2400" dirty="0"/>
              <a:t>(d) </a:t>
            </a:r>
            <a:r>
              <a:rPr lang="zh-TW" altLang="en-US" sz="2400" dirty="0"/>
              <a:t>食物的擬定用途與原來品種有顯著分別；或</a:t>
            </a:r>
          </a:p>
          <a:p>
            <a:pPr lvl="1"/>
            <a:r>
              <a:rPr lang="en-US" altLang="zh-TW" sz="2400" dirty="0"/>
              <a:t>(e) </a:t>
            </a:r>
            <a:r>
              <a:rPr lang="zh-TW" altLang="en-US" sz="2400" dirty="0"/>
              <a:t>在源自植物的食物內加入動物基因。</a:t>
            </a:r>
            <a:endParaRPr lang="en-US" sz="2200" dirty="0" smtClean="0"/>
          </a:p>
        </p:txBody>
      </p:sp>
      <p:sp>
        <p:nvSpPr>
          <p:cNvPr id="7" name="Slide Number Placeholder 6"/>
          <p:cNvSpPr>
            <a:spLocks noGrp="1"/>
          </p:cNvSpPr>
          <p:nvPr>
            <p:ph type="sldNum" sz="quarter" idx="12"/>
          </p:nvPr>
        </p:nvSpPr>
        <p:spPr/>
        <p:txBody>
          <a:bodyPr/>
          <a:lstStyle/>
          <a:p>
            <a:fld id="{99B7B5DF-5DA9-46A7-9A59-86908C82C3B1}" type="slidenum">
              <a:rPr lang="en-US" smtClean="0"/>
              <a:t>23</a:t>
            </a:fld>
            <a:endParaRPr lang="en-US" dirty="0"/>
          </a:p>
        </p:txBody>
      </p:sp>
      <p:sp>
        <p:nvSpPr>
          <p:cNvPr id="8" name="Rectangle 5"/>
          <p:cNvSpPr/>
          <p:nvPr/>
        </p:nvSpPr>
        <p:spPr>
          <a:xfrm>
            <a:off x="247194" y="6520988"/>
            <a:ext cx="4572000" cy="292388"/>
          </a:xfrm>
          <a:prstGeom prst="rect">
            <a:avLst/>
          </a:prstGeom>
        </p:spPr>
        <p:txBody>
          <a:bodyPr>
            <a:spAutoFit/>
          </a:bodyPr>
          <a:lstStyle/>
          <a:p>
            <a:r>
              <a:rPr lang="zh-TW" altLang="en-US" sz="1300" dirty="0" smtClean="0"/>
              <a:t>來源：食物安全</a:t>
            </a:r>
            <a:r>
              <a:rPr lang="zh-TW" altLang="en-US" sz="1300" dirty="0" smtClean="0"/>
              <a:t>中心</a:t>
            </a:r>
            <a:endParaRPr lang="en-US" sz="1300" dirty="0"/>
          </a:p>
        </p:txBody>
      </p:sp>
    </p:spTree>
    <p:extLst>
      <p:ext uri="{BB962C8B-B14F-4D97-AF65-F5344CB8AC3E}">
        <p14:creationId xmlns:p14="http://schemas.microsoft.com/office/powerpoint/2010/main" val="4845314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2924944"/>
            <a:ext cx="8784976" cy="3531875"/>
          </a:xfrm>
          <a:prstGeom prst="rect">
            <a:avLst/>
          </a:prstGeom>
          <a:solidFill>
            <a:srgbClr val="FFFFC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51520" y="188640"/>
            <a:ext cx="8640960" cy="646331"/>
          </a:xfrm>
          <a:prstGeom prst="rect">
            <a:avLst/>
          </a:prstGeom>
        </p:spPr>
        <p:txBody>
          <a:bodyPr wrap="square">
            <a:spAutoFit/>
          </a:bodyPr>
          <a:lstStyle/>
          <a:p>
            <a:pPr lvl="0"/>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基因改造食物標籤的模樣為何</a:t>
            </a:r>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a:t>
            </a:r>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5" name="Rectangle 4"/>
          <p:cNvSpPr/>
          <p:nvPr/>
        </p:nvSpPr>
        <p:spPr>
          <a:xfrm>
            <a:off x="251520" y="868387"/>
            <a:ext cx="8352928" cy="1569660"/>
          </a:xfrm>
          <a:prstGeom prst="rect">
            <a:avLst/>
          </a:prstGeom>
        </p:spPr>
        <p:txBody>
          <a:bodyPr wrap="square">
            <a:spAutoFit/>
          </a:bodyPr>
          <a:lstStyle/>
          <a:p>
            <a:pPr marL="342900" indent="-342900">
              <a:spcAft>
                <a:spcPts val="600"/>
              </a:spcAft>
              <a:buFont typeface="Arial" pitchFamily="34" charset="0"/>
              <a:buChar char="•"/>
            </a:pPr>
            <a:r>
              <a:rPr lang="zh-TW" altLang="en-US" sz="2400" dirty="0"/>
              <a:t>食物如其個別配料含有百分之五或以上的基因改造物質，建議在其配料表</a:t>
            </a:r>
            <a:r>
              <a:rPr lang="zh-TW" altLang="en-US" sz="2400" dirty="0" smtClean="0"/>
              <a:t>中在</a:t>
            </a:r>
            <a:r>
              <a:rPr lang="zh-TW" altLang="en-US" sz="2400" dirty="0"/>
              <a:t>該種食物／食物配料的名稱後以括號註明“基因改造”，或在配料表</a:t>
            </a:r>
            <a:r>
              <a:rPr lang="zh-TW" altLang="en-US" sz="2400" dirty="0" smtClean="0"/>
              <a:t>註腳的</a:t>
            </a:r>
            <a:r>
              <a:rPr lang="zh-TW" altLang="en-US" sz="2400" dirty="0"/>
              <a:t>當眼位置顯示“基因改造”的字眼</a:t>
            </a:r>
            <a:r>
              <a:rPr lang="zh-TW" altLang="en-US" sz="2400" dirty="0" smtClean="0"/>
              <a:t>。</a:t>
            </a:r>
            <a:endParaRPr lang="en-US" sz="2400" dirty="0" smtClean="0"/>
          </a:p>
        </p:txBody>
      </p:sp>
      <p:sp>
        <p:nvSpPr>
          <p:cNvPr id="7" name="Slide Number Placeholder 6"/>
          <p:cNvSpPr>
            <a:spLocks noGrp="1"/>
          </p:cNvSpPr>
          <p:nvPr>
            <p:ph type="sldNum" sz="quarter" idx="12"/>
          </p:nvPr>
        </p:nvSpPr>
        <p:spPr/>
        <p:txBody>
          <a:bodyPr/>
          <a:lstStyle/>
          <a:p>
            <a:fld id="{99B7B5DF-5DA9-46A7-9A59-86908C82C3B1}" type="slidenum">
              <a:rPr lang="en-US" smtClean="0"/>
              <a:t>24</a:t>
            </a:fld>
            <a:endParaRPr lang="en-US" dirty="0"/>
          </a:p>
        </p:txBody>
      </p:sp>
      <p:sp>
        <p:nvSpPr>
          <p:cNvPr id="3" name="Rectangle 2"/>
          <p:cNvSpPr/>
          <p:nvPr/>
        </p:nvSpPr>
        <p:spPr>
          <a:xfrm>
            <a:off x="6516216" y="3004206"/>
            <a:ext cx="2304256" cy="2108269"/>
          </a:xfrm>
          <a:prstGeom prst="rect">
            <a:avLst/>
          </a:prstGeom>
        </p:spPr>
        <p:txBody>
          <a:bodyPr wrap="square">
            <a:spAutoFit/>
          </a:bodyPr>
          <a:lstStyle/>
          <a:p>
            <a:pPr>
              <a:spcAft>
                <a:spcPts val="600"/>
              </a:spcAft>
            </a:pPr>
            <a:r>
              <a:rPr lang="zh-TW" altLang="en-US" dirty="0" smtClean="0"/>
              <a:t>備註：</a:t>
            </a:r>
            <a:r>
              <a:rPr lang="en-US" dirty="0" smtClean="0"/>
              <a:t> </a:t>
            </a:r>
            <a:endParaRPr lang="en-US" dirty="0"/>
          </a:p>
          <a:p>
            <a:pPr>
              <a:spcAft>
                <a:spcPts val="600"/>
              </a:spcAft>
            </a:pPr>
            <a:r>
              <a:rPr lang="zh-TW" altLang="en-US" dirty="0" smtClean="0"/>
              <a:t>如 </a:t>
            </a:r>
            <a:r>
              <a:rPr lang="zh-TW" altLang="en-US" dirty="0"/>
              <a:t>預 先 包 裝 食 物 所 加 上 的 標 記 或 標 籤 中 英 文 兼 用 ， 則 食 物 的 名 稱 及 配 料 表 須 以 中 英 文 列 出 。 </a:t>
            </a:r>
          </a:p>
        </p:txBody>
      </p:sp>
      <p:sp>
        <p:nvSpPr>
          <p:cNvPr id="9" name="Rectangle 8"/>
          <p:cNvSpPr/>
          <p:nvPr/>
        </p:nvSpPr>
        <p:spPr>
          <a:xfrm>
            <a:off x="179512" y="5877272"/>
            <a:ext cx="8640960" cy="353943"/>
          </a:xfrm>
          <a:prstGeom prst="rect">
            <a:avLst/>
          </a:prstGeom>
        </p:spPr>
        <p:txBody>
          <a:bodyPr wrap="square">
            <a:spAutoFit/>
          </a:bodyPr>
          <a:lstStyle/>
          <a:p>
            <a:r>
              <a:rPr lang="zh-TW" altLang="en-US" sz="1700" dirty="0" smtClean="0"/>
              <a:t>不建議使用“無基因改造成分”等絕對性的字眼或類似的標籤，以免</a:t>
            </a:r>
            <a:r>
              <a:rPr lang="zh-TW" altLang="en-US" sz="1700" dirty="0"/>
              <a:t>誤導消費者</a:t>
            </a:r>
            <a:r>
              <a:rPr lang="zh-TW" altLang="en-US" sz="1700" dirty="0" smtClean="0"/>
              <a:t>。</a:t>
            </a:r>
            <a:endParaRPr lang="en-US" sz="17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004206"/>
            <a:ext cx="5241337" cy="2430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5"/>
          <p:cNvSpPr/>
          <p:nvPr/>
        </p:nvSpPr>
        <p:spPr>
          <a:xfrm>
            <a:off x="247194" y="6520988"/>
            <a:ext cx="4572000" cy="292388"/>
          </a:xfrm>
          <a:prstGeom prst="rect">
            <a:avLst/>
          </a:prstGeom>
        </p:spPr>
        <p:txBody>
          <a:bodyPr>
            <a:spAutoFit/>
          </a:bodyPr>
          <a:lstStyle/>
          <a:p>
            <a:r>
              <a:rPr lang="zh-TW" altLang="en-US" sz="1300" dirty="0" smtClean="0"/>
              <a:t>來源：食物安全</a:t>
            </a:r>
            <a:r>
              <a:rPr lang="zh-TW" altLang="en-US" sz="1300" dirty="0" smtClean="0"/>
              <a:t>中心</a:t>
            </a:r>
            <a:endParaRPr lang="en-US" sz="1300" dirty="0"/>
          </a:p>
        </p:txBody>
      </p:sp>
    </p:spTree>
    <p:extLst>
      <p:ext uri="{BB962C8B-B14F-4D97-AF65-F5344CB8AC3E}">
        <p14:creationId xmlns:p14="http://schemas.microsoft.com/office/powerpoint/2010/main" val="3241318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640960" cy="646331"/>
          </a:xfrm>
          <a:prstGeom prst="rect">
            <a:avLst/>
          </a:prstGeom>
        </p:spPr>
        <p:txBody>
          <a:bodyPr wrap="square">
            <a:spAutoFit/>
          </a:bodyPr>
          <a:lstStyle/>
          <a:p>
            <a:pPr lvl="0"/>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市場上非</a:t>
            </a:r>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基因改造</a:t>
            </a:r>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食品的標籤字句</a:t>
            </a:r>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7" name="Slide Number Placeholder 6"/>
          <p:cNvSpPr>
            <a:spLocks noGrp="1"/>
          </p:cNvSpPr>
          <p:nvPr>
            <p:ph type="sldNum" sz="quarter" idx="12"/>
          </p:nvPr>
        </p:nvSpPr>
        <p:spPr/>
        <p:txBody>
          <a:bodyPr/>
          <a:lstStyle/>
          <a:p>
            <a:fld id="{99B7B5DF-5DA9-46A7-9A59-86908C82C3B1}" type="slidenum">
              <a:rPr lang="en-US" smtClean="0"/>
              <a:t>25</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 y="1095375"/>
            <a:ext cx="8515350" cy="466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80338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88640"/>
            <a:ext cx="8784976" cy="1200329"/>
          </a:xfrm>
          <a:prstGeom prst="rect">
            <a:avLst/>
          </a:prstGeom>
        </p:spPr>
        <p:txBody>
          <a:bodyPr wrap="square">
            <a:spAutoFit/>
          </a:bodyPr>
          <a:lstStyle/>
          <a:p>
            <a:pPr lvl="0"/>
            <a:r>
              <a:rPr lang="en-US" altLang="zh-TW"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 </a:t>
            </a:r>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食 </a:t>
            </a:r>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物 及 藥 物 </a:t>
            </a:r>
            <a:r>
              <a:rPr lang="en-US" altLang="zh-TW"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 </a:t>
            </a:r>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成 分 組 合 及 標 籤 </a:t>
            </a:r>
            <a:r>
              <a:rPr lang="en-US" altLang="zh-TW"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 ( </a:t>
            </a:r>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修 訂 </a:t>
            </a:r>
            <a:r>
              <a:rPr lang="en-US" altLang="zh-TW"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 </a:t>
            </a:r>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規 </a:t>
            </a:r>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例</a:t>
            </a:r>
            <a:r>
              <a:rPr lang="en-US" altLang="zh-TW"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a:t>
            </a:r>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5" name="Rectangle 4"/>
          <p:cNvSpPr/>
          <p:nvPr/>
        </p:nvSpPr>
        <p:spPr>
          <a:xfrm>
            <a:off x="323528" y="1433096"/>
            <a:ext cx="8352928" cy="3508653"/>
          </a:xfrm>
          <a:prstGeom prst="rect">
            <a:avLst/>
          </a:prstGeom>
        </p:spPr>
        <p:txBody>
          <a:bodyPr wrap="square">
            <a:spAutoFit/>
          </a:bodyPr>
          <a:lstStyle/>
          <a:p>
            <a:pPr marL="342900" lvl="1" indent="-342900">
              <a:spcAft>
                <a:spcPts val="600"/>
              </a:spcAft>
              <a:buFont typeface="Arial" pitchFamily="34" charset="0"/>
              <a:buChar char="•"/>
            </a:pPr>
            <a:r>
              <a:rPr lang="zh-TW" altLang="en-US" sz="2400" dirty="0" smtClean="0"/>
              <a:t>政府於</a:t>
            </a:r>
            <a:r>
              <a:rPr lang="en-US" altLang="zh-TW" sz="2400" dirty="0" smtClean="0"/>
              <a:t>2004</a:t>
            </a:r>
            <a:r>
              <a:rPr lang="zh-TW" altLang="en-US" sz="2400" dirty="0" smtClean="0"/>
              <a:t>年</a:t>
            </a:r>
            <a:r>
              <a:rPr lang="en-US" altLang="zh-TW" sz="2400" dirty="0" smtClean="0"/>
              <a:t>7</a:t>
            </a:r>
            <a:r>
              <a:rPr lang="zh-TW" altLang="en-US" sz="2400" dirty="0" smtClean="0"/>
              <a:t>月</a:t>
            </a:r>
            <a:r>
              <a:rPr lang="en-US" altLang="zh-TW" sz="2400" dirty="0" smtClean="0"/>
              <a:t>9</a:t>
            </a:r>
            <a:r>
              <a:rPr lang="zh-TW" altLang="en-US" sz="2400" dirty="0" smtClean="0"/>
              <a:t>日制定</a:t>
            </a:r>
            <a:r>
              <a:rPr lang="en-US" altLang="zh-TW" sz="2400" dirty="0" smtClean="0"/>
              <a:t>《2004 </a:t>
            </a:r>
            <a:r>
              <a:rPr lang="zh-TW" altLang="en-US" sz="2400" dirty="0"/>
              <a:t>年 食 物 及 藥 物 </a:t>
            </a:r>
            <a:r>
              <a:rPr lang="en-US" altLang="zh-TW" sz="2400" dirty="0"/>
              <a:t>( </a:t>
            </a:r>
            <a:r>
              <a:rPr lang="zh-TW" altLang="en-US" sz="2400" dirty="0"/>
              <a:t>成 分 組 合 及 標 籤 </a:t>
            </a:r>
            <a:r>
              <a:rPr lang="en-US" altLang="zh-TW" sz="2400" dirty="0"/>
              <a:t>)( </a:t>
            </a:r>
            <a:r>
              <a:rPr lang="zh-TW" altLang="en-US" sz="2400" dirty="0"/>
              <a:t>修 訂 </a:t>
            </a:r>
            <a:r>
              <a:rPr lang="en-US" altLang="zh-TW" sz="2400" dirty="0"/>
              <a:t>) </a:t>
            </a:r>
            <a:r>
              <a:rPr lang="zh-TW" altLang="en-US" sz="2400" dirty="0"/>
              <a:t>規 </a:t>
            </a:r>
            <a:r>
              <a:rPr lang="zh-TW" altLang="en-US" sz="2400" dirty="0" smtClean="0"/>
              <a:t>例</a:t>
            </a:r>
            <a:r>
              <a:rPr lang="en-US" altLang="zh-TW" sz="2400" dirty="0" smtClean="0"/>
              <a:t>》</a:t>
            </a:r>
            <a:r>
              <a:rPr lang="zh-TW" altLang="en-US" sz="2400" dirty="0" smtClean="0"/>
              <a:t>。</a:t>
            </a:r>
            <a:r>
              <a:rPr lang="en-US" sz="2400" dirty="0" smtClean="0"/>
              <a:t> </a:t>
            </a:r>
          </a:p>
          <a:p>
            <a:pPr marL="342900" indent="-342900">
              <a:spcAft>
                <a:spcPts val="600"/>
              </a:spcAft>
              <a:buFont typeface="Arial" pitchFamily="34" charset="0"/>
              <a:buChar char="•"/>
            </a:pPr>
            <a:r>
              <a:rPr lang="zh-TW" altLang="en-US" sz="2400" dirty="0"/>
              <a:t>這</a:t>
            </a:r>
            <a:r>
              <a:rPr lang="zh-TW" altLang="en-US" sz="2400" dirty="0" smtClean="0"/>
              <a:t>規例協助業界適應該修訂規例帶來的種種改變，特別是下列各</a:t>
            </a:r>
            <a:r>
              <a:rPr lang="zh-TW" altLang="en-US" sz="2400" dirty="0"/>
              <a:t>方面</a:t>
            </a:r>
            <a:r>
              <a:rPr lang="zh-TW" altLang="en-US" sz="2400" dirty="0" smtClean="0"/>
              <a:t>的標示： </a:t>
            </a:r>
            <a:endParaRPr lang="zh-TW" altLang="en-US" sz="2400" dirty="0"/>
          </a:p>
          <a:p>
            <a:pPr lvl="1">
              <a:spcAft>
                <a:spcPts val="600"/>
              </a:spcAft>
            </a:pPr>
            <a:r>
              <a:rPr lang="en-US" altLang="zh-TW" sz="2400" dirty="0" smtClean="0"/>
              <a:t>(</a:t>
            </a:r>
            <a:r>
              <a:rPr lang="en-US" altLang="zh-TW" sz="2400" dirty="0"/>
              <a:t>a) </a:t>
            </a:r>
            <a:r>
              <a:rPr lang="zh-TW" altLang="en-US" sz="2400" dirty="0"/>
              <a:t>標 示 致 敏 物 質 的 規 定 ； </a:t>
            </a:r>
          </a:p>
          <a:p>
            <a:pPr lvl="1">
              <a:spcAft>
                <a:spcPts val="600"/>
              </a:spcAft>
            </a:pPr>
            <a:r>
              <a:rPr lang="en-US" altLang="zh-TW" sz="2400" dirty="0"/>
              <a:t>(b) </a:t>
            </a:r>
            <a:r>
              <a:rPr lang="zh-TW" altLang="en-US" sz="2400" dirty="0"/>
              <a:t>標 示 食 物 添 加 劑 的 規 定 ； 以 及 </a:t>
            </a:r>
          </a:p>
          <a:p>
            <a:pPr lvl="1">
              <a:spcAft>
                <a:spcPts val="600"/>
              </a:spcAft>
            </a:pPr>
            <a:r>
              <a:rPr lang="en-US" altLang="zh-TW" sz="2400" dirty="0"/>
              <a:t>(c) </a:t>
            </a:r>
            <a:r>
              <a:rPr lang="zh-TW" altLang="en-US" sz="2400" dirty="0"/>
              <a:t>標 示 日 期 的 格 式 規 定 。 </a:t>
            </a:r>
          </a:p>
          <a:p>
            <a:pPr marL="342900" indent="-342900">
              <a:spcAft>
                <a:spcPts val="600"/>
              </a:spcAft>
              <a:buFont typeface="Arial" pitchFamily="34" charset="0"/>
              <a:buChar char="•"/>
            </a:pPr>
            <a:endParaRPr lang="zh-TW" altLang="en-US" sz="2400" dirty="0"/>
          </a:p>
        </p:txBody>
      </p:sp>
      <p:sp>
        <p:nvSpPr>
          <p:cNvPr id="7" name="Slide Number Placeholder 6"/>
          <p:cNvSpPr>
            <a:spLocks noGrp="1"/>
          </p:cNvSpPr>
          <p:nvPr>
            <p:ph type="sldNum" sz="quarter" idx="12"/>
          </p:nvPr>
        </p:nvSpPr>
        <p:spPr/>
        <p:txBody>
          <a:bodyPr/>
          <a:lstStyle/>
          <a:p>
            <a:fld id="{99B7B5DF-5DA9-46A7-9A59-86908C82C3B1}" type="slidenum">
              <a:rPr lang="en-US" smtClean="0"/>
              <a:t>26</a:t>
            </a:fld>
            <a:endParaRPr lang="en-US" dirty="0"/>
          </a:p>
        </p:txBody>
      </p:sp>
      <p:sp>
        <p:nvSpPr>
          <p:cNvPr id="8" name="Rectangle 5"/>
          <p:cNvSpPr/>
          <p:nvPr/>
        </p:nvSpPr>
        <p:spPr>
          <a:xfrm>
            <a:off x="247194" y="6520988"/>
            <a:ext cx="4572000" cy="292388"/>
          </a:xfrm>
          <a:prstGeom prst="rect">
            <a:avLst/>
          </a:prstGeom>
        </p:spPr>
        <p:txBody>
          <a:bodyPr>
            <a:spAutoFit/>
          </a:bodyPr>
          <a:lstStyle/>
          <a:p>
            <a:r>
              <a:rPr lang="zh-TW" altLang="en-US" sz="1300" dirty="0" smtClean="0"/>
              <a:t>來源：食物安全</a:t>
            </a:r>
            <a:r>
              <a:rPr lang="zh-TW" altLang="en-US" sz="1300" dirty="0" smtClean="0"/>
              <a:t>中心</a:t>
            </a:r>
            <a:endParaRPr lang="en-US" sz="1300" dirty="0"/>
          </a:p>
        </p:txBody>
      </p:sp>
    </p:spTree>
    <p:extLst>
      <p:ext uri="{BB962C8B-B14F-4D97-AF65-F5344CB8AC3E}">
        <p14:creationId xmlns:p14="http://schemas.microsoft.com/office/powerpoint/2010/main" val="20731091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2389"/>
            <a:ext cx="8640960" cy="646331"/>
          </a:xfrm>
          <a:prstGeom prst="rect">
            <a:avLst/>
          </a:prstGeom>
        </p:spPr>
        <p:txBody>
          <a:bodyPr wrap="square">
            <a:spAutoFit/>
          </a:bodyPr>
          <a:lstStyle/>
          <a:p>
            <a:pPr lvl="0"/>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標示致敏物質的規定</a:t>
            </a:r>
          </a:p>
        </p:txBody>
      </p:sp>
      <p:sp>
        <p:nvSpPr>
          <p:cNvPr id="5" name="Rectangle 4"/>
          <p:cNvSpPr/>
          <p:nvPr/>
        </p:nvSpPr>
        <p:spPr>
          <a:xfrm>
            <a:off x="323528" y="980728"/>
            <a:ext cx="8352928" cy="2754600"/>
          </a:xfrm>
          <a:prstGeom prst="rect">
            <a:avLst/>
          </a:prstGeom>
        </p:spPr>
        <p:txBody>
          <a:bodyPr wrap="square">
            <a:spAutoFit/>
          </a:bodyPr>
          <a:lstStyle/>
          <a:p>
            <a:pPr marL="342900" indent="-342900">
              <a:spcAft>
                <a:spcPts val="600"/>
              </a:spcAft>
              <a:buFont typeface="Arial" pitchFamily="34" charset="0"/>
              <a:buChar char="•"/>
            </a:pPr>
            <a:r>
              <a:rPr lang="zh-TW" altLang="en-US" sz="2400" dirty="0" smtClean="0"/>
              <a:t>於世界各地有千萬計的人受過敏症困擾。食物過敏是指人體免疫系統對食物中某些物質或配料產生反應，因 此，對容易食物過敏的人來說，標示食物所含的致敏物物質是重要和必須的。食物含有致敏物，可能會危及這些人的生命。</a:t>
            </a:r>
            <a:endParaRPr lang="en-US" altLang="zh-TW" sz="2400" dirty="0"/>
          </a:p>
          <a:p>
            <a:pPr marL="342900" indent="-342900">
              <a:spcAft>
                <a:spcPts val="600"/>
              </a:spcAft>
              <a:buFont typeface="Arial" pitchFamily="34" charset="0"/>
              <a:buChar char="•"/>
            </a:pPr>
            <a:r>
              <a:rPr lang="zh-TW" altLang="en-US" sz="2400" dirty="0" smtClean="0"/>
              <a:t>現時食物</a:t>
            </a:r>
            <a:r>
              <a:rPr lang="zh-TW" altLang="en-US" sz="2400" dirty="0"/>
              <a:t>過敏症是無法</a:t>
            </a:r>
            <a:r>
              <a:rPr lang="zh-TW" altLang="en-US" sz="2400" dirty="0" smtClean="0"/>
              <a:t>醫治的，而控制這病症的唯一有效方法是避免進食含有致敏物的食物。因此，患有食物過敏症的人必須依賴標示準確資料的食物標籤。 </a:t>
            </a:r>
            <a:endParaRPr lang="zh-TW" altLang="en-US" sz="2400" dirty="0"/>
          </a:p>
        </p:txBody>
      </p:sp>
      <p:sp>
        <p:nvSpPr>
          <p:cNvPr id="7" name="Slide Number Placeholder 6"/>
          <p:cNvSpPr>
            <a:spLocks noGrp="1"/>
          </p:cNvSpPr>
          <p:nvPr>
            <p:ph type="sldNum" sz="quarter" idx="12"/>
          </p:nvPr>
        </p:nvSpPr>
        <p:spPr/>
        <p:txBody>
          <a:bodyPr/>
          <a:lstStyle/>
          <a:p>
            <a:fld id="{99B7B5DF-5DA9-46A7-9A59-86908C82C3B1}" type="slidenum">
              <a:rPr lang="en-US" smtClean="0"/>
              <a:t>27</a:t>
            </a:fld>
            <a:endParaRPr lang="en-US" dirty="0"/>
          </a:p>
        </p:txBody>
      </p:sp>
      <p:sp>
        <p:nvSpPr>
          <p:cNvPr id="8" name="Rectangle 5"/>
          <p:cNvSpPr/>
          <p:nvPr/>
        </p:nvSpPr>
        <p:spPr>
          <a:xfrm>
            <a:off x="247194" y="6520988"/>
            <a:ext cx="4572000" cy="292388"/>
          </a:xfrm>
          <a:prstGeom prst="rect">
            <a:avLst/>
          </a:prstGeom>
        </p:spPr>
        <p:txBody>
          <a:bodyPr>
            <a:spAutoFit/>
          </a:bodyPr>
          <a:lstStyle/>
          <a:p>
            <a:r>
              <a:rPr lang="zh-TW" altLang="en-US" sz="1300" dirty="0" smtClean="0"/>
              <a:t>來源：食物安全</a:t>
            </a:r>
            <a:r>
              <a:rPr lang="zh-TW" altLang="en-US" sz="1300" dirty="0" smtClean="0"/>
              <a:t>中心</a:t>
            </a:r>
            <a:endParaRPr lang="en-US" sz="1300" dirty="0"/>
          </a:p>
        </p:txBody>
      </p:sp>
    </p:spTree>
    <p:extLst>
      <p:ext uri="{BB962C8B-B14F-4D97-AF65-F5344CB8AC3E}">
        <p14:creationId xmlns:p14="http://schemas.microsoft.com/office/powerpoint/2010/main" val="20731091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2389"/>
            <a:ext cx="8640960" cy="646331"/>
          </a:xfrm>
          <a:prstGeom prst="rect">
            <a:avLst/>
          </a:prstGeom>
        </p:spPr>
        <p:txBody>
          <a:bodyPr wrap="square">
            <a:spAutoFit/>
          </a:bodyPr>
          <a:lstStyle/>
          <a:p>
            <a:pPr lvl="0"/>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標示致敏物質的規定</a:t>
            </a:r>
          </a:p>
        </p:txBody>
      </p:sp>
      <p:sp>
        <p:nvSpPr>
          <p:cNvPr id="5" name="Rectangle 4"/>
          <p:cNvSpPr/>
          <p:nvPr/>
        </p:nvSpPr>
        <p:spPr>
          <a:xfrm>
            <a:off x="323528" y="980728"/>
            <a:ext cx="8352928" cy="5509200"/>
          </a:xfrm>
          <a:prstGeom prst="rect">
            <a:avLst/>
          </a:prstGeom>
        </p:spPr>
        <p:txBody>
          <a:bodyPr wrap="square">
            <a:spAutoFit/>
          </a:bodyPr>
          <a:lstStyle/>
          <a:p>
            <a:pPr marL="342900" indent="-342900">
              <a:spcAft>
                <a:spcPts val="600"/>
              </a:spcAft>
              <a:buFont typeface="Arial" pitchFamily="34" charset="0"/>
              <a:buChar char="•"/>
            </a:pPr>
            <a:r>
              <a:rPr lang="zh-TW" altLang="en-US" sz="2400" dirty="0"/>
              <a:t>根據</a:t>
            </a:r>
            <a:r>
              <a:rPr lang="zh-TW" altLang="en-US" sz="2400" dirty="0" smtClean="0"/>
              <a:t>這條規定，如食物由下列任何物質組成，或含有下 列任何物質就須在食物標籤作出聲明： </a:t>
            </a:r>
            <a:endParaRPr lang="en-US" altLang="zh-TW" sz="2400" dirty="0"/>
          </a:p>
          <a:p>
            <a:pPr lvl="1">
              <a:spcAft>
                <a:spcPts val="600"/>
              </a:spcAft>
            </a:pPr>
            <a:r>
              <a:rPr lang="en-US" altLang="zh-TW" sz="2400" dirty="0"/>
              <a:t>(</a:t>
            </a:r>
            <a:r>
              <a:rPr lang="en-US" altLang="zh-TW" sz="2400" dirty="0" err="1"/>
              <a:t>i</a:t>
            </a:r>
            <a:r>
              <a:rPr lang="en-US" altLang="zh-TW" sz="2400" dirty="0"/>
              <a:t>) </a:t>
            </a:r>
            <a:r>
              <a:rPr lang="zh-TW" altLang="en-US" sz="2400" dirty="0" smtClean="0"/>
              <a:t>含有麩質的穀類</a:t>
            </a:r>
            <a:r>
              <a:rPr lang="en-US" altLang="zh-TW" sz="2400" dirty="0" smtClean="0"/>
              <a:t>(</a:t>
            </a:r>
            <a:r>
              <a:rPr lang="zh-TW" altLang="en-US" sz="2400" dirty="0" smtClean="0"/>
              <a:t>即小麥、黑麥、 大麥、燕麥、裂穀小麥、它們的混合變種及它們的製品</a:t>
            </a:r>
            <a:r>
              <a:rPr lang="en-US" altLang="zh-TW" sz="2400" dirty="0" smtClean="0"/>
              <a:t>) </a:t>
            </a:r>
            <a:r>
              <a:rPr lang="zh-TW" altLang="en-US" sz="2400" dirty="0"/>
              <a:t>； </a:t>
            </a:r>
          </a:p>
          <a:p>
            <a:pPr lvl="1">
              <a:spcAft>
                <a:spcPts val="600"/>
              </a:spcAft>
            </a:pPr>
            <a:r>
              <a:rPr lang="en-US" altLang="zh-TW" sz="2400" dirty="0"/>
              <a:t>(ii) </a:t>
            </a:r>
            <a:r>
              <a:rPr lang="zh-TW" altLang="en-US" sz="2400" dirty="0" smtClean="0"/>
              <a:t>甲殼類動物及甲殼類動物製品； </a:t>
            </a:r>
            <a:endParaRPr lang="zh-TW" altLang="en-US" sz="2400" dirty="0"/>
          </a:p>
          <a:p>
            <a:pPr lvl="1">
              <a:spcAft>
                <a:spcPts val="600"/>
              </a:spcAft>
            </a:pPr>
            <a:r>
              <a:rPr lang="en-US" altLang="zh-TW" sz="2400" dirty="0"/>
              <a:t>(iii) </a:t>
            </a:r>
            <a:r>
              <a:rPr lang="zh-TW" altLang="en-US" sz="2400" dirty="0" smtClean="0"/>
              <a:t>蛋類及蛋類製品； </a:t>
            </a:r>
            <a:endParaRPr lang="zh-TW" altLang="en-US" sz="2400" dirty="0"/>
          </a:p>
          <a:p>
            <a:pPr lvl="1">
              <a:spcAft>
                <a:spcPts val="600"/>
              </a:spcAft>
            </a:pPr>
            <a:r>
              <a:rPr lang="en-US" altLang="zh-TW" sz="2400" dirty="0"/>
              <a:t>(iv) </a:t>
            </a:r>
            <a:r>
              <a:rPr lang="zh-TW" altLang="en-US" sz="2400" dirty="0" smtClean="0"/>
              <a:t>魚類及魚類製品； </a:t>
            </a:r>
            <a:endParaRPr lang="zh-TW" altLang="en-US" sz="2400" dirty="0"/>
          </a:p>
          <a:p>
            <a:pPr lvl="1">
              <a:spcAft>
                <a:spcPts val="600"/>
              </a:spcAft>
            </a:pPr>
            <a:r>
              <a:rPr lang="en-US" altLang="zh-TW" sz="2400" dirty="0"/>
              <a:t>(v) </a:t>
            </a:r>
            <a:r>
              <a:rPr lang="zh-TW" altLang="en-US" sz="2400" dirty="0" smtClean="0"/>
              <a:t>花生、大豆及它們的製品 </a:t>
            </a:r>
            <a:r>
              <a:rPr lang="zh-TW" altLang="en-US" sz="2400" dirty="0"/>
              <a:t>； </a:t>
            </a:r>
          </a:p>
          <a:p>
            <a:pPr lvl="1">
              <a:spcAft>
                <a:spcPts val="600"/>
              </a:spcAft>
            </a:pPr>
            <a:r>
              <a:rPr lang="en-US" altLang="zh-TW" sz="2400" dirty="0"/>
              <a:t>(vi) </a:t>
            </a:r>
            <a:r>
              <a:rPr lang="zh-TW" altLang="en-US" sz="2400" dirty="0" smtClean="0"/>
              <a:t>奶類及奶類製品 </a:t>
            </a:r>
            <a:r>
              <a:rPr lang="en-US" altLang="zh-TW" sz="2400" dirty="0" smtClean="0"/>
              <a:t>(</a:t>
            </a:r>
            <a:r>
              <a:rPr lang="zh-TW" altLang="en-US" sz="2400" dirty="0" smtClean="0"/>
              <a:t>包括乳糖</a:t>
            </a:r>
            <a:r>
              <a:rPr lang="en-US" altLang="zh-TW" sz="2400" dirty="0" smtClean="0"/>
              <a:t>) </a:t>
            </a:r>
            <a:r>
              <a:rPr lang="zh-TW" altLang="en-US" sz="2400" dirty="0"/>
              <a:t>； </a:t>
            </a:r>
          </a:p>
          <a:p>
            <a:pPr lvl="1">
              <a:spcAft>
                <a:spcPts val="600"/>
              </a:spcAft>
            </a:pPr>
            <a:r>
              <a:rPr lang="en-US" altLang="zh-TW" sz="2400" dirty="0"/>
              <a:t>(vii) </a:t>
            </a:r>
            <a:r>
              <a:rPr lang="zh-TW" altLang="en-US" sz="2400" dirty="0" smtClean="0"/>
              <a:t>木本堅果及堅果</a:t>
            </a:r>
            <a:r>
              <a:rPr lang="zh-TW" altLang="en-US" sz="2400" dirty="0"/>
              <a:t>製品</a:t>
            </a:r>
            <a:r>
              <a:rPr lang="zh-TW" altLang="en-US" sz="2400" dirty="0" smtClean="0"/>
              <a:t>；</a:t>
            </a:r>
            <a:endParaRPr lang="en-US" altLang="zh-TW" sz="2400" dirty="0" smtClean="0"/>
          </a:p>
          <a:p>
            <a:pPr lvl="1">
              <a:spcAft>
                <a:spcPts val="600"/>
              </a:spcAft>
            </a:pPr>
            <a:r>
              <a:rPr lang="en-US" altLang="zh-TW" sz="2400" dirty="0"/>
              <a:t>(</a:t>
            </a:r>
            <a:r>
              <a:rPr lang="en-US" altLang="zh-TW" sz="2400" dirty="0" smtClean="0"/>
              <a:t>viii)</a:t>
            </a:r>
            <a:r>
              <a:rPr lang="zh-TW" altLang="en-US" sz="2400" dirty="0" smtClean="0"/>
              <a:t> 或如食物由濃度達到或超過百萬分之十的亞硫酸鹽組成或含有上述濃度的亞硫酸鹽，有關的亞硫酸鹽的作用類別及其名稱須在配料表中指明。</a:t>
            </a:r>
            <a:endParaRPr lang="en-US" sz="2400" dirty="0"/>
          </a:p>
        </p:txBody>
      </p:sp>
      <p:sp>
        <p:nvSpPr>
          <p:cNvPr id="7" name="Slide Number Placeholder 6"/>
          <p:cNvSpPr>
            <a:spLocks noGrp="1"/>
          </p:cNvSpPr>
          <p:nvPr>
            <p:ph type="sldNum" sz="quarter" idx="12"/>
          </p:nvPr>
        </p:nvSpPr>
        <p:spPr/>
        <p:txBody>
          <a:bodyPr/>
          <a:lstStyle/>
          <a:p>
            <a:fld id="{99B7B5DF-5DA9-46A7-9A59-86908C82C3B1}" type="slidenum">
              <a:rPr lang="en-US" smtClean="0"/>
              <a:t>28</a:t>
            </a:fld>
            <a:endParaRPr lang="en-US" dirty="0"/>
          </a:p>
        </p:txBody>
      </p:sp>
      <p:sp>
        <p:nvSpPr>
          <p:cNvPr id="8" name="Rectangle 5"/>
          <p:cNvSpPr/>
          <p:nvPr/>
        </p:nvSpPr>
        <p:spPr>
          <a:xfrm>
            <a:off x="247194" y="6520988"/>
            <a:ext cx="4572000" cy="292388"/>
          </a:xfrm>
          <a:prstGeom prst="rect">
            <a:avLst/>
          </a:prstGeom>
        </p:spPr>
        <p:txBody>
          <a:bodyPr>
            <a:spAutoFit/>
          </a:bodyPr>
          <a:lstStyle/>
          <a:p>
            <a:r>
              <a:rPr lang="zh-TW" altLang="en-US" sz="1300" dirty="0" smtClean="0"/>
              <a:t>來源：食物安全中心 </a:t>
            </a:r>
            <a:endParaRPr lang="en-US" sz="1300" dirty="0"/>
          </a:p>
        </p:txBody>
      </p:sp>
    </p:spTree>
    <p:extLst>
      <p:ext uri="{BB962C8B-B14F-4D97-AF65-F5344CB8AC3E}">
        <p14:creationId xmlns:p14="http://schemas.microsoft.com/office/powerpoint/2010/main" val="24407989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2389"/>
            <a:ext cx="8640960" cy="646331"/>
          </a:xfrm>
          <a:prstGeom prst="rect">
            <a:avLst/>
          </a:prstGeom>
        </p:spPr>
        <p:txBody>
          <a:bodyPr wrap="square">
            <a:spAutoFit/>
          </a:bodyPr>
          <a:lstStyle/>
          <a:p>
            <a:pPr lvl="0"/>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標示</a:t>
            </a:r>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致敏物質的</a:t>
            </a:r>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規定</a:t>
            </a:r>
            <a:endPar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5" name="Rectangle 4"/>
          <p:cNvSpPr/>
          <p:nvPr/>
        </p:nvSpPr>
        <p:spPr>
          <a:xfrm>
            <a:off x="323528" y="980728"/>
            <a:ext cx="8352928" cy="2385268"/>
          </a:xfrm>
          <a:prstGeom prst="rect">
            <a:avLst/>
          </a:prstGeom>
        </p:spPr>
        <p:txBody>
          <a:bodyPr wrap="square">
            <a:spAutoFit/>
          </a:bodyPr>
          <a:lstStyle/>
          <a:p>
            <a:pPr marL="342900" indent="-342900">
              <a:spcAft>
                <a:spcPts val="600"/>
              </a:spcAft>
              <a:buFont typeface="Arial" pitchFamily="34" charset="0"/>
              <a:buChar char="•"/>
            </a:pPr>
            <a:r>
              <a:rPr lang="zh-TW" altLang="en-US" sz="2400" dirty="0" smtClean="0"/>
              <a:t>對食物產生敏感反應的個案中，</a:t>
            </a:r>
            <a:r>
              <a:rPr lang="en-US" altLang="zh-TW" sz="2400" dirty="0" smtClean="0"/>
              <a:t>90%</a:t>
            </a:r>
            <a:r>
              <a:rPr lang="zh-TW" altLang="en-US" sz="2400" dirty="0" smtClean="0"/>
              <a:t>經確定是由上述八種物質引致。為完全符合法例條文的規定，須按該規例所訂明的名稱，在配料表中指明這些物質的名稱。 </a:t>
            </a:r>
            <a:endParaRPr lang="en-US" altLang="zh-TW" sz="2400" dirty="0" smtClean="0"/>
          </a:p>
          <a:p>
            <a:pPr marL="342900" indent="-342900">
              <a:spcAft>
                <a:spcPts val="600"/>
              </a:spcAft>
              <a:buFont typeface="Arial" pitchFamily="34" charset="0"/>
              <a:buChar char="•"/>
            </a:pPr>
            <a:r>
              <a:rPr lang="zh-TW" altLang="en-US" sz="2400" dirty="0" smtClean="0"/>
              <a:t>其中一些物質，例如奶類及蛋類，經常用作配方製品的配料。為確保食物安全，該規例規定，如這些物質存在於製成品中，便須在配料表中說明。</a:t>
            </a:r>
            <a:endParaRPr lang="en-US" sz="2400" dirty="0"/>
          </a:p>
        </p:txBody>
      </p:sp>
      <p:sp>
        <p:nvSpPr>
          <p:cNvPr id="7" name="Slide Number Placeholder 6"/>
          <p:cNvSpPr>
            <a:spLocks noGrp="1"/>
          </p:cNvSpPr>
          <p:nvPr>
            <p:ph type="sldNum" sz="quarter" idx="12"/>
          </p:nvPr>
        </p:nvSpPr>
        <p:spPr/>
        <p:txBody>
          <a:bodyPr/>
          <a:lstStyle/>
          <a:p>
            <a:fld id="{99B7B5DF-5DA9-46A7-9A59-86908C82C3B1}" type="slidenum">
              <a:rPr lang="en-US" smtClean="0"/>
              <a:t>29</a:t>
            </a:fld>
            <a:endParaRPr lang="en-US" dirty="0"/>
          </a:p>
        </p:txBody>
      </p:sp>
      <p:sp>
        <p:nvSpPr>
          <p:cNvPr id="3" name="Rectangle 1"/>
          <p:cNvSpPr>
            <a:spLocks noChangeArrowheads="1"/>
          </p:cNvSpPr>
          <p:nvPr/>
        </p:nvSpPr>
        <p:spPr bwMode="auto">
          <a:xfrm>
            <a:off x="323528" y="3393574"/>
            <a:ext cx="8496944" cy="212365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zh-TW" altLang="en-US" sz="2000" dirty="0"/>
              <a:t> 可 獲 </a:t>
            </a:r>
            <a:r>
              <a:rPr lang="zh-TW" altLang="en-US" sz="2000" dirty="0" smtClean="0"/>
              <a:t>接 </a:t>
            </a:r>
            <a:r>
              <a:rPr lang="zh-TW" altLang="en-US" sz="2000" dirty="0"/>
              <a:t>受 的 提 述 方 式 列 舉 如 下 ： </a:t>
            </a:r>
          </a:p>
          <a:p>
            <a:pPr algn="ctr"/>
            <a:endParaRPr lang="zh-TW" altLang="en-US" sz="2000" dirty="0"/>
          </a:p>
          <a:p>
            <a:pPr algn="ctr"/>
            <a:r>
              <a:rPr lang="zh-TW" altLang="en-US" sz="2000" dirty="0"/>
              <a:t>“ </a:t>
            </a:r>
            <a:r>
              <a:rPr lang="zh-TW" altLang="en-US" dirty="0"/>
              <a:t>小 麥 </a:t>
            </a:r>
            <a:r>
              <a:rPr lang="zh-TW" altLang="en-US" dirty="0" smtClean="0"/>
              <a:t>” ；“ </a:t>
            </a:r>
            <a:r>
              <a:rPr lang="zh-TW" altLang="en-US" dirty="0"/>
              <a:t>黑 麥 </a:t>
            </a:r>
            <a:r>
              <a:rPr lang="zh-TW" altLang="en-US" dirty="0" smtClean="0"/>
              <a:t>”；“ </a:t>
            </a:r>
            <a:r>
              <a:rPr lang="zh-TW" altLang="en-US" dirty="0"/>
              <a:t>麫 粉 </a:t>
            </a:r>
            <a:r>
              <a:rPr lang="en-US" altLang="zh-TW" dirty="0"/>
              <a:t>( </a:t>
            </a:r>
            <a:r>
              <a:rPr lang="zh-TW" altLang="en-US" dirty="0"/>
              <a:t>含 有 麩 質 的 穀 類 </a:t>
            </a:r>
            <a:r>
              <a:rPr lang="en-US" altLang="zh-TW" dirty="0"/>
              <a:t>) ” </a:t>
            </a:r>
            <a:r>
              <a:rPr lang="zh-TW" altLang="en-US" dirty="0"/>
              <a:t>； “ </a:t>
            </a:r>
            <a:r>
              <a:rPr lang="zh-TW" altLang="en-US" dirty="0" smtClean="0"/>
              <a:t>蛋類 ” ； </a:t>
            </a:r>
            <a:endParaRPr lang="zh-TW" altLang="en-US" dirty="0"/>
          </a:p>
          <a:p>
            <a:pPr algn="ctr"/>
            <a:r>
              <a:rPr lang="zh-TW" altLang="en-US" dirty="0"/>
              <a:t>“ 小 蝦 </a:t>
            </a:r>
            <a:r>
              <a:rPr lang="en-US" altLang="zh-TW" dirty="0"/>
              <a:t>( </a:t>
            </a:r>
            <a:r>
              <a:rPr lang="zh-TW" altLang="en-US" dirty="0"/>
              <a:t>甲 殼 類 動 物 </a:t>
            </a:r>
            <a:r>
              <a:rPr lang="en-US" altLang="zh-TW" dirty="0"/>
              <a:t>) ” </a:t>
            </a:r>
            <a:r>
              <a:rPr lang="zh-TW" altLang="en-US" dirty="0"/>
              <a:t>； “ 蟹 肉 </a:t>
            </a:r>
            <a:r>
              <a:rPr lang="en-US" altLang="zh-TW" dirty="0"/>
              <a:t>( </a:t>
            </a:r>
            <a:r>
              <a:rPr lang="zh-TW" altLang="en-US" dirty="0"/>
              <a:t>甲 殼 類 動 物 製 品 </a:t>
            </a:r>
            <a:r>
              <a:rPr lang="en-US" altLang="zh-TW" dirty="0"/>
              <a:t>) ” </a:t>
            </a:r>
            <a:r>
              <a:rPr lang="zh-TW" altLang="en-US" dirty="0"/>
              <a:t>； </a:t>
            </a:r>
          </a:p>
          <a:p>
            <a:pPr algn="ctr"/>
            <a:r>
              <a:rPr lang="zh-TW" altLang="en-US" dirty="0"/>
              <a:t>“ 魚 類 </a:t>
            </a:r>
            <a:r>
              <a:rPr lang="zh-TW" altLang="en-US" dirty="0" smtClean="0"/>
              <a:t>”； “ </a:t>
            </a:r>
            <a:r>
              <a:rPr lang="zh-TW" altLang="en-US" dirty="0"/>
              <a:t>鯖 魚 </a:t>
            </a:r>
            <a:r>
              <a:rPr lang="en-US" altLang="zh-TW" dirty="0"/>
              <a:t>( </a:t>
            </a:r>
            <a:r>
              <a:rPr lang="zh-TW" altLang="en-US" dirty="0"/>
              <a:t>魚 類 </a:t>
            </a:r>
            <a:r>
              <a:rPr lang="en-US" altLang="zh-TW" dirty="0"/>
              <a:t>) ” </a:t>
            </a:r>
            <a:r>
              <a:rPr lang="zh-TW" altLang="en-US" dirty="0" smtClean="0"/>
              <a:t>；“ </a:t>
            </a:r>
            <a:r>
              <a:rPr lang="zh-TW" altLang="en-US" dirty="0"/>
              <a:t>魚 肉 </a:t>
            </a:r>
            <a:r>
              <a:rPr lang="zh-TW" altLang="en-US" dirty="0" smtClean="0"/>
              <a:t>”；“ </a:t>
            </a:r>
            <a:r>
              <a:rPr lang="zh-TW" altLang="en-US" dirty="0"/>
              <a:t>花 生 </a:t>
            </a:r>
            <a:r>
              <a:rPr lang="zh-TW" altLang="en-US" dirty="0" smtClean="0"/>
              <a:t>”；“ </a:t>
            </a:r>
            <a:r>
              <a:rPr lang="zh-TW" altLang="en-US" dirty="0"/>
              <a:t>豉 油 </a:t>
            </a:r>
            <a:r>
              <a:rPr lang="en-US" altLang="zh-TW" dirty="0"/>
              <a:t>( </a:t>
            </a:r>
            <a:r>
              <a:rPr lang="zh-TW" altLang="en-US" dirty="0"/>
              <a:t>含 </a:t>
            </a:r>
            <a:r>
              <a:rPr lang="zh-TW" altLang="en-US" dirty="0" smtClean="0"/>
              <a:t>有大 </a:t>
            </a:r>
            <a:r>
              <a:rPr lang="zh-TW" altLang="en-US" dirty="0"/>
              <a:t>豆 </a:t>
            </a:r>
            <a:r>
              <a:rPr lang="en-US" altLang="zh-TW" dirty="0"/>
              <a:t>) ” </a:t>
            </a:r>
            <a:r>
              <a:rPr lang="zh-TW" altLang="en-US" dirty="0"/>
              <a:t>； </a:t>
            </a:r>
          </a:p>
          <a:p>
            <a:pPr algn="ctr"/>
            <a:r>
              <a:rPr lang="zh-TW" altLang="en-US" dirty="0"/>
              <a:t>“ 調 味 料 及 調 味 劑 </a:t>
            </a:r>
            <a:r>
              <a:rPr lang="en-US" altLang="zh-TW" dirty="0"/>
              <a:t>( </a:t>
            </a:r>
            <a:r>
              <a:rPr lang="zh-TW" altLang="en-US" dirty="0"/>
              <a:t>含 有 花 生 </a:t>
            </a:r>
            <a:r>
              <a:rPr lang="en-US" altLang="zh-TW" dirty="0"/>
              <a:t>) ” </a:t>
            </a:r>
            <a:r>
              <a:rPr lang="zh-TW" altLang="en-US" dirty="0"/>
              <a:t>； </a:t>
            </a:r>
          </a:p>
          <a:p>
            <a:pPr algn="ctr"/>
            <a:r>
              <a:rPr lang="zh-TW" altLang="en-US" dirty="0"/>
              <a:t>“ 奶 類 ” ； “ 乳 清 蛋 白 質 </a:t>
            </a:r>
            <a:r>
              <a:rPr lang="en-US" altLang="zh-TW" dirty="0"/>
              <a:t>( </a:t>
            </a:r>
            <a:r>
              <a:rPr lang="zh-TW" altLang="en-US" dirty="0"/>
              <a:t>奶 類 製 品 </a:t>
            </a:r>
            <a:r>
              <a:rPr lang="en-US" altLang="zh-TW" dirty="0"/>
              <a:t>) ” </a:t>
            </a:r>
            <a:r>
              <a:rPr lang="zh-TW" altLang="en-US" dirty="0"/>
              <a:t>。 </a:t>
            </a:r>
          </a:p>
        </p:txBody>
      </p:sp>
      <p:sp>
        <p:nvSpPr>
          <p:cNvPr id="8" name="Rectangle 5"/>
          <p:cNvSpPr/>
          <p:nvPr/>
        </p:nvSpPr>
        <p:spPr>
          <a:xfrm>
            <a:off x="247194" y="6520988"/>
            <a:ext cx="4572000" cy="292388"/>
          </a:xfrm>
          <a:prstGeom prst="rect">
            <a:avLst/>
          </a:prstGeom>
        </p:spPr>
        <p:txBody>
          <a:bodyPr>
            <a:spAutoFit/>
          </a:bodyPr>
          <a:lstStyle/>
          <a:p>
            <a:r>
              <a:rPr lang="zh-TW" altLang="en-US" sz="1300" dirty="0" smtClean="0"/>
              <a:t>來源：食物安全</a:t>
            </a:r>
            <a:r>
              <a:rPr lang="zh-TW" altLang="en-US" sz="1300" dirty="0" smtClean="0"/>
              <a:t>中心</a:t>
            </a:r>
            <a:endParaRPr lang="en-US" sz="1300" dirty="0"/>
          </a:p>
        </p:txBody>
      </p:sp>
    </p:spTree>
    <p:extLst>
      <p:ext uri="{BB962C8B-B14F-4D97-AF65-F5344CB8AC3E}">
        <p14:creationId xmlns:p14="http://schemas.microsoft.com/office/powerpoint/2010/main" val="14990861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640960" cy="584775"/>
          </a:xfrm>
          <a:prstGeom prst="rect">
            <a:avLst/>
          </a:prstGeom>
        </p:spPr>
        <p:txBody>
          <a:bodyPr wrap="square">
            <a:spAutoFit/>
          </a:bodyPr>
          <a:lstStyle/>
          <a:p>
            <a:pPr lvl="0"/>
            <a:r>
              <a:rPr lang="zh-TW" altLang="en-US" sz="32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建議每天水果和蔬菜的</a:t>
            </a:r>
            <a:r>
              <a:rPr lang="zh-TW" altLang="en-US" sz="32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攝取量</a:t>
            </a:r>
            <a:endParaRPr lang="en-US" sz="32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5" name="Rectangle 4"/>
          <p:cNvSpPr/>
          <p:nvPr/>
        </p:nvSpPr>
        <p:spPr>
          <a:xfrm>
            <a:off x="323528" y="797803"/>
            <a:ext cx="8352928" cy="461665"/>
          </a:xfrm>
          <a:prstGeom prst="rect">
            <a:avLst/>
          </a:prstGeom>
        </p:spPr>
        <p:txBody>
          <a:bodyPr wrap="square">
            <a:spAutoFit/>
          </a:bodyPr>
          <a:lstStyle/>
          <a:p>
            <a:pPr marL="342900" indent="-342900">
              <a:spcAft>
                <a:spcPts val="600"/>
              </a:spcAft>
              <a:buFont typeface="Arial" pitchFamily="34" charset="0"/>
              <a:buChar char="•"/>
            </a:pPr>
            <a:r>
              <a:rPr lang="zh-TW" altLang="en-US" sz="2400" dirty="0" smtClean="0"/>
              <a:t>進食足夠份量的</a:t>
            </a:r>
            <a:r>
              <a:rPr lang="zh-TW" altLang="en-US" sz="2400" dirty="0"/>
              <a:t>水果和</a:t>
            </a:r>
            <a:r>
              <a:rPr lang="zh-TW" altLang="en-US" sz="2400" dirty="0" smtClean="0"/>
              <a:t>蔬菜是</a:t>
            </a:r>
            <a:r>
              <a:rPr lang="zh-TW" altLang="en-US" sz="2400" dirty="0"/>
              <a:t>健康飲食的</a:t>
            </a:r>
            <a:r>
              <a:rPr lang="zh-TW" altLang="en-US" sz="2400" dirty="0" smtClean="0"/>
              <a:t>重要一環。</a:t>
            </a:r>
            <a:endParaRPr lang="en-US" sz="2400" dirty="0"/>
          </a:p>
        </p:txBody>
      </p:sp>
      <p:sp>
        <p:nvSpPr>
          <p:cNvPr id="7" name="Slide Number Placeholder 6"/>
          <p:cNvSpPr>
            <a:spLocks noGrp="1"/>
          </p:cNvSpPr>
          <p:nvPr>
            <p:ph type="sldNum" sz="quarter" idx="12"/>
          </p:nvPr>
        </p:nvSpPr>
        <p:spPr/>
        <p:txBody>
          <a:bodyPr/>
          <a:lstStyle/>
          <a:p>
            <a:fld id="{99B7B5DF-5DA9-46A7-9A59-86908C82C3B1}" type="slidenum">
              <a:rPr lang="en-US" smtClean="0"/>
              <a:t>3</a:t>
            </a:fld>
            <a:endParaRPr lang="en-US" dirty="0"/>
          </a:p>
        </p:txBody>
      </p:sp>
      <p:sp>
        <p:nvSpPr>
          <p:cNvPr id="3" name="Rectangle 2"/>
          <p:cNvSpPr/>
          <p:nvPr/>
        </p:nvSpPr>
        <p:spPr>
          <a:xfrm>
            <a:off x="827584" y="4437112"/>
            <a:ext cx="7344816" cy="163121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zh-TW" altLang="en-US" sz="2500" dirty="0">
                <a:solidFill>
                  <a:schemeClr val="tx1"/>
                </a:solidFill>
              </a:rPr>
              <a:t>世 界 衞 生 組 織 建 議 每 天 最 少 食 用 </a:t>
            </a:r>
            <a:r>
              <a:rPr lang="en-US" altLang="zh-TW" sz="2500" dirty="0">
                <a:solidFill>
                  <a:schemeClr val="tx1"/>
                </a:solidFill>
              </a:rPr>
              <a:t>400 </a:t>
            </a:r>
            <a:r>
              <a:rPr lang="zh-TW" altLang="en-US" sz="2500" dirty="0" smtClean="0">
                <a:solidFill>
                  <a:schemeClr val="tx1"/>
                </a:solidFill>
              </a:rPr>
              <a:t>克</a:t>
            </a:r>
            <a:endParaRPr lang="en-US" altLang="zh-TW" sz="2500" dirty="0" smtClean="0">
              <a:solidFill>
                <a:schemeClr val="tx1"/>
              </a:solidFill>
            </a:endParaRPr>
          </a:p>
          <a:p>
            <a:pPr algn="ctr"/>
            <a:r>
              <a:rPr lang="zh-TW" altLang="en-US" sz="2500" dirty="0" smtClean="0">
                <a:solidFill>
                  <a:schemeClr val="tx1"/>
                </a:solidFill>
              </a:rPr>
              <a:t> 蔬 </a:t>
            </a:r>
            <a:r>
              <a:rPr lang="zh-TW" altLang="en-US" sz="2500" dirty="0">
                <a:solidFill>
                  <a:schemeClr val="tx1"/>
                </a:solidFill>
              </a:rPr>
              <a:t>果 </a:t>
            </a:r>
            <a:r>
              <a:rPr lang="en-US" altLang="zh-TW" sz="2500" dirty="0">
                <a:solidFill>
                  <a:schemeClr val="tx1"/>
                </a:solidFill>
              </a:rPr>
              <a:t>( </a:t>
            </a:r>
            <a:r>
              <a:rPr lang="zh-TW" altLang="en-US" sz="2500" dirty="0">
                <a:solidFill>
                  <a:schemeClr val="tx1"/>
                </a:solidFill>
              </a:rPr>
              <a:t>約 為 </a:t>
            </a:r>
            <a:r>
              <a:rPr lang="en-US" altLang="zh-TW" sz="2500" dirty="0">
                <a:solidFill>
                  <a:schemeClr val="tx1"/>
                </a:solidFill>
              </a:rPr>
              <a:t>5 </a:t>
            </a:r>
            <a:r>
              <a:rPr lang="zh-TW" altLang="en-US" sz="2500" dirty="0">
                <a:solidFill>
                  <a:schemeClr val="tx1"/>
                </a:solidFill>
              </a:rPr>
              <a:t>份 蔬 果 </a:t>
            </a:r>
            <a:r>
              <a:rPr lang="en-US" altLang="zh-TW" sz="2500" dirty="0">
                <a:solidFill>
                  <a:schemeClr val="tx1"/>
                </a:solidFill>
              </a:rPr>
              <a:t>) </a:t>
            </a:r>
            <a:r>
              <a:rPr lang="zh-TW" altLang="en-US" sz="2500" dirty="0">
                <a:solidFill>
                  <a:schemeClr val="tx1"/>
                </a:solidFill>
              </a:rPr>
              <a:t>以 預 防 各 種 慢 性 疾 病 ， 例 如 心 臟 病 、 高 血 壓 、 腦 血 管 病 、 </a:t>
            </a:r>
            <a:endParaRPr lang="en-US" altLang="zh-TW" sz="2500" dirty="0" smtClean="0">
              <a:solidFill>
                <a:schemeClr val="tx1"/>
              </a:solidFill>
            </a:endParaRPr>
          </a:p>
          <a:p>
            <a:pPr algn="ctr"/>
            <a:r>
              <a:rPr lang="zh-TW" altLang="en-US" sz="2500" dirty="0" smtClean="0">
                <a:solidFill>
                  <a:schemeClr val="tx1"/>
                </a:solidFill>
              </a:rPr>
              <a:t>糖 </a:t>
            </a:r>
            <a:r>
              <a:rPr lang="zh-TW" altLang="en-US" sz="2500" dirty="0">
                <a:solidFill>
                  <a:schemeClr val="tx1"/>
                </a:solidFill>
              </a:rPr>
              <a:t>尿 病 及 部 </a:t>
            </a:r>
            <a:r>
              <a:rPr lang="zh-TW" altLang="en-US" sz="2500" dirty="0" smtClean="0">
                <a:solidFill>
                  <a:schemeClr val="tx1"/>
                </a:solidFill>
              </a:rPr>
              <a:t>分 </a:t>
            </a:r>
            <a:r>
              <a:rPr lang="zh-TW" altLang="en-US" sz="2500" dirty="0">
                <a:solidFill>
                  <a:schemeClr val="tx1"/>
                </a:solidFill>
              </a:rPr>
              <a:t>癌 症 </a:t>
            </a:r>
            <a:r>
              <a:rPr lang="zh-TW" altLang="en-US" sz="2500" dirty="0" smtClean="0">
                <a:solidFill>
                  <a:schemeClr val="tx1"/>
                </a:solidFill>
              </a:rPr>
              <a:t>。</a:t>
            </a:r>
            <a:endParaRPr lang="zh-TW" altLang="en-US" sz="2500" dirty="0">
              <a:solidFill>
                <a:schemeClr val="tx1"/>
              </a:solidFill>
            </a:endParaRPr>
          </a:p>
        </p:txBody>
      </p:sp>
      <p:pic>
        <p:nvPicPr>
          <p:cNvPr id="6" name="Picture 2" descr="D:\Users\hhyngai\Desktop\EDB Project\photo 0803\New folder\20140803_17104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5472" b="9057"/>
          <a:stretch/>
        </p:blipFill>
        <p:spPr bwMode="auto">
          <a:xfrm>
            <a:off x="959653" y="1699043"/>
            <a:ext cx="7140739" cy="2435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9700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38" y="1519238"/>
            <a:ext cx="8696325" cy="381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51520" y="188640"/>
            <a:ext cx="8640960" cy="646331"/>
          </a:xfrm>
          <a:prstGeom prst="rect">
            <a:avLst/>
          </a:prstGeom>
        </p:spPr>
        <p:txBody>
          <a:bodyPr wrap="square">
            <a:spAutoFit/>
          </a:bodyPr>
          <a:lstStyle/>
          <a:p>
            <a:pPr lvl="0"/>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市場</a:t>
            </a:r>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上</a:t>
            </a:r>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含致敏物質的</a:t>
            </a:r>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食品標籤的例子</a:t>
            </a:r>
            <a:endPar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7" name="Slide Number Placeholder 6"/>
          <p:cNvSpPr>
            <a:spLocks noGrp="1"/>
          </p:cNvSpPr>
          <p:nvPr>
            <p:ph type="sldNum" sz="quarter" idx="12"/>
          </p:nvPr>
        </p:nvSpPr>
        <p:spPr/>
        <p:txBody>
          <a:bodyPr/>
          <a:lstStyle/>
          <a:p>
            <a:fld id="{99B7B5DF-5DA9-46A7-9A59-86908C82C3B1}" type="slidenum">
              <a:rPr lang="en-US" smtClean="0"/>
              <a:t>30</a:t>
            </a:fld>
            <a:endParaRPr lang="en-US" dirty="0"/>
          </a:p>
        </p:txBody>
      </p:sp>
      <p:sp>
        <p:nvSpPr>
          <p:cNvPr id="3" name="Rectangle 2"/>
          <p:cNvSpPr/>
          <p:nvPr/>
        </p:nvSpPr>
        <p:spPr>
          <a:xfrm>
            <a:off x="409903" y="4380409"/>
            <a:ext cx="8324195" cy="848816"/>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Tree>
    <p:extLst>
      <p:ext uri="{BB962C8B-B14F-4D97-AF65-F5344CB8AC3E}">
        <p14:creationId xmlns:p14="http://schemas.microsoft.com/office/powerpoint/2010/main" val="4981141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1" y="1340768"/>
            <a:ext cx="6715125" cy="526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51520" y="188640"/>
            <a:ext cx="8640960" cy="646331"/>
          </a:xfrm>
          <a:prstGeom prst="rect">
            <a:avLst/>
          </a:prstGeom>
        </p:spPr>
        <p:txBody>
          <a:bodyPr wrap="square">
            <a:spAutoFit/>
          </a:bodyPr>
          <a:lstStyle/>
          <a:p>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市場上含致敏</a:t>
            </a:r>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物的</a:t>
            </a:r>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食品標籤的</a:t>
            </a:r>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例子</a:t>
            </a:r>
            <a:endPar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7" name="Slide Number Placeholder 6"/>
          <p:cNvSpPr>
            <a:spLocks noGrp="1"/>
          </p:cNvSpPr>
          <p:nvPr>
            <p:ph type="sldNum" sz="quarter" idx="12"/>
          </p:nvPr>
        </p:nvSpPr>
        <p:spPr/>
        <p:txBody>
          <a:bodyPr/>
          <a:lstStyle/>
          <a:p>
            <a:fld id="{99B7B5DF-5DA9-46A7-9A59-86908C82C3B1}" type="slidenum">
              <a:rPr lang="en-US" smtClean="0"/>
              <a:t>31</a:t>
            </a:fld>
            <a:endParaRPr lang="en-US" dirty="0"/>
          </a:p>
        </p:txBody>
      </p:sp>
      <p:sp>
        <p:nvSpPr>
          <p:cNvPr id="6" name="Rectangle 5"/>
          <p:cNvSpPr/>
          <p:nvPr/>
        </p:nvSpPr>
        <p:spPr>
          <a:xfrm>
            <a:off x="611561" y="3212976"/>
            <a:ext cx="6480719" cy="648072"/>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Tree>
    <p:extLst>
      <p:ext uri="{BB962C8B-B14F-4D97-AF65-F5344CB8AC3E}">
        <p14:creationId xmlns:p14="http://schemas.microsoft.com/office/powerpoint/2010/main" val="28322333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2389"/>
            <a:ext cx="8640960" cy="646331"/>
          </a:xfrm>
          <a:prstGeom prst="rect">
            <a:avLst/>
          </a:prstGeom>
        </p:spPr>
        <p:txBody>
          <a:bodyPr wrap="square">
            <a:spAutoFit/>
          </a:bodyPr>
          <a:lstStyle/>
          <a:p>
            <a:pPr lvl="0"/>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標示食物添加劑的規定</a:t>
            </a:r>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5" name="Rectangle 4"/>
          <p:cNvSpPr/>
          <p:nvPr/>
        </p:nvSpPr>
        <p:spPr>
          <a:xfrm>
            <a:off x="323528" y="980728"/>
            <a:ext cx="8352928" cy="1200329"/>
          </a:xfrm>
          <a:prstGeom prst="rect">
            <a:avLst/>
          </a:prstGeom>
        </p:spPr>
        <p:txBody>
          <a:bodyPr wrap="square">
            <a:spAutoFit/>
          </a:bodyPr>
          <a:lstStyle/>
          <a:p>
            <a:pPr marL="342900" indent="-342900">
              <a:spcAft>
                <a:spcPts val="600"/>
              </a:spcAft>
              <a:buFont typeface="Arial" pitchFamily="34" charset="0"/>
              <a:buChar char="•"/>
            </a:pPr>
            <a:r>
              <a:rPr lang="zh-TW" altLang="en-US" sz="2400" dirty="0"/>
              <a:t>根據這</a:t>
            </a:r>
            <a:r>
              <a:rPr lang="zh-TW" altLang="en-US" sz="2400" dirty="0" smtClean="0"/>
              <a:t>條規定，添加劑如構成食物的配料，須列明該添加劑的作用類別及其身所用名稱或它在食物添加劑國際編碼系統中的識別編號。</a:t>
            </a:r>
            <a:r>
              <a:rPr lang="en-US" sz="2400" dirty="0" smtClean="0"/>
              <a:t> </a:t>
            </a:r>
          </a:p>
        </p:txBody>
      </p:sp>
      <p:sp>
        <p:nvSpPr>
          <p:cNvPr id="7" name="Slide Number Placeholder 6"/>
          <p:cNvSpPr>
            <a:spLocks noGrp="1"/>
          </p:cNvSpPr>
          <p:nvPr>
            <p:ph type="sldNum" sz="quarter" idx="12"/>
          </p:nvPr>
        </p:nvSpPr>
        <p:spPr/>
        <p:txBody>
          <a:bodyPr/>
          <a:lstStyle/>
          <a:p>
            <a:fld id="{99B7B5DF-5DA9-46A7-9A59-86908C82C3B1}" type="slidenum">
              <a:rPr lang="en-US" smtClean="0"/>
              <a:t>32</a:t>
            </a:fld>
            <a:endParaRPr lang="en-US" dirty="0"/>
          </a:p>
        </p:txBody>
      </p:sp>
    </p:spTree>
    <p:extLst>
      <p:ext uri="{BB962C8B-B14F-4D97-AF65-F5344CB8AC3E}">
        <p14:creationId xmlns:p14="http://schemas.microsoft.com/office/powerpoint/2010/main" val="13319930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808328"/>
            <a:ext cx="6730967" cy="336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51520" y="188640"/>
            <a:ext cx="8640960" cy="646331"/>
          </a:xfrm>
          <a:prstGeom prst="rect">
            <a:avLst/>
          </a:prstGeom>
        </p:spPr>
        <p:txBody>
          <a:bodyPr wrap="square">
            <a:spAutoFit/>
          </a:bodyPr>
          <a:lstStyle/>
          <a:p>
            <a:pPr lvl="0"/>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市場上食品含</a:t>
            </a:r>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食物添加劑的</a:t>
            </a:r>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標籤例子</a:t>
            </a:r>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7" name="Slide Number Placeholder 6"/>
          <p:cNvSpPr>
            <a:spLocks noGrp="1"/>
          </p:cNvSpPr>
          <p:nvPr>
            <p:ph type="sldNum" sz="quarter" idx="12"/>
          </p:nvPr>
        </p:nvSpPr>
        <p:spPr/>
        <p:txBody>
          <a:bodyPr/>
          <a:lstStyle/>
          <a:p>
            <a:fld id="{99B7B5DF-5DA9-46A7-9A59-86908C82C3B1}" type="slidenum">
              <a:rPr lang="en-US" smtClean="0"/>
              <a:t>33</a:t>
            </a:fld>
            <a:endParaRPr lang="en-US" dirty="0"/>
          </a:p>
        </p:txBody>
      </p:sp>
      <p:sp>
        <p:nvSpPr>
          <p:cNvPr id="10" name="Rectangle 9"/>
          <p:cNvSpPr/>
          <p:nvPr/>
        </p:nvSpPr>
        <p:spPr>
          <a:xfrm>
            <a:off x="3851920" y="2060849"/>
            <a:ext cx="2880320" cy="794646"/>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5995" y="4102530"/>
            <a:ext cx="7152010" cy="2755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10"/>
          <p:cNvSpPr/>
          <p:nvPr/>
        </p:nvSpPr>
        <p:spPr>
          <a:xfrm>
            <a:off x="1259632" y="5502443"/>
            <a:ext cx="6552728" cy="853908"/>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Tree>
    <p:extLst>
      <p:ext uri="{BB962C8B-B14F-4D97-AF65-F5344CB8AC3E}">
        <p14:creationId xmlns:p14="http://schemas.microsoft.com/office/powerpoint/2010/main" val="9758267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2389"/>
            <a:ext cx="8640960" cy="646331"/>
          </a:xfrm>
          <a:prstGeom prst="rect">
            <a:avLst/>
          </a:prstGeom>
        </p:spPr>
        <p:txBody>
          <a:bodyPr wrap="square">
            <a:spAutoFit/>
          </a:bodyPr>
          <a:lstStyle/>
          <a:p>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標示日期的格式規定</a:t>
            </a:r>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5" name="Rectangle 4"/>
          <p:cNvSpPr/>
          <p:nvPr/>
        </p:nvSpPr>
        <p:spPr>
          <a:xfrm>
            <a:off x="323528" y="980728"/>
            <a:ext cx="8352928" cy="3123932"/>
          </a:xfrm>
          <a:prstGeom prst="rect">
            <a:avLst/>
          </a:prstGeom>
        </p:spPr>
        <p:txBody>
          <a:bodyPr wrap="square">
            <a:spAutoFit/>
          </a:bodyPr>
          <a:lstStyle/>
          <a:p>
            <a:pPr marL="342900" indent="-342900">
              <a:spcAft>
                <a:spcPts val="600"/>
              </a:spcAft>
              <a:buFont typeface="Arial" pitchFamily="34" charset="0"/>
              <a:buChar char="•"/>
            </a:pPr>
            <a:r>
              <a:rPr lang="zh-TW" altLang="en-US" sz="2400" dirty="0" smtClean="0"/>
              <a:t>根據</a:t>
            </a:r>
            <a:r>
              <a:rPr lang="zh-TW" altLang="en-US" sz="2400" dirty="0"/>
              <a:t>這條規定</a:t>
            </a:r>
            <a:r>
              <a:rPr lang="zh-TW" altLang="en-US" sz="2400" dirty="0" smtClean="0"/>
              <a:t>規定，以阿拉伯數字表示的保質期說明不再須依日、月及年的嚴格次序列明，日、月、年可按任何次序標明。</a:t>
            </a:r>
            <a:endParaRPr lang="en-US" altLang="zh-TW" sz="2400" dirty="0" smtClean="0"/>
          </a:p>
          <a:p>
            <a:pPr marL="342900" indent="-342900">
              <a:spcAft>
                <a:spcPts val="600"/>
              </a:spcAft>
              <a:buFont typeface="Arial" pitchFamily="34" charset="0"/>
              <a:buChar char="•"/>
            </a:pPr>
            <a:r>
              <a:rPr lang="zh-TW" altLang="en-US" sz="2400" dirty="0" smtClean="0"/>
              <a:t>日期須分別以英文字母“ </a:t>
            </a:r>
            <a:r>
              <a:rPr lang="en-US" altLang="zh-TW" sz="2400" dirty="0"/>
              <a:t>DD ” </a:t>
            </a:r>
            <a:r>
              <a:rPr lang="zh-TW" altLang="en-US" sz="2400" dirty="0" smtClean="0"/>
              <a:t>、“ </a:t>
            </a:r>
            <a:r>
              <a:rPr lang="en-US" altLang="zh-TW" sz="2400" dirty="0" err="1"/>
              <a:t>dd</a:t>
            </a:r>
            <a:r>
              <a:rPr lang="en-US" altLang="zh-TW" sz="2400" dirty="0"/>
              <a:t> ” </a:t>
            </a:r>
            <a:r>
              <a:rPr lang="zh-TW" altLang="en-US" sz="2400" dirty="0" smtClean="0"/>
              <a:t>、“ </a:t>
            </a:r>
            <a:r>
              <a:rPr lang="en-US" altLang="zh-TW" sz="2400" dirty="0"/>
              <a:t>D ” </a:t>
            </a:r>
            <a:r>
              <a:rPr lang="zh-TW" altLang="en-US" sz="2400" dirty="0" smtClean="0"/>
              <a:t>或“ </a:t>
            </a:r>
            <a:r>
              <a:rPr lang="en-US" altLang="zh-TW" sz="2400" dirty="0"/>
              <a:t>d ” </a:t>
            </a:r>
            <a:r>
              <a:rPr lang="zh-TW" altLang="en-US" sz="2400" dirty="0" smtClean="0"/>
              <a:t>並以中文字“日 ”標明日子，以英文字母“ </a:t>
            </a:r>
            <a:r>
              <a:rPr lang="en-US" altLang="zh-TW" sz="2400" dirty="0"/>
              <a:t>MM </a:t>
            </a:r>
            <a:r>
              <a:rPr lang="en-US" altLang="zh-TW" sz="2400" dirty="0" smtClean="0"/>
              <a:t>”</a:t>
            </a:r>
            <a:r>
              <a:rPr lang="zh-TW" altLang="en-US" sz="2400" dirty="0" smtClean="0"/>
              <a:t>、“ </a:t>
            </a:r>
            <a:r>
              <a:rPr lang="en-US" altLang="zh-TW" sz="2400" dirty="0"/>
              <a:t>mm </a:t>
            </a:r>
            <a:r>
              <a:rPr lang="en-US" altLang="zh-TW" sz="2400" dirty="0" smtClean="0"/>
              <a:t>”</a:t>
            </a:r>
            <a:r>
              <a:rPr lang="zh-TW" altLang="en-US" sz="2400" dirty="0" smtClean="0"/>
              <a:t>、“ </a:t>
            </a:r>
            <a:r>
              <a:rPr lang="en-US" altLang="zh-TW" sz="2400" dirty="0"/>
              <a:t>M ” </a:t>
            </a:r>
            <a:r>
              <a:rPr lang="zh-TW" altLang="en-US" sz="2400" dirty="0" smtClean="0"/>
              <a:t>或“ </a:t>
            </a:r>
            <a:r>
              <a:rPr lang="en-US" altLang="zh-TW" sz="2400" dirty="0"/>
              <a:t>m ” </a:t>
            </a:r>
            <a:r>
              <a:rPr lang="zh-TW" altLang="en-US" sz="2400" dirty="0" smtClean="0"/>
              <a:t>並以中文字“ </a:t>
            </a:r>
            <a:r>
              <a:rPr lang="zh-TW" altLang="en-US" sz="2400" dirty="0"/>
              <a:t>月 </a:t>
            </a:r>
            <a:r>
              <a:rPr lang="zh-TW" altLang="en-US" sz="2400" dirty="0" smtClean="0"/>
              <a:t>”標明月份， 以及以英文字母“ </a:t>
            </a:r>
            <a:r>
              <a:rPr lang="en-US" altLang="zh-TW" sz="2400" dirty="0"/>
              <a:t>YY ” </a:t>
            </a:r>
            <a:r>
              <a:rPr lang="zh-TW" altLang="en-US" sz="2400" dirty="0" smtClean="0"/>
              <a:t>、“ </a:t>
            </a:r>
            <a:r>
              <a:rPr lang="en-US" altLang="zh-TW" sz="2400" dirty="0" err="1"/>
              <a:t>yy</a:t>
            </a:r>
            <a:r>
              <a:rPr lang="en-US" altLang="zh-TW" sz="2400" dirty="0"/>
              <a:t> ” </a:t>
            </a:r>
            <a:r>
              <a:rPr lang="zh-TW" altLang="en-US" sz="2400" dirty="0" smtClean="0"/>
              <a:t>、“ </a:t>
            </a:r>
            <a:r>
              <a:rPr lang="en-US" altLang="zh-TW" sz="2400" dirty="0"/>
              <a:t>Y ” </a:t>
            </a:r>
            <a:r>
              <a:rPr lang="zh-TW" altLang="en-US" sz="2400" dirty="0" smtClean="0"/>
              <a:t>或“ </a:t>
            </a:r>
            <a:r>
              <a:rPr lang="en-US" altLang="zh-TW" sz="2400" dirty="0"/>
              <a:t>y </a:t>
            </a:r>
            <a:r>
              <a:rPr lang="en-US" altLang="zh-TW" sz="2400" dirty="0" smtClean="0"/>
              <a:t>”</a:t>
            </a:r>
            <a:r>
              <a:rPr lang="zh-TW" altLang="en-US" sz="2400" dirty="0" smtClean="0"/>
              <a:t>並以中文字“ </a:t>
            </a:r>
            <a:r>
              <a:rPr lang="zh-TW" altLang="en-US" sz="2400" dirty="0"/>
              <a:t>年 </a:t>
            </a:r>
            <a:r>
              <a:rPr lang="zh-TW" altLang="en-US" sz="2400" dirty="0" smtClean="0"/>
              <a:t>”標明年份。 </a:t>
            </a:r>
            <a:endParaRPr lang="zh-TW" altLang="en-US" sz="2400" dirty="0"/>
          </a:p>
        </p:txBody>
      </p:sp>
      <p:sp>
        <p:nvSpPr>
          <p:cNvPr id="7" name="Slide Number Placeholder 6"/>
          <p:cNvSpPr>
            <a:spLocks noGrp="1"/>
          </p:cNvSpPr>
          <p:nvPr>
            <p:ph type="sldNum" sz="quarter" idx="12"/>
          </p:nvPr>
        </p:nvSpPr>
        <p:spPr/>
        <p:txBody>
          <a:bodyPr/>
          <a:lstStyle/>
          <a:p>
            <a:fld id="{99B7B5DF-5DA9-46A7-9A59-86908C82C3B1}" type="slidenum">
              <a:rPr lang="en-US" smtClean="0"/>
              <a:t>34</a:t>
            </a:fld>
            <a:endParaRPr lang="en-US" dirty="0"/>
          </a:p>
        </p:txBody>
      </p:sp>
    </p:spTree>
    <p:extLst>
      <p:ext uri="{BB962C8B-B14F-4D97-AF65-F5344CB8AC3E}">
        <p14:creationId xmlns:p14="http://schemas.microsoft.com/office/powerpoint/2010/main" val="13319930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2389"/>
            <a:ext cx="8640960" cy="646331"/>
          </a:xfrm>
          <a:prstGeom prst="rect">
            <a:avLst/>
          </a:prstGeom>
        </p:spPr>
        <p:txBody>
          <a:bodyPr wrap="square">
            <a:spAutoFit/>
          </a:bodyPr>
          <a:lstStyle/>
          <a:p>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標示日期的格式規定</a:t>
            </a:r>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5" name="Rectangle 4"/>
          <p:cNvSpPr/>
          <p:nvPr/>
        </p:nvSpPr>
        <p:spPr>
          <a:xfrm>
            <a:off x="323528" y="980728"/>
            <a:ext cx="8352928" cy="3139321"/>
          </a:xfrm>
          <a:prstGeom prst="rect">
            <a:avLst/>
          </a:prstGeom>
        </p:spPr>
        <p:txBody>
          <a:bodyPr wrap="square">
            <a:spAutoFit/>
          </a:bodyPr>
          <a:lstStyle/>
          <a:p>
            <a:pPr marL="342900" indent="-342900">
              <a:spcAft>
                <a:spcPts val="600"/>
              </a:spcAft>
              <a:buFont typeface="Arial" pitchFamily="34" charset="0"/>
              <a:buChar char="•"/>
            </a:pPr>
            <a:r>
              <a:rPr lang="zh-TW" altLang="en-US" sz="2400" dirty="0"/>
              <a:t> </a:t>
            </a:r>
            <a:r>
              <a:rPr lang="zh-TW" altLang="en-US" sz="2400" dirty="0" smtClean="0"/>
              <a:t>於保質期說明的規定，可接受的日期格式列舉如下： </a:t>
            </a:r>
            <a:endParaRPr lang="zh-TW" altLang="en-US" sz="2400" dirty="0"/>
          </a:p>
          <a:p>
            <a:pPr>
              <a:spcAft>
                <a:spcPts val="600"/>
              </a:spcAft>
            </a:pPr>
            <a:r>
              <a:rPr lang="en-US" altLang="zh-TW" sz="2400" dirty="0" smtClean="0"/>
              <a:t>	(</a:t>
            </a:r>
            <a:r>
              <a:rPr lang="en-US" sz="2400" dirty="0"/>
              <a:t>a) </a:t>
            </a:r>
            <a:r>
              <a:rPr lang="zh-TW" altLang="en-US" sz="2400" dirty="0"/>
              <a:t>年 </a:t>
            </a:r>
            <a:r>
              <a:rPr lang="en-US" sz="2400" dirty="0"/>
              <a:t>Y </a:t>
            </a:r>
            <a:r>
              <a:rPr lang="zh-TW" altLang="en-US" sz="2400" dirty="0"/>
              <a:t>月 </a:t>
            </a:r>
            <a:r>
              <a:rPr lang="en-US" sz="2400" dirty="0"/>
              <a:t>M </a:t>
            </a:r>
            <a:r>
              <a:rPr lang="zh-TW" altLang="en-US" sz="2400" dirty="0"/>
              <a:t>日 </a:t>
            </a:r>
            <a:r>
              <a:rPr lang="en-US" sz="2400" dirty="0"/>
              <a:t>D ； </a:t>
            </a:r>
          </a:p>
          <a:p>
            <a:pPr>
              <a:spcAft>
                <a:spcPts val="600"/>
              </a:spcAft>
            </a:pPr>
            <a:r>
              <a:rPr lang="en-US" sz="2400" dirty="0" smtClean="0"/>
              <a:t>	(</a:t>
            </a:r>
            <a:r>
              <a:rPr lang="en-US" sz="2400" dirty="0"/>
              <a:t>b) Y </a:t>
            </a:r>
            <a:r>
              <a:rPr lang="zh-TW" altLang="en-US" sz="2400" dirty="0"/>
              <a:t>年 </a:t>
            </a:r>
            <a:r>
              <a:rPr lang="en-US" sz="2400" dirty="0"/>
              <a:t>D </a:t>
            </a:r>
            <a:r>
              <a:rPr lang="zh-TW" altLang="en-US" sz="2400" dirty="0"/>
              <a:t>日 </a:t>
            </a:r>
            <a:r>
              <a:rPr lang="en-US" sz="2400" dirty="0"/>
              <a:t>M </a:t>
            </a:r>
            <a:r>
              <a:rPr lang="zh-TW" altLang="en-US" sz="2400" dirty="0"/>
              <a:t>月 ； </a:t>
            </a:r>
          </a:p>
          <a:p>
            <a:pPr>
              <a:spcAft>
                <a:spcPts val="600"/>
              </a:spcAft>
            </a:pPr>
            <a:r>
              <a:rPr lang="en-US" altLang="zh-TW" sz="2400" dirty="0" smtClean="0"/>
              <a:t>	(</a:t>
            </a:r>
            <a:r>
              <a:rPr lang="en-US" sz="2400" dirty="0"/>
              <a:t>c) </a:t>
            </a:r>
            <a:r>
              <a:rPr lang="zh-TW" altLang="en-US" sz="2400" dirty="0"/>
              <a:t>日 </a:t>
            </a:r>
            <a:r>
              <a:rPr lang="en-US" sz="2400" dirty="0" err="1"/>
              <a:t>dd</a:t>
            </a:r>
            <a:r>
              <a:rPr lang="en-US" sz="2400" dirty="0"/>
              <a:t> </a:t>
            </a:r>
            <a:r>
              <a:rPr lang="zh-TW" altLang="en-US" sz="2400" dirty="0"/>
              <a:t>月 </a:t>
            </a:r>
            <a:r>
              <a:rPr lang="en-US" sz="2400" dirty="0"/>
              <a:t>mm </a:t>
            </a:r>
            <a:r>
              <a:rPr lang="zh-TW" altLang="en-US" sz="2400" dirty="0"/>
              <a:t>年 </a:t>
            </a:r>
            <a:r>
              <a:rPr lang="en-US" sz="2400" dirty="0" err="1"/>
              <a:t>yy</a:t>
            </a:r>
            <a:r>
              <a:rPr lang="en-US" sz="2400" dirty="0"/>
              <a:t> ； </a:t>
            </a:r>
          </a:p>
          <a:p>
            <a:pPr>
              <a:spcAft>
                <a:spcPts val="600"/>
              </a:spcAft>
            </a:pPr>
            <a:r>
              <a:rPr lang="en-US" sz="2400" dirty="0" smtClean="0"/>
              <a:t>	(</a:t>
            </a:r>
            <a:r>
              <a:rPr lang="en-US" sz="2400" dirty="0"/>
              <a:t>d) y </a:t>
            </a:r>
            <a:r>
              <a:rPr lang="zh-TW" altLang="en-US" sz="2400" dirty="0"/>
              <a:t>年 </a:t>
            </a:r>
            <a:r>
              <a:rPr lang="en-US" sz="2400" dirty="0"/>
              <a:t>m </a:t>
            </a:r>
            <a:r>
              <a:rPr lang="zh-TW" altLang="en-US" sz="2400" dirty="0"/>
              <a:t>月 </a:t>
            </a:r>
            <a:r>
              <a:rPr lang="en-US" sz="2400" dirty="0"/>
              <a:t>d </a:t>
            </a:r>
            <a:r>
              <a:rPr lang="zh-TW" altLang="en-US" sz="2400" dirty="0"/>
              <a:t>日 ； </a:t>
            </a:r>
          </a:p>
          <a:p>
            <a:pPr>
              <a:spcAft>
                <a:spcPts val="600"/>
              </a:spcAft>
            </a:pPr>
            <a:r>
              <a:rPr lang="en-US" altLang="zh-TW" sz="2400" dirty="0" smtClean="0"/>
              <a:t>	(</a:t>
            </a:r>
            <a:r>
              <a:rPr lang="en-US" sz="2400" dirty="0"/>
              <a:t>e) Y </a:t>
            </a:r>
            <a:r>
              <a:rPr lang="zh-TW" altLang="en-US" sz="2400" dirty="0"/>
              <a:t>年 </a:t>
            </a:r>
            <a:r>
              <a:rPr lang="en-US" sz="2400" dirty="0"/>
              <a:t>M </a:t>
            </a:r>
            <a:r>
              <a:rPr lang="zh-TW" altLang="en-US" sz="2400" dirty="0"/>
              <a:t>月 </a:t>
            </a:r>
            <a:r>
              <a:rPr lang="en-US" sz="2400" dirty="0"/>
              <a:t>D </a:t>
            </a:r>
            <a:r>
              <a:rPr lang="zh-TW" altLang="en-US" sz="2400" dirty="0"/>
              <a:t>日 ； </a:t>
            </a:r>
          </a:p>
          <a:p>
            <a:pPr>
              <a:spcAft>
                <a:spcPts val="600"/>
              </a:spcAft>
            </a:pPr>
            <a:r>
              <a:rPr lang="en-US" altLang="zh-TW" sz="2400" dirty="0" smtClean="0"/>
              <a:t>	(</a:t>
            </a:r>
            <a:r>
              <a:rPr lang="en-US" sz="2400" dirty="0"/>
              <a:t>f) DD </a:t>
            </a:r>
            <a:r>
              <a:rPr lang="zh-TW" altLang="en-US" sz="2400" dirty="0"/>
              <a:t>日 </a:t>
            </a:r>
            <a:r>
              <a:rPr lang="en-US" sz="2400" dirty="0"/>
              <a:t>MM </a:t>
            </a:r>
            <a:r>
              <a:rPr lang="zh-TW" altLang="en-US" sz="2400" dirty="0"/>
              <a:t>月 </a:t>
            </a:r>
            <a:r>
              <a:rPr lang="en-US" sz="2400" dirty="0"/>
              <a:t>YY </a:t>
            </a:r>
            <a:r>
              <a:rPr lang="zh-TW" altLang="en-US" sz="2400" dirty="0"/>
              <a:t>年 </a:t>
            </a:r>
            <a:r>
              <a:rPr lang="zh-TW" altLang="en-US" sz="2400" dirty="0" smtClean="0"/>
              <a:t>。</a:t>
            </a:r>
            <a:endParaRPr lang="zh-TW" altLang="en-US" sz="2400" dirty="0"/>
          </a:p>
        </p:txBody>
      </p:sp>
      <p:sp>
        <p:nvSpPr>
          <p:cNvPr id="7" name="Slide Number Placeholder 6"/>
          <p:cNvSpPr>
            <a:spLocks noGrp="1"/>
          </p:cNvSpPr>
          <p:nvPr>
            <p:ph type="sldNum" sz="quarter" idx="12"/>
          </p:nvPr>
        </p:nvSpPr>
        <p:spPr/>
        <p:txBody>
          <a:bodyPr/>
          <a:lstStyle/>
          <a:p>
            <a:fld id="{99B7B5DF-5DA9-46A7-9A59-86908C82C3B1}" type="slidenum">
              <a:rPr lang="en-US" smtClean="0"/>
              <a:t>35</a:t>
            </a:fld>
            <a:endParaRPr lang="en-US" dirty="0"/>
          </a:p>
        </p:txBody>
      </p:sp>
    </p:spTree>
    <p:extLst>
      <p:ext uri="{BB962C8B-B14F-4D97-AF65-F5344CB8AC3E}">
        <p14:creationId xmlns:p14="http://schemas.microsoft.com/office/powerpoint/2010/main" val="39595271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71438"/>
            <a:ext cx="8353425" cy="671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7504" y="188640"/>
            <a:ext cx="8856984" cy="646331"/>
          </a:xfrm>
          <a:prstGeom prst="rect">
            <a:avLst/>
          </a:prstGeom>
        </p:spPr>
        <p:txBody>
          <a:bodyPr wrap="square">
            <a:spAutoFit/>
          </a:bodyPr>
          <a:lstStyle/>
          <a:p>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標籤上的</a:t>
            </a:r>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日期</a:t>
            </a:r>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格式的例子</a:t>
            </a:r>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7" name="Slide Number Placeholder 6"/>
          <p:cNvSpPr>
            <a:spLocks noGrp="1"/>
          </p:cNvSpPr>
          <p:nvPr>
            <p:ph type="sldNum" sz="quarter" idx="12"/>
          </p:nvPr>
        </p:nvSpPr>
        <p:spPr>
          <a:xfrm>
            <a:off x="7596336" y="6453337"/>
            <a:ext cx="1090463" cy="268138"/>
          </a:xfrm>
        </p:spPr>
        <p:txBody>
          <a:bodyPr/>
          <a:lstStyle/>
          <a:p>
            <a:fld id="{99B7B5DF-5DA9-46A7-9A59-86908C82C3B1}" type="slidenum">
              <a:rPr lang="en-US" smtClean="0"/>
              <a:t>36</a:t>
            </a:fld>
            <a:endParaRPr lang="en-US" dirty="0"/>
          </a:p>
        </p:txBody>
      </p:sp>
    </p:spTree>
    <p:extLst>
      <p:ext uri="{BB962C8B-B14F-4D97-AF65-F5344CB8AC3E}">
        <p14:creationId xmlns:p14="http://schemas.microsoft.com/office/powerpoint/2010/main" val="32177565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640960" cy="646331"/>
          </a:xfrm>
          <a:prstGeom prst="rect">
            <a:avLst/>
          </a:prstGeom>
        </p:spPr>
        <p:txBody>
          <a:bodyPr wrap="square">
            <a:spAutoFit/>
          </a:bodyPr>
          <a:lstStyle/>
          <a:p>
            <a:pPr lvl="0"/>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計算食物</a:t>
            </a:r>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開支與</a:t>
            </a:r>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預算的原則</a:t>
            </a:r>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5" name="Rectangle 4"/>
          <p:cNvSpPr/>
          <p:nvPr/>
        </p:nvSpPr>
        <p:spPr>
          <a:xfrm>
            <a:off x="323528" y="980728"/>
            <a:ext cx="8352928" cy="4324261"/>
          </a:xfrm>
          <a:prstGeom prst="rect">
            <a:avLst/>
          </a:prstGeom>
        </p:spPr>
        <p:txBody>
          <a:bodyPr wrap="square">
            <a:spAutoFit/>
          </a:bodyPr>
          <a:lstStyle/>
          <a:p>
            <a:pPr marL="342900" indent="-342900">
              <a:spcAft>
                <a:spcPts val="600"/>
              </a:spcAft>
              <a:buFont typeface="Arial" pitchFamily="34" charset="0"/>
              <a:buChar char="•"/>
            </a:pPr>
            <a:r>
              <a:rPr lang="zh-TW" altLang="en-US" sz="2400" dirty="0"/>
              <a:t>由於食品價格上漲，因此，購買食物時要有預算</a:t>
            </a:r>
            <a:r>
              <a:rPr lang="zh-TW" altLang="en-US" sz="2400" dirty="0" smtClean="0"/>
              <a:t>以降低食物開支： </a:t>
            </a:r>
            <a:endParaRPr lang="zh-TW" altLang="en-US" sz="2400" dirty="0"/>
          </a:p>
          <a:p>
            <a:pPr marL="800100" lvl="1" indent="-342900">
              <a:spcAft>
                <a:spcPts val="600"/>
              </a:spcAft>
              <a:buFont typeface="Arial" pitchFamily="34" charset="0"/>
              <a:buChar char="•"/>
            </a:pPr>
            <a:r>
              <a:rPr lang="zh-TW" altLang="en-US" sz="2400" dirty="0" smtClean="0"/>
              <a:t>多在家裡用膳，因為出外用膳往往比較昂貴</a:t>
            </a:r>
            <a:r>
              <a:rPr lang="zh-TW" altLang="en-US" sz="2400" dirty="0"/>
              <a:t>。 </a:t>
            </a:r>
          </a:p>
          <a:p>
            <a:pPr marL="800100" lvl="1" indent="-342900">
              <a:spcAft>
                <a:spcPts val="600"/>
              </a:spcAft>
              <a:buFont typeface="Arial" pitchFamily="34" charset="0"/>
              <a:buChar char="•"/>
            </a:pPr>
            <a:r>
              <a:rPr lang="zh-TW" altLang="en-US" sz="2400" dirty="0" smtClean="0"/>
              <a:t>計畫接下來</a:t>
            </a:r>
            <a:r>
              <a:rPr lang="zh-TW" altLang="en-US" sz="2400" dirty="0"/>
              <a:t>的幾</a:t>
            </a:r>
            <a:r>
              <a:rPr lang="zh-TW" altLang="en-US" sz="2400" dirty="0" smtClean="0"/>
              <a:t>天，甚至一周或一個月的膳食以</a:t>
            </a:r>
            <a:r>
              <a:rPr lang="zh-TW" altLang="en-US" sz="2400" dirty="0"/>
              <a:t>節省時間和</a:t>
            </a:r>
            <a:r>
              <a:rPr lang="zh-TW" altLang="en-US" sz="2400" dirty="0" smtClean="0"/>
              <a:t>金錢及避免</a:t>
            </a:r>
            <a:r>
              <a:rPr lang="zh-TW" altLang="en-US" sz="2400" dirty="0"/>
              <a:t>衝動性購買。 </a:t>
            </a:r>
          </a:p>
          <a:p>
            <a:pPr marL="800100" lvl="1" indent="-342900">
              <a:spcAft>
                <a:spcPts val="600"/>
              </a:spcAft>
              <a:buFont typeface="Arial" pitchFamily="34" charset="0"/>
              <a:buChar char="•"/>
            </a:pPr>
            <a:r>
              <a:rPr lang="zh-TW" altLang="en-US" sz="2400" dirty="0" smtClean="0"/>
              <a:t>控制食用份量，不要購買和烹調過多食物。</a:t>
            </a:r>
            <a:endParaRPr lang="zh-TW" altLang="en-US" sz="2400" dirty="0"/>
          </a:p>
          <a:p>
            <a:pPr marL="800100" lvl="1" indent="-342900">
              <a:spcAft>
                <a:spcPts val="600"/>
              </a:spcAft>
              <a:buFont typeface="Arial" pitchFamily="34" charset="0"/>
              <a:buChar char="•"/>
            </a:pPr>
            <a:r>
              <a:rPr lang="zh-TW" altLang="en-US" sz="2400" dirty="0"/>
              <a:t>在兩餐之間用新鮮水果</a:t>
            </a:r>
            <a:r>
              <a:rPr lang="zh-TW" altLang="en-US" sz="2400" dirty="0" smtClean="0"/>
              <a:t>代替蛋糕</a:t>
            </a:r>
            <a:r>
              <a:rPr lang="zh-TW" altLang="en-US" sz="2400" dirty="0"/>
              <a:t>和</a:t>
            </a:r>
            <a:r>
              <a:rPr lang="zh-TW" altLang="en-US" sz="2400" dirty="0" smtClean="0"/>
              <a:t>點心。</a:t>
            </a:r>
            <a:endParaRPr lang="zh-TW" altLang="en-US" sz="2400" dirty="0"/>
          </a:p>
          <a:p>
            <a:pPr marL="800100" lvl="1" indent="-342900">
              <a:spcAft>
                <a:spcPts val="600"/>
              </a:spcAft>
              <a:buFont typeface="Arial" pitchFamily="34" charset="0"/>
              <a:buChar char="•"/>
            </a:pPr>
            <a:r>
              <a:rPr lang="zh-TW" altLang="en-US" sz="2400" dirty="0" smtClean="0"/>
              <a:t>在本地</a:t>
            </a:r>
            <a:r>
              <a:rPr lang="zh-TW" altLang="en-US" sz="2400" dirty="0"/>
              <a:t>的超市或雜貨店</a:t>
            </a:r>
            <a:r>
              <a:rPr lang="zh-TW" altLang="en-US" sz="2400" dirty="0" smtClean="0"/>
              <a:t>比較食物價格以尋找優惠的</a:t>
            </a:r>
            <a:r>
              <a:rPr lang="zh-TW" altLang="en-US" sz="2400" dirty="0"/>
              <a:t>價格。</a:t>
            </a:r>
            <a:endParaRPr lang="en-US" altLang="zh-TW" sz="2400" dirty="0" smtClean="0"/>
          </a:p>
          <a:p>
            <a:pPr marL="800100" lvl="1" indent="-342900">
              <a:spcAft>
                <a:spcPts val="600"/>
              </a:spcAft>
              <a:buFont typeface="Arial" pitchFamily="34" charset="0"/>
              <a:buChar char="•"/>
            </a:pPr>
            <a:r>
              <a:rPr lang="zh-TW" altLang="en-US" sz="2400" dirty="0" smtClean="0"/>
              <a:t>細小的食用份量可</a:t>
            </a:r>
            <a:r>
              <a:rPr lang="zh-TW" altLang="en-US" sz="2400" dirty="0"/>
              <a:t>減少</a:t>
            </a:r>
            <a:r>
              <a:rPr lang="zh-TW" altLang="en-US" sz="2400" dirty="0" smtClean="0"/>
              <a:t>浪費。</a:t>
            </a:r>
            <a:endParaRPr lang="zh-TW" altLang="en-US" sz="2400" dirty="0"/>
          </a:p>
          <a:p>
            <a:pPr marL="800100" lvl="1" indent="-342900">
              <a:spcAft>
                <a:spcPts val="600"/>
              </a:spcAft>
              <a:buFont typeface="Arial" pitchFamily="34" charset="0"/>
              <a:buChar char="•"/>
            </a:pPr>
            <a:r>
              <a:rPr lang="zh-TW" altLang="en-US" sz="2400" dirty="0" smtClean="0"/>
              <a:t>用剩餘的餸菜加上</a:t>
            </a:r>
            <a:r>
              <a:rPr lang="zh-TW" altLang="en-US" sz="2400" dirty="0"/>
              <a:t>新鮮</a:t>
            </a:r>
            <a:r>
              <a:rPr lang="zh-TW" altLang="en-US" sz="2400" dirty="0" smtClean="0"/>
              <a:t>水果</a:t>
            </a:r>
            <a:r>
              <a:rPr lang="zh-TW" altLang="en-US" sz="2400" dirty="0"/>
              <a:t>和</a:t>
            </a:r>
            <a:r>
              <a:rPr lang="zh-TW" altLang="en-US" sz="2400" dirty="0" smtClean="0"/>
              <a:t>蔬菜創造</a:t>
            </a:r>
            <a:r>
              <a:rPr lang="zh-TW" altLang="en-US" sz="2400" dirty="0"/>
              <a:t>新</a:t>
            </a:r>
            <a:r>
              <a:rPr lang="zh-TW" altLang="en-US" sz="2400" dirty="0" smtClean="0"/>
              <a:t>菜</a:t>
            </a:r>
            <a:r>
              <a:rPr lang="zh-TW" altLang="en-US" sz="2400" dirty="0"/>
              <a:t>式。</a:t>
            </a:r>
          </a:p>
        </p:txBody>
      </p:sp>
      <p:sp>
        <p:nvSpPr>
          <p:cNvPr id="7" name="Slide Number Placeholder 6"/>
          <p:cNvSpPr>
            <a:spLocks noGrp="1"/>
          </p:cNvSpPr>
          <p:nvPr>
            <p:ph type="sldNum" sz="quarter" idx="12"/>
          </p:nvPr>
        </p:nvSpPr>
        <p:spPr/>
        <p:txBody>
          <a:bodyPr/>
          <a:lstStyle/>
          <a:p>
            <a:fld id="{99B7B5DF-5DA9-46A7-9A59-86908C82C3B1}" type="slidenum">
              <a:rPr lang="en-US" smtClean="0"/>
              <a:t>37</a:t>
            </a:fld>
            <a:endParaRPr lang="en-US" dirty="0"/>
          </a:p>
        </p:txBody>
      </p:sp>
    </p:spTree>
    <p:extLst>
      <p:ext uri="{BB962C8B-B14F-4D97-AF65-F5344CB8AC3E}">
        <p14:creationId xmlns:p14="http://schemas.microsoft.com/office/powerpoint/2010/main" val="1787606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640960" cy="646331"/>
          </a:xfrm>
          <a:prstGeom prst="rect">
            <a:avLst/>
          </a:prstGeom>
        </p:spPr>
        <p:txBody>
          <a:bodyPr wrap="square">
            <a:spAutoFit/>
          </a:bodyPr>
          <a:lstStyle/>
          <a:p>
            <a:pPr lvl="0"/>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降低</a:t>
            </a:r>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肉類</a:t>
            </a:r>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和</a:t>
            </a:r>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海鮮的開支</a:t>
            </a:r>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5" name="Rectangle 4"/>
          <p:cNvSpPr/>
          <p:nvPr/>
        </p:nvSpPr>
        <p:spPr>
          <a:xfrm>
            <a:off x="323528" y="980728"/>
            <a:ext cx="8352928" cy="4909036"/>
          </a:xfrm>
          <a:prstGeom prst="rect">
            <a:avLst/>
          </a:prstGeom>
        </p:spPr>
        <p:txBody>
          <a:bodyPr wrap="square">
            <a:spAutoFit/>
          </a:bodyPr>
          <a:lstStyle/>
          <a:p>
            <a:pPr marL="342900" indent="-342900">
              <a:spcAft>
                <a:spcPts val="600"/>
              </a:spcAft>
              <a:buFont typeface="Arial" pitchFamily="34" charset="0"/>
              <a:buChar char="•"/>
            </a:pPr>
            <a:r>
              <a:rPr lang="zh-TW" altLang="en-US" sz="2400" dirty="0"/>
              <a:t>在</a:t>
            </a:r>
            <a:r>
              <a:rPr lang="zh-TW" altLang="en-US" sz="2400" dirty="0" smtClean="0"/>
              <a:t>食品開支中</a:t>
            </a:r>
            <a:r>
              <a:rPr lang="zh-TW" altLang="en-US" sz="2400" dirty="0"/>
              <a:t>，通常最大</a:t>
            </a:r>
            <a:r>
              <a:rPr lang="zh-TW" altLang="en-US" sz="2400" dirty="0" smtClean="0"/>
              <a:t>支出是肉類。</a:t>
            </a:r>
            <a:r>
              <a:rPr lang="zh-TW" altLang="en-US" sz="2400" dirty="0"/>
              <a:t>一個既</a:t>
            </a:r>
            <a:r>
              <a:rPr lang="zh-TW" altLang="en-US" sz="2400" dirty="0" smtClean="0"/>
              <a:t>符合營養準則又可節省開支的方法是控制每天</a:t>
            </a:r>
            <a:r>
              <a:rPr lang="zh-TW" altLang="en-US" sz="2400" dirty="0"/>
              <a:t>的肉類</a:t>
            </a:r>
            <a:r>
              <a:rPr lang="zh-TW" altLang="en-US" sz="2400" dirty="0" smtClean="0"/>
              <a:t>攝取量不超過</a:t>
            </a:r>
            <a:r>
              <a:rPr lang="en-US" altLang="zh-TW" sz="2400" dirty="0"/>
              <a:t>190 -  230</a:t>
            </a:r>
            <a:r>
              <a:rPr lang="zh-TW" altLang="en-US" sz="2400" dirty="0" smtClean="0"/>
              <a:t>克（即</a:t>
            </a:r>
            <a:r>
              <a:rPr lang="en-US" altLang="zh-TW" sz="2400" dirty="0"/>
              <a:t>5 - 6</a:t>
            </a:r>
            <a:r>
              <a:rPr lang="zh-TW" altLang="en-US" sz="2400" dirty="0" smtClean="0"/>
              <a:t>兩）。 </a:t>
            </a:r>
            <a:endParaRPr lang="zh-TW" altLang="en-US" sz="2400" dirty="0"/>
          </a:p>
          <a:p>
            <a:pPr marL="342900" indent="-342900">
              <a:spcAft>
                <a:spcPts val="600"/>
              </a:spcAft>
              <a:buFont typeface="Arial" pitchFamily="34" charset="0"/>
              <a:buChar char="•"/>
            </a:pPr>
            <a:r>
              <a:rPr lang="zh-TW" altLang="en-US" sz="2400" dirty="0" smtClean="0"/>
              <a:t>靭肉較</a:t>
            </a:r>
            <a:r>
              <a:rPr lang="zh-TW" altLang="en-US" sz="2400" dirty="0"/>
              <a:t>嫩肉</a:t>
            </a:r>
            <a:r>
              <a:rPr lang="zh-TW" altLang="en-US" sz="2400" dirty="0" smtClean="0"/>
              <a:t>便宜，營養</a:t>
            </a:r>
            <a:r>
              <a:rPr lang="zh-TW" altLang="en-US" sz="2400" dirty="0"/>
              <a:t>價值與嫩肉</a:t>
            </a:r>
            <a:r>
              <a:rPr lang="zh-TW" altLang="en-US" sz="2400" dirty="0" smtClean="0"/>
              <a:t>相同而且</a:t>
            </a:r>
            <a:r>
              <a:rPr lang="zh-TW" altLang="en-US" sz="2400" dirty="0"/>
              <a:t>往往較少</a:t>
            </a:r>
            <a:r>
              <a:rPr lang="zh-TW" altLang="en-US" sz="2400" dirty="0" smtClean="0"/>
              <a:t>脂肪。</a:t>
            </a:r>
            <a:r>
              <a:rPr lang="zh-TW" altLang="en-US" sz="2400" dirty="0"/>
              <a:t>此外</a:t>
            </a:r>
            <a:r>
              <a:rPr lang="zh-TW" altLang="en-US" sz="2400" dirty="0" smtClean="0"/>
              <a:t>，通常買一整塊肉會較</a:t>
            </a:r>
            <a:r>
              <a:rPr lang="zh-TW" altLang="en-US" sz="2400" dirty="0"/>
              <a:t>買預先切好及</a:t>
            </a:r>
            <a:r>
              <a:rPr lang="zh-TW" altLang="en-US" sz="2400" dirty="0" smtClean="0"/>
              <a:t>醃製的更經濟。 </a:t>
            </a:r>
            <a:endParaRPr lang="zh-TW" altLang="en-US" sz="2400" dirty="0"/>
          </a:p>
          <a:p>
            <a:pPr marL="342900" indent="-342900">
              <a:spcAft>
                <a:spcPts val="600"/>
              </a:spcAft>
              <a:buFont typeface="Arial" pitchFamily="34" charset="0"/>
              <a:buChar char="•"/>
            </a:pPr>
            <a:r>
              <a:rPr lang="zh-TW" altLang="en-US" sz="2400" dirty="0" smtClean="0"/>
              <a:t>有時可用非肉類食品作為廉價蛋白質的來源。</a:t>
            </a:r>
            <a:r>
              <a:rPr lang="zh-TW" altLang="en-US" sz="2400" dirty="0"/>
              <a:t>這些</a:t>
            </a:r>
            <a:r>
              <a:rPr lang="zh-TW" altLang="en-US" sz="2400" dirty="0" smtClean="0"/>
              <a:t>替代品包括</a:t>
            </a:r>
            <a:r>
              <a:rPr lang="zh-TW" altLang="en-US" sz="2400" dirty="0"/>
              <a:t>乾豆類</a:t>
            </a:r>
            <a:r>
              <a:rPr lang="zh-TW" altLang="en-US" sz="2400" dirty="0" smtClean="0"/>
              <a:t>，如大豆和豆腐、豌豆</a:t>
            </a:r>
            <a:r>
              <a:rPr lang="zh-TW" altLang="en-US" sz="2400" dirty="0"/>
              <a:t>和小扁豆。這些</a:t>
            </a:r>
            <a:r>
              <a:rPr lang="zh-TW" altLang="en-US" sz="2400" dirty="0" smtClean="0"/>
              <a:t>豆類含大量複合</a:t>
            </a:r>
            <a:r>
              <a:rPr lang="zh-TW" altLang="en-US" sz="2400" dirty="0"/>
              <a:t>碳水化合物</a:t>
            </a:r>
            <a:r>
              <a:rPr lang="zh-TW" altLang="en-US" sz="2400" dirty="0" smtClean="0"/>
              <a:t>和膳食纖維而且</a:t>
            </a:r>
            <a:r>
              <a:rPr lang="zh-TW" altLang="en-US" sz="2400" dirty="0"/>
              <a:t>含</a:t>
            </a:r>
            <a:r>
              <a:rPr lang="zh-TW" altLang="en-US" sz="2400" dirty="0" smtClean="0"/>
              <a:t>豐富的植物蛋白質。</a:t>
            </a:r>
            <a:endParaRPr lang="en-US" altLang="zh-TW" sz="2400" dirty="0" smtClean="0"/>
          </a:p>
          <a:p>
            <a:pPr marL="342900" indent="-342900">
              <a:spcAft>
                <a:spcPts val="600"/>
              </a:spcAft>
              <a:buFont typeface="Arial" pitchFamily="34" charset="0"/>
              <a:buChar char="•"/>
            </a:pPr>
            <a:r>
              <a:rPr lang="zh-TW" altLang="en-US" sz="2400" dirty="0" smtClean="0"/>
              <a:t>雞蛋亦是</a:t>
            </a:r>
            <a:r>
              <a:rPr lang="zh-TW" altLang="en-US" sz="2400" dirty="0"/>
              <a:t>另一種營養</a:t>
            </a:r>
            <a:r>
              <a:rPr lang="zh-TW" altLang="en-US" sz="2400" dirty="0" smtClean="0"/>
              <a:t>豐富而且廉價</a:t>
            </a:r>
            <a:r>
              <a:rPr lang="zh-TW" altLang="en-US" sz="2400" dirty="0"/>
              <a:t>的蛋白質來源。 </a:t>
            </a:r>
          </a:p>
          <a:p>
            <a:pPr marL="342900" indent="-342900">
              <a:spcAft>
                <a:spcPts val="600"/>
              </a:spcAft>
              <a:buFont typeface="Arial" pitchFamily="34" charset="0"/>
              <a:buChar char="•"/>
            </a:pPr>
            <a:r>
              <a:rPr lang="zh-TW" altLang="en-US" sz="2400" dirty="0"/>
              <a:t>冷凍或罐裝的</a:t>
            </a:r>
            <a:r>
              <a:rPr lang="zh-TW" altLang="en-US" sz="2400" dirty="0" smtClean="0"/>
              <a:t>魚類往往</a:t>
            </a:r>
            <a:r>
              <a:rPr lang="zh-TW" altLang="en-US" sz="2400" dirty="0"/>
              <a:t>比新鮮魚便宜。 </a:t>
            </a:r>
          </a:p>
          <a:p>
            <a:pPr marL="342900" indent="-342900">
              <a:spcAft>
                <a:spcPts val="600"/>
              </a:spcAft>
              <a:buFont typeface="Arial" pitchFamily="34" charset="0"/>
              <a:buChar char="•"/>
            </a:pPr>
            <a:r>
              <a:rPr lang="zh-TW" altLang="en-US" sz="2400" dirty="0"/>
              <a:t>龍蝦，螃蟹和蝦通常比其他蛋白質來源昂貴</a:t>
            </a:r>
            <a:r>
              <a:rPr lang="zh-TW" altLang="en-US" sz="2400" dirty="0" smtClean="0"/>
              <a:t>，可以留待特別場合才食用。</a:t>
            </a:r>
            <a:endParaRPr lang="en-US" altLang="zh-TW" sz="2400" dirty="0" smtClean="0"/>
          </a:p>
        </p:txBody>
      </p:sp>
      <p:sp>
        <p:nvSpPr>
          <p:cNvPr id="7" name="Slide Number Placeholder 6"/>
          <p:cNvSpPr>
            <a:spLocks noGrp="1"/>
          </p:cNvSpPr>
          <p:nvPr>
            <p:ph type="sldNum" sz="quarter" idx="12"/>
          </p:nvPr>
        </p:nvSpPr>
        <p:spPr/>
        <p:txBody>
          <a:bodyPr/>
          <a:lstStyle/>
          <a:p>
            <a:fld id="{99B7B5DF-5DA9-46A7-9A59-86908C82C3B1}" type="slidenum">
              <a:rPr lang="en-US" smtClean="0"/>
              <a:t>38</a:t>
            </a:fld>
            <a:endParaRPr lang="en-US" dirty="0"/>
          </a:p>
        </p:txBody>
      </p:sp>
    </p:spTree>
    <p:extLst>
      <p:ext uri="{BB962C8B-B14F-4D97-AF65-F5344CB8AC3E}">
        <p14:creationId xmlns:p14="http://schemas.microsoft.com/office/powerpoint/2010/main" val="8940226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640960" cy="646331"/>
          </a:xfrm>
          <a:prstGeom prst="rect">
            <a:avLst/>
          </a:prstGeom>
        </p:spPr>
        <p:txBody>
          <a:bodyPr wrap="square">
            <a:spAutoFit/>
          </a:bodyPr>
          <a:lstStyle/>
          <a:p>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降低</a:t>
            </a:r>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水果</a:t>
            </a:r>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和蔬菜的</a:t>
            </a:r>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開支</a:t>
            </a:r>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5" name="Rectangle 4"/>
          <p:cNvSpPr/>
          <p:nvPr/>
        </p:nvSpPr>
        <p:spPr>
          <a:xfrm>
            <a:off x="323528" y="980728"/>
            <a:ext cx="8352928" cy="2908489"/>
          </a:xfrm>
          <a:prstGeom prst="rect">
            <a:avLst/>
          </a:prstGeom>
        </p:spPr>
        <p:txBody>
          <a:bodyPr wrap="square">
            <a:spAutoFit/>
          </a:bodyPr>
          <a:lstStyle/>
          <a:p>
            <a:pPr marL="342900" indent="-342900">
              <a:spcAft>
                <a:spcPts val="600"/>
              </a:spcAft>
              <a:buFont typeface="Arial" pitchFamily="34" charset="0"/>
              <a:buChar char="•"/>
            </a:pPr>
            <a:r>
              <a:rPr lang="zh-TW" altLang="en-US" sz="2400" dirty="0"/>
              <a:t>購買</a:t>
            </a:r>
            <a:r>
              <a:rPr lang="zh-TW" altLang="en-US" sz="2400" dirty="0" smtClean="0"/>
              <a:t>季節性產品：</a:t>
            </a:r>
            <a:r>
              <a:rPr lang="zh-TW" altLang="en-US" sz="2400" dirty="0"/>
              <a:t>雖然大多數新鮮蔬菜和</a:t>
            </a:r>
            <a:r>
              <a:rPr lang="zh-TW" altLang="en-US" sz="2400" dirty="0" smtClean="0"/>
              <a:t>水果全年都有供應，但合時食品往往比較便宜</a:t>
            </a:r>
            <a:r>
              <a:rPr lang="zh-TW" altLang="en-US" sz="2400" dirty="0"/>
              <a:t>而且味道更好。</a:t>
            </a:r>
          </a:p>
          <a:p>
            <a:pPr marL="342900" indent="-342900">
              <a:spcAft>
                <a:spcPts val="600"/>
              </a:spcAft>
              <a:buFont typeface="Arial" pitchFamily="34" charset="0"/>
              <a:buChar char="•"/>
            </a:pPr>
            <a:r>
              <a:rPr lang="zh-TW" altLang="en-US" sz="2400" dirty="0" smtClean="0"/>
              <a:t>購買本地</a:t>
            </a:r>
            <a:r>
              <a:rPr lang="zh-TW" altLang="en-US" sz="2400" dirty="0"/>
              <a:t>產品</a:t>
            </a:r>
            <a:r>
              <a:rPr lang="zh-TW" altLang="en-US" sz="2400" dirty="0" smtClean="0"/>
              <a:t>：</a:t>
            </a:r>
            <a:r>
              <a:rPr lang="zh-TW" altLang="en-US" sz="2400" dirty="0"/>
              <a:t>能</a:t>
            </a:r>
            <a:r>
              <a:rPr lang="zh-TW" altLang="en-US" sz="2400" dirty="0" smtClean="0"/>
              <a:t>降低</a:t>
            </a:r>
            <a:r>
              <a:rPr lang="zh-TW" altLang="en-US" sz="2400" dirty="0"/>
              <a:t>運輸</a:t>
            </a:r>
            <a:r>
              <a:rPr lang="zh-TW" altLang="en-US" sz="2400" dirty="0" smtClean="0"/>
              <a:t>成本</a:t>
            </a:r>
            <a:r>
              <a:rPr lang="zh-TW" altLang="en-US" sz="2400" dirty="0"/>
              <a:t>而且</a:t>
            </a:r>
            <a:r>
              <a:rPr lang="zh-TW" altLang="en-US" sz="2400" dirty="0" smtClean="0"/>
              <a:t>產品</a:t>
            </a:r>
            <a:r>
              <a:rPr lang="zh-TW" altLang="en-US" sz="2400" dirty="0"/>
              <a:t>更新鮮。 </a:t>
            </a:r>
          </a:p>
          <a:p>
            <a:pPr marL="342900" indent="-342900">
              <a:spcAft>
                <a:spcPts val="600"/>
              </a:spcAft>
              <a:buFont typeface="Arial" pitchFamily="34" charset="0"/>
              <a:buChar char="•"/>
            </a:pPr>
            <a:r>
              <a:rPr lang="zh-TW" altLang="en-US" sz="2400" dirty="0"/>
              <a:t>使用凍藏</a:t>
            </a:r>
            <a:r>
              <a:rPr lang="zh-TW" altLang="en-US" sz="2400" dirty="0" smtClean="0"/>
              <a:t>食物</a:t>
            </a:r>
            <a:r>
              <a:rPr lang="zh-TW" altLang="en-US" sz="2400" dirty="0"/>
              <a:t>：</a:t>
            </a:r>
            <a:r>
              <a:rPr lang="zh-TW" altLang="en-US" sz="2400" dirty="0" smtClean="0"/>
              <a:t>冷藏蔬菜</a:t>
            </a:r>
            <a:r>
              <a:rPr lang="zh-TW" altLang="en-US" sz="2400" dirty="0"/>
              <a:t>和水果通常比新鮮的便宜。</a:t>
            </a:r>
            <a:r>
              <a:rPr lang="zh-TW" altLang="en-US" sz="2400" dirty="0" smtClean="0"/>
              <a:t>洗淨蔬菜和水果後速凍，可保留大部分的營養素。 </a:t>
            </a:r>
            <a:endParaRPr lang="zh-TW" altLang="en-US" sz="2400" dirty="0"/>
          </a:p>
          <a:p>
            <a:pPr marL="342900" indent="-342900">
              <a:spcAft>
                <a:spcPts val="600"/>
              </a:spcAft>
              <a:buFont typeface="Arial" pitchFamily="34" charset="0"/>
              <a:buChar char="•"/>
            </a:pPr>
            <a:r>
              <a:rPr lang="zh-TW" altLang="en-US" sz="2400" dirty="0"/>
              <a:t>減少浪費</a:t>
            </a:r>
            <a:r>
              <a:rPr lang="zh-TW" altLang="en-US" sz="2400" dirty="0" smtClean="0"/>
              <a:t>：適當</a:t>
            </a:r>
            <a:r>
              <a:rPr lang="zh-TW" altLang="en-US" sz="2400" dirty="0"/>
              <a:t>地</a:t>
            </a:r>
            <a:r>
              <a:rPr lang="zh-TW" altLang="en-US" sz="2400" dirty="0" smtClean="0"/>
              <a:t>保藏新鮮食物</a:t>
            </a:r>
            <a:r>
              <a:rPr lang="zh-TW" altLang="en-US" sz="2400" dirty="0"/>
              <a:t>如放在</a:t>
            </a:r>
            <a:r>
              <a:rPr lang="zh-TW" altLang="en-US" sz="2400" dirty="0" smtClean="0"/>
              <a:t>雪櫃內延長</a:t>
            </a:r>
            <a:r>
              <a:rPr lang="zh-TW" altLang="en-US" sz="2400" dirty="0"/>
              <a:t>食物的保質期和</a:t>
            </a:r>
            <a:r>
              <a:rPr lang="zh-TW" altLang="en-US" sz="2400" dirty="0" smtClean="0"/>
              <a:t>使用剩餘的蔬菜。</a:t>
            </a:r>
            <a:endParaRPr lang="en-US" sz="2400" dirty="0" smtClean="0"/>
          </a:p>
        </p:txBody>
      </p:sp>
      <p:sp>
        <p:nvSpPr>
          <p:cNvPr id="7" name="Slide Number Placeholder 6"/>
          <p:cNvSpPr>
            <a:spLocks noGrp="1"/>
          </p:cNvSpPr>
          <p:nvPr>
            <p:ph type="sldNum" sz="quarter" idx="12"/>
          </p:nvPr>
        </p:nvSpPr>
        <p:spPr/>
        <p:txBody>
          <a:bodyPr/>
          <a:lstStyle/>
          <a:p>
            <a:fld id="{99B7B5DF-5DA9-46A7-9A59-86908C82C3B1}" type="slidenum">
              <a:rPr lang="en-US" smtClean="0"/>
              <a:t>39</a:t>
            </a:fld>
            <a:endParaRPr lang="en-US" dirty="0"/>
          </a:p>
        </p:txBody>
      </p:sp>
    </p:spTree>
    <p:extLst>
      <p:ext uri="{BB962C8B-B14F-4D97-AF65-F5344CB8AC3E}">
        <p14:creationId xmlns:p14="http://schemas.microsoft.com/office/powerpoint/2010/main" val="42071157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9B7B5DF-5DA9-46A7-9A59-86908C82C3B1}" type="slidenum">
              <a:rPr lang="en-US" smtClean="0"/>
              <a:t>4</a:t>
            </a:fld>
            <a:endParaRPr lang="en-US" dirty="0"/>
          </a:p>
        </p:txBody>
      </p:sp>
      <p:sp>
        <p:nvSpPr>
          <p:cNvPr id="8" name="Rectangle 7"/>
          <p:cNvSpPr/>
          <p:nvPr/>
        </p:nvSpPr>
        <p:spPr>
          <a:xfrm>
            <a:off x="251520" y="188640"/>
            <a:ext cx="8640960" cy="584775"/>
          </a:xfrm>
          <a:prstGeom prst="rect">
            <a:avLst/>
          </a:prstGeom>
        </p:spPr>
        <p:txBody>
          <a:bodyPr wrap="square">
            <a:spAutoFit/>
          </a:bodyPr>
          <a:lstStyle/>
          <a:p>
            <a:pPr lvl="0"/>
            <a:r>
              <a:rPr lang="zh-TW" altLang="en-US" sz="32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常見水果的平均重量</a:t>
            </a:r>
            <a:endParaRPr lang="en-US" sz="32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graphicFrame>
        <p:nvGraphicFramePr>
          <p:cNvPr id="4" name="Table 3"/>
          <p:cNvGraphicFramePr>
            <a:graphicFrameLocks noGrp="1"/>
          </p:cNvGraphicFramePr>
          <p:nvPr>
            <p:extLst>
              <p:ext uri="{D42A27DB-BD31-4B8C-83A1-F6EECF244321}">
                <p14:modId xmlns:p14="http://schemas.microsoft.com/office/powerpoint/2010/main" val="3144941300"/>
              </p:ext>
            </p:extLst>
          </p:nvPr>
        </p:nvGraphicFramePr>
        <p:xfrm>
          <a:off x="348208" y="980728"/>
          <a:ext cx="8544272" cy="2834640"/>
        </p:xfrm>
        <a:graphic>
          <a:graphicData uri="http://schemas.openxmlformats.org/drawingml/2006/table">
            <a:tbl>
              <a:tblPr firstRow="1" bandRow="1">
                <a:tableStyleId>{5C22544A-7EE6-4342-B048-85BDC9FD1C3A}</a:tableStyleId>
              </a:tblPr>
              <a:tblGrid>
                <a:gridCol w="4272136">
                  <a:extLst>
                    <a:ext uri="{9D8B030D-6E8A-4147-A177-3AD203B41FA5}">
                      <a16:colId xmlns:a16="http://schemas.microsoft.com/office/drawing/2014/main" val="20000"/>
                    </a:ext>
                  </a:extLst>
                </a:gridCol>
                <a:gridCol w="4272136">
                  <a:extLst>
                    <a:ext uri="{9D8B030D-6E8A-4147-A177-3AD203B41FA5}">
                      <a16:colId xmlns:a16="http://schemas.microsoft.com/office/drawing/2014/main" val="20001"/>
                    </a:ext>
                  </a:extLst>
                </a:gridCol>
              </a:tblGrid>
              <a:tr h="370840">
                <a:tc>
                  <a:txBody>
                    <a:bodyPr/>
                    <a:lstStyle/>
                    <a:p>
                      <a:pPr algn="ctr"/>
                      <a:r>
                        <a:rPr lang="zh-TW" altLang="en-US" sz="2500" dirty="0" smtClean="0"/>
                        <a:t>水果</a:t>
                      </a:r>
                      <a:r>
                        <a:rPr lang="en-US" altLang="zh-TW" sz="2500" dirty="0" smtClean="0"/>
                        <a:t>/</a:t>
                      </a:r>
                      <a:r>
                        <a:rPr lang="zh-TW" altLang="en-US" sz="2500" dirty="0" smtClean="0"/>
                        <a:t>蔬菜</a:t>
                      </a:r>
                      <a:endParaRPr lang="en-US" sz="2500" dirty="0"/>
                    </a:p>
                  </a:txBody>
                  <a:tcPr/>
                </a:tc>
                <a:tc>
                  <a:txBody>
                    <a:bodyPr/>
                    <a:lstStyle/>
                    <a:p>
                      <a:pPr algn="ctr"/>
                      <a:r>
                        <a:rPr lang="zh-TW" altLang="en-US" sz="2500" dirty="0" smtClean="0"/>
                        <a:t>平均重量</a:t>
                      </a:r>
                      <a:r>
                        <a:rPr lang="en-US" altLang="zh-TW" sz="2500" dirty="0" smtClean="0"/>
                        <a:t>(</a:t>
                      </a:r>
                      <a:r>
                        <a:rPr lang="zh-TW" altLang="en-US" sz="2500" dirty="0" smtClean="0"/>
                        <a:t>克</a:t>
                      </a:r>
                      <a:r>
                        <a:rPr lang="en-US" altLang="zh-TW" sz="2500" dirty="0" smtClean="0"/>
                        <a:t>)</a:t>
                      </a:r>
                      <a:endParaRPr lang="en-US" sz="2500" dirty="0"/>
                    </a:p>
                  </a:txBody>
                  <a:tcPr/>
                </a:tc>
                <a:extLst>
                  <a:ext uri="{0D108BD9-81ED-4DB2-BD59-A6C34878D82A}">
                    <a16:rowId xmlns:a16="http://schemas.microsoft.com/office/drawing/2014/main" val="10000"/>
                  </a:ext>
                </a:extLst>
              </a:tr>
              <a:tr h="370840">
                <a:tc>
                  <a:txBody>
                    <a:bodyPr/>
                    <a:lstStyle/>
                    <a:p>
                      <a:r>
                        <a:rPr lang="zh-TW" altLang="en-US" sz="2500" dirty="0" smtClean="0"/>
                        <a:t>蘋果連皮</a:t>
                      </a:r>
                      <a:endParaRPr lang="en-US" sz="2500" dirty="0"/>
                    </a:p>
                  </a:txBody>
                  <a:tcPr/>
                </a:tc>
                <a:tc>
                  <a:txBody>
                    <a:bodyPr/>
                    <a:lstStyle/>
                    <a:p>
                      <a:pPr algn="ctr"/>
                      <a:r>
                        <a:rPr lang="en-US" sz="2500" dirty="0" smtClean="0"/>
                        <a:t>138</a:t>
                      </a:r>
                      <a:endParaRPr lang="en-US" sz="2500" dirty="0"/>
                    </a:p>
                  </a:txBody>
                  <a:tcPr/>
                </a:tc>
                <a:extLst>
                  <a:ext uri="{0D108BD9-81ED-4DB2-BD59-A6C34878D82A}">
                    <a16:rowId xmlns:a16="http://schemas.microsoft.com/office/drawing/2014/main" val="10001"/>
                  </a:ext>
                </a:extLst>
              </a:tr>
              <a:tr h="370840">
                <a:tc>
                  <a:txBody>
                    <a:bodyPr/>
                    <a:lstStyle/>
                    <a:p>
                      <a:r>
                        <a:rPr lang="zh-TW" altLang="en-US" sz="2500" dirty="0" smtClean="0"/>
                        <a:t>香蕉不連皮</a:t>
                      </a:r>
                      <a:endParaRPr lang="en-US" sz="2500" dirty="0"/>
                    </a:p>
                  </a:txBody>
                  <a:tcPr/>
                </a:tc>
                <a:tc>
                  <a:txBody>
                    <a:bodyPr/>
                    <a:lstStyle/>
                    <a:p>
                      <a:pPr algn="ctr"/>
                      <a:r>
                        <a:rPr lang="en-US" sz="2500" dirty="0" smtClean="0"/>
                        <a:t>118</a:t>
                      </a:r>
                      <a:endParaRPr lang="en-US" sz="2500" dirty="0"/>
                    </a:p>
                  </a:txBody>
                  <a:tcPr/>
                </a:tc>
                <a:extLst>
                  <a:ext uri="{0D108BD9-81ED-4DB2-BD59-A6C34878D82A}">
                    <a16:rowId xmlns:a16="http://schemas.microsoft.com/office/drawing/2014/main" val="10002"/>
                  </a:ext>
                </a:extLst>
              </a:tr>
              <a:tr h="370840">
                <a:tc>
                  <a:txBody>
                    <a:bodyPr/>
                    <a:lstStyle/>
                    <a:p>
                      <a:r>
                        <a:rPr lang="zh-TW" altLang="en-US" sz="2500" dirty="0" smtClean="0"/>
                        <a:t>橙不連皮</a:t>
                      </a:r>
                      <a:endParaRPr lang="en-US" sz="2500" dirty="0"/>
                    </a:p>
                  </a:txBody>
                  <a:tcPr/>
                </a:tc>
                <a:tc>
                  <a:txBody>
                    <a:bodyPr/>
                    <a:lstStyle/>
                    <a:p>
                      <a:pPr algn="ctr"/>
                      <a:r>
                        <a:rPr lang="en-US" sz="2500" dirty="0" smtClean="0"/>
                        <a:t>131</a:t>
                      </a:r>
                      <a:endParaRPr lang="en-US" sz="2500" dirty="0"/>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500" dirty="0" smtClean="0"/>
                        <a:t>梨不連皮</a:t>
                      </a:r>
                      <a:endParaRPr lang="en-US" sz="2500" dirty="0" smtClean="0"/>
                    </a:p>
                  </a:txBody>
                  <a:tcPr/>
                </a:tc>
                <a:tc>
                  <a:txBody>
                    <a:bodyPr/>
                    <a:lstStyle/>
                    <a:p>
                      <a:pPr algn="ctr"/>
                      <a:r>
                        <a:rPr lang="en-US" sz="2500" dirty="0" smtClean="0"/>
                        <a:t>166</a:t>
                      </a:r>
                      <a:endParaRPr lang="en-US" sz="2500" dirty="0"/>
                    </a:p>
                  </a:txBody>
                  <a:tcPr/>
                </a:tc>
                <a:extLst>
                  <a:ext uri="{0D108BD9-81ED-4DB2-BD59-A6C34878D82A}">
                    <a16:rowId xmlns:a16="http://schemas.microsoft.com/office/drawing/2014/main" val="10004"/>
                  </a:ext>
                </a:extLst>
              </a:tr>
              <a:tr h="370840">
                <a:tc>
                  <a:txBody>
                    <a:bodyPr/>
                    <a:lstStyle/>
                    <a:p>
                      <a:r>
                        <a:rPr lang="zh-TW" altLang="en-US" sz="2500" dirty="0" smtClean="0"/>
                        <a:t>奇異果連皮</a:t>
                      </a:r>
                      <a:endParaRPr lang="en-US" sz="2500" dirty="0"/>
                    </a:p>
                  </a:txBody>
                  <a:tcPr/>
                </a:tc>
                <a:tc>
                  <a:txBody>
                    <a:bodyPr/>
                    <a:lstStyle/>
                    <a:p>
                      <a:pPr algn="ctr"/>
                      <a:r>
                        <a:rPr lang="en-US" sz="2500" dirty="0" smtClean="0"/>
                        <a:t>77</a:t>
                      </a:r>
                      <a:endParaRPr lang="en-US" sz="25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9798705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4397"/>
            <a:ext cx="8640960" cy="646331"/>
          </a:xfrm>
          <a:prstGeom prst="rect">
            <a:avLst/>
          </a:prstGeom>
        </p:spPr>
        <p:txBody>
          <a:bodyPr wrap="square">
            <a:spAutoFit/>
          </a:bodyPr>
          <a:lstStyle/>
          <a:p>
            <a:pPr lvl="0"/>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中式</a:t>
            </a:r>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膳食：</a:t>
            </a:r>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三</a:t>
            </a:r>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款菜</a:t>
            </a:r>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式的膳食模式 </a:t>
            </a:r>
            <a:r>
              <a:rPr lang="en-US" altLang="zh-TW"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(1)</a:t>
            </a:r>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7" name="Slide Number Placeholder 6"/>
          <p:cNvSpPr>
            <a:spLocks noGrp="1"/>
          </p:cNvSpPr>
          <p:nvPr>
            <p:ph type="sldNum" sz="quarter" idx="12"/>
          </p:nvPr>
        </p:nvSpPr>
        <p:spPr/>
        <p:txBody>
          <a:bodyPr/>
          <a:lstStyle/>
          <a:p>
            <a:fld id="{99B7B5DF-5DA9-46A7-9A59-86908C82C3B1}" type="slidenum">
              <a:rPr lang="en-US" smtClean="0"/>
              <a:t>40</a:t>
            </a:fld>
            <a:endParaRPr lang="en-US" dirty="0"/>
          </a:p>
        </p:txBody>
      </p:sp>
      <p:sp>
        <p:nvSpPr>
          <p:cNvPr id="9" name="Rectangle 8"/>
          <p:cNvSpPr/>
          <p:nvPr/>
        </p:nvSpPr>
        <p:spPr>
          <a:xfrm>
            <a:off x="461792" y="4076549"/>
            <a:ext cx="2232248" cy="907941"/>
          </a:xfrm>
          <a:prstGeom prst="rect">
            <a:avLst/>
          </a:prstGeom>
        </p:spPr>
        <p:txBody>
          <a:bodyPr wrap="square">
            <a:spAutoFit/>
          </a:bodyPr>
          <a:lstStyle/>
          <a:p>
            <a:pPr algn="ctr"/>
            <a:r>
              <a:rPr lang="zh-TW" altLang="en-US" sz="2500" b="1" dirty="0"/>
              <a:t>澱粉類</a:t>
            </a:r>
            <a:r>
              <a:rPr lang="zh-TW" altLang="en-US" sz="2500" b="1" dirty="0" smtClean="0"/>
              <a:t>食物</a:t>
            </a:r>
            <a:r>
              <a:rPr lang="zh-TW" altLang="en-US" sz="2800" dirty="0"/>
              <a:t>，</a:t>
            </a:r>
            <a:r>
              <a:rPr lang="zh-TW" altLang="en-US" sz="2500" b="1" dirty="0" smtClean="0"/>
              <a:t>通常是飯</a:t>
            </a:r>
            <a:endParaRPr lang="en-US" sz="2500" dirty="0"/>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133" y="2851653"/>
            <a:ext cx="1584176" cy="1253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2339752" y="2733077"/>
            <a:ext cx="1771069" cy="477054"/>
          </a:xfrm>
          <a:prstGeom prst="rect">
            <a:avLst/>
          </a:prstGeom>
        </p:spPr>
        <p:txBody>
          <a:bodyPr wrap="square">
            <a:spAutoFit/>
          </a:bodyPr>
          <a:lstStyle/>
          <a:p>
            <a:r>
              <a:rPr lang="zh-TW" altLang="en-US" sz="2500" b="1" dirty="0"/>
              <a:t>咸</a:t>
            </a:r>
            <a:r>
              <a:rPr lang="zh-TW" altLang="en-US" sz="2500" b="1" dirty="0" smtClean="0"/>
              <a:t>蛋節</a:t>
            </a:r>
            <a:r>
              <a:rPr lang="zh-TW" altLang="en-US" sz="2500" b="1" dirty="0"/>
              <a:t>瓜湯</a:t>
            </a:r>
            <a:endParaRPr lang="en-US" sz="2500" dirty="0"/>
          </a:p>
        </p:txBody>
      </p:sp>
      <p:pic>
        <p:nvPicPr>
          <p:cNvPr id="6146"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78017" y="1569217"/>
            <a:ext cx="1512168" cy="1285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395536" y="5661248"/>
            <a:ext cx="8352928" cy="461665"/>
          </a:xfrm>
          <a:prstGeom prst="rect">
            <a:avLst/>
          </a:prstGeom>
          <a:solidFill>
            <a:schemeClr val="bg1">
              <a:lumMod val="85000"/>
            </a:schemeClr>
          </a:solidFill>
        </p:spPr>
        <p:txBody>
          <a:bodyPr wrap="square">
            <a:spAutoFit/>
          </a:bodyPr>
          <a:lstStyle/>
          <a:p>
            <a:pPr algn="ctr">
              <a:spcAft>
                <a:spcPts val="600"/>
              </a:spcAft>
            </a:pPr>
            <a:r>
              <a:rPr lang="zh-TW" altLang="en-US" sz="2400" b="1" dirty="0" smtClean="0"/>
              <a:t>湯 </a:t>
            </a:r>
            <a:r>
              <a:rPr lang="en-US" altLang="zh-TW" sz="2400" b="1" dirty="0" smtClean="0"/>
              <a:t>+</a:t>
            </a:r>
            <a:r>
              <a:rPr lang="zh-TW" altLang="en-US" sz="2400" b="1" dirty="0" smtClean="0"/>
              <a:t> </a:t>
            </a:r>
            <a:r>
              <a:rPr lang="en-US" altLang="zh-TW" sz="2400" b="1" dirty="0" smtClean="0"/>
              <a:t>2</a:t>
            </a:r>
            <a:r>
              <a:rPr lang="zh-TW" altLang="en-US" sz="2400" b="1" dirty="0" smtClean="0"/>
              <a:t>款主菜 </a:t>
            </a:r>
            <a:r>
              <a:rPr lang="en-US" altLang="zh-TW" sz="2400" b="1" dirty="0" smtClean="0"/>
              <a:t>+</a:t>
            </a:r>
            <a:r>
              <a:rPr lang="zh-TW" altLang="en-US" sz="2400" b="1" dirty="0" smtClean="0"/>
              <a:t> 飯</a:t>
            </a:r>
            <a:endParaRPr lang="en-US" sz="2400" b="1" dirty="0"/>
          </a:p>
        </p:txBody>
      </p:sp>
      <p:pic>
        <p:nvPicPr>
          <p:cNvPr id="7170" name="Picture 2" descr="D:\Users\hhyngai\Desktop\photo\1502 backup\DA class photo 2014\IMG_690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84334" y="1556792"/>
            <a:ext cx="2432082" cy="1823957"/>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D:\Users\hhyngai\Desktop\photo\1502 backup\DA class photo 2014\IMG_7100.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9677" r="15116"/>
          <a:stretch/>
        </p:blipFill>
        <p:spPr bwMode="auto">
          <a:xfrm>
            <a:off x="3486128" y="3354147"/>
            <a:ext cx="2022076" cy="1613641"/>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5425757" y="3309141"/>
            <a:ext cx="3467883" cy="477054"/>
          </a:xfrm>
          <a:prstGeom prst="rect">
            <a:avLst/>
          </a:prstGeom>
        </p:spPr>
        <p:txBody>
          <a:bodyPr wrap="square">
            <a:spAutoFit/>
          </a:bodyPr>
          <a:lstStyle/>
          <a:p>
            <a:pPr algn="ctr"/>
            <a:r>
              <a:rPr lang="zh-TW" altLang="en-US" sz="2500" b="1" dirty="0" smtClean="0"/>
              <a:t>薯仔炆牛肉</a:t>
            </a:r>
            <a:endParaRPr lang="en-US" sz="2500" b="1" dirty="0"/>
          </a:p>
        </p:txBody>
      </p:sp>
      <p:sp>
        <p:nvSpPr>
          <p:cNvPr id="17" name="Rectangle 16"/>
          <p:cNvSpPr/>
          <p:nvPr/>
        </p:nvSpPr>
        <p:spPr>
          <a:xfrm>
            <a:off x="2478017" y="4893317"/>
            <a:ext cx="4326231" cy="477054"/>
          </a:xfrm>
          <a:prstGeom prst="rect">
            <a:avLst/>
          </a:prstGeom>
        </p:spPr>
        <p:txBody>
          <a:bodyPr wrap="square">
            <a:spAutoFit/>
          </a:bodyPr>
          <a:lstStyle/>
          <a:p>
            <a:pPr algn="ctr"/>
            <a:r>
              <a:rPr lang="zh-TW" altLang="en-US" sz="2500" b="1" dirty="0"/>
              <a:t>火腿</a:t>
            </a:r>
            <a:r>
              <a:rPr lang="zh-TW" altLang="en-US" sz="2500" b="1" dirty="0" smtClean="0"/>
              <a:t>扒莧菜</a:t>
            </a:r>
            <a:endParaRPr lang="en-US" sz="2500" b="1" dirty="0"/>
          </a:p>
        </p:txBody>
      </p:sp>
    </p:spTree>
    <p:extLst>
      <p:ext uri="{BB962C8B-B14F-4D97-AF65-F5344CB8AC3E}">
        <p14:creationId xmlns:p14="http://schemas.microsoft.com/office/powerpoint/2010/main" val="26397926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4397"/>
            <a:ext cx="8640960" cy="646331"/>
          </a:xfrm>
          <a:prstGeom prst="rect">
            <a:avLst/>
          </a:prstGeom>
        </p:spPr>
        <p:txBody>
          <a:bodyPr wrap="square">
            <a:spAutoFit/>
          </a:bodyPr>
          <a:lstStyle/>
          <a:p>
            <a:pPr lvl="0"/>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中式膳食：三款菜式的膳食模式 </a:t>
            </a:r>
            <a:r>
              <a:rPr lang="en-US" altLang="zh-TW"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(2)</a:t>
            </a:r>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7" name="Slide Number Placeholder 6"/>
          <p:cNvSpPr>
            <a:spLocks noGrp="1"/>
          </p:cNvSpPr>
          <p:nvPr>
            <p:ph type="sldNum" sz="quarter" idx="12"/>
          </p:nvPr>
        </p:nvSpPr>
        <p:spPr/>
        <p:txBody>
          <a:bodyPr/>
          <a:lstStyle/>
          <a:p>
            <a:fld id="{99B7B5DF-5DA9-46A7-9A59-86908C82C3B1}" type="slidenum">
              <a:rPr lang="en-US" smtClean="0"/>
              <a:t>41</a:t>
            </a:fld>
            <a:endParaRPr lang="en-US" dirty="0"/>
          </a:p>
        </p:txBody>
      </p:sp>
      <p:sp>
        <p:nvSpPr>
          <p:cNvPr id="9" name="Rectangle 8"/>
          <p:cNvSpPr/>
          <p:nvPr/>
        </p:nvSpPr>
        <p:spPr>
          <a:xfrm>
            <a:off x="303366" y="3603702"/>
            <a:ext cx="2232248" cy="861774"/>
          </a:xfrm>
          <a:prstGeom prst="rect">
            <a:avLst/>
          </a:prstGeom>
        </p:spPr>
        <p:txBody>
          <a:bodyPr wrap="square">
            <a:spAutoFit/>
          </a:bodyPr>
          <a:lstStyle/>
          <a:p>
            <a:pPr algn="ctr"/>
            <a:r>
              <a:rPr lang="zh-TW" altLang="en-US" sz="2500" b="1" dirty="0"/>
              <a:t>澱粉類食物，通常是飯</a:t>
            </a:r>
          </a:p>
        </p:txBody>
      </p:sp>
      <p:sp>
        <p:nvSpPr>
          <p:cNvPr id="16" name="Rectangle 15"/>
          <p:cNvSpPr/>
          <p:nvPr/>
        </p:nvSpPr>
        <p:spPr>
          <a:xfrm>
            <a:off x="6804250" y="5400218"/>
            <a:ext cx="1512166" cy="477054"/>
          </a:xfrm>
          <a:prstGeom prst="rect">
            <a:avLst/>
          </a:prstGeom>
        </p:spPr>
        <p:txBody>
          <a:bodyPr wrap="square">
            <a:spAutoFit/>
          </a:bodyPr>
          <a:lstStyle/>
          <a:p>
            <a:r>
              <a:rPr lang="zh-TW" altLang="en-US" sz="2500" b="1" dirty="0" smtClean="0"/>
              <a:t>炒雜菜</a:t>
            </a:r>
            <a:endParaRPr lang="zh-TW" altLang="en-US" sz="2500" b="1" dirty="0"/>
          </a:p>
        </p:txBody>
      </p:sp>
      <p:pic>
        <p:nvPicPr>
          <p:cNvPr id="17" name="Picture 2" descr="D:\Users\hhyngai\Desktop\photo\1502 backup\2014 IFN Cookbook\IMG_5638.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t="4026" r="13679" b="3867"/>
          <a:stretch/>
        </p:blipFill>
        <p:spPr bwMode="auto">
          <a:xfrm>
            <a:off x="2555776" y="3271448"/>
            <a:ext cx="2568832" cy="205565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D:\Users\hhyngai\Desktop\photo\1502 backup\2014 IFN Cookbook\IMG_5649.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4708"/>
          <a:stretch/>
        </p:blipFill>
        <p:spPr bwMode="auto">
          <a:xfrm>
            <a:off x="5940152" y="3507632"/>
            <a:ext cx="2680604" cy="191568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2987824" y="5255096"/>
            <a:ext cx="1895206" cy="477054"/>
          </a:xfrm>
          <a:prstGeom prst="rect">
            <a:avLst/>
          </a:prstGeom>
        </p:spPr>
        <p:txBody>
          <a:bodyPr wrap="square">
            <a:spAutoFit/>
          </a:bodyPr>
          <a:lstStyle/>
          <a:p>
            <a:r>
              <a:rPr lang="zh-TW" altLang="en-US" sz="2500" b="1" dirty="0" smtClean="0"/>
              <a:t>老少平安</a:t>
            </a:r>
            <a:endParaRPr lang="zh-TW" altLang="en-US" sz="2500" b="1" dirty="0"/>
          </a:p>
        </p:txBody>
      </p:sp>
      <p:sp>
        <p:nvSpPr>
          <p:cNvPr id="20" name="Rectangle 19"/>
          <p:cNvSpPr/>
          <p:nvPr/>
        </p:nvSpPr>
        <p:spPr>
          <a:xfrm>
            <a:off x="395536" y="5919663"/>
            <a:ext cx="8352928" cy="461665"/>
          </a:xfrm>
          <a:prstGeom prst="rect">
            <a:avLst/>
          </a:prstGeom>
          <a:solidFill>
            <a:schemeClr val="bg1">
              <a:lumMod val="85000"/>
            </a:schemeClr>
          </a:solidFill>
        </p:spPr>
        <p:txBody>
          <a:bodyPr wrap="square">
            <a:spAutoFit/>
          </a:bodyPr>
          <a:lstStyle/>
          <a:p>
            <a:pPr algn="ctr">
              <a:spcAft>
                <a:spcPts val="600"/>
              </a:spcAft>
            </a:pPr>
            <a:r>
              <a:rPr lang="en-US" altLang="zh-TW" sz="2400" b="1" dirty="0" smtClean="0"/>
              <a:t>3</a:t>
            </a:r>
            <a:r>
              <a:rPr lang="zh-TW" altLang="en-US" sz="2400" b="1" dirty="0" smtClean="0"/>
              <a:t>款主菜 </a:t>
            </a:r>
            <a:r>
              <a:rPr lang="en-US" altLang="zh-TW" sz="2400" b="1" dirty="0" smtClean="0"/>
              <a:t>+</a:t>
            </a:r>
            <a:r>
              <a:rPr lang="zh-TW" altLang="en-US" sz="2400" b="1" dirty="0" smtClean="0"/>
              <a:t> 飯</a:t>
            </a:r>
            <a:endParaRPr lang="en-US" sz="2400" b="1" dirty="0"/>
          </a:p>
        </p:txBody>
      </p:sp>
      <p:pic>
        <p:nvPicPr>
          <p:cNvPr id="2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3873" y="2204864"/>
            <a:ext cx="1761863" cy="139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descr="D:\Users\hhyngai\Desktop\photo\1502 backup\DA class photo 2014\IMG_719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32040" y="1244544"/>
            <a:ext cx="2256405" cy="169220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5220072" y="2912514"/>
            <a:ext cx="2304254" cy="477054"/>
          </a:xfrm>
          <a:prstGeom prst="rect">
            <a:avLst/>
          </a:prstGeom>
        </p:spPr>
        <p:txBody>
          <a:bodyPr wrap="square">
            <a:spAutoFit/>
          </a:bodyPr>
          <a:lstStyle/>
          <a:p>
            <a:r>
              <a:rPr lang="zh-TW" altLang="en-US" sz="2500" b="1" dirty="0" smtClean="0"/>
              <a:t>椰菜豬肉卷</a:t>
            </a:r>
            <a:endParaRPr lang="en-US" sz="2500" b="1" dirty="0"/>
          </a:p>
        </p:txBody>
      </p:sp>
    </p:spTree>
    <p:extLst>
      <p:ext uri="{BB962C8B-B14F-4D97-AF65-F5344CB8AC3E}">
        <p14:creationId xmlns:p14="http://schemas.microsoft.com/office/powerpoint/2010/main" val="19450424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4397"/>
            <a:ext cx="8640960" cy="646331"/>
          </a:xfrm>
          <a:prstGeom prst="rect">
            <a:avLst/>
          </a:prstGeom>
        </p:spPr>
        <p:txBody>
          <a:bodyPr wrap="square">
            <a:spAutoFit/>
          </a:bodyPr>
          <a:lstStyle/>
          <a:p>
            <a:pPr lvl="0"/>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西式</a:t>
            </a:r>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膳食：</a:t>
            </a:r>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三</a:t>
            </a:r>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款菜</a:t>
            </a:r>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式的膳食模式</a:t>
            </a:r>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7" name="Slide Number Placeholder 6"/>
          <p:cNvSpPr>
            <a:spLocks noGrp="1"/>
          </p:cNvSpPr>
          <p:nvPr>
            <p:ph type="sldNum" sz="quarter" idx="12"/>
          </p:nvPr>
        </p:nvSpPr>
        <p:spPr/>
        <p:txBody>
          <a:bodyPr/>
          <a:lstStyle/>
          <a:p>
            <a:fld id="{99B7B5DF-5DA9-46A7-9A59-86908C82C3B1}" type="slidenum">
              <a:rPr lang="en-US" smtClean="0"/>
              <a:t>42</a:t>
            </a:fld>
            <a:endParaRPr lang="en-US" dirty="0"/>
          </a:p>
        </p:txBody>
      </p:sp>
      <p:sp>
        <p:nvSpPr>
          <p:cNvPr id="9" name="Rectangle 8"/>
          <p:cNvSpPr/>
          <p:nvPr/>
        </p:nvSpPr>
        <p:spPr>
          <a:xfrm>
            <a:off x="971600" y="5661248"/>
            <a:ext cx="7344816" cy="461665"/>
          </a:xfrm>
          <a:prstGeom prst="rect">
            <a:avLst/>
          </a:prstGeom>
          <a:solidFill>
            <a:schemeClr val="bg1">
              <a:lumMod val="85000"/>
            </a:schemeClr>
          </a:solidFill>
        </p:spPr>
        <p:txBody>
          <a:bodyPr wrap="square">
            <a:spAutoFit/>
          </a:bodyPr>
          <a:lstStyle/>
          <a:p>
            <a:pPr algn="ctr">
              <a:spcAft>
                <a:spcPts val="600"/>
              </a:spcAft>
            </a:pPr>
            <a:r>
              <a:rPr lang="zh-TW" altLang="en-US" sz="2400" b="1" dirty="0" smtClean="0"/>
              <a:t>湯 </a:t>
            </a:r>
            <a:r>
              <a:rPr lang="en-US" altLang="zh-TW" sz="2400" b="1" dirty="0" smtClean="0"/>
              <a:t>+ </a:t>
            </a:r>
            <a:r>
              <a:rPr lang="zh-TW" altLang="en-US" sz="2400" b="1" dirty="0" smtClean="0"/>
              <a:t>主菜 </a:t>
            </a:r>
            <a:r>
              <a:rPr lang="en-US" altLang="zh-TW" sz="2400" b="1" dirty="0" smtClean="0"/>
              <a:t>(</a:t>
            </a:r>
            <a:r>
              <a:rPr lang="zh-TW" altLang="en-US" sz="2400" b="1" dirty="0" smtClean="0"/>
              <a:t>配蔬菜</a:t>
            </a:r>
            <a:r>
              <a:rPr lang="en-US" altLang="zh-TW" sz="2400" b="1" dirty="0" smtClean="0"/>
              <a:t>) +</a:t>
            </a:r>
            <a:r>
              <a:rPr lang="zh-TW" altLang="en-US" sz="2400" b="1" dirty="0" smtClean="0"/>
              <a:t> 甜點 </a:t>
            </a:r>
            <a:r>
              <a:rPr lang="en-US" altLang="zh-TW" sz="2400" b="1" dirty="0" smtClean="0"/>
              <a:t>+</a:t>
            </a:r>
            <a:r>
              <a:rPr lang="zh-TW" altLang="en-US" sz="2400" b="1" dirty="0" smtClean="0"/>
              <a:t> 配</a:t>
            </a:r>
            <a:r>
              <a:rPr lang="zh-TW" altLang="en-US" sz="2400" b="1" dirty="0"/>
              <a:t>菜 </a:t>
            </a:r>
            <a:r>
              <a:rPr lang="en-US" altLang="zh-TW" sz="2400" b="1" dirty="0"/>
              <a:t>(</a:t>
            </a:r>
            <a:r>
              <a:rPr lang="zh-TW" altLang="en-US" sz="2400" b="1" dirty="0"/>
              <a:t>澱粉類食物</a:t>
            </a:r>
            <a:r>
              <a:rPr lang="en-US" altLang="zh-TW" sz="2400" b="1" dirty="0"/>
              <a:t>)</a:t>
            </a:r>
            <a:endParaRPr lang="en-US" sz="2400" b="1" dirty="0"/>
          </a:p>
        </p:txBody>
      </p:sp>
      <p:pic>
        <p:nvPicPr>
          <p:cNvPr id="6"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72895" t="2455" r="4498" b="69092"/>
          <a:stretch/>
        </p:blipFill>
        <p:spPr bwMode="auto">
          <a:xfrm>
            <a:off x="6602818" y="2613848"/>
            <a:ext cx="2052083" cy="1520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5154" t="4988" r="69350" b="62931"/>
          <a:stretch/>
        </p:blipFill>
        <p:spPr bwMode="auto">
          <a:xfrm>
            <a:off x="539552" y="1988840"/>
            <a:ext cx="1622117" cy="1201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03366" y="3068960"/>
            <a:ext cx="2232248" cy="446276"/>
          </a:xfrm>
          <a:prstGeom prst="rect">
            <a:avLst/>
          </a:prstGeom>
        </p:spPr>
        <p:txBody>
          <a:bodyPr wrap="square">
            <a:spAutoFit/>
          </a:bodyPr>
          <a:lstStyle/>
          <a:p>
            <a:pPr algn="ctr"/>
            <a:r>
              <a:rPr lang="zh-TW" altLang="en-US" sz="2300" b="1" dirty="0"/>
              <a:t>忌廉南瓜湯</a:t>
            </a:r>
          </a:p>
        </p:txBody>
      </p:sp>
      <p:sp>
        <p:nvSpPr>
          <p:cNvPr id="11" name="Rectangle 10"/>
          <p:cNvSpPr/>
          <p:nvPr/>
        </p:nvSpPr>
        <p:spPr>
          <a:xfrm>
            <a:off x="843426" y="4660552"/>
            <a:ext cx="1152128" cy="446276"/>
          </a:xfrm>
          <a:prstGeom prst="rect">
            <a:avLst/>
          </a:prstGeom>
        </p:spPr>
        <p:txBody>
          <a:bodyPr wrap="square">
            <a:spAutoFit/>
          </a:bodyPr>
          <a:lstStyle/>
          <a:p>
            <a:pPr algn="ctr"/>
            <a:r>
              <a:rPr lang="zh-TW" altLang="en-US" sz="2300" b="1" dirty="0"/>
              <a:t>麵包</a:t>
            </a:r>
          </a:p>
        </p:txBody>
      </p:sp>
      <p:sp>
        <p:nvSpPr>
          <p:cNvPr id="12" name="Rectangle 11"/>
          <p:cNvSpPr/>
          <p:nvPr/>
        </p:nvSpPr>
        <p:spPr>
          <a:xfrm>
            <a:off x="3419872" y="4680138"/>
            <a:ext cx="2378424" cy="446276"/>
          </a:xfrm>
          <a:prstGeom prst="rect">
            <a:avLst/>
          </a:prstGeom>
        </p:spPr>
        <p:txBody>
          <a:bodyPr wrap="square">
            <a:spAutoFit/>
          </a:bodyPr>
          <a:lstStyle/>
          <a:p>
            <a:r>
              <a:rPr lang="zh-TW" altLang="en-US" sz="2300" b="1" dirty="0"/>
              <a:t>豬扒</a:t>
            </a:r>
            <a:r>
              <a:rPr lang="zh-TW" altLang="en-US" sz="2300" b="1" dirty="0" smtClean="0"/>
              <a:t>配以蔬菜</a:t>
            </a:r>
            <a:endParaRPr lang="zh-TW" altLang="en-US" sz="2300" b="1" dirty="0"/>
          </a:p>
        </p:txBody>
      </p:sp>
      <p:sp>
        <p:nvSpPr>
          <p:cNvPr id="13" name="Rectangle 12"/>
          <p:cNvSpPr/>
          <p:nvPr/>
        </p:nvSpPr>
        <p:spPr>
          <a:xfrm>
            <a:off x="6747694" y="4054459"/>
            <a:ext cx="1784745" cy="446276"/>
          </a:xfrm>
          <a:prstGeom prst="rect">
            <a:avLst/>
          </a:prstGeom>
        </p:spPr>
        <p:txBody>
          <a:bodyPr wrap="square">
            <a:spAutoFit/>
          </a:bodyPr>
          <a:lstStyle/>
          <a:p>
            <a:pPr algn="ctr"/>
            <a:r>
              <a:rPr lang="zh-TW" altLang="en-US" sz="2300" b="1" dirty="0" smtClean="0"/>
              <a:t>啫喱</a:t>
            </a:r>
            <a:endParaRPr lang="en-US" sz="2300" b="1" dirty="0"/>
          </a:p>
        </p:txBody>
      </p:sp>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4301" t="14300" r="5116" b="7433"/>
          <a:stretch/>
        </p:blipFill>
        <p:spPr>
          <a:xfrm>
            <a:off x="2707582" y="2431471"/>
            <a:ext cx="3534325" cy="2290310"/>
          </a:xfrm>
          <a:prstGeom prst="rect">
            <a:avLst/>
          </a:prstGeom>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4954" y="3861048"/>
            <a:ext cx="949071" cy="822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85670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640960" cy="646331"/>
          </a:xfrm>
          <a:prstGeom prst="rect">
            <a:avLst/>
          </a:prstGeom>
        </p:spPr>
        <p:txBody>
          <a:bodyPr wrap="square">
            <a:spAutoFit/>
          </a:bodyPr>
          <a:lstStyle/>
          <a:p>
            <a:pPr lvl="0"/>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減少</a:t>
            </a:r>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浪費可節省開支</a:t>
            </a:r>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5" name="Rectangle 4"/>
          <p:cNvSpPr/>
          <p:nvPr/>
        </p:nvSpPr>
        <p:spPr>
          <a:xfrm>
            <a:off x="323528" y="980728"/>
            <a:ext cx="8352928" cy="4539704"/>
          </a:xfrm>
          <a:prstGeom prst="rect">
            <a:avLst/>
          </a:prstGeom>
        </p:spPr>
        <p:txBody>
          <a:bodyPr wrap="square">
            <a:spAutoFit/>
          </a:bodyPr>
          <a:lstStyle/>
          <a:p>
            <a:pPr marL="342900" indent="-342900">
              <a:spcAft>
                <a:spcPts val="600"/>
              </a:spcAft>
              <a:buFont typeface="Arial" pitchFamily="34" charset="0"/>
              <a:buChar char="•"/>
            </a:pPr>
            <a:r>
              <a:rPr lang="zh-TW" altLang="en-US" sz="2400" dirty="0" smtClean="0"/>
              <a:t>在準備購物單前</a:t>
            </a:r>
            <a:r>
              <a:rPr lang="zh-TW" altLang="en-US" sz="2400" dirty="0"/>
              <a:t>，</a:t>
            </a:r>
            <a:r>
              <a:rPr lang="zh-TW" altLang="en-US" sz="2400" dirty="0" smtClean="0"/>
              <a:t>檢查雪櫃和櫥櫃內的食物， 以免重複購買已有的</a:t>
            </a:r>
            <a:r>
              <a:rPr lang="zh-TW" altLang="en-US" sz="2400" dirty="0"/>
              <a:t>食物。 </a:t>
            </a:r>
          </a:p>
          <a:p>
            <a:pPr marL="342900" indent="-342900">
              <a:spcAft>
                <a:spcPts val="600"/>
              </a:spcAft>
              <a:buFont typeface="Arial" pitchFamily="34" charset="0"/>
              <a:buChar char="•"/>
            </a:pPr>
            <a:r>
              <a:rPr lang="zh-TW" altLang="en-US" sz="2400" dirty="0" smtClean="0"/>
              <a:t>只</a:t>
            </a:r>
            <a:r>
              <a:rPr lang="zh-TW" altLang="en-US" sz="2400" dirty="0"/>
              <a:t>購買所需要的食物</a:t>
            </a:r>
            <a:r>
              <a:rPr lang="zh-TW" altLang="en-US" sz="2400" dirty="0" smtClean="0"/>
              <a:t>，根據購物單</a:t>
            </a:r>
            <a:r>
              <a:rPr lang="zh-TW" altLang="en-US" sz="2400" dirty="0"/>
              <a:t>選購食物</a:t>
            </a:r>
            <a:r>
              <a:rPr lang="zh-TW" altLang="en-US" sz="2400" dirty="0" smtClean="0"/>
              <a:t>，以</a:t>
            </a:r>
            <a:r>
              <a:rPr lang="zh-TW" altLang="en-US" sz="2400" dirty="0"/>
              <a:t>避免衝動性</a:t>
            </a:r>
            <a:r>
              <a:rPr lang="zh-TW" altLang="en-US" sz="2400" dirty="0" smtClean="0"/>
              <a:t>購買。</a:t>
            </a:r>
            <a:endParaRPr lang="zh-TW" altLang="en-US" sz="2400" dirty="0"/>
          </a:p>
          <a:p>
            <a:pPr marL="342900" indent="-342900">
              <a:spcAft>
                <a:spcPts val="600"/>
              </a:spcAft>
              <a:buFont typeface="Arial" pitchFamily="34" charset="0"/>
              <a:buChar char="•"/>
            </a:pPr>
            <a:r>
              <a:rPr lang="zh-TW" altLang="en-US" sz="2400" dirty="0"/>
              <a:t>食物要</a:t>
            </a:r>
            <a:r>
              <a:rPr lang="zh-TW" altLang="en-US" sz="2400" dirty="0" smtClean="0"/>
              <a:t>保藏在</a:t>
            </a:r>
            <a:r>
              <a:rPr lang="zh-TW" altLang="en-US" sz="2400" dirty="0"/>
              <a:t>攝氏</a:t>
            </a:r>
            <a:r>
              <a:rPr lang="en-US" altLang="zh-TW" sz="2400" dirty="0"/>
              <a:t>1-5</a:t>
            </a:r>
            <a:r>
              <a:rPr lang="zh-TW" altLang="en-US" sz="2400" dirty="0"/>
              <a:t>度</a:t>
            </a:r>
            <a:r>
              <a:rPr lang="zh-TW" altLang="en-US" sz="2400" dirty="0" smtClean="0"/>
              <a:t>之間的雪櫃裏來保存其最大</a:t>
            </a:r>
            <a:r>
              <a:rPr lang="zh-TW" altLang="en-US" sz="2400" dirty="0"/>
              <a:t>的新鮮度和</a:t>
            </a:r>
            <a:r>
              <a:rPr lang="zh-TW" altLang="en-US" sz="2400" dirty="0" smtClean="0"/>
              <a:t>延長保</a:t>
            </a:r>
            <a:r>
              <a:rPr lang="zh-TW" altLang="en-US" sz="2400" dirty="0"/>
              <a:t>質</a:t>
            </a:r>
            <a:r>
              <a:rPr lang="zh-TW" altLang="en-US" sz="2400" dirty="0" smtClean="0"/>
              <a:t>期。 </a:t>
            </a:r>
            <a:endParaRPr lang="zh-TW" altLang="en-US" sz="2400" dirty="0"/>
          </a:p>
          <a:p>
            <a:pPr marL="342900" indent="-342900">
              <a:spcAft>
                <a:spcPts val="600"/>
              </a:spcAft>
              <a:buFont typeface="Arial" pitchFamily="34" charset="0"/>
              <a:buChar char="•"/>
            </a:pPr>
            <a:r>
              <a:rPr lang="zh-TW" altLang="en-US" sz="2400" dirty="0"/>
              <a:t>使用剩餘</a:t>
            </a:r>
            <a:r>
              <a:rPr lang="zh-TW" altLang="en-US" sz="2400" dirty="0" smtClean="0"/>
              <a:t>材料如用過熟的水果來</a:t>
            </a:r>
            <a:r>
              <a:rPr lang="zh-TW" altLang="en-US" sz="2400" dirty="0"/>
              <a:t>製成果汁冰沙</a:t>
            </a:r>
            <a:r>
              <a:rPr lang="zh-TW" altLang="en-US" sz="2400" dirty="0" smtClean="0"/>
              <a:t>和看似</a:t>
            </a:r>
            <a:r>
              <a:rPr lang="zh-TW" altLang="en-US" sz="2400" dirty="0"/>
              <a:t>不太</a:t>
            </a:r>
            <a:r>
              <a:rPr lang="zh-TW" altLang="en-US" sz="2400" dirty="0" smtClean="0"/>
              <a:t>新鮮的蔬菜</a:t>
            </a:r>
            <a:r>
              <a:rPr lang="zh-TW" altLang="en-US" sz="2400" dirty="0"/>
              <a:t>來</a:t>
            </a:r>
            <a:r>
              <a:rPr lang="zh-TW" altLang="en-US" sz="2400" dirty="0" smtClean="0"/>
              <a:t>製成湯。 </a:t>
            </a:r>
            <a:endParaRPr lang="zh-TW" altLang="en-US" sz="2400" dirty="0"/>
          </a:p>
          <a:p>
            <a:pPr marL="342900" indent="-342900">
              <a:spcAft>
                <a:spcPts val="600"/>
              </a:spcAft>
              <a:buFont typeface="Arial" pitchFamily="34" charset="0"/>
              <a:buChar char="•"/>
            </a:pPr>
            <a:r>
              <a:rPr lang="zh-TW" altLang="en-US" sz="2400" dirty="0"/>
              <a:t>不要</a:t>
            </a:r>
            <a:r>
              <a:rPr lang="zh-TW" altLang="en-US" sz="2400" dirty="0" smtClean="0"/>
              <a:t>把剩餘的飯菜扔掉。可以把任何</a:t>
            </a:r>
            <a:r>
              <a:rPr lang="zh-TW" altLang="en-US" sz="2400" dirty="0"/>
              <a:t>剩餘的飯菜</a:t>
            </a:r>
            <a:r>
              <a:rPr lang="zh-TW" altLang="en-US" sz="2400" dirty="0" smtClean="0"/>
              <a:t>放入雪櫃冷卻保存</a:t>
            </a:r>
            <a:r>
              <a:rPr lang="zh-TW" altLang="en-US" sz="2400" dirty="0"/>
              <a:t>，</a:t>
            </a:r>
            <a:r>
              <a:rPr lang="zh-TW" altLang="en-US" sz="2400" dirty="0" smtClean="0"/>
              <a:t>存放至</a:t>
            </a:r>
            <a:r>
              <a:rPr lang="zh-TW" altLang="en-US" sz="2400" dirty="0"/>
              <a:t>另一</a:t>
            </a:r>
            <a:r>
              <a:rPr lang="zh-TW" altLang="en-US" sz="2400" dirty="0" smtClean="0"/>
              <a:t>天才使用。 </a:t>
            </a:r>
            <a:endParaRPr lang="zh-TW" altLang="en-US" sz="2400" dirty="0"/>
          </a:p>
          <a:p>
            <a:pPr marL="342900" indent="-342900">
              <a:spcAft>
                <a:spcPts val="600"/>
              </a:spcAft>
              <a:buFont typeface="Arial" pitchFamily="34" charset="0"/>
              <a:buChar char="•"/>
            </a:pPr>
            <a:r>
              <a:rPr lang="zh-TW" altLang="en-US" sz="2400" dirty="0" smtClean="0"/>
              <a:t>控制</a:t>
            </a:r>
            <a:r>
              <a:rPr lang="zh-TW" altLang="en-US" sz="2400" dirty="0"/>
              <a:t>每餐食用</a:t>
            </a:r>
            <a:r>
              <a:rPr lang="zh-TW" altLang="en-US" sz="2400" dirty="0" smtClean="0"/>
              <a:t>份量</a:t>
            </a:r>
            <a:r>
              <a:rPr lang="zh-TW" altLang="en-US" sz="2400" dirty="0"/>
              <a:t>以免過剩。</a:t>
            </a:r>
            <a:endParaRPr lang="en-US" sz="2400" dirty="0"/>
          </a:p>
        </p:txBody>
      </p:sp>
      <p:sp>
        <p:nvSpPr>
          <p:cNvPr id="7" name="Slide Number Placeholder 6"/>
          <p:cNvSpPr>
            <a:spLocks noGrp="1"/>
          </p:cNvSpPr>
          <p:nvPr>
            <p:ph type="sldNum" sz="quarter" idx="12"/>
          </p:nvPr>
        </p:nvSpPr>
        <p:spPr/>
        <p:txBody>
          <a:bodyPr/>
          <a:lstStyle/>
          <a:p>
            <a:fld id="{99B7B5DF-5DA9-46A7-9A59-86908C82C3B1}" type="slidenum">
              <a:rPr lang="en-US" smtClean="0"/>
              <a:t>43</a:t>
            </a:fld>
            <a:endParaRPr lang="en-US" dirty="0"/>
          </a:p>
        </p:txBody>
      </p:sp>
    </p:spTree>
    <p:extLst>
      <p:ext uri="{BB962C8B-B14F-4D97-AF65-F5344CB8AC3E}">
        <p14:creationId xmlns:p14="http://schemas.microsoft.com/office/powerpoint/2010/main" val="26966499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640960" cy="646331"/>
          </a:xfrm>
          <a:prstGeom prst="rect">
            <a:avLst/>
          </a:prstGeom>
        </p:spPr>
        <p:txBody>
          <a:bodyPr wrap="square">
            <a:spAutoFit/>
          </a:bodyPr>
          <a:lstStyle/>
          <a:p>
            <a:pPr lvl="0"/>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設計家庭</a:t>
            </a:r>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膳食的</a:t>
            </a:r>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考慮</a:t>
            </a:r>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事項 </a:t>
            </a:r>
            <a:r>
              <a:rPr lang="en-US" altLang="zh-TW"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(1)</a:t>
            </a:r>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7" name="Slide Number Placeholder 6"/>
          <p:cNvSpPr>
            <a:spLocks noGrp="1"/>
          </p:cNvSpPr>
          <p:nvPr>
            <p:ph type="sldNum" sz="quarter" idx="12"/>
          </p:nvPr>
        </p:nvSpPr>
        <p:spPr/>
        <p:txBody>
          <a:bodyPr/>
          <a:lstStyle/>
          <a:p>
            <a:fld id="{99B7B5DF-5DA9-46A7-9A59-86908C82C3B1}" type="slidenum">
              <a:rPr lang="en-US" smtClean="0"/>
              <a:t>44</a:t>
            </a:fld>
            <a:endParaRPr lang="en-US" dirty="0"/>
          </a:p>
        </p:txBody>
      </p:sp>
      <p:sp>
        <p:nvSpPr>
          <p:cNvPr id="6" name="Rectangle 5"/>
          <p:cNvSpPr/>
          <p:nvPr/>
        </p:nvSpPr>
        <p:spPr>
          <a:xfrm>
            <a:off x="323528" y="980728"/>
            <a:ext cx="8352928" cy="4247317"/>
          </a:xfrm>
          <a:prstGeom prst="rect">
            <a:avLst/>
          </a:prstGeom>
        </p:spPr>
        <p:txBody>
          <a:bodyPr wrap="square">
            <a:spAutoFit/>
          </a:bodyPr>
          <a:lstStyle/>
          <a:p>
            <a:pPr marL="342900" indent="-342900">
              <a:spcAft>
                <a:spcPts val="600"/>
              </a:spcAft>
              <a:buFont typeface="Arial" pitchFamily="34" charset="0"/>
              <a:buChar char="•"/>
            </a:pPr>
            <a:r>
              <a:rPr lang="zh-TW" altLang="en-US" sz="2400" dirty="0"/>
              <a:t>個別家庭成員的年齡：</a:t>
            </a:r>
          </a:p>
          <a:p>
            <a:pPr marL="800100" lvl="1" indent="-342900">
              <a:spcAft>
                <a:spcPts val="600"/>
              </a:spcAft>
              <a:buFont typeface="Arial" pitchFamily="34" charset="0"/>
              <a:buChar char="•"/>
            </a:pPr>
            <a:r>
              <a:rPr lang="zh-TW" altLang="en-US" sz="2400" dirty="0"/>
              <a:t>年輕的孩子和年齡較大的家庭成員相比會有非常不同的</a:t>
            </a:r>
            <a:r>
              <a:rPr lang="zh-TW" altLang="en-US" sz="2400" dirty="0" smtClean="0"/>
              <a:t>營養需要</a:t>
            </a:r>
            <a:r>
              <a:rPr lang="zh-TW" altLang="en-US" sz="2400" dirty="0"/>
              <a:t>。</a:t>
            </a:r>
          </a:p>
          <a:p>
            <a:pPr marL="800100" lvl="1" indent="-342900">
              <a:spcAft>
                <a:spcPts val="600"/>
              </a:spcAft>
              <a:buFont typeface="Arial" pitchFamily="34" charset="0"/>
              <a:buChar char="•"/>
            </a:pPr>
            <a:r>
              <a:rPr lang="zh-TW" altLang="en-US" sz="2400" dirty="0"/>
              <a:t>幼兒和青少年</a:t>
            </a:r>
            <a:r>
              <a:rPr lang="zh-TW" altLang="en-US" sz="2400" dirty="0" smtClean="0"/>
              <a:t>處於快速成長時期，他們需要</a:t>
            </a:r>
            <a:r>
              <a:rPr lang="zh-TW" altLang="en-US" sz="2400" dirty="0"/>
              <a:t>額外的營養素包括蛋白質和鈣質。</a:t>
            </a:r>
          </a:p>
          <a:p>
            <a:pPr marL="342900" indent="-342900">
              <a:spcAft>
                <a:spcPts val="600"/>
              </a:spcAft>
              <a:buFont typeface="Arial" pitchFamily="34" charset="0"/>
              <a:buChar char="•"/>
            </a:pPr>
            <a:r>
              <a:rPr lang="zh-TW" altLang="en-US" sz="2400" dirty="0"/>
              <a:t>個別家庭成員的活動水平：</a:t>
            </a:r>
          </a:p>
          <a:p>
            <a:pPr marL="800100" lvl="1" indent="-342900">
              <a:spcAft>
                <a:spcPts val="600"/>
              </a:spcAft>
              <a:buFont typeface="Arial" pitchFamily="34" charset="0"/>
              <a:buChar char="•"/>
            </a:pPr>
            <a:r>
              <a:rPr lang="zh-TW" altLang="en-US" sz="2400" dirty="0" smtClean="0"/>
              <a:t>活動量大的</a:t>
            </a:r>
            <a:r>
              <a:rPr lang="zh-TW" altLang="en-US" sz="2400" dirty="0"/>
              <a:t>家庭成員</a:t>
            </a:r>
            <a:r>
              <a:rPr lang="zh-TW" altLang="en-US" sz="2400" dirty="0" smtClean="0"/>
              <a:t>比活動量少的成員需要</a:t>
            </a:r>
            <a:r>
              <a:rPr lang="zh-TW" altLang="en-US" sz="2400" dirty="0"/>
              <a:t>更多熱量。</a:t>
            </a:r>
          </a:p>
          <a:p>
            <a:pPr marL="342900" indent="-342900">
              <a:spcAft>
                <a:spcPts val="600"/>
              </a:spcAft>
              <a:buFont typeface="Arial" pitchFamily="34" charset="0"/>
              <a:buChar char="•"/>
            </a:pPr>
            <a:r>
              <a:rPr lang="zh-TW" altLang="en-US" sz="2400" dirty="0"/>
              <a:t>家庭成員的性別：</a:t>
            </a:r>
          </a:p>
          <a:p>
            <a:pPr marL="800100" lvl="1" indent="-342900">
              <a:spcAft>
                <a:spcPts val="600"/>
              </a:spcAft>
              <a:buFont typeface="Arial" pitchFamily="34" charset="0"/>
              <a:buChar char="•"/>
            </a:pPr>
            <a:r>
              <a:rPr lang="zh-TW" altLang="en-US" sz="2400" dirty="0" smtClean="0"/>
              <a:t>男性消耗更</a:t>
            </a:r>
            <a:r>
              <a:rPr lang="zh-TW" altLang="en-US" sz="2400" dirty="0"/>
              <a:t>多的熱量和營養素，而一般女性</a:t>
            </a:r>
            <a:r>
              <a:rPr lang="zh-TW" altLang="en-US" sz="2400" dirty="0" smtClean="0"/>
              <a:t>需要攝取比較多的鐵質，</a:t>
            </a:r>
            <a:r>
              <a:rPr lang="zh-TW" altLang="en-US" sz="2400" dirty="0"/>
              <a:t>因女性會在月經期間流失鐵質。</a:t>
            </a:r>
          </a:p>
        </p:txBody>
      </p:sp>
    </p:spTree>
    <p:extLst>
      <p:ext uri="{BB962C8B-B14F-4D97-AF65-F5344CB8AC3E}">
        <p14:creationId xmlns:p14="http://schemas.microsoft.com/office/powerpoint/2010/main" val="42091616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980728"/>
            <a:ext cx="8352928" cy="3062377"/>
          </a:xfrm>
          <a:prstGeom prst="rect">
            <a:avLst/>
          </a:prstGeom>
        </p:spPr>
        <p:txBody>
          <a:bodyPr wrap="square">
            <a:spAutoFit/>
          </a:bodyPr>
          <a:lstStyle/>
          <a:p>
            <a:pPr marL="342900" indent="-342900">
              <a:spcAft>
                <a:spcPts val="600"/>
              </a:spcAft>
              <a:buFont typeface="Arial" pitchFamily="34" charset="0"/>
              <a:buChar char="•"/>
            </a:pPr>
            <a:r>
              <a:rPr lang="zh-TW" altLang="en-US" sz="2400" dirty="0" smtClean="0"/>
              <a:t>個別家庭成員的喜惡 </a:t>
            </a:r>
            <a:r>
              <a:rPr lang="zh-TW" altLang="en-US" sz="2400" dirty="0"/>
              <a:t>。</a:t>
            </a:r>
          </a:p>
          <a:p>
            <a:pPr marL="342900" indent="-342900">
              <a:spcAft>
                <a:spcPts val="600"/>
              </a:spcAft>
              <a:buFont typeface="Arial" pitchFamily="34" charset="0"/>
              <a:buChar char="•"/>
            </a:pPr>
            <a:r>
              <a:rPr lang="zh-TW" altLang="en-US" sz="2400" dirty="0"/>
              <a:t>購買和準備</a:t>
            </a:r>
            <a:r>
              <a:rPr lang="zh-TW" altLang="en-US" sz="2400" dirty="0" smtClean="0"/>
              <a:t>食物的預算和所</a:t>
            </a:r>
            <a:r>
              <a:rPr lang="zh-TW" altLang="en-US" sz="2400" dirty="0"/>
              <a:t>需的時間 。</a:t>
            </a:r>
          </a:p>
          <a:p>
            <a:pPr marL="342900" indent="-342900">
              <a:spcAft>
                <a:spcPts val="600"/>
              </a:spcAft>
              <a:buFont typeface="Arial" pitchFamily="34" charset="0"/>
              <a:buChar char="•"/>
            </a:pPr>
            <a:r>
              <a:rPr lang="zh-TW" altLang="en-US" sz="2400" dirty="0" smtClean="0"/>
              <a:t>準備食物的人的技能</a:t>
            </a:r>
            <a:r>
              <a:rPr lang="zh-TW" altLang="en-US" sz="2400" dirty="0"/>
              <a:t>，知識</a:t>
            </a:r>
            <a:r>
              <a:rPr lang="zh-TW" altLang="en-US" sz="2400" dirty="0" smtClean="0"/>
              <a:t>和經驗 </a:t>
            </a:r>
            <a:r>
              <a:rPr lang="zh-TW" altLang="en-US" sz="2400" dirty="0"/>
              <a:t>。</a:t>
            </a:r>
          </a:p>
          <a:p>
            <a:pPr marL="342900" indent="-342900">
              <a:spcAft>
                <a:spcPts val="600"/>
              </a:spcAft>
              <a:buFont typeface="Arial" pitchFamily="34" charset="0"/>
              <a:buChar char="•"/>
            </a:pPr>
            <a:r>
              <a:rPr lang="zh-TW" altLang="en-US" sz="2400" dirty="0" smtClean="0"/>
              <a:t>可使用的烹調</a:t>
            </a:r>
            <a:r>
              <a:rPr lang="zh-TW" altLang="en-US" sz="2400" dirty="0"/>
              <a:t>設施 。</a:t>
            </a:r>
          </a:p>
          <a:p>
            <a:pPr marL="342900" indent="-342900">
              <a:spcAft>
                <a:spcPts val="600"/>
              </a:spcAft>
              <a:buFont typeface="Arial" pitchFamily="34" charset="0"/>
              <a:buChar char="•"/>
            </a:pPr>
            <a:r>
              <a:rPr lang="zh-TW" altLang="en-US" sz="2400" dirty="0"/>
              <a:t>季節性</a:t>
            </a:r>
            <a:r>
              <a:rPr lang="zh-TW" altLang="en-US" sz="2400" dirty="0" smtClean="0"/>
              <a:t>：夏季吃比較清淡</a:t>
            </a:r>
            <a:r>
              <a:rPr lang="zh-TW" altLang="en-US" sz="2400" dirty="0"/>
              <a:t>一點的</a:t>
            </a:r>
            <a:r>
              <a:rPr lang="zh-TW" altLang="en-US" sz="2400" dirty="0" smtClean="0"/>
              <a:t>食物，</a:t>
            </a:r>
            <a:r>
              <a:rPr lang="zh-TW" altLang="en-US" sz="2400" dirty="0"/>
              <a:t>而</a:t>
            </a:r>
            <a:r>
              <a:rPr lang="zh-TW" altLang="en-US" sz="2400" dirty="0" smtClean="0"/>
              <a:t>冬季通常吃一些熱而飽肚的</a:t>
            </a:r>
            <a:r>
              <a:rPr lang="zh-TW" altLang="en-US" sz="2400" dirty="0"/>
              <a:t>食物。</a:t>
            </a:r>
          </a:p>
          <a:p>
            <a:pPr marL="342900" indent="-342900">
              <a:spcAft>
                <a:spcPts val="600"/>
              </a:spcAft>
              <a:buFont typeface="Arial" pitchFamily="34" charset="0"/>
              <a:buChar char="•"/>
            </a:pPr>
            <a:r>
              <a:rPr lang="zh-TW" altLang="en-US" sz="2400" dirty="0"/>
              <a:t>膳食中</a:t>
            </a:r>
            <a:r>
              <a:rPr lang="zh-TW" altLang="en-US" sz="2400" dirty="0" smtClean="0"/>
              <a:t>包括多種不同的顏色、質感</a:t>
            </a:r>
            <a:r>
              <a:rPr lang="zh-TW" altLang="en-US" sz="2400" dirty="0"/>
              <a:t>、 味道和上菜技巧。</a:t>
            </a:r>
            <a:endParaRPr lang="en-US" altLang="zh-TW" sz="2400" dirty="0" smtClean="0"/>
          </a:p>
        </p:txBody>
      </p:sp>
      <p:sp>
        <p:nvSpPr>
          <p:cNvPr id="7" name="Slide Number Placeholder 6"/>
          <p:cNvSpPr>
            <a:spLocks noGrp="1"/>
          </p:cNvSpPr>
          <p:nvPr>
            <p:ph type="sldNum" sz="quarter" idx="12"/>
          </p:nvPr>
        </p:nvSpPr>
        <p:spPr/>
        <p:txBody>
          <a:bodyPr/>
          <a:lstStyle/>
          <a:p>
            <a:fld id="{99B7B5DF-5DA9-46A7-9A59-86908C82C3B1}" type="slidenum">
              <a:rPr lang="en-US" smtClean="0"/>
              <a:t>45</a:t>
            </a:fld>
            <a:endParaRPr lang="en-US" dirty="0"/>
          </a:p>
        </p:txBody>
      </p:sp>
      <p:sp>
        <p:nvSpPr>
          <p:cNvPr id="6" name="Rectangle 5"/>
          <p:cNvSpPr/>
          <p:nvPr/>
        </p:nvSpPr>
        <p:spPr>
          <a:xfrm>
            <a:off x="251520" y="188640"/>
            <a:ext cx="8640960" cy="646331"/>
          </a:xfrm>
          <a:prstGeom prst="rect">
            <a:avLst/>
          </a:prstGeom>
        </p:spPr>
        <p:txBody>
          <a:bodyPr wrap="square">
            <a:spAutoFit/>
          </a:bodyPr>
          <a:lstStyle/>
          <a:p>
            <a:pPr lvl="0"/>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設計家庭膳食的考慮事項 </a:t>
            </a:r>
            <a:r>
              <a:rPr lang="en-US" altLang="zh-TW"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(2)</a:t>
            </a:r>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Tree>
    <p:extLst>
      <p:ext uri="{BB962C8B-B14F-4D97-AF65-F5344CB8AC3E}">
        <p14:creationId xmlns:p14="http://schemas.microsoft.com/office/powerpoint/2010/main" val="31103614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640960" cy="646331"/>
          </a:xfrm>
          <a:prstGeom prst="rect">
            <a:avLst/>
          </a:prstGeom>
        </p:spPr>
        <p:txBody>
          <a:bodyPr wrap="square">
            <a:spAutoFit/>
          </a:bodyPr>
          <a:lstStyle/>
          <a:p>
            <a:pPr lvl="0"/>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設計兒童</a:t>
            </a:r>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膳食膳食的要點</a:t>
            </a:r>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5" name="Rectangle 4"/>
          <p:cNvSpPr/>
          <p:nvPr/>
        </p:nvSpPr>
        <p:spPr>
          <a:xfrm>
            <a:off x="323528" y="980728"/>
            <a:ext cx="8352928" cy="3354765"/>
          </a:xfrm>
          <a:prstGeom prst="rect">
            <a:avLst/>
          </a:prstGeom>
        </p:spPr>
        <p:txBody>
          <a:bodyPr wrap="square">
            <a:spAutoFit/>
          </a:bodyPr>
          <a:lstStyle/>
          <a:p>
            <a:pPr marL="342900" indent="-342900">
              <a:spcAft>
                <a:spcPts val="600"/>
              </a:spcAft>
              <a:buFont typeface="Arial" pitchFamily="34" charset="0"/>
              <a:buChar char="•"/>
            </a:pPr>
            <a:r>
              <a:rPr lang="zh-TW" altLang="en-US" sz="2400" dirty="0" smtClean="0"/>
              <a:t>提供簡單的食物</a:t>
            </a:r>
            <a:r>
              <a:rPr lang="zh-TW" altLang="en-US" sz="2400" dirty="0"/>
              <a:t>給</a:t>
            </a:r>
            <a:r>
              <a:rPr lang="zh-TW" altLang="en-US" sz="2400" dirty="0" smtClean="0"/>
              <a:t>兒童，讓他們能辨別所吃的食物。</a:t>
            </a:r>
            <a:endParaRPr lang="zh-TW" altLang="en-US" sz="2400" dirty="0"/>
          </a:p>
          <a:p>
            <a:pPr marL="342900" indent="-342900">
              <a:spcAft>
                <a:spcPts val="600"/>
              </a:spcAft>
              <a:buFont typeface="Arial" pitchFamily="34" charset="0"/>
              <a:buChar char="•"/>
            </a:pPr>
            <a:r>
              <a:rPr lang="zh-TW" altLang="en-US" sz="2400" dirty="0"/>
              <a:t>每頓膳食應包括</a:t>
            </a:r>
            <a:r>
              <a:rPr lang="zh-TW" altLang="en-US" sz="2400" dirty="0" smtClean="0"/>
              <a:t>最少一種顏色豐富的食物，</a:t>
            </a:r>
            <a:r>
              <a:rPr lang="zh-TW" altLang="en-US" sz="2400" dirty="0"/>
              <a:t>如玉米粒。 </a:t>
            </a:r>
          </a:p>
          <a:p>
            <a:pPr marL="342900" indent="-342900">
              <a:spcAft>
                <a:spcPts val="600"/>
              </a:spcAft>
              <a:buFont typeface="Arial" pitchFamily="34" charset="0"/>
              <a:buChar char="•"/>
            </a:pPr>
            <a:r>
              <a:rPr lang="zh-TW" altLang="en-US" sz="2400" dirty="0"/>
              <a:t>每頓膳食應</a:t>
            </a:r>
            <a:r>
              <a:rPr lang="zh-TW" altLang="en-US" sz="2400" dirty="0" smtClean="0"/>
              <a:t>包括一些</a:t>
            </a:r>
            <a:r>
              <a:rPr lang="zh-TW" altLang="en-US" sz="2400" dirty="0"/>
              <a:t>軟</a:t>
            </a:r>
            <a:r>
              <a:rPr lang="zh-TW" altLang="en-US" sz="2400" dirty="0" smtClean="0"/>
              <a:t>或濕</a:t>
            </a:r>
            <a:r>
              <a:rPr lang="zh-TW" altLang="en-US" sz="2400" dirty="0"/>
              <a:t>的食物</a:t>
            </a:r>
            <a:r>
              <a:rPr lang="zh-TW" altLang="en-US" sz="2400" dirty="0" smtClean="0"/>
              <a:t>，</a:t>
            </a:r>
            <a:r>
              <a:rPr lang="zh-TW" altLang="en-US" sz="2400" dirty="0"/>
              <a:t>令</a:t>
            </a:r>
            <a:r>
              <a:rPr lang="zh-TW" altLang="en-US" sz="2400" dirty="0" smtClean="0"/>
              <a:t>兒童較容易咀嚼</a:t>
            </a:r>
            <a:r>
              <a:rPr lang="zh-TW" altLang="en-US" sz="2400" dirty="0"/>
              <a:t>。另外</a:t>
            </a:r>
            <a:r>
              <a:rPr lang="zh-TW" altLang="en-US" sz="2400" dirty="0" smtClean="0"/>
              <a:t>，脆口或</a:t>
            </a:r>
            <a:r>
              <a:rPr lang="zh-TW" altLang="en-US" sz="2400" dirty="0"/>
              <a:t>耐嚼的</a:t>
            </a:r>
            <a:r>
              <a:rPr lang="zh-TW" altLang="en-US" sz="2400" dirty="0" smtClean="0"/>
              <a:t>食物對發展</a:t>
            </a:r>
            <a:r>
              <a:rPr lang="zh-TW" altLang="en-US" sz="2400" dirty="0"/>
              <a:t>咀嚼能力</a:t>
            </a:r>
            <a:r>
              <a:rPr lang="zh-TW" altLang="en-US" sz="2400" dirty="0" smtClean="0"/>
              <a:t>也是</a:t>
            </a:r>
            <a:r>
              <a:rPr lang="zh-TW" altLang="en-US" sz="2400" dirty="0"/>
              <a:t>很重要</a:t>
            </a:r>
            <a:r>
              <a:rPr lang="zh-TW" altLang="en-US" sz="2400" dirty="0" smtClean="0"/>
              <a:t>的。 </a:t>
            </a:r>
            <a:endParaRPr lang="zh-TW" altLang="en-US" sz="2400" dirty="0"/>
          </a:p>
          <a:p>
            <a:pPr marL="342900" indent="-342900">
              <a:spcAft>
                <a:spcPts val="600"/>
              </a:spcAft>
              <a:buFont typeface="Arial" pitchFamily="34" charset="0"/>
              <a:buChar char="•"/>
            </a:pPr>
            <a:r>
              <a:rPr lang="zh-TW" altLang="en-US" sz="2400" dirty="0" smtClean="0"/>
              <a:t>避免濃味和</a:t>
            </a:r>
            <a:r>
              <a:rPr lang="zh-TW" altLang="en-US" sz="2400" dirty="0"/>
              <a:t>高</a:t>
            </a:r>
            <a:r>
              <a:rPr lang="zh-TW" altLang="en-US" sz="2400" dirty="0" smtClean="0"/>
              <a:t>鹽份的食物，</a:t>
            </a:r>
            <a:r>
              <a:rPr lang="zh-TW" altLang="en-US" sz="2400" dirty="0"/>
              <a:t>因</a:t>
            </a:r>
            <a:r>
              <a:rPr lang="zh-TW" altLang="en-US" sz="2400" dirty="0" smtClean="0"/>
              <a:t>兒童比成年人擁有</a:t>
            </a:r>
            <a:r>
              <a:rPr lang="zh-TW" altLang="en-US" sz="2400" dirty="0"/>
              <a:t>更多的</a:t>
            </a:r>
            <a:r>
              <a:rPr lang="zh-TW" altLang="en-US" sz="2400" dirty="0" smtClean="0"/>
              <a:t>味蕾</a:t>
            </a:r>
            <a:r>
              <a:rPr lang="zh-TW" altLang="en-US" sz="2400" dirty="0"/>
              <a:t>，</a:t>
            </a:r>
            <a:r>
              <a:rPr lang="zh-TW" altLang="en-US" sz="2400" dirty="0" smtClean="0"/>
              <a:t>所以</a:t>
            </a:r>
            <a:r>
              <a:rPr lang="zh-TW" altLang="en-US" sz="2400" dirty="0"/>
              <a:t>這些</a:t>
            </a:r>
            <a:r>
              <a:rPr lang="zh-TW" altLang="en-US" sz="2400" dirty="0" smtClean="0"/>
              <a:t>食物對孩子來說，</a:t>
            </a:r>
            <a:r>
              <a:rPr lang="zh-TW" altLang="en-US" sz="2400" dirty="0"/>
              <a:t>味道</a:t>
            </a:r>
            <a:r>
              <a:rPr lang="zh-TW" altLang="en-US" sz="2400" dirty="0" smtClean="0"/>
              <a:t>可能過強。 </a:t>
            </a:r>
            <a:endParaRPr lang="zh-TW" altLang="en-US" sz="2400" dirty="0"/>
          </a:p>
          <a:p>
            <a:pPr marL="342900" indent="-342900">
              <a:spcAft>
                <a:spcPts val="600"/>
              </a:spcAft>
              <a:buFont typeface="Arial" pitchFamily="34" charset="0"/>
              <a:buChar char="•"/>
            </a:pPr>
            <a:r>
              <a:rPr lang="zh-TW" altLang="en-US" sz="2400" dirty="0" smtClean="0"/>
              <a:t>提供足夠營養素，</a:t>
            </a:r>
            <a:r>
              <a:rPr lang="zh-TW" altLang="en-US" sz="2400" dirty="0"/>
              <a:t>如鐵質、 </a:t>
            </a:r>
            <a:r>
              <a:rPr lang="zh-TW" altLang="en-US" sz="2400" dirty="0" smtClean="0"/>
              <a:t>維生素</a:t>
            </a:r>
            <a:r>
              <a:rPr lang="en-US" altLang="zh-TW" sz="2400" dirty="0" smtClean="0"/>
              <a:t>E</a:t>
            </a:r>
            <a:r>
              <a:rPr lang="zh-TW" altLang="en-US" sz="2400" dirty="0"/>
              <a:t> 、 鉀、 </a:t>
            </a:r>
            <a:r>
              <a:rPr lang="zh-TW" altLang="en-US" sz="2400" dirty="0" smtClean="0"/>
              <a:t>膳食纖維和鈣質。</a:t>
            </a:r>
            <a:endParaRPr lang="en-US" sz="2400" dirty="0" smtClean="0"/>
          </a:p>
        </p:txBody>
      </p:sp>
      <p:sp>
        <p:nvSpPr>
          <p:cNvPr id="7" name="Slide Number Placeholder 6"/>
          <p:cNvSpPr>
            <a:spLocks noGrp="1"/>
          </p:cNvSpPr>
          <p:nvPr>
            <p:ph type="sldNum" sz="quarter" idx="12"/>
          </p:nvPr>
        </p:nvSpPr>
        <p:spPr/>
        <p:txBody>
          <a:bodyPr/>
          <a:lstStyle/>
          <a:p>
            <a:fld id="{99B7B5DF-5DA9-46A7-9A59-86908C82C3B1}" type="slidenum">
              <a:rPr lang="en-US" smtClean="0"/>
              <a:t>46</a:t>
            </a:fld>
            <a:endParaRPr lang="en-US" dirty="0"/>
          </a:p>
        </p:txBody>
      </p:sp>
    </p:spTree>
    <p:extLst>
      <p:ext uri="{BB962C8B-B14F-4D97-AF65-F5344CB8AC3E}">
        <p14:creationId xmlns:p14="http://schemas.microsoft.com/office/powerpoint/2010/main" val="35957294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640960" cy="646331"/>
          </a:xfrm>
          <a:prstGeom prst="rect">
            <a:avLst/>
          </a:prstGeom>
        </p:spPr>
        <p:txBody>
          <a:bodyPr wrap="square">
            <a:spAutoFit/>
          </a:bodyPr>
          <a:lstStyle/>
          <a:p>
            <a:pPr lvl="0"/>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設計青少年膳食的要點</a:t>
            </a:r>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5" name="Rectangle 4"/>
          <p:cNvSpPr/>
          <p:nvPr/>
        </p:nvSpPr>
        <p:spPr>
          <a:xfrm>
            <a:off x="323528" y="908720"/>
            <a:ext cx="8352928" cy="4093428"/>
          </a:xfrm>
          <a:prstGeom prst="rect">
            <a:avLst/>
          </a:prstGeom>
        </p:spPr>
        <p:txBody>
          <a:bodyPr wrap="square">
            <a:spAutoFit/>
          </a:bodyPr>
          <a:lstStyle/>
          <a:p>
            <a:pPr marL="342900" indent="-342900">
              <a:spcAft>
                <a:spcPts val="600"/>
              </a:spcAft>
              <a:buFont typeface="Arial" pitchFamily="34" charset="0"/>
              <a:buChar char="•"/>
            </a:pPr>
            <a:r>
              <a:rPr lang="zh-TW" altLang="en-US" sz="2400" dirty="0" smtClean="0"/>
              <a:t>著重</a:t>
            </a:r>
            <a:r>
              <a:rPr lang="zh-TW" altLang="en-US" sz="2400" dirty="0"/>
              <a:t>含</a:t>
            </a:r>
            <a:r>
              <a:rPr lang="zh-TW" altLang="en-US" sz="2400" dirty="0" smtClean="0"/>
              <a:t>豐富膳食纖維的複合碳水化合物食物，</a:t>
            </a:r>
            <a:r>
              <a:rPr lang="zh-TW" altLang="en-US" sz="2400" dirty="0"/>
              <a:t>如糙米，全麥</a:t>
            </a:r>
            <a:r>
              <a:rPr lang="zh-TW" altLang="en-US" sz="2400" dirty="0" smtClean="0"/>
              <a:t>麵包</a:t>
            </a:r>
            <a:r>
              <a:rPr lang="zh-TW" altLang="en-US" sz="2400" dirty="0"/>
              <a:t>，</a:t>
            </a:r>
            <a:r>
              <a:rPr lang="zh-TW" altLang="en-US" sz="2400" dirty="0" smtClean="0"/>
              <a:t>穀類</a:t>
            </a:r>
            <a:r>
              <a:rPr lang="zh-TW" altLang="en-US" sz="2400" dirty="0"/>
              <a:t>食品，水果和蔬菜。</a:t>
            </a:r>
          </a:p>
          <a:p>
            <a:pPr marL="342900" indent="-342900">
              <a:spcAft>
                <a:spcPts val="600"/>
              </a:spcAft>
              <a:buFont typeface="Arial" pitchFamily="34" charset="0"/>
              <a:buChar char="•"/>
            </a:pPr>
            <a:r>
              <a:rPr lang="zh-TW" altLang="en-US" sz="2400" dirty="0"/>
              <a:t>每天</a:t>
            </a:r>
            <a:r>
              <a:rPr lang="zh-TW" altLang="en-US" sz="2400" dirty="0" smtClean="0"/>
              <a:t>提供乳類製品以供應足夠的鈣質。</a:t>
            </a:r>
            <a:r>
              <a:rPr lang="zh-TW" altLang="en-US" sz="2400" dirty="0"/>
              <a:t>低脂肪</a:t>
            </a:r>
            <a:r>
              <a:rPr lang="zh-TW" altLang="en-US" sz="2400" dirty="0" smtClean="0"/>
              <a:t>的種類是較佳選擇。</a:t>
            </a:r>
            <a:endParaRPr lang="zh-TW" altLang="en-US" sz="2400" dirty="0"/>
          </a:p>
          <a:p>
            <a:pPr marL="342900" indent="-342900">
              <a:spcAft>
                <a:spcPts val="600"/>
              </a:spcAft>
              <a:buFont typeface="Arial" pitchFamily="34" charset="0"/>
              <a:buChar char="•"/>
            </a:pPr>
            <a:r>
              <a:rPr lang="zh-TW" altLang="en-US" sz="2400" dirty="0" smtClean="0"/>
              <a:t>於主餐之間提供有營養的小食，這包括</a:t>
            </a:r>
            <a:r>
              <a:rPr lang="zh-TW" altLang="en-US" sz="2400" dirty="0"/>
              <a:t>新鮮水果</a:t>
            </a:r>
            <a:r>
              <a:rPr lang="zh-TW" altLang="en-US" sz="2400" dirty="0" smtClean="0"/>
              <a:t>，麵包，</a:t>
            </a:r>
            <a:r>
              <a:rPr lang="zh-TW" altLang="en-US" sz="2400" dirty="0"/>
              <a:t>餅乾</a:t>
            </a:r>
            <a:r>
              <a:rPr lang="zh-TW" altLang="en-US" sz="2400" dirty="0" smtClean="0"/>
              <a:t>，酸奶酪或</a:t>
            </a:r>
            <a:r>
              <a:rPr lang="zh-TW" altLang="en-US" sz="2400" dirty="0"/>
              <a:t>穀物棒。</a:t>
            </a:r>
          </a:p>
          <a:p>
            <a:pPr marL="342900" indent="-342900">
              <a:spcAft>
                <a:spcPts val="600"/>
              </a:spcAft>
              <a:buFont typeface="Arial" pitchFamily="34" charset="0"/>
              <a:buChar char="•"/>
            </a:pPr>
            <a:r>
              <a:rPr lang="zh-TW" altLang="en-US" sz="2400" dirty="0" smtClean="0"/>
              <a:t>著重有營養</a:t>
            </a:r>
            <a:r>
              <a:rPr lang="zh-TW" altLang="en-US" sz="2400" dirty="0"/>
              <a:t>的早餐，</a:t>
            </a:r>
            <a:r>
              <a:rPr lang="zh-TW" altLang="en-US" sz="2400" dirty="0" smtClean="0"/>
              <a:t>如</a:t>
            </a:r>
            <a:r>
              <a:rPr lang="zh-TW" altLang="en-US" sz="2400" dirty="0"/>
              <a:t>新鮮水果配</a:t>
            </a:r>
            <a:r>
              <a:rPr lang="zh-TW" altLang="en-US" sz="2400" dirty="0" smtClean="0"/>
              <a:t>穀物片，麵包配芝士和番茄，</a:t>
            </a:r>
            <a:r>
              <a:rPr lang="zh-TW" altLang="en-US" sz="2400" dirty="0"/>
              <a:t>瘦肉和雞湯麵等</a:t>
            </a:r>
            <a:r>
              <a:rPr lang="zh-TW" altLang="en-US" sz="2400" dirty="0" smtClean="0"/>
              <a:t>。</a:t>
            </a:r>
            <a:endParaRPr lang="zh-TW" altLang="en-US" sz="2400" dirty="0"/>
          </a:p>
          <a:p>
            <a:pPr marL="342900" indent="-342900">
              <a:spcAft>
                <a:spcPts val="600"/>
              </a:spcAft>
              <a:buFont typeface="Arial" pitchFamily="34" charset="0"/>
              <a:buChar char="•"/>
            </a:pPr>
            <a:r>
              <a:rPr lang="zh-TW" altLang="en-US" sz="2400" dirty="0"/>
              <a:t>為了肌肉和骨骼的</a:t>
            </a:r>
            <a:r>
              <a:rPr lang="zh-TW" altLang="en-US" sz="2400" dirty="0" smtClean="0"/>
              <a:t>發育，少男需要</a:t>
            </a:r>
            <a:r>
              <a:rPr lang="zh-TW" altLang="en-US" sz="2400" dirty="0"/>
              <a:t>更多</a:t>
            </a:r>
            <a:r>
              <a:rPr lang="zh-TW" altLang="en-US" sz="2400" dirty="0" smtClean="0"/>
              <a:t>的熱量，</a:t>
            </a:r>
            <a:r>
              <a:rPr lang="zh-TW" altLang="en-US" sz="2400" dirty="0"/>
              <a:t>蛋白質，鎂和鋅</a:t>
            </a:r>
            <a:r>
              <a:rPr lang="zh-TW" altLang="en-US" sz="2400" dirty="0" smtClean="0"/>
              <a:t>。少女由於</a:t>
            </a:r>
            <a:r>
              <a:rPr lang="zh-TW" altLang="en-US" sz="2400" dirty="0"/>
              <a:t>月經來臨</a:t>
            </a:r>
            <a:r>
              <a:rPr lang="zh-TW" altLang="en-US" sz="2400" dirty="0" smtClean="0"/>
              <a:t>需要更</a:t>
            </a:r>
            <a:r>
              <a:rPr lang="zh-TW" altLang="en-US" sz="2400" dirty="0"/>
              <a:t>多</a:t>
            </a:r>
            <a:r>
              <a:rPr lang="zh-TW" altLang="en-US" sz="2400" dirty="0" smtClean="0"/>
              <a:t>的鐵質。</a:t>
            </a:r>
            <a:endParaRPr lang="en-US" sz="2400" dirty="0" smtClean="0"/>
          </a:p>
        </p:txBody>
      </p:sp>
      <p:sp>
        <p:nvSpPr>
          <p:cNvPr id="7" name="Slide Number Placeholder 6"/>
          <p:cNvSpPr>
            <a:spLocks noGrp="1"/>
          </p:cNvSpPr>
          <p:nvPr>
            <p:ph type="sldNum" sz="quarter" idx="12"/>
          </p:nvPr>
        </p:nvSpPr>
        <p:spPr/>
        <p:txBody>
          <a:bodyPr/>
          <a:lstStyle/>
          <a:p>
            <a:fld id="{99B7B5DF-5DA9-46A7-9A59-86908C82C3B1}" type="slidenum">
              <a:rPr lang="en-US" smtClean="0"/>
              <a:t>47</a:t>
            </a:fld>
            <a:endParaRPr lang="en-US" dirty="0"/>
          </a:p>
        </p:txBody>
      </p:sp>
    </p:spTree>
    <p:extLst>
      <p:ext uri="{BB962C8B-B14F-4D97-AF65-F5344CB8AC3E}">
        <p14:creationId xmlns:p14="http://schemas.microsoft.com/office/powerpoint/2010/main" val="14143982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640960" cy="646331"/>
          </a:xfrm>
          <a:prstGeom prst="rect">
            <a:avLst/>
          </a:prstGeom>
        </p:spPr>
        <p:txBody>
          <a:bodyPr wrap="square">
            <a:spAutoFit/>
          </a:bodyPr>
          <a:lstStyle/>
          <a:p>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設計老年人膳食的要點</a:t>
            </a:r>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5" name="Rectangle 4"/>
          <p:cNvSpPr/>
          <p:nvPr/>
        </p:nvSpPr>
        <p:spPr>
          <a:xfrm>
            <a:off x="323528" y="980728"/>
            <a:ext cx="8352928" cy="3877985"/>
          </a:xfrm>
          <a:prstGeom prst="rect">
            <a:avLst/>
          </a:prstGeom>
        </p:spPr>
        <p:txBody>
          <a:bodyPr wrap="square">
            <a:spAutoFit/>
          </a:bodyPr>
          <a:lstStyle/>
          <a:p>
            <a:pPr marL="342900" indent="-342900">
              <a:spcAft>
                <a:spcPts val="600"/>
              </a:spcAft>
              <a:buFont typeface="Arial" pitchFamily="34" charset="0"/>
              <a:buChar char="•"/>
            </a:pPr>
            <a:r>
              <a:rPr lang="zh-TW" altLang="en-US" sz="2400" dirty="0" smtClean="0"/>
              <a:t>老年人對熱量的</a:t>
            </a:r>
            <a:r>
              <a:rPr lang="zh-TW" altLang="en-US" sz="2400" dirty="0"/>
              <a:t>需要減少。</a:t>
            </a:r>
            <a:r>
              <a:rPr lang="zh-TW" altLang="en-US" sz="2400" dirty="0" smtClean="0"/>
              <a:t>因為</a:t>
            </a:r>
            <a:r>
              <a:rPr lang="zh-TW" altLang="en-US" sz="2400" dirty="0"/>
              <a:t>食量下降，更要為</a:t>
            </a:r>
            <a:r>
              <a:rPr lang="zh-TW" altLang="en-US" sz="2400" dirty="0" smtClean="0"/>
              <a:t>他們提供營養</a:t>
            </a:r>
            <a:r>
              <a:rPr lang="zh-TW" altLang="en-US" sz="2400" dirty="0"/>
              <a:t>豐富的膳食。</a:t>
            </a:r>
            <a:endParaRPr lang="en-US" altLang="zh-TW" sz="2400" dirty="0" smtClean="0"/>
          </a:p>
          <a:p>
            <a:pPr marL="342900" indent="-342900">
              <a:spcAft>
                <a:spcPts val="600"/>
              </a:spcAft>
              <a:buFont typeface="Arial" pitchFamily="34" charset="0"/>
              <a:buChar char="•"/>
            </a:pPr>
            <a:r>
              <a:rPr lang="zh-TW" altLang="en-US" sz="2400" dirty="0" smtClean="0"/>
              <a:t>膳食份量要適中，甚至只提供一半份量。 </a:t>
            </a:r>
            <a:endParaRPr lang="zh-TW" altLang="en-US" sz="2400" dirty="0"/>
          </a:p>
          <a:p>
            <a:pPr marL="342900" indent="-342900">
              <a:spcAft>
                <a:spcPts val="600"/>
              </a:spcAft>
              <a:buFont typeface="Arial" pitchFamily="34" charset="0"/>
              <a:buChar char="•"/>
            </a:pPr>
            <a:r>
              <a:rPr lang="zh-TW" altLang="en-US" sz="2400" dirty="0" smtClean="0"/>
              <a:t>著重含大量膳食纖維的食物</a:t>
            </a:r>
            <a:r>
              <a:rPr lang="zh-TW" altLang="en-US" sz="2400" dirty="0"/>
              <a:t>，如水果，蔬菜和全</a:t>
            </a:r>
            <a:r>
              <a:rPr lang="zh-TW" altLang="en-US" sz="2400" dirty="0" smtClean="0"/>
              <a:t>穀物食物。 </a:t>
            </a:r>
            <a:endParaRPr lang="zh-TW" altLang="en-US" sz="2400" dirty="0"/>
          </a:p>
          <a:p>
            <a:pPr marL="342900" indent="-342900">
              <a:spcAft>
                <a:spcPts val="600"/>
              </a:spcAft>
              <a:buFont typeface="Arial" pitchFamily="34" charset="0"/>
              <a:buChar char="•"/>
            </a:pPr>
            <a:r>
              <a:rPr lang="zh-TW" altLang="en-US" sz="2400" dirty="0" smtClean="0"/>
              <a:t>乳類製品如</a:t>
            </a:r>
            <a:r>
              <a:rPr lang="zh-TW" altLang="en-US" sz="2400" dirty="0"/>
              <a:t>牛奶</a:t>
            </a:r>
            <a:r>
              <a:rPr lang="zh-TW" altLang="en-US" sz="2400" dirty="0" smtClean="0"/>
              <a:t>和酸奶酪是鈣質，</a:t>
            </a:r>
            <a:r>
              <a:rPr lang="zh-TW" altLang="en-US" sz="2400" dirty="0"/>
              <a:t>維生素</a:t>
            </a:r>
            <a:r>
              <a:rPr lang="en-US" altLang="zh-TW" sz="2400" dirty="0"/>
              <a:t>D</a:t>
            </a:r>
            <a:r>
              <a:rPr lang="zh-TW" altLang="en-US" sz="2400" dirty="0"/>
              <a:t>，蛋白質，鉀和維生素</a:t>
            </a:r>
            <a:r>
              <a:rPr lang="en-US" altLang="zh-TW" sz="2400" dirty="0"/>
              <a:t>B12</a:t>
            </a:r>
            <a:r>
              <a:rPr lang="zh-TW" altLang="en-US" sz="2400" dirty="0"/>
              <a:t>的重要來源。 </a:t>
            </a:r>
          </a:p>
          <a:p>
            <a:pPr marL="342900" indent="-342900">
              <a:spcAft>
                <a:spcPts val="600"/>
              </a:spcAft>
              <a:buFont typeface="Arial" pitchFamily="34" charset="0"/>
              <a:buChar char="•"/>
            </a:pPr>
            <a:r>
              <a:rPr lang="zh-TW" altLang="en-US" sz="2400" dirty="0" smtClean="0"/>
              <a:t>使用香草和香料取代用鹽</a:t>
            </a:r>
            <a:r>
              <a:rPr lang="zh-TW" altLang="en-US" sz="2400" dirty="0"/>
              <a:t>來</a:t>
            </a:r>
            <a:r>
              <a:rPr lang="zh-TW" altLang="en-US" sz="2400" dirty="0" smtClean="0"/>
              <a:t>令食物</a:t>
            </a:r>
            <a:r>
              <a:rPr lang="zh-TW" altLang="en-US" sz="2400" dirty="0"/>
              <a:t>更加</a:t>
            </a:r>
            <a:r>
              <a:rPr lang="zh-TW" altLang="en-US" sz="2400" dirty="0" smtClean="0"/>
              <a:t>美味可口。 </a:t>
            </a:r>
            <a:endParaRPr lang="zh-TW" altLang="en-US" sz="2400" dirty="0"/>
          </a:p>
          <a:p>
            <a:pPr marL="342900" indent="-342900">
              <a:spcAft>
                <a:spcPts val="600"/>
              </a:spcAft>
              <a:buFont typeface="Arial" pitchFamily="34" charset="0"/>
              <a:buChar char="•"/>
            </a:pPr>
            <a:r>
              <a:rPr lang="zh-TW" altLang="en-US" sz="2400" dirty="0" smtClean="0"/>
              <a:t>要攝取足夠的水份，</a:t>
            </a:r>
            <a:r>
              <a:rPr lang="zh-TW" altLang="en-US" sz="2400" dirty="0"/>
              <a:t>因為</a:t>
            </a:r>
            <a:r>
              <a:rPr lang="zh-TW" altLang="en-US" sz="2400" dirty="0" smtClean="0"/>
              <a:t>老年人對</a:t>
            </a:r>
            <a:r>
              <a:rPr lang="zh-TW" altLang="en-US" sz="2400" dirty="0"/>
              <a:t>脫水</a:t>
            </a:r>
            <a:r>
              <a:rPr lang="zh-TW" altLang="en-US" sz="2400" dirty="0" smtClean="0"/>
              <a:t>的敏感度較低。 </a:t>
            </a:r>
            <a:endParaRPr lang="zh-TW" altLang="en-US" sz="2400" dirty="0"/>
          </a:p>
          <a:p>
            <a:pPr marL="342900" indent="-342900">
              <a:spcAft>
                <a:spcPts val="600"/>
              </a:spcAft>
              <a:buFont typeface="Arial" pitchFamily="34" charset="0"/>
              <a:buChar char="•"/>
            </a:pPr>
            <a:r>
              <a:rPr lang="zh-TW" altLang="en-US" sz="2400" dirty="0" smtClean="0"/>
              <a:t>如果有咀嚼的問題，</a:t>
            </a:r>
            <a:r>
              <a:rPr lang="zh-TW" altLang="en-US" sz="2400" dirty="0"/>
              <a:t>可以選擇</a:t>
            </a:r>
            <a:r>
              <a:rPr lang="zh-TW" altLang="en-US" sz="2400" dirty="0" smtClean="0"/>
              <a:t>軟身的食物來提供均衡</a:t>
            </a:r>
            <a:r>
              <a:rPr lang="zh-TW" altLang="en-US" sz="2400" dirty="0"/>
              <a:t>飲食</a:t>
            </a:r>
            <a:r>
              <a:rPr lang="zh-TW" altLang="en-US" sz="2400" dirty="0" smtClean="0"/>
              <a:t>。</a:t>
            </a:r>
            <a:endParaRPr lang="en-US" sz="2400" dirty="0" smtClean="0"/>
          </a:p>
        </p:txBody>
      </p:sp>
      <p:sp>
        <p:nvSpPr>
          <p:cNvPr id="7" name="Slide Number Placeholder 6"/>
          <p:cNvSpPr>
            <a:spLocks noGrp="1"/>
          </p:cNvSpPr>
          <p:nvPr>
            <p:ph type="sldNum" sz="quarter" idx="12"/>
          </p:nvPr>
        </p:nvSpPr>
        <p:spPr/>
        <p:txBody>
          <a:bodyPr/>
          <a:lstStyle/>
          <a:p>
            <a:fld id="{99B7B5DF-5DA9-46A7-9A59-86908C82C3B1}" type="slidenum">
              <a:rPr lang="en-US" smtClean="0"/>
              <a:t>48</a:t>
            </a:fld>
            <a:endParaRPr lang="en-US" dirty="0"/>
          </a:p>
        </p:txBody>
      </p:sp>
    </p:spTree>
    <p:extLst>
      <p:ext uri="{BB962C8B-B14F-4D97-AF65-F5344CB8AC3E}">
        <p14:creationId xmlns:p14="http://schemas.microsoft.com/office/powerpoint/2010/main" val="10847588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640960" cy="1092607"/>
          </a:xfrm>
          <a:prstGeom prst="rect">
            <a:avLst/>
          </a:prstGeom>
        </p:spPr>
        <p:txBody>
          <a:bodyPr wrap="square">
            <a:spAutoFit/>
          </a:bodyPr>
          <a:lstStyle/>
          <a:p>
            <a:r>
              <a:rPr lang="zh-TW" altLang="en-US" sz="32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設計</a:t>
            </a:r>
            <a:r>
              <a:rPr lang="zh-TW" altLang="en-US" sz="32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體重</a:t>
            </a:r>
            <a:r>
              <a:rPr lang="zh-TW" altLang="en-US" sz="32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管理膳食的要點</a:t>
            </a:r>
            <a:endParaRPr lang="en-US" sz="32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a:p>
            <a:pPr lvl="0"/>
            <a:endParaRPr lang="en-US" sz="33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5" name="Rectangle 4"/>
          <p:cNvSpPr/>
          <p:nvPr/>
        </p:nvSpPr>
        <p:spPr>
          <a:xfrm>
            <a:off x="323528" y="980728"/>
            <a:ext cx="8352928" cy="3570208"/>
          </a:xfrm>
          <a:prstGeom prst="rect">
            <a:avLst/>
          </a:prstGeom>
        </p:spPr>
        <p:txBody>
          <a:bodyPr wrap="square">
            <a:spAutoFit/>
          </a:bodyPr>
          <a:lstStyle/>
          <a:p>
            <a:pPr marL="342900" indent="-342900">
              <a:spcAft>
                <a:spcPts val="600"/>
              </a:spcAft>
              <a:buFont typeface="Arial" pitchFamily="34" charset="0"/>
              <a:buChar char="•"/>
            </a:pPr>
            <a:r>
              <a:rPr lang="zh-TW" altLang="en-US" sz="2400" dirty="0" smtClean="0"/>
              <a:t>熱量的攝取不</a:t>
            </a:r>
            <a:r>
              <a:rPr lang="zh-TW" altLang="en-US" sz="2400" dirty="0"/>
              <a:t>應過分限制</a:t>
            </a:r>
            <a:r>
              <a:rPr lang="zh-TW" altLang="en-US" sz="2400" dirty="0" smtClean="0"/>
              <a:t>。建議每</a:t>
            </a:r>
            <a:r>
              <a:rPr lang="zh-TW" altLang="en-US" sz="2400" dirty="0"/>
              <a:t>一天</a:t>
            </a:r>
            <a:r>
              <a:rPr lang="zh-TW" altLang="en-US" sz="2400" dirty="0" smtClean="0"/>
              <a:t>減少</a:t>
            </a:r>
            <a:r>
              <a:rPr lang="en-US" altLang="zh-TW" sz="2400" dirty="0"/>
              <a:t>500</a:t>
            </a:r>
            <a:r>
              <a:rPr lang="zh-TW" altLang="en-US" sz="2400" dirty="0" smtClean="0"/>
              <a:t>千卡，</a:t>
            </a:r>
            <a:r>
              <a:rPr lang="zh-TW" altLang="en-US" sz="2400" dirty="0"/>
              <a:t>這</a:t>
            </a:r>
            <a:r>
              <a:rPr lang="zh-TW" altLang="en-US" sz="2400" dirty="0" smtClean="0"/>
              <a:t>相當於在一周內減少大約</a:t>
            </a:r>
            <a:r>
              <a:rPr lang="en-US" altLang="zh-TW" sz="2400" dirty="0" smtClean="0"/>
              <a:t>0.45</a:t>
            </a:r>
            <a:r>
              <a:rPr lang="zh-TW" altLang="en-US" sz="2400" dirty="0" smtClean="0"/>
              <a:t> 千克 </a:t>
            </a:r>
            <a:r>
              <a:rPr lang="en-US" altLang="zh-TW" sz="2400" dirty="0" smtClean="0"/>
              <a:t>(1</a:t>
            </a:r>
            <a:r>
              <a:rPr lang="zh-TW" altLang="en-US" sz="2400" dirty="0" smtClean="0"/>
              <a:t> 磅</a:t>
            </a:r>
            <a:r>
              <a:rPr lang="en-US" altLang="zh-TW" sz="2400" dirty="0" smtClean="0"/>
              <a:t>)</a:t>
            </a:r>
            <a:r>
              <a:rPr lang="zh-TW" altLang="en-US" sz="2400" dirty="0" smtClean="0"/>
              <a:t>。在</a:t>
            </a:r>
            <a:r>
              <a:rPr lang="zh-TW" altLang="en-US" sz="2400" dirty="0"/>
              <a:t>任何情況下</a:t>
            </a:r>
            <a:r>
              <a:rPr lang="zh-TW" altLang="en-US" sz="2400" dirty="0" smtClean="0"/>
              <a:t>，</a:t>
            </a:r>
            <a:r>
              <a:rPr lang="zh-TW" altLang="en-US" sz="2400" dirty="0"/>
              <a:t>熱量攝取</a:t>
            </a:r>
            <a:r>
              <a:rPr lang="zh-TW" altLang="en-US" sz="2400" dirty="0" smtClean="0"/>
              <a:t>不應低於 </a:t>
            </a:r>
            <a:r>
              <a:rPr lang="en-US" altLang="zh-TW" sz="2400" dirty="0" smtClean="0"/>
              <a:t>1200</a:t>
            </a:r>
            <a:r>
              <a:rPr lang="zh-TW" altLang="en-US" sz="2400" dirty="0" smtClean="0"/>
              <a:t> 千卡</a:t>
            </a:r>
            <a:r>
              <a:rPr lang="zh-TW" altLang="en-US" sz="2400" dirty="0"/>
              <a:t>，</a:t>
            </a:r>
            <a:r>
              <a:rPr lang="zh-TW" altLang="en-US" sz="2400" dirty="0" smtClean="0"/>
              <a:t>因為這樣是很難</a:t>
            </a:r>
            <a:r>
              <a:rPr lang="zh-TW" altLang="en-US" sz="2400" dirty="0"/>
              <a:t>攝取</a:t>
            </a:r>
            <a:r>
              <a:rPr lang="zh-TW" altLang="en-US" sz="2400" dirty="0" smtClean="0"/>
              <a:t>足夠</a:t>
            </a:r>
            <a:r>
              <a:rPr lang="zh-TW" altLang="en-US" sz="2400" dirty="0"/>
              <a:t>的營養素</a:t>
            </a:r>
            <a:r>
              <a:rPr lang="zh-TW" altLang="en-US" sz="2400" dirty="0" smtClean="0"/>
              <a:t>。每周減重 </a:t>
            </a:r>
            <a:r>
              <a:rPr lang="en-US" altLang="zh-TW" sz="2400" dirty="0" smtClean="0"/>
              <a:t>0.45</a:t>
            </a:r>
            <a:r>
              <a:rPr lang="zh-TW" altLang="en-US" sz="2400" dirty="0" smtClean="0"/>
              <a:t> 千克 </a:t>
            </a:r>
            <a:r>
              <a:rPr lang="en-US" altLang="zh-TW" sz="2400" dirty="0" smtClean="0"/>
              <a:t>(1</a:t>
            </a:r>
            <a:r>
              <a:rPr lang="zh-TW" altLang="en-US" sz="2400" dirty="0" smtClean="0"/>
              <a:t> 磅</a:t>
            </a:r>
            <a:r>
              <a:rPr lang="en-US" altLang="zh-TW" sz="2400" dirty="0"/>
              <a:t>)</a:t>
            </a:r>
            <a:r>
              <a:rPr lang="zh-TW" altLang="en-US" sz="2400" dirty="0" smtClean="0"/>
              <a:t>至 </a:t>
            </a:r>
            <a:r>
              <a:rPr lang="en-US" altLang="zh-TW" sz="2400" dirty="0" smtClean="0"/>
              <a:t>0.9</a:t>
            </a:r>
            <a:r>
              <a:rPr lang="zh-TW" altLang="en-US" sz="2400" dirty="0" smtClean="0"/>
              <a:t>千克 </a:t>
            </a:r>
            <a:r>
              <a:rPr lang="en-US" altLang="zh-TW" sz="2400" dirty="0" smtClean="0"/>
              <a:t>(2</a:t>
            </a:r>
            <a:r>
              <a:rPr lang="zh-TW" altLang="en-US" sz="2400" dirty="0" smtClean="0"/>
              <a:t> 磅</a:t>
            </a:r>
            <a:r>
              <a:rPr lang="en-US" altLang="zh-TW" sz="2400" dirty="0" smtClean="0"/>
              <a:t>)</a:t>
            </a:r>
            <a:r>
              <a:rPr lang="zh-TW" altLang="en-US" sz="2400" dirty="0" smtClean="0"/>
              <a:t> 的漸進式減重方式被</a:t>
            </a:r>
            <a:r>
              <a:rPr lang="zh-TW" altLang="en-US" sz="2400" dirty="0"/>
              <a:t>認為</a:t>
            </a:r>
            <a:r>
              <a:rPr lang="zh-TW" altLang="en-US" sz="2400" dirty="0" smtClean="0"/>
              <a:t>是比較安全。 </a:t>
            </a:r>
            <a:endParaRPr lang="zh-TW" altLang="en-US" sz="2400" dirty="0"/>
          </a:p>
          <a:p>
            <a:pPr marL="342900" indent="-342900">
              <a:spcAft>
                <a:spcPts val="600"/>
              </a:spcAft>
              <a:buFont typeface="Arial" pitchFamily="34" charset="0"/>
              <a:buChar char="•"/>
            </a:pPr>
            <a:r>
              <a:rPr lang="zh-TW" altLang="en-US" sz="2400" dirty="0" smtClean="0"/>
              <a:t>脂肪的攝取應限制</a:t>
            </a:r>
            <a:r>
              <a:rPr lang="zh-TW" altLang="en-US" sz="2400" dirty="0"/>
              <a:t>至約人體每天所</a:t>
            </a:r>
            <a:r>
              <a:rPr lang="zh-TW" altLang="en-US" sz="2400" dirty="0" smtClean="0"/>
              <a:t>需熱量的 </a:t>
            </a:r>
            <a:r>
              <a:rPr lang="en-US" altLang="zh-TW" sz="2400" dirty="0" smtClean="0"/>
              <a:t>30</a:t>
            </a:r>
            <a:r>
              <a:rPr lang="zh-TW" altLang="en-US" sz="2400" dirty="0" smtClean="0"/>
              <a:t>％或</a:t>
            </a:r>
            <a:r>
              <a:rPr lang="zh-TW" altLang="en-US" sz="2400" dirty="0"/>
              <a:t>以下，</a:t>
            </a:r>
            <a:r>
              <a:rPr lang="zh-TW" altLang="en-US" sz="2400" dirty="0" smtClean="0"/>
              <a:t>蛋白質為</a:t>
            </a:r>
            <a:r>
              <a:rPr lang="en-US" altLang="zh-TW" sz="2400" dirty="0" smtClean="0"/>
              <a:t>15</a:t>
            </a:r>
            <a:r>
              <a:rPr lang="zh-TW" altLang="en-US" sz="2400" dirty="0"/>
              <a:t>％，</a:t>
            </a:r>
            <a:r>
              <a:rPr lang="zh-TW" altLang="en-US" sz="2400" dirty="0" smtClean="0"/>
              <a:t>碳水化合物</a:t>
            </a:r>
            <a:r>
              <a:rPr lang="zh-TW" altLang="en-US" sz="2400" dirty="0"/>
              <a:t>為</a:t>
            </a:r>
            <a:r>
              <a:rPr lang="en-US" altLang="zh-TW" sz="2400" dirty="0" smtClean="0"/>
              <a:t>55</a:t>
            </a:r>
            <a:r>
              <a:rPr lang="zh-TW" altLang="en-US" sz="2400" dirty="0"/>
              <a:t>％。減肥期間，應注意</a:t>
            </a:r>
            <a:r>
              <a:rPr lang="zh-TW" altLang="en-US" sz="2400" dirty="0" smtClean="0"/>
              <a:t>保持攝取足夠的</a:t>
            </a:r>
            <a:r>
              <a:rPr lang="zh-TW" altLang="en-US" sz="2400" dirty="0"/>
              <a:t>維生素和</a:t>
            </a:r>
            <a:r>
              <a:rPr lang="zh-TW" altLang="en-US" sz="2400" dirty="0" smtClean="0"/>
              <a:t>礦物質。 </a:t>
            </a:r>
            <a:endParaRPr lang="zh-TW" altLang="en-US" sz="2400" dirty="0"/>
          </a:p>
          <a:p>
            <a:pPr marL="342900" indent="-342900">
              <a:spcAft>
                <a:spcPts val="600"/>
              </a:spcAft>
              <a:buFont typeface="Arial" pitchFamily="34" charset="0"/>
              <a:buChar char="•"/>
            </a:pPr>
            <a:r>
              <a:rPr lang="zh-TW" altLang="en-US" sz="2400" dirty="0"/>
              <a:t>滿足所有的營養需要的</a:t>
            </a:r>
            <a:r>
              <a:rPr lang="zh-TW" altLang="en-US" sz="2400" dirty="0" smtClean="0"/>
              <a:t>關鍵在於多元化</a:t>
            </a:r>
            <a:r>
              <a:rPr lang="zh-TW" altLang="en-US" sz="2400" dirty="0"/>
              <a:t>，均衡</a:t>
            </a:r>
            <a:r>
              <a:rPr lang="zh-TW" altLang="en-US" sz="2400" dirty="0" smtClean="0"/>
              <a:t>和適中。 </a:t>
            </a:r>
            <a:endParaRPr lang="en-US" sz="2400" dirty="0" smtClean="0"/>
          </a:p>
        </p:txBody>
      </p:sp>
      <p:sp>
        <p:nvSpPr>
          <p:cNvPr id="7" name="Slide Number Placeholder 6"/>
          <p:cNvSpPr>
            <a:spLocks noGrp="1"/>
          </p:cNvSpPr>
          <p:nvPr>
            <p:ph type="sldNum" sz="quarter" idx="12"/>
          </p:nvPr>
        </p:nvSpPr>
        <p:spPr/>
        <p:txBody>
          <a:bodyPr/>
          <a:lstStyle/>
          <a:p>
            <a:fld id="{99B7B5DF-5DA9-46A7-9A59-86908C82C3B1}" type="slidenum">
              <a:rPr lang="en-US" smtClean="0"/>
              <a:t>49</a:t>
            </a:fld>
            <a:endParaRPr lang="en-US" dirty="0"/>
          </a:p>
        </p:txBody>
      </p:sp>
    </p:spTree>
    <p:extLst>
      <p:ext uri="{BB962C8B-B14F-4D97-AF65-F5344CB8AC3E}">
        <p14:creationId xmlns:p14="http://schemas.microsoft.com/office/powerpoint/2010/main" val="6849654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2389"/>
            <a:ext cx="8640960" cy="646331"/>
          </a:xfrm>
          <a:prstGeom prst="rect">
            <a:avLst/>
          </a:prstGeom>
        </p:spPr>
        <p:txBody>
          <a:bodyPr wrap="square">
            <a:spAutoFit/>
          </a:bodyPr>
          <a:lstStyle/>
          <a:p>
            <a:pPr lvl="0"/>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營養飲食需要</a:t>
            </a:r>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5" name="Rectangle 4"/>
          <p:cNvSpPr/>
          <p:nvPr/>
        </p:nvSpPr>
        <p:spPr>
          <a:xfrm>
            <a:off x="323528" y="980728"/>
            <a:ext cx="8352928" cy="3139321"/>
          </a:xfrm>
          <a:prstGeom prst="rect">
            <a:avLst/>
          </a:prstGeom>
        </p:spPr>
        <p:txBody>
          <a:bodyPr wrap="square">
            <a:spAutoFit/>
          </a:bodyPr>
          <a:lstStyle/>
          <a:p>
            <a:pPr marL="342900" indent="-342900">
              <a:spcAft>
                <a:spcPts val="600"/>
              </a:spcAft>
              <a:buFont typeface="Arial" pitchFamily="34" charset="0"/>
              <a:buChar char="•"/>
            </a:pPr>
            <a:r>
              <a:rPr lang="zh-TW" altLang="en-US" sz="2400" dirty="0"/>
              <a:t>不同</a:t>
            </a:r>
            <a:r>
              <a:rPr lang="zh-TW" altLang="en-US" sz="2400" dirty="0" smtClean="0"/>
              <a:t>群組的</a:t>
            </a:r>
            <a:r>
              <a:rPr lang="zh-TW" altLang="en-US" sz="2400" dirty="0"/>
              <a:t>人有不同的</a:t>
            </a:r>
            <a:r>
              <a:rPr lang="zh-TW" altLang="en-US" sz="2400" dirty="0" smtClean="0"/>
              <a:t>營養飲食需要。</a:t>
            </a:r>
            <a:endParaRPr lang="zh-TW" altLang="en-US" sz="2400" dirty="0"/>
          </a:p>
          <a:p>
            <a:pPr marL="1257300" lvl="2" indent="-342900">
              <a:spcAft>
                <a:spcPts val="600"/>
              </a:spcAft>
              <a:buFont typeface="Arial" pitchFamily="34" charset="0"/>
              <a:buChar char="•"/>
            </a:pPr>
            <a:r>
              <a:rPr lang="zh-TW" altLang="en-US" sz="2400" dirty="0" smtClean="0"/>
              <a:t>嬰兒</a:t>
            </a:r>
            <a:endParaRPr lang="en-US" altLang="zh-TW" sz="2400" dirty="0" smtClean="0"/>
          </a:p>
          <a:p>
            <a:pPr marL="1257300" lvl="2" indent="-342900">
              <a:spcAft>
                <a:spcPts val="600"/>
              </a:spcAft>
              <a:buFont typeface="Arial" pitchFamily="34" charset="0"/>
              <a:buChar char="•"/>
            </a:pPr>
            <a:r>
              <a:rPr lang="zh-TW" altLang="en-US" sz="2400" dirty="0" smtClean="0"/>
              <a:t>幼兒</a:t>
            </a:r>
            <a:endParaRPr lang="en-US" altLang="zh-TW" sz="2400" dirty="0" smtClean="0"/>
          </a:p>
          <a:p>
            <a:pPr marL="1257300" lvl="2" indent="-342900">
              <a:spcAft>
                <a:spcPts val="600"/>
              </a:spcAft>
              <a:buFont typeface="Arial" pitchFamily="34" charset="0"/>
              <a:buChar char="•"/>
            </a:pPr>
            <a:r>
              <a:rPr lang="zh-TW" altLang="en-US" sz="2400" dirty="0" smtClean="0"/>
              <a:t>青少年</a:t>
            </a:r>
            <a:endParaRPr lang="en-US" altLang="zh-TW" sz="2400" dirty="0" smtClean="0"/>
          </a:p>
          <a:p>
            <a:pPr marL="1257300" lvl="2" indent="-342900">
              <a:spcAft>
                <a:spcPts val="600"/>
              </a:spcAft>
              <a:buFont typeface="Arial" pitchFamily="34" charset="0"/>
              <a:buChar char="•"/>
            </a:pPr>
            <a:r>
              <a:rPr lang="zh-TW" altLang="en-US" sz="2400" dirty="0" smtClean="0"/>
              <a:t>成年人</a:t>
            </a:r>
            <a:endParaRPr lang="en-US" altLang="zh-TW" sz="2400" dirty="0" smtClean="0"/>
          </a:p>
          <a:p>
            <a:pPr marL="1257300" lvl="2" indent="-342900">
              <a:spcAft>
                <a:spcPts val="600"/>
              </a:spcAft>
              <a:buFont typeface="Arial" pitchFamily="34" charset="0"/>
              <a:buChar char="•"/>
            </a:pPr>
            <a:r>
              <a:rPr lang="zh-TW" altLang="en-US" sz="2400" dirty="0" smtClean="0"/>
              <a:t>老年人</a:t>
            </a:r>
            <a:endParaRPr lang="en-US" altLang="zh-TW" sz="2400" dirty="0" smtClean="0"/>
          </a:p>
          <a:p>
            <a:pPr marL="342900" indent="-342900">
              <a:spcAft>
                <a:spcPts val="600"/>
              </a:spcAft>
              <a:buFont typeface="Arial" pitchFamily="34" charset="0"/>
              <a:buChar char="•"/>
            </a:pPr>
            <a:endParaRPr lang="en-US" sz="2400" dirty="0" smtClean="0"/>
          </a:p>
        </p:txBody>
      </p:sp>
      <p:sp>
        <p:nvSpPr>
          <p:cNvPr id="7" name="Slide Number Placeholder 6"/>
          <p:cNvSpPr>
            <a:spLocks noGrp="1"/>
          </p:cNvSpPr>
          <p:nvPr>
            <p:ph type="sldNum" sz="quarter" idx="12"/>
          </p:nvPr>
        </p:nvSpPr>
        <p:spPr/>
        <p:txBody>
          <a:bodyPr/>
          <a:lstStyle/>
          <a:p>
            <a:fld id="{99B7B5DF-5DA9-46A7-9A59-86908C82C3B1}" type="slidenum">
              <a:rPr lang="en-US" smtClean="0"/>
              <a:t>5</a:t>
            </a:fld>
            <a:endParaRPr lang="en-US" dirty="0"/>
          </a:p>
        </p:txBody>
      </p:sp>
    </p:spTree>
    <p:extLst>
      <p:ext uri="{BB962C8B-B14F-4D97-AF65-F5344CB8AC3E}">
        <p14:creationId xmlns:p14="http://schemas.microsoft.com/office/powerpoint/2010/main" val="2313672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640960" cy="600164"/>
          </a:xfrm>
          <a:prstGeom prst="rect">
            <a:avLst/>
          </a:prstGeom>
        </p:spPr>
        <p:txBody>
          <a:bodyPr wrap="square">
            <a:spAutoFit/>
          </a:bodyPr>
          <a:lstStyle/>
          <a:p>
            <a:pPr lvl="0"/>
            <a:r>
              <a:rPr lang="zh-TW" altLang="en-US" sz="33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需要體重管理人士的膳食設計</a:t>
            </a:r>
            <a:endParaRPr lang="zh-TW" altLang="en-US" sz="33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7" name="Slide Number Placeholder 6"/>
          <p:cNvSpPr>
            <a:spLocks noGrp="1"/>
          </p:cNvSpPr>
          <p:nvPr>
            <p:ph type="sldNum" sz="quarter" idx="12"/>
          </p:nvPr>
        </p:nvSpPr>
        <p:spPr/>
        <p:txBody>
          <a:bodyPr/>
          <a:lstStyle/>
          <a:p>
            <a:fld id="{99B7B5DF-5DA9-46A7-9A59-86908C82C3B1}" type="slidenum">
              <a:rPr lang="en-US" smtClean="0"/>
              <a:t>50</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201068160"/>
              </p:ext>
            </p:extLst>
          </p:nvPr>
        </p:nvGraphicFramePr>
        <p:xfrm>
          <a:off x="283900" y="799536"/>
          <a:ext cx="8392557" cy="4348480"/>
        </p:xfrm>
        <a:graphic>
          <a:graphicData uri="http://schemas.openxmlformats.org/drawingml/2006/table">
            <a:tbl>
              <a:tblPr firstRow="1" bandRow="1">
                <a:tableStyleId>{5C22544A-7EE6-4342-B048-85BDC9FD1C3A}</a:tableStyleId>
              </a:tblPr>
              <a:tblGrid>
                <a:gridCol w="1479788">
                  <a:extLst>
                    <a:ext uri="{9D8B030D-6E8A-4147-A177-3AD203B41FA5}">
                      <a16:colId xmlns:a16="http://schemas.microsoft.com/office/drawing/2014/main" val="20000"/>
                    </a:ext>
                  </a:extLst>
                </a:gridCol>
                <a:gridCol w="3168352">
                  <a:extLst>
                    <a:ext uri="{9D8B030D-6E8A-4147-A177-3AD203B41FA5}">
                      <a16:colId xmlns:a16="http://schemas.microsoft.com/office/drawing/2014/main" val="20001"/>
                    </a:ext>
                  </a:extLst>
                </a:gridCol>
                <a:gridCol w="3744417">
                  <a:extLst>
                    <a:ext uri="{9D8B030D-6E8A-4147-A177-3AD203B41FA5}">
                      <a16:colId xmlns:a16="http://schemas.microsoft.com/office/drawing/2014/main" val="20002"/>
                    </a:ext>
                  </a:extLst>
                </a:gridCol>
              </a:tblGrid>
              <a:tr h="370840">
                <a:tc>
                  <a:txBody>
                    <a:bodyPr/>
                    <a:lstStyle/>
                    <a:p>
                      <a:r>
                        <a:rPr lang="zh-TW" altLang="en-US" dirty="0" smtClean="0"/>
                        <a:t>食物類別</a:t>
                      </a:r>
                      <a:endParaRPr lang="en-US" dirty="0"/>
                    </a:p>
                  </a:txBody>
                  <a:tcPr/>
                </a:tc>
                <a:tc>
                  <a:txBody>
                    <a:bodyPr/>
                    <a:lstStyle/>
                    <a:p>
                      <a:r>
                        <a:rPr lang="zh-TW" altLang="en-US" dirty="0" smtClean="0"/>
                        <a:t>代替</a:t>
                      </a:r>
                      <a:endParaRPr lang="en-US" dirty="0"/>
                    </a:p>
                  </a:txBody>
                  <a:tcPr/>
                </a:tc>
                <a:tc>
                  <a:txBody>
                    <a:bodyPr/>
                    <a:lstStyle/>
                    <a:p>
                      <a:pPr rtl="0"/>
                      <a:r>
                        <a:rPr lang="zh-TW" altLang="en-US" sz="1800" b="1" kern="1200" dirty="0" smtClean="0">
                          <a:solidFill>
                            <a:schemeClr val="lt1"/>
                          </a:solidFill>
                          <a:effectLst/>
                          <a:latin typeface="+mn-lt"/>
                          <a:ea typeface="+mn-ea"/>
                          <a:cs typeface="+mn-cs"/>
                        </a:rPr>
                        <a:t>替換為</a:t>
                      </a:r>
                      <a:endParaRPr lang="zh-TW" altLang="en-US" sz="1800" b="1" kern="1200" dirty="0">
                        <a:solidFill>
                          <a:schemeClr val="lt1"/>
                        </a:solidFill>
                        <a:effectLst/>
                        <a:latin typeface="+mn-lt"/>
                        <a:ea typeface="+mn-ea"/>
                        <a:cs typeface="+mn-cs"/>
                      </a:endParaRPr>
                    </a:p>
                  </a:txBody>
                  <a:tcPr/>
                </a:tc>
                <a:extLst>
                  <a:ext uri="{0D108BD9-81ED-4DB2-BD59-A6C34878D82A}">
                    <a16:rowId xmlns:a16="http://schemas.microsoft.com/office/drawing/2014/main" val="10000"/>
                  </a:ext>
                </a:extLst>
              </a:tr>
              <a:tr h="370840">
                <a:tc>
                  <a:txBody>
                    <a:bodyPr/>
                    <a:lstStyle/>
                    <a:p>
                      <a:r>
                        <a:rPr lang="zh-TW" altLang="en-US" dirty="0" smtClean="0"/>
                        <a:t>肉類</a:t>
                      </a:r>
                      <a:endParaRPr lang="en-US" dirty="0"/>
                    </a:p>
                  </a:txBody>
                  <a:tcPr/>
                </a:tc>
                <a:tc>
                  <a:txBody>
                    <a:bodyPr/>
                    <a:lstStyle/>
                    <a:p>
                      <a:r>
                        <a:rPr lang="zh-TW" altLang="en-US" dirty="0" smtClean="0"/>
                        <a:t>含高脂肪的牛肉如牛肋骨和牛腩</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瘦的牛肉如去掉脂肪的牛脊肉</a:t>
                      </a:r>
                      <a:endParaRPr lang="zh-TW" altLang="en-US" sz="180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10001"/>
                  </a:ext>
                </a:extLst>
              </a:tr>
              <a:tr h="370840">
                <a:tc>
                  <a:txBody>
                    <a:bodyPr/>
                    <a:lstStyle/>
                    <a:p>
                      <a:endParaRPr lang="en-US" dirty="0"/>
                    </a:p>
                  </a:txBody>
                  <a:tcPr/>
                </a:tc>
                <a:tc>
                  <a:txBody>
                    <a:bodyPr/>
                    <a:lstStyle/>
                    <a:p>
                      <a:r>
                        <a:rPr lang="zh-TW" altLang="en-US" dirty="0" smtClean="0"/>
                        <a:t>含高脂肪的豬肉如排骨</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去掉脂肪的豬脊肉</a:t>
                      </a:r>
                      <a:endParaRPr lang="zh-TW" altLang="en-US" sz="180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10002"/>
                  </a:ext>
                </a:extLst>
              </a:tr>
              <a:tr h="370840">
                <a:tc>
                  <a:txBody>
                    <a:bodyPr/>
                    <a:lstStyle/>
                    <a:p>
                      <a:endParaRPr lang="en-US"/>
                    </a:p>
                  </a:txBody>
                  <a:tcPr/>
                </a:tc>
                <a:tc>
                  <a:txBody>
                    <a:bodyPr/>
                    <a:lstStyle/>
                    <a:p>
                      <a:r>
                        <a:rPr lang="zh-TW" altLang="en-US" dirty="0" smtClean="0"/>
                        <a:t>全蛋</a:t>
                      </a:r>
                      <a:endParaRPr lang="en-US" dirty="0"/>
                    </a:p>
                  </a:txBody>
                  <a:tcPr/>
                </a:tc>
                <a:tc>
                  <a:txBody>
                    <a:bodyPr/>
                    <a:lstStyle/>
                    <a:p>
                      <a:r>
                        <a:rPr lang="zh-TW" altLang="en-US" dirty="0" smtClean="0"/>
                        <a:t>雞蛋白</a:t>
                      </a:r>
                      <a:endParaRPr lang="en-US" dirty="0"/>
                    </a:p>
                  </a:txBody>
                  <a:tcPr/>
                </a:tc>
                <a:extLst>
                  <a:ext uri="{0D108BD9-81ED-4DB2-BD59-A6C34878D82A}">
                    <a16:rowId xmlns:a16="http://schemas.microsoft.com/office/drawing/2014/main" val="10003"/>
                  </a:ext>
                </a:extLst>
              </a:tr>
              <a:tr h="370840">
                <a:tc>
                  <a:txBody>
                    <a:bodyPr/>
                    <a:lstStyle/>
                    <a:p>
                      <a:endParaRPr lang="en-US" dirty="0"/>
                    </a:p>
                  </a:txBody>
                  <a:tcPr/>
                </a:tc>
                <a:tc>
                  <a:txBody>
                    <a:bodyPr/>
                    <a:lstStyle/>
                    <a:p>
                      <a:r>
                        <a:rPr lang="zh-TW" altLang="en-US" dirty="0" smtClean="0"/>
                        <a:t>罐頭油浸魚</a:t>
                      </a:r>
                      <a:endParaRPr lang="en-US" dirty="0"/>
                    </a:p>
                  </a:txBody>
                  <a:tcPr/>
                </a:tc>
                <a:tc>
                  <a:txBody>
                    <a:bodyPr/>
                    <a:lstStyle/>
                    <a:p>
                      <a:r>
                        <a:rPr lang="zh-TW" altLang="en-US" dirty="0" smtClean="0"/>
                        <a:t>罐頭水浸魚</a:t>
                      </a:r>
                      <a:endParaRPr lang="en-US" dirty="0"/>
                    </a:p>
                  </a:txBody>
                  <a:tcPr/>
                </a:tc>
                <a:extLst>
                  <a:ext uri="{0D108BD9-81ED-4DB2-BD59-A6C34878D82A}">
                    <a16:rowId xmlns:a16="http://schemas.microsoft.com/office/drawing/2014/main" val="10004"/>
                  </a:ext>
                </a:extLst>
              </a:tr>
              <a:tr h="370840">
                <a:tc>
                  <a:txBody>
                    <a:bodyPr/>
                    <a:lstStyle/>
                    <a:p>
                      <a:r>
                        <a:rPr lang="zh-TW" altLang="en-US" dirty="0" smtClean="0"/>
                        <a:t>五穀類</a:t>
                      </a:r>
                      <a:endParaRPr lang="en-US" dirty="0"/>
                    </a:p>
                  </a:txBody>
                  <a:tcPr/>
                </a:tc>
                <a:tc>
                  <a:txBody>
                    <a:bodyPr/>
                    <a:lstStyle/>
                    <a:p>
                      <a:r>
                        <a:rPr lang="zh-TW" altLang="en-US" dirty="0" smtClean="0"/>
                        <a:t>白汁意粉</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番茄意粉</a:t>
                      </a:r>
                      <a:endParaRPr lang="en-US" dirty="0" smtClean="0"/>
                    </a:p>
                  </a:txBody>
                  <a:tcPr/>
                </a:tc>
                <a:extLst>
                  <a:ext uri="{0D108BD9-81ED-4DB2-BD59-A6C34878D82A}">
                    <a16:rowId xmlns:a16="http://schemas.microsoft.com/office/drawing/2014/main" val="10005"/>
                  </a:ext>
                </a:extLst>
              </a:tr>
              <a:tr h="370840">
                <a:tc>
                  <a:txBody>
                    <a:bodyPr/>
                    <a:lstStyle/>
                    <a:p>
                      <a:endParaRPr lang="en-US" dirty="0"/>
                    </a:p>
                  </a:txBody>
                  <a:tcPr/>
                </a:tc>
                <a:tc>
                  <a:txBody>
                    <a:bodyPr/>
                    <a:lstStyle/>
                    <a:p>
                      <a:r>
                        <a:rPr lang="zh-TW" altLang="en-US" dirty="0" smtClean="0"/>
                        <a:t>白飯</a:t>
                      </a:r>
                      <a:endParaRPr lang="en-US" dirty="0"/>
                    </a:p>
                  </a:txBody>
                  <a:tcPr/>
                </a:tc>
                <a:tc>
                  <a:txBody>
                    <a:bodyPr/>
                    <a:lstStyle/>
                    <a:p>
                      <a:r>
                        <a:rPr lang="zh-TW" altLang="en-US" dirty="0" smtClean="0"/>
                        <a:t>紅米及糙米飯</a:t>
                      </a:r>
                      <a:endParaRPr lang="en-US" dirty="0"/>
                    </a:p>
                  </a:txBody>
                  <a:tcPr/>
                </a:tc>
                <a:extLst>
                  <a:ext uri="{0D108BD9-81ED-4DB2-BD59-A6C34878D82A}">
                    <a16:rowId xmlns:a16="http://schemas.microsoft.com/office/drawing/2014/main" val="10006"/>
                  </a:ext>
                </a:extLst>
              </a:tr>
              <a:tr h="370840">
                <a:tc>
                  <a:txBody>
                    <a:bodyPr/>
                    <a:lstStyle/>
                    <a:p>
                      <a:r>
                        <a:rPr lang="zh-TW" altLang="en-US" dirty="0" smtClean="0"/>
                        <a:t>乳類製品</a:t>
                      </a:r>
                      <a:endParaRPr lang="en-US" dirty="0"/>
                    </a:p>
                  </a:txBody>
                  <a:tcPr/>
                </a:tc>
                <a:tc>
                  <a:txBody>
                    <a:bodyPr/>
                    <a:lstStyle/>
                    <a:p>
                      <a:r>
                        <a:rPr lang="zh-TW" altLang="en-US" dirty="0" smtClean="0"/>
                        <a:t>全脂牛奶</a:t>
                      </a:r>
                      <a:endParaRPr lang="en-US" dirty="0"/>
                    </a:p>
                  </a:txBody>
                  <a:tcPr/>
                </a:tc>
                <a:tc>
                  <a:txBody>
                    <a:bodyPr/>
                    <a:lstStyle/>
                    <a:p>
                      <a:pPr rtl="0"/>
                      <a:r>
                        <a:rPr lang="zh-TW" altLang="en-US" sz="1800" kern="1200" dirty="0" smtClean="0">
                          <a:solidFill>
                            <a:schemeClr val="dk1"/>
                          </a:solidFill>
                          <a:effectLst/>
                          <a:latin typeface="+mn-lt"/>
                          <a:ea typeface="+mn-ea"/>
                          <a:cs typeface="+mn-cs"/>
                        </a:rPr>
                        <a:t>低脂（</a:t>
                      </a:r>
                      <a:r>
                        <a:rPr lang="en-US" altLang="zh-TW" sz="1800" kern="1200" dirty="0" smtClean="0">
                          <a:solidFill>
                            <a:schemeClr val="dk1"/>
                          </a:solidFill>
                          <a:effectLst/>
                          <a:latin typeface="+mn-lt"/>
                          <a:ea typeface="+mn-ea"/>
                          <a:cs typeface="+mn-cs"/>
                        </a:rPr>
                        <a:t>1</a:t>
                      </a:r>
                      <a:r>
                        <a:rPr lang="zh-TW" altLang="en-US" sz="1800" kern="1200" dirty="0" smtClean="0">
                          <a:solidFill>
                            <a:schemeClr val="dk1"/>
                          </a:solidFill>
                          <a:effectLst/>
                          <a:latin typeface="+mn-lt"/>
                          <a:ea typeface="+mn-ea"/>
                          <a:cs typeface="+mn-cs"/>
                        </a:rPr>
                        <a:t>％）或脫脂</a:t>
                      </a:r>
                      <a:r>
                        <a:rPr lang="zh-TW" altLang="en-US" dirty="0" smtClean="0"/>
                        <a:t>牛奶</a:t>
                      </a:r>
                      <a:endParaRPr lang="zh-TW" altLang="en-US" sz="1800" kern="1200" dirty="0">
                        <a:solidFill>
                          <a:schemeClr val="dk1"/>
                        </a:solidFill>
                        <a:effectLst/>
                        <a:latin typeface="+mn-lt"/>
                        <a:ea typeface="+mn-ea"/>
                        <a:cs typeface="+mn-cs"/>
                      </a:endParaRPr>
                    </a:p>
                  </a:txBody>
                  <a:tcPr/>
                </a:tc>
                <a:extLst>
                  <a:ext uri="{0D108BD9-81ED-4DB2-BD59-A6C34878D82A}">
                    <a16:rowId xmlns:a16="http://schemas.microsoft.com/office/drawing/2014/main" val="10007"/>
                  </a:ext>
                </a:extLst>
              </a:tr>
              <a:tr h="370840">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淡奶</a:t>
                      </a:r>
                      <a:endParaRPr lang="en-US" dirty="0"/>
                    </a:p>
                  </a:txBody>
                  <a:tcPr/>
                </a:tc>
                <a:tc>
                  <a:txBody>
                    <a:bodyPr/>
                    <a:lstStyle/>
                    <a:p>
                      <a:r>
                        <a:rPr lang="zh-TW" altLang="en-US" dirty="0" smtClean="0"/>
                        <a:t>脫脂淡奶或低脂牛奶</a:t>
                      </a:r>
                      <a:endParaRPr lang="en-US" dirty="0"/>
                    </a:p>
                  </a:txBody>
                  <a:tcPr/>
                </a:tc>
                <a:extLst>
                  <a:ext uri="{0D108BD9-81ED-4DB2-BD59-A6C34878D82A}">
                    <a16:rowId xmlns:a16="http://schemas.microsoft.com/office/drawing/2014/main" val="10008"/>
                  </a:ext>
                </a:extLst>
              </a:tr>
              <a:tr h="370840">
                <a:tc>
                  <a:txBody>
                    <a:bodyPr/>
                    <a:lstStyle/>
                    <a:p>
                      <a:endParaRPr lang="en-US"/>
                    </a:p>
                  </a:txBody>
                  <a:tcPr/>
                </a:tc>
                <a:tc>
                  <a:txBody>
                    <a:bodyPr/>
                    <a:lstStyle/>
                    <a:p>
                      <a:r>
                        <a:rPr lang="zh-TW" altLang="en-US" dirty="0" smtClean="0"/>
                        <a:t>雪糕</a:t>
                      </a:r>
                      <a:endParaRPr lang="en-US" dirty="0"/>
                    </a:p>
                  </a:txBody>
                  <a:tcPr/>
                </a:tc>
                <a:tc>
                  <a:txBody>
                    <a:bodyPr/>
                    <a:lstStyle/>
                    <a:p>
                      <a:pPr rtl="0"/>
                      <a:r>
                        <a:rPr lang="zh-TW" altLang="en-US" sz="1800" kern="1200" dirty="0" smtClean="0">
                          <a:solidFill>
                            <a:schemeClr val="dk1"/>
                          </a:solidFill>
                          <a:effectLst/>
                          <a:latin typeface="+mn-lt"/>
                          <a:ea typeface="+mn-ea"/>
                          <a:cs typeface="+mn-cs"/>
                        </a:rPr>
                        <a:t>低脂酸奶酪</a:t>
                      </a:r>
                      <a:endParaRPr lang="zh-TW" altLang="en-US" sz="1800" kern="1200" dirty="0">
                        <a:solidFill>
                          <a:schemeClr val="dk1"/>
                        </a:solidFill>
                        <a:effectLst/>
                        <a:latin typeface="+mn-lt"/>
                        <a:ea typeface="+mn-ea"/>
                        <a:cs typeface="+mn-cs"/>
                      </a:endParaRPr>
                    </a:p>
                  </a:txBody>
                  <a:tcPr/>
                </a:tc>
                <a:extLst>
                  <a:ext uri="{0D108BD9-81ED-4DB2-BD59-A6C34878D82A}">
                    <a16:rowId xmlns:a16="http://schemas.microsoft.com/office/drawing/2014/main" val="10009"/>
                  </a:ext>
                </a:extLst>
              </a:tr>
              <a:tr h="370840">
                <a:tc>
                  <a:txBody>
                    <a:bodyPr/>
                    <a:lstStyle/>
                    <a:p>
                      <a:endParaRPr lang="en-US"/>
                    </a:p>
                  </a:txBody>
                  <a:tcPr/>
                </a:tc>
                <a:tc>
                  <a:txBody>
                    <a:bodyPr/>
                    <a:lstStyle/>
                    <a:p>
                      <a:pPr rtl="0"/>
                      <a:r>
                        <a:rPr lang="zh-TW" altLang="en-US" sz="1800" kern="1200" dirty="0" smtClean="0">
                          <a:solidFill>
                            <a:schemeClr val="dk1"/>
                          </a:solidFill>
                          <a:effectLst/>
                          <a:latin typeface="+mn-lt"/>
                          <a:ea typeface="+mn-ea"/>
                          <a:cs typeface="+mn-cs"/>
                        </a:rPr>
                        <a:t>普通芝士</a:t>
                      </a:r>
                      <a:endParaRPr lang="zh-TW" altLang="en-US" sz="1800" kern="1200" dirty="0">
                        <a:solidFill>
                          <a:schemeClr val="dk1"/>
                        </a:solidFill>
                        <a:effectLst/>
                        <a:latin typeface="+mn-lt"/>
                        <a:ea typeface="+mn-ea"/>
                        <a:cs typeface="+mn-cs"/>
                      </a:endParaRPr>
                    </a:p>
                  </a:txBody>
                  <a:tcPr/>
                </a:tc>
                <a:tc>
                  <a:txBody>
                    <a:bodyPr/>
                    <a:lstStyle/>
                    <a:p>
                      <a:pPr rtl="0"/>
                      <a:r>
                        <a:rPr lang="zh-TW" altLang="en-US" sz="1800" kern="1200" dirty="0" smtClean="0">
                          <a:solidFill>
                            <a:schemeClr val="dk1"/>
                          </a:solidFill>
                          <a:effectLst/>
                          <a:latin typeface="+mn-lt"/>
                          <a:ea typeface="+mn-ea"/>
                          <a:cs typeface="+mn-cs"/>
                        </a:rPr>
                        <a:t>低脂茅屋芝士</a:t>
                      </a:r>
                      <a:endParaRPr lang="zh-TW" altLang="en-US" sz="1800" kern="1200" dirty="0">
                        <a:solidFill>
                          <a:schemeClr val="dk1"/>
                        </a:solidFill>
                        <a:effectLst/>
                        <a:latin typeface="+mn-lt"/>
                        <a:ea typeface="+mn-ea"/>
                        <a:cs typeface="+mn-cs"/>
                      </a:endParaRP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3292090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640960" cy="646331"/>
          </a:xfrm>
          <a:prstGeom prst="rect">
            <a:avLst/>
          </a:prstGeom>
        </p:spPr>
        <p:txBody>
          <a:bodyPr wrap="square">
            <a:spAutoFit/>
          </a:bodyPr>
          <a:lstStyle/>
          <a:p>
            <a:pPr lvl="0"/>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慶典的膳食設計</a:t>
            </a:r>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5" name="Rectangle 4"/>
          <p:cNvSpPr/>
          <p:nvPr/>
        </p:nvSpPr>
        <p:spPr>
          <a:xfrm>
            <a:off x="323528" y="980728"/>
            <a:ext cx="8352928" cy="2462213"/>
          </a:xfrm>
          <a:prstGeom prst="rect">
            <a:avLst/>
          </a:prstGeom>
        </p:spPr>
        <p:txBody>
          <a:bodyPr wrap="square">
            <a:spAutoFit/>
          </a:bodyPr>
          <a:lstStyle/>
          <a:p>
            <a:pPr marL="342900" indent="-342900">
              <a:spcAft>
                <a:spcPts val="600"/>
              </a:spcAft>
              <a:buFont typeface="Arial" pitchFamily="34" charset="0"/>
              <a:buChar char="•"/>
            </a:pPr>
            <a:r>
              <a:rPr lang="zh-TW" altLang="en-US" sz="2400" dirty="0" smtClean="0"/>
              <a:t>食物</a:t>
            </a:r>
            <a:r>
              <a:rPr lang="zh-TW" altLang="en-US" sz="2400" dirty="0"/>
              <a:t>不僅用來充飢，還能滿足我們的</a:t>
            </a:r>
            <a:r>
              <a:rPr lang="zh-TW" altLang="en-US" sz="2400" dirty="0" smtClean="0"/>
              <a:t>社交和情感需要。</a:t>
            </a:r>
            <a:r>
              <a:rPr lang="zh-TW" altLang="en-US" sz="2400" dirty="0"/>
              <a:t>當我們與別人分享</a:t>
            </a:r>
            <a:r>
              <a:rPr lang="zh-TW" altLang="en-US" sz="2400" dirty="0" smtClean="0"/>
              <a:t>食物時，</a:t>
            </a:r>
            <a:r>
              <a:rPr lang="zh-TW" altLang="en-US" sz="2400" dirty="0"/>
              <a:t>我們也分享愛，愉快的</a:t>
            </a:r>
            <a:r>
              <a:rPr lang="zh-TW" altLang="en-US" sz="2400" dirty="0" smtClean="0"/>
              <a:t>感覺，</a:t>
            </a:r>
            <a:r>
              <a:rPr lang="zh-TW" altLang="en-US" sz="2400" dirty="0"/>
              <a:t>友誼和歸屬感。 </a:t>
            </a:r>
          </a:p>
          <a:p>
            <a:pPr marL="342900" indent="-342900">
              <a:spcAft>
                <a:spcPts val="600"/>
              </a:spcAft>
              <a:buFont typeface="Arial" pitchFamily="34" charset="0"/>
              <a:buChar char="•"/>
            </a:pPr>
            <a:r>
              <a:rPr lang="zh-TW" altLang="en-US" sz="2400" dirty="0" smtClean="0"/>
              <a:t>會預備一些特別的食物和菜餚。 </a:t>
            </a:r>
            <a:endParaRPr lang="zh-TW" altLang="en-US" sz="2400" dirty="0"/>
          </a:p>
          <a:p>
            <a:pPr marL="342900" indent="-342900">
              <a:spcAft>
                <a:spcPts val="600"/>
              </a:spcAft>
              <a:buFont typeface="Arial" pitchFamily="34" charset="0"/>
              <a:buChar char="•"/>
            </a:pPr>
            <a:r>
              <a:rPr lang="zh-TW" altLang="en-US" sz="2400" dirty="0" smtClean="0"/>
              <a:t>在</a:t>
            </a:r>
            <a:r>
              <a:rPr lang="zh-TW" altLang="en-US" sz="2400" dirty="0"/>
              <a:t>設計慶典</a:t>
            </a:r>
            <a:r>
              <a:rPr lang="zh-TW" altLang="en-US" sz="2400" dirty="0" smtClean="0"/>
              <a:t>膳食時，應考慮出席客人</a:t>
            </a:r>
            <a:r>
              <a:rPr lang="zh-TW" altLang="en-US" sz="2400" dirty="0"/>
              <a:t>的</a:t>
            </a:r>
            <a:r>
              <a:rPr lang="zh-TW" altLang="en-US" sz="2400" dirty="0" smtClean="0"/>
              <a:t>年齡組別，</a:t>
            </a:r>
            <a:r>
              <a:rPr lang="zh-TW" altLang="en-US" sz="2400" dirty="0"/>
              <a:t>出席</a:t>
            </a:r>
            <a:r>
              <a:rPr lang="zh-TW" altLang="en-US" sz="2400" dirty="0" smtClean="0"/>
              <a:t>人數和慶祝的原因。有</a:t>
            </a:r>
            <a:r>
              <a:rPr lang="zh-TW" altLang="en-US" sz="2400" dirty="0"/>
              <a:t>時會需要準備</a:t>
            </a:r>
            <a:r>
              <a:rPr lang="zh-TW" altLang="en-US" sz="2400" dirty="0" smtClean="0"/>
              <a:t>特別的食物</a:t>
            </a:r>
            <a:r>
              <a:rPr lang="zh-TW" altLang="en-US" sz="2400" dirty="0"/>
              <a:t>和餐桌擺設。 </a:t>
            </a:r>
          </a:p>
        </p:txBody>
      </p:sp>
      <p:sp>
        <p:nvSpPr>
          <p:cNvPr id="7" name="Slide Number Placeholder 6"/>
          <p:cNvSpPr>
            <a:spLocks noGrp="1"/>
          </p:cNvSpPr>
          <p:nvPr>
            <p:ph type="sldNum" sz="quarter" idx="12"/>
          </p:nvPr>
        </p:nvSpPr>
        <p:spPr/>
        <p:txBody>
          <a:bodyPr/>
          <a:lstStyle/>
          <a:p>
            <a:fld id="{99B7B5DF-5DA9-46A7-9A59-86908C82C3B1}" type="slidenum">
              <a:rPr lang="en-US" smtClean="0"/>
              <a:t>51</a:t>
            </a:fld>
            <a:endParaRPr lang="en-US" dirty="0"/>
          </a:p>
        </p:txBody>
      </p:sp>
    </p:spTree>
    <p:extLst>
      <p:ext uri="{BB962C8B-B14F-4D97-AF65-F5344CB8AC3E}">
        <p14:creationId xmlns:p14="http://schemas.microsoft.com/office/powerpoint/2010/main" val="35895945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640960" cy="646331"/>
          </a:xfrm>
          <a:prstGeom prst="rect">
            <a:avLst/>
          </a:prstGeom>
        </p:spPr>
        <p:txBody>
          <a:bodyPr wrap="square">
            <a:spAutoFit/>
          </a:bodyPr>
          <a:lstStyle/>
          <a:p>
            <a:pPr lvl="0"/>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上菜技巧的</a:t>
            </a:r>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原則</a:t>
            </a:r>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5" name="Rectangle 4"/>
          <p:cNvSpPr/>
          <p:nvPr/>
        </p:nvSpPr>
        <p:spPr>
          <a:xfrm>
            <a:off x="323528" y="980728"/>
            <a:ext cx="8352928" cy="4031873"/>
          </a:xfrm>
          <a:prstGeom prst="rect">
            <a:avLst/>
          </a:prstGeom>
        </p:spPr>
        <p:txBody>
          <a:bodyPr wrap="square">
            <a:spAutoFit/>
          </a:bodyPr>
          <a:lstStyle/>
          <a:p>
            <a:pPr marL="342900" indent="-342900">
              <a:spcAft>
                <a:spcPts val="600"/>
              </a:spcAft>
              <a:buFont typeface="Arial" pitchFamily="34" charset="0"/>
              <a:buChar char="•"/>
            </a:pPr>
            <a:r>
              <a:rPr lang="zh-TW" altLang="en-US" sz="2400" dirty="0" smtClean="0"/>
              <a:t>顏色</a:t>
            </a:r>
            <a:r>
              <a:rPr lang="zh-TW" altLang="en-US" sz="2400" dirty="0"/>
              <a:t>，形狀，質地和</a:t>
            </a:r>
            <a:r>
              <a:rPr lang="zh-TW" altLang="en-US" sz="2400" dirty="0" smtClean="0"/>
              <a:t>味道要互相配合</a:t>
            </a:r>
            <a:r>
              <a:rPr lang="zh-TW" altLang="en-US" sz="2400" dirty="0"/>
              <a:t>和</a:t>
            </a:r>
            <a:r>
              <a:rPr lang="zh-TW" altLang="en-US" sz="2400" dirty="0" smtClean="0"/>
              <a:t>調和</a:t>
            </a:r>
            <a:endParaRPr lang="en-US" altLang="zh-TW" sz="2400" dirty="0" smtClean="0"/>
          </a:p>
          <a:p>
            <a:pPr marL="342900" indent="-342900">
              <a:spcAft>
                <a:spcPts val="600"/>
              </a:spcAft>
              <a:buFont typeface="Arial" pitchFamily="34" charset="0"/>
              <a:buChar char="•"/>
            </a:pPr>
            <a:r>
              <a:rPr lang="zh-TW" altLang="en-US" sz="2400" dirty="0" smtClean="0"/>
              <a:t>碟子尺寸要配合整體食用</a:t>
            </a:r>
            <a:r>
              <a:rPr lang="zh-TW" altLang="en-US" sz="2400" dirty="0"/>
              <a:t>份</a:t>
            </a:r>
            <a:r>
              <a:rPr lang="zh-TW" altLang="en-US" sz="2400" dirty="0" smtClean="0"/>
              <a:t>量的大小</a:t>
            </a:r>
            <a:endParaRPr lang="zh-TW" altLang="en-US" sz="2400" dirty="0"/>
          </a:p>
          <a:p>
            <a:pPr marL="342900" indent="-342900">
              <a:spcAft>
                <a:spcPts val="600"/>
              </a:spcAft>
              <a:buFont typeface="Arial" pitchFamily="34" charset="0"/>
              <a:buChar char="•"/>
            </a:pPr>
            <a:r>
              <a:rPr lang="zh-TW" altLang="en-US" sz="2400" dirty="0" smtClean="0"/>
              <a:t>平衡</a:t>
            </a:r>
            <a:r>
              <a:rPr lang="zh-TW" altLang="en-US" sz="2400" dirty="0"/>
              <a:t>碟子</a:t>
            </a:r>
            <a:r>
              <a:rPr lang="zh-TW" altLang="en-US" sz="2400" dirty="0" smtClean="0"/>
              <a:t>上各種食物的</a:t>
            </a:r>
            <a:r>
              <a:rPr lang="zh-TW" altLang="en-US" sz="2400" dirty="0"/>
              <a:t>份量 </a:t>
            </a:r>
          </a:p>
          <a:p>
            <a:pPr marL="342900" indent="-342900">
              <a:spcAft>
                <a:spcPts val="600"/>
              </a:spcAft>
              <a:buFont typeface="Arial" pitchFamily="34" charset="0"/>
              <a:buChar char="•"/>
            </a:pPr>
            <a:r>
              <a:rPr lang="zh-TW" altLang="en-US" sz="2400" dirty="0"/>
              <a:t>保持</a:t>
            </a:r>
            <a:r>
              <a:rPr lang="zh-TW" altLang="en-US" sz="2400" dirty="0" smtClean="0"/>
              <a:t>食物與碟子邊緣的距離</a:t>
            </a:r>
            <a:endParaRPr lang="en-US" altLang="zh-TW" sz="2400" dirty="0" smtClean="0"/>
          </a:p>
          <a:p>
            <a:pPr marL="342900" indent="-342900">
              <a:spcAft>
                <a:spcPts val="600"/>
              </a:spcAft>
              <a:buFont typeface="Arial" pitchFamily="34" charset="0"/>
              <a:buChar char="•"/>
            </a:pPr>
            <a:r>
              <a:rPr lang="zh-TW" altLang="en-US" sz="2400" dirty="0" smtClean="0"/>
              <a:t>點綴</a:t>
            </a:r>
            <a:r>
              <a:rPr lang="zh-TW" altLang="en-US" sz="2400" dirty="0"/>
              <a:t>亦</a:t>
            </a:r>
            <a:r>
              <a:rPr lang="zh-TW" altLang="en-US" sz="2400" dirty="0" smtClean="0"/>
              <a:t>十分重要</a:t>
            </a:r>
            <a:endParaRPr lang="en-US" altLang="zh-TW" sz="2400" dirty="0" smtClean="0"/>
          </a:p>
          <a:p>
            <a:pPr marL="342900" indent="-342900">
              <a:spcAft>
                <a:spcPts val="600"/>
              </a:spcAft>
              <a:buFont typeface="Arial" pitchFamily="34" charset="0"/>
              <a:buChar char="•"/>
            </a:pPr>
            <a:r>
              <a:rPr lang="zh-TW" altLang="en-US" sz="2400" dirty="0" smtClean="0"/>
              <a:t>保持</a:t>
            </a:r>
            <a:r>
              <a:rPr lang="zh-TW" altLang="en-US" sz="2400" dirty="0"/>
              <a:t>簡單擺設</a:t>
            </a:r>
            <a:endParaRPr lang="zh-TW" altLang="en-US" sz="2400" dirty="0" smtClean="0"/>
          </a:p>
          <a:p>
            <a:pPr marL="342900" indent="-342900">
              <a:spcAft>
                <a:spcPts val="600"/>
              </a:spcAft>
              <a:buFont typeface="Arial" pitchFamily="34" charset="0"/>
              <a:buChar char="•"/>
            </a:pPr>
            <a:r>
              <a:rPr lang="zh-TW" altLang="en-US" sz="2400" dirty="0" smtClean="0"/>
              <a:t>熱食</a:t>
            </a:r>
            <a:r>
              <a:rPr lang="zh-TW" altLang="en-US" sz="2400" dirty="0"/>
              <a:t>的食物上菜時要用預熱的碟子，保持溫度</a:t>
            </a:r>
            <a:endParaRPr lang="zh-TW" altLang="en-US" sz="2400" dirty="0" smtClean="0"/>
          </a:p>
          <a:p>
            <a:pPr marL="342900" indent="-342900">
              <a:spcAft>
                <a:spcPts val="600"/>
              </a:spcAft>
              <a:buFont typeface="Arial" pitchFamily="34" charset="0"/>
              <a:buChar char="•"/>
            </a:pPr>
            <a:r>
              <a:rPr lang="zh-TW" altLang="en-US" sz="2400" dirty="0" smtClean="0"/>
              <a:t>冷食的</a:t>
            </a:r>
            <a:r>
              <a:rPr lang="zh-TW" altLang="en-US" sz="2400" dirty="0"/>
              <a:t>食物上菜時要用凍的碟子，保持冷度</a:t>
            </a:r>
          </a:p>
          <a:p>
            <a:pPr marL="342900" indent="-342900">
              <a:spcAft>
                <a:spcPts val="600"/>
              </a:spcAft>
              <a:buFont typeface="Arial" pitchFamily="34" charset="0"/>
              <a:buChar char="•"/>
            </a:pPr>
            <a:endParaRPr lang="en-US" sz="2400" dirty="0" smtClean="0"/>
          </a:p>
        </p:txBody>
      </p:sp>
      <p:sp>
        <p:nvSpPr>
          <p:cNvPr id="7" name="Slide Number Placeholder 6"/>
          <p:cNvSpPr>
            <a:spLocks noGrp="1"/>
          </p:cNvSpPr>
          <p:nvPr>
            <p:ph type="sldNum" sz="quarter" idx="12"/>
          </p:nvPr>
        </p:nvSpPr>
        <p:spPr/>
        <p:txBody>
          <a:bodyPr/>
          <a:lstStyle/>
          <a:p>
            <a:fld id="{99B7B5DF-5DA9-46A7-9A59-86908C82C3B1}" type="slidenum">
              <a:rPr lang="en-US" smtClean="0"/>
              <a:t>52</a:t>
            </a:fld>
            <a:endParaRPr lang="en-US" dirty="0"/>
          </a:p>
        </p:txBody>
      </p:sp>
    </p:spTree>
    <p:extLst>
      <p:ext uri="{BB962C8B-B14F-4D97-AF65-F5344CB8AC3E}">
        <p14:creationId xmlns:p14="http://schemas.microsoft.com/office/powerpoint/2010/main" val="7010346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640960" cy="646331"/>
          </a:xfrm>
          <a:prstGeom prst="rect">
            <a:avLst/>
          </a:prstGeom>
        </p:spPr>
        <p:txBody>
          <a:bodyPr wrap="square">
            <a:spAutoFit/>
          </a:bodyPr>
          <a:lstStyle/>
          <a:p>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自助餐</a:t>
            </a:r>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的上菜</a:t>
            </a:r>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技巧</a:t>
            </a:r>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5" name="Rectangle 4"/>
          <p:cNvSpPr/>
          <p:nvPr/>
        </p:nvSpPr>
        <p:spPr>
          <a:xfrm>
            <a:off x="323528" y="980728"/>
            <a:ext cx="8352928" cy="2616101"/>
          </a:xfrm>
          <a:prstGeom prst="rect">
            <a:avLst/>
          </a:prstGeom>
        </p:spPr>
        <p:txBody>
          <a:bodyPr wrap="square">
            <a:spAutoFit/>
          </a:bodyPr>
          <a:lstStyle/>
          <a:p>
            <a:pPr marL="342900" indent="-342900">
              <a:spcAft>
                <a:spcPts val="600"/>
              </a:spcAft>
              <a:buFont typeface="Arial" pitchFamily="34" charset="0"/>
              <a:buChar char="•"/>
            </a:pPr>
            <a:r>
              <a:rPr lang="zh-TW" altLang="en-US" sz="2400" dirty="0"/>
              <a:t>自助餐應該</a:t>
            </a:r>
            <a:r>
              <a:rPr lang="zh-TW" altLang="en-US" sz="2400" dirty="0" smtClean="0"/>
              <a:t>看起來是十分豪華</a:t>
            </a:r>
            <a:r>
              <a:rPr lang="zh-TW" altLang="en-US" sz="2400" dirty="0"/>
              <a:t>和</a:t>
            </a:r>
            <a:r>
              <a:rPr lang="zh-TW" altLang="en-US" sz="2400" dirty="0" smtClean="0"/>
              <a:t>豐富的</a:t>
            </a:r>
            <a:r>
              <a:rPr lang="zh-TW" altLang="en-US" sz="2400" dirty="0"/>
              <a:t>。佈置</a:t>
            </a:r>
            <a:r>
              <a:rPr lang="zh-TW" altLang="en-US" sz="2400" dirty="0" smtClean="0"/>
              <a:t>精美的食物會令人</a:t>
            </a:r>
            <a:r>
              <a:rPr lang="zh-TW" altLang="en-US" sz="2400" dirty="0"/>
              <a:t>興奮和</a:t>
            </a:r>
            <a:r>
              <a:rPr lang="zh-TW" altLang="en-US" sz="2400" dirty="0" smtClean="0"/>
              <a:t>刺激食慾。 </a:t>
            </a:r>
            <a:endParaRPr lang="zh-TW" altLang="en-US" sz="2400" dirty="0"/>
          </a:p>
          <a:p>
            <a:pPr marL="342900" indent="-342900">
              <a:spcAft>
                <a:spcPts val="600"/>
              </a:spcAft>
              <a:buFont typeface="Arial" pitchFamily="34" charset="0"/>
              <a:buChar char="•"/>
            </a:pPr>
            <a:r>
              <a:rPr lang="zh-TW" altLang="en-US" sz="2400" dirty="0" smtClean="0"/>
              <a:t>考慮</a:t>
            </a:r>
            <a:r>
              <a:rPr lang="zh-TW" altLang="en-US" sz="2400" dirty="0"/>
              <a:t>的要點： </a:t>
            </a:r>
          </a:p>
          <a:p>
            <a:pPr marL="800100" lvl="1" indent="-342900">
              <a:spcAft>
                <a:spcPts val="600"/>
              </a:spcAft>
              <a:buFont typeface="Arial" pitchFamily="34" charset="0"/>
              <a:buChar char="•"/>
            </a:pPr>
            <a:r>
              <a:rPr lang="zh-TW" altLang="en-US" sz="2400" dirty="0" smtClean="0"/>
              <a:t>用多元化的顏色 </a:t>
            </a:r>
            <a:endParaRPr lang="zh-TW" altLang="en-US" sz="2400" dirty="0"/>
          </a:p>
          <a:p>
            <a:pPr marL="800100" lvl="1" indent="-342900">
              <a:spcAft>
                <a:spcPts val="600"/>
              </a:spcAft>
              <a:buFont typeface="Arial" pitchFamily="34" charset="0"/>
              <a:buChar char="•"/>
            </a:pPr>
            <a:r>
              <a:rPr lang="zh-TW" altLang="en-US" sz="2400" dirty="0" smtClean="0"/>
              <a:t>托盤</a:t>
            </a:r>
            <a:r>
              <a:rPr lang="zh-TW" altLang="en-US" sz="2400" dirty="0"/>
              <a:t>擺放</a:t>
            </a:r>
            <a:r>
              <a:rPr lang="zh-TW" altLang="en-US" sz="2400" dirty="0" smtClean="0"/>
              <a:t>食物的高度 </a:t>
            </a:r>
            <a:endParaRPr lang="zh-TW" altLang="en-US" sz="2400" dirty="0"/>
          </a:p>
          <a:p>
            <a:pPr marL="800100" lvl="1" indent="-342900">
              <a:spcAft>
                <a:spcPts val="600"/>
              </a:spcAft>
              <a:buFont typeface="Arial" pitchFamily="34" charset="0"/>
              <a:buChar char="•"/>
            </a:pPr>
            <a:r>
              <a:rPr lang="zh-TW" altLang="en-US" sz="2400" dirty="0" smtClean="0"/>
              <a:t>托盤之間要有適當的距離</a:t>
            </a:r>
            <a:endParaRPr lang="en-US" sz="2400" dirty="0" smtClean="0"/>
          </a:p>
        </p:txBody>
      </p:sp>
      <p:sp>
        <p:nvSpPr>
          <p:cNvPr id="7" name="Slide Number Placeholder 6"/>
          <p:cNvSpPr>
            <a:spLocks noGrp="1"/>
          </p:cNvSpPr>
          <p:nvPr>
            <p:ph type="sldNum" sz="quarter" idx="12"/>
          </p:nvPr>
        </p:nvSpPr>
        <p:spPr/>
        <p:txBody>
          <a:bodyPr/>
          <a:lstStyle/>
          <a:p>
            <a:fld id="{99B7B5DF-5DA9-46A7-9A59-86908C82C3B1}" type="slidenum">
              <a:rPr lang="en-US" smtClean="0"/>
              <a:t>53</a:t>
            </a:fld>
            <a:endParaRPr lang="en-US" dirty="0"/>
          </a:p>
        </p:txBody>
      </p:sp>
    </p:spTree>
    <p:extLst>
      <p:ext uri="{BB962C8B-B14F-4D97-AF65-F5344CB8AC3E}">
        <p14:creationId xmlns:p14="http://schemas.microsoft.com/office/powerpoint/2010/main" val="143601350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640960" cy="646331"/>
          </a:xfrm>
          <a:prstGeom prst="rect">
            <a:avLst/>
          </a:prstGeom>
        </p:spPr>
        <p:txBody>
          <a:bodyPr wrap="square">
            <a:spAutoFit/>
          </a:bodyPr>
          <a:lstStyle/>
          <a:p>
            <a:pPr lvl="0"/>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發展有創意的食譜</a:t>
            </a:r>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5" name="Rectangle 4"/>
          <p:cNvSpPr/>
          <p:nvPr/>
        </p:nvSpPr>
        <p:spPr>
          <a:xfrm>
            <a:off x="323528" y="925264"/>
            <a:ext cx="8352928" cy="4308872"/>
          </a:xfrm>
          <a:prstGeom prst="rect">
            <a:avLst/>
          </a:prstGeom>
        </p:spPr>
        <p:txBody>
          <a:bodyPr wrap="square">
            <a:spAutoFit/>
          </a:bodyPr>
          <a:lstStyle/>
          <a:p>
            <a:pPr marL="342900" indent="-342900">
              <a:spcAft>
                <a:spcPts val="600"/>
              </a:spcAft>
              <a:buFont typeface="Arial" pitchFamily="34" charset="0"/>
              <a:buChar char="•"/>
            </a:pPr>
            <a:r>
              <a:rPr lang="zh-TW" altLang="en-US" sz="2400" dirty="0" smtClean="0"/>
              <a:t>食譜說明材料的種類及重量和特定</a:t>
            </a:r>
            <a:r>
              <a:rPr lang="zh-TW" altLang="en-US" sz="2400" dirty="0"/>
              <a:t>的烹調</a:t>
            </a:r>
            <a:r>
              <a:rPr lang="zh-TW" altLang="en-US" sz="2400" dirty="0" smtClean="0"/>
              <a:t>程序。</a:t>
            </a:r>
            <a:endParaRPr lang="en-US" altLang="zh-TW" sz="2400" dirty="0" smtClean="0"/>
          </a:p>
          <a:p>
            <a:pPr marL="342900" indent="-342900">
              <a:spcAft>
                <a:spcPts val="600"/>
              </a:spcAft>
              <a:buFont typeface="Arial" pitchFamily="34" charset="0"/>
              <a:buChar char="•"/>
            </a:pPr>
            <a:r>
              <a:rPr lang="zh-TW" altLang="en-US" sz="2400" dirty="0" smtClean="0"/>
              <a:t>食譜需要包含特定的資訊</a:t>
            </a:r>
            <a:r>
              <a:rPr lang="zh-TW" altLang="en-US" sz="2400" dirty="0"/>
              <a:t>，</a:t>
            </a:r>
            <a:r>
              <a:rPr lang="zh-TW" altLang="en-US" sz="2400" dirty="0" smtClean="0"/>
              <a:t>如：</a:t>
            </a:r>
            <a:endParaRPr lang="en-US" sz="2400" dirty="0"/>
          </a:p>
          <a:p>
            <a:pPr marL="800100" lvl="1" indent="-342900">
              <a:buFont typeface="Arial" pitchFamily="34" charset="0"/>
              <a:buChar char="•"/>
            </a:pPr>
            <a:r>
              <a:rPr lang="zh-TW" altLang="en-US" sz="2400" dirty="0" smtClean="0"/>
              <a:t>材料的</a:t>
            </a:r>
            <a:r>
              <a:rPr lang="zh-TW" altLang="en-US" sz="2400" dirty="0"/>
              <a:t>名稱 </a:t>
            </a:r>
            <a:endParaRPr lang="en-US" altLang="zh-TW" sz="2400" dirty="0" smtClean="0"/>
          </a:p>
          <a:p>
            <a:pPr marL="800100" lvl="1" indent="-342900">
              <a:buFont typeface="Arial" pitchFamily="34" charset="0"/>
              <a:buChar char="•"/>
            </a:pPr>
            <a:r>
              <a:rPr lang="zh-TW" altLang="en-US" sz="2400" dirty="0" smtClean="0"/>
              <a:t>食用份量和食用數量 </a:t>
            </a:r>
            <a:endParaRPr lang="en-US" altLang="zh-TW" sz="2400" dirty="0" smtClean="0"/>
          </a:p>
          <a:p>
            <a:pPr marL="800100" lvl="1" indent="-342900">
              <a:buFont typeface="Arial" pitchFamily="34" charset="0"/>
              <a:buChar char="•"/>
            </a:pPr>
            <a:r>
              <a:rPr lang="zh-TW" altLang="en-US" sz="2400" dirty="0" smtClean="0"/>
              <a:t>烹飪所需時間</a:t>
            </a:r>
            <a:r>
              <a:rPr lang="zh-TW" altLang="en-US" sz="2400" dirty="0"/>
              <a:t>和準備時間 </a:t>
            </a:r>
            <a:endParaRPr lang="en-US" altLang="zh-TW" sz="2400" dirty="0" smtClean="0"/>
          </a:p>
          <a:p>
            <a:pPr marL="800100" lvl="1" indent="-342900">
              <a:buFont typeface="Arial" pitchFamily="34" charset="0"/>
              <a:buChar char="•"/>
            </a:pPr>
            <a:r>
              <a:rPr lang="zh-TW" altLang="en-US" sz="2400" dirty="0" smtClean="0"/>
              <a:t>順序排列的材料</a:t>
            </a:r>
            <a:endParaRPr lang="zh-TW" altLang="en-US" sz="2400" dirty="0"/>
          </a:p>
          <a:p>
            <a:pPr marL="800100" lvl="1" indent="-342900">
              <a:buFont typeface="Arial" pitchFamily="34" charset="0"/>
              <a:buChar char="•"/>
            </a:pPr>
            <a:r>
              <a:rPr lang="zh-TW" altLang="en-US" sz="2400" dirty="0"/>
              <a:t>每</a:t>
            </a:r>
            <a:r>
              <a:rPr lang="zh-TW" altLang="en-US" sz="2400" dirty="0" smtClean="0"/>
              <a:t>種材料的重量或數量 </a:t>
            </a:r>
            <a:endParaRPr lang="zh-TW" altLang="en-US" sz="2400" dirty="0"/>
          </a:p>
          <a:p>
            <a:pPr marL="800100" lvl="1" indent="-342900">
              <a:buFont typeface="Arial" pitchFamily="34" charset="0"/>
              <a:buChar char="•"/>
            </a:pPr>
            <a:r>
              <a:rPr lang="zh-TW" altLang="en-US" sz="2400" dirty="0"/>
              <a:t>烹調</a:t>
            </a:r>
            <a:r>
              <a:rPr lang="zh-TW" altLang="en-US" sz="2400" dirty="0" smtClean="0"/>
              <a:t>程序</a:t>
            </a:r>
            <a:endParaRPr lang="en-US" altLang="zh-TW" sz="2400" dirty="0"/>
          </a:p>
          <a:p>
            <a:pPr marL="800100" lvl="1" indent="-342900">
              <a:buFont typeface="Arial" pitchFamily="34" charset="0"/>
              <a:buChar char="•"/>
            </a:pPr>
            <a:r>
              <a:rPr lang="zh-TW" altLang="en-US" sz="2400" dirty="0" smtClean="0"/>
              <a:t>上碟</a:t>
            </a:r>
            <a:r>
              <a:rPr lang="zh-TW" altLang="en-US" sz="2400" dirty="0"/>
              <a:t>和點綴的</a:t>
            </a:r>
            <a:r>
              <a:rPr lang="zh-TW" altLang="en-US" sz="2400" dirty="0" smtClean="0"/>
              <a:t>建議 </a:t>
            </a:r>
            <a:endParaRPr lang="zh-TW" altLang="en-US" sz="2400" dirty="0"/>
          </a:p>
          <a:p>
            <a:pPr marL="800100" lvl="1" indent="-342900">
              <a:buFont typeface="Arial" pitchFamily="34" charset="0"/>
              <a:buChar char="•"/>
            </a:pPr>
            <a:r>
              <a:rPr lang="zh-TW" altLang="en-US" sz="2400" dirty="0"/>
              <a:t>其他</a:t>
            </a:r>
            <a:r>
              <a:rPr lang="zh-TW" altLang="en-US" sz="2400" dirty="0" smtClean="0"/>
              <a:t>可用來替代</a:t>
            </a:r>
            <a:r>
              <a:rPr lang="zh-TW" altLang="en-US" sz="2400" dirty="0"/>
              <a:t>的材料</a:t>
            </a:r>
            <a:endParaRPr lang="en-US" altLang="zh-TW" sz="2400" dirty="0" smtClean="0"/>
          </a:p>
          <a:p>
            <a:pPr marL="800100" lvl="1" indent="-342900">
              <a:buFont typeface="Arial" pitchFamily="34" charset="0"/>
              <a:buChar char="•"/>
            </a:pPr>
            <a:r>
              <a:rPr lang="zh-TW" altLang="en-US" sz="2400" dirty="0" smtClean="0"/>
              <a:t>其他可選擇</a:t>
            </a:r>
            <a:r>
              <a:rPr lang="zh-TW" altLang="en-US" sz="2400" dirty="0"/>
              <a:t>的材料</a:t>
            </a:r>
            <a:endParaRPr lang="en-US" sz="2400" dirty="0" smtClean="0"/>
          </a:p>
        </p:txBody>
      </p:sp>
      <p:sp>
        <p:nvSpPr>
          <p:cNvPr id="7" name="Slide Number Placeholder 6"/>
          <p:cNvSpPr>
            <a:spLocks noGrp="1"/>
          </p:cNvSpPr>
          <p:nvPr>
            <p:ph type="sldNum" sz="quarter" idx="12"/>
          </p:nvPr>
        </p:nvSpPr>
        <p:spPr/>
        <p:txBody>
          <a:bodyPr/>
          <a:lstStyle/>
          <a:p>
            <a:fld id="{99B7B5DF-5DA9-46A7-9A59-86908C82C3B1}" type="slidenum">
              <a:rPr lang="en-US" smtClean="0"/>
              <a:t>54</a:t>
            </a:fld>
            <a:endParaRPr lang="en-US" dirty="0"/>
          </a:p>
        </p:txBody>
      </p:sp>
    </p:spTree>
    <p:extLst>
      <p:ext uri="{BB962C8B-B14F-4D97-AF65-F5344CB8AC3E}">
        <p14:creationId xmlns:p14="http://schemas.microsoft.com/office/powerpoint/2010/main" val="15416707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4397"/>
            <a:ext cx="8640960" cy="646331"/>
          </a:xfrm>
          <a:prstGeom prst="rect">
            <a:avLst/>
          </a:prstGeom>
        </p:spPr>
        <p:txBody>
          <a:bodyPr wrap="square">
            <a:spAutoFit/>
          </a:bodyPr>
          <a:lstStyle/>
          <a:p>
            <a:pPr lvl="0"/>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為滿足不同</a:t>
            </a:r>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的</a:t>
            </a:r>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需要發展</a:t>
            </a:r>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有創意的食譜</a:t>
            </a:r>
          </a:p>
        </p:txBody>
      </p:sp>
      <p:sp>
        <p:nvSpPr>
          <p:cNvPr id="5" name="Rectangle 4"/>
          <p:cNvSpPr/>
          <p:nvPr/>
        </p:nvSpPr>
        <p:spPr>
          <a:xfrm>
            <a:off x="323528" y="1196752"/>
            <a:ext cx="8352928" cy="3954929"/>
          </a:xfrm>
          <a:prstGeom prst="rect">
            <a:avLst/>
          </a:prstGeom>
        </p:spPr>
        <p:txBody>
          <a:bodyPr wrap="square">
            <a:spAutoFit/>
          </a:bodyPr>
          <a:lstStyle/>
          <a:p>
            <a:pPr marL="342900" indent="-342900">
              <a:spcAft>
                <a:spcPts val="600"/>
              </a:spcAft>
              <a:buFont typeface="Arial" pitchFamily="34" charset="0"/>
              <a:buChar char="•"/>
            </a:pPr>
            <a:r>
              <a:rPr lang="zh-TW" altLang="en-US" sz="2400" dirty="0" smtClean="0"/>
              <a:t>我們可以通過修改烹調方法 ，使用的材料，甚至上菜技巧以滿足不同的需要，如：</a:t>
            </a:r>
          </a:p>
          <a:p>
            <a:pPr marL="800100" lvl="1" indent="-342900">
              <a:spcAft>
                <a:spcPts val="600"/>
              </a:spcAft>
              <a:buFont typeface="Arial" pitchFamily="34" charset="0"/>
              <a:buChar char="•"/>
            </a:pPr>
            <a:r>
              <a:rPr lang="zh-TW" altLang="en-US" sz="2400" dirty="0"/>
              <a:t>為</a:t>
            </a:r>
            <a:r>
              <a:rPr lang="zh-TW" altLang="en-US" sz="2400" dirty="0" smtClean="0"/>
              <a:t>老年人設計質地較軟的食物</a:t>
            </a:r>
            <a:endParaRPr lang="en-US" altLang="zh-TW" sz="2400" dirty="0" smtClean="0"/>
          </a:p>
          <a:p>
            <a:pPr marL="800100" lvl="1" indent="-342900">
              <a:spcAft>
                <a:spcPts val="600"/>
              </a:spcAft>
              <a:buFont typeface="Arial" pitchFamily="34" charset="0"/>
              <a:buChar char="•"/>
            </a:pPr>
            <a:r>
              <a:rPr lang="zh-TW" altLang="en-US" sz="2400" dirty="0" smtClean="0"/>
              <a:t>為兒童設計色彩</a:t>
            </a:r>
            <a:r>
              <a:rPr lang="zh-TW" altLang="en-US" sz="2400" dirty="0"/>
              <a:t>鮮豔的食物</a:t>
            </a:r>
            <a:endParaRPr lang="en-US" altLang="zh-TW" sz="2400" dirty="0"/>
          </a:p>
          <a:p>
            <a:pPr marL="800100" lvl="1" indent="-342900">
              <a:spcAft>
                <a:spcPts val="600"/>
              </a:spcAft>
              <a:buFont typeface="Arial" pitchFamily="34" charset="0"/>
              <a:buChar char="•"/>
            </a:pPr>
            <a:r>
              <a:rPr lang="zh-TW" altLang="en-US" sz="2400" dirty="0" smtClean="0"/>
              <a:t>為提升健康增加</a:t>
            </a:r>
            <a:r>
              <a:rPr lang="zh-TW" altLang="en-US" sz="2400" dirty="0"/>
              <a:t>膳食</a:t>
            </a:r>
            <a:r>
              <a:rPr lang="zh-TW" altLang="en-US" sz="2400" dirty="0" smtClean="0"/>
              <a:t>纖維份量的食物</a:t>
            </a:r>
            <a:endParaRPr lang="en-US" altLang="zh-TW" sz="2400" dirty="0" smtClean="0"/>
          </a:p>
          <a:p>
            <a:pPr marL="800100" lvl="1" indent="-342900">
              <a:spcAft>
                <a:spcPts val="600"/>
              </a:spcAft>
              <a:buFont typeface="Arial" pitchFamily="34" charset="0"/>
              <a:buChar char="•"/>
            </a:pPr>
            <a:r>
              <a:rPr lang="zh-TW" altLang="en-US" sz="2400" dirty="0" smtClean="0"/>
              <a:t>為健康減少</a:t>
            </a:r>
            <a:r>
              <a:rPr lang="zh-TW" altLang="en-US" sz="2400" dirty="0"/>
              <a:t>使用油、鹽和</a:t>
            </a:r>
            <a:r>
              <a:rPr lang="zh-TW" altLang="en-US" sz="2400" dirty="0" smtClean="0"/>
              <a:t>糖</a:t>
            </a:r>
            <a:endParaRPr lang="en-US" altLang="zh-TW" sz="2400" dirty="0" smtClean="0"/>
          </a:p>
          <a:p>
            <a:pPr marL="800100" lvl="1" indent="-342900">
              <a:spcAft>
                <a:spcPts val="600"/>
              </a:spcAft>
              <a:buFont typeface="Arial" pitchFamily="34" charset="0"/>
              <a:buChar char="•"/>
            </a:pPr>
            <a:r>
              <a:rPr lang="zh-TW" altLang="en-US" sz="2400" dirty="0" smtClean="0"/>
              <a:t>使用本地材料替代其他地方特有菜式的材料</a:t>
            </a:r>
            <a:endParaRPr lang="en-US" altLang="zh-TW" sz="2400" dirty="0" smtClean="0"/>
          </a:p>
          <a:p>
            <a:pPr marL="800100" lvl="1" indent="-342900">
              <a:spcAft>
                <a:spcPts val="600"/>
              </a:spcAft>
              <a:buFont typeface="Arial" pitchFamily="34" charset="0"/>
              <a:buChar char="•"/>
            </a:pPr>
            <a:r>
              <a:rPr lang="zh-TW" altLang="en-US" sz="2400" dirty="0"/>
              <a:t>選用較健康的烹調方法</a:t>
            </a:r>
            <a:r>
              <a:rPr lang="zh-TW" altLang="en-US" sz="2400" dirty="0" smtClean="0"/>
              <a:t>如烘焙或燒烤來替代油炸</a:t>
            </a:r>
            <a:endParaRPr lang="en-US" altLang="zh-TW" sz="2400" dirty="0"/>
          </a:p>
          <a:p>
            <a:pPr lvl="1">
              <a:spcAft>
                <a:spcPts val="600"/>
              </a:spcAft>
            </a:pPr>
            <a:endParaRPr lang="en-US" sz="2400" dirty="0" smtClean="0"/>
          </a:p>
        </p:txBody>
      </p:sp>
      <p:sp>
        <p:nvSpPr>
          <p:cNvPr id="7" name="Slide Number Placeholder 6"/>
          <p:cNvSpPr>
            <a:spLocks noGrp="1"/>
          </p:cNvSpPr>
          <p:nvPr>
            <p:ph type="sldNum" sz="quarter" idx="12"/>
          </p:nvPr>
        </p:nvSpPr>
        <p:spPr/>
        <p:txBody>
          <a:bodyPr/>
          <a:lstStyle/>
          <a:p>
            <a:fld id="{99B7B5DF-5DA9-46A7-9A59-86908C82C3B1}" type="slidenum">
              <a:rPr lang="en-US" smtClean="0"/>
              <a:t>55</a:t>
            </a:fld>
            <a:endParaRPr lang="en-US" dirty="0"/>
          </a:p>
        </p:txBody>
      </p:sp>
    </p:spTree>
    <p:extLst>
      <p:ext uri="{BB962C8B-B14F-4D97-AF65-F5344CB8AC3E}">
        <p14:creationId xmlns:p14="http://schemas.microsoft.com/office/powerpoint/2010/main" val="17468884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640960" cy="646331"/>
          </a:xfrm>
          <a:prstGeom prst="rect">
            <a:avLst/>
          </a:prstGeom>
        </p:spPr>
        <p:txBody>
          <a:bodyPr wrap="square">
            <a:spAutoFit/>
          </a:bodyPr>
          <a:lstStyle/>
          <a:p>
            <a:pPr lvl="0"/>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創意食譜的例子</a:t>
            </a:r>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7" name="Slide Number Placeholder 6"/>
          <p:cNvSpPr>
            <a:spLocks noGrp="1"/>
          </p:cNvSpPr>
          <p:nvPr>
            <p:ph type="sldNum" sz="quarter" idx="12"/>
          </p:nvPr>
        </p:nvSpPr>
        <p:spPr/>
        <p:txBody>
          <a:bodyPr/>
          <a:lstStyle/>
          <a:p>
            <a:fld id="{99B7B5DF-5DA9-46A7-9A59-86908C82C3B1}" type="slidenum">
              <a:rPr lang="en-US" smtClean="0"/>
              <a:t>56</a:t>
            </a:fld>
            <a:endParaRPr lang="en-US" dirty="0"/>
          </a:p>
        </p:txBody>
      </p:sp>
      <p:pic>
        <p:nvPicPr>
          <p:cNvPr id="4" name="Content Placeholder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26257" y="1591851"/>
            <a:ext cx="3409639" cy="2557229"/>
          </a:xfrm>
          <a:prstGeom prst="rect">
            <a:avLst/>
          </a:prstGeom>
          <a:ln>
            <a:noFill/>
          </a:ln>
          <a:effectLst>
            <a:softEdge rad="112500"/>
          </a:effectLst>
        </p:spPr>
      </p:pic>
      <p:sp>
        <p:nvSpPr>
          <p:cNvPr id="5" name="Rectangle 4"/>
          <p:cNvSpPr/>
          <p:nvPr/>
        </p:nvSpPr>
        <p:spPr>
          <a:xfrm>
            <a:off x="3694974" y="1736155"/>
            <a:ext cx="5197506" cy="1646605"/>
          </a:xfrm>
          <a:prstGeom prst="rect">
            <a:avLst/>
          </a:prstGeom>
        </p:spPr>
        <p:txBody>
          <a:bodyPr wrap="square">
            <a:spAutoFit/>
          </a:bodyPr>
          <a:lstStyle/>
          <a:p>
            <a:pPr>
              <a:spcAft>
                <a:spcPts val="600"/>
              </a:spcAft>
            </a:pPr>
            <a:r>
              <a:rPr lang="zh-TW" altLang="en-US" sz="2400" b="1" u="sng" dirty="0"/>
              <a:t>燕麥</a:t>
            </a:r>
            <a:r>
              <a:rPr lang="zh-TW" altLang="en-US" sz="2400" b="1" u="sng" dirty="0" smtClean="0"/>
              <a:t>餛飩</a:t>
            </a:r>
            <a:endParaRPr lang="en-US" altLang="zh-TW" sz="2400" b="1" u="sng" dirty="0" smtClean="0"/>
          </a:p>
          <a:p>
            <a:pPr>
              <a:spcAft>
                <a:spcPts val="600"/>
              </a:spcAft>
            </a:pPr>
            <a:r>
              <a:rPr lang="zh-TW" altLang="en-US" sz="2400" dirty="0"/>
              <a:t>這道菜是很容易準備</a:t>
            </a:r>
            <a:r>
              <a:rPr lang="zh-TW" altLang="en-US" sz="2400" dirty="0" smtClean="0"/>
              <a:t>和</a:t>
            </a:r>
            <a:r>
              <a:rPr lang="zh-TW" altLang="en-US" sz="2400" dirty="0"/>
              <a:t>含豐富的膳食纖維。它提供</a:t>
            </a:r>
            <a:r>
              <a:rPr lang="zh-TW" altLang="en-US" sz="2400" dirty="0" smtClean="0"/>
              <a:t>飽肚感</a:t>
            </a:r>
            <a:r>
              <a:rPr lang="zh-TW" altLang="en-US" sz="2400" dirty="0"/>
              <a:t>，還可以</a:t>
            </a:r>
            <a:r>
              <a:rPr lang="zh-TW" altLang="en-US" sz="2400" dirty="0" smtClean="0"/>
              <a:t>作為麵食的配菜或小食 。</a:t>
            </a:r>
            <a:endParaRPr lang="en-US" sz="2400" dirty="0"/>
          </a:p>
        </p:txBody>
      </p:sp>
    </p:spTree>
    <p:extLst>
      <p:ext uri="{BB962C8B-B14F-4D97-AF65-F5344CB8AC3E}">
        <p14:creationId xmlns:p14="http://schemas.microsoft.com/office/powerpoint/2010/main" val="37338876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640960" cy="646331"/>
          </a:xfrm>
          <a:prstGeom prst="rect">
            <a:avLst/>
          </a:prstGeom>
        </p:spPr>
        <p:txBody>
          <a:bodyPr wrap="square">
            <a:spAutoFit/>
          </a:bodyPr>
          <a:lstStyle/>
          <a:p>
            <a:pPr lvl="0"/>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創意食譜的例子</a:t>
            </a:r>
          </a:p>
        </p:txBody>
      </p:sp>
      <p:sp>
        <p:nvSpPr>
          <p:cNvPr id="7" name="Slide Number Placeholder 6"/>
          <p:cNvSpPr>
            <a:spLocks noGrp="1"/>
          </p:cNvSpPr>
          <p:nvPr>
            <p:ph type="sldNum" sz="quarter" idx="12"/>
          </p:nvPr>
        </p:nvSpPr>
        <p:spPr/>
        <p:txBody>
          <a:bodyPr/>
          <a:lstStyle/>
          <a:p>
            <a:fld id="{99B7B5DF-5DA9-46A7-9A59-86908C82C3B1}" type="slidenum">
              <a:rPr lang="en-US" smtClean="0"/>
              <a:t>57</a:t>
            </a:fld>
            <a:endParaRPr lang="en-US" dirty="0"/>
          </a:p>
        </p:txBody>
      </p:sp>
      <p:pic>
        <p:nvPicPr>
          <p:cNvPr id="4" name="Picture 2" descr="G:\HPCC\Year 2\semester 2\Dietary assessment\Assignment 4-Cook book\Cookbook\IMG_7201.JPG"/>
          <p:cNvPicPr>
            <a:picLocks noChangeAspect="1" noChangeArrowheads="1"/>
          </p:cNvPicPr>
          <p:nvPr/>
        </p:nvPicPr>
        <p:blipFill>
          <a:blip r:embed="rId2" cstate="print">
            <a:lum bright="10000" contrast="20000"/>
          </a:blip>
          <a:srcRect/>
          <a:stretch>
            <a:fillRect/>
          </a:stretch>
        </p:blipFill>
        <p:spPr bwMode="auto">
          <a:xfrm>
            <a:off x="395536" y="1512168"/>
            <a:ext cx="3324051" cy="24928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p:cNvSpPr/>
          <p:nvPr/>
        </p:nvSpPr>
        <p:spPr>
          <a:xfrm>
            <a:off x="3995936" y="1843405"/>
            <a:ext cx="4608512" cy="1646605"/>
          </a:xfrm>
          <a:prstGeom prst="rect">
            <a:avLst/>
          </a:prstGeom>
        </p:spPr>
        <p:txBody>
          <a:bodyPr wrap="square">
            <a:spAutoFit/>
          </a:bodyPr>
          <a:lstStyle/>
          <a:p>
            <a:pPr>
              <a:spcAft>
                <a:spcPts val="600"/>
              </a:spcAft>
            </a:pPr>
            <a:r>
              <a:rPr lang="zh-TW" altLang="en-US" sz="2400" b="1" u="sng" dirty="0"/>
              <a:t>米</a:t>
            </a:r>
            <a:r>
              <a:rPr lang="zh-TW" altLang="en-US" sz="2400" b="1" u="sng" dirty="0" smtClean="0"/>
              <a:t>披薩</a:t>
            </a:r>
            <a:endParaRPr lang="en-US" altLang="zh-TW" sz="2400" b="1" u="sng" dirty="0" smtClean="0"/>
          </a:p>
          <a:p>
            <a:pPr>
              <a:spcAft>
                <a:spcPts val="600"/>
              </a:spcAft>
            </a:pPr>
            <a:r>
              <a:rPr lang="zh-TW" altLang="en-US" sz="2400" dirty="0" smtClean="0"/>
              <a:t>這</a:t>
            </a:r>
            <a:r>
              <a:rPr lang="zh-TW" altLang="en-US" sz="2400" dirty="0"/>
              <a:t>道</a:t>
            </a:r>
            <a:r>
              <a:rPr lang="zh-TW" altLang="en-US" sz="2400" dirty="0" smtClean="0"/>
              <a:t>菜</a:t>
            </a:r>
            <a:r>
              <a:rPr lang="zh-TW" altLang="en-US" sz="2400" dirty="0"/>
              <a:t>色彩</a:t>
            </a:r>
            <a:r>
              <a:rPr lang="zh-TW" altLang="en-US" sz="2400" dirty="0" smtClean="0"/>
              <a:t>鮮豔而</a:t>
            </a:r>
            <a:r>
              <a:rPr lang="zh-TW" altLang="en-US" sz="2400" dirty="0"/>
              <a:t>當中海藻</a:t>
            </a:r>
            <a:r>
              <a:rPr lang="zh-TW" altLang="en-US" sz="2400" dirty="0" smtClean="0"/>
              <a:t>提供碘質。</a:t>
            </a:r>
            <a:r>
              <a:rPr lang="zh-TW" altLang="en-US" sz="2400" dirty="0"/>
              <a:t>這道菜</a:t>
            </a:r>
            <a:r>
              <a:rPr lang="zh-TW" altLang="en-US" sz="2400" dirty="0" smtClean="0"/>
              <a:t>易於咀嚼所以適合兒童</a:t>
            </a:r>
            <a:r>
              <a:rPr lang="zh-TW" altLang="en-US" sz="2400" dirty="0"/>
              <a:t>和</a:t>
            </a:r>
            <a:r>
              <a:rPr lang="zh-TW" altLang="en-US" sz="2400" dirty="0" smtClean="0"/>
              <a:t>老年人進食</a:t>
            </a:r>
            <a:r>
              <a:rPr lang="zh-TW" altLang="en-US" sz="2400" dirty="0"/>
              <a:t>。</a:t>
            </a:r>
            <a:endParaRPr lang="en-US" sz="2400" dirty="0" smtClean="0"/>
          </a:p>
        </p:txBody>
      </p:sp>
    </p:spTree>
    <p:extLst>
      <p:ext uri="{BB962C8B-B14F-4D97-AF65-F5344CB8AC3E}">
        <p14:creationId xmlns:p14="http://schemas.microsoft.com/office/powerpoint/2010/main" val="340901404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640960" cy="646331"/>
          </a:xfrm>
          <a:prstGeom prst="rect">
            <a:avLst/>
          </a:prstGeom>
        </p:spPr>
        <p:txBody>
          <a:bodyPr wrap="square">
            <a:spAutoFit/>
          </a:bodyPr>
          <a:lstStyle/>
          <a:p>
            <a:pPr lvl="0"/>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創意食譜的例子</a:t>
            </a:r>
          </a:p>
        </p:txBody>
      </p:sp>
      <p:sp>
        <p:nvSpPr>
          <p:cNvPr id="7" name="Slide Number Placeholder 6"/>
          <p:cNvSpPr>
            <a:spLocks noGrp="1"/>
          </p:cNvSpPr>
          <p:nvPr>
            <p:ph type="sldNum" sz="quarter" idx="12"/>
          </p:nvPr>
        </p:nvSpPr>
        <p:spPr/>
        <p:txBody>
          <a:bodyPr/>
          <a:lstStyle/>
          <a:p>
            <a:fld id="{99B7B5DF-5DA9-46A7-9A59-86908C82C3B1}" type="slidenum">
              <a:rPr lang="en-US" smtClean="0"/>
              <a:t>58</a:t>
            </a:fld>
            <a:endParaRPr lang="en-US" dirty="0"/>
          </a:p>
        </p:txBody>
      </p:sp>
      <p:pic>
        <p:nvPicPr>
          <p:cNvPr id="4" name="Picture 2" descr="K:\DAFH\Cookbook\Photo of dishes\IMG_713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808362"/>
            <a:ext cx="3505200" cy="26287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995936" y="1882111"/>
            <a:ext cx="4896544" cy="2015936"/>
          </a:xfrm>
          <a:prstGeom prst="rect">
            <a:avLst/>
          </a:prstGeom>
        </p:spPr>
        <p:txBody>
          <a:bodyPr wrap="square">
            <a:spAutoFit/>
          </a:bodyPr>
          <a:lstStyle/>
          <a:p>
            <a:pPr>
              <a:spcAft>
                <a:spcPts val="600"/>
              </a:spcAft>
            </a:pPr>
            <a:r>
              <a:rPr lang="zh-TW" altLang="en-US" sz="2400" b="1" u="sng" dirty="0"/>
              <a:t>生果</a:t>
            </a:r>
            <a:r>
              <a:rPr lang="zh-TW" altLang="en-US" sz="2400" b="1" u="sng" dirty="0" smtClean="0"/>
              <a:t>米紙卷</a:t>
            </a:r>
            <a:endParaRPr lang="en-US" altLang="zh-TW" sz="2400" b="1" u="sng" dirty="0" smtClean="0"/>
          </a:p>
          <a:p>
            <a:pPr>
              <a:spcAft>
                <a:spcPts val="600"/>
              </a:spcAft>
            </a:pPr>
            <a:r>
              <a:rPr lang="zh-TW" altLang="en-US" sz="2400" dirty="0"/>
              <a:t>這道</a:t>
            </a:r>
            <a:r>
              <a:rPr lang="zh-TW" altLang="en-US" sz="2400" dirty="0" smtClean="0"/>
              <a:t>菜色彩鮮豔而且包括多種水果</a:t>
            </a:r>
            <a:r>
              <a:rPr lang="zh-TW" altLang="en-US" sz="2400" dirty="0"/>
              <a:t>。</a:t>
            </a:r>
            <a:r>
              <a:rPr lang="zh-TW" altLang="en-US" sz="2400" dirty="0" smtClean="0"/>
              <a:t>它</a:t>
            </a:r>
            <a:r>
              <a:rPr lang="zh-TW" altLang="en-US" sz="2400" dirty="0"/>
              <a:t>含豐富維生素</a:t>
            </a:r>
            <a:r>
              <a:rPr lang="en-US" altLang="zh-TW" sz="2400" dirty="0" smtClean="0"/>
              <a:t>C</a:t>
            </a:r>
            <a:r>
              <a:rPr lang="zh-TW" altLang="en-US" sz="2400" dirty="0" smtClean="0"/>
              <a:t> ，幫助抗氧化及提高鐵質的</a:t>
            </a:r>
            <a:r>
              <a:rPr lang="zh-TW" altLang="en-US" sz="2400" dirty="0"/>
              <a:t>吸收。這道</a:t>
            </a:r>
            <a:r>
              <a:rPr lang="zh-TW" altLang="en-US" sz="2400" dirty="0" smtClean="0"/>
              <a:t>菜色亦可充當小食。</a:t>
            </a:r>
            <a:endParaRPr lang="en-US" sz="2400" dirty="0" smtClean="0"/>
          </a:p>
        </p:txBody>
      </p:sp>
    </p:spTree>
    <p:extLst>
      <p:ext uri="{BB962C8B-B14F-4D97-AF65-F5344CB8AC3E}">
        <p14:creationId xmlns:p14="http://schemas.microsoft.com/office/powerpoint/2010/main" val="43455568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640960" cy="646331"/>
          </a:xfrm>
          <a:prstGeom prst="rect">
            <a:avLst/>
          </a:prstGeom>
        </p:spPr>
        <p:txBody>
          <a:bodyPr wrap="square">
            <a:spAutoFit/>
          </a:bodyPr>
          <a:lstStyle/>
          <a:p>
            <a:pPr lvl="0"/>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創意食譜的例子</a:t>
            </a:r>
          </a:p>
        </p:txBody>
      </p:sp>
      <p:sp>
        <p:nvSpPr>
          <p:cNvPr id="7" name="Slide Number Placeholder 6"/>
          <p:cNvSpPr>
            <a:spLocks noGrp="1"/>
          </p:cNvSpPr>
          <p:nvPr>
            <p:ph type="sldNum" sz="quarter" idx="12"/>
          </p:nvPr>
        </p:nvSpPr>
        <p:spPr/>
        <p:txBody>
          <a:bodyPr/>
          <a:lstStyle/>
          <a:p>
            <a:fld id="{99B7B5DF-5DA9-46A7-9A59-86908C82C3B1}" type="slidenum">
              <a:rPr lang="en-US" smtClean="0"/>
              <a:t>59</a:t>
            </a:fld>
            <a:endParaRPr lang="en-US" dirty="0"/>
          </a:p>
        </p:txBody>
      </p:sp>
      <p:pic>
        <p:nvPicPr>
          <p:cNvPr id="4" name="Picture 3"/>
          <p:cNvPicPr>
            <a:picLocks noChangeAspect="1" noChangeArrowheads="1"/>
          </p:cNvPicPr>
          <p:nvPr/>
        </p:nvPicPr>
        <p:blipFill>
          <a:blip r:embed="rId2" cstate="print">
            <a:clrChange>
              <a:clrFrom>
                <a:srgbClr val="FFFFFF"/>
              </a:clrFrom>
              <a:clrTo>
                <a:srgbClr val="FFFFFF">
                  <a:alpha val="0"/>
                </a:srgbClr>
              </a:clrTo>
            </a:clrChange>
            <a:lum contrast="30000"/>
            <a:extLst>
              <a:ext uri="{28A0092B-C50C-407E-A947-70E740481C1C}">
                <a14:useLocalDpi xmlns:a14="http://schemas.microsoft.com/office/drawing/2010/main" val="0"/>
              </a:ext>
            </a:extLst>
          </a:blip>
          <a:srcRect/>
          <a:stretch>
            <a:fillRect/>
          </a:stretch>
        </p:blipFill>
        <p:spPr bwMode="auto">
          <a:xfrm>
            <a:off x="467544" y="1952836"/>
            <a:ext cx="3312368" cy="2484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995936" y="2025132"/>
            <a:ext cx="4896544" cy="1646605"/>
          </a:xfrm>
          <a:prstGeom prst="rect">
            <a:avLst/>
          </a:prstGeom>
        </p:spPr>
        <p:txBody>
          <a:bodyPr wrap="square">
            <a:spAutoFit/>
          </a:bodyPr>
          <a:lstStyle/>
          <a:p>
            <a:pPr>
              <a:spcAft>
                <a:spcPts val="600"/>
              </a:spcAft>
            </a:pPr>
            <a:r>
              <a:rPr lang="zh-TW" altLang="en-US" sz="2400" b="1" u="sng" dirty="0" smtClean="0"/>
              <a:t>芝麻菠菜</a:t>
            </a:r>
            <a:r>
              <a:rPr lang="zh-TW" altLang="en-US" sz="2400" b="1" u="sng" dirty="0"/>
              <a:t>卷</a:t>
            </a:r>
          </a:p>
          <a:p>
            <a:pPr>
              <a:spcAft>
                <a:spcPts val="600"/>
              </a:spcAft>
            </a:pPr>
            <a:r>
              <a:rPr lang="zh-TW" altLang="en-US" sz="2400" dirty="0"/>
              <a:t>這道菜含</a:t>
            </a:r>
            <a:r>
              <a:rPr lang="zh-TW" altLang="en-US" sz="2400" dirty="0" smtClean="0"/>
              <a:t>豐富的葉酸，鈣質</a:t>
            </a:r>
            <a:r>
              <a:rPr lang="zh-TW" altLang="en-US" sz="2400" dirty="0"/>
              <a:t>和鐵質。它</a:t>
            </a:r>
            <a:r>
              <a:rPr lang="zh-TW" altLang="en-US" sz="2400" dirty="0" smtClean="0"/>
              <a:t>看起來十分吸引</a:t>
            </a:r>
            <a:r>
              <a:rPr lang="zh-TW" altLang="en-US" sz="2400" dirty="0"/>
              <a:t>和</a:t>
            </a:r>
            <a:r>
              <a:rPr lang="zh-TW" altLang="en-US" sz="2400" dirty="0" smtClean="0"/>
              <a:t>可以作為涼拌</a:t>
            </a:r>
            <a:r>
              <a:rPr lang="zh-TW" altLang="en-US" sz="2400" dirty="0"/>
              <a:t>菜</a:t>
            </a:r>
            <a:r>
              <a:rPr lang="zh-TW" altLang="en-US" sz="2400" dirty="0" smtClean="0"/>
              <a:t>。</a:t>
            </a:r>
            <a:endParaRPr lang="en-US" sz="2400" dirty="0"/>
          </a:p>
        </p:txBody>
      </p:sp>
    </p:spTree>
    <p:extLst>
      <p:ext uri="{BB962C8B-B14F-4D97-AF65-F5344CB8AC3E}">
        <p14:creationId xmlns:p14="http://schemas.microsoft.com/office/powerpoint/2010/main" val="7412218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2389"/>
            <a:ext cx="8640960" cy="646331"/>
          </a:xfrm>
          <a:prstGeom prst="rect">
            <a:avLst/>
          </a:prstGeom>
        </p:spPr>
        <p:txBody>
          <a:bodyPr wrap="square">
            <a:spAutoFit/>
          </a:bodyPr>
          <a:lstStyle/>
          <a:p>
            <a:pPr lvl="0"/>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嬰兒的營養需要</a:t>
            </a:r>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5" name="Rectangle 4"/>
          <p:cNvSpPr/>
          <p:nvPr/>
        </p:nvSpPr>
        <p:spPr>
          <a:xfrm>
            <a:off x="323528" y="980728"/>
            <a:ext cx="8352928" cy="1277273"/>
          </a:xfrm>
          <a:prstGeom prst="rect">
            <a:avLst/>
          </a:prstGeom>
        </p:spPr>
        <p:txBody>
          <a:bodyPr wrap="square">
            <a:spAutoFit/>
          </a:bodyPr>
          <a:lstStyle/>
          <a:p>
            <a:pPr>
              <a:spcAft>
                <a:spcPts val="600"/>
              </a:spcAft>
            </a:pPr>
            <a:r>
              <a:rPr lang="zh-TW" altLang="en-US" sz="2400" b="1" u="sng" dirty="0" smtClean="0"/>
              <a:t>關注事項</a:t>
            </a:r>
            <a:endParaRPr lang="en-US" altLang="zh-TW" sz="2400" b="1" u="sng" dirty="0" smtClean="0"/>
          </a:p>
          <a:p>
            <a:pPr marL="342900" indent="-342900">
              <a:spcAft>
                <a:spcPts val="600"/>
              </a:spcAft>
              <a:buFont typeface="Arial" pitchFamily="34" charset="0"/>
              <a:buChar char="•"/>
            </a:pPr>
            <a:r>
              <a:rPr lang="zh-TW" altLang="en-US" sz="2400" dirty="0" smtClean="0"/>
              <a:t>由嬰兒到兒童時期，生長</a:t>
            </a:r>
            <a:r>
              <a:rPr lang="zh-TW" altLang="en-US" sz="2400" dirty="0"/>
              <a:t>、 </a:t>
            </a:r>
            <a:r>
              <a:rPr lang="zh-TW" altLang="en-US" sz="2400" dirty="0" smtClean="0"/>
              <a:t>增強免疫力</a:t>
            </a:r>
            <a:r>
              <a:rPr lang="zh-TW" altLang="en-US" sz="2400" dirty="0"/>
              <a:t>、 提高</a:t>
            </a:r>
            <a:r>
              <a:rPr lang="zh-TW" altLang="en-US" sz="2400" dirty="0" smtClean="0"/>
              <a:t>社交能力</a:t>
            </a:r>
            <a:r>
              <a:rPr lang="zh-TW" altLang="en-US" sz="2400" dirty="0"/>
              <a:t>和認知</a:t>
            </a:r>
            <a:r>
              <a:rPr lang="zh-TW" altLang="en-US" sz="2400" dirty="0" smtClean="0"/>
              <a:t>能力</a:t>
            </a:r>
            <a:r>
              <a:rPr lang="zh-TW" altLang="en-US" sz="2400" dirty="0"/>
              <a:t>都與</a:t>
            </a:r>
            <a:r>
              <a:rPr lang="zh-TW" altLang="en-US" sz="2400" dirty="0" smtClean="0"/>
              <a:t>營養息息相關。</a:t>
            </a:r>
            <a:endParaRPr lang="zh-TW" altLang="en-US" sz="2400" dirty="0"/>
          </a:p>
        </p:txBody>
      </p:sp>
      <p:sp>
        <p:nvSpPr>
          <p:cNvPr id="7" name="Slide Number Placeholder 6"/>
          <p:cNvSpPr>
            <a:spLocks noGrp="1"/>
          </p:cNvSpPr>
          <p:nvPr>
            <p:ph type="sldNum" sz="quarter" idx="12"/>
          </p:nvPr>
        </p:nvSpPr>
        <p:spPr/>
        <p:txBody>
          <a:bodyPr/>
          <a:lstStyle/>
          <a:p>
            <a:fld id="{99B7B5DF-5DA9-46A7-9A59-86908C82C3B1}" type="slidenum">
              <a:rPr lang="en-US" smtClean="0"/>
              <a:t>6</a:t>
            </a:fld>
            <a:endParaRPr lang="en-US" dirty="0"/>
          </a:p>
        </p:txBody>
      </p:sp>
    </p:spTree>
    <p:extLst>
      <p:ext uri="{BB962C8B-B14F-4D97-AF65-F5344CB8AC3E}">
        <p14:creationId xmlns:p14="http://schemas.microsoft.com/office/powerpoint/2010/main" val="115078546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640960" cy="646331"/>
          </a:xfrm>
          <a:prstGeom prst="rect">
            <a:avLst/>
          </a:prstGeom>
        </p:spPr>
        <p:txBody>
          <a:bodyPr wrap="square">
            <a:spAutoFit/>
          </a:bodyPr>
          <a:lstStyle/>
          <a:p>
            <a:pPr lvl="0"/>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創意食譜的例子</a:t>
            </a:r>
          </a:p>
        </p:txBody>
      </p:sp>
      <p:sp>
        <p:nvSpPr>
          <p:cNvPr id="7" name="Slide Number Placeholder 6"/>
          <p:cNvSpPr>
            <a:spLocks noGrp="1"/>
          </p:cNvSpPr>
          <p:nvPr>
            <p:ph type="sldNum" sz="quarter" idx="12"/>
          </p:nvPr>
        </p:nvSpPr>
        <p:spPr/>
        <p:txBody>
          <a:bodyPr/>
          <a:lstStyle/>
          <a:p>
            <a:fld id="{99B7B5DF-5DA9-46A7-9A59-86908C82C3B1}" type="slidenum">
              <a:rPr lang="en-US" smtClean="0"/>
              <a:t>60</a:t>
            </a:fld>
            <a:endParaRPr lang="en-US" dirty="0"/>
          </a:p>
        </p:txBody>
      </p:sp>
      <p:pic>
        <p:nvPicPr>
          <p:cNvPr id="5" name="Picture 1" descr="D:\Users\student\Documents\123.jpg"/>
          <p:cNvPicPr>
            <a:picLocks noChangeAspect="1" noChangeArrowheads="1"/>
          </p:cNvPicPr>
          <p:nvPr/>
        </p:nvPicPr>
        <p:blipFill rotWithShape="1">
          <a:blip r:embed="rId2">
            <a:extLst>
              <a:ext uri="{28A0092B-C50C-407E-A947-70E740481C1C}">
                <a14:useLocalDpi xmlns:a14="http://schemas.microsoft.com/office/drawing/2010/main" val="0"/>
              </a:ext>
            </a:extLst>
          </a:blip>
          <a:srcRect l="14431" t="659" r="21276" b="-659"/>
          <a:stretch/>
        </p:blipFill>
        <p:spPr bwMode="auto">
          <a:xfrm>
            <a:off x="282399" y="1484784"/>
            <a:ext cx="3209895" cy="280831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3995936" y="1629087"/>
            <a:ext cx="4896544" cy="1277273"/>
          </a:xfrm>
          <a:prstGeom prst="rect">
            <a:avLst/>
          </a:prstGeom>
        </p:spPr>
        <p:txBody>
          <a:bodyPr wrap="square">
            <a:spAutoFit/>
          </a:bodyPr>
          <a:lstStyle/>
          <a:p>
            <a:pPr>
              <a:spcAft>
                <a:spcPts val="600"/>
              </a:spcAft>
            </a:pPr>
            <a:r>
              <a:rPr lang="zh-TW" altLang="en-US" sz="2400" b="1" u="sng" dirty="0"/>
              <a:t>憤怒鳥飯</a:t>
            </a:r>
            <a:r>
              <a:rPr lang="zh-TW" altLang="en-US" sz="2400" b="1" u="sng" dirty="0" smtClean="0"/>
              <a:t>糰</a:t>
            </a:r>
            <a:endParaRPr lang="en-US" altLang="zh-TW" sz="2400" b="1" u="sng" dirty="0"/>
          </a:p>
          <a:p>
            <a:pPr>
              <a:spcAft>
                <a:spcPts val="600"/>
              </a:spcAft>
            </a:pPr>
            <a:r>
              <a:rPr lang="zh-TW" altLang="en-US" sz="2400" dirty="0"/>
              <a:t>這道</a:t>
            </a:r>
            <a:r>
              <a:rPr lang="zh-TW" altLang="en-US" sz="2400" dirty="0" smtClean="0"/>
              <a:t>菜對兒童來說十分吸引。而且它包含蔬菜</a:t>
            </a:r>
            <a:r>
              <a:rPr lang="zh-TW" altLang="en-US" sz="2400" dirty="0"/>
              <a:t>，提供豐富</a:t>
            </a:r>
            <a:r>
              <a:rPr lang="zh-TW" altLang="en-US" sz="2400" dirty="0" smtClean="0"/>
              <a:t>的膳食纖維。</a:t>
            </a:r>
            <a:endParaRPr lang="en-US" sz="2400" dirty="0"/>
          </a:p>
        </p:txBody>
      </p:sp>
    </p:spTree>
    <p:extLst>
      <p:ext uri="{BB962C8B-B14F-4D97-AF65-F5344CB8AC3E}">
        <p14:creationId xmlns:p14="http://schemas.microsoft.com/office/powerpoint/2010/main" val="284047994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06117" y="160298"/>
            <a:ext cx="8640960" cy="1969770"/>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en-US" altLang="zh-TW" sz="3000" b="1" dirty="0">
                <a:solidFill>
                  <a:schemeClr val="tx1"/>
                </a:solidFill>
              </a:rPr>
              <a:t>1</a:t>
            </a:r>
            <a:r>
              <a:rPr lang="zh-TW" altLang="en-US" sz="3000" b="1" dirty="0" smtClean="0">
                <a:solidFill>
                  <a:schemeClr val="tx1"/>
                </a:solidFill>
              </a:rPr>
              <a:t>）水果攝取量的建議活動</a:t>
            </a:r>
            <a:r>
              <a:rPr lang="zh-TW" altLang="en-US" sz="3000" b="1" dirty="0">
                <a:solidFill>
                  <a:schemeClr val="tx1"/>
                </a:solidFill>
              </a:rPr>
              <a:t>： </a:t>
            </a:r>
          </a:p>
          <a:p>
            <a:r>
              <a:rPr lang="zh-TW" altLang="en-US" sz="3000" b="1" dirty="0">
                <a:solidFill>
                  <a:schemeClr val="tx1"/>
                </a:solidFill>
              </a:rPr>
              <a:t>有些人認為水果是昂貴的。嘗試做一個市場調查，看看他們</a:t>
            </a:r>
            <a:r>
              <a:rPr lang="zh-TW" altLang="en-US" sz="3000" b="1" dirty="0" smtClean="0">
                <a:solidFill>
                  <a:schemeClr val="tx1"/>
                </a:solidFill>
              </a:rPr>
              <a:t>的價錢。</a:t>
            </a:r>
            <a:r>
              <a:rPr lang="zh-TW" altLang="en-US" sz="3000" b="1" dirty="0">
                <a:solidFill>
                  <a:schemeClr val="tx1"/>
                </a:solidFill>
              </a:rPr>
              <a:t>您也可以用</a:t>
            </a:r>
            <a:r>
              <a:rPr lang="zh-TW" altLang="en-US" sz="3000" b="1" dirty="0" smtClean="0">
                <a:solidFill>
                  <a:schemeClr val="tx1"/>
                </a:solidFill>
              </a:rPr>
              <a:t>您喜愛的</a:t>
            </a:r>
            <a:r>
              <a:rPr lang="zh-TW" altLang="en-US" sz="3000" b="1" dirty="0">
                <a:solidFill>
                  <a:schemeClr val="tx1"/>
                </a:solidFill>
              </a:rPr>
              <a:t>零食的</a:t>
            </a:r>
            <a:r>
              <a:rPr lang="zh-TW" altLang="en-US" sz="3000" b="1" dirty="0" smtClean="0">
                <a:solidFill>
                  <a:schemeClr val="tx1"/>
                </a:solidFill>
              </a:rPr>
              <a:t>價格</a:t>
            </a:r>
            <a:r>
              <a:rPr lang="zh-TW" altLang="en-US" sz="3000" b="1" dirty="0">
                <a:solidFill>
                  <a:schemeClr val="tx1"/>
                </a:solidFill>
              </a:rPr>
              <a:t>作</a:t>
            </a:r>
            <a:r>
              <a:rPr lang="zh-TW" altLang="en-US" sz="3000" b="1" dirty="0" smtClean="0">
                <a:solidFill>
                  <a:schemeClr val="tx1"/>
                </a:solidFill>
              </a:rPr>
              <a:t>比較。</a:t>
            </a:r>
            <a:endParaRPr lang="en-US" sz="3000" dirty="0">
              <a:solidFill>
                <a:schemeClr val="tx1"/>
              </a:solidFill>
            </a:endParaRPr>
          </a:p>
        </p:txBody>
      </p:sp>
      <p:sp>
        <p:nvSpPr>
          <p:cNvPr id="2" name="Slide Number Placeholder 1"/>
          <p:cNvSpPr>
            <a:spLocks noGrp="1"/>
          </p:cNvSpPr>
          <p:nvPr>
            <p:ph type="sldNum" sz="quarter" idx="12"/>
          </p:nvPr>
        </p:nvSpPr>
        <p:spPr/>
        <p:txBody>
          <a:bodyPr/>
          <a:lstStyle/>
          <a:p>
            <a:fld id="{2B5EBE98-3F54-4190-8BE8-6FA5D62E8276}" type="slidenum">
              <a:rPr lang="en-US" smtClean="0"/>
              <a:t>61</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298648127"/>
              </p:ext>
            </p:extLst>
          </p:nvPr>
        </p:nvGraphicFramePr>
        <p:xfrm>
          <a:off x="306117" y="2348880"/>
          <a:ext cx="8640960" cy="1752600"/>
        </p:xfrm>
        <a:graphic>
          <a:graphicData uri="http://schemas.openxmlformats.org/drawingml/2006/table">
            <a:tbl>
              <a:tblPr firstRow="1" bandRow="1">
                <a:tableStyleId>{5C22544A-7EE6-4342-B048-85BDC9FD1C3A}</a:tableStyleId>
              </a:tblPr>
              <a:tblGrid>
                <a:gridCol w="2160240">
                  <a:extLst>
                    <a:ext uri="{9D8B030D-6E8A-4147-A177-3AD203B41FA5}">
                      <a16:colId xmlns:a16="http://schemas.microsoft.com/office/drawing/2014/main" val="20000"/>
                    </a:ext>
                  </a:extLst>
                </a:gridCol>
                <a:gridCol w="2753715">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2430861">
                  <a:extLst>
                    <a:ext uri="{9D8B030D-6E8A-4147-A177-3AD203B41FA5}">
                      <a16:colId xmlns:a16="http://schemas.microsoft.com/office/drawing/2014/main" val="20003"/>
                    </a:ext>
                  </a:extLst>
                </a:gridCol>
              </a:tblGrid>
              <a:tr h="370840">
                <a:tc>
                  <a:txBody>
                    <a:bodyPr/>
                    <a:lstStyle/>
                    <a:p>
                      <a:pPr algn="ctr"/>
                      <a:r>
                        <a:rPr lang="zh-TW" altLang="en-US" dirty="0" smtClean="0"/>
                        <a:t>水果</a:t>
                      </a:r>
                      <a:endParaRPr lang="en-US" dirty="0"/>
                    </a:p>
                  </a:txBody>
                  <a:tcPr/>
                </a:tc>
                <a:tc>
                  <a:txBody>
                    <a:bodyPr/>
                    <a:lstStyle/>
                    <a:p>
                      <a:pPr algn="ctr"/>
                      <a:r>
                        <a:rPr lang="zh-TW" altLang="en-US" dirty="0" smtClean="0"/>
                        <a:t>份量</a:t>
                      </a:r>
                      <a:r>
                        <a:rPr lang="en-US" altLang="zh-TW" dirty="0" smtClean="0"/>
                        <a:t>/</a:t>
                      </a:r>
                      <a:r>
                        <a:rPr lang="zh-TW" altLang="en-US" dirty="0" smtClean="0"/>
                        <a:t>單位</a:t>
                      </a:r>
                      <a:endParaRPr lang="en-US" dirty="0"/>
                    </a:p>
                  </a:txBody>
                  <a:tcPr/>
                </a:tc>
                <a:tc>
                  <a:txBody>
                    <a:bodyPr/>
                    <a:lstStyle/>
                    <a:p>
                      <a:pPr algn="ctr"/>
                      <a:r>
                        <a:rPr lang="zh-TW" altLang="en-US" dirty="0" smtClean="0"/>
                        <a:t>價錢</a:t>
                      </a:r>
                      <a:endParaRPr lang="en-US" dirty="0"/>
                    </a:p>
                  </a:txBody>
                  <a:tcPr/>
                </a:tc>
                <a:tc>
                  <a:txBody>
                    <a:bodyPr/>
                    <a:lstStyle/>
                    <a:p>
                      <a:pPr algn="ctr"/>
                      <a:r>
                        <a:rPr lang="zh-TW" altLang="en-US" dirty="0" smtClean="0"/>
                        <a:t>每克價錢</a:t>
                      </a:r>
                      <a:endParaRPr lang="en-US" dirty="0"/>
                    </a:p>
                  </a:txBody>
                  <a:tcPr/>
                </a:tc>
                <a:extLst>
                  <a:ext uri="{0D108BD9-81ED-4DB2-BD59-A6C34878D82A}">
                    <a16:rowId xmlns:a16="http://schemas.microsoft.com/office/drawing/2014/main" val="10000"/>
                  </a:ext>
                </a:extLst>
              </a:tr>
              <a:tr h="370840">
                <a:tc>
                  <a:txBody>
                    <a:bodyPr/>
                    <a:lstStyle/>
                    <a:p>
                      <a:r>
                        <a:rPr lang="zh-TW" altLang="en-US" dirty="0" smtClean="0"/>
                        <a:t>例如</a:t>
                      </a:r>
                      <a:r>
                        <a:rPr lang="en-US" altLang="zh-TW" dirty="0" smtClean="0"/>
                        <a:t>:</a:t>
                      </a:r>
                      <a:r>
                        <a:rPr lang="zh-TW" altLang="en-US" dirty="0" smtClean="0"/>
                        <a:t>蘋果</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smtClean="0"/>
                        <a:t>3</a:t>
                      </a:r>
                      <a:r>
                        <a:rPr lang="zh-TW" altLang="en-US" dirty="0" smtClean="0"/>
                        <a:t>個中蘋果</a:t>
                      </a:r>
                      <a:endParaRPr lang="en-US" dirty="0" smtClean="0"/>
                    </a:p>
                    <a:p>
                      <a:pPr algn="ctr"/>
                      <a:r>
                        <a:rPr lang="zh-TW" altLang="en-US" dirty="0" smtClean="0"/>
                        <a:t>（</a:t>
                      </a:r>
                      <a:r>
                        <a:rPr lang="en-US" altLang="zh-TW" dirty="0" smtClean="0"/>
                        <a:t>410</a:t>
                      </a:r>
                      <a:r>
                        <a:rPr lang="zh-TW" altLang="en-US" dirty="0" smtClean="0"/>
                        <a:t>克）</a:t>
                      </a:r>
                      <a:endParaRPr lang="en-US" dirty="0"/>
                    </a:p>
                  </a:txBody>
                  <a:tcPr/>
                </a:tc>
                <a:tc>
                  <a:txBody>
                    <a:bodyPr/>
                    <a:lstStyle/>
                    <a:p>
                      <a:pPr algn="ctr"/>
                      <a:r>
                        <a:rPr lang="en-US" dirty="0" smtClean="0"/>
                        <a:t>$12</a:t>
                      </a:r>
                      <a:endParaRPr lang="en-US" dirty="0"/>
                    </a:p>
                  </a:txBody>
                  <a:tcPr/>
                </a:tc>
                <a:tc>
                  <a:txBody>
                    <a:bodyPr/>
                    <a:lstStyle/>
                    <a:p>
                      <a:pPr algn="ctr"/>
                      <a:r>
                        <a:rPr lang="en-US" dirty="0" smtClean="0"/>
                        <a:t>$0.03</a:t>
                      </a:r>
                      <a:endParaRPr lang="en-US" dirty="0"/>
                    </a:p>
                  </a:txBody>
                  <a:tcPr/>
                </a:tc>
                <a:extLst>
                  <a:ext uri="{0D108BD9-81ED-4DB2-BD59-A6C34878D82A}">
                    <a16:rowId xmlns:a16="http://schemas.microsoft.com/office/drawing/2014/main" val="10001"/>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862342324"/>
              </p:ext>
            </p:extLst>
          </p:nvPr>
        </p:nvGraphicFramePr>
        <p:xfrm>
          <a:off x="306117" y="4484712"/>
          <a:ext cx="8640960" cy="1752600"/>
        </p:xfrm>
        <a:graphic>
          <a:graphicData uri="http://schemas.openxmlformats.org/drawingml/2006/table">
            <a:tbl>
              <a:tblPr firstRow="1" bandRow="1">
                <a:tableStyleId>{5C22544A-7EE6-4342-B048-85BDC9FD1C3A}</a:tableStyleId>
              </a:tblPr>
              <a:tblGrid>
                <a:gridCol w="2160240">
                  <a:extLst>
                    <a:ext uri="{9D8B030D-6E8A-4147-A177-3AD203B41FA5}">
                      <a16:colId xmlns:a16="http://schemas.microsoft.com/office/drawing/2014/main" val="20000"/>
                    </a:ext>
                  </a:extLst>
                </a:gridCol>
                <a:gridCol w="2753715">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2430861">
                  <a:extLst>
                    <a:ext uri="{9D8B030D-6E8A-4147-A177-3AD203B41FA5}">
                      <a16:colId xmlns:a16="http://schemas.microsoft.com/office/drawing/2014/main" val="20003"/>
                    </a:ext>
                  </a:extLst>
                </a:gridCol>
              </a:tblGrid>
              <a:tr h="370840">
                <a:tc>
                  <a:txBody>
                    <a:bodyPr/>
                    <a:lstStyle/>
                    <a:p>
                      <a:pPr algn="ctr"/>
                      <a:r>
                        <a:rPr lang="zh-TW" altLang="en-US" dirty="0" smtClean="0"/>
                        <a:t>零食</a:t>
                      </a:r>
                      <a:endParaRPr lang="en-US" dirty="0"/>
                    </a:p>
                  </a:txBody>
                  <a:tcPr/>
                </a:tc>
                <a:tc>
                  <a:txBody>
                    <a:bodyPr/>
                    <a:lstStyle/>
                    <a:p>
                      <a:pPr algn="ctr"/>
                      <a:r>
                        <a:rPr lang="zh-TW" altLang="en-US" dirty="0" smtClean="0"/>
                        <a:t>份量</a:t>
                      </a:r>
                      <a:r>
                        <a:rPr lang="en-US" altLang="zh-TW" dirty="0" smtClean="0"/>
                        <a:t>/</a:t>
                      </a:r>
                      <a:r>
                        <a:rPr lang="zh-TW" altLang="en-US" dirty="0" smtClean="0"/>
                        <a:t>單位</a:t>
                      </a:r>
                      <a:endParaRPr lang="en-US" dirty="0"/>
                    </a:p>
                  </a:txBody>
                  <a:tcPr/>
                </a:tc>
                <a:tc>
                  <a:txBody>
                    <a:bodyPr/>
                    <a:lstStyle/>
                    <a:p>
                      <a:pPr algn="ctr"/>
                      <a:r>
                        <a:rPr lang="zh-TW" altLang="en-US" dirty="0" smtClean="0"/>
                        <a:t>價錢</a:t>
                      </a:r>
                      <a:endParaRPr lang="en-US" dirty="0"/>
                    </a:p>
                  </a:txBody>
                  <a:tcPr/>
                </a:tc>
                <a:tc>
                  <a:txBody>
                    <a:bodyPr/>
                    <a:lstStyle/>
                    <a:p>
                      <a:pPr algn="ctr"/>
                      <a:r>
                        <a:rPr lang="zh-TW" altLang="en-US" dirty="0" smtClean="0"/>
                        <a:t>每克價錢</a:t>
                      </a:r>
                      <a:endParaRPr lang="en-US" dirty="0"/>
                    </a:p>
                  </a:txBody>
                  <a:tcPr/>
                </a:tc>
                <a:extLst>
                  <a:ext uri="{0D108BD9-81ED-4DB2-BD59-A6C34878D82A}">
                    <a16:rowId xmlns:a16="http://schemas.microsoft.com/office/drawing/2014/main" val="10000"/>
                  </a:ext>
                </a:extLst>
              </a:tr>
              <a:tr h="370840">
                <a:tc>
                  <a:txBody>
                    <a:bodyPr/>
                    <a:lstStyle/>
                    <a:p>
                      <a:r>
                        <a:rPr lang="zh-TW" altLang="en-US" dirty="0" smtClean="0"/>
                        <a:t>例如</a:t>
                      </a:r>
                      <a:r>
                        <a:rPr lang="en-US" altLang="zh-TW" dirty="0" smtClean="0"/>
                        <a:t>:</a:t>
                      </a:r>
                      <a:r>
                        <a:rPr lang="zh-TW" altLang="en-US" dirty="0" smtClean="0"/>
                        <a:t> 卡樂</a:t>
                      </a:r>
                      <a:r>
                        <a:rPr lang="en-US" altLang="zh-TW" dirty="0" smtClean="0"/>
                        <a:t>B</a:t>
                      </a:r>
                      <a:r>
                        <a:rPr lang="zh-TW" altLang="en-US" dirty="0" smtClean="0"/>
                        <a:t>燒烤味</a:t>
                      </a:r>
                      <a:endParaRPr lang="en-US" altLang="zh-TW" dirty="0" smtClean="0"/>
                    </a:p>
                    <a:p>
                      <a:r>
                        <a:rPr lang="zh-TW" altLang="en-US" dirty="0" smtClean="0"/>
                        <a:t>薯片</a:t>
                      </a:r>
                      <a:endParaRPr lang="it-IT" dirty="0" smtClean="0"/>
                    </a:p>
                  </a:txBody>
                  <a:tcPr/>
                </a:tc>
                <a:tc>
                  <a:txBody>
                    <a:bodyPr/>
                    <a:lstStyle/>
                    <a:p>
                      <a:pPr algn="ctr"/>
                      <a:r>
                        <a:rPr lang="en-US" altLang="zh-TW" dirty="0" smtClean="0"/>
                        <a:t>25</a:t>
                      </a:r>
                      <a:r>
                        <a:rPr lang="zh-TW" altLang="en-US" dirty="0" smtClean="0"/>
                        <a:t>克（</a:t>
                      </a:r>
                      <a:r>
                        <a:rPr lang="en-US" altLang="zh-TW" dirty="0" smtClean="0"/>
                        <a:t>1</a:t>
                      </a:r>
                      <a:r>
                        <a:rPr lang="zh-TW" altLang="en-US" dirty="0" smtClean="0"/>
                        <a:t>小包裝）</a:t>
                      </a:r>
                      <a:endParaRPr lang="it-IT" dirty="0" smtClean="0"/>
                    </a:p>
                  </a:txBody>
                  <a:tcPr/>
                </a:tc>
                <a:tc>
                  <a:txBody>
                    <a:bodyPr/>
                    <a:lstStyle/>
                    <a:p>
                      <a:pPr algn="ctr"/>
                      <a:r>
                        <a:rPr lang="en-US" dirty="0" smtClean="0"/>
                        <a:t>$4.3</a:t>
                      </a:r>
                      <a:endParaRPr lang="en-US" dirty="0"/>
                    </a:p>
                  </a:txBody>
                  <a:tcPr/>
                </a:tc>
                <a:tc>
                  <a:txBody>
                    <a:bodyPr/>
                    <a:lstStyle/>
                    <a:p>
                      <a:pPr algn="ctr"/>
                      <a:r>
                        <a:rPr lang="en-US" dirty="0" smtClean="0"/>
                        <a:t>$0.17</a:t>
                      </a:r>
                      <a:endParaRPr lang="en-US" dirty="0"/>
                    </a:p>
                  </a:txBody>
                  <a:tcPr/>
                </a:tc>
                <a:extLst>
                  <a:ext uri="{0D108BD9-81ED-4DB2-BD59-A6C34878D82A}">
                    <a16:rowId xmlns:a16="http://schemas.microsoft.com/office/drawing/2014/main" val="10001"/>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4547595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06117" y="160298"/>
            <a:ext cx="8640960" cy="1015663"/>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en-US" altLang="zh-TW" sz="3000" b="1" dirty="0">
                <a:solidFill>
                  <a:schemeClr val="tx1"/>
                </a:solidFill>
              </a:rPr>
              <a:t>2</a:t>
            </a:r>
            <a:r>
              <a:rPr lang="zh-TW" altLang="en-US" sz="3000" b="1" dirty="0" smtClean="0">
                <a:solidFill>
                  <a:schemeClr val="tx1"/>
                </a:solidFill>
              </a:rPr>
              <a:t>）慶典的食品 </a:t>
            </a:r>
            <a:endParaRPr lang="zh-TW" altLang="en-US" sz="3000" b="1" dirty="0">
              <a:solidFill>
                <a:schemeClr val="tx1"/>
              </a:solidFill>
            </a:endParaRPr>
          </a:p>
          <a:p>
            <a:r>
              <a:rPr lang="zh-TW" altLang="en-US" sz="3000" b="1" dirty="0">
                <a:solidFill>
                  <a:schemeClr val="tx1"/>
                </a:solidFill>
              </a:rPr>
              <a:t>列出您家中兩</a:t>
            </a:r>
            <a:r>
              <a:rPr lang="zh-TW" altLang="en-US" sz="3000" b="1" dirty="0" smtClean="0">
                <a:solidFill>
                  <a:schemeClr val="tx1"/>
                </a:solidFill>
              </a:rPr>
              <a:t>個在慶典會吃的特別食品</a:t>
            </a:r>
            <a:endParaRPr lang="en-US" sz="3000" dirty="0">
              <a:solidFill>
                <a:schemeClr val="tx1"/>
              </a:solidFill>
            </a:endParaRPr>
          </a:p>
        </p:txBody>
      </p:sp>
      <p:sp>
        <p:nvSpPr>
          <p:cNvPr id="2" name="Slide Number Placeholder 1"/>
          <p:cNvSpPr>
            <a:spLocks noGrp="1"/>
          </p:cNvSpPr>
          <p:nvPr>
            <p:ph type="sldNum" sz="quarter" idx="12"/>
          </p:nvPr>
        </p:nvSpPr>
        <p:spPr/>
        <p:txBody>
          <a:bodyPr/>
          <a:lstStyle/>
          <a:p>
            <a:fld id="{2B5EBE98-3F54-4190-8BE8-6FA5D62E8276}" type="slidenum">
              <a:rPr lang="en-US" smtClean="0"/>
              <a:t>62</a:t>
            </a:fld>
            <a:endParaRPr lang="en-US" dirty="0"/>
          </a:p>
        </p:txBody>
      </p:sp>
      <p:sp>
        <p:nvSpPr>
          <p:cNvPr id="3" name="Rectangle 2"/>
          <p:cNvSpPr/>
          <p:nvPr/>
        </p:nvSpPr>
        <p:spPr>
          <a:xfrm>
            <a:off x="323528" y="1775713"/>
            <a:ext cx="8479533" cy="461665"/>
          </a:xfrm>
          <a:prstGeom prst="rect">
            <a:avLst/>
          </a:prstGeom>
        </p:spPr>
        <p:txBody>
          <a:bodyPr wrap="square">
            <a:spAutoFit/>
          </a:bodyPr>
          <a:lstStyle/>
          <a:p>
            <a:r>
              <a:rPr lang="zh-TW" altLang="en-US" sz="2400" b="1" dirty="0"/>
              <a:t>填寫下面的表格</a:t>
            </a:r>
            <a:endParaRPr lang="en-US" sz="2400" dirty="0" smtClean="0"/>
          </a:p>
        </p:txBody>
      </p:sp>
      <p:graphicFrame>
        <p:nvGraphicFramePr>
          <p:cNvPr id="4" name="Table 3"/>
          <p:cNvGraphicFramePr>
            <a:graphicFrameLocks noGrp="1"/>
          </p:cNvGraphicFramePr>
          <p:nvPr>
            <p:extLst>
              <p:ext uri="{D42A27DB-BD31-4B8C-83A1-F6EECF244321}">
                <p14:modId xmlns:p14="http://schemas.microsoft.com/office/powerpoint/2010/main" val="2159133532"/>
              </p:ext>
            </p:extLst>
          </p:nvPr>
        </p:nvGraphicFramePr>
        <p:xfrm>
          <a:off x="467544" y="2237378"/>
          <a:ext cx="8208912" cy="1112520"/>
        </p:xfrm>
        <a:graphic>
          <a:graphicData uri="http://schemas.openxmlformats.org/drawingml/2006/table">
            <a:tbl>
              <a:tblPr firstRow="1" bandRow="1">
                <a:tableStyleId>{5C22544A-7EE6-4342-B048-85BDC9FD1C3A}</a:tableStyleId>
              </a:tblPr>
              <a:tblGrid>
                <a:gridCol w="2736304">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3888432">
                  <a:extLst>
                    <a:ext uri="{9D8B030D-6E8A-4147-A177-3AD203B41FA5}">
                      <a16:colId xmlns:a16="http://schemas.microsoft.com/office/drawing/2014/main" val="20002"/>
                    </a:ext>
                  </a:extLst>
                </a:gridCol>
              </a:tblGrid>
              <a:tr h="370840">
                <a:tc>
                  <a:txBody>
                    <a:bodyPr/>
                    <a:lstStyle/>
                    <a:p>
                      <a:pPr algn="ctr"/>
                      <a:r>
                        <a:rPr lang="zh-TW" altLang="en-US" dirty="0" smtClean="0">
                          <a:solidFill>
                            <a:schemeClr val="tx1"/>
                          </a:solidFill>
                        </a:rPr>
                        <a:t>慶祝</a:t>
                      </a:r>
                      <a:r>
                        <a:rPr lang="en-US" altLang="zh-TW" dirty="0" smtClean="0">
                          <a:solidFill>
                            <a:schemeClr val="tx1"/>
                          </a:solidFill>
                        </a:rPr>
                        <a:t>/</a:t>
                      </a:r>
                      <a:r>
                        <a:rPr lang="zh-TW" altLang="en-US" dirty="0" smtClean="0">
                          <a:solidFill>
                            <a:schemeClr val="tx1"/>
                          </a:solidFill>
                        </a:rPr>
                        <a:t>活動類型</a:t>
                      </a:r>
                      <a:endParaRPr lang="en-US" dirty="0">
                        <a:solidFill>
                          <a:schemeClr val="tx1"/>
                        </a:solidFill>
                      </a:endParaRPr>
                    </a:p>
                  </a:txBody>
                  <a:tcPr/>
                </a:tc>
                <a:tc>
                  <a:txBody>
                    <a:bodyPr/>
                    <a:lstStyle/>
                    <a:p>
                      <a:pPr algn="ctr"/>
                      <a:r>
                        <a:rPr lang="zh-TW" altLang="en-US" dirty="0" smtClean="0">
                          <a:solidFill>
                            <a:schemeClr val="tx1"/>
                          </a:solidFill>
                        </a:rPr>
                        <a:t>邀請的客人</a:t>
                      </a:r>
                      <a:endParaRPr lang="en-US"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smtClean="0">
                          <a:solidFill>
                            <a:schemeClr val="tx1"/>
                          </a:solidFill>
                        </a:rPr>
                        <a:t>所吃的特別食物</a:t>
                      </a:r>
                      <a:endParaRPr lang="en-US" dirty="0">
                        <a:solidFill>
                          <a:schemeClr val="tx1"/>
                        </a:solidFill>
                      </a:endParaRPr>
                    </a:p>
                  </a:txBody>
                  <a:tcPr/>
                </a:tc>
                <a:extLst>
                  <a:ext uri="{0D108BD9-81ED-4DB2-BD59-A6C34878D82A}">
                    <a16:rowId xmlns:a16="http://schemas.microsoft.com/office/drawing/2014/main" val="10000"/>
                  </a:ext>
                </a:extLst>
              </a:tr>
              <a:tr h="370840">
                <a:tc>
                  <a:txBody>
                    <a:bodyPr/>
                    <a:lstStyle/>
                    <a:p>
                      <a:r>
                        <a:rPr lang="zh-TW" altLang="en-US" dirty="0" smtClean="0"/>
                        <a:t>例如</a:t>
                      </a:r>
                      <a:r>
                        <a:rPr lang="en-US" altLang="zh-TW" dirty="0" smtClean="0"/>
                        <a:t>:</a:t>
                      </a:r>
                      <a:r>
                        <a:rPr lang="zh-TW" altLang="en-US" dirty="0" smtClean="0"/>
                        <a:t> 中國農曆新年</a:t>
                      </a:r>
                      <a:endParaRPr lang="en-US" dirty="0"/>
                    </a:p>
                  </a:txBody>
                  <a:tcPr/>
                </a:tc>
                <a:tc>
                  <a:txBody>
                    <a:bodyPr/>
                    <a:lstStyle/>
                    <a:p>
                      <a:r>
                        <a:rPr lang="en-US" altLang="zh-TW" dirty="0" smtClean="0"/>
                        <a:t>10</a:t>
                      </a:r>
                      <a:r>
                        <a:rPr lang="zh-TW" altLang="en-US" dirty="0" smtClean="0"/>
                        <a:t>位親友</a:t>
                      </a:r>
                      <a:endParaRPr lang="en-US" dirty="0"/>
                    </a:p>
                  </a:txBody>
                  <a:tcPr/>
                </a:tc>
                <a:tc>
                  <a:txBody>
                    <a:bodyPr/>
                    <a:lstStyle/>
                    <a:p>
                      <a:r>
                        <a:rPr lang="zh-TW" altLang="en-US" dirty="0" smtClean="0"/>
                        <a:t>年糕，臘鴨，臘腸和羅漢齋</a:t>
                      </a:r>
                      <a:endParaRPr lang="en-US" dirty="0"/>
                    </a:p>
                  </a:txBody>
                  <a:tcPr/>
                </a:tc>
                <a:extLst>
                  <a:ext uri="{0D108BD9-81ED-4DB2-BD59-A6C34878D82A}">
                    <a16:rowId xmlns:a16="http://schemas.microsoft.com/office/drawing/2014/main" val="10001"/>
                  </a:ext>
                </a:extLst>
              </a:tr>
              <a:tr h="37084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7335018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23528" y="173836"/>
            <a:ext cx="8640960" cy="1477328"/>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en-US" altLang="zh-TW" sz="3000" b="1" dirty="0">
                <a:solidFill>
                  <a:schemeClr val="tx1"/>
                </a:solidFill>
              </a:rPr>
              <a:t>3</a:t>
            </a:r>
            <a:r>
              <a:rPr lang="zh-TW" altLang="en-US" sz="3000" b="1" dirty="0">
                <a:solidFill>
                  <a:schemeClr val="tx1"/>
                </a:solidFill>
              </a:rPr>
              <a:t>）認識描述</a:t>
            </a:r>
            <a:r>
              <a:rPr lang="zh-TW" altLang="en-US" sz="3000" b="1" dirty="0" smtClean="0">
                <a:solidFill>
                  <a:schemeClr val="tx1"/>
                </a:solidFill>
              </a:rPr>
              <a:t>食品的詞彙</a:t>
            </a:r>
            <a:endParaRPr lang="zh-TW" altLang="en-US" sz="3000" b="1" dirty="0">
              <a:solidFill>
                <a:schemeClr val="tx1"/>
              </a:solidFill>
            </a:endParaRPr>
          </a:p>
          <a:p>
            <a:r>
              <a:rPr lang="zh-TW" altLang="en-US" sz="3000" b="1" dirty="0" smtClean="0">
                <a:solidFill>
                  <a:schemeClr val="tx1"/>
                </a:solidFill>
              </a:rPr>
              <a:t>寫出你</a:t>
            </a:r>
            <a:r>
              <a:rPr lang="zh-TW" altLang="en-US" sz="3000" b="1" dirty="0">
                <a:solidFill>
                  <a:schemeClr val="tx1"/>
                </a:solidFill>
              </a:rPr>
              <a:t>最喜歡的三個食品。</a:t>
            </a:r>
            <a:r>
              <a:rPr lang="zh-TW" altLang="en-US" sz="3000" b="1" dirty="0" smtClean="0">
                <a:solidFill>
                  <a:schemeClr val="tx1"/>
                </a:solidFill>
              </a:rPr>
              <a:t>並寫下可以用來形容</a:t>
            </a:r>
            <a:r>
              <a:rPr lang="zh-TW" altLang="en-US" sz="3000" b="1" dirty="0">
                <a:solidFill>
                  <a:schemeClr val="tx1"/>
                </a:solidFill>
              </a:rPr>
              <a:t>每個食品</a:t>
            </a:r>
            <a:r>
              <a:rPr lang="zh-TW" altLang="en-US" sz="3000" b="1" dirty="0" smtClean="0">
                <a:solidFill>
                  <a:schemeClr val="tx1"/>
                </a:solidFill>
              </a:rPr>
              <a:t>的</a:t>
            </a:r>
            <a:r>
              <a:rPr lang="zh-TW" altLang="en-US" sz="3000" b="1" dirty="0">
                <a:solidFill>
                  <a:schemeClr val="tx1"/>
                </a:solidFill>
              </a:rPr>
              <a:t>味道，口感，香味和</a:t>
            </a:r>
            <a:r>
              <a:rPr lang="zh-TW" altLang="en-US" sz="3000" b="1" dirty="0" smtClean="0">
                <a:solidFill>
                  <a:schemeClr val="tx1"/>
                </a:solidFill>
              </a:rPr>
              <a:t>外觀的詞彙。</a:t>
            </a:r>
            <a:endParaRPr lang="en-US" sz="3000" dirty="0">
              <a:solidFill>
                <a:schemeClr val="tx1"/>
              </a:solidFill>
            </a:endParaRPr>
          </a:p>
        </p:txBody>
      </p:sp>
      <p:sp>
        <p:nvSpPr>
          <p:cNvPr id="2" name="Slide Number Placeholder 1"/>
          <p:cNvSpPr>
            <a:spLocks noGrp="1"/>
          </p:cNvSpPr>
          <p:nvPr>
            <p:ph type="sldNum" sz="quarter" idx="12"/>
          </p:nvPr>
        </p:nvSpPr>
        <p:spPr/>
        <p:txBody>
          <a:bodyPr/>
          <a:lstStyle/>
          <a:p>
            <a:fld id="{2B5EBE98-3F54-4190-8BE8-6FA5D62E8276}" type="slidenum">
              <a:rPr lang="en-US" smtClean="0"/>
              <a:t>63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270607366"/>
              </p:ext>
            </p:extLst>
          </p:nvPr>
        </p:nvGraphicFramePr>
        <p:xfrm>
          <a:off x="242814" y="2338884"/>
          <a:ext cx="8640960" cy="4079240"/>
        </p:xfrm>
        <a:graphic>
          <a:graphicData uri="http://schemas.openxmlformats.org/drawingml/2006/table">
            <a:tbl>
              <a:tblPr firstRow="1" bandRow="1">
                <a:tableStyleId>{5C22544A-7EE6-4342-B048-85BDC9FD1C3A}</a:tableStyleId>
              </a:tblPr>
              <a:tblGrid>
                <a:gridCol w="2160240">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2160240">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tblGrid>
              <a:tr h="370840">
                <a:tc>
                  <a:txBody>
                    <a:bodyPr/>
                    <a:lstStyle/>
                    <a:p>
                      <a:pPr algn="ctr"/>
                      <a:r>
                        <a:rPr lang="zh-TW" altLang="en-US" sz="1800" dirty="0" smtClean="0">
                          <a:solidFill>
                            <a:schemeClr val="tx1"/>
                          </a:solidFill>
                        </a:rPr>
                        <a:t>味道</a:t>
                      </a:r>
                      <a:endParaRPr lang="en-US" dirty="0"/>
                    </a:p>
                  </a:txBody>
                  <a:tcPr/>
                </a:tc>
                <a:tc>
                  <a:txBody>
                    <a:bodyPr/>
                    <a:lstStyle/>
                    <a:p>
                      <a:pPr algn="ctr"/>
                      <a:r>
                        <a:rPr lang="zh-TW" altLang="en-US" sz="1800" dirty="0" smtClean="0">
                          <a:solidFill>
                            <a:schemeClr val="tx1"/>
                          </a:solidFill>
                        </a:rPr>
                        <a:t>質感</a:t>
                      </a:r>
                      <a:endParaRPr lang="en-US" dirty="0"/>
                    </a:p>
                  </a:txBody>
                  <a:tcPr/>
                </a:tc>
                <a:tc>
                  <a:txBody>
                    <a:bodyPr/>
                    <a:lstStyle/>
                    <a:p>
                      <a:pPr algn="ctr"/>
                      <a:r>
                        <a:rPr lang="zh-TW" altLang="en-US" sz="1800" dirty="0" smtClean="0">
                          <a:solidFill>
                            <a:schemeClr val="tx1"/>
                          </a:solidFill>
                        </a:rPr>
                        <a:t>香味</a:t>
                      </a:r>
                      <a:endParaRPr lang="en-US" dirty="0"/>
                    </a:p>
                  </a:txBody>
                  <a:tcPr/>
                </a:tc>
                <a:tc>
                  <a:txBody>
                    <a:bodyPr/>
                    <a:lstStyle/>
                    <a:p>
                      <a:pPr algn="ctr"/>
                      <a:r>
                        <a:rPr lang="zh-TW" altLang="en-US" sz="1800" dirty="0" smtClean="0">
                          <a:solidFill>
                            <a:schemeClr val="tx1"/>
                          </a:solidFill>
                        </a:rPr>
                        <a:t>外觀</a:t>
                      </a:r>
                      <a:r>
                        <a:rPr lang="en-US" sz="1800" dirty="0" smtClean="0">
                          <a:solidFill>
                            <a:schemeClr val="tx1"/>
                          </a:solidFill>
                        </a:rPr>
                        <a:t> </a:t>
                      </a:r>
                      <a:endParaRPr lang="en-US" dirty="0"/>
                    </a:p>
                  </a:txBody>
                  <a:tcPr/>
                </a:tc>
                <a:extLst>
                  <a:ext uri="{0D108BD9-81ED-4DB2-BD59-A6C34878D82A}">
                    <a16:rowId xmlns:a16="http://schemas.microsoft.com/office/drawing/2014/main" val="10000"/>
                  </a:ext>
                </a:extLst>
              </a:tr>
              <a:tr h="370840">
                <a:tc>
                  <a:txBody>
                    <a:bodyPr/>
                    <a:lstStyle/>
                    <a:p>
                      <a:r>
                        <a:rPr lang="zh-TW" altLang="en-US" dirty="0" smtClean="0"/>
                        <a:t>平淡無味</a:t>
                      </a:r>
                      <a:endParaRPr lang="en-US" dirty="0"/>
                    </a:p>
                  </a:txBody>
                  <a:tcPr/>
                </a:tc>
                <a:tc>
                  <a:txBody>
                    <a:bodyPr/>
                    <a:lstStyle/>
                    <a:p>
                      <a:r>
                        <a:rPr lang="zh-TW" altLang="en-US" dirty="0" smtClean="0"/>
                        <a:t>糊狀的</a:t>
                      </a:r>
                      <a:endParaRPr lang="en-US" dirty="0"/>
                    </a:p>
                  </a:txBody>
                  <a:tcPr/>
                </a:tc>
                <a:tc>
                  <a:txBody>
                    <a:bodyPr/>
                    <a:lstStyle/>
                    <a:p>
                      <a:r>
                        <a:rPr lang="zh-TW" altLang="en-US" dirty="0" smtClean="0"/>
                        <a:t>強烈</a:t>
                      </a:r>
                      <a:endParaRPr lang="en-US" dirty="0"/>
                    </a:p>
                  </a:txBody>
                  <a:tcPr/>
                </a:tc>
                <a:tc>
                  <a:txBody>
                    <a:bodyPr/>
                    <a:lstStyle/>
                    <a:p>
                      <a:r>
                        <a:rPr lang="zh-TW" altLang="en-US" dirty="0" smtClean="0"/>
                        <a:t>黃金</a:t>
                      </a:r>
                      <a:endParaRPr lang="en-US" dirty="0"/>
                    </a:p>
                  </a:txBody>
                  <a:tcPr/>
                </a:tc>
                <a:extLst>
                  <a:ext uri="{0D108BD9-81ED-4DB2-BD59-A6C34878D82A}">
                    <a16:rowId xmlns:a16="http://schemas.microsoft.com/office/drawing/2014/main" val="10001"/>
                  </a:ext>
                </a:extLst>
              </a:tr>
              <a:tr h="370840">
                <a:tc>
                  <a:txBody>
                    <a:bodyPr/>
                    <a:lstStyle/>
                    <a:p>
                      <a:r>
                        <a:rPr lang="zh-TW" altLang="en-US" dirty="0" smtClean="0"/>
                        <a:t>甜 </a:t>
                      </a:r>
                      <a:endParaRPr lang="en-US" dirty="0"/>
                    </a:p>
                  </a:txBody>
                  <a:tcPr/>
                </a:tc>
                <a:tc>
                  <a:txBody>
                    <a:bodyPr/>
                    <a:lstStyle/>
                    <a:p>
                      <a:r>
                        <a:rPr lang="zh-TW" altLang="en-US" dirty="0" smtClean="0"/>
                        <a:t>軟</a:t>
                      </a:r>
                      <a:endParaRPr lang="en-US" dirty="0"/>
                    </a:p>
                  </a:txBody>
                  <a:tcPr/>
                </a:tc>
                <a:tc>
                  <a:txBody>
                    <a:bodyPr/>
                    <a:lstStyle/>
                    <a:p>
                      <a:r>
                        <a:rPr lang="zh-TW" altLang="en-US" dirty="0" smtClean="0"/>
                        <a:t>溫和</a:t>
                      </a:r>
                      <a:endParaRPr lang="en-US" dirty="0"/>
                    </a:p>
                  </a:txBody>
                  <a:tcPr/>
                </a:tc>
                <a:tc>
                  <a:txBody>
                    <a:bodyPr/>
                    <a:lstStyle/>
                    <a:p>
                      <a:r>
                        <a:rPr lang="zh-TW" altLang="en-US" dirty="0" smtClean="0"/>
                        <a:t>色彩繽紛</a:t>
                      </a:r>
                      <a:endParaRPr lang="en-US" dirty="0"/>
                    </a:p>
                  </a:txBody>
                  <a:tcPr/>
                </a:tc>
                <a:extLst>
                  <a:ext uri="{0D108BD9-81ED-4DB2-BD59-A6C34878D82A}">
                    <a16:rowId xmlns:a16="http://schemas.microsoft.com/office/drawing/2014/main" val="10002"/>
                  </a:ext>
                </a:extLst>
              </a:tr>
              <a:tr h="370840">
                <a:tc>
                  <a:txBody>
                    <a:bodyPr/>
                    <a:lstStyle/>
                    <a:p>
                      <a:r>
                        <a:rPr lang="zh-TW" altLang="en-US" dirty="0" smtClean="0"/>
                        <a:t>酸</a:t>
                      </a:r>
                      <a:endParaRPr lang="en-US" dirty="0"/>
                    </a:p>
                  </a:txBody>
                  <a:tcPr/>
                </a:tc>
                <a:tc>
                  <a:txBody>
                    <a:bodyPr/>
                    <a:lstStyle/>
                    <a:p>
                      <a:r>
                        <a:rPr lang="zh-TW" altLang="en-US" dirty="0" smtClean="0"/>
                        <a:t>硬</a:t>
                      </a:r>
                      <a:endParaRPr lang="en-US" dirty="0"/>
                    </a:p>
                  </a:txBody>
                  <a:tcPr/>
                </a:tc>
                <a:tc>
                  <a:txBody>
                    <a:bodyPr/>
                    <a:lstStyle/>
                    <a:p>
                      <a:r>
                        <a:rPr lang="zh-TW" altLang="en-US" dirty="0" smtClean="0"/>
                        <a:t>果味</a:t>
                      </a:r>
                      <a:endParaRPr lang="en-US" dirty="0"/>
                    </a:p>
                  </a:txBody>
                  <a:tcPr/>
                </a:tc>
                <a:tc>
                  <a:txBody>
                    <a:bodyPr/>
                    <a:lstStyle/>
                    <a:p>
                      <a:r>
                        <a:rPr lang="zh-TW" altLang="en-US" dirty="0" smtClean="0"/>
                        <a:t>鬆化</a:t>
                      </a:r>
                      <a:endParaRPr lang="en-US" dirty="0"/>
                    </a:p>
                  </a:txBody>
                  <a:tcPr/>
                </a:tc>
                <a:extLst>
                  <a:ext uri="{0D108BD9-81ED-4DB2-BD59-A6C34878D82A}">
                    <a16:rowId xmlns:a16="http://schemas.microsoft.com/office/drawing/2014/main" val="10003"/>
                  </a:ext>
                </a:extLst>
              </a:tr>
              <a:tr h="370840">
                <a:tc>
                  <a:txBody>
                    <a:bodyPr/>
                    <a:lstStyle/>
                    <a:p>
                      <a:r>
                        <a:rPr lang="zh-TW" altLang="en-US" dirty="0" smtClean="0"/>
                        <a:t>苦</a:t>
                      </a:r>
                      <a:endParaRPr lang="en-US" dirty="0"/>
                    </a:p>
                  </a:txBody>
                  <a:tcPr/>
                </a:tc>
                <a:tc>
                  <a:txBody>
                    <a:bodyPr/>
                    <a:lstStyle/>
                    <a:p>
                      <a:r>
                        <a:rPr lang="zh-TW" altLang="en-US" dirty="0" smtClean="0"/>
                        <a:t>酥脆</a:t>
                      </a:r>
                      <a:endParaRPr lang="en-US" dirty="0"/>
                    </a:p>
                  </a:txBody>
                  <a:tcPr/>
                </a:tc>
                <a:tc>
                  <a:txBody>
                    <a:bodyPr/>
                    <a:lstStyle/>
                    <a:p>
                      <a:pPr algn="l"/>
                      <a:r>
                        <a:rPr lang="zh-TW" altLang="en-US" dirty="0" smtClean="0"/>
                        <a:t>發酵味</a:t>
                      </a:r>
                      <a:endParaRPr lang="en-US" dirty="0"/>
                    </a:p>
                  </a:txBody>
                  <a:tcPr/>
                </a:tc>
                <a:tc>
                  <a:txBody>
                    <a:bodyPr/>
                    <a:lstStyle/>
                    <a:p>
                      <a:r>
                        <a:rPr lang="zh-TW" altLang="en-US" dirty="0" smtClean="0"/>
                        <a:t>暗沉</a:t>
                      </a:r>
                      <a:endParaRPr lang="en-US" dirty="0"/>
                    </a:p>
                  </a:txBody>
                  <a:tcPr/>
                </a:tc>
                <a:extLst>
                  <a:ext uri="{0D108BD9-81ED-4DB2-BD59-A6C34878D82A}">
                    <a16:rowId xmlns:a16="http://schemas.microsoft.com/office/drawing/2014/main" val="10004"/>
                  </a:ext>
                </a:extLst>
              </a:tr>
              <a:tr h="370840">
                <a:tc>
                  <a:txBody>
                    <a:bodyPr/>
                    <a:lstStyle/>
                    <a:p>
                      <a:r>
                        <a:rPr lang="zh-TW" altLang="en-US" dirty="0" smtClean="0"/>
                        <a:t>咸 </a:t>
                      </a:r>
                      <a:endParaRPr lang="en-US" dirty="0"/>
                    </a:p>
                  </a:txBody>
                  <a:tcPr/>
                </a:tc>
                <a:tc>
                  <a:txBody>
                    <a:bodyPr/>
                    <a:lstStyle/>
                    <a:p>
                      <a:r>
                        <a:rPr lang="zh-TW" altLang="en-US" dirty="0" smtClean="0"/>
                        <a:t>香脆</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辣味</a:t>
                      </a:r>
                      <a:endParaRPr lang="en-US" dirty="0"/>
                    </a:p>
                  </a:txBody>
                  <a:tcPr/>
                </a:tc>
                <a:tc>
                  <a:txBody>
                    <a:bodyPr/>
                    <a:lstStyle/>
                    <a:p>
                      <a:r>
                        <a:rPr lang="zh-TW" altLang="en-US" dirty="0" smtClean="0"/>
                        <a:t>均勻</a:t>
                      </a:r>
                      <a:endParaRPr lang="en-US" dirty="0"/>
                    </a:p>
                  </a:txBody>
                  <a:tcPr/>
                </a:tc>
                <a:extLst>
                  <a:ext uri="{0D108BD9-81ED-4DB2-BD59-A6C34878D82A}">
                    <a16:rowId xmlns:a16="http://schemas.microsoft.com/office/drawing/2014/main" val="10005"/>
                  </a:ext>
                </a:extLst>
              </a:tr>
              <a:tr h="370840">
                <a:tc>
                  <a:txBody>
                    <a:bodyPr/>
                    <a:lstStyle/>
                    <a:p>
                      <a:r>
                        <a:rPr lang="zh-TW" altLang="en-US" dirty="0" smtClean="0"/>
                        <a:t>辣</a:t>
                      </a:r>
                      <a:endParaRPr lang="en-US" dirty="0"/>
                    </a:p>
                  </a:txBody>
                  <a:tcPr/>
                </a:tc>
                <a:tc>
                  <a:txBody>
                    <a:bodyPr/>
                    <a:lstStyle/>
                    <a:p>
                      <a:r>
                        <a:rPr lang="zh-TW" altLang="en-US" dirty="0" smtClean="0"/>
                        <a:t>奶油狀</a:t>
                      </a:r>
                      <a:endParaRPr lang="en-US" dirty="0"/>
                    </a:p>
                  </a:txBody>
                  <a:tcPr/>
                </a:tc>
                <a:tc>
                  <a:txBody>
                    <a:bodyPr/>
                    <a:lstStyle/>
                    <a:p>
                      <a:r>
                        <a:rPr lang="zh-TW" altLang="en-US" dirty="0" smtClean="0"/>
                        <a:t>美味</a:t>
                      </a:r>
                      <a:endParaRPr lang="en-US" dirty="0"/>
                    </a:p>
                  </a:txBody>
                  <a:tcPr/>
                </a:tc>
                <a:tc>
                  <a:txBody>
                    <a:bodyPr/>
                    <a:lstStyle/>
                    <a:p>
                      <a:r>
                        <a:rPr lang="zh-TW" altLang="en-US" dirty="0" smtClean="0"/>
                        <a:t>鬆軟</a:t>
                      </a:r>
                      <a:endParaRPr lang="en-US" dirty="0"/>
                    </a:p>
                  </a:txBody>
                  <a:tcPr/>
                </a:tc>
                <a:extLst>
                  <a:ext uri="{0D108BD9-81ED-4DB2-BD59-A6C34878D82A}">
                    <a16:rowId xmlns:a16="http://schemas.microsoft.com/office/drawing/2014/main" val="10006"/>
                  </a:ext>
                </a:extLst>
              </a:tr>
              <a:tr h="370840">
                <a:tc>
                  <a:txBody>
                    <a:bodyPr/>
                    <a:lstStyle/>
                    <a:p>
                      <a:r>
                        <a:rPr lang="zh-TW" altLang="en-US" dirty="0" smtClean="0"/>
                        <a:t>辛辣</a:t>
                      </a:r>
                    </a:p>
                  </a:txBody>
                  <a:tcPr/>
                </a:tc>
                <a:tc>
                  <a:txBody>
                    <a:bodyPr/>
                    <a:lstStyle/>
                    <a:p>
                      <a:r>
                        <a:rPr lang="zh-TW" altLang="en-US" dirty="0" smtClean="0"/>
                        <a:t>質地結實</a:t>
                      </a:r>
                      <a:endParaRPr lang="en-US" dirty="0"/>
                    </a:p>
                  </a:txBody>
                  <a:tcPr/>
                </a:tc>
                <a:tc>
                  <a:txBody>
                    <a:bodyPr/>
                    <a:lstStyle/>
                    <a:p>
                      <a:endParaRPr lang="en-US" dirty="0"/>
                    </a:p>
                  </a:txBody>
                  <a:tcPr/>
                </a:tc>
                <a:tc>
                  <a:txBody>
                    <a:bodyPr/>
                    <a:lstStyle/>
                    <a:p>
                      <a:r>
                        <a:rPr lang="zh-TW" altLang="en-US" dirty="0" smtClean="0"/>
                        <a:t>過熟</a:t>
                      </a:r>
                      <a:endParaRPr lang="en-US" dirty="0"/>
                    </a:p>
                  </a:txBody>
                  <a:tcPr/>
                </a:tc>
                <a:extLst>
                  <a:ext uri="{0D108BD9-81ED-4DB2-BD59-A6C34878D82A}">
                    <a16:rowId xmlns:a16="http://schemas.microsoft.com/office/drawing/2014/main" val="1000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強烈味道</a:t>
                      </a:r>
                    </a:p>
                  </a:txBody>
                  <a:tcPr/>
                </a:tc>
                <a:tc>
                  <a:txBody>
                    <a:bodyPr/>
                    <a:lstStyle/>
                    <a:p>
                      <a:r>
                        <a:rPr lang="zh-TW" altLang="en-US" dirty="0" smtClean="0"/>
                        <a:t>塊狀</a:t>
                      </a:r>
                      <a:endParaRPr lang="en-US" dirty="0"/>
                    </a:p>
                  </a:txBody>
                  <a:tcPr/>
                </a:tc>
                <a:tc>
                  <a:txBody>
                    <a:bodyPr/>
                    <a:lstStyle/>
                    <a:p>
                      <a:endParaRPr lang="en-US" dirty="0"/>
                    </a:p>
                  </a:txBody>
                  <a:tcPr/>
                </a:tc>
                <a:tc>
                  <a:txBody>
                    <a:bodyPr/>
                    <a:lstStyle/>
                    <a:p>
                      <a:r>
                        <a:rPr lang="zh-TW" altLang="en-US" dirty="0" smtClean="0"/>
                        <a:t>清澈</a:t>
                      </a:r>
                      <a:endParaRPr lang="en-US" dirty="0"/>
                    </a:p>
                  </a:txBody>
                  <a:tcPr/>
                </a:tc>
                <a:extLst>
                  <a:ext uri="{0D108BD9-81ED-4DB2-BD59-A6C34878D82A}">
                    <a16:rowId xmlns:a16="http://schemas.microsoft.com/office/drawing/2014/main" val="10008"/>
                  </a:ext>
                </a:extLst>
              </a:tr>
              <a:tr h="370840">
                <a:tc>
                  <a:txBody>
                    <a:bodyPr/>
                    <a:lstStyle/>
                    <a:p>
                      <a:r>
                        <a:rPr lang="zh-TW" altLang="en-US" dirty="0" smtClean="0"/>
                        <a:t>豐富 </a:t>
                      </a:r>
                      <a:endParaRPr lang="en-US" dirty="0"/>
                    </a:p>
                  </a:txBody>
                  <a:tcPr/>
                </a:tc>
                <a:tc>
                  <a:txBody>
                    <a:bodyPr/>
                    <a:lstStyle/>
                    <a:p>
                      <a:r>
                        <a:rPr lang="zh-TW" altLang="en-US" dirty="0" smtClean="0"/>
                        <a:t>粘口</a:t>
                      </a:r>
                      <a:endParaRPr lang="en-US" dirty="0"/>
                    </a:p>
                  </a:txBody>
                  <a:tcPr/>
                </a:tc>
                <a:tc>
                  <a:txBody>
                    <a:bodyPr/>
                    <a:lstStyle/>
                    <a:p>
                      <a:endParaRPr lang="en-US" dirty="0"/>
                    </a:p>
                  </a:txBody>
                  <a:tcPr/>
                </a:tc>
                <a:tc>
                  <a:txBody>
                    <a:bodyPr/>
                    <a:lstStyle/>
                    <a:p>
                      <a:r>
                        <a:rPr lang="zh-TW" altLang="en-US" dirty="0" smtClean="0"/>
                        <a:t>對比鮮明</a:t>
                      </a:r>
                      <a:endParaRPr lang="en-US" dirty="0"/>
                    </a:p>
                  </a:txBody>
                  <a:tcPr/>
                </a:tc>
                <a:extLst>
                  <a:ext uri="{0D108BD9-81ED-4DB2-BD59-A6C34878D82A}">
                    <a16:rowId xmlns:a16="http://schemas.microsoft.com/office/drawing/2014/main" val="10009"/>
                  </a:ext>
                </a:extLst>
              </a:tr>
              <a:tr h="370840">
                <a:tc>
                  <a:txBody>
                    <a:bodyPr/>
                    <a:lstStyle/>
                    <a:p>
                      <a:r>
                        <a:rPr lang="zh-TW" altLang="en-US" dirty="0" smtClean="0"/>
                        <a:t>濃郁撲鼻</a:t>
                      </a:r>
                      <a:endParaRPr lang="en-US" dirty="0"/>
                    </a:p>
                  </a:txBody>
                  <a:tcPr/>
                </a:tc>
                <a:tc>
                  <a:txBody>
                    <a:bodyPr/>
                    <a:lstStyle/>
                    <a:p>
                      <a:r>
                        <a:rPr lang="zh-TW" altLang="en-US" dirty="0" smtClean="0"/>
                        <a:t>平滑</a:t>
                      </a:r>
                      <a:endParaRPr lang="en-US" dirty="0"/>
                    </a:p>
                  </a:txBody>
                  <a:tcPr/>
                </a:tc>
                <a:tc>
                  <a:txBody>
                    <a:bodyPr/>
                    <a:lstStyle/>
                    <a:p>
                      <a:endParaRPr lang="en-US" dirty="0"/>
                    </a:p>
                  </a:txBody>
                  <a:tcPr/>
                </a:tc>
                <a:tc>
                  <a:txBody>
                    <a:bodyPr/>
                    <a:lstStyle/>
                    <a:p>
                      <a:r>
                        <a:rPr lang="zh-TW" altLang="en-US" dirty="0" smtClean="0"/>
                        <a:t>斑點</a:t>
                      </a:r>
                      <a:endParaRPr lang="en-US" dirty="0"/>
                    </a:p>
                  </a:txBody>
                  <a:tcPr/>
                </a:tc>
                <a:extLst>
                  <a:ext uri="{0D108BD9-81ED-4DB2-BD59-A6C34878D82A}">
                    <a16:rowId xmlns:a16="http://schemas.microsoft.com/office/drawing/2014/main" val="10010"/>
                  </a:ext>
                </a:extLst>
              </a:tr>
            </a:tbl>
          </a:graphicData>
        </a:graphic>
      </p:graphicFrame>
      <p:sp>
        <p:nvSpPr>
          <p:cNvPr id="7" name="Rectangle 6"/>
          <p:cNvSpPr/>
          <p:nvPr/>
        </p:nvSpPr>
        <p:spPr>
          <a:xfrm>
            <a:off x="323528" y="1844824"/>
            <a:ext cx="8479533" cy="461665"/>
          </a:xfrm>
          <a:prstGeom prst="rect">
            <a:avLst/>
          </a:prstGeom>
        </p:spPr>
        <p:txBody>
          <a:bodyPr wrap="square">
            <a:spAutoFit/>
          </a:bodyPr>
          <a:lstStyle/>
          <a:p>
            <a:r>
              <a:rPr lang="zh-TW" altLang="en-US" sz="2400" b="1" dirty="0"/>
              <a:t>建議的描述性詞彙</a:t>
            </a:r>
            <a:endParaRPr lang="en-US" sz="2400" dirty="0" smtClean="0"/>
          </a:p>
        </p:txBody>
      </p:sp>
    </p:spTree>
    <p:extLst>
      <p:ext uri="{BB962C8B-B14F-4D97-AF65-F5344CB8AC3E}">
        <p14:creationId xmlns:p14="http://schemas.microsoft.com/office/powerpoint/2010/main" val="418471793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9B7B5DF-5DA9-46A7-9A59-86908C82C3B1}" type="slidenum">
              <a:rPr lang="en-US" smtClean="0"/>
              <a:t>64</a:t>
            </a:fld>
            <a:endParaRPr lang="en-US" dirty="0"/>
          </a:p>
        </p:txBody>
      </p:sp>
      <p:sp>
        <p:nvSpPr>
          <p:cNvPr id="6" name="Rectangle 5"/>
          <p:cNvSpPr/>
          <p:nvPr/>
        </p:nvSpPr>
        <p:spPr>
          <a:xfrm>
            <a:off x="179387" y="106859"/>
            <a:ext cx="8785101" cy="1015663"/>
          </a:xfrm>
          <a:prstGeom prst="rect">
            <a:avLst/>
          </a:prstGeom>
          <a:solidFill>
            <a:schemeClr val="accent1">
              <a:lumMod val="20000"/>
              <a:lumOff val="80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r>
              <a:rPr lang="zh-TW" altLang="en-US" sz="3000" b="1" dirty="0">
                <a:solidFill>
                  <a:schemeClr val="tx1"/>
                </a:solidFill>
              </a:rPr>
              <a:t>建議評估</a:t>
            </a:r>
            <a:r>
              <a:rPr lang="en-US" altLang="zh-TW" sz="3000" b="1" dirty="0">
                <a:solidFill>
                  <a:schemeClr val="tx1"/>
                </a:solidFill>
              </a:rPr>
              <a:t>1</a:t>
            </a:r>
            <a:r>
              <a:rPr lang="zh-TW" altLang="en-US" sz="3000" b="1" dirty="0">
                <a:solidFill>
                  <a:schemeClr val="tx1"/>
                </a:solidFill>
              </a:rPr>
              <a:t>： </a:t>
            </a:r>
          </a:p>
          <a:p>
            <a:r>
              <a:rPr lang="zh-TW" altLang="en-US" sz="3000" b="1" dirty="0">
                <a:solidFill>
                  <a:schemeClr val="tx1"/>
                </a:solidFill>
              </a:rPr>
              <a:t>使用</a:t>
            </a:r>
            <a:r>
              <a:rPr lang="zh-TW" altLang="en-US" sz="3000" b="1" dirty="0" smtClean="0">
                <a:solidFill>
                  <a:schemeClr val="tx1"/>
                </a:solidFill>
              </a:rPr>
              <a:t>公制</a:t>
            </a:r>
            <a:r>
              <a:rPr lang="zh-TW" altLang="en-US" sz="3000" b="1" dirty="0">
                <a:solidFill>
                  <a:schemeClr val="tx1"/>
                </a:solidFill>
              </a:rPr>
              <a:t>量</a:t>
            </a:r>
            <a:r>
              <a:rPr lang="zh-TW" altLang="en-US" sz="3000" b="1" dirty="0" smtClean="0">
                <a:solidFill>
                  <a:schemeClr val="tx1"/>
                </a:solidFill>
              </a:rPr>
              <a:t>度工具</a:t>
            </a:r>
            <a:r>
              <a:rPr lang="zh-TW" altLang="en-US" sz="3000" b="1" dirty="0">
                <a:solidFill>
                  <a:schemeClr val="tx1"/>
                </a:solidFill>
              </a:rPr>
              <a:t>，</a:t>
            </a:r>
            <a:r>
              <a:rPr lang="zh-TW" altLang="en-US" sz="3000" b="1" dirty="0" smtClean="0">
                <a:solidFill>
                  <a:schemeClr val="tx1"/>
                </a:solidFill>
              </a:rPr>
              <a:t>計算以下同等</a:t>
            </a:r>
            <a:r>
              <a:rPr lang="zh-TW" altLang="en-US" sz="3000" b="1" dirty="0">
                <a:solidFill>
                  <a:schemeClr val="tx1"/>
                </a:solidFill>
              </a:rPr>
              <a:t>或</a:t>
            </a:r>
            <a:r>
              <a:rPr lang="zh-TW" altLang="en-US" sz="3000" b="1" dirty="0" smtClean="0">
                <a:solidFill>
                  <a:schemeClr val="tx1"/>
                </a:solidFill>
              </a:rPr>
              <a:t>相同的份量：</a:t>
            </a:r>
            <a:endParaRPr lang="zh-TW" altLang="en-US" sz="3000" b="1" dirty="0">
              <a:solidFill>
                <a:schemeClr val="tx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269170544"/>
              </p:ext>
            </p:extLst>
          </p:nvPr>
        </p:nvGraphicFramePr>
        <p:xfrm>
          <a:off x="1331639" y="1772816"/>
          <a:ext cx="5688634" cy="4079240"/>
        </p:xfrm>
        <a:graphic>
          <a:graphicData uri="http://schemas.openxmlformats.org/drawingml/2006/table">
            <a:tbl>
              <a:tblPr firstRow="1" bandRow="1">
                <a:tableStyleId>{5C22544A-7EE6-4342-B048-85BDC9FD1C3A}</a:tableStyleId>
              </a:tblPr>
              <a:tblGrid>
                <a:gridCol w="2844317">
                  <a:extLst>
                    <a:ext uri="{9D8B030D-6E8A-4147-A177-3AD203B41FA5}">
                      <a16:colId xmlns:a16="http://schemas.microsoft.com/office/drawing/2014/main" val="20000"/>
                    </a:ext>
                  </a:extLst>
                </a:gridCol>
                <a:gridCol w="2844317">
                  <a:extLst>
                    <a:ext uri="{9D8B030D-6E8A-4147-A177-3AD203B41FA5}">
                      <a16:colId xmlns:a16="http://schemas.microsoft.com/office/drawing/2014/main" val="20001"/>
                    </a:ext>
                  </a:extLst>
                </a:gridCol>
              </a:tblGrid>
              <a:tr h="370840">
                <a:tc>
                  <a:txBody>
                    <a:bodyPr/>
                    <a:lstStyle/>
                    <a:p>
                      <a:r>
                        <a:rPr lang="zh-TW" altLang="en-US" dirty="0" smtClean="0"/>
                        <a:t>由</a:t>
                      </a:r>
                      <a:endParaRPr lang="en-US" dirty="0"/>
                    </a:p>
                  </a:txBody>
                  <a:tcPr/>
                </a:tc>
                <a:tc>
                  <a:txBody>
                    <a:bodyPr/>
                    <a:lstStyle/>
                    <a:p>
                      <a:r>
                        <a:rPr lang="zh-TW" altLang="en-US" dirty="0" smtClean="0"/>
                        <a:t>至</a:t>
                      </a:r>
                      <a:endParaRPr lang="en-US" dirty="0"/>
                    </a:p>
                  </a:txBody>
                  <a:tcPr/>
                </a:tc>
                <a:extLst>
                  <a:ext uri="{0D108BD9-81ED-4DB2-BD59-A6C34878D82A}">
                    <a16:rowId xmlns:a16="http://schemas.microsoft.com/office/drawing/2014/main" val="10000"/>
                  </a:ext>
                </a:extLst>
              </a:tr>
              <a:tr h="370840">
                <a:tc>
                  <a:txBody>
                    <a:bodyPr/>
                    <a:lstStyle/>
                    <a:p>
                      <a:r>
                        <a:rPr lang="en-US" dirty="0" smtClean="0"/>
                        <a:t>1 </a:t>
                      </a:r>
                      <a:r>
                        <a:rPr lang="zh-TW" altLang="en-US" dirty="0" smtClean="0"/>
                        <a:t>湯匙</a:t>
                      </a:r>
                      <a:endParaRPr lang="en-US" dirty="0"/>
                    </a:p>
                  </a:txBody>
                  <a:tcPr/>
                </a:tc>
                <a:tc>
                  <a:txBody>
                    <a:bodyPr/>
                    <a:lstStyle/>
                    <a:p>
                      <a:r>
                        <a:rPr lang="en-US" dirty="0" smtClean="0"/>
                        <a:t>________</a:t>
                      </a:r>
                      <a:r>
                        <a:rPr lang="en-US" baseline="0" dirty="0" smtClean="0"/>
                        <a:t> </a:t>
                      </a:r>
                      <a:r>
                        <a:rPr lang="zh-TW" altLang="en-US" baseline="0" dirty="0" smtClean="0"/>
                        <a:t>毫升</a:t>
                      </a:r>
                      <a:endParaRPr lang="en-US" dirty="0"/>
                    </a:p>
                  </a:txBody>
                  <a:tcPr/>
                </a:tc>
                <a:extLst>
                  <a:ext uri="{0D108BD9-81ED-4DB2-BD59-A6C34878D82A}">
                    <a16:rowId xmlns:a16="http://schemas.microsoft.com/office/drawing/2014/main" val="10001"/>
                  </a:ext>
                </a:extLst>
              </a:tr>
              <a:tr h="370840">
                <a:tc>
                  <a:txBody>
                    <a:bodyPr/>
                    <a:lstStyle/>
                    <a:p>
                      <a:r>
                        <a:rPr lang="en-US" dirty="0" smtClean="0"/>
                        <a:t>1 </a:t>
                      </a:r>
                      <a:r>
                        <a:rPr lang="zh-TW" altLang="en-US" dirty="0" smtClean="0"/>
                        <a:t>茶匙</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________</a:t>
                      </a:r>
                      <a:r>
                        <a:rPr lang="en-US" baseline="0" dirty="0" smtClean="0"/>
                        <a:t> </a:t>
                      </a:r>
                      <a:r>
                        <a:rPr lang="zh-TW" altLang="en-US" baseline="0" dirty="0" smtClean="0"/>
                        <a:t>毫升</a:t>
                      </a:r>
                      <a:endParaRPr lang="en-US" dirty="0"/>
                    </a:p>
                  </a:txBody>
                  <a:tcPr/>
                </a:tc>
                <a:extLst>
                  <a:ext uri="{0D108BD9-81ED-4DB2-BD59-A6C34878D82A}">
                    <a16:rowId xmlns:a16="http://schemas.microsoft.com/office/drawing/2014/main" val="10002"/>
                  </a:ext>
                </a:extLst>
              </a:tr>
              <a:tr h="370840">
                <a:tc>
                  <a:txBody>
                    <a:bodyPr/>
                    <a:lstStyle/>
                    <a:p>
                      <a:r>
                        <a:rPr lang="en-US" dirty="0" smtClean="0"/>
                        <a:t>½ </a:t>
                      </a:r>
                      <a:r>
                        <a:rPr lang="zh-TW" altLang="en-US" dirty="0" smtClean="0"/>
                        <a:t>茶匙</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________</a:t>
                      </a:r>
                      <a:r>
                        <a:rPr lang="en-US" baseline="0" dirty="0" smtClean="0"/>
                        <a:t> </a:t>
                      </a:r>
                      <a:r>
                        <a:rPr lang="zh-TW" altLang="en-US" baseline="0" dirty="0" smtClean="0"/>
                        <a:t>毫升</a:t>
                      </a:r>
                      <a:endParaRPr lang="en-US" dirty="0"/>
                    </a:p>
                  </a:txBody>
                  <a:tcPr/>
                </a:tc>
                <a:extLst>
                  <a:ext uri="{0D108BD9-81ED-4DB2-BD59-A6C34878D82A}">
                    <a16:rowId xmlns:a16="http://schemas.microsoft.com/office/drawing/2014/main" val="10003"/>
                  </a:ext>
                </a:extLst>
              </a:tr>
              <a:tr h="370840">
                <a:tc>
                  <a:txBody>
                    <a:bodyPr/>
                    <a:lstStyle/>
                    <a:p>
                      <a:r>
                        <a:rPr lang="en-US" dirty="0" smtClean="0"/>
                        <a:t>¼ </a:t>
                      </a:r>
                      <a:r>
                        <a:rPr lang="zh-TW" altLang="en-US" dirty="0" smtClean="0"/>
                        <a:t>茶匙</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________</a:t>
                      </a:r>
                      <a:r>
                        <a:rPr lang="en-US" baseline="0" dirty="0" smtClean="0"/>
                        <a:t> </a:t>
                      </a:r>
                      <a:r>
                        <a:rPr lang="zh-TW" altLang="en-US" baseline="0" dirty="0" smtClean="0"/>
                        <a:t>毫升</a:t>
                      </a:r>
                      <a:endParaRPr lang="en-US" dirty="0"/>
                    </a:p>
                  </a:txBody>
                  <a:tcPr/>
                </a:tc>
                <a:extLst>
                  <a:ext uri="{0D108BD9-81ED-4DB2-BD59-A6C34878D82A}">
                    <a16:rowId xmlns:a16="http://schemas.microsoft.com/office/drawing/2014/main" val="10004"/>
                  </a:ext>
                </a:extLst>
              </a:tr>
              <a:tr h="370840">
                <a:tc>
                  <a:txBody>
                    <a:bodyPr/>
                    <a:lstStyle/>
                    <a:p>
                      <a:r>
                        <a:rPr lang="en-US" dirty="0" smtClean="0"/>
                        <a:t>1</a:t>
                      </a:r>
                      <a:r>
                        <a:rPr lang="zh-TW" altLang="en-US" dirty="0" smtClean="0"/>
                        <a:t>湯匙</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________</a:t>
                      </a:r>
                      <a:r>
                        <a:rPr lang="zh-TW" altLang="en-US" dirty="0" smtClean="0"/>
                        <a:t>茶匙</a:t>
                      </a:r>
                      <a:endParaRPr lang="en-US" dirty="0" smtClean="0"/>
                    </a:p>
                  </a:txBody>
                  <a:tcPr/>
                </a:tc>
                <a:extLst>
                  <a:ext uri="{0D108BD9-81ED-4DB2-BD59-A6C34878D82A}">
                    <a16:rowId xmlns:a16="http://schemas.microsoft.com/office/drawing/2014/main" val="10005"/>
                  </a:ext>
                </a:extLst>
              </a:tr>
              <a:tr h="370840">
                <a:tc>
                  <a:txBody>
                    <a:bodyPr/>
                    <a:lstStyle/>
                    <a:p>
                      <a:r>
                        <a:rPr lang="en-US" dirty="0" smtClean="0"/>
                        <a:t>1 </a:t>
                      </a:r>
                      <a:r>
                        <a:rPr lang="zh-TW" altLang="en-US" dirty="0" smtClean="0"/>
                        <a:t>杯</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________</a:t>
                      </a:r>
                      <a:r>
                        <a:rPr lang="zh-TW" altLang="en-US" baseline="0" dirty="0" smtClean="0"/>
                        <a:t>毫升</a:t>
                      </a:r>
                      <a:endParaRPr lang="en-US" dirty="0"/>
                    </a:p>
                  </a:txBody>
                  <a:tcPr/>
                </a:tc>
                <a:extLst>
                  <a:ext uri="{0D108BD9-81ED-4DB2-BD59-A6C34878D82A}">
                    <a16:rowId xmlns:a16="http://schemas.microsoft.com/office/drawing/2014/main" val="10006"/>
                  </a:ext>
                </a:extLst>
              </a:tr>
              <a:tr h="370840">
                <a:tc>
                  <a:txBody>
                    <a:bodyPr/>
                    <a:lstStyle/>
                    <a:p>
                      <a:r>
                        <a:rPr lang="en-US" dirty="0" smtClean="0"/>
                        <a:t>1 </a:t>
                      </a:r>
                      <a:r>
                        <a:rPr lang="zh-TW" altLang="en-US" dirty="0" smtClean="0"/>
                        <a:t>公升</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________</a:t>
                      </a:r>
                      <a:r>
                        <a:rPr lang="zh-TW" altLang="en-US" dirty="0" smtClean="0"/>
                        <a:t>杯</a:t>
                      </a:r>
                      <a:endParaRPr lang="en-US" dirty="0" smtClean="0"/>
                    </a:p>
                  </a:txBody>
                  <a:tcPr/>
                </a:tc>
                <a:extLst>
                  <a:ext uri="{0D108BD9-81ED-4DB2-BD59-A6C34878D82A}">
                    <a16:rowId xmlns:a16="http://schemas.microsoft.com/office/drawing/2014/main" val="10007"/>
                  </a:ext>
                </a:extLst>
              </a:tr>
              <a:tr h="370840">
                <a:tc>
                  <a:txBody>
                    <a:bodyPr/>
                    <a:lstStyle/>
                    <a:p>
                      <a:r>
                        <a:rPr lang="en-US" dirty="0" smtClean="0"/>
                        <a:t>1 </a:t>
                      </a:r>
                      <a:r>
                        <a:rPr lang="zh-TW" altLang="en-US" dirty="0" smtClean="0"/>
                        <a:t>公斤</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________</a:t>
                      </a:r>
                      <a:r>
                        <a:rPr lang="en-US" baseline="0" dirty="0" smtClean="0"/>
                        <a:t> </a:t>
                      </a:r>
                      <a:r>
                        <a:rPr lang="zh-TW" altLang="en-US" baseline="0" dirty="0" smtClean="0"/>
                        <a:t>克</a:t>
                      </a:r>
                      <a:endParaRPr lang="en-US" dirty="0"/>
                    </a:p>
                  </a:txBody>
                  <a:tcPr/>
                </a:tc>
                <a:extLst>
                  <a:ext uri="{0D108BD9-81ED-4DB2-BD59-A6C34878D82A}">
                    <a16:rowId xmlns:a16="http://schemas.microsoft.com/office/drawing/2014/main" val="10008"/>
                  </a:ext>
                </a:extLst>
              </a:tr>
              <a:tr h="370840">
                <a:tc>
                  <a:txBody>
                    <a:bodyPr/>
                    <a:lstStyle/>
                    <a:p>
                      <a:r>
                        <a:rPr lang="en-US" dirty="0" smtClean="0"/>
                        <a:t>1 </a:t>
                      </a:r>
                      <a:r>
                        <a:rPr lang="zh-TW" altLang="en-US" dirty="0" smtClean="0"/>
                        <a:t>安士</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________ </a:t>
                      </a:r>
                      <a:r>
                        <a:rPr lang="zh-TW" altLang="en-US" dirty="0" smtClean="0"/>
                        <a:t>克</a:t>
                      </a:r>
                      <a:endParaRPr lang="en-US" dirty="0"/>
                    </a:p>
                  </a:txBody>
                  <a:tcPr/>
                </a:tc>
                <a:extLst>
                  <a:ext uri="{0D108BD9-81ED-4DB2-BD59-A6C34878D82A}">
                    <a16:rowId xmlns:a16="http://schemas.microsoft.com/office/drawing/2014/main" val="10009"/>
                  </a:ext>
                </a:extLst>
              </a:tr>
              <a:tr h="370840">
                <a:tc>
                  <a:txBody>
                    <a:bodyPr/>
                    <a:lstStyle/>
                    <a:p>
                      <a:r>
                        <a:rPr lang="en-US" dirty="0" smtClean="0"/>
                        <a:t>1 </a:t>
                      </a:r>
                      <a:r>
                        <a:rPr lang="zh-TW" altLang="en-US" dirty="0" smtClean="0"/>
                        <a:t>磅</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________ </a:t>
                      </a:r>
                      <a:r>
                        <a:rPr lang="zh-TW" altLang="en-US" dirty="0" smtClean="0"/>
                        <a:t>克</a:t>
                      </a:r>
                      <a:endParaRPr lang="en-US" dirty="0"/>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13771834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9B7B5DF-5DA9-46A7-9A59-86908C82C3B1}" type="slidenum">
              <a:rPr lang="en-US" smtClean="0"/>
              <a:t>65</a:t>
            </a:fld>
            <a:endParaRPr lang="en-US" dirty="0"/>
          </a:p>
        </p:txBody>
      </p:sp>
      <p:sp>
        <p:nvSpPr>
          <p:cNvPr id="6" name="Rectangle 5"/>
          <p:cNvSpPr/>
          <p:nvPr/>
        </p:nvSpPr>
        <p:spPr>
          <a:xfrm>
            <a:off x="179387" y="106859"/>
            <a:ext cx="8785101" cy="1015663"/>
          </a:xfrm>
          <a:prstGeom prst="rect">
            <a:avLst/>
          </a:prstGeom>
          <a:solidFill>
            <a:schemeClr val="accent1">
              <a:lumMod val="20000"/>
              <a:lumOff val="80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r>
              <a:rPr lang="zh-TW" altLang="en-US" sz="3000" b="1" dirty="0" smtClean="0">
                <a:solidFill>
                  <a:schemeClr val="tx1"/>
                </a:solidFill>
              </a:rPr>
              <a:t>建議評估</a:t>
            </a:r>
            <a:r>
              <a:rPr lang="en-US" altLang="zh-TW" sz="3000" b="1" dirty="0" smtClean="0">
                <a:solidFill>
                  <a:schemeClr val="tx1"/>
                </a:solidFill>
              </a:rPr>
              <a:t>1</a:t>
            </a:r>
            <a:r>
              <a:rPr lang="zh-TW" altLang="en-US" sz="3000" b="1" dirty="0" smtClean="0">
                <a:solidFill>
                  <a:schemeClr val="tx1"/>
                </a:solidFill>
              </a:rPr>
              <a:t>的</a:t>
            </a:r>
            <a:r>
              <a:rPr lang="zh-TW" altLang="en-US" sz="3000" b="1" dirty="0">
                <a:solidFill>
                  <a:schemeClr val="tx1"/>
                </a:solidFill>
              </a:rPr>
              <a:t>答案</a:t>
            </a:r>
            <a:r>
              <a:rPr lang="zh-TW" altLang="en-US" sz="3000" b="1" dirty="0" smtClean="0">
                <a:solidFill>
                  <a:schemeClr val="tx1"/>
                </a:solidFill>
              </a:rPr>
              <a:t>：</a:t>
            </a:r>
            <a:endParaRPr lang="en-US" altLang="zh-TW" sz="3000" b="1" dirty="0" smtClean="0">
              <a:solidFill>
                <a:schemeClr val="tx1"/>
              </a:solidFill>
            </a:endParaRPr>
          </a:p>
          <a:p>
            <a:r>
              <a:rPr lang="zh-TW" altLang="en-US" sz="3000" b="1" dirty="0">
                <a:solidFill>
                  <a:schemeClr val="tx1"/>
                </a:solidFill>
              </a:rPr>
              <a:t>使用公制量度工具，計算以下同等或相同的份量</a:t>
            </a:r>
            <a:r>
              <a:rPr lang="zh-TW" altLang="en-US" sz="3000" b="1" dirty="0" smtClean="0">
                <a:solidFill>
                  <a:schemeClr val="tx1"/>
                </a:solidFill>
              </a:rPr>
              <a:t>：</a:t>
            </a:r>
            <a:endParaRPr lang="zh-TW" altLang="en-US" sz="3000" b="1" dirty="0">
              <a:solidFill>
                <a:schemeClr val="tx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675588155"/>
              </p:ext>
            </p:extLst>
          </p:nvPr>
        </p:nvGraphicFramePr>
        <p:xfrm>
          <a:off x="1331639" y="1772816"/>
          <a:ext cx="5688634" cy="4079240"/>
        </p:xfrm>
        <a:graphic>
          <a:graphicData uri="http://schemas.openxmlformats.org/drawingml/2006/table">
            <a:tbl>
              <a:tblPr firstRow="1" bandRow="1">
                <a:tableStyleId>{5C22544A-7EE6-4342-B048-85BDC9FD1C3A}</a:tableStyleId>
              </a:tblPr>
              <a:tblGrid>
                <a:gridCol w="2844317">
                  <a:extLst>
                    <a:ext uri="{9D8B030D-6E8A-4147-A177-3AD203B41FA5}">
                      <a16:colId xmlns:a16="http://schemas.microsoft.com/office/drawing/2014/main" val="20000"/>
                    </a:ext>
                  </a:extLst>
                </a:gridCol>
                <a:gridCol w="2844317">
                  <a:extLst>
                    <a:ext uri="{9D8B030D-6E8A-4147-A177-3AD203B41FA5}">
                      <a16:colId xmlns:a16="http://schemas.microsoft.com/office/drawing/2014/main" val="20001"/>
                    </a:ext>
                  </a:extLst>
                </a:gridCol>
              </a:tblGrid>
              <a:tr h="370840">
                <a:tc>
                  <a:txBody>
                    <a:bodyPr/>
                    <a:lstStyle/>
                    <a:p>
                      <a:r>
                        <a:rPr lang="zh-TW" altLang="en-US" dirty="0" smtClean="0"/>
                        <a:t>由</a:t>
                      </a:r>
                      <a:endParaRPr lang="en-US" dirty="0"/>
                    </a:p>
                  </a:txBody>
                  <a:tcPr/>
                </a:tc>
                <a:tc>
                  <a:txBody>
                    <a:bodyPr/>
                    <a:lstStyle/>
                    <a:p>
                      <a:r>
                        <a:rPr lang="zh-TW" altLang="en-US" dirty="0" smtClean="0"/>
                        <a:t>至</a:t>
                      </a:r>
                      <a:endParaRPr lang="en-US" dirty="0"/>
                    </a:p>
                  </a:txBody>
                  <a:tcPr/>
                </a:tc>
                <a:extLst>
                  <a:ext uri="{0D108BD9-81ED-4DB2-BD59-A6C34878D82A}">
                    <a16:rowId xmlns:a16="http://schemas.microsoft.com/office/drawing/2014/main" val="10000"/>
                  </a:ext>
                </a:extLst>
              </a:tr>
              <a:tr h="370840">
                <a:tc>
                  <a:txBody>
                    <a:bodyPr/>
                    <a:lstStyle/>
                    <a:p>
                      <a:r>
                        <a:rPr lang="en-US" dirty="0" smtClean="0"/>
                        <a:t>1 </a:t>
                      </a:r>
                      <a:r>
                        <a:rPr lang="zh-TW" altLang="en-US" dirty="0" smtClean="0"/>
                        <a:t>湯匙</a:t>
                      </a:r>
                      <a:endParaRPr lang="en-US" dirty="0"/>
                    </a:p>
                  </a:txBody>
                  <a:tcPr/>
                </a:tc>
                <a:tc>
                  <a:txBody>
                    <a:bodyPr/>
                    <a:lstStyle/>
                    <a:p>
                      <a:r>
                        <a:rPr lang="en-US" dirty="0" smtClean="0"/>
                        <a:t>15</a:t>
                      </a:r>
                      <a:r>
                        <a:rPr lang="zh-TW" altLang="en-US" baseline="0" dirty="0" smtClean="0"/>
                        <a:t>毫升</a:t>
                      </a:r>
                      <a:endParaRPr lang="en-US" dirty="0"/>
                    </a:p>
                  </a:txBody>
                  <a:tcPr/>
                </a:tc>
                <a:extLst>
                  <a:ext uri="{0D108BD9-81ED-4DB2-BD59-A6C34878D82A}">
                    <a16:rowId xmlns:a16="http://schemas.microsoft.com/office/drawing/2014/main" val="10001"/>
                  </a:ext>
                </a:extLst>
              </a:tr>
              <a:tr h="370840">
                <a:tc>
                  <a:txBody>
                    <a:bodyPr/>
                    <a:lstStyle/>
                    <a:p>
                      <a:r>
                        <a:rPr lang="en-US" dirty="0" smtClean="0"/>
                        <a:t>1 </a:t>
                      </a:r>
                      <a:r>
                        <a:rPr lang="zh-TW" altLang="en-US" dirty="0" smtClean="0"/>
                        <a:t>茶匙</a:t>
                      </a:r>
                      <a:endParaRPr lang="en-US" dirty="0"/>
                    </a:p>
                  </a:txBody>
                  <a:tcPr/>
                </a:tc>
                <a:tc>
                  <a:txBody>
                    <a:bodyPr/>
                    <a:lstStyle/>
                    <a:p>
                      <a:r>
                        <a:rPr lang="en-US" dirty="0" smtClean="0"/>
                        <a:t>5</a:t>
                      </a:r>
                      <a:r>
                        <a:rPr lang="zh-TW" altLang="en-US" baseline="0" dirty="0" smtClean="0"/>
                        <a:t>毫升</a:t>
                      </a:r>
                      <a:endParaRPr lang="en-US" dirty="0"/>
                    </a:p>
                  </a:txBody>
                  <a:tcPr/>
                </a:tc>
                <a:extLst>
                  <a:ext uri="{0D108BD9-81ED-4DB2-BD59-A6C34878D82A}">
                    <a16:rowId xmlns:a16="http://schemas.microsoft.com/office/drawing/2014/main" val="10002"/>
                  </a:ext>
                </a:extLst>
              </a:tr>
              <a:tr h="370840">
                <a:tc>
                  <a:txBody>
                    <a:bodyPr/>
                    <a:lstStyle/>
                    <a:p>
                      <a:r>
                        <a:rPr lang="en-US" dirty="0" smtClean="0"/>
                        <a:t>½ </a:t>
                      </a:r>
                      <a:r>
                        <a:rPr lang="zh-TW" altLang="en-US" dirty="0" smtClean="0"/>
                        <a:t>茶匙</a:t>
                      </a:r>
                      <a:endParaRPr lang="en-US" dirty="0"/>
                    </a:p>
                  </a:txBody>
                  <a:tcPr/>
                </a:tc>
                <a:tc>
                  <a:txBody>
                    <a:bodyPr/>
                    <a:lstStyle/>
                    <a:p>
                      <a:r>
                        <a:rPr lang="en-US" dirty="0" smtClean="0"/>
                        <a:t>2.5</a:t>
                      </a:r>
                      <a:r>
                        <a:rPr lang="zh-TW" altLang="en-US" baseline="0" dirty="0" smtClean="0"/>
                        <a:t>毫升</a:t>
                      </a:r>
                      <a:endParaRPr lang="en-US" dirty="0"/>
                    </a:p>
                  </a:txBody>
                  <a:tcPr/>
                </a:tc>
                <a:extLst>
                  <a:ext uri="{0D108BD9-81ED-4DB2-BD59-A6C34878D82A}">
                    <a16:rowId xmlns:a16="http://schemas.microsoft.com/office/drawing/2014/main" val="10003"/>
                  </a:ext>
                </a:extLst>
              </a:tr>
              <a:tr h="370840">
                <a:tc>
                  <a:txBody>
                    <a:bodyPr/>
                    <a:lstStyle/>
                    <a:p>
                      <a:r>
                        <a:rPr lang="en-US" dirty="0" smtClean="0"/>
                        <a:t>¼ </a:t>
                      </a:r>
                      <a:r>
                        <a:rPr lang="zh-TW" altLang="en-US" dirty="0" smtClean="0"/>
                        <a:t>茶匙</a:t>
                      </a:r>
                      <a:endParaRPr lang="en-US" dirty="0"/>
                    </a:p>
                  </a:txBody>
                  <a:tcPr/>
                </a:tc>
                <a:tc>
                  <a:txBody>
                    <a:bodyPr/>
                    <a:lstStyle/>
                    <a:p>
                      <a:r>
                        <a:rPr lang="en-US" dirty="0" smtClean="0"/>
                        <a:t>1.25</a:t>
                      </a:r>
                      <a:r>
                        <a:rPr lang="zh-TW" altLang="en-US" baseline="0" dirty="0" smtClean="0"/>
                        <a:t>毫升</a:t>
                      </a:r>
                      <a:endParaRPr lang="en-US" dirty="0"/>
                    </a:p>
                  </a:txBody>
                  <a:tcPr/>
                </a:tc>
                <a:extLst>
                  <a:ext uri="{0D108BD9-81ED-4DB2-BD59-A6C34878D82A}">
                    <a16:rowId xmlns:a16="http://schemas.microsoft.com/office/drawing/2014/main" val="10004"/>
                  </a:ext>
                </a:extLst>
              </a:tr>
              <a:tr h="370840">
                <a:tc>
                  <a:txBody>
                    <a:bodyPr/>
                    <a:lstStyle/>
                    <a:p>
                      <a:r>
                        <a:rPr lang="en-US" dirty="0" smtClean="0"/>
                        <a:t>1</a:t>
                      </a:r>
                      <a:r>
                        <a:rPr lang="zh-TW" altLang="en-US" dirty="0" smtClean="0"/>
                        <a:t>湯匙</a:t>
                      </a:r>
                      <a:endParaRPr lang="en-US" dirty="0"/>
                    </a:p>
                  </a:txBody>
                  <a:tcPr/>
                </a:tc>
                <a:tc>
                  <a:txBody>
                    <a:bodyPr/>
                    <a:lstStyle/>
                    <a:p>
                      <a:r>
                        <a:rPr lang="en-US" dirty="0" smtClean="0"/>
                        <a:t>3</a:t>
                      </a:r>
                      <a:r>
                        <a:rPr lang="zh-TW" altLang="en-US" dirty="0" smtClean="0"/>
                        <a:t>茶匙</a:t>
                      </a:r>
                      <a:endParaRPr lang="en-US" dirty="0"/>
                    </a:p>
                  </a:txBody>
                  <a:tcPr/>
                </a:tc>
                <a:extLst>
                  <a:ext uri="{0D108BD9-81ED-4DB2-BD59-A6C34878D82A}">
                    <a16:rowId xmlns:a16="http://schemas.microsoft.com/office/drawing/2014/main" val="10005"/>
                  </a:ext>
                </a:extLst>
              </a:tr>
              <a:tr h="370840">
                <a:tc>
                  <a:txBody>
                    <a:bodyPr/>
                    <a:lstStyle/>
                    <a:p>
                      <a:r>
                        <a:rPr lang="en-US" dirty="0" smtClean="0"/>
                        <a:t>1 </a:t>
                      </a:r>
                      <a:r>
                        <a:rPr lang="zh-TW" altLang="en-US" dirty="0" smtClean="0"/>
                        <a:t>杯</a:t>
                      </a:r>
                      <a:endParaRPr lang="en-US" dirty="0"/>
                    </a:p>
                  </a:txBody>
                  <a:tcPr/>
                </a:tc>
                <a:tc>
                  <a:txBody>
                    <a:bodyPr/>
                    <a:lstStyle/>
                    <a:p>
                      <a:r>
                        <a:rPr lang="en-US" dirty="0" smtClean="0"/>
                        <a:t>237</a:t>
                      </a:r>
                      <a:r>
                        <a:rPr lang="zh-TW" altLang="en-US" baseline="0" dirty="0" smtClean="0"/>
                        <a:t>毫升</a:t>
                      </a:r>
                      <a:endParaRPr lang="en-US" dirty="0"/>
                    </a:p>
                  </a:txBody>
                  <a:tcPr/>
                </a:tc>
                <a:extLst>
                  <a:ext uri="{0D108BD9-81ED-4DB2-BD59-A6C34878D82A}">
                    <a16:rowId xmlns:a16="http://schemas.microsoft.com/office/drawing/2014/main" val="10006"/>
                  </a:ext>
                </a:extLst>
              </a:tr>
              <a:tr h="370840">
                <a:tc>
                  <a:txBody>
                    <a:bodyPr/>
                    <a:lstStyle/>
                    <a:p>
                      <a:r>
                        <a:rPr lang="en-US" dirty="0" smtClean="0"/>
                        <a:t>1</a:t>
                      </a:r>
                      <a:r>
                        <a:rPr lang="zh-TW" altLang="en-US" dirty="0" smtClean="0"/>
                        <a:t>公升</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4.2</a:t>
                      </a:r>
                      <a:r>
                        <a:rPr lang="zh-TW" altLang="en-US" dirty="0" smtClean="0"/>
                        <a:t>杯</a:t>
                      </a:r>
                      <a:endParaRPr lang="en-US" dirty="0" smtClean="0"/>
                    </a:p>
                  </a:txBody>
                  <a:tcPr/>
                </a:tc>
                <a:extLst>
                  <a:ext uri="{0D108BD9-81ED-4DB2-BD59-A6C34878D82A}">
                    <a16:rowId xmlns:a16="http://schemas.microsoft.com/office/drawing/2014/main" val="10007"/>
                  </a:ext>
                </a:extLst>
              </a:tr>
              <a:tr h="370840">
                <a:tc>
                  <a:txBody>
                    <a:bodyPr/>
                    <a:lstStyle/>
                    <a:p>
                      <a:r>
                        <a:rPr lang="en-US" dirty="0" smtClean="0"/>
                        <a:t>1 </a:t>
                      </a:r>
                      <a:r>
                        <a:rPr lang="zh-TW" altLang="en-US" dirty="0" smtClean="0"/>
                        <a:t>公斤</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1000</a:t>
                      </a:r>
                      <a:r>
                        <a:rPr lang="zh-TW" altLang="en-US" dirty="0" smtClean="0"/>
                        <a:t>克</a:t>
                      </a:r>
                      <a:endParaRPr lang="en-US" dirty="0"/>
                    </a:p>
                  </a:txBody>
                  <a:tcPr/>
                </a:tc>
                <a:extLst>
                  <a:ext uri="{0D108BD9-81ED-4DB2-BD59-A6C34878D82A}">
                    <a16:rowId xmlns:a16="http://schemas.microsoft.com/office/drawing/2014/main" val="10008"/>
                  </a:ext>
                </a:extLst>
              </a:tr>
              <a:tr h="370840">
                <a:tc>
                  <a:txBody>
                    <a:bodyPr/>
                    <a:lstStyle/>
                    <a:p>
                      <a:r>
                        <a:rPr lang="en-US" dirty="0" smtClean="0"/>
                        <a:t>1 </a:t>
                      </a:r>
                      <a:r>
                        <a:rPr lang="zh-TW" altLang="en-US" dirty="0" smtClean="0"/>
                        <a:t>安士</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28</a:t>
                      </a:r>
                      <a:r>
                        <a:rPr lang="zh-TW" altLang="en-US" dirty="0" smtClean="0"/>
                        <a:t>克</a:t>
                      </a:r>
                      <a:endParaRPr lang="en-US" dirty="0"/>
                    </a:p>
                  </a:txBody>
                  <a:tcPr/>
                </a:tc>
                <a:extLst>
                  <a:ext uri="{0D108BD9-81ED-4DB2-BD59-A6C34878D82A}">
                    <a16:rowId xmlns:a16="http://schemas.microsoft.com/office/drawing/2014/main" val="10009"/>
                  </a:ext>
                </a:extLst>
              </a:tr>
              <a:tr h="370840">
                <a:tc>
                  <a:txBody>
                    <a:bodyPr/>
                    <a:lstStyle/>
                    <a:p>
                      <a:r>
                        <a:rPr lang="en-US" dirty="0" smtClean="0"/>
                        <a:t>1 </a:t>
                      </a:r>
                      <a:r>
                        <a:rPr lang="zh-TW" altLang="en-US" dirty="0" smtClean="0"/>
                        <a:t>磅</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454</a:t>
                      </a:r>
                      <a:r>
                        <a:rPr lang="zh-TW" altLang="en-US" dirty="0" smtClean="0"/>
                        <a:t>克</a:t>
                      </a:r>
                      <a:endParaRPr lang="en-US" dirty="0"/>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10896504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9B7B5DF-5DA9-46A7-9A59-86908C82C3B1}" type="slidenum">
              <a:rPr lang="en-US" smtClean="0"/>
              <a:t>66</a:t>
            </a:fld>
            <a:endParaRPr lang="en-US" dirty="0"/>
          </a:p>
        </p:txBody>
      </p:sp>
      <p:sp>
        <p:nvSpPr>
          <p:cNvPr id="6" name="Rectangle 5"/>
          <p:cNvSpPr/>
          <p:nvPr/>
        </p:nvSpPr>
        <p:spPr>
          <a:xfrm>
            <a:off x="179387" y="106859"/>
            <a:ext cx="8785101" cy="1046440"/>
          </a:xfrm>
          <a:prstGeom prst="rect">
            <a:avLst/>
          </a:prstGeom>
          <a:solidFill>
            <a:schemeClr val="accent1">
              <a:lumMod val="20000"/>
              <a:lumOff val="80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r>
              <a:rPr lang="zh-TW" altLang="en-US" sz="3000" b="1" dirty="0">
                <a:solidFill>
                  <a:schemeClr val="tx1"/>
                </a:solidFill>
              </a:rPr>
              <a:t>建議評估</a:t>
            </a:r>
            <a:r>
              <a:rPr lang="en-US" altLang="zh-TW" sz="3000" b="1" dirty="0">
                <a:solidFill>
                  <a:schemeClr val="tx1"/>
                </a:solidFill>
              </a:rPr>
              <a:t>2</a:t>
            </a:r>
            <a:r>
              <a:rPr lang="zh-TW" altLang="en-US" sz="3000" b="1" dirty="0" smtClean="0">
                <a:solidFill>
                  <a:schemeClr val="tx1"/>
                </a:solidFill>
              </a:rPr>
              <a:t>：</a:t>
            </a:r>
            <a:endParaRPr lang="en-US" sz="3000" b="1" dirty="0">
              <a:solidFill>
                <a:schemeClr val="tx1"/>
              </a:solidFill>
            </a:endParaRPr>
          </a:p>
          <a:p>
            <a:r>
              <a:rPr lang="zh-TW" altLang="en-US" sz="3000" dirty="0">
                <a:solidFill>
                  <a:schemeClr val="tx1"/>
                </a:solidFill>
              </a:rPr>
              <a:t>設計</a:t>
            </a:r>
            <a:r>
              <a:rPr lang="zh-TW" altLang="en-US" sz="3000" dirty="0" smtClean="0">
                <a:solidFill>
                  <a:schemeClr val="tx1"/>
                </a:solidFill>
              </a:rPr>
              <a:t>家庭膳食</a:t>
            </a:r>
            <a:endParaRPr lang="en-US" sz="3000" dirty="0">
              <a:solidFill>
                <a:schemeClr val="tx1"/>
              </a:solidFill>
            </a:endParaRPr>
          </a:p>
        </p:txBody>
      </p:sp>
      <p:sp>
        <p:nvSpPr>
          <p:cNvPr id="7" name="Rectangle 6"/>
          <p:cNvSpPr/>
          <p:nvPr/>
        </p:nvSpPr>
        <p:spPr>
          <a:xfrm>
            <a:off x="323528" y="1455167"/>
            <a:ext cx="8352928" cy="2985433"/>
          </a:xfrm>
          <a:prstGeom prst="rect">
            <a:avLst/>
          </a:prstGeom>
        </p:spPr>
        <p:txBody>
          <a:bodyPr wrap="square">
            <a:spAutoFit/>
          </a:bodyPr>
          <a:lstStyle/>
          <a:p>
            <a:pPr marL="342900" indent="-342900">
              <a:spcAft>
                <a:spcPts val="600"/>
              </a:spcAft>
              <a:buFont typeface="Arial" pitchFamily="34" charset="0"/>
              <a:buChar char="•"/>
            </a:pPr>
            <a:r>
              <a:rPr lang="zh-TW" altLang="en-US" sz="2400" dirty="0" smtClean="0"/>
              <a:t>在不同的食譜，</a:t>
            </a:r>
            <a:r>
              <a:rPr lang="zh-TW" altLang="en-US" sz="2400" dirty="0"/>
              <a:t>雜誌或互聯</a:t>
            </a:r>
            <a:r>
              <a:rPr lang="zh-TW" altLang="en-US" sz="2400" dirty="0" smtClean="0"/>
              <a:t>網找出適合</a:t>
            </a:r>
            <a:r>
              <a:rPr lang="zh-TW" altLang="en-US" sz="2400" dirty="0"/>
              <a:t>用作家庭</a:t>
            </a:r>
            <a:r>
              <a:rPr lang="zh-TW" altLang="en-US" sz="2400" dirty="0" smtClean="0"/>
              <a:t>膳食的食譜</a:t>
            </a:r>
            <a:r>
              <a:rPr lang="zh-TW" altLang="en-US" sz="2400" dirty="0"/>
              <a:t>。 </a:t>
            </a:r>
          </a:p>
          <a:p>
            <a:pPr marL="342900" indent="-342900">
              <a:spcAft>
                <a:spcPts val="600"/>
              </a:spcAft>
              <a:buFont typeface="Arial" pitchFamily="34" charset="0"/>
              <a:buChar char="•"/>
            </a:pPr>
            <a:r>
              <a:rPr lang="zh-TW" altLang="en-US" sz="2400" dirty="0" smtClean="0"/>
              <a:t>記下菜式的</a:t>
            </a:r>
            <a:r>
              <a:rPr lang="zh-TW" altLang="en-US" sz="2400" dirty="0"/>
              <a:t>名稱和每</a:t>
            </a:r>
            <a:r>
              <a:rPr lang="zh-TW" altLang="en-US" sz="2400" dirty="0" smtClean="0"/>
              <a:t>個</a:t>
            </a:r>
            <a:r>
              <a:rPr lang="zh-TW" altLang="en-US" sz="2400" dirty="0"/>
              <a:t>食譜</a:t>
            </a:r>
            <a:r>
              <a:rPr lang="zh-TW" altLang="en-US" sz="2400" dirty="0" smtClean="0"/>
              <a:t>的</a:t>
            </a:r>
            <a:r>
              <a:rPr lang="zh-TW" altLang="en-US" sz="2400" dirty="0"/>
              <a:t>簡要說明。每個</a:t>
            </a:r>
            <a:r>
              <a:rPr lang="zh-TW" altLang="en-US" sz="2400" dirty="0" smtClean="0"/>
              <a:t>學生收集</a:t>
            </a:r>
            <a:r>
              <a:rPr lang="en-US" altLang="zh-TW" sz="2400" dirty="0" smtClean="0"/>
              <a:t>10</a:t>
            </a:r>
            <a:r>
              <a:rPr lang="zh-TW" altLang="en-US" sz="2400" dirty="0" smtClean="0"/>
              <a:t>款不同</a:t>
            </a:r>
            <a:r>
              <a:rPr lang="zh-TW" altLang="en-US" sz="2400" dirty="0"/>
              <a:t>的食譜。 </a:t>
            </a:r>
          </a:p>
          <a:p>
            <a:pPr marL="342900" indent="-342900">
              <a:spcAft>
                <a:spcPts val="600"/>
              </a:spcAft>
              <a:buFont typeface="Arial" pitchFamily="34" charset="0"/>
              <a:buChar char="•"/>
            </a:pPr>
            <a:r>
              <a:rPr lang="zh-TW" altLang="en-US" sz="2400" dirty="0" smtClean="0"/>
              <a:t>用全班所有同學的</a:t>
            </a:r>
            <a:r>
              <a:rPr lang="zh-TW" altLang="en-US" sz="2400" dirty="0"/>
              <a:t>食譜</a:t>
            </a:r>
            <a:r>
              <a:rPr lang="zh-TW" altLang="en-US" sz="2400" dirty="0" smtClean="0"/>
              <a:t>製成一張列表 </a:t>
            </a:r>
            <a:r>
              <a:rPr lang="zh-TW" altLang="en-US" sz="2400" dirty="0"/>
              <a:t>。 </a:t>
            </a:r>
          </a:p>
          <a:p>
            <a:pPr marL="342900" indent="-342900">
              <a:spcAft>
                <a:spcPts val="600"/>
              </a:spcAft>
              <a:buFont typeface="Arial" pitchFamily="34" charset="0"/>
              <a:buChar char="•"/>
            </a:pPr>
            <a:r>
              <a:rPr lang="zh-TW" altLang="en-US" sz="2400" dirty="0" smtClean="0"/>
              <a:t>將</a:t>
            </a:r>
            <a:r>
              <a:rPr lang="zh-TW" altLang="en-US" sz="2400" dirty="0"/>
              <a:t>這些</a:t>
            </a:r>
            <a:r>
              <a:rPr lang="zh-TW" altLang="en-US" sz="2400" dirty="0" smtClean="0"/>
              <a:t>食譜根據</a:t>
            </a:r>
            <a:r>
              <a:rPr lang="zh-TW" altLang="en-US" sz="2400" dirty="0"/>
              <a:t>“主菜”，“配菜”和“甜點”的</a:t>
            </a:r>
            <a:r>
              <a:rPr lang="zh-TW" altLang="en-US" sz="2400" dirty="0" smtClean="0"/>
              <a:t>標題分類。</a:t>
            </a:r>
            <a:endParaRPr lang="en-US" altLang="zh-TW" sz="2400" dirty="0" smtClean="0"/>
          </a:p>
        </p:txBody>
      </p:sp>
    </p:spTree>
    <p:extLst>
      <p:ext uri="{BB962C8B-B14F-4D97-AF65-F5344CB8AC3E}">
        <p14:creationId xmlns:p14="http://schemas.microsoft.com/office/powerpoint/2010/main" val="30497950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2389"/>
            <a:ext cx="8640960" cy="646331"/>
          </a:xfrm>
          <a:prstGeom prst="rect">
            <a:avLst/>
          </a:prstGeom>
        </p:spPr>
        <p:txBody>
          <a:bodyPr wrap="square">
            <a:spAutoFit/>
          </a:bodyPr>
          <a:lstStyle/>
          <a:p>
            <a:pPr lvl="0"/>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嬰兒的</a:t>
            </a:r>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營養</a:t>
            </a:r>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需要</a:t>
            </a:r>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5" name="Rectangle 4"/>
          <p:cNvSpPr/>
          <p:nvPr/>
        </p:nvSpPr>
        <p:spPr>
          <a:xfrm>
            <a:off x="323528" y="980728"/>
            <a:ext cx="8352928" cy="2539157"/>
          </a:xfrm>
          <a:prstGeom prst="rect">
            <a:avLst/>
          </a:prstGeom>
        </p:spPr>
        <p:txBody>
          <a:bodyPr wrap="square">
            <a:spAutoFit/>
          </a:bodyPr>
          <a:lstStyle/>
          <a:p>
            <a:pPr>
              <a:spcAft>
                <a:spcPts val="600"/>
              </a:spcAft>
            </a:pPr>
            <a:r>
              <a:rPr lang="zh-TW" altLang="en-US" sz="2400" b="1" u="sng" dirty="0" smtClean="0"/>
              <a:t>要點</a:t>
            </a:r>
            <a:endParaRPr lang="en-US" altLang="zh-TW" sz="2400" b="1" u="sng" dirty="0"/>
          </a:p>
          <a:p>
            <a:pPr marL="342900" indent="-342900">
              <a:spcAft>
                <a:spcPts val="600"/>
              </a:spcAft>
              <a:buFont typeface="Arial" pitchFamily="34" charset="0"/>
              <a:buChar char="•"/>
            </a:pPr>
            <a:r>
              <a:rPr lang="zh-TW" altLang="en-US" sz="2400" dirty="0" smtClean="0"/>
              <a:t>嬰兒在首</a:t>
            </a:r>
            <a:r>
              <a:rPr lang="en-US" altLang="zh-TW" sz="2400" dirty="0" smtClean="0"/>
              <a:t>12</a:t>
            </a:r>
            <a:r>
              <a:rPr lang="zh-TW" altLang="en-US" sz="2400" dirty="0"/>
              <a:t>個月的主要食物</a:t>
            </a:r>
            <a:r>
              <a:rPr lang="zh-TW" altLang="en-US" sz="2400" dirty="0" smtClean="0"/>
              <a:t>是母乳</a:t>
            </a:r>
            <a:r>
              <a:rPr lang="zh-TW" altLang="en-US" sz="2400" dirty="0"/>
              <a:t>或鐵強化</a:t>
            </a:r>
            <a:r>
              <a:rPr lang="zh-TW" altLang="en-US" sz="2400" dirty="0" smtClean="0"/>
              <a:t>配方奶。母乳不單提供營養素，還含有抗體</a:t>
            </a:r>
            <a:r>
              <a:rPr lang="zh-TW" altLang="en-US" sz="2400" dirty="0"/>
              <a:t>， </a:t>
            </a:r>
            <a:r>
              <a:rPr lang="zh-TW" altLang="en-US" sz="2400" dirty="0" smtClean="0"/>
              <a:t>以</a:t>
            </a:r>
            <a:r>
              <a:rPr lang="zh-TW" altLang="en-US" sz="2400" dirty="0"/>
              <a:t>增強</a:t>
            </a:r>
            <a:r>
              <a:rPr lang="zh-TW" altLang="en-US" sz="2400" dirty="0" smtClean="0"/>
              <a:t>嬰兒的抵抗力。</a:t>
            </a:r>
            <a:endParaRPr lang="en-US" sz="2400" dirty="0"/>
          </a:p>
          <a:p>
            <a:pPr marL="342900" indent="-342900">
              <a:spcAft>
                <a:spcPts val="600"/>
              </a:spcAft>
              <a:buFont typeface="Arial" pitchFamily="34" charset="0"/>
              <a:buChar char="•"/>
            </a:pPr>
            <a:r>
              <a:rPr lang="zh-TW" altLang="en-US" sz="2400" dirty="0" smtClean="0"/>
              <a:t>根據世界衞生</a:t>
            </a:r>
            <a:r>
              <a:rPr lang="zh-TW" altLang="en-US" sz="2400" dirty="0"/>
              <a:t>組織（</a:t>
            </a:r>
            <a:r>
              <a:rPr lang="en-US" altLang="zh-TW" sz="2400" dirty="0"/>
              <a:t>WHO</a:t>
            </a:r>
            <a:r>
              <a:rPr lang="zh-TW" altLang="en-US" sz="2400" dirty="0" smtClean="0"/>
              <a:t>）</a:t>
            </a:r>
            <a:r>
              <a:rPr lang="zh-TW" altLang="en-US" sz="2400" dirty="0"/>
              <a:t>建議</a:t>
            </a:r>
            <a:r>
              <a:rPr lang="zh-TW" altLang="en-US" sz="2400" dirty="0" smtClean="0"/>
              <a:t>，以</a:t>
            </a:r>
            <a:r>
              <a:rPr lang="zh-TW" altLang="en-US" sz="2400" dirty="0"/>
              <a:t>母乳餵養嬰兒</a:t>
            </a:r>
            <a:r>
              <a:rPr lang="zh-TW" altLang="en-US" sz="2400" dirty="0" smtClean="0"/>
              <a:t>至</a:t>
            </a:r>
            <a:r>
              <a:rPr lang="en-US" altLang="zh-TW" sz="2400" dirty="0" smtClean="0"/>
              <a:t>6</a:t>
            </a:r>
            <a:r>
              <a:rPr lang="zh-TW" altLang="en-US" sz="2400" dirty="0"/>
              <a:t>個</a:t>
            </a:r>
            <a:r>
              <a:rPr lang="zh-TW" altLang="en-US" sz="2400" dirty="0" smtClean="0"/>
              <a:t>月大後，可加入適量的固體食物如</a:t>
            </a:r>
            <a:r>
              <a:rPr lang="zh-TW" altLang="en-US" sz="2400" dirty="0"/>
              <a:t>米</a:t>
            </a:r>
            <a:r>
              <a:rPr lang="zh-TW" altLang="en-US" sz="2400" dirty="0" smtClean="0"/>
              <a:t>糊</a:t>
            </a:r>
            <a:r>
              <a:rPr lang="zh-TW" altLang="en-US" sz="2400" dirty="0"/>
              <a:t>，</a:t>
            </a:r>
            <a:r>
              <a:rPr lang="zh-TW" altLang="en-US" sz="2400" dirty="0" smtClean="0"/>
              <a:t>直至兩歲或以上。</a:t>
            </a:r>
            <a:endParaRPr lang="en-US" altLang="zh-TW" sz="2400" dirty="0"/>
          </a:p>
          <a:p>
            <a:pPr marL="342900" indent="-342900">
              <a:spcAft>
                <a:spcPts val="600"/>
              </a:spcAft>
              <a:buFont typeface="Arial" pitchFamily="34" charset="0"/>
              <a:buChar char="•"/>
            </a:pPr>
            <a:endParaRPr lang="en-US" altLang="zh-TW" sz="2400" dirty="0" smtClean="0"/>
          </a:p>
        </p:txBody>
      </p:sp>
      <p:sp>
        <p:nvSpPr>
          <p:cNvPr id="7" name="Slide Number Placeholder 6"/>
          <p:cNvSpPr>
            <a:spLocks noGrp="1"/>
          </p:cNvSpPr>
          <p:nvPr>
            <p:ph type="sldNum" sz="quarter" idx="12"/>
          </p:nvPr>
        </p:nvSpPr>
        <p:spPr/>
        <p:txBody>
          <a:bodyPr/>
          <a:lstStyle/>
          <a:p>
            <a:fld id="{99B7B5DF-5DA9-46A7-9A59-86908C82C3B1}" type="slidenum">
              <a:rPr lang="en-US" smtClean="0"/>
              <a:t>7</a:t>
            </a:fld>
            <a:endParaRPr lang="en-US" dirty="0"/>
          </a:p>
        </p:txBody>
      </p:sp>
    </p:spTree>
    <p:extLst>
      <p:ext uri="{BB962C8B-B14F-4D97-AF65-F5344CB8AC3E}">
        <p14:creationId xmlns:p14="http://schemas.microsoft.com/office/powerpoint/2010/main" val="20529733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2389"/>
            <a:ext cx="8640960" cy="646331"/>
          </a:xfrm>
          <a:prstGeom prst="rect">
            <a:avLst/>
          </a:prstGeom>
        </p:spPr>
        <p:txBody>
          <a:bodyPr wrap="square">
            <a:spAutoFit/>
          </a:bodyPr>
          <a:lstStyle/>
          <a:p>
            <a:pPr lvl="0"/>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幼兒的</a:t>
            </a:r>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營養需要</a:t>
            </a:r>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5" name="Rectangle 4"/>
          <p:cNvSpPr/>
          <p:nvPr/>
        </p:nvSpPr>
        <p:spPr>
          <a:xfrm>
            <a:off x="323528" y="980728"/>
            <a:ext cx="8352928" cy="1277273"/>
          </a:xfrm>
          <a:prstGeom prst="rect">
            <a:avLst/>
          </a:prstGeom>
        </p:spPr>
        <p:txBody>
          <a:bodyPr wrap="square">
            <a:spAutoFit/>
          </a:bodyPr>
          <a:lstStyle/>
          <a:p>
            <a:pPr>
              <a:spcAft>
                <a:spcPts val="600"/>
              </a:spcAft>
            </a:pPr>
            <a:r>
              <a:rPr lang="zh-TW" altLang="en-US" sz="2400" b="1" u="sng" dirty="0" smtClean="0"/>
              <a:t>關注事項</a:t>
            </a:r>
            <a:endParaRPr lang="en-US" altLang="zh-TW" sz="2400" b="1" u="sng" dirty="0"/>
          </a:p>
          <a:p>
            <a:pPr marL="342900" indent="-342900">
              <a:spcAft>
                <a:spcPts val="600"/>
              </a:spcAft>
              <a:buFont typeface="Arial" pitchFamily="34" charset="0"/>
              <a:buChar char="•"/>
            </a:pPr>
            <a:r>
              <a:rPr lang="zh-TW" altLang="en-US" sz="2400" dirty="0"/>
              <a:t>幼兒正處於生長發育的重要階段，他們需要大量的營養素</a:t>
            </a:r>
            <a:r>
              <a:rPr lang="zh-TW" altLang="en-US" sz="2400" dirty="0" smtClean="0"/>
              <a:t>和熱量。</a:t>
            </a:r>
            <a:endParaRPr lang="zh-TW" altLang="en-US" sz="2400" dirty="0"/>
          </a:p>
        </p:txBody>
      </p:sp>
      <p:sp>
        <p:nvSpPr>
          <p:cNvPr id="7" name="Slide Number Placeholder 6"/>
          <p:cNvSpPr>
            <a:spLocks noGrp="1"/>
          </p:cNvSpPr>
          <p:nvPr>
            <p:ph type="sldNum" sz="quarter" idx="12"/>
          </p:nvPr>
        </p:nvSpPr>
        <p:spPr/>
        <p:txBody>
          <a:bodyPr/>
          <a:lstStyle/>
          <a:p>
            <a:fld id="{99B7B5DF-5DA9-46A7-9A59-86908C82C3B1}" type="slidenum">
              <a:rPr lang="en-US" smtClean="0"/>
              <a:t>8</a:t>
            </a:fld>
            <a:endParaRPr lang="en-US" dirty="0"/>
          </a:p>
        </p:txBody>
      </p:sp>
    </p:spTree>
    <p:extLst>
      <p:ext uri="{BB962C8B-B14F-4D97-AF65-F5344CB8AC3E}">
        <p14:creationId xmlns:p14="http://schemas.microsoft.com/office/powerpoint/2010/main" val="37661956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2389"/>
            <a:ext cx="8640960" cy="646331"/>
          </a:xfrm>
          <a:prstGeom prst="rect">
            <a:avLst/>
          </a:prstGeom>
        </p:spPr>
        <p:txBody>
          <a:bodyPr wrap="square">
            <a:spAutoFit/>
          </a:bodyPr>
          <a:lstStyle/>
          <a:p>
            <a:pPr lvl="0"/>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幼兒的</a:t>
            </a:r>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營養需要</a:t>
            </a:r>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5" name="Rectangle 4"/>
          <p:cNvSpPr/>
          <p:nvPr/>
        </p:nvSpPr>
        <p:spPr>
          <a:xfrm>
            <a:off x="323528" y="980728"/>
            <a:ext cx="8352928" cy="4462760"/>
          </a:xfrm>
          <a:prstGeom prst="rect">
            <a:avLst/>
          </a:prstGeom>
        </p:spPr>
        <p:txBody>
          <a:bodyPr wrap="square">
            <a:spAutoFit/>
          </a:bodyPr>
          <a:lstStyle/>
          <a:p>
            <a:pPr>
              <a:spcAft>
                <a:spcPts val="600"/>
              </a:spcAft>
            </a:pPr>
            <a:r>
              <a:rPr lang="zh-TW" altLang="en-US" sz="2400" b="1" u="sng" dirty="0" smtClean="0"/>
              <a:t>要點</a:t>
            </a:r>
            <a:endParaRPr lang="en-US" altLang="zh-TW" sz="2400" b="1" u="sng" dirty="0" smtClean="0"/>
          </a:p>
          <a:p>
            <a:pPr marL="342900" indent="-342900">
              <a:spcAft>
                <a:spcPts val="600"/>
              </a:spcAft>
              <a:buFont typeface="Arial" pitchFamily="34" charset="0"/>
              <a:buChar char="•"/>
            </a:pPr>
            <a:r>
              <a:rPr lang="zh-TW" altLang="en-US" sz="2400" dirty="0" smtClean="0"/>
              <a:t>幼兒應學習自己餵食而且開始逐步嘗試新</a:t>
            </a:r>
            <a:r>
              <a:rPr lang="zh-TW" altLang="en-US" sz="2400" dirty="0"/>
              <a:t>的</a:t>
            </a:r>
            <a:r>
              <a:rPr lang="zh-TW" altLang="en-US" sz="2400" dirty="0" smtClean="0"/>
              <a:t>食物。應為他們提供不同食物分類中各種食物。 </a:t>
            </a:r>
            <a:endParaRPr lang="zh-TW" altLang="en-US" sz="2400" dirty="0"/>
          </a:p>
          <a:p>
            <a:pPr marL="342900" indent="-342900">
              <a:spcAft>
                <a:spcPts val="600"/>
              </a:spcAft>
              <a:buFont typeface="Arial" pitchFamily="34" charset="0"/>
              <a:buChar char="•"/>
            </a:pPr>
            <a:r>
              <a:rPr lang="zh-TW" altLang="en-US" sz="2400" dirty="0" smtClean="0"/>
              <a:t>對</a:t>
            </a:r>
            <a:r>
              <a:rPr lang="zh-TW" altLang="en-US" sz="2400" dirty="0"/>
              <a:t>幼兒尤其重要的</a:t>
            </a:r>
            <a:r>
              <a:rPr lang="zh-TW" altLang="en-US" sz="2400" dirty="0" smtClean="0"/>
              <a:t>營養素包括鐵質、鈣質和</a:t>
            </a:r>
            <a:r>
              <a:rPr lang="zh-TW" altLang="en-US" sz="2400" dirty="0"/>
              <a:t>維生素</a:t>
            </a:r>
            <a:r>
              <a:rPr lang="en-US" altLang="zh-TW" sz="2400" dirty="0"/>
              <a:t>D</a:t>
            </a:r>
            <a:r>
              <a:rPr lang="zh-TW" altLang="en-US" sz="2400" dirty="0"/>
              <a:t>。 </a:t>
            </a:r>
          </a:p>
          <a:p>
            <a:pPr marL="342900" indent="-342900">
              <a:spcAft>
                <a:spcPts val="600"/>
              </a:spcAft>
              <a:buFont typeface="Arial" pitchFamily="34" charset="0"/>
              <a:buChar char="•"/>
            </a:pPr>
            <a:r>
              <a:rPr lang="zh-TW" altLang="en-US" sz="2400" dirty="0" smtClean="0"/>
              <a:t>鐵質缺乏會</a:t>
            </a:r>
            <a:r>
              <a:rPr lang="zh-TW" altLang="en-US" sz="2400" dirty="0"/>
              <a:t>引</a:t>
            </a:r>
            <a:r>
              <a:rPr lang="zh-TW" altLang="en-US" sz="2400" dirty="0" smtClean="0"/>
              <a:t>致幼兒疲倦並</a:t>
            </a:r>
            <a:r>
              <a:rPr lang="zh-TW" altLang="en-US" sz="2400" dirty="0"/>
              <a:t>影響他們的行為、 </a:t>
            </a:r>
            <a:r>
              <a:rPr lang="zh-TW" altLang="en-US" sz="2400" dirty="0" smtClean="0"/>
              <a:t>情緒</a:t>
            </a:r>
            <a:r>
              <a:rPr lang="zh-TW" altLang="en-US" sz="2400" dirty="0"/>
              <a:t>和注意力。</a:t>
            </a:r>
            <a:r>
              <a:rPr lang="zh-TW" altLang="en-US" sz="2400" dirty="0" smtClean="0"/>
              <a:t>均衡飲食加上進食足夠含鐵質豐富</a:t>
            </a:r>
            <a:r>
              <a:rPr lang="zh-TW" altLang="en-US" sz="2400" dirty="0"/>
              <a:t>的食物，如瘦肉、 </a:t>
            </a:r>
            <a:r>
              <a:rPr lang="zh-TW" altLang="en-US" sz="2400" dirty="0" smtClean="0"/>
              <a:t>添加營養的麵包</a:t>
            </a:r>
            <a:r>
              <a:rPr lang="zh-TW" altLang="en-US" sz="2400" dirty="0"/>
              <a:t>和穀類食品對幼兒十分重要。</a:t>
            </a:r>
            <a:endParaRPr lang="en-US" altLang="zh-TW" sz="2400" dirty="0" smtClean="0"/>
          </a:p>
          <a:p>
            <a:pPr marL="342900" indent="-342900">
              <a:spcAft>
                <a:spcPts val="600"/>
              </a:spcAft>
              <a:buFont typeface="Arial" pitchFamily="34" charset="0"/>
              <a:buChar char="•"/>
            </a:pPr>
            <a:r>
              <a:rPr lang="zh-TW" altLang="en-US" sz="2400" dirty="0" smtClean="0"/>
              <a:t>乳</a:t>
            </a:r>
            <a:r>
              <a:rPr lang="zh-TW" altLang="en-US" sz="2400" dirty="0"/>
              <a:t>類</a:t>
            </a:r>
            <a:r>
              <a:rPr lang="zh-TW" altLang="en-US" sz="2400" dirty="0" smtClean="0"/>
              <a:t>製品提供鈣質和</a:t>
            </a:r>
            <a:r>
              <a:rPr lang="zh-TW" altLang="en-US" sz="2400" dirty="0"/>
              <a:t>維生素</a:t>
            </a:r>
            <a:r>
              <a:rPr lang="en-US" altLang="zh-TW" sz="2400" dirty="0"/>
              <a:t>D</a:t>
            </a:r>
            <a:r>
              <a:rPr lang="zh-TW" altLang="en-US" sz="2400" dirty="0" smtClean="0"/>
              <a:t>，幫助建立</a:t>
            </a:r>
            <a:r>
              <a:rPr lang="zh-TW" altLang="en-US" sz="2400" dirty="0"/>
              <a:t>強健的骨骼和牙齒</a:t>
            </a:r>
            <a:r>
              <a:rPr lang="zh-TW" altLang="en-US" sz="2400" dirty="0" smtClean="0"/>
              <a:t>。建議幼兒每天食用</a:t>
            </a:r>
            <a:r>
              <a:rPr lang="zh-TW" altLang="en-US" sz="2400" dirty="0"/>
              <a:t>兩份乳</a:t>
            </a:r>
            <a:r>
              <a:rPr lang="zh-TW" altLang="en-US" sz="2400" dirty="0" smtClean="0"/>
              <a:t>類</a:t>
            </a:r>
            <a:r>
              <a:rPr lang="zh-TW" altLang="en-US" sz="2400" dirty="0"/>
              <a:t>製品。可讓幼兒</a:t>
            </a:r>
            <a:r>
              <a:rPr lang="zh-TW" altLang="en-US" sz="2400" dirty="0" smtClean="0"/>
              <a:t>飲用全</a:t>
            </a:r>
            <a:r>
              <a:rPr lang="zh-TW" altLang="en-US" sz="2400" dirty="0"/>
              <a:t>脂</a:t>
            </a:r>
            <a:r>
              <a:rPr lang="zh-TW" altLang="en-US" sz="2400" dirty="0" smtClean="0"/>
              <a:t>牛奶，除非</a:t>
            </a:r>
            <a:r>
              <a:rPr lang="zh-TW" altLang="en-US" sz="2400" dirty="0"/>
              <a:t>幼兒要進行體重管理。全脂肪牛奶能</a:t>
            </a:r>
            <a:r>
              <a:rPr lang="zh-TW" altLang="en-US" sz="2400" dirty="0" smtClean="0"/>
              <a:t>提供輔助</a:t>
            </a:r>
            <a:r>
              <a:rPr lang="zh-TW" altLang="en-US" sz="2400" dirty="0"/>
              <a:t>身體成長和大腦發育的必要脂肪酸</a:t>
            </a:r>
            <a:r>
              <a:rPr lang="zh-TW" altLang="en-US" sz="2400" dirty="0" smtClean="0"/>
              <a:t>。</a:t>
            </a:r>
            <a:endParaRPr lang="en-US" altLang="zh-TW" sz="2400" dirty="0"/>
          </a:p>
        </p:txBody>
      </p:sp>
      <p:sp>
        <p:nvSpPr>
          <p:cNvPr id="7" name="Slide Number Placeholder 6"/>
          <p:cNvSpPr>
            <a:spLocks noGrp="1"/>
          </p:cNvSpPr>
          <p:nvPr>
            <p:ph type="sldNum" sz="quarter" idx="12"/>
          </p:nvPr>
        </p:nvSpPr>
        <p:spPr/>
        <p:txBody>
          <a:bodyPr/>
          <a:lstStyle/>
          <a:p>
            <a:fld id="{99B7B5DF-5DA9-46A7-9A59-86908C82C3B1}" type="slidenum">
              <a:rPr lang="en-US" smtClean="0"/>
              <a:t>9</a:t>
            </a:fld>
            <a:endParaRPr lang="en-US" dirty="0"/>
          </a:p>
        </p:txBody>
      </p:sp>
    </p:spTree>
    <p:extLst>
      <p:ext uri="{BB962C8B-B14F-4D97-AF65-F5344CB8AC3E}">
        <p14:creationId xmlns:p14="http://schemas.microsoft.com/office/powerpoint/2010/main" val="22229435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10190</TotalTime>
  <Words>5315</Words>
  <Application>Microsoft Office PowerPoint</Application>
  <PresentationFormat>如螢幕大小 (4:3)</PresentationFormat>
  <Paragraphs>547</Paragraphs>
  <Slides>66</Slides>
  <Notes>4</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66</vt:i4>
      </vt:variant>
    </vt:vector>
  </HeadingPairs>
  <TitlesOfParts>
    <vt:vector size="72" baseType="lpstr">
      <vt:lpstr>FrankRuehl</vt:lpstr>
      <vt:lpstr>新細明體</vt:lpstr>
      <vt:lpstr>Arial</vt:lpstr>
      <vt:lpstr>Calibri</vt:lpstr>
      <vt:lpstr>Kristen ITC</vt:lpstr>
      <vt:lpstr>Office Theme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HKU SPACE Po Leung Kuk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Heidi Ngai</dc:creator>
  <cp:lastModifiedBy>POON, Suk-mei Cindy</cp:lastModifiedBy>
  <cp:revision>832</cp:revision>
  <dcterms:created xsi:type="dcterms:W3CDTF">2014-07-08T09:13:59Z</dcterms:created>
  <dcterms:modified xsi:type="dcterms:W3CDTF">2021-09-16T04:05:39Z</dcterms:modified>
</cp:coreProperties>
</file>