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6"/>
  </p:notesMasterIdLst>
  <p:sldIdLst>
    <p:sldId id="256" r:id="rId2"/>
    <p:sldId id="257" r:id="rId3"/>
    <p:sldId id="272" r:id="rId4"/>
    <p:sldId id="274" r:id="rId5"/>
    <p:sldId id="282" r:id="rId6"/>
    <p:sldId id="284" r:id="rId7"/>
    <p:sldId id="288" r:id="rId8"/>
    <p:sldId id="289" r:id="rId9"/>
    <p:sldId id="290" r:id="rId10"/>
    <p:sldId id="293" r:id="rId11"/>
    <p:sldId id="294" r:id="rId12"/>
    <p:sldId id="295" r:id="rId13"/>
    <p:sldId id="296" r:id="rId14"/>
    <p:sldId id="301" r:id="rId15"/>
    <p:sldId id="303" r:id="rId16"/>
    <p:sldId id="298" r:id="rId17"/>
    <p:sldId id="299" r:id="rId18"/>
    <p:sldId id="300" r:id="rId19"/>
    <p:sldId id="304" r:id="rId20"/>
    <p:sldId id="305" r:id="rId21"/>
    <p:sldId id="306" r:id="rId22"/>
    <p:sldId id="342" r:id="rId23"/>
    <p:sldId id="307" r:id="rId24"/>
    <p:sldId id="308" r:id="rId25"/>
    <p:sldId id="309" r:id="rId26"/>
    <p:sldId id="343" r:id="rId27"/>
    <p:sldId id="314" r:id="rId28"/>
    <p:sldId id="315" r:id="rId29"/>
    <p:sldId id="316" r:id="rId30"/>
    <p:sldId id="321" r:id="rId31"/>
    <p:sldId id="322" r:id="rId32"/>
    <p:sldId id="323" r:id="rId33"/>
    <p:sldId id="311" r:id="rId34"/>
    <p:sldId id="312" r:id="rId35"/>
    <p:sldId id="313" r:id="rId36"/>
    <p:sldId id="320" r:id="rId37"/>
    <p:sldId id="317" r:id="rId38"/>
    <p:sldId id="318" r:id="rId39"/>
    <p:sldId id="319" r:id="rId40"/>
    <p:sldId id="324" r:id="rId41"/>
    <p:sldId id="310" r:id="rId42"/>
    <p:sldId id="283" r:id="rId43"/>
    <p:sldId id="285" r:id="rId44"/>
    <p:sldId id="291" r:id="rId45"/>
    <p:sldId id="292" r:id="rId46"/>
    <p:sldId id="275" r:id="rId47"/>
    <p:sldId id="270" r:id="rId48"/>
    <p:sldId id="271" r:id="rId49"/>
    <p:sldId id="276" r:id="rId50"/>
    <p:sldId id="337" r:id="rId51"/>
    <p:sldId id="325" r:id="rId52"/>
    <p:sldId id="326" r:id="rId53"/>
    <p:sldId id="327" r:id="rId54"/>
    <p:sldId id="328" r:id="rId55"/>
    <p:sldId id="339" r:id="rId56"/>
    <p:sldId id="329" r:id="rId57"/>
    <p:sldId id="330" r:id="rId58"/>
    <p:sldId id="331" r:id="rId59"/>
    <p:sldId id="332" r:id="rId60"/>
    <p:sldId id="333" r:id="rId61"/>
    <p:sldId id="334" r:id="rId62"/>
    <p:sldId id="335" r:id="rId63"/>
    <p:sldId id="336" r:id="rId64"/>
    <p:sldId id="260" r:id="rId65"/>
  </p:sldIdLst>
  <p:sldSz cx="9144000" cy="6858000" type="screen4x3"/>
  <p:notesSz cx="6858000" cy="9979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22" autoAdjust="0"/>
  </p:normalViewPr>
  <p:slideViewPr>
    <p:cSldViewPr>
      <p:cViewPr varScale="1">
        <p:scale>
          <a:sx n="76" d="100"/>
          <a:sy n="76" d="100"/>
        </p:scale>
        <p:origin x="2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3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89101B-9572-4CC7-A731-3AAAC595B5A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63616D-8C73-4944-85C6-FF84D6392371}">
      <dgm:prSet phldrT="[Text]"/>
      <dgm:spPr/>
      <dgm:t>
        <a:bodyPr/>
        <a:lstStyle/>
        <a:p>
          <a:r>
            <a:rPr lang="zh-TW" altLang="en-US" dirty="0"/>
            <a:t>低硫胺素飲食</a:t>
          </a:r>
          <a:endParaRPr lang="en-US" dirty="0"/>
        </a:p>
      </dgm:t>
    </dgm:pt>
    <dgm:pt modelId="{0559E223-72E0-4D32-80E4-A642D65E9E7B}" type="parTrans" cxnId="{0654E0DF-A4B5-425C-BC83-869D6A62F1A0}">
      <dgm:prSet/>
      <dgm:spPr/>
      <dgm:t>
        <a:bodyPr/>
        <a:lstStyle/>
        <a:p>
          <a:endParaRPr lang="en-US"/>
        </a:p>
      </dgm:t>
    </dgm:pt>
    <dgm:pt modelId="{40FF3F34-2CAA-413A-95D9-0416EDA3766F}" type="sibTrans" cxnId="{0654E0DF-A4B5-425C-BC83-869D6A62F1A0}">
      <dgm:prSet/>
      <dgm:spPr/>
      <dgm:t>
        <a:bodyPr/>
        <a:lstStyle/>
        <a:p>
          <a:endParaRPr lang="en-US"/>
        </a:p>
      </dgm:t>
    </dgm:pt>
    <dgm:pt modelId="{5964A566-AECC-442F-A62C-F95F9C73502C}">
      <dgm:prSet phldrT="[Text]"/>
      <dgm:spPr/>
      <dgm:t>
        <a:bodyPr/>
        <a:lstStyle/>
        <a:p>
          <a:r>
            <a:rPr lang="zh-TW" altLang="en-US" dirty="0"/>
            <a:t>腳氣病</a:t>
          </a:r>
          <a:endParaRPr lang="en-US" dirty="0"/>
        </a:p>
      </dgm:t>
    </dgm:pt>
    <dgm:pt modelId="{051DB651-15F6-4018-BA6E-7135E279175E}" type="parTrans" cxnId="{57348A21-3220-4AF7-9D21-4622023FFB6E}">
      <dgm:prSet/>
      <dgm:spPr/>
      <dgm:t>
        <a:bodyPr/>
        <a:lstStyle/>
        <a:p>
          <a:endParaRPr lang="en-US"/>
        </a:p>
      </dgm:t>
    </dgm:pt>
    <dgm:pt modelId="{C574FB94-9019-4596-ACDF-E652C4474A26}" type="sibTrans" cxnId="{57348A21-3220-4AF7-9D21-4622023FFB6E}">
      <dgm:prSet/>
      <dgm:spPr/>
      <dgm:t>
        <a:bodyPr/>
        <a:lstStyle/>
        <a:p>
          <a:endParaRPr lang="en-US"/>
        </a:p>
      </dgm:t>
    </dgm:pt>
    <dgm:pt modelId="{8B10E6BA-D9DE-4EBF-A27E-BA4228FE84C6}" type="pres">
      <dgm:prSet presAssocID="{4889101B-9572-4CC7-A731-3AAAC595B5A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967E972C-2371-4BA4-ADD2-ED8CE423DB52}" type="pres">
      <dgm:prSet presAssocID="{4889101B-9572-4CC7-A731-3AAAC595B5A6}" presName="dummyMaxCanvas" presStyleCnt="0">
        <dgm:presLayoutVars/>
      </dgm:prSet>
      <dgm:spPr/>
    </dgm:pt>
    <dgm:pt modelId="{A6B187D2-5B70-491D-A954-E21C981FC15D}" type="pres">
      <dgm:prSet presAssocID="{4889101B-9572-4CC7-A731-3AAAC595B5A6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1DEA330-DB05-4F5E-AA25-F35623BDC1DA}" type="pres">
      <dgm:prSet presAssocID="{4889101B-9572-4CC7-A731-3AAAC595B5A6}" presName="TwoNodes_2" presStyleLbl="node1" presStyleIdx="1" presStyleCnt="2" custLinFactNeighborX="1030" custLinFactNeighborY="13876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AE83BBD0-C658-4F66-8E49-C4FE8DD6D92C}" type="pres">
      <dgm:prSet presAssocID="{4889101B-9572-4CC7-A731-3AAAC595B5A6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077A16F8-2615-4976-AE43-6CD98D9CAE19}" type="pres">
      <dgm:prSet presAssocID="{4889101B-9572-4CC7-A731-3AAAC595B5A6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58299354-6722-42F0-B697-C0BAFA2B8E83}" type="pres">
      <dgm:prSet presAssocID="{4889101B-9572-4CC7-A731-3AAAC595B5A6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57348A21-3220-4AF7-9D21-4622023FFB6E}" srcId="{4889101B-9572-4CC7-A731-3AAAC595B5A6}" destId="{5964A566-AECC-442F-A62C-F95F9C73502C}" srcOrd="1" destOrd="0" parTransId="{051DB651-15F6-4018-BA6E-7135E279175E}" sibTransId="{C574FB94-9019-4596-ACDF-E652C4474A26}"/>
    <dgm:cxn modelId="{930048EF-9498-4214-8151-C76DD9878967}" type="presOf" srcId="{40FF3F34-2CAA-413A-95D9-0416EDA3766F}" destId="{AE83BBD0-C658-4F66-8E49-C4FE8DD6D92C}" srcOrd="0" destOrd="0" presId="urn:microsoft.com/office/officeart/2005/8/layout/vProcess5"/>
    <dgm:cxn modelId="{C3100125-C761-49BA-804E-6FFBBFB26161}" type="presOf" srcId="{CF63616D-8C73-4944-85C6-FF84D6392371}" destId="{077A16F8-2615-4976-AE43-6CD98D9CAE19}" srcOrd="1" destOrd="0" presId="urn:microsoft.com/office/officeart/2005/8/layout/vProcess5"/>
    <dgm:cxn modelId="{0654E0DF-A4B5-425C-BC83-869D6A62F1A0}" srcId="{4889101B-9572-4CC7-A731-3AAAC595B5A6}" destId="{CF63616D-8C73-4944-85C6-FF84D6392371}" srcOrd="0" destOrd="0" parTransId="{0559E223-72E0-4D32-80E4-A642D65E9E7B}" sibTransId="{40FF3F34-2CAA-413A-95D9-0416EDA3766F}"/>
    <dgm:cxn modelId="{283BEFF3-8778-446A-9D7F-3B9C880E3A7C}" type="presOf" srcId="{CF63616D-8C73-4944-85C6-FF84D6392371}" destId="{A6B187D2-5B70-491D-A954-E21C981FC15D}" srcOrd="0" destOrd="0" presId="urn:microsoft.com/office/officeart/2005/8/layout/vProcess5"/>
    <dgm:cxn modelId="{81223928-7F1B-4264-AE1F-E17C4772B456}" type="presOf" srcId="{4889101B-9572-4CC7-A731-3AAAC595B5A6}" destId="{8B10E6BA-D9DE-4EBF-A27E-BA4228FE84C6}" srcOrd="0" destOrd="0" presId="urn:microsoft.com/office/officeart/2005/8/layout/vProcess5"/>
    <dgm:cxn modelId="{28D82839-0286-4FE1-903C-7C73288B9049}" type="presOf" srcId="{5964A566-AECC-442F-A62C-F95F9C73502C}" destId="{58299354-6722-42F0-B697-C0BAFA2B8E83}" srcOrd="1" destOrd="0" presId="urn:microsoft.com/office/officeart/2005/8/layout/vProcess5"/>
    <dgm:cxn modelId="{9AE5FB86-C92A-41D7-A142-55E53A50FB36}" type="presOf" srcId="{5964A566-AECC-442F-A62C-F95F9C73502C}" destId="{41DEA330-DB05-4F5E-AA25-F35623BDC1DA}" srcOrd="0" destOrd="0" presId="urn:microsoft.com/office/officeart/2005/8/layout/vProcess5"/>
    <dgm:cxn modelId="{4FC10EA3-E095-4955-9CCB-68D19B764D96}" type="presParOf" srcId="{8B10E6BA-D9DE-4EBF-A27E-BA4228FE84C6}" destId="{967E972C-2371-4BA4-ADD2-ED8CE423DB52}" srcOrd="0" destOrd="0" presId="urn:microsoft.com/office/officeart/2005/8/layout/vProcess5"/>
    <dgm:cxn modelId="{67BE6B77-BEC7-48DE-9095-3F4C5916148C}" type="presParOf" srcId="{8B10E6BA-D9DE-4EBF-A27E-BA4228FE84C6}" destId="{A6B187D2-5B70-491D-A954-E21C981FC15D}" srcOrd="1" destOrd="0" presId="urn:microsoft.com/office/officeart/2005/8/layout/vProcess5"/>
    <dgm:cxn modelId="{A5418F67-3464-4BB8-BF30-46DFB01BEC8F}" type="presParOf" srcId="{8B10E6BA-D9DE-4EBF-A27E-BA4228FE84C6}" destId="{41DEA330-DB05-4F5E-AA25-F35623BDC1DA}" srcOrd="2" destOrd="0" presId="urn:microsoft.com/office/officeart/2005/8/layout/vProcess5"/>
    <dgm:cxn modelId="{5C33D8CB-17E4-4B30-B151-609817791A0A}" type="presParOf" srcId="{8B10E6BA-D9DE-4EBF-A27E-BA4228FE84C6}" destId="{AE83BBD0-C658-4F66-8E49-C4FE8DD6D92C}" srcOrd="3" destOrd="0" presId="urn:microsoft.com/office/officeart/2005/8/layout/vProcess5"/>
    <dgm:cxn modelId="{E6621D0E-9C80-4756-A18C-F3ED3DA47F37}" type="presParOf" srcId="{8B10E6BA-D9DE-4EBF-A27E-BA4228FE84C6}" destId="{077A16F8-2615-4976-AE43-6CD98D9CAE19}" srcOrd="4" destOrd="0" presId="urn:microsoft.com/office/officeart/2005/8/layout/vProcess5"/>
    <dgm:cxn modelId="{C2260798-091F-42C9-9918-6EEEB63FC1E9}" type="presParOf" srcId="{8B10E6BA-D9DE-4EBF-A27E-BA4228FE84C6}" destId="{58299354-6722-42F0-B697-C0BAFA2B8E83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50E64A-78E4-440F-BC8A-67F4D9F74538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39280A-1895-449C-AC4F-CEA5D23124AD}">
      <dgm:prSet phldrT="[Text]"/>
      <dgm:spPr/>
      <dgm:t>
        <a:bodyPr/>
        <a:lstStyle/>
        <a:p>
          <a:r>
            <a:rPr lang="zh-TW" altLang="en-US" dirty="0"/>
            <a:t>乾性腳氣病</a:t>
          </a:r>
          <a:endParaRPr lang="en-US" dirty="0"/>
        </a:p>
      </dgm:t>
    </dgm:pt>
    <dgm:pt modelId="{DD28E8DA-0706-4B28-A42B-1D0A13240D5E}" type="parTrans" cxnId="{6156F148-AE32-4FA4-B5F0-11EA7FE4E0E5}">
      <dgm:prSet/>
      <dgm:spPr/>
      <dgm:t>
        <a:bodyPr/>
        <a:lstStyle/>
        <a:p>
          <a:endParaRPr lang="en-US"/>
        </a:p>
      </dgm:t>
    </dgm:pt>
    <dgm:pt modelId="{59C96B68-ABFC-4F7C-954E-1BD46B5DA770}" type="sibTrans" cxnId="{6156F148-AE32-4FA4-B5F0-11EA7FE4E0E5}">
      <dgm:prSet/>
      <dgm:spPr/>
      <dgm:t>
        <a:bodyPr/>
        <a:lstStyle/>
        <a:p>
          <a:endParaRPr lang="en-US"/>
        </a:p>
      </dgm:t>
    </dgm:pt>
    <dgm:pt modelId="{D58B5D95-40B8-413F-8EFB-DFB0B5D51B29}">
      <dgm:prSet phldrT="[Text]"/>
      <dgm:spPr/>
      <dgm:t>
        <a:bodyPr/>
        <a:lstStyle/>
        <a:p>
          <a:r>
            <a:rPr lang="zh-TW" altLang="en-US" dirty="0"/>
            <a:t>濕性腳氣病</a:t>
          </a:r>
          <a:endParaRPr lang="en-US" dirty="0"/>
        </a:p>
      </dgm:t>
    </dgm:pt>
    <dgm:pt modelId="{BB051F25-391E-4999-88A8-83C6B59C97BD}" type="parTrans" cxnId="{7CCC1D13-2495-406C-9D49-EAF342C5C2CF}">
      <dgm:prSet/>
      <dgm:spPr/>
      <dgm:t>
        <a:bodyPr/>
        <a:lstStyle/>
        <a:p>
          <a:endParaRPr lang="en-US"/>
        </a:p>
      </dgm:t>
    </dgm:pt>
    <dgm:pt modelId="{658E160F-9C81-41FB-A434-5816F866B25E}" type="sibTrans" cxnId="{7CCC1D13-2495-406C-9D49-EAF342C5C2CF}">
      <dgm:prSet/>
      <dgm:spPr/>
      <dgm:t>
        <a:bodyPr/>
        <a:lstStyle/>
        <a:p>
          <a:endParaRPr lang="en-US"/>
        </a:p>
      </dgm:t>
    </dgm:pt>
    <dgm:pt modelId="{065F3AF5-E1C1-4743-A928-073C615E22EC}">
      <dgm:prSet phldrT="[Text]"/>
      <dgm:spPr/>
      <dgm:t>
        <a:bodyPr/>
        <a:lstStyle/>
        <a:p>
          <a:r>
            <a:rPr lang="zh-TW" altLang="en-US" dirty="0"/>
            <a:t>損害神經</a:t>
          </a:r>
          <a:r>
            <a:rPr lang="zh-TW" altLang="en-US" dirty="0">
              <a:solidFill>
                <a:schemeClr val="tx1"/>
              </a:solidFill>
            </a:rPr>
            <a:t>，</a:t>
          </a:r>
          <a:r>
            <a:rPr lang="zh-TW" altLang="en-US" dirty="0" smtClean="0">
              <a:solidFill>
                <a:schemeClr val="tx1"/>
              </a:solidFill>
            </a:rPr>
            <a:t>可能會導致</a:t>
          </a:r>
          <a:r>
            <a:rPr lang="zh-TW" altLang="en-US" dirty="0">
              <a:solidFill>
                <a:schemeClr val="tx1"/>
              </a:solidFill>
            </a:rPr>
            <a:t>肌肉力量下降，</a:t>
          </a:r>
          <a:r>
            <a:rPr lang="zh-TW" altLang="en-US" dirty="0" smtClean="0">
              <a:solidFill>
                <a:schemeClr val="tx1"/>
              </a:solidFill>
            </a:rPr>
            <a:t>最終會導致</a:t>
          </a:r>
          <a:r>
            <a:rPr lang="zh-TW" altLang="en-US" dirty="0">
              <a:solidFill>
                <a:schemeClr val="tx1"/>
              </a:solidFill>
            </a:rPr>
            <a:t>肌肉麻痺</a:t>
          </a:r>
          <a:endParaRPr lang="en-US" dirty="0">
            <a:solidFill>
              <a:schemeClr val="tx1"/>
            </a:solidFill>
          </a:endParaRPr>
        </a:p>
      </dgm:t>
    </dgm:pt>
    <dgm:pt modelId="{B5F179BA-8759-435F-8A79-2337460A884E}" type="parTrans" cxnId="{8E863979-0850-400A-804E-E7C50DDD0158}">
      <dgm:prSet/>
      <dgm:spPr/>
      <dgm:t>
        <a:bodyPr/>
        <a:lstStyle/>
        <a:p>
          <a:endParaRPr lang="en-US"/>
        </a:p>
      </dgm:t>
    </dgm:pt>
    <dgm:pt modelId="{5ECA5C7A-2635-408E-BDD9-CA72F3C666DB}" type="sibTrans" cxnId="{8E863979-0850-400A-804E-E7C50DDD0158}">
      <dgm:prSet/>
      <dgm:spPr/>
      <dgm:t>
        <a:bodyPr/>
        <a:lstStyle/>
        <a:p>
          <a:endParaRPr lang="en-US"/>
        </a:p>
      </dgm:t>
    </dgm:pt>
    <dgm:pt modelId="{884DEAC7-42F8-4357-B88B-FB12D27D7C11}">
      <dgm:prSet phldrT="[Text]"/>
      <dgm:spPr/>
      <dgm:t>
        <a:bodyPr/>
        <a:lstStyle/>
        <a:p>
          <a:r>
            <a:rPr lang="zh-TW" altLang="en-US" dirty="0"/>
            <a:t>影響心臟</a:t>
          </a:r>
          <a:r>
            <a:rPr lang="zh-TW" altLang="en-US" dirty="0">
              <a:solidFill>
                <a:schemeClr val="tx1"/>
              </a:solidFill>
            </a:rPr>
            <a:t>和循環系統，並</a:t>
          </a:r>
          <a:r>
            <a:rPr lang="zh-TW" altLang="en-US" dirty="0" smtClean="0">
              <a:solidFill>
                <a:schemeClr val="tx1"/>
              </a:solidFill>
            </a:rPr>
            <a:t>可能會導致</a:t>
          </a:r>
          <a:r>
            <a:rPr lang="zh-TW" altLang="en-US" dirty="0">
              <a:solidFill>
                <a:schemeClr val="tx1"/>
              </a:solidFill>
            </a:rPr>
            <a:t>心力衰竭</a:t>
          </a:r>
          <a:endParaRPr lang="en-US" dirty="0">
            <a:solidFill>
              <a:schemeClr val="tx1"/>
            </a:solidFill>
          </a:endParaRPr>
        </a:p>
      </dgm:t>
    </dgm:pt>
    <dgm:pt modelId="{AE60DECA-7787-4E9A-BAA6-DEF0A400920E}" type="parTrans" cxnId="{44287E04-4EBA-4934-B3DC-C7AB4C479BE2}">
      <dgm:prSet/>
      <dgm:spPr/>
      <dgm:t>
        <a:bodyPr/>
        <a:lstStyle/>
        <a:p>
          <a:endParaRPr lang="en-US"/>
        </a:p>
      </dgm:t>
    </dgm:pt>
    <dgm:pt modelId="{84793532-56C0-46C8-A97C-A2BEDA547F73}" type="sibTrans" cxnId="{44287E04-4EBA-4934-B3DC-C7AB4C479BE2}">
      <dgm:prSet/>
      <dgm:spPr/>
      <dgm:t>
        <a:bodyPr/>
        <a:lstStyle/>
        <a:p>
          <a:endParaRPr lang="en-US"/>
        </a:p>
      </dgm:t>
    </dgm:pt>
    <dgm:pt modelId="{79F6BCE5-FF75-48C6-909C-90E65A49BE66}" type="pres">
      <dgm:prSet presAssocID="{0F50E64A-78E4-440F-BC8A-67F4D9F7453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D1140410-2E4C-4CE1-89F6-E3E7C629FCA9}" type="pres">
      <dgm:prSet presAssocID="{4C39280A-1895-449C-AC4F-CEA5D23124AD}" presName="vertFlow" presStyleCnt="0"/>
      <dgm:spPr/>
    </dgm:pt>
    <dgm:pt modelId="{3E38F577-49F9-4278-AEDE-81C243B0454F}" type="pres">
      <dgm:prSet presAssocID="{4C39280A-1895-449C-AC4F-CEA5D23124AD}" presName="header" presStyleLbl="node1" presStyleIdx="0" presStyleCnt="2"/>
      <dgm:spPr/>
      <dgm:t>
        <a:bodyPr/>
        <a:lstStyle/>
        <a:p>
          <a:endParaRPr lang="zh-HK" altLang="en-US"/>
        </a:p>
      </dgm:t>
    </dgm:pt>
    <dgm:pt modelId="{77C76339-C636-4DBE-AA1E-B72C918EB94A}" type="pres">
      <dgm:prSet presAssocID="{AE60DECA-7787-4E9A-BAA6-DEF0A400920E}" presName="parTrans" presStyleLbl="sibTrans2D1" presStyleIdx="0" presStyleCnt="2"/>
      <dgm:spPr/>
      <dgm:t>
        <a:bodyPr/>
        <a:lstStyle/>
        <a:p>
          <a:endParaRPr lang="zh-HK" altLang="en-US"/>
        </a:p>
      </dgm:t>
    </dgm:pt>
    <dgm:pt modelId="{9AEA2760-9DE1-4D5F-9941-5595AC266E8E}" type="pres">
      <dgm:prSet presAssocID="{884DEAC7-42F8-4357-B88B-FB12D27D7C11}" presName="child" presStyleLbl="alignAccFollow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40A7887-825D-45F8-B94B-104D33000DC9}" type="pres">
      <dgm:prSet presAssocID="{4C39280A-1895-449C-AC4F-CEA5D23124AD}" presName="hSp" presStyleCnt="0"/>
      <dgm:spPr/>
    </dgm:pt>
    <dgm:pt modelId="{DC9B578C-30B0-4D4D-B822-90556304BF7D}" type="pres">
      <dgm:prSet presAssocID="{D58B5D95-40B8-413F-8EFB-DFB0B5D51B29}" presName="vertFlow" presStyleCnt="0"/>
      <dgm:spPr/>
    </dgm:pt>
    <dgm:pt modelId="{49E16F13-4645-43DD-8817-829D13728EC7}" type="pres">
      <dgm:prSet presAssocID="{D58B5D95-40B8-413F-8EFB-DFB0B5D51B29}" presName="header" presStyleLbl="node1" presStyleIdx="1" presStyleCnt="2"/>
      <dgm:spPr/>
      <dgm:t>
        <a:bodyPr/>
        <a:lstStyle/>
        <a:p>
          <a:endParaRPr lang="zh-HK" altLang="en-US"/>
        </a:p>
      </dgm:t>
    </dgm:pt>
    <dgm:pt modelId="{71B10188-916E-4260-B6F9-DF52A950F5AB}" type="pres">
      <dgm:prSet presAssocID="{B5F179BA-8759-435F-8A79-2337460A884E}" presName="parTrans" presStyleLbl="sibTrans2D1" presStyleIdx="1" presStyleCnt="2"/>
      <dgm:spPr/>
      <dgm:t>
        <a:bodyPr/>
        <a:lstStyle/>
        <a:p>
          <a:endParaRPr lang="zh-HK" altLang="en-US"/>
        </a:p>
      </dgm:t>
    </dgm:pt>
    <dgm:pt modelId="{6BC41956-AE8F-4720-A691-1782C1A04135}" type="pres">
      <dgm:prSet presAssocID="{065F3AF5-E1C1-4743-A928-073C615E22EC}" presName="child" presStyleLbl="alignAccFollow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7CCC1D13-2495-406C-9D49-EAF342C5C2CF}" srcId="{0F50E64A-78E4-440F-BC8A-67F4D9F74538}" destId="{D58B5D95-40B8-413F-8EFB-DFB0B5D51B29}" srcOrd="1" destOrd="0" parTransId="{BB051F25-391E-4999-88A8-83C6B59C97BD}" sibTransId="{658E160F-9C81-41FB-A434-5816F866B25E}"/>
    <dgm:cxn modelId="{D0C182A3-DF15-4E9F-B5FF-220298269FE2}" type="presOf" srcId="{D58B5D95-40B8-413F-8EFB-DFB0B5D51B29}" destId="{49E16F13-4645-43DD-8817-829D13728EC7}" srcOrd="0" destOrd="0" presId="urn:microsoft.com/office/officeart/2005/8/layout/lProcess1"/>
    <dgm:cxn modelId="{8E863979-0850-400A-804E-E7C50DDD0158}" srcId="{D58B5D95-40B8-413F-8EFB-DFB0B5D51B29}" destId="{065F3AF5-E1C1-4743-A928-073C615E22EC}" srcOrd="0" destOrd="0" parTransId="{B5F179BA-8759-435F-8A79-2337460A884E}" sibTransId="{5ECA5C7A-2635-408E-BDD9-CA72F3C666DB}"/>
    <dgm:cxn modelId="{44287E04-4EBA-4934-B3DC-C7AB4C479BE2}" srcId="{4C39280A-1895-449C-AC4F-CEA5D23124AD}" destId="{884DEAC7-42F8-4357-B88B-FB12D27D7C11}" srcOrd="0" destOrd="0" parTransId="{AE60DECA-7787-4E9A-BAA6-DEF0A400920E}" sibTransId="{84793532-56C0-46C8-A97C-A2BEDA547F73}"/>
    <dgm:cxn modelId="{3B318EE6-2459-4CDA-BBFB-489FAFE541FA}" type="presOf" srcId="{4C39280A-1895-449C-AC4F-CEA5D23124AD}" destId="{3E38F577-49F9-4278-AEDE-81C243B0454F}" srcOrd="0" destOrd="0" presId="urn:microsoft.com/office/officeart/2005/8/layout/lProcess1"/>
    <dgm:cxn modelId="{4E7185C2-8261-46D9-8CD8-A17C72247E8E}" type="presOf" srcId="{065F3AF5-E1C1-4743-A928-073C615E22EC}" destId="{6BC41956-AE8F-4720-A691-1782C1A04135}" srcOrd="0" destOrd="0" presId="urn:microsoft.com/office/officeart/2005/8/layout/lProcess1"/>
    <dgm:cxn modelId="{6156F148-AE32-4FA4-B5F0-11EA7FE4E0E5}" srcId="{0F50E64A-78E4-440F-BC8A-67F4D9F74538}" destId="{4C39280A-1895-449C-AC4F-CEA5D23124AD}" srcOrd="0" destOrd="0" parTransId="{DD28E8DA-0706-4B28-A42B-1D0A13240D5E}" sibTransId="{59C96B68-ABFC-4F7C-954E-1BD46B5DA770}"/>
    <dgm:cxn modelId="{B1E51E42-4A77-45FB-9921-5E3EA47FCCEE}" type="presOf" srcId="{AE60DECA-7787-4E9A-BAA6-DEF0A400920E}" destId="{77C76339-C636-4DBE-AA1E-B72C918EB94A}" srcOrd="0" destOrd="0" presId="urn:microsoft.com/office/officeart/2005/8/layout/lProcess1"/>
    <dgm:cxn modelId="{2425531E-A369-4773-9395-32289321F131}" type="presOf" srcId="{B5F179BA-8759-435F-8A79-2337460A884E}" destId="{71B10188-916E-4260-B6F9-DF52A950F5AB}" srcOrd="0" destOrd="0" presId="urn:microsoft.com/office/officeart/2005/8/layout/lProcess1"/>
    <dgm:cxn modelId="{A64D42BC-5AD8-4A63-9A6B-CC101384337A}" type="presOf" srcId="{0F50E64A-78E4-440F-BC8A-67F4D9F74538}" destId="{79F6BCE5-FF75-48C6-909C-90E65A49BE66}" srcOrd="0" destOrd="0" presId="urn:microsoft.com/office/officeart/2005/8/layout/lProcess1"/>
    <dgm:cxn modelId="{6622462D-B146-4E25-A007-429B9571A483}" type="presOf" srcId="{884DEAC7-42F8-4357-B88B-FB12D27D7C11}" destId="{9AEA2760-9DE1-4D5F-9941-5595AC266E8E}" srcOrd="0" destOrd="0" presId="urn:microsoft.com/office/officeart/2005/8/layout/lProcess1"/>
    <dgm:cxn modelId="{1A0C7DA2-9D5D-453E-8485-B9C9B7D8727D}" type="presParOf" srcId="{79F6BCE5-FF75-48C6-909C-90E65A49BE66}" destId="{D1140410-2E4C-4CE1-89F6-E3E7C629FCA9}" srcOrd="0" destOrd="0" presId="urn:microsoft.com/office/officeart/2005/8/layout/lProcess1"/>
    <dgm:cxn modelId="{6245539C-268D-4B65-B08C-DDBB5063BD58}" type="presParOf" srcId="{D1140410-2E4C-4CE1-89F6-E3E7C629FCA9}" destId="{3E38F577-49F9-4278-AEDE-81C243B0454F}" srcOrd="0" destOrd="0" presId="urn:microsoft.com/office/officeart/2005/8/layout/lProcess1"/>
    <dgm:cxn modelId="{545827D5-4175-4895-898E-8C8BF22C509A}" type="presParOf" srcId="{D1140410-2E4C-4CE1-89F6-E3E7C629FCA9}" destId="{77C76339-C636-4DBE-AA1E-B72C918EB94A}" srcOrd="1" destOrd="0" presId="urn:microsoft.com/office/officeart/2005/8/layout/lProcess1"/>
    <dgm:cxn modelId="{0312B4BD-66C9-4741-9B10-CED65240A951}" type="presParOf" srcId="{D1140410-2E4C-4CE1-89F6-E3E7C629FCA9}" destId="{9AEA2760-9DE1-4D5F-9941-5595AC266E8E}" srcOrd="2" destOrd="0" presId="urn:microsoft.com/office/officeart/2005/8/layout/lProcess1"/>
    <dgm:cxn modelId="{499C93A4-3163-41F9-8BA9-154EDDA71D36}" type="presParOf" srcId="{79F6BCE5-FF75-48C6-909C-90E65A49BE66}" destId="{B40A7887-825D-45F8-B94B-104D33000DC9}" srcOrd="1" destOrd="0" presId="urn:microsoft.com/office/officeart/2005/8/layout/lProcess1"/>
    <dgm:cxn modelId="{ECB3EA7F-1EEE-410D-B0F0-2596DCD78CF3}" type="presParOf" srcId="{79F6BCE5-FF75-48C6-909C-90E65A49BE66}" destId="{DC9B578C-30B0-4D4D-B822-90556304BF7D}" srcOrd="2" destOrd="0" presId="urn:microsoft.com/office/officeart/2005/8/layout/lProcess1"/>
    <dgm:cxn modelId="{8D082A41-A6BF-40A2-A651-D95BAB1B2F4A}" type="presParOf" srcId="{DC9B578C-30B0-4D4D-B822-90556304BF7D}" destId="{49E16F13-4645-43DD-8817-829D13728EC7}" srcOrd="0" destOrd="0" presId="urn:microsoft.com/office/officeart/2005/8/layout/lProcess1"/>
    <dgm:cxn modelId="{D440D7E7-6354-4FF6-866B-DF2E74DA5727}" type="presParOf" srcId="{DC9B578C-30B0-4D4D-B822-90556304BF7D}" destId="{71B10188-916E-4260-B6F9-DF52A950F5AB}" srcOrd="1" destOrd="0" presId="urn:microsoft.com/office/officeart/2005/8/layout/lProcess1"/>
    <dgm:cxn modelId="{ECF20DFF-513C-4339-9020-CEF274E7C70E}" type="presParOf" srcId="{DC9B578C-30B0-4D4D-B822-90556304BF7D}" destId="{6BC41956-AE8F-4720-A691-1782C1A04135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930CC5-F6F5-4B61-9F28-AAC213DEE52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F60A46-3FAC-4D43-8E49-0F3B05D989B2}">
      <dgm:prSet phldrT="[Text]"/>
      <dgm:spPr/>
      <dgm:t>
        <a:bodyPr/>
        <a:lstStyle/>
        <a:p>
          <a:r>
            <a:rPr lang="zh-TW" altLang="en-US" dirty="0"/>
            <a:t>預防腳氣病</a:t>
          </a:r>
          <a:endParaRPr lang="en-US" dirty="0"/>
        </a:p>
      </dgm:t>
    </dgm:pt>
    <dgm:pt modelId="{68A73111-D551-4776-B3E2-3D2192D35D14}" type="parTrans" cxnId="{A5A2E3C5-4288-4CA9-BCB9-A2E82C1A259C}">
      <dgm:prSet/>
      <dgm:spPr/>
      <dgm:t>
        <a:bodyPr/>
        <a:lstStyle/>
        <a:p>
          <a:endParaRPr lang="en-US"/>
        </a:p>
      </dgm:t>
    </dgm:pt>
    <dgm:pt modelId="{49882E05-B7FB-494F-A276-EE6F6A64A72D}" type="sibTrans" cxnId="{A5A2E3C5-4288-4CA9-BCB9-A2E82C1A259C}">
      <dgm:prSet/>
      <dgm:spPr/>
      <dgm:t>
        <a:bodyPr/>
        <a:lstStyle/>
        <a:p>
          <a:endParaRPr lang="en-US"/>
        </a:p>
      </dgm:t>
    </dgm:pt>
    <dgm:pt modelId="{F5ED9A4D-BA08-4C29-BEE4-C5E6F92381F5}">
      <dgm:prSet phldrT="[Text]"/>
      <dgm:spPr/>
      <dgm:t>
        <a:bodyPr/>
        <a:lstStyle/>
        <a:p>
          <a:r>
            <a:rPr lang="zh-TW" altLang="en-US" dirty="0"/>
            <a:t>飲食中含有豐富的維生素</a:t>
          </a:r>
          <a:r>
            <a:rPr lang="en-US" altLang="zh-TW" dirty="0"/>
            <a:t>B</a:t>
          </a:r>
          <a:r>
            <a:rPr lang="en-US" altLang="zh-TW" baseline="-25000" dirty="0"/>
            <a:t>1</a:t>
          </a:r>
          <a:endParaRPr lang="en-US" baseline="-25000" dirty="0"/>
        </a:p>
      </dgm:t>
    </dgm:pt>
    <dgm:pt modelId="{7196A313-954F-430B-8649-A4B0EC514140}" type="parTrans" cxnId="{F326A5D5-168E-4A77-ABDB-D00100740E08}">
      <dgm:prSet/>
      <dgm:spPr/>
      <dgm:t>
        <a:bodyPr/>
        <a:lstStyle/>
        <a:p>
          <a:endParaRPr lang="en-US"/>
        </a:p>
      </dgm:t>
    </dgm:pt>
    <dgm:pt modelId="{FB3E51F9-A414-4B36-B72B-E468C9B2E722}" type="sibTrans" cxnId="{F326A5D5-168E-4A77-ABDB-D00100740E08}">
      <dgm:prSet/>
      <dgm:spPr/>
      <dgm:t>
        <a:bodyPr/>
        <a:lstStyle/>
        <a:p>
          <a:endParaRPr lang="en-US"/>
        </a:p>
      </dgm:t>
    </dgm:pt>
    <dgm:pt modelId="{32340393-E42E-4C84-BC66-95647A794C44}">
      <dgm:prSet phldrT="[Text]"/>
      <dgm:spPr/>
      <dgm:t>
        <a:bodyPr/>
        <a:lstStyle/>
        <a:p>
          <a:r>
            <a:rPr lang="zh-TW" altLang="en-US" dirty="0"/>
            <a:t>建立均衡飲食</a:t>
          </a:r>
          <a:endParaRPr lang="en-US" dirty="0"/>
        </a:p>
      </dgm:t>
    </dgm:pt>
    <dgm:pt modelId="{42FEAA33-F3B8-48AD-9122-83D7A3A00916}" type="parTrans" cxnId="{50C16461-6BF7-47BE-8987-02CA0CB09A12}">
      <dgm:prSet/>
      <dgm:spPr/>
      <dgm:t>
        <a:bodyPr/>
        <a:lstStyle/>
        <a:p>
          <a:endParaRPr lang="en-US"/>
        </a:p>
      </dgm:t>
    </dgm:pt>
    <dgm:pt modelId="{AA654B1F-A954-4AC9-B6FD-3E4729C135CD}" type="sibTrans" cxnId="{50C16461-6BF7-47BE-8987-02CA0CB09A12}">
      <dgm:prSet/>
      <dgm:spPr/>
      <dgm:t>
        <a:bodyPr/>
        <a:lstStyle/>
        <a:p>
          <a:endParaRPr lang="en-US"/>
        </a:p>
      </dgm:t>
    </dgm:pt>
    <dgm:pt modelId="{3FD723ED-2E58-4D0E-AFCD-BD4954DC9115}" type="pres">
      <dgm:prSet presAssocID="{A7930CC5-F6F5-4B61-9F28-AAC213DEE52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5374A1ED-0E0F-437F-BDE5-44CC45AF38A5}" type="pres">
      <dgm:prSet presAssocID="{28F60A46-3FAC-4D43-8E49-0F3B05D989B2}" presName="centerShape" presStyleLbl="node0" presStyleIdx="0" presStyleCnt="1"/>
      <dgm:spPr/>
      <dgm:t>
        <a:bodyPr/>
        <a:lstStyle/>
        <a:p>
          <a:endParaRPr lang="zh-HK" altLang="en-US"/>
        </a:p>
      </dgm:t>
    </dgm:pt>
    <dgm:pt modelId="{3D640FAA-691A-45C2-9BA3-046FBEE03167}" type="pres">
      <dgm:prSet presAssocID="{7196A313-954F-430B-8649-A4B0EC514140}" presName="parTrans" presStyleLbl="bgSibTrans2D1" presStyleIdx="0" presStyleCnt="2"/>
      <dgm:spPr/>
      <dgm:t>
        <a:bodyPr/>
        <a:lstStyle/>
        <a:p>
          <a:endParaRPr lang="zh-HK" altLang="en-US"/>
        </a:p>
      </dgm:t>
    </dgm:pt>
    <dgm:pt modelId="{02DBE749-6D65-4BD6-9E3C-F321C5996AD0}" type="pres">
      <dgm:prSet presAssocID="{F5ED9A4D-BA08-4C29-BEE4-C5E6F92381F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95CA3C89-A84C-4531-9B14-E2356CA2ED1A}" type="pres">
      <dgm:prSet presAssocID="{42FEAA33-F3B8-48AD-9122-83D7A3A00916}" presName="parTrans" presStyleLbl="bgSibTrans2D1" presStyleIdx="1" presStyleCnt="2"/>
      <dgm:spPr/>
      <dgm:t>
        <a:bodyPr/>
        <a:lstStyle/>
        <a:p>
          <a:endParaRPr lang="zh-HK" altLang="en-US"/>
        </a:p>
      </dgm:t>
    </dgm:pt>
    <dgm:pt modelId="{5EDE36CB-4DC9-4019-8B34-FE0FA435E213}" type="pres">
      <dgm:prSet presAssocID="{32340393-E42E-4C84-BC66-95647A794C44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D4081736-4778-4D85-9523-7659074E1CCB}" type="presOf" srcId="{A7930CC5-F6F5-4B61-9F28-AAC213DEE520}" destId="{3FD723ED-2E58-4D0E-AFCD-BD4954DC9115}" srcOrd="0" destOrd="0" presId="urn:microsoft.com/office/officeart/2005/8/layout/radial4"/>
    <dgm:cxn modelId="{9DB0A52C-1BE9-43C7-B771-F74CA089B6D3}" type="presOf" srcId="{F5ED9A4D-BA08-4C29-BEE4-C5E6F92381F5}" destId="{02DBE749-6D65-4BD6-9E3C-F321C5996AD0}" srcOrd="0" destOrd="0" presId="urn:microsoft.com/office/officeart/2005/8/layout/radial4"/>
    <dgm:cxn modelId="{A5A2E3C5-4288-4CA9-BCB9-A2E82C1A259C}" srcId="{A7930CC5-F6F5-4B61-9F28-AAC213DEE520}" destId="{28F60A46-3FAC-4D43-8E49-0F3B05D989B2}" srcOrd="0" destOrd="0" parTransId="{68A73111-D551-4776-B3E2-3D2192D35D14}" sibTransId="{49882E05-B7FB-494F-A276-EE6F6A64A72D}"/>
    <dgm:cxn modelId="{F326A5D5-168E-4A77-ABDB-D00100740E08}" srcId="{28F60A46-3FAC-4D43-8E49-0F3B05D989B2}" destId="{F5ED9A4D-BA08-4C29-BEE4-C5E6F92381F5}" srcOrd="0" destOrd="0" parTransId="{7196A313-954F-430B-8649-A4B0EC514140}" sibTransId="{FB3E51F9-A414-4B36-B72B-E468C9B2E722}"/>
    <dgm:cxn modelId="{16C54ACD-FE7C-4C20-9F1E-60B9067E2166}" type="presOf" srcId="{42FEAA33-F3B8-48AD-9122-83D7A3A00916}" destId="{95CA3C89-A84C-4531-9B14-E2356CA2ED1A}" srcOrd="0" destOrd="0" presId="urn:microsoft.com/office/officeart/2005/8/layout/radial4"/>
    <dgm:cxn modelId="{F5783027-B971-49B1-984C-133F67A3B496}" type="presOf" srcId="{32340393-E42E-4C84-BC66-95647A794C44}" destId="{5EDE36CB-4DC9-4019-8B34-FE0FA435E213}" srcOrd="0" destOrd="0" presId="urn:microsoft.com/office/officeart/2005/8/layout/radial4"/>
    <dgm:cxn modelId="{50C16461-6BF7-47BE-8987-02CA0CB09A12}" srcId="{28F60A46-3FAC-4D43-8E49-0F3B05D989B2}" destId="{32340393-E42E-4C84-BC66-95647A794C44}" srcOrd="1" destOrd="0" parTransId="{42FEAA33-F3B8-48AD-9122-83D7A3A00916}" sibTransId="{AA654B1F-A954-4AC9-B6FD-3E4729C135CD}"/>
    <dgm:cxn modelId="{A0CD926E-AB6B-4A1A-91AD-A4609504CE58}" type="presOf" srcId="{28F60A46-3FAC-4D43-8E49-0F3B05D989B2}" destId="{5374A1ED-0E0F-437F-BDE5-44CC45AF38A5}" srcOrd="0" destOrd="0" presId="urn:microsoft.com/office/officeart/2005/8/layout/radial4"/>
    <dgm:cxn modelId="{6A5F5D35-FBE8-4A48-B300-24EB3B0C1FCF}" type="presOf" srcId="{7196A313-954F-430B-8649-A4B0EC514140}" destId="{3D640FAA-691A-45C2-9BA3-046FBEE03167}" srcOrd="0" destOrd="0" presId="urn:microsoft.com/office/officeart/2005/8/layout/radial4"/>
    <dgm:cxn modelId="{7F86984A-AC7B-48CB-9028-677E4C069100}" type="presParOf" srcId="{3FD723ED-2E58-4D0E-AFCD-BD4954DC9115}" destId="{5374A1ED-0E0F-437F-BDE5-44CC45AF38A5}" srcOrd="0" destOrd="0" presId="urn:microsoft.com/office/officeart/2005/8/layout/radial4"/>
    <dgm:cxn modelId="{19A2456E-ADA6-425E-A6EE-C8CAB1E8638F}" type="presParOf" srcId="{3FD723ED-2E58-4D0E-AFCD-BD4954DC9115}" destId="{3D640FAA-691A-45C2-9BA3-046FBEE03167}" srcOrd="1" destOrd="0" presId="urn:microsoft.com/office/officeart/2005/8/layout/radial4"/>
    <dgm:cxn modelId="{FA6EC0F5-E954-4168-A129-A32517768955}" type="presParOf" srcId="{3FD723ED-2E58-4D0E-AFCD-BD4954DC9115}" destId="{02DBE749-6D65-4BD6-9E3C-F321C5996AD0}" srcOrd="2" destOrd="0" presId="urn:microsoft.com/office/officeart/2005/8/layout/radial4"/>
    <dgm:cxn modelId="{92E8E543-157F-42F4-9A91-20421923048E}" type="presParOf" srcId="{3FD723ED-2E58-4D0E-AFCD-BD4954DC9115}" destId="{95CA3C89-A84C-4531-9B14-E2356CA2ED1A}" srcOrd="3" destOrd="0" presId="urn:microsoft.com/office/officeart/2005/8/layout/radial4"/>
    <dgm:cxn modelId="{CDEEC936-6806-48B7-B3B3-5B7846C12BC2}" type="presParOf" srcId="{3FD723ED-2E58-4D0E-AFCD-BD4954DC9115}" destId="{5EDE36CB-4DC9-4019-8B34-FE0FA435E213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D3EDC5-C500-473A-9FA2-738B01382E4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403D2B-84E4-44C8-A576-62616A4AE792}">
      <dgm:prSet phldrT="[Text]"/>
      <dgm:spPr/>
      <dgm:t>
        <a:bodyPr/>
        <a:lstStyle/>
        <a:p>
          <a:r>
            <a:rPr lang="zh-TW" altLang="en-US" dirty="0" smtClean="0">
              <a:solidFill>
                <a:schemeClr val="bg1"/>
              </a:solidFill>
            </a:rPr>
            <a:t>攝取葉酸</a:t>
          </a:r>
          <a:r>
            <a:rPr lang="zh-TW" altLang="en-US" dirty="0"/>
            <a:t>鹽或葉酸不足</a:t>
          </a:r>
          <a:endParaRPr lang="en-US" dirty="0"/>
        </a:p>
      </dgm:t>
    </dgm:pt>
    <dgm:pt modelId="{E4CF93C2-9B7F-4C9C-8635-0A92A3021E41}" type="parTrans" cxnId="{79AF012B-7893-452C-8575-19127BADBDE4}">
      <dgm:prSet/>
      <dgm:spPr/>
      <dgm:t>
        <a:bodyPr/>
        <a:lstStyle/>
        <a:p>
          <a:endParaRPr lang="en-US"/>
        </a:p>
      </dgm:t>
    </dgm:pt>
    <dgm:pt modelId="{8BAD91BE-D274-4CC4-8D91-9AE962F11B2E}" type="sibTrans" cxnId="{79AF012B-7893-452C-8575-19127BADBDE4}">
      <dgm:prSet/>
      <dgm:spPr/>
      <dgm:t>
        <a:bodyPr/>
        <a:lstStyle/>
        <a:p>
          <a:endParaRPr lang="en-US"/>
        </a:p>
      </dgm:t>
    </dgm:pt>
    <dgm:pt modelId="{5B30265F-6AB5-442C-ABF6-D244189833B2}">
      <dgm:prSet phldrT="[Text]"/>
      <dgm:spPr/>
      <dgm:t>
        <a:bodyPr/>
        <a:lstStyle/>
        <a:p>
          <a:r>
            <a:rPr lang="zh-TW" altLang="en-US" dirty="0"/>
            <a:t>消化系統中的細胞沒有正常地分裂</a:t>
          </a:r>
          <a:endParaRPr lang="en-US" dirty="0"/>
        </a:p>
      </dgm:t>
    </dgm:pt>
    <dgm:pt modelId="{C35756DD-0C0F-4033-916B-B27E5E0263FF}" type="parTrans" cxnId="{4B4CC157-78D3-46BF-9A9E-6298979855B1}">
      <dgm:prSet/>
      <dgm:spPr/>
      <dgm:t>
        <a:bodyPr/>
        <a:lstStyle/>
        <a:p>
          <a:endParaRPr lang="en-US"/>
        </a:p>
      </dgm:t>
    </dgm:pt>
    <dgm:pt modelId="{41B0ADD4-9132-4D39-8517-896BAB0D8F7B}" type="sibTrans" cxnId="{4B4CC157-78D3-46BF-9A9E-6298979855B1}">
      <dgm:prSet/>
      <dgm:spPr/>
      <dgm:t>
        <a:bodyPr/>
        <a:lstStyle/>
        <a:p>
          <a:endParaRPr lang="en-US"/>
        </a:p>
      </dgm:t>
    </dgm:pt>
    <dgm:pt modelId="{3E73E0B9-2021-484A-895B-9C737CE34B14}">
      <dgm:prSet phldrT="[Text]"/>
      <dgm:spPr/>
      <dgm:t>
        <a:bodyPr/>
        <a:lstStyle/>
        <a:p>
          <a:r>
            <a:rPr lang="zh-TW" altLang="en-US" dirty="0"/>
            <a:t>其他營養素不被吸收</a:t>
          </a:r>
          <a:endParaRPr lang="en-US" dirty="0"/>
        </a:p>
      </dgm:t>
    </dgm:pt>
    <dgm:pt modelId="{30CB6B2B-AEB1-426D-BFA5-340FE3F67E90}" type="parTrans" cxnId="{ACF1ADD5-7F60-42BE-9680-89834AF65192}">
      <dgm:prSet/>
      <dgm:spPr/>
      <dgm:t>
        <a:bodyPr/>
        <a:lstStyle/>
        <a:p>
          <a:endParaRPr lang="en-US"/>
        </a:p>
      </dgm:t>
    </dgm:pt>
    <dgm:pt modelId="{197CF626-B22F-430C-8EB2-CED48B50190E}" type="sibTrans" cxnId="{ACF1ADD5-7F60-42BE-9680-89834AF65192}">
      <dgm:prSet/>
      <dgm:spPr/>
      <dgm:t>
        <a:bodyPr/>
        <a:lstStyle/>
        <a:p>
          <a:endParaRPr lang="en-US"/>
        </a:p>
      </dgm:t>
    </dgm:pt>
    <dgm:pt modelId="{5878BFFA-FFCB-4FFD-84AB-42DB149A9F82}">
      <dgm:prSet phldrT="[Text]"/>
      <dgm:spPr/>
      <dgm:t>
        <a:bodyPr/>
        <a:lstStyle/>
        <a:p>
          <a:r>
            <a:rPr lang="zh-TW" altLang="en-US" dirty="0"/>
            <a:t>食慾不振、噁心、腹瀉和口腔疼痛</a:t>
          </a:r>
          <a:endParaRPr lang="en-US" dirty="0"/>
        </a:p>
      </dgm:t>
    </dgm:pt>
    <dgm:pt modelId="{3F4FB0E0-9964-425E-B8C7-32EBED82D752}" type="parTrans" cxnId="{E1DB5F0F-6D1B-4EF3-910E-C1CF9974F5CD}">
      <dgm:prSet/>
      <dgm:spPr/>
      <dgm:t>
        <a:bodyPr/>
        <a:lstStyle/>
        <a:p>
          <a:endParaRPr lang="en-US"/>
        </a:p>
      </dgm:t>
    </dgm:pt>
    <dgm:pt modelId="{8819E5C2-901B-410A-86DB-E2320725A7A3}" type="sibTrans" cxnId="{E1DB5F0F-6D1B-4EF3-910E-C1CF9974F5CD}">
      <dgm:prSet/>
      <dgm:spPr/>
      <dgm:t>
        <a:bodyPr/>
        <a:lstStyle/>
        <a:p>
          <a:endParaRPr lang="en-US"/>
        </a:p>
      </dgm:t>
    </dgm:pt>
    <dgm:pt modelId="{EBDC699F-D7B1-48C9-B10E-C86C032BC2BD}" type="pres">
      <dgm:prSet presAssocID="{35D3EDC5-C500-473A-9FA2-738B01382E4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C05891E7-698D-4157-8280-FA4622366E69}" type="pres">
      <dgm:prSet presAssocID="{35D3EDC5-C500-473A-9FA2-738B01382E48}" presName="dummyMaxCanvas" presStyleCnt="0">
        <dgm:presLayoutVars/>
      </dgm:prSet>
      <dgm:spPr/>
    </dgm:pt>
    <dgm:pt modelId="{74B431B5-9F63-48AB-9EE5-CC78958F1612}" type="pres">
      <dgm:prSet presAssocID="{35D3EDC5-C500-473A-9FA2-738B01382E48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6B8CB55D-9120-413F-ABC3-025BDE5ACD1E}" type="pres">
      <dgm:prSet presAssocID="{35D3EDC5-C500-473A-9FA2-738B01382E48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A4D68CAD-FC83-4C2B-AF61-08278765ADAC}" type="pres">
      <dgm:prSet presAssocID="{35D3EDC5-C500-473A-9FA2-738B01382E48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CA3A08F7-59DF-43E6-A559-98B9C16362D9}" type="pres">
      <dgm:prSet presAssocID="{35D3EDC5-C500-473A-9FA2-738B01382E48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ABE4E2E-62BF-4F46-A540-3A8BFDFBB44B}" type="pres">
      <dgm:prSet presAssocID="{35D3EDC5-C500-473A-9FA2-738B01382E48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CB1E88FB-0DFD-45FA-8B9D-B3712B7BA26B}" type="pres">
      <dgm:prSet presAssocID="{35D3EDC5-C500-473A-9FA2-738B01382E48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A2EF24C4-3D62-47E0-9805-DB5C4B8BBC65}" type="pres">
      <dgm:prSet presAssocID="{35D3EDC5-C500-473A-9FA2-738B01382E48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1859D62F-8D34-4BC2-9655-AA3CEE1E71D1}" type="pres">
      <dgm:prSet presAssocID="{35D3EDC5-C500-473A-9FA2-738B01382E48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B720FF1-C9AF-4A67-B59C-FD2AF0882B79}" type="pres">
      <dgm:prSet presAssocID="{35D3EDC5-C500-473A-9FA2-738B01382E48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AE59239D-2DF6-435B-9589-20444111D45F}" type="pres">
      <dgm:prSet presAssocID="{35D3EDC5-C500-473A-9FA2-738B01382E48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B2F5E5D-E1E0-4723-8889-2AE72562FE5F}" type="pres">
      <dgm:prSet presAssocID="{35D3EDC5-C500-473A-9FA2-738B01382E48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E1DB5F0F-6D1B-4EF3-910E-C1CF9974F5CD}" srcId="{35D3EDC5-C500-473A-9FA2-738B01382E48}" destId="{5878BFFA-FFCB-4FFD-84AB-42DB149A9F82}" srcOrd="3" destOrd="0" parTransId="{3F4FB0E0-9964-425E-B8C7-32EBED82D752}" sibTransId="{8819E5C2-901B-410A-86DB-E2320725A7A3}"/>
    <dgm:cxn modelId="{C1ED9A25-F4EF-4CBC-9AC5-ABE3FB52495F}" type="presOf" srcId="{5B30265F-6AB5-442C-ABF6-D244189833B2}" destId="{6B8CB55D-9120-413F-ABC3-025BDE5ACD1E}" srcOrd="0" destOrd="0" presId="urn:microsoft.com/office/officeart/2005/8/layout/vProcess5"/>
    <dgm:cxn modelId="{ACF1ADD5-7F60-42BE-9680-89834AF65192}" srcId="{35D3EDC5-C500-473A-9FA2-738B01382E48}" destId="{3E73E0B9-2021-484A-895B-9C737CE34B14}" srcOrd="2" destOrd="0" parTransId="{30CB6B2B-AEB1-426D-BFA5-340FE3F67E90}" sibTransId="{197CF626-B22F-430C-8EB2-CED48B50190E}"/>
    <dgm:cxn modelId="{63D19A2C-47A2-4B38-991A-8B8AC4FD40AA}" type="presOf" srcId="{1F403D2B-84E4-44C8-A576-62616A4AE792}" destId="{74B431B5-9F63-48AB-9EE5-CC78958F1612}" srcOrd="0" destOrd="0" presId="urn:microsoft.com/office/officeart/2005/8/layout/vProcess5"/>
    <dgm:cxn modelId="{4B4CC157-78D3-46BF-9A9E-6298979855B1}" srcId="{35D3EDC5-C500-473A-9FA2-738B01382E48}" destId="{5B30265F-6AB5-442C-ABF6-D244189833B2}" srcOrd="1" destOrd="0" parTransId="{C35756DD-0C0F-4033-916B-B27E5E0263FF}" sibTransId="{41B0ADD4-9132-4D39-8517-896BAB0D8F7B}"/>
    <dgm:cxn modelId="{8BD4A972-450A-41D5-AEB3-4E741AA668B9}" type="presOf" srcId="{5878BFFA-FFCB-4FFD-84AB-42DB149A9F82}" destId="{8B2F5E5D-E1E0-4723-8889-2AE72562FE5F}" srcOrd="1" destOrd="0" presId="urn:microsoft.com/office/officeart/2005/8/layout/vProcess5"/>
    <dgm:cxn modelId="{F5ACD31A-76D9-4821-8F4C-0C2C5626EFBE}" type="presOf" srcId="{8BAD91BE-D274-4CC4-8D91-9AE962F11B2E}" destId="{4ABE4E2E-62BF-4F46-A540-3A8BFDFBB44B}" srcOrd="0" destOrd="0" presId="urn:microsoft.com/office/officeart/2005/8/layout/vProcess5"/>
    <dgm:cxn modelId="{C793CCCB-BB58-4A8D-AFB2-C20594A788FB}" type="presOf" srcId="{1F403D2B-84E4-44C8-A576-62616A4AE792}" destId="{1859D62F-8D34-4BC2-9655-AA3CEE1E71D1}" srcOrd="1" destOrd="0" presId="urn:microsoft.com/office/officeart/2005/8/layout/vProcess5"/>
    <dgm:cxn modelId="{41DB5834-6219-4484-B5D3-B8305B7C0827}" type="presOf" srcId="{41B0ADD4-9132-4D39-8517-896BAB0D8F7B}" destId="{CB1E88FB-0DFD-45FA-8B9D-B3712B7BA26B}" srcOrd="0" destOrd="0" presId="urn:microsoft.com/office/officeart/2005/8/layout/vProcess5"/>
    <dgm:cxn modelId="{79AF012B-7893-452C-8575-19127BADBDE4}" srcId="{35D3EDC5-C500-473A-9FA2-738B01382E48}" destId="{1F403D2B-84E4-44C8-A576-62616A4AE792}" srcOrd="0" destOrd="0" parTransId="{E4CF93C2-9B7F-4C9C-8635-0A92A3021E41}" sibTransId="{8BAD91BE-D274-4CC4-8D91-9AE962F11B2E}"/>
    <dgm:cxn modelId="{65795309-3A7E-4168-AF41-BC4C28932357}" type="presOf" srcId="{35D3EDC5-C500-473A-9FA2-738B01382E48}" destId="{EBDC699F-D7B1-48C9-B10E-C86C032BC2BD}" srcOrd="0" destOrd="0" presId="urn:microsoft.com/office/officeart/2005/8/layout/vProcess5"/>
    <dgm:cxn modelId="{B5A16659-6552-40DF-9243-F0687F32C87C}" type="presOf" srcId="{5B30265F-6AB5-442C-ABF6-D244189833B2}" destId="{BB720FF1-C9AF-4A67-B59C-FD2AF0882B79}" srcOrd="1" destOrd="0" presId="urn:microsoft.com/office/officeart/2005/8/layout/vProcess5"/>
    <dgm:cxn modelId="{E98A59D0-C7A4-45D8-8D64-80C7B10FA98C}" type="presOf" srcId="{197CF626-B22F-430C-8EB2-CED48B50190E}" destId="{A2EF24C4-3D62-47E0-9805-DB5C4B8BBC65}" srcOrd="0" destOrd="0" presId="urn:microsoft.com/office/officeart/2005/8/layout/vProcess5"/>
    <dgm:cxn modelId="{DFC12765-4B46-4030-B0CD-FCF2C8343979}" type="presOf" srcId="{5878BFFA-FFCB-4FFD-84AB-42DB149A9F82}" destId="{CA3A08F7-59DF-43E6-A559-98B9C16362D9}" srcOrd="0" destOrd="0" presId="urn:microsoft.com/office/officeart/2005/8/layout/vProcess5"/>
    <dgm:cxn modelId="{98B1EB6E-D3A1-4BA9-AE8F-69D94F8AE6EE}" type="presOf" srcId="{3E73E0B9-2021-484A-895B-9C737CE34B14}" destId="{A4D68CAD-FC83-4C2B-AF61-08278765ADAC}" srcOrd="0" destOrd="0" presId="urn:microsoft.com/office/officeart/2005/8/layout/vProcess5"/>
    <dgm:cxn modelId="{D02530BD-5891-461D-BE50-5D5048F51DCE}" type="presOf" srcId="{3E73E0B9-2021-484A-895B-9C737CE34B14}" destId="{AE59239D-2DF6-435B-9589-20444111D45F}" srcOrd="1" destOrd="0" presId="urn:microsoft.com/office/officeart/2005/8/layout/vProcess5"/>
    <dgm:cxn modelId="{70E08A5A-6EC8-46E8-B46B-8562CFB84650}" type="presParOf" srcId="{EBDC699F-D7B1-48C9-B10E-C86C032BC2BD}" destId="{C05891E7-698D-4157-8280-FA4622366E69}" srcOrd="0" destOrd="0" presId="urn:microsoft.com/office/officeart/2005/8/layout/vProcess5"/>
    <dgm:cxn modelId="{59C6C303-6756-4B1D-A6A6-71BDFA2F6847}" type="presParOf" srcId="{EBDC699F-D7B1-48C9-B10E-C86C032BC2BD}" destId="{74B431B5-9F63-48AB-9EE5-CC78958F1612}" srcOrd="1" destOrd="0" presId="urn:microsoft.com/office/officeart/2005/8/layout/vProcess5"/>
    <dgm:cxn modelId="{984E5E44-26E9-47E6-99DC-99ED699FF1F2}" type="presParOf" srcId="{EBDC699F-D7B1-48C9-B10E-C86C032BC2BD}" destId="{6B8CB55D-9120-413F-ABC3-025BDE5ACD1E}" srcOrd="2" destOrd="0" presId="urn:microsoft.com/office/officeart/2005/8/layout/vProcess5"/>
    <dgm:cxn modelId="{4696441C-182F-435A-878E-FAE4CF3D6BC3}" type="presParOf" srcId="{EBDC699F-D7B1-48C9-B10E-C86C032BC2BD}" destId="{A4D68CAD-FC83-4C2B-AF61-08278765ADAC}" srcOrd="3" destOrd="0" presId="urn:microsoft.com/office/officeart/2005/8/layout/vProcess5"/>
    <dgm:cxn modelId="{030AC012-B661-44F7-BA67-F668956EE007}" type="presParOf" srcId="{EBDC699F-D7B1-48C9-B10E-C86C032BC2BD}" destId="{CA3A08F7-59DF-43E6-A559-98B9C16362D9}" srcOrd="4" destOrd="0" presId="urn:microsoft.com/office/officeart/2005/8/layout/vProcess5"/>
    <dgm:cxn modelId="{47C7774A-CD98-4FA7-BD79-4949DFE287E2}" type="presParOf" srcId="{EBDC699F-D7B1-48C9-B10E-C86C032BC2BD}" destId="{4ABE4E2E-62BF-4F46-A540-3A8BFDFBB44B}" srcOrd="5" destOrd="0" presId="urn:microsoft.com/office/officeart/2005/8/layout/vProcess5"/>
    <dgm:cxn modelId="{F2A2B937-5FB3-4ADA-8932-F8223369A185}" type="presParOf" srcId="{EBDC699F-D7B1-48C9-B10E-C86C032BC2BD}" destId="{CB1E88FB-0DFD-45FA-8B9D-B3712B7BA26B}" srcOrd="6" destOrd="0" presId="urn:microsoft.com/office/officeart/2005/8/layout/vProcess5"/>
    <dgm:cxn modelId="{9BC87B0E-2B91-4B52-8FD0-226BBB808FD4}" type="presParOf" srcId="{EBDC699F-D7B1-48C9-B10E-C86C032BC2BD}" destId="{A2EF24C4-3D62-47E0-9805-DB5C4B8BBC65}" srcOrd="7" destOrd="0" presId="urn:microsoft.com/office/officeart/2005/8/layout/vProcess5"/>
    <dgm:cxn modelId="{6B152326-9B12-43ED-B537-95ED7750416E}" type="presParOf" srcId="{EBDC699F-D7B1-48C9-B10E-C86C032BC2BD}" destId="{1859D62F-8D34-4BC2-9655-AA3CEE1E71D1}" srcOrd="8" destOrd="0" presId="urn:microsoft.com/office/officeart/2005/8/layout/vProcess5"/>
    <dgm:cxn modelId="{660FB629-253F-41BA-ADA6-A1B4B05E0792}" type="presParOf" srcId="{EBDC699F-D7B1-48C9-B10E-C86C032BC2BD}" destId="{BB720FF1-C9AF-4A67-B59C-FD2AF0882B79}" srcOrd="9" destOrd="0" presId="urn:microsoft.com/office/officeart/2005/8/layout/vProcess5"/>
    <dgm:cxn modelId="{389E3D01-E126-4059-907B-849739DF0BEF}" type="presParOf" srcId="{EBDC699F-D7B1-48C9-B10E-C86C032BC2BD}" destId="{AE59239D-2DF6-435B-9589-20444111D45F}" srcOrd="10" destOrd="0" presId="urn:microsoft.com/office/officeart/2005/8/layout/vProcess5"/>
    <dgm:cxn modelId="{6E8667B2-524D-4208-B420-311C12F71EA2}" type="presParOf" srcId="{EBDC699F-D7B1-48C9-B10E-C86C032BC2BD}" destId="{8B2F5E5D-E1E0-4723-8889-2AE72562FE5F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30D1A4-A395-4945-B37B-64952478D66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1B67E2-12BF-46D0-B430-7AE17189873D}">
      <dgm:prSet phldrT="[Text]"/>
      <dgm:spPr/>
      <dgm:t>
        <a:bodyPr/>
        <a:lstStyle/>
        <a:p>
          <a:r>
            <a:rPr lang="zh-TW" altLang="en-US" dirty="0" smtClean="0">
              <a:solidFill>
                <a:schemeClr val="bg1"/>
              </a:solidFill>
            </a:rPr>
            <a:t>攝取葉酸</a:t>
          </a:r>
          <a:r>
            <a:rPr lang="zh-TW" altLang="en-US" dirty="0"/>
            <a:t>鹽或葉酸不足</a:t>
          </a:r>
          <a:endParaRPr lang="en-US" dirty="0"/>
        </a:p>
      </dgm:t>
    </dgm:pt>
    <dgm:pt modelId="{87E11FC1-A5D3-417D-B5FF-4D3F8B3279CD}" type="parTrans" cxnId="{2D7CD01B-3F2F-4BCC-A33F-98672E87AC04}">
      <dgm:prSet/>
      <dgm:spPr/>
      <dgm:t>
        <a:bodyPr/>
        <a:lstStyle/>
        <a:p>
          <a:endParaRPr lang="en-US"/>
        </a:p>
      </dgm:t>
    </dgm:pt>
    <dgm:pt modelId="{F311F42E-42A5-47D0-B82E-B373596E8670}" type="sibTrans" cxnId="{2D7CD01B-3F2F-4BCC-A33F-98672E87AC04}">
      <dgm:prSet/>
      <dgm:spPr/>
      <dgm:t>
        <a:bodyPr/>
        <a:lstStyle/>
        <a:p>
          <a:endParaRPr lang="en-US"/>
        </a:p>
      </dgm:t>
    </dgm:pt>
    <dgm:pt modelId="{49A29E45-98B5-4BC9-A091-6A8415A32BE5}">
      <dgm:prSet phldrT="[Text]"/>
      <dgm:spPr/>
      <dgm:t>
        <a:bodyPr/>
        <a:lstStyle/>
        <a:p>
          <a:r>
            <a:rPr lang="zh-TW" altLang="en-US" b="0" i="0" dirty="0"/>
            <a:t>呼吸短促</a:t>
          </a:r>
          <a:r>
            <a:rPr lang="zh-TW" altLang="en-US" dirty="0"/>
            <a:t>、</a:t>
          </a:r>
          <a:r>
            <a:rPr lang="zh-TW" altLang="en-US" b="0" i="0" dirty="0"/>
            <a:t>肌肉無力</a:t>
          </a:r>
          <a:r>
            <a:rPr lang="zh-TW" altLang="en-US" dirty="0"/>
            <a:t>、</a:t>
          </a:r>
          <a:r>
            <a:rPr lang="zh-TW" altLang="en-US" b="0" i="0" dirty="0"/>
            <a:t>極度疲倦</a:t>
          </a:r>
          <a:r>
            <a:rPr lang="zh-TW" altLang="en-US" dirty="0"/>
            <a:t>、</a:t>
          </a:r>
          <a:r>
            <a:rPr lang="zh-TW" altLang="en-US" b="0" i="0" dirty="0"/>
            <a:t>缺乏活力</a:t>
          </a:r>
          <a:endParaRPr lang="en-US" dirty="0"/>
        </a:p>
      </dgm:t>
    </dgm:pt>
    <dgm:pt modelId="{119F5671-E78B-44A0-8B37-61019D17A34C}" type="parTrans" cxnId="{E11067DF-5601-4A8F-83C0-C08186F47CC3}">
      <dgm:prSet/>
      <dgm:spPr/>
      <dgm:t>
        <a:bodyPr/>
        <a:lstStyle/>
        <a:p>
          <a:endParaRPr lang="en-US"/>
        </a:p>
      </dgm:t>
    </dgm:pt>
    <dgm:pt modelId="{2153B999-14A3-4F12-B9A8-3DFE3D3710E3}" type="sibTrans" cxnId="{E11067DF-5601-4A8F-83C0-C08186F47CC3}">
      <dgm:prSet/>
      <dgm:spPr/>
      <dgm:t>
        <a:bodyPr/>
        <a:lstStyle/>
        <a:p>
          <a:endParaRPr lang="en-US"/>
        </a:p>
      </dgm:t>
    </dgm:pt>
    <dgm:pt modelId="{18806677-E0E9-48D2-9B14-AAF8863097CA}">
      <dgm:prSet phldrT="[Text]"/>
      <dgm:spPr/>
      <dgm:t>
        <a:bodyPr/>
        <a:lstStyle/>
        <a:p>
          <a:r>
            <a:rPr lang="zh-TW" altLang="en-US" dirty="0"/>
            <a:t>骨髓</a:t>
          </a:r>
          <a:r>
            <a:rPr lang="zh-TW" altLang="en-US" dirty="0" smtClean="0">
              <a:solidFill>
                <a:schemeClr val="bg1"/>
              </a:solidFill>
            </a:rPr>
            <a:t>中的紅血球沒有</a:t>
          </a:r>
          <a:r>
            <a:rPr lang="zh-TW" altLang="en-US" dirty="0">
              <a:solidFill>
                <a:schemeClr val="bg1"/>
              </a:solidFill>
            </a:rPr>
            <a:t>正常地</a:t>
          </a:r>
          <a:r>
            <a:rPr lang="zh-TW" altLang="en-US" dirty="0" smtClean="0">
              <a:solidFill>
                <a:schemeClr val="bg1"/>
              </a:solidFill>
            </a:rPr>
            <a:t>分裂及成熟</a:t>
          </a:r>
          <a:endParaRPr lang="en-US" dirty="0">
            <a:solidFill>
              <a:schemeClr val="bg1"/>
            </a:solidFill>
          </a:endParaRPr>
        </a:p>
      </dgm:t>
    </dgm:pt>
    <dgm:pt modelId="{EBA44DA5-277C-4B46-B7F3-BFD00D22817E}" type="parTrans" cxnId="{EF58EB2C-4E3C-4A26-82ED-47F020A13DE1}">
      <dgm:prSet/>
      <dgm:spPr/>
      <dgm:t>
        <a:bodyPr/>
        <a:lstStyle/>
        <a:p>
          <a:endParaRPr lang="en-US"/>
        </a:p>
      </dgm:t>
    </dgm:pt>
    <dgm:pt modelId="{41020A52-8109-4512-9F5A-BBD79C467BA6}" type="sibTrans" cxnId="{EF58EB2C-4E3C-4A26-82ED-47F020A13DE1}">
      <dgm:prSet/>
      <dgm:spPr/>
      <dgm:t>
        <a:bodyPr/>
        <a:lstStyle/>
        <a:p>
          <a:endParaRPr lang="en-US"/>
        </a:p>
      </dgm:t>
    </dgm:pt>
    <dgm:pt modelId="{6193781A-7C7A-41A0-8226-67077CC283EE}">
      <dgm:prSet phldrT="[Text]"/>
      <dgm:spPr/>
      <dgm:t>
        <a:bodyPr/>
        <a:lstStyle/>
        <a:p>
          <a:r>
            <a:rPr lang="zh-TW" altLang="en-US" dirty="0"/>
            <a:t>紅血球變得非常大</a:t>
          </a:r>
          <a:r>
            <a:rPr lang="zh-TW" altLang="en-US" dirty="0">
              <a:solidFill>
                <a:schemeClr val="bg1"/>
              </a:solidFill>
            </a:rPr>
            <a:t>，</a:t>
          </a:r>
          <a:r>
            <a:rPr lang="zh-TW" altLang="en-US" dirty="0" smtClean="0">
              <a:solidFill>
                <a:schemeClr val="bg1"/>
              </a:solidFill>
            </a:rPr>
            <a:t>無法為</a:t>
          </a:r>
          <a:r>
            <a:rPr lang="zh-TW" altLang="en-US" strike="noStrike" dirty="0" smtClean="0">
              <a:solidFill>
                <a:schemeClr val="bg1"/>
              </a:solidFill>
            </a:rPr>
            <a:t>身體各部分輸送</a:t>
          </a:r>
          <a:r>
            <a:rPr lang="zh-TW" altLang="en-US" dirty="0" smtClean="0">
              <a:solidFill>
                <a:schemeClr val="bg1"/>
              </a:solidFill>
            </a:rPr>
            <a:t>足夠的氧氣</a:t>
          </a:r>
          <a:endParaRPr lang="en-US" strike="sngStrike" dirty="0">
            <a:solidFill>
              <a:schemeClr val="bg1"/>
            </a:solidFill>
          </a:endParaRPr>
        </a:p>
      </dgm:t>
    </dgm:pt>
    <dgm:pt modelId="{8E770EC4-6646-4C7F-BA1F-768BEF4B7FBC}" type="parTrans" cxnId="{29E3085B-5C6B-4860-A4EF-CC1F48B3E773}">
      <dgm:prSet/>
      <dgm:spPr/>
      <dgm:t>
        <a:bodyPr/>
        <a:lstStyle/>
        <a:p>
          <a:endParaRPr lang="en-US"/>
        </a:p>
      </dgm:t>
    </dgm:pt>
    <dgm:pt modelId="{99DAD4A2-8A1D-4BB8-8505-1563D1FC21CD}" type="sibTrans" cxnId="{29E3085B-5C6B-4860-A4EF-CC1F48B3E773}">
      <dgm:prSet/>
      <dgm:spPr/>
      <dgm:t>
        <a:bodyPr/>
        <a:lstStyle/>
        <a:p>
          <a:endParaRPr lang="en-US"/>
        </a:p>
      </dgm:t>
    </dgm:pt>
    <dgm:pt modelId="{2A5B1E20-66F1-4B3C-A627-D962195CB62F}" type="pres">
      <dgm:prSet presAssocID="{AD30D1A4-A395-4945-B37B-64952478D66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83FE4EA7-0305-43A0-A023-ACF775184ECD}" type="pres">
      <dgm:prSet presAssocID="{AD30D1A4-A395-4945-B37B-64952478D664}" presName="dummyMaxCanvas" presStyleCnt="0">
        <dgm:presLayoutVars/>
      </dgm:prSet>
      <dgm:spPr/>
    </dgm:pt>
    <dgm:pt modelId="{D0C4137C-B4D8-42D8-B6C2-6887315C6142}" type="pres">
      <dgm:prSet presAssocID="{AD30D1A4-A395-4945-B37B-64952478D664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665B979A-80D0-439B-A90B-2860807370F3}" type="pres">
      <dgm:prSet presAssocID="{AD30D1A4-A395-4945-B37B-64952478D664}" presName="FourNodes_2" presStyleLbl="node1" presStyleIdx="1" presStyleCnt="4" custScaleX="104499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422C561-668F-4D1F-90FC-4BD63B2A0FE3}" type="pres">
      <dgm:prSet presAssocID="{AD30D1A4-A395-4945-B37B-64952478D664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5A73F6C3-D446-4BB9-811F-8FE6E39B86D0}" type="pres">
      <dgm:prSet presAssocID="{AD30D1A4-A395-4945-B37B-64952478D66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C8690B58-1B61-4DBF-8CE2-D80524B7C440}" type="pres">
      <dgm:prSet presAssocID="{AD30D1A4-A395-4945-B37B-64952478D664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51DECD6-143F-41C0-BFD1-5D523BBDA757}" type="pres">
      <dgm:prSet presAssocID="{AD30D1A4-A395-4945-B37B-64952478D664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D81F22FF-1CF2-4F20-9A0E-A1D8CB28A140}" type="pres">
      <dgm:prSet presAssocID="{AD30D1A4-A395-4945-B37B-64952478D664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7E673D7-515E-4BF2-808D-128492D3EBC2}" type="pres">
      <dgm:prSet presAssocID="{AD30D1A4-A395-4945-B37B-64952478D66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2EA6DEF-5A40-47B7-9B51-B22E5EAE67CA}" type="pres">
      <dgm:prSet presAssocID="{AD30D1A4-A395-4945-B37B-64952478D66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5058BF1-9835-4413-837D-15F2EDE59D59}" type="pres">
      <dgm:prSet presAssocID="{AD30D1A4-A395-4945-B37B-64952478D66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E99154E-502A-46E2-931E-9102C9C784CA}" type="pres">
      <dgm:prSet presAssocID="{AD30D1A4-A395-4945-B37B-64952478D66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E11067DF-5601-4A8F-83C0-C08186F47CC3}" srcId="{AD30D1A4-A395-4945-B37B-64952478D664}" destId="{49A29E45-98B5-4BC9-A091-6A8415A32BE5}" srcOrd="3" destOrd="0" parTransId="{119F5671-E78B-44A0-8B37-61019D17A34C}" sibTransId="{2153B999-14A3-4F12-B9A8-3DFE3D3710E3}"/>
    <dgm:cxn modelId="{8F7D0537-047B-44E1-879C-8A5663E46239}" type="presOf" srcId="{6193781A-7C7A-41A0-8226-67077CC283EE}" destId="{E422C561-668F-4D1F-90FC-4BD63B2A0FE3}" srcOrd="0" destOrd="0" presId="urn:microsoft.com/office/officeart/2005/8/layout/vProcess5"/>
    <dgm:cxn modelId="{2D7CD01B-3F2F-4BCC-A33F-98672E87AC04}" srcId="{AD30D1A4-A395-4945-B37B-64952478D664}" destId="{191B67E2-12BF-46D0-B430-7AE17189873D}" srcOrd="0" destOrd="0" parTransId="{87E11FC1-A5D3-417D-B5FF-4D3F8B3279CD}" sibTransId="{F311F42E-42A5-47D0-B82E-B373596E8670}"/>
    <dgm:cxn modelId="{29E3085B-5C6B-4860-A4EF-CC1F48B3E773}" srcId="{AD30D1A4-A395-4945-B37B-64952478D664}" destId="{6193781A-7C7A-41A0-8226-67077CC283EE}" srcOrd="2" destOrd="0" parTransId="{8E770EC4-6646-4C7F-BA1F-768BEF4B7FBC}" sibTransId="{99DAD4A2-8A1D-4BB8-8505-1563D1FC21CD}"/>
    <dgm:cxn modelId="{FBA520DC-878F-496A-B4CA-E517FC61D17E}" type="presOf" srcId="{18806677-E0E9-48D2-9B14-AAF8863097CA}" destId="{665B979A-80D0-439B-A90B-2860807370F3}" srcOrd="0" destOrd="0" presId="urn:microsoft.com/office/officeart/2005/8/layout/vProcess5"/>
    <dgm:cxn modelId="{1C6AC3D0-50DD-405E-B46C-C595F109F767}" type="presOf" srcId="{191B67E2-12BF-46D0-B430-7AE17189873D}" destId="{E7E673D7-515E-4BF2-808D-128492D3EBC2}" srcOrd="1" destOrd="0" presId="urn:microsoft.com/office/officeart/2005/8/layout/vProcess5"/>
    <dgm:cxn modelId="{EDA73037-8B7B-4017-BA63-B203BCB400A0}" type="presOf" srcId="{18806677-E0E9-48D2-9B14-AAF8863097CA}" destId="{72EA6DEF-5A40-47B7-9B51-B22E5EAE67CA}" srcOrd="1" destOrd="0" presId="urn:microsoft.com/office/officeart/2005/8/layout/vProcess5"/>
    <dgm:cxn modelId="{AF89B64D-9B3A-4177-BEC1-11A1BA1C2DA3}" type="presOf" srcId="{191B67E2-12BF-46D0-B430-7AE17189873D}" destId="{D0C4137C-B4D8-42D8-B6C2-6887315C6142}" srcOrd="0" destOrd="0" presId="urn:microsoft.com/office/officeart/2005/8/layout/vProcess5"/>
    <dgm:cxn modelId="{95B55DA2-D26F-438D-9AE6-8B47476F66E8}" type="presOf" srcId="{41020A52-8109-4512-9F5A-BBD79C467BA6}" destId="{B51DECD6-143F-41C0-BFD1-5D523BBDA757}" srcOrd="0" destOrd="0" presId="urn:microsoft.com/office/officeart/2005/8/layout/vProcess5"/>
    <dgm:cxn modelId="{50EEA020-9191-4481-822C-30FD99233353}" type="presOf" srcId="{99DAD4A2-8A1D-4BB8-8505-1563D1FC21CD}" destId="{D81F22FF-1CF2-4F20-9A0E-A1D8CB28A140}" srcOrd="0" destOrd="0" presId="urn:microsoft.com/office/officeart/2005/8/layout/vProcess5"/>
    <dgm:cxn modelId="{0ADA3827-C48A-439D-8BE3-4B4953616339}" type="presOf" srcId="{F311F42E-42A5-47D0-B82E-B373596E8670}" destId="{C8690B58-1B61-4DBF-8CE2-D80524B7C440}" srcOrd="0" destOrd="0" presId="urn:microsoft.com/office/officeart/2005/8/layout/vProcess5"/>
    <dgm:cxn modelId="{F2D867BF-D477-40DB-A545-773682226336}" type="presOf" srcId="{49A29E45-98B5-4BC9-A091-6A8415A32BE5}" destId="{7E99154E-502A-46E2-931E-9102C9C784CA}" srcOrd="1" destOrd="0" presId="urn:microsoft.com/office/officeart/2005/8/layout/vProcess5"/>
    <dgm:cxn modelId="{FAA46141-767F-4935-92BD-ED3A62F33256}" type="presOf" srcId="{6193781A-7C7A-41A0-8226-67077CC283EE}" destId="{85058BF1-9835-4413-837D-15F2EDE59D59}" srcOrd="1" destOrd="0" presId="urn:microsoft.com/office/officeart/2005/8/layout/vProcess5"/>
    <dgm:cxn modelId="{EF58EB2C-4E3C-4A26-82ED-47F020A13DE1}" srcId="{AD30D1A4-A395-4945-B37B-64952478D664}" destId="{18806677-E0E9-48D2-9B14-AAF8863097CA}" srcOrd="1" destOrd="0" parTransId="{EBA44DA5-277C-4B46-B7F3-BFD00D22817E}" sibTransId="{41020A52-8109-4512-9F5A-BBD79C467BA6}"/>
    <dgm:cxn modelId="{1F7A80E0-846F-4AA3-84E4-0AE4763F5574}" type="presOf" srcId="{AD30D1A4-A395-4945-B37B-64952478D664}" destId="{2A5B1E20-66F1-4B3C-A627-D962195CB62F}" srcOrd="0" destOrd="0" presId="urn:microsoft.com/office/officeart/2005/8/layout/vProcess5"/>
    <dgm:cxn modelId="{B58C0D88-D9EE-4ACC-BB43-8383725413B0}" type="presOf" srcId="{49A29E45-98B5-4BC9-A091-6A8415A32BE5}" destId="{5A73F6C3-D446-4BB9-811F-8FE6E39B86D0}" srcOrd="0" destOrd="0" presId="urn:microsoft.com/office/officeart/2005/8/layout/vProcess5"/>
    <dgm:cxn modelId="{A0F71891-E249-4EBC-B700-077FB3727703}" type="presParOf" srcId="{2A5B1E20-66F1-4B3C-A627-D962195CB62F}" destId="{83FE4EA7-0305-43A0-A023-ACF775184ECD}" srcOrd="0" destOrd="0" presId="urn:microsoft.com/office/officeart/2005/8/layout/vProcess5"/>
    <dgm:cxn modelId="{160E831B-48FA-49FF-8223-AE51AA13017D}" type="presParOf" srcId="{2A5B1E20-66F1-4B3C-A627-D962195CB62F}" destId="{D0C4137C-B4D8-42D8-B6C2-6887315C6142}" srcOrd="1" destOrd="0" presId="urn:microsoft.com/office/officeart/2005/8/layout/vProcess5"/>
    <dgm:cxn modelId="{E6D9B9CF-483A-46C1-BB19-799211B4BAF7}" type="presParOf" srcId="{2A5B1E20-66F1-4B3C-A627-D962195CB62F}" destId="{665B979A-80D0-439B-A90B-2860807370F3}" srcOrd="2" destOrd="0" presId="urn:microsoft.com/office/officeart/2005/8/layout/vProcess5"/>
    <dgm:cxn modelId="{1742CA13-BB1F-4435-9A2F-0EFF587D1AE4}" type="presParOf" srcId="{2A5B1E20-66F1-4B3C-A627-D962195CB62F}" destId="{E422C561-668F-4D1F-90FC-4BD63B2A0FE3}" srcOrd="3" destOrd="0" presId="urn:microsoft.com/office/officeart/2005/8/layout/vProcess5"/>
    <dgm:cxn modelId="{8DA73165-4698-4FA5-B24F-2BDD72EF138D}" type="presParOf" srcId="{2A5B1E20-66F1-4B3C-A627-D962195CB62F}" destId="{5A73F6C3-D446-4BB9-811F-8FE6E39B86D0}" srcOrd="4" destOrd="0" presId="urn:microsoft.com/office/officeart/2005/8/layout/vProcess5"/>
    <dgm:cxn modelId="{D33EC014-9AC1-4E4C-B860-6AD3F8A62034}" type="presParOf" srcId="{2A5B1E20-66F1-4B3C-A627-D962195CB62F}" destId="{C8690B58-1B61-4DBF-8CE2-D80524B7C440}" srcOrd="5" destOrd="0" presId="urn:microsoft.com/office/officeart/2005/8/layout/vProcess5"/>
    <dgm:cxn modelId="{CAC3E2E9-DEB6-47B2-901D-2CDA68E66ED1}" type="presParOf" srcId="{2A5B1E20-66F1-4B3C-A627-D962195CB62F}" destId="{B51DECD6-143F-41C0-BFD1-5D523BBDA757}" srcOrd="6" destOrd="0" presId="urn:microsoft.com/office/officeart/2005/8/layout/vProcess5"/>
    <dgm:cxn modelId="{F943988F-790C-4C82-9F63-E9ADEEAD9685}" type="presParOf" srcId="{2A5B1E20-66F1-4B3C-A627-D962195CB62F}" destId="{D81F22FF-1CF2-4F20-9A0E-A1D8CB28A140}" srcOrd="7" destOrd="0" presId="urn:microsoft.com/office/officeart/2005/8/layout/vProcess5"/>
    <dgm:cxn modelId="{6BEA7353-CB11-491B-AF61-4A02A51DA66E}" type="presParOf" srcId="{2A5B1E20-66F1-4B3C-A627-D962195CB62F}" destId="{E7E673D7-515E-4BF2-808D-128492D3EBC2}" srcOrd="8" destOrd="0" presId="urn:microsoft.com/office/officeart/2005/8/layout/vProcess5"/>
    <dgm:cxn modelId="{9126E91F-4F48-4120-ABC4-191A7288958F}" type="presParOf" srcId="{2A5B1E20-66F1-4B3C-A627-D962195CB62F}" destId="{72EA6DEF-5A40-47B7-9B51-B22E5EAE67CA}" srcOrd="9" destOrd="0" presId="urn:microsoft.com/office/officeart/2005/8/layout/vProcess5"/>
    <dgm:cxn modelId="{C9B93349-AC54-4758-93A9-EF58B00F536F}" type="presParOf" srcId="{2A5B1E20-66F1-4B3C-A627-D962195CB62F}" destId="{85058BF1-9835-4413-837D-15F2EDE59D59}" srcOrd="10" destOrd="0" presId="urn:microsoft.com/office/officeart/2005/8/layout/vProcess5"/>
    <dgm:cxn modelId="{8E113CD9-D13A-4B06-ACAF-2A13D6B406AB}" type="presParOf" srcId="{2A5B1E20-66F1-4B3C-A627-D962195CB62F}" destId="{7E99154E-502A-46E2-931E-9102C9C784C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486677A-79C3-46CA-80A2-91CD61406C9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C92907-9519-4773-9650-B2DCADC52CC5}">
      <dgm:prSet phldrT="[Text]"/>
      <dgm:spPr/>
      <dgm:t>
        <a:bodyPr/>
        <a:lstStyle/>
        <a:p>
          <a:r>
            <a:rPr lang="zh-TW" altLang="en-US" dirty="0"/>
            <a:t>懷孕婦女在受孕前</a:t>
          </a:r>
          <a:r>
            <a:rPr lang="zh-TW" altLang="en-US" dirty="0">
              <a:solidFill>
                <a:schemeClr val="bg1"/>
              </a:solidFill>
            </a:rPr>
            <a:t>沒有</a:t>
          </a:r>
          <a:r>
            <a:rPr lang="zh-TW" altLang="en-US" dirty="0" smtClean="0">
              <a:solidFill>
                <a:schemeClr val="bg1"/>
              </a:solidFill>
            </a:rPr>
            <a:t>攝取足夠</a:t>
          </a:r>
          <a:r>
            <a:rPr lang="zh-TW" altLang="en-US" dirty="0">
              <a:solidFill>
                <a:schemeClr val="bg1"/>
              </a:solidFill>
            </a:rPr>
            <a:t>的葉酸</a:t>
          </a:r>
          <a:r>
            <a:rPr lang="zh-TW" altLang="en-US" dirty="0"/>
            <a:t>鹽或葉酸</a:t>
          </a:r>
          <a:endParaRPr lang="en-US" dirty="0"/>
        </a:p>
      </dgm:t>
    </dgm:pt>
    <dgm:pt modelId="{57B596F2-2459-47AF-B16C-B63A7318A7E4}" type="parTrans" cxnId="{4D5ABD88-D171-409E-BBC3-19CA4B928534}">
      <dgm:prSet/>
      <dgm:spPr/>
      <dgm:t>
        <a:bodyPr/>
        <a:lstStyle/>
        <a:p>
          <a:endParaRPr lang="en-US"/>
        </a:p>
      </dgm:t>
    </dgm:pt>
    <dgm:pt modelId="{A0D0A45C-EA8C-4C09-AEDE-E135BF3C9843}" type="sibTrans" cxnId="{4D5ABD88-D171-409E-BBC3-19CA4B928534}">
      <dgm:prSet/>
      <dgm:spPr/>
      <dgm:t>
        <a:bodyPr/>
        <a:lstStyle/>
        <a:p>
          <a:endParaRPr lang="en-US"/>
        </a:p>
      </dgm:t>
    </dgm:pt>
    <dgm:pt modelId="{6063343A-BD13-4E63-9F6C-2466A206401A}">
      <dgm:prSet phldrT="[Text]"/>
      <dgm:spPr/>
      <dgm:t>
        <a:bodyPr/>
        <a:lstStyle/>
        <a:p>
          <a:r>
            <a:rPr lang="zh-TW" altLang="en-US" dirty="0"/>
            <a:t>懷孕早期</a:t>
          </a:r>
          <a:r>
            <a:rPr lang="zh-TW" altLang="en-US" dirty="0" smtClean="0">
              <a:solidFill>
                <a:schemeClr val="bg1"/>
              </a:solidFill>
            </a:rPr>
            <a:t>胚胎發育</a:t>
          </a:r>
          <a:r>
            <a:rPr lang="zh-TW" altLang="en-US" dirty="0">
              <a:solidFill>
                <a:schemeClr val="bg1"/>
              </a:solidFill>
            </a:rPr>
            <a:t>不正常</a:t>
          </a:r>
          <a:endParaRPr lang="en-US" dirty="0">
            <a:solidFill>
              <a:schemeClr val="bg1"/>
            </a:solidFill>
          </a:endParaRPr>
        </a:p>
      </dgm:t>
    </dgm:pt>
    <dgm:pt modelId="{7C34029D-CEEE-4816-A483-C97EEAEC4FD4}" type="parTrans" cxnId="{50615645-F2E5-471A-81D0-91E0206AB349}">
      <dgm:prSet/>
      <dgm:spPr/>
      <dgm:t>
        <a:bodyPr/>
        <a:lstStyle/>
        <a:p>
          <a:endParaRPr lang="en-US"/>
        </a:p>
      </dgm:t>
    </dgm:pt>
    <dgm:pt modelId="{07D0F1C5-EEBB-4587-8A92-6D7336B5DAFE}" type="sibTrans" cxnId="{50615645-F2E5-471A-81D0-91E0206AB349}">
      <dgm:prSet/>
      <dgm:spPr/>
      <dgm:t>
        <a:bodyPr/>
        <a:lstStyle/>
        <a:p>
          <a:endParaRPr lang="en-US"/>
        </a:p>
      </dgm:t>
    </dgm:pt>
    <dgm:pt modelId="{E9243B11-087B-4E99-86EA-2E8AE0720A30}">
      <dgm:prSet phldrT="[Text]"/>
      <dgm:spPr/>
      <dgm:t>
        <a:bodyPr/>
        <a:lstStyle/>
        <a:p>
          <a:r>
            <a:rPr lang="zh-TW" altLang="en-US" dirty="0">
              <a:solidFill>
                <a:schemeClr val="bg1"/>
              </a:solidFill>
            </a:rPr>
            <a:t>懷孕期間</a:t>
          </a:r>
          <a:r>
            <a:rPr lang="zh-TW" altLang="en-US" dirty="0" smtClean="0">
              <a:solidFill>
                <a:schemeClr val="bg1"/>
              </a:solidFill>
            </a:rPr>
            <a:t>葉酸鹽或葉酸需求量</a:t>
          </a:r>
          <a:r>
            <a:rPr lang="zh-TW" altLang="en-US" dirty="0">
              <a:solidFill>
                <a:schemeClr val="bg1"/>
              </a:solidFill>
            </a:rPr>
            <a:t>很大（約為非</a:t>
          </a:r>
          <a:r>
            <a:rPr lang="zh-TW" altLang="en-US" dirty="0" smtClean="0">
              <a:solidFill>
                <a:schemeClr val="bg1"/>
              </a:solidFill>
            </a:rPr>
            <a:t>懷孕時期的</a:t>
          </a:r>
          <a:r>
            <a:rPr lang="en-US" altLang="zh-TW" dirty="0">
              <a:solidFill>
                <a:schemeClr val="bg1"/>
              </a:solidFill>
            </a:rPr>
            <a:t>5</a:t>
          </a:r>
          <a:r>
            <a:rPr lang="zh-TW" altLang="en-US" dirty="0">
              <a:solidFill>
                <a:schemeClr val="bg1"/>
              </a:solidFill>
            </a:rPr>
            <a:t>倍）</a:t>
          </a:r>
          <a:endParaRPr lang="en-US" dirty="0">
            <a:solidFill>
              <a:schemeClr val="bg1"/>
            </a:solidFill>
          </a:endParaRPr>
        </a:p>
      </dgm:t>
    </dgm:pt>
    <dgm:pt modelId="{ACECE00B-7888-468F-9F53-698D6A74AD8E}" type="parTrans" cxnId="{786699DC-47F3-4548-A07F-13029ADDED8B}">
      <dgm:prSet/>
      <dgm:spPr/>
      <dgm:t>
        <a:bodyPr/>
        <a:lstStyle/>
        <a:p>
          <a:endParaRPr lang="en-US"/>
        </a:p>
      </dgm:t>
    </dgm:pt>
    <dgm:pt modelId="{72ED461F-ACD3-4AF1-B7F5-C926FA99FD1C}" type="sibTrans" cxnId="{786699DC-47F3-4548-A07F-13029ADDED8B}">
      <dgm:prSet/>
      <dgm:spPr/>
      <dgm:t>
        <a:bodyPr/>
        <a:lstStyle/>
        <a:p>
          <a:endParaRPr lang="en-US"/>
        </a:p>
      </dgm:t>
    </dgm:pt>
    <dgm:pt modelId="{AF7AB3D9-DD45-448C-8ABB-6F47E2020043}">
      <dgm:prSet phldrT="[Text]"/>
      <dgm:spPr/>
      <dgm:t>
        <a:bodyPr/>
        <a:lstStyle/>
        <a:p>
          <a:r>
            <a:rPr lang="zh-TW" altLang="en-US" dirty="0"/>
            <a:t>胎兒形成脊柱</a:t>
          </a:r>
          <a:r>
            <a:rPr lang="zh-TW" altLang="en-US" dirty="0" smtClean="0"/>
            <a:t>裂 </a:t>
          </a:r>
          <a:r>
            <a:rPr lang="en-US" dirty="0" smtClean="0"/>
            <a:t>–</a:t>
          </a:r>
          <a:r>
            <a:rPr lang="zh-TW" altLang="en-US" dirty="0" smtClean="0"/>
            <a:t> 脊柱</a:t>
          </a:r>
          <a:r>
            <a:rPr lang="zh-TW" altLang="en-US" dirty="0"/>
            <a:t>先天性畸形</a:t>
          </a:r>
          <a:endParaRPr lang="en-US" dirty="0"/>
        </a:p>
      </dgm:t>
    </dgm:pt>
    <dgm:pt modelId="{A81A35E2-B2CB-4810-8835-156555722CD9}" type="parTrans" cxnId="{E212EC1D-6AAE-4753-B14D-32D6245BE4BB}">
      <dgm:prSet/>
      <dgm:spPr/>
      <dgm:t>
        <a:bodyPr/>
        <a:lstStyle/>
        <a:p>
          <a:endParaRPr lang="en-US"/>
        </a:p>
      </dgm:t>
    </dgm:pt>
    <dgm:pt modelId="{6763BA69-00CD-4B52-B756-3E3F334F8120}" type="sibTrans" cxnId="{E212EC1D-6AAE-4753-B14D-32D6245BE4BB}">
      <dgm:prSet/>
      <dgm:spPr/>
      <dgm:t>
        <a:bodyPr/>
        <a:lstStyle/>
        <a:p>
          <a:endParaRPr lang="en-US"/>
        </a:p>
      </dgm:t>
    </dgm:pt>
    <dgm:pt modelId="{56B306C5-761F-4EBF-B514-F6AED737FE4A}" type="pres">
      <dgm:prSet presAssocID="{2486677A-79C3-46CA-80A2-91CD61406C9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C771B7B9-2A8F-4ECE-9A8A-E9A5D4CDDBA1}" type="pres">
      <dgm:prSet presAssocID="{2486677A-79C3-46CA-80A2-91CD61406C9D}" presName="dummyMaxCanvas" presStyleCnt="0">
        <dgm:presLayoutVars/>
      </dgm:prSet>
      <dgm:spPr/>
    </dgm:pt>
    <dgm:pt modelId="{F035DF96-EB32-42EF-9383-906B0B77B94A}" type="pres">
      <dgm:prSet presAssocID="{2486677A-79C3-46CA-80A2-91CD61406C9D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F48D50C2-6AA6-497D-8E4D-5BB9FF9EC98D}" type="pres">
      <dgm:prSet presAssocID="{2486677A-79C3-46CA-80A2-91CD61406C9D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75023A3-73AE-4446-98C9-2DE15BF29036}" type="pres">
      <dgm:prSet presAssocID="{2486677A-79C3-46CA-80A2-91CD61406C9D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570082DD-5CDC-4556-A806-5FF44A990832}" type="pres">
      <dgm:prSet presAssocID="{2486677A-79C3-46CA-80A2-91CD61406C9D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A225BD02-0090-4235-BEBB-C80B87E36D76}" type="pres">
      <dgm:prSet presAssocID="{2486677A-79C3-46CA-80A2-91CD61406C9D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A0BA7A1-D50E-4C82-ABA1-9BCEA8C72F43}" type="pres">
      <dgm:prSet presAssocID="{2486677A-79C3-46CA-80A2-91CD61406C9D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0946DEC-14FD-422C-B8F2-00C171FEE8C0}" type="pres">
      <dgm:prSet presAssocID="{2486677A-79C3-46CA-80A2-91CD61406C9D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BCA022D-ABB1-425A-892E-E0DFF4E957CB}" type="pres">
      <dgm:prSet presAssocID="{2486677A-79C3-46CA-80A2-91CD61406C9D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16E63784-17B3-4423-BFCC-9BA01B667D20}" type="pres">
      <dgm:prSet presAssocID="{2486677A-79C3-46CA-80A2-91CD61406C9D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1F7E4436-9910-4286-A3FC-24CD923BF449}" type="pres">
      <dgm:prSet presAssocID="{2486677A-79C3-46CA-80A2-91CD61406C9D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596EDB29-5A97-4E18-9B48-07B1DFF864D6}" type="pres">
      <dgm:prSet presAssocID="{2486677A-79C3-46CA-80A2-91CD61406C9D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E853827B-88B9-44B4-8F05-0D39C8D42C32}" type="presOf" srcId="{6063343A-BD13-4E63-9F6C-2466A206401A}" destId="{375023A3-73AE-4446-98C9-2DE15BF29036}" srcOrd="0" destOrd="0" presId="urn:microsoft.com/office/officeart/2005/8/layout/vProcess5"/>
    <dgm:cxn modelId="{5DBE4595-9606-4A8E-8245-FF9C6E1B623E}" type="presOf" srcId="{A0D0A45C-EA8C-4C09-AEDE-E135BF3C9843}" destId="{3A0BA7A1-D50E-4C82-ABA1-9BCEA8C72F43}" srcOrd="0" destOrd="0" presId="urn:microsoft.com/office/officeart/2005/8/layout/vProcess5"/>
    <dgm:cxn modelId="{0E6EB29E-9767-484A-8CA0-60A155910455}" type="presOf" srcId="{07D0F1C5-EEBB-4587-8A92-6D7336B5DAFE}" destId="{40946DEC-14FD-422C-B8F2-00C171FEE8C0}" srcOrd="0" destOrd="0" presId="urn:microsoft.com/office/officeart/2005/8/layout/vProcess5"/>
    <dgm:cxn modelId="{C39959FE-436B-4675-B86A-205A873F9429}" type="presOf" srcId="{2486677A-79C3-46CA-80A2-91CD61406C9D}" destId="{56B306C5-761F-4EBF-B514-F6AED737FE4A}" srcOrd="0" destOrd="0" presId="urn:microsoft.com/office/officeart/2005/8/layout/vProcess5"/>
    <dgm:cxn modelId="{E212EC1D-6AAE-4753-B14D-32D6245BE4BB}" srcId="{2486677A-79C3-46CA-80A2-91CD61406C9D}" destId="{AF7AB3D9-DD45-448C-8ABB-6F47E2020043}" srcOrd="3" destOrd="0" parTransId="{A81A35E2-B2CB-4810-8835-156555722CD9}" sibTransId="{6763BA69-00CD-4B52-B756-3E3F334F8120}"/>
    <dgm:cxn modelId="{E2F0D3A0-8716-44A6-9D09-AF79CF2A314B}" type="presOf" srcId="{E9243B11-087B-4E99-86EA-2E8AE0720A30}" destId="{F035DF96-EB32-42EF-9383-906B0B77B94A}" srcOrd="0" destOrd="0" presId="urn:microsoft.com/office/officeart/2005/8/layout/vProcess5"/>
    <dgm:cxn modelId="{786699DC-47F3-4548-A07F-13029ADDED8B}" srcId="{2486677A-79C3-46CA-80A2-91CD61406C9D}" destId="{E9243B11-087B-4E99-86EA-2E8AE0720A30}" srcOrd="0" destOrd="0" parTransId="{ACECE00B-7888-468F-9F53-698D6A74AD8E}" sibTransId="{72ED461F-ACD3-4AF1-B7F5-C926FA99FD1C}"/>
    <dgm:cxn modelId="{0C9C3400-A671-479F-910E-CDD0ACBDB215}" type="presOf" srcId="{AF7AB3D9-DD45-448C-8ABB-6F47E2020043}" destId="{570082DD-5CDC-4556-A806-5FF44A990832}" srcOrd="0" destOrd="0" presId="urn:microsoft.com/office/officeart/2005/8/layout/vProcess5"/>
    <dgm:cxn modelId="{50615645-F2E5-471A-81D0-91E0206AB349}" srcId="{2486677A-79C3-46CA-80A2-91CD61406C9D}" destId="{6063343A-BD13-4E63-9F6C-2466A206401A}" srcOrd="2" destOrd="0" parTransId="{7C34029D-CEEE-4816-A483-C97EEAEC4FD4}" sibTransId="{07D0F1C5-EEBB-4587-8A92-6D7336B5DAFE}"/>
    <dgm:cxn modelId="{4A442E46-7E65-41B4-9A49-8156E29B2D47}" type="presOf" srcId="{6063343A-BD13-4E63-9F6C-2466A206401A}" destId="{1F7E4436-9910-4286-A3FC-24CD923BF449}" srcOrd="1" destOrd="0" presId="urn:microsoft.com/office/officeart/2005/8/layout/vProcess5"/>
    <dgm:cxn modelId="{3E5557E4-2EC8-4CE5-96FB-E8BF6B22FC6F}" type="presOf" srcId="{E9243B11-087B-4E99-86EA-2E8AE0720A30}" destId="{3BCA022D-ABB1-425A-892E-E0DFF4E957CB}" srcOrd="1" destOrd="0" presId="urn:microsoft.com/office/officeart/2005/8/layout/vProcess5"/>
    <dgm:cxn modelId="{B2D99736-4D84-46F5-8EE4-409EE67B1DD9}" type="presOf" srcId="{72ED461F-ACD3-4AF1-B7F5-C926FA99FD1C}" destId="{A225BD02-0090-4235-BEBB-C80B87E36D76}" srcOrd="0" destOrd="0" presId="urn:microsoft.com/office/officeart/2005/8/layout/vProcess5"/>
    <dgm:cxn modelId="{E46C4374-9FA6-4525-899F-53D70954B1B1}" type="presOf" srcId="{06C92907-9519-4773-9650-B2DCADC52CC5}" destId="{F48D50C2-6AA6-497D-8E4D-5BB9FF9EC98D}" srcOrd="0" destOrd="0" presId="urn:microsoft.com/office/officeart/2005/8/layout/vProcess5"/>
    <dgm:cxn modelId="{BA58D493-2D98-40CD-9CDF-4626BCF956EA}" type="presOf" srcId="{AF7AB3D9-DD45-448C-8ABB-6F47E2020043}" destId="{596EDB29-5A97-4E18-9B48-07B1DFF864D6}" srcOrd="1" destOrd="0" presId="urn:microsoft.com/office/officeart/2005/8/layout/vProcess5"/>
    <dgm:cxn modelId="{4D5ABD88-D171-409E-BBC3-19CA4B928534}" srcId="{2486677A-79C3-46CA-80A2-91CD61406C9D}" destId="{06C92907-9519-4773-9650-B2DCADC52CC5}" srcOrd="1" destOrd="0" parTransId="{57B596F2-2459-47AF-B16C-B63A7318A7E4}" sibTransId="{A0D0A45C-EA8C-4C09-AEDE-E135BF3C9843}"/>
    <dgm:cxn modelId="{29F77470-5487-425F-B856-F161AF7EC0C1}" type="presOf" srcId="{06C92907-9519-4773-9650-B2DCADC52CC5}" destId="{16E63784-17B3-4423-BFCC-9BA01B667D20}" srcOrd="1" destOrd="0" presId="urn:microsoft.com/office/officeart/2005/8/layout/vProcess5"/>
    <dgm:cxn modelId="{F60B2134-4259-4F0A-8727-3674CDFC73AD}" type="presParOf" srcId="{56B306C5-761F-4EBF-B514-F6AED737FE4A}" destId="{C771B7B9-2A8F-4ECE-9A8A-E9A5D4CDDBA1}" srcOrd="0" destOrd="0" presId="urn:microsoft.com/office/officeart/2005/8/layout/vProcess5"/>
    <dgm:cxn modelId="{A2E242E4-7349-4CDC-B317-D1B9745396A9}" type="presParOf" srcId="{56B306C5-761F-4EBF-B514-F6AED737FE4A}" destId="{F035DF96-EB32-42EF-9383-906B0B77B94A}" srcOrd="1" destOrd="0" presId="urn:microsoft.com/office/officeart/2005/8/layout/vProcess5"/>
    <dgm:cxn modelId="{F3336FCC-2707-47BA-86CD-2E8EFDCF7F29}" type="presParOf" srcId="{56B306C5-761F-4EBF-B514-F6AED737FE4A}" destId="{F48D50C2-6AA6-497D-8E4D-5BB9FF9EC98D}" srcOrd="2" destOrd="0" presId="urn:microsoft.com/office/officeart/2005/8/layout/vProcess5"/>
    <dgm:cxn modelId="{E9DA8A86-C1FA-4501-8CE1-85300527F2E6}" type="presParOf" srcId="{56B306C5-761F-4EBF-B514-F6AED737FE4A}" destId="{375023A3-73AE-4446-98C9-2DE15BF29036}" srcOrd="3" destOrd="0" presId="urn:microsoft.com/office/officeart/2005/8/layout/vProcess5"/>
    <dgm:cxn modelId="{BE53CAF0-7C24-4E21-BD44-0995AB785D10}" type="presParOf" srcId="{56B306C5-761F-4EBF-B514-F6AED737FE4A}" destId="{570082DD-5CDC-4556-A806-5FF44A990832}" srcOrd="4" destOrd="0" presId="urn:microsoft.com/office/officeart/2005/8/layout/vProcess5"/>
    <dgm:cxn modelId="{89C74FB0-790B-4926-90DB-85DF7AF6471A}" type="presParOf" srcId="{56B306C5-761F-4EBF-B514-F6AED737FE4A}" destId="{A225BD02-0090-4235-BEBB-C80B87E36D76}" srcOrd="5" destOrd="0" presId="urn:microsoft.com/office/officeart/2005/8/layout/vProcess5"/>
    <dgm:cxn modelId="{5BAB375A-4BF5-450D-8118-549DBBCB95D8}" type="presParOf" srcId="{56B306C5-761F-4EBF-B514-F6AED737FE4A}" destId="{3A0BA7A1-D50E-4C82-ABA1-9BCEA8C72F43}" srcOrd="6" destOrd="0" presId="urn:microsoft.com/office/officeart/2005/8/layout/vProcess5"/>
    <dgm:cxn modelId="{5E6D6BE7-89C9-4DFC-9AD2-505066D45266}" type="presParOf" srcId="{56B306C5-761F-4EBF-B514-F6AED737FE4A}" destId="{40946DEC-14FD-422C-B8F2-00C171FEE8C0}" srcOrd="7" destOrd="0" presId="urn:microsoft.com/office/officeart/2005/8/layout/vProcess5"/>
    <dgm:cxn modelId="{7B916EE1-E0FA-4146-AA78-0A9434693C9C}" type="presParOf" srcId="{56B306C5-761F-4EBF-B514-F6AED737FE4A}" destId="{3BCA022D-ABB1-425A-892E-E0DFF4E957CB}" srcOrd="8" destOrd="0" presId="urn:microsoft.com/office/officeart/2005/8/layout/vProcess5"/>
    <dgm:cxn modelId="{03C86850-35D8-4D3E-BA93-F31538292D0B}" type="presParOf" srcId="{56B306C5-761F-4EBF-B514-F6AED737FE4A}" destId="{16E63784-17B3-4423-BFCC-9BA01B667D20}" srcOrd="9" destOrd="0" presId="urn:microsoft.com/office/officeart/2005/8/layout/vProcess5"/>
    <dgm:cxn modelId="{75BF95D3-82F4-4B35-8C25-A3230DB3791A}" type="presParOf" srcId="{56B306C5-761F-4EBF-B514-F6AED737FE4A}" destId="{1F7E4436-9910-4286-A3FC-24CD923BF449}" srcOrd="10" destOrd="0" presId="urn:microsoft.com/office/officeart/2005/8/layout/vProcess5"/>
    <dgm:cxn modelId="{0103F7EA-2419-45DA-9ED8-834111CB7B59}" type="presParOf" srcId="{56B306C5-761F-4EBF-B514-F6AED737FE4A}" destId="{596EDB29-5A97-4E18-9B48-07B1DFF864D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450E483-9B54-415E-B08A-EFF945CA8B78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4717CB-6FC4-4C92-9CDD-47D62EF10E47}">
      <dgm:prSet phldrT="[Text]"/>
      <dgm:spPr/>
      <dgm:t>
        <a:bodyPr/>
        <a:lstStyle/>
        <a:p>
          <a:r>
            <a:rPr lang="zh-TW" altLang="en-US" dirty="0">
              <a:solidFill>
                <a:schemeClr val="bg1"/>
              </a:solidFill>
            </a:rPr>
            <a:t>維生素</a:t>
          </a:r>
          <a:r>
            <a:rPr lang="en-US" altLang="zh-TW" dirty="0">
              <a:solidFill>
                <a:schemeClr val="bg1"/>
              </a:solidFill>
            </a:rPr>
            <a:t>C</a:t>
          </a:r>
          <a:r>
            <a:rPr lang="zh-TW" altLang="en-US" dirty="0" smtClean="0">
              <a:solidFill>
                <a:schemeClr val="bg1"/>
              </a:solidFill>
            </a:rPr>
            <a:t>攝取不足</a:t>
          </a:r>
          <a:endParaRPr lang="en-US" dirty="0">
            <a:solidFill>
              <a:schemeClr val="bg1"/>
            </a:solidFill>
          </a:endParaRPr>
        </a:p>
      </dgm:t>
    </dgm:pt>
    <dgm:pt modelId="{E1261381-DAF9-460C-BAB1-C4CD8750DD88}" type="parTrans" cxnId="{12CAFB75-A1F5-4994-8299-DDBC7DC036A3}">
      <dgm:prSet/>
      <dgm:spPr/>
      <dgm:t>
        <a:bodyPr/>
        <a:lstStyle/>
        <a:p>
          <a:endParaRPr lang="en-US"/>
        </a:p>
      </dgm:t>
    </dgm:pt>
    <dgm:pt modelId="{587C2F7F-EEDB-4565-85A0-5AFD0A2D9FE1}" type="sibTrans" cxnId="{12CAFB75-A1F5-4994-8299-DDBC7DC036A3}">
      <dgm:prSet/>
      <dgm:spPr/>
      <dgm:t>
        <a:bodyPr/>
        <a:lstStyle/>
        <a:p>
          <a:endParaRPr lang="en-US"/>
        </a:p>
      </dgm:t>
    </dgm:pt>
    <dgm:pt modelId="{563CC1A1-D821-4B92-8B8C-445ADB80C32A}">
      <dgm:prSet phldrT="[Text]"/>
      <dgm:spPr/>
      <dgm:t>
        <a:bodyPr/>
        <a:lstStyle/>
        <a:p>
          <a:r>
            <a:rPr lang="zh-TW" altLang="en-US" dirty="0"/>
            <a:t>貧血</a:t>
          </a:r>
          <a:endParaRPr lang="en-US" dirty="0"/>
        </a:p>
      </dgm:t>
    </dgm:pt>
    <dgm:pt modelId="{D2F5AB42-102A-489D-8909-B5D488771431}" type="parTrans" cxnId="{8F6F73DE-929E-42C2-B3F8-B118FF9E242D}">
      <dgm:prSet/>
      <dgm:spPr/>
      <dgm:t>
        <a:bodyPr/>
        <a:lstStyle/>
        <a:p>
          <a:endParaRPr lang="en-US"/>
        </a:p>
      </dgm:t>
    </dgm:pt>
    <dgm:pt modelId="{C0F61553-7C58-4A9B-9606-8CF0B00FFD2F}" type="sibTrans" cxnId="{8F6F73DE-929E-42C2-B3F8-B118FF9E242D}">
      <dgm:prSet/>
      <dgm:spPr/>
      <dgm:t>
        <a:bodyPr/>
        <a:lstStyle/>
        <a:p>
          <a:endParaRPr lang="en-US"/>
        </a:p>
      </dgm:t>
    </dgm:pt>
    <dgm:pt modelId="{7A2DAB71-E501-48D5-AB70-D81970B15AAC}">
      <dgm:prSet phldrT="[Text]"/>
      <dgm:spPr/>
      <dgm:t>
        <a:bodyPr/>
        <a:lstStyle/>
        <a:p>
          <a:r>
            <a:rPr lang="zh-TW" altLang="en-US" dirty="0"/>
            <a:t>牙齦出血</a:t>
          </a:r>
          <a:endParaRPr lang="en-US" dirty="0"/>
        </a:p>
      </dgm:t>
    </dgm:pt>
    <dgm:pt modelId="{304A2B31-C21F-4E0E-AC8B-3F3A83201476}" type="parTrans" cxnId="{CC35DA38-C7F4-40ED-8E8F-72921778F2F8}">
      <dgm:prSet/>
      <dgm:spPr/>
      <dgm:t>
        <a:bodyPr/>
        <a:lstStyle/>
        <a:p>
          <a:endParaRPr lang="en-US"/>
        </a:p>
      </dgm:t>
    </dgm:pt>
    <dgm:pt modelId="{30BE6951-C903-4D81-B996-CDC46D43CA43}" type="sibTrans" cxnId="{CC35DA38-C7F4-40ED-8E8F-72921778F2F8}">
      <dgm:prSet/>
      <dgm:spPr/>
      <dgm:t>
        <a:bodyPr/>
        <a:lstStyle/>
        <a:p>
          <a:endParaRPr lang="en-US"/>
        </a:p>
      </dgm:t>
    </dgm:pt>
    <dgm:pt modelId="{FA379E32-2DD6-4DC3-A69B-6CA5A362ED73}">
      <dgm:prSet/>
      <dgm:spPr/>
      <dgm:t>
        <a:bodyPr/>
        <a:lstStyle/>
        <a:p>
          <a:r>
            <a:rPr lang="zh-TW" altLang="en-US" dirty="0"/>
            <a:t>壞血病</a:t>
          </a:r>
          <a:endParaRPr lang="en-US" dirty="0"/>
        </a:p>
      </dgm:t>
    </dgm:pt>
    <dgm:pt modelId="{ECABC5F4-830B-458F-9570-C284C79D5511}" type="parTrans" cxnId="{74B5724C-9F78-4F75-9A22-BD93CCF74BAD}">
      <dgm:prSet/>
      <dgm:spPr/>
      <dgm:t>
        <a:bodyPr/>
        <a:lstStyle/>
        <a:p>
          <a:endParaRPr lang="en-US"/>
        </a:p>
      </dgm:t>
    </dgm:pt>
    <dgm:pt modelId="{2D28BC41-FE8E-4CE3-AE9C-022AFA433036}" type="sibTrans" cxnId="{74B5724C-9F78-4F75-9A22-BD93CCF74BAD}">
      <dgm:prSet/>
      <dgm:spPr/>
      <dgm:t>
        <a:bodyPr/>
        <a:lstStyle/>
        <a:p>
          <a:endParaRPr lang="en-US"/>
        </a:p>
      </dgm:t>
    </dgm:pt>
    <dgm:pt modelId="{918F741A-976C-4F93-909C-F8F9FC7D4698}">
      <dgm:prSet phldrT="[Text]"/>
      <dgm:spPr/>
      <dgm:t>
        <a:bodyPr/>
        <a:lstStyle/>
        <a:p>
          <a:r>
            <a:rPr lang="zh-TW" altLang="en-US" dirty="0"/>
            <a:t>疲勞</a:t>
          </a:r>
          <a:endParaRPr lang="en-US" dirty="0"/>
        </a:p>
      </dgm:t>
    </dgm:pt>
    <dgm:pt modelId="{10118A5F-A222-434D-8BF3-9E4B63F23243}" type="parTrans" cxnId="{F78920FE-0ADF-42D3-818F-8FB68B6E74AE}">
      <dgm:prSet/>
      <dgm:spPr/>
      <dgm:t>
        <a:bodyPr/>
        <a:lstStyle/>
        <a:p>
          <a:endParaRPr lang="en-US"/>
        </a:p>
      </dgm:t>
    </dgm:pt>
    <dgm:pt modelId="{6FD3BCB3-861D-4299-B41B-B9C1B9EADB7A}" type="sibTrans" cxnId="{F78920FE-0ADF-42D3-818F-8FB68B6E74AE}">
      <dgm:prSet/>
      <dgm:spPr/>
      <dgm:t>
        <a:bodyPr/>
        <a:lstStyle/>
        <a:p>
          <a:endParaRPr lang="en-US"/>
        </a:p>
      </dgm:t>
    </dgm:pt>
    <dgm:pt modelId="{1F1C84CD-8963-427C-B53E-F3AAD85DDE3D}">
      <dgm:prSet phldrT="[Text]"/>
      <dgm:spPr/>
      <dgm:t>
        <a:bodyPr/>
        <a:lstStyle/>
        <a:p>
          <a:r>
            <a:rPr lang="zh-TW" altLang="en-US" dirty="0"/>
            <a:t>虛弱</a:t>
          </a:r>
          <a:endParaRPr lang="en-US" dirty="0"/>
        </a:p>
      </dgm:t>
    </dgm:pt>
    <dgm:pt modelId="{67CE7DD3-FB80-464B-B76B-303097607230}" type="parTrans" cxnId="{71ADFBA9-4EFC-4700-9CF4-77571EFC88C9}">
      <dgm:prSet/>
      <dgm:spPr/>
      <dgm:t>
        <a:bodyPr/>
        <a:lstStyle/>
        <a:p>
          <a:endParaRPr lang="en-US"/>
        </a:p>
      </dgm:t>
    </dgm:pt>
    <dgm:pt modelId="{77F02A41-618C-421C-94D1-489CBA9A9F50}" type="sibTrans" cxnId="{71ADFBA9-4EFC-4700-9CF4-77571EFC88C9}">
      <dgm:prSet/>
      <dgm:spPr/>
      <dgm:t>
        <a:bodyPr/>
        <a:lstStyle/>
        <a:p>
          <a:endParaRPr lang="en-US"/>
        </a:p>
      </dgm:t>
    </dgm:pt>
    <dgm:pt modelId="{AB0A5A9D-94EA-4E63-BD72-91891B945125}">
      <dgm:prSet/>
      <dgm:spPr/>
      <dgm:t>
        <a:bodyPr/>
        <a:lstStyle/>
        <a:p>
          <a:r>
            <a:rPr lang="zh-TW" altLang="en-US" dirty="0"/>
            <a:t>傷口</a:t>
          </a:r>
          <a:r>
            <a:rPr lang="en-US" altLang="zh-TW" dirty="0"/>
            <a:t/>
          </a:r>
          <a:br>
            <a:rPr lang="en-US" altLang="zh-TW" dirty="0"/>
          </a:br>
          <a:r>
            <a:rPr lang="zh-TW" altLang="en-US" dirty="0"/>
            <a:t>癒合不良</a:t>
          </a:r>
          <a:endParaRPr lang="en-US" dirty="0"/>
        </a:p>
      </dgm:t>
    </dgm:pt>
    <dgm:pt modelId="{0047F64E-EB7F-4CE1-A886-DCFB5461ACEF}" type="parTrans" cxnId="{7AC8F007-6854-4A73-A8A7-FD6A121A18D5}">
      <dgm:prSet/>
      <dgm:spPr/>
      <dgm:t>
        <a:bodyPr/>
        <a:lstStyle/>
        <a:p>
          <a:endParaRPr lang="en-US"/>
        </a:p>
      </dgm:t>
    </dgm:pt>
    <dgm:pt modelId="{41E5663B-55AD-4E24-B519-8704D479599B}" type="sibTrans" cxnId="{7AC8F007-6854-4A73-A8A7-FD6A121A18D5}">
      <dgm:prSet/>
      <dgm:spPr/>
      <dgm:t>
        <a:bodyPr/>
        <a:lstStyle/>
        <a:p>
          <a:endParaRPr lang="en-US"/>
        </a:p>
      </dgm:t>
    </dgm:pt>
    <dgm:pt modelId="{B39EC2DD-7930-41C3-A14A-76F96165BF66}">
      <dgm:prSet/>
      <dgm:spPr/>
      <dgm:t>
        <a:bodyPr/>
        <a:lstStyle/>
        <a:p>
          <a:r>
            <a:rPr lang="zh-TW" altLang="en-US" dirty="0"/>
            <a:t>骨骼和其他組織受損</a:t>
          </a:r>
          <a:endParaRPr lang="en-US" dirty="0"/>
        </a:p>
      </dgm:t>
    </dgm:pt>
    <dgm:pt modelId="{4D00CD21-4E37-4DB0-9F6F-0FA1CFB73CEF}" type="parTrans" cxnId="{A4F3E80C-B6B9-410B-8EE9-6FAB93D7ECD8}">
      <dgm:prSet/>
      <dgm:spPr/>
      <dgm:t>
        <a:bodyPr/>
        <a:lstStyle/>
        <a:p>
          <a:endParaRPr lang="en-US"/>
        </a:p>
      </dgm:t>
    </dgm:pt>
    <dgm:pt modelId="{B8D3C387-276B-4F56-96C1-4042C3C93EC6}" type="sibTrans" cxnId="{A4F3E80C-B6B9-410B-8EE9-6FAB93D7ECD8}">
      <dgm:prSet/>
      <dgm:spPr/>
      <dgm:t>
        <a:bodyPr/>
        <a:lstStyle/>
        <a:p>
          <a:endParaRPr lang="en-US"/>
        </a:p>
      </dgm:t>
    </dgm:pt>
    <dgm:pt modelId="{2731C5AC-3710-499B-B9B1-AB596EAF0934}">
      <dgm:prSet/>
      <dgm:spPr/>
      <dgm:t>
        <a:bodyPr/>
        <a:lstStyle/>
        <a:p>
          <a:r>
            <a:rPr lang="zh-TW" altLang="en-US" dirty="0" smtClean="0">
              <a:solidFill>
                <a:schemeClr val="bg1"/>
              </a:solidFill>
            </a:rPr>
            <a:t>未能形成足夠的膠</a:t>
          </a:r>
          <a:r>
            <a:rPr lang="zh-TW" altLang="en-US" dirty="0">
              <a:solidFill>
                <a:schemeClr val="bg1"/>
              </a:solidFill>
            </a:rPr>
            <a:t>原</a:t>
          </a:r>
          <a:r>
            <a:rPr lang="zh-TW" altLang="en-US" dirty="0" smtClean="0">
              <a:solidFill>
                <a:schemeClr val="bg1"/>
              </a:solidFill>
            </a:rPr>
            <a:t>蛋白</a:t>
          </a:r>
          <a:endParaRPr lang="en-US" strike="sngStrike" dirty="0">
            <a:solidFill>
              <a:schemeClr val="bg1"/>
            </a:solidFill>
          </a:endParaRPr>
        </a:p>
      </dgm:t>
    </dgm:pt>
    <dgm:pt modelId="{C91CFF0D-D288-4854-B17F-39F216062106}" type="parTrans" cxnId="{F100EB41-3D55-4EC9-9E7E-982D4F022020}">
      <dgm:prSet/>
      <dgm:spPr/>
      <dgm:t>
        <a:bodyPr/>
        <a:lstStyle/>
        <a:p>
          <a:endParaRPr lang="en-US"/>
        </a:p>
      </dgm:t>
    </dgm:pt>
    <dgm:pt modelId="{EE8CAB37-B6EE-4D2A-8CD7-7B8E0D22E4A9}" type="sibTrans" cxnId="{F100EB41-3D55-4EC9-9E7E-982D4F022020}">
      <dgm:prSet/>
      <dgm:spPr/>
      <dgm:t>
        <a:bodyPr/>
        <a:lstStyle/>
        <a:p>
          <a:endParaRPr lang="en-US"/>
        </a:p>
      </dgm:t>
    </dgm:pt>
    <dgm:pt modelId="{F442B918-40C7-49FA-9CBF-119B7FAE8558}" type="pres">
      <dgm:prSet presAssocID="{2450E483-9B54-415E-B08A-EFF945CA8B7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HK" altLang="en-US"/>
        </a:p>
      </dgm:t>
    </dgm:pt>
    <dgm:pt modelId="{E846AE54-CD5E-43E8-8D57-420E4B50450C}" type="pres">
      <dgm:prSet presAssocID="{164717CB-6FC4-4C92-9CDD-47D62EF10E47}" presName="vertOne" presStyleCnt="0"/>
      <dgm:spPr/>
    </dgm:pt>
    <dgm:pt modelId="{AF6A7A32-E78A-41B3-A1E1-3CD760389D1C}" type="pres">
      <dgm:prSet presAssocID="{164717CB-6FC4-4C92-9CDD-47D62EF10E47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F925548F-42BF-4C25-9C46-5BB7220E0C26}" type="pres">
      <dgm:prSet presAssocID="{164717CB-6FC4-4C92-9CDD-47D62EF10E47}" presName="parTransOne" presStyleCnt="0"/>
      <dgm:spPr/>
    </dgm:pt>
    <dgm:pt modelId="{8FB624E5-69ED-4FF1-9C2C-0FAE97C31294}" type="pres">
      <dgm:prSet presAssocID="{164717CB-6FC4-4C92-9CDD-47D62EF10E47}" presName="horzOne" presStyleCnt="0"/>
      <dgm:spPr/>
    </dgm:pt>
    <dgm:pt modelId="{13C1A975-4DB3-4CC6-88D9-EBD5AE73BBB1}" type="pres">
      <dgm:prSet presAssocID="{563CC1A1-D821-4B92-8B8C-445ADB80C32A}" presName="vertTwo" presStyleCnt="0"/>
      <dgm:spPr/>
    </dgm:pt>
    <dgm:pt modelId="{B215FD6C-9C56-44EF-BCB1-6DAF8036F1F1}" type="pres">
      <dgm:prSet presAssocID="{563CC1A1-D821-4B92-8B8C-445ADB80C32A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7C8DE653-7079-49F4-A73D-E3E3B3CBF36D}" type="pres">
      <dgm:prSet presAssocID="{563CC1A1-D821-4B92-8B8C-445ADB80C32A}" presName="parTransTwo" presStyleCnt="0"/>
      <dgm:spPr/>
    </dgm:pt>
    <dgm:pt modelId="{7BE166B9-62B9-4D4B-B512-60FEA7466093}" type="pres">
      <dgm:prSet presAssocID="{563CC1A1-D821-4B92-8B8C-445ADB80C32A}" presName="horzTwo" presStyleCnt="0"/>
      <dgm:spPr/>
    </dgm:pt>
    <dgm:pt modelId="{83E4C9FB-932E-4502-8C3E-86495596138B}" type="pres">
      <dgm:prSet presAssocID="{918F741A-976C-4F93-909C-F8F9FC7D4698}" presName="vertThree" presStyleCnt="0"/>
      <dgm:spPr/>
    </dgm:pt>
    <dgm:pt modelId="{206FC44E-4F22-4737-8C2A-AA8DF7B5B33E}" type="pres">
      <dgm:prSet presAssocID="{918F741A-976C-4F93-909C-F8F9FC7D4698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E13FE969-34EB-4AC5-8BD4-4C12F774DB2F}" type="pres">
      <dgm:prSet presAssocID="{918F741A-976C-4F93-909C-F8F9FC7D4698}" presName="horzThree" presStyleCnt="0"/>
      <dgm:spPr/>
    </dgm:pt>
    <dgm:pt modelId="{AED62FC7-81BA-4FFB-BC78-E8C85681CCFF}" type="pres">
      <dgm:prSet presAssocID="{6FD3BCB3-861D-4299-B41B-B9C1B9EADB7A}" presName="sibSpaceThree" presStyleCnt="0"/>
      <dgm:spPr/>
    </dgm:pt>
    <dgm:pt modelId="{D8996727-C038-41BC-856A-2F579903C931}" type="pres">
      <dgm:prSet presAssocID="{1F1C84CD-8963-427C-B53E-F3AAD85DDE3D}" presName="vertThree" presStyleCnt="0"/>
      <dgm:spPr/>
    </dgm:pt>
    <dgm:pt modelId="{09760707-6E48-40ED-93BC-DBAC5DB56681}" type="pres">
      <dgm:prSet presAssocID="{1F1C84CD-8963-427C-B53E-F3AAD85DDE3D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902308D3-1771-4941-945C-414F1F7229A0}" type="pres">
      <dgm:prSet presAssocID="{1F1C84CD-8963-427C-B53E-F3AAD85DDE3D}" presName="horzThree" presStyleCnt="0"/>
      <dgm:spPr/>
    </dgm:pt>
    <dgm:pt modelId="{CBAC4E52-A49F-4C2E-9BE8-13C1A49BA070}" type="pres">
      <dgm:prSet presAssocID="{C0F61553-7C58-4A9B-9606-8CF0B00FFD2F}" presName="sibSpaceTwo" presStyleCnt="0"/>
      <dgm:spPr/>
    </dgm:pt>
    <dgm:pt modelId="{82805009-9005-46F4-A323-BBF703A1B1AC}" type="pres">
      <dgm:prSet presAssocID="{2731C5AC-3710-499B-B9B1-AB596EAF0934}" presName="vertTwo" presStyleCnt="0"/>
      <dgm:spPr/>
    </dgm:pt>
    <dgm:pt modelId="{25AE73F5-6081-4223-9FB9-F89F6A57418E}" type="pres">
      <dgm:prSet presAssocID="{2731C5AC-3710-499B-B9B1-AB596EAF0934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C90A98ED-F140-4490-8689-F4F0541947C8}" type="pres">
      <dgm:prSet presAssocID="{2731C5AC-3710-499B-B9B1-AB596EAF0934}" presName="parTransTwo" presStyleCnt="0"/>
      <dgm:spPr/>
    </dgm:pt>
    <dgm:pt modelId="{AAD42621-51BE-433E-99F8-1ADC443B1AB5}" type="pres">
      <dgm:prSet presAssocID="{2731C5AC-3710-499B-B9B1-AB596EAF0934}" presName="horzTwo" presStyleCnt="0"/>
      <dgm:spPr/>
    </dgm:pt>
    <dgm:pt modelId="{BC866864-A8EA-4529-922F-54BEBAA78779}" type="pres">
      <dgm:prSet presAssocID="{FA379E32-2DD6-4DC3-A69B-6CA5A362ED73}" presName="vertThree" presStyleCnt="0"/>
      <dgm:spPr/>
    </dgm:pt>
    <dgm:pt modelId="{8E19F143-B6B8-4D96-BEAE-2560DEAADA7D}" type="pres">
      <dgm:prSet presAssocID="{FA379E32-2DD6-4DC3-A69B-6CA5A362ED73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B97BC50E-CF94-4BE3-8ADE-C7DAFAAE763B}" type="pres">
      <dgm:prSet presAssocID="{FA379E32-2DD6-4DC3-A69B-6CA5A362ED73}" presName="parTransThree" presStyleCnt="0"/>
      <dgm:spPr/>
    </dgm:pt>
    <dgm:pt modelId="{B892FEDF-F2A0-4CD3-8BD0-D23969B767E1}" type="pres">
      <dgm:prSet presAssocID="{FA379E32-2DD6-4DC3-A69B-6CA5A362ED73}" presName="horzThree" presStyleCnt="0"/>
      <dgm:spPr/>
    </dgm:pt>
    <dgm:pt modelId="{6CD6A370-4F32-4868-860E-26569DB90B55}" type="pres">
      <dgm:prSet presAssocID="{7A2DAB71-E501-48D5-AB70-D81970B15AAC}" presName="vertFour" presStyleCnt="0">
        <dgm:presLayoutVars>
          <dgm:chPref val="3"/>
        </dgm:presLayoutVars>
      </dgm:prSet>
      <dgm:spPr/>
    </dgm:pt>
    <dgm:pt modelId="{2C9D3031-6FD5-4126-91F3-A2A6F94CF86C}" type="pres">
      <dgm:prSet presAssocID="{7A2DAB71-E501-48D5-AB70-D81970B15AAC}" presName="txFour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CFFE8C0E-E247-4E43-B026-C57D52D72B51}" type="pres">
      <dgm:prSet presAssocID="{7A2DAB71-E501-48D5-AB70-D81970B15AAC}" presName="horzFour" presStyleCnt="0"/>
      <dgm:spPr/>
    </dgm:pt>
    <dgm:pt modelId="{3F63E8DE-D92B-4604-93E3-954726D8F502}" type="pres">
      <dgm:prSet presAssocID="{30BE6951-C903-4D81-B996-CDC46D43CA43}" presName="sibSpaceFour" presStyleCnt="0"/>
      <dgm:spPr/>
    </dgm:pt>
    <dgm:pt modelId="{48216627-7DEF-42C1-860D-9FAC572815E1}" type="pres">
      <dgm:prSet presAssocID="{AB0A5A9D-94EA-4E63-BD72-91891B945125}" presName="vertFour" presStyleCnt="0">
        <dgm:presLayoutVars>
          <dgm:chPref val="3"/>
        </dgm:presLayoutVars>
      </dgm:prSet>
      <dgm:spPr/>
    </dgm:pt>
    <dgm:pt modelId="{CE346E02-29C2-4FBA-957D-E2A007D4D639}" type="pres">
      <dgm:prSet presAssocID="{AB0A5A9D-94EA-4E63-BD72-91891B945125}" presName="txFour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71BE4EF1-A85B-462F-B753-924AC9B1951B}" type="pres">
      <dgm:prSet presAssocID="{AB0A5A9D-94EA-4E63-BD72-91891B945125}" presName="horzFour" presStyleCnt="0"/>
      <dgm:spPr/>
    </dgm:pt>
    <dgm:pt modelId="{451F6978-7578-4F14-8775-734D23B4754F}" type="pres">
      <dgm:prSet presAssocID="{41E5663B-55AD-4E24-B519-8704D479599B}" presName="sibSpaceFour" presStyleCnt="0"/>
      <dgm:spPr/>
    </dgm:pt>
    <dgm:pt modelId="{08078D89-BA07-4D2F-A2A5-394FBAA69EE5}" type="pres">
      <dgm:prSet presAssocID="{B39EC2DD-7930-41C3-A14A-76F96165BF66}" presName="vertFour" presStyleCnt="0">
        <dgm:presLayoutVars>
          <dgm:chPref val="3"/>
        </dgm:presLayoutVars>
      </dgm:prSet>
      <dgm:spPr/>
    </dgm:pt>
    <dgm:pt modelId="{EC2A1435-5CF2-420D-8982-0AAC8D12332E}" type="pres">
      <dgm:prSet presAssocID="{B39EC2DD-7930-41C3-A14A-76F96165BF66}" presName="txFour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B0E5999C-D5D9-4459-9D56-7C2BCA916982}" type="pres">
      <dgm:prSet presAssocID="{B39EC2DD-7930-41C3-A14A-76F96165BF66}" presName="horzFour" presStyleCnt="0"/>
      <dgm:spPr/>
    </dgm:pt>
  </dgm:ptLst>
  <dgm:cxnLst>
    <dgm:cxn modelId="{71ADFBA9-4EFC-4700-9CF4-77571EFC88C9}" srcId="{563CC1A1-D821-4B92-8B8C-445ADB80C32A}" destId="{1F1C84CD-8963-427C-B53E-F3AAD85DDE3D}" srcOrd="1" destOrd="0" parTransId="{67CE7DD3-FB80-464B-B76B-303097607230}" sibTransId="{77F02A41-618C-421C-94D1-489CBA9A9F50}"/>
    <dgm:cxn modelId="{53D577E1-3E6B-4C44-B2F9-766320BE20B6}" type="presOf" srcId="{1F1C84CD-8963-427C-B53E-F3AAD85DDE3D}" destId="{09760707-6E48-40ED-93BC-DBAC5DB56681}" srcOrd="0" destOrd="0" presId="urn:microsoft.com/office/officeart/2005/8/layout/hierarchy4"/>
    <dgm:cxn modelId="{F100EB41-3D55-4EC9-9E7E-982D4F022020}" srcId="{164717CB-6FC4-4C92-9CDD-47D62EF10E47}" destId="{2731C5AC-3710-499B-B9B1-AB596EAF0934}" srcOrd="1" destOrd="0" parTransId="{C91CFF0D-D288-4854-B17F-39F216062106}" sibTransId="{EE8CAB37-B6EE-4D2A-8CD7-7B8E0D22E4A9}"/>
    <dgm:cxn modelId="{73C3D7C3-7FFA-45F5-8CB0-070DBD8D8601}" type="presOf" srcId="{2450E483-9B54-415E-B08A-EFF945CA8B78}" destId="{F442B918-40C7-49FA-9CBF-119B7FAE8558}" srcOrd="0" destOrd="0" presId="urn:microsoft.com/office/officeart/2005/8/layout/hierarchy4"/>
    <dgm:cxn modelId="{8F6F73DE-929E-42C2-B3F8-B118FF9E242D}" srcId="{164717CB-6FC4-4C92-9CDD-47D62EF10E47}" destId="{563CC1A1-D821-4B92-8B8C-445ADB80C32A}" srcOrd="0" destOrd="0" parTransId="{D2F5AB42-102A-489D-8909-B5D488771431}" sibTransId="{C0F61553-7C58-4A9B-9606-8CF0B00FFD2F}"/>
    <dgm:cxn modelId="{B15F3156-0BFF-4C52-8ABB-A27286F0F816}" type="presOf" srcId="{B39EC2DD-7930-41C3-A14A-76F96165BF66}" destId="{EC2A1435-5CF2-420D-8982-0AAC8D12332E}" srcOrd="0" destOrd="0" presId="urn:microsoft.com/office/officeart/2005/8/layout/hierarchy4"/>
    <dgm:cxn modelId="{F78920FE-0ADF-42D3-818F-8FB68B6E74AE}" srcId="{563CC1A1-D821-4B92-8B8C-445ADB80C32A}" destId="{918F741A-976C-4F93-909C-F8F9FC7D4698}" srcOrd="0" destOrd="0" parTransId="{10118A5F-A222-434D-8BF3-9E4B63F23243}" sibTransId="{6FD3BCB3-861D-4299-B41B-B9C1B9EADB7A}"/>
    <dgm:cxn modelId="{74B5724C-9F78-4F75-9A22-BD93CCF74BAD}" srcId="{2731C5AC-3710-499B-B9B1-AB596EAF0934}" destId="{FA379E32-2DD6-4DC3-A69B-6CA5A362ED73}" srcOrd="0" destOrd="0" parTransId="{ECABC5F4-830B-458F-9570-C284C79D5511}" sibTransId="{2D28BC41-FE8E-4CE3-AE9C-022AFA433036}"/>
    <dgm:cxn modelId="{7121ADDB-DA08-425A-BE4E-1BA38B573C5A}" type="presOf" srcId="{164717CB-6FC4-4C92-9CDD-47D62EF10E47}" destId="{AF6A7A32-E78A-41B3-A1E1-3CD760389D1C}" srcOrd="0" destOrd="0" presId="urn:microsoft.com/office/officeart/2005/8/layout/hierarchy4"/>
    <dgm:cxn modelId="{7AC8F007-6854-4A73-A8A7-FD6A121A18D5}" srcId="{FA379E32-2DD6-4DC3-A69B-6CA5A362ED73}" destId="{AB0A5A9D-94EA-4E63-BD72-91891B945125}" srcOrd="1" destOrd="0" parTransId="{0047F64E-EB7F-4CE1-A886-DCFB5461ACEF}" sibTransId="{41E5663B-55AD-4E24-B519-8704D479599B}"/>
    <dgm:cxn modelId="{2915F3D8-2EED-4F7C-BD05-17C064FD4D35}" type="presOf" srcId="{7A2DAB71-E501-48D5-AB70-D81970B15AAC}" destId="{2C9D3031-6FD5-4126-91F3-A2A6F94CF86C}" srcOrd="0" destOrd="0" presId="urn:microsoft.com/office/officeart/2005/8/layout/hierarchy4"/>
    <dgm:cxn modelId="{25CD5A14-A53A-43DD-A828-F50D1E23D08F}" type="presOf" srcId="{2731C5AC-3710-499B-B9B1-AB596EAF0934}" destId="{25AE73F5-6081-4223-9FB9-F89F6A57418E}" srcOrd="0" destOrd="0" presId="urn:microsoft.com/office/officeart/2005/8/layout/hierarchy4"/>
    <dgm:cxn modelId="{84BB2E07-B040-45EF-9BC6-FB9CB7F12697}" type="presOf" srcId="{AB0A5A9D-94EA-4E63-BD72-91891B945125}" destId="{CE346E02-29C2-4FBA-957D-E2A007D4D639}" srcOrd="0" destOrd="0" presId="urn:microsoft.com/office/officeart/2005/8/layout/hierarchy4"/>
    <dgm:cxn modelId="{CC35DA38-C7F4-40ED-8E8F-72921778F2F8}" srcId="{FA379E32-2DD6-4DC3-A69B-6CA5A362ED73}" destId="{7A2DAB71-E501-48D5-AB70-D81970B15AAC}" srcOrd="0" destOrd="0" parTransId="{304A2B31-C21F-4E0E-AC8B-3F3A83201476}" sibTransId="{30BE6951-C903-4D81-B996-CDC46D43CA43}"/>
    <dgm:cxn modelId="{C4839891-FC77-4ACE-B6A8-319A82AA0BB2}" type="presOf" srcId="{563CC1A1-D821-4B92-8B8C-445ADB80C32A}" destId="{B215FD6C-9C56-44EF-BCB1-6DAF8036F1F1}" srcOrd="0" destOrd="0" presId="urn:microsoft.com/office/officeart/2005/8/layout/hierarchy4"/>
    <dgm:cxn modelId="{A5EE9884-4C74-466D-A815-E5DC8D223C10}" type="presOf" srcId="{918F741A-976C-4F93-909C-F8F9FC7D4698}" destId="{206FC44E-4F22-4737-8C2A-AA8DF7B5B33E}" srcOrd="0" destOrd="0" presId="urn:microsoft.com/office/officeart/2005/8/layout/hierarchy4"/>
    <dgm:cxn modelId="{12CAFB75-A1F5-4994-8299-DDBC7DC036A3}" srcId="{2450E483-9B54-415E-B08A-EFF945CA8B78}" destId="{164717CB-6FC4-4C92-9CDD-47D62EF10E47}" srcOrd="0" destOrd="0" parTransId="{E1261381-DAF9-460C-BAB1-C4CD8750DD88}" sibTransId="{587C2F7F-EEDB-4565-85A0-5AFD0A2D9FE1}"/>
    <dgm:cxn modelId="{A4F3E80C-B6B9-410B-8EE9-6FAB93D7ECD8}" srcId="{FA379E32-2DD6-4DC3-A69B-6CA5A362ED73}" destId="{B39EC2DD-7930-41C3-A14A-76F96165BF66}" srcOrd="2" destOrd="0" parTransId="{4D00CD21-4E37-4DB0-9F6F-0FA1CFB73CEF}" sibTransId="{B8D3C387-276B-4F56-96C1-4042C3C93EC6}"/>
    <dgm:cxn modelId="{06115A3C-4BFD-4C1C-94EF-13699B4A252A}" type="presOf" srcId="{FA379E32-2DD6-4DC3-A69B-6CA5A362ED73}" destId="{8E19F143-B6B8-4D96-BEAE-2560DEAADA7D}" srcOrd="0" destOrd="0" presId="urn:microsoft.com/office/officeart/2005/8/layout/hierarchy4"/>
    <dgm:cxn modelId="{B5711177-1773-4358-9863-14751030D448}" type="presParOf" srcId="{F442B918-40C7-49FA-9CBF-119B7FAE8558}" destId="{E846AE54-CD5E-43E8-8D57-420E4B50450C}" srcOrd="0" destOrd="0" presId="urn:microsoft.com/office/officeart/2005/8/layout/hierarchy4"/>
    <dgm:cxn modelId="{2AAF38FB-AE18-466F-B9A8-EFE2D31F39CF}" type="presParOf" srcId="{E846AE54-CD5E-43E8-8D57-420E4B50450C}" destId="{AF6A7A32-E78A-41B3-A1E1-3CD760389D1C}" srcOrd="0" destOrd="0" presId="urn:microsoft.com/office/officeart/2005/8/layout/hierarchy4"/>
    <dgm:cxn modelId="{FF102F80-143D-4492-8FD9-EB22B6F7D44E}" type="presParOf" srcId="{E846AE54-CD5E-43E8-8D57-420E4B50450C}" destId="{F925548F-42BF-4C25-9C46-5BB7220E0C26}" srcOrd="1" destOrd="0" presId="urn:microsoft.com/office/officeart/2005/8/layout/hierarchy4"/>
    <dgm:cxn modelId="{F35E1303-C817-430E-BC2C-09E083F1F156}" type="presParOf" srcId="{E846AE54-CD5E-43E8-8D57-420E4B50450C}" destId="{8FB624E5-69ED-4FF1-9C2C-0FAE97C31294}" srcOrd="2" destOrd="0" presId="urn:microsoft.com/office/officeart/2005/8/layout/hierarchy4"/>
    <dgm:cxn modelId="{6A670DD8-A989-4EF8-8F08-07B8C8CE91E6}" type="presParOf" srcId="{8FB624E5-69ED-4FF1-9C2C-0FAE97C31294}" destId="{13C1A975-4DB3-4CC6-88D9-EBD5AE73BBB1}" srcOrd="0" destOrd="0" presId="urn:microsoft.com/office/officeart/2005/8/layout/hierarchy4"/>
    <dgm:cxn modelId="{2B93BF15-170E-45FF-9094-B2B886521993}" type="presParOf" srcId="{13C1A975-4DB3-4CC6-88D9-EBD5AE73BBB1}" destId="{B215FD6C-9C56-44EF-BCB1-6DAF8036F1F1}" srcOrd="0" destOrd="0" presId="urn:microsoft.com/office/officeart/2005/8/layout/hierarchy4"/>
    <dgm:cxn modelId="{F1C4645F-DBF4-4803-8E3D-A5B6BCDC5623}" type="presParOf" srcId="{13C1A975-4DB3-4CC6-88D9-EBD5AE73BBB1}" destId="{7C8DE653-7079-49F4-A73D-E3E3B3CBF36D}" srcOrd="1" destOrd="0" presId="urn:microsoft.com/office/officeart/2005/8/layout/hierarchy4"/>
    <dgm:cxn modelId="{E2564557-CFB6-45FF-B66C-2FD20610B652}" type="presParOf" srcId="{13C1A975-4DB3-4CC6-88D9-EBD5AE73BBB1}" destId="{7BE166B9-62B9-4D4B-B512-60FEA7466093}" srcOrd="2" destOrd="0" presId="urn:microsoft.com/office/officeart/2005/8/layout/hierarchy4"/>
    <dgm:cxn modelId="{34653D42-9D7D-474A-AB6B-1235FA3B75BA}" type="presParOf" srcId="{7BE166B9-62B9-4D4B-B512-60FEA7466093}" destId="{83E4C9FB-932E-4502-8C3E-86495596138B}" srcOrd="0" destOrd="0" presId="urn:microsoft.com/office/officeart/2005/8/layout/hierarchy4"/>
    <dgm:cxn modelId="{B42890C6-DA0B-465C-AFDE-46C1E372573E}" type="presParOf" srcId="{83E4C9FB-932E-4502-8C3E-86495596138B}" destId="{206FC44E-4F22-4737-8C2A-AA8DF7B5B33E}" srcOrd="0" destOrd="0" presId="urn:microsoft.com/office/officeart/2005/8/layout/hierarchy4"/>
    <dgm:cxn modelId="{7235251C-0E5E-4DEE-A86B-026503264473}" type="presParOf" srcId="{83E4C9FB-932E-4502-8C3E-86495596138B}" destId="{E13FE969-34EB-4AC5-8BD4-4C12F774DB2F}" srcOrd="1" destOrd="0" presId="urn:microsoft.com/office/officeart/2005/8/layout/hierarchy4"/>
    <dgm:cxn modelId="{AA3E3D80-A002-49B9-BFBA-777B12CE8D99}" type="presParOf" srcId="{7BE166B9-62B9-4D4B-B512-60FEA7466093}" destId="{AED62FC7-81BA-4FFB-BC78-E8C85681CCFF}" srcOrd="1" destOrd="0" presId="urn:microsoft.com/office/officeart/2005/8/layout/hierarchy4"/>
    <dgm:cxn modelId="{98D4D29C-52F7-48B4-8F95-35CC6314AC7B}" type="presParOf" srcId="{7BE166B9-62B9-4D4B-B512-60FEA7466093}" destId="{D8996727-C038-41BC-856A-2F579903C931}" srcOrd="2" destOrd="0" presId="urn:microsoft.com/office/officeart/2005/8/layout/hierarchy4"/>
    <dgm:cxn modelId="{018AA0FF-88EA-4C2A-9E0D-BCF2A7A9E9BF}" type="presParOf" srcId="{D8996727-C038-41BC-856A-2F579903C931}" destId="{09760707-6E48-40ED-93BC-DBAC5DB56681}" srcOrd="0" destOrd="0" presId="urn:microsoft.com/office/officeart/2005/8/layout/hierarchy4"/>
    <dgm:cxn modelId="{08E9BEDC-9E3C-401B-B5B4-B014E446857F}" type="presParOf" srcId="{D8996727-C038-41BC-856A-2F579903C931}" destId="{902308D3-1771-4941-945C-414F1F7229A0}" srcOrd="1" destOrd="0" presId="urn:microsoft.com/office/officeart/2005/8/layout/hierarchy4"/>
    <dgm:cxn modelId="{025BDDCA-ADD3-429B-990A-6AA459C09F35}" type="presParOf" srcId="{8FB624E5-69ED-4FF1-9C2C-0FAE97C31294}" destId="{CBAC4E52-A49F-4C2E-9BE8-13C1A49BA070}" srcOrd="1" destOrd="0" presId="urn:microsoft.com/office/officeart/2005/8/layout/hierarchy4"/>
    <dgm:cxn modelId="{AB7D0CFB-B38D-4B0B-93D0-49407B09907A}" type="presParOf" srcId="{8FB624E5-69ED-4FF1-9C2C-0FAE97C31294}" destId="{82805009-9005-46F4-A323-BBF703A1B1AC}" srcOrd="2" destOrd="0" presId="urn:microsoft.com/office/officeart/2005/8/layout/hierarchy4"/>
    <dgm:cxn modelId="{AF404FDC-EB39-4D5C-8EC2-7AAF1F29B6ED}" type="presParOf" srcId="{82805009-9005-46F4-A323-BBF703A1B1AC}" destId="{25AE73F5-6081-4223-9FB9-F89F6A57418E}" srcOrd="0" destOrd="0" presId="urn:microsoft.com/office/officeart/2005/8/layout/hierarchy4"/>
    <dgm:cxn modelId="{B01019D1-2315-4737-9952-5D61952AB064}" type="presParOf" srcId="{82805009-9005-46F4-A323-BBF703A1B1AC}" destId="{C90A98ED-F140-4490-8689-F4F0541947C8}" srcOrd="1" destOrd="0" presId="urn:microsoft.com/office/officeart/2005/8/layout/hierarchy4"/>
    <dgm:cxn modelId="{BBAB53CB-6EF8-486C-9F6B-DD9EF2C9930F}" type="presParOf" srcId="{82805009-9005-46F4-A323-BBF703A1B1AC}" destId="{AAD42621-51BE-433E-99F8-1ADC443B1AB5}" srcOrd="2" destOrd="0" presId="urn:microsoft.com/office/officeart/2005/8/layout/hierarchy4"/>
    <dgm:cxn modelId="{78D4C832-0A8B-43E7-B2DC-13A07C8C0695}" type="presParOf" srcId="{AAD42621-51BE-433E-99F8-1ADC443B1AB5}" destId="{BC866864-A8EA-4529-922F-54BEBAA78779}" srcOrd="0" destOrd="0" presId="urn:microsoft.com/office/officeart/2005/8/layout/hierarchy4"/>
    <dgm:cxn modelId="{EADFD249-F909-460C-9BF8-0C8F5E74BD7B}" type="presParOf" srcId="{BC866864-A8EA-4529-922F-54BEBAA78779}" destId="{8E19F143-B6B8-4D96-BEAE-2560DEAADA7D}" srcOrd="0" destOrd="0" presId="urn:microsoft.com/office/officeart/2005/8/layout/hierarchy4"/>
    <dgm:cxn modelId="{4FBD3BDC-61A7-4CBB-9411-2B20EFE4BB5D}" type="presParOf" srcId="{BC866864-A8EA-4529-922F-54BEBAA78779}" destId="{B97BC50E-CF94-4BE3-8ADE-C7DAFAAE763B}" srcOrd="1" destOrd="0" presId="urn:microsoft.com/office/officeart/2005/8/layout/hierarchy4"/>
    <dgm:cxn modelId="{514C97F1-9CAC-40D1-A028-3BE21C2920CF}" type="presParOf" srcId="{BC866864-A8EA-4529-922F-54BEBAA78779}" destId="{B892FEDF-F2A0-4CD3-8BD0-D23969B767E1}" srcOrd="2" destOrd="0" presId="urn:microsoft.com/office/officeart/2005/8/layout/hierarchy4"/>
    <dgm:cxn modelId="{02228648-F487-4886-BCDA-5D1BCB4250AA}" type="presParOf" srcId="{B892FEDF-F2A0-4CD3-8BD0-D23969B767E1}" destId="{6CD6A370-4F32-4868-860E-26569DB90B55}" srcOrd="0" destOrd="0" presId="urn:microsoft.com/office/officeart/2005/8/layout/hierarchy4"/>
    <dgm:cxn modelId="{852CDE07-0BB7-4006-98A5-340D21E1C773}" type="presParOf" srcId="{6CD6A370-4F32-4868-860E-26569DB90B55}" destId="{2C9D3031-6FD5-4126-91F3-A2A6F94CF86C}" srcOrd="0" destOrd="0" presId="urn:microsoft.com/office/officeart/2005/8/layout/hierarchy4"/>
    <dgm:cxn modelId="{18DC6F38-2EB4-4C3A-A833-61BFA34AF76C}" type="presParOf" srcId="{6CD6A370-4F32-4868-860E-26569DB90B55}" destId="{CFFE8C0E-E247-4E43-B026-C57D52D72B51}" srcOrd="1" destOrd="0" presId="urn:microsoft.com/office/officeart/2005/8/layout/hierarchy4"/>
    <dgm:cxn modelId="{91001857-8BA0-49E3-A5D9-2B46437824F3}" type="presParOf" srcId="{B892FEDF-F2A0-4CD3-8BD0-D23969B767E1}" destId="{3F63E8DE-D92B-4604-93E3-954726D8F502}" srcOrd="1" destOrd="0" presId="urn:microsoft.com/office/officeart/2005/8/layout/hierarchy4"/>
    <dgm:cxn modelId="{1C71FE61-F1C8-4540-8EE2-587CADF43F0C}" type="presParOf" srcId="{B892FEDF-F2A0-4CD3-8BD0-D23969B767E1}" destId="{48216627-7DEF-42C1-860D-9FAC572815E1}" srcOrd="2" destOrd="0" presId="urn:microsoft.com/office/officeart/2005/8/layout/hierarchy4"/>
    <dgm:cxn modelId="{77B80300-3AAE-498A-9530-FBF5A8B7BE37}" type="presParOf" srcId="{48216627-7DEF-42C1-860D-9FAC572815E1}" destId="{CE346E02-29C2-4FBA-957D-E2A007D4D639}" srcOrd="0" destOrd="0" presId="urn:microsoft.com/office/officeart/2005/8/layout/hierarchy4"/>
    <dgm:cxn modelId="{2CE821B1-7B59-43CB-B9C2-8C10846D382E}" type="presParOf" srcId="{48216627-7DEF-42C1-860D-9FAC572815E1}" destId="{71BE4EF1-A85B-462F-B753-924AC9B1951B}" srcOrd="1" destOrd="0" presId="urn:microsoft.com/office/officeart/2005/8/layout/hierarchy4"/>
    <dgm:cxn modelId="{C376E5EF-01F2-4313-A21D-8C57CCF5883F}" type="presParOf" srcId="{B892FEDF-F2A0-4CD3-8BD0-D23969B767E1}" destId="{451F6978-7578-4F14-8775-734D23B4754F}" srcOrd="3" destOrd="0" presId="urn:microsoft.com/office/officeart/2005/8/layout/hierarchy4"/>
    <dgm:cxn modelId="{931A9A61-38A9-4A09-86EB-DFC3CD70FF8C}" type="presParOf" srcId="{B892FEDF-F2A0-4CD3-8BD0-D23969B767E1}" destId="{08078D89-BA07-4D2F-A2A5-394FBAA69EE5}" srcOrd="4" destOrd="0" presId="urn:microsoft.com/office/officeart/2005/8/layout/hierarchy4"/>
    <dgm:cxn modelId="{71253EBC-E6FE-42C5-AA9B-D235621417B1}" type="presParOf" srcId="{08078D89-BA07-4D2F-A2A5-394FBAA69EE5}" destId="{EC2A1435-5CF2-420D-8982-0AAC8D12332E}" srcOrd="0" destOrd="0" presId="urn:microsoft.com/office/officeart/2005/8/layout/hierarchy4"/>
    <dgm:cxn modelId="{B2A61DC2-3BB5-40FE-8710-68F418F9B1E0}" type="presParOf" srcId="{08078D89-BA07-4D2F-A2A5-394FBAA69EE5}" destId="{B0E5999C-D5D9-4459-9D56-7C2BCA91698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0F9CF12-704D-4663-896A-D0AE0EF4507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00C356-FBD2-41FF-9D92-BBA5D4499DB2}">
      <dgm:prSet phldrT="[Text]"/>
      <dgm:spPr/>
      <dgm:t>
        <a:bodyPr rIns="137160"/>
        <a:lstStyle/>
        <a:p>
          <a:r>
            <a:rPr lang="zh-TW" altLang="en-US" dirty="0"/>
            <a:t>缺乏維生素</a:t>
          </a:r>
          <a:r>
            <a:rPr lang="en-US" dirty="0"/>
            <a:t>D </a:t>
          </a:r>
        </a:p>
      </dgm:t>
    </dgm:pt>
    <dgm:pt modelId="{272725B6-EA38-45FC-983B-0062F0D40C57}" type="parTrans" cxnId="{C5443031-8B68-456E-8881-17DBF8DEAEB5}">
      <dgm:prSet/>
      <dgm:spPr/>
      <dgm:t>
        <a:bodyPr/>
        <a:lstStyle/>
        <a:p>
          <a:endParaRPr lang="en-US"/>
        </a:p>
      </dgm:t>
    </dgm:pt>
    <dgm:pt modelId="{42346474-4861-4558-A689-47784B606B81}" type="sibTrans" cxnId="{C5443031-8B68-456E-8881-17DBF8DEAEB5}">
      <dgm:prSet/>
      <dgm:spPr/>
      <dgm:t>
        <a:bodyPr/>
        <a:lstStyle/>
        <a:p>
          <a:endParaRPr lang="en-US"/>
        </a:p>
      </dgm:t>
    </dgm:pt>
    <dgm:pt modelId="{DED6B7D2-7381-4826-89D8-0C16166CAA6B}">
      <dgm:prSet phldrT="[Text]"/>
      <dgm:spPr/>
      <dgm:t>
        <a:bodyPr/>
        <a:lstStyle/>
        <a:p>
          <a:r>
            <a:rPr lang="zh-TW" altLang="en-US" dirty="0"/>
            <a:t>食物中的</a:t>
          </a:r>
          <a:r>
            <a:rPr lang="zh-TW" altLang="en-US" dirty="0" smtClean="0">
              <a:solidFill>
                <a:schemeClr val="bg1"/>
              </a:solidFill>
            </a:rPr>
            <a:t>鈣較難被吸收</a:t>
          </a:r>
          <a:endParaRPr lang="en-US" dirty="0">
            <a:solidFill>
              <a:schemeClr val="bg1"/>
            </a:solidFill>
          </a:endParaRPr>
        </a:p>
      </dgm:t>
    </dgm:pt>
    <dgm:pt modelId="{212AE242-9E94-4CE3-B4C8-59BB437B2CFC}" type="parTrans" cxnId="{7F2DB8F1-3A47-4CF5-8F52-7C9A1C379386}">
      <dgm:prSet/>
      <dgm:spPr/>
      <dgm:t>
        <a:bodyPr/>
        <a:lstStyle/>
        <a:p>
          <a:endParaRPr lang="en-US"/>
        </a:p>
      </dgm:t>
    </dgm:pt>
    <dgm:pt modelId="{DCFFBAB4-852E-432E-865D-F339CB9E3766}" type="sibTrans" cxnId="{7F2DB8F1-3A47-4CF5-8F52-7C9A1C379386}">
      <dgm:prSet/>
      <dgm:spPr/>
      <dgm:t>
        <a:bodyPr/>
        <a:lstStyle/>
        <a:p>
          <a:endParaRPr lang="en-US"/>
        </a:p>
      </dgm:t>
    </dgm:pt>
    <dgm:pt modelId="{01426854-5D54-414B-905F-1AE8FCD48477}">
      <dgm:prSet phldrT="[Text]"/>
      <dgm:spPr/>
      <dgm:t>
        <a:bodyPr/>
        <a:lstStyle/>
        <a:p>
          <a:r>
            <a:rPr lang="zh-TW" altLang="en-US" dirty="0"/>
            <a:t>骨骼軟化並彎曲變形</a:t>
          </a:r>
          <a:endParaRPr lang="en-US" dirty="0"/>
        </a:p>
      </dgm:t>
    </dgm:pt>
    <dgm:pt modelId="{606D6B80-7D77-4C89-9E88-62191406B7FE}" type="parTrans" cxnId="{910FFE11-F14A-4E54-AD26-6C5C2D516477}">
      <dgm:prSet/>
      <dgm:spPr/>
      <dgm:t>
        <a:bodyPr/>
        <a:lstStyle/>
        <a:p>
          <a:endParaRPr lang="en-US"/>
        </a:p>
      </dgm:t>
    </dgm:pt>
    <dgm:pt modelId="{6EEA9C6E-BB24-47EC-AF68-A26D329526F7}" type="sibTrans" cxnId="{910FFE11-F14A-4E54-AD26-6C5C2D516477}">
      <dgm:prSet/>
      <dgm:spPr/>
      <dgm:t>
        <a:bodyPr/>
        <a:lstStyle/>
        <a:p>
          <a:endParaRPr lang="en-US"/>
        </a:p>
      </dgm:t>
    </dgm:pt>
    <dgm:pt modelId="{4F8BDF57-ECC3-4015-AAD0-2F124A0DF47F}" type="pres">
      <dgm:prSet presAssocID="{90F9CF12-704D-4663-896A-D0AE0EF4507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C6A9ED4B-D577-4E3C-A011-3E4BDB68AD4B}" type="pres">
      <dgm:prSet presAssocID="{90F9CF12-704D-4663-896A-D0AE0EF45075}" presName="dummyMaxCanvas" presStyleCnt="0">
        <dgm:presLayoutVars/>
      </dgm:prSet>
      <dgm:spPr/>
    </dgm:pt>
    <dgm:pt modelId="{F4BF8B5D-F022-4393-85CD-B5F35530CD17}" type="pres">
      <dgm:prSet presAssocID="{90F9CF12-704D-4663-896A-D0AE0EF4507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DF6661E6-A865-4F27-A402-660285B2436F}" type="pres">
      <dgm:prSet presAssocID="{90F9CF12-704D-4663-896A-D0AE0EF45075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98E39970-A7C0-4231-B72F-AA5FB1634947}" type="pres">
      <dgm:prSet presAssocID="{90F9CF12-704D-4663-896A-D0AE0EF4507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D258021B-6AD0-4EFE-9AE5-02367606D898}" type="pres">
      <dgm:prSet presAssocID="{90F9CF12-704D-4663-896A-D0AE0EF45075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068EA46A-90BB-4C49-AA34-51444CD21F71}" type="pres">
      <dgm:prSet presAssocID="{90F9CF12-704D-4663-896A-D0AE0EF4507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3ACC311-57C3-497A-80EB-FE80C34591A9}" type="pres">
      <dgm:prSet presAssocID="{90F9CF12-704D-4663-896A-D0AE0EF4507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B63D531-950E-4318-B20C-C97606F210D5}" type="pres">
      <dgm:prSet presAssocID="{90F9CF12-704D-4663-896A-D0AE0EF4507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B661E45-7D9C-45EF-BAFD-EA097ECA7710}" type="pres">
      <dgm:prSet presAssocID="{90F9CF12-704D-4663-896A-D0AE0EF4507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A91804BC-F7EA-4ED0-B671-BC3962DB4874}" type="presOf" srcId="{01426854-5D54-414B-905F-1AE8FCD48477}" destId="{EB661E45-7D9C-45EF-BAFD-EA097ECA7710}" srcOrd="1" destOrd="0" presId="urn:microsoft.com/office/officeart/2005/8/layout/vProcess5"/>
    <dgm:cxn modelId="{FDD9DAED-88BB-46B4-8217-9AC96FF66A35}" type="presOf" srcId="{DED6B7D2-7381-4826-89D8-0C16166CAA6B}" destId="{4B63D531-950E-4318-B20C-C97606F210D5}" srcOrd="1" destOrd="0" presId="urn:microsoft.com/office/officeart/2005/8/layout/vProcess5"/>
    <dgm:cxn modelId="{9CA4B133-02D0-49CE-AE43-CAB3A68357A3}" type="presOf" srcId="{DED6B7D2-7381-4826-89D8-0C16166CAA6B}" destId="{DF6661E6-A865-4F27-A402-660285B2436F}" srcOrd="0" destOrd="0" presId="urn:microsoft.com/office/officeart/2005/8/layout/vProcess5"/>
    <dgm:cxn modelId="{23C1A28F-E563-4A2D-9EC5-815003CEC9FA}" type="presOf" srcId="{9A00C356-FBD2-41FF-9D92-BBA5D4499DB2}" destId="{73ACC311-57C3-497A-80EB-FE80C34591A9}" srcOrd="1" destOrd="0" presId="urn:microsoft.com/office/officeart/2005/8/layout/vProcess5"/>
    <dgm:cxn modelId="{C1C32D76-FBBE-473B-BCC6-2E1940B0836C}" type="presOf" srcId="{01426854-5D54-414B-905F-1AE8FCD48477}" destId="{98E39970-A7C0-4231-B72F-AA5FB1634947}" srcOrd="0" destOrd="0" presId="urn:microsoft.com/office/officeart/2005/8/layout/vProcess5"/>
    <dgm:cxn modelId="{5ADA172D-56F3-4B3C-B429-2107129350F1}" type="presOf" srcId="{9A00C356-FBD2-41FF-9D92-BBA5D4499DB2}" destId="{F4BF8B5D-F022-4393-85CD-B5F35530CD17}" srcOrd="0" destOrd="0" presId="urn:microsoft.com/office/officeart/2005/8/layout/vProcess5"/>
    <dgm:cxn modelId="{CD4C176B-5718-4B0F-80D7-C143FFCD9968}" type="presOf" srcId="{42346474-4861-4558-A689-47784B606B81}" destId="{D258021B-6AD0-4EFE-9AE5-02367606D898}" srcOrd="0" destOrd="0" presId="urn:microsoft.com/office/officeart/2005/8/layout/vProcess5"/>
    <dgm:cxn modelId="{1188C5C1-28F3-4730-8968-677A07A665A5}" type="presOf" srcId="{DCFFBAB4-852E-432E-865D-F339CB9E3766}" destId="{068EA46A-90BB-4C49-AA34-51444CD21F71}" srcOrd="0" destOrd="0" presId="urn:microsoft.com/office/officeart/2005/8/layout/vProcess5"/>
    <dgm:cxn modelId="{910FFE11-F14A-4E54-AD26-6C5C2D516477}" srcId="{90F9CF12-704D-4663-896A-D0AE0EF45075}" destId="{01426854-5D54-414B-905F-1AE8FCD48477}" srcOrd="2" destOrd="0" parTransId="{606D6B80-7D77-4C89-9E88-62191406B7FE}" sibTransId="{6EEA9C6E-BB24-47EC-AF68-A26D329526F7}"/>
    <dgm:cxn modelId="{C5443031-8B68-456E-8881-17DBF8DEAEB5}" srcId="{90F9CF12-704D-4663-896A-D0AE0EF45075}" destId="{9A00C356-FBD2-41FF-9D92-BBA5D4499DB2}" srcOrd="0" destOrd="0" parTransId="{272725B6-EA38-45FC-983B-0062F0D40C57}" sibTransId="{42346474-4861-4558-A689-47784B606B81}"/>
    <dgm:cxn modelId="{84A6FB20-E4F8-4BB7-9C9E-77443C553805}" type="presOf" srcId="{90F9CF12-704D-4663-896A-D0AE0EF45075}" destId="{4F8BDF57-ECC3-4015-AAD0-2F124A0DF47F}" srcOrd="0" destOrd="0" presId="urn:microsoft.com/office/officeart/2005/8/layout/vProcess5"/>
    <dgm:cxn modelId="{7F2DB8F1-3A47-4CF5-8F52-7C9A1C379386}" srcId="{90F9CF12-704D-4663-896A-D0AE0EF45075}" destId="{DED6B7D2-7381-4826-89D8-0C16166CAA6B}" srcOrd="1" destOrd="0" parTransId="{212AE242-9E94-4CE3-B4C8-59BB437B2CFC}" sibTransId="{DCFFBAB4-852E-432E-865D-F339CB9E3766}"/>
    <dgm:cxn modelId="{44DD7777-D3A4-40F7-964C-0714A4FEEC41}" type="presParOf" srcId="{4F8BDF57-ECC3-4015-AAD0-2F124A0DF47F}" destId="{C6A9ED4B-D577-4E3C-A011-3E4BDB68AD4B}" srcOrd="0" destOrd="0" presId="urn:microsoft.com/office/officeart/2005/8/layout/vProcess5"/>
    <dgm:cxn modelId="{4868F192-3351-475E-BF69-1C62027A1A37}" type="presParOf" srcId="{4F8BDF57-ECC3-4015-AAD0-2F124A0DF47F}" destId="{F4BF8B5D-F022-4393-85CD-B5F35530CD17}" srcOrd="1" destOrd="0" presId="urn:microsoft.com/office/officeart/2005/8/layout/vProcess5"/>
    <dgm:cxn modelId="{8D25F673-E5A7-44F3-93F8-CD4D63B10245}" type="presParOf" srcId="{4F8BDF57-ECC3-4015-AAD0-2F124A0DF47F}" destId="{DF6661E6-A865-4F27-A402-660285B2436F}" srcOrd="2" destOrd="0" presId="urn:microsoft.com/office/officeart/2005/8/layout/vProcess5"/>
    <dgm:cxn modelId="{AE2D2CCA-E1F1-4F74-8CB5-FA6AFBF7B4F2}" type="presParOf" srcId="{4F8BDF57-ECC3-4015-AAD0-2F124A0DF47F}" destId="{98E39970-A7C0-4231-B72F-AA5FB1634947}" srcOrd="3" destOrd="0" presId="urn:microsoft.com/office/officeart/2005/8/layout/vProcess5"/>
    <dgm:cxn modelId="{306E76D7-1C2B-4F30-9797-3D9E37C418B6}" type="presParOf" srcId="{4F8BDF57-ECC3-4015-AAD0-2F124A0DF47F}" destId="{D258021B-6AD0-4EFE-9AE5-02367606D898}" srcOrd="4" destOrd="0" presId="urn:microsoft.com/office/officeart/2005/8/layout/vProcess5"/>
    <dgm:cxn modelId="{8082BA03-956B-4207-A08E-8EBD6DFD71B0}" type="presParOf" srcId="{4F8BDF57-ECC3-4015-AAD0-2F124A0DF47F}" destId="{068EA46A-90BB-4C49-AA34-51444CD21F71}" srcOrd="5" destOrd="0" presId="urn:microsoft.com/office/officeart/2005/8/layout/vProcess5"/>
    <dgm:cxn modelId="{F54F1DBA-0F8D-4B2A-9FD6-931D890336F2}" type="presParOf" srcId="{4F8BDF57-ECC3-4015-AAD0-2F124A0DF47F}" destId="{73ACC311-57C3-497A-80EB-FE80C34591A9}" srcOrd="6" destOrd="0" presId="urn:microsoft.com/office/officeart/2005/8/layout/vProcess5"/>
    <dgm:cxn modelId="{C901BB4B-D6DB-4E12-B381-37C5E45E6A74}" type="presParOf" srcId="{4F8BDF57-ECC3-4015-AAD0-2F124A0DF47F}" destId="{4B63D531-950E-4318-B20C-C97606F210D5}" srcOrd="7" destOrd="0" presId="urn:microsoft.com/office/officeart/2005/8/layout/vProcess5"/>
    <dgm:cxn modelId="{CA645F32-0679-49CD-A0FE-C57E2A120EDB}" type="presParOf" srcId="{4F8BDF57-ECC3-4015-AAD0-2F124A0DF47F}" destId="{EB661E45-7D9C-45EF-BAFD-EA097ECA771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B187D2-5B70-491D-A954-E21C981FC15D}">
      <dsp:nvSpPr>
        <dsp:cNvPr id="0" name=""/>
        <dsp:cNvSpPr/>
      </dsp:nvSpPr>
      <dsp:spPr>
        <a:xfrm>
          <a:off x="0" y="0"/>
          <a:ext cx="6741540" cy="842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kern="1200" dirty="0"/>
            <a:t>低硫胺素飲食</a:t>
          </a:r>
          <a:endParaRPr lang="en-US" sz="3400" kern="1200" dirty="0"/>
        </a:p>
      </dsp:txBody>
      <dsp:txXfrm>
        <a:off x="24676" y="24676"/>
        <a:ext cx="5870756" cy="793142"/>
      </dsp:txXfrm>
    </dsp:sp>
    <dsp:sp modelId="{41DEA330-DB05-4F5E-AA25-F35623BDC1DA}">
      <dsp:nvSpPr>
        <dsp:cNvPr id="0" name=""/>
        <dsp:cNvSpPr/>
      </dsp:nvSpPr>
      <dsp:spPr>
        <a:xfrm>
          <a:off x="1189683" y="1029714"/>
          <a:ext cx="6741540" cy="842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kern="1200" dirty="0"/>
            <a:t>腳氣病</a:t>
          </a:r>
          <a:endParaRPr lang="en-US" sz="3400" kern="1200" dirty="0"/>
        </a:p>
      </dsp:txBody>
      <dsp:txXfrm>
        <a:off x="1214359" y="1054390"/>
        <a:ext cx="4954883" cy="793142"/>
      </dsp:txXfrm>
    </dsp:sp>
    <dsp:sp modelId="{AE83BBD0-C658-4F66-8E49-C4FE8DD6D92C}">
      <dsp:nvSpPr>
        <dsp:cNvPr id="0" name=""/>
        <dsp:cNvSpPr/>
      </dsp:nvSpPr>
      <dsp:spPr>
        <a:xfrm>
          <a:off x="6193919" y="662293"/>
          <a:ext cx="547621" cy="54762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317134" y="662293"/>
        <a:ext cx="301191" cy="4120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8F577-49F9-4278-AEDE-81C243B0454F}">
      <dsp:nvSpPr>
        <dsp:cNvPr id="0" name=""/>
        <dsp:cNvSpPr/>
      </dsp:nvSpPr>
      <dsp:spPr>
        <a:xfrm>
          <a:off x="1032300" y="413"/>
          <a:ext cx="2505872" cy="6264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/>
            <a:t>乾性腳氣病</a:t>
          </a:r>
          <a:endParaRPr lang="en-US" sz="3300" kern="1200" dirty="0"/>
        </a:p>
      </dsp:txBody>
      <dsp:txXfrm>
        <a:off x="1050649" y="18762"/>
        <a:ext cx="2469174" cy="589770"/>
      </dsp:txXfrm>
    </dsp:sp>
    <dsp:sp modelId="{77C76339-C636-4DBE-AA1E-B72C918EB94A}">
      <dsp:nvSpPr>
        <dsp:cNvPr id="0" name=""/>
        <dsp:cNvSpPr/>
      </dsp:nvSpPr>
      <dsp:spPr>
        <a:xfrm rot="5400000">
          <a:off x="2230420" y="681697"/>
          <a:ext cx="109631" cy="10963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EA2760-9DE1-4D5F-9941-5595AC266E8E}">
      <dsp:nvSpPr>
        <dsp:cNvPr id="0" name=""/>
        <dsp:cNvSpPr/>
      </dsp:nvSpPr>
      <dsp:spPr>
        <a:xfrm>
          <a:off x="1032300" y="846145"/>
          <a:ext cx="2505872" cy="62646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/>
            <a:t>影響心臟</a:t>
          </a:r>
          <a:r>
            <a:rPr lang="zh-TW" altLang="en-US" sz="1400" kern="1200" dirty="0">
              <a:solidFill>
                <a:schemeClr val="tx1"/>
              </a:solidFill>
            </a:rPr>
            <a:t>和循環系統，並</a:t>
          </a:r>
          <a:r>
            <a:rPr lang="zh-TW" altLang="en-US" sz="1400" kern="1200" dirty="0" smtClean="0">
              <a:solidFill>
                <a:schemeClr val="tx1"/>
              </a:solidFill>
            </a:rPr>
            <a:t>可能會導致</a:t>
          </a:r>
          <a:r>
            <a:rPr lang="zh-TW" altLang="en-US" sz="1400" kern="1200" dirty="0">
              <a:solidFill>
                <a:schemeClr val="tx1"/>
              </a:solidFill>
            </a:rPr>
            <a:t>心力衰竭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050649" y="864494"/>
        <a:ext cx="2469174" cy="589770"/>
      </dsp:txXfrm>
    </dsp:sp>
    <dsp:sp modelId="{49E16F13-4645-43DD-8817-829D13728EC7}">
      <dsp:nvSpPr>
        <dsp:cNvPr id="0" name=""/>
        <dsp:cNvSpPr/>
      </dsp:nvSpPr>
      <dsp:spPr>
        <a:xfrm>
          <a:off x="3888995" y="413"/>
          <a:ext cx="2505872" cy="6264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/>
            <a:t>濕性腳氣病</a:t>
          </a:r>
          <a:endParaRPr lang="en-US" sz="3300" kern="1200" dirty="0"/>
        </a:p>
      </dsp:txBody>
      <dsp:txXfrm>
        <a:off x="3907344" y="18762"/>
        <a:ext cx="2469174" cy="589770"/>
      </dsp:txXfrm>
    </dsp:sp>
    <dsp:sp modelId="{71B10188-916E-4260-B6F9-DF52A950F5AB}">
      <dsp:nvSpPr>
        <dsp:cNvPr id="0" name=""/>
        <dsp:cNvSpPr/>
      </dsp:nvSpPr>
      <dsp:spPr>
        <a:xfrm rot="5400000">
          <a:off x="5087115" y="681697"/>
          <a:ext cx="109631" cy="10963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C41956-AE8F-4720-A691-1782C1A04135}">
      <dsp:nvSpPr>
        <dsp:cNvPr id="0" name=""/>
        <dsp:cNvSpPr/>
      </dsp:nvSpPr>
      <dsp:spPr>
        <a:xfrm>
          <a:off x="3888995" y="846145"/>
          <a:ext cx="2505872" cy="62646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/>
            <a:t>損害神經</a:t>
          </a:r>
          <a:r>
            <a:rPr lang="zh-TW" altLang="en-US" sz="1400" kern="1200" dirty="0">
              <a:solidFill>
                <a:schemeClr val="tx1"/>
              </a:solidFill>
            </a:rPr>
            <a:t>，</a:t>
          </a:r>
          <a:r>
            <a:rPr lang="zh-TW" altLang="en-US" sz="1400" kern="1200" dirty="0" smtClean="0">
              <a:solidFill>
                <a:schemeClr val="tx1"/>
              </a:solidFill>
            </a:rPr>
            <a:t>可能會導致</a:t>
          </a:r>
          <a:r>
            <a:rPr lang="zh-TW" altLang="en-US" sz="1400" kern="1200" dirty="0">
              <a:solidFill>
                <a:schemeClr val="tx1"/>
              </a:solidFill>
            </a:rPr>
            <a:t>肌肉力量下降，</a:t>
          </a:r>
          <a:r>
            <a:rPr lang="zh-TW" altLang="en-US" sz="1400" kern="1200" dirty="0" smtClean="0">
              <a:solidFill>
                <a:schemeClr val="tx1"/>
              </a:solidFill>
            </a:rPr>
            <a:t>最終會導致</a:t>
          </a:r>
          <a:r>
            <a:rPr lang="zh-TW" altLang="en-US" sz="1400" kern="1200" dirty="0">
              <a:solidFill>
                <a:schemeClr val="tx1"/>
              </a:solidFill>
            </a:rPr>
            <a:t>肌肉麻痺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3907344" y="864494"/>
        <a:ext cx="2469174" cy="5897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74A1ED-0E0F-437F-BDE5-44CC45AF38A5}">
      <dsp:nvSpPr>
        <dsp:cNvPr id="0" name=""/>
        <dsp:cNvSpPr/>
      </dsp:nvSpPr>
      <dsp:spPr>
        <a:xfrm>
          <a:off x="2816066" y="1815818"/>
          <a:ext cx="2597467" cy="25974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dirty="0"/>
            <a:t>預防腳氣病</a:t>
          </a:r>
          <a:endParaRPr lang="en-US" sz="4600" kern="1200" dirty="0"/>
        </a:p>
      </dsp:txBody>
      <dsp:txXfrm>
        <a:off x="3196456" y="2196208"/>
        <a:ext cx="1836687" cy="1836687"/>
      </dsp:txXfrm>
    </dsp:sp>
    <dsp:sp modelId="{3D640FAA-691A-45C2-9BA3-046FBEE03167}">
      <dsp:nvSpPr>
        <dsp:cNvPr id="0" name=""/>
        <dsp:cNvSpPr/>
      </dsp:nvSpPr>
      <dsp:spPr>
        <a:xfrm rot="12900000">
          <a:off x="1048123" y="1329610"/>
          <a:ext cx="2092257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DBE749-6D65-4BD6-9E3C-F321C5996AD0}">
      <dsp:nvSpPr>
        <dsp:cNvPr id="0" name=""/>
        <dsp:cNvSpPr/>
      </dsp:nvSpPr>
      <dsp:spPr>
        <a:xfrm>
          <a:off x="3516" y="112676"/>
          <a:ext cx="2467594" cy="1974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/>
            <a:t>飲食中含有豐富的維生素</a:t>
          </a:r>
          <a:r>
            <a:rPr lang="en-US" altLang="zh-TW" sz="3800" kern="1200" dirty="0"/>
            <a:t>B</a:t>
          </a:r>
          <a:r>
            <a:rPr lang="en-US" altLang="zh-TW" sz="3800" kern="1200" baseline="-25000" dirty="0"/>
            <a:t>1</a:t>
          </a:r>
          <a:endParaRPr lang="en-US" sz="3800" kern="1200" baseline="-25000" dirty="0"/>
        </a:p>
      </dsp:txBody>
      <dsp:txXfrm>
        <a:off x="61335" y="170495"/>
        <a:ext cx="2351956" cy="1858437"/>
      </dsp:txXfrm>
    </dsp:sp>
    <dsp:sp modelId="{95CA3C89-A84C-4531-9B14-E2356CA2ED1A}">
      <dsp:nvSpPr>
        <dsp:cNvPr id="0" name=""/>
        <dsp:cNvSpPr/>
      </dsp:nvSpPr>
      <dsp:spPr>
        <a:xfrm rot="19500000">
          <a:off x="5089219" y="1329610"/>
          <a:ext cx="2092257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DE36CB-4DC9-4019-8B34-FE0FA435E213}">
      <dsp:nvSpPr>
        <dsp:cNvPr id="0" name=""/>
        <dsp:cNvSpPr/>
      </dsp:nvSpPr>
      <dsp:spPr>
        <a:xfrm>
          <a:off x="5758489" y="112676"/>
          <a:ext cx="2467594" cy="1974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/>
            <a:t>建立均衡飲食</a:t>
          </a:r>
          <a:endParaRPr lang="en-US" sz="3800" kern="1200" dirty="0"/>
        </a:p>
      </dsp:txBody>
      <dsp:txXfrm>
        <a:off x="5816308" y="170495"/>
        <a:ext cx="2351956" cy="18584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431B5-9F63-48AB-9EE5-CC78958F1612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>
              <a:solidFill>
                <a:schemeClr val="bg1"/>
              </a:solidFill>
            </a:rPr>
            <a:t>攝取葉酸</a:t>
          </a:r>
          <a:r>
            <a:rPr lang="zh-TW" altLang="en-US" sz="2600" kern="1200" dirty="0"/>
            <a:t>鹽或葉酸不足</a:t>
          </a:r>
          <a:endParaRPr lang="en-US" sz="2600" kern="1200" dirty="0"/>
        </a:p>
      </dsp:txBody>
      <dsp:txXfrm>
        <a:off x="29163" y="29163"/>
        <a:ext cx="5425092" cy="937385"/>
      </dsp:txXfrm>
    </dsp:sp>
    <dsp:sp modelId="{6B8CB55D-9120-413F-ABC3-025BDE5ACD1E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/>
            <a:t>消化系統中的細胞沒有正常地分裂</a:t>
          </a:r>
          <a:endParaRPr lang="en-US" sz="2600" kern="1200" dirty="0"/>
        </a:p>
      </dsp:txBody>
      <dsp:txXfrm>
        <a:off x="580546" y="1205913"/>
        <a:ext cx="5326758" cy="937385"/>
      </dsp:txXfrm>
    </dsp:sp>
    <dsp:sp modelId="{A4D68CAD-FC83-4C2B-AF61-08278765ADAC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/>
            <a:t>其他營養素不被吸收</a:t>
          </a:r>
          <a:endParaRPr lang="en-US" sz="2600" kern="1200" dirty="0"/>
        </a:p>
      </dsp:txBody>
      <dsp:txXfrm>
        <a:off x="1123699" y="2382663"/>
        <a:ext cx="5334987" cy="937385"/>
      </dsp:txXfrm>
    </dsp:sp>
    <dsp:sp modelId="{CA3A08F7-59DF-43E6-A559-98B9C16362D9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/>
            <a:t>食慾不振、噁心、腹瀉和口腔疼痛</a:t>
          </a:r>
          <a:endParaRPr lang="en-US" sz="2600" kern="1200" dirty="0"/>
        </a:p>
      </dsp:txBody>
      <dsp:txXfrm>
        <a:off x="1675083" y="3559414"/>
        <a:ext cx="5326758" cy="937385"/>
      </dsp:txXfrm>
    </dsp:sp>
    <dsp:sp modelId="{4ABE4E2E-62BF-4F46-A540-3A8BFDFBB44B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082090" y="762624"/>
        <a:ext cx="355966" cy="487027"/>
      </dsp:txXfrm>
    </dsp:sp>
    <dsp:sp modelId="{CB1E88FB-0DFD-45FA-8B9D-B3712B7BA26B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633473" y="1939375"/>
        <a:ext cx="355966" cy="487027"/>
      </dsp:txXfrm>
    </dsp:sp>
    <dsp:sp modelId="{A2EF24C4-3D62-47E0-9805-DB5C4B8BBC65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7176627" y="3116125"/>
        <a:ext cx="355966" cy="4870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C4137C-B4D8-42D8-B6C2-6887315C6142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chemeClr val="bg1"/>
              </a:solidFill>
            </a:rPr>
            <a:t>攝取葉酸</a:t>
          </a:r>
          <a:r>
            <a:rPr lang="zh-TW" altLang="en-US" sz="2400" kern="1200" dirty="0"/>
            <a:t>鹽或葉酸不足</a:t>
          </a:r>
          <a:endParaRPr lang="en-US" sz="2400" kern="1200" dirty="0"/>
        </a:p>
      </dsp:txBody>
      <dsp:txXfrm>
        <a:off x="29163" y="29163"/>
        <a:ext cx="5425092" cy="937385"/>
      </dsp:txXfrm>
    </dsp:sp>
    <dsp:sp modelId="{665B979A-80D0-439B-A90B-2860807370F3}">
      <dsp:nvSpPr>
        <dsp:cNvPr id="0" name=""/>
        <dsp:cNvSpPr/>
      </dsp:nvSpPr>
      <dsp:spPr>
        <a:xfrm>
          <a:off x="403283" y="1176750"/>
          <a:ext cx="6879879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/>
            <a:t>骨髓</a:t>
          </a:r>
          <a:r>
            <a:rPr lang="zh-TW" altLang="en-US" sz="2400" kern="1200" dirty="0" smtClean="0">
              <a:solidFill>
                <a:schemeClr val="bg1"/>
              </a:solidFill>
            </a:rPr>
            <a:t>中的紅血球沒有</a:t>
          </a:r>
          <a:r>
            <a:rPr lang="zh-TW" altLang="en-US" sz="2400" kern="1200" dirty="0">
              <a:solidFill>
                <a:schemeClr val="bg1"/>
              </a:solidFill>
            </a:rPr>
            <a:t>正常地</a:t>
          </a:r>
          <a:r>
            <a:rPr lang="zh-TW" altLang="en-US" sz="2400" kern="1200" dirty="0" smtClean="0">
              <a:solidFill>
                <a:schemeClr val="bg1"/>
              </a:solidFill>
            </a:rPr>
            <a:t>分裂及成熟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432446" y="1205913"/>
        <a:ext cx="5569033" cy="937385"/>
      </dsp:txXfrm>
    </dsp:sp>
    <dsp:sp modelId="{E422C561-668F-4D1F-90FC-4BD63B2A0FE3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/>
            <a:t>紅血球變得非常大</a:t>
          </a:r>
          <a:r>
            <a:rPr lang="zh-TW" altLang="en-US" sz="2400" kern="1200" dirty="0">
              <a:solidFill>
                <a:schemeClr val="bg1"/>
              </a:solidFill>
            </a:rPr>
            <a:t>，</a:t>
          </a:r>
          <a:r>
            <a:rPr lang="zh-TW" altLang="en-US" sz="2400" kern="1200" dirty="0" smtClean="0">
              <a:solidFill>
                <a:schemeClr val="bg1"/>
              </a:solidFill>
            </a:rPr>
            <a:t>無法為</a:t>
          </a:r>
          <a:r>
            <a:rPr lang="zh-TW" altLang="en-US" sz="2400" strike="noStrike" kern="1200" dirty="0" smtClean="0">
              <a:solidFill>
                <a:schemeClr val="bg1"/>
              </a:solidFill>
            </a:rPr>
            <a:t>身體各部分輸送</a:t>
          </a:r>
          <a:r>
            <a:rPr lang="zh-TW" altLang="en-US" sz="2400" kern="1200" dirty="0" smtClean="0">
              <a:solidFill>
                <a:schemeClr val="bg1"/>
              </a:solidFill>
            </a:rPr>
            <a:t>足夠的氧氣</a:t>
          </a:r>
          <a:endParaRPr lang="en-US" sz="2400" strike="sngStrike" kern="1200" dirty="0">
            <a:solidFill>
              <a:schemeClr val="bg1"/>
            </a:solidFill>
          </a:endParaRPr>
        </a:p>
      </dsp:txBody>
      <dsp:txXfrm>
        <a:off x="1123699" y="2382663"/>
        <a:ext cx="5334987" cy="937385"/>
      </dsp:txXfrm>
    </dsp:sp>
    <dsp:sp modelId="{5A73F6C3-D446-4BB9-811F-8FE6E39B86D0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i="0" kern="1200" dirty="0"/>
            <a:t>呼吸短促</a:t>
          </a:r>
          <a:r>
            <a:rPr lang="zh-TW" altLang="en-US" sz="2400" kern="1200" dirty="0"/>
            <a:t>、</a:t>
          </a:r>
          <a:r>
            <a:rPr lang="zh-TW" altLang="en-US" sz="2400" b="0" i="0" kern="1200" dirty="0"/>
            <a:t>肌肉無力</a:t>
          </a:r>
          <a:r>
            <a:rPr lang="zh-TW" altLang="en-US" sz="2400" kern="1200" dirty="0"/>
            <a:t>、</a:t>
          </a:r>
          <a:r>
            <a:rPr lang="zh-TW" altLang="en-US" sz="2400" b="0" i="0" kern="1200" dirty="0"/>
            <a:t>極度疲倦</a:t>
          </a:r>
          <a:r>
            <a:rPr lang="zh-TW" altLang="en-US" sz="2400" kern="1200" dirty="0"/>
            <a:t>、</a:t>
          </a:r>
          <a:r>
            <a:rPr lang="zh-TW" altLang="en-US" sz="2400" b="0" i="0" kern="1200" dirty="0"/>
            <a:t>缺乏活力</a:t>
          </a:r>
          <a:endParaRPr lang="en-US" sz="2400" kern="1200" dirty="0"/>
        </a:p>
      </dsp:txBody>
      <dsp:txXfrm>
        <a:off x="1675083" y="3559414"/>
        <a:ext cx="5326758" cy="937385"/>
      </dsp:txXfrm>
    </dsp:sp>
    <dsp:sp modelId="{C8690B58-1B61-4DBF-8CE2-D80524B7C440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082090" y="762624"/>
        <a:ext cx="355966" cy="487027"/>
      </dsp:txXfrm>
    </dsp:sp>
    <dsp:sp modelId="{B51DECD6-143F-41C0-BFD1-5D523BBDA757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633473" y="1939375"/>
        <a:ext cx="355966" cy="487027"/>
      </dsp:txXfrm>
    </dsp:sp>
    <dsp:sp modelId="{D81F22FF-1CF2-4F20-9A0E-A1D8CB28A140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7176627" y="3116125"/>
        <a:ext cx="355966" cy="4870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5DF96-EB32-42EF-9383-906B0B77B94A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>
              <a:solidFill>
                <a:schemeClr val="bg1"/>
              </a:solidFill>
            </a:rPr>
            <a:t>懷孕期間</a:t>
          </a:r>
          <a:r>
            <a:rPr lang="zh-TW" altLang="en-US" sz="2400" kern="1200" dirty="0" smtClean="0">
              <a:solidFill>
                <a:schemeClr val="bg1"/>
              </a:solidFill>
            </a:rPr>
            <a:t>葉酸鹽或葉酸需求量</a:t>
          </a:r>
          <a:r>
            <a:rPr lang="zh-TW" altLang="en-US" sz="2400" kern="1200" dirty="0">
              <a:solidFill>
                <a:schemeClr val="bg1"/>
              </a:solidFill>
            </a:rPr>
            <a:t>很大（約為非</a:t>
          </a:r>
          <a:r>
            <a:rPr lang="zh-TW" altLang="en-US" sz="2400" kern="1200" dirty="0" smtClean="0">
              <a:solidFill>
                <a:schemeClr val="bg1"/>
              </a:solidFill>
            </a:rPr>
            <a:t>懷孕時期的</a:t>
          </a:r>
          <a:r>
            <a:rPr lang="en-US" altLang="zh-TW" sz="2400" kern="1200" dirty="0">
              <a:solidFill>
                <a:schemeClr val="bg1"/>
              </a:solidFill>
            </a:rPr>
            <a:t>5</a:t>
          </a:r>
          <a:r>
            <a:rPr lang="zh-TW" altLang="en-US" sz="2400" kern="1200" dirty="0">
              <a:solidFill>
                <a:schemeClr val="bg1"/>
              </a:solidFill>
            </a:rPr>
            <a:t>倍）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29163" y="29163"/>
        <a:ext cx="5425092" cy="937385"/>
      </dsp:txXfrm>
    </dsp:sp>
    <dsp:sp modelId="{F48D50C2-6AA6-497D-8E4D-5BB9FF9EC98D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/>
            <a:t>懷孕婦女在受孕前</a:t>
          </a:r>
          <a:r>
            <a:rPr lang="zh-TW" altLang="en-US" sz="2400" kern="1200" dirty="0">
              <a:solidFill>
                <a:schemeClr val="bg1"/>
              </a:solidFill>
            </a:rPr>
            <a:t>沒有</a:t>
          </a:r>
          <a:r>
            <a:rPr lang="zh-TW" altLang="en-US" sz="2400" kern="1200" dirty="0" smtClean="0">
              <a:solidFill>
                <a:schemeClr val="bg1"/>
              </a:solidFill>
            </a:rPr>
            <a:t>攝取足夠</a:t>
          </a:r>
          <a:r>
            <a:rPr lang="zh-TW" altLang="en-US" sz="2400" kern="1200" dirty="0">
              <a:solidFill>
                <a:schemeClr val="bg1"/>
              </a:solidFill>
            </a:rPr>
            <a:t>的葉酸</a:t>
          </a:r>
          <a:r>
            <a:rPr lang="zh-TW" altLang="en-US" sz="2400" kern="1200" dirty="0"/>
            <a:t>鹽或葉酸</a:t>
          </a:r>
          <a:endParaRPr lang="en-US" sz="2400" kern="1200" dirty="0"/>
        </a:p>
      </dsp:txBody>
      <dsp:txXfrm>
        <a:off x="580546" y="1205913"/>
        <a:ext cx="5326758" cy="937385"/>
      </dsp:txXfrm>
    </dsp:sp>
    <dsp:sp modelId="{375023A3-73AE-4446-98C9-2DE15BF29036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/>
            <a:t>懷孕早期</a:t>
          </a:r>
          <a:r>
            <a:rPr lang="zh-TW" altLang="en-US" sz="2400" kern="1200" dirty="0" smtClean="0">
              <a:solidFill>
                <a:schemeClr val="bg1"/>
              </a:solidFill>
            </a:rPr>
            <a:t>胚胎發育</a:t>
          </a:r>
          <a:r>
            <a:rPr lang="zh-TW" altLang="en-US" sz="2400" kern="1200" dirty="0">
              <a:solidFill>
                <a:schemeClr val="bg1"/>
              </a:solidFill>
            </a:rPr>
            <a:t>不正常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1123699" y="2382663"/>
        <a:ext cx="5334987" cy="937385"/>
      </dsp:txXfrm>
    </dsp:sp>
    <dsp:sp modelId="{570082DD-5CDC-4556-A806-5FF44A990832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/>
            <a:t>胎兒形成脊柱</a:t>
          </a:r>
          <a:r>
            <a:rPr lang="zh-TW" altLang="en-US" sz="2400" kern="1200" dirty="0" smtClean="0"/>
            <a:t>裂 </a:t>
          </a:r>
          <a:r>
            <a:rPr lang="en-US" sz="2400" kern="1200" dirty="0" smtClean="0"/>
            <a:t>–</a:t>
          </a:r>
          <a:r>
            <a:rPr lang="zh-TW" altLang="en-US" sz="2400" kern="1200" dirty="0" smtClean="0"/>
            <a:t> 脊柱</a:t>
          </a:r>
          <a:r>
            <a:rPr lang="zh-TW" altLang="en-US" sz="2400" kern="1200" dirty="0"/>
            <a:t>先天性畸形</a:t>
          </a:r>
          <a:endParaRPr lang="en-US" sz="2400" kern="1200" dirty="0"/>
        </a:p>
      </dsp:txBody>
      <dsp:txXfrm>
        <a:off x="1675083" y="3559414"/>
        <a:ext cx="5326758" cy="937385"/>
      </dsp:txXfrm>
    </dsp:sp>
    <dsp:sp modelId="{A225BD02-0090-4235-BEBB-C80B87E36D76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082090" y="762624"/>
        <a:ext cx="355966" cy="487027"/>
      </dsp:txXfrm>
    </dsp:sp>
    <dsp:sp modelId="{3A0BA7A1-D50E-4C82-ABA1-9BCEA8C72F43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633473" y="1939375"/>
        <a:ext cx="355966" cy="487027"/>
      </dsp:txXfrm>
    </dsp:sp>
    <dsp:sp modelId="{40946DEC-14FD-422C-B8F2-00C171FEE8C0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7176627" y="3116125"/>
        <a:ext cx="355966" cy="48702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6A7A32-E78A-41B3-A1E1-3CD760389D1C}">
      <dsp:nvSpPr>
        <dsp:cNvPr id="0" name=""/>
        <dsp:cNvSpPr/>
      </dsp:nvSpPr>
      <dsp:spPr>
        <a:xfrm>
          <a:off x="2957" y="824"/>
          <a:ext cx="8223684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300" kern="1200" dirty="0">
              <a:solidFill>
                <a:schemeClr val="bg1"/>
              </a:solidFill>
            </a:rPr>
            <a:t>維生素</a:t>
          </a:r>
          <a:r>
            <a:rPr lang="en-US" altLang="zh-TW" sz="4300" kern="1200" dirty="0">
              <a:solidFill>
                <a:schemeClr val="bg1"/>
              </a:solidFill>
            </a:rPr>
            <a:t>C</a:t>
          </a:r>
          <a:r>
            <a:rPr lang="zh-TW" altLang="en-US" sz="4300" kern="1200" dirty="0" smtClean="0">
              <a:solidFill>
                <a:schemeClr val="bg1"/>
              </a:solidFill>
            </a:rPr>
            <a:t>攝取不足</a:t>
          </a:r>
          <a:endParaRPr lang="en-US" sz="4300" kern="1200" dirty="0">
            <a:solidFill>
              <a:schemeClr val="bg1"/>
            </a:solidFill>
          </a:endParaRPr>
        </a:p>
      </dsp:txBody>
      <dsp:txXfrm>
        <a:off x="33735" y="31602"/>
        <a:ext cx="8162128" cy="989271"/>
      </dsp:txXfrm>
    </dsp:sp>
    <dsp:sp modelId="{B215FD6C-9C56-44EF-BCB1-6DAF8036F1F1}">
      <dsp:nvSpPr>
        <dsp:cNvPr id="0" name=""/>
        <dsp:cNvSpPr/>
      </dsp:nvSpPr>
      <dsp:spPr>
        <a:xfrm>
          <a:off x="2957" y="1158653"/>
          <a:ext cx="3249373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/>
            <a:t>貧血</a:t>
          </a:r>
          <a:endParaRPr lang="en-US" sz="3200" kern="1200" dirty="0"/>
        </a:p>
      </dsp:txBody>
      <dsp:txXfrm>
        <a:off x="33735" y="1189431"/>
        <a:ext cx="3187817" cy="989271"/>
      </dsp:txXfrm>
    </dsp:sp>
    <dsp:sp modelId="{206FC44E-4F22-4737-8C2A-AA8DF7B5B33E}">
      <dsp:nvSpPr>
        <dsp:cNvPr id="0" name=""/>
        <dsp:cNvSpPr/>
      </dsp:nvSpPr>
      <dsp:spPr>
        <a:xfrm>
          <a:off x="2957" y="2316481"/>
          <a:ext cx="1591270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/>
            <a:t>疲勞</a:t>
          </a:r>
          <a:endParaRPr lang="en-US" sz="3200" kern="1200" dirty="0"/>
        </a:p>
      </dsp:txBody>
      <dsp:txXfrm>
        <a:off x="33735" y="2347259"/>
        <a:ext cx="1529714" cy="989271"/>
      </dsp:txXfrm>
    </dsp:sp>
    <dsp:sp modelId="{09760707-6E48-40ED-93BC-DBAC5DB56681}">
      <dsp:nvSpPr>
        <dsp:cNvPr id="0" name=""/>
        <dsp:cNvSpPr/>
      </dsp:nvSpPr>
      <dsp:spPr>
        <a:xfrm>
          <a:off x="1661061" y="2316481"/>
          <a:ext cx="1591270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/>
            <a:t>虛弱</a:t>
          </a:r>
          <a:endParaRPr lang="en-US" sz="3200" kern="1200" dirty="0"/>
        </a:p>
      </dsp:txBody>
      <dsp:txXfrm>
        <a:off x="1691839" y="2347259"/>
        <a:ext cx="1529714" cy="989271"/>
      </dsp:txXfrm>
    </dsp:sp>
    <dsp:sp modelId="{25AE73F5-6081-4223-9FB9-F89F6A57418E}">
      <dsp:nvSpPr>
        <dsp:cNvPr id="0" name=""/>
        <dsp:cNvSpPr/>
      </dsp:nvSpPr>
      <dsp:spPr>
        <a:xfrm>
          <a:off x="3385998" y="1158653"/>
          <a:ext cx="4840644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solidFill>
                <a:schemeClr val="bg1"/>
              </a:solidFill>
            </a:rPr>
            <a:t>未能形成足夠的膠</a:t>
          </a:r>
          <a:r>
            <a:rPr lang="zh-TW" altLang="en-US" sz="3200" kern="1200" dirty="0">
              <a:solidFill>
                <a:schemeClr val="bg1"/>
              </a:solidFill>
            </a:rPr>
            <a:t>原</a:t>
          </a:r>
          <a:r>
            <a:rPr lang="zh-TW" altLang="en-US" sz="3200" kern="1200" dirty="0" smtClean="0">
              <a:solidFill>
                <a:schemeClr val="bg1"/>
              </a:solidFill>
            </a:rPr>
            <a:t>蛋白</a:t>
          </a:r>
          <a:endParaRPr lang="en-US" sz="3200" strike="sngStrike" kern="1200" dirty="0">
            <a:solidFill>
              <a:schemeClr val="bg1"/>
            </a:solidFill>
          </a:endParaRPr>
        </a:p>
      </dsp:txBody>
      <dsp:txXfrm>
        <a:off x="3416776" y="1189431"/>
        <a:ext cx="4779088" cy="989271"/>
      </dsp:txXfrm>
    </dsp:sp>
    <dsp:sp modelId="{8E19F143-B6B8-4D96-BEAE-2560DEAADA7D}">
      <dsp:nvSpPr>
        <dsp:cNvPr id="0" name=""/>
        <dsp:cNvSpPr/>
      </dsp:nvSpPr>
      <dsp:spPr>
        <a:xfrm>
          <a:off x="3385998" y="2316481"/>
          <a:ext cx="4840644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/>
            <a:t>壞血病</a:t>
          </a:r>
          <a:endParaRPr lang="en-US" sz="3200" kern="1200" dirty="0"/>
        </a:p>
      </dsp:txBody>
      <dsp:txXfrm>
        <a:off x="3416776" y="2347259"/>
        <a:ext cx="4779088" cy="989271"/>
      </dsp:txXfrm>
    </dsp:sp>
    <dsp:sp modelId="{2C9D3031-6FD5-4126-91F3-A2A6F94CF86C}">
      <dsp:nvSpPr>
        <dsp:cNvPr id="0" name=""/>
        <dsp:cNvSpPr/>
      </dsp:nvSpPr>
      <dsp:spPr>
        <a:xfrm>
          <a:off x="3385998" y="3474310"/>
          <a:ext cx="1591270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/>
            <a:t>牙齦出血</a:t>
          </a:r>
          <a:endParaRPr lang="en-US" sz="2100" kern="1200" dirty="0"/>
        </a:p>
      </dsp:txBody>
      <dsp:txXfrm>
        <a:off x="3416776" y="3505088"/>
        <a:ext cx="1529714" cy="989271"/>
      </dsp:txXfrm>
    </dsp:sp>
    <dsp:sp modelId="{CE346E02-29C2-4FBA-957D-E2A007D4D639}">
      <dsp:nvSpPr>
        <dsp:cNvPr id="0" name=""/>
        <dsp:cNvSpPr/>
      </dsp:nvSpPr>
      <dsp:spPr>
        <a:xfrm>
          <a:off x="5010685" y="3474310"/>
          <a:ext cx="1591270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/>
            <a:t>傷口</a:t>
          </a:r>
          <a:r>
            <a:rPr lang="en-US" altLang="zh-TW" sz="2100" kern="1200" dirty="0"/>
            <a:t/>
          </a:r>
          <a:br>
            <a:rPr lang="en-US" altLang="zh-TW" sz="2100" kern="1200" dirty="0"/>
          </a:br>
          <a:r>
            <a:rPr lang="zh-TW" altLang="en-US" sz="2100" kern="1200" dirty="0"/>
            <a:t>癒合不良</a:t>
          </a:r>
          <a:endParaRPr lang="en-US" sz="2100" kern="1200" dirty="0"/>
        </a:p>
      </dsp:txBody>
      <dsp:txXfrm>
        <a:off x="5041463" y="3505088"/>
        <a:ext cx="1529714" cy="989271"/>
      </dsp:txXfrm>
    </dsp:sp>
    <dsp:sp modelId="{EC2A1435-5CF2-420D-8982-0AAC8D12332E}">
      <dsp:nvSpPr>
        <dsp:cNvPr id="0" name=""/>
        <dsp:cNvSpPr/>
      </dsp:nvSpPr>
      <dsp:spPr>
        <a:xfrm>
          <a:off x="6635372" y="3474310"/>
          <a:ext cx="1591270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/>
            <a:t>骨骼和其他組織受損</a:t>
          </a:r>
          <a:endParaRPr lang="en-US" sz="2100" kern="1200" dirty="0"/>
        </a:p>
      </dsp:txBody>
      <dsp:txXfrm>
        <a:off x="6666150" y="3505088"/>
        <a:ext cx="1529714" cy="98927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BF8B5D-F022-4393-85CD-B5F35530CD17}">
      <dsp:nvSpPr>
        <dsp:cNvPr id="0" name=""/>
        <dsp:cNvSpPr/>
      </dsp:nvSpPr>
      <dsp:spPr>
        <a:xfrm>
          <a:off x="0" y="0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3716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/>
            <a:t>缺乏維生素</a:t>
          </a:r>
          <a:r>
            <a:rPr lang="en-US" sz="4000" kern="1200" dirty="0"/>
            <a:t>D </a:t>
          </a:r>
        </a:p>
      </dsp:txBody>
      <dsp:txXfrm>
        <a:off x="39768" y="39768"/>
        <a:ext cx="5530000" cy="1278252"/>
      </dsp:txXfrm>
    </dsp:sp>
    <dsp:sp modelId="{DF6661E6-A865-4F27-A402-660285B2436F}">
      <dsp:nvSpPr>
        <dsp:cNvPr id="0" name=""/>
        <dsp:cNvSpPr/>
      </dsp:nvSpPr>
      <dsp:spPr>
        <a:xfrm>
          <a:off x="617219" y="1584087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/>
            <a:t>食物中的</a:t>
          </a:r>
          <a:r>
            <a:rPr lang="zh-TW" altLang="en-US" sz="4000" kern="1200" dirty="0" smtClean="0">
              <a:solidFill>
                <a:schemeClr val="bg1"/>
              </a:solidFill>
            </a:rPr>
            <a:t>鈣較難被吸收</a:t>
          </a:r>
          <a:endParaRPr lang="en-US" sz="4000" kern="1200" dirty="0">
            <a:solidFill>
              <a:schemeClr val="bg1"/>
            </a:solidFill>
          </a:endParaRPr>
        </a:p>
      </dsp:txBody>
      <dsp:txXfrm>
        <a:off x="656987" y="1623855"/>
        <a:ext cx="5415841" cy="1278252"/>
      </dsp:txXfrm>
    </dsp:sp>
    <dsp:sp modelId="{98E39970-A7C0-4231-B72F-AA5FB1634947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/>
            <a:t>骨骼軟化並彎曲變形</a:t>
          </a:r>
          <a:endParaRPr lang="en-US" sz="4000" kern="1200" dirty="0"/>
        </a:p>
      </dsp:txBody>
      <dsp:txXfrm>
        <a:off x="1274207" y="3207942"/>
        <a:ext cx="5415841" cy="1278252"/>
      </dsp:txXfrm>
    </dsp:sp>
    <dsp:sp modelId="{D258021B-6AD0-4EFE-9AE5-02367606D898}">
      <dsp:nvSpPr>
        <dsp:cNvPr id="0" name=""/>
        <dsp:cNvSpPr/>
      </dsp:nvSpPr>
      <dsp:spPr>
        <a:xfrm>
          <a:off x="61125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311173" y="1029656"/>
        <a:ext cx="485410" cy="664128"/>
      </dsp:txXfrm>
    </dsp:sp>
    <dsp:sp modelId="{068EA46A-90BB-4C49-AA34-51444CD21F71}">
      <dsp:nvSpPr>
        <dsp:cNvPr id="0" name=""/>
        <dsp:cNvSpPr/>
      </dsp:nvSpPr>
      <dsp:spPr>
        <a:xfrm>
          <a:off x="67298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928393" y="2604691"/>
        <a:ext cx="485410" cy="664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369CD-B095-431E-89B9-39139FC76952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1247775"/>
            <a:ext cx="4489450" cy="3367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802406"/>
            <a:ext cx="5486400" cy="39292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71800" cy="500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78342"/>
            <a:ext cx="2971800" cy="500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7DCFD-6E23-48D5-947E-B262FDA0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6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62E7-3088-4EAD-9661-DA6C13A12758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8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A5A-B11F-4232-818B-9503C08F81C2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4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D052-1E67-4C17-A73C-989662C51447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FBE2-FC04-422C-8C84-FA61D905BC63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EC13-4B3F-4142-9043-C72AF7A663F8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ECA5-52D1-486B-9B89-314814321A17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4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AEEB-70C1-4E43-B80E-A95193DA47F1}" type="datetime1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7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EE-0256-43C2-8719-F2F7CD0D91FE}" type="datetime1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7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3701-15D5-4B62-8813-83C1B1F232B2}" type="datetime1">
              <a:rPr lang="en-US" smtClean="0"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6E01-06A1-4B89-AA15-CEE16DD50853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5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700E-5E85-4937-A8B9-961D263B106D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2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41CBE-C332-4CFF-9D56-BBC42B9A6B6C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7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營養與健康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微量營養素 </a:t>
            </a:r>
            <a:r>
              <a:rPr lang="en-US" altLang="zh-TW" dirty="0"/>
              <a:t>- </a:t>
            </a:r>
            <a:r>
              <a:rPr lang="zh-TW" altLang="en-US" dirty="0"/>
              <a:t>維生素</a:t>
            </a:r>
          </a:p>
        </p:txBody>
      </p:sp>
    </p:spTree>
    <p:extLst>
      <p:ext uri="{BB962C8B-B14F-4D97-AF65-F5344CB8AC3E}">
        <p14:creationId xmlns:p14="http://schemas.microsoft.com/office/powerpoint/2010/main" val="400829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維生素</a:t>
            </a:r>
            <a:r>
              <a:rPr lang="en-US" dirty="0"/>
              <a:t>B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2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維生素</a:t>
            </a:r>
            <a:r>
              <a:rPr lang="en-US" dirty="0"/>
              <a:t>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/>
              <a:t>科學家最初</a:t>
            </a:r>
            <a:r>
              <a:rPr lang="zh-TW" altLang="en-US" dirty="0" smtClean="0"/>
              <a:t>認為只有</a:t>
            </a:r>
            <a:r>
              <a:rPr lang="zh-TW" altLang="en-US" dirty="0"/>
              <a:t>一種</a:t>
            </a:r>
            <a:r>
              <a:rPr lang="zh-TW" altLang="en-US" dirty="0" smtClean="0"/>
              <a:t>維生素</a:t>
            </a:r>
            <a:r>
              <a:rPr lang="en-US" altLang="zh-TW" dirty="0" smtClean="0"/>
              <a:t>B</a:t>
            </a:r>
            <a:r>
              <a:rPr lang="zh-TW" altLang="en-US" dirty="0" smtClean="0"/>
              <a:t>，</a:t>
            </a:r>
            <a:r>
              <a:rPr lang="zh-TW" altLang="en-US" dirty="0"/>
              <a:t>但後來又發現還有幾種維生素在體內有類似</a:t>
            </a:r>
            <a:r>
              <a:rPr lang="zh-TW" altLang="en-US" dirty="0" smtClean="0"/>
              <a:t>的功能</a:t>
            </a:r>
            <a:endParaRPr lang="en-US" strike="sngStrike" dirty="0"/>
          </a:p>
          <a:p>
            <a:r>
              <a:rPr lang="zh-TW" altLang="en-US" dirty="0" smtClean="0"/>
              <a:t>這些維生素被組合起來，被</a:t>
            </a:r>
            <a:r>
              <a:rPr lang="zh-TW" altLang="en-US" dirty="0"/>
              <a:t>稱為「複合維生素</a:t>
            </a:r>
            <a:r>
              <a:rPr lang="en-US" altLang="zh-TW" dirty="0"/>
              <a:t>B </a:t>
            </a:r>
            <a:r>
              <a:rPr lang="zh-TW" altLang="en-US" dirty="0" smtClean="0"/>
              <a:t>」，如：</a:t>
            </a:r>
            <a:endParaRPr lang="en-US" altLang="zh-TW" dirty="0" smtClean="0"/>
          </a:p>
          <a:p>
            <a:pPr marL="892175">
              <a:buFontTx/>
              <a:buChar char="-"/>
            </a:pPr>
            <a:r>
              <a:rPr lang="zh-TW" altLang="en-US" dirty="0" smtClean="0"/>
              <a:t>維生素</a:t>
            </a:r>
            <a:r>
              <a:rPr lang="en-US" altLang="zh-TW" dirty="0" smtClean="0"/>
              <a:t>B</a:t>
            </a:r>
            <a:r>
              <a:rPr lang="en-US" altLang="zh-TW" baseline="-25000" dirty="0"/>
              <a:t>1</a:t>
            </a:r>
            <a:r>
              <a:rPr lang="zh-TW" altLang="en-US" dirty="0" smtClean="0"/>
              <a:t>（硫胺素）</a:t>
            </a:r>
            <a:endParaRPr lang="en-US" altLang="zh-TW" dirty="0" smtClean="0"/>
          </a:p>
          <a:p>
            <a:pPr marL="892175">
              <a:buFontTx/>
              <a:buChar char="-"/>
            </a:pPr>
            <a:r>
              <a:rPr lang="zh-TW" altLang="en-US" dirty="0" smtClean="0"/>
              <a:t>維生素</a:t>
            </a:r>
            <a:r>
              <a:rPr lang="en-US" altLang="zh-TW" dirty="0" smtClean="0"/>
              <a:t>B</a:t>
            </a:r>
            <a:r>
              <a:rPr lang="en-US" altLang="zh-TW" baseline="-25000" dirty="0"/>
              <a:t>2</a:t>
            </a:r>
            <a:r>
              <a:rPr lang="zh-TW" altLang="en-US" dirty="0" smtClean="0"/>
              <a:t>（核黃素）</a:t>
            </a:r>
            <a:endParaRPr lang="en-US" altLang="zh-TW" dirty="0" smtClean="0"/>
          </a:p>
          <a:p>
            <a:pPr marL="892175">
              <a:buFontTx/>
              <a:buChar char="-"/>
            </a:pPr>
            <a:r>
              <a:rPr lang="zh-TW" altLang="en-US" dirty="0" smtClean="0"/>
              <a:t>維生素</a:t>
            </a:r>
            <a:r>
              <a:rPr lang="en-US" altLang="zh-TW" dirty="0" smtClean="0"/>
              <a:t>B</a:t>
            </a:r>
            <a:r>
              <a:rPr lang="en-US" altLang="zh-TW" baseline="-25000" dirty="0"/>
              <a:t>3</a:t>
            </a:r>
            <a:r>
              <a:rPr lang="zh-TW" altLang="en-US" dirty="0" smtClean="0"/>
              <a:t>（菸鹼酸）</a:t>
            </a:r>
            <a:endParaRPr lang="en-US" altLang="zh-TW" dirty="0" smtClean="0"/>
          </a:p>
          <a:p>
            <a:pPr marL="892175">
              <a:buFontTx/>
              <a:buChar char="-"/>
            </a:pPr>
            <a:r>
              <a:rPr lang="zh-TW" altLang="en-US" dirty="0" smtClean="0"/>
              <a:t>維生素</a:t>
            </a:r>
            <a:r>
              <a:rPr lang="en-US" altLang="zh-TW" dirty="0" smtClean="0"/>
              <a:t>B</a:t>
            </a:r>
            <a:r>
              <a:rPr lang="en-US" altLang="zh-TW" baseline="-25000" dirty="0"/>
              <a:t>6</a:t>
            </a:r>
            <a:r>
              <a:rPr lang="zh-TW" altLang="en-US" dirty="0" smtClean="0"/>
              <a:t>（</a:t>
            </a:r>
            <a:r>
              <a:rPr lang="zh-TW" altLang="en-US" dirty="0"/>
              <a:t>吡哆</a:t>
            </a:r>
            <a:r>
              <a:rPr lang="zh-TW" altLang="en-US" dirty="0" smtClean="0"/>
              <a:t>醇）</a:t>
            </a:r>
            <a:endParaRPr lang="en-US" altLang="zh-TW" dirty="0" smtClean="0"/>
          </a:p>
          <a:p>
            <a:pPr marL="892175">
              <a:buFontTx/>
              <a:buChar char="-"/>
            </a:pPr>
            <a:r>
              <a:rPr lang="zh-TW" altLang="en-US" dirty="0"/>
              <a:t>維生素</a:t>
            </a:r>
            <a:r>
              <a:rPr lang="en-US" altLang="zh-HK" dirty="0"/>
              <a:t>B</a:t>
            </a:r>
            <a:r>
              <a:rPr lang="en-US" altLang="zh-HK" baseline="-25000" dirty="0"/>
              <a:t>9</a:t>
            </a:r>
            <a:r>
              <a:rPr lang="en-US" altLang="zh-HK" dirty="0"/>
              <a:t> </a:t>
            </a:r>
            <a:r>
              <a:rPr lang="zh-TW" altLang="en-US" dirty="0"/>
              <a:t>（</a:t>
            </a:r>
            <a:r>
              <a:rPr lang="zh-TW" altLang="en-US" dirty="0" smtClean="0"/>
              <a:t>葉酸鹽）</a:t>
            </a:r>
            <a:endParaRPr lang="en-US" altLang="zh-HK" dirty="0"/>
          </a:p>
          <a:p>
            <a:pPr marL="892175">
              <a:buFontTx/>
              <a:buChar char="-"/>
            </a:pPr>
            <a:r>
              <a:rPr lang="zh-TW" altLang="en-US" dirty="0" smtClean="0"/>
              <a:t>維生素</a:t>
            </a:r>
            <a:r>
              <a:rPr lang="en-US" altLang="zh-TW" dirty="0" smtClean="0"/>
              <a:t>B</a:t>
            </a:r>
            <a:r>
              <a:rPr lang="en-US" altLang="zh-TW" baseline="-25000" dirty="0" smtClean="0"/>
              <a:t>12</a:t>
            </a:r>
            <a:r>
              <a:rPr lang="zh-TW" altLang="en-US" dirty="0"/>
              <a:t>（鈷胺素</a:t>
            </a:r>
            <a:r>
              <a:rPr lang="zh-TW" altLang="en-US" dirty="0" smtClean="0"/>
              <a:t>）</a:t>
            </a:r>
            <a:endParaRPr lang="en-US" altLang="zh-TW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6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1</a:t>
            </a:r>
            <a:r>
              <a:rPr lang="zh-TW" altLang="en-US" dirty="0"/>
              <a:t>（硫胺素）的功能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有</a:t>
            </a:r>
            <a:r>
              <a:rPr lang="zh-TW" altLang="en-US" dirty="0" smtClean="0"/>
              <a:t>助從碳水化合物中釋放</a:t>
            </a:r>
            <a:r>
              <a:rPr lang="zh-TW" altLang="en-US" dirty="0"/>
              <a:t>能量</a:t>
            </a:r>
          </a:p>
          <a:p>
            <a:r>
              <a:rPr lang="zh-TW" altLang="en-US" dirty="0"/>
              <a:t>有</a:t>
            </a:r>
            <a:r>
              <a:rPr lang="zh-TW" altLang="en-US" dirty="0" smtClean="0"/>
              <a:t>助身體</a:t>
            </a:r>
            <a:r>
              <a:rPr lang="zh-TW" altLang="en-US" dirty="0"/>
              <a:t>成長</a:t>
            </a:r>
          </a:p>
          <a:p>
            <a:r>
              <a:rPr lang="zh-TW" altLang="en-US" dirty="0"/>
              <a:t>有</a:t>
            </a:r>
            <a:r>
              <a:rPr lang="zh-TW" altLang="en-US" dirty="0" smtClean="0"/>
              <a:t>助神經正常運作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1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1</a:t>
            </a:r>
            <a:r>
              <a:rPr lang="zh-TW" altLang="en-US" dirty="0"/>
              <a:t>（硫胺素）的來源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1</a:t>
            </a:r>
            <a:r>
              <a:rPr lang="zh-TW" altLang="en-US" dirty="0" smtClean="0"/>
              <a:t>不會被儲存</a:t>
            </a:r>
            <a:r>
              <a:rPr lang="zh-TW" altLang="en-US" dirty="0"/>
              <a:t>在體內，因此每天都需要</a:t>
            </a:r>
            <a:r>
              <a:rPr lang="zh-TW" altLang="en-US" dirty="0" smtClean="0"/>
              <a:t>補充</a:t>
            </a:r>
            <a:endParaRPr lang="en-US" dirty="0"/>
          </a:p>
          <a:p>
            <a:r>
              <a:rPr lang="zh-TW" altLang="en-US" dirty="0" smtClean="0"/>
              <a:t>含有</a:t>
            </a:r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1</a:t>
            </a:r>
            <a:r>
              <a:rPr lang="zh-TW" altLang="en-US" dirty="0"/>
              <a:t>的</a:t>
            </a:r>
            <a:r>
              <a:rPr lang="zh-TW" altLang="en-US" dirty="0" smtClean="0"/>
              <a:t>食物：</a:t>
            </a:r>
            <a:endParaRPr lang="en-US" dirty="0"/>
          </a:p>
          <a:p>
            <a:pPr lvl="1"/>
            <a:r>
              <a:rPr lang="zh-TW" altLang="en-US" dirty="0" smtClean="0"/>
              <a:t>穀物，如小麥</a:t>
            </a:r>
            <a:r>
              <a:rPr lang="zh-TW" altLang="en-US" dirty="0"/>
              <a:t>和大米（特別是全穀物</a:t>
            </a:r>
            <a:r>
              <a:rPr lang="zh-TW" altLang="en-US" dirty="0" smtClean="0"/>
              <a:t>）和穀類製品</a:t>
            </a:r>
            <a:endParaRPr lang="zh-TW" altLang="en-US" strike="sngStrike" dirty="0"/>
          </a:p>
          <a:p>
            <a:pPr lvl="1"/>
            <a:r>
              <a:rPr lang="zh-TW" altLang="en-US" dirty="0" smtClean="0"/>
              <a:t>肉類</a:t>
            </a:r>
            <a:r>
              <a:rPr lang="zh-TW" altLang="en-US" dirty="0"/>
              <a:t>（尤其是豬肉、煙</a:t>
            </a:r>
            <a:r>
              <a:rPr lang="zh-TW" altLang="en-US" dirty="0" smtClean="0"/>
              <a:t>肉及火腿）及內臟（</a:t>
            </a:r>
            <a:r>
              <a:rPr lang="zh-TW" altLang="en-US" dirty="0"/>
              <a:t>尤其是</a:t>
            </a:r>
            <a:r>
              <a:rPr lang="zh-TW" altLang="en-US" dirty="0" smtClean="0"/>
              <a:t>肝臟</a:t>
            </a:r>
            <a:r>
              <a:rPr lang="zh-TW" altLang="en-US" dirty="0"/>
              <a:t>、</a:t>
            </a:r>
            <a:r>
              <a:rPr lang="zh-TW" altLang="en-US" dirty="0" smtClean="0"/>
              <a:t>腎臟及心臟）</a:t>
            </a:r>
            <a:endParaRPr lang="zh-TW" altLang="en-US" strike="sngStrike" dirty="0"/>
          </a:p>
          <a:p>
            <a:pPr lvl="1"/>
            <a:r>
              <a:rPr lang="zh-TW" altLang="en-US" dirty="0"/>
              <a:t>雞蛋、</a:t>
            </a:r>
            <a:r>
              <a:rPr lang="zh-TW" altLang="en-US" dirty="0" smtClean="0"/>
              <a:t>魚子</a:t>
            </a:r>
            <a:endParaRPr lang="zh-TW" altLang="en-US" strike="sngStrike" dirty="0"/>
          </a:p>
          <a:p>
            <a:pPr lvl="1"/>
            <a:r>
              <a:rPr lang="zh-TW" altLang="en-US" dirty="0"/>
              <a:t>牛奶和</a:t>
            </a:r>
            <a:r>
              <a:rPr lang="zh-TW" altLang="en-US" dirty="0" smtClean="0"/>
              <a:t>乳類製品</a:t>
            </a:r>
            <a:endParaRPr lang="zh-TW" altLang="en-US" strike="sngStrike" dirty="0"/>
          </a:p>
          <a:p>
            <a:pPr lvl="1"/>
            <a:r>
              <a:rPr lang="zh-TW" altLang="en-US" dirty="0"/>
              <a:t>種子、堅果、</a:t>
            </a:r>
            <a:r>
              <a:rPr lang="zh-TW" altLang="en-US" dirty="0" smtClean="0"/>
              <a:t>豆類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3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462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1</a:t>
            </a:r>
            <a:r>
              <a:rPr lang="zh-TW" altLang="en-US" dirty="0"/>
              <a:t>（硫胺素）不足的</a:t>
            </a:r>
            <a:r>
              <a:rPr lang="zh-TW" altLang="en-US" dirty="0" smtClean="0"/>
              <a:t>影響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5848742"/>
              </p:ext>
            </p:extLst>
          </p:nvPr>
        </p:nvGraphicFramePr>
        <p:xfrm>
          <a:off x="457200" y="2312717"/>
          <a:ext cx="7931224" cy="1872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1059407"/>
              </p:ext>
            </p:extLst>
          </p:nvPr>
        </p:nvGraphicFramePr>
        <p:xfrm>
          <a:off x="709228" y="4740747"/>
          <a:ext cx="7427168" cy="1473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555776" y="4195498"/>
            <a:ext cx="545984" cy="576064"/>
            <a:chOff x="6333861" y="799774"/>
            <a:chExt cx="661298" cy="661298"/>
          </a:xfrm>
        </p:grpSpPr>
        <p:sp>
          <p:nvSpPr>
            <p:cNvPr id="8" name="Down Arrow 7"/>
            <p:cNvSpPr/>
            <p:nvPr/>
          </p:nvSpPr>
          <p:spPr>
            <a:xfrm>
              <a:off x="6333861" y="799774"/>
              <a:ext cx="661298" cy="66129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Down Arrow 4"/>
            <p:cNvSpPr/>
            <p:nvPr/>
          </p:nvSpPr>
          <p:spPr>
            <a:xfrm>
              <a:off x="6482653" y="799774"/>
              <a:ext cx="363714" cy="497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000" kern="120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46086" y="4201142"/>
            <a:ext cx="545984" cy="576064"/>
            <a:chOff x="6333861" y="799774"/>
            <a:chExt cx="661298" cy="661298"/>
          </a:xfrm>
        </p:grpSpPr>
        <p:sp>
          <p:nvSpPr>
            <p:cNvPr id="11" name="Down Arrow 10"/>
            <p:cNvSpPr/>
            <p:nvPr/>
          </p:nvSpPr>
          <p:spPr>
            <a:xfrm>
              <a:off x="6333861" y="799774"/>
              <a:ext cx="661298" cy="66129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Down Arrow 4"/>
            <p:cNvSpPr/>
            <p:nvPr/>
          </p:nvSpPr>
          <p:spPr>
            <a:xfrm>
              <a:off x="6482653" y="799774"/>
              <a:ext cx="363714" cy="497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000" kern="1200"/>
            </a:p>
          </p:txBody>
        </p:sp>
      </p:grpSp>
      <p:sp>
        <p:nvSpPr>
          <p:cNvPr id="13" name="內容版面配置區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1</a:t>
            </a:r>
            <a:r>
              <a:rPr lang="zh-TW" altLang="en-US" dirty="0"/>
              <a:t>（硫胺素）</a:t>
            </a:r>
            <a:r>
              <a:rPr lang="zh-TW" altLang="en-US" dirty="0" smtClean="0"/>
              <a:t>不足會導致腳氣病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17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腳氣病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1883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5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2</a:t>
            </a:r>
            <a:r>
              <a:rPr lang="zh-TW" altLang="en-US" dirty="0"/>
              <a:t>（核黃素）的功能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有</a:t>
            </a:r>
            <a:r>
              <a:rPr lang="zh-TW" altLang="en-US" dirty="0" smtClean="0"/>
              <a:t>助從</a:t>
            </a:r>
            <a:r>
              <a:rPr lang="zh-TW" altLang="en-US" dirty="0"/>
              <a:t>碳水化合物、脂肪和</a:t>
            </a:r>
            <a:r>
              <a:rPr lang="zh-TW" altLang="en-US" dirty="0" smtClean="0"/>
              <a:t>蛋白質中釋放能量</a:t>
            </a:r>
            <a:endParaRPr lang="zh-TW" altLang="en-US" strike="sngStrike" dirty="0"/>
          </a:p>
          <a:p>
            <a:r>
              <a:rPr lang="zh-TW" altLang="en-US" dirty="0" smtClean="0"/>
              <a:t>幫助兒童成長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4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2</a:t>
            </a:r>
            <a:r>
              <a:rPr lang="zh-TW" altLang="en-US" dirty="0"/>
              <a:t>（核黃素）的來源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含有維生素</a:t>
            </a:r>
            <a:r>
              <a:rPr lang="en-US" altLang="zh-TW" dirty="0"/>
              <a:t>B</a:t>
            </a:r>
            <a:r>
              <a:rPr lang="en-US" altLang="zh-TW" baseline="-25000" dirty="0"/>
              <a:t>2</a:t>
            </a:r>
            <a:r>
              <a:rPr lang="zh-TW" altLang="en-US" dirty="0"/>
              <a:t>的</a:t>
            </a:r>
            <a:r>
              <a:rPr lang="zh-TW" altLang="en-US" dirty="0" smtClean="0"/>
              <a:t>食物：</a:t>
            </a:r>
            <a:endParaRPr lang="en-US" altLang="zh-HK" dirty="0"/>
          </a:p>
          <a:p>
            <a:pPr lvl="1"/>
            <a:r>
              <a:rPr lang="zh-TW" altLang="en-US" dirty="0" smtClean="0"/>
              <a:t>穀物，</a:t>
            </a:r>
            <a:r>
              <a:rPr lang="zh-TW" altLang="en-US" dirty="0"/>
              <a:t>如小麥和大米（特別是全穀物</a:t>
            </a:r>
            <a:r>
              <a:rPr lang="zh-TW" altLang="en-US" dirty="0" smtClean="0"/>
              <a:t>）和穀類製品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肉類</a:t>
            </a:r>
            <a:r>
              <a:rPr lang="zh-TW" altLang="en-US" dirty="0"/>
              <a:t>（尤其是豬肉、煙</a:t>
            </a:r>
            <a:r>
              <a:rPr lang="zh-TW" altLang="en-US" dirty="0" smtClean="0"/>
              <a:t>肉及火腿）</a:t>
            </a:r>
            <a:r>
              <a:rPr lang="zh-TW" altLang="en-US" dirty="0"/>
              <a:t>及</a:t>
            </a:r>
            <a:r>
              <a:rPr lang="zh-TW" altLang="en-US" dirty="0" smtClean="0"/>
              <a:t>內臟（尤其是肝臟</a:t>
            </a:r>
            <a:r>
              <a:rPr lang="zh-TW" altLang="en-US" dirty="0"/>
              <a:t>、</a:t>
            </a:r>
            <a:r>
              <a:rPr lang="zh-TW" altLang="en-US" dirty="0" smtClean="0"/>
              <a:t>腎臟及心臟）</a:t>
            </a:r>
            <a:endParaRPr lang="zh-TW" altLang="en-US" dirty="0"/>
          </a:p>
          <a:p>
            <a:pPr lvl="1"/>
            <a:r>
              <a:rPr lang="zh-TW" altLang="en-US" dirty="0"/>
              <a:t>雞蛋、</a:t>
            </a:r>
            <a:r>
              <a:rPr lang="zh-TW" altLang="en-US" dirty="0" smtClean="0"/>
              <a:t>魚子</a:t>
            </a:r>
            <a:endParaRPr lang="zh-TW" altLang="en-US" strike="sngStrike" dirty="0"/>
          </a:p>
          <a:p>
            <a:pPr lvl="1"/>
            <a:r>
              <a:rPr lang="zh-TW" altLang="en-US" dirty="0"/>
              <a:t>牛奶和乳類</a:t>
            </a:r>
            <a:r>
              <a:rPr lang="zh-TW" altLang="en-US" dirty="0" smtClean="0"/>
              <a:t>製品</a:t>
            </a:r>
            <a:endParaRPr lang="zh-TW" altLang="en-US" strike="sngStrike" dirty="0"/>
          </a:p>
          <a:p>
            <a:pPr lvl="1"/>
            <a:r>
              <a:rPr lang="zh-TW" altLang="en-US" dirty="0"/>
              <a:t>種子、堅果、</a:t>
            </a:r>
            <a:r>
              <a:rPr lang="zh-TW" altLang="en-US" dirty="0" smtClean="0"/>
              <a:t>豆類</a:t>
            </a:r>
            <a:endParaRPr lang="en-US" altLang="zh-HK" strike="sngStrike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38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2</a:t>
            </a:r>
            <a:r>
              <a:rPr lang="zh-TW" altLang="en-US" dirty="0"/>
              <a:t>（核黃素）不足的影響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低攝取量會導致鼻子</a:t>
            </a:r>
            <a:r>
              <a:rPr lang="zh-HK" altLang="en-US" dirty="0"/>
              <a:t>乾裂脫皮、</a:t>
            </a:r>
            <a:r>
              <a:rPr lang="zh-TW" altLang="en-US" dirty="0"/>
              <a:t>口角炎和舌頭腫脹</a:t>
            </a:r>
            <a:endParaRPr lang="en-US" altLang="zh-TW" dirty="0"/>
          </a:p>
          <a:p>
            <a:r>
              <a:rPr lang="zh-TW" altLang="en-US" dirty="0"/>
              <a:t>對眼睛的影響</a:t>
            </a:r>
            <a:r>
              <a:rPr lang="zh-HK" altLang="en-US" dirty="0"/>
              <a:t>包括視物模糊、怕光、</a:t>
            </a:r>
            <a:r>
              <a:rPr lang="zh-HK" altLang="en-US" dirty="0" smtClean="0"/>
              <a:t>眼</a:t>
            </a:r>
            <a:r>
              <a:rPr lang="zh-TW" altLang="en-US" dirty="0" smtClean="0"/>
              <a:t>睛痕</a:t>
            </a:r>
            <a:r>
              <a:rPr lang="zh-HK" altLang="en-US" dirty="0" smtClean="0"/>
              <a:t>癢</a:t>
            </a:r>
            <a:r>
              <a:rPr lang="zh-TW" altLang="en-US" dirty="0" smtClean="0"/>
              <a:t>和</a:t>
            </a:r>
            <a:r>
              <a:rPr lang="zh-TW" altLang="en-US" dirty="0"/>
              <a:t>容</a:t>
            </a:r>
            <a:r>
              <a:rPr lang="zh-HK" altLang="en-US" dirty="0" smtClean="0"/>
              <a:t>易</a:t>
            </a:r>
            <a:r>
              <a:rPr lang="zh-HK" altLang="en-US" dirty="0"/>
              <a:t>流淚</a:t>
            </a:r>
            <a:endParaRPr lang="en-US" altLang="zh-HK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3</a:t>
            </a:r>
            <a:r>
              <a:rPr lang="zh-TW" altLang="en-US" dirty="0"/>
              <a:t>（菸鹼酸）的功能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有</a:t>
            </a:r>
            <a:r>
              <a:rPr lang="zh-TW" altLang="en-US" dirty="0" smtClean="0"/>
              <a:t>助從</a:t>
            </a:r>
            <a:r>
              <a:rPr lang="zh-TW" altLang="en-US" dirty="0"/>
              <a:t>食物中釋放能量</a:t>
            </a:r>
          </a:p>
          <a:p>
            <a:r>
              <a:rPr lang="zh-TW" altLang="en-US" dirty="0" smtClean="0"/>
              <a:t>降低</a:t>
            </a:r>
            <a:r>
              <a:rPr lang="zh-TW" altLang="en-US" dirty="0"/>
              <a:t>血液中的脂肪</a:t>
            </a:r>
            <a:r>
              <a:rPr lang="zh-TW" altLang="en-US" dirty="0" smtClean="0"/>
              <a:t>含量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2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維生素</a:t>
            </a:r>
            <a:endParaRPr lang="en-US" dirty="0"/>
          </a:p>
          <a:p>
            <a:r>
              <a:rPr lang="zh-TW" altLang="en-US" dirty="0"/>
              <a:t>水溶性維生素</a:t>
            </a:r>
            <a:endParaRPr lang="en-US" dirty="0"/>
          </a:p>
          <a:p>
            <a:pPr lvl="1"/>
            <a:r>
              <a:rPr lang="zh-TW" altLang="en-US" dirty="0"/>
              <a:t>維生素</a:t>
            </a:r>
            <a:r>
              <a:rPr lang="en-US" dirty="0"/>
              <a:t> B</a:t>
            </a:r>
          </a:p>
          <a:p>
            <a:pPr lvl="1"/>
            <a:r>
              <a:rPr lang="zh-TW" altLang="en-US" dirty="0"/>
              <a:t>維生素</a:t>
            </a:r>
            <a:r>
              <a:rPr lang="en-US" dirty="0"/>
              <a:t> C</a:t>
            </a:r>
          </a:p>
          <a:p>
            <a:r>
              <a:rPr lang="zh-TW" altLang="en-US" dirty="0"/>
              <a:t>脂溶性維生素</a:t>
            </a:r>
            <a:endParaRPr lang="en-US" dirty="0"/>
          </a:p>
          <a:p>
            <a:pPr lvl="1"/>
            <a:r>
              <a:rPr lang="zh-TW" altLang="en-US" dirty="0"/>
              <a:t>維生素</a:t>
            </a:r>
            <a:r>
              <a:rPr lang="en-US" dirty="0"/>
              <a:t> A</a:t>
            </a:r>
          </a:p>
          <a:p>
            <a:pPr lvl="1"/>
            <a:r>
              <a:rPr lang="zh-TW" altLang="en-US" dirty="0"/>
              <a:t>維生素</a:t>
            </a:r>
            <a:r>
              <a:rPr lang="en-US" dirty="0"/>
              <a:t> D</a:t>
            </a:r>
          </a:p>
          <a:p>
            <a:pPr lvl="1"/>
            <a:r>
              <a:rPr lang="zh-TW" altLang="en-US" dirty="0"/>
              <a:t>維生素</a:t>
            </a:r>
            <a:r>
              <a:rPr lang="en-US" dirty="0"/>
              <a:t> E</a:t>
            </a:r>
          </a:p>
          <a:p>
            <a:pPr lvl="1"/>
            <a:r>
              <a:rPr lang="zh-TW" altLang="en-US" dirty="0"/>
              <a:t>維生素</a:t>
            </a:r>
            <a:r>
              <a:rPr lang="en-US" dirty="0"/>
              <a:t> 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24693E-3A8D-4AA0-9129-660A9D46F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4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3</a:t>
            </a:r>
            <a:r>
              <a:rPr lang="zh-TW" altLang="en-US" dirty="0"/>
              <a:t>（菸鹼酸）的來源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/>
          </a:bodyPr>
          <a:lstStyle/>
          <a:p>
            <a:r>
              <a:rPr lang="zh-TW" altLang="en-US" dirty="0"/>
              <a:t>含有維生素</a:t>
            </a:r>
            <a:r>
              <a:rPr lang="en-US" altLang="zh-TW" dirty="0"/>
              <a:t>B</a:t>
            </a:r>
            <a:r>
              <a:rPr lang="en-US" altLang="zh-TW" baseline="-25000" dirty="0"/>
              <a:t>3</a:t>
            </a:r>
            <a:r>
              <a:rPr lang="zh-TW" altLang="en-US" dirty="0"/>
              <a:t>的</a:t>
            </a:r>
            <a:r>
              <a:rPr lang="zh-TW" altLang="en-US" dirty="0" smtClean="0"/>
              <a:t>食物：</a:t>
            </a:r>
            <a:endParaRPr lang="en-US" altLang="zh-TW" strike="sngStrike" dirty="0" smtClean="0"/>
          </a:p>
          <a:p>
            <a:pPr lvl="1"/>
            <a:r>
              <a:rPr lang="zh-TW" altLang="en-US" dirty="0" smtClean="0"/>
              <a:t>穀物，</a:t>
            </a:r>
            <a:r>
              <a:rPr lang="zh-TW" altLang="en-US" dirty="0"/>
              <a:t>如小麥和大米（特別是全穀物）和穀類製品</a:t>
            </a:r>
            <a:endParaRPr lang="en-US" altLang="zh-TW" dirty="0"/>
          </a:p>
          <a:p>
            <a:pPr lvl="1"/>
            <a:r>
              <a:rPr lang="zh-TW" altLang="en-US" dirty="0"/>
              <a:t>肉類（尤其是豬肉、煙</a:t>
            </a:r>
            <a:r>
              <a:rPr lang="zh-TW" altLang="en-US" dirty="0" smtClean="0"/>
              <a:t>肉及火腿）</a:t>
            </a:r>
            <a:r>
              <a:rPr lang="zh-TW" altLang="en-US" dirty="0"/>
              <a:t>及</a:t>
            </a:r>
            <a:r>
              <a:rPr lang="zh-TW" altLang="en-US" dirty="0" smtClean="0"/>
              <a:t>內臟（尤其</a:t>
            </a:r>
            <a:r>
              <a:rPr lang="zh-TW" altLang="en-US" dirty="0"/>
              <a:t>是</a:t>
            </a:r>
            <a:r>
              <a:rPr lang="zh-TW" altLang="en-US" dirty="0" smtClean="0"/>
              <a:t>肝臟</a:t>
            </a:r>
            <a:r>
              <a:rPr lang="zh-TW" altLang="en-US" dirty="0"/>
              <a:t>、</a:t>
            </a:r>
            <a:r>
              <a:rPr lang="zh-TW" altLang="en-US" dirty="0" smtClean="0"/>
              <a:t>腎臟及心臟）</a:t>
            </a:r>
            <a:endParaRPr lang="zh-TW" altLang="en-US" dirty="0"/>
          </a:p>
          <a:p>
            <a:pPr lvl="1"/>
            <a:r>
              <a:rPr lang="zh-TW" altLang="en-US" dirty="0"/>
              <a:t>雞蛋、魚子</a:t>
            </a:r>
            <a:endParaRPr lang="zh-TW" altLang="en-US" strike="sngStrike" dirty="0"/>
          </a:p>
          <a:p>
            <a:pPr lvl="1"/>
            <a:r>
              <a:rPr lang="zh-TW" altLang="en-US" dirty="0"/>
              <a:t>牛奶和乳類製品</a:t>
            </a:r>
            <a:endParaRPr lang="zh-TW" altLang="en-US" strike="sngStrike" dirty="0"/>
          </a:p>
          <a:p>
            <a:pPr lvl="1"/>
            <a:r>
              <a:rPr lang="zh-TW" altLang="en-US" dirty="0"/>
              <a:t>種子、堅果、</a:t>
            </a:r>
            <a:r>
              <a:rPr lang="zh-TW" altLang="en-US" dirty="0" smtClean="0"/>
              <a:t>豆類</a:t>
            </a:r>
            <a:endParaRPr lang="zh-TW" altLang="en-US" dirty="0"/>
          </a:p>
          <a:p>
            <a:r>
              <a:rPr lang="zh-TW" altLang="en-US" dirty="0" smtClean="0"/>
              <a:t>雖然肝臟可以把色</a:t>
            </a:r>
            <a:r>
              <a:rPr lang="zh-TW" altLang="en-US" dirty="0"/>
              <a:t>氨</a:t>
            </a:r>
            <a:r>
              <a:rPr lang="zh-TW" altLang="en-US" dirty="0" smtClean="0"/>
              <a:t>酸</a:t>
            </a:r>
            <a:r>
              <a:rPr lang="zh-TW" altLang="en-US" dirty="0"/>
              <a:t>（一種氨基酸</a:t>
            </a:r>
            <a:r>
              <a:rPr lang="zh-TW" altLang="en-US" dirty="0" smtClean="0"/>
              <a:t>）合成為菸鹼酸，但是</a:t>
            </a:r>
            <a:r>
              <a:rPr lang="zh-TW" altLang="en-US" dirty="0"/>
              <a:t>速度極</a:t>
            </a:r>
            <a:r>
              <a:rPr lang="zh-TW" altLang="en-US" dirty="0" smtClean="0"/>
              <a:t>慢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2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3</a:t>
            </a:r>
            <a:r>
              <a:rPr lang="zh-TW" altLang="en-US" dirty="0"/>
              <a:t>（菸鹼酸）不足的影響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維生素</a:t>
            </a:r>
            <a:r>
              <a:rPr lang="en-US" altLang="zh-TW" dirty="0" smtClean="0"/>
              <a:t>B</a:t>
            </a:r>
            <a:r>
              <a:rPr lang="en-US" altLang="zh-TW" baseline="-25000" dirty="0" smtClean="0"/>
              <a:t>3</a:t>
            </a:r>
            <a:r>
              <a:rPr lang="zh-TW" altLang="en-US" dirty="0" smtClean="0"/>
              <a:t>不足會導致糙皮病</a:t>
            </a:r>
            <a:endParaRPr lang="zh-TW" altLang="en-US" dirty="0"/>
          </a:p>
          <a:p>
            <a:r>
              <a:rPr lang="zh-TW" altLang="en-US" dirty="0"/>
              <a:t>糙皮病的症狀被稱為三個</a:t>
            </a:r>
            <a:r>
              <a:rPr lang="en-US" altLang="zh-TW" dirty="0"/>
              <a:t>D</a:t>
            </a:r>
            <a:r>
              <a:rPr lang="zh-TW" altLang="en-US" dirty="0"/>
              <a:t>：</a:t>
            </a:r>
          </a:p>
          <a:p>
            <a:pPr lvl="1"/>
            <a:r>
              <a:rPr lang="zh-TW" altLang="en-US" dirty="0"/>
              <a:t>腹瀉 </a:t>
            </a:r>
            <a:r>
              <a:rPr lang="en-US" altLang="zh-TW" dirty="0"/>
              <a:t>(</a:t>
            </a:r>
            <a:r>
              <a:rPr lang="en-US" dirty="0" err="1"/>
              <a:t>Diarrhoea</a:t>
            </a:r>
            <a:r>
              <a:rPr lang="en-US" altLang="zh-TW" dirty="0"/>
              <a:t>)</a:t>
            </a:r>
            <a:endParaRPr lang="zh-TW" altLang="en-US" dirty="0"/>
          </a:p>
          <a:p>
            <a:pPr lvl="1"/>
            <a:r>
              <a:rPr lang="zh-TW" altLang="en-US" dirty="0"/>
              <a:t>皮炎</a:t>
            </a:r>
            <a:r>
              <a:rPr lang="zh-TW" altLang="en-US" dirty="0" smtClean="0"/>
              <a:t>（皮膚粗糙及酸痛</a:t>
            </a:r>
            <a:r>
              <a:rPr lang="zh-TW" altLang="en-US" dirty="0"/>
              <a:t>）</a:t>
            </a:r>
            <a:r>
              <a:rPr lang="en-US" altLang="zh-TW" dirty="0"/>
              <a:t>(</a:t>
            </a:r>
            <a:r>
              <a:rPr lang="en-US" dirty="0"/>
              <a:t>Dermatitis</a:t>
            </a:r>
            <a:r>
              <a:rPr lang="en-US" altLang="zh-TW" dirty="0"/>
              <a:t>)</a:t>
            </a:r>
            <a:endParaRPr lang="zh-TW" altLang="en-US" dirty="0"/>
          </a:p>
          <a:p>
            <a:pPr lvl="1"/>
            <a:r>
              <a:rPr lang="zh-TW" altLang="en-US" dirty="0"/>
              <a:t>老年癡呆症</a:t>
            </a:r>
            <a:r>
              <a:rPr lang="zh-TW" altLang="en-US" dirty="0" smtClean="0"/>
              <a:t>（思想</a:t>
            </a:r>
            <a:r>
              <a:rPr lang="zh-TW" altLang="en-US" dirty="0"/>
              <a:t>混亂、喪失</a:t>
            </a:r>
            <a:r>
              <a:rPr lang="zh-TW" altLang="en-US" dirty="0" smtClean="0"/>
              <a:t>記憶、</a:t>
            </a:r>
            <a:r>
              <a:rPr lang="zh-TW" altLang="en-US" dirty="0"/>
              <a:t>無法正確說話）</a:t>
            </a:r>
            <a:r>
              <a:rPr lang="en-US" altLang="zh-TW" dirty="0"/>
              <a:t>(</a:t>
            </a:r>
            <a:r>
              <a:rPr lang="en-US" dirty="0"/>
              <a:t>Dementia</a:t>
            </a:r>
            <a:r>
              <a:rPr lang="en-US" altLang="zh-TW" dirty="0" smtClean="0"/>
              <a:t>)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3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維生素</a:t>
            </a:r>
            <a:r>
              <a:rPr lang="en-US" altLang="zh-TW" dirty="0" smtClean="0"/>
              <a:t>B</a:t>
            </a:r>
            <a:r>
              <a:rPr lang="en-US" altLang="zh-TW" baseline="-25000" dirty="0" smtClean="0"/>
              <a:t>3</a:t>
            </a:r>
            <a:r>
              <a:rPr lang="zh-TW" altLang="en-US" dirty="0"/>
              <a:t>過量的影響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非常高的劑量會導致肝臟受損</a:t>
            </a:r>
            <a:endParaRPr lang="zh-HK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6</a:t>
            </a:r>
            <a:r>
              <a:rPr lang="zh-TW" altLang="en-US" dirty="0"/>
              <a:t>（吡哆醇）的功能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有</a:t>
            </a:r>
            <a:r>
              <a:rPr lang="zh-TW" altLang="en-US" dirty="0" smtClean="0"/>
              <a:t>助身體</a:t>
            </a:r>
            <a:r>
              <a:rPr lang="zh-TW" altLang="en-US" dirty="0"/>
              <a:t>使用蛋白質、脂肪和碳水化合物</a:t>
            </a:r>
          </a:p>
          <a:p>
            <a:r>
              <a:rPr lang="zh-TW" altLang="en-US" dirty="0" smtClean="0"/>
              <a:t>幫助體內的酵素</a:t>
            </a:r>
            <a:r>
              <a:rPr lang="zh-TW" altLang="en-US" dirty="0"/>
              <a:t>反應和蛋白質代謝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4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6</a:t>
            </a:r>
            <a:r>
              <a:rPr lang="zh-TW" altLang="en-US" dirty="0"/>
              <a:t>（吡哆醇）的來源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含有維生素</a:t>
            </a:r>
            <a:r>
              <a:rPr lang="en-US" altLang="zh-TW" dirty="0" smtClean="0"/>
              <a:t>B</a:t>
            </a:r>
            <a:r>
              <a:rPr lang="en-US" altLang="zh-TW" baseline="-25000" dirty="0" smtClean="0"/>
              <a:t>6</a:t>
            </a:r>
            <a:r>
              <a:rPr lang="zh-TW" altLang="en-US" dirty="0" smtClean="0"/>
              <a:t>的食物：</a:t>
            </a:r>
            <a:endParaRPr lang="zh-TW" altLang="en-US" dirty="0"/>
          </a:p>
          <a:p>
            <a:pPr lvl="1"/>
            <a:r>
              <a:rPr lang="zh-TW" altLang="en-US" dirty="0" smtClean="0"/>
              <a:t>肝臟及腎臟</a:t>
            </a:r>
            <a:endParaRPr lang="zh-TW" altLang="en-US" strike="sngStrike" dirty="0"/>
          </a:p>
          <a:p>
            <a:pPr lvl="1"/>
            <a:r>
              <a:rPr lang="zh-TW" altLang="en-US" dirty="0" smtClean="0"/>
              <a:t>家禽</a:t>
            </a:r>
            <a:endParaRPr lang="zh-TW" altLang="en-US" strike="sngStrike" dirty="0"/>
          </a:p>
          <a:p>
            <a:pPr lvl="1"/>
            <a:r>
              <a:rPr lang="zh-TW" altLang="en-US" dirty="0" smtClean="0"/>
              <a:t>魚類</a:t>
            </a:r>
            <a:endParaRPr lang="zh-TW" altLang="en-US" strike="sngStrike" dirty="0"/>
          </a:p>
          <a:p>
            <a:pPr lvl="1"/>
            <a:r>
              <a:rPr lang="zh-TW" altLang="en-US" dirty="0"/>
              <a:t>小麥胚芽</a:t>
            </a:r>
            <a:r>
              <a:rPr lang="zh-TW" altLang="en-US" dirty="0" smtClean="0"/>
              <a:t>、穀物</a:t>
            </a:r>
            <a:endParaRPr lang="zh-TW" altLang="en-US" strike="sngStrike" dirty="0"/>
          </a:p>
          <a:p>
            <a:pPr lvl="1"/>
            <a:r>
              <a:rPr lang="zh-TW" altLang="en-US" dirty="0"/>
              <a:t>葉菜類</a:t>
            </a:r>
            <a:r>
              <a:rPr lang="zh-TW" altLang="en-US" dirty="0" smtClean="0"/>
              <a:t>蔬菜</a:t>
            </a:r>
            <a:endParaRPr lang="zh-TW" altLang="en-US" strike="sngStrike" dirty="0"/>
          </a:p>
          <a:p>
            <a:pPr lvl="1"/>
            <a:r>
              <a:rPr lang="zh-TW" altLang="en-US" dirty="0" smtClean="0"/>
              <a:t>馬鈴薯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1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維生素</a:t>
            </a:r>
            <a:r>
              <a:rPr lang="en-US" altLang="zh-TW" dirty="0" smtClean="0"/>
              <a:t>B</a:t>
            </a:r>
            <a:r>
              <a:rPr lang="en-US" altLang="zh-TW" baseline="-25000" dirty="0" smtClean="0"/>
              <a:t>6</a:t>
            </a:r>
            <a:r>
              <a:rPr lang="zh-TW" altLang="en-US" dirty="0" smtClean="0"/>
              <a:t>（吡哆醇）不足</a:t>
            </a:r>
            <a:r>
              <a:rPr lang="zh-TW" altLang="en-US" dirty="0"/>
              <a:t>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缺乏維生素</a:t>
            </a:r>
            <a:r>
              <a:rPr lang="en-US" altLang="zh-TW" dirty="0"/>
              <a:t>B</a:t>
            </a:r>
            <a:r>
              <a:rPr lang="en-US" altLang="zh-TW" baseline="-25000" dirty="0"/>
              <a:t>6</a:t>
            </a:r>
            <a:r>
              <a:rPr lang="zh-TW" altLang="en-US" dirty="0" smtClean="0"/>
              <a:t>可能會導致</a:t>
            </a:r>
            <a:r>
              <a:rPr lang="zh-TW" altLang="en-US" dirty="0"/>
              <a:t>：</a:t>
            </a:r>
          </a:p>
          <a:p>
            <a:pPr lvl="1"/>
            <a:r>
              <a:rPr lang="zh-TW" altLang="en-US" dirty="0" smtClean="0"/>
              <a:t>頭痛</a:t>
            </a:r>
            <a:endParaRPr lang="zh-TW" altLang="en-US" strike="sngStrike" dirty="0"/>
          </a:p>
          <a:p>
            <a:pPr lvl="1"/>
            <a:r>
              <a:rPr lang="zh-TW" altLang="en-US" dirty="0"/>
              <a:t>一般的疼痛</a:t>
            </a:r>
            <a:r>
              <a:rPr lang="zh-TW" altLang="en-US" dirty="0" smtClean="0"/>
              <a:t>和身體虛弱</a:t>
            </a:r>
            <a:endParaRPr lang="zh-TW" altLang="en-US" strike="sngStrike" dirty="0"/>
          </a:p>
          <a:p>
            <a:pPr lvl="1"/>
            <a:r>
              <a:rPr lang="zh-TW" altLang="en-US" dirty="0" smtClean="0"/>
              <a:t>貧血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1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6</a:t>
            </a:r>
            <a:r>
              <a:rPr lang="zh-TW" altLang="en-US" dirty="0"/>
              <a:t>（吡哆醇</a:t>
            </a:r>
            <a:r>
              <a:rPr lang="zh-TW" altLang="en-US" dirty="0" smtClean="0"/>
              <a:t>）過量的影響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高劑量可誘發感覺神經的功能變差</a:t>
            </a:r>
            <a:endParaRPr lang="zh-HK" altLang="en-US" sz="3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8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HK" dirty="0"/>
              <a:t>B</a:t>
            </a:r>
            <a:r>
              <a:rPr lang="en-US" altLang="zh-HK" baseline="-25000" dirty="0"/>
              <a:t>9 </a:t>
            </a:r>
            <a:r>
              <a:rPr lang="zh-TW" altLang="en-US" dirty="0" smtClean="0"/>
              <a:t>（葉酸鹽）的</a:t>
            </a:r>
            <a:r>
              <a:rPr lang="zh-TW" altLang="en-US" dirty="0"/>
              <a:t>功能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葉酸</a:t>
            </a:r>
            <a:r>
              <a:rPr lang="zh-TW" altLang="en-US" dirty="0" smtClean="0"/>
              <a:t>鹽是維生素在食物中天然</a:t>
            </a:r>
            <a:r>
              <a:rPr lang="zh-TW" altLang="en-US" dirty="0"/>
              <a:t>的</a:t>
            </a:r>
            <a:r>
              <a:rPr lang="zh-TW" altLang="en-US" dirty="0" smtClean="0"/>
              <a:t>狀態</a:t>
            </a:r>
            <a:r>
              <a:rPr lang="zh-TW" altLang="en-US" dirty="0"/>
              <a:t>，</a:t>
            </a:r>
            <a:r>
              <a:rPr lang="zh-TW" altLang="en-US" dirty="0" smtClean="0"/>
              <a:t>葉酸是在補充劑及添加在食物中的人造維生素</a:t>
            </a:r>
            <a:endParaRPr lang="zh-TW" altLang="en-US" dirty="0"/>
          </a:p>
          <a:p>
            <a:r>
              <a:rPr lang="zh-TW" altLang="en-US" dirty="0"/>
              <a:t>有</a:t>
            </a:r>
            <a:r>
              <a:rPr lang="zh-TW" altLang="en-US" dirty="0" smtClean="0"/>
              <a:t>助身體</a:t>
            </a:r>
            <a:r>
              <a:rPr lang="zh-TW" altLang="en-US" dirty="0"/>
              <a:t>使用蛋白質</a:t>
            </a:r>
          </a:p>
          <a:p>
            <a:r>
              <a:rPr lang="zh-TW" altLang="en-US" dirty="0"/>
              <a:t>對製造</a:t>
            </a:r>
            <a:r>
              <a:rPr lang="zh-TW" altLang="en-US" dirty="0" smtClean="0"/>
              <a:t>紅血球</a:t>
            </a:r>
            <a:r>
              <a:rPr lang="zh-TW" altLang="en-US" dirty="0"/>
              <a:t>很重要</a:t>
            </a:r>
            <a:endParaRPr lang="en-US" altLang="zh-TW" dirty="0"/>
          </a:p>
          <a:p>
            <a:r>
              <a:rPr lang="zh-TW" altLang="en-US" dirty="0" smtClean="0"/>
              <a:t>幫助身體</a:t>
            </a:r>
            <a:r>
              <a:rPr lang="zh-TW" altLang="en-US" dirty="0"/>
              <a:t>細胞</a:t>
            </a:r>
            <a:r>
              <a:rPr lang="zh-TW" altLang="en-US" dirty="0" smtClean="0"/>
              <a:t>中脫氧核糖核酸（</a:t>
            </a:r>
            <a:r>
              <a:rPr lang="en-US" altLang="zh-TW" dirty="0" smtClean="0"/>
              <a:t>DNA</a:t>
            </a:r>
            <a:r>
              <a:rPr lang="zh-TW" altLang="en-US" dirty="0" smtClean="0"/>
              <a:t>）的</a:t>
            </a:r>
            <a:r>
              <a:rPr lang="zh-TW" altLang="en-US" dirty="0"/>
              <a:t>合成和修復</a:t>
            </a:r>
          </a:p>
          <a:p>
            <a:r>
              <a:rPr lang="zh-TW" altLang="en-US" dirty="0"/>
              <a:t>有</a:t>
            </a:r>
            <a:r>
              <a:rPr lang="zh-TW" altLang="en-US" dirty="0" smtClean="0"/>
              <a:t>助細胞</a:t>
            </a:r>
            <a:r>
              <a:rPr lang="zh-TW" altLang="en-US" dirty="0"/>
              <a:t>快速分裂和生長，特別是骨髓中的細胞</a:t>
            </a:r>
          </a:p>
          <a:p>
            <a:r>
              <a:rPr lang="zh-TW" altLang="en-US" dirty="0" smtClean="0"/>
              <a:t>葉酸鹽有助防止</a:t>
            </a:r>
            <a:r>
              <a:rPr lang="zh-TW" altLang="en-US" dirty="0"/>
              <a:t>胎兒發生大腦或脊柱的主要先天性畸形，包括神經管缺陷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12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HK" dirty="0"/>
              <a:t>B</a:t>
            </a:r>
            <a:r>
              <a:rPr lang="en-US" altLang="zh-HK" baseline="-25000" dirty="0"/>
              <a:t>9 </a:t>
            </a:r>
            <a:r>
              <a:rPr lang="zh-TW" altLang="en-US" dirty="0"/>
              <a:t>（</a:t>
            </a:r>
            <a:r>
              <a:rPr lang="zh-TW" altLang="en-US" dirty="0" smtClean="0"/>
              <a:t>葉酸鹽）的</a:t>
            </a:r>
            <a:r>
              <a:rPr lang="zh-TW" altLang="en-US" dirty="0"/>
              <a:t>來源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含有葉酸鹽的食物：</a:t>
            </a:r>
            <a:endParaRPr lang="zh-TW" altLang="en-US" dirty="0"/>
          </a:p>
          <a:p>
            <a:pPr lvl="1"/>
            <a:r>
              <a:rPr lang="zh-TW" altLang="en-US" dirty="0"/>
              <a:t>綠葉蔬菜</a:t>
            </a:r>
            <a:r>
              <a:rPr lang="zh-TW" altLang="en-US" dirty="0" smtClean="0"/>
              <a:t>（如</a:t>
            </a:r>
            <a:r>
              <a:rPr lang="zh-TW" altLang="en-US" dirty="0"/>
              <a:t>菠菜和芥蘭）</a:t>
            </a:r>
          </a:p>
          <a:p>
            <a:pPr lvl="1"/>
            <a:r>
              <a:rPr lang="zh-TW" altLang="en-US" dirty="0"/>
              <a:t>肝臟</a:t>
            </a:r>
          </a:p>
          <a:p>
            <a:pPr lvl="1"/>
            <a:r>
              <a:rPr lang="zh-TW" altLang="en-US" dirty="0" smtClean="0"/>
              <a:t>水果（如</a:t>
            </a:r>
            <a:r>
              <a:rPr lang="zh-TW" altLang="en-US" dirty="0"/>
              <a:t>橘子和</a:t>
            </a:r>
            <a:r>
              <a:rPr lang="zh-TW" altLang="en-US" dirty="0" smtClean="0"/>
              <a:t>漿果）</a:t>
            </a:r>
            <a:endParaRPr lang="zh-TW" altLang="en-US" dirty="0"/>
          </a:p>
          <a:p>
            <a:pPr lvl="1"/>
            <a:r>
              <a:rPr lang="zh-TW" altLang="en-US" dirty="0"/>
              <a:t>蘆筍、秋葵</a:t>
            </a:r>
          </a:p>
          <a:p>
            <a:pPr lvl="1"/>
            <a:r>
              <a:rPr lang="zh-TW" altLang="en-US" dirty="0"/>
              <a:t>豆類</a:t>
            </a:r>
            <a:r>
              <a:rPr lang="zh-TW" altLang="en-US" dirty="0" smtClean="0"/>
              <a:t>（如</a:t>
            </a:r>
            <a:r>
              <a:rPr lang="zh-TW" altLang="en-US" dirty="0"/>
              <a:t>綠豆和紅豆）和豌豆</a:t>
            </a:r>
            <a:r>
              <a:rPr lang="zh-TW" altLang="en-US" dirty="0" smtClean="0"/>
              <a:t>（如</a:t>
            </a:r>
            <a:r>
              <a:rPr lang="zh-TW" altLang="en-US" dirty="0"/>
              <a:t>鷹嘴豆）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04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HK" dirty="0"/>
              <a:t>B</a:t>
            </a:r>
            <a:r>
              <a:rPr lang="en-US" altLang="zh-HK" baseline="-25000" dirty="0"/>
              <a:t>9 </a:t>
            </a:r>
            <a:r>
              <a:rPr lang="zh-TW" altLang="en-US" dirty="0"/>
              <a:t>（</a:t>
            </a:r>
            <a:r>
              <a:rPr lang="zh-TW" altLang="en-US" dirty="0" smtClean="0"/>
              <a:t>葉酸</a:t>
            </a:r>
            <a:r>
              <a:rPr lang="zh-TW" altLang="en-US" dirty="0"/>
              <a:t>鹽</a:t>
            </a:r>
            <a:r>
              <a:rPr lang="zh-TW" altLang="en-US" dirty="0" smtClean="0"/>
              <a:t>）不足</a:t>
            </a:r>
            <a:r>
              <a:rPr lang="zh-TW" altLang="en-US" dirty="0"/>
              <a:t>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缺乏</a:t>
            </a:r>
            <a:r>
              <a:rPr lang="zh-TW" altLang="en-US" dirty="0" smtClean="0"/>
              <a:t>葉酸鹽會導致各種</a:t>
            </a:r>
            <a:r>
              <a:rPr lang="zh-TW" altLang="en-US" dirty="0"/>
              <a:t>各樣的問題，包括：</a:t>
            </a:r>
          </a:p>
          <a:p>
            <a:pPr lvl="1"/>
            <a:r>
              <a:rPr lang="zh-TW" altLang="en-US" dirty="0"/>
              <a:t>影響</a:t>
            </a:r>
            <a:r>
              <a:rPr lang="zh-TW" altLang="en-US" dirty="0" smtClean="0"/>
              <a:t>消化系統，</a:t>
            </a:r>
            <a:r>
              <a:rPr lang="zh-TW" altLang="en-US" dirty="0"/>
              <a:t>如食慾不振、噁心、腹瀉和口腔疼痛</a:t>
            </a:r>
          </a:p>
          <a:p>
            <a:pPr lvl="1"/>
            <a:r>
              <a:rPr lang="zh-TW" altLang="en-US" dirty="0"/>
              <a:t>巨</a:t>
            </a:r>
            <a:r>
              <a:rPr lang="zh-TW" altLang="en-US" dirty="0" smtClean="0"/>
              <a:t>幼紅細胞</a:t>
            </a:r>
            <a:r>
              <a:rPr lang="zh-TW" altLang="en-US" dirty="0"/>
              <a:t>性</a:t>
            </a:r>
            <a:r>
              <a:rPr lang="zh-TW" altLang="en-US" dirty="0" smtClean="0"/>
              <a:t>貧血</a:t>
            </a:r>
            <a:endParaRPr lang="en-US" altLang="zh-TW" dirty="0" smtClean="0"/>
          </a:p>
          <a:p>
            <a:pPr marL="1162050" lvl="1" indent="-355600">
              <a:buFont typeface="Wingdings" panose="05000000000000000000" pitchFamily="2" charset="2"/>
              <a:buChar char="Ø"/>
            </a:pPr>
            <a:r>
              <a:rPr lang="zh-TW" altLang="en-US" dirty="0" smtClean="0"/>
              <a:t>紅血球未完全成熟，變得比正常時大及數量減少</a:t>
            </a:r>
            <a:endParaRPr lang="en-US" altLang="zh-TW" dirty="0" smtClean="0"/>
          </a:p>
          <a:p>
            <a:pPr marL="1162050" lvl="1" indent="-355600">
              <a:buFont typeface="Wingdings" panose="05000000000000000000" pitchFamily="2" charset="2"/>
              <a:buChar char="Ø"/>
            </a:pPr>
            <a:r>
              <a:rPr lang="zh-TW" altLang="en-US" dirty="0" smtClean="0"/>
              <a:t>因此沒法把足夠</a:t>
            </a:r>
            <a:r>
              <a:rPr lang="zh-TW" altLang="en-US" dirty="0"/>
              <a:t>的</a:t>
            </a:r>
            <a:r>
              <a:rPr lang="zh-TW" altLang="en-US" dirty="0" smtClean="0"/>
              <a:t>氧氣帶到身體各部分</a:t>
            </a:r>
            <a:endParaRPr lang="zh-TW" altLang="en-US" dirty="0"/>
          </a:p>
          <a:p>
            <a:pPr lvl="1"/>
            <a:r>
              <a:rPr lang="zh-TW" altLang="en-US" dirty="0"/>
              <a:t>胎兒先天性畸形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4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維生素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1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維生素</a:t>
            </a:r>
            <a:r>
              <a:rPr lang="en-US" altLang="zh-HK" dirty="0"/>
              <a:t>B</a:t>
            </a:r>
            <a:r>
              <a:rPr lang="en-US" altLang="zh-HK" baseline="-25000" dirty="0"/>
              <a:t>9 </a:t>
            </a:r>
            <a:r>
              <a:rPr lang="zh-TW" altLang="en-US" dirty="0"/>
              <a:t>（</a:t>
            </a:r>
            <a:r>
              <a:rPr lang="zh-TW" altLang="en-US" dirty="0" smtClean="0"/>
              <a:t>葉酸</a:t>
            </a:r>
            <a:r>
              <a:rPr lang="zh-TW" altLang="en-US" dirty="0"/>
              <a:t>鹽</a:t>
            </a:r>
            <a:r>
              <a:rPr lang="zh-TW" altLang="en-US" dirty="0" smtClean="0"/>
              <a:t>）不足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對</a:t>
            </a:r>
            <a:r>
              <a:rPr lang="zh-TW" altLang="en-US" dirty="0"/>
              <a:t>消化系統的影響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86060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5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巨幼紅細胞性貧血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2081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0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胎兒先天性畸形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7568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6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12</a:t>
            </a:r>
            <a:r>
              <a:rPr lang="zh-TW" altLang="en-US" dirty="0"/>
              <a:t>（鈷胺素）的功能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鈷胺素在神經細胞周圍形成</a:t>
            </a:r>
            <a:r>
              <a:rPr lang="zh-TW" altLang="en-US" dirty="0" smtClean="0"/>
              <a:t>保護膜，幫助神經細胞正常運作</a:t>
            </a:r>
            <a:endParaRPr lang="zh-TW" altLang="en-US" dirty="0"/>
          </a:p>
          <a:p>
            <a:r>
              <a:rPr lang="zh-TW" altLang="en-US" dirty="0" smtClean="0"/>
              <a:t>對於製造新細胞非常</a:t>
            </a:r>
            <a:r>
              <a:rPr lang="zh-TW" altLang="en-US" dirty="0"/>
              <a:t>重要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8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12</a:t>
            </a:r>
            <a:r>
              <a:rPr lang="zh-TW" altLang="en-US" dirty="0"/>
              <a:t>（鈷胺素）的來源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鈷胺素可以儲存在肝臟中</a:t>
            </a:r>
          </a:p>
          <a:p>
            <a:r>
              <a:rPr lang="zh-TW" altLang="en-US" dirty="0" smtClean="0"/>
              <a:t>只可以由</a:t>
            </a:r>
            <a:r>
              <a:rPr lang="zh-TW" altLang="en-US" dirty="0"/>
              <a:t>微生物合成</a:t>
            </a:r>
          </a:p>
          <a:p>
            <a:r>
              <a:rPr lang="zh-TW" altLang="en-US" dirty="0"/>
              <a:t>因此只存在於動物性食物中；在</a:t>
            </a:r>
            <a:r>
              <a:rPr lang="zh-TW" altLang="en-US" dirty="0" smtClean="0"/>
              <a:t>植物性食物中沒有，如：</a:t>
            </a:r>
            <a:endParaRPr lang="zh-TW" altLang="en-US" dirty="0"/>
          </a:p>
          <a:p>
            <a:pPr lvl="1"/>
            <a:r>
              <a:rPr lang="zh-TW" altLang="en-US" dirty="0" smtClean="0"/>
              <a:t>肉類</a:t>
            </a:r>
            <a:r>
              <a:rPr lang="zh-TW" altLang="en-US" dirty="0"/>
              <a:t>和</a:t>
            </a:r>
            <a:r>
              <a:rPr lang="zh-TW" altLang="en-US" dirty="0" smtClean="0"/>
              <a:t>肝臟</a:t>
            </a:r>
            <a:endParaRPr lang="zh-TW" altLang="en-US" strike="sngStrike" dirty="0"/>
          </a:p>
          <a:p>
            <a:pPr lvl="1"/>
            <a:r>
              <a:rPr lang="zh-TW" altLang="en-US" dirty="0"/>
              <a:t>家禽和</a:t>
            </a:r>
            <a:r>
              <a:rPr lang="zh-TW" altLang="en-US" dirty="0" smtClean="0"/>
              <a:t>雞蛋</a:t>
            </a:r>
            <a:endParaRPr lang="zh-TW" altLang="en-US" strike="sngStrike" dirty="0"/>
          </a:p>
          <a:p>
            <a:pPr lvl="1"/>
            <a:r>
              <a:rPr lang="zh-TW" altLang="en-US" dirty="0" smtClean="0"/>
              <a:t>魚類</a:t>
            </a:r>
            <a:endParaRPr lang="zh-TW" altLang="en-US" strike="sngStrike" dirty="0"/>
          </a:p>
          <a:p>
            <a:pPr lvl="1"/>
            <a:r>
              <a:rPr lang="zh-TW" altLang="en-US" dirty="0"/>
              <a:t>牛奶</a:t>
            </a:r>
            <a:r>
              <a:rPr lang="zh-TW" altLang="en-US" dirty="0" smtClean="0"/>
              <a:t>和乳類製品</a:t>
            </a:r>
            <a:endParaRPr lang="en-US" strike="sngStrike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en-US" altLang="zh-TW" baseline="-25000" dirty="0"/>
              <a:t>12</a:t>
            </a:r>
            <a:r>
              <a:rPr lang="zh-TW" altLang="en-US" dirty="0"/>
              <a:t>（鈷胺素）不足的影響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缺乏維生素</a:t>
            </a:r>
            <a:r>
              <a:rPr lang="en-US" altLang="zh-TW" dirty="0"/>
              <a:t>B</a:t>
            </a:r>
            <a:r>
              <a:rPr lang="en-US" altLang="zh-TW" baseline="-25000" dirty="0"/>
              <a:t>12</a:t>
            </a:r>
            <a:r>
              <a:rPr lang="zh-TW" altLang="en-US" dirty="0" smtClean="0"/>
              <a:t>會阻礙神經正常運作</a:t>
            </a:r>
            <a:r>
              <a:rPr lang="zh-TW" altLang="en-US" dirty="0"/>
              <a:t>，</a:t>
            </a:r>
            <a:r>
              <a:rPr lang="zh-TW" altLang="en-US" dirty="0" smtClean="0"/>
              <a:t>並會導致</a:t>
            </a:r>
            <a:r>
              <a:rPr lang="zh-TW" altLang="en-US" dirty="0"/>
              <a:t>：</a:t>
            </a:r>
          </a:p>
          <a:p>
            <a:pPr lvl="1"/>
            <a:r>
              <a:rPr lang="zh-TW" altLang="en-US" dirty="0" smtClean="0"/>
              <a:t>麻痺或</a:t>
            </a:r>
            <a:r>
              <a:rPr lang="zh-TW" altLang="en-US" dirty="0"/>
              <a:t>刺痛、肌肉無力和</a:t>
            </a:r>
            <a:r>
              <a:rPr lang="zh-TW" altLang="en-US" dirty="0" smtClean="0"/>
              <a:t>行走時出現問題</a:t>
            </a:r>
            <a:endParaRPr lang="zh-TW" altLang="en-US" dirty="0"/>
          </a:p>
          <a:p>
            <a:pPr lvl="1"/>
            <a:r>
              <a:rPr lang="zh-TW" altLang="en-US" dirty="0"/>
              <a:t>癱瘓、喪失記憶</a:t>
            </a:r>
            <a:r>
              <a:rPr lang="zh-TW" altLang="en-US" dirty="0" smtClean="0"/>
              <a:t>和思想混亂</a:t>
            </a:r>
            <a:endParaRPr lang="zh-TW" altLang="en-US" dirty="0"/>
          </a:p>
          <a:p>
            <a:r>
              <a:rPr lang="zh-TW" altLang="en-US" dirty="0" smtClean="0"/>
              <a:t>吸收</a:t>
            </a:r>
            <a:r>
              <a:rPr lang="zh-TW" altLang="en-US" dirty="0"/>
              <a:t>鈷胺素</a:t>
            </a:r>
            <a:r>
              <a:rPr lang="zh-TW" altLang="en-US" dirty="0" smtClean="0"/>
              <a:t>有困難的</a:t>
            </a:r>
            <a:r>
              <a:rPr lang="zh-TW" altLang="en-US" dirty="0"/>
              <a:t>人可能</a:t>
            </a:r>
            <a:r>
              <a:rPr lang="zh-TW" altLang="en-US" dirty="0" smtClean="0"/>
              <a:t>會患上惡性</a:t>
            </a:r>
            <a:r>
              <a:rPr lang="zh-TW" altLang="en-US" dirty="0"/>
              <a:t>貧血</a:t>
            </a:r>
          </a:p>
          <a:p>
            <a:pPr lvl="1"/>
            <a:r>
              <a:rPr lang="zh-TW" altLang="en-US" dirty="0" smtClean="0"/>
              <a:t>一種身體</a:t>
            </a:r>
            <a:r>
              <a:rPr lang="zh-TW" altLang="en-US" dirty="0"/>
              <a:t>沒有足夠</a:t>
            </a:r>
            <a:r>
              <a:rPr lang="zh-TW" altLang="en-US" dirty="0" smtClean="0"/>
              <a:t>健康紅血球的狀況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6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維生素</a:t>
            </a:r>
            <a:r>
              <a:rPr lang="en-US" dirty="0"/>
              <a:t>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9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dirty="0"/>
              <a:t>C</a:t>
            </a:r>
            <a:r>
              <a:rPr lang="zh-TW" altLang="en-US" dirty="0"/>
              <a:t>（抗壞血酸）的功能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/>
          </a:bodyPr>
          <a:lstStyle/>
          <a:p>
            <a:r>
              <a:rPr lang="zh-TW" altLang="en-US" dirty="0"/>
              <a:t>使身體能夠從食物中吸收</a:t>
            </a:r>
            <a:r>
              <a:rPr lang="zh-TW" altLang="en-US" dirty="0" smtClean="0"/>
              <a:t>鐵</a:t>
            </a:r>
            <a:endParaRPr lang="zh-TW" altLang="en-US" strike="sngStrike" dirty="0">
              <a:solidFill>
                <a:srgbClr val="FF0000"/>
              </a:solidFill>
            </a:endParaRPr>
          </a:p>
          <a:p>
            <a:r>
              <a:rPr lang="zh-TW" altLang="en-US" dirty="0"/>
              <a:t>在體內</a:t>
            </a:r>
            <a:r>
              <a:rPr lang="zh-TW" altLang="en-US" dirty="0" smtClean="0"/>
              <a:t>產生膠</a:t>
            </a:r>
            <a:r>
              <a:rPr lang="zh-TW" altLang="en-US" dirty="0"/>
              <a:t>原</a:t>
            </a:r>
            <a:r>
              <a:rPr lang="zh-TW" altLang="en-US" dirty="0" smtClean="0"/>
              <a:t>蛋白（一種蛋白質）</a:t>
            </a:r>
            <a:endParaRPr lang="zh-TW" altLang="en-US" dirty="0"/>
          </a:p>
          <a:p>
            <a:r>
              <a:rPr lang="zh-TW" altLang="en-US" dirty="0"/>
              <a:t>膠原蛋白是結締組織中的蛋白質，是將身體細胞結合在一起的物質</a:t>
            </a:r>
          </a:p>
          <a:p>
            <a:r>
              <a:rPr lang="zh-TW" altLang="en-US" dirty="0" smtClean="0"/>
              <a:t>作為一種</a:t>
            </a:r>
            <a:r>
              <a:rPr lang="zh-TW" altLang="en-US" dirty="0"/>
              <a:t>抗</a:t>
            </a:r>
            <a:r>
              <a:rPr lang="zh-TW" altLang="en-US" dirty="0" smtClean="0"/>
              <a:t>氧化劑，有助保護</a:t>
            </a:r>
            <a:r>
              <a:rPr lang="zh-TW" altLang="en-US" dirty="0"/>
              <a:t>身體免受來自</a:t>
            </a:r>
            <a:r>
              <a:rPr lang="zh-TW" altLang="en-US" dirty="0" smtClean="0"/>
              <a:t>空氣、水</a:t>
            </a:r>
            <a:r>
              <a:rPr lang="zh-TW" altLang="en-US" dirty="0"/>
              <a:t>或食物的化學性污染</a:t>
            </a:r>
            <a:r>
              <a:rPr lang="zh-TW" altLang="en-US" dirty="0" smtClean="0"/>
              <a:t>物質侵入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98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dirty="0"/>
              <a:t>C</a:t>
            </a:r>
            <a:r>
              <a:rPr lang="zh-TW" altLang="en-US" dirty="0"/>
              <a:t>（抗壞血酸）的來源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含有維生素</a:t>
            </a:r>
            <a:r>
              <a:rPr lang="en-US" altLang="zh-TW" dirty="0"/>
              <a:t>C</a:t>
            </a:r>
            <a:r>
              <a:rPr lang="zh-TW" altLang="en-US" dirty="0"/>
              <a:t>的</a:t>
            </a:r>
            <a:r>
              <a:rPr lang="zh-TW" altLang="en-US" dirty="0" smtClean="0"/>
              <a:t>食物：</a:t>
            </a:r>
            <a:endParaRPr lang="zh-TW" altLang="en-US" dirty="0"/>
          </a:p>
          <a:p>
            <a:pPr lvl="1"/>
            <a:r>
              <a:rPr lang="zh-TW" altLang="en-US" dirty="0"/>
              <a:t>水果</a:t>
            </a:r>
            <a:r>
              <a:rPr lang="zh-TW" altLang="en-US" dirty="0" smtClean="0"/>
              <a:t>，如</a:t>
            </a:r>
            <a:r>
              <a:rPr lang="zh-TW" altLang="en-US" dirty="0"/>
              <a:t>柑橘類水果</a:t>
            </a:r>
            <a:r>
              <a:rPr lang="zh-TW" altLang="en-US" dirty="0" smtClean="0"/>
              <a:t>、奇異果</a:t>
            </a:r>
            <a:endParaRPr lang="zh-TW" altLang="en-US" strike="sngStrike" dirty="0"/>
          </a:p>
          <a:p>
            <a:pPr lvl="1"/>
            <a:r>
              <a:rPr lang="zh-TW" altLang="en-US" dirty="0"/>
              <a:t>蔬菜</a:t>
            </a:r>
            <a:r>
              <a:rPr lang="zh-TW" altLang="en-US" dirty="0" smtClean="0"/>
              <a:t>，如</a:t>
            </a:r>
            <a:r>
              <a:rPr lang="zh-TW" altLang="en-US" dirty="0"/>
              <a:t>綠葉蔬菜（生菜除外</a:t>
            </a:r>
            <a:r>
              <a:rPr lang="zh-TW" altLang="en-US" dirty="0" smtClean="0"/>
              <a:t>）、</a:t>
            </a:r>
            <a:r>
              <a:rPr lang="zh-TW" altLang="en-US" dirty="0"/>
              <a:t>西蘭花、</a:t>
            </a:r>
            <a:r>
              <a:rPr lang="zh-TW" altLang="en-US" dirty="0" smtClean="0"/>
              <a:t>青椒</a:t>
            </a:r>
            <a:r>
              <a:rPr lang="zh-TW" altLang="en-US" dirty="0"/>
              <a:t>、</a:t>
            </a:r>
            <a:r>
              <a:rPr lang="zh-TW" altLang="en-US" dirty="0" smtClean="0"/>
              <a:t>馬鈴薯</a:t>
            </a:r>
            <a:endParaRPr lang="zh-TW" altLang="en-US" dirty="0"/>
          </a:p>
          <a:p>
            <a:r>
              <a:rPr lang="zh-TW" altLang="en-US" dirty="0"/>
              <a:t>肝臟和鮮牛奶中含有極少量的維生素</a:t>
            </a:r>
            <a:r>
              <a:rPr lang="en-US" altLang="zh-TW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8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C</a:t>
            </a:r>
            <a:r>
              <a:rPr lang="zh-TW" altLang="en-US" dirty="0"/>
              <a:t>（抗壞血酸）不足的影響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缺乏維生素</a:t>
            </a:r>
            <a:r>
              <a:rPr lang="en-US" altLang="zh-TW" dirty="0"/>
              <a:t>C</a:t>
            </a:r>
            <a:r>
              <a:rPr lang="zh-TW" altLang="en-US" dirty="0" smtClean="0"/>
              <a:t>是罕見</a:t>
            </a:r>
            <a:r>
              <a:rPr lang="zh-TW" altLang="en-US" dirty="0"/>
              <a:t>的，但偶爾</a:t>
            </a:r>
            <a:r>
              <a:rPr lang="zh-TW" altLang="en-US" dirty="0" smtClean="0"/>
              <a:t>會在膳食中少</a:t>
            </a:r>
            <a:r>
              <a:rPr lang="zh-TW" altLang="en-US" dirty="0"/>
              <a:t>吃新鮮水果和蔬菜的老年</a:t>
            </a:r>
            <a:r>
              <a:rPr lang="zh-TW" altLang="en-US" dirty="0" smtClean="0"/>
              <a:t>人和兒童身上發現</a:t>
            </a:r>
            <a:endParaRPr lang="zh-TW" altLang="en-US" strike="sngStrike" dirty="0"/>
          </a:p>
          <a:p>
            <a:r>
              <a:rPr lang="zh-TW" altLang="en-US" dirty="0" smtClean="0"/>
              <a:t>輕微</a:t>
            </a:r>
            <a:r>
              <a:rPr lang="zh-TW" altLang="en-US" dirty="0"/>
              <a:t>缺乏維生素</a:t>
            </a:r>
            <a:r>
              <a:rPr lang="en-US" altLang="zh-TW" dirty="0"/>
              <a:t>C</a:t>
            </a:r>
            <a:r>
              <a:rPr lang="zh-TW" altLang="en-US" dirty="0" smtClean="0"/>
              <a:t>可能會導致</a:t>
            </a:r>
            <a:r>
              <a:rPr lang="zh-TW" altLang="en-US" dirty="0"/>
              <a:t>貧血，</a:t>
            </a:r>
            <a:r>
              <a:rPr lang="zh-TW" altLang="en-US" dirty="0" smtClean="0"/>
              <a:t>因為身體沒有</a:t>
            </a:r>
            <a:r>
              <a:rPr lang="zh-TW" altLang="en-US" dirty="0"/>
              <a:t>吸收足夠的</a:t>
            </a:r>
            <a:r>
              <a:rPr lang="zh-TW" altLang="en-US" dirty="0" smtClean="0"/>
              <a:t>鐵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9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維生素是微量營養素</a:t>
            </a:r>
            <a:endParaRPr lang="en-US" dirty="0"/>
          </a:p>
          <a:p>
            <a:r>
              <a:rPr lang="zh-TW" altLang="en-US" dirty="0" smtClean="0"/>
              <a:t>維生素</a:t>
            </a:r>
            <a:r>
              <a:rPr lang="zh-TW" altLang="en-US" dirty="0"/>
              <a:t>是</a:t>
            </a:r>
            <a:r>
              <a:rPr lang="zh-TW" altLang="en-US" dirty="0" smtClean="0"/>
              <a:t>在</a:t>
            </a:r>
            <a:r>
              <a:rPr lang="zh-TW" altLang="en-US" dirty="0"/>
              <a:t>食物中發現的天然物質，</a:t>
            </a:r>
            <a:r>
              <a:rPr lang="zh-TW" altLang="en-US" dirty="0" smtClean="0"/>
              <a:t>在人體內有不同的功用</a:t>
            </a:r>
            <a:endParaRPr lang="en-HK" altLang="zh-TW" strike="sngStrike" dirty="0"/>
          </a:p>
          <a:p>
            <a:r>
              <a:rPr lang="zh-TW" altLang="en-US" dirty="0" smtClean="0"/>
              <a:t>人體</a:t>
            </a:r>
            <a:r>
              <a:rPr lang="zh-TW" altLang="en-US" dirty="0"/>
              <a:t>需要非常</a:t>
            </a:r>
            <a:r>
              <a:rPr lang="zh-TW" altLang="en-US" dirty="0" smtClean="0"/>
              <a:t>少量的維生素</a:t>
            </a:r>
            <a:endParaRPr lang="zh-TW" altLang="en-US" dirty="0"/>
          </a:p>
          <a:p>
            <a:r>
              <a:rPr lang="zh-TW" altLang="en-US" dirty="0" smtClean="0"/>
              <a:t>維生素對保持健康和成長非常重要</a:t>
            </a:r>
            <a:endParaRPr lang="en-US" dirty="0" smtClean="0"/>
          </a:p>
          <a:p>
            <a:r>
              <a:rPr lang="zh-TW" altLang="en-US" dirty="0" smtClean="0"/>
              <a:t>維生素</a:t>
            </a:r>
            <a:r>
              <a:rPr lang="zh-TW" altLang="en-US" dirty="0"/>
              <a:t>分為兩組</a:t>
            </a:r>
          </a:p>
          <a:p>
            <a:pPr lvl="1"/>
            <a:r>
              <a:rPr lang="zh-TW" altLang="en-US" dirty="0"/>
              <a:t>水溶性維生素</a:t>
            </a:r>
          </a:p>
          <a:p>
            <a:pPr lvl="1"/>
            <a:r>
              <a:rPr lang="zh-TW" altLang="en-US" dirty="0"/>
              <a:t>脂溶性維生素</a:t>
            </a:r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0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C</a:t>
            </a:r>
            <a:r>
              <a:rPr lang="zh-TW" altLang="en-US" dirty="0"/>
              <a:t>（抗壞血酸）不足的影響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嚴重缺乏會導致壞血病</a:t>
            </a:r>
            <a:r>
              <a:rPr lang="zh-TW" altLang="en-US" dirty="0" smtClean="0"/>
              <a:t>，症狀</a:t>
            </a:r>
            <a:r>
              <a:rPr lang="zh-TW" altLang="en-US" dirty="0"/>
              <a:t>如下：</a:t>
            </a:r>
          </a:p>
          <a:p>
            <a:pPr lvl="1"/>
            <a:r>
              <a:rPr lang="zh-TW" altLang="en-US" dirty="0"/>
              <a:t>牙齦</a:t>
            </a:r>
            <a:r>
              <a:rPr lang="zh-TW" altLang="en-US" dirty="0" smtClean="0"/>
              <a:t>出血</a:t>
            </a:r>
            <a:endParaRPr lang="zh-TW" altLang="en-US" strike="sngStrike" dirty="0">
              <a:solidFill>
                <a:srgbClr val="FF0000"/>
              </a:solidFill>
            </a:endParaRPr>
          </a:p>
          <a:p>
            <a:pPr lvl="1"/>
            <a:r>
              <a:rPr lang="zh-TW" altLang="en-US" dirty="0"/>
              <a:t>傷口癒合</a:t>
            </a:r>
            <a:r>
              <a:rPr lang="zh-TW" altLang="en-US" dirty="0" smtClean="0"/>
              <a:t>不良</a:t>
            </a:r>
            <a:endParaRPr lang="zh-TW" altLang="en-US" strike="sngStrike" dirty="0">
              <a:solidFill>
                <a:srgbClr val="FF0000"/>
              </a:solidFill>
            </a:endParaRPr>
          </a:p>
          <a:p>
            <a:pPr lvl="1"/>
            <a:r>
              <a:rPr lang="zh-TW" altLang="en-US" dirty="0"/>
              <a:t>骨骼和其他組織受</a:t>
            </a:r>
            <a:r>
              <a:rPr lang="zh-TW" altLang="en-US" dirty="0" smtClean="0"/>
              <a:t>損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7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C</a:t>
            </a:r>
            <a:r>
              <a:rPr lang="zh-TW" altLang="en-US" dirty="0"/>
              <a:t>（抗壞血酸）不足的影響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B3A7F1D-133F-47CB-9177-638FF19809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101505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5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脂溶性維生素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脂溶性維生素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356" y="1508918"/>
            <a:ext cx="8646132" cy="4944417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dirty="0" smtClean="0"/>
              <a:t>脂溶性維生素溶於脂肪</a:t>
            </a:r>
            <a:endParaRPr lang="en-US" altLang="zh-TW" dirty="0" smtClean="0"/>
          </a:p>
          <a:p>
            <a:r>
              <a:rPr lang="zh-TW" altLang="en-US" dirty="0"/>
              <a:t>當脂溶性維生素的攝取量多於需要時，多餘的脂溶性</a:t>
            </a:r>
            <a:r>
              <a:rPr lang="zh-TW" altLang="en-US" dirty="0" smtClean="0"/>
              <a:t>維生素會被儲存於體內（肝臟和脂肪組織）</a:t>
            </a:r>
            <a:endParaRPr lang="en-US" altLang="zh-TW" dirty="0" smtClean="0"/>
          </a:p>
          <a:p>
            <a:r>
              <a:rPr lang="zh-TW" altLang="en-US" dirty="0" smtClean="0"/>
              <a:t>身體在有需要時會提取這些維生素，所以，可以進食低於每天身體需要的份量</a:t>
            </a:r>
            <a:endParaRPr lang="en-US" altLang="zh-TW" dirty="0" smtClean="0"/>
          </a:p>
          <a:p>
            <a:r>
              <a:rPr lang="zh-TW" altLang="en-US" dirty="0" smtClean="0"/>
              <a:t>脂肪</a:t>
            </a:r>
            <a:r>
              <a:rPr lang="zh-TW" altLang="en-US" dirty="0"/>
              <a:t>是身體吸收這些維生素時需要的媒介</a:t>
            </a:r>
          </a:p>
          <a:p>
            <a:r>
              <a:rPr lang="zh-TW" altLang="en-US" dirty="0"/>
              <a:t>與水溶性維生素相比</a:t>
            </a:r>
            <a:r>
              <a:rPr lang="zh-TW" altLang="en-US" dirty="0" smtClean="0"/>
              <a:t>，</a:t>
            </a:r>
            <a:r>
              <a:rPr lang="zh-TW" altLang="en-US" dirty="0"/>
              <a:t>脂溶性維生素</a:t>
            </a:r>
            <a:r>
              <a:rPr lang="zh-TW" altLang="en-US" dirty="0" smtClean="0"/>
              <a:t>遇</a:t>
            </a:r>
            <a:r>
              <a:rPr lang="zh-TW" altLang="en-US" dirty="0"/>
              <a:t>熱時相對較穩定</a:t>
            </a:r>
          </a:p>
          <a:p>
            <a:r>
              <a:rPr lang="zh-TW" altLang="en-US" dirty="0"/>
              <a:t>脂溶性</a:t>
            </a:r>
            <a:r>
              <a:rPr lang="zh-TW" altLang="en-US" dirty="0" smtClean="0"/>
              <a:t>維生素包括：</a:t>
            </a:r>
            <a:endParaRPr lang="en-US" altLang="zh-TW" dirty="0" smtClean="0"/>
          </a:p>
          <a:p>
            <a:pPr marL="720725">
              <a:buFontTx/>
              <a:buChar char="-"/>
            </a:pPr>
            <a:r>
              <a:rPr lang="zh-TW" altLang="en-US" dirty="0" smtClean="0"/>
              <a:t>維生素</a:t>
            </a:r>
            <a:r>
              <a:rPr lang="en-US" altLang="zh-TW" dirty="0" smtClean="0"/>
              <a:t>A</a:t>
            </a:r>
          </a:p>
          <a:p>
            <a:pPr marL="720725">
              <a:buFontTx/>
              <a:buChar char="-"/>
            </a:pPr>
            <a:r>
              <a:rPr lang="zh-TW" altLang="en-US" dirty="0"/>
              <a:t>維生素</a:t>
            </a:r>
            <a:r>
              <a:rPr lang="en-US" altLang="zh-TW" dirty="0" smtClean="0"/>
              <a:t>D</a:t>
            </a:r>
          </a:p>
          <a:p>
            <a:pPr marL="720725">
              <a:buFontTx/>
              <a:buChar char="-"/>
            </a:pPr>
            <a:r>
              <a:rPr lang="zh-TW" altLang="en-US" dirty="0" smtClean="0"/>
              <a:t>維生素</a:t>
            </a:r>
            <a:r>
              <a:rPr lang="en-US" altLang="zh-TW" dirty="0" smtClean="0"/>
              <a:t>E</a:t>
            </a:r>
          </a:p>
          <a:p>
            <a:pPr marL="720725">
              <a:buFontTx/>
              <a:buChar char="-"/>
            </a:pPr>
            <a:r>
              <a:rPr lang="zh-TW" altLang="en-US" dirty="0"/>
              <a:t>維生素</a:t>
            </a:r>
            <a:r>
              <a:rPr lang="en-US" altLang="zh-TW" dirty="0" smtClean="0"/>
              <a:t>K</a:t>
            </a:r>
            <a:endParaRPr lang="en-US" altLang="zh-TW" dirty="0"/>
          </a:p>
          <a:p>
            <a:r>
              <a:rPr lang="zh-TW" altLang="en-US" dirty="0" smtClean="0"/>
              <a:t>有些</a:t>
            </a:r>
            <a:r>
              <a:rPr lang="zh-TW" altLang="en-US" dirty="0"/>
              <a:t>脂溶性維生素可以很容易地被氧化</a:t>
            </a:r>
            <a:r>
              <a:rPr lang="zh-TW" altLang="en-US" dirty="0" smtClean="0"/>
              <a:t>，如維生素</a:t>
            </a:r>
            <a:r>
              <a:rPr lang="en-US" altLang="zh-TW" dirty="0"/>
              <a:t>A</a:t>
            </a:r>
            <a:r>
              <a:rPr lang="zh-TW" altLang="en-US" dirty="0"/>
              <a:t>和</a:t>
            </a:r>
            <a:r>
              <a:rPr lang="en-US" altLang="zh-TW" dirty="0" smtClean="0"/>
              <a:t>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7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脂溶性維生素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168430"/>
              </p:ext>
            </p:extLst>
          </p:nvPr>
        </p:nvGraphicFramePr>
        <p:xfrm>
          <a:off x="457200" y="1600200"/>
          <a:ext cx="8229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1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0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維生素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solidFill>
                            <a:schemeClr val="bg1"/>
                          </a:solidFill>
                        </a:rPr>
                        <a:t>功能</a:t>
                      </a:r>
                      <a:endParaRPr lang="zh-TW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來源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不足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bg1"/>
                          </a:solidFill>
                        </a:rPr>
                        <a:t>成年人每天的營養素攝取量</a:t>
                      </a:r>
                      <a:r>
                        <a:rPr lang="en-US" altLang="zh-TW" sz="1600" dirty="0" smtClean="0">
                          <a:solidFill>
                            <a:schemeClr val="bg1"/>
                          </a:solidFill>
                        </a:rPr>
                        <a:t>(RNI)</a:t>
                      </a:r>
                      <a:r>
                        <a:rPr lang="en-US" altLang="zh-TW" sz="1600" strike="noStrike" dirty="0" smtClean="0">
                          <a:solidFill>
                            <a:schemeClr val="bg1"/>
                          </a:solidFill>
                        </a:rPr>
                        <a:t>**</a:t>
                      </a:r>
                      <a:endParaRPr lang="zh-TW" altLang="en-US" sz="1600" strike="noStrike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維生素</a:t>
                      </a:r>
                      <a:r>
                        <a:rPr lang="en-US" altLang="zh-TW" sz="1400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視黃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醇（</a:t>
                      </a:r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動物性來源）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對夜視能力、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健康的皮膚和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組織有幫助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肝臟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lang="zh-TW" altLang="en-US" sz="1400" baseline="0" dirty="0">
                          <a:solidFill>
                            <a:schemeClr val="tx1"/>
                          </a:solidFill>
                        </a:rPr>
                        <a:t>油性魚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lang="zh-TW" altLang="en-US" sz="1400" baseline="0" dirty="0">
                          <a:solidFill>
                            <a:schemeClr val="tx1"/>
                          </a:solidFill>
                        </a:rPr>
                        <a:t>全脂牛奶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lang="zh-TW" altLang="en-US" sz="1400" baseline="0" dirty="0">
                          <a:solidFill>
                            <a:schemeClr val="tx1"/>
                          </a:solidFill>
                        </a:rPr>
                        <a:t>牛油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lang="zh-TW" altLang="en-US" sz="1400" baseline="0" dirty="0">
                          <a:solidFill>
                            <a:schemeClr val="tx1"/>
                          </a:solidFill>
                        </a:rPr>
                        <a:t>人造牛油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、芝士、</a:t>
                      </a:r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雞蛋</a:t>
                      </a:r>
                      <a:endParaRPr lang="en-US" sz="1400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長期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缺乏維生素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可能會導致夜盲症</a:t>
                      </a:r>
                      <a:endParaRPr lang="en-US" sz="14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男性：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700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微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克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女性：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600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微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克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維生素</a:t>
                      </a:r>
                      <a:r>
                        <a:rPr lang="en-US" altLang="zh-TW" sz="1400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en-US" altLang="zh-TW" sz="1400" dirty="0">
                          <a:solidFill>
                            <a:schemeClr val="tx1"/>
                          </a:solidFill>
                        </a:rPr>
                        <a:t>β-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胡蘿蔔素（植物</a:t>
                      </a:r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性來源）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400" dirty="0">
                          <a:solidFill>
                            <a:schemeClr val="tx1"/>
                          </a:solidFill>
                        </a:rPr>
                        <a:t>β-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胡蘿蔔素是一種抗氧化維生素，可以預防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癌症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紅蘿蔔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、綠色蔬菜、橙色和紅色水果和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蔬菜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維生素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與鈣一起形成健康的骨骼和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牙齒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皮膚在陽光照射下自行製造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人造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牛油、油性魚類、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肝臟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兒童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缺乏維生素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可能會導致佝僂病</a:t>
                      </a:r>
                      <a:endParaRPr lang="en-US" sz="14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微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克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44</a:t>
            </a:fld>
            <a:endParaRPr lang="en-US"/>
          </a:p>
        </p:txBody>
      </p:sp>
      <p:sp>
        <p:nvSpPr>
          <p:cNvPr id="7" name="文字方塊 6"/>
          <p:cNvSpPr txBox="1"/>
          <p:nvPr/>
        </p:nvSpPr>
        <p:spPr>
          <a:xfrm>
            <a:off x="683568" y="6077247"/>
            <a:ext cx="7776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/>
              <a:t>**資料來源：</a:t>
            </a:r>
            <a:r>
              <a:rPr lang="en-US" altLang="zh-HK" sz="1200" dirty="0"/>
              <a:t> </a:t>
            </a:r>
            <a:r>
              <a:rPr lang="en-US" altLang="zh-HK" sz="1200" dirty="0" smtClean="0"/>
              <a:t>British </a:t>
            </a:r>
            <a:r>
              <a:rPr lang="en-US" altLang="zh-HK" sz="1200" dirty="0"/>
              <a:t>Nutrition </a:t>
            </a:r>
            <a:r>
              <a:rPr lang="en-US" altLang="zh-HK" sz="1200" dirty="0" smtClean="0"/>
              <a:t>Foundation</a:t>
            </a:r>
            <a:endParaRPr lang="zh-HK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2726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脂溶性維生素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952685"/>
              </p:ext>
            </p:extLst>
          </p:nvPr>
        </p:nvGraphicFramePr>
        <p:xfrm>
          <a:off x="457200" y="1600200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1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0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維生素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bg1"/>
                          </a:solidFill>
                        </a:rPr>
                        <a:t>功能</a:t>
                      </a:r>
                    </a:p>
                    <a:p>
                      <a:endParaRPr lang="zh-TW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來源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不足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bg1"/>
                          </a:solidFill>
                        </a:rPr>
                        <a:t>成年人每天的營養素攝取量</a:t>
                      </a:r>
                      <a:r>
                        <a:rPr lang="en-US" altLang="zh-TW" sz="1600" dirty="0" smtClean="0">
                          <a:solidFill>
                            <a:schemeClr val="bg1"/>
                          </a:solidFill>
                        </a:rPr>
                        <a:t>(RNI)</a:t>
                      </a:r>
                      <a:r>
                        <a:rPr lang="en-US" altLang="zh-TW" sz="1600" strike="noStrike" dirty="0" smtClean="0">
                          <a:solidFill>
                            <a:schemeClr val="bg1"/>
                          </a:solidFill>
                        </a:rPr>
                        <a:t>**</a:t>
                      </a:r>
                      <a:endParaRPr lang="zh-TW" altLang="en-US" sz="1600" strike="noStrike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維生素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對健康的皮膚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有幫助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可能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有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助預防心臟病</a:t>
                      </a:r>
                      <a:endParaRPr lang="en-US" sz="14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雞蛋、堅果、種子、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穀類製品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植物油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缺乏</a:t>
                      </a: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維生素</a:t>
                      </a:r>
                      <a:r>
                        <a:rPr lang="en-US" altLang="zh-H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是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罕見的，</a:t>
                      </a: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通常均衡飲食已能提供足夠的維生素</a:t>
                      </a:r>
                      <a:r>
                        <a:rPr lang="en-US" altLang="zh-H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en-US" altLang="zh-HK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沒有</a:t>
                      </a:r>
                      <a:r>
                        <a:rPr lang="en-US" altLang="zh-TW" sz="1400" dirty="0">
                          <a:solidFill>
                            <a:schemeClr val="tx1"/>
                          </a:solidFill>
                        </a:rPr>
                        <a:t>RNI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，但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男性的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安全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攝取量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是不超過</a:t>
                      </a:r>
                      <a:r>
                        <a:rPr lang="en-US" altLang="zh-TW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毫克，女性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是不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超過</a:t>
                      </a:r>
                      <a:r>
                        <a:rPr lang="en-US" altLang="zh-TW" sz="14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zh-TW" altLang="en-US" sz="1400" smtClean="0">
                          <a:solidFill>
                            <a:schemeClr val="tx1"/>
                          </a:solidFill>
                        </a:rPr>
                        <a:t>毫克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維生素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幫助血液凝固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綠色蔬菜、豆類、水果、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穀物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、肉類、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肝臟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可以由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大腸中的細菌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製成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缺乏</a:t>
                      </a: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維生素</a:t>
                      </a:r>
                      <a:r>
                        <a:rPr lang="en-US" altLang="zh-H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是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罕見</a:t>
                      </a: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的，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通常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均衡飲食已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足夠</a:t>
                      </a: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能提供足夠的維生素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沒有</a:t>
                      </a:r>
                      <a:r>
                        <a:rPr lang="en-US" altLang="zh-TW" sz="1400" dirty="0">
                          <a:solidFill>
                            <a:schemeClr val="tx1"/>
                          </a:solidFill>
                        </a:rPr>
                        <a:t>RNI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，但安全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攝取量是每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公斤體重攝取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微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克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45</a:t>
            </a:fld>
            <a:endParaRPr lang="en-US"/>
          </a:p>
        </p:txBody>
      </p:sp>
      <p:sp>
        <p:nvSpPr>
          <p:cNvPr id="7" name="文字方塊 6"/>
          <p:cNvSpPr txBox="1"/>
          <p:nvPr/>
        </p:nvSpPr>
        <p:spPr>
          <a:xfrm>
            <a:off x="683568" y="6077247"/>
            <a:ext cx="7776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/>
              <a:t>**資料來源：</a:t>
            </a:r>
            <a:r>
              <a:rPr lang="en-US" altLang="zh-HK" sz="1200" dirty="0"/>
              <a:t> </a:t>
            </a:r>
            <a:r>
              <a:rPr lang="en-US" altLang="zh-HK" sz="1200" dirty="0" smtClean="0"/>
              <a:t>British </a:t>
            </a:r>
            <a:r>
              <a:rPr lang="en-US" altLang="zh-HK" sz="1200" dirty="0"/>
              <a:t>Nutrition </a:t>
            </a:r>
            <a:r>
              <a:rPr lang="en-US" altLang="zh-HK" sz="1200" dirty="0" smtClean="0"/>
              <a:t>Foundation</a:t>
            </a:r>
            <a:endParaRPr lang="zh-HK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8669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維生素</a:t>
            </a:r>
            <a:r>
              <a:rPr lang="en-US" dirty="0"/>
              <a:t>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9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dirty="0"/>
              <a:t>A</a:t>
            </a:r>
            <a:r>
              <a:rPr lang="zh-TW" altLang="en-US" dirty="0"/>
              <a:t>的功能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有</a:t>
            </a:r>
            <a:r>
              <a:rPr lang="zh-TW" altLang="en-US" dirty="0" smtClean="0"/>
              <a:t>助身體</a:t>
            </a:r>
            <a:r>
              <a:rPr lang="zh-TW" altLang="en-US" dirty="0"/>
              <a:t>的成長和發育</a:t>
            </a:r>
          </a:p>
          <a:p>
            <a:r>
              <a:rPr lang="zh-TW" altLang="en-US" dirty="0"/>
              <a:t>可以保持喉嚨、消化系統和肺部</a:t>
            </a:r>
            <a:r>
              <a:rPr lang="zh-TW" altLang="en-US" dirty="0" smtClean="0"/>
              <a:t>的黏膜濕潤</a:t>
            </a:r>
            <a:r>
              <a:rPr lang="zh-TW" altLang="en-US" dirty="0"/>
              <a:t>，不受感染</a:t>
            </a:r>
          </a:p>
          <a:p>
            <a:r>
              <a:rPr lang="zh-TW" altLang="en-US" dirty="0"/>
              <a:t>可以保持皮膚健康</a:t>
            </a:r>
          </a:p>
          <a:p>
            <a:r>
              <a:rPr lang="zh-TW" altLang="en-US" dirty="0" smtClean="0"/>
              <a:t>製造在視網膜中的一種</a:t>
            </a:r>
            <a:r>
              <a:rPr lang="zh-TW" altLang="en-US" dirty="0"/>
              <a:t>物質</a:t>
            </a:r>
            <a:r>
              <a:rPr lang="zh-TW" altLang="en-US" dirty="0" smtClean="0"/>
              <a:t>，讓眼睛可以</a:t>
            </a:r>
            <a:r>
              <a:rPr lang="zh-TW" altLang="en-US" dirty="0"/>
              <a:t>在昏暗的光線下看得很清楚</a:t>
            </a:r>
            <a:endParaRPr lang="en-US" dirty="0"/>
          </a:p>
          <a:p>
            <a:r>
              <a:rPr lang="zh-TW" altLang="en-US" dirty="0" smtClean="0"/>
              <a:t>作為一種</a:t>
            </a:r>
            <a:r>
              <a:rPr lang="zh-TW" altLang="en-US" dirty="0"/>
              <a:t>抗氧化劑</a:t>
            </a:r>
            <a:r>
              <a:rPr lang="zh-TW" altLang="en-US" dirty="0" smtClean="0"/>
              <a:t>，幫助身體阻止</a:t>
            </a:r>
            <a:r>
              <a:rPr lang="zh-TW" altLang="en-US" dirty="0"/>
              <a:t>來自</a:t>
            </a:r>
            <a:r>
              <a:rPr lang="zh-TW" altLang="en-US" dirty="0" smtClean="0"/>
              <a:t>空氣、水</a:t>
            </a:r>
            <a:r>
              <a:rPr lang="zh-TW" altLang="en-US" dirty="0"/>
              <a:t>或</a:t>
            </a:r>
            <a:r>
              <a:rPr lang="zh-TW" altLang="en-US" dirty="0" smtClean="0"/>
              <a:t>食物中的物質侵入造成傷害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0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dirty="0"/>
              <a:t>A</a:t>
            </a:r>
            <a:r>
              <a:rPr lang="zh-TW" altLang="en-US" dirty="0"/>
              <a:t>的來源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維生素</a:t>
            </a:r>
            <a:r>
              <a:rPr lang="en-US" altLang="zh-TW" dirty="0"/>
              <a:t>A</a:t>
            </a:r>
            <a:r>
              <a:rPr lang="zh-TW" altLang="en-US" dirty="0"/>
              <a:t>在食物中有兩種不同的</a:t>
            </a:r>
            <a:r>
              <a:rPr lang="zh-TW" altLang="en-US" dirty="0" smtClean="0"/>
              <a:t>形態：</a:t>
            </a:r>
            <a:endParaRPr lang="en-HK" dirty="0"/>
          </a:p>
          <a:p>
            <a:r>
              <a:rPr lang="zh-TW" altLang="en-US" dirty="0"/>
              <a:t>視黃醇是純維生素</a:t>
            </a:r>
            <a:r>
              <a:rPr lang="en-US" altLang="zh-TW" dirty="0"/>
              <a:t>A</a:t>
            </a:r>
          </a:p>
          <a:p>
            <a:pPr lvl="1"/>
            <a:r>
              <a:rPr lang="zh-TW" altLang="en-US" dirty="0" smtClean="0"/>
              <a:t>主要</a:t>
            </a:r>
            <a:r>
              <a:rPr lang="zh-TW" altLang="en-US" dirty="0"/>
              <a:t>存在於含有脂肪的</a:t>
            </a:r>
            <a:r>
              <a:rPr lang="zh-TW" altLang="en-US" dirty="0" smtClean="0"/>
              <a:t>動物</a:t>
            </a:r>
            <a:r>
              <a:rPr lang="zh-TW" altLang="en-US" dirty="0"/>
              <a:t>性</a:t>
            </a:r>
            <a:r>
              <a:rPr lang="zh-TW" altLang="en-US" dirty="0" smtClean="0"/>
              <a:t>來源</a:t>
            </a:r>
            <a:r>
              <a:rPr lang="zh-TW" altLang="en-US" dirty="0"/>
              <a:t>中</a:t>
            </a:r>
            <a:r>
              <a:rPr lang="zh-TW" altLang="en-US" dirty="0" smtClean="0"/>
              <a:t>，如</a:t>
            </a:r>
            <a:r>
              <a:rPr lang="zh-TW" altLang="en-US" dirty="0"/>
              <a:t>牛奶、芝士、牛油、油性魚（如吞拿魚、鯖魚、沙甸魚）和肝臟</a:t>
            </a:r>
            <a:endParaRPr lang="en-US" altLang="zh-TW" dirty="0"/>
          </a:p>
          <a:p>
            <a:r>
              <a:rPr lang="en-US" altLang="zh-TW" dirty="0"/>
              <a:t>β-</a:t>
            </a:r>
            <a:r>
              <a:rPr lang="zh-TW" altLang="en-US" dirty="0"/>
              <a:t>胡蘿蔔素是維生素</a:t>
            </a:r>
            <a:r>
              <a:rPr lang="en-US" altLang="zh-TW" dirty="0"/>
              <a:t>A</a:t>
            </a:r>
            <a:r>
              <a:rPr lang="zh-TW" altLang="en-US" dirty="0"/>
              <a:t>的前體</a:t>
            </a:r>
          </a:p>
          <a:p>
            <a:pPr lvl="1"/>
            <a:r>
              <a:rPr lang="zh-TW" altLang="en-US" dirty="0"/>
              <a:t>存在於植物性食物中</a:t>
            </a:r>
            <a:r>
              <a:rPr lang="zh-TW" altLang="en-US" dirty="0" smtClean="0"/>
              <a:t>，如</a:t>
            </a:r>
            <a:r>
              <a:rPr lang="zh-TW" altLang="en-US" dirty="0"/>
              <a:t>紅蘿蔔、橙、紅燈籠椒、深綠色蔬菜</a:t>
            </a:r>
            <a:r>
              <a:rPr lang="zh-TW" altLang="en-US" dirty="0" smtClean="0"/>
              <a:t>、番茄</a:t>
            </a:r>
            <a:r>
              <a:rPr lang="zh-TW" altLang="en-US" dirty="0"/>
              <a:t>和南瓜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0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dirty="0"/>
              <a:t>A</a:t>
            </a:r>
            <a:r>
              <a:rPr lang="zh-TW" altLang="en-US" dirty="0"/>
              <a:t>不足的影響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兒童不能正常成長</a:t>
            </a:r>
          </a:p>
          <a:p>
            <a:r>
              <a:rPr lang="zh-TW" altLang="en-US" dirty="0"/>
              <a:t>身體很難對抗感染</a:t>
            </a:r>
          </a:p>
          <a:p>
            <a:r>
              <a:rPr lang="zh-TW" altLang="en-US" dirty="0" smtClean="0"/>
              <a:t>患上夜盲症</a:t>
            </a:r>
            <a:r>
              <a:rPr lang="zh-TW" altLang="en-US" dirty="0"/>
              <a:t>，即在昏暗的光線下無法</a:t>
            </a:r>
            <a:r>
              <a:rPr lang="zh-TW" altLang="en-US" dirty="0" smtClean="0"/>
              <a:t>看得見東西，最終會導致失明</a:t>
            </a:r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水溶性維生素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9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dirty="0"/>
              <a:t>A</a:t>
            </a:r>
            <a:r>
              <a:rPr lang="zh-TW" altLang="en-US" dirty="0"/>
              <a:t>過量的影響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A</a:t>
            </a:r>
            <a:r>
              <a:rPr lang="zh-TW" altLang="en-US" dirty="0" smtClean="0"/>
              <a:t>過多會令身體中毒</a:t>
            </a:r>
            <a:endParaRPr lang="en-US" altLang="zh-TW" strike="sngStrike" dirty="0" smtClean="0"/>
          </a:p>
          <a:p>
            <a:r>
              <a:rPr lang="zh-TW" altLang="en-US" dirty="0" smtClean="0"/>
              <a:t>會損害肝臟及骨骼</a:t>
            </a: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維生素</a:t>
            </a:r>
            <a:r>
              <a:rPr lang="en-US" dirty="0"/>
              <a:t>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dirty="0"/>
              <a:t>D</a:t>
            </a:r>
            <a:r>
              <a:rPr lang="zh-TW" altLang="en-US" dirty="0"/>
              <a:t>的功能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維生素</a:t>
            </a:r>
            <a:r>
              <a:rPr lang="en-US" altLang="zh-TW" dirty="0" smtClean="0"/>
              <a:t>D</a:t>
            </a:r>
            <a:r>
              <a:rPr lang="zh-TW" altLang="en-US" dirty="0" smtClean="0"/>
              <a:t>對於</a:t>
            </a:r>
            <a:r>
              <a:rPr lang="zh-TW" altLang="en-US" dirty="0"/>
              <a:t>形成強壯健康的骨骼和</a:t>
            </a:r>
            <a:r>
              <a:rPr lang="zh-TW" altLang="en-US" dirty="0" smtClean="0"/>
              <a:t>牙齒很重要</a:t>
            </a:r>
            <a:r>
              <a:rPr lang="zh-TW" altLang="en-US" dirty="0"/>
              <a:t>，特別是在兒童期和青春期</a:t>
            </a:r>
          </a:p>
          <a:p>
            <a:r>
              <a:rPr lang="zh-TW" altLang="en-US" dirty="0"/>
              <a:t>有</a:t>
            </a:r>
            <a:r>
              <a:rPr lang="zh-TW" altLang="en-US" dirty="0" smtClean="0"/>
              <a:t>助控制</a:t>
            </a:r>
            <a:r>
              <a:rPr lang="zh-TW" altLang="en-US" dirty="0"/>
              <a:t>從食物中吸收</a:t>
            </a:r>
            <a:r>
              <a:rPr lang="zh-TW" altLang="en-US" dirty="0" smtClean="0"/>
              <a:t>鈣的份量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3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dirty="0"/>
              <a:t>D</a:t>
            </a:r>
            <a:r>
              <a:rPr lang="zh-TW" altLang="en-US" dirty="0"/>
              <a:t>的來源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皮膚在陽光照射下約</a:t>
            </a:r>
            <a:r>
              <a:rPr lang="en-US" altLang="zh-TW" dirty="0"/>
              <a:t>10</a:t>
            </a:r>
            <a:r>
              <a:rPr lang="zh-TW" altLang="en-US" dirty="0"/>
              <a:t>至</a:t>
            </a:r>
            <a:r>
              <a:rPr lang="en-US" altLang="zh-TW" dirty="0"/>
              <a:t>15</a:t>
            </a:r>
            <a:r>
              <a:rPr lang="zh-TW" altLang="en-US" dirty="0"/>
              <a:t>分鐘可自行製造</a:t>
            </a:r>
            <a:r>
              <a:rPr lang="zh-TW" altLang="en-US" dirty="0" smtClean="0"/>
              <a:t>維生素</a:t>
            </a:r>
            <a:r>
              <a:rPr lang="en-US" altLang="zh-TW" dirty="0" smtClean="0"/>
              <a:t>D</a:t>
            </a:r>
            <a:r>
              <a:rPr lang="zh-TW" altLang="en-US" dirty="0" smtClean="0"/>
              <a:t>，並</a:t>
            </a:r>
            <a:r>
              <a:rPr lang="zh-TW" altLang="en-US" dirty="0"/>
              <a:t>儲存在肝臟中</a:t>
            </a:r>
            <a:endParaRPr lang="en-US" dirty="0"/>
          </a:p>
          <a:p>
            <a:r>
              <a:rPr lang="zh-TW" altLang="en-US" dirty="0"/>
              <a:t>含有維生素</a:t>
            </a:r>
            <a:r>
              <a:rPr lang="en-US" dirty="0"/>
              <a:t>D</a:t>
            </a:r>
            <a:r>
              <a:rPr lang="zh-TW" altLang="en-US" dirty="0"/>
              <a:t>的</a:t>
            </a:r>
            <a:r>
              <a:rPr lang="zh-TW" altLang="en-US" dirty="0" smtClean="0"/>
              <a:t>食物：</a:t>
            </a:r>
            <a:endParaRPr lang="en-US" dirty="0"/>
          </a:p>
          <a:p>
            <a:pPr lvl="1"/>
            <a:r>
              <a:rPr lang="zh-TW" altLang="en-US" dirty="0" smtClean="0"/>
              <a:t>油性魚，如吞拿魚、</a:t>
            </a:r>
            <a:r>
              <a:rPr lang="zh-TW" altLang="en-US" dirty="0"/>
              <a:t>鯖魚</a:t>
            </a:r>
            <a:r>
              <a:rPr lang="zh-TW" altLang="en-US" dirty="0" smtClean="0"/>
              <a:t>和三文魚</a:t>
            </a:r>
            <a:endParaRPr lang="zh-TW" altLang="en-US" dirty="0"/>
          </a:p>
          <a:p>
            <a:pPr lvl="1"/>
            <a:r>
              <a:rPr lang="zh-TW" altLang="en-US" dirty="0"/>
              <a:t>強化維生素</a:t>
            </a:r>
            <a:r>
              <a:rPr lang="en-US" altLang="zh-TW" dirty="0"/>
              <a:t>D</a:t>
            </a:r>
            <a:r>
              <a:rPr lang="zh-TW" altLang="en-US" dirty="0"/>
              <a:t>的食物，</a:t>
            </a:r>
            <a:r>
              <a:rPr lang="zh-TW" altLang="en-US" dirty="0" smtClean="0"/>
              <a:t>如人造</a:t>
            </a:r>
            <a:r>
              <a:rPr lang="zh-TW" altLang="en-US" dirty="0"/>
              <a:t>牛油</a:t>
            </a:r>
          </a:p>
          <a:p>
            <a:pPr lvl="1"/>
            <a:r>
              <a:rPr lang="zh-TW" altLang="en-US" dirty="0" smtClean="0"/>
              <a:t>肝臟</a:t>
            </a:r>
            <a:endParaRPr lang="zh-TW" altLang="en-US" dirty="0"/>
          </a:p>
          <a:p>
            <a:pPr lvl="1"/>
            <a:r>
              <a:rPr lang="zh-TW" altLang="en-US" dirty="0"/>
              <a:t>芝士</a:t>
            </a:r>
            <a:endParaRPr lang="en-US" altLang="zh-TW" dirty="0"/>
          </a:p>
          <a:p>
            <a:pPr lvl="1"/>
            <a:r>
              <a:rPr lang="zh-TW" altLang="en-US" dirty="0"/>
              <a:t>蛋黃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5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dirty="0"/>
              <a:t>D</a:t>
            </a:r>
            <a:r>
              <a:rPr lang="zh-TW" altLang="en-US" dirty="0"/>
              <a:t>不足的影響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缺乏維生素</a:t>
            </a:r>
            <a:r>
              <a:rPr lang="en-US" altLang="zh-TW" dirty="0" smtClean="0"/>
              <a:t>D</a:t>
            </a:r>
            <a:r>
              <a:rPr lang="zh-TW" altLang="en-US" dirty="0" smtClean="0"/>
              <a:t>時身體不能</a:t>
            </a:r>
            <a:r>
              <a:rPr lang="zh-TW" altLang="en-US" dirty="0"/>
              <a:t>吸收</a:t>
            </a:r>
            <a:r>
              <a:rPr lang="zh-TW" altLang="en-US" dirty="0" smtClean="0"/>
              <a:t>鈣，</a:t>
            </a:r>
            <a:r>
              <a:rPr lang="zh-TW" altLang="en-US" dirty="0"/>
              <a:t>牙齒和骨骼會變</a:t>
            </a:r>
            <a:r>
              <a:rPr lang="zh-TW" altLang="en-US" dirty="0" smtClean="0"/>
              <a:t>弱</a:t>
            </a:r>
            <a:endParaRPr lang="zh-TW" altLang="en-US" strike="sngStrike" dirty="0"/>
          </a:p>
          <a:p>
            <a:r>
              <a:rPr lang="zh-TW" altLang="en-US" dirty="0" smtClean="0"/>
              <a:t>可能會導致兒童患上佝僂病</a:t>
            </a:r>
            <a:r>
              <a:rPr lang="zh-TW" altLang="en-US" dirty="0"/>
              <a:t>，即骨骼軟化並彎曲</a:t>
            </a:r>
            <a:r>
              <a:rPr lang="zh-TW" altLang="en-US" dirty="0" smtClean="0"/>
              <a:t>變形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2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82E55-A347-47AA-858B-29D6E6C61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佝僂病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28A1ED2-7068-447C-9E5A-CBB66917AB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5162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34F05-F4E2-4864-99D7-097648E0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維生素</a:t>
            </a:r>
            <a:r>
              <a:rPr lang="en-US" dirty="0"/>
              <a:t>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3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dirty="0"/>
              <a:t>E</a:t>
            </a:r>
            <a:r>
              <a:rPr lang="zh-TW" altLang="en-US" dirty="0"/>
              <a:t>的功能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altLang="zh-TW" dirty="0"/>
              <a:t>E</a:t>
            </a:r>
            <a:r>
              <a:rPr lang="zh-TW" altLang="en-US" dirty="0"/>
              <a:t>是一種抗氧化劑，有</a:t>
            </a:r>
            <a:r>
              <a:rPr lang="zh-TW" altLang="en-US" dirty="0" smtClean="0"/>
              <a:t>助身體阻止</a:t>
            </a:r>
            <a:r>
              <a:rPr lang="zh-TW" altLang="en-US" dirty="0"/>
              <a:t>來自</a:t>
            </a:r>
            <a:r>
              <a:rPr lang="zh-TW" altLang="en-US" dirty="0" smtClean="0"/>
              <a:t>空氣、水</a:t>
            </a:r>
            <a:r>
              <a:rPr lang="zh-TW" altLang="en-US" dirty="0"/>
              <a:t>或其他地方的</a:t>
            </a:r>
            <a:r>
              <a:rPr lang="zh-TW" altLang="en-US" dirty="0" smtClean="0"/>
              <a:t>物質侵入造成傷害</a:t>
            </a:r>
            <a:endParaRPr lang="en-US" strike="sngStrike" dirty="0"/>
          </a:p>
          <a:p>
            <a:r>
              <a:rPr lang="zh-TW" altLang="en-US" dirty="0" smtClean="0"/>
              <a:t>幫助身體</a:t>
            </a:r>
            <a:r>
              <a:rPr lang="zh-TW" altLang="en-US" dirty="0"/>
              <a:t>的細胞壁保持健康</a:t>
            </a:r>
          </a:p>
          <a:p>
            <a:r>
              <a:rPr lang="zh-TW" altLang="en-US" dirty="0"/>
              <a:t>被認為可以降低人們</a:t>
            </a:r>
            <a:r>
              <a:rPr lang="zh-TW" altLang="en-US" dirty="0" smtClean="0"/>
              <a:t>患上某些</a:t>
            </a:r>
            <a:r>
              <a:rPr lang="zh-TW" altLang="en-US" dirty="0"/>
              <a:t>類型癌症和心臟病的</a:t>
            </a:r>
            <a:r>
              <a:rPr lang="zh-TW" altLang="en-US" dirty="0" smtClean="0"/>
              <a:t>風險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dirty="0"/>
              <a:t>E</a:t>
            </a:r>
            <a:r>
              <a:rPr lang="zh-TW" altLang="en-US" dirty="0"/>
              <a:t>的來源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含有</a:t>
            </a:r>
            <a:r>
              <a:rPr lang="zh-TW" altLang="en-US" dirty="0" smtClean="0"/>
              <a:t>維生素</a:t>
            </a:r>
            <a:r>
              <a:rPr lang="en-US" altLang="zh-TW" dirty="0" smtClean="0"/>
              <a:t>E</a:t>
            </a:r>
            <a:r>
              <a:rPr lang="zh-TW" altLang="en-US" dirty="0" smtClean="0"/>
              <a:t>的食物：</a:t>
            </a:r>
            <a:endParaRPr lang="en-US" dirty="0"/>
          </a:p>
          <a:p>
            <a:pPr lvl="1" fontAlgn="base"/>
            <a:r>
              <a:rPr lang="zh-TW" altLang="en-US" dirty="0"/>
              <a:t>植物油，如小麥胚芽油、葵花籽油、紅花籽油、粟米油和大豆油</a:t>
            </a:r>
          </a:p>
          <a:p>
            <a:pPr lvl="1" fontAlgn="base"/>
            <a:r>
              <a:rPr lang="zh-TW" altLang="en-US" dirty="0"/>
              <a:t>堅果，如杏仁、花生和榛子</a:t>
            </a:r>
          </a:p>
          <a:p>
            <a:pPr lvl="1" fontAlgn="base"/>
            <a:r>
              <a:rPr lang="zh-TW" altLang="en-US" dirty="0"/>
              <a:t>種子，如葵花籽</a:t>
            </a:r>
          </a:p>
          <a:p>
            <a:pPr lvl="1" fontAlgn="base"/>
            <a:r>
              <a:rPr lang="zh-TW" altLang="en-US" dirty="0"/>
              <a:t>蔬菜，如菠菜和西蘭花</a:t>
            </a:r>
          </a:p>
          <a:p>
            <a:pPr lvl="1" fontAlgn="base"/>
            <a:r>
              <a:rPr lang="zh-TW" altLang="en-US" dirty="0"/>
              <a:t>水果，如牛油果</a:t>
            </a:r>
            <a:endParaRPr lang="en-HK" dirty="0"/>
          </a:p>
          <a:p>
            <a:pPr fontAlgn="base"/>
            <a:endParaRPr lang="en-HK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6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dirty="0"/>
              <a:t>E</a:t>
            </a:r>
            <a:r>
              <a:rPr lang="zh-TW" altLang="en-US" dirty="0"/>
              <a:t>不足的影響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缺乏維生素</a:t>
            </a:r>
            <a:r>
              <a:rPr lang="en-US" altLang="zh-HK" dirty="0"/>
              <a:t>E</a:t>
            </a:r>
            <a:r>
              <a:rPr lang="zh-TW" altLang="en-US" dirty="0" smtClean="0"/>
              <a:t>是</a:t>
            </a:r>
            <a:r>
              <a:rPr lang="zh-TW" altLang="en-US" dirty="0"/>
              <a:t>非常罕見的，通常均衡飲食中已含足夠攝取量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5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水溶性維生素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dirty="0"/>
              <a:t>水溶性維生素溶於水</a:t>
            </a:r>
          </a:p>
          <a:p>
            <a:r>
              <a:rPr lang="zh-TW" altLang="en-US" dirty="0" smtClean="0"/>
              <a:t>當水溶性維生素的攝取量多於需要時，多餘的</a:t>
            </a:r>
            <a:r>
              <a:rPr lang="zh-TW" altLang="en-US" dirty="0"/>
              <a:t>水溶性維生素會</a:t>
            </a:r>
            <a:r>
              <a:rPr lang="zh-TW" altLang="en-US" dirty="0" smtClean="0"/>
              <a:t>經尿液被排出體外，不會被儲存</a:t>
            </a:r>
            <a:r>
              <a:rPr lang="zh-TW" altLang="en-US" dirty="0"/>
              <a:t>於</a:t>
            </a:r>
            <a:r>
              <a:rPr lang="zh-TW" altLang="en-US" dirty="0" smtClean="0"/>
              <a:t>體內</a:t>
            </a:r>
            <a:endParaRPr lang="zh-TW" altLang="en-US" dirty="0"/>
          </a:p>
          <a:p>
            <a:r>
              <a:rPr lang="zh-TW" altLang="en-US" dirty="0"/>
              <a:t>因此</a:t>
            </a:r>
            <a:r>
              <a:rPr lang="zh-TW" altLang="en-US" dirty="0" smtClean="0"/>
              <a:t>，需要定時食用</a:t>
            </a:r>
            <a:r>
              <a:rPr lang="zh-TW" altLang="en-US" dirty="0"/>
              <a:t>含</a:t>
            </a:r>
            <a:r>
              <a:rPr lang="zh-TW" altLang="en-US" dirty="0" smtClean="0"/>
              <a:t>豐富</a:t>
            </a:r>
            <a:r>
              <a:rPr lang="zh-TW" altLang="en-US" dirty="0"/>
              <a:t>水溶性</a:t>
            </a:r>
            <a:r>
              <a:rPr lang="zh-TW" altLang="en-US" dirty="0" smtClean="0"/>
              <a:t>維生素</a:t>
            </a:r>
            <a:r>
              <a:rPr lang="zh-TW" altLang="en-US" dirty="0"/>
              <a:t>的食物</a:t>
            </a:r>
          </a:p>
          <a:p>
            <a:r>
              <a:rPr lang="zh-TW" altLang="en-US" dirty="0" smtClean="0"/>
              <a:t>水溶性</a:t>
            </a:r>
            <a:r>
              <a:rPr lang="zh-TW" altLang="en-US" dirty="0"/>
              <a:t>維生素遇熱</a:t>
            </a:r>
            <a:r>
              <a:rPr lang="zh-TW" altLang="en-US" dirty="0" smtClean="0"/>
              <a:t>時會變得不</a:t>
            </a:r>
            <a:r>
              <a:rPr lang="zh-TW" altLang="en-US" dirty="0"/>
              <a:t>穩定</a:t>
            </a:r>
            <a:r>
              <a:rPr lang="zh-TW" altLang="en-US" dirty="0" smtClean="0"/>
              <a:t>，在用熱力處理食物時會流</a:t>
            </a:r>
            <a:r>
              <a:rPr lang="zh-TW" altLang="en-US" dirty="0"/>
              <a:t>失水溶性維生素</a:t>
            </a:r>
            <a:endParaRPr lang="en-US" altLang="zh-TW" strike="sngStrike" dirty="0" smtClean="0"/>
          </a:p>
          <a:p>
            <a:r>
              <a:rPr lang="zh-TW" altLang="en-US" dirty="0" smtClean="0"/>
              <a:t>水溶性維生素包括：</a:t>
            </a:r>
            <a:endParaRPr lang="en-US" altLang="zh-TW" dirty="0" smtClean="0"/>
          </a:p>
          <a:p>
            <a:pPr marL="903287" indent="-457200">
              <a:buFontTx/>
              <a:buChar char="-"/>
            </a:pPr>
            <a:r>
              <a:rPr lang="zh-TW" altLang="en-US" dirty="0"/>
              <a:t>維生素</a:t>
            </a:r>
            <a:r>
              <a:rPr lang="en-US" altLang="zh-TW" dirty="0"/>
              <a:t>B</a:t>
            </a:r>
            <a:r>
              <a:rPr lang="zh-TW" altLang="en-US" dirty="0"/>
              <a:t>群（硫胺素、核黃素、菸鹼酸</a:t>
            </a:r>
            <a:r>
              <a:rPr lang="zh-TW" altLang="en-US" dirty="0" smtClean="0"/>
              <a:t>、吡哆醇、葉酸鹽、鈷胺素）</a:t>
            </a:r>
            <a:endParaRPr lang="zh-TW" altLang="en-US" dirty="0"/>
          </a:p>
          <a:p>
            <a:pPr marL="903287" indent="-457200">
              <a:buFontTx/>
              <a:buChar char="-"/>
            </a:pPr>
            <a:r>
              <a:rPr lang="zh-TW" altLang="en-US" dirty="0" smtClean="0"/>
              <a:t>維生素</a:t>
            </a:r>
            <a:r>
              <a:rPr lang="en-US" altLang="zh-TW" dirty="0" smtClean="0"/>
              <a:t>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4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維生素</a:t>
            </a:r>
            <a:r>
              <a:rPr lang="en-US" dirty="0"/>
              <a:t>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9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dirty="0"/>
              <a:t>K</a:t>
            </a:r>
            <a:r>
              <a:rPr lang="zh-TW" altLang="en-US" dirty="0"/>
              <a:t>的功能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有助血液</a:t>
            </a:r>
            <a:r>
              <a:rPr lang="zh-TW" altLang="en-US" dirty="0"/>
              <a:t>凝結</a:t>
            </a:r>
            <a:endParaRPr lang="en-US" dirty="0"/>
          </a:p>
          <a:p>
            <a:pPr lvl="1"/>
            <a:r>
              <a:rPr lang="zh-TW" altLang="en-US" dirty="0" smtClean="0"/>
              <a:t>血液</a:t>
            </a:r>
            <a:r>
              <a:rPr lang="zh-TW" altLang="en-US" dirty="0"/>
              <a:t>會在受傷的地方變稠並「凝結」，以便</a:t>
            </a:r>
            <a:r>
              <a:rPr lang="zh-TW" altLang="en-US" dirty="0" smtClean="0"/>
              <a:t>修復傷口並阻止身體失去大量血液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6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dirty="0"/>
              <a:t>K</a:t>
            </a:r>
            <a:r>
              <a:rPr lang="zh-TW" altLang="en-US" dirty="0"/>
              <a:t>的來源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含有</a:t>
            </a:r>
            <a:r>
              <a:rPr lang="zh-TW" altLang="en-US" dirty="0" smtClean="0"/>
              <a:t>維生素</a:t>
            </a:r>
            <a:r>
              <a:rPr lang="en-US" altLang="zh-TW" dirty="0" smtClean="0"/>
              <a:t>K</a:t>
            </a:r>
            <a:r>
              <a:rPr lang="zh-TW" altLang="en-US" dirty="0" smtClean="0"/>
              <a:t>的食物：</a:t>
            </a:r>
            <a:endParaRPr lang="en-US" dirty="0"/>
          </a:p>
          <a:p>
            <a:pPr lvl="1"/>
            <a:r>
              <a:rPr lang="zh-TW" altLang="en-US" dirty="0" smtClean="0"/>
              <a:t>蔬菜，尤其是</a:t>
            </a:r>
            <a:r>
              <a:rPr lang="zh-TW" altLang="en-US" dirty="0"/>
              <a:t>綠葉蔬菜</a:t>
            </a:r>
          </a:p>
          <a:p>
            <a:pPr lvl="1"/>
            <a:r>
              <a:rPr lang="zh-TW" altLang="en-US" dirty="0"/>
              <a:t>芝士</a:t>
            </a:r>
            <a:endParaRPr lang="en-US" altLang="zh-TW" dirty="0"/>
          </a:p>
          <a:p>
            <a:pPr lvl="1"/>
            <a:r>
              <a:rPr lang="zh-TW" altLang="en-US" dirty="0"/>
              <a:t>肝臟</a:t>
            </a:r>
            <a:r>
              <a:rPr lang="zh-TW" altLang="en-US" dirty="0" smtClean="0"/>
              <a:t>、煙</a:t>
            </a:r>
            <a:r>
              <a:rPr lang="zh-TW" altLang="en-US" dirty="0"/>
              <a:t>肉</a:t>
            </a:r>
          </a:p>
          <a:p>
            <a:pPr lvl="1"/>
            <a:r>
              <a:rPr lang="zh-TW" altLang="en-US" dirty="0"/>
              <a:t>咖啡</a:t>
            </a:r>
            <a:r>
              <a:rPr lang="zh-TW" altLang="en-US" dirty="0" smtClean="0"/>
              <a:t>、綠茶</a:t>
            </a:r>
            <a:endParaRPr lang="zh-TW" altLang="en-US" dirty="0"/>
          </a:p>
          <a:p>
            <a:pPr lvl="1"/>
            <a:r>
              <a:rPr lang="zh-TW" altLang="en-US" dirty="0"/>
              <a:t>中草藥</a:t>
            </a:r>
            <a:endParaRPr lang="en-US" dirty="0"/>
          </a:p>
          <a:p>
            <a:r>
              <a:rPr lang="zh-TW" altLang="en-US" dirty="0" smtClean="0"/>
              <a:t>也可以由在腸</a:t>
            </a:r>
            <a:r>
              <a:rPr lang="zh-TW" altLang="en-US" dirty="0"/>
              <a:t>道中天然存在的細菌</a:t>
            </a:r>
            <a:r>
              <a:rPr lang="zh-TW" altLang="en-US" dirty="0" smtClean="0"/>
              <a:t>製成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7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維生素</a:t>
            </a:r>
            <a:r>
              <a:rPr lang="en-US" dirty="0"/>
              <a:t>K</a:t>
            </a:r>
            <a:r>
              <a:rPr lang="zh-TW" altLang="en-US" dirty="0"/>
              <a:t>不足的影響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缺乏維生素</a:t>
            </a:r>
            <a:r>
              <a:rPr lang="en-US" altLang="zh-HK" dirty="0"/>
              <a:t>K</a:t>
            </a:r>
            <a:r>
              <a:rPr lang="zh-TW" altLang="en-US" dirty="0" smtClean="0"/>
              <a:t>是</a:t>
            </a:r>
            <a:r>
              <a:rPr lang="zh-TW" altLang="en-US" dirty="0"/>
              <a:t>罕見</a:t>
            </a:r>
            <a:r>
              <a:rPr lang="zh-TW" altLang="en-US" dirty="0" smtClean="0"/>
              <a:t>的，通常</a:t>
            </a:r>
            <a:r>
              <a:rPr lang="zh-TW" altLang="en-US" dirty="0"/>
              <a:t>均衡飲食</a:t>
            </a:r>
            <a:r>
              <a:rPr lang="zh-TW" altLang="en-US" dirty="0" smtClean="0"/>
              <a:t>中已含</a:t>
            </a:r>
            <a:r>
              <a:rPr lang="zh-TW" altLang="en-US" dirty="0"/>
              <a:t>足夠</a:t>
            </a:r>
            <a:r>
              <a:rPr lang="zh-TW" altLang="en-US" dirty="0" smtClean="0"/>
              <a:t>攝取量</a:t>
            </a:r>
            <a:endParaRPr lang="en-HK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2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參考資料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74638-45D0-40BC-9411-BC029C68E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64</a:t>
            </a:fld>
            <a:endParaRPr lang="en-US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HK" dirty="0"/>
              <a:t>Nutrition Requirements </a:t>
            </a:r>
            <a:r>
              <a:rPr lang="en-US" altLang="zh-TW" dirty="0"/>
              <a:t>(2016)</a:t>
            </a:r>
            <a:r>
              <a:rPr lang="en-US" altLang="zh-HK" dirty="0"/>
              <a:t>, British Nutrition Foundation </a:t>
            </a:r>
            <a:r>
              <a:rPr lang="zh-TW" altLang="en-US" dirty="0" smtClean="0"/>
              <a:t>。</a:t>
            </a:r>
            <a:endParaRPr lang="en-US" altLang="zh-HK" dirty="0"/>
          </a:p>
          <a:p>
            <a:r>
              <a:rPr lang="en-US" altLang="zh-HK" dirty="0"/>
              <a:t>Dietitians of Canada </a:t>
            </a:r>
            <a:r>
              <a:rPr lang="en-US" altLang="zh-TW" dirty="0"/>
              <a:t>(2014), </a:t>
            </a:r>
            <a:r>
              <a:rPr lang="en-US" altLang="zh-TW" i="1" dirty="0"/>
              <a:t>Food Sources of Folate</a:t>
            </a:r>
            <a:r>
              <a:rPr lang="zh-TW" altLang="en-US" i="1" smtClean="0"/>
              <a:t>。</a:t>
            </a:r>
            <a:endParaRPr lang="en-US" altLang="zh-HK" dirty="0"/>
          </a:p>
          <a:p>
            <a:r>
              <a:rPr lang="en-US" altLang="zh-HK" dirty="0" err="1"/>
              <a:t>Insel</a:t>
            </a:r>
            <a:r>
              <a:rPr lang="en-US" altLang="zh-HK" dirty="0"/>
              <a:t>, P. M., Ross, D., McMahon, K., &amp; Bernstein, M. (2019). </a:t>
            </a:r>
            <a:r>
              <a:rPr lang="en-US" altLang="zh-HK" i="1" dirty="0"/>
              <a:t>Discovering nutrition.</a:t>
            </a:r>
            <a:r>
              <a:rPr lang="en-US" altLang="zh-HK" dirty="0"/>
              <a:t> Burlington, MA: Jones &amp; Bartlett Learning.</a:t>
            </a:r>
          </a:p>
          <a:p>
            <a:r>
              <a:rPr lang="en-US" altLang="zh-HK" dirty="0" err="1"/>
              <a:t>Otten</a:t>
            </a:r>
            <a:r>
              <a:rPr lang="en-US" altLang="zh-HK" dirty="0"/>
              <a:t>, J. J., </a:t>
            </a:r>
            <a:r>
              <a:rPr lang="en-US" altLang="zh-HK" dirty="0" err="1"/>
              <a:t>Hellwig</a:t>
            </a:r>
            <a:r>
              <a:rPr lang="en-US" altLang="zh-HK" dirty="0"/>
              <a:t>, J. P., &amp; Meyers, L. D. (2006). </a:t>
            </a:r>
            <a:r>
              <a:rPr lang="en-US" altLang="zh-HK" i="1" dirty="0"/>
              <a:t>Dietary reference intakes: The essential guide to nutrient requirements.</a:t>
            </a:r>
            <a:r>
              <a:rPr lang="en-US" altLang="zh-HK" dirty="0"/>
              <a:t> Washington, D.C.: National Academies Press.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274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水溶性維生素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500177"/>
              </p:ext>
            </p:extLst>
          </p:nvPr>
        </p:nvGraphicFramePr>
        <p:xfrm>
          <a:off x="457200" y="1600200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1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0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維生素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solidFill>
                            <a:schemeClr val="bg1"/>
                          </a:solidFill>
                        </a:rPr>
                        <a:t>功能</a:t>
                      </a:r>
                      <a:endParaRPr lang="zh-TW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來源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不足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solidFill>
                            <a:schemeClr val="bg1"/>
                          </a:solidFill>
                        </a:rPr>
                        <a:t>成年人每天的營養素攝取量</a:t>
                      </a:r>
                      <a:r>
                        <a:rPr lang="en-US" altLang="zh-TW" sz="1600" dirty="0" smtClean="0">
                          <a:solidFill>
                            <a:schemeClr val="bg1"/>
                          </a:solidFill>
                        </a:rPr>
                        <a:t>(RNI)</a:t>
                      </a:r>
                      <a:r>
                        <a:rPr lang="en-US" altLang="zh-TW" sz="1600" strike="noStrike" dirty="0" smtClean="0">
                          <a:solidFill>
                            <a:schemeClr val="bg1"/>
                          </a:solidFill>
                        </a:rPr>
                        <a:t>**</a:t>
                      </a:r>
                      <a:endParaRPr lang="zh-TW" altLang="en-US" sz="1600" strike="sngStrik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維生素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（硫胺素）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aseline="0" dirty="0">
                          <a:solidFill>
                            <a:schemeClr val="tx1"/>
                          </a:solidFill>
                        </a:rPr>
                        <a:t>幫助</a:t>
                      </a:r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釋放營養素中的能量</a:t>
                      </a:r>
                      <a:endParaRPr lang="en-US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穀類、肉類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、肝臟、牛奶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和乳類製品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、雞蛋和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蔬菜（包括馬鈴薯）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缺乏維生素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會減緩成長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和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發育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輕度缺乏維生素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會導致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疲倦和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抑鬱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嚴重缺乏維生素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會導致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腳氣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病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男性：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1.0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毫克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女性：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0.8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毫克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懷孕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和哺乳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期間須</a:t>
                      </a: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增加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攝取量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維生素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（核黃素）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維持健康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的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皮膚。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幫助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釋放能量到細胞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和身體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使用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碳水化合物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牛奶和乳類製品、穀類、肉類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、肝臟、腎臟、雞蛋、綠色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蔬菜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缺乏維生素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會減緩成長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和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發育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可能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會導致皮膚和眼睛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問題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男性：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1.3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毫克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女性：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1.1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毫克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懷孕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和哺乳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期間須增加攝取量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維生素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（菸</a:t>
                      </a:r>
                      <a:r>
                        <a:rPr lang="zh-TW" alt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鹼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酸）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strike="noStrike" dirty="0" smtClean="0">
                          <a:solidFill>
                            <a:schemeClr val="tx1"/>
                          </a:solidFill>
                        </a:rPr>
                        <a:t>影響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能量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生產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反應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有助維持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健康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的神經系統和皮膚</a:t>
                      </a:r>
                      <a:endParaRPr lang="en-H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肉（尤其是內臟）、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穀物、馬鈴薯、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麵包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aseline="0" dirty="0">
                          <a:solidFill>
                            <a:schemeClr val="tx1"/>
                          </a:solidFill>
                        </a:rPr>
                        <a:t>嚴重</a:t>
                      </a:r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缺乏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維生素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會導致</a:t>
                      </a:r>
                      <a:r>
                        <a:rPr lang="zh-TW" altLang="en-US" sz="1400" baseline="0" dirty="0">
                          <a:solidFill>
                            <a:schemeClr val="tx1"/>
                          </a:solidFill>
                        </a:rPr>
                        <a:t>糙</a:t>
                      </a:r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皮病 ，症狀</a:t>
                      </a:r>
                      <a:r>
                        <a:rPr lang="zh-TW" altLang="en-US" sz="1400" baseline="0" dirty="0">
                          <a:solidFill>
                            <a:schemeClr val="tx1"/>
                          </a:solidFill>
                        </a:rPr>
                        <a:t>包括</a:t>
                      </a:r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腹瀉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癡呆</a:t>
                      </a:r>
                      <a:r>
                        <a:rPr lang="zh-TW" altLang="en-US" sz="1400" baseline="0" dirty="0">
                          <a:solidFill>
                            <a:schemeClr val="tx1"/>
                          </a:solidFill>
                        </a:rPr>
                        <a:t>和皮膚</a:t>
                      </a:r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炎</a:t>
                      </a:r>
                      <a:endParaRPr lang="en-US" altLang="zh-TW" sz="1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男性：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17.0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毫克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女性：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13.0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毫克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懷孕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和哺乳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期間須增加攝取量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7</a:t>
            </a:fld>
            <a:endParaRPr lang="en-US"/>
          </a:p>
        </p:txBody>
      </p:sp>
      <p:sp>
        <p:nvSpPr>
          <p:cNvPr id="3" name="文字方塊 2"/>
          <p:cNvSpPr txBox="1"/>
          <p:nvPr/>
        </p:nvSpPr>
        <p:spPr>
          <a:xfrm>
            <a:off x="683568" y="6077247"/>
            <a:ext cx="7776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/>
              <a:t>**資料來源：</a:t>
            </a:r>
            <a:r>
              <a:rPr lang="en-US" altLang="zh-HK" sz="1200" dirty="0"/>
              <a:t> </a:t>
            </a:r>
            <a:r>
              <a:rPr lang="en-US" altLang="zh-HK" sz="1200" dirty="0" smtClean="0"/>
              <a:t>British </a:t>
            </a:r>
            <a:r>
              <a:rPr lang="en-US" altLang="zh-HK" sz="1200" dirty="0"/>
              <a:t>Nutrition </a:t>
            </a:r>
            <a:r>
              <a:rPr lang="en-US" altLang="zh-HK" sz="1200" dirty="0" smtClean="0"/>
              <a:t>Foundation</a:t>
            </a:r>
            <a:endParaRPr lang="zh-HK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7509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水溶性維生素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726841"/>
              </p:ext>
            </p:extLst>
          </p:nvPr>
        </p:nvGraphicFramePr>
        <p:xfrm>
          <a:off x="457200" y="1600200"/>
          <a:ext cx="82296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1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0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維生素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solidFill>
                            <a:schemeClr val="bg1"/>
                          </a:solidFill>
                        </a:rPr>
                        <a:t>功能</a:t>
                      </a:r>
                      <a:endParaRPr lang="zh-TW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來源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不足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bg1"/>
                          </a:solidFill>
                        </a:rPr>
                        <a:t>成年人每天的營養素攝取量</a:t>
                      </a:r>
                      <a:r>
                        <a:rPr lang="en-US" altLang="zh-TW" sz="1600" dirty="0" smtClean="0">
                          <a:solidFill>
                            <a:schemeClr val="bg1"/>
                          </a:solidFill>
                        </a:rPr>
                        <a:t>(RNI)</a:t>
                      </a:r>
                      <a:r>
                        <a:rPr lang="en-US" altLang="zh-TW" sz="1600" strike="noStrike" dirty="0" smtClean="0">
                          <a:solidFill>
                            <a:schemeClr val="bg1"/>
                          </a:solidFill>
                        </a:rPr>
                        <a:t>**</a:t>
                      </a:r>
                      <a:endParaRPr lang="zh-TW" altLang="en-US" sz="1600" strike="noStrike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維生素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（吡哆醇）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幫助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蛋白質的新陳代謝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有助紅血球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的形成和神經系統的正常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運作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肝臟、腎臟、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魚類、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小麥胚芽、家禽、綠葉蔬菜、馬鈴薯、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穀物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很少見，但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嬰兒缺乏維生素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會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引起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抽搐</a:t>
                      </a:r>
                      <a:endParaRPr lang="en-US" sz="14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男性：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1.4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毫克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女性：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1.2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毫克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維生素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（葉酸鹽）</a:t>
                      </a:r>
                      <a:endParaRPr lang="en-US" altLang="zh-HK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幫助製造紅血球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穀類、堅果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和豆類、綠葉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蔬菜（如菠菜）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輕度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缺乏維生素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會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導致疲倦。 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缺乏維生素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會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導致巨幼紅細胞性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貧血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懷孕早期缺乏維生素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和胎兒神經管缺陷相關</a:t>
                      </a:r>
                      <a:endParaRPr lang="en-US" altLang="zh-HK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微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克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在懷孕和哺乳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期間的女性需要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更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多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計劃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懷孕的女性，或在懷孕開始的</a:t>
                      </a:r>
                      <a:r>
                        <a:rPr lang="en-US" altLang="zh-TW" sz="1400" dirty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週，應該每天補充</a:t>
                      </a:r>
                      <a:r>
                        <a:rPr lang="en-US" altLang="zh-TW" sz="1400" dirty="0">
                          <a:solidFill>
                            <a:schemeClr val="tx1"/>
                          </a:solidFill>
                        </a:rPr>
                        <a:t>0.4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毫克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8</a:t>
            </a:fld>
            <a:endParaRPr lang="en-US"/>
          </a:p>
        </p:txBody>
      </p:sp>
      <p:sp>
        <p:nvSpPr>
          <p:cNvPr id="6" name="文字方塊 5"/>
          <p:cNvSpPr txBox="1"/>
          <p:nvPr/>
        </p:nvSpPr>
        <p:spPr>
          <a:xfrm>
            <a:off x="683568" y="6077247"/>
            <a:ext cx="7776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/>
              <a:t>**資料來源：</a:t>
            </a:r>
            <a:r>
              <a:rPr lang="en-US" altLang="zh-HK" sz="1200" dirty="0"/>
              <a:t> </a:t>
            </a:r>
            <a:r>
              <a:rPr lang="en-US" altLang="zh-HK" sz="1200" dirty="0" smtClean="0"/>
              <a:t>British </a:t>
            </a:r>
            <a:r>
              <a:rPr lang="en-US" altLang="zh-HK" sz="1200" dirty="0"/>
              <a:t>Nutrition </a:t>
            </a:r>
            <a:r>
              <a:rPr lang="en-US" altLang="zh-HK" sz="1200" dirty="0" smtClean="0"/>
              <a:t>Foundation</a:t>
            </a:r>
            <a:endParaRPr lang="zh-HK" altLang="en-US" sz="1200" dirty="0"/>
          </a:p>
        </p:txBody>
      </p:sp>
    </p:spTree>
    <p:extLst>
      <p:ext uri="{BB962C8B-B14F-4D97-AF65-F5344CB8AC3E}">
        <p14:creationId xmlns:p14="http://schemas.microsoft.com/office/powerpoint/2010/main" val="64886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水溶性維生素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180991"/>
              </p:ext>
            </p:extLst>
          </p:nvPr>
        </p:nvGraphicFramePr>
        <p:xfrm>
          <a:off x="457200" y="1600200"/>
          <a:ext cx="82296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1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0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維生素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solidFill>
                            <a:schemeClr val="bg1"/>
                          </a:solidFill>
                        </a:rPr>
                        <a:t>功能</a:t>
                      </a:r>
                      <a:endParaRPr lang="zh-TW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來源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不足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bg1"/>
                          </a:solidFill>
                        </a:rPr>
                        <a:t>成年人每天的營養素攝取量</a:t>
                      </a:r>
                      <a:r>
                        <a:rPr lang="en-US" altLang="zh-TW" sz="1600" dirty="0" smtClean="0">
                          <a:solidFill>
                            <a:schemeClr val="bg1"/>
                          </a:solidFill>
                        </a:rPr>
                        <a:t>(RNI)</a:t>
                      </a:r>
                      <a:r>
                        <a:rPr lang="en-US" altLang="zh-TW" sz="1600" strike="noStrike" dirty="0" smtClean="0">
                          <a:solidFill>
                            <a:schemeClr val="bg1"/>
                          </a:solidFill>
                        </a:rPr>
                        <a:t>**</a:t>
                      </a:r>
                      <a:endParaRPr lang="zh-TW" altLang="en-US" sz="1600" strike="noStrike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維生素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TW" sz="1400" baseline="-25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（鈷胺素）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有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助預防某些類型的貧血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幫助細胞分裂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保護神經系統</a:t>
                      </a:r>
                      <a:endParaRPr lang="en-US" sz="14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所有動物性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食物： 肝臟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、魚類、肉類、芝士、牛奶、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雞蛋</a:t>
                      </a:r>
                      <a:endParaRPr lang="en-US" altLang="zh-TW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缺乏維生素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TW" sz="1400" baseline="-25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會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導致惡性貧血和神經系統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疾病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1.5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微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克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維生素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（抗壞血酸）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護養身體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的結締組織，對傷口癒合很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重要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有助吸收鐵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具有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抗氧化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特性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水果和蔬菜，尤其是柑橘類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水果（包括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橙和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檸檬）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缺乏維生素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可能會導致壞血病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毫克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9</a:t>
            </a:fld>
            <a:endParaRPr lang="en-US"/>
          </a:p>
        </p:txBody>
      </p:sp>
      <p:sp>
        <p:nvSpPr>
          <p:cNvPr id="6" name="文字方塊 5"/>
          <p:cNvSpPr txBox="1"/>
          <p:nvPr/>
        </p:nvSpPr>
        <p:spPr>
          <a:xfrm>
            <a:off x="683568" y="6077247"/>
            <a:ext cx="7776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/>
              <a:t>**資料來源：</a:t>
            </a:r>
            <a:r>
              <a:rPr lang="en-US" altLang="zh-HK" sz="1200" dirty="0"/>
              <a:t> </a:t>
            </a:r>
            <a:r>
              <a:rPr lang="en-US" altLang="zh-HK" sz="1200" dirty="0" smtClean="0"/>
              <a:t>British </a:t>
            </a:r>
            <a:r>
              <a:rPr lang="en-US" altLang="zh-HK" sz="1200" dirty="0"/>
              <a:t>Nutrition </a:t>
            </a:r>
            <a:r>
              <a:rPr lang="en-US" altLang="zh-HK" sz="1200" dirty="0" smtClean="0"/>
              <a:t>Foundation</a:t>
            </a:r>
            <a:endParaRPr lang="zh-HK" altLang="en-US" sz="1200" dirty="0"/>
          </a:p>
        </p:txBody>
      </p:sp>
    </p:spTree>
    <p:extLst>
      <p:ext uri="{BB962C8B-B14F-4D97-AF65-F5344CB8AC3E}">
        <p14:creationId xmlns:p14="http://schemas.microsoft.com/office/powerpoint/2010/main" val="64886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4586</TotalTime>
  <Words>3159</Words>
  <Application>Microsoft Office PowerPoint</Application>
  <PresentationFormat>如螢幕大小 (4:3)</PresentationFormat>
  <Paragraphs>462</Paragraphs>
  <Slides>64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64</vt:i4>
      </vt:variant>
    </vt:vector>
  </HeadingPairs>
  <TitlesOfParts>
    <vt:vector size="69" baseType="lpstr">
      <vt:lpstr>新細明體</vt:lpstr>
      <vt:lpstr>Arial</vt:lpstr>
      <vt:lpstr>Calibri</vt:lpstr>
      <vt:lpstr>Wingdings</vt:lpstr>
      <vt:lpstr>Office Theme</vt:lpstr>
      <vt:lpstr>營養與健康</vt:lpstr>
      <vt:lpstr>課題</vt:lpstr>
      <vt:lpstr>維生素</vt:lpstr>
      <vt:lpstr>維生素</vt:lpstr>
      <vt:lpstr>水溶性維生素</vt:lpstr>
      <vt:lpstr>水溶性維生素</vt:lpstr>
      <vt:lpstr>水溶性維生素</vt:lpstr>
      <vt:lpstr>水溶性維生素</vt:lpstr>
      <vt:lpstr>水溶性維生素</vt:lpstr>
      <vt:lpstr>維生素B</vt:lpstr>
      <vt:lpstr>維生素 B</vt:lpstr>
      <vt:lpstr>維生素B1（硫胺素）的功能</vt:lpstr>
      <vt:lpstr>維生素B1（硫胺素）的來源</vt:lpstr>
      <vt:lpstr>維生素B1（硫胺素）不足的影響</vt:lpstr>
      <vt:lpstr>腳氣病</vt:lpstr>
      <vt:lpstr>維生素B2（核黃素）的功能</vt:lpstr>
      <vt:lpstr>維生素B2（核黃素）的來源</vt:lpstr>
      <vt:lpstr>維生素B2（核黃素）不足的影響</vt:lpstr>
      <vt:lpstr>維生素B3（菸鹼酸）的功能</vt:lpstr>
      <vt:lpstr>維生素B3（菸鹼酸）的來源</vt:lpstr>
      <vt:lpstr>維生素B3（菸鹼酸）不足的影響</vt:lpstr>
      <vt:lpstr>維生素B3過量的影響</vt:lpstr>
      <vt:lpstr>維生素B6（吡哆醇）的功能</vt:lpstr>
      <vt:lpstr>維生素B6（吡哆醇）的來源</vt:lpstr>
      <vt:lpstr>維生素B6（吡哆醇）不足的影響</vt:lpstr>
      <vt:lpstr>維生素B6（吡哆醇）過量的影響</vt:lpstr>
      <vt:lpstr>維生素B9 （葉酸鹽）的功能</vt:lpstr>
      <vt:lpstr>維生素B9 （葉酸鹽）的來源</vt:lpstr>
      <vt:lpstr>維生素B9 （葉酸鹽）不足的影響</vt:lpstr>
      <vt:lpstr>維生素B9 （葉酸鹽）不足 對消化系統的影響</vt:lpstr>
      <vt:lpstr>巨幼紅細胞性貧血</vt:lpstr>
      <vt:lpstr>胎兒先天性畸形</vt:lpstr>
      <vt:lpstr>維生素B12（鈷胺素）的功能</vt:lpstr>
      <vt:lpstr>維生素B12（鈷胺素）的來源</vt:lpstr>
      <vt:lpstr>維生素B12（鈷胺素）不足的影響</vt:lpstr>
      <vt:lpstr>維生素C</vt:lpstr>
      <vt:lpstr>維生素C（抗壞血酸）的功能</vt:lpstr>
      <vt:lpstr>維生素C（抗壞血酸）的來源</vt:lpstr>
      <vt:lpstr>維生素C（抗壞血酸）不足的影響</vt:lpstr>
      <vt:lpstr>維生素C（抗壞血酸）不足的影響</vt:lpstr>
      <vt:lpstr>維生素C（抗壞血酸）不足的影響</vt:lpstr>
      <vt:lpstr>脂溶性維生素</vt:lpstr>
      <vt:lpstr>脂溶性維生素</vt:lpstr>
      <vt:lpstr>脂溶性維生素</vt:lpstr>
      <vt:lpstr>脂溶性維生素</vt:lpstr>
      <vt:lpstr>維生素A</vt:lpstr>
      <vt:lpstr>維生素A的功能</vt:lpstr>
      <vt:lpstr>維生素A的來源</vt:lpstr>
      <vt:lpstr>維生素A不足的影響</vt:lpstr>
      <vt:lpstr>維生素A過量的影響</vt:lpstr>
      <vt:lpstr>維生素D</vt:lpstr>
      <vt:lpstr>維生素D的功能</vt:lpstr>
      <vt:lpstr>維生素D的來源</vt:lpstr>
      <vt:lpstr>維生素D不足的影響</vt:lpstr>
      <vt:lpstr>佝僂病</vt:lpstr>
      <vt:lpstr>維生素E</vt:lpstr>
      <vt:lpstr>維生素E的功能</vt:lpstr>
      <vt:lpstr>維生素E的來源</vt:lpstr>
      <vt:lpstr>維生素E不足的影響</vt:lpstr>
      <vt:lpstr>維生素K</vt:lpstr>
      <vt:lpstr>維生素K的功能</vt:lpstr>
      <vt:lpstr>維生素K的來源</vt:lpstr>
      <vt:lpstr>維生素K不足的影響</vt:lpstr>
      <vt:lpstr>參考資料</vt:lpstr>
    </vt:vector>
  </TitlesOfParts>
  <Company>HKU SPACE Po Leung Kuk Stanley Ho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</dc:title>
  <dc:creator>Ng Yu Ching Ivy</dc:creator>
  <cp:lastModifiedBy>POON, Suk-mei Cindy</cp:lastModifiedBy>
  <cp:revision>523</cp:revision>
  <cp:lastPrinted>2018-12-13T05:56:51Z</cp:lastPrinted>
  <dcterms:created xsi:type="dcterms:W3CDTF">2018-10-08T07:48:39Z</dcterms:created>
  <dcterms:modified xsi:type="dcterms:W3CDTF">2021-09-16T06:18:28Z</dcterms:modified>
</cp:coreProperties>
</file>