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15" r:id="rId2"/>
    <p:sldId id="316" r:id="rId3"/>
    <p:sldId id="287" r:id="rId4"/>
    <p:sldId id="288" r:id="rId5"/>
    <p:sldId id="290" r:id="rId6"/>
    <p:sldId id="291" r:id="rId7"/>
    <p:sldId id="292" r:id="rId8"/>
    <p:sldId id="293" r:id="rId9"/>
    <p:sldId id="294" r:id="rId10"/>
    <p:sldId id="295" r:id="rId11"/>
    <p:sldId id="317" r:id="rId12"/>
    <p:sldId id="296" r:id="rId13"/>
    <p:sldId id="297" r:id="rId14"/>
    <p:sldId id="300" r:id="rId15"/>
    <p:sldId id="298" r:id="rId16"/>
    <p:sldId id="301" r:id="rId17"/>
    <p:sldId id="299" r:id="rId18"/>
    <p:sldId id="302" r:id="rId19"/>
    <p:sldId id="303" r:id="rId20"/>
    <p:sldId id="318" r:id="rId21"/>
    <p:sldId id="304" r:id="rId22"/>
    <p:sldId id="308" r:id="rId23"/>
    <p:sldId id="319" r:id="rId24"/>
    <p:sldId id="306" r:id="rId25"/>
    <p:sldId id="313" r:id="rId26"/>
    <p:sldId id="307" r:id="rId27"/>
    <p:sldId id="311" r:id="rId28"/>
    <p:sldId id="314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17" autoAdjust="0"/>
  </p:normalViewPr>
  <p:slideViewPr>
    <p:cSldViewPr>
      <p:cViewPr varScale="1">
        <p:scale>
          <a:sx n="76" d="100"/>
          <a:sy n="76" d="100"/>
        </p:scale>
        <p:origin x="20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4DD95E-A718-4B84-BBEB-6C60C057DBFA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3F7EA8-B057-4FE5-BF0B-AD164F3E4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8980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F7EA8-B057-4FE5-BF0B-AD164F3E4FF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521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1CEFE-7E54-4AA9-AF07-CE700A14186E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1B8E5-60CE-42EA-B5FE-96F655D275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525195"/>
      </p:ext>
    </p:extLst>
  </p:cSld>
  <p:clrMapOvr>
    <a:masterClrMapping/>
  </p:clrMapOvr>
  <p:transition spd="slow" advClick="0" advTm="5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1CEFE-7E54-4AA9-AF07-CE700A14186E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1B8E5-60CE-42EA-B5FE-96F655D275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020650"/>
      </p:ext>
    </p:extLst>
  </p:cSld>
  <p:clrMapOvr>
    <a:masterClrMapping/>
  </p:clrMapOvr>
  <p:transition spd="slow" advClick="0" advTm="5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1CEFE-7E54-4AA9-AF07-CE700A14186E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1B8E5-60CE-42EA-B5FE-96F655D275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747034"/>
      </p:ext>
    </p:extLst>
  </p:cSld>
  <p:clrMapOvr>
    <a:masterClrMapping/>
  </p:clrMapOvr>
  <p:transition spd="slow" advClick="0" advTm="5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1CEFE-7E54-4AA9-AF07-CE700A14186E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1B8E5-60CE-42EA-B5FE-96F655D275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55656"/>
      </p:ext>
    </p:extLst>
  </p:cSld>
  <p:clrMapOvr>
    <a:masterClrMapping/>
  </p:clrMapOvr>
  <p:transition spd="slow" advClick="0" advTm="5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1CEFE-7E54-4AA9-AF07-CE700A14186E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1B8E5-60CE-42EA-B5FE-96F655D275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171487"/>
      </p:ext>
    </p:extLst>
  </p:cSld>
  <p:clrMapOvr>
    <a:masterClrMapping/>
  </p:clrMapOvr>
  <p:transition spd="slow" advClick="0" advTm="5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1CEFE-7E54-4AA9-AF07-CE700A14186E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1B8E5-60CE-42EA-B5FE-96F655D275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63961"/>
      </p:ext>
    </p:extLst>
  </p:cSld>
  <p:clrMapOvr>
    <a:masterClrMapping/>
  </p:clrMapOvr>
  <p:transition spd="slow" advClick="0" advTm="5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1CEFE-7E54-4AA9-AF07-CE700A14186E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1B8E5-60CE-42EA-B5FE-96F655D275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096402"/>
      </p:ext>
    </p:extLst>
  </p:cSld>
  <p:clrMapOvr>
    <a:masterClrMapping/>
  </p:clrMapOvr>
  <p:transition spd="slow" advClick="0" advTm="5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1CEFE-7E54-4AA9-AF07-CE700A14186E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1B8E5-60CE-42EA-B5FE-96F655D275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252864"/>
      </p:ext>
    </p:extLst>
  </p:cSld>
  <p:clrMapOvr>
    <a:masterClrMapping/>
  </p:clrMapOvr>
  <p:transition spd="slow" advClick="0" advTm="5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1CEFE-7E54-4AA9-AF07-CE700A14186E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1B8E5-60CE-42EA-B5FE-96F655D275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580098"/>
      </p:ext>
    </p:extLst>
  </p:cSld>
  <p:clrMapOvr>
    <a:masterClrMapping/>
  </p:clrMapOvr>
  <p:transition spd="slow" advClick="0" advTm="5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1CEFE-7E54-4AA9-AF07-CE700A14186E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1B8E5-60CE-42EA-B5FE-96F655D275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519522"/>
      </p:ext>
    </p:extLst>
  </p:cSld>
  <p:clrMapOvr>
    <a:masterClrMapping/>
  </p:clrMapOvr>
  <p:transition spd="slow" advClick="0" advTm="5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1CEFE-7E54-4AA9-AF07-CE700A14186E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1B8E5-60CE-42EA-B5FE-96F655D275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502425"/>
      </p:ext>
    </p:extLst>
  </p:cSld>
  <p:clrMapOvr>
    <a:masterClrMapping/>
  </p:clrMapOvr>
  <p:transition spd="slow" advClick="0" advTm="5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11CEFE-7E54-4AA9-AF07-CE700A14186E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71B8E5-60CE-42EA-B5FE-96F655D275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980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5000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0A831-1B34-4BA6-8FBE-71B80CA0C8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9576" y="3217991"/>
            <a:ext cx="4250531" cy="190890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zh-TW" altLang="en-US" sz="2400" b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假若我們的餐膳只包含一種食物，我們需要吃多少份量，才能達到每天的要求？</a:t>
            </a:r>
            <a:endParaRPr lang="en-US" sz="24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111A83C6-3159-48A2-95E0-D9A872D3EF4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0463" cy="2896258"/>
          </a:xfrm>
          <a:custGeom>
            <a:avLst/>
            <a:gdLst>
              <a:gd name="connsiteX0" fmla="*/ 0 w 5920618"/>
              <a:gd name="connsiteY0" fmla="*/ 0 h 2896258"/>
              <a:gd name="connsiteX1" fmla="*/ 3191370 w 5920618"/>
              <a:gd name="connsiteY1" fmla="*/ 0 h 2896258"/>
              <a:gd name="connsiteX2" fmla="*/ 3346315 w 5920618"/>
              <a:gd name="connsiteY2" fmla="*/ 0 h 2896258"/>
              <a:gd name="connsiteX3" fmla="*/ 5920618 w 5920618"/>
              <a:gd name="connsiteY3" fmla="*/ 0 h 2896258"/>
              <a:gd name="connsiteX4" fmla="*/ 4583705 w 5920618"/>
              <a:gd name="connsiteY4" fmla="*/ 2896258 h 2896258"/>
              <a:gd name="connsiteX5" fmla="*/ 3346315 w 5920618"/>
              <a:gd name="connsiteY5" fmla="*/ 2896258 h 2896258"/>
              <a:gd name="connsiteX6" fmla="*/ 1854457 w 5920618"/>
              <a:gd name="connsiteY6" fmla="*/ 2896258 h 2896258"/>
              <a:gd name="connsiteX7" fmla="*/ 0 w 5920618"/>
              <a:gd name="connsiteY7" fmla="*/ 2896258 h 2896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20618" h="2896258">
                <a:moveTo>
                  <a:pt x="0" y="0"/>
                </a:moveTo>
                <a:lnTo>
                  <a:pt x="3191370" y="0"/>
                </a:lnTo>
                <a:lnTo>
                  <a:pt x="3346315" y="0"/>
                </a:lnTo>
                <a:lnTo>
                  <a:pt x="5920618" y="0"/>
                </a:lnTo>
                <a:lnTo>
                  <a:pt x="4583705" y="2896258"/>
                </a:lnTo>
                <a:lnTo>
                  <a:pt x="3346315" y="2896258"/>
                </a:lnTo>
                <a:lnTo>
                  <a:pt x="1854457" y="2896258"/>
                </a:lnTo>
                <a:lnTo>
                  <a:pt x="0" y="289625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5" descr="Fork and knife">
            <a:extLst>
              <a:ext uri="{FF2B5EF4-FFF2-40B4-BE49-F238E27FC236}">
                <a16:creationId xmlns:a16="http://schemas.microsoft.com/office/drawing/2014/main" id="{9394C049-D6AD-4D08-ADF6-4E09B0CA4B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67992" y="986517"/>
            <a:ext cx="3495948" cy="3495948"/>
          </a:xfrm>
          <a:prstGeom prst="rect">
            <a:avLst/>
          </a:prstGeom>
        </p:spPr>
      </p:pic>
      <p:sp>
        <p:nvSpPr>
          <p:cNvPr id="18" name="Freeform 5">
            <a:extLst>
              <a:ext uri="{FF2B5EF4-FFF2-40B4-BE49-F238E27FC236}">
                <a16:creationId xmlns:a16="http://schemas.microsoft.com/office/drawing/2014/main" id="{00372701-83B9-478A-9B29-7A50C8310B9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48626"/>
            <a:ext cx="5053837" cy="1409374"/>
          </a:xfrm>
          <a:custGeom>
            <a:avLst/>
            <a:gdLst>
              <a:gd name="connsiteX0" fmla="*/ 0 w 6738450"/>
              <a:gd name="connsiteY0" fmla="*/ 0 h 1409374"/>
              <a:gd name="connsiteX1" fmla="*/ 6738450 w 6738450"/>
              <a:gd name="connsiteY1" fmla="*/ 0 h 1409374"/>
              <a:gd name="connsiteX2" fmla="*/ 6085725 w 6738450"/>
              <a:gd name="connsiteY2" fmla="*/ 1409374 h 1409374"/>
              <a:gd name="connsiteX3" fmla="*/ 1524000 w 6738450"/>
              <a:gd name="connsiteY3" fmla="*/ 1409374 h 1409374"/>
              <a:gd name="connsiteX4" fmla="*/ 1200418 w 6738450"/>
              <a:gd name="connsiteY4" fmla="*/ 1409374 h 1409374"/>
              <a:gd name="connsiteX5" fmla="*/ 0 w 6738450"/>
              <a:gd name="connsiteY5" fmla="*/ 1409374 h 1409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38450" h="1409374">
                <a:moveTo>
                  <a:pt x="0" y="0"/>
                </a:moveTo>
                <a:lnTo>
                  <a:pt x="6738450" y="0"/>
                </a:lnTo>
                <a:lnTo>
                  <a:pt x="6085725" y="1409374"/>
                </a:lnTo>
                <a:lnTo>
                  <a:pt x="1524000" y="1409374"/>
                </a:lnTo>
                <a:lnTo>
                  <a:pt x="1200418" y="1409374"/>
                </a:lnTo>
                <a:lnTo>
                  <a:pt x="0" y="1409374"/>
                </a:lnTo>
                <a:close/>
              </a:path>
            </a:pathLst>
          </a:custGeom>
          <a:solidFill>
            <a:srgbClr val="B2B2B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 6">
            <a:extLst>
              <a:ext uri="{FF2B5EF4-FFF2-40B4-BE49-F238E27FC236}">
                <a16:creationId xmlns:a16="http://schemas.microsoft.com/office/drawing/2014/main" id="{9EDA5044-3268-4753-AEE8-20199924E26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00107" y="5448626"/>
            <a:ext cx="4443893" cy="1409374"/>
          </a:xfrm>
          <a:custGeom>
            <a:avLst/>
            <a:gdLst>
              <a:gd name="connsiteX0" fmla="*/ 652725 w 5925190"/>
              <a:gd name="connsiteY0" fmla="*/ 0 h 1409374"/>
              <a:gd name="connsiteX1" fmla="*/ 5925190 w 5925190"/>
              <a:gd name="connsiteY1" fmla="*/ 0 h 1409374"/>
              <a:gd name="connsiteX2" fmla="*/ 5925190 w 5925190"/>
              <a:gd name="connsiteY2" fmla="*/ 1409374 h 1409374"/>
              <a:gd name="connsiteX3" fmla="*/ 0 w 5925190"/>
              <a:gd name="connsiteY3" fmla="*/ 1409374 h 1409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5190" h="1409374">
                <a:moveTo>
                  <a:pt x="652725" y="0"/>
                </a:moveTo>
                <a:lnTo>
                  <a:pt x="5925190" y="0"/>
                </a:lnTo>
                <a:lnTo>
                  <a:pt x="5925190" y="1409374"/>
                </a:lnTo>
                <a:lnTo>
                  <a:pt x="0" y="1409374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illicuddy_-_05_-_Springis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1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1560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649732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05466-08E1-4748-AFFC-B2CDEAA88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/>
              <a:t>膳食</a:t>
            </a:r>
            <a:r>
              <a:rPr lang="zh-TW" altLang="en-US" dirty="0" smtClean="0"/>
              <a:t>纖維的參考</a:t>
            </a:r>
            <a:r>
              <a:rPr lang="zh-TW" altLang="en-US" dirty="0"/>
              <a:t>值</a:t>
            </a:r>
            <a:r>
              <a:rPr lang="en-US" altLang="zh-TW" dirty="0"/>
              <a:t>(</a:t>
            </a:r>
            <a:r>
              <a:rPr lang="zh-TW" altLang="en-US" dirty="0" smtClean="0"/>
              <a:t>每天應不</a:t>
            </a:r>
            <a:r>
              <a:rPr lang="zh-TW" altLang="en-US" dirty="0"/>
              <a:t>少於</a:t>
            </a:r>
            <a:r>
              <a:rPr lang="en-US" altLang="zh-TW" dirty="0"/>
              <a:t>25</a:t>
            </a:r>
            <a:r>
              <a:rPr lang="zh-TW" altLang="en-US" dirty="0"/>
              <a:t>克</a:t>
            </a:r>
            <a:r>
              <a:rPr lang="en-US" altLang="zh-TW" dirty="0"/>
              <a:t>)</a:t>
            </a:r>
            <a:endParaRPr lang="en-US" dirty="0"/>
          </a:p>
        </p:txBody>
      </p:sp>
      <p:pic>
        <p:nvPicPr>
          <p:cNvPr id="10" name="Picture 9" descr="A picture containing food, table, indoor, sitting&#10;&#10;Description automatically generated">
            <a:extLst>
              <a:ext uri="{FF2B5EF4-FFF2-40B4-BE49-F238E27FC236}">
                <a16:creationId xmlns:a16="http://schemas.microsoft.com/office/drawing/2014/main" id="{FE8C4DAB-E17A-4106-A510-ED550D5CC8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563" y="1610833"/>
            <a:ext cx="2312923" cy="23129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 picture containing food, table, indoor, sitting&#10;&#10;Description automatically generated">
            <a:extLst>
              <a:ext uri="{FF2B5EF4-FFF2-40B4-BE49-F238E27FC236}">
                <a16:creationId xmlns:a16="http://schemas.microsoft.com/office/drawing/2014/main" id="{7EF03D0F-E618-4EF2-9B1E-E13BA6081B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563" y="3884771"/>
            <a:ext cx="2312923" cy="23129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A picture containing food, table, indoor, sitting&#10;&#10;Description automatically generated">
            <a:extLst>
              <a:ext uri="{FF2B5EF4-FFF2-40B4-BE49-F238E27FC236}">
                <a16:creationId xmlns:a16="http://schemas.microsoft.com/office/drawing/2014/main" id="{1B7B8E39-D252-4C1D-92AE-9CC61FD9D9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591511"/>
            <a:ext cx="2312923" cy="23129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A picture containing food, table, indoor, sitting&#10;&#10;Description automatically generated">
            <a:extLst>
              <a:ext uri="{FF2B5EF4-FFF2-40B4-BE49-F238E27FC236}">
                <a16:creationId xmlns:a16="http://schemas.microsoft.com/office/drawing/2014/main" id="{556E1B1F-01BE-4D22-8451-A8883FE929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5281"/>
          <a:stretch/>
        </p:blipFill>
        <p:spPr>
          <a:xfrm>
            <a:off x="6156177" y="3865449"/>
            <a:ext cx="1728191" cy="23129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D1E7281C-4760-4397-BA33-C7F29BF7C6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 smtClean="0"/>
              <a:t>同時，相等於</a:t>
            </a:r>
            <a:endParaRPr lang="en-HK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B2AE138-B01E-4289-B97E-A59374964DD0}"/>
              </a:ext>
            </a:extLst>
          </p:cNvPr>
          <p:cNvSpPr txBox="1"/>
          <p:nvPr/>
        </p:nvSpPr>
        <p:spPr>
          <a:xfrm>
            <a:off x="467030" y="2424806"/>
            <a:ext cx="18998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3.86</a:t>
            </a:r>
            <a:r>
              <a:rPr lang="zh-TW" altLang="en-US" sz="2400" dirty="0" smtClean="0"/>
              <a:t>個生菜</a:t>
            </a:r>
            <a:endParaRPr lang="en-US" sz="2400" dirty="0"/>
          </a:p>
          <a:p>
            <a:r>
              <a:rPr lang="en-US" sz="2400" dirty="0"/>
              <a:t>(</a:t>
            </a:r>
            <a:r>
              <a:rPr lang="en-US" sz="2400" dirty="0" smtClean="0"/>
              <a:t>1</a:t>
            </a:r>
            <a:r>
              <a:rPr lang="zh-TW" altLang="en-US" sz="2400" dirty="0" smtClean="0"/>
              <a:t>個</a:t>
            </a:r>
            <a:r>
              <a:rPr lang="en-US" sz="2400" dirty="0" smtClean="0"/>
              <a:t> </a:t>
            </a:r>
            <a:r>
              <a:rPr lang="en-US" sz="2400" dirty="0"/>
              <a:t>= </a:t>
            </a:r>
            <a:r>
              <a:rPr lang="en-US" sz="2400" dirty="0" smtClean="0"/>
              <a:t>539</a:t>
            </a:r>
            <a:r>
              <a:rPr lang="zh-TW" altLang="en-US" sz="2400" dirty="0" smtClean="0"/>
              <a:t>克</a:t>
            </a:r>
            <a:r>
              <a:rPr lang="en-US" sz="2400" dirty="0" smtClean="0"/>
              <a:t>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80113736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24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4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4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4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4" dur="4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BDBA639-2A71-4A60-A71A-FF1836F546C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grpSp>
        <p:nvGrpSpPr>
          <p:cNvPr id="30" name="Group 9">
            <a:extLst>
              <a:ext uri="{FF2B5EF4-FFF2-40B4-BE49-F238E27FC236}">
                <a16:creationId xmlns:a16="http://schemas.microsoft.com/office/drawing/2014/main" id="{5E208A8B-5EBD-4532-BE72-26414FA7CFF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47255" y="-59376"/>
            <a:ext cx="9386886" cy="6923798"/>
            <a:chOff x="-329674" y="-51881"/>
            <a:chExt cx="12515851" cy="692379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15D09196-B338-4AB5-A71B-CFD5FFCA62B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F50B4463-128A-4677-A285-C017E6C543E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1D9B95CD-F023-4DFA-9678-1E02713F74B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1DDF47A8-BE7B-43F3-A500-F5A4656D83B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2DD394DE-76FB-42F8-85F2-FD436F4232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B95F2EFB-87E6-4400-AAF3-7EB8B4F1561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1D463476-2BC7-418C-9D6F-51444B11A72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24011122-2495-478A-81BF-ABBDEA1DA80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C79E87C5-E5B3-476B-B539-FC9CF4A33B7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956029CA-2B38-434D-9044-5FF3A1ECD17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9514CFB6-E8DB-43DC-B1CD-9CC2D4B2764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BD8C1FC8-E550-45BE-9F30-822BAB3781E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D1646B5D-A7B7-41EC-9591-0E0C0F4F949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E2118E93-481E-4843-987E-378187AA37E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77038464-F4E2-47EC-A87F-18469191E3A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FB3BBEB1-E146-408F-95B7-EE2F269DE19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C765B285-56EC-47FC-B116-274EBBD61AD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CB4A6191-6913-42EA-905E-8A174AE2C99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8ADEEF92-F481-475A-845C-5E940F0D559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D9C506D7-84CB-4057-A44A-465313E7853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1630437" y="2448612"/>
            <a:ext cx="331406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842FC68-61FD-4700-8A22-BB8B071884D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5934" y="691977"/>
            <a:ext cx="5821442" cy="5343064"/>
          </a:xfrm>
          <a:custGeom>
            <a:avLst/>
            <a:gdLst>
              <a:gd name="connsiteX0" fmla="*/ 0 w 6428838"/>
              <a:gd name="connsiteY0" fmla="*/ 2579031 h 5158062"/>
              <a:gd name="connsiteX1" fmla="*/ 3214419 w 6428838"/>
              <a:gd name="connsiteY1" fmla="*/ 0 h 5158062"/>
              <a:gd name="connsiteX2" fmla="*/ 6428838 w 6428838"/>
              <a:gd name="connsiteY2" fmla="*/ 2579031 h 5158062"/>
              <a:gd name="connsiteX3" fmla="*/ 3214419 w 6428838"/>
              <a:gd name="connsiteY3" fmla="*/ 5158062 h 5158062"/>
              <a:gd name="connsiteX4" fmla="*/ 0 w 6428838"/>
              <a:gd name="connsiteY4" fmla="*/ 2579031 h 5158062"/>
              <a:gd name="connsiteX0" fmla="*/ 3321 w 6432159"/>
              <a:gd name="connsiteY0" fmla="*/ 2647125 h 5226156"/>
              <a:gd name="connsiteX1" fmla="*/ 2789723 w 6432159"/>
              <a:gd name="connsiteY1" fmla="*/ 0 h 5226156"/>
              <a:gd name="connsiteX2" fmla="*/ 6432159 w 6432159"/>
              <a:gd name="connsiteY2" fmla="*/ 2647125 h 5226156"/>
              <a:gd name="connsiteX3" fmla="*/ 3217740 w 6432159"/>
              <a:gd name="connsiteY3" fmla="*/ 5226156 h 5226156"/>
              <a:gd name="connsiteX4" fmla="*/ 3321 w 6432159"/>
              <a:gd name="connsiteY4" fmla="*/ 2647125 h 5226156"/>
              <a:gd name="connsiteX0" fmla="*/ 1953 w 6566979"/>
              <a:gd name="connsiteY0" fmla="*/ 2695803 h 5226224"/>
              <a:gd name="connsiteX1" fmla="*/ 2924543 w 6566979"/>
              <a:gd name="connsiteY1" fmla="*/ 39 h 5226224"/>
              <a:gd name="connsiteX2" fmla="*/ 6566979 w 6566979"/>
              <a:gd name="connsiteY2" fmla="*/ 2647164 h 5226224"/>
              <a:gd name="connsiteX3" fmla="*/ 3352560 w 6566979"/>
              <a:gd name="connsiteY3" fmla="*/ 5226195 h 5226224"/>
              <a:gd name="connsiteX4" fmla="*/ 1953 w 6566979"/>
              <a:gd name="connsiteY4" fmla="*/ 2695803 h 5226224"/>
              <a:gd name="connsiteX0" fmla="*/ 8982 w 6574008"/>
              <a:gd name="connsiteY0" fmla="*/ 2695803 h 5226313"/>
              <a:gd name="connsiteX1" fmla="*/ 2931572 w 6574008"/>
              <a:gd name="connsiteY1" fmla="*/ 39 h 5226313"/>
              <a:gd name="connsiteX2" fmla="*/ 6574008 w 6574008"/>
              <a:gd name="connsiteY2" fmla="*/ 2647164 h 5226313"/>
              <a:gd name="connsiteX3" fmla="*/ 3359589 w 6574008"/>
              <a:gd name="connsiteY3" fmla="*/ 5226195 h 5226313"/>
              <a:gd name="connsiteX4" fmla="*/ 8982 w 6574008"/>
              <a:gd name="connsiteY4" fmla="*/ 2695803 h 5226313"/>
              <a:gd name="connsiteX0" fmla="*/ 11929 w 6576955"/>
              <a:gd name="connsiteY0" fmla="*/ 2695953 h 5226463"/>
              <a:gd name="connsiteX1" fmla="*/ 2934519 w 6576955"/>
              <a:gd name="connsiteY1" fmla="*/ 189 h 5226463"/>
              <a:gd name="connsiteX2" fmla="*/ 6576955 w 6576955"/>
              <a:gd name="connsiteY2" fmla="*/ 2647314 h 5226463"/>
              <a:gd name="connsiteX3" fmla="*/ 3362536 w 6576955"/>
              <a:gd name="connsiteY3" fmla="*/ 5226345 h 5226463"/>
              <a:gd name="connsiteX4" fmla="*/ 11929 w 6576955"/>
              <a:gd name="connsiteY4" fmla="*/ 2695953 h 5226463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92159"/>
              <a:gd name="connsiteX1" fmla="*/ 2931852 w 6963394"/>
              <a:gd name="connsiteY1" fmla="*/ 10033 h 5292159"/>
              <a:gd name="connsiteX2" fmla="*/ 6963394 w 6963394"/>
              <a:gd name="connsiteY2" fmla="*/ 3318639 h 5292159"/>
              <a:gd name="connsiteX3" fmla="*/ 3359869 w 6963394"/>
              <a:gd name="connsiteY3" fmla="*/ 5236189 h 5292159"/>
              <a:gd name="connsiteX4" fmla="*/ 9262 w 6963394"/>
              <a:gd name="connsiteY4" fmla="*/ 2705797 h 5292159"/>
              <a:gd name="connsiteX0" fmla="*/ 9262 w 6963394"/>
              <a:gd name="connsiteY0" fmla="*/ 2705797 h 5259961"/>
              <a:gd name="connsiteX1" fmla="*/ 2931852 w 6963394"/>
              <a:gd name="connsiteY1" fmla="*/ 10033 h 5259961"/>
              <a:gd name="connsiteX2" fmla="*/ 6963394 w 6963394"/>
              <a:gd name="connsiteY2" fmla="*/ 3318639 h 5259961"/>
              <a:gd name="connsiteX3" fmla="*/ 3359869 w 6963394"/>
              <a:gd name="connsiteY3" fmla="*/ 5236189 h 5259961"/>
              <a:gd name="connsiteX4" fmla="*/ 9262 w 6963394"/>
              <a:gd name="connsiteY4" fmla="*/ 2705797 h 5259961"/>
              <a:gd name="connsiteX0" fmla="*/ 9557 w 7352795"/>
              <a:gd name="connsiteY0" fmla="*/ 2707501 h 5252013"/>
              <a:gd name="connsiteX1" fmla="*/ 2932147 w 7352795"/>
              <a:gd name="connsiteY1" fmla="*/ 11737 h 5252013"/>
              <a:gd name="connsiteX2" fmla="*/ 7352795 w 7352795"/>
              <a:gd name="connsiteY2" fmla="*/ 3378709 h 5252013"/>
              <a:gd name="connsiteX3" fmla="*/ 3360164 w 7352795"/>
              <a:gd name="connsiteY3" fmla="*/ 5237893 h 5252013"/>
              <a:gd name="connsiteX4" fmla="*/ 9557 w 7352795"/>
              <a:gd name="connsiteY4" fmla="*/ 2707501 h 5252013"/>
              <a:gd name="connsiteX0" fmla="*/ 8078 w 7789061"/>
              <a:gd name="connsiteY0" fmla="*/ 2744796 h 5249051"/>
              <a:gd name="connsiteX1" fmla="*/ 3368413 w 7789061"/>
              <a:gd name="connsiteY1" fmla="*/ 10121 h 5249051"/>
              <a:gd name="connsiteX2" fmla="*/ 7789061 w 7789061"/>
              <a:gd name="connsiteY2" fmla="*/ 3377093 h 5249051"/>
              <a:gd name="connsiteX3" fmla="*/ 3796430 w 7789061"/>
              <a:gd name="connsiteY3" fmla="*/ 5236277 h 5249051"/>
              <a:gd name="connsiteX4" fmla="*/ 8078 w 7789061"/>
              <a:gd name="connsiteY4" fmla="*/ 2744796 h 5249051"/>
              <a:gd name="connsiteX0" fmla="*/ 8078 w 7789061"/>
              <a:gd name="connsiteY0" fmla="*/ 2744796 h 5271741"/>
              <a:gd name="connsiteX1" fmla="*/ 3368413 w 7789061"/>
              <a:gd name="connsiteY1" fmla="*/ 10121 h 5271741"/>
              <a:gd name="connsiteX2" fmla="*/ 7789061 w 7789061"/>
              <a:gd name="connsiteY2" fmla="*/ 3377093 h 5271741"/>
              <a:gd name="connsiteX3" fmla="*/ 3796430 w 7789061"/>
              <a:gd name="connsiteY3" fmla="*/ 5236277 h 5271741"/>
              <a:gd name="connsiteX4" fmla="*/ 8078 w 7789061"/>
              <a:gd name="connsiteY4" fmla="*/ 2744796 h 5271741"/>
              <a:gd name="connsiteX0" fmla="*/ 1055 w 7782038"/>
              <a:gd name="connsiteY0" fmla="*/ 2738806 h 5438018"/>
              <a:gd name="connsiteX1" fmla="*/ 3361390 w 7782038"/>
              <a:gd name="connsiteY1" fmla="*/ 4131 h 5438018"/>
              <a:gd name="connsiteX2" fmla="*/ 7782038 w 7782038"/>
              <a:gd name="connsiteY2" fmla="*/ 3371103 h 5438018"/>
              <a:gd name="connsiteX3" fmla="*/ 3692130 w 7782038"/>
              <a:gd name="connsiteY3" fmla="*/ 5415113 h 5438018"/>
              <a:gd name="connsiteX4" fmla="*/ 1055 w 7782038"/>
              <a:gd name="connsiteY4" fmla="*/ 2738806 h 5438018"/>
              <a:gd name="connsiteX0" fmla="*/ 28883 w 7809866"/>
              <a:gd name="connsiteY0" fmla="*/ 2742147 h 5441359"/>
              <a:gd name="connsiteX1" fmla="*/ 3389218 w 7809866"/>
              <a:gd name="connsiteY1" fmla="*/ 7472 h 5441359"/>
              <a:gd name="connsiteX2" fmla="*/ 7809866 w 7809866"/>
              <a:gd name="connsiteY2" fmla="*/ 3374444 h 5441359"/>
              <a:gd name="connsiteX3" fmla="*/ 3719958 w 7809866"/>
              <a:gd name="connsiteY3" fmla="*/ 5418454 h 5441359"/>
              <a:gd name="connsiteX4" fmla="*/ 28883 w 7809866"/>
              <a:gd name="connsiteY4" fmla="*/ 2742147 h 5441359"/>
              <a:gd name="connsiteX0" fmla="*/ 36549 w 7817532"/>
              <a:gd name="connsiteY0" fmla="*/ 2751085 h 5450297"/>
              <a:gd name="connsiteX1" fmla="*/ 3396884 w 7817532"/>
              <a:gd name="connsiteY1" fmla="*/ 16410 h 5450297"/>
              <a:gd name="connsiteX2" fmla="*/ 7817532 w 7817532"/>
              <a:gd name="connsiteY2" fmla="*/ 3383382 h 5450297"/>
              <a:gd name="connsiteX3" fmla="*/ 3727624 w 7817532"/>
              <a:gd name="connsiteY3" fmla="*/ 5427392 h 5450297"/>
              <a:gd name="connsiteX4" fmla="*/ 36549 w 7817532"/>
              <a:gd name="connsiteY4" fmla="*/ 2751085 h 545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7532" h="5450297">
                <a:moveTo>
                  <a:pt x="36549" y="2751085"/>
                </a:moveTo>
                <a:cubicBezTo>
                  <a:pt x="-281221" y="925127"/>
                  <a:pt x="1526121" y="-147339"/>
                  <a:pt x="3396884" y="16410"/>
                </a:cubicBezTo>
                <a:cubicBezTo>
                  <a:pt x="5267647" y="180159"/>
                  <a:pt x="7817532" y="1453184"/>
                  <a:pt x="7817532" y="3383382"/>
                </a:cubicBezTo>
                <a:cubicBezTo>
                  <a:pt x="7700800" y="5342763"/>
                  <a:pt x="5024455" y="5532775"/>
                  <a:pt x="3727624" y="5427392"/>
                </a:cubicBezTo>
                <a:cubicBezTo>
                  <a:pt x="2430794" y="5322009"/>
                  <a:pt x="354319" y="4577043"/>
                  <a:pt x="36549" y="2751085"/>
                </a:cubicBezTo>
                <a:close/>
              </a:path>
            </a:pathLst>
          </a:custGeom>
          <a:solidFill>
            <a:schemeClr val="accent6"/>
          </a:solidFill>
          <a:ln w="152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4DFCA2-A665-4061-A159-A1C72D8A6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2207" y="2061838"/>
            <a:ext cx="5219585" cy="166247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zh-TW" altLang="en-US" sz="4200" kern="120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維生素</a:t>
            </a:r>
            <a:r>
              <a:rPr lang="en-US" altLang="zh-TW" sz="4200" kern="120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</a:t>
            </a:r>
            <a:endParaRPr lang="en-US" sz="4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8D816D-2493-4D7E-B1C0-532E0A8DEB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41703" y="3783690"/>
            <a:ext cx="4060594" cy="1196717"/>
          </a:xfr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endParaRPr lang="en-US" sz="17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5840357"/>
      </p:ext>
    </p:extLst>
  </p:cSld>
  <p:clrMapOvr>
    <a:masterClrMapping/>
  </p:clrMapOvr>
  <p:transition spd="slow" advClick="0" advTm="3000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4926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83551" y="4633546"/>
            <a:ext cx="8579094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1D4E2F-7C3E-4D51-9CB1-242402EC4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653" y="4756638"/>
            <a:ext cx="8354891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zh-TW" altLang="en-US" sz="2900" dirty="0">
                <a:solidFill>
                  <a:srgbClr val="FFFFFF"/>
                </a:solidFill>
              </a:rPr>
              <a:t>這些要吃多少？</a:t>
            </a:r>
            <a:r>
              <a:rPr lang="en-US" altLang="zh-TW" sz="2900" dirty="0">
                <a:solidFill>
                  <a:srgbClr val="FFFFFF"/>
                </a:solidFill>
              </a:rPr>
              <a:t/>
            </a:r>
            <a:br>
              <a:rPr lang="en-US" altLang="zh-TW" sz="2900" dirty="0">
                <a:solidFill>
                  <a:srgbClr val="FFFFFF"/>
                </a:solidFill>
              </a:rPr>
            </a:br>
            <a:r>
              <a:rPr lang="zh-TW" altLang="en-US" sz="2900" dirty="0" smtClean="0">
                <a:solidFill>
                  <a:srgbClr val="FFFFFF"/>
                </a:solidFill>
              </a:rPr>
              <a:t>番石榴、橙、馬鈴薯</a:t>
            </a:r>
            <a:endParaRPr lang="en-US" sz="2900" dirty="0">
              <a:solidFill>
                <a:srgbClr val="FFFFFF"/>
              </a:solidFill>
            </a:endParaRPr>
          </a:p>
        </p:txBody>
      </p:sp>
      <p:pic>
        <p:nvPicPr>
          <p:cNvPr id="15" name="Content Placeholder 14" descr="A picture containing table, water, sitting, sky&#10;&#10;Description automatically generated">
            <a:extLst>
              <a:ext uri="{FF2B5EF4-FFF2-40B4-BE49-F238E27FC236}">
                <a16:creationId xmlns:a16="http://schemas.microsoft.com/office/drawing/2014/main" id="{C2136B10-0EDF-4793-B52E-4C093EE89A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866" y="1044895"/>
            <a:ext cx="2569206" cy="2569206"/>
          </a:xfrm>
          <a:prstGeom prst="rect">
            <a:avLst/>
          </a:prstGeom>
        </p:spPr>
      </p:pic>
      <p:pic>
        <p:nvPicPr>
          <p:cNvPr id="19" name="Picture 18" descr="A picture containing indoor, sitting, table&#10;&#10;Description automatically generated">
            <a:extLst>
              <a:ext uri="{FF2B5EF4-FFF2-40B4-BE49-F238E27FC236}">
                <a16:creationId xmlns:a16="http://schemas.microsoft.com/office/drawing/2014/main" id="{9246024A-B393-42BC-81C9-35BAE9652E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92" y="1049772"/>
            <a:ext cx="2574993" cy="2574993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505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Two oranges sitting on a table&#10;&#10;Description automatically generated">
            <a:extLst>
              <a:ext uri="{FF2B5EF4-FFF2-40B4-BE49-F238E27FC236}">
                <a16:creationId xmlns:a16="http://schemas.microsoft.com/office/drawing/2014/main" id="{C46862E9-B64F-4D81-8D66-1FE74A0F74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031" y="1044895"/>
            <a:ext cx="2567937" cy="2567937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57350" y="5738691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276230"/>
      </p:ext>
    </p:extLst>
  </p:cSld>
  <p:clrMapOvr>
    <a:masterClrMapping/>
  </p:clrMapOvr>
  <p:transition spd="slow" advClick="0" advTm="5000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21177"/>
            <a:ext cx="3249230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632480-604E-468F-9E55-8529CC7E5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664" y="914400"/>
            <a:ext cx="3167208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lvl="0">
              <a:lnSpc>
                <a:spcPct val="90000"/>
              </a:lnSpc>
            </a:pPr>
            <a:r>
              <a:rPr lang="zh-TW" altLang="en-US" sz="2900" kern="120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一份番石榴 </a:t>
            </a:r>
            <a:r>
              <a:rPr lang="en-US" sz="2900" kern="120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= </a:t>
            </a:r>
            <a:r>
              <a:rPr lang="en-US" sz="2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½ </a:t>
            </a:r>
            <a:r>
              <a:rPr lang="zh-TW" altLang="en-US" sz="2900" dirty="0" smtClean="0">
                <a:solidFill>
                  <a:srgbClr val="FFFFFF"/>
                </a:solidFill>
              </a:rPr>
              <a:t>杯</a:t>
            </a:r>
            <a:r>
              <a:rPr lang="en-US" sz="2900" kern="120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(</a:t>
            </a:r>
            <a:r>
              <a:rPr lang="zh-TW" altLang="en-US" sz="2900" kern="120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約</a:t>
            </a:r>
            <a:r>
              <a:rPr lang="en-US" sz="2900" kern="120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82</a:t>
            </a:r>
            <a:r>
              <a:rPr lang="zh-TW" altLang="en-US" sz="2900" kern="120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克</a:t>
            </a:r>
            <a:r>
              <a:rPr lang="en-US" sz="2900" kern="120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)</a:t>
            </a:r>
            <a:r>
              <a:rPr lang="zh-TW" altLang="en-US" sz="2900" kern="120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，</a:t>
            </a:r>
            <a:r>
              <a:rPr lang="en-US" sz="2900" kern="120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zh-TW" altLang="en-US" sz="2900" kern="120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提供</a:t>
            </a:r>
            <a:r>
              <a:rPr lang="en-US" sz="2900" dirty="0">
                <a:solidFill>
                  <a:srgbClr val="FFFFFF"/>
                </a:solidFill>
              </a:rPr>
              <a:t>187</a:t>
            </a:r>
            <a:r>
              <a:rPr lang="zh-TW" altLang="en-US" sz="2900" dirty="0">
                <a:solidFill>
                  <a:srgbClr val="FFFFFF"/>
                </a:solidFill>
              </a:rPr>
              <a:t>毫克維生素</a:t>
            </a:r>
            <a:r>
              <a:rPr lang="en-US" altLang="zh-TW" sz="2900" dirty="0">
                <a:solidFill>
                  <a:srgbClr val="FFFFFF"/>
                </a:solidFill>
              </a:rPr>
              <a:t>C</a:t>
            </a:r>
            <a:endParaRPr lang="en-US" sz="29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A67C64-373C-4FE2-A905-425AB3D8DC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200" y="4234083"/>
            <a:ext cx="2554155" cy="152559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170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100</a:t>
            </a:r>
            <a:r>
              <a:rPr lang="zh-TW" altLang="en-US" sz="170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克番石榴含</a:t>
            </a:r>
            <a:r>
              <a:rPr lang="en-US" sz="170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228</a:t>
            </a:r>
            <a:r>
              <a:rPr lang="zh-TW" altLang="en-US" sz="170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毫克維生素</a:t>
            </a:r>
            <a:r>
              <a:rPr lang="en-US" altLang="zh-TW" sz="170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C</a:t>
            </a:r>
            <a:endParaRPr lang="en-US" sz="17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3344" y="3910267"/>
            <a:ext cx="1940093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Content Placeholder 5" descr="A picture containing cup, table, coffee, sitting&#10;&#10;Description automatically generated">
            <a:extLst>
              <a:ext uri="{FF2B5EF4-FFF2-40B4-BE49-F238E27FC236}">
                <a16:creationId xmlns:a16="http://schemas.microsoft.com/office/drawing/2014/main" id="{F269CBE3-7B0A-43DE-AC73-1BE752DA919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54"/>
          <a:stretch/>
        </p:blipFill>
        <p:spPr>
          <a:xfrm>
            <a:off x="4572054" y="492573"/>
            <a:ext cx="3501782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294070"/>
      </p:ext>
    </p:extLst>
  </p:cSld>
  <p:clrMapOvr>
    <a:masterClrMapping/>
  </p:clrMapOvr>
  <p:transition spd="slow" advClick="0" advTm="5000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EC8E9-85A7-4D8C-A2CF-CD044F6B6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/>
              <a:t>成人每天的維生素</a:t>
            </a:r>
            <a:r>
              <a:rPr lang="en-US" altLang="zh-TW" dirty="0" smtClean="0"/>
              <a:t>C</a:t>
            </a:r>
            <a:r>
              <a:rPr lang="zh-TW" altLang="en-US" dirty="0" smtClean="0"/>
              <a:t>參考攝取量</a:t>
            </a:r>
            <a:r>
              <a:rPr lang="en-US" dirty="0" smtClean="0"/>
              <a:t> </a:t>
            </a:r>
            <a:r>
              <a:rPr lang="en-US" dirty="0"/>
              <a:t>(RNI</a:t>
            </a:r>
            <a:r>
              <a:rPr lang="en-US" dirty="0" smtClean="0"/>
              <a:t>)**</a:t>
            </a:r>
            <a:r>
              <a:rPr lang="zh-TW" altLang="en-US" dirty="0" smtClean="0"/>
              <a:t>為</a:t>
            </a:r>
            <a:r>
              <a:rPr lang="en-US" altLang="zh-TW" dirty="0" smtClean="0"/>
              <a:t>40</a:t>
            </a:r>
            <a:r>
              <a:rPr lang="zh-TW" altLang="en-US" dirty="0" smtClean="0"/>
              <a:t>毫克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35F874-0D36-4C56-B2D7-62AE111EAD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 smtClean="0"/>
              <a:t>17.5</a:t>
            </a:r>
            <a:r>
              <a:rPr lang="zh-TW" altLang="en-US" sz="2400" dirty="0" smtClean="0"/>
              <a:t>克番石榴</a:t>
            </a:r>
            <a:endParaRPr lang="en-US" altLang="zh-TW" sz="2400" dirty="0" smtClean="0"/>
          </a:p>
          <a:p>
            <a:pPr marL="0" indent="0">
              <a:buNone/>
            </a:pPr>
            <a:r>
              <a:rPr lang="en-HK" sz="2400" dirty="0" smtClean="0"/>
              <a:t>=</a:t>
            </a:r>
            <a:r>
              <a:rPr lang="en-US" sz="2400" dirty="0" smtClean="0"/>
              <a:t> </a:t>
            </a:r>
            <a:r>
              <a:rPr lang="en-HK" sz="2400" dirty="0" smtClean="0"/>
              <a:t>0.2</a:t>
            </a:r>
            <a:r>
              <a:rPr lang="zh-TW" altLang="en-US" sz="2400" dirty="0" smtClean="0"/>
              <a:t>份</a:t>
            </a:r>
            <a:endParaRPr lang="en-US" sz="2400" dirty="0"/>
          </a:p>
          <a:p>
            <a:pPr marL="0" indent="0">
              <a:buNone/>
            </a:pPr>
            <a:r>
              <a:rPr lang="en-HK" sz="2400" dirty="0"/>
              <a:t>= </a:t>
            </a:r>
            <a:r>
              <a:rPr lang="en-US" sz="2400" dirty="0" smtClean="0"/>
              <a:t>1/13</a:t>
            </a:r>
            <a:r>
              <a:rPr lang="zh-TW" altLang="en-US" sz="2400" dirty="0" smtClean="0"/>
              <a:t>個番石榴</a:t>
            </a:r>
            <a:endParaRPr lang="en-US" altLang="zh-TW" sz="2400" dirty="0" smtClean="0"/>
          </a:p>
          <a:p>
            <a:pPr marL="0" indent="0">
              <a:buNone/>
            </a:pPr>
            <a:r>
              <a:rPr lang="en-US" sz="2400" dirty="0" smtClean="0"/>
              <a:t>(1</a:t>
            </a:r>
            <a:r>
              <a:rPr lang="zh-TW" altLang="en-US" sz="2400" dirty="0" smtClean="0"/>
              <a:t>個番石榴</a:t>
            </a:r>
            <a:r>
              <a:rPr lang="en-US" sz="2400" dirty="0" smtClean="0"/>
              <a:t> </a:t>
            </a:r>
            <a:r>
              <a:rPr lang="en-US" sz="2400" dirty="0"/>
              <a:t>= </a:t>
            </a:r>
            <a:r>
              <a:rPr lang="en-US" sz="2400" dirty="0" smtClean="0"/>
              <a:t>230</a:t>
            </a:r>
            <a:r>
              <a:rPr lang="zh-TW" altLang="en-US" sz="2400" dirty="0" smtClean="0"/>
              <a:t>克</a:t>
            </a:r>
            <a:r>
              <a:rPr lang="en-US" sz="2400" dirty="0" smtClean="0"/>
              <a:t>)</a:t>
            </a:r>
          </a:p>
          <a:p>
            <a:pPr marL="0" indent="0">
              <a:buNone/>
            </a:pPr>
            <a:r>
              <a:rPr lang="en-HK" sz="2400" dirty="0" smtClean="0"/>
              <a:t>= 40</a:t>
            </a:r>
            <a:r>
              <a:rPr lang="zh-TW" altLang="en-US" sz="2400" dirty="0" smtClean="0"/>
              <a:t>毫克維生素</a:t>
            </a:r>
            <a:r>
              <a:rPr lang="en-US" altLang="zh-TW" sz="2400" dirty="0" smtClean="0"/>
              <a:t>C</a:t>
            </a:r>
            <a:endParaRPr lang="en-US" sz="2400" dirty="0"/>
          </a:p>
          <a:p>
            <a:endParaRPr lang="en-US" dirty="0"/>
          </a:p>
        </p:txBody>
      </p:sp>
      <p:pic>
        <p:nvPicPr>
          <p:cNvPr id="4" name="Content Placeholder 4" descr="A picture containing indoor, sky, sitting, table&#10;&#10;Description automatically generated">
            <a:extLst>
              <a:ext uri="{FF2B5EF4-FFF2-40B4-BE49-F238E27FC236}">
                <a16:creationId xmlns:a16="http://schemas.microsoft.com/office/drawing/2014/main" id="{C7E20B5B-C626-4311-9F62-829D89C870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464" y="1600200"/>
            <a:ext cx="4525963" cy="4525963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92E94A80-066E-4463-8182-3B7EF24E46E9}"/>
              </a:ext>
            </a:extLst>
          </p:cNvPr>
          <p:cNvSpPr/>
          <p:nvPr/>
        </p:nvSpPr>
        <p:spPr>
          <a:xfrm>
            <a:off x="6848910" y="2016888"/>
            <a:ext cx="1224136" cy="324091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文字方塊 4"/>
          <p:cNvSpPr txBox="1"/>
          <p:nvPr/>
        </p:nvSpPr>
        <p:spPr>
          <a:xfrm>
            <a:off x="251520" y="6381328"/>
            <a:ext cx="45365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1200" dirty="0" smtClean="0"/>
              <a:t>**</a:t>
            </a:r>
            <a:r>
              <a:rPr lang="zh-TW" altLang="en-US" sz="1200" dirty="0" smtClean="0"/>
              <a:t>資料來源：</a:t>
            </a:r>
            <a:r>
              <a:rPr lang="en-US" altLang="zh-HK" sz="1200" dirty="0" smtClean="0"/>
              <a:t>British </a:t>
            </a:r>
            <a:r>
              <a:rPr lang="en-US" altLang="zh-HK" sz="1200" dirty="0"/>
              <a:t>Nutrition Foundation </a:t>
            </a:r>
            <a:endParaRPr lang="zh-HK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149118518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500"/>
                            </p:stCondLst>
                            <p:childTnLst>
                              <p:par>
                                <p:cTn id="1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500"/>
                            </p:stCondLst>
                            <p:childTnLst>
                              <p:par>
                                <p:cTn id="26" presetID="26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6" grpId="1" animBg="1"/>
      <p:bldP spid="6" grpId="2" animBg="1"/>
      <p:bldP spid="6" grpId="3" animBg="1"/>
      <p:bldP spid="6" grpId="4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range, table, sitting, citrus&#10;&#10;Description automatically generated">
            <a:extLst>
              <a:ext uri="{FF2B5EF4-FFF2-40B4-BE49-F238E27FC236}">
                <a16:creationId xmlns:a16="http://schemas.microsoft.com/office/drawing/2014/main" id="{E28BE74D-612B-4F23-984D-6CBE28AC98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5" b="18615"/>
          <a:stretch/>
        </p:blipFill>
        <p:spPr>
          <a:xfrm>
            <a:off x="-1" y="10"/>
            <a:ext cx="9144000" cy="6857990"/>
          </a:xfrm>
          <a:prstGeom prst="rect">
            <a:avLst/>
          </a:prstGeom>
        </p:spPr>
      </p:pic>
      <p:sp>
        <p:nvSpPr>
          <p:cNvPr id="21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-1" y="2463131"/>
            <a:ext cx="4512879" cy="4394869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68580" tIns="34290" rIns="68580" bIns="34290" rtlCol="0" anchor="t">
            <a:normAutofit/>
          </a:bodyPr>
          <a:lstStyle/>
          <a:p>
            <a:pPr algn="ctr">
              <a:spcAft>
                <a:spcPts val="750"/>
              </a:spcAft>
              <a:buClr>
                <a:schemeClr val="tx1"/>
              </a:buClr>
              <a:buSzPct val="100000"/>
            </a:pPr>
            <a:endParaRPr lang="en-US" sz="12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A8D3F4-212A-4C3E-983F-5359754E7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253" y="3149961"/>
            <a:ext cx="3153103" cy="1007066"/>
          </a:xfrm>
        </p:spPr>
        <p:txBody>
          <a:bodyPr>
            <a:normAutofit/>
          </a:bodyPr>
          <a:lstStyle/>
          <a:p>
            <a:pPr lvl="0">
              <a:lnSpc>
                <a:spcPct val="90000"/>
              </a:lnSpc>
            </a:pPr>
            <a:r>
              <a:rPr lang="zh-TW" altLang="en-US" sz="1700" dirty="0" smtClean="0"/>
              <a:t>一份橙 </a:t>
            </a:r>
            <a:r>
              <a:rPr lang="en-US" altLang="zh-TW" sz="1700" dirty="0" smtClean="0"/>
              <a:t>= 1</a:t>
            </a:r>
            <a:r>
              <a:rPr lang="zh-TW" altLang="en-US" sz="1700" dirty="0" smtClean="0"/>
              <a:t>個橙</a:t>
            </a:r>
            <a:r>
              <a:rPr lang="en-US" sz="1700" dirty="0" smtClean="0"/>
              <a:t> (</a:t>
            </a:r>
            <a:r>
              <a:rPr lang="zh-TW" altLang="en-US" sz="1700" dirty="0" smtClean="0"/>
              <a:t>約</a:t>
            </a:r>
            <a:r>
              <a:rPr lang="en-US" sz="1700" dirty="0" smtClean="0"/>
              <a:t>151</a:t>
            </a:r>
            <a:r>
              <a:rPr lang="zh-TW" altLang="en-US" sz="1700" dirty="0" smtClean="0"/>
              <a:t>克</a:t>
            </a:r>
            <a:r>
              <a:rPr lang="en-US" sz="1700" dirty="0" smtClean="0"/>
              <a:t>)</a:t>
            </a:r>
            <a:r>
              <a:rPr lang="zh-TW" altLang="en-US" sz="1700" dirty="0" smtClean="0"/>
              <a:t>，</a:t>
            </a:r>
            <a:r>
              <a:rPr lang="en-US" altLang="zh-TW" sz="1700" dirty="0" smtClean="0"/>
              <a:t/>
            </a:r>
            <a:br>
              <a:rPr lang="en-US" altLang="zh-TW" sz="1700" dirty="0" smtClean="0"/>
            </a:br>
            <a:r>
              <a:rPr lang="zh-TW" altLang="en-US" sz="1700" dirty="0" smtClean="0"/>
              <a:t>提供</a:t>
            </a:r>
            <a:r>
              <a:rPr lang="en-US" altLang="zh-TW" sz="1700" dirty="0" smtClean="0"/>
              <a:t>68</a:t>
            </a:r>
            <a:r>
              <a:rPr lang="zh-TW" altLang="en-US" sz="1700" dirty="0" smtClean="0"/>
              <a:t>毫克維生素</a:t>
            </a:r>
            <a:r>
              <a:rPr lang="en-US" altLang="zh-TW" sz="1700" dirty="0" smtClean="0"/>
              <a:t>C</a:t>
            </a:r>
            <a:endParaRPr lang="en-US" sz="1700" dirty="0"/>
          </a:p>
        </p:txBody>
      </p:sp>
      <p:cxnSp>
        <p:nvCxnSpPr>
          <p:cNvPr id="22" name="Straight Connector 18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795115" y="4226880"/>
            <a:ext cx="701565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49BE1E-57BA-49F9-9203-296BD17399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421" y="4277679"/>
            <a:ext cx="3444766" cy="1964879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575" dirty="0" smtClean="0"/>
              <a:t>100</a:t>
            </a:r>
            <a:r>
              <a:rPr lang="zh-TW" altLang="en-US" sz="1575" dirty="0" smtClean="0"/>
              <a:t>克橙含</a:t>
            </a:r>
            <a:r>
              <a:rPr lang="en-US" altLang="zh-TW" sz="1575" dirty="0" smtClean="0"/>
              <a:t>45</a:t>
            </a:r>
            <a:r>
              <a:rPr lang="zh-TW" altLang="en-US" sz="1575" dirty="0" smtClean="0"/>
              <a:t>毫克維生素</a:t>
            </a:r>
            <a:r>
              <a:rPr lang="en-US" altLang="zh-TW" sz="1575" dirty="0" smtClean="0"/>
              <a:t>C</a:t>
            </a:r>
            <a:endParaRPr lang="en-US" sz="1575" dirty="0"/>
          </a:p>
        </p:txBody>
      </p:sp>
    </p:spTree>
    <p:extLst>
      <p:ext uri="{BB962C8B-B14F-4D97-AF65-F5344CB8AC3E}">
        <p14:creationId xmlns:p14="http://schemas.microsoft.com/office/powerpoint/2010/main" val="890750894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DF73B-E10C-4E0B-9D1D-DBA5DCBB1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/>
              <a:t>成人每天的維生素</a:t>
            </a:r>
            <a:r>
              <a:rPr lang="en-US" altLang="zh-TW" dirty="0"/>
              <a:t>C</a:t>
            </a:r>
            <a:r>
              <a:rPr lang="zh-TW" altLang="en-US" dirty="0"/>
              <a:t>參考攝取量</a:t>
            </a:r>
            <a:r>
              <a:rPr lang="en-US" altLang="zh-TW" dirty="0"/>
              <a:t> (RNI</a:t>
            </a:r>
            <a:r>
              <a:rPr lang="en-US" altLang="zh-TW" dirty="0" smtClean="0"/>
              <a:t>)**</a:t>
            </a:r>
            <a:r>
              <a:rPr lang="zh-TW" altLang="en-US" dirty="0" smtClean="0"/>
              <a:t>為</a:t>
            </a:r>
            <a:r>
              <a:rPr lang="en-US" altLang="zh-TW" dirty="0"/>
              <a:t>40</a:t>
            </a:r>
            <a:r>
              <a:rPr lang="zh-TW" altLang="en-US" dirty="0"/>
              <a:t>毫克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F956E7-FEB7-40D3-BD06-587A7BF34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88.9</a:t>
            </a:r>
            <a:r>
              <a:rPr lang="zh-TW" altLang="en-US" sz="2400" dirty="0" smtClean="0"/>
              <a:t>克橙</a:t>
            </a:r>
            <a:endParaRPr lang="en-US" altLang="zh-TW" sz="2400" dirty="0" smtClean="0"/>
          </a:p>
          <a:p>
            <a:pPr marL="0" indent="0">
              <a:buNone/>
            </a:pPr>
            <a:r>
              <a:rPr lang="en-HK" sz="2400" dirty="0" smtClean="0"/>
              <a:t>=</a:t>
            </a:r>
            <a:r>
              <a:rPr lang="en-US" sz="2400" dirty="0" smtClean="0"/>
              <a:t> </a:t>
            </a:r>
            <a:r>
              <a:rPr lang="en-HK" sz="2400" dirty="0" smtClean="0"/>
              <a:t>0.6</a:t>
            </a:r>
            <a:r>
              <a:rPr lang="zh-TW" altLang="en-US" sz="2400" dirty="0" smtClean="0"/>
              <a:t>份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= </a:t>
            </a:r>
            <a:r>
              <a:rPr lang="en-US" sz="2400" dirty="0" smtClean="0"/>
              <a:t>0.6</a:t>
            </a:r>
            <a:r>
              <a:rPr lang="zh-TW" altLang="en-US" sz="2400" dirty="0" smtClean="0"/>
              <a:t>個橙</a:t>
            </a:r>
            <a:r>
              <a:rPr lang="en-US" sz="2400" dirty="0" smtClean="0"/>
              <a:t> 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(</a:t>
            </a:r>
            <a:r>
              <a:rPr lang="en-US" sz="2400" dirty="0" smtClean="0"/>
              <a:t>1</a:t>
            </a:r>
            <a:r>
              <a:rPr lang="zh-TW" altLang="en-US" sz="2400" dirty="0" smtClean="0"/>
              <a:t>個橙</a:t>
            </a:r>
            <a:r>
              <a:rPr lang="en-US" sz="2400" dirty="0" smtClean="0"/>
              <a:t> </a:t>
            </a:r>
            <a:r>
              <a:rPr lang="en-US" sz="2400" dirty="0"/>
              <a:t>= </a:t>
            </a:r>
            <a:r>
              <a:rPr lang="en-US" sz="2400" dirty="0" smtClean="0"/>
              <a:t>151</a:t>
            </a:r>
            <a:r>
              <a:rPr lang="zh-TW" altLang="en-US" sz="2400" dirty="0" smtClean="0"/>
              <a:t>克</a:t>
            </a:r>
            <a:r>
              <a:rPr lang="en-US" sz="2400" dirty="0" smtClean="0"/>
              <a:t>)</a:t>
            </a:r>
            <a:endParaRPr lang="en-US" sz="2400" dirty="0"/>
          </a:p>
          <a:p>
            <a:pPr marL="0" lvl="0" indent="0">
              <a:buNone/>
              <a:defRPr/>
            </a:pPr>
            <a:r>
              <a:rPr lang="en-HK" sz="2400" dirty="0"/>
              <a:t>= </a:t>
            </a:r>
            <a:r>
              <a:rPr lang="en-HK" sz="2400" dirty="0" smtClean="0"/>
              <a:t>40</a:t>
            </a:r>
            <a:r>
              <a:rPr lang="zh-TW" altLang="en-US" sz="2400" dirty="0" smtClean="0"/>
              <a:t>毫克維生素</a:t>
            </a:r>
            <a:r>
              <a:rPr lang="en-US" altLang="zh-TW" sz="2400" dirty="0" smtClean="0"/>
              <a:t>C</a:t>
            </a:r>
            <a:endParaRPr lang="en-US" sz="2400" dirty="0"/>
          </a:p>
          <a:p>
            <a:endParaRPr lang="en-US" dirty="0"/>
          </a:p>
        </p:txBody>
      </p:sp>
      <p:pic>
        <p:nvPicPr>
          <p:cNvPr id="10" name="Picture 9" descr="A slice of orange fruit&#10;&#10;Description automatically generated">
            <a:extLst>
              <a:ext uri="{FF2B5EF4-FFF2-40B4-BE49-F238E27FC236}">
                <a16:creationId xmlns:a16="http://schemas.microsoft.com/office/drawing/2014/main" id="{D091BB76-45EF-4C27-A700-453A1EDFAC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836" y="1600200"/>
            <a:ext cx="4525963" cy="4525963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251520" y="6381328"/>
            <a:ext cx="44644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1200" dirty="0" smtClean="0"/>
              <a:t>**</a:t>
            </a:r>
            <a:r>
              <a:rPr lang="zh-TW" altLang="en-US" sz="1200" dirty="0" smtClean="0"/>
              <a:t>資料</a:t>
            </a:r>
            <a:r>
              <a:rPr lang="zh-TW" altLang="en-US" sz="1200" dirty="0"/>
              <a:t>來源</a:t>
            </a:r>
            <a:r>
              <a:rPr lang="zh-TW" altLang="en-US" sz="1200" dirty="0" smtClean="0"/>
              <a:t>：</a:t>
            </a:r>
            <a:r>
              <a:rPr lang="en-US" altLang="zh-HK" sz="1200" dirty="0" smtClean="0"/>
              <a:t>British </a:t>
            </a:r>
            <a:r>
              <a:rPr lang="en-US" altLang="zh-HK" sz="1200" dirty="0"/>
              <a:t>Nutrition </a:t>
            </a:r>
            <a:r>
              <a:rPr lang="en-US" altLang="zh-HK" sz="1200" dirty="0" smtClean="0"/>
              <a:t>Foundation</a:t>
            </a:r>
            <a:endParaRPr lang="zh-HK" altLang="en-US" sz="1200" dirty="0"/>
          </a:p>
        </p:txBody>
      </p:sp>
    </p:spTree>
    <p:extLst>
      <p:ext uri="{BB962C8B-B14F-4D97-AF65-F5344CB8AC3E}">
        <p14:creationId xmlns:p14="http://schemas.microsoft.com/office/powerpoint/2010/main" val="458195043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4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Top Corners Rounded 8">
            <a:extLst>
              <a:ext uri="{FF2B5EF4-FFF2-40B4-BE49-F238E27FC236}">
                <a16:creationId xmlns:a16="http://schemas.microsoft.com/office/drawing/2014/main" id="{3BAF1561-20C4-41FD-A35F-BF2B9E727F3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137536" y="1604792"/>
            <a:ext cx="5923488" cy="3648417"/>
          </a:xfrm>
          <a:prstGeom prst="round2SameRect">
            <a:avLst>
              <a:gd name="adj1" fmla="val 3762"/>
              <a:gd name="adj2" fmla="val 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Top Corners Rounded 10">
            <a:extLst>
              <a:ext uri="{FF2B5EF4-FFF2-40B4-BE49-F238E27FC236}">
                <a16:creationId xmlns:a16="http://schemas.microsoft.com/office/drawing/2014/main" id="{839DC788-B140-4F3E-A91E-CB3E70ED94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044075" y="1645100"/>
            <a:ext cx="5609397" cy="3567794"/>
          </a:xfrm>
          <a:prstGeom prst="round2SameRect">
            <a:avLst>
              <a:gd name="adj1" fmla="val 2061"/>
              <a:gd name="adj2" fmla="val 0"/>
            </a:avLst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A8D3F4-212A-4C3E-983F-5359754E7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871" y="981091"/>
            <a:ext cx="3437017" cy="1624457"/>
          </a:xfrm>
        </p:spPr>
        <p:txBody>
          <a:bodyPr>
            <a:normAutofit/>
          </a:bodyPr>
          <a:lstStyle/>
          <a:p>
            <a:pPr lvl="0">
              <a:lnSpc>
                <a:spcPct val="90000"/>
              </a:lnSpc>
            </a:pPr>
            <a:r>
              <a:rPr lang="zh-TW" altLang="en-US" sz="2200" dirty="0" smtClean="0">
                <a:solidFill>
                  <a:schemeClr val="bg1"/>
                </a:solidFill>
              </a:rPr>
              <a:t>一份馬鈴薯</a:t>
            </a:r>
            <a:r>
              <a:rPr lang="en-US" altLang="zh-TW" sz="2200" dirty="0">
                <a:solidFill>
                  <a:schemeClr val="bg1"/>
                </a:solidFill>
              </a:rPr>
              <a:t> </a:t>
            </a:r>
            <a:r>
              <a:rPr lang="en-US" sz="2200" dirty="0" smtClean="0">
                <a:solidFill>
                  <a:schemeClr val="bg1"/>
                </a:solidFill>
              </a:rPr>
              <a:t>= ½</a:t>
            </a:r>
            <a:r>
              <a:rPr lang="zh-TW" altLang="en-US" sz="2200" dirty="0" smtClean="0">
                <a:solidFill>
                  <a:schemeClr val="bg1"/>
                </a:solidFill>
              </a:rPr>
              <a:t>杯</a:t>
            </a:r>
            <a:r>
              <a:rPr lang="en-US" sz="2200" dirty="0" smtClean="0">
                <a:solidFill>
                  <a:schemeClr val="bg1"/>
                </a:solidFill>
              </a:rPr>
              <a:t> (</a:t>
            </a:r>
            <a:r>
              <a:rPr lang="zh-TW" altLang="en-US" sz="2200" dirty="0" smtClean="0">
                <a:solidFill>
                  <a:schemeClr val="bg1"/>
                </a:solidFill>
              </a:rPr>
              <a:t>約</a:t>
            </a:r>
            <a:r>
              <a:rPr lang="en-US" sz="2200" dirty="0" smtClean="0">
                <a:solidFill>
                  <a:schemeClr val="bg1"/>
                </a:solidFill>
              </a:rPr>
              <a:t>75</a:t>
            </a:r>
            <a:r>
              <a:rPr lang="zh-TW" altLang="en-US" sz="2200" dirty="0" smtClean="0">
                <a:solidFill>
                  <a:schemeClr val="bg1"/>
                </a:solidFill>
              </a:rPr>
              <a:t>克</a:t>
            </a:r>
            <a:r>
              <a:rPr lang="en-US" sz="2200" dirty="0" smtClean="0">
                <a:solidFill>
                  <a:schemeClr val="bg1"/>
                </a:solidFill>
              </a:rPr>
              <a:t>)</a:t>
            </a:r>
            <a:r>
              <a:rPr lang="zh-TW" altLang="en-US" sz="2200" dirty="0" smtClean="0">
                <a:solidFill>
                  <a:schemeClr val="bg1"/>
                </a:solidFill>
              </a:rPr>
              <a:t>，</a:t>
            </a:r>
            <a:r>
              <a:rPr lang="en-US" altLang="zh-TW" sz="2200" dirty="0" smtClean="0">
                <a:solidFill>
                  <a:schemeClr val="bg1"/>
                </a:solidFill>
              </a:rPr>
              <a:t/>
            </a:r>
            <a:br>
              <a:rPr lang="en-US" altLang="zh-TW" sz="2200" dirty="0" smtClean="0">
                <a:solidFill>
                  <a:schemeClr val="bg1"/>
                </a:solidFill>
              </a:rPr>
            </a:br>
            <a:r>
              <a:rPr lang="zh-TW" altLang="en-US" sz="2200" dirty="0" smtClean="0">
                <a:solidFill>
                  <a:schemeClr val="bg1"/>
                </a:solidFill>
              </a:rPr>
              <a:t>提供</a:t>
            </a:r>
            <a:r>
              <a:rPr lang="en-US" sz="2200" dirty="0" smtClean="0">
                <a:solidFill>
                  <a:schemeClr val="bg1"/>
                </a:solidFill>
              </a:rPr>
              <a:t>6.7</a:t>
            </a:r>
            <a:r>
              <a:rPr lang="zh-TW" altLang="en-US" sz="2200" dirty="0" smtClean="0">
                <a:solidFill>
                  <a:schemeClr val="bg1"/>
                </a:solidFill>
              </a:rPr>
              <a:t>毫克維生素</a:t>
            </a:r>
            <a:r>
              <a:rPr lang="en-US" altLang="zh-TW" sz="2200" dirty="0" smtClean="0">
                <a:solidFill>
                  <a:schemeClr val="bg1"/>
                </a:solidFill>
              </a:rPr>
              <a:t>C</a:t>
            </a:r>
            <a:r>
              <a:rPr lang="en-US" sz="2200" dirty="0">
                <a:solidFill>
                  <a:schemeClr val="bg1"/>
                </a:solidFill>
              </a:rPr>
              <a:t/>
            </a:r>
            <a:br>
              <a:rPr lang="en-US" sz="2200" dirty="0">
                <a:solidFill>
                  <a:schemeClr val="bg1"/>
                </a:solidFill>
              </a:rPr>
            </a:br>
            <a:endParaRPr lang="en-US" sz="2200" dirty="0">
              <a:solidFill>
                <a:schemeClr val="bg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C18D930-0EEE-448F-ABF1-2AA3C83DA55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3053" y="2705800"/>
            <a:ext cx="1198092" cy="0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49BE1E-57BA-49F9-9203-296BD17399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299" y="2834809"/>
            <a:ext cx="3069714" cy="304209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1700" dirty="0" smtClean="0">
                <a:solidFill>
                  <a:schemeClr val="bg1"/>
                </a:solidFill>
              </a:rPr>
              <a:t>100</a:t>
            </a:r>
            <a:r>
              <a:rPr lang="zh-TW" altLang="en-US" sz="1700" dirty="0" smtClean="0">
                <a:solidFill>
                  <a:schemeClr val="bg1"/>
                </a:solidFill>
              </a:rPr>
              <a:t>克馬鈴薯含</a:t>
            </a:r>
            <a:r>
              <a:rPr lang="en-US" sz="1700" dirty="0" smtClean="0">
                <a:solidFill>
                  <a:schemeClr val="bg1"/>
                </a:solidFill>
              </a:rPr>
              <a:t>11</a:t>
            </a:r>
            <a:r>
              <a:rPr lang="zh-TW" altLang="en-US" sz="1700" dirty="0" smtClean="0">
                <a:solidFill>
                  <a:schemeClr val="bg1"/>
                </a:solidFill>
              </a:rPr>
              <a:t>毫克維生素</a:t>
            </a:r>
            <a:r>
              <a:rPr lang="en-US" altLang="zh-TW" sz="1700" dirty="0" smtClean="0">
                <a:solidFill>
                  <a:schemeClr val="bg1"/>
                </a:solidFill>
              </a:rPr>
              <a:t>C</a:t>
            </a:r>
            <a:endParaRPr lang="en-US" sz="17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700" dirty="0">
              <a:solidFill>
                <a:schemeClr val="bg1"/>
              </a:solidFill>
            </a:endParaRPr>
          </a:p>
        </p:txBody>
      </p:sp>
      <p:pic>
        <p:nvPicPr>
          <p:cNvPr id="4" name="Picture 3" descr="A picture containing cup, table, glass, next&#10;&#10;Description automatically generated">
            <a:extLst>
              <a:ext uri="{FF2B5EF4-FFF2-40B4-BE49-F238E27FC236}">
                <a16:creationId xmlns:a16="http://schemas.microsoft.com/office/drawing/2014/main" id="{2E3795BC-A33A-4863-A0F1-0A8CB9E58E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763"/>
          <a:stretch/>
        </p:blipFill>
        <p:spPr>
          <a:xfrm>
            <a:off x="4517835" y="467256"/>
            <a:ext cx="3676568" cy="576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645663"/>
      </p:ext>
    </p:extLst>
  </p:cSld>
  <p:clrMapOvr>
    <a:masterClrMapping/>
  </p:clrMapOvr>
  <p:transition spd="slow" advClick="0" advTm="5000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20F53-5585-4F17-B527-1A9EB9EDE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成人每天的維生素</a:t>
            </a:r>
            <a:r>
              <a:rPr lang="en-US" altLang="zh-TW" dirty="0"/>
              <a:t>C</a:t>
            </a:r>
            <a:r>
              <a:rPr lang="zh-TW" altLang="en-US" dirty="0"/>
              <a:t>參考攝取量</a:t>
            </a:r>
            <a:r>
              <a:rPr lang="en-US" altLang="zh-TW" dirty="0"/>
              <a:t> (RNI</a:t>
            </a:r>
            <a:r>
              <a:rPr lang="en-US" altLang="zh-TW" dirty="0" smtClean="0"/>
              <a:t>)**</a:t>
            </a:r>
            <a:r>
              <a:rPr lang="zh-TW" altLang="en-US" dirty="0" smtClean="0"/>
              <a:t>為</a:t>
            </a:r>
            <a:r>
              <a:rPr lang="en-US" altLang="zh-TW" dirty="0"/>
              <a:t>40</a:t>
            </a:r>
            <a:r>
              <a:rPr lang="zh-TW" altLang="en-US" dirty="0"/>
              <a:t>毫克</a:t>
            </a:r>
            <a:endParaRPr lang="en-US" dirty="0"/>
          </a:p>
        </p:txBody>
      </p:sp>
      <p:pic>
        <p:nvPicPr>
          <p:cNvPr id="10" name="Picture 9" descr="A picture containing cup, table, glass, next&#10;&#10;Description automatically generated">
            <a:extLst>
              <a:ext uri="{FF2B5EF4-FFF2-40B4-BE49-F238E27FC236}">
                <a16:creationId xmlns:a16="http://schemas.microsoft.com/office/drawing/2014/main" id="{AC074EC4-D13F-4382-A298-7546BE36AB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763"/>
          <a:stretch/>
        </p:blipFill>
        <p:spPr>
          <a:xfrm>
            <a:off x="611560" y="2060848"/>
            <a:ext cx="1469064" cy="2304256"/>
          </a:xfrm>
          <a:prstGeom prst="rect">
            <a:avLst/>
          </a:prstGeom>
        </p:spPr>
      </p:pic>
      <p:pic>
        <p:nvPicPr>
          <p:cNvPr id="17" name="Picture 16" descr="A picture containing cup, table, glass, next&#10;&#10;Description automatically generated">
            <a:extLst>
              <a:ext uri="{FF2B5EF4-FFF2-40B4-BE49-F238E27FC236}">
                <a16:creationId xmlns:a16="http://schemas.microsoft.com/office/drawing/2014/main" id="{6AE70CCD-820A-4837-9BC2-8E61083201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763"/>
          <a:stretch/>
        </p:blipFill>
        <p:spPr>
          <a:xfrm>
            <a:off x="2209703" y="2060848"/>
            <a:ext cx="1469064" cy="2304256"/>
          </a:xfrm>
          <a:prstGeom prst="rect">
            <a:avLst/>
          </a:prstGeom>
        </p:spPr>
      </p:pic>
      <p:pic>
        <p:nvPicPr>
          <p:cNvPr id="18" name="Picture 17" descr="A picture containing cup, table, glass, next&#10;&#10;Description automatically generated">
            <a:extLst>
              <a:ext uri="{FF2B5EF4-FFF2-40B4-BE49-F238E27FC236}">
                <a16:creationId xmlns:a16="http://schemas.microsoft.com/office/drawing/2014/main" id="{F76DE168-EAE5-43B9-8968-527865E16D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763"/>
          <a:stretch/>
        </p:blipFill>
        <p:spPr>
          <a:xfrm>
            <a:off x="3807846" y="2060848"/>
            <a:ext cx="1469064" cy="2304256"/>
          </a:xfrm>
          <a:prstGeom prst="rect">
            <a:avLst/>
          </a:prstGeom>
        </p:spPr>
      </p:pic>
      <p:pic>
        <p:nvPicPr>
          <p:cNvPr id="19" name="Picture 18" descr="A picture containing cup, table, glass, next&#10;&#10;Description automatically generated">
            <a:extLst>
              <a:ext uri="{FF2B5EF4-FFF2-40B4-BE49-F238E27FC236}">
                <a16:creationId xmlns:a16="http://schemas.microsoft.com/office/drawing/2014/main" id="{FA6CC728-FDFC-4912-A4B4-37A98898B5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763"/>
          <a:stretch/>
        </p:blipFill>
        <p:spPr>
          <a:xfrm>
            <a:off x="5433197" y="2060848"/>
            <a:ext cx="1469064" cy="2304256"/>
          </a:xfrm>
          <a:prstGeom prst="rect">
            <a:avLst/>
          </a:prstGeom>
        </p:spPr>
      </p:pic>
      <p:pic>
        <p:nvPicPr>
          <p:cNvPr id="20" name="Picture 19" descr="A picture containing cup, table, glass, next&#10;&#10;Description automatically generated">
            <a:extLst>
              <a:ext uri="{FF2B5EF4-FFF2-40B4-BE49-F238E27FC236}">
                <a16:creationId xmlns:a16="http://schemas.microsoft.com/office/drawing/2014/main" id="{002A003F-E5BE-4FC6-A7F2-91E6CB34B4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8125" r="46763" b="-1"/>
          <a:stretch/>
        </p:blipFill>
        <p:spPr>
          <a:xfrm>
            <a:off x="7058548" y="2708920"/>
            <a:ext cx="1469064" cy="165618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B49E5E8-1EF3-4AA4-862D-7327071CA7BA}"/>
              </a:ext>
            </a:extLst>
          </p:cNvPr>
          <p:cNvSpPr txBox="1"/>
          <p:nvPr/>
        </p:nvSpPr>
        <p:spPr>
          <a:xfrm>
            <a:off x="3327115" y="4725144"/>
            <a:ext cx="24897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363.6</a:t>
            </a:r>
            <a:r>
              <a:rPr lang="zh-TW" altLang="en-US" sz="2400" dirty="0" smtClean="0"/>
              <a:t>克馬鈴薯</a:t>
            </a:r>
            <a:endParaRPr lang="en-US" altLang="zh-TW" sz="2400" dirty="0" smtClean="0"/>
          </a:p>
          <a:p>
            <a:pPr algn="ctr"/>
            <a:r>
              <a:rPr lang="en-HK" sz="2400" dirty="0" smtClean="0"/>
              <a:t>= 4.8</a:t>
            </a:r>
            <a:r>
              <a:rPr lang="zh-TW" altLang="en-US" sz="2400" dirty="0" smtClean="0"/>
              <a:t>份</a:t>
            </a:r>
            <a:endParaRPr lang="en-HK" sz="2400" dirty="0"/>
          </a:p>
          <a:p>
            <a:pPr algn="ctr"/>
            <a:r>
              <a:rPr lang="en-HK" sz="2400" dirty="0"/>
              <a:t>= </a:t>
            </a:r>
            <a:r>
              <a:rPr lang="en-HK" sz="2400" dirty="0" smtClean="0"/>
              <a:t>40</a:t>
            </a:r>
            <a:r>
              <a:rPr lang="zh-TW" altLang="en-US" sz="2400" dirty="0" smtClean="0"/>
              <a:t>毫克維生素</a:t>
            </a:r>
            <a:r>
              <a:rPr lang="en-HK" sz="2400" dirty="0" smtClean="0"/>
              <a:t>C</a:t>
            </a:r>
            <a:endParaRPr lang="en-HK" sz="24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251520" y="6381328"/>
            <a:ext cx="44644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1200" dirty="0" smtClean="0"/>
              <a:t>**</a:t>
            </a:r>
            <a:r>
              <a:rPr lang="zh-TW" altLang="en-US" sz="1200" dirty="0" smtClean="0"/>
              <a:t>資料</a:t>
            </a:r>
            <a:r>
              <a:rPr lang="zh-TW" altLang="en-US" sz="1200" dirty="0"/>
              <a:t>來源</a:t>
            </a:r>
            <a:r>
              <a:rPr lang="zh-TW" altLang="en-US" sz="1200" dirty="0" smtClean="0"/>
              <a:t>：</a:t>
            </a:r>
            <a:r>
              <a:rPr lang="en-US" altLang="zh-HK" sz="1200" dirty="0" smtClean="0"/>
              <a:t>British </a:t>
            </a:r>
            <a:r>
              <a:rPr lang="en-US" altLang="zh-HK" sz="1200" dirty="0"/>
              <a:t>Nutrition Foundation</a:t>
            </a:r>
            <a:endParaRPr lang="zh-HK" altLang="en-US" sz="1200" dirty="0"/>
          </a:p>
        </p:txBody>
      </p:sp>
    </p:spTree>
    <p:extLst>
      <p:ext uri="{BB962C8B-B14F-4D97-AF65-F5344CB8AC3E}">
        <p14:creationId xmlns:p14="http://schemas.microsoft.com/office/powerpoint/2010/main" val="431469440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24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3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05466-08E1-4748-AFFC-B2CDEAA88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成人每天的維生素</a:t>
            </a:r>
            <a:r>
              <a:rPr lang="en-US" altLang="zh-TW" dirty="0"/>
              <a:t>C</a:t>
            </a:r>
            <a:r>
              <a:rPr lang="zh-TW" altLang="en-US" dirty="0"/>
              <a:t>參考攝取量</a:t>
            </a:r>
            <a:r>
              <a:rPr lang="en-US" altLang="zh-TW" dirty="0"/>
              <a:t> (RNI</a:t>
            </a:r>
            <a:r>
              <a:rPr lang="en-US" altLang="zh-TW" dirty="0" smtClean="0"/>
              <a:t>)**</a:t>
            </a:r>
            <a:r>
              <a:rPr lang="zh-TW" altLang="en-US" dirty="0" smtClean="0"/>
              <a:t>為</a:t>
            </a:r>
            <a:r>
              <a:rPr lang="en-US" altLang="zh-TW" dirty="0"/>
              <a:t>40</a:t>
            </a:r>
            <a:r>
              <a:rPr lang="zh-TW" altLang="en-US" dirty="0"/>
              <a:t>毫克</a:t>
            </a:r>
            <a:endParaRPr lang="en-US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D1E7281C-4760-4397-BA33-C7F29BF7C6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/>
              <a:t>同時，相等於</a:t>
            </a:r>
            <a:endParaRPr lang="en-HK" altLang="zh-TW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B2AE138-B01E-4289-B97E-A59374964DD0}"/>
              </a:ext>
            </a:extLst>
          </p:cNvPr>
          <p:cNvSpPr txBox="1"/>
          <p:nvPr/>
        </p:nvSpPr>
        <p:spPr>
          <a:xfrm>
            <a:off x="467030" y="2424806"/>
            <a:ext cx="45801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1.8</a:t>
            </a:r>
            <a:r>
              <a:rPr lang="zh-TW" altLang="en-US" sz="2400" dirty="0" smtClean="0"/>
              <a:t>個馬鈴薯</a:t>
            </a:r>
            <a:r>
              <a:rPr lang="en-US" sz="2400" dirty="0" smtClean="0"/>
              <a:t> </a:t>
            </a:r>
            <a:r>
              <a:rPr lang="en-US" sz="2400" dirty="0"/>
              <a:t>(</a:t>
            </a:r>
            <a:r>
              <a:rPr lang="en-US" sz="2400" dirty="0" smtClean="0"/>
              <a:t>1</a:t>
            </a:r>
            <a:r>
              <a:rPr lang="zh-TW" altLang="en-US" sz="2400" dirty="0" smtClean="0"/>
              <a:t>個馬鈴薯</a:t>
            </a:r>
            <a:r>
              <a:rPr lang="en-US" sz="2400" dirty="0" smtClean="0"/>
              <a:t> </a:t>
            </a:r>
            <a:r>
              <a:rPr lang="en-US" sz="2400" dirty="0"/>
              <a:t>= 200 </a:t>
            </a:r>
            <a:r>
              <a:rPr lang="zh-TW" altLang="en-US" sz="2400" dirty="0" smtClean="0"/>
              <a:t>克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pic>
        <p:nvPicPr>
          <p:cNvPr id="4" name="Picture 3" descr="A picture containing sitting, sky, water, table&#10;&#10;Description automatically generated">
            <a:extLst>
              <a:ext uri="{FF2B5EF4-FFF2-40B4-BE49-F238E27FC236}">
                <a16:creationId xmlns:a16="http://schemas.microsoft.com/office/drawing/2014/main" id="{C7BF9794-1B01-41A6-9544-5D73E12BDE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t="18500" r="4851" b="25850"/>
          <a:stretch/>
        </p:blipFill>
        <p:spPr>
          <a:xfrm>
            <a:off x="611560" y="3602198"/>
            <a:ext cx="3819399" cy="24686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Picture 16" descr="A picture containing sitting, sky, water, table&#10;&#10;Description automatically generated">
            <a:extLst>
              <a:ext uri="{FF2B5EF4-FFF2-40B4-BE49-F238E27FC236}">
                <a16:creationId xmlns:a16="http://schemas.microsoft.com/office/drawing/2014/main" id="{625213C3-255D-4916-A0F3-6E6B64AEA9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t="18500" r="29482" b="25850"/>
          <a:stretch/>
        </p:blipFill>
        <p:spPr>
          <a:xfrm>
            <a:off x="5085623" y="3602198"/>
            <a:ext cx="2726738" cy="24686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7740209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4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4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4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4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0" dur="4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>
            <a:extLst>
              <a:ext uri="{FF2B5EF4-FFF2-40B4-BE49-F238E27FC236}">
                <a16:creationId xmlns:a16="http://schemas.microsoft.com/office/drawing/2014/main" id="{D8386171-E87D-46AB-8718-4CE2A88748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26">
            <a:extLst>
              <a:ext uri="{FF2B5EF4-FFF2-40B4-BE49-F238E27FC236}">
                <a16:creationId xmlns:a16="http://schemas.microsoft.com/office/drawing/2014/main" id="{207CB456-8849-413C-8210-B663779A32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5058" y="640080"/>
            <a:ext cx="8190312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13936D-D1EB-4E42-A97F-942BA1F3DFA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6018" y="960109"/>
            <a:ext cx="7708392" cy="49377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4DFCA2-A665-4061-A159-A1C72D8A6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376362"/>
            <a:ext cx="6858000" cy="260327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zh-TW" altLang="en-US" sz="47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膳食纖維</a:t>
            </a:r>
            <a:endParaRPr lang="en-US" sz="47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8D816D-2493-4D7E-B1C0-532E0A8DEB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4118088"/>
            <a:ext cx="6858000" cy="1393711"/>
          </a:xfr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759135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18">
            <a:extLst>
              <a:ext uri="{FF2B5EF4-FFF2-40B4-BE49-F238E27FC236}">
                <a16:creationId xmlns:a16="http://schemas.microsoft.com/office/drawing/2014/main" id="{029DE7B6-DC7C-4BA1-B406-EDDA0C0A31C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0722" y="-2"/>
            <a:ext cx="5653278" cy="6858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4DFCA2-A665-4061-A159-A1C72D8A6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2215" y="1306071"/>
            <a:ext cx="4108784" cy="266340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zh-TW" altLang="en-US" sz="4700" kern="120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鈣</a:t>
            </a:r>
            <a:endParaRPr lang="en-US" sz="47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8D816D-2493-4D7E-B1C0-532E0A8DEB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92215" y="4106004"/>
            <a:ext cx="4108785" cy="1860883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24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7" name="Graphic 6" descr="Bone">
            <a:extLst>
              <a:ext uri="{FF2B5EF4-FFF2-40B4-BE49-F238E27FC236}">
                <a16:creationId xmlns:a16="http://schemas.microsoft.com/office/drawing/2014/main" id="{E1D680FA-F20F-49B1-964D-7A5109C001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1292" y="2799556"/>
            <a:ext cx="1236429" cy="123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096187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white plate&#10;&#10;Description automatically generated">
            <a:extLst>
              <a:ext uri="{FF2B5EF4-FFF2-40B4-BE49-F238E27FC236}">
                <a16:creationId xmlns:a16="http://schemas.microsoft.com/office/drawing/2014/main" id="{FF4F839C-8A8E-4C15-98A6-FA23548ED6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713" y="1017783"/>
            <a:ext cx="2576262" cy="257626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4926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83551" y="4633546"/>
            <a:ext cx="8579094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FCD66C-DA51-4B21-BE5E-088335E6C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653" y="4756638"/>
            <a:ext cx="8354891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zh-TW" altLang="en-US" sz="2900" dirty="0">
                <a:solidFill>
                  <a:srgbClr val="FFFFFF"/>
                </a:solidFill>
              </a:rPr>
              <a:t>這些要吃多少</a:t>
            </a:r>
            <a:r>
              <a:rPr lang="zh-TW" altLang="en-US" sz="2900" dirty="0" smtClean="0">
                <a:solidFill>
                  <a:srgbClr val="FFFFFF"/>
                </a:solidFill>
              </a:rPr>
              <a:t>？</a:t>
            </a:r>
            <a:r>
              <a:rPr lang="en-US" sz="2900" dirty="0">
                <a:solidFill>
                  <a:srgbClr val="FFFFFF"/>
                </a:solidFill>
              </a:rPr>
              <a:t/>
            </a:r>
            <a:br>
              <a:rPr lang="en-US" sz="2900" dirty="0">
                <a:solidFill>
                  <a:srgbClr val="FFFFFF"/>
                </a:solidFill>
              </a:rPr>
            </a:br>
            <a:r>
              <a:rPr lang="zh-TW" altLang="en-US" sz="2900" dirty="0" smtClean="0">
                <a:solidFill>
                  <a:srgbClr val="FFFFFF"/>
                </a:solidFill>
              </a:rPr>
              <a:t>沙甸魚</a:t>
            </a:r>
            <a:r>
              <a:rPr lang="en-US" altLang="zh-TW" sz="2900" dirty="0" smtClean="0">
                <a:solidFill>
                  <a:srgbClr val="FFFFFF"/>
                </a:solidFill>
              </a:rPr>
              <a:t>(</a:t>
            </a:r>
            <a:r>
              <a:rPr lang="zh-TW" altLang="en-US" sz="2900" dirty="0" smtClean="0">
                <a:solidFill>
                  <a:srgbClr val="FFFFFF"/>
                </a:solidFill>
              </a:rPr>
              <a:t>連骨頭</a:t>
            </a:r>
            <a:r>
              <a:rPr lang="en-US" altLang="zh-TW" sz="2900" dirty="0" smtClean="0">
                <a:solidFill>
                  <a:srgbClr val="FFFFFF"/>
                </a:solidFill>
              </a:rPr>
              <a:t>)</a:t>
            </a:r>
            <a:r>
              <a:rPr lang="zh-TW" altLang="en-US" sz="2900" dirty="0" smtClean="0">
                <a:solidFill>
                  <a:srgbClr val="FFFFFF"/>
                </a:solidFill>
              </a:rPr>
              <a:t>、硬豆腐、高鈣牛奶</a:t>
            </a:r>
            <a:endParaRPr lang="en-US" sz="2900" dirty="0">
              <a:solidFill>
                <a:srgbClr val="FFFFFF"/>
              </a:solidFill>
            </a:endParaRPr>
          </a:p>
        </p:txBody>
      </p:sp>
      <p:pic>
        <p:nvPicPr>
          <p:cNvPr id="7" name="Picture 6" descr="A picture containing cup, table, coffee, next&#10;&#10;Description automatically generated">
            <a:extLst>
              <a:ext uri="{FF2B5EF4-FFF2-40B4-BE49-F238E27FC236}">
                <a16:creationId xmlns:a16="http://schemas.microsoft.com/office/drawing/2014/main" id="{8FF66944-3AF5-4B87-904E-9D91CA5F24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704" y="1017783"/>
            <a:ext cx="2569206" cy="2569206"/>
          </a:xfrm>
          <a:prstGeom prst="rect">
            <a:avLst/>
          </a:prstGeom>
        </p:spPr>
      </p:pic>
      <p:pic>
        <p:nvPicPr>
          <p:cNvPr id="9" name="Picture 8" descr="A picture containing table, indoor, sitting&#10;&#10;Description automatically generated">
            <a:extLst>
              <a:ext uri="{FF2B5EF4-FFF2-40B4-BE49-F238E27FC236}">
                <a16:creationId xmlns:a16="http://schemas.microsoft.com/office/drawing/2014/main" id="{667465B3-C926-49E1-8BFE-2E9C3AA91E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19052"/>
            <a:ext cx="2574993" cy="2574993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505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57350" y="5738691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9494786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83551" y="4633546"/>
            <a:ext cx="8579094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DC689C-27C4-4C8C-B5F4-3F7687C09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554" y="4756638"/>
            <a:ext cx="8354891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lvl="0">
              <a:lnSpc>
                <a:spcPct val="90000"/>
              </a:lnSpc>
            </a:pPr>
            <a:r>
              <a:rPr lang="zh-TW" altLang="en-US" sz="1900" kern="120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一份沙甸魚</a:t>
            </a:r>
            <a:r>
              <a:rPr lang="en-US" altLang="zh-TW" sz="1900" kern="120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(</a:t>
            </a:r>
            <a:r>
              <a:rPr lang="zh-TW" altLang="en-US" sz="1900" kern="120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連骨頭</a:t>
            </a:r>
            <a:r>
              <a:rPr lang="en-US" altLang="zh-TW" sz="1900" kern="120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)</a:t>
            </a:r>
            <a:r>
              <a:rPr lang="en-US" sz="1900" kern="120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= 2 </a:t>
            </a:r>
            <a:r>
              <a:rPr lang="zh-TW" altLang="en-US" sz="1900" kern="120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條沙甸魚</a:t>
            </a:r>
            <a:r>
              <a:rPr lang="en-US" sz="1900" kern="120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(</a:t>
            </a:r>
            <a:r>
              <a:rPr lang="zh-TW" altLang="en-US" sz="1900" kern="120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約</a:t>
            </a:r>
            <a:r>
              <a:rPr lang="en-US" sz="1900" kern="120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24</a:t>
            </a:r>
            <a:r>
              <a:rPr lang="zh-TW" altLang="en-US" sz="1900" kern="120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克</a:t>
            </a:r>
            <a:r>
              <a:rPr lang="en-US" sz="1900" kern="120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)</a:t>
            </a:r>
            <a:r>
              <a:rPr lang="zh-TW" altLang="en-US" sz="1900" kern="120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，提供</a:t>
            </a:r>
            <a:r>
              <a:rPr lang="en-US" sz="1900" kern="120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91.7</a:t>
            </a:r>
            <a:r>
              <a:rPr lang="zh-TW" altLang="en-US" sz="1900" kern="120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毫克鈣</a:t>
            </a:r>
            <a:endParaRPr lang="en-US" sz="19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E084A8-89ED-4A49-A9B3-62EC5B1975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5815698"/>
            <a:ext cx="6858000" cy="42000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1700" kern="1200" dirty="0" smtClean="0">
                <a:solidFill>
                  <a:srgbClr val="437FA9"/>
                </a:solidFill>
                <a:latin typeface="+mn-lt"/>
                <a:ea typeface="+mn-ea"/>
                <a:cs typeface="+mn-cs"/>
              </a:rPr>
              <a:t>100</a:t>
            </a:r>
            <a:r>
              <a:rPr lang="zh-TW" altLang="en-US" sz="1700" kern="1200" dirty="0" smtClean="0">
                <a:solidFill>
                  <a:srgbClr val="437FA9"/>
                </a:solidFill>
                <a:latin typeface="+mn-lt"/>
                <a:ea typeface="+mn-ea"/>
                <a:cs typeface="+mn-cs"/>
              </a:rPr>
              <a:t>克沙甸魚</a:t>
            </a:r>
            <a:r>
              <a:rPr lang="en-US" altLang="zh-TW" sz="1700" kern="1200" dirty="0" smtClean="0">
                <a:solidFill>
                  <a:srgbClr val="437FA9"/>
                </a:solidFill>
                <a:latin typeface="+mn-lt"/>
                <a:ea typeface="+mn-ea"/>
                <a:cs typeface="+mn-cs"/>
              </a:rPr>
              <a:t>(</a:t>
            </a:r>
            <a:r>
              <a:rPr lang="zh-TW" altLang="en-US" sz="1700" kern="1200" dirty="0" smtClean="0">
                <a:solidFill>
                  <a:srgbClr val="437FA9"/>
                </a:solidFill>
                <a:latin typeface="+mn-lt"/>
                <a:ea typeface="+mn-ea"/>
                <a:cs typeface="+mn-cs"/>
              </a:rPr>
              <a:t>連骨頭</a:t>
            </a:r>
            <a:r>
              <a:rPr lang="en-US" altLang="zh-TW" sz="1700" kern="1200" dirty="0" smtClean="0">
                <a:solidFill>
                  <a:srgbClr val="437FA9"/>
                </a:solidFill>
                <a:latin typeface="+mn-lt"/>
                <a:ea typeface="+mn-ea"/>
                <a:cs typeface="+mn-cs"/>
              </a:rPr>
              <a:t>)</a:t>
            </a:r>
            <a:r>
              <a:rPr lang="zh-TW" altLang="en-US" sz="1700" kern="1200" dirty="0" smtClean="0">
                <a:solidFill>
                  <a:srgbClr val="437FA9"/>
                </a:solidFill>
                <a:latin typeface="+mn-lt"/>
                <a:ea typeface="+mn-ea"/>
                <a:cs typeface="+mn-cs"/>
              </a:rPr>
              <a:t>含</a:t>
            </a:r>
            <a:r>
              <a:rPr lang="en-US" sz="1700" kern="1200" dirty="0" smtClean="0">
                <a:solidFill>
                  <a:srgbClr val="437FA9"/>
                </a:solidFill>
                <a:latin typeface="+mn-lt"/>
                <a:ea typeface="+mn-ea"/>
                <a:cs typeface="+mn-cs"/>
              </a:rPr>
              <a:t>382</a:t>
            </a:r>
            <a:r>
              <a:rPr lang="zh-TW" altLang="en-US" sz="1700" kern="1200" dirty="0" smtClean="0">
                <a:solidFill>
                  <a:srgbClr val="437FA9"/>
                </a:solidFill>
                <a:latin typeface="+mn-lt"/>
                <a:ea typeface="+mn-ea"/>
                <a:cs typeface="+mn-cs"/>
              </a:rPr>
              <a:t>毫克鈣</a:t>
            </a:r>
            <a:endParaRPr lang="en-US" sz="1700" kern="1200" dirty="0">
              <a:solidFill>
                <a:srgbClr val="437FA9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 descr="A piece of bread on a plate&#10;&#10;Description automatically generated">
            <a:extLst>
              <a:ext uri="{FF2B5EF4-FFF2-40B4-BE49-F238E27FC236}">
                <a16:creationId xmlns:a16="http://schemas.microsoft.com/office/drawing/2014/main" id="{E3595189-088F-4ABE-A50E-189F57C43F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81" b="24727"/>
          <a:stretch/>
        </p:blipFill>
        <p:spPr>
          <a:xfrm>
            <a:off x="242797" y="307731"/>
            <a:ext cx="8617081" cy="3997637"/>
          </a:xfrm>
          <a:prstGeom prst="rect">
            <a:avLst/>
          </a:prstGeom>
        </p:spPr>
      </p:pic>
      <p:cxnSp>
        <p:nvCxnSpPr>
          <p:cNvPr id="21" name="Straight Connector 16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57350" y="5738691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0668801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ece of bread on a plate&#10;&#10;Description automatically generated">
            <a:extLst>
              <a:ext uri="{FF2B5EF4-FFF2-40B4-BE49-F238E27FC236}">
                <a16:creationId xmlns:a16="http://schemas.microsoft.com/office/drawing/2014/main" id="{64716310-4A99-4957-BC65-C01E47A143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81" b="24727"/>
          <a:stretch/>
        </p:blipFill>
        <p:spPr>
          <a:xfrm>
            <a:off x="461676" y="1275000"/>
            <a:ext cx="2526148" cy="1171930"/>
          </a:xfrm>
          <a:prstGeom prst="rect">
            <a:avLst/>
          </a:prstGeom>
        </p:spPr>
      </p:pic>
      <p:pic>
        <p:nvPicPr>
          <p:cNvPr id="7" name="Picture 6" descr="A piece of bread on a plate&#10;&#10;Description automatically generated">
            <a:extLst>
              <a:ext uri="{FF2B5EF4-FFF2-40B4-BE49-F238E27FC236}">
                <a16:creationId xmlns:a16="http://schemas.microsoft.com/office/drawing/2014/main" id="{5C2003F5-DB78-4409-96DC-6C1858AC4A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81" b="24727"/>
          <a:stretch/>
        </p:blipFill>
        <p:spPr>
          <a:xfrm>
            <a:off x="3308926" y="1275000"/>
            <a:ext cx="2526148" cy="1171930"/>
          </a:xfrm>
          <a:prstGeom prst="rect">
            <a:avLst/>
          </a:prstGeom>
        </p:spPr>
      </p:pic>
      <p:pic>
        <p:nvPicPr>
          <p:cNvPr id="8" name="Picture 7" descr="A piece of bread on a plate&#10;&#10;Description automatically generated">
            <a:extLst>
              <a:ext uri="{FF2B5EF4-FFF2-40B4-BE49-F238E27FC236}">
                <a16:creationId xmlns:a16="http://schemas.microsoft.com/office/drawing/2014/main" id="{683BD394-D492-4A1B-81F5-28BFC38612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81" b="24727"/>
          <a:stretch/>
        </p:blipFill>
        <p:spPr>
          <a:xfrm>
            <a:off x="6165128" y="1275000"/>
            <a:ext cx="2526148" cy="1171930"/>
          </a:xfrm>
          <a:prstGeom prst="rect">
            <a:avLst/>
          </a:prstGeom>
        </p:spPr>
      </p:pic>
      <p:pic>
        <p:nvPicPr>
          <p:cNvPr id="9" name="Picture 8" descr="A piece of bread on a plate&#10;&#10;Description automatically generated">
            <a:extLst>
              <a:ext uri="{FF2B5EF4-FFF2-40B4-BE49-F238E27FC236}">
                <a16:creationId xmlns:a16="http://schemas.microsoft.com/office/drawing/2014/main" id="{ED6871A3-5701-4250-BD33-BBB6A9E709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81" b="24727"/>
          <a:stretch/>
        </p:blipFill>
        <p:spPr>
          <a:xfrm>
            <a:off x="452724" y="2588741"/>
            <a:ext cx="2526148" cy="1171930"/>
          </a:xfrm>
          <a:prstGeom prst="rect">
            <a:avLst/>
          </a:prstGeom>
        </p:spPr>
      </p:pic>
      <p:pic>
        <p:nvPicPr>
          <p:cNvPr id="10" name="Picture 9" descr="A piece of bread on a plate&#10;&#10;Description automatically generated">
            <a:extLst>
              <a:ext uri="{FF2B5EF4-FFF2-40B4-BE49-F238E27FC236}">
                <a16:creationId xmlns:a16="http://schemas.microsoft.com/office/drawing/2014/main" id="{D5A7D527-54D6-4199-BA47-25A53CC797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81" b="24727"/>
          <a:stretch/>
        </p:blipFill>
        <p:spPr>
          <a:xfrm>
            <a:off x="3299974" y="2588741"/>
            <a:ext cx="2526148" cy="1171930"/>
          </a:xfrm>
          <a:prstGeom prst="rect">
            <a:avLst/>
          </a:prstGeom>
        </p:spPr>
      </p:pic>
      <p:pic>
        <p:nvPicPr>
          <p:cNvPr id="11" name="Picture 10" descr="A piece of bread on a plate&#10;&#10;Description automatically generated">
            <a:extLst>
              <a:ext uri="{FF2B5EF4-FFF2-40B4-BE49-F238E27FC236}">
                <a16:creationId xmlns:a16="http://schemas.microsoft.com/office/drawing/2014/main" id="{7CB17025-CA70-4821-9906-5AB97B86BE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81" b="24727"/>
          <a:stretch/>
        </p:blipFill>
        <p:spPr>
          <a:xfrm>
            <a:off x="6156176" y="2588741"/>
            <a:ext cx="2526148" cy="1171930"/>
          </a:xfrm>
          <a:prstGeom prst="rect">
            <a:avLst/>
          </a:prstGeom>
        </p:spPr>
      </p:pic>
      <p:pic>
        <p:nvPicPr>
          <p:cNvPr id="12" name="Picture 11" descr="A piece of bread on a plate&#10;&#10;Description automatically generated">
            <a:extLst>
              <a:ext uri="{FF2B5EF4-FFF2-40B4-BE49-F238E27FC236}">
                <a16:creationId xmlns:a16="http://schemas.microsoft.com/office/drawing/2014/main" id="{FF559083-23F4-4DA4-AF09-1664F79960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81" b="24727"/>
          <a:stretch/>
        </p:blipFill>
        <p:spPr>
          <a:xfrm>
            <a:off x="452724" y="3921879"/>
            <a:ext cx="2526148" cy="1171930"/>
          </a:xfrm>
          <a:prstGeom prst="rect">
            <a:avLst/>
          </a:prstGeom>
        </p:spPr>
      </p:pic>
      <p:pic>
        <p:nvPicPr>
          <p:cNvPr id="13" name="Picture 12" descr="A piece of bread on a plate&#10;&#10;Description automatically generated">
            <a:extLst>
              <a:ext uri="{FF2B5EF4-FFF2-40B4-BE49-F238E27FC236}">
                <a16:creationId xmlns:a16="http://schemas.microsoft.com/office/drawing/2014/main" id="{A281BB7A-6E71-43A6-ADA1-726721B969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81" b="24727"/>
          <a:stretch/>
        </p:blipFill>
        <p:spPr>
          <a:xfrm>
            <a:off x="3299974" y="3921879"/>
            <a:ext cx="2526148" cy="1171930"/>
          </a:xfrm>
          <a:prstGeom prst="rect">
            <a:avLst/>
          </a:prstGeom>
        </p:spPr>
      </p:pic>
      <p:pic>
        <p:nvPicPr>
          <p:cNvPr id="14" name="Picture 13" descr="A piece of bread on a plate&#10;&#10;Description automatically generated">
            <a:extLst>
              <a:ext uri="{FF2B5EF4-FFF2-40B4-BE49-F238E27FC236}">
                <a16:creationId xmlns:a16="http://schemas.microsoft.com/office/drawing/2014/main" id="{50F30F51-80F8-4FF9-B2F4-95AE6BFE654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81" b="24727"/>
          <a:stretch/>
        </p:blipFill>
        <p:spPr>
          <a:xfrm>
            <a:off x="6156176" y="3921879"/>
            <a:ext cx="2526148" cy="1171930"/>
          </a:xfrm>
          <a:prstGeom prst="rect">
            <a:avLst/>
          </a:prstGeom>
        </p:spPr>
      </p:pic>
      <p:pic>
        <p:nvPicPr>
          <p:cNvPr id="15" name="Picture 14" descr="A piece of bread on a plate&#10;&#10;Description automatically generated">
            <a:extLst>
              <a:ext uri="{FF2B5EF4-FFF2-40B4-BE49-F238E27FC236}">
                <a16:creationId xmlns:a16="http://schemas.microsoft.com/office/drawing/2014/main" id="{4A32FC1C-7024-4707-9455-2936C18C84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81" b="24727"/>
          <a:stretch/>
        </p:blipFill>
        <p:spPr>
          <a:xfrm>
            <a:off x="461676" y="5295602"/>
            <a:ext cx="2526148" cy="1171930"/>
          </a:xfrm>
          <a:prstGeom prst="rect">
            <a:avLst/>
          </a:prstGeom>
        </p:spPr>
      </p:pic>
      <p:pic>
        <p:nvPicPr>
          <p:cNvPr id="16" name="Picture 15" descr="A piece of bread on a plate&#10;&#10;Description automatically generated">
            <a:extLst>
              <a:ext uri="{FF2B5EF4-FFF2-40B4-BE49-F238E27FC236}">
                <a16:creationId xmlns:a16="http://schemas.microsoft.com/office/drawing/2014/main" id="{9509A81B-1BC8-447E-BE8A-68FCD1A8CF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81" b="24727"/>
          <a:stretch/>
        </p:blipFill>
        <p:spPr>
          <a:xfrm>
            <a:off x="3308926" y="5295602"/>
            <a:ext cx="2526148" cy="117193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D371A1E-E9DE-4978-A76A-1EDE3934738B}"/>
              </a:ext>
            </a:extLst>
          </p:cNvPr>
          <p:cNvSpPr txBox="1"/>
          <p:nvPr/>
        </p:nvSpPr>
        <p:spPr>
          <a:xfrm>
            <a:off x="6084168" y="5048016"/>
            <a:ext cx="25202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dirty="0"/>
              <a:t>261.8</a:t>
            </a:r>
            <a:r>
              <a:rPr lang="zh-TW" altLang="en-US" dirty="0"/>
              <a:t>克沙甸魚</a:t>
            </a:r>
            <a:endParaRPr lang="en-US" altLang="zh-TW" dirty="0"/>
          </a:p>
          <a:p>
            <a:r>
              <a:rPr lang="en-HK" dirty="0"/>
              <a:t>= 10.9</a:t>
            </a:r>
            <a:r>
              <a:rPr lang="zh-TW" altLang="en-US" dirty="0"/>
              <a:t>份</a:t>
            </a:r>
            <a:endParaRPr lang="en-US" altLang="zh-TW" dirty="0"/>
          </a:p>
          <a:p>
            <a:r>
              <a:rPr lang="en-HK" dirty="0"/>
              <a:t>= 21.8</a:t>
            </a:r>
            <a:r>
              <a:rPr lang="zh-TW" altLang="en-US" dirty="0"/>
              <a:t>條沙甸魚</a:t>
            </a:r>
            <a:endParaRPr lang="en-US" altLang="zh-TW" dirty="0"/>
          </a:p>
          <a:p>
            <a:r>
              <a:rPr lang="en-HK" dirty="0"/>
              <a:t>(1</a:t>
            </a:r>
            <a:r>
              <a:rPr lang="zh-TW" altLang="en-US" dirty="0"/>
              <a:t>條沙甸魚</a:t>
            </a:r>
            <a:r>
              <a:rPr lang="en-HK" dirty="0"/>
              <a:t> = 12</a:t>
            </a:r>
            <a:r>
              <a:rPr lang="zh-TW" altLang="en-US" dirty="0"/>
              <a:t>克</a:t>
            </a:r>
            <a:r>
              <a:rPr lang="en-HK" dirty="0"/>
              <a:t>)</a:t>
            </a:r>
          </a:p>
          <a:p>
            <a:r>
              <a:rPr lang="en-HK" dirty="0"/>
              <a:t>=</a:t>
            </a:r>
            <a:r>
              <a:rPr lang="en-US" dirty="0"/>
              <a:t> 1,000</a:t>
            </a:r>
            <a:r>
              <a:rPr lang="zh-TW" altLang="en-US" dirty="0"/>
              <a:t>毫克鈣</a:t>
            </a:r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8677124-3E5C-47BB-91B2-DDB41E4B6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5964" y="76937"/>
            <a:ext cx="8867328" cy="1143000"/>
          </a:xfrm>
        </p:spPr>
        <p:txBody>
          <a:bodyPr>
            <a:noAutofit/>
          </a:bodyPr>
          <a:lstStyle/>
          <a:p>
            <a:r>
              <a:rPr lang="zh-TW" altLang="en-US" sz="3600" dirty="0"/>
              <a:t>成人每天的鈣參考攝取量</a:t>
            </a:r>
            <a:r>
              <a:rPr lang="en-US" altLang="zh-TW" sz="3600" dirty="0"/>
              <a:t> (RNI)**</a:t>
            </a:r>
            <a:r>
              <a:rPr lang="zh-TW" altLang="en-US" sz="3600" dirty="0"/>
              <a:t>是</a:t>
            </a:r>
            <a:r>
              <a:rPr lang="en-US" altLang="zh-TW" sz="3600" dirty="0"/>
              <a:t/>
            </a:r>
            <a:br>
              <a:rPr lang="en-US" altLang="zh-TW" sz="3600" dirty="0"/>
            </a:br>
            <a:r>
              <a:rPr lang="zh-TW" altLang="en-US" sz="3600" dirty="0"/>
              <a:t>不少於</a:t>
            </a:r>
            <a:r>
              <a:rPr lang="en-US" altLang="zh-TW" sz="3600" dirty="0"/>
              <a:t>1,000</a:t>
            </a:r>
            <a:r>
              <a:rPr lang="zh-TW" altLang="en-US" sz="3600" dirty="0"/>
              <a:t>毫克</a:t>
            </a:r>
            <a:endParaRPr lang="en-US" sz="3600" dirty="0"/>
          </a:p>
        </p:txBody>
      </p:sp>
      <p:sp>
        <p:nvSpPr>
          <p:cNvPr id="19" name="文字方塊 16"/>
          <p:cNvSpPr txBox="1"/>
          <p:nvPr/>
        </p:nvSpPr>
        <p:spPr>
          <a:xfrm>
            <a:off x="172102" y="6583120"/>
            <a:ext cx="50479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1200" dirty="0"/>
              <a:t>**</a:t>
            </a:r>
            <a:r>
              <a:rPr lang="zh-TW" altLang="en-US" sz="1200" dirty="0"/>
              <a:t>資料來源</a:t>
            </a:r>
            <a:r>
              <a:rPr lang="zh-TW" altLang="en-US" sz="1200" dirty="0" smtClean="0"/>
              <a:t>：</a:t>
            </a:r>
            <a:r>
              <a:rPr lang="en-US" altLang="zh-HK" sz="1200" dirty="0" smtClean="0"/>
              <a:t>British </a:t>
            </a:r>
            <a:r>
              <a:rPr lang="en-US" altLang="zh-HK" sz="1200" dirty="0"/>
              <a:t>Nutrition Foundation </a:t>
            </a:r>
            <a:endParaRPr lang="zh-HK" altLang="en-US" sz="1200" dirty="0"/>
          </a:p>
        </p:txBody>
      </p:sp>
    </p:spTree>
    <p:extLst>
      <p:ext uri="{BB962C8B-B14F-4D97-AF65-F5344CB8AC3E}">
        <p14:creationId xmlns:p14="http://schemas.microsoft.com/office/powerpoint/2010/main" val="521639465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0"/>
                            </p:stCondLst>
                            <p:childTnLst>
                              <p:par>
                                <p:cTn id="60" presetID="24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4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4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4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4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8" grpId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plate&#10;&#10;Description automatically generated">
            <a:extLst>
              <a:ext uri="{FF2B5EF4-FFF2-40B4-BE49-F238E27FC236}">
                <a16:creationId xmlns:a16="http://schemas.microsoft.com/office/drawing/2014/main" id="{D9918BC1-627A-4CAE-ABA6-17BA281883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1" b="17789"/>
          <a:stretch/>
        </p:blipFill>
        <p:spPr>
          <a:xfrm>
            <a:off x="-1" y="10"/>
            <a:ext cx="9144000" cy="6857990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-1" y="2463131"/>
            <a:ext cx="4512879" cy="4394869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68580" tIns="34290" rIns="68580" bIns="34290" rtlCol="0" anchor="t">
            <a:normAutofit/>
          </a:bodyPr>
          <a:lstStyle/>
          <a:p>
            <a:pPr algn="ctr">
              <a:spcAft>
                <a:spcPts val="750"/>
              </a:spcAft>
              <a:buClr>
                <a:schemeClr val="tx1"/>
              </a:buClr>
              <a:buSzPct val="100000"/>
            </a:pPr>
            <a:endParaRPr lang="en-US" sz="12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DC689C-27C4-4C8C-B5F4-3F7687C09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370" y="3149961"/>
            <a:ext cx="3153103" cy="1007066"/>
          </a:xfrm>
        </p:spPr>
        <p:txBody>
          <a:bodyPr>
            <a:normAutofit/>
          </a:bodyPr>
          <a:lstStyle/>
          <a:p>
            <a:pPr lvl="0">
              <a:lnSpc>
                <a:spcPct val="90000"/>
              </a:lnSpc>
            </a:pPr>
            <a:r>
              <a:rPr lang="zh-TW" altLang="en-US" sz="1500" dirty="0" smtClean="0"/>
              <a:t>一份硬豆腐</a:t>
            </a:r>
            <a:r>
              <a:rPr lang="en-US" sz="1500" dirty="0" smtClean="0"/>
              <a:t> </a:t>
            </a:r>
            <a:r>
              <a:rPr lang="en-US" sz="1500" dirty="0"/>
              <a:t>= ¼ </a:t>
            </a:r>
            <a:r>
              <a:rPr lang="zh-TW" altLang="en-US" sz="1500" dirty="0" smtClean="0"/>
              <a:t>磚</a:t>
            </a:r>
            <a:r>
              <a:rPr lang="en-US" sz="1500" dirty="0" smtClean="0"/>
              <a:t> (</a:t>
            </a:r>
            <a:r>
              <a:rPr lang="zh-TW" altLang="en-US" sz="1500" dirty="0" smtClean="0"/>
              <a:t>約</a:t>
            </a:r>
            <a:r>
              <a:rPr lang="en-US" sz="1500" dirty="0" smtClean="0"/>
              <a:t>75</a:t>
            </a:r>
            <a:r>
              <a:rPr lang="zh-TW" altLang="en-US" sz="1500" dirty="0" smtClean="0"/>
              <a:t>克</a:t>
            </a:r>
            <a:r>
              <a:rPr lang="en-US" sz="1500" dirty="0" smtClean="0"/>
              <a:t>)</a:t>
            </a:r>
            <a:r>
              <a:rPr lang="zh-TW" altLang="en-US" sz="1500" dirty="0" smtClean="0"/>
              <a:t>，</a:t>
            </a:r>
            <a:r>
              <a:rPr lang="en-US" altLang="zh-TW" sz="1500" dirty="0" smtClean="0"/>
              <a:t/>
            </a:r>
            <a:br>
              <a:rPr lang="en-US" altLang="zh-TW" sz="1500" dirty="0" smtClean="0"/>
            </a:br>
            <a:r>
              <a:rPr lang="zh-TW" altLang="en-US" sz="1500" dirty="0" smtClean="0"/>
              <a:t>提供</a:t>
            </a:r>
            <a:r>
              <a:rPr lang="en-US" altLang="zh-TW" sz="1500" dirty="0" smtClean="0"/>
              <a:t>240</a:t>
            </a:r>
            <a:r>
              <a:rPr lang="zh-TW" altLang="en-US" sz="1500" dirty="0" smtClean="0"/>
              <a:t>毫克鈣</a:t>
            </a:r>
            <a:endParaRPr lang="en-US" sz="1500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795115" y="4226880"/>
            <a:ext cx="701565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E084A8-89ED-4A49-A9B3-62EC5B1975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421" y="4277679"/>
            <a:ext cx="3444766" cy="1964879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575" dirty="0" smtClean="0"/>
              <a:t>100</a:t>
            </a:r>
            <a:r>
              <a:rPr lang="zh-TW" altLang="en-US" sz="1575" dirty="0" smtClean="0"/>
              <a:t>克硬豆腐含</a:t>
            </a:r>
            <a:r>
              <a:rPr lang="en-US" sz="1575" dirty="0" smtClean="0"/>
              <a:t>320</a:t>
            </a:r>
            <a:r>
              <a:rPr lang="zh-TW" altLang="en-US" sz="1575" dirty="0" smtClean="0"/>
              <a:t>毫克鈣</a:t>
            </a:r>
            <a:endParaRPr lang="en-US" sz="1575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B4A8018-3E22-4302-AF5B-0A224A39C6F9}"/>
              </a:ext>
            </a:extLst>
          </p:cNvPr>
          <p:cNvSpPr/>
          <p:nvPr/>
        </p:nvSpPr>
        <p:spPr>
          <a:xfrm>
            <a:off x="5019468" y="1700809"/>
            <a:ext cx="2720884" cy="30963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230999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77124-3E5C-47BB-91B2-DDB41E4B6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3600" dirty="0"/>
              <a:t>成人每天的鈣參考攝取量</a:t>
            </a:r>
            <a:r>
              <a:rPr lang="en-US" altLang="zh-TW" sz="3600" dirty="0"/>
              <a:t> (RNI)**</a:t>
            </a:r>
            <a:r>
              <a:rPr lang="zh-TW" altLang="en-US" sz="3600" dirty="0"/>
              <a:t>是</a:t>
            </a:r>
            <a:r>
              <a:rPr lang="en-US" altLang="zh-TW" sz="3600" dirty="0"/>
              <a:t/>
            </a:r>
            <a:br>
              <a:rPr lang="en-US" altLang="zh-TW" sz="3600" dirty="0"/>
            </a:br>
            <a:r>
              <a:rPr lang="zh-TW" altLang="en-US" sz="3600" dirty="0"/>
              <a:t>不少於</a:t>
            </a:r>
            <a:r>
              <a:rPr lang="en-US" altLang="zh-TW" sz="3600" dirty="0"/>
              <a:t>1,000</a:t>
            </a:r>
            <a:r>
              <a:rPr lang="zh-TW" altLang="en-US" sz="3600" dirty="0"/>
              <a:t>毫克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317FC5-0D4B-4DB9-9A6C-6B8F098D43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A white plate&#10;&#10;Description automatically generated">
            <a:extLst>
              <a:ext uri="{FF2B5EF4-FFF2-40B4-BE49-F238E27FC236}">
                <a16:creationId xmlns:a16="http://schemas.microsoft.com/office/drawing/2014/main" id="{DE96322E-BBD5-4335-9E68-721A9597C2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87" t="27386" r="17713" b="41902"/>
          <a:stretch/>
        </p:blipFill>
        <p:spPr>
          <a:xfrm>
            <a:off x="754166" y="1628686"/>
            <a:ext cx="2067922" cy="25202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4" descr="A white plate&#10;&#10;Description automatically generated">
            <a:extLst>
              <a:ext uri="{FF2B5EF4-FFF2-40B4-BE49-F238E27FC236}">
                <a16:creationId xmlns:a16="http://schemas.microsoft.com/office/drawing/2014/main" id="{8713ED66-ED51-4CB9-B7CC-9AE0683911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87" t="27386" r="17713" b="41902"/>
          <a:stretch/>
        </p:blipFill>
        <p:spPr>
          <a:xfrm>
            <a:off x="2616255" y="2197346"/>
            <a:ext cx="2067922" cy="25202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5" descr="A white plate&#10;&#10;Description automatically generated">
            <a:extLst>
              <a:ext uri="{FF2B5EF4-FFF2-40B4-BE49-F238E27FC236}">
                <a16:creationId xmlns:a16="http://schemas.microsoft.com/office/drawing/2014/main" id="{7DFAA2B3-8F3C-4A65-9C42-94E1C92EB1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87" t="27386" r="17713" b="41902"/>
          <a:stretch/>
        </p:blipFill>
        <p:spPr>
          <a:xfrm>
            <a:off x="4478344" y="2915858"/>
            <a:ext cx="2067922" cy="25202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6" descr="A white plate&#10;&#10;Description automatically generated">
            <a:extLst>
              <a:ext uri="{FF2B5EF4-FFF2-40B4-BE49-F238E27FC236}">
                <a16:creationId xmlns:a16="http://schemas.microsoft.com/office/drawing/2014/main" id="{413E857B-25AC-4135-909E-0F313635D3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87" t="27386" r="17713" b="41902"/>
          <a:stretch/>
        </p:blipFill>
        <p:spPr>
          <a:xfrm>
            <a:off x="6320502" y="3573016"/>
            <a:ext cx="2067922" cy="25202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4BD5A6-8E84-4AA5-BE03-C7EB7B0BE34E}"/>
              </a:ext>
            </a:extLst>
          </p:cNvPr>
          <p:cNvSpPr txBox="1"/>
          <p:nvPr/>
        </p:nvSpPr>
        <p:spPr>
          <a:xfrm>
            <a:off x="464096" y="4916582"/>
            <a:ext cx="43603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dirty="0" smtClean="0"/>
              <a:t>312.5</a:t>
            </a:r>
            <a:r>
              <a:rPr lang="zh-TW" altLang="en-US" dirty="0" smtClean="0"/>
              <a:t>克硬豆腐</a:t>
            </a:r>
            <a:endParaRPr lang="en-US" altLang="zh-TW" dirty="0" smtClean="0"/>
          </a:p>
          <a:p>
            <a:r>
              <a:rPr lang="en-HK" dirty="0" smtClean="0"/>
              <a:t>= 4.2</a:t>
            </a:r>
            <a:r>
              <a:rPr lang="zh-TW" altLang="en-US" dirty="0" smtClean="0"/>
              <a:t>份</a:t>
            </a:r>
            <a:endParaRPr lang="en-HK" dirty="0"/>
          </a:p>
          <a:p>
            <a:pPr lvl="0">
              <a:defRPr/>
            </a:pPr>
            <a:r>
              <a:rPr lang="en-US" dirty="0"/>
              <a:t>= </a:t>
            </a:r>
            <a:r>
              <a:rPr lang="en-US" dirty="0" smtClean="0"/>
              <a:t>1</a:t>
            </a:r>
            <a:r>
              <a:rPr lang="zh-TW" altLang="en-US" dirty="0" smtClean="0"/>
              <a:t>磚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(</a:t>
            </a:r>
            <a:r>
              <a:rPr lang="en-US" dirty="0" smtClean="0"/>
              <a:t>1</a:t>
            </a:r>
            <a:r>
              <a:rPr lang="zh-TW" altLang="en-US" dirty="0" smtClean="0"/>
              <a:t>磚，</a:t>
            </a:r>
            <a:r>
              <a:rPr lang="en-US" dirty="0" smtClean="0"/>
              <a:t>7</a:t>
            </a:r>
            <a:r>
              <a:rPr lang="zh-TW" altLang="en-US" dirty="0" smtClean="0"/>
              <a:t>厘米</a:t>
            </a:r>
            <a:r>
              <a:rPr lang="en-US" dirty="0" smtClean="0"/>
              <a:t> </a:t>
            </a:r>
            <a:r>
              <a:rPr lang="en-US" dirty="0"/>
              <a:t>x </a:t>
            </a:r>
            <a:r>
              <a:rPr lang="en-US" dirty="0" smtClean="0"/>
              <a:t>8</a:t>
            </a:r>
            <a:r>
              <a:rPr lang="zh-TW" altLang="en-US" dirty="0" smtClean="0"/>
              <a:t>厘米</a:t>
            </a:r>
            <a:r>
              <a:rPr lang="en-US" dirty="0" smtClean="0"/>
              <a:t> </a:t>
            </a:r>
            <a:r>
              <a:rPr lang="en-US" dirty="0"/>
              <a:t>x </a:t>
            </a:r>
            <a:r>
              <a:rPr lang="en-US" altLang="zh-TW" dirty="0" smtClean="0"/>
              <a:t>8</a:t>
            </a:r>
            <a:r>
              <a:rPr lang="zh-TW" altLang="en-US" dirty="0" smtClean="0"/>
              <a:t>厘米</a:t>
            </a:r>
            <a:r>
              <a:rPr lang="en-US" dirty="0" smtClean="0"/>
              <a:t> </a:t>
            </a:r>
            <a:r>
              <a:rPr lang="en-US" dirty="0"/>
              <a:t>= </a:t>
            </a:r>
            <a:r>
              <a:rPr lang="en-US" dirty="0" smtClean="0"/>
              <a:t>300</a:t>
            </a:r>
            <a:r>
              <a:rPr lang="zh-TW" altLang="en-US" dirty="0" smtClean="0"/>
              <a:t>克</a:t>
            </a:r>
            <a:r>
              <a:rPr lang="en-US" dirty="0" smtClean="0"/>
              <a:t>)</a:t>
            </a:r>
            <a:endParaRPr lang="en-US" dirty="0"/>
          </a:p>
          <a:p>
            <a:pPr lvl="0">
              <a:defRPr/>
            </a:pPr>
            <a:r>
              <a:rPr lang="en-HK" dirty="0"/>
              <a:t>=</a:t>
            </a:r>
            <a:r>
              <a:rPr lang="en-US" dirty="0"/>
              <a:t> </a:t>
            </a:r>
            <a:r>
              <a:rPr lang="en-US" dirty="0" smtClean="0"/>
              <a:t>1,000</a:t>
            </a:r>
            <a:r>
              <a:rPr lang="zh-TW" altLang="en-US" dirty="0" smtClean="0"/>
              <a:t>毫克鈣</a:t>
            </a:r>
            <a:endParaRPr lang="en-US" dirty="0"/>
          </a:p>
        </p:txBody>
      </p:sp>
      <p:sp>
        <p:nvSpPr>
          <p:cNvPr id="9" name="文字方塊 8"/>
          <p:cNvSpPr txBox="1"/>
          <p:nvPr/>
        </p:nvSpPr>
        <p:spPr>
          <a:xfrm>
            <a:off x="243031" y="6474797"/>
            <a:ext cx="44411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1200" dirty="0"/>
              <a:t>**</a:t>
            </a:r>
            <a:r>
              <a:rPr lang="zh-TW" altLang="en-US" sz="1200" dirty="0"/>
              <a:t>資料來源</a:t>
            </a:r>
            <a:r>
              <a:rPr lang="zh-TW" altLang="en-US" sz="1200" dirty="0" smtClean="0"/>
              <a:t>：</a:t>
            </a:r>
            <a:r>
              <a:rPr lang="en-US" altLang="zh-HK" sz="1200" dirty="0" smtClean="0"/>
              <a:t>British </a:t>
            </a:r>
            <a:r>
              <a:rPr lang="en-US" altLang="zh-HK" sz="1200" dirty="0"/>
              <a:t>Nutrition Foundation </a:t>
            </a:r>
            <a:endParaRPr lang="zh-HK" altLang="en-US" sz="1200" dirty="0"/>
          </a:p>
        </p:txBody>
      </p:sp>
    </p:spTree>
    <p:extLst>
      <p:ext uri="{BB962C8B-B14F-4D97-AF65-F5344CB8AC3E}">
        <p14:creationId xmlns:p14="http://schemas.microsoft.com/office/powerpoint/2010/main" val="4222338254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4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rgb" dir="cw">
                                      <p:cBhvr>
                                        <p:cTn id="36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rgb" dir="cw">
                                      <p:cBhvr>
                                        <p:cTn id="37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up, table, coffee, next&#10;&#10;Description automatically generated">
            <a:extLst>
              <a:ext uri="{FF2B5EF4-FFF2-40B4-BE49-F238E27FC236}">
                <a16:creationId xmlns:a16="http://schemas.microsoft.com/office/drawing/2014/main" id="{C84B71EC-BE90-4F3A-920A-358CB36DA9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41" b="6359"/>
          <a:stretch/>
        </p:blipFill>
        <p:spPr>
          <a:xfrm>
            <a:off x="-1" y="10"/>
            <a:ext cx="9144000" cy="6857990"/>
          </a:xfrm>
          <a:prstGeom prst="rect">
            <a:avLst/>
          </a:prstGeom>
        </p:spPr>
      </p:pic>
      <p:sp>
        <p:nvSpPr>
          <p:cNvPr id="17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4882442" y="2714171"/>
            <a:ext cx="4261558" cy="4150119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68580" tIns="34290" rIns="68580" bIns="34290" rtlCol="0" anchor="t">
            <a:normAutofit/>
          </a:bodyPr>
          <a:lstStyle/>
          <a:p>
            <a:pPr algn="ctr">
              <a:spcAft>
                <a:spcPts val="750"/>
              </a:spcAft>
              <a:buClr>
                <a:schemeClr val="tx1"/>
              </a:buClr>
              <a:buSzPct val="100000"/>
            </a:pPr>
            <a:endParaRPr lang="en-US" sz="12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DC689C-27C4-4C8C-B5F4-3F7687C09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8064" y="3734093"/>
            <a:ext cx="3868197" cy="1375542"/>
          </a:xfrm>
        </p:spPr>
        <p:txBody>
          <a:bodyPr vert="horz" lIns="91440" tIns="45720" rIns="91440" bIns="45720" rtlCol="0" anchor="b">
            <a:normAutofit/>
          </a:bodyPr>
          <a:lstStyle/>
          <a:p>
            <a:pPr lvl="0">
              <a:lnSpc>
                <a:spcPct val="90000"/>
              </a:lnSpc>
            </a:pPr>
            <a:r>
              <a:rPr lang="zh-TW" altLang="en-US" sz="22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一份高鈣牛奶</a:t>
            </a:r>
            <a:r>
              <a:rPr lang="en-US" sz="22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= </a:t>
            </a:r>
            <a:r>
              <a:rPr lang="en-US" sz="22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</a:t>
            </a:r>
            <a:r>
              <a:rPr lang="zh-TW" altLang="en-US" sz="22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杯</a:t>
            </a:r>
            <a:r>
              <a:rPr lang="en-US" sz="22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(</a:t>
            </a:r>
            <a:r>
              <a:rPr lang="zh-TW" altLang="en-US" sz="22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約</a:t>
            </a:r>
            <a:r>
              <a:rPr lang="en-US" sz="22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244 </a:t>
            </a:r>
            <a:r>
              <a:rPr lang="zh-TW" altLang="en-US" sz="22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克</a:t>
            </a:r>
            <a:r>
              <a:rPr lang="en-US" sz="22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)</a:t>
            </a:r>
            <a:r>
              <a:rPr lang="zh-TW" altLang="en-US" sz="22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，</a:t>
            </a:r>
            <a:r>
              <a:rPr lang="en-US" sz="22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22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zh-TW" altLang="en-US" sz="2200" dirty="0" smtClean="0"/>
              <a:t>提供</a:t>
            </a:r>
            <a:r>
              <a:rPr lang="en-US" altLang="zh-TW" sz="2200" dirty="0" smtClean="0"/>
              <a:t>366</a:t>
            </a:r>
            <a:r>
              <a:rPr lang="zh-TW" altLang="en-US" sz="2200" dirty="0" smtClean="0"/>
              <a:t>毫克鈣</a:t>
            </a:r>
            <a:endParaRPr lang="en-US" sz="2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E084A8-89ED-4A49-A9B3-62EC5B1975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7637" y="5243376"/>
            <a:ext cx="3247697" cy="51246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15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100</a:t>
            </a:r>
            <a:r>
              <a:rPr lang="zh-TW" altLang="en-US" sz="15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克高鈣牛奶含</a:t>
            </a:r>
            <a:r>
              <a:rPr lang="en-US" altLang="zh-TW" sz="15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150</a:t>
            </a:r>
            <a:r>
              <a:rPr lang="zh-TW" altLang="en-US" sz="15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毫克鈣</a:t>
            </a:r>
            <a:endParaRPr lang="en-US" sz="15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10703" y="5154215"/>
            <a:ext cx="701565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7173201"/>
      </p:ext>
    </p:extLst>
  </p:cSld>
  <p:clrMapOvr>
    <a:masterClrMapping/>
  </p:clrMapOvr>
  <p:transition spd="slow" advClick="0" advTm="5000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77124-3E5C-47BB-91B2-DDB41E4B6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3600" dirty="0"/>
              <a:t>成人每天的鈣參考攝取量</a:t>
            </a:r>
            <a:r>
              <a:rPr lang="en-US" altLang="zh-TW" sz="3600" dirty="0"/>
              <a:t> (RNI)**</a:t>
            </a:r>
            <a:r>
              <a:rPr lang="zh-TW" altLang="en-US" sz="3600" dirty="0"/>
              <a:t>是</a:t>
            </a:r>
            <a:r>
              <a:rPr lang="en-US" altLang="zh-TW" sz="3600" dirty="0"/>
              <a:t/>
            </a:r>
            <a:br>
              <a:rPr lang="en-US" altLang="zh-TW" sz="3600" dirty="0"/>
            </a:br>
            <a:r>
              <a:rPr lang="zh-TW" altLang="en-US" sz="3600" dirty="0"/>
              <a:t>不少於</a:t>
            </a:r>
            <a:r>
              <a:rPr lang="en-US" altLang="zh-TW" sz="3600" dirty="0"/>
              <a:t>1,000</a:t>
            </a:r>
            <a:r>
              <a:rPr lang="zh-TW" altLang="en-US" sz="3600" dirty="0"/>
              <a:t>毫克</a:t>
            </a:r>
            <a:endParaRPr lang="en-US" sz="3600" dirty="0"/>
          </a:p>
        </p:txBody>
      </p:sp>
      <p:pic>
        <p:nvPicPr>
          <p:cNvPr id="5" name="Picture 4" descr="A picture containing cup, table, coffee, next&#10;&#10;Description automatically generated">
            <a:extLst>
              <a:ext uri="{FF2B5EF4-FFF2-40B4-BE49-F238E27FC236}">
                <a16:creationId xmlns:a16="http://schemas.microsoft.com/office/drawing/2014/main" id="{3BC8703C-3835-4ACE-88CB-DC0F4AA16E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59" y="2142178"/>
            <a:ext cx="2646832" cy="26468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 descr="A picture containing cup, table, coffee, next&#10;&#10;Description automatically generated">
            <a:extLst>
              <a:ext uri="{FF2B5EF4-FFF2-40B4-BE49-F238E27FC236}">
                <a16:creationId xmlns:a16="http://schemas.microsoft.com/office/drawing/2014/main" id="{7992DABF-FF6C-4F04-83FD-B682DC293E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591" y="2143185"/>
            <a:ext cx="2644818" cy="26448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 descr="A picture containing cup, table, coffee, next&#10;&#10;Description automatically generated">
            <a:extLst>
              <a:ext uri="{FF2B5EF4-FFF2-40B4-BE49-F238E27FC236}">
                <a16:creationId xmlns:a16="http://schemas.microsoft.com/office/drawing/2014/main" id="{6417A859-3CAC-461C-8368-05402A3904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865"/>
          <a:stretch/>
        </p:blipFill>
        <p:spPr>
          <a:xfrm>
            <a:off x="6115050" y="2132856"/>
            <a:ext cx="2665476" cy="16561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4B42CC-BCE4-457F-9354-F4DFEBFF982F}"/>
              </a:ext>
            </a:extLst>
          </p:cNvPr>
          <p:cNvSpPr txBox="1"/>
          <p:nvPr/>
        </p:nvSpPr>
        <p:spPr>
          <a:xfrm>
            <a:off x="5616721" y="5009911"/>
            <a:ext cx="30700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dirty="0" smtClean="0"/>
              <a:t>666.7</a:t>
            </a:r>
            <a:r>
              <a:rPr lang="zh-TW" altLang="en-US" dirty="0" smtClean="0"/>
              <a:t>克高鈣牛奶</a:t>
            </a:r>
            <a:endParaRPr lang="en-HK" dirty="0"/>
          </a:p>
          <a:p>
            <a:r>
              <a:rPr lang="en-HK" dirty="0"/>
              <a:t>= </a:t>
            </a:r>
            <a:r>
              <a:rPr lang="en-HK" dirty="0" smtClean="0"/>
              <a:t>2.7</a:t>
            </a:r>
            <a:r>
              <a:rPr lang="zh-TW" altLang="en-US" dirty="0" smtClean="0"/>
              <a:t>份</a:t>
            </a:r>
            <a:endParaRPr lang="en-HK" dirty="0"/>
          </a:p>
          <a:p>
            <a:pPr lvl="0">
              <a:defRPr/>
            </a:pPr>
            <a:r>
              <a:rPr lang="en-US" dirty="0"/>
              <a:t>= </a:t>
            </a:r>
            <a:r>
              <a:rPr lang="en-US" dirty="0" smtClean="0"/>
              <a:t>2.7</a:t>
            </a:r>
            <a:r>
              <a:rPr lang="zh-TW" altLang="en-US" dirty="0" smtClean="0"/>
              <a:t>杯</a:t>
            </a:r>
            <a:r>
              <a:rPr lang="en-US" dirty="0" smtClean="0"/>
              <a:t> </a:t>
            </a:r>
            <a:r>
              <a:rPr lang="en-US" dirty="0"/>
              <a:t>(</a:t>
            </a:r>
            <a:r>
              <a:rPr lang="en-US" dirty="0" smtClean="0"/>
              <a:t>1</a:t>
            </a:r>
            <a:r>
              <a:rPr lang="zh-TW" altLang="en-US" dirty="0" smtClean="0"/>
              <a:t>杯</a:t>
            </a:r>
            <a:r>
              <a:rPr lang="en-US" dirty="0" smtClean="0"/>
              <a:t> </a:t>
            </a:r>
            <a:r>
              <a:rPr lang="en-US" dirty="0"/>
              <a:t>= </a:t>
            </a:r>
            <a:r>
              <a:rPr lang="en-US" dirty="0" smtClean="0"/>
              <a:t>244</a:t>
            </a:r>
            <a:r>
              <a:rPr lang="zh-TW" altLang="en-US" dirty="0" smtClean="0"/>
              <a:t>克</a:t>
            </a:r>
            <a:r>
              <a:rPr lang="en-US" dirty="0" smtClean="0"/>
              <a:t>)</a:t>
            </a:r>
            <a:endParaRPr lang="en-US" dirty="0"/>
          </a:p>
          <a:p>
            <a:pPr lvl="0">
              <a:defRPr/>
            </a:pPr>
            <a:r>
              <a:rPr lang="en-HK" dirty="0"/>
              <a:t>=</a:t>
            </a:r>
            <a:r>
              <a:rPr lang="en-US" dirty="0"/>
              <a:t> </a:t>
            </a:r>
            <a:r>
              <a:rPr lang="en-US" dirty="0" smtClean="0"/>
              <a:t>1,000</a:t>
            </a:r>
            <a:r>
              <a:rPr lang="zh-TW" altLang="en-US" dirty="0" smtClean="0"/>
              <a:t>毫克鈣</a:t>
            </a:r>
            <a:endParaRPr lang="en-US" dirty="0"/>
          </a:p>
        </p:txBody>
      </p:sp>
      <p:sp>
        <p:nvSpPr>
          <p:cNvPr id="9" name="文字方塊 8"/>
          <p:cNvSpPr txBox="1"/>
          <p:nvPr/>
        </p:nvSpPr>
        <p:spPr>
          <a:xfrm>
            <a:off x="251520" y="6381328"/>
            <a:ext cx="4680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1200" dirty="0"/>
              <a:t>**</a:t>
            </a:r>
            <a:r>
              <a:rPr lang="zh-TW" altLang="en-US" sz="1200" dirty="0"/>
              <a:t>資料來源</a:t>
            </a:r>
            <a:r>
              <a:rPr lang="zh-TW" altLang="en-US" sz="1200" dirty="0" smtClean="0"/>
              <a:t>：</a:t>
            </a:r>
            <a:r>
              <a:rPr lang="en-US" altLang="zh-HK" sz="1200" dirty="0" smtClean="0"/>
              <a:t>British </a:t>
            </a:r>
            <a:r>
              <a:rPr lang="en-US" altLang="zh-HK" sz="1200" dirty="0"/>
              <a:t>Nutrition Foundation </a:t>
            </a:r>
            <a:endParaRPr lang="zh-HK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442605040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" presetClass="entr" presetSubtype="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8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9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0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F4B8B-41F5-4D2F-8955-4B0C57795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參考資料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A617C4-466D-444F-89B3-8212346FCB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衞生署衞生防護中心 ─「日日二加三」。</a:t>
            </a:r>
            <a:endParaRPr lang="en-US" dirty="0"/>
          </a:p>
          <a:p>
            <a:r>
              <a:rPr lang="en-US" altLang="zh-HK" dirty="0"/>
              <a:t>British Nutrition Foundation (2016). </a:t>
            </a:r>
            <a:r>
              <a:rPr lang="en-US" altLang="zh-HK" i="1" dirty="0"/>
              <a:t>Nutrition Requirements</a:t>
            </a:r>
            <a:r>
              <a:rPr lang="en-US" altLang="zh-HK" dirty="0"/>
              <a:t>. </a:t>
            </a:r>
            <a:endParaRPr lang="en-US" dirty="0" smtClean="0"/>
          </a:p>
          <a:p>
            <a:r>
              <a:rPr lang="en-US" dirty="0" smtClean="0"/>
              <a:t>Food </a:t>
            </a:r>
            <a:r>
              <a:rPr lang="en-US" dirty="0"/>
              <a:t>Nutrient Finder. </a:t>
            </a:r>
            <a:endParaRPr lang="en-US" dirty="0" smtClean="0"/>
          </a:p>
          <a:p>
            <a:r>
              <a:rPr lang="en-US" dirty="0" smtClean="0"/>
              <a:t>Get </a:t>
            </a:r>
            <a:r>
              <a:rPr lang="en-US" dirty="0"/>
              <a:t>Ready for </a:t>
            </a:r>
            <a:r>
              <a:rPr lang="en-US" smtClean="0"/>
              <a:t>FoodData</a:t>
            </a:r>
            <a:r>
              <a:rPr lang="en-US" dirty="0" smtClean="0"/>
              <a:t> </a:t>
            </a:r>
            <a:r>
              <a:rPr lang="en-US" dirty="0"/>
              <a:t>Central, a New USDA Food and Nutrient Data System. </a:t>
            </a:r>
          </a:p>
        </p:txBody>
      </p:sp>
    </p:spTree>
    <p:extLst>
      <p:ext uri="{BB962C8B-B14F-4D97-AF65-F5344CB8AC3E}">
        <p14:creationId xmlns:p14="http://schemas.microsoft.com/office/powerpoint/2010/main" val="968536912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4926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83551" y="4633546"/>
            <a:ext cx="8579094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2FC85A-0D19-4D0B-81B8-BC3D69231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653" y="4756638"/>
            <a:ext cx="8354891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zh-TW" altLang="en-US" sz="2900" dirty="0" smtClean="0">
                <a:solidFill>
                  <a:srgbClr val="FFFFFF"/>
                </a:solidFill>
              </a:rPr>
              <a:t>這些要吃多少？</a:t>
            </a:r>
            <a:r>
              <a:rPr lang="en-US" sz="2900" dirty="0">
                <a:solidFill>
                  <a:srgbClr val="FFFFFF"/>
                </a:solidFill>
              </a:rPr>
              <a:t/>
            </a:r>
            <a:br>
              <a:rPr lang="en-US" sz="2900" dirty="0">
                <a:solidFill>
                  <a:srgbClr val="FFFFFF"/>
                </a:solidFill>
              </a:rPr>
            </a:br>
            <a:r>
              <a:rPr lang="zh-TW" altLang="en-US" sz="2900" dirty="0" smtClean="0">
                <a:solidFill>
                  <a:srgbClr val="FFFFFF"/>
                </a:solidFill>
              </a:rPr>
              <a:t>麥片、粟米粒、生菜</a:t>
            </a:r>
            <a:endParaRPr lang="en-US" sz="2900" dirty="0">
              <a:solidFill>
                <a:srgbClr val="FFFFFF"/>
              </a:solidFill>
            </a:endParaRPr>
          </a:p>
        </p:txBody>
      </p:sp>
      <p:pic>
        <p:nvPicPr>
          <p:cNvPr id="42" name="Content Placeholder 6" descr="A large pile of pasta&#10;&#10;Description automatically generated">
            <a:extLst>
              <a:ext uri="{FF2B5EF4-FFF2-40B4-BE49-F238E27FC236}">
                <a16:creationId xmlns:a16="http://schemas.microsoft.com/office/drawing/2014/main" id="{F9E50F3C-EC8C-43BC-8AE4-5545C60AC8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86" r="25774"/>
          <a:stretch/>
        </p:blipFill>
        <p:spPr>
          <a:xfrm>
            <a:off x="3751031" y="357864"/>
            <a:ext cx="1776549" cy="3997637"/>
          </a:xfrm>
          <a:prstGeom prst="rect">
            <a:avLst/>
          </a:prstGeom>
        </p:spPr>
      </p:pic>
      <p:pic>
        <p:nvPicPr>
          <p:cNvPr id="9" name="Picture 8" descr="A picture containing ground, outdoor, rice, food&#10;&#10;Description automatically generated">
            <a:extLst>
              <a:ext uri="{FF2B5EF4-FFF2-40B4-BE49-F238E27FC236}">
                <a16:creationId xmlns:a16="http://schemas.microsoft.com/office/drawing/2014/main" id="{A4C50927-E1C2-4EC7-8746-8CEBF6AAE2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5" r="28065"/>
          <a:stretch/>
        </p:blipFill>
        <p:spPr>
          <a:xfrm>
            <a:off x="769075" y="359337"/>
            <a:ext cx="1776549" cy="3997637"/>
          </a:xfrm>
          <a:prstGeom prst="rect">
            <a:avLst/>
          </a:prstGeom>
        </p:spPr>
      </p:pic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505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icture containing food, table, indoor, sitting&#10;&#10;Description automatically generated">
            <a:extLst>
              <a:ext uri="{FF2B5EF4-FFF2-40B4-BE49-F238E27FC236}">
                <a16:creationId xmlns:a16="http://schemas.microsoft.com/office/drawing/2014/main" id="{62CC5176-1D00-49CB-B2AD-6CC1AF7C62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1" r="29009"/>
          <a:stretch/>
        </p:blipFill>
        <p:spPr>
          <a:xfrm>
            <a:off x="6732987" y="330045"/>
            <a:ext cx="1776549" cy="3997637"/>
          </a:xfrm>
          <a:prstGeom prst="rect">
            <a:avLst/>
          </a:prstGeom>
        </p:spPr>
      </p:pic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57350" y="5738691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7867919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up, table, indoor, next&#10;&#10;Description automatically generated">
            <a:extLst>
              <a:ext uri="{FF2B5EF4-FFF2-40B4-BE49-F238E27FC236}">
                <a16:creationId xmlns:a16="http://schemas.microsoft.com/office/drawing/2014/main" id="{D01302AF-5825-427C-BC5A-07D043C754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91" b="9910"/>
          <a:stretch/>
        </p:blipFill>
        <p:spPr>
          <a:xfrm>
            <a:off x="-1" y="10"/>
            <a:ext cx="9144000" cy="6857990"/>
          </a:xfrm>
          <a:prstGeom prst="rect">
            <a:avLst/>
          </a:prstGeom>
        </p:spPr>
      </p:pic>
      <p:sp>
        <p:nvSpPr>
          <p:cNvPr id="17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-1" y="2463131"/>
            <a:ext cx="4512879" cy="4394869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68580" tIns="34290" rIns="68580" bIns="34290" rtlCol="0" anchor="t">
            <a:normAutofit/>
          </a:bodyPr>
          <a:lstStyle/>
          <a:p>
            <a:pPr algn="ctr">
              <a:spcAft>
                <a:spcPts val="750"/>
              </a:spcAft>
              <a:buClr>
                <a:schemeClr val="tx1"/>
              </a:buClr>
              <a:buSzPct val="100000"/>
            </a:pPr>
            <a:endParaRPr lang="en-US" sz="12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C29093-64BB-41EA-9ED7-F56A8D7AD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3149961"/>
            <a:ext cx="3306817" cy="100706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zh-TW" altLang="en-US" sz="1700" dirty="0" smtClean="0"/>
              <a:t>一份麥片</a:t>
            </a:r>
            <a:r>
              <a:rPr lang="en-US" sz="1700" dirty="0" smtClean="0"/>
              <a:t>= 28</a:t>
            </a:r>
            <a:r>
              <a:rPr lang="zh-TW" altLang="en-US" sz="1700" dirty="0" smtClean="0"/>
              <a:t>克</a:t>
            </a:r>
            <a:r>
              <a:rPr lang="en-US" sz="1700" dirty="0" smtClean="0"/>
              <a:t> (</a:t>
            </a:r>
            <a:r>
              <a:rPr lang="zh-TW" altLang="en-US" sz="1700" dirty="0" smtClean="0"/>
              <a:t>約</a:t>
            </a:r>
            <a:r>
              <a:rPr lang="en-US" sz="1700" dirty="0" smtClean="0"/>
              <a:t> </a:t>
            </a:r>
            <a:r>
              <a:rPr lang="en-US" sz="1700" dirty="0"/>
              <a:t>¼ </a:t>
            </a:r>
            <a:r>
              <a:rPr lang="zh-TW" altLang="en-US" sz="1700" dirty="0" smtClean="0"/>
              <a:t>杯</a:t>
            </a:r>
            <a:r>
              <a:rPr lang="en-US" sz="1700" dirty="0" smtClean="0"/>
              <a:t>)</a:t>
            </a:r>
            <a:r>
              <a:rPr lang="zh-TW" altLang="en-US" sz="1700" dirty="0" smtClean="0"/>
              <a:t>，</a:t>
            </a:r>
            <a:r>
              <a:rPr lang="en-US" altLang="zh-TW" sz="1700" dirty="0" smtClean="0"/>
              <a:t/>
            </a:r>
            <a:br>
              <a:rPr lang="en-US" altLang="zh-TW" sz="1700" dirty="0" smtClean="0"/>
            </a:br>
            <a:r>
              <a:rPr lang="zh-TW" altLang="en-US" sz="1700" dirty="0" smtClean="0"/>
              <a:t>提供</a:t>
            </a:r>
            <a:r>
              <a:rPr lang="en-US" sz="1700" dirty="0" smtClean="0"/>
              <a:t>2.8</a:t>
            </a:r>
            <a:r>
              <a:rPr lang="zh-TW" altLang="en-US" sz="1700" dirty="0" smtClean="0"/>
              <a:t>克膳食纖維</a:t>
            </a:r>
            <a:endParaRPr lang="en-US" sz="170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795115" y="4226880"/>
            <a:ext cx="701565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6C49A9-0625-4673-916E-F42A3D0E43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421" y="4277679"/>
            <a:ext cx="3444766" cy="196487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HK" sz="1575" dirty="0" smtClean="0"/>
              <a:t>100</a:t>
            </a:r>
            <a:r>
              <a:rPr lang="zh-TW" altLang="en-US" sz="1575" dirty="0" smtClean="0"/>
              <a:t>克即食麥片含</a:t>
            </a:r>
            <a:r>
              <a:rPr lang="en-US" altLang="zh-TW" sz="1575" dirty="0" smtClean="0"/>
              <a:t>10</a:t>
            </a:r>
            <a:r>
              <a:rPr lang="zh-TW" altLang="en-US" sz="1575" dirty="0" smtClean="0"/>
              <a:t>克膳食纖維</a:t>
            </a:r>
            <a:endParaRPr lang="en-US" sz="1575" dirty="0"/>
          </a:p>
        </p:txBody>
      </p:sp>
    </p:spTree>
    <p:extLst>
      <p:ext uri="{BB962C8B-B14F-4D97-AF65-F5344CB8AC3E}">
        <p14:creationId xmlns:p14="http://schemas.microsoft.com/office/powerpoint/2010/main" val="1957054659"/>
      </p:ext>
    </p:extLst>
  </p:cSld>
  <p:clrMapOvr>
    <a:masterClrMapping/>
  </p:clrMapOvr>
  <p:transition spd="slow" advClick="0" advTm="5000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24E73-1F81-478F-919F-341A14AB4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/>
              <a:t>膳食</a:t>
            </a:r>
            <a:r>
              <a:rPr lang="zh-TW" altLang="en-US" dirty="0" smtClean="0"/>
              <a:t>纖維的參考值是每天應不少於</a:t>
            </a:r>
            <a:r>
              <a:rPr lang="en-US" altLang="zh-TW" dirty="0" smtClean="0"/>
              <a:t>25</a:t>
            </a:r>
            <a:r>
              <a:rPr lang="zh-TW" altLang="en-US" dirty="0" smtClean="0"/>
              <a:t>克</a:t>
            </a:r>
            <a:r>
              <a:rPr lang="en-HK" dirty="0" smtClean="0"/>
              <a:t>*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B5F4BAE-8C30-460A-9216-813EFEA35FD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8492699"/>
              </p:ext>
            </p:extLst>
          </p:nvPr>
        </p:nvGraphicFramePr>
        <p:xfrm>
          <a:off x="457200" y="1781904"/>
          <a:ext cx="8229600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>
                  <a:extLst>
                    <a:ext uri="{9D8B030D-6E8A-4147-A177-3AD203B41FA5}">
                      <a16:colId xmlns:a16="http://schemas.microsoft.com/office/drawing/2014/main" val="13900130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516389937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1923226859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509463376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1509059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HK" dirty="0"/>
                    </a:p>
                    <a:p>
                      <a:pPr algn="ctr"/>
                      <a:endParaRPr lang="en-HK" dirty="0"/>
                    </a:p>
                    <a:p>
                      <a:pPr algn="ctr"/>
                      <a:endParaRPr lang="en-HK" dirty="0"/>
                    </a:p>
                    <a:p>
                      <a:pPr algn="ctr"/>
                      <a:endParaRPr lang="en-HK" dirty="0"/>
                    </a:p>
                    <a:p>
                      <a:pPr algn="ctr"/>
                      <a:endParaRPr lang="en-HK" dirty="0"/>
                    </a:p>
                    <a:p>
                      <a:pPr algn="ctr"/>
                      <a:r>
                        <a:rPr lang="en-HK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zh-TW" altLang="en-US" dirty="0" smtClean="0">
                          <a:solidFill>
                            <a:schemeClr val="tx1"/>
                          </a:solidFill>
                        </a:rPr>
                        <a:t>份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HK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.8</a:t>
                      </a:r>
                      <a:r>
                        <a:rPr lang="zh-TW" altLang="en-US" dirty="0" smtClean="0">
                          <a:solidFill>
                            <a:schemeClr val="tx1"/>
                          </a:solidFill>
                        </a:rPr>
                        <a:t>克</a:t>
                      </a:r>
                      <a:endParaRPr lang="en-US" altLang="zh-TW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zh-TW" altLang="en-US" dirty="0" smtClean="0">
                          <a:solidFill>
                            <a:schemeClr val="tx1"/>
                          </a:solidFill>
                        </a:rPr>
                        <a:t>膳食纖維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HK" dirty="0"/>
                    </a:p>
                    <a:p>
                      <a:pPr algn="ctr"/>
                      <a:endParaRPr lang="en-HK" dirty="0"/>
                    </a:p>
                    <a:p>
                      <a:pPr algn="ctr"/>
                      <a:endParaRPr lang="en-HK" dirty="0"/>
                    </a:p>
                    <a:p>
                      <a:pPr algn="ctr"/>
                      <a:endParaRPr lang="en-HK" dirty="0"/>
                    </a:p>
                    <a:p>
                      <a:pPr algn="ctr"/>
                      <a:endParaRPr lang="en-HK" dirty="0"/>
                    </a:p>
                    <a:p>
                      <a:pPr algn="ctr"/>
                      <a:r>
                        <a:rPr lang="en-HK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zh-TW" altLang="en-US" dirty="0" smtClean="0">
                          <a:solidFill>
                            <a:schemeClr val="tx1"/>
                          </a:solidFill>
                        </a:rPr>
                        <a:t>份</a:t>
                      </a:r>
                      <a:endParaRPr lang="en-US" altLang="zh-TW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5.6</a:t>
                      </a:r>
                      <a:r>
                        <a:rPr lang="zh-TW" altLang="en-US" dirty="0" smtClean="0">
                          <a:solidFill>
                            <a:schemeClr val="tx1"/>
                          </a:solidFill>
                        </a:rPr>
                        <a:t>克</a:t>
                      </a:r>
                      <a:endParaRPr lang="en-US" altLang="zh-TW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zh-TW" altLang="en-US" dirty="0" smtClean="0">
                          <a:solidFill>
                            <a:schemeClr val="tx1"/>
                          </a:solidFill>
                        </a:rPr>
                        <a:t>膳食纖維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HK" dirty="0"/>
                    </a:p>
                    <a:p>
                      <a:pPr algn="ctr"/>
                      <a:endParaRPr lang="en-HK" dirty="0"/>
                    </a:p>
                    <a:p>
                      <a:pPr algn="ctr"/>
                      <a:endParaRPr lang="en-HK" dirty="0"/>
                    </a:p>
                    <a:p>
                      <a:pPr algn="ctr"/>
                      <a:endParaRPr lang="en-HK" dirty="0"/>
                    </a:p>
                    <a:p>
                      <a:pPr algn="ctr"/>
                      <a:endParaRPr lang="en-HK" dirty="0"/>
                    </a:p>
                    <a:p>
                      <a:pPr algn="ctr"/>
                      <a:r>
                        <a:rPr lang="en-HK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zh-TW" altLang="en-US" dirty="0" smtClean="0">
                          <a:solidFill>
                            <a:schemeClr val="tx1"/>
                          </a:solidFill>
                        </a:rPr>
                        <a:t>份</a:t>
                      </a:r>
                      <a:endParaRPr lang="en-US" altLang="zh-TW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8.4</a:t>
                      </a:r>
                      <a:r>
                        <a:rPr lang="zh-TW" altLang="en-US" dirty="0" smtClean="0">
                          <a:solidFill>
                            <a:schemeClr val="tx1"/>
                          </a:solidFill>
                        </a:rPr>
                        <a:t>克</a:t>
                      </a:r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zh-TW" altLang="en-US" dirty="0" smtClean="0">
                          <a:solidFill>
                            <a:schemeClr val="tx1"/>
                          </a:solidFill>
                        </a:rPr>
                        <a:t>膳食纖維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HK" dirty="0"/>
                    </a:p>
                    <a:p>
                      <a:pPr algn="ctr"/>
                      <a:endParaRPr lang="en-HK" dirty="0"/>
                    </a:p>
                    <a:p>
                      <a:pPr algn="ctr"/>
                      <a:endParaRPr lang="en-HK" dirty="0"/>
                    </a:p>
                    <a:p>
                      <a:pPr algn="ctr"/>
                      <a:endParaRPr lang="en-HK" dirty="0"/>
                    </a:p>
                    <a:p>
                      <a:pPr algn="ctr"/>
                      <a:endParaRPr lang="en-HK" dirty="0"/>
                    </a:p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lang="zh-TW" altLang="en-US" dirty="0" smtClean="0">
                          <a:solidFill>
                            <a:schemeClr val="tx1"/>
                          </a:solidFill>
                        </a:rPr>
                        <a:t>份</a:t>
                      </a:r>
                      <a:endParaRPr lang="en-US" altLang="zh-TW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HK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1.2</a:t>
                      </a:r>
                      <a:r>
                        <a:rPr lang="zh-TW" altLang="en-US" dirty="0" smtClean="0">
                          <a:solidFill>
                            <a:schemeClr val="tx1"/>
                          </a:solidFill>
                        </a:rPr>
                        <a:t>克</a:t>
                      </a:r>
                      <a:endParaRPr lang="en-US" altLang="zh-TW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zh-TW" altLang="en-US" dirty="0" smtClean="0">
                          <a:solidFill>
                            <a:schemeClr val="tx1"/>
                          </a:solidFill>
                        </a:rPr>
                        <a:t>膳食纖維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HK" dirty="0"/>
                    </a:p>
                    <a:p>
                      <a:pPr algn="ctr"/>
                      <a:endParaRPr lang="en-HK" dirty="0"/>
                    </a:p>
                    <a:p>
                      <a:pPr algn="ctr"/>
                      <a:endParaRPr lang="en-HK" dirty="0"/>
                    </a:p>
                    <a:p>
                      <a:pPr algn="ctr"/>
                      <a:endParaRPr lang="en-HK" dirty="0"/>
                    </a:p>
                    <a:p>
                      <a:pPr algn="ctr"/>
                      <a:endParaRPr lang="en-HK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r>
                        <a:rPr lang="zh-TW" altLang="en-US" dirty="0" smtClean="0">
                          <a:solidFill>
                            <a:schemeClr val="tx1"/>
                          </a:solidFill>
                        </a:rPr>
                        <a:t>份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14</a:t>
                      </a:r>
                      <a:r>
                        <a:rPr lang="zh-TW" altLang="en-US" dirty="0" smtClean="0">
                          <a:solidFill>
                            <a:schemeClr val="tx1"/>
                          </a:solidFill>
                        </a:rPr>
                        <a:t>克</a:t>
                      </a:r>
                      <a:endParaRPr lang="en-US" altLang="zh-TW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>
                          <a:solidFill>
                            <a:schemeClr val="tx1"/>
                          </a:solidFill>
                        </a:rPr>
                        <a:t>膳食纖維</a:t>
                      </a:r>
                      <a:endParaRPr lang="en-US" altLang="zh-TW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87604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HK" b="1" dirty="0"/>
                    </a:p>
                    <a:p>
                      <a:pPr algn="ctr"/>
                      <a:endParaRPr lang="en-HK" b="1" dirty="0"/>
                    </a:p>
                    <a:p>
                      <a:pPr algn="ctr"/>
                      <a:endParaRPr lang="en-HK" b="1" dirty="0"/>
                    </a:p>
                    <a:p>
                      <a:pPr algn="ctr"/>
                      <a:r>
                        <a:rPr lang="en-HK" b="1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r>
                        <a:rPr lang="zh-TW" altLang="en-US" b="1" dirty="0" smtClean="0">
                          <a:solidFill>
                            <a:schemeClr val="tx1"/>
                          </a:solidFill>
                        </a:rPr>
                        <a:t>份</a:t>
                      </a:r>
                      <a:endParaRPr lang="en-US" altLang="zh-TW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HK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6.8</a:t>
                      </a:r>
                      <a:r>
                        <a:rPr lang="zh-TW" altLang="en-US" b="1" dirty="0" smtClean="0">
                          <a:solidFill>
                            <a:schemeClr val="tx1"/>
                          </a:solidFill>
                        </a:rPr>
                        <a:t>克</a:t>
                      </a:r>
                      <a:endParaRPr lang="en-US" altLang="zh-TW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zh-TW" altLang="en-US" b="1" dirty="0" smtClean="0">
                          <a:solidFill>
                            <a:schemeClr val="tx1"/>
                          </a:solidFill>
                        </a:rPr>
                        <a:t>膳食纖維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HK" b="1" dirty="0"/>
                    </a:p>
                    <a:p>
                      <a:pPr algn="ctr"/>
                      <a:endParaRPr lang="en-HK" b="1" dirty="0"/>
                    </a:p>
                    <a:p>
                      <a:pPr algn="ctr"/>
                      <a:endParaRPr lang="en-HK" b="1" dirty="0"/>
                    </a:p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r>
                        <a:rPr lang="zh-TW" altLang="en-US" b="1" dirty="0" smtClean="0">
                          <a:solidFill>
                            <a:schemeClr val="tx1"/>
                          </a:solidFill>
                        </a:rPr>
                        <a:t>份</a:t>
                      </a:r>
                      <a:endParaRPr lang="en-US" altLang="zh-TW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HK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9.6</a:t>
                      </a:r>
                      <a:r>
                        <a:rPr lang="zh-TW" altLang="en-US" b="1" dirty="0" smtClean="0">
                          <a:solidFill>
                            <a:schemeClr val="tx1"/>
                          </a:solidFill>
                        </a:rPr>
                        <a:t>克</a:t>
                      </a:r>
                      <a:endParaRPr lang="en-US" altLang="zh-TW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zh-TW" altLang="en-US" b="1" dirty="0" smtClean="0">
                          <a:solidFill>
                            <a:schemeClr val="tx1"/>
                          </a:solidFill>
                        </a:rPr>
                        <a:t>膳食纖維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HK" b="1" dirty="0"/>
                    </a:p>
                    <a:p>
                      <a:pPr algn="ctr"/>
                      <a:endParaRPr lang="en-HK" b="1" dirty="0"/>
                    </a:p>
                    <a:p>
                      <a:pPr algn="ctr"/>
                      <a:endParaRPr lang="en-HK" b="1" dirty="0"/>
                    </a:p>
                    <a:p>
                      <a:pPr algn="ctr"/>
                      <a:r>
                        <a:rPr lang="en-HK" b="1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r>
                        <a:rPr lang="zh-TW" altLang="en-US" b="1" dirty="0" smtClean="0">
                          <a:solidFill>
                            <a:schemeClr val="tx1"/>
                          </a:solidFill>
                        </a:rPr>
                        <a:t>份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HK" b="1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2.4</a:t>
                      </a:r>
                      <a:r>
                        <a:rPr lang="zh-TW" altLang="en-US" b="1" dirty="0" smtClean="0">
                          <a:solidFill>
                            <a:schemeClr val="tx1"/>
                          </a:solidFill>
                        </a:rPr>
                        <a:t>克</a:t>
                      </a:r>
                      <a:endParaRPr lang="en-US" altLang="zh-TW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b="1" dirty="0" smtClean="0">
                          <a:solidFill>
                            <a:schemeClr val="tx1"/>
                          </a:solidFill>
                        </a:rPr>
                        <a:t>膳食纖維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HK" b="1" dirty="0"/>
                    </a:p>
                    <a:p>
                      <a:pPr algn="ctr"/>
                      <a:endParaRPr lang="en-HK" b="1" dirty="0"/>
                    </a:p>
                    <a:p>
                      <a:pPr algn="ctr"/>
                      <a:endParaRPr lang="en-HK" b="1" dirty="0"/>
                    </a:p>
                    <a:p>
                      <a:pPr algn="ctr"/>
                      <a:r>
                        <a:rPr lang="en-HK" b="1" dirty="0" smtClean="0">
                          <a:solidFill>
                            <a:schemeClr val="tx1"/>
                          </a:solidFill>
                        </a:rPr>
                        <a:t>8.9</a:t>
                      </a:r>
                      <a:r>
                        <a:rPr lang="zh-TW" altLang="en-US" b="1" dirty="0" smtClean="0">
                          <a:solidFill>
                            <a:schemeClr val="tx1"/>
                          </a:solidFill>
                        </a:rPr>
                        <a:t>份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HK" b="1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r>
                        <a:rPr lang="zh-TW" altLang="en-US" b="1" dirty="0" smtClean="0">
                          <a:solidFill>
                            <a:schemeClr val="tx1"/>
                          </a:solidFill>
                        </a:rPr>
                        <a:t>克</a:t>
                      </a:r>
                      <a:endParaRPr lang="en-US" altLang="zh-TW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b="1" dirty="0" smtClean="0">
                          <a:solidFill>
                            <a:schemeClr val="tx1"/>
                          </a:solidFill>
                        </a:rPr>
                        <a:t>膳食纖維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8214420"/>
                  </a:ext>
                </a:extLst>
              </a:tr>
            </a:tbl>
          </a:graphicData>
        </a:graphic>
      </p:graphicFrame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94B1528-39C1-4C42-9239-B9A3F0F65A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3" t="2222" r="21362" b="48456"/>
          <a:stretch/>
        </p:blipFill>
        <p:spPr>
          <a:xfrm>
            <a:off x="539552" y="1916832"/>
            <a:ext cx="1457899" cy="12912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C93492BB-C25B-4D0F-89B6-13DD5C47F5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3" t="2222" r="21362" b="48456"/>
          <a:stretch/>
        </p:blipFill>
        <p:spPr>
          <a:xfrm>
            <a:off x="2195736" y="1916832"/>
            <a:ext cx="1457899" cy="12912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17148FFF-6531-45D9-A9BF-CFE3A21EFF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3" t="2222" r="21362" b="48456"/>
          <a:stretch/>
        </p:blipFill>
        <p:spPr>
          <a:xfrm>
            <a:off x="3834183" y="1916832"/>
            <a:ext cx="1457899" cy="12912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5172DE71-2B1A-4387-80F7-D4D3D5EDC0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3" t="2222" r="21362" b="48456"/>
          <a:stretch/>
        </p:blipFill>
        <p:spPr>
          <a:xfrm>
            <a:off x="5490367" y="1916832"/>
            <a:ext cx="1457899" cy="12912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DEFB78C2-6781-4330-A6D8-1F19148274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3" t="2222" r="21362" b="48456"/>
          <a:stretch/>
        </p:blipFill>
        <p:spPr>
          <a:xfrm>
            <a:off x="7111679" y="1916832"/>
            <a:ext cx="1457899" cy="12912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CC65D70D-861F-4B6C-915C-2DB9D3E0D5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3" t="2222" r="21362" b="48456"/>
          <a:stretch/>
        </p:blipFill>
        <p:spPr>
          <a:xfrm>
            <a:off x="539552" y="4153942"/>
            <a:ext cx="1457899" cy="12912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8069C01A-E38A-4992-A081-E1459882F7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3" t="2222" r="21362" b="48456"/>
          <a:stretch/>
        </p:blipFill>
        <p:spPr>
          <a:xfrm>
            <a:off x="2195736" y="4153942"/>
            <a:ext cx="1457899" cy="12912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091E9D34-4CF0-4D64-9618-A5001B1AFB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3" t="2222" r="21362" b="48456"/>
          <a:stretch/>
        </p:blipFill>
        <p:spPr>
          <a:xfrm>
            <a:off x="3834183" y="4153942"/>
            <a:ext cx="1457899" cy="12912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81FA9ECF-8996-4ABF-BE28-E47D68916C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3" t="2222" r="32363" b="48456"/>
          <a:stretch/>
        </p:blipFill>
        <p:spPr>
          <a:xfrm>
            <a:off x="5490367" y="4153942"/>
            <a:ext cx="1169865" cy="12912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DD90E1F-5213-4153-A9B5-F740695F4554}"/>
              </a:ext>
            </a:extLst>
          </p:cNvPr>
          <p:cNvSpPr txBox="1"/>
          <p:nvPr/>
        </p:nvSpPr>
        <p:spPr>
          <a:xfrm>
            <a:off x="6915263" y="4455504"/>
            <a:ext cx="1820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dirty="0" smtClean="0"/>
              <a:t>250</a:t>
            </a:r>
            <a:r>
              <a:rPr lang="zh-TW" altLang="en-US" dirty="0" smtClean="0"/>
              <a:t>克麥片</a:t>
            </a:r>
            <a:endParaRPr lang="en-US" altLang="zh-TW" dirty="0" smtClean="0"/>
          </a:p>
          <a:p>
            <a:r>
              <a:rPr lang="en-HK" dirty="0" smtClean="0"/>
              <a:t>= 8.9</a:t>
            </a:r>
            <a:r>
              <a:rPr lang="zh-TW" altLang="en-US" dirty="0" smtClean="0"/>
              <a:t>份</a:t>
            </a:r>
            <a:endParaRPr lang="en-US" altLang="zh-TW" dirty="0" smtClean="0"/>
          </a:p>
          <a:p>
            <a:r>
              <a:rPr lang="en-HK" dirty="0" smtClean="0"/>
              <a:t>= </a:t>
            </a:r>
            <a:r>
              <a:rPr lang="en-HK" dirty="0"/>
              <a:t>2</a:t>
            </a:r>
            <a:r>
              <a:rPr lang="en-HK" dirty="0" smtClean="0"/>
              <a:t>¼</a:t>
            </a:r>
            <a:r>
              <a:rPr lang="zh-TW" altLang="en-US" dirty="0" smtClean="0"/>
              <a:t>杯</a:t>
            </a:r>
            <a:endParaRPr lang="en-US" dirty="0"/>
          </a:p>
          <a:p>
            <a:r>
              <a:rPr lang="en-HK" dirty="0" smtClean="0"/>
              <a:t>= </a:t>
            </a:r>
            <a:r>
              <a:rPr lang="en-HK" dirty="0"/>
              <a:t>2</a:t>
            </a:r>
            <a:r>
              <a:rPr lang="en-US" dirty="0" smtClean="0"/>
              <a:t>5</a:t>
            </a:r>
            <a:r>
              <a:rPr lang="zh-TW" altLang="en-US" dirty="0" smtClean="0"/>
              <a:t>克膳食纖維</a:t>
            </a:r>
            <a:endParaRPr lang="en-US" dirty="0"/>
          </a:p>
        </p:txBody>
      </p:sp>
      <p:sp>
        <p:nvSpPr>
          <p:cNvPr id="3" name="文字方塊 2"/>
          <p:cNvSpPr txBox="1"/>
          <p:nvPr/>
        </p:nvSpPr>
        <p:spPr>
          <a:xfrm>
            <a:off x="539552" y="6525344"/>
            <a:ext cx="64087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1200" dirty="0" smtClean="0"/>
              <a:t>*</a:t>
            </a:r>
            <a:r>
              <a:rPr lang="zh-TW" altLang="en-US" sz="1200" dirty="0" smtClean="0"/>
              <a:t>資料來源：衞生署衞生防護中心</a:t>
            </a:r>
            <a:endParaRPr lang="zh-HK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85143265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0"/>
                            </p:stCondLst>
                            <p:childTnLst>
                              <p:par>
                                <p:cTn id="2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500"/>
                            </p:stCondLst>
                            <p:childTnLst>
                              <p:par>
                                <p:cTn id="3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500"/>
                            </p:stCondLst>
                            <p:childTnLst>
                              <p:par>
                                <p:cTn id="3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8500"/>
                            </p:stCondLst>
                            <p:childTnLst>
                              <p:par>
                                <p:cTn id="4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5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1000"/>
                            </p:stCondLst>
                            <p:childTnLst>
                              <p:par>
                                <p:cTn id="5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2000"/>
                            </p:stCondLst>
                            <p:childTnLst>
                              <p:par>
                                <p:cTn id="57" presetID="24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072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C14BAA-7EB8-40C7-B815-382F279FE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643467"/>
            <a:ext cx="3168352" cy="1597315"/>
          </a:xfrm>
          <a:noFill/>
          <a:ln w="19050"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pPr lvl="0">
              <a:lnSpc>
                <a:spcPct val="90000"/>
              </a:lnSpc>
            </a:pPr>
            <a:r>
              <a:rPr lang="zh-TW" altLang="en-US" sz="2000" dirty="0" smtClean="0">
                <a:solidFill>
                  <a:schemeClr val="bg1"/>
                </a:solidFill>
              </a:rPr>
              <a:t>一份粟米粒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altLang="zh-TW" sz="2000" dirty="0" smtClean="0">
                <a:solidFill>
                  <a:schemeClr val="bg1"/>
                </a:solidFill>
              </a:rPr>
              <a:t>=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zh-TW" altLang="en-US" sz="2000" dirty="0" smtClean="0">
                <a:solidFill>
                  <a:schemeClr val="bg1"/>
                </a:solidFill>
              </a:rPr>
              <a:t>約</a:t>
            </a:r>
            <a:r>
              <a:rPr lang="en-US" sz="2000" dirty="0" smtClean="0">
                <a:solidFill>
                  <a:schemeClr val="bg1"/>
                </a:solidFill>
              </a:rPr>
              <a:t>½</a:t>
            </a:r>
            <a:r>
              <a:rPr lang="zh-TW" altLang="en-US" sz="2000" dirty="0" smtClean="0">
                <a:solidFill>
                  <a:schemeClr val="bg1"/>
                </a:solidFill>
              </a:rPr>
              <a:t>杯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(</a:t>
            </a:r>
            <a:r>
              <a:rPr lang="en-US" sz="2000" dirty="0" smtClean="0">
                <a:solidFill>
                  <a:schemeClr val="bg1"/>
                </a:solidFill>
              </a:rPr>
              <a:t>82</a:t>
            </a:r>
            <a:r>
              <a:rPr lang="zh-TW" altLang="en-US" sz="2000" dirty="0" smtClean="0">
                <a:solidFill>
                  <a:schemeClr val="bg1"/>
                </a:solidFill>
              </a:rPr>
              <a:t>克</a:t>
            </a:r>
            <a:r>
              <a:rPr lang="en-US" sz="2000" dirty="0" smtClean="0">
                <a:solidFill>
                  <a:schemeClr val="bg1"/>
                </a:solidFill>
              </a:rPr>
              <a:t>)</a:t>
            </a:r>
            <a:r>
              <a:rPr lang="zh-TW" altLang="en-US" sz="2000" dirty="0" smtClean="0">
                <a:solidFill>
                  <a:schemeClr val="bg1"/>
                </a:solidFill>
              </a:rPr>
              <a:t>，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zh-TW" altLang="en-US" sz="2000" dirty="0" smtClean="0">
                <a:solidFill>
                  <a:schemeClr val="bg1"/>
                </a:solidFill>
              </a:rPr>
              <a:t>提供</a:t>
            </a:r>
            <a:r>
              <a:rPr lang="en-US" sz="2000" dirty="0" smtClean="0">
                <a:solidFill>
                  <a:schemeClr val="bg1"/>
                </a:solidFill>
              </a:rPr>
              <a:t>1.64</a:t>
            </a:r>
            <a:r>
              <a:rPr lang="zh-TW" altLang="en-US" sz="2000" dirty="0" smtClean="0">
                <a:solidFill>
                  <a:schemeClr val="bg1"/>
                </a:solidFill>
              </a:rPr>
              <a:t>克膳食纖維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CD6597-A643-4684-BBF4-6A9FC335E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2638044"/>
            <a:ext cx="2880319" cy="4309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HK" sz="1700" dirty="0" smtClean="0">
                <a:solidFill>
                  <a:schemeClr val="bg1"/>
                </a:solidFill>
              </a:rPr>
              <a:t>100</a:t>
            </a:r>
            <a:r>
              <a:rPr lang="zh-TW" altLang="en-US" sz="1700" dirty="0" smtClean="0">
                <a:solidFill>
                  <a:schemeClr val="bg1"/>
                </a:solidFill>
              </a:rPr>
              <a:t>克粟米粒含</a:t>
            </a:r>
            <a:r>
              <a:rPr lang="en-US" altLang="zh-TW" sz="1700" dirty="0" smtClean="0">
                <a:solidFill>
                  <a:schemeClr val="bg1"/>
                </a:solidFill>
              </a:rPr>
              <a:t>2</a:t>
            </a:r>
            <a:r>
              <a:rPr lang="zh-TW" altLang="en-US" sz="1700" dirty="0" smtClean="0">
                <a:solidFill>
                  <a:schemeClr val="bg1"/>
                </a:solidFill>
              </a:rPr>
              <a:t>克膳食纖維</a:t>
            </a:r>
            <a:endParaRPr lang="en-US" sz="1700" dirty="0">
              <a:solidFill>
                <a:schemeClr val="bg1"/>
              </a:solidFill>
            </a:endParaRPr>
          </a:p>
        </p:txBody>
      </p:sp>
      <p:pic>
        <p:nvPicPr>
          <p:cNvPr id="4" name="Content Placeholder 4" descr="A picture containing cup, table, food, glass&#10;&#10;Description automatically generated">
            <a:extLst>
              <a:ext uri="{FF2B5EF4-FFF2-40B4-BE49-F238E27FC236}">
                <a16:creationId xmlns:a16="http://schemas.microsoft.com/office/drawing/2014/main" id="{8ED4AC2E-337E-4902-A6BA-8F71AB238A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45"/>
          <a:stretch/>
        </p:blipFill>
        <p:spPr>
          <a:xfrm>
            <a:off x="4696958" y="643467"/>
            <a:ext cx="3240805" cy="541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029889"/>
      </p:ext>
    </p:extLst>
  </p:cSld>
  <p:clrMapOvr>
    <a:masterClrMapping/>
  </p:clrMapOvr>
  <p:transition spd="slow" advClick="0" advTm="5000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5A4C6-FEBF-452B-82A3-882EEF9A9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/>
              <a:t>膳食</a:t>
            </a:r>
            <a:r>
              <a:rPr lang="zh-TW" altLang="en-US" dirty="0" smtClean="0"/>
              <a:t>纖維的參考值是每天應不</a:t>
            </a:r>
            <a:r>
              <a:rPr lang="zh-TW" altLang="en-US" dirty="0"/>
              <a:t>少於</a:t>
            </a:r>
            <a:r>
              <a:rPr lang="en-US" altLang="zh-TW" dirty="0"/>
              <a:t>25</a:t>
            </a:r>
            <a:r>
              <a:rPr lang="zh-TW" altLang="en-US" dirty="0" smtClean="0"/>
              <a:t>克</a:t>
            </a:r>
            <a:r>
              <a:rPr lang="en-HK" altLang="zh-TW" dirty="0" smtClean="0"/>
              <a:t>*</a:t>
            </a:r>
            <a:endParaRPr lang="en-US" dirty="0">
              <a:solidFill>
                <a:srgbClr val="FF00FF"/>
              </a:solidFill>
            </a:endParaRPr>
          </a:p>
        </p:txBody>
      </p:sp>
      <p:pic>
        <p:nvPicPr>
          <p:cNvPr id="10" name="Content Placeholder 4" descr="A picture containing cup, table, food, glass&#10;&#10;Description automatically generated">
            <a:extLst>
              <a:ext uri="{FF2B5EF4-FFF2-40B4-BE49-F238E27FC236}">
                <a16:creationId xmlns:a16="http://schemas.microsoft.com/office/drawing/2014/main" id="{5E5EB788-03FB-450A-A6E2-5C06A34BF3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45"/>
          <a:stretch/>
        </p:blipFill>
        <p:spPr>
          <a:xfrm>
            <a:off x="556148" y="1988509"/>
            <a:ext cx="905816" cy="1512168"/>
          </a:xfrm>
          <a:prstGeom prst="rect">
            <a:avLst/>
          </a:prstGeom>
        </p:spPr>
      </p:pic>
      <p:pic>
        <p:nvPicPr>
          <p:cNvPr id="11" name="Content Placeholder 4" descr="A picture containing cup, table, food, glass&#10;&#10;Description automatically generated">
            <a:extLst>
              <a:ext uri="{FF2B5EF4-FFF2-40B4-BE49-F238E27FC236}">
                <a16:creationId xmlns:a16="http://schemas.microsoft.com/office/drawing/2014/main" id="{F160FA96-6922-46B3-B006-64D113CE80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45"/>
          <a:stretch/>
        </p:blipFill>
        <p:spPr>
          <a:xfrm>
            <a:off x="1577952" y="1988878"/>
            <a:ext cx="905816" cy="1512168"/>
          </a:xfrm>
          <a:prstGeom prst="rect">
            <a:avLst/>
          </a:prstGeom>
        </p:spPr>
      </p:pic>
      <p:pic>
        <p:nvPicPr>
          <p:cNvPr id="12" name="Content Placeholder 4" descr="A picture containing cup, table, food, glass&#10;&#10;Description automatically generated">
            <a:extLst>
              <a:ext uri="{FF2B5EF4-FFF2-40B4-BE49-F238E27FC236}">
                <a16:creationId xmlns:a16="http://schemas.microsoft.com/office/drawing/2014/main" id="{EA4E3E9D-BCFA-4CAC-91B6-2164340770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45"/>
          <a:stretch/>
        </p:blipFill>
        <p:spPr>
          <a:xfrm>
            <a:off x="2590348" y="1988509"/>
            <a:ext cx="905816" cy="1512168"/>
          </a:xfrm>
          <a:prstGeom prst="rect">
            <a:avLst/>
          </a:prstGeom>
        </p:spPr>
      </p:pic>
      <p:pic>
        <p:nvPicPr>
          <p:cNvPr id="13" name="Content Placeholder 4" descr="A picture containing cup, table, food, glass&#10;&#10;Description automatically generated">
            <a:extLst>
              <a:ext uri="{FF2B5EF4-FFF2-40B4-BE49-F238E27FC236}">
                <a16:creationId xmlns:a16="http://schemas.microsoft.com/office/drawing/2014/main" id="{E7A389C2-1847-4552-A1EC-DF6B299AB2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45"/>
          <a:stretch/>
        </p:blipFill>
        <p:spPr>
          <a:xfrm>
            <a:off x="3586596" y="1988509"/>
            <a:ext cx="905816" cy="1512168"/>
          </a:xfrm>
          <a:prstGeom prst="rect">
            <a:avLst/>
          </a:prstGeom>
        </p:spPr>
      </p:pic>
      <p:pic>
        <p:nvPicPr>
          <p:cNvPr id="14" name="Content Placeholder 4" descr="A picture containing cup, table, food, glass&#10;&#10;Description automatically generated">
            <a:extLst>
              <a:ext uri="{FF2B5EF4-FFF2-40B4-BE49-F238E27FC236}">
                <a16:creationId xmlns:a16="http://schemas.microsoft.com/office/drawing/2014/main" id="{DD99AD2C-7090-486D-A93F-D688340D7C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45"/>
          <a:stretch/>
        </p:blipFill>
        <p:spPr>
          <a:xfrm>
            <a:off x="4594580" y="1988840"/>
            <a:ext cx="905816" cy="1512168"/>
          </a:xfrm>
          <a:prstGeom prst="rect">
            <a:avLst/>
          </a:prstGeom>
        </p:spPr>
      </p:pic>
      <p:pic>
        <p:nvPicPr>
          <p:cNvPr id="15" name="Content Placeholder 4" descr="A picture containing cup, table, food, glass&#10;&#10;Description automatically generated">
            <a:extLst>
              <a:ext uri="{FF2B5EF4-FFF2-40B4-BE49-F238E27FC236}">
                <a16:creationId xmlns:a16="http://schemas.microsoft.com/office/drawing/2014/main" id="{84B6C456-254F-47C7-907D-76C50E8FA4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45"/>
          <a:stretch/>
        </p:blipFill>
        <p:spPr>
          <a:xfrm>
            <a:off x="5616384" y="1988509"/>
            <a:ext cx="905816" cy="1512168"/>
          </a:xfrm>
          <a:prstGeom prst="rect">
            <a:avLst/>
          </a:prstGeom>
        </p:spPr>
      </p:pic>
      <p:pic>
        <p:nvPicPr>
          <p:cNvPr id="16" name="Content Placeholder 4" descr="A picture containing cup, table, food, glass&#10;&#10;Description automatically generated">
            <a:extLst>
              <a:ext uri="{FF2B5EF4-FFF2-40B4-BE49-F238E27FC236}">
                <a16:creationId xmlns:a16="http://schemas.microsoft.com/office/drawing/2014/main" id="{D22E9001-0112-4D47-B861-73C3A7C17A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45"/>
          <a:stretch/>
        </p:blipFill>
        <p:spPr>
          <a:xfrm>
            <a:off x="6646540" y="1988509"/>
            <a:ext cx="905816" cy="1512168"/>
          </a:xfrm>
          <a:prstGeom prst="rect">
            <a:avLst/>
          </a:prstGeom>
        </p:spPr>
      </p:pic>
      <p:pic>
        <p:nvPicPr>
          <p:cNvPr id="17" name="Content Placeholder 4" descr="A picture containing cup, table, food, glass&#10;&#10;Description automatically generated">
            <a:extLst>
              <a:ext uri="{FF2B5EF4-FFF2-40B4-BE49-F238E27FC236}">
                <a16:creationId xmlns:a16="http://schemas.microsoft.com/office/drawing/2014/main" id="{F68EB261-881A-48A7-ACF0-9F7A826DBA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45"/>
          <a:stretch/>
        </p:blipFill>
        <p:spPr>
          <a:xfrm>
            <a:off x="7668344" y="1988840"/>
            <a:ext cx="905816" cy="1512168"/>
          </a:xfrm>
          <a:prstGeom prst="rect">
            <a:avLst/>
          </a:prstGeom>
        </p:spPr>
      </p:pic>
      <p:pic>
        <p:nvPicPr>
          <p:cNvPr id="20" name="Content Placeholder 4" descr="A picture containing cup, table, food, glass&#10;&#10;Description automatically generated">
            <a:extLst>
              <a:ext uri="{FF2B5EF4-FFF2-40B4-BE49-F238E27FC236}">
                <a16:creationId xmlns:a16="http://schemas.microsoft.com/office/drawing/2014/main" id="{FFEA48C0-8F30-4D85-80CC-66E78865C3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45"/>
          <a:stretch/>
        </p:blipFill>
        <p:spPr>
          <a:xfrm>
            <a:off x="555036" y="3716663"/>
            <a:ext cx="905816" cy="1512168"/>
          </a:xfrm>
          <a:prstGeom prst="rect">
            <a:avLst/>
          </a:prstGeom>
        </p:spPr>
      </p:pic>
      <p:pic>
        <p:nvPicPr>
          <p:cNvPr id="21" name="Content Placeholder 4" descr="A picture containing cup, table, food, glass&#10;&#10;Description automatically generated">
            <a:extLst>
              <a:ext uri="{FF2B5EF4-FFF2-40B4-BE49-F238E27FC236}">
                <a16:creationId xmlns:a16="http://schemas.microsoft.com/office/drawing/2014/main" id="{6F4CB084-4167-43C8-BF89-81FCEC0875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45"/>
          <a:stretch/>
        </p:blipFill>
        <p:spPr>
          <a:xfrm>
            <a:off x="1576840" y="3717032"/>
            <a:ext cx="905816" cy="1512168"/>
          </a:xfrm>
          <a:prstGeom prst="rect">
            <a:avLst/>
          </a:prstGeom>
        </p:spPr>
      </p:pic>
      <p:pic>
        <p:nvPicPr>
          <p:cNvPr id="22" name="Content Placeholder 4" descr="A picture containing cup, table, food, glass&#10;&#10;Description automatically generated">
            <a:extLst>
              <a:ext uri="{FF2B5EF4-FFF2-40B4-BE49-F238E27FC236}">
                <a16:creationId xmlns:a16="http://schemas.microsoft.com/office/drawing/2014/main" id="{12FD3CF4-4B32-4108-A4F4-2B24256435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45"/>
          <a:stretch/>
        </p:blipFill>
        <p:spPr>
          <a:xfrm>
            <a:off x="2589236" y="3716663"/>
            <a:ext cx="905816" cy="1512168"/>
          </a:xfrm>
          <a:prstGeom prst="rect">
            <a:avLst/>
          </a:prstGeom>
        </p:spPr>
      </p:pic>
      <p:pic>
        <p:nvPicPr>
          <p:cNvPr id="23" name="Content Placeholder 4" descr="A picture containing cup, table, food, glass&#10;&#10;Description automatically generated">
            <a:extLst>
              <a:ext uri="{FF2B5EF4-FFF2-40B4-BE49-F238E27FC236}">
                <a16:creationId xmlns:a16="http://schemas.microsoft.com/office/drawing/2014/main" id="{714902CD-0BD8-402C-B341-969DF58E5B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45"/>
          <a:stretch/>
        </p:blipFill>
        <p:spPr>
          <a:xfrm>
            <a:off x="3585484" y="3716663"/>
            <a:ext cx="905816" cy="1512168"/>
          </a:xfrm>
          <a:prstGeom prst="rect">
            <a:avLst/>
          </a:prstGeom>
        </p:spPr>
      </p:pic>
      <p:pic>
        <p:nvPicPr>
          <p:cNvPr id="24" name="Content Placeholder 4" descr="A picture containing cup, table, food, glass&#10;&#10;Description automatically generated">
            <a:extLst>
              <a:ext uri="{FF2B5EF4-FFF2-40B4-BE49-F238E27FC236}">
                <a16:creationId xmlns:a16="http://schemas.microsoft.com/office/drawing/2014/main" id="{C09A0CC7-741A-4E9B-9B3F-91A4CD7F5C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45"/>
          <a:stretch/>
        </p:blipFill>
        <p:spPr>
          <a:xfrm>
            <a:off x="4593468" y="3716994"/>
            <a:ext cx="905816" cy="1512168"/>
          </a:xfrm>
          <a:prstGeom prst="rect">
            <a:avLst/>
          </a:prstGeom>
        </p:spPr>
      </p:pic>
      <p:pic>
        <p:nvPicPr>
          <p:cNvPr id="25" name="Content Placeholder 4" descr="A picture containing cup, table, food, glass&#10;&#10;Description automatically generated">
            <a:extLst>
              <a:ext uri="{FF2B5EF4-FFF2-40B4-BE49-F238E27FC236}">
                <a16:creationId xmlns:a16="http://schemas.microsoft.com/office/drawing/2014/main" id="{E2C8BD1C-403D-424C-AADB-65B62B5858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45"/>
          <a:stretch/>
        </p:blipFill>
        <p:spPr>
          <a:xfrm>
            <a:off x="5616384" y="3716663"/>
            <a:ext cx="905816" cy="1512168"/>
          </a:xfrm>
          <a:prstGeom prst="rect">
            <a:avLst/>
          </a:prstGeom>
        </p:spPr>
      </p:pic>
      <p:pic>
        <p:nvPicPr>
          <p:cNvPr id="26" name="Content Placeholder 4" descr="A picture containing cup, table, food, glass&#10;&#10;Description automatically generated">
            <a:extLst>
              <a:ext uri="{FF2B5EF4-FFF2-40B4-BE49-F238E27FC236}">
                <a16:creationId xmlns:a16="http://schemas.microsoft.com/office/drawing/2014/main" id="{A39614E0-63DA-47C7-85D3-3B04F7A958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45"/>
          <a:stretch/>
        </p:blipFill>
        <p:spPr>
          <a:xfrm>
            <a:off x="6645428" y="3716663"/>
            <a:ext cx="905816" cy="1512168"/>
          </a:xfrm>
          <a:prstGeom prst="rect">
            <a:avLst/>
          </a:prstGeom>
        </p:spPr>
      </p:pic>
      <p:pic>
        <p:nvPicPr>
          <p:cNvPr id="27" name="Content Placeholder 4" descr="A picture containing cup, table, food, glass&#10;&#10;Description automatically generated">
            <a:extLst>
              <a:ext uri="{FF2B5EF4-FFF2-40B4-BE49-F238E27FC236}">
                <a16:creationId xmlns:a16="http://schemas.microsoft.com/office/drawing/2014/main" id="{454F1550-7733-4DB1-BDF0-B7A370D5AC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45" t="66669" b="9522"/>
          <a:stretch/>
        </p:blipFill>
        <p:spPr>
          <a:xfrm>
            <a:off x="7667232" y="4725144"/>
            <a:ext cx="905816" cy="36004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3312B8F-AA3B-45A8-BDB0-B414FBF3298E}"/>
              </a:ext>
            </a:extLst>
          </p:cNvPr>
          <p:cNvSpPr txBox="1"/>
          <p:nvPr/>
        </p:nvSpPr>
        <p:spPr>
          <a:xfrm>
            <a:off x="3387561" y="5245741"/>
            <a:ext cx="17411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1,250</a:t>
            </a:r>
            <a:r>
              <a:rPr lang="zh-TW" altLang="en-US" dirty="0" smtClean="0"/>
              <a:t>克粟米粒</a:t>
            </a:r>
            <a:endParaRPr lang="en-US" dirty="0"/>
          </a:p>
          <a:p>
            <a:r>
              <a:rPr lang="en-HK" dirty="0"/>
              <a:t>= </a:t>
            </a:r>
            <a:r>
              <a:rPr lang="en-HK" dirty="0" smtClean="0"/>
              <a:t>15.2</a:t>
            </a:r>
            <a:r>
              <a:rPr lang="zh-TW" altLang="en-US" dirty="0" smtClean="0"/>
              <a:t>份</a:t>
            </a:r>
            <a:endParaRPr lang="en-US" dirty="0"/>
          </a:p>
          <a:p>
            <a:r>
              <a:rPr lang="en-HK" dirty="0"/>
              <a:t>= </a:t>
            </a:r>
            <a:r>
              <a:rPr lang="en-HK" dirty="0" smtClean="0"/>
              <a:t>7.6</a:t>
            </a:r>
            <a:r>
              <a:rPr lang="zh-TW" altLang="en-US" dirty="0" smtClean="0"/>
              <a:t>杯</a:t>
            </a:r>
            <a:endParaRPr lang="en-US" dirty="0"/>
          </a:p>
          <a:p>
            <a:pPr lvl="0">
              <a:defRPr/>
            </a:pPr>
            <a:r>
              <a:rPr lang="en-HK" dirty="0"/>
              <a:t>= 2</a:t>
            </a:r>
            <a:r>
              <a:rPr lang="en-US" dirty="0" smtClean="0"/>
              <a:t>5</a:t>
            </a:r>
            <a:r>
              <a:rPr lang="zh-TW" altLang="en-US" dirty="0" smtClean="0"/>
              <a:t>克膳食纖維</a:t>
            </a:r>
            <a:endParaRPr lang="en-US" dirty="0"/>
          </a:p>
        </p:txBody>
      </p:sp>
      <p:sp>
        <p:nvSpPr>
          <p:cNvPr id="29" name="文字方塊 28"/>
          <p:cNvSpPr txBox="1"/>
          <p:nvPr/>
        </p:nvSpPr>
        <p:spPr>
          <a:xfrm>
            <a:off x="539552" y="6525344"/>
            <a:ext cx="64087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1200" dirty="0"/>
              <a:t>*</a:t>
            </a:r>
            <a:r>
              <a:rPr lang="zh-TW" altLang="en-US" sz="1200" dirty="0"/>
              <a:t>資料來源：衞生署衞生防護中心 </a:t>
            </a:r>
            <a:endParaRPr lang="zh-HK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315458153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000"/>
                            </p:stCondLst>
                            <p:childTnLst>
                              <p:par>
                                <p:cTn id="75" presetID="24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4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7" dur="4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8" dur="4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9" dur="4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owl of food on a table&#10;&#10;Description automatically generated">
            <a:extLst>
              <a:ext uri="{FF2B5EF4-FFF2-40B4-BE49-F238E27FC236}">
                <a16:creationId xmlns:a16="http://schemas.microsoft.com/office/drawing/2014/main" id="{BEBE65AE-3FAB-4D00-A384-E37FC5C659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5" b="16825"/>
          <a:stretch/>
        </p:blipFill>
        <p:spPr>
          <a:xfrm>
            <a:off x="-1" y="10"/>
            <a:ext cx="9144000" cy="6857990"/>
          </a:xfrm>
          <a:prstGeom prst="rect">
            <a:avLst/>
          </a:prstGeom>
        </p:spPr>
      </p:pic>
      <p:sp>
        <p:nvSpPr>
          <p:cNvPr id="14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-1" y="2463131"/>
            <a:ext cx="4512879" cy="4394869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68580" tIns="34290" rIns="68580" bIns="34290" rtlCol="0" anchor="t">
            <a:normAutofit/>
          </a:bodyPr>
          <a:lstStyle/>
          <a:p>
            <a:pPr algn="ctr">
              <a:spcAft>
                <a:spcPts val="750"/>
              </a:spcAft>
              <a:buClr>
                <a:schemeClr val="tx1"/>
              </a:buClr>
              <a:buSzPct val="100000"/>
            </a:pPr>
            <a:endParaRPr lang="en-US" sz="12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EE6C0D-7B75-4697-B85E-C1BA9417F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370" y="3149961"/>
            <a:ext cx="3153103" cy="1007066"/>
          </a:xfrm>
        </p:spPr>
        <p:txBody>
          <a:bodyPr>
            <a:normAutofit/>
          </a:bodyPr>
          <a:lstStyle/>
          <a:p>
            <a:pPr lvl="0">
              <a:lnSpc>
                <a:spcPct val="90000"/>
              </a:lnSpc>
            </a:pPr>
            <a:r>
              <a:rPr lang="zh-TW" altLang="en-US" sz="1500" dirty="0" smtClean="0"/>
              <a:t>一份生菜 </a:t>
            </a:r>
            <a:r>
              <a:rPr lang="en-US" sz="1500" dirty="0" smtClean="0"/>
              <a:t>= 1</a:t>
            </a:r>
            <a:r>
              <a:rPr lang="zh-TW" altLang="en-US" sz="1500" dirty="0" smtClean="0"/>
              <a:t>碗 </a:t>
            </a:r>
            <a:r>
              <a:rPr lang="en-US" sz="1500" dirty="0" smtClean="0"/>
              <a:t>(</a:t>
            </a:r>
            <a:r>
              <a:rPr lang="zh-TW" altLang="en-US" sz="1500" dirty="0" smtClean="0"/>
              <a:t>約</a:t>
            </a:r>
            <a:r>
              <a:rPr lang="en-US" sz="1500" dirty="0" smtClean="0"/>
              <a:t>72</a:t>
            </a:r>
            <a:r>
              <a:rPr lang="zh-TW" altLang="en-US" sz="1500" dirty="0" smtClean="0"/>
              <a:t>克</a:t>
            </a:r>
            <a:r>
              <a:rPr lang="en-US" sz="1500" dirty="0" smtClean="0"/>
              <a:t>)</a:t>
            </a:r>
            <a:r>
              <a:rPr lang="zh-TW" altLang="en-US" sz="1500" dirty="0" smtClean="0"/>
              <a:t>，</a:t>
            </a: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zh-TW" altLang="en-US" sz="1500" dirty="0" smtClean="0"/>
              <a:t>提供</a:t>
            </a:r>
            <a:r>
              <a:rPr lang="en-US" sz="1500" dirty="0" smtClean="0"/>
              <a:t>0.86</a:t>
            </a:r>
            <a:r>
              <a:rPr lang="zh-TW" altLang="en-US" sz="1500" dirty="0" smtClean="0"/>
              <a:t>克膳食纖維</a:t>
            </a:r>
            <a:endParaRPr lang="en-US" sz="150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795115" y="4226880"/>
            <a:ext cx="701565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85C38C7-2A72-4C3E-A7D1-0B1F333C11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421" y="4277679"/>
            <a:ext cx="3444766" cy="1964879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HK" sz="1575" dirty="0" smtClean="0"/>
              <a:t>100</a:t>
            </a:r>
            <a:r>
              <a:rPr lang="zh-TW" altLang="en-US" sz="1575" dirty="0" smtClean="0"/>
              <a:t>克生菜含</a:t>
            </a:r>
            <a:r>
              <a:rPr lang="en-HK" sz="1575" dirty="0" smtClean="0"/>
              <a:t>1.2</a:t>
            </a:r>
            <a:r>
              <a:rPr lang="zh-TW" altLang="en-US" sz="1575" dirty="0" smtClean="0"/>
              <a:t>克膳食纖維</a:t>
            </a:r>
            <a:endParaRPr lang="en-HK" sz="1575" dirty="0"/>
          </a:p>
        </p:txBody>
      </p:sp>
    </p:spTree>
    <p:extLst>
      <p:ext uri="{BB962C8B-B14F-4D97-AF65-F5344CB8AC3E}">
        <p14:creationId xmlns:p14="http://schemas.microsoft.com/office/powerpoint/2010/main" val="2269257727"/>
      </p:ext>
    </p:extLst>
  </p:cSld>
  <p:clrMapOvr>
    <a:masterClrMapping/>
  </p:clrMapOvr>
  <p:transition spd="slow" advClick="0" advTm="5000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73BE0-713A-4FA4-AE39-5803854FD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/>
              <a:t>膳食</a:t>
            </a:r>
            <a:r>
              <a:rPr lang="zh-TW" altLang="en-US" dirty="0" smtClean="0"/>
              <a:t>纖維的參考值是每天應不</a:t>
            </a:r>
            <a:r>
              <a:rPr lang="zh-TW" altLang="en-US" dirty="0"/>
              <a:t>少於</a:t>
            </a:r>
            <a:r>
              <a:rPr lang="en-US" altLang="zh-TW" dirty="0"/>
              <a:t>25</a:t>
            </a:r>
            <a:r>
              <a:rPr lang="zh-TW" altLang="en-US" dirty="0" smtClean="0"/>
              <a:t>克</a:t>
            </a:r>
            <a:r>
              <a:rPr lang="en-HK" altLang="zh-TW" dirty="0" smtClean="0"/>
              <a:t>*</a:t>
            </a:r>
            <a:endParaRPr lang="en-US" dirty="0">
              <a:solidFill>
                <a:srgbClr val="FF00FF"/>
              </a:solidFill>
            </a:endParaRPr>
          </a:p>
        </p:txBody>
      </p:sp>
      <p:pic>
        <p:nvPicPr>
          <p:cNvPr id="5" name="Content Placeholder 4" descr="A bowl of food on a table&#10;&#10;Description automatically generated">
            <a:extLst>
              <a:ext uri="{FF2B5EF4-FFF2-40B4-BE49-F238E27FC236}">
                <a16:creationId xmlns:a16="http://schemas.microsoft.com/office/drawing/2014/main" id="{9F41EA53-0B09-4E43-B351-1319B4CE43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1" t="2224" r="18180" b="43682"/>
          <a:stretch/>
        </p:blipFill>
        <p:spPr>
          <a:xfrm>
            <a:off x="611560" y="1571898"/>
            <a:ext cx="1014479" cy="9076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Content Placeholder 4" descr="A bowl of food on a table&#10;&#10;Description automatically generated">
            <a:extLst>
              <a:ext uri="{FF2B5EF4-FFF2-40B4-BE49-F238E27FC236}">
                <a16:creationId xmlns:a16="http://schemas.microsoft.com/office/drawing/2014/main" id="{419B054C-F205-4F10-9B3A-467A6F3A06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1" t="2224" r="18180" b="43682"/>
          <a:stretch/>
        </p:blipFill>
        <p:spPr>
          <a:xfrm>
            <a:off x="2051720" y="1565920"/>
            <a:ext cx="1014479" cy="9076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Content Placeholder 4" descr="A bowl of food on a table&#10;&#10;Description automatically generated">
            <a:extLst>
              <a:ext uri="{FF2B5EF4-FFF2-40B4-BE49-F238E27FC236}">
                <a16:creationId xmlns:a16="http://schemas.microsoft.com/office/drawing/2014/main" id="{A1BC6A07-015B-4376-B422-3DCC79F68A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1" t="2224" r="18180" b="43682"/>
          <a:stretch/>
        </p:blipFill>
        <p:spPr>
          <a:xfrm>
            <a:off x="3421860" y="1556792"/>
            <a:ext cx="1014479" cy="9076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Content Placeholder 4" descr="A bowl of food on a table&#10;&#10;Description automatically generated">
            <a:extLst>
              <a:ext uri="{FF2B5EF4-FFF2-40B4-BE49-F238E27FC236}">
                <a16:creationId xmlns:a16="http://schemas.microsoft.com/office/drawing/2014/main" id="{92233E15-4981-43E7-BE73-877C12B379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1" t="2224" r="18180" b="43682"/>
          <a:stretch/>
        </p:blipFill>
        <p:spPr>
          <a:xfrm>
            <a:off x="4792000" y="1565920"/>
            <a:ext cx="1014479" cy="9076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Content Placeholder 4" descr="A bowl of food on a table&#10;&#10;Description automatically generated">
            <a:extLst>
              <a:ext uri="{FF2B5EF4-FFF2-40B4-BE49-F238E27FC236}">
                <a16:creationId xmlns:a16="http://schemas.microsoft.com/office/drawing/2014/main" id="{6FEC58E2-40A1-4EA2-B39C-C2AAE67B36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1" t="2224" r="18180" b="43682"/>
          <a:stretch/>
        </p:blipFill>
        <p:spPr>
          <a:xfrm>
            <a:off x="6091556" y="1565920"/>
            <a:ext cx="1014479" cy="9076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Content Placeholder 4" descr="A bowl of food on a table&#10;&#10;Description automatically generated">
            <a:extLst>
              <a:ext uri="{FF2B5EF4-FFF2-40B4-BE49-F238E27FC236}">
                <a16:creationId xmlns:a16="http://schemas.microsoft.com/office/drawing/2014/main" id="{DC6B1B56-C379-4EA5-BFDB-E14A3B6F94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1" t="2224" r="18180" b="43682"/>
          <a:stretch/>
        </p:blipFill>
        <p:spPr>
          <a:xfrm>
            <a:off x="7483641" y="1568273"/>
            <a:ext cx="1014479" cy="9076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Content Placeholder 4" descr="A bowl of food on a table&#10;&#10;Description automatically generated">
            <a:extLst>
              <a:ext uri="{FF2B5EF4-FFF2-40B4-BE49-F238E27FC236}">
                <a16:creationId xmlns:a16="http://schemas.microsoft.com/office/drawing/2014/main" id="{773A2E41-C67C-4C71-9B10-13E8DA5454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1" t="2224" r="18180" b="43682"/>
          <a:stretch/>
        </p:blipFill>
        <p:spPr>
          <a:xfrm>
            <a:off x="633320" y="2521308"/>
            <a:ext cx="1014479" cy="9076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Content Placeholder 4" descr="A bowl of food on a table&#10;&#10;Description automatically generated">
            <a:extLst>
              <a:ext uri="{FF2B5EF4-FFF2-40B4-BE49-F238E27FC236}">
                <a16:creationId xmlns:a16="http://schemas.microsoft.com/office/drawing/2014/main" id="{DEF495D1-7546-495B-8800-9DB0FF1691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1" t="2224" r="18180" b="43682"/>
          <a:stretch/>
        </p:blipFill>
        <p:spPr>
          <a:xfrm>
            <a:off x="2073480" y="2515330"/>
            <a:ext cx="1014479" cy="9076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Content Placeholder 4" descr="A bowl of food on a table&#10;&#10;Description automatically generated">
            <a:extLst>
              <a:ext uri="{FF2B5EF4-FFF2-40B4-BE49-F238E27FC236}">
                <a16:creationId xmlns:a16="http://schemas.microsoft.com/office/drawing/2014/main" id="{4B486753-0631-454F-8579-910D910D7E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1" t="2224" r="18180" b="43682"/>
          <a:stretch/>
        </p:blipFill>
        <p:spPr>
          <a:xfrm>
            <a:off x="3443620" y="2506202"/>
            <a:ext cx="1014479" cy="9076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Content Placeholder 4" descr="A bowl of food on a table&#10;&#10;Description automatically generated">
            <a:extLst>
              <a:ext uri="{FF2B5EF4-FFF2-40B4-BE49-F238E27FC236}">
                <a16:creationId xmlns:a16="http://schemas.microsoft.com/office/drawing/2014/main" id="{DDDC3C53-4F9E-4C64-8EC2-550079E47F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1" t="2224" r="18180" b="43682"/>
          <a:stretch/>
        </p:blipFill>
        <p:spPr>
          <a:xfrm>
            <a:off x="4813760" y="2515330"/>
            <a:ext cx="1014479" cy="9076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Content Placeholder 4" descr="A bowl of food on a table&#10;&#10;Description automatically generated">
            <a:extLst>
              <a:ext uri="{FF2B5EF4-FFF2-40B4-BE49-F238E27FC236}">
                <a16:creationId xmlns:a16="http://schemas.microsoft.com/office/drawing/2014/main" id="{E09F9BBD-4954-4DC8-90D4-032597FCB2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1" t="2224" r="18180" b="43682"/>
          <a:stretch/>
        </p:blipFill>
        <p:spPr>
          <a:xfrm>
            <a:off x="6113316" y="2515330"/>
            <a:ext cx="1014479" cy="9076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Content Placeholder 4" descr="A bowl of food on a table&#10;&#10;Description automatically generated">
            <a:extLst>
              <a:ext uri="{FF2B5EF4-FFF2-40B4-BE49-F238E27FC236}">
                <a16:creationId xmlns:a16="http://schemas.microsoft.com/office/drawing/2014/main" id="{8D029A56-9283-4FA5-89F1-13A6855BD7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1" t="2224" r="18180" b="43682"/>
          <a:stretch/>
        </p:blipFill>
        <p:spPr>
          <a:xfrm>
            <a:off x="7505401" y="2517683"/>
            <a:ext cx="1014479" cy="9076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Content Placeholder 4" descr="A bowl of food on a table&#10;&#10;Description automatically generated">
            <a:extLst>
              <a:ext uri="{FF2B5EF4-FFF2-40B4-BE49-F238E27FC236}">
                <a16:creationId xmlns:a16="http://schemas.microsoft.com/office/drawing/2014/main" id="{F3B234A6-C4A6-45F4-9B2C-57F9355472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1" t="2224" r="18180" b="43682"/>
          <a:stretch/>
        </p:blipFill>
        <p:spPr>
          <a:xfrm>
            <a:off x="611560" y="3492522"/>
            <a:ext cx="1014479" cy="9076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Content Placeholder 4" descr="A bowl of food on a table&#10;&#10;Description automatically generated">
            <a:extLst>
              <a:ext uri="{FF2B5EF4-FFF2-40B4-BE49-F238E27FC236}">
                <a16:creationId xmlns:a16="http://schemas.microsoft.com/office/drawing/2014/main" id="{41F0F04A-08DA-47AB-AEC7-F5E634DF14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1" t="2224" r="18180" b="43682"/>
          <a:stretch/>
        </p:blipFill>
        <p:spPr>
          <a:xfrm>
            <a:off x="2051720" y="3486544"/>
            <a:ext cx="1014479" cy="9076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Content Placeholder 4" descr="A bowl of food on a table&#10;&#10;Description automatically generated">
            <a:extLst>
              <a:ext uri="{FF2B5EF4-FFF2-40B4-BE49-F238E27FC236}">
                <a16:creationId xmlns:a16="http://schemas.microsoft.com/office/drawing/2014/main" id="{CB76C1C2-AB05-4C3A-BA97-50CCB4AF23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1" t="2224" r="18180" b="43682"/>
          <a:stretch/>
        </p:blipFill>
        <p:spPr>
          <a:xfrm>
            <a:off x="3421860" y="3477416"/>
            <a:ext cx="1014479" cy="9076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Content Placeholder 4" descr="A bowl of food on a table&#10;&#10;Description automatically generated">
            <a:extLst>
              <a:ext uri="{FF2B5EF4-FFF2-40B4-BE49-F238E27FC236}">
                <a16:creationId xmlns:a16="http://schemas.microsoft.com/office/drawing/2014/main" id="{415EDAFE-F14E-41B6-AFA8-146424B2B2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1" t="2224" r="18180" b="43682"/>
          <a:stretch/>
        </p:blipFill>
        <p:spPr>
          <a:xfrm>
            <a:off x="4792000" y="3486544"/>
            <a:ext cx="1014479" cy="9076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Content Placeholder 4" descr="A bowl of food on a table&#10;&#10;Description automatically generated">
            <a:extLst>
              <a:ext uri="{FF2B5EF4-FFF2-40B4-BE49-F238E27FC236}">
                <a16:creationId xmlns:a16="http://schemas.microsoft.com/office/drawing/2014/main" id="{D2B3313F-C0EF-4BC0-AAC9-2AD1CC459E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1" t="2224" r="18180" b="43682"/>
          <a:stretch/>
        </p:blipFill>
        <p:spPr>
          <a:xfrm>
            <a:off x="6091556" y="3486544"/>
            <a:ext cx="1014479" cy="9076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Content Placeholder 4" descr="A bowl of food on a table&#10;&#10;Description automatically generated">
            <a:extLst>
              <a:ext uri="{FF2B5EF4-FFF2-40B4-BE49-F238E27FC236}">
                <a16:creationId xmlns:a16="http://schemas.microsoft.com/office/drawing/2014/main" id="{0AF10DDE-0CA3-4F5F-BBF4-6A806F4EB6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1" t="2224" r="18180" b="43682"/>
          <a:stretch/>
        </p:blipFill>
        <p:spPr>
          <a:xfrm>
            <a:off x="7483641" y="3488897"/>
            <a:ext cx="1014479" cy="9076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Content Placeholder 4" descr="A bowl of food on a table&#10;&#10;Description automatically generated">
            <a:extLst>
              <a:ext uri="{FF2B5EF4-FFF2-40B4-BE49-F238E27FC236}">
                <a16:creationId xmlns:a16="http://schemas.microsoft.com/office/drawing/2014/main" id="{6717C8A0-18E9-4179-B59A-CF4054F4A4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1" t="2224" r="18180" b="43682"/>
          <a:stretch/>
        </p:blipFill>
        <p:spPr>
          <a:xfrm>
            <a:off x="611560" y="4497632"/>
            <a:ext cx="1014479" cy="9076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Content Placeholder 4" descr="A bowl of food on a table&#10;&#10;Description automatically generated">
            <a:extLst>
              <a:ext uri="{FF2B5EF4-FFF2-40B4-BE49-F238E27FC236}">
                <a16:creationId xmlns:a16="http://schemas.microsoft.com/office/drawing/2014/main" id="{7108C555-16B7-477D-A45D-96135B3680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1" t="2224" r="18180" b="43682"/>
          <a:stretch/>
        </p:blipFill>
        <p:spPr>
          <a:xfrm>
            <a:off x="2051720" y="4491654"/>
            <a:ext cx="1014479" cy="9076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Content Placeholder 4" descr="A bowl of food on a table&#10;&#10;Description automatically generated">
            <a:extLst>
              <a:ext uri="{FF2B5EF4-FFF2-40B4-BE49-F238E27FC236}">
                <a16:creationId xmlns:a16="http://schemas.microsoft.com/office/drawing/2014/main" id="{3CFE97DD-AFE0-4C27-A9C0-93EE61D2814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1" t="2224" r="18180" b="43682"/>
          <a:stretch/>
        </p:blipFill>
        <p:spPr>
          <a:xfrm>
            <a:off x="3421860" y="4482526"/>
            <a:ext cx="1014479" cy="9076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Content Placeholder 4" descr="A bowl of food on a table&#10;&#10;Description automatically generated">
            <a:extLst>
              <a:ext uri="{FF2B5EF4-FFF2-40B4-BE49-F238E27FC236}">
                <a16:creationId xmlns:a16="http://schemas.microsoft.com/office/drawing/2014/main" id="{FC2DBA54-D0F5-43C3-A9FE-26C9A4797E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1" t="2224" r="18180" b="43682"/>
          <a:stretch/>
        </p:blipFill>
        <p:spPr>
          <a:xfrm>
            <a:off x="4792000" y="4491654"/>
            <a:ext cx="1014479" cy="9076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Content Placeholder 4" descr="A bowl of food on a table&#10;&#10;Description automatically generated">
            <a:extLst>
              <a:ext uri="{FF2B5EF4-FFF2-40B4-BE49-F238E27FC236}">
                <a16:creationId xmlns:a16="http://schemas.microsoft.com/office/drawing/2014/main" id="{0EEEF630-74FA-45C8-8128-85DA0110DB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1" t="2224" r="18180" b="43682"/>
          <a:stretch/>
        </p:blipFill>
        <p:spPr>
          <a:xfrm>
            <a:off x="6091556" y="4491654"/>
            <a:ext cx="1014479" cy="9076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Content Placeholder 4" descr="A bowl of food on a table&#10;&#10;Description automatically generated">
            <a:extLst>
              <a:ext uri="{FF2B5EF4-FFF2-40B4-BE49-F238E27FC236}">
                <a16:creationId xmlns:a16="http://schemas.microsoft.com/office/drawing/2014/main" id="{6DB74A41-F2C4-47FE-AA83-8E86A67947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1" t="2224" r="18180" b="43682"/>
          <a:stretch/>
        </p:blipFill>
        <p:spPr>
          <a:xfrm>
            <a:off x="7483641" y="4494007"/>
            <a:ext cx="1014479" cy="9076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Content Placeholder 4" descr="A bowl of food on a table&#10;&#10;Description automatically generated">
            <a:extLst>
              <a:ext uri="{FF2B5EF4-FFF2-40B4-BE49-F238E27FC236}">
                <a16:creationId xmlns:a16="http://schemas.microsoft.com/office/drawing/2014/main" id="{734F379E-368D-45F4-B002-9F5A5BD255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1" t="2224" r="18180" b="43682"/>
          <a:stretch/>
        </p:blipFill>
        <p:spPr>
          <a:xfrm>
            <a:off x="611560" y="5545644"/>
            <a:ext cx="1014479" cy="9076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Content Placeholder 4" descr="A bowl of food on a table&#10;&#10;Description automatically generated">
            <a:extLst>
              <a:ext uri="{FF2B5EF4-FFF2-40B4-BE49-F238E27FC236}">
                <a16:creationId xmlns:a16="http://schemas.microsoft.com/office/drawing/2014/main" id="{64E2A524-9AB0-4165-85E0-113D2081A4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1" t="2224" r="18180" b="43682"/>
          <a:stretch/>
        </p:blipFill>
        <p:spPr>
          <a:xfrm>
            <a:off x="2051720" y="5539666"/>
            <a:ext cx="1014479" cy="9076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Content Placeholder 4" descr="A bowl of food on a table&#10;&#10;Description automatically generated">
            <a:extLst>
              <a:ext uri="{FF2B5EF4-FFF2-40B4-BE49-F238E27FC236}">
                <a16:creationId xmlns:a16="http://schemas.microsoft.com/office/drawing/2014/main" id="{68B3F2EE-2442-4554-8420-6012829E0B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1" t="2224" r="18180" b="43682"/>
          <a:stretch/>
        </p:blipFill>
        <p:spPr>
          <a:xfrm>
            <a:off x="3421860" y="5530538"/>
            <a:ext cx="1014479" cy="9076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Content Placeholder 4" descr="A bowl of food on a table&#10;&#10;Description automatically generated">
            <a:extLst>
              <a:ext uri="{FF2B5EF4-FFF2-40B4-BE49-F238E27FC236}">
                <a16:creationId xmlns:a16="http://schemas.microsoft.com/office/drawing/2014/main" id="{3A3C58FB-A36B-43FB-85B9-67F44D52D7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1" t="2224" r="18180" b="43682"/>
          <a:stretch/>
        </p:blipFill>
        <p:spPr>
          <a:xfrm>
            <a:off x="4792000" y="5539666"/>
            <a:ext cx="1014479" cy="9076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Content Placeholder 4" descr="A bowl of food on a table&#10;&#10;Description automatically generated">
            <a:extLst>
              <a:ext uri="{FF2B5EF4-FFF2-40B4-BE49-F238E27FC236}">
                <a16:creationId xmlns:a16="http://schemas.microsoft.com/office/drawing/2014/main" id="{C1D2C1AE-88FC-4524-8D17-CD7560BC72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1" t="2224" r="23291" b="43682"/>
          <a:stretch/>
        </p:blipFill>
        <p:spPr>
          <a:xfrm>
            <a:off x="6091557" y="5539666"/>
            <a:ext cx="928716" cy="9076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3BECC859-D487-4338-9590-860AC7B515FC}"/>
              </a:ext>
            </a:extLst>
          </p:cNvPr>
          <p:cNvSpPr txBox="1"/>
          <p:nvPr/>
        </p:nvSpPr>
        <p:spPr>
          <a:xfrm>
            <a:off x="7020273" y="5229200"/>
            <a:ext cx="19442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2,083</a:t>
            </a:r>
            <a:r>
              <a:rPr lang="zh-TW" altLang="en-US" dirty="0" smtClean="0"/>
              <a:t>克生菜</a:t>
            </a:r>
            <a:endParaRPr lang="en-US" dirty="0"/>
          </a:p>
          <a:p>
            <a:r>
              <a:rPr lang="en-HK" dirty="0"/>
              <a:t>= </a:t>
            </a:r>
            <a:r>
              <a:rPr lang="en-HK" dirty="0" smtClean="0"/>
              <a:t>28.9</a:t>
            </a:r>
            <a:r>
              <a:rPr lang="zh-TW" altLang="en-US" dirty="0" smtClean="0"/>
              <a:t>份</a:t>
            </a:r>
            <a:endParaRPr lang="en-US" dirty="0"/>
          </a:p>
          <a:p>
            <a:r>
              <a:rPr lang="en-HK" dirty="0"/>
              <a:t>= </a:t>
            </a:r>
            <a:r>
              <a:rPr lang="en-HK" dirty="0" smtClean="0"/>
              <a:t>28.9</a:t>
            </a:r>
            <a:r>
              <a:rPr lang="zh-TW" altLang="en-US" dirty="0" smtClean="0"/>
              <a:t>碗</a:t>
            </a:r>
            <a:endParaRPr lang="en-US" dirty="0"/>
          </a:p>
          <a:p>
            <a:pPr lvl="0">
              <a:defRPr/>
            </a:pPr>
            <a:r>
              <a:rPr lang="en-HK" dirty="0"/>
              <a:t>= 2</a:t>
            </a:r>
            <a:r>
              <a:rPr lang="en-US" dirty="0" smtClean="0"/>
              <a:t>5</a:t>
            </a:r>
            <a:r>
              <a:rPr lang="zh-TW" altLang="en-US" dirty="0" smtClean="0"/>
              <a:t>克膳食纖維</a:t>
            </a:r>
            <a:endParaRPr lang="en-US" dirty="0"/>
          </a:p>
        </p:txBody>
      </p:sp>
      <p:sp>
        <p:nvSpPr>
          <p:cNvPr id="34" name="文字方塊 33"/>
          <p:cNvSpPr txBox="1"/>
          <p:nvPr/>
        </p:nvSpPr>
        <p:spPr>
          <a:xfrm>
            <a:off x="539552" y="6525344"/>
            <a:ext cx="64087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1200" dirty="0"/>
              <a:t>*</a:t>
            </a:r>
            <a:r>
              <a:rPr lang="zh-TW" altLang="en-US" sz="1200" dirty="0"/>
              <a:t>資料來源：衞生署衞生防護</a:t>
            </a:r>
            <a:r>
              <a:rPr lang="zh-TW" altLang="en-US" sz="1200" dirty="0" smtClean="0"/>
              <a:t>中心</a:t>
            </a:r>
            <a:endParaRPr lang="zh-HK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939793482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500"/>
                            </p:stCondLst>
                            <p:childTnLst>
                              <p:par>
                                <p:cTn id="127" presetID="24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8" dur="4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9" dur="4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0" dur="4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1" dur="4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7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518</TotalTime>
  <Words>876</Words>
  <Application>Microsoft Office PowerPoint</Application>
  <PresentationFormat>如螢幕大小 (4:3)</PresentationFormat>
  <Paragraphs>157</Paragraphs>
  <Slides>28</Slides>
  <Notes>1</Notes>
  <HiddenSlides>0</HiddenSlides>
  <MMClips>1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28</vt:i4>
      </vt:variant>
    </vt:vector>
  </HeadingPairs>
  <TitlesOfParts>
    <vt:vector size="33" baseType="lpstr">
      <vt:lpstr>新細明體</vt:lpstr>
      <vt:lpstr>Arial</vt:lpstr>
      <vt:lpstr>Calibri</vt:lpstr>
      <vt:lpstr>Rockwell</vt:lpstr>
      <vt:lpstr>Office Theme</vt:lpstr>
      <vt:lpstr>假若我們的餐膳只包含一種食物，我們需要吃多少份量，才能達到每天的要求？</vt:lpstr>
      <vt:lpstr>膳食纖維</vt:lpstr>
      <vt:lpstr>這些要吃多少？ 麥片、粟米粒、生菜</vt:lpstr>
      <vt:lpstr>一份麥片= 28克 (約 ¼ 杯)， 提供2.8克膳食纖維</vt:lpstr>
      <vt:lpstr>膳食纖維的參考值是每天應不少於25克*</vt:lpstr>
      <vt:lpstr>一份粟米粒 = 約½杯 (82克)，  提供1.64克膳食纖維</vt:lpstr>
      <vt:lpstr>膳食纖維的參考值是每天應不少於25克*</vt:lpstr>
      <vt:lpstr>一份生菜 = 1碗 (約72克)， 提供0.86克膳食纖維</vt:lpstr>
      <vt:lpstr>膳食纖維的參考值是每天應不少於25克*</vt:lpstr>
      <vt:lpstr>膳食纖維的參考值(每天應不少於25克)</vt:lpstr>
      <vt:lpstr>維生素C</vt:lpstr>
      <vt:lpstr>這些要吃多少？ 番石榴、橙、馬鈴薯</vt:lpstr>
      <vt:lpstr>一份番石榴 = ½ 杯(約82克)， 提供187毫克維生素C</vt:lpstr>
      <vt:lpstr>成人每天的維生素C參考攝取量 (RNI)**為40毫克</vt:lpstr>
      <vt:lpstr>一份橙 = 1個橙 (約151克)， 提供68毫克維生素C</vt:lpstr>
      <vt:lpstr>成人每天的維生素C參考攝取量 (RNI)**為40毫克</vt:lpstr>
      <vt:lpstr>一份馬鈴薯 = ½杯 (約75克)， 提供6.7毫克維生素C </vt:lpstr>
      <vt:lpstr>成人每天的維生素C參考攝取量 (RNI)**為40毫克</vt:lpstr>
      <vt:lpstr>成人每天的維生素C參考攝取量 (RNI)**為40毫克</vt:lpstr>
      <vt:lpstr>鈣</vt:lpstr>
      <vt:lpstr>這些要吃多少？ 沙甸魚(連骨頭)、硬豆腐、高鈣牛奶</vt:lpstr>
      <vt:lpstr>一份沙甸魚(連骨頭) = 2 條沙甸魚 (約24克)，提供91.7毫克鈣</vt:lpstr>
      <vt:lpstr>成人每天的鈣參考攝取量 (RNI)**是 不少於1,000毫克</vt:lpstr>
      <vt:lpstr>一份硬豆腐 = ¼ 磚 (約75克)， 提供240毫克鈣</vt:lpstr>
      <vt:lpstr>成人每天的鈣參考攝取量 (RNI)**是 不少於1,000毫克</vt:lpstr>
      <vt:lpstr>一份高鈣牛奶 = 1杯 (約244 克)，  提供366毫克鈣</vt:lpstr>
      <vt:lpstr>成人每天的鈣參考攝取量 (RNI)**是 不少於1,000毫克</vt:lpstr>
      <vt:lpstr>參考資料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Dietary fibre  If our diet only contains one kind of food, how much of it should be eaten to meet the daily requirement of dietary fibre?</dc:title>
  <dc:creator>Alan Ng</dc:creator>
  <cp:lastModifiedBy>POON, Suk-mei Cindy</cp:lastModifiedBy>
  <cp:revision>62</cp:revision>
  <dcterms:created xsi:type="dcterms:W3CDTF">2019-01-01T20:51:40Z</dcterms:created>
  <dcterms:modified xsi:type="dcterms:W3CDTF">2021-09-16T06:27:39Z</dcterms:modified>
</cp:coreProperties>
</file>