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5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20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CEB0C1-D9F0-4B1E-8678-D7B7B84063CF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BF056-893A-4624-BDA0-1B6D193FC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32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7D68-38F0-4153-871E-A094F68D52B6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4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6CBF-CEDC-4485-A090-CBEEAA6074CB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111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A30E-C785-4B8E-B3A1-DEF7CD1E7667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12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09A9-ECB6-4063-862A-0A382D63892E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266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93A-3A7C-4AC7-8CDC-D5B28EF430F7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061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72D5C-0747-4121-BB89-07D473FECF87}" type="datetime1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062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8C81-C4D2-4776-88E8-B9C7D431A1F0}" type="datetime1">
              <a:rPr lang="en-US" smtClean="0"/>
              <a:t>9/16/2021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63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AA06F-B815-4227-A528-D3A0CF27D47E}" type="datetime1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438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B185-BC91-4FBA-9DC3-EFD1CBCBAC7F}" type="datetime1">
              <a:rPr lang="en-US" smtClean="0"/>
              <a:t>9/16/2021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534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67C9-1147-4BAF-AC52-3C828112A595}" type="datetime1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377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02700-2A71-4490-BE2E-C95FEF64F007}" type="datetime1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177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A636F-5D5C-4A46-B387-4767857F5F5B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D85A4-B19B-49AC-A3E8-EECEB68D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52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營</a:t>
            </a:r>
            <a:r>
              <a:rPr lang="zh-TW" altLang="en-US" dirty="0" smtClean="0"/>
              <a:t>養成分分</a:t>
            </a:r>
            <a:r>
              <a:rPr lang="zh-TW" altLang="en-US" dirty="0"/>
              <a:t>析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使</a:t>
            </a:r>
            <a:r>
              <a:rPr lang="zh-TW" altLang="en-US" dirty="0"/>
              <a:t>用食物成分數據庫，分析不同食物的能量和營養成分。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94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分</a:t>
            </a:r>
            <a:r>
              <a:rPr lang="zh-TW" altLang="en-US" dirty="0"/>
              <a:t>析每份食物的營養成分的</a:t>
            </a:r>
            <a:r>
              <a:rPr lang="zh-TW" altLang="en-US" dirty="0" smtClean="0"/>
              <a:t>指引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決</a:t>
            </a:r>
            <a:r>
              <a:rPr lang="zh-TW" altLang="en-US" dirty="0"/>
              <a:t>定食品的能量和營養含量時，我們首先需要：</a:t>
            </a:r>
            <a:endParaRPr lang="en-US" dirty="0" smtClean="0"/>
          </a:p>
          <a:p>
            <a:pPr marL="895350" lvl="1"/>
            <a:r>
              <a:rPr lang="zh-TW" altLang="en-US" dirty="0" smtClean="0"/>
              <a:t>食</a:t>
            </a:r>
            <a:r>
              <a:rPr lang="zh-TW" altLang="en-US" dirty="0"/>
              <a:t>品</a:t>
            </a:r>
            <a:r>
              <a:rPr lang="zh-TW" altLang="en-US" dirty="0" smtClean="0"/>
              <a:t>的材料清</a:t>
            </a:r>
            <a:r>
              <a:rPr lang="zh-TW" altLang="en-US" dirty="0"/>
              <a:t>單</a:t>
            </a:r>
            <a:endParaRPr lang="en-US" dirty="0" smtClean="0"/>
          </a:p>
          <a:p>
            <a:pPr marL="895350" lvl="1"/>
            <a:r>
              <a:rPr lang="zh-TW" altLang="en-US" dirty="0" smtClean="0"/>
              <a:t>食</a:t>
            </a:r>
            <a:r>
              <a:rPr lang="zh-TW" altLang="en-US" dirty="0"/>
              <a:t>譜中</a:t>
            </a:r>
            <a:r>
              <a:rPr lang="zh-TW" altLang="en-US" dirty="0" smtClean="0"/>
              <a:t>的食用份量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從</a:t>
            </a:r>
            <a:r>
              <a:rPr lang="zh-TW" altLang="en-US" dirty="0"/>
              <a:t>食物成分數據庫</a:t>
            </a:r>
            <a:r>
              <a:rPr lang="zh-TW" altLang="en-US" dirty="0" smtClean="0"/>
              <a:t>中翻查</a:t>
            </a:r>
            <a:r>
              <a:rPr lang="zh-TW" altLang="en-US" dirty="0"/>
              <a:t>每種材料的</a:t>
            </a:r>
            <a:r>
              <a:rPr lang="zh-TW" altLang="en-US"/>
              <a:t>營養</a:t>
            </a:r>
            <a:r>
              <a:rPr lang="zh-TW" altLang="en-US" smtClean="0"/>
              <a:t>成分</a:t>
            </a:r>
            <a:endParaRPr lang="en-US" altLang="zh-TW" dirty="0" smtClean="0"/>
          </a:p>
          <a:p>
            <a:pPr marL="895350" lvl="1"/>
            <a:r>
              <a:rPr lang="zh-TW" altLang="en-US" dirty="0" smtClean="0"/>
              <a:t>把材料</a:t>
            </a:r>
            <a:r>
              <a:rPr lang="zh-TW" altLang="en-US" dirty="0"/>
              <a:t>單</a:t>
            </a:r>
            <a:r>
              <a:rPr lang="zh-TW" altLang="en-US" dirty="0" smtClean="0"/>
              <a:t>位轉換成數</a:t>
            </a:r>
            <a:r>
              <a:rPr lang="zh-TW" altLang="en-US" dirty="0"/>
              <a:t>據</a:t>
            </a:r>
            <a:r>
              <a:rPr lang="zh-TW" altLang="en-US" dirty="0" smtClean="0"/>
              <a:t>庫的相對單</a:t>
            </a:r>
            <a:r>
              <a:rPr lang="zh-TW" altLang="en-US" dirty="0"/>
              <a:t>位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計</a:t>
            </a:r>
            <a:r>
              <a:rPr lang="zh-TW" altLang="en-US" dirty="0"/>
              <a:t>算每種材</a:t>
            </a:r>
            <a:r>
              <a:rPr lang="zh-TW" altLang="en-US" dirty="0" smtClean="0"/>
              <a:t>料提供的</a:t>
            </a:r>
            <a:r>
              <a:rPr lang="zh-TW" altLang="en-US" dirty="0"/>
              <a:t>能量和營養素</a:t>
            </a:r>
            <a:r>
              <a:rPr lang="zh-TW" altLang="en-US" dirty="0" smtClean="0"/>
              <a:t>的份量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將所有材料的</a:t>
            </a:r>
            <a:r>
              <a:rPr lang="zh-TW" altLang="en-US" dirty="0"/>
              <a:t>營養成</a:t>
            </a:r>
            <a:r>
              <a:rPr lang="zh-TW" altLang="en-US" dirty="0" smtClean="0"/>
              <a:t>分相加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將</a:t>
            </a:r>
            <a:r>
              <a:rPr lang="zh-TW" altLang="en-US" dirty="0"/>
              <a:t>營養成分除以食譜中</a:t>
            </a:r>
            <a:r>
              <a:rPr lang="zh-TW" altLang="en-US" dirty="0" smtClean="0"/>
              <a:t>的</a:t>
            </a:r>
            <a:r>
              <a:rPr lang="zh-TW" altLang="en-US" dirty="0"/>
              <a:t>食用份</a:t>
            </a:r>
            <a:r>
              <a:rPr lang="zh-TW" altLang="en-US" dirty="0" smtClean="0"/>
              <a:t>量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06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雞蛋仔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zh-TW" altLang="en-US" sz="2600" dirty="0" smtClean="0">
                <a:solidFill>
                  <a:prstClr val="black"/>
                </a:solidFill>
              </a:rPr>
              <a:t>分</a:t>
            </a:r>
            <a:r>
              <a:rPr lang="zh-TW" altLang="en-US" sz="2600" dirty="0">
                <a:solidFill>
                  <a:prstClr val="black"/>
                </a:solidFill>
              </a:rPr>
              <a:t>析一份雞蛋仔的能量和營養成分，包括：</a:t>
            </a:r>
            <a:endParaRPr lang="en-US" sz="2600" dirty="0">
              <a:solidFill>
                <a:prstClr val="black"/>
              </a:solidFill>
            </a:endParaRPr>
          </a:p>
          <a:p>
            <a:pPr lvl="0"/>
            <a:r>
              <a:rPr lang="zh-TW" altLang="en-US" sz="2400" dirty="0" smtClean="0">
                <a:solidFill>
                  <a:prstClr val="black"/>
                </a:solidFill>
              </a:rPr>
              <a:t>能</a:t>
            </a:r>
            <a:r>
              <a:rPr lang="zh-TW" altLang="en-US" sz="2400" dirty="0">
                <a:solidFill>
                  <a:prstClr val="black"/>
                </a:solidFill>
              </a:rPr>
              <a:t>量（千卡）</a:t>
            </a:r>
          </a:p>
          <a:p>
            <a:pPr lvl="0"/>
            <a:r>
              <a:rPr lang="zh-TW" altLang="en-US" sz="2400" dirty="0">
                <a:solidFill>
                  <a:prstClr val="black"/>
                </a:solidFill>
              </a:rPr>
              <a:t>蛋白質</a:t>
            </a:r>
            <a:r>
              <a:rPr lang="zh-TW" altLang="en-US" sz="2400" dirty="0" smtClean="0">
                <a:solidFill>
                  <a:prstClr val="black"/>
                </a:solidFill>
              </a:rPr>
              <a:t>（克）</a:t>
            </a:r>
            <a:endParaRPr lang="zh-TW" altLang="en-US" sz="2400" dirty="0">
              <a:solidFill>
                <a:prstClr val="black"/>
              </a:solidFill>
            </a:endParaRPr>
          </a:p>
          <a:p>
            <a:pPr lvl="0"/>
            <a:r>
              <a:rPr lang="zh-TW" altLang="en-US" sz="2400" dirty="0">
                <a:solidFill>
                  <a:prstClr val="black"/>
                </a:solidFill>
              </a:rPr>
              <a:t>碳水化合物</a:t>
            </a:r>
            <a:r>
              <a:rPr lang="zh-TW" altLang="en-US" sz="2400" dirty="0" smtClean="0">
                <a:solidFill>
                  <a:prstClr val="black"/>
                </a:solidFill>
              </a:rPr>
              <a:t>（</a:t>
            </a:r>
            <a:r>
              <a:rPr lang="zh-TW" altLang="en-US" sz="2400" dirty="0">
                <a:solidFill>
                  <a:prstClr val="black"/>
                </a:solidFill>
              </a:rPr>
              <a:t>克</a:t>
            </a:r>
            <a:r>
              <a:rPr lang="zh-TW" altLang="en-US" sz="2400" dirty="0" smtClean="0">
                <a:solidFill>
                  <a:prstClr val="black"/>
                </a:solidFill>
              </a:rPr>
              <a:t>）</a:t>
            </a:r>
            <a:endParaRPr lang="zh-TW" altLang="en-US" sz="2400" dirty="0">
              <a:solidFill>
                <a:prstClr val="black"/>
              </a:solidFill>
            </a:endParaRPr>
          </a:p>
          <a:p>
            <a:pPr lvl="0"/>
            <a:r>
              <a:rPr lang="zh-TW" altLang="en-US" sz="2400" dirty="0">
                <a:solidFill>
                  <a:prstClr val="black"/>
                </a:solidFill>
              </a:rPr>
              <a:t>總脂肪（克）</a:t>
            </a:r>
          </a:p>
          <a:p>
            <a:pPr lvl="0"/>
            <a:r>
              <a:rPr lang="zh-TW" altLang="en-US" sz="2400" dirty="0">
                <a:solidFill>
                  <a:prstClr val="black"/>
                </a:solidFill>
              </a:rPr>
              <a:t>膳食纖維（克）</a:t>
            </a:r>
          </a:p>
          <a:p>
            <a:pPr lvl="0"/>
            <a:r>
              <a:rPr lang="zh-TW" altLang="en-US" sz="2400" dirty="0">
                <a:solidFill>
                  <a:prstClr val="black"/>
                </a:solidFill>
              </a:rPr>
              <a:t>鈣（ 毫克 ）</a:t>
            </a:r>
          </a:p>
          <a:p>
            <a:pPr lvl="0"/>
            <a:r>
              <a:rPr lang="zh-TW" altLang="en-US" sz="2400" dirty="0">
                <a:solidFill>
                  <a:prstClr val="black"/>
                </a:solidFill>
              </a:rPr>
              <a:t>維生素</a:t>
            </a:r>
            <a:r>
              <a:rPr lang="en-US" altLang="zh-TW" sz="2400" dirty="0">
                <a:solidFill>
                  <a:prstClr val="black"/>
                </a:solidFill>
              </a:rPr>
              <a:t>C</a:t>
            </a:r>
            <a:r>
              <a:rPr lang="zh-TW" altLang="en-US" sz="2400" dirty="0">
                <a:solidFill>
                  <a:prstClr val="black"/>
                </a:solidFill>
              </a:rPr>
              <a:t>（ 毫克 ）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zh-TW" altLang="en-US" sz="2600" dirty="0" smtClean="0">
                <a:solidFill>
                  <a:prstClr val="black"/>
                </a:solidFill>
              </a:rPr>
              <a:t>材料</a:t>
            </a:r>
            <a:r>
              <a:rPr lang="zh-TW" altLang="en-US" sz="2600" dirty="0">
                <a:solidFill>
                  <a:prstClr val="black"/>
                </a:solidFill>
              </a:rPr>
              <a:t>（</a:t>
            </a:r>
            <a:r>
              <a:rPr lang="en-US" altLang="zh-TW" sz="2600" dirty="0" smtClean="0">
                <a:solidFill>
                  <a:prstClr val="black"/>
                </a:solidFill>
              </a:rPr>
              <a:t>3</a:t>
            </a:r>
            <a:r>
              <a:rPr lang="zh-TW" altLang="en-US" sz="2600" dirty="0" smtClean="0">
                <a:solidFill>
                  <a:prstClr val="black"/>
                </a:solidFill>
              </a:rPr>
              <a:t>個食用份量）：</a:t>
            </a:r>
            <a:endParaRPr lang="en-US" sz="2600" dirty="0">
              <a:solidFill>
                <a:prstClr val="black"/>
              </a:solidFill>
            </a:endParaRPr>
          </a:p>
          <a:p>
            <a:pPr lvl="0"/>
            <a:r>
              <a:rPr lang="zh-TW" altLang="en-US" sz="2200" dirty="0">
                <a:solidFill>
                  <a:prstClr val="black"/>
                </a:solidFill>
              </a:rPr>
              <a:t>雞</a:t>
            </a:r>
            <a:r>
              <a:rPr lang="zh-TW" altLang="en-US" sz="2200" dirty="0" smtClean="0">
                <a:solidFill>
                  <a:prstClr val="black"/>
                </a:solidFill>
              </a:rPr>
              <a:t>蛋</a:t>
            </a:r>
            <a:r>
              <a:rPr lang="en-US" sz="2200" dirty="0" smtClean="0">
                <a:solidFill>
                  <a:prstClr val="black"/>
                </a:solidFill>
              </a:rPr>
              <a:t>			3</a:t>
            </a:r>
            <a:r>
              <a:rPr lang="zh-TW" altLang="en-US" sz="2200" smtClean="0">
                <a:solidFill>
                  <a:prstClr val="black"/>
                </a:solidFill>
              </a:rPr>
              <a:t>隻</a:t>
            </a:r>
            <a:endParaRPr lang="en-US" sz="2200" dirty="0">
              <a:solidFill>
                <a:prstClr val="black"/>
              </a:solidFill>
            </a:endParaRPr>
          </a:p>
          <a:p>
            <a:r>
              <a:rPr lang="zh-TW" altLang="en-US" sz="2200" dirty="0" smtClean="0">
                <a:solidFill>
                  <a:prstClr val="black"/>
                </a:solidFill>
              </a:rPr>
              <a:t>糖</a:t>
            </a:r>
            <a:r>
              <a:rPr lang="en-US" altLang="zh-TW" sz="2200" dirty="0" smtClean="0">
                <a:solidFill>
                  <a:prstClr val="black"/>
                </a:solidFill>
              </a:rPr>
              <a:t>	</a:t>
            </a:r>
            <a:r>
              <a:rPr lang="en-US" sz="2200" dirty="0" smtClean="0">
                <a:solidFill>
                  <a:prstClr val="black"/>
                </a:solidFill>
              </a:rPr>
              <a:t>		½ </a:t>
            </a:r>
            <a:r>
              <a:rPr lang="zh-TW" altLang="en-US" sz="2200" dirty="0" smtClean="0">
                <a:solidFill>
                  <a:prstClr val="black"/>
                </a:solidFill>
              </a:rPr>
              <a:t>杯</a:t>
            </a:r>
            <a:endParaRPr lang="zh-TW" altLang="en-US" sz="2200" dirty="0">
              <a:solidFill>
                <a:prstClr val="black"/>
              </a:solidFill>
            </a:endParaRPr>
          </a:p>
          <a:p>
            <a:pPr lvl="0"/>
            <a:r>
              <a:rPr lang="zh-TW" altLang="en-US" sz="2200" dirty="0" smtClean="0">
                <a:solidFill>
                  <a:prstClr val="black"/>
                </a:solidFill>
              </a:rPr>
              <a:t>油</a:t>
            </a:r>
            <a:r>
              <a:rPr lang="en-US" sz="2200" dirty="0" smtClean="0">
                <a:solidFill>
                  <a:prstClr val="black"/>
                </a:solidFill>
              </a:rPr>
              <a:t>			6 </a:t>
            </a:r>
            <a:r>
              <a:rPr lang="zh-TW" altLang="en-US" sz="2200" dirty="0" smtClean="0">
                <a:solidFill>
                  <a:prstClr val="black"/>
                </a:solidFill>
              </a:rPr>
              <a:t>湯</a:t>
            </a:r>
            <a:r>
              <a:rPr lang="zh-TW" altLang="en-US" sz="2200" dirty="0">
                <a:solidFill>
                  <a:prstClr val="black"/>
                </a:solidFill>
              </a:rPr>
              <a:t>匙</a:t>
            </a:r>
            <a:endParaRPr lang="en-US" sz="2200" dirty="0">
              <a:solidFill>
                <a:prstClr val="black"/>
              </a:solidFill>
            </a:endParaRPr>
          </a:p>
          <a:p>
            <a:pPr lvl="0"/>
            <a:r>
              <a:rPr lang="zh-TW" altLang="en-US" sz="2200" dirty="0">
                <a:solidFill>
                  <a:prstClr val="black"/>
                </a:solidFill>
              </a:rPr>
              <a:t>低筋麵</a:t>
            </a:r>
            <a:r>
              <a:rPr lang="zh-TW" altLang="en-US" sz="2200" dirty="0" smtClean="0">
                <a:solidFill>
                  <a:prstClr val="black"/>
                </a:solidFill>
              </a:rPr>
              <a:t>粉</a:t>
            </a:r>
            <a:r>
              <a:rPr lang="en-US" sz="2200" dirty="0" smtClean="0">
                <a:solidFill>
                  <a:prstClr val="black"/>
                </a:solidFill>
              </a:rPr>
              <a:t>	</a:t>
            </a:r>
            <a:r>
              <a:rPr lang="en-US" sz="2200" dirty="0">
                <a:solidFill>
                  <a:prstClr val="black"/>
                </a:solidFill>
              </a:rPr>
              <a:t>	</a:t>
            </a:r>
            <a:r>
              <a:rPr lang="en-US" sz="2200" dirty="0" smtClean="0">
                <a:solidFill>
                  <a:prstClr val="black"/>
                </a:solidFill>
              </a:rPr>
              <a:t>¼ </a:t>
            </a:r>
            <a:r>
              <a:rPr lang="zh-TW" altLang="en-US" sz="2200" dirty="0" smtClean="0">
                <a:solidFill>
                  <a:prstClr val="black"/>
                </a:solidFill>
              </a:rPr>
              <a:t>杯</a:t>
            </a:r>
            <a:endParaRPr lang="en-US" sz="2200" dirty="0">
              <a:solidFill>
                <a:prstClr val="black"/>
              </a:solidFill>
            </a:endParaRPr>
          </a:p>
          <a:p>
            <a:pPr lvl="0"/>
            <a:r>
              <a:rPr lang="zh-TW" altLang="en-US" sz="2200" dirty="0" smtClean="0">
                <a:solidFill>
                  <a:prstClr val="black"/>
                </a:solidFill>
              </a:rPr>
              <a:t>發粉</a:t>
            </a:r>
            <a:r>
              <a:rPr lang="en-US" altLang="zh-TW" sz="2200" dirty="0" smtClean="0">
                <a:solidFill>
                  <a:prstClr val="black"/>
                </a:solidFill>
              </a:rPr>
              <a:t>		</a:t>
            </a:r>
            <a:r>
              <a:rPr lang="en-US" sz="2200" dirty="0" smtClean="0">
                <a:solidFill>
                  <a:prstClr val="black"/>
                </a:solidFill>
              </a:rPr>
              <a:t>	2 </a:t>
            </a:r>
            <a:r>
              <a:rPr lang="zh-TW" altLang="en-US" sz="2200" dirty="0" smtClean="0">
                <a:solidFill>
                  <a:prstClr val="black"/>
                </a:solidFill>
              </a:rPr>
              <a:t>茶</a:t>
            </a:r>
            <a:r>
              <a:rPr lang="zh-TW" altLang="en-US" sz="2200" dirty="0">
                <a:solidFill>
                  <a:prstClr val="black"/>
                </a:solidFill>
              </a:rPr>
              <a:t>匙</a:t>
            </a:r>
            <a:endParaRPr lang="en-US" sz="2200" dirty="0">
              <a:solidFill>
                <a:prstClr val="black"/>
              </a:solidFill>
            </a:endParaRPr>
          </a:p>
          <a:p>
            <a:pPr lvl="0"/>
            <a:endParaRPr lang="en-US" sz="2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5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珍</a:t>
            </a:r>
            <a:r>
              <a:rPr lang="zh-TW" altLang="en-US" dirty="0" smtClean="0"/>
              <a:t>珠奶茶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zh-TW" altLang="en-US" dirty="0">
                <a:solidFill>
                  <a:prstClr val="black"/>
                </a:solidFill>
              </a:rPr>
              <a:t>分析一份珍珠奶茶的能量和營養成分，包括：</a:t>
            </a:r>
            <a:endParaRPr lang="en-US" dirty="0">
              <a:solidFill>
                <a:prstClr val="black"/>
              </a:solidFill>
            </a:endParaRPr>
          </a:p>
          <a:p>
            <a:pPr lvl="0"/>
            <a:r>
              <a:rPr lang="zh-TW" altLang="en-US" sz="2600" dirty="0">
                <a:solidFill>
                  <a:prstClr val="black"/>
                </a:solidFill>
              </a:rPr>
              <a:t>能量（千卡）</a:t>
            </a:r>
          </a:p>
          <a:p>
            <a:pPr lvl="0"/>
            <a:r>
              <a:rPr lang="zh-TW" altLang="en-US" sz="2600" dirty="0">
                <a:solidFill>
                  <a:prstClr val="black"/>
                </a:solidFill>
              </a:rPr>
              <a:t>蛋白質（克）</a:t>
            </a:r>
          </a:p>
          <a:p>
            <a:pPr lvl="0"/>
            <a:r>
              <a:rPr lang="zh-TW" altLang="en-US" sz="2600" dirty="0">
                <a:solidFill>
                  <a:prstClr val="black"/>
                </a:solidFill>
              </a:rPr>
              <a:t>碳水化合物（克）</a:t>
            </a:r>
          </a:p>
          <a:p>
            <a:pPr lvl="0"/>
            <a:r>
              <a:rPr lang="zh-TW" altLang="en-US" sz="2600" dirty="0">
                <a:solidFill>
                  <a:prstClr val="black"/>
                </a:solidFill>
              </a:rPr>
              <a:t>總脂肪（克）</a:t>
            </a:r>
          </a:p>
          <a:p>
            <a:pPr lvl="0"/>
            <a:r>
              <a:rPr lang="zh-TW" altLang="en-US" sz="2600" dirty="0">
                <a:solidFill>
                  <a:prstClr val="black"/>
                </a:solidFill>
              </a:rPr>
              <a:t>膳食纖維（克）</a:t>
            </a:r>
          </a:p>
          <a:p>
            <a:pPr lvl="0"/>
            <a:r>
              <a:rPr lang="zh-TW" altLang="en-US" sz="2600" dirty="0">
                <a:solidFill>
                  <a:prstClr val="black"/>
                </a:solidFill>
              </a:rPr>
              <a:t>鈣（ 毫克 ）</a:t>
            </a:r>
          </a:p>
          <a:p>
            <a:pPr lvl="0"/>
            <a:r>
              <a:rPr lang="zh-TW" altLang="en-US" sz="2600" dirty="0">
                <a:solidFill>
                  <a:prstClr val="black"/>
                </a:solidFill>
              </a:rPr>
              <a:t>維生素</a:t>
            </a:r>
            <a:r>
              <a:rPr lang="en-US" altLang="zh-TW" sz="2600" dirty="0">
                <a:solidFill>
                  <a:prstClr val="black"/>
                </a:solidFill>
              </a:rPr>
              <a:t>C</a:t>
            </a:r>
            <a:r>
              <a:rPr lang="zh-TW" altLang="en-US" sz="2600" dirty="0">
                <a:solidFill>
                  <a:prstClr val="black"/>
                </a:solidFill>
              </a:rPr>
              <a:t>（ 毫克 ）</a:t>
            </a:r>
            <a:endParaRPr lang="en-US" sz="2600" dirty="0">
              <a:solidFill>
                <a:prstClr val="black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sz="2400" dirty="0" smtClean="0">
                <a:solidFill>
                  <a:prstClr val="black"/>
                </a:solidFill>
              </a:rPr>
              <a:t>材</a:t>
            </a:r>
            <a:r>
              <a:rPr lang="zh-TW" altLang="en-US" sz="2400" dirty="0">
                <a:solidFill>
                  <a:prstClr val="black"/>
                </a:solidFill>
              </a:rPr>
              <a:t>料</a:t>
            </a:r>
            <a:r>
              <a:rPr lang="zh-TW" altLang="en-US" sz="2400" dirty="0" smtClean="0">
                <a:solidFill>
                  <a:prstClr val="black"/>
                </a:solidFill>
              </a:rPr>
              <a:t>（</a:t>
            </a:r>
            <a:r>
              <a:rPr lang="en-US" sz="2400" dirty="0">
                <a:solidFill>
                  <a:prstClr val="black"/>
                </a:solidFill>
              </a:rPr>
              <a:t> 1</a:t>
            </a:r>
            <a:r>
              <a:rPr lang="zh-TW" altLang="en-US" sz="2400" dirty="0" smtClean="0">
                <a:solidFill>
                  <a:prstClr val="black"/>
                </a:solidFill>
              </a:rPr>
              <a:t>個</a:t>
            </a:r>
            <a:r>
              <a:rPr lang="zh-TW" altLang="en-US" sz="2400" dirty="0">
                <a:solidFill>
                  <a:prstClr val="black"/>
                </a:solidFill>
              </a:rPr>
              <a:t>食用份量</a:t>
            </a:r>
            <a:r>
              <a:rPr lang="zh-TW" altLang="en-US" sz="2400" dirty="0" smtClean="0">
                <a:solidFill>
                  <a:prstClr val="black"/>
                </a:solidFill>
              </a:rPr>
              <a:t>）：</a:t>
            </a:r>
            <a:endParaRPr lang="en-US" sz="24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altLang="zh-TW" sz="20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zh-TW" altLang="en-US" sz="2000" dirty="0">
                <a:solidFill>
                  <a:prstClr val="black"/>
                </a:solidFill>
              </a:rPr>
              <a:t>珍珠</a:t>
            </a:r>
            <a:endParaRPr lang="en-US" altLang="zh-TW" sz="2000" dirty="0" smtClean="0">
              <a:solidFill>
                <a:prstClr val="black"/>
              </a:solidFill>
            </a:endParaRPr>
          </a:p>
          <a:p>
            <a:pPr lvl="0"/>
            <a:r>
              <a:rPr lang="zh-TW" altLang="en-US" sz="2000" dirty="0" smtClean="0">
                <a:solidFill>
                  <a:prstClr val="black"/>
                </a:solidFill>
              </a:rPr>
              <a:t>木</a:t>
            </a:r>
            <a:r>
              <a:rPr lang="zh-TW" altLang="en-US" sz="2000" dirty="0">
                <a:solidFill>
                  <a:prstClr val="black"/>
                </a:solidFill>
              </a:rPr>
              <a:t>薯粉圓（乾）</a:t>
            </a:r>
            <a:r>
              <a:rPr lang="en-US" altLang="zh-TW" sz="2000" dirty="0">
                <a:solidFill>
                  <a:prstClr val="black"/>
                </a:solidFill>
              </a:rPr>
              <a:t>	50 </a:t>
            </a:r>
            <a:r>
              <a:rPr lang="zh-TW" altLang="en-US" sz="2000" dirty="0" smtClean="0">
                <a:solidFill>
                  <a:prstClr val="black"/>
                </a:solidFill>
              </a:rPr>
              <a:t>克</a:t>
            </a:r>
            <a:endParaRPr lang="en-US" sz="2000" dirty="0">
              <a:solidFill>
                <a:prstClr val="black"/>
              </a:solidFill>
            </a:endParaRPr>
          </a:p>
          <a:p>
            <a:pPr lvl="0"/>
            <a:r>
              <a:rPr lang="zh-TW" altLang="en-US" sz="2000" dirty="0">
                <a:solidFill>
                  <a:prstClr val="black"/>
                </a:solidFill>
              </a:rPr>
              <a:t>黑糖</a:t>
            </a:r>
            <a:r>
              <a:rPr lang="en-US" sz="2000" dirty="0" smtClean="0">
                <a:solidFill>
                  <a:prstClr val="black"/>
                </a:solidFill>
              </a:rPr>
              <a:t>			15 </a:t>
            </a:r>
            <a:r>
              <a:rPr lang="zh-TW" altLang="en-US" sz="2000" dirty="0" smtClean="0">
                <a:solidFill>
                  <a:prstClr val="black"/>
                </a:solidFill>
              </a:rPr>
              <a:t>克</a:t>
            </a:r>
            <a:endParaRPr lang="en-US" sz="2000" dirty="0" smtClean="0">
              <a:solidFill>
                <a:prstClr val="black"/>
              </a:solidFill>
            </a:endParaRPr>
          </a:p>
          <a:p>
            <a:pPr lvl="0"/>
            <a:r>
              <a:rPr lang="zh-TW" altLang="en-US" sz="2000" dirty="0" smtClean="0">
                <a:solidFill>
                  <a:prstClr val="black"/>
                </a:solidFill>
              </a:rPr>
              <a:t>水</a:t>
            </a:r>
            <a:r>
              <a:rPr lang="en-US" altLang="zh-TW" sz="2000" dirty="0" smtClean="0">
                <a:solidFill>
                  <a:prstClr val="black"/>
                </a:solidFill>
              </a:rPr>
              <a:t>	</a:t>
            </a:r>
            <a:r>
              <a:rPr lang="en-US" sz="2000" dirty="0" smtClean="0">
                <a:solidFill>
                  <a:prstClr val="black"/>
                </a:solidFill>
              </a:rPr>
              <a:t>		35 </a:t>
            </a:r>
            <a:r>
              <a:rPr lang="zh-TW" altLang="en-US" sz="2000" dirty="0" smtClean="0">
                <a:solidFill>
                  <a:prstClr val="black"/>
                </a:solidFill>
              </a:rPr>
              <a:t>毫</a:t>
            </a:r>
            <a:r>
              <a:rPr lang="zh-TW" altLang="en-US" sz="2000" dirty="0">
                <a:solidFill>
                  <a:prstClr val="black"/>
                </a:solidFill>
              </a:rPr>
              <a:t>升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20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zh-TW" altLang="en-US" sz="2000" smtClean="0">
                <a:solidFill>
                  <a:prstClr val="black"/>
                </a:solidFill>
              </a:rPr>
              <a:t>奶茶</a:t>
            </a:r>
            <a:endParaRPr lang="en-US" sz="2000" dirty="0" smtClean="0">
              <a:solidFill>
                <a:prstClr val="black"/>
              </a:solidFill>
            </a:endParaRPr>
          </a:p>
          <a:p>
            <a:pPr lvl="0"/>
            <a:r>
              <a:rPr lang="zh-TW" altLang="en-US" sz="2000" dirty="0">
                <a:solidFill>
                  <a:prstClr val="black"/>
                </a:solidFill>
              </a:rPr>
              <a:t>紅茶包</a:t>
            </a:r>
            <a:r>
              <a:rPr lang="en-US" sz="2000" dirty="0" smtClean="0">
                <a:solidFill>
                  <a:prstClr val="black"/>
                </a:solidFill>
              </a:rPr>
              <a:t>		2</a:t>
            </a:r>
          </a:p>
          <a:p>
            <a:pPr lvl="0"/>
            <a:r>
              <a:rPr lang="zh-TW" altLang="en-US" sz="2000" dirty="0">
                <a:solidFill>
                  <a:prstClr val="black"/>
                </a:solidFill>
              </a:rPr>
              <a:t>黑</a:t>
            </a:r>
            <a:r>
              <a:rPr lang="zh-TW" altLang="en-US" sz="2000" dirty="0" smtClean="0">
                <a:solidFill>
                  <a:prstClr val="black"/>
                </a:solidFill>
              </a:rPr>
              <a:t>糖</a:t>
            </a:r>
            <a:r>
              <a:rPr lang="en-US" altLang="zh-TW" sz="2000" dirty="0" smtClean="0">
                <a:solidFill>
                  <a:prstClr val="black"/>
                </a:solidFill>
              </a:rPr>
              <a:t>	</a:t>
            </a:r>
            <a:r>
              <a:rPr lang="en-US" sz="2000" dirty="0" smtClean="0">
                <a:solidFill>
                  <a:prstClr val="black"/>
                </a:solidFill>
              </a:rPr>
              <a:t>		30 </a:t>
            </a:r>
            <a:r>
              <a:rPr lang="zh-TW" altLang="en-US" sz="2000" dirty="0" smtClean="0">
                <a:solidFill>
                  <a:prstClr val="black"/>
                </a:solidFill>
              </a:rPr>
              <a:t>克</a:t>
            </a:r>
            <a:endParaRPr lang="en-US" sz="2000" dirty="0" smtClean="0">
              <a:solidFill>
                <a:prstClr val="black"/>
              </a:solidFill>
            </a:endParaRPr>
          </a:p>
          <a:p>
            <a:r>
              <a:rPr lang="zh-TW" altLang="en-US" sz="2000" dirty="0"/>
              <a:t>鮮奶</a:t>
            </a:r>
            <a:r>
              <a:rPr lang="en-US" sz="2000" dirty="0" smtClean="0">
                <a:solidFill>
                  <a:prstClr val="black"/>
                </a:solidFill>
              </a:rPr>
              <a:t>			</a:t>
            </a:r>
            <a:r>
              <a:rPr lang="en-US" sz="2000" dirty="0">
                <a:solidFill>
                  <a:prstClr val="black"/>
                </a:solidFill>
              </a:rPr>
              <a:t>½ </a:t>
            </a:r>
            <a:r>
              <a:rPr lang="zh-TW" altLang="en-US" sz="2000" dirty="0" smtClean="0">
                <a:solidFill>
                  <a:prstClr val="black"/>
                </a:solidFill>
              </a:rPr>
              <a:t>杯</a:t>
            </a:r>
            <a:endParaRPr lang="en-US" sz="2000" dirty="0">
              <a:solidFill>
                <a:prstClr val="black"/>
              </a:solidFill>
            </a:endParaRPr>
          </a:p>
          <a:p>
            <a:r>
              <a:rPr lang="zh-TW" altLang="en-US" sz="2000" dirty="0">
                <a:solidFill>
                  <a:prstClr val="black"/>
                </a:solidFill>
              </a:rPr>
              <a:t>全脂奶</a:t>
            </a:r>
            <a:r>
              <a:rPr lang="zh-TW" altLang="en-US" sz="2000" dirty="0" smtClean="0">
                <a:solidFill>
                  <a:prstClr val="black"/>
                </a:solidFill>
              </a:rPr>
              <a:t>粉</a:t>
            </a:r>
            <a:r>
              <a:rPr lang="en-US" altLang="zh-TW" sz="2000" dirty="0" smtClean="0">
                <a:solidFill>
                  <a:prstClr val="black"/>
                </a:solidFill>
              </a:rPr>
              <a:t>	</a:t>
            </a:r>
            <a:r>
              <a:rPr lang="en-US" sz="2000" dirty="0" smtClean="0">
                <a:solidFill>
                  <a:prstClr val="black"/>
                </a:solidFill>
              </a:rPr>
              <a:t>	2 </a:t>
            </a:r>
            <a:r>
              <a:rPr lang="zh-TW" altLang="en-US" sz="2000" dirty="0" smtClean="0">
                <a:solidFill>
                  <a:prstClr val="black"/>
                </a:solidFill>
              </a:rPr>
              <a:t>湯匙</a:t>
            </a:r>
            <a:endParaRPr lang="en-US" sz="2000" dirty="0" smtClean="0">
              <a:solidFill>
                <a:prstClr val="black"/>
              </a:solidFill>
            </a:endParaRPr>
          </a:p>
          <a:p>
            <a:r>
              <a:rPr lang="zh-TW" altLang="en-US" sz="2000" dirty="0" smtClean="0">
                <a:solidFill>
                  <a:prstClr val="black"/>
                </a:solidFill>
              </a:rPr>
              <a:t>水</a:t>
            </a:r>
            <a:r>
              <a:rPr lang="en-US" altLang="zh-TW" sz="2000" dirty="0">
                <a:solidFill>
                  <a:prstClr val="black"/>
                </a:solidFill>
              </a:rPr>
              <a:t>	</a:t>
            </a:r>
            <a:r>
              <a:rPr lang="en-US" sz="2000" dirty="0">
                <a:solidFill>
                  <a:prstClr val="black"/>
                </a:solidFill>
              </a:rPr>
              <a:t>		</a:t>
            </a:r>
            <a:r>
              <a:rPr lang="en-US" sz="2000" dirty="0" smtClean="0">
                <a:solidFill>
                  <a:prstClr val="black"/>
                </a:solidFill>
              </a:rPr>
              <a:t>200 </a:t>
            </a:r>
            <a:r>
              <a:rPr lang="zh-TW" altLang="en-US" sz="2000" dirty="0">
                <a:solidFill>
                  <a:prstClr val="black"/>
                </a:solidFill>
              </a:rPr>
              <a:t>毫</a:t>
            </a:r>
            <a:r>
              <a:rPr lang="zh-TW" altLang="en-US" sz="2000" dirty="0" smtClean="0">
                <a:solidFill>
                  <a:prstClr val="black"/>
                </a:solidFill>
              </a:rPr>
              <a:t>升</a:t>
            </a:r>
            <a:r>
              <a:rPr lang="en-US" sz="2000" dirty="0" smtClean="0">
                <a:solidFill>
                  <a:prstClr val="black"/>
                </a:solidFill>
              </a:rPr>
              <a:t>	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食物成分數據庫的來源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食</a:t>
            </a:r>
            <a:r>
              <a:rPr lang="zh-TW" altLang="en-US" dirty="0"/>
              <a:t>物營養搜尋器</a:t>
            </a:r>
            <a:r>
              <a:rPr lang="zh-TW" altLang="en-US" dirty="0" smtClean="0"/>
              <a:t>。</a:t>
            </a:r>
            <a:endParaRPr lang="en-US" dirty="0"/>
          </a:p>
          <a:p>
            <a:r>
              <a:rPr lang="en-US" dirty="0" smtClean="0"/>
              <a:t>Get </a:t>
            </a:r>
            <a:r>
              <a:rPr lang="en-US" dirty="0"/>
              <a:t>Ready for </a:t>
            </a:r>
            <a:r>
              <a:rPr lang="en-US" dirty="0" err="1"/>
              <a:t>FoodData</a:t>
            </a:r>
            <a:r>
              <a:rPr lang="en-US" dirty="0"/>
              <a:t> Central, a New USDA Food and Nutrient Data </a:t>
            </a:r>
            <a:r>
              <a:rPr lang="en-US" dirty="0" smtClean="0"/>
              <a:t>System</a:t>
            </a:r>
            <a:r>
              <a:rPr lang="zh-TW" altLang="en-US"/>
              <a:t>。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39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分</a:t>
            </a:r>
            <a:r>
              <a:rPr lang="zh-TW" altLang="en-US" dirty="0"/>
              <a:t>析</a:t>
            </a:r>
            <a:r>
              <a:rPr lang="zh-TW" altLang="en-US" dirty="0" smtClean="0"/>
              <a:t>食</a:t>
            </a:r>
            <a:r>
              <a:rPr lang="zh-TW" altLang="en-US" dirty="0"/>
              <a:t>物</a:t>
            </a:r>
            <a:r>
              <a:rPr lang="zh-TW" altLang="en-US" dirty="0" smtClean="0"/>
              <a:t>營</a:t>
            </a:r>
            <a:r>
              <a:rPr lang="zh-TW" altLang="en-US" dirty="0"/>
              <a:t>養成分</a:t>
            </a:r>
            <a:r>
              <a:rPr lang="zh-TW" altLang="en-US" dirty="0" smtClean="0"/>
              <a:t>的另一個方</a:t>
            </a:r>
            <a:r>
              <a:rPr lang="zh-TW" altLang="en-US" dirty="0"/>
              <a:t>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/>
              <a:t>有一些商</a:t>
            </a:r>
            <a:r>
              <a:rPr lang="zh-TW" altLang="en-US" dirty="0"/>
              <a:t>業軟件和</a:t>
            </a:r>
            <a:r>
              <a:rPr lang="zh-TW" altLang="en-US" dirty="0" smtClean="0"/>
              <a:t>政</a:t>
            </a:r>
            <a:r>
              <a:rPr lang="zh-TW" altLang="en-US" dirty="0"/>
              <a:t>府網站</a:t>
            </a:r>
            <a:r>
              <a:rPr lang="zh-TW" altLang="en-US" dirty="0" smtClean="0"/>
              <a:t>中的工具可</a:t>
            </a:r>
            <a:r>
              <a:rPr lang="zh-TW" altLang="en-US" dirty="0"/>
              <a:t>以幫助進行營</a:t>
            </a:r>
            <a:r>
              <a:rPr lang="zh-TW" altLang="en-US" dirty="0" smtClean="0"/>
              <a:t>養成分分析，例如：</a:t>
            </a:r>
            <a:endParaRPr lang="en-US" dirty="0" smtClean="0"/>
          </a:p>
          <a:p>
            <a:r>
              <a:rPr lang="zh-TW" altLang="en-US" dirty="0" smtClean="0"/>
              <a:t>食</a:t>
            </a:r>
            <a:r>
              <a:rPr lang="zh-TW" altLang="en-US" dirty="0"/>
              <a:t>物營養計算</a:t>
            </a:r>
            <a:r>
              <a:rPr lang="zh-TW" altLang="en-US" dirty="0" smtClean="0"/>
              <a:t>器</a:t>
            </a:r>
            <a:r>
              <a:rPr lang="zh-TW" altLang="en-US" dirty="0" smtClean="0"/>
              <a:t>。</a:t>
            </a:r>
            <a:endParaRPr lang="en-US" dirty="0" smtClean="0"/>
          </a:p>
          <a:p>
            <a:r>
              <a:rPr lang="en-US" altLang="zh-TW" dirty="0" err="1" smtClean="0"/>
              <a:t>Foodafactoflife</a:t>
            </a:r>
            <a:r>
              <a:rPr lang="en-US" altLang="zh-TW" dirty="0" smtClean="0"/>
              <a:t> - </a:t>
            </a:r>
            <a:r>
              <a:rPr lang="en-US" dirty="0" smtClean="0"/>
              <a:t>Nutritional </a:t>
            </a:r>
            <a:r>
              <a:rPr lang="en-US" dirty="0"/>
              <a:t>analysis for </a:t>
            </a:r>
            <a:r>
              <a:rPr lang="en-US" dirty="0" smtClean="0"/>
              <a:t>schools</a:t>
            </a:r>
            <a:r>
              <a:rPr lang="zh-TW" altLang="en-US" smtClean="0"/>
              <a:t>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85A4-B19B-49AC-A3E8-EECEB68D152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84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361</Words>
  <Application>Microsoft Office PowerPoint</Application>
  <PresentationFormat>如螢幕大小 (4:3)</PresentationFormat>
  <Paragraphs>60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0" baseType="lpstr">
      <vt:lpstr>新細明體</vt:lpstr>
      <vt:lpstr>Arial</vt:lpstr>
      <vt:lpstr>Calibri</vt:lpstr>
      <vt:lpstr>Office Theme</vt:lpstr>
      <vt:lpstr>營養成分分析</vt:lpstr>
      <vt:lpstr>分析每份食物的營養成分的指引</vt:lpstr>
      <vt:lpstr>雞蛋仔</vt:lpstr>
      <vt:lpstr>珍珠奶茶</vt:lpstr>
      <vt:lpstr>食物成分數據庫的來源</vt:lpstr>
      <vt:lpstr>分析食物營養成分的另一個方法</vt:lpstr>
    </vt:vector>
  </TitlesOfParts>
  <Company>The Open University of Hong Kong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</dc:creator>
  <cp:lastModifiedBy>POON, Suk-mei Cindy</cp:lastModifiedBy>
  <cp:revision>46</cp:revision>
  <dcterms:created xsi:type="dcterms:W3CDTF">2018-12-28T05:44:13Z</dcterms:created>
  <dcterms:modified xsi:type="dcterms:W3CDTF">2021-09-16T06:30:37Z</dcterms:modified>
</cp:coreProperties>
</file>