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23"/>
  </p:notesMasterIdLst>
  <p:handoutMasterIdLst>
    <p:handoutMasterId r:id="rId24"/>
  </p:handoutMasterIdLst>
  <p:sldIdLst>
    <p:sldId id="256" r:id="rId2"/>
    <p:sldId id="337" r:id="rId3"/>
    <p:sldId id="348" r:id="rId4"/>
    <p:sldId id="340" r:id="rId5"/>
    <p:sldId id="338" r:id="rId6"/>
    <p:sldId id="343" r:id="rId7"/>
    <p:sldId id="344" r:id="rId8"/>
    <p:sldId id="339" r:id="rId9"/>
    <p:sldId id="342" r:id="rId10"/>
    <p:sldId id="345" r:id="rId11"/>
    <p:sldId id="346" r:id="rId12"/>
    <p:sldId id="347" r:id="rId13"/>
    <p:sldId id="349" r:id="rId14"/>
    <p:sldId id="350" r:id="rId15"/>
    <p:sldId id="354" r:id="rId16"/>
    <p:sldId id="351" r:id="rId17"/>
    <p:sldId id="352" r:id="rId18"/>
    <p:sldId id="355" r:id="rId19"/>
    <p:sldId id="356" r:id="rId20"/>
    <p:sldId id="353" r:id="rId21"/>
    <p:sldId id="260"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FF"/>
    <a:srgbClr val="CC04AB"/>
    <a:srgbClr val="8439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7" autoAdjust="0"/>
    <p:restoredTop sz="94622" autoAdjust="0"/>
  </p:normalViewPr>
  <p:slideViewPr>
    <p:cSldViewPr>
      <p:cViewPr varScale="1">
        <p:scale>
          <a:sx n="87" d="100"/>
          <a:sy n="87" d="100"/>
        </p:scale>
        <p:origin x="84" y="576"/>
      </p:cViewPr>
      <p:guideLst>
        <p:guide orient="horz" pos="2160"/>
        <p:guide pos="2880"/>
      </p:guideLst>
    </p:cSldViewPr>
  </p:slideViewPr>
  <p:outlineViewPr>
    <p:cViewPr>
      <p:scale>
        <a:sx n="33" d="100"/>
        <a:sy n="33" d="100"/>
      </p:scale>
      <p:origin x="0" y="7470"/>
    </p:cViewPr>
  </p:outlineViewPr>
  <p:notesTextViewPr>
    <p:cViewPr>
      <p:scale>
        <a:sx n="1" d="1"/>
        <a:sy n="1" d="1"/>
      </p:scale>
      <p:origin x="0" y="0"/>
    </p:cViewPr>
  </p:notesTextViewPr>
  <p:sorterViewPr>
    <p:cViewPr>
      <p:scale>
        <a:sx n="100" d="100"/>
        <a:sy n="100" d="100"/>
      </p:scale>
      <p:origin x="0" y="-13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0DAE373-1BC5-4BEC-B969-4B089E8E1373}" type="datetimeFigureOut">
              <a:rPr lang="zh-TW" altLang="en-US" smtClean="0"/>
              <a:t>2021/9/16</a:t>
            </a:fld>
            <a:endParaRPr lang="zh-TW" altLang="en-US"/>
          </a:p>
        </p:txBody>
      </p:sp>
      <p:sp>
        <p:nvSpPr>
          <p:cNvPr id="4" name="頁尾版面配置區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9966947-AC50-4DFC-BFE3-71055E23BD24}" type="slidenum">
              <a:rPr lang="zh-TW" altLang="en-US" smtClean="0"/>
              <a:t>‹#›</a:t>
            </a:fld>
            <a:endParaRPr lang="zh-TW" altLang="en-US"/>
          </a:p>
        </p:txBody>
      </p:sp>
    </p:spTree>
    <p:extLst>
      <p:ext uri="{BB962C8B-B14F-4D97-AF65-F5344CB8AC3E}">
        <p14:creationId xmlns:p14="http://schemas.microsoft.com/office/powerpoint/2010/main" val="3139917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C1369CD-B095-431E-89B9-39139FC76952}" type="datetimeFigureOut">
              <a:rPr lang="en-US" smtClean="0"/>
              <a:t>9/16/2021</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DB7DCFD-6E23-48D5-947E-B262FDA0C705}" type="slidenum">
              <a:rPr lang="en-US" smtClean="0"/>
              <a:t>‹#›</a:t>
            </a:fld>
            <a:endParaRPr lang="en-US"/>
          </a:p>
        </p:txBody>
      </p:sp>
    </p:spTree>
    <p:extLst>
      <p:ext uri="{BB962C8B-B14F-4D97-AF65-F5344CB8AC3E}">
        <p14:creationId xmlns:p14="http://schemas.microsoft.com/office/powerpoint/2010/main" val="263656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A62E7-3088-4EAD-9661-DA6C13A1275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73998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4B8A5A-B11F-4232-818B-9503C08F81C2}"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94794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BD052-1E67-4C17-A73C-989662C51447}"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6029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7FBE2-FC04-422C-8C84-FA61D905BC63}"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9566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6EC13-4B3F-4142-9043-C72AF7A663F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7449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ECA5-52D1-486B-9B89-314814321A17}"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8624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7AEEB-70C1-4E43-B80E-A95193DA47F1}" type="datetime1">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50207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C080EE-0256-43C2-8719-F2F7CD0D91FE}" type="datetime1">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2739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3701-15D5-4B62-8813-83C1B1F232B2}" type="datetime1">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0199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FF6E01-06A1-4B89-AA15-CEE16DD50853}"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8900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0F700E-5E85-4937-A8B9-961D263B106D}"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591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41CBE-C332-4CFF-9D56-BBC42B9A6B6C}" type="datetime1">
              <a:rPr lang="en-US" smtClean="0"/>
              <a:t>9/16/2021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C1CA1-0FFD-4F67-9024-3E02CBF514A7}" type="slidenum">
              <a:rPr lang="en-US" smtClean="0"/>
              <a:t>‹#›</a:t>
            </a:fld>
            <a:endParaRPr lang="en-US"/>
          </a:p>
        </p:txBody>
      </p:sp>
    </p:spTree>
    <p:extLst>
      <p:ext uri="{BB962C8B-B14F-4D97-AF65-F5344CB8AC3E}">
        <p14:creationId xmlns:p14="http://schemas.microsoft.com/office/powerpoint/2010/main" val="363767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a:t>營養與健康</a:t>
            </a:r>
            <a:endParaRPr lang="en-US" dirty="0"/>
          </a:p>
        </p:txBody>
      </p:sp>
      <p:sp>
        <p:nvSpPr>
          <p:cNvPr id="3" name="Subtitle 2"/>
          <p:cNvSpPr>
            <a:spLocks noGrp="1"/>
          </p:cNvSpPr>
          <p:nvPr>
            <p:ph type="subTitle" idx="1"/>
          </p:nvPr>
        </p:nvSpPr>
        <p:spPr/>
        <p:txBody>
          <a:bodyPr/>
          <a:lstStyle/>
          <a:p>
            <a:r>
              <a:rPr lang="zh-TW" altLang="en-US" dirty="0"/>
              <a:t>營養要求</a:t>
            </a:r>
            <a:endParaRPr lang="en-US" dirty="0"/>
          </a:p>
        </p:txBody>
      </p:sp>
    </p:spTree>
    <p:extLst>
      <p:ext uri="{BB962C8B-B14F-4D97-AF65-F5344CB8AC3E}">
        <p14:creationId xmlns:p14="http://schemas.microsoft.com/office/powerpoint/2010/main" val="400829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CD11-22C4-42B2-A172-85B8B8F3CFBC}"/>
              </a:ext>
            </a:extLst>
          </p:cNvPr>
          <p:cNvSpPr>
            <a:spLocks noGrp="1"/>
          </p:cNvSpPr>
          <p:nvPr>
            <p:ph type="title"/>
          </p:nvPr>
        </p:nvSpPr>
        <p:spPr>
          <a:xfrm>
            <a:off x="179512" y="274638"/>
            <a:ext cx="8712968" cy="1143000"/>
          </a:xfrm>
        </p:spPr>
        <p:txBody>
          <a:bodyPr>
            <a:normAutofit fontScale="90000"/>
          </a:bodyPr>
          <a:lstStyle/>
          <a:p>
            <a:r>
              <a:rPr lang="zh-TW" altLang="en-US" dirty="0"/>
              <a:t>膳食參考值 </a:t>
            </a:r>
            <a:r>
              <a:rPr lang="en-US" altLang="zh-TW" dirty="0" smtClean="0"/>
              <a:t>-</a:t>
            </a:r>
            <a:r>
              <a:rPr lang="zh-TW" altLang="en-US" dirty="0" smtClean="0"/>
              <a:t> 較</a:t>
            </a:r>
            <a:r>
              <a:rPr lang="zh-TW" altLang="en-US" dirty="0"/>
              <a:t>低的參考營養素攝入量 </a:t>
            </a:r>
          </a:p>
        </p:txBody>
      </p:sp>
      <p:sp>
        <p:nvSpPr>
          <p:cNvPr id="3" name="Content Placeholder 2">
            <a:extLst>
              <a:ext uri="{FF2B5EF4-FFF2-40B4-BE49-F238E27FC236}">
                <a16:creationId xmlns:a16="http://schemas.microsoft.com/office/drawing/2014/main" id="{EBED4785-AA16-4CD6-B8C8-B56309B79D2A}"/>
              </a:ext>
            </a:extLst>
          </p:cNvPr>
          <p:cNvSpPr>
            <a:spLocks noGrp="1"/>
          </p:cNvSpPr>
          <p:nvPr>
            <p:ph idx="1"/>
          </p:nvPr>
        </p:nvSpPr>
        <p:spPr/>
        <p:txBody>
          <a:bodyPr>
            <a:normAutofit/>
          </a:bodyPr>
          <a:lstStyle/>
          <a:p>
            <a:r>
              <a:rPr lang="zh-TW" altLang="en-US" dirty="0"/>
              <a:t>較低的參考營養素攝入</a:t>
            </a:r>
            <a:r>
              <a:rPr lang="zh-TW" altLang="en-US" dirty="0" smtClean="0"/>
              <a:t>量（</a:t>
            </a:r>
            <a:r>
              <a:rPr lang="en-US" altLang="zh-TW" dirty="0"/>
              <a:t>LRNI</a:t>
            </a:r>
            <a:r>
              <a:rPr lang="zh-TW" altLang="en-US" dirty="0" smtClean="0"/>
              <a:t>）。</a:t>
            </a:r>
            <a:endParaRPr lang="en-US" altLang="zh-TW" dirty="0" smtClean="0"/>
          </a:p>
          <a:p>
            <a:r>
              <a:rPr lang="zh-TW" altLang="en-US" dirty="0" smtClean="0"/>
              <a:t>只能满足某一群組中少數人</a:t>
            </a:r>
            <a:r>
              <a:rPr lang="zh-TW" altLang="en-US" dirty="0"/>
              <a:t>（</a:t>
            </a:r>
            <a:r>
              <a:rPr lang="en-US" altLang="zh-TW" dirty="0"/>
              <a:t>2.5</a:t>
            </a:r>
            <a:r>
              <a:rPr lang="en-HK" altLang="zh-HK" dirty="0"/>
              <a:t>%</a:t>
            </a:r>
            <a:r>
              <a:rPr lang="zh-TW" altLang="en-US" dirty="0"/>
              <a:t>）</a:t>
            </a:r>
            <a:r>
              <a:rPr lang="zh-TW" altLang="en-US" dirty="0" smtClean="0"/>
              <a:t>對營養素的需求，</a:t>
            </a:r>
            <a:r>
              <a:rPr lang="zh-TW" altLang="en-US" dirty="0"/>
              <a:t>而</a:t>
            </a:r>
            <a:r>
              <a:rPr lang="zh-TW" altLang="en-US" dirty="0" smtClean="0"/>
              <a:t>他們的需求很低。</a:t>
            </a:r>
            <a:endParaRPr lang="en-US" altLang="zh-TW" dirty="0" smtClean="0"/>
          </a:p>
          <a:p>
            <a:r>
              <a:rPr lang="zh-TW" altLang="en-US" dirty="0" smtClean="0"/>
              <a:t>群組中大多數的人有更大的需要量。</a:t>
            </a:r>
            <a:endParaRPr lang="en-HK" dirty="0"/>
          </a:p>
        </p:txBody>
      </p:sp>
      <p:sp>
        <p:nvSpPr>
          <p:cNvPr id="4" name="Slide Number Placeholder 3">
            <a:extLst>
              <a:ext uri="{FF2B5EF4-FFF2-40B4-BE49-F238E27FC236}">
                <a16:creationId xmlns:a16="http://schemas.microsoft.com/office/drawing/2014/main" id="{6EF30279-BA85-4193-A90C-C327CEDCB0D0}"/>
              </a:ext>
            </a:extLst>
          </p:cNvPr>
          <p:cNvSpPr>
            <a:spLocks noGrp="1"/>
          </p:cNvSpPr>
          <p:nvPr>
            <p:ph type="sldNum" sz="quarter" idx="12"/>
          </p:nvPr>
        </p:nvSpPr>
        <p:spPr/>
        <p:txBody>
          <a:bodyPr/>
          <a:lstStyle/>
          <a:p>
            <a:fld id="{8F4C1CA1-0FFD-4F67-9024-3E02CBF514A7}" type="slidenum">
              <a:rPr lang="en-US" smtClean="0"/>
              <a:t>10</a:t>
            </a:fld>
            <a:endParaRPr lang="en-US"/>
          </a:p>
        </p:txBody>
      </p:sp>
    </p:spTree>
    <p:extLst>
      <p:ext uri="{BB962C8B-B14F-4D97-AF65-F5344CB8AC3E}">
        <p14:creationId xmlns:p14="http://schemas.microsoft.com/office/powerpoint/2010/main" val="2038134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FCD11-22C4-42B2-A172-85B8B8F3CFBC}"/>
              </a:ext>
            </a:extLst>
          </p:cNvPr>
          <p:cNvSpPr>
            <a:spLocks noGrp="1"/>
          </p:cNvSpPr>
          <p:nvPr>
            <p:ph type="title"/>
          </p:nvPr>
        </p:nvSpPr>
        <p:spPr>
          <a:xfrm>
            <a:off x="228600" y="264816"/>
            <a:ext cx="8686800" cy="1143000"/>
          </a:xfrm>
        </p:spPr>
        <p:txBody>
          <a:bodyPr>
            <a:normAutofit fontScale="90000"/>
          </a:bodyPr>
          <a:lstStyle/>
          <a:p>
            <a:r>
              <a:rPr lang="zh-TW" altLang="en-US" dirty="0"/>
              <a:t>膳食參考值 </a:t>
            </a:r>
            <a:r>
              <a:rPr lang="en-US" altLang="zh-TW" dirty="0"/>
              <a:t>-</a:t>
            </a:r>
            <a:r>
              <a:rPr lang="zh-TW" altLang="en-US" dirty="0" smtClean="0"/>
              <a:t>較</a:t>
            </a:r>
            <a:r>
              <a:rPr lang="zh-TW" altLang="en-US" dirty="0"/>
              <a:t>低的參考營養素攝入</a:t>
            </a:r>
            <a:r>
              <a:rPr lang="zh-TW" altLang="en-US" dirty="0" smtClean="0"/>
              <a:t>量</a:t>
            </a:r>
            <a:endParaRPr lang="en-US" strike="sngStrike" dirty="0"/>
          </a:p>
        </p:txBody>
      </p:sp>
      <p:sp>
        <p:nvSpPr>
          <p:cNvPr id="3" name="Content Placeholder 2">
            <a:extLst>
              <a:ext uri="{FF2B5EF4-FFF2-40B4-BE49-F238E27FC236}">
                <a16:creationId xmlns:a16="http://schemas.microsoft.com/office/drawing/2014/main" id="{EBED4785-AA16-4CD6-B8C8-B56309B79D2A}"/>
              </a:ext>
            </a:extLst>
          </p:cNvPr>
          <p:cNvSpPr>
            <a:spLocks noGrp="1"/>
          </p:cNvSpPr>
          <p:nvPr>
            <p:ph idx="1"/>
          </p:nvPr>
        </p:nvSpPr>
        <p:spPr>
          <a:xfrm>
            <a:off x="457200" y="1407816"/>
            <a:ext cx="8229600" cy="4525963"/>
          </a:xfrm>
        </p:spPr>
        <p:txBody>
          <a:bodyPr/>
          <a:lstStyle/>
          <a:p>
            <a:pPr marL="0" indent="0">
              <a:buNone/>
            </a:pPr>
            <a:r>
              <a:rPr lang="zh-TW" altLang="en-US" dirty="0" smtClean="0"/>
              <a:t>群組中</a:t>
            </a:r>
            <a:r>
              <a:rPr lang="zh-TW" altLang="en-US" dirty="0"/>
              <a:t>營養需求的分佈。</a:t>
            </a:r>
            <a:endParaRPr lang="en-US" dirty="0"/>
          </a:p>
        </p:txBody>
      </p:sp>
      <p:sp>
        <p:nvSpPr>
          <p:cNvPr id="4" name="Slide Number Placeholder 3">
            <a:extLst>
              <a:ext uri="{FF2B5EF4-FFF2-40B4-BE49-F238E27FC236}">
                <a16:creationId xmlns:a16="http://schemas.microsoft.com/office/drawing/2014/main" id="{6EF30279-BA85-4193-A90C-C327CEDCB0D0}"/>
              </a:ext>
            </a:extLst>
          </p:cNvPr>
          <p:cNvSpPr>
            <a:spLocks noGrp="1"/>
          </p:cNvSpPr>
          <p:nvPr>
            <p:ph type="sldNum" sz="quarter" idx="12"/>
          </p:nvPr>
        </p:nvSpPr>
        <p:spPr/>
        <p:txBody>
          <a:bodyPr/>
          <a:lstStyle/>
          <a:p>
            <a:fld id="{8F4C1CA1-0FFD-4F67-9024-3E02CBF514A7}" type="slidenum">
              <a:rPr lang="en-US" smtClean="0"/>
              <a:t>11</a:t>
            </a:fld>
            <a:endParaRPr lang="en-US"/>
          </a:p>
        </p:txBody>
      </p:sp>
      <p:grpSp>
        <p:nvGrpSpPr>
          <p:cNvPr id="11" name="群組 10"/>
          <p:cNvGrpSpPr/>
          <p:nvPr/>
        </p:nvGrpSpPr>
        <p:grpSpPr>
          <a:xfrm>
            <a:off x="1043608" y="2132856"/>
            <a:ext cx="6376988" cy="3633738"/>
            <a:chOff x="1043608" y="2206279"/>
            <a:chExt cx="6376988" cy="3633738"/>
          </a:xfrm>
        </p:grpSpPr>
        <p:pic>
          <p:nvPicPr>
            <p:cNvPr id="5" name="Picture 3" descr="DRVs unlabelled">
              <a:extLst>
                <a:ext uri="{FF2B5EF4-FFF2-40B4-BE49-F238E27FC236}">
                  <a16:creationId xmlns:a16="http://schemas.microsoft.com/office/drawing/2014/main" id="{B3D2CF23-E23A-4408-B99F-3AA7950587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33" y="2206279"/>
              <a:ext cx="4576763"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4">
              <a:extLst>
                <a:ext uri="{FF2B5EF4-FFF2-40B4-BE49-F238E27FC236}">
                  <a16:creationId xmlns:a16="http://schemas.microsoft.com/office/drawing/2014/main" id="{28436EFF-1875-457D-9A00-38893F311178}"/>
                </a:ext>
              </a:extLst>
            </p:cNvPr>
            <p:cNvSpPr txBox="1">
              <a:spLocks noChangeArrowheads="1"/>
            </p:cNvSpPr>
            <p:nvPr/>
          </p:nvSpPr>
          <p:spPr bwMode="auto">
            <a:xfrm>
              <a:off x="2988296" y="5111801"/>
              <a:ext cx="9350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dirty="0">
                  <a:solidFill>
                    <a:srgbClr val="0099FF"/>
                  </a:solidFill>
                  <a:latin typeface="Century Gothic" panose="020B0502020202020204" pitchFamily="34" charset="0"/>
                </a:rPr>
                <a:t>LRNI</a:t>
              </a:r>
              <a:endParaRPr lang="en-US" altLang="en-US" sz="2400" dirty="0">
                <a:solidFill>
                  <a:srgbClr val="0099FF"/>
                </a:solidFill>
                <a:latin typeface="Century Gothic" panose="020B0502020202020204" pitchFamily="34" charset="0"/>
              </a:endParaRPr>
            </a:p>
          </p:txBody>
        </p:sp>
        <p:sp>
          <p:nvSpPr>
            <p:cNvPr id="7" name="Text Box 7">
              <a:extLst>
                <a:ext uri="{FF2B5EF4-FFF2-40B4-BE49-F238E27FC236}">
                  <a16:creationId xmlns:a16="http://schemas.microsoft.com/office/drawing/2014/main" id="{B47AF173-4A3C-4FED-8398-6DA1894CC78E}"/>
                </a:ext>
              </a:extLst>
            </p:cNvPr>
            <p:cNvSpPr txBox="1">
              <a:spLocks noChangeArrowheads="1"/>
            </p:cNvSpPr>
            <p:nvPr/>
          </p:nvSpPr>
          <p:spPr bwMode="auto">
            <a:xfrm>
              <a:off x="1043608" y="3071467"/>
              <a:ext cx="172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zh-TW" altLang="en-US" sz="2400" dirty="0">
                  <a:latin typeface="Century Gothic" panose="020B0502020202020204" pitchFamily="34" charset="0"/>
                </a:rPr>
                <a:t>人數</a:t>
              </a:r>
              <a:endParaRPr lang="en-US" altLang="en-US" sz="2400" dirty="0">
                <a:latin typeface="Century Gothic" panose="020B0502020202020204" pitchFamily="34" charset="0"/>
              </a:endParaRPr>
            </a:p>
          </p:txBody>
        </p:sp>
        <p:sp>
          <p:nvSpPr>
            <p:cNvPr id="8" name="Text Box 9">
              <a:extLst>
                <a:ext uri="{FF2B5EF4-FFF2-40B4-BE49-F238E27FC236}">
                  <a16:creationId xmlns:a16="http://schemas.microsoft.com/office/drawing/2014/main" id="{747BAEE7-CEE1-4C27-9E11-082639A5F790}"/>
                </a:ext>
              </a:extLst>
            </p:cNvPr>
            <p:cNvSpPr txBox="1">
              <a:spLocks noChangeArrowheads="1"/>
            </p:cNvSpPr>
            <p:nvPr/>
          </p:nvSpPr>
          <p:spPr bwMode="auto">
            <a:xfrm>
              <a:off x="3779912" y="5382817"/>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zh-TW" altLang="en-US" sz="2400" dirty="0"/>
                <a:t>需求量</a:t>
              </a:r>
              <a:endParaRPr lang="en-US" altLang="en-US" sz="2400" dirty="0"/>
            </a:p>
          </p:txBody>
        </p:sp>
        <p:sp>
          <p:nvSpPr>
            <p:cNvPr id="9" name="Line 10">
              <a:extLst>
                <a:ext uri="{FF2B5EF4-FFF2-40B4-BE49-F238E27FC236}">
                  <a16:creationId xmlns:a16="http://schemas.microsoft.com/office/drawing/2014/main" id="{A948FEF3-898D-4017-87A6-23556AAD0B0C}"/>
                </a:ext>
              </a:extLst>
            </p:cNvPr>
            <p:cNvSpPr>
              <a:spLocks noChangeShapeType="1"/>
            </p:cNvSpPr>
            <p:nvPr/>
          </p:nvSpPr>
          <p:spPr bwMode="auto">
            <a:xfrm flipV="1">
              <a:off x="3562971" y="4798667"/>
              <a:ext cx="0" cy="144462"/>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 name="文字方塊 11"/>
          <p:cNvSpPr txBox="1"/>
          <p:nvPr/>
        </p:nvSpPr>
        <p:spPr>
          <a:xfrm>
            <a:off x="780276" y="6281360"/>
            <a:ext cx="3827463" cy="276999"/>
          </a:xfrm>
          <a:prstGeom prst="rect">
            <a:avLst/>
          </a:prstGeom>
          <a:noFill/>
        </p:spPr>
        <p:txBody>
          <a:bodyPr wrap="square" rtlCol="0">
            <a:spAutoFit/>
          </a:bodyPr>
          <a:lstStyle/>
          <a:p>
            <a:r>
              <a:rPr lang="zh-TW" altLang="en-US" sz="1200" dirty="0" smtClean="0"/>
              <a:t>資料來源：</a:t>
            </a:r>
            <a:r>
              <a:rPr lang="en-US" altLang="zh-HK" sz="1200" dirty="0" smtClean="0"/>
              <a:t>British Nutrition Foundation </a:t>
            </a:r>
            <a:endParaRPr lang="zh-HK" altLang="en-US" sz="1200" dirty="0"/>
          </a:p>
        </p:txBody>
      </p:sp>
    </p:spTree>
    <p:extLst>
      <p:ext uri="{BB962C8B-B14F-4D97-AF65-F5344CB8AC3E}">
        <p14:creationId xmlns:p14="http://schemas.microsoft.com/office/powerpoint/2010/main" val="4046667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63690-EA52-4E9F-AB1F-5E78DAF78FEC}"/>
              </a:ext>
            </a:extLst>
          </p:cNvPr>
          <p:cNvSpPr>
            <a:spLocks noGrp="1"/>
          </p:cNvSpPr>
          <p:nvPr>
            <p:ph type="title"/>
          </p:nvPr>
        </p:nvSpPr>
        <p:spPr>
          <a:xfrm>
            <a:off x="457200" y="274638"/>
            <a:ext cx="8229600" cy="1143000"/>
          </a:xfrm>
        </p:spPr>
        <p:txBody>
          <a:bodyPr>
            <a:normAutofit/>
          </a:bodyPr>
          <a:lstStyle/>
          <a:p>
            <a:r>
              <a:rPr lang="zh-TW" altLang="en-US" dirty="0"/>
              <a:t>膳食參考值 </a:t>
            </a:r>
            <a:r>
              <a:rPr lang="en-US" altLang="zh-TW" dirty="0"/>
              <a:t>-</a:t>
            </a:r>
            <a:r>
              <a:rPr lang="zh-TW" altLang="en-US" dirty="0" smtClean="0"/>
              <a:t>安全</a:t>
            </a:r>
            <a:r>
              <a:rPr lang="zh-TW" altLang="en-US" dirty="0"/>
              <a:t>攝入量</a:t>
            </a:r>
          </a:p>
        </p:txBody>
      </p:sp>
      <p:sp>
        <p:nvSpPr>
          <p:cNvPr id="3" name="Content Placeholder 2">
            <a:extLst>
              <a:ext uri="{FF2B5EF4-FFF2-40B4-BE49-F238E27FC236}">
                <a16:creationId xmlns:a16="http://schemas.microsoft.com/office/drawing/2014/main" id="{C1A65367-8D93-42A9-AAA3-714098CA85DD}"/>
              </a:ext>
            </a:extLst>
          </p:cNvPr>
          <p:cNvSpPr>
            <a:spLocks noGrp="1"/>
          </p:cNvSpPr>
          <p:nvPr>
            <p:ph idx="1"/>
          </p:nvPr>
        </p:nvSpPr>
        <p:spPr/>
        <p:txBody>
          <a:bodyPr>
            <a:normAutofit/>
          </a:bodyPr>
          <a:lstStyle/>
          <a:p>
            <a:r>
              <a:rPr lang="zh-TW" altLang="en-US" dirty="0"/>
              <a:t>如果沒有足夠的證據</a:t>
            </a:r>
            <a:r>
              <a:rPr lang="zh-TW" altLang="en-US" dirty="0" smtClean="0"/>
              <a:t>來訂立估計平均需求量、參考營養素攝入量或較低的參考營養素攝入量，則會使用</a:t>
            </a:r>
            <a:r>
              <a:rPr lang="zh-TW" altLang="en-US" dirty="0"/>
              <a:t>安全攝入</a:t>
            </a:r>
            <a:r>
              <a:rPr lang="zh-TW" altLang="en-US" dirty="0" smtClean="0"/>
              <a:t>量。</a:t>
            </a:r>
            <a:endParaRPr lang="en-US" altLang="zh-TW" dirty="0" smtClean="0"/>
          </a:p>
          <a:p>
            <a:r>
              <a:rPr lang="zh-TW" altLang="en-US" dirty="0" smtClean="0"/>
              <a:t>安全</a:t>
            </a:r>
            <a:r>
              <a:rPr lang="zh-TW" altLang="en-US" dirty="0"/>
              <a:t>攝入量</a:t>
            </a:r>
            <a:r>
              <a:rPr lang="zh-TW" altLang="en-US" dirty="0" smtClean="0"/>
              <a:t>被視為對某一群組中幾乎</a:t>
            </a:r>
            <a:r>
              <a:rPr lang="zh-TW" altLang="en-US" dirty="0"/>
              <a:t>每</a:t>
            </a:r>
            <a:r>
              <a:rPr lang="zh-TW" altLang="en-US" dirty="0" smtClean="0"/>
              <a:t>個人來說都足夠的份量、</a:t>
            </a:r>
            <a:r>
              <a:rPr lang="zh-TW" altLang="en-US" dirty="0"/>
              <a:t>但低於水平</a:t>
            </a:r>
            <a:r>
              <a:rPr lang="zh-TW" altLang="en-US" dirty="0" smtClean="0"/>
              <a:t>可能會產生</a:t>
            </a:r>
            <a:r>
              <a:rPr lang="zh-TW" altLang="en-US" dirty="0"/>
              <a:t>不良</a:t>
            </a:r>
            <a:r>
              <a:rPr lang="zh-TW" altLang="en-US" dirty="0" smtClean="0"/>
              <a:t>影響。</a:t>
            </a:r>
            <a:endParaRPr lang="en-US" altLang="zh-TW" dirty="0" smtClean="0"/>
          </a:p>
        </p:txBody>
      </p:sp>
      <p:sp>
        <p:nvSpPr>
          <p:cNvPr id="4" name="Slide Number Placeholder 3">
            <a:extLst>
              <a:ext uri="{FF2B5EF4-FFF2-40B4-BE49-F238E27FC236}">
                <a16:creationId xmlns:a16="http://schemas.microsoft.com/office/drawing/2014/main" id="{6018EEFE-B20E-4C08-9082-E6074EB42829}"/>
              </a:ext>
            </a:extLst>
          </p:cNvPr>
          <p:cNvSpPr>
            <a:spLocks noGrp="1"/>
          </p:cNvSpPr>
          <p:nvPr>
            <p:ph type="sldNum" sz="quarter" idx="12"/>
          </p:nvPr>
        </p:nvSpPr>
        <p:spPr/>
        <p:txBody>
          <a:bodyPr/>
          <a:lstStyle/>
          <a:p>
            <a:fld id="{8F4C1CA1-0FFD-4F67-9024-3E02CBF514A7}" type="slidenum">
              <a:rPr lang="en-US" smtClean="0"/>
              <a:t>12</a:t>
            </a:fld>
            <a:endParaRPr lang="en-US"/>
          </a:p>
        </p:txBody>
      </p:sp>
    </p:spTree>
    <p:extLst>
      <p:ext uri="{BB962C8B-B14F-4D97-AF65-F5344CB8AC3E}">
        <p14:creationId xmlns:p14="http://schemas.microsoft.com/office/powerpoint/2010/main" val="2839910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43120" y="2420888"/>
            <a:ext cx="8229600" cy="1143000"/>
          </a:xfrm>
        </p:spPr>
        <p:txBody>
          <a:bodyPr>
            <a:normAutofit fontScale="90000"/>
          </a:bodyPr>
          <a:lstStyle/>
          <a:p>
            <a:r>
              <a:rPr lang="zh-TW" altLang="en-US" dirty="0" smtClean="0"/>
              <a:t>中國居民</a:t>
            </a:r>
            <a:r>
              <a:rPr lang="en-US" altLang="zh-TW" dirty="0"/>
              <a:t/>
            </a:r>
            <a:br>
              <a:rPr lang="en-US" altLang="zh-TW" dirty="0"/>
            </a:br>
            <a:r>
              <a:rPr lang="zh-TW" altLang="en-US" dirty="0" smtClean="0"/>
              <a:t>膳食</a:t>
            </a:r>
            <a:r>
              <a:rPr lang="zh-TW" altLang="en-US" dirty="0"/>
              <a:t>營養素參考攝入量</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13</a:t>
            </a:fld>
            <a:endParaRPr lang="en-US"/>
          </a:p>
        </p:txBody>
      </p:sp>
    </p:spTree>
    <p:extLst>
      <p:ext uri="{BB962C8B-B14F-4D97-AF65-F5344CB8AC3E}">
        <p14:creationId xmlns:p14="http://schemas.microsoft.com/office/powerpoint/2010/main" val="154827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7476" y="342107"/>
            <a:ext cx="8229600" cy="1143000"/>
          </a:xfrm>
        </p:spPr>
        <p:txBody>
          <a:bodyPr>
            <a:normAutofit/>
          </a:bodyPr>
          <a:lstStyle/>
          <a:p>
            <a:r>
              <a:rPr lang="zh-TW" altLang="en-US" dirty="0" smtClean="0"/>
              <a:t>中國居民膳食</a:t>
            </a:r>
            <a:r>
              <a:rPr lang="zh-TW" altLang="en-US" dirty="0"/>
              <a:t>營養素參考攝入</a:t>
            </a:r>
            <a:r>
              <a:rPr lang="zh-TW" altLang="en-US" dirty="0" smtClean="0"/>
              <a:t>量 </a:t>
            </a:r>
            <a:endParaRPr lang="zh-HK" altLang="en-US" dirty="0"/>
          </a:p>
        </p:txBody>
      </p:sp>
      <p:sp>
        <p:nvSpPr>
          <p:cNvPr id="3" name="內容版面配置區 2"/>
          <p:cNvSpPr>
            <a:spLocks noGrp="1"/>
          </p:cNvSpPr>
          <p:nvPr>
            <p:ph idx="1"/>
          </p:nvPr>
        </p:nvSpPr>
        <p:spPr>
          <a:xfrm>
            <a:off x="449863" y="2195512"/>
            <a:ext cx="8229600" cy="4525963"/>
          </a:xfrm>
        </p:spPr>
        <p:txBody>
          <a:bodyPr/>
          <a:lstStyle/>
          <a:p>
            <a:r>
              <a:rPr lang="zh-TW" altLang="en-US" dirty="0" smtClean="0"/>
              <a:t>中國居民膳食營養素參考攝入量（</a:t>
            </a:r>
            <a:r>
              <a:rPr lang="en-US" altLang="zh-TW" dirty="0" smtClean="0"/>
              <a:t>DRIs</a:t>
            </a:r>
            <a:r>
              <a:rPr lang="zh-TW" altLang="en-US" dirty="0" smtClean="0"/>
              <a:t>）由中國營養學會於</a:t>
            </a:r>
            <a:r>
              <a:rPr lang="en-US" altLang="zh-TW" dirty="0" smtClean="0"/>
              <a:t>2000</a:t>
            </a:r>
            <a:r>
              <a:rPr lang="zh-TW" altLang="en-US" dirty="0" smtClean="0"/>
              <a:t>年制定。   </a:t>
            </a:r>
            <a:endParaRPr lang="en-US" altLang="zh-TW" dirty="0" smtClean="0"/>
          </a:p>
          <a:p>
            <a:r>
              <a:rPr lang="zh-TW" altLang="en-US" dirty="0" smtClean="0"/>
              <a:t>膳食</a:t>
            </a:r>
            <a:r>
              <a:rPr lang="zh-TW" altLang="en-US" dirty="0"/>
              <a:t>營養素參考攝入</a:t>
            </a:r>
            <a:r>
              <a:rPr lang="zh-TW" altLang="en-US" dirty="0" smtClean="0"/>
              <a:t>量用作評估個人以至全國居民營養狀況的標準。</a:t>
            </a:r>
            <a:endParaRPr lang="en-US" altLang="zh-TW" dirty="0" smtClean="0"/>
          </a:p>
          <a:p>
            <a:pPr marL="0" indent="0">
              <a:buNone/>
            </a:pP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14</a:t>
            </a:fld>
            <a:endParaRPr lang="en-US"/>
          </a:p>
        </p:txBody>
      </p:sp>
    </p:spTree>
    <p:extLst>
      <p:ext uri="{BB962C8B-B14F-4D97-AF65-F5344CB8AC3E}">
        <p14:creationId xmlns:p14="http://schemas.microsoft.com/office/powerpoint/2010/main" val="2146668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中國居民膳食營養素參考攝入</a:t>
            </a:r>
            <a:r>
              <a:rPr lang="zh-TW" altLang="en-US" dirty="0" smtClean="0"/>
              <a:t>量 </a:t>
            </a:r>
            <a:r>
              <a:rPr lang="en-US" altLang="zh-TW" dirty="0" smtClean="0"/>
              <a:t>–</a:t>
            </a:r>
            <a:r>
              <a:rPr lang="zh-TW" altLang="en-US" dirty="0" smtClean="0"/>
              <a:t> 類型</a:t>
            </a:r>
            <a:endParaRPr lang="zh-HK" altLang="en-US" dirty="0"/>
          </a:p>
        </p:txBody>
      </p:sp>
      <p:sp>
        <p:nvSpPr>
          <p:cNvPr id="3" name="內容版面配置區 2"/>
          <p:cNvSpPr>
            <a:spLocks noGrp="1"/>
          </p:cNvSpPr>
          <p:nvPr>
            <p:ph idx="1"/>
          </p:nvPr>
        </p:nvSpPr>
        <p:spPr>
          <a:xfrm>
            <a:off x="457200" y="1841718"/>
            <a:ext cx="8229600" cy="4525963"/>
          </a:xfrm>
        </p:spPr>
        <p:txBody>
          <a:bodyPr/>
          <a:lstStyle/>
          <a:p>
            <a:r>
              <a:rPr lang="zh-TW" altLang="en-US" dirty="0"/>
              <a:t>膳食營養素參考攝入</a:t>
            </a:r>
            <a:r>
              <a:rPr lang="zh-TW" altLang="en-US" dirty="0" smtClean="0"/>
              <a:t>量有四組參考值：</a:t>
            </a:r>
            <a:endParaRPr lang="en-US" altLang="zh-TW" dirty="0" smtClean="0"/>
          </a:p>
          <a:p>
            <a:pPr marL="987425">
              <a:buFontTx/>
              <a:buChar char="-"/>
            </a:pPr>
            <a:r>
              <a:rPr lang="zh-TW" altLang="en-US" dirty="0" smtClean="0"/>
              <a:t>平均需要量（</a:t>
            </a:r>
            <a:r>
              <a:rPr lang="en-US" altLang="zh-TW" dirty="0" smtClean="0"/>
              <a:t>EAR</a:t>
            </a:r>
            <a:r>
              <a:rPr lang="zh-TW" altLang="en-US" dirty="0" smtClean="0"/>
              <a:t>）</a:t>
            </a:r>
            <a:endParaRPr lang="en-US" altLang="zh-TW" dirty="0"/>
          </a:p>
          <a:p>
            <a:pPr marL="987425">
              <a:buFontTx/>
              <a:buChar char="-"/>
            </a:pPr>
            <a:r>
              <a:rPr lang="zh-TW" altLang="en-US" dirty="0" smtClean="0"/>
              <a:t>推薦攝入量（</a:t>
            </a:r>
            <a:r>
              <a:rPr lang="en-US" altLang="zh-TW" dirty="0" smtClean="0"/>
              <a:t>RNI</a:t>
            </a:r>
            <a:r>
              <a:rPr lang="zh-TW" altLang="en-US" dirty="0" smtClean="0"/>
              <a:t>）</a:t>
            </a:r>
            <a:endParaRPr lang="en-US" altLang="zh-TW" dirty="0"/>
          </a:p>
          <a:p>
            <a:pPr marL="987425">
              <a:buFontTx/>
              <a:buChar char="-"/>
            </a:pPr>
            <a:r>
              <a:rPr lang="zh-TW" altLang="en-US" dirty="0" smtClean="0"/>
              <a:t>可耐受最高攝入量（</a:t>
            </a:r>
            <a:r>
              <a:rPr lang="en-US" altLang="zh-TW" dirty="0" smtClean="0"/>
              <a:t>UL</a:t>
            </a:r>
            <a:r>
              <a:rPr lang="zh-TW" altLang="en-US" dirty="0" smtClean="0"/>
              <a:t>）</a:t>
            </a:r>
            <a:endParaRPr lang="en-US" altLang="zh-TW" dirty="0"/>
          </a:p>
          <a:p>
            <a:pPr marL="987425">
              <a:buFontTx/>
              <a:buChar char="-"/>
            </a:pPr>
            <a:r>
              <a:rPr lang="zh-TW" altLang="en-US" dirty="0" smtClean="0"/>
              <a:t>適宜攝入量（</a:t>
            </a:r>
            <a:r>
              <a:rPr lang="en-US" altLang="zh-TW" dirty="0" smtClean="0"/>
              <a:t>AI</a:t>
            </a:r>
            <a:r>
              <a:rPr lang="zh-TW" altLang="en-US" dirty="0" smtClean="0"/>
              <a:t>）</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15</a:t>
            </a:fld>
            <a:endParaRPr lang="en-US"/>
          </a:p>
        </p:txBody>
      </p:sp>
    </p:spTree>
    <p:extLst>
      <p:ext uri="{BB962C8B-B14F-4D97-AF65-F5344CB8AC3E}">
        <p14:creationId xmlns:p14="http://schemas.microsoft.com/office/powerpoint/2010/main" val="2328236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627205"/>
            <a:ext cx="8928992" cy="1143000"/>
          </a:xfrm>
        </p:spPr>
        <p:txBody>
          <a:bodyPr>
            <a:noAutofit/>
          </a:bodyPr>
          <a:lstStyle/>
          <a:p>
            <a:r>
              <a:rPr lang="zh-TW" altLang="en-US" sz="3600" dirty="0" smtClean="0"/>
              <a:t>膳食營養素參考攝入量跟營養缺乏的風險及營養素對健康造成不良影響的風險的關係</a:t>
            </a:r>
            <a:endParaRPr lang="zh-HK" altLang="en-US" sz="3600"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16</a:t>
            </a:fld>
            <a:endParaRPr lang="en-US"/>
          </a:p>
        </p:txBody>
      </p:sp>
      <p:pic>
        <p:nvPicPr>
          <p:cNvPr id="5" name="Picture 2" descr="Relationship of Dietary Reference Intakes to Risk of Nutrient Inadequacy and Risk of Adverse Health Effec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2226777"/>
            <a:ext cx="7136299" cy="3312368"/>
          </a:xfrm>
          <a:prstGeom prst="rect">
            <a:avLst/>
          </a:prstGeom>
          <a:noFill/>
          <a:extLst>
            <a:ext uri="{909E8E84-426E-40DD-AFC4-6F175D3DCCD1}">
              <a14:hiddenFill xmlns:a14="http://schemas.microsoft.com/office/drawing/2010/main">
                <a:solidFill>
                  <a:srgbClr val="FFFFFF"/>
                </a:solidFill>
              </a14:hiddenFill>
            </a:ext>
          </a:extLst>
        </p:spPr>
      </p:pic>
      <p:sp>
        <p:nvSpPr>
          <p:cNvPr id="6" name="文字方塊 5"/>
          <p:cNvSpPr txBox="1"/>
          <p:nvPr/>
        </p:nvSpPr>
        <p:spPr>
          <a:xfrm>
            <a:off x="456321" y="6217850"/>
            <a:ext cx="7363545" cy="276999"/>
          </a:xfrm>
          <a:prstGeom prst="rect">
            <a:avLst/>
          </a:prstGeom>
          <a:noFill/>
        </p:spPr>
        <p:txBody>
          <a:bodyPr wrap="square" rtlCol="0">
            <a:spAutoFit/>
          </a:bodyPr>
          <a:lstStyle/>
          <a:p>
            <a:r>
              <a:rPr lang="zh-TW" altLang="en-US" sz="1200" dirty="0" smtClean="0"/>
              <a:t>資料來源：食物環境衞生署食物</a:t>
            </a:r>
            <a:r>
              <a:rPr lang="zh-TW" altLang="en-US" sz="1200" dirty="0"/>
              <a:t>安全中心</a:t>
            </a:r>
            <a:endParaRPr lang="zh-HK" altLang="en-US" sz="1200" dirty="0"/>
          </a:p>
        </p:txBody>
      </p:sp>
    </p:spTree>
    <p:extLst>
      <p:ext uri="{BB962C8B-B14F-4D97-AF65-F5344CB8AC3E}">
        <p14:creationId xmlns:p14="http://schemas.microsoft.com/office/powerpoint/2010/main" val="1946560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中國居民膳食營養素參考攝入</a:t>
            </a:r>
            <a:r>
              <a:rPr lang="zh-TW" altLang="en-US" dirty="0" smtClean="0"/>
              <a:t>量 </a:t>
            </a:r>
            <a:r>
              <a:rPr lang="en-US" altLang="zh-TW" dirty="0" smtClean="0"/>
              <a:t>–</a:t>
            </a:r>
            <a:r>
              <a:rPr lang="zh-TW" altLang="en-US" dirty="0" smtClean="0"/>
              <a:t> 平均需要量</a:t>
            </a:r>
            <a:endParaRPr lang="zh-HK" altLang="en-US" dirty="0"/>
          </a:p>
        </p:txBody>
      </p:sp>
      <p:sp>
        <p:nvSpPr>
          <p:cNvPr id="3" name="內容版面配置區 2"/>
          <p:cNvSpPr>
            <a:spLocks noGrp="1"/>
          </p:cNvSpPr>
          <p:nvPr>
            <p:ph idx="1"/>
          </p:nvPr>
        </p:nvSpPr>
        <p:spPr>
          <a:xfrm>
            <a:off x="488290" y="2195512"/>
            <a:ext cx="8229600" cy="4525963"/>
          </a:xfrm>
        </p:spPr>
        <p:txBody>
          <a:bodyPr/>
          <a:lstStyle/>
          <a:p>
            <a:r>
              <a:rPr lang="zh-TW" altLang="en-US" dirty="0" smtClean="0"/>
              <a:t>平均需要量（</a:t>
            </a:r>
            <a:r>
              <a:rPr lang="en-US" altLang="zh-TW" dirty="0" smtClean="0"/>
              <a:t>EAR</a:t>
            </a:r>
            <a:r>
              <a:rPr lang="zh-TW" altLang="en-US" dirty="0" smtClean="0"/>
              <a:t>）指每天平均營養素攝入數值，估計可滿足某特定年齡及性別群組中半數身體健康的人的需要。</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17</a:t>
            </a:fld>
            <a:endParaRPr lang="en-US"/>
          </a:p>
        </p:txBody>
      </p:sp>
    </p:spTree>
    <p:extLst>
      <p:ext uri="{BB962C8B-B14F-4D97-AF65-F5344CB8AC3E}">
        <p14:creationId xmlns:p14="http://schemas.microsoft.com/office/powerpoint/2010/main" val="3600295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中國居民膳食營養素參考攝入</a:t>
            </a:r>
            <a:r>
              <a:rPr lang="zh-TW" altLang="en-US" dirty="0" smtClean="0"/>
              <a:t>量 </a:t>
            </a:r>
            <a:r>
              <a:rPr lang="en-US" altLang="zh-TW" dirty="0" smtClean="0"/>
              <a:t>–</a:t>
            </a:r>
            <a:r>
              <a:rPr lang="zh-TW" altLang="en-US" dirty="0" smtClean="0"/>
              <a:t> 推薦攝入量</a:t>
            </a:r>
            <a:endParaRPr lang="zh-HK" altLang="en-US" dirty="0"/>
          </a:p>
        </p:txBody>
      </p:sp>
      <p:sp>
        <p:nvSpPr>
          <p:cNvPr id="3" name="內容版面配置區 2"/>
          <p:cNvSpPr>
            <a:spLocks noGrp="1"/>
          </p:cNvSpPr>
          <p:nvPr>
            <p:ph idx="1"/>
          </p:nvPr>
        </p:nvSpPr>
        <p:spPr>
          <a:xfrm>
            <a:off x="457200" y="2195512"/>
            <a:ext cx="8229600" cy="4525963"/>
          </a:xfrm>
        </p:spPr>
        <p:txBody>
          <a:bodyPr/>
          <a:lstStyle/>
          <a:p>
            <a:r>
              <a:rPr lang="zh-TW" altLang="en-US" dirty="0" smtClean="0"/>
              <a:t>推薦攝入量（</a:t>
            </a:r>
            <a:r>
              <a:rPr lang="en-US" altLang="zh-TW" dirty="0" smtClean="0"/>
              <a:t>RNI</a:t>
            </a:r>
            <a:r>
              <a:rPr lang="zh-TW" altLang="en-US" dirty="0" smtClean="0"/>
              <a:t>）指每天營養素攝入數值，估計可滿足某</a:t>
            </a:r>
            <a:r>
              <a:rPr lang="zh-TW" altLang="en-US" dirty="0"/>
              <a:t>特定年齡及性別群組</a:t>
            </a:r>
            <a:r>
              <a:rPr lang="zh-TW" altLang="en-US" dirty="0" smtClean="0"/>
              <a:t>中</a:t>
            </a:r>
            <a:r>
              <a:rPr lang="en-US" altLang="zh-TW" dirty="0" smtClean="0"/>
              <a:t>97</a:t>
            </a:r>
            <a:r>
              <a:rPr lang="zh-TW" altLang="en-US" dirty="0" smtClean="0"/>
              <a:t>至</a:t>
            </a:r>
            <a:r>
              <a:rPr lang="en-US" altLang="zh-TW" dirty="0" smtClean="0"/>
              <a:t>98%</a:t>
            </a:r>
            <a:r>
              <a:rPr lang="zh-TW" altLang="en-US" dirty="0" smtClean="0"/>
              <a:t>身體健康的人的需要。</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18</a:t>
            </a:fld>
            <a:endParaRPr lang="en-US"/>
          </a:p>
        </p:txBody>
      </p:sp>
    </p:spTree>
    <p:extLst>
      <p:ext uri="{BB962C8B-B14F-4D97-AF65-F5344CB8AC3E}">
        <p14:creationId xmlns:p14="http://schemas.microsoft.com/office/powerpoint/2010/main" val="2687198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中國居民膳食營養素參考攝入</a:t>
            </a:r>
            <a:r>
              <a:rPr lang="zh-TW" altLang="en-US" dirty="0" smtClean="0"/>
              <a:t>量 </a:t>
            </a:r>
            <a:r>
              <a:rPr lang="en-US" altLang="zh-TW" dirty="0" smtClean="0"/>
              <a:t>–</a:t>
            </a:r>
            <a:r>
              <a:rPr lang="zh-TW" altLang="en-US" dirty="0" smtClean="0"/>
              <a:t> 可耐受最高攝入量</a:t>
            </a:r>
            <a:endParaRPr lang="zh-HK" altLang="en-US" dirty="0"/>
          </a:p>
        </p:txBody>
      </p:sp>
      <p:sp>
        <p:nvSpPr>
          <p:cNvPr id="3" name="內容版面配置區 2"/>
          <p:cNvSpPr>
            <a:spLocks noGrp="1"/>
          </p:cNvSpPr>
          <p:nvPr>
            <p:ph idx="1"/>
          </p:nvPr>
        </p:nvSpPr>
        <p:spPr>
          <a:xfrm>
            <a:off x="457200" y="2012949"/>
            <a:ext cx="8229600" cy="4525963"/>
          </a:xfrm>
        </p:spPr>
        <p:txBody>
          <a:bodyPr/>
          <a:lstStyle/>
          <a:p>
            <a:r>
              <a:rPr lang="zh-TW" altLang="en-US" dirty="0"/>
              <a:t>可耐受最高攝入</a:t>
            </a:r>
            <a:r>
              <a:rPr lang="zh-TW" altLang="en-US" dirty="0" smtClean="0"/>
              <a:t>量（</a:t>
            </a:r>
            <a:r>
              <a:rPr lang="en-US" altLang="zh-TW" dirty="0" smtClean="0"/>
              <a:t>UL</a:t>
            </a:r>
            <a:r>
              <a:rPr lang="zh-TW" altLang="en-US" dirty="0" smtClean="0"/>
              <a:t>）指通常不會對</a:t>
            </a:r>
            <a:r>
              <a:rPr lang="zh-TW" altLang="en-US" dirty="0"/>
              <a:t>某特定年齡及性別群</a:t>
            </a:r>
            <a:r>
              <a:rPr lang="zh-TW" altLang="en-US" dirty="0" smtClean="0"/>
              <a:t>組的人的健康帶來不良影響的風險的最高營養素攝入數值。</a:t>
            </a:r>
            <a:endParaRPr lang="en-US" altLang="zh-TW" dirty="0" smtClean="0"/>
          </a:p>
          <a:p>
            <a:r>
              <a:rPr lang="zh-TW" altLang="en-US" dirty="0" smtClean="0"/>
              <a:t>這個數值並非是建議的攝入水平。</a:t>
            </a:r>
            <a:endParaRPr lang="en-US" altLang="zh-TW" dirty="0" smtClean="0"/>
          </a:p>
          <a:p>
            <a:r>
              <a:rPr lang="zh-TW" altLang="en-US" dirty="0" smtClean="0"/>
              <a:t>如有充分證據證明過量攝入某營養素會對健康造成不良影響有關係時，便會訂定該種營養素的可耐受最高攝入量。</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19</a:t>
            </a:fld>
            <a:endParaRPr lang="en-US"/>
          </a:p>
        </p:txBody>
      </p:sp>
    </p:spTree>
    <p:extLst>
      <p:ext uri="{BB962C8B-B14F-4D97-AF65-F5344CB8AC3E}">
        <p14:creationId xmlns:p14="http://schemas.microsoft.com/office/powerpoint/2010/main" val="145458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1F19-22F3-4F49-9121-D708664580E9}"/>
              </a:ext>
            </a:extLst>
          </p:cNvPr>
          <p:cNvSpPr>
            <a:spLocks noGrp="1"/>
          </p:cNvSpPr>
          <p:nvPr>
            <p:ph type="title"/>
          </p:nvPr>
        </p:nvSpPr>
        <p:spPr/>
        <p:txBody>
          <a:bodyPr>
            <a:normAutofit/>
          </a:bodyPr>
          <a:lstStyle/>
          <a:p>
            <a:r>
              <a:rPr lang="zh-TW" altLang="en-US" dirty="0" smtClean="0"/>
              <a:t>簡介</a:t>
            </a:r>
            <a:endParaRPr lang="en-US" dirty="0"/>
          </a:p>
        </p:txBody>
      </p:sp>
      <p:sp>
        <p:nvSpPr>
          <p:cNvPr id="3" name="Content Placeholder 2">
            <a:extLst>
              <a:ext uri="{FF2B5EF4-FFF2-40B4-BE49-F238E27FC236}">
                <a16:creationId xmlns:a16="http://schemas.microsoft.com/office/drawing/2014/main" id="{99FD9421-FAD9-4F1B-B966-9B0A7354EC27}"/>
              </a:ext>
            </a:extLst>
          </p:cNvPr>
          <p:cNvSpPr>
            <a:spLocks noGrp="1"/>
          </p:cNvSpPr>
          <p:nvPr>
            <p:ph idx="1"/>
          </p:nvPr>
        </p:nvSpPr>
        <p:spPr/>
        <p:txBody>
          <a:bodyPr>
            <a:normAutofit fontScale="92500" lnSpcReduction="10000"/>
          </a:bodyPr>
          <a:lstStyle/>
          <a:p>
            <a:r>
              <a:rPr lang="zh-TW" altLang="en-US" dirty="0"/>
              <a:t>不同的</a:t>
            </a:r>
            <a:r>
              <a:rPr lang="zh-TW" altLang="en-US" dirty="0" smtClean="0"/>
              <a:t>國家採用</a:t>
            </a:r>
            <a:r>
              <a:rPr lang="zh-TW" altLang="en-US" dirty="0"/>
              <a:t>不同的</a:t>
            </a:r>
            <a:r>
              <a:rPr lang="zh-TW" altLang="en-US" dirty="0" smtClean="0"/>
              <a:t>方法為自己的國民訂立營養要求，而且會使用略有不同的專門用語，</a:t>
            </a:r>
            <a:r>
              <a:rPr lang="en-HK" dirty="0" smtClean="0"/>
              <a:t> </a:t>
            </a:r>
            <a:r>
              <a:rPr lang="zh-TW" altLang="en-US" dirty="0"/>
              <a:t>例如：</a:t>
            </a:r>
            <a:endParaRPr lang="en-HK" dirty="0"/>
          </a:p>
          <a:p>
            <a:pPr lvl="1"/>
            <a:r>
              <a:rPr lang="zh-TW" altLang="en-US" dirty="0"/>
              <a:t>英國</a:t>
            </a:r>
            <a:r>
              <a:rPr lang="zh-TW" altLang="en-US" dirty="0" smtClean="0"/>
              <a:t>的膳食參考值 </a:t>
            </a:r>
            <a:r>
              <a:rPr lang="en-US" altLang="zh-TW" dirty="0" smtClean="0"/>
              <a:t>Dietary Reference Values </a:t>
            </a:r>
            <a:r>
              <a:rPr lang="zh-TW" altLang="en-US" dirty="0" smtClean="0"/>
              <a:t>（</a:t>
            </a:r>
            <a:r>
              <a:rPr lang="en-US" altLang="zh-TW" dirty="0" smtClean="0"/>
              <a:t>DRVs</a:t>
            </a:r>
            <a:r>
              <a:rPr lang="zh-TW" altLang="en-US" dirty="0" smtClean="0"/>
              <a:t>）</a:t>
            </a:r>
            <a:endParaRPr lang="en-HK" strike="sngStrike" dirty="0"/>
          </a:p>
          <a:p>
            <a:pPr lvl="1"/>
            <a:r>
              <a:rPr lang="zh-TW" altLang="en-US" dirty="0"/>
              <a:t>美國的推薦膳食</a:t>
            </a:r>
            <a:r>
              <a:rPr lang="zh-TW" altLang="en-US" dirty="0" smtClean="0"/>
              <a:t>攝入</a:t>
            </a:r>
            <a:r>
              <a:rPr lang="zh-TW" altLang="en-US" dirty="0"/>
              <a:t>量 </a:t>
            </a:r>
            <a:r>
              <a:rPr lang="en-HK" dirty="0"/>
              <a:t>Recommended Daily Allowance</a:t>
            </a:r>
            <a:r>
              <a:rPr lang="zh-TW" altLang="en-US" dirty="0"/>
              <a:t>（</a:t>
            </a:r>
            <a:r>
              <a:rPr lang="en-US" altLang="zh-TW" dirty="0"/>
              <a:t>RDA</a:t>
            </a:r>
            <a:r>
              <a:rPr lang="zh-TW" altLang="en-US" dirty="0" smtClean="0"/>
              <a:t>）</a:t>
            </a:r>
            <a:endParaRPr lang="en-US" altLang="zh-TW" strike="sngStrike" dirty="0"/>
          </a:p>
          <a:p>
            <a:pPr lvl="1"/>
            <a:r>
              <a:rPr lang="zh-TW" altLang="en-US" dirty="0"/>
              <a:t>歐盟的人口參考攝入量 </a:t>
            </a:r>
            <a:r>
              <a:rPr lang="en-HK" dirty="0"/>
              <a:t>Population Reference Intake</a:t>
            </a:r>
            <a:r>
              <a:rPr lang="zh-TW" altLang="en-US" dirty="0"/>
              <a:t>（</a:t>
            </a:r>
            <a:r>
              <a:rPr lang="en-US" altLang="zh-TW" dirty="0"/>
              <a:t>PRI</a:t>
            </a:r>
            <a:r>
              <a:rPr lang="zh-TW" altLang="en-US" dirty="0" smtClean="0"/>
              <a:t>）</a:t>
            </a:r>
            <a:endParaRPr lang="en-HK" strike="sngStrike" dirty="0"/>
          </a:p>
          <a:p>
            <a:pPr lvl="1"/>
            <a:r>
              <a:rPr lang="zh-TW" altLang="en-US" dirty="0" smtClean="0"/>
              <a:t>中國居民膳食</a:t>
            </a:r>
            <a:r>
              <a:rPr lang="zh-TW" altLang="en-US" dirty="0"/>
              <a:t>營養素參考攝入量 </a:t>
            </a:r>
            <a:r>
              <a:rPr lang="en-US" dirty="0"/>
              <a:t>Dietary Reference Intakes</a:t>
            </a:r>
            <a:r>
              <a:rPr lang="zh-TW" altLang="en-US" dirty="0"/>
              <a:t>（</a:t>
            </a:r>
            <a:r>
              <a:rPr lang="en-US" altLang="zh-TW" dirty="0"/>
              <a:t>DRIs</a:t>
            </a:r>
            <a:r>
              <a:rPr lang="zh-TW" altLang="en-US" dirty="0"/>
              <a:t>）</a:t>
            </a:r>
            <a:endParaRPr lang="en-US" dirty="0"/>
          </a:p>
        </p:txBody>
      </p:sp>
      <p:sp>
        <p:nvSpPr>
          <p:cNvPr id="4" name="Slide Number Placeholder 3">
            <a:extLst>
              <a:ext uri="{FF2B5EF4-FFF2-40B4-BE49-F238E27FC236}">
                <a16:creationId xmlns:a16="http://schemas.microsoft.com/office/drawing/2014/main" id="{AD82936E-430F-42F3-A6BB-CA8915838A0B}"/>
              </a:ext>
            </a:extLst>
          </p:cNvPr>
          <p:cNvSpPr>
            <a:spLocks noGrp="1"/>
          </p:cNvSpPr>
          <p:nvPr>
            <p:ph type="sldNum" sz="quarter" idx="12"/>
          </p:nvPr>
        </p:nvSpPr>
        <p:spPr/>
        <p:txBody>
          <a:bodyPr/>
          <a:lstStyle/>
          <a:p>
            <a:fld id="{8F4C1CA1-0FFD-4F67-9024-3E02CBF514A7}" type="slidenum">
              <a:rPr lang="en-US" smtClean="0"/>
              <a:t>2</a:t>
            </a:fld>
            <a:endParaRPr lang="en-US" dirty="0"/>
          </a:p>
        </p:txBody>
      </p:sp>
    </p:spTree>
    <p:extLst>
      <p:ext uri="{BB962C8B-B14F-4D97-AF65-F5344CB8AC3E}">
        <p14:creationId xmlns:p14="http://schemas.microsoft.com/office/powerpoint/2010/main" val="2003678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中國居民膳食營養素參考攝入</a:t>
            </a:r>
            <a:r>
              <a:rPr lang="zh-TW" altLang="en-US" dirty="0" smtClean="0"/>
              <a:t>量 </a:t>
            </a:r>
            <a:r>
              <a:rPr lang="en-US" altLang="zh-TW" dirty="0" smtClean="0"/>
              <a:t>–</a:t>
            </a:r>
            <a:r>
              <a:rPr lang="zh-TW" altLang="en-US" dirty="0" smtClean="0"/>
              <a:t> 適宜攝入量</a:t>
            </a:r>
            <a:endParaRPr lang="zh-HK" altLang="en-US" dirty="0"/>
          </a:p>
        </p:txBody>
      </p:sp>
      <p:sp>
        <p:nvSpPr>
          <p:cNvPr id="3" name="內容版面配置區 2"/>
          <p:cNvSpPr>
            <a:spLocks noGrp="1"/>
          </p:cNvSpPr>
          <p:nvPr>
            <p:ph idx="1"/>
          </p:nvPr>
        </p:nvSpPr>
        <p:spPr>
          <a:xfrm>
            <a:off x="457200" y="2012949"/>
            <a:ext cx="8229600" cy="4525963"/>
          </a:xfrm>
        </p:spPr>
        <p:txBody>
          <a:bodyPr>
            <a:normAutofit/>
          </a:bodyPr>
          <a:lstStyle/>
          <a:p>
            <a:r>
              <a:rPr lang="zh-TW" altLang="en-US" dirty="0" smtClean="0"/>
              <a:t>在沒有足夠的科學證據下釐定平均需要量及無法計算推薦攝入量時才會訂定</a:t>
            </a:r>
            <a:r>
              <a:rPr lang="zh-TW" altLang="en-US" dirty="0"/>
              <a:t>適宜攝入量（</a:t>
            </a:r>
            <a:r>
              <a:rPr lang="en-US" altLang="zh-TW" dirty="0"/>
              <a:t>AI</a:t>
            </a:r>
            <a:r>
              <a:rPr lang="zh-TW" altLang="en-US" dirty="0" smtClean="0"/>
              <a:t>）。</a:t>
            </a:r>
            <a:endParaRPr lang="en-US" altLang="zh-TW" dirty="0" smtClean="0"/>
          </a:p>
          <a:p>
            <a:r>
              <a:rPr lang="zh-TW" altLang="en-US" dirty="0"/>
              <a:t>適宜攝入</a:t>
            </a:r>
            <a:r>
              <a:rPr lang="zh-TW" altLang="en-US" dirty="0" smtClean="0"/>
              <a:t>量是根據</a:t>
            </a:r>
            <a:r>
              <a:rPr lang="zh-TW" altLang="en-US" dirty="0"/>
              <a:t>實驗數據或觀察一組身體健康的人的營養素攝入量而得出</a:t>
            </a:r>
            <a:r>
              <a:rPr lang="zh-TW" altLang="en-US" dirty="0" smtClean="0"/>
              <a:t>的，並假定攝入量足以促進健康。</a:t>
            </a:r>
            <a:endParaRPr lang="en-US" altLang="zh-TW" dirty="0" smtClean="0"/>
          </a:p>
          <a:p>
            <a:pPr marL="0" indent="0">
              <a:buNone/>
            </a:pP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20</a:t>
            </a:fld>
            <a:endParaRPr lang="en-US"/>
          </a:p>
        </p:txBody>
      </p:sp>
    </p:spTree>
    <p:extLst>
      <p:ext uri="{BB962C8B-B14F-4D97-AF65-F5344CB8AC3E}">
        <p14:creationId xmlns:p14="http://schemas.microsoft.com/office/powerpoint/2010/main" val="728244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參考資料</a:t>
            </a:r>
            <a:endParaRPr lang="en-US" dirty="0"/>
          </a:p>
        </p:txBody>
      </p:sp>
      <p:sp>
        <p:nvSpPr>
          <p:cNvPr id="3" name="Content Placeholder 2"/>
          <p:cNvSpPr>
            <a:spLocks noGrp="1"/>
          </p:cNvSpPr>
          <p:nvPr>
            <p:ph idx="1"/>
          </p:nvPr>
        </p:nvSpPr>
        <p:spPr/>
        <p:txBody>
          <a:bodyPr>
            <a:normAutofit fontScale="92500"/>
          </a:bodyPr>
          <a:lstStyle/>
          <a:p>
            <a:r>
              <a:rPr lang="en-US" dirty="0"/>
              <a:t>British Nutrition Foundation (2016). </a:t>
            </a:r>
            <a:r>
              <a:rPr lang="en-US" i="1" dirty="0"/>
              <a:t>Nutrition </a:t>
            </a:r>
            <a:r>
              <a:rPr lang="en-US" i="1" dirty="0" smtClean="0"/>
              <a:t>Requirements</a:t>
            </a:r>
            <a:r>
              <a:rPr lang="zh-TW" altLang="en-US" dirty="0" smtClean="0"/>
              <a:t>。</a:t>
            </a:r>
            <a:endParaRPr lang="en-US" dirty="0"/>
          </a:p>
          <a:p>
            <a:r>
              <a:rPr lang="en-US" dirty="0" err="1"/>
              <a:t>Combet</a:t>
            </a:r>
            <a:r>
              <a:rPr lang="en-US" dirty="0"/>
              <a:t>, E., &amp; Buckton, C. (2015). Micronutrient deficiencies, vitamin pills and nutritional supplements. </a:t>
            </a:r>
            <a:r>
              <a:rPr lang="en-US" i="1" dirty="0"/>
              <a:t>Medicine,43</a:t>
            </a:r>
            <a:r>
              <a:rPr lang="en-US" dirty="0"/>
              <a:t>(2), 66-72. </a:t>
            </a:r>
            <a:r>
              <a:rPr lang="en-US" dirty="0" smtClean="0"/>
              <a:t>doi:10.1016/j.mpmed.2014.11.002</a:t>
            </a:r>
            <a:r>
              <a:rPr lang="zh-TW" altLang="en-US" smtClean="0"/>
              <a:t>。</a:t>
            </a:r>
            <a:endParaRPr lang="en-US" dirty="0"/>
          </a:p>
          <a:p>
            <a:r>
              <a:rPr lang="zh-TW" altLang="en-US" dirty="0" smtClean="0"/>
              <a:t>馮慧中（</a:t>
            </a:r>
            <a:r>
              <a:rPr lang="en-HK" dirty="0" smtClean="0"/>
              <a:t>2008</a:t>
            </a:r>
            <a:r>
              <a:rPr lang="zh-TW" altLang="en-US" dirty="0" smtClean="0"/>
              <a:t>）。</a:t>
            </a:r>
            <a:r>
              <a:rPr lang="zh-TW" altLang="en-US" b="1" dirty="0" smtClean="0"/>
              <a:t>營養素與健康：維持最佳的營養素攝入量（食物安全焦點第</a:t>
            </a:r>
            <a:r>
              <a:rPr lang="en-US" altLang="zh-TW" b="1" dirty="0" smtClean="0"/>
              <a:t>28</a:t>
            </a:r>
            <a:r>
              <a:rPr lang="zh-TW" altLang="en-US" b="1" dirty="0" smtClean="0"/>
              <a:t>期）</a:t>
            </a:r>
            <a:r>
              <a:rPr lang="zh-TW" altLang="en-US" dirty="0" smtClean="0"/>
              <a:t>。香港：食物環境衞生署食物安全中心風險傳達組</a:t>
            </a:r>
            <a:r>
              <a:rPr lang="zh-TW" altLang="en-US" dirty="0" smtClean="0"/>
              <a:t>。</a:t>
            </a:r>
            <a:endParaRPr lang="en-US" dirty="0"/>
          </a:p>
        </p:txBody>
      </p:sp>
      <p:sp>
        <p:nvSpPr>
          <p:cNvPr id="4" name="Slide Number Placeholder 3">
            <a:extLst>
              <a:ext uri="{FF2B5EF4-FFF2-40B4-BE49-F238E27FC236}">
                <a16:creationId xmlns:a16="http://schemas.microsoft.com/office/drawing/2014/main" id="{E3A74638-45D0-40BC-9411-BC029C68E8DF}"/>
              </a:ext>
            </a:extLst>
          </p:cNvPr>
          <p:cNvSpPr>
            <a:spLocks noGrp="1"/>
          </p:cNvSpPr>
          <p:nvPr>
            <p:ph type="sldNum" sz="quarter" idx="12"/>
          </p:nvPr>
        </p:nvSpPr>
        <p:spPr/>
        <p:txBody>
          <a:bodyPr/>
          <a:lstStyle/>
          <a:p>
            <a:fld id="{8F4C1CA1-0FFD-4F67-9024-3E02CBF514A7}" type="slidenum">
              <a:rPr lang="en-US" smtClean="0"/>
              <a:t>21</a:t>
            </a:fld>
            <a:endParaRPr lang="en-US"/>
          </a:p>
        </p:txBody>
      </p:sp>
    </p:spTree>
    <p:extLst>
      <p:ext uri="{BB962C8B-B14F-4D97-AF65-F5344CB8AC3E}">
        <p14:creationId xmlns:p14="http://schemas.microsoft.com/office/powerpoint/2010/main" val="1727423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916832"/>
            <a:ext cx="8229600" cy="1143000"/>
          </a:xfrm>
        </p:spPr>
        <p:txBody>
          <a:bodyPr/>
          <a:lstStyle/>
          <a:p>
            <a:r>
              <a:rPr lang="zh-TW" altLang="en-US" dirty="0"/>
              <a:t>英國的膳食參考值</a:t>
            </a:r>
            <a:endParaRPr lang="zh-HK" altLang="en-US" dirty="0"/>
          </a:p>
        </p:txBody>
      </p:sp>
      <p:sp>
        <p:nvSpPr>
          <p:cNvPr id="4" name="投影片編號版面配置區 3"/>
          <p:cNvSpPr>
            <a:spLocks noGrp="1"/>
          </p:cNvSpPr>
          <p:nvPr>
            <p:ph type="sldNum" sz="quarter" idx="12"/>
          </p:nvPr>
        </p:nvSpPr>
        <p:spPr/>
        <p:txBody>
          <a:bodyPr/>
          <a:lstStyle/>
          <a:p>
            <a:fld id="{8F4C1CA1-0FFD-4F67-9024-3E02CBF514A7}" type="slidenum">
              <a:rPr lang="en-US" smtClean="0"/>
              <a:t>3</a:t>
            </a:fld>
            <a:endParaRPr lang="en-US"/>
          </a:p>
        </p:txBody>
      </p:sp>
    </p:spTree>
    <p:extLst>
      <p:ext uri="{BB962C8B-B14F-4D97-AF65-F5344CB8AC3E}">
        <p14:creationId xmlns:p14="http://schemas.microsoft.com/office/powerpoint/2010/main" val="298036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1F19-22F3-4F49-9121-D708664580E9}"/>
              </a:ext>
            </a:extLst>
          </p:cNvPr>
          <p:cNvSpPr>
            <a:spLocks noGrp="1"/>
          </p:cNvSpPr>
          <p:nvPr>
            <p:ph type="title"/>
          </p:nvPr>
        </p:nvSpPr>
        <p:spPr>
          <a:xfrm>
            <a:off x="457200" y="274638"/>
            <a:ext cx="8229600" cy="1143000"/>
          </a:xfrm>
        </p:spPr>
        <p:txBody>
          <a:bodyPr>
            <a:normAutofit/>
          </a:bodyPr>
          <a:lstStyle/>
          <a:p>
            <a:r>
              <a:rPr lang="zh-TW" altLang="en-US" dirty="0"/>
              <a:t>膳食參考</a:t>
            </a:r>
            <a:r>
              <a:rPr lang="zh-TW" altLang="en-US" dirty="0" smtClean="0"/>
              <a:t>值</a:t>
            </a:r>
            <a:endParaRPr lang="en-US" strike="sngStrike" dirty="0"/>
          </a:p>
        </p:txBody>
      </p:sp>
      <p:sp>
        <p:nvSpPr>
          <p:cNvPr id="3" name="Content Placeholder 2">
            <a:extLst>
              <a:ext uri="{FF2B5EF4-FFF2-40B4-BE49-F238E27FC236}">
                <a16:creationId xmlns:a16="http://schemas.microsoft.com/office/drawing/2014/main" id="{99FD9421-FAD9-4F1B-B966-9B0A7354EC27}"/>
              </a:ext>
            </a:extLst>
          </p:cNvPr>
          <p:cNvSpPr>
            <a:spLocks noGrp="1"/>
          </p:cNvSpPr>
          <p:nvPr>
            <p:ph idx="1"/>
          </p:nvPr>
        </p:nvSpPr>
        <p:spPr/>
        <p:txBody>
          <a:bodyPr>
            <a:normAutofit/>
          </a:bodyPr>
          <a:lstStyle/>
          <a:p>
            <a:r>
              <a:rPr lang="zh-TW" altLang="en-US" dirty="0"/>
              <a:t>在英國，一個專家委員會研究</a:t>
            </a:r>
            <a:r>
              <a:rPr lang="zh-TW" altLang="en-US" dirty="0" smtClean="0"/>
              <a:t>並訂立膳食</a:t>
            </a:r>
            <a:r>
              <a:rPr lang="zh-TW" altLang="en-US" dirty="0"/>
              <a:t>參考值（</a:t>
            </a:r>
            <a:r>
              <a:rPr lang="en-US" altLang="zh-TW" dirty="0"/>
              <a:t>DRVs</a:t>
            </a:r>
            <a:r>
              <a:rPr lang="zh-TW" altLang="en-US" dirty="0"/>
              <a:t>）。</a:t>
            </a:r>
            <a:endParaRPr lang="en-HK" dirty="0"/>
          </a:p>
          <a:p>
            <a:r>
              <a:rPr lang="zh-TW" altLang="en-US" dirty="0" smtClean="0"/>
              <a:t>膳食</a:t>
            </a:r>
            <a:r>
              <a:rPr lang="zh-TW" altLang="en-US" dirty="0"/>
              <a:t>參考值</a:t>
            </a:r>
            <a:r>
              <a:rPr lang="zh-TW" altLang="en-US" dirty="0" smtClean="0"/>
              <a:t>是一系列數據，用來估計英國</a:t>
            </a:r>
            <a:r>
              <a:rPr lang="zh-TW" altLang="en-US" dirty="0"/>
              <a:t>人口</a:t>
            </a:r>
            <a:r>
              <a:rPr lang="zh-TW" altLang="en-US" dirty="0" smtClean="0"/>
              <a:t>中不同群組內身體健康的人所需的能量</a:t>
            </a:r>
            <a:r>
              <a:rPr lang="zh-TW" altLang="en-US" dirty="0"/>
              <a:t>和</a:t>
            </a:r>
            <a:r>
              <a:rPr lang="zh-TW" altLang="en-US" dirty="0" smtClean="0"/>
              <a:t>營養素的份量。</a:t>
            </a:r>
            <a:endParaRPr lang="en-US" altLang="zh-TW" dirty="0"/>
          </a:p>
        </p:txBody>
      </p:sp>
      <p:sp>
        <p:nvSpPr>
          <p:cNvPr id="4" name="Slide Number Placeholder 3">
            <a:extLst>
              <a:ext uri="{FF2B5EF4-FFF2-40B4-BE49-F238E27FC236}">
                <a16:creationId xmlns:a16="http://schemas.microsoft.com/office/drawing/2014/main" id="{AD82936E-430F-42F3-A6BB-CA8915838A0B}"/>
              </a:ext>
            </a:extLst>
          </p:cNvPr>
          <p:cNvSpPr>
            <a:spLocks noGrp="1"/>
          </p:cNvSpPr>
          <p:nvPr>
            <p:ph type="sldNum" sz="quarter" idx="12"/>
          </p:nvPr>
        </p:nvSpPr>
        <p:spPr/>
        <p:txBody>
          <a:bodyPr/>
          <a:lstStyle/>
          <a:p>
            <a:fld id="{8F4C1CA1-0FFD-4F67-9024-3E02CBF514A7}" type="slidenum">
              <a:rPr lang="en-US" smtClean="0"/>
              <a:t>4</a:t>
            </a:fld>
            <a:endParaRPr lang="en-US" dirty="0"/>
          </a:p>
        </p:txBody>
      </p:sp>
    </p:spTree>
    <p:extLst>
      <p:ext uri="{BB962C8B-B14F-4D97-AF65-F5344CB8AC3E}">
        <p14:creationId xmlns:p14="http://schemas.microsoft.com/office/powerpoint/2010/main" val="90359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9E1F1-3599-48D2-9C0C-112320823505}"/>
              </a:ext>
            </a:extLst>
          </p:cNvPr>
          <p:cNvSpPr>
            <a:spLocks noGrp="1"/>
          </p:cNvSpPr>
          <p:nvPr>
            <p:ph type="title"/>
          </p:nvPr>
        </p:nvSpPr>
        <p:spPr/>
        <p:txBody>
          <a:bodyPr/>
          <a:lstStyle/>
          <a:p>
            <a:r>
              <a:rPr lang="zh-TW" altLang="en-US" dirty="0"/>
              <a:t>膳食</a:t>
            </a:r>
            <a:r>
              <a:rPr lang="zh-TW" altLang="en-US" dirty="0" smtClean="0"/>
              <a:t>參考值 </a:t>
            </a:r>
            <a:r>
              <a:rPr lang="en-US" altLang="zh-TW" dirty="0" smtClean="0"/>
              <a:t>-</a:t>
            </a:r>
            <a:r>
              <a:rPr lang="zh-TW" altLang="en-US" dirty="0" smtClean="0"/>
              <a:t> 類型</a:t>
            </a:r>
            <a:endParaRPr lang="en-US" dirty="0"/>
          </a:p>
        </p:txBody>
      </p:sp>
      <p:sp>
        <p:nvSpPr>
          <p:cNvPr id="3" name="Content Placeholder 2">
            <a:extLst>
              <a:ext uri="{FF2B5EF4-FFF2-40B4-BE49-F238E27FC236}">
                <a16:creationId xmlns:a16="http://schemas.microsoft.com/office/drawing/2014/main" id="{7BFAD22D-DA62-43EA-901F-0C7DDAB55353}"/>
              </a:ext>
            </a:extLst>
          </p:cNvPr>
          <p:cNvSpPr>
            <a:spLocks noGrp="1"/>
          </p:cNvSpPr>
          <p:nvPr>
            <p:ph idx="1"/>
          </p:nvPr>
        </p:nvSpPr>
        <p:spPr/>
        <p:txBody>
          <a:bodyPr>
            <a:normAutofit/>
          </a:bodyPr>
          <a:lstStyle/>
          <a:p>
            <a:r>
              <a:rPr lang="zh-TW" altLang="en-US" dirty="0"/>
              <a:t>膳食參考值有四種類型：</a:t>
            </a:r>
            <a:endParaRPr lang="en-HK" dirty="0"/>
          </a:p>
          <a:p>
            <a:pPr lvl="1"/>
            <a:r>
              <a:rPr lang="zh-TW" altLang="en-US" dirty="0"/>
              <a:t>估計平均需求量 </a:t>
            </a:r>
            <a:r>
              <a:rPr lang="zh-TW" altLang="en-US" dirty="0" smtClean="0"/>
              <a:t>（</a:t>
            </a:r>
            <a:r>
              <a:rPr lang="en-US" dirty="0" smtClean="0"/>
              <a:t>EARs</a:t>
            </a:r>
            <a:r>
              <a:rPr lang="zh-TW" altLang="en-US" dirty="0"/>
              <a:t>）</a:t>
            </a:r>
            <a:endParaRPr lang="en-US" dirty="0"/>
          </a:p>
          <a:p>
            <a:pPr lvl="1"/>
            <a:r>
              <a:rPr lang="zh-TW" altLang="en-US" dirty="0"/>
              <a:t>參考營養素攝入</a:t>
            </a:r>
            <a:r>
              <a:rPr lang="zh-TW" altLang="en-US" dirty="0" smtClean="0"/>
              <a:t>量（</a:t>
            </a:r>
            <a:r>
              <a:rPr lang="en-US" altLang="zh-TW" dirty="0"/>
              <a:t>RNIs</a:t>
            </a:r>
            <a:r>
              <a:rPr lang="zh-TW" altLang="en-US" dirty="0"/>
              <a:t>）</a:t>
            </a:r>
            <a:endParaRPr lang="en-US" altLang="zh-TW" dirty="0"/>
          </a:p>
          <a:p>
            <a:pPr lvl="1"/>
            <a:r>
              <a:rPr lang="zh-TW" altLang="en-US" dirty="0"/>
              <a:t>較低的參考營養素攝入</a:t>
            </a:r>
            <a:r>
              <a:rPr lang="zh-TW" altLang="en-US" dirty="0" smtClean="0"/>
              <a:t>量（</a:t>
            </a:r>
            <a:r>
              <a:rPr lang="en-US" altLang="zh-TW" dirty="0"/>
              <a:t>LRNIs</a:t>
            </a:r>
            <a:r>
              <a:rPr lang="zh-TW" altLang="en-US" dirty="0"/>
              <a:t>）</a:t>
            </a:r>
            <a:endParaRPr lang="en-US" altLang="zh-TW" dirty="0"/>
          </a:p>
          <a:p>
            <a:pPr lvl="1"/>
            <a:r>
              <a:rPr lang="zh-TW" altLang="en-US" dirty="0"/>
              <a:t>安全攝入</a:t>
            </a:r>
            <a:r>
              <a:rPr lang="zh-TW" altLang="en-US" dirty="0" smtClean="0"/>
              <a:t>量</a:t>
            </a:r>
            <a:endParaRPr lang="en-US" strike="sngStrike" dirty="0"/>
          </a:p>
          <a:p>
            <a:r>
              <a:rPr lang="zh-TW" altLang="en-US" dirty="0" smtClean="0"/>
              <a:t>這些估計的份量是基於一個群組的需要，而非為個人而設。</a:t>
            </a:r>
            <a:endParaRPr lang="en-US" altLang="zh-TW" dirty="0" smtClean="0"/>
          </a:p>
        </p:txBody>
      </p:sp>
      <p:sp>
        <p:nvSpPr>
          <p:cNvPr id="4" name="Slide Number Placeholder 3">
            <a:extLst>
              <a:ext uri="{FF2B5EF4-FFF2-40B4-BE49-F238E27FC236}">
                <a16:creationId xmlns:a16="http://schemas.microsoft.com/office/drawing/2014/main" id="{0BC109D5-058A-4544-BB1B-DBE845C71236}"/>
              </a:ext>
            </a:extLst>
          </p:cNvPr>
          <p:cNvSpPr>
            <a:spLocks noGrp="1"/>
          </p:cNvSpPr>
          <p:nvPr>
            <p:ph type="sldNum" sz="quarter" idx="12"/>
          </p:nvPr>
        </p:nvSpPr>
        <p:spPr/>
        <p:txBody>
          <a:bodyPr/>
          <a:lstStyle/>
          <a:p>
            <a:fld id="{8F4C1CA1-0FFD-4F67-9024-3E02CBF514A7}" type="slidenum">
              <a:rPr lang="en-US" smtClean="0"/>
              <a:t>5</a:t>
            </a:fld>
            <a:endParaRPr lang="en-US" dirty="0"/>
          </a:p>
        </p:txBody>
      </p:sp>
    </p:spTree>
    <p:extLst>
      <p:ext uri="{BB962C8B-B14F-4D97-AF65-F5344CB8AC3E}">
        <p14:creationId xmlns:p14="http://schemas.microsoft.com/office/powerpoint/2010/main" val="4201683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4C06-FC16-447A-962E-41F170CE468C}"/>
              </a:ext>
            </a:extLst>
          </p:cNvPr>
          <p:cNvSpPr>
            <a:spLocks noGrp="1"/>
          </p:cNvSpPr>
          <p:nvPr>
            <p:ph type="title"/>
          </p:nvPr>
        </p:nvSpPr>
        <p:spPr/>
        <p:txBody>
          <a:bodyPr>
            <a:normAutofit/>
          </a:bodyPr>
          <a:lstStyle/>
          <a:p>
            <a:r>
              <a:rPr lang="zh-TW" altLang="en-US" dirty="0"/>
              <a:t>膳食參考</a:t>
            </a:r>
            <a:r>
              <a:rPr lang="zh-TW" altLang="en-US" dirty="0" smtClean="0"/>
              <a:t>值 </a:t>
            </a:r>
            <a:r>
              <a:rPr lang="en-US" altLang="zh-TW" dirty="0" smtClean="0"/>
              <a:t>-</a:t>
            </a:r>
            <a:r>
              <a:rPr lang="zh-TW" altLang="en-US" dirty="0" smtClean="0"/>
              <a:t> 估計</a:t>
            </a:r>
            <a:r>
              <a:rPr lang="zh-TW" altLang="en-US" dirty="0"/>
              <a:t>平均</a:t>
            </a:r>
            <a:r>
              <a:rPr lang="zh-TW" altLang="en-US" dirty="0" smtClean="0"/>
              <a:t>需求量</a:t>
            </a:r>
            <a:endParaRPr lang="en-US" strike="sngStrike" dirty="0"/>
          </a:p>
        </p:txBody>
      </p:sp>
      <p:sp>
        <p:nvSpPr>
          <p:cNvPr id="3" name="Content Placeholder 2">
            <a:extLst>
              <a:ext uri="{FF2B5EF4-FFF2-40B4-BE49-F238E27FC236}">
                <a16:creationId xmlns:a16="http://schemas.microsoft.com/office/drawing/2014/main" id="{07E657CB-B57F-4BFC-9D67-A1E9591EB8E3}"/>
              </a:ext>
            </a:extLst>
          </p:cNvPr>
          <p:cNvSpPr>
            <a:spLocks noGrp="1"/>
          </p:cNvSpPr>
          <p:nvPr>
            <p:ph idx="1"/>
          </p:nvPr>
        </p:nvSpPr>
        <p:spPr/>
        <p:txBody>
          <a:bodyPr>
            <a:normAutofit/>
          </a:bodyPr>
          <a:lstStyle/>
          <a:p>
            <a:r>
              <a:rPr lang="zh-TW" altLang="en-US" dirty="0"/>
              <a:t>估計平均需求量（</a:t>
            </a:r>
            <a:r>
              <a:rPr lang="en-US" altLang="zh-TW" dirty="0"/>
              <a:t>EAR</a:t>
            </a:r>
            <a:r>
              <a:rPr lang="zh-TW" altLang="en-US" dirty="0"/>
              <a:t>）是對</a:t>
            </a:r>
            <a:r>
              <a:rPr lang="zh-TW" altLang="en-US" dirty="0" smtClean="0"/>
              <a:t>某一群組的能量或營養素需求量中位數的</a:t>
            </a:r>
            <a:r>
              <a:rPr lang="zh-TW" altLang="en-US" dirty="0"/>
              <a:t>估計。 </a:t>
            </a:r>
            <a:endParaRPr lang="en-US" altLang="zh-TW" dirty="0" smtClean="0"/>
          </a:p>
          <a:p>
            <a:r>
              <a:rPr lang="zh-TW" altLang="en-US" dirty="0" smtClean="0"/>
              <a:t>群組中大約</a:t>
            </a:r>
            <a:r>
              <a:rPr lang="en-US" altLang="zh-TW" dirty="0"/>
              <a:t>50%</a:t>
            </a:r>
            <a:r>
              <a:rPr lang="zh-TW" altLang="en-US" dirty="0"/>
              <a:t>的</a:t>
            </a:r>
            <a:r>
              <a:rPr lang="zh-TW" altLang="en-US" dirty="0" smtClean="0"/>
              <a:t>人需要較少</a:t>
            </a:r>
            <a:r>
              <a:rPr lang="zh-TW" altLang="en-US" dirty="0"/>
              <a:t>的能量或營養，</a:t>
            </a:r>
            <a:r>
              <a:rPr lang="en-US" altLang="zh-TW" dirty="0"/>
              <a:t>50 %</a:t>
            </a:r>
            <a:r>
              <a:rPr lang="zh-TW" altLang="en-US" dirty="0"/>
              <a:t>的</a:t>
            </a:r>
            <a:r>
              <a:rPr lang="zh-TW" altLang="en-US" dirty="0" smtClean="0"/>
              <a:t>人需要</a:t>
            </a:r>
            <a:r>
              <a:rPr lang="zh-TW" altLang="en-US" dirty="0"/>
              <a:t>更多</a:t>
            </a:r>
            <a:r>
              <a:rPr lang="zh-TW" altLang="en-US" dirty="0" smtClean="0"/>
              <a:t>。</a:t>
            </a:r>
            <a:endParaRPr lang="en-HK" dirty="0"/>
          </a:p>
        </p:txBody>
      </p:sp>
      <p:sp>
        <p:nvSpPr>
          <p:cNvPr id="4" name="Slide Number Placeholder 3">
            <a:extLst>
              <a:ext uri="{FF2B5EF4-FFF2-40B4-BE49-F238E27FC236}">
                <a16:creationId xmlns:a16="http://schemas.microsoft.com/office/drawing/2014/main" id="{33A38BA2-09B9-408E-8612-D303F0F9B9D8}"/>
              </a:ext>
            </a:extLst>
          </p:cNvPr>
          <p:cNvSpPr>
            <a:spLocks noGrp="1"/>
          </p:cNvSpPr>
          <p:nvPr>
            <p:ph type="sldNum" sz="quarter" idx="12"/>
          </p:nvPr>
        </p:nvSpPr>
        <p:spPr/>
        <p:txBody>
          <a:bodyPr/>
          <a:lstStyle/>
          <a:p>
            <a:fld id="{8F4C1CA1-0FFD-4F67-9024-3E02CBF514A7}" type="slidenum">
              <a:rPr lang="en-US" smtClean="0"/>
              <a:t>6</a:t>
            </a:fld>
            <a:endParaRPr lang="en-US"/>
          </a:p>
        </p:txBody>
      </p:sp>
    </p:spTree>
    <p:extLst>
      <p:ext uri="{BB962C8B-B14F-4D97-AF65-F5344CB8AC3E}">
        <p14:creationId xmlns:p14="http://schemas.microsoft.com/office/powerpoint/2010/main" val="1449269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B4C06-FC16-447A-962E-41F170CE468C}"/>
              </a:ext>
            </a:extLst>
          </p:cNvPr>
          <p:cNvSpPr>
            <a:spLocks noGrp="1"/>
          </p:cNvSpPr>
          <p:nvPr>
            <p:ph type="title"/>
          </p:nvPr>
        </p:nvSpPr>
        <p:spPr/>
        <p:txBody>
          <a:bodyPr>
            <a:normAutofit/>
          </a:bodyPr>
          <a:lstStyle/>
          <a:p>
            <a:r>
              <a:rPr lang="zh-TW" altLang="en-US" dirty="0"/>
              <a:t>膳食參考值 </a:t>
            </a:r>
            <a:r>
              <a:rPr lang="en-US" altLang="zh-TW" dirty="0" smtClean="0"/>
              <a:t>-</a:t>
            </a:r>
            <a:r>
              <a:rPr lang="zh-TW" altLang="en-US" dirty="0" smtClean="0"/>
              <a:t> 估計</a:t>
            </a:r>
            <a:r>
              <a:rPr lang="zh-TW" altLang="en-US" dirty="0"/>
              <a:t>平均</a:t>
            </a:r>
            <a:r>
              <a:rPr lang="zh-TW" altLang="en-US" dirty="0" smtClean="0"/>
              <a:t>需求量</a:t>
            </a:r>
            <a:endParaRPr lang="en-US" strike="sngStrike" dirty="0"/>
          </a:p>
        </p:txBody>
      </p:sp>
      <p:sp>
        <p:nvSpPr>
          <p:cNvPr id="3" name="Content Placeholder 2">
            <a:extLst>
              <a:ext uri="{FF2B5EF4-FFF2-40B4-BE49-F238E27FC236}">
                <a16:creationId xmlns:a16="http://schemas.microsoft.com/office/drawing/2014/main" id="{07E657CB-B57F-4BFC-9D67-A1E9591EB8E3}"/>
              </a:ext>
            </a:extLst>
          </p:cNvPr>
          <p:cNvSpPr>
            <a:spLocks noGrp="1"/>
          </p:cNvSpPr>
          <p:nvPr>
            <p:ph idx="1"/>
          </p:nvPr>
        </p:nvSpPr>
        <p:spPr>
          <a:xfrm>
            <a:off x="312738" y="1499593"/>
            <a:ext cx="8229600" cy="4525963"/>
          </a:xfrm>
        </p:spPr>
        <p:txBody>
          <a:bodyPr/>
          <a:lstStyle/>
          <a:p>
            <a:pPr marL="0" indent="0">
              <a:buNone/>
            </a:pPr>
            <a:r>
              <a:rPr lang="zh-TW" altLang="en-US" dirty="0" smtClean="0"/>
              <a:t>群組中</a:t>
            </a:r>
            <a:r>
              <a:rPr lang="zh-TW" altLang="en-US" dirty="0"/>
              <a:t>營養需求的分佈。</a:t>
            </a:r>
            <a:endParaRPr lang="en-US" dirty="0"/>
          </a:p>
        </p:txBody>
      </p:sp>
      <p:sp>
        <p:nvSpPr>
          <p:cNvPr id="4" name="Slide Number Placeholder 3">
            <a:extLst>
              <a:ext uri="{FF2B5EF4-FFF2-40B4-BE49-F238E27FC236}">
                <a16:creationId xmlns:a16="http://schemas.microsoft.com/office/drawing/2014/main" id="{33A38BA2-09B9-408E-8612-D303F0F9B9D8}"/>
              </a:ext>
            </a:extLst>
          </p:cNvPr>
          <p:cNvSpPr>
            <a:spLocks noGrp="1"/>
          </p:cNvSpPr>
          <p:nvPr>
            <p:ph type="sldNum" sz="quarter" idx="12"/>
          </p:nvPr>
        </p:nvSpPr>
        <p:spPr/>
        <p:txBody>
          <a:bodyPr/>
          <a:lstStyle/>
          <a:p>
            <a:fld id="{8F4C1CA1-0FFD-4F67-9024-3E02CBF514A7}" type="slidenum">
              <a:rPr lang="en-US" smtClean="0"/>
              <a:t>7</a:t>
            </a:fld>
            <a:endParaRPr lang="en-US" dirty="0"/>
          </a:p>
        </p:txBody>
      </p:sp>
      <p:sp>
        <p:nvSpPr>
          <p:cNvPr id="13" name="Rectangle 15" descr="5%">
            <a:extLst>
              <a:ext uri="{FF2B5EF4-FFF2-40B4-BE49-F238E27FC236}">
                <a16:creationId xmlns:a16="http://schemas.microsoft.com/office/drawing/2014/main" id="{AA0DE830-F35B-44A3-90E1-7B860D6498A5}"/>
              </a:ext>
            </a:extLst>
          </p:cNvPr>
          <p:cNvSpPr>
            <a:spLocks noChangeArrowheads="1"/>
          </p:cNvSpPr>
          <p:nvPr/>
        </p:nvSpPr>
        <p:spPr bwMode="auto">
          <a:xfrm>
            <a:off x="4140200" y="3141167"/>
            <a:ext cx="215900" cy="431800"/>
          </a:xfrm>
          <a:prstGeom prst="rect">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5" name="群組 14"/>
          <p:cNvGrpSpPr/>
          <p:nvPr/>
        </p:nvGrpSpPr>
        <p:grpSpPr>
          <a:xfrm>
            <a:off x="755576" y="2120902"/>
            <a:ext cx="6376988" cy="3913584"/>
            <a:chOff x="539750" y="2564904"/>
            <a:chExt cx="6376988" cy="3913584"/>
          </a:xfrm>
        </p:grpSpPr>
        <p:pic>
          <p:nvPicPr>
            <p:cNvPr id="5" name="Picture 3" descr="DRVs unlabelled">
              <a:extLst>
                <a:ext uri="{FF2B5EF4-FFF2-40B4-BE49-F238E27FC236}">
                  <a16:creationId xmlns:a16="http://schemas.microsoft.com/office/drawing/2014/main" id="{6E3E118C-BCF3-4691-A8BB-A78D0885CA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2564904"/>
              <a:ext cx="4576763"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DBC823BD-2B3D-4E6D-8C04-564BFC5ACC56}"/>
                </a:ext>
              </a:extLst>
            </p:cNvPr>
            <p:cNvSpPr txBox="1">
              <a:spLocks noChangeArrowheads="1"/>
            </p:cNvSpPr>
            <p:nvPr/>
          </p:nvSpPr>
          <p:spPr bwMode="auto">
            <a:xfrm>
              <a:off x="2266951" y="5482133"/>
              <a:ext cx="453729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GB" altLang="en-US" sz="2400" dirty="0">
                  <a:solidFill>
                    <a:srgbClr val="0099FF"/>
                  </a:solidFill>
                  <a:latin typeface="+mj-lt"/>
                </a:rPr>
                <a:t>EAR</a:t>
              </a:r>
              <a:endParaRPr lang="en-US" altLang="en-US" sz="2400" dirty="0">
                <a:solidFill>
                  <a:srgbClr val="0099FF"/>
                </a:solidFill>
                <a:latin typeface="+mj-lt"/>
              </a:endParaRPr>
            </a:p>
          </p:txBody>
        </p:sp>
        <p:sp>
          <p:nvSpPr>
            <p:cNvPr id="7" name="Text Box 7">
              <a:extLst>
                <a:ext uri="{FF2B5EF4-FFF2-40B4-BE49-F238E27FC236}">
                  <a16:creationId xmlns:a16="http://schemas.microsoft.com/office/drawing/2014/main" id="{BC163475-517E-4E08-A0BB-DCFD5D0EAB65}"/>
                </a:ext>
              </a:extLst>
            </p:cNvPr>
            <p:cNvSpPr txBox="1">
              <a:spLocks noChangeArrowheads="1"/>
            </p:cNvSpPr>
            <p:nvPr/>
          </p:nvSpPr>
          <p:spPr bwMode="auto">
            <a:xfrm>
              <a:off x="539750" y="3430092"/>
              <a:ext cx="172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zh-TW" altLang="en-US" sz="2400" dirty="0">
                  <a:latin typeface="+mj-lt"/>
                </a:rPr>
                <a:t>人數</a:t>
              </a:r>
              <a:endParaRPr lang="en-US" altLang="en-US" sz="2400" dirty="0">
                <a:latin typeface="+mj-lt"/>
              </a:endParaRPr>
            </a:p>
          </p:txBody>
        </p:sp>
        <p:sp>
          <p:nvSpPr>
            <p:cNvPr id="8" name="Text Box 9">
              <a:extLst>
                <a:ext uri="{FF2B5EF4-FFF2-40B4-BE49-F238E27FC236}">
                  <a16:creationId xmlns:a16="http://schemas.microsoft.com/office/drawing/2014/main" id="{6FB494AB-6382-4F16-B3E6-A22858DABC98}"/>
                </a:ext>
              </a:extLst>
            </p:cNvPr>
            <p:cNvSpPr txBox="1">
              <a:spLocks noChangeArrowheads="1"/>
            </p:cNvSpPr>
            <p:nvPr/>
          </p:nvSpPr>
          <p:spPr bwMode="auto">
            <a:xfrm>
              <a:off x="3276600" y="6021288"/>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zh-TW" altLang="en-US" sz="2400" dirty="0" smtClean="0">
                  <a:latin typeface="+mj-lt"/>
                </a:rPr>
                <a:t>需求量</a:t>
              </a:r>
              <a:endParaRPr lang="en-US" altLang="en-US" sz="2400" dirty="0">
                <a:latin typeface="+mj-lt"/>
              </a:endParaRPr>
            </a:p>
          </p:txBody>
        </p:sp>
        <p:sp>
          <p:nvSpPr>
            <p:cNvPr id="9" name="AutoShape 11" descr="5%">
              <a:extLst>
                <a:ext uri="{FF2B5EF4-FFF2-40B4-BE49-F238E27FC236}">
                  <a16:creationId xmlns:a16="http://schemas.microsoft.com/office/drawing/2014/main" id="{9B4BECA7-A8E6-4696-92E7-4935E3E40314}"/>
                </a:ext>
              </a:extLst>
            </p:cNvPr>
            <p:cNvSpPr>
              <a:spLocks noChangeArrowheads="1"/>
            </p:cNvSpPr>
            <p:nvPr/>
          </p:nvSpPr>
          <p:spPr bwMode="auto">
            <a:xfrm>
              <a:off x="3276600" y="4077792"/>
              <a:ext cx="1008063" cy="1152525"/>
            </a:xfrm>
            <a:prstGeom prst="triangle">
              <a:avLst>
                <a:gd name="adj" fmla="val 50000"/>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 name="Line 12">
              <a:extLst>
                <a:ext uri="{FF2B5EF4-FFF2-40B4-BE49-F238E27FC236}">
                  <a16:creationId xmlns:a16="http://schemas.microsoft.com/office/drawing/2014/main" id="{4D5876F4-A2D3-4EBE-A909-AF8E5166D7F6}"/>
                </a:ext>
              </a:extLst>
            </p:cNvPr>
            <p:cNvSpPr>
              <a:spLocks noChangeShapeType="1"/>
            </p:cNvSpPr>
            <p:nvPr/>
          </p:nvSpPr>
          <p:spPr bwMode="auto">
            <a:xfrm flipV="1">
              <a:off x="4427538" y="2925267"/>
              <a:ext cx="0" cy="2305050"/>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13" descr="5%">
              <a:extLst>
                <a:ext uri="{FF2B5EF4-FFF2-40B4-BE49-F238E27FC236}">
                  <a16:creationId xmlns:a16="http://schemas.microsoft.com/office/drawing/2014/main" id="{A9CA9C1B-E68B-46E1-8E8D-CD5E2188DBE1}"/>
                </a:ext>
              </a:extLst>
            </p:cNvPr>
            <p:cNvSpPr>
              <a:spLocks noChangeArrowheads="1"/>
            </p:cNvSpPr>
            <p:nvPr/>
          </p:nvSpPr>
          <p:spPr bwMode="auto">
            <a:xfrm>
              <a:off x="3779838" y="3861892"/>
              <a:ext cx="576262" cy="1368425"/>
            </a:xfrm>
            <a:prstGeom prst="rect">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 name="AutoShape 14" descr="5%">
              <a:extLst>
                <a:ext uri="{FF2B5EF4-FFF2-40B4-BE49-F238E27FC236}">
                  <a16:creationId xmlns:a16="http://schemas.microsoft.com/office/drawing/2014/main" id="{F33B9545-2C37-49A1-876F-ED0D18B8D1FB}"/>
                </a:ext>
              </a:extLst>
            </p:cNvPr>
            <p:cNvSpPr>
              <a:spLocks noChangeArrowheads="1"/>
            </p:cNvSpPr>
            <p:nvPr/>
          </p:nvSpPr>
          <p:spPr bwMode="auto">
            <a:xfrm rot="8990099">
              <a:off x="2987675" y="5014417"/>
              <a:ext cx="720725" cy="431800"/>
            </a:xfrm>
            <a:prstGeom prst="triangle">
              <a:avLst>
                <a:gd name="adj" fmla="val 0"/>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 name="Oval 16" descr="5%">
              <a:extLst>
                <a:ext uri="{FF2B5EF4-FFF2-40B4-BE49-F238E27FC236}">
                  <a16:creationId xmlns:a16="http://schemas.microsoft.com/office/drawing/2014/main" id="{D1557365-08F8-41A3-91A8-47A0E3D93F43}"/>
                </a:ext>
              </a:extLst>
            </p:cNvPr>
            <p:cNvSpPr>
              <a:spLocks noChangeArrowheads="1"/>
            </p:cNvSpPr>
            <p:nvPr/>
          </p:nvSpPr>
          <p:spPr bwMode="auto">
            <a:xfrm>
              <a:off x="3995738" y="3069729"/>
              <a:ext cx="360362" cy="865188"/>
            </a:xfrm>
            <a:prstGeom prst="ellipse">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6" name="文字方塊 15"/>
          <p:cNvSpPr txBox="1"/>
          <p:nvPr/>
        </p:nvSpPr>
        <p:spPr>
          <a:xfrm>
            <a:off x="742382" y="6261913"/>
            <a:ext cx="3827463" cy="276999"/>
          </a:xfrm>
          <a:prstGeom prst="rect">
            <a:avLst/>
          </a:prstGeom>
          <a:noFill/>
        </p:spPr>
        <p:txBody>
          <a:bodyPr wrap="square" rtlCol="0">
            <a:spAutoFit/>
          </a:bodyPr>
          <a:lstStyle/>
          <a:p>
            <a:r>
              <a:rPr lang="zh-TW" altLang="en-US" sz="1200" dirty="0" smtClean="0"/>
              <a:t>資料來源：</a:t>
            </a:r>
            <a:r>
              <a:rPr lang="en-US" altLang="zh-HK" sz="1200" dirty="0" smtClean="0"/>
              <a:t>British Nutrition Foundation </a:t>
            </a:r>
            <a:endParaRPr lang="zh-HK" altLang="en-US" sz="1200" dirty="0"/>
          </a:p>
        </p:txBody>
      </p:sp>
    </p:spTree>
    <p:extLst>
      <p:ext uri="{BB962C8B-B14F-4D97-AF65-F5344CB8AC3E}">
        <p14:creationId xmlns:p14="http://schemas.microsoft.com/office/powerpoint/2010/main" val="3651911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AA1C-C195-4F98-836A-6C7FACBB3FA5}"/>
              </a:ext>
            </a:extLst>
          </p:cNvPr>
          <p:cNvSpPr>
            <a:spLocks noGrp="1"/>
          </p:cNvSpPr>
          <p:nvPr>
            <p:ph type="title"/>
          </p:nvPr>
        </p:nvSpPr>
        <p:spPr/>
        <p:txBody>
          <a:bodyPr>
            <a:normAutofit/>
          </a:bodyPr>
          <a:lstStyle/>
          <a:p>
            <a:r>
              <a:rPr lang="zh-TW" altLang="en-US" dirty="0"/>
              <a:t>膳食參考值 </a:t>
            </a:r>
            <a:r>
              <a:rPr lang="en-US" altLang="zh-TW" dirty="0" smtClean="0"/>
              <a:t>-</a:t>
            </a:r>
            <a:r>
              <a:rPr lang="zh-TW" altLang="en-US" dirty="0" smtClean="0"/>
              <a:t> 參考</a:t>
            </a:r>
            <a:r>
              <a:rPr lang="zh-TW" altLang="en-US" dirty="0"/>
              <a:t>營養素攝入</a:t>
            </a:r>
            <a:r>
              <a:rPr lang="zh-TW" altLang="en-US" dirty="0" smtClean="0"/>
              <a:t>量</a:t>
            </a:r>
            <a:endParaRPr lang="en-US" strike="sngStrike" dirty="0"/>
          </a:p>
        </p:txBody>
      </p:sp>
      <p:sp>
        <p:nvSpPr>
          <p:cNvPr id="3" name="Content Placeholder 2">
            <a:extLst>
              <a:ext uri="{FF2B5EF4-FFF2-40B4-BE49-F238E27FC236}">
                <a16:creationId xmlns:a16="http://schemas.microsoft.com/office/drawing/2014/main" id="{318D69BA-332A-4CBA-A26C-34877128054E}"/>
              </a:ext>
            </a:extLst>
          </p:cNvPr>
          <p:cNvSpPr>
            <a:spLocks noGrp="1"/>
          </p:cNvSpPr>
          <p:nvPr>
            <p:ph idx="1"/>
          </p:nvPr>
        </p:nvSpPr>
        <p:spPr/>
        <p:txBody>
          <a:bodyPr>
            <a:normAutofit/>
          </a:bodyPr>
          <a:lstStyle/>
          <a:p>
            <a:r>
              <a:rPr lang="zh-TW" altLang="en-US" dirty="0"/>
              <a:t>參考營養素攝入</a:t>
            </a:r>
            <a:r>
              <a:rPr lang="zh-TW" altLang="en-US" dirty="0" smtClean="0"/>
              <a:t>量（</a:t>
            </a:r>
            <a:r>
              <a:rPr lang="en-US" altLang="zh-TW" dirty="0"/>
              <a:t>RNI</a:t>
            </a:r>
            <a:r>
              <a:rPr lang="zh-TW" altLang="en-US" dirty="0"/>
              <a:t>）</a:t>
            </a:r>
            <a:r>
              <a:rPr lang="zh-TW" altLang="en-US" dirty="0" smtClean="0"/>
              <a:t>是保證能滿足某一群組中幾乎所有 人（</a:t>
            </a:r>
            <a:r>
              <a:rPr lang="en-US" altLang="zh-TW" dirty="0"/>
              <a:t>97.5%</a:t>
            </a:r>
            <a:r>
              <a:rPr lang="zh-TW" altLang="en-US" dirty="0" smtClean="0"/>
              <a:t>）的</a:t>
            </a:r>
            <a:r>
              <a:rPr lang="zh-TW" altLang="en-US" dirty="0"/>
              <a:t>營養素需求量。</a:t>
            </a:r>
            <a:endParaRPr lang="en-HK" dirty="0"/>
          </a:p>
          <a:p>
            <a:r>
              <a:rPr lang="zh-TW" altLang="en-US" dirty="0" smtClean="0"/>
              <a:t>參考</a:t>
            </a:r>
            <a:r>
              <a:rPr lang="zh-TW" altLang="en-US" dirty="0"/>
              <a:t>營養素攝入</a:t>
            </a:r>
            <a:r>
              <a:rPr lang="zh-TW" altLang="en-US" dirty="0" smtClean="0"/>
              <a:t>量的數值因</a:t>
            </a:r>
            <a:r>
              <a:rPr lang="zh-TW" altLang="en-US" dirty="0"/>
              <a:t>年齡和性別而異。</a:t>
            </a:r>
            <a:endParaRPr lang="en-HK" dirty="0"/>
          </a:p>
          <a:p>
            <a:pPr marL="457200" lvl="1" indent="0">
              <a:buNone/>
            </a:pPr>
            <a:endParaRPr lang="en-US" dirty="0"/>
          </a:p>
        </p:txBody>
      </p:sp>
      <p:sp>
        <p:nvSpPr>
          <p:cNvPr id="4" name="Slide Number Placeholder 3">
            <a:extLst>
              <a:ext uri="{FF2B5EF4-FFF2-40B4-BE49-F238E27FC236}">
                <a16:creationId xmlns:a16="http://schemas.microsoft.com/office/drawing/2014/main" id="{50BFD7DF-23F3-4923-992E-B2F896C6F7EF}"/>
              </a:ext>
            </a:extLst>
          </p:cNvPr>
          <p:cNvSpPr>
            <a:spLocks noGrp="1"/>
          </p:cNvSpPr>
          <p:nvPr>
            <p:ph type="sldNum" sz="quarter" idx="12"/>
          </p:nvPr>
        </p:nvSpPr>
        <p:spPr/>
        <p:txBody>
          <a:bodyPr/>
          <a:lstStyle/>
          <a:p>
            <a:fld id="{8F4C1CA1-0FFD-4F67-9024-3E02CBF514A7}" type="slidenum">
              <a:rPr lang="en-US" smtClean="0"/>
              <a:t>8</a:t>
            </a:fld>
            <a:endParaRPr lang="en-US" dirty="0"/>
          </a:p>
        </p:txBody>
      </p:sp>
    </p:spTree>
    <p:extLst>
      <p:ext uri="{BB962C8B-B14F-4D97-AF65-F5344CB8AC3E}">
        <p14:creationId xmlns:p14="http://schemas.microsoft.com/office/powerpoint/2010/main" val="358152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AB3A7-9862-4FF6-B43E-9D8A1923B42B}"/>
              </a:ext>
            </a:extLst>
          </p:cNvPr>
          <p:cNvSpPr>
            <a:spLocks noGrp="1"/>
          </p:cNvSpPr>
          <p:nvPr>
            <p:ph type="title"/>
          </p:nvPr>
        </p:nvSpPr>
        <p:spPr/>
        <p:txBody>
          <a:bodyPr>
            <a:normAutofit/>
          </a:bodyPr>
          <a:lstStyle/>
          <a:p>
            <a:r>
              <a:rPr lang="zh-TW" altLang="en-US" dirty="0"/>
              <a:t>膳食參考值 </a:t>
            </a:r>
            <a:r>
              <a:rPr lang="en-US" altLang="zh-TW" dirty="0" smtClean="0"/>
              <a:t>-</a:t>
            </a:r>
            <a:r>
              <a:rPr lang="zh-TW" altLang="en-US" dirty="0" smtClean="0"/>
              <a:t> 參考</a:t>
            </a:r>
            <a:r>
              <a:rPr lang="zh-TW" altLang="en-US" dirty="0"/>
              <a:t>營養素攝入</a:t>
            </a:r>
            <a:r>
              <a:rPr lang="zh-TW" altLang="en-US" dirty="0" smtClean="0"/>
              <a:t>量</a:t>
            </a:r>
            <a:endParaRPr lang="en-US" strike="sngStrike" dirty="0"/>
          </a:p>
        </p:txBody>
      </p:sp>
      <p:sp>
        <p:nvSpPr>
          <p:cNvPr id="3" name="Content Placeholder 2">
            <a:extLst>
              <a:ext uri="{FF2B5EF4-FFF2-40B4-BE49-F238E27FC236}">
                <a16:creationId xmlns:a16="http://schemas.microsoft.com/office/drawing/2014/main" id="{FC341B59-9D6A-4FC5-8277-885204315963}"/>
              </a:ext>
            </a:extLst>
          </p:cNvPr>
          <p:cNvSpPr>
            <a:spLocks noGrp="1"/>
          </p:cNvSpPr>
          <p:nvPr>
            <p:ph idx="1"/>
          </p:nvPr>
        </p:nvSpPr>
        <p:spPr/>
        <p:txBody>
          <a:bodyPr/>
          <a:lstStyle/>
          <a:p>
            <a:pPr marL="0" indent="0">
              <a:buNone/>
            </a:pPr>
            <a:r>
              <a:rPr lang="zh-TW" altLang="en-US" dirty="0" smtClean="0"/>
              <a:t>群組中</a:t>
            </a:r>
            <a:r>
              <a:rPr lang="zh-TW" altLang="en-US" dirty="0"/>
              <a:t>營養需求的分佈。</a:t>
            </a:r>
            <a:endParaRPr lang="en-US" dirty="0"/>
          </a:p>
        </p:txBody>
      </p:sp>
      <p:sp>
        <p:nvSpPr>
          <p:cNvPr id="4" name="Slide Number Placeholder 3">
            <a:extLst>
              <a:ext uri="{FF2B5EF4-FFF2-40B4-BE49-F238E27FC236}">
                <a16:creationId xmlns:a16="http://schemas.microsoft.com/office/drawing/2014/main" id="{A216B18B-CD1B-4F2F-B3E3-5134A584A4B7}"/>
              </a:ext>
            </a:extLst>
          </p:cNvPr>
          <p:cNvSpPr>
            <a:spLocks noGrp="1"/>
          </p:cNvSpPr>
          <p:nvPr>
            <p:ph type="sldNum" sz="quarter" idx="12"/>
          </p:nvPr>
        </p:nvSpPr>
        <p:spPr/>
        <p:txBody>
          <a:bodyPr/>
          <a:lstStyle/>
          <a:p>
            <a:fld id="{8F4C1CA1-0FFD-4F67-9024-3E02CBF514A7}" type="slidenum">
              <a:rPr lang="en-US" smtClean="0"/>
              <a:t>9</a:t>
            </a:fld>
            <a:endParaRPr lang="en-US"/>
          </a:p>
        </p:txBody>
      </p:sp>
      <p:grpSp>
        <p:nvGrpSpPr>
          <p:cNvPr id="13" name="群組 12"/>
          <p:cNvGrpSpPr/>
          <p:nvPr/>
        </p:nvGrpSpPr>
        <p:grpSpPr>
          <a:xfrm>
            <a:off x="755576" y="2132856"/>
            <a:ext cx="6376988" cy="3557539"/>
            <a:chOff x="539750" y="2683718"/>
            <a:chExt cx="6376988" cy="3557539"/>
          </a:xfrm>
        </p:grpSpPr>
        <p:pic>
          <p:nvPicPr>
            <p:cNvPr id="5" name="Picture 7" descr="DRVs unlabelled">
              <a:extLst>
                <a:ext uri="{FF2B5EF4-FFF2-40B4-BE49-F238E27FC236}">
                  <a16:creationId xmlns:a16="http://schemas.microsoft.com/office/drawing/2014/main" id="{6B8B8B5E-5603-4E02-B263-B7337E8CEA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2683718"/>
              <a:ext cx="4576763"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0">
              <a:extLst>
                <a:ext uri="{FF2B5EF4-FFF2-40B4-BE49-F238E27FC236}">
                  <a16:creationId xmlns:a16="http://schemas.microsoft.com/office/drawing/2014/main" id="{AD39CA9C-9A23-481E-8E49-ECE8E1C256E4}"/>
                </a:ext>
              </a:extLst>
            </p:cNvPr>
            <p:cNvSpPr txBox="1">
              <a:spLocks noChangeArrowheads="1"/>
            </p:cNvSpPr>
            <p:nvPr/>
          </p:nvSpPr>
          <p:spPr bwMode="auto">
            <a:xfrm>
              <a:off x="5652939" y="5518993"/>
              <a:ext cx="700789" cy="479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400" dirty="0">
                  <a:solidFill>
                    <a:srgbClr val="0099FF"/>
                  </a:solidFill>
                  <a:latin typeface="+mj-lt"/>
                </a:rPr>
                <a:t>RNI</a:t>
              </a:r>
              <a:endParaRPr lang="en-US" altLang="en-US" sz="2400" dirty="0">
                <a:solidFill>
                  <a:srgbClr val="0099FF"/>
                </a:solidFill>
                <a:latin typeface="+mj-lt"/>
              </a:endParaRPr>
            </a:p>
          </p:txBody>
        </p:sp>
        <p:sp>
          <p:nvSpPr>
            <p:cNvPr id="7" name="Text Box 11">
              <a:extLst>
                <a:ext uri="{FF2B5EF4-FFF2-40B4-BE49-F238E27FC236}">
                  <a16:creationId xmlns:a16="http://schemas.microsoft.com/office/drawing/2014/main" id="{D2158B08-E22B-4574-BB16-DBCA3D9F1653}"/>
                </a:ext>
              </a:extLst>
            </p:cNvPr>
            <p:cNvSpPr txBox="1">
              <a:spLocks noChangeArrowheads="1"/>
            </p:cNvSpPr>
            <p:nvPr/>
          </p:nvSpPr>
          <p:spPr bwMode="auto">
            <a:xfrm>
              <a:off x="539750" y="3548906"/>
              <a:ext cx="172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zh-TW" altLang="en-US" sz="2400" dirty="0">
                  <a:latin typeface="+mj-lt"/>
                </a:rPr>
                <a:t>人數</a:t>
              </a:r>
              <a:endParaRPr lang="en-US" altLang="en-US" sz="2400" dirty="0">
                <a:latin typeface="+mj-lt"/>
              </a:endParaRPr>
            </a:p>
          </p:txBody>
        </p:sp>
        <p:sp>
          <p:nvSpPr>
            <p:cNvPr id="8" name="Text Box 13">
              <a:extLst>
                <a:ext uri="{FF2B5EF4-FFF2-40B4-BE49-F238E27FC236}">
                  <a16:creationId xmlns:a16="http://schemas.microsoft.com/office/drawing/2014/main" id="{8105BD11-AF46-4BDE-8177-B426E4960EE3}"/>
                </a:ext>
              </a:extLst>
            </p:cNvPr>
            <p:cNvSpPr txBox="1">
              <a:spLocks noChangeArrowheads="1"/>
            </p:cNvSpPr>
            <p:nvPr/>
          </p:nvSpPr>
          <p:spPr bwMode="auto">
            <a:xfrm>
              <a:off x="3276600" y="5784057"/>
              <a:ext cx="2447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zh-TW" altLang="en-US" sz="2400" dirty="0"/>
                <a:t>需求量</a:t>
              </a:r>
              <a:endParaRPr lang="en-US" altLang="en-US" sz="2400" dirty="0"/>
            </a:p>
          </p:txBody>
        </p:sp>
        <p:sp>
          <p:nvSpPr>
            <p:cNvPr id="9" name="Line 14">
              <a:extLst>
                <a:ext uri="{FF2B5EF4-FFF2-40B4-BE49-F238E27FC236}">
                  <a16:creationId xmlns:a16="http://schemas.microsoft.com/office/drawing/2014/main" id="{AC08CCB2-8E2C-4A5B-AD40-7B83B6742D71}"/>
                </a:ext>
              </a:extLst>
            </p:cNvPr>
            <p:cNvSpPr>
              <a:spLocks noChangeShapeType="1"/>
            </p:cNvSpPr>
            <p:nvPr/>
          </p:nvSpPr>
          <p:spPr bwMode="auto">
            <a:xfrm flipV="1">
              <a:off x="5940425" y="5133231"/>
              <a:ext cx="0" cy="287337"/>
            </a:xfrm>
            <a:prstGeom prst="line">
              <a:avLst/>
            </a:prstGeom>
            <a:noFill/>
            <a:ln w="38100">
              <a:solidFill>
                <a:srgbClr val="0099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Oval 15" descr="5%">
              <a:extLst>
                <a:ext uri="{FF2B5EF4-FFF2-40B4-BE49-F238E27FC236}">
                  <a16:creationId xmlns:a16="http://schemas.microsoft.com/office/drawing/2014/main" id="{C824FAF1-3474-4D84-B84D-75B305644061}"/>
                </a:ext>
              </a:extLst>
            </p:cNvPr>
            <p:cNvSpPr>
              <a:spLocks noChangeArrowheads="1"/>
            </p:cNvSpPr>
            <p:nvPr/>
          </p:nvSpPr>
          <p:spPr bwMode="auto">
            <a:xfrm>
              <a:off x="3851275" y="3044081"/>
              <a:ext cx="1225550" cy="2305050"/>
            </a:xfrm>
            <a:prstGeom prst="ellipse">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 name="AutoShape 16" descr="5%">
              <a:extLst>
                <a:ext uri="{FF2B5EF4-FFF2-40B4-BE49-F238E27FC236}">
                  <a16:creationId xmlns:a16="http://schemas.microsoft.com/office/drawing/2014/main" id="{8AA475A9-63A3-448A-8B54-7628D31E5DCC}"/>
                </a:ext>
              </a:extLst>
            </p:cNvPr>
            <p:cNvSpPr>
              <a:spLocks noChangeArrowheads="1"/>
            </p:cNvSpPr>
            <p:nvPr/>
          </p:nvSpPr>
          <p:spPr bwMode="auto">
            <a:xfrm>
              <a:off x="3276600" y="4196606"/>
              <a:ext cx="1008063" cy="1152525"/>
            </a:xfrm>
            <a:prstGeom prst="triangle">
              <a:avLst>
                <a:gd name="adj" fmla="val 50000"/>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 name="AutoShape 17" descr="5%">
              <a:extLst>
                <a:ext uri="{FF2B5EF4-FFF2-40B4-BE49-F238E27FC236}">
                  <a16:creationId xmlns:a16="http://schemas.microsoft.com/office/drawing/2014/main" id="{5FA60199-7677-484D-BAC6-92849F44E563}"/>
                </a:ext>
              </a:extLst>
            </p:cNvPr>
            <p:cNvSpPr>
              <a:spLocks noChangeArrowheads="1"/>
            </p:cNvSpPr>
            <p:nvPr/>
          </p:nvSpPr>
          <p:spPr bwMode="auto">
            <a:xfrm>
              <a:off x="4572000" y="4196606"/>
              <a:ext cx="1150938" cy="1152525"/>
            </a:xfrm>
            <a:prstGeom prst="triangle">
              <a:avLst>
                <a:gd name="adj" fmla="val 50000"/>
              </a:avLst>
            </a:prstGeom>
            <a:pattFill prst="pct5">
              <a:fgClr>
                <a:schemeClr val="accent1"/>
              </a:fgClr>
              <a:bgClr>
                <a:schemeClr val="bg1"/>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4" name="文字方塊 13"/>
          <p:cNvSpPr txBox="1"/>
          <p:nvPr/>
        </p:nvSpPr>
        <p:spPr>
          <a:xfrm>
            <a:off x="742382" y="6261913"/>
            <a:ext cx="3827463" cy="276999"/>
          </a:xfrm>
          <a:prstGeom prst="rect">
            <a:avLst/>
          </a:prstGeom>
          <a:noFill/>
        </p:spPr>
        <p:txBody>
          <a:bodyPr wrap="square" rtlCol="0">
            <a:spAutoFit/>
          </a:bodyPr>
          <a:lstStyle/>
          <a:p>
            <a:r>
              <a:rPr lang="zh-TW" altLang="en-US" sz="1200" dirty="0" smtClean="0"/>
              <a:t>資料來源：</a:t>
            </a:r>
            <a:r>
              <a:rPr lang="en-US" altLang="zh-HK" sz="1200" dirty="0" smtClean="0"/>
              <a:t>British Nutrition Foundation </a:t>
            </a:r>
            <a:endParaRPr lang="zh-HK" altLang="en-US" sz="1200" dirty="0"/>
          </a:p>
        </p:txBody>
      </p:sp>
    </p:spTree>
    <p:extLst>
      <p:ext uri="{BB962C8B-B14F-4D97-AF65-F5344CB8AC3E}">
        <p14:creationId xmlns:p14="http://schemas.microsoft.com/office/powerpoint/2010/main" val="482026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5250</TotalTime>
  <Words>1007</Words>
  <Application>Microsoft Office PowerPoint</Application>
  <PresentationFormat>如螢幕大小 (4:3)</PresentationFormat>
  <Paragraphs>97</Paragraphs>
  <Slides>21</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21</vt:i4>
      </vt:variant>
    </vt:vector>
  </HeadingPairs>
  <TitlesOfParts>
    <vt:vector size="26" baseType="lpstr">
      <vt:lpstr>新細明體</vt:lpstr>
      <vt:lpstr>Arial</vt:lpstr>
      <vt:lpstr>Calibri</vt:lpstr>
      <vt:lpstr>Century Gothic</vt:lpstr>
      <vt:lpstr>Office Theme</vt:lpstr>
      <vt:lpstr>營養與健康</vt:lpstr>
      <vt:lpstr>簡介</vt:lpstr>
      <vt:lpstr>英國的膳食參考值</vt:lpstr>
      <vt:lpstr>膳食參考值</vt:lpstr>
      <vt:lpstr>膳食參考值 - 類型</vt:lpstr>
      <vt:lpstr>膳食參考值 - 估計平均需求量</vt:lpstr>
      <vt:lpstr>膳食參考值 - 估計平均需求量</vt:lpstr>
      <vt:lpstr>膳食參考值 - 參考營養素攝入量</vt:lpstr>
      <vt:lpstr>膳食參考值 - 參考營養素攝入量</vt:lpstr>
      <vt:lpstr>膳食參考值 - 較低的參考營養素攝入量 </vt:lpstr>
      <vt:lpstr>膳食參考值 -較低的參考營養素攝入量</vt:lpstr>
      <vt:lpstr>膳食參考值 -安全攝入量</vt:lpstr>
      <vt:lpstr>中國居民 膳食營養素參考攝入量</vt:lpstr>
      <vt:lpstr>中國居民膳食營養素參考攝入量 </vt:lpstr>
      <vt:lpstr>中國居民膳食營養素參考攝入量 – 類型</vt:lpstr>
      <vt:lpstr>膳食營養素參考攝入量跟營養缺乏的風險及營養素對健康造成不良影響的風險的關係</vt:lpstr>
      <vt:lpstr>中國居民膳食營養素參考攝入量 – 平均需要量</vt:lpstr>
      <vt:lpstr>中國居民膳食營養素參考攝入量 – 推薦攝入量</vt:lpstr>
      <vt:lpstr>中國居民膳食營養素參考攝入量 – 可耐受最高攝入量</vt:lpstr>
      <vt:lpstr>中國居民膳食營養素參考攝入量 – 適宜攝入量</vt:lpstr>
      <vt:lpstr>參考資料</vt:lpstr>
    </vt:vector>
  </TitlesOfParts>
  <Company>HKU SPACE Po Leung Kuk Stanley Ho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dc:title>
  <dc:creator>Ng Yu Ching Ivy</dc:creator>
  <cp:lastModifiedBy>POON, Suk-mei Cindy</cp:lastModifiedBy>
  <cp:revision>564</cp:revision>
  <cp:lastPrinted>2018-12-28T04:17:00Z</cp:lastPrinted>
  <dcterms:created xsi:type="dcterms:W3CDTF">2018-10-08T07:48:39Z</dcterms:created>
  <dcterms:modified xsi:type="dcterms:W3CDTF">2021-09-16T06:51:11Z</dcterms:modified>
</cp:coreProperties>
</file>