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1" r:id="rId1"/>
  </p:sldMasterIdLst>
  <p:notesMasterIdLst>
    <p:notesMasterId r:id="rId34"/>
  </p:notesMasterIdLst>
  <p:handoutMasterIdLst>
    <p:handoutMasterId r:id="rId35"/>
  </p:handoutMasterIdLst>
  <p:sldIdLst>
    <p:sldId id="257" r:id="rId2"/>
    <p:sldId id="304" r:id="rId3"/>
    <p:sldId id="418" r:id="rId4"/>
    <p:sldId id="282" r:id="rId5"/>
    <p:sldId id="341" r:id="rId6"/>
    <p:sldId id="298" r:id="rId7"/>
    <p:sldId id="377" r:id="rId8"/>
    <p:sldId id="371" r:id="rId9"/>
    <p:sldId id="379" r:id="rId10"/>
    <p:sldId id="344" r:id="rId11"/>
    <p:sldId id="380" r:id="rId12"/>
    <p:sldId id="320" r:id="rId13"/>
    <p:sldId id="291" r:id="rId14"/>
    <p:sldId id="381" r:id="rId15"/>
    <p:sldId id="383" r:id="rId16"/>
    <p:sldId id="385" r:id="rId17"/>
    <p:sldId id="387" r:id="rId18"/>
    <p:sldId id="388" r:id="rId19"/>
    <p:sldId id="389" r:id="rId20"/>
    <p:sldId id="395" r:id="rId21"/>
    <p:sldId id="411" r:id="rId22"/>
    <p:sldId id="412" r:id="rId23"/>
    <p:sldId id="396" r:id="rId24"/>
    <p:sldId id="397" r:id="rId25"/>
    <p:sldId id="398" r:id="rId26"/>
    <p:sldId id="413" r:id="rId27"/>
    <p:sldId id="414" r:id="rId28"/>
    <p:sldId id="400" r:id="rId29"/>
    <p:sldId id="415" r:id="rId30"/>
    <p:sldId id="417" r:id="rId31"/>
    <p:sldId id="409" r:id="rId32"/>
    <p:sldId id="410" r:id="rId33"/>
  </p:sldIdLst>
  <p:sldSz cx="9144000" cy="6858000" type="screen4x3"/>
  <p:notesSz cx="6797675" cy="9926638"/>
  <p:defaultTextStyle>
    <a:defPPr>
      <a:defRPr lang="zh-TW"/>
    </a:defPPr>
    <a:lvl1pPr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新細明體" panose="02020500000000000000" pitchFamily="18" charset="-120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新細明體" panose="02020500000000000000" pitchFamily="18" charset="-120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新細明體" panose="02020500000000000000" pitchFamily="18" charset="-120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新細明體" panose="02020500000000000000" pitchFamily="18" charset="-120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新細明體" panose="02020500000000000000" pitchFamily="18" charset="-120"/>
        <a:cs typeface="+mn-cs"/>
      </a:defRPr>
    </a:lvl5pPr>
    <a:lvl6pPr marL="2286000" algn="l" defTabSz="914400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新細明體" panose="02020500000000000000" pitchFamily="18" charset="-120"/>
        <a:cs typeface="+mn-cs"/>
      </a:defRPr>
    </a:lvl6pPr>
    <a:lvl7pPr marL="2743200" algn="l" defTabSz="914400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新細明體" panose="02020500000000000000" pitchFamily="18" charset="-120"/>
        <a:cs typeface="+mn-cs"/>
      </a:defRPr>
    </a:lvl7pPr>
    <a:lvl8pPr marL="3200400" algn="l" defTabSz="914400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新細明體" panose="02020500000000000000" pitchFamily="18" charset="-120"/>
        <a:cs typeface="+mn-cs"/>
      </a:defRPr>
    </a:lvl8pPr>
    <a:lvl9pPr marL="3657600" algn="l" defTabSz="914400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新細明體" panose="02020500000000000000" pitchFamily="18" charset="-120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00FF"/>
    <a:srgbClr val="CC00CC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058" autoAdjust="0"/>
    <p:restoredTop sz="84856" autoAdjust="0"/>
  </p:normalViewPr>
  <p:slideViewPr>
    <p:cSldViewPr>
      <p:cViewPr varScale="1">
        <p:scale>
          <a:sx n="81" d="100"/>
          <a:sy n="81" d="100"/>
        </p:scale>
        <p:origin x="1728" y="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>
        <p:scale>
          <a:sx n="91" d="100"/>
          <a:sy n="91" d="100"/>
        </p:scale>
        <p:origin x="1303" y="-1097"/>
      </p:cViewPr>
      <p:guideLst>
        <p:guide orient="horz" pos="3127"/>
        <p:guide pos="2141"/>
      </p:guideLst>
    </p:cSldViewPr>
  </p:notesViewPr>
  <p:gridSpacing cx="90012" cy="90012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>
            <a:extLst>
              <a:ext uri="{FF2B5EF4-FFF2-40B4-BE49-F238E27FC236}">
                <a16:creationId xmlns:a16="http://schemas.microsoft.com/office/drawing/2014/main" id="{BA3E5EC1-2871-4A50-821E-0B706F9239E8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16" tIns="46008" rIns="92016" bIns="46008" numCol="1" anchor="t" anchorCtr="0" compatLnSpc="1">
            <a:prstTxWarp prst="textNoShape">
              <a:avLst/>
            </a:prstTxWarp>
          </a:bodyPr>
          <a:lstStyle>
            <a:lvl1pPr defTabSz="920750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29699" name="Rectangle 3">
            <a:extLst>
              <a:ext uri="{FF2B5EF4-FFF2-40B4-BE49-F238E27FC236}">
                <a16:creationId xmlns:a16="http://schemas.microsoft.com/office/drawing/2014/main" id="{0F89E099-09DB-4B05-BEB0-A770C6B57958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49688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16" tIns="46008" rIns="92016" bIns="46008" numCol="1" anchor="t" anchorCtr="0" compatLnSpc="1">
            <a:prstTxWarp prst="textNoShape">
              <a:avLst/>
            </a:prstTxWarp>
          </a:bodyPr>
          <a:lstStyle>
            <a:lvl1pPr algn="r" defTabSz="920750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29700" name="Rectangle 4">
            <a:extLst>
              <a:ext uri="{FF2B5EF4-FFF2-40B4-BE49-F238E27FC236}">
                <a16:creationId xmlns:a16="http://schemas.microsoft.com/office/drawing/2014/main" id="{E1C882CC-5FC8-4C90-9D50-FE9311978184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28163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16" tIns="46008" rIns="92016" bIns="46008" numCol="1" anchor="b" anchorCtr="0" compatLnSpc="1">
            <a:prstTxWarp prst="textNoShape">
              <a:avLst/>
            </a:prstTxWarp>
          </a:bodyPr>
          <a:lstStyle>
            <a:lvl1pPr defTabSz="920750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29701" name="Rectangle 5">
            <a:extLst>
              <a:ext uri="{FF2B5EF4-FFF2-40B4-BE49-F238E27FC236}">
                <a16:creationId xmlns:a16="http://schemas.microsoft.com/office/drawing/2014/main" id="{EECD7BD7-641F-4C3B-AFFD-439ACC95BDE4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49688" y="9428163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16" tIns="46008" rIns="92016" bIns="46008" numCol="1" anchor="b" anchorCtr="0" compatLnSpc="1">
            <a:prstTxWarp prst="textNoShape">
              <a:avLst/>
            </a:prstTxWarp>
          </a:bodyPr>
          <a:lstStyle>
            <a:lvl1pPr algn="r" defTabSz="920750" eaLnBrk="1" hangingPunct="1">
              <a:defRPr sz="1200"/>
            </a:lvl1pPr>
          </a:lstStyle>
          <a:p>
            <a:fld id="{005843E9-1DEF-41FA-9C01-EB64F9370134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>
            <a:extLst>
              <a:ext uri="{FF2B5EF4-FFF2-40B4-BE49-F238E27FC236}">
                <a16:creationId xmlns:a16="http://schemas.microsoft.com/office/drawing/2014/main" id="{B754752C-7E6A-4561-826A-6C1AFAC6FA2D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16" tIns="46008" rIns="92016" bIns="46008" numCol="1" anchor="t" anchorCtr="0" compatLnSpc="1">
            <a:prstTxWarp prst="textNoShape">
              <a:avLst/>
            </a:prstTxWarp>
          </a:bodyPr>
          <a:lstStyle>
            <a:lvl1pPr defTabSz="920750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40963" name="Rectangle 3">
            <a:extLst>
              <a:ext uri="{FF2B5EF4-FFF2-40B4-BE49-F238E27FC236}">
                <a16:creationId xmlns:a16="http://schemas.microsoft.com/office/drawing/2014/main" id="{1AF023D2-3AE2-41B6-987D-379DF86F51FA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49688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16" tIns="46008" rIns="92016" bIns="46008" numCol="1" anchor="t" anchorCtr="0" compatLnSpc="1">
            <a:prstTxWarp prst="textNoShape">
              <a:avLst/>
            </a:prstTxWarp>
          </a:bodyPr>
          <a:lstStyle>
            <a:lvl1pPr algn="r" defTabSz="920750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0A032289-0D53-47AF-BB26-0E30ABBC9F16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7575" y="744538"/>
            <a:ext cx="4964113" cy="37226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65" name="Rectangle 5">
            <a:extLst>
              <a:ext uri="{FF2B5EF4-FFF2-40B4-BE49-F238E27FC236}">
                <a16:creationId xmlns:a16="http://schemas.microsoft.com/office/drawing/2014/main" id="{26C79F70-6B3B-4037-A109-E33630C6A990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77888" y="4716463"/>
            <a:ext cx="5041900" cy="4465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16" tIns="46008" rIns="92016" bIns="4600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 noProof="0"/>
              <a:t>按一下以編輯母片</a:t>
            </a:r>
          </a:p>
          <a:p>
            <a:pPr lvl="1"/>
            <a:r>
              <a:rPr lang="zh-TW" altLang="en-US" noProof="0"/>
              <a:t>第二層</a:t>
            </a:r>
          </a:p>
          <a:p>
            <a:pPr lvl="2"/>
            <a:r>
              <a:rPr lang="zh-TW" altLang="en-US" noProof="0"/>
              <a:t>第三層</a:t>
            </a:r>
          </a:p>
          <a:p>
            <a:pPr lvl="3"/>
            <a:r>
              <a:rPr lang="zh-TW" altLang="en-US" noProof="0"/>
              <a:t>第四層</a:t>
            </a:r>
          </a:p>
          <a:p>
            <a:pPr lvl="4"/>
            <a:r>
              <a:rPr lang="zh-TW" altLang="en-US" noProof="0"/>
              <a:t>第五層</a:t>
            </a:r>
          </a:p>
        </p:txBody>
      </p:sp>
      <p:sp>
        <p:nvSpPr>
          <p:cNvPr id="40966" name="Rectangle 6">
            <a:extLst>
              <a:ext uri="{FF2B5EF4-FFF2-40B4-BE49-F238E27FC236}">
                <a16:creationId xmlns:a16="http://schemas.microsoft.com/office/drawing/2014/main" id="{B6AAB0A4-B982-49A4-A5D9-23E570AADC30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28163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16" tIns="46008" rIns="92016" bIns="46008" numCol="1" anchor="b" anchorCtr="0" compatLnSpc="1">
            <a:prstTxWarp prst="textNoShape">
              <a:avLst/>
            </a:prstTxWarp>
          </a:bodyPr>
          <a:lstStyle>
            <a:lvl1pPr defTabSz="920750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40967" name="Rectangle 7">
            <a:extLst>
              <a:ext uri="{FF2B5EF4-FFF2-40B4-BE49-F238E27FC236}">
                <a16:creationId xmlns:a16="http://schemas.microsoft.com/office/drawing/2014/main" id="{E5C6104F-95C1-4C4E-8044-183EA6E674A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49688" y="9428163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16" tIns="46008" rIns="92016" bIns="46008" numCol="1" anchor="b" anchorCtr="0" compatLnSpc="1">
            <a:prstTxWarp prst="textNoShape">
              <a:avLst/>
            </a:prstTxWarp>
          </a:bodyPr>
          <a:lstStyle>
            <a:lvl1pPr algn="r" defTabSz="920750" eaLnBrk="1" hangingPunct="1">
              <a:defRPr sz="1200"/>
            </a:lvl1pPr>
          </a:lstStyle>
          <a:p>
            <a:fld id="{180299A7-0BA5-438C-BEAC-D95E99B177BC}" type="slidenum">
              <a:rPr lang="en-US" altLang="zh-TW"/>
              <a:pPr/>
              <a:t>‹#›</a:t>
            </a:fld>
            <a:endParaRPr lang="en-US" altLang="zh-TW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新細明體" pitchFamily="18" charset="-120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新細明體" pitchFamily="18" charset="-120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新細明體" pitchFamily="18" charset="-120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新細明體" pitchFamily="18" charset="-120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新細明體" pitchFamily="18" charset="-120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7">
            <a:extLst>
              <a:ext uri="{FF2B5EF4-FFF2-40B4-BE49-F238E27FC236}">
                <a16:creationId xmlns:a16="http://schemas.microsoft.com/office/drawing/2014/main" id="{7542158A-F4BF-42F1-877E-1641E5DFF6A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0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 defTabSz="920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 defTabSz="920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 defTabSz="920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 defTabSz="920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fld id="{B74EA005-071C-4F27-9684-D8AC77623294}" type="slidenum">
              <a:rPr lang="en-US" altLang="zh-TW"/>
              <a:pPr/>
              <a:t>1</a:t>
            </a:fld>
            <a:endParaRPr lang="en-US" altLang="zh-TW"/>
          </a:p>
        </p:txBody>
      </p:sp>
      <p:sp>
        <p:nvSpPr>
          <p:cNvPr id="6147" name="Rectangle 2">
            <a:extLst>
              <a:ext uri="{FF2B5EF4-FFF2-40B4-BE49-F238E27FC236}">
                <a16:creationId xmlns:a16="http://schemas.microsoft.com/office/drawing/2014/main" id="{64BD0577-EFAE-4AC0-814D-201804C04E0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8" name="Rectangle 3">
            <a:extLst>
              <a:ext uri="{FF2B5EF4-FFF2-40B4-BE49-F238E27FC236}">
                <a16:creationId xmlns:a16="http://schemas.microsoft.com/office/drawing/2014/main" id="{4E894E1D-C520-4BC9-82D8-3E42838B090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just" fontAlgn="base">
              <a:spcBef>
                <a:spcPts val="430"/>
              </a:spcBef>
            </a:pPr>
            <a:r>
              <a:rPr lang="zh-HK" altLang="zh-HK" sz="1200" kern="1200" dirty="0">
                <a:effectLst/>
                <a:latin typeface="Times New Roman" panose="02020603050405020304" pitchFamily="18" charset="0"/>
                <a:ea typeface="新細明體" panose="02020500000000000000" pitchFamily="18" charset="-120"/>
              </a:rPr>
              <a:t>導論</a:t>
            </a:r>
            <a:endParaRPr lang="zh-TW" altLang="zh-HK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 fontAlgn="base">
              <a:spcBef>
                <a:spcPts val="430"/>
              </a:spcBef>
            </a:pPr>
            <a:r>
              <a:rPr lang="zh-HK" altLang="zh-HK" sz="1200" kern="1200" dirty="0">
                <a:effectLst/>
                <a:latin typeface="Times New Roman" panose="02020603050405020304" pitchFamily="18" charset="0"/>
                <a:ea typeface="新細明體" panose="02020500000000000000" pitchFamily="18" charset="-120"/>
              </a:rPr>
              <a:t>本</a:t>
            </a:r>
            <a:r>
              <a:rPr lang="zh-HK" altLang="zh-HK" sz="1200" kern="1200" dirty="0" smtClean="0">
                <a:effectLst/>
                <a:latin typeface="Times New Roman" panose="02020603050405020304" pitchFamily="18" charset="0"/>
                <a:ea typeface="新細明體" panose="02020500000000000000" pitchFamily="18" charset="-120"/>
              </a:rPr>
              <a:t>課</a:t>
            </a:r>
            <a:r>
              <a:rPr lang="zh-TW" altLang="en-US" dirty="0" smtClean="0">
                <a:latin typeface="Arial" panose="020B0604020202020204" pitchFamily="34" charset="0"/>
              </a:rPr>
              <a:t>將</a:t>
            </a:r>
            <a:r>
              <a:rPr lang="zh-HK" altLang="en-US" sz="1200" kern="1200" dirty="0" smtClean="0">
                <a:effectLst/>
                <a:latin typeface="Times New Roman" panose="02020603050405020304" pitchFamily="18" charset="0"/>
                <a:ea typeface="新細明體" panose="02020500000000000000" pitchFamily="18" charset="-120"/>
              </a:rPr>
              <a:t>應用</a:t>
            </a:r>
            <a:r>
              <a:rPr lang="zh-HK" altLang="zh-HK" sz="1200" kern="1200" dirty="0" smtClean="0">
                <a:effectLst/>
                <a:latin typeface="Times New Roman" panose="02020603050405020304" pitchFamily="18" charset="0"/>
                <a:ea typeface="新細明體" panose="02020500000000000000" pitchFamily="18" charset="-120"/>
              </a:rPr>
              <a:t>成本會計</a:t>
            </a:r>
            <a:r>
              <a:rPr lang="zh-HK" altLang="zh-HK" sz="1200" kern="1200" dirty="0">
                <a:effectLst/>
                <a:latin typeface="Times New Roman" panose="02020603050405020304" pitchFamily="18" charset="0"/>
                <a:ea typeface="新細明體" panose="02020500000000000000" pitchFamily="18" charset="-120"/>
              </a:rPr>
              <a:t>的概念</a:t>
            </a:r>
            <a:r>
              <a:rPr lang="zh-HK" altLang="zh-HK" sz="1200" kern="1200" dirty="0" smtClean="0">
                <a:effectLst/>
                <a:latin typeface="Times New Roman" panose="02020603050405020304" pitchFamily="18" charset="0"/>
                <a:ea typeface="新細明體" panose="02020500000000000000" pitchFamily="18" charset="-120"/>
              </a:rPr>
              <a:t>及</a:t>
            </a:r>
            <a:r>
              <a:rPr lang="zh-HK" altLang="en-US" sz="1200" kern="1200" dirty="0" smtClean="0">
                <a:effectLst/>
                <a:latin typeface="Times New Roman" panose="02020603050405020304" pitchFamily="18" charset="0"/>
                <a:ea typeface="新細明體" panose="02020500000000000000" pitchFamily="18" charset="-120"/>
              </a:rPr>
              <a:t>技巧</a:t>
            </a:r>
            <a:r>
              <a:rPr lang="zh-HK" altLang="zh-HK" sz="1200" kern="1200" dirty="0" smtClean="0">
                <a:effectLst/>
                <a:latin typeface="Times New Roman" panose="02020603050405020304" pitchFamily="18" charset="0"/>
                <a:ea typeface="新細明體" panose="02020500000000000000" pitchFamily="18" charset="-120"/>
              </a:rPr>
              <a:t>作</a:t>
            </a:r>
            <a:r>
              <a:rPr lang="zh-HK" altLang="zh-HK" sz="1200" kern="1200" dirty="0">
                <a:effectLst/>
                <a:latin typeface="Times New Roman" panose="02020603050405020304" pitchFamily="18" charset="0"/>
                <a:ea typeface="新細明體" panose="02020500000000000000" pitchFamily="18" charset="-120"/>
              </a:rPr>
              <a:t>決策。建議的活動包括小組討論、配對和</a:t>
            </a:r>
            <a:r>
              <a:rPr lang="zh-TW" altLang="zh-HK" sz="1200" kern="1200" dirty="0">
                <a:effectLst/>
                <a:latin typeface="Times New Roman" panose="02020603050405020304" pitchFamily="18" charset="0"/>
                <a:ea typeface="新細明體" panose="02020500000000000000" pitchFamily="18" charset="-120"/>
              </a:rPr>
              <a:t>個</a:t>
            </a:r>
            <a:r>
              <a:rPr lang="zh-HK" altLang="zh-HK" sz="1200" kern="1200" dirty="0">
                <a:effectLst/>
                <a:latin typeface="Times New Roman" panose="02020603050405020304" pitchFamily="18" charset="0"/>
                <a:ea typeface="新細明體" panose="02020500000000000000" pitchFamily="18" charset="-120"/>
              </a:rPr>
              <a:t>案研究。</a:t>
            </a:r>
            <a:endParaRPr lang="zh-TW" altLang="zh-HK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 fontAlgn="base">
              <a:spcBef>
                <a:spcPts val="430"/>
              </a:spcBef>
            </a:pPr>
            <a:r>
              <a:rPr lang="en-US" altLang="zh-HK" sz="1200" kern="1200" dirty="0">
                <a:effectLst/>
                <a:latin typeface="Times New Roman" panose="02020603050405020304" pitchFamily="18" charset="0"/>
                <a:ea typeface="新細明體" panose="02020500000000000000" pitchFamily="18" charset="-120"/>
              </a:rPr>
              <a:t> </a:t>
            </a:r>
            <a:endParaRPr lang="zh-TW" altLang="zh-HK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 fontAlgn="base">
              <a:spcBef>
                <a:spcPts val="430"/>
              </a:spcBef>
            </a:pPr>
            <a:r>
              <a:rPr lang="zh-HK" altLang="zh-HK" sz="1200" kern="1200" dirty="0">
                <a:effectLst/>
                <a:latin typeface="Times New Roman" panose="02020603050405020304" pitchFamily="18" charset="0"/>
                <a:ea typeface="新細明體" panose="02020500000000000000" pitchFamily="18" charset="-120"/>
              </a:rPr>
              <a:t>時間</a:t>
            </a:r>
            <a:endParaRPr lang="zh-TW" altLang="zh-HK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 fontAlgn="base">
              <a:spcBef>
                <a:spcPts val="430"/>
              </a:spcBef>
            </a:pPr>
            <a:r>
              <a:rPr lang="zh-TW" altLang="zh-HK" sz="1200" dirty="0">
                <a:effectLst/>
                <a:latin typeface="Times New Roman" panose="02020603050405020304" pitchFamily="18" charset="0"/>
                <a:ea typeface="新細明體" panose="02020500000000000000" pitchFamily="18" charset="-120"/>
              </a:rPr>
              <a:t>三個課節 </a:t>
            </a:r>
            <a:r>
              <a:rPr lang="en-US" altLang="zh-HK" sz="1200" dirty="0">
                <a:effectLst/>
                <a:latin typeface="Times New Roman" panose="02020603050405020304" pitchFamily="18" charset="0"/>
                <a:ea typeface="新細明體" panose="02020500000000000000" pitchFamily="18" charset="-120"/>
              </a:rPr>
              <a:t>(</a:t>
            </a:r>
            <a:r>
              <a:rPr lang="zh-TW" altLang="zh-HK" sz="1200" dirty="0">
                <a:effectLst/>
                <a:latin typeface="Times New Roman" panose="02020603050405020304" pitchFamily="18" charset="0"/>
                <a:ea typeface="新細明體" panose="02020500000000000000" pitchFamily="18" charset="-120"/>
              </a:rPr>
              <a:t>每課節四十分鐘</a:t>
            </a:r>
            <a:r>
              <a:rPr lang="en-US" altLang="zh-HK" sz="1200" dirty="0">
                <a:effectLst/>
                <a:latin typeface="Times New Roman" panose="02020603050405020304" pitchFamily="18" charset="0"/>
                <a:ea typeface="新細明體" panose="02020500000000000000" pitchFamily="18" charset="-120"/>
              </a:rPr>
              <a:t>)</a:t>
            </a:r>
            <a:endParaRPr lang="zh-TW" altLang="zh-HK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 fontAlgn="base">
              <a:spcBef>
                <a:spcPts val="430"/>
              </a:spcBef>
            </a:pPr>
            <a:r>
              <a:rPr lang="en-US" altLang="zh-HK" sz="1200" kern="1200" dirty="0">
                <a:effectLst/>
                <a:latin typeface="Times New Roman" panose="02020603050405020304" pitchFamily="18" charset="0"/>
                <a:ea typeface="新細明體" panose="02020500000000000000" pitchFamily="18" charset="-120"/>
              </a:rPr>
              <a:t> </a:t>
            </a:r>
            <a:endParaRPr lang="zh-TW" altLang="zh-HK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 fontAlgn="base">
              <a:spcBef>
                <a:spcPts val="430"/>
              </a:spcBef>
            </a:pPr>
            <a:r>
              <a:rPr lang="zh-HK" altLang="zh-HK" sz="1200" kern="1200" dirty="0">
                <a:effectLst/>
                <a:latin typeface="Times New Roman" panose="02020603050405020304" pitchFamily="18" charset="0"/>
                <a:ea typeface="新細明體" panose="02020500000000000000" pitchFamily="18" charset="-120"/>
              </a:rPr>
              <a:t>內容</a:t>
            </a:r>
            <a:endParaRPr lang="zh-TW" altLang="zh-HK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914400" indent="-914400"/>
            <a:r>
              <a:rPr lang="zh-TW" altLang="zh-HK" sz="1200" dirty="0">
                <a:effectLst/>
                <a:latin typeface="Times New Roman" panose="02020603050405020304" pitchFamily="18" charset="0"/>
                <a:ea typeface="新細明體" panose="02020500000000000000" pitchFamily="18" charset="-120"/>
                <a:cs typeface="Times New Roman" panose="02020603050405020304" pitchFamily="18" charset="0"/>
              </a:rPr>
              <a:t>第一課節</a:t>
            </a:r>
            <a:r>
              <a:rPr lang="en-US" altLang="zh-HK" sz="1200" dirty="0">
                <a:effectLst/>
                <a:latin typeface="Times New Roman" panose="02020603050405020304" pitchFamily="18" charset="0"/>
                <a:ea typeface="新細明體" panose="02020500000000000000" pitchFamily="18" charset="-120"/>
                <a:cs typeface="Times New Roman" panose="02020603050405020304" pitchFamily="18" charset="0"/>
              </a:rPr>
              <a:t>	</a:t>
            </a:r>
            <a:r>
              <a:rPr lang="zh-TW" altLang="zh-HK" sz="1200" dirty="0">
                <a:effectLst/>
                <a:latin typeface="Times New Roman" panose="02020603050405020304" pitchFamily="18" charset="0"/>
                <a:ea typeface="新細明體" panose="02020500000000000000" pitchFamily="18" charset="-120"/>
                <a:cs typeface="Times New Roman" panose="02020603050405020304" pitchFamily="18" charset="0"/>
              </a:rPr>
              <a:t>在「完結或保留虧損</a:t>
            </a:r>
            <a:r>
              <a:rPr lang="zh-TW" altLang="zh-HK" sz="1200" dirty="0" smtClean="0">
                <a:effectLst/>
                <a:latin typeface="Times New Roman" panose="02020603050405020304" pitchFamily="18" charset="0"/>
                <a:ea typeface="新細明體" panose="02020500000000000000" pitchFamily="18" charset="-120"/>
                <a:cs typeface="Times New Roman" panose="02020603050405020304" pitchFamily="18" charset="0"/>
              </a:rPr>
              <a:t>的</a:t>
            </a:r>
            <a:r>
              <a:rPr lang="zh-TW" altLang="en-US" sz="1200" dirty="0" smtClean="0">
                <a:effectLst/>
                <a:latin typeface="Times New Roman" panose="02020603050405020304" pitchFamily="18" charset="0"/>
                <a:ea typeface="新細明體" panose="02020500000000000000" pitchFamily="18" charset="-120"/>
                <a:cs typeface="Times New Roman" panose="02020603050405020304" pitchFamily="18" charset="0"/>
              </a:rPr>
              <a:t>分</a:t>
            </a:r>
            <a:r>
              <a:rPr lang="zh-TW" altLang="zh-HK" sz="1200" dirty="0" smtClean="0">
                <a:effectLst/>
                <a:latin typeface="Times New Roman" panose="02020603050405020304" pitchFamily="18" charset="0"/>
                <a:ea typeface="新細明體" panose="02020500000000000000" pitchFamily="18" charset="-120"/>
                <a:cs typeface="Times New Roman" panose="02020603050405020304" pitchFamily="18" charset="0"/>
              </a:rPr>
              <a:t>部」</a:t>
            </a:r>
            <a:r>
              <a:rPr lang="zh-TW" altLang="zh-HK" sz="1200" dirty="0">
                <a:effectLst/>
                <a:latin typeface="Times New Roman" panose="02020603050405020304" pitchFamily="18" charset="0"/>
                <a:ea typeface="新細明體" panose="02020500000000000000" pitchFamily="18" charset="-120"/>
                <a:cs typeface="Times New Roman" panose="02020603050405020304" pitchFamily="18" charset="0"/>
              </a:rPr>
              <a:t>決策</a:t>
            </a:r>
            <a:r>
              <a:rPr lang="zh-TW" altLang="zh-HK" sz="1200" dirty="0" smtClean="0">
                <a:effectLst/>
                <a:latin typeface="Times New Roman" panose="02020603050405020304" pitchFamily="18" charset="0"/>
                <a:ea typeface="新細明體" panose="02020500000000000000" pitchFamily="18" charset="-120"/>
                <a:cs typeface="Times New Roman" panose="02020603050405020304" pitchFamily="18" charset="0"/>
              </a:rPr>
              <a:t>中</a:t>
            </a:r>
            <a:r>
              <a:rPr lang="zh-TW" altLang="en-US" sz="1200" dirty="0" smtClean="0">
                <a:effectLst/>
                <a:latin typeface="Times New Roman" panose="02020603050405020304" pitchFamily="18" charset="0"/>
                <a:ea typeface="新細明體" panose="02020500000000000000" pitchFamily="18" charset="-120"/>
                <a:cs typeface="Times New Roman" panose="02020603050405020304" pitchFamily="18" charset="0"/>
              </a:rPr>
              <a:t>應用</a:t>
            </a:r>
            <a:r>
              <a:rPr lang="zh-TW" altLang="zh-HK" sz="1200" dirty="0" smtClean="0">
                <a:effectLst/>
                <a:latin typeface="Times New Roman" panose="02020603050405020304" pitchFamily="18" charset="0"/>
                <a:ea typeface="新細明體" panose="02020500000000000000" pitchFamily="18" charset="-120"/>
                <a:cs typeface="Times New Roman" panose="02020603050405020304" pitchFamily="18" charset="0"/>
              </a:rPr>
              <a:t>成本會計</a:t>
            </a:r>
            <a:r>
              <a:rPr lang="zh-TW" altLang="zh-HK" sz="1200" dirty="0">
                <a:effectLst/>
                <a:latin typeface="Times New Roman" panose="02020603050405020304" pitchFamily="18" charset="0"/>
                <a:ea typeface="新細明體" panose="02020500000000000000" pitchFamily="18" charset="-120"/>
                <a:cs typeface="Times New Roman" panose="02020603050405020304" pitchFamily="18" charset="0"/>
              </a:rPr>
              <a:t>的概念</a:t>
            </a:r>
            <a:r>
              <a:rPr lang="zh-TW" altLang="zh-HK" sz="1200" dirty="0" smtClean="0">
                <a:effectLst/>
                <a:latin typeface="Times New Roman" panose="02020603050405020304" pitchFamily="18" charset="0"/>
                <a:ea typeface="新細明體" panose="02020500000000000000" pitchFamily="18" charset="-120"/>
                <a:cs typeface="Times New Roman" panose="02020603050405020304" pitchFamily="18" charset="0"/>
              </a:rPr>
              <a:t>及</a:t>
            </a:r>
            <a:r>
              <a:rPr lang="zh-TW" altLang="en-US" sz="1200" dirty="0" smtClean="0">
                <a:effectLst/>
                <a:latin typeface="Times New Roman" panose="02020603050405020304" pitchFamily="18" charset="0"/>
                <a:ea typeface="新細明體" panose="02020500000000000000" pitchFamily="18" charset="-120"/>
                <a:cs typeface="Times New Roman" panose="02020603050405020304" pitchFamily="18" charset="0"/>
              </a:rPr>
              <a:t>技巧</a:t>
            </a:r>
            <a:r>
              <a:rPr lang="zh-TW" altLang="zh-HK" sz="1200" dirty="0" smtClean="0">
                <a:effectLst/>
                <a:latin typeface="Times New Roman" panose="02020603050405020304" pitchFamily="18" charset="0"/>
                <a:ea typeface="新細明體" panose="02020500000000000000" pitchFamily="18" charset="-120"/>
                <a:cs typeface="Times New Roman" panose="02020603050405020304" pitchFamily="18" charset="0"/>
              </a:rPr>
              <a:t>。</a:t>
            </a:r>
            <a:endParaRPr lang="zh-TW" altLang="zh-HK" sz="1200" dirty="0">
              <a:effectLst/>
              <a:latin typeface="新細明體" panose="02020500000000000000" pitchFamily="18" charset="-120"/>
              <a:ea typeface="新細明體" panose="02020500000000000000" pitchFamily="18" charset="-120"/>
              <a:cs typeface="Times New Roman" panose="02020603050405020304" pitchFamily="18" charset="0"/>
            </a:endParaRPr>
          </a:p>
          <a:p>
            <a:pPr marL="914400" indent="-914400"/>
            <a:r>
              <a:rPr lang="zh-TW" altLang="zh-HK" sz="1200" kern="100" dirty="0">
                <a:effectLst/>
                <a:latin typeface="Times New Roman" panose="02020603050405020304" pitchFamily="18" charset="0"/>
                <a:ea typeface="新細明體" panose="02020500000000000000" pitchFamily="18" charset="-120"/>
              </a:rPr>
              <a:t>第二課節</a:t>
            </a:r>
            <a:r>
              <a:rPr lang="en-US" altLang="zh-HK" sz="1200" kern="100" dirty="0">
                <a:effectLst/>
                <a:latin typeface="Times New Roman" panose="02020603050405020304" pitchFamily="18" charset="0"/>
                <a:ea typeface="新細明體" panose="02020500000000000000" pitchFamily="18" charset="-120"/>
              </a:rPr>
              <a:t>	</a:t>
            </a:r>
            <a:r>
              <a:rPr lang="zh-TW" altLang="zh-HK" sz="1200" kern="100" dirty="0">
                <a:effectLst/>
                <a:latin typeface="Times New Roman" panose="02020603050405020304" pitchFamily="18" charset="0"/>
                <a:ea typeface="新細明體" panose="02020500000000000000" pitchFamily="18" charset="-120"/>
              </a:rPr>
              <a:t>在「接受或拒絕特價訂單」和「出售或加工」決策</a:t>
            </a:r>
            <a:r>
              <a:rPr lang="zh-TW" altLang="zh-HK" sz="1200" kern="100" dirty="0" smtClean="0">
                <a:effectLst/>
                <a:latin typeface="Times New Roman" panose="02020603050405020304" pitchFamily="18" charset="0"/>
                <a:ea typeface="新細明體" panose="02020500000000000000" pitchFamily="18" charset="-120"/>
              </a:rPr>
              <a:t>中</a:t>
            </a:r>
            <a:r>
              <a:rPr lang="zh-TW" altLang="en-US" sz="1200" kern="100" dirty="0" smtClean="0">
                <a:effectLst/>
                <a:latin typeface="Times New Roman" panose="02020603050405020304" pitchFamily="18" charset="0"/>
                <a:ea typeface="新細明體" panose="02020500000000000000" pitchFamily="18" charset="-120"/>
              </a:rPr>
              <a:t>應用</a:t>
            </a:r>
            <a:r>
              <a:rPr lang="zh-TW" altLang="zh-HK" sz="1200" kern="100" dirty="0" smtClean="0">
                <a:effectLst/>
                <a:latin typeface="Times New Roman" panose="02020603050405020304" pitchFamily="18" charset="0"/>
                <a:ea typeface="新細明體" panose="02020500000000000000" pitchFamily="18" charset="-120"/>
              </a:rPr>
              <a:t>成本會計</a:t>
            </a:r>
            <a:r>
              <a:rPr lang="zh-TW" altLang="zh-HK" sz="1200" kern="100" dirty="0">
                <a:effectLst/>
                <a:latin typeface="Times New Roman" panose="02020603050405020304" pitchFamily="18" charset="0"/>
                <a:ea typeface="新細明體" panose="02020500000000000000" pitchFamily="18" charset="-120"/>
              </a:rPr>
              <a:t>的概念</a:t>
            </a:r>
            <a:r>
              <a:rPr lang="zh-TW" altLang="zh-HK" sz="1200" kern="100" dirty="0" smtClean="0">
                <a:effectLst/>
                <a:latin typeface="Times New Roman" panose="02020603050405020304" pitchFamily="18" charset="0"/>
                <a:ea typeface="新細明體" panose="02020500000000000000" pitchFamily="18" charset="-120"/>
              </a:rPr>
              <a:t>及</a:t>
            </a:r>
            <a:r>
              <a:rPr lang="zh-TW" altLang="en-US" sz="1200" kern="100" dirty="0" smtClean="0">
                <a:effectLst/>
                <a:latin typeface="Times New Roman" panose="02020603050405020304" pitchFamily="18" charset="0"/>
                <a:ea typeface="新細明體" panose="02020500000000000000" pitchFamily="18" charset="-120"/>
              </a:rPr>
              <a:t>技巧</a:t>
            </a:r>
            <a:r>
              <a:rPr lang="zh-TW" altLang="zh-HK" sz="1200" kern="100" dirty="0" smtClean="0">
                <a:effectLst/>
                <a:latin typeface="Times New Roman" panose="02020603050405020304" pitchFamily="18" charset="0"/>
                <a:ea typeface="新細明體" panose="02020500000000000000" pitchFamily="18" charset="-120"/>
              </a:rPr>
              <a:t>。</a:t>
            </a:r>
            <a:endParaRPr lang="zh-TW" altLang="zh-HK" sz="1200" kern="100" dirty="0">
              <a:effectLst/>
              <a:latin typeface="Times New Roman" panose="02020603050405020304" pitchFamily="18" charset="0"/>
              <a:ea typeface="新細明體" panose="02020500000000000000" pitchFamily="18" charset="-120"/>
            </a:endParaRPr>
          </a:p>
          <a:p>
            <a:r>
              <a:rPr lang="zh-TW" altLang="zh-HK" sz="1200" dirty="0">
                <a:effectLst/>
                <a:latin typeface="Times New Roman" panose="02020603050405020304" pitchFamily="18" charset="0"/>
                <a:ea typeface="新細明體" panose="02020500000000000000" pitchFamily="18" charset="-120"/>
                <a:cs typeface="Times New Roman" panose="02020603050405020304" pitchFamily="18" charset="0"/>
              </a:rPr>
              <a:t>第三課節</a:t>
            </a:r>
            <a:r>
              <a:rPr lang="en-US" altLang="zh-HK" sz="1200" dirty="0">
                <a:effectLst/>
                <a:latin typeface="Times New Roman" panose="02020603050405020304" pitchFamily="18" charset="0"/>
                <a:ea typeface="新細明體" panose="02020500000000000000" pitchFamily="18" charset="-120"/>
              </a:rPr>
              <a:t>	</a:t>
            </a:r>
            <a:r>
              <a:rPr lang="zh-TW" altLang="zh-HK" sz="1200" dirty="0">
                <a:effectLst/>
                <a:latin typeface="Times New Roman" panose="02020603050405020304" pitchFamily="18" charset="0"/>
                <a:ea typeface="新細明體" panose="02020500000000000000" pitchFamily="18" charset="-120"/>
                <a:cs typeface="Times New Roman" panose="02020603050405020304" pitchFamily="18" charset="0"/>
              </a:rPr>
              <a:t>在「租、製造或購買」和「保留或轉換設備」決策</a:t>
            </a:r>
            <a:r>
              <a:rPr lang="zh-TW" altLang="zh-HK" sz="1200" dirty="0" smtClean="0">
                <a:effectLst/>
                <a:latin typeface="Times New Roman" panose="02020603050405020304" pitchFamily="18" charset="0"/>
                <a:ea typeface="新細明體" panose="02020500000000000000" pitchFamily="18" charset="-120"/>
                <a:cs typeface="Times New Roman" panose="02020603050405020304" pitchFamily="18" charset="0"/>
              </a:rPr>
              <a:t>中</a:t>
            </a:r>
            <a:r>
              <a:rPr lang="zh-TW" altLang="en-US" sz="1200" dirty="0" smtClean="0">
                <a:effectLst/>
                <a:latin typeface="Times New Roman" panose="02020603050405020304" pitchFamily="18" charset="0"/>
                <a:ea typeface="新細明體" panose="02020500000000000000" pitchFamily="18" charset="-120"/>
                <a:cs typeface="Times New Roman" panose="02020603050405020304" pitchFamily="18" charset="0"/>
              </a:rPr>
              <a:t>應用</a:t>
            </a:r>
            <a:r>
              <a:rPr lang="zh-TW" altLang="zh-HK" sz="1200" dirty="0" smtClean="0">
                <a:effectLst/>
                <a:latin typeface="Times New Roman" panose="02020603050405020304" pitchFamily="18" charset="0"/>
                <a:ea typeface="新細明體" panose="02020500000000000000" pitchFamily="18" charset="-120"/>
                <a:cs typeface="Times New Roman" panose="02020603050405020304" pitchFamily="18" charset="0"/>
              </a:rPr>
              <a:t>成本會計</a:t>
            </a:r>
            <a:r>
              <a:rPr lang="zh-TW" altLang="zh-HK" sz="1200" dirty="0">
                <a:effectLst/>
                <a:latin typeface="Times New Roman" panose="02020603050405020304" pitchFamily="18" charset="0"/>
                <a:ea typeface="新細明體" panose="02020500000000000000" pitchFamily="18" charset="-120"/>
                <a:cs typeface="Times New Roman" panose="02020603050405020304" pitchFamily="18" charset="0"/>
              </a:rPr>
              <a:t>的概念</a:t>
            </a:r>
            <a:r>
              <a:rPr lang="zh-TW" altLang="zh-HK" sz="1200" dirty="0" smtClean="0">
                <a:effectLst/>
                <a:latin typeface="Times New Roman" panose="02020603050405020304" pitchFamily="18" charset="0"/>
                <a:ea typeface="新細明體" panose="02020500000000000000" pitchFamily="18" charset="-120"/>
                <a:cs typeface="Times New Roman" panose="02020603050405020304" pitchFamily="18" charset="0"/>
              </a:rPr>
              <a:t>及</a:t>
            </a:r>
            <a:r>
              <a:rPr lang="zh-TW" altLang="en-US" sz="1200" dirty="0" smtClean="0">
                <a:effectLst/>
                <a:latin typeface="Times New Roman" panose="02020603050405020304" pitchFamily="18" charset="0"/>
                <a:ea typeface="新細明體" panose="02020500000000000000" pitchFamily="18" charset="-120"/>
                <a:cs typeface="Times New Roman" panose="02020603050405020304" pitchFamily="18" charset="0"/>
              </a:rPr>
              <a:t>技巧</a:t>
            </a:r>
            <a:r>
              <a:rPr lang="zh-TW" altLang="zh-HK" kern="100" dirty="0" smtClean="0">
                <a:latin typeface="Times New Roman" panose="02020603050405020304" pitchFamily="18" charset="0"/>
              </a:rPr>
              <a:t>。</a:t>
            </a:r>
            <a:endParaRPr lang="zh-TW" altLang="zh-HK" kern="1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7">
            <a:extLst>
              <a:ext uri="{FF2B5EF4-FFF2-40B4-BE49-F238E27FC236}">
                <a16:creationId xmlns:a16="http://schemas.microsoft.com/office/drawing/2014/main" id="{411A827F-8C7D-4F21-9B5E-BD2B91FFAB4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0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 defTabSz="920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 defTabSz="920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 defTabSz="920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 defTabSz="920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fld id="{59FADA99-0EFD-43FF-A053-FA7F8AEE1035}" type="slidenum">
              <a:rPr lang="en-US" altLang="zh-TW"/>
              <a:pPr/>
              <a:t>10</a:t>
            </a:fld>
            <a:endParaRPr lang="en-US" altLang="zh-TW"/>
          </a:p>
        </p:txBody>
      </p:sp>
      <p:sp>
        <p:nvSpPr>
          <p:cNvPr id="24579" name="Rectangle 2">
            <a:extLst>
              <a:ext uri="{FF2B5EF4-FFF2-40B4-BE49-F238E27FC236}">
                <a16:creationId xmlns:a16="http://schemas.microsoft.com/office/drawing/2014/main" id="{608EBFD6-62BB-4BD5-A66B-03E3E528DB8C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580" name="Rectangle 3">
            <a:extLst>
              <a:ext uri="{FF2B5EF4-FFF2-40B4-BE49-F238E27FC236}">
                <a16:creationId xmlns:a16="http://schemas.microsoft.com/office/drawing/2014/main" id="{4C0FF4FA-1F31-47CB-8DDF-3192B837529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just" fontAlgn="base">
              <a:spcBef>
                <a:spcPts val="430"/>
              </a:spcBef>
            </a:pPr>
            <a:r>
              <a:rPr lang="zh-HK" altLang="zh-HK" sz="1200" kern="1200" dirty="0">
                <a:effectLst/>
                <a:latin typeface="Times New Roman" panose="02020603050405020304" pitchFamily="18" charset="0"/>
                <a:ea typeface="新細明體" panose="02020500000000000000" pitchFamily="18" charset="-120"/>
                <a:cs typeface="Times New Roman" panose="02020603050405020304" pitchFamily="18" charset="0"/>
              </a:rPr>
              <a:t>教師與學生核對答案。</a:t>
            </a:r>
            <a:endParaRPr lang="zh-TW" altLang="zh-HK" sz="1200" dirty="0">
              <a:effectLst/>
              <a:latin typeface="新細明體" panose="02020500000000000000" pitchFamily="18" charset="-120"/>
              <a:ea typeface="新細明體" panose="02020500000000000000" pitchFamily="18" charset="-120"/>
              <a:cs typeface="Times New Roman" panose="02020603050405020304" pitchFamily="18" charset="0"/>
            </a:endParaRPr>
          </a:p>
          <a:p>
            <a:pPr algn="just" fontAlgn="base">
              <a:spcBef>
                <a:spcPts val="430"/>
              </a:spcBef>
            </a:pPr>
            <a:endParaRPr lang="en-US" altLang="zh-HK" sz="1200" kern="1200" dirty="0">
              <a:effectLst/>
              <a:latin typeface="Times New Roman" panose="02020603050405020304" pitchFamily="18" charset="0"/>
              <a:ea typeface="新細明體" panose="02020500000000000000" pitchFamily="18" charset="-120"/>
              <a:cs typeface="Times New Roman" panose="02020603050405020304" pitchFamily="18" charset="0"/>
            </a:endParaRPr>
          </a:p>
          <a:p>
            <a:pPr algn="just" fontAlgn="base">
              <a:spcBef>
                <a:spcPts val="430"/>
              </a:spcBef>
            </a:pPr>
            <a:r>
              <a:rPr lang="zh-HK" altLang="zh-HK" sz="1200" kern="1200" dirty="0">
                <a:effectLst/>
                <a:latin typeface="Times New Roman" panose="02020603050405020304" pitchFamily="18" charset="0"/>
                <a:ea typeface="新細明體" panose="02020500000000000000" pitchFamily="18" charset="-120"/>
                <a:cs typeface="Times New Roman" panose="02020603050405020304" pitchFamily="18" charset="0"/>
              </a:rPr>
              <a:t>模型</a:t>
            </a:r>
            <a:r>
              <a:rPr lang="en-US" altLang="zh-HK" sz="1200" kern="1200" dirty="0">
                <a:effectLst/>
                <a:latin typeface="Times New Roman" panose="02020603050405020304" pitchFamily="18" charset="0"/>
                <a:ea typeface="新細明體" panose="02020500000000000000" pitchFamily="18" charset="-120"/>
                <a:cs typeface="Times New Roman" panose="02020603050405020304" pitchFamily="18" charset="0"/>
              </a:rPr>
              <a:t>A</a:t>
            </a:r>
            <a:r>
              <a:rPr lang="zh-HK" altLang="zh-HK" sz="1200" kern="1200" dirty="0">
                <a:effectLst/>
                <a:latin typeface="Times New Roman" panose="02020603050405020304" pitchFamily="18" charset="0"/>
                <a:ea typeface="新細明體" panose="02020500000000000000" pitchFamily="18" charset="-120"/>
                <a:cs typeface="Times New Roman" panose="02020603050405020304" pitchFamily="18" charset="0"/>
              </a:rPr>
              <a:t>的</a:t>
            </a:r>
            <a:r>
              <a:rPr lang="zh-HK" altLang="zh-HK" sz="1200" kern="1200" dirty="0" smtClean="0">
                <a:effectLst/>
                <a:latin typeface="Times New Roman" panose="02020603050405020304" pitchFamily="18" charset="0"/>
                <a:ea typeface="新細明體" panose="02020500000000000000" pitchFamily="18" charset="-120"/>
                <a:cs typeface="Times New Roman" panose="02020603050405020304" pitchFamily="18" charset="0"/>
              </a:rPr>
              <a:t>購</a:t>
            </a:r>
            <a:r>
              <a:rPr lang="zh-TW" altLang="en-US" sz="1200" kern="1200" dirty="0" smtClean="0">
                <a:effectLst/>
                <a:latin typeface="Times New Roman" panose="02020603050405020304" pitchFamily="18" charset="0"/>
                <a:ea typeface="新細明體" panose="02020500000000000000" pitchFamily="18" charset="-120"/>
                <a:cs typeface="Times New Roman" panose="02020603050405020304" pitchFamily="18" charset="0"/>
              </a:rPr>
              <a:t>貨</a:t>
            </a:r>
            <a:r>
              <a:rPr lang="zh-HK" altLang="zh-HK" sz="1200" kern="1200" dirty="0" smtClean="0">
                <a:effectLst/>
                <a:latin typeface="Times New Roman" panose="02020603050405020304" pitchFamily="18" charset="0"/>
                <a:ea typeface="新細明體" panose="02020500000000000000" pitchFamily="18" charset="-120"/>
                <a:cs typeface="Times New Roman" panose="02020603050405020304" pitchFamily="18" charset="0"/>
              </a:rPr>
              <a:t>成本</a:t>
            </a:r>
            <a:r>
              <a:rPr lang="zh-HK" altLang="zh-HK" sz="1200" kern="1200" dirty="0">
                <a:effectLst/>
                <a:latin typeface="Times New Roman" panose="02020603050405020304" pitchFamily="18" charset="0"/>
                <a:ea typeface="新細明體" panose="02020500000000000000" pitchFamily="18" charset="-120"/>
                <a:cs typeface="Times New Roman" panose="02020603050405020304" pitchFamily="18" charset="0"/>
              </a:rPr>
              <a:t>、模型</a:t>
            </a:r>
            <a:r>
              <a:rPr lang="en-US" altLang="zh-HK" sz="1200" kern="1200" dirty="0">
                <a:effectLst/>
                <a:latin typeface="Times New Roman" panose="02020603050405020304" pitchFamily="18" charset="0"/>
                <a:ea typeface="新細明體" panose="02020500000000000000" pitchFamily="18" charset="-120"/>
                <a:cs typeface="Times New Roman" panose="02020603050405020304" pitchFamily="18" charset="0"/>
              </a:rPr>
              <a:t>B</a:t>
            </a:r>
            <a:r>
              <a:rPr lang="zh-HK" altLang="zh-HK" sz="1200" kern="1200" dirty="0">
                <a:effectLst/>
                <a:latin typeface="Times New Roman" panose="02020603050405020304" pitchFamily="18" charset="0"/>
                <a:ea typeface="新細明體" panose="02020500000000000000" pitchFamily="18" charset="-120"/>
                <a:cs typeface="Times New Roman" panose="02020603050405020304" pitchFamily="18" charset="0"/>
              </a:rPr>
              <a:t>和</a:t>
            </a:r>
            <a:r>
              <a:rPr lang="en-US" altLang="zh-HK" sz="1200" kern="1200" dirty="0">
                <a:effectLst/>
                <a:latin typeface="Times New Roman" panose="02020603050405020304" pitchFamily="18" charset="0"/>
                <a:ea typeface="新細明體" panose="02020500000000000000" pitchFamily="18" charset="-120"/>
                <a:cs typeface="Times New Roman" panose="02020603050405020304" pitchFamily="18" charset="0"/>
              </a:rPr>
              <a:t>C</a:t>
            </a:r>
            <a:r>
              <a:rPr lang="zh-HK" altLang="zh-HK" sz="1200" kern="1200" dirty="0" smtClean="0">
                <a:effectLst/>
                <a:latin typeface="Times New Roman" panose="02020603050405020304" pitchFamily="18" charset="0"/>
                <a:ea typeface="新細明體" panose="02020500000000000000" pitchFamily="18" charset="-120"/>
                <a:cs typeface="Times New Roman" panose="02020603050405020304" pitchFamily="18" charset="0"/>
              </a:rPr>
              <a:t>的</a:t>
            </a:r>
            <a:r>
              <a:rPr lang="zh-HK" altLang="en-US" sz="1200" kern="1200" dirty="0" smtClean="0">
                <a:effectLst/>
                <a:latin typeface="Times New Roman" panose="02020603050405020304" pitchFamily="18" charset="0"/>
                <a:ea typeface="新細明體" panose="02020500000000000000" pitchFamily="18" charset="-120"/>
                <a:cs typeface="Times New Roman" panose="02020603050405020304" pitchFamily="18" charset="0"/>
              </a:rPr>
              <a:t>原料</a:t>
            </a:r>
            <a:r>
              <a:rPr lang="zh-HK" altLang="zh-HK" sz="1200" kern="1200" dirty="0" smtClean="0">
                <a:effectLst/>
                <a:latin typeface="Times New Roman" panose="02020603050405020304" pitchFamily="18" charset="0"/>
                <a:ea typeface="新細明體" panose="02020500000000000000" pitchFamily="18" charset="-120"/>
                <a:cs typeface="Times New Roman" panose="02020603050405020304" pitchFamily="18" charset="0"/>
              </a:rPr>
              <a:t>成本</a:t>
            </a:r>
            <a:r>
              <a:rPr lang="zh-HK" altLang="zh-HK" sz="1200" kern="1200" dirty="0">
                <a:effectLst/>
                <a:latin typeface="Times New Roman" panose="02020603050405020304" pitchFamily="18" charset="0"/>
                <a:ea typeface="新細明體" panose="02020500000000000000" pitchFamily="18" charset="-120"/>
                <a:cs typeface="Times New Roman" panose="02020603050405020304" pitchFamily="18" charset="0"/>
              </a:rPr>
              <a:t>，以及模型</a:t>
            </a:r>
            <a:r>
              <a:rPr lang="en-US" altLang="zh-HK" sz="1200" kern="1200" dirty="0">
                <a:effectLst/>
                <a:latin typeface="Times New Roman" panose="02020603050405020304" pitchFamily="18" charset="0"/>
                <a:ea typeface="新細明體" panose="02020500000000000000" pitchFamily="18" charset="-120"/>
                <a:cs typeface="Times New Roman" panose="02020603050405020304" pitchFamily="18" charset="0"/>
              </a:rPr>
              <a:t>A</a:t>
            </a:r>
            <a:r>
              <a:rPr lang="zh-HK" altLang="zh-HK" sz="1200" kern="1200" dirty="0" smtClean="0">
                <a:effectLst/>
                <a:latin typeface="Times New Roman" panose="02020603050405020304" pitchFamily="18" charset="0"/>
                <a:ea typeface="新細明體" panose="02020500000000000000" pitchFamily="18" charset="-120"/>
                <a:cs typeface="Times New Roman" panose="02020603050405020304" pitchFamily="18" charset="0"/>
              </a:rPr>
              <a:t>的</a:t>
            </a:r>
            <a:r>
              <a:rPr kumimoji="1" lang="zh-TW" altLang="en-US" sz="1000" kern="1200" dirty="0" smtClean="0">
                <a:solidFill>
                  <a:schemeClr val="tx1"/>
                </a:solidFill>
                <a:latin typeface="Arial" charset="0"/>
                <a:ea typeface="新細明體" pitchFamily="18" charset="-120"/>
                <a:cs typeface="Times New Roman" panose="02020603050405020304" pitchFamily="18" charset="0"/>
              </a:rPr>
              <a:t>版</a:t>
            </a:r>
            <a:r>
              <a:rPr kumimoji="1" lang="zh-TW" altLang="zh-TW" sz="1000" kern="1200" dirty="0" smtClean="0">
                <a:solidFill>
                  <a:schemeClr val="tx1"/>
                </a:solidFill>
                <a:latin typeface="Arial" charset="0"/>
                <a:ea typeface="新細明體" pitchFamily="18" charset="-120"/>
                <a:cs typeface="Times New Roman" panose="02020603050405020304" pitchFamily="18" charset="0"/>
              </a:rPr>
              <a:t>權</a:t>
            </a:r>
            <a:r>
              <a:rPr lang="zh-HK" altLang="zh-HK" sz="1200" kern="1200" dirty="0" smtClean="0">
                <a:effectLst/>
                <a:latin typeface="Times New Roman" panose="02020603050405020304" pitchFamily="18" charset="0"/>
                <a:ea typeface="新細明體" panose="02020500000000000000" pitchFamily="18" charset="-120"/>
                <a:cs typeface="Times New Roman" panose="02020603050405020304" pitchFamily="18" charset="0"/>
              </a:rPr>
              <a:t>費</a:t>
            </a:r>
            <a:r>
              <a:rPr lang="zh-HK" altLang="zh-HK" sz="1200" kern="1200" dirty="0">
                <a:effectLst/>
                <a:latin typeface="Times New Roman" panose="02020603050405020304" pitchFamily="18" charset="0"/>
                <a:ea typeface="新細明體" panose="02020500000000000000" pitchFamily="18" charset="-120"/>
                <a:cs typeface="Times New Roman" panose="02020603050405020304" pitchFamily="18" charset="0"/>
              </a:rPr>
              <a:t>，都屬於變動成本</a:t>
            </a:r>
            <a:r>
              <a:rPr lang="zh-HK" altLang="zh-HK" sz="1200" kern="1200" dirty="0" smtClean="0">
                <a:effectLst/>
                <a:latin typeface="Times New Roman" panose="02020603050405020304" pitchFamily="18" charset="0"/>
                <a:ea typeface="新細明體" panose="02020500000000000000" pitchFamily="18" charset="-120"/>
                <a:cs typeface="Times New Roman" panose="02020603050405020304" pitchFamily="18" charset="0"/>
              </a:rPr>
              <a:t>，因為它們隨單位數量成正比地變動。</a:t>
            </a:r>
            <a:endParaRPr lang="zh-TW" altLang="zh-HK" sz="1200" dirty="0">
              <a:effectLst/>
              <a:latin typeface="新細明體" panose="02020500000000000000" pitchFamily="18" charset="-120"/>
              <a:ea typeface="新細明體" panose="02020500000000000000" pitchFamily="18" charset="-120"/>
              <a:cs typeface="Times New Roman" panose="02020603050405020304" pitchFamily="18" charset="0"/>
            </a:endParaRPr>
          </a:p>
          <a:p>
            <a:pPr algn="just" fontAlgn="base">
              <a:spcBef>
                <a:spcPts val="430"/>
              </a:spcBef>
            </a:pPr>
            <a:endParaRPr lang="en-US" altLang="zh-HK" sz="1200" kern="1200" dirty="0">
              <a:effectLst/>
              <a:latin typeface="Times New Roman" panose="02020603050405020304" pitchFamily="18" charset="0"/>
              <a:ea typeface="新細明體" panose="02020500000000000000" pitchFamily="18" charset="-120"/>
              <a:cs typeface="Times New Roman" panose="02020603050405020304" pitchFamily="18" charset="0"/>
            </a:endParaRPr>
          </a:p>
          <a:p>
            <a:pPr algn="just" fontAlgn="base">
              <a:spcBef>
                <a:spcPts val="430"/>
              </a:spcBef>
            </a:pPr>
            <a:r>
              <a:rPr lang="zh-HK" altLang="zh-HK" sz="1200" kern="1200" dirty="0">
                <a:effectLst/>
                <a:latin typeface="Times New Roman" panose="02020603050405020304" pitchFamily="18" charset="0"/>
                <a:ea typeface="新細明體" panose="02020500000000000000" pitchFamily="18" charset="-120"/>
                <a:cs typeface="Times New Roman" panose="02020603050405020304" pitchFamily="18" charset="0"/>
              </a:rPr>
              <a:t>模型</a:t>
            </a:r>
            <a:r>
              <a:rPr lang="en-US" altLang="zh-HK" sz="1200" kern="1200" dirty="0">
                <a:effectLst/>
                <a:latin typeface="Times New Roman" panose="02020603050405020304" pitchFamily="18" charset="0"/>
                <a:ea typeface="新細明體" panose="02020500000000000000" pitchFamily="18" charset="-120"/>
                <a:cs typeface="Times New Roman" panose="02020603050405020304" pitchFamily="18" charset="0"/>
              </a:rPr>
              <a:t>B</a:t>
            </a:r>
            <a:r>
              <a:rPr lang="zh-HK" altLang="zh-HK" sz="1200" kern="1200" dirty="0">
                <a:effectLst/>
                <a:latin typeface="Times New Roman" panose="02020603050405020304" pitchFamily="18" charset="0"/>
                <a:ea typeface="新細明體" panose="02020500000000000000" pitchFamily="18" charset="-120"/>
                <a:cs typeface="Times New Roman" panose="02020603050405020304" pitchFamily="18" charset="0"/>
              </a:rPr>
              <a:t>的專用工具和模型</a:t>
            </a:r>
            <a:r>
              <a:rPr lang="en-US" altLang="zh-HK" sz="1200" kern="1200" dirty="0">
                <a:effectLst/>
                <a:latin typeface="Times New Roman" panose="02020603050405020304" pitchFamily="18" charset="0"/>
                <a:ea typeface="新細明體" panose="02020500000000000000" pitchFamily="18" charset="-120"/>
                <a:cs typeface="Times New Roman" panose="02020603050405020304" pitchFamily="18" charset="0"/>
              </a:rPr>
              <a:t>C</a:t>
            </a:r>
            <a:r>
              <a:rPr lang="zh-HK" altLang="zh-HK" sz="1200" kern="1200" dirty="0">
                <a:effectLst/>
                <a:latin typeface="Times New Roman" panose="02020603050405020304" pitchFamily="18" charset="0"/>
                <a:ea typeface="新細明體" panose="02020500000000000000" pitchFamily="18" charset="-120"/>
                <a:cs typeface="Times New Roman" panose="02020603050405020304" pitchFamily="18" charset="0"/>
              </a:rPr>
              <a:t>的專用</a:t>
            </a:r>
            <a:r>
              <a:rPr lang="zh-HK" altLang="zh-HK" sz="1200" kern="1200" dirty="0" smtClean="0">
                <a:effectLst/>
                <a:latin typeface="Times New Roman" panose="02020603050405020304" pitchFamily="18" charset="0"/>
                <a:ea typeface="新細明體" panose="02020500000000000000" pitchFamily="18" charset="-120"/>
                <a:cs typeface="Times New Roman" panose="02020603050405020304" pitchFamily="18" charset="0"/>
              </a:rPr>
              <a:t>設備</a:t>
            </a:r>
            <a:r>
              <a:rPr lang="zh-HK" altLang="en-US" sz="1200" kern="1200" dirty="0" smtClean="0">
                <a:effectLst/>
                <a:latin typeface="Times New Roman" panose="02020603050405020304" pitchFamily="18" charset="0"/>
                <a:ea typeface="新細明體" panose="02020500000000000000" pitchFamily="18" charset="-120"/>
                <a:cs typeface="Times New Roman" panose="02020603050405020304" pitchFamily="18" charset="0"/>
              </a:rPr>
              <a:t>電費</a:t>
            </a:r>
            <a:r>
              <a:rPr lang="zh-HK" altLang="zh-HK" sz="1200" kern="1200" dirty="0" smtClean="0">
                <a:effectLst/>
                <a:latin typeface="Times New Roman" panose="02020603050405020304" pitchFamily="18" charset="0"/>
                <a:ea typeface="新細明體" panose="02020500000000000000" pitchFamily="18" charset="-120"/>
                <a:cs typeface="Times New Roman" panose="02020603050405020304" pitchFamily="18" charset="0"/>
              </a:rPr>
              <a:t>屬於</a:t>
            </a:r>
            <a:r>
              <a:rPr lang="zh-HK" altLang="zh-HK" sz="1200" kern="1200" dirty="0">
                <a:effectLst/>
                <a:latin typeface="Times New Roman" panose="02020603050405020304" pitchFamily="18" charset="0"/>
                <a:ea typeface="新細明體" panose="02020500000000000000" pitchFamily="18" charset="-120"/>
                <a:cs typeface="Times New Roman" panose="02020603050405020304" pitchFamily="18" charset="0"/>
              </a:rPr>
              <a:t>固定成本（可避免）</a:t>
            </a:r>
            <a:r>
              <a:rPr lang="zh-HK" altLang="zh-HK" sz="1200" kern="1200" dirty="0" smtClean="0">
                <a:effectLst/>
                <a:latin typeface="Times New Roman" panose="02020603050405020304" pitchFamily="18" charset="0"/>
                <a:ea typeface="新細明體" panose="02020500000000000000" pitchFamily="18" charset="-120"/>
                <a:cs typeface="Times New Roman" panose="02020603050405020304" pitchFamily="18" charset="0"/>
              </a:rPr>
              <a:t>，</a:t>
            </a:r>
            <a:r>
              <a:rPr lang="zh-TW" altLang="en-US" sz="1200" kern="1200" dirty="0" smtClean="0">
                <a:effectLst/>
                <a:latin typeface="Times New Roman" panose="02020603050405020304" pitchFamily="18" charset="0"/>
                <a:ea typeface="新細明體" panose="02020500000000000000" pitchFamily="18" charset="-120"/>
                <a:cs typeface="Times New Roman" panose="02020603050405020304" pitchFamily="18" charset="0"/>
              </a:rPr>
              <a:t>因為這些成本是特別與相關模型有關</a:t>
            </a:r>
            <a:r>
              <a:rPr lang="zh-HK" altLang="zh-HK" sz="1200" kern="1200" dirty="0" smtClean="0">
                <a:effectLst/>
                <a:latin typeface="Times New Roman" panose="02020603050405020304" pitchFamily="18" charset="0"/>
                <a:ea typeface="新細明體" panose="02020500000000000000" pitchFamily="18" charset="-120"/>
                <a:cs typeface="Times New Roman" panose="02020603050405020304" pitchFamily="18" charset="0"/>
              </a:rPr>
              <a:t>。</a:t>
            </a:r>
            <a:endParaRPr lang="zh-TW" altLang="zh-HK" sz="1200" dirty="0">
              <a:effectLst/>
              <a:latin typeface="新細明體" panose="02020500000000000000" pitchFamily="18" charset="-120"/>
              <a:ea typeface="新細明體" panose="02020500000000000000" pitchFamily="18" charset="-120"/>
              <a:cs typeface="Times New Roman" panose="02020603050405020304" pitchFamily="18" charset="0"/>
            </a:endParaRPr>
          </a:p>
          <a:p>
            <a:endParaRPr lang="en-US" altLang="zh-HK" sz="1200" kern="1200" dirty="0">
              <a:effectLst/>
              <a:latin typeface="Times New Roman" panose="02020603050405020304" pitchFamily="18" charset="0"/>
              <a:ea typeface="新細明體" panose="02020500000000000000" pitchFamily="18" charset="-120"/>
              <a:cs typeface="Times New Roman" panose="02020603050405020304" pitchFamily="18" charset="0"/>
            </a:endParaRPr>
          </a:p>
          <a:p>
            <a:r>
              <a:rPr lang="zh-HK" altLang="zh-HK" sz="1200" kern="1200" dirty="0">
                <a:effectLst/>
                <a:latin typeface="Times New Roman" panose="02020603050405020304" pitchFamily="18" charset="0"/>
                <a:ea typeface="新細明體" panose="02020500000000000000" pitchFamily="18" charset="-120"/>
                <a:cs typeface="Times New Roman" panose="02020603050405020304" pitchFamily="18" charset="0"/>
              </a:rPr>
              <a:t>安裝和裝飾攤位</a:t>
            </a:r>
            <a:r>
              <a:rPr lang="zh-HK" altLang="zh-HK" sz="1200" kern="1200" dirty="0" smtClean="0">
                <a:effectLst/>
                <a:latin typeface="Times New Roman" panose="02020603050405020304" pitchFamily="18" charset="0"/>
                <a:ea typeface="新細明體" panose="02020500000000000000" pitchFamily="18" charset="-120"/>
                <a:cs typeface="Times New Roman" panose="02020603050405020304" pitchFamily="18" charset="0"/>
              </a:rPr>
              <a:t>的</a:t>
            </a:r>
            <a:r>
              <a:rPr lang="zh-HK" altLang="en-US" sz="1200" kern="1200" dirty="0" smtClean="0">
                <a:effectLst/>
                <a:latin typeface="Times New Roman" panose="02020603050405020304" pitchFamily="18" charset="0"/>
                <a:ea typeface="新細明體" panose="02020500000000000000" pitchFamily="18" charset="-120"/>
                <a:cs typeface="Times New Roman" panose="02020603050405020304" pitchFamily="18" charset="0"/>
              </a:rPr>
              <a:t>物料成本</a:t>
            </a:r>
            <a:r>
              <a:rPr lang="zh-HK" altLang="zh-HK" sz="1200" kern="1200" dirty="0" smtClean="0">
                <a:effectLst/>
                <a:latin typeface="Times New Roman" panose="02020603050405020304" pitchFamily="18" charset="0"/>
                <a:ea typeface="新細明體" panose="02020500000000000000" pitchFamily="18" charset="-120"/>
                <a:cs typeface="Times New Roman" panose="02020603050405020304" pitchFamily="18" charset="0"/>
              </a:rPr>
              <a:t>、</a:t>
            </a:r>
            <a:r>
              <a:rPr lang="zh-HK" altLang="zh-HK" sz="1200" kern="1200" dirty="0">
                <a:effectLst/>
                <a:latin typeface="Times New Roman" panose="02020603050405020304" pitchFamily="18" charset="0"/>
                <a:ea typeface="新細明體" panose="02020500000000000000" pitchFamily="18" charset="-120"/>
                <a:cs typeface="Times New Roman" panose="02020603050405020304" pitchFamily="18" charset="0"/>
              </a:rPr>
              <a:t>送貨費用以及攤位租金都屬於固定成本（不可避免）</a:t>
            </a:r>
            <a:r>
              <a:rPr lang="zh-HK" altLang="zh-HK" sz="1200" kern="1200" dirty="0" smtClean="0">
                <a:effectLst/>
                <a:latin typeface="Times New Roman" panose="02020603050405020304" pitchFamily="18" charset="0"/>
                <a:ea typeface="新細明體" panose="02020500000000000000" pitchFamily="18" charset="-120"/>
                <a:cs typeface="Times New Roman" panose="02020603050405020304" pitchFamily="18" charset="0"/>
              </a:rPr>
              <a:t>，</a:t>
            </a:r>
            <a:r>
              <a:rPr lang="zh-TW" altLang="en-US" sz="1200" kern="1200" dirty="0" smtClean="0">
                <a:effectLst/>
                <a:latin typeface="Times New Roman" panose="02020603050405020304" pitchFamily="18" charset="0"/>
                <a:ea typeface="新細明體" panose="02020500000000000000" pitchFamily="18" charset="-120"/>
                <a:cs typeface="Times New Roman" panose="02020603050405020304" pitchFamily="18" charset="0"/>
              </a:rPr>
              <a:t>因為無論班別售賣兩款還是三款模型產品，都需要支付這些費用。</a:t>
            </a:r>
            <a:endParaRPr lang="zh-TW" altLang="zh-TW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7">
            <a:extLst>
              <a:ext uri="{FF2B5EF4-FFF2-40B4-BE49-F238E27FC236}">
                <a16:creationId xmlns:a16="http://schemas.microsoft.com/office/drawing/2014/main" id="{83FA83F5-546E-4FDE-B536-0D7A6A3BC114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0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 defTabSz="920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 defTabSz="920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 defTabSz="920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 defTabSz="920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fld id="{6441A24C-8483-4A7D-88E5-728D4CB954ED}" type="slidenum">
              <a:rPr lang="en-US" altLang="zh-TW"/>
              <a:pPr/>
              <a:t>11</a:t>
            </a:fld>
            <a:endParaRPr lang="en-US" altLang="zh-TW"/>
          </a:p>
        </p:txBody>
      </p:sp>
      <p:sp>
        <p:nvSpPr>
          <p:cNvPr id="26627" name="Rectangle 2">
            <a:extLst>
              <a:ext uri="{FF2B5EF4-FFF2-40B4-BE49-F238E27FC236}">
                <a16:creationId xmlns:a16="http://schemas.microsoft.com/office/drawing/2014/main" id="{5315CD00-B88D-41BB-83BE-4784F25D39DC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628" name="Rectangle 3">
            <a:extLst>
              <a:ext uri="{FF2B5EF4-FFF2-40B4-BE49-F238E27FC236}">
                <a16:creationId xmlns:a16="http://schemas.microsoft.com/office/drawing/2014/main" id="{8ED5CA6D-3CA1-458F-A198-ED9437FDE44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zh-HK" altLang="zh-HK" sz="1200" kern="1200" dirty="0">
                <a:effectLst/>
                <a:latin typeface="Times New Roman" panose="02020603050405020304" pitchFamily="18" charset="0"/>
                <a:ea typeface="新細明體" panose="02020500000000000000" pitchFamily="18" charset="-120"/>
                <a:cs typeface="Times New Roman" panose="02020603050405020304" pitchFamily="18" charset="0"/>
              </a:rPr>
              <a:t>在課業二中，學生須編製一</a:t>
            </a:r>
            <a:r>
              <a:rPr lang="zh-HK" altLang="zh-HK" sz="1200" kern="1200" dirty="0" smtClean="0">
                <a:effectLst/>
                <a:latin typeface="Times New Roman" panose="02020603050405020304" pitchFamily="18" charset="0"/>
                <a:ea typeface="新細明體" panose="02020500000000000000" pitchFamily="18" charset="-120"/>
                <a:cs typeface="Times New Roman" panose="02020603050405020304" pitchFamily="18" charset="0"/>
              </a:rPr>
              <a:t>份修訂</a:t>
            </a:r>
            <a:r>
              <a:rPr lang="zh-TW" altLang="en-US" sz="1200" kern="1200" dirty="0" smtClean="0">
                <a:effectLst/>
                <a:latin typeface="Times New Roman" panose="02020603050405020304" pitchFamily="18" charset="0"/>
                <a:ea typeface="新細明體" panose="02020500000000000000" pitchFamily="18" charset="-120"/>
                <a:cs typeface="Times New Roman" panose="02020603050405020304" pitchFamily="18" charset="0"/>
              </a:rPr>
              <a:t>後</a:t>
            </a:r>
            <a:r>
              <a:rPr lang="zh-HK" altLang="zh-HK" sz="1200" kern="1200" dirty="0" smtClean="0">
                <a:effectLst/>
                <a:latin typeface="Times New Roman" panose="02020603050405020304" pitchFamily="18" charset="0"/>
                <a:ea typeface="新細明體" panose="02020500000000000000" pitchFamily="18" charset="-120"/>
                <a:cs typeface="Times New Roman" panose="02020603050405020304" pitchFamily="18" charset="0"/>
              </a:rPr>
              <a:t>的</a:t>
            </a:r>
            <a:r>
              <a:rPr lang="zh-HK" altLang="zh-HK" sz="1200" kern="1200" dirty="0">
                <a:effectLst/>
                <a:latin typeface="Times New Roman" panose="02020603050405020304" pitchFamily="18" charset="0"/>
                <a:ea typeface="新細明體" panose="02020500000000000000" pitchFamily="18" charset="-120"/>
                <a:cs typeface="Times New Roman" panose="02020603050405020304" pitchFamily="18" charset="0"/>
              </a:rPr>
              <a:t>損益表並</a:t>
            </a:r>
            <a:r>
              <a:rPr lang="zh-HK" altLang="zh-HK" sz="1200" kern="1200" dirty="0" smtClean="0">
                <a:effectLst/>
                <a:latin typeface="Times New Roman" panose="02020603050405020304" pitchFamily="18" charset="0"/>
                <a:ea typeface="新細明體" panose="02020500000000000000" pitchFamily="18" charset="-120"/>
                <a:cs typeface="Times New Roman" panose="02020603050405020304" pitchFamily="18" charset="0"/>
              </a:rPr>
              <a:t>決定應</a:t>
            </a:r>
            <a:r>
              <a:rPr lang="zh-TW" altLang="en-US" sz="1200" kern="1200" dirty="0" smtClean="0">
                <a:effectLst/>
                <a:latin typeface="Times New Roman" panose="02020603050405020304" pitchFamily="18" charset="0"/>
                <a:ea typeface="新細明體" panose="02020500000000000000" pitchFamily="18" charset="-120"/>
                <a:cs typeface="Times New Roman" panose="02020603050405020304" pitchFamily="18" charset="0"/>
              </a:rPr>
              <a:t>否</a:t>
            </a:r>
            <a:r>
              <a:rPr lang="zh-HK" altLang="zh-HK" sz="1200" kern="1200" dirty="0" smtClean="0">
                <a:effectLst/>
                <a:latin typeface="Times New Roman" panose="02020603050405020304" pitchFamily="18" charset="0"/>
                <a:ea typeface="新細明體" panose="02020500000000000000" pitchFamily="18" charset="-120"/>
                <a:cs typeface="Times New Roman" panose="02020603050405020304" pitchFamily="18" charset="0"/>
              </a:rPr>
              <a:t>放棄</a:t>
            </a:r>
            <a:r>
              <a:rPr lang="zh-TW" altLang="en-US" sz="1200" kern="1200" dirty="0" smtClean="0">
                <a:effectLst/>
                <a:latin typeface="Times New Roman" panose="02020603050405020304" pitchFamily="18" charset="0"/>
                <a:ea typeface="新細明體" panose="02020500000000000000" pitchFamily="18" charset="-120"/>
                <a:cs typeface="Times New Roman" panose="02020603050405020304" pitchFamily="18" charset="0"/>
              </a:rPr>
              <a:t>售賣</a:t>
            </a:r>
            <a:r>
              <a:rPr lang="zh-HK" altLang="zh-HK" sz="1200" kern="1200" dirty="0" smtClean="0">
                <a:effectLst/>
                <a:latin typeface="Times New Roman" panose="02020603050405020304" pitchFamily="18" charset="0"/>
                <a:ea typeface="新細明體" panose="02020500000000000000" pitchFamily="18" charset="-120"/>
                <a:cs typeface="Times New Roman" panose="02020603050405020304" pitchFamily="18" charset="0"/>
              </a:rPr>
              <a:t>模型</a:t>
            </a:r>
            <a:r>
              <a:rPr lang="en-US" altLang="zh-HK" sz="1200" kern="1200" dirty="0">
                <a:effectLst/>
                <a:latin typeface="Times New Roman" panose="02020603050405020304" pitchFamily="18" charset="0"/>
                <a:ea typeface="新細明體" panose="02020500000000000000" pitchFamily="18" charset="-120"/>
              </a:rPr>
              <a:t>B</a:t>
            </a:r>
            <a:r>
              <a:rPr lang="zh-TW" altLang="zh-TW" dirty="0">
                <a:latin typeface="Arial" panose="020B0604020202020204" pitchFamily="34" charset="0"/>
              </a:rPr>
              <a:t>。</a:t>
            </a:r>
          </a:p>
          <a:p>
            <a:pPr eaLnBrk="1" hangingPunct="1"/>
            <a:endParaRPr lang="en-US" altLang="zh-TW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7">
            <a:extLst>
              <a:ext uri="{FF2B5EF4-FFF2-40B4-BE49-F238E27FC236}">
                <a16:creationId xmlns:a16="http://schemas.microsoft.com/office/drawing/2014/main" id="{B47DCC04-36C4-4F9F-922C-7170F11DA0C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0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 defTabSz="920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 defTabSz="920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 defTabSz="920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 defTabSz="920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fld id="{5EC81EBF-F79A-435F-8926-A03BD129F225}" type="slidenum">
              <a:rPr lang="en-US" altLang="zh-TW"/>
              <a:pPr/>
              <a:t>12</a:t>
            </a:fld>
            <a:endParaRPr lang="en-US" altLang="zh-TW"/>
          </a:p>
        </p:txBody>
      </p:sp>
      <p:sp>
        <p:nvSpPr>
          <p:cNvPr id="28675" name="Rectangle 2">
            <a:extLst>
              <a:ext uri="{FF2B5EF4-FFF2-40B4-BE49-F238E27FC236}">
                <a16:creationId xmlns:a16="http://schemas.microsoft.com/office/drawing/2014/main" id="{71CB3903-E965-49BB-9714-E71A1D91388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676" name="Rectangle 3">
            <a:extLst>
              <a:ext uri="{FF2B5EF4-FFF2-40B4-BE49-F238E27FC236}">
                <a16:creationId xmlns:a16="http://schemas.microsoft.com/office/drawing/2014/main" id="{CC1109A3-62A2-469D-8AD6-438C2EDC66A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just" fontAlgn="base">
              <a:spcBef>
                <a:spcPts val="430"/>
              </a:spcBef>
            </a:pPr>
            <a:r>
              <a:rPr lang="zh-HK" altLang="zh-HK" sz="1200" kern="1200" dirty="0">
                <a:effectLst/>
                <a:latin typeface="Times New Roman" panose="02020603050405020304" pitchFamily="18" charset="0"/>
                <a:ea typeface="新細明體" panose="02020500000000000000" pitchFamily="18" charset="-120"/>
                <a:cs typeface="Times New Roman" panose="02020603050405020304" pitchFamily="18" charset="0"/>
              </a:rPr>
              <a:t>此活動之目的是確定</a:t>
            </a:r>
            <a:r>
              <a:rPr lang="zh-HK" altLang="zh-HK" sz="1200" kern="1200" dirty="0" smtClean="0">
                <a:effectLst/>
                <a:latin typeface="Times New Roman" panose="02020603050405020304" pitchFamily="18" charset="0"/>
                <a:ea typeface="新細明體" panose="02020500000000000000" pitchFamily="18" charset="-120"/>
                <a:cs typeface="Times New Roman" panose="02020603050405020304" pitchFamily="18" charset="0"/>
              </a:rPr>
              <a:t>是否放棄</a:t>
            </a:r>
            <a:r>
              <a:rPr lang="zh-HK" altLang="en-US" sz="1200" kern="1200" dirty="0" smtClean="0">
                <a:effectLst/>
                <a:latin typeface="Times New Roman" panose="02020603050405020304" pitchFamily="18" charset="0"/>
                <a:ea typeface="新細明體" panose="02020500000000000000" pitchFamily="18" charset="-120"/>
                <a:cs typeface="Times New Roman" panose="02020603050405020304" pitchFamily="18" charset="0"/>
              </a:rPr>
              <a:t>售賣</a:t>
            </a:r>
            <a:r>
              <a:rPr lang="zh-HK" altLang="zh-HK" sz="1200" kern="1200" dirty="0" smtClean="0">
                <a:effectLst/>
                <a:latin typeface="Times New Roman" panose="02020603050405020304" pitchFamily="18" charset="0"/>
                <a:ea typeface="新細明體" panose="02020500000000000000" pitchFamily="18" charset="-120"/>
                <a:cs typeface="Times New Roman" panose="02020603050405020304" pitchFamily="18" charset="0"/>
              </a:rPr>
              <a:t>模型</a:t>
            </a:r>
            <a:r>
              <a:rPr lang="en-US" altLang="zh-HK" sz="1200" kern="1200" dirty="0">
                <a:effectLst/>
                <a:latin typeface="Times New Roman" panose="02020603050405020304" pitchFamily="18" charset="0"/>
                <a:ea typeface="新細明體" panose="02020500000000000000" pitchFamily="18" charset="-120"/>
                <a:cs typeface="Times New Roman" panose="02020603050405020304" pitchFamily="18" charset="0"/>
              </a:rPr>
              <a:t>B</a:t>
            </a:r>
            <a:r>
              <a:rPr lang="zh-HK" altLang="zh-HK" sz="1200" kern="1200" dirty="0">
                <a:effectLst/>
                <a:latin typeface="Times New Roman" panose="02020603050405020304" pitchFamily="18" charset="0"/>
                <a:ea typeface="新細明體" panose="02020500000000000000" pitchFamily="18" charset="-120"/>
                <a:cs typeface="Times New Roman" panose="02020603050405020304" pitchFamily="18" charset="0"/>
              </a:rPr>
              <a:t>。</a:t>
            </a:r>
            <a:endParaRPr lang="en-US" altLang="zh-HK" sz="1200" kern="1200" dirty="0">
              <a:effectLst/>
              <a:latin typeface="Times New Roman" panose="02020603050405020304" pitchFamily="18" charset="0"/>
              <a:ea typeface="新細明體" panose="02020500000000000000" pitchFamily="18" charset="-120"/>
              <a:cs typeface="Times New Roman" panose="02020603050405020304" pitchFamily="18" charset="0"/>
            </a:endParaRPr>
          </a:p>
          <a:p>
            <a:pPr algn="just" fontAlgn="base">
              <a:spcBef>
                <a:spcPts val="430"/>
              </a:spcBef>
            </a:pPr>
            <a:endParaRPr lang="zh-TW" altLang="zh-HK" sz="1200" dirty="0">
              <a:solidFill>
                <a:srgbClr val="FF0000"/>
              </a:solidFill>
              <a:effectLst/>
              <a:latin typeface="新細明體" panose="02020500000000000000" pitchFamily="18" charset="-120"/>
              <a:ea typeface="新細明體" panose="02020500000000000000" pitchFamily="18" charset="-120"/>
              <a:cs typeface="Times New Roman" panose="02020603050405020304" pitchFamily="18" charset="0"/>
            </a:endParaRPr>
          </a:p>
          <a:p>
            <a:r>
              <a:rPr lang="zh-HK" altLang="zh-HK" sz="1200" kern="1200" dirty="0">
                <a:effectLst/>
                <a:latin typeface="Times New Roman" panose="02020603050405020304" pitchFamily="18" charset="0"/>
                <a:ea typeface="新細明體" panose="02020500000000000000" pitchFamily="18" charset="-120"/>
                <a:cs typeface="Times New Roman" panose="02020603050405020304" pitchFamily="18" charset="0"/>
              </a:rPr>
              <a:t>經過計算後，模型</a:t>
            </a:r>
            <a:r>
              <a:rPr lang="en-US" altLang="zh-HK" sz="1200" kern="1200" dirty="0">
                <a:effectLst/>
                <a:latin typeface="Times New Roman" panose="02020603050405020304" pitchFamily="18" charset="0"/>
                <a:ea typeface="新細明體" panose="02020500000000000000" pitchFamily="18" charset="-120"/>
              </a:rPr>
              <a:t>B</a:t>
            </a:r>
            <a:r>
              <a:rPr lang="zh-HK" altLang="zh-HK" sz="1200" kern="1200" dirty="0">
                <a:effectLst/>
                <a:latin typeface="Times New Roman" panose="02020603050405020304" pitchFamily="18" charset="0"/>
                <a:ea typeface="新細明體" panose="02020500000000000000" pitchFamily="18" charset="-120"/>
                <a:cs typeface="Times New Roman" panose="02020603050405020304" pitchFamily="18" charset="0"/>
              </a:rPr>
              <a:t>不應被放棄，因為放棄之後淨利總額將</a:t>
            </a:r>
            <a:r>
              <a:rPr lang="zh-HK" altLang="zh-HK" sz="1200" kern="1200" dirty="0" smtClean="0">
                <a:effectLst/>
                <a:latin typeface="Times New Roman" panose="02020603050405020304" pitchFamily="18" charset="0"/>
                <a:ea typeface="新細明體" panose="02020500000000000000" pitchFamily="18" charset="-120"/>
                <a:cs typeface="Times New Roman" panose="02020603050405020304" pitchFamily="18" charset="0"/>
              </a:rPr>
              <a:t>從</a:t>
            </a:r>
            <a:r>
              <a:rPr lang="en-US" altLang="zh-HK" sz="1200" kern="1200" dirty="0" smtClean="0">
                <a:effectLst/>
                <a:latin typeface="Times New Roman" panose="02020603050405020304" pitchFamily="18" charset="0"/>
                <a:ea typeface="新細明體" panose="02020500000000000000" pitchFamily="18" charset="-120"/>
                <a:cs typeface="Times New Roman" panose="02020603050405020304" pitchFamily="18" charset="0"/>
              </a:rPr>
              <a:t>$</a:t>
            </a:r>
            <a:r>
              <a:rPr lang="en-US" altLang="zh-HK" sz="1200" kern="1200" dirty="0" smtClean="0">
                <a:effectLst/>
                <a:latin typeface="Times New Roman" panose="02020603050405020304" pitchFamily="18" charset="0"/>
                <a:ea typeface="新細明體" panose="02020500000000000000" pitchFamily="18" charset="-120"/>
              </a:rPr>
              <a:t>4,200</a:t>
            </a:r>
            <a:r>
              <a:rPr lang="zh-HK" altLang="zh-HK" sz="1200" kern="1200" dirty="0" smtClean="0">
                <a:effectLst/>
                <a:latin typeface="Times New Roman" panose="02020603050405020304" pitchFamily="18" charset="0"/>
                <a:ea typeface="新細明體" panose="02020500000000000000" pitchFamily="18" charset="-120"/>
                <a:cs typeface="Times New Roman" panose="02020603050405020304" pitchFamily="18" charset="0"/>
              </a:rPr>
              <a:t>下降至</a:t>
            </a:r>
            <a:r>
              <a:rPr lang="en-US" altLang="zh-HK" sz="1200" kern="1200" smtClean="0">
                <a:effectLst/>
                <a:latin typeface="Times New Roman" panose="02020603050405020304" pitchFamily="18" charset="0"/>
                <a:ea typeface="新細明體" panose="02020500000000000000" pitchFamily="18" charset="-120"/>
                <a:cs typeface="Times New Roman" panose="02020603050405020304" pitchFamily="18" charset="0"/>
              </a:rPr>
              <a:t>$</a:t>
            </a:r>
            <a:r>
              <a:rPr lang="en-US" altLang="zh-HK" sz="1200" kern="1200" smtClean="0">
                <a:effectLst/>
                <a:latin typeface="Times New Roman" panose="02020603050405020304" pitchFamily="18" charset="0"/>
                <a:ea typeface="新細明體" panose="02020500000000000000" pitchFamily="18" charset="-120"/>
              </a:rPr>
              <a:t>1,200</a:t>
            </a:r>
            <a:r>
              <a:rPr lang="zh-TW" altLang="zh-TW" smtClean="0">
                <a:latin typeface="Arial" panose="020B0604020202020204" pitchFamily="34" charset="0"/>
              </a:rPr>
              <a:t>。</a:t>
            </a:r>
            <a:endParaRPr lang="zh-TW" altLang="zh-TW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7">
            <a:extLst>
              <a:ext uri="{FF2B5EF4-FFF2-40B4-BE49-F238E27FC236}">
                <a16:creationId xmlns:a16="http://schemas.microsoft.com/office/drawing/2014/main" id="{78FCDF25-A21A-4D88-977A-1AA1373575F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0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 defTabSz="920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 defTabSz="920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 defTabSz="920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 defTabSz="920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fld id="{8D7786FC-0D06-42C4-A865-A311E40A053D}" type="slidenum">
              <a:rPr lang="en-US" altLang="zh-TW"/>
              <a:pPr/>
              <a:t>13</a:t>
            </a:fld>
            <a:endParaRPr lang="en-US" altLang="zh-TW"/>
          </a:p>
        </p:txBody>
      </p:sp>
      <p:sp>
        <p:nvSpPr>
          <p:cNvPr id="30723" name="Rectangle 2">
            <a:extLst>
              <a:ext uri="{FF2B5EF4-FFF2-40B4-BE49-F238E27FC236}">
                <a16:creationId xmlns:a16="http://schemas.microsoft.com/office/drawing/2014/main" id="{4BED1C6A-16AC-4ED2-8278-DB1A8E094A3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724" name="Rectangle 3">
            <a:extLst>
              <a:ext uri="{FF2B5EF4-FFF2-40B4-BE49-F238E27FC236}">
                <a16:creationId xmlns:a16="http://schemas.microsoft.com/office/drawing/2014/main" id="{F4B4D0E9-F682-454E-9D11-4D35E03BD03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just" fontAlgn="base">
              <a:spcBef>
                <a:spcPts val="430"/>
              </a:spcBef>
            </a:pPr>
            <a:r>
              <a:rPr lang="zh-HK" altLang="zh-HK" sz="1200" kern="1200" dirty="0">
                <a:effectLst/>
                <a:latin typeface="Times New Roman" panose="02020603050405020304" pitchFamily="18" charset="0"/>
                <a:ea typeface="新細明體" panose="02020500000000000000" pitchFamily="18" charset="-120"/>
                <a:cs typeface="Times New Roman" panose="02020603050405020304" pitchFamily="18" charset="0"/>
              </a:rPr>
              <a:t>教師總結本課節。</a:t>
            </a:r>
            <a:endParaRPr lang="zh-TW" altLang="zh-HK" sz="1200" dirty="0">
              <a:effectLst/>
              <a:latin typeface="新細明體" panose="02020500000000000000" pitchFamily="18" charset="-120"/>
              <a:ea typeface="新細明體" panose="02020500000000000000" pitchFamily="18" charset="-120"/>
              <a:cs typeface="Times New Roman" panose="02020603050405020304" pitchFamily="18" charset="0"/>
            </a:endParaRPr>
          </a:p>
          <a:p>
            <a:endParaRPr lang="en-US" altLang="zh-HK" sz="1200" b="1" kern="1200" dirty="0">
              <a:effectLst/>
              <a:latin typeface="Times New Roman" panose="02020603050405020304" pitchFamily="18" charset="0"/>
              <a:ea typeface="新細明體" panose="02020500000000000000" pitchFamily="18" charset="-120"/>
              <a:cs typeface="Times New Roman" panose="02020603050405020304" pitchFamily="18" charset="0"/>
            </a:endParaRPr>
          </a:p>
          <a:p>
            <a:r>
              <a:rPr lang="zh-HK" altLang="zh-HK" sz="1200" b="1" kern="1200" dirty="0">
                <a:effectLst/>
                <a:latin typeface="Times New Roman" panose="02020603050405020304" pitchFamily="18" charset="0"/>
                <a:ea typeface="新細明體" panose="02020500000000000000" pitchFamily="18" charset="-120"/>
                <a:cs typeface="Times New Roman" panose="02020603050405020304" pitchFamily="18" charset="0"/>
              </a:rPr>
              <a:t>第一課節完結</a:t>
            </a:r>
            <a:endParaRPr lang="en-US" altLang="zh-TW" b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7">
            <a:extLst>
              <a:ext uri="{FF2B5EF4-FFF2-40B4-BE49-F238E27FC236}">
                <a16:creationId xmlns:a16="http://schemas.microsoft.com/office/drawing/2014/main" id="{62C8CAED-B45D-4660-A470-D6E098F83CA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0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 defTabSz="920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 defTabSz="920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 defTabSz="920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 defTabSz="920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fld id="{6F2F2AF2-5BD8-4A86-9D97-023AE7A59C01}" type="slidenum">
              <a:rPr lang="en-US" altLang="zh-TW"/>
              <a:pPr/>
              <a:t>14</a:t>
            </a:fld>
            <a:endParaRPr lang="en-US" altLang="zh-TW"/>
          </a:p>
        </p:txBody>
      </p:sp>
      <p:sp>
        <p:nvSpPr>
          <p:cNvPr id="32771" name="Rectangle 1026">
            <a:extLst>
              <a:ext uri="{FF2B5EF4-FFF2-40B4-BE49-F238E27FC236}">
                <a16:creationId xmlns:a16="http://schemas.microsoft.com/office/drawing/2014/main" id="{80FDF28F-F5F0-4069-96AA-B3E2BA0342E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2772" name="Rectangle 1027">
            <a:extLst>
              <a:ext uri="{FF2B5EF4-FFF2-40B4-BE49-F238E27FC236}">
                <a16:creationId xmlns:a16="http://schemas.microsoft.com/office/drawing/2014/main" id="{A9789B5E-DB77-4AE1-8EB8-CCA57A54388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just" eaLnBrk="0" fontAlgn="base" hangingPunct="0">
              <a:spcBef>
                <a:spcPts val="430"/>
              </a:spcBef>
            </a:pPr>
            <a:r>
              <a:rPr lang="zh-HK" altLang="zh-HK" sz="1200" b="1" kern="1200" dirty="0">
                <a:effectLst/>
                <a:latin typeface="Times New Roman" panose="02020603050405020304" pitchFamily="18" charset="0"/>
                <a:ea typeface="新細明體" panose="02020500000000000000" pitchFamily="18" charset="-120"/>
                <a:cs typeface="Times New Roman" panose="02020603050405020304" pitchFamily="18" charset="0"/>
              </a:rPr>
              <a:t>第二課節</a:t>
            </a:r>
            <a:endParaRPr lang="zh-TW" altLang="zh-HK" sz="1200" dirty="0">
              <a:effectLst/>
              <a:latin typeface="新細明體" panose="02020500000000000000" pitchFamily="18" charset="-120"/>
              <a:ea typeface="新細明體" panose="02020500000000000000" pitchFamily="18" charset="-120"/>
              <a:cs typeface="Times New Roman" panose="02020603050405020304" pitchFamily="18" charset="0"/>
            </a:endParaRPr>
          </a:p>
          <a:p>
            <a:endParaRPr lang="en-US" altLang="zh-HK" sz="1200" kern="1200" dirty="0" smtClean="0">
              <a:effectLst/>
              <a:latin typeface="Times New Roman" panose="02020603050405020304" pitchFamily="18" charset="0"/>
              <a:ea typeface="新細明體" panose="02020500000000000000" pitchFamily="18" charset="-120"/>
              <a:cs typeface="Times New Roman" panose="02020603050405020304" pitchFamily="18" charset="0"/>
            </a:endParaRPr>
          </a:p>
          <a:p>
            <a:r>
              <a:rPr lang="zh-TW" altLang="en-US" dirty="0" smtClean="0">
                <a:latin typeface="Arial" panose="020B0604020202020204" pitchFamily="34" charset="0"/>
              </a:rPr>
              <a:t>完成本課節後，學生應能了解增量成本和沉沒成本的意思；以及在「特價訂單」和「出售或加工」決策中應用成本會計的概念及技巧。</a:t>
            </a:r>
          </a:p>
          <a:p>
            <a:endParaRPr lang="zh-TW" altLang="zh-HK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7">
            <a:extLst>
              <a:ext uri="{FF2B5EF4-FFF2-40B4-BE49-F238E27FC236}">
                <a16:creationId xmlns:a16="http://schemas.microsoft.com/office/drawing/2014/main" id="{D3E6AEA1-6D43-4778-839E-5FBBE581E46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0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 defTabSz="920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 defTabSz="920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 defTabSz="920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 defTabSz="920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fld id="{EC72C269-F18E-4F43-B583-AD4B58F16475}" type="slidenum">
              <a:rPr lang="en-US" altLang="zh-TW"/>
              <a:pPr/>
              <a:t>15</a:t>
            </a:fld>
            <a:endParaRPr lang="en-US" altLang="zh-TW"/>
          </a:p>
        </p:txBody>
      </p:sp>
      <p:sp>
        <p:nvSpPr>
          <p:cNvPr id="34819" name="Rectangle 2">
            <a:extLst>
              <a:ext uri="{FF2B5EF4-FFF2-40B4-BE49-F238E27FC236}">
                <a16:creationId xmlns:a16="http://schemas.microsoft.com/office/drawing/2014/main" id="{4F9B3B6B-C12E-4EFF-876C-735B477157F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820" name="Rectangle 3">
            <a:extLst>
              <a:ext uri="{FF2B5EF4-FFF2-40B4-BE49-F238E27FC236}">
                <a16:creationId xmlns:a16="http://schemas.microsoft.com/office/drawing/2014/main" id="{3845733D-F949-4652-9B0B-ED54F136C07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just" fontAlgn="base"/>
            <a:r>
              <a:rPr lang="zh-TW" altLang="en-US" sz="1200" kern="1200" dirty="0" smtClean="0">
                <a:effectLst/>
                <a:latin typeface="Times New Roman" panose="02020603050405020304" pitchFamily="18" charset="0"/>
                <a:ea typeface="新細明體" panose="02020500000000000000" pitchFamily="18" charset="-120"/>
                <a:cs typeface="Times New Roman" panose="02020603050405020304" pitchFamily="18" charset="0"/>
              </a:rPr>
              <a:t>參考</a:t>
            </a:r>
            <a:r>
              <a:rPr lang="zh-HK" altLang="zh-HK" sz="1200" kern="1200" dirty="0" smtClean="0">
                <a:effectLst/>
                <a:latin typeface="Times New Roman" panose="02020603050405020304" pitchFamily="18" charset="0"/>
                <a:ea typeface="新細明體" panose="02020500000000000000" pitchFamily="18" charset="-120"/>
                <a:cs typeface="Times New Roman" panose="02020603050405020304" pitchFamily="18" charset="0"/>
              </a:rPr>
              <a:t>第一</a:t>
            </a:r>
            <a:r>
              <a:rPr lang="zh-HK" altLang="zh-HK" sz="1200" kern="1200" dirty="0">
                <a:effectLst/>
                <a:latin typeface="Times New Roman" panose="02020603050405020304" pitchFamily="18" charset="0"/>
                <a:ea typeface="新細明體" panose="02020500000000000000" pitchFamily="18" charset="-120"/>
                <a:cs typeface="Times New Roman" panose="02020603050405020304" pitchFamily="18" charset="0"/>
              </a:rPr>
              <a:t>課節的個案研究，變動成本和可避免固定成本（例如模型</a:t>
            </a:r>
            <a:r>
              <a:rPr lang="en-US" altLang="zh-HK" sz="1200" kern="1200" dirty="0">
                <a:effectLst/>
                <a:latin typeface="Times New Roman" panose="02020603050405020304" pitchFamily="18" charset="0"/>
                <a:ea typeface="新細明體" panose="02020500000000000000" pitchFamily="18" charset="-120"/>
                <a:cs typeface="Times New Roman" panose="02020603050405020304" pitchFamily="18" charset="0"/>
              </a:rPr>
              <a:t>B</a:t>
            </a:r>
            <a:r>
              <a:rPr lang="zh-HK" altLang="zh-HK" sz="1200" kern="1200" dirty="0">
                <a:effectLst/>
                <a:latin typeface="Times New Roman" panose="02020603050405020304" pitchFamily="18" charset="0"/>
                <a:ea typeface="新細明體" panose="02020500000000000000" pitchFamily="18" charset="-120"/>
                <a:cs typeface="Times New Roman" panose="02020603050405020304" pitchFamily="18" charset="0"/>
              </a:rPr>
              <a:t>專用工具的成本）</a:t>
            </a:r>
            <a:r>
              <a:rPr lang="zh-HK" altLang="zh-HK" sz="1200" kern="1200" dirty="0" smtClean="0">
                <a:effectLst/>
                <a:latin typeface="Times New Roman" panose="02020603050405020304" pitchFamily="18" charset="0"/>
                <a:ea typeface="新細明體" panose="02020500000000000000" pitchFamily="18" charset="-120"/>
                <a:cs typeface="Times New Roman" panose="02020603050405020304" pitchFamily="18" charset="0"/>
              </a:rPr>
              <a:t>與</a:t>
            </a:r>
            <a:r>
              <a:rPr lang="zh-TW" altLang="en-US" sz="1200" kern="1200" dirty="0" smtClean="0">
                <a:effectLst/>
                <a:latin typeface="Times New Roman" panose="02020603050405020304" pitchFamily="18" charset="0"/>
                <a:ea typeface="新細明體" panose="02020500000000000000" pitchFamily="18" charset="-120"/>
                <a:cs typeface="Times New Roman" panose="02020603050405020304" pitchFamily="18" charset="0"/>
              </a:rPr>
              <a:t>結束或保留決策有關</a:t>
            </a:r>
            <a:r>
              <a:rPr lang="zh-HK" altLang="zh-HK" sz="1200" kern="1200" dirty="0" smtClean="0">
                <a:effectLst/>
                <a:latin typeface="Times New Roman" panose="02020603050405020304" pitchFamily="18" charset="0"/>
                <a:ea typeface="新細明體" panose="02020500000000000000" pitchFamily="18" charset="-120"/>
                <a:cs typeface="Times New Roman" panose="02020603050405020304" pitchFamily="18" charset="0"/>
              </a:rPr>
              <a:t>。</a:t>
            </a:r>
            <a:endParaRPr lang="zh-TW" altLang="zh-HK" sz="1200" dirty="0">
              <a:effectLst/>
              <a:latin typeface="新細明體" panose="02020500000000000000" pitchFamily="18" charset="-120"/>
              <a:ea typeface="新細明體" panose="02020500000000000000" pitchFamily="18" charset="-120"/>
              <a:cs typeface="Times New Roman" panose="02020603050405020304" pitchFamily="18" charset="0"/>
            </a:endParaRPr>
          </a:p>
          <a:p>
            <a:pPr algn="just" fontAlgn="base"/>
            <a:r>
              <a:rPr lang="en-US" altLang="zh-HK" sz="1200" kern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新細明體" panose="02020500000000000000" pitchFamily="18" charset="-120"/>
                <a:cs typeface="Times New Roman" panose="02020603050405020304" pitchFamily="18" charset="0"/>
              </a:rPr>
              <a:t> </a:t>
            </a:r>
            <a:endParaRPr lang="zh-TW" altLang="zh-HK" sz="1200" dirty="0">
              <a:solidFill>
                <a:srgbClr val="FF0000"/>
              </a:solidFill>
              <a:effectLst/>
              <a:latin typeface="新細明體" panose="02020500000000000000" pitchFamily="18" charset="-120"/>
              <a:ea typeface="新細明體" panose="02020500000000000000" pitchFamily="18" charset="-120"/>
              <a:cs typeface="Times New Roman" panose="02020603050405020304" pitchFamily="18" charset="0"/>
            </a:endParaRPr>
          </a:p>
          <a:p>
            <a:r>
              <a:rPr lang="zh-HK" altLang="zh-HK" sz="1200" kern="1200" dirty="0">
                <a:effectLst/>
                <a:latin typeface="Times New Roman" panose="02020603050405020304" pitchFamily="18" charset="0"/>
                <a:ea typeface="新細明體" panose="02020500000000000000" pitchFamily="18" charset="-120"/>
                <a:cs typeface="Times New Roman" panose="02020603050405020304" pitchFamily="18" charset="0"/>
              </a:rPr>
              <a:t>另一方面，無論是否放棄模型</a:t>
            </a:r>
            <a:r>
              <a:rPr lang="en-US" altLang="zh-HK" sz="1200" kern="1200" dirty="0">
                <a:effectLst/>
                <a:latin typeface="Times New Roman" panose="02020603050405020304" pitchFamily="18" charset="0"/>
                <a:ea typeface="新細明體" panose="02020500000000000000" pitchFamily="18" charset="-120"/>
              </a:rPr>
              <a:t>B</a:t>
            </a:r>
            <a:r>
              <a:rPr lang="zh-HK" altLang="zh-HK" sz="1200" kern="1200" dirty="0">
                <a:effectLst/>
                <a:latin typeface="Times New Roman" panose="02020603050405020304" pitchFamily="18" charset="0"/>
                <a:ea typeface="新細明體" panose="02020500000000000000" pitchFamily="18" charset="-120"/>
                <a:cs typeface="Times New Roman" panose="02020603050405020304" pitchFamily="18" charset="0"/>
              </a:rPr>
              <a:t>，不可避免固定成本（例如攤位租金）保持不變</a:t>
            </a:r>
            <a:r>
              <a:rPr lang="zh-HK" altLang="zh-HK" sz="1200" kern="1200" dirty="0" smtClean="0">
                <a:effectLst/>
                <a:latin typeface="Times New Roman" panose="02020603050405020304" pitchFamily="18" charset="0"/>
                <a:ea typeface="新細明體" panose="02020500000000000000" pitchFamily="18" charset="-120"/>
                <a:cs typeface="Times New Roman" panose="02020603050405020304" pitchFamily="18" charset="0"/>
              </a:rPr>
              <a:t>。</a:t>
            </a:r>
            <a:r>
              <a:rPr lang="zh-TW" altLang="en-US" sz="1200" kern="1200" dirty="0" smtClean="0">
                <a:effectLst/>
                <a:latin typeface="Times New Roman" panose="02020603050405020304" pitchFamily="18" charset="0"/>
                <a:ea typeface="新細明體" panose="02020500000000000000" pitchFamily="18" charset="-120"/>
                <a:cs typeface="Times New Roman" panose="02020603050405020304" pitchFamily="18" charset="0"/>
              </a:rPr>
              <a:t>這些</a:t>
            </a:r>
            <a:r>
              <a:rPr lang="zh-HK" altLang="zh-HK" sz="1200" kern="1200" dirty="0" smtClean="0">
                <a:effectLst/>
                <a:latin typeface="Times New Roman" panose="02020603050405020304" pitchFamily="18" charset="0"/>
                <a:ea typeface="新細明體" panose="02020500000000000000" pitchFamily="18" charset="-120"/>
                <a:cs typeface="Times New Roman" panose="02020603050405020304" pitchFamily="18" charset="0"/>
              </a:rPr>
              <a:t>成本與</a:t>
            </a:r>
            <a:r>
              <a:rPr lang="zh-TW" altLang="en-US" sz="1200" kern="1200" dirty="0" smtClean="0">
                <a:effectLst/>
                <a:latin typeface="Times New Roman" panose="02020603050405020304" pitchFamily="18" charset="0"/>
                <a:ea typeface="新細明體" panose="02020500000000000000" pitchFamily="18" charset="-120"/>
                <a:cs typeface="Times New Roman" panose="02020603050405020304" pitchFamily="18" charset="0"/>
              </a:rPr>
              <a:t>結束或保留決策無關。</a:t>
            </a:r>
            <a:endParaRPr lang="zh-TW" altLang="zh-TW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7">
            <a:extLst>
              <a:ext uri="{FF2B5EF4-FFF2-40B4-BE49-F238E27FC236}">
                <a16:creationId xmlns:a16="http://schemas.microsoft.com/office/drawing/2014/main" id="{59C8CD4E-061D-45C6-9601-7EC0FBAD6D9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0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 defTabSz="920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 defTabSz="920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 defTabSz="920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 defTabSz="920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fld id="{CE4161DA-0557-4457-BAF2-2F7D48ADAA94}" type="slidenum">
              <a:rPr lang="en-US" altLang="zh-TW"/>
              <a:pPr/>
              <a:t>16</a:t>
            </a:fld>
            <a:endParaRPr lang="en-US" altLang="zh-TW"/>
          </a:p>
        </p:txBody>
      </p:sp>
      <p:sp>
        <p:nvSpPr>
          <p:cNvPr id="36867" name="Rectangle 2">
            <a:extLst>
              <a:ext uri="{FF2B5EF4-FFF2-40B4-BE49-F238E27FC236}">
                <a16:creationId xmlns:a16="http://schemas.microsoft.com/office/drawing/2014/main" id="{F2FEA3F8-38A1-4585-A64B-83AE624930F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6868" name="Rectangle 3">
            <a:extLst>
              <a:ext uri="{FF2B5EF4-FFF2-40B4-BE49-F238E27FC236}">
                <a16:creationId xmlns:a16="http://schemas.microsoft.com/office/drawing/2014/main" id="{7CEF53A0-7915-4ADC-8DC4-90FEE6457D4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zh-TW" altLang="zh-TW" dirty="0" smtClean="0">
                <a:latin typeface="Arial" panose="020B0604020202020204" pitchFamily="34" charset="0"/>
              </a:rPr>
              <a:t>教師</a:t>
            </a:r>
            <a:r>
              <a:rPr lang="zh-TW" altLang="en-US" dirty="0" smtClean="0">
                <a:latin typeface="Arial" panose="020B0604020202020204" pitchFamily="34" charset="0"/>
              </a:rPr>
              <a:t>向</a:t>
            </a:r>
            <a:r>
              <a:rPr lang="zh-TW" altLang="zh-TW" dirty="0" smtClean="0">
                <a:latin typeface="Arial" panose="020B0604020202020204" pitchFamily="34" charset="0"/>
              </a:rPr>
              <a:t>學生</a:t>
            </a:r>
            <a:r>
              <a:rPr lang="zh-TW" altLang="en-US" dirty="0" smtClean="0">
                <a:latin typeface="Arial" panose="020B0604020202020204" pitchFamily="34" charset="0"/>
              </a:rPr>
              <a:t>解釋甚</a:t>
            </a:r>
            <a:r>
              <a:rPr lang="zh-TW" altLang="zh-TW" dirty="0" smtClean="0">
                <a:latin typeface="Arial" panose="020B0604020202020204" pitchFamily="34" charset="0"/>
              </a:rPr>
              <a:t>麼</a:t>
            </a:r>
            <a:r>
              <a:rPr lang="zh-TW" altLang="zh-TW" dirty="0">
                <a:latin typeface="Arial" panose="020B0604020202020204" pitchFamily="34" charset="0"/>
              </a:rPr>
              <a:t>是增量成本和</a:t>
            </a:r>
            <a:r>
              <a:rPr lang="zh-TW" altLang="en-US" dirty="0">
                <a:latin typeface="Arial" panose="020B0604020202020204" pitchFamily="34" charset="0"/>
              </a:rPr>
              <a:t>沉</a:t>
            </a:r>
            <a:r>
              <a:rPr lang="zh-TW" altLang="zh-TW" dirty="0">
                <a:latin typeface="Arial" panose="020B0604020202020204" pitchFamily="34" charset="0"/>
              </a:rPr>
              <a:t>沒成本。</a:t>
            </a:r>
          </a:p>
          <a:p>
            <a:pPr eaLnBrk="1" hangingPunct="1"/>
            <a:endParaRPr lang="en-US" altLang="zh-TW" dirty="0">
              <a:latin typeface="Arial" panose="020B0604020202020204" pitchFamily="34" charset="0"/>
            </a:endParaRPr>
          </a:p>
          <a:p>
            <a:pPr eaLnBrk="1" hangingPunct="1"/>
            <a:endParaRPr lang="en-US" altLang="zh-TW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7">
            <a:extLst>
              <a:ext uri="{FF2B5EF4-FFF2-40B4-BE49-F238E27FC236}">
                <a16:creationId xmlns:a16="http://schemas.microsoft.com/office/drawing/2014/main" id="{9A643E23-E9D9-44A8-8A96-6E2A1D2C331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0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 defTabSz="920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 defTabSz="920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 defTabSz="920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 defTabSz="920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fld id="{BFB68DF3-3293-4A7F-9F15-55C387931B6F}" type="slidenum">
              <a:rPr lang="en-US" altLang="zh-TW"/>
              <a:pPr/>
              <a:t>17</a:t>
            </a:fld>
            <a:endParaRPr lang="en-US" altLang="zh-TW"/>
          </a:p>
        </p:txBody>
      </p:sp>
      <p:sp>
        <p:nvSpPr>
          <p:cNvPr id="38915" name="Rectangle 2">
            <a:extLst>
              <a:ext uri="{FF2B5EF4-FFF2-40B4-BE49-F238E27FC236}">
                <a16:creationId xmlns:a16="http://schemas.microsoft.com/office/drawing/2014/main" id="{66E9364A-722D-4775-A518-815E3EF4D87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8916" name="Rectangle 3">
            <a:extLst>
              <a:ext uri="{FF2B5EF4-FFF2-40B4-BE49-F238E27FC236}">
                <a16:creationId xmlns:a16="http://schemas.microsoft.com/office/drawing/2014/main" id="{6064BF45-8BB1-4CBB-B4E4-063522FF479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zh-HK" altLang="zh-HK" sz="1200" kern="1200" dirty="0">
                <a:effectLst/>
                <a:latin typeface="Times New Roman" panose="02020603050405020304" pitchFamily="18" charset="0"/>
                <a:ea typeface="新細明體" panose="02020500000000000000" pitchFamily="18" charset="-120"/>
                <a:cs typeface="Times New Roman" panose="02020603050405020304" pitchFamily="18" charset="0"/>
              </a:rPr>
              <a:t>此活動要求</a:t>
            </a:r>
            <a:r>
              <a:rPr lang="zh-HK" altLang="zh-HK" sz="1200" kern="1200" dirty="0" smtClean="0">
                <a:effectLst/>
                <a:latin typeface="Times New Roman" panose="02020603050405020304" pitchFamily="18" charset="0"/>
                <a:ea typeface="新細明體" panose="02020500000000000000" pitchFamily="18" charset="-120"/>
                <a:cs typeface="Times New Roman" panose="02020603050405020304" pitchFamily="18" charset="0"/>
              </a:rPr>
              <a:t>學生</a:t>
            </a:r>
            <a:r>
              <a:rPr lang="zh-TW" altLang="en-US" sz="1200" kern="1200" dirty="0" smtClean="0">
                <a:effectLst/>
                <a:latin typeface="Times New Roman" panose="02020603050405020304" pitchFamily="18" charset="0"/>
                <a:ea typeface="新細明體" panose="02020500000000000000" pitchFamily="18" charset="-120"/>
                <a:cs typeface="Times New Roman" panose="02020603050405020304" pitchFamily="18" charset="0"/>
              </a:rPr>
              <a:t>識別</a:t>
            </a:r>
            <a:r>
              <a:rPr lang="zh-HK" altLang="en-US" sz="1200" kern="1200" dirty="0" smtClean="0">
                <a:effectLst/>
                <a:latin typeface="Times New Roman" panose="02020603050405020304" pitchFamily="18" charset="0"/>
                <a:ea typeface="新細明體" panose="02020500000000000000" pitchFamily="18" charset="-120"/>
                <a:cs typeface="Times New Roman" panose="02020603050405020304" pitchFamily="18" charset="0"/>
              </a:rPr>
              <a:t>原料</a:t>
            </a:r>
            <a:r>
              <a:rPr lang="en-US" altLang="zh-HK" sz="1200" kern="1200" dirty="0" smtClean="0">
                <a:effectLst/>
                <a:latin typeface="Times New Roman" panose="02020603050405020304" pitchFamily="18" charset="0"/>
                <a:ea typeface="新細明體" panose="02020500000000000000" pitchFamily="18" charset="-120"/>
              </a:rPr>
              <a:t>X</a:t>
            </a:r>
            <a:r>
              <a:rPr lang="zh-HK" altLang="zh-HK" sz="1200" kern="1200" dirty="0" smtClean="0">
                <a:effectLst/>
                <a:latin typeface="Times New Roman" panose="02020603050405020304" pitchFamily="18" charset="0"/>
                <a:ea typeface="新細明體" panose="02020500000000000000" pitchFamily="18" charset="-120"/>
                <a:cs typeface="Times New Roman" panose="02020603050405020304" pitchFamily="18" charset="0"/>
              </a:rPr>
              <a:t>和</a:t>
            </a:r>
            <a:r>
              <a:rPr lang="zh-HK" altLang="en-US" sz="1200" kern="1200" dirty="0" smtClean="0">
                <a:effectLst/>
                <a:latin typeface="Times New Roman" panose="02020603050405020304" pitchFamily="18" charset="0"/>
                <a:ea typeface="新細明體" panose="02020500000000000000" pitchFamily="18" charset="-120"/>
                <a:cs typeface="Times New Roman" panose="02020603050405020304" pitchFamily="18" charset="0"/>
              </a:rPr>
              <a:t>原料</a:t>
            </a:r>
            <a:r>
              <a:rPr lang="en-US" altLang="zh-HK" sz="1200" kern="1200" dirty="0" smtClean="0">
                <a:effectLst/>
                <a:latin typeface="Times New Roman" panose="02020603050405020304" pitchFamily="18" charset="0"/>
                <a:ea typeface="新細明體" panose="02020500000000000000" pitchFamily="18" charset="-120"/>
              </a:rPr>
              <a:t>Y</a:t>
            </a:r>
            <a:r>
              <a:rPr lang="zh-HK" altLang="zh-HK" sz="1200" kern="1200" dirty="0">
                <a:effectLst/>
                <a:latin typeface="Times New Roman" panose="02020603050405020304" pitchFamily="18" charset="0"/>
                <a:ea typeface="新細明體" panose="02020500000000000000" pitchFamily="18" charset="-120"/>
                <a:cs typeface="Times New Roman" panose="02020603050405020304" pitchFamily="18" charset="0"/>
              </a:rPr>
              <a:t>的增量成本和沉沒成本。沉沒</a:t>
            </a:r>
            <a:r>
              <a:rPr lang="zh-HK" altLang="zh-HK" sz="1200" kern="1200" dirty="0" smtClean="0">
                <a:effectLst/>
                <a:latin typeface="Times New Roman" panose="02020603050405020304" pitchFamily="18" charset="0"/>
                <a:ea typeface="新細明體" panose="02020500000000000000" pitchFamily="18" charset="-120"/>
                <a:cs typeface="Times New Roman" panose="02020603050405020304" pitchFamily="18" charset="0"/>
              </a:rPr>
              <a:t>成本</a:t>
            </a:r>
            <a:r>
              <a:rPr lang="zh-TW" altLang="en-US" sz="1200" kern="1200" dirty="0" smtClean="0">
                <a:effectLst/>
                <a:latin typeface="Times New Roman" panose="02020603050405020304" pitchFamily="18" charset="0"/>
                <a:ea typeface="新細明體" panose="02020500000000000000" pitchFamily="18" charset="-120"/>
                <a:cs typeface="Times New Roman" panose="02020603050405020304" pitchFamily="18" charset="0"/>
              </a:rPr>
              <a:t>與</a:t>
            </a:r>
            <a:r>
              <a:rPr lang="zh-HK" altLang="zh-HK" sz="1200" kern="1200" dirty="0" smtClean="0">
                <a:effectLst/>
                <a:latin typeface="Times New Roman" panose="02020603050405020304" pitchFamily="18" charset="0"/>
                <a:ea typeface="新細明體" panose="02020500000000000000" pitchFamily="18" charset="-120"/>
                <a:cs typeface="Times New Roman" panose="02020603050405020304" pitchFamily="18" charset="0"/>
              </a:rPr>
              <a:t>決策</a:t>
            </a:r>
            <a:r>
              <a:rPr lang="zh-TW" altLang="en-US" sz="1200" kern="1200" dirty="0" smtClean="0">
                <a:effectLst/>
                <a:latin typeface="Times New Roman" panose="02020603050405020304" pitchFamily="18" charset="0"/>
                <a:ea typeface="新細明體" panose="02020500000000000000" pitchFamily="18" charset="-120"/>
                <a:cs typeface="Times New Roman" panose="02020603050405020304" pitchFamily="18" charset="0"/>
              </a:rPr>
              <a:t>無</a:t>
            </a:r>
            <a:r>
              <a:rPr lang="zh-HK" altLang="zh-HK" sz="1200" kern="1200" dirty="0" smtClean="0">
                <a:effectLst/>
                <a:latin typeface="Times New Roman" panose="02020603050405020304" pitchFamily="18" charset="0"/>
                <a:ea typeface="新細明體" panose="02020500000000000000" pitchFamily="18" charset="-120"/>
                <a:cs typeface="Times New Roman" panose="02020603050405020304" pitchFamily="18" charset="0"/>
              </a:rPr>
              <a:t>關</a:t>
            </a:r>
            <a:r>
              <a:rPr lang="zh-TW" altLang="zh-TW" dirty="0">
                <a:latin typeface="Arial" panose="020B0604020202020204" pitchFamily="34" charset="0"/>
              </a:rPr>
              <a:t>。</a:t>
            </a: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>
            <a:extLst>
              <a:ext uri="{FF2B5EF4-FFF2-40B4-BE49-F238E27FC236}">
                <a16:creationId xmlns:a16="http://schemas.microsoft.com/office/drawing/2014/main" id="{E022E7BA-58BE-412D-AFAD-3C21641E7688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0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 defTabSz="920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 defTabSz="920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 defTabSz="920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 defTabSz="920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fld id="{7FBC9580-A79C-4285-9D2A-D852E92E3C6B}" type="slidenum">
              <a:rPr lang="en-US" altLang="zh-TW"/>
              <a:pPr/>
              <a:t>18</a:t>
            </a:fld>
            <a:endParaRPr lang="en-US" altLang="zh-TW"/>
          </a:p>
        </p:txBody>
      </p:sp>
      <p:sp>
        <p:nvSpPr>
          <p:cNvPr id="40963" name="Rectangle 2">
            <a:extLst>
              <a:ext uri="{FF2B5EF4-FFF2-40B4-BE49-F238E27FC236}">
                <a16:creationId xmlns:a16="http://schemas.microsoft.com/office/drawing/2014/main" id="{AEA56CF5-3C9A-43B5-B9C0-51B416424C1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0964" name="Rectangle 3">
            <a:extLst>
              <a:ext uri="{FF2B5EF4-FFF2-40B4-BE49-F238E27FC236}">
                <a16:creationId xmlns:a16="http://schemas.microsoft.com/office/drawing/2014/main" id="{6B822C38-FB8E-4237-807B-3C655BD2050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zh-HK" altLang="zh-HK" sz="1200" kern="1200" dirty="0" smtClean="0">
                <a:effectLst/>
                <a:latin typeface="Times New Roman" panose="02020603050405020304" pitchFamily="18" charset="0"/>
                <a:ea typeface="新細明體" panose="02020500000000000000" pitchFamily="18" charset="-120"/>
                <a:cs typeface="Times New Roman" panose="02020603050405020304" pitchFamily="18" charset="0"/>
              </a:rPr>
              <a:t>教師</a:t>
            </a:r>
            <a:r>
              <a:rPr lang="zh-TW" altLang="en-US" sz="1200" kern="1200" dirty="0" smtClean="0">
                <a:effectLst/>
                <a:latin typeface="Times New Roman" panose="02020603050405020304" pitchFamily="18" charset="0"/>
                <a:ea typeface="新細明體" panose="02020500000000000000" pitchFamily="18" charset="-120"/>
                <a:cs typeface="Times New Roman" panose="02020603050405020304" pitchFamily="18" charset="0"/>
              </a:rPr>
              <a:t>請</a:t>
            </a:r>
            <a:r>
              <a:rPr lang="zh-HK" altLang="zh-HK" sz="1200" kern="1200" dirty="0" smtClean="0">
                <a:effectLst/>
                <a:latin typeface="Times New Roman" panose="02020603050405020304" pitchFamily="18" charset="0"/>
                <a:ea typeface="新細明體" panose="02020500000000000000" pitchFamily="18" charset="-120"/>
                <a:cs typeface="Times New Roman" panose="02020603050405020304" pitchFamily="18" charset="0"/>
              </a:rPr>
              <a:t>學生</a:t>
            </a:r>
            <a:r>
              <a:rPr lang="zh-HK" altLang="zh-HK" sz="1200" kern="1200" dirty="0">
                <a:effectLst/>
                <a:latin typeface="Times New Roman" panose="02020603050405020304" pitchFamily="18" charset="0"/>
                <a:ea typeface="新細明體" panose="02020500000000000000" pitchFamily="18" charset="-120"/>
                <a:cs typeface="Times New Roman" panose="02020603050405020304" pitchFamily="18" charset="0"/>
              </a:rPr>
              <a:t>回答</a:t>
            </a:r>
            <a:r>
              <a:rPr lang="zh-HK" altLang="zh-HK" sz="1200" kern="1200" dirty="0" smtClean="0">
                <a:effectLst/>
                <a:latin typeface="Times New Roman" panose="02020603050405020304" pitchFamily="18" charset="0"/>
                <a:ea typeface="新細明體" panose="02020500000000000000" pitchFamily="18" charset="-120"/>
                <a:cs typeface="Times New Roman" panose="02020603050405020304" pitchFamily="18" charset="0"/>
              </a:rPr>
              <a:t>並</a:t>
            </a:r>
            <a:r>
              <a:rPr lang="zh-TW" altLang="en-US" sz="1200" kern="1200" dirty="0" smtClean="0">
                <a:effectLst/>
                <a:latin typeface="Times New Roman" panose="02020603050405020304" pitchFamily="18" charset="0"/>
                <a:ea typeface="新細明體" panose="02020500000000000000" pitchFamily="18" charset="-120"/>
                <a:cs typeface="Times New Roman" panose="02020603050405020304" pitchFamily="18" charset="0"/>
              </a:rPr>
              <a:t>總</a:t>
            </a:r>
            <a:r>
              <a:rPr lang="zh-HK" altLang="zh-HK" sz="1200" kern="1200" dirty="0" smtClean="0">
                <a:effectLst/>
                <a:latin typeface="Times New Roman" panose="02020603050405020304" pitchFamily="18" charset="0"/>
                <a:ea typeface="新細明體" panose="02020500000000000000" pitchFamily="18" charset="-120"/>
                <a:cs typeface="Times New Roman" panose="02020603050405020304" pitchFamily="18" charset="0"/>
              </a:rPr>
              <a:t>結：</a:t>
            </a:r>
            <a:r>
              <a:rPr lang="en-US" altLang="zh-TW" sz="1200" kern="1200" dirty="0" smtClean="0">
                <a:effectLst/>
                <a:latin typeface="Times New Roman" panose="02020603050405020304" pitchFamily="18" charset="0"/>
                <a:ea typeface="新細明體" panose="02020500000000000000" pitchFamily="18" charset="-120"/>
                <a:cs typeface="Times New Roman" panose="02020603050405020304" pitchFamily="18" charset="0"/>
              </a:rPr>
              <a:t>$</a:t>
            </a:r>
            <a:r>
              <a:rPr lang="en-US" altLang="zh-HK" sz="1200" kern="1200" dirty="0" smtClean="0">
                <a:effectLst/>
                <a:latin typeface="Times New Roman" panose="02020603050405020304" pitchFamily="18" charset="0"/>
                <a:ea typeface="新細明體" panose="02020500000000000000" pitchFamily="18" charset="-120"/>
              </a:rPr>
              <a:t>20,000</a:t>
            </a:r>
            <a:r>
              <a:rPr lang="zh-HK" altLang="zh-HK" sz="1200" kern="1200" dirty="0" smtClean="0">
                <a:effectLst/>
                <a:latin typeface="Times New Roman" panose="02020603050405020304" pitchFamily="18" charset="0"/>
                <a:ea typeface="新細明體" panose="02020500000000000000" pitchFamily="18" charset="-120"/>
                <a:cs typeface="Times New Roman" panose="02020603050405020304" pitchFamily="18" charset="0"/>
              </a:rPr>
              <a:t>的</a:t>
            </a:r>
            <a:r>
              <a:rPr lang="zh-HK" altLang="zh-HK" sz="1200" kern="1200" dirty="0">
                <a:effectLst/>
                <a:latin typeface="Times New Roman" panose="02020603050405020304" pitchFamily="18" charset="0"/>
                <a:ea typeface="新細明體" panose="02020500000000000000" pitchFamily="18" charset="-120"/>
                <a:cs typeface="Times New Roman" panose="02020603050405020304" pitchFamily="18" charset="0"/>
              </a:rPr>
              <a:t>購買成本是沉沒成本，與</a:t>
            </a:r>
            <a:r>
              <a:rPr lang="zh-HK" altLang="zh-HK" sz="1200" kern="1200" dirty="0" smtClean="0">
                <a:effectLst/>
                <a:latin typeface="Times New Roman" panose="02020603050405020304" pitchFamily="18" charset="0"/>
                <a:ea typeface="新細明體" panose="02020500000000000000" pitchFamily="18" charset="-120"/>
                <a:cs typeface="Times New Roman" panose="02020603050405020304" pitchFamily="18" charset="0"/>
              </a:rPr>
              <a:t>特</a:t>
            </a:r>
            <a:r>
              <a:rPr lang="zh-TW" altLang="en-US" sz="1200" kern="1200" dirty="0" smtClean="0">
                <a:effectLst/>
                <a:latin typeface="Times New Roman" panose="02020603050405020304" pitchFamily="18" charset="0"/>
                <a:ea typeface="新細明體" panose="02020500000000000000" pitchFamily="18" charset="-120"/>
                <a:cs typeface="Times New Roman" panose="02020603050405020304" pitchFamily="18" charset="0"/>
              </a:rPr>
              <a:t>價</a:t>
            </a:r>
            <a:r>
              <a:rPr lang="zh-HK" altLang="zh-HK" sz="1200" kern="1200" dirty="0" smtClean="0">
                <a:effectLst/>
                <a:latin typeface="Times New Roman" panose="02020603050405020304" pitchFamily="18" charset="0"/>
                <a:ea typeface="新細明體" panose="02020500000000000000" pitchFamily="18" charset="-120"/>
                <a:cs typeface="Times New Roman" panose="02020603050405020304" pitchFamily="18" charset="0"/>
              </a:rPr>
              <a:t>訂單決策</a:t>
            </a:r>
            <a:r>
              <a:rPr lang="zh-TW" altLang="en-US" sz="1200" kern="1200" dirty="0" smtClean="0">
                <a:effectLst/>
                <a:latin typeface="Times New Roman" panose="02020603050405020304" pitchFamily="18" charset="0"/>
                <a:ea typeface="新細明體" panose="02020500000000000000" pitchFamily="18" charset="-120"/>
                <a:cs typeface="Times New Roman" panose="02020603050405020304" pitchFamily="18" charset="0"/>
              </a:rPr>
              <a:t>無</a:t>
            </a:r>
            <a:r>
              <a:rPr lang="zh-HK" altLang="zh-HK" sz="1200" kern="1200" dirty="0" smtClean="0">
                <a:effectLst/>
                <a:latin typeface="Times New Roman" panose="02020603050405020304" pitchFamily="18" charset="0"/>
                <a:ea typeface="新細明體" panose="02020500000000000000" pitchFamily="18" charset="-120"/>
                <a:cs typeface="Times New Roman" panose="02020603050405020304" pitchFamily="18" charset="0"/>
              </a:rPr>
              <a:t>關</a:t>
            </a:r>
            <a:r>
              <a:rPr lang="zh-TW" altLang="zh-TW" dirty="0">
                <a:latin typeface="Arial" panose="020B0604020202020204" pitchFamily="34" charset="0"/>
              </a:rPr>
              <a:t>。</a:t>
            </a: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7">
            <a:extLst>
              <a:ext uri="{FF2B5EF4-FFF2-40B4-BE49-F238E27FC236}">
                <a16:creationId xmlns:a16="http://schemas.microsoft.com/office/drawing/2014/main" id="{3ABCEB43-4B05-470C-B994-3FAA0C9B0EE5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0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 defTabSz="920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 defTabSz="920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 defTabSz="920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 defTabSz="920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fld id="{4D3828BF-2668-457F-B918-EBC75B5B0882}" type="slidenum">
              <a:rPr lang="en-US" altLang="zh-TW"/>
              <a:pPr/>
              <a:t>19</a:t>
            </a:fld>
            <a:endParaRPr lang="en-US" altLang="zh-TW"/>
          </a:p>
        </p:txBody>
      </p:sp>
      <p:sp>
        <p:nvSpPr>
          <p:cNvPr id="43011" name="Rectangle 2">
            <a:extLst>
              <a:ext uri="{FF2B5EF4-FFF2-40B4-BE49-F238E27FC236}">
                <a16:creationId xmlns:a16="http://schemas.microsoft.com/office/drawing/2014/main" id="{1DDFD3FB-29D7-40AA-A565-D138DAD76B79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3012" name="Rectangle 3">
            <a:extLst>
              <a:ext uri="{FF2B5EF4-FFF2-40B4-BE49-F238E27FC236}">
                <a16:creationId xmlns:a16="http://schemas.microsoft.com/office/drawing/2014/main" id="{8206383F-01BD-49AC-BA94-7310A50313D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zh-TW" altLang="zh-HK" sz="1200" kern="1200" dirty="0">
                <a:effectLst/>
                <a:latin typeface="Times New Roman" panose="02020603050405020304" pitchFamily="18" charset="0"/>
                <a:ea typeface="新細明體" panose="02020500000000000000" pitchFamily="18" charset="-120"/>
                <a:cs typeface="Times New Roman" panose="02020603050405020304" pitchFamily="18" charset="0"/>
              </a:rPr>
              <a:t>教師解釋成本項目</a:t>
            </a:r>
            <a:r>
              <a:rPr lang="zh-TW" altLang="zh-TW" dirty="0">
                <a:latin typeface="Arial" panose="020B0604020202020204" pitchFamily="34" charset="0"/>
              </a:rPr>
              <a:t>。</a:t>
            </a:r>
          </a:p>
          <a:p>
            <a:pPr eaLnBrk="1" hangingPunct="1"/>
            <a:r>
              <a:rPr lang="zh-TW" altLang="zh-TW" dirty="0">
                <a:latin typeface="Arial" panose="020B0604020202020204" pitchFamily="34" charset="0"/>
              </a:rPr>
              <a:t> 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7">
            <a:extLst>
              <a:ext uri="{FF2B5EF4-FFF2-40B4-BE49-F238E27FC236}">
                <a16:creationId xmlns:a16="http://schemas.microsoft.com/office/drawing/2014/main" id="{D7BFFEF9-2BED-43F3-A962-4F01AAD859F1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0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 defTabSz="920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 defTabSz="920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 defTabSz="920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 defTabSz="920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fld id="{D38156DC-A19E-4003-914C-42F69B39C8AF}" type="slidenum">
              <a:rPr lang="en-US" altLang="zh-TW"/>
              <a:pPr/>
              <a:t>2</a:t>
            </a:fld>
            <a:endParaRPr lang="en-US" altLang="zh-TW"/>
          </a:p>
        </p:txBody>
      </p:sp>
      <p:sp>
        <p:nvSpPr>
          <p:cNvPr id="10243" name="Rectangle 2">
            <a:extLst>
              <a:ext uri="{FF2B5EF4-FFF2-40B4-BE49-F238E27FC236}">
                <a16:creationId xmlns:a16="http://schemas.microsoft.com/office/drawing/2014/main" id="{5AED8BC3-72B6-4CF6-809A-CD6B560E6B9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244" name="Rectangle 3">
            <a:extLst>
              <a:ext uri="{FF2B5EF4-FFF2-40B4-BE49-F238E27FC236}">
                <a16:creationId xmlns:a16="http://schemas.microsoft.com/office/drawing/2014/main" id="{55729985-7B72-41D7-B8F9-B0669DF3474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just" fontAlgn="base">
              <a:spcBef>
                <a:spcPts val="430"/>
              </a:spcBef>
            </a:pPr>
            <a:r>
              <a:rPr lang="zh-HK" altLang="zh-HK" sz="1200" b="1" kern="1200" dirty="0">
                <a:effectLst/>
                <a:latin typeface="Times New Roman" panose="02020603050405020304" pitchFamily="18" charset="0"/>
                <a:ea typeface="新細明體" panose="02020500000000000000" pitchFamily="18" charset="-120"/>
              </a:rPr>
              <a:t>第一課</a:t>
            </a:r>
            <a:r>
              <a:rPr lang="zh-HK" altLang="zh-HK" sz="1200" b="1" kern="1200" dirty="0" smtClean="0">
                <a:effectLst/>
                <a:latin typeface="Times New Roman" panose="02020603050405020304" pitchFamily="18" charset="0"/>
                <a:ea typeface="新細明體" panose="02020500000000000000" pitchFamily="18" charset="-120"/>
              </a:rPr>
              <a:t>節</a:t>
            </a:r>
            <a:endParaRPr lang="en-US" altLang="zh-HK" sz="1200" b="1" kern="1200" dirty="0" smtClean="0">
              <a:effectLst/>
              <a:latin typeface="Times New Roman" panose="02020603050405020304" pitchFamily="18" charset="0"/>
              <a:ea typeface="新細明體" panose="02020500000000000000" pitchFamily="18" charset="-120"/>
            </a:endParaRPr>
          </a:p>
          <a:p>
            <a:pPr algn="just" fontAlgn="base">
              <a:spcBef>
                <a:spcPts val="430"/>
              </a:spcBef>
            </a:pPr>
            <a:endParaRPr lang="zh-TW" altLang="zh-HK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zh-HK" altLang="zh-HK" sz="1200" kern="1200" dirty="0">
                <a:effectLst/>
                <a:latin typeface="Times New Roman" panose="02020603050405020304" pitchFamily="18" charset="0"/>
                <a:ea typeface="新細明體" panose="02020500000000000000" pitchFamily="18" charset="-120"/>
                <a:cs typeface="Times New Roman" panose="02020603050405020304" pitchFamily="18" charset="0"/>
              </a:rPr>
              <a:t>完成本課後，</a:t>
            </a:r>
            <a:r>
              <a:rPr lang="zh-HK" altLang="zh-HK" sz="1200" kern="1200" dirty="0" smtClean="0">
                <a:effectLst/>
                <a:latin typeface="Times New Roman" panose="02020603050405020304" pitchFamily="18" charset="0"/>
                <a:ea typeface="新細明體" panose="02020500000000000000" pitchFamily="18" charset="-120"/>
                <a:cs typeface="Times New Roman" panose="02020603050405020304" pitchFamily="18" charset="0"/>
              </a:rPr>
              <a:t>學生</a:t>
            </a:r>
            <a:r>
              <a:rPr lang="zh-TW" altLang="en-US" sz="1200" kern="1200" dirty="0" smtClean="0">
                <a:effectLst/>
                <a:latin typeface="Times New Roman" panose="02020603050405020304" pitchFamily="18" charset="0"/>
                <a:ea typeface="新細明體" panose="02020500000000000000" pitchFamily="18" charset="-120"/>
                <a:cs typeface="Times New Roman" panose="02020603050405020304" pitchFamily="18" charset="0"/>
              </a:rPr>
              <a:t>應能分辨不同的成本項目性質及與決策的關係</a:t>
            </a:r>
            <a:r>
              <a:rPr lang="zh-HK" altLang="zh-HK" sz="1200" kern="1200" dirty="0" smtClean="0">
                <a:effectLst/>
                <a:latin typeface="Times New Roman" panose="02020603050405020304" pitchFamily="18" charset="0"/>
                <a:ea typeface="新細明體" panose="02020500000000000000" pitchFamily="18" charset="-120"/>
                <a:cs typeface="Times New Roman" panose="02020603050405020304" pitchFamily="18" charset="0"/>
              </a:rPr>
              <a:t>，</a:t>
            </a:r>
            <a:r>
              <a:rPr lang="zh-TW" altLang="en-US" sz="1200" kern="1200" dirty="0" smtClean="0">
                <a:effectLst/>
                <a:latin typeface="Times New Roman" panose="02020603050405020304" pitchFamily="18" charset="0"/>
                <a:ea typeface="新細明體" panose="02020500000000000000" pitchFamily="18" charset="-120"/>
                <a:cs typeface="Times New Roman" panose="02020603050405020304" pitchFamily="18" charset="0"/>
              </a:rPr>
              <a:t>以及決定企業應否結束某一特定分部／產品。</a:t>
            </a:r>
          </a:p>
          <a:p>
            <a:endParaRPr lang="zh-TW" altLang="zh-TW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7">
            <a:extLst>
              <a:ext uri="{FF2B5EF4-FFF2-40B4-BE49-F238E27FC236}">
                <a16:creationId xmlns:a16="http://schemas.microsoft.com/office/drawing/2014/main" id="{9D9DE246-4F5F-4889-B911-63A4F5BF25C2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0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 defTabSz="920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 defTabSz="920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 defTabSz="920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 defTabSz="920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fld id="{51029FA2-EBC7-4AFC-B838-710A35BB9BE4}" type="slidenum">
              <a:rPr lang="en-US" altLang="zh-TW"/>
              <a:pPr/>
              <a:t>20</a:t>
            </a:fld>
            <a:endParaRPr lang="en-US" altLang="zh-TW"/>
          </a:p>
        </p:txBody>
      </p:sp>
      <p:sp>
        <p:nvSpPr>
          <p:cNvPr id="45059" name="Rectangle 2">
            <a:extLst>
              <a:ext uri="{FF2B5EF4-FFF2-40B4-BE49-F238E27FC236}">
                <a16:creationId xmlns:a16="http://schemas.microsoft.com/office/drawing/2014/main" id="{457FBEDB-A745-45B1-BF85-74AF8BF7CE5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5060" name="Rectangle 3">
            <a:extLst>
              <a:ext uri="{FF2B5EF4-FFF2-40B4-BE49-F238E27FC236}">
                <a16:creationId xmlns:a16="http://schemas.microsoft.com/office/drawing/2014/main" id="{E57A63BA-A52A-4E11-B92B-2C534A46C85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just" fontAlgn="base">
              <a:spcBef>
                <a:spcPts val="430"/>
              </a:spcBef>
            </a:pPr>
            <a:r>
              <a:rPr lang="zh-HK" altLang="zh-HK" sz="1200" kern="1200" dirty="0">
                <a:effectLst/>
                <a:latin typeface="Times New Roman" panose="02020603050405020304" pitchFamily="18" charset="0"/>
                <a:ea typeface="新細明體" panose="02020500000000000000" pitchFamily="18" charset="-120"/>
                <a:cs typeface="Times New Roman" panose="02020603050405020304" pitchFamily="18" charset="0"/>
              </a:rPr>
              <a:t>教師與學生核對答案。</a:t>
            </a:r>
            <a:endParaRPr lang="zh-TW" altLang="zh-HK" sz="1200" dirty="0">
              <a:effectLst/>
              <a:latin typeface="新細明體" panose="02020500000000000000" pitchFamily="18" charset="-120"/>
              <a:ea typeface="新細明體" panose="02020500000000000000" pitchFamily="18" charset="-120"/>
              <a:cs typeface="Times New Roman" panose="02020603050405020304" pitchFamily="18" charset="0"/>
            </a:endParaRPr>
          </a:p>
          <a:p>
            <a:pPr algn="just" fontAlgn="base">
              <a:spcBef>
                <a:spcPts val="430"/>
              </a:spcBef>
            </a:pPr>
            <a:endParaRPr lang="en-US" altLang="zh-HK" sz="1200" kern="1200" dirty="0">
              <a:effectLst/>
              <a:latin typeface="Times New Roman" panose="02020603050405020304" pitchFamily="18" charset="0"/>
              <a:ea typeface="新細明體" panose="02020500000000000000" pitchFamily="18" charset="-120"/>
              <a:cs typeface="Times New Roman" panose="02020603050405020304" pitchFamily="18" charset="0"/>
            </a:endParaRPr>
          </a:p>
          <a:p>
            <a:r>
              <a:rPr lang="zh-TW" altLang="en-US" sz="1200" kern="1200" dirty="0" smtClean="0">
                <a:effectLst/>
                <a:latin typeface="Times New Roman" panose="02020603050405020304" pitchFamily="18" charset="0"/>
                <a:ea typeface="新細明體" panose="02020500000000000000" pitchFamily="18" charset="-120"/>
                <a:cs typeface="Times New Roman" panose="02020603050405020304" pitchFamily="18" charset="0"/>
              </a:rPr>
              <a:t>班別不應接受特價訂單，因為這將導致</a:t>
            </a:r>
            <a:r>
              <a:rPr lang="en-US" altLang="zh-TW" sz="1200" kern="1200" dirty="0" smtClean="0">
                <a:effectLst/>
                <a:latin typeface="Times New Roman" panose="02020603050405020304" pitchFamily="18" charset="0"/>
                <a:ea typeface="新細明體" panose="02020500000000000000" pitchFamily="18" charset="-120"/>
                <a:cs typeface="Times New Roman" panose="02020603050405020304" pitchFamily="18" charset="0"/>
              </a:rPr>
              <a:t>$1,500</a:t>
            </a:r>
            <a:r>
              <a:rPr lang="zh-TW" altLang="en-US" sz="1200" kern="1200" dirty="0" smtClean="0">
                <a:effectLst/>
                <a:latin typeface="Times New Roman" panose="02020603050405020304" pitchFamily="18" charset="0"/>
                <a:ea typeface="新細明體" panose="02020500000000000000" pitchFamily="18" charset="-120"/>
                <a:cs typeface="Times New Roman" panose="02020603050405020304" pitchFamily="18" charset="0"/>
              </a:rPr>
              <a:t>的增量損失。</a:t>
            </a:r>
            <a:endParaRPr lang="en-US" altLang="zh-TW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7">
            <a:extLst>
              <a:ext uri="{FF2B5EF4-FFF2-40B4-BE49-F238E27FC236}">
                <a16:creationId xmlns:a16="http://schemas.microsoft.com/office/drawing/2014/main" id="{AC59D156-78A2-43DD-9F0C-0F7578326DD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0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 defTabSz="920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 defTabSz="920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 defTabSz="920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 defTabSz="920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fld id="{AA1031F0-FD70-4FCA-AFF0-47ADD0EFEF47}" type="slidenum">
              <a:rPr lang="en-US" altLang="zh-TW"/>
              <a:pPr/>
              <a:t>21</a:t>
            </a:fld>
            <a:endParaRPr lang="en-US" altLang="zh-TW"/>
          </a:p>
        </p:txBody>
      </p:sp>
      <p:sp>
        <p:nvSpPr>
          <p:cNvPr id="47107" name="Rectangle 2">
            <a:extLst>
              <a:ext uri="{FF2B5EF4-FFF2-40B4-BE49-F238E27FC236}">
                <a16:creationId xmlns:a16="http://schemas.microsoft.com/office/drawing/2014/main" id="{728D2658-00AE-4FB5-9DEF-11967F46C1C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7108" name="Rectangle 3">
            <a:extLst>
              <a:ext uri="{FF2B5EF4-FFF2-40B4-BE49-F238E27FC236}">
                <a16:creationId xmlns:a16="http://schemas.microsoft.com/office/drawing/2014/main" id="{A3FC7F8D-2E6F-4E4E-B839-542F5A621BD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zh-HK" altLang="zh-HK" sz="1200" kern="1200" dirty="0">
                <a:effectLst/>
                <a:latin typeface="Times New Roman" panose="02020603050405020304" pitchFamily="18" charset="0"/>
                <a:ea typeface="新細明體" panose="02020500000000000000" pitchFamily="18" charset="-120"/>
                <a:cs typeface="Times New Roman" panose="02020603050405020304" pitchFamily="18" charset="0"/>
              </a:rPr>
              <a:t>此活動要求學生識別生產模型</a:t>
            </a:r>
            <a:r>
              <a:rPr lang="en-US" altLang="zh-HK" sz="1200" kern="1200" dirty="0">
                <a:effectLst/>
                <a:latin typeface="Times New Roman" panose="02020603050405020304" pitchFamily="18" charset="0"/>
                <a:ea typeface="新細明體" panose="02020500000000000000" pitchFamily="18" charset="-120"/>
              </a:rPr>
              <a:t>A+</a:t>
            </a:r>
            <a:r>
              <a:rPr lang="zh-HK" altLang="zh-HK" sz="1200" kern="1200" dirty="0">
                <a:effectLst/>
                <a:latin typeface="Times New Roman" panose="02020603050405020304" pitchFamily="18" charset="0"/>
                <a:ea typeface="新細明體" panose="02020500000000000000" pitchFamily="18" charset="-120"/>
                <a:cs typeface="Times New Roman" panose="02020603050405020304" pitchFamily="18" charset="0"/>
              </a:rPr>
              <a:t>的增量成本</a:t>
            </a:r>
            <a:r>
              <a:rPr lang="zh-TW" altLang="zh-TW" dirty="0">
                <a:latin typeface="Arial" panose="020B0604020202020204" pitchFamily="34" charset="0"/>
              </a:rPr>
              <a:t>。</a:t>
            </a: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7">
            <a:extLst>
              <a:ext uri="{FF2B5EF4-FFF2-40B4-BE49-F238E27FC236}">
                <a16:creationId xmlns:a16="http://schemas.microsoft.com/office/drawing/2014/main" id="{39EDD650-C15A-4C98-B516-83F2289D53E5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0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 defTabSz="920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 defTabSz="920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 defTabSz="920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 defTabSz="920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fld id="{D3675C64-E6AD-4DCA-9BDC-9B41B4E72176}" type="slidenum">
              <a:rPr lang="en-US" altLang="zh-TW"/>
              <a:pPr/>
              <a:t>22</a:t>
            </a:fld>
            <a:endParaRPr lang="en-US" altLang="zh-TW"/>
          </a:p>
        </p:txBody>
      </p:sp>
      <p:sp>
        <p:nvSpPr>
          <p:cNvPr id="49155" name="Rectangle 2">
            <a:extLst>
              <a:ext uri="{FF2B5EF4-FFF2-40B4-BE49-F238E27FC236}">
                <a16:creationId xmlns:a16="http://schemas.microsoft.com/office/drawing/2014/main" id="{929E0D73-D8E2-41D4-A4CB-E951962C8D6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9156" name="Rectangle 3">
            <a:extLst>
              <a:ext uri="{FF2B5EF4-FFF2-40B4-BE49-F238E27FC236}">
                <a16:creationId xmlns:a16="http://schemas.microsoft.com/office/drawing/2014/main" id="{288E4CBF-7E23-4FCC-819B-C137795C590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just" fontAlgn="base">
              <a:spcBef>
                <a:spcPts val="430"/>
              </a:spcBef>
            </a:pPr>
            <a:r>
              <a:rPr lang="zh-HK" altLang="zh-HK" sz="1200" kern="1200" dirty="0">
                <a:effectLst/>
                <a:latin typeface="Times New Roman" panose="02020603050405020304" pitchFamily="18" charset="0"/>
                <a:ea typeface="新細明體" panose="02020500000000000000" pitchFamily="18" charset="-120"/>
                <a:cs typeface="Times New Roman" panose="02020603050405020304" pitchFamily="18" charset="0"/>
              </a:rPr>
              <a:t>教師與學生核對答案。</a:t>
            </a:r>
            <a:endParaRPr lang="zh-TW" altLang="zh-HK" sz="1200" dirty="0">
              <a:effectLst/>
              <a:latin typeface="新細明體" panose="02020500000000000000" pitchFamily="18" charset="-120"/>
              <a:ea typeface="新細明體" panose="02020500000000000000" pitchFamily="18" charset="-120"/>
              <a:cs typeface="Times New Roman" panose="02020603050405020304" pitchFamily="18" charset="0"/>
            </a:endParaRPr>
          </a:p>
          <a:p>
            <a:pPr algn="just" fontAlgn="base">
              <a:spcBef>
                <a:spcPts val="430"/>
              </a:spcBef>
            </a:pPr>
            <a:endParaRPr lang="en-US" altLang="zh-HK" sz="1200" kern="1200" dirty="0">
              <a:effectLst/>
              <a:latin typeface="Times New Roman" panose="02020603050405020304" pitchFamily="18" charset="0"/>
              <a:ea typeface="新細明體" panose="02020500000000000000" pitchFamily="18" charset="-120"/>
              <a:cs typeface="Times New Roman" panose="02020603050405020304" pitchFamily="18" charset="0"/>
            </a:endParaRPr>
          </a:p>
          <a:p>
            <a:r>
              <a:rPr lang="zh-TW" altLang="en-US" sz="1200" kern="1200" dirty="0" smtClean="0">
                <a:effectLst/>
                <a:latin typeface="Times New Roman" panose="02020603050405020304" pitchFamily="18" charset="0"/>
                <a:ea typeface="新細明體" panose="02020500000000000000" pitchFamily="18" charset="-120"/>
                <a:cs typeface="Times New Roman" panose="02020603050405020304" pitchFamily="18" charset="0"/>
              </a:rPr>
              <a:t>班別應該生產模型</a:t>
            </a:r>
            <a:r>
              <a:rPr lang="en-US" altLang="zh-TW" sz="1200" kern="1200" dirty="0" smtClean="0">
                <a:effectLst/>
                <a:latin typeface="Times New Roman" panose="02020603050405020304" pitchFamily="18" charset="0"/>
                <a:ea typeface="新細明體" panose="02020500000000000000" pitchFamily="18" charset="-120"/>
                <a:cs typeface="Times New Roman" panose="02020603050405020304" pitchFamily="18" charset="0"/>
              </a:rPr>
              <a:t>A+</a:t>
            </a:r>
            <a:r>
              <a:rPr lang="zh-TW" altLang="en-US" sz="1200" kern="1200" dirty="0" smtClean="0">
                <a:effectLst/>
                <a:latin typeface="Times New Roman" panose="02020603050405020304" pitchFamily="18" charset="0"/>
                <a:ea typeface="新細明體" panose="02020500000000000000" pitchFamily="18" charset="-120"/>
                <a:cs typeface="Times New Roman" panose="02020603050405020304" pitchFamily="18" charset="0"/>
              </a:rPr>
              <a:t>，因爲淨利將增加</a:t>
            </a:r>
            <a:r>
              <a:rPr lang="en-US" altLang="zh-TW" sz="1200" kern="1200" dirty="0" smtClean="0">
                <a:effectLst/>
                <a:latin typeface="Times New Roman" panose="02020603050405020304" pitchFamily="18" charset="0"/>
                <a:ea typeface="新細明體" panose="02020500000000000000" pitchFamily="18" charset="-120"/>
                <a:cs typeface="Times New Roman" panose="02020603050405020304" pitchFamily="18" charset="0"/>
              </a:rPr>
              <a:t>$21,000</a:t>
            </a:r>
            <a:r>
              <a:rPr lang="zh-TW" altLang="en-US" sz="1200" kern="1200" dirty="0" smtClean="0">
                <a:effectLst/>
                <a:latin typeface="Times New Roman" panose="02020603050405020304" pitchFamily="18" charset="0"/>
                <a:ea typeface="新細明體" panose="02020500000000000000" pitchFamily="18" charset="-120"/>
                <a:cs typeface="Times New Roman" panose="02020603050405020304" pitchFamily="18" charset="0"/>
              </a:rPr>
              <a:t>。</a:t>
            </a:r>
            <a:endParaRPr lang="en-US" altLang="zh-TW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7">
            <a:extLst>
              <a:ext uri="{FF2B5EF4-FFF2-40B4-BE49-F238E27FC236}">
                <a16:creationId xmlns:a16="http://schemas.microsoft.com/office/drawing/2014/main" id="{A99B98EE-BD24-45BD-A8C2-5DD02714207E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0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 defTabSz="920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 defTabSz="920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 defTabSz="920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 defTabSz="920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fld id="{EA39A132-A99B-4222-B69D-AF831DA1E440}" type="slidenum">
              <a:rPr lang="en-US" altLang="zh-TW"/>
              <a:pPr/>
              <a:t>23</a:t>
            </a:fld>
            <a:endParaRPr lang="en-US" altLang="zh-TW"/>
          </a:p>
        </p:txBody>
      </p:sp>
      <p:sp>
        <p:nvSpPr>
          <p:cNvPr id="51203" name="Rectangle 2">
            <a:extLst>
              <a:ext uri="{FF2B5EF4-FFF2-40B4-BE49-F238E27FC236}">
                <a16:creationId xmlns:a16="http://schemas.microsoft.com/office/drawing/2014/main" id="{DBA44D34-0755-48A1-AF3C-537672F657A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4" name="Rectangle 3">
            <a:extLst>
              <a:ext uri="{FF2B5EF4-FFF2-40B4-BE49-F238E27FC236}">
                <a16:creationId xmlns:a16="http://schemas.microsoft.com/office/drawing/2014/main" id="{2072426E-E7E6-4B64-9145-F782B1C33B2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just" fontAlgn="base">
              <a:spcBef>
                <a:spcPts val="430"/>
              </a:spcBef>
            </a:pPr>
            <a:r>
              <a:rPr lang="zh-HK" altLang="zh-HK" sz="1200" kern="1200" dirty="0">
                <a:effectLst/>
                <a:latin typeface="Times New Roman" panose="02020603050405020304" pitchFamily="18" charset="0"/>
                <a:ea typeface="新細明體" panose="02020500000000000000" pitchFamily="18" charset="-120"/>
                <a:cs typeface="Times New Roman" panose="02020603050405020304" pitchFamily="18" charset="0"/>
              </a:rPr>
              <a:t>教師總結本課節。</a:t>
            </a:r>
            <a:endParaRPr lang="zh-TW" altLang="zh-HK" sz="1200" dirty="0">
              <a:effectLst/>
              <a:latin typeface="新細明體" panose="02020500000000000000" pitchFamily="18" charset="-120"/>
              <a:ea typeface="新細明體" panose="02020500000000000000" pitchFamily="18" charset="-120"/>
              <a:cs typeface="Times New Roman" panose="02020603050405020304" pitchFamily="18" charset="0"/>
            </a:endParaRPr>
          </a:p>
          <a:p>
            <a:pPr algn="just" fontAlgn="base">
              <a:spcBef>
                <a:spcPts val="430"/>
              </a:spcBef>
            </a:pPr>
            <a:endParaRPr lang="en-US" altLang="zh-HK" sz="1200" b="1" kern="1200" dirty="0">
              <a:effectLst/>
              <a:latin typeface="Times New Roman" panose="02020603050405020304" pitchFamily="18" charset="0"/>
              <a:ea typeface="新細明體" panose="02020500000000000000" pitchFamily="18" charset="-120"/>
              <a:cs typeface="Times New Roman" panose="02020603050405020304" pitchFamily="18" charset="0"/>
            </a:endParaRPr>
          </a:p>
          <a:p>
            <a:pPr algn="just" fontAlgn="base">
              <a:spcBef>
                <a:spcPts val="430"/>
              </a:spcBef>
            </a:pPr>
            <a:r>
              <a:rPr lang="zh-HK" altLang="zh-HK" sz="1200" b="1" kern="1200" dirty="0">
                <a:effectLst/>
                <a:latin typeface="Times New Roman" panose="02020603050405020304" pitchFamily="18" charset="0"/>
                <a:ea typeface="新細明體" panose="02020500000000000000" pitchFamily="18" charset="-120"/>
                <a:cs typeface="Times New Roman" panose="02020603050405020304" pitchFamily="18" charset="0"/>
              </a:rPr>
              <a:t>第二課節完結</a:t>
            </a:r>
            <a:endParaRPr lang="zh-TW" altLang="zh-HK" sz="1200" dirty="0">
              <a:effectLst/>
              <a:latin typeface="新細明體" panose="02020500000000000000" pitchFamily="18" charset="-120"/>
              <a:ea typeface="新細明體" panose="02020500000000000000" pitchFamily="18" charset="-120"/>
              <a:cs typeface="Times New Roman" panose="02020603050405020304" pitchFamily="18" charset="0"/>
            </a:endParaRPr>
          </a:p>
          <a:p>
            <a:pPr eaLnBrk="1" hangingPunct="1"/>
            <a:endParaRPr lang="en-US" altLang="zh-TW" b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7">
            <a:extLst>
              <a:ext uri="{FF2B5EF4-FFF2-40B4-BE49-F238E27FC236}">
                <a16:creationId xmlns:a16="http://schemas.microsoft.com/office/drawing/2014/main" id="{254D5BF4-5097-45D0-8B49-10CDF87B2D3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0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 defTabSz="920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 defTabSz="920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 defTabSz="920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 defTabSz="920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fld id="{A70F7F84-F568-487A-A359-32F499FDAEAB}" type="slidenum">
              <a:rPr lang="en-US" altLang="zh-TW"/>
              <a:pPr/>
              <a:t>24</a:t>
            </a:fld>
            <a:endParaRPr lang="en-US" altLang="zh-TW"/>
          </a:p>
        </p:txBody>
      </p:sp>
      <p:sp>
        <p:nvSpPr>
          <p:cNvPr id="53251" name="Rectangle 2">
            <a:extLst>
              <a:ext uri="{FF2B5EF4-FFF2-40B4-BE49-F238E27FC236}">
                <a16:creationId xmlns:a16="http://schemas.microsoft.com/office/drawing/2014/main" id="{6D0CF274-97C6-4117-AF1E-8B8DDDFC5049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3252" name="Rectangle 3">
            <a:extLst>
              <a:ext uri="{FF2B5EF4-FFF2-40B4-BE49-F238E27FC236}">
                <a16:creationId xmlns:a16="http://schemas.microsoft.com/office/drawing/2014/main" id="{E30964AC-DD5E-4D6E-9D43-46332E81C84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just" fontAlgn="base">
              <a:spcBef>
                <a:spcPts val="430"/>
              </a:spcBef>
            </a:pPr>
            <a:r>
              <a:rPr lang="zh-HK" altLang="zh-HK" sz="1200" b="1" kern="1200" dirty="0">
                <a:effectLst/>
                <a:latin typeface="Times New Roman" panose="02020603050405020304" pitchFamily="18" charset="0"/>
                <a:ea typeface="新細明體" panose="02020500000000000000" pitchFamily="18" charset="-120"/>
                <a:cs typeface="Times New Roman" panose="02020603050405020304" pitchFamily="18" charset="0"/>
              </a:rPr>
              <a:t>第三課節</a:t>
            </a:r>
            <a:endParaRPr lang="zh-TW" altLang="zh-HK" sz="1200" dirty="0">
              <a:effectLst/>
              <a:latin typeface="新細明體" panose="02020500000000000000" pitchFamily="18" charset="-120"/>
              <a:ea typeface="新細明體" panose="02020500000000000000" pitchFamily="18" charset="-120"/>
              <a:cs typeface="Times New Roman" panose="02020603050405020304" pitchFamily="18" charset="0"/>
            </a:endParaRPr>
          </a:p>
          <a:p>
            <a:endParaRPr lang="en-US" altLang="zh-HK" sz="1200" kern="1200" dirty="0">
              <a:effectLst/>
              <a:latin typeface="Times New Roman" panose="02020603050405020304" pitchFamily="18" charset="0"/>
              <a:ea typeface="新細明體" panose="02020500000000000000" pitchFamily="18" charset="-120"/>
              <a:cs typeface="Times New Roman" panose="02020603050405020304" pitchFamily="18" charset="0"/>
            </a:endParaRPr>
          </a:p>
          <a:p>
            <a:r>
              <a:rPr lang="zh-TW" altLang="en-US" sz="1200" kern="1200" dirty="0" smtClean="0">
                <a:effectLst/>
                <a:latin typeface="Times New Roman" panose="02020603050405020304" pitchFamily="18" charset="0"/>
                <a:ea typeface="新細明體" panose="02020500000000000000" pitchFamily="18" charset="-120"/>
                <a:cs typeface="Times New Roman" panose="02020603050405020304" pitchFamily="18" charset="0"/>
              </a:rPr>
              <a:t>完成本課節後，學生應能了解機會成本的意思；以及在「租、製造或購買」和「保留或轉換設備」決策中應用成本會計的概念及技巧。</a:t>
            </a:r>
          </a:p>
          <a:p>
            <a:pPr eaLnBrk="1" hangingPunct="1"/>
            <a:endParaRPr lang="en-US" altLang="zh-TW" dirty="0">
              <a:latin typeface="Arial" panose="020B0604020202020204" pitchFamily="34" charset="0"/>
            </a:endParaRPr>
          </a:p>
          <a:p>
            <a:pPr eaLnBrk="1" hangingPunct="1"/>
            <a:endParaRPr lang="en-US" altLang="zh-TW" dirty="0">
              <a:latin typeface="Arial" panose="020B0604020202020204" pitchFamily="34" charset="0"/>
            </a:endParaRPr>
          </a:p>
          <a:p>
            <a:pPr eaLnBrk="1" hangingPunct="1"/>
            <a:endParaRPr lang="en-US" altLang="zh-TW" dirty="0">
              <a:latin typeface="Arial" panose="020B0604020202020204" pitchFamily="34" charset="0"/>
            </a:endParaRPr>
          </a:p>
          <a:p>
            <a:pPr eaLnBrk="1" hangingPunct="1"/>
            <a:endParaRPr lang="en-US" altLang="zh-TW" dirty="0">
              <a:latin typeface="Arial" panose="020B0604020202020204" pitchFamily="34" charset="0"/>
            </a:endParaRPr>
          </a:p>
          <a:p>
            <a:pPr eaLnBrk="1" hangingPunct="1"/>
            <a:r>
              <a:rPr lang="zh-TW" altLang="zh-TW" dirty="0">
                <a:latin typeface="Arial" panose="020B0604020202020204" pitchFamily="34" charset="0"/>
              </a:rPr>
              <a:t>  </a:t>
            </a:r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7">
            <a:extLst>
              <a:ext uri="{FF2B5EF4-FFF2-40B4-BE49-F238E27FC236}">
                <a16:creationId xmlns:a16="http://schemas.microsoft.com/office/drawing/2014/main" id="{86F72308-3121-4CA1-9D08-022E4798613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0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 defTabSz="920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 defTabSz="920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 defTabSz="920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 defTabSz="920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fld id="{09F9CDD0-7E37-4F2B-B34A-4D49B9BD4D45}" type="slidenum">
              <a:rPr lang="en-US" altLang="zh-TW"/>
              <a:pPr/>
              <a:t>25</a:t>
            </a:fld>
            <a:endParaRPr lang="en-US" altLang="zh-TW"/>
          </a:p>
        </p:txBody>
      </p:sp>
      <p:sp>
        <p:nvSpPr>
          <p:cNvPr id="55299" name="Rectangle 2">
            <a:extLst>
              <a:ext uri="{FF2B5EF4-FFF2-40B4-BE49-F238E27FC236}">
                <a16:creationId xmlns:a16="http://schemas.microsoft.com/office/drawing/2014/main" id="{E53061B9-3F25-480E-A864-B61CB2D56D9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5300" name="Rectangle 3">
            <a:extLst>
              <a:ext uri="{FF2B5EF4-FFF2-40B4-BE49-F238E27FC236}">
                <a16:creationId xmlns:a16="http://schemas.microsoft.com/office/drawing/2014/main" id="{645DC4E3-2765-4078-BE34-202AEA328F1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zh-HK" altLang="zh-HK" sz="1200" kern="1200" dirty="0" smtClean="0">
                <a:effectLst/>
                <a:latin typeface="Times New Roman" panose="02020603050405020304" pitchFamily="18" charset="0"/>
                <a:ea typeface="新細明體" panose="02020500000000000000" pitchFamily="18" charset="-120"/>
                <a:cs typeface="Times New Roman" panose="02020603050405020304" pitchFamily="18" charset="0"/>
              </a:rPr>
              <a:t>教師</a:t>
            </a:r>
            <a:r>
              <a:rPr lang="zh-TW" altLang="en-US" sz="1200" kern="1200" smtClean="0">
                <a:effectLst/>
                <a:latin typeface="Times New Roman" panose="02020603050405020304" pitchFamily="18" charset="0"/>
                <a:ea typeface="新細明體" panose="02020500000000000000" pitchFamily="18" charset="-120"/>
                <a:cs typeface="Times New Roman" panose="02020603050405020304" pitchFamily="18" charset="0"/>
              </a:rPr>
              <a:t>跟</a:t>
            </a:r>
            <a:r>
              <a:rPr lang="zh-HK" altLang="zh-HK" sz="1200" kern="1200" smtClean="0">
                <a:effectLst/>
                <a:latin typeface="Times New Roman" panose="02020603050405020304" pitchFamily="18" charset="0"/>
                <a:ea typeface="新細明體" panose="02020500000000000000" pitchFamily="18" charset="-120"/>
                <a:cs typeface="Times New Roman" panose="02020603050405020304" pitchFamily="18" charset="0"/>
              </a:rPr>
              <a:t>學生</a:t>
            </a:r>
            <a:r>
              <a:rPr lang="zh-TW" altLang="en-US" sz="1200" kern="1200" dirty="0" smtClean="0">
                <a:effectLst/>
                <a:latin typeface="Times New Roman" panose="02020603050405020304" pitchFamily="18" charset="0"/>
                <a:ea typeface="新細明體" panose="02020500000000000000" pitchFamily="18" charset="-120"/>
                <a:cs typeface="Times New Roman" panose="02020603050405020304" pitchFamily="18" charset="0"/>
              </a:rPr>
              <a:t>重溫</a:t>
            </a:r>
            <a:r>
              <a:rPr lang="zh-HK" altLang="zh-HK" sz="1200" kern="1200" dirty="0" smtClean="0">
                <a:effectLst/>
                <a:latin typeface="Times New Roman" panose="02020603050405020304" pitchFamily="18" charset="0"/>
                <a:ea typeface="新細明體" panose="02020500000000000000" pitchFamily="18" charset="-120"/>
                <a:cs typeface="Times New Roman" panose="02020603050405020304" pitchFamily="18" charset="0"/>
              </a:rPr>
              <a:t>沉沒</a:t>
            </a:r>
            <a:r>
              <a:rPr lang="zh-HK" altLang="zh-HK" sz="1200" kern="1200" dirty="0">
                <a:effectLst/>
                <a:latin typeface="Times New Roman" panose="02020603050405020304" pitchFamily="18" charset="0"/>
                <a:ea typeface="新細明體" panose="02020500000000000000" pitchFamily="18" charset="-120"/>
                <a:cs typeface="Times New Roman" panose="02020603050405020304" pitchFamily="18" charset="0"/>
              </a:rPr>
              <a:t>成本和增量成本</a:t>
            </a:r>
            <a:r>
              <a:rPr lang="zh-HK" altLang="zh-HK" sz="1200" kern="1200" dirty="0" smtClean="0">
                <a:effectLst/>
                <a:latin typeface="Times New Roman" panose="02020603050405020304" pitchFamily="18" charset="0"/>
                <a:ea typeface="新細明體" panose="02020500000000000000" pitchFamily="18" charset="-120"/>
                <a:cs typeface="Times New Roman" panose="02020603050405020304" pitchFamily="18" charset="0"/>
              </a:rPr>
              <a:t>的</a:t>
            </a:r>
            <a:r>
              <a:rPr lang="zh-TW" altLang="en-US" sz="1200" kern="1200" dirty="0" smtClean="0">
                <a:effectLst/>
                <a:latin typeface="Times New Roman" panose="02020603050405020304" pitchFamily="18" charset="0"/>
                <a:ea typeface="新細明體" panose="02020500000000000000" pitchFamily="18" charset="-120"/>
                <a:cs typeface="Times New Roman" panose="02020603050405020304" pitchFamily="18" charset="0"/>
              </a:rPr>
              <a:t>意思</a:t>
            </a:r>
            <a:r>
              <a:rPr lang="zh-TW" altLang="zh-TW" dirty="0" smtClean="0">
                <a:latin typeface="Arial" panose="020B0604020202020204" pitchFamily="34" charset="0"/>
              </a:rPr>
              <a:t>。</a:t>
            </a:r>
            <a:endParaRPr lang="zh-TW" altLang="zh-TW" dirty="0">
              <a:latin typeface="Arial" panose="020B0604020202020204" pitchFamily="34" charset="0"/>
            </a:endParaRPr>
          </a:p>
          <a:p>
            <a:pPr eaLnBrk="1" hangingPunct="1"/>
            <a:endParaRPr lang="en-US" altLang="zh-TW" dirty="0">
              <a:latin typeface="Arial" panose="020B0604020202020204" pitchFamily="34" charset="0"/>
            </a:endParaRPr>
          </a:p>
          <a:p>
            <a:pPr eaLnBrk="1" hangingPunct="1"/>
            <a:endParaRPr lang="en-US" altLang="zh-TW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7">
            <a:extLst>
              <a:ext uri="{FF2B5EF4-FFF2-40B4-BE49-F238E27FC236}">
                <a16:creationId xmlns:a16="http://schemas.microsoft.com/office/drawing/2014/main" id="{3A79EE5B-83A0-4C02-8972-8A249DDB5FE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0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 defTabSz="920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 defTabSz="920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 defTabSz="920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 defTabSz="920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fld id="{48C68BB6-FDA3-4C59-A606-13ABE76E9F73}" type="slidenum">
              <a:rPr lang="en-US" altLang="zh-TW"/>
              <a:pPr/>
              <a:t>26</a:t>
            </a:fld>
            <a:endParaRPr lang="en-US" altLang="zh-TW"/>
          </a:p>
        </p:txBody>
      </p:sp>
      <p:sp>
        <p:nvSpPr>
          <p:cNvPr id="57347" name="Rectangle 2">
            <a:extLst>
              <a:ext uri="{FF2B5EF4-FFF2-40B4-BE49-F238E27FC236}">
                <a16:creationId xmlns:a16="http://schemas.microsoft.com/office/drawing/2014/main" id="{278FCD7A-4A47-4024-B85B-C0E73A16ABE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7348" name="Rectangle 3">
            <a:extLst>
              <a:ext uri="{FF2B5EF4-FFF2-40B4-BE49-F238E27FC236}">
                <a16:creationId xmlns:a16="http://schemas.microsoft.com/office/drawing/2014/main" id="{2AC63B29-349E-405B-B57F-5D3A8A3D6D5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zh-HK" altLang="zh-HK" sz="1200" kern="1200" dirty="0">
                <a:effectLst/>
                <a:latin typeface="Times New Roman" panose="02020603050405020304" pitchFamily="18" charset="0"/>
                <a:ea typeface="新細明體" panose="02020500000000000000" pitchFamily="18" charset="-120"/>
                <a:cs typeface="Times New Roman" panose="02020603050405020304" pitchFamily="18" charset="0"/>
              </a:rPr>
              <a:t>教師解釋成本項目</a:t>
            </a:r>
            <a:r>
              <a:rPr lang="zh-TW" altLang="zh-TW" dirty="0">
                <a:latin typeface="Arial" panose="020B0604020202020204" pitchFamily="34" charset="0"/>
              </a:rPr>
              <a:t>。</a:t>
            </a:r>
          </a:p>
          <a:p>
            <a:pPr eaLnBrk="1" hangingPunct="1"/>
            <a:r>
              <a:rPr lang="zh-TW" altLang="zh-TW" dirty="0">
                <a:latin typeface="Arial" panose="020B0604020202020204" pitchFamily="34" charset="0"/>
              </a:rPr>
              <a:t> </a:t>
            </a:r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7">
            <a:extLst>
              <a:ext uri="{FF2B5EF4-FFF2-40B4-BE49-F238E27FC236}">
                <a16:creationId xmlns:a16="http://schemas.microsoft.com/office/drawing/2014/main" id="{392370BC-1AA3-4BB8-9C3A-4EB816950148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0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 defTabSz="920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 defTabSz="920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 defTabSz="920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 defTabSz="920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fld id="{3F9448C0-D0C9-4AC3-9EA2-284377C3B1F5}" type="slidenum">
              <a:rPr lang="en-US" altLang="zh-TW"/>
              <a:pPr/>
              <a:t>27</a:t>
            </a:fld>
            <a:endParaRPr lang="en-US" altLang="zh-TW"/>
          </a:p>
        </p:txBody>
      </p:sp>
      <p:sp>
        <p:nvSpPr>
          <p:cNvPr id="59395" name="Rectangle 2">
            <a:extLst>
              <a:ext uri="{FF2B5EF4-FFF2-40B4-BE49-F238E27FC236}">
                <a16:creationId xmlns:a16="http://schemas.microsoft.com/office/drawing/2014/main" id="{DF06B0CA-E150-4CDF-A127-E60FC58ACEE9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9396" name="Rectangle 3">
            <a:extLst>
              <a:ext uri="{FF2B5EF4-FFF2-40B4-BE49-F238E27FC236}">
                <a16:creationId xmlns:a16="http://schemas.microsoft.com/office/drawing/2014/main" id="{A45D6F28-ECEC-4CA7-A4FC-03D657D6D78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zh-TW" altLang="zh-TW" dirty="0">
                <a:latin typeface="Arial" panose="020B0604020202020204" pitchFamily="34" charset="0"/>
              </a:rPr>
              <a:t>教師與學生核對答案。</a:t>
            </a:r>
          </a:p>
          <a:p>
            <a:pPr eaLnBrk="1" hangingPunct="1"/>
            <a:endParaRPr lang="en-US" altLang="zh-TW" dirty="0">
              <a:latin typeface="Arial" panose="020B0604020202020204" pitchFamily="34" charset="0"/>
            </a:endParaRPr>
          </a:p>
          <a:p>
            <a:r>
              <a:rPr kumimoji="1" lang="zh-HK" altLang="zh-HK" sz="1200" kern="1200" dirty="0" smtClean="0">
                <a:solidFill>
                  <a:schemeClr val="tx1"/>
                </a:solidFill>
                <a:effectLst/>
                <a:latin typeface="Arial" charset="0"/>
                <a:ea typeface="新細明體" pitchFamily="18" charset="-120"/>
                <a:cs typeface="+mn-cs"/>
              </a:rPr>
              <a:t>班別</a:t>
            </a:r>
            <a:r>
              <a:rPr kumimoji="1" lang="zh-TW" altLang="zh-HK" sz="1200" kern="1200" dirty="0" smtClean="0">
                <a:solidFill>
                  <a:schemeClr val="tx1"/>
                </a:solidFill>
                <a:effectLst/>
                <a:latin typeface="Arial" charset="0"/>
                <a:ea typeface="新細明體" pitchFamily="18" charset="-120"/>
                <a:cs typeface="+mn-cs"/>
              </a:rPr>
              <a:t>不應接受購買要約，因為成本將增加$3,400。</a:t>
            </a:r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7">
            <a:extLst>
              <a:ext uri="{FF2B5EF4-FFF2-40B4-BE49-F238E27FC236}">
                <a16:creationId xmlns:a16="http://schemas.microsoft.com/office/drawing/2014/main" id="{8C053220-8B15-43B4-9CF3-07E575EB6266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0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 defTabSz="920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 defTabSz="920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 defTabSz="920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 defTabSz="920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fld id="{C41CF535-259C-42EC-9DAB-C7CEFD3E8C6A}" type="slidenum">
              <a:rPr lang="en-US" altLang="zh-TW"/>
              <a:pPr/>
              <a:t>28</a:t>
            </a:fld>
            <a:endParaRPr lang="en-US" altLang="zh-TW"/>
          </a:p>
        </p:txBody>
      </p:sp>
      <p:sp>
        <p:nvSpPr>
          <p:cNvPr id="61443" name="Rectangle 2">
            <a:extLst>
              <a:ext uri="{FF2B5EF4-FFF2-40B4-BE49-F238E27FC236}">
                <a16:creationId xmlns:a16="http://schemas.microsoft.com/office/drawing/2014/main" id="{4B1CCD66-89F8-4DA8-ACD7-C3914397C92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44" name="Rectangle 3">
            <a:extLst>
              <a:ext uri="{FF2B5EF4-FFF2-40B4-BE49-F238E27FC236}">
                <a16:creationId xmlns:a16="http://schemas.microsoft.com/office/drawing/2014/main" id="{689B2072-70B2-4266-B780-DDAF97A3490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just" fontAlgn="base">
              <a:spcBef>
                <a:spcPts val="430"/>
              </a:spcBef>
            </a:pPr>
            <a:r>
              <a:rPr lang="zh-HK" altLang="zh-HK" kern="1200" dirty="0">
                <a:effectLst/>
                <a:latin typeface="Times New Roman" panose="02020603050405020304" pitchFamily="18" charset="0"/>
                <a:ea typeface="新細明體" panose="02020500000000000000" pitchFamily="18" charset="-120"/>
                <a:cs typeface="Times New Roman" panose="02020603050405020304" pitchFamily="18" charset="0"/>
              </a:rPr>
              <a:t>教師解釋機會成本的意思。</a:t>
            </a:r>
            <a:endParaRPr lang="zh-TW" altLang="zh-HK" dirty="0">
              <a:effectLst/>
              <a:latin typeface="新細明體" panose="02020500000000000000" pitchFamily="18" charset="-120"/>
              <a:ea typeface="新細明體" panose="02020500000000000000" pitchFamily="18" charset="-120"/>
              <a:cs typeface="Times New Roman" panose="02020603050405020304" pitchFamily="18" charset="0"/>
            </a:endParaRPr>
          </a:p>
          <a:p>
            <a:pPr algn="just" fontAlgn="base">
              <a:spcBef>
                <a:spcPts val="430"/>
              </a:spcBef>
            </a:pPr>
            <a:endParaRPr lang="en-US" altLang="zh-HK" kern="1200" dirty="0">
              <a:effectLst/>
              <a:latin typeface="Times New Roman" panose="02020603050405020304" pitchFamily="18" charset="0"/>
              <a:ea typeface="新細明體" panose="02020500000000000000" pitchFamily="18" charset="-120"/>
              <a:cs typeface="Times New Roman" panose="02020603050405020304" pitchFamily="18" charset="0"/>
            </a:endParaRPr>
          </a:p>
          <a:p>
            <a:r>
              <a:rPr lang="zh-HK" altLang="zh-HK" kern="1200" dirty="0" smtClean="0">
                <a:effectLst/>
                <a:latin typeface="Times New Roman" panose="02020603050405020304" pitchFamily="18" charset="0"/>
                <a:ea typeface="新細明體" panose="02020500000000000000" pitchFamily="18" charset="-120"/>
                <a:cs typeface="Times New Roman" panose="02020603050405020304" pitchFamily="18" charset="0"/>
              </a:rPr>
              <a:t>除了</a:t>
            </a:r>
            <a:r>
              <a:rPr lang="zh-HK" altLang="zh-HK" kern="1200" dirty="0">
                <a:effectLst/>
                <a:latin typeface="Times New Roman" panose="02020603050405020304" pitchFamily="18" charset="0"/>
                <a:ea typeface="新細明體" panose="02020500000000000000" pitchFamily="18" charset="-120"/>
                <a:cs typeface="Times New Roman" panose="02020603050405020304" pitchFamily="18" charset="0"/>
              </a:rPr>
              <a:t>增量成本，做決策時亦應考慮機會成本。</a:t>
            </a:r>
            <a:endParaRPr lang="en-US" altLang="zh-TW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7">
            <a:extLst>
              <a:ext uri="{FF2B5EF4-FFF2-40B4-BE49-F238E27FC236}">
                <a16:creationId xmlns:a16="http://schemas.microsoft.com/office/drawing/2014/main" id="{353564B7-96A6-4F16-85BC-068CBFA7F548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0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 defTabSz="920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 defTabSz="920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 defTabSz="920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 defTabSz="920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fld id="{32DFEDF4-B932-4FF1-8055-3CF622205DF7}" type="slidenum">
              <a:rPr lang="en-US" altLang="zh-TW"/>
              <a:pPr/>
              <a:t>29</a:t>
            </a:fld>
            <a:endParaRPr lang="en-US" altLang="zh-TW"/>
          </a:p>
        </p:txBody>
      </p:sp>
      <p:sp>
        <p:nvSpPr>
          <p:cNvPr id="63491" name="Rectangle 2">
            <a:extLst>
              <a:ext uri="{FF2B5EF4-FFF2-40B4-BE49-F238E27FC236}">
                <a16:creationId xmlns:a16="http://schemas.microsoft.com/office/drawing/2014/main" id="{ACC17E2C-D790-4F33-8060-7084FCEE4B6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3492" name="Rectangle 3">
            <a:extLst>
              <a:ext uri="{FF2B5EF4-FFF2-40B4-BE49-F238E27FC236}">
                <a16:creationId xmlns:a16="http://schemas.microsoft.com/office/drawing/2014/main" id="{E6A352C1-992F-4746-81B6-B4304309635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zh-HK" altLang="zh-HK" kern="1200" dirty="0">
                <a:effectLst/>
                <a:latin typeface="Times New Roman" panose="02020603050405020304" pitchFamily="18" charset="0"/>
                <a:ea typeface="新細明體" panose="02020500000000000000" pitchFamily="18" charset="-120"/>
                <a:cs typeface="Times New Roman" panose="02020603050405020304" pitchFamily="18" charset="0"/>
              </a:rPr>
              <a:t>此活動要求學生識別轉換設備的機會成本和增量成本</a:t>
            </a:r>
            <a:r>
              <a:rPr lang="zh-TW" altLang="zh-TW" dirty="0">
                <a:latin typeface="Arial" panose="020B0604020202020204" pitchFamily="34" charset="0"/>
              </a:rPr>
              <a:t>。</a:t>
            </a: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7">
            <a:extLst>
              <a:ext uri="{FF2B5EF4-FFF2-40B4-BE49-F238E27FC236}">
                <a16:creationId xmlns:a16="http://schemas.microsoft.com/office/drawing/2014/main" id="{D7BFFEF9-2BED-43F3-A962-4F01AAD859F1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0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 defTabSz="920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 defTabSz="920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 defTabSz="920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 defTabSz="920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fld id="{D38156DC-A19E-4003-914C-42F69B39C8AF}" type="slidenum">
              <a:rPr lang="en-US" altLang="zh-TW"/>
              <a:pPr/>
              <a:t>3</a:t>
            </a:fld>
            <a:endParaRPr lang="en-US" altLang="zh-TW"/>
          </a:p>
        </p:txBody>
      </p:sp>
      <p:sp>
        <p:nvSpPr>
          <p:cNvPr id="10243" name="Rectangle 2">
            <a:extLst>
              <a:ext uri="{FF2B5EF4-FFF2-40B4-BE49-F238E27FC236}">
                <a16:creationId xmlns:a16="http://schemas.microsoft.com/office/drawing/2014/main" id="{5AED8BC3-72B6-4CF6-809A-CD6B560E6B9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244" name="Rectangle 3">
            <a:extLst>
              <a:ext uri="{FF2B5EF4-FFF2-40B4-BE49-F238E27FC236}">
                <a16:creationId xmlns:a16="http://schemas.microsoft.com/office/drawing/2014/main" id="{55729985-7B72-41D7-B8F9-B0669DF3474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247650" indent="-247650" eaLnBrk="1" hangingPunct="1"/>
            <a:r>
              <a:rPr lang="zh-TW" altLang="en-US" dirty="0" smtClean="0">
                <a:latin typeface="Arial" panose="020B0604020202020204" pitchFamily="34" charset="0"/>
              </a:rPr>
              <a:t>與學生溫習有關邊際成本法及生產業務的各類成本。</a:t>
            </a:r>
            <a:endParaRPr lang="en-US" altLang="zh-TW" dirty="0" smtClean="0">
              <a:latin typeface="Arial" panose="020B0604020202020204" pitchFamily="34" charset="0"/>
            </a:endParaRPr>
          </a:p>
          <a:p>
            <a:pPr marL="247650" indent="-247650" eaLnBrk="1" hangingPunct="1"/>
            <a:endParaRPr lang="en-US" altLang="zh-TW" dirty="0" smtClean="0">
              <a:latin typeface="Arial" panose="020B0604020202020204" pitchFamily="34" charset="0"/>
            </a:endParaRPr>
          </a:p>
          <a:p>
            <a:pPr marL="247650" indent="-247650" eaLnBrk="1" hangingPunct="1"/>
            <a:r>
              <a:rPr lang="zh-TW" altLang="en-US" dirty="0" smtClean="0">
                <a:latin typeface="Arial" panose="020B0604020202020204" pitchFamily="34" charset="0"/>
              </a:rPr>
              <a:t>根據邊際成本法，企業的淨利計算方法如下</a:t>
            </a:r>
            <a:r>
              <a:rPr lang="en-US" altLang="zh-TW" dirty="0" smtClean="0">
                <a:latin typeface="Arial" panose="020B0604020202020204" pitchFamily="34" charset="0"/>
              </a:rPr>
              <a:t>: </a:t>
            </a:r>
          </a:p>
          <a:p>
            <a:pPr marL="247650" indent="-247650" eaLnBrk="1" hangingPunct="1"/>
            <a:r>
              <a:rPr lang="zh-TW" altLang="en-US" b="1" dirty="0" smtClean="0">
                <a:latin typeface="Arial" panose="020B0604020202020204" pitchFamily="34" charset="0"/>
              </a:rPr>
              <a:t>     </a:t>
            </a:r>
            <a:r>
              <a:rPr lang="zh-TW" altLang="en-US" dirty="0" smtClean="0">
                <a:latin typeface="Arial" panose="020B0604020202020204" pitchFamily="34" charset="0"/>
              </a:rPr>
              <a:t>淨利 </a:t>
            </a:r>
            <a:r>
              <a:rPr lang="en-US" altLang="zh-TW" dirty="0" smtClean="0">
                <a:latin typeface="Arial" panose="020B0604020202020204" pitchFamily="34" charset="0"/>
              </a:rPr>
              <a:t>= </a:t>
            </a:r>
            <a:r>
              <a:rPr lang="zh-TW" altLang="en-US" dirty="0" smtClean="0">
                <a:latin typeface="Arial" panose="020B0604020202020204" pitchFamily="34" charset="0"/>
              </a:rPr>
              <a:t>銷售</a:t>
            </a:r>
            <a:r>
              <a:rPr lang="en-US" altLang="zh-TW" dirty="0" smtClean="0">
                <a:latin typeface="Arial" panose="020B0604020202020204" pitchFamily="34" charset="0"/>
              </a:rPr>
              <a:t> – </a:t>
            </a:r>
            <a:r>
              <a:rPr lang="zh-TW" altLang="en-US" dirty="0" smtClean="0">
                <a:latin typeface="Arial" panose="020B0604020202020204" pitchFamily="34" charset="0"/>
              </a:rPr>
              <a:t>變動成本 </a:t>
            </a:r>
            <a:r>
              <a:rPr lang="en-US" altLang="zh-TW" dirty="0" smtClean="0">
                <a:latin typeface="Arial" panose="020B0604020202020204" pitchFamily="34" charset="0"/>
              </a:rPr>
              <a:t> – </a:t>
            </a:r>
            <a:r>
              <a:rPr lang="zh-TW" altLang="en-US" dirty="0" smtClean="0">
                <a:latin typeface="Arial" panose="020B0604020202020204" pitchFamily="34" charset="0"/>
              </a:rPr>
              <a:t>固定成本 </a:t>
            </a:r>
            <a:endParaRPr lang="en-US" altLang="zh-TW" dirty="0" smtClean="0">
              <a:latin typeface="Arial" panose="020B0604020202020204" pitchFamily="34" charset="0"/>
            </a:endParaRPr>
          </a:p>
          <a:p>
            <a:pPr marL="247650" indent="-247650" eaLnBrk="1" hangingPunct="1"/>
            <a:r>
              <a:rPr lang="en-US" altLang="zh-TW" dirty="0" smtClean="0">
                <a:latin typeface="Arial" panose="020B0604020202020204" pitchFamily="34" charset="0"/>
              </a:rPr>
              <a:t>     </a:t>
            </a:r>
            <a:r>
              <a:rPr lang="zh-TW" altLang="en-US" dirty="0" smtClean="0">
                <a:latin typeface="Arial" panose="020B0604020202020204" pitchFamily="34" charset="0"/>
              </a:rPr>
              <a:t>而（銷售</a:t>
            </a:r>
            <a:r>
              <a:rPr lang="en-US" altLang="zh-TW" dirty="0" smtClean="0">
                <a:latin typeface="Arial" panose="020B0604020202020204" pitchFamily="34" charset="0"/>
              </a:rPr>
              <a:t> –</a:t>
            </a:r>
            <a:r>
              <a:rPr lang="zh-TW" altLang="en-US" dirty="0" smtClean="0">
                <a:latin typeface="Arial" panose="020B0604020202020204" pitchFamily="34" charset="0"/>
              </a:rPr>
              <a:t>變動成本）稱為邊際貢獻</a:t>
            </a:r>
            <a:endParaRPr lang="en-US" altLang="zh-TW" dirty="0" smtClean="0">
              <a:latin typeface="Arial" panose="020B0604020202020204" pitchFamily="34" charset="0"/>
            </a:endParaRPr>
          </a:p>
          <a:p>
            <a:pPr marL="247650" indent="-247650" eaLnBrk="1" hangingPunct="1"/>
            <a:r>
              <a:rPr lang="en-US" altLang="zh-TW" dirty="0" smtClean="0">
                <a:latin typeface="Arial" panose="020B0604020202020204" pitchFamily="34" charset="0"/>
              </a:rPr>
              <a:t>     </a:t>
            </a:r>
            <a:r>
              <a:rPr lang="zh-TW" altLang="en-US" dirty="0" smtClean="0">
                <a:latin typeface="Arial" panose="020B0604020202020204" pitchFamily="34" charset="0"/>
              </a:rPr>
              <a:t>換言之，淨利 </a:t>
            </a:r>
            <a:r>
              <a:rPr lang="en-US" altLang="zh-TW" dirty="0" smtClean="0">
                <a:latin typeface="Arial" panose="020B0604020202020204" pitchFamily="34" charset="0"/>
              </a:rPr>
              <a:t>=</a:t>
            </a:r>
            <a:r>
              <a:rPr lang="zh-HK" altLang="en-US" dirty="0" smtClean="0">
                <a:latin typeface="Arial" panose="020B0604020202020204" pitchFamily="34" charset="0"/>
              </a:rPr>
              <a:t>邊際</a:t>
            </a:r>
            <a:r>
              <a:rPr lang="zh-TW" altLang="en-US" dirty="0" smtClean="0">
                <a:latin typeface="Arial" panose="020B0604020202020204" pitchFamily="34" charset="0"/>
              </a:rPr>
              <a:t>貢獻 </a:t>
            </a:r>
            <a:r>
              <a:rPr lang="en-US" altLang="zh-TW" dirty="0" smtClean="0">
                <a:latin typeface="Arial" panose="020B0604020202020204" pitchFamily="34" charset="0"/>
              </a:rPr>
              <a:t>– </a:t>
            </a:r>
            <a:r>
              <a:rPr lang="zh-TW" altLang="en-US" dirty="0" smtClean="0">
                <a:latin typeface="Arial" panose="020B0604020202020204" pitchFamily="34" charset="0"/>
              </a:rPr>
              <a:t>固定成本 </a:t>
            </a:r>
          </a:p>
          <a:p>
            <a:pPr marL="247650" indent="-247650" eaLnBrk="1" hangingPunct="1"/>
            <a:r>
              <a:rPr lang="en-US" altLang="zh-TW" dirty="0" smtClean="0">
                <a:latin typeface="Arial" panose="020B0604020202020204" pitchFamily="34" charset="0"/>
              </a:rPr>
              <a:t> </a:t>
            </a:r>
          </a:p>
          <a:p>
            <a:pPr marL="247650" indent="-247650" eaLnBrk="1" hangingPunct="1"/>
            <a:r>
              <a:rPr lang="zh-TW" altLang="en-US" dirty="0" smtClean="0">
                <a:latin typeface="Arial" panose="020B0604020202020204" pitchFamily="34" charset="0"/>
              </a:rPr>
              <a:t>變動成本及固定成本的定義：</a:t>
            </a:r>
            <a:endParaRPr lang="en-US" altLang="zh-TW" dirty="0" smtClean="0">
              <a:latin typeface="Arial" panose="020B0604020202020204" pitchFamily="34" charset="0"/>
            </a:endParaRPr>
          </a:p>
          <a:p>
            <a:pPr marL="247650" indent="-247650" eaLnBrk="1" hangingPunct="1">
              <a:buFontTx/>
              <a:buChar char="•"/>
            </a:pPr>
            <a:r>
              <a:rPr lang="zh-TW" altLang="en-US" dirty="0" smtClean="0">
                <a:latin typeface="Arial" panose="020B0604020202020204" pitchFamily="34" charset="0"/>
              </a:rPr>
              <a:t>變動成本 </a:t>
            </a:r>
            <a:r>
              <a:rPr lang="en-US" altLang="zh-TW" dirty="0" smtClean="0">
                <a:latin typeface="Arial" panose="020B0604020202020204" pitchFamily="34" charset="0"/>
              </a:rPr>
              <a:t>– </a:t>
            </a:r>
            <a:r>
              <a:rPr lang="zh-CN" altLang="en-US" dirty="0" smtClean="0">
                <a:latin typeface="Arial" panose="020B0604020202020204" pitchFamily="34" charset="0"/>
              </a:rPr>
              <a:t>指</a:t>
            </a:r>
            <a:r>
              <a:rPr lang="zh-TW" altLang="en-US" dirty="0" smtClean="0">
                <a:latin typeface="Arial" panose="020B0604020202020204" pitchFamily="34" charset="0"/>
              </a:rPr>
              <a:t>會因應</a:t>
            </a:r>
            <a:r>
              <a:rPr lang="zh-CN" altLang="en-US" dirty="0" smtClean="0">
                <a:latin typeface="Arial" panose="020B0604020202020204" pitchFamily="34" charset="0"/>
              </a:rPr>
              <a:t>業務頻繁程度變化</a:t>
            </a:r>
            <a:r>
              <a:rPr lang="zh-TW" altLang="en-US" dirty="0" smtClean="0">
                <a:latin typeface="Arial" panose="020B0604020202020204" pitchFamily="34" charset="0"/>
              </a:rPr>
              <a:t>而改變</a:t>
            </a:r>
            <a:r>
              <a:rPr lang="zh-CN" altLang="en-US" dirty="0" smtClean="0">
                <a:latin typeface="Arial" panose="020B0604020202020204" pitchFamily="34" charset="0"/>
              </a:rPr>
              <a:t>的成本</a:t>
            </a:r>
            <a:r>
              <a:rPr lang="zh-TW" altLang="en-US" dirty="0" smtClean="0">
                <a:latin typeface="Arial" panose="020B0604020202020204" pitchFamily="34" charset="0"/>
              </a:rPr>
              <a:t>。</a:t>
            </a:r>
            <a:r>
              <a:rPr lang="zh-CN" altLang="en-US" dirty="0" smtClean="0">
                <a:latin typeface="Arial" panose="020B0604020202020204" pitchFamily="34" charset="0"/>
              </a:rPr>
              <a:t>（</a:t>
            </a:r>
            <a:r>
              <a:rPr lang="zh-TW" altLang="en-US" dirty="0" smtClean="0">
                <a:latin typeface="Arial" panose="020B0604020202020204" pitchFamily="34" charset="0"/>
              </a:rPr>
              <a:t>特許管理會計師公會</a:t>
            </a:r>
            <a:r>
              <a:rPr lang="zh-CN" altLang="en-US" dirty="0" smtClean="0">
                <a:latin typeface="Arial" panose="020B0604020202020204" pitchFamily="34" charset="0"/>
              </a:rPr>
              <a:t>官方</a:t>
            </a:r>
            <a:r>
              <a:rPr lang="zh-TW" altLang="en-US" dirty="0" smtClean="0">
                <a:latin typeface="Arial" panose="020B0604020202020204" pitchFamily="34" charset="0"/>
              </a:rPr>
              <a:t>詞彙</a:t>
            </a:r>
            <a:r>
              <a:rPr lang="zh-CN" altLang="en-US" dirty="0" smtClean="0">
                <a:latin typeface="Arial" panose="020B0604020202020204" pitchFamily="34" charset="0"/>
              </a:rPr>
              <a:t>）</a:t>
            </a:r>
            <a:endParaRPr lang="en-US" altLang="zh-TW" dirty="0" smtClean="0">
              <a:latin typeface="Arial" panose="020B0604020202020204" pitchFamily="34" charset="0"/>
            </a:endParaRPr>
          </a:p>
          <a:p>
            <a:pPr marL="247650" indent="-247650" eaLnBrk="1" hangingPunct="1">
              <a:buFontTx/>
              <a:buChar char="•"/>
            </a:pPr>
            <a:r>
              <a:rPr lang="zh-TW" altLang="en-US" dirty="0" smtClean="0">
                <a:latin typeface="Arial" panose="020B0604020202020204" pitchFamily="34" charset="0"/>
              </a:rPr>
              <a:t>固定成本 </a:t>
            </a:r>
            <a:r>
              <a:rPr lang="en-US" altLang="zh-TW" dirty="0" smtClean="0">
                <a:latin typeface="Arial" panose="020B0604020202020204" pitchFamily="34" charset="0"/>
              </a:rPr>
              <a:t>– </a:t>
            </a:r>
            <a:r>
              <a:rPr lang="zh-TW" altLang="en-US" dirty="0" smtClean="0">
                <a:latin typeface="Arial" panose="020B0604020202020204" pitchFamily="34" charset="0"/>
              </a:rPr>
              <a:t>在某段特定期間（即若干產量及</a:t>
            </a:r>
            <a:r>
              <a:rPr lang="zh-TW" altLang="zh-TW" dirty="0" smtClean="0">
                <a:latin typeface="Arial" panose="020B0604020202020204" pitchFamily="34" charset="0"/>
              </a:rPr>
              <a:t>銷售量</a:t>
            </a:r>
            <a:r>
              <a:rPr lang="zh-TW" altLang="en-US" dirty="0" smtClean="0">
                <a:latin typeface="Arial" panose="020B0604020202020204" pitchFamily="34" charset="0"/>
              </a:rPr>
              <a:t>範圍內），不會受活動程度的波動影響而改變的成本。（特許管理會計師公會</a:t>
            </a:r>
            <a:r>
              <a:rPr lang="zh-CN" altLang="en-US" dirty="0" smtClean="0">
                <a:latin typeface="Arial" panose="020B0604020202020204" pitchFamily="34" charset="0"/>
              </a:rPr>
              <a:t>官方</a:t>
            </a:r>
            <a:r>
              <a:rPr lang="zh-TW" altLang="en-US" dirty="0" smtClean="0">
                <a:latin typeface="Arial" panose="020B0604020202020204" pitchFamily="34" charset="0"/>
              </a:rPr>
              <a:t>詞彙）</a:t>
            </a:r>
            <a:endParaRPr lang="en-US" altLang="zh-TW" dirty="0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87170002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7">
            <a:extLst>
              <a:ext uri="{FF2B5EF4-FFF2-40B4-BE49-F238E27FC236}">
                <a16:creationId xmlns:a16="http://schemas.microsoft.com/office/drawing/2014/main" id="{17EC202C-93E4-4613-86CE-7961037C8E1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0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 defTabSz="920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 defTabSz="920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 defTabSz="920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 defTabSz="920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fld id="{AB55E974-3639-4DC5-B986-E833E0EEFED3}" type="slidenum">
              <a:rPr lang="en-US" altLang="zh-TW"/>
              <a:pPr/>
              <a:t>30</a:t>
            </a:fld>
            <a:endParaRPr lang="en-US" altLang="zh-TW"/>
          </a:p>
        </p:txBody>
      </p:sp>
      <p:sp>
        <p:nvSpPr>
          <p:cNvPr id="67587" name="Rectangle 2">
            <a:extLst>
              <a:ext uri="{FF2B5EF4-FFF2-40B4-BE49-F238E27FC236}">
                <a16:creationId xmlns:a16="http://schemas.microsoft.com/office/drawing/2014/main" id="{EFCD1E0F-B123-49EF-A32E-BF7F40B8E32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7588" name="Rectangle 3">
            <a:extLst>
              <a:ext uri="{FF2B5EF4-FFF2-40B4-BE49-F238E27FC236}">
                <a16:creationId xmlns:a16="http://schemas.microsoft.com/office/drawing/2014/main" id="{EAA352CB-2113-48E7-957B-A392C7B4F8A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just" fontAlgn="base">
              <a:spcBef>
                <a:spcPts val="430"/>
              </a:spcBef>
            </a:pPr>
            <a:r>
              <a:rPr lang="zh-HK" altLang="zh-HK" kern="1200" dirty="0">
                <a:effectLst/>
                <a:latin typeface="Times New Roman" panose="02020603050405020304" pitchFamily="18" charset="0"/>
                <a:ea typeface="新細明體" panose="02020500000000000000" pitchFamily="18" charset="-120"/>
                <a:cs typeface="Times New Roman" panose="02020603050405020304" pitchFamily="18" charset="0"/>
              </a:rPr>
              <a:t>教師與學生核對答案。</a:t>
            </a:r>
            <a:endParaRPr lang="zh-TW" altLang="zh-HK" dirty="0">
              <a:effectLst/>
              <a:latin typeface="新細明體" panose="02020500000000000000" pitchFamily="18" charset="-120"/>
              <a:ea typeface="新細明體" panose="02020500000000000000" pitchFamily="18" charset="-120"/>
              <a:cs typeface="Times New Roman" panose="02020603050405020304" pitchFamily="18" charset="0"/>
            </a:endParaRPr>
          </a:p>
          <a:p>
            <a:pPr algn="just" fontAlgn="base">
              <a:spcBef>
                <a:spcPts val="430"/>
              </a:spcBef>
            </a:pPr>
            <a:endParaRPr lang="en-US" altLang="zh-HK" kern="1200" dirty="0">
              <a:effectLst/>
              <a:latin typeface="Times New Roman" panose="02020603050405020304" pitchFamily="18" charset="0"/>
              <a:ea typeface="新細明體" panose="02020500000000000000" pitchFamily="18" charset="-120"/>
              <a:cs typeface="Times New Roman" panose="02020603050405020304" pitchFamily="18" charset="0"/>
            </a:endParaRPr>
          </a:p>
          <a:p>
            <a:r>
              <a:rPr kumimoji="1" lang="zh-TW" altLang="zh-HK" sz="1200" kern="1200" dirty="0" smtClean="0">
                <a:solidFill>
                  <a:schemeClr val="tx1"/>
                </a:solidFill>
                <a:effectLst/>
                <a:latin typeface="Arial" charset="0"/>
                <a:ea typeface="新細明體" pitchFamily="18" charset="-120"/>
                <a:cs typeface="+mn-cs"/>
              </a:rPr>
              <a:t>班別不應轉換設備，因為相關成本將增加$2,800。</a:t>
            </a:r>
            <a:endParaRPr lang="en-US" altLang="zh-TW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7">
            <a:extLst>
              <a:ext uri="{FF2B5EF4-FFF2-40B4-BE49-F238E27FC236}">
                <a16:creationId xmlns:a16="http://schemas.microsoft.com/office/drawing/2014/main" id="{AC952061-56A1-4D4F-A2C7-746414EF8ED2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0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 defTabSz="920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 defTabSz="920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 defTabSz="920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 defTabSz="920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fld id="{81C2F741-0555-4FAC-97A1-8650E5AABDE3}" type="slidenum">
              <a:rPr lang="en-US" altLang="zh-TW"/>
              <a:pPr/>
              <a:t>31</a:t>
            </a:fld>
            <a:endParaRPr lang="en-US" altLang="zh-TW"/>
          </a:p>
        </p:txBody>
      </p:sp>
      <p:sp>
        <p:nvSpPr>
          <p:cNvPr id="69635" name="Rectangle 2">
            <a:extLst>
              <a:ext uri="{FF2B5EF4-FFF2-40B4-BE49-F238E27FC236}">
                <a16:creationId xmlns:a16="http://schemas.microsoft.com/office/drawing/2014/main" id="{2A905FAC-8D4F-45CE-A499-6316185BDB7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6" name="Rectangle 3">
            <a:extLst>
              <a:ext uri="{FF2B5EF4-FFF2-40B4-BE49-F238E27FC236}">
                <a16:creationId xmlns:a16="http://schemas.microsoft.com/office/drawing/2014/main" id="{A503AFAF-9622-4170-BE55-BAA919EDCB4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zh-HK" altLang="zh-HK" kern="1200" dirty="0">
                <a:effectLst/>
                <a:latin typeface="Times New Roman" panose="02020603050405020304" pitchFamily="18" charset="0"/>
                <a:ea typeface="新細明體" panose="02020500000000000000" pitchFamily="18" charset="-120"/>
                <a:cs typeface="Times New Roman" panose="02020603050405020304" pitchFamily="18" charset="0"/>
              </a:rPr>
              <a:t>教師總結本課節</a:t>
            </a:r>
            <a:r>
              <a:rPr lang="zh-TW" altLang="zh-TW" dirty="0">
                <a:latin typeface="Arial" panose="020B0604020202020204" pitchFamily="34" charset="0"/>
              </a:rPr>
              <a:t>。</a:t>
            </a:r>
          </a:p>
          <a:p>
            <a:pPr eaLnBrk="1" hangingPunct="1"/>
            <a:endParaRPr lang="en-US" altLang="zh-TW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2">
            <a:extLst>
              <a:ext uri="{FF2B5EF4-FFF2-40B4-BE49-F238E27FC236}">
                <a16:creationId xmlns:a16="http://schemas.microsoft.com/office/drawing/2014/main" id="{CC2AD383-EA7D-463F-8312-A201A7BC94FC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20750" y="746125"/>
            <a:ext cx="4960938" cy="3721100"/>
          </a:xfrm>
          <a:ln/>
        </p:spPr>
      </p:sp>
      <p:sp>
        <p:nvSpPr>
          <p:cNvPr id="71683" name="Rectangle 3">
            <a:extLst>
              <a:ext uri="{FF2B5EF4-FFF2-40B4-BE49-F238E27FC236}">
                <a16:creationId xmlns:a16="http://schemas.microsoft.com/office/drawing/2014/main" id="{920F54BD-733A-4734-BD2E-8BE024D7548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879475" y="4714875"/>
            <a:ext cx="5038725" cy="4465638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zh-TW" altLang="zh-TW" b="1" dirty="0">
                <a:latin typeface="Arial" panose="020B0604020202020204" pitchFamily="34" charset="0"/>
              </a:rPr>
              <a:t>第</a:t>
            </a:r>
            <a:r>
              <a:rPr lang="zh-CN" altLang="en-US" b="1" dirty="0">
                <a:latin typeface="Arial" panose="020B0604020202020204" pitchFamily="34" charset="0"/>
              </a:rPr>
              <a:t>三</a:t>
            </a:r>
            <a:r>
              <a:rPr lang="zh-TW" altLang="zh-TW" b="1" dirty="0">
                <a:latin typeface="Arial" panose="020B0604020202020204" pitchFamily="34" charset="0"/>
              </a:rPr>
              <a:t>課</a:t>
            </a:r>
            <a:r>
              <a:rPr lang="zh-CN" altLang="en-US" b="1" dirty="0">
                <a:latin typeface="Arial" panose="020B0604020202020204" pitchFamily="34" charset="0"/>
              </a:rPr>
              <a:t>節完</a:t>
            </a:r>
            <a:r>
              <a:rPr lang="zh-TW" altLang="zh-TW" b="1" dirty="0">
                <a:latin typeface="Arial" panose="020B0604020202020204" pitchFamily="34" charset="0"/>
              </a:rPr>
              <a:t>結。</a:t>
            </a:r>
            <a:endParaRPr lang="en-US" altLang="zh-TW" dirty="0">
              <a:latin typeface="Arial" panose="020B0604020202020204" pitchFamily="34" charset="0"/>
            </a:endParaRPr>
          </a:p>
          <a:p>
            <a:pPr eaLnBrk="1" hangingPunct="1"/>
            <a:endParaRPr lang="zh-TW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7">
            <a:extLst>
              <a:ext uri="{FF2B5EF4-FFF2-40B4-BE49-F238E27FC236}">
                <a16:creationId xmlns:a16="http://schemas.microsoft.com/office/drawing/2014/main" id="{CEEFEF4F-69E5-4029-8D15-9DD91D8297C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0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 defTabSz="920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 defTabSz="920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 defTabSz="920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 defTabSz="920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fld id="{3ECAF489-3380-413F-870F-31CA72C9B29B}" type="slidenum">
              <a:rPr lang="en-US" altLang="zh-TW"/>
              <a:pPr/>
              <a:t>4</a:t>
            </a:fld>
            <a:endParaRPr lang="en-US" altLang="zh-TW"/>
          </a:p>
        </p:txBody>
      </p:sp>
      <p:sp>
        <p:nvSpPr>
          <p:cNvPr id="12291" name="Rectangle 2">
            <a:extLst>
              <a:ext uri="{FF2B5EF4-FFF2-40B4-BE49-F238E27FC236}">
                <a16:creationId xmlns:a16="http://schemas.microsoft.com/office/drawing/2014/main" id="{7DF106CE-23C5-4DCA-B8E3-87A510F0770B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292" name="Rectangle 3">
            <a:extLst>
              <a:ext uri="{FF2B5EF4-FFF2-40B4-BE49-F238E27FC236}">
                <a16:creationId xmlns:a16="http://schemas.microsoft.com/office/drawing/2014/main" id="{B373BA16-6057-4C80-8E6F-47A761D538E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zh-TW" altLang="en-US" dirty="0" smtClean="0">
                <a:latin typeface="Arial" panose="020B0604020202020204" pitchFamily="34" charset="0"/>
              </a:rPr>
              <a:t>向學生介紹邊際成本下的成本類別，以回應上一張投影片。而成本分類亦是重要概念，可應用於個案研究。</a:t>
            </a:r>
            <a:endParaRPr lang="en-US" altLang="zh-TW" dirty="0" smtClean="0">
              <a:latin typeface="Arial" panose="020B0604020202020204" pitchFamily="34" charset="0"/>
            </a:endParaRPr>
          </a:p>
          <a:p>
            <a:pPr eaLnBrk="1" hangingPunct="1"/>
            <a:endParaRPr lang="en-US" altLang="zh-TW" dirty="0" smtClean="0">
              <a:latin typeface="Arial" panose="020B0604020202020204" pitchFamily="34" charset="0"/>
            </a:endParaRPr>
          </a:p>
          <a:p>
            <a:pPr eaLnBrk="1" hangingPunct="1"/>
            <a:r>
              <a:rPr lang="zh-TW" altLang="en-US" dirty="0" smtClean="0">
                <a:latin typeface="Arial" panose="020B0604020202020204" pitchFamily="34" charset="0"/>
              </a:rPr>
              <a:t>單位增加（減少）的時候，變動成本便會按比例增加（減少），例如一款產品（如</a:t>
            </a:r>
            <a:r>
              <a:rPr lang="en-US" altLang="zh-TW" dirty="0" smtClean="0">
                <a:latin typeface="Arial" panose="020B0604020202020204" pitchFamily="34" charset="0"/>
              </a:rPr>
              <a:t>T</a:t>
            </a:r>
            <a:r>
              <a:rPr lang="zh-TW" altLang="en-US" dirty="0" smtClean="0">
                <a:latin typeface="Arial" panose="020B0604020202020204" pitchFamily="34" charset="0"/>
              </a:rPr>
              <a:t>裇）的原料成本為</a:t>
            </a:r>
            <a:r>
              <a:rPr lang="en-US" altLang="zh-TW" dirty="0" smtClean="0">
                <a:latin typeface="Arial" panose="020B0604020202020204" pitchFamily="34" charset="0"/>
              </a:rPr>
              <a:t>$50</a:t>
            </a:r>
            <a:r>
              <a:rPr lang="zh-TW" altLang="en-US" dirty="0" smtClean="0">
                <a:latin typeface="Arial" panose="020B0604020202020204" pitchFamily="34" charset="0"/>
              </a:rPr>
              <a:t>，原料成本將會改變如下：</a:t>
            </a:r>
            <a:endParaRPr lang="en-US" altLang="zh-TW" dirty="0" smtClean="0">
              <a:latin typeface="Arial" panose="020B0604020202020204" pitchFamily="34" charset="0"/>
            </a:endParaRPr>
          </a:p>
          <a:p>
            <a:pPr eaLnBrk="1" hangingPunct="1"/>
            <a:r>
              <a:rPr lang="zh-TW" altLang="en-US" dirty="0" smtClean="0">
                <a:latin typeface="Arial" panose="020B0604020202020204" pitchFamily="34" charset="0"/>
              </a:rPr>
              <a:t>單位數目                                    原料成本</a:t>
            </a:r>
            <a:endParaRPr lang="en-US" altLang="zh-TW" dirty="0" smtClean="0">
              <a:latin typeface="Arial" panose="020B0604020202020204" pitchFamily="34" charset="0"/>
            </a:endParaRPr>
          </a:p>
          <a:p>
            <a:pPr eaLnBrk="1" hangingPunct="1"/>
            <a:r>
              <a:rPr lang="en-US" altLang="zh-TW" dirty="0" smtClean="0">
                <a:latin typeface="Arial" panose="020B0604020202020204" pitchFamily="34" charset="0"/>
              </a:rPr>
              <a:t>0		0  ($50 x 0)</a:t>
            </a:r>
          </a:p>
          <a:p>
            <a:pPr eaLnBrk="1" hangingPunct="1"/>
            <a:r>
              <a:rPr lang="en-US" altLang="zh-TW" dirty="0" smtClean="0">
                <a:latin typeface="Arial" panose="020B0604020202020204" pitchFamily="34" charset="0"/>
              </a:rPr>
              <a:t>100		5,000  ($50 x 100)</a:t>
            </a:r>
          </a:p>
          <a:p>
            <a:pPr eaLnBrk="1" hangingPunct="1"/>
            <a:r>
              <a:rPr lang="en-US" altLang="zh-TW" dirty="0" smtClean="0">
                <a:latin typeface="Arial" panose="020B0604020202020204" pitchFamily="34" charset="0"/>
              </a:rPr>
              <a:t>300		15,000  ($50 x 300)</a:t>
            </a:r>
          </a:p>
          <a:p>
            <a:pPr eaLnBrk="1" hangingPunct="1"/>
            <a:r>
              <a:rPr lang="en-US" altLang="zh-TW" dirty="0" smtClean="0">
                <a:latin typeface="Arial" panose="020B0604020202020204" pitchFamily="34" charset="0"/>
              </a:rPr>
              <a:t>800		40,000  ($50 x 800)</a:t>
            </a:r>
          </a:p>
          <a:p>
            <a:pPr eaLnBrk="1" hangingPunct="1"/>
            <a:endParaRPr lang="en-US" altLang="zh-TW" dirty="0" smtClean="0">
              <a:latin typeface="Arial" panose="020B0604020202020204" pitchFamily="34" charset="0"/>
            </a:endParaRPr>
          </a:p>
          <a:p>
            <a:pPr eaLnBrk="1" hangingPunct="1"/>
            <a:r>
              <a:rPr lang="zh-TW" altLang="en-US" dirty="0" smtClean="0">
                <a:latin typeface="Arial" panose="020B0604020202020204" pitchFamily="34" charset="0"/>
              </a:rPr>
              <a:t>假如沒有生產任何</a:t>
            </a:r>
            <a:r>
              <a:rPr lang="en-US" altLang="zh-TW" dirty="0" smtClean="0">
                <a:latin typeface="Arial" panose="020B0604020202020204" pitchFamily="34" charset="0"/>
              </a:rPr>
              <a:t>T</a:t>
            </a:r>
            <a:r>
              <a:rPr lang="zh-TW" altLang="en-US" dirty="0" smtClean="0">
                <a:latin typeface="Arial" panose="020B0604020202020204" pitchFamily="34" charset="0"/>
              </a:rPr>
              <a:t>裇，原料成本（即變動成本）會減至零。</a:t>
            </a:r>
            <a:endParaRPr lang="en-US" altLang="zh-TW" dirty="0" smtClean="0">
              <a:latin typeface="Arial" panose="020B0604020202020204" pitchFamily="34" charset="0"/>
            </a:endParaRPr>
          </a:p>
          <a:p>
            <a:pPr eaLnBrk="1" hangingPunct="1"/>
            <a:endParaRPr lang="en-US" altLang="zh-TW" dirty="0" smtClean="0">
              <a:latin typeface="Arial" panose="020B0604020202020204" pitchFamily="34" charset="0"/>
            </a:endParaRPr>
          </a:p>
          <a:p>
            <a:pPr eaLnBrk="1" hangingPunct="1"/>
            <a:r>
              <a:rPr lang="zh-TW" altLang="en-US" dirty="0" smtClean="0">
                <a:latin typeface="Arial" panose="020B0604020202020204" pitchFamily="34" charset="0"/>
              </a:rPr>
              <a:t>無論單位數目增加或減少，固定成本卻不會改變，例如工廠每月租金為</a:t>
            </a:r>
            <a:r>
              <a:rPr lang="en-US" altLang="zh-TW" dirty="0" smtClean="0">
                <a:latin typeface="Arial" panose="020B0604020202020204" pitchFamily="34" charset="0"/>
              </a:rPr>
              <a:t>$20,000</a:t>
            </a:r>
            <a:r>
              <a:rPr lang="zh-TW" altLang="en-US" dirty="0" smtClean="0">
                <a:latin typeface="Arial" panose="020B0604020202020204" pitchFamily="34" charset="0"/>
              </a:rPr>
              <a:t>，不管所生產的產品數目為零或是</a:t>
            </a:r>
            <a:r>
              <a:rPr lang="en-US" altLang="zh-TW" dirty="0" smtClean="0">
                <a:latin typeface="Arial" panose="020B0604020202020204" pitchFamily="34" charset="0"/>
              </a:rPr>
              <a:t>100</a:t>
            </a:r>
            <a:r>
              <a:rPr lang="zh-TW" altLang="en-US" dirty="0" smtClean="0">
                <a:latin typeface="Arial" panose="020B0604020202020204" pitchFamily="34" charset="0"/>
              </a:rPr>
              <a:t>，租金支出亦不會改變。</a:t>
            </a:r>
            <a:endParaRPr lang="en-US" altLang="zh-TW" dirty="0" smtClean="0">
              <a:latin typeface="Arial" panose="020B0604020202020204" pitchFamily="34" charset="0"/>
            </a:endParaRPr>
          </a:p>
          <a:p>
            <a:pPr eaLnBrk="1" hangingPunct="1"/>
            <a:endParaRPr lang="en-US" altLang="zh-TW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7">
            <a:extLst>
              <a:ext uri="{FF2B5EF4-FFF2-40B4-BE49-F238E27FC236}">
                <a16:creationId xmlns:a16="http://schemas.microsoft.com/office/drawing/2014/main" id="{813947A6-DA9D-4EFA-8669-B00256BA0F9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0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 defTabSz="920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 defTabSz="920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 defTabSz="920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 defTabSz="920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fld id="{9329F02D-8EC8-472A-8BE3-594F998D1EA4}" type="slidenum">
              <a:rPr lang="en-US" altLang="zh-TW"/>
              <a:pPr/>
              <a:t>5</a:t>
            </a:fld>
            <a:endParaRPr lang="en-US" altLang="zh-TW"/>
          </a:p>
        </p:txBody>
      </p:sp>
      <p:sp>
        <p:nvSpPr>
          <p:cNvPr id="14339" name="Rectangle 2">
            <a:extLst>
              <a:ext uri="{FF2B5EF4-FFF2-40B4-BE49-F238E27FC236}">
                <a16:creationId xmlns:a16="http://schemas.microsoft.com/office/drawing/2014/main" id="{5B8BD955-3863-4602-8001-1D456FA75E7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340" name="Rectangle 3">
            <a:extLst>
              <a:ext uri="{FF2B5EF4-FFF2-40B4-BE49-F238E27FC236}">
                <a16:creationId xmlns:a16="http://schemas.microsoft.com/office/drawing/2014/main" id="{6904275A-F6A3-47B9-8775-A0D6C01668A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zh-HK" altLang="zh-HK" sz="1200" b="1" kern="1200" dirty="0" smtClean="0">
                <a:effectLst/>
                <a:latin typeface="Times New Roman" panose="02020603050405020304" pitchFamily="18" charset="0"/>
                <a:ea typeface="新細明體" panose="02020500000000000000" pitchFamily="18" charset="-120"/>
                <a:cs typeface="Times New Roman" panose="02020603050405020304" pitchFamily="18" charset="0"/>
              </a:rPr>
              <a:t>固定成本（可避免）</a:t>
            </a:r>
            <a:r>
              <a:rPr lang="zh-TW" altLang="en-US" b="1" dirty="0" smtClean="0">
                <a:latin typeface="Arial" panose="020B0604020202020204" pitchFamily="34" charset="0"/>
              </a:rPr>
              <a:t>於決策上的應用：</a:t>
            </a:r>
            <a:endParaRPr lang="en-US" altLang="zh-TW" b="1" dirty="0" smtClean="0">
              <a:latin typeface="Arial" panose="020B0604020202020204" pitchFamily="34" charset="0"/>
            </a:endParaRPr>
          </a:p>
          <a:p>
            <a:pPr eaLnBrk="1" hangingPunct="1"/>
            <a:r>
              <a:rPr lang="zh-TW" altLang="en-US" dirty="0" smtClean="0">
                <a:latin typeface="Arial" panose="020B0604020202020204" pitchFamily="34" charset="0"/>
              </a:rPr>
              <a:t>一家公司在香港、馬來西亞及泰國經當地辦事處銷售貨物，而各辦事處的每月租金分別為</a:t>
            </a:r>
            <a:r>
              <a:rPr lang="en-US" altLang="zh-TW" dirty="0" smtClean="0">
                <a:latin typeface="Arial" panose="020B0604020202020204" pitchFamily="34" charset="0"/>
              </a:rPr>
              <a:t>$10,000</a:t>
            </a:r>
            <a:r>
              <a:rPr lang="zh-TW" altLang="en-US" dirty="0" smtClean="0">
                <a:latin typeface="Arial" panose="020B0604020202020204" pitchFamily="34" charset="0"/>
              </a:rPr>
              <a:t>、</a:t>
            </a:r>
            <a:r>
              <a:rPr lang="en-US" altLang="zh-TW" dirty="0" smtClean="0">
                <a:latin typeface="Arial" panose="020B0604020202020204" pitchFamily="34" charset="0"/>
              </a:rPr>
              <a:t>$5,000</a:t>
            </a:r>
            <a:r>
              <a:rPr lang="zh-TW" altLang="en-US" dirty="0" smtClean="0">
                <a:latin typeface="Arial" panose="020B0604020202020204" pitchFamily="34" charset="0"/>
              </a:rPr>
              <a:t>及</a:t>
            </a:r>
            <a:r>
              <a:rPr lang="en-US" altLang="zh-TW" dirty="0" smtClean="0">
                <a:latin typeface="Arial" panose="020B0604020202020204" pitchFamily="34" charset="0"/>
              </a:rPr>
              <a:t>$6,000</a:t>
            </a:r>
            <a:r>
              <a:rPr lang="zh-TW" altLang="en-US" dirty="0" smtClean="0">
                <a:latin typeface="Arial" panose="020B0604020202020204" pitchFamily="34" charset="0"/>
              </a:rPr>
              <a:t>。租金支出（例如</a:t>
            </a:r>
            <a:r>
              <a:rPr lang="en-US" altLang="zh-TW" dirty="0" smtClean="0">
                <a:latin typeface="Arial" panose="020B0604020202020204" pitchFamily="34" charset="0"/>
              </a:rPr>
              <a:t>$6,000</a:t>
            </a:r>
            <a:r>
              <a:rPr lang="zh-TW" altLang="en-US" dirty="0" smtClean="0">
                <a:latin typeface="Arial" panose="020B0604020202020204" pitchFamily="34" charset="0"/>
              </a:rPr>
              <a:t>）屬於固定成本，因為無論泰國的銷情如何，租金支出依然維持不變。不過這項租金只和泰國的營運有關。換言之，假如公司結束在泰國的業務，這項特定固定成本（租金支出</a:t>
            </a:r>
            <a:r>
              <a:rPr lang="en-US" altLang="zh-TW" dirty="0" smtClean="0">
                <a:latin typeface="Arial" panose="020B0604020202020204" pitchFamily="34" charset="0"/>
              </a:rPr>
              <a:t>$6,000</a:t>
            </a:r>
            <a:r>
              <a:rPr lang="zh-TW" altLang="en-US" dirty="0" smtClean="0">
                <a:latin typeface="Arial" panose="020B0604020202020204" pitchFamily="34" charset="0"/>
              </a:rPr>
              <a:t>）將可節省下來。這對於管理層決定是否結束在泰國的業務來說，是有關資料。</a:t>
            </a:r>
            <a:endParaRPr lang="en-US" altLang="zh-TW" dirty="0" smtClean="0">
              <a:latin typeface="Arial" panose="020B0604020202020204" pitchFamily="34" charset="0"/>
            </a:endParaRPr>
          </a:p>
          <a:p>
            <a:pPr eaLnBrk="1" hangingPunct="1"/>
            <a:endParaRPr lang="en-US" altLang="zh-TW" dirty="0" smtClean="0">
              <a:latin typeface="Arial" panose="020B0604020202020204" pitchFamily="34" charset="0"/>
            </a:endParaRPr>
          </a:p>
          <a:p>
            <a:pPr eaLnBrk="1" hangingPunct="1"/>
            <a:r>
              <a:rPr lang="zh-TW" altLang="en-US" b="1" dirty="0" smtClean="0">
                <a:latin typeface="Arial" panose="020B0604020202020204" pitchFamily="34" charset="0"/>
              </a:rPr>
              <a:t>固定成本</a:t>
            </a:r>
            <a:r>
              <a:rPr lang="zh-HK" altLang="zh-HK" sz="1200" b="1" kern="1200" dirty="0" smtClean="0">
                <a:effectLst/>
                <a:latin typeface="Times New Roman" panose="02020603050405020304" pitchFamily="18" charset="0"/>
                <a:ea typeface="新細明體" panose="02020500000000000000" pitchFamily="18" charset="-120"/>
                <a:cs typeface="Times New Roman" panose="02020603050405020304" pitchFamily="18" charset="0"/>
              </a:rPr>
              <a:t>（</a:t>
            </a:r>
            <a:r>
              <a:rPr lang="zh-TW" altLang="en-US" sz="1200" b="1" kern="1200" dirty="0" smtClean="0">
                <a:effectLst/>
                <a:latin typeface="Times New Roman" panose="02020603050405020304" pitchFamily="18" charset="0"/>
                <a:ea typeface="新細明體" panose="02020500000000000000" pitchFamily="18" charset="-120"/>
                <a:cs typeface="Times New Roman" panose="02020603050405020304" pitchFamily="18" charset="0"/>
              </a:rPr>
              <a:t>不</a:t>
            </a:r>
            <a:r>
              <a:rPr lang="zh-HK" altLang="zh-HK" sz="1200" b="1" kern="1200" dirty="0" smtClean="0">
                <a:effectLst/>
                <a:latin typeface="Times New Roman" panose="02020603050405020304" pitchFamily="18" charset="0"/>
                <a:ea typeface="新細明體" panose="02020500000000000000" pitchFamily="18" charset="-120"/>
                <a:cs typeface="Times New Roman" panose="02020603050405020304" pitchFamily="18" charset="0"/>
              </a:rPr>
              <a:t>可避免）</a:t>
            </a:r>
            <a:r>
              <a:rPr lang="zh-TW" altLang="en-US" b="1" dirty="0" smtClean="0">
                <a:latin typeface="Arial" panose="020B0604020202020204" pitchFamily="34" charset="0"/>
              </a:rPr>
              <a:t>於決策上的應用：</a:t>
            </a:r>
            <a:endParaRPr lang="en-US" altLang="zh-TW" b="1" dirty="0" smtClean="0">
              <a:latin typeface="Arial" panose="020B0604020202020204" pitchFamily="34" charset="0"/>
            </a:endParaRPr>
          </a:p>
          <a:p>
            <a:pPr eaLnBrk="1" hangingPunct="1"/>
            <a:r>
              <a:rPr lang="zh-TW" altLang="en-US" dirty="0" smtClean="0">
                <a:latin typeface="Arial" panose="020B0604020202020204" pitchFamily="34" charset="0"/>
              </a:rPr>
              <a:t>上述例子的公司總部設於香港，銷售總監負責監管公司整體銷售運作，他的月薪是</a:t>
            </a:r>
            <a:r>
              <a:rPr lang="en-US" altLang="zh-TW" dirty="0" smtClean="0">
                <a:latin typeface="Arial" panose="020B0604020202020204" pitchFamily="34" charset="0"/>
              </a:rPr>
              <a:t>$40,000</a:t>
            </a:r>
            <a:r>
              <a:rPr lang="zh-TW" altLang="en-US" dirty="0" smtClean="0">
                <a:latin typeface="Arial" panose="020B0604020202020204" pitchFamily="34" charset="0"/>
              </a:rPr>
              <a:t>。即使公司結束了在泰國的業務，這項固定成本都不會減少。這對於管理層決定是否結束在泰國的業務來說，並不是有關資料。</a:t>
            </a:r>
            <a:endParaRPr lang="en-US" altLang="zh-TW" dirty="0" smtClean="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7">
            <a:extLst>
              <a:ext uri="{FF2B5EF4-FFF2-40B4-BE49-F238E27FC236}">
                <a16:creationId xmlns:a16="http://schemas.microsoft.com/office/drawing/2014/main" id="{7BBA39EF-0662-473F-9D9F-597560AF927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0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 defTabSz="920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 defTabSz="920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 defTabSz="920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 defTabSz="920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fld id="{5C444969-B3EB-4707-B938-8DC1BD0D2720}" type="slidenum">
              <a:rPr lang="en-US" altLang="zh-TW"/>
              <a:pPr/>
              <a:t>6</a:t>
            </a:fld>
            <a:endParaRPr lang="en-US" altLang="zh-TW"/>
          </a:p>
        </p:txBody>
      </p:sp>
      <p:sp>
        <p:nvSpPr>
          <p:cNvPr id="16387" name="Rectangle 2">
            <a:extLst>
              <a:ext uri="{FF2B5EF4-FFF2-40B4-BE49-F238E27FC236}">
                <a16:creationId xmlns:a16="http://schemas.microsoft.com/office/drawing/2014/main" id="{EE18D2C2-B796-49EE-A88C-EE70AFBBF27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388" name="Rectangle 3">
            <a:extLst>
              <a:ext uri="{FF2B5EF4-FFF2-40B4-BE49-F238E27FC236}">
                <a16:creationId xmlns:a16="http://schemas.microsoft.com/office/drawing/2014/main" id="{EEB2C994-6011-40FB-9D20-E30620DE145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just" fontAlgn="base">
              <a:spcBef>
                <a:spcPts val="430"/>
              </a:spcBef>
            </a:pPr>
            <a:r>
              <a:rPr lang="zh-TW" altLang="en-US" sz="1200" kern="1200" dirty="0" smtClean="0">
                <a:effectLst/>
                <a:latin typeface="Times New Roman" panose="02020603050405020304" pitchFamily="18" charset="0"/>
                <a:ea typeface="新細明體" panose="02020500000000000000" pitchFamily="18" charset="-120"/>
                <a:cs typeface="Times New Roman" panose="02020603050405020304" pitchFamily="18" charset="0"/>
              </a:rPr>
              <a:t>教師向學生介紹這個案研究。</a:t>
            </a:r>
          </a:p>
          <a:p>
            <a:pPr algn="just" fontAlgn="base">
              <a:spcBef>
                <a:spcPts val="430"/>
              </a:spcBef>
            </a:pPr>
            <a:endParaRPr lang="en-US" altLang="zh-HK" sz="1200" kern="1200" dirty="0">
              <a:effectLst/>
              <a:latin typeface="Times New Roman" panose="02020603050405020304" pitchFamily="18" charset="0"/>
              <a:ea typeface="新細明體" panose="02020500000000000000" pitchFamily="18" charset="-120"/>
              <a:cs typeface="Times New Roman" panose="02020603050405020304" pitchFamily="18" charset="0"/>
            </a:endParaRPr>
          </a:p>
          <a:p>
            <a:r>
              <a:rPr kumimoji="1" lang="zh-TW" altLang="zh-HK" sz="1200" kern="1200" dirty="0" smtClean="0">
                <a:solidFill>
                  <a:schemeClr val="tx1"/>
                </a:solidFill>
                <a:effectLst/>
                <a:latin typeface="Arial" charset="0"/>
                <a:ea typeface="新細明體" pitchFamily="18" charset="-120"/>
                <a:cs typeface="+mn-cs"/>
              </a:rPr>
              <a:t>你班成功投得了一個年宵市場攤位，你們計劃售</a:t>
            </a:r>
            <a:r>
              <a:rPr kumimoji="1" lang="zh-HK" altLang="zh-HK" sz="1200" kern="1200" dirty="0" smtClean="0">
                <a:solidFill>
                  <a:schemeClr val="tx1"/>
                </a:solidFill>
                <a:effectLst/>
                <a:latin typeface="Arial" charset="0"/>
                <a:ea typeface="新細明體" pitchFamily="18" charset="-120"/>
                <a:cs typeface="+mn-cs"/>
              </a:rPr>
              <a:t>賣</a:t>
            </a:r>
            <a:r>
              <a:rPr kumimoji="1" lang="zh-TW" altLang="zh-HK" sz="1200" kern="1200" dirty="0" smtClean="0">
                <a:solidFill>
                  <a:schemeClr val="tx1"/>
                </a:solidFill>
                <a:effectLst/>
                <a:latin typeface="Arial" charset="0"/>
                <a:ea typeface="新細明體" pitchFamily="18" charset="-120"/>
                <a:cs typeface="+mn-cs"/>
              </a:rPr>
              <a:t>一種採購產品（模型A）和兩種自</a:t>
            </a:r>
            <a:r>
              <a:rPr kumimoji="1" lang="zh-HK" altLang="zh-HK" sz="1200" kern="1200" dirty="0" smtClean="0">
                <a:solidFill>
                  <a:schemeClr val="tx1"/>
                </a:solidFill>
                <a:effectLst/>
                <a:latin typeface="Arial" charset="0"/>
                <a:ea typeface="新細明體" pitchFamily="18" charset="-120"/>
                <a:cs typeface="+mn-cs"/>
              </a:rPr>
              <a:t>家</a:t>
            </a:r>
            <a:r>
              <a:rPr kumimoji="1" lang="zh-TW" altLang="zh-HK" sz="1200" kern="1200" dirty="0" smtClean="0">
                <a:solidFill>
                  <a:schemeClr val="tx1"/>
                </a:solidFill>
                <a:effectLst/>
                <a:latin typeface="Arial" charset="0"/>
                <a:ea typeface="新細明體" pitchFamily="18" charset="-120"/>
                <a:cs typeface="+mn-cs"/>
              </a:rPr>
              <a:t>製</a:t>
            </a:r>
            <a:r>
              <a:rPr kumimoji="1" lang="zh-HK" altLang="zh-HK" sz="1200" kern="1200" dirty="0" smtClean="0">
                <a:solidFill>
                  <a:schemeClr val="tx1"/>
                </a:solidFill>
                <a:effectLst/>
                <a:latin typeface="Arial" charset="0"/>
                <a:ea typeface="新細明體" pitchFamily="18" charset="-120"/>
                <a:cs typeface="+mn-cs"/>
              </a:rPr>
              <a:t>造的</a:t>
            </a:r>
            <a:r>
              <a:rPr kumimoji="1" lang="zh-TW" altLang="zh-HK" sz="1200" kern="1200" dirty="0" smtClean="0">
                <a:solidFill>
                  <a:schemeClr val="tx1"/>
                </a:solidFill>
                <a:effectLst/>
                <a:latin typeface="Arial" charset="0"/>
                <a:ea typeface="新細明體" pitchFamily="18" charset="-120"/>
                <a:cs typeface="+mn-cs"/>
              </a:rPr>
              <a:t>產品（模型B和C）。</a:t>
            </a:r>
          </a:p>
          <a:p>
            <a:pPr algn="just" fontAlgn="base">
              <a:spcBef>
                <a:spcPts val="430"/>
              </a:spcBef>
            </a:pPr>
            <a:r>
              <a:rPr lang="en-US" altLang="zh-HK" sz="1200" dirty="0">
                <a:effectLst/>
                <a:latin typeface="Times New Roman" panose="02020603050405020304" pitchFamily="18" charset="0"/>
                <a:ea typeface="新細明體" panose="02020500000000000000" pitchFamily="18" charset="-120"/>
                <a:cs typeface="Times New Roman" panose="02020603050405020304" pitchFamily="18" charset="0"/>
              </a:rPr>
              <a:t> </a:t>
            </a:r>
            <a:endParaRPr lang="zh-TW" altLang="zh-HK" sz="1200" dirty="0">
              <a:effectLst/>
              <a:latin typeface="新細明體" panose="02020500000000000000" pitchFamily="18" charset="-120"/>
              <a:ea typeface="新細明體" panose="02020500000000000000" pitchFamily="18" charset="-120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zh-TW" altLang="en-US" dirty="0" smtClean="0">
                <a:latin typeface="Arial" panose="020B0604020202020204" pitchFamily="34" charset="0"/>
              </a:rPr>
              <a:t>這</a:t>
            </a:r>
            <a:r>
              <a:rPr lang="zh-CN" altLang="en-US" dirty="0" smtClean="0">
                <a:latin typeface="Arial" panose="020B0604020202020204" pitchFamily="34" charset="0"/>
              </a:rPr>
              <a:t>個案研究是關於在年宵市場</a:t>
            </a:r>
            <a:r>
              <a:rPr lang="zh-TW" altLang="en-US" dirty="0" smtClean="0">
                <a:latin typeface="Arial" panose="020B0604020202020204" pitchFamily="34" charset="0"/>
              </a:rPr>
              <a:t>售賣</a:t>
            </a:r>
            <a:r>
              <a:rPr lang="zh-CN" altLang="en-US" dirty="0" smtClean="0">
                <a:latin typeface="Arial" panose="020B0604020202020204" pitchFamily="34" charset="0"/>
              </a:rPr>
              <a:t>三種產品（模型</a:t>
            </a:r>
            <a:r>
              <a:rPr lang="en-US" altLang="zh-TW" dirty="0" smtClean="0">
                <a:latin typeface="Arial" panose="020B0604020202020204" pitchFamily="34" charset="0"/>
              </a:rPr>
              <a:t>A</a:t>
            </a:r>
            <a:r>
              <a:rPr lang="zh-CN" altLang="en-US" dirty="0" smtClean="0">
                <a:latin typeface="Arial" panose="020B0604020202020204" pitchFamily="34" charset="0"/>
              </a:rPr>
              <a:t>、</a:t>
            </a:r>
            <a:r>
              <a:rPr lang="en-US" altLang="zh-TW" dirty="0" smtClean="0">
                <a:latin typeface="Arial" panose="020B0604020202020204" pitchFamily="34" charset="0"/>
              </a:rPr>
              <a:t>B </a:t>
            </a:r>
            <a:r>
              <a:rPr lang="zh-CN" altLang="en-US" dirty="0" smtClean="0">
                <a:latin typeface="Arial" panose="020B0604020202020204" pitchFamily="34" charset="0"/>
              </a:rPr>
              <a:t>和</a:t>
            </a:r>
            <a:r>
              <a:rPr lang="en-US" altLang="zh-TW" dirty="0" smtClean="0">
                <a:latin typeface="Arial" panose="020B0604020202020204" pitchFamily="34" charset="0"/>
              </a:rPr>
              <a:t>C</a:t>
            </a:r>
            <a:r>
              <a:rPr lang="zh-CN" altLang="en-US" dirty="0" smtClean="0">
                <a:latin typeface="Arial" panose="020B0604020202020204" pitchFamily="34" charset="0"/>
              </a:rPr>
              <a:t>）</a:t>
            </a:r>
            <a:r>
              <a:rPr lang="zh-TW" altLang="en-US" dirty="0" smtClean="0">
                <a:latin typeface="Arial" panose="020B0604020202020204" pitchFamily="34" charset="0"/>
              </a:rPr>
              <a:t>的銷售計劃</a:t>
            </a:r>
            <a:r>
              <a:rPr lang="zh-CN" altLang="en-US" dirty="0" smtClean="0">
                <a:latin typeface="Arial" panose="020B0604020202020204" pitchFamily="34" charset="0"/>
              </a:rPr>
              <a:t>。</a:t>
            </a:r>
            <a:r>
              <a:rPr lang="zh-TW" altLang="en-US" dirty="0" smtClean="0">
                <a:latin typeface="Arial" panose="020B0604020202020204" pitchFamily="34" charset="0"/>
              </a:rPr>
              <a:t>草擬的損益表</a:t>
            </a:r>
            <a:r>
              <a:rPr lang="zh-CN" altLang="en-US" dirty="0" smtClean="0">
                <a:latin typeface="Arial" panose="020B0604020202020204" pitchFamily="34" charset="0"/>
              </a:rPr>
              <a:t>顯示模型</a:t>
            </a:r>
            <a:r>
              <a:rPr lang="en-US" altLang="zh-TW" dirty="0" smtClean="0">
                <a:latin typeface="Arial" panose="020B0604020202020204" pitchFamily="34" charset="0"/>
              </a:rPr>
              <a:t>B</a:t>
            </a:r>
            <a:r>
              <a:rPr lang="zh-CN" altLang="en-US" dirty="0" smtClean="0">
                <a:latin typeface="Arial" panose="020B0604020202020204" pitchFamily="34" charset="0"/>
              </a:rPr>
              <a:t>產生</a:t>
            </a:r>
            <a:r>
              <a:rPr lang="en-US" altLang="zh-TW" dirty="0" smtClean="0">
                <a:latin typeface="Arial" panose="020B0604020202020204" pitchFamily="34" charset="0"/>
              </a:rPr>
              <a:t>$6,600</a:t>
            </a:r>
            <a:r>
              <a:rPr lang="zh-CN" altLang="en-US" dirty="0" smtClean="0">
                <a:latin typeface="Arial" panose="020B0604020202020204" pitchFamily="34" charset="0"/>
              </a:rPr>
              <a:t>淨損失。在這</a:t>
            </a:r>
            <a:r>
              <a:rPr lang="zh-TW" altLang="en-US" dirty="0" smtClean="0">
                <a:latin typeface="Arial" panose="020B0604020202020204" pitchFamily="34" charset="0"/>
              </a:rPr>
              <a:t>種情況下</a:t>
            </a:r>
            <a:r>
              <a:rPr lang="zh-CN" altLang="en-US" dirty="0" smtClean="0">
                <a:latin typeface="Arial" panose="020B0604020202020204" pitchFamily="34" charset="0"/>
              </a:rPr>
              <a:t>，學生必須</a:t>
            </a:r>
            <a:r>
              <a:rPr lang="zh-TW" altLang="en-US" dirty="0" smtClean="0">
                <a:latin typeface="Arial" panose="020B0604020202020204" pitchFamily="34" charset="0"/>
              </a:rPr>
              <a:t>考慮是否放棄售賣</a:t>
            </a:r>
            <a:r>
              <a:rPr lang="zh-CN" altLang="en-US" dirty="0" smtClean="0">
                <a:latin typeface="Arial" panose="020B0604020202020204" pitchFamily="34" charset="0"/>
              </a:rPr>
              <a:t>模型</a:t>
            </a:r>
            <a:r>
              <a:rPr lang="en-US" altLang="zh-CN" dirty="0" smtClean="0">
                <a:latin typeface="Arial" panose="020B0604020202020204" pitchFamily="34" charset="0"/>
              </a:rPr>
              <a:t>B</a:t>
            </a:r>
            <a:r>
              <a:rPr lang="zh-CN" altLang="en-US" dirty="0" smtClean="0">
                <a:latin typeface="Arial" panose="020B0604020202020204" pitchFamily="34" charset="0"/>
              </a:rPr>
              <a:t>。</a:t>
            </a:r>
          </a:p>
          <a:p>
            <a:pPr eaLnBrk="1" hangingPunct="1"/>
            <a:endParaRPr lang="en-US" altLang="zh-TW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7">
            <a:extLst>
              <a:ext uri="{FF2B5EF4-FFF2-40B4-BE49-F238E27FC236}">
                <a16:creationId xmlns:a16="http://schemas.microsoft.com/office/drawing/2014/main" id="{8CCAFA27-178A-4A5B-B62D-E0348A74A618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0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 defTabSz="920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 defTabSz="920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 defTabSz="920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 defTabSz="920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fld id="{CF591B63-324C-430C-A982-1CB4F52BD31E}" type="slidenum">
              <a:rPr lang="en-US" altLang="zh-TW"/>
              <a:pPr/>
              <a:t>7</a:t>
            </a:fld>
            <a:endParaRPr lang="en-US" altLang="zh-TW"/>
          </a:p>
        </p:txBody>
      </p:sp>
      <p:sp>
        <p:nvSpPr>
          <p:cNvPr id="18435" name="Rectangle 2">
            <a:extLst>
              <a:ext uri="{FF2B5EF4-FFF2-40B4-BE49-F238E27FC236}">
                <a16:creationId xmlns:a16="http://schemas.microsoft.com/office/drawing/2014/main" id="{2F44B5CB-528A-4458-9756-9436C597661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436" name="Rectangle 3">
            <a:extLst>
              <a:ext uri="{FF2B5EF4-FFF2-40B4-BE49-F238E27FC236}">
                <a16:creationId xmlns:a16="http://schemas.microsoft.com/office/drawing/2014/main" id="{6884B438-A967-4800-812F-ECA098D46C6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just" fontAlgn="base">
              <a:spcBef>
                <a:spcPts val="430"/>
              </a:spcBef>
            </a:pPr>
            <a:r>
              <a:rPr lang="zh-CN" altLang="en-US" dirty="0" smtClean="0">
                <a:latin typeface="Arial" panose="020B0604020202020204" pitchFamily="34" charset="0"/>
              </a:rPr>
              <a:t>教師</a:t>
            </a:r>
            <a:r>
              <a:rPr lang="zh-TW" altLang="en-US" dirty="0" smtClean="0">
                <a:latin typeface="Arial" panose="020B0604020202020204" pitchFamily="34" charset="0"/>
              </a:rPr>
              <a:t>請學生分為四至五人一組</a:t>
            </a:r>
            <a:r>
              <a:rPr lang="zh-CN" altLang="en-US" dirty="0" smtClean="0">
                <a:latin typeface="Arial" panose="020B0604020202020204" pitchFamily="34" charset="0"/>
              </a:rPr>
              <a:t>，</a:t>
            </a:r>
            <a:r>
              <a:rPr lang="zh-TW" altLang="en-US" dirty="0" smtClean="0">
                <a:latin typeface="Arial" panose="020B0604020202020204" pitchFamily="34" charset="0"/>
              </a:rPr>
              <a:t>討論這</a:t>
            </a:r>
            <a:r>
              <a:rPr lang="zh-CN" altLang="en-US" dirty="0" smtClean="0">
                <a:latin typeface="Arial" panose="020B0604020202020204" pitchFamily="34" charset="0"/>
              </a:rPr>
              <a:t>個案</a:t>
            </a:r>
            <a:r>
              <a:rPr lang="zh-TW" altLang="en-US" dirty="0" smtClean="0">
                <a:latin typeface="Arial" panose="020B0604020202020204" pitchFamily="34" charset="0"/>
              </a:rPr>
              <a:t>研究，</a:t>
            </a:r>
            <a:r>
              <a:rPr lang="zh-HK" altLang="zh-HK" sz="1200" kern="1200" dirty="0" smtClean="0">
                <a:effectLst/>
                <a:latin typeface="Times New Roman" panose="02020603050405020304" pitchFamily="18" charset="0"/>
                <a:ea typeface="新細明體" panose="02020500000000000000" pitchFamily="18" charset="-120"/>
                <a:cs typeface="Times New Roman" panose="02020603050405020304" pitchFamily="18" charset="0"/>
              </a:rPr>
              <a:t>並</a:t>
            </a:r>
            <a:r>
              <a:rPr lang="zh-HK" altLang="zh-HK" sz="1200" kern="1200" dirty="0">
                <a:effectLst/>
                <a:latin typeface="Times New Roman" panose="02020603050405020304" pitchFamily="18" charset="0"/>
                <a:ea typeface="新細明體" panose="02020500000000000000" pitchFamily="18" charset="-120"/>
                <a:cs typeface="Times New Roman" panose="02020603050405020304" pitchFamily="18" charset="0"/>
              </a:rPr>
              <a:t>將答案寫在學生</a:t>
            </a:r>
            <a:r>
              <a:rPr lang="zh-CN" altLang="en-US" sz="1200" kern="1200" dirty="0">
                <a:effectLst/>
                <a:latin typeface="Times New Roman" panose="02020603050405020304" pitchFamily="18" charset="0"/>
                <a:ea typeface="新細明體" panose="02020500000000000000" pitchFamily="18" charset="-120"/>
                <a:cs typeface="Times New Roman" panose="02020603050405020304" pitchFamily="18" charset="0"/>
              </a:rPr>
              <a:t>工</a:t>
            </a:r>
            <a:r>
              <a:rPr lang="zh-HK" altLang="zh-HK" sz="1200" kern="1200" dirty="0">
                <a:effectLst/>
                <a:latin typeface="Times New Roman" panose="02020603050405020304" pitchFamily="18" charset="0"/>
                <a:ea typeface="新細明體" panose="02020500000000000000" pitchFamily="18" charset="-120"/>
                <a:cs typeface="Times New Roman" panose="02020603050405020304" pitchFamily="18" charset="0"/>
              </a:rPr>
              <a:t>作紙上。</a:t>
            </a:r>
            <a:endParaRPr lang="en-US" altLang="zh-HK" sz="1200" kern="1200" dirty="0">
              <a:effectLst/>
              <a:latin typeface="Times New Roman" panose="02020603050405020304" pitchFamily="18" charset="0"/>
              <a:ea typeface="新細明體" panose="02020500000000000000" pitchFamily="18" charset="-120"/>
              <a:cs typeface="Times New Roman" panose="02020603050405020304" pitchFamily="18" charset="0"/>
            </a:endParaRPr>
          </a:p>
          <a:p>
            <a:pPr algn="just" fontAlgn="base">
              <a:spcBef>
                <a:spcPts val="430"/>
              </a:spcBef>
            </a:pPr>
            <a:endParaRPr lang="zh-TW" altLang="zh-HK" sz="1200" dirty="0">
              <a:solidFill>
                <a:srgbClr val="FF0000"/>
              </a:solidFill>
              <a:effectLst/>
              <a:latin typeface="新細明體" panose="02020500000000000000" pitchFamily="18" charset="-120"/>
              <a:ea typeface="新細明體" panose="02020500000000000000" pitchFamily="18" charset="-120"/>
              <a:cs typeface="Times New Roman" panose="02020603050405020304" pitchFamily="18" charset="0"/>
            </a:endParaRPr>
          </a:p>
          <a:p>
            <a:r>
              <a:rPr kumimoji="1" lang="zh-HK" altLang="zh-HK" sz="1200" kern="1200" dirty="0" smtClean="0">
                <a:solidFill>
                  <a:schemeClr val="tx1"/>
                </a:solidFill>
                <a:effectLst/>
                <a:latin typeface="Arial" charset="0"/>
                <a:ea typeface="新細明體" pitchFamily="18" charset="-120"/>
                <a:cs typeface="+mn-cs"/>
              </a:rPr>
              <a:t>與組員</a:t>
            </a:r>
            <a:r>
              <a:rPr kumimoji="1" lang="zh-TW" altLang="zh-HK" sz="1200" kern="1200" dirty="0" smtClean="0">
                <a:solidFill>
                  <a:schemeClr val="tx1"/>
                </a:solidFill>
                <a:effectLst/>
                <a:latin typeface="Arial" charset="0"/>
                <a:ea typeface="新細明體" pitchFamily="18" charset="-120"/>
                <a:cs typeface="+mn-cs"/>
              </a:rPr>
              <a:t>討論</a:t>
            </a:r>
            <a:r>
              <a:rPr kumimoji="1" lang="zh-HK" altLang="zh-HK" sz="1200" kern="1200" dirty="0" smtClean="0">
                <a:solidFill>
                  <a:schemeClr val="tx1"/>
                </a:solidFill>
                <a:effectLst/>
                <a:latin typeface="Arial" charset="0"/>
                <a:ea typeface="新細明體" pitchFamily="18" charset="-120"/>
                <a:cs typeface="+mn-cs"/>
              </a:rPr>
              <a:t>，班</a:t>
            </a:r>
            <a:r>
              <a:rPr kumimoji="1" lang="zh-TW" altLang="zh-HK" sz="1200" kern="1200" dirty="0" smtClean="0">
                <a:solidFill>
                  <a:schemeClr val="tx1"/>
                </a:solidFill>
                <a:effectLst/>
                <a:latin typeface="Arial" charset="0"/>
                <a:ea typeface="新細明體" pitchFamily="18" charset="-120"/>
                <a:cs typeface="+mn-cs"/>
              </a:rPr>
              <a:t>別</a:t>
            </a:r>
            <a:r>
              <a:rPr kumimoji="1" lang="zh-HK" altLang="zh-HK" sz="1200" kern="1200" dirty="0" smtClean="0">
                <a:solidFill>
                  <a:schemeClr val="tx1"/>
                </a:solidFill>
                <a:effectLst/>
                <a:latin typeface="Arial" charset="0"/>
                <a:ea typeface="新細明體" pitchFamily="18" charset="-120"/>
                <a:cs typeface="+mn-cs"/>
              </a:rPr>
              <a:t>是否能夠透過放棄售賣模型B來避免該模型的所有成本。</a:t>
            </a:r>
            <a:endParaRPr lang="en-US" altLang="zh-TW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E49A723E-24D9-4EC8-8A0E-DC06294D6BD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0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 defTabSz="920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 defTabSz="920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 defTabSz="920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 defTabSz="920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fld id="{01CFF5D0-3A4B-4039-A29E-312C2BED2726}" type="slidenum">
              <a:rPr lang="en-US" altLang="zh-TW"/>
              <a:pPr/>
              <a:t>8</a:t>
            </a:fld>
            <a:endParaRPr lang="en-US" altLang="zh-TW"/>
          </a:p>
        </p:txBody>
      </p:sp>
      <p:sp>
        <p:nvSpPr>
          <p:cNvPr id="20483" name="Rectangle 1026">
            <a:extLst>
              <a:ext uri="{FF2B5EF4-FFF2-40B4-BE49-F238E27FC236}">
                <a16:creationId xmlns:a16="http://schemas.microsoft.com/office/drawing/2014/main" id="{1F7A475A-E474-4D77-B0CE-2748E61588D9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1027">
            <a:extLst>
              <a:ext uri="{FF2B5EF4-FFF2-40B4-BE49-F238E27FC236}">
                <a16:creationId xmlns:a16="http://schemas.microsoft.com/office/drawing/2014/main" id="{E5B8D852-FB8E-4701-8CE6-5FB3D929677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zh-TW" altLang="zh-TW">
                <a:latin typeface="Arial" panose="020B0604020202020204" pitchFamily="34" charset="0"/>
              </a:rPr>
              <a:t>教師與學生核對答案。</a:t>
            </a:r>
          </a:p>
          <a:p>
            <a:pPr eaLnBrk="1" hangingPunct="1"/>
            <a:endParaRPr lang="en-US" altLang="zh-TW">
              <a:latin typeface="Arial" panose="020B0604020202020204" pitchFamily="34" charset="0"/>
            </a:endParaRPr>
          </a:p>
          <a:p>
            <a:pPr eaLnBrk="1" hangingPunct="1"/>
            <a:endParaRPr lang="en-US" altLang="zh-TW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7">
            <a:extLst>
              <a:ext uri="{FF2B5EF4-FFF2-40B4-BE49-F238E27FC236}">
                <a16:creationId xmlns:a16="http://schemas.microsoft.com/office/drawing/2014/main" id="{70F5DDF3-6A59-4F22-93CF-FED30CCB2E85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0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 defTabSz="920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 defTabSz="920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 defTabSz="920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 defTabSz="920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fld id="{D707AF0C-3941-487A-BB57-8E72741F186C}" type="slidenum">
              <a:rPr lang="en-US" altLang="zh-TW"/>
              <a:pPr/>
              <a:t>9</a:t>
            </a:fld>
            <a:endParaRPr lang="en-US" altLang="zh-TW"/>
          </a:p>
        </p:txBody>
      </p:sp>
      <p:sp>
        <p:nvSpPr>
          <p:cNvPr id="22531" name="Rectangle 1026">
            <a:extLst>
              <a:ext uri="{FF2B5EF4-FFF2-40B4-BE49-F238E27FC236}">
                <a16:creationId xmlns:a16="http://schemas.microsoft.com/office/drawing/2014/main" id="{0CBFD7A1-DF56-4FBD-980D-8C1613DD47B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2" name="Rectangle 1027">
            <a:extLst>
              <a:ext uri="{FF2B5EF4-FFF2-40B4-BE49-F238E27FC236}">
                <a16:creationId xmlns:a16="http://schemas.microsoft.com/office/drawing/2014/main" id="{921D3369-5E6C-4340-9890-F5C94C29E99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just" fontAlgn="base">
              <a:spcBef>
                <a:spcPts val="430"/>
              </a:spcBef>
            </a:pPr>
            <a:r>
              <a:rPr lang="zh-HK" altLang="zh-HK" sz="1200" kern="1200" dirty="0">
                <a:effectLst/>
                <a:latin typeface="Times New Roman" panose="02020603050405020304" pitchFamily="18" charset="0"/>
                <a:ea typeface="新細明體" panose="02020500000000000000" pitchFamily="18" charset="-120"/>
                <a:cs typeface="Times New Roman" panose="02020603050405020304" pitchFamily="18" charset="0"/>
              </a:rPr>
              <a:t>在活動二中</a:t>
            </a:r>
            <a:r>
              <a:rPr lang="zh-HK" altLang="zh-HK" sz="1200" kern="1200" dirty="0" smtClean="0">
                <a:effectLst/>
                <a:latin typeface="Times New Roman" panose="02020603050405020304" pitchFamily="18" charset="0"/>
                <a:ea typeface="新細明體" panose="02020500000000000000" pitchFamily="18" charset="-120"/>
                <a:cs typeface="Times New Roman" panose="02020603050405020304" pitchFamily="18" charset="0"/>
              </a:rPr>
              <a:t>，</a:t>
            </a:r>
            <a:r>
              <a:rPr lang="zh-HK" altLang="en-US" sz="1200" kern="1200" dirty="0" smtClean="0">
                <a:effectLst/>
                <a:latin typeface="Times New Roman" panose="02020603050405020304" pitchFamily="18" charset="0"/>
                <a:ea typeface="新細明體" panose="02020500000000000000" pitchFamily="18" charset="-120"/>
                <a:cs typeface="Times New Roman" panose="02020603050405020304" pitchFamily="18" charset="0"/>
              </a:rPr>
              <a:t>完成課業一</a:t>
            </a:r>
            <a:r>
              <a:rPr lang="zh-TW" altLang="en-US" sz="1200" kern="1200" dirty="0" smtClean="0">
                <a:effectLst/>
                <a:latin typeface="Times New Roman" panose="02020603050405020304" pitchFamily="18" charset="0"/>
                <a:ea typeface="新細明體" panose="02020500000000000000" pitchFamily="18" charset="-120"/>
                <a:cs typeface="Times New Roman" panose="02020603050405020304" pitchFamily="18" charset="0"/>
              </a:rPr>
              <a:t>將有助學生</a:t>
            </a:r>
            <a:r>
              <a:rPr lang="zh-HK" altLang="zh-HK" sz="1200" kern="1200" dirty="0" smtClean="0">
                <a:effectLst/>
                <a:latin typeface="Times New Roman" panose="02020603050405020304" pitchFamily="18" charset="0"/>
                <a:ea typeface="新細明體" panose="02020500000000000000" pitchFamily="18" charset="-120"/>
                <a:cs typeface="Times New Roman" panose="02020603050405020304" pitchFamily="18" charset="0"/>
              </a:rPr>
              <a:t>編</a:t>
            </a:r>
            <a:r>
              <a:rPr lang="zh-HK" altLang="zh-HK" sz="1200" kern="1200" dirty="0">
                <a:effectLst/>
                <a:latin typeface="Times New Roman" panose="02020603050405020304" pitchFamily="18" charset="0"/>
                <a:ea typeface="新細明體" panose="02020500000000000000" pitchFamily="18" charset="-120"/>
                <a:cs typeface="Times New Roman" panose="02020603050405020304" pitchFamily="18" charset="0"/>
              </a:rPr>
              <a:t>製課業二</a:t>
            </a:r>
            <a:r>
              <a:rPr lang="zh-HK" altLang="zh-HK" sz="1200" kern="1200" dirty="0" smtClean="0">
                <a:effectLst/>
                <a:latin typeface="Times New Roman" panose="02020603050405020304" pitchFamily="18" charset="0"/>
                <a:ea typeface="新細明體" panose="02020500000000000000" pitchFamily="18" charset="-120"/>
                <a:cs typeface="Times New Roman" panose="02020603050405020304" pitchFamily="18" charset="0"/>
              </a:rPr>
              <a:t>中的修訂</a:t>
            </a:r>
            <a:r>
              <a:rPr lang="zh-TW" altLang="en-US" sz="1200" kern="1200" dirty="0" smtClean="0">
                <a:effectLst/>
                <a:latin typeface="Times New Roman" panose="02020603050405020304" pitchFamily="18" charset="0"/>
                <a:ea typeface="新細明體" panose="02020500000000000000" pitchFamily="18" charset="-120"/>
                <a:cs typeface="Times New Roman" panose="02020603050405020304" pitchFamily="18" charset="0"/>
              </a:rPr>
              <a:t>後的</a:t>
            </a:r>
            <a:r>
              <a:rPr lang="zh-HK" altLang="zh-HK" sz="1200" kern="1200" dirty="0" smtClean="0">
                <a:effectLst/>
                <a:latin typeface="Times New Roman" panose="02020603050405020304" pitchFamily="18" charset="0"/>
                <a:ea typeface="新細明體" panose="02020500000000000000" pitchFamily="18" charset="-120"/>
                <a:cs typeface="Times New Roman" panose="02020603050405020304" pitchFamily="18" charset="0"/>
              </a:rPr>
              <a:t>損益</a:t>
            </a:r>
            <a:r>
              <a:rPr lang="zh-HK" altLang="zh-HK" sz="1200" kern="1200" dirty="0">
                <a:effectLst/>
                <a:latin typeface="Times New Roman" panose="02020603050405020304" pitchFamily="18" charset="0"/>
                <a:ea typeface="新細明體" panose="02020500000000000000" pitchFamily="18" charset="-120"/>
                <a:cs typeface="Times New Roman" panose="02020603050405020304" pitchFamily="18" charset="0"/>
              </a:rPr>
              <a:t>表。</a:t>
            </a:r>
            <a:endParaRPr lang="zh-TW" altLang="zh-HK" sz="1200" dirty="0">
              <a:effectLst/>
              <a:latin typeface="新細明體" panose="02020500000000000000" pitchFamily="18" charset="-120"/>
              <a:ea typeface="新細明體" panose="02020500000000000000" pitchFamily="18" charset="-120"/>
              <a:cs typeface="Times New Roman" panose="02020603050405020304" pitchFamily="18" charset="0"/>
            </a:endParaRPr>
          </a:p>
          <a:p>
            <a:endParaRPr lang="en-US" altLang="zh-HK" sz="1200" kern="1200" dirty="0">
              <a:effectLst/>
              <a:latin typeface="Times New Roman" panose="02020603050405020304" pitchFamily="18" charset="0"/>
              <a:ea typeface="新細明體" panose="02020500000000000000" pitchFamily="18" charset="-120"/>
              <a:cs typeface="Times New Roman" panose="02020603050405020304" pitchFamily="18" charset="0"/>
            </a:endParaRPr>
          </a:p>
          <a:p>
            <a:r>
              <a:rPr lang="zh-HK" altLang="zh-HK" sz="1200" kern="1200" dirty="0" smtClean="0">
                <a:effectLst/>
                <a:latin typeface="Times New Roman" panose="02020603050405020304" pitchFamily="18" charset="0"/>
                <a:ea typeface="新細明體" panose="02020500000000000000" pitchFamily="18" charset="-120"/>
                <a:cs typeface="Times New Roman" panose="02020603050405020304" pitchFamily="18" charset="0"/>
              </a:rPr>
              <a:t>學生</a:t>
            </a:r>
            <a:r>
              <a:rPr lang="zh-TW" altLang="en-US" sz="1200" kern="1200" dirty="0" smtClean="0">
                <a:effectLst/>
                <a:latin typeface="Times New Roman" panose="02020603050405020304" pitchFamily="18" charset="0"/>
                <a:ea typeface="新細明體" panose="02020500000000000000" pitchFamily="18" charset="-120"/>
                <a:cs typeface="Times New Roman" panose="02020603050405020304" pitchFamily="18" charset="0"/>
              </a:rPr>
              <a:t>需要</a:t>
            </a:r>
            <a:r>
              <a:rPr lang="zh-HK" altLang="zh-HK" sz="1200" kern="1200" dirty="0" smtClean="0">
                <a:effectLst/>
                <a:latin typeface="Times New Roman" panose="02020603050405020304" pitchFamily="18" charset="0"/>
                <a:ea typeface="新細明體" panose="02020500000000000000" pitchFamily="18" charset="-120"/>
                <a:cs typeface="Times New Roman" panose="02020603050405020304" pitchFamily="18" charset="0"/>
              </a:rPr>
              <a:t>將</a:t>
            </a:r>
            <a:r>
              <a:rPr lang="zh-HK" altLang="zh-HK" sz="1200" kern="1200" dirty="0">
                <a:effectLst/>
                <a:latin typeface="Times New Roman" panose="02020603050405020304" pitchFamily="18" charset="0"/>
                <a:ea typeface="新細明體" panose="02020500000000000000" pitchFamily="18" charset="-120"/>
                <a:cs typeface="Times New Roman" panose="02020603050405020304" pitchFamily="18" charset="0"/>
              </a:rPr>
              <a:t>成本項目分類為變動成本、固定成本（可避免）和固定成本（不可避免）</a:t>
            </a:r>
            <a:r>
              <a:rPr lang="zh-TW" altLang="zh-TW" dirty="0">
                <a:latin typeface="Arial" panose="020B0604020202020204" pitchFamily="34" charset="0"/>
              </a:rPr>
              <a:t>。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Line 2">
            <a:extLst>
              <a:ext uri="{FF2B5EF4-FFF2-40B4-BE49-F238E27FC236}">
                <a16:creationId xmlns:a16="http://schemas.microsoft.com/office/drawing/2014/main" id="{0C85880C-2A6B-4C71-8B70-CCBBC3DB892D}"/>
              </a:ext>
            </a:extLst>
          </p:cNvPr>
          <p:cNvSpPr>
            <a:spLocks noChangeShapeType="1"/>
          </p:cNvSpPr>
          <p:nvPr/>
        </p:nvSpPr>
        <p:spPr bwMode="auto">
          <a:xfrm>
            <a:off x="7315200" y="1066800"/>
            <a:ext cx="0" cy="4495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HK" altLang="en-US"/>
          </a:p>
        </p:txBody>
      </p:sp>
      <p:grpSp>
        <p:nvGrpSpPr>
          <p:cNvPr id="5" name="Group 8">
            <a:extLst>
              <a:ext uri="{FF2B5EF4-FFF2-40B4-BE49-F238E27FC236}">
                <a16:creationId xmlns:a16="http://schemas.microsoft.com/office/drawing/2014/main" id="{D558CB4E-3D4C-480D-AB15-65C1AA14269B}"/>
              </a:ext>
            </a:extLst>
          </p:cNvPr>
          <p:cNvGrpSpPr>
            <a:grpSpLocks/>
          </p:cNvGrpSpPr>
          <p:nvPr/>
        </p:nvGrpSpPr>
        <p:grpSpPr bwMode="auto">
          <a:xfrm>
            <a:off x="7493000" y="2992438"/>
            <a:ext cx="1338263" cy="2189162"/>
            <a:chOff x="4704" y="1885"/>
            <a:chExt cx="843" cy="1379"/>
          </a:xfrm>
        </p:grpSpPr>
        <p:sp>
          <p:nvSpPr>
            <p:cNvPr id="6" name="Oval 9">
              <a:extLst>
                <a:ext uri="{FF2B5EF4-FFF2-40B4-BE49-F238E27FC236}">
                  <a16:creationId xmlns:a16="http://schemas.microsoft.com/office/drawing/2014/main" id="{90B9C82D-A1A0-47BD-B377-CAE30D83E1D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04" y="1885"/>
              <a:ext cx="127" cy="127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pPr eaLnBrk="1" hangingPunct="1">
                <a:defRPr/>
              </a:pPr>
              <a:endParaRPr lang="en-US" altLang="zh-HK"/>
            </a:p>
          </p:txBody>
        </p:sp>
        <p:sp>
          <p:nvSpPr>
            <p:cNvPr id="7" name="Oval 10">
              <a:extLst>
                <a:ext uri="{FF2B5EF4-FFF2-40B4-BE49-F238E27FC236}">
                  <a16:creationId xmlns:a16="http://schemas.microsoft.com/office/drawing/2014/main" id="{E3EF62E6-7BF5-4E9A-9EFE-26BBD7B6F54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83" y="1885"/>
              <a:ext cx="127" cy="127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pPr eaLnBrk="1" hangingPunct="1">
                <a:defRPr/>
              </a:pPr>
              <a:endParaRPr lang="en-US" altLang="zh-HK"/>
            </a:p>
          </p:txBody>
        </p:sp>
        <p:sp>
          <p:nvSpPr>
            <p:cNvPr id="8" name="Oval 11">
              <a:extLst>
                <a:ext uri="{FF2B5EF4-FFF2-40B4-BE49-F238E27FC236}">
                  <a16:creationId xmlns:a16="http://schemas.microsoft.com/office/drawing/2014/main" id="{05505933-8C62-4394-9ABD-64D010E4074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62" y="1885"/>
              <a:ext cx="127" cy="127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pPr eaLnBrk="1" hangingPunct="1">
                <a:defRPr/>
              </a:pPr>
              <a:endParaRPr lang="en-US" altLang="zh-HK"/>
            </a:p>
          </p:txBody>
        </p:sp>
        <p:sp>
          <p:nvSpPr>
            <p:cNvPr id="9" name="Oval 12">
              <a:extLst>
                <a:ext uri="{FF2B5EF4-FFF2-40B4-BE49-F238E27FC236}">
                  <a16:creationId xmlns:a16="http://schemas.microsoft.com/office/drawing/2014/main" id="{1C7D82E0-5131-4D9D-8C0D-81A9CE45A06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04" y="2064"/>
              <a:ext cx="127" cy="127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pPr eaLnBrk="1" hangingPunct="1">
                <a:defRPr/>
              </a:pPr>
              <a:endParaRPr lang="en-US" altLang="zh-HK"/>
            </a:p>
          </p:txBody>
        </p:sp>
        <p:sp>
          <p:nvSpPr>
            <p:cNvPr id="10" name="Oval 13">
              <a:extLst>
                <a:ext uri="{FF2B5EF4-FFF2-40B4-BE49-F238E27FC236}">
                  <a16:creationId xmlns:a16="http://schemas.microsoft.com/office/drawing/2014/main" id="{E734C6ED-96F3-4DB1-A990-7DB76027A21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83" y="2064"/>
              <a:ext cx="127" cy="127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pPr eaLnBrk="1" hangingPunct="1">
                <a:defRPr/>
              </a:pPr>
              <a:endParaRPr lang="en-US" altLang="zh-HK"/>
            </a:p>
          </p:txBody>
        </p:sp>
        <p:sp>
          <p:nvSpPr>
            <p:cNvPr id="11" name="Oval 14">
              <a:extLst>
                <a:ext uri="{FF2B5EF4-FFF2-40B4-BE49-F238E27FC236}">
                  <a16:creationId xmlns:a16="http://schemas.microsoft.com/office/drawing/2014/main" id="{2A42F0B1-15D5-478B-9089-951D34E8FA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62" y="2064"/>
              <a:ext cx="127" cy="127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pPr eaLnBrk="1" hangingPunct="1">
                <a:defRPr/>
              </a:pPr>
              <a:endParaRPr lang="en-US" altLang="zh-HK"/>
            </a:p>
          </p:txBody>
        </p:sp>
        <p:sp>
          <p:nvSpPr>
            <p:cNvPr id="12" name="Oval 15">
              <a:extLst>
                <a:ext uri="{FF2B5EF4-FFF2-40B4-BE49-F238E27FC236}">
                  <a16:creationId xmlns:a16="http://schemas.microsoft.com/office/drawing/2014/main" id="{17CA89EA-BA13-4F1D-AB1B-2A478DCD8C7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41" y="2064"/>
              <a:ext cx="127" cy="12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pPr eaLnBrk="1" hangingPunct="1">
                <a:defRPr/>
              </a:pPr>
              <a:endParaRPr lang="en-US" altLang="zh-HK"/>
            </a:p>
          </p:txBody>
        </p:sp>
        <p:sp>
          <p:nvSpPr>
            <p:cNvPr id="13" name="Oval 16">
              <a:extLst>
                <a:ext uri="{FF2B5EF4-FFF2-40B4-BE49-F238E27FC236}">
                  <a16:creationId xmlns:a16="http://schemas.microsoft.com/office/drawing/2014/main" id="{74503CEA-8D68-4B34-9FAA-C2FEDD6F012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04" y="2243"/>
              <a:ext cx="127" cy="127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pPr eaLnBrk="1" hangingPunct="1">
                <a:defRPr/>
              </a:pPr>
              <a:endParaRPr lang="en-US" altLang="zh-HK"/>
            </a:p>
          </p:txBody>
        </p:sp>
        <p:sp>
          <p:nvSpPr>
            <p:cNvPr id="14" name="Oval 17">
              <a:extLst>
                <a:ext uri="{FF2B5EF4-FFF2-40B4-BE49-F238E27FC236}">
                  <a16:creationId xmlns:a16="http://schemas.microsoft.com/office/drawing/2014/main" id="{175F8CD2-BF78-4FA3-8F52-24E83BD1A9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83" y="2243"/>
              <a:ext cx="127" cy="127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pPr eaLnBrk="1" hangingPunct="1">
                <a:defRPr/>
              </a:pPr>
              <a:endParaRPr lang="en-US" altLang="zh-HK"/>
            </a:p>
          </p:txBody>
        </p:sp>
        <p:sp>
          <p:nvSpPr>
            <p:cNvPr id="15" name="Oval 18">
              <a:extLst>
                <a:ext uri="{FF2B5EF4-FFF2-40B4-BE49-F238E27FC236}">
                  <a16:creationId xmlns:a16="http://schemas.microsoft.com/office/drawing/2014/main" id="{86E4FD87-D123-4DD1-9CDA-F4CEA1D22A9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62" y="2243"/>
              <a:ext cx="127" cy="12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pPr eaLnBrk="1" hangingPunct="1">
                <a:defRPr/>
              </a:pPr>
              <a:endParaRPr lang="en-US" altLang="zh-HK"/>
            </a:p>
          </p:txBody>
        </p:sp>
        <p:sp>
          <p:nvSpPr>
            <p:cNvPr id="16" name="Oval 19">
              <a:extLst>
                <a:ext uri="{FF2B5EF4-FFF2-40B4-BE49-F238E27FC236}">
                  <a16:creationId xmlns:a16="http://schemas.microsoft.com/office/drawing/2014/main" id="{3C47FF32-B1CF-4038-9F2D-88E6DE2421A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41" y="2243"/>
              <a:ext cx="127" cy="12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pPr eaLnBrk="1" hangingPunct="1">
                <a:defRPr/>
              </a:pPr>
              <a:endParaRPr lang="en-US" altLang="zh-HK"/>
            </a:p>
          </p:txBody>
        </p:sp>
        <p:sp>
          <p:nvSpPr>
            <p:cNvPr id="17" name="Oval 20">
              <a:extLst>
                <a:ext uri="{FF2B5EF4-FFF2-40B4-BE49-F238E27FC236}">
                  <a16:creationId xmlns:a16="http://schemas.microsoft.com/office/drawing/2014/main" id="{A6AD9B3A-F6BA-4870-ADA0-C6B766725B3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20" y="2243"/>
              <a:ext cx="127" cy="1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pPr eaLnBrk="1" hangingPunct="1">
                <a:defRPr/>
              </a:pPr>
              <a:endParaRPr lang="en-US" altLang="zh-HK"/>
            </a:p>
          </p:txBody>
        </p:sp>
        <p:sp>
          <p:nvSpPr>
            <p:cNvPr id="18" name="Oval 21">
              <a:extLst>
                <a:ext uri="{FF2B5EF4-FFF2-40B4-BE49-F238E27FC236}">
                  <a16:creationId xmlns:a16="http://schemas.microsoft.com/office/drawing/2014/main" id="{B996E1ED-53A0-47B6-A81C-036A3094BB1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04" y="2421"/>
              <a:ext cx="127" cy="128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pPr eaLnBrk="1" hangingPunct="1">
                <a:defRPr/>
              </a:pPr>
              <a:endParaRPr lang="en-US" altLang="zh-HK"/>
            </a:p>
          </p:txBody>
        </p:sp>
        <p:sp>
          <p:nvSpPr>
            <p:cNvPr id="19" name="Oval 22">
              <a:extLst>
                <a:ext uri="{FF2B5EF4-FFF2-40B4-BE49-F238E27FC236}">
                  <a16:creationId xmlns:a16="http://schemas.microsoft.com/office/drawing/2014/main" id="{715B54CD-BBBD-4133-BFD8-180686B1215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83" y="2421"/>
              <a:ext cx="127" cy="12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pPr eaLnBrk="1" hangingPunct="1">
                <a:defRPr/>
              </a:pPr>
              <a:endParaRPr lang="en-US" altLang="zh-HK"/>
            </a:p>
          </p:txBody>
        </p:sp>
        <p:sp>
          <p:nvSpPr>
            <p:cNvPr id="20" name="Oval 23">
              <a:extLst>
                <a:ext uri="{FF2B5EF4-FFF2-40B4-BE49-F238E27FC236}">
                  <a16:creationId xmlns:a16="http://schemas.microsoft.com/office/drawing/2014/main" id="{67061706-411E-4C38-B99A-B1723870EC0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62" y="2421"/>
              <a:ext cx="127" cy="12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pPr eaLnBrk="1" hangingPunct="1">
                <a:defRPr/>
              </a:pPr>
              <a:endParaRPr lang="en-US" altLang="zh-HK"/>
            </a:p>
          </p:txBody>
        </p:sp>
        <p:sp>
          <p:nvSpPr>
            <p:cNvPr id="21" name="Oval 24">
              <a:extLst>
                <a:ext uri="{FF2B5EF4-FFF2-40B4-BE49-F238E27FC236}">
                  <a16:creationId xmlns:a16="http://schemas.microsoft.com/office/drawing/2014/main" id="{38C9559B-22B8-47E3-99B6-AA52FBDD544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41" y="2421"/>
              <a:ext cx="127" cy="128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pPr eaLnBrk="1" hangingPunct="1">
                <a:defRPr/>
              </a:pPr>
              <a:endParaRPr lang="en-US" altLang="zh-HK"/>
            </a:p>
          </p:txBody>
        </p:sp>
        <p:sp>
          <p:nvSpPr>
            <p:cNvPr id="22" name="Oval 25">
              <a:extLst>
                <a:ext uri="{FF2B5EF4-FFF2-40B4-BE49-F238E27FC236}">
                  <a16:creationId xmlns:a16="http://schemas.microsoft.com/office/drawing/2014/main" id="{352A39D6-3378-4132-963D-E51F1C4BF43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04" y="2600"/>
              <a:ext cx="127" cy="12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pPr eaLnBrk="1" hangingPunct="1">
                <a:defRPr/>
              </a:pPr>
              <a:endParaRPr lang="en-US" altLang="zh-HK"/>
            </a:p>
          </p:txBody>
        </p:sp>
        <p:sp>
          <p:nvSpPr>
            <p:cNvPr id="23" name="Oval 26">
              <a:extLst>
                <a:ext uri="{FF2B5EF4-FFF2-40B4-BE49-F238E27FC236}">
                  <a16:creationId xmlns:a16="http://schemas.microsoft.com/office/drawing/2014/main" id="{965FD69C-9FE6-45E5-85A8-668B5A712DA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83" y="2600"/>
              <a:ext cx="127" cy="12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pPr eaLnBrk="1" hangingPunct="1">
                <a:defRPr/>
              </a:pPr>
              <a:endParaRPr lang="en-US" altLang="zh-HK"/>
            </a:p>
          </p:txBody>
        </p:sp>
        <p:sp>
          <p:nvSpPr>
            <p:cNvPr id="24" name="Oval 27">
              <a:extLst>
                <a:ext uri="{FF2B5EF4-FFF2-40B4-BE49-F238E27FC236}">
                  <a16:creationId xmlns:a16="http://schemas.microsoft.com/office/drawing/2014/main" id="{D181FA66-8DDF-4C6A-8070-80A6D0EB6C8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62" y="2600"/>
              <a:ext cx="127" cy="128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pPr eaLnBrk="1" hangingPunct="1">
                <a:defRPr/>
              </a:pPr>
              <a:endParaRPr lang="en-US" altLang="zh-HK"/>
            </a:p>
          </p:txBody>
        </p:sp>
        <p:sp>
          <p:nvSpPr>
            <p:cNvPr id="25" name="Oval 28">
              <a:extLst>
                <a:ext uri="{FF2B5EF4-FFF2-40B4-BE49-F238E27FC236}">
                  <a16:creationId xmlns:a16="http://schemas.microsoft.com/office/drawing/2014/main" id="{EE9EFE23-0FB2-49E4-BDC1-D7D196BB3A4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41" y="2600"/>
              <a:ext cx="127" cy="128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pPr eaLnBrk="1" hangingPunct="1">
                <a:defRPr/>
              </a:pPr>
              <a:endParaRPr lang="en-US" altLang="zh-HK"/>
            </a:p>
          </p:txBody>
        </p:sp>
        <p:sp>
          <p:nvSpPr>
            <p:cNvPr id="26" name="Oval 29">
              <a:extLst>
                <a:ext uri="{FF2B5EF4-FFF2-40B4-BE49-F238E27FC236}">
                  <a16:creationId xmlns:a16="http://schemas.microsoft.com/office/drawing/2014/main" id="{3131194B-8E1B-4C9F-BF4B-4EB7775DD4A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20" y="2600"/>
              <a:ext cx="127" cy="128"/>
            </a:xfrm>
            <a:prstGeom prst="ellipse">
              <a:avLst/>
            </a:pr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pPr eaLnBrk="1" hangingPunct="1">
                <a:defRPr/>
              </a:pPr>
              <a:endParaRPr lang="en-US" altLang="zh-HK"/>
            </a:p>
          </p:txBody>
        </p:sp>
        <p:sp>
          <p:nvSpPr>
            <p:cNvPr id="27" name="Oval 30">
              <a:extLst>
                <a:ext uri="{FF2B5EF4-FFF2-40B4-BE49-F238E27FC236}">
                  <a16:creationId xmlns:a16="http://schemas.microsoft.com/office/drawing/2014/main" id="{A0EDFC9F-7174-4CAA-BB63-5710BF7FC45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04" y="2779"/>
              <a:ext cx="127" cy="12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pPr eaLnBrk="1" hangingPunct="1">
                <a:defRPr/>
              </a:pPr>
              <a:endParaRPr lang="en-US" altLang="zh-HK"/>
            </a:p>
          </p:txBody>
        </p:sp>
        <p:sp>
          <p:nvSpPr>
            <p:cNvPr id="28" name="Oval 31">
              <a:extLst>
                <a:ext uri="{FF2B5EF4-FFF2-40B4-BE49-F238E27FC236}">
                  <a16:creationId xmlns:a16="http://schemas.microsoft.com/office/drawing/2014/main" id="{572F5A2B-D81A-4E3F-8E63-2AC5780BDC9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83" y="2779"/>
              <a:ext cx="127" cy="1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pPr eaLnBrk="1" hangingPunct="1">
                <a:defRPr/>
              </a:pPr>
              <a:endParaRPr lang="en-US" altLang="zh-HK"/>
            </a:p>
          </p:txBody>
        </p:sp>
        <p:sp>
          <p:nvSpPr>
            <p:cNvPr id="29" name="Oval 32">
              <a:extLst>
                <a:ext uri="{FF2B5EF4-FFF2-40B4-BE49-F238E27FC236}">
                  <a16:creationId xmlns:a16="http://schemas.microsoft.com/office/drawing/2014/main" id="{01EF54A2-5EAC-4F9B-92B6-36822BD70A0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62" y="2779"/>
              <a:ext cx="127" cy="1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pPr eaLnBrk="1" hangingPunct="1">
                <a:defRPr/>
              </a:pPr>
              <a:endParaRPr lang="en-US" altLang="zh-HK"/>
            </a:p>
          </p:txBody>
        </p:sp>
        <p:sp>
          <p:nvSpPr>
            <p:cNvPr id="30" name="Oval 33">
              <a:extLst>
                <a:ext uri="{FF2B5EF4-FFF2-40B4-BE49-F238E27FC236}">
                  <a16:creationId xmlns:a16="http://schemas.microsoft.com/office/drawing/2014/main" id="{A95057AB-0FA9-4EE4-820D-C3595F2E6C0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41" y="2779"/>
              <a:ext cx="127" cy="127"/>
            </a:xfrm>
            <a:prstGeom prst="ellipse">
              <a:avLst/>
            </a:pr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pPr eaLnBrk="1" hangingPunct="1">
                <a:defRPr/>
              </a:pPr>
              <a:endParaRPr lang="en-US" altLang="zh-HK"/>
            </a:p>
          </p:txBody>
        </p:sp>
        <p:sp>
          <p:nvSpPr>
            <p:cNvPr id="31" name="Oval 34">
              <a:extLst>
                <a:ext uri="{FF2B5EF4-FFF2-40B4-BE49-F238E27FC236}">
                  <a16:creationId xmlns:a16="http://schemas.microsoft.com/office/drawing/2014/main" id="{E0B6F204-E844-4DEA-978B-06778B791B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04" y="2958"/>
              <a:ext cx="127" cy="1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pPr eaLnBrk="1" hangingPunct="1">
                <a:defRPr/>
              </a:pPr>
              <a:endParaRPr lang="en-US" altLang="zh-HK"/>
            </a:p>
          </p:txBody>
        </p:sp>
        <p:sp>
          <p:nvSpPr>
            <p:cNvPr id="32" name="Oval 35">
              <a:extLst>
                <a:ext uri="{FF2B5EF4-FFF2-40B4-BE49-F238E27FC236}">
                  <a16:creationId xmlns:a16="http://schemas.microsoft.com/office/drawing/2014/main" id="{CD27AFF0-41D6-4186-AFB6-9C27AA9DD1B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83" y="2958"/>
              <a:ext cx="127" cy="1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pPr eaLnBrk="1" hangingPunct="1">
                <a:defRPr/>
              </a:pPr>
              <a:endParaRPr lang="en-US" altLang="zh-HK"/>
            </a:p>
          </p:txBody>
        </p:sp>
        <p:sp>
          <p:nvSpPr>
            <p:cNvPr id="33" name="Oval 36">
              <a:extLst>
                <a:ext uri="{FF2B5EF4-FFF2-40B4-BE49-F238E27FC236}">
                  <a16:creationId xmlns:a16="http://schemas.microsoft.com/office/drawing/2014/main" id="{FEE2C19E-4886-42AE-98CA-4215F6667BF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62" y="2958"/>
              <a:ext cx="127" cy="127"/>
            </a:xfrm>
            <a:prstGeom prst="ellipse">
              <a:avLst/>
            </a:pr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pPr eaLnBrk="1" hangingPunct="1">
                <a:defRPr/>
              </a:pPr>
              <a:endParaRPr lang="en-US" altLang="zh-HK"/>
            </a:p>
          </p:txBody>
        </p:sp>
        <p:sp>
          <p:nvSpPr>
            <p:cNvPr id="34" name="Oval 37">
              <a:extLst>
                <a:ext uri="{FF2B5EF4-FFF2-40B4-BE49-F238E27FC236}">
                  <a16:creationId xmlns:a16="http://schemas.microsoft.com/office/drawing/2014/main" id="{51D8E5A2-42CB-4051-809B-4BD69136746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41" y="2958"/>
              <a:ext cx="127" cy="127"/>
            </a:xfrm>
            <a:prstGeom prst="ellipse">
              <a:avLst/>
            </a:pr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pPr eaLnBrk="1" hangingPunct="1">
                <a:defRPr/>
              </a:pPr>
              <a:endParaRPr lang="en-US" altLang="zh-HK"/>
            </a:p>
          </p:txBody>
        </p:sp>
        <p:sp>
          <p:nvSpPr>
            <p:cNvPr id="35" name="Oval 38">
              <a:extLst>
                <a:ext uri="{FF2B5EF4-FFF2-40B4-BE49-F238E27FC236}">
                  <a16:creationId xmlns:a16="http://schemas.microsoft.com/office/drawing/2014/main" id="{14EAED07-A983-45EC-BB0D-B6AB150958F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83" y="3137"/>
              <a:ext cx="127" cy="127"/>
            </a:xfrm>
            <a:prstGeom prst="ellipse">
              <a:avLst/>
            </a:pr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pPr eaLnBrk="1" hangingPunct="1">
                <a:defRPr/>
              </a:pPr>
              <a:endParaRPr lang="en-US" altLang="zh-HK"/>
            </a:p>
          </p:txBody>
        </p:sp>
        <p:sp>
          <p:nvSpPr>
            <p:cNvPr id="36" name="Oval 39">
              <a:extLst>
                <a:ext uri="{FF2B5EF4-FFF2-40B4-BE49-F238E27FC236}">
                  <a16:creationId xmlns:a16="http://schemas.microsoft.com/office/drawing/2014/main" id="{1908E9EC-6EAA-45D4-84AA-EFA8771E88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41" y="3137"/>
              <a:ext cx="127" cy="127"/>
            </a:xfrm>
            <a:prstGeom prst="ellipse">
              <a:avLst/>
            </a:pr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pPr eaLnBrk="1" hangingPunct="1">
                <a:defRPr/>
              </a:pPr>
              <a:endParaRPr lang="en-US" altLang="zh-HK"/>
            </a:p>
          </p:txBody>
        </p:sp>
      </p:grpSp>
      <p:sp>
        <p:nvSpPr>
          <p:cNvPr id="37" name="Line 40">
            <a:extLst>
              <a:ext uri="{FF2B5EF4-FFF2-40B4-BE49-F238E27FC236}">
                <a16:creationId xmlns:a16="http://schemas.microsoft.com/office/drawing/2014/main" id="{893EB4E9-930C-4B3E-AD68-FEAB1DEC686B}"/>
              </a:ext>
            </a:extLst>
          </p:cNvPr>
          <p:cNvSpPr>
            <a:spLocks noChangeShapeType="1"/>
          </p:cNvSpPr>
          <p:nvPr/>
        </p:nvSpPr>
        <p:spPr bwMode="auto">
          <a:xfrm>
            <a:off x="304800" y="2819400"/>
            <a:ext cx="8229600" cy="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HK" altLang="en-US"/>
          </a:p>
        </p:txBody>
      </p:sp>
      <p:sp>
        <p:nvSpPr>
          <p:cNvPr id="32771" name="Rectangle 3"/>
          <p:cNvSpPr>
            <a:spLocks noGrp="1" noChangeArrowheads="1"/>
          </p:cNvSpPr>
          <p:nvPr>
            <p:ph type="ctrTitle"/>
          </p:nvPr>
        </p:nvSpPr>
        <p:spPr>
          <a:xfrm>
            <a:off x="315913" y="466725"/>
            <a:ext cx="6781800" cy="2133600"/>
          </a:xfrm>
        </p:spPr>
        <p:txBody>
          <a:bodyPr/>
          <a:lstStyle>
            <a:lvl1pPr algn="r">
              <a:defRPr sz="47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2772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849313" y="3049588"/>
            <a:ext cx="6248400" cy="2362200"/>
          </a:xfrm>
        </p:spPr>
        <p:txBody>
          <a:bodyPr/>
          <a:lstStyle>
            <a:lvl1pPr marL="0" indent="0" algn="r">
              <a:buFont typeface="Wingdings" pitchFamily="2" charset="2"/>
              <a:buNone/>
              <a:defRPr sz="3400"/>
            </a:lvl1pPr>
          </a:lstStyle>
          <a:p>
            <a:r>
              <a:rPr lang="zh-TW" altLang="en-US"/>
              <a:t>按一下以編輯母片副標題樣式</a:t>
            </a:r>
          </a:p>
        </p:txBody>
      </p:sp>
      <p:sp>
        <p:nvSpPr>
          <p:cNvPr id="38" name="Rectangle 5">
            <a:extLst>
              <a:ext uri="{FF2B5EF4-FFF2-40B4-BE49-F238E27FC236}">
                <a16:creationId xmlns:a16="http://schemas.microsoft.com/office/drawing/2014/main" id="{51E11FF8-2A94-40DD-8E5F-D527C76C58A9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kumimoji="0" sz="1000"/>
            </a:lvl1pPr>
          </a:lstStyle>
          <a:p>
            <a:pPr>
              <a:defRPr/>
            </a:pPr>
            <a:fld id="{D78A99B3-2A22-492B-9838-588BF6E09D23}" type="datetime1">
              <a:rPr lang="zh-TW" altLang="en-US"/>
              <a:pPr>
                <a:defRPr/>
              </a:pPr>
              <a:t>2024/8/26</a:t>
            </a:fld>
            <a:endParaRPr lang="en-US" altLang="zh-TW"/>
          </a:p>
        </p:txBody>
      </p:sp>
      <p:sp>
        <p:nvSpPr>
          <p:cNvPr id="39" name="Rectangle 6">
            <a:extLst>
              <a:ext uri="{FF2B5EF4-FFF2-40B4-BE49-F238E27FC236}">
                <a16:creationId xmlns:a16="http://schemas.microsoft.com/office/drawing/2014/main" id="{C209CD55-C21A-4709-916A-445440379FA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311525" y="6129338"/>
            <a:ext cx="2895600" cy="457200"/>
          </a:xfrm>
        </p:spPr>
        <p:txBody>
          <a:bodyPr/>
          <a:lstStyle>
            <a:lvl1pPr algn="r">
              <a:defRPr sz="1000"/>
            </a:lvl1pPr>
          </a:lstStyle>
          <a:p>
            <a:pPr>
              <a:defRPr/>
            </a:pPr>
            <a:endParaRPr lang="en-US" altLang="zh-TW"/>
          </a:p>
          <a:p>
            <a:pPr>
              <a:defRPr/>
            </a:pPr>
            <a:endParaRPr lang="en-US" altLang="zh-TW"/>
          </a:p>
        </p:txBody>
      </p:sp>
      <p:sp>
        <p:nvSpPr>
          <p:cNvPr id="40" name="Rectangle 7">
            <a:extLst>
              <a:ext uri="{FF2B5EF4-FFF2-40B4-BE49-F238E27FC236}">
                <a16:creationId xmlns:a16="http://schemas.microsoft.com/office/drawing/2014/main" id="{652DBA21-4AF1-446C-8EB9-B05764904C9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kumimoji="0" sz="10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2729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>
            <a:extLst>
              <a:ext uri="{FF2B5EF4-FFF2-40B4-BE49-F238E27FC236}">
                <a16:creationId xmlns:a16="http://schemas.microsoft.com/office/drawing/2014/main" id="{8D6BA6C1-1943-4FBD-8DAB-EB4B93086B13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zh-TW"/>
          </a:p>
          <a:p>
            <a:fld id="{F05174FE-F8BF-4B79-8A3B-E6E00D9EAE6D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3932742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122238"/>
            <a:ext cx="7543800" cy="1295400"/>
          </a:xfrm>
        </p:spPr>
        <p:txBody>
          <a:bodyPr/>
          <a:lstStyle/>
          <a:p>
            <a:r>
              <a:rPr lang="zh-TW" altLang="en-US"/>
              <a:t>按一下以編輯母片標題樣式</a:t>
            </a:r>
            <a:endParaRPr lang="zh-HK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57200" y="1719263"/>
            <a:ext cx="8229600" cy="4411662"/>
          </a:xfrm>
        </p:spPr>
        <p:txBody>
          <a:bodyPr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zh-HK" altLang="en-US"/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B3305393-2DFF-47A5-9954-6D476EACE790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zh-TW"/>
          </a:p>
          <a:p>
            <a:fld id="{2891E8CD-99FC-43C7-8440-6A71F1F17092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42872237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Line 2">
            <a:extLst>
              <a:ext uri="{FF2B5EF4-FFF2-40B4-BE49-F238E27FC236}">
                <a16:creationId xmlns:a16="http://schemas.microsoft.com/office/drawing/2014/main" id="{2EC5921F-DD9B-4B9C-BB07-0CC574E834FE}"/>
              </a:ext>
            </a:extLst>
          </p:cNvPr>
          <p:cNvSpPr>
            <a:spLocks noChangeShapeType="1"/>
          </p:cNvSpPr>
          <p:nvPr/>
        </p:nvSpPr>
        <p:spPr bwMode="auto">
          <a:xfrm>
            <a:off x="7962900" y="152400"/>
            <a:ext cx="0" cy="1524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HK" altLang="en-US"/>
          </a:p>
        </p:txBody>
      </p:sp>
      <p:sp>
        <p:nvSpPr>
          <p:cNvPr id="1027" name="Rectangle 3">
            <a:extLst>
              <a:ext uri="{FF2B5EF4-FFF2-40B4-BE49-F238E27FC236}">
                <a16:creationId xmlns:a16="http://schemas.microsoft.com/office/drawing/2014/main" id="{235CC0F9-DA04-4DA3-9C1D-75B26295425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122238"/>
            <a:ext cx="7543800" cy="129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/>
              <a:t>按一下以編輯母片標題樣式</a:t>
            </a:r>
          </a:p>
        </p:txBody>
      </p:sp>
      <p:sp>
        <p:nvSpPr>
          <p:cNvPr id="1028" name="Rectangle 4">
            <a:extLst>
              <a:ext uri="{FF2B5EF4-FFF2-40B4-BE49-F238E27FC236}">
                <a16:creationId xmlns:a16="http://schemas.microsoft.com/office/drawing/2014/main" id="{D003737D-5FD4-4FDF-9946-1F078367928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719263"/>
            <a:ext cx="8229600" cy="4411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/>
              <a:t>按一下以編輯母片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31750" name="Rectangle 6">
            <a:extLst>
              <a:ext uri="{FF2B5EF4-FFF2-40B4-BE49-F238E27FC236}">
                <a16:creationId xmlns:a16="http://schemas.microsoft.com/office/drawing/2014/main" id="{5691EC70-FAC9-469C-9E5B-7B6A334D50C0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32138" y="6129338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kumimoji="0" sz="1200"/>
            </a:lvl1pPr>
          </a:lstStyle>
          <a:p>
            <a:endParaRPr lang="en-US" altLang="zh-TW"/>
          </a:p>
          <a:p>
            <a:fld id="{325182B0-6C6F-4D1B-A97B-A4BA2C774839}" type="slidenum">
              <a:rPr lang="en-US" altLang="zh-TW"/>
              <a:pPr/>
              <a:t>‹#›</a:t>
            </a:fld>
            <a:endParaRPr lang="en-US" altLang="zh-TW"/>
          </a:p>
        </p:txBody>
      </p:sp>
      <p:grpSp>
        <p:nvGrpSpPr>
          <p:cNvPr id="1030" name="Group 8">
            <a:extLst>
              <a:ext uri="{FF2B5EF4-FFF2-40B4-BE49-F238E27FC236}">
                <a16:creationId xmlns:a16="http://schemas.microsoft.com/office/drawing/2014/main" id="{56DEF3B3-D424-4F44-A81F-0AEEDC063884}"/>
              </a:ext>
            </a:extLst>
          </p:cNvPr>
          <p:cNvGrpSpPr>
            <a:grpSpLocks/>
          </p:cNvGrpSpPr>
          <p:nvPr/>
        </p:nvGrpSpPr>
        <p:grpSpPr bwMode="auto">
          <a:xfrm>
            <a:off x="8153400" y="152400"/>
            <a:ext cx="792163" cy="1295400"/>
            <a:chOff x="5136" y="960"/>
            <a:chExt cx="528" cy="864"/>
          </a:xfrm>
        </p:grpSpPr>
        <p:sp>
          <p:nvSpPr>
            <p:cNvPr id="1034" name="Oval 9">
              <a:extLst>
                <a:ext uri="{FF2B5EF4-FFF2-40B4-BE49-F238E27FC236}">
                  <a16:creationId xmlns:a16="http://schemas.microsoft.com/office/drawing/2014/main" id="{FCD6E75E-E1B3-43C1-9EDA-5B1DAD0D845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36" y="960"/>
              <a:ext cx="80" cy="8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pPr eaLnBrk="1" hangingPunct="1">
                <a:defRPr/>
              </a:pPr>
              <a:endParaRPr lang="en-US" altLang="zh-HK"/>
            </a:p>
          </p:txBody>
        </p:sp>
        <p:sp>
          <p:nvSpPr>
            <p:cNvPr id="1035" name="Oval 10">
              <a:extLst>
                <a:ext uri="{FF2B5EF4-FFF2-40B4-BE49-F238E27FC236}">
                  <a16:creationId xmlns:a16="http://schemas.microsoft.com/office/drawing/2014/main" id="{54F920E2-5742-454C-BE65-7E9943D48B8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48" y="960"/>
              <a:ext cx="79" cy="8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pPr eaLnBrk="1" hangingPunct="1">
                <a:defRPr/>
              </a:pPr>
              <a:endParaRPr lang="en-US" altLang="zh-HK"/>
            </a:p>
          </p:txBody>
        </p:sp>
        <p:sp>
          <p:nvSpPr>
            <p:cNvPr id="1036" name="Oval 11">
              <a:extLst>
                <a:ext uri="{FF2B5EF4-FFF2-40B4-BE49-F238E27FC236}">
                  <a16:creationId xmlns:a16="http://schemas.microsoft.com/office/drawing/2014/main" id="{B93E883D-C5EE-4A1A-8D3E-7A6B7C006FE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60" y="960"/>
              <a:ext cx="76" cy="8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pPr eaLnBrk="1" hangingPunct="1">
                <a:defRPr/>
              </a:pPr>
              <a:endParaRPr lang="en-US" altLang="zh-HK"/>
            </a:p>
          </p:txBody>
        </p:sp>
        <p:sp>
          <p:nvSpPr>
            <p:cNvPr id="1037" name="Oval 12">
              <a:extLst>
                <a:ext uri="{FF2B5EF4-FFF2-40B4-BE49-F238E27FC236}">
                  <a16:creationId xmlns:a16="http://schemas.microsoft.com/office/drawing/2014/main" id="{1319ABCD-C774-4054-B490-A09162741A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36" y="1072"/>
              <a:ext cx="80" cy="77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pPr eaLnBrk="1" hangingPunct="1">
                <a:defRPr/>
              </a:pPr>
              <a:endParaRPr lang="en-US" altLang="zh-HK"/>
            </a:p>
          </p:txBody>
        </p:sp>
        <p:sp>
          <p:nvSpPr>
            <p:cNvPr id="1038" name="Oval 13">
              <a:extLst>
                <a:ext uri="{FF2B5EF4-FFF2-40B4-BE49-F238E27FC236}">
                  <a16:creationId xmlns:a16="http://schemas.microsoft.com/office/drawing/2014/main" id="{3CB74AE6-A050-42F2-A28B-0B3538EB93A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48" y="1072"/>
              <a:ext cx="79" cy="77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pPr eaLnBrk="1" hangingPunct="1">
                <a:defRPr/>
              </a:pPr>
              <a:endParaRPr lang="en-US" altLang="zh-HK"/>
            </a:p>
          </p:txBody>
        </p:sp>
        <p:sp>
          <p:nvSpPr>
            <p:cNvPr id="1039" name="Oval 14">
              <a:extLst>
                <a:ext uri="{FF2B5EF4-FFF2-40B4-BE49-F238E27FC236}">
                  <a16:creationId xmlns:a16="http://schemas.microsoft.com/office/drawing/2014/main" id="{AFCEEC37-F14B-468E-9AD0-61099533B00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60" y="1072"/>
              <a:ext cx="76" cy="77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pPr eaLnBrk="1" hangingPunct="1">
                <a:defRPr/>
              </a:pPr>
              <a:endParaRPr lang="en-US" altLang="zh-HK"/>
            </a:p>
          </p:txBody>
        </p:sp>
        <p:sp>
          <p:nvSpPr>
            <p:cNvPr id="1040" name="Oval 15">
              <a:extLst>
                <a:ext uri="{FF2B5EF4-FFF2-40B4-BE49-F238E27FC236}">
                  <a16:creationId xmlns:a16="http://schemas.microsoft.com/office/drawing/2014/main" id="{D1E0CC12-D80A-4943-A333-8B350502968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72" y="1072"/>
              <a:ext cx="73" cy="7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pPr eaLnBrk="1" hangingPunct="1">
                <a:defRPr/>
              </a:pPr>
              <a:endParaRPr lang="en-US" altLang="zh-HK"/>
            </a:p>
          </p:txBody>
        </p:sp>
        <p:sp>
          <p:nvSpPr>
            <p:cNvPr id="1041" name="Oval 16">
              <a:extLst>
                <a:ext uri="{FF2B5EF4-FFF2-40B4-BE49-F238E27FC236}">
                  <a16:creationId xmlns:a16="http://schemas.microsoft.com/office/drawing/2014/main" id="{A6C7F491-F6FF-4671-BE22-CAC35BC1F51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36" y="1184"/>
              <a:ext cx="80" cy="73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pPr eaLnBrk="1" hangingPunct="1">
                <a:defRPr/>
              </a:pPr>
              <a:endParaRPr lang="en-US" altLang="zh-HK"/>
            </a:p>
          </p:txBody>
        </p:sp>
        <p:sp>
          <p:nvSpPr>
            <p:cNvPr id="1042" name="Oval 17">
              <a:extLst>
                <a:ext uri="{FF2B5EF4-FFF2-40B4-BE49-F238E27FC236}">
                  <a16:creationId xmlns:a16="http://schemas.microsoft.com/office/drawing/2014/main" id="{0FE52F20-3A00-4CBD-B59C-A631B52BF4B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48" y="1184"/>
              <a:ext cx="79" cy="73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pPr eaLnBrk="1" hangingPunct="1">
                <a:defRPr/>
              </a:pPr>
              <a:endParaRPr lang="en-US" altLang="zh-HK"/>
            </a:p>
          </p:txBody>
        </p:sp>
        <p:sp>
          <p:nvSpPr>
            <p:cNvPr id="1043" name="Oval 18">
              <a:extLst>
                <a:ext uri="{FF2B5EF4-FFF2-40B4-BE49-F238E27FC236}">
                  <a16:creationId xmlns:a16="http://schemas.microsoft.com/office/drawing/2014/main" id="{D6ADF389-B7A6-4587-B819-5926D5A92AF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60" y="1184"/>
              <a:ext cx="76" cy="7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pPr eaLnBrk="1" hangingPunct="1">
                <a:defRPr/>
              </a:pPr>
              <a:endParaRPr lang="en-US" altLang="zh-HK"/>
            </a:p>
          </p:txBody>
        </p:sp>
        <p:sp>
          <p:nvSpPr>
            <p:cNvPr id="1044" name="Oval 19">
              <a:extLst>
                <a:ext uri="{FF2B5EF4-FFF2-40B4-BE49-F238E27FC236}">
                  <a16:creationId xmlns:a16="http://schemas.microsoft.com/office/drawing/2014/main" id="{2A0081A6-FC43-402B-9015-B2B0094F0EB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72" y="1184"/>
              <a:ext cx="73" cy="7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pPr eaLnBrk="1" hangingPunct="1">
                <a:defRPr/>
              </a:pPr>
              <a:endParaRPr lang="en-US" altLang="zh-HK"/>
            </a:p>
          </p:txBody>
        </p:sp>
        <p:sp>
          <p:nvSpPr>
            <p:cNvPr id="1045" name="Oval 20">
              <a:extLst>
                <a:ext uri="{FF2B5EF4-FFF2-40B4-BE49-F238E27FC236}">
                  <a16:creationId xmlns:a16="http://schemas.microsoft.com/office/drawing/2014/main" id="{E8C1FC5C-8CF6-446F-AE01-C4D337631F5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84" y="1184"/>
              <a:ext cx="80" cy="73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pPr eaLnBrk="1" hangingPunct="1">
                <a:defRPr/>
              </a:pPr>
              <a:endParaRPr lang="en-US" altLang="zh-HK"/>
            </a:p>
          </p:txBody>
        </p:sp>
        <p:sp>
          <p:nvSpPr>
            <p:cNvPr id="1046" name="Oval 21">
              <a:extLst>
                <a:ext uri="{FF2B5EF4-FFF2-40B4-BE49-F238E27FC236}">
                  <a16:creationId xmlns:a16="http://schemas.microsoft.com/office/drawing/2014/main" id="{32A29054-3B15-46E2-9F7D-1A7C524F3A5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36" y="1296"/>
              <a:ext cx="80" cy="8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pPr eaLnBrk="1" hangingPunct="1">
                <a:defRPr/>
              </a:pPr>
              <a:endParaRPr lang="en-US" altLang="zh-HK"/>
            </a:p>
          </p:txBody>
        </p:sp>
        <p:sp>
          <p:nvSpPr>
            <p:cNvPr id="1047" name="Oval 22">
              <a:extLst>
                <a:ext uri="{FF2B5EF4-FFF2-40B4-BE49-F238E27FC236}">
                  <a16:creationId xmlns:a16="http://schemas.microsoft.com/office/drawing/2014/main" id="{5BBC3BBB-90A8-49F8-AF82-9073025FA8D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48" y="1296"/>
              <a:ext cx="79" cy="8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pPr eaLnBrk="1" hangingPunct="1">
                <a:defRPr/>
              </a:pPr>
              <a:endParaRPr lang="en-US" altLang="zh-HK"/>
            </a:p>
          </p:txBody>
        </p:sp>
        <p:sp>
          <p:nvSpPr>
            <p:cNvPr id="1048" name="Oval 23">
              <a:extLst>
                <a:ext uri="{FF2B5EF4-FFF2-40B4-BE49-F238E27FC236}">
                  <a16:creationId xmlns:a16="http://schemas.microsoft.com/office/drawing/2014/main" id="{A937C2C4-D71A-4E88-A3A5-7EA5DFBE287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60" y="1296"/>
              <a:ext cx="76" cy="8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pPr eaLnBrk="1" hangingPunct="1">
                <a:defRPr/>
              </a:pPr>
              <a:endParaRPr lang="en-US" altLang="zh-HK"/>
            </a:p>
          </p:txBody>
        </p:sp>
        <p:sp>
          <p:nvSpPr>
            <p:cNvPr id="1049" name="Oval 24">
              <a:extLst>
                <a:ext uri="{FF2B5EF4-FFF2-40B4-BE49-F238E27FC236}">
                  <a16:creationId xmlns:a16="http://schemas.microsoft.com/office/drawing/2014/main" id="{0211E3D6-EF98-4509-B09E-E931530F8BA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72" y="1296"/>
              <a:ext cx="73" cy="8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pPr eaLnBrk="1" hangingPunct="1">
                <a:defRPr/>
              </a:pPr>
              <a:endParaRPr lang="en-US" altLang="zh-HK"/>
            </a:p>
          </p:txBody>
        </p:sp>
        <p:sp>
          <p:nvSpPr>
            <p:cNvPr id="1050" name="Oval 25">
              <a:extLst>
                <a:ext uri="{FF2B5EF4-FFF2-40B4-BE49-F238E27FC236}">
                  <a16:creationId xmlns:a16="http://schemas.microsoft.com/office/drawing/2014/main" id="{82B05F25-A2B3-43A8-AD7A-CF1AAF28290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36" y="1408"/>
              <a:ext cx="80" cy="8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pPr eaLnBrk="1" hangingPunct="1">
                <a:defRPr/>
              </a:pPr>
              <a:endParaRPr lang="en-US" altLang="zh-HK"/>
            </a:p>
          </p:txBody>
        </p:sp>
        <p:sp>
          <p:nvSpPr>
            <p:cNvPr id="1051" name="Oval 26">
              <a:extLst>
                <a:ext uri="{FF2B5EF4-FFF2-40B4-BE49-F238E27FC236}">
                  <a16:creationId xmlns:a16="http://schemas.microsoft.com/office/drawing/2014/main" id="{113E36F3-1765-472A-BA99-810FA3D04F2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48" y="1408"/>
              <a:ext cx="79" cy="8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pPr eaLnBrk="1" hangingPunct="1">
                <a:defRPr/>
              </a:pPr>
              <a:endParaRPr lang="en-US" altLang="zh-HK"/>
            </a:p>
          </p:txBody>
        </p:sp>
        <p:sp>
          <p:nvSpPr>
            <p:cNvPr id="1052" name="Oval 27">
              <a:extLst>
                <a:ext uri="{FF2B5EF4-FFF2-40B4-BE49-F238E27FC236}">
                  <a16:creationId xmlns:a16="http://schemas.microsoft.com/office/drawing/2014/main" id="{3149E9CC-EADA-4106-8F8E-705AFD7D26D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60" y="1408"/>
              <a:ext cx="76" cy="8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pPr eaLnBrk="1" hangingPunct="1">
                <a:defRPr/>
              </a:pPr>
              <a:endParaRPr lang="en-US" altLang="zh-HK"/>
            </a:p>
          </p:txBody>
        </p:sp>
        <p:sp>
          <p:nvSpPr>
            <p:cNvPr id="1053" name="Oval 28">
              <a:extLst>
                <a:ext uri="{FF2B5EF4-FFF2-40B4-BE49-F238E27FC236}">
                  <a16:creationId xmlns:a16="http://schemas.microsoft.com/office/drawing/2014/main" id="{7B11B352-3A00-416A-8782-FA1267FC03C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72" y="1408"/>
              <a:ext cx="73" cy="8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pPr eaLnBrk="1" hangingPunct="1">
                <a:defRPr/>
              </a:pPr>
              <a:endParaRPr lang="en-US" altLang="zh-HK"/>
            </a:p>
          </p:txBody>
        </p:sp>
        <p:sp>
          <p:nvSpPr>
            <p:cNvPr id="1054" name="Oval 29">
              <a:extLst>
                <a:ext uri="{FF2B5EF4-FFF2-40B4-BE49-F238E27FC236}">
                  <a16:creationId xmlns:a16="http://schemas.microsoft.com/office/drawing/2014/main" id="{68072ED6-E5BC-4998-9FEC-5C4DCD730E5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84" y="1408"/>
              <a:ext cx="80" cy="80"/>
            </a:xfrm>
            <a:prstGeom prst="ellipse">
              <a:avLst/>
            </a:pr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pPr eaLnBrk="1" hangingPunct="1">
                <a:defRPr/>
              </a:pPr>
              <a:endParaRPr lang="en-US" altLang="zh-HK"/>
            </a:p>
          </p:txBody>
        </p:sp>
        <p:sp>
          <p:nvSpPr>
            <p:cNvPr id="1055" name="Oval 30">
              <a:extLst>
                <a:ext uri="{FF2B5EF4-FFF2-40B4-BE49-F238E27FC236}">
                  <a16:creationId xmlns:a16="http://schemas.microsoft.com/office/drawing/2014/main" id="{1E9D5580-4C8B-4AC0-8A11-28C6B6C21CF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36" y="1520"/>
              <a:ext cx="80" cy="79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pPr eaLnBrk="1" hangingPunct="1">
                <a:defRPr/>
              </a:pPr>
              <a:endParaRPr lang="en-US" altLang="zh-HK"/>
            </a:p>
          </p:txBody>
        </p:sp>
        <p:sp>
          <p:nvSpPr>
            <p:cNvPr id="1056" name="Oval 31">
              <a:extLst>
                <a:ext uri="{FF2B5EF4-FFF2-40B4-BE49-F238E27FC236}">
                  <a16:creationId xmlns:a16="http://schemas.microsoft.com/office/drawing/2014/main" id="{6128AEA7-4910-4C1C-B35A-86AF5D42784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48" y="1520"/>
              <a:ext cx="79" cy="7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pPr eaLnBrk="1" hangingPunct="1">
                <a:defRPr/>
              </a:pPr>
              <a:endParaRPr lang="en-US" altLang="zh-HK"/>
            </a:p>
          </p:txBody>
        </p:sp>
        <p:sp>
          <p:nvSpPr>
            <p:cNvPr id="1057" name="Oval 32">
              <a:extLst>
                <a:ext uri="{FF2B5EF4-FFF2-40B4-BE49-F238E27FC236}">
                  <a16:creationId xmlns:a16="http://schemas.microsoft.com/office/drawing/2014/main" id="{F05D78E4-E657-46EA-AB3D-1946E881BC0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60" y="1520"/>
              <a:ext cx="76" cy="7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pPr eaLnBrk="1" hangingPunct="1">
                <a:defRPr/>
              </a:pPr>
              <a:endParaRPr lang="en-US" altLang="zh-HK"/>
            </a:p>
          </p:txBody>
        </p:sp>
        <p:sp>
          <p:nvSpPr>
            <p:cNvPr id="1058" name="Oval 33">
              <a:extLst>
                <a:ext uri="{FF2B5EF4-FFF2-40B4-BE49-F238E27FC236}">
                  <a16:creationId xmlns:a16="http://schemas.microsoft.com/office/drawing/2014/main" id="{2BD5AE00-9CAF-4F85-9A57-4D3B52FE8FD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72" y="1520"/>
              <a:ext cx="73" cy="79"/>
            </a:xfrm>
            <a:prstGeom prst="ellipse">
              <a:avLst/>
            </a:pr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pPr eaLnBrk="1" hangingPunct="1">
                <a:defRPr/>
              </a:pPr>
              <a:endParaRPr lang="en-US" altLang="zh-HK"/>
            </a:p>
          </p:txBody>
        </p:sp>
        <p:sp>
          <p:nvSpPr>
            <p:cNvPr id="1059" name="Oval 34">
              <a:extLst>
                <a:ext uri="{FF2B5EF4-FFF2-40B4-BE49-F238E27FC236}">
                  <a16:creationId xmlns:a16="http://schemas.microsoft.com/office/drawing/2014/main" id="{72E42BC4-13BC-4164-B813-E67496988A4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36" y="1632"/>
              <a:ext cx="80" cy="7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pPr eaLnBrk="1" hangingPunct="1">
                <a:defRPr/>
              </a:pPr>
              <a:endParaRPr lang="en-US" altLang="zh-HK"/>
            </a:p>
          </p:txBody>
        </p:sp>
        <p:sp>
          <p:nvSpPr>
            <p:cNvPr id="1060" name="Oval 35">
              <a:extLst>
                <a:ext uri="{FF2B5EF4-FFF2-40B4-BE49-F238E27FC236}">
                  <a16:creationId xmlns:a16="http://schemas.microsoft.com/office/drawing/2014/main" id="{EFB88669-3122-4351-8CC0-DDF365EE435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48" y="1632"/>
              <a:ext cx="79" cy="7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pPr eaLnBrk="1" hangingPunct="1">
                <a:defRPr/>
              </a:pPr>
              <a:endParaRPr lang="en-US" altLang="zh-HK"/>
            </a:p>
          </p:txBody>
        </p:sp>
        <p:sp>
          <p:nvSpPr>
            <p:cNvPr id="1061" name="Oval 36">
              <a:extLst>
                <a:ext uri="{FF2B5EF4-FFF2-40B4-BE49-F238E27FC236}">
                  <a16:creationId xmlns:a16="http://schemas.microsoft.com/office/drawing/2014/main" id="{65538621-1E6D-4A0C-9947-5DABB93A77C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60" y="1632"/>
              <a:ext cx="76" cy="75"/>
            </a:xfrm>
            <a:prstGeom prst="ellipse">
              <a:avLst/>
            </a:pr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pPr eaLnBrk="1" hangingPunct="1">
                <a:defRPr/>
              </a:pPr>
              <a:endParaRPr lang="en-US" altLang="zh-HK"/>
            </a:p>
          </p:txBody>
        </p:sp>
        <p:sp>
          <p:nvSpPr>
            <p:cNvPr id="1062" name="Oval 37">
              <a:extLst>
                <a:ext uri="{FF2B5EF4-FFF2-40B4-BE49-F238E27FC236}">
                  <a16:creationId xmlns:a16="http://schemas.microsoft.com/office/drawing/2014/main" id="{1F6DB1B4-D680-4491-BC96-CC44CA2A89F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72" y="1632"/>
              <a:ext cx="73" cy="75"/>
            </a:xfrm>
            <a:prstGeom prst="ellipse">
              <a:avLst/>
            </a:pr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pPr eaLnBrk="1" hangingPunct="1">
                <a:defRPr/>
              </a:pPr>
              <a:endParaRPr lang="en-US" altLang="zh-HK"/>
            </a:p>
          </p:txBody>
        </p:sp>
        <p:sp>
          <p:nvSpPr>
            <p:cNvPr id="1063" name="Oval 38">
              <a:extLst>
                <a:ext uri="{FF2B5EF4-FFF2-40B4-BE49-F238E27FC236}">
                  <a16:creationId xmlns:a16="http://schemas.microsoft.com/office/drawing/2014/main" id="{66F583D4-94CC-4A97-ABDC-3DA059E3E0F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48" y="1744"/>
              <a:ext cx="79" cy="80"/>
            </a:xfrm>
            <a:prstGeom prst="ellipse">
              <a:avLst/>
            </a:pr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pPr eaLnBrk="1" hangingPunct="1">
                <a:defRPr/>
              </a:pPr>
              <a:endParaRPr lang="en-US" altLang="zh-HK"/>
            </a:p>
          </p:txBody>
        </p:sp>
        <p:sp>
          <p:nvSpPr>
            <p:cNvPr id="1064" name="Oval 39">
              <a:extLst>
                <a:ext uri="{FF2B5EF4-FFF2-40B4-BE49-F238E27FC236}">
                  <a16:creationId xmlns:a16="http://schemas.microsoft.com/office/drawing/2014/main" id="{7026D167-EACE-48F8-9A77-EB2C5571F3B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72" y="1744"/>
              <a:ext cx="73" cy="80"/>
            </a:xfrm>
            <a:prstGeom prst="ellipse">
              <a:avLst/>
            </a:pr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pPr eaLnBrk="1" hangingPunct="1">
                <a:defRPr/>
              </a:pPr>
              <a:endParaRPr lang="en-US" altLang="zh-HK"/>
            </a:p>
          </p:txBody>
        </p:sp>
      </p:grpSp>
      <p:sp>
        <p:nvSpPr>
          <p:cNvPr id="1031" name="Rectangle 5">
            <a:extLst>
              <a:ext uri="{FF2B5EF4-FFF2-40B4-BE49-F238E27FC236}">
                <a16:creationId xmlns:a16="http://schemas.microsoft.com/office/drawing/2014/main" id="{8FF5A85C-6A50-431C-A972-40DCF6D71096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algn="r" eaLnBrk="1" hangingPunct="1">
              <a:defRPr/>
            </a:pPr>
            <a:endParaRPr kumimoji="0" lang="en-US" altLang="zh-TW" sz="1000"/>
          </a:p>
          <a:p>
            <a:pPr eaLnBrk="1" hangingPunct="1">
              <a:defRPr/>
            </a:pPr>
            <a:endParaRPr kumimoji="0" lang="en-US" altLang="zh-TW" sz="1000"/>
          </a:p>
        </p:txBody>
      </p:sp>
      <p:sp>
        <p:nvSpPr>
          <p:cNvPr id="5161" name="Date Placeholder 4">
            <a:extLst>
              <a:ext uri="{FF2B5EF4-FFF2-40B4-BE49-F238E27FC236}">
                <a16:creationId xmlns:a16="http://schemas.microsoft.com/office/drawing/2014/main" id="{E63EED01-E9C8-410D-8BCB-CC4C195F99B6}"/>
              </a:ext>
            </a:extLst>
          </p:cNvPr>
          <p:cNvSpPr txBox="1">
            <a:spLocks noGrp="1"/>
          </p:cNvSpPr>
          <p:nvPr userDrawn="1"/>
        </p:nvSpPr>
        <p:spPr bwMode="auto">
          <a:xfrm>
            <a:off x="5292725" y="6219825"/>
            <a:ext cx="33940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>
              <a:defRPr/>
            </a:pPr>
            <a:endParaRPr kumimoji="0" lang="en-US" altLang="zh-TW" sz="1000" dirty="0"/>
          </a:p>
          <a:p>
            <a:pPr algn="r" eaLnBrk="1" hangingPunct="1">
              <a:defRPr/>
            </a:pPr>
            <a:r>
              <a:rPr kumimoji="0" lang="zh-TW" altLang="en-US" sz="1000" dirty="0" smtClean="0"/>
              <a:t>企業會財選修部分</a:t>
            </a:r>
          </a:p>
          <a:p>
            <a:pPr algn="r" eaLnBrk="1" hangingPunct="1">
              <a:defRPr/>
            </a:pPr>
            <a:r>
              <a:rPr kumimoji="0" lang="zh-TW" altLang="en-US" sz="1000" dirty="0" smtClean="0"/>
              <a:t>學與教示例</a:t>
            </a:r>
            <a:endParaRPr kumimoji="0" lang="zh-TW" altLang="en-US" sz="1000" dirty="0"/>
          </a:p>
        </p:txBody>
      </p:sp>
      <p:sp>
        <p:nvSpPr>
          <p:cNvPr id="5162" name="Slide Number Placeholder 5">
            <a:extLst>
              <a:ext uri="{FF2B5EF4-FFF2-40B4-BE49-F238E27FC236}">
                <a16:creationId xmlns:a16="http://schemas.microsoft.com/office/drawing/2014/main" id="{6B7C9098-2401-4831-A2FE-F0CAD77FC78A}"/>
              </a:ext>
            </a:extLst>
          </p:cNvPr>
          <p:cNvSpPr txBox="1">
            <a:spLocks noGrp="1"/>
          </p:cNvSpPr>
          <p:nvPr userDrawn="1"/>
        </p:nvSpPr>
        <p:spPr bwMode="auto">
          <a:xfrm>
            <a:off x="431800" y="6219825"/>
            <a:ext cx="23114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algn="r" eaLnBrk="1" hangingPunct="1">
              <a:defRPr/>
            </a:pPr>
            <a:endParaRPr kumimoji="0" lang="en-US" altLang="zh-TW" sz="1000" dirty="0"/>
          </a:p>
          <a:p>
            <a:pPr eaLnBrk="1" hangingPunct="1">
              <a:defRPr/>
            </a:pPr>
            <a:r>
              <a:rPr kumimoji="0" lang="zh-TW" altLang="en-US" sz="1000" dirty="0" smtClean="0"/>
              <a:t>課題 </a:t>
            </a:r>
            <a:r>
              <a:rPr kumimoji="0" lang="en-US" altLang="zh-TW" sz="1000" dirty="0" smtClean="0"/>
              <a:t>A07</a:t>
            </a:r>
            <a:endParaRPr kumimoji="0" lang="en-US" altLang="zh-TW" sz="1000" dirty="0" smtClean="0"/>
          </a:p>
          <a:p>
            <a:pPr eaLnBrk="1" hangingPunct="1">
              <a:defRPr/>
            </a:pPr>
            <a:r>
              <a:rPr kumimoji="0" lang="zh-TW" altLang="en-US" sz="1000" dirty="0" smtClean="0"/>
              <a:t>成本會計在決策中的功能</a:t>
            </a:r>
            <a:endParaRPr kumimoji="0" lang="zh-TW" altLang="en-US" sz="10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9" r:id="rId1"/>
    <p:sldLayoutId id="2147483787" r:id="rId2"/>
    <p:sldLayoutId id="2147483788" r:id="rId3"/>
  </p:sldLayoutIdLst>
  <p:hf hdr="0"/>
  <p:txStyles>
    <p:titleStyle>
      <a:lvl1pPr algn="l" rtl="0" eaLnBrk="0" fontAlgn="base" hangingPunct="0">
        <a:spcBef>
          <a:spcPct val="0"/>
        </a:spcBef>
        <a:spcAft>
          <a:spcPct val="0"/>
        </a:spcAft>
        <a:defRPr kumimoji="1" sz="38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kumimoji="1" sz="3800" b="1">
          <a:solidFill>
            <a:schemeClr val="tx2"/>
          </a:solidFill>
          <a:latin typeface="Arial" charset="0"/>
          <a:ea typeface="新細明體" pitchFamily="18" charset="-12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kumimoji="1" sz="3800" b="1">
          <a:solidFill>
            <a:schemeClr val="tx2"/>
          </a:solidFill>
          <a:latin typeface="Arial" charset="0"/>
          <a:ea typeface="新細明體" pitchFamily="18" charset="-12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kumimoji="1" sz="3800" b="1">
          <a:solidFill>
            <a:schemeClr val="tx2"/>
          </a:solidFill>
          <a:latin typeface="Arial" charset="0"/>
          <a:ea typeface="新細明體" pitchFamily="18" charset="-12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kumimoji="1" sz="3800" b="1">
          <a:solidFill>
            <a:schemeClr val="tx2"/>
          </a:solidFill>
          <a:latin typeface="Arial" charset="0"/>
          <a:ea typeface="新細明體" pitchFamily="18" charset="-120"/>
        </a:defRPr>
      </a:lvl5pPr>
      <a:lvl6pPr marL="457200" algn="l" rtl="0" fontAlgn="base">
        <a:spcBef>
          <a:spcPct val="0"/>
        </a:spcBef>
        <a:spcAft>
          <a:spcPct val="0"/>
        </a:spcAft>
        <a:defRPr kumimoji="1" sz="3800" b="1">
          <a:solidFill>
            <a:schemeClr val="tx2"/>
          </a:solidFill>
          <a:latin typeface="Arial" charset="0"/>
          <a:ea typeface="新細明體" pitchFamily="18" charset="-120"/>
        </a:defRPr>
      </a:lvl6pPr>
      <a:lvl7pPr marL="914400" algn="l" rtl="0" fontAlgn="base">
        <a:spcBef>
          <a:spcPct val="0"/>
        </a:spcBef>
        <a:spcAft>
          <a:spcPct val="0"/>
        </a:spcAft>
        <a:defRPr kumimoji="1" sz="3800" b="1">
          <a:solidFill>
            <a:schemeClr val="tx2"/>
          </a:solidFill>
          <a:latin typeface="Arial" charset="0"/>
          <a:ea typeface="新細明體" pitchFamily="18" charset="-120"/>
        </a:defRPr>
      </a:lvl7pPr>
      <a:lvl8pPr marL="1371600" algn="l" rtl="0" fontAlgn="base">
        <a:spcBef>
          <a:spcPct val="0"/>
        </a:spcBef>
        <a:spcAft>
          <a:spcPct val="0"/>
        </a:spcAft>
        <a:defRPr kumimoji="1" sz="3800" b="1">
          <a:solidFill>
            <a:schemeClr val="tx2"/>
          </a:solidFill>
          <a:latin typeface="Arial" charset="0"/>
          <a:ea typeface="新細明體" pitchFamily="18" charset="-120"/>
        </a:defRPr>
      </a:lvl8pPr>
      <a:lvl9pPr marL="1828800" algn="l" rtl="0" fontAlgn="base">
        <a:spcBef>
          <a:spcPct val="0"/>
        </a:spcBef>
        <a:spcAft>
          <a:spcPct val="0"/>
        </a:spcAft>
        <a:defRPr kumimoji="1" sz="3800" b="1">
          <a:solidFill>
            <a:schemeClr val="tx2"/>
          </a:solidFill>
          <a:latin typeface="Arial" charset="0"/>
          <a:ea typeface="新細明體" pitchFamily="18" charset="-12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70000"/>
        <a:buFont typeface="Wingdings" panose="05000000000000000000" pitchFamily="2" charset="2"/>
        <a:buChar char="l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692150" indent="-34766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anose="05000000000000000000" pitchFamily="2" charset="2"/>
        <a:buChar char="l"/>
        <a:defRPr kumimoji="1" sz="2800">
          <a:solidFill>
            <a:schemeClr val="tx1"/>
          </a:solidFill>
          <a:latin typeface="+mn-lt"/>
          <a:ea typeface="+mn-ea"/>
        </a:defRPr>
      </a:lvl2pPr>
      <a:lvl3pPr marL="987425" indent="-29368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anose="05000000000000000000" pitchFamily="2" charset="2"/>
        <a:buChar char="l"/>
        <a:defRPr kumimoji="1" sz="2600">
          <a:solidFill>
            <a:schemeClr val="tx1"/>
          </a:solidFill>
          <a:latin typeface="+mn-lt"/>
          <a:ea typeface="+mn-ea"/>
        </a:defRPr>
      </a:lvl3pPr>
      <a:lvl4pPr marL="1281113" indent="-2921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75000"/>
        <a:buFont typeface="Wingdings" panose="05000000000000000000" pitchFamily="2" charset="2"/>
        <a:buChar char="§"/>
        <a:defRPr kumimoji="1" sz="2400">
          <a:solidFill>
            <a:schemeClr val="tx1"/>
          </a:solidFill>
          <a:latin typeface="+mn-lt"/>
          <a:ea typeface="+mn-ea"/>
        </a:defRPr>
      </a:lvl4pPr>
      <a:lvl5pPr marL="1598613" indent="-315913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anose="05000000000000000000" pitchFamily="2" charset="2"/>
        <a:buChar char="§"/>
        <a:defRPr kumimoji="1" sz="2000">
          <a:solidFill>
            <a:schemeClr val="tx1"/>
          </a:solidFill>
          <a:latin typeface="+mn-lt"/>
          <a:ea typeface="+mn-ea"/>
        </a:defRPr>
      </a:lvl5pPr>
      <a:lvl6pPr marL="2055813" indent="-315913" algn="l" rtl="0" fontAlgn="base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§"/>
        <a:defRPr kumimoji="1" sz="2000">
          <a:solidFill>
            <a:schemeClr val="tx1"/>
          </a:solidFill>
          <a:latin typeface="+mn-lt"/>
          <a:ea typeface="+mn-ea"/>
        </a:defRPr>
      </a:lvl6pPr>
      <a:lvl7pPr marL="2513013" indent="-315913" algn="l" rtl="0" fontAlgn="base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§"/>
        <a:defRPr kumimoji="1" sz="2000">
          <a:solidFill>
            <a:schemeClr val="tx1"/>
          </a:solidFill>
          <a:latin typeface="+mn-lt"/>
          <a:ea typeface="+mn-ea"/>
        </a:defRPr>
      </a:lvl7pPr>
      <a:lvl8pPr marL="2970213" indent="-315913" algn="l" rtl="0" fontAlgn="base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§"/>
        <a:defRPr kumimoji="1" sz="2000">
          <a:solidFill>
            <a:schemeClr val="tx1"/>
          </a:solidFill>
          <a:latin typeface="+mn-lt"/>
          <a:ea typeface="+mn-ea"/>
        </a:defRPr>
      </a:lvl8pPr>
      <a:lvl9pPr marL="3427413" indent="-315913" algn="l" rtl="0" fontAlgn="base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§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6">
            <a:extLst>
              <a:ext uri="{FF2B5EF4-FFF2-40B4-BE49-F238E27FC236}">
                <a16:creationId xmlns:a16="http://schemas.microsoft.com/office/drawing/2014/main" id="{F76653E3-7FAB-4C3F-B555-F6AC259C9EB0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endParaRPr kumimoji="0" lang="en-US" altLang="zh-TW"/>
          </a:p>
          <a:p>
            <a:endParaRPr kumimoji="0" lang="en-US" altLang="zh-TW"/>
          </a:p>
        </p:txBody>
      </p:sp>
      <p:sp>
        <p:nvSpPr>
          <p:cNvPr id="5123" name="Rectangle 6">
            <a:extLst>
              <a:ext uri="{FF2B5EF4-FFF2-40B4-BE49-F238E27FC236}">
                <a16:creationId xmlns:a16="http://schemas.microsoft.com/office/drawing/2014/main" id="{33C654BC-FF0E-4C04-955A-6E639B3179FB}"/>
              </a:ext>
            </a:extLst>
          </p:cNvPr>
          <p:cNvSpPr txBox="1">
            <a:spLocks noGrp="1" noChangeArrowheads="1"/>
          </p:cNvSpPr>
          <p:nvPr/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kumimoji="1" sz="26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endParaRPr kumimoji="0" lang="en-US" altLang="zh-TW" sz="1200"/>
          </a:p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fld id="{8D019160-2C63-40DF-94CB-94E022C56EBD}" type="slidenum">
              <a:rPr kumimoji="0" lang="en-US" altLang="zh-TW" sz="1200"/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t>1</a:t>
            </a:fld>
            <a:endParaRPr kumimoji="0" lang="en-US" altLang="zh-TW" sz="1200"/>
          </a:p>
          <a:p>
            <a:pPr algn="r" eaLnBrk="1" hangingPunct="1">
              <a:spcBef>
                <a:spcPct val="0"/>
              </a:spcBef>
              <a:buClrTx/>
              <a:buSzTx/>
              <a:buFontTx/>
              <a:buNone/>
            </a:pPr>
            <a:endParaRPr kumimoji="0" lang="en-US" altLang="zh-TW" sz="1000"/>
          </a:p>
        </p:txBody>
      </p:sp>
      <p:sp>
        <p:nvSpPr>
          <p:cNvPr id="5124" name="Rectangle 2">
            <a:extLst>
              <a:ext uri="{FF2B5EF4-FFF2-40B4-BE49-F238E27FC236}">
                <a16:creationId xmlns:a16="http://schemas.microsoft.com/office/drawing/2014/main" id="{F76E96C1-AB51-4EA7-9D4A-F629459BD2A8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161925" y="549275"/>
            <a:ext cx="7110413" cy="2133600"/>
          </a:xfrm>
        </p:spPr>
        <p:txBody>
          <a:bodyPr/>
          <a:lstStyle/>
          <a:p>
            <a:pPr eaLnBrk="1" hangingPunct="1"/>
            <a:r>
              <a:rPr lang="zh-TW" altLang="en-US" sz="4300" dirty="0"/>
              <a:t>企業會財選修部分</a:t>
            </a:r>
            <a:r>
              <a:rPr lang="en-US" altLang="zh-TW" sz="4300" dirty="0"/>
              <a:t/>
            </a:r>
            <a:br>
              <a:rPr lang="en-US" altLang="zh-TW" sz="4300" dirty="0"/>
            </a:br>
            <a:r>
              <a:rPr lang="zh-TW" altLang="zh-TW" sz="4300" dirty="0"/>
              <a:t>會計</a:t>
            </a:r>
            <a:r>
              <a:rPr lang="zh-CN" altLang="en-US" sz="4300" dirty="0"/>
              <a:t>單元</a:t>
            </a:r>
            <a:r>
              <a:rPr lang="zh-TW" altLang="zh-TW" sz="4300" dirty="0"/>
              <a:t>–</a:t>
            </a:r>
            <a:r>
              <a:rPr lang="en-US" altLang="zh-TW" sz="4300" dirty="0"/>
              <a:t/>
            </a:r>
            <a:br>
              <a:rPr lang="en-US" altLang="zh-TW" sz="4300" dirty="0"/>
            </a:br>
            <a:r>
              <a:rPr lang="zh-TW" altLang="zh-TW" sz="4300" dirty="0"/>
              <a:t>成本會計</a:t>
            </a:r>
          </a:p>
        </p:txBody>
      </p:sp>
      <p:sp>
        <p:nvSpPr>
          <p:cNvPr id="5125" name="Rectangle 3">
            <a:extLst>
              <a:ext uri="{FF2B5EF4-FFF2-40B4-BE49-F238E27FC236}">
                <a16:creationId xmlns:a16="http://schemas.microsoft.com/office/drawing/2014/main" id="{7EC3B48E-7E37-40BF-B250-6D0ED5880057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61925" y="2889250"/>
            <a:ext cx="7470775" cy="3154363"/>
          </a:xfrm>
        </p:spPr>
        <p:txBody>
          <a:bodyPr/>
          <a:lstStyle/>
          <a:p>
            <a:pPr algn="l" eaLnBrk="1" hangingPunct="1"/>
            <a:r>
              <a:rPr lang="zh-CN" altLang="en-US" sz="3100" dirty="0"/>
              <a:t>課</a:t>
            </a:r>
            <a:r>
              <a:rPr lang="zh-TW" altLang="zh-TW" sz="3100" dirty="0"/>
              <a:t>題</a:t>
            </a:r>
            <a:r>
              <a:rPr lang="en-US" altLang="zh-TW" sz="3100" dirty="0"/>
              <a:t> </a:t>
            </a:r>
            <a:r>
              <a:rPr lang="en-GB" altLang="zh-TW" sz="3100" dirty="0" smtClean="0"/>
              <a:t>A07</a:t>
            </a:r>
            <a:r>
              <a:rPr lang="zh-TW" altLang="zh-TW" sz="3100" dirty="0" smtClean="0"/>
              <a:t>：</a:t>
            </a:r>
            <a:endParaRPr lang="zh-TW" altLang="zh-TW" sz="3100" dirty="0"/>
          </a:p>
          <a:p>
            <a:pPr algn="l" eaLnBrk="1" hangingPunct="1"/>
            <a:r>
              <a:rPr lang="zh-TW" altLang="en-US" sz="3100" dirty="0"/>
              <a:t>成本會計在決策中的功能</a:t>
            </a:r>
            <a:r>
              <a:rPr lang="en-US" altLang="zh-TW" sz="3100" dirty="0" smtClean="0"/>
              <a:t>–</a:t>
            </a:r>
            <a:r>
              <a:rPr lang="zh-TW" altLang="en-US" sz="3100" dirty="0" smtClean="0"/>
              <a:t>應用成本會計</a:t>
            </a:r>
            <a:r>
              <a:rPr lang="zh-TW" altLang="en-US" sz="3100" dirty="0"/>
              <a:t>的概念</a:t>
            </a:r>
            <a:r>
              <a:rPr lang="zh-TW" altLang="en-US" sz="3100" dirty="0" smtClean="0"/>
              <a:t>及技巧作</a:t>
            </a:r>
            <a:r>
              <a:rPr lang="zh-TW" altLang="en-US" sz="3100" dirty="0"/>
              <a:t>商業決策</a:t>
            </a:r>
            <a:endParaRPr lang="en-US" altLang="zh-TW" sz="3100" dirty="0"/>
          </a:p>
        </p:txBody>
      </p:sp>
      <p:sp>
        <p:nvSpPr>
          <p:cNvPr id="5126" name="Text Box 6">
            <a:extLst>
              <a:ext uri="{FF2B5EF4-FFF2-40B4-BE49-F238E27FC236}">
                <a16:creationId xmlns:a16="http://schemas.microsoft.com/office/drawing/2014/main" id="{E1182658-51A9-4C4C-B6CB-B3B99B8DA93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01900" y="5229225"/>
            <a:ext cx="4051300" cy="9233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algn="ctr" eaLnBrk="1" hangingPunct="1">
              <a:defRPr/>
            </a:pPr>
            <a:r>
              <a:rPr lang="zh-TW" altLang="en-US" dirty="0"/>
              <a:t>香港特別行政區政府教育局</a:t>
            </a:r>
          </a:p>
          <a:p>
            <a:pPr algn="ctr" eaLnBrk="1" hangingPunct="1">
              <a:defRPr/>
            </a:pPr>
            <a:r>
              <a:rPr lang="zh-TW" altLang="en-US" dirty="0" smtClean="0"/>
              <a:t>科技</a:t>
            </a:r>
            <a:r>
              <a:rPr lang="zh-TW" altLang="en-US" dirty="0"/>
              <a:t>教育組</a:t>
            </a:r>
          </a:p>
          <a:p>
            <a:pPr algn="ctr" eaLnBrk="1" hangingPunct="1">
              <a:defRPr/>
            </a:pPr>
            <a:r>
              <a:rPr lang="zh-TW" altLang="en-US" dirty="0"/>
              <a:t>二零二四年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頁尾版面配置區 1">
            <a:extLst>
              <a:ext uri="{FF2B5EF4-FFF2-40B4-BE49-F238E27FC236}">
                <a16:creationId xmlns:a16="http://schemas.microsoft.com/office/drawing/2014/main" id="{4B4DE3D4-A89A-401C-83DC-7F44AAB1FF1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endParaRPr kumimoji="0" lang="en-US" altLang="zh-TW"/>
          </a:p>
          <a:p>
            <a:fld id="{403830E8-A5F5-45C2-ABF5-1645AED8CBA7}" type="slidenum">
              <a:rPr kumimoji="0" lang="en-US" altLang="zh-TW"/>
              <a:pPr/>
              <a:t>10</a:t>
            </a:fld>
            <a:endParaRPr kumimoji="0" lang="en-US" altLang="zh-TW"/>
          </a:p>
        </p:txBody>
      </p:sp>
      <p:sp>
        <p:nvSpPr>
          <p:cNvPr id="23555" name="Rectangle 4">
            <a:extLst>
              <a:ext uri="{FF2B5EF4-FFF2-40B4-BE49-F238E27FC236}">
                <a16:creationId xmlns:a16="http://schemas.microsoft.com/office/drawing/2014/main" id="{F900BC2F-34B3-4719-9431-0448F1607088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368300"/>
            <a:ext cx="6994525" cy="779463"/>
          </a:xfrm>
        </p:spPr>
        <p:txBody>
          <a:bodyPr/>
          <a:lstStyle/>
          <a:p>
            <a:pPr eaLnBrk="1" hangingPunct="1"/>
            <a:r>
              <a:rPr lang="zh-TW" altLang="en-US" sz="3600" dirty="0" smtClean="0"/>
              <a:t>課業</a:t>
            </a:r>
            <a:r>
              <a:rPr lang="zh-CN" altLang="en-US" sz="3600" dirty="0" smtClean="0"/>
              <a:t>一</a:t>
            </a:r>
            <a:r>
              <a:rPr lang="zh-TW" altLang="zh-TW" sz="3600" dirty="0"/>
              <a:t>：</a:t>
            </a:r>
            <a:r>
              <a:rPr lang="zh-TW" altLang="en-US" sz="3600" dirty="0"/>
              <a:t>答案</a:t>
            </a:r>
            <a:endParaRPr lang="zh-TW" altLang="zh-TW" sz="3600" dirty="0"/>
          </a:p>
        </p:txBody>
      </p:sp>
      <p:sp>
        <p:nvSpPr>
          <p:cNvPr id="2" name="Text Box 16">
            <a:extLst>
              <a:ext uri="{FF2B5EF4-FFF2-40B4-BE49-F238E27FC236}">
                <a16:creationId xmlns:a16="http://schemas.microsoft.com/office/drawing/2014/main" id="{666072A1-1F17-40C3-8373-825D75269C1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1675" y="1187450"/>
            <a:ext cx="3570288" cy="420688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algn="ctr">
              <a:defRPr/>
            </a:pPr>
            <a:r>
              <a:rPr lang="zh-TW" altLang="en-US" dirty="0">
                <a:latin typeface="+mn-lt"/>
                <a:cs typeface="Times New Roman" panose="02020603050405020304" pitchFamily="18" charset="0"/>
              </a:rPr>
              <a:t>模型</a:t>
            </a:r>
            <a:r>
              <a:rPr lang="en-US" altLang="zh-TW" dirty="0">
                <a:latin typeface="+mn-lt"/>
                <a:cs typeface="Times New Roman" panose="02020603050405020304" pitchFamily="18" charset="0"/>
              </a:rPr>
              <a:t>A</a:t>
            </a:r>
            <a:r>
              <a:rPr lang="zh-TW" altLang="zh-TW" dirty="0">
                <a:latin typeface="+mn-lt"/>
                <a:cs typeface="Times New Roman" panose="02020603050405020304" pitchFamily="18" charset="0"/>
              </a:rPr>
              <a:t>的</a:t>
            </a:r>
            <a:r>
              <a:rPr lang="zh-TW" altLang="zh-TW" dirty="0" smtClean="0">
                <a:latin typeface="+mn-lt"/>
                <a:cs typeface="Times New Roman" panose="02020603050405020304" pitchFamily="18" charset="0"/>
              </a:rPr>
              <a:t>購</a:t>
            </a:r>
            <a:r>
              <a:rPr lang="zh-TW" altLang="en-US" dirty="0" smtClean="0">
                <a:latin typeface="+mn-lt"/>
                <a:cs typeface="Times New Roman" panose="02020603050405020304" pitchFamily="18" charset="0"/>
              </a:rPr>
              <a:t>貨</a:t>
            </a:r>
            <a:r>
              <a:rPr lang="zh-TW" altLang="zh-TW" dirty="0" smtClean="0">
                <a:latin typeface="Comic Sans MS" panose="030F0702030302020204" pitchFamily="66" charset="0"/>
                <a:cs typeface="Times New Roman" panose="02020603050405020304" pitchFamily="18" charset="0"/>
              </a:rPr>
              <a:t>成本</a:t>
            </a:r>
            <a:endParaRPr lang="en-US" altLang="zh-TW" dirty="0"/>
          </a:p>
        </p:txBody>
      </p:sp>
      <p:sp>
        <p:nvSpPr>
          <p:cNvPr id="3" name="Text Box 6">
            <a:extLst>
              <a:ext uri="{FF2B5EF4-FFF2-40B4-BE49-F238E27FC236}">
                <a16:creationId xmlns:a16="http://schemas.microsoft.com/office/drawing/2014/main" id="{01D8DD66-C81D-4E4C-AA2F-CBD39FCD784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1675" y="1808163"/>
            <a:ext cx="3570288" cy="382587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algn="ctr">
              <a:defRPr/>
            </a:pPr>
            <a:r>
              <a:rPr lang="zh-TW" altLang="en-US" dirty="0">
                <a:latin typeface="+mn-lt"/>
                <a:cs typeface="Times New Roman" panose="02020603050405020304" pitchFamily="18" charset="0"/>
              </a:rPr>
              <a:t>模型</a:t>
            </a:r>
            <a:r>
              <a:rPr lang="en-US" altLang="zh-TW" dirty="0">
                <a:latin typeface="+mn-lt"/>
                <a:cs typeface="Times New Roman" panose="02020603050405020304" pitchFamily="18" charset="0"/>
              </a:rPr>
              <a:t>B</a:t>
            </a:r>
            <a:r>
              <a:rPr lang="zh-TW" altLang="zh-TW" dirty="0">
                <a:latin typeface="+mn-lt"/>
                <a:cs typeface="Times New Roman" panose="02020603050405020304" pitchFamily="18" charset="0"/>
              </a:rPr>
              <a:t>和</a:t>
            </a:r>
            <a:r>
              <a:rPr lang="en-US" altLang="zh-TW" dirty="0">
                <a:latin typeface="+mn-lt"/>
                <a:cs typeface="Times New Roman" panose="02020603050405020304" pitchFamily="18" charset="0"/>
              </a:rPr>
              <a:t>C</a:t>
            </a:r>
            <a:r>
              <a:rPr lang="zh-TW" altLang="zh-TW" dirty="0" smtClean="0">
                <a:latin typeface="+mn-lt"/>
                <a:cs typeface="Times New Roman" panose="02020603050405020304" pitchFamily="18" charset="0"/>
              </a:rPr>
              <a:t>的</a:t>
            </a:r>
            <a:r>
              <a:rPr lang="zh-TW" altLang="en-US" dirty="0" smtClean="0">
                <a:latin typeface="+mn-lt"/>
                <a:cs typeface="Times New Roman" panose="02020603050405020304" pitchFamily="18" charset="0"/>
              </a:rPr>
              <a:t>原料</a:t>
            </a:r>
            <a:r>
              <a:rPr lang="zh-TW" altLang="zh-TW" dirty="0" smtClean="0">
                <a:latin typeface="+mn-lt"/>
                <a:cs typeface="Times New Roman" panose="02020603050405020304" pitchFamily="18" charset="0"/>
              </a:rPr>
              <a:t>成本</a:t>
            </a:r>
            <a:endParaRPr lang="en-US" altLang="zh-TW" dirty="0">
              <a:latin typeface="+mn-lt"/>
            </a:endParaRPr>
          </a:p>
        </p:txBody>
      </p:sp>
      <p:sp>
        <p:nvSpPr>
          <p:cNvPr id="4" name="Text Box 15">
            <a:extLst>
              <a:ext uri="{FF2B5EF4-FFF2-40B4-BE49-F238E27FC236}">
                <a16:creationId xmlns:a16="http://schemas.microsoft.com/office/drawing/2014/main" id="{79C89F33-8E56-4E65-8D2E-B77AD28C473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1675" y="2382838"/>
            <a:ext cx="3570288" cy="68580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algn="ctr">
              <a:defRPr/>
            </a:pPr>
            <a:r>
              <a:rPr lang="zh-CN" altLang="en-US" dirty="0">
                <a:latin typeface="+mn-lt"/>
                <a:cs typeface="Times New Roman" panose="02020603050405020304" pitchFamily="18" charset="0"/>
              </a:rPr>
              <a:t>安裝和</a:t>
            </a:r>
            <a:r>
              <a:rPr lang="zh-TW" altLang="zh-TW" dirty="0">
                <a:latin typeface="+mn-lt"/>
                <a:cs typeface="Times New Roman" panose="02020603050405020304" pitchFamily="18" charset="0"/>
              </a:rPr>
              <a:t>裝</a:t>
            </a:r>
            <a:r>
              <a:rPr lang="zh-CN" altLang="en-US" dirty="0">
                <a:latin typeface="+mn-lt"/>
                <a:cs typeface="Times New Roman" panose="02020603050405020304" pitchFamily="18" charset="0"/>
              </a:rPr>
              <a:t>飾</a:t>
            </a:r>
            <a:r>
              <a:rPr lang="zh-TW" altLang="zh-TW" dirty="0">
                <a:latin typeface="+mn-lt"/>
                <a:cs typeface="Times New Roman" panose="02020603050405020304" pitchFamily="18" charset="0"/>
              </a:rPr>
              <a:t>整個攤位</a:t>
            </a:r>
            <a:r>
              <a:rPr lang="zh-TW" altLang="zh-TW" dirty="0" smtClean="0">
                <a:latin typeface="+mn-lt"/>
                <a:cs typeface="Times New Roman" panose="02020603050405020304" pitchFamily="18" charset="0"/>
              </a:rPr>
              <a:t>的</a:t>
            </a:r>
            <a:r>
              <a:rPr lang="zh-TW" altLang="en-US" dirty="0" smtClean="0">
                <a:latin typeface="+mn-lt"/>
                <a:cs typeface="Times New Roman" panose="02020603050405020304" pitchFamily="18" charset="0"/>
              </a:rPr>
              <a:t>物</a:t>
            </a:r>
            <a:r>
              <a:rPr lang="zh-TW" altLang="zh-TW" dirty="0" smtClean="0">
                <a:latin typeface="+mn-lt"/>
                <a:cs typeface="Times New Roman" panose="02020603050405020304" pitchFamily="18" charset="0"/>
              </a:rPr>
              <a:t>料</a:t>
            </a:r>
            <a:r>
              <a:rPr lang="zh-TW" altLang="en-US" dirty="0" smtClean="0">
                <a:latin typeface="+mn-lt"/>
                <a:cs typeface="Times New Roman" panose="02020603050405020304" pitchFamily="18" charset="0"/>
              </a:rPr>
              <a:t>成本</a:t>
            </a:r>
            <a:endParaRPr lang="en-US" altLang="zh-TW" dirty="0">
              <a:latin typeface="+mn-lt"/>
            </a:endParaRPr>
          </a:p>
        </p:txBody>
      </p:sp>
      <p:sp>
        <p:nvSpPr>
          <p:cNvPr id="5" name="Text Box 7">
            <a:extLst>
              <a:ext uri="{FF2B5EF4-FFF2-40B4-BE49-F238E27FC236}">
                <a16:creationId xmlns:a16="http://schemas.microsoft.com/office/drawing/2014/main" id="{A335A7EC-BF4A-488D-8AEB-EEDCF1EE308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1675" y="3219450"/>
            <a:ext cx="3570288" cy="388938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algn="ctr">
              <a:defRPr/>
            </a:pPr>
            <a:r>
              <a:rPr lang="zh-TW" altLang="zh-TW" dirty="0">
                <a:latin typeface="+mn-lt"/>
                <a:cs typeface="Times New Roman" panose="02020603050405020304" pitchFamily="18" charset="0"/>
              </a:rPr>
              <a:t>模型A</a:t>
            </a:r>
            <a:r>
              <a:rPr lang="zh-TW" altLang="zh-TW" dirty="0" smtClean="0">
                <a:latin typeface="+mn-lt"/>
                <a:cs typeface="Times New Roman" panose="02020603050405020304" pitchFamily="18" charset="0"/>
              </a:rPr>
              <a:t>的</a:t>
            </a:r>
            <a:r>
              <a:rPr lang="zh-TW" altLang="en-US" dirty="0" smtClean="0">
                <a:latin typeface="+mn-lt"/>
                <a:cs typeface="Times New Roman" panose="02020603050405020304" pitchFamily="18" charset="0"/>
              </a:rPr>
              <a:t>版</a:t>
            </a:r>
            <a:r>
              <a:rPr lang="zh-TW" altLang="zh-TW" dirty="0" smtClean="0">
                <a:latin typeface="+mn-lt"/>
                <a:cs typeface="Times New Roman" panose="02020603050405020304" pitchFamily="18" charset="0"/>
              </a:rPr>
              <a:t>權費</a:t>
            </a:r>
            <a:endParaRPr lang="en-US" altLang="zh-TW" dirty="0">
              <a:latin typeface="+mn-lt"/>
            </a:endParaRPr>
          </a:p>
        </p:txBody>
      </p:sp>
      <p:sp>
        <p:nvSpPr>
          <p:cNvPr id="6" name="Text Box 14">
            <a:extLst>
              <a:ext uri="{FF2B5EF4-FFF2-40B4-BE49-F238E27FC236}">
                <a16:creationId xmlns:a16="http://schemas.microsoft.com/office/drawing/2014/main" id="{3CD90FED-C624-4D33-A30E-00C39C7DDAE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1675" y="3789363"/>
            <a:ext cx="3570288" cy="44450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algn="ctr">
              <a:defRPr/>
            </a:pPr>
            <a:r>
              <a:rPr lang="zh-TW" altLang="en-US" dirty="0">
                <a:latin typeface="+mn-lt"/>
                <a:cs typeface="Times New Roman" panose="02020603050405020304" pitchFamily="18" charset="0"/>
              </a:rPr>
              <a:t>模型</a:t>
            </a:r>
            <a:r>
              <a:rPr lang="en-US" altLang="zh-TW" dirty="0">
                <a:latin typeface="+mn-lt"/>
                <a:cs typeface="Times New Roman" panose="02020603050405020304" pitchFamily="18" charset="0"/>
              </a:rPr>
              <a:t>B</a:t>
            </a:r>
            <a:r>
              <a:rPr lang="zh-CN" altLang="en-US" dirty="0">
                <a:latin typeface="+mn-lt"/>
                <a:cs typeface="Times New Roman" panose="02020603050405020304" pitchFamily="18" charset="0"/>
              </a:rPr>
              <a:t>的</a:t>
            </a:r>
            <a:r>
              <a:rPr lang="zh-TW" altLang="zh-TW" dirty="0">
                <a:latin typeface="+mn-lt"/>
                <a:cs typeface="Times New Roman" panose="02020603050405020304" pitchFamily="18" charset="0"/>
              </a:rPr>
              <a:t>專用工具</a:t>
            </a:r>
            <a:endParaRPr lang="en-US" altLang="zh-TW" dirty="0">
              <a:latin typeface="+mn-lt"/>
            </a:endParaRPr>
          </a:p>
        </p:txBody>
      </p:sp>
      <p:sp>
        <p:nvSpPr>
          <p:cNvPr id="7" name="Text Box 8">
            <a:extLst>
              <a:ext uri="{FF2B5EF4-FFF2-40B4-BE49-F238E27FC236}">
                <a16:creationId xmlns:a16="http://schemas.microsoft.com/office/drawing/2014/main" id="{B30E3F5A-6E00-4C5F-98A8-4870E51B7C5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1675" y="4387850"/>
            <a:ext cx="3570288" cy="57150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algn="ctr">
              <a:defRPr/>
            </a:pPr>
            <a:r>
              <a:rPr lang="zh-TW" altLang="en-US" dirty="0">
                <a:latin typeface="+mn-lt"/>
                <a:cs typeface="Times New Roman" panose="02020603050405020304" pitchFamily="18" charset="0"/>
              </a:rPr>
              <a:t>模型</a:t>
            </a:r>
            <a:r>
              <a:rPr lang="en-US" altLang="zh-TW" dirty="0">
                <a:latin typeface="+mn-lt"/>
                <a:cs typeface="Times New Roman" panose="02020603050405020304" pitchFamily="18" charset="0"/>
              </a:rPr>
              <a:t>C</a:t>
            </a:r>
            <a:r>
              <a:rPr lang="zh-CN" altLang="en-US" dirty="0">
                <a:latin typeface="+mn-lt"/>
                <a:cs typeface="Times New Roman" panose="02020603050405020304" pitchFamily="18" charset="0"/>
              </a:rPr>
              <a:t>的</a:t>
            </a:r>
            <a:r>
              <a:rPr lang="zh-TW" altLang="zh-TW" dirty="0">
                <a:latin typeface="+mn-lt"/>
                <a:cs typeface="Times New Roman" panose="02020603050405020304" pitchFamily="18" charset="0"/>
              </a:rPr>
              <a:t>專用設備電費</a:t>
            </a:r>
            <a:endParaRPr lang="en-US" altLang="zh-TW" dirty="0">
              <a:latin typeface="+mn-lt"/>
            </a:endParaRPr>
          </a:p>
        </p:txBody>
      </p:sp>
      <p:sp>
        <p:nvSpPr>
          <p:cNvPr id="8" name="Text Box 13">
            <a:extLst>
              <a:ext uri="{FF2B5EF4-FFF2-40B4-BE49-F238E27FC236}">
                <a16:creationId xmlns:a16="http://schemas.microsoft.com/office/drawing/2014/main" id="{F500A923-423F-4AC5-AFAB-2552BFFEE83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5800" y="5200650"/>
            <a:ext cx="3570288" cy="388938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algn="ctr">
              <a:defRPr/>
            </a:pPr>
            <a:r>
              <a:rPr lang="zh-TW" altLang="zh-TW" dirty="0">
                <a:latin typeface="+mn-lt"/>
                <a:cs typeface="Times New Roman" panose="02020603050405020304" pitchFamily="18" charset="0"/>
              </a:rPr>
              <a:t>送貨費用</a:t>
            </a:r>
            <a:endParaRPr lang="en-US" altLang="zh-TW" dirty="0">
              <a:latin typeface="+mn-lt"/>
            </a:endParaRPr>
          </a:p>
        </p:txBody>
      </p:sp>
      <p:sp>
        <p:nvSpPr>
          <p:cNvPr id="9" name="Text Box 9">
            <a:extLst>
              <a:ext uri="{FF2B5EF4-FFF2-40B4-BE49-F238E27FC236}">
                <a16:creationId xmlns:a16="http://schemas.microsoft.com/office/drawing/2014/main" id="{44FFB50B-EAA5-4053-BBE5-4D63123A231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1675" y="5762625"/>
            <a:ext cx="3570288" cy="45720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algn="ctr">
              <a:defRPr/>
            </a:pPr>
            <a:r>
              <a:rPr lang="zh-TW" altLang="zh-TW" dirty="0">
                <a:latin typeface="+mn-lt"/>
                <a:cs typeface="Times New Roman" panose="02020603050405020304" pitchFamily="18" charset="0"/>
              </a:rPr>
              <a:t>攤位</a:t>
            </a:r>
            <a:r>
              <a:rPr lang="zh-TW" altLang="en-US" dirty="0">
                <a:latin typeface="+mn-lt"/>
                <a:cs typeface="Times New Roman" panose="02020603050405020304" pitchFamily="18" charset="0"/>
              </a:rPr>
              <a:t>租金</a:t>
            </a:r>
            <a:endParaRPr lang="en-US" altLang="zh-TW" dirty="0">
              <a:latin typeface="+mn-lt"/>
            </a:endParaRPr>
          </a:p>
        </p:txBody>
      </p:sp>
      <p:sp>
        <p:nvSpPr>
          <p:cNvPr id="10" name="Text Box 12">
            <a:extLst>
              <a:ext uri="{FF2B5EF4-FFF2-40B4-BE49-F238E27FC236}">
                <a16:creationId xmlns:a16="http://schemas.microsoft.com/office/drawing/2014/main" id="{FF751FD1-0848-4592-AE7A-E35E66251B8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94338" y="1789113"/>
            <a:ext cx="2463800" cy="57150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algn="ctr">
              <a:defRPr/>
            </a:pPr>
            <a:r>
              <a:rPr lang="zh-TW" altLang="zh-TW" dirty="0">
                <a:latin typeface="+mn-lt"/>
                <a:cs typeface="Times New Roman" panose="02020603050405020304" pitchFamily="18" charset="0"/>
              </a:rPr>
              <a:t>變動成本</a:t>
            </a:r>
            <a:endParaRPr lang="en-US" altLang="zh-TW" dirty="0">
              <a:latin typeface="+mn-lt"/>
            </a:endParaRPr>
          </a:p>
        </p:txBody>
      </p:sp>
      <p:sp>
        <p:nvSpPr>
          <p:cNvPr id="11" name="Text Box 10">
            <a:extLst>
              <a:ext uri="{FF2B5EF4-FFF2-40B4-BE49-F238E27FC236}">
                <a16:creationId xmlns:a16="http://schemas.microsoft.com/office/drawing/2014/main" id="{4648BEDF-A04A-44A5-9406-5F0C865314A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94338" y="2903538"/>
            <a:ext cx="2463800" cy="57150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en-US" altLang="zh-TW" sz="1200" dirty="0">
              <a:latin typeface="Comic Sans MS" panose="030F0702030302020204" pitchFamily="66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zh-TW" altLang="zh-TW" dirty="0">
                <a:latin typeface="+mn-lt"/>
                <a:cs typeface="Times New Roman" panose="02020603050405020304" pitchFamily="18" charset="0"/>
              </a:rPr>
              <a:t>固定成本（可避免）</a:t>
            </a:r>
            <a:endParaRPr lang="en-US" altLang="zh-TW" dirty="0">
              <a:latin typeface="+mn-lt"/>
            </a:endParaRPr>
          </a:p>
        </p:txBody>
      </p:sp>
      <p:sp>
        <p:nvSpPr>
          <p:cNvPr id="12" name="Text Box 11">
            <a:extLst>
              <a:ext uri="{FF2B5EF4-FFF2-40B4-BE49-F238E27FC236}">
                <a16:creationId xmlns:a16="http://schemas.microsoft.com/office/drawing/2014/main" id="{68653CFF-5A18-437D-ADE3-54EDFB1664E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94338" y="4059238"/>
            <a:ext cx="2588130" cy="57150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en-US" altLang="zh-TW" sz="1200" dirty="0">
              <a:latin typeface="Comic Sans MS" panose="030F0702030302020204" pitchFamily="66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zh-TW" altLang="zh-TW" dirty="0">
                <a:latin typeface="+mn-lt"/>
                <a:cs typeface="Times New Roman" panose="02020603050405020304" pitchFamily="18" charset="0"/>
              </a:rPr>
              <a:t>固定成本（不可避免）</a:t>
            </a:r>
            <a:endParaRPr lang="en-US" altLang="zh-TW" dirty="0">
              <a:latin typeface="+mn-lt"/>
            </a:endParaRPr>
          </a:p>
        </p:txBody>
      </p:sp>
      <p:sp>
        <p:nvSpPr>
          <p:cNvPr id="23567" name="Rectangle 17">
            <a:extLst>
              <a:ext uri="{FF2B5EF4-FFF2-40B4-BE49-F238E27FC236}">
                <a16:creationId xmlns:a16="http://schemas.microsoft.com/office/drawing/2014/main" id="{AA243C35-C3A6-428A-A55C-1E0F6A9ECFA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71663" y="61595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endParaRPr lang="zh-HK" altLang="en-US"/>
          </a:p>
        </p:txBody>
      </p:sp>
      <p:sp>
        <p:nvSpPr>
          <p:cNvPr id="23568" name="Rectangle 18">
            <a:extLst>
              <a:ext uri="{FF2B5EF4-FFF2-40B4-BE49-F238E27FC236}">
                <a16:creationId xmlns:a16="http://schemas.microsoft.com/office/drawing/2014/main" id="{11F9D5E6-EE4E-45E0-BAA4-42255D002B7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71663" y="10731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endParaRPr lang="zh-HK" altLang="en-US"/>
          </a:p>
        </p:txBody>
      </p:sp>
      <p:cxnSp>
        <p:nvCxnSpPr>
          <p:cNvPr id="23569" name="直線接點 15">
            <a:extLst>
              <a:ext uri="{FF2B5EF4-FFF2-40B4-BE49-F238E27FC236}">
                <a16:creationId xmlns:a16="http://schemas.microsoft.com/office/drawing/2014/main" id="{B360D3CC-FE46-4782-9B9C-00C57F256771}"/>
              </a:ext>
            </a:extLst>
          </p:cNvPr>
          <p:cNvCxnSpPr>
            <a:cxnSpLocks noChangeShapeType="1"/>
            <a:endCxn id="10" idx="1"/>
          </p:cNvCxnSpPr>
          <p:nvPr/>
        </p:nvCxnSpPr>
        <p:spPr bwMode="auto">
          <a:xfrm>
            <a:off x="4271963" y="1449388"/>
            <a:ext cx="1222375" cy="625475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3570" name="直線接點 19">
            <a:extLst>
              <a:ext uri="{FF2B5EF4-FFF2-40B4-BE49-F238E27FC236}">
                <a16:creationId xmlns:a16="http://schemas.microsoft.com/office/drawing/2014/main" id="{282CB03A-1AD4-48B2-B4CE-74580C203DF6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281488" y="1939925"/>
            <a:ext cx="1212850" cy="274638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3571" name="直線接點 21">
            <a:extLst>
              <a:ext uri="{FF2B5EF4-FFF2-40B4-BE49-F238E27FC236}">
                <a16:creationId xmlns:a16="http://schemas.microsoft.com/office/drawing/2014/main" id="{5A7955DC-4810-4B9E-BFC1-4FB3A8712836}"/>
              </a:ext>
            </a:extLst>
          </p:cNvPr>
          <p:cNvCxnSpPr>
            <a:cxnSpLocks noChangeShapeType="1"/>
            <a:endCxn id="12" idx="1"/>
          </p:cNvCxnSpPr>
          <p:nvPr/>
        </p:nvCxnSpPr>
        <p:spPr bwMode="auto">
          <a:xfrm>
            <a:off x="4256088" y="2794000"/>
            <a:ext cx="1238250" cy="1550988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3572" name="直線接點 23">
            <a:extLst>
              <a:ext uri="{FF2B5EF4-FFF2-40B4-BE49-F238E27FC236}">
                <a16:creationId xmlns:a16="http://schemas.microsoft.com/office/drawing/2014/main" id="{AD992031-FAE9-412D-82F2-10DFEACE4A02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4281488" y="2251075"/>
            <a:ext cx="1212850" cy="1166813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3573" name="直線接點 26">
            <a:extLst>
              <a:ext uri="{FF2B5EF4-FFF2-40B4-BE49-F238E27FC236}">
                <a16:creationId xmlns:a16="http://schemas.microsoft.com/office/drawing/2014/main" id="{62041DC3-E7C9-4975-89D9-7E5B56159966}"/>
              </a:ext>
            </a:extLst>
          </p:cNvPr>
          <p:cNvCxnSpPr>
            <a:cxnSpLocks noChangeShapeType="1"/>
            <a:endCxn id="11" idx="1"/>
          </p:cNvCxnSpPr>
          <p:nvPr/>
        </p:nvCxnSpPr>
        <p:spPr bwMode="auto">
          <a:xfrm flipV="1">
            <a:off x="4306888" y="3189288"/>
            <a:ext cx="1187450" cy="911225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3574" name="直線接點 28">
            <a:extLst>
              <a:ext uri="{FF2B5EF4-FFF2-40B4-BE49-F238E27FC236}">
                <a16:creationId xmlns:a16="http://schemas.microsoft.com/office/drawing/2014/main" id="{EE6C2F51-9030-49BC-90C6-7D179F3EE88A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4238625" y="3422650"/>
            <a:ext cx="1220788" cy="1355725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3575" name="直線接點 30">
            <a:extLst>
              <a:ext uri="{FF2B5EF4-FFF2-40B4-BE49-F238E27FC236}">
                <a16:creationId xmlns:a16="http://schemas.microsoft.com/office/drawing/2014/main" id="{6F195421-D329-4B37-8BA7-F891D3A8BE2D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4289425" y="4387850"/>
            <a:ext cx="1169988" cy="1046163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3576" name="直線接點 32">
            <a:extLst>
              <a:ext uri="{FF2B5EF4-FFF2-40B4-BE49-F238E27FC236}">
                <a16:creationId xmlns:a16="http://schemas.microsoft.com/office/drawing/2014/main" id="{F581CF80-5F65-4AED-A8F2-17BB75CB6806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4289425" y="4630738"/>
            <a:ext cx="1362075" cy="139700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頁尾版面配置區 1">
            <a:extLst>
              <a:ext uri="{FF2B5EF4-FFF2-40B4-BE49-F238E27FC236}">
                <a16:creationId xmlns:a16="http://schemas.microsoft.com/office/drawing/2014/main" id="{9A9B335B-E03F-4057-BF3A-1F396E8C572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endParaRPr kumimoji="0" lang="en-US" altLang="zh-TW"/>
          </a:p>
          <a:p>
            <a:fld id="{EE617697-62BD-467E-85A4-F2A133560326}" type="slidenum">
              <a:rPr kumimoji="0" lang="en-US" altLang="zh-TW"/>
              <a:pPr/>
              <a:t>11</a:t>
            </a:fld>
            <a:endParaRPr kumimoji="0" lang="en-US" altLang="zh-TW"/>
          </a:p>
        </p:txBody>
      </p:sp>
      <p:sp>
        <p:nvSpPr>
          <p:cNvPr id="25603" name="Rectangle 2">
            <a:extLst>
              <a:ext uri="{FF2B5EF4-FFF2-40B4-BE49-F238E27FC236}">
                <a16:creationId xmlns:a16="http://schemas.microsoft.com/office/drawing/2014/main" id="{20C6D9AD-797D-4770-AEA5-E10B6DED15C1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>
          <a:xfrm>
            <a:off x="520700" y="368300"/>
            <a:ext cx="7543800" cy="1530350"/>
          </a:xfrm>
        </p:spPr>
        <p:txBody>
          <a:bodyPr/>
          <a:lstStyle/>
          <a:p>
            <a:pPr eaLnBrk="1" hangingPunct="1"/>
            <a:r>
              <a:rPr lang="zh-TW" altLang="en-US" sz="3600" dirty="0"/>
              <a:t>活動二</a:t>
            </a:r>
            <a:r>
              <a:rPr lang="zh-TW" altLang="zh-TW" sz="3600" dirty="0"/>
              <a:t>：</a:t>
            </a:r>
            <a:r>
              <a:rPr lang="zh-TW" altLang="en-US" sz="3600" dirty="0"/>
              <a:t>結束或保留虧損分部／產品</a:t>
            </a:r>
            <a:endParaRPr lang="zh-TW" altLang="zh-TW" sz="3600" dirty="0"/>
          </a:p>
        </p:txBody>
      </p:sp>
      <p:sp>
        <p:nvSpPr>
          <p:cNvPr id="413701" name="Rectangle 5">
            <a:extLst>
              <a:ext uri="{FF2B5EF4-FFF2-40B4-BE49-F238E27FC236}">
                <a16:creationId xmlns:a16="http://schemas.microsoft.com/office/drawing/2014/main" id="{40E65993-ECBA-45E7-89F8-C3F6D3126CCB}"/>
              </a:ext>
            </a:extLst>
          </p:cNvPr>
          <p:cNvSpPr>
            <a:spLocks noGrp="1" noChangeArrowheads="1"/>
          </p:cNvSpPr>
          <p:nvPr>
            <p:ph sz="quarter" idx="4294967295"/>
          </p:nvPr>
        </p:nvSpPr>
        <p:spPr>
          <a:xfrm>
            <a:off x="701675" y="2168525"/>
            <a:ext cx="7404100" cy="2879725"/>
          </a:xfrm>
        </p:spPr>
        <p:txBody>
          <a:bodyPr/>
          <a:lstStyle/>
          <a:p>
            <a:pPr eaLnBrk="1" hangingPunct="1">
              <a:buFont typeface="Wingdings" panose="05000000000000000000" pitchFamily="2" charset="2"/>
              <a:buNone/>
              <a:defRPr/>
            </a:pPr>
            <a:r>
              <a:rPr lang="zh-TW" altLang="en-US" sz="34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課業二</a:t>
            </a:r>
            <a:endParaRPr lang="zh-TW" altLang="zh-TW" sz="3400" b="1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1" hangingPunct="1">
              <a:defRPr/>
            </a:pPr>
            <a:r>
              <a:rPr lang="zh-TW" altLang="en-US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參閱學生工作紙第</a:t>
            </a:r>
            <a:r>
              <a:rPr lang="zh-TW" altLang="zh-TW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5</a:t>
            </a:r>
            <a:r>
              <a:rPr lang="zh-CN" altLang="en-US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頁</a:t>
            </a:r>
            <a:endParaRPr lang="zh-TW" altLang="zh-TW" sz="3600" b="1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1" hangingPunct="1">
              <a:buFontTx/>
              <a:buChar char="-"/>
              <a:defRPr/>
            </a:pPr>
            <a:r>
              <a:rPr lang="zh-CN" altLang="en-US" sz="2600" dirty="0"/>
              <a:t>編製一</a:t>
            </a:r>
            <a:r>
              <a:rPr lang="zh-CN" altLang="en-US" sz="2600" dirty="0" smtClean="0"/>
              <a:t>份</a:t>
            </a:r>
            <a:r>
              <a:rPr lang="zh-TW" altLang="zh-TW" sz="2600" dirty="0" smtClean="0"/>
              <a:t>修訂</a:t>
            </a:r>
            <a:r>
              <a:rPr lang="zh-TW" altLang="en-US" sz="2600" dirty="0" smtClean="0"/>
              <a:t>後</a:t>
            </a:r>
            <a:r>
              <a:rPr lang="zh-TW" altLang="zh-TW" sz="2600" dirty="0" smtClean="0"/>
              <a:t>的</a:t>
            </a:r>
            <a:r>
              <a:rPr lang="zh-TW" altLang="zh-TW" sz="2600" dirty="0"/>
              <a:t>損益表。</a:t>
            </a:r>
          </a:p>
          <a:p>
            <a:pPr eaLnBrk="1" hangingPunct="1">
              <a:buFontTx/>
              <a:buChar char="-"/>
              <a:defRPr/>
            </a:pPr>
            <a:r>
              <a:rPr lang="zh-CN" altLang="en-US" sz="2600" dirty="0"/>
              <a:t>提出</a:t>
            </a:r>
            <a:r>
              <a:rPr lang="zh-TW" altLang="zh-TW" sz="2600" dirty="0"/>
              <a:t>你的建議。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頁尾版面配置區 1">
            <a:extLst>
              <a:ext uri="{FF2B5EF4-FFF2-40B4-BE49-F238E27FC236}">
                <a16:creationId xmlns:a16="http://schemas.microsoft.com/office/drawing/2014/main" id="{83DFC296-8298-4E4A-B4F9-780EC7796348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endParaRPr kumimoji="0" lang="en-US" altLang="zh-TW" dirty="0"/>
          </a:p>
          <a:p>
            <a:fld id="{9E857FEE-993B-432F-A6FF-50F14048AFEB}" type="slidenum">
              <a:rPr kumimoji="0" lang="en-US" altLang="zh-TW"/>
              <a:pPr/>
              <a:t>12</a:t>
            </a:fld>
            <a:endParaRPr kumimoji="0" lang="en-US" altLang="zh-TW" dirty="0"/>
          </a:p>
        </p:txBody>
      </p:sp>
      <p:sp>
        <p:nvSpPr>
          <p:cNvPr id="27651" name="Rectangle 3">
            <a:extLst>
              <a:ext uri="{FF2B5EF4-FFF2-40B4-BE49-F238E27FC236}">
                <a16:creationId xmlns:a16="http://schemas.microsoft.com/office/drawing/2014/main" id="{5EC63CF1-1E1D-46D2-8274-3FFBEAA853A9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>
          <a:xfrm>
            <a:off x="520700" y="277813"/>
            <a:ext cx="4343400" cy="669925"/>
          </a:xfrm>
        </p:spPr>
        <p:txBody>
          <a:bodyPr/>
          <a:lstStyle/>
          <a:p>
            <a:pPr eaLnBrk="1" hangingPunct="1"/>
            <a:r>
              <a:rPr lang="zh-TW" altLang="en-US" sz="3600" dirty="0"/>
              <a:t>課業二</a:t>
            </a:r>
            <a:r>
              <a:rPr lang="zh-TW" altLang="zh-TW" sz="3600" dirty="0"/>
              <a:t>：</a:t>
            </a:r>
            <a:r>
              <a:rPr lang="zh-TW" altLang="en-US" sz="3600" dirty="0"/>
              <a:t>答案</a:t>
            </a:r>
            <a:endParaRPr lang="zh-TW" altLang="zh-TW" sz="3600" dirty="0"/>
          </a:p>
        </p:txBody>
      </p:sp>
      <p:sp>
        <p:nvSpPr>
          <p:cNvPr id="286731" name="Rectangle 11">
            <a:extLst>
              <a:ext uri="{FF2B5EF4-FFF2-40B4-BE49-F238E27FC236}">
                <a16:creationId xmlns:a16="http://schemas.microsoft.com/office/drawing/2014/main" id="{2ED0C286-B9FF-4C84-98BA-0D4A749537A6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6250" y="5949336"/>
            <a:ext cx="7066146" cy="3757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>
            <a:lvl1pPr marL="342900" indent="-3429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marL="0" indent="0" eaLnBrk="1" hangingPunct="1">
              <a:spcBef>
                <a:spcPct val="20000"/>
              </a:spcBef>
              <a:buClr>
                <a:schemeClr val="tx2"/>
              </a:buClr>
              <a:buSzPct val="70000"/>
              <a:defRPr/>
            </a:pPr>
            <a:r>
              <a:rPr lang="zh-TW" altLang="en-US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班別</a:t>
            </a:r>
            <a:r>
              <a:rPr lang="zh-TW" altLang="en-US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不應放棄售賣模型</a:t>
            </a:r>
            <a:r>
              <a:rPr lang="en-US" altLang="zh-TW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B</a:t>
            </a:r>
            <a:r>
              <a:rPr lang="zh-TW" altLang="en-US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，因為放棄後總淨利將從</a:t>
            </a:r>
            <a:r>
              <a:rPr lang="en-US" altLang="zh-TW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$4,200</a:t>
            </a:r>
            <a:r>
              <a:rPr lang="zh-TW" altLang="en-US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降至</a:t>
            </a:r>
            <a:r>
              <a:rPr lang="en-US" altLang="zh-TW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$1,200</a:t>
            </a:r>
            <a:r>
              <a:rPr lang="zh-TW" altLang="en-US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。</a:t>
            </a:r>
            <a:endParaRPr lang="zh-TW" altLang="zh-TW" dirty="0">
              <a:solidFill>
                <a:srgbClr val="0000FF"/>
              </a:solidFill>
            </a:endParaRPr>
          </a:p>
        </p:txBody>
      </p:sp>
      <p:graphicFrame>
        <p:nvGraphicFramePr>
          <p:cNvPr id="2" name="表格 1">
            <a:extLst>
              <a:ext uri="{FF2B5EF4-FFF2-40B4-BE49-F238E27FC236}">
                <a16:creationId xmlns:a16="http://schemas.microsoft.com/office/drawing/2014/main" id="{878192A2-6D5F-4106-A25B-7046B5E5B68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61634559"/>
              </p:ext>
            </p:extLst>
          </p:nvPr>
        </p:nvGraphicFramePr>
        <p:xfrm>
          <a:off x="476250" y="947738"/>
          <a:ext cx="7246938" cy="4895846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5536366">
                  <a:extLst>
                    <a:ext uri="{9D8B030D-6E8A-4147-A177-3AD203B41FA5}">
                      <a16:colId xmlns:a16="http://schemas.microsoft.com/office/drawing/2014/main" val="179655963"/>
                    </a:ext>
                  </a:extLst>
                </a:gridCol>
                <a:gridCol w="270090">
                  <a:extLst>
                    <a:ext uri="{9D8B030D-6E8A-4147-A177-3AD203B41FA5}">
                      <a16:colId xmlns:a16="http://schemas.microsoft.com/office/drawing/2014/main" val="1387368757"/>
                    </a:ext>
                  </a:extLst>
                </a:gridCol>
                <a:gridCol w="1440482">
                  <a:extLst>
                    <a:ext uri="{9D8B030D-6E8A-4147-A177-3AD203B41FA5}">
                      <a16:colId xmlns:a16="http://schemas.microsoft.com/office/drawing/2014/main" val="2127598114"/>
                    </a:ext>
                  </a:extLst>
                </a:gridCol>
              </a:tblGrid>
              <a:tr h="274364"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altLang="en-US" sz="1800" kern="100" dirty="0" smtClean="0">
                          <a:effectLst/>
                          <a:latin typeface="Comic Sans MS" panose="030F0702030302020204" pitchFamily="66" charset="0"/>
                          <a:ea typeface="新細明體" panose="02020500000000000000" pitchFamily="18" charset="-120"/>
                        </a:rPr>
                        <a:t>修訂後的</a:t>
                      </a:r>
                      <a:r>
                        <a:rPr lang="zh-TW" sz="1800" kern="100" dirty="0" smtClean="0">
                          <a:effectLst/>
                          <a:latin typeface="Comic Sans MS" panose="030F0702030302020204" pitchFamily="66" charset="0"/>
                          <a:ea typeface="新細明體" panose="02020500000000000000" pitchFamily="18" charset="-120"/>
                        </a:rPr>
                        <a:t>損益</a:t>
                      </a:r>
                      <a:r>
                        <a:rPr lang="zh-TW" sz="1800" kern="100" dirty="0">
                          <a:effectLst/>
                          <a:latin typeface="Comic Sans MS" panose="030F0702030302020204" pitchFamily="66" charset="0"/>
                          <a:ea typeface="新細明體" panose="02020500000000000000" pitchFamily="18" charset="-120"/>
                        </a:rPr>
                        <a:t>表</a:t>
                      </a:r>
                      <a:r>
                        <a:rPr lang="zh-TW" sz="1800" kern="100" dirty="0" smtClean="0">
                          <a:effectLst/>
                          <a:latin typeface="Comic Sans MS" panose="030F0702030302020204" pitchFamily="66" charset="0"/>
                          <a:ea typeface="新細明體" panose="02020500000000000000" pitchFamily="18" charset="-120"/>
                        </a:rPr>
                        <a:t>（</a:t>
                      </a:r>
                      <a:r>
                        <a:rPr lang="zh-CN" altLang="en-US" sz="1800" kern="100" dirty="0" smtClean="0">
                          <a:effectLst/>
                          <a:latin typeface="Comic Sans MS" panose="030F0702030302020204" pitchFamily="66" charset="0"/>
                          <a:ea typeface="新細明體" panose="02020500000000000000" pitchFamily="18" charset="-120"/>
                        </a:rPr>
                        <a:t>放棄</a:t>
                      </a:r>
                      <a:r>
                        <a:rPr lang="zh-TW" sz="1800" kern="100" dirty="0">
                          <a:effectLst/>
                          <a:latin typeface="Comic Sans MS" panose="030F0702030302020204" pitchFamily="66" charset="0"/>
                          <a:ea typeface="新細明體" panose="02020500000000000000" pitchFamily="18" charset="-120"/>
                        </a:rPr>
                        <a:t>模型</a:t>
                      </a:r>
                      <a:r>
                        <a:rPr lang="en-US" altLang="zh-TW" sz="1800" kern="100" dirty="0">
                          <a:effectLst/>
                          <a:latin typeface="Comic Sans MS" panose="030F0702030302020204" pitchFamily="66" charset="0"/>
                          <a:ea typeface="新細明體" panose="02020500000000000000" pitchFamily="18" charset="-120"/>
                        </a:rPr>
                        <a:t>B</a:t>
                      </a:r>
                      <a:r>
                        <a:rPr lang="zh-TW" sz="1800" kern="100" dirty="0">
                          <a:effectLst/>
                          <a:latin typeface="Comic Sans MS" panose="030F0702030302020204" pitchFamily="66" charset="0"/>
                          <a:ea typeface="新細明體" panose="02020500000000000000" pitchFamily="18" charset="-120"/>
                        </a:rPr>
                        <a:t>）</a:t>
                      </a:r>
                      <a:endParaRPr lang="zh-TW" sz="1800" kern="1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94" marR="68594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HK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HK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78862231"/>
                  </a:ext>
                </a:extLst>
              </a:tr>
              <a:tr h="346456">
                <a:tc>
                  <a:txBody>
                    <a:bodyPr/>
                    <a:lstStyle/>
                    <a:p>
                      <a:pPr indent="304800">
                        <a:spcAft>
                          <a:spcPts val="0"/>
                        </a:spcAft>
                      </a:pPr>
                      <a:r>
                        <a:rPr lang="zh-TW" sz="1800" kern="100" dirty="0">
                          <a:effectLst/>
                          <a:latin typeface="Comic Sans MS" panose="030F0702030302020204" pitchFamily="66" charset="0"/>
                          <a:ea typeface="新細明體" panose="02020500000000000000" pitchFamily="18" charset="-120"/>
                        </a:rPr>
                        <a:t> </a:t>
                      </a:r>
                      <a:endParaRPr lang="zh-TW" sz="1800" kern="1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94" marR="68594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TW" sz="1800" kern="100">
                          <a:effectLst/>
                          <a:latin typeface="Comic Sans MS" panose="030F0702030302020204" pitchFamily="66" charset="0"/>
                          <a:ea typeface="新細明體" panose="02020500000000000000" pitchFamily="18" charset="-120"/>
                        </a:rPr>
                        <a:t> </a:t>
                      </a:r>
                      <a:endParaRPr lang="zh-TW" sz="1800" kern="1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94" marR="68594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zh-CN" altLang="en-US" sz="1800" kern="100" dirty="0">
                          <a:effectLst/>
                          <a:latin typeface="Comic Sans MS" panose="030F0702030302020204" pitchFamily="66" charset="0"/>
                          <a:ea typeface="新細明體" panose="02020500000000000000" pitchFamily="18" charset="-120"/>
                        </a:rPr>
                        <a:t>總計</a:t>
                      </a:r>
                      <a:endParaRPr lang="zh-TW" sz="1800" kern="1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94" marR="68594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25877806"/>
                  </a:ext>
                </a:extLst>
              </a:tr>
              <a:tr h="27436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TW" sz="1800" kern="100" dirty="0">
                          <a:effectLst/>
                          <a:latin typeface="Comic Sans MS" panose="030F0702030302020204" pitchFamily="66" charset="0"/>
                          <a:ea typeface="新細明體" panose="02020500000000000000" pitchFamily="18" charset="-120"/>
                        </a:rPr>
                        <a:t> </a:t>
                      </a:r>
                      <a:endParaRPr lang="zh-TW" sz="1800" kern="1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94" marR="68594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TW" sz="1800" kern="100">
                          <a:effectLst/>
                          <a:latin typeface="Comic Sans MS" panose="030F0702030302020204" pitchFamily="66" charset="0"/>
                          <a:ea typeface="新細明體" panose="02020500000000000000" pitchFamily="18" charset="-120"/>
                        </a:rPr>
                        <a:t> </a:t>
                      </a:r>
                      <a:endParaRPr lang="zh-TW" sz="1800" kern="1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94" marR="68594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altLang="zh-TW" sz="1800" kern="100" dirty="0" smtClean="0">
                          <a:effectLst/>
                          <a:latin typeface="Comic Sans MS" panose="030F0702030302020204" pitchFamily="66" charset="0"/>
                          <a:ea typeface="新細明體" panose="02020500000000000000" pitchFamily="18" charset="-120"/>
                        </a:rPr>
                        <a:t>$</a:t>
                      </a:r>
                      <a:endParaRPr lang="zh-TW" sz="1800" kern="1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94" marR="68594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84612302"/>
                  </a:ext>
                </a:extLst>
              </a:tr>
              <a:tr h="27436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TW" altLang="en-US" sz="1800" kern="100" dirty="0">
                          <a:effectLst/>
                          <a:latin typeface="Comic Sans MS" panose="030F0702030302020204" pitchFamily="66" charset="0"/>
                          <a:ea typeface="新細明體" panose="02020500000000000000" pitchFamily="18" charset="-120"/>
                        </a:rPr>
                        <a:t>銷貨</a:t>
                      </a:r>
                      <a:r>
                        <a:rPr lang="zh-TW" sz="1800" kern="100" dirty="0">
                          <a:effectLst/>
                          <a:latin typeface="Comic Sans MS" panose="030F0702030302020204" pitchFamily="66" charset="0"/>
                          <a:ea typeface="新細明體" panose="02020500000000000000" pitchFamily="18" charset="-120"/>
                        </a:rPr>
                        <a:t>（105,000 – 30,000）</a:t>
                      </a:r>
                      <a:endParaRPr lang="zh-TW" sz="1800" kern="1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94" marR="68594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zh-TW" sz="1800" kern="100" dirty="0">
                          <a:effectLst/>
                          <a:latin typeface="Comic Sans MS" panose="030F0702030302020204" pitchFamily="66" charset="0"/>
                          <a:ea typeface="新細明體" panose="02020500000000000000" pitchFamily="18" charset="-120"/>
                        </a:rPr>
                        <a:t> </a:t>
                      </a:r>
                      <a:endParaRPr lang="zh-TW" sz="1800" kern="1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94" marR="68594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zh-TW" sz="1800" kern="100" dirty="0">
                          <a:effectLst/>
                          <a:latin typeface="Comic Sans MS" panose="030F0702030302020204" pitchFamily="66" charset="0"/>
                          <a:ea typeface="新細明體" panose="02020500000000000000" pitchFamily="18" charset="-120"/>
                        </a:rPr>
                        <a:t>75,000</a:t>
                      </a:r>
                      <a:endParaRPr lang="zh-TW" sz="1800" kern="1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94" marR="68594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82792250"/>
                  </a:ext>
                </a:extLst>
              </a:tr>
              <a:tr h="27436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TW" sz="1800" kern="100" dirty="0">
                          <a:effectLst/>
                          <a:latin typeface="Comic Sans MS" panose="030F0702030302020204" pitchFamily="66" charset="0"/>
                          <a:ea typeface="新細明體" panose="02020500000000000000" pitchFamily="18" charset="-120"/>
                        </a:rPr>
                        <a:t> </a:t>
                      </a:r>
                      <a:endParaRPr lang="zh-TW" sz="1800" kern="1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94" marR="68594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zh-TW" sz="1800" kern="100">
                          <a:effectLst/>
                          <a:latin typeface="Comic Sans MS" panose="030F0702030302020204" pitchFamily="66" charset="0"/>
                          <a:ea typeface="新細明體" panose="02020500000000000000" pitchFamily="18" charset="-120"/>
                        </a:rPr>
                        <a:t> </a:t>
                      </a:r>
                      <a:endParaRPr lang="zh-TW" sz="1800" kern="1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94" marR="68594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zh-TW" sz="1800" kern="100" dirty="0">
                          <a:effectLst/>
                          <a:latin typeface="Comic Sans MS" panose="030F0702030302020204" pitchFamily="66" charset="0"/>
                          <a:ea typeface="新細明體" panose="02020500000000000000" pitchFamily="18" charset="-120"/>
                        </a:rPr>
                        <a:t> </a:t>
                      </a:r>
                      <a:endParaRPr lang="zh-TW" sz="1800" kern="1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94" marR="68594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10988063"/>
                  </a:ext>
                </a:extLst>
              </a:tr>
              <a:tr h="27436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TW" altLang="en-US" sz="1800" kern="100" dirty="0">
                          <a:effectLst/>
                          <a:latin typeface="Comic Sans MS" panose="030F0702030302020204" pitchFamily="66" charset="0"/>
                          <a:ea typeface="新細明體" panose="02020500000000000000" pitchFamily="18" charset="-120"/>
                        </a:rPr>
                        <a:t>減</a:t>
                      </a:r>
                      <a:r>
                        <a:rPr lang="zh-TW" sz="1800" kern="100" dirty="0">
                          <a:effectLst/>
                          <a:latin typeface="Comic Sans MS" panose="030F0702030302020204" pitchFamily="66" charset="0"/>
                          <a:ea typeface="新細明體" panose="02020500000000000000" pitchFamily="18" charset="-120"/>
                        </a:rPr>
                        <a:t>：</a:t>
                      </a:r>
                      <a:endParaRPr lang="zh-TW" sz="1800" kern="1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94" marR="68594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zh-TW" sz="1800" kern="100">
                          <a:effectLst/>
                          <a:latin typeface="Comic Sans MS" panose="030F0702030302020204" pitchFamily="66" charset="0"/>
                          <a:ea typeface="新細明體" panose="02020500000000000000" pitchFamily="18" charset="-120"/>
                        </a:rPr>
                        <a:t> </a:t>
                      </a:r>
                      <a:endParaRPr lang="zh-TW" sz="1800" kern="1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94" marR="68594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zh-TW" sz="1800" kern="100" dirty="0">
                          <a:effectLst/>
                          <a:latin typeface="Comic Sans MS" panose="030F0702030302020204" pitchFamily="66" charset="0"/>
                          <a:ea typeface="新細明體" panose="02020500000000000000" pitchFamily="18" charset="-120"/>
                        </a:rPr>
                        <a:t> </a:t>
                      </a:r>
                      <a:endParaRPr lang="zh-TW" sz="1800" kern="1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94" marR="68594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57808556"/>
                  </a:ext>
                </a:extLst>
              </a:tr>
              <a:tr h="274364">
                <a:tc>
                  <a:txBody>
                    <a:bodyPr/>
                    <a:lstStyle/>
                    <a:p>
                      <a:pPr marL="342900" indent="-228600">
                        <a:spcAft>
                          <a:spcPts val="0"/>
                        </a:spcAft>
                      </a:pPr>
                      <a:r>
                        <a:rPr lang="zh-TW" altLang="en-US" sz="1800" kern="100" dirty="0">
                          <a:effectLst/>
                          <a:latin typeface="Comic Sans MS" panose="030F0702030302020204" pitchFamily="66" charset="0"/>
                          <a:ea typeface="新細明體" panose="02020500000000000000" pitchFamily="18" charset="-120"/>
                        </a:rPr>
                        <a:t>購買</a:t>
                      </a:r>
                      <a:r>
                        <a:rPr lang="zh-TW" sz="1800" kern="100" dirty="0">
                          <a:effectLst/>
                          <a:latin typeface="Comic Sans MS" panose="030F0702030302020204" pitchFamily="66" charset="0"/>
                          <a:ea typeface="新細明體" panose="02020500000000000000" pitchFamily="18" charset="-120"/>
                        </a:rPr>
                        <a:t>成本</a:t>
                      </a:r>
                      <a:endParaRPr lang="zh-TW" sz="1800" kern="1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94" marR="68594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zh-TW" sz="1800" kern="100">
                          <a:effectLst/>
                          <a:latin typeface="Comic Sans MS" panose="030F0702030302020204" pitchFamily="66" charset="0"/>
                          <a:ea typeface="新細明體" panose="02020500000000000000" pitchFamily="18" charset="-120"/>
                        </a:rPr>
                        <a:t> </a:t>
                      </a:r>
                      <a:endParaRPr lang="zh-TW" sz="1800" kern="1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94" marR="68594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zh-TW" sz="1800" kern="100" dirty="0">
                          <a:effectLst/>
                          <a:latin typeface="Comic Sans MS" panose="030F0702030302020204" pitchFamily="66" charset="0"/>
                          <a:ea typeface="新細明體" panose="02020500000000000000" pitchFamily="18" charset="-120"/>
                        </a:rPr>
                        <a:t>17,000</a:t>
                      </a:r>
                      <a:endParaRPr lang="zh-TW" sz="1800" kern="1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94" marR="68594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22506788"/>
                  </a:ext>
                </a:extLst>
              </a:tr>
              <a:tr h="274364">
                <a:tc>
                  <a:txBody>
                    <a:bodyPr/>
                    <a:lstStyle/>
                    <a:p>
                      <a:pPr marL="342900" indent="-228600">
                        <a:spcAft>
                          <a:spcPts val="0"/>
                        </a:spcAft>
                      </a:pPr>
                      <a:r>
                        <a:rPr lang="zh-TW" sz="1800" kern="100" dirty="0" smtClean="0">
                          <a:effectLst/>
                          <a:latin typeface="Comic Sans MS" panose="030F0702030302020204" pitchFamily="66" charset="0"/>
                          <a:ea typeface="新細明體" panose="02020500000000000000" pitchFamily="18" charset="-120"/>
                        </a:rPr>
                        <a:t>直接</a:t>
                      </a:r>
                      <a:r>
                        <a:rPr lang="zh-TW" altLang="en-US" sz="1800" kern="100" dirty="0" smtClean="0">
                          <a:effectLst/>
                          <a:latin typeface="Comic Sans MS" panose="030F0702030302020204" pitchFamily="66" charset="0"/>
                          <a:ea typeface="新細明體" panose="02020500000000000000" pitchFamily="18" charset="-120"/>
                        </a:rPr>
                        <a:t>原料</a:t>
                      </a:r>
                      <a:r>
                        <a:rPr lang="zh-TW" sz="1800" kern="100" dirty="0" smtClean="0">
                          <a:effectLst/>
                          <a:latin typeface="Comic Sans MS" panose="030F0702030302020204" pitchFamily="66" charset="0"/>
                          <a:ea typeface="新細明體" panose="02020500000000000000" pitchFamily="18" charset="-120"/>
                        </a:rPr>
                        <a:t> </a:t>
                      </a:r>
                      <a:r>
                        <a:rPr lang="zh-TW" sz="1800" kern="100" dirty="0">
                          <a:effectLst/>
                          <a:latin typeface="Comic Sans MS" panose="030F0702030302020204" pitchFamily="66" charset="0"/>
                          <a:ea typeface="新細明體" panose="02020500000000000000" pitchFamily="18" charset="-120"/>
                        </a:rPr>
                        <a:t>(44,200 –</a:t>
                      </a:r>
                      <a:r>
                        <a:rPr lang="en-US" altLang="zh-TW" sz="1800" kern="100" dirty="0">
                          <a:effectLst/>
                          <a:latin typeface="Comic Sans MS" panose="030F0702030302020204" pitchFamily="66" charset="0"/>
                          <a:ea typeface="新細明體" panose="02020500000000000000" pitchFamily="18" charset="-120"/>
                        </a:rPr>
                        <a:t>2</a:t>
                      </a:r>
                      <a:r>
                        <a:rPr lang="zh-TW" sz="1800" kern="100" dirty="0">
                          <a:effectLst/>
                          <a:latin typeface="Comic Sans MS" panose="030F0702030302020204" pitchFamily="66" charset="0"/>
                          <a:ea typeface="新細明體" panose="02020500000000000000" pitchFamily="18" charset="-120"/>
                        </a:rPr>
                        <a:t>6,000)</a:t>
                      </a:r>
                      <a:endParaRPr lang="zh-TW" sz="1800" kern="1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94" marR="68594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zh-TW" sz="1800" kern="100">
                          <a:effectLst/>
                          <a:latin typeface="Comic Sans MS" panose="030F0702030302020204" pitchFamily="66" charset="0"/>
                          <a:ea typeface="新細明體" panose="02020500000000000000" pitchFamily="18" charset="-120"/>
                        </a:rPr>
                        <a:t> </a:t>
                      </a:r>
                      <a:endParaRPr lang="zh-TW" sz="1800" kern="1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94" marR="68594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zh-TW" sz="1800" kern="100" dirty="0">
                          <a:effectLst/>
                          <a:latin typeface="Comic Sans MS" panose="030F0702030302020204" pitchFamily="66" charset="0"/>
                          <a:ea typeface="新細明體" panose="02020500000000000000" pitchFamily="18" charset="-120"/>
                        </a:rPr>
                        <a:t>18,200</a:t>
                      </a:r>
                      <a:endParaRPr lang="zh-TW" sz="1800" kern="1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94" marR="68594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33601772"/>
                  </a:ext>
                </a:extLst>
              </a:tr>
              <a:tr h="548729">
                <a:tc>
                  <a:txBody>
                    <a:bodyPr/>
                    <a:lstStyle/>
                    <a:p>
                      <a:pPr marL="228600" indent="-114300">
                        <a:spcAft>
                          <a:spcPts val="0"/>
                        </a:spcAft>
                      </a:pPr>
                      <a:r>
                        <a:rPr lang="zh-TW" altLang="en-US" sz="1800" kern="100" dirty="0" smtClean="0">
                          <a:effectLst/>
                          <a:latin typeface="Comic Sans MS" panose="030F0702030302020204" pitchFamily="66" charset="0"/>
                          <a:ea typeface="新細明體" panose="02020500000000000000" pitchFamily="18" charset="-120"/>
                        </a:rPr>
                        <a:t>安裝</a:t>
                      </a:r>
                      <a:r>
                        <a:rPr lang="zh-TW" altLang="en-US" sz="1800" kern="100" dirty="0">
                          <a:effectLst/>
                          <a:latin typeface="Comic Sans MS" panose="030F0702030302020204" pitchFamily="66" charset="0"/>
                          <a:ea typeface="新細明體" panose="02020500000000000000" pitchFamily="18" charset="-120"/>
                        </a:rPr>
                        <a:t>和</a:t>
                      </a:r>
                      <a:r>
                        <a:rPr lang="zh-TW" sz="1800" kern="100" dirty="0">
                          <a:effectLst/>
                          <a:latin typeface="Comic Sans MS" panose="030F0702030302020204" pitchFamily="66" charset="0"/>
                          <a:ea typeface="新細明體" panose="02020500000000000000" pitchFamily="18" charset="-120"/>
                        </a:rPr>
                        <a:t>裝飾整個攤位的材料</a:t>
                      </a:r>
                      <a:endParaRPr lang="zh-TW" sz="1800" kern="1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94" marR="68594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zh-TW" sz="1800" kern="100">
                          <a:effectLst/>
                          <a:latin typeface="Comic Sans MS" panose="030F0702030302020204" pitchFamily="66" charset="0"/>
                          <a:ea typeface="新細明體" panose="02020500000000000000" pitchFamily="18" charset="-120"/>
                        </a:rPr>
                        <a:t> </a:t>
                      </a:r>
                      <a:endParaRPr lang="zh-TW" sz="1800" kern="1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94" marR="68594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zh-TW" sz="1800" kern="100" dirty="0">
                          <a:effectLst/>
                          <a:latin typeface="Comic Sans MS" panose="030F0702030302020204" pitchFamily="66" charset="0"/>
                          <a:ea typeface="新細明體" panose="02020500000000000000" pitchFamily="18" charset="-120"/>
                        </a:rPr>
                        <a:t>3,000</a:t>
                      </a:r>
                      <a:endParaRPr lang="zh-TW" sz="1800" kern="1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94" marR="68594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4794061"/>
                  </a:ext>
                </a:extLst>
              </a:tr>
              <a:tr h="360106">
                <a:tc>
                  <a:txBody>
                    <a:bodyPr/>
                    <a:lstStyle/>
                    <a:p>
                      <a:pPr marL="228600" indent="-114300">
                        <a:spcAft>
                          <a:spcPts val="0"/>
                        </a:spcAft>
                      </a:pPr>
                      <a:r>
                        <a:rPr lang="zh-TW" altLang="en-US" sz="1800" kern="100" dirty="0" smtClean="0">
                          <a:effectLst/>
                          <a:latin typeface="Comic Sans MS" panose="030F0702030302020204" pitchFamily="66" charset="0"/>
                          <a:ea typeface="新細明體" panose="02020500000000000000" pitchFamily="18" charset="-120"/>
                        </a:rPr>
                        <a:t>版</a:t>
                      </a:r>
                      <a:r>
                        <a:rPr lang="zh-TW" sz="1800" kern="100" dirty="0" smtClean="0">
                          <a:effectLst/>
                          <a:latin typeface="Comic Sans MS" panose="030F0702030302020204" pitchFamily="66" charset="0"/>
                          <a:ea typeface="新細明體" panose="02020500000000000000" pitchFamily="18" charset="-120"/>
                        </a:rPr>
                        <a:t>權費</a:t>
                      </a:r>
                      <a:r>
                        <a:rPr lang="en-US" altLang="zh-TW" sz="1800" kern="100" dirty="0" smtClean="0">
                          <a:effectLst/>
                          <a:latin typeface="Comic Sans MS" panose="030F0702030302020204" pitchFamily="66" charset="0"/>
                          <a:ea typeface="新細明體" panose="02020500000000000000" pitchFamily="18" charset="-120"/>
                        </a:rPr>
                        <a:t> (</a:t>
                      </a:r>
                      <a:r>
                        <a:rPr lang="zh-TW" altLang="en-US" sz="1800" kern="100" dirty="0" smtClean="0">
                          <a:effectLst/>
                          <a:latin typeface="Comic Sans MS" panose="030F0702030302020204" pitchFamily="66" charset="0"/>
                          <a:ea typeface="新細明體" panose="02020500000000000000" pitchFamily="18" charset="-120"/>
                        </a:rPr>
                        <a:t>每件</a:t>
                      </a:r>
                      <a:r>
                        <a:rPr lang="en-US" altLang="zh-TW" sz="1800" kern="100" dirty="0" smtClean="0">
                          <a:effectLst/>
                          <a:latin typeface="Comic Sans MS" panose="030F0702030302020204" pitchFamily="66" charset="0"/>
                          <a:ea typeface="新細明體" panose="02020500000000000000" pitchFamily="18" charset="-120"/>
                        </a:rPr>
                        <a:t>$2</a:t>
                      </a:r>
                      <a:r>
                        <a:rPr lang="zh-TW" sz="1800" kern="100" dirty="0">
                          <a:effectLst/>
                          <a:latin typeface="Comic Sans MS" panose="030F0702030302020204" pitchFamily="66" charset="0"/>
                          <a:ea typeface="新細明體" panose="02020500000000000000" pitchFamily="18" charset="-120"/>
                        </a:rPr>
                        <a:t>.</a:t>
                      </a:r>
                      <a:r>
                        <a:rPr lang="zh-TW" sz="1800" kern="100" dirty="0" smtClean="0">
                          <a:effectLst/>
                          <a:latin typeface="Comic Sans MS" panose="030F0702030302020204" pitchFamily="66" charset="0"/>
                          <a:ea typeface="新細明體" panose="02020500000000000000" pitchFamily="18" charset="-120"/>
                        </a:rPr>
                        <a:t>5</a:t>
                      </a:r>
                      <a:r>
                        <a:rPr lang="en-US" altLang="zh-TW" sz="1800" kern="100" dirty="0" smtClean="0">
                          <a:effectLst/>
                          <a:latin typeface="Comic Sans MS" panose="030F0702030302020204" pitchFamily="66" charset="0"/>
                          <a:ea typeface="新細明體" panose="02020500000000000000" pitchFamily="18" charset="-120"/>
                        </a:rPr>
                        <a:t>)</a:t>
                      </a:r>
                      <a:endParaRPr lang="zh-TW" sz="1800" kern="1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94" marR="68594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zh-TW" sz="1800" kern="100">
                          <a:effectLst/>
                          <a:latin typeface="Comic Sans MS" panose="030F0702030302020204" pitchFamily="66" charset="0"/>
                          <a:ea typeface="新細明體" panose="02020500000000000000" pitchFamily="18" charset="-120"/>
                        </a:rPr>
                        <a:t> </a:t>
                      </a:r>
                      <a:endParaRPr lang="zh-TW" sz="1800" kern="1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94" marR="68594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zh-TW" sz="1800" kern="100" dirty="0">
                          <a:effectLst/>
                          <a:latin typeface="Comic Sans MS" panose="030F0702030302020204" pitchFamily="66" charset="0"/>
                          <a:ea typeface="新細明體" panose="02020500000000000000" pitchFamily="18" charset="-120"/>
                        </a:rPr>
                        <a:t>5,000</a:t>
                      </a:r>
                      <a:endParaRPr lang="zh-TW" sz="1800" kern="1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94" marR="68594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32197870"/>
                  </a:ext>
                </a:extLst>
              </a:tr>
              <a:tr h="274364">
                <a:tc>
                  <a:txBody>
                    <a:bodyPr/>
                    <a:lstStyle/>
                    <a:p>
                      <a:pPr marL="342900" indent="-228600">
                        <a:spcAft>
                          <a:spcPts val="0"/>
                        </a:spcAft>
                      </a:pPr>
                      <a:r>
                        <a:rPr lang="zh-TW" sz="1800" kern="100" dirty="0" smtClean="0">
                          <a:effectLst/>
                          <a:latin typeface="Comic Sans MS" panose="030F0702030302020204" pitchFamily="66" charset="0"/>
                          <a:ea typeface="新細明體" panose="02020500000000000000" pitchFamily="18" charset="-120"/>
                        </a:rPr>
                        <a:t>專用</a:t>
                      </a:r>
                      <a:r>
                        <a:rPr lang="zh-TW" sz="1800" kern="100" dirty="0">
                          <a:effectLst/>
                          <a:latin typeface="Comic Sans MS" panose="030F0702030302020204" pitchFamily="66" charset="0"/>
                          <a:ea typeface="新細明體" panose="02020500000000000000" pitchFamily="18" charset="-120"/>
                        </a:rPr>
                        <a:t>工具（1,000 – 1,000 </a:t>
                      </a:r>
                      <a:r>
                        <a:rPr lang="zh-TW" sz="1800" kern="100" dirty="0">
                          <a:effectLst/>
                          <a:latin typeface="Times New Roman" panose="02020603050405020304" pitchFamily="18" charset="0"/>
                          <a:ea typeface="新細明體" panose="02020500000000000000" pitchFamily="18" charset="-120"/>
                        </a:rPr>
                        <a:t>）</a:t>
                      </a:r>
                      <a:endParaRPr lang="en-US" sz="1800" kern="100" dirty="0">
                        <a:effectLst/>
                        <a:latin typeface="Comic Sans MS" panose="030F0702030302020204" pitchFamily="66" charset="0"/>
                        <a:ea typeface="新細明體" panose="02020500000000000000" pitchFamily="18" charset="-120"/>
                      </a:endParaRPr>
                    </a:p>
                  </a:txBody>
                  <a:tcPr marL="68594" marR="68594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zh-TW" sz="1800" kern="100">
                          <a:effectLst/>
                          <a:latin typeface="Comic Sans MS" panose="030F0702030302020204" pitchFamily="66" charset="0"/>
                          <a:ea typeface="新細明體" panose="02020500000000000000" pitchFamily="18" charset="-120"/>
                        </a:rPr>
                        <a:t> </a:t>
                      </a:r>
                      <a:endParaRPr lang="zh-TW" sz="1800" kern="1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94" marR="68594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zh-TW" sz="1800" kern="100" dirty="0">
                          <a:effectLst/>
                          <a:latin typeface="Comic Sans MS" panose="030F0702030302020204" pitchFamily="66" charset="0"/>
                          <a:ea typeface="新細明體" panose="02020500000000000000" pitchFamily="18" charset="-120"/>
                        </a:rPr>
                        <a:t>0</a:t>
                      </a:r>
                      <a:endParaRPr lang="zh-TW" sz="1800" kern="1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94" marR="68594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02583"/>
                  </a:ext>
                </a:extLst>
              </a:tr>
              <a:tr h="425276">
                <a:tc>
                  <a:txBody>
                    <a:bodyPr/>
                    <a:lstStyle/>
                    <a:p>
                      <a:pPr marL="342900" indent="-228600">
                        <a:spcAft>
                          <a:spcPts val="0"/>
                        </a:spcAft>
                      </a:pPr>
                      <a:r>
                        <a:rPr lang="zh-CN" altLang="en-US" sz="1800" kern="100" dirty="0">
                          <a:effectLst/>
                          <a:latin typeface="Comic Sans MS" panose="030F0702030302020204" pitchFamily="66" charset="0"/>
                          <a:ea typeface="新細明體" panose="02020500000000000000" pitchFamily="18" charset="-120"/>
                        </a:rPr>
                        <a:t>專用</a:t>
                      </a:r>
                      <a:r>
                        <a:rPr lang="zh-TW" sz="1800" kern="100" dirty="0">
                          <a:effectLst/>
                          <a:latin typeface="Comic Sans MS" panose="030F0702030302020204" pitchFamily="66" charset="0"/>
                          <a:ea typeface="新細明體" panose="02020500000000000000" pitchFamily="18" charset="-120"/>
                        </a:rPr>
                        <a:t>設備電費</a:t>
                      </a:r>
                      <a:endParaRPr lang="zh-TW" sz="1800" kern="1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94" marR="68594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zh-TW" sz="1800" kern="100">
                          <a:effectLst/>
                          <a:latin typeface="Comic Sans MS" panose="030F0702030302020204" pitchFamily="66" charset="0"/>
                          <a:ea typeface="新細明體" panose="02020500000000000000" pitchFamily="18" charset="-120"/>
                        </a:rPr>
                        <a:t> </a:t>
                      </a:r>
                      <a:endParaRPr lang="zh-TW" sz="1800" kern="1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94" marR="68594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zh-TW" sz="1800" kern="100" dirty="0">
                          <a:effectLst/>
                          <a:latin typeface="Comic Sans MS" panose="030F0702030302020204" pitchFamily="66" charset="0"/>
                          <a:ea typeface="新細明體" panose="02020500000000000000" pitchFamily="18" charset="-120"/>
                        </a:rPr>
                        <a:t>4,800</a:t>
                      </a:r>
                      <a:endParaRPr lang="zh-TW" sz="1800" kern="1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94" marR="68594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56919723"/>
                  </a:ext>
                </a:extLst>
              </a:tr>
              <a:tr h="274364">
                <a:tc>
                  <a:txBody>
                    <a:bodyPr/>
                    <a:lstStyle/>
                    <a:p>
                      <a:pPr marL="342900" indent="-228600">
                        <a:spcAft>
                          <a:spcPts val="0"/>
                        </a:spcAft>
                      </a:pPr>
                      <a:r>
                        <a:rPr lang="zh-TW" sz="1800" kern="100" dirty="0" smtClean="0">
                          <a:effectLst/>
                          <a:latin typeface="Comic Sans MS" panose="030F0702030302020204" pitchFamily="66" charset="0"/>
                          <a:ea typeface="新細明體" panose="02020500000000000000" pitchFamily="18" charset="-120"/>
                        </a:rPr>
                        <a:t>送貨</a:t>
                      </a:r>
                      <a:r>
                        <a:rPr lang="zh-TW" sz="1800" kern="100" dirty="0">
                          <a:effectLst/>
                          <a:latin typeface="Comic Sans MS" panose="030F0702030302020204" pitchFamily="66" charset="0"/>
                          <a:ea typeface="新細明體" panose="02020500000000000000" pitchFamily="18" charset="-120"/>
                        </a:rPr>
                        <a:t>費用</a:t>
                      </a:r>
                      <a:endParaRPr lang="zh-TW" sz="1800" kern="1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94" marR="68594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zh-TW" sz="1800" kern="100">
                          <a:effectLst/>
                          <a:latin typeface="Comic Sans MS" panose="030F0702030302020204" pitchFamily="66" charset="0"/>
                          <a:ea typeface="新細明體" panose="02020500000000000000" pitchFamily="18" charset="-120"/>
                        </a:rPr>
                        <a:t> </a:t>
                      </a:r>
                      <a:endParaRPr lang="zh-TW" sz="1800" kern="1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94" marR="68594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zh-TW" sz="1800" kern="100" dirty="0">
                          <a:effectLst/>
                          <a:latin typeface="Comic Sans MS" panose="030F0702030302020204" pitchFamily="66" charset="0"/>
                          <a:ea typeface="新細明體" panose="02020500000000000000" pitchFamily="18" charset="-120"/>
                        </a:rPr>
                        <a:t>4,800</a:t>
                      </a:r>
                      <a:endParaRPr lang="zh-TW" sz="1800" kern="1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94" marR="68594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82538730"/>
                  </a:ext>
                </a:extLst>
              </a:tr>
              <a:tr h="274364">
                <a:tc>
                  <a:txBody>
                    <a:bodyPr/>
                    <a:lstStyle/>
                    <a:p>
                      <a:pPr indent="114300">
                        <a:spcAft>
                          <a:spcPts val="0"/>
                        </a:spcAft>
                      </a:pPr>
                      <a:r>
                        <a:rPr lang="zh-TW" sz="1800" kern="100" dirty="0" smtClean="0">
                          <a:effectLst/>
                          <a:latin typeface="Comic Sans MS" panose="030F0702030302020204" pitchFamily="66" charset="0"/>
                          <a:ea typeface="新細明體" panose="02020500000000000000" pitchFamily="18" charset="-120"/>
                        </a:rPr>
                        <a:t>攤位</a:t>
                      </a:r>
                      <a:r>
                        <a:rPr lang="zh-TW" altLang="en-US" sz="1800" kern="100" dirty="0">
                          <a:effectLst/>
                          <a:latin typeface="Comic Sans MS" panose="030F0702030302020204" pitchFamily="66" charset="0"/>
                          <a:ea typeface="新細明體" panose="02020500000000000000" pitchFamily="18" charset="-120"/>
                        </a:rPr>
                        <a:t>租金</a:t>
                      </a:r>
                      <a:endParaRPr lang="zh-TW" sz="1800" kern="1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94" marR="68594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zh-TW" sz="1800" kern="100">
                          <a:effectLst/>
                          <a:latin typeface="Comic Sans MS" panose="030F0702030302020204" pitchFamily="66" charset="0"/>
                          <a:ea typeface="新細明體" panose="02020500000000000000" pitchFamily="18" charset="-120"/>
                        </a:rPr>
                        <a:t> </a:t>
                      </a:r>
                      <a:endParaRPr lang="zh-TW" sz="1800" kern="1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94" marR="68594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zh-TW" sz="1800" kern="100" dirty="0">
                          <a:effectLst/>
                          <a:latin typeface="Comic Sans MS" panose="030F0702030302020204" pitchFamily="66" charset="0"/>
                          <a:ea typeface="新細明體" panose="02020500000000000000" pitchFamily="18" charset="-120"/>
                        </a:rPr>
                        <a:t>21,000</a:t>
                      </a:r>
                      <a:endParaRPr lang="zh-TW" sz="1800" kern="1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94" marR="68594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04461626"/>
                  </a:ext>
                </a:extLst>
              </a:tr>
              <a:tr h="47163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TW" sz="1800" kern="100" dirty="0">
                          <a:effectLst/>
                          <a:latin typeface="Comic Sans MS" panose="030F0702030302020204" pitchFamily="66" charset="0"/>
                          <a:ea typeface="新細明體" panose="02020500000000000000" pitchFamily="18" charset="-120"/>
                        </a:rPr>
                        <a:t>淨利</a:t>
                      </a:r>
                      <a:endParaRPr lang="zh-TW" sz="1800" kern="1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94" marR="68594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zh-TW" sz="1800" kern="100" dirty="0">
                          <a:effectLst/>
                          <a:latin typeface="Comic Sans MS" panose="030F0702030302020204" pitchFamily="66" charset="0"/>
                          <a:ea typeface="新細明體" panose="02020500000000000000" pitchFamily="18" charset="-120"/>
                        </a:rPr>
                        <a:t> </a:t>
                      </a:r>
                      <a:endParaRPr lang="zh-TW" sz="1800" kern="1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94" marR="68594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zh-TW" sz="1800" kern="100" dirty="0">
                          <a:effectLst/>
                          <a:latin typeface="Comic Sans MS" panose="030F0702030302020204" pitchFamily="66" charset="0"/>
                          <a:ea typeface="新細明體" panose="02020500000000000000" pitchFamily="18" charset="-120"/>
                        </a:rPr>
                        <a:t>1,200</a:t>
                      </a:r>
                      <a:endParaRPr lang="zh-TW" sz="1800" kern="1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94" marR="68594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944760499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頁尾版面配置區 1">
            <a:extLst>
              <a:ext uri="{FF2B5EF4-FFF2-40B4-BE49-F238E27FC236}">
                <a16:creationId xmlns:a16="http://schemas.microsoft.com/office/drawing/2014/main" id="{5D6BBA18-2EEC-46BA-9055-9548A742D0A4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endParaRPr kumimoji="0" lang="en-US" altLang="zh-TW"/>
          </a:p>
          <a:p>
            <a:fld id="{9F0DED1F-9836-4AE2-9F43-7EEF02CA22EE}" type="slidenum">
              <a:rPr kumimoji="0" lang="en-US" altLang="zh-TW"/>
              <a:pPr/>
              <a:t>13</a:t>
            </a:fld>
            <a:endParaRPr kumimoji="0" lang="en-US" altLang="zh-TW"/>
          </a:p>
        </p:txBody>
      </p:sp>
      <p:sp>
        <p:nvSpPr>
          <p:cNvPr id="29699" name="Rectangle 2">
            <a:extLst>
              <a:ext uri="{FF2B5EF4-FFF2-40B4-BE49-F238E27FC236}">
                <a16:creationId xmlns:a16="http://schemas.microsoft.com/office/drawing/2014/main" id="{C3FA3864-C60E-4059-A6F9-026A0756860F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>
          <a:xfrm>
            <a:off x="520700" y="638175"/>
            <a:ext cx="7543800" cy="598488"/>
          </a:xfrm>
        </p:spPr>
        <p:txBody>
          <a:bodyPr/>
          <a:lstStyle/>
          <a:p>
            <a:pPr eaLnBrk="1" hangingPunct="1"/>
            <a:r>
              <a:rPr lang="zh-TW" altLang="en-US" sz="3600" dirty="0"/>
              <a:t>總結</a:t>
            </a:r>
            <a:endParaRPr lang="zh-TW" altLang="zh-TW" sz="3600" dirty="0"/>
          </a:p>
        </p:txBody>
      </p:sp>
      <p:sp>
        <p:nvSpPr>
          <p:cNvPr id="214019" name="Rectangle 3">
            <a:extLst>
              <a:ext uri="{FF2B5EF4-FFF2-40B4-BE49-F238E27FC236}">
                <a16:creationId xmlns:a16="http://schemas.microsoft.com/office/drawing/2014/main" id="{C7C6C505-57FC-4031-963D-39A9F2B74D52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>
          <a:xfrm>
            <a:off x="431800" y="1446213"/>
            <a:ext cx="7831138" cy="4683125"/>
          </a:xfrm>
        </p:spPr>
        <p:txBody>
          <a:bodyPr/>
          <a:lstStyle/>
          <a:p>
            <a:pPr eaLnBrk="1" hangingPunct="1">
              <a:lnSpc>
                <a:spcPct val="90000"/>
              </a:lnSpc>
              <a:defRPr/>
            </a:pPr>
            <a:r>
              <a:rPr lang="zh-TW" altLang="zh-TW" sz="3600" b="1" dirty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變動和可避免的固定成本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zh-TW" altLang="en-US" sz="3200" dirty="0" smtClean="0"/>
              <a:t>與</a:t>
            </a:r>
            <a:r>
              <a:rPr lang="zh-CN" altLang="en-US" sz="3200" dirty="0"/>
              <a:t>結束或保留</a:t>
            </a:r>
            <a:r>
              <a:rPr lang="zh-TW" altLang="en-US" sz="3200" dirty="0" smtClean="0"/>
              <a:t>決策</a:t>
            </a:r>
            <a:r>
              <a:rPr lang="zh-TW" altLang="en-US" sz="3200" dirty="0"/>
              <a:t>有關，因為這些成本隨決策而改變。</a:t>
            </a:r>
            <a:endParaRPr lang="zh-TW" altLang="zh-TW" sz="3200" dirty="0"/>
          </a:p>
          <a:p>
            <a:pPr eaLnBrk="1" hangingPunct="1">
              <a:lnSpc>
                <a:spcPct val="90000"/>
              </a:lnSpc>
              <a:defRPr/>
            </a:pPr>
            <a:r>
              <a:rPr lang="zh-TW" altLang="zh-TW" sz="3600" b="1" dirty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不可避免的固定成本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zh-TW" altLang="zh-TW" sz="3200" dirty="0" smtClean="0"/>
              <a:t>與</a:t>
            </a:r>
            <a:r>
              <a:rPr lang="zh-CN" altLang="en-US" sz="3200" dirty="0"/>
              <a:t>結束或保留</a:t>
            </a:r>
            <a:r>
              <a:rPr lang="zh-TW" altLang="en-US" sz="3200" dirty="0" smtClean="0"/>
              <a:t>決策無</a:t>
            </a:r>
            <a:r>
              <a:rPr lang="zh-TW" altLang="zh-TW" sz="3200" dirty="0" smtClean="0"/>
              <a:t>關，</a:t>
            </a:r>
            <a:r>
              <a:rPr lang="zh-TW" altLang="en-US" sz="3200" dirty="0"/>
              <a:t>因為這些成本保持不變。</a:t>
            </a:r>
            <a:endParaRPr lang="zh-TW" altLang="zh-TW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頁尾版面配置區 1">
            <a:extLst>
              <a:ext uri="{FF2B5EF4-FFF2-40B4-BE49-F238E27FC236}">
                <a16:creationId xmlns:a16="http://schemas.microsoft.com/office/drawing/2014/main" id="{F7572AB4-29FD-465A-AB0D-9401D2BCDEE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endParaRPr kumimoji="0" lang="en-US" altLang="zh-TW"/>
          </a:p>
          <a:p>
            <a:fld id="{FFD5FA16-F11C-4862-B42E-572AE126205C}" type="slidenum">
              <a:rPr kumimoji="0" lang="en-US" altLang="zh-TW"/>
              <a:pPr/>
              <a:t>14</a:t>
            </a:fld>
            <a:endParaRPr kumimoji="0" lang="en-US" altLang="zh-TW"/>
          </a:p>
        </p:txBody>
      </p:sp>
      <p:sp>
        <p:nvSpPr>
          <p:cNvPr id="31747" name="Rectangle 2">
            <a:extLst>
              <a:ext uri="{FF2B5EF4-FFF2-40B4-BE49-F238E27FC236}">
                <a16:creationId xmlns:a16="http://schemas.microsoft.com/office/drawing/2014/main" id="{5777C86E-056D-41FA-BAE1-98CE0D6C8E78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zh-TW" altLang="zh-TW" sz="3600" dirty="0"/>
              <a:t>第</a:t>
            </a:r>
            <a:r>
              <a:rPr lang="zh-CN" altLang="en-US" sz="3600" dirty="0"/>
              <a:t>二</a:t>
            </a:r>
            <a:r>
              <a:rPr lang="zh-TW" altLang="zh-TW" sz="3600" dirty="0"/>
              <a:t>課</a:t>
            </a:r>
            <a:r>
              <a:rPr lang="zh-CN" altLang="en-US" sz="3600" dirty="0"/>
              <a:t>節</a:t>
            </a:r>
            <a:endParaRPr lang="zh-TW" altLang="zh-TW" sz="3600" dirty="0"/>
          </a:p>
        </p:txBody>
      </p:sp>
      <p:sp>
        <p:nvSpPr>
          <p:cNvPr id="31748" name="Rectangle 3">
            <a:extLst>
              <a:ext uri="{FF2B5EF4-FFF2-40B4-BE49-F238E27FC236}">
                <a16:creationId xmlns:a16="http://schemas.microsoft.com/office/drawing/2014/main" id="{4C2DC989-7F14-40A5-B702-E5C213336220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zh-TW" altLang="en-US" sz="3600" dirty="0" smtClean="0"/>
              <a:t>應用成本會計</a:t>
            </a:r>
            <a:r>
              <a:rPr lang="zh-TW" altLang="en-US" sz="3600" dirty="0"/>
              <a:t>的概念</a:t>
            </a:r>
            <a:r>
              <a:rPr lang="zh-TW" altLang="en-US" sz="3600" dirty="0" smtClean="0"/>
              <a:t>及技巧於</a:t>
            </a:r>
            <a:r>
              <a:rPr lang="zh-TW" altLang="en-US" sz="3600" dirty="0"/>
              <a:t>決策中</a:t>
            </a:r>
            <a:r>
              <a:rPr lang="en-US" altLang="zh-TW" sz="3600" dirty="0"/>
              <a:t>2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頁尾版面配置區 1">
            <a:extLst>
              <a:ext uri="{FF2B5EF4-FFF2-40B4-BE49-F238E27FC236}">
                <a16:creationId xmlns:a16="http://schemas.microsoft.com/office/drawing/2014/main" id="{20E60AC0-B568-4ED6-8CF6-137E53F4AA5A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endParaRPr kumimoji="0" lang="en-US" altLang="zh-TW"/>
          </a:p>
          <a:p>
            <a:fld id="{7F1DCCAF-5F32-41AC-94CC-80C998FDD286}" type="slidenum">
              <a:rPr kumimoji="0" lang="en-US" altLang="zh-TW"/>
              <a:pPr/>
              <a:t>15</a:t>
            </a:fld>
            <a:endParaRPr kumimoji="0" lang="en-US" altLang="zh-TW"/>
          </a:p>
        </p:txBody>
      </p:sp>
      <p:sp>
        <p:nvSpPr>
          <p:cNvPr id="33795" name="Rectangle 1026">
            <a:extLst>
              <a:ext uri="{FF2B5EF4-FFF2-40B4-BE49-F238E27FC236}">
                <a16:creationId xmlns:a16="http://schemas.microsoft.com/office/drawing/2014/main" id="{DAD1A776-B079-4A90-A4DD-88D920A06B1B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549275"/>
            <a:ext cx="7543800" cy="779463"/>
          </a:xfrm>
        </p:spPr>
        <p:txBody>
          <a:bodyPr/>
          <a:lstStyle/>
          <a:p>
            <a:pPr eaLnBrk="1" hangingPunct="1"/>
            <a:r>
              <a:rPr lang="zh-CN" altLang="en-US" sz="3600" dirty="0"/>
              <a:t>重溫</a:t>
            </a:r>
            <a:endParaRPr lang="zh-TW" altLang="zh-TW" sz="3600" dirty="0"/>
          </a:p>
        </p:txBody>
      </p:sp>
      <p:sp>
        <p:nvSpPr>
          <p:cNvPr id="33796" name="Rectangle 1027">
            <a:extLst>
              <a:ext uri="{FF2B5EF4-FFF2-40B4-BE49-F238E27FC236}">
                <a16:creationId xmlns:a16="http://schemas.microsoft.com/office/drawing/2014/main" id="{DA82666E-50A9-482E-8975-20D01AEAEFE2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r>
              <a:rPr lang="zh-TW" altLang="en-US" dirty="0"/>
              <a:t>變動和可避免的固定</a:t>
            </a:r>
            <a:r>
              <a:rPr lang="zh-TW" altLang="en-US" dirty="0" smtClean="0"/>
              <a:t>成本與</a:t>
            </a:r>
            <a:r>
              <a:rPr lang="zh-TW" altLang="en-US" dirty="0"/>
              <a:t>結束或保留決策</a:t>
            </a:r>
            <a:r>
              <a:rPr lang="zh-TW" altLang="en-US" dirty="0" smtClean="0"/>
              <a:t>有關</a:t>
            </a:r>
            <a:r>
              <a:rPr lang="zh-TW" altLang="zh-TW" dirty="0" smtClean="0"/>
              <a:t>。</a:t>
            </a:r>
            <a:endParaRPr lang="zh-TW" altLang="zh-TW" dirty="0"/>
          </a:p>
          <a:p>
            <a:pPr eaLnBrk="1" hangingPunct="1"/>
            <a:r>
              <a:rPr lang="zh-TW" altLang="en-US" dirty="0"/>
              <a:t>不可避免的固定</a:t>
            </a:r>
            <a:r>
              <a:rPr lang="zh-TW" altLang="en-US" dirty="0" smtClean="0"/>
              <a:t>成本與</a:t>
            </a:r>
            <a:r>
              <a:rPr lang="zh-TW" altLang="en-US" dirty="0"/>
              <a:t>結束或保留決策</a:t>
            </a:r>
            <a:r>
              <a:rPr lang="zh-TW" altLang="en-US" dirty="0" smtClean="0"/>
              <a:t>無關</a:t>
            </a:r>
            <a:r>
              <a:rPr lang="zh-TW" altLang="zh-TW" dirty="0" smtClean="0"/>
              <a:t>。</a:t>
            </a:r>
            <a:endParaRPr lang="zh-TW" altLang="zh-TW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頁尾版面配置區 1">
            <a:extLst>
              <a:ext uri="{FF2B5EF4-FFF2-40B4-BE49-F238E27FC236}">
                <a16:creationId xmlns:a16="http://schemas.microsoft.com/office/drawing/2014/main" id="{73094785-BF0C-4EC1-A5C5-8797AE67F36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endParaRPr kumimoji="0" lang="en-US" altLang="zh-TW"/>
          </a:p>
          <a:p>
            <a:fld id="{F33BD0D2-DD3E-48DE-AA77-1BC6B23CA2B5}" type="slidenum">
              <a:rPr kumimoji="0" lang="en-US" altLang="zh-TW"/>
              <a:pPr/>
              <a:t>16</a:t>
            </a:fld>
            <a:endParaRPr kumimoji="0" lang="en-US" altLang="zh-TW"/>
          </a:p>
        </p:txBody>
      </p:sp>
      <p:sp>
        <p:nvSpPr>
          <p:cNvPr id="35843" name="Rectangle 3">
            <a:extLst>
              <a:ext uri="{FF2B5EF4-FFF2-40B4-BE49-F238E27FC236}">
                <a16:creationId xmlns:a16="http://schemas.microsoft.com/office/drawing/2014/main" id="{D05C498F-FB76-418B-A8CD-DBADD5324FE1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524000"/>
            <a:ext cx="7019925" cy="4411663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zh-TW" altLang="zh-TW" dirty="0"/>
              <a:t>增量成本是</a:t>
            </a:r>
            <a:r>
              <a:rPr lang="zh-CN" altLang="en-US" dirty="0"/>
              <a:t>一</a:t>
            </a:r>
            <a:r>
              <a:rPr lang="zh-CN" altLang="en-US" dirty="0" smtClean="0"/>
              <a:t>項</a:t>
            </a:r>
            <a:r>
              <a:rPr lang="zh-TW" altLang="en-US" dirty="0" smtClean="0"/>
              <a:t>由</a:t>
            </a:r>
            <a:r>
              <a:rPr lang="zh-TW" altLang="zh-TW" dirty="0" smtClean="0"/>
              <a:t>決策</a:t>
            </a:r>
            <a:r>
              <a:rPr lang="zh-TW" altLang="zh-TW" dirty="0"/>
              <a:t>所產生的額外成本。</a:t>
            </a:r>
          </a:p>
          <a:p>
            <a:pPr eaLnBrk="1" hangingPunct="1">
              <a:lnSpc>
                <a:spcPct val="90000"/>
              </a:lnSpc>
            </a:pPr>
            <a:endParaRPr lang="en-US" altLang="zh-TW" dirty="0"/>
          </a:p>
          <a:p>
            <a:pPr eaLnBrk="1" hangingPunct="1">
              <a:lnSpc>
                <a:spcPct val="90000"/>
              </a:lnSpc>
            </a:pPr>
            <a:r>
              <a:rPr lang="zh-TW" altLang="en-US" dirty="0" smtClean="0"/>
              <a:t>沉沒</a:t>
            </a:r>
            <a:r>
              <a:rPr lang="zh-TW" altLang="en-US" dirty="0"/>
              <a:t>成本</a:t>
            </a:r>
            <a:r>
              <a:rPr lang="zh-TW" altLang="en-US" dirty="0" smtClean="0"/>
              <a:t>是因過去決定</a:t>
            </a:r>
            <a:r>
              <a:rPr lang="zh-TW" altLang="en-US" dirty="0"/>
              <a:t>而</a:t>
            </a:r>
            <a:r>
              <a:rPr lang="zh-TW" altLang="en-US" dirty="0" smtClean="0"/>
              <a:t>產生的</a:t>
            </a:r>
            <a:r>
              <a:rPr lang="zh-TW" altLang="zh-TW" dirty="0" smtClean="0"/>
              <a:t>。</a:t>
            </a:r>
            <a:r>
              <a:rPr lang="zh-TW" altLang="en-US" dirty="0" smtClean="0"/>
              <a:t>它不會被將來決定改變，也不會影響將來</a:t>
            </a:r>
            <a:r>
              <a:rPr lang="zh-TW" altLang="en-US" dirty="0"/>
              <a:t>的決定。</a:t>
            </a:r>
            <a:endParaRPr lang="zh-TW" altLang="zh-TW" dirty="0"/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endParaRPr lang="en-US" altLang="zh-TW" sz="2600" dirty="0"/>
          </a:p>
        </p:txBody>
      </p:sp>
      <p:sp>
        <p:nvSpPr>
          <p:cNvPr id="4" name="Rectangle 1026">
            <a:extLst>
              <a:ext uri="{FF2B5EF4-FFF2-40B4-BE49-F238E27FC236}">
                <a16:creationId xmlns:a16="http://schemas.microsoft.com/office/drawing/2014/main" id="{2AA80D17-4112-4D34-9A84-4F634039166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1313" y="458788"/>
            <a:ext cx="8075612" cy="779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800" b="1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800" b="1">
                <a:solidFill>
                  <a:schemeClr val="tx2"/>
                </a:solidFill>
                <a:latin typeface="Arial" charset="0"/>
                <a:ea typeface="新細明體" pitchFamily="18" charset="-12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800" b="1">
                <a:solidFill>
                  <a:schemeClr val="tx2"/>
                </a:solidFill>
                <a:latin typeface="Arial" charset="0"/>
                <a:ea typeface="新細明體" pitchFamily="18" charset="-12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800" b="1">
                <a:solidFill>
                  <a:schemeClr val="tx2"/>
                </a:solidFill>
                <a:latin typeface="Arial" charset="0"/>
                <a:ea typeface="新細明體" pitchFamily="18" charset="-12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800" b="1">
                <a:solidFill>
                  <a:schemeClr val="tx2"/>
                </a:solidFill>
                <a:latin typeface="Arial" charset="0"/>
                <a:ea typeface="新細明體" pitchFamily="18" charset="-12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kumimoji="1" sz="3800" b="1">
                <a:solidFill>
                  <a:schemeClr val="tx2"/>
                </a:solidFill>
                <a:latin typeface="Arial" charset="0"/>
                <a:ea typeface="新細明體" pitchFamily="18" charset="-12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kumimoji="1" sz="3800" b="1">
                <a:solidFill>
                  <a:schemeClr val="tx2"/>
                </a:solidFill>
                <a:latin typeface="Arial" charset="0"/>
                <a:ea typeface="新細明體" pitchFamily="18" charset="-12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kumimoji="1" sz="3800" b="1">
                <a:solidFill>
                  <a:schemeClr val="tx2"/>
                </a:solidFill>
                <a:latin typeface="Arial" charset="0"/>
                <a:ea typeface="新細明體" pitchFamily="18" charset="-12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kumimoji="1" sz="3800" b="1">
                <a:solidFill>
                  <a:schemeClr val="tx2"/>
                </a:solidFill>
                <a:latin typeface="Arial" charset="0"/>
                <a:ea typeface="新細明體" pitchFamily="18" charset="-120"/>
              </a:defRPr>
            </a:lvl9pPr>
          </a:lstStyle>
          <a:p>
            <a:pPr eaLnBrk="1" hangingPunct="1">
              <a:defRPr/>
            </a:pPr>
            <a:r>
              <a:rPr lang="zh-TW" altLang="zh-TW" sz="3600" kern="0" dirty="0"/>
              <a:t>增量成本和</a:t>
            </a:r>
            <a:r>
              <a:rPr lang="zh-TW" altLang="en-US" sz="3600" kern="0" dirty="0"/>
              <a:t>沉</a:t>
            </a:r>
            <a:r>
              <a:rPr lang="zh-TW" altLang="zh-TW" sz="3600" kern="0" dirty="0"/>
              <a:t>沒成本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頁尾版面配置區 1">
            <a:extLst>
              <a:ext uri="{FF2B5EF4-FFF2-40B4-BE49-F238E27FC236}">
                <a16:creationId xmlns:a16="http://schemas.microsoft.com/office/drawing/2014/main" id="{CE05B67C-0591-4833-BE1E-CAE305DD1294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endParaRPr kumimoji="0" lang="en-US" altLang="zh-TW"/>
          </a:p>
          <a:p>
            <a:fld id="{DF5B320B-DE3B-4122-AF7B-144D7FD66511}" type="slidenum">
              <a:rPr kumimoji="0" lang="en-US" altLang="zh-TW"/>
              <a:pPr/>
              <a:t>17</a:t>
            </a:fld>
            <a:endParaRPr kumimoji="0" lang="en-US" altLang="zh-TW"/>
          </a:p>
        </p:txBody>
      </p:sp>
      <p:sp>
        <p:nvSpPr>
          <p:cNvPr id="37891" name="Rectangle 2">
            <a:extLst>
              <a:ext uri="{FF2B5EF4-FFF2-40B4-BE49-F238E27FC236}">
                <a16:creationId xmlns:a16="http://schemas.microsoft.com/office/drawing/2014/main" id="{78C23F8E-6C15-4772-B0CB-86CE2E503EE0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>
          <a:xfrm>
            <a:off x="250825" y="549275"/>
            <a:ext cx="7831138" cy="906463"/>
          </a:xfrm>
        </p:spPr>
        <p:txBody>
          <a:bodyPr/>
          <a:lstStyle/>
          <a:p>
            <a:pPr eaLnBrk="1" hangingPunct="1"/>
            <a:r>
              <a:rPr lang="zh-TW" altLang="en-US" sz="3600" dirty="0"/>
              <a:t>活動三</a:t>
            </a:r>
            <a:r>
              <a:rPr lang="zh-TW" altLang="zh-TW" sz="3600" dirty="0"/>
              <a:t>：接受或拒絕特價訂單</a:t>
            </a:r>
          </a:p>
        </p:txBody>
      </p:sp>
      <p:sp>
        <p:nvSpPr>
          <p:cNvPr id="44036" name="Rectangle 3">
            <a:extLst>
              <a:ext uri="{FF2B5EF4-FFF2-40B4-BE49-F238E27FC236}">
                <a16:creationId xmlns:a16="http://schemas.microsoft.com/office/drawing/2014/main" id="{8A1D0184-9345-4736-8E00-33A0D256333A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>
          <a:xfrm>
            <a:off x="341436" y="1988808"/>
            <a:ext cx="8281228" cy="2289497"/>
          </a:xfrm>
        </p:spPr>
        <p:txBody>
          <a:bodyPr/>
          <a:lstStyle/>
          <a:p>
            <a:pPr>
              <a:defRPr/>
            </a:pPr>
            <a:r>
              <a:rPr lang="zh-TW" altLang="en-US" sz="3000" dirty="0"/>
              <a:t>班會同意保留模型</a:t>
            </a:r>
            <a:r>
              <a:rPr lang="en-US" altLang="zh-TW" sz="3000" dirty="0"/>
              <a:t>B</a:t>
            </a:r>
            <a:r>
              <a:rPr lang="zh-TW" altLang="en-US" sz="3000" dirty="0"/>
              <a:t>。同時，附近的一所小學要求以特價訂購</a:t>
            </a:r>
            <a:r>
              <a:rPr lang="en-US" altLang="zh-TW" sz="3000" dirty="0"/>
              <a:t>1,500</a:t>
            </a:r>
            <a:r>
              <a:rPr lang="zh-TW" altLang="en-US" sz="3000" dirty="0"/>
              <a:t>件訂製的</a:t>
            </a:r>
            <a:r>
              <a:rPr lang="zh-TW" altLang="en-US" sz="3000" dirty="0" smtClean="0"/>
              <a:t>模型</a:t>
            </a:r>
            <a:r>
              <a:rPr lang="en-US" altLang="zh-TW" sz="3000" dirty="0" smtClean="0"/>
              <a:t>D</a:t>
            </a:r>
            <a:r>
              <a:rPr lang="zh-TW" altLang="en-US" sz="3000" dirty="0" smtClean="0"/>
              <a:t>。</a:t>
            </a:r>
            <a:endParaRPr lang="en-US" altLang="zh-TW" sz="3000" dirty="0" smtClean="0"/>
          </a:p>
          <a:p>
            <a:pPr>
              <a:defRPr/>
            </a:pPr>
            <a:r>
              <a:rPr lang="zh-TW" altLang="zh-HK" sz="3000" dirty="0" smtClean="0"/>
              <a:t>模型</a:t>
            </a:r>
            <a:r>
              <a:rPr lang="zh-TW" altLang="zh-HK" sz="3000" dirty="0"/>
              <a:t>D的</a:t>
            </a:r>
            <a:r>
              <a:rPr lang="zh-TW" altLang="zh-HK" sz="3000" dirty="0" smtClean="0"/>
              <a:t>資</a:t>
            </a:r>
            <a:r>
              <a:rPr lang="zh-CN" altLang="en-US" sz="3000" dirty="0" smtClean="0"/>
              <a:t>料</a:t>
            </a:r>
            <a:r>
              <a:rPr lang="zh-TW" altLang="en-US" sz="3000" dirty="0" smtClean="0"/>
              <a:t>可在學生</a:t>
            </a:r>
            <a:r>
              <a:rPr lang="zh-TW" altLang="en-US" sz="3000" dirty="0"/>
              <a:t>工作紙第</a:t>
            </a:r>
            <a:r>
              <a:rPr lang="zh-TW" altLang="zh-HK" sz="3000" dirty="0"/>
              <a:t>6</a:t>
            </a:r>
            <a:r>
              <a:rPr lang="zh-CN" altLang="en-US" sz="3000" dirty="0" smtClean="0"/>
              <a:t>頁</a:t>
            </a:r>
            <a:r>
              <a:rPr lang="zh-TW" altLang="en-US" sz="3000" dirty="0" smtClean="0"/>
              <a:t>找到</a:t>
            </a:r>
            <a:r>
              <a:rPr lang="zh-TW" altLang="zh-HK" sz="3000" dirty="0" smtClean="0"/>
              <a:t>。</a:t>
            </a:r>
            <a:endParaRPr lang="zh-TW" altLang="zh-HK" sz="3000" dirty="0"/>
          </a:p>
          <a:p>
            <a:pPr>
              <a:defRPr/>
            </a:pPr>
            <a:r>
              <a:rPr lang="zh-TW" altLang="en-US" dirty="0"/>
              <a:t>建議班別應否接受模型</a:t>
            </a:r>
            <a:r>
              <a:rPr lang="en-US" altLang="zh-TW" dirty="0"/>
              <a:t>D</a:t>
            </a:r>
            <a:r>
              <a:rPr lang="zh-TW" altLang="en-US" dirty="0"/>
              <a:t>的特價訂單。</a:t>
            </a:r>
            <a:endParaRPr lang="en-US" altLang="zh-TW" sz="2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頁尾版面配置區 1">
            <a:extLst>
              <a:ext uri="{FF2B5EF4-FFF2-40B4-BE49-F238E27FC236}">
                <a16:creationId xmlns:a16="http://schemas.microsoft.com/office/drawing/2014/main" id="{781BBBBC-CCF9-40E7-9AF5-1DE9D3842F24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endParaRPr kumimoji="0" lang="en-US" altLang="zh-TW"/>
          </a:p>
          <a:p>
            <a:fld id="{1BD10F5A-25A3-4340-B042-98400CB43222}" type="slidenum">
              <a:rPr kumimoji="0" lang="en-US" altLang="zh-TW"/>
              <a:pPr/>
              <a:t>18</a:t>
            </a:fld>
            <a:endParaRPr kumimoji="0" lang="en-US" altLang="zh-TW"/>
          </a:p>
        </p:txBody>
      </p:sp>
      <p:sp>
        <p:nvSpPr>
          <p:cNvPr id="39939" name="Rectangle 2">
            <a:extLst>
              <a:ext uri="{FF2B5EF4-FFF2-40B4-BE49-F238E27FC236}">
                <a16:creationId xmlns:a16="http://schemas.microsoft.com/office/drawing/2014/main" id="{F6220656-FCC9-458E-9C98-48E857B171D0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>
          <a:xfrm>
            <a:off x="341313" y="728663"/>
            <a:ext cx="7831137" cy="539750"/>
          </a:xfrm>
        </p:spPr>
        <p:txBody>
          <a:bodyPr/>
          <a:lstStyle/>
          <a:p>
            <a:pPr eaLnBrk="1" hangingPunct="1"/>
            <a:r>
              <a:rPr lang="zh-TW" altLang="en-US" sz="3600" dirty="0"/>
              <a:t>活動三</a:t>
            </a:r>
            <a:r>
              <a:rPr lang="zh-TW" altLang="zh-TW" sz="3600" dirty="0"/>
              <a:t>：接受或拒絕特價訂單</a:t>
            </a:r>
            <a:endParaRPr lang="en-US" altLang="zh-TW" sz="3400" dirty="0"/>
          </a:p>
        </p:txBody>
      </p:sp>
      <p:sp>
        <p:nvSpPr>
          <p:cNvPr id="432131" name="Rectangle 3">
            <a:extLst>
              <a:ext uri="{FF2B5EF4-FFF2-40B4-BE49-F238E27FC236}">
                <a16:creationId xmlns:a16="http://schemas.microsoft.com/office/drawing/2014/main" id="{26A76592-7DBF-4E9F-A75C-D0040D06C633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>
          <a:xfrm>
            <a:off x="341313" y="1543050"/>
            <a:ext cx="7605712" cy="4140200"/>
          </a:xfrm>
        </p:spPr>
        <p:txBody>
          <a:bodyPr/>
          <a:lstStyle/>
          <a:p>
            <a:pPr marL="0" indent="0" eaLnBrk="1" hangingPunct="1">
              <a:lnSpc>
                <a:spcPct val="90000"/>
              </a:lnSpc>
              <a:buNone/>
              <a:defRPr/>
            </a:pPr>
            <a:r>
              <a:rPr lang="zh-TW" altLang="en-US" sz="3000" dirty="0" smtClean="0"/>
              <a:t>班別</a:t>
            </a:r>
            <a:r>
              <a:rPr lang="zh-TW" altLang="zh-TW" sz="3000" dirty="0" smtClean="0"/>
              <a:t>去年以</a:t>
            </a:r>
            <a:r>
              <a:rPr lang="en-US" altLang="zh-TW" sz="3000" dirty="0" smtClean="0"/>
              <a:t>$2</a:t>
            </a:r>
            <a:r>
              <a:rPr lang="zh-TW" altLang="zh-TW" sz="3000" dirty="0"/>
              <a:t>0,</a:t>
            </a:r>
            <a:r>
              <a:rPr lang="zh-TW" altLang="zh-TW" sz="3000" dirty="0" smtClean="0"/>
              <a:t>000購買</a:t>
            </a:r>
            <a:r>
              <a:rPr lang="zh-TW" altLang="en-US" sz="3000" dirty="0" smtClean="0"/>
              <a:t>原料</a:t>
            </a:r>
            <a:r>
              <a:rPr lang="zh-TW" altLang="zh-TW" sz="3000" dirty="0" smtClean="0"/>
              <a:t> </a:t>
            </a:r>
            <a:r>
              <a:rPr lang="zh-TW" altLang="zh-TW" sz="3000" dirty="0"/>
              <a:t>X</a:t>
            </a:r>
            <a:r>
              <a:rPr lang="zh-TW" altLang="en-US" sz="3000" dirty="0" smtClean="0"/>
              <a:t>。</a:t>
            </a:r>
            <a:r>
              <a:rPr lang="zh-CN" altLang="en-US" sz="3000" dirty="0" smtClean="0"/>
              <a:t>不</a:t>
            </a:r>
            <a:r>
              <a:rPr lang="zh-TW" altLang="zh-TW" sz="3000" dirty="0" smtClean="0"/>
              <a:t>論</a:t>
            </a:r>
            <a:r>
              <a:rPr lang="zh-TW" altLang="en-US" sz="3000" dirty="0"/>
              <a:t>班別</a:t>
            </a:r>
            <a:r>
              <a:rPr lang="zh-CN" altLang="en-US" sz="3000" dirty="0" smtClean="0"/>
              <a:t>會</a:t>
            </a:r>
            <a:r>
              <a:rPr lang="zh-TW" altLang="en-US" sz="3000" dirty="0" smtClean="0"/>
              <a:t>否</a:t>
            </a:r>
            <a:r>
              <a:rPr lang="zh-CN" altLang="en-US" sz="3000" dirty="0" smtClean="0"/>
              <a:t>就</a:t>
            </a:r>
            <a:r>
              <a:rPr lang="zh-TW" altLang="en-US" sz="3000" dirty="0" smtClean="0"/>
              <a:t>特價訂單</a:t>
            </a:r>
            <a:r>
              <a:rPr lang="zh-TW" altLang="zh-TW" sz="3000" dirty="0"/>
              <a:t>生產</a:t>
            </a:r>
            <a:r>
              <a:rPr lang="zh-CN" altLang="en-US" sz="3000" dirty="0"/>
              <a:t>模型</a:t>
            </a:r>
            <a:r>
              <a:rPr lang="zh-TW" altLang="zh-TW" sz="3000" dirty="0"/>
              <a:t>D</a:t>
            </a:r>
            <a:r>
              <a:rPr lang="zh-TW" altLang="zh-TW" sz="3000" dirty="0" smtClean="0"/>
              <a:t>，</a:t>
            </a:r>
            <a:r>
              <a:rPr lang="en-US" altLang="zh-TW" sz="3000" dirty="0" smtClean="0"/>
              <a:t>$2</a:t>
            </a:r>
            <a:r>
              <a:rPr lang="zh-TW" altLang="zh-TW" sz="3000" dirty="0"/>
              <a:t>0,</a:t>
            </a:r>
            <a:r>
              <a:rPr lang="zh-TW" altLang="zh-TW" sz="3000" dirty="0" smtClean="0"/>
              <a:t>000</a:t>
            </a:r>
            <a:r>
              <a:rPr lang="zh-CN" altLang="en-US" sz="3000" dirty="0" smtClean="0"/>
              <a:t>的</a:t>
            </a:r>
            <a:r>
              <a:rPr lang="zh-TW" altLang="en-US" sz="3000" dirty="0"/>
              <a:t>購買</a:t>
            </a:r>
            <a:r>
              <a:rPr lang="zh-TW" altLang="zh-TW" sz="3000" dirty="0" smtClean="0"/>
              <a:t>成本保持</a:t>
            </a:r>
            <a:r>
              <a:rPr lang="zh-TW" altLang="zh-TW" sz="3000" dirty="0"/>
              <a:t>不變。</a:t>
            </a:r>
          </a:p>
          <a:p>
            <a:pPr marL="0" indent="0" eaLnBrk="1" hangingPunct="1">
              <a:lnSpc>
                <a:spcPct val="90000"/>
              </a:lnSpc>
              <a:buFont typeface="Wingdings" panose="05000000000000000000" pitchFamily="2" charset="2"/>
              <a:buNone/>
              <a:defRPr/>
            </a:pPr>
            <a:endParaRPr lang="en-US" altLang="zh-TW" sz="3000" dirty="0"/>
          </a:p>
          <a:p>
            <a:pPr marL="0" indent="0" eaLnBrk="1" hangingPunct="1">
              <a:lnSpc>
                <a:spcPct val="90000"/>
              </a:lnSpc>
              <a:buFont typeface="Wingdings" panose="05000000000000000000" pitchFamily="2" charset="2"/>
              <a:buNone/>
              <a:defRPr/>
            </a:pPr>
            <a:r>
              <a:rPr lang="zh-TW" altLang="en-US" sz="3000" dirty="0" smtClean="0"/>
              <a:t>這是一項</a:t>
            </a:r>
            <a:r>
              <a:rPr lang="zh-TW" altLang="zh-TW" sz="3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沉沒</a:t>
            </a:r>
            <a:r>
              <a:rPr lang="zh-TW" altLang="zh-TW" sz="3000" b="1" dirty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成本</a:t>
            </a:r>
            <a:r>
              <a:rPr lang="zh-TW" altLang="zh-TW" sz="3000" dirty="0"/>
              <a:t>，與</a:t>
            </a:r>
            <a:r>
              <a:rPr lang="zh-TW" altLang="zh-TW" sz="3000" dirty="0" smtClean="0"/>
              <a:t>特</a:t>
            </a:r>
            <a:r>
              <a:rPr lang="zh-TW" altLang="en-US" sz="3000" dirty="0" smtClean="0"/>
              <a:t>價</a:t>
            </a:r>
            <a:r>
              <a:rPr lang="zh-TW" altLang="zh-TW" sz="3000" dirty="0" smtClean="0"/>
              <a:t>訂單</a:t>
            </a:r>
            <a:r>
              <a:rPr lang="zh-TW" altLang="zh-TW" sz="3000" dirty="0"/>
              <a:t>的</a:t>
            </a:r>
            <a:r>
              <a:rPr lang="zh-TW" altLang="zh-TW" sz="3000" dirty="0" smtClean="0"/>
              <a:t>決</a:t>
            </a:r>
            <a:r>
              <a:rPr lang="zh-CN" altLang="en-US" sz="3000" dirty="0" smtClean="0"/>
              <a:t>策</a:t>
            </a:r>
            <a:r>
              <a:rPr lang="zh-TW" altLang="en-US" sz="3000" dirty="0" smtClean="0"/>
              <a:t>無</a:t>
            </a:r>
            <a:r>
              <a:rPr lang="zh-TW" altLang="zh-TW" sz="3000" dirty="0" smtClean="0"/>
              <a:t>關</a:t>
            </a:r>
            <a:r>
              <a:rPr lang="zh-TW" altLang="zh-TW" sz="3000" dirty="0"/>
              <a:t>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頁尾版面配置區 1">
            <a:extLst>
              <a:ext uri="{FF2B5EF4-FFF2-40B4-BE49-F238E27FC236}">
                <a16:creationId xmlns:a16="http://schemas.microsoft.com/office/drawing/2014/main" id="{80EE6707-C7BA-4B42-9A9E-60D539FA7420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endParaRPr kumimoji="0" lang="en-US" altLang="zh-TW"/>
          </a:p>
          <a:p>
            <a:fld id="{7E1A2F3C-ED03-4A97-8E15-15BD7B42CBAD}" type="slidenum">
              <a:rPr kumimoji="0" lang="en-US" altLang="zh-TW"/>
              <a:pPr/>
              <a:t>19</a:t>
            </a:fld>
            <a:endParaRPr kumimoji="0" lang="en-US" altLang="zh-TW"/>
          </a:p>
        </p:txBody>
      </p:sp>
      <p:sp>
        <p:nvSpPr>
          <p:cNvPr id="434179" name="Rectangle 1027">
            <a:extLst>
              <a:ext uri="{FF2B5EF4-FFF2-40B4-BE49-F238E27FC236}">
                <a16:creationId xmlns:a16="http://schemas.microsoft.com/office/drawing/2014/main" id="{C5E6A660-B137-4AA2-B654-5C5FC0DB23ED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>
          <a:xfrm>
            <a:off x="341313" y="1358900"/>
            <a:ext cx="7651750" cy="4770438"/>
          </a:xfrm>
        </p:spPr>
        <p:txBody>
          <a:bodyPr/>
          <a:lstStyle/>
          <a:p>
            <a:pPr eaLnBrk="1" hangingPunct="1">
              <a:lnSpc>
                <a:spcPct val="90000"/>
              </a:lnSpc>
              <a:defRPr/>
            </a:pPr>
            <a:r>
              <a:rPr lang="zh-TW" altLang="en-US" sz="3000" dirty="0"/>
              <a:t>班別</a:t>
            </a:r>
            <a:r>
              <a:rPr lang="zh-TW" altLang="zh-TW" sz="3000" dirty="0" smtClean="0"/>
              <a:t>去年以</a:t>
            </a:r>
            <a:r>
              <a:rPr lang="en-US" altLang="zh-TW" sz="3000" dirty="0" smtClean="0"/>
              <a:t>$2</a:t>
            </a:r>
            <a:r>
              <a:rPr lang="zh-TW" altLang="zh-TW" sz="3000" dirty="0"/>
              <a:t>2,</a:t>
            </a:r>
            <a:r>
              <a:rPr lang="zh-TW" altLang="zh-TW" sz="3000" dirty="0" smtClean="0"/>
              <a:t>000購買</a:t>
            </a:r>
            <a:r>
              <a:rPr lang="zh-TW" altLang="en-US" sz="3000" dirty="0" smtClean="0"/>
              <a:t>原料</a:t>
            </a:r>
            <a:r>
              <a:rPr lang="en-US" altLang="zh-TW" sz="3000" dirty="0" smtClean="0"/>
              <a:t>Y</a:t>
            </a:r>
            <a:r>
              <a:rPr lang="zh-TW" altLang="zh-TW" sz="3000" dirty="0"/>
              <a:t>。</a:t>
            </a:r>
            <a:r>
              <a:rPr lang="zh-CN" altLang="en-US" sz="3000" dirty="0"/>
              <a:t>該</a:t>
            </a:r>
            <a:r>
              <a:rPr lang="zh-TW" altLang="zh-TW" sz="3000" dirty="0"/>
              <a:t>成本是</a:t>
            </a:r>
            <a:r>
              <a:rPr lang="zh-CN" altLang="en-US" sz="3000" dirty="0"/>
              <a:t>一項</a:t>
            </a:r>
            <a:r>
              <a:rPr lang="zh-TW" altLang="zh-TW" sz="3000" b="1" dirty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「沉沒成本」</a:t>
            </a:r>
            <a:r>
              <a:rPr lang="zh-CN" altLang="en-US" sz="3000" dirty="0"/>
              <a:t>，</a:t>
            </a:r>
            <a:r>
              <a:rPr lang="zh-TW" altLang="zh-TW" sz="3000" dirty="0"/>
              <a:t>與</a:t>
            </a:r>
            <a:r>
              <a:rPr lang="zh-TW" altLang="zh-TW" sz="3000" dirty="0" smtClean="0"/>
              <a:t>決策</a:t>
            </a:r>
            <a:r>
              <a:rPr lang="zh-TW" altLang="en-US" sz="3000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無</a:t>
            </a:r>
            <a:r>
              <a:rPr lang="zh-TW" altLang="zh-TW" sz="3000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關</a:t>
            </a:r>
            <a:r>
              <a:rPr lang="zh-TW" altLang="en-US" sz="3000" dirty="0" smtClean="0"/>
              <a:t>。原料</a:t>
            </a:r>
            <a:r>
              <a:rPr lang="en-US" altLang="zh-TW" sz="3000" dirty="0" smtClean="0"/>
              <a:t>Y</a:t>
            </a:r>
            <a:r>
              <a:rPr lang="zh-TW" altLang="zh-TW" sz="3000" dirty="0" smtClean="0"/>
              <a:t>的重</a:t>
            </a:r>
            <a:r>
              <a:rPr lang="zh-TW" altLang="zh-TW" sz="3000" dirty="0"/>
              <a:t>置</a:t>
            </a:r>
            <a:r>
              <a:rPr lang="zh-TW" altLang="zh-TW" sz="3000" dirty="0" smtClean="0"/>
              <a:t>成本</a:t>
            </a:r>
            <a:r>
              <a:rPr lang="en-US" altLang="zh-TW" sz="3000" dirty="0"/>
              <a:t>$2</a:t>
            </a:r>
            <a:r>
              <a:rPr lang="zh-TW" altLang="zh-TW" sz="3000" dirty="0"/>
              <a:t>3,000 </a:t>
            </a:r>
            <a:r>
              <a:rPr lang="zh-TW" altLang="zh-TW" sz="3000" dirty="0" smtClean="0"/>
              <a:t>與決</a:t>
            </a:r>
            <a:r>
              <a:rPr lang="zh-CN" altLang="en-US" sz="3000" dirty="0" smtClean="0"/>
              <a:t>策</a:t>
            </a:r>
            <a:r>
              <a:rPr lang="zh-TW" altLang="en-US" sz="3000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有</a:t>
            </a:r>
            <a:r>
              <a:rPr lang="zh-TW" altLang="zh-TW" sz="3000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關</a:t>
            </a:r>
            <a:r>
              <a:rPr lang="zh-TW" altLang="zh-TW" sz="3000" dirty="0"/>
              <a:t>。</a:t>
            </a:r>
          </a:p>
          <a:p>
            <a:pPr marL="0" indent="0" eaLnBrk="1" hangingPunct="1">
              <a:lnSpc>
                <a:spcPct val="90000"/>
              </a:lnSpc>
              <a:buFont typeface="Wingdings" panose="05000000000000000000" pitchFamily="2" charset="2"/>
              <a:buNone/>
              <a:defRPr/>
            </a:pPr>
            <a:endParaRPr lang="en-US" altLang="zh-TW" sz="3000" dirty="0"/>
          </a:p>
          <a:p>
            <a:pPr eaLnBrk="1" hangingPunct="1">
              <a:lnSpc>
                <a:spcPct val="90000"/>
              </a:lnSpc>
              <a:defRPr/>
            </a:pPr>
            <a:r>
              <a:rPr lang="zh-CN" altLang="en-US" sz="3000" dirty="0"/>
              <a:t>模</a:t>
            </a:r>
            <a:r>
              <a:rPr lang="zh-TW" altLang="zh-HK" sz="3000" dirty="0"/>
              <a:t>型</a:t>
            </a:r>
            <a:r>
              <a:rPr lang="en-US" altLang="zh-TW" sz="3000" dirty="0"/>
              <a:t>D</a:t>
            </a:r>
            <a:r>
              <a:rPr lang="zh-CN" altLang="en-US" sz="3000" dirty="0" smtClean="0"/>
              <a:t>的</a:t>
            </a:r>
            <a:r>
              <a:rPr lang="zh-TW" altLang="zh-HK" sz="3000" dirty="0" smtClean="0"/>
              <a:t>額外</a:t>
            </a:r>
            <a:r>
              <a:rPr lang="zh-TW" altLang="zh-HK" sz="3000" dirty="0"/>
              <a:t>運輸</a:t>
            </a:r>
            <a:r>
              <a:rPr lang="zh-TW" altLang="zh-HK" sz="3000" dirty="0" smtClean="0"/>
              <a:t>費用</a:t>
            </a:r>
            <a:r>
              <a:rPr lang="en-US" altLang="zh-TW" sz="3000" dirty="0"/>
              <a:t>$1,000</a:t>
            </a:r>
            <a:r>
              <a:rPr lang="zh-CN" altLang="en-US" sz="3000" dirty="0" smtClean="0"/>
              <a:t>是</a:t>
            </a:r>
            <a:r>
              <a:rPr lang="zh-CN" altLang="en-US" sz="3000" dirty="0"/>
              <a:t>一項</a:t>
            </a:r>
            <a:r>
              <a:rPr lang="zh-TW" altLang="zh-TW" sz="3000" b="1" dirty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「增量成本」。</a:t>
            </a:r>
            <a:r>
              <a:rPr lang="zh-TW" altLang="zh-TW" sz="3000" dirty="0"/>
              <a:t>該成本與</a:t>
            </a:r>
            <a:r>
              <a:rPr lang="zh-TW" altLang="zh-TW" sz="3000" dirty="0" smtClean="0"/>
              <a:t>決策</a:t>
            </a:r>
            <a:r>
              <a:rPr lang="zh-TW" altLang="en-US" sz="3000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有</a:t>
            </a:r>
            <a:r>
              <a:rPr lang="zh-TW" altLang="zh-TW" sz="3000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關</a:t>
            </a:r>
            <a:r>
              <a:rPr lang="zh-TW" altLang="zh-TW" sz="30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。</a:t>
            </a:r>
          </a:p>
          <a:p>
            <a:pPr marL="0" indent="0" eaLnBrk="1" hangingPunct="1">
              <a:lnSpc>
                <a:spcPct val="90000"/>
              </a:lnSpc>
              <a:buFont typeface="Wingdings" panose="05000000000000000000" pitchFamily="2" charset="2"/>
              <a:buNone/>
              <a:defRPr/>
            </a:pPr>
            <a:endParaRPr lang="zh-TW" altLang="zh-HK" sz="3000" dirty="0"/>
          </a:p>
          <a:p>
            <a:pPr marL="0" indent="0" eaLnBrk="1" hangingPunct="1">
              <a:lnSpc>
                <a:spcPct val="90000"/>
              </a:lnSpc>
              <a:buFont typeface="Wingdings" panose="05000000000000000000" pitchFamily="2" charset="2"/>
              <a:buNone/>
              <a:defRPr/>
            </a:pPr>
            <a:endParaRPr lang="en-US" altLang="zh-TW" sz="3000" dirty="0"/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B12341A4-6FF4-44EA-BE88-BCCAFDC02C2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1313" y="728663"/>
            <a:ext cx="7831137" cy="539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800" b="1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800" b="1">
                <a:solidFill>
                  <a:schemeClr val="tx2"/>
                </a:solidFill>
                <a:latin typeface="Arial" charset="0"/>
                <a:ea typeface="新細明體" pitchFamily="18" charset="-12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800" b="1">
                <a:solidFill>
                  <a:schemeClr val="tx2"/>
                </a:solidFill>
                <a:latin typeface="Arial" charset="0"/>
                <a:ea typeface="新細明體" pitchFamily="18" charset="-12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800" b="1">
                <a:solidFill>
                  <a:schemeClr val="tx2"/>
                </a:solidFill>
                <a:latin typeface="Arial" charset="0"/>
                <a:ea typeface="新細明體" pitchFamily="18" charset="-12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800" b="1">
                <a:solidFill>
                  <a:schemeClr val="tx2"/>
                </a:solidFill>
                <a:latin typeface="Arial" charset="0"/>
                <a:ea typeface="新細明體" pitchFamily="18" charset="-12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kumimoji="1" sz="3800" b="1">
                <a:solidFill>
                  <a:schemeClr val="tx2"/>
                </a:solidFill>
                <a:latin typeface="Arial" charset="0"/>
                <a:ea typeface="新細明體" pitchFamily="18" charset="-12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kumimoji="1" sz="3800" b="1">
                <a:solidFill>
                  <a:schemeClr val="tx2"/>
                </a:solidFill>
                <a:latin typeface="Arial" charset="0"/>
                <a:ea typeface="新細明體" pitchFamily="18" charset="-12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kumimoji="1" sz="3800" b="1">
                <a:solidFill>
                  <a:schemeClr val="tx2"/>
                </a:solidFill>
                <a:latin typeface="Arial" charset="0"/>
                <a:ea typeface="新細明體" pitchFamily="18" charset="-12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kumimoji="1" sz="3800" b="1">
                <a:solidFill>
                  <a:schemeClr val="tx2"/>
                </a:solidFill>
                <a:latin typeface="Arial" charset="0"/>
                <a:ea typeface="新細明體" pitchFamily="18" charset="-120"/>
              </a:defRPr>
            </a:lvl9pPr>
          </a:lstStyle>
          <a:p>
            <a:pPr eaLnBrk="1" hangingPunct="1">
              <a:defRPr/>
            </a:pPr>
            <a:r>
              <a:rPr lang="zh-TW" altLang="en-US" sz="3600" kern="0" dirty="0"/>
              <a:t>活動三</a:t>
            </a:r>
            <a:r>
              <a:rPr lang="zh-TW" altLang="zh-TW" sz="3600" kern="0" dirty="0"/>
              <a:t>：接受或拒絕特價訂單</a:t>
            </a:r>
            <a:endParaRPr lang="en-US" altLang="zh-TW" sz="3400" kern="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頁尾版面配置區 1">
            <a:extLst>
              <a:ext uri="{FF2B5EF4-FFF2-40B4-BE49-F238E27FC236}">
                <a16:creationId xmlns:a16="http://schemas.microsoft.com/office/drawing/2014/main" id="{F55EFA12-A3B2-41D2-991B-5E53B6FCFF07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endParaRPr kumimoji="0" lang="en-US" altLang="zh-TW"/>
          </a:p>
          <a:p>
            <a:fld id="{5DE46C8B-69DB-4CB0-8DE9-7F666505FBDD}" type="slidenum">
              <a:rPr kumimoji="0" lang="en-US" altLang="zh-TW"/>
              <a:pPr/>
              <a:t>2</a:t>
            </a:fld>
            <a:endParaRPr kumimoji="0" lang="en-US" altLang="zh-TW"/>
          </a:p>
        </p:txBody>
      </p:sp>
      <p:sp>
        <p:nvSpPr>
          <p:cNvPr id="9219" name="Rectangle 2">
            <a:extLst>
              <a:ext uri="{FF2B5EF4-FFF2-40B4-BE49-F238E27FC236}">
                <a16:creationId xmlns:a16="http://schemas.microsoft.com/office/drawing/2014/main" id="{DB31EE11-6379-409D-825C-EB469C8E7E09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458788"/>
            <a:ext cx="7543800" cy="868362"/>
          </a:xfrm>
        </p:spPr>
        <p:txBody>
          <a:bodyPr/>
          <a:lstStyle/>
          <a:p>
            <a:pPr eaLnBrk="1" hangingPunct="1"/>
            <a:r>
              <a:rPr lang="zh-CN" altLang="en-US" dirty="0"/>
              <a:t>第一課節</a:t>
            </a:r>
            <a:endParaRPr lang="zh-TW" altLang="zh-TW" dirty="0"/>
          </a:p>
        </p:txBody>
      </p:sp>
      <p:sp>
        <p:nvSpPr>
          <p:cNvPr id="9220" name="Rectangle 3">
            <a:extLst>
              <a:ext uri="{FF2B5EF4-FFF2-40B4-BE49-F238E27FC236}">
                <a16:creationId xmlns:a16="http://schemas.microsoft.com/office/drawing/2014/main" id="{9395B8E7-0FEE-4E45-BFA7-4375652ABD6C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719263"/>
            <a:ext cx="8229600" cy="3690001"/>
          </a:xfrm>
        </p:spPr>
        <p:txBody>
          <a:bodyPr/>
          <a:lstStyle/>
          <a:p>
            <a:pPr marL="0" indent="0" eaLnBrk="1" hangingPunct="1">
              <a:buNone/>
            </a:pPr>
            <a:r>
              <a:rPr lang="zh-TW" altLang="en-US" dirty="0" smtClean="0"/>
              <a:t>應用成本會計</a:t>
            </a:r>
            <a:r>
              <a:rPr lang="zh-TW" altLang="en-US" dirty="0"/>
              <a:t>的概念</a:t>
            </a:r>
            <a:r>
              <a:rPr lang="zh-TW" altLang="en-US" dirty="0" smtClean="0"/>
              <a:t>及技巧於</a:t>
            </a:r>
            <a:r>
              <a:rPr lang="zh-TW" altLang="en-US" dirty="0"/>
              <a:t>決策中</a:t>
            </a:r>
            <a:r>
              <a:rPr lang="en-US" altLang="zh-TW" dirty="0"/>
              <a:t>1</a:t>
            </a:r>
            <a:endParaRPr lang="zh-TW" altLang="zh-TW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頁尾版面配置區 1">
            <a:extLst>
              <a:ext uri="{FF2B5EF4-FFF2-40B4-BE49-F238E27FC236}">
                <a16:creationId xmlns:a16="http://schemas.microsoft.com/office/drawing/2014/main" id="{E1C72B49-C856-4EE6-A356-D4702FDD6F0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endParaRPr kumimoji="0" lang="en-US" altLang="zh-TW"/>
          </a:p>
          <a:p>
            <a:fld id="{98B2B920-E54E-4A36-8855-94A69727E914}" type="slidenum">
              <a:rPr kumimoji="0" lang="en-US" altLang="zh-TW"/>
              <a:pPr/>
              <a:t>20</a:t>
            </a:fld>
            <a:endParaRPr kumimoji="0" lang="en-US" altLang="zh-TW"/>
          </a:p>
        </p:txBody>
      </p:sp>
      <p:sp>
        <p:nvSpPr>
          <p:cNvPr id="44035" name="Rectangle 3">
            <a:extLst>
              <a:ext uri="{FF2B5EF4-FFF2-40B4-BE49-F238E27FC236}">
                <a16:creationId xmlns:a16="http://schemas.microsoft.com/office/drawing/2014/main" id="{73E7BA46-6338-4E2E-9662-1A17A878674C}"/>
              </a:ext>
            </a:extLst>
          </p:cNvPr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457200" y="1719263"/>
            <a:ext cx="4038600" cy="4411662"/>
          </a:xfrm>
        </p:spPr>
        <p:txBody>
          <a:bodyPr/>
          <a:lstStyle/>
          <a:p>
            <a:pPr marL="236538" indent="-236538" eaLnBrk="1" hangingPunct="1">
              <a:buFontTx/>
              <a:buNone/>
            </a:pPr>
            <a:endParaRPr lang="en-US" altLang="zh-TW" sz="2000"/>
          </a:p>
          <a:p>
            <a:pPr marL="236538" indent="-236538" eaLnBrk="1" hangingPunct="1">
              <a:buFont typeface="Wingdings" panose="05000000000000000000" pitchFamily="2" charset="2"/>
              <a:buNone/>
            </a:pPr>
            <a:endParaRPr lang="en-US" altLang="zh-TW" sz="2000"/>
          </a:p>
          <a:p>
            <a:pPr marL="236538" indent="-236538" eaLnBrk="1" hangingPunct="1">
              <a:buFont typeface="Wingdings" panose="05000000000000000000" pitchFamily="2" charset="2"/>
              <a:buNone/>
            </a:pPr>
            <a:endParaRPr lang="en-US" altLang="zh-TW" sz="2600"/>
          </a:p>
        </p:txBody>
      </p:sp>
      <p:sp>
        <p:nvSpPr>
          <p:cNvPr id="44036" name="Text Box 5">
            <a:extLst>
              <a:ext uri="{FF2B5EF4-FFF2-40B4-BE49-F238E27FC236}">
                <a16:creationId xmlns:a16="http://schemas.microsoft.com/office/drawing/2014/main" id="{D728F61F-F2C8-4F3E-8227-2EC75364195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1675" y="1719263"/>
            <a:ext cx="6391275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kumimoji="1" sz="26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endParaRPr lang="en-US" altLang="zh-HK" sz="1800"/>
          </a:p>
        </p:txBody>
      </p:sp>
      <p:graphicFrame>
        <p:nvGraphicFramePr>
          <p:cNvPr id="47127" name="Group 23">
            <a:extLst>
              <a:ext uri="{FF2B5EF4-FFF2-40B4-BE49-F238E27FC236}">
                <a16:creationId xmlns:a16="http://schemas.microsoft.com/office/drawing/2014/main" id="{8B505962-2BE0-4635-9044-D62632EE572C}"/>
              </a:ext>
            </a:extLst>
          </p:cNvPr>
          <p:cNvGraphicFramePr>
            <a:graphicFrameLocks noGrp="1"/>
          </p:cNvGraphicFramePr>
          <p:nvPr>
            <p:ph sz="half" idx="4294967295"/>
            <p:extLst>
              <p:ext uri="{D42A27DB-BD31-4B8C-83A1-F6EECF244321}">
                <p14:modId xmlns:p14="http://schemas.microsoft.com/office/powerpoint/2010/main" val="3630388740"/>
              </p:ext>
            </p:extLst>
          </p:nvPr>
        </p:nvGraphicFramePr>
        <p:xfrm>
          <a:off x="457200" y="947089"/>
          <a:ext cx="7445244" cy="5410849"/>
        </p:xfrm>
        <a:graphic>
          <a:graphicData uri="http://schemas.openxmlformats.org/drawingml/2006/table">
            <a:tbl>
              <a:tblPr/>
              <a:tblGrid>
                <a:gridCol w="4581948">
                  <a:extLst>
                    <a:ext uri="{9D8B030D-6E8A-4147-A177-3AD203B41FA5}">
                      <a16:colId xmlns:a16="http://schemas.microsoft.com/office/drawing/2014/main" val="158614501"/>
                    </a:ext>
                  </a:extLst>
                </a:gridCol>
                <a:gridCol w="1240593">
                  <a:extLst>
                    <a:ext uri="{9D8B030D-6E8A-4147-A177-3AD203B41FA5}">
                      <a16:colId xmlns:a16="http://schemas.microsoft.com/office/drawing/2014/main" val="49213423"/>
                    </a:ext>
                  </a:extLst>
                </a:gridCol>
                <a:gridCol w="1622703">
                  <a:extLst>
                    <a:ext uri="{9D8B030D-6E8A-4147-A177-3AD203B41FA5}">
                      <a16:colId xmlns:a16="http://schemas.microsoft.com/office/drawing/2014/main" val="703600035"/>
                    </a:ext>
                  </a:extLst>
                </a:gridCol>
              </a:tblGrid>
              <a:tr h="79801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buNone/>
                        <a:tabLst/>
                      </a:pPr>
                      <a:endParaRPr kumimoji="1" lang="en-US" altLang="zh-HK" sz="2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T="45696" marB="45696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buNone/>
                        <a:tabLst/>
                      </a:pPr>
                      <a:endParaRPr kumimoji="1" lang="en-US" altLang="zh-HK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1" lang="en-US" altLang="zh-TW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$</a:t>
                      </a:r>
                      <a:endParaRPr kumimoji="1" lang="en-US" altLang="zh-HK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T="45696" marB="45696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1" lang="zh-TW" altLang="en-US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模型</a:t>
                      </a:r>
                      <a:r>
                        <a:rPr kumimoji="1" lang="zh-TW" altLang="zh-TW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 D</a:t>
                      </a:r>
                      <a:endParaRPr kumimoji="1" lang="en-US" altLang="zh-TW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1" lang="en-US" altLang="zh-TW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$</a:t>
                      </a:r>
                      <a:endParaRPr kumimoji="1" lang="zh-TW" altLang="zh-TW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T="45696" marB="45696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44945452"/>
                  </a:ext>
                </a:extLst>
              </a:tr>
              <a:tr h="40713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1" lang="zh-TW" altLang="en-US" sz="2400" b="1" i="0" u="sng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增量收益</a:t>
                      </a:r>
                      <a:r>
                        <a:rPr kumimoji="1" lang="en-US" altLang="zh-TW" sz="2400" b="1" i="0" u="sng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:</a:t>
                      </a:r>
                      <a:endParaRPr kumimoji="1" lang="zh-TW" altLang="zh-TW" sz="2400" b="1" i="0" u="sng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T="45696" marB="45696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buNone/>
                        <a:tabLst/>
                      </a:pPr>
                      <a:endParaRPr kumimoji="1" lang="en-US" altLang="zh-HK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T="45696" marB="45696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buNone/>
                        <a:tabLst/>
                      </a:pPr>
                      <a:endParaRPr kumimoji="1" lang="zh-TW" altLang="zh-TW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T="45696" marB="45696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21922633"/>
                  </a:ext>
                </a:extLst>
              </a:tr>
              <a:tr h="407130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1" lang="zh-TW" altLang="en-US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銷貨</a:t>
                      </a:r>
                      <a:endParaRPr kumimoji="1" lang="zh-TW" altLang="zh-TW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T="45696" marB="45696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buNone/>
                        <a:tabLst/>
                      </a:pPr>
                      <a:endParaRPr kumimoji="1" lang="en-US" altLang="zh-HK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T="45696" marB="45696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1" lang="zh-TW" altLang="zh-TW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22,500</a:t>
                      </a:r>
                    </a:p>
                  </a:txBody>
                  <a:tcPr marT="45696" marB="45696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08087849"/>
                  </a:ext>
                </a:extLst>
              </a:tr>
              <a:tr h="3143329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1" lang="zh-TW" altLang="zh-TW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減</a:t>
                      </a:r>
                      <a:r>
                        <a:rPr kumimoji="1" lang="zh-TW" altLang="zh-TW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：</a:t>
                      </a:r>
                      <a:endParaRPr kumimoji="1" lang="en-US" altLang="zh-TW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1" lang="zh-TW" altLang="en-US" sz="2400" b="1" i="0" u="sng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增量</a:t>
                      </a:r>
                      <a:r>
                        <a:rPr kumimoji="1" lang="zh-TW" altLang="zh-TW" sz="2400" b="1" i="0" u="sng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成本</a:t>
                      </a:r>
                      <a:r>
                        <a:rPr kumimoji="1" lang="en-US" altLang="zh-TW" sz="2400" b="1" i="0" u="sng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:</a:t>
                      </a:r>
                      <a:endParaRPr kumimoji="1" lang="zh-TW" altLang="zh-TW" sz="2400" b="1" i="0" u="sng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1" lang="en-US" altLang="zh-TW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	</a:t>
                      </a:r>
                      <a:r>
                        <a:rPr kumimoji="1" lang="zh-TW" altLang="zh-TW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</a:t>
                      </a:r>
                      <a:r>
                        <a:rPr kumimoji="1" lang="en-US" altLang="zh-TW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 </a:t>
                      </a:r>
                      <a:r>
                        <a:rPr kumimoji="1" lang="zh-TW" alt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原料</a:t>
                      </a:r>
                      <a:r>
                        <a:rPr kumimoji="1" lang="zh-TW" altLang="zh-TW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X</a:t>
                      </a:r>
                      <a:endParaRPr kumimoji="1" lang="zh-TW" altLang="zh-TW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1" lang="en-US" altLang="zh-TW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	</a:t>
                      </a:r>
                      <a:r>
                        <a:rPr kumimoji="1" lang="zh-TW" altLang="zh-TW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</a:t>
                      </a:r>
                      <a:r>
                        <a:rPr kumimoji="1" lang="en-US" altLang="zh-TW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 </a:t>
                      </a:r>
                      <a:r>
                        <a:rPr kumimoji="1" lang="zh-TW" alt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原料</a:t>
                      </a:r>
                      <a:r>
                        <a:rPr kumimoji="1" lang="zh-TW" altLang="zh-TW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Y</a:t>
                      </a:r>
                      <a:endParaRPr kumimoji="1" lang="zh-TW" altLang="zh-TW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1" lang="en-US" altLang="zh-TW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	</a:t>
                      </a:r>
                      <a:r>
                        <a:rPr kumimoji="1" lang="zh-TW" altLang="zh-TW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</a:t>
                      </a:r>
                      <a:r>
                        <a:rPr kumimoji="1" lang="en-US" altLang="zh-TW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 </a:t>
                      </a:r>
                      <a:r>
                        <a:rPr kumimoji="1" lang="zh-TW" alt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裝飾費用</a:t>
                      </a:r>
                      <a:endParaRPr kumimoji="1" lang="zh-TW" altLang="zh-TW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1" lang="en-US" altLang="zh-TW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	</a:t>
                      </a:r>
                      <a:r>
                        <a:rPr kumimoji="1" lang="zh-TW" altLang="zh-TW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 運輸</a:t>
                      </a:r>
                      <a:r>
                        <a:rPr kumimoji="1" lang="zh-TW" altLang="zh-TW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費用</a:t>
                      </a:r>
                      <a:endParaRPr kumimoji="1" lang="zh-TW" altLang="zh-TW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T="45696" marB="45696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buNone/>
                        <a:tabLst/>
                      </a:pPr>
                      <a:endParaRPr kumimoji="1" lang="en-US" altLang="zh-TW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buNone/>
                        <a:tabLst/>
                      </a:pPr>
                      <a:endParaRPr kumimoji="1" lang="en-US" altLang="zh-TW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1" lang="zh-TW" altLang="zh-TW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0</a:t>
                      </a:r>
                      <a:endParaRPr kumimoji="1" lang="zh-TW" altLang="zh-TW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1" lang="zh-TW" altLang="zh-TW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23,000</a:t>
                      </a:r>
                    </a:p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1" lang="zh-TW" altLang="zh-TW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0</a:t>
                      </a:r>
                    </a:p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buNone/>
                        <a:tabLst/>
                      </a:pPr>
                      <a:endParaRPr kumimoji="1" lang="en-US" altLang="zh-TW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1" lang="zh-TW" altLang="zh-TW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1,</a:t>
                      </a:r>
                      <a:r>
                        <a:rPr kumimoji="1" lang="zh-TW" altLang="zh-TW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000</a:t>
                      </a:r>
                      <a:r>
                        <a:rPr kumimoji="1" lang="zh-TW" altLang="zh-TW" sz="2400" b="0" i="0" u="sng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 </a:t>
                      </a:r>
                      <a:endParaRPr kumimoji="1" lang="zh-TW" altLang="zh-TW" sz="2400" b="0" i="0" u="sng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T="45696" marB="45696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buNone/>
                        <a:tabLst/>
                      </a:pPr>
                      <a:endParaRPr kumimoji="1" lang="en-US" altLang="zh-TW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buNone/>
                        <a:tabLst/>
                      </a:pPr>
                      <a:endParaRPr kumimoji="1" lang="en-US" altLang="zh-TW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buNone/>
                        <a:tabLst/>
                      </a:pPr>
                      <a:endParaRPr kumimoji="1" lang="en-US" altLang="zh-TW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buNone/>
                        <a:tabLst/>
                      </a:pPr>
                      <a:endParaRPr kumimoji="1" lang="en-US" altLang="zh-TW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buNone/>
                        <a:tabLst/>
                      </a:pPr>
                      <a:endParaRPr kumimoji="1" lang="en-US" altLang="zh-TW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buNone/>
                        <a:tabLst/>
                      </a:pPr>
                      <a:endParaRPr kumimoji="1" lang="en-US" altLang="zh-TW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1" lang="zh-TW" altLang="zh-TW" sz="2400" b="0" i="0" u="sng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24,000</a:t>
                      </a:r>
                    </a:p>
                  </a:txBody>
                  <a:tcPr marT="45696" marB="45696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9829599"/>
                  </a:ext>
                </a:extLst>
              </a:tr>
              <a:tr h="407130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1" lang="zh-TW" alt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增量損失</a:t>
                      </a:r>
                      <a:endParaRPr kumimoji="1" lang="zh-TW" altLang="zh-TW" sz="2400" b="1" i="0" u="none" strike="noStrike" cap="none" normalizeH="0" baseline="0" dirty="0">
                        <a:ln>
                          <a:noFill/>
                        </a:ln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T="45696" marB="45696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buNone/>
                        <a:tabLst/>
                      </a:pPr>
                      <a:endParaRPr kumimoji="1" lang="en-US" altLang="zh-HK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T="45696" marB="45696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1" lang="zh-TW" altLang="zh-TW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(1,500)</a:t>
                      </a:r>
                    </a:p>
                  </a:txBody>
                  <a:tcPr marT="45696" marB="45696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160655"/>
                  </a:ext>
                </a:extLst>
              </a:tr>
            </a:tbl>
          </a:graphicData>
        </a:graphic>
      </p:graphicFrame>
      <p:sp>
        <p:nvSpPr>
          <p:cNvPr id="7" name="Rectangle 2">
            <a:extLst>
              <a:ext uri="{FF2B5EF4-FFF2-40B4-BE49-F238E27FC236}">
                <a16:creationId xmlns:a16="http://schemas.microsoft.com/office/drawing/2014/main" id="{7C57E8F8-351F-4A51-A9EB-1D332F7F13D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1313" y="728663"/>
            <a:ext cx="7831137" cy="539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800" b="1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800" b="1">
                <a:solidFill>
                  <a:schemeClr val="tx2"/>
                </a:solidFill>
                <a:latin typeface="Arial" charset="0"/>
                <a:ea typeface="新細明體" pitchFamily="18" charset="-12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800" b="1">
                <a:solidFill>
                  <a:schemeClr val="tx2"/>
                </a:solidFill>
                <a:latin typeface="Arial" charset="0"/>
                <a:ea typeface="新細明體" pitchFamily="18" charset="-12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800" b="1">
                <a:solidFill>
                  <a:schemeClr val="tx2"/>
                </a:solidFill>
                <a:latin typeface="Arial" charset="0"/>
                <a:ea typeface="新細明體" pitchFamily="18" charset="-12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800" b="1">
                <a:solidFill>
                  <a:schemeClr val="tx2"/>
                </a:solidFill>
                <a:latin typeface="Arial" charset="0"/>
                <a:ea typeface="新細明體" pitchFamily="18" charset="-12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kumimoji="1" sz="3800" b="1">
                <a:solidFill>
                  <a:schemeClr val="tx2"/>
                </a:solidFill>
                <a:latin typeface="Arial" charset="0"/>
                <a:ea typeface="新細明體" pitchFamily="18" charset="-12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kumimoji="1" sz="3800" b="1">
                <a:solidFill>
                  <a:schemeClr val="tx2"/>
                </a:solidFill>
                <a:latin typeface="Arial" charset="0"/>
                <a:ea typeface="新細明體" pitchFamily="18" charset="-12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kumimoji="1" sz="3800" b="1">
                <a:solidFill>
                  <a:schemeClr val="tx2"/>
                </a:solidFill>
                <a:latin typeface="Arial" charset="0"/>
                <a:ea typeface="新細明體" pitchFamily="18" charset="-12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kumimoji="1" sz="3800" b="1">
                <a:solidFill>
                  <a:schemeClr val="tx2"/>
                </a:solidFill>
                <a:latin typeface="Arial" charset="0"/>
                <a:ea typeface="新細明體" pitchFamily="18" charset="-120"/>
              </a:defRPr>
            </a:lvl9pPr>
          </a:lstStyle>
          <a:p>
            <a:pPr eaLnBrk="1" hangingPunct="1">
              <a:defRPr/>
            </a:pPr>
            <a:r>
              <a:rPr lang="zh-TW" altLang="zh-TW" sz="3600" kern="0" dirty="0"/>
              <a:t>活動三：</a:t>
            </a:r>
            <a:r>
              <a:rPr lang="zh-TW" altLang="en-US" sz="3600" kern="0" dirty="0"/>
              <a:t>答案</a:t>
            </a:r>
            <a:endParaRPr lang="en-US" altLang="zh-TW" sz="3400" kern="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頁尾版面配置區 1">
            <a:extLst>
              <a:ext uri="{FF2B5EF4-FFF2-40B4-BE49-F238E27FC236}">
                <a16:creationId xmlns:a16="http://schemas.microsoft.com/office/drawing/2014/main" id="{7B0B5B9F-1188-4FD6-8B1D-272A4A28F9C9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endParaRPr kumimoji="0" lang="en-US" altLang="zh-TW"/>
          </a:p>
          <a:p>
            <a:fld id="{C190451C-BC5C-473F-B313-C48BF54D3744}" type="slidenum">
              <a:rPr kumimoji="0" lang="en-US" altLang="zh-TW"/>
              <a:pPr/>
              <a:t>21</a:t>
            </a:fld>
            <a:endParaRPr kumimoji="0" lang="en-US" altLang="zh-TW"/>
          </a:p>
        </p:txBody>
      </p:sp>
      <p:sp>
        <p:nvSpPr>
          <p:cNvPr id="46083" name="Rectangle 2">
            <a:extLst>
              <a:ext uri="{FF2B5EF4-FFF2-40B4-BE49-F238E27FC236}">
                <a16:creationId xmlns:a16="http://schemas.microsoft.com/office/drawing/2014/main" id="{A7C157E2-4BF8-4038-97EB-58BFA3F8460B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>
          <a:xfrm>
            <a:off x="206375" y="463550"/>
            <a:ext cx="7831138" cy="906463"/>
          </a:xfrm>
        </p:spPr>
        <p:txBody>
          <a:bodyPr/>
          <a:lstStyle/>
          <a:p>
            <a:pPr eaLnBrk="1" hangingPunct="1"/>
            <a:r>
              <a:rPr lang="zh-TW" altLang="zh-TW" sz="3600" dirty="0"/>
              <a:t>活動</a:t>
            </a:r>
            <a:r>
              <a:rPr lang="zh-CN" altLang="en-US" sz="3600" dirty="0"/>
              <a:t>四</a:t>
            </a:r>
            <a:r>
              <a:rPr lang="zh-TW" altLang="zh-TW" sz="3600" dirty="0"/>
              <a:t>：</a:t>
            </a:r>
            <a:r>
              <a:rPr lang="zh-CN" altLang="en-US" sz="3600" dirty="0"/>
              <a:t>出</a:t>
            </a:r>
            <a:r>
              <a:rPr lang="zh-TW" altLang="zh-TW" sz="3600" dirty="0"/>
              <a:t>售或加工</a:t>
            </a:r>
          </a:p>
        </p:txBody>
      </p:sp>
      <p:sp>
        <p:nvSpPr>
          <p:cNvPr id="44036" name="Rectangle 3">
            <a:extLst>
              <a:ext uri="{FF2B5EF4-FFF2-40B4-BE49-F238E27FC236}">
                <a16:creationId xmlns:a16="http://schemas.microsoft.com/office/drawing/2014/main" id="{0D0811BA-66AD-4616-871C-06E62138AAE7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>
          <a:xfrm>
            <a:off x="341313" y="1679575"/>
            <a:ext cx="7561262" cy="4140200"/>
          </a:xfrm>
        </p:spPr>
        <p:txBody>
          <a:bodyPr/>
          <a:lstStyle/>
          <a:p>
            <a:pPr>
              <a:defRPr/>
            </a:pPr>
            <a:r>
              <a:rPr lang="zh-TW" altLang="en-US" sz="3000" dirty="0"/>
              <a:t>班會正考慮將</a:t>
            </a:r>
            <a:r>
              <a:rPr lang="en-US" altLang="zh-TW" sz="3000" dirty="0"/>
              <a:t>1,000</a:t>
            </a:r>
            <a:r>
              <a:rPr lang="zh-TW" altLang="en-US" sz="3000" dirty="0"/>
              <a:t>件模型</a:t>
            </a:r>
            <a:r>
              <a:rPr lang="en-US" altLang="zh-TW" sz="3000" dirty="0"/>
              <a:t>A</a:t>
            </a:r>
            <a:r>
              <a:rPr lang="zh-TW" altLang="en-US" sz="3000" dirty="0"/>
              <a:t>加工以生產模型</a:t>
            </a:r>
            <a:r>
              <a:rPr lang="en-US" altLang="zh-TW" sz="3000" dirty="0"/>
              <a:t>A+</a:t>
            </a:r>
            <a:r>
              <a:rPr lang="zh-TW" altLang="zh-HK" sz="3000" dirty="0" smtClean="0"/>
              <a:t>。</a:t>
            </a:r>
            <a:endParaRPr lang="zh-TW" altLang="zh-HK" sz="3000" dirty="0"/>
          </a:p>
          <a:p>
            <a:pPr>
              <a:defRPr/>
            </a:pPr>
            <a:r>
              <a:rPr lang="zh-TW" altLang="zh-HK" sz="3000" dirty="0"/>
              <a:t>有關模型 </a:t>
            </a:r>
            <a:r>
              <a:rPr lang="en-US" altLang="zh-TW" sz="3000" dirty="0"/>
              <a:t>A+</a:t>
            </a:r>
            <a:r>
              <a:rPr lang="zh-TW" altLang="zh-HK" sz="3000" dirty="0"/>
              <a:t>的</a:t>
            </a:r>
            <a:r>
              <a:rPr lang="zh-TW" altLang="zh-HK" sz="3000" dirty="0" smtClean="0"/>
              <a:t>資</a:t>
            </a:r>
            <a:r>
              <a:rPr lang="zh-CN" altLang="en-US" sz="3000" dirty="0" smtClean="0"/>
              <a:t>料</a:t>
            </a:r>
            <a:r>
              <a:rPr lang="zh-TW" altLang="en-US" sz="3000" dirty="0" smtClean="0"/>
              <a:t>可在學生</a:t>
            </a:r>
            <a:r>
              <a:rPr lang="zh-TW" altLang="en-US" sz="3000" dirty="0"/>
              <a:t>工作紙第</a:t>
            </a:r>
            <a:r>
              <a:rPr lang="zh-TW" altLang="zh-HK" sz="3000" dirty="0"/>
              <a:t>8 </a:t>
            </a:r>
            <a:r>
              <a:rPr lang="zh-CN" altLang="en-US" sz="3000" dirty="0" smtClean="0"/>
              <a:t>頁</a:t>
            </a:r>
            <a:r>
              <a:rPr lang="zh-TW" altLang="en-US" sz="3000" dirty="0" smtClean="0"/>
              <a:t>找到</a:t>
            </a:r>
            <a:r>
              <a:rPr lang="zh-TW" altLang="zh-HK" sz="3000" dirty="0" smtClean="0"/>
              <a:t>。</a:t>
            </a:r>
            <a:endParaRPr lang="zh-TW" altLang="zh-HK" sz="3000" dirty="0"/>
          </a:p>
          <a:p>
            <a:pPr>
              <a:defRPr/>
            </a:pPr>
            <a:r>
              <a:rPr lang="zh-TW" altLang="en-US" dirty="0"/>
              <a:t>建議班別應否生產模型</a:t>
            </a:r>
            <a:r>
              <a:rPr lang="en-US" altLang="zh-TW" dirty="0"/>
              <a:t>A+</a:t>
            </a:r>
            <a:r>
              <a:rPr lang="zh-TW" altLang="en-US" dirty="0" smtClean="0"/>
              <a:t>。</a:t>
            </a:r>
            <a:endParaRPr lang="zh-TW" altLang="zh-HK" dirty="0"/>
          </a:p>
          <a:p>
            <a:pPr>
              <a:defRPr/>
            </a:pPr>
            <a:endParaRPr lang="zh-TW" altLang="zh-HK" sz="3000" dirty="0"/>
          </a:p>
          <a:p>
            <a:pPr marL="609600" indent="-609600" eaLnBrk="1" hangingPunct="1">
              <a:lnSpc>
                <a:spcPct val="90000"/>
              </a:lnSpc>
              <a:buSzTx/>
              <a:buFont typeface="Wingdings" panose="05000000000000000000" pitchFamily="2" charset="2"/>
              <a:buAutoNum type="arabicPeriod"/>
              <a:defRPr/>
            </a:pPr>
            <a:endParaRPr lang="en-US" altLang="zh-TW" sz="2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頁尾版面配置區 1">
            <a:extLst>
              <a:ext uri="{FF2B5EF4-FFF2-40B4-BE49-F238E27FC236}">
                <a16:creationId xmlns:a16="http://schemas.microsoft.com/office/drawing/2014/main" id="{19B30039-B28B-4708-8A61-973EB68DB95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endParaRPr kumimoji="0" lang="en-US" altLang="zh-TW"/>
          </a:p>
          <a:p>
            <a:fld id="{FB08FA84-4530-4B52-AE3C-D9CE3928DBD3}" type="slidenum">
              <a:rPr kumimoji="0" lang="en-US" altLang="zh-TW"/>
              <a:pPr/>
              <a:t>22</a:t>
            </a:fld>
            <a:endParaRPr kumimoji="0" lang="en-US" altLang="zh-TW"/>
          </a:p>
        </p:txBody>
      </p:sp>
      <p:sp>
        <p:nvSpPr>
          <p:cNvPr id="48131" name="Rectangle 3">
            <a:extLst>
              <a:ext uri="{FF2B5EF4-FFF2-40B4-BE49-F238E27FC236}">
                <a16:creationId xmlns:a16="http://schemas.microsoft.com/office/drawing/2014/main" id="{6DEBAC53-81D8-488C-953A-90A750C339B9}"/>
              </a:ext>
            </a:extLst>
          </p:cNvPr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457200" y="1719263"/>
            <a:ext cx="4038600" cy="4411662"/>
          </a:xfrm>
        </p:spPr>
        <p:txBody>
          <a:bodyPr/>
          <a:lstStyle/>
          <a:p>
            <a:pPr marL="236538" indent="-236538" eaLnBrk="1" hangingPunct="1">
              <a:buFontTx/>
              <a:buNone/>
            </a:pPr>
            <a:endParaRPr lang="en-US" altLang="zh-TW" sz="2000"/>
          </a:p>
          <a:p>
            <a:pPr marL="236538" indent="-236538" eaLnBrk="1" hangingPunct="1">
              <a:buFont typeface="Wingdings" panose="05000000000000000000" pitchFamily="2" charset="2"/>
              <a:buNone/>
            </a:pPr>
            <a:endParaRPr lang="en-US" altLang="zh-TW" sz="2000"/>
          </a:p>
          <a:p>
            <a:pPr marL="236538" indent="-236538" eaLnBrk="1" hangingPunct="1">
              <a:buFont typeface="Wingdings" panose="05000000000000000000" pitchFamily="2" charset="2"/>
              <a:buNone/>
            </a:pPr>
            <a:endParaRPr lang="en-US" altLang="zh-TW" sz="2600"/>
          </a:p>
        </p:txBody>
      </p:sp>
      <p:sp>
        <p:nvSpPr>
          <p:cNvPr id="48132" name="Text Box 5">
            <a:extLst>
              <a:ext uri="{FF2B5EF4-FFF2-40B4-BE49-F238E27FC236}">
                <a16:creationId xmlns:a16="http://schemas.microsoft.com/office/drawing/2014/main" id="{AE814CA6-DF9F-4FE9-A8ED-6EF9DEEB4C9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1675" y="1719263"/>
            <a:ext cx="6391275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kumimoji="1" sz="26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endParaRPr lang="en-US" altLang="zh-HK" sz="1800"/>
          </a:p>
        </p:txBody>
      </p:sp>
      <p:graphicFrame>
        <p:nvGraphicFramePr>
          <p:cNvPr id="47127" name="Group 23">
            <a:extLst>
              <a:ext uri="{FF2B5EF4-FFF2-40B4-BE49-F238E27FC236}">
                <a16:creationId xmlns:a16="http://schemas.microsoft.com/office/drawing/2014/main" id="{B338A96D-1D92-4CB3-870C-818A83F4E45C}"/>
              </a:ext>
            </a:extLst>
          </p:cNvPr>
          <p:cNvGraphicFramePr>
            <a:graphicFrameLocks noGrp="1"/>
          </p:cNvGraphicFramePr>
          <p:nvPr>
            <p:ph sz="half" idx="4294967295"/>
            <p:extLst>
              <p:ext uri="{D42A27DB-BD31-4B8C-83A1-F6EECF244321}">
                <p14:modId xmlns:p14="http://schemas.microsoft.com/office/powerpoint/2010/main" val="2308569101"/>
              </p:ext>
            </p:extLst>
          </p:nvPr>
        </p:nvGraphicFramePr>
        <p:xfrm>
          <a:off x="457200" y="1597025"/>
          <a:ext cx="7021513" cy="3175000"/>
        </p:xfrm>
        <a:graphic>
          <a:graphicData uri="http://schemas.openxmlformats.org/drawingml/2006/table">
            <a:tbl>
              <a:tblPr/>
              <a:tblGrid>
                <a:gridCol w="4321176">
                  <a:extLst>
                    <a:ext uri="{9D8B030D-6E8A-4147-A177-3AD203B41FA5}">
                      <a16:colId xmlns:a16="http://schemas.microsoft.com/office/drawing/2014/main" val="158614501"/>
                    </a:ext>
                  </a:extLst>
                </a:gridCol>
                <a:gridCol w="333696">
                  <a:extLst>
                    <a:ext uri="{9D8B030D-6E8A-4147-A177-3AD203B41FA5}">
                      <a16:colId xmlns:a16="http://schemas.microsoft.com/office/drawing/2014/main" val="49213423"/>
                    </a:ext>
                  </a:extLst>
                </a:gridCol>
                <a:gridCol w="2366641">
                  <a:extLst>
                    <a:ext uri="{9D8B030D-6E8A-4147-A177-3AD203B41FA5}">
                      <a16:colId xmlns:a16="http://schemas.microsoft.com/office/drawing/2014/main" val="703600035"/>
                    </a:ext>
                  </a:extLst>
                </a:gridCol>
              </a:tblGrid>
              <a:tr h="896177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buNone/>
                        <a:tabLst/>
                      </a:pPr>
                      <a:endParaRPr kumimoji="1" lang="en-US" altLang="zh-HK" sz="2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T="45712" marB="45712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buNone/>
                        <a:tabLst/>
                      </a:pPr>
                      <a:endParaRPr kumimoji="1" lang="en-US" altLang="zh-HK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T="45712" marB="45712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1" lang="zh-TW" altLang="en-US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模型</a:t>
                      </a:r>
                      <a:r>
                        <a:rPr kumimoji="1" lang="zh-TW" altLang="zh-TW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A+</a:t>
                      </a:r>
                    </a:p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1" lang="en-US" altLang="zh-TW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$</a:t>
                      </a:r>
                      <a:endParaRPr kumimoji="1" lang="zh-TW" altLang="zh-TW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T="45712" marB="45712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44945452"/>
                  </a:ext>
                </a:extLst>
              </a:tr>
              <a:tr h="504732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1" lang="zh-TW" altLang="en-US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銷貨</a:t>
                      </a:r>
                      <a:endParaRPr kumimoji="1" lang="zh-TW" altLang="zh-TW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T="45712" marB="45712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buNone/>
                        <a:tabLst/>
                      </a:pPr>
                      <a:endParaRPr kumimoji="1" lang="en-US" altLang="zh-HK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T="45712" marB="45712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1" lang="zh-TW" altLang="zh-TW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30,000</a:t>
                      </a:r>
                    </a:p>
                  </a:txBody>
                  <a:tcPr marT="45712" marB="45712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08087849"/>
                  </a:ext>
                </a:extLst>
              </a:tr>
              <a:tr h="1774091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1" lang="zh-TW" altLang="en-US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減</a:t>
                      </a:r>
                      <a:r>
                        <a:rPr kumimoji="1" lang="zh-TW" altLang="zh-TW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：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1" lang="zh-TW" altLang="zh-TW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變動成本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1" lang="zh-TW" altLang="zh-TW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額外的固定成本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kumimoji="1" lang="zh-TW" alt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淨利增加</a:t>
                      </a:r>
                      <a:endParaRPr kumimoji="1" lang="zh-TW" altLang="zh-TW" sz="2400" b="1" i="0" u="none" strike="noStrike" cap="none" normalizeH="0" baseline="0" dirty="0">
                        <a:ln>
                          <a:noFill/>
                        </a:ln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T="45712" marB="45712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buNone/>
                        <a:tabLst/>
                      </a:pPr>
                      <a:endParaRPr kumimoji="1" lang="en-US" altLang="zh-TW" sz="2400" b="0" i="0" u="sng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T="45712" marB="45712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buNone/>
                        <a:tabLst/>
                      </a:pPr>
                      <a:endParaRPr kumimoji="1" lang="en-US" altLang="zh-TW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1" lang="zh-TW" altLang="zh-TW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5,000</a:t>
                      </a:r>
                    </a:p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1" lang="zh-TW" altLang="zh-TW" sz="2400" b="0" i="0" u="sng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4,000</a:t>
                      </a:r>
                    </a:p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1" lang="zh-TW" altLang="zh-TW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21,000</a:t>
                      </a:r>
                    </a:p>
                  </a:txBody>
                  <a:tcPr marT="45712" marB="45712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9829599"/>
                  </a:ext>
                </a:extLst>
              </a:tr>
            </a:tbl>
          </a:graphicData>
        </a:graphic>
      </p:graphicFrame>
      <p:sp>
        <p:nvSpPr>
          <p:cNvPr id="7" name="Rectangle 2">
            <a:extLst>
              <a:ext uri="{FF2B5EF4-FFF2-40B4-BE49-F238E27FC236}">
                <a16:creationId xmlns:a16="http://schemas.microsoft.com/office/drawing/2014/main" id="{B7666F8C-9153-45DA-BF98-2589684E606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0825" y="668338"/>
            <a:ext cx="7831138" cy="539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800" b="1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800" b="1">
                <a:solidFill>
                  <a:schemeClr val="tx2"/>
                </a:solidFill>
                <a:latin typeface="Arial" charset="0"/>
                <a:ea typeface="新細明體" pitchFamily="18" charset="-12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800" b="1">
                <a:solidFill>
                  <a:schemeClr val="tx2"/>
                </a:solidFill>
                <a:latin typeface="Arial" charset="0"/>
                <a:ea typeface="新細明體" pitchFamily="18" charset="-12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800" b="1">
                <a:solidFill>
                  <a:schemeClr val="tx2"/>
                </a:solidFill>
                <a:latin typeface="Arial" charset="0"/>
                <a:ea typeface="新細明體" pitchFamily="18" charset="-12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800" b="1">
                <a:solidFill>
                  <a:schemeClr val="tx2"/>
                </a:solidFill>
                <a:latin typeface="Arial" charset="0"/>
                <a:ea typeface="新細明體" pitchFamily="18" charset="-12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kumimoji="1" sz="3800" b="1">
                <a:solidFill>
                  <a:schemeClr val="tx2"/>
                </a:solidFill>
                <a:latin typeface="Arial" charset="0"/>
                <a:ea typeface="新細明體" pitchFamily="18" charset="-12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kumimoji="1" sz="3800" b="1">
                <a:solidFill>
                  <a:schemeClr val="tx2"/>
                </a:solidFill>
                <a:latin typeface="Arial" charset="0"/>
                <a:ea typeface="新細明體" pitchFamily="18" charset="-12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kumimoji="1" sz="3800" b="1">
                <a:solidFill>
                  <a:schemeClr val="tx2"/>
                </a:solidFill>
                <a:latin typeface="Arial" charset="0"/>
                <a:ea typeface="新細明體" pitchFamily="18" charset="-12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kumimoji="1" sz="3800" b="1">
                <a:solidFill>
                  <a:schemeClr val="tx2"/>
                </a:solidFill>
                <a:latin typeface="Arial" charset="0"/>
                <a:ea typeface="新細明體" pitchFamily="18" charset="-120"/>
              </a:defRPr>
            </a:lvl9pPr>
          </a:lstStyle>
          <a:p>
            <a:pPr eaLnBrk="1" hangingPunct="1">
              <a:defRPr/>
            </a:pPr>
            <a:r>
              <a:rPr lang="zh-TW" altLang="zh-TW" sz="3600" dirty="0"/>
              <a:t>活動四：</a:t>
            </a:r>
            <a:r>
              <a:rPr lang="zh-TW" altLang="en-US" sz="3600" dirty="0"/>
              <a:t>答案</a:t>
            </a:r>
            <a:endParaRPr lang="en-US" altLang="zh-TW" sz="3400" kern="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頁尾版面配置區 1">
            <a:extLst>
              <a:ext uri="{FF2B5EF4-FFF2-40B4-BE49-F238E27FC236}">
                <a16:creationId xmlns:a16="http://schemas.microsoft.com/office/drawing/2014/main" id="{D75EC1EC-0D19-4CC2-A303-DA89FF2C8E88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endParaRPr kumimoji="0" lang="en-US" altLang="zh-TW"/>
          </a:p>
          <a:p>
            <a:fld id="{9E53A0C8-7D5B-4CF2-A495-4FAC76CFC977}" type="slidenum">
              <a:rPr kumimoji="0" lang="en-US" altLang="zh-TW"/>
              <a:pPr/>
              <a:t>23</a:t>
            </a:fld>
            <a:endParaRPr kumimoji="0" lang="en-US" altLang="zh-TW"/>
          </a:p>
        </p:txBody>
      </p:sp>
      <p:sp>
        <p:nvSpPr>
          <p:cNvPr id="50179" name="Rectangle 2">
            <a:extLst>
              <a:ext uri="{FF2B5EF4-FFF2-40B4-BE49-F238E27FC236}">
                <a16:creationId xmlns:a16="http://schemas.microsoft.com/office/drawing/2014/main" id="{A60D570F-7F3E-4085-B67C-C2B51681FFB1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>
          <a:xfrm>
            <a:off x="792163" y="638175"/>
            <a:ext cx="7543800" cy="598488"/>
          </a:xfrm>
        </p:spPr>
        <p:txBody>
          <a:bodyPr/>
          <a:lstStyle/>
          <a:p>
            <a:pPr eaLnBrk="1" hangingPunct="1"/>
            <a:r>
              <a:rPr lang="zh-TW" altLang="en-US" sz="3400" dirty="0"/>
              <a:t>總結</a:t>
            </a:r>
            <a:endParaRPr lang="en-US" altLang="zh-TW" sz="2200" dirty="0"/>
          </a:p>
        </p:txBody>
      </p:sp>
      <p:sp>
        <p:nvSpPr>
          <p:cNvPr id="46084" name="Rectangle 3">
            <a:extLst>
              <a:ext uri="{FF2B5EF4-FFF2-40B4-BE49-F238E27FC236}">
                <a16:creationId xmlns:a16="http://schemas.microsoft.com/office/drawing/2014/main" id="{006414E8-45A7-41A5-8F12-26186F20B1FA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>
          <a:xfrm>
            <a:off x="520700" y="1449388"/>
            <a:ext cx="7445375" cy="4321175"/>
          </a:xfrm>
        </p:spPr>
        <p:txBody>
          <a:bodyPr/>
          <a:lstStyle/>
          <a:p>
            <a:pPr marL="344487" lvl="1" indent="0" eaLnBrk="1" hangingPunct="1">
              <a:buFont typeface="Wingdings" panose="05000000000000000000" pitchFamily="2" charset="2"/>
              <a:buNone/>
              <a:defRPr/>
            </a:pPr>
            <a:r>
              <a:rPr lang="zh-TW" altLang="zh-TW" sz="3000" dirty="0"/>
              <a:t>增量成本與</a:t>
            </a:r>
            <a:r>
              <a:rPr lang="zh-TW" altLang="zh-TW" sz="3000" dirty="0" smtClean="0"/>
              <a:t>決策</a:t>
            </a:r>
            <a:r>
              <a:rPr lang="zh-TW" altLang="en-US" sz="3000" dirty="0" smtClean="0"/>
              <a:t>有</a:t>
            </a:r>
            <a:r>
              <a:rPr lang="zh-TW" altLang="zh-TW" sz="3000" dirty="0" smtClean="0"/>
              <a:t>關</a:t>
            </a:r>
            <a:r>
              <a:rPr lang="zh-TW" altLang="zh-TW" sz="3000" dirty="0"/>
              <a:t>，而沉沒成本與</a:t>
            </a:r>
            <a:r>
              <a:rPr lang="zh-TW" altLang="zh-TW" sz="3000" dirty="0" smtClean="0"/>
              <a:t>決策</a:t>
            </a:r>
            <a:r>
              <a:rPr lang="zh-TW" altLang="en-US" sz="3000" dirty="0" smtClean="0"/>
              <a:t>無</a:t>
            </a:r>
            <a:r>
              <a:rPr lang="zh-TW" altLang="zh-TW" sz="3000" dirty="0" smtClean="0"/>
              <a:t>關</a:t>
            </a:r>
            <a:r>
              <a:rPr lang="zh-TW" altLang="zh-TW" sz="3000" dirty="0"/>
              <a:t>。</a:t>
            </a:r>
          </a:p>
          <a:p>
            <a:pPr lvl="1" eaLnBrk="1" hangingPunct="1">
              <a:buFont typeface="Wingdings" panose="05000000000000000000" pitchFamily="2" charset="2"/>
              <a:buNone/>
              <a:defRPr/>
            </a:pPr>
            <a:endParaRPr lang="en-US" altLang="zh-TW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頁尾版面配置區 1">
            <a:extLst>
              <a:ext uri="{FF2B5EF4-FFF2-40B4-BE49-F238E27FC236}">
                <a16:creationId xmlns:a16="http://schemas.microsoft.com/office/drawing/2014/main" id="{826A24D0-D81E-439E-9A29-A35B20F6CD58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endParaRPr kumimoji="0" lang="en-US" altLang="zh-TW"/>
          </a:p>
          <a:p>
            <a:fld id="{E2602AFD-1E0B-443C-877E-C83584561014}" type="slidenum">
              <a:rPr kumimoji="0" lang="en-US" altLang="zh-TW"/>
              <a:pPr/>
              <a:t>24</a:t>
            </a:fld>
            <a:endParaRPr kumimoji="0" lang="en-US" altLang="zh-TW"/>
          </a:p>
        </p:txBody>
      </p:sp>
      <p:sp>
        <p:nvSpPr>
          <p:cNvPr id="52227" name="Rectangle 2">
            <a:extLst>
              <a:ext uri="{FF2B5EF4-FFF2-40B4-BE49-F238E27FC236}">
                <a16:creationId xmlns:a16="http://schemas.microsoft.com/office/drawing/2014/main" id="{2F027347-4166-4C4E-AAB5-83552500845B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>
          <a:xfrm>
            <a:off x="431800" y="819150"/>
            <a:ext cx="7543800" cy="1295400"/>
          </a:xfrm>
          <a:noFill/>
        </p:spPr>
        <p:txBody>
          <a:bodyPr/>
          <a:lstStyle/>
          <a:p>
            <a:pPr eaLnBrk="1" hangingPunct="1"/>
            <a:r>
              <a:rPr lang="zh-TW" altLang="zh-TW" sz="3400" dirty="0"/>
              <a:t>第三課</a:t>
            </a:r>
            <a:r>
              <a:rPr lang="zh-CN" altLang="en-US" sz="3400" dirty="0"/>
              <a:t>節</a:t>
            </a:r>
            <a:endParaRPr lang="zh-TW" altLang="zh-TW" sz="3400" dirty="0"/>
          </a:p>
        </p:txBody>
      </p:sp>
      <p:sp>
        <p:nvSpPr>
          <p:cNvPr id="52228" name="Rectangle 3">
            <a:extLst>
              <a:ext uri="{FF2B5EF4-FFF2-40B4-BE49-F238E27FC236}">
                <a16:creationId xmlns:a16="http://schemas.microsoft.com/office/drawing/2014/main" id="{1D6B3D50-10EC-4B2A-BD6D-E00F6C1C4555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>
          <a:xfrm>
            <a:off x="520700" y="1808163"/>
            <a:ext cx="8229600" cy="3330575"/>
          </a:xfrm>
        </p:spPr>
        <p:txBody>
          <a:bodyPr/>
          <a:lstStyle/>
          <a:p>
            <a:pPr marL="0" indent="0" eaLnBrk="1" hangingPunct="1"/>
            <a:endParaRPr lang="en-US" altLang="zh-TW" dirty="0"/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zh-TW" altLang="en-US" dirty="0" smtClean="0"/>
              <a:t>應用成本會計</a:t>
            </a:r>
            <a:r>
              <a:rPr lang="zh-TW" altLang="en-US" dirty="0"/>
              <a:t>的概念</a:t>
            </a:r>
            <a:r>
              <a:rPr lang="zh-TW" altLang="en-US" dirty="0" smtClean="0"/>
              <a:t>及技巧於</a:t>
            </a:r>
            <a:r>
              <a:rPr lang="zh-TW" altLang="en-US" dirty="0"/>
              <a:t>決策中</a:t>
            </a:r>
            <a:r>
              <a:rPr lang="zh-TW" altLang="zh-TW" dirty="0"/>
              <a:t>3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頁尾版面配置區 1">
            <a:extLst>
              <a:ext uri="{FF2B5EF4-FFF2-40B4-BE49-F238E27FC236}">
                <a16:creationId xmlns:a16="http://schemas.microsoft.com/office/drawing/2014/main" id="{29C003AA-9D84-4B03-8D82-5136CEC82F6A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endParaRPr kumimoji="0" lang="en-US" altLang="zh-TW"/>
          </a:p>
          <a:p>
            <a:fld id="{992BCE3E-27BD-41B7-8774-48A2C90F1E7D}" type="slidenum">
              <a:rPr kumimoji="0" lang="en-US" altLang="zh-TW"/>
              <a:pPr/>
              <a:t>25</a:t>
            </a:fld>
            <a:endParaRPr kumimoji="0" lang="en-US" altLang="zh-TW"/>
          </a:p>
        </p:txBody>
      </p:sp>
      <p:sp>
        <p:nvSpPr>
          <p:cNvPr id="54275" name="Rectangle 2">
            <a:extLst>
              <a:ext uri="{FF2B5EF4-FFF2-40B4-BE49-F238E27FC236}">
                <a16:creationId xmlns:a16="http://schemas.microsoft.com/office/drawing/2014/main" id="{0CEC0DA1-36F7-40C1-A7A0-E2ECF42C9CEA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458788"/>
            <a:ext cx="7543800" cy="868362"/>
          </a:xfrm>
        </p:spPr>
        <p:txBody>
          <a:bodyPr/>
          <a:lstStyle/>
          <a:p>
            <a:pPr eaLnBrk="1" hangingPunct="1"/>
            <a:r>
              <a:rPr lang="zh-TW" altLang="en-US" dirty="0" smtClean="0"/>
              <a:t>重溫</a:t>
            </a:r>
            <a:endParaRPr lang="zh-TW" altLang="zh-TW" dirty="0"/>
          </a:p>
        </p:txBody>
      </p:sp>
      <p:sp>
        <p:nvSpPr>
          <p:cNvPr id="54276" name="Rectangle 3">
            <a:extLst>
              <a:ext uri="{FF2B5EF4-FFF2-40B4-BE49-F238E27FC236}">
                <a16:creationId xmlns:a16="http://schemas.microsoft.com/office/drawing/2014/main" id="{5ED06A87-23D2-42DC-A844-358ECAB5153D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r>
              <a:rPr lang="zh-TW" altLang="en-US" dirty="0"/>
              <a:t>甚</a:t>
            </a:r>
            <a:r>
              <a:rPr lang="zh-TW" altLang="zh-TW" dirty="0"/>
              <a:t>麼是沉沒成本？</a:t>
            </a:r>
          </a:p>
          <a:p>
            <a:pPr eaLnBrk="1" hangingPunct="1"/>
            <a:r>
              <a:rPr lang="zh-TW" altLang="en-US" dirty="0"/>
              <a:t>甚</a:t>
            </a:r>
            <a:r>
              <a:rPr lang="zh-TW" altLang="zh-TW" dirty="0"/>
              <a:t>麼是增量成本？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頁尾版面配置區 1">
            <a:extLst>
              <a:ext uri="{FF2B5EF4-FFF2-40B4-BE49-F238E27FC236}">
                <a16:creationId xmlns:a16="http://schemas.microsoft.com/office/drawing/2014/main" id="{0042E041-0FBB-42C0-93E3-84B2F817B68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endParaRPr kumimoji="0" lang="en-US" altLang="zh-TW" dirty="0"/>
          </a:p>
          <a:p>
            <a:fld id="{DB1FB7AD-12B2-4EC5-BEA3-00D59E83BAE4}" type="slidenum">
              <a:rPr kumimoji="0" lang="en-US" altLang="zh-TW"/>
              <a:pPr/>
              <a:t>26</a:t>
            </a:fld>
            <a:endParaRPr kumimoji="0" lang="en-US" altLang="zh-TW" dirty="0"/>
          </a:p>
        </p:txBody>
      </p:sp>
      <p:sp>
        <p:nvSpPr>
          <p:cNvPr id="434179" name="Rectangle 1027">
            <a:extLst>
              <a:ext uri="{FF2B5EF4-FFF2-40B4-BE49-F238E27FC236}">
                <a16:creationId xmlns:a16="http://schemas.microsoft.com/office/drawing/2014/main" id="{952CA68B-A792-49B5-B55F-E924F81219DC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>
          <a:xfrm>
            <a:off x="341313" y="1628775"/>
            <a:ext cx="7651750" cy="3240088"/>
          </a:xfrm>
        </p:spPr>
        <p:txBody>
          <a:bodyPr/>
          <a:lstStyle/>
          <a:p>
            <a:pPr eaLnBrk="1" hangingPunct="1">
              <a:lnSpc>
                <a:spcPct val="90000"/>
              </a:lnSpc>
              <a:defRPr/>
            </a:pPr>
            <a:r>
              <a:rPr lang="zh-HK" altLang="en-US" sz="3000" dirty="0"/>
              <a:t>模型</a:t>
            </a:r>
            <a:r>
              <a:rPr lang="en-US" altLang="zh-TW" sz="3000" dirty="0" smtClean="0"/>
              <a:t>B</a:t>
            </a:r>
            <a:r>
              <a:rPr lang="zh-TW" altLang="en-US" sz="3000" dirty="0"/>
              <a:t>可以向</a:t>
            </a:r>
            <a:r>
              <a:rPr lang="zh-TW" altLang="en-US" sz="3000" dirty="0" smtClean="0"/>
              <a:t>一間本地</a:t>
            </a:r>
            <a:r>
              <a:rPr lang="zh-TW" altLang="en-US" sz="3000" dirty="0"/>
              <a:t>供應商購買</a:t>
            </a:r>
            <a:r>
              <a:rPr lang="zh-TW" altLang="zh-TW" sz="3000" dirty="0" smtClean="0"/>
              <a:t>。</a:t>
            </a:r>
            <a:endParaRPr lang="zh-TW" altLang="zh-TW" sz="3000" dirty="0"/>
          </a:p>
          <a:p>
            <a:pPr>
              <a:defRPr/>
            </a:pPr>
            <a:r>
              <a:rPr lang="zh-TW" altLang="zh-HK" sz="3000" dirty="0"/>
              <a:t>有關購買的</a:t>
            </a:r>
            <a:r>
              <a:rPr lang="zh-TW" altLang="zh-HK" sz="3000" dirty="0" smtClean="0"/>
              <a:t>資</a:t>
            </a:r>
            <a:r>
              <a:rPr lang="zh-CN" altLang="en-US" sz="3000" dirty="0" smtClean="0"/>
              <a:t>料</a:t>
            </a:r>
            <a:r>
              <a:rPr lang="zh-TW" altLang="en-US" sz="3000" dirty="0" smtClean="0"/>
              <a:t>可以在學生</a:t>
            </a:r>
            <a:r>
              <a:rPr lang="zh-TW" altLang="en-US" sz="3000" dirty="0"/>
              <a:t>工作紙第</a:t>
            </a:r>
            <a:r>
              <a:rPr lang="zh-TW" altLang="zh-HK" sz="3000" dirty="0"/>
              <a:t>9</a:t>
            </a:r>
            <a:r>
              <a:rPr lang="zh-CN" altLang="en-US" sz="3000" dirty="0" smtClean="0"/>
              <a:t>頁</a:t>
            </a:r>
            <a:r>
              <a:rPr lang="zh-TW" altLang="en-US" sz="3000" dirty="0" smtClean="0"/>
              <a:t>找到</a:t>
            </a:r>
            <a:r>
              <a:rPr lang="zh-TW" altLang="zh-HK" sz="3000" dirty="0" smtClean="0"/>
              <a:t>。</a:t>
            </a:r>
            <a:endParaRPr lang="zh-TW" altLang="zh-HK" sz="3000" dirty="0"/>
          </a:p>
          <a:p>
            <a:pPr>
              <a:defRPr/>
            </a:pPr>
            <a:r>
              <a:rPr lang="zh-TW" altLang="en-US" sz="3000" dirty="0"/>
              <a:t>建議班別應否向供應商購買模型</a:t>
            </a:r>
            <a:r>
              <a:rPr lang="en-US" altLang="zh-TW" sz="3000" dirty="0"/>
              <a:t>B</a:t>
            </a:r>
            <a:r>
              <a:rPr lang="zh-TW" altLang="en-US" sz="3000" dirty="0" smtClean="0"/>
              <a:t>。</a:t>
            </a:r>
            <a:endParaRPr lang="zh-TW" altLang="zh-HK" sz="2800" dirty="0"/>
          </a:p>
          <a:p>
            <a:pPr marL="0" indent="0" eaLnBrk="1" hangingPunct="1">
              <a:lnSpc>
                <a:spcPct val="90000"/>
              </a:lnSpc>
              <a:buFont typeface="Wingdings" panose="05000000000000000000" pitchFamily="2" charset="2"/>
              <a:buNone/>
              <a:defRPr/>
            </a:pPr>
            <a:endParaRPr lang="zh-TW" altLang="zh-HK" sz="3000" dirty="0"/>
          </a:p>
          <a:p>
            <a:pPr marL="0" indent="0" eaLnBrk="1" hangingPunct="1">
              <a:lnSpc>
                <a:spcPct val="90000"/>
              </a:lnSpc>
              <a:buFont typeface="Wingdings" panose="05000000000000000000" pitchFamily="2" charset="2"/>
              <a:buNone/>
              <a:defRPr/>
            </a:pPr>
            <a:endParaRPr lang="en-US" altLang="zh-TW" sz="3000" dirty="0"/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2EE57679-7D38-4B4A-A56C-B1029CB6977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1313" y="728663"/>
            <a:ext cx="7831137" cy="539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800" b="1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800" b="1">
                <a:solidFill>
                  <a:schemeClr val="tx2"/>
                </a:solidFill>
                <a:latin typeface="Arial" charset="0"/>
                <a:ea typeface="新細明體" pitchFamily="18" charset="-12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800" b="1">
                <a:solidFill>
                  <a:schemeClr val="tx2"/>
                </a:solidFill>
                <a:latin typeface="Arial" charset="0"/>
                <a:ea typeface="新細明體" pitchFamily="18" charset="-12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800" b="1">
                <a:solidFill>
                  <a:schemeClr val="tx2"/>
                </a:solidFill>
                <a:latin typeface="Arial" charset="0"/>
                <a:ea typeface="新細明體" pitchFamily="18" charset="-12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800" b="1">
                <a:solidFill>
                  <a:schemeClr val="tx2"/>
                </a:solidFill>
                <a:latin typeface="Arial" charset="0"/>
                <a:ea typeface="新細明體" pitchFamily="18" charset="-12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kumimoji="1" sz="3800" b="1">
                <a:solidFill>
                  <a:schemeClr val="tx2"/>
                </a:solidFill>
                <a:latin typeface="Arial" charset="0"/>
                <a:ea typeface="新細明體" pitchFamily="18" charset="-12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kumimoji="1" sz="3800" b="1">
                <a:solidFill>
                  <a:schemeClr val="tx2"/>
                </a:solidFill>
                <a:latin typeface="Arial" charset="0"/>
                <a:ea typeface="新細明體" pitchFamily="18" charset="-12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kumimoji="1" sz="3800" b="1">
                <a:solidFill>
                  <a:schemeClr val="tx2"/>
                </a:solidFill>
                <a:latin typeface="Arial" charset="0"/>
                <a:ea typeface="新細明體" pitchFamily="18" charset="-12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kumimoji="1" sz="3800" b="1">
                <a:solidFill>
                  <a:schemeClr val="tx2"/>
                </a:solidFill>
                <a:latin typeface="Arial" charset="0"/>
                <a:ea typeface="新細明體" pitchFamily="18" charset="-120"/>
              </a:defRPr>
            </a:lvl9pPr>
          </a:lstStyle>
          <a:p>
            <a:pPr eaLnBrk="1" hangingPunct="1">
              <a:defRPr/>
            </a:pPr>
            <a:r>
              <a:rPr lang="zh-TW" altLang="zh-TW" sz="3600" kern="0" dirty="0"/>
              <a:t>活動</a:t>
            </a:r>
            <a:r>
              <a:rPr lang="zh-CN" altLang="en-US" sz="3600" kern="0" dirty="0"/>
              <a:t>五</a:t>
            </a:r>
            <a:r>
              <a:rPr lang="zh-TW" altLang="zh-TW" sz="3600" kern="0" dirty="0"/>
              <a:t>：租、製造或購買</a:t>
            </a:r>
            <a:endParaRPr lang="en-US" altLang="zh-TW" sz="3400" kern="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頁尾版面配置區 1">
            <a:extLst>
              <a:ext uri="{FF2B5EF4-FFF2-40B4-BE49-F238E27FC236}">
                <a16:creationId xmlns:a16="http://schemas.microsoft.com/office/drawing/2014/main" id="{E61B3AEA-6884-497E-A07B-F0F41126265A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endParaRPr kumimoji="0" lang="en-US" altLang="zh-TW"/>
          </a:p>
          <a:p>
            <a:fld id="{C88CE9B8-EB85-4E90-9DCA-3135ABE191E4}" type="slidenum">
              <a:rPr kumimoji="0" lang="en-US" altLang="zh-TW"/>
              <a:pPr/>
              <a:t>27</a:t>
            </a:fld>
            <a:endParaRPr kumimoji="0" lang="en-US" altLang="zh-TW"/>
          </a:p>
        </p:txBody>
      </p:sp>
      <p:sp>
        <p:nvSpPr>
          <p:cNvPr id="58371" name="Rectangle 3">
            <a:extLst>
              <a:ext uri="{FF2B5EF4-FFF2-40B4-BE49-F238E27FC236}">
                <a16:creationId xmlns:a16="http://schemas.microsoft.com/office/drawing/2014/main" id="{EE3CC09F-B027-490D-AD94-01C78E17B5EA}"/>
              </a:ext>
            </a:extLst>
          </p:cNvPr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457200" y="1719263"/>
            <a:ext cx="4038600" cy="4411662"/>
          </a:xfrm>
        </p:spPr>
        <p:txBody>
          <a:bodyPr/>
          <a:lstStyle/>
          <a:p>
            <a:pPr marL="236538" indent="-236538" eaLnBrk="1" hangingPunct="1">
              <a:buFontTx/>
              <a:buNone/>
            </a:pPr>
            <a:endParaRPr lang="en-US" altLang="zh-TW" sz="2000"/>
          </a:p>
          <a:p>
            <a:pPr marL="236538" indent="-236538" eaLnBrk="1" hangingPunct="1">
              <a:buFont typeface="Wingdings" panose="05000000000000000000" pitchFamily="2" charset="2"/>
              <a:buNone/>
            </a:pPr>
            <a:endParaRPr lang="en-US" altLang="zh-TW" sz="2000"/>
          </a:p>
          <a:p>
            <a:pPr marL="236538" indent="-236538" eaLnBrk="1" hangingPunct="1">
              <a:buFont typeface="Wingdings" panose="05000000000000000000" pitchFamily="2" charset="2"/>
              <a:buNone/>
            </a:pPr>
            <a:endParaRPr lang="en-US" altLang="zh-TW" sz="2600"/>
          </a:p>
        </p:txBody>
      </p:sp>
      <p:sp>
        <p:nvSpPr>
          <p:cNvPr id="58372" name="Text Box 5">
            <a:extLst>
              <a:ext uri="{FF2B5EF4-FFF2-40B4-BE49-F238E27FC236}">
                <a16:creationId xmlns:a16="http://schemas.microsoft.com/office/drawing/2014/main" id="{984B29D1-6DAA-4E65-A1FF-8F8EB8A5DCB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1675" y="1719263"/>
            <a:ext cx="6391275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kumimoji="1" sz="26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endParaRPr lang="en-US" altLang="zh-HK" sz="1800"/>
          </a:p>
        </p:txBody>
      </p:sp>
      <p:sp>
        <p:nvSpPr>
          <p:cNvPr id="7" name="Rectangle 2">
            <a:extLst>
              <a:ext uri="{FF2B5EF4-FFF2-40B4-BE49-F238E27FC236}">
                <a16:creationId xmlns:a16="http://schemas.microsoft.com/office/drawing/2014/main" id="{A717CA22-E5C9-4764-BE21-88BB5928D71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1313" y="728663"/>
            <a:ext cx="7831137" cy="539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800" b="1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800" b="1">
                <a:solidFill>
                  <a:schemeClr val="tx2"/>
                </a:solidFill>
                <a:latin typeface="Arial" charset="0"/>
                <a:ea typeface="新細明體" pitchFamily="18" charset="-12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800" b="1">
                <a:solidFill>
                  <a:schemeClr val="tx2"/>
                </a:solidFill>
                <a:latin typeface="Arial" charset="0"/>
                <a:ea typeface="新細明體" pitchFamily="18" charset="-12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800" b="1">
                <a:solidFill>
                  <a:schemeClr val="tx2"/>
                </a:solidFill>
                <a:latin typeface="Arial" charset="0"/>
                <a:ea typeface="新細明體" pitchFamily="18" charset="-12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800" b="1">
                <a:solidFill>
                  <a:schemeClr val="tx2"/>
                </a:solidFill>
                <a:latin typeface="Arial" charset="0"/>
                <a:ea typeface="新細明體" pitchFamily="18" charset="-12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kumimoji="1" sz="3800" b="1">
                <a:solidFill>
                  <a:schemeClr val="tx2"/>
                </a:solidFill>
                <a:latin typeface="Arial" charset="0"/>
                <a:ea typeface="新細明體" pitchFamily="18" charset="-12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kumimoji="1" sz="3800" b="1">
                <a:solidFill>
                  <a:schemeClr val="tx2"/>
                </a:solidFill>
                <a:latin typeface="Arial" charset="0"/>
                <a:ea typeface="新細明體" pitchFamily="18" charset="-12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kumimoji="1" sz="3800" b="1">
                <a:solidFill>
                  <a:schemeClr val="tx2"/>
                </a:solidFill>
                <a:latin typeface="Arial" charset="0"/>
                <a:ea typeface="新細明體" pitchFamily="18" charset="-12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kumimoji="1" sz="3800" b="1">
                <a:solidFill>
                  <a:schemeClr val="tx2"/>
                </a:solidFill>
                <a:latin typeface="Arial" charset="0"/>
                <a:ea typeface="新細明體" pitchFamily="18" charset="-120"/>
              </a:defRPr>
            </a:lvl9pPr>
          </a:lstStyle>
          <a:p>
            <a:pPr eaLnBrk="1" hangingPunct="1">
              <a:defRPr/>
            </a:pPr>
            <a:r>
              <a:rPr lang="zh-TW" altLang="zh-TW" sz="3600" kern="0" dirty="0"/>
              <a:t>活動五：</a:t>
            </a:r>
            <a:r>
              <a:rPr lang="zh-TW" altLang="en-US" sz="3600" kern="0" dirty="0"/>
              <a:t>答案</a:t>
            </a:r>
            <a:endParaRPr lang="en-US" altLang="zh-TW" sz="3400" kern="0" dirty="0"/>
          </a:p>
        </p:txBody>
      </p:sp>
      <p:graphicFrame>
        <p:nvGraphicFramePr>
          <p:cNvPr id="3" name="表格 2">
            <a:extLst>
              <a:ext uri="{FF2B5EF4-FFF2-40B4-BE49-F238E27FC236}">
                <a16:creationId xmlns:a16="http://schemas.microsoft.com/office/drawing/2014/main" id="{29955C1D-FBC6-4C37-A42F-F5518E10E74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45186855"/>
              </p:ext>
            </p:extLst>
          </p:nvPr>
        </p:nvGraphicFramePr>
        <p:xfrm>
          <a:off x="601663" y="1719263"/>
          <a:ext cx="7300912" cy="3592512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4330270">
                  <a:extLst>
                    <a:ext uri="{9D8B030D-6E8A-4147-A177-3AD203B41FA5}">
                      <a16:colId xmlns:a16="http://schemas.microsoft.com/office/drawing/2014/main" val="1811973791"/>
                    </a:ext>
                  </a:extLst>
                </a:gridCol>
                <a:gridCol w="2970642">
                  <a:extLst>
                    <a:ext uri="{9D8B030D-6E8A-4147-A177-3AD203B41FA5}">
                      <a16:colId xmlns:a16="http://schemas.microsoft.com/office/drawing/2014/main" val="790473866"/>
                    </a:ext>
                  </a:extLst>
                </a:gridCol>
              </a:tblGrid>
              <a:tr h="44906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TW" sz="2400" kern="100" dirty="0">
                          <a:effectLst/>
                          <a:latin typeface="+mn-lt"/>
                          <a:ea typeface="新細明體" panose="02020500000000000000" pitchFamily="18" charset="-120"/>
                        </a:rPr>
                        <a:t> </a:t>
                      </a:r>
                    </a:p>
                  </a:txBody>
                  <a:tcPr marL="68586" marR="68586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latinLnBrk="1">
                        <a:spcAft>
                          <a:spcPts val="0"/>
                        </a:spcAft>
                      </a:pPr>
                      <a:r>
                        <a:rPr lang="zh-TW" altLang="en-US" sz="2400" u="sng" kern="100" dirty="0">
                          <a:effectLst/>
                          <a:latin typeface="+mn-lt"/>
                          <a:ea typeface="新細明體" panose="02020500000000000000" pitchFamily="18" charset="-120"/>
                        </a:rPr>
                        <a:t>模型</a:t>
                      </a:r>
                      <a:r>
                        <a:rPr lang="en-US" altLang="zh-TW" sz="2400" u="sng" kern="100" dirty="0">
                          <a:effectLst/>
                          <a:latin typeface="+mn-lt"/>
                          <a:ea typeface="新細明體" panose="02020500000000000000" pitchFamily="18" charset="-120"/>
                        </a:rPr>
                        <a:t>B</a:t>
                      </a:r>
                      <a:r>
                        <a:rPr lang="zh-TW" sz="2400" u="sng" kern="100" dirty="0">
                          <a:effectLst/>
                          <a:latin typeface="+mn-lt"/>
                          <a:ea typeface="新細明體" panose="02020500000000000000" pitchFamily="18" charset="-120"/>
                        </a:rPr>
                        <a:t>（購買）</a:t>
                      </a:r>
                      <a:endParaRPr lang="zh-TW" sz="2400" kern="100" dirty="0">
                        <a:effectLst/>
                        <a:latin typeface="+mn-lt"/>
                        <a:ea typeface="新細明體" panose="02020500000000000000" pitchFamily="18" charset="-120"/>
                      </a:endParaRPr>
                    </a:p>
                  </a:txBody>
                  <a:tcPr marL="68586" marR="68586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11300024"/>
                  </a:ext>
                </a:extLst>
              </a:tr>
              <a:tr h="44906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TW" sz="2400" kern="100" dirty="0">
                          <a:effectLst/>
                          <a:latin typeface="+mn-lt"/>
                          <a:ea typeface="新細明體" panose="02020500000000000000" pitchFamily="18" charset="-120"/>
                        </a:rPr>
                        <a:t> </a:t>
                      </a:r>
                    </a:p>
                  </a:txBody>
                  <a:tcPr marL="68586" marR="68586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altLang="zh-TW" sz="2400" kern="100" dirty="0" smtClean="0">
                          <a:effectLst/>
                          <a:latin typeface="+mn-lt"/>
                          <a:ea typeface="新細明體" panose="02020500000000000000" pitchFamily="18" charset="-120"/>
                        </a:rPr>
                        <a:t>$</a:t>
                      </a:r>
                      <a:endParaRPr lang="zh-TW" sz="2400" kern="100" dirty="0">
                        <a:effectLst/>
                        <a:latin typeface="+mn-lt"/>
                        <a:ea typeface="新細明體" panose="02020500000000000000" pitchFamily="18" charset="-120"/>
                      </a:endParaRPr>
                    </a:p>
                  </a:txBody>
                  <a:tcPr marL="68586" marR="68586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16736120"/>
                  </a:ext>
                </a:extLst>
              </a:tr>
              <a:tr h="44906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TW" altLang="en-US" sz="2400" kern="100" dirty="0">
                          <a:effectLst/>
                          <a:latin typeface="+mn-lt"/>
                          <a:ea typeface="新細明體" panose="02020500000000000000" pitchFamily="18" charset="-120"/>
                        </a:rPr>
                        <a:t>購買</a:t>
                      </a:r>
                      <a:r>
                        <a:rPr lang="zh-TW" sz="2400" kern="100" dirty="0">
                          <a:effectLst/>
                          <a:latin typeface="+mn-lt"/>
                          <a:ea typeface="新細明體" panose="02020500000000000000" pitchFamily="18" charset="-120"/>
                        </a:rPr>
                        <a:t>成本</a:t>
                      </a:r>
                    </a:p>
                  </a:txBody>
                  <a:tcPr marL="68586" marR="68586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zh-TW" sz="2400" kern="100" dirty="0">
                          <a:effectLst/>
                          <a:latin typeface="+mn-lt"/>
                          <a:ea typeface="新細明體" panose="02020500000000000000" pitchFamily="18" charset="-120"/>
                        </a:rPr>
                        <a:t>30,000</a:t>
                      </a:r>
                    </a:p>
                  </a:txBody>
                  <a:tcPr marL="68586" marR="68586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33056024"/>
                  </a:ext>
                </a:extLst>
              </a:tr>
              <a:tr h="44906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altLang="en-US" sz="2400" kern="100" dirty="0">
                          <a:effectLst/>
                          <a:latin typeface="+mn-lt"/>
                          <a:ea typeface="新細明體" panose="02020500000000000000" pitchFamily="18" charset="-120"/>
                        </a:rPr>
                        <a:t>送貨</a:t>
                      </a:r>
                      <a:r>
                        <a:rPr lang="zh-TW" sz="2400" kern="100" dirty="0">
                          <a:effectLst/>
                          <a:latin typeface="+mn-lt"/>
                          <a:ea typeface="新細明體" panose="02020500000000000000" pitchFamily="18" charset="-120"/>
                        </a:rPr>
                        <a:t>成本</a:t>
                      </a:r>
                    </a:p>
                  </a:txBody>
                  <a:tcPr marL="68586" marR="68586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zh-TW" sz="2400" kern="100" dirty="0">
                          <a:effectLst/>
                          <a:latin typeface="+mn-lt"/>
                          <a:ea typeface="新細明體" panose="02020500000000000000" pitchFamily="18" charset="-120"/>
                        </a:rPr>
                        <a:t>2,000</a:t>
                      </a:r>
                    </a:p>
                  </a:txBody>
                  <a:tcPr marL="68586" marR="68586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1579"/>
                  </a:ext>
                </a:extLst>
              </a:tr>
              <a:tr h="44906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TW" sz="2400" kern="100" dirty="0">
                          <a:effectLst/>
                          <a:latin typeface="+mn-lt"/>
                          <a:ea typeface="新細明體" panose="02020500000000000000" pitchFamily="18" charset="-120"/>
                        </a:rPr>
                        <a:t>減</a:t>
                      </a:r>
                      <a:r>
                        <a:rPr lang="zh-TW" sz="2400" kern="100" dirty="0" smtClean="0">
                          <a:effectLst/>
                          <a:latin typeface="+mn-lt"/>
                          <a:ea typeface="新細明體" panose="02020500000000000000" pitchFamily="18" charset="-120"/>
                        </a:rPr>
                        <a:t>：節省直接</a:t>
                      </a:r>
                      <a:r>
                        <a:rPr lang="zh-TW" altLang="en-US" sz="2400" kern="100" dirty="0" smtClean="0">
                          <a:effectLst/>
                          <a:latin typeface="+mn-lt"/>
                          <a:ea typeface="新細明體" panose="02020500000000000000" pitchFamily="18" charset="-120"/>
                        </a:rPr>
                        <a:t>原料</a:t>
                      </a:r>
                      <a:endParaRPr lang="zh-TW" sz="2400" kern="100" dirty="0">
                        <a:effectLst/>
                        <a:latin typeface="+mn-lt"/>
                        <a:ea typeface="新細明體" panose="02020500000000000000" pitchFamily="18" charset="-120"/>
                      </a:endParaRPr>
                    </a:p>
                  </a:txBody>
                  <a:tcPr marL="68586" marR="68586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zh-TW" sz="2400" kern="100" dirty="0">
                          <a:effectLst/>
                          <a:latin typeface="+mn-lt"/>
                          <a:ea typeface="新細明體" panose="02020500000000000000" pitchFamily="18" charset="-120"/>
                        </a:rPr>
                        <a:t>26,000</a:t>
                      </a:r>
                    </a:p>
                  </a:txBody>
                  <a:tcPr marL="68586" marR="68586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15200369"/>
                  </a:ext>
                </a:extLst>
              </a:tr>
              <a:tr h="449064">
                <a:tc>
                  <a:txBody>
                    <a:bodyPr/>
                    <a:lstStyle/>
                    <a:p>
                      <a:pPr indent="381000">
                        <a:spcAft>
                          <a:spcPts val="0"/>
                        </a:spcAft>
                      </a:pPr>
                      <a:r>
                        <a:rPr lang="en-US" altLang="zh-TW" sz="2400" kern="100" dirty="0" smtClean="0">
                          <a:effectLst/>
                          <a:latin typeface="+mn-lt"/>
                          <a:ea typeface="新細明體" panose="02020500000000000000" pitchFamily="18" charset="-120"/>
                        </a:rPr>
                        <a:t>   </a:t>
                      </a:r>
                      <a:r>
                        <a:rPr lang="zh-TW" sz="2400" kern="100" dirty="0" smtClean="0">
                          <a:effectLst/>
                          <a:latin typeface="+mn-lt"/>
                          <a:ea typeface="新細明體" panose="02020500000000000000" pitchFamily="18" charset="-120"/>
                        </a:rPr>
                        <a:t>節省</a:t>
                      </a:r>
                      <a:r>
                        <a:rPr lang="zh-CN" altLang="en-US" sz="2400" kern="100" dirty="0">
                          <a:effectLst/>
                          <a:latin typeface="+mn-lt"/>
                          <a:ea typeface="新細明體" panose="02020500000000000000" pitchFamily="18" charset="-120"/>
                        </a:rPr>
                        <a:t>送貨</a:t>
                      </a:r>
                      <a:r>
                        <a:rPr lang="zh-TW" sz="2400" kern="100" dirty="0">
                          <a:effectLst/>
                          <a:latin typeface="+mn-lt"/>
                          <a:ea typeface="新細明體" panose="02020500000000000000" pitchFamily="18" charset="-120"/>
                        </a:rPr>
                        <a:t>成本</a:t>
                      </a:r>
                    </a:p>
                  </a:txBody>
                  <a:tcPr marL="68586" marR="68586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zh-TW" sz="2400" kern="100" dirty="0">
                          <a:effectLst/>
                          <a:latin typeface="+mn-lt"/>
                          <a:ea typeface="新細明體" panose="02020500000000000000" pitchFamily="18" charset="-120"/>
                        </a:rPr>
                        <a:t>1,600</a:t>
                      </a:r>
                    </a:p>
                  </a:txBody>
                  <a:tcPr marL="68586" marR="68586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91199276"/>
                  </a:ext>
                </a:extLst>
              </a:tr>
              <a:tr h="44906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altLang="zh-CN" sz="2400" kern="100" dirty="0">
                          <a:effectLst/>
                          <a:latin typeface="+mn-lt"/>
                          <a:ea typeface="新細明體" panose="02020500000000000000" pitchFamily="18" charset="-120"/>
                        </a:rPr>
                        <a:t>    </a:t>
                      </a:r>
                      <a:r>
                        <a:rPr lang="en-US" altLang="zh-CN" sz="2400" kern="100" dirty="0" smtClean="0">
                          <a:effectLst/>
                          <a:latin typeface="+mn-lt"/>
                          <a:ea typeface="新細明體" panose="02020500000000000000" pitchFamily="18" charset="-120"/>
                        </a:rPr>
                        <a:t>   </a:t>
                      </a:r>
                      <a:r>
                        <a:rPr lang="zh-CN" altLang="en-US" sz="2400" kern="100" dirty="0" smtClean="0">
                          <a:effectLst/>
                          <a:latin typeface="+mn-lt"/>
                          <a:ea typeface="新細明體" panose="02020500000000000000" pitchFamily="18" charset="-120"/>
                        </a:rPr>
                        <a:t>節省</a:t>
                      </a:r>
                      <a:r>
                        <a:rPr lang="zh-CN" altLang="en-US" sz="2400" kern="100" dirty="0">
                          <a:effectLst/>
                          <a:latin typeface="+mn-lt"/>
                          <a:ea typeface="新細明體" panose="02020500000000000000" pitchFamily="18" charset="-120"/>
                        </a:rPr>
                        <a:t>專用</a:t>
                      </a:r>
                      <a:r>
                        <a:rPr lang="zh-TW" sz="2400" kern="100" dirty="0">
                          <a:effectLst/>
                          <a:latin typeface="+mn-lt"/>
                          <a:ea typeface="新細明體" panose="02020500000000000000" pitchFamily="18" charset="-120"/>
                        </a:rPr>
                        <a:t>工具</a:t>
                      </a:r>
                    </a:p>
                  </a:txBody>
                  <a:tcPr marL="68586" marR="68586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zh-TW" sz="2400" u="sng" kern="100" dirty="0">
                          <a:effectLst/>
                          <a:latin typeface="+mn-lt"/>
                          <a:ea typeface="新細明體" panose="02020500000000000000" pitchFamily="18" charset="-120"/>
                        </a:rPr>
                        <a:t>1,000</a:t>
                      </a:r>
                    </a:p>
                  </a:txBody>
                  <a:tcPr marL="68586" marR="68586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34670231"/>
                  </a:ext>
                </a:extLst>
              </a:tr>
              <a:tr h="44906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TW" altLang="en-US" sz="2400" kern="100" dirty="0" smtClean="0">
                          <a:effectLst/>
                          <a:latin typeface="+mn-lt"/>
                          <a:ea typeface="新細明體" panose="02020500000000000000" pitchFamily="18" charset="-120"/>
                        </a:rPr>
                        <a:t>額外</a:t>
                      </a:r>
                      <a:r>
                        <a:rPr lang="zh-TW" sz="2400" kern="100" dirty="0" smtClean="0">
                          <a:effectLst/>
                          <a:latin typeface="+mn-lt"/>
                          <a:ea typeface="新細明體" panose="02020500000000000000" pitchFamily="18" charset="-120"/>
                        </a:rPr>
                        <a:t>成本</a:t>
                      </a:r>
                      <a:endParaRPr lang="zh-TW" sz="2400" kern="100" dirty="0">
                        <a:effectLst/>
                        <a:latin typeface="+mn-lt"/>
                        <a:ea typeface="新細明體" panose="02020500000000000000" pitchFamily="18" charset="-120"/>
                      </a:endParaRPr>
                    </a:p>
                  </a:txBody>
                  <a:tcPr marL="68586" marR="68586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zh-TW" sz="2400" u="none" kern="100" dirty="0">
                          <a:effectLst/>
                          <a:latin typeface="+mn-lt"/>
                          <a:ea typeface="新細明體" panose="02020500000000000000" pitchFamily="18" charset="-120"/>
                        </a:rPr>
                        <a:t>3,400</a:t>
                      </a:r>
                    </a:p>
                  </a:txBody>
                  <a:tcPr marL="68586" marR="68586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025617180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頁尾版面配置區 1">
            <a:extLst>
              <a:ext uri="{FF2B5EF4-FFF2-40B4-BE49-F238E27FC236}">
                <a16:creationId xmlns:a16="http://schemas.microsoft.com/office/drawing/2014/main" id="{D6AA8E67-FBD5-450A-A1F6-9797188120D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endParaRPr kumimoji="0" lang="en-US" altLang="zh-TW"/>
          </a:p>
          <a:p>
            <a:fld id="{8494DF22-93EE-4347-9EB2-4977CA932827}" type="slidenum">
              <a:rPr kumimoji="0" lang="en-US" altLang="zh-TW"/>
              <a:pPr/>
              <a:t>28</a:t>
            </a:fld>
            <a:endParaRPr kumimoji="0" lang="en-US" altLang="zh-TW"/>
          </a:p>
        </p:txBody>
      </p:sp>
      <p:sp>
        <p:nvSpPr>
          <p:cNvPr id="60419" name="Rectangle 2">
            <a:extLst>
              <a:ext uri="{FF2B5EF4-FFF2-40B4-BE49-F238E27FC236}">
                <a16:creationId xmlns:a16="http://schemas.microsoft.com/office/drawing/2014/main" id="{5AE44511-A944-454C-BB46-56E1B5633CF1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>
          <a:xfrm>
            <a:off x="431800" y="458788"/>
            <a:ext cx="7543800" cy="868362"/>
          </a:xfrm>
        </p:spPr>
        <p:txBody>
          <a:bodyPr/>
          <a:lstStyle/>
          <a:p>
            <a:pPr eaLnBrk="1" hangingPunct="1"/>
            <a:r>
              <a:rPr lang="zh-TW" altLang="zh-TW"/>
              <a:t>機會成本</a:t>
            </a:r>
          </a:p>
        </p:txBody>
      </p:sp>
      <p:sp>
        <p:nvSpPr>
          <p:cNvPr id="60420" name="Rectangle 3">
            <a:extLst>
              <a:ext uri="{FF2B5EF4-FFF2-40B4-BE49-F238E27FC236}">
                <a16:creationId xmlns:a16="http://schemas.microsoft.com/office/drawing/2014/main" id="{A4B1982C-4232-481C-8AC2-0B9B10ED04F3}"/>
              </a:ext>
            </a:extLst>
          </p:cNvPr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431800" y="1628775"/>
            <a:ext cx="8213725" cy="4606925"/>
          </a:xfrm>
        </p:spPr>
        <p:txBody>
          <a:bodyPr/>
          <a:lstStyle/>
          <a:p>
            <a:pPr eaLnBrk="1" hangingPunct="1"/>
            <a:r>
              <a:rPr lang="zh-TW" altLang="zh-TW" dirty="0"/>
              <a:t>機會成本是</a:t>
            </a:r>
            <a:r>
              <a:rPr lang="zh-CN" altLang="en-US" dirty="0"/>
              <a:t>做</a:t>
            </a:r>
            <a:r>
              <a:rPr lang="zh-TW" altLang="zh-TW" dirty="0"/>
              <a:t>決策時放棄的最高價值選</a:t>
            </a:r>
            <a:r>
              <a:rPr lang="zh-CN" altLang="en-US" dirty="0"/>
              <a:t>項</a:t>
            </a:r>
            <a:r>
              <a:rPr lang="zh-TW" altLang="zh-TW" dirty="0"/>
              <a:t>。</a:t>
            </a:r>
          </a:p>
          <a:p>
            <a:pPr eaLnBrk="1" hangingPunct="1"/>
            <a:r>
              <a:rPr lang="zh-TW" altLang="zh-TW" dirty="0"/>
              <a:t>機會成本例</a:t>
            </a:r>
            <a:r>
              <a:rPr lang="zh-CN" altLang="en-US" dirty="0"/>
              <a:t>子</a:t>
            </a:r>
            <a:r>
              <a:rPr lang="zh-TW" altLang="zh-TW" dirty="0"/>
              <a:t>：生產替代產品時</a:t>
            </a:r>
            <a:r>
              <a:rPr lang="zh-CN" altLang="en-US" dirty="0"/>
              <a:t>所</a:t>
            </a:r>
            <a:r>
              <a:rPr lang="zh-TW" altLang="zh-TW" dirty="0"/>
              <a:t>放棄</a:t>
            </a:r>
            <a:r>
              <a:rPr lang="zh-TW" altLang="zh-TW" dirty="0" smtClean="0"/>
              <a:t>的</a:t>
            </a:r>
            <a:r>
              <a:rPr lang="zh-TW" altLang="en-US" dirty="0" smtClean="0"/>
              <a:t>邊際</a:t>
            </a:r>
            <a:r>
              <a:rPr lang="zh-TW" altLang="zh-TW" dirty="0" smtClean="0"/>
              <a:t>貢獻</a:t>
            </a:r>
            <a:endParaRPr lang="zh-TW" altLang="zh-TW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頁尾版面配置區 1">
            <a:extLst>
              <a:ext uri="{FF2B5EF4-FFF2-40B4-BE49-F238E27FC236}">
                <a16:creationId xmlns:a16="http://schemas.microsoft.com/office/drawing/2014/main" id="{5FEED114-ADF8-4660-85FA-942351640C12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endParaRPr kumimoji="0" lang="en-US" altLang="zh-TW"/>
          </a:p>
          <a:p>
            <a:fld id="{5E91CD1F-B427-4FD1-BD15-3A4A335B57D3}" type="slidenum">
              <a:rPr kumimoji="0" lang="en-US" altLang="zh-TW"/>
              <a:pPr/>
              <a:t>29</a:t>
            </a:fld>
            <a:endParaRPr kumimoji="0" lang="en-US" altLang="zh-TW"/>
          </a:p>
        </p:txBody>
      </p:sp>
      <p:sp>
        <p:nvSpPr>
          <p:cNvPr id="62467" name="Rectangle 2">
            <a:extLst>
              <a:ext uri="{FF2B5EF4-FFF2-40B4-BE49-F238E27FC236}">
                <a16:creationId xmlns:a16="http://schemas.microsoft.com/office/drawing/2014/main" id="{0F0B6EB1-9783-4B5C-92C9-079B2CF1D66C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>
          <a:xfrm>
            <a:off x="206375" y="463550"/>
            <a:ext cx="7831138" cy="906463"/>
          </a:xfrm>
        </p:spPr>
        <p:txBody>
          <a:bodyPr/>
          <a:lstStyle/>
          <a:p>
            <a:pPr eaLnBrk="1" hangingPunct="1"/>
            <a:r>
              <a:rPr lang="zh-TW" altLang="zh-TW" sz="3600" dirty="0"/>
              <a:t>活動</a:t>
            </a:r>
            <a:r>
              <a:rPr lang="zh-CN" altLang="en-US" sz="3600" dirty="0"/>
              <a:t>六</a:t>
            </a:r>
            <a:r>
              <a:rPr lang="zh-TW" altLang="zh-TW" sz="3600" dirty="0"/>
              <a:t>：保留或</a:t>
            </a:r>
            <a:r>
              <a:rPr lang="zh-CN" altLang="en-US" sz="3600" dirty="0"/>
              <a:t>轉</a:t>
            </a:r>
            <a:r>
              <a:rPr lang="zh-TW" altLang="zh-TW" sz="3600" dirty="0"/>
              <a:t>換設備</a:t>
            </a:r>
          </a:p>
        </p:txBody>
      </p:sp>
      <p:sp>
        <p:nvSpPr>
          <p:cNvPr id="44036" name="Rectangle 3">
            <a:extLst>
              <a:ext uri="{FF2B5EF4-FFF2-40B4-BE49-F238E27FC236}">
                <a16:creationId xmlns:a16="http://schemas.microsoft.com/office/drawing/2014/main" id="{D474B613-4309-4165-BDF2-7358526174C0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>
          <a:xfrm>
            <a:off x="341313" y="1679575"/>
            <a:ext cx="7696200" cy="4140200"/>
          </a:xfrm>
        </p:spPr>
        <p:txBody>
          <a:bodyPr/>
          <a:lstStyle/>
          <a:p>
            <a:pPr>
              <a:defRPr/>
            </a:pPr>
            <a:r>
              <a:rPr lang="zh-TW" altLang="en-US" sz="3000" dirty="0"/>
              <a:t>班別正在使用設備生產模型</a:t>
            </a:r>
            <a:r>
              <a:rPr lang="en-US" altLang="zh-TW" sz="3000" dirty="0"/>
              <a:t>C</a:t>
            </a:r>
            <a:r>
              <a:rPr lang="zh-TW" altLang="en-US" sz="3000"/>
              <a:t>。</a:t>
            </a:r>
            <a:r>
              <a:rPr lang="zh-TW" altLang="en-US" sz="3000" smtClean="0"/>
              <a:t>班別現考慮</a:t>
            </a:r>
            <a:r>
              <a:rPr lang="zh-TW" altLang="en-US" sz="3000" dirty="0"/>
              <a:t>用新設備來取代它，並在未來兩個學年的年宵市場使用</a:t>
            </a:r>
            <a:r>
              <a:rPr lang="zh-TW" altLang="en-US" sz="3000" dirty="0" smtClean="0"/>
              <a:t>。</a:t>
            </a:r>
            <a:endParaRPr lang="zh-TW" altLang="zh-HK" sz="3000" dirty="0"/>
          </a:p>
          <a:p>
            <a:pPr>
              <a:defRPr/>
            </a:pPr>
            <a:r>
              <a:rPr lang="zh-TW" altLang="zh-HK" sz="3000" dirty="0"/>
              <a:t>有關</a:t>
            </a:r>
            <a:r>
              <a:rPr lang="zh-CN" altLang="en-US" sz="3000" dirty="0"/>
              <a:t>轉</a:t>
            </a:r>
            <a:r>
              <a:rPr lang="zh-TW" altLang="zh-HK" sz="3000" dirty="0"/>
              <a:t>換的</a:t>
            </a:r>
            <a:r>
              <a:rPr lang="zh-TW" altLang="zh-HK" sz="3000" dirty="0" smtClean="0"/>
              <a:t>資</a:t>
            </a:r>
            <a:r>
              <a:rPr lang="zh-CN" altLang="en-US" sz="3000" dirty="0" smtClean="0"/>
              <a:t>料</a:t>
            </a:r>
            <a:r>
              <a:rPr lang="zh-TW" altLang="en-US" sz="3000" dirty="0" smtClean="0"/>
              <a:t>可以在學生</a:t>
            </a:r>
            <a:r>
              <a:rPr lang="zh-TW" altLang="en-US" sz="3000" dirty="0"/>
              <a:t>工作紙第</a:t>
            </a:r>
            <a:r>
              <a:rPr lang="zh-TW" altLang="zh-HK" sz="3000" dirty="0"/>
              <a:t>10</a:t>
            </a:r>
            <a:r>
              <a:rPr lang="zh-CN" altLang="en-US" sz="3000" dirty="0" smtClean="0"/>
              <a:t>頁</a:t>
            </a:r>
            <a:r>
              <a:rPr lang="zh-TW" altLang="en-US" sz="3000" dirty="0" smtClean="0"/>
              <a:t>找到</a:t>
            </a:r>
            <a:r>
              <a:rPr lang="zh-TW" altLang="zh-HK" sz="3000" dirty="0" smtClean="0"/>
              <a:t>。</a:t>
            </a:r>
            <a:endParaRPr lang="zh-TW" altLang="zh-HK" sz="3000" dirty="0"/>
          </a:p>
          <a:p>
            <a:pPr>
              <a:defRPr/>
            </a:pPr>
            <a:r>
              <a:rPr lang="zh-TW" altLang="en-US" dirty="0"/>
              <a:t>建議班別應否轉換該舊設備</a:t>
            </a:r>
            <a:r>
              <a:rPr lang="zh-TW" altLang="en-US" dirty="0" smtClean="0"/>
              <a:t>。</a:t>
            </a:r>
            <a:endParaRPr lang="zh-TW" altLang="zh-HK" sz="3000" dirty="0"/>
          </a:p>
          <a:p>
            <a:pPr marL="609600" indent="-609600" eaLnBrk="1" hangingPunct="1">
              <a:lnSpc>
                <a:spcPct val="90000"/>
              </a:lnSpc>
              <a:buSzTx/>
              <a:buFont typeface="Wingdings" panose="05000000000000000000" pitchFamily="2" charset="2"/>
              <a:buAutoNum type="arabicPeriod"/>
              <a:defRPr/>
            </a:pPr>
            <a:endParaRPr lang="en-US" altLang="zh-TW" sz="2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頁尾版面配置區 1">
            <a:extLst>
              <a:ext uri="{FF2B5EF4-FFF2-40B4-BE49-F238E27FC236}">
                <a16:creationId xmlns:a16="http://schemas.microsoft.com/office/drawing/2014/main" id="{F55EFA12-A3B2-41D2-991B-5E53B6FCFF07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endParaRPr kumimoji="0" lang="en-US" altLang="zh-TW"/>
          </a:p>
          <a:p>
            <a:fld id="{5DE46C8B-69DB-4CB0-8DE9-7F666505FBDD}" type="slidenum">
              <a:rPr kumimoji="0" lang="en-US" altLang="zh-TW"/>
              <a:pPr/>
              <a:t>3</a:t>
            </a:fld>
            <a:endParaRPr kumimoji="0" lang="en-US" altLang="zh-TW"/>
          </a:p>
        </p:txBody>
      </p:sp>
      <p:sp>
        <p:nvSpPr>
          <p:cNvPr id="9219" name="Rectangle 2">
            <a:extLst>
              <a:ext uri="{FF2B5EF4-FFF2-40B4-BE49-F238E27FC236}">
                <a16:creationId xmlns:a16="http://schemas.microsoft.com/office/drawing/2014/main" id="{DB31EE11-6379-409D-825C-EB469C8E7E09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458788"/>
            <a:ext cx="7543800" cy="868362"/>
          </a:xfrm>
        </p:spPr>
        <p:txBody>
          <a:bodyPr/>
          <a:lstStyle/>
          <a:p>
            <a:pPr eaLnBrk="1" hangingPunct="1"/>
            <a:r>
              <a:rPr lang="zh-CN" altLang="en-US" dirty="0"/>
              <a:t>重溫</a:t>
            </a:r>
            <a:r>
              <a:rPr lang="zh-TW" altLang="zh-TW" dirty="0" smtClean="0"/>
              <a:t>…</a:t>
            </a:r>
            <a:endParaRPr lang="zh-TW" altLang="zh-TW" dirty="0"/>
          </a:p>
        </p:txBody>
      </p:sp>
      <p:sp>
        <p:nvSpPr>
          <p:cNvPr id="9220" name="Rectangle 3">
            <a:extLst>
              <a:ext uri="{FF2B5EF4-FFF2-40B4-BE49-F238E27FC236}">
                <a16:creationId xmlns:a16="http://schemas.microsoft.com/office/drawing/2014/main" id="{9395B8E7-0FEE-4E45-BFA7-4375652ABD6C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r>
              <a:rPr lang="zh-TW" altLang="en-US" dirty="0"/>
              <a:t>甚</a:t>
            </a:r>
            <a:r>
              <a:rPr lang="zh-TW" altLang="zh-TW" dirty="0"/>
              <a:t>麼是</a:t>
            </a:r>
            <a:r>
              <a:rPr lang="zh-TW" altLang="en-US" dirty="0"/>
              <a:t>邊際</a:t>
            </a:r>
            <a:r>
              <a:rPr lang="zh-TW" altLang="en-US" dirty="0" smtClean="0"/>
              <a:t>成本</a:t>
            </a:r>
            <a:r>
              <a:rPr lang="zh-TW" altLang="zh-TW" dirty="0" smtClean="0"/>
              <a:t>？</a:t>
            </a:r>
            <a:endParaRPr lang="zh-TW" altLang="zh-TW" dirty="0"/>
          </a:p>
          <a:p>
            <a:pPr eaLnBrk="1" hangingPunct="1"/>
            <a:r>
              <a:rPr lang="zh-TW" altLang="en-US" dirty="0"/>
              <a:t>甚</a:t>
            </a:r>
            <a:r>
              <a:rPr lang="zh-TW" altLang="zh-TW" dirty="0"/>
              <a:t>麼是變動成本和固定成本？</a:t>
            </a:r>
          </a:p>
        </p:txBody>
      </p:sp>
    </p:spTree>
    <p:extLst>
      <p:ext uri="{BB962C8B-B14F-4D97-AF65-F5344CB8AC3E}">
        <p14:creationId xmlns:p14="http://schemas.microsoft.com/office/powerpoint/2010/main" val="3642730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頁尾版面配置區 1">
            <a:extLst>
              <a:ext uri="{FF2B5EF4-FFF2-40B4-BE49-F238E27FC236}">
                <a16:creationId xmlns:a16="http://schemas.microsoft.com/office/drawing/2014/main" id="{AB6DF009-8252-45E3-8260-C784E63C7E1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endParaRPr kumimoji="0" lang="en-US" altLang="zh-TW"/>
          </a:p>
          <a:p>
            <a:fld id="{E473F27C-E5A4-4F3F-8819-943F96C4B1E2}" type="slidenum">
              <a:rPr kumimoji="0" lang="en-US" altLang="zh-TW"/>
              <a:pPr/>
              <a:t>30</a:t>
            </a:fld>
            <a:endParaRPr kumimoji="0" lang="en-US" altLang="zh-TW"/>
          </a:p>
        </p:txBody>
      </p:sp>
      <p:sp>
        <p:nvSpPr>
          <p:cNvPr id="66563" name="Rectangle 3">
            <a:extLst>
              <a:ext uri="{FF2B5EF4-FFF2-40B4-BE49-F238E27FC236}">
                <a16:creationId xmlns:a16="http://schemas.microsoft.com/office/drawing/2014/main" id="{B1BFEB5D-2C42-43E3-91E7-78B6E9F9D219}"/>
              </a:ext>
            </a:extLst>
          </p:cNvPr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457200" y="1719263"/>
            <a:ext cx="4038600" cy="4411662"/>
          </a:xfrm>
        </p:spPr>
        <p:txBody>
          <a:bodyPr/>
          <a:lstStyle/>
          <a:p>
            <a:pPr marL="236538" indent="-236538" eaLnBrk="1" hangingPunct="1">
              <a:buFontTx/>
              <a:buNone/>
            </a:pPr>
            <a:endParaRPr lang="en-US" altLang="zh-TW" sz="2000"/>
          </a:p>
          <a:p>
            <a:pPr marL="236538" indent="-236538" eaLnBrk="1" hangingPunct="1">
              <a:buFont typeface="Wingdings" panose="05000000000000000000" pitchFamily="2" charset="2"/>
              <a:buNone/>
            </a:pPr>
            <a:endParaRPr lang="en-US" altLang="zh-TW" sz="2000"/>
          </a:p>
          <a:p>
            <a:pPr marL="236538" indent="-236538" eaLnBrk="1" hangingPunct="1">
              <a:buFont typeface="Wingdings" panose="05000000000000000000" pitchFamily="2" charset="2"/>
              <a:buNone/>
            </a:pPr>
            <a:endParaRPr lang="en-US" altLang="zh-TW" sz="2600"/>
          </a:p>
        </p:txBody>
      </p:sp>
      <p:sp>
        <p:nvSpPr>
          <p:cNvPr id="66564" name="Text Box 5">
            <a:extLst>
              <a:ext uri="{FF2B5EF4-FFF2-40B4-BE49-F238E27FC236}">
                <a16:creationId xmlns:a16="http://schemas.microsoft.com/office/drawing/2014/main" id="{3D79F944-1204-4E13-B167-954DF89A51B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1675" y="1719263"/>
            <a:ext cx="6391275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kumimoji="1" sz="26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endParaRPr lang="en-US" altLang="zh-HK" sz="1800"/>
          </a:p>
        </p:txBody>
      </p:sp>
      <p:sp>
        <p:nvSpPr>
          <p:cNvPr id="66565" name="Rectangle 2">
            <a:extLst>
              <a:ext uri="{FF2B5EF4-FFF2-40B4-BE49-F238E27FC236}">
                <a16:creationId xmlns:a16="http://schemas.microsoft.com/office/drawing/2014/main" id="{B61C0C5E-146A-456D-B55D-22668287CA8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0825" y="668338"/>
            <a:ext cx="7831138" cy="539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692150" indent="-347663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987425" indent="-293688"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kumimoji="1" sz="26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281113" indent="-292100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1598613" indent="-315913">
              <a:spcBef>
                <a:spcPct val="20000"/>
              </a:spcBef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055813" indent="-3159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513013" indent="-3159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2970213" indent="-3159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427413" indent="-3159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TW" altLang="zh-TW" sz="3600" b="1" dirty="0" smtClean="0">
                <a:solidFill>
                  <a:schemeClr val="tx2"/>
                </a:solidFill>
              </a:rPr>
              <a:t>活動</a:t>
            </a:r>
            <a:r>
              <a:rPr lang="zh-TW" altLang="en-US" sz="3600" b="1" dirty="0" smtClean="0">
                <a:solidFill>
                  <a:schemeClr val="tx2"/>
                </a:solidFill>
              </a:rPr>
              <a:t>六</a:t>
            </a:r>
            <a:r>
              <a:rPr lang="zh-TW" altLang="zh-TW" sz="3600" b="1" dirty="0" smtClean="0">
                <a:solidFill>
                  <a:schemeClr val="tx2"/>
                </a:solidFill>
              </a:rPr>
              <a:t>：</a:t>
            </a:r>
            <a:r>
              <a:rPr lang="zh-TW" altLang="en-US" sz="3600" b="1" dirty="0" smtClean="0">
                <a:solidFill>
                  <a:schemeClr val="tx2"/>
                </a:solidFill>
              </a:rPr>
              <a:t>答案</a:t>
            </a:r>
            <a:endParaRPr lang="zh-TW" altLang="zh-TW" sz="3600" b="1" dirty="0">
              <a:solidFill>
                <a:schemeClr val="tx2"/>
              </a:solidFill>
            </a:endParaRPr>
          </a:p>
        </p:txBody>
      </p:sp>
      <p:graphicFrame>
        <p:nvGraphicFramePr>
          <p:cNvPr id="3" name="表格 2">
            <a:extLst>
              <a:ext uri="{FF2B5EF4-FFF2-40B4-BE49-F238E27FC236}">
                <a16:creationId xmlns:a16="http://schemas.microsoft.com/office/drawing/2014/main" id="{9CF63F5B-6D3A-4ECA-ADA9-769E8D056E6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8645659"/>
              </p:ext>
            </p:extLst>
          </p:nvPr>
        </p:nvGraphicFramePr>
        <p:xfrm>
          <a:off x="415925" y="1452563"/>
          <a:ext cx="7462838" cy="3864689"/>
        </p:xfrm>
        <a:graphic>
          <a:graphicData uri="http://schemas.openxmlformats.org/drawingml/2006/table">
            <a:tbl>
              <a:tblPr firstRow="1" firstCol="1" bandRow="1"/>
              <a:tblGrid>
                <a:gridCol w="5775234">
                  <a:extLst>
                    <a:ext uri="{9D8B030D-6E8A-4147-A177-3AD203B41FA5}">
                      <a16:colId xmlns:a16="http://schemas.microsoft.com/office/drawing/2014/main" val="3760607657"/>
                    </a:ext>
                  </a:extLst>
                </a:gridCol>
                <a:gridCol w="1687604">
                  <a:extLst>
                    <a:ext uri="{9D8B030D-6E8A-4147-A177-3AD203B41FA5}">
                      <a16:colId xmlns:a16="http://schemas.microsoft.com/office/drawing/2014/main" val="3620550254"/>
                    </a:ext>
                  </a:extLst>
                </a:gridCol>
              </a:tblGrid>
              <a:tr h="73152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TW" sz="2400" kern="100" dirty="0">
                          <a:effectLst/>
                          <a:latin typeface="+mn-lt"/>
                          <a:ea typeface="新細明體" panose="02020500000000000000" pitchFamily="18" charset="-120"/>
                        </a:rPr>
                        <a:t> 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zh-TW" sz="2400" kern="100">
                          <a:effectLst/>
                          <a:latin typeface="+mn-lt"/>
                          <a:ea typeface="新細明體" panose="02020500000000000000" pitchFamily="18" charset="-120"/>
                        </a:rPr>
                        <a:t>購買新設備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7773504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TW" sz="2400" kern="100" dirty="0">
                          <a:effectLst/>
                          <a:latin typeface="+mn-lt"/>
                          <a:ea typeface="新細明體" panose="02020500000000000000" pitchFamily="18" charset="-120"/>
                        </a:rPr>
                        <a:t> 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altLang="zh-TW" sz="2400" kern="100" dirty="0" smtClean="0">
                          <a:effectLst/>
                          <a:latin typeface="+mn-lt"/>
                          <a:ea typeface="新細明體" panose="02020500000000000000" pitchFamily="18" charset="-120"/>
                        </a:rPr>
                        <a:t>$</a:t>
                      </a:r>
                      <a:endParaRPr lang="zh-TW" sz="2400" kern="100" dirty="0">
                        <a:effectLst/>
                        <a:latin typeface="+mn-lt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87703669"/>
                  </a:ext>
                </a:extLst>
              </a:tr>
              <a:tr h="37675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TW" altLang="en-US" sz="2400" kern="100" dirty="0">
                          <a:effectLst/>
                          <a:latin typeface="+mn-lt"/>
                          <a:ea typeface="新細明體" panose="02020500000000000000" pitchFamily="18" charset="-120"/>
                        </a:rPr>
                        <a:t>購買</a:t>
                      </a:r>
                      <a:r>
                        <a:rPr lang="zh-TW" sz="2400" kern="100" dirty="0">
                          <a:effectLst/>
                          <a:latin typeface="+mn-lt"/>
                          <a:ea typeface="新細明體" panose="02020500000000000000" pitchFamily="18" charset="-120"/>
                        </a:rPr>
                        <a:t>成本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zh-TW" sz="2400" kern="100">
                          <a:effectLst/>
                          <a:latin typeface="+mn-lt"/>
                          <a:ea typeface="新細明體" panose="02020500000000000000" pitchFamily="18" charset="-120"/>
                        </a:rPr>
                        <a:t>12,000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28162463"/>
                  </a:ext>
                </a:extLst>
              </a:tr>
              <a:tr h="37675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TW" sz="2400" kern="100" dirty="0" smtClean="0">
                          <a:effectLst/>
                          <a:latin typeface="+mn-lt"/>
                          <a:ea typeface="新細明體" panose="02020500000000000000" pitchFamily="18" charset="-120"/>
                        </a:rPr>
                        <a:t>電費</a:t>
                      </a:r>
                      <a:r>
                        <a:rPr lang="en-US" altLang="zh-TW" sz="2400" kern="100" dirty="0" smtClean="0">
                          <a:effectLst/>
                          <a:latin typeface="+mn-lt"/>
                          <a:ea typeface="新細明體" panose="02020500000000000000" pitchFamily="18" charset="-120"/>
                        </a:rPr>
                        <a:t> (</a:t>
                      </a:r>
                      <a:r>
                        <a:rPr lang="zh-TW" altLang="en-US" sz="2400" kern="100" dirty="0" smtClean="0">
                          <a:effectLst/>
                          <a:latin typeface="+mn-lt"/>
                          <a:ea typeface="新細明體" panose="02020500000000000000" pitchFamily="18" charset="-120"/>
                        </a:rPr>
                        <a:t>兩年</a:t>
                      </a:r>
                      <a:r>
                        <a:rPr lang="en-US" altLang="zh-TW" sz="2400" kern="100" dirty="0" smtClean="0">
                          <a:effectLst/>
                          <a:latin typeface="+mn-lt"/>
                          <a:ea typeface="新細明體" panose="02020500000000000000" pitchFamily="18" charset="-120"/>
                        </a:rPr>
                        <a:t>)</a:t>
                      </a:r>
                      <a:endParaRPr lang="zh-TW" sz="2400" kern="100" dirty="0">
                        <a:effectLst/>
                        <a:latin typeface="+mn-lt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zh-TW" sz="2400" kern="100">
                          <a:effectLst/>
                          <a:latin typeface="+mn-lt"/>
                          <a:ea typeface="新細明體" panose="02020500000000000000" pitchFamily="18" charset="-120"/>
                        </a:rPr>
                        <a:t>6,400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8109888"/>
                  </a:ext>
                </a:extLst>
              </a:tr>
              <a:tr h="39568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TW" altLang="en-US" sz="2400" kern="100" dirty="0" smtClean="0">
                          <a:effectLst/>
                          <a:latin typeface="+mn-lt"/>
                          <a:ea typeface="新細明體" panose="02020500000000000000" pitchFamily="18" charset="-120"/>
                        </a:rPr>
                        <a:t>放</a:t>
                      </a:r>
                      <a:r>
                        <a:rPr lang="zh-TW" sz="2400" kern="100" dirty="0" smtClean="0">
                          <a:effectLst/>
                          <a:latin typeface="+mn-lt"/>
                          <a:ea typeface="新細明體" panose="02020500000000000000" pitchFamily="18" charset="-120"/>
                        </a:rPr>
                        <a:t>棄舊設備</a:t>
                      </a:r>
                      <a:r>
                        <a:rPr lang="zh-TW" altLang="en-US" sz="2400" kern="100" dirty="0" smtClean="0">
                          <a:effectLst/>
                          <a:latin typeface="+mn-lt"/>
                          <a:ea typeface="新細明體" panose="02020500000000000000" pitchFamily="18" charset="-120"/>
                        </a:rPr>
                        <a:t>變現（兩年後）</a:t>
                      </a:r>
                      <a:endParaRPr lang="zh-TW" sz="2400" kern="100" dirty="0">
                        <a:effectLst/>
                        <a:latin typeface="+mn-lt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zh-TW" sz="2400" kern="100" dirty="0">
                          <a:effectLst/>
                          <a:latin typeface="+mn-lt"/>
                          <a:ea typeface="新細明體" panose="02020500000000000000" pitchFamily="18" charset="-120"/>
                        </a:rPr>
                        <a:t>1,000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1825010"/>
                  </a:ext>
                </a:extLst>
              </a:tr>
              <a:tr h="48795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TW" sz="2400" kern="100" dirty="0">
                          <a:effectLst/>
                          <a:latin typeface="+mn-lt"/>
                          <a:ea typeface="新細明體" panose="02020500000000000000" pitchFamily="18" charset="-120"/>
                        </a:rPr>
                        <a:t>減</a:t>
                      </a:r>
                      <a:r>
                        <a:rPr lang="zh-TW" sz="2400" kern="100" dirty="0" smtClean="0">
                          <a:effectLst/>
                          <a:latin typeface="+mn-lt"/>
                          <a:ea typeface="新細明體" panose="02020500000000000000" pitchFamily="18" charset="-120"/>
                        </a:rPr>
                        <a:t>：舊設備</a:t>
                      </a:r>
                      <a:r>
                        <a:rPr lang="en-US" altLang="zh-TW" sz="2400" kern="100" dirty="0" smtClean="0">
                          <a:effectLst/>
                          <a:latin typeface="+mn-lt"/>
                          <a:ea typeface="新細明體" panose="02020500000000000000" pitchFamily="18" charset="-120"/>
                        </a:rPr>
                        <a:t> (</a:t>
                      </a:r>
                      <a:r>
                        <a:rPr lang="zh-TW" altLang="en-US" sz="2400" kern="100" dirty="0" smtClean="0">
                          <a:effectLst/>
                          <a:latin typeface="+mn-lt"/>
                          <a:ea typeface="新細明體" panose="02020500000000000000" pitchFamily="18" charset="-120"/>
                        </a:rPr>
                        <a:t>現時</a:t>
                      </a:r>
                      <a:r>
                        <a:rPr lang="en-US" altLang="zh-TW" sz="2400" kern="100" dirty="0" smtClean="0">
                          <a:effectLst/>
                          <a:latin typeface="+mn-lt"/>
                          <a:ea typeface="新細明體" panose="02020500000000000000" pitchFamily="18" charset="-120"/>
                        </a:rPr>
                        <a:t>)</a:t>
                      </a:r>
                      <a:endParaRPr lang="zh-TW" sz="2400" kern="100" dirty="0">
                        <a:effectLst/>
                        <a:latin typeface="+mn-lt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zh-TW" sz="2400" kern="100" dirty="0">
                          <a:effectLst/>
                          <a:latin typeface="+mn-lt"/>
                          <a:ea typeface="新細明體" panose="02020500000000000000" pitchFamily="18" charset="-120"/>
                        </a:rPr>
                        <a:t>3,000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28219795"/>
                  </a:ext>
                </a:extLst>
              </a:tr>
              <a:tr h="376755">
                <a:tc>
                  <a:txBody>
                    <a:bodyPr/>
                    <a:lstStyle/>
                    <a:p>
                      <a:pPr marL="0" marR="0" lvl="0" indent="3810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2400" kern="100" dirty="0" smtClean="0">
                          <a:effectLst/>
                          <a:latin typeface="+mn-lt"/>
                          <a:ea typeface="新細明體" panose="02020500000000000000" pitchFamily="18" charset="-120"/>
                        </a:rPr>
                        <a:t>   </a:t>
                      </a:r>
                      <a:r>
                        <a:rPr lang="zh-TW" sz="2400" kern="100" dirty="0" smtClean="0">
                          <a:effectLst/>
                          <a:latin typeface="+mn-lt"/>
                          <a:ea typeface="新細明體" panose="02020500000000000000" pitchFamily="18" charset="-120"/>
                        </a:rPr>
                        <a:t>新設備</a:t>
                      </a:r>
                      <a:r>
                        <a:rPr lang="en-US" altLang="zh-TW" sz="2400" kern="100" dirty="0" smtClean="0">
                          <a:effectLst/>
                          <a:latin typeface="+mn-lt"/>
                          <a:ea typeface="新細明體" panose="02020500000000000000" pitchFamily="18" charset="-120"/>
                        </a:rPr>
                        <a:t> </a:t>
                      </a:r>
                      <a:r>
                        <a:rPr lang="zh-TW" altLang="en-US" sz="2400" kern="100" dirty="0" smtClean="0">
                          <a:effectLst/>
                          <a:latin typeface="+mn-lt"/>
                          <a:ea typeface="新細明體" panose="02020500000000000000" pitchFamily="18" charset="-120"/>
                        </a:rPr>
                        <a:t>（兩年後）</a:t>
                      </a:r>
                      <a:endParaRPr lang="zh-TW" sz="2400" kern="100" dirty="0">
                        <a:effectLst/>
                        <a:latin typeface="+mn-lt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zh-TW" sz="2400" kern="100" dirty="0">
                          <a:effectLst/>
                          <a:latin typeface="+mn-lt"/>
                          <a:ea typeface="新細明體" panose="02020500000000000000" pitchFamily="18" charset="-120"/>
                        </a:rPr>
                        <a:t>4,000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83736967"/>
                  </a:ext>
                </a:extLst>
              </a:tr>
              <a:tr h="376755">
                <a:tc>
                  <a:txBody>
                    <a:bodyPr/>
                    <a:lstStyle/>
                    <a:p>
                      <a:pPr indent="381000">
                        <a:spcAft>
                          <a:spcPts val="0"/>
                        </a:spcAft>
                      </a:pPr>
                      <a:r>
                        <a:rPr lang="en-US" altLang="zh-TW" sz="2400" kern="100" dirty="0" smtClean="0">
                          <a:solidFill>
                            <a:srgbClr val="211D1E"/>
                          </a:solidFill>
                          <a:effectLst/>
                          <a:latin typeface="+mn-lt"/>
                          <a:ea typeface="新細明體" panose="02020500000000000000" pitchFamily="18" charset="-120"/>
                        </a:rPr>
                        <a:t>   </a:t>
                      </a:r>
                      <a:r>
                        <a:rPr lang="zh-TW" sz="2400" kern="100" dirty="0" smtClean="0">
                          <a:solidFill>
                            <a:srgbClr val="211D1E"/>
                          </a:solidFill>
                          <a:effectLst/>
                          <a:latin typeface="+mn-lt"/>
                          <a:ea typeface="新細明體" panose="02020500000000000000" pitchFamily="18" charset="-120"/>
                        </a:rPr>
                        <a:t>節省電費</a:t>
                      </a:r>
                      <a:r>
                        <a:rPr lang="en-US" altLang="zh-TW" sz="2400" kern="100" dirty="0" smtClean="0">
                          <a:solidFill>
                            <a:srgbClr val="211D1E"/>
                          </a:solidFill>
                          <a:effectLst/>
                          <a:latin typeface="+mn-lt"/>
                          <a:ea typeface="新細明體" panose="02020500000000000000" pitchFamily="18" charset="-120"/>
                        </a:rPr>
                        <a:t> (</a:t>
                      </a:r>
                      <a:r>
                        <a:rPr lang="zh-HK" altLang="en-US" sz="2400" kern="100" dirty="0" smtClean="0">
                          <a:solidFill>
                            <a:srgbClr val="211D1E"/>
                          </a:solidFill>
                          <a:effectLst/>
                          <a:latin typeface="+mn-lt"/>
                          <a:ea typeface="新細明體" panose="02020500000000000000" pitchFamily="18" charset="-120"/>
                        </a:rPr>
                        <a:t>兩年</a:t>
                      </a:r>
                      <a:r>
                        <a:rPr lang="en-US" altLang="zh-HK" sz="2400" kern="100" dirty="0" smtClean="0">
                          <a:solidFill>
                            <a:srgbClr val="211D1E"/>
                          </a:solidFill>
                          <a:effectLst/>
                          <a:latin typeface="+mn-lt"/>
                          <a:ea typeface="新細明體" panose="02020500000000000000" pitchFamily="18" charset="-120"/>
                        </a:rPr>
                        <a:t>)</a:t>
                      </a:r>
                      <a:endParaRPr lang="zh-TW" sz="2400" kern="100" dirty="0">
                        <a:effectLst/>
                        <a:latin typeface="+mn-lt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zh-TW" sz="2400" u="sng" kern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UPPZVE+Calibri"/>
                          <a:cs typeface="UPPZVE+Calibri"/>
                        </a:rPr>
                        <a:t>9,600</a:t>
                      </a:r>
                      <a:endParaRPr lang="zh-TW" sz="2400" kern="100" dirty="0">
                        <a:effectLst/>
                        <a:latin typeface="+mn-lt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49061461"/>
                  </a:ext>
                </a:extLst>
              </a:tr>
              <a:tr h="37675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TW" sz="2400" kern="100" dirty="0" smtClean="0">
                          <a:solidFill>
                            <a:srgbClr val="211D1E"/>
                          </a:solidFill>
                          <a:effectLst/>
                          <a:latin typeface="+mn-lt"/>
                          <a:ea typeface="新細明體" panose="02020500000000000000" pitchFamily="18" charset="-120"/>
                        </a:rPr>
                        <a:t>相關成本</a:t>
                      </a:r>
                      <a:r>
                        <a:rPr lang="zh-TW" altLang="en-US" sz="2400" kern="100" dirty="0" smtClean="0">
                          <a:solidFill>
                            <a:srgbClr val="211D1E"/>
                          </a:solidFill>
                          <a:effectLst/>
                          <a:latin typeface="+mn-lt"/>
                          <a:ea typeface="新細明體" panose="02020500000000000000" pitchFamily="18" charset="-120"/>
                        </a:rPr>
                        <a:t>增加</a:t>
                      </a:r>
                      <a:endParaRPr lang="zh-TW" sz="2400" kern="100" dirty="0">
                        <a:effectLst/>
                        <a:latin typeface="+mn-lt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zh-TW" sz="2400" kern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UPPZVE+Calibri"/>
                          <a:cs typeface="UPPZVE+Calibri"/>
                        </a:rPr>
                        <a:t>2,800</a:t>
                      </a:r>
                      <a:endParaRPr lang="zh-TW" sz="2400" kern="100" dirty="0">
                        <a:effectLst/>
                        <a:latin typeface="+mn-lt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93589639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頁尾版面配置區 1">
            <a:extLst>
              <a:ext uri="{FF2B5EF4-FFF2-40B4-BE49-F238E27FC236}">
                <a16:creationId xmlns:a16="http://schemas.microsoft.com/office/drawing/2014/main" id="{B7F8B070-F7F5-4DAC-BD47-533D5585F727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endParaRPr kumimoji="0" lang="en-US" altLang="zh-TW"/>
          </a:p>
          <a:p>
            <a:fld id="{BB2E8711-7B6A-460C-AA36-2289F8E5AF27}" type="slidenum">
              <a:rPr kumimoji="0" lang="en-US" altLang="zh-TW"/>
              <a:pPr/>
              <a:t>31</a:t>
            </a:fld>
            <a:endParaRPr kumimoji="0" lang="en-US" altLang="zh-TW"/>
          </a:p>
        </p:txBody>
      </p:sp>
      <p:sp>
        <p:nvSpPr>
          <p:cNvPr id="68611" name="Rectangle 2">
            <a:extLst>
              <a:ext uri="{FF2B5EF4-FFF2-40B4-BE49-F238E27FC236}">
                <a16:creationId xmlns:a16="http://schemas.microsoft.com/office/drawing/2014/main" id="{9D8D580F-1B0D-4397-9068-0C24CDA1942B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>
          <a:xfrm>
            <a:off x="520700" y="728663"/>
            <a:ext cx="7543800" cy="598487"/>
          </a:xfrm>
        </p:spPr>
        <p:txBody>
          <a:bodyPr/>
          <a:lstStyle/>
          <a:p>
            <a:pPr eaLnBrk="1" hangingPunct="1"/>
            <a:r>
              <a:rPr lang="zh-TW" altLang="en-US" sz="4000" dirty="0"/>
              <a:t>總結</a:t>
            </a:r>
            <a:endParaRPr lang="zh-TW" altLang="zh-TW" sz="4000" dirty="0"/>
          </a:p>
        </p:txBody>
      </p:sp>
      <p:sp>
        <p:nvSpPr>
          <p:cNvPr id="68612" name="Rectangle 3">
            <a:extLst>
              <a:ext uri="{FF2B5EF4-FFF2-40B4-BE49-F238E27FC236}">
                <a16:creationId xmlns:a16="http://schemas.microsoft.com/office/drawing/2014/main" id="{7ED80373-8A85-4A9E-8AA6-6BE782A2D11F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>
          <a:xfrm>
            <a:off x="431800" y="1268413"/>
            <a:ext cx="7445375" cy="3960812"/>
          </a:xfrm>
        </p:spPr>
        <p:txBody>
          <a:bodyPr/>
          <a:lstStyle/>
          <a:p>
            <a:pPr lvl="1" eaLnBrk="1" hangingPunct="1">
              <a:buFont typeface="Wingdings" panose="05000000000000000000" pitchFamily="2" charset="2"/>
              <a:buNone/>
            </a:pPr>
            <a:endParaRPr lang="en-US" altLang="zh-HK" dirty="0"/>
          </a:p>
          <a:p>
            <a:pPr eaLnBrk="1" hangingPunct="1"/>
            <a:r>
              <a:rPr lang="zh-TW" altLang="zh-TW" sz="3600" dirty="0"/>
              <a:t>機會</a:t>
            </a:r>
            <a:r>
              <a:rPr lang="zh-TW" altLang="zh-HK" sz="3600" dirty="0"/>
              <a:t>成本和增量成本</a:t>
            </a:r>
            <a:r>
              <a:rPr lang="zh-TW" altLang="zh-TW" sz="3600" dirty="0"/>
              <a:t>與</a:t>
            </a:r>
            <a:r>
              <a:rPr lang="zh-TW" altLang="zh-TW" sz="3600" dirty="0" smtClean="0"/>
              <a:t>決策</a:t>
            </a:r>
            <a:r>
              <a:rPr lang="zh-TW" altLang="en-US" sz="3600" dirty="0" smtClean="0"/>
              <a:t>有</a:t>
            </a:r>
            <a:r>
              <a:rPr lang="zh-TW" altLang="zh-TW" sz="3600" dirty="0" smtClean="0"/>
              <a:t>關</a:t>
            </a:r>
            <a:r>
              <a:rPr lang="zh-TW" altLang="zh-TW" dirty="0"/>
              <a:t>。</a:t>
            </a:r>
            <a:endParaRPr lang="en-US" altLang="zh-HK" dirty="0"/>
          </a:p>
          <a:p>
            <a:pPr eaLnBrk="1" hangingPunct="1">
              <a:buFont typeface="Wingdings" panose="05000000000000000000" pitchFamily="2" charset="2"/>
              <a:buNone/>
            </a:pPr>
            <a:endParaRPr lang="en-US" altLang="zh-TW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頁尾版面配置區 3">
            <a:extLst>
              <a:ext uri="{FF2B5EF4-FFF2-40B4-BE49-F238E27FC236}">
                <a16:creationId xmlns:a16="http://schemas.microsoft.com/office/drawing/2014/main" id="{1B69ECDB-AB51-4D5C-B94D-3166C649D3E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endParaRPr kumimoji="0" lang="en-US" altLang="zh-TW"/>
          </a:p>
          <a:p>
            <a:fld id="{857F6452-0F2F-49A1-975A-45BB6FCD479D}" type="slidenum">
              <a:rPr kumimoji="0" lang="en-US" altLang="zh-TW"/>
              <a:pPr/>
              <a:t>32</a:t>
            </a:fld>
            <a:endParaRPr kumimoji="0" lang="en-US" altLang="zh-TW"/>
          </a:p>
        </p:txBody>
      </p:sp>
      <p:sp>
        <p:nvSpPr>
          <p:cNvPr id="70659" name="Rectangle 2">
            <a:extLst>
              <a:ext uri="{FF2B5EF4-FFF2-40B4-BE49-F238E27FC236}">
                <a16:creationId xmlns:a16="http://schemas.microsoft.com/office/drawing/2014/main" id="{9041A84D-2305-475B-8B81-70106FBAC47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457200" y="1538288"/>
            <a:ext cx="8229600" cy="4411662"/>
          </a:xfrm>
        </p:spPr>
        <p:txBody>
          <a:bodyPr/>
          <a:lstStyle/>
          <a:p>
            <a:endParaRPr lang="zh-TW" altLang="en-US" dirty="0"/>
          </a:p>
          <a:p>
            <a:endParaRPr lang="zh-TW" altLang="en-US" dirty="0"/>
          </a:p>
          <a:p>
            <a:endParaRPr lang="zh-TW" altLang="en-US" dirty="0"/>
          </a:p>
          <a:p>
            <a:pPr algn="ctr">
              <a:buFont typeface="Wingdings" panose="05000000000000000000" pitchFamily="2" charset="2"/>
              <a:buNone/>
            </a:pPr>
            <a:r>
              <a:rPr lang="zh-CN" altLang="en-US" sz="4800" b="1" dirty="0"/>
              <a:t>完</a:t>
            </a:r>
            <a:r>
              <a:rPr lang="zh-TW" altLang="zh-TW" sz="4800" b="1" dirty="0"/>
              <a:t>結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頁尾版面配置區 1">
            <a:extLst>
              <a:ext uri="{FF2B5EF4-FFF2-40B4-BE49-F238E27FC236}">
                <a16:creationId xmlns:a16="http://schemas.microsoft.com/office/drawing/2014/main" id="{8235EBF0-21A5-4491-B833-1F5C2A9883AA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endParaRPr kumimoji="0" lang="en-US" altLang="zh-TW"/>
          </a:p>
          <a:p>
            <a:fld id="{B6CCE804-A53B-4648-8FC1-9B182CCEAD0E}" type="slidenum">
              <a:rPr kumimoji="0" lang="en-US" altLang="zh-TW"/>
              <a:pPr/>
              <a:t>4</a:t>
            </a:fld>
            <a:endParaRPr kumimoji="0" lang="en-US" altLang="zh-TW"/>
          </a:p>
        </p:txBody>
      </p:sp>
      <p:sp>
        <p:nvSpPr>
          <p:cNvPr id="11267" name="Rectangle 2">
            <a:extLst>
              <a:ext uri="{FF2B5EF4-FFF2-40B4-BE49-F238E27FC236}">
                <a16:creationId xmlns:a16="http://schemas.microsoft.com/office/drawing/2014/main" id="{C201615D-0AEF-4CC3-B69D-E9D1787A011F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458788"/>
            <a:ext cx="7543800" cy="1349375"/>
          </a:xfrm>
        </p:spPr>
        <p:txBody>
          <a:bodyPr/>
          <a:lstStyle/>
          <a:p>
            <a:pPr eaLnBrk="1" hangingPunct="1"/>
            <a:r>
              <a:rPr lang="zh-TW" altLang="en-US" dirty="0"/>
              <a:t>邊際</a:t>
            </a:r>
            <a:r>
              <a:rPr lang="zh-TW" altLang="en-US" dirty="0" smtClean="0"/>
              <a:t>成本法</a:t>
            </a:r>
            <a:r>
              <a:rPr lang="zh-TW" altLang="zh-TW" dirty="0"/>
              <a:t>下的成本分類</a:t>
            </a:r>
            <a:r>
              <a:rPr lang="en-US" altLang="zh-TW" dirty="0"/>
              <a:t/>
            </a:r>
            <a:br>
              <a:rPr lang="en-US" altLang="zh-TW" dirty="0"/>
            </a:br>
            <a:endParaRPr lang="en-US" altLang="zh-TW" dirty="0"/>
          </a:p>
        </p:txBody>
      </p:sp>
      <p:sp>
        <p:nvSpPr>
          <p:cNvPr id="192515" name="Rectangle 3">
            <a:extLst>
              <a:ext uri="{FF2B5EF4-FFF2-40B4-BE49-F238E27FC236}">
                <a16:creationId xmlns:a16="http://schemas.microsoft.com/office/drawing/2014/main" id="{56BA2936-436A-44C1-975B-17C02A9A0EA2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2168525"/>
            <a:ext cx="8229600" cy="3960813"/>
          </a:xfrm>
        </p:spPr>
        <p:txBody>
          <a:bodyPr/>
          <a:lstStyle/>
          <a:p>
            <a:pPr eaLnBrk="1" hangingPunct="1">
              <a:lnSpc>
                <a:spcPct val="90000"/>
              </a:lnSpc>
              <a:defRPr/>
            </a:pPr>
            <a:r>
              <a:rPr lang="zh-TW" altLang="zh-TW" sz="3600" dirty="0"/>
              <a:t>兩類成本：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zh-TW" altLang="zh-TW" sz="3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變動成本</a:t>
            </a:r>
            <a:r>
              <a:rPr lang="zh-TW" altLang="zh-TW" sz="3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zh-TW" altLang="zh-TW" sz="3000" dirty="0" smtClean="0"/>
              <a:t>–</a:t>
            </a:r>
            <a:r>
              <a:rPr lang="zh-TW" altLang="en-US" sz="3000" dirty="0"/>
              <a:t>成本直接按所生產單位的比例而變動。</a:t>
            </a:r>
            <a:endParaRPr lang="zh-TW" altLang="zh-TW" sz="3000" dirty="0"/>
          </a:p>
          <a:p>
            <a:pPr lvl="1" eaLnBrk="1" hangingPunct="1">
              <a:lnSpc>
                <a:spcPct val="90000"/>
              </a:lnSpc>
              <a:buFont typeface="Wingdings" panose="05000000000000000000" pitchFamily="2" charset="2"/>
              <a:buNone/>
              <a:defRPr/>
            </a:pPr>
            <a:endParaRPr lang="en-US" altLang="zh-TW" sz="3000" dirty="0"/>
          </a:p>
          <a:p>
            <a:pPr lvl="1" eaLnBrk="1" hangingPunct="1">
              <a:lnSpc>
                <a:spcPct val="90000"/>
              </a:lnSpc>
              <a:defRPr/>
            </a:pPr>
            <a:r>
              <a:rPr lang="zh-TW" altLang="zh-TW" sz="3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固定成本</a:t>
            </a:r>
            <a:r>
              <a:rPr lang="zh-TW" altLang="zh-TW" sz="3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zh-TW" altLang="zh-TW" sz="3000" dirty="0"/>
              <a:t>– 成本不隨</a:t>
            </a:r>
            <a:r>
              <a:rPr lang="zh-CN" altLang="en-US" sz="3000" dirty="0"/>
              <a:t>所</a:t>
            </a:r>
            <a:r>
              <a:rPr lang="zh-CN" altLang="en-US" sz="3000" dirty="0" smtClean="0"/>
              <a:t>生產</a:t>
            </a:r>
            <a:r>
              <a:rPr lang="zh-TW" altLang="zh-TW" sz="3000" dirty="0"/>
              <a:t>單位的數量而變動。</a:t>
            </a:r>
          </a:p>
          <a:p>
            <a:pPr lvl="1" eaLnBrk="1" hangingPunct="1">
              <a:lnSpc>
                <a:spcPct val="90000"/>
              </a:lnSpc>
              <a:buFont typeface="Wingdings" panose="05000000000000000000" pitchFamily="2" charset="2"/>
              <a:buNone/>
              <a:defRPr/>
            </a:pPr>
            <a:r>
              <a:rPr lang="zh-TW" altLang="zh-TW" sz="2400" dirty="0"/>
              <a:t>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頁尾版面配置區 1">
            <a:extLst>
              <a:ext uri="{FF2B5EF4-FFF2-40B4-BE49-F238E27FC236}">
                <a16:creationId xmlns:a16="http://schemas.microsoft.com/office/drawing/2014/main" id="{E9658F85-1982-4412-A314-4856BC1428D9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endParaRPr kumimoji="0" lang="en-US" altLang="zh-TW"/>
          </a:p>
          <a:p>
            <a:fld id="{2F4EEB8D-615D-433F-B02A-21A0C61E5511}" type="slidenum">
              <a:rPr kumimoji="0" lang="en-US" altLang="zh-TW"/>
              <a:pPr/>
              <a:t>5</a:t>
            </a:fld>
            <a:endParaRPr kumimoji="0" lang="en-US" altLang="zh-TW"/>
          </a:p>
        </p:txBody>
      </p:sp>
      <p:sp>
        <p:nvSpPr>
          <p:cNvPr id="13315" name="Rectangle 3">
            <a:extLst>
              <a:ext uri="{FF2B5EF4-FFF2-40B4-BE49-F238E27FC236}">
                <a16:creationId xmlns:a16="http://schemas.microsoft.com/office/drawing/2014/main" id="{1D503E28-5360-488B-A4CB-3136E2F7A101}"/>
              </a:ext>
            </a:extLst>
          </p:cNvPr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457200" y="1719263"/>
            <a:ext cx="4038600" cy="4411662"/>
          </a:xfrm>
        </p:spPr>
        <p:txBody>
          <a:bodyPr/>
          <a:lstStyle/>
          <a:p>
            <a:pPr eaLnBrk="1" hangingPunct="1"/>
            <a:endParaRPr lang="en-US" altLang="zh-TW" sz="2800"/>
          </a:p>
          <a:p>
            <a:pPr lvl="1" eaLnBrk="1" hangingPunct="1"/>
            <a:endParaRPr lang="en-US" altLang="zh-TW" sz="2400"/>
          </a:p>
        </p:txBody>
      </p:sp>
      <p:sp>
        <p:nvSpPr>
          <p:cNvPr id="13316" name="AutoShape 5">
            <a:extLst>
              <a:ext uri="{FF2B5EF4-FFF2-40B4-BE49-F238E27FC236}">
                <a16:creationId xmlns:a16="http://schemas.microsoft.com/office/drawing/2014/main" id="{A40C9150-D27E-445B-859F-170AD8D55BFE}"/>
              </a:ext>
            </a:extLst>
          </p:cNvPr>
          <p:cNvSpPr>
            <a:spLocks noChangeAspect="1" noChangeArrowheads="1" noTextEdit="1"/>
          </p:cNvSpPr>
          <p:nvPr/>
        </p:nvSpPr>
        <p:spPr bwMode="auto">
          <a:xfrm>
            <a:off x="228600" y="908050"/>
            <a:ext cx="8281988" cy="4951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HK" altLang="en-US"/>
          </a:p>
        </p:txBody>
      </p:sp>
      <p:sp>
        <p:nvSpPr>
          <p:cNvPr id="324614" name="_s324614">
            <a:extLst>
              <a:ext uri="{FF2B5EF4-FFF2-40B4-BE49-F238E27FC236}">
                <a16:creationId xmlns:a16="http://schemas.microsoft.com/office/drawing/2014/main" id="{6AEDAE51-DAB6-49B6-8731-8BCA37B0A669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9575" y="623888"/>
            <a:ext cx="7148513" cy="904875"/>
          </a:xfrm>
          <a:prstGeom prst="roundRect">
            <a:avLst>
              <a:gd name="adj" fmla="val 16667"/>
            </a:avLst>
          </a:prstGeom>
          <a:solidFill>
            <a:srgbClr val="FFFF99"/>
          </a:solidFill>
          <a:ln w="9525" algn="ctr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0" tIns="0" rIns="0" bIns="0" anchor="ctr"/>
          <a:lstStyle/>
          <a:p>
            <a:pPr algn="ctr" eaLnBrk="1" hangingPunct="1">
              <a:defRPr/>
            </a:pPr>
            <a:r>
              <a:rPr lang="zh-TW" altLang="zh-TW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固定成本的進一步分類</a:t>
            </a:r>
          </a:p>
        </p:txBody>
      </p:sp>
      <p:sp>
        <p:nvSpPr>
          <p:cNvPr id="13318" name="_s1032">
            <a:extLst>
              <a:ext uri="{FF2B5EF4-FFF2-40B4-BE49-F238E27FC236}">
                <a16:creationId xmlns:a16="http://schemas.microsoft.com/office/drawing/2014/main" id="{BFD19235-F66B-4DB6-AAD2-821E41E022B6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81513" y="2149475"/>
            <a:ext cx="3690937" cy="3800475"/>
          </a:xfrm>
          <a:prstGeom prst="roundRect">
            <a:avLst>
              <a:gd name="adj" fmla="val 16667"/>
            </a:avLst>
          </a:prstGeom>
          <a:solidFill>
            <a:srgbClr val="66FF66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lIns="0" tIns="0" rIns="0" bIns="0" anchor="ctr"/>
          <a:lstStyle>
            <a:lvl1pPr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kumimoji="1" sz="26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TW" altLang="zh-TW" sz="2400" b="1" dirty="0">
                <a:solidFill>
                  <a:srgbClr val="C00000"/>
                </a:solidFill>
              </a:rPr>
              <a:t>固定成本（不可避免）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zh-TW" sz="2000" b="1" dirty="0">
              <a:solidFill>
                <a:srgbClr val="002060"/>
              </a:solidFill>
            </a:endParaRP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TW" altLang="zh-TW" sz="1600" b="1" dirty="0">
                <a:solidFill>
                  <a:srgbClr val="002060"/>
                </a:solidFill>
              </a:rPr>
              <a:t>固定成本（不可避免</a:t>
            </a:r>
            <a:r>
              <a:rPr lang="zh-TW" altLang="zh-TW" sz="1600" b="1" dirty="0" smtClean="0">
                <a:solidFill>
                  <a:srgbClr val="002060"/>
                </a:solidFill>
              </a:rPr>
              <a:t>）</a:t>
            </a:r>
            <a:r>
              <a:rPr lang="zh-TW" altLang="en-US" sz="1600" b="1" dirty="0" smtClean="0">
                <a:solidFill>
                  <a:srgbClr val="002060"/>
                </a:solidFill>
              </a:rPr>
              <a:t>是與</a:t>
            </a:r>
            <a:r>
              <a:rPr lang="zh-TW" altLang="en-US" sz="1600" b="1" dirty="0">
                <a:solidFill>
                  <a:srgbClr val="002060"/>
                </a:solidFill>
              </a:rPr>
              <a:t>整體業務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TW" altLang="en-US" sz="1600" b="1" dirty="0" smtClean="0">
                <a:solidFill>
                  <a:srgbClr val="002060"/>
                </a:solidFill>
              </a:rPr>
              <a:t>營運相關</a:t>
            </a:r>
            <a:r>
              <a:rPr lang="zh-TW" altLang="en-US" sz="1600" b="1" dirty="0">
                <a:solidFill>
                  <a:srgbClr val="002060"/>
                </a:solidFill>
              </a:rPr>
              <a:t>的成本，而非</a:t>
            </a:r>
            <a:r>
              <a:rPr lang="zh-TW" altLang="en-US" sz="1600" b="1" dirty="0" smtClean="0">
                <a:solidFill>
                  <a:srgbClr val="002060"/>
                </a:solidFill>
              </a:rPr>
              <a:t>特定產品</a:t>
            </a:r>
            <a:r>
              <a:rPr lang="zh-TW" altLang="en-US" sz="1600" b="1" dirty="0">
                <a:solidFill>
                  <a:srgbClr val="002060"/>
                </a:solidFill>
              </a:rPr>
              <a:t>、</a:t>
            </a:r>
            <a:r>
              <a:rPr lang="zh-TW" altLang="en-US" sz="1600" b="1" dirty="0" smtClean="0">
                <a:solidFill>
                  <a:srgbClr val="002060"/>
                </a:solidFill>
              </a:rPr>
              <a:t>部門</a:t>
            </a:r>
            <a:endParaRPr lang="en-US" altLang="zh-TW" sz="1600" b="1" dirty="0" smtClean="0">
              <a:solidFill>
                <a:srgbClr val="002060"/>
              </a:solidFill>
            </a:endParaRP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TW" altLang="en-US" sz="1600" b="1" dirty="0" smtClean="0">
                <a:solidFill>
                  <a:srgbClr val="002060"/>
                </a:solidFill>
              </a:rPr>
              <a:t>或</a:t>
            </a:r>
            <a:r>
              <a:rPr lang="zh-TW" altLang="en-US" sz="1600" b="1" dirty="0">
                <a:solidFill>
                  <a:srgbClr val="002060"/>
                </a:solidFill>
              </a:rPr>
              <a:t>組別的</a:t>
            </a:r>
            <a:r>
              <a:rPr lang="zh-TW" altLang="en-US" sz="1600" b="1" dirty="0" smtClean="0">
                <a:solidFill>
                  <a:srgbClr val="002060"/>
                </a:solidFill>
              </a:rPr>
              <a:t>一般固定</a:t>
            </a:r>
            <a:r>
              <a:rPr lang="zh-TW" altLang="en-US" sz="1600" b="1" dirty="0">
                <a:solidFill>
                  <a:srgbClr val="002060"/>
                </a:solidFill>
              </a:rPr>
              <a:t>成本。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zh-TW" sz="1600" b="1" dirty="0">
              <a:solidFill>
                <a:srgbClr val="002060"/>
              </a:solidFill>
            </a:endParaRP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TW" altLang="zh-TW" sz="1600" b="1" dirty="0">
                <a:solidFill>
                  <a:srgbClr val="002060"/>
                </a:solidFill>
              </a:rPr>
              <a:t>例子：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Char char="•"/>
            </a:pPr>
            <a:r>
              <a:rPr lang="zh-TW" altLang="zh-TW" sz="1600" b="1" dirty="0">
                <a:solidFill>
                  <a:srgbClr val="002060"/>
                </a:solidFill>
              </a:rPr>
              <a:t>生產總監</a:t>
            </a:r>
            <a:r>
              <a:rPr lang="zh-CN" altLang="en-US" sz="1600" b="1" dirty="0">
                <a:solidFill>
                  <a:srgbClr val="002060"/>
                </a:solidFill>
              </a:rPr>
              <a:t>的</a:t>
            </a:r>
            <a:r>
              <a:rPr lang="zh-TW" altLang="zh-TW" sz="1600" b="1" dirty="0">
                <a:solidFill>
                  <a:srgbClr val="002060"/>
                </a:solidFill>
              </a:rPr>
              <a:t>薪</a:t>
            </a:r>
            <a:r>
              <a:rPr lang="zh-CN" altLang="en-US" sz="1600" b="1" dirty="0">
                <a:solidFill>
                  <a:srgbClr val="002060"/>
                </a:solidFill>
              </a:rPr>
              <a:t>金</a:t>
            </a:r>
            <a:endParaRPr lang="zh-TW" altLang="zh-TW" sz="1600" b="1" dirty="0">
              <a:solidFill>
                <a:srgbClr val="002060"/>
              </a:solidFill>
            </a:endParaRPr>
          </a:p>
        </p:txBody>
      </p:sp>
      <p:sp>
        <p:nvSpPr>
          <p:cNvPr id="13319" name="_s1030">
            <a:extLst>
              <a:ext uri="{FF2B5EF4-FFF2-40B4-BE49-F238E27FC236}">
                <a16:creationId xmlns:a16="http://schemas.microsoft.com/office/drawing/2014/main" id="{AF5FF426-A112-4816-A798-641B19BFE76E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6888" y="2143125"/>
            <a:ext cx="3646487" cy="3805238"/>
          </a:xfrm>
          <a:prstGeom prst="roundRect">
            <a:avLst>
              <a:gd name="adj" fmla="val 16667"/>
            </a:avLst>
          </a:prstGeom>
          <a:solidFill>
            <a:srgbClr val="66FF66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lIns="0" tIns="0" rIns="0" bIns="0" anchor="ctr"/>
          <a:lstStyle>
            <a:lvl1pPr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kumimoji="1" sz="26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TW" altLang="zh-TW" sz="2400" b="1" dirty="0">
                <a:solidFill>
                  <a:srgbClr val="C00000"/>
                </a:solidFill>
              </a:rPr>
              <a:t>固定成本（可避免）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zh-TW" sz="1600" b="1" dirty="0">
              <a:solidFill>
                <a:srgbClr val="002060"/>
              </a:solidFill>
            </a:endParaRP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TW" altLang="zh-TW" sz="1600" b="1" dirty="0">
                <a:solidFill>
                  <a:srgbClr val="002060"/>
                </a:solidFill>
              </a:rPr>
              <a:t>固定成本（可避免</a:t>
            </a:r>
            <a:r>
              <a:rPr lang="zh-TW" altLang="zh-TW" sz="1600" b="1" dirty="0" smtClean="0">
                <a:solidFill>
                  <a:srgbClr val="002060"/>
                </a:solidFill>
              </a:rPr>
              <a:t>）</a:t>
            </a:r>
            <a:r>
              <a:rPr lang="zh-TW" altLang="en-US" sz="1600" b="1" dirty="0" smtClean="0">
                <a:solidFill>
                  <a:srgbClr val="002060"/>
                </a:solidFill>
              </a:rPr>
              <a:t>是</a:t>
            </a:r>
            <a:r>
              <a:rPr lang="zh-TW" altLang="zh-TW" sz="1600" b="1" dirty="0" smtClean="0">
                <a:solidFill>
                  <a:srgbClr val="002060"/>
                </a:solidFill>
              </a:rPr>
              <a:t>那些</a:t>
            </a:r>
            <a:r>
              <a:rPr lang="zh-CN" altLang="en-US" sz="1600" b="1" dirty="0">
                <a:solidFill>
                  <a:srgbClr val="002060"/>
                </a:solidFill>
              </a:rPr>
              <a:t>就企業</a:t>
            </a:r>
            <a:endParaRPr lang="en-US" altLang="zh-TW" sz="1600" b="1" dirty="0">
              <a:solidFill>
                <a:srgbClr val="002060"/>
              </a:solidFill>
            </a:endParaRP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1600" b="1" dirty="0">
                <a:solidFill>
                  <a:srgbClr val="002060"/>
                </a:solidFill>
              </a:rPr>
              <a:t>的</a:t>
            </a:r>
            <a:r>
              <a:rPr lang="zh-TW" altLang="zh-TW" sz="1600" b="1" dirty="0">
                <a:solidFill>
                  <a:srgbClr val="002060"/>
                </a:solidFill>
              </a:rPr>
              <a:t>特定產品、部門或</a:t>
            </a:r>
            <a:r>
              <a:rPr lang="zh-CN" altLang="en-US" sz="1600" b="1" dirty="0">
                <a:solidFill>
                  <a:srgbClr val="002060"/>
                </a:solidFill>
              </a:rPr>
              <a:t>組別而存在的</a:t>
            </a:r>
            <a:endParaRPr lang="zh-TW" altLang="zh-TW" sz="1600" b="1" dirty="0">
              <a:solidFill>
                <a:srgbClr val="002060"/>
              </a:solidFill>
            </a:endParaRP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1600" b="1" dirty="0">
                <a:solidFill>
                  <a:srgbClr val="002060"/>
                </a:solidFill>
              </a:rPr>
              <a:t>固定成本</a:t>
            </a:r>
            <a:r>
              <a:rPr lang="zh-TW" altLang="zh-TW" sz="1600" b="1" dirty="0">
                <a:solidFill>
                  <a:srgbClr val="002060"/>
                </a:solidFill>
              </a:rPr>
              <a:t>。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zh-TW" sz="1600" b="1" dirty="0">
              <a:solidFill>
                <a:srgbClr val="002060"/>
              </a:solidFill>
            </a:endParaRP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TW" altLang="zh-TW" sz="1600" b="1" dirty="0">
                <a:solidFill>
                  <a:srgbClr val="002060"/>
                </a:solidFill>
              </a:rPr>
              <a:t>例子：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Char char="•"/>
            </a:pPr>
            <a:r>
              <a:rPr lang="zh-TW" altLang="zh-TW" sz="1600" b="1" dirty="0" smtClean="0">
                <a:solidFill>
                  <a:srgbClr val="002060"/>
                </a:solidFill>
              </a:rPr>
              <a:t>特定</a:t>
            </a:r>
            <a:r>
              <a:rPr lang="zh-TW" altLang="zh-TW" sz="1600" b="1" dirty="0">
                <a:solidFill>
                  <a:srgbClr val="002060"/>
                </a:solidFill>
              </a:rPr>
              <a:t>產品線的生產主管</a:t>
            </a:r>
            <a:r>
              <a:rPr lang="zh-CN" altLang="en-US" sz="1600" b="1" dirty="0">
                <a:solidFill>
                  <a:srgbClr val="002060"/>
                </a:solidFill>
              </a:rPr>
              <a:t>的</a:t>
            </a:r>
            <a:r>
              <a:rPr lang="zh-TW" altLang="zh-TW" sz="1600" b="1" dirty="0">
                <a:solidFill>
                  <a:srgbClr val="002060"/>
                </a:solidFill>
              </a:rPr>
              <a:t>薪</a:t>
            </a:r>
            <a:r>
              <a:rPr lang="zh-CN" altLang="en-US" sz="1600" b="1" dirty="0">
                <a:solidFill>
                  <a:srgbClr val="002060"/>
                </a:solidFill>
              </a:rPr>
              <a:t>金</a:t>
            </a:r>
            <a:endParaRPr lang="zh-TW" altLang="en-US" sz="1600" b="1" dirty="0">
              <a:solidFill>
                <a:srgbClr val="002060"/>
              </a:solidFill>
            </a:endParaRPr>
          </a:p>
        </p:txBody>
      </p:sp>
      <p:sp>
        <p:nvSpPr>
          <p:cNvPr id="13320" name="Line 17">
            <a:extLst>
              <a:ext uri="{FF2B5EF4-FFF2-40B4-BE49-F238E27FC236}">
                <a16:creationId xmlns:a16="http://schemas.microsoft.com/office/drawing/2014/main" id="{60CC9F13-1382-44E9-8FD1-31067CC93E5C}"/>
              </a:ext>
            </a:extLst>
          </p:cNvPr>
          <p:cNvSpPr>
            <a:spLocks noChangeShapeType="1"/>
          </p:cNvSpPr>
          <p:nvPr/>
        </p:nvSpPr>
        <p:spPr bwMode="auto">
          <a:xfrm>
            <a:off x="4189413" y="1538288"/>
            <a:ext cx="1587" cy="2698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HK" altLang="en-US"/>
          </a:p>
        </p:txBody>
      </p:sp>
      <p:sp>
        <p:nvSpPr>
          <p:cNvPr id="13321" name="Line 14">
            <a:extLst>
              <a:ext uri="{FF2B5EF4-FFF2-40B4-BE49-F238E27FC236}">
                <a16:creationId xmlns:a16="http://schemas.microsoft.com/office/drawing/2014/main" id="{BC66C16F-EDAA-4036-B1E3-77E8357F0AAE}"/>
              </a:ext>
            </a:extLst>
          </p:cNvPr>
          <p:cNvSpPr>
            <a:spLocks noChangeShapeType="1"/>
          </p:cNvSpPr>
          <p:nvPr/>
        </p:nvSpPr>
        <p:spPr bwMode="auto">
          <a:xfrm>
            <a:off x="2028825" y="1808163"/>
            <a:ext cx="4411663" cy="158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HK" altLang="en-US"/>
          </a:p>
        </p:txBody>
      </p:sp>
      <p:sp>
        <p:nvSpPr>
          <p:cNvPr id="13322" name="Line 16">
            <a:extLst>
              <a:ext uri="{FF2B5EF4-FFF2-40B4-BE49-F238E27FC236}">
                <a16:creationId xmlns:a16="http://schemas.microsoft.com/office/drawing/2014/main" id="{201977A4-A413-465E-8D45-F6617CAE6475}"/>
              </a:ext>
            </a:extLst>
          </p:cNvPr>
          <p:cNvSpPr>
            <a:spLocks noChangeShapeType="1"/>
          </p:cNvSpPr>
          <p:nvPr/>
        </p:nvSpPr>
        <p:spPr bwMode="auto">
          <a:xfrm>
            <a:off x="6438900" y="1808163"/>
            <a:ext cx="1588" cy="2698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HK" altLang="en-US"/>
          </a:p>
        </p:txBody>
      </p:sp>
      <p:sp>
        <p:nvSpPr>
          <p:cNvPr id="13323" name="Line 19">
            <a:extLst>
              <a:ext uri="{FF2B5EF4-FFF2-40B4-BE49-F238E27FC236}">
                <a16:creationId xmlns:a16="http://schemas.microsoft.com/office/drawing/2014/main" id="{0C55B860-2C14-425A-B023-01FE3DBD86FA}"/>
              </a:ext>
            </a:extLst>
          </p:cNvPr>
          <p:cNvSpPr>
            <a:spLocks noChangeShapeType="1"/>
          </p:cNvSpPr>
          <p:nvPr/>
        </p:nvSpPr>
        <p:spPr bwMode="auto">
          <a:xfrm>
            <a:off x="2057400" y="1828800"/>
            <a:ext cx="0" cy="228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HK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頁尾版面配置區 1">
            <a:extLst>
              <a:ext uri="{FF2B5EF4-FFF2-40B4-BE49-F238E27FC236}">
                <a16:creationId xmlns:a16="http://schemas.microsoft.com/office/drawing/2014/main" id="{64D9721E-2AB2-4675-9DBC-2B4BA2EF8DE8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endParaRPr kumimoji="0" lang="en-US" altLang="zh-TW"/>
          </a:p>
          <a:p>
            <a:fld id="{FF2E83C3-166E-4768-9CB4-71310F133A8F}" type="slidenum">
              <a:rPr kumimoji="0" lang="en-US" altLang="zh-TW"/>
              <a:pPr/>
              <a:t>6</a:t>
            </a:fld>
            <a:endParaRPr kumimoji="0" lang="en-US" altLang="zh-TW"/>
          </a:p>
        </p:txBody>
      </p:sp>
      <p:sp>
        <p:nvSpPr>
          <p:cNvPr id="15363" name="Rectangle 2">
            <a:extLst>
              <a:ext uri="{FF2B5EF4-FFF2-40B4-BE49-F238E27FC236}">
                <a16:creationId xmlns:a16="http://schemas.microsoft.com/office/drawing/2014/main" id="{6D26B158-5D68-44B2-BC45-A70D15FDC0FE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>
          <a:xfrm>
            <a:off x="431800" y="728663"/>
            <a:ext cx="7543800" cy="1295400"/>
          </a:xfrm>
        </p:spPr>
        <p:txBody>
          <a:bodyPr/>
          <a:lstStyle/>
          <a:p>
            <a:pPr eaLnBrk="1" hangingPunct="1"/>
            <a:r>
              <a:rPr lang="zh-CN" altLang="en-US" dirty="0"/>
              <a:t>個</a:t>
            </a:r>
            <a:r>
              <a:rPr lang="zh-TW" altLang="en-US" dirty="0"/>
              <a:t>案分析：</a:t>
            </a:r>
            <a:r>
              <a:rPr lang="zh-TW" altLang="zh-TW" dirty="0"/>
              <a:t>年</a:t>
            </a:r>
            <a:r>
              <a:rPr lang="zh-CN" altLang="en-US" dirty="0"/>
              <a:t>宵市場</a:t>
            </a:r>
            <a:r>
              <a:rPr lang="zh-TW" altLang="zh-TW" dirty="0"/>
              <a:t>攤位</a:t>
            </a:r>
            <a:endParaRPr lang="en-US" altLang="zh-TW" sz="2600" dirty="0"/>
          </a:p>
        </p:txBody>
      </p:sp>
      <p:sp>
        <p:nvSpPr>
          <p:cNvPr id="15364" name="Rectangle 3">
            <a:extLst>
              <a:ext uri="{FF2B5EF4-FFF2-40B4-BE49-F238E27FC236}">
                <a16:creationId xmlns:a16="http://schemas.microsoft.com/office/drawing/2014/main" id="{4229D9B3-184D-486E-87B5-B5FE4D24469E}"/>
              </a:ext>
            </a:extLst>
          </p:cNvPr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457200" y="1719263"/>
            <a:ext cx="4038600" cy="4411662"/>
          </a:xfrm>
        </p:spPr>
        <p:txBody>
          <a:bodyPr/>
          <a:lstStyle/>
          <a:p>
            <a:pPr eaLnBrk="1" hangingPunct="1"/>
            <a:endParaRPr lang="en-US" altLang="zh-TW" sz="2800" dirty="0"/>
          </a:p>
          <a:p>
            <a:pPr lvl="1" eaLnBrk="1" hangingPunct="1"/>
            <a:endParaRPr lang="en-US" altLang="zh-TW" sz="2400" dirty="0"/>
          </a:p>
          <a:p>
            <a:pPr lvl="1" eaLnBrk="1" hangingPunct="1">
              <a:buFont typeface="Wingdings" panose="05000000000000000000" pitchFamily="2" charset="2"/>
              <a:buNone/>
            </a:pPr>
            <a:endParaRPr lang="en-US" altLang="zh-TW" sz="2400" dirty="0"/>
          </a:p>
        </p:txBody>
      </p:sp>
      <p:sp>
        <p:nvSpPr>
          <p:cNvPr id="15365" name="Rectangle 10">
            <a:extLst>
              <a:ext uri="{FF2B5EF4-FFF2-40B4-BE49-F238E27FC236}">
                <a16:creationId xmlns:a16="http://schemas.microsoft.com/office/drawing/2014/main" id="{E3113516-D7D6-477B-B784-51BE23A46FAE}"/>
              </a:ext>
            </a:extLst>
          </p:cNvPr>
          <p:cNvSpPr>
            <a:spLocks noGrp="1" noChangeArrowheads="1"/>
          </p:cNvSpPr>
          <p:nvPr>
            <p:ph sz="quarter" idx="4294967295"/>
          </p:nvPr>
        </p:nvSpPr>
        <p:spPr>
          <a:xfrm>
            <a:off x="533400" y="2349500"/>
            <a:ext cx="7115175" cy="3884613"/>
          </a:xfrm>
        </p:spPr>
        <p:txBody>
          <a:bodyPr/>
          <a:lstStyle/>
          <a:p>
            <a:pPr eaLnBrk="1" hangingPunct="1"/>
            <a:r>
              <a:rPr lang="zh-TW" altLang="zh-TW" sz="3000" b="1" dirty="0"/>
              <a:t>參閱</a:t>
            </a:r>
            <a:r>
              <a:rPr lang="zh-TW" altLang="en-US" sz="3000" b="1" dirty="0"/>
              <a:t>學生工作紙第</a:t>
            </a:r>
            <a:r>
              <a:rPr lang="en-US" altLang="zh-TW" sz="3000" b="1" dirty="0"/>
              <a:t>1</a:t>
            </a:r>
            <a:r>
              <a:rPr lang="zh-TW" altLang="zh-TW" sz="3000" b="1" dirty="0"/>
              <a:t>和</a:t>
            </a:r>
            <a:r>
              <a:rPr lang="en-US" altLang="zh-TW" sz="3000" b="1" dirty="0"/>
              <a:t>2</a:t>
            </a:r>
            <a:r>
              <a:rPr lang="zh-CN" altLang="en-US" sz="3000" b="1" dirty="0"/>
              <a:t>頁</a:t>
            </a:r>
            <a:endParaRPr lang="zh-TW" altLang="zh-TW" sz="3000" b="1" dirty="0"/>
          </a:p>
          <a:p>
            <a:pPr lvl="1" eaLnBrk="1" hangingPunct="1"/>
            <a:r>
              <a:rPr lang="zh-TW" altLang="en-US" sz="2600" dirty="0" smtClean="0"/>
              <a:t>你班成功</a:t>
            </a:r>
            <a:r>
              <a:rPr lang="zh-TW" altLang="en-US" sz="2600" dirty="0"/>
              <a:t>投得了一個年宵市場攤位</a:t>
            </a:r>
            <a:r>
              <a:rPr lang="zh-TW" altLang="zh-TW" sz="2600" dirty="0"/>
              <a:t>。</a:t>
            </a:r>
          </a:p>
          <a:p>
            <a:pPr lvl="1" eaLnBrk="1" hangingPunct="1"/>
            <a:r>
              <a:rPr lang="zh-TW" altLang="en-US" sz="2600" dirty="0" smtClean="0"/>
              <a:t>草擬的</a:t>
            </a:r>
            <a:r>
              <a:rPr lang="zh-TW" altLang="zh-TW" sz="2600" dirty="0" smtClean="0"/>
              <a:t>損益</a:t>
            </a:r>
            <a:r>
              <a:rPr lang="zh-TW" altLang="zh-TW" sz="2600" dirty="0"/>
              <a:t>表</a:t>
            </a:r>
            <a:r>
              <a:rPr lang="zh-TW" altLang="zh-TW" sz="2600" dirty="0" smtClean="0"/>
              <a:t>顯示</a:t>
            </a:r>
            <a:r>
              <a:rPr lang="zh-TW" altLang="en-US" sz="2600" dirty="0"/>
              <a:t>總</a:t>
            </a:r>
            <a:r>
              <a:rPr lang="zh-TW" altLang="en-US" sz="2600" dirty="0" smtClean="0"/>
              <a:t>淨利</a:t>
            </a:r>
            <a:r>
              <a:rPr lang="zh-TW" altLang="zh-TW" sz="2600" dirty="0" smtClean="0"/>
              <a:t>為</a:t>
            </a:r>
            <a:r>
              <a:rPr lang="en-US" altLang="zh-TW" sz="2600" dirty="0" smtClean="0"/>
              <a:t>$</a:t>
            </a:r>
            <a:r>
              <a:rPr lang="zh-TW" altLang="zh-TW" sz="2600" dirty="0" smtClean="0"/>
              <a:t>4</a:t>
            </a:r>
            <a:r>
              <a:rPr lang="zh-TW" altLang="zh-TW" sz="2600" dirty="0"/>
              <a:t>,</a:t>
            </a:r>
            <a:r>
              <a:rPr lang="zh-TW" altLang="zh-TW" sz="2600" dirty="0" smtClean="0"/>
              <a:t>200，</a:t>
            </a:r>
            <a:r>
              <a:rPr lang="zh-TW" altLang="en-US" sz="2600" dirty="0" smtClean="0"/>
              <a:t>當</a:t>
            </a:r>
            <a:r>
              <a:rPr lang="zh-TW" altLang="zh-TW" sz="2600" dirty="0" smtClean="0"/>
              <a:t>中</a:t>
            </a:r>
            <a:r>
              <a:rPr lang="zh-TW" altLang="zh-TW" sz="2600" dirty="0"/>
              <a:t>兩</a:t>
            </a:r>
            <a:r>
              <a:rPr lang="zh-CN" altLang="en-US" sz="2600" dirty="0"/>
              <a:t>個</a:t>
            </a:r>
            <a:r>
              <a:rPr lang="zh-TW" altLang="en-US" sz="2600" dirty="0"/>
              <a:t>模型</a:t>
            </a:r>
            <a:r>
              <a:rPr lang="zh-CN" altLang="en-US" sz="2600" dirty="0"/>
              <a:t>獲</a:t>
            </a:r>
            <a:r>
              <a:rPr lang="zh-TW" altLang="zh-TW" sz="2600" dirty="0"/>
              <a:t>利，</a:t>
            </a:r>
            <a:r>
              <a:rPr lang="zh-CN" altLang="en-US" sz="2600" dirty="0"/>
              <a:t>一個</a:t>
            </a:r>
            <a:r>
              <a:rPr lang="zh-TW" altLang="en-US" sz="2600" dirty="0"/>
              <a:t>模型</a:t>
            </a:r>
            <a:r>
              <a:rPr lang="zh-TW" altLang="zh-TW" sz="2600" dirty="0"/>
              <a:t>虧損。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頁尾版面配置區 1">
            <a:extLst>
              <a:ext uri="{FF2B5EF4-FFF2-40B4-BE49-F238E27FC236}">
                <a16:creationId xmlns:a16="http://schemas.microsoft.com/office/drawing/2014/main" id="{04A60E84-AB38-4EA7-A773-E9DF6571DB0E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endParaRPr kumimoji="0" lang="en-US" altLang="zh-TW"/>
          </a:p>
          <a:p>
            <a:fld id="{57451862-E426-4C6E-81B9-CD117515262F}" type="slidenum">
              <a:rPr kumimoji="0" lang="en-US" altLang="zh-TW"/>
              <a:pPr/>
              <a:t>7</a:t>
            </a:fld>
            <a:endParaRPr kumimoji="0" lang="en-US" altLang="zh-TW"/>
          </a:p>
        </p:txBody>
      </p:sp>
      <p:sp>
        <p:nvSpPr>
          <p:cNvPr id="17411" name="Rectangle 2">
            <a:extLst>
              <a:ext uri="{FF2B5EF4-FFF2-40B4-BE49-F238E27FC236}">
                <a16:creationId xmlns:a16="http://schemas.microsoft.com/office/drawing/2014/main" id="{E815DEED-F8B5-4393-AF5C-B86A5D1CC3F4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>
          <a:xfrm>
            <a:off x="762000" y="838200"/>
            <a:ext cx="7543800" cy="881063"/>
          </a:xfrm>
        </p:spPr>
        <p:txBody>
          <a:bodyPr/>
          <a:lstStyle/>
          <a:p>
            <a:pPr eaLnBrk="1" hangingPunct="1"/>
            <a:r>
              <a:rPr lang="zh-TW" altLang="zh-TW" dirty="0"/>
              <a:t>活動一：討論</a:t>
            </a:r>
            <a:endParaRPr lang="en-US" altLang="zh-TW" sz="2600" dirty="0"/>
          </a:p>
        </p:txBody>
      </p:sp>
      <p:sp>
        <p:nvSpPr>
          <p:cNvPr id="17412" name="Rectangle 3">
            <a:extLst>
              <a:ext uri="{FF2B5EF4-FFF2-40B4-BE49-F238E27FC236}">
                <a16:creationId xmlns:a16="http://schemas.microsoft.com/office/drawing/2014/main" id="{6A0C2B48-08E2-4311-BB95-352DEC98385E}"/>
              </a:ext>
            </a:extLst>
          </p:cNvPr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457200" y="1719263"/>
            <a:ext cx="4038600" cy="4411662"/>
          </a:xfrm>
        </p:spPr>
        <p:txBody>
          <a:bodyPr/>
          <a:lstStyle/>
          <a:p>
            <a:pPr eaLnBrk="1" hangingPunct="1"/>
            <a:endParaRPr lang="en-US" altLang="zh-TW" sz="2800"/>
          </a:p>
          <a:p>
            <a:pPr lvl="1" eaLnBrk="1" hangingPunct="1"/>
            <a:endParaRPr lang="en-US" altLang="zh-TW" sz="2400"/>
          </a:p>
          <a:p>
            <a:pPr lvl="1" eaLnBrk="1" hangingPunct="1">
              <a:buFont typeface="Wingdings" panose="05000000000000000000" pitchFamily="2" charset="2"/>
              <a:buNone/>
            </a:pPr>
            <a:endParaRPr lang="en-US" altLang="zh-TW" sz="2400"/>
          </a:p>
        </p:txBody>
      </p:sp>
      <p:sp>
        <p:nvSpPr>
          <p:cNvPr id="17413" name="Rectangle 5">
            <a:extLst>
              <a:ext uri="{FF2B5EF4-FFF2-40B4-BE49-F238E27FC236}">
                <a16:creationId xmlns:a16="http://schemas.microsoft.com/office/drawing/2014/main" id="{C3C6B375-1088-4862-8CFA-7C962176275A}"/>
              </a:ext>
            </a:extLst>
          </p:cNvPr>
          <p:cNvSpPr>
            <a:spLocks noGrp="1" noChangeArrowheads="1"/>
          </p:cNvSpPr>
          <p:nvPr>
            <p:ph sz="quarter" idx="4294967295"/>
          </p:nvPr>
        </p:nvSpPr>
        <p:spPr>
          <a:xfrm>
            <a:off x="792163" y="2349500"/>
            <a:ext cx="7127875" cy="2879725"/>
          </a:xfrm>
        </p:spPr>
        <p:txBody>
          <a:bodyPr/>
          <a:lstStyle/>
          <a:p>
            <a:pPr eaLnBrk="1" hangingPunct="1"/>
            <a:r>
              <a:rPr lang="zh-TW" altLang="en-US" sz="3600" b="1" dirty="0"/>
              <a:t>參閱學生工作紙第</a:t>
            </a:r>
            <a:r>
              <a:rPr lang="zh-TW" altLang="zh-TW" sz="3600" b="1" dirty="0"/>
              <a:t>3</a:t>
            </a:r>
            <a:r>
              <a:rPr lang="zh-CN" altLang="en-US" sz="3600" b="1" dirty="0"/>
              <a:t>頁</a:t>
            </a:r>
            <a:r>
              <a:rPr lang="zh-TW" altLang="zh-TW" sz="3600" b="1" dirty="0">
                <a:solidFill>
                  <a:srgbClr val="C00000"/>
                </a:solidFill>
              </a:rPr>
              <a:t> </a:t>
            </a:r>
          </a:p>
          <a:p>
            <a:pPr marL="342900" lvl="1" indent="0" eaLnBrk="1" hangingPunct="1">
              <a:buNone/>
            </a:pPr>
            <a:r>
              <a:rPr lang="zh-TW" altLang="en-US" sz="2600" dirty="0"/>
              <a:t>若班別放棄售賣模型</a:t>
            </a:r>
            <a:r>
              <a:rPr lang="en-US" altLang="zh-TW" sz="2600" dirty="0"/>
              <a:t>B</a:t>
            </a:r>
            <a:r>
              <a:rPr lang="zh-TW" altLang="en-US" sz="2600" dirty="0"/>
              <a:t>，模型</a:t>
            </a:r>
            <a:r>
              <a:rPr lang="en-US" altLang="zh-TW" sz="2600" dirty="0"/>
              <a:t>B</a:t>
            </a:r>
            <a:r>
              <a:rPr lang="zh-TW" altLang="en-US" sz="2600" dirty="0"/>
              <a:t>的有關成本可以避免嗎？</a:t>
            </a:r>
            <a:endParaRPr lang="zh-TW" altLang="zh-TW" sz="2600" dirty="0"/>
          </a:p>
        </p:txBody>
      </p:sp>
      <p:pic>
        <p:nvPicPr>
          <p:cNvPr id="17414" name="Picture 10" descr="C-Group Discussion">
            <a:extLst>
              <a:ext uri="{FF2B5EF4-FFF2-40B4-BE49-F238E27FC236}">
                <a16:creationId xmlns:a16="http://schemas.microsoft.com/office/drawing/2014/main" id="{EF2BDA66-BF2A-4C06-AA7C-CDF0C6DD50D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2838" y="4149725"/>
            <a:ext cx="1619250" cy="1503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頁尾版面配置區 1">
            <a:extLst>
              <a:ext uri="{FF2B5EF4-FFF2-40B4-BE49-F238E27FC236}">
                <a16:creationId xmlns:a16="http://schemas.microsoft.com/office/drawing/2014/main" id="{33820C14-7B91-4243-9099-63B8B397140D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endParaRPr kumimoji="0" lang="en-US" altLang="zh-TW"/>
          </a:p>
          <a:p>
            <a:fld id="{6A978610-A81C-416F-BF76-5598E0B615EF}" type="slidenum">
              <a:rPr kumimoji="0" lang="en-US" altLang="zh-TW"/>
              <a:pPr/>
              <a:t>8</a:t>
            </a:fld>
            <a:endParaRPr kumimoji="0" lang="en-US" altLang="zh-TW"/>
          </a:p>
        </p:txBody>
      </p:sp>
      <p:sp>
        <p:nvSpPr>
          <p:cNvPr id="19459" name="Rectangle 2">
            <a:extLst>
              <a:ext uri="{FF2B5EF4-FFF2-40B4-BE49-F238E27FC236}">
                <a16:creationId xmlns:a16="http://schemas.microsoft.com/office/drawing/2014/main" id="{C5F81D93-E738-40DD-AF27-1B325B02974F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7938"/>
            <a:ext cx="6994525" cy="779462"/>
          </a:xfrm>
        </p:spPr>
        <p:txBody>
          <a:bodyPr/>
          <a:lstStyle/>
          <a:p>
            <a:pPr eaLnBrk="1" hangingPunct="1"/>
            <a:r>
              <a:rPr lang="zh-TW" altLang="zh-TW" sz="3600" dirty="0"/>
              <a:t>活動一：</a:t>
            </a:r>
            <a:r>
              <a:rPr lang="zh-TW" altLang="en-US" sz="3600" dirty="0"/>
              <a:t>答案</a:t>
            </a:r>
            <a:endParaRPr lang="zh-TW" altLang="zh-TW" sz="3600" dirty="0"/>
          </a:p>
        </p:txBody>
      </p:sp>
      <p:graphicFrame>
        <p:nvGraphicFramePr>
          <p:cNvPr id="3" name="表格 2">
            <a:extLst>
              <a:ext uri="{FF2B5EF4-FFF2-40B4-BE49-F238E27FC236}">
                <a16:creationId xmlns:a16="http://schemas.microsoft.com/office/drawing/2014/main" id="{938D500E-E529-41E1-8540-86732D8A026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69891335"/>
              </p:ext>
            </p:extLst>
          </p:nvPr>
        </p:nvGraphicFramePr>
        <p:xfrm>
          <a:off x="520700" y="855663"/>
          <a:ext cx="7291388" cy="5319714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2880549">
                  <a:extLst>
                    <a:ext uri="{9D8B030D-6E8A-4147-A177-3AD203B41FA5}">
                      <a16:colId xmlns:a16="http://schemas.microsoft.com/office/drawing/2014/main" val="4222495302"/>
                    </a:ext>
                  </a:extLst>
                </a:gridCol>
                <a:gridCol w="4410839">
                  <a:extLst>
                    <a:ext uri="{9D8B030D-6E8A-4147-A177-3AD203B41FA5}">
                      <a16:colId xmlns:a16="http://schemas.microsoft.com/office/drawing/2014/main" val="2984327246"/>
                    </a:ext>
                  </a:extLst>
                </a:gridCol>
              </a:tblGrid>
              <a:tr h="5486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TW" sz="1800" kern="100">
                          <a:effectLst/>
                          <a:latin typeface="+mn-ea"/>
                          <a:ea typeface="+mn-ea"/>
                        </a:rPr>
                        <a:t>模型B的成本項目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HK" sz="1800" kern="100">
                          <a:effectLst/>
                          <a:latin typeface="+mn-ea"/>
                          <a:ea typeface="+mn-ea"/>
                        </a:rPr>
                        <a:t>若班別</a:t>
                      </a:r>
                      <a:r>
                        <a:rPr lang="zh-TW" sz="1800" kern="100">
                          <a:effectLst/>
                          <a:latin typeface="+mn-ea"/>
                          <a:ea typeface="+mn-ea"/>
                        </a:rPr>
                        <a:t>放棄</a:t>
                      </a:r>
                      <a:r>
                        <a:rPr lang="zh-HK" sz="1800" kern="100">
                          <a:effectLst/>
                          <a:latin typeface="+mn-ea"/>
                          <a:ea typeface="+mn-ea"/>
                        </a:rPr>
                        <a:t>售賣</a:t>
                      </a:r>
                      <a:r>
                        <a:rPr lang="zh-TW" sz="1800" kern="100">
                          <a:effectLst/>
                          <a:latin typeface="+mn-ea"/>
                          <a:ea typeface="+mn-ea"/>
                        </a:rPr>
                        <a:t>模型B，模型B</a:t>
                      </a:r>
                      <a:r>
                        <a:rPr lang="zh-HK" sz="1800" kern="100">
                          <a:effectLst/>
                          <a:latin typeface="+mn-ea"/>
                          <a:ea typeface="+mn-ea"/>
                        </a:rPr>
                        <a:t>的</a:t>
                      </a:r>
                      <a:r>
                        <a:rPr lang="zh-TW" sz="1800" kern="100">
                          <a:effectLst/>
                          <a:latin typeface="+mn-ea"/>
                          <a:ea typeface="+mn-ea"/>
                        </a:rPr>
                        <a:t>有關成本可以避免嗎？（是或否）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225977"/>
                  </a:ext>
                </a:extLst>
              </a:tr>
              <a:tr h="84118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TW" sz="1800" kern="100">
                          <a:effectLst/>
                          <a:latin typeface="+mn-ea"/>
                          <a:ea typeface="+mn-ea"/>
                        </a:rPr>
                        <a:t>直接</a:t>
                      </a:r>
                      <a:r>
                        <a:rPr lang="zh-HK" sz="1800" kern="100">
                          <a:effectLst/>
                          <a:latin typeface="+mn-ea"/>
                          <a:ea typeface="+mn-ea"/>
                        </a:rPr>
                        <a:t>原</a:t>
                      </a:r>
                      <a:r>
                        <a:rPr lang="zh-TW" sz="1800" kern="100">
                          <a:effectLst/>
                          <a:latin typeface="+mn-ea"/>
                          <a:ea typeface="+mn-ea"/>
                        </a:rPr>
                        <a:t>料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HK" sz="1800" kern="10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是。</a:t>
                      </a:r>
                      <a:endParaRPr lang="zh-TW" sz="1800">
                        <a:effectLst/>
                        <a:latin typeface="+mn-ea"/>
                        <a:ea typeface="+mn-ea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zh-HK" sz="1800" kern="10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如果班別停止生產模型B，直接</a:t>
                      </a:r>
                      <a:r>
                        <a:rPr lang="zh-HK" sz="1800">
                          <a:effectLst/>
                          <a:latin typeface="+mn-ea"/>
                          <a:ea typeface="+mn-ea"/>
                        </a:rPr>
                        <a:t>原</a:t>
                      </a:r>
                      <a:r>
                        <a:rPr lang="zh-HK" sz="1800" kern="10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料成本將降至零。</a:t>
                      </a:r>
                      <a:endParaRPr lang="zh-TW" sz="1800"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49989218"/>
                  </a:ext>
                </a:extLst>
              </a:tr>
              <a:tr h="109728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TW" sz="1800" kern="100">
                          <a:effectLst/>
                          <a:latin typeface="+mn-ea"/>
                          <a:ea typeface="+mn-ea"/>
                        </a:rPr>
                        <a:t>安裝和裝飾整個攤位的</a:t>
                      </a:r>
                      <a:r>
                        <a:rPr lang="zh-HK" sz="1800" kern="100">
                          <a:effectLst/>
                          <a:latin typeface="+mn-ea"/>
                          <a:ea typeface="+mn-ea"/>
                        </a:rPr>
                        <a:t>物</a:t>
                      </a:r>
                      <a:r>
                        <a:rPr lang="zh-TW" sz="1800" kern="100">
                          <a:effectLst/>
                          <a:latin typeface="+mn-ea"/>
                          <a:ea typeface="+mn-ea"/>
                        </a:rPr>
                        <a:t>料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HK" sz="1800" kern="10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否。</a:t>
                      </a:r>
                      <a:endParaRPr lang="zh-TW" sz="1800" dirty="0">
                        <a:effectLst/>
                        <a:latin typeface="+mn-ea"/>
                        <a:ea typeface="+mn-ea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zh-HK" sz="1800" kern="10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即使班別停止售賣模型B，安裝和裝飾攤位的</a:t>
                      </a:r>
                      <a:r>
                        <a:rPr lang="zh-HK" sz="1800" dirty="0">
                          <a:effectLst/>
                          <a:latin typeface="+mn-ea"/>
                          <a:ea typeface="+mn-ea"/>
                        </a:rPr>
                        <a:t>物</a:t>
                      </a:r>
                      <a:r>
                        <a:rPr lang="zh-HK" sz="1800" kern="10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料成本也會相同。</a:t>
                      </a:r>
                      <a:endParaRPr lang="zh-TW" sz="1800" dirty="0"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24739553"/>
                  </a:ext>
                </a:extLst>
              </a:tr>
              <a:tr h="109728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TW" sz="1800" kern="100" dirty="0">
                          <a:effectLst/>
                          <a:latin typeface="+mn-ea"/>
                          <a:ea typeface="+mn-ea"/>
                        </a:rPr>
                        <a:t>專用工具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HK" sz="1800" kern="10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是。</a:t>
                      </a:r>
                      <a:endParaRPr lang="zh-TW" sz="1800">
                        <a:effectLst/>
                        <a:latin typeface="+mn-ea"/>
                        <a:ea typeface="+mn-ea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zh-HK" sz="1800" kern="10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如果班別停止生產模型B，模型B的專用工具的成本將降至零。</a:t>
                      </a:r>
                      <a:endParaRPr lang="zh-TW" sz="1800"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13062961"/>
                  </a:ext>
                </a:extLst>
              </a:tr>
              <a:tr h="85154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TW" sz="1800" kern="100">
                          <a:effectLst/>
                          <a:latin typeface="+mn-ea"/>
                          <a:ea typeface="+mn-ea"/>
                        </a:rPr>
                        <a:t>送貨費用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HK" sz="1800" kern="10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否。</a:t>
                      </a:r>
                      <a:endParaRPr lang="zh-TW" sz="1800">
                        <a:effectLst/>
                        <a:latin typeface="+mn-ea"/>
                        <a:ea typeface="+mn-ea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zh-HK" sz="1800" kern="10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即使班別停止售賣模型B，送貨成本也會相同。</a:t>
                      </a:r>
                      <a:endParaRPr lang="zh-TW" sz="1800"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50223462"/>
                  </a:ext>
                </a:extLst>
              </a:tr>
              <a:tr h="88378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TW" sz="1800" kern="100">
                          <a:effectLst/>
                          <a:latin typeface="+mn-ea"/>
                          <a:ea typeface="+mn-ea"/>
                        </a:rPr>
                        <a:t>攤位租金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HK" sz="1800" kern="10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否。</a:t>
                      </a:r>
                      <a:endParaRPr lang="zh-TW" sz="1800" dirty="0">
                        <a:effectLst/>
                        <a:latin typeface="+mn-ea"/>
                        <a:ea typeface="+mn-ea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zh-HK" sz="1800" kern="10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即使班別停止售賣模型B，租金成本也會相同。</a:t>
                      </a:r>
                      <a:endParaRPr lang="zh-TW" sz="1800" dirty="0"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98429415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頁尾版面配置區 1">
            <a:extLst>
              <a:ext uri="{FF2B5EF4-FFF2-40B4-BE49-F238E27FC236}">
                <a16:creationId xmlns:a16="http://schemas.microsoft.com/office/drawing/2014/main" id="{875A973D-ADF2-4BC0-9F18-3EBD5060788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endParaRPr kumimoji="0" lang="en-US" altLang="zh-TW"/>
          </a:p>
          <a:p>
            <a:fld id="{72FF182D-3EB7-42D3-B719-8234C150AF7E}" type="slidenum">
              <a:rPr kumimoji="0" lang="en-US" altLang="zh-TW"/>
              <a:pPr/>
              <a:t>9</a:t>
            </a:fld>
            <a:endParaRPr kumimoji="0" lang="en-US" altLang="zh-TW"/>
          </a:p>
        </p:txBody>
      </p:sp>
      <p:sp>
        <p:nvSpPr>
          <p:cNvPr id="21507" name="Rectangle 2">
            <a:extLst>
              <a:ext uri="{FF2B5EF4-FFF2-40B4-BE49-F238E27FC236}">
                <a16:creationId xmlns:a16="http://schemas.microsoft.com/office/drawing/2014/main" id="{BBEEDF86-23A0-4193-B8B0-64D3DAC809CA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>
          <a:xfrm>
            <a:off x="250825" y="458788"/>
            <a:ext cx="7785100" cy="1349375"/>
          </a:xfrm>
        </p:spPr>
        <p:txBody>
          <a:bodyPr/>
          <a:lstStyle/>
          <a:p>
            <a:pPr eaLnBrk="1" hangingPunct="1"/>
            <a:r>
              <a:rPr lang="zh-TW" altLang="en-US" sz="3200" dirty="0"/>
              <a:t>活動二</a:t>
            </a:r>
            <a:r>
              <a:rPr lang="zh-TW" altLang="zh-TW" sz="3200" dirty="0"/>
              <a:t>：</a:t>
            </a:r>
            <a:r>
              <a:rPr lang="zh-TW" altLang="en-US" sz="3200" dirty="0"/>
              <a:t>結束或保留</a:t>
            </a:r>
            <a:r>
              <a:rPr lang="zh-TW" altLang="en-US" sz="3200" dirty="0" smtClean="0"/>
              <a:t>虧損分部</a:t>
            </a:r>
            <a:r>
              <a:rPr lang="zh-TW" altLang="en-US" sz="3200" dirty="0"/>
              <a:t>／產品</a:t>
            </a:r>
            <a:endParaRPr lang="zh-TW" altLang="zh-TW" sz="3200" dirty="0"/>
          </a:p>
        </p:txBody>
      </p:sp>
      <p:sp>
        <p:nvSpPr>
          <p:cNvPr id="411653" name="Rectangle 5">
            <a:extLst>
              <a:ext uri="{FF2B5EF4-FFF2-40B4-BE49-F238E27FC236}">
                <a16:creationId xmlns:a16="http://schemas.microsoft.com/office/drawing/2014/main" id="{31C910E2-6966-4F3C-A79A-961366EC231A}"/>
              </a:ext>
            </a:extLst>
          </p:cNvPr>
          <p:cNvSpPr>
            <a:spLocks noGrp="1" noChangeArrowheads="1"/>
          </p:cNvSpPr>
          <p:nvPr>
            <p:ph sz="quarter" idx="4294967295"/>
          </p:nvPr>
        </p:nvSpPr>
        <p:spPr>
          <a:xfrm>
            <a:off x="431800" y="2259013"/>
            <a:ext cx="7766050" cy="2879725"/>
          </a:xfrm>
        </p:spPr>
        <p:txBody>
          <a:bodyPr/>
          <a:lstStyle/>
          <a:p>
            <a:pPr eaLnBrk="1" hangingPunct="1">
              <a:buFont typeface="Wingdings" panose="05000000000000000000" pitchFamily="2" charset="2"/>
              <a:buNone/>
              <a:defRPr/>
            </a:pPr>
            <a:r>
              <a:rPr lang="zh-TW" altLang="en-US" sz="36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課業一</a:t>
            </a:r>
            <a:endParaRPr lang="zh-TW" altLang="zh-TW" sz="3600" b="1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1" hangingPunct="1">
              <a:defRPr/>
            </a:pPr>
            <a:r>
              <a:rPr lang="zh-TW" altLang="en-US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參閱學生工作紙第</a:t>
            </a:r>
            <a:r>
              <a:rPr lang="zh-TW" altLang="zh-TW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4</a:t>
            </a:r>
            <a:r>
              <a:rPr lang="zh-CN" altLang="en-US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頁</a:t>
            </a:r>
            <a:endParaRPr lang="zh-TW" altLang="zh-TW" sz="3600" b="1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r>
              <a:rPr lang="zh-TW" altLang="zh-TW" sz="2600" dirty="0"/>
              <a:t>將成本分</a:t>
            </a:r>
            <a:r>
              <a:rPr lang="zh-CN" altLang="en-US" sz="2600" dirty="0"/>
              <a:t>類</a:t>
            </a:r>
            <a:r>
              <a:rPr lang="zh-TW" altLang="zh-TW" sz="2600" dirty="0"/>
              <a:t>為變動成本、固定成本（</a:t>
            </a:r>
            <a:r>
              <a:rPr lang="zh-TW" altLang="zh-TW" sz="2800" dirty="0"/>
              <a:t>可避免</a:t>
            </a:r>
            <a:r>
              <a:rPr lang="zh-TW" altLang="zh-TW" sz="2600" dirty="0"/>
              <a:t>）和固定成本（不可避免）。</a:t>
            </a:r>
          </a:p>
        </p:txBody>
      </p:sp>
      <p:pic>
        <p:nvPicPr>
          <p:cNvPr id="21509" name="Picture 10" descr="C-Group Discussion">
            <a:extLst>
              <a:ext uri="{FF2B5EF4-FFF2-40B4-BE49-F238E27FC236}">
                <a16:creationId xmlns:a16="http://schemas.microsoft.com/office/drawing/2014/main" id="{3CC5ECB2-1B2C-4A40-B93F-12A11011CBE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42100" y="4419600"/>
            <a:ext cx="1709738" cy="158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Network">
  <a:themeElements>
    <a:clrScheme name="Network 10">
      <a:dk1>
        <a:srgbClr val="000000"/>
      </a:dk1>
      <a:lt1>
        <a:srgbClr val="FFFFFF"/>
      </a:lt1>
      <a:dk2>
        <a:srgbClr val="330066"/>
      </a:dk2>
      <a:lt2>
        <a:srgbClr val="808080"/>
      </a:lt2>
      <a:accent1>
        <a:srgbClr val="CCCC00"/>
      </a:accent1>
      <a:accent2>
        <a:srgbClr val="669999"/>
      </a:accent2>
      <a:accent3>
        <a:srgbClr val="FFFFFF"/>
      </a:accent3>
      <a:accent4>
        <a:srgbClr val="000000"/>
      </a:accent4>
      <a:accent5>
        <a:srgbClr val="E2E2AA"/>
      </a:accent5>
      <a:accent6>
        <a:srgbClr val="5C8A8A"/>
      </a:accent6>
      <a:hlink>
        <a:srgbClr val="7E9CE8"/>
      </a:hlink>
      <a:folHlink>
        <a:srgbClr val="D8D8EC"/>
      </a:folHlink>
    </a:clrScheme>
    <a:fontScheme name="Network">
      <a:majorFont>
        <a:latin typeface="Arial"/>
        <a:ea typeface="新細明體"/>
        <a:cs typeface=""/>
      </a:majorFont>
      <a:minorFont>
        <a:latin typeface="Arial"/>
        <a:ea typeface="新細明體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TW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新細明體" pitchFamily="18" charset="-12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TW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新細明體" pitchFamily="18" charset="-120"/>
          </a:defRPr>
        </a:defPPr>
      </a:lstStyle>
    </a:lnDef>
  </a:objectDefaults>
  <a:extraClrSchemeLst>
    <a:extraClrScheme>
      <a:clrScheme name="Network 1">
        <a:dk1>
          <a:srgbClr val="4F747B"/>
        </a:dk1>
        <a:lt1>
          <a:srgbClr val="FFFFFF"/>
        </a:lt1>
        <a:dk2>
          <a:srgbClr val="000000"/>
        </a:dk2>
        <a:lt2>
          <a:srgbClr val="C0C0C0"/>
        </a:lt2>
        <a:accent1>
          <a:srgbClr val="859868"/>
        </a:accent1>
        <a:accent2>
          <a:srgbClr val="5F5F5F"/>
        </a:accent2>
        <a:accent3>
          <a:srgbClr val="AAAAAA"/>
        </a:accent3>
        <a:accent4>
          <a:srgbClr val="DADADA"/>
        </a:accent4>
        <a:accent5>
          <a:srgbClr val="C2CAB9"/>
        </a:accent5>
        <a:accent6>
          <a:srgbClr val="555555"/>
        </a:accent6>
        <a:hlink>
          <a:srgbClr val="5F5F5F"/>
        </a:hlink>
        <a:folHlink>
          <a:srgbClr val="BA121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etwork 2">
        <a:dk1>
          <a:srgbClr val="3C0000"/>
        </a:dk1>
        <a:lt1>
          <a:srgbClr val="FFFFFF"/>
        </a:lt1>
        <a:dk2>
          <a:srgbClr val="4D0B0B"/>
        </a:dk2>
        <a:lt2>
          <a:srgbClr val="FFFFFF"/>
        </a:lt2>
        <a:accent1>
          <a:srgbClr val="666633"/>
        </a:accent1>
        <a:accent2>
          <a:srgbClr val="CC3300"/>
        </a:accent2>
        <a:accent3>
          <a:srgbClr val="B2AAAA"/>
        </a:accent3>
        <a:accent4>
          <a:srgbClr val="DADADA"/>
        </a:accent4>
        <a:accent5>
          <a:srgbClr val="B8B8AD"/>
        </a:accent5>
        <a:accent6>
          <a:srgbClr val="B92D00"/>
        </a:accent6>
        <a:hlink>
          <a:srgbClr val="CC9900"/>
        </a:hlink>
        <a:folHlink>
          <a:srgbClr val="CCCC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etwork 3">
        <a:dk1>
          <a:srgbClr val="666699"/>
        </a:dk1>
        <a:lt1>
          <a:srgbClr val="FFFFFF"/>
        </a:lt1>
        <a:dk2>
          <a:srgbClr val="15192B"/>
        </a:dk2>
        <a:lt2>
          <a:srgbClr val="CCCCFF"/>
        </a:lt2>
        <a:accent1>
          <a:srgbClr val="4F893D"/>
        </a:accent1>
        <a:accent2>
          <a:srgbClr val="666699"/>
        </a:accent2>
        <a:accent3>
          <a:srgbClr val="AAABAC"/>
        </a:accent3>
        <a:accent4>
          <a:srgbClr val="DADADA"/>
        </a:accent4>
        <a:accent5>
          <a:srgbClr val="B2C4AF"/>
        </a:accent5>
        <a:accent6>
          <a:srgbClr val="5C5C8A"/>
        </a:accent6>
        <a:hlink>
          <a:srgbClr val="CC9900"/>
        </a:hlink>
        <a:folHlink>
          <a:srgbClr val="4837C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etwork 4">
        <a:dk1>
          <a:srgbClr val="666699"/>
        </a:dk1>
        <a:lt1>
          <a:srgbClr val="FFFFFF"/>
        </a:lt1>
        <a:dk2>
          <a:srgbClr val="86001A"/>
        </a:dk2>
        <a:lt2>
          <a:srgbClr val="CCCC66"/>
        </a:lt2>
        <a:accent1>
          <a:srgbClr val="FF3300"/>
        </a:accent1>
        <a:accent2>
          <a:srgbClr val="FF6600"/>
        </a:accent2>
        <a:accent3>
          <a:srgbClr val="C3AAAB"/>
        </a:accent3>
        <a:accent4>
          <a:srgbClr val="DADADA"/>
        </a:accent4>
        <a:accent5>
          <a:srgbClr val="FFADAA"/>
        </a:accent5>
        <a:accent6>
          <a:srgbClr val="E75C00"/>
        </a:accent6>
        <a:hlink>
          <a:srgbClr val="CC9900"/>
        </a:hlink>
        <a:folHlink>
          <a:srgbClr val="FF0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etwork 5">
        <a:dk1>
          <a:srgbClr val="666699"/>
        </a:dk1>
        <a:lt1>
          <a:srgbClr val="FFFFFF"/>
        </a:lt1>
        <a:dk2>
          <a:srgbClr val="000054"/>
        </a:dk2>
        <a:lt2>
          <a:srgbClr val="FFFFFF"/>
        </a:lt2>
        <a:accent1>
          <a:srgbClr val="3333FF"/>
        </a:accent1>
        <a:accent2>
          <a:srgbClr val="006699"/>
        </a:accent2>
        <a:accent3>
          <a:srgbClr val="AAAAB3"/>
        </a:accent3>
        <a:accent4>
          <a:srgbClr val="DADADA"/>
        </a:accent4>
        <a:accent5>
          <a:srgbClr val="ADADFF"/>
        </a:accent5>
        <a:accent6>
          <a:srgbClr val="005C8A"/>
        </a:accent6>
        <a:hlink>
          <a:srgbClr val="669900"/>
        </a:hlink>
        <a:folHlink>
          <a:srgbClr val="0000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etwork 6">
        <a:dk1>
          <a:srgbClr val="808080"/>
        </a:dk1>
        <a:lt1>
          <a:srgbClr val="FFFFFF"/>
        </a:lt1>
        <a:dk2>
          <a:srgbClr val="30054B"/>
        </a:dk2>
        <a:lt2>
          <a:srgbClr val="FFFFFF"/>
        </a:lt2>
        <a:accent1>
          <a:srgbClr val="797B9B"/>
        </a:accent1>
        <a:accent2>
          <a:srgbClr val="6B4FB1"/>
        </a:accent2>
        <a:accent3>
          <a:srgbClr val="ADAAB1"/>
        </a:accent3>
        <a:accent4>
          <a:srgbClr val="DADADA"/>
        </a:accent4>
        <a:accent5>
          <a:srgbClr val="BEBFCB"/>
        </a:accent5>
        <a:accent6>
          <a:srgbClr val="6047A0"/>
        </a:accent6>
        <a:hlink>
          <a:srgbClr val="7AACCE"/>
        </a:hlink>
        <a:folHlink>
          <a:srgbClr val="D8D8E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etwork 7">
        <a:dk1>
          <a:srgbClr val="808080"/>
        </a:dk1>
        <a:lt1>
          <a:srgbClr val="FFFFCC"/>
        </a:lt1>
        <a:dk2>
          <a:srgbClr val="29527B"/>
        </a:dk2>
        <a:lt2>
          <a:srgbClr val="FFFFFF"/>
        </a:lt2>
        <a:accent1>
          <a:srgbClr val="CCCC00"/>
        </a:accent1>
        <a:accent2>
          <a:srgbClr val="669999"/>
        </a:accent2>
        <a:accent3>
          <a:srgbClr val="ACB3BF"/>
        </a:accent3>
        <a:accent4>
          <a:srgbClr val="DADAAE"/>
        </a:accent4>
        <a:accent5>
          <a:srgbClr val="E2E2AA"/>
        </a:accent5>
        <a:accent6>
          <a:srgbClr val="5C8A8A"/>
        </a:accent6>
        <a:hlink>
          <a:srgbClr val="D8D8EC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etwork 8">
        <a:dk1>
          <a:srgbClr val="666699"/>
        </a:dk1>
        <a:lt1>
          <a:srgbClr val="FFFFFF"/>
        </a:lt1>
        <a:dk2>
          <a:srgbClr val="476949"/>
        </a:dk2>
        <a:lt2>
          <a:srgbClr val="FFFFFF"/>
        </a:lt2>
        <a:accent1>
          <a:srgbClr val="CC6600"/>
        </a:accent1>
        <a:accent2>
          <a:srgbClr val="CC9900"/>
        </a:accent2>
        <a:accent3>
          <a:srgbClr val="B1B9B1"/>
        </a:accent3>
        <a:accent4>
          <a:srgbClr val="DADADA"/>
        </a:accent4>
        <a:accent5>
          <a:srgbClr val="E2B8AA"/>
        </a:accent5>
        <a:accent6>
          <a:srgbClr val="B98A00"/>
        </a:accent6>
        <a:hlink>
          <a:srgbClr val="669900"/>
        </a:hlink>
        <a:folHlink>
          <a:srgbClr val="A452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etwork 9">
        <a:dk1>
          <a:srgbClr val="000000"/>
        </a:dk1>
        <a:lt1>
          <a:srgbClr val="FFFFFF"/>
        </a:lt1>
        <a:dk2>
          <a:srgbClr val="7C1302"/>
        </a:dk2>
        <a:lt2>
          <a:srgbClr val="CC9900"/>
        </a:lt2>
        <a:accent1>
          <a:srgbClr val="CC9900"/>
        </a:accent1>
        <a:accent2>
          <a:srgbClr val="CC3300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B92D00"/>
        </a:accent6>
        <a:hlink>
          <a:srgbClr val="808080"/>
        </a:hlink>
        <a:folHlink>
          <a:srgbClr val="CC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etwork 10">
        <a:dk1>
          <a:srgbClr val="000000"/>
        </a:dk1>
        <a:lt1>
          <a:srgbClr val="FFFFFF"/>
        </a:lt1>
        <a:dk2>
          <a:srgbClr val="330066"/>
        </a:dk2>
        <a:lt2>
          <a:srgbClr val="808080"/>
        </a:lt2>
        <a:accent1>
          <a:srgbClr val="CCCC00"/>
        </a:accent1>
        <a:accent2>
          <a:srgbClr val="669999"/>
        </a:accent2>
        <a:accent3>
          <a:srgbClr val="FFFFFF"/>
        </a:accent3>
        <a:accent4>
          <a:srgbClr val="000000"/>
        </a:accent4>
        <a:accent5>
          <a:srgbClr val="E2E2AA"/>
        </a:accent5>
        <a:accent6>
          <a:srgbClr val="5C8A8A"/>
        </a:accent6>
        <a:hlink>
          <a:srgbClr val="7E9CE8"/>
        </a:hlink>
        <a:folHlink>
          <a:srgbClr val="D8D8E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Network</Template>
  <TotalTime>8364</TotalTime>
  <Words>2892</Words>
  <Application>Microsoft Office PowerPoint</Application>
  <PresentationFormat>如螢幕大小 (4:3)</PresentationFormat>
  <Paragraphs>473</Paragraphs>
  <Slides>32</Slides>
  <Notes>32</Notes>
  <HiddenSlides>1</HiddenSlides>
  <MMClips>0</MMClips>
  <ScaleCrop>false</ScaleCrop>
  <HeadingPairs>
    <vt:vector size="6" baseType="variant">
      <vt:variant>
        <vt:lpstr>使用字型</vt:lpstr>
      </vt:variant>
      <vt:variant>
        <vt:i4>6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32</vt:i4>
      </vt:variant>
    </vt:vector>
  </HeadingPairs>
  <TitlesOfParts>
    <vt:vector size="39" baseType="lpstr">
      <vt:lpstr>UPPZVE+Calibri</vt:lpstr>
      <vt:lpstr>新細明體</vt:lpstr>
      <vt:lpstr>Arial</vt:lpstr>
      <vt:lpstr>Comic Sans MS</vt:lpstr>
      <vt:lpstr>Times New Roman</vt:lpstr>
      <vt:lpstr>Wingdings</vt:lpstr>
      <vt:lpstr>Network</vt:lpstr>
      <vt:lpstr>企業會財選修部分 會計單元– 成本會計</vt:lpstr>
      <vt:lpstr>第一課節</vt:lpstr>
      <vt:lpstr>重溫…</vt:lpstr>
      <vt:lpstr>邊際成本法下的成本分類 </vt:lpstr>
      <vt:lpstr>PowerPoint 簡報</vt:lpstr>
      <vt:lpstr>個案分析：年宵市場攤位</vt:lpstr>
      <vt:lpstr>活動一：討論</vt:lpstr>
      <vt:lpstr>活動一：答案</vt:lpstr>
      <vt:lpstr>活動二：結束或保留虧損分部／產品</vt:lpstr>
      <vt:lpstr>課業一：答案</vt:lpstr>
      <vt:lpstr>活動二：結束或保留虧損分部／產品</vt:lpstr>
      <vt:lpstr>課業二：答案</vt:lpstr>
      <vt:lpstr>總結</vt:lpstr>
      <vt:lpstr>第二課節</vt:lpstr>
      <vt:lpstr>重溫</vt:lpstr>
      <vt:lpstr>PowerPoint 簡報</vt:lpstr>
      <vt:lpstr>活動三：接受或拒絕特價訂單</vt:lpstr>
      <vt:lpstr>活動三：接受或拒絕特價訂單</vt:lpstr>
      <vt:lpstr>PowerPoint 簡報</vt:lpstr>
      <vt:lpstr>PowerPoint 簡報</vt:lpstr>
      <vt:lpstr>活動四：出售或加工</vt:lpstr>
      <vt:lpstr>PowerPoint 簡報</vt:lpstr>
      <vt:lpstr>總結</vt:lpstr>
      <vt:lpstr>第三課節</vt:lpstr>
      <vt:lpstr>重溫</vt:lpstr>
      <vt:lpstr>PowerPoint 簡報</vt:lpstr>
      <vt:lpstr>PowerPoint 簡報</vt:lpstr>
      <vt:lpstr>機會成本</vt:lpstr>
      <vt:lpstr>活動六：保留或轉換設備</vt:lpstr>
      <vt:lpstr>PowerPoint 簡報</vt:lpstr>
      <vt:lpstr>總結</vt:lpstr>
      <vt:lpstr>PowerPoint 簡報</vt:lpstr>
    </vt:vector>
  </TitlesOfParts>
  <Company>VTC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NSS BAFS Curriculum Compulsory Part 1(d) Basics of Personal Financial Management</dc:title>
  <dc:creator>cmichael</dc:creator>
  <cp:lastModifiedBy>NG, Wai-leung Rex</cp:lastModifiedBy>
  <cp:revision>780</cp:revision>
  <cp:lastPrinted>2024-05-29T02:23:09Z</cp:lastPrinted>
  <dcterms:created xsi:type="dcterms:W3CDTF">2007-06-28T07:45:19Z</dcterms:created>
  <dcterms:modified xsi:type="dcterms:W3CDTF">2024-08-26T08:46:14Z</dcterms:modified>
</cp:coreProperties>
</file>