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33"/>
  </p:notesMasterIdLst>
  <p:handoutMasterIdLst>
    <p:handoutMasterId r:id="rId34"/>
  </p:handoutMasterIdLst>
  <p:sldIdLst>
    <p:sldId id="257" r:id="rId2"/>
    <p:sldId id="450" r:id="rId3"/>
    <p:sldId id="451" r:id="rId4"/>
    <p:sldId id="312" r:id="rId5"/>
    <p:sldId id="313" r:id="rId6"/>
    <p:sldId id="375" r:id="rId7"/>
    <p:sldId id="425" r:id="rId8"/>
    <p:sldId id="376" r:id="rId9"/>
    <p:sldId id="452" r:id="rId10"/>
    <p:sldId id="453" r:id="rId11"/>
    <p:sldId id="454" r:id="rId12"/>
    <p:sldId id="495" r:id="rId13"/>
    <p:sldId id="496" r:id="rId14"/>
    <p:sldId id="463" r:id="rId15"/>
    <p:sldId id="497" r:id="rId16"/>
    <p:sldId id="468" r:id="rId17"/>
    <p:sldId id="498" r:id="rId18"/>
    <p:sldId id="500" r:id="rId19"/>
    <p:sldId id="474" r:id="rId20"/>
    <p:sldId id="475" r:id="rId21"/>
    <p:sldId id="476" r:id="rId22"/>
    <p:sldId id="477" r:id="rId23"/>
    <p:sldId id="501" r:id="rId24"/>
    <p:sldId id="482" r:id="rId25"/>
    <p:sldId id="483" r:id="rId26"/>
    <p:sldId id="484" r:id="rId27"/>
    <p:sldId id="485" r:id="rId28"/>
    <p:sldId id="491" r:id="rId29"/>
    <p:sldId id="492" r:id="rId30"/>
    <p:sldId id="493" r:id="rId31"/>
    <p:sldId id="494" r:id="rId32"/>
  </p:sldIdLst>
  <p:sldSz cx="9144000" cy="6858000" type="screen4x3"/>
  <p:notesSz cx="6797675" cy="987425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sz="48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48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48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48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48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sz="48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sz="48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sz="48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sz="48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3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CC0000"/>
    <a:srgbClr val="FF0000"/>
    <a:srgbClr val="CCFFFF"/>
    <a:srgbClr val="00FFFF"/>
    <a:srgbClr val="CCCCFF"/>
    <a:srgbClr val="CC99FF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9" autoAdjust="0"/>
    <p:restoredTop sz="68415" autoAdjust="0"/>
  </p:normalViewPr>
  <p:slideViewPr>
    <p:cSldViewPr>
      <p:cViewPr varScale="1">
        <p:scale>
          <a:sx n="58" d="100"/>
          <a:sy n="58" d="100"/>
        </p:scale>
        <p:origin x="1188" y="66"/>
      </p:cViewPr>
      <p:guideLst>
        <p:guide orient="horz" pos="233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996" y="108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5" tIns="45647" rIns="91295" bIns="45647" numCol="1" anchor="t" anchorCtr="0" compatLnSpc="1">
            <a:prstTxWarp prst="textNoShape">
              <a:avLst/>
            </a:prstTxWarp>
          </a:bodyPr>
          <a:lstStyle>
            <a:lvl1pPr defTabSz="912813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48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5" tIns="45647" rIns="91295" bIns="45647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48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5" tIns="45647" rIns="91295" bIns="45647" numCol="1" anchor="b" anchorCtr="0" compatLnSpc="1">
            <a:prstTxWarp prst="textNoShape">
              <a:avLst/>
            </a:prstTxWarp>
          </a:bodyPr>
          <a:lstStyle>
            <a:lvl1pPr defTabSz="912813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5" tIns="45647" rIns="91295" bIns="45647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fld id="{A669C6F0-D817-43D2-B6B4-B3026C68C954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5" tIns="45647" rIns="91295" bIns="45647" numCol="1" anchor="t" anchorCtr="0" compatLnSpc="1">
            <a:prstTxWarp prst="textNoShape">
              <a:avLst/>
            </a:prstTxWarp>
          </a:bodyPr>
          <a:lstStyle>
            <a:lvl1pPr defTabSz="912813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48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5" tIns="45647" rIns="91295" bIns="45647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63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3450" y="742950"/>
            <a:ext cx="4933950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49313" y="4691063"/>
            <a:ext cx="5099050" cy="444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5" tIns="45647" rIns="91295" bIns="456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48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5" tIns="45647" rIns="91295" bIns="45647" numCol="1" anchor="b" anchorCtr="0" compatLnSpc="1">
            <a:prstTxWarp prst="textNoShape">
              <a:avLst/>
            </a:prstTxWarp>
          </a:bodyPr>
          <a:lstStyle>
            <a:lvl1pPr defTabSz="912813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95" tIns="45647" rIns="91295" bIns="45647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fld id="{B17AA188-E244-49BE-B0B4-5781B98CC20F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A08C83C8-2A63-4EDE-93F2-5D4D6680316C}" type="slidenum">
              <a:rPr lang="en-US" altLang="zh-TW" sz="1200"/>
              <a:pPr eaLnBrk="1" hangingPunct="1"/>
              <a:t>1</a:t>
            </a:fld>
            <a:endParaRPr lang="en-US" altLang="zh-TW" sz="120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新細明體" panose="02020500000000000000" pitchFamily="18" charset="-120"/>
              </a:rPr>
              <a:t>序言</a:t>
            </a:r>
            <a:endParaRPr lang="zh-TW" altLang="en-US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dirty="0" smtClean="0">
                <a:latin typeface="新細明體" panose="02020500000000000000" pitchFamily="18" charset="-120"/>
              </a:rPr>
              <a:t>本部分將會讓學生</a:t>
            </a:r>
            <a:r>
              <a:rPr lang="zh-TW" altLang="en-US" dirty="0" smtClean="0">
                <a:latin typeface="新細明體" panose="02020500000000000000" pitchFamily="18" charset="-120"/>
              </a:rPr>
              <a:t>認識市場</a:t>
            </a:r>
            <a:r>
              <a:rPr lang="zh-CN" altLang="en-US" dirty="0" smtClean="0">
                <a:latin typeface="新細明體" panose="02020500000000000000" pitchFamily="18" charset="-120"/>
              </a:rPr>
              <a:t>營銷的基本知識。</a:t>
            </a:r>
            <a:r>
              <a:rPr lang="zh-TW" altLang="en-US" dirty="0" smtClean="0">
                <a:latin typeface="新細明體" panose="02020500000000000000" pitchFamily="18" charset="-120"/>
                <a:ea typeface="SimSun" panose="02010600030101010101" pitchFamily="2" charset="-122"/>
              </a:rPr>
              <a:t>透過不同課堂活動，</a:t>
            </a:r>
            <a:r>
              <a:rPr lang="zh-CN" altLang="en-US" dirty="0" smtClean="0">
                <a:latin typeface="新細明體" panose="02020500000000000000" pitchFamily="18" charset="-120"/>
              </a:rPr>
              <a:t>學生將會</a:t>
            </a:r>
            <a:r>
              <a:rPr lang="zh-TW" altLang="en-US" dirty="0" smtClean="0">
                <a:latin typeface="新細明體" panose="02020500000000000000" pitchFamily="18" charset="-120"/>
              </a:rPr>
              <a:t>學習市場</a:t>
            </a:r>
            <a:r>
              <a:rPr lang="zh-TW" altLang="en-US" dirty="0" smtClean="0">
                <a:latin typeface="新細明體" panose="02020500000000000000" pitchFamily="18" charset="-120"/>
              </a:rPr>
              <a:t>營銷</a:t>
            </a:r>
            <a:r>
              <a:rPr lang="zh-TW" altLang="en-US" dirty="0" smtClean="0">
                <a:latin typeface="新細明體" panose="02020500000000000000" pitchFamily="18" charset="-120"/>
              </a:rPr>
              <a:t>管理的不同核心</a:t>
            </a:r>
            <a:r>
              <a:rPr lang="zh-TW" altLang="en-US" dirty="0" smtClean="0">
                <a:latin typeface="新細明體" panose="02020500000000000000" pitchFamily="18" charset="-120"/>
              </a:rPr>
              <a:t>概念</a:t>
            </a:r>
            <a:r>
              <a:rPr lang="zh-CN" altLang="en-US" dirty="0" smtClean="0">
                <a:latin typeface="新細明體" panose="02020500000000000000" pitchFamily="18" charset="-120"/>
                <a:ea typeface="SimSun" panose="02010600030101010101" pitchFamily="2" charset="-122"/>
              </a:rPr>
              <a:t>， 以及</a:t>
            </a:r>
            <a:r>
              <a:rPr lang="zh-TW" altLang="en-US" dirty="0" smtClean="0">
                <a:latin typeface="新細明體" panose="02020500000000000000" pitchFamily="18" charset="-120"/>
              </a:rPr>
              <a:t>明瞭市場營銷</a:t>
            </a:r>
            <a:r>
              <a:rPr lang="zh-CN" altLang="en-US" dirty="0" smtClean="0">
                <a:latin typeface="新細明體" panose="02020500000000000000" pitchFamily="18" charset="-120"/>
                <a:ea typeface="SimSun" panose="02010600030101010101" pitchFamily="2" charset="-122"/>
              </a:rPr>
              <a:t>如何</a:t>
            </a:r>
            <a:r>
              <a:rPr lang="zh-TW" altLang="en-US" dirty="0" smtClean="0">
                <a:latin typeface="新細明體" panose="02020500000000000000" pitchFamily="18" charset="-120"/>
              </a:rPr>
              <a:t>應用於生活中的不同環境。</a:t>
            </a: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/>
            <a:r>
              <a:rPr lang="zh-CN" altLang="en-US" b="1" dirty="0" smtClean="0">
                <a:latin typeface="新細明體" panose="02020500000000000000" pitchFamily="18" charset="-120"/>
              </a:rPr>
              <a:t>課時</a:t>
            </a:r>
          </a:p>
          <a:p>
            <a:pPr eaLnBrk="1" hangingPunct="1"/>
            <a:r>
              <a:rPr lang="zh-CN" altLang="en-US" dirty="0" smtClean="0">
                <a:latin typeface="新細明體" panose="02020500000000000000" pitchFamily="18" charset="-120"/>
              </a:rPr>
              <a:t>兩</a:t>
            </a:r>
            <a:r>
              <a:rPr lang="zh-CN" altLang="zh-TW" dirty="0" smtClean="0">
                <a:latin typeface="新細明體" panose="02020500000000000000" pitchFamily="18" charset="-120"/>
              </a:rPr>
              <a:t>個</a:t>
            </a:r>
            <a:r>
              <a:rPr lang="zh-CN" altLang="en-US" dirty="0" smtClean="0">
                <a:latin typeface="新細明體" panose="02020500000000000000" pitchFamily="18" charset="-120"/>
              </a:rPr>
              <a:t>課節，每課節</a:t>
            </a:r>
            <a:r>
              <a:rPr lang="zh-CN" altLang="zh-TW" dirty="0" smtClean="0">
                <a:latin typeface="新細明體" panose="02020500000000000000" pitchFamily="18" charset="-120"/>
              </a:rPr>
              <a:t>四</a:t>
            </a:r>
            <a:r>
              <a:rPr lang="zh-CN" altLang="en-US" dirty="0" smtClean="0">
                <a:latin typeface="新細明體" panose="02020500000000000000" pitchFamily="18" charset="-120"/>
              </a:rPr>
              <a:t>十分</a:t>
            </a:r>
            <a:r>
              <a:rPr lang="zh-TW" altLang="en-US" dirty="0" smtClean="0">
                <a:latin typeface="新細明體" panose="02020500000000000000" pitchFamily="18" charset="-120"/>
              </a:rPr>
              <a:t>鐘</a:t>
            </a:r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/>
            <a:r>
              <a:rPr lang="zh-CN" altLang="en-US" b="1" dirty="0" smtClean="0">
                <a:latin typeface="新細明體" panose="02020500000000000000" pitchFamily="18" charset="-120"/>
              </a:rPr>
              <a:t>內容</a:t>
            </a:r>
            <a:endParaRPr lang="zh-TW" altLang="en-US" b="1" dirty="0" smtClean="0">
              <a:latin typeface="新細明體" panose="02020500000000000000" pitchFamily="18" charset="-120"/>
            </a:endParaRPr>
          </a:p>
          <a:p>
            <a:pPr eaLnBrk="1" hangingPunct="1"/>
            <a:r>
              <a:rPr lang="zh-CN" altLang="en-US" dirty="0" smtClean="0">
                <a:latin typeface="新細明體" panose="02020500000000000000" pitchFamily="18" charset="-120"/>
              </a:rPr>
              <a:t>第一課節</a:t>
            </a:r>
            <a:r>
              <a:rPr lang="zh-CN" altLang="zh-TW" dirty="0" smtClean="0">
                <a:latin typeface="新細明體" panose="02020500000000000000" pitchFamily="18" charset="-120"/>
              </a:rPr>
              <a:t> </a:t>
            </a:r>
            <a:r>
              <a:rPr lang="en-US" altLang="zh-CN" dirty="0" smtClean="0">
                <a:latin typeface="新細明體" panose="02020500000000000000" pitchFamily="18" charset="-120"/>
              </a:rPr>
              <a:t> </a:t>
            </a:r>
            <a:r>
              <a:rPr lang="zh-TW" altLang="en-US" dirty="0" smtClean="0">
                <a:latin typeface="新細明體" panose="02020500000000000000" pitchFamily="18" charset="-120"/>
              </a:rPr>
              <a:t>─ </a:t>
            </a:r>
            <a:r>
              <a:rPr lang="zh-TW" altLang="zh-CN" dirty="0" smtClean="0">
                <a:latin typeface="新細明體" panose="02020500000000000000" pitchFamily="18" charset="-120"/>
              </a:rPr>
              <a:t>	</a:t>
            </a:r>
            <a:r>
              <a:rPr lang="zh-TW" altLang="en-US" dirty="0" smtClean="0">
                <a:latin typeface="新細明體" panose="02020500000000000000" pitchFamily="18" charset="-120"/>
              </a:rPr>
              <a:t>市場</a:t>
            </a:r>
            <a:r>
              <a:rPr lang="zh-CN" altLang="en-US" dirty="0" smtClean="0">
                <a:latin typeface="新細明體" panose="02020500000000000000" pitchFamily="18" charset="-120"/>
              </a:rPr>
              <a:t>營銷</a:t>
            </a:r>
            <a:r>
              <a:rPr lang="zh-TW" altLang="en-US" dirty="0" smtClean="0">
                <a:latin typeface="新細明體" panose="02020500000000000000" pitchFamily="18" charset="-120"/>
              </a:rPr>
              <a:t>是甚麼？</a:t>
            </a:r>
            <a:endParaRPr lang="zh-CN" altLang="en-US" dirty="0" smtClean="0">
              <a:latin typeface="新細明體" panose="02020500000000000000" pitchFamily="18" charset="-120"/>
            </a:endParaRPr>
          </a:p>
          <a:p>
            <a:pPr eaLnBrk="1" hangingPunct="1"/>
            <a:r>
              <a:rPr lang="zh-CN" altLang="en-US" dirty="0" smtClean="0">
                <a:latin typeface="新細明體" panose="02020500000000000000" pitchFamily="18" charset="-120"/>
              </a:rPr>
              <a:t>第二課節</a:t>
            </a:r>
            <a:r>
              <a:rPr lang="zh-CN" altLang="zh-TW" dirty="0" smtClean="0">
                <a:latin typeface="新細明體" panose="02020500000000000000" pitchFamily="18" charset="-120"/>
              </a:rPr>
              <a:t> </a:t>
            </a:r>
            <a:r>
              <a:rPr lang="en-US" altLang="zh-CN" dirty="0" smtClean="0">
                <a:latin typeface="新細明體" panose="02020500000000000000" pitchFamily="18" charset="-120"/>
              </a:rPr>
              <a:t> </a:t>
            </a:r>
            <a:r>
              <a:rPr lang="zh-TW" altLang="en-US" dirty="0" smtClean="0">
                <a:latin typeface="新細明體" panose="02020500000000000000" pitchFamily="18" charset="-120"/>
              </a:rPr>
              <a:t>─</a:t>
            </a:r>
            <a:r>
              <a:rPr lang="en-US" altLang="zh-TW" dirty="0" smtClean="0">
                <a:latin typeface="新細明體" panose="02020500000000000000" pitchFamily="18" charset="-120"/>
              </a:rPr>
              <a:t> </a:t>
            </a:r>
            <a:r>
              <a:rPr lang="en-US" altLang="zh-CN" dirty="0" smtClean="0">
                <a:latin typeface="新細明體" panose="02020500000000000000" pitchFamily="18" charset="-120"/>
              </a:rPr>
              <a:t>	</a:t>
            </a:r>
            <a:r>
              <a:rPr lang="zh-TW" altLang="en-US" dirty="0" smtClean="0">
                <a:latin typeface="新細明體" panose="02020500000000000000" pitchFamily="18" charset="-120"/>
              </a:rPr>
              <a:t>市場</a:t>
            </a:r>
            <a:r>
              <a:rPr lang="zh-CN" altLang="en-US" dirty="0" smtClean="0">
                <a:latin typeface="新細明體" panose="02020500000000000000" pitchFamily="18" charset="-120"/>
              </a:rPr>
              <a:t>營銷過程</a:t>
            </a:r>
          </a:p>
          <a:p>
            <a:pPr eaLnBrk="1" hangingPunct="1"/>
            <a:r>
              <a:rPr lang="en-US" altLang="zh-TW" dirty="0" smtClean="0">
                <a:latin typeface="新細明體" panose="02020500000000000000" pitchFamily="18" charset="-120"/>
              </a:rPr>
              <a:t>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07C5C364-32EA-417B-BA27-FC8D104A5A39}" type="slidenum">
              <a:rPr lang="en-US" altLang="zh-TW" sz="1200"/>
              <a:pPr algn="r" eaLnBrk="1" hangingPunct="1"/>
              <a:t>10</a:t>
            </a:fld>
            <a:endParaRPr lang="en-US" altLang="zh-TW" sz="120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首先，我們來看看市場營銷</a:t>
            </a:r>
            <a:r>
              <a:rPr lang="zh-CN" altLang="en-US" smtClean="0">
                <a:latin typeface="新細明體" panose="02020500000000000000" pitchFamily="18" charset="-120"/>
              </a:rPr>
              <a:t>過程</a:t>
            </a:r>
            <a:r>
              <a:rPr lang="zh-TW" altLang="en-US" smtClean="0">
                <a:latin typeface="Arial" panose="020B0604020202020204" pitchFamily="34" charset="0"/>
              </a:rPr>
              <a:t>的第一步，就是「</a:t>
            </a:r>
            <a:r>
              <a:rPr lang="zh-CN" altLang="en-US" smtClean="0">
                <a:latin typeface="Arial" panose="020B0604020202020204" pitchFamily="34" charset="0"/>
              </a:rPr>
              <a:t>識別</a:t>
            </a:r>
            <a:r>
              <a:rPr lang="zh-TW" altLang="en-US" smtClean="0">
                <a:latin typeface="Arial" panose="020B0604020202020204" pitchFamily="34" charset="0"/>
              </a:rPr>
              <a:t>市場機會」。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17E9D7B7-5332-41CA-B91D-EA59B84AD96C}" type="slidenum">
              <a:rPr lang="en-US" altLang="zh-TW" sz="1200"/>
              <a:pPr algn="r" eaLnBrk="1" hangingPunct="1"/>
              <a:t>11</a:t>
            </a:fld>
            <a:endParaRPr lang="en-US" altLang="zh-TW" sz="120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教師向學生說明「需要」與「機會」的關係。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因為客戶</a:t>
            </a:r>
            <a:r>
              <a:rPr lang="zh-TW" altLang="en-US" dirty="0" smtClean="0">
                <a:latin typeface="Arial" panose="020B0604020202020204" pitchFamily="34" charset="0"/>
              </a:rPr>
              <a:t>只會購買他們「需要」的產品，所以了解他們的需要，最終會為公司帶來「機會」。</a:t>
            </a:r>
          </a:p>
          <a:p>
            <a:pPr eaLnBrk="1" hangingPunct="1"/>
            <a:r>
              <a:rPr lang="en-US" altLang="zh-TW" dirty="0" smtClean="0">
                <a:latin typeface="Arial" panose="020B0604020202020204" pitchFamily="34" charset="0"/>
              </a:rPr>
              <a:t>  </a:t>
            </a: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3DB9E3F7-4776-4E58-8F1D-47A1DD1868BE}" type="slidenum">
              <a:rPr lang="en-US" altLang="zh-TW" sz="1200"/>
              <a:pPr algn="r" eaLnBrk="1" hangingPunct="1"/>
              <a:t>12</a:t>
            </a:fld>
            <a:endParaRPr lang="en-US" altLang="zh-TW" sz="120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人們希望以方便快捷的方式在麵包上塗上牛油。</a:t>
            </a: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教師向學生展示由日本設計師發明的產品，這產品能滿足這個用途。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這是一款貌似「漿糊筆」的牛油，使用這款產品在麵包上塗牛油，就好像在紙張上塗漿糊一樣。</a:t>
            </a:r>
          </a:p>
          <a:p>
            <a:pPr eaLnBrk="1" hangingPunct="1"/>
            <a:r>
              <a:rPr lang="en-US" altLang="zh-TW" dirty="0" smtClean="0"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 smtClean="0">
                <a:latin typeface="Arial" panose="020B0604020202020204" pitchFamily="34" charset="0"/>
              </a:rPr>
              <a:t>教師可請學生設計另一</a:t>
            </a:r>
            <a:r>
              <a:rPr lang="zh-TW" altLang="en-US" dirty="0" smtClean="0">
                <a:latin typeface="Arial" panose="020B0604020202020204" pitchFamily="34" charset="0"/>
              </a:rPr>
              <a:t>款產品，務求使「在麵包上塗上牛油」更加方便快捷。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4097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156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7066" indent="-291179" defTabSz="930156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64717" indent="-232943" defTabSz="930156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30604" indent="-232943" defTabSz="930156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96491" indent="-232943" defTabSz="930156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62377" indent="-232943" defTabSz="930156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28264" indent="-232943" defTabSz="930156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94151" indent="-232943" defTabSz="930156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60038" indent="-232943" defTabSz="930156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B8C0315-DD61-48FC-A304-9CFA7F98603C}" type="slidenum">
              <a:rPr lang="en-US" altLang="zh-TW">
                <a:solidFill>
                  <a:srgbClr val="000000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這個問題將解釋在我們日常生活中如何</a:t>
            </a:r>
            <a:r>
              <a:rPr lang="zh-CN" altLang="en-US" dirty="0" smtClean="0">
                <a:latin typeface="Arial" panose="020B0604020202020204" pitchFamily="34" charset="0"/>
              </a:rPr>
              <a:t>識別</a:t>
            </a:r>
            <a:r>
              <a:rPr lang="zh-CN" altLang="en-US" dirty="0" smtClean="0">
                <a:latin typeface="新細明體" panose="02020500000000000000" pitchFamily="18" charset="-120"/>
              </a:rPr>
              <a:t>及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觀察到「需求」。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endParaRPr kumimoji="1" lang="zh-TW" altLang="en-US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學生對這個問題的回應可能如下：</a:t>
            </a:r>
            <a:b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</a:b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是的，對我來說開瓶總是一個困擾，因為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- 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我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需要運用雙手使用開瓶器來打開瓶蓋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- 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我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很難牢固地握住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開瓶器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r>
              <a:rPr lang="en-US" sz="1200" dirty="0" smtClean="0">
                <a:solidFill>
                  <a:prstClr val="black"/>
                </a:solidFill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- 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我握力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較弱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- </a:t>
            </a:r>
            <a:r>
              <a:rPr kumimoji="1" lang="en-US" altLang="zh-TW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…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識別對開瓶器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的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需要：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r>
              <a:rPr lang="en-US" sz="1200" dirty="0" smtClean="0">
                <a:solidFill>
                  <a:prstClr val="black"/>
                </a:solidFill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- 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易於將它牢固地握住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- </a:t>
            </a:r>
            <a:r>
              <a:rPr lang="zh-TW" altLang="en-US" sz="1200" dirty="0" smtClean="0">
                <a:solidFill>
                  <a:prstClr val="black"/>
                </a:solidFill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運用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它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可以用最小的力量打開瓶子</a:t>
            </a:r>
          </a:p>
          <a:p>
            <a:pPr>
              <a:buFontTx/>
              <a:buChar char="-"/>
            </a:pPr>
            <a:r>
              <a:rPr lang="en-US" sz="1200" dirty="0" smtClean="0">
                <a:solidFill>
                  <a:prstClr val="black"/>
                </a:solidFill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可以運用它以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單手打開瓶子</a:t>
            </a:r>
          </a:p>
          <a:p>
            <a:r>
              <a:rPr lang="en-US" sz="1200" dirty="0" smtClean="0">
                <a:solidFill>
                  <a:prstClr val="black"/>
                </a:solidFill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-  </a:t>
            </a:r>
            <a:r>
              <a:rPr kumimoji="1" lang="en-US" altLang="zh-TW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…</a:t>
            </a:r>
          </a:p>
          <a:p>
            <a:pPr eaLnBrk="1" hangingPunct="1"/>
            <a:endParaRPr lang="en-US" altLang="zh-TW" sz="1200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sz="1200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0448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CAACC322-C7BD-4939-918D-25DCA547964E}" type="slidenum">
              <a:rPr lang="en-US" altLang="zh-TW" sz="1200"/>
              <a:pPr algn="r" eaLnBrk="1" hangingPunct="1"/>
              <a:t>14</a:t>
            </a:fld>
            <a:endParaRPr lang="en-US" altLang="zh-TW" sz="120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重複第</a:t>
            </a:r>
            <a:r>
              <a:rPr lang="en-US" altLang="zh-TW" dirty="0" smtClean="0">
                <a:latin typeface="Arial" panose="020B0604020202020204" pitchFamily="34" charset="0"/>
              </a:rPr>
              <a:t>11</a:t>
            </a:r>
            <a:r>
              <a:rPr lang="zh-TW" altLang="en-US" dirty="0" smtClean="0">
                <a:latin typeface="Arial" panose="020B0604020202020204" pitchFamily="34" charset="0"/>
              </a:rPr>
              <a:t>張投影片的訊息，加深學生對需要與機會之間關係的理解。 </a:t>
            </a: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市場營銷的第一步是</a:t>
            </a:r>
            <a:r>
              <a:rPr lang="zh-CN" altLang="en-US" dirty="0" smtClean="0">
                <a:latin typeface="Arial" panose="020B0604020202020204" pitchFamily="34" charset="0"/>
              </a:rPr>
              <a:t>識別</a:t>
            </a:r>
            <a:r>
              <a:rPr lang="zh-TW" altLang="en-US" dirty="0" smtClean="0">
                <a:latin typeface="Arial" panose="020B0604020202020204" pitchFamily="34" charset="0"/>
              </a:rPr>
              <a:t>客戶的需要，因為「需要」會為公司帶來「機會」。</a:t>
            </a: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以下陳述，</a:t>
            </a:r>
            <a:r>
              <a:rPr lang="zh-TW" altLang="en-US" dirty="0" smtClean="0">
                <a:latin typeface="Arial" panose="020B0604020202020204" pitchFamily="34" charset="0"/>
              </a:rPr>
              <a:t>顯示客戶與收入之間的關係。</a:t>
            </a:r>
          </a:p>
          <a:p>
            <a:pPr eaLnBrk="1" hangingPunct="1"/>
            <a:r>
              <a:rPr lang="en-US" altLang="zh-TW" dirty="0" smtClean="0">
                <a:latin typeface="Arial" panose="020B0604020202020204" pitchFamily="34" charset="0"/>
              </a:rPr>
              <a:t>-- </a:t>
            </a:r>
            <a:r>
              <a:rPr lang="zh-TW" altLang="en-US" dirty="0" smtClean="0">
                <a:latin typeface="Arial" panose="020B0604020202020204" pitchFamily="34" charset="0"/>
              </a:rPr>
              <a:t>客戶會購買能夠滿足他們需要的產品。</a:t>
            </a:r>
          </a:p>
          <a:p>
            <a:pPr eaLnBrk="1" hangingPunct="1">
              <a:buFontTx/>
              <a:buChar char="-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在現實生活中，並非所有「需要」都可以輕易觀察得到。在許多情況下，我們必須進行「市場研究」來識別需要或機會。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市場研究將於課題</a:t>
            </a:r>
            <a:r>
              <a:rPr lang="en-US" altLang="zh-TW" dirty="0" smtClean="0">
                <a:latin typeface="Arial" panose="020B0604020202020204" pitchFamily="34" charset="0"/>
              </a:rPr>
              <a:t>M07</a:t>
            </a:r>
            <a:r>
              <a:rPr lang="zh-TW" altLang="en-US" dirty="0" smtClean="0">
                <a:latin typeface="Arial" panose="020B0604020202020204" pitchFamily="34" charset="0"/>
              </a:rPr>
              <a:t>討論。 </a:t>
            </a:r>
          </a:p>
          <a:p>
            <a:pPr eaLnBrk="1" hangingPunct="1">
              <a:buFontTx/>
              <a:buChar char="•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老師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總結，指出即使已經</a:t>
            </a:r>
            <a:r>
              <a:rPr lang="zh-CN" altLang="en-US" dirty="0" smtClean="0">
                <a:latin typeface="Arial" panose="020B0604020202020204" pitchFamily="34" charset="0"/>
              </a:rPr>
              <a:t>識別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目標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客戶的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需要，客戶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只會購買那些實用且能夠有效滿足他們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需要的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產品。</a:t>
            </a: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82041B01-7DD0-4024-9448-30AA902C7E67}" type="slidenum">
              <a:rPr lang="en-US" altLang="zh-TW" sz="1200"/>
              <a:pPr eaLnBrk="1" hangingPunct="1"/>
              <a:t>15</a:t>
            </a:fld>
            <a:endParaRPr lang="en-US" altLang="zh-TW" sz="120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參考活動一</a:t>
            </a:r>
            <a:r>
              <a:rPr lang="zh-TW" altLang="en-US" dirty="0" smtClean="0">
                <a:latin typeface="Arial" panose="020B0604020202020204" pitchFamily="34" charset="0"/>
              </a:rPr>
              <a:t>（學生</a:t>
            </a:r>
            <a:r>
              <a:rPr lang="zh-CN" altLang="en-US" dirty="0" smtClean="0">
                <a:latin typeface="Arial" panose="020B0604020202020204" pitchFamily="34" charset="0"/>
              </a:rPr>
              <a:t>工作紙第</a:t>
            </a:r>
            <a:r>
              <a:rPr lang="en-US" altLang="zh-TW" dirty="0" smtClean="0">
                <a:latin typeface="Arial" panose="020B0604020202020204" pitchFamily="34" charset="0"/>
              </a:rPr>
              <a:t>3</a:t>
            </a:r>
            <a:r>
              <a:rPr lang="zh-CN" altLang="en-US" dirty="0" smtClean="0">
                <a:latin typeface="Arial" panose="020B0604020202020204" pitchFamily="34" charset="0"/>
              </a:rPr>
              <a:t>頁</a:t>
            </a:r>
            <a:r>
              <a:rPr lang="zh-TW" altLang="en-US" dirty="0" smtClean="0">
                <a:latin typeface="Arial" panose="020B0604020202020204" pitchFamily="34" charset="0"/>
              </a:rPr>
              <a:t>）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，</a:t>
            </a:r>
            <a:r>
              <a:rPr lang="zh-TW" altLang="en-US" dirty="0" smtClean="0">
                <a:latin typeface="新細明體" panose="02020500000000000000" pitchFamily="18" charset="-120"/>
              </a:rPr>
              <a:t>問</a:t>
            </a:r>
            <a:r>
              <a:rPr lang="zh-CN" altLang="en-US" dirty="0" smtClean="0">
                <a:latin typeface="新細明體" panose="02020500000000000000" pitchFamily="18" charset="-120"/>
              </a:rPr>
              <a:t>學生</a:t>
            </a:r>
            <a:r>
              <a:rPr lang="zh-CN" altLang="en-US" dirty="0" smtClean="0">
                <a:latin typeface="新細明體" panose="02020500000000000000" pitchFamily="18" charset="-120"/>
              </a:rPr>
              <a:t>：</a:t>
            </a:r>
            <a:r>
              <a:rPr lang="zh-TW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「商舖的潛在客戶有甚麼需要？</a:t>
            </a:r>
            <a:r>
              <a:rPr lang="zh-CN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」</a:t>
            </a:r>
            <a:endParaRPr lang="zh-CN" altLang="zh-TW" dirty="0" smtClean="0">
              <a:solidFill>
                <a:srgbClr val="FF0000"/>
              </a:solidFill>
              <a:latin typeface="新細明體" panose="02020500000000000000" pitchFamily="18" charset="-120"/>
            </a:endParaRPr>
          </a:p>
          <a:p>
            <a:pPr eaLnBrk="1" hangingPunct="1"/>
            <a:endParaRPr lang="zh-TW" altLang="en-US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690232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F15624C5-8305-4E29-9AF1-17D53565BEB1}" type="slidenum">
              <a:rPr lang="en-US" altLang="zh-TW" sz="1200"/>
              <a:pPr algn="r" eaLnBrk="1" hangingPunct="1"/>
              <a:t>16</a:t>
            </a:fld>
            <a:endParaRPr lang="en-US" altLang="zh-TW" sz="120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66700" indent="-266700" eaLnBrk="1" hangingPunct="1"/>
            <a:r>
              <a:rPr lang="zh-CN" altLang="en-US" b="1" dirty="0" smtClean="0">
                <a:latin typeface="Arial" panose="020B0604020202020204" pitchFamily="34" charset="0"/>
              </a:rPr>
              <a:t>第二步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66700" indent="-266700" eaLnBrk="1" hangingPunct="1"/>
            <a:r>
              <a:rPr lang="zh-CN" altLang="en-US" dirty="0" smtClean="0">
                <a:latin typeface="Arial" panose="020B0604020202020204" pitchFamily="34" charset="0"/>
              </a:rPr>
              <a:t>識別市場</a:t>
            </a:r>
            <a:r>
              <a:rPr lang="zh-CN" altLang="en-US" dirty="0" smtClean="0">
                <a:latin typeface="Arial" panose="020B0604020202020204" pitchFamily="34" charset="0"/>
              </a:rPr>
              <a:t>機會後，</a:t>
            </a:r>
            <a:r>
              <a:rPr lang="zh-TW" altLang="en-US" dirty="0" smtClean="0">
                <a:latin typeface="Arial" panose="020B0604020202020204" pitchFamily="34" charset="0"/>
              </a:rPr>
              <a:t>市場</a:t>
            </a:r>
            <a:r>
              <a:rPr lang="zh-CN" altLang="en-US" dirty="0" smtClean="0">
                <a:latin typeface="Arial" panose="020B0604020202020204" pitchFamily="34" charset="0"/>
              </a:rPr>
              <a:t>營銷人員必須選擇目標市場：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66700" indent="-266700"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marL="266700" indent="-266700" eaLnBrk="1" hangingPunct="1">
              <a:buFontTx/>
              <a:buChar char="-"/>
            </a:pPr>
            <a:r>
              <a:rPr lang="zh-CN" altLang="zh-TW" dirty="0" smtClean="0">
                <a:latin typeface="Arial" panose="020B0604020202020204" pitchFamily="34" charset="0"/>
              </a:rPr>
              <a:t>「</a:t>
            </a:r>
            <a:r>
              <a:rPr lang="zh-CN" altLang="en-US" dirty="0" smtClean="0">
                <a:latin typeface="Arial" panose="020B0604020202020204" pitchFamily="34" charset="0"/>
              </a:rPr>
              <a:t>市場</a:t>
            </a:r>
            <a:r>
              <a:rPr lang="zh-CN" altLang="zh-TW" dirty="0" smtClean="0">
                <a:latin typeface="Arial" panose="020B0604020202020204" pitchFamily="34" charset="0"/>
              </a:rPr>
              <a:t>區</a:t>
            </a:r>
            <a:r>
              <a:rPr lang="zh-CN" altLang="en-US" dirty="0" smtClean="0">
                <a:latin typeface="Arial" panose="020B0604020202020204" pitchFamily="34" charset="0"/>
              </a:rPr>
              <a:t>分</a:t>
            </a:r>
            <a:r>
              <a:rPr lang="zh-CN" altLang="zh-TW" dirty="0" smtClean="0">
                <a:latin typeface="Arial" panose="020B0604020202020204" pitchFamily="34" charset="0"/>
              </a:rPr>
              <a:t>」</a:t>
            </a:r>
            <a:r>
              <a:rPr lang="zh-CN" altLang="en-US" dirty="0" smtClean="0">
                <a:latin typeface="Arial" panose="020B0604020202020204" pitchFamily="34" charset="0"/>
              </a:rPr>
              <a:t>是將市場</a:t>
            </a:r>
            <a:r>
              <a:rPr lang="zh-CN" altLang="en-US" dirty="0" smtClean="0">
                <a:latin typeface="Arial" panose="020B0604020202020204" pitchFamily="34" charset="0"/>
              </a:rPr>
              <a:t>區</a:t>
            </a:r>
            <a:r>
              <a:rPr lang="zh-TW" altLang="en-US" dirty="0" smtClean="0">
                <a:latin typeface="Arial" panose="020B0604020202020204" pitchFamily="34" charset="0"/>
              </a:rPr>
              <a:t>劃</a:t>
            </a:r>
            <a:r>
              <a:rPr lang="zh-CN" altLang="en-US" dirty="0" smtClean="0">
                <a:latin typeface="Arial" panose="020B0604020202020204" pitchFamily="34" charset="0"/>
              </a:rPr>
              <a:t>分</a:t>
            </a:r>
            <a:r>
              <a:rPr lang="zh-TW" altLang="en-US" dirty="0" smtClean="0">
                <a:latin typeface="Arial" panose="020B0604020202020204" pitchFamily="34" charset="0"/>
              </a:rPr>
              <a:t>成</a:t>
            </a:r>
            <a:r>
              <a:rPr lang="zh-CN" altLang="en-US" dirty="0" smtClean="0">
                <a:latin typeface="Arial" panose="020B0604020202020204" pitchFamily="34" charset="0"/>
              </a:rPr>
              <a:t>擁有</a:t>
            </a:r>
            <a:r>
              <a:rPr lang="zh-CN" altLang="en-US" dirty="0" smtClean="0">
                <a:latin typeface="Arial" panose="020B0604020202020204" pitchFamily="34" charset="0"/>
              </a:rPr>
              <a:t>類似</a:t>
            </a:r>
            <a:r>
              <a:rPr lang="zh-TW" altLang="en-US" dirty="0" smtClean="0">
                <a:latin typeface="Arial" panose="020B0604020202020204" pitchFamily="34" charset="0"/>
              </a:rPr>
              <a:t>喜</a:t>
            </a:r>
            <a:r>
              <a:rPr lang="zh-CN" altLang="en-US" dirty="0" smtClean="0">
                <a:latin typeface="Arial" panose="020B0604020202020204" pitchFamily="34" charset="0"/>
              </a:rPr>
              <a:t>好／特徵的不同客</a:t>
            </a:r>
            <a:r>
              <a:rPr lang="zh-TW" altLang="en-US" dirty="0" smtClean="0">
                <a:latin typeface="Arial" panose="020B0604020202020204" pitchFamily="34" charset="0"/>
              </a:rPr>
              <a:t>戶組別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66700" indent="-266700" eaLnBrk="1" hangingPunct="1">
              <a:buFontTx/>
              <a:buChar char="-"/>
            </a:pPr>
            <a:r>
              <a:rPr lang="zh-CN" altLang="zh-TW" dirty="0" smtClean="0">
                <a:latin typeface="Arial" panose="020B0604020202020204" pitchFamily="34" charset="0"/>
              </a:rPr>
              <a:t>「</a:t>
            </a:r>
            <a:r>
              <a:rPr lang="zh-CN" altLang="en-US" dirty="0" smtClean="0">
                <a:latin typeface="Arial" panose="020B0604020202020204" pitchFamily="34" charset="0"/>
              </a:rPr>
              <a:t>目標市場</a:t>
            </a:r>
            <a:r>
              <a:rPr lang="zh-CN" altLang="en-US" sz="1200" dirty="0" smtClean="0">
                <a:solidFill>
                  <a:srgbClr val="CC0000"/>
                </a:solidFill>
                <a:latin typeface="Bookman Old Style" pitchFamily="18" charset="0"/>
              </a:rPr>
              <a:t>選擇</a:t>
            </a:r>
            <a:r>
              <a:rPr lang="zh-CN" altLang="zh-TW" dirty="0" smtClean="0">
                <a:latin typeface="Arial" panose="020B0604020202020204" pitchFamily="34" charset="0"/>
              </a:rPr>
              <a:t>」</a:t>
            </a:r>
            <a:r>
              <a:rPr lang="zh-CN" altLang="en-US" dirty="0" smtClean="0">
                <a:latin typeface="Arial" panose="020B0604020202020204" pitchFamily="34" charset="0"/>
              </a:rPr>
              <a:t>是</a:t>
            </a:r>
            <a:r>
              <a:rPr lang="zh-TW" altLang="en-US" dirty="0" smtClean="0">
                <a:latin typeface="Arial" panose="020B0604020202020204" pitchFamily="34" charset="0"/>
              </a:rPr>
              <a:t>專注</a:t>
            </a:r>
            <a:r>
              <a:rPr lang="zh-CN" altLang="en-US" dirty="0" smtClean="0">
                <a:latin typeface="Arial" panose="020B0604020202020204" pitchFamily="34" charset="0"/>
              </a:rPr>
              <a:t>特定客</a:t>
            </a:r>
            <a:r>
              <a:rPr lang="zh-TW" altLang="en-US" dirty="0" smtClean="0">
                <a:latin typeface="Arial" panose="020B0604020202020204" pitchFamily="34" charset="0"/>
              </a:rPr>
              <a:t>戶組別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266700" indent="-266700" eaLnBrk="1" hangingPunct="1">
              <a:buFontTx/>
              <a:buChar char="-"/>
            </a:pPr>
            <a:r>
              <a:rPr lang="zh-CN" altLang="zh-TW" dirty="0" smtClean="0">
                <a:latin typeface="Arial" panose="020B0604020202020204" pitchFamily="34" charset="0"/>
              </a:rPr>
              <a:t>「</a:t>
            </a:r>
            <a:r>
              <a:rPr lang="zh-CN" altLang="en-US" dirty="0" smtClean="0">
                <a:latin typeface="Arial" panose="020B0604020202020204" pitchFamily="34" charset="0"/>
              </a:rPr>
              <a:t>市場定位</a:t>
            </a:r>
            <a:r>
              <a:rPr lang="zh-CN" altLang="zh-TW" dirty="0" smtClean="0">
                <a:latin typeface="Arial" panose="020B0604020202020204" pitchFamily="34" charset="0"/>
              </a:rPr>
              <a:t>」是</a:t>
            </a:r>
            <a:r>
              <a:rPr lang="zh-CN" altLang="en-US" dirty="0" smtClean="0">
                <a:latin typeface="Arial" panose="020B0604020202020204" pitchFamily="34" charset="0"/>
              </a:rPr>
              <a:t>指在目標客</a:t>
            </a:r>
            <a:r>
              <a:rPr lang="zh-TW" altLang="en-US" dirty="0" smtClean="0">
                <a:latin typeface="Arial" panose="020B0604020202020204" pitchFamily="34" charset="0"/>
              </a:rPr>
              <a:t>戶</a:t>
            </a:r>
            <a:r>
              <a:rPr lang="zh-CN" altLang="en-US" dirty="0" smtClean="0">
                <a:latin typeface="Arial" panose="020B0604020202020204" pitchFamily="34" charset="0"/>
              </a:rPr>
              <a:t>心目中建立品牌形象及觀念。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266700" indent="-266700"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marL="266700" indent="-266700" eaLnBrk="1" hangingPunct="1"/>
            <a:r>
              <a:rPr lang="zh-CN" altLang="en-US" dirty="0" smtClean="0">
                <a:latin typeface="Arial" panose="020B0604020202020204" pitchFamily="34" charset="0"/>
              </a:rPr>
              <a:t>市場區</a:t>
            </a:r>
            <a:r>
              <a:rPr lang="zh-CN" altLang="zh-TW" dirty="0" smtClean="0">
                <a:latin typeface="Arial" panose="020B0604020202020204" pitchFamily="34" charset="0"/>
              </a:rPr>
              <a:t>分</a:t>
            </a:r>
            <a:r>
              <a:rPr lang="zh-CN" altLang="en-US" dirty="0" smtClean="0">
                <a:latin typeface="Arial" panose="020B0604020202020204" pitchFamily="34" charset="0"/>
              </a:rPr>
              <a:t>、目標市場</a:t>
            </a:r>
            <a:r>
              <a:rPr lang="zh-CN" altLang="en-US" sz="1200" dirty="0" smtClean="0">
                <a:solidFill>
                  <a:srgbClr val="CC0000"/>
                </a:solidFill>
                <a:latin typeface="Bookman Old Style" pitchFamily="18" charset="0"/>
              </a:rPr>
              <a:t>選擇</a:t>
            </a:r>
            <a:r>
              <a:rPr lang="zh-CN" altLang="en-US" dirty="0" smtClean="0">
                <a:latin typeface="Arial" panose="020B0604020202020204" pitchFamily="34" charset="0"/>
              </a:rPr>
              <a:t>及市場定位的</a:t>
            </a:r>
            <a:r>
              <a:rPr lang="zh-TW" altLang="en-US" dirty="0" smtClean="0">
                <a:latin typeface="Arial" panose="020B0604020202020204" pitchFamily="34" charset="0"/>
              </a:rPr>
              <a:t>詳情</a:t>
            </a:r>
            <a:r>
              <a:rPr lang="zh-CN" altLang="en-US" dirty="0" smtClean="0">
                <a:latin typeface="Arial" panose="020B0604020202020204" pitchFamily="34" charset="0"/>
              </a:rPr>
              <a:t>將會在</a:t>
            </a:r>
            <a:r>
              <a:rPr lang="zh-TW" altLang="en-US" dirty="0" smtClean="0">
                <a:latin typeface="Arial" panose="020B0604020202020204" pitchFamily="34" charset="0"/>
              </a:rPr>
              <a:t>以</a:t>
            </a:r>
            <a:r>
              <a:rPr lang="zh-CN" altLang="en-US" dirty="0" smtClean="0">
                <a:latin typeface="Arial" panose="020B0604020202020204" pitchFamily="34" charset="0"/>
              </a:rPr>
              <a:t>下投影片中解釋。</a:t>
            </a:r>
            <a:r>
              <a:rPr lang="zh-TW" altLang="en-US" dirty="0" smtClean="0">
                <a:latin typeface="Arial" panose="020B0604020202020204" pitchFamily="34" charset="0"/>
              </a:rPr>
              <a:t> </a:t>
            </a:r>
          </a:p>
          <a:p>
            <a:pPr marL="266700" indent="-266700" eaLnBrk="1" hangingPunct="1"/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4C6366-34AE-4FAE-8EEE-1085BBE8E9D3}" type="slidenum">
              <a:rPr kumimoji="1" lang="en-US" altLang="zh-TW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pPr marL="0" marR="0" lvl="0" indent="0" algn="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040" y="4473891"/>
            <a:ext cx="5608320" cy="43560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b="1" dirty="0" smtClean="0">
                <a:latin typeface="Arial" panose="020B0604020202020204" pitchFamily="34" charset="0"/>
              </a:rPr>
              <a:t>個案例子：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根據既定情境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，老師問學生假如他們是金先生，他們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會選擇哪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個客戶組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別。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沒有標準答案。</a:t>
            </a:r>
          </a:p>
          <a:p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闡述例子：</a:t>
            </a:r>
            <a:endParaRPr kumimoji="1" lang="zh-TW" altLang="en-US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pPr fontAlgn="t"/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pPr fontAlgn="t"/>
            <a:r>
              <a:rPr kumimoji="1" lang="en-US" altLang="zh-TW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1)</a:t>
            </a:r>
            <a:r>
              <a:rPr kumimoji="1" lang="en-US" altLang="zh-TW" sz="1200" b="0" i="0" kern="1200" baseline="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 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我會以油尖旺區的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本區居民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和家庭為目標。</a:t>
            </a:r>
          </a:p>
          <a:p>
            <a:pPr fontAlgn="t"/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pPr fontAlgn="t"/>
            <a:r>
              <a:rPr kumimoji="1" lang="en-US" altLang="zh-TW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2) 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目標組別的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需要如下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：</a:t>
            </a:r>
          </a:p>
          <a:p>
            <a:pPr marL="171450" indent="-171450">
              <a:buFontTx/>
              <a:buChar char="-"/>
            </a:pP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方便的地點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pPr marL="171450" indent="-171450">
              <a:buFontTx/>
              <a:buChar char="-"/>
            </a:pP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要求「抵食」／性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價比高的食物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pPr marL="171450" indent="-171450">
              <a:buFontTx/>
              <a:buChar char="-"/>
            </a:pP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多樣化的食品選擇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pPr marL="171450" indent="-171450">
              <a:buFontTx/>
              <a:buChar char="-"/>
            </a:pP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味道經常保持良好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pPr marL="171450" indent="-171450">
              <a:buFontTx/>
              <a:buChar char="-"/>
            </a:pPr>
            <a:r>
              <a:rPr kumimoji="1" lang="en-US" altLang="zh-TW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…</a:t>
            </a:r>
          </a:p>
          <a:p>
            <a:pPr marL="171450" indent="-171450">
              <a:buFontTx/>
              <a:buChar char="-"/>
            </a:pP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r>
              <a:rPr kumimoji="1" lang="en-US" altLang="zh-TW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3) 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假如我是金先生，我會為目標組別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提供清潔又整齊的環境，以及良好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服務，並使中式茶樓成為油尖旺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區「最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物有所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值」的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選擇。</a:t>
            </a:r>
            <a:endParaRPr kumimoji="1" lang="en-US" altLang="zh-TW" sz="1200" b="0" i="0" kern="1200" baseline="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新細明體" pitchFamily="18" charset="-120"/>
              <a:cs typeface="+mn-cs"/>
            </a:endParaRPr>
          </a:p>
          <a:p>
            <a:endParaRPr kumimoji="1" lang="en-US" altLang="zh-TW" sz="1200" b="0" i="0" kern="1200" baseline="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新細明體" pitchFamily="18" charset="-120"/>
              <a:cs typeface="+mn-cs"/>
            </a:endParaRPr>
          </a:p>
          <a:p>
            <a:r>
              <a:rPr kumimoji="1" lang="en-US" altLang="zh-TW" sz="1200" b="0" i="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新細明體" pitchFamily="18" charset="-120"/>
                <a:cs typeface="+mn-cs"/>
              </a:rPr>
              <a:t>(</a:t>
            </a:r>
            <a:r>
              <a:rPr kumimoji="1" lang="zh-TW" altLang="en-US" sz="1200" b="0" i="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新細明體" pitchFamily="18" charset="-120"/>
                <a:cs typeface="+mn-cs"/>
              </a:rPr>
              <a:t>待續</a:t>
            </a:r>
            <a:r>
              <a:rPr kumimoji="1" lang="en-US" altLang="zh-TW" sz="1200" b="0" i="0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新細明體" pitchFamily="18" charset="-120"/>
                <a:cs typeface="+mn-cs"/>
              </a:rPr>
              <a:t>…)</a:t>
            </a:r>
            <a:endParaRPr kumimoji="1" lang="zh-TW" altLang="en-US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1813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4C6366-34AE-4FAE-8EEE-1085BBE8E9D3}" type="slidenum">
              <a:rPr kumimoji="1" lang="en-US" altLang="zh-TW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pPr marL="0" marR="0" lvl="0" indent="0" algn="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TW" b="0" dirty="0" smtClean="0">
                <a:latin typeface="Arial" panose="020B0604020202020204" pitchFamily="34" charset="0"/>
              </a:rPr>
              <a:t>…</a:t>
            </a:r>
            <a:r>
              <a:rPr lang="zh-TW" altLang="en-US" b="0" dirty="0" smtClean="0">
                <a:latin typeface="Arial" panose="020B0604020202020204" pitchFamily="34" charset="0"/>
              </a:rPr>
              <a:t>續</a:t>
            </a:r>
            <a:endParaRPr lang="en-US" altLang="zh-TW" b="0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b="1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b="1" dirty="0" smtClean="0">
                <a:latin typeface="Arial" panose="020B0604020202020204" pitchFamily="34" charset="0"/>
              </a:rPr>
              <a:t>個案例子：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0" indent="0" eaLnBrk="1" hangingPunct="1">
              <a:buFontTx/>
              <a:buNone/>
            </a:pPr>
            <a:endParaRPr lang="zh-TW" altLang="en-US" baseline="0" dirty="0" smtClean="0"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baseline="0" dirty="0" smtClean="0">
                <a:latin typeface="Arial" panose="020B0604020202020204" pitchFamily="34" charset="0"/>
              </a:rPr>
              <a:t>老師進一步運用個案解釋市場區分、目標市場</a:t>
            </a:r>
            <a:r>
              <a:rPr lang="zh-TW" altLang="en-US" sz="1200" dirty="0" smtClean="0">
                <a:solidFill>
                  <a:srgbClr val="7030A0"/>
                </a:solidFill>
              </a:rPr>
              <a:t>選擇</a:t>
            </a:r>
            <a:r>
              <a:rPr lang="zh-TW" altLang="en-US" baseline="0" dirty="0" smtClean="0">
                <a:latin typeface="Arial" panose="020B0604020202020204" pitchFamily="34" charset="0"/>
              </a:rPr>
              <a:t>和市場定位</a:t>
            </a:r>
            <a:r>
              <a:rPr lang="zh-TW" altLang="en-US" baseline="0" dirty="0" smtClean="0">
                <a:latin typeface="Arial" panose="020B0604020202020204" pitchFamily="34" charset="0"/>
              </a:rPr>
              <a:t>的意思。</a:t>
            </a:r>
            <a:endParaRPr lang="en-US" altLang="zh-TW" baseline="0" dirty="0" smtClean="0">
              <a:latin typeface="Arial" panose="020B0604020202020204" pitchFamily="34" charset="0"/>
            </a:endParaRPr>
          </a:p>
          <a:p>
            <a:pPr marL="171450" indent="-171450" eaLnBrk="1" hangingPunct="1">
              <a:buFontTx/>
              <a:buChar char="-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4745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B8DF7E07-F05A-4F18-BD92-F2130ABDFA0E}" type="slidenum">
              <a:rPr lang="en-US" altLang="zh-TW" sz="1200"/>
              <a:pPr algn="r" eaLnBrk="1" hangingPunct="1"/>
              <a:t>19</a:t>
            </a:fld>
            <a:endParaRPr lang="en-US" altLang="zh-TW" sz="120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dirty="0" smtClean="0">
                <a:latin typeface="Arial" panose="020B0604020202020204" pitchFamily="34" charset="0"/>
              </a:rPr>
              <a:t>為</a:t>
            </a:r>
            <a:r>
              <a:rPr lang="zh-TW" altLang="en-US" dirty="0" smtClean="0">
                <a:latin typeface="Arial" panose="020B0604020202020204" pitchFamily="34" charset="0"/>
              </a:rPr>
              <a:t>了識別某</a:t>
            </a:r>
            <a:r>
              <a:rPr lang="zh-CN" altLang="en-US" dirty="0" smtClean="0">
                <a:latin typeface="Arial" panose="020B0604020202020204" pitchFamily="34" charset="0"/>
              </a:rPr>
              <a:t>產品</a:t>
            </a:r>
            <a:r>
              <a:rPr lang="zh-CN" altLang="en-US" dirty="0" smtClean="0">
                <a:latin typeface="Arial" panose="020B0604020202020204" pitchFamily="34" charset="0"/>
              </a:rPr>
              <a:t>市場</a:t>
            </a:r>
            <a:r>
              <a:rPr lang="zh-TW" altLang="en-US" dirty="0" smtClean="0">
                <a:latin typeface="Arial" panose="020B0604020202020204" pitchFamily="34" charset="0"/>
              </a:rPr>
              <a:t>中</a:t>
            </a:r>
            <a:r>
              <a:rPr lang="zh-CN" altLang="en-US" dirty="0" smtClean="0">
                <a:latin typeface="Arial" panose="020B0604020202020204" pitchFamily="34" charset="0"/>
              </a:rPr>
              <a:t>不同的市場</a:t>
            </a:r>
            <a:r>
              <a:rPr lang="zh-TW" altLang="en-US" dirty="0" smtClean="0">
                <a:latin typeface="Arial" panose="020B0604020202020204" pitchFamily="34" charset="0"/>
              </a:rPr>
              <a:t>組別</a:t>
            </a:r>
            <a:r>
              <a:rPr lang="zh-CN" altLang="en-US" dirty="0" smtClean="0">
                <a:latin typeface="Arial" panose="020B0604020202020204" pitchFamily="34" charset="0"/>
              </a:rPr>
              <a:t>，市場營銷人員可</a:t>
            </a:r>
            <a:r>
              <a:rPr lang="zh-TW" altLang="en-US" dirty="0" smtClean="0">
                <a:latin typeface="Arial" panose="020B0604020202020204" pitchFamily="34" charset="0"/>
              </a:rPr>
              <a:t>以</a:t>
            </a:r>
            <a:r>
              <a:rPr lang="zh-CN" altLang="en-US" dirty="0" smtClean="0">
                <a:latin typeface="Arial" panose="020B0604020202020204" pitchFamily="34" charset="0"/>
              </a:rPr>
              <a:t>根據不同變</a:t>
            </a:r>
            <a:r>
              <a:rPr lang="zh-TW" altLang="en-US" dirty="0" smtClean="0">
                <a:latin typeface="Arial" panose="020B0604020202020204" pitchFamily="34" charset="0"/>
              </a:rPr>
              <a:t>數</a:t>
            </a:r>
            <a:r>
              <a:rPr lang="zh-CN" altLang="en-US" dirty="0" smtClean="0">
                <a:latin typeface="Arial" panose="020B0604020202020204" pitchFamily="34" charset="0"/>
              </a:rPr>
              <a:t>，例如年齡、性別、職業或</a:t>
            </a:r>
            <a:r>
              <a:rPr lang="zh-TW" altLang="en-US" dirty="0" smtClean="0">
                <a:latin typeface="Arial" panose="020B0604020202020204" pitchFamily="34" charset="0"/>
              </a:rPr>
              <a:t>早</a:t>
            </a:r>
            <a:r>
              <a:rPr lang="zh-CN" altLang="en-US" dirty="0" smtClean="0">
                <a:latin typeface="Arial" panose="020B0604020202020204" pitchFamily="34" charset="0"/>
              </a:rPr>
              <a:t>前提及的其他因素，將客</a:t>
            </a:r>
            <a:r>
              <a:rPr lang="zh-TW" altLang="en-US" dirty="0" smtClean="0">
                <a:latin typeface="Arial" panose="020B0604020202020204" pitchFamily="34" charset="0"/>
              </a:rPr>
              <a:t>戶</a:t>
            </a:r>
            <a:r>
              <a:rPr lang="zh-CN" altLang="en-US" dirty="0" smtClean="0">
                <a:latin typeface="Arial" panose="020B0604020202020204" pitchFamily="34" charset="0"/>
              </a:rPr>
              <a:t>歸類為擁有類似需</a:t>
            </a:r>
            <a:r>
              <a:rPr lang="zh-TW" altLang="en-US" dirty="0" smtClean="0">
                <a:latin typeface="Arial" panose="020B0604020202020204" pitchFamily="34" charset="0"/>
              </a:rPr>
              <a:t>要</a:t>
            </a:r>
            <a:r>
              <a:rPr lang="zh-CN" altLang="en-US" dirty="0" smtClean="0">
                <a:latin typeface="Arial" panose="020B0604020202020204" pitchFamily="34" charset="0"/>
              </a:rPr>
              <a:t>、特徵或行為的不同組別。這個將市場劃分為不同組別的</a:t>
            </a:r>
            <a:r>
              <a:rPr lang="zh-CN" altLang="en-US" dirty="0" smtClean="0">
                <a:latin typeface="新細明體" panose="02020500000000000000" pitchFamily="18" charset="-120"/>
              </a:rPr>
              <a:t>過程</a:t>
            </a:r>
            <a:r>
              <a:rPr lang="zh-CN" altLang="en-US" dirty="0" smtClean="0">
                <a:latin typeface="Arial" panose="020B0604020202020204" pitchFamily="34" charset="0"/>
              </a:rPr>
              <a:t>稱為「市場</a:t>
            </a:r>
            <a:r>
              <a:rPr lang="zh-TW" altLang="en-US" dirty="0" smtClean="0">
                <a:latin typeface="Arial" panose="020B0604020202020204" pitchFamily="34" charset="0"/>
              </a:rPr>
              <a:t>區分</a:t>
            </a:r>
            <a:r>
              <a:rPr lang="zh-CN" altLang="en-US" dirty="0" smtClean="0">
                <a:latin typeface="Arial" panose="020B0604020202020204" pitchFamily="34" charset="0"/>
              </a:rPr>
              <a:t>」。</a:t>
            </a:r>
            <a:endParaRPr lang="zh-CN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9E76E3F3-0E98-4B45-9182-81CBED25A702}" type="slidenum">
              <a:rPr lang="en-US" altLang="zh-TW" sz="1200"/>
              <a:pPr eaLnBrk="1" hangingPunct="1"/>
              <a:t>2</a:t>
            </a:fld>
            <a:endParaRPr lang="en-US" altLang="zh-TW" sz="120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Times New Roman" panose="02020603050405020304" pitchFamily="18" charset="0"/>
              </a:rPr>
              <a:t>第一課節</a:t>
            </a:r>
            <a:endParaRPr lang="en-US" altLang="zh-CN" b="1" dirty="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zh-TW" b="1" dirty="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</a:rPr>
              <a:t>本課節從一個</a:t>
            </a:r>
            <a:r>
              <a:rPr lang="zh-TW" altLang="en-US" dirty="0" smtClean="0">
                <a:latin typeface="Times New Roman" panose="02020603050405020304" pitchFamily="18" charset="0"/>
              </a:rPr>
              <a:t>市場</a:t>
            </a:r>
            <a:r>
              <a:rPr lang="zh-CN" altLang="en-US" dirty="0" smtClean="0">
                <a:latin typeface="Times New Roman" panose="02020603050405020304" pitchFamily="18" charset="0"/>
              </a:rPr>
              <a:t>營</a:t>
            </a:r>
            <a:r>
              <a:rPr lang="zh-CN" altLang="en-US" dirty="0" smtClean="0">
                <a:latin typeface="Times New Roman" panose="02020603050405020304" pitchFamily="18" charset="0"/>
              </a:rPr>
              <a:t>銷</a:t>
            </a:r>
            <a:r>
              <a:rPr lang="zh-TW" altLang="en-US" dirty="0" smtClean="0">
                <a:latin typeface="Times New Roman" panose="02020603050405020304" pitchFamily="18" charset="0"/>
              </a:rPr>
              <a:t>個案</a:t>
            </a:r>
            <a:r>
              <a:rPr lang="zh-CN" altLang="en-US" dirty="0" smtClean="0">
                <a:latin typeface="Times New Roman" panose="02020603050405020304" pitchFamily="18" charset="0"/>
              </a:rPr>
              <a:t>開始</a:t>
            </a:r>
            <a:r>
              <a:rPr lang="zh-CN" altLang="en-US" dirty="0" smtClean="0">
                <a:latin typeface="Times New Roman" panose="02020603050405020304" pitchFamily="18" charset="0"/>
              </a:rPr>
              <a:t>。個案旨在</a:t>
            </a:r>
            <a:r>
              <a:rPr lang="zh-CN" altLang="en-US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帶出</a:t>
            </a:r>
            <a:r>
              <a:rPr lang="zh-TW" altLang="en-US" dirty="0" smtClean="0">
                <a:latin typeface="Times New Roman" panose="02020603050405020304" pitchFamily="18" charset="0"/>
              </a:rPr>
              <a:t>市場</a:t>
            </a:r>
            <a:r>
              <a:rPr lang="zh-CN" altLang="en-US" dirty="0" smtClean="0">
                <a:latin typeface="Times New Roman" panose="02020603050405020304" pitchFamily="18" charset="0"/>
              </a:rPr>
              <a:t>營銷活動</a:t>
            </a:r>
            <a:r>
              <a:rPr lang="zh-CN" altLang="en-US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的概念</a:t>
            </a:r>
            <a:r>
              <a:rPr lang="zh-CN" altLang="en-US" dirty="0" smtClean="0">
                <a:latin typeface="Times New Roman" panose="02020603050405020304" pitchFamily="18" charset="0"/>
              </a:rPr>
              <a:t>。</a:t>
            </a:r>
            <a:endParaRPr lang="en-US" altLang="zh-TW" dirty="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zh-TW" dirty="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</a:rPr>
              <a:t>將學生分成五</a:t>
            </a:r>
            <a:r>
              <a:rPr lang="zh-TW" altLang="en-US" dirty="0" smtClean="0">
                <a:latin typeface="Times New Roman" panose="02020603050405020304" pitchFamily="18" charset="0"/>
              </a:rPr>
              <a:t>人一</a:t>
            </a:r>
            <a:r>
              <a:rPr lang="zh-CN" altLang="en-US" dirty="0" smtClean="0">
                <a:latin typeface="Times New Roman" panose="02020603050405020304" pitchFamily="18" charset="0"/>
              </a:rPr>
              <a:t>組</a:t>
            </a:r>
            <a:r>
              <a:rPr lang="zh-TW" altLang="en-US" dirty="0" smtClean="0">
                <a:latin typeface="Times New Roman" panose="02020603050405020304" pitchFamily="18" charset="0"/>
              </a:rPr>
              <a:t>，然後</a:t>
            </a:r>
            <a:r>
              <a:rPr lang="zh-CN" altLang="en-US" dirty="0" smtClean="0">
                <a:latin typeface="Times New Roman" panose="02020603050405020304" pitchFamily="18" charset="0"/>
              </a:rPr>
              <a:t>派</a:t>
            </a:r>
            <a:r>
              <a:rPr lang="zh-TW" altLang="en-US" dirty="0" smtClean="0">
                <a:latin typeface="Times New Roman" panose="02020603050405020304" pitchFamily="18" charset="0"/>
              </a:rPr>
              <a:t>發</a:t>
            </a:r>
            <a:r>
              <a:rPr lang="zh-CN" altLang="en-US" dirty="0" smtClean="0">
                <a:latin typeface="Times New Roman" panose="02020603050405020304" pitchFamily="18" charset="0"/>
              </a:rPr>
              <a:t>學生工作紙第</a:t>
            </a:r>
            <a:r>
              <a:rPr lang="en-US" altLang="zh-CN" dirty="0" smtClean="0">
                <a:latin typeface="Times New Roman" panose="02020603050405020304" pitchFamily="18" charset="0"/>
              </a:rPr>
              <a:t>1</a:t>
            </a:r>
            <a:r>
              <a:rPr lang="en-US" altLang="zh-TW" dirty="0" smtClean="0">
                <a:latin typeface="Times New Roman" panose="02020603050405020304" pitchFamily="18" charset="0"/>
              </a:rPr>
              <a:t>-2</a:t>
            </a:r>
            <a:r>
              <a:rPr lang="zh-CN" altLang="en-US" dirty="0" smtClean="0">
                <a:latin typeface="Times New Roman" panose="02020603050405020304" pitchFamily="18" charset="0"/>
              </a:rPr>
              <a:t>頁</a:t>
            </a:r>
            <a:r>
              <a:rPr lang="zh-TW" altLang="en-US" dirty="0" smtClean="0">
                <a:latin typeface="Times New Roman" panose="02020603050405020304" pitchFamily="18" charset="0"/>
              </a:rPr>
              <a:t>，進行</a:t>
            </a:r>
            <a:r>
              <a:rPr lang="zh-CN" altLang="en-US" dirty="0" smtClean="0">
                <a:latin typeface="Times New Roman" panose="02020603050405020304" pitchFamily="18" charset="0"/>
              </a:rPr>
              <a:t>活動一：開設日本潮流商舖</a:t>
            </a:r>
            <a:r>
              <a:rPr lang="zh-TW" altLang="en-US" dirty="0" smtClean="0">
                <a:latin typeface="Times New Roman" panose="02020603050405020304" pitchFamily="18" charset="0"/>
              </a:rPr>
              <a:t>。</a:t>
            </a:r>
            <a:endParaRPr lang="en-US" altLang="zh-TW" dirty="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zh-TW" dirty="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個案詳情</a:t>
            </a:r>
            <a:r>
              <a:rPr lang="zh-CN" altLang="en-US" dirty="0" smtClean="0">
                <a:latin typeface="Times New Roman" panose="02020603050405020304" pitchFamily="18" charset="0"/>
              </a:rPr>
              <a:t>：</a:t>
            </a:r>
            <a:endParaRPr lang="zh-TW" altLang="en-US" dirty="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zh-TW" altLang="en-US" dirty="0" smtClean="0">
                <a:latin typeface="Times New Roman" panose="02020603050405020304" pitchFamily="18" charset="0"/>
              </a:rPr>
              <a:t>朗勞</a:t>
            </a:r>
            <a:r>
              <a:rPr lang="zh-CN" altLang="en-US" dirty="0" smtClean="0">
                <a:latin typeface="Times New Roman" panose="02020603050405020304" pitchFamily="18" charset="0"/>
              </a:rPr>
              <a:t>今年</a:t>
            </a:r>
            <a:r>
              <a:rPr lang="en-US" altLang="zh-CN" dirty="0" smtClean="0">
                <a:latin typeface="Times New Roman" panose="02020603050405020304" pitchFamily="18" charset="0"/>
              </a:rPr>
              <a:t>20</a:t>
            </a:r>
            <a:r>
              <a:rPr lang="zh-CN" altLang="en-US" dirty="0" smtClean="0">
                <a:latin typeface="Times New Roman" panose="02020603050405020304" pitchFamily="18" charset="0"/>
              </a:rPr>
              <a:t>歲，他</a:t>
            </a:r>
            <a:r>
              <a:rPr lang="zh-CN" altLang="en-US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的</a:t>
            </a:r>
            <a:r>
              <a:rPr lang="zh-TW" altLang="en-US" dirty="0" smtClean="0">
                <a:latin typeface="Times New Roman" panose="02020603050405020304" pitchFamily="18" charset="0"/>
              </a:rPr>
              <a:t>姐姐依華在香港一家日本公司任職設計師。</a:t>
            </a:r>
          </a:p>
          <a:p>
            <a:pPr eaLnBrk="1" hangingPunct="1"/>
            <a:r>
              <a:rPr lang="zh-TW" altLang="en-US" dirty="0" smtClean="0">
                <a:latin typeface="Times New Roman" panose="02020603050405020304" pitchFamily="18" charset="0"/>
              </a:rPr>
              <a:t>朗勞和依華都對日本潮流產品</a:t>
            </a:r>
            <a:r>
              <a:rPr lang="en-US" altLang="zh-TW" dirty="0" smtClean="0">
                <a:latin typeface="Times New Roman" panose="02020603050405020304" pitchFamily="18" charset="0"/>
              </a:rPr>
              <a:t>(</a:t>
            </a:r>
            <a:r>
              <a:rPr lang="zh-TW" altLang="en-US" dirty="0" smtClean="0">
                <a:latin typeface="Times New Roman" panose="02020603050405020304" pitchFamily="18" charset="0"/>
              </a:rPr>
              <a:t>例如</a:t>
            </a:r>
            <a:r>
              <a:rPr lang="zh-TW" altLang="en-US" dirty="0" smtClean="0">
                <a:latin typeface="Times New Roman" panose="02020603050405020304" pitchFamily="18" charset="0"/>
              </a:rPr>
              <a:t>品牌</a:t>
            </a:r>
            <a:r>
              <a:rPr lang="en-US" altLang="zh-TW" dirty="0" smtClean="0">
                <a:latin typeface="Times New Roman" panose="02020603050405020304" pitchFamily="18" charset="0"/>
              </a:rPr>
              <a:t>T</a:t>
            </a:r>
            <a:r>
              <a:rPr lang="zh-TW" altLang="en-US" dirty="0" smtClean="0">
                <a:latin typeface="Times New Roman" panose="02020603050405020304" pitchFamily="18" charset="0"/>
              </a:rPr>
              <a:t>裇、</a:t>
            </a:r>
            <a:r>
              <a:rPr lang="zh-TW" altLang="en-US" dirty="0" smtClean="0">
                <a:latin typeface="Times New Roman" panose="02020603050405020304" pitchFamily="18" charset="0"/>
              </a:rPr>
              <a:t>袋及遊戲</a:t>
            </a:r>
            <a:r>
              <a:rPr lang="en-US" altLang="zh-TW" dirty="0" smtClean="0">
                <a:latin typeface="Times New Roman" panose="02020603050405020304" pitchFamily="18" charset="0"/>
              </a:rPr>
              <a:t>)</a:t>
            </a:r>
            <a:r>
              <a:rPr lang="zh-TW" altLang="en-US" dirty="0" smtClean="0">
                <a:latin typeface="Times New Roman" panose="02020603050405020304" pitchFamily="18" charset="0"/>
              </a:rPr>
              <a:t>非常有興趣。</a:t>
            </a:r>
          </a:p>
          <a:p>
            <a:pPr eaLnBrk="1" hangingPunct="1"/>
            <a:endParaRPr lang="en-US" altLang="zh-TW" dirty="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6D16AA87-77B6-4318-9DBB-ABB4BADE7339}" type="slidenum">
              <a:rPr lang="en-US" altLang="zh-TW" sz="1200"/>
              <a:pPr algn="r" eaLnBrk="1" hangingPunct="1"/>
              <a:t>20</a:t>
            </a:fld>
            <a:endParaRPr lang="en-US" altLang="zh-TW" sz="120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dirty="0" smtClean="0">
                <a:latin typeface="Arial" panose="020B0604020202020204" pitchFamily="34" charset="0"/>
              </a:rPr>
              <a:t>教師解釋市場區分</a:t>
            </a:r>
            <a:r>
              <a:rPr lang="zh-TW" altLang="en-US" dirty="0" smtClean="0">
                <a:latin typeface="Arial" panose="020B0604020202020204" pitchFamily="34" charset="0"/>
              </a:rPr>
              <a:t>怎樣</a:t>
            </a:r>
            <a:r>
              <a:rPr lang="zh-CN" altLang="en-US" dirty="0" smtClean="0">
                <a:latin typeface="Arial" panose="020B0604020202020204" pitchFamily="34" charset="0"/>
              </a:rPr>
              <a:t>有助節省資源</a:t>
            </a:r>
            <a:r>
              <a:rPr lang="zh-TW" altLang="en-US" dirty="0" smtClean="0">
                <a:latin typeface="Arial" panose="020B0604020202020204" pitchFamily="34" charset="0"/>
              </a:rPr>
              <a:t>及</a:t>
            </a:r>
            <a:r>
              <a:rPr lang="zh-CN" altLang="en-US" dirty="0" smtClean="0">
                <a:latin typeface="Arial" panose="020B0604020202020204" pitchFamily="34" charset="0"/>
              </a:rPr>
              <a:t>提高成功機會：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dirty="0" smtClean="0">
                <a:latin typeface="Arial" panose="020B0604020202020204" pitchFamily="34" charset="0"/>
              </a:rPr>
              <a:t>市場區分</a:t>
            </a:r>
            <a:r>
              <a:rPr lang="zh-CN" altLang="zh-TW" dirty="0" smtClean="0">
                <a:latin typeface="Arial" panose="020B0604020202020204" pitchFamily="34" charset="0"/>
              </a:rPr>
              <a:t>有助</a:t>
            </a:r>
            <a:r>
              <a:rPr lang="zh-TW" altLang="en-US" dirty="0" smtClean="0">
                <a:latin typeface="Arial" panose="020B0604020202020204" pitchFamily="34" charset="0"/>
              </a:rPr>
              <a:t>該</a:t>
            </a:r>
            <a:r>
              <a:rPr lang="zh-CN" altLang="en-US" dirty="0" smtClean="0">
                <a:latin typeface="Arial" panose="020B0604020202020204" pitchFamily="34" charset="0"/>
              </a:rPr>
              <a:t>公司能</a:t>
            </a:r>
            <a:r>
              <a:rPr lang="zh-TW" altLang="en-US" dirty="0" smtClean="0">
                <a:latin typeface="Arial" panose="020B0604020202020204" pitchFamily="34" charset="0"/>
              </a:rPr>
              <a:t>夠</a:t>
            </a:r>
            <a:r>
              <a:rPr lang="zh-CN" altLang="en-US" dirty="0" smtClean="0">
                <a:latin typeface="Arial" panose="020B0604020202020204" pitchFamily="34" charset="0"/>
              </a:rPr>
              <a:t>選</a:t>
            </a:r>
            <a:r>
              <a:rPr lang="zh-TW" altLang="en-US" dirty="0" smtClean="0">
                <a:latin typeface="Arial" panose="020B0604020202020204" pitchFamily="34" charset="0"/>
              </a:rPr>
              <a:t>定</a:t>
            </a:r>
            <a:r>
              <a:rPr lang="zh-CN" altLang="en-US" dirty="0" smtClean="0">
                <a:latin typeface="Arial" panose="020B0604020202020204" pitchFamily="34" charset="0"/>
              </a:rPr>
              <a:t>目標市場及目標客</a:t>
            </a:r>
            <a:r>
              <a:rPr lang="zh-TW" altLang="en-US" dirty="0" smtClean="0">
                <a:latin typeface="Arial" panose="020B0604020202020204" pitchFamily="34" charset="0"/>
              </a:rPr>
              <a:t>戶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r>
              <a:rPr lang="zh-TW" altLang="en-US" dirty="0" smtClean="0">
                <a:latin typeface="Arial" panose="020B0604020202020204" pitchFamily="34" charset="0"/>
              </a:rPr>
              <a:t> </a:t>
            </a: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dirty="0" smtClean="0">
                <a:latin typeface="Arial" panose="020B0604020202020204" pitchFamily="34" charset="0"/>
              </a:rPr>
              <a:t>市場營銷活動的資源可更專注於目標客</a:t>
            </a:r>
            <a:r>
              <a:rPr lang="zh-TW" altLang="en-US" dirty="0" smtClean="0">
                <a:latin typeface="Arial" panose="020B0604020202020204" pitchFamily="34" charset="0"/>
              </a:rPr>
              <a:t>戶上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i="1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b="1" dirty="0" smtClean="0">
                <a:latin typeface="Arial" panose="020B0604020202020204" pitchFamily="34" charset="0"/>
              </a:rPr>
              <a:t>第一課節完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b="1" i="1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AD1D1569-8BFF-4A36-B32D-51FCEBD5789D}" type="slidenum">
              <a:rPr lang="en-US" altLang="zh-TW" sz="1200"/>
              <a:pPr algn="r" eaLnBrk="1" hangingPunct="1"/>
              <a:t>21</a:t>
            </a:fld>
            <a:endParaRPr lang="en-US" altLang="zh-TW" sz="120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7888" y="4718050"/>
            <a:ext cx="5099050" cy="5156200"/>
          </a:xfrm>
          <a:ln/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Arial" panose="020B0604020202020204" pitchFamily="34" charset="0"/>
              </a:rPr>
              <a:t>第二課節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b="1" i="1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dirty="0" smtClean="0">
                <a:latin typeface="Arial" panose="020B0604020202020204" pitchFamily="34" charset="0"/>
              </a:rPr>
              <a:t>本練習旨在</a:t>
            </a:r>
            <a:r>
              <a:rPr lang="en-US" altLang="zh-TW" dirty="0" smtClean="0">
                <a:latin typeface="Arial" panose="020B0604020202020204" pitchFamily="34" charset="0"/>
              </a:rPr>
              <a:t>(1)</a:t>
            </a:r>
            <a:r>
              <a:rPr lang="zh-CN" altLang="en-US" dirty="0" smtClean="0">
                <a:latin typeface="Arial" panose="020B0604020202020204" pitchFamily="34" charset="0"/>
              </a:rPr>
              <a:t>讓學生認識到市場區分</a:t>
            </a:r>
            <a:r>
              <a:rPr lang="zh-TW" altLang="en-US" dirty="0" smtClean="0">
                <a:latin typeface="Arial" panose="020B0604020202020204" pitchFamily="34" charset="0"/>
              </a:rPr>
              <a:t>在真實</a:t>
            </a:r>
            <a:r>
              <a:rPr lang="zh-CN" altLang="en-US" dirty="0" smtClean="0">
                <a:latin typeface="Arial" panose="020B0604020202020204" pitchFamily="34" charset="0"/>
              </a:rPr>
              <a:t>商業</a:t>
            </a:r>
            <a:r>
              <a:rPr lang="zh-TW" altLang="en-US" dirty="0" smtClean="0">
                <a:latin typeface="Arial" panose="020B0604020202020204" pitchFamily="34" charset="0"/>
              </a:rPr>
              <a:t>社會</a:t>
            </a:r>
            <a:r>
              <a:rPr lang="zh-CN" altLang="en-US" dirty="0" smtClean="0">
                <a:latin typeface="Arial" panose="020B0604020202020204" pitchFamily="34" charset="0"/>
              </a:rPr>
              <a:t>之中的確存在，</a:t>
            </a:r>
            <a:r>
              <a:rPr lang="zh-TW" altLang="en-US" dirty="0" smtClean="0">
                <a:latin typeface="Arial" panose="020B0604020202020204" pitchFamily="34" charset="0"/>
              </a:rPr>
              <a:t>以及</a:t>
            </a:r>
            <a:r>
              <a:rPr lang="en-US" altLang="zh-TW" dirty="0" smtClean="0">
                <a:latin typeface="Arial" panose="020B0604020202020204" pitchFamily="34" charset="0"/>
              </a:rPr>
              <a:t>(2)</a:t>
            </a:r>
            <a:r>
              <a:rPr lang="zh-CN" altLang="en-US" dirty="0" smtClean="0">
                <a:latin typeface="Arial" panose="020B0604020202020204" pitchFamily="34" charset="0"/>
              </a:rPr>
              <a:t>進一步提升</a:t>
            </a:r>
            <a:r>
              <a:rPr lang="zh-TW" altLang="en-US" dirty="0" smtClean="0">
                <a:latin typeface="Arial" panose="020B0604020202020204" pitchFamily="34" charset="0"/>
              </a:rPr>
              <a:t>學生</a:t>
            </a:r>
            <a:r>
              <a:rPr lang="zh-CN" altLang="en-US" dirty="0" smtClean="0">
                <a:latin typeface="Arial" panose="020B0604020202020204" pitchFamily="34" charset="0"/>
              </a:rPr>
              <a:t>的觀察技巧</a:t>
            </a:r>
            <a:r>
              <a:rPr lang="zh-CN" altLang="en-US" dirty="0" smtClean="0">
                <a:latin typeface="Arial" panose="020B0604020202020204" pitchFamily="34" charset="0"/>
              </a:rPr>
              <a:t>。將學生分為</a:t>
            </a:r>
            <a:r>
              <a:rPr lang="zh-CN" altLang="en-US" dirty="0" smtClean="0">
                <a:latin typeface="Arial" panose="020B0604020202020204" pitchFamily="34" charset="0"/>
              </a:rPr>
              <a:t>五</a:t>
            </a:r>
            <a:r>
              <a:rPr lang="zh-TW" altLang="en-US" dirty="0" smtClean="0">
                <a:latin typeface="Arial" panose="020B0604020202020204" pitchFamily="34" charset="0"/>
              </a:rPr>
              <a:t>人一</a:t>
            </a:r>
            <a:r>
              <a:rPr lang="zh-CN" altLang="en-US" dirty="0" smtClean="0">
                <a:latin typeface="Arial" panose="020B0604020202020204" pitchFamily="34" charset="0"/>
              </a:rPr>
              <a:t>組。</a:t>
            </a:r>
            <a:r>
              <a:rPr lang="zh-TW" altLang="en-US" dirty="0" smtClean="0">
                <a:latin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30000"/>
              </a:lnSpc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以</a:t>
            </a:r>
            <a:r>
              <a:rPr lang="en-US" altLang="zh-TW" dirty="0" err="1" smtClean="0">
                <a:latin typeface="Arial" panose="020B0604020202020204" pitchFamily="34" charset="0"/>
              </a:rPr>
              <a:t>Uniqlo</a:t>
            </a:r>
            <a:r>
              <a:rPr lang="zh-CN" altLang="en-US" dirty="0" smtClean="0">
                <a:latin typeface="Arial" panose="020B0604020202020204" pitchFamily="34" charset="0"/>
              </a:rPr>
              <a:t>及</a:t>
            </a:r>
            <a:r>
              <a:rPr lang="en-US" altLang="zh-TW" dirty="0" smtClean="0">
                <a:latin typeface="Arial" panose="020B0604020202020204" pitchFamily="34" charset="0"/>
              </a:rPr>
              <a:t>G</a:t>
            </a:r>
            <a:r>
              <a:rPr lang="en-US" altLang="zh-CN" dirty="0" smtClean="0">
                <a:latin typeface="Arial" panose="020B0604020202020204" pitchFamily="34" charset="0"/>
              </a:rPr>
              <a:t>U</a:t>
            </a:r>
            <a:r>
              <a:rPr lang="zh-CN" altLang="en-US" dirty="0" smtClean="0">
                <a:latin typeface="Arial" panose="020B0604020202020204" pitchFamily="34" charset="0"/>
              </a:rPr>
              <a:t>作為例子</a:t>
            </a:r>
            <a:r>
              <a:rPr lang="zh-TW" altLang="en-US" dirty="0" smtClean="0">
                <a:latin typeface="Arial" panose="020B0604020202020204" pitchFamily="34" charset="0"/>
              </a:rPr>
              <a:t>開始講解</a:t>
            </a:r>
            <a:r>
              <a:rPr lang="zh-CN" altLang="en-US" dirty="0" smtClean="0">
                <a:latin typeface="Arial" panose="020B0604020202020204" pitchFamily="34" charset="0"/>
              </a:rPr>
              <a:t>。學生可能知道這兩</a:t>
            </a:r>
            <a:r>
              <a:rPr lang="zh-TW" altLang="en-US" dirty="0" smtClean="0">
                <a:latin typeface="Arial" panose="020B0604020202020204" pitchFamily="34" charset="0"/>
              </a:rPr>
              <a:t>個品牌均由迅銷集團</a:t>
            </a:r>
            <a:r>
              <a:rPr lang="zh-CN" altLang="en-US" dirty="0" smtClean="0">
                <a:latin typeface="Arial" panose="020B0604020202020204" pitchFamily="34" charset="0"/>
              </a:rPr>
              <a:t>擁有，</a:t>
            </a:r>
            <a:r>
              <a:rPr lang="en-US" altLang="zh-TW" dirty="0" smtClean="0">
                <a:latin typeface="Arial" panose="020B0604020202020204" pitchFamily="34" charset="0"/>
              </a:rPr>
              <a:t>(1)</a:t>
            </a:r>
            <a:r>
              <a:rPr lang="zh-TW" altLang="en-US" dirty="0" smtClean="0">
                <a:latin typeface="Arial" panose="020B0604020202020204" pitchFamily="34" charset="0"/>
              </a:rPr>
              <a:t>在</a:t>
            </a:r>
            <a:r>
              <a:rPr lang="zh-CN" altLang="en-US" dirty="0" smtClean="0">
                <a:latin typeface="Arial" panose="020B0604020202020204" pitchFamily="34" charset="0"/>
              </a:rPr>
              <a:t>時裝零售行業運用</a:t>
            </a:r>
            <a:r>
              <a:rPr lang="zh-CN" altLang="en-US" u="sng" dirty="0" smtClean="0">
                <a:latin typeface="Arial" panose="020B0604020202020204" pitchFamily="34" charset="0"/>
              </a:rPr>
              <a:t>市場區分</a:t>
            </a:r>
            <a:r>
              <a:rPr lang="zh-CN" altLang="en-US" dirty="0" smtClean="0">
                <a:latin typeface="Arial" panose="020B0604020202020204" pitchFamily="34" charset="0"/>
              </a:rPr>
              <a:t>，</a:t>
            </a:r>
            <a:r>
              <a:rPr lang="en-US" altLang="zh-TW" dirty="0" smtClean="0">
                <a:latin typeface="Arial" panose="020B0604020202020204" pitchFamily="34" charset="0"/>
              </a:rPr>
              <a:t>(</a:t>
            </a:r>
            <a:r>
              <a:rPr lang="en-US" altLang="zh-CN" dirty="0" smtClean="0">
                <a:latin typeface="Arial" panose="020B0604020202020204" pitchFamily="34" charset="0"/>
              </a:rPr>
              <a:t>2</a:t>
            </a:r>
            <a:r>
              <a:rPr lang="en-US" altLang="zh-TW" dirty="0" smtClean="0">
                <a:latin typeface="Arial" panose="020B0604020202020204" pitchFamily="34" charset="0"/>
              </a:rPr>
              <a:t>)</a:t>
            </a:r>
            <a:r>
              <a:rPr lang="zh-TW" altLang="en-US" dirty="0" smtClean="0">
                <a:latin typeface="Arial" panose="020B0604020202020204" pitchFamily="34" charset="0"/>
              </a:rPr>
              <a:t>分別選定</a:t>
            </a:r>
            <a:r>
              <a:rPr kumimoji="1" lang="zh-TW" altLang="en-US" sz="1200" u="sng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不同</a:t>
            </a:r>
            <a:r>
              <a:rPr kumimoji="1" lang="zh-TW" altLang="en-US" sz="1200" u="sng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年齡層的人們</a:t>
            </a:r>
            <a:r>
              <a:rPr lang="zh-TW" altLang="en-US" dirty="0" smtClean="0">
                <a:latin typeface="Arial" panose="020B0604020202020204" pitchFamily="34" charset="0"/>
              </a:rPr>
              <a:t>及</a:t>
            </a:r>
            <a:r>
              <a:rPr kumimoji="1" lang="zh-TW" altLang="en-US" sz="1200" u="sng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年</a:t>
            </a:r>
            <a:r>
              <a:rPr lang="zh-CN" altLang="en-US" u="sng" dirty="0" smtClean="0">
                <a:latin typeface="Arial" panose="020B0604020202020204" pitchFamily="34" charset="0"/>
              </a:rPr>
              <a:t>青</a:t>
            </a:r>
            <a:r>
              <a:rPr lang="zh-TW" altLang="en-US" u="sng" dirty="0" smtClean="0">
                <a:latin typeface="Arial" panose="020B0604020202020204" pitchFamily="34" charset="0"/>
              </a:rPr>
              <a:t>人</a:t>
            </a:r>
            <a:r>
              <a:rPr lang="zh-CN" altLang="en-US" dirty="0" smtClean="0">
                <a:latin typeface="Arial" panose="020B0604020202020204" pitchFamily="34" charset="0"/>
              </a:rPr>
              <a:t>為目標</a:t>
            </a:r>
            <a:r>
              <a:rPr lang="zh-TW" altLang="en-US" dirty="0" smtClean="0">
                <a:latin typeface="Arial" panose="020B0604020202020204" pitchFamily="34" charset="0"/>
              </a:rPr>
              <a:t>組別</a:t>
            </a:r>
            <a:r>
              <a:rPr lang="zh-CN" altLang="en-US" dirty="0" smtClean="0">
                <a:latin typeface="Arial" panose="020B0604020202020204" pitchFamily="34" charset="0"/>
              </a:rPr>
              <a:t>，</a:t>
            </a:r>
            <a:r>
              <a:rPr lang="zh-TW" altLang="en-US" dirty="0" smtClean="0">
                <a:latin typeface="Arial" panose="020B0604020202020204" pitchFamily="34" charset="0"/>
              </a:rPr>
              <a:t>以及</a:t>
            </a:r>
            <a:r>
              <a:rPr lang="en-US" altLang="zh-TW" dirty="0" smtClean="0">
                <a:latin typeface="Arial" panose="020B0604020202020204" pitchFamily="34" charset="0"/>
              </a:rPr>
              <a:t>(</a:t>
            </a:r>
            <a:r>
              <a:rPr lang="en-US" altLang="zh-CN" dirty="0" smtClean="0">
                <a:latin typeface="Arial" panose="020B0604020202020204" pitchFamily="34" charset="0"/>
              </a:rPr>
              <a:t>3</a:t>
            </a:r>
            <a:r>
              <a:rPr lang="en-US" altLang="zh-TW" dirty="0" smtClean="0">
                <a:latin typeface="Arial" panose="020B0604020202020204" pitchFamily="34" charset="0"/>
              </a:rPr>
              <a:t>)</a:t>
            </a:r>
            <a:r>
              <a:rPr lang="zh-CN" altLang="en-US" dirty="0" smtClean="0">
                <a:latin typeface="Arial" panose="020B0604020202020204" pitchFamily="34" charset="0"/>
              </a:rPr>
              <a:t>開設</a:t>
            </a:r>
            <a:r>
              <a:rPr lang="en-US" altLang="zh-TW" dirty="0" err="1" smtClean="0">
                <a:latin typeface="Arial" panose="020B0604020202020204" pitchFamily="34" charset="0"/>
              </a:rPr>
              <a:t>Uniqlo</a:t>
            </a:r>
            <a:r>
              <a:rPr lang="zh-CN" altLang="en-US" dirty="0" smtClean="0">
                <a:latin typeface="Arial" panose="020B0604020202020204" pitchFamily="34" charset="0"/>
              </a:rPr>
              <a:t>及</a:t>
            </a:r>
            <a:r>
              <a:rPr lang="en-US" altLang="zh-CN" dirty="0" smtClean="0">
                <a:latin typeface="Arial" panose="020B0604020202020204" pitchFamily="34" charset="0"/>
              </a:rPr>
              <a:t>GU</a:t>
            </a:r>
            <a:r>
              <a:rPr lang="zh-CN" altLang="en-US" dirty="0" smtClean="0">
                <a:latin typeface="Arial" panose="020B0604020202020204" pitchFamily="34" charset="0"/>
              </a:rPr>
              <a:t>，利用</a:t>
            </a:r>
            <a:r>
              <a:rPr lang="zh-TW" altLang="en-US" dirty="0" smtClean="0">
                <a:latin typeface="Arial" panose="020B0604020202020204" pitchFamily="34" charset="0"/>
              </a:rPr>
              <a:t>不同的定</a:t>
            </a:r>
            <a:r>
              <a:rPr lang="zh-CN" altLang="en-US" dirty="0" smtClean="0">
                <a:latin typeface="Arial" panose="020B0604020202020204" pitchFamily="34" charset="0"/>
              </a:rPr>
              <a:t>價、產品及市場推廣策略，</a:t>
            </a:r>
            <a:r>
              <a:rPr lang="zh-TW" altLang="en-US" dirty="0" smtClean="0">
                <a:latin typeface="Arial" panose="020B0604020202020204" pitchFamily="34" charset="0"/>
              </a:rPr>
              <a:t>主攻</a:t>
            </a:r>
            <a:r>
              <a:rPr lang="zh-CN" altLang="en-US" dirty="0" smtClean="0">
                <a:latin typeface="Arial" panose="020B0604020202020204" pitchFamily="34" charset="0"/>
              </a:rPr>
              <a:t>兩個不同</a:t>
            </a:r>
            <a:r>
              <a:rPr lang="zh-TW" altLang="en-US" dirty="0" smtClean="0">
                <a:latin typeface="Arial" panose="020B0604020202020204" pitchFamily="34" charset="0"/>
              </a:rPr>
              <a:t>組別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r>
              <a:rPr lang="zh-TW" altLang="en-US" dirty="0" smtClean="0">
                <a:latin typeface="Arial" panose="020B0604020202020204" pitchFamily="34" charset="0"/>
              </a:rPr>
              <a:t>舉</a:t>
            </a:r>
            <a:r>
              <a:rPr lang="zh-CN" altLang="en-US" dirty="0" smtClean="0">
                <a:latin typeface="Arial" panose="020B0604020202020204" pitchFamily="34" charset="0"/>
              </a:rPr>
              <a:t>例</a:t>
            </a:r>
            <a:r>
              <a:rPr lang="zh-TW" altLang="en-US" dirty="0" smtClean="0">
                <a:latin typeface="Arial" panose="020B0604020202020204" pitchFamily="34" charset="0"/>
              </a:rPr>
              <a:t>來說</a:t>
            </a:r>
            <a:r>
              <a:rPr lang="zh-CN" altLang="en-US" dirty="0" smtClean="0">
                <a:latin typeface="Arial" panose="020B0604020202020204" pitchFamily="34" charset="0"/>
              </a:rPr>
              <a:t>，</a:t>
            </a:r>
            <a:r>
              <a:rPr lang="en-US" altLang="zh-CN" dirty="0" smtClean="0">
                <a:latin typeface="Arial" panose="020B0604020202020204" pitchFamily="34" charset="0"/>
              </a:rPr>
              <a:t>GU</a:t>
            </a:r>
            <a:r>
              <a:rPr lang="zh-TW" altLang="en-US" dirty="0" smtClean="0">
                <a:latin typeface="Arial" panose="020B0604020202020204" pitchFamily="34" charset="0"/>
              </a:rPr>
              <a:t>提供的潮流服飾</a:t>
            </a:r>
            <a:r>
              <a:rPr lang="zh-CN" altLang="en-US" dirty="0" smtClean="0">
                <a:latin typeface="Arial" panose="020B0604020202020204" pitchFamily="34" charset="0"/>
              </a:rPr>
              <a:t>價格較</a:t>
            </a:r>
            <a:r>
              <a:rPr lang="en-US" altLang="zh-CN" dirty="0" err="1" smtClean="0">
                <a:latin typeface="Arial" panose="020B0604020202020204" pitchFamily="34" charset="0"/>
              </a:rPr>
              <a:t>Uniqlo</a:t>
            </a:r>
            <a:r>
              <a:rPr lang="zh-TW" altLang="en-US" dirty="0" smtClean="0">
                <a:latin typeface="Arial" panose="020B0604020202020204" pitchFamily="34" charset="0"/>
              </a:rPr>
              <a:t>便宜</a:t>
            </a:r>
            <a:r>
              <a:rPr lang="zh-CN" altLang="en-US" dirty="0" smtClean="0">
                <a:latin typeface="Arial" panose="020B0604020202020204" pitchFamily="34" charset="0"/>
              </a:rPr>
              <a:t>，以迎合青少年的購買力</a:t>
            </a:r>
            <a:r>
              <a:rPr lang="zh-TW" altLang="en-US" dirty="0" smtClean="0">
                <a:latin typeface="Arial" panose="020B0604020202020204" pitchFamily="34" charset="0"/>
              </a:rPr>
              <a:t>，而</a:t>
            </a:r>
            <a:r>
              <a:rPr lang="en-US" altLang="zh-TW" dirty="0" err="1" smtClean="0">
                <a:latin typeface="Arial" panose="020B0604020202020204" pitchFamily="34" charset="0"/>
              </a:rPr>
              <a:t>Uniqlo</a:t>
            </a:r>
            <a:r>
              <a:rPr lang="zh-TW" altLang="en-US" dirty="0" smtClean="0">
                <a:latin typeface="Arial" panose="020B0604020202020204" pitchFamily="34" charset="0"/>
              </a:rPr>
              <a:t>則提供</a:t>
            </a:r>
            <a:r>
              <a:rPr kumimoji="1" lang="zh-TW" alt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舒適及採用通用設計的</a:t>
            </a:r>
            <a:r>
              <a:rPr lang="zh-TW" altLang="en-US" dirty="0" smtClean="0">
                <a:latin typeface="Arial" panose="020B0604020202020204" pitchFamily="34" charset="0"/>
              </a:rPr>
              <a:t>服飾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r>
              <a:rPr lang="zh-TW" altLang="en-US" dirty="0" smtClean="0">
                <a:latin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30000"/>
              </a:lnSpc>
            </a:pPr>
            <a:endParaRPr lang="en-US" altLang="zh-CN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派</a:t>
            </a:r>
            <a:r>
              <a:rPr lang="zh-TW" altLang="en-US" dirty="0" smtClean="0">
                <a:latin typeface="Arial" panose="020B0604020202020204" pitchFamily="34" charset="0"/>
              </a:rPr>
              <a:t>發學生</a:t>
            </a:r>
            <a:r>
              <a:rPr lang="zh-CN" altLang="en-US" dirty="0" smtClean="0">
                <a:latin typeface="Arial" panose="020B0604020202020204" pitchFamily="34" charset="0"/>
              </a:rPr>
              <a:t>工作紙</a:t>
            </a:r>
            <a:r>
              <a:rPr lang="zh-TW" altLang="en-US" dirty="0" smtClean="0">
                <a:latin typeface="Arial" panose="020B0604020202020204" pitchFamily="34" charset="0"/>
              </a:rPr>
              <a:t>（</a:t>
            </a:r>
            <a:r>
              <a:rPr lang="zh-CN" altLang="en-US" dirty="0" smtClean="0">
                <a:latin typeface="Arial" panose="020B0604020202020204" pitchFamily="34" charset="0"/>
              </a:rPr>
              <a:t>第</a:t>
            </a:r>
            <a:r>
              <a:rPr lang="en-US" altLang="zh-TW" dirty="0" smtClean="0">
                <a:latin typeface="Arial" panose="020B0604020202020204" pitchFamily="34" charset="0"/>
              </a:rPr>
              <a:t>4</a:t>
            </a:r>
            <a:r>
              <a:rPr lang="zh-CN" altLang="en-US" dirty="0" smtClean="0">
                <a:latin typeface="Arial" panose="020B0604020202020204" pitchFamily="34" charset="0"/>
              </a:rPr>
              <a:t>頁</a:t>
            </a:r>
            <a:r>
              <a:rPr lang="zh-TW" altLang="en-US" dirty="0" smtClean="0">
                <a:latin typeface="Arial" panose="020B0604020202020204" pitchFamily="34" charset="0"/>
              </a:rPr>
              <a:t>）</a:t>
            </a:r>
            <a:r>
              <a:rPr lang="zh-CN" altLang="en-US" dirty="0" smtClean="0">
                <a:latin typeface="Arial" panose="020B0604020202020204" pitchFamily="34" charset="0"/>
              </a:rPr>
              <a:t>，</a:t>
            </a:r>
            <a:r>
              <a:rPr lang="zh-CN" altLang="en-US" dirty="0" smtClean="0">
                <a:latin typeface="Arial" panose="020B0604020202020204" pitchFamily="34" charset="0"/>
              </a:rPr>
              <a:t>請</a:t>
            </a:r>
            <a:r>
              <a:rPr lang="zh-TW" altLang="en-US" dirty="0" smtClean="0">
                <a:latin typeface="Arial" panose="020B0604020202020204" pitchFamily="34" charset="0"/>
              </a:rPr>
              <a:t>學生</a:t>
            </a:r>
            <a:r>
              <a:rPr lang="zh-CN" altLang="en-US" dirty="0" smtClean="0">
                <a:latin typeface="Arial" panose="020B0604020202020204" pitchFamily="34" charset="0"/>
              </a:rPr>
              <a:t>觀察及</a:t>
            </a:r>
            <a:r>
              <a:rPr lang="zh-TW" altLang="en-US" dirty="0" smtClean="0">
                <a:latin typeface="Arial" panose="020B0604020202020204" pitchFamily="34" charset="0"/>
              </a:rPr>
              <a:t>識別</a:t>
            </a:r>
            <a:r>
              <a:rPr lang="zh-CN" altLang="en-US" dirty="0" smtClean="0">
                <a:latin typeface="Arial" panose="020B0604020202020204" pitchFamily="34" charset="0"/>
              </a:rPr>
              <a:t>其他行業的市場</a:t>
            </a:r>
            <a:r>
              <a:rPr lang="zh-TW" altLang="en-US" dirty="0" smtClean="0">
                <a:latin typeface="Arial" panose="020B0604020202020204" pitchFamily="34" charset="0"/>
              </a:rPr>
              <a:t>組別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en-US" altLang="zh-CN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見</a:t>
            </a:r>
            <a:r>
              <a:rPr lang="zh-CN" altLang="en-US" dirty="0" smtClean="0">
                <a:latin typeface="Arial" panose="020B0604020202020204" pitchFamily="34" charset="0"/>
                <a:ea typeface="SimSun" panose="02010600030101010101" pitchFamily="2" charset="-122"/>
              </a:rPr>
              <a:t>参考</a:t>
            </a:r>
            <a:r>
              <a:rPr lang="zh-CN" altLang="en-US" dirty="0" smtClean="0">
                <a:latin typeface="Arial" panose="020B0604020202020204" pitchFamily="34" charset="0"/>
              </a:rPr>
              <a:t>答</a:t>
            </a:r>
            <a:r>
              <a:rPr lang="zh-TW" altLang="en-US" dirty="0" smtClean="0">
                <a:latin typeface="Arial" panose="020B0604020202020204" pitchFamily="34" charset="0"/>
              </a:rPr>
              <a:t>案。</a:t>
            </a:r>
            <a:endParaRPr lang="en-US" altLang="zh-TW" sz="1100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E07BD907-8BF0-4C25-87BB-3B492BFB55C9}" type="slidenum">
              <a:rPr lang="en-US" altLang="zh-TW" sz="1200"/>
              <a:pPr algn="r" eaLnBrk="1" hangingPunct="1"/>
              <a:t>22</a:t>
            </a:fld>
            <a:endParaRPr lang="en-US" altLang="zh-TW" sz="120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dirty="0" smtClean="0">
                <a:latin typeface="Arial" panose="020B0604020202020204" pitchFamily="34" charset="0"/>
              </a:rPr>
              <a:t>在學習「目標市場」概念後，教師</a:t>
            </a:r>
            <a:r>
              <a:rPr lang="zh-TW" altLang="en-US" dirty="0" smtClean="0">
                <a:latin typeface="Arial" panose="020B0604020202020204" pitchFamily="34" charset="0"/>
              </a:rPr>
              <a:t>可</a:t>
            </a:r>
            <a:r>
              <a:rPr lang="zh-CN" altLang="en-US" dirty="0" smtClean="0">
                <a:latin typeface="Arial" panose="020B0604020202020204" pitchFamily="34" charset="0"/>
              </a:rPr>
              <a:t>繼續</a:t>
            </a:r>
            <a:r>
              <a:rPr lang="zh-TW" altLang="en-US" dirty="0" smtClean="0">
                <a:latin typeface="Arial" panose="020B0604020202020204" pitchFamily="34" charset="0"/>
              </a:rPr>
              <a:t>講解</a:t>
            </a:r>
            <a:r>
              <a:rPr lang="zh-CN" altLang="en-US" dirty="0" smtClean="0">
                <a:latin typeface="Arial" panose="020B0604020202020204" pitchFamily="34" charset="0"/>
              </a:rPr>
              <a:t>「產品定位」。</a:t>
            </a:r>
            <a:r>
              <a:rPr lang="zh-TW" altLang="en-US" dirty="0" smtClean="0">
                <a:latin typeface="Arial" panose="020B0604020202020204" pitchFamily="34" charset="0"/>
              </a:rPr>
              <a:t> </a:t>
            </a: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在</a:t>
            </a:r>
            <a:r>
              <a:rPr lang="zh-CN" altLang="en-US" dirty="0" smtClean="0">
                <a:latin typeface="Arial" panose="020B0604020202020204" pitchFamily="34" charset="0"/>
              </a:rPr>
              <a:t>直接</a:t>
            </a:r>
            <a:r>
              <a:rPr lang="zh-TW" altLang="en-US" dirty="0" smtClean="0">
                <a:latin typeface="Arial" panose="020B0604020202020204" pitchFamily="34" charset="0"/>
              </a:rPr>
              <a:t>說出定義</a:t>
            </a:r>
            <a:r>
              <a:rPr lang="zh-TW" altLang="en-US" dirty="0" smtClean="0">
                <a:latin typeface="Arial" panose="020B0604020202020204" pitchFamily="34" charset="0"/>
              </a:rPr>
              <a:t>之前</a:t>
            </a:r>
            <a:r>
              <a:rPr lang="zh-CN" altLang="en-US" dirty="0" smtClean="0">
                <a:latin typeface="Arial" panose="020B0604020202020204" pitchFamily="34" charset="0"/>
              </a:rPr>
              <a:t>，教師</a:t>
            </a:r>
            <a:r>
              <a:rPr lang="zh-CN" altLang="en-US" dirty="0" smtClean="0">
                <a:latin typeface="Arial" panose="020B0604020202020204" pitchFamily="34" charset="0"/>
              </a:rPr>
              <a:t>可</a:t>
            </a:r>
            <a:r>
              <a:rPr lang="zh-TW" altLang="en-US" dirty="0" smtClean="0">
                <a:latin typeface="Arial" panose="020B0604020202020204" pitchFamily="34" charset="0"/>
              </a:rPr>
              <a:t>引領</a:t>
            </a:r>
            <a:r>
              <a:rPr lang="zh-CN" altLang="en-US" dirty="0" smtClean="0">
                <a:latin typeface="Arial" panose="020B0604020202020204" pitchFamily="34" charset="0"/>
              </a:rPr>
              <a:t>學生</a:t>
            </a:r>
            <a:r>
              <a:rPr lang="zh-CN" altLang="en-US" dirty="0" smtClean="0">
                <a:latin typeface="Arial" panose="020B0604020202020204" pitchFamily="34" charset="0"/>
              </a:rPr>
              <a:t>思考這個問題：</a:t>
            </a:r>
            <a:r>
              <a:rPr lang="zh-TW" altLang="en-US" dirty="0" smtClean="0">
                <a:latin typeface="Arial" panose="020B0604020202020204" pitchFamily="34" charset="0"/>
              </a:rPr>
              <a:t>  </a:t>
            </a: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dirty="0" smtClean="0">
                <a:latin typeface="Arial" panose="020B0604020202020204" pitchFamily="34" charset="0"/>
              </a:rPr>
              <a:t>「</a:t>
            </a:r>
            <a:r>
              <a:rPr lang="zh-TW" altLang="en-US" dirty="0" smtClean="0">
                <a:latin typeface="Arial" panose="020B0604020202020204" pitchFamily="34" charset="0"/>
              </a:rPr>
              <a:t>假如</a:t>
            </a:r>
            <a:r>
              <a:rPr lang="zh-CN" altLang="en-US" dirty="0" smtClean="0">
                <a:latin typeface="Arial" panose="020B0604020202020204" pitchFamily="34" charset="0"/>
              </a:rPr>
              <a:t>客</a:t>
            </a:r>
            <a:r>
              <a:rPr lang="zh-TW" altLang="en-US" dirty="0" smtClean="0">
                <a:latin typeface="Arial" panose="020B0604020202020204" pitchFamily="34" charset="0"/>
              </a:rPr>
              <a:t>戶認為</a:t>
            </a:r>
            <a:r>
              <a:rPr lang="zh-CN" altLang="en-US" dirty="0" smtClean="0">
                <a:latin typeface="Arial" panose="020B0604020202020204" pitchFamily="34" charset="0"/>
              </a:rPr>
              <a:t>公司</a:t>
            </a:r>
            <a:r>
              <a:rPr lang="zh-CN" altLang="en-US" dirty="0" smtClean="0">
                <a:latin typeface="Arial" panose="020B0604020202020204" pitchFamily="34" charset="0"/>
              </a:rPr>
              <a:t>的產品與競爭對手的產品</a:t>
            </a:r>
            <a:r>
              <a:rPr lang="zh-TW" altLang="en-US" dirty="0" smtClean="0">
                <a:latin typeface="Arial" panose="020B0604020202020204" pitchFamily="34" charset="0"/>
              </a:rPr>
              <a:t>一模一樣</a:t>
            </a:r>
            <a:r>
              <a:rPr lang="zh-CN" altLang="en-US" dirty="0" smtClean="0">
                <a:latin typeface="Arial" panose="020B0604020202020204" pitchFamily="34" charset="0"/>
              </a:rPr>
              <a:t>，</a:t>
            </a:r>
            <a:r>
              <a:rPr lang="zh-TW" altLang="en-US" dirty="0" smtClean="0">
                <a:latin typeface="Arial" panose="020B0604020202020204" pitchFamily="34" charset="0"/>
              </a:rPr>
              <a:t>客戶</a:t>
            </a:r>
            <a:r>
              <a:rPr lang="zh-CN" altLang="en-US" dirty="0" smtClean="0">
                <a:latin typeface="Arial" panose="020B0604020202020204" pitchFamily="34" charset="0"/>
              </a:rPr>
              <a:t>為</a:t>
            </a:r>
            <a:r>
              <a:rPr lang="zh-TW" altLang="en-US" dirty="0" smtClean="0">
                <a:latin typeface="Arial" panose="020B0604020202020204" pitchFamily="34" charset="0"/>
              </a:rPr>
              <a:t>甚麼</a:t>
            </a:r>
            <a:r>
              <a:rPr lang="zh-CN" altLang="en-US" dirty="0" smtClean="0">
                <a:latin typeface="Arial" panose="020B0604020202020204" pitchFamily="34" charset="0"/>
              </a:rPr>
              <a:t>要購買你的產品？」</a:t>
            </a:r>
            <a:r>
              <a:rPr lang="zh-TW" altLang="en-US" dirty="0" smtClean="0">
                <a:latin typeface="Arial" panose="020B0604020202020204" pitchFamily="34" charset="0"/>
              </a:rPr>
              <a:t> 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舉</a:t>
            </a:r>
            <a:r>
              <a:rPr lang="zh-TW" altLang="zh-CN" dirty="0" smtClean="0">
                <a:latin typeface="Arial" panose="020B0604020202020204" pitchFamily="34" charset="0"/>
              </a:rPr>
              <a:t>例</a:t>
            </a:r>
            <a:r>
              <a:rPr lang="zh-TW" altLang="en-US" dirty="0" smtClean="0">
                <a:latin typeface="Arial" panose="020B0604020202020204" pitchFamily="34" charset="0"/>
              </a:rPr>
              <a:t>來說</a:t>
            </a:r>
            <a:r>
              <a:rPr lang="zh-CN" altLang="en-US" dirty="0" smtClean="0">
                <a:latin typeface="Arial" panose="020B0604020202020204" pitchFamily="34" charset="0"/>
              </a:rPr>
              <a:t>，</a:t>
            </a:r>
            <a:r>
              <a:rPr lang="en-US" altLang="zh-CN" dirty="0" smtClean="0">
                <a:latin typeface="Arial" panose="020B0604020202020204" pitchFamily="34" charset="0"/>
              </a:rPr>
              <a:t>Happy</a:t>
            </a:r>
            <a:r>
              <a:rPr lang="en-US" altLang="zh-CN" baseline="0" dirty="0" smtClean="0">
                <a:latin typeface="Arial" panose="020B0604020202020204" pitchFamily="34" charset="0"/>
              </a:rPr>
              <a:t> Cow </a:t>
            </a:r>
            <a:r>
              <a:rPr lang="zh-CN" altLang="en-US" dirty="0" smtClean="0">
                <a:latin typeface="Arial" panose="020B0604020202020204" pitchFamily="34" charset="0"/>
              </a:rPr>
              <a:t>定位</a:t>
            </a:r>
            <a:r>
              <a:rPr lang="zh-TW" altLang="en-US" dirty="0" smtClean="0">
                <a:latin typeface="Arial" panose="020B0604020202020204" pitchFamily="34" charset="0"/>
              </a:rPr>
              <a:t>其產品</a:t>
            </a:r>
            <a:r>
              <a:rPr lang="zh-CN" altLang="en-US" dirty="0" smtClean="0">
                <a:latin typeface="Arial" panose="020B0604020202020204" pitchFamily="34" charset="0"/>
              </a:rPr>
              <a:t>為「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不含奶類的植物性</a:t>
            </a:r>
            <a:r>
              <a:rPr lang="zh-TW" altLang="en-US" dirty="0" smtClean="0">
                <a:latin typeface="Arial" panose="020B0604020202020204" pitchFamily="34" charset="0"/>
              </a:rPr>
              <a:t>冰凍甜品」</a:t>
            </a:r>
            <a:r>
              <a:rPr lang="zh-CN" altLang="en-US" dirty="0" smtClean="0">
                <a:latin typeface="Arial" panose="020B0604020202020204" pitchFamily="34" charset="0"/>
              </a:rPr>
              <a:t>，</a:t>
            </a:r>
            <a:r>
              <a:rPr lang="zh-TW" altLang="en-US" dirty="0" smtClean="0">
                <a:latin typeface="Arial" panose="020B0604020202020204" pitchFamily="34" charset="0"/>
              </a:rPr>
              <a:t>藉此</a:t>
            </a:r>
            <a:r>
              <a:rPr lang="zh-CN" altLang="en-US" dirty="0" smtClean="0">
                <a:latin typeface="Arial" panose="020B0604020202020204" pitchFamily="34" charset="0"/>
              </a:rPr>
              <a:t>將</a:t>
            </a:r>
            <a:r>
              <a:rPr lang="en-US" altLang="zh-CN" dirty="0" smtClean="0">
                <a:latin typeface="Arial" panose="020B0604020202020204" pitchFamily="34" charset="0"/>
              </a:rPr>
              <a:t>Happy Cow</a:t>
            </a:r>
            <a:r>
              <a:rPr lang="zh-CN" altLang="en-US" dirty="0" smtClean="0">
                <a:latin typeface="Arial" panose="020B0604020202020204" pitchFamily="34" charset="0"/>
              </a:rPr>
              <a:t>從其他</a:t>
            </a:r>
            <a:r>
              <a:rPr lang="zh-TW" altLang="en-US" dirty="0" smtClean="0">
                <a:latin typeface="Arial" panose="020B0604020202020204" pitchFamily="34" charset="0"/>
              </a:rPr>
              <a:t>冰凍甜品</a:t>
            </a:r>
            <a:r>
              <a:rPr lang="zh-CN" altLang="en-US" dirty="0" smtClean="0">
                <a:latin typeface="Arial" panose="020B0604020202020204" pitchFamily="34" charset="0"/>
              </a:rPr>
              <a:t>競爭對手中區分出來。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zh-CN" dirty="0" smtClean="0">
                <a:latin typeface="Arial" panose="020B0604020202020204" pitchFamily="34" charset="0"/>
              </a:rPr>
              <a:t>這個</a:t>
            </a:r>
            <a:r>
              <a:rPr lang="zh-CN" altLang="en-US" dirty="0" smtClean="0">
                <a:latin typeface="Arial" panose="020B0604020202020204" pitchFamily="34" charset="0"/>
              </a:rPr>
              <a:t>例子</a:t>
            </a:r>
            <a:r>
              <a:rPr lang="zh-TW" altLang="en-US" dirty="0" smtClean="0">
                <a:latin typeface="Arial" panose="020B0604020202020204" pitchFamily="34" charset="0"/>
              </a:rPr>
              <a:t>說明了確立</a:t>
            </a:r>
            <a:r>
              <a:rPr lang="zh-CN" altLang="en-US" dirty="0" smtClean="0">
                <a:latin typeface="Arial" panose="020B0604020202020204" pitchFamily="34" charset="0"/>
              </a:rPr>
              <a:t>「</a:t>
            </a:r>
            <a:r>
              <a:rPr lang="zh-CN" altLang="en-US" dirty="0" smtClean="0">
                <a:latin typeface="Arial" panose="020B0604020202020204" pitchFamily="34" charset="0"/>
              </a:rPr>
              <a:t>產品定位」的</a:t>
            </a:r>
            <a:r>
              <a:rPr lang="zh-TW" altLang="en-US" dirty="0" smtClean="0">
                <a:latin typeface="Arial" panose="020B0604020202020204" pitchFamily="34" charset="0"/>
              </a:rPr>
              <a:t>原因</a:t>
            </a:r>
            <a:r>
              <a:rPr lang="zh-CN" altLang="en-US" dirty="0" smtClean="0">
                <a:latin typeface="Arial" panose="020B0604020202020204" pitchFamily="34" charset="0"/>
              </a:rPr>
              <a:t>，</a:t>
            </a:r>
            <a:r>
              <a:rPr lang="zh-TW" altLang="en-US" dirty="0" smtClean="0">
                <a:latin typeface="Arial" panose="020B0604020202020204" pitchFamily="34" charset="0"/>
              </a:rPr>
              <a:t>就是</a:t>
            </a:r>
            <a:r>
              <a:rPr lang="zh-CN" altLang="en-US" dirty="0" smtClean="0">
                <a:latin typeface="Arial" panose="020B0604020202020204" pitchFamily="34" charset="0"/>
              </a:rPr>
              <a:t>在客</a:t>
            </a:r>
            <a:r>
              <a:rPr lang="zh-TW" altLang="en-US" dirty="0" smtClean="0">
                <a:latin typeface="Arial" panose="020B0604020202020204" pitchFamily="34" charset="0"/>
              </a:rPr>
              <a:t>戶</a:t>
            </a:r>
            <a:r>
              <a:rPr lang="zh-CN" altLang="en-US" dirty="0" smtClean="0">
                <a:latin typeface="Arial" panose="020B0604020202020204" pitchFamily="34" charset="0"/>
              </a:rPr>
              <a:t>心目中塑造產品的形象，</a:t>
            </a:r>
            <a:r>
              <a:rPr lang="zh-TW" altLang="en-US" dirty="0" smtClean="0">
                <a:latin typeface="Arial" panose="020B0604020202020204" pitchFamily="34" charset="0"/>
              </a:rPr>
              <a:t>令產品能夠在</a:t>
            </a:r>
            <a:r>
              <a:rPr lang="zh-CN" altLang="en-US" dirty="0" smtClean="0">
                <a:latin typeface="Arial" panose="020B0604020202020204" pitchFamily="34" charset="0"/>
              </a:rPr>
              <a:t>同</a:t>
            </a:r>
            <a:r>
              <a:rPr lang="zh-TW" altLang="en-US" dirty="0" smtClean="0">
                <a:latin typeface="Arial" panose="020B0604020202020204" pitchFamily="34" charset="0"/>
              </a:rPr>
              <a:t>一</a:t>
            </a:r>
            <a:r>
              <a:rPr lang="zh-CN" altLang="en-US" dirty="0" smtClean="0">
                <a:latin typeface="Arial" panose="020B0604020202020204" pitchFamily="34" charset="0"/>
              </a:rPr>
              <a:t>市場</a:t>
            </a:r>
            <a:r>
              <a:rPr lang="zh-TW" altLang="en-US" dirty="0" smtClean="0">
                <a:latin typeface="Arial" panose="020B0604020202020204" pitchFamily="34" charset="0"/>
              </a:rPr>
              <a:t>跟</a:t>
            </a:r>
            <a:r>
              <a:rPr lang="zh-CN" altLang="en-US" dirty="0" smtClean="0">
                <a:latin typeface="Arial" panose="020B0604020202020204" pitchFamily="34" charset="0"/>
              </a:rPr>
              <a:t>其他產品區分</a:t>
            </a:r>
            <a:r>
              <a:rPr lang="zh-CN" altLang="en-US" dirty="0" smtClean="0">
                <a:latin typeface="Arial" panose="020B0604020202020204" pitchFamily="34" charset="0"/>
              </a:rPr>
              <a:t>出來。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TW" dirty="0" smtClean="0">
                <a:latin typeface="Arial" panose="020B0604020202020204" pitchFamily="34" charset="0"/>
              </a:rPr>
              <a:t>  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F8718CF8-76A3-4337-A252-FAFC228B8FCF}" type="slidenum">
              <a:rPr lang="en-US" altLang="zh-TW"/>
              <a:pPr eaLnBrk="1" hangingPunct="1"/>
              <a:t>23</a:t>
            </a:fld>
            <a:endParaRPr lang="en-US" altLang="zh-TW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0263" y="4676775"/>
            <a:ext cx="5172075" cy="5111750"/>
          </a:xfrm>
          <a:ln/>
        </p:spPr>
        <p:txBody>
          <a:bodyPr/>
          <a:lstStyle/>
          <a:p>
            <a:pPr marL="180975" indent="-180975" eaLnBrk="1" hangingPunct="1"/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教師請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學生分享不同巧克力品牌在他們心中的形象。</a:t>
            </a:r>
            <a:r>
              <a:rPr lang="en-US" altLang="zh-TW" sz="1100" dirty="0" smtClean="0">
                <a:latin typeface="Arial" panose="020B0604020202020204" pitchFamily="34" charset="0"/>
              </a:rPr>
              <a:t>  </a:t>
            </a:r>
          </a:p>
          <a:p>
            <a:pPr marL="180975" indent="-180975" eaLnBrk="1" hangingPunct="1"/>
            <a:endParaRPr lang="en-US" altLang="zh-TW" sz="1100" dirty="0" smtClean="0">
              <a:latin typeface="Arial" panose="020B0604020202020204" pitchFamily="34" charset="0"/>
            </a:endParaRPr>
          </a:p>
          <a:p>
            <a:pPr marL="180975" indent="-180975" eaLnBrk="1" hangingPunct="1"/>
            <a:r>
              <a:rPr lang="zh-TW" altLang="en-US" sz="1100" dirty="0" smtClean="0">
                <a:latin typeface="Arial" panose="020B0604020202020204" pitchFamily="34" charset="0"/>
              </a:rPr>
              <a:t>學生可能會提出以下描述：</a:t>
            </a:r>
          </a:p>
          <a:p>
            <a:pPr marL="180975" indent="-180975" eaLnBrk="1" hangingPunct="1"/>
            <a:endParaRPr lang="zh-TW" altLang="en-US" sz="1100" dirty="0" smtClean="0">
              <a:latin typeface="Arial" panose="020B0604020202020204" pitchFamily="34" charset="0"/>
            </a:endParaRPr>
          </a:p>
          <a:p>
            <a:pPr marL="180975" indent="-180975" eaLnBrk="1" hangingPunct="1"/>
            <a:r>
              <a:rPr lang="zh-TW" altLang="en-US" sz="1100" dirty="0" smtClean="0">
                <a:latin typeface="Arial" panose="020B0604020202020204" pitchFamily="34" charset="0"/>
              </a:rPr>
              <a:t>健</a:t>
            </a:r>
            <a:r>
              <a:rPr lang="zh-TW" altLang="en-US" sz="1100" dirty="0" smtClean="0">
                <a:latin typeface="Arial" panose="020B0604020202020204" pitchFamily="34" charset="0"/>
              </a:rPr>
              <a:t>達 </a:t>
            </a:r>
            <a:r>
              <a:rPr lang="en-US" altLang="zh-TW" sz="1100" dirty="0" smtClean="0">
                <a:latin typeface="Arial" panose="020B0604020202020204" pitchFamily="34" charset="0"/>
              </a:rPr>
              <a:t>(Kinder)</a:t>
            </a:r>
            <a:endParaRPr lang="en-US" altLang="zh-TW" sz="1100" dirty="0" smtClean="0">
              <a:latin typeface="Arial" panose="020B0604020202020204" pitchFamily="34" charset="0"/>
            </a:endParaRPr>
          </a:p>
          <a:p>
            <a:pPr marL="180975" indent="-180975" eaLnBrk="1" hangingPunct="1"/>
            <a:r>
              <a:rPr lang="en-US" altLang="zh-TW" sz="1100" dirty="0" smtClean="0">
                <a:latin typeface="Arial" panose="020B0604020202020204" pitchFamily="34" charset="0"/>
              </a:rPr>
              <a:t>--</a:t>
            </a:r>
            <a:r>
              <a:rPr lang="zh-TW" altLang="en-US" sz="1100" dirty="0" smtClean="0">
                <a:latin typeface="Arial" panose="020B0604020202020204" pitchFamily="34" charset="0"/>
              </a:rPr>
              <a:t>經濟實惠、快樂、有趣味、</a:t>
            </a:r>
            <a:r>
              <a:rPr lang="zh-TW" altLang="en-US" sz="1100" dirty="0" smtClean="0">
                <a:latin typeface="Arial" panose="020B0604020202020204" pitchFamily="34" charset="0"/>
              </a:rPr>
              <a:t>有助身體發展、</a:t>
            </a:r>
            <a:r>
              <a:rPr lang="zh-TW" altLang="en-US" sz="1100" dirty="0" smtClean="0">
                <a:latin typeface="Arial" panose="020B0604020202020204" pitchFamily="34" charset="0"/>
              </a:rPr>
              <a:t>健康的選擇等。</a:t>
            </a:r>
          </a:p>
          <a:p>
            <a:pPr marL="180975" indent="-180975" eaLnBrk="1" hangingPunct="1"/>
            <a:endParaRPr lang="en-US" altLang="zh-TW" sz="1100" dirty="0" smtClean="0">
              <a:latin typeface="Arial" panose="020B0604020202020204" pitchFamily="34" charset="0"/>
            </a:endParaRPr>
          </a:p>
          <a:p>
            <a:pPr marL="180975" indent="-180975" eaLnBrk="1" hangingPunct="1"/>
            <a:r>
              <a:rPr lang="zh-TW" altLang="en-US" sz="1100" dirty="0" smtClean="0">
                <a:latin typeface="Arial" panose="020B0604020202020204" pitchFamily="34" charset="0"/>
              </a:rPr>
              <a:t>金莎</a:t>
            </a:r>
            <a:endParaRPr lang="en-US" altLang="zh-TW" sz="1100" dirty="0" smtClean="0">
              <a:latin typeface="Arial" panose="020B0604020202020204" pitchFamily="34" charset="0"/>
            </a:endParaRPr>
          </a:p>
          <a:p>
            <a:pPr marL="180975" indent="-180975" eaLnBrk="1" hangingPunct="1"/>
            <a:r>
              <a:rPr lang="en-US" altLang="zh-TW" sz="1100" dirty="0" smtClean="0">
                <a:latin typeface="Arial" panose="020B0604020202020204" pitchFamily="34" charset="0"/>
              </a:rPr>
              <a:t>--</a:t>
            </a:r>
            <a:r>
              <a:rPr lang="zh-TW" altLang="en-US" sz="1100" dirty="0" smtClean="0">
                <a:latin typeface="Arial" panose="020B0604020202020204" pitchFamily="34" charset="0"/>
              </a:rPr>
              <a:t>體面、精美、經典、送禮的選擇等。</a:t>
            </a:r>
          </a:p>
          <a:p>
            <a:pPr marL="180975" indent="-180975" eaLnBrk="1" hangingPunct="1"/>
            <a:endParaRPr lang="en-US" altLang="zh-TW" sz="1100" dirty="0" smtClean="0">
              <a:latin typeface="Arial" panose="020B0604020202020204" pitchFamily="34" charset="0"/>
            </a:endParaRPr>
          </a:p>
          <a:p>
            <a:pPr marL="180975" indent="-180975" eaLnBrk="1" hangingPunct="1"/>
            <a:r>
              <a:rPr lang="en-US" altLang="zh-TW" sz="1100" dirty="0" smtClean="0">
                <a:latin typeface="Arial" panose="020B0604020202020204" pitchFamily="34" charset="0"/>
              </a:rPr>
              <a:t>Godiva</a:t>
            </a:r>
            <a:endParaRPr lang="zh-TW" altLang="en-US" sz="1100" dirty="0" smtClean="0">
              <a:latin typeface="Arial" panose="020B0604020202020204" pitchFamily="34" charset="0"/>
            </a:endParaRPr>
          </a:p>
          <a:p>
            <a:pPr marL="180975" indent="-180975" eaLnBrk="1" hangingPunct="1"/>
            <a:r>
              <a:rPr lang="en-US" altLang="zh-TW" sz="1100" dirty="0" smtClean="0">
                <a:latin typeface="Arial" panose="020B0604020202020204" pitchFamily="34" charset="0"/>
              </a:rPr>
              <a:t>--</a:t>
            </a:r>
            <a:r>
              <a:rPr lang="zh-TW" altLang="en-US" sz="1100" dirty="0" smtClean="0">
                <a:latin typeface="Arial" panose="020B0604020202020204" pitchFamily="34" charset="0"/>
              </a:rPr>
              <a:t>巧克力專家、奢華、高級、精緻、昂貴、高品質、</a:t>
            </a:r>
            <a:r>
              <a:rPr lang="zh-TW" altLang="en-US" sz="1100" dirty="0" smtClean="0">
                <a:latin typeface="Arial" panose="020B0604020202020204" pitchFamily="34" charset="0"/>
              </a:rPr>
              <a:t>精美巧克力禮品等</a:t>
            </a:r>
            <a:r>
              <a:rPr lang="zh-TW" altLang="en-US" sz="1100" dirty="0" smtClean="0">
                <a:latin typeface="Arial" panose="020B0604020202020204" pitchFamily="34" charset="0"/>
              </a:rPr>
              <a:t>。</a:t>
            </a:r>
            <a:endParaRPr lang="en-US" altLang="zh-TW" sz="1100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451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3D05011A-AB25-4F54-A0DC-B8CD7007F835}" type="slidenum">
              <a:rPr lang="en-US" altLang="zh-TW" sz="1200"/>
              <a:pPr algn="r" eaLnBrk="1" hangingPunct="1"/>
              <a:t>24</a:t>
            </a:fld>
            <a:endParaRPr lang="en-US" altLang="zh-TW" sz="120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85725" indent="-85725" eaLnBrk="1" hangingPunct="1"/>
            <a:r>
              <a:rPr lang="zh-CN" altLang="en-US" dirty="0" smtClean="0">
                <a:latin typeface="Arial" panose="020B0604020202020204" pitchFamily="34" charset="0"/>
              </a:rPr>
              <a:t>完成練習後，教師解釋產品定位的定義</a:t>
            </a:r>
            <a:r>
              <a:rPr lang="zh-TW" altLang="en-US" dirty="0" smtClean="0">
                <a:latin typeface="Arial" panose="020B0604020202020204" pitchFamily="34" charset="0"/>
              </a:rPr>
              <a:t>： 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85725" indent="-85725"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marL="85725" indent="-85725" eaLnBrk="1" hangingPunct="1">
              <a:buFont typeface="Arial" panose="020B0604020202020204" pitchFamily="34" charset="0"/>
              <a:buChar char="-"/>
            </a:pPr>
            <a:r>
              <a:rPr lang="zh-CN" altLang="en-US" dirty="0" smtClean="0">
                <a:latin typeface="Arial" panose="020B0604020202020204" pitchFamily="34" charset="0"/>
              </a:rPr>
              <a:t>消費者根據產品重要特徵界定產品的方式。</a:t>
            </a:r>
            <a:r>
              <a:rPr lang="zh-TW" altLang="en-US" dirty="0" smtClean="0">
                <a:latin typeface="Arial" panose="020B0604020202020204" pitchFamily="34" charset="0"/>
              </a:rPr>
              <a:t> </a:t>
            </a:r>
          </a:p>
          <a:p>
            <a:pPr marL="85725" indent="-85725" eaLnBrk="1" hangingPunct="1">
              <a:buFont typeface="Arial" panose="020B0604020202020204" pitchFamily="34" charset="0"/>
              <a:buChar char="-"/>
            </a:pPr>
            <a:r>
              <a:rPr lang="zh-CN" altLang="en-US" dirty="0" smtClean="0">
                <a:latin typeface="Arial" panose="020B0604020202020204" pitchFamily="34" charset="0"/>
              </a:rPr>
              <a:t>產品在消費者心目中所佔的地位（相對於</a:t>
            </a:r>
            <a:r>
              <a:rPr lang="zh-TW" altLang="en-US" dirty="0" smtClean="0">
                <a:latin typeface="Arial" panose="020B0604020202020204" pitchFamily="34" charset="0"/>
              </a:rPr>
              <a:t>其他</a:t>
            </a:r>
            <a:r>
              <a:rPr lang="zh-CN" altLang="en-US" dirty="0" smtClean="0">
                <a:latin typeface="Arial" panose="020B0604020202020204" pitchFamily="34" charset="0"/>
              </a:rPr>
              <a:t>產品而言）。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85725" indent="-85725"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marL="85725" indent="-85725" eaLnBrk="1" hangingPunct="1"/>
            <a:r>
              <a:rPr lang="zh-TW" altLang="en-US" dirty="0" smtClean="0">
                <a:latin typeface="Arial" panose="020B0604020202020204" pitchFamily="34" charset="0"/>
              </a:rPr>
              <a:t>除了</a:t>
            </a:r>
            <a:r>
              <a:rPr lang="zh-CN" altLang="en-US" dirty="0" smtClean="0">
                <a:latin typeface="Arial" panose="020B0604020202020204" pitchFamily="34" charset="0"/>
              </a:rPr>
              <a:t>投影片</a:t>
            </a:r>
            <a:r>
              <a:rPr lang="en-US" altLang="zh-CN" dirty="0" smtClean="0">
                <a:latin typeface="Arial" panose="020B0604020202020204" pitchFamily="34" charset="0"/>
              </a:rPr>
              <a:t>22</a:t>
            </a:r>
            <a:r>
              <a:rPr lang="zh-CN" altLang="en-US" dirty="0" smtClean="0">
                <a:latin typeface="Arial" panose="020B0604020202020204" pitchFamily="34" charset="0"/>
              </a:rPr>
              <a:t>的</a:t>
            </a:r>
            <a:r>
              <a:rPr lang="en-US" altLang="zh-TW" dirty="0" smtClean="0">
                <a:latin typeface="Arial" panose="020B0604020202020204" pitchFamily="34" charset="0"/>
              </a:rPr>
              <a:t>Happy Cow</a:t>
            </a:r>
            <a:r>
              <a:rPr lang="zh-CN" altLang="en-US" dirty="0" smtClean="0">
                <a:latin typeface="Arial" panose="020B0604020202020204" pitchFamily="34" charset="0"/>
              </a:rPr>
              <a:t>例子，教師可以</a:t>
            </a:r>
            <a:r>
              <a:rPr lang="zh-CN" altLang="zh-TW" dirty="0" smtClean="0">
                <a:latin typeface="Arial" panose="020B0604020202020204" pitchFamily="34" charset="0"/>
              </a:rPr>
              <a:t>運</a:t>
            </a:r>
            <a:r>
              <a:rPr lang="zh-CN" altLang="en-US" dirty="0" smtClean="0">
                <a:latin typeface="Arial" panose="020B0604020202020204" pitchFamily="34" charset="0"/>
              </a:rPr>
              <a:t>用</a:t>
            </a:r>
            <a:r>
              <a:rPr lang="zh-TW" altLang="en-US" dirty="0" smtClean="0">
                <a:latin typeface="Arial" panose="020B0604020202020204" pitchFamily="34" charset="0"/>
              </a:rPr>
              <a:t>其他日常生活例子加深</a:t>
            </a:r>
            <a:r>
              <a:rPr lang="zh-CN" altLang="en-US" dirty="0" smtClean="0">
                <a:latin typeface="Arial" panose="020B0604020202020204" pitchFamily="34" charset="0"/>
              </a:rPr>
              <a:t>學生對</a:t>
            </a:r>
            <a:r>
              <a:rPr lang="zh-TW" altLang="en-US" dirty="0" smtClean="0">
                <a:latin typeface="Arial" panose="020B0604020202020204" pitchFamily="34" charset="0"/>
              </a:rPr>
              <a:t>這個</a:t>
            </a:r>
            <a:r>
              <a:rPr lang="zh-CN" altLang="en-US" dirty="0" smtClean="0">
                <a:latin typeface="Arial" panose="020B0604020202020204" pitchFamily="34" charset="0"/>
              </a:rPr>
              <a:t>概念的理解。</a:t>
            </a:r>
            <a:r>
              <a:rPr lang="zh-TW" altLang="en-US" dirty="0" smtClean="0">
                <a:latin typeface="Arial" panose="020B0604020202020204" pitchFamily="34" charset="0"/>
              </a:rPr>
              <a:t> </a:t>
            </a:r>
          </a:p>
          <a:p>
            <a:pPr marL="85725" indent="-85725" eaLnBrk="1" hangingPunct="1">
              <a:buFontTx/>
              <a:buChar char="•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marL="85725" indent="-85725"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marL="85725" indent="-85725" eaLnBrk="1" hangingPunct="1">
              <a:buFontTx/>
              <a:buChar char="-"/>
            </a:pP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3FB1E4B0-5004-4E84-96D9-E3ECD52128C4}" type="slidenum">
              <a:rPr lang="en-US" altLang="zh-TW" sz="1200"/>
              <a:pPr algn="r" eaLnBrk="1" hangingPunct="1"/>
              <a:t>25</a:t>
            </a:fld>
            <a:endParaRPr lang="en-US" altLang="zh-TW" sz="120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smtClean="0">
                <a:latin typeface="Arial" panose="020B0604020202020204" pitchFamily="34" charset="0"/>
              </a:rPr>
              <a:t>為</a:t>
            </a:r>
            <a:r>
              <a:rPr lang="zh-TW" altLang="en-US" smtClean="0">
                <a:latin typeface="Arial" panose="020B0604020202020204" pitchFamily="34" charset="0"/>
              </a:rPr>
              <a:t>了</a:t>
            </a:r>
            <a:r>
              <a:rPr lang="zh-CN" altLang="en-US" smtClean="0">
                <a:latin typeface="Arial" panose="020B0604020202020204" pitchFamily="34" charset="0"/>
              </a:rPr>
              <a:t>在客</a:t>
            </a:r>
            <a:r>
              <a:rPr lang="zh-TW" altLang="en-US" smtClean="0">
                <a:latin typeface="Arial" panose="020B0604020202020204" pitchFamily="34" charset="0"/>
              </a:rPr>
              <a:t>戶</a:t>
            </a:r>
            <a:r>
              <a:rPr lang="zh-CN" altLang="en-US" smtClean="0">
                <a:latin typeface="Arial" panose="020B0604020202020204" pitchFamily="34" charset="0"/>
              </a:rPr>
              <a:t>心目中建立</a:t>
            </a:r>
            <a:r>
              <a:rPr lang="zh-TW" altLang="en-US" smtClean="0">
                <a:latin typeface="Arial" panose="020B0604020202020204" pitchFamily="34" charset="0"/>
              </a:rPr>
              <a:t>所需</a:t>
            </a:r>
            <a:r>
              <a:rPr lang="zh-CN" altLang="en-US" smtClean="0">
                <a:latin typeface="Arial" panose="020B0604020202020204" pitchFamily="34" charset="0"/>
              </a:rPr>
              <a:t>的產品定位，市場營銷人員必須制訂一套</a:t>
            </a:r>
            <a:r>
              <a:rPr lang="zh-TW" altLang="en-US" smtClean="0">
                <a:latin typeface="Arial" panose="020B0604020202020204" pitchFamily="34" charset="0"/>
              </a:rPr>
              <a:t>合</a:t>
            </a:r>
            <a:r>
              <a:rPr lang="zh-CN" altLang="en-US" smtClean="0">
                <a:latin typeface="Arial" panose="020B0604020202020204" pitchFamily="34" charset="0"/>
              </a:rPr>
              <a:t>適的</a:t>
            </a:r>
            <a:r>
              <a:rPr lang="zh-TW" altLang="en-US" smtClean="0">
                <a:latin typeface="Arial" panose="020B0604020202020204" pitchFamily="34" charset="0"/>
              </a:rPr>
              <a:t>市場</a:t>
            </a:r>
            <a:r>
              <a:rPr lang="zh-CN" altLang="en-US" smtClean="0">
                <a:latin typeface="Arial" panose="020B0604020202020204" pitchFamily="34" charset="0"/>
              </a:rPr>
              <a:t>營銷組合策略（即市場營銷基本</a:t>
            </a:r>
            <a:r>
              <a:rPr lang="zh-CN" altLang="en-US" smtClean="0">
                <a:latin typeface="新細明體" panose="02020500000000000000" pitchFamily="18" charset="-120"/>
              </a:rPr>
              <a:t>過程</a:t>
            </a:r>
            <a:r>
              <a:rPr lang="zh-CN" altLang="en-US" smtClean="0">
                <a:latin typeface="Arial" panose="020B0604020202020204" pitchFamily="34" charset="0"/>
              </a:rPr>
              <a:t>的第三步），規劃產品的理想定位。</a:t>
            </a: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5ACB35F1-C9C6-48A6-9222-B498C7A7C4D5}" type="slidenum">
              <a:rPr lang="en-US" altLang="zh-TW" sz="1200"/>
              <a:pPr algn="r" eaLnBrk="1" hangingPunct="1"/>
              <a:t>26</a:t>
            </a:fld>
            <a:endParaRPr lang="en-US" altLang="zh-TW" sz="120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TW" altLang="en-US" dirty="0" smtClean="0">
                <a:latin typeface="Arial" panose="020B0604020202020204" pitchFamily="34" charset="0"/>
              </a:rPr>
              <a:t>市場</a:t>
            </a:r>
            <a:r>
              <a:rPr lang="zh-CN" altLang="en-US" dirty="0" smtClean="0">
                <a:latin typeface="Arial" panose="020B0604020202020204" pitchFamily="34" charset="0"/>
              </a:rPr>
              <a:t>營銷組合是一套可控</a:t>
            </a:r>
            <a:r>
              <a:rPr lang="zh-TW" altLang="en-US" dirty="0" smtClean="0">
                <a:latin typeface="Arial" panose="020B0604020202020204" pitchFamily="34" charset="0"/>
              </a:rPr>
              <a:t>制、策略性</a:t>
            </a:r>
            <a:r>
              <a:rPr lang="zh-CN" altLang="en-US" dirty="0" smtClean="0">
                <a:latin typeface="Arial" panose="020B0604020202020204" pitchFamily="34" charset="0"/>
              </a:rPr>
              <a:t>的</a:t>
            </a:r>
            <a:r>
              <a:rPr lang="zh-TW" altLang="en-US" dirty="0" smtClean="0">
                <a:latin typeface="Arial" panose="020B0604020202020204" pitchFamily="34" charset="0"/>
              </a:rPr>
              <a:t>市場營</a:t>
            </a:r>
            <a:r>
              <a:rPr lang="zh-CN" altLang="en-US" dirty="0" smtClean="0">
                <a:latin typeface="Arial" panose="020B0604020202020204" pitchFamily="34" charset="0"/>
              </a:rPr>
              <a:t>銷策略工具</a:t>
            </a:r>
            <a:r>
              <a:rPr lang="zh-CN" altLang="en-US" dirty="0" smtClean="0">
                <a:latin typeface="Arial" panose="020B0604020202020204" pitchFamily="34" charset="0"/>
              </a:rPr>
              <a:t>，</a:t>
            </a:r>
            <a:r>
              <a:rPr lang="zh-TW" altLang="en-US" dirty="0" smtClean="0">
                <a:latin typeface="Arial" panose="020B0604020202020204" pitchFamily="34" charset="0"/>
              </a:rPr>
              <a:t>藉此讓</a:t>
            </a:r>
            <a:r>
              <a:rPr lang="zh-CN" altLang="en-US" dirty="0" smtClean="0">
                <a:latin typeface="Arial" panose="020B0604020202020204" pitchFamily="34" charset="0"/>
              </a:rPr>
              <a:t>公司</a:t>
            </a:r>
            <a:r>
              <a:rPr lang="zh-TW" altLang="en-US" dirty="0" smtClean="0">
                <a:latin typeface="Arial" panose="020B0604020202020204" pitchFamily="34" charset="0"/>
              </a:rPr>
              <a:t>預期客戶的反應在目標市場產生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r>
              <a:rPr lang="en-US" altLang="zh-TW" dirty="0" smtClean="0">
                <a:latin typeface="Arial" panose="020B0604020202020204" pitchFamily="34" charset="0"/>
              </a:rPr>
              <a:t> 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TW" altLang="en-US" dirty="0" smtClean="0">
                <a:latin typeface="Arial" panose="020B0604020202020204" pitchFamily="34" charset="0"/>
              </a:rPr>
              <a:t>市場營</a:t>
            </a:r>
            <a:r>
              <a:rPr lang="zh-CN" altLang="en-US" dirty="0" smtClean="0">
                <a:latin typeface="Arial" panose="020B0604020202020204" pitchFamily="34" charset="0"/>
              </a:rPr>
              <a:t>銷策略詳情</a:t>
            </a:r>
            <a:r>
              <a:rPr lang="zh-TW" altLang="en-US" dirty="0" smtClean="0">
                <a:latin typeface="Arial" panose="020B0604020202020204" pitchFamily="34" charset="0"/>
              </a:rPr>
              <a:t>會</a:t>
            </a:r>
            <a:r>
              <a:rPr lang="zh-CN" altLang="en-US" dirty="0" smtClean="0">
                <a:latin typeface="Arial" panose="020B0604020202020204" pitchFamily="34" charset="0"/>
              </a:rPr>
              <a:t>在</a:t>
            </a:r>
            <a:r>
              <a:rPr lang="zh-TW" altLang="en-US" dirty="0" smtClean="0">
                <a:latin typeface="Arial" panose="020B0604020202020204" pitchFamily="34" charset="0"/>
              </a:rPr>
              <a:t>課題</a:t>
            </a:r>
            <a:r>
              <a:rPr lang="en-US" altLang="zh-TW" dirty="0" smtClean="0">
                <a:latin typeface="Arial" panose="020B0604020202020204" pitchFamily="34" charset="0"/>
              </a:rPr>
              <a:t>M09</a:t>
            </a:r>
            <a:r>
              <a:rPr lang="zh-CN" altLang="en-US" dirty="0" smtClean="0">
                <a:latin typeface="Arial" panose="020B0604020202020204" pitchFamily="34" charset="0"/>
              </a:rPr>
              <a:t>中討論。</a:t>
            </a:r>
            <a:r>
              <a:rPr lang="en-US" altLang="zh-TW" dirty="0" smtClean="0">
                <a:latin typeface="Arial" panose="020B0604020202020204" pitchFamily="34" charset="0"/>
              </a:rPr>
              <a:t>  </a:t>
            </a: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F109A072-DF33-4934-BAB6-5FCEBB02FAD2}" type="slidenum">
              <a:rPr lang="en-US" altLang="zh-TW" sz="1200"/>
              <a:pPr algn="r" eaLnBrk="1" hangingPunct="1"/>
              <a:t>27</a:t>
            </a:fld>
            <a:endParaRPr lang="en-US" altLang="zh-TW" sz="120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市場營銷組合</a:t>
            </a:r>
            <a:r>
              <a:rPr lang="zh-CN" altLang="en-US" dirty="0" smtClean="0">
                <a:latin typeface="Arial" panose="020B0604020202020204" pitchFamily="34" charset="0"/>
              </a:rPr>
              <a:t>包</a:t>
            </a:r>
            <a:r>
              <a:rPr lang="zh-TW" altLang="en-US" dirty="0" smtClean="0">
                <a:latin typeface="Arial" panose="020B0604020202020204" pitchFamily="34" charset="0"/>
              </a:rPr>
              <a:t>括</a:t>
            </a:r>
            <a:r>
              <a:rPr lang="zh-CN" altLang="en-US" dirty="0" smtClean="0">
                <a:latin typeface="Arial" panose="020B0604020202020204" pitchFamily="34" charset="0"/>
              </a:rPr>
              <a:t>多</a:t>
            </a:r>
            <a:r>
              <a:rPr lang="zh-TW" altLang="en-US" dirty="0" smtClean="0">
                <a:latin typeface="Arial" panose="020B0604020202020204" pitchFamily="34" charset="0"/>
              </a:rPr>
              <a:t>項</a:t>
            </a:r>
            <a:r>
              <a:rPr lang="zh-CN" altLang="en-US" dirty="0" smtClean="0">
                <a:latin typeface="Arial" panose="020B0604020202020204" pitchFamily="34" charset="0"/>
              </a:rPr>
              <a:t>活動，</a:t>
            </a:r>
            <a:r>
              <a:rPr lang="zh-TW" altLang="en-US" dirty="0" smtClean="0">
                <a:latin typeface="Arial" panose="020B0604020202020204" pitchFamily="34" charset="0"/>
              </a:rPr>
              <a:t>公司藉此增加市場</a:t>
            </a:r>
            <a:r>
              <a:rPr lang="zh-CN" altLang="en-US" dirty="0" smtClean="0">
                <a:latin typeface="Arial" panose="020B0604020202020204" pitchFamily="34" charset="0"/>
              </a:rPr>
              <a:t>對產品的需求。</a:t>
            </a:r>
            <a:r>
              <a:rPr lang="en-US" altLang="zh-TW" dirty="0" smtClean="0">
                <a:latin typeface="Arial" panose="020B0604020202020204" pitchFamily="34" charset="0"/>
              </a:rPr>
              <a:t> </a:t>
            </a: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TW" altLang="en-US" dirty="0" smtClean="0">
                <a:latin typeface="Arial" panose="020B0604020202020204" pitchFamily="34" charset="0"/>
              </a:rPr>
              <a:t>這些</a:t>
            </a:r>
            <a:r>
              <a:rPr lang="zh-CN" altLang="en-US" dirty="0" smtClean="0">
                <a:latin typeface="Arial" panose="020B0604020202020204" pitchFamily="34" charset="0"/>
              </a:rPr>
              <a:t>活動</a:t>
            </a:r>
            <a:r>
              <a:rPr lang="zh-TW" altLang="en-US" dirty="0" smtClean="0">
                <a:latin typeface="Arial" panose="020B0604020202020204" pitchFamily="34" charset="0"/>
              </a:rPr>
              <a:t>全部</a:t>
            </a:r>
            <a:r>
              <a:rPr lang="zh-CN" altLang="en-US" dirty="0" smtClean="0">
                <a:latin typeface="Arial" panose="020B0604020202020204" pitchFamily="34" charset="0"/>
              </a:rPr>
              <a:t>可</a:t>
            </a:r>
            <a:r>
              <a:rPr lang="zh-TW" altLang="en-US" dirty="0" smtClean="0">
                <a:latin typeface="Arial" panose="020B0604020202020204" pitchFamily="34" charset="0"/>
              </a:rPr>
              <a:t>以</a:t>
            </a:r>
            <a:r>
              <a:rPr lang="zh-CN" altLang="en-US" dirty="0" smtClean="0">
                <a:latin typeface="Arial" panose="020B0604020202020204" pitchFamily="34" charset="0"/>
              </a:rPr>
              <a:t>歸類為</a:t>
            </a:r>
            <a:r>
              <a:rPr lang="zh-TW" altLang="en-US" dirty="0" smtClean="0">
                <a:latin typeface="Arial" panose="020B0604020202020204" pitchFamily="34" charset="0"/>
              </a:rPr>
              <a:t>四</a:t>
            </a:r>
            <a:r>
              <a:rPr lang="zh-CN" altLang="en-US" dirty="0" smtClean="0">
                <a:latin typeface="Arial" panose="020B0604020202020204" pitchFamily="34" charset="0"/>
              </a:rPr>
              <a:t>組，一般稱為</a:t>
            </a:r>
            <a:r>
              <a:rPr lang="zh-TW" altLang="en-US" dirty="0" smtClean="0">
                <a:latin typeface="Arial" panose="020B0604020202020204" pitchFamily="34" charset="0"/>
              </a:rPr>
              <a:t>「</a:t>
            </a:r>
            <a:r>
              <a:rPr lang="en-US" altLang="zh-TW" u="sng" dirty="0" smtClean="0">
                <a:latin typeface="Arial" panose="020B0604020202020204" pitchFamily="34" charset="0"/>
              </a:rPr>
              <a:t>4Ps</a:t>
            </a:r>
            <a:r>
              <a:rPr lang="zh-TW" altLang="en-US" dirty="0" smtClean="0">
                <a:latin typeface="Arial" panose="020B0604020202020204" pitchFamily="34" charset="0"/>
              </a:rPr>
              <a:t>」</a:t>
            </a:r>
            <a:r>
              <a:rPr lang="zh-CN" altLang="en-US" dirty="0" smtClean="0">
                <a:latin typeface="Arial" panose="020B0604020202020204" pitchFamily="34" charset="0"/>
              </a:rPr>
              <a:t>，即</a:t>
            </a:r>
            <a:r>
              <a:rPr lang="zh-TW" altLang="en-US" dirty="0" smtClean="0">
                <a:latin typeface="Arial" panose="020B0604020202020204" pitchFamily="34" charset="0"/>
              </a:rPr>
              <a:t>「</a:t>
            </a:r>
            <a:r>
              <a:rPr lang="zh-CN" altLang="en-US" i="1" u="sng" dirty="0" smtClean="0">
                <a:latin typeface="Arial" panose="020B0604020202020204" pitchFamily="34" charset="0"/>
              </a:rPr>
              <a:t>產品</a:t>
            </a:r>
            <a:r>
              <a:rPr lang="en-US" altLang="zh-TW" i="1" u="sng" dirty="0" smtClean="0">
                <a:latin typeface="Arial" panose="020B0604020202020204" pitchFamily="34" charset="0"/>
              </a:rPr>
              <a:t>(product)</a:t>
            </a:r>
            <a:r>
              <a:rPr lang="zh-CN" altLang="en-US" i="1" u="sng" dirty="0" smtClean="0">
                <a:latin typeface="Arial" panose="020B0604020202020204" pitchFamily="34" charset="0"/>
              </a:rPr>
              <a:t>、</a:t>
            </a:r>
            <a:r>
              <a:rPr lang="zh-CN" altLang="en-US" i="1" u="sng" dirty="0" smtClean="0">
                <a:latin typeface="Arial" panose="020B0604020202020204" pitchFamily="34" charset="0"/>
              </a:rPr>
              <a:t>價</a:t>
            </a:r>
            <a:r>
              <a:rPr lang="zh-TW" altLang="en-US" i="1" u="sng" dirty="0" smtClean="0">
                <a:latin typeface="Arial" panose="020B0604020202020204" pitchFamily="34" charset="0"/>
              </a:rPr>
              <a:t>格</a:t>
            </a:r>
            <a:r>
              <a:rPr lang="en-US" altLang="zh-TW" i="1" u="sng" dirty="0" smtClean="0">
                <a:latin typeface="Arial" panose="020B0604020202020204" pitchFamily="34" charset="0"/>
              </a:rPr>
              <a:t>(price)</a:t>
            </a:r>
            <a:r>
              <a:rPr lang="zh-CN" altLang="en-US" i="1" u="sng" dirty="0" smtClean="0">
                <a:latin typeface="Arial" panose="020B0604020202020204" pitchFamily="34" charset="0"/>
              </a:rPr>
              <a:t>、</a:t>
            </a:r>
            <a:r>
              <a:rPr lang="zh-TW" altLang="en-US" i="1" u="sng" dirty="0" smtClean="0">
                <a:latin typeface="Arial" panose="020B0604020202020204" pitchFamily="34" charset="0"/>
              </a:rPr>
              <a:t>分銷</a:t>
            </a:r>
            <a:r>
              <a:rPr lang="en-US" altLang="zh-TW" i="1" u="sng" dirty="0" smtClean="0">
                <a:latin typeface="Arial" panose="020B0604020202020204" pitchFamily="34" charset="0"/>
              </a:rPr>
              <a:t>(place)</a:t>
            </a:r>
            <a:r>
              <a:rPr lang="zh-CN" altLang="en-US" i="1" u="sng" dirty="0" smtClean="0">
                <a:latin typeface="Arial" panose="020B0604020202020204" pitchFamily="34" charset="0"/>
              </a:rPr>
              <a:t>及</a:t>
            </a:r>
            <a:r>
              <a:rPr lang="zh-TW" altLang="en-US" i="1" u="sng" dirty="0" smtClean="0">
                <a:latin typeface="Arial" panose="020B0604020202020204" pitchFamily="34" charset="0"/>
              </a:rPr>
              <a:t>推廣</a:t>
            </a:r>
            <a:r>
              <a:rPr lang="en-US" altLang="zh-TW" i="1" u="sng" dirty="0" smtClean="0">
                <a:latin typeface="Arial" panose="020B0604020202020204" pitchFamily="34" charset="0"/>
              </a:rPr>
              <a:t>(promotion)</a:t>
            </a:r>
            <a:r>
              <a:rPr lang="zh-TW" altLang="en-US" dirty="0" smtClean="0">
                <a:latin typeface="Arial" panose="020B0604020202020204" pitchFamily="34" charset="0"/>
              </a:rPr>
              <a:t>」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r>
              <a:rPr lang="en-US" altLang="zh-TW" dirty="0" smtClean="0">
                <a:latin typeface="Arial" panose="020B0604020202020204" pitchFamily="34" charset="0"/>
              </a:rPr>
              <a:t>   </a:t>
            </a: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b="1" u="sng" dirty="0" smtClean="0">
                <a:latin typeface="Arial" panose="020B0604020202020204" pitchFamily="34" charset="0"/>
              </a:rPr>
              <a:t>「</a:t>
            </a:r>
            <a:r>
              <a:rPr lang="zh-CN" altLang="en-US" b="1" u="sng" dirty="0" smtClean="0">
                <a:latin typeface="Arial" panose="020B0604020202020204" pitchFamily="34" charset="0"/>
              </a:rPr>
              <a:t>產品策劃</a:t>
            </a:r>
            <a:r>
              <a:rPr lang="zh-TW" altLang="en-US" b="1" u="sng" dirty="0" smtClean="0">
                <a:latin typeface="Arial" panose="020B0604020202020204" pitchFamily="34" charset="0"/>
              </a:rPr>
              <a:t>」</a:t>
            </a:r>
            <a:r>
              <a:rPr lang="en-US" altLang="zh-TW" dirty="0" smtClean="0">
                <a:latin typeface="Arial" panose="020B0604020202020204" pitchFamily="34" charset="0"/>
              </a:rPr>
              <a:t>:  </a:t>
            </a:r>
            <a:r>
              <a:rPr lang="zh-CN" altLang="en-US" dirty="0" smtClean="0">
                <a:latin typeface="Arial" panose="020B0604020202020204" pitchFamily="34" charset="0"/>
              </a:rPr>
              <a:t>產品</a:t>
            </a:r>
            <a:r>
              <a:rPr lang="zh-CN" altLang="zh-TW" dirty="0" smtClean="0">
                <a:latin typeface="Arial" panose="020B0604020202020204" pitchFamily="34" charset="0"/>
              </a:rPr>
              <a:t>是</a:t>
            </a:r>
            <a:r>
              <a:rPr lang="zh-TW" altLang="en-US" dirty="0" smtClean="0">
                <a:latin typeface="Arial" panose="020B0604020202020204" pitchFamily="34" charset="0"/>
              </a:rPr>
              <a:t>指</a:t>
            </a:r>
            <a:r>
              <a:rPr lang="zh-CN" altLang="en-US" dirty="0" smtClean="0">
                <a:latin typeface="Arial" panose="020B0604020202020204" pitchFamily="34" charset="0"/>
              </a:rPr>
              <a:t>公司</a:t>
            </a:r>
            <a:r>
              <a:rPr lang="zh-TW" altLang="en-US" dirty="0" smtClean="0">
                <a:latin typeface="Arial" panose="020B0604020202020204" pitchFamily="34" charset="0"/>
              </a:rPr>
              <a:t>在</a:t>
            </a:r>
            <a:r>
              <a:rPr lang="zh-CN" altLang="en-US" dirty="0" smtClean="0">
                <a:latin typeface="Arial" panose="020B0604020202020204" pitchFamily="34" charset="0"/>
              </a:rPr>
              <a:t>目標市場</a:t>
            </a:r>
            <a:r>
              <a:rPr lang="zh-TW" altLang="en-US" dirty="0" smtClean="0">
                <a:latin typeface="Arial" panose="020B0604020202020204" pitchFamily="34" charset="0"/>
              </a:rPr>
              <a:t>推出</a:t>
            </a:r>
            <a:r>
              <a:rPr lang="zh-CN" altLang="en-US" dirty="0" smtClean="0">
                <a:latin typeface="Arial" panose="020B0604020202020204" pitchFamily="34" charset="0"/>
              </a:rPr>
              <a:t>的貨</a:t>
            </a:r>
            <a:r>
              <a:rPr lang="zh-TW" altLang="en-US" dirty="0" smtClean="0">
                <a:latin typeface="Arial" panose="020B0604020202020204" pitchFamily="34" charset="0"/>
              </a:rPr>
              <a:t>品</a:t>
            </a:r>
            <a:r>
              <a:rPr lang="zh-CN" altLang="en-US" dirty="0" smtClean="0">
                <a:latin typeface="Arial" panose="020B0604020202020204" pitchFamily="34" charset="0"/>
              </a:rPr>
              <a:t>及相關服務。</a:t>
            </a:r>
            <a:r>
              <a:rPr lang="en-US" altLang="zh-TW" dirty="0" smtClean="0">
                <a:latin typeface="Arial" panose="020B0604020202020204" pitchFamily="34" charset="0"/>
              </a:rPr>
              <a:t> </a:t>
            </a:r>
          </a:p>
          <a:p>
            <a:pPr eaLnBrk="1" hangingPunct="1"/>
            <a:endParaRPr lang="en-US" altLang="zh-TW" u="sng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kumimoji="1" lang="zh-TW" altLang="en-US" sz="1200" b="1" u="sng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「</a:t>
            </a:r>
            <a:r>
              <a:rPr kumimoji="1" lang="zh-CN" altLang="en-US" sz="1200" b="1" u="sng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價格制定</a:t>
            </a:r>
            <a:r>
              <a:rPr kumimoji="1" lang="zh-TW" altLang="en-US" sz="1200" b="1" u="sng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」</a:t>
            </a:r>
            <a:r>
              <a:rPr lang="en-US" altLang="zh-TW" dirty="0" smtClean="0">
                <a:latin typeface="Arial" panose="020B0604020202020204" pitchFamily="34" charset="0"/>
              </a:rPr>
              <a:t>: </a:t>
            </a:r>
            <a:r>
              <a:rPr lang="zh-CN" altLang="en-US" dirty="0" smtClean="0">
                <a:latin typeface="Arial" panose="020B0604020202020204" pitchFamily="34" charset="0"/>
              </a:rPr>
              <a:t>價格是客戶</a:t>
            </a:r>
            <a:r>
              <a:rPr lang="zh-TW" altLang="en-US" dirty="0" smtClean="0">
                <a:latin typeface="Arial" panose="020B0604020202020204" pitchFamily="34" charset="0"/>
              </a:rPr>
              <a:t>要取</a:t>
            </a:r>
            <a:r>
              <a:rPr lang="zh-CN" altLang="en-US" dirty="0" smtClean="0">
                <a:latin typeface="Arial" panose="020B0604020202020204" pitchFamily="34" charset="0"/>
              </a:rPr>
              <a:t>得產品需支付的金額。</a:t>
            </a:r>
            <a:r>
              <a:rPr lang="en-US" altLang="zh-TW" dirty="0" smtClean="0">
                <a:latin typeface="Arial" panose="020B0604020202020204" pitchFamily="34" charset="0"/>
              </a:rPr>
              <a:t>  </a:t>
            </a:r>
          </a:p>
          <a:p>
            <a:pPr eaLnBrk="1" hangingPunct="1"/>
            <a:endParaRPr lang="en-US" altLang="zh-TW" u="sng" dirty="0" smtClean="0"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1" u="sng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「分銷渠道」</a:t>
            </a:r>
            <a:r>
              <a:rPr lang="en-US" altLang="zh-TW" dirty="0" smtClean="0">
                <a:latin typeface="Arial" panose="020B0604020202020204" pitchFamily="34" charset="0"/>
              </a:rPr>
              <a:t>: </a:t>
            </a:r>
            <a:r>
              <a:rPr lang="zh-TW" altLang="en-US" dirty="0" smtClean="0">
                <a:latin typeface="Arial" panose="020B0604020202020204" pitchFamily="34" charset="0"/>
              </a:rPr>
              <a:t>這</a:t>
            </a:r>
            <a:r>
              <a:rPr lang="zh-TW" altLang="en-US" dirty="0" smtClean="0">
                <a:latin typeface="新細明體" panose="02020500000000000000" pitchFamily="18" charset="-120"/>
              </a:rPr>
              <a:t>包括讓產品推出目標市場的</a:t>
            </a:r>
            <a:r>
              <a:rPr lang="zh-TW" altLang="en-US" dirty="0" smtClean="0">
                <a:latin typeface="新細明體" panose="02020500000000000000" pitchFamily="18" charset="-120"/>
              </a:rPr>
              <a:t>活動。</a:t>
            </a:r>
          </a:p>
          <a:p>
            <a:pPr eaLnBrk="1" hangingPunct="1"/>
            <a:endParaRPr lang="en-US" altLang="zh-TW" b="1" u="sng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kumimoji="1" lang="zh-TW" altLang="en-US" sz="1200" b="1" u="sng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「市場推廣」</a:t>
            </a:r>
            <a:r>
              <a:rPr lang="en-US" altLang="zh-TW" dirty="0" smtClean="0">
                <a:latin typeface="Arial" panose="020B0604020202020204" pitchFamily="34" charset="0"/>
              </a:rPr>
              <a:t>: </a:t>
            </a:r>
            <a:r>
              <a:rPr lang="zh-TW" altLang="en-US" dirty="0" smtClean="0">
                <a:latin typeface="Arial" panose="020B0604020202020204" pitchFamily="34" charset="0"/>
              </a:rPr>
              <a:t>推廣</a:t>
            </a:r>
            <a:r>
              <a:rPr lang="zh-CN" altLang="en-US" dirty="0" smtClean="0">
                <a:latin typeface="Arial" panose="020B0604020202020204" pitchFamily="34" charset="0"/>
              </a:rPr>
              <a:t>活動</a:t>
            </a:r>
            <a:r>
              <a:rPr lang="zh-TW" altLang="en-US" dirty="0" smtClean="0">
                <a:latin typeface="Arial" panose="020B0604020202020204" pitchFamily="34" charset="0"/>
              </a:rPr>
              <a:t>是要</a:t>
            </a:r>
            <a:r>
              <a:rPr lang="zh-CN" altLang="en-US" dirty="0" smtClean="0">
                <a:latin typeface="Arial" panose="020B0604020202020204" pitchFamily="34" charset="0"/>
              </a:rPr>
              <a:t>傳達產品的優點</a:t>
            </a:r>
            <a:r>
              <a:rPr lang="zh-TW" altLang="en-US" dirty="0" smtClean="0">
                <a:latin typeface="Arial" panose="020B0604020202020204" pitchFamily="34" charset="0"/>
              </a:rPr>
              <a:t>，並說服</a:t>
            </a:r>
            <a:r>
              <a:rPr lang="zh-CN" altLang="en-US" dirty="0" smtClean="0">
                <a:latin typeface="Arial" panose="020B0604020202020204" pitchFamily="34" charset="0"/>
              </a:rPr>
              <a:t>目標市場</a:t>
            </a:r>
            <a:r>
              <a:rPr lang="zh-CN" altLang="zh-TW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顧</a:t>
            </a:r>
            <a:r>
              <a:rPr lang="zh-CN" altLang="zh-TW" dirty="0" smtClean="0">
                <a:latin typeface="Arial" panose="020B0604020202020204" pitchFamily="34" charset="0"/>
              </a:rPr>
              <a:t>客</a:t>
            </a:r>
            <a:r>
              <a:rPr lang="zh-CN" altLang="en-US" dirty="0" smtClean="0">
                <a:latin typeface="Arial" panose="020B0604020202020204" pitchFamily="34" charset="0"/>
              </a:rPr>
              <a:t>購買</a:t>
            </a:r>
            <a:r>
              <a:rPr lang="zh-TW" altLang="en-US" dirty="0" smtClean="0">
                <a:latin typeface="Arial" panose="020B0604020202020204" pitchFamily="34" charset="0"/>
              </a:rPr>
              <a:t>產品。</a:t>
            </a:r>
            <a:endParaRPr lang="en-US" altLang="zh-TW" u="sng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8773AE58-6CD2-450B-96EA-CF55CBD8DF65}" type="slidenum">
              <a:rPr lang="en-US" altLang="zh-TW" sz="1200"/>
              <a:pPr algn="r" eaLnBrk="1" hangingPunct="1"/>
              <a:t>28</a:t>
            </a:fld>
            <a:endParaRPr lang="en-US" altLang="zh-TW" sz="120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運用活動三的巧克力品牌作例子，簡要說明不同品牌的市場營銷組合。</a:t>
            </a:r>
          </a:p>
          <a:p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“</a:t>
            </a:r>
            <a:r>
              <a:rPr kumimoji="1" lang="zh-TW" altLang="en-US" sz="1200" b="0" kern="1200" dirty="0" smtClean="0">
                <a:solidFill>
                  <a:schemeClr val="tx1"/>
                </a:solidFill>
                <a:latin typeface="Arial" charset="0"/>
                <a:ea typeface="新細明體" panose="02020500000000000000" pitchFamily="18" charset="-120"/>
                <a:cs typeface="+mn-cs"/>
              </a:rPr>
              <a:t>產品策</a:t>
            </a:r>
            <a:r>
              <a:rPr kumimoji="1" lang="zh-CN" altLang="en-US" sz="1200" b="0" kern="1200" dirty="0" smtClean="0">
                <a:solidFill>
                  <a:schemeClr val="tx1"/>
                </a:solidFill>
                <a:latin typeface="Arial" charset="0"/>
                <a:ea typeface="新細明體" panose="02020500000000000000" pitchFamily="18" charset="-120"/>
                <a:cs typeface="+mn-cs"/>
              </a:rPr>
              <a:t>劃</a:t>
            </a:r>
            <a:r>
              <a:rPr kumimoji="1" lang="zh-TW" altLang="en-US" sz="1200" b="0" kern="1200" dirty="0" smtClean="0">
                <a:solidFill>
                  <a:schemeClr val="tx1"/>
                </a:solidFill>
                <a:latin typeface="Arial" charset="0"/>
                <a:ea typeface="新細明體" panose="02020500000000000000" pitchFamily="18" charset="-120"/>
                <a:cs typeface="+mn-cs"/>
              </a:rPr>
              <a:t>”</a:t>
            </a:r>
            <a:endParaRPr kumimoji="1" lang="en-US" altLang="zh-TW" sz="1200" b="0" kern="1200" dirty="0" smtClean="0">
              <a:solidFill>
                <a:schemeClr val="tx1"/>
              </a:solidFill>
              <a:latin typeface="Arial" charset="0"/>
              <a:ea typeface="新細明體" panose="02020500000000000000" pitchFamily="18" charset="-120"/>
              <a:cs typeface="+mn-cs"/>
            </a:endParaRPr>
          </a:p>
          <a:p>
            <a:endParaRPr kumimoji="1" lang="zh-TW" altLang="en-US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例如，</a:t>
            </a:r>
            <a:r>
              <a:rPr lang="zh-TW" altLang="en-US" sz="1200" b="0" dirty="0" smtClean="0">
                <a:latin typeface="Arial" panose="020B0604020202020204" pitchFamily="34" charset="0"/>
              </a:rPr>
              <a:t>健</a:t>
            </a:r>
            <a:r>
              <a:rPr lang="zh-TW" altLang="en-US" sz="1200" b="0" dirty="0" smtClean="0">
                <a:latin typeface="Arial" panose="020B0604020202020204" pitchFamily="34" charset="0"/>
              </a:rPr>
              <a:t>達</a:t>
            </a:r>
            <a:r>
              <a:rPr lang="en-US" altLang="zh-TW" sz="1200" b="0" dirty="0" smtClean="0">
                <a:latin typeface="Arial" panose="020B0604020202020204" pitchFamily="34" charset="0"/>
              </a:rPr>
              <a:t>(Kinder)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的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巧克力以牛奶成份為特色，以適合兒童食用的份量獨立包裝。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金莎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提供不同質感、一口大小的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巧克力，並使用獨特錫紙包裝。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TW" altLang="en-US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“</a:t>
            </a:r>
            <a:r>
              <a:rPr lang="zh-TW" altLang="en-US" sz="1200" b="0" dirty="0" smtClean="0">
                <a:ea typeface="新細明體" panose="02020500000000000000" pitchFamily="18" charset="-120"/>
              </a:rPr>
              <a:t>價格制定 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”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endParaRPr kumimoji="1" lang="zh-TW" altLang="en-US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例如，</a:t>
            </a:r>
            <a:r>
              <a:rPr lang="zh-TW" altLang="en-US" sz="1200" b="0" dirty="0" smtClean="0">
                <a:latin typeface="Arial" panose="020B0604020202020204" pitchFamily="34" charset="0"/>
              </a:rPr>
              <a:t>健</a:t>
            </a:r>
            <a:r>
              <a:rPr lang="zh-TW" altLang="en-US" sz="1200" b="0" dirty="0" smtClean="0">
                <a:latin typeface="Arial" panose="020B0604020202020204" pitchFamily="34" charset="0"/>
              </a:rPr>
              <a:t>達</a:t>
            </a:r>
            <a:r>
              <a:rPr lang="en-US" altLang="zh-TW" sz="1200" b="0" dirty="0" smtClean="0">
                <a:latin typeface="Arial" panose="020B0604020202020204" pitchFamily="34" charset="0"/>
              </a:rPr>
              <a:t>(Kinder)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巧克力以一般家庭可負擔的水平定價。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r>
              <a:rPr kumimoji="1" lang="en-US" altLang="zh-TW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Godiva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為其巧克力制定了高價格，配合其</a:t>
            </a:r>
            <a:r>
              <a:rPr lang="zh-TW" altLang="en-US" sz="1200" b="0" dirty="0" smtClean="0">
                <a:latin typeface="Arial" panose="020B0604020202020204" pitchFamily="34" charset="0"/>
              </a:rPr>
              <a:t>奢華、高貴的形象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。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endParaRPr kumimoji="1" lang="zh-TW" altLang="en-US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“</a:t>
            </a:r>
            <a:r>
              <a:rPr lang="zh-CN" altLang="en-US" sz="1200" b="0" dirty="0" smtClean="0"/>
              <a:t>分銷</a:t>
            </a:r>
            <a:r>
              <a:rPr kumimoji="1" lang="zh-TW" altLang="en-US" sz="1200" b="0" u="none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渠道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”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endParaRPr kumimoji="1" lang="zh-TW" altLang="en-US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例如，</a:t>
            </a:r>
            <a:r>
              <a:rPr lang="zh-TW" altLang="en-US" sz="1200" b="0" dirty="0" smtClean="0">
                <a:latin typeface="Arial" panose="020B0604020202020204" pitchFamily="34" charset="0"/>
              </a:rPr>
              <a:t>健</a:t>
            </a:r>
            <a:r>
              <a:rPr lang="zh-TW" altLang="en-US" sz="1200" b="0" dirty="0" smtClean="0">
                <a:latin typeface="Arial" panose="020B0604020202020204" pitchFamily="34" charset="0"/>
              </a:rPr>
              <a:t>達</a:t>
            </a:r>
            <a:r>
              <a:rPr lang="en-US" altLang="zh-TW" sz="1200" b="0" dirty="0" smtClean="0">
                <a:latin typeface="Arial" panose="020B0604020202020204" pitchFamily="34" charset="0"/>
              </a:rPr>
              <a:t>(Kinder)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巧克力在便利家庭及兒童的超級市場銷售。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r>
              <a:rPr kumimoji="1" lang="en-US" altLang="zh-TW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Godiva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開設專門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店出售其巧克力。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endParaRPr kumimoji="1" lang="zh-TW" altLang="en-US" sz="1200" b="0" kern="1200" dirty="0" smtClean="0">
              <a:solidFill>
                <a:schemeClr val="tx1"/>
              </a:solidFill>
              <a:latin typeface="Arial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200" b="0" kern="1200" dirty="0" smtClean="0">
                <a:solidFill>
                  <a:schemeClr val="tx1"/>
                </a:solidFill>
                <a:latin typeface="Arial" charset="0"/>
                <a:ea typeface="新細明體" panose="02020500000000000000" pitchFamily="18" charset="-120"/>
                <a:cs typeface="+mn-cs"/>
              </a:rPr>
              <a:t>“市場推廣 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”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endParaRPr kumimoji="1" lang="zh-TW" altLang="en-US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例如，</a:t>
            </a:r>
            <a:r>
              <a:rPr lang="zh-TW" altLang="en-US" sz="1200" b="0" dirty="0" smtClean="0">
                <a:latin typeface="Arial" panose="020B0604020202020204" pitchFamily="34" charset="0"/>
              </a:rPr>
              <a:t>健</a:t>
            </a:r>
            <a:r>
              <a:rPr lang="zh-TW" altLang="en-US" sz="1200" b="0" dirty="0" smtClean="0">
                <a:latin typeface="Arial" panose="020B0604020202020204" pitchFamily="34" charset="0"/>
              </a:rPr>
              <a:t>達</a:t>
            </a:r>
            <a:r>
              <a:rPr lang="en-US" altLang="zh-TW" sz="1200" b="0" dirty="0" smtClean="0">
                <a:latin typeface="Arial" panose="020B0604020202020204" pitchFamily="34" charset="0"/>
              </a:rPr>
              <a:t>(Kinder)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通過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不同媒體上的廣告和促銷（例如折扣）來推廣其產品。</a:t>
            </a:r>
            <a:endParaRPr kumimoji="1" lang="en-US" altLang="zh-TW" sz="1200" b="0" i="0" kern="1200" dirty="0" smtClean="0">
              <a:solidFill>
                <a:schemeClr val="tx1"/>
              </a:solidFill>
              <a:effectLst/>
              <a:latin typeface="Arial" charset="0"/>
              <a:ea typeface="新細明體" pitchFamily="18" charset="-120"/>
              <a:cs typeface="+mn-cs"/>
            </a:endParaRPr>
          </a:p>
          <a:p>
            <a:r>
              <a:rPr kumimoji="1" lang="en-US" altLang="zh-TW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Godiva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設立會員制度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，提供會員折扣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、貴賓專享折扣及禮券以作推廣。</a:t>
            </a: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dirty="0" smtClean="0">
                <a:latin typeface="Arial" panose="020B0604020202020204" pitchFamily="34" charset="0"/>
              </a:rPr>
              <a:t>公司一般</a:t>
            </a:r>
            <a:r>
              <a:rPr lang="zh-TW" altLang="en-US" dirty="0" smtClean="0">
                <a:latin typeface="Arial" panose="020B0604020202020204" pitchFamily="34" charset="0"/>
              </a:rPr>
              <a:t>會運</a:t>
            </a:r>
            <a:r>
              <a:rPr lang="zh-CN" altLang="en-US" dirty="0" smtClean="0">
                <a:latin typeface="Arial" panose="020B0604020202020204" pitchFamily="34" charset="0"/>
              </a:rPr>
              <a:t>用</a:t>
            </a:r>
            <a:r>
              <a:rPr lang="zh-TW" altLang="en-US" dirty="0" smtClean="0">
                <a:latin typeface="Arial" panose="020B0604020202020204" pitchFamily="34" charset="0"/>
              </a:rPr>
              <a:t>這些</a:t>
            </a:r>
            <a:r>
              <a:rPr lang="zh-CN" altLang="en-US" dirty="0" smtClean="0">
                <a:latin typeface="Arial" panose="020B0604020202020204" pitchFamily="34" charset="0"/>
              </a:rPr>
              <a:t>策略</a:t>
            </a:r>
            <a:r>
              <a:rPr lang="zh-TW" altLang="en-US" dirty="0" smtClean="0">
                <a:latin typeface="Arial" panose="020B0604020202020204" pitchFamily="34" charset="0"/>
              </a:rPr>
              <a:t>以達至</a:t>
            </a:r>
            <a:r>
              <a:rPr lang="zh-CN" altLang="en-US" dirty="0" smtClean="0">
                <a:latin typeface="Arial" panose="020B0604020202020204" pitchFamily="34" charset="0"/>
              </a:rPr>
              <a:t>產品定位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TW" dirty="0" smtClean="0">
                <a:latin typeface="Arial" panose="020B0604020202020204" pitchFamily="34" charset="0"/>
              </a:rPr>
              <a:t> </a:t>
            </a: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u="sng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795B1E85-2918-4065-B686-C98F15AEE916}" type="slidenum">
              <a:rPr lang="en-US" altLang="zh-TW" sz="1200"/>
              <a:pPr algn="r" eaLnBrk="1" hangingPunct="1"/>
              <a:t>29</a:t>
            </a:fld>
            <a:endParaRPr lang="en-US" altLang="zh-TW" sz="120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8E20F721-3BDB-4E5B-8C22-B8319F95BED4}" type="slidenum">
              <a:rPr lang="en-US" altLang="zh-TW" sz="1200"/>
              <a:pPr eaLnBrk="1" hangingPunct="1"/>
              <a:t>3</a:t>
            </a:fld>
            <a:endParaRPr lang="en-US" altLang="zh-TW" sz="120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2175" y="711200"/>
            <a:ext cx="4933950" cy="3700463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Times New Roman" panose="02020603050405020304" pitchFamily="18" charset="0"/>
              </a:rPr>
              <a:t>續</a:t>
            </a:r>
            <a:r>
              <a:rPr lang="en-US" altLang="zh-TW" smtClean="0">
                <a:latin typeface="Times New Roman" panose="02020603050405020304" pitchFamily="18" charset="0"/>
              </a:rPr>
              <a:t>……</a:t>
            </a:r>
            <a:endParaRPr lang="zh-TW" altLang="en-US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zh-TW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mtClean="0">
                <a:latin typeface="Times New Roman" panose="02020603050405020304" pitchFamily="18" charset="0"/>
              </a:rPr>
              <a:t>最近，依華在香港與</a:t>
            </a:r>
            <a:r>
              <a:rPr lang="zh-TW" altLang="en-US" smtClean="0">
                <a:latin typeface="Times New Roman" panose="02020603050405020304" pitchFamily="18" charset="0"/>
              </a:rPr>
              <a:t>一名日</a:t>
            </a:r>
            <a:r>
              <a:rPr lang="zh-CN" altLang="en-US" smtClean="0">
                <a:latin typeface="Times New Roman" panose="02020603050405020304" pitchFamily="18" charset="0"/>
              </a:rPr>
              <a:t>本人結婚，</a:t>
            </a:r>
            <a:r>
              <a:rPr lang="zh-CN" altLang="zh-TW" smtClean="0">
                <a:latin typeface="Times New Roman" panose="02020603050405020304" pitchFamily="18" charset="0"/>
              </a:rPr>
              <a:t>並</a:t>
            </a:r>
            <a:r>
              <a:rPr lang="zh-CN" altLang="en-US" smtClean="0">
                <a:latin typeface="Times New Roman" panose="02020603050405020304" pitchFamily="18" charset="0"/>
              </a:rPr>
              <a:t>將</a:t>
            </a:r>
            <a:r>
              <a:rPr lang="zh-TW" altLang="en-US" smtClean="0">
                <a:latin typeface="Times New Roman" panose="02020603050405020304" pitchFamily="18" charset="0"/>
              </a:rPr>
              <a:t>會移居</a:t>
            </a:r>
            <a:r>
              <a:rPr lang="zh-CN" altLang="en-US" smtClean="0">
                <a:latin typeface="Times New Roman" panose="02020603050405020304" pitchFamily="18" charset="0"/>
              </a:rPr>
              <a:t>日本。</a:t>
            </a:r>
            <a:endParaRPr lang="zh-TW" altLang="en-US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zh-TW" altLang="en-US" smtClean="0">
                <a:latin typeface="Times New Roman" panose="02020603050405020304" pitchFamily="18" charset="0"/>
              </a:rPr>
              <a:t>有見及</a:t>
            </a:r>
            <a:r>
              <a:rPr lang="zh-CN" altLang="en-US" smtClean="0">
                <a:latin typeface="Times New Roman" panose="02020603050405020304" pitchFamily="18" charset="0"/>
              </a:rPr>
              <a:t>此， </a:t>
            </a:r>
            <a:r>
              <a:rPr lang="zh-TW" altLang="en-US" smtClean="0">
                <a:latin typeface="Times New Roman" panose="02020603050405020304" pitchFamily="18" charset="0"/>
              </a:rPr>
              <a:t>朗勞</a:t>
            </a:r>
            <a:r>
              <a:rPr lang="zh-CN" altLang="en-US" smtClean="0">
                <a:latin typeface="Times New Roman" panose="02020603050405020304" pitchFamily="18" charset="0"/>
              </a:rPr>
              <a:t>和</a:t>
            </a:r>
            <a:r>
              <a:rPr lang="zh-TW" altLang="en-US" smtClean="0">
                <a:latin typeface="Times New Roman" panose="02020603050405020304" pitchFamily="18" charset="0"/>
              </a:rPr>
              <a:t>依華</a:t>
            </a:r>
            <a:r>
              <a:rPr lang="zh-CN" altLang="en-US" smtClean="0">
                <a:latin typeface="Times New Roman" panose="02020603050405020304" pitchFamily="18" charset="0"/>
              </a:rPr>
              <a:t>決定在香港開設</a:t>
            </a:r>
            <a:r>
              <a:rPr lang="zh-CN" altLang="zh-TW" smtClean="0">
                <a:latin typeface="Times New Roman" panose="02020603050405020304" pitchFamily="18" charset="0"/>
              </a:rPr>
              <a:t>一家</a:t>
            </a:r>
            <a:r>
              <a:rPr lang="zh-TW" altLang="en-US" smtClean="0">
                <a:latin typeface="Times New Roman" panose="02020603050405020304" pitchFamily="18" charset="0"/>
              </a:rPr>
              <a:t>日本</a:t>
            </a:r>
            <a:r>
              <a:rPr lang="zh-CN" altLang="en-US" smtClean="0">
                <a:latin typeface="Times New Roman" panose="02020603050405020304" pitchFamily="18" charset="0"/>
              </a:rPr>
              <a:t>潮流商舖。</a:t>
            </a:r>
            <a:r>
              <a:rPr lang="zh-TW" altLang="en-US" smtClean="0">
                <a:latin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zh-TW" altLang="en-US" smtClean="0">
                <a:latin typeface="Times New Roman" panose="02020603050405020304" pitchFamily="18" charset="0"/>
              </a:rPr>
              <a:t>依華會</a:t>
            </a:r>
            <a:r>
              <a:rPr lang="zh-CN" altLang="en-US" smtClean="0">
                <a:latin typeface="Times New Roman" panose="02020603050405020304" pitchFamily="18" charset="0"/>
              </a:rPr>
              <a:t>負責從日本</a:t>
            </a:r>
            <a:r>
              <a:rPr lang="zh-TW" altLang="en-US" smtClean="0">
                <a:latin typeface="Times New Roman" panose="02020603050405020304" pitchFamily="18" charset="0"/>
              </a:rPr>
              <a:t>採</a:t>
            </a:r>
            <a:r>
              <a:rPr lang="zh-CN" altLang="en-US" smtClean="0">
                <a:latin typeface="Times New Roman" panose="02020603050405020304" pitchFamily="18" charset="0"/>
              </a:rPr>
              <a:t>購潮流產品</a:t>
            </a:r>
            <a:r>
              <a:rPr lang="zh-TW" altLang="en-US" smtClean="0">
                <a:latin typeface="Times New Roman" panose="02020603050405020304" pitchFamily="18" charset="0"/>
              </a:rPr>
              <a:t>，而朗勞則</a:t>
            </a:r>
            <a:r>
              <a:rPr lang="zh-CN" altLang="en-US" smtClean="0">
                <a:latin typeface="Times New Roman" panose="02020603050405020304" pitchFamily="18" charset="0"/>
              </a:rPr>
              <a:t>負責</a:t>
            </a:r>
            <a:r>
              <a:rPr lang="zh-TW" altLang="en-US" smtClean="0">
                <a:latin typeface="Times New Roman" panose="02020603050405020304" pitchFamily="18" charset="0"/>
              </a:rPr>
              <a:t>管理</a:t>
            </a:r>
            <a:r>
              <a:rPr lang="zh-CN" altLang="en-US" smtClean="0">
                <a:latin typeface="Times New Roman" panose="02020603050405020304" pitchFamily="18" charset="0"/>
              </a:rPr>
              <a:t>香港</a:t>
            </a:r>
            <a:r>
              <a:rPr lang="zh-TW" altLang="en-US" smtClean="0">
                <a:latin typeface="Times New Roman" panose="02020603050405020304" pitchFamily="18" charset="0"/>
              </a:rPr>
              <a:t>的業務運作</a:t>
            </a:r>
            <a:r>
              <a:rPr lang="zh-CN" altLang="en-US" smtClean="0">
                <a:latin typeface="Times New Roman" panose="02020603050405020304" pitchFamily="18" charset="0"/>
              </a:rPr>
              <a:t>。</a:t>
            </a:r>
            <a:endParaRPr lang="en-US" altLang="zh-TW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FB9F9D3D-E967-4726-9C2B-A59C66F8F65E}" type="slidenum">
              <a:rPr lang="en-US" altLang="zh-TW" sz="1200"/>
              <a:pPr algn="r" eaLnBrk="1" hangingPunct="1"/>
              <a:t>30</a:t>
            </a:fld>
            <a:endParaRPr lang="en-US" altLang="zh-TW" sz="120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6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266700" indent="-266700" eaLnBrk="1" hangingPunct="1">
              <a:lnSpc>
                <a:spcPct val="95000"/>
              </a:lnSpc>
            </a:pPr>
            <a:r>
              <a:rPr lang="zh-TW" altLang="en-US" dirty="0" smtClean="0">
                <a:latin typeface="Arial" panose="020B0604020202020204" pitchFamily="34" charset="0"/>
              </a:rPr>
              <a:t>在總結時</a:t>
            </a:r>
            <a:r>
              <a:rPr lang="zh-CN" altLang="en-US" dirty="0" smtClean="0">
                <a:latin typeface="Arial" panose="020B0604020202020204" pitchFamily="34" charset="0"/>
              </a:rPr>
              <a:t>，教師可使用適當</a:t>
            </a:r>
            <a:r>
              <a:rPr lang="zh-TW" altLang="en-US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例子再次</a:t>
            </a:r>
            <a:r>
              <a:rPr lang="zh-TW" altLang="en-US" dirty="0" smtClean="0">
                <a:latin typeface="Arial" panose="020B0604020202020204" pitchFamily="34" charset="0"/>
              </a:rPr>
              <a:t>扼要重溫市場營</a:t>
            </a:r>
            <a:r>
              <a:rPr lang="zh-CN" altLang="en-US" dirty="0" smtClean="0">
                <a:latin typeface="Arial" panose="020B0604020202020204" pitchFamily="34" charset="0"/>
              </a:rPr>
              <a:t>銷基本</a:t>
            </a:r>
            <a:r>
              <a:rPr lang="zh-CN" altLang="en-US" dirty="0" smtClean="0">
                <a:latin typeface="新細明體" panose="02020500000000000000" pitchFamily="18" charset="-120"/>
              </a:rPr>
              <a:t>過程</a:t>
            </a:r>
            <a:r>
              <a:rPr lang="zh-CN" altLang="en-US" dirty="0" smtClean="0">
                <a:latin typeface="Arial" panose="020B0604020202020204" pitchFamily="34" charset="0"/>
              </a:rPr>
              <a:t>的</a:t>
            </a:r>
            <a:r>
              <a:rPr lang="zh-TW" altLang="en-US" dirty="0" smtClean="0">
                <a:latin typeface="Arial" panose="020B0604020202020204" pitchFamily="34" charset="0"/>
              </a:rPr>
              <a:t>三</a:t>
            </a:r>
            <a:r>
              <a:rPr lang="zh-CN" altLang="en-US" dirty="0" smtClean="0">
                <a:latin typeface="Arial" panose="020B0604020202020204" pitchFamily="34" charset="0"/>
              </a:rPr>
              <a:t>個步驟</a:t>
            </a:r>
            <a:r>
              <a:rPr lang="zh-TW" altLang="en-US" dirty="0" smtClean="0">
                <a:latin typeface="Arial" panose="020B0604020202020204" pitchFamily="34" charset="0"/>
              </a:rPr>
              <a:t>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0" indent="0" eaLnBrk="1" hangingPunct="1">
              <a:buFontTx/>
              <a:buNone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marL="266700" indent="-266700" eaLnBrk="1" hangingPunct="1">
              <a:lnSpc>
                <a:spcPct val="90000"/>
              </a:lnSpc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亦</a:t>
            </a:r>
            <a:r>
              <a:rPr lang="zh-CN" altLang="en-US" dirty="0" smtClean="0">
                <a:latin typeface="Arial" panose="020B0604020202020204" pitchFamily="34" charset="0"/>
              </a:rPr>
              <a:t>應</a:t>
            </a:r>
            <a:r>
              <a:rPr kumimoji="1" lang="zh-CN" altLang="en-US" sz="1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強調</a:t>
            </a:r>
            <a:r>
              <a:rPr kumimoji="1" lang="zh-TW" altLang="en-US" sz="1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評估市場營</a:t>
            </a:r>
            <a:r>
              <a:rPr kumimoji="1" lang="zh-CN" altLang="en-US" sz="1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銷過程</a:t>
            </a:r>
            <a:r>
              <a:rPr lang="zh-TW" altLang="en-US" dirty="0" smtClean="0">
                <a:latin typeface="Arial" panose="020B0604020202020204" pitchFamily="34" charset="0"/>
              </a:rPr>
              <a:t>成效</a:t>
            </a:r>
            <a:r>
              <a:rPr lang="zh-CN" altLang="en-US" dirty="0" smtClean="0">
                <a:latin typeface="Arial" panose="020B0604020202020204" pitchFamily="34" charset="0"/>
              </a:rPr>
              <a:t>的重要性，以便</a:t>
            </a:r>
            <a:r>
              <a:rPr lang="zh-TW" altLang="en-US" dirty="0" smtClean="0">
                <a:latin typeface="Arial" panose="020B0604020202020204" pitchFamily="34" charset="0"/>
              </a:rPr>
              <a:t>採</a:t>
            </a:r>
            <a:r>
              <a:rPr lang="zh-CN" altLang="en-US" dirty="0" smtClean="0">
                <a:latin typeface="Arial" panose="020B0604020202020204" pitchFamily="34" charset="0"/>
              </a:rPr>
              <a:t>取補救行動</a:t>
            </a:r>
            <a:r>
              <a:rPr lang="zh-TW" altLang="en-US" dirty="0" smtClean="0">
                <a:latin typeface="Arial" panose="020B0604020202020204" pitchFamily="34" charset="0"/>
              </a:rPr>
              <a:t>及協助日後</a:t>
            </a:r>
            <a:r>
              <a:rPr lang="zh-CN" altLang="en-US" dirty="0" smtClean="0">
                <a:latin typeface="Arial" panose="020B0604020202020204" pitchFamily="34" charset="0"/>
              </a:rPr>
              <a:t>的規劃。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266700" indent="-266700" eaLnBrk="1" hangingPunct="1">
              <a:buFontTx/>
              <a:buChar char="•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marL="266700" indent="-266700" eaLnBrk="1" hangingPunct="1"/>
            <a:r>
              <a:rPr lang="en-US" altLang="zh-TW" dirty="0" smtClean="0">
                <a:latin typeface="Arial" panose="020B0604020202020204" pitchFamily="34" charset="0"/>
              </a:rPr>
              <a:t>  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6025277D-87BA-4F90-984C-717A476CC217}" type="slidenum">
              <a:rPr lang="en-US" altLang="zh-TW" sz="1200"/>
              <a:pPr algn="r" eaLnBrk="1" hangingPunct="1"/>
              <a:t>31</a:t>
            </a:fld>
            <a:endParaRPr lang="en-US" altLang="zh-TW" sz="120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b="1" smtClean="0">
                <a:latin typeface="Arial" panose="020B0604020202020204" pitchFamily="34" charset="0"/>
              </a:rPr>
              <a:t>第</a:t>
            </a:r>
            <a:r>
              <a:rPr lang="zh-TW" altLang="en-US" b="1" smtClean="0">
                <a:latin typeface="Arial" panose="020B0604020202020204" pitchFamily="34" charset="0"/>
              </a:rPr>
              <a:t>二</a:t>
            </a:r>
            <a:r>
              <a:rPr lang="zh-CN" altLang="en-US" b="1" smtClean="0">
                <a:latin typeface="Arial" panose="020B0604020202020204" pitchFamily="34" charset="0"/>
              </a:rPr>
              <a:t>課節</a:t>
            </a:r>
            <a:r>
              <a:rPr lang="zh-TW" altLang="en-US" b="1" smtClean="0">
                <a:latin typeface="Arial" panose="020B0604020202020204" pitchFamily="34" charset="0"/>
              </a:rPr>
              <a:t>完</a:t>
            </a:r>
          </a:p>
          <a:p>
            <a:pPr eaLnBrk="1" hangingPunct="1"/>
            <a:endParaRPr lang="en-US" altLang="zh-TW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82041B01-7DD0-4024-9448-30AA902C7E67}" type="slidenum">
              <a:rPr lang="en-US" altLang="zh-TW" sz="1200"/>
              <a:pPr eaLnBrk="1" hangingPunct="1"/>
              <a:t>4</a:t>
            </a:fld>
            <a:endParaRPr lang="en-US" altLang="zh-TW" sz="120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dirty="0" smtClean="0">
                <a:latin typeface="新細明體" panose="02020500000000000000" pitchFamily="18" charset="-120"/>
              </a:rPr>
              <a:t>續</a:t>
            </a:r>
            <a:r>
              <a:rPr lang="en-US" altLang="zh-TW" dirty="0" smtClean="0">
                <a:latin typeface="新細明體" panose="02020500000000000000" pitchFamily="18" charset="-120"/>
              </a:rPr>
              <a:t>…..</a:t>
            </a: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/>
            <a:r>
              <a:rPr lang="zh-TW" altLang="en-US" dirty="0" smtClean="0">
                <a:latin typeface="新細明體" panose="02020500000000000000" pitchFamily="18" charset="-120"/>
              </a:rPr>
              <a:t>朗勞問</a:t>
            </a:r>
            <a:r>
              <a:rPr lang="zh-CN" altLang="en-US" dirty="0" smtClean="0">
                <a:latin typeface="新細明體" panose="02020500000000000000" pitchFamily="18" charset="-120"/>
              </a:rPr>
              <a:t>爸爸</a:t>
            </a:r>
            <a:r>
              <a:rPr lang="zh-TW" altLang="en-US" dirty="0" smtClean="0">
                <a:latin typeface="新細明體" panose="02020500000000000000" pitchFamily="18" charset="-120"/>
              </a:rPr>
              <a:t>可否在</a:t>
            </a:r>
            <a:r>
              <a:rPr lang="zh-CN" altLang="en-US" dirty="0" smtClean="0">
                <a:latin typeface="新細明體" panose="02020500000000000000" pitchFamily="18" charset="-120"/>
              </a:rPr>
              <a:t>財務</a:t>
            </a:r>
            <a:r>
              <a:rPr lang="zh-CN" altLang="zh-TW" dirty="0" smtClean="0">
                <a:latin typeface="新細明體" panose="02020500000000000000" pitchFamily="18" charset="-120"/>
              </a:rPr>
              <a:t>上</a:t>
            </a:r>
            <a:r>
              <a:rPr lang="zh-TW" altLang="en-US" dirty="0" smtClean="0">
                <a:latin typeface="新細明體" panose="02020500000000000000" pitchFamily="18" charset="-120"/>
              </a:rPr>
              <a:t>提供</a:t>
            </a:r>
            <a:r>
              <a:rPr lang="zh-CN" altLang="en-US" dirty="0" smtClean="0">
                <a:latin typeface="新細明體" panose="02020500000000000000" pitchFamily="18" charset="-120"/>
              </a:rPr>
              <a:t>支援。</a:t>
            </a:r>
            <a:r>
              <a:rPr lang="zh-CN" altLang="zh-TW" dirty="0" smtClean="0">
                <a:latin typeface="新細明體" panose="02020500000000000000" pitchFamily="18" charset="-120"/>
              </a:rPr>
              <a:t>在</a:t>
            </a:r>
            <a:r>
              <a:rPr lang="zh-TW" altLang="en-US" dirty="0" smtClean="0">
                <a:latin typeface="新細明體" panose="02020500000000000000" pitchFamily="18" charset="-120"/>
              </a:rPr>
              <a:t>未有</a:t>
            </a:r>
            <a:r>
              <a:rPr lang="zh-CN" altLang="en-US" dirty="0" smtClean="0">
                <a:latin typeface="新細明體" panose="02020500000000000000" pitchFamily="18" charset="-120"/>
              </a:rPr>
              <a:t>任何決定</a:t>
            </a:r>
            <a:r>
              <a:rPr lang="zh-CN" altLang="zh-TW" dirty="0" smtClean="0">
                <a:latin typeface="新細明體" panose="02020500000000000000" pitchFamily="18" charset="-120"/>
              </a:rPr>
              <a:t>之</a:t>
            </a:r>
            <a:r>
              <a:rPr lang="zh-CN" altLang="en-US" dirty="0" smtClean="0">
                <a:latin typeface="新細明體" panose="02020500000000000000" pitchFamily="18" charset="-120"/>
              </a:rPr>
              <a:t>前，爸爸</a:t>
            </a:r>
            <a:r>
              <a:rPr lang="zh-TW" altLang="en-US" dirty="0" smtClean="0">
                <a:latin typeface="新細明體" panose="02020500000000000000" pitchFamily="18" charset="-120"/>
              </a:rPr>
              <a:t>向</a:t>
            </a:r>
            <a:r>
              <a:rPr lang="zh-CN" altLang="en-US" dirty="0" smtClean="0">
                <a:latin typeface="新細明體" panose="02020500000000000000" pitchFamily="18" charset="-120"/>
              </a:rPr>
              <a:t>他</a:t>
            </a:r>
            <a:r>
              <a:rPr lang="zh-TW" altLang="en-US" dirty="0" smtClean="0">
                <a:latin typeface="新細明體" panose="02020500000000000000" pitchFamily="18" charset="-120"/>
              </a:rPr>
              <a:t>提出了</a:t>
            </a:r>
            <a:r>
              <a:rPr lang="zh-CN" altLang="en-US" dirty="0" smtClean="0">
                <a:latin typeface="新細明體" panose="02020500000000000000" pitchFamily="18" charset="-120"/>
              </a:rPr>
              <a:t>一個問題：</a:t>
            </a:r>
            <a:endParaRPr lang="zh-CN" altLang="zh-TW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/>
            <a:r>
              <a:rPr lang="zh-TW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「雖然</a:t>
            </a:r>
            <a:r>
              <a:rPr lang="zh-CN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你</a:t>
            </a:r>
            <a:r>
              <a:rPr lang="zh-TW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們</a:t>
            </a:r>
            <a:r>
              <a:rPr lang="zh-CN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能</a:t>
            </a:r>
            <a:r>
              <a:rPr lang="zh-TW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夠</a:t>
            </a:r>
            <a:r>
              <a:rPr lang="zh-CN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直接從日本</a:t>
            </a:r>
            <a:r>
              <a:rPr lang="zh-TW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採</a:t>
            </a:r>
            <a:r>
              <a:rPr lang="zh-CN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購優質產品，</a:t>
            </a:r>
            <a:r>
              <a:rPr lang="zh-TW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但你怎樣</a:t>
            </a:r>
            <a:r>
              <a:rPr lang="zh-CN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計劃</a:t>
            </a:r>
            <a:r>
              <a:rPr lang="zh-CN" altLang="zh-TW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以</a:t>
            </a:r>
            <a:r>
              <a:rPr lang="zh-TW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宣傳</a:t>
            </a:r>
            <a:r>
              <a:rPr lang="zh-CN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你</a:t>
            </a:r>
            <a:r>
              <a:rPr lang="zh-TW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們</a:t>
            </a:r>
            <a:r>
              <a:rPr lang="zh-CN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的商舖和產品</a:t>
            </a:r>
            <a:r>
              <a:rPr lang="zh-TW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呢？</a:t>
            </a:r>
            <a:r>
              <a:rPr lang="zh-CN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」</a:t>
            </a:r>
            <a:endParaRPr lang="zh-CN" altLang="zh-TW" dirty="0" smtClean="0">
              <a:solidFill>
                <a:srgbClr val="FF0000"/>
              </a:solidFill>
              <a:latin typeface="新細明體" panose="02020500000000000000" pitchFamily="18" charset="-120"/>
            </a:endParaRPr>
          </a:p>
          <a:p>
            <a:pPr eaLnBrk="1" hangingPunct="1"/>
            <a:endParaRPr lang="en-US" altLang="zh-TW" dirty="0" smtClean="0">
              <a:solidFill>
                <a:srgbClr val="FF0000"/>
              </a:solidFill>
              <a:latin typeface="新細明體" panose="02020500000000000000" pitchFamily="18" charset="-120"/>
            </a:endParaRPr>
          </a:p>
          <a:p>
            <a:pPr eaLnBrk="1" hangingPunct="1"/>
            <a:r>
              <a:rPr lang="zh-TW" altLang="en-US" dirty="0" smtClean="0">
                <a:latin typeface="新細明體" panose="02020500000000000000" pitchFamily="18" charset="-120"/>
              </a:rPr>
              <a:t>問</a:t>
            </a:r>
            <a:r>
              <a:rPr lang="zh-CN" altLang="en-US" dirty="0" smtClean="0">
                <a:latin typeface="新細明體" panose="02020500000000000000" pitchFamily="18" charset="-120"/>
              </a:rPr>
              <a:t>學生：</a:t>
            </a:r>
            <a:r>
              <a:rPr lang="zh-TW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「朗勞</a:t>
            </a:r>
            <a:r>
              <a:rPr lang="zh-CN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應該</a:t>
            </a:r>
            <a:r>
              <a:rPr lang="zh-TW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怎樣</a:t>
            </a:r>
            <a:r>
              <a:rPr lang="zh-CN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吸引客</a:t>
            </a:r>
            <a:r>
              <a:rPr lang="zh-TW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戶光顧</a:t>
            </a:r>
            <a:r>
              <a:rPr lang="zh-CN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他的商舖</a:t>
            </a:r>
            <a:r>
              <a:rPr lang="zh-TW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？</a:t>
            </a:r>
            <a:r>
              <a:rPr lang="zh-CN" altLang="en-US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」</a:t>
            </a:r>
            <a:endParaRPr lang="zh-CN" altLang="zh-TW" dirty="0" smtClean="0">
              <a:solidFill>
                <a:srgbClr val="FF0000"/>
              </a:solidFill>
              <a:latin typeface="新細明體" panose="02020500000000000000" pitchFamily="18" charset="-120"/>
            </a:endParaRPr>
          </a:p>
          <a:p>
            <a:pPr eaLnBrk="1" hangingPunct="1"/>
            <a:endParaRPr lang="zh-TW" altLang="en-US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94A95E73-102E-43AD-BD54-496337BECB03}" type="slidenum">
              <a:rPr lang="en-US" altLang="zh-TW" sz="1200"/>
              <a:pPr eaLnBrk="1" hangingPunct="1"/>
              <a:t>5</a:t>
            </a:fld>
            <a:endParaRPr lang="en-US" altLang="zh-TW" sz="120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dirty="0" smtClean="0">
                <a:latin typeface="新細明體" panose="02020500000000000000" pitchFamily="18" charset="-120"/>
              </a:rPr>
              <a:t>教師總結學生的答案，</a:t>
            </a:r>
            <a:r>
              <a:rPr lang="zh-TW" altLang="en-US" dirty="0" smtClean="0">
                <a:latin typeface="新細明體" panose="02020500000000000000" pitchFamily="18" charset="-120"/>
              </a:rPr>
              <a:t>然後</a:t>
            </a:r>
            <a:r>
              <a:rPr lang="zh-CN" altLang="en-US" dirty="0" smtClean="0">
                <a:latin typeface="新細明體" panose="02020500000000000000" pitchFamily="18" charset="-120"/>
              </a:rPr>
              <a:t>指出他們的建議</a:t>
            </a:r>
            <a:r>
              <a:rPr lang="zh-CN" altLang="en-US" dirty="0" smtClean="0">
                <a:latin typeface="新細明體" panose="02020500000000000000" pitchFamily="18" charset="-120"/>
                <a:ea typeface="SimSun" panose="02010600030101010101" pitchFamily="2" charset="-122"/>
              </a:rPr>
              <a:t>都</a:t>
            </a:r>
            <a:r>
              <a:rPr lang="zh-CN" altLang="en-US" dirty="0" smtClean="0">
                <a:latin typeface="新細明體" panose="02020500000000000000" pitchFamily="18" charset="-120"/>
                <a:ea typeface="SimSun" panose="02010600030101010101" pitchFamily="2" charset="-122"/>
              </a:rPr>
              <a:t>是</a:t>
            </a:r>
            <a:r>
              <a:rPr lang="zh-TW" altLang="en-US" dirty="0" smtClean="0">
                <a:latin typeface="新細明體" panose="02020500000000000000" pitchFamily="18" charset="-120"/>
                <a:ea typeface="新細明體" pitchFamily="18" charset="-120"/>
              </a:rPr>
              <a:t>其</a:t>
            </a:r>
            <a:r>
              <a:rPr lang="zh-CN" altLang="en-US" dirty="0" smtClean="0">
                <a:latin typeface="新細明體" panose="02020500000000000000" pitchFamily="18" charset="-120"/>
              </a:rPr>
              <a:t>實是</a:t>
            </a:r>
            <a:r>
              <a:rPr lang="zh-TW" altLang="en-US" dirty="0" smtClean="0">
                <a:latin typeface="新細明體" panose="02020500000000000000" pitchFamily="18" charset="-120"/>
              </a:rPr>
              <a:t>市場</a:t>
            </a:r>
            <a:r>
              <a:rPr lang="zh-CN" altLang="en-US" dirty="0" smtClean="0">
                <a:latin typeface="新細明體" panose="02020500000000000000" pitchFamily="18" charset="-120"/>
              </a:rPr>
              <a:t>營銷活動。</a:t>
            </a:r>
            <a:endParaRPr lang="zh-TW" altLang="en-US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/>
            <a:r>
              <a:rPr lang="zh-TW" altLang="en-US" dirty="0" smtClean="0">
                <a:latin typeface="新細明體" panose="02020500000000000000" pitchFamily="18" charset="-120"/>
              </a:rPr>
              <a:t>但是，</a:t>
            </a:r>
          </a:p>
          <a:p>
            <a:pPr eaLnBrk="1" hangingPunct="1"/>
            <a:r>
              <a:rPr lang="en-US" altLang="zh-TW" dirty="0" smtClean="0">
                <a:latin typeface="新細明體" panose="02020500000000000000" pitchFamily="18" charset="-120"/>
              </a:rPr>
              <a:t>(1) </a:t>
            </a:r>
            <a:r>
              <a:rPr lang="en-US" altLang="zh-CN" dirty="0" smtClean="0">
                <a:latin typeface="新細明體" panose="02020500000000000000" pitchFamily="18" charset="-120"/>
              </a:rPr>
              <a:t> </a:t>
            </a:r>
            <a:r>
              <a:rPr lang="zh-CN" altLang="en-US" dirty="0" smtClean="0">
                <a:latin typeface="新細明體" panose="02020500000000000000" pitchFamily="18" charset="-120"/>
              </a:rPr>
              <a:t>教師應強調「</a:t>
            </a:r>
            <a:r>
              <a:rPr lang="zh-TW" altLang="en-US" dirty="0" smtClean="0">
                <a:latin typeface="新細明體" panose="02020500000000000000" pitchFamily="18" charset="-120"/>
              </a:rPr>
              <a:t>市場</a:t>
            </a:r>
            <a:r>
              <a:rPr lang="zh-CN" altLang="en-US" dirty="0" smtClean="0">
                <a:latin typeface="新細明體" panose="02020500000000000000" pitchFamily="18" charset="-120"/>
              </a:rPr>
              <a:t>營銷」</a:t>
            </a:r>
            <a:r>
              <a:rPr lang="zh-TW" altLang="en-US" dirty="0" smtClean="0">
                <a:latin typeface="新細明體" panose="02020500000000000000" pitchFamily="18" charset="-120"/>
              </a:rPr>
              <a:t>不單是他們</a:t>
            </a:r>
            <a:r>
              <a:rPr lang="zh-CN" altLang="en-US" dirty="0" smtClean="0">
                <a:latin typeface="新細明體" panose="02020500000000000000" pitchFamily="18" charset="-120"/>
              </a:rPr>
              <a:t>建議</a:t>
            </a:r>
            <a:r>
              <a:rPr lang="zh-TW" altLang="en-US" dirty="0" smtClean="0">
                <a:latin typeface="新細明體" panose="02020500000000000000" pitchFamily="18" charset="-120"/>
              </a:rPr>
              <a:t>的</a:t>
            </a:r>
            <a:r>
              <a:rPr lang="zh-CN" altLang="en-US" dirty="0" smtClean="0">
                <a:latin typeface="新細明體" panose="02020500000000000000" pitchFamily="18" charset="-120"/>
              </a:rPr>
              <a:t>活動</a:t>
            </a:r>
            <a:r>
              <a:rPr lang="zh-TW" altLang="en-US" dirty="0" smtClean="0">
                <a:latin typeface="新細明體" panose="02020500000000000000" pitchFamily="18" charset="-120"/>
              </a:rPr>
              <a:t>，它覆蓋範圍是更</a:t>
            </a:r>
            <a:endParaRPr lang="zh-TW" altLang="zh-CN" dirty="0" smtClean="0">
              <a:latin typeface="新細明體" panose="02020500000000000000" pitchFamily="18" charset="-120"/>
            </a:endParaRPr>
          </a:p>
          <a:p>
            <a:pPr eaLnBrk="1" hangingPunct="1"/>
            <a:r>
              <a:rPr lang="zh-CN" altLang="en-US" dirty="0" smtClean="0">
                <a:latin typeface="新細明體" panose="02020500000000000000" pitchFamily="18" charset="-120"/>
              </a:rPr>
              <a:t>       </a:t>
            </a:r>
            <a:r>
              <a:rPr lang="zh-TW" altLang="en-US" dirty="0" smtClean="0">
                <a:latin typeface="新細明體" panose="02020500000000000000" pitchFamily="18" charset="-120"/>
              </a:rPr>
              <a:t>加廣泛。</a:t>
            </a:r>
          </a:p>
          <a:p>
            <a:pPr eaLnBrk="1" hangingPunct="1"/>
            <a:r>
              <a:rPr lang="en-US" altLang="zh-TW" dirty="0" smtClean="0">
                <a:latin typeface="新細明體" panose="02020500000000000000" pitchFamily="18" charset="-120"/>
              </a:rPr>
              <a:t>(2) </a:t>
            </a:r>
            <a:r>
              <a:rPr lang="en-US" altLang="zh-CN" dirty="0" smtClean="0">
                <a:latin typeface="新細明體" panose="02020500000000000000" pitchFamily="18" charset="-120"/>
              </a:rPr>
              <a:t> </a:t>
            </a:r>
            <a:r>
              <a:rPr lang="zh-TW" altLang="en-US" dirty="0" smtClean="0">
                <a:latin typeface="新細明體" panose="02020500000000000000" pitchFamily="18" charset="-120"/>
              </a:rPr>
              <a:t>在</a:t>
            </a:r>
            <a:r>
              <a:rPr lang="zh-CN" altLang="en-US" dirty="0" smtClean="0">
                <a:latin typeface="新細明體" panose="02020500000000000000" pitchFamily="18" charset="-120"/>
              </a:rPr>
              <a:t>廣告</a:t>
            </a:r>
            <a:r>
              <a:rPr lang="zh-CN" altLang="en-US" dirty="0" smtClean="0">
                <a:latin typeface="新細明體" panose="02020500000000000000" pitchFamily="18" charset="-120"/>
              </a:rPr>
              <a:t>和</a:t>
            </a:r>
            <a:r>
              <a:rPr lang="zh-CN" altLang="en-US" dirty="0" smtClean="0">
                <a:latin typeface="新細明體" panose="02020500000000000000" pitchFamily="18" charset="-120"/>
              </a:rPr>
              <a:t>推</a:t>
            </a:r>
            <a:r>
              <a:rPr lang="zh-TW" altLang="en-US" dirty="0" smtClean="0">
                <a:latin typeface="新細明體" panose="02020500000000000000" pitchFamily="18" charset="-120"/>
              </a:rPr>
              <a:t>廣之</a:t>
            </a:r>
            <a:r>
              <a:rPr lang="zh-CN" altLang="en-US" dirty="0" smtClean="0">
                <a:latin typeface="新細明體" panose="02020500000000000000" pitchFamily="18" charset="-120"/>
              </a:rPr>
              <a:t>前</a:t>
            </a:r>
            <a:r>
              <a:rPr lang="zh-TW" altLang="en-US" dirty="0" smtClean="0">
                <a:latin typeface="新細明體" panose="02020500000000000000" pitchFamily="18" charset="-120"/>
              </a:rPr>
              <a:t>，我們需要完成</a:t>
            </a:r>
            <a:r>
              <a:rPr lang="zh-CN" altLang="en-US" dirty="0" smtClean="0">
                <a:latin typeface="新細明體" panose="02020500000000000000" pitchFamily="18" charset="-120"/>
              </a:rPr>
              <a:t>很多</a:t>
            </a:r>
            <a:r>
              <a:rPr lang="zh-TW" altLang="en-US" dirty="0" smtClean="0">
                <a:latin typeface="新細明體" panose="02020500000000000000" pitchFamily="18" charset="-120"/>
              </a:rPr>
              <a:t>市場</a:t>
            </a:r>
            <a:r>
              <a:rPr lang="zh-CN" altLang="en-US" dirty="0" smtClean="0">
                <a:latin typeface="新細明體" panose="02020500000000000000" pitchFamily="18" charset="-120"/>
              </a:rPr>
              <a:t>營銷活動，例如</a:t>
            </a:r>
            <a:r>
              <a:rPr lang="zh-TW" altLang="en-US" dirty="0" smtClean="0">
                <a:latin typeface="新細明體" panose="02020500000000000000" pitchFamily="18" charset="-120"/>
              </a:rPr>
              <a:t>：</a:t>
            </a:r>
            <a:endParaRPr lang="zh-TW" altLang="zh-CN" dirty="0" smtClean="0">
              <a:latin typeface="新細明體" panose="02020500000000000000" pitchFamily="18" charset="-120"/>
            </a:endParaRPr>
          </a:p>
          <a:p>
            <a:pPr eaLnBrk="1" hangingPunct="1"/>
            <a:r>
              <a:rPr lang="en-US" altLang="zh-CN" dirty="0" smtClean="0">
                <a:latin typeface="新細明體" panose="02020500000000000000" pitchFamily="18" charset="-120"/>
              </a:rPr>
              <a:t>      </a:t>
            </a:r>
            <a:r>
              <a:rPr lang="en-US" altLang="zh-TW" dirty="0" smtClean="0">
                <a:latin typeface="新細明體" panose="02020500000000000000" pitchFamily="18" charset="-120"/>
              </a:rPr>
              <a:t>-  </a:t>
            </a:r>
            <a:r>
              <a:rPr lang="zh-CN" altLang="en-US" dirty="0" smtClean="0">
                <a:latin typeface="新細明體" panose="02020500000000000000" pitchFamily="18" charset="-120"/>
              </a:rPr>
              <a:t>市場</a:t>
            </a:r>
            <a:r>
              <a:rPr lang="zh-TW" altLang="en-US" dirty="0" smtClean="0">
                <a:latin typeface="新細明體" panose="02020500000000000000" pitchFamily="18" charset="-120"/>
              </a:rPr>
              <a:t>研究</a:t>
            </a:r>
            <a:r>
              <a:rPr lang="zh-CN" altLang="en-US" dirty="0" smtClean="0">
                <a:latin typeface="新細明體" panose="02020500000000000000" pitchFamily="18" charset="-120"/>
              </a:rPr>
              <a:t>（</a:t>
            </a:r>
            <a:r>
              <a:rPr lang="zh-CN" altLang="zh-TW" dirty="0" smtClean="0">
                <a:latin typeface="新細明體" panose="02020500000000000000" pitchFamily="18" charset="-120"/>
              </a:rPr>
              <a:t>將</a:t>
            </a:r>
            <a:r>
              <a:rPr lang="zh-TW" altLang="en-US" dirty="0" smtClean="0">
                <a:latin typeface="新細明體" panose="02020500000000000000" pitchFamily="18" charset="-120"/>
              </a:rPr>
              <a:t>會</a:t>
            </a:r>
            <a:r>
              <a:rPr lang="zh-CN" altLang="en-US" dirty="0" smtClean="0">
                <a:latin typeface="新細明體" panose="02020500000000000000" pitchFamily="18" charset="-120"/>
              </a:rPr>
              <a:t>在</a:t>
            </a:r>
            <a:r>
              <a:rPr lang="zh-TW" altLang="en-US" dirty="0" smtClean="0">
                <a:latin typeface="新細明體" panose="02020500000000000000" pitchFamily="18" charset="-120"/>
              </a:rPr>
              <a:t>課題</a:t>
            </a:r>
            <a:r>
              <a:rPr lang="en-US" altLang="zh-TW" dirty="0" smtClean="0">
                <a:latin typeface="新細明體" panose="02020500000000000000" pitchFamily="18" charset="-120"/>
              </a:rPr>
              <a:t>M07</a:t>
            </a:r>
            <a:r>
              <a:rPr lang="zh-CN" altLang="en-US" dirty="0" smtClean="0">
                <a:latin typeface="新細明體" panose="02020500000000000000" pitchFamily="18" charset="-120"/>
              </a:rPr>
              <a:t>討論）</a:t>
            </a:r>
            <a:endParaRPr lang="zh-TW" altLang="en-US" dirty="0" smtClean="0">
              <a:latin typeface="新細明體" panose="02020500000000000000" pitchFamily="18" charset="-120"/>
            </a:endParaRPr>
          </a:p>
          <a:p>
            <a:pPr eaLnBrk="1" hangingPunct="1"/>
            <a:r>
              <a:rPr lang="en-US" altLang="zh-CN" dirty="0" smtClean="0">
                <a:latin typeface="新細明體" panose="02020500000000000000" pitchFamily="18" charset="-120"/>
              </a:rPr>
              <a:t>      </a:t>
            </a:r>
            <a:r>
              <a:rPr lang="en-US" altLang="zh-TW" dirty="0" smtClean="0">
                <a:latin typeface="新細明體" panose="02020500000000000000" pitchFamily="18" charset="-120"/>
              </a:rPr>
              <a:t>-  </a:t>
            </a:r>
            <a:r>
              <a:rPr lang="zh-TW" altLang="en-US" dirty="0" smtClean="0">
                <a:latin typeface="新細明體" panose="02020500000000000000" pitchFamily="18" charset="-120"/>
              </a:rPr>
              <a:t>了</a:t>
            </a:r>
            <a:r>
              <a:rPr lang="zh-CN" altLang="en-US" dirty="0" smtClean="0">
                <a:latin typeface="新細明體" panose="02020500000000000000" pitchFamily="18" charset="-120"/>
              </a:rPr>
              <a:t>解客</a:t>
            </a:r>
            <a:r>
              <a:rPr lang="zh-TW" altLang="en-US" dirty="0" smtClean="0">
                <a:latin typeface="新細明體" panose="02020500000000000000" pitchFamily="18" charset="-120"/>
              </a:rPr>
              <a:t>戶</a:t>
            </a:r>
            <a:r>
              <a:rPr lang="zh-CN" altLang="en-US" dirty="0" smtClean="0">
                <a:latin typeface="新細明體" panose="02020500000000000000" pitchFamily="18" charset="-120"/>
              </a:rPr>
              <a:t>的需要</a:t>
            </a:r>
            <a:r>
              <a:rPr lang="zh-TW" altLang="en-US" dirty="0" smtClean="0">
                <a:latin typeface="新細明體" panose="02020500000000000000" pitchFamily="18" charset="-120"/>
              </a:rPr>
              <a:t>及</a:t>
            </a:r>
            <a:r>
              <a:rPr lang="zh-CN" altLang="en-US" dirty="0" smtClean="0">
                <a:latin typeface="新細明體" panose="02020500000000000000" pitchFamily="18" charset="-120"/>
              </a:rPr>
              <a:t>決</a:t>
            </a:r>
            <a:r>
              <a:rPr lang="zh-TW" altLang="en-US" dirty="0" smtClean="0">
                <a:latin typeface="新細明體" panose="02020500000000000000" pitchFamily="18" charset="-120"/>
              </a:rPr>
              <a:t>定</a:t>
            </a:r>
            <a:r>
              <a:rPr lang="zh-CN" altLang="en-US" dirty="0" smtClean="0">
                <a:latin typeface="新細明體" panose="02020500000000000000" pitchFamily="18" charset="-120"/>
              </a:rPr>
              <a:t>（</a:t>
            </a:r>
            <a:r>
              <a:rPr lang="zh-CN" altLang="zh-TW" dirty="0" smtClean="0">
                <a:latin typeface="新細明體" panose="02020500000000000000" pitchFamily="18" charset="-120"/>
              </a:rPr>
              <a:t>將</a:t>
            </a:r>
            <a:r>
              <a:rPr lang="zh-TW" altLang="en-US" dirty="0" smtClean="0">
                <a:latin typeface="新細明體" panose="02020500000000000000" pitchFamily="18" charset="-120"/>
              </a:rPr>
              <a:t>會</a:t>
            </a:r>
            <a:r>
              <a:rPr lang="zh-CN" altLang="en-US" dirty="0" smtClean="0">
                <a:latin typeface="新細明體" panose="02020500000000000000" pitchFamily="18" charset="-120"/>
              </a:rPr>
              <a:t>在</a:t>
            </a:r>
            <a:r>
              <a:rPr lang="zh-TW" altLang="en-US" dirty="0" smtClean="0">
                <a:latin typeface="新細明體" panose="02020500000000000000" pitchFamily="18" charset="-120"/>
              </a:rPr>
              <a:t>課題</a:t>
            </a:r>
            <a:r>
              <a:rPr lang="en-US" altLang="zh-TW" dirty="0" smtClean="0">
                <a:latin typeface="新細明體" panose="02020500000000000000" pitchFamily="18" charset="-120"/>
              </a:rPr>
              <a:t>M08</a:t>
            </a:r>
            <a:r>
              <a:rPr lang="zh-CN" altLang="en-US" dirty="0" smtClean="0">
                <a:latin typeface="新細明體" panose="02020500000000000000" pitchFamily="18" charset="-120"/>
              </a:rPr>
              <a:t>討論）</a:t>
            </a:r>
            <a:endParaRPr lang="zh-TW" altLang="en-US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7EF1D9BD-5299-49C0-B290-E47AAC25B94B}" type="slidenum">
              <a:rPr lang="en-US" altLang="zh-TW" sz="1200"/>
              <a:pPr eaLnBrk="1" hangingPunct="1"/>
              <a:t>6</a:t>
            </a:fld>
            <a:endParaRPr lang="en-US" altLang="zh-TW" sz="120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dirty="0" smtClean="0">
                <a:latin typeface="新細明體" panose="02020500000000000000" pitchFamily="18" charset="-120"/>
              </a:rPr>
              <a:t>教師</a:t>
            </a:r>
            <a:r>
              <a:rPr lang="zh-TW" altLang="en-US" dirty="0" smtClean="0">
                <a:latin typeface="新細明體" panose="02020500000000000000" pitchFamily="18" charset="-120"/>
              </a:rPr>
              <a:t>解釋市場</a:t>
            </a:r>
            <a:r>
              <a:rPr lang="zh-TW" altLang="en-US" dirty="0" smtClean="0">
                <a:latin typeface="新細明體" panose="02020500000000000000" pitchFamily="18" charset="-120"/>
              </a:rPr>
              <a:t>營</a:t>
            </a:r>
            <a:r>
              <a:rPr lang="zh-TW" altLang="en-US" dirty="0" smtClean="0">
                <a:latin typeface="新細明體" panose="02020500000000000000" pitchFamily="18" charset="-120"/>
              </a:rPr>
              <a:t>銷的定義不一，這是由</a:t>
            </a:r>
            <a:r>
              <a:rPr lang="zh-TW" altLang="en-US" dirty="0" smtClean="0">
                <a:latin typeface="新細明體" panose="02020500000000000000" pitchFamily="18" charset="-120"/>
              </a:rPr>
              <a:t>菲利普</a:t>
            </a:r>
            <a:r>
              <a:rPr lang="en-US" altLang="zh-TW" dirty="0" smtClean="0">
                <a:latin typeface="新細明體" panose="02020500000000000000" pitchFamily="18" charset="-120"/>
              </a:rPr>
              <a:t>·</a:t>
            </a:r>
            <a:r>
              <a:rPr lang="zh-TW" altLang="en-US" dirty="0" smtClean="0">
                <a:latin typeface="新細明體" panose="02020500000000000000" pitchFamily="18" charset="-120"/>
              </a:rPr>
              <a:t>科特勒</a:t>
            </a:r>
            <a:r>
              <a:rPr lang="zh-CN" altLang="en-US" dirty="0" smtClean="0">
                <a:latin typeface="新細明體" panose="02020500000000000000" pitchFamily="18" charset="-120"/>
              </a:rPr>
              <a:t>教授</a:t>
            </a:r>
            <a:r>
              <a:rPr lang="zh-TW" altLang="en-US" dirty="0" smtClean="0">
                <a:latin typeface="新細明體" panose="02020500000000000000" pitchFamily="18" charset="-120"/>
              </a:rPr>
              <a:t>提出的</a:t>
            </a:r>
            <a:r>
              <a:rPr lang="zh-TW" altLang="en-US" dirty="0" smtClean="0">
                <a:latin typeface="新細明體" panose="02020500000000000000" pitchFamily="18" charset="-120"/>
              </a:rPr>
              <a:t>定義，為世界</a:t>
            </a:r>
            <a:r>
              <a:rPr lang="zh-TW" altLang="en-US" dirty="0" smtClean="0">
                <a:latin typeface="新細明體" panose="02020500000000000000" pitchFamily="18" charset="-120"/>
              </a:rPr>
              <a:t>各地廣泛採納。</a:t>
            </a:r>
            <a:endParaRPr lang="en-US" altLang="zh-CN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dirty="0" smtClean="0">
              <a:latin typeface="新細明體" panose="02020500000000000000" pitchFamily="18" charset="-120"/>
              <a:ea typeface="SimSun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 dirty="0" smtClean="0">
                <a:latin typeface="新細明體" panose="02020500000000000000" pitchFamily="18" charset="-120"/>
                <a:ea typeface="SimSun" panose="02010600030101010101" pitchFamily="2" charset="-122"/>
              </a:rPr>
              <a:t>備註：</a:t>
            </a:r>
          </a:p>
          <a:p>
            <a:pPr eaLnBrk="1" hangingPunct="1">
              <a:lnSpc>
                <a:spcPct val="120000"/>
              </a:lnSpc>
            </a:pPr>
            <a:r>
              <a:rPr lang="zh-TW" altLang="en-US" dirty="0" smtClean="0">
                <a:latin typeface="新細明體" panose="02020500000000000000" pitchFamily="18" charset="-120"/>
              </a:rPr>
              <a:t>菲利普</a:t>
            </a:r>
            <a:r>
              <a:rPr lang="en-US" altLang="zh-TW" dirty="0" smtClean="0">
                <a:latin typeface="新細明體" panose="02020500000000000000" pitchFamily="18" charset="-120"/>
              </a:rPr>
              <a:t>·</a:t>
            </a:r>
            <a:r>
              <a:rPr lang="zh-TW" altLang="en-US" dirty="0" smtClean="0">
                <a:latin typeface="新細明體" panose="02020500000000000000" pitchFamily="18" charset="-120"/>
              </a:rPr>
              <a:t>科特勒</a:t>
            </a:r>
            <a:r>
              <a:rPr lang="zh-CN" altLang="en-US" dirty="0" smtClean="0">
                <a:latin typeface="新細明體" panose="02020500000000000000" pitchFamily="18" charset="-120"/>
              </a:rPr>
              <a:t>教授</a:t>
            </a:r>
            <a:r>
              <a:rPr lang="en-US" altLang="zh-TW" dirty="0" smtClean="0">
                <a:latin typeface="新細明體" panose="02020500000000000000" pitchFamily="18" charset="-120"/>
              </a:rPr>
              <a:t>(Professor Philip Kotler) </a:t>
            </a:r>
            <a:r>
              <a:rPr lang="zh-CN" altLang="en-US" dirty="0" smtClean="0">
                <a:latin typeface="新細明體" panose="02020500000000000000" pitchFamily="18" charset="-120"/>
              </a:rPr>
              <a:t>是</a:t>
            </a:r>
            <a:r>
              <a:rPr lang="zh-CN" altLang="zh-TW" dirty="0" smtClean="0">
                <a:latin typeface="新細明體" panose="02020500000000000000" pitchFamily="18" charset="-120"/>
              </a:rPr>
              <a:t>一</a:t>
            </a:r>
            <a:r>
              <a:rPr lang="zh-CN" altLang="en-US" dirty="0" smtClean="0">
                <a:latin typeface="新細明體" panose="02020500000000000000" pitchFamily="18" charset="-120"/>
              </a:rPr>
              <a:t>位著名的</a:t>
            </a:r>
            <a:r>
              <a:rPr lang="zh-TW" altLang="en-US" dirty="0" smtClean="0">
                <a:latin typeface="新細明體" panose="02020500000000000000" pitchFamily="18" charset="-120"/>
              </a:rPr>
              <a:t>市場</a:t>
            </a:r>
            <a:r>
              <a:rPr lang="zh-CN" altLang="en-US" dirty="0" smtClean="0">
                <a:latin typeface="新細明體" panose="02020500000000000000" pitchFamily="18" charset="-120"/>
              </a:rPr>
              <a:t>營銷學者</a:t>
            </a:r>
            <a:r>
              <a:rPr lang="zh-TW" altLang="en-US" dirty="0" smtClean="0">
                <a:latin typeface="新細明體" panose="02020500000000000000" pitchFamily="18" charset="-120"/>
              </a:rPr>
              <a:t>，他是</a:t>
            </a:r>
            <a:r>
              <a:rPr lang="zh-CN" altLang="en-US" dirty="0" smtClean="0">
                <a:latin typeface="新細明體" panose="02020500000000000000" pitchFamily="18" charset="-120"/>
              </a:rPr>
              <a:t>芝加哥西北大學凱洛格管理</a:t>
            </a:r>
            <a:r>
              <a:rPr lang="zh-TW" altLang="en-US" dirty="0" smtClean="0">
                <a:latin typeface="新細明體" panose="02020500000000000000" pitchFamily="18" charset="-120"/>
              </a:rPr>
              <a:t>研究</a:t>
            </a:r>
            <a:r>
              <a:rPr lang="zh-CN" altLang="en-US" dirty="0" smtClean="0">
                <a:latin typeface="新細明體" panose="02020500000000000000" pitchFamily="18" charset="-120"/>
              </a:rPr>
              <a:t>院的傑出國際</a:t>
            </a:r>
            <a:r>
              <a:rPr lang="zh-TW" altLang="en-US" dirty="0" smtClean="0">
                <a:latin typeface="新細明體" panose="02020500000000000000" pitchFamily="18" charset="-120"/>
              </a:rPr>
              <a:t>市場</a:t>
            </a:r>
            <a:r>
              <a:rPr lang="zh-CN" altLang="en-US" dirty="0" smtClean="0">
                <a:latin typeface="新細明體" panose="02020500000000000000" pitchFamily="18" charset="-120"/>
              </a:rPr>
              <a:t>營銷學教授。</a:t>
            </a:r>
            <a:endParaRPr lang="zh-CN" altLang="zh-TW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20000"/>
              </a:lnSpc>
            </a:pPr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endParaRPr lang="zh-TW" altLang="en-US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20000"/>
              </a:lnSpc>
            </a:pPr>
            <a:endParaRPr lang="en-US" altLang="zh-TW" dirty="0" smtClean="0">
              <a:latin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2951A7C8-82C3-4060-B1D7-04335C7BC8DC}" type="slidenum">
              <a:rPr lang="en-US" altLang="zh-TW" sz="1200"/>
              <a:pPr eaLnBrk="1" hangingPunct="1"/>
              <a:t>7</a:t>
            </a:fld>
            <a:endParaRPr lang="en-US" altLang="zh-TW" sz="120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180975" indent="-180975" eaLnBrk="1" hangingPunct="1"/>
            <a:r>
              <a:rPr lang="zh-TW" altLang="en-US" dirty="0" smtClean="0">
                <a:latin typeface="Arial" panose="020B0604020202020204" pitchFamily="34" charset="0"/>
              </a:rPr>
              <a:t>進一步解釋</a:t>
            </a:r>
            <a:r>
              <a:rPr lang="zh-TW" altLang="zh-CN" dirty="0" smtClean="0">
                <a:latin typeface="Arial" panose="020B0604020202020204" pitchFamily="34" charset="0"/>
              </a:rPr>
              <a:t>有</a:t>
            </a:r>
            <a:r>
              <a:rPr lang="zh-TW" altLang="en-US" dirty="0" smtClean="0">
                <a:latin typeface="Arial" panose="020B0604020202020204" pitchFamily="34" charset="0"/>
              </a:rPr>
              <a:t>助</a:t>
            </a:r>
            <a:r>
              <a:rPr lang="zh-CN" altLang="en-US" dirty="0" smtClean="0">
                <a:latin typeface="Arial" panose="020B0604020202020204" pitchFamily="34" charset="0"/>
              </a:rPr>
              <a:t>理解</a:t>
            </a:r>
            <a:r>
              <a:rPr lang="zh-TW" altLang="en-US" dirty="0" smtClean="0">
                <a:latin typeface="Arial" panose="020B0604020202020204" pitchFamily="34" charset="0"/>
              </a:rPr>
              <a:t>「市場營銷</a:t>
            </a:r>
            <a:r>
              <a:rPr lang="zh-TW" altLang="en-US" dirty="0" smtClean="0">
                <a:latin typeface="Arial" panose="020B0604020202020204" pitchFamily="34" charset="0"/>
              </a:rPr>
              <a:t>」</a:t>
            </a:r>
            <a:r>
              <a:rPr lang="zh-CN" altLang="en-US" dirty="0" smtClean="0">
                <a:latin typeface="Arial" panose="020B0604020202020204" pitchFamily="34" charset="0"/>
              </a:rPr>
              <a:t>的定義。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180975" indent="-180975"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marL="180975" indent="-180975" eaLnBrk="1" hangingPunct="1"/>
            <a:r>
              <a:rPr lang="zh-CN" altLang="en-US" dirty="0" smtClean="0">
                <a:latin typeface="Times New Roman" panose="02020603050405020304" pitchFamily="18" charset="0"/>
              </a:rPr>
              <a:t>教師</a:t>
            </a:r>
            <a:r>
              <a:rPr lang="zh-CN" altLang="en-US" dirty="0" smtClean="0">
                <a:latin typeface="Times New Roman" panose="02020603050405020304" pitchFamily="18" charset="0"/>
              </a:rPr>
              <a:t>可</a:t>
            </a:r>
            <a:r>
              <a:rPr lang="zh-TW" altLang="en-US" dirty="0" smtClean="0">
                <a:latin typeface="Times New Roman" panose="02020603050405020304" pitchFamily="18" charset="0"/>
              </a:rPr>
              <a:t>檢視</a:t>
            </a:r>
            <a:r>
              <a:rPr lang="zh-CN" altLang="en-US" dirty="0" smtClean="0">
                <a:latin typeface="Times New Roman" panose="02020603050405020304" pitchFamily="18" charset="0"/>
              </a:rPr>
              <a:t>學生</a:t>
            </a:r>
            <a:r>
              <a:rPr lang="zh-CN" altLang="en-US" dirty="0" smtClean="0">
                <a:latin typeface="Times New Roman" panose="02020603050405020304" pitchFamily="18" charset="0"/>
              </a:rPr>
              <a:t>在活動一提出的建議，並與第</a:t>
            </a:r>
            <a:r>
              <a:rPr lang="en-US" altLang="zh-CN" dirty="0" smtClean="0">
                <a:latin typeface="Times New Roman" panose="02020603050405020304" pitchFamily="18" charset="0"/>
              </a:rPr>
              <a:t>6</a:t>
            </a:r>
            <a:r>
              <a:rPr lang="zh-CN" altLang="en-US" dirty="0" smtClean="0">
                <a:latin typeface="Times New Roman" panose="02020603050405020304" pitchFamily="18" charset="0"/>
              </a:rPr>
              <a:t>和第</a:t>
            </a:r>
            <a:r>
              <a:rPr lang="en-US" altLang="zh-CN" dirty="0" smtClean="0">
                <a:latin typeface="Times New Roman" panose="02020603050405020304" pitchFamily="18" charset="0"/>
              </a:rPr>
              <a:t>7</a:t>
            </a:r>
            <a:r>
              <a:rPr lang="zh-CN" altLang="en-US" dirty="0" smtClean="0">
                <a:latin typeface="Times New Roman" panose="02020603050405020304" pitchFamily="18" charset="0"/>
              </a:rPr>
              <a:t>張投影片的</a:t>
            </a:r>
            <a:r>
              <a:rPr lang="zh-CN" altLang="en-US" dirty="0" smtClean="0">
                <a:latin typeface="Times New Roman" panose="02020603050405020304" pitchFamily="18" charset="0"/>
              </a:rPr>
              <a:t>定義</a:t>
            </a:r>
            <a:r>
              <a:rPr lang="zh-TW" altLang="en-US" dirty="0" smtClean="0">
                <a:latin typeface="Times New Roman" panose="02020603050405020304" pitchFamily="18" charset="0"/>
              </a:rPr>
              <a:t>作配對</a:t>
            </a:r>
            <a:r>
              <a:rPr lang="zh-CN" altLang="en-US" dirty="0" smtClean="0">
                <a:latin typeface="Times New Roman" panose="02020603050405020304" pitchFamily="18" charset="0"/>
              </a:rPr>
              <a:t>。</a:t>
            </a:r>
            <a:endParaRPr lang="zh-CN" altLang="en-US" dirty="0" smtClean="0">
              <a:latin typeface="Times New Roman" panose="02020603050405020304" pitchFamily="18" charset="0"/>
            </a:endParaRPr>
          </a:p>
          <a:p>
            <a:pPr marL="180975" indent="-180975" eaLnBrk="1" hangingPunct="1"/>
            <a:r>
              <a:rPr lang="zh-CN" altLang="en-US" dirty="0" smtClean="0">
                <a:latin typeface="Times New Roman" panose="02020603050405020304" pitchFamily="18" charset="0"/>
              </a:rPr>
              <a:t> 例如「買</a:t>
            </a:r>
            <a:r>
              <a:rPr lang="zh-TW" altLang="en-US" dirty="0" smtClean="0">
                <a:latin typeface="Times New Roman" panose="02020603050405020304" pitchFamily="18" charset="0"/>
              </a:rPr>
              <a:t>三送一</a:t>
            </a:r>
            <a:r>
              <a:rPr lang="zh-CN" altLang="en-US" dirty="0" smtClean="0">
                <a:latin typeface="Times New Roman" panose="02020603050405020304" pitchFamily="18" charset="0"/>
              </a:rPr>
              <a:t>」、</a:t>
            </a:r>
            <a:r>
              <a:rPr lang="zh-CN" altLang="en-US" dirty="0" smtClean="0">
                <a:latin typeface="Times New Roman" panose="02020603050405020304" pitchFamily="18" charset="0"/>
              </a:rPr>
              <a:t>「廣告</a:t>
            </a:r>
            <a:r>
              <a:rPr lang="zh-TW" altLang="en-US" dirty="0" smtClean="0">
                <a:latin typeface="Times New Roman" panose="02020603050405020304" pitchFamily="18" charset="0"/>
              </a:rPr>
              <a:t>」</a:t>
            </a:r>
            <a:r>
              <a:rPr lang="zh-CN" altLang="en-US" dirty="0" smtClean="0">
                <a:latin typeface="Times New Roman" panose="02020603050405020304" pitchFamily="18" charset="0"/>
              </a:rPr>
              <a:t>和</a:t>
            </a:r>
            <a:r>
              <a:rPr lang="zh-TW" altLang="en-US" dirty="0" smtClean="0">
                <a:latin typeface="Times New Roman" panose="02020603050405020304" pitchFamily="18" charset="0"/>
              </a:rPr>
              <a:t>「</a:t>
            </a:r>
            <a:r>
              <a:rPr lang="zh-TW" altLang="en-US" dirty="0" smtClean="0">
                <a:latin typeface="Times New Roman" panose="02020603050405020304" pitchFamily="18" charset="0"/>
              </a:rPr>
              <a:t>推廣</a:t>
            </a:r>
            <a:r>
              <a:rPr lang="zh-CN" altLang="en-US" dirty="0" smtClean="0">
                <a:latin typeface="Times New Roman" panose="02020603050405020304" pitchFamily="18" charset="0"/>
              </a:rPr>
              <a:t>」</a:t>
            </a:r>
            <a:r>
              <a:rPr lang="zh-TW" altLang="en-US" dirty="0" smtClean="0">
                <a:latin typeface="Times New Roman" panose="02020603050405020304" pitchFamily="18" charset="0"/>
              </a:rPr>
              <a:t>其實</a:t>
            </a:r>
            <a:r>
              <a:rPr lang="zh-CN" altLang="en-US" dirty="0" smtClean="0">
                <a:latin typeface="Times New Roman" panose="02020603050405020304" pitchFamily="18" charset="0"/>
              </a:rPr>
              <a:t>屬</a:t>
            </a:r>
            <a:r>
              <a:rPr lang="zh-TW" altLang="en-US" dirty="0" smtClean="0">
                <a:latin typeface="Times New Roman" panose="02020603050405020304" pitchFamily="18" charset="0"/>
              </a:rPr>
              <a:t>於</a:t>
            </a:r>
            <a:r>
              <a:rPr lang="zh-CN" altLang="en-US" dirty="0" smtClean="0">
                <a:latin typeface="Times New Roman" panose="02020603050405020304" pitchFamily="18" charset="0"/>
              </a:rPr>
              <a:t>「</a:t>
            </a:r>
            <a:r>
              <a:rPr lang="zh-TW" altLang="en-US" dirty="0" smtClean="0">
                <a:latin typeface="Times New Roman" panose="02020603050405020304" pitchFamily="18" charset="0"/>
              </a:rPr>
              <a:t>宣傳</a:t>
            </a:r>
            <a:r>
              <a:rPr lang="zh-CN" altLang="en-US" dirty="0" smtClean="0">
                <a:latin typeface="Times New Roman" panose="02020603050405020304" pitchFamily="18" charset="0"/>
              </a:rPr>
              <a:t>」</a:t>
            </a:r>
            <a:r>
              <a:rPr lang="zh-TW" altLang="en-US" dirty="0" smtClean="0">
                <a:latin typeface="Times New Roman" panose="02020603050405020304" pitchFamily="18" charset="0"/>
              </a:rPr>
              <a:t>。</a:t>
            </a:r>
            <a:endParaRPr lang="zh-CN" altLang="en-US" dirty="0" smtClean="0">
              <a:latin typeface="Times New Roman" panose="02020603050405020304" pitchFamily="18" charset="0"/>
            </a:endParaRPr>
          </a:p>
          <a:p>
            <a:pPr marL="0" lvl="1" eaLnBrk="1" hangingPunct="1"/>
            <a:r>
              <a:rPr lang="zh-CN" altLang="en-US" dirty="0" smtClean="0">
                <a:latin typeface="Times New Roman" panose="02020603050405020304" pitchFamily="18" charset="0"/>
              </a:rPr>
              <a:t>「適當位置」和商舖的「特別裝飾」屬</a:t>
            </a:r>
            <a:r>
              <a:rPr lang="zh-TW" altLang="en-US" dirty="0" smtClean="0">
                <a:latin typeface="Times New Roman" panose="02020603050405020304" pitchFamily="18" charset="0"/>
              </a:rPr>
              <a:t>於</a:t>
            </a:r>
            <a:r>
              <a:rPr lang="zh-CN" altLang="en-US" dirty="0" smtClean="0">
                <a:latin typeface="Times New Roman" panose="02020603050405020304" pitchFamily="18" charset="0"/>
              </a:rPr>
              <a:t>「</a:t>
            </a:r>
            <a:r>
              <a:rPr lang="zh-TW" altLang="en-US" dirty="0" smtClean="0">
                <a:latin typeface="Times New Roman" panose="02020603050405020304" pitchFamily="18" charset="0"/>
              </a:rPr>
              <a:t>分銷</a:t>
            </a:r>
            <a:r>
              <a:rPr lang="zh-CN" altLang="en-US" dirty="0" smtClean="0">
                <a:latin typeface="Times New Roman" panose="02020603050405020304" pitchFamily="18" charset="0"/>
              </a:rPr>
              <a:t>」</a:t>
            </a:r>
            <a:r>
              <a:rPr lang="zh-TW" altLang="en-US" dirty="0" smtClean="0">
                <a:latin typeface="Times New Roman" panose="02020603050405020304" pitchFamily="18" charset="0"/>
              </a:rPr>
              <a:t>。</a:t>
            </a:r>
            <a:endParaRPr lang="zh-CN" altLang="en-US" dirty="0" smtClean="0">
              <a:latin typeface="Times New Roman" panose="02020603050405020304" pitchFamily="18" charset="0"/>
            </a:endParaRPr>
          </a:p>
          <a:p>
            <a:pPr marL="180975" indent="-180975" eaLnBrk="1" hangingPunct="1">
              <a:buFontTx/>
              <a:buChar char="•"/>
            </a:pPr>
            <a:endParaRPr lang="en-US" altLang="zh-TW" dirty="0" smtClean="0">
              <a:latin typeface="Times New Roman" panose="02020603050405020304" pitchFamily="18" charset="0"/>
            </a:endParaRPr>
          </a:p>
          <a:p>
            <a:pPr marL="180975" indent="-180975" eaLnBrk="1" hangingPunct="1"/>
            <a:r>
              <a:rPr lang="zh-TW" altLang="zh-CN" dirty="0" smtClean="0">
                <a:latin typeface="Times New Roman" panose="02020603050405020304" pitchFamily="18" charset="0"/>
              </a:rPr>
              <a:t>當</a:t>
            </a:r>
            <a:r>
              <a:rPr lang="zh-TW" altLang="en-US" dirty="0" smtClean="0">
                <a:latin typeface="Times New Roman" panose="02020603050405020304" pitchFamily="18" charset="0"/>
              </a:rPr>
              <a:t>學生</a:t>
            </a:r>
            <a:r>
              <a:rPr lang="zh-TW" altLang="zh-CN" dirty="0" smtClean="0">
                <a:latin typeface="Times New Roman" panose="02020603050405020304" pitchFamily="18" charset="0"/>
              </a:rPr>
              <a:t>知道</a:t>
            </a:r>
            <a:r>
              <a:rPr lang="zh-TW" altLang="en-US" dirty="0" smtClean="0">
                <a:latin typeface="Times New Roman" panose="02020603050405020304" pitchFamily="18" charset="0"/>
              </a:rPr>
              <a:t>自己有</a:t>
            </a:r>
            <a:r>
              <a:rPr lang="zh-CN" altLang="en-US" dirty="0" smtClean="0">
                <a:latin typeface="Times New Roman" panose="02020603050405020304" pitchFamily="18" charset="0"/>
              </a:rPr>
              <a:t>部分</a:t>
            </a:r>
            <a:r>
              <a:rPr lang="zh-TW" altLang="en-US" dirty="0" smtClean="0">
                <a:latin typeface="Times New Roman" panose="02020603050405020304" pitchFamily="18" charset="0"/>
              </a:rPr>
              <a:t>建議是</a:t>
            </a:r>
            <a:r>
              <a:rPr lang="zh-CN" altLang="en-US" dirty="0" smtClean="0">
                <a:latin typeface="Times New Roman" panose="02020603050405020304" pitchFamily="18" charset="0"/>
              </a:rPr>
              <a:t>正確時，</a:t>
            </a:r>
            <a:r>
              <a:rPr lang="zh-CN" altLang="en-US" dirty="0" smtClean="0">
                <a:latin typeface="Times New Roman" panose="02020603050405020304" pitchFamily="18" charset="0"/>
              </a:rPr>
              <a:t>教師應強調</a:t>
            </a:r>
            <a:r>
              <a:rPr lang="zh-TW" altLang="en-US" dirty="0" smtClean="0">
                <a:latin typeface="Times New Roman" panose="02020603050405020304" pitchFamily="18" charset="0"/>
              </a:rPr>
              <a:t>：</a:t>
            </a:r>
          </a:p>
          <a:p>
            <a:pPr marL="180975" indent="-180975" eaLnBrk="1" hangingPunct="1">
              <a:buFont typeface="Arial" panose="020B0604020202020204" pitchFamily="34" charset="0"/>
              <a:buChar char="−"/>
            </a:pPr>
            <a:r>
              <a:rPr lang="zh-TW" altLang="en-US" dirty="0" smtClean="0">
                <a:latin typeface="Times New Roman" panose="02020603050405020304" pitchFamily="18" charset="0"/>
              </a:rPr>
              <a:t>市場</a:t>
            </a:r>
            <a:r>
              <a:rPr lang="zh-CN" altLang="en-US" dirty="0" smtClean="0">
                <a:latin typeface="Times New Roman" panose="02020603050405020304" pitchFamily="18" charset="0"/>
              </a:rPr>
              <a:t>營銷</a:t>
            </a:r>
            <a:r>
              <a:rPr lang="zh-TW" altLang="en-US" dirty="0" smtClean="0">
                <a:latin typeface="Times New Roman" panose="02020603050405020304" pitchFamily="18" charset="0"/>
              </a:rPr>
              <a:t>並非如</a:t>
            </a:r>
            <a:r>
              <a:rPr lang="zh-CN" altLang="en-US" dirty="0" smtClean="0">
                <a:latin typeface="Times New Roman" panose="02020603050405020304" pitchFamily="18" charset="0"/>
              </a:rPr>
              <a:t>很多人認為</a:t>
            </a:r>
            <a:r>
              <a:rPr lang="zh-TW" altLang="en-US" dirty="0" smtClean="0">
                <a:latin typeface="Times New Roman" panose="02020603050405020304" pitchFamily="18" charset="0"/>
              </a:rPr>
              <a:t>只有</a:t>
            </a:r>
            <a:r>
              <a:rPr lang="zh-CN" altLang="en-US" dirty="0" smtClean="0">
                <a:latin typeface="Times New Roman" panose="02020603050405020304" pitchFamily="18" charset="0"/>
              </a:rPr>
              <a:t>「廣告</a:t>
            </a:r>
            <a:r>
              <a:rPr lang="zh-CN" altLang="en-US" dirty="0" smtClean="0">
                <a:latin typeface="Times New Roman" panose="02020603050405020304" pitchFamily="18" charset="0"/>
              </a:rPr>
              <a:t>」和「</a:t>
            </a:r>
            <a:r>
              <a:rPr lang="zh-TW" altLang="en-US" dirty="0" smtClean="0">
                <a:latin typeface="Times New Roman" panose="02020603050405020304" pitchFamily="18" charset="0"/>
              </a:rPr>
              <a:t>推廣</a:t>
            </a:r>
            <a:r>
              <a:rPr lang="zh-CN" altLang="en-US" dirty="0" smtClean="0">
                <a:latin typeface="Times New Roman" panose="02020603050405020304" pitchFamily="18" charset="0"/>
              </a:rPr>
              <a:t>」</a:t>
            </a:r>
            <a:r>
              <a:rPr lang="zh-TW" altLang="en-US" dirty="0" smtClean="0">
                <a:latin typeface="Times New Roman" panose="02020603050405020304" pitchFamily="18" charset="0"/>
              </a:rPr>
              <a:t>。</a:t>
            </a:r>
            <a:endParaRPr lang="zh-CN" altLang="en-US" dirty="0" smtClean="0">
              <a:latin typeface="Times New Roman" panose="02020603050405020304" pitchFamily="18" charset="0"/>
            </a:endParaRPr>
          </a:p>
          <a:p>
            <a:pPr marL="180975" indent="-180975" eaLnBrk="1" hangingPunct="1">
              <a:buFont typeface="Arial" panose="020B0604020202020204" pitchFamily="34" charset="0"/>
              <a:buChar char="−"/>
            </a:pPr>
            <a:r>
              <a:rPr lang="zh-TW" altLang="en-US" dirty="0" smtClean="0">
                <a:latin typeface="Times New Roman" panose="02020603050405020304" pitchFamily="18" charset="0"/>
              </a:rPr>
              <a:t>每個範圍都</a:t>
            </a:r>
            <a:r>
              <a:rPr lang="zh-CN" altLang="en-US" dirty="0" smtClean="0">
                <a:latin typeface="Times New Roman" panose="02020603050405020304" pitchFamily="18" charset="0"/>
              </a:rPr>
              <a:t>有很多技</a:t>
            </a:r>
            <a:r>
              <a:rPr lang="zh-TW" altLang="en-US" dirty="0" smtClean="0">
                <a:latin typeface="Times New Roman" panose="02020603050405020304" pitchFamily="18" charset="0"/>
              </a:rPr>
              <a:t>巧</a:t>
            </a:r>
            <a:r>
              <a:rPr lang="zh-CN" altLang="en-US" dirty="0" smtClean="0">
                <a:latin typeface="Times New Roman" panose="02020603050405020304" pitchFamily="18" charset="0"/>
              </a:rPr>
              <a:t>需要學習</a:t>
            </a:r>
            <a:r>
              <a:rPr lang="zh-TW" altLang="en-US" dirty="0" smtClean="0">
                <a:latin typeface="Times New Roman" panose="02020603050405020304" pitchFamily="18" charset="0"/>
              </a:rPr>
              <a:t>。</a:t>
            </a:r>
          </a:p>
          <a:p>
            <a:pPr marL="180975" indent="-180975" eaLnBrk="1" hangingPunct="1">
              <a:buFont typeface="Arial" panose="020B0604020202020204" pitchFamily="34" charset="0"/>
              <a:buChar char="−"/>
            </a:pPr>
            <a:r>
              <a:rPr lang="zh-TW" altLang="zh-CN" dirty="0" smtClean="0">
                <a:latin typeface="Times New Roman" panose="02020603050405020304" pitchFamily="18" charset="0"/>
              </a:rPr>
              <a:t>當</a:t>
            </a:r>
            <a:r>
              <a:rPr lang="zh-TW" altLang="en-US" dirty="0" smtClean="0">
                <a:latin typeface="Times New Roman" panose="02020603050405020304" pitchFamily="18" charset="0"/>
              </a:rPr>
              <a:t>一家</a:t>
            </a:r>
            <a:r>
              <a:rPr lang="zh-CN" altLang="en-US" dirty="0" smtClean="0">
                <a:latin typeface="Times New Roman" panose="02020603050405020304" pitchFamily="18" charset="0"/>
              </a:rPr>
              <a:t>公司的利潤</a:t>
            </a:r>
            <a:r>
              <a:rPr lang="zh-TW" altLang="en-US" dirty="0" smtClean="0">
                <a:latin typeface="Times New Roman" panose="02020603050405020304" pitchFamily="18" charset="0"/>
              </a:rPr>
              <a:t>大部分</a:t>
            </a:r>
            <a:r>
              <a:rPr lang="zh-CN" altLang="en-US" dirty="0" smtClean="0">
                <a:latin typeface="Times New Roman" panose="02020603050405020304" pitchFamily="18" charset="0"/>
              </a:rPr>
              <a:t>依賴「</a:t>
            </a:r>
            <a:r>
              <a:rPr lang="zh-TW" altLang="en-US" dirty="0" smtClean="0">
                <a:latin typeface="Times New Roman" panose="02020603050405020304" pitchFamily="18" charset="0"/>
              </a:rPr>
              <a:t>開源節流</a:t>
            </a:r>
            <a:r>
              <a:rPr lang="zh-CN" altLang="en-US" dirty="0" smtClean="0">
                <a:latin typeface="Times New Roman" panose="02020603050405020304" pitchFamily="18" charset="0"/>
              </a:rPr>
              <a:t>」時，「</a:t>
            </a:r>
            <a:r>
              <a:rPr lang="zh-TW" altLang="en-US" dirty="0" smtClean="0">
                <a:latin typeface="Times New Roman" panose="02020603050405020304" pitchFamily="18" charset="0"/>
              </a:rPr>
              <a:t>市場</a:t>
            </a:r>
            <a:r>
              <a:rPr lang="zh-CN" altLang="en-US" dirty="0" smtClean="0">
                <a:latin typeface="Times New Roman" panose="02020603050405020304" pitchFamily="18" charset="0"/>
              </a:rPr>
              <a:t>營銷」對</a:t>
            </a:r>
            <a:r>
              <a:rPr lang="zh-TW" altLang="en-US" dirty="0" smtClean="0">
                <a:latin typeface="Times New Roman" panose="02020603050405020304" pitchFamily="18" charset="0"/>
              </a:rPr>
              <a:t>「開源」</a:t>
            </a:r>
            <a:r>
              <a:rPr lang="zh-CN" altLang="en-US" dirty="0" smtClean="0">
                <a:latin typeface="Times New Roman" panose="02020603050405020304" pitchFamily="18" charset="0"/>
              </a:rPr>
              <a:t>十分重要。因為「</a:t>
            </a:r>
            <a:r>
              <a:rPr lang="zh-TW" altLang="en-US" dirty="0" smtClean="0">
                <a:latin typeface="Times New Roman" panose="02020603050405020304" pitchFamily="18" charset="0"/>
              </a:rPr>
              <a:t>市場</a:t>
            </a:r>
            <a:r>
              <a:rPr lang="zh-CN" altLang="en-US" dirty="0" smtClean="0">
                <a:latin typeface="Times New Roman" panose="02020603050405020304" pitchFamily="18" charset="0"/>
              </a:rPr>
              <a:t>營銷活動」</a:t>
            </a:r>
            <a:r>
              <a:rPr lang="zh-TW" altLang="en-US" dirty="0" smtClean="0">
                <a:latin typeface="Times New Roman" panose="02020603050405020304" pitchFamily="18" charset="0"/>
              </a:rPr>
              <a:t>創</a:t>
            </a:r>
            <a:r>
              <a:rPr lang="zh-CN" altLang="en-US" dirty="0" smtClean="0">
                <a:latin typeface="Times New Roman" panose="02020603050405020304" pitchFamily="18" charset="0"/>
              </a:rPr>
              <a:t>造「銷售額」，</a:t>
            </a:r>
            <a:r>
              <a:rPr lang="zh-TW" altLang="en-US" dirty="0" smtClean="0">
                <a:latin typeface="Times New Roman" panose="02020603050405020304" pitchFamily="18" charset="0"/>
              </a:rPr>
              <a:t>繼</a:t>
            </a:r>
            <a:r>
              <a:rPr lang="zh-CN" altLang="en-US" dirty="0" smtClean="0">
                <a:latin typeface="Times New Roman" panose="02020603050405020304" pitchFamily="18" charset="0"/>
              </a:rPr>
              <a:t>而為公司</a:t>
            </a:r>
            <a:r>
              <a:rPr lang="zh-TW" altLang="en-US" dirty="0" smtClean="0">
                <a:latin typeface="Times New Roman" panose="02020603050405020304" pitchFamily="18" charset="0"/>
              </a:rPr>
              <a:t>帶來</a:t>
            </a:r>
            <a:r>
              <a:rPr lang="zh-CN" altLang="en-US" dirty="0" smtClean="0">
                <a:latin typeface="Times New Roman" panose="02020603050405020304" pitchFamily="18" charset="0"/>
              </a:rPr>
              <a:t>「收入」。</a:t>
            </a:r>
            <a:endParaRPr lang="en-US" altLang="zh-CN" dirty="0" smtClean="0">
              <a:latin typeface="Times New Roman" panose="02020603050405020304" pitchFamily="18" charset="0"/>
            </a:endParaRPr>
          </a:p>
          <a:p>
            <a:pPr marL="180975" indent="-180975" eaLnBrk="1" hangingPunct="1"/>
            <a:endParaRPr lang="zh-TW" altLang="en-US" dirty="0" smtClean="0">
              <a:latin typeface="Times New Roman" panose="02020603050405020304" pitchFamily="18" charset="0"/>
            </a:endParaRPr>
          </a:p>
          <a:p>
            <a:pPr marL="180975" indent="-180975" eaLnBrk="1" hangingPunct="1"/>
            <a:r>
              <a:rPr lang="en-US" altLang="zh-TW" dirty="0" smtClean="0">
                <a:latin typeface="Arial" panose="020B0604020202020204" pitchFamily="34" charset="0"/>
              </a:rPr>
              <a:t>  </a:t>
            </a:r>
          </a:p>
          <a:p>
            <a:pPr marL="180975" indent="-180975"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marL="180975" indent="-180975" eaLnBrk="1" hangingPunct="1"/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954C3676-993E-4A65-B907-7417827618E5}" type="slidenum">
              <a:rPr lang="en-US" altLang="zh-TW" sz="1200"/>
              <a:pPr eaLnBrk="1" hangingPunct="1"/>
              <a:t>8</a:t>
            </a:fld>
            <a:endParaRPr lang="en-US" altLang="zh-TW" sz="120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dirty="0" smtClean="0">
                <a:latin typeface="Times New Roman" panose="02020603050405020304" pitchFamily="18" charset="0"/>
              </a:rPr>
              <a:t>教師應強調</a:t>
            </a:r>
            <a:r>
              <a:rPr lang="zh-TW" altLang="en-US" dirty="0" smtClean="0">
                <a:latin typeface="Times New Roman" panose="02020603050405020304" pitchFamily="18" charset="0"/>
              </a:rPr>
              <a:t>並非</a:t>
            </a:r>
            <a:r>
              <a:rPr lang="zh-CN" altLang="en-US" dirty="0" smtClean="0">
                <a:latin typeface="Times New Roman" panose="02020603050405020304" pitchFamily="18" charset="0"/>
              </a:rPr>
              <a:t>只有大</a:t>
            </a:r>
            <a:r>
              <a:rPr lang="zh-TW" altLang="en-US" dirty="0" smtClean="0">
                <a:latin typeface="Times New Roman" panose="02020603050405020304" pitchFamily="18" charset="0"/>
              </a:rPr>
              <a:t>型</a:t>
            </a:r>
            <a:r>
              <a:rPr lang="zh-CN" altLang="en-US" dirty="0" smtClean="0">
                <a:latin typeface="Times New Roman" panose="02020603050405020304" pitchFamily="18" charset="0"/>
              </a:rPr>
              <a:t>公司才</a:t>
            </a:r>
            <a:r>
              <a:rPr lang="zh-TW" altLang="en-US" dirty="0" smtClean="0">
                <a:latin typeface="Times New Roman" panose="02020603050405020304" pitchFamily="18" charset="0"/>
              </a:rPr>
              <a:t>需要市場</a:t>
            </a:r>
            <a:r>
              <a:rPr lang="zh-CN" altLang="en-US" dirty="0" smtClean="0">
                <a:latin typeface="Times New Roman" panose="02020603050405020304" pitchFamily="18" charset="0"/>
              </a:rPr>
              <a:t>營銷。</a:t>
            </a:r>
            <a:r>
              <a:rPr lang="zh-TW" altLang="en-US" dirty="0" smtClean="0">
                <a:latin typeface="Times New Roman" panose="02020603050405020304" pitchFamily="18" charset="0"/>
              </a:rPr>
              <a:t>即使是</a:t>
            </a:r>
            <a:r>
              <a:rPr lang="zh-CN" altLang="en-US" dirty="0" smtClean="0">
                <a:latin typeface="Times New Roman" panose="02020603050405020304" pitchFamily="18" charset="0"/>
              </a:rPr>
              <a:t>小</a:t>
            </a:r>
            <a:r>
              <a:rPr lang="zh-TW" altLang="en-US" dirty="0" smtClean="0">
                <a:latin typeface="Times New Roman" panose="02020603050405020304" pitchFamily="18" charset="0"/>
              </a:rPr>
              <a:t>型</a:t>
            </a:r>
            <a:r>
              <a:rPr lang="zh-CN" altLang="en-US" dirty="0" smtClean="0">
                <a:latin typeface="Times New Roman" panose="02020603050405020304" pitchFamily="18" charset="0"/>
              </a:rPr>
              <a:t>公司亦需要</a:t>
            </a:r>
            <a:r>
              <a:rPr lang="zh-TW" altLang="en-US" dirty="0" smtClean="0">
                <a:latin typeface="Times New Roman" panose="02020603050405020304" pitchFamily="18" charset="0"/>
              </a:rPr>
              <a:t>制訂市場</a:t>
            </a:r>
            <a:r>
              <a:rPr lang="zh-CN" altLang="en-US" dirty="0" smtClean="0">
                <a:latin typeface="Times New Roman" panose="02020603050405020304" pitchFamily="18" charset="0"/>
              </a:rPr>
              <a:t>營銷策略</a:t>
            </a:r>
            <a:r>
              <a:rPr lang="zh-TW" altLang="en-US" dirty="0" smtClean="0">
                <a:latin typeface="Times New Roman" panose="02020603050405020304" pitchFamily="18" charset="0"/>
              </a:rPr>
              <a:t>，藉</a:t>
            </a:r>
            <a:r>
              <a:rPr lang="zh-CN" altLang="en-US" dirty="0" smtClean="0">
                <a:latin typeface="Times New Roman" panose="02020603050405020304" pitchFamily="18" charset="0"/>
              </a:rPr>
              <a:t>以吸引客</a:t>
            </a:r>
            <a:r>
              <a:rPr lang="zh-TW" altLang="en-US" dirty="0" smtClean="0">
                <a:latin typeface="Times New Roman" panose="02020603050405020304" pitchFamily="18" charset="0"/>
              </a:rPr>
              <a:t>戶及宣傳</a:t>
            </a:r>
            <a:r>
              <a:rPr lang="zh-CN" altLang="en-US" dirty="0" smtClean="0">
                <a:latin typeface="Times New Roman" panose="02020603050405020304" pitchFamily="18" charset="0"/>
              </a:rPr>
              <a:t>產品。</a:t>
            </a:r>
            <a:r>
              <a:rPr lang="zh-TW" altLang="en-US" dirty="0" smtClean="0">
                <a:latin typeface="Times New Roman" panose="02020603050405020304" pitchFamily="18" charset="0"/>
              </a:rPr>
              <a:t>市場</a:t>
            </a:r>
            <a:r>
              <a:rPr lang="zh-CN" altLang="en-US" dirty="0" smtClean="0">
                <a:latin typeface="Times New Roman" panose="02020603050405020304" pitchFamily="18" charset="0"/>
              </a:rPr>
              <a:t>營銷</a:t>
            </a:r>
            <a:r>
              <a:rPr lang="zh-TW" altLang="en-US" dirty="0" smtClean="0">
                <a:latin typeface="Times New Roman" panose="02020603050405020304" pitchFamily="18" charset="0"/>
              </a:rPr>
              <a:t>計劃</a:t>
            </a:r>
            <a:r>
              <a:rPr lang="zh-CN" altLang="en-US" dirty="0" smtClean="0">
                <a:latin typeface="Times New Roman" panose="02020603050405020304" pitchFamily="18" charset="0"/>
              </a:rPr>
              <a:t>規模的差異</a:t>
            </a:r>
            <a:r>
              <a:rPr lang="zh-TW" altLang="en-US" dirty="0" smtClean="0">
                <a:latin typeface="Times New Roman" panose="02020603050405020304" pitchFamily="18" charset="0"/>
              </a:rPr>
              <a:t>，主要</a:t>
            </a:r>
            <a:r>
              <a:rPr lang="zh-CN" altLang="en-US" dirty="0" smtClean="0">
                <a:latin typeface="Times New Roman" panose="02020603050405020304" pitchFamily="18" charset="0"/>
              </a:rPr>
              <a:t>取決於資金預算和潛在銷售額。</a:t>
            </a:r>
            <a:endParaRPr lang="en-US" altLang="zh-TW" dirty="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zh-TW" dirty="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zh-TW" altLang="en-US" dirty="0" smtClean="0">
                <a:latin typeface="Times New Roman" panose="02020603050405020304" pitchFamily="18" charset="0"/>
              </a:rPr>
              <a:t>市場</a:t>
            </a:r>
            <a:r>
              <a:rPr lang="zh-CN" altLang="en-US" dirty="0" smtClean="0">
                <a:latin typeface="Times New Roman" panose="02020603050405020304" pitchFamily="18" charset="0"/>
              </a:rPr>
              <a:t>營銷策略的其他例子</a:t>
            </a:r>
            <a:r>
              <a:rPr lang="zh-TW" altLang="en-US" dirty="0" smtClean="0">
                <a:latin typeface="Times New Roman" panose="02020603050405020304" pitchFamily="18" charset="0"/>
              </a:rPr>
              <a:t>：</a:t>
            </a:r>
          </a:p>
          <a:p>
            <a:pPr marL="182563" lvl="1" indent="-182563" eaLnBrk="1" hangingPunct="1">
              <a:buFont typeface="Arial" panose="020B0604020202020204" pitchFamily="34" charset="0"/>
              <a:buChar char="−"/>
            </a:pPr>
            <a:r>
              <a:rPr lang="zh-CN" altLang="en-US" dirty="0" smtClean="0">
                <a:latin typeface="Times New Roman" panose="02020603050405020304" pitchFamily="18" charset="0"/>
              </a:rPr>
              <a:t>本地小</a:t>
            </a:r>
            <a:r>
              <a:rPr lang="zh-TW" altLang="en-US" dirty="0" smtClean="0">
                <a:latin typeface="Times New Roman" panose="02020603050405020304" pitchFamily="18" charset="0"/>
              </a:rPr>
              <a:t>型</a:t>
            </a:r>
            <a:r>
              <a:rPr lang="zh-CN" altLang="en-US" dirty="0" smtClean="0">
                <a:latin typeface="Times New Roman" panose="02020603050405020304" pitchFamily="18" charset="0"/>
              </a:rPr>
              <a:t>咖啡店</a:t>
            </a:r>
            <a:r>
              <a:rPr lang="zh-TW" altLang="en-US" dirty="0" smtClean="0">
                <a:latin typeface="Times New Roman" panose="02020603050405020304" pitchFamily="18" charset="0"/>
              </a:rPr>
              <a:t>向</a:t>
            </a:r>
            <a:r>
              <a:rPr lang="zh-CN" altLang="en-US" dirty="0" smtClean="0">
                <a:latin typeface="Times New Roman" panose="02020603050405020304" pitchFamily="18" charset="0"/>
              </a:rPr>
              <a:t>客</a:t>
            </a:r>
            <a:r>
              <a:rPr lang="zh-TW" altLang="en-US" dirty="0" smtClean="0">
                <a:latin typeface="Times New Roman" panose="02020603050405020304" pitchFamily="18" charset="0"/>
              </a:rPr>
              <a:t>戶派發印花</a:t>
            </a:r>
            <a:r>
              <a:rPr lang="zh-CN" altLang="en-US" dirty="0" smtClean="0">
                <a:latin typeface="Times New Roman" panose="02020603050405020304" pitchFamily="18" charset="0"/>
              </a:rPr>
              <a:t>，鼓勵</a:t>
            </a:r>
            <a:r>
              <a:rPr lang="zh-TW" altLang="en-US" dirty="0" smtClean="0">
                <a:latin typeface="Times New Roman" panose="02020603050405020304" pitchFamily="18" charset="0"/>
              </a:rPr>
              <a:t>他們重複光顧</a:t>
            </a:r>
            <a:r>
              <a:rPr lang="zh-CN" altLang="en-US" dirty="0" smtClean="0">
                <a:latin typeface="Times New Roman" panose="02020603050405020304" pitchFamily="18" charset="0"/>
              </a:rPr>
              <a:t>。</a:t>
            </a:r>
            <a:endParaRPr lang="en-US" altLang="zh-TW" dirty="0" smtClean="0">
              <a:latin typeface="Times New Roman" panose="02020603050405020304" pitchFamily="18" charset="0"/>
            </a:endParaRPr>
          </a:p>
          <a:p>
            <a:pPr marL="182563" lvl="1" indent="-182563" eaLnBrk="1" hangingPunct="1">
              <a:buFont typeface="Arial" panose="020B0604020202020204" pitchFamily="34" charset="0"/>
              <a:buChar char="−"/>
            </a:pPr>
            <a:r>
              <a:rPr lang="zh-CN" altLang="en-US" dirty="0" smtClean="0">
                <a:latin typeface="Times New Roman" panose="02020603050405020304" pitchFamily="18" charset="0"/>
              </a:rPr>
              <a:t>在本地市場，一斤</a:t>
            </a:r>
            <a:r>
              <a:rPr lang="zh-TW" altLang="en-US" dirty="0" smtClean="0">
                <a:latin typeface="Times New Roman" panose="02020603050405020304" pitchFamily="18" charset="0"/>
              </a:rPr>
              <a:t>紅</a:t>
            </a:r>
            <a:r>
              <a:rPr lang="zh-CN" altLang="en-US" dirty="0" smtClean="0">
                <a:latin typeface="Times New Roman" panose="02020603050405020304" pitchFamily="18" charset="0"/>
              </a:rPr>
              <a:t>蘿蔔</a:t>
            </a:r>
            <a:r>
              <a:rPr lang="zh-CN" altLang="zh-TW" dirty="0" smtClean="0">
                <a:latin typeface="Times New Roman" panose="02020603050405020304" pitchFamily="18" charset="0"/>
              </a:rPr>
              <a:t>賣</a:t>
            </a:r>
            <a:r>
              <a:rPr lang="zh-TW" altLang="en-US" dirty="0" smtClean="0">
                <a:latin typeface="Times New Roman" panose="02020603050405020304" pitchFamily="18" charset="0"/>
              </a:rPr>
              <a:t>每斤$</a:t>
            </a:r>
            <a:r>
              <a:rPr lang="en-US" altLang="zh-TW" dirty="0" smtClean="0">
                <a:latin typeface="Times New Roman" panose="02020603050405020304" pitchFamily="18" charset="0"/>
              </a:rPr>
              <a:t>12</a:t>
            </a:r>
            <a:r>
              <a:rPr lang="zh-TW" altLang="en-US" dirty="0" smtClean="0">
                <a:latin typeface="Times New Roman" panose="02020603050405020304" pitchFamily="18" charset="0"/>
              </a:rPr>
              <a:t>。</a:t>
            </a:r>
            <a:r>
              <a:rPr lang="zh-CN" altLang="en-US" dirty="0" smtClean="0">
                <a:latin typeface="Times New Roman" panose="02020603050405020304" pitchFamily="18" charset="0"/>
              </a:rPr>
              <a:t>為</a:t>
            </a:r>
            <a:r>
              <a:rPr lang="zh-TW" altLang="en-US" dirty="0" smtClean="0">
                <a:latin typeface="Times New Roman" panose="02020603050405020304" pitchFamily="18" charset="0"/>
              </a:rPr>
              <a:t>了促銷</a:t>
            </a:r>
            <a:r>
              <a:rPr lang="zh-CN" altLang="en-US" dirty="0" smtClean="0">
                <a:latin typeface="Times New Roman" panose="02020603050405020304" pitchFamily="18" charset="0"/>
              </a:rPr>
              <a:t>，</a:t>
            </a:r>
            <a:r>
              <a:rPr lang="zh-CN" altLang="zh-TW" dirty="0" smtClean="0">
                <a:latin typeface="Times New Roman" panose="02020603050405020304" pitchFamily="18" charset="0"/>
              </a:rPr>
              <a:t>當</a:t>
            </a:r>
            <a:r>
              <a:rPr lang="zh-TW" altLang="en-US" dirty="0" smtClean="0">
                <a:latin typeface="Times New Roman" panose="02020603050405020304" pitchFamily="18" charset="0"/>
              </a:rPr>
              <a:t>客戶同時</a:t>
            </a:r>
            <a:r>
              <a:rPr lang="zh-CN" altLang="en-US" dirty="0" smtClean="0">
                <a:latin typeface="Times New Roman" panose="02020603050405020304" pitchFamily="18" charset="0"/>
              </a:rPr>
              <a:t>購買兩斤</a:t>
            </a:r>
            <a:r>
              <a:rPr lang="zh-TW" altLang="en-US" dirty="0" smtClean="0">
                <a:latin typeface="Times New Roman" panose="02020603050405020304" pitchFamily="18" charset="0"/>
              </a:rPr>
              <a:t>紅</a:t>
            </a:r>
            <a:r>
              <a:rPr lang="zh-CN" altLang="en-US" dirty="0" smtClean="0">
                <a:latin typeface="Times New Roman" panose="02020603050405020304" pitchFamily="18" charset="0"/>
              </a:rPr>
              <a:t>蘿蔔</a:t>
            </a:r>
            <a:r>
              <a:rPr lang="zh-CN" altLang="zh-TW" dirty="0" smtClean="0">
                <a:latin typeface="Times New Roman" panose="02020603050405020304" pitchFamily="18" charset="0"/>
              </a:rPr>
              <a:t>時</a:t>
            </a:r>
            <a:r>
              <a:rPr lang="zh-CN" altLang="en-US" dirty="0" smtClean="0">
                <a:latin typeface="Times New Roman" panose="02020603050405020304" pitchFamily="18" charset="0"/>
              </a:rPr>
              <a:t>，</a:t>
            </a:r>
            <a:r>
              <a:rPr lang="zh-CN" altLang="en-US" dirty="0" smtClean="0">
                <a:latin typeface="Times New Roman" panose="02020603050405020304" pitchFamily="18" charset="0"/>
              </a:rPr>
              <a:t>可</a:t>
            </a:r>
            <a:r>
              <a:rPr lang="zh-TW" altLang="en-US" dirty="0" smtClean="0">
                <a:latin typeface="Times New Roman" panose="02020603050405020304" pitchFamily="18" charset="0"/>
              </a:rPr>
              <a:t>以</a:t>
            </a:r>
            <a:r>
              <a:rPr lang="zh-CN" altLang="en-US" dirty="0" smtClean="0">
                <a:latin typeface="Times New Roman" panose="02020603050405020304" pitchFamily="18" charset="0"/>
              </a:rPr>
              <a:t>每</a:t>
            </a:r>
            <a:r>
              <a:rPr lang="zh-CN" altLang="en-US" dirty="0" smtClean="0">
                <a:latin typeface="Times New Roman" panose="02020603050405020304" pitchFamily="18" charset="0"/>
              </a:rPr>
              <a:t>斤</a:t>
            </a:r>
            <a:r>
              <a:rPr lang="en-US" altLang="zh-TW" dirty="0" smtClean="0">
                <a:latin typeface="Times New Roman" panose="02020603050405020304" pitchFamily="18" charset="0"/>
              </a:rPr>
              <a:t>$9</a:t>
            </a:r>
            <a:r>
              <a:rPr lang="zh-CN" altLang="zh-TW" dirty="0" smtClean="0">
                <a:latin typeface="Times New Roman" panose="02020603050405020304" pitchFamily="18" charset="0"/>
              </a:rPr>
              <a:t>購</a:t>
            </a:r>
            <a:r>
              <a:rPr lang="zh-CN" altLang="en-US" dirty="0" smtClean="0">
                <a:latin typeface="Times New Roman" panose="02020603050405020304" pitchFamily="18" charset="0"/>
              </a:rPr>
              <a:t>入。</a:t>
            </a:r>
            <a:endParaRPr lang="zh-TW" altLang="en-US" dirty="0" smtClean="0">
              <a:latin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Char char="−"/>
            </a:pPr>
            <a:endParaRPr lang="en-US" altLang="zh-TW" dirty="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48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95" tIns="45647" rIns="91295" bIns="45647" anchor="b"/>
          <a:lstStyle>
            <a:lvl1pPr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53EE3878-EB59-4A54-AD01-9F02D28EEFDD}" type="slidenum">
              <a:rPr lang="en-US" altLang="zh-TW" sz="1200"/>
              <a:pPr algn="r" eaLnBrk="1" hangingPunct="1"/>
              <a:t>9</a:t>
            </a:fld>
            <a:endParaRPr lang="en-US" altLang="zh-TW" sz="120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介紹市場營銷</a:t>
            </a:r>
            <a:r>
              <a:rPr lang="zh-CN" altLang="en-US" smtClean="0">
                <a:latin typeface="新細明體" panose="02020500000000000000" pitchFamily="18" charset="-120"/>
              </a:rPr>
              <a:t>過程</a:t>
            </a:r>
            <a:r>
              <a:rPr lang="zh-TW" altLang="en-US" smtClean="0">
                <a:latin typeface="Arial" panose="020B0604020202020204" pitchFamily="34" charset="0"/>
              </a:rPr>
              <a:t>的三個基本步驟。</a:t>
            </a:r>
          </a:p>
          <a:p>
            <a:pPr eaLnBrk="1" hangingPunct="1"/>
            <a:endParaRPr lang="en-US" altLang="zh-TW" u="sng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smtClean="0">
                <a:latin typeface="Arial" panose="020B0604020202020204" pitchFamily="34" charset="0"/>
              </a:rPr>
              <a:t>教師應強調在現實商業環境中，每個步驟都有多項策略，並會在課堂上深入討論。</a:t>
            </a:r>
          </a:p>
          <a:p>
            <a:pPr eaLnBrk="1" hangingPunct="1"/>
            <a:r>
              <a:rPr lang="en-US" altLang="zh-TW" smtClean="0"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800">
              <a:latin typeface="Arial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7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smtClean="0">
                <a:latin typeface="Arial" charset="0"/>
              </a:defRPr>
            </a:lvl1pPr>
          </a:lstStyle>
          <a:p>
            <a:pPr>
              <a:defRPr/>
            </a:pPr>
            <a:fld id="{E82D8DE3-9F60-4EF1-A7A4-B7D1448D79C4}" type="datetime1">
              <a:rPr lang="zh-TW" altLang="en-US"/>
              <a:pPr>
                <a:defRPr/>
              </a:pPr>
              <a:t>2024/8/26</a:t>
            </a:fld>
            <a:endParaRPr lang="en-US" altLang="zh-TW"/>
          </a:p>
        </p:txBody>
      </p:sp>
      <p:sp>
        <p:nvSpPr>
          <p:cNvPr id="39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789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800">
              <a:latin typeface="Arial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7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7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7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7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7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7" cy="7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7" cy="7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7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</p:grpSp>
      <p:sp>
        <p:nvSpPr>
          <p:cNvPr id="37" name="Date Placeholder 3"/>
          <p:cNvSpPr txBox="1">
            <a:spLocks noGrp="1"/>
          </p:cNvSpPr>
          <p:nvPr userDrawn="1"/>
        </p:nvSpPr>
        <p:spPr bwMode="auto">
          <a:xfrm>
            <a:off x="5292725" y="6219825"/>
            <a:ext cx="3394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r>
              <a:rPr lang="zh-TW" altLang="en-US" sz="1000">
                <a:latin typeface="Arial" charset="0"/>
              </a:rPr>
              <a:t>企業會財</a:t>
            </a:r>
            <a:r>
              <a:rPr lang="zh-CN" altLang="en-US" sz="1000">
                <a:latin typeface="Arial" charset="0"/>
              </a:rPr>
              <a:t>選</a:t>
            </a:r>
            <a:r>
              <a:rPr lang="zh-TW" altLang="en-US" sz="1000">
                <a:latin typeface="Arial" charset="0"/>
              </a:rPr>
              <a:t>修部分</a:t>
            </a:r>
            <a:r>
              <a:rPr lang="en-US" altLang="zh-TW" sz="1000">
                <a:latin typeface="Arial" charset="0"/>
              </a:rPr>
              <a:t/>
            </a:r>
            <a:br>
              <a:rPr lang="en-US" altLang="zh-TW" sz="1000">
                <a:latin typeface="Arial" charset="0"/>
              </a:rPr>
            </a:br>
            <a:r>
              <a:rPr lang="zh-CN" altLang="en-US" sz="1000">
                <a:latin typeface="Arial" charset="0"/>
              </a:rPr>
              <a:t>學</a:t>
            </a:r>
            <a:r>
              <a:rPr lang="zh-TW" altLang="en-US" sz="1000">
                <a:latin typeface="Arial" charset="0"/>
              </a:rPr>
              <a:t>與教示例</a:t>
            </a:r>
            <a:endParaRPr lang="en-US" altLang="zh-CN" sz="1000"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8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79E57EDB-68E8-4B66-ACAB-AB7DAB52CEFF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39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zh-TW" altLang="en-US"/>
              <a:t>課題</a:t>
            </a:r>
            <a:r>
              <a:rPr lang="en-US" altLang="zh-TW"/>
              <a:t>M06</a:t>
            </a:r>
          </a:p>
          <a:p>
            <a:pPr>
              <a:defRPr/>
            </a:pPr>
            <a:r>
              <a:rPr lang="zh-TW" altLang="en-US"/>
              <a:t>市場營銷的角色  </a:t>
            </a: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84275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203575" y="616585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200"/>
            </a:lvl1pPr>
          </a:lstStyle>
          <a:p>
            <a:endParaRPr lang="en-US" altLang="zh-TW"/>
          </a:p>
          <a:p>
            <a:fld id="{873CF012-45A0-438E-9A20-DFB30F1097F4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42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395288" y="6237288"/>
            <a:ext cx="2519362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smtClean="0">
                <a:latin typeface="Arial" charset="0"/>
              </a:defRPr>
            </a:lvl1pPr>
          </a:lstStyle>
          <a:p>
            <a:pPr>
              <a:defRPr/>
            </a:pPr>
            <a:r>
              <a:rPr lang="zh-TW" altLang="en-US"/>
              <a:t>課題</a:t>
            </a:r>
            <a:r>
              <a:rPr lang="en-US" altLang="zh-TW"/>
              <a:t>M06</a:t>
            </a:r>
          </a:p>
          <a:p>
            <a:pPr>
              <a:defRPr/>
            </a:pPr>
            <a:r>
              <a:rPr lang="zh-TW" altLang="en-US"/>
              <a:t>市場營銷的角色  </a:t>
            </a:r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kumimoji="1" sz="3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kumimoji="1" sz="2800">
          <a:solidFill>
            <a:schemeClr val="tx1"/>
          </a:solidFill>
          <a:latin typeface="Arial" panose="020B0604020202020204" pitchFamily="34" charset="0"/>
          <a:ea typeface="+mn-ea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kumimoji="1" sz="2600">
          <a:solidFill>
            <a:schemeClr val="tx1"/>
          </a:solidFill>
          <a:latin typeface="Arial" panose="020B0604020202020204" pitchFamily="34" charset="0"/>
          <a:ea typeface="+mn-ea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kumimoji="1" sz="2400">
          <a:solidFill>
            <a:schemeClr val="tx1"/>
          </a:solidFill>
          <a:latin typeface="Arial" panose="020B0604020202020204" pitchFamily="34" charset="0"/>
          <a:ea typeface="+mn-ea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kumimoji="1" sz="2000">
          <a:solidFill>
            <a:schemeClr val="tx1"/>
          </a:solidFill>
          <a:latin typeface="Arial" panose="020B0604020202020204" pitchFamily="34" charset="0"/>
          <a:ea typeface="+mn-ea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ubTitle" idx="4294967295"/>
          </p:nvPr>
        </p:nvSpPr>
        <p:spPr>
          <a:xfrm>
            <a:off x="468313" y="3141663"/>
            <a:ext cx="6480175" cy="1582737"/>
          </a:xfrm>
        </p:spPr>
        <p:txBody>
          <a:bodyPr/>
          <a:lstStyle/>
          <a:p>
            <a:pPr marL="0" indent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4000" smtClean="0">
                <a:solidFill>
                  <a:srgbClr val="080808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課題 </a:t>
            </a:r>
            <a:r>
              <a:rPr lang="en-US" altLang="zh-TW" sz="4000" smtClean="0">
                <a:ea typeface="新細明體" panose="02020500000000000000" pitchFamily="18" charset="-120"/>
              </a:rPr>
              <a:t>M06</a:t>
            </a:r>
            <a:r>
              <a:rPr lang="zh-TW" altLang="en-US" sz="4000" smtClean="0">
                <a:ea typeface="新細明體" panose="02020500000000000000" pitchFamily="18" charset="-120"/>
              </a:rPr>
              <a:t>：</a:t>
            </a:r>
            <a:endParaRPr lang="zh-TW" altLang="zh-CN" sz="4000" smtClean="0">
              <a:ea typeface="新細明體" panose="02020500000000000000" pitchFamily="18" charset="-120"/>
            </a:endParaRPr>
          </a:p>
          <a:p>
            <a:pPr marL="0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TW" altLang="en-US" sz="4000" smtClean="0">
                <a:ea typeface="新細明體" panose="02020500000000000000" pitchFamily="18" charset="-120"/>
              </a:rPr>
              <a:t>市場營銷</a:t>
            </a:r>
            <a:r>
              <a:rPr lang="zh-CN" altLang="en-US" sz="4000" smtClean="0">
                <a:ea typeface="新細明體" panose="02020500000000000000" pitchFamily="18" charset="-120"/>
              </a:rPr>
              <a:t>的</a:t>
            </a:r>
            <a:r>
              <a:rPr lang="zh-TW" altLang="en-US" sz="4000" smtClean="0">
                <a:ea typeface="新細明體" panose="02020500000000000000" pitchFamily="18" charset="-120"/>
              </a:rPr>
              <a:t>角色</a:t>
            </a:r>
          </a:p>
          <a:p>
            <a:pPr marL="0" indent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TW" sz="4000" smtClean="0">
                <a:ea typeface="新細明體" panose="02020500000000000000" pitchFamily="18" charset="-120"/>
              </a:rPr>
              <a:t>           </a:t>
            </a:r>
            <a:endParaRPr lang="zh-TW" altLang="en-US" sz="4000" smtClean="0">
              <a:ea typeface="新細明體" panose="02020500000000000000" pitchFamily="18" charset="-120"/>
            </a:endParaRPr>
          </a:p>
        </p:txBody>
      </p:sp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2141538" y="539273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r>
              <a:rPr lang="zh-TW" altLang="en-US" sz="1800" dirty="0"/>
              <a:t>香港特別行政區</a:t>
            </a:r>
            <a:r>
              <a:rPr lang="zh-TW" altLang="en-US" sz="1800" dirty="0" smtClean="0"/>
              <a:t>政府</a:t>
            </a:r>
            <a:endParaRPr lang="en-US" altLang="zh-TW" sz="1800" dirty="0" smtClean="0"/>
          </a:p>
          <a:p>
            <a:pPr algn="ctr" eaLnBrk="1" hangingPunct="1"/>
            <a:r>
              <a:rPr lang="zh-CN" altLang="en-US" sz="1800" dirty="0" smtClean="0"/>
              <a:t>教育局</a:t>
            </a:r>
            <a:r>
              <a:rPr lang="zh-CN" altLang="en-US" sz="1800" dirty="0"/>
              <a:t>科技教育組</a:t>
            </a:r>
            <a:endParaRPr lang="en-US" altLang="zh-CN" sz="1800" dirty="0"/>
          </a:p>
          <a:p>
            <a:pPr algn="ctr" eaLnBrk="1" hangingPunct="1"/>
            <a:r>
              <a:rPr lang="zh-TW" altLang="en-US" sz="1800" dirty="0" smtClean="0"/>
              <a:t>二零二四年</a:t>
            </a:r>
            <a:r>
              <a:rPr lang="zh-CN" altLang="en-US" sz="1800"/>
              <a:t>更新</a:t>
            </a:r>
            <a:endParaRPr lang="zh-TW" altLang="en-US" sz="1800" dirty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981075"/>
            <a:ext cx="7021513" cy="1755775"/>
          </a:xfrm>
        </p:spPr>
        <p:txBody>
          <a:bodyPr/>
          <a:lstStyle/>
          <a:p>
            <a:pPr algn="r" eaLnBrk="1" hangingPunct="1">
              <a:lnSpc>
                <a:spcPct val="130000"/>
              </a:lnSpc>
            </a:pPr>
            <a:r>
              <a:rPr lang="zh-CN" altLang="en-US" sz="480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企業會財選修部分</a:t>
            </a:r>
            <a:r>
              <a:rPr lang="zh-TW" altLang="en-US" sz="340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/>
            </a:r>
            <a:br>
              <a:rPr lang="zh-TW" altLang="en-US" sz="3400" smtClean="0">
                <a:latin typeface="新細明體" panose="02020500000000000000" pitchFamily="18" charset="-120"/>
                <a:ea typeface="新細明體" panose="02020500000000000000" pitchFamily="18" charset="-120"/>
              </a:rPr>
            </a:br>
            <a:r>
              <a:rPr lang="zh-TW" altLang="zh-TW" sz="400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商業管理單元</a:t>
            </a:r>
            <a:r>
              <a:rPr lang="zh-TW" altLang="zh-CN" sz="400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–</a:t>
            </a:r>
            <a:r>
              <a:rPr lang="zh-TW" altLang="en-US" sz="400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市場營銷管理</a:t>
            </a:r>
            <a:endParaRPr lang="en-US" altLang="zh-TW" sz="4000" smtClean="0">
              <a:latin typeface="新細明體" panose="02020500000000000000" pitchFamily="18" charset="-120"/>
              <a:ea typeface="新細明體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8C20A780-64DF-4351-8CE6-14808204C415}" type="slidenum">
              <a:rPr kumimoji="0" lang="en-US" altLang="zh-TW" sz="1200"/>
              <a:pPr eaLnBrk="1" hangingPunct="1"/>
              <a:t>10</a:t>
            </a:fld>
            <a:endParaRPr kumimoji="0" lang="en-US" altLang="zh-TW" sz="1200"/>
          </a:p>
        </p:txBody>
      </p:sp>
      <p:sp>
        <p:nvSpPr>
          <p:cNvPr id="13315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TW" altLang="en-US" smtClean="0">
                <a:ea typeface="新細明體" panose="02020500000000000000" pitchFamily="18" charset="-120"/>
              </a:rPr>
              <a:t>市場營銷基本</a:t>
            </a:r>
            <a:r>
              <a:rPr lang="zh-CN" altLang="en-US" smtClean="0">
                <a:latin typeface="新細明體" panose="02020500000000000000" pitchFamily="18" charset="-120"/>
                <a:ea typeface="SimSun" panose="02010600030101010101" pitchFamily="2" charset="-122"/>
              </a:rPr>
              <a:t>過程</a:t>
            </a:r>
            <a:endParaRPr lang="en-US" altLang="zh-TW" smtClean="0">
              <a:latin typeface="新細明體" panose="02020500000000000000" pitchFamily="18" charset="-120"/>
              <a:ea typeface="新細明體" panose="02020500000000000000" pitchFamily="18" charset="-120"/>
            </a:endParaRPr>
          </a:p>
        </p:txBody>
      </p:sp>
      <p:grpSp>
        <p:nvGrpSpPr>
          <p:cNvPr id="13317" name="Group 12"/>
          <p:cNvGrpSpPr>
            <a:grpSpLocks/>
          </p:cNvGrpSpPr>
          <p:nvPr/>
        </p:nvGrpSpPr>
        <p:grpSpPr bwMode="auto">
          <a:xfrm>
            <a:off x="323850" y="1196975"/>
            <a:ext cx="8281988" cy="4752975"/>
            <a:chOff x="204" y="1071"/>
            <a:chExt cx="5217" cy="2994"/>
          </a:xfrm>
        </p:grpSpPr>
        <p:sp>
          <p:nvSpPr>
            <p:cNvPr id="135181" name="Oval 4"/>
            <p:cNvSpPr>
              <a:spLocks noChangeArrowheads="1"/>
            </p:cNvSpPr>
            <p:nvPr/>
          </p:nvSpPr>
          <p:spPr bwMode="auto">
            <a:xfrm>
              <a:off x="204" y="2795"/>
              <a:ext cx="1497" cy="1270"/>
            </a:xfrm>
            <a:prstGeom prst="ellipse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latin typeface="Arial" charset="0"/>
              </a:endParaRPr>
            </a:p>
          </p:txBody>
        </p:sp>
        <p:sp>
          <p:nvSpPr>
            <p:cNvPr id="13319" name="Oval 7"/>
            <p:cNvSpPr>
              <a:spLocks noChangeArrowheads="1"/>
            </p:cNvSpPr>
            <p:nvPr/>
          </p:nvSpPr>
          <p:spPr bwMode="auto">
            <a:xfrm>
              <a:off x="3923" y="1071"/>
              <a:ext cx="1497" cy="1225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endParaRPr lang="en-US" altLang="zh-TW" sz="1800"/>
            </a:p>
          </p:txBody>
        </p:sp>
        <p:grpSp>
          <p:nvGrpSpPr>
            <p:cNvPr id="13320" name="Group 15"/>
            <p:cNvGrpSpPr>
              <a:grpSpLocks/>
            </p:cNvGrpSpPr>
            <p:nvPr/>
          </p:nvGrpSpPr>
          <p:grpSpPr bwMode="auto">
            <a:xfrm>
              <a:off x="249" y="1253"/>
              <a:ext cx="5172" cy="2545"/>
              <a:chOff x="158" y="1117"/>
              <a:chExt cx="5172" cy="2545"/>
            </a:xfrm>
          </p:grpSpPr>
          <p:sp>
            <p:nvSpPr>
              <p:cNvPr id="13321" name="Oval 3"/>
              <p:cNvSpPr>
                <a:spLocks noChangeArrowheads="1"/>
              </p:cNvSpPr>
              <p:nvPr/>
            </p:nvSpPr>
            <p:spPr bwMode="auto">
              <a:xfrm>
                <a:off x="1882" y="1570"/>
                <a:ext cx="1452" cy="1270"/>
              </a:xfrm>
              <a:prstGeom prst="ellipse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lang="en-US" altLang="zh-TW" sz="1800"/>
              </a:p>
            </p:txBody>
          </p:sp>
          <p:sp>
            <p:nvSpPr>
              <p:cNvPr id="135185" name="Text Box 6"/>
              <p:cNvSpPr txBox="1">
                <a:spLocks noChangeArrowheads="1"/>
              </p:cNvSpPr>
              <p:nvPr/>
            </p:nvSpPr>
            <p:spPr bwMode="auto">
              <a:xfrm>
                <a:off x="158" y="2931"/>
                <a:ext cx="1542" cy="7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TW" altLang="en-US" sz="2800">
                    <a:solidFill>
                      <a:srgbClr val="CC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Bookman Old Style" panose="02050604050505020204" pitchFamily="18" charset="0"/>
                  </a:rPr>
                  <a:t>第一</a:t>
                </a:r>
                <a:r>
                  <a:rPr lang="zh-CN" altLang="en-US" sz="2800">
                    <a:solidFill>
                      <a:srgbClr val="CC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Bookman Old Style" panose="02050604050505020204" pitchFamily="18" charset="0"/>
                  </a:rPr>
                  <a:t>步：</a:t>
                </a:r>
                <a:endParaRPr lang="en-US" altLang="zh-TW" sz="280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Bookman Old Style" panose="02050604050505020204" pitchFamily="18" charset="0"/>
                </a:endParaRPr>
              </a:p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800"/>
                  <a:t>識別</a:t>
                </a:r>
                <a:r>
                  <a:rPr lang="zh-CN" altLang="en-US" sz="2800">
                    <a:latin typeface="Bookman Old Style" panose="02050604050505020204" pitchFamily="18" charset="0"/>
                  </a:rPr>
                  <a:t>市場機會</a:t>
                </a:r>
                <a:endParaRPr lang="en-US" altLang="zh-TW" sz="2800">
                  <a:latin typeface="Bookman Old Style" panose="02050604050505020204" pitchFamily="18" charset="0"/>
                </a:endParaRPr>
              </a:p>
            </p:txBody>
          </p:sp>
          <p:sp>
            <p:nvSpPr>
              <p:cNvPr id="13323" name="Text Box 7"/>
              <p:cNvSpPr txBox="1">
                <a:spLocks noChangeArrowheads="1"/>
              </p:cNvSpPr>
              <p:nvPr/>
            </p:nvSpPr>
            <p:spPr bwMode="auto">
              <a:xfrm>
                <a:off x="1837" y="1752"/>
                <a:ext cx="158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endParaRPr lang="zh-CN" altLang="en-US" sz="2800">
                  <a:latin typeface="Bookman Old Style" panose="02050604050505020204" pitchFamily="18" charset="0"/>
                </a:endParaRPr>
              </a:p>
            </p:txBody>
          </p:sp>
          <p:sp>
            <p:nvSpPr>
              <p:cNvPr id="13324" name="Text Box 8"/>
              <p:cNvSpPr txBox="1">
                <a:spLocks noChangeArrowheads="1"/>
              </p:cNvSpPr>
              <p:nvPr/>
            </p:nvSpPr>
            <p:spPr bwMode="auto">
              <a:xfrm>
                <a:off x="3833" y="1117"/>
                <a:ext cx="1497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endParaRPr lang="zh-CN" altLang="en-US" sz="2400">
                  <a:latin typeface="Bookman Old Style" panose="02050604050505020204" pitchFamily="18" charset="0"/>
                </a:endParaRPr>
              </a:p>
            </p:txBody>
          </p:sp>
          <p:sp>
            <p:nvSpPr>
              <p:cNvPr id="13325" name="AutoShape 9"/>
              <p:cNvSpPr>
                <a:spLocks noChangeArrowheads="1"/>
              </p:cNvSpPr>
              <p:nvPr/>
            </p:nvSpPr>
            <p:spPr bwMode="auto">
              <a:xfrm rot="-2503416">
                <a:off x="1383" y="2523"/>
                <a:ext cx="615" cy="306"/>
              </a:xfrm>
              <a:prstGeom prst="rightArrow">
                <a:avLst>
                  <a:gd name="adj1" fmla="val 50000"/>
                  <a:gd name="adj2" fmla="val 50245"/>
                </a:avLst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lang="en-US" altLang="zh-TW" sz="1800"/>
              </a:p>
            </p:txBody>
          </p:sp>
          <p:sp>
            <p:nvSpPr>
              <p:cNvPr id="13326" name="AutoShape 10"/>
              <p:cNvSpPr>
                <a:spLocks noChangeArrowheads="1"/>
              </p:cNvSpPr>
              <p:nvPr/>
            </p:nvSpPr>
            <p:spPr bwMode="auto">
              <a:xfrm rot="-945664">
                <a:off x="3243" y="1616"/>
                <a:ext cx="615" cy="317"/>
              </a:xfrm>
              <a:prstGeom prst="rightArrow">
                <a:avLst>
                  <a:gd name="adj1" fmla="val 50000"/>
                  <a:gd name="adj2" fmla="val 48502"/>
                </a:avLst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lang="en-US" altLang="zh-TW" sz="18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A54615BF-A237-447B-8234-5DCC05B0BAE2}" type="slidenum">
              <a:rPr kumimoji="0" lang="en-US" altLang="zh-TW" sz="1200"/>
              <a:pPr eaLnBrk="1" hangingPunct="1"/>
              <a:t>11</a:t>
            </a:fld>
            <a:endParaRPr kumimoji="0" lang="en-US" altLang="zh-TW" sz="1200"/>
          </a:p>
        </p:txBody>
      </p:sp>
      <p:sp>
        <p:nvSpPr>
          <p:cNvPr id="14339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3190875"/>
            <a:ext cx="8137525" cy="3667125"/>
          </a:xfrm>
        </p:spPr>
        <p:txBody>
          <a:bodyPr/>
          <a:lstStyle/>
          <a:p>
            <a:pPr marL="0" indent="0" eaLnBrk="1" hangingPunct="1"/>
            <a:endParaRPr lang="en-US" altLang="zh-TW" b="1" dirty="0" smtClean="0">
              <a:ea typeface="新細明體" panose="02020500000000000000" pitchFamily="18" charset="-120"/>
            </a:endParaRP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b="1" dirty="0" smtClean="0">
                <a:ea typeface="新細明體" panose="02020500000000000000" pitchFamily="18" charset="-120"/>
              </a:rPr>
              <a:t>市場營銷的第一步</a:t>
            </a:r>
            <a:r>
              <a:rPr lang="zh-TW" altLang="en-US" b="1" dirty="0" smtClean="0">
                <a:ea typeface="新細明體" panose="02020500000000000000" pitchFamily="18" charset="-120"/>
              </a:rPr>
              <a:t>是</a:t>
            </a:r>
            <a:r>
              <a:rPr lang="zh-TW" altLang="en-US" b="1" dirty="0" smtClean="0">
                <a:ea typeface="新細明體" panose="02020500000000000000" pitchFamily="18" charset="-120"/>
              </a:rPr>
              <a:t>識別</a:t>
            </a:r>
            <a:r>
              <a:rPr lang="zh-TW" altLang="en-US" b="1" dirty="0" smtClean="0">
                <a:ea typeface="新細明體" panose="02020500000000000000" pitchFamily="18" charset="-120"/>
              </a:rPr>
              <a:t>潛在</a:t>
            </a:r>
            <a:r>
              <a:rPr lang="zh-TW" altLang="en-US" b="1" dirty="0" smtClean="0">
                <a:ea typeface="新細明體" panose="02020500000000000000" pitchFamily="18" charset="-120"/>
              </a:rPr>
              <a:t>客戶的</a:t>
            </a:r>
            <a:r>
              <a:rPr lang="zh-TW" altLang="en-US" b="1" dirty="0" smtClean="0">
                <a:solidFill>
                  <a:srgbClr val="FF0000"/>
                </a:solidFill>
                <a:ea typeface="新細明體" panose="02020500000000000000" pitchFamily="18" charset="-120"/>
              </a:rPr>
              <a:t>需要</a:t>
            </a:r>
            <a:r>
              <a:rPr lang="zh-TW" altLang="en-US" b="1" dirty="0" smtClean="0">
                <a:ea typeface="新細明體" panose="02020500000000000000" pitchFamily="18" charset="-120"/>
              </a:rPr>
              <a:t>。 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endParaRPr lang="en-US" altLang="zh-TW" b="1" dirty="0" smtClean="0">
              <a:ea typeface="新細明體" panose="02020500000000000000" pitchFamily="18" charset="-120"/>
            </a:endParaRP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b="1" dirty="0" smtClean="0">
                <a:ea typeface="新細明體" panose="02020500000000000000" pitchFamily="18" charset="-120"/>
              </a:rPr>
              <a:t>因為「</a:t>
            </a:r>
            <a:r>
              <a:rPr lang="zh-TW" altLang="en-US" b="1" dirty="0" smtClean="0">
                <a:solidFill>
                  <a:srgbClr val="FF0000"/>
                </a:solidFill>
                <a:ea typeface="新細明體" panose="02020500000000000000" pitchFamily="18" charset="-120"/>
              </a:rPr>
              <a:t>需求</a:t>
            </a:r>
            <a:r>
              <a:rPr lang="zh-TW" altLang="en-US" b="1" dirty="0" smtClean="0">
                <a:ea typeface="新細明體" panose="02020500000000000000" pitchFamily="18" charset="-120"/>
              </a:rPr>
              <a:t>」會為公司帶來「</a:t>
            </a:r>
            <a:r>
              <a:rPr lang="zh-TW" altLang="en-US" b="1" dirty="0" smtClean="0">
                <a:solidFill>
                  <a:srgbClr val="FF0000"/>
                </a:solidFill>
                <a:ea typeface="新細明體" panose="02020500000000000000" pitchFamily="18" charset="-120"/>
              </a:rPr>
              <a:t>機會</a:t>
            </a:r>
            <a:r>
              <a:rPr lang="zh-TW" altLang="en-US" b="1" dirty="0" smtClean="0">
                <a:ea typeface="新細明體" panose="02020500000000000000" pitchFamily="18" charset="-120"/>
              </a:rPr>
              <a:t>」。</a:t>
            </a:r>
          </a:p>
        </p:txBody>
      </p:sp>
      <p:sp>
        <p:nvSpPr>
          <p:cNvPr id="14341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635375" y="836613"/>
            <a:ext cx="1865313" cy="1008062"/>
          </a:xfrm>
          <a:noFill/>
        </p:spPr>
        <p:txBody>
          <a:bodyPr/>
          <a:lstStyle/>
          <a:p>
            <a:pPr eaLnBrk="1" hangingPunct="1"/>
            <a:r>
              <a:rPr lang="zh-TW" altLang="en-US" sz="4000" smtClean="0">
                <a:solidFill>
                  <a:srgbClr val="C00000"/>
                </a:solidFill>
                <a:ea typeface="新細明體" panose="02020500000000000000" pitchFamily="18" charset="-120"/>
              </a:rPr>
              <a:t>需要</a:t>
            </a:r>
            <a:br>
              <a:rPr lang="zh-TW" altLang="en-US" sz="4000" smtClean="0">
                <a:solidFill>
                  <a:srgbClr val="C00000"/>
                </a:solidFill>
                <a:ea typeface="新細明體" panose="02020500000000000000" pitchFamily="18" charset="-120"/>
              </a:rPr>
            </a:br>
            <a:endParaRPr lang="zh-TW" altLang="en-US" sz="4000" smtClean="0">
              <a:solidFill>
                <a:srgbClr val="C00000"/>
              </a:solidFill>
              <a:ea typeface="新細明體" panose="02020500000000000000" pitchFamily="18" charset="-120"/>
            </a:endParaRPr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3203575" y="404813"/>
            <a:ext cx="2520950" cy="1295400"/>
          </a:xfrm>
          <a:prstGeom prst="wedgeRoundRectCallout">
            <a:avLst>
              <a:gd name="adj1" fmla="val -65426"/>
              <a:gd name="adj2" fmla="val 28556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endParaRPr lang="en-US" altLang="zh-TW" sz="1800"/>
          </a:p>
        </p:txBody>
      </p:sp>
      <p:pic>
        <p:nvPicPr>
          <p:cNvPr id="1434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2987675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13C983FC-5B4E-47C2-AB04-802727EF4C2D}" type="slidenum">
              <a:rPr kumimoji="0" lang="en-US" altLang="zh-TW" sz="1200"/>
              <a:pPr eaLnBrk="1" hangingPunct="1"/>
              <a:t>12</a:t>
            </a:fld>
            <a:endParaRPr kumimoji="0" lang="en-US" altLang="zh-TW" sz="1200"/>
          </a:p>
        </p:txBody>
      </p:sp>
      <p:sp>
        <p:nvSpPr>
          <p:cNvPr id="22531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754188"/>
            <a:ext cx="8229600" cy="4665662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zh-TW" altLang="en-US" dirty="0">
                <a:ea typeface="新細明體" panose="02020500000000000000" pitchFamily="18" charset="-120"/>
              </a:rPr>
              <a:t>你能否</a:t>
            </a:r>
            <a:r>
              <a:rPr lang="zh-CN" altLang="en-US" dirty="0">
                <a:ea typeface="新細明體" panose="02020500000000000000" pitchFamily="18" charset="-120"/>
              </a:rPr>
              <a:t>說</a:t>
            </a:r>
            <a:r>
              <a:rPr lang="zh-TW" altLang="en-US" dirty="0" smtClean="0">
                <a:ea typeface="新細明體" panose="02020500000000000000" pitchFamily="18" charset="-120"/>
              </a:rPr>
              <a:t>出：</a:t>
            </a:r>
            <a:endParaRPr lang="en-US" altLang="zh-TW" dirty="0" smtClean="0">
              <a:ea typeface="新細明體" panose="02020500000000000000" pitchFamily="18" charset="-12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TW" altLang="en-US" dirty="0" smtClean="0">
                <a:ea typeface="新細明體" panose="02020500000000000000" pitchFamily="18" charset="-120"/>
              </a:rPr>
              <a:t>當在麵包上塗牛油時，</a:t>
            </a:r>
            <a:endParaRPr lang="en-US" altLang="zh-TW" dirty="0" smtClean="0">
              <a:ea typeface="新細明體" panose="02020500000000000000" pitchFamily="18" charset="-12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TW" dirty="0" smtClean="0">
                <a:ea typeface="新細明體" panose="02020500000000000000" pitchFamily="18" charset="-120"/>
              </a:rPr>
              <a:t>- </a:t>
            </a:r>
            <a:r>
              <a:rPr lang="zh-TW" altLang="en-US" dirty="0" smtClean="0">
                <a:ea typeface="新細明體" panose="02020500000000000000" pitchFamily="18" charset="-120"/>
              </a:rPr>
              <a:t>你的</a:t>
            </a:r>
            <a:r>
              <a:rPr lang="zh-TW" altLang="en-US" dirty="0" smtClean="0">
                <a:solidFill>
                  <a:srgbClr val="FF0000"/>
                </a:solidFill>
                <a:ea typeface="新細明體" panose="02020500000000000000" pitchFamily="18" charset="-120"/>
              </a:rPr>
              <a:t>需要</a:t>
            </a:r>
            <a:r>
              <a:rPr lang="zh-TW" altLang="en-US" dirty="0" smtClean="0">
                <a:ea typeface="新細明體" panose="02020500000000000000" pitchFamily="18" charset="-120"/>
              </a:rPr>
              <a:t>是甚麼？</a:t>
            </a:r>
            <a:endParaRPr lang="en-US" altLang="zh-TW" dirty="0" smtClean="0">
              <a:ea typeface="新細明體" panose="02020500000000000000" pitchFamily="18" charset="-12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TW" dirty="0" smtClean="0">
                <a:ea typeface="新細明體" panose="02020500000000000000" pitchFamily="18" charset="-120"/>
              </a:rPr>
              <a:t>- </a:t>
            </a:r>
            <a:r>
              <a:rPr lang="zh-TW" altLang="en-US" dirty="0" smtClean="0">
                <a:ea typeface="新細明體" panose="02020500000000000000" pitchFamily="18" charset="-120"/>
              </a:rPr>
              <a:t>哪款</a:t>
            </a:r>
            <a:r>
              <a:rPr lang="zh-TW" altLang="en-US" dirty="0" smtClean="0">
                <a:solidFill>
                  <a:srgbClr val="FF0000"/>
                </a:solidFill>
                <a:ea typeface="新細明體" panose="02020500000000000000" pitchFamily="18" charset="-120"/>
              </a:rPr>
              <a:t>產品</a:t>
            </a:r>
            <a:r>
              <a:rPr lang="zh-TW" altLang="en-US" dirty="0" smtClean="0">
                <a:ea typeface="新細明體" panose="02020500000000000000" pitchFamily="18" charset="-120"/>
              </a:rPr>
              <a:t>更能夠滿足你的需要？</a:t>
            </a:r>
            <a:endParaRPr lang="en-US" altLang="zh-TW" dirty="0" smtClean="0">
              <a:ea typeface="新細明體" panose="02020500000000000000" pitchFamily="18" charset="-120"/>
            </a:endParaRPr>
          </a:p>
        </p:txBody>
      </p:sp>
      <p:pic>
        <p:nvPicPr>
          <p:cNvPr id="22533" name="Picture 5" descr="MCj0088276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181821"/>
            <a:ext cx="344805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8" descr="MCj01986660000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468" y="5000798"/>
            <a:ext cx="2205038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Rectangle 9"/>
          <p:cNvSpPr>
            <a:spLocks noChangeArrowheads="1"/>
          </p:cNvSpPr>
          <p:nvPr/>
        </p:nvSpPr>
        <p:spPr bwMode="auto">
          <a:xfrm>
            <a:off x="684213" y="333375"/>
            <a:ext cx="60483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3400" b="1" dirty="0" smtClean="0">
                <a:solidFill>
                  <a:schemeClr val="tx2"/>
                </a:solidFill>
              </a:rPr>
              <a:t>題目一：</a:t>
            </a:r>
            <a:endParaRPr lang="zh-TW" altLang="en-US" sz="3400" b="1" dirty="0">
              <a:solidFill>
                <a:schemeClr val="tx2"/>
              </a:solidFill>
            </a:endParaRPr>
          </a:p>
          <a:p>
            <a:pPr eaLnBrk="1" hangingPunct="1"/>
            <a:r>
              <a:rPr lang="zh-TW" altLang="en-US" sz="3400" b="1" dirty="0" smtClean="0">
                <a:solidFill>
                  <a:schemeClr val="tx2"/>
                </a:solidFill>
              </a:rPr>
              <a:t>試想</a:t>
            </a:r>
            <a:r>
              <a:rPr lang="zh-TW" altLang="en-US" sz="3400" b="1" dirty="0">
                <a:solidFill>
                  <a:schemeClr val="tx2"/>
                </a:solidFill>
              </a:rPr>
              <a:t>想</a:t>
            </a:r>
            <a:r>
              <a:rPr lang="en-US" altLang="zh-TW" sz="3400" b="1" dirty="0" smtClean="0">
                <a:solidFill>
                  <a:schemeClr val="tx2"/>
                </a:solidFill>
              </a:rPr>
              <a:t>……</a:t>
            </a:r>
            <a:endParaRPr lang="zh-TW" altLang="en-US" sz="3400" b="1" dirty="0">
              <a:solidFill>
                <a:schemeClr val="tx2"/>
              </a:solidFill>
            </a:endParaRPr>
          </a:p>
        </p:txBody>
      </p:sp>
      <p:pic>
        <p:nvPicPr>
          <p:cNvPr id="509964" name="Picture 12" descr="j0330973[1]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814" y="3597187"/>
            <a:ext cx="1839912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9965" name="Text Box 13"/>
          <p:cNvSpPr txBox="1">
            <a:spLocks noChangeArrowheads="1"/>
          </p:cNvSpPr>
          <p:nvPr/>
        </p:nvSpPr>
        <p:spPr bwMode="auto">
          <a:xfrm rot="-5400000">
            <a:off x="5942226" y="4305212"/>
            <a:ext cx="2016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TW" sz="2400">
                <a:solidFill>
                  <a:srgbClr val="003300"/>
                </a:solidFill>
                <a:latin typeface="Bodoni MT Black" panose="02070A03080606020203" pitchFamily="18" charset="0"/>
              </a:rPr>
              <a:t>Butter</a:t>
            </a:r>
          </a:p>
        </p:txBody>
      </p:sp>
    </p:spTree>
    <p:extLst>
      <p:ext uri="{BB962C8B-B14F-4D97-AF65-F5344CB8AC3E}">
        <p14:creationId xmlns:p14="http://schemas.microsoft.com/office/powerpoint/2010/main" val="3831814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09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99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FEF24DA-32E6-4359-921F-64FA9BA39C01}" type="slidenum">
              <a:rPr kumimoji="0" lang="en-US" altLang="zh-TW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5363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Topic M06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Role of Marketing</a:t>
            </a: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36096" y="1692844"/>
            <a:ext cx="2143125" cy="2143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755576" y="764704"/>
            <a:ext cx="7699275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8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400" dirty="0" smtClean="0"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題目二：</a:t>
            </a:r>
            <a:endParaRPr lang="zh-TW" altLang="en-US" sz="3400" dirty="0"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eaLnBrk="1" hangingPunct="1"/>
            <a:r>
              <a:rPr lang="zh-TW" altLang="en-US" sz="3400" dirty="0" smtClean="0"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你曾否為開瓶感到困擾？</a:t>
            </a:r>
            <a:endParaRPr lang="en-US" altLang="zh-TW" sz="3400" dirty="0" smtClean="0"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eaLnBrk="1" hangingPunct="1"/>
            <a:r>
              <a:rPr lang="zh-TW" altLang="en-US" sz="3400" dirty="0" smtClean="0"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若是，為甚麼？</a:t>
            </a:r>
            <a:endParaRPr lang="zh-TW" altLang="en-US" sz="3400" dirty="0"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7" name="Rectangle 10"/>
          <p:cNvSpPr txBox="1">
            <a:spLocks noChangeArrowheads="1"/>
          </p:cNvSpPr>
          <p:nvPr/>
        </p:nvSpPr>
        <p:spPr bwMode="auto">
          <a:xfrm>
            <a:off x="684213" y="2852936"/>
            <a:ext cx="5615979" cy="3023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92150" indent="-3476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2pPr>
            <a:lvl3pPr marL="987425" indent="-2936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3pPr>
            <a:lvl4pPr marL="1281113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4pPr>
            <a:lvl5pPr marL="1598613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+mn-ea"/>
              </a:defRPr>
            </a:lvl5pPr>
            <a:lvl6pPr marL="20558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130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29702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4274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zh-TW" altLang="en-US" kern="0" dirty="0" smtClean="0">
                <a:ea typeface="新細明體" panose="02020500000000000000" pitchFamily="18" charset="-120"/>
              </a:rPr>
              <a:t>你能否</a:t>
            </a:r>
            <a:r>
              <a:rPr lang="zh-CN" altLang="en-US" kern="0" dirty="0" smtClean="0">
                <a:ea typeface="新細明體" panose="02020500000000000000" pitchFamily="18" charset="-120"/>
              </a:rPr>
              <a:t>說</a:t>
            </a:r>
            <a:r>
              <a:rPr lang="zh-TW" altLang="en-US" kern="0" dirty="0" smtClean="0">
                <a:ea typeface="新細明體" panose="02020500000000000000" pitchFamily="18" charset="-120"/>
              </a:rPr>
              <a:t>出： </a:t>
            </a:r>
            <a:endParaRPr lang="en-US" altLang="zh-TW" kern="0" dirty="0" smtClean="0">
              <a:ea typeface="新細明體" panose="02020500000000000000" pitchFamily="18" charset="-120"/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zh-TW" altLang="en-US" kern="0" dirty="0" smtClean="0">
                <a:ea typeface="新細明體" panose="02020500000000000000" pitchFamily="18" charset="-120"/>
              </a:rPr>
              <a:t>你的</a:t>
            </a:r>
            <a:r>
              <a:rPr lang="zh-TW" altLang="en-US" kern="0" dirty="0">
                <a:solidFill>
                  <a:srgbClr val="FF0000"/>
                </a:solidFill>
                <a:ea typeface="新細明體" panose="02020500000000000000" pitchFamily="18" charset="-120"/>
              </a:rPr>
              <a:t>需要</a:t>
            </a:r>
            <a:r>
              <a:rPr lang="zh-TW" altLang="en-US" kern="0" dirty="0" smtClean="0">
                <a:ea typeface="新細明體" panose="02020500000000000000" pitchFamily="18" charset="-120"/>
              </a:rPr>
              <a:t>是甚麼？</a:t>
            </a:r>
            <a:endParaRPr lang="en-US" altLang="zh-TW" kern="0" dirty="0" smtClean="0">
              <a:ea typeface="新細明體" panose="02020500000000000000" pitchFamily="18" charset="-120"/>
            </a:endParaRPr>
          </a:p>
          <a:p>
            <a:pPr>
              <a:lnSpc>
                <a:spcPct val="90000"/>
              </a:lnSpc>
              <a:buFontTx/>
              <a:buChar char="-"/>
            </a:pPr>
            <a:r>
              <a:rPr lang="zh-TW" altLang="en-US" kern="0" dirty="0" smtClean="0">
                <a:ea typeface="新細明體" panose="02020500000000000000" pitchFamily="18" charset="-120"/>
              </a:rPr>
              <a:t>你會在市場上推出甚麼</a:t>
            </a:r>
            <a:r>
              <a:rPr lang="zh-TW" altLang="en-US" kern="0" dirty="0" smtClean="0">
                <a:solidFill>
                  <a:srgbClr val="FF0000"/>
                </a:solidFill>
                <a:ea typeface="新細明體" panose="02020500000000000000" pitchFamily="18" charset="-120"/>
              </a:rPr>
              <a:t>產品</a:t>
            </a:r>
            <a:r>
              <a:rPr lang="zh-TW" altLang="en-US" kern="0" dirty="0" smtClean="0">
                <a:ea typeface="新細明體" panose="02020500000000000000" pitchFamily="18" charset="-120"/>
              </a:rPr>
              <a:t>來滿足這個</a:t>
            </a:r>
            <a:r>
              <a:rPr lang="en-US" altLang="zh-TW" kern="0" dirty="0" smtClean="0">
                <a:ea typeface="新細明體" panose="02020500000000000000" pitchFamily="18" charset="-120"/>
              </a:rPr>
              <a:t>/</a:t>
            </a:r>
            <a:r>
              <a:rPr lang="zh-TW" altLang="en-US" kern="0" dirty="0" smtClean="0">
                <a:ea typeface="新細明體" panose="02020500000000000000" pitchFamily="18" charset="-120"/>
              </a:rPr>
              <a:t>些需要？</a:t>
            </a:r>
          </a:p>
        </p:txBody>
      </p:sp>
    </p:spTree>
    <p:extLst>
      <p:ext uri="{BB962C8B-B14F-4D97-AF65-F5344CB8AC3E}">
        <p14:creationId xmlns:p14="http://schemas.microsoft.com/office/powerpoint/2010/main" val="342372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F3C12B80-0063-4D97-ACA1-DFCD97FD6D8A}" type="slidenum">
              <a:rPr kumimoji="0" lang="en-US" altLang="zh-TW" sz="1200"/>
              <a:pPr eaLnBrk="1" hangingPunct="1"/>
              <a:t>14</a:t>
            </a:fld>
            <a:endParaRPr kumimoji="0" lang="en-US" altLang="zh-TW" sz="1200"/>
          </a:p>
        </p:txBody>
      </p:sp>
      <p:sp>
        <p:nvSpPr>
          <p:cNvPr id="23555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2355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067175" y="692150"/>
            <a:ext cx="3889375" cy="5041900"/>
          </a:xfrm>
          <a:noFill/>
        </p:spPr>
        <p:txBody>
          <a:bodyPr/>
          <a:lstStyle/>
          <a:p>
            <a:pPr algn="ctr" eaLnBrk="1" hangingPunct="1"/>
            <a:r>
              <a:rPr lang="zh-TW" altLang="en-US" sz="3400" smtClean="0">
                <a:solidFill>
                  <a:srgbClr val="FF0000"/>
                </a:solidFill>
                <a:ea typeface="新細明體" panose="02020500000000000000" pitchFamily="18" charset="-120"/>
              </a:rPr>
              <a:t>需要</a:t>
            </a:r>
            <a:r>
              <a:rPr lang="zh-TW" altLang="en-US" sz="3400" smtClean="0">
                <a:ea typeface="新細明體" panose="02020500000000000000" pitchFamily="18" charset="-120"/>
              </a:rPr>
              <a:t> </a:t>
            </a:r>
            <a:br>
              <a:rPr lang="zh-TW" altLang="en-US" sz="3400" smtClean="0">
                <a:ea typeface="新細明體" panose="02020500000000000000" pitchFamily="18" charset="-120"/>
              </a:rPr>
            </a:br>
            <a:r>
              <a:rPr lang="zh-TW" altLang="en-US" sz="3400" smtClean="0">
                <a:ea typeface="新細明體" panose="02020500000000000000" pitchFamily="18" charset="-120"/>
              </a:rPr>
              <a:t/>
            </a:r>
            <a:br>
              <a:rPr lang="zh-TW" altLang="en-US" sz="3400" smtClean="0">
                <a:ea typeface="新細明體" panose="02020500000000000000" pitchFamily="18" charset="-120"/>
              </a:rPr>
            </a:br>
            <a:r>
              <a:rPr lang="zh-TW" altLang="en-US" sz="3400" smtClean="0">
                <a:ea typeface="新細明體" panose="02020500000000000000" pitchFamily="18" charset="-120"/>
              </a:rPr>
              <a:t/>
            </a:r>
            <a:br>
              <a:rPr lang="zh-TW" altLang="en-US" sz="3400" smtClean="0">
                <a:ea typeface="新細明體" panose="02020500000000000000" pitchFamily="18" charset="-120"/>
              </a:rPr>
            </a:br>
            <a:r>
              <a:rPr lang="zh-TW" altLang="en-US" sz="3400" smtClean="0">
                <a:ea typeface="新細明體" panose="02020500000000000000" pitchFamily="18" charset="-120"/>
              </a:rPr>
              <a:t/>
            </a:r>
            <a:br>
              <a:rPr lang="zh-TW" altLang="en-US" sz="3400" smtClean="0">
                <a:ea typeface="新細明體" panose="02020500000000000000" pitchFamily="18" charset="-120"/>
              </a:rPr>
            </a:br>
            <a:r>
              <a:rPr lang="zh-TW" altLang="en-US" sz="3400" smtClean="0">
                <a:ea typeface="新細明體" panose="02020500000000000000" pitchFamily="18" charset="-120"/>
              </a:rPr>
              <a:t/>
            </a:r>
            <a:br>
              <a:rPr lang="zh-TW" altLang="en-US" sz="3400" smtClean="0">
                <a:ea typeface="新細明體" panose="02020500000000000000" pitchFamily="18" charset="-120"/>
              </a:rPr>
            </a:br>
            <a:r>
              <a:rPr lang="zh-TW" altLang="en-US" sz="3400" smtClean="0">
                <a:ea typeface="新細明體" panose="02020500000000000000" pitchFamily="18" charset="-120"/>
              </a:rPr>
              <a:t>  消費</a:t>
            </a:r>
            <a:br>
              <a:rPr lang="zh-TW" altLang="en-US" sz="3400" smtClean="0">
                <a:ea typeface="新細明體" panose="02020500000000000000" pitchFamily="18" charset="-120"/>
              </a:rPr>
            </a:br>
            <a:r>
              <a:rPr lang="zh-TW" altLang="en-US" sz="3400" smtClean="0">
                <a:ea typeface="新細明體" panose="02020500000000000000" pitchFamily="18" charset="-120"/>
              </a:rPr>
              <a:t/>
            </a:r>
            <a:br>
              <a:rPr lang="zh-TW" altLang="en-US" sz="3400" smtClean="0">
                <a:ea typeface="新細明體" panose="02020500000000000000" pitchFamily="18" charset="-120"/>
              </a:rPr>
            </a:br>
            <a:r>
              <a:rPr lang="zh-TW" altLang="en-US" sz="3400" smtClean="0">
                <a:ea typeface="新細明體" panose="02020500000000000000" pitchFamily="18" charset="-120"/>
              </a:rPr>
              <a:t>（即公司的機會）</a:t>
            </a:r>
          </a:p>
        </p:txBody>
      </p:sp>
      <p:sp>
        <p:nvSpPr>
          <p:cNvPr id="23558" name="AutoShape 5"/>
          <p:cNvSpPr>
            <a:spLocks noChangeArrowheads="1"/>
          </p:cNvSpPr>
          <p:nvPr/>
        </p:nvSpPr>
        <p:spPr bwMode="auto">
          <a:xfrm>
            <a:off x="4140200" y="1196975"/>
            <a:ext cx="3889375" cy="4967288"/>
          </a:xfrm>
          <a:prstGeom prst="wedgeRoundRectCallout">
            <a:avLst>
              <a:gd name="adj1" fmla="val -82204"/>
              <a:gd name="adj2" fmla="val -4057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endParaRPr lang="en-US" altLang="zh-TW" sz="1800"/>
          </a:p>
        </p:txBody>
      </p:sp>
      <p:sp>
        <p:nvSpPr>
          <p:cNvPr id="23559" name="Text Box 6"/>
          <p:cNvSpPr txBox="1">
            <a:spLocks noChangeArrowheads="1"/>
          </p:cNvSpPr>
          <p:nvPr/>
        </p:nvSpPr>
        <p:spPr bwMode="auto">
          <a:xfrm>
            <a:off x="539750" y="5084763"/>
            <a:ext cx="77041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TW" sz="3200">
              <a:solidFill>
                <a:srgbClr val="006600"/>
              </a:solidFill>
            </a:endParaRPr>
          </a:p>
        </p:txBody>
      </p:sp>
      <p:sp>
        <p:nvSpPr>
          <p:cNvPr id="23560" name="AutoShape 8"/>
          <p:cNvSpPr>
            <a:spLocks noChangeArrowheads="1"/>
          </p:cNvSpPr>
          <p:nvPr/>
        </p:nvSpPr>
        <p:spPr bwMode="auto">
          <a:xfrm>
            <a:off x="5724525" y="2492375"/>
            <a:ext cx="647700" cy="1408113"/>
          </a:xfrm>
          <a:prstGeom prst="downArrow">
            <a:avLst>
              <a:gd name="adj1" fmla="val 50000"/>
              <a:gd name="adj2" fmla="val 543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TW" sz="1800"/>
          </a:p>
        </p:txBody>
      </p:sp>
      <p:pic>
        <p:nvPicPr>
          <p:cNvPr id="2356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3168650" cy="34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BEF8D220-1326-4E97-9C69-3EA22F91BC81}" type="slidenum">
              <a:rPr kumimoji="0" lang="en-US" altLang="zh-TW" sz="1200"/>
              <a:pPr eaLnBrk="1" hangingPunct="1"/>
              <a:t>15</a:t>
            </a:fld>
            <a:endParaRPr kumimoji="0" lang="en-US" altLang="zh-TW" sz="120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7172" name="Rectangle 7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7"/>
            <a:ext cx="7543800" cy="1697037"/>
          </a:xfrm>
        </p:spPr>
        <p:txBody>
          <a:bodyPr/>
          <a:lstStyle/>
          <a:p>
            <a:r>
              <a:rPr lang="zh-CN" altLang="en-US" dirty="0" smtClean="0">
                <a:ea typeface="新細明體" panose="02020500000000000000" pitchFamily="18" charset="-120"/>
              </a:rPr>
              <a:t>活動一</a:t>
            </a:r>
            <a:r>
              <a:rPr lang="en-US" altLang="zh-TW" dirty="0" smtClean="0">
                <a:ea typeface="新細明體" panose="02020500000000000000" pitchFamily="18" charset="-120"/>
              </a:rPr>
              <a:t>(</a:t>
            </a:r>
            <a:r>
              <a:rPr lang="zh-TW" altLang="en-US" dirty="0" smtClean="0">
                <a:ea typeface="新細明體" panose="02020500000000000000" pitchFamily="18" charset="-120"/>
              </a:rPr>
              <a:t>續</a:t>
            </a:r>
            <a:r>
              <a:rPr lang="en-US" altLang="zh-TW" dirty="0" smtClean="0">
                <a:ea typeface="新細明體" panose="02020500000000000000" pitchFamily="18" charset="-120"/>
              </a:rPr>
              <a:t>)</a:t>
            </a:r>
            <a:r>
              <a:rPr lang="zh-CN" altLang="en-US" dirty="0" smtClean="0">
                <a:ea typeface="新細明體" panose="02020500000000000000" pitchFamily="18" charset="-120"/>
              </a:rPr>
              <a:t>：</a:t>
            </a:r>
            <a:r>
              <a:rPr lang="en-US" altLang="zh-CN" dirty="0" smtClean="0">
                <a:ea typeface="新細明體" panose="02020500000000000000" pitchFamily="18" charset="-120"/>
              </a:rPr>
              <a:t/>
            </a:r>
            <a:br>
              <a:rPr lang="en-US" altLang="zh-CN" dirty="0" smtClean="0">
                <a:ea typeface="新細明體" panose="02020500000000000000" pitchFamily="18" charset="-120"/>
              </a:rPr>
            </a:br>
            <a:r>
              <a:rPr lang="zh-CN" altLang="en-US" dirty="0" smtClean="0">
                <a:ea typeface="新細明體" panose="02020500000000000000" pitchFamily="18" charset="-120"/>
              </a:rPr>
              <a:t>開</a:t>
            </a:r>
            <a:r>
              <a:rPr lang="zh-TW" altLang="en-US" dirty="0" smtClean="0">
                <a:ea typeface="新細明體" panose="02020500000000000000" pitchFamily="18" charset="-120"/>
              </a:rPr>
              <a:t>設</a:t>
            </a:r>
            <a:r>
              <a:rPr lang="zh-CN" altLang="en-US" dirty="0" smtClean="0">
                <a:ea typeface="新細明體" panose="02020500000000000000" pitchFamily="18" charset="-120"/>
              </a:rPr>
              <a:t>日本潮流商舖</a:t>
            </a:r>
            <a:r>
              <a:rPr lang="zh-TW" altLang="en-US" dirty="0" smtClean="0">
                <a:ea typeface="新細明體" panose="02020500000000000000" pitchFamily="18" charset="-120"/>
              </a:rPr>
              <a:t>─朗勞</a:t>
            </a:r>
            <a:r>
              <a:rPr lang="zh-CN" altLang="en-US" dirty="0" smtClean="0">
                <a:ea typeface="新細明體" panose="02020500000000000000" pitchFamily="18" charset="-120"/>
              </a:rPr>
              <a:t> 需要</a:t>
            </a:r>
            <a:r>
              <a:rPr lang="zh-TW" altLang="en-US" dirty="0" smtClean="0">
                <a:ea typeface="新細明體" panose="02020500000000000000" pitchFamily="18" charset="-120"/>
              </a:rPr>
              <a:t>你</a:t>
            </a:r>
            <a:r>
              <a:rPr lang="zh-CN" altLang="en-US" dirty="0" smtClean="0">
                <a:ea typeface="新細明體" panose="02020500000000000000" pitchFamily="18" charset="-120"/>
              </a:rPr>
              <a:t>的</a:t>
            </a:r>
            <a:r>
              <a:rPr lang="zh-TW" altLang="en-US" dirty="0" smtClean="0">
                <a:ea typeface="新細明體" panose="02020500000000000000" pitchFamily="18" charset="-120"/>
              </a:rPr>
              <a:t>意見</a:t>
            </a:r>
            <a:endParaRPr lang="en-US" altLang="zh-TW" dirty="0" smtClean="0">
              <a:ea typeface="新細明體" panose="02020500000000000000" pitchFamily="18" charset="-120"/>
            </a:endParaRP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5513" y="1774029"/>
            <a:ext cx="4824412" cy="10080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TW" altLang="en-US" sz="24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應用</a:t>
            </a:r>
            <a:r>
              <a:rPr lang="zh-TW" altLang="en-US" sz="2400" dirty="0"/>
              <a:t>市場營</a:t>
            </a:r>
            <a:r>
              <a:rPr lang="zh-TW" altLang="en-US" sz="2400" dirty="0" smtClean="0"/>
              <a:t>銷概念。</a:t>
            </a:r>
            <a:endParaRPr lang="zh-TW" altLang="en-US" sz="2400" dirty="0" smtClean="0"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  <p:sp>
        <p:nvSpPr>
          <p:cNvPr id="7174" name="Rectangle 71"/>
          <p:cNvSpPr>
            <a:spLocks noChangeArrowheads="1"/>
          </p:cNvSpPr>
          <p:nvPr/>
        </p:nvSpPr>
        <p:spPr bwMode="auto">
          <a:xfrm>
            <a:off x="2195513" y="2960687"/>
            <a:ext cx="5256212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TW" altLang="en-US" sz="2800" dirty="0" smtClean="0">
                <a:solidFill>
                  <a:srgbClr val="FF0000"/>
                </a:solidFill>
              </a:rPr>
              <a:t>商舖的潛在客戶有甚麼需要</a:t>
            </a:r>
            <a:r>
              <a:rPr lang="zh-TW" altLang="en-US" sz="2800" dirty="0">
                <a:solidFill>
                  <a:srgbClr val="FF0000"/>
                </a:solidFill>
              </a:rPr>
              <a:t>？</a:t>
            </a:r>
            <a:endParaRPr lang="en-US" altLang="zh-TW" sz="2800" dirty="0">
              <a:solidFill>
                <a:srgbClr val="FF0000"/>
              </a:solidFill>
            </a:endParaRPr>
          </a:p>
        </p:txBody>
      </p:sp>
      <p:sp>
        <p:nvSpPr>
          <p:cNvPr id="271432" name="WordArt 72"/>
          <p:cNvSpPr>
            <a:spLocks noChangeArrowheads="1" noChangeShapeType="1" noTextEdit="1"/>
          </p:cNvSpPr>
          <p:nvPr/>
        </p:nvSpPr>
        <p:spPr bwMode="auto">
          <a:xfrm>
            <a:off x="2051050" y="4076700"/>
            <a:ext cx="3673475" cy="2057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TW" altLang="en-US" sz="36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新細明體" panose="02020500000000000000" pitchFamily="18" charset="-120"/>
              </a:rPr>
              <a:t>再想想</a:t>
            </a:r>
            <a:endParaRPr lang="zh-TW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新細明體" panose="02020500000000000000" pitchFamily="18" charset="-120"/>
            </a:endParaRPr>
          </a:p>
        </p:txBody>
      </p:sp>
      <p:pic>
        <p:nvPicPr>
          <p:cNvPr id="7176" name="Picture 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644900"/>
            <a:ext cx="1938337" cy="243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7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341438"/>
            <a:ext cx="1655763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7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68" y="1890712"/>
            <a:ext cx="1865313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875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1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 dirty="0"/>
          </a:p>
          <a:p>
            <a:pPr eaLnBrk="1" hangingPunct="1"/>
            <a:fld id="{91C9A396-5351-437E-A0B2-335B0427195C}" type="slidenum">
              <a:rPr kumimoji="0" lang="en-US" altLang="zh-TW" sz="1200"/>
              <a:pPr eaLnBrk="1" hangingPunct="1"/>
              <a:t>16</a:t>
            </a:fld>
            <a:endParaRPr kumimoji="0" lang="en-US" altLang="zh-TW" sz="1200" dirty="0"/>
          </a:p>
        </p:txBody>
      </p:sp>
      <p:sp>
        <p:nvSpPr>
          <p:cNvPr id="28675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 dirty="0"/>
              <a:t>課題</a:t>
            </a:r>
            <a:r>
              <a:rPr kumimoji="0" lang="en-US" altLang="zh-TW" sz="1000" dirty="0"/>
              <a:t>M06</a:t>
            </a:r>
          </a:p>
          <a:p>
            <a:pPr eaLnBrk="1" hangingPunct="1"/>
            <a:r>
              <a:rPr kumimoji="0" lang="zh-TW" altLang="en-US" sz="1000" dirty="0"/>
              <a:t>市場營銷的角色  </a:t>
            </a:r>
            <a:endParaRPr kumimoji="0" lang="en-US" altLang="zh-TW" sz="1000" dirty="0"/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ea typeface="新細明體" panose="02020500000000000000" pitchFamily="18" charset="-120"/>
              </a:rPr>
              <a:t>市場營銷基本</a:t>
            </a:r>
            <a:r>
              <a:rPr lang="zh-CN" altLang="en-US" smtClean="0">
                <a:latin typeface="新細明體" panose="02020500000000000000" pitchFamily="18" charset="-120"/>
                <a:ea typeface="SimSun" panose="02010600030101010101" pitchFamily="2" charset="-122"/>
              </a:rPr>
              <a:t>過程</a:t>
            </a:r>
            <a:endParaRPr lang="zh-TW" altLang="en-US" smtClean="0">
              <a:latin typeface="新細明體" panose="02020500000000000000" pitchFamily="18" charset="-120"/>
              <a:ea typeface="新細明體" panose="02020500000000000000" pitchFamily="18" charset="-120"/>
            </a:endParaRPr>
          </a:p>
        </p:txBody>
      </p:sp>
      <p:sp>
        <p:nvSpPr>
          <p:cNvPr id="28677" name="Oval 4"/>
          <p:cNvSpPr>
            <a:spLocks noChangeArrowheads="1"/>
          </p:cNvSpPr>
          <p:nvPr/>
        </p:nvSpPr>
        <p:spPr bwMode="auto">
          <a:xfrm>
            <a:off x="323850" y="4078288"/>
            <a:ext cx="2376488" cy="2016125"/>
          </a:xfrm>
          <a:prstGeom prst="ellipse">
            <a:avLst/>
          </a:prstGeom>
          <a:solidFill>
            <a:srgbClr val="66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TW" sz="1800"/>
          </a:p>
        </p:txBody>
      </p:sp>
      <p:sp>
        <p:nvSpPr>
          <p:cNvPr id="28678" name="Oval 7"/>
          <p:cNvSpPr>
            <a:spLocks noChangeArrowheads="1"/>
          </p:cNvSpPr>
          <p:nvPr/>
        </p:nvSpPr>
        <p:spPr bwMode="auto">
          <a:xfrm>
            <a:off x="6767513" y="1268413"/>
            <a:ext cx="2376487" cy="1944687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TW" sz="1800"/>
          </a:p>
        </p:txBody>
      </p:sp>
      <p:sp>
        <p:nvSpPr>
          <p:cNvPr id="165906" name="Oval 3"/>
          <p:cNvSpPr>
            <a:spLocks noChangeArrowheads="1"/>
          </p:cNvSpPr>
          <p:nvPr/>
        </p:nvSpPr>
        <p:spPr bwMode="auto">
          <a:xfrm>
            <a:off x="3276600" y="2276475"/>
            <a:ext cx="2806700" cy="3167063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28680" name="Text Box 6"/>
          <p:cNvSpPr txBox="1">
            <a:spLocks noChangeArrowheads="1"/>
          </p:cNvSpPr>
          <p:nvPr/>
        </p:nvSpPr>
        <p:spPr bwMode="auto">
          <a:xfrm>
            <a:off x="395288" y="4510088"/>
            <a:ext cx="2447925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TW" altLang="en-US" sz="2800" dirty="0"/>
              <a:t>第一</a:t>
            </a:r>
            <a:r>
              <a:rPr lang="zh-CN" altLang="en-US" sz="2800" dirty="0"/>
              <a:t>步：</a:t>
            </a:r>
            <a:endParaRPr lang="en-US" altLang="zh-TW" sz="2800" dirty="0"/>
          </a:p>
          <a:p>
            <a:pPr eaLnBrk="1" hangingPunct="1">
              <a:spcBef>
                <a:spcPct val="50000"/>
              </a:spcBef>
            </a:pPr>
            <a:r>
              <a:rPr lang="zh-CN" altLang="en-US" sz="2800" dirty="0"/>
              <a:t>識別市場機會</a:t>
            </a:r>
            <a:endParaRPr lang="en-US" altLang="zh-TW" sz="2800" dirty="0"/>
          </a:p>
        </p:txBody>
      </p:sp>
      <p:sp>
        <p:nvSpPr>
          <p:cNvPr id="165908" name="Text Box 7"/>
          <p:cNvSpPr txBox="1">
            <a:spLocks noChangeArrowheads="1"/>
          </p:cNvSpPr>
          <p:nvPr/>
        </p:nvSpPr>
        <p:spPr bwMode="auto">
          <a:xfrm>
            <a:off x="3348038" y="2636838"/>
            <a:ext cx="252095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第二</a:t>
            </a:r>
            <a:r>
              <a:rPr lang="zh-CN" altLang="en-US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步</a:t>
            </a:r>
            <a:r>
              <a:rPr lang="zh-TW" altLang="en-US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：</a:t>
            </a:r>
            <a:endParaRPr lang="en-US" altLang="zh-CN" sz="28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CC0000"/>
                </a:solidFill>
                <a:latin typeface="Bookman Old Style" pitchFamily="18" charset="0"/>
              </a:rPr>
              <a:t>選擇目標市場</a:t>
            </a:r>
            <a:endParaRPr lang="zh-CN" altLang="zh-TW" sz="2800" dirty="0">
              <a:solidFill>
                <a:srgbClr val="CC0000"/>
              </a:solidFill>
              <a:latin typeface="Bookman Old Style" pitchFamily="18" charset="0"/>
            </a:endParaRPr>
          </a:p>
          <a:p>
            <a:pPr algn="ctr">
              <a:buFontTx/>
              <a:buChar char="•"/>
              <a:defRPr/>
            </a:pPr>
            <a:r>
              <a:rPr lang="zh-CN" altLang="en-US" sz="2800" dirty="0">
                <a:solidFill>
                  <a:srgbClr val="CC0000"/>
                </a:solidFill>
                <a:latin typeface="Bookman Old Style" pitchFamily="18" charset="0"/>
              </a:rPr>
              <a:t>市場</a:t>
            </a:r>
            <a:r>
              <a:rPr lang="zh-CN" altLang="zh-TW" sz="2800" dirty="0">
                <a:solidFill>
                  <a:srgbClr val="CC0000"/>
                </a:solidFill>
                <a:latin typeface="Bookman Old Style" pitchFamily="18" charset="0"/>
              </a:rPr>
              <a:t>區</a:t>
            </a:r>
            <a:r>
              <a:rPr lang="zh-CN" altLang="en-US" sz="2800" dirty="0">
                <a:solidFill>
                  <a:srgbClr val="CC0000"/>
                </a:solidFill>
                <a:latin typeface="Bookman Old Style" pitchFamily="18" charset="0"/>
              </a:rPr>
              <a:t>分</a:t>
            </a:r>
            <a:endParaRPr lang="zh-TW" altLang="en-US" sz="2800" dirty="0">
              <a:solidFill>
                <a:srgbClr val="CC0000"/>
              </a:solidFill>
              <a:latin typeface="Bookman Old Style" pitchFamily="18" charset="0"/>
            </a:endParaRPr>
          </a:p>
          <a:p>
            <a:pPr algn="ctr">
              <a:buFontTx/>
              <a:buChar char="•"/>
              <a:defRPr/>
            </a:pPr>
            <a:r>
              <a:rPr lang="zh-CN" altLang="en-US" sz="2800" dirty="0" smtClean="0">
                <a:solidFill>
                  <a:srgbClr val="CC0000"/>
                </a:solidFill>
                <a:latin typeface="Bookman Old Style" pitchFamily="18" charset="0"/>
              </a:rPr>
              <a:t>目標市場</a:t>
            </a:r>
            <a:r>
              <a:rPr lang="zh-CN" altLang="en-US" sz="2800" dirty="0">
                <a:solidFill>
                  <a:srgbClr val="CC0000"/>
                </a:solidFill>
                <a:latin typeface="Bookman Old Style" pitchFamily="18" charset="0"/>
              </a:rPr>
              <a:t>選擇</a:t>
            </a:r>
            <a:endParaRPr lang="en-US" altLang="zh-CN" sz="2800" dirty="0" smtClean="0">
              <a:solidFill>
                <a:srgbClr val="CC0000"/>
              </a:solidFill>
              <a:latin typeface="Bookman Old Style" pitchFamily="18" charset="0"/>
            </a:endParaRPr>
          </a:p>
          <a:p>
            <a:pPr algn="ctr">
              <a:buFontTx/>
              <a:buChar char="•"/>
              <a:defRPr/>
            </a:pPr>
            <a:r>
              <a:rPr lang="zh-CN" altLang="en-US" sz="2800" dirty="0" smtClean="0">
                <a:solidFill>
                  <a:srgbClr val="CC0000"/>
                </a:solidFill>
                <a:latin typeface="Bookman Old Style" pitchFamily="18" charset="0"/>
              </a:rPr>
              <a:t>市場</a:t>
            </a:r>
            <a:r>
              <a:rPr lang="zh-CN" altLang="en-US" sz="2800" dirty="0">
                <a:solidFill>
                  <a:srgbClr val="CC0000"/>
                </a:solidFill>
                <a:latin typeface="Bookman Old Style" pitchFamily="18" charset="0"/>
              </a:rPr>
              <a:t>定位</a:t>
            </a:r>
          </a:p>
        </p:txBody>
      </p:sp>
      <p:sp>
        <p:nvSpPr>
          <p:cNvPr id="28682" name="Text Box 8"/>
          <p:cNvSpPr txBox="1">
            <a:spLocks noChangeArrowheads="1"/>
          </p:cNvSpPr>
          <p:nvPr/>
        </p:nvSpPr>
        <p:spPr bwMode="auto">
          <a:xfrm>
            <a:off x="6229350" y="1630363"/>
            <a:ext cx="2376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2400">
              <a:latin typeface="Bookman Old Style" panose="02050604050505020204" pitchFamily="18" charset="0"/>
            </a:endParaRPr>
          </a:p>
        </p:txBody>
      </p:sp>
      <p:sp>
        <p:nvSpPr>
          <p:cNvPr id="28683" name="AutoShape 9"/>
          <p:cNvSpPr>
            <a:spLocks noChangeArrowheads="1"/>
          </p:cNvSpPr>
          <p:nvPr/>
        </p:nvSpPr>
        <p:spPr bwMode="auto">
          <a:xfrm rot="-1850643">
            <a:off x="2339975" y="3862388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TW" sz="1800"/>
          </a:p>
        </p:txBody>
      </p:sp>
      <p:sp>
        <p:nvSpPr>
          <p:cNvPr id="28684" name="AutoShape 10"/>
          <p:cNvSpPr>
            <a:spLocks noChangeArrowheads="1"/>
          </p:cNvSpPr>
          <p:nvPr/>
        </p:nvSpPr>
        <p:spPr bwMode="auto">
          <a:xfrm rot="-945664">
            <a:off x="5795963" y="2420938"/>
            <a:ext cx="976312" cy="503237"/>
          </a:xfrm>
          <a:prstGeom prst="rightArrow">
            <a:avLst>
              <a:gd name="adj1" fmla="val 50000"/>
              <a:gd name="adj2" fmla="val 48502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TW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34F9D72-9BEB-49BF-A7C0-8BB97EC960AE}" type="slidenum">
              <a:rPr kumimoji="0" lang="en-US" altLang="zh-TW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30723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Topic M06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Role of Marketing</a:t>
            </a:r>
          </a:p>
        </p:txBody>
      </p:sp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137525" cy="1295400"/>
          </a:xfrm>
        </p:spPr>
        <p:txBody>
          <a:bodyPr/>
          <a:lstStyle/>
          <a:p>
            <a:pPr eaLnBrk="1" hangingPunct="1"/>
            <a:r>
              <a:rPr lang="zh-TW" altLang="en-US" dirty="0" smtClean="0"/>
              <a:t>個案：中式</a:t>
            </a:r>
            <a:r>
              <a:rPr lang="zh-TW" altLang="en-US" dirty="0"/>
              <a:t>茶樓</a:t>
            </a:r>
            <a:endParaRPr lang="en-US" altLang="zh-TW" dirty="0" smtClean="0"/>
          </a:p>
        </p:txBody>
      </p:sp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989138"/>
            <a:ext cx="7689850" cy="42481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TW" altLang="en-US" sz="2800" dirty="0" smtClean="0"/>
              <a:t>「飲茶」是</a:t>
            </a:r>
            <a:r>
              <a:rPr lang="zh-TW" altLang="en-US" sz="2800" dirty="0"/>
              <a:t>廣東</a:t>
            </a:r>
            <a:r>
              <a:rPr lang="zh-TW" altLang="en-US" sz="2800" dirty="0" smtClean="0"/>
              <a:t>經典，</a:t>
            </a:r>
            <a:r>
              <a:rPr lang="zh-TW" altLang="en-US" sz="2800" dirty="0"/>
              <a:t>也是</a:t>
            </a:r>
            <a:r>
              <a:rPr lang="zh-TW" altLang="en-US" sz="2800" dirty="0" smtClean="0"/>
              <a:t>香港熱門</a:t>
            </a:r>
            <a:r>
              <a:rPr lang="zh-TW" altLang="en-US" sz="2800" dirty="0"/>
              <a:t>風味之</a:t>
            </a:r>
            <a:r>
              <a:rPr lang="zh-TW" altLang="en-US" sz="2800" dirty="0" smtClean="0"/>
              <a:t>一。金先生</a:t>
            </a:r>
            <a:r>
              <a:rPr lang="zh-TW" altLang="en-US" sz="2800" dirty="0"/>
              <a:t>住在油尖旺區，現正研究在該區開設一家中式</a:t>
            </a:r>
            <a:r>
              <a:rPr lang="zh-TW" altLang="en-US" sz="2800" dirty="0" smtClean="0"/>
              <a:t>茶樓的</a:t>
            </a:r>
            <a:r>
              <a:rPr lang="zh-TW" altLang="en-US" sz="2800" dirty="0"/>
              <a:t>可行性</a:t>
            </a:r>
            <a:r>
              <a:rPr lang="zh-TW" altLang="en-US" sz="2800" dirty="0" smtClean="0"/>
              <a:t>。</a:t>
            </a:r>
            <a:endParaRPr lang="zh-TW" altLang="en-US" sz="2800" dirty="0"/>
          </a:p>
          <a:p>
            <a:pPr eaLnBrk="1" hangingPunct="1">
              <a:lnSpc>
                <a:spcPct val="90000"/>
              </a:lnSpc>
            </a:pPr>
            <a:r>
              <a:rPr lang="zh-TW" altLang="en-US" sz="2800" dirty="0"/>
              <a:t>金先生首先試圖</a:t>
            </a:r>
            <a:r>
              <a:rPr lang="zh-TW" altLang="en-US" sz="2800" dirty="0">
                <a:solidFill>
                  <a:srgbClr val="FF0000"/>
                </a:solidFill>
              </a:rPr>
              <a:t>將</a:t>
            </a:r>
            <a:r>
              <a:rPr lang="zh-TW" altLang="en-US" sz="2800" dirty="0" smtClean="0">
                <a:solidFill>
                  <a:srgbClr val="FF0000"/>
                </a:solidFill>
              </a:rPr>
              <a:t>市場劃分為</a:t>
            </a:r>
            <a:r>
              <a:rPr lang="zh-TW" altLang="en-US" sz="2800" dirty="0">
                <a:solidFill>
                  <a:srgbClr val="FF0000"/>
                </a:solidFill>
              </a:rPr>
              <a:t>不同的</a:t>
            </a:r>
            <a:r>
              <a:rPr lang="zh-TW" altLang="en-US" sz="2800" dirty="0" smtClean="0">
                <a:solidFill>
                  <a:srgbClr val="FF0000"/>
                </a:solidFill>
              </a:rPr>
              <a:t>客戶組別，包括本地</a:t>
            </a:r>
            <a:r>
              <a:rPr lang="zh-TW" altLang="en-US" sz="2800" dirty="0">
                <a:solidFill>
                  <a:srgbClr val="FF0000"/>
                </a:solidFill>
              </a:rPr>
              <a:t>居民和</a:t>
            </a:r>
            <a:r>
              <a:rPr lang="zh-TW" altLang="en-US" sz="2800" dirty="0" smtClean="0">
                <a:solidFill>
                  <a:srgbClr val="FF0000"/>
                </a:solidFill>
              </a:rPr>
              <a:t>家庭、白領工作者、藍領工作者、年輕</a:t>
            </a:r>
            <a:r>
              <a:rPr lang="zh-TW" altLang="en-US" sz="2800" dirty="0">
                <a:solidFill>
                  <a:srgbClr val="FF0000"/>
                </a:solidFill>
              </a:rPr>
              <a:t>休閒</a:t>
            </a:r>
            <a:r>
              <a:rPr lang="zh-TW" altLang="en-US" sz="2800" dirty="0" smtClean="0">
                <a:solidFill>
                  <a:srgbClr val="FF0000"/>
                </a:solidFill>
              </a:rPr>
              <a:t>人士等</a:t>
            </a:r>
            <a:r>
              <a:rPr lang="zh-TW" altLang="en-US" sz="2800" dirty="0">
                <a:solidFill>
                  <a:srgbClr val="FF0000"/>
                </a:solidFill>
              </a:rPr>
              <a:t>。</a:t>
            </a:r>
            <a:endParaRPr lang="en-US" altLang="zh-TW" sz="2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7160" y="4866510"/>
            <a:ext cx="900684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330066"/>
              </a:buClr>
              <a:buSzPct val="70000"/>
            </a:pPr>
            <a:r>
              <a:rPr lang="en-US" altLang="zh-TW" sz="2400" dirty="0">
                <a:solidFill>
                  <a:srgbClr val="7030A0"/>
                </a:solidFill>
              </a:rPr>
              <a:t>1) </a:t>
            </a:r>
            <a:r>
              <a:rPr lang="zh-TW" altLang="en-US" sz="2400" dirty="0" smtClean="0">
                <a:solidFill>
                  <a:srgbClr val="7030A0"/>
                </a:solidFill>
              </a:rPr>
              <a:t>假如你</a:t>
            </a:r>
            <a:r>
              <a:rPr lang="zh-TW" altLang="en-US" sz="2400" dirty="0">
                <a:solidFill>
                  <a:srgbClr val="7030A0"/>
                </a:solidFill>
              </a:rPr>
              <a:t>是金先生，你會以哪個客戶組</a:t>
            </a:r>
            <a:r>
              <a:rPr lang="zh-TW" altLang="en-US" sz="2400" dirty="0" smtClean="0">
                <a:solidFill>
                  <a:srgbClr val="7030A0"/>
                </a:solidFill>
              </a:rPr>
              <a:t>別作為</a:t>
            </a:r>
            <a:r>
              <a:rPr lang="zh-TW" altLang="en-US" sz="2400" dirty="0">
                <a:solidFill>
                  <a:srgbClr val="7030A0"/>
                </a:solidFill>
              </a:rPr>
              <a:t>目標？</a:t>
            </a:r>
            <a:br>
              <a:rPr lang="zh-TW" altLang="en-US" sz="2400" dirty="0">
                <a:solidFill>
                  <a:srgbClr val="7030A0"/>
                </a:solidFill>
              </a:rPr>
            </a:br>
            <a:r>
              <a:rPr lang="en-US" altLang="zh-TW" sz="2400" dirty="0">
                <a:solidFill>
                  <a:srgbClr val="7030A0"/>
                </a:solidFill>
              </a:rPr>
              <a:t>2) </a:t>
            </a:r>
            <a:r>
              <a:rPr lang="zh-TW" altLang="en-US" sz="2400" dirty="0">
                <a:solidFill>
                  <a:srgbClr val="7030A0"/>
                </a:solidFill>
              </a:rPr>
              <a:t>目標組別的需要是甚麼？</a:t>
            </a:r>
            <a:br>
              <a:rPr lang="zh-TW" altLang="en-US" sz="2400" dirty="0">
                <a:solidFill>
                  <a:srgbClr val="7030A0"/>
                </a:solidFill>
              </a:rPr>
            </a:br>
            <a:r>
              <a:rPr lang="en-US" altLang="zh-TW" sz="2400" kern="0" dirty="0">
                <a:solidFill>
                  <a:srgbClr val="0070C0"/>
                </a:solidFill>
              </a:rPr>
              <a:t>3) </a:t>
            </a:r>
            <a:r>
              <a:rPr lang="zh-TW" altLang="en-US" sz="2400" kern="0" dirty="0">
                <a:solidFill>
                  <a:srgbClr val="0070C0"/>
                </a:solidFill>
              </a:rPr>
              <a:t>中式茶樓將會建立甚麼形象？</a:t>
            </a:r>
            <a:endParaRPr lang="en-US" altLang="zh-TW" sz="2400" kern="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4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34F9D72-9BEB-49BF-A7C0-8BB97EC960AE}" type="slidenum">
              <a:rPr kumimoji="0" lang="en-US" altLang="zh-TW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zh-TW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30723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TW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Topic M06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Role of Marketing</a:t>
            </a:r>
          </a:p>
        </p:txBody>
      </p:sp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137525" cy="1295400"/>
          </a:xfrm>
        </p:spPr>
        <p:txBody>
          <a:bodyPr/>
          <a:lstStyle/>
          <a:p>
            <a:pPr eaLnBrk="1" hangingPunct="1"/>
            <a:r>
              <a:rPr lang="zh-TW" altLang="en-US" dirty="0"/>
              <a:t>個案：中式茶樓</a:t>
            </a:r>
            <a:endParaRPr lang="en-US" altLang="zh-TW" dirty="0" smtClean="0"/>
          </a:p>
        </p:txBody>
      </p:sp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989138"/>
            <a:ext cx="7689850" cy="42481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TW" altLang="en-US" sz="2800" dirty="0"/>
              <a:t>「飲茶」是廣東經典，也是香港熱門風味之一。金先生住在油尖旺區，現正研究在該區開設一家中式茶樓的可行性。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2800" dirty="0"/>
              <a:t>金先生首先試圖</a:t>
            </a:r>
            <a:r>
              <a:rPr lang="zh-TW" altLang="en-US" sz="2800" dirty="0">
                <a:solidFill>
                  <a:srgbClr val="FF0000"/>
                </a:solidFill>
              </a:rPr>
              <a:t>將市場劃分為不同的客戶組別，包括本地居民和家庭、白領工作者、藍領工作者、年輕休閒人士等</a:t>
            </a:r>
            <a:r>
              <a:rPr lang="zh-TW" altLang="en-US" sz="2800" dirty="0" smtClean="0">
                <a:solidFill>
                  <a:srgbClr val="FF0000"/>
                </a:solidFill>
              </a:rPr>
              <a:t>。</a:t>
            </a:r>
            <a:endParaRPr lang="en-US" altLang="zh-TW" sz="2800" dirty="0">
              <a:solidFill>
                <a:srgbClr val="FF0000"/>
              </a:solidFill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5791200" y="2805051"/>
            <a:ext cx="3155156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00" dirty="0">
                <a:solidFill>
                  <a:srgbClr val="FF0000"/>
                </a:solidFill>
              </a:rPr>
              <a:t>市場區分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7160" y="4866510"/>
            <a:ext cx="900684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330066"/>
              </a:buClr>
              <a:buSzPct val="70000"/>
            </a:pPr>
            <a:r>
              <a:rPr lang="en-US" altLang="zh-TW" sz="2400" dirty="0" smtClean="0">
                <a:solidFill>
                  <a:srgbClr val="7030A0"/>
                </a:solidFill>
              </a:rPr>
              <a:t>1) </a:t>
            </a:r>
            <a:r>
              <a:rPr lang="zh-TW" altLang="en-US" sz="2400" dirty="0" smtClean="0">
                <a:solidFill>
                  <a:srgbClr val="7030A0"/>
                </a:solidFill>
              </a:rPr>
              <a:t>假如你</a:t>
            </a:r>
            <a:r>
              <a:rPr lang="zh-TW" altLang="en-US" sz="2400" dirty="0">
                <a:solidFill>
                  <a:srgbClr val="7030A0"/>
                </a:solidFill>
              </a:rPr>
              <a:t>是金先生，你</a:t>
            </a:r>
            <a:r>
              <a:rPr lang="zh-TW" altLang="en-US" sz="2400" dirty="0" smtClean="0">
                <a:solidFill>
                  <a:srgbClr val="7030A0"/>
                </a:solidFill>
              </a:rPr>
              <a:t>會以哪</a:t>
            </a:r>
            <a:r>
              <a:rPr lang="zh-TW" altLang="en-US" sz="2400" dirty="0">
                <a:solidFill>
                  <a:srgbClr val="7030A0"/>
                </a:solidFill>
              </a:rPr>
              <a:t>個</a:t>
            </a:r>
            <a:r>
              <a:rPr lang="zh-TW" altLang="en-US" sz="2400" dirty="0" smtClean="0">
                <a:solidFill>
                  <a:srgbClr val="7030A0"/>
                </a:solidFill>
              </a:rPr>
              <a:t>客戶組別作為目標？</a:t>
            </a:r>
            <a:r>
              <a:rPr lang="zh-TW" altLang="en-US" sz="2400" dirty="0">
                <a:solidFill>
                  <a:srgbClr val="7030A0"/>
                </a:solidFill>
              </a:rPr>
              <a:t/>
            </a:r>
            <a:br>
              <a:rPr lang="zh-TW" altLang="en-US" sz="2400" dirty="0">
                <a:solidFill>
                  <a:srgbClr val="7030A0"/>
                </a:solidFill>
              </a:rPr>
            </a:br>
            <a:r>
              <a:rPr lang="en-US" altLang="zh-TW" sz="2400" dirty="0">
                <a:solidFill>
                  <a:srgbClr val="7030A0"/>
                </a:solidFill>
              </a:rPr>
              <a:t>2) </a:t>
            </a:r>
            <a:r>
              <a:rPr lang="zh-TW" altLang="en-US" sz="2400" dirty="0" smtClean="0">
                <a:solidFill>
                  <a:srgbClr val="7030A0"/>
                </a:solidFill>
              </a:rPr>
              <a:t>目標</a:t>
            </a:r>
            <a:r>
              <a:rPr lang="zh-TW" altLang="en-US" sz="2400" dirty="0">
                <a:solidFill>
                  <a:srgbClr val="7030A0"/>
                </a:solidFill>
              </a:rPr>
              <a:t>組別</a:t>
            </a:r>
            <a:r>
              <a:rPr lang="zh-TW" altLang="en-US" sz="2400" dirty="0" smtClean="0">
                <a:solidFill>
                  <a:srgbClr val="7030A0"/>
                </a:solidFill>
              </a:rPr>
              <a:t>的需要是甚麼</a:t>
            </a:r>
            <a:r>
              <a:rPr lang="zh-TW" altLang="en-US" sz="2400" dirty="0">
                <a:solidFill>
                  <a:srgbClr val="7030A0"/>
                </a:solidFill>
              </a:rPr>
              <a:t>？</a:t>
            </a:r>
            <a:br>
              <a:rPr lang="zh-TW" altLang="en-US" sz="2400" dirty="0">
                <a:solidFill>
                  <a:srgbClr val="7030A0"/>
                </a:solidFill>
              </a:rPr>
            </a:br>
            <a:r>
              <a:rPr lang="en-US" altLang="zh-TW" sz="2400" kern="0" dirty="0">
                <a:solidFill>
                  <a:srgbClr val="0070C0"/>
                </a:solidFill>
              </a:rPr>
              <a:t>3) </a:t>
            </a:r>
            <a:r>
              <a:rPr lang="zh-TW" altLang="en-US" sz="2400" kern="0" dirty="0">
                <a:solidFill>
                  <a:srgbClr val="0070C0"/>
                </a:solidFill>
              </a:rPr>
              <a:t>中式茶樓將會建立甚麼形象？</a:t>
            </a:r>
            <a:endParaRPr lang="en-US" altLang="zh-TW" sz="2400" kern="0" dirty="0">
              <a:solidFill>
                <a:srgbClr val="0070C0"/>
              </a:solidFill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6339364" y="4409310"/>
            <a:ext cx="2606992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00" dirty="0" smtClean="0">
                <a:solidFill>
                  <a:srgbClr val="7030A0"/>
                </a:solidFill>
              </a:rPr>
              <a:t>目標市場選擇</a:t>
            </a:r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4611291" y="5524003"/>
            <a:ext cx="2717006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00" dirty="0" smtClean="0">
                <a:solidFill>
                  <a:srgbClr val="0070C0"/>
                </a:solidFill>
              </a:rPr>
              <a:t>市場定位</a:t>
            </a:r>
            <a:endParaRPr lang="en-US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79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C9A560D1-5435-46C5-A38C-6F7C417B3A94}" type="slidenum">
              <a:rPr kumimoji="0" lang="en-US" altLang="zh-TW" sz="1200"/>
              <a:pPr eaLnBrk="1" hangingPunct="1"/>
              <a:t>19</a:t>
            </a:fld>
            <a:endParaRPr kumimoji="0" lang="en-US" altLang="zh-TW" sz="1200"/>
          </a:p>
        </p:txBody>
      </p:sp>
      <p:sp>
        <p:nvSpPr>
          <p:cNvPr id="34819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34820" name="Rectangle 7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mtClean="0">
                <a:ea typeface="新細明體" panose="02020500000000000000" pitchFamily="18" charset="-120"/>
              </a:rPr>
              <a:t>市場</a:t>
            </a:r>
            <a:r>
              <a:rPr lang="zh-TW" altLang="en-US" smtClean="0">
                <a:ea typeface="新細明體" panose="02020500000000000000" pitchFamily="18" charset="-120"/>
              </a:rPr>
              <a:t>區</a:t>
            </a:r>
            <a:r>
              <a:rPr lang="zh-CN" altLang="en-US" smtClean="0">
                <a:ea typeface="新細明體" panose="02020500000000000000" pitchFamily="18" charset="-120"/>
              </a:rPr>
              <a:t>分</a:t>
            </a:r>
            <a:endParaRPr lang="zh-TW" altLang="en-US" smtClean="0">
              <a:ea typeface="新細明體" panose="02020500000000000000" pitchFamily="18" charset="-120"/>
            </a:endParaRPr>
          </a:p>
        </p:txBody>
      </p:sp>
      <p:sp>
        <p:nvSpPr>
          <p:cNvPr id="34821" name="Rectangle 8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719263"/>
            <a:ext cx="7499350" cy="4411662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b="1" smtClean="0">
                <a:ea typeface="新細明體" panose="02020500000000000000" pitchFamily="18" charset="-120"/>
              </a:rPr>
              <a:t>將客</a:t>
            </a:r>
            <a:r>
              <a:rPr lang="zh-TW" altLang="en-US" b="1" smtClean="0">
                <a:ea typeface="新細明體" panose="02020500000000000000" pitchFamily="18" charset="-120"/>
              </a:rPr>
              <a:t>戶</a:t>
            </a:r>
            <a:r>
              <a:rPr lang="zh-CN" altLang="en-US" b="1" smtClean="0">
                <a:ea typeface="新細明體" panose="02020500000000000000" pitchFamily="18" charset="-120"/>
              </a:rPr>
              <a:t>歸類為不同組別的過程</a:t>
            </a:r>
            <a:r>
              <a:rPr lang="zh-TW" altLang="en-US" b="1" smtClean="0">
                <a:ea typeface="新細明體" panose="02020500000000000000" pitchFamily="18" charset="-120"/>
              </a:rPr>
              <a:t>，劃分條件包括</a:t>
            </a:r>
            <a:r>
              <a:rPr lang="zh-CN" altLang="en-US" b="1" smtClean="0">
                <a:ea typeface="新細明體" panose="02020500000000000000" pitchFamily="18" charset="-120"/>
              </a:rPr>
              <a:t>：</a:t>
            </a:r>
            <a:endParaRPr lang="zh-TW" altLang="en-US" smtClean="0">
              <a:ea typeface="新細明體" panose="02020500000000000000" pitchFamily="18" charset="-120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zh-TW" altLang="en-US" smtClean="0">
              <a:ea typeface="新細明體" panose="02020500000000000000" pitchFamily="18" charset="-120"/>
            </a:endParaRPr>
          </a:p>
          <a:p>
            <a:pPr marL="1074738" lvl="1" indent="-531813"/>
            <a:r>
              <a:rPr lang="zh-CN" altLang="en-US" sz="3300" smtClean="0">
                <a:ea typeface="新細明體" panose="02020500000000000000" pitchFamily="18" charset="-120"/>
              </a:rPr>
              <a:t>類似需</a:t>
            </a:r>
            <a:r>
              <a:rPr lang="zh-TW" altLang="en-US" sz="3300" smtClean="0">
                <a:ea typeface="新細明體" panose="02020500000000000000" pitchFamily="18" charset="-120"/>
              </a:rPr>
              <a:t>要；</a:t>
            </a:r>
            <a:endParaRPr lang="en-US" altLang="zh-TW" sz="3300" smtClean="0">
              <a:ea typeface="新細明體" panose="02020500000000000000" pitchFamily="18" charset="-120"/>
            </a:endParaRPr>
          </a:p>
          <a:p>
            <a:pPr marL="1074738" lvl="1" indent="-531813"/>
            <a:r>
              <a:rPr lang="zh-CN" altLang="en-US" sz="3300" smtClean="0">
                <a:ea typeface="新細明體" panose="02020500000000000000" pitchFamily="18" charset="-120"/>
              </a:rPr>
              <a:t>特徵</a:t>
            </a:r>
            <a:r>
              <a:rPr lang="zh-TW" altLang="en-US" sz="3300" smtClean="0">
                <a:ea typeface="新細明體" panose="02020500000000000000" pitchFamily="18" charset="-120"/>
              </a:rPr>
              <a:t>；</a:t>
            </a:r>
            <a:r>
              <a:rPr lang="zh-CN" altLang="en-US" sz="3300" smtClean="0">
                <a:ea typeface="新細明體" panose="02020500000000000000" pitchFamily="18" charset="-120"/>
              </a:rPr>
              <a:t>或</a:t>
            </a:r>
            <a:endParaRPr lang="en-US" altLang="zh-TW" sz="3300" smtClean="0">
              <a:ea typeface="新細明體" panose="02020500000000000000" pitchFamily="18" charset="-120"/>
            </a:endParaRPr>
          </a:p>
          <a:p>
            <a:pPr marL="1074738" lvl="1" indent="-531813"/>
            <a:r>
              <a:rPr lang="zh-CN" altLang="en-US" sz="3300" smtClean="0">
                <a:ea typeface="新細明體" panose="02020500000000000000" pitchFamily="18" charset="-120"/>
              </a:rPr>
              <a:t>行為。</a:t>
            </a:r>
            <a:endParaRPr lang="en-US" altLang="zh-TW" sz="3300" smtClean="0">
              <a:ea typeface="新細明體" panose="02020500000000000000" pitchFamily="18" charset="-120"/>
            </a:endParaRPr>
          </a:p>
        </p:txBody>
      </p:sp>
      <p:pic>
        <p:nvPicPr>
          <p:cNvPr id="34822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924175"/>
            <a:ext cx="2987675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1453F5CE-632F-406C-90A3-201839C95CC9}" type="slidenum">
              <a:rPr kumimoji="0" lang="en-US" altLang="zh-TW" sz="1200"/>
              <a:pPr eaLnBrk="1" hangingPunct="1"/>
              <a:t>2</a:t>
            </a:fld>
            <a:endParaRPr kumimoji="0" lang="en-US" altLang="zh-TW" sz="1200"/>
          </a:p>
        </p:txBody>
      </p:sp>
      <p:sp>
        <p:nvSpPr>
          <p:cNvPr id="5123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7272039" cy="1295400"/>
          </a:xfrm>
        </p:spPr>
        <p:txBody>
          <a:bodyPr/>
          <a:lstStyle/>
          <a:p>
            <a:pPr eaLnBrk="1" hangingPunct="1"/>
            <a:r>
              <a:rPr lang="zh-CN" altLang="en-US" sz="36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活動一</a:t>
            </a:r>
            <a:r>
              <a:rPr lang="zh-TW" altLang="zh-CN" sz="36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：</a:t>
            </a:r>
            <a:r>
              <a:rPr lang="zh-CN" altLang="en-US" sz="36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開設日本潮流商舖</a:t>
            </a:r>
            <a:r>
              <a:rPr lang="zh-TW" altLang="en-US" sz="36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─朗勞</a:t>
            </a:r>
            <a:r>
              <a:rPr lang="zh-CN" altLang="en-US" sz="36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需要</a:t>
            </a:r>
            <a:r>
              <a:rPr lang="zh-TW" altLang="en-US" sz="36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你</a:t>
            </a:r>
            <a:r>
              <a:rPr lang="zh-CN" altLang="en-US" sz="36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的</a:t>
            </a:r>
            <a:r>
              <a:rPr lang="zh-TW" altLang="en-US" sz="36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意見</a:t>
            </a:r>
            <a:endParaRPr lang="en-US" altLang="zh-TW" sz="3600" dirty="0" smtClean="0"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  <p:sp>
        <p:nvSpPr>
          <p:cNvPr id="681988" name="Text Box 4"/>
          <p:cNvSpPr txBox="1">
            <a:spLocks noChangeArrowheads="1"/>
          </p:cNvSpPr>
          <p:nvPr/>
        </p:nvSpPr>
        <p:spPr bwMode="auto">
          <a:xfrm>
            <a:off x="611188" y="5013325"/>
            <a:ext cx="1079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TW" altLang="en-US" sz="20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依華</a:t>
            </a:r>
          </a:p>
        </p:txBody>
      </p:sp>
      <p:sp>
        <p:nvSpPr>
          <p:cNvPr id="5126" name="AutoShape 5"/>
          <p:cNvSpPr>
            <a:spLocks noChangeArrowheads="1"/>
          </p:cNvSpPr>
          <p:nvPr/>
        </p:nvSpPr>
        <p:spPr bwMode="auto">
          <a:xfrm>
            <a:off x="2916238" y="1268413"/>
            <a:ext cx="3960812" cy="2952750"/>
          </a:xfrm>
          <a:prstGeom prst="wedgeEllipseCallout">
            <a:avLst>
              <a:gd name="adj1" fmla="val -46833"/>
              <a:gd name="adj2" fmla="val 3269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endParaRPr lang="en-US" altLang="zh-TW" sz="1800"/>
          </a:p>
        </p:txBody>
      </p:sp>
      <p:sp>
        <p:nvSpPr>
          <p:cNvPr id="681990" name="Text Box 6"/>
          <p:cNvSpPr txBox="1">
            <a:spLocks noChangeArrowheads="1"/>
          </p:cNvSpPr>
          <p:nvPr/>
        </p:nvSpPr>
        <p:spPr bwMode="auto">
          <a:xfrm>
            <a:off x="3276600" y="4365625"/>
            <a:ext cx="12239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TW" altLang="en-US" sz="20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朗勞</a:t>
            </a:r>
          </a:p>
        </p:txBody>
      </p:sp>
      <p:sp>
        <p:nvSpPr>
          <p:cNvPr id="682000" name="Text Box 16"/>
          <p:cNvSpPr txBox="1">
            <a:spLocks noChangeArrowheads="1"/>
          </p:cNvSpPr>
          <p:nvPr/>
        </p:nvSpPr>
        <p:spPr bwMode="auto">
          <a:xfrm>
            <a:off x="3348038" y="1989138"/>
            <a:ext cx="302418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24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你好</a:t>
            </a:r>
            <a:r>
              <a:rPr lang="zh-CN" altLang="en-US" sz="24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！我叫朗勞，我姐姐叫依華，我</a:t>
            </a:r>
            <a:r>
              <a:rPr lang="zh-CN" altLang="zh-TW" sz="24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們</a:t>
            </a:r>
            <a:r>
              <a:rPr lang="zh-TW" altLang="en-US" sz="24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非常</a:t>
            </a:r>
            <a:r>
              <a:rPr lang="zh-CN" altLang="en-US" sz="24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喜歡日本潮流產品！</a:t>
            </a:r>
            <a:endParaRPr lang="zh-TW" altLang="en-US" sz="240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5129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2636838"/>
            <a:ext cx="182562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4292600"/>
            <a:ext cx="2592387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860800"/>
            <a:ext cx="2420937" cy="250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557338"/>
            <a:ext cx="2479675" cy="177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1537696D-02F5-4B91-9451-82AF45221C09}" type="slidenum">
              <a:rPr kumimoji="0" lang="en-US" altLang="zh-TW" sz="1200"/>
              <a:pPr eaLnBrk="1" hangingPunct="1"/>
              <a:t>20</a:t>
            </a:fld>
            <a:endParaRPr kumimoji="0" lang="en-US" altLang="zh-TW" sz="1200"/>
          </a:p>
        </p:txBody>
      </p:sp>
      <p:sp>
        <p:nvSpPr>
          <p:cNvPr id="35843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7427913" cy="1146175"/>
          </a:xfrm>
        </p:spPr>
        <p:txBody>
          <a:bodyPr/>
          <a:lstStyle/>
          <a:p>
            <a:pPr eaLnBrk="1" hangingPunct="1"/>
            <a:r>
              <a:rPr lang="zh-CN" altLang="en-US" sz="3200" dirty="0" smtClean="0">
                <a:ea typeface="新細明體" panose="02020500000000000000" pitchFamily="18" charset="-120"/>
              </a:rPr>
              <a:t>市場區分</a:t>
            </a:r>
            <a:r>
              <a:rPr lang="zh-TW" altLang="en-US" sz="3200" dirty="0" smtClean="0">
                <a:ea typeface="新細明體" panose="02020500000000000000" pitchFamily="18" charset="-120"/>
              </a:rPr>
              <a:t>有甚麼</a:t>
            </a:r>
            <a:r>
              <a:rPr lang="zh-CN" altLang="en-US" sz="3200" dirty="0" smtClean="0">
                <a:ea typeface="新細明體" panose="02020500000000000000" pitchFamily="18" charset="-120"/>
              </a:rPr>
              <a:t>優點？</a:t>
            </a:r>
            <a:r>
              <a:rPr lang="zh-TW" altLang="en-US" dirty="0" smtClean="0">
                <a:ea typeface="新細明體" panose="02020500000000000000" pitchFamily="18" charset="-120"/>
              </a:rPr>
              <a:t> </a:t>
            </a:r>
          </a:p>
        </p:txBody>
      </p:sp>
      <p:sp>
        <p:nvSpPr>
          <p:cNvPr id="3584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291512" cy="4752975"/>
          </a:xfrm>
        </p:spPr>
        <p:txBody>
          <a:bodyPr/>
          <a:lstStyle/>
          <a:p>
            <a:pPr eaLnBrk="1" hangingPunct="1"/>
            <a:r>
              <a:rPr lang="zh-TW" altLang="en-US" dirty="0" smtClean="0">
                <a:ea typeface="新細明體" panose="02020500000000000000" pitchFamily="18" charset="-120"/>
              </a:rPr>
              <a:t>當識別</a:t>
            </a:r>
            <a:r>
              <a:rPr lang="zh-CN" altLang="en-US" dirty="0" smtClean="0">
                <a:ea typeface="新細明體" panose="02020500000000000000" pitchFamily="18" charset="-120"/>
              </a:rPr>
              <a:t>市場</a:t>
            </a:r>
            <a:r>
              <a:rPr lang="zh-TW" altLang="en-US" dirty="0" smtClean="0">
                <a:ea typeface="新細明體" panose="02020500000000000000" pitchFamily="18" charset="-120"/>
              </a:rPr>
              <a:t>組別後</a:t>
            </a:r>
            <a:r>
              <a:rPr lang="zh-CN" altLang="en-US" dirty="0" smtClean="0">
                <a:ea typeface="新細明體" panose="02020500000000000000" pitchFamily="18" charset="-120"/>
              </a:rPr>
              <a:t>，</a:t>
            </a:r>
            <a:r>
              <a:rPr lang="zh-TW" altLang="en-US" dirty="0" smtClean="0">
                <a:ea typeface="新細明體" panose="02020500000000000000" pitchFamily="18" charset="-120"/>
              </a:rPr>
              <a:t> </a:t>
            </a:r>
            <a:r>
              <a:rPr lang="zh-CN" altLang="en-US" dirty="0" smtClean="0">
                <a:ea typeface="新細明體" panose="02020500000000000000" pitchFamily="18" charset="-120"/>
              </a:rPr>
              <a:t>公司</a:t>
            </a:r>
            <a:r>
              <a:rPr lang="zh-TW" altLang="en-US" dirty="0" smtClean="0">
                <a:ea typeface="新細明體" panose="02020500000000000000" pitchFamily="18" charset="-120"/>
              </a:rPr>
              <a:t>即可選定</a:t>
            </a:r>
            <a:r>
              <a:rPr lang="zh-CN" altLang="en-US" dirty="0" smtClean="0">
                <a:ea typeface="新細明體" panose="02020500000000000000" pitchFamily="18" charset="-120"/>
              </a:rPr>
              <a:t>機會</a:t>
            </a:r>
            <a:r>
              <a:rPr lang="zh-TW" altLang="en-US" dirty="0" smtClean="0">
                <a:ea typeface="新細明體" panose="02020500000000000000" pitchFamily="18" charset="-120"/>
              </a:rPr>
              <a:t>最大</a:t>
            </a:r>
            <a:r>
              <a:rPr lang="zh-CN" altLang="en-US" dirty="0" smtClean="0">
                <a:ea typeface="新細明體" panose="02020500000000000000" pitchFamily="18" charset="-120"/>
              </a:rPr>
              <a:t>的一個</a:t>
            </a:r>
            <a:r>
              <a:rPr lang="zh-CN" altLang="en-US" dirty="0" smtClean="0">
                <a:ea typeface="新細明體" panose="02020500000000000000" pitchFamily="18" charset="-120"/>
              </a:rPr>
              <a:t>或</a:t>
            </a:r>
            <a:r>
              <a:rPr lang="zh-TW" altLang="en-US" dirty="0" smtClean="0">
                <a:ea typeface="新細明體" panose="02020500000000000000" pitchFamily="18" charset="-120"/>
              </a:rPr>
              <a:t>多個</a:t>
            </a:r>
            <a:r>
              <a:rPr lang="zh-CN" altLang="en-US" dirty="0" smtClean="0">
                <a:ea typeface="新細明體" panose="02020500000000000000" pitchFamily="18" charset="-120"/>
              </a:rPr>
              <a:t>組</a:t>
            </a:r>
            <a:r>
              <a:rPr lang="zh-CN" altLang="en-US" dirty="0" smtClean="0">
                <a:ea typeface="新細明體" panose="02020500000000000000" pitchFamily="18" charset="-120"/>
              </a:rPr>
              <a:t>別作為目標。</a:t>
            </a:r>
          </a:p>
          <a:p>
            <a:pPr eaLnBrk="1" hangingPunct="1"/>
            <a:endParaRPr lang="en-US" altLang="zh-TW" dirty="0" smtClean="0">
              <a:ea typeface="新細明體" panose="02020500000000000000" pitchFamily="18" charset="-120"/>
            </a:endParaRPr>
          </a:p>
          <a:p>
            <a:pPr eaLnBrk="1" hangingPunct="1"/>
            <a:r>
              <a:rPr lang="zh-TW" altLang="en-US" dirty="0" smtClean="0">
                <a:ea typeface="新細明體" panose="02020500000000000000" pitchFamily="18" charset="-120"/>
              </a:rPr>
              <a:t>經</a:t>
            </a:r>
            <a:r>
              <a:rPr lang="zh-CN" altLang="en-US" dirty="0" smtClean="0">
                <a:ea typeface="新細明體" panose="02020500000000000000" pitchFamily="18" charset="-120"/>
              </a:rPr>
              <a:t>選定</a:t>
            </a:r>
            <a:r>
              <a:rPr lang="zh-CN" altLang="en-US" dirty="0" smtClean="0">
                <a:ea typeface="新細明體" panose="02020500000000000000" pitchFamily="18" charset="-120"/>
              </a:rPr>
              <a:t>的組別稱為「</a:t>
            </a:r>
            <a:r>
              <a:rPr lang="zh-CN" altLang="en-US" u="sng" dirty="0" smtClean="0">
                <a:ea typeface="新細明體" panose="02020500000000000000" pitchFamily="18" charset="-120"/>
              </a:rPr>
              <a:t>目標市場</a:t>
            </a:r>
            <a:r>
              <a:rPr lang="zh-CN" altLang="en-US" dirty="0" smtClean="0">
                <a:ea typeface="新細明體" panose="02020500000000000000" pitchFamily="18" charset="-120"/>
              </a:rPr>
              <a:t>」，而目標</a:t>
            </a:r>
            <a:r>
              <a:rPr lang="zh-TW" altLang="en-US" dirty="0" smtClean="0">
                <a:ea typeface="新細明體" panose="02020500000000000000" pitchFamily="18" charset="-120"/>
              </a:rPr>
              <a:t>組別中</a:t>
            </a:r>
            <a:r>
              <a:rPr lang="zh-CN" altLang="en-US" dirty="0" smtClean="0">
                <a:ea typeface="新細明體" panose="02020500000000000000" pitchFamily="18" charset="-120"/>
              </a:rPr>
              <a:t>的客</a:t>
            </a:r>
            <a:r>
              <a:rPr lang="zh-TW" altLang="en-US" dirty="0" smtClean="0">
                <a:ea typeface="新細明體" panose="02020500000000000000" pitchFamily="18" charset="-120"/>
              </a:rPr>
              <a:t>戶</a:t>
            </a:r>
            <a:r>
              <a:rPr lang="zh-CN" altLang="en-US" dirty="0" smtClean="0">
                <a:ea typeface="新細明體" panose="02020500000000000000" pitchFamily="18" charset="-120"/>
              </a:rPr>
              <a:t>則稱為「</a:t>
            </a:r>
            <a:r>
              <a:rPr lang="zh-CN" altLang="en-US" u="sng" dirty="0" smtClean="0">
                <a:ea typeface="新細明體" panose="02020500000000000000" pitchFamily="18" charset="-120"/>
              </a:rPr>
              <a:t>目標客</a:t>
            </a:r>
            <a:r>
              <a:rPr lang="zh-TW" altLang="en-US" u="sng" dirty="0" smtClean="0">
                <a:ea typeface="新細明體" panose="02020500000000000000" pitchFamily="18" charset="-120"/>
              </a:rPr>
              <a:t>戶</a:t>
            </a:r>
            <a:r>
              <a:rPr lang="zh-CN" altLang="en-US" dirty="0" smtClean="0">
                <a:ea typeface="新細明體" panose="02020500000000000000" pitchFamily="18" charset="-120"/>
              </a:rPr>
              <a:t>」。</a:t>
            </a:r>
            <a:r>
              <a:rPr lang="zh-TW" altLang="en-US" dirty="0" smtClean="0">
                <a:ea typeface="新細明體" panose="02020500000000000000" pitchFamily="18" charset="-120"/>
              </a:rPr>
              <a:t>   </a:t>
            </a:r>
          </a:p>
          <a:p>
            <a:pPr eaLnBrk="1" hangingPunct="1"/>
            <a:endParaRPr lang="en-US" altLang="zh-TW" dirty="0" smtClean="0">
              <a:ea typeface="新細明體" panose="02020500000000000000" pitchFamily="18" charset="-120"/>
            </a:endParaRPr>
          </a:p>
          <a:p>
            <a:pPr eaLnBrk="1" hangingPunct="1"/>
            <a:r>
              <a:rPr lang="zh-TW" altLang="en-US" dirty="0" smtClean="0">
                <a:ea typeface="新細明體" panose="02020500000000000000" pitchFamily="18" charset="-120"/>
              </a:rPr>
              <a:t>公司</a:t>
            </a:r>
            <a:r>
              <a:rPr lang="zh-CN" altLang="en-US" dirty="0" smtClean="0">
                <a:ea typeface="新細明體" panose="02020500000000000000" pitchFamily="18" charset="-120"/>
              </a:rPr>
              <a:t>專注</a:t>
            </a:r>
            <a:r>
              <a:rPr lang="zh-TW" altLang="en-US" dirty="0" smtClean="0">
                <a:ea typeface="新細明體" panose="02020500000000000000" pitchFamily="18" charset="-120"/>
              </a:rPr>
              <a:t>經營選定</a:t>
            </a:r>
            <a:r>
              <a:rPr lang="zh-CN" altLang="en-US" b="1" dirty="0" smtClean="0">
                <a:ea typeface="新細明體" panose="02020500000000000000" pitchFamily="18" charset="-120"/>
              </a:rPr>
              <a:t>目標</a:t>
            </a:r>
            <a:r>
              <a:rPr lang="zh-TW" altLang="en-US" b="1" dirty="0" smtClean="0">
                <a:ea typeface="新細明體" panose="02020500000000000000" pitchFamily="18" charset="-120"/>
              </a:rPr>
              <a:t>組別</a:t>
            </a:r>
            <a:r>
              <a:rPr lang="zh-TW" altLang="en-US" dirty="0" smtClean="0">
                <a:ea typeface="新細明體" panose="02020500000000000000" pitchFamily="18" charset="-120"/>
              </a:rPr>
              <a:t>後</a:t>
            </a:r>
            <a:r>
              <a:rPr lang="zh-CN" altLang="en-US" dirty="0" smtClean="0">
                <a:ea typeface="新細明體" panose="02020500000000000000" pitchFamily="18" charset="-120"/>
              </a:rPr>
              <a:t>，</a:t>
            </a:r>
            <a:r>
              <a:rPr lang="zh-TW" altLang="en-US" dirty="0" smtClean="0">
                <a:ea typeface="新細明體" panose="02020500000000000000" pitchFamily="18" charset="-120"/>
              </a:rPr>
              <a:t>便</a:t>
            </a:r>
            <a:r>
              <a:rPr lang="zh-TW" altLang="en-US" dirty="0" smtClean="0">
                <a:ea typeface="新細明體" panose="02020500000000000000" pitchFamily="18" charset="-120"/>
              </a:rPr>
              <a:t>可大幅</a:t>
            </a:r>
            <a:r>
              <a:rPr lang="zh-CN" altLang="en-US" dirty="0" smtClean="0">
                <a:solidFill>
                  <a:srgbClr val="FF0000"/>
                </a:solidFill>
                <a:ea typeface="新細明體" panose="02020500000000000000" pitchFamily="18" charset="-120"/>
              </a:rPr>
              <a:t>節省資源</a:t>
            </a:r>
            <a:r>
              <a:rPr lang="zh-TW" altLang="en-US" dirty="0" smtClean="0">
                <a:solidFill>
                  <a:srgbClr val="FF0000"/>
                </a:solidFill>
                <a:ea typeface="新細明體" panose="02020500000000000000" pitchFamily="18" charset="-120"/>
              </a:rPr>
              <a:t>，</a:t>
            </a:r>
            <a:r>
              <a:rPr lang="zh-CN" altLang="en-US" dirty="0" smtClean="0">
                <a:ea typeface="新細明體" panose="02020500000000000000" pitchFamily="18" charset="-120"/>
              </a:rPr>
              <a:t>顯著</a:t>
            </a:r>
            <a:r>
              <a:rPr lang="zh-CN" altLang="en-US" dirty="0" smtClean="0">
                <a:solidFill>
                  <a:srgbClr val="FF0000"/>
                </a:solidFill>
                <a:ea typeface="新細明體" panose="02020500000000000000" pitchFamily="18" charset="-120"/>
              </a:rPr>
              <a:t>提高成功的機會</a:t>
            </a:r>
            <a:r>
              <a:rPr lang="zh-CN" altLang="en-US" dirty="0" smtClean="0">
                <a:ea typeface="新細明體" panose="02020500000000000000" pitchFamily="18" charset="-120"/>
              </a:rPr>
              <a:t>。</a:t>
            </a:r>
            <a:r>
              <a:rPr lang="zh-TW" altLang="en-US" dirty="0" smtClean="0">
                <a:ea typeface="新細明體" panose="02020500000000000000" pitchFamily="18" charset="-12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6E936891-39BC-4A82-B57E-14767B1F42FE}" type="slidenum">
              <a:rPr kumimoji="0" lang="en-US" altLang="zh-TW" sz="1200"/>
              <a:pPr eaLnBrk="1" hangingPunct="1"/>
              <a:t>21</a:t>
            </a:fld>
            <a:endParaRPr kumimoji="0" lang="en-US" altLang="zh-TW" sz="1200"/>
          </a:p>
        </p:txBody>
      </p:sp>
      <p:sp>
        <p:nvSpPr>
          <p:cNvPr id="36867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916113"/>
            <a:ext cx="8229600" cy="4411662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C00000"/>
                </a:solidFill>
                <a:ea typeface="新細明體" panose="02020500000000000000" pitchFamily="18" charset="-120"/>
              </a:rPr>
              <a:t>列舉</a:t>
            </a:r>
            <a:r>
              <a:rPr lang="zh-TW" altLang="en-US" b="1" dirty="0" smtClean="0">
                <a:solidFill>
                  <a:srgbClr val="C00000"/>
                </a:solidFill>
                <a:ea typeface="新細明體" panose="02020500000000000000" pitchFamily="18" charset="-120"/>
              </a:rPr>
              <a:t>屬於</a:t>
            </a:r>
            <a:r>
              <a:rPr lang="zh-CN" altLang="en-US" b="1" dirty="0" smtClean="0">
                <a:solidFill>
                  <a:srgbClr val="C00000"/>
                </a:solidFill>
                <a:ea typeface="新細明體" panose="02020500000000000000" pitchFamily="18" charset="-120"/>
              </a:rPr>
              <a:t>下列產品市場的任</a:t>
            </a:r>
            <a:r>
              <a:rPr lang="zh-TW" altLang="en-US" b="1" dirty="0" smtClean="0">
                <a:solidFill>
                  <a:srgbClr val="C00000"/>
                </a:solidFill>
                <a:ea typeface="新細明體" panose="02020500000000000000" pitchFamily="18" charset="-120"/>
              </a:rPr>
              <a:t>何</a:t>
            </a:r>
            <a:r>
              <a:rPr lang="zh-CN" altLang="en-US" b="1" dirty="0" smtClean="0">
                <a:solidFill>
                  <a:srgbClr val="C00000"/>
                </a:solidFill>
                <a:ea typeface="新細明體" panose="02020500000000000000" pitchFamily="18" charset="-120"/>
              </a:rPr>
              <a:t>兩個品牌</a:t>
            </a:r>
            <a:r>
              <a:rPr lang="en-US" altLang="zh-TW" b="1" dirty="0" smtClean="0">
                <a:solidFill>
                  <a:srgbClr val="C00000"/>
                </a:solidFill>
                <a:ea typeface="新細明體" panose="02020500000000000000" pitchFamily="18" charset="-120"/>
              </a:rPr>
              <a:t>/</a:t>
            </a:r>
            <a:r>
              <a:rPr lang="zh-TW" altLang="en-US" b="1" dirty="0" smtClean="0">
                <a:solidFill>
                  <a:srgbClr val="C00000"/>
                </a:solidFill>
                <a:ea typeface="新細明體" panose="02020500000000000000" pitchFamily="18" charset="-120"/>
              </a:rPr>
              <a:t>產品</a:t>
            </a:r>
            <a:r>
              <a:rPr lang="zh-CN" altLang="en-US" b="1" dirty="0" smtClean="0">
                <a:solidFill>
                  <a:srgbClr val="C00000"/>
                </a:solidFill>
                <a:ea typeface="新細明體" panose="02020500000000000000" pitchFamily="18" charset="-120"/>
              </a:rPr>
              <a:t>，</a:t>
            </a:r>
            <a:r>
              <a:rPr lang="zh-TW" altLang="en-US" b="1" dirty="0" smtClean="0">
                <a:solidFill>
                  <a:srgbClr val="C00000"/>
                </a:solidFill>
                <a:ea typeface="新細明體" panose="02020500000000000000" pitchFamily="18" charset="-120"/>
              </a:rPr>
              <a:t>描</a:t>
            </a:r>
            <a:r>
              <a:rPr lang="zh-CN" altLang="en-US" b="1" dirty="0" smtClean="0">
                <a:solidFill>
                  <a:srgbClr val="C00000"/>
                </a:solidFill>
                <a:ea typeface="新細明體" panose="02020500000000000000" pitchFamily="18" charset="-120"/>
              </a:rPr>
              <a:t>述</a:t>
            </a:r>
            <a:r>
              <a:rPr lang="zh-TW" altLang="en-US" b="1" dirty="0" smtClean="0">
                <a:solidFill>
                  <a:srgbClr val="C00000"/>
                </a:solidFill>
                <a:ea typeface="新細明體" panose="02020500000000000000" pitchFamily="18" charset="-120"/>
              </a:rPr>
              <a:t>其</a:t>
            </a:r>
            <a:r>
              <a:rPr lang="zh-CN" altLang="en-US" b="1" dirty="0" smtClean="0">
                <a:solidFill>
                  <a:srgbClr val="C00000"/>
                </a:solidFill>
                <a:ea typeface="新細明體" panose="02020500000000000000" pitchFamily="18" charset="-120"/>
              </a:rPr>
              <a:t>目標市場。</a:t>
            </a:r>
            <a:r>
              <a:rPr lang="zh-TW" altLang="en-US" b="1" dirty="0" smtClean="0">
                <a:solidFill>
                  <a:srgbClr val="C00000"/>
                </a:solidFill>
                <a:ea typeface="新細明體" panose="02020500000000000000" pitchFamily="18" charset="-120"/>
              </a:rPr>
              <a:t> </a:t>
            </a:r>
            <a:endParaRPr lang="zh-TW" altLang="en-US" dirty="0" smtClean="0">
              <a:ea typeface="新細明體" panose="02020500000000000000" pitchFamily="18" charset="-120"/>
            </a:endParaRPr>
          </a:p>
          <a:p>
            <a:pPr marL="0" indent="0" eaLnBrk="1" hangingPunct="1"/>
            <a:r>
              <a:rPr lang="en-US" altLang="zh-TW" dirty="0" smtClean="0">
                <a:ea typeface="新細明體" panose="02020500000000000000" pitchFamily="18" charset="-120"/>
              </a:rPr>
              <a:t> </a:t>
            </a:r>
            <a:r>
              <a:rPr lang="zh-TW" altLang="en-US" dirty="0" smtClean="0">
                <a:ea typeface="新細明體" panose="02020500000000000000" pitchFamily="18" charset="-120"/>
              </a:rPr>
              <a:t>智能電話</a:t>
            </a:r>
          </a:p>
          <a:p>
            <a:pPr marL="0" indent="0" eaLnBrk="1" hangingPunct="1"/>
            <a:r>
              <a:rPr lang="en-US" altLang="zh-TW" dirty="0" smtClean="0">
                <a:ea typeface="新細明體" panose="02020500000000000000" pitchFamily="18" charset="-120"/>
              </a:rPr>
              <a:t> </a:t>
            </a:r>
            <a:r>
              <a:rPr lang="zh-CN" altLang="en-US" dirty="0" smtClean="0">
                <a:ea typeface="新細明體" panose="02020500000000000000" pitchFamily="18" charset="-120"/>
              </a:rPr>
              <a:t>流動電訊服務供應商</a:t>
            </a:r>
            <a:endParaRPr lang="zh-TW" altLang="en-US" dirty="0" smtClean="0">
              <a:ea typeface="新細明體" panose="02020500000000000000" pitchFamily="18" charset="-120"/>
            </a:endParaRPr>
          </a:p>
          <a:p>
            <a:pPr marL="0" indent="0" eaLnBrk="1" hangingPunct="1"/>
            <a:r>
              <a:rPr lang="en-US" altLang="zh-TW" dirty="0" smtClean="0">
                <a:ea typeface="新細明體" panose="02020500000000000000" pitchFamily="18" charset="-120"/>
              </a:rPr>
              <a:t> </a:t>
            </a:r>
            <a:r>
              <a:rPr lang="zh-CN" altLang="en-US" dirty="0" smtClean="0">
                <a:ea typeface="新細明體" panose="02020500000000000000" pitchFamily="18" charset="-120"/>
              </a:rPr>
              <a:t>時裝零售</a:t>
            </a:r>
            <a:endParaRPr lang="zh-TW" altLang="en-US" dirty="0" smtClean="0">
              <a:ea typeface="新細明體" panose="02020500000000000000" pitchFamily="18" charset="-120"/>
            </a:endParaRPr>
          </a:p>
          <a:p>
            <a:pPr marL="0" indent="0" eaLnBrk="1" hangingPunct="1"/>
            <a:r>
              <a:rPr lang="en-US" altLang="zh-TW" dirty="0" smtClean="0">
                <a:ea typeface="新細明體" panose="02020500000000000000" pitchFamily="18" charset="-120"/>
              </a:rPr>
              <a:t> </a:t>
            </a:r>
            <a:r>
              <a:rPr lang="zh-CN" altLang="en-US" dirty="0" smtClean="0">
                <a:ea typeface="新細明體" panose="02020500000000000000" pitchFamily="18" charset="-120"/>
              </a:rPr>
              <a:t>洗髮水</a:t>
            </a:r>
            <a:r>
              <a:rPr lang="en-US" altLang="zh-TW" dirty="0" smtClean="0">
                <a:ea typeface="新細明體" panose="02020500000000000000" pitchFamily="18" charset="-120"/>
              </a:rPr>
              <a:t> </a:t>
            </a:r>
          </a:p>
        </p:txBody>
      </p:sp>
      <p:sp>
        <p:nvSpPr>
          <p:cNvPr id="36869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260350"/>
            <a:ext cx="7921625" cy="1295400"/>
          </a:xfrm>
          <a:noFill/>
        </p:spPr>
        <p:txBody>
          <a:bodyPr/>
          <a:lstStyle/>
          <a:p>
            <a:pPr eaLnBrk="1" hangingPunct="1"/>
            <a:r>
              <a:rPr lang="zh-CN" altLang="en-US" dirty="0" smtClean="0">
                <a:ea typeface="新細明體" panose="02020500000000000000" pitchFamily="18" charset="-120"/>
              </a:rPr>
              <a:t>活動</a:t>
            </a:r>
            <a:r>
              <a:rPr lang="zh-TW" altLang="en-US" dirty="0" smtClean="0">
                <a:ea typeface="新細明體" panose="02020500000000000000" pitchFamily="18" charset="-120"/>
              </a:rPr>
              <a:t>二</a:t>
            </a:r>
            <a:r>
              <a:rPr lang="zh-CN" altLang="en-US" dirty="0" smtClean="0">
                <a:ea typeface="新細明體" panose="02020500000000000000" pitchFamily="18" charset="-120"/>
              </a:rPr>
              <a:t>：</a:t>
            </a:r>
            <a:r>
              <a:rPr lang="zh-TW" altLang="en-US" dirty="0" smtClean="0">
                <a:ea typeface="新細明體" panose="02020500000000000000" pitchFamily="18" charset="-120"/>
              </a:rPr>
              <a:t> </a:t>
            </a:r>
            <a:br>
              <a:rPr lang="zh-TW" altLang="en-US" dirty="0" smtClean="0">
                <a:ea typeface="新細明體" panose="02020500000000000000" pitchFamily="18" charset="-120"/>
              </a:rPr>
            </a:br>
            <a:r>
              <a:rPr lang="zh-CN" altLang="en-US" dirty="0" smtClean="0">
                <a:ea typeface="新細明體" panose="02020500000000000000" pitchFamily="18" charset="-120"/>
              </a:rPr>
              <a:t>他們</a:t>
            </a:r>
            <a:r>
              <a:rPr lang="zh-TW" altLang="en-US" dirty="0" smtClean="0">
                <a:ea typeface="新細明體" panose="02020500000000000000" pitchFamily="18" charset="-120"/>
              </a:rPr>
              <a:t>屬於哪個</a:t>
            </a:r>
            <a:r>
              <a:rPr lang="zh-CN" altLang="en-US" dirty="0" smtClean="0">
                <a:ea typeface="新細明體" panose="02020500000000000000" pitchFamily="18" charset="-120"/>
              </a:rPr>
              <a:t>市場</a:t>
            </a:r>
            <a:r>
              <a:rPr lang="zh-TW" altLang="en-US" dirty="0" smtClean="0">
                <a:ea typeface="新細明體" panose="02020500000000000000" pitchFamily="18" charset="-120"/>
              </a:rPr>
              <a:t>組別</a:t>
            </a:r>
            <a:r>
              <a:rPr lang="zh-CN" altLang="en-US" dirty="0" smtClean="0">
                <a:ea typeface="新細明體" panose="02020500000000000000" pitchFamily="18" charset="-120"/>
              </a:rPr>
              <a:t>？</a:t>
            </a:r>
            <a:endParaRPr lang="en-US" altLang="zh-TW" dirty="0" smtClean="0">
              <a:ea typeface="新細明體" panose="02020500000000000000" pitchFamily="18" charset="-120"/>
            </a:endParaRPr>
          </a:p>
        </p:txBody>
      </p:sp>
      <p:pic>
        <p:nvPicPr>
          <p:cNvPr id="3687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2781300"/>
            <a:ext cx="2190750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5014">
            <a:off x="4572000" y="4005263"/>
            <a:ext cx="2016125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34AA92EF-DD20-40AD-9A1A-E817E22898EE}" type="slidenum">
              <a:rPr kumimoji="0" lang="en-US" altLang="zh-TW" sz="1200"/>
              <a:pPr eaLnBrk="1" hangingPunct="1"/>
              <a:t>22</a:t>
            </a:fld>
            <a:endParaRPr kumimoji="0" lang="en-US" altLang="zh-TW" sz="1200"/>
          </a:p>
        </p:txBody>
      </p:sp>
      <p:sp>
        <p:nvSpPr>
          <p:cNvPr id="37891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995738" y="981075"/>
            <a:ext cx="4248150" cy="1871663"/>
          </a:xfrm>
          <a:noFill/>
        </p:spPr>
        <p:txBody>
          <a:bodyPr/>
          <a:lstStyle/>
          <a:p>
            <a:pPr eaLnBrk="1" hangingPunct="1"/>
            <a:r>
              <a:rPr lang="zh-CN" altLang="en-US" sz="3400" smtClean="0">
                <a:solidFill>
                  <a:schemeClr val="tx1"/>
                </a:solidFill>
                <a:ea typeface="新細明體" panose="02020500000000000000" pitchFamily="18" charset="-120"/>
              </a:rPr>
              <a:t>選定目標</a:t>
            </a:r>
            <a:r>
              <a:rPr lang="zh-TW" altLang="en-US" sz="3400" smtClean="0">
                <a:solidFill>
                  <a:schemeClr val="tx1"/>
                </a:solidFill>
                <a:ea typeface="新細明體" panose="02020500000000000000" pitchFamily="18" charset="-120"/>
              </a:rPr>
              <a:t>組別</a:t>
            </a:r>
            <a:r>
              <a:rPr lang="zh-CN" altLang="en-US" sz="3400" smtClean="0">
                <a:solidFill>
                  <a:schemeClr val="tx1"/>
                </a:solidFill>
                <a:ea typeface="新細明體" panose="02020500000000000000" pitchFamily="18" charset="-120"/>
              </a:rPr>
              <a:t>後，</a:t>
            </a:r>
            <a:br>
              <a:rPr lang="zh-CN" altLang="en-US" sz="3400" smtClean="0">
                <a:solidFill>
                  <a:schemeClr val="tx1"/>
                </a:solidFill>
                <a:ea typeface="新細明體" panose="02020500000000000000" pitchFamily="18" charset="-120"/>
              </a:rPr>
            </a:br>
            <a:r>
              <a:rPr lang="zh-CN" altLang="en-US" sz="3400" smtClean="0">
                <a:solidFill>
                  <a:schemeClr val="tx1"/>
                </a:solidFill>
                <a:ea typeface="新細明體" panose="02020500000000000000" pitchFamily="18" charset="-120"/>
              </a:rPr>
              <a:t>你需要為產品</a:t>
            </a:r>
            <a:r>
              <a:rPr lang="zh-TW" altLang="en-US" sz="3400" smtClean="0">
                <a:solidFill>
                  <a:schemeClr val="tx1"/>
                </a:solidFill>
                <a:ea typeface="新細明體" panose="02020500000000000000" pitchFamily="18" charset="-120"/>
              </a:rPr>
              <a:t>確立</a:t>
            </a:r>
            <a:r>
              <a:rPr lang="zh-TW" altLang="en-US" sz="3400" smtClean="0">
                <a:solidFill>
                  <a:srgbClr val="FF0000"/>
                </a:solidFill>
                <a:ea typeface="新細明體" panose="02020500000000000000" pitchFamily="18" charset="-120"/>
              </a:rPr>
              <a:t>「</a:t>
            </a:r>
            <a:r>
              <a:rPr lang="zh-CN" altLang="en-US" sz="3400" smtClean="0">
                <a:solidFill>
                  <a:srgbClr val="FF0000"/>
                </a:solidFill>
                <a:ea typeface="新細明體" panose="02020500000000000000" pitchFamily="18" charset="-120"/>
              </a:rPr>
              <a:t>產品定位</a:t>
            </a:r>
            <a:r>
              <a:rPr lang="zh-TW" altLang="en-US" sz="3400" smtClean="0">
                <a:solidFill>
                  <a:srgbClr val="FF0000"/>
                </a:solidFill>
                <a:ea typeface="新細明體" panose="02020500000000000000" pitchFamily="18" charset="-120"/>
              </a:rPr>
              <a:t>」</a:t>
            </a:r>
            <a:endParaRPr lang="en-US" altLang="zh-TW" sz="3400" smtClean="0">
              <a:solidFill>
                <a:schemeClr val="tx1"/>
              </a:solidFill>
              <a:ea typeface="新細明體" panose="02020500000000000000" pitchFamily="18" charset="-120"/>
            </a:endParaRPr>
          </a:p>
        </p:txBody>
      </p:sp>
      <p:sp>
        <p:nvSpPr>
          <p:cNvPr id="37893" name="AutoShape 5"/>
          <p:cNvSpPr>
            <a:spLocks noChangeArrowheads="1"/>
          </p:cNvSpPr>
          <p:nvPr/>
        </p:nvSpPr>
        <p:spPr bwMode="auto">
          <a:xfrm>
            <a:off x="3779838" y="476250"/>
            <a:ext cx="4105275" cy="2808288"/>
          </a:xfrm>
          <a:prstGeom prst="wedgeRoundRectCallout">
            <a:avLst>
              <a:gd name="adj1" fmla="val -59472"/>
              <a:gd name="adj2" fmla="val -1376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endParaRPr lang="en-US" altLang="zh-TW" sz="1800"/>
          </a:p>
        </p:txBody>
      </p:sp>
      <p:sp>
        <p:nvSpPr>
          <p:cNvPr id="642054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4221163"/>
            <a:ext cx="7993062" cy="2376487"/>
          </a:xfrm>
        </p:spPr>
        <p:txBody>
          <a:bodyPr/>
          <a:lstStyle/>
          <a:p>
            <a:pPr marL="0" indent="0" algn="ctr" eaLnBrk="1" hangingPunct="1"/>
            <a:endParaRPr lang="en-US" altLang="zh-TW" smtClean="0">
              <a:ea typeface="新細明體" panose="02020500000000000000" pitchFamily="18" charset="-120"/>
            </a:endParaRPr>
          </a:p>
          <a:p>
            <a:pPr marL="0" indent="0" algn="ctr" eaLnBrk="1" hangingPunct="1">
              <a:buFont typeface="Wingdings" panose="05000000000000000000" pitchFamily="2" charset="2"/>
              <a:buNone/>
            </a:pPr>
            <a:r>
              <a:rPr lang="zh-CN" altLang="en-US" sz="4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新細明體" panose="02020500000000000000" pitchFamily="18" charset="-120"/>
              </a:rPr>
              <a:t>何謂「產品定位」？</a:t>
            </a:r>
            <a:r>
              <a:rPr lang="zh-TW" altLang="en-US" sz="4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新細明體" panose="02020500000000000000" pitchFamily="18" charset="-120"/>
              </a:rPr>
              <a:t> </a:t>
            </a:r>
            <a:endParaRPr lang="en-US" altLang="zh-TW" sz="4000" b="1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新細明體" panose="02020500000000000000" pitchFamily="18" charset="-120"/>
            </a:endParaRPr>
          </a:p>
        </p:txBody>
      </p:sp>
      <p:pic>
        <p:nvPicPr>
          <p:cNvPr id="3789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25538"/>
            <a:ext cx="3527425" cy="34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E247830C-2AFA-4439-8C65-51A9D18154B6}" type="slidenum">
              <a:rPr kumimoji="0" lang="en-US" altLang="zh-TW"/>
              <a:pPr eaLnBrk="1" hangingPunct="1"/>
              <a:t>23</a:t>
            </a:fld>
            <a:endParaRPr kumimoji="0" lang="en-US" altLang="zh-TW"/>
          </a:p>
        </p:txBody>
      </p:sp>
      <p:sp>
        <p:nvSpPr>
          <p:cNvPr id="37891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r>
              <a:rPr kumimoji="0" lang="en-US" altLang="zh-TW"/>
              <a:t>Topic M06</a:t>
            </a:r>
          </a:p>
          <a:p>
            <a:pPr eaLnBrk="1" hangingPunct="1"/>
            <a:r>
              <a:rPr kumimoji="0" lang="en-US" altLang="zh-TW"/>
              <a:t>Role of Marketing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2855"/>
            <a:ext cx="8229600" cy="3998069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b="1" dirty="0" smtClean="0">
                <a:solidFill>
                  <a:srgbClr val="C00000"/>
                </a:solidFill>
              </a:rPr>
              <a:t>指出以下巧克力品牌在你心目中的形象。</a:t>
            </a:r>
            <a:endParaRPr lang="en-US" altLang="zh-TW" b="1" dirty="0" smtClean="0">
              <a:solidFill>
                <a:srgbClr val="C00000"/>
              </a:solidFill>
            </a:endParaRPr>
          </a:p>
          <a:p>
            <a:pPr marL="0" indent="0" eaLnBrk="1" hangingPunct="1"/>
            <a:r>
              <a:rPr lang="zh-TW" altLang="en-US" dirty="0" smtClean="0"/>
              <a:t> 健</a:t>
            </a:r>
            <a:r>
              <a:rPr lang="zh-TW" altLang="en-US" dirty="0" smtClean="0"/>
              <a:t>達 </a:t>
            </a:r>
            <a:r>
              <a:rPr lang="en-US" altLang="zh-TW" dirty="0" smtClean="0"/>
              <a:t>(Kinder)</a:t>
            </a:r>
            <a:endParaRPr lang="en-US" altLang="zh-TW" dirty="0"/>
          </a:p>
          <a:p>
            <a:pPr marL="180975" indent="-180975" eaLnBrk="1" hangingPunct="1"/>
            <a:r>
              <a:rPr lang="zh-TW" altLang="en-US" dirty="0" smtClean="0"/>
              <a:t> 金</a:t>
            </a:r>
            <a:r>
              <a:rPr lang="zh-TW" altLang="en-US" dirty="0"/>
              <a:t>莎</a:t>
            </a:r>
            <a:endParaRPr lang="en-US" altLang="zh-TW" dirty="0"/>
          </a:p>
          <a:p>
            <a:pPr marL="0" indent="0" eaLnBrk="1" hangingPunct="1"/>
            <a:r>
              <a:rPr lang="en-US" altLang="zh-TW" dirty="0"/>
              <a:t> </a:t>
            </a:r>
            <a:r>
              <a:rPr lang="en-US" altLang="zh-TW" dirty="0" smtClean="0"/>
              <a:t>Godiva</a:t>
            </a:r>
          </a:p>
        </p:txBody>
      </p:sp>
      <p:sp>
        <p:nvSpPr>
          <p:cNvPr id="37893" name="Rectangle 4"/>
          <p:cNvSpPr>
            <a:spLocks noGrp="1" noChangeArrowheads="1"/>
          </p:cNvSpPr>
          <p:nvPr>
            <p:ph type="title"/>
          </p:nvPr>
        </p:nvSpPr>
        <p:spPr>
          <a:xfrm>
            <a:off x="251520" y="672016"/>
            <a:ext cx="7921625" cy="1295400"/>
          </a:xfrm>
          <a:noFill/>
        </p:spPr>
        <p:txBody>
          <a:bodyPr/>
          <a:lstStyle/>
          <a:p>
            <a:pPr eaLnBrk="1" hangingPunct="1"/>
            <a:r>
              <a:rPr lang="zh-CN" altLang="en-US" dirty="0" smtClean="0">
                <a:ea typeface="新細明體" panose="02020500000000000000" pitchFamily="18" charset="-120"/>
              </a:rPr>
              <a:t>活動</a:t>
            </a:r>
            <a:r>
              <a:rPr lang="zh-TW" altLang="en-US" dirty="0" smtClean="0">
                <a:ea typeface="新細明體" panose="02020500000000000000" pitchFamily="18" charset="-120"/>
              </a:rPr>
              <a:t>三</a:t>
            </a:r>
            <a:r>
              <a:rPr lang="zh-TW" altLang="en-US" dirty="0">
                <a:ea typeface="新細明體" panose="02020500000000000000" pitchFamily="18" charset="-120"/>
              </a:rPr>
              <a:t>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CN" altLang="en-US" dirty="0">
                <a:ea typeface="新細明體" panose="02020500000000000000" pitchFamily="18" charset="-120"/>
              </a:rPr>
              <a:t>產品定位練習</a:t>
            </a:r>
            <a:endParaRPr lang="en-US" altLang="zh-TW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3942680"/>
            <a:ext cx="22479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32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B6274EC1-3482-4024-9093-C7F5C4AC71C1}" type="slidenum">
              <a:rPr kumimoji="0" lang="en-US" altLang="zh-TW" sz="1200"/>
              <a:pPr eaLnBrk="1" hangingPunct="1"/>
              <a:t>24</a:t>
            </a:fld>
            <a:endParaRPr kumimoji="0" lang="en-US" altLang="zh-TW" sz="1200"/>
          </a:p>
        </p:txBody>
      </p:sp>
      <p:sp>
        <p:nvSpPr>
          <p:cNvPr id="43011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pic>
        <p:nvPicPr>
          <p:cNvPr id="4301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492375"/>
            <a:ext cx="3643313" cy="327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66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765175"/>
            <a:ext cx="6191250" cy="4822825"/>
          </a:xfrm>
        </p:spPr>
        <p:txBody>
          <a:bodyPr/>
          <a:lstStyle/>
          <a:p>
            <a:pPr marL="541338" indent="-541338" eaLnBrk="1" hangingPunct="1">
              <a:buFont typeface="Wingdings" panose="05000000000000000000" pitchFamily="2" charset="2"/>
              <a:buNone/>
            </a:pPr>
            <a:r>
              <a:rPr lang="zh-CN" alt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新細明體" panose="02020500000000000000" pitchFamily="18" charset="-120"/>
              </a:rPr>
              <a:t>產品定位</a:t>
            </a:r>
            <a:r>
              <a:rPr lang="zh-CN" altLang="zh-TW" smtClean="0">
                <a:ea typeface="新細明體" panose="02020500000000000000" pitchFamily="18" charset="-120"/>
              </a:rPr>
              <a:t>是</a:t>
            </a:r>
            <a:r>
              <a:rPr lang="zh-CN" altLang="en-US" smtClean="0">
                <a:ea typeface="新細明體" panose="02020500000000000000" pitchFamily="18" charset="-120"/>
              </a:rPr>
              <a:t>指：</a:t>
            </a:r>
          </a:p>
          <a:p>
            <a:pPr marL="541338" indent="-541338" eaLnBrk="1" hangingPunct="1">
              <a:buFont typeface="Wingdings" panose="05000000000000000000" pitchFamily="2" charset="2"/>
              <a:buNone/>
            </a:pPr>
            <a:r>
              <a:rPr lang="zh-TW" altLang="en-US" smtClean="0">
                <a:ea typeface="新細明體" panose="02020500000000000000" pitchFamily="18" charset="-120"/>
              </a:rPr>
              <a:t> </a:t>
            </a:r>
          </a:p>
          <a:p>
            <a:pPr marL="541338" indent="-541338" eaLnBrk="1" hangingPunct="1"/>
            <a:r>
              <a:rPr lang="zh-CN" altLang="en-US" b="1" smtClean="0">
                <a:ea typeface="新細明體" panose="02020500000000000000" pitchFamily="18" charset="-120"/>
              </a:rPr>
              <a:t>消費者根據產品重要特徵界定及理解產品的方式。</a:t>
            </a:r>
          </a:p>
          <a:p>
            <a:pPr marL="541338" indent="-541338" eaLnBrk="1" hangingPunct="1"/>
            <a:endParaRPr lang="zh-TW" altLang="en-US" b="1" smtClean="0">
              <a:ea typeface="新細明體" panose="02020500000000000000" pitchFamily="18" charset="-120"/>
            </a:endParaRPr>
          </a:p>
          <a:p>
            <a:pPr marL="541338" indent="-541338" eaLnBrk="1" hangingPunct="1"/>
            <a:r>
              <a:rPr lang="zh-CN" altLang="en-US" b="1" smtClean="0">
                <a:ea typeface="新細明體" panose="02020500000000000000" pitchFamily="18" charset="-120"/>
              </a:rPr>
              <a:t>產品在消費者心目中所佔的地位（相對於</a:t>
            </a:r>
            <a:r>
              <a:rPr lang="zh-TW" altLang="en-US" b="1" smtClean="0">
                <a:ea typeface="新細明體" panose="02020500000000000000" pitchFamily="18" charset="-120"/>
              </a:rPr>
              <a:t>其他</a:t>
            </a:r>
            <a:r>
              <a:rPr lang="zh-CN" altLang="en-US" b="1" smtClean="0">
                <a:ea typeface="新細明體" panose="02020500000000000000" pitchFamily="18" charset="-120"/>
              </a:rPr>
              <a:t>產品而言）。</a:t>
            </a:r>
            <a:endParaRPr lang="en-US" altLang="zh-TW" b="1" smtClean="0">
              <a:ea typeface="新細明體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9A7BEBBC-42B7-4B6B-A2F0-D4A43E8A8DDF}" type="slidenum">
              <a:rPr kumimoji="0" lang="en-US" altLang="zh-TW" sz="1200"/>
              <a:pPr eaLnBrk="1" hangingPunct="1"/>
              <a:t>25</a:t>
            </a:fld>
            <a:endParaRPr kumimoji="0" lang="en-US" altLang="zh-TW" sz="1200"/>
          </a:p>
        </p:txBody>
      </p:sp>
      <p:sp>
        <p:nvSpPr>
          <p:cNvPr id="44035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1966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7543800" cy="1295400"/>
          </a:xfrm>
        </p:spPr>
        <p:txBody>
          <a:bodyPr/>
          <a:lstStyle/>
          <a:p>
            <a:pPr eaLnBrk="1" hangingPunct="1"/>
            <a:r>
              <a:rPr lang="zh-CN" altLang="en-US" sz="4000" smtClean="0">
                <a:effectLst>
                  <a:outerShdw blurRad="38100" dist="38100" dir="2700000" algn="tl">
                    <a:srgbClr val="C0C0C0"/>
                  </a:outerShdw>
                </a:effectLst>
                <a:ea typeface="新細明體" panose="02020500000000000000" pitchFamily="18" charset="-120"/>
              </a:rPr>
              <a:t>產品定位</a:t>
            </a:r>
            <a:endParaRPr lang="en-US" altLang="zh-TW" sz="4000" smtClean="0">
              <a:effectLst>
                <a:outerShdw blurRad="38100" dist="38100" dir="2700000" algn="tl">
                  <a:srgbClr val="C0C0C0"/>
                </a:outerShdw>
              </a:effectLst>
              <a:ea typeface="新細明體" panose="02020500000000000000" pitchFamily="18" charset="-120"/>
            </a:endParaRPr>
          </a:p>
        </p:txBody>
      </p:sp>
      <p:sp>
        <p:nvSpPr>
          <p:cNvPr id="4403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989138"/>
            <a:ext cx="6032500" cy="4411662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dirty="0" smtClean="0">
                <a:ea typeface="新細明體" panose="02020500000000000000" pitchFamily="18" charset="-120"/>
              </a:rPr>
              <a:t>是</a:t>
            </a:r>
            <a:r>
              <a:rPr lang="zh-TW" altLang="en-US" b="1" u="sng" dirty="0" smtClean="0">
                <a:ea typeface="新細明體" panose="02020500000000000000" pitchFamily="18" charset="-120"/>
              </a:rPr>
              <a:t>市場營銷人員期</a:t>
            </a:r>
            <a:r>
              <a:rPr lang="zh-CN" altLang="en-US" b="1" u="sng" dirty="0" smtClean="0">
                <a:ea typeface="新細明體" panose="02020500000000000000" pitchFamily="18" charset="-120"/>
              </a:rPr>
              <a:t>望</a:t>
            </a:r>
            <a:r>
              <a:rPr lang="zh-TW" altLang="en-US" dirty="0" smtClean="0">
                <a:ea typeface="新細明體" panose="02020500000000000000" pitchFamily="18" charset="-120"/>
              </a:rPr>
              <a:t>在</a:t>
            </a:r>
            <a:r>
              <a:rPr lang="zh-CN" altLang="en-US" dirty="0" smtClean="0">
                <a:ea typeface="新細明體" panose="02020500000000000000" pitchFamily="18" charset="-120"/>
              </a:rPr>
              <a:t>目標客</a:t>
            </a:r>
            <a:r>
              <a:rPr lang="zh-TW" altLang="en-US" dirty="0" smtClean="0">
                <a:ea typeface="新細明體" panose="02020500000000000000" pitchFamily="18" charset="-120"/>
              </a:rPr>
              <a:t>戶</a:t>
            </a:r>
            <a:r>
              <a:rPr lang="zh-CN" altLang="en-US" dirty="0" smtClean="0">
                <a:ea typeface="新細明體" panose="02020500000000000000" pitchFamily="18" charset="-120"/>
              </a:rPr>
              <a:t>心目</a:t>
            </a:r>
            <a:r>
              <a:rPr lang="zh-TW" altLang="en-US" dirty="0" smtClean="0">
                <a:ea typeface="新細明體" panose="02020500000000000000" pitchFamily="18" charset="-120"/>
              </a:rPr>
              <a:t>中投射的</a:t>
            </a:r>
            <a:r>
              <a:rPr lang="zh-CN" altLang="en-US" dirty="0" smtClean="0">
                <a:ea typeface="新細明體" panose="02020500000000000000" pitchFamily="18" charset="-120"/>
              </a:rPr>
              <a:t>產品屬性。</a:t>
            </a:r>
            <a:endParaRPr lang="en-US" altLang="zh-TW" dirty="0" smtClean="0">
              <a:ea typeface="新細明體" panose="02020500000000000000" pitchFamily="18" charset="-120"/>
            </a:endParaRPr>
          </a:p>
          <a:p>
            <a:pPr eaLnBrk="1" hangingPunct="1"/>
            <a:endParaRPr lang="en-US" altLang="zh-TW" dirty="0" smtClean="0">
              <a:ea typeface="新細明體" panose="02020500000000000000" pitchFamily="18" charset="-120"/>
            </a:endParaRPr>
          </a:p>
          <a:p>
            <a:pPr eaLnBrk="1" hangingPunct="1"/>
            <a:r>
              <a:rPr lang="zh-TW" altLang="en-US" dirty="0" smtClean="0">
                <a:ea typeface="新細明體" panose="02020500000000000000" pitchFamily="18" charset="-120"/>
              </a:rPr>
              <a:t>但</a:t>
            </a:r>
            <a:r>
              <a:rPr lang="zh-CN" altLang="en-US" dirty="0" smtClean="0">
                <a:ea typeface="新細明體" panose="02020500000000000000" pitchFamily="18" charset="-120"/>
              </a:rPr>
              <a:t>如何</a:t>
            </a:r>
            <a:r>
              <a:rPr lang="zh-TW" altLang="en-US" dirty="0" smtClean="0">
                <a:ea typeface="新細明體" panose="02020500000000000000" pitchFamily="18" charset="-120"/>
              </a:rPr>
              <a:t>達</a:t>
            </a:r>
            <a:r>
              <a:rPr lang="zh-TW" altLang="en-US" dirty="0" smtClean="0">
                <a:ea typeface="新細明體" panose="02020500000000000000" pitchFamily="18" charset="-120"/>
              </a:rPr>
              <a:t>成</a:t>
            </a:r>
            <a:r>
              <a:rPr lang="zh-CN" altLang="en-US" dirty="0" smtClean="0">
                <a:ea typeface="新細明體" panose="02020500000000000000" pitchFamily="18" charset="-120"/>
              </a:rPr>
              <a:t>？</a:t>
            </a:r>
            <a:endParaRPr lang="zh-TW" altLang="en-US" dirty="0" smtClean="0">
              <a:ea typeface="新細明體" panose="02020500000000000000" pitchFamily="18" charset="-120"/>
            </a:endParaRPr>
          </a:p>
        </p:txBody>
      </p:sp>
      <p:pic>
        <p:nvPicPr>
          <p:cNvPr id="4403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500438"/>
            <a:ext cx="2874962" cy="258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A82D0C08-CA69-4809-BE9B-E74CD84CDFF8}" type="slidenum">
              <a:rPr kumimoji="0" lang="en-US" altLang="zh-TW" sz="1200"/>
              <a:pPr eaLnBrk="1" hangingPunct="1"/>
              <a:t>26</a:t>
            </a:fld>
            <a:endParaRPr kumimoji="0" lang="en-US" altLang="zh-TW" sz="1200"/>
          </a:p>
        </p:txBody>
      </p:sp>
      <p:sp>
        <p:nvSpPr>
          <p:cNvPr id="45059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ea typeface="新細明體" panose="02020500000000000000" pitchFamily="18" charset="-120"/>
              </a:rPr>
              <a:t>基本</a:t>
            </a:r>
            <a:r>
              <a:rPr lang="zh-TW" altLang="en-US" smtClean="0">
                <a:ea typeface="新細明體" panose="02020500000000000000" pitchFamily="18" charset="-120"/>
              </a:rPr>
              <a:t>市場營</a:t>
            </a:r>
            <a:r>
              <a:rPr lang="zh-CN" altLang="en-US" smtClean="0">
                <a:ea typeface="新細明體" panose="02020500000000000000" pitchFamily="18" charset="-120"/>
              </a:rPr>
              <a:t>銷過程</a:t>
            </a:r>
          </a:p>
        </p:txBody>
      </p:sp>
      <p:sp>
        <p:nvSpPr>
          <p:cNvPr id="45061" name="Oval 3"/>
          <p:cNvSpPr>
            <a:spLocks noChangeArrowheads="1"/>
          </p:cNvSpPr>
          <p:nvPr/>
        </p:nvSpPr>
        <p:spPr bwMode="auto">
          <a:xfrm>
            <a:off x="395288" y="4437063"/>
            <a:ext cx="2376487" cy="2016125"/>
          </a:xfrm>
          <a:prstGeom prst="ellipse">
            <a:avLst/>
          </a:prstGeom>
          <a:solidFill>
            <a:srgbClr val="66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TW" sz="1800"/>
          </a:p>
        </p:txBody>
      </p:sp>
      <p:sp>
        <p:nvSpPr>
          <p:cNvPr id="45062" name="Oval 4"/>
          <p:cNvSpPr>
            <a:spLocks noChangeArrowheads="1"/>
          </p:cNvSpPr>
          <p:nvPr/>
        </p:nvSpPr>
        <p:spPr bwMode="auto">
          <a:xfrm>
            <a:off x="2987675" y="2636838"/>
            <a:ext cx="2520950" cy="1944687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TW" sz="1800"/>
          </a:p>
        </p:txBody>
      </p:sp>
      <p:sp>
        <p:nvSpPr>
          <p:cNvPr id="198664" name="Oval 5"/>
          <p:cNvSpPr>
            <a:spLocks noChangeArrowheads="1"/>
          </p:cNvSpPr>
          <p:nvPr/>
        </p:nvSpPr>
        <p:spPr bwMode="auto">
          <a:xfrm>
            <a:off x="6084888" y="1557338"/>
            <a:ext cx="2663825" cy="4032250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45064" name="Text Box 6"/>
          <p:cNvSpPr txBox="1">
            <a:spLocks noChangeArrowheads="1"/>
          </p:cNvSpPr>
          <p:nvPr/>
        </p:nvSpPr>
        <p:spPr bwMode="auto">
          <a:xfrm>
            <a:off x="323850" y="4941888"/>
            <a:ext cx="2303463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TW" altLang="en-US" sz="2000">
                <a:solidFill>
                  <a:srgbClr val="003366"/>
                </a:solidFill>
                <a:latin typeface="Bookman Old Style" panose="02050604050505020204" pitchFamily="18" charset="0"/>
              </a:rPr>
              <a:t>第一</a:t>
            </a:r>
            <a:r>
              <a:rPr lang="zh-CN" altLang="en-US" sz="2000">
                <a:solidFill>
                  <a:srgbClr val="003366"/>
                </a:solidFill>
                <a:latin typeface="Bookman Old Style" panose="02050604050505020204" pitchFamily="18" charset="0"/>
              </a:rPr>
              <a:t>步：</a:t>
            </a:r>
            <a:endParaRPr lang="en-US" altLang="zh-CN" sz="2000">
              <a:solidFill>
                <a:srgbClr val="003366"/>
              </a:solidFill>
              <a:latin typeface="Bookman Old Style" panose="020506040505050202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2000">
                <a:solidFill>
                  <a:srgbClr val="003366"/>
                </a:solidFill>
              </a:rPr>
              <a:t>識別</a:t>
            </a:r>
            <a:r>
              <a:rPr lang="zh-CN" altLang="en-US" sz="2000">
                <a:solidFill>
                  <a:srgbClr val="003366"/>
                </a:solidFill>
                <a:latin typeface="Bookman Old Style" panose="02050604050505020204" pitchFamily="18" charset="0"/>
              </a:rPr>
              <a:t>市場機會</a:t>
            </a:r>
            <a:endParaRPr lang="en-US" altLang="zh-TW" sz="2000">
              <a:solidFill>
                <a:srgbClr val="003366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5065" name="Text Box 7"/>
          <p:cNvSpPr txBox="1">
            <a:spLocks noChangeArrowheads="1"/>
          </p:cNvSpPr>
          <p:nvPr/>
        </p:nvSpPr>
        <p:spPr bwMode="auto">
          <a:xfrm>
            <a:off x="3276600" y="3141663"/>
            <a:ext cx="18732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TW" altLang="en-US" sz="2000">
                <a:solidFill>
                  <a:srgbClr val="800080"/>
                </a:solidFill>
                <a:latin typeface="Bookman Old Style" panose="02050604050505020204" pitchFamily="18" charset="0"/>
              </a:rPr>
              <a:t>第二</a:t>
            </a:r>
            <a:r>
              <a:rPr lang="zh-CN" altLang="en-US" sz="2000">
                <a:solidFill>
                  <a:srgbClr val="800080"/>
                </a:solidFill>
                <a:latin typeface="Bookman Old Style" panose="02050604050505020204" pitchFamily="18" charset="0"/>
              </a:rPr>
              <a:t>步：</a:t>
            </a:r>
            <a:r>
              <a:rPr lang="en-US" altLang="zh-TW" sz="2000">
                <a:solidFill>
                  <a:srgbClr val="800080"/>
                </a:solidFill>
                <a:latin typeface="Bookman Old Style" panose="02050604050505020204" pitchFamily="18" charset="0"/>
              </a:rPr>
              <a:t> </a:t>
            </a:r>
            <a:endParaRPr lang="en-US" altLang="zh-CN" sz="2000">
              <a:solidFill>
                <a:srgbClr val="800080"/>
              </a:solidFill>
              <a:latin typeface="Bookman Old Style" panose="020506040505050202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000">
                <a:solidFill>
                  <a:srgbClr val="800080"/>
                </a:solidFill>
                <a:latin typeface="Bookman Old Style" panose="02050604050505020204" pitchFamily="18" charset="0"/>
              </a:rPr>
              <a:t>選擇目標市場</a:t>
            </a:r>
            <a:endParaRPr lang="en-US" altLang="zh-TW" sz="2000">
              <a:solidFill>
                <a:srgbClr val="80008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20904" name="Text Box 8"/>
          <p:cNvSpPr txBox="1">
            <a:spLocks noChangeArrowheads="1"/>
          </p:cNvSpPr>
          <p:nvPr/>
        </p:nvSpPr>
        <p:spPr bwMode="auto">
          <a:xfrm>
            <a:off x="6372225" y="2276475"/>
            <a:ext cx="194468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TW" altLang="en-US" sz="32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anose="02050604050505020204" pitchFamily="18" charset="0"/>
              </a:rPr>
              <a:t>第三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anose="02050604050505020204" pitchFamily="18" charset="0"/>
              </a:rPr>
              <a:t>步：</a:t>
            </a:r>
            <a:endParaRPr lang="en-US" altLang="zh-TW" sz="3200" b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anose="020506040505050202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zh-TW" altLang="en-US" sz="3200" b="1">
                <a:solidFill>
                  <a:srgbClr val="C00000"/>
                </a:solidFill>
                <a:latin typeface="Bookman Old Style" panose="02050604050505020204" pitchFamily="18" charset="0"/>
              </a:rPr>
              <a:t>制定市場</a:t>
            </a:r>
            <a:r>
              <a:rPr lang="zh-CN" altLang="en-US" sz="3200" b="1">
                <a:solidFill>
                  <a:srgbClr val="C00000"/>
                </a:solidFill>
                <a:latin typeface="Bookman Old Style" panose="02050604050505020204" pitchFamily="18" charset="0"/>
              </a:rPr>
              <a:t>營銷組合策略</a:t>
            </a:r>
          </a:p>
        </p:txBody>
      </p:sp>
      <p:sp>
        <p:nvSpPr>
          <p:cNvPr id="720905" name="AutoShape 9"/>
          <p:cNvSpPr>
            <a:spLocks noChangeArrowheads="1"/>
          </p:cNvSpPr>
          <p:nvPr/>
        </p:nvSpPr>
        <p:spPr bwMode="auto">
          <a:xfrm rot="-2503416">
            <a:off x="2195513" y="4005263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45068" name="AutoShape 10"/>
          <p:cNvSpPr>
            <a:spLocks noChangeArrowheads="1"/>
          </p:cNvSpPr>
          <p:nvPr/>
        </p:nvSpPr>
        <p:spPr bwMode="auto">
          <a:xfrm rot="-945664">
            <a:off x="5219700" y="2636838"/>
            <a:ext cx="976313" cy="503237"/>
          </a:xfrm>
          <a:prstGeom prst="rightArrow">
            <a:avLst>
              <a:gd name="adj1" fmla="val 50000"/>
              <a:gd name="adj2" fmla="val 48502"/>
            </a:avLst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TW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74F18596-C291-4528-8D81-B6B3119DE1CA}" type="slidenum">
              <a:rPr kumimoji="0" lang="en-US" altLang="zh-TW" sz="1200"/>
              <a:pPr eaLnBrk="1" hangingPunct="1"/>
              <a:t>27</a:t>
            </a:fld>
            <a:endParaRPr kumimoji="0" lang="en-US" altLang="zh-TW" sz="1200"/>
          </a:p>
        </p:txBody>
      </p:sp>
      <p:sp>
        <p:nvSpPr>
          <p:cNvPr id="46083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46084" name="Rectangle 1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TW" altLang="en-US" dirty="0" smtClean="0">
                <a:ea typeface="新細明體" panose="02020500000000000000" pitchFamily="18" charset="-120"/>
              </a:rPr>
              <a:t>市場</a:t>
            </a:r>
            <a:r>
              <a:rPr lang="zh-CN" altLang="en-US" dirty="0" smtClean="0">
                <a:ea typeface="新細明體" panose="02020500000000000000" pitchFamily="18" charset="-120"/>
              </a:rPr>
              <a:t>營銷組合</a:t>
            </a:r>
            <a:r>
              <a:rPr lang="zh-TW" altLang="en-US" dirty="0" smtClean="0">
                <a:ea typeface="新細明體" panose="02020500000000000000" pitchFamily="18" charset="-120"/>
              </a:rPr>
              <a:t>是甚麼</a:t>
            </a:r>
            <a:r>
              <a:rPr lang="zh-CN" altLang="en-US" dirty="0" smtClean="0">
                <a:ea typeface="新細明體" panose="02020500000000000000" pitchFamily="18" charset="-120"/>
              </a:rPr>
              <a:t>？</a:t>
            </a:r>
            <a:r>
              <a:rPr lang="zh-TW" altLang="en-US" dirty="0" smtClean="0">
                <a:ea typeface="新細明體" panose="02020500000000000000" pitchFamily="18" charset="-120"/>
              </a:rPr>
              <a:t> </a:t>
            </a:r>
            <a:br>
              <a:rPr lang="zh-TW" altLang="en-US" dirty="0" smtClean="0">
                <a:ea typeface="新細明體" panose="02020500000000000000" pitchFamily="18" charset="-120"/>
              </a:rPr>
            </a:br>
            <a:r>
              <a:rPr lang="zh-TW" altLang="en-US" dirty="0" smtClean="0">
                <a:ea typeface="新細明體" panose="02020500000000000000" pitchFamily="18" charset="-120"/>
              </a:rPr>
              <a:t>市場</a:t>
            </a:r>
            <a:r>
              <a:rPr lang="zh-CN" altLang="en-US" dirty="0" smtClean="0">
                <a:ea typeface="新細明體" panose="02020500000000000000" pitchFamily="18" charset="-120"/>
              </a:rPr>
              <a:t>營銷組合的基本</a:t>
            </a:r>
            <a:r>
              <a:rPr lang="zh-TW" altLang="en-US" dirty="0" smtClean="0">
                <a:ea typeface="新細明體" panose="02020500000000000000" pitchFamily="18" charset="-120"/>
              </a:rPr>
              <a:t>元</a:t>
            </a:r>
            <a:r>
              <a:rPr lang="zh-CN" altLang="en-US" dirty="0" smtClean="0">
                <a:ea typeface="新細明體" panose="02020500000000000000" pitchFamily="18" charset="-120"/>
              </a:rPr>
              <a:t>素</a:t>
            </a:r>
            <a:r>
              <a:rPr lang="zh-TW" altLang="en-US" dirty="0" smtClean="0">
                <a:ea typeface="新細明體" panose="02020500000000000000" pitchFamily="18" charset="-120"/>
              </a:rPr>
              <a:t>（ </a:t>
            </a:r>
            <a:r>
              <a:rPr lang="en-US" altLang="zh-CN" dirty="0" smtClean="0">
                <a:ea typeface="新細明體" panose="02020500000000000000" pitchFamily="18" charset="-120"/>
              </a:rPr>
              <a:t>4P</a:t>
            </a:r>
            <a:r>
              <a:rPr lang="en-US" altLang="zh-TW" dirty="0" smtClean="0">
                <a:ea typeface="新細明體" panose="02020500000000000000" pitchFamily="18" charset="-120"/>
              </a:rPr>
              <a:t>s</a:t>
            </a:r>
            <a:r>
              <a:rPr lang="zh-TW" altLang="en-US" dirty="0" smtClean="0">
                <a:ea typeface="新細明體" panose="02020500000000000000" pitchFamily="18" charset="-120"/>
              </a:rPr>
              <a:t>）</a:t>
            </a:r>
          </a:p>
        </p:txBody>
      </p:sp>
      <p:sp>
        <p:nvSpPr>
          <p:cNvPr id="200710" name="AutoShape 4"/>
          <p:cNvSpPr>
            <a:spLocks noChangeArrowheads="1"/>
          </p:cNvSpPr>
          <p:nvPr/>
        </p:nvSpPr>
        <p:spPr bwMode="auto">
          <a:xfrm>
            <a:off x="6659563" y="1341438"/>
            <a:ext cx="2233612" cy="2087562"/>
          </a:xfrm>
          <a:prstGeom prst="wedgeEllipseCallout">
            <a:avLst>
              <a:gd name="adj1" fmla="val -71676"/>
              <a:gd name="adj2" fmla="val 30074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200711" name="AutoShape 5"/>
          <p:cNvSpPr>
            <a:spLocks noChangeArrowheads="1"/>
          </p:cNvSpPr>
          <p:nvPr/>
        </p:nvSpPr>
        <p:spPr bwMode="auto">
          <a:xfrm rot="8416221">
            <a:off x="265113" y="4043363"/>
            <a:ext cx="2160587" cy="2160587"/>
          </a:xfrm>
          <a:prstGeom prst="wedgeEllipseCallout">
            <a:avLst>
              <a:gd name="adj1" fmla="val -79329"/>
              <a:gd name="adj2" fmla="val -34162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rot="10800000"/>
          <a:lstStyle/>
          <a:p>
            <a:pPr algn="ctr"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46087" name="Text Box 6"/>
          <p:cNvSpPr txBox="1">
            <a:spLocks noChangeArrowheads="1"/>
          </p:cNvSpPr>
          <p:nvPr/>
        </p:nvSpPr>
        <p:spPr bwMode="auto">
          <a:xfrm>
            <a:off x="6877050" y="4724400"/>
            <a:ext cx="1873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zh-TW" sz="1800"/>
          </a:p>
        </p:txBody>
      </p:sp>
      <p:sp>
        <p:nvSpPr>
          <p:cNvPr id="200713" name="AutoShape 7"/>
          <p:cNvSpPr>
            <a:spLocks noChangeArrowheads="1"/>
          </p:cNvSpPr>
          <p:nvPr/>
        </p:nvSpPr>
        <p:spPr bwMode="auto">
          <a:xfrm>
            <a:off x="6804025" y="4005263"/>
            <a:ext cx="2089150" cy="2016125"/>
          </a:xfrm>
          <a:prstGeom prst="wedgeEllipseCallout">
            <a:avLst>
              <a:gd name="adj1" fmla="val -76065"/>
              <a:gd name="adj2" fmla="val -14486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>
              <a:defRPr/>
            </a:pPr>
            <a:endParaRPr lang="en-US" sz="1800">
              <a:solidFill>
                <a:srgbClr val="CC99FF"/>
              </a:solidFill>
              <a:latin typeface="Arial" charset="0"/>
            </a:endParaRPr>
          </a:p>
        </p:txBody>
      </p:sp>
      <p:sp>
        <p:nvSpPr>
          <p:cNvPr id="200714" name="AutoShape 8"/>
          <p:cNvSpPr>
            <a:spLocks noChangeArrowheads="1"/>
          </p:cNvSpPr>
          <p:nvPr/>
        </p:nvSpPr>
        <p:spPr bwMode="auto">
          <a:xfrm rot="8410989">
            <a:off x="395288" y="1557338"/>
            <a:ext cx="2087562" cy="2087562"/>
          </a:xfrm>
          <a:prstGeom prst="wedgeEllipseCallout">
            <a:avLst>
              <a:gd name="adj1" fmla="val -40602"/>
              <a:gd name="adj2" fmla="val -76014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rot="10800000"/>
          <a:lstStyle/>
          <a:p>
            <a:pPr algn="ctr"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395288" y="2349500"/>
            <a:ext cx="208756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 dirty="0"/>
              <a:t>產品</a:t>
            </a:r>
            <a:r>
              <a:rPr lang="zh-CN" altLang="en-US" sz="3600" b="1" dirty="0" smtClean="0"/>
              <a:t>策</a:t>
            </a:r>
            <a:r>
              <a:rPr lang="zh-TW" altLang="en-US" sz="3600" b="1" dirty="0"/>
              <a:t>劃</a:t>
            </a:r>
            <a:endParaRPr lang="zh-CN" altLang="en-US" sz="3600" b="1" dirty="0"/>
          </a:p>
        </p:txBody>
      </p:sp>
      <p:sp>
        <p:nvSpPr>
          <p:cNvPr id="46091" name="Text Box 11"/>
          <p:cNvSpPr>
            <a:spLocks noGrp="1" noChangeArrowheads="1"/>
          </p:cNvSpPr>
          <p:nvPr>
            <p:ph type="body" idx="4294967295"/>
          </p:nvPr>
        </p:nvSpPr>
        <p:spPr>
          <a:xfrm>
            <a:off x="6804025" y="2060575"/>
            <a:ext cx="2089150" cy="1008063"/>
          </a:xfrm>
          <a:noFill/>
        </p:spPr>
        <p:txBody>
          <a:bodyPr/>
          <a:lstStyle/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3600" b="1" smtClean="0">
                <a:ea typeface="新細明體" panose="02020500000000000000" pitchFamily="18" charset="-120"/>
              </a:rPr>
              <a:t>價格制定</a:t>
            </a:r>
            <a:r>
              <a:rPr lang="zh-TW" altLang="en-US" sz="3600" smtClean="0">
                <a:ea typeface="新細明體" panose="02020500000000000000" pitchFamily="18" charset="-120"/>
              </a:rPr>
              <a:t> </a:t>
            </a:r>
            <a:endParaRPr lang="zh-CN" altLang="en-US" sz="3600" smtClean="0">
              <a:ea typeface="新細明體" panose="02020500000000000000" pitchFamily="18" charset="-120"/>
            </a:endParaRPr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323850" y="4797425"/>
            <a:ext cx="20891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TW" altLang="en-US" sz="3600" b="1"/>
              <a:t>分銷渠道</a:t>
            </a:r>
            <a:endParaRPr lang="zh-CN" altLang="en-US" sz="3600" b="1"/>
          </a:p>
        </p:txBody>
      </p:sp>
      <p:sp>
        <p:nvSpPr>
          <p:cNvPr id="46093" name="Text Box 13"/>
          <p:cNvSpPr txBox="1">
            <a:spLocks noChangeArrowheads="1"/>
          </p:cNvSpPr>
          <p:nvPr/>
        </p:nvSpPr>
        <p:spPr bwMode="auto">
          <a:xfrm>
            <a:off x="6804025" y="4652963"/>
            <a:ext cx="208915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TW" altLang="en-US" sz="3600" b="1" dirty="0"/>
              <a:t>市場推廣 </a:t>
            </a:r>
            <a:endParaRPr lang="zh-CN" altLang="en-US" sz="3600" b="1" dirty="0"/>
          </a:p>
        </p:txBody>
      </p:sp>
      <p:sp>
        <p:nvSpPr>
          <p:cNvPr id="200720" name="AutoShape 15"/>
          <p:cNvSpPr>
            <a:spLocks noChangeArrowheads="1"/>
          </p:cNvSpPr>
          <p:nvPr/>
        </p:nvSpPr>
        <p:spPr bwMode="auto">
          <a:xfrm>
            <a:off x="3132138" y="2924175"/>
            <a:ext cx="3168650" cy="18002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46095" name="Text Box 16"/>
          <p:cNvSpPr txBox="1">
            <a:spLocks noChangeArrowheads="1"/>
          </p:cNvSpPr>
          <p:nvPr/>
        </p:nvSpPr>
        <p:spPr bwMode="auto">
          <a:xfrm>
            <a:off x="3276600" y="3141663"/>
            <a:ext cx="2808288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TW" altLang="en-US" sz="3600" b="1">
                <a:solidFill>
                  <a:schemeClr val="bg1"/>
                </a:solidFill>
                <a:latin typeface="Bookman Old Style" panose="02050604050505020204" pitchFamily="18" charset="0"/>
              </a:rPr>
              <a:t>市場營銷</a:t>
            </a:r>
          </a:p>
          <a:p>
            <a:pPr algn="ctr" eaLnBrk="1" hangingPunct="1">
              <a:spcBef>
                <a:spcPct val="50000"/>
              </a:spcBef>
            </a:pPr>
            <a:r>
              <a:rPr lang="zh-TW" altLang="en-US" sz="3600" b="1">
                <a:solidFill>
                  <a:schemeClr val="bg1"/>
                </a:solidFill>
                <a:latin typeface="Bookman Old Style" panose="02050604050505020204" pitchFamily="18" charset="0"/>
              </a:rPr>
              <a:t>組合</a:t>
            </a:r>
            <a:endParaRPr lang="en-US" altLang="zh-TW" sz="3600" b="1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725009" name="WordArt 17"/>
          <p:cNvSpPr>
            <a:spLocks noChangeArrowheads="1" noChangeShapeType="1" noTextEdit="1"/>
          </p:cNvSpPr>
          <p:nvPr/>
        </p:nvSpPr>
        <p:spPr bwMode="auto">
          <a:xfrm>
            <a:off x="3563938" y="5445125"/>
            <a:ext cx="223202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  <a:contourClr>
                <a:srgbClr val="CBCBCB"/>
              </a:contourClr>
            </a:sp3d>
          </a:bodyPr>
          <a:lstStyle/>
          <a:p>
            <a:pPr algn="ctr"/>
            <a:r>
              <a:rPr lang="en-US" altLang="zh-TW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標楷體" panose="03000509000000000000" pitchFamily="65" charset="-120"/>
                <a:ea typeface="標楷體" panose="03000509000000000000" pitchFamily="65" charset="-120"/>
              </a:rPr>
              <a:t>4Ps</a:t>
            </a:r>
            <a:endParaRPr lang="zh-TW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CBCBCB"/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5400000" scaled="1"/>
              </a:gra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5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AEA4493D-C184-4A6B-9DCF-4C032A849756}" type="slidenum">
              <a:rPr kumimoji="0" lang="en-US" altLang="zh-TW" sz="1200"/>
              <a:pPr eaLnBrk="1" hangingPunct="1"/>
              <a:t>28</a:t>
            </a:fld>
            <a:endParaRPr kumimoji="0" lang="en-US" altLang="zh-TW" sz="1200"/>
          </a:p>
        </p:txBody>
      </p:sp>
      <p:sp>
        <p:nvSpPr>
          <p:cNvPr id="52227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212999" name="AutoShape 5"/>
          <p:cNvSpPr>
            <a:spLocks noChangeArrowheads="1"/>
          </p:cNvSpPr>
          <p:nvPr/>
        </p:nvSpPr>
        <p:spPr bwMode="auto">
          <a:xfrm>
            <a:off x="6588125" y="1412875"/>
            <a:ext cx="2232025" cy="1871663"/>
          </a:xfrm>
          <a:prstGeom prst="wedgeEllipseCallout">
            <a:avLst>
              <a:gd name="adj1" fmla="val -57398"/>
              <a:gd name="adj2" fmla="val 35495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213000" name="AutoShape 6"/>
          <p:cNvSpPr>
            <a:spLocks noChangeArrowheads="1"/>
          </p:cNvSpPr>
          <p:nvPr/>
        </p:nvSpPr>
        <p:spPr bwMode="auto">
          <a:xfrm rot="8416221">
            <a:off x="331788" y="4335463"/>
            <a:ext cx="1943100" cy="1943100"/>
          </a:xfrm>
          <a:prstGeom prst="wedgeEllipseCallout">
            <a:avLst>
              <a:gd name="adj1" fmla="val -64620"/>
              <a:gd name="adj2" fmla="val -42019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rot="10800000"/>
          <a:lstStyle/>
          <a:p>
            <a:pPr algn="ctr"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6877050" y="4724400"/>
            <a:ext cx="1873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zh-TW" sz="1800"/>
          </a:p>
        </p:txBody>
      </p:sp>
      <p:sp>
        <p:nvSpPr>
          <p:cNvPr id="213002" name="AutoShape 8"/>
          <p:cNvSpPr>
            <a:spLocks noChangeArrowheads="1"/>
          </p:cNvSpPr>
          <p:nvPr/>
        </p:nvSpPr>
        <p:spPr bwMode="auto">
          <a:xfrm>
            <a:off x="7056438" y="4437063"/>
            <a:ext cx="2087562" cy="1728787"/>
          </a:xfrm>
          <a:prstGeom prst="wedgeEllipseCallout">
            <a:avLst>
              <a:gd name="adj1" fmla="val -70838"/>
              <a:gd name="adj2" fmla="val -4176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213003" name="AutoShape 9"/>
          <p:cNvSpPr>
            <a:spLocks noChangeArrowheads="1"/>
          </p:cNvSpPr>
          <p:nvPr/>
        </p:nvSpPr>
        <p:spPr bwMode="auto">
          <a:xfrm rot="8416221">
            <a:off x="395288" y="1557338"/>
            <a:ext cx="2087562" cy="2087562"/>
          </a:xfrm>
          <a:prstGeom prst="wedgeEllipseCallout">
            <a:avLst>
              <a:gd name="adj1" fmla="val -29542"/>
              <a:gd name="adj2" fmla="val -62079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rot="10800000"/>
          <a:lstStyle/>
          <a:p>
            <a:pPr algn="ctr"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539750" y="2125663"/>
            <a:ext cx="1727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zh-TW" sz="1800"/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395288" y="2276475"/>
            <a:ext cx="208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/>
              <a:t>產品策劃</a:t>
            </a:r>
          </a:p>
        </p:txBody>
      </p:sp>
      <p:sp>
        <p:nvSpPr>
          <p:cNvPr id="52236" name="Text Box 12"/>
          <p:cNvSpPr>
            <a:spLocks noGrp="1" noChangeArrowheads="1"/>
          </p:cNvSpPr>
          <p:nvPr>
            <p:ph type="body" idx="4294967295"/>
          </p:nvPr>
        </p:nvSpPr>
        <p:spPr>
          <a:xfrm>
            <a:off x="6659563" y="2060575"/>
            <a:ext cx="2089150" cy="641350"/>
          </a:xfrm>
          <a:noFill/>
        </p:spPr>
        <p:txBody>
          <a:bodyPr>
            <a:spAutoFit/>
          </a:bodyPr>
          <a:lstStyle/>
          <a:p>
            <a:pPr mar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3600" b="1" dirty="0" smtClean="0">
                <a:ea typeface="新細明體" panose="02020500000000000000" pitchFamily="18" charset="-120"/>
              </a:rPr>
              <a:t>價格制定 </a:t>
            </a:r>
            <a:endParaRPr lang="zh-CN" altLang="en-US" sz="3600" b="1" dirty="0" smtClean="0">
              <a:ea typeface="新細明體" panose="02020500000000000000" pitchFamily="18" charset="-120"/>
            </a:endParaRPr>
          </a:p>
        </p:txBody>
      </p:sp>
      <p:sp>
        <p:nvSpPr>
          <p:cNvPr id="52237" name="Text Box 13"/>
          <p:cNvSpPr txBox="1">
            <a:spLocks noChangeArrowheads="1"/>
          </p:cNvSpPr>
          <p:nvPr/>
        </p:nvSpPr>
        <p:spPr bwMode="auto">
          <a:xfrm>
            <a:off x="323850" y="5013325"/>
            <a:ext cx="20875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/>
              <a:t>分銷渠道</a:t>
            </a:r>
            <a:endParaRPr lang="en-US" altLang="zh-CN" sz="3600" b="1" dirty="0"/>
          </a:p>
        </p:txBody>
      </p:sp>
      <p:sp>
        <p:nvSpPr>
          <p:cNvPr id="52238" name="Text Box 14"/>
          <p:cNvSpPr txBox="1">
            <a:spLocks noChangeArrowheads="1"/>
          </p:cNvSpPr>
          <p:nvPr/>
        </p:nvSpPr>
        <p:spPr bwMode="auto">
          <a:xfrm>
            <a:off x="7019925" y="5013325"/>
            <a:ext cx="2124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600" b="1" dirty="0"/>
              <a:t>市場推廣 </a:t>
            </a:r>
            <a:endParaRPr lang="zh-CN" altLang="en-US" sz="3600" b="1" dirty="0"/>
          </a:p>
        </p:txBody>
      </p:sp>
      <p:sp>
        <p:nvSpPr>
          <p:cNvPr id="52239" name="Rectangle 18"/>
          <p:cNvSpPr>
            <a:spLocks noChangeArrowheads="1"/>
          </p:cNvSpPr>
          <p:nvPr/>
        </p:nvSpPr>
        <p:spPr bwMode="auto">
          <a:xfrm>
            <a:off x="457200" y="122238"/>
            <a:ext cx="7543800" cy="98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TW" sz="3800" b="1" dirty="0">
                <a:solidFill>
                  <a:schemeClr val="tx2"/>
                </a:solidFill>
              </a:rPr>
              <a:t/>
            </a:r>
            <a:br>
              <a:rPr lang="en-US" altLang="zh-TW" sz="3800" b="1" dirty="0">
                <a:solidFill>
                  <a:schemeClr val="tx2"/>
                </a:solidFill>
              </a:rPr>
            </a:br>
            <a:r>
              <a:rPr lang="zh-TW" altLang="en-US" sz="3800" b="1" dirty="0" smtClean="0">
                <a:solidFill>
                  <a:schemeClr val="tx2"/>
                </a:solidFill>
              </a:rPr>
              <a:t>不同巧克力</a:t>
            </a:r>
            <a:r>
              <a:rPr lang="zh-TW" altLang="en-US" sz="3800" b="1" dirty="0">
                <a:solidFill>
                  <a:schemeClr val="tx2"/>
                </a:solidFill>
              </a:rPr>
              <a:t>品牌市場營銷</a:t>
            </a:r>
            <a:r>
              <a:rPr lang="zh-TW" altLang="en-US" sz="3800" b="1" dirty="0" smtClean="0">
                <a:solidFill>
                  <a:schemeClr val="tx2"/>
                </a:solidFill>
              </a:rPr>
              <a:t>組合</a:t>
            </a:r>
            <a:endParaRPr lang="zh-TW" altLang="en-US" sz="3800" b="1" dirty="0">
              <a:solidFill>
                <a:schemeClr val="tx2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654" y="2852738"/>
            <a:ext cx="2247900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2E156AF5-97FD-4F72-A5A8-76224A0A728B}" type="slidenum">
              <a:rPr kumimoji="0" lang="en-US" altLang="zh-TW" sz="1200"/>
              <a:pPr eaLnBrk="1" hangingPunct="1"/>
              <a:t>29</a:t>
            </a:fld>
            <a:endParaRPr kumimoji="0" lang="en-US" altLang="zh-TW" sz="1200"/>
          </a:p>
        </p:txBody>
      </p:sp>
      <p:sp>
        <p:nvSpPr>
          <p:cNvPr id="53251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65843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851275" y="1916113"/>
            <a:ext cx="4249117" cy="2735262"/>
          </a:xfrm>
        </p:spPr>
        <p:txBody>
          <a:bodyPr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TW" alt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新細明體" pitchFamily="18" charset="-120"/>
              </a:rPr>
              <a:t>我們會</a:t>
            </a:r>
            <a:r>
              <a:rPr lang="zh-CN" alt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新細明體" pitchFamily="18" charset="-120"/>
              </a:rPr>
              <a:t>在</a:t>
            </a:r>
            <a:r>
              <a:rPr lang="zh-TW" alt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新細明體" pitchFamily="18" charset="-120"/>
              </a:rPr>
              <a:t>課題</a:t>
            </a:r>
            <a:r>
              <a:rPr lang="en-US" altLang="zh-TW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新細明體" pitchFamily="18" charset="-120"/>
              </a:rPr>
              <a:t>M09</a:t>
            </a:r>
            <a:r>
              <a:rPr lang="zh-CN" alt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新細明體" pitchFamily="18" charset="-120"/>
              </a:rPr>
              <a:t>中</a:t>
            </a:r>
            <a:r>
              <a:rPr lang="zh-TW" alt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新細明體" pitchFamily="18" charset="-120"/>
              </a:rPr>
              <a:t>詳細討論市場營銷組合策略</a:t>
            </a:r>
            <a:endParaRPr lang="en-US" altLang="zh-TW" sz="40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新細明體" pitchFamily="18" charset="-120"/>
            </a:endParaRPr>
          </a:p>
        </p:txBody>
      </p:sp>
      <p:sp>
        <p:nvSpPr>
          <p:cNvPr id="53253" name="AutoShape 4"/>
          <p:cNvSpPr>
            <a:spLocks noChangeArrowheads="1"/>
          </p:cNvSpPr>
          <p:nvPr/>
        </p:nvSpPr>
        <p:spPr bwMode="auto">
          <a:xfrm>
            <a:off x="3563938" y="1773238"/>
            <a:ext cx="4868862" cy="3225800"/>
          </a:xfrm>
          <a:prstGeom prst="wedgeRoundRectCallout">
            <a:avLst>
              <a:gd name="adj1" fmla="val -58440"/>
              <a:gd name="adj2" fmla="val -1376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endParaRPr lang="en-US" altLang="zh-TW" sz="1800"/>
          </a:p>
        </p:txBody>
      </p:sp>
      <p:pic>
        <p:nvPicPr>
          <p:cNvPr id="5325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341438"/>
            <a:ext cx="2987675" cy="34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B8569171-222B-49B0-B3DE-3EC022855A59}" type="slidenum">
              <a:rPr kumimoji="0" lang="en-US" altLang="zh-TW" sz="1200"/>
              <a:pPr eaLnBrk="1" hangingPunct="1"/>
              <a:t>3</a:t>
            </a:fld>
            <a:endParaRPr kumimoji="0" lang="en-US" altLang="zh-TW" sz="1200"/>
          </a:p>
        </p:txBody>
      </p:sp>
      <p:sp>
        <p:nvSpPr>
          <p:cNvPr id="6147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7751763" cy="1295400"/>
          </a:xfrm>
        </p:spPr>
        <p:txBody>
          <a:bodyPr/>
          <a:lstStyle/>
          <a:p>
            <a:pPr eaLnBrk="1" hangingPunct="1"/>
            <a:r>
              <a:rPr lang="zh-CN" altLang="en-US" sz="36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活動一：開</a:t>
            </a:r>
            <a:r>
              <a:rPr lang="zh-TW" altLang="en-US" sz="36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設</a:t>
            </a:r>
            <a:r>
              <a:rPr lang="zh-CN" altLang="en-US" sz="36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日本潮流商舖</a:t>
            </a:r>
            <a:r>
              <a:rPr lang="zh-TW" altLang="en-US" sz="36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─朗勞</a:t>
            </a:r>
            <a:r>
              <a:rPr lang="zh-CN" altLang="en-US" sz="36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需要</a:t>
            </a:r>
            <a:r>
              <a:rPr lang="zh-TW" altLang="en-US" sz="36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你</a:t>
            </a:r>
            <a:r>
              <a:rPr lang="zh-CN" altLang="en-US" sz="36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的</a:t>
            </a:r>
            <a:r>
              <a:rPr lang="zh-TW" altLang="en-US" sz="36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意見</a:t>
            </a:r>
            <a:endParaRPr lang="en-US" altLang="zh-TW" sz="3600" smtClean="0"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  <p:sp>
        <p:nvSpPr>
          <p:cNvPr id="684036" name="Text Box 4"/>
          <p:cNvSpPr txBox="1">
            <a:spLocks noChangeArrowheads="1"/>
          </p:cNvSpPr>
          <p:nvPr/>
        </p:nvSpPr>
        <p:spPr bwMode="auto">
          <a:xfrm>
            <a:off x="611188" y="5013325"/>
            <a:ext cx="1079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TW" altLang="en-US" sz="20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依華</a:t>
            </a:r>
          </a:p>
        </p:txBody>
      </p:sp>
      <p:sp>
        <p:nvSpPr>
          <p:cNvPr id="6150" name="AutoShape 5"/>
          <p:cNvSpPr>
            <a:spLocks noChangeArrowheads="1"/>
          </p:cNvSpPr>
          <p:nvPr/>
        </p:nvSpPr>
        <p:spPr bwMode="auto">
          <a:xfrm>
            <a:off x="2916238" y="1412875"/>
            <a:ext cx="3960812" cy="2952750"/>
          </a:xfrm>
          <a:prstGeom prst="wedgeEllipseCallout">
            <a:avLst>
              <a:gd name="adj1" fmla="val -46833"/>
              <a:gd name="adj2" fmla="val 3269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endParaRPr lang="en-US" altLang="zh-TW" sz="1800"/>
          </a:p>
        </p:txBody>
      </p:sp>
      <p:sp>
        <p:nvSpPr>
          <p:cNvPr id="684038" name="Text Box 6"/>
          <p:cNvSpPr txBox="1">
            <a:spLocks noChangeArrowheads="1"/>
          </p:cNvSpPr>
          <p:nvPr/>
        </p:nvSpPr>
        <p:spPr bwMode="auto">
          <a:xfrm>
            <a:off x="3276600" y="4365625"/>
            <a:ext cx="12239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TW" altLang="en-US" sz="20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朗勞</a:t>
            </a:r>
          </a:p>
        </p:txBody>
      </p:sp>
      <p:sp>
        <p:nvSpPr>
          <p:cNvPr id="6152" name="Text Box 13"/>
          <p:cNvSpPr txBox="1">
            <a:spLocks noChangeArrowheads="1"/>
          </p:cNvSpPr>
          <p:nvPr/>
        </p:nvSpPr>
        <p:spPr bwMode="auto">
          <a:xfrm>
            <a:off x="3276600" y="2060575"/>
            <a:ext cx="3168650" cy="150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Bookman Old Style" panose="02050604050505020204" pitchFamily="18" charset="0"/>
              </a:rPr>
              <a:t>我們正考慮從日本</a:t>
            </a:r>
            <a:r>
              <a:rPr lang="zh-TW" altLang="en-US" sz="2800" b="1">
                <a:solidFill>
                  <a:srgbClr val="C00000"/>
                </a:solidFill>
                <a:latin typeface="Bookman Old Style" panose="02050604050505020204" pitchFamily="18" charset="0"/>
              </a:rPr>
              <a:t>採</a:t>
            </a:r>
            <a:r>
              <a:rPr lang="zh-CN" altLang="en-US" sz="2800" b="1">
                <a:solidFill>
                  <a:srgbClr val="C00000"/>
                </a:solidFill>
                <a:latin typeface="Bookman Old Style" panose="02050604050505020204" pitchFamily="18" charset="0"/>
              </a:rPr>
              <a:t>購潮流產品，然</a:t>
            </a:r>
            <a:r>
              <a:rPr lang="zh-TW" altLang="en-US" sz="2800" b="1">
                <a:solidFill>
                  <a:srgbClr val="C00000"/>
                </a:solidFill>
                <a:latin typeface="Bookman Old Style" panose="02050604050505020204" pitchFamily="18" charset="0"/>
              </a:rPr>
              <a:t>後</a:t>
            </a:r>
            <a:r>
              <a:rPr lang="zh-CN" altLang="en-US" sz="2800" b="1">
                <a:solidFill>
                  <a:srgbClr val="C00000"/>
                </a:solidFill>
                <a:latin typeface="Bookman Old Style" panose="02050604050505020204" pitchFamily="18" charset="0"/>
              </a:rPr>
              <a:t>在香港</a:t>
            </a:r>
            <a:r>
              <a:rPr lang="zh-TW" altLang="en-US" sz="2800" b="1">
                <a:solidFill>
                  <a:srgbClr val="C00000"/>
                </a:solidFill>
                <a:latin typeface="Bookman Old Style" panose="02050604050505020204" pitchFamily="18" charset="0"/>
              </a:rPr>
              <a:t>出</a:t>
            </a:r>
            <a:r>
              <a:rPr lang="zh-CN" altLang="en-US" sz="2800" b="1">
                <a:solidFill>
                  <a:srgbClr val="C00000"/>
                </a:solidFill>
                <a:latin typeface="Bookman Old Style" panose="02050604050505020204" pitchFamily="18" charset="0"/>
              </a:rPr>
              <a:t>售</a:t>
            </a:r>
            <a:r>
              <a:rPr lang="zh-TW" altLang="en-US" sz="2800" b="1">
                <a:solidFill>
                  <a:srgbClr val="C00000"/>
                </a:solidFill>
                <a:latin typeface="Bookman Old Style" panose="02050604050505020204" pitchFamily="18" charset="0"/>
              </a:rPr>
              <a:t>。</a:t>
            </a:r>
          </a:p>
        </p:txBody>
      </p:sp>
      <p:pic>
        <p:nvPicPr>
          <p:cNvPr id="6153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2133600"/>
            <a:ext cx="1704975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365625"/>
            <a:ext cx="2479675" cy="177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628775"/>
            <a:ext cx="1843087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2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3860800"/>
            <a:ext cx="2420937" cy="250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0A1A67F0-789B-4799-BBED-C9FC006F5F03}" type="slidenum">
              <a:rPr kumimoji="0" lang="en-US" altLang="zh-TW" sz="1200"/>
              <a:pPr eaLnBrk="1" hangingPunct="1"/>
              <a:t>30</a:t>
            </a:fld>
            <a:endParaRPr kumimoji="0" lang="en-US" altLang="zh-TW" sz="1200"/>
          </a:p>
        </p:txBody>
      </p:sp>
      <p:sp>
        <p:nvSpPr>
          <p:cNvPr id="54275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54276" name="Oval 3"/>
          <p:cNvSpPr>
            <a:spLocks noChangeArrowheads="1"/>
          </p:cNvSpPr>
          <p:nvPr/>
        </p:nvSpPr>
        <p:spPr bwMode="auto">
          <a:xfrm>
            <a:off x="250825" y="4365625"/>
            <a:ext cx="2376488" cy="2016125"/>
          </a:xfrm>
          <a:prstGeom prst="ellipse">
            <a:avLst/>
          </a:prstGeom>
          <a:solidFill>
            <a:srgbClr val="66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TW" sz="1800"/>
          </a:p>
        </p:txBody>
      </p:sp>
      <p:sp>
        <p:nvSpPr>
          <p:cNvPr id="54277" name="Oval 5"/>
          <p:cNvSpPr>
            <a:spLocks noChangeArrowheads="1"/>
          </p:cNvSpPr>
          <p:nvPr/>
        </p:nvSpPr>
        <p:spPr bwMode="auto">
          <a:xfrm>
            <a:off x="6084888" y="1557338"/>
            <a:ext cx="2376487" cy="1944687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TW" sz="1800"/>
          </a:p>
        </p:txBody>
      </p:sp>
      <p:grpSp>
        <p:nvGrpSpPr>
          <p:cNvPr id="54278" name="Group 15"/>
          <p:cNvGrpSpPr>
            <a:grpSpLocks/>
          </p:cNvGrpSpPr>
          <p:nvPr/>
        </p:nvGrpSpPr>
        <p:grpSpPr bwMode="auto">
          <a:xfrm>
            <a:off x="250825" y="1773238"/>
            <a:ext cx="8210550" cy="4040187"/>
            <a:chOff x="158" y="1117"/>
            <a:chExt cx="5172" cy="2545"/>
          </a:xfrm>
        </p:grpSpPr>
        <p:sp>
          <p:nvSpPr>
            <p:cNvPr id="54280" name="Oval 3"/>
            <p:cNvSpPr>
              <a:spLocks noChangeArrowheads="1"/>
            </p:cNvSpPr>
            <p:nvPr/>
          </p:nvSpPr>
          <p:spPr bwMode="auto">
            <a:xfrm>
              <a:off x="1882" y="1570"/>
              <a:ext cx="1452" cy="1270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endParaRPr lang="en-US" altLang="zh-TW" sz="1800"/>
            </a:p>
          </p:txBody>
        </p:sp>
        <p:sp>
          <p:nvSpPr>
            <p:cNvPr id="54281" name="Text Box 6"/>
            <p:cNvSpPr txBox="1">
              <a:spLocks noChangeArrowheads="1"/>
            </p:cNvSpPr>
            <p:nvPr/>
          </p:nvSpPr>
          <p:spPr bwMode="auto">
            <a:xfrm>
              <a:off x="158" y="2931"/>
              <a:ext cx="1542" cy="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TW" altLang="en-US" sz="2800">
                  <a:latin typeface="Bookman Old Style" panose="02050604050505020204" pitchFamily="18" charset="0"/>
                </a:rPr>
                <a:t>第一</a:t>
              </a:r>
              <a:r>
                <a:rPr lang="zh-CN" altLang="en-US" sz="2800">
                  <a:latin typeface="Bookman Old Style" panose="02050604050505020204" pitchFamily="18" charset="0"/>
                </a:rPr>
                <a:t>步：</a:t>
              </a:r>
              <a:endParaRPr lang="en-US" altLang="zh-TW" sz="2800">
                <a:latin typeface="Bookman Old Style" panose="02050604050505020204" pitchFamily="18" charset="0"/>
              </a:endParaRP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2800"/>
                <a:t>識別</a:t>
              </a:r>
              <a:r>
                <a:rPr lang="zh-CN" altLang="en-US" sz="2800">
                  <a:latin typeface="Bookman Old Style" panose="02050604050505020204" pitchFamily="18" charset="0"/>
                </a:rPr>
                <a:t>市場機會</a:t>
              </a:r>
              <a:endParaRPr lang="en-US" altLang="zh-TW" sz="2800">
                <a:latin typeface="Bookman Old Style" panose="02050604050505020204" pitchFamily="18" charset="0"/>
              </a:endParaRPr>
            </a:p>
          </p:txBody>
        </p:sp>
        <p:sp>
          <p:nvSpPr>
            <p:cNvPr id="54282" name="Text Box 7"/>
            <p:cNvSpPr txBox="1">
              <a:spLocks noChangeArrowheads="1"/>
            </p:cNvSpPr>
            <p:nvPr/>
          </p:nvSpPr>
          <p:spPr bwMode="auto">
            <a:xfrm>
              <a:off x="1837" y="1752"/>
              <a:ext cx="1588" cy="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TW" altLang="en-US" sz="2800">
                  <a:latin typeface="Bookman Old Style" panose="02050604050505020204" pitchFamily="18" charset="0"/>
                </a:rPr>
                <a:t>第二</a:t>
              </a:r>
              <a:r>
                <a:rPr lang="zh-CN" altLang="en-US" sz="2800">
                  <a:latin typeface="Bookman Old Style" panose="02050604050505020204" pitchFamily="18" charset="0"/>
                </a:rPr>
                <a:t>步</a:t>
              </a:r>
              <a:r>
                <a:rPr lang="zh-TW" altLang="en-US" sz="2800">
                  <a:latin typeface="Bookman Old Style" panose="02050604050505020204" pitchFamily="18" charset="0"/>
                </a:rPr>
                <a:t>：</a:t>
              </a:r>
              <a:endParaRPr lang="en-US" altLang="zh-CN" sz="2800">
                <a:latin typeface="Bookman Old Style" panose="02050604050505020204" pitchFamily="18" charset="0"/>
              </a:endParaRPr>
            </a:p>
            <a:p>
              <a:pPr algn="ctr" eaLnBrk="1" hangingPunct="1">
                <a:spcBef>
                  <a:spcPct val="50000"/>
                </a:spcBef>
              </a:pPr>
              <a:r>
                <a:rPr lang="zh-CN" altLang="en-US" sz="2800">
                  <a:latin typeface="Bookman Old Style" panose="02050604050505020204" pitchFamily="18" charset="0"/>
                </a:rPr>
                <a:t>選擇目標市場</a:t>
              </a:r>
            </a:p>
          </p:txBody>
        </p:sp>
        <p:sp>
          <p:nvSpPr>
            <p:cNvPr id="54283" name="Text Box 8"/>
            <p:cNvSpPr txBox="1">
              <a:spLocks noChangeArrowheads="1"/>
            </p:cNvSpPr>
            <p:nvPr/>
          </p:nvSpPr>
          <p:spPr bwMode="auto">
            <a:xfrm>
              <a:off x="3833" y="1117"/>
              <a:ext cx="1497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TW" altLang="en-US" sz="2400">
                  <a:latin typeface="Bookman Old Style" panose="02050604050505020204" pitchFamily="18" charset="0"/>
                </a:rPr>
                <a:t>第三</a:t>
              </a:r>
              <a:r>
                <a:rPr lang="zh-CN" altLang="en-US" sz="2400">
                  <a:latin typeface="Bookman Old Style" panose="02050604050505020204" pitchFamily="18" charset="0"/>
                </a:rPr>
                <a:t>步：</a:t>
              </a:r>
              <a:endParaRPr lang="en-US" altLang="zh-TW" sz="2400">
                <a:latin typeface="Bookman Old Style" panose="02050604050505020204" pitchFamily="18" charset="0"/>
              </a:endParaRPr>
            </a:p>
            <a:p>
              <a:pPr algn="ctr" eaLnBrk="1" hangingPunct="1">
                <a:spcBef>
                  <a:spcPct val="50000"/>
                </a:spcBef>
              </a:pPr>
              <a:r>
                <a:rPr lang="zh-TW" altLang="en-US" sz="2400">
                  <a:latin typeface="Bookman Old Style" panose="02050604050505020204" pitchFamily="18" charset="0"/>
                </a:rPr>
                <a:t>制訂市場營銷組合</a:t>
              </a:r>
              <a:r>
                <a:rPr lang="zh-CN" altLang="en-US" sz="2400">
                  <a:latin typeface="Bookman Old Style" panose="02050604050505020204" pitchFamily="18" charset="0"/>
                </a:rPr>
                <a:t>策略</a:t>
              </a:r>
            </a:p>
          </p:txBody>
        </p:sp>
        <p:sp>
          <p:nvSpPr>
            <p:cNvPr id="54284" name="AutoShape 9"/>
            <p:cNvSpPr>
              <a:spLocks noChangeArrowheads="1"/>
            </p:cNvSpPr>
            <p:nvPr/>
          </p:nvSpPr>
          <p:spPr bwMode="auto">
            <a:xfrm rot="-2503416">
              <a:off x="1383" y="2523"/>
              <a:ext cx="615" cy="306"/>
            </a:xfrm>
            <a:prstGeom prst="rightArrow">
              <a:avLst>
                <a:gd name="adj1" fmla="val 50000"/>
                <a:gd name="adj2" fmla="val 50245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endParaRPr lang="en-US" altLang="zh-TW" sz="1800"/>
            </a:p>
          </p:txBody>
        </p:sp>
        <p:sp>
          <p:nvSpPr>
            <p:cNvPr id="54285" name="AutoShape 10"/>
            <p:cNvSpPr>
              <a:spLocks noChangeArrowheads="1"/>
            </p:cNvSpPr>
            <p:nvPr/>
          </p:nvSpPr>
          <p:spPr bwMode="auto">
            <a:xfrm rot="-945664">
              <a:off x="3243" y="1616"/>
              <a:ext cx="615" cy="317"/>
            </a:xfrm>
            <a:prstGeom prst="rightArrow">
              <a:avLst>
                <a:gd name="adj1" fmla="val 50000"/>
                <a:gd name="adj2" fmla="val 48502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endParaRPr lang="en-US" altLang="zh-TW" sz="1800"/>
            </a:p>
          </p:txBody>
        </p:sp>
      </p:grpSp>
      <p:sp>
        <p:nvSpPr>
          <p:cNvPr id="54279" name="Rectangle 11"/>
          <p:cNvSpPr>
            <a:spLocks noChangeArrowheads="1"/>
          </p:cNvSpPr>
          <p:nvPr/>
        </p:nvSpPr>
        <p:spPr bwMode="auto">
          <a:xfrm>
            <a:off x="395288" y="333375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3800" b="1">
                <a:solidFill>
                  <a:schemeClr val="tx2"/>
                </a:solidFill>
              </a:rPr>
              <a:t>課題總</a:t>
            </a:r>
            <a:r>
              <a:rPr lang="zh-CN" altLang="en-US" sz="3800" b="1">
                <a:solidFill>
                  <a:schemeClr val="tx2"/>
                </a:solidFill>
              </a:rPr>
              <a:t>結：</a:t>
            </a:r>
            <a:r>
              <a:rPr lang="zh-TW" altLang="en-US" sz="3800" b="1">
                <a:solidFill>
                  <a:schemeClr val="tx2"/>
                </a:solidFill>
              </a:rPr>
              <a:t/>
            </a:r>
            <a:br>
              <a:rPr lang="zh-TW" altLang="en-US" sz="3800" b="1">
                <a:solidFill>
                  <a:schemeClr val="tx2"/>
                </a:solidFill>
              </a:rPr>
            </a:br>
            <a:r>
              <a:rPr lang="zh-TW" altLang="en-US" sz="3800" b="1">
                <a:solidFill>
                  <a:schemeClr val="tx2"/>
                </a:solidFill>
              </a:rPr>
              <a:t>市場營</a:t>
            </a:r>
            <a:r>
              <a:rPr lang="zh-CN" altLang="en-US" sz="3800" b="1">
                <a:solidFill>
                  <a:schemeClr val="tx2"/>
                </a:solidFill>
              </a:rPr>
              <a:t>銷基本</a:t>
            </a:r>
            <a:r>
              <a:rPr lang="zh-CN" altLang="en-US" sz="3800" b="1">
                <a:solidFill>
                  <a:srgbClr val="003366"/>
                </a:solidFill>
              </a:rPr>
              <a:t>過程</a:t>
            </a:r>
            <a:endParaRPr lang="zh-CN" altLang="en-US" sz="38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EFC9AE30-26D0-4562-9A1D-0A06E11E6117}" type="slidenum">
              <a:rPr kumimoji="0" lang="en-US" altLang="zh-TW" sz="1200"/>
              <a:pPr eaLnBrk="1" hangingPunct="1"/>
              <a:t>31</a:t>
            </a:fld>
            <a:endParaRPr kumimoji="0" lang="en-US" altLang="zh-TW" sz="1200"/>
          </a:p>
        </p:txBody>
      </p:sp>
      <p:sp>
        <p:nvSpPr>
          <p:cNvPr id="55299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altLang="zh-TW" smtClean="0">
              <a:ea typeface="新細明體" panose="02020500000000000000" pitchFamily="18" charset="-120"/>
            </a:endParaRPr>
          </a:p>
        </p:txBody>
      </p:sp>
      <p:sp>
        <p:nvSpPr>
          <p:cNvPr id="73011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  <a:defRPr/>
            </a:pPr>
            <a:endParaRPr lang="en-US" altLang="zh-TW" smtClean="0">
              <a:latin typeface="Arial" charset="0"/>
              <a:ea typeface="新細明體" pitchFamily="18" charset="-120"/>
            </a:endParaRP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endParaRPr lang="en-US" altLang="zh-TW" smtClean="0">
              <a:latin typeface="Arial" charset="0"/>
              <a:ea typeface="新細明體" pitchFamily="18" charset="-120"/>
            </a:endParaRP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endParaRPr lang="en-US" altLang="zh-TW" smtClean="0">
              <a:latin typeface="Arial" charset="0"/>
              <a:ea typeface="新細明體" pitchFamily="18" charset="-120"/>
            </a:endParaRP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zh-TW" altLang="en-US" sz="6000" b="1" smtClean="0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新細明體" pitchFamily="18" charset="-120"/>
              </a:rPr>
              <a:t>完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BEF8D220-1326-4E97-9C69-3EA22F91BC81}" type="slidenum">
              <a:rPr kumimoji="0" lang="en-US" altLang="zh-TW" sz="1200"/>
              <a:pPr eaLnBrk="1" hangingPunct="1"/>
              <a:t>4</a:t>
            </a:fld>
            <a:endParaRPr kumimoji="0" lang="en-US" altLang="zh-TW" sz="1200"/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7172" name="Rectangle 7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mtClean="0">
                <a:ea typeface="新細明體" panose="02020500000000000000" pitchFamily="18" charset="-120"/>
              </a:rPr>
              <a:t>活動一：開</a:t>
            </a:r>
            <a:r>
              <a:rPr lang="zh-TW" altLang="en-US" smtClean="0">
                <a:ea typeface="新細明體" panose="02020500000000000000" pitchFamily="18" charset="-120"/>
              </a:rPr>
              <a:t>設</a:t>
            </a:r>
            <a:r>
              <a:rPr lang="zh-CN" altLang="en-US" smtClean="0">
                <a:ea typeface="新細明體" panose="02020500000000000000" pitchFamily="18" charset="-120"/>
              </a:rPr>
              <a:t>日本潮流商舖</a:t>
            </a:r>
            <a:r>
              <a:rPr lang="zh-TW" altLang="en-US" smtClean="0">
                <a:ea typeface="新細明體" panose="02020500000000000000" pitchFamily="18" charset="-120"/>
              </a:rPr>
              <a:t>─朗勞</a:t>
            </a:r>
            <a:r>
              <a:rPr lang="zh-CN" altLang="en-US" smtClean="0">
                <a:ea typeface="新細明體" panose="02020500000000000000" pitchFamily="18" charset="-120"/>
              </a:rPr>
              <a:t> 需要</a:t>
            </a:r>
            <a:r>
              <a:rPr lang="zh-TW" altLang="en-US" smtClean="0">
                <a:ea typeface="新細明體" panose="02020500000000000000" pitchFamily="18" charset="-120"/>
              </a:rPr>
              <a:t>你</a:t>
            </a:r>
            <a:r>
              <a:rPr lang="zh-CN" altLang="en-US" smtClean="0">
                <a:ea typeface="新細明體" panose="02020500000000000000" pitchFamily="18" charset="-120"/>
              </a:rPr>
              <a:t>的</a:t>
            </a:r>
            <a:r>
              <a:rPr lang="zh-TW" altLang="en-US" smtClean="0">
                <a:ea typeface="新細明體" panose="02020500000000000000" pitchFamily="18" charset="-120"/>
              </a:rPr>
              <a:t>意見</a:t>
            </a:r>
            <a:endParaRPr lang="en-US" altLang="zh-TW" smtClean="0">
              <a:ea typeface="新細明體" panose="02020500000000000000" pitchFamily="18" charset="-120"/>
            </a:endParaRP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5513" y="1628775"/>
            <a:ext cx="4824412" cy="1008063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sz="24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我們</a:t>
            </a:r>
            <a:r>
              <a:rPr lang="zh-TW" altLang="en-US" sz="24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問</a:t>
            </a:r>
            <a:r>
              <a:rPr lang="zh-CN" altLang="en-US" sz="24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爸爸</a:t>
            </a:r>
            <a:r>
              <a:rPr lang="zh-TW" altLang="en-US" sz="24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可否在</a:t>
            </a:r>
            <a:r>
              <a:rPr lang="zh-CN" altLang="en-US" sz="24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財務</a:t>
            </a:r>
            <a:r>
              <a:rPr lang="zh-CN" altLang="zh-TW" sz="24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上</a:t>
            </a:r>
            <a:r>
              <a:rPr lang="zh-CN" altLang="en-US" sz="24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提</a:t>
            </a:r>
            <a:r>
              <a:rPr lang="zh-CN" altLang="zh-TW" sz="24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供</a:t>
            </a:r>
            <a:r>
              <a:rPr lang="zh-CN" altLang="en-US" sz="24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支援，</a:t>
            </a:r>
            <a:r>
              <a:rPr lang="zh-TW" altLang="en-US" sz="24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但</a:t>
            </a:r>
            <a:r>
              <a:rPr lang="zh-CN" altLang="en-US" sz="24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他</a:t>
            </a:r>
            <a:r>
              <a:rPr lang="zh-CN" altLang="zh-TW" sz="24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卻</a:t>
            </a:r>
            <a:r>
              <a:rPr lang="zh-TW" altLang="en-US" sz="24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向</a:t>
            </a:r>
            <a:r>
              <a:rPr lang="zh-CN" altLang="en-US" sz="24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我們</a:t>
            </a:r>
            <a:r>
              <a:rPr lang="zh-TW" altLang="en-US" sz="24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提出了</a:t>
            </a:r>
            <a:r>
              <a:rPr lang="zh-CN" altLang="en-US" sz="240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一個問題：</a:t>
            </a:r>
            <a:endParaRPr lang="zh-TW" altLang="en-US" sz="2400" smtClean="0"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  <p:sp>
        <p:nvSpPr>
          <p:cNvPr id="7174" name="Rectangle 71"/>
          <p:cNvSpPr>
            <a:spLocks noChangeArrowheads="1"/>
          </p:cNvSpPr>
          <p:nvPr/>
        </p:nvSpPr>
        <p:spPr bwMode="auto">
          <a:xfrm>
            <a:off x="2051050" y="2708275"/>
            <a:ext cx="540067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TW" altLang="en-US" sz="2800">
                <a:solidFill>
                  <a:srgbClr val="FF0000"/>
                </a:solidFill>
              </a:rPr>
              <a:t>「雖然</a:t>
            </a:r>
            <a:r>
              <a:rPr lang="zh-CN" altLang="en-US" sz="2800">
                <a:solidFill>
                  <a:srgbClr val="FF0000"/>
                </a:solidFill>
              </a:rPr>
              <a:t>你們能</a:t>
            </a:r>
            <a:r>
              <a:rPr lang="zh-TW" altLang="en-US" sz="2800">
                <a:solidFill>
                  <a:srgbClr val="FF0000"/>
                </a:solidFill>
              </a:rPr>
              <a:t>夠</a:t>
            </a:r>
            <a:r>
              <a:rPr lang="zh-CN" altLang="en-US" sz="2800">
                <a:solidFill>
                  <a:srgbClr val="FF0000"/>
                </a:solidFill>
              </a:rPr>
              <a:t>直接從日本</a:t>
            </a:r>
            <a:r>
              <a:rPr lang="zh-TW" altLang="en-US" sz="2800">
                <a:solidFill>
                  <a:srgbClr val="FF0000"/>
                </a:solidFill>
              </a:rPr>
              <a:t>採</a:t>
            </a:r>
            <a:r>
              <a:rPr lang="zh-CN" altLang="en-US" sz="2800">
                <a:solidFill>
                  <a:srgbClr val="FF0000"/>
                </a:solidFill>
              </a:rPr>
              <a:t>購優質產品，</a:t>
            </a:r>
            <a:r>
              <a:rPr lang="zh-TW" altLang="en-US" sz="2800">
                <a:solidFill>
                  <a:srgbClr val="FF0000"/>
                </a:solidFill>
              </a:rPr>
              <a:t>但你</a:t>
            </a:r>
            <a:r>
              <a:rPr lang="zh-CN" altLang="en-US" sz="2800">
                <a:solidFill>
                  <a:srgbClr val="FF0000"/>
                </a:solidFill>
              </a:rPr>
              <a:t>計劃</a:t>
            </a:r>
            <a:r>
              <a:rPr lang="zh-TW" altLang="en-US" sz="2800">
                <a:solidFill>
                  <a:srgbClr val="FF0000"/>
                </a:solidFill>
              </a:rPr>
              <a:t>怎樣宣傳</a:t>
            </a:r>
            <a:r>
              <a:rPr lang="zh-CN" altLang="en-US" sz="2800">
                <a:solidFill>
                  <a:srgbClr val="FF0000"/>
                </a:solidFill>
              </a:rPr>
              <a:t>你們的商舖和產品</a:t>
            </a:r>
            <a:r>
              <a:rPr lang="zh-TW" altLang="en-US" sz="2800">
                <a:solidFill>
                  <a:srgbClr val="FF0000"/>
                </a:solidFill>
              </a:rPr>
              <a:t>呢？」</a:t>
            </a:r>
            <a:endParaRPr lang="en-US" altLang="zh-TW" sz="2800">
              <a:solidFill>
                <a:srgbClr val="FF0000"/>
              </a:solidFill>
            </a:endParaRPr>
          </a:p>
        </p:txBody>
      </p:sp>
      <p:sp>
        <p:nvSpPr>
          <p:cNvPr id="271432" name="WordArt 72"/>
          <p:cNvSpPr>
            <a:spLocks noChangeArrowheads="1" noChangeShapeType="1" noTextEdit="1"/>
          </p:cNvSpPr>
          <p:nvPr/>
        </p:nvSpPr>
        <p:spPr bwMode="auto">
          <a:xfrm>
            <a:off x="2051050" y="4076700"/>
            <a:ext cx="3673475" cy="2057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TW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新細明體" panose="02020500000000000000" pitchFamily="18" charset="-120"/>
              </a:rPr>
              <a:t>你有甚麼建議？</a:t>
            </a:r>
          </a:p>
        </p:txBody>
      </p:sp>
      <p:pic>
        <p:nvPicPr>
          <p:cNvPr id="7176" name="Picture 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644900"/>
            <a:ext cx="1938337" cy="243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7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341438"/>
            <a:ext cx="1655763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7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84313"/>
            <a:ext cx="1865313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1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75CEAD25-3936-447A-93ED-02D89AEC2807}" type="slidenum">
              <a:rPr kumimoji="0" lang="en-US" altLang="zh-TW" sz="1200"/>
              <a:pPr eaLnBrk="1" hangingPunct="1"/>
              <a:t>5</a:t>
            </a:fld>
            <a:endParaRPr kumimoji="0" lang="en-US" altLang="zh-TW" sz="1200"/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543800" cy="1295400"/>
          </a:xfrm>
        </p:spPr>
        <p:txBody>
          <a:bodyPr/>
          <a:lstStyle/>
          <a:p>
            <a:pPr eaLnBrk="1" hangingPunct="1"/>
            <a:r>
              <a:rPr lang="zh-CN" altLang="en-US" smtClean="0">
                <a:ea typeface="新細明體" panose="02020500000000000000" pitchFamily="18" charset="-120"/>
              </a:rPr>
              <a:t>對，你</a:t>
            </a:r>
            <a:r>
              <a:rPr lang="zh-TW" altLang="en-US" smtClean="0">
                <a:ea typeface="新細明體" panose="02020500000000000000" pitchFamily="18" charset="-120"/>
              </a:rPr>
              <a:t>們</a:t>
            </a:r>
            <a:r>
              <a:rPr lang="zh-CN" altLang="en-US" smtClean="0">
                <a:ea typeface="新細明體" panose="02020500000000000000" pitchFamily="18" charset="-120"/>
              </a:rPr>
              <a:t>的建議很好</a:t>
            </a:r>
            <a:endParaRPr lang="en-US" altLang="zh-TW" smtClean="0">
              <a:ea typeface="新細明體" panose="02020500000000000000" pitchFamily="18" charset="-120"/>
            </a:endParaRPr>
          </a:p>
        </p:txBody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357563"/>
            <a:ext cx="6840537" cy="2735262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「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市場營銷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」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不單是這些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活動，它的覆蓋範圍是更加廣泛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。</a:t>
            </a:r>
            <a:endParaRPr lang="en-US" altLang="zh-TW" dirty="0" smtClean="0"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eaLnBrk="1" hangingPunct="1"/>
            <a:endParaRPr lang="en-US" altLang="zh-TW" dirty="0" smtClean="0"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eaLnBrk="1" hangingPunct="1"/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那麼</a:t>
            </a:r>
            <a:r>
              <a:rPr lang="en-US" altLang="zh-TW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……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「</a:t>
            </a:r>
            <a:r>
              <a:rPr lang="zh-TW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rPr>
              <a:t>市場營銷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」是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甚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麼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？</a:t>
            </a:r>
            <a:endParaRPr lang="en-US" altLang="zh-TW" dirty="0" smtClean="0"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  <p:sp>
        <p:nvSpPr>
          <p:cNvPr id="8198" name="Rectangle 8"/>
          <p:cNvSpPr>
            <a:spLocks noChangeArrowheads="1"/>
          </p:cNvSpPr>
          <p:nvPr/>
        </p:nvSpPr>
        <p:spPr bwMode="auto">
          <a:xfrm>
            <a:off x="395288" y="1773238"/>
            <a:ext cx="662463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r>
              <a:rPr lang="zh-CN" altLang="en-US" sz="3200"/>
              <a:t>事實上，你們大部分</a:t>
            </a:r>
            <a:r>
              <a:rPr lang="zh-CN" altLang="zh-TW" sz="3200"/>
              <a:t>的</a:t>
            </a:r>
            <a:r>
              <a:rPr lang="zh-CN" altLang="en-US" sz="3200"/>
              <a:t>建議就是「</a:t>
            </a:r>
            <a:r>
              <a:rPr lang="zh-TW" altLang="en-US" sz="3200"/>
              <a:t>市場營銷</a:t>
            </a:r>
            <a:r>
              <a:rPr lang="zh-CN" altLang="en-US" sz="3200"/>
              <a:t>活動」！</a:t>
            </a:r>
          </a:p>
        </p:txBody>
      </p:sp>
      <p:pic>
        <p:nvPicPr>
          <p:cNvPr id="8199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2852738"/>
            <a:ext cx="1895475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74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74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9A3A36E0-1FDB-4851-8154-26E899D86B1D}" type="slidenum">
              <a:rPr kumimoji="0" lang="en-US" altLang="zh-TW" sz="1200"/>
              <a:pPr eaLnBrk="1" hangingPunct="1"/>
              <a:t>6</a:t>
            </a:fld>
            <a:endParaRPr kumimoji="0" lang="en-US" altLang="zh-TW" sz="1200"/>
          </a:p>
        </p:txBody>
      </p:sp>
      <p:sp>
        <p:nvSpPr>
          <p:cNvPr id="9219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7543800" cy="865188"/>
          </a:xfrm>
        </p:spPr>
        <p:txBody>
          <a:bodyPr/>
          <a:lstStyle/>
          <a:p>
            <a:pPr eaLnBrk="1" hangingPunct="1"/>
            <a:r>
              <a:rPr lang="zh-CN" altLang="en-US" smtClean="0">
                <a:ea typeface="新細明體" panose="02020500000000000000" pitchFamily="18" charset="-120"/>
              </a:rPr>
              <a:t>「</a:t>
            </a:r>
            <a:r>
              <a:rPr lang="zh-TW" altLang="en-US" smtClean="0">
                <a:ea typeface="新細明體" panose="02020500000000000000" pitchFamily="18" charset="-120"/>
              </a:rPr>
              <a:t>市場營銷</a:t>
            </a:r>
            <a:r>
              <a:rPr lang="zh-CN" altLang="en-US" smtClean="0">
                <a:ea typeface="新細明體" panose="02020500000000000000" pitchFamily="18" charset="-120"/>
              </a:rPr>
              <a:t>」</a:t>
            </a:r>
            <a:r>
              <a:rPr lang="zh-TW" altLang="en-US" smtClean="0">
                <a:ea typeface="新細明體" panose="02020500000000000000" pitchFamily="18" charset="-120"/>
              </a:rPr>
              <a:t>是甚麼？</a:t>
            </a:r>
            <a:endParaRPr lang="zh-CN" altLang="en-US" smtClean="0">
              <a:ea typeface="新細明體" panose="02020500000000000000" pitchFamily="18" charset="-120"/>
            </a:endParaRPr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557338"/>
            <a:ext cx="5976938" cy="4319587"/>
          </a:xfrm>
        </p:spPr>
        <p:txBody>
          <a:bodyPr/>
          <a:lstStyle/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TW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市場營銷</a:t>
            </a:r>
            <a:r>
              <a:rPr lang="zh-CN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是</a:t>
            </a:r>
            <a:r>
              <a:rPr lang="zh-CN" altLang="zh-TW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將</a:t>
            </a:r>
            <a:r>
              <a:rPr lang="zh-CN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一</a:t>
            </a:r>
            <a:r>
              <a:rPr lang="zh-CN" altLang="zh-TW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些</a:t>
            </a:r>
            <a:r>
              <a:rPr lang="zh-TW" altLang="en-US" sz="2800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意念</a:t>
            </a:r>
            <a:r>
              <a:rPr lang="zh-TW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、</a:t>
            </a:r>
            <a:r>
              <a:rPr lang="zh-TW" altLang="en-US" sz="2800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貨品</a:t>
            </a:r>
            <a:r>
              <a:rPr lang="zh-TW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及</a:t>
            </a:r>
            <a:r>
              <a:rPr lang="zh-TW" altLang="en-US" sz="2800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服務</a:t>
            </a:r>
            <a:r>
              <a:rPr lang="zh-TW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，透過</a:t>
            </a:r>
            <a:r>
              <a:rPr lang="zh-TW" altLang="en-US" sz="2800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構思</a:t>
            </a:r>
            <a:r>
              <a:rPr lang="zh-TW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、</a:t>
            </a:r>
            <a:r>
              <a:rPr lang="zh-TW" altLang="en-US" sz="2800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定</a:t>
            </a:r>
            <a:r>
              <a:rPr lang="zh-CN" altLang="en-US" sz="2800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價</a:t>
            </a:r>
            <a:r>
              <a:rPr lang="zh-CN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、</a:t>
            </a:r>
            <a:r>
              <a:rPr lang="zh-CN" altLang="en-US" sz="2800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推廣</a:t>
            </a:r>
            <a:r>
              <a:rPr lang="zh-CN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、</a:t>
            </a:r>
            <a:r>
              <a:rPr lang="zh-TW" altLang="en-US" sz="2800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分銷</a:t>
            </a:r>
            <a:r>
              <a:rPr lang="zh-TW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的</a:t>
            </a:r>
            <a:r>
              <a:rPr lang="zh-TW" altLang="en-US" sz="2800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策</a:t>
            </a:r>
            <a:r>
              <a:rPr lang="zh-CN" altLang="en-US" sz="2800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劃</a:t>
            </a:r>
            <a:r>
              <a:rPr lang="zh-TW" altLang="en-US" sz="2800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及</a:t>
            </a:r>
            <a:r>
              <a:rPr lang="zh-CN" altLang="en-US" sz="2800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執行</a:t>
            </a:r>
            <a:r>
              <a:rPr lang="zh-CN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，</a:t>
            </a:r>
            <a:r>
              <a:rPr lang="zh-CN" altLang="zh-TW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從</a:t>
            </a:r>
            <a:r>
              <a:rPr lang="zh-CN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而</a:t>
            </a:r>
            <a:r>
              <a:rPr lang="zh-CN" altLang="zh-TW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產</a:t>
            </a:r>
            <a:r>
              <a:rPr lang="zh-CN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生</a:t>
            </a:r>
            <a:r>
              <a:rPr lang="zh-CN" altLang="zh-TW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一</a:t>
            </a:r>
            <a:r>
              <a:rPr lang="zh-CN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個</a:t>
            </a:r>
            <a:r>
              <a:rPr lang="zh-TW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滿足</a:t>
            </a:r>
            <a:r>
              <a:rPr lang="zh-CN" altLang="en-US" sz="2800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個人</a:t>
            </a:r>
            <a:r>
              <a:rPr lang="zh-TW" altLang="en-US" sz="2800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及機構</a:t>
            </a:r>
            <a:r>
              <a:rPr lang="zh-CN" altLang="en-US" sz="2800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目標</a:t>
            </a:r>
            <a:r>
              <a:rPr lang="zh-CN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的</a:t>
            </a:r>
            <a:r>
              <a:rPr lang="zh-CN" altLang="zh-TW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交</a:t>
            </a:r>
            <a:r>
              <a:rPr lang="zh-CN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易過</a:t>
            </a:r>
            <a:r>
              <a:rPr lang="zh-CN" altLang="zh-TW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程</a:t>
            </a:r>
            <a:r>
              <a:rPr lang="zh-CN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。</a:t>
            </a:r>
            <a:r>
              <a:rPr lang="zh-TW" altLang="en-US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 </a:t>
            </a:r>
            <a:r>
              <a:rPr lang="zh-TW" altLang="zh-CN" sz="2800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 </a:t>
            </a:r>
            <a:endParaRPr lang="zh-TW" altLang="en-US" sz="2800" dirty="0" smtClean="0"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marL="0" indent="0" eaLnBrk="1" hangingPunct="1">
              <a:lnSpc>
                <a:spcPct val="120000"/>
              </a:lnSpc>
            </a:pPr>
            <a:endParaRPr lang="zh-CN" altLang="en-US" sz="2800" dirty="0" smtClean="0"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marL="0" indent="0" eaLnBrk="1" hangingPunct="1">
              <a:lnSpc>
                <a:spcPct val="110000"/>
              </a:lnSpc>
            </a:pPr>
            <a:endParaRPr lang="zh-CN" altLang="en-US" sz="2800" dirty="0" smtClean="0"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marL="0" indent="0"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16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資</a:t>
            </a:r>
            <a:r>
              <a:rPr lang="zh-TW" altLang="en-US" sz="16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料</a:t>
            </a:r>
            <a:r>
              <a:rPr lang="zh-CN" altLang="en-US" sz="16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來源：意譯自</a:t>
            </a:r>
            <a:r>
              <a:rPr lang="zh-TW" altLang="en-US" sz="16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行銷管理</a:t>
            </a:r>
            <a:r>
              <a:rPr lang="en-US" altLang="zh-TW" sz="16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(</a:t>
            </a:r>
            <a:r>
              <a:rPr lang="en-US" altLang="zh-TW" sz="1600" u="sng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Marketing Management)</a:t>
            </a:r>
            <a:r>
              <a:rPr lang="en-US" altLang="zh-TW" sz="16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 </a:t>
            </a:r>
            <a:r>
              <a:rPr lang="zh-CN" altLang="en-US" sz="16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第一章第</a:t>
            </a:r>
            <a:r>
              <a:rPr lang="en-US" altLang="zh-CN" sz="16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31</a:t>
            </a:r>
            <a:r>
              <a:rPr lang="zh-CN" altLang="en-US" sz="16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頁</a:t>
            </a:r>
            <a:r>
              <a:rPr lang="en-US" altLang="zh-TW" sz="16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, </a:t>
            </a:r>
            <a:r>
              <a:rPr lang="en-US" altLang="zh-TW" sz="1600" i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Philip Kotler, Kevin Keller</a:t>
            </a:r>
            <a:r>
              <a:rPr lang="en-US" altLang="zh-TW" sz="16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, Pearson Prentice Hall, 2006 (</a:t>
            </a:r>
            <a:r>
              <a:rPr lang="zh-TW" altLang="en-US" sz="16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原著第</a:t>
            </a:r>
            <a:r>
              <a:rPr lang="en-US" altLang="zh-TW" sz="16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12</a:t>
            </a:r>
            <a:r>
              <a:rPr lang="zh-TW" altLang="en-US" sz="16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版</a:t>
            </a:r>
            <a:r>
              <a:rPr lang="en-US" altLang="zh-TW" sz="16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)</a:t>
            </a:r>
            <a:r>
              <a:rPr lang="zh-TW" altLang="en-US" sz="160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上海人民出版社</a:t>
            </a:r>
            <a:endParaRPr lang="zh-TW" altLang="en-US" sz="1600" b="1" dirty="0" smtClean="0"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marL="0" indent="0" algn="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TW" altLang="en-US" sz="2000" b="1" u="sng" dirty="0" smtClean="0">
              <a:ea typeface="新細明體" panose="02020500000000000000" pitchFamily="18" charset="-120"/>
            </a:endParaRPr>
          </a:p>
        </p:txBody>
      </p:sp>
      <p:pic>
        <p:nvPicPr>
          <p:cNvPr id="9222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989138"/>
            <a:ext cx="220027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BEA73FC0-B22A-45E4-9208-00A24E962DE7}" type="slidenum">
              <a:rPr kumimoji="0" lang="en-US" altLang="zh-TW" sz="1200"/>
              <a:pPr eaLnBrk="1" hangingPunct="1"/>
              <a:t>7</a:t>
            </a:fld>
            <a:endParaRPr kumimoji="0" lang="en-US" altLang="zh-TW" sz="1200"/>
          </a:p>
        </p:txBody>
      </p:sp>
      <p:sp>
        <p:nvSpPr>
          <p:cNvPr id="10243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7543800" cy="1295400"/>
          </a:xfrm>
        </p:spPr>
        <p:txBody>
          <a:bodyPr/>
          <a:lstStyle/>
          <a:p>
            <a:pPr eaLnBrk="1" hangingPunct="1"/>
            <a:r>
              <a:rPr lang="zh-CN" altLang="en-US" smtClean="0">
                <a:ea typeface="新細明體" panose="02020500000000000000" pitchFamily="18" charset="-120"/>
              </a:rPr>
              <a:t>換言之</a:t>
            </a:r>
            <a:r>
              <a:rPr lang="zh-TW" altLang="en-US" smtClean="0">
                <a:ea typeface="新細明體" panose="02020500000000000000" pitchFamily="18" charset="-120"/>
              </a:rPr>
              <a:t>：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7272337" cy="4575175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市場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營銷是一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連串的</a:t>
            </a:r>
            <a:r>
              <a:rPr lang="zh-TW" altLang="en-US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行</a:t>
            </a:r>
            <a:r>
              <a:rPr lang="zh-CN" altLang="en-US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動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，使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構思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、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貨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品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及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服務，</a:t>
            </a:r>
            <a:r>
              <a:rPr lang="zh-CN" altLang="zh-TW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在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滿足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個人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及機構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的目標</a:t>
            </a:r>
            <a:r>
              <a:rPr lang="zh-CN" altLang="zh-TW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下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得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以進行交易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。</a:t>
            </a:r>
            <a:endParaRPr lang="zh-TW" altLang="en-US" dirty="0" smtClean="0"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marL="0" indent="0" eaLnBrk="1" hangingPunct="1"/>
            <a:endParaRPr lang="en-US" altLang="zh-TW" dirty="0" smtClean="0"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這些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行動包括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研究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找出消費者</a:t>
            </a:r>
            <a:r>
              <a:rPr lang="zh-TW" altLang="en-US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想要甚麼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，</a:t>
            </a:r>
            <a:r>
              <a:rPr lang="zh-CN" altLang="en-US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市場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存在那些</a:t>
            </a:r>
            <a:r>
              <a:rPr lang="zh-TW" altLang="en-US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組別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，以及</a:t>
            </a:r>
            <a:r>
              <a:rPr lang="zh-TW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在甚麼時候以甚麼方式</a:t>
            </a:r>
            <a:r>
              <a:rPr lang="zh-TW" altLang="en-US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分銷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、</a:t>
            </a:r>
            <a:r>
              <a:rPr lang="zh-CN" altLang="en-US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定價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及</a:t>
            </a:r>
            <a:r>
              <a:rPr lang="zh-CN" altLang="en-US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推</a:t>
            </a:r>
            <a:r>
              <a:rPr lang="zh-CN" altLang="en-US" u="sng" dirty="0" smtClean="0">
                <a:ea typeface="新細明體" panose="02020500000000000000" pitchFamily="18" charset="-120"/>
              </a:rPr>
              <a:t>廣</a:t>
            </a:r>
            <a:r>
              <a:rPr lang="zh-CN" altLang="en-US" u="sng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產品</a:t>
            </a:r>
            <a:r>
              <a:rPr lang="zh-CN" altLang="en-US" dirty="0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等</a:t>
            </a:r>
            <a:r>
              <a:rPr lang="zh-TW" altLang="en-US" dirty="0" smtClean="0">
                <a:ea typeface="新細明體" panose="02020500000000000000" pitchFamily="18" charset="-120"/>
              </a:rPr>
              <a:t>。</a:t>
            </a:r>
            <a:endParaRPr lang="en-US" altLang="zh-TW" dirty="0" smtClean="0"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  <p:pic>
        <p:nvPicPr>
          <p:cNvPr id="10246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565400"/>
            <a:ext cx="2039938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5445125"/>
            <a:ext cx="2111375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664A60DF-BD02-4B3B-9143-6BE3ADF9E21D}" type="slidenum">
              <a:rPr kumimoji="0" lang="en-US" altLang="zh-TW" sz="1200"/>
              <a:pPr eaLnBrk="1" hangingPunct="1"/>
              <a:t>8</a:t>
            </a:fld>
            <a:endParaRPr kumimoji="0" lang="en-US" altLang="zh-TW" sz="1200"/>
          </a:p>
        </p:txBody>
      </p:sp>
      <p:sp>
        <p:nvSpPr>
          <p:cNvPr id="11267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333375"/>
            <a:ext cx="7543800" cy="1295400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無論業務規模大小，「</a:t>
            </a:r>
            <a:r>
              <a:rPr lang="zh-TW" altLang="en-US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市場</a:t>
            </a:r>
            <a:r>
              <a:rPr lang="zh-CN" altLang="en-US" smtClean="0">
                <a:latin typeface="Times New Roman" panose="02020603050405020304" pitchFamily="18" charset="0"/>
                <a:ea typeface="新細明體" panose="02020500000000000000" pitchFamily="18" charset="-120"/>
              </a:rPr>
              <a:t>營銷」都是必要的。</a:t>
            </a:r>
            <a:endParaRPr lang="zh-TW" altLang="en-US" smtClean="0">
              <a:latin typeface="Times New Roman" panose="02020603050405020304" pitchFamily="18" charset="0"/>
              <a:ea typeface="新細明體" panose="02020500000000000000" pitchFamily="18" charset="-120"/>
            </a:endParaRPr>
          </a:p>
        </p:txBody>
      </p:sp>
      <p:sp>
        <p:nvSpPr>
          <p:cNvPr id="11269" name="Text Box 10"/>
          <p:cNvSpPr txBox="1">
            <a:spLocks noChangeArrowheads="1"/>
          </p:cNvSpPr>
          <p:nvPr/>
        </p:nvSpPr>
        <p:spPr bwMode="auto">
          <a:xfrm>
            <a:off x="539750" y="1576388"/>
            <a:ext cx="6048375" cy="329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u="sng" dirty="0">
                <a:latin typeface="Times New Roman" panose="02020603050405020304" pitchFamily="18" charset="0"/>
              </a:rPr>
              <a:t>例子</a:t>
            </a:r>
            <a:endParaRPr lang="zh-TW" altLang="en-US" sz="2800" u="sng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連鎖超</a:t>
            </a:r>
            <a:r>
              <a:rPr lang="zh-TW" altLang="en-US" sz="2800" dirty="0">
                <a:latin typeface="Times New Roman" panose="02020603050405020304" pitchFamily="18" charset="0"/>
              </a:rPr>
              <a:t>級</a:t>
            </a:r>
            <a:r>
              <a:rPr lang="zh-CN" altLang="en-US" sz="2800" dirty="0">
                <a:latin typeface="Times New Roman" panose="02020603050405020304" pitchFamily="18" charset="0"/>
              </a:rPr>
              <a:t>市</a:t>
            </a:r>
            <a:r>
              <a:rPr lang="zh-TW" altLang="en-US" sz="2800" dirty="0">
                <a:latin typeface="Times New Roman" panose="02020603050405020304" pitchFamily="18" charset="0"/>
              </a:rPr>
              <a:t>場</a:t>
            </a:r>
            <a:r>
              <a:rPr lang="zh-CN" altLang="en-US" sz="2800" dirty="0">
                <a:latin typeface="Times New Roman" panose="02020603050405020304" pitchFamily="18" charset="0"/>
              </a:rPr>
              <a:t>在</a:t>
            </a:r>
            <a:r>
              <a:rPr lang="zh-TW" altLang="en-US" sz="2800" dirty="0">
                <a:latin typeface="Times New Roman" panose="02020603050405020304" pitchFamily="18" charset="0"/>
              </a:rPr>
              <a:t>電視等</a:t>
            </a:r>
            <a:r>
              <a:rPr lang="zh-CN" altLang="en-US" sz="2800" dirty="0">
                <a:latin typeface="Times New Roman" panose="02020603050405020304" pitchFamily="18" charset="0"/>
              </a:rPr>
              <a:t>媒體</a:t>
            </a:r>
            <a:r>
              <a:rPr lang="zh-TW" altLang="en-US" sz="2800" dirty="0">
                <a:latin typeface="Times New Roman" panose="02020603050405020304" pitchFamily="18" charset="0"/>
              </a:rPr>
              <a:t>發動</a:t>
            </a:r>
            <a:r>
              <a:rPr lang="zh-CN" altLang="en-US" sz="2800" dirty="0">
                <a:latin typeface="Times New Roman" panose="02020603050405020304" pitchFamily="18" charset="0"/>
              </a:rPr>
              <a:t>大</a:t>
            </a:r>
            <a:r>
              <a:rPr lang="zh-TW" altLang="en-US" sz="2800" dirty="0">
                <a:latin typeface="Times New Roman" panose="02020603050405020304" pitchFamily="18" charset="0"/>
              </a:rPr>
              <a:t>規模</a:t>
            </a:r>
            <a:r>
              <a:rPr lang="zh-CN" altLang="en-US" sz="2800" dirty="0">
                <a:latin typeface="Times New Roman" panose="02020603050405020304" pitchFamily="18" charset="0"/>
              </a:rPr>
              <a:t>廣告</a:t>
            </a:r>
            <a:r>
              <a:rPr lang="zh-TW" altLang="en-US" sz="2800" dirty="0">
                <a:latin typeface="Times New Roman" panose="02020603050405020304" pitchFamily="18" charset="0"/>
              </a:rPr>
              <a:t>攻勢</a:t>
            </a:r>
            <a:r>
              <a:rPr lang="zh-CN" altLang="en-US" sz="2800" dirty="0">
                <a:latin typeface="Times New Roman" panose="02020603050405020304" pitchFamily="18" charset="0"/>
              </a:rPr>
              <a:t>。</a:t>
            </a:r>
            <a:endParaRPr lang="zh-TW" altLang="en-US" sz="28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TW" sz="28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小</a:t>
            </a:r>
            <a:r>
              <a:rPr lang="zh-TW" altLang="en-US" sz="2800" dirty="0">
                <a:latin typeface="Times New Roman" panose="02020603050405020304" pitchFamily="18" charset="0"/>
              </a:rPr>
              <a:t>餐館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在</a:t>
            </a:r>
            <a:r>
              <a:rPr lang="zh-TW" altLang="en-US" sz="2800" dirty="0" smtClean="0">
                <a:latin typeface="Times New Roman" panose="02020603050405020304" pitchFamily="18" charset="0"/>
              </a:rPr>
              <a:t>社交平台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上推廣</a:t>
            </a:r>
            <a:r>
              <a:rPr lang="zh-CN" altLang="en-US" sz="2800" dirty="0">
                <a:latin typeface="Times New Roman" panose="02020603050405020304" pitchFamily="18" charset="0"/>
              </a:rPr>
              <a:t>特別菜式</a:t>
            </a:r>
            <a:r>
              <a:rPr lang="zh-TW" altLang="en-US" sz="2800" dirty="0">
                <a:latin typeface="Times New Roman" panose="02020603050405020304" pitchFamily="18" charset="0"/>
              </a:rPr>
              <a:t>或套餐 </a:t>
            </a:r>
            <a:r>
              <a:rPr lang="zh-TW" altLang="zh-CN" sz="2800" dirty="0">
                <a:latin typeface="Times New Roman" panose="02020603050405020304" pitchFamily="18" charset="0"/>
              </a:rPr>
              <a:t>。</a:t>
            </a:r>
            <a:endParaRPr lang="zh-TW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1127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773238"/>
            <a:ext cx="1941512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508375"/>
            <a:ext cx="203835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4797425"/>
            <a:ext cx="189706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200"/>
          </a:p>
          <a:p>
            <a:pPr eaLnBrk="1" hangingPunct="1"/>
            <a:fld id="{4C11C03C-6B33-4F97-995E-A3858776E182}" type="slidenum">
              <a:rPr kumimoji="0" lang="en-US" altLang="zh-TW" sz="1200"/>
              <a:pPr eaLnBrk="1" hangingPunct="1"/>
              <a:t>9</a:t>
            </a:fld>
            <a:endParaRPr kumimoji="0" lang="en-US" altLang="zh-TW" sz="1200"/>
          </a:p>
        </p:txBody>
      </p:sp>
      <p:sp>
        <p:nvSpPr>
          <p:cNvPr id="12291" name="Slide Number Placeholder 5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M06</a:t>
            </a:r>
          </a:p>
          <a:p>
            <a:pPr eaLnBrk="1" hangingPunct="1"/>
            <a:r>
              <a:rPr kumimoji="0" lang="zh-TW" altLang="en-US" sz="1000"/>
              <a:t>市場營銷的角色  </a:t>
            </a:r>
            <a:endParaRPr kumimoji="0" lang="en-US" altLang="zh-TW" sz="1000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TW" altLang="en-US" smtClean="0">
                <a:ea typeface="新細明體" panose="02020500000000000000" pitchFamily="18" charset="-120"/>
              </a:rPr>
              <a:t>市場營銷基本</a:t>
            </a:r>
            <a:r>
              <a:rPr lang="zh-CN" altLang="en-US" smtClean="0">
                <a:latin typeface="新細明體" panose="02020500000000000000" pitchFamily="18" charset="-120"/>
                <a:ea typeface="SimSun" panose="02010600030101010101" pitchFamily="2" charset="-122"/>
              </a:rPr>
              <a:t>過程</a:t>
            </a:r>
            <a:endParaRPr lang="en-US" altLang="zh-TW" smtClean="0">
              <a:latin typeface="新細明體" panose="02020500000000000000" pitchFamily="18" charset="-120"/>
              <a:ea typeface="新細明體" panose="02020500000000000000" pitchFamily="18" charset="-120"/>
            </a:endParaRPr>
          </a:p>
        </p:txBody>
      </p:sp>
      <p:grpSp>
        <p:nvGrpSpPr>
          <p:cNvPr id="12293" name="Group 29"/>
          <p:cNvGrpSpPr>
            <a:grpSpLocks/>
          </p:cNvGrpSpPr>
          <p:nvPr/>
        </p:nvGrpSpPr>
        <p:grpSpPr bwMode="auto">
          <a:xfrm>
            <a:off x="395288" y="1628775"/>
            <a:ext cx="8281987" cy="4752975"/>
            <a:chOff x="204" y="1071"/>
            <a:chExt cx="5217" cy="2994"/>
          </a:xfrm>
        </p:grpSpPr>
        <p:sp>
          <p:nvSpPr>
            <p:cNvPr id="12294" name="Oval 4"/>
            <p:cNvSpPr>
              <a:spLocks noChangeArrowheads="1"/>
            </p:cNvSpPr>
            <p:nvPr/>
          </p:nvSpPr>
          <p:spPr bwMode="auto">
            <a:xfrm>
              <a:off x="204" y="2795"/>
              <a:ext cx="1497" cy="1270"/>
            </a:xfrm>
            <a:prstGeom prst="ellipse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endParaRPr lang="en-US" altLang="zh-TW" sz="1800"/>
            </a:p>
          </p:txBody>
        </p:sp>
        <p:sp>
          <p:nvSpPr>
            <p:cNvPr id="12295" name="Oval 7"/>
            <p:cNvSpPr>
              <a:spLocks noChangeArrowheads="1"/>
            </p:cNvSpPr>
            <p:nvPr/>
          </p:nvSpPr>
          <p:spPr bwMode="auto">
            <a:xfrm>
              <a:off x="3923" y="1071"/>
              <a:ext cx="1497" cy="1225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 eaLnBrk="0" hangingPunct="0"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4800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endParaRPr lang="en-US" altLang="zh-TW" sz="1800"/>
            </a:p>
          </p:txBody>
        </p:sp>
        <p:grpSp>
          <p:nvGrpSpPr>
            <p:cNvPr id="12296" name="Group 22"/>
            <p:cNvGrpSpPr>
              <a:grpSpLocks/>
            </p:cNvGrpSpPr>
            <p:nvPr/>
          </p:nvGrpSpPr>
          <p:grpSpPr bwMode="auto">
            <a:xfrm>
              <a:off x="249" y="1253"/>
              <a:ext cx="5172" cy="2545"/>
              <a:chOff x="158" y="1117"/>
              <a:chExt cx="5172" cy="2545"/>
            </a:xfrm>
          </p:grpSpPr>
          <p:sp>
            <p:nvSpPr>
              <p:cNvPr id="12297" name="Oval 3"/>
              <p:cNvSpPr>
                <a:spLocks noChangeArrowheads="1"/>
              </p:cNvSpPr>
              <p:nvPr/>
            </p:nvSpPr>
            <p:spPr bwMode="auto">
              <a:xfrm>
                <a:off x="1882" y="1570"/>
                <a:ext cx="1452" cy="1270"/>
              </a:xfrm>
              <a:prstGeom prst="ellipse">
                <a:avLst/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lang="en-US" altLang="zh-TW" sz="1800"/>
              </a:p>
            </p:txBody>
          </p:sp>
          <p:sp>
            <p:nvSpPr>
              <p:cNvPr id="133144" name="Text Box 6"/>
              <p:cNvSpPr txBox="1">
                <a:spLocks noChangeArrowheads="1"/>
              </p:cNvSpPr>
              <p:nvPr/>
            </p:nvSpPr>
            <p:spPr bwMode="auto">
              <a:xfrm>
                <a:off x="158" y="2931"/>
                <a:ext cx="1542" cy="7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TW" altLang="en-US" sz="2800">
                    <a:solidFill>
                      <a:srgbClr val="CC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Bookman Old Style" panose="02050604050505020204" pitchFamily="18" charset="0"/>
                  </a:rPr>
                  <a:t>第一</a:t>
                </a:r>
                <a:r>
                  <a:rPr lang="zh-CN" altLang="en-US" sz="2800">
                    <a:solidFill>
                      <a:srgbClr val="CC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Bookman Old Style" panose="02050604050505020204" pitchFamily="18" charset="0"/>
                  </a:rPr>
                  <a:t>步：</a:t>
                </a:r>
                <a:endParaRPr lang="en-US" altLang="zh-TW" sz="280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Bookman Old Style" panose="02050604050505020204" pitchFamily="18" charset="0"/>
                </a:endParaRPr>
              </a:p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800">
                    <a:latin typeface="Bookman Old Style" panose="02050604050505020204" pitchFamily="18" charset="0"/>
                  </a:rPr>
                  <a:t>識別市場機會</a:t>
                </a:r>
                <a:endParaRPr lang="en-US" altLang="zh-TW" sz="2800">
                  <a:latin typeface="Bookman Old Style" panose="02050604050505020204" pitchFamily="18" charset="0"/>
                </a:endParaRPr>
              </a:p>
            </p:txBody>
          </p:sp>
          <p:sp>
            <p:nvSpPr>
              <p:cNvPr id="133145" name="Text Box 7"/>
              <p:cNvSpPr txBox="1">
                <a:spLocks noChangeArrowheads="1"/>
              </p:cNvSpPr>
              <p:nvPr/>
            </p:nvSpPr>
            <p:spPr bwMode="auto">
              <a:xfrm>
                <a:off x="1837" y="1752"/>
                <a:ext cx="1588" cy="7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TW" altLang="en-US" sz="2800">
                    <a:solidFill>
                      <a:srgbClr val="CC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Bookman Old Style" pitchFamily="18" charset="0"/>
                  </a:rPr>
                  <a:t>第二</a:t>
                </a:r>
                <a:r>
                  <a:rPr lang="zh-CN" altLang="en-US" sz="2800">
                    <a:solidFill>
                      <a:srgbClr val="CC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Bookman Old Style" pitchFamily="18" charset="0"/>
                  </a:rPr>
                  <a:t>步</a:t>
                </a:r>
                <a:r>
                  <a:rPr lang="zh-TW" altLang="en-US" sz="2800">
                    <a:solidFill>
                      <a:srgbClr val="CC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Bookman Old Style" pitchFamily="18" charset="0"/>
                  </a:rPr>
                  <a:t>：</a:t>
                </a:r>
                <a:endParaRPr lang="en-US" altLang="zh-CN" sz="280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Bookman Old Style" pitchFamily="18" charset="0"/>
                </a:endParaRPr>
              </a:p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2800">
                    <a:latin typeface="Bookman Old Style" pitchFamily="18" charset="0"/>
                  </a:rPr>
                  <a:t>選擇目標市場</a:t>
                </a:r>
              </a:p>
            </p:txBody>
          </p:sp>
          <p:sp>
            <p:nvSpPr>
              <p:cNvPr id="133146" name="Text Box 8"/>
              <p:cNvSpPr txBox="1">
                <a:spLocks noChangeArrowheads="1"/>
              </p:cNvSpPr>
              <p:nvPr/>
            </p:nvSpPr>
            <p:spPr bwMode="auto">
              <a:xfrm>
                <a:off x="3833" y="1117"/>
                <a:ext cx="1497" cy="8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TW" altLang="en-US" sz="2400">
                    <a:solidFill>
                      <a:srgbClr val="CC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Bookman Old Style" panose="02050604050505020204" pitchFamily="18" charset="0"/>
                  </a:rPr>
                  <a:t>第三</a:t>
                </a:r>
                <a:r>
                  <a:rPr lang="zh-CN" altLang="en-US" sz="2400">
                    <a:solidFill>
                      <a:srgbClr val="CC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Bookman Old Style" panose="02050604050505020204" pitchFamily="18" charset="0"/>
                  </a:rPr>
                  <a:t>步：</a:t>
                </a:r>
                <a:endParaRPr lang="en-US" altLang="zh-TW" sz="240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Bookman Old Style" panose="02050604050505020204" pitchFamily="18" charset="0"/>
                </a:endParaRPr>
              </a:p>
              <a:p>
                <a:pPr algn="ctr" eaLnBrk="1" hangingPunct="1">
                  <a:spcBef>
                    <a:spcPct val="50000"/>
                  </a:spcBef>
                </a:pPr>
                <a:r>
                  <a:rPr lang="zh-TW" altLang="en-US" sz="2400">
                    <a:latin typeface="Bookman Old Style" panose="02050604050505020204" pitchFamily="18" charset="0"/>
                  </a:rPr>
                  <a:t>制訂市場營銷組合</a:t>
                </a:r>
                <a:r>
                  <a:rPr lang="zh-CN" altLang="en-US" sz="2400">
                    <a:latin typeface="Bookman Old Style" panose="02050604050505020204" pitchFamily="18" charset="0"/>
                  </a:rPr>
                  <a:t>策略</a:t>
                </a:r>
              </a:p>
            </p:txBody>
          </p:sp>
          <p:sp>
            <p:nvSpPr>
              <p:cNvPr id="12301" name="AutoShape 9"/>
              <p:cNvSpPr>
                <a:spLocks noChangeArrowheads="1"/>
              </p:cNvSpPr>
              <p:nvPr/>
            </p:nvSpPr>
            <p:spPr bwMode="auto">
              <a:xfrm rot="-2503416">
                <a:off x="1383" y="2523"/>
                <a:ext cx="615" cy="306"/>
              </a:xfrm>
              <a:prstGeom prst="rightArrow">
                <a:avLst>
                  <a:gd name="adj1" fmla="val 50000"/>
                  <a:gd name="adj2" fmla="val 50245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lang="en-US" altLang="zh-TW" sz="1800"/>
              </a:p>
            </p:txBody>
          </p:sp>
          <p:sp>
            <p:nvSpPr>
              <p:cNvPr id="12302" name="AutoShape 10"/>
              <p:cNvSpPr>
                <a:spLocks noChangeArrowheads="1"/>
              </p:cNvSpPr>
              <p:nvPr/>
            </p:nvSpPr>
            <p:spPr bwMode="auto">
              <a:xfrm rot="-945664">
                <a:off x="3243" y="1616"/>
                <a:ext cx="615" cy="317"/>
              </a:xfrm>
              <a:prstGeom prst="rightArrow">
                <a:avLst>
                  <a:gd name="adj1" fmla="val 50000"/>
                  <a:gd name="adj2" fmla="val 48502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 eaLnBrk="0" hangingPunct="0"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4800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eaLnBrk="1" hangingPunct="1"/>
                <a:endParaRPr lang="en-US" altLang="zh-TW" sz="18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Topic C09-Investment Decision-Final Draft(eng)">
  <a:themeElements>
    <a:clrScheme name="Topic C09-Investment Decision-Final Draft(eng)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3_Topic C09-Investment Decision-Final Draft(eng)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Topic C09-Investment Decision-Final Draft(eng)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ic C09-Investment Decision-Final Draft(eng)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ic C09-Investment Decision-Final Draft(eng)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ic C09-Investment Decision-Final Draft(eng)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ic C09-Investment Decision-Final Draft(eng)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ic C09-Investment Decision-Final Draft(eng)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ic C09-Investment Decision-Final Draft(eng)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ic C09-Investment Decision-Final Draft(eng)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ic C09-Investment Decision-Final Draft(eng)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ic C09-Investment Decision-Final Draft(eng)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7213</TotalTime>
  <Words>3968</Words>
  <Application>Microsoft Office PowerPoint</Application>
  <PresentationFormat>On-screen Show (4:3)</PresentationFormat>
  <Paragraphs>545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2" baseType="lpstr">
      <vt:lpstr>標楷體</vt:lpstr>
      <vt:lpstr>新細明體</vt:lpstr>
      <vt:lpstr>新細明體</vt:lpstr>
      <vt:lpstr>SimSun</vt:lpstr>
      <vt:lpstr>Arial</vt:lpstr>
      <vt:lpstr>Bodoni MT Black</vt:lpstr>
      <vt:lpstr>Bookman Old Style</vt:lpstr>
      <vt:lpstr>Calibri</vt:lpstr>
      <vt:lpstr>Times New Roman</vt:lpstr>
      <vt:lpstr>Wingdings</vt:lpstr>
      <vt:lpstr>3_Topic C09-Investment Decision-Final Draft(eng)</vt:lpstr>
      <vt:lpstr>企業會財選修部分 商業管理單元–市場營銷管理</vt:lpstr>
      <vt:lpstr>活動一：開設日本潮流商舖─朗勞需要你的意見</vt:lpstr>
      <vt:lpstr>活動一：開設日本潮流商舖─朗勞需要你的意見</vt:lpstr>
      <vt:lpstr>活動一：開設日本潮流商舖─朗勞 需要你的意見</vt:lpstr>
      <vt:lpstr>對，你們的建議很好</vt:lpstr>
      <vt:lpstr>「市場營銷」是甚麼？</vt:lpstr>
      <vt:lpstr>換言之：</vt:lpstr>
      <vt:lpstr>無論業務規模大小，「市場營銷」都是必要的。</vt:lpstr>
      <vt:lpstr>市場營銷基本過程</vt:lpstr>
      <vt:lpstr>市場營銷基本過程</vt:lpstr>
      <vt:lpstr>需要 </vt:lpstr>
      <vt:lpstr>PowerPoint Presentation</vt:lpstr>
      <vt:lpstr>PowerPoint Presentation</vt:lpstr>
      <vt:lpstr>需要        消費  （即公司的機會）</vt:lpstr>
      <vt:lpstr>活動一(續)： 開設日本潮流商舖─朗勞 需要你的意見</vt:lpstr>
      <vt:lpstr>市場營銷基本過程</vt:lpstr>
      <vt:lpstr>個案：中式茶樓</vt:lpstr>
      <vt:lpstr>個案：中式茶樓</vt:lpstr>
      <vt:lpstr>市場區分</vt:lpstr>
      <vt:lpstr>市場區分有甚麼優點？ </vt:lpstr>
      <vt:lpstr>活動二：  他們屬於哪個市場組別？</vt:lpstr>
      <vt:lpstr>選定目標組別後， 你需要為產品確立「產品定位」</vt:lpstr>
      <vt:lpstr>活動三： 產品定位練習</vt:lpstr>
      <vt:lpstr>PowerPoint Presentation</vt:lpstr>
      <vt:lpstr>產品定位</vt:lpstr>
      <vt:lpstr>基本市場營銷過程</vt:lpstr>
      <vt:lpstr>市場營銷組合是甚麼？  市場營銷組合的基本元素（ 4Ps）</vt:lpstr>
      <vt:lpstr>PowerPoint Presentation</vt:lpstr>
      <vt:lpstr>我們會在課題M09中詳細討論市場營銷組合策略</vt:lpstr>
      <vt:lpstr>PowerPoint Presentation</vt:lpstr>
      <vt:lpstr>PowerPoint Presentation</vt:lpstr>
    </vt:vector>
  </TitlesOfParts>
  <Company>peak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BAFS Compulsory Part 1(d) Personal Financial Management</dc:title>
  <dc:creator>Michael Chan</dc:creator>
  <cp:lastModifiedBy>LO, Hiu-man</cp:lastModifiedBy>
  <cp:revision>671</cp:revision>
  <dcterms:created xsi:type="dcterms:W3CDTF">2007-11-25T15:32:56Z</dcterms:created>
  <dcterms:modified xsi:type="dcterms:W3CDTF">2024-08-26T06:49:18Z</dcterms:modified>
</cp:coreProperties>
</file>