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90" r:id="rId3"/>
    <p:sldId id="280" r:id="rId4"/>
    <p:sldId id="282" r:id="rId5"/>
    <p:sldId id="283" r:id="rId6"/>
    <p:sldId id="286" r:id="rId7"/>
    <p:sldId id="288" r:id="rId8"/>
    <p:sldId id="287" r:id="rId9"/>
    <p:sldId id="263" r:id="rId10"/>
    <p:sldId id="259" r:id="rId11"/>
    <p:sldId id="276" r:id="rId12"/>
    <p:sldId id="289" r:id="rId13"/>
    <p:sldId id="277" r:id="rId14"/>
    <p:sldId id="265" r:id="rId15"/>
    <p:sldId id="267" r:id="rId16"/>
    <p:sldId id="268" r:id="rId17"/>
    <p:sldId id="269" r:id="rId18"/>
    <p:sldId id="270" r:id="rId19"/>
    <p:sldId id="272" r:id="rId20"/>
    <p:sldId id="271" r:id="rId21"/>
    <p:sldId id="278" r:id="rId22"/>
    <p:sldId id="279" r:id="rId2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74843" autoAdjust="0"/>
  </p:normalViewPr>
  <p:slideViewPr>
    <p:cSldViewPr snapToGrid="0">
      <p:cViewPr varScale="1">
        <p:scale>
          <a:sx n="57" d="100"/>
          <a:sy n="57" d="100"/>
        </p:scale>
        <p:origin x="78" y="594"/>
      </p:cViewPr>
      <p:guideLst/>
    </p:cSldViewPr>
  </p:slideViewPr>
  <p:outlineViewPr>
    <p:cViewPr>
      <p:scale>
        <a:sx n="33" d="100"/>
        <a:sy n="33" d="100"/>
      </p:scale>
      <p:origin x="0" y="-51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0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3DCCF2-8CD7-44DA-BABE-87E2BE681461}" type="doc">
      <dgm:prSet loTypeId="urn:microsoft.com/office/officeart/2005/8/layout/bProcess3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zh-HK" altLang="en-US"/>
        </a:p>
      </dgm:t>
    </dgm:pt>
    <dgm:pt modelId="{3A4DF7AA-7FF5-4E73-9186-1C741791F404}">
      <dgm:prSet phldrT="[文字]"/>
      <dgm:spPr/>
      <dgm:t>
        <a:bodyPr/>
        <a:lstStyle/>
        <a:p>
          <a:r>
            <a:rPr lang="en-US" altLang="zh-HK" dirty="0"/>
            <a:t>1. </a:t>
          </a:r>
          <a:r>
            <a:rPr lang="zh-TW" altLang="en-US" dirty="0"/>
            <a:t>確定公司目標</a:t>
          </a:r>
          <a:endParaRPr lang="zh-HK" altLang="en-US" dirty="0"/>
        </a:p>
      </dgm:t>
    </dgm:pt>
    <dgm:pt modelId="{542B4993-BCF9-4367-8C42-79524B2E902F}" type="parTrans" cxnId="{FAB20D44-07D2-42F8-9D55-83002A26CDF0}">
      <dgm:prSet/>
      <dgm:spPr/>
      <dgm:t>
        <a:bodyPr/>
        <a:lstStyle/>
        <a:p>
          <a:endParaRPr lang="zh-HK" altLang="en-US"/>
        </a:p>
      </dgm:t>
    </dgm:pt>
    <dgm:pt modelId="{98C56A1F-A1B5-4498-9A46-130460CD44B4}" type="sibTrans" cxnId="{FAB20D44-07D2-42F8-9D55-83002A26CDF0}">
      <dgm:prSet/>
      <dgm:spPr/>
      <dgm:t>
        <a:bodyPr/>
        <a:lstStyle/>
        <a:p>
          <a:endParaRPr lang="zh-HK" altLang="en-US"/>
        </a:p>
      </dgm:t>
    </dgm:pt>
    <dgm:pt modelId="{33A9B50F-505E-4CC3-ADCC-5DC6D7D8899E}">
      <dgm:prSet phldrT="[文字]"/>
      <dgm:spPr/>
      <dgm:t>
        <a:bodyPr/>
        <a:lstStyle/>
        <a:p>
          <a:r>
            <a:rPr lang="en-US" altLang="zh-HK" dirty="0"/>
            <a:t>2. </a:t>
          </a:r>
          <a:r>
            <a:rPr lang="zh-TW" altLang="en-US" dirty="0"/>
            <a:t>列出達成目標的不同方案</a:t>
          </a:r>
          <a:endParaRPr lang="zh-HK" altLang="en-US" dirty="0"/>
        </a:p>
      </dgm:t>
    </dgm:pt>
    <dgm:pt modelId="{84A5E746-F9ED-4111-ACCF-DF7A11815278}" type="parTrans" cxnId="{FADDE4EC-1BB2-44C4-B1E6-F4C1C58D417F}">
      <dgm:prSet/>
      <dgm:spPr/>
      <dgm:t>
        <a:bodyPr/>
        <a:lstStyle/>
        <a:p>
          <a:endParaRPr lang="zh-HK" altLang="en-US"/>
        </a:p>
      </dgm:t>
    </dgm:pt>
    <dgm:pt modelId="{C1DB197E-F997-4CCB-A959-B30775D8FB79}" type="sibTrans" cxnId="{FADDE4EC-1BB2-44C4-B1E6-F4C1C58D417F}">
      <dgm:prSet/>
      <dgm:spPr/>
      <dgm:t>
        <a:bodyPr/>
        <a:lstStyle/>
        <a:p>
          <a:endParaRPr lang="zh-HK" altLang="en-US"/>
        </a:p>
      </dgm:t>
    </dgm:pt>
    <dgm:pt modelId="{6678941A-80B2-40C1-BD38-4E87EBC9BA7F}">
      <dgm:prSet phldrT="[文字]"/>
      <dgm:spPr/>
      <dgm:t>
        <a:bodyPr/>
        <a:lstStyle/>
        <a:p>
          <a:r>
            <a:rPr lang="en-US" altLang="zh-HK" dirty="0"/>
            <a:t>3. </a:t>
          </a:r>
          <a:r>
            <a:rPr lang="zh-TW" altLang="en-US" dirty="0"/>
            <a:t>選出達成目標的最佳方案</a:t>
          </a:r>
          <a:endParaRPr lang="zh-HK" altLang="en-US" dirty="0"/>
        </a:p>
      </dgm:t>
    </dgm:pt>
    <dgm:pt modelId="{B7075047-39AC-4B10-8FEF-B7B0D46F61BD}" type="parTrans" cxnId="{DA843B49-B1C7-459C-9A0C-F70F9A985F84}">
      <dgm:prSet/>
      <dgm:spPr/>
      <dgm:t>
        <a:bodyPr/>
        <a:lstStyle/>
        <a:p>
          <a:endParaRPr lang="zh-HK" altLang="en-US"/>
        </a:p>
      </dgm:t>
    </dgm:pt>
    <dgm:pt modelId="{3C87024A-A1EF-4C7E-8D86-32311209CC97}" type="sibTrans" cxnId="{DA843B49-B1C7-459C-9A0C-F70F9A985F84}">
      <dgm:prSet/>
      <dgm:spPr/>
      <dgm:t>
        <a:bodyPr/>
        <a:lstStyle/>
        <a:p>
          <a:endParaRPr lang="zh-HK" altLang="en-US"/>
        </a:p>
      </dgm:t>
    </dgm:pt>
    <dgm:pt modelId="{EE33D1FC-477B-4CAB-B18C-68BBED619357}">
      <dgm:prSet/>
      <dgm:spPr/>
      <dgm:t>
        <a:bodyPr/>
        <a:lstStyle/>
        <a:p>
          <a:r>
            <a:rPr lang="en-US" altLang="zh-HK" dirty="0"/>
            <a:t>5. </a:t>
          </a:r>
          <a:r>
            <a:rPr lang="zh-TW" altLang="en-US" dirty="0"/>
            <a:t>將計劃實行</a:t>
          </a:r>
          <a:endParaRPr lang="zh-HK" altLang="en-US" dirty="0"/>
        </a:p>
      </dgm:t>
    </dgm:pt>
    <dgm:pt modelId="{52F16FDF-B3D7-4155-AAB1-716770B83670}" type="parTrans" cxnId="{636F267C-870B-40DA-9E6B-EC91559E482C}">
      <dgm:prSet/>
      <dgm:spPr/>
      <dgm:t>
        <a:bodyPr/>
        <a:lstStyle/>
        <a:p>
          <a:endParaRPr lang="zh-HK" altLang="en-US"/>
        </a:p>
      </dgm:t>
    </dgm:pt>
    <dgm:pt modelId="{E6EF1C27-9E1B-4996-B945-D56D6D59FE74}" type="sibTrans" cxnId="{636F267C-870B-40DA-9E6B-EC91559E482C}">
      <dgm:prSet/>
      <dgm:spPr/>
      <dgm:t>
        <a:bodyPr/>
        <a:lstStyle/>
        <a:p>
          <a:endParaRPr lang="zh-HK" altLang="en-US"/>
        </a:p>
      </dgm:t>
    </dgm:pt>
    <dgm:pt modelId="{359C0DA0-0B55-4DDD-83FD-555D8EFB8DAD}">
      <dgm:prSet/>
      <dgm:spPr/>
      <dgm:t>
        <a:bodyPr/>
        <a:lstStyle/>
        <a:p>
          <a:r>
            <a:rPr lang="en-US" altLang="zh-HK" dirty="0"/>
            <a:t>4. </a:t>
          </a:r>
          <a:r>
            <a:rPr lang="zh-TW" altLang="en-US" dirty="0"/>
            <a:t>定出計劃來進行所選方案</a:t>
          </a:r>
          <a:endParaRPr lang="zh-HK" altLang="en-US" dirty="0"/>
        </a:p>
      </dgm:t>
    </dgm:pt>
    <dgm:pt modelId="{900348E7-5886-4353-8FDB-652FDF4E0619}" type="parTrans" cxnId="{47DDAF39-CDF3-4850-B5A7-E67AE2614EF4}">
      <dgm:prSet/>
      <dgm:spPr/>
      <dgm:t>
        <a:bodyPr/>
        <a:lstStyle/>
        <a:p>
          <a:endParaRPr lang="zh-HK" altLang="en-US"/>
        </a:p>
      </dgm:t>
    </dgm:pt>
    <dgm:pt modelId="{23EA81F8-EB89-437F-8DB5-58E77EE2A796}" type="sibTrans" cxnId="{47DDAF39-CDF3-4850-B5A7-E67AE2614EF4}">
      <dgm:prSet/>
      <dgm:spPr/>
      <dgm:t>
        <a:bodyPr/>
        <a:lstStyle/>
        <a:p>
          <a:endParaRPr lang="zh-HK" altLang="en-US"/>
        </a:p>
      </dgm:t>
    </dgm:pt>
    <dgm:pt modelId="{C7BBC2E5-2E77-4566-BC88-5B399CBD4FE6}" type="pres">
      <dgm:prSet presAssocID="{8E3DCCF2-8CD7-44DA-BABE-87E2BE681461}" presName="Name0" presStyleCnt="0">
        <dgm:presLayoutVars>
          <dgm:dir/>
          <dgm:resizeHandles val="exact"/>
        </dgm:presLayoutVars>
      </dgm:prSet>
      <dgm:spPr/>
    </dgm:pt>
    <dgm:pt modelId="{DAD25A6D-5F9F-43E0-B4DB-56EC9197DE8F}" type="pres">
      <dgm:prSet presAssocID="{3A4DF7AA-7FF5-4E73-9186-1C741791F404}" presName="node" presStyleLbl="node1" presStyleIdx="0" presStyleCnt="5">
        <dgm:presLayoutVars>
          <dgm:bulletEnabled val="1"/>
        </dgm:presLayoutVars>
      </dgm:prSet>
      <dgm:spPr/>
    </dgm:pt>
    <dgm:pt modelId="{C5310675-FEB3-4EF7-95E7-7ED7D131ABE8}" type="pres">
      <dgm:prSet presAssocID="{98C56A1F-A1B5-4498-9A46-130460CD44B4}" presName="sibTrans" presStyleLbl="sibTrans1D1" presStyleIdx="0" presStyleCnt="4"/>
      <dgm:spPr/>
    </dgm:pt>
    <dgm:pt modelId="{2CF588CF-132D-44A2-8E40-81F376EBB6BD}" type="pres">
      <dgm:prSet presAssocID="{98C56A1F-A1B5-4498-9A46-130460CD44B4}" presName="connectorText" presStyleLbl="sibTrans1D1" presStyleIdx="0" presStyleCnt="4"/>
      <dgm:spPr/>
    </dgm:pt>
    <dgm:pt modelId="{57F4BE6F-19BA-4B84-A9CC-8A931A511707}" type="pres">
      <dgm:prSet presAssocID="{33A9B50F-505E-4CC3-ADCC-5DC6D7D8899E}" presName="node" presStyleLbl="node1" presStyleIdx="1" presStyleCnt="5">
        <dgm:presLayoutVars>
          <dgm:bulletEnabled val="1"/>
        </dgm:presLayoutVars>
      </dgm:prSet>
      <dgm:spPr/>
    </dgm:pt>
    <dgm:pt modelId="{08D5C990-D042-4C54-888B-F3160A414915}" type="pres">
      <dgm:prSet presAssocID="{C1DB197E-F997-4CCB-A959-B30775D8FB79}" presName="sibTrans" presStyleLbl="sibTrans1D1" presStyleIdx="1" presStyleCnt="4"/>
      <dgm:spPr/>
    </dgm:pt>
    <dgm:pt modelId="{77F2DB20-A805-4814-8D3A-197AB0A85DC0}" type="pres">
      <dgm:prSet presAssocID="{C1DB197E-F997-4CCB-A959-B30775D8FB79}" presName="connectorText" presStyleLbl="sibTrans1D1" presStyleIdx="1" presStyleCnt="4"/>
      <dgm:spPr/>
    </dgm:pt>
    <dgm:pt modelId="{AD2CC09F-E1F3-4CDD-8E1A-13F90B6AD60F}" type="pres">
      <dgm:prSet presAssocID="{6678941A-80B2-40C1-BD38-4E87EBC9BA7F}" presName="node" presStyleLbl="node1" presStyleIdx="2" presStyleCnt="5">
        <dgm:presLayoutVars>
          <dgm:bulletEnabled val="1"/>
        </dgm:presLayoutVars>
      </dgm:prSet>
      <dgm:spPr/>
    </dgm:pt>
    <dgm:pt modelId="{38B700D3-C718-4BB9-BA26-1497F54497D4}" type="pres">
      <dgm:prSet presAssocID="{3C87024A-A1EF-4C7E-8D86-32311209CC97}" presName="sibTrans" presStyleLbl="sibTrans1D1" presStyleIdx="2" presStyleCnt="4"/>
      <dgm:spPr/>
    </dgm:pt>
    <dgm:pt modelId="{FB612811-FF71-43B8-A285-DE5CEFD37268}" type="pres">
      <dgm:prSet presAssocID="{3C87024A-A1EF-4C7E-8D86-32311209CC97}" presName="connectorText" presStyleLbl="sibTrans1D1" presStyleIdx="2" presStyleCnt="4"/>
      <dgm:spPr/>
    </dgm:pt>
    <dgm:pt modelId="{4A2E46CC-7B6A-4533-8AE3-833E02C70A16}" type="pres">
      <dgm:prSet presAssocID="{359C0DA0-0B55-4DDD-83FD-555D8EFB8DAD}" presName="node" presStyleLbl="node1" presStyleIdx="3" presStyleCnt="5">
        <dgm:presLayoutVars>
          <dgm:bulletEnabled val="1"/>
        </dgm:presLayoutVars>
      </dgm:prSet>
      <dgm:spPr/>
    </dgm:pt>
    <dgm:pt modelId="{78128848-BA45-44CE-AE60-21114D041B0E}" type="pres">
      <dgm:prSet presAssocID="{23EA81F8-EB89-437F-8DB5-58E77EE2A796}" presName="sibTrans" presStyleLbl="sibTrans1D1" presStyleIdx="3" presStyleCnt="4"/>
      <dgm:spPr/>
    </dgm:pt>
    <dgm:pt modelId="{7796F35B-E2D6-438A-A27B-902090B4A10E}" type="pres">
      <dgm:prSet presAssocID="{23EA81F8-EB89-437F-8DB5-58E77EE2A796}" presName="connectorText" presStyleLbl="sibTrans1D1" presStyleIdx="3" presStyleCnt="4"/>
      <dgm:spPr/>
    </dgm:pt>
    <dgm:pt modelId="{545C19CC-4F24-4724-828D-0F923E483AB6}" type="pres">
      <dgm:prSet presAssocID="{EE33D1FC-477B-4CAB-B18C-68BBED619357}" presName="node" presStyleLbl="node1" presStyleIdx="4" presStyleCnt="5">
        <dgm:presLayoutVars>
          <dgm:bulletEnabled val="1"/>
        </dgm:presLayoutVars>
      </dgm:prSet>
      <dgm:spPr/>
    </dgm:pt>
  </dgm:ptLst>
  <dgm:cxnLst>
    <dgm:cxn modelId="{45C2E61A-E6A5-4CBA-8862-286CBC0F7E2D}" type="presOf" srcId="{33A9B50F-505E-4CC3-ADCC-5DC6D7D8899E}" destId="{57F4BE6F-19BA-4B84-A9CC-8A931A511707}" srcOrd="0" destOrd="0" presId="urn:microsoft.com/office/officeart/2005/8/layout/bProcess3"/>
    <dgm:cxn modelId="{CBA99C1D-F15F-4DBF-AAA9-99430DA8AF31}" type="presOf" srcId="{C1DB197E-F997-4CCB-A959-B30775D8FB79}" destId="{08D5C990-D042-4C54-888B-F3160A414915}" srcOrd="0" destOrd="0" presId="urn:microsoft.com/office/officeart/2005/8/layout/bProcess3"/>
    <dgm:cxn modelId="{A0077129-C89B-4172-B262-6CECC24C3730}" type="presOf" srcId="{C1DB197E-F997-4CCB-A959-B30775D8FB79}" destId="{77F2DB20-A805-4814-8D3A-197AB0A85DC0}" srcOrd="1" destOrd="0" presId="urn:microsoft.com/office/officeart/2005/8/layout/bProcess3"/>
    <dgm:cxn modelId="{15869A2D-71E0-426A-84B1-D55462001594}" type="presOf" srcId="{23EA81F8-EB89-437F-8DB5-58E77EE2A796}" destId="{78128848-BA45-44CE-AE60-21114D041B0E}" srcOrd="0" destOrd="0" presId="urn:microsoft.com/office/officeart/2005/8/layout/bProcess3"/>
    <dgm:cxn modelId="{47DDAF39-CDF3-4850-B5A7-E67AE2614EF4}" srcId="{8E3DCCF2-8CD7-44DA-BABE-87E2BE681461}" destId="{359C0DA0-0B55-4DDD-83FD-555D8EFB8DAD}" srcOrd="3" destOrd="0" parTransId="{900348E7-5886-4353-8FDB-652FDF4E0619}" sibTransId="{23EA81F8-EB89-437F-8DB5-58E77EE2A796}"/>
    <dgm:cxn modelId="{C5C1813E-D833-4D70-956A-ACE61E91DE65}" type="presOf" srcId="{23EA81F8-EB89-437F-8DB5-58E77EE2A796}" destId="{7796F35B-E2D6-438A-A27B-902090B4A10E}" srcOrd="1" destOrd="0" presId="urn:microsoft.com/office/officeart/2005/8/layout/bProcess3"/>
    <dgm:cxn modelId="{E4F4D463-BA03-4632-956F-319BAB3BC4E9}" type="presOf" srcId="{3C87024A-A1EF-4C7E-8D86-32311209CC97}" destId="{38B700D3-C718-4BB9-BA26-1497F54497D4}" srcOrd="0" destOrd="0" presId="urn:microsoft.com/office/officeart/2005/8/layout/bProcess3"/>
    <dgm:cxn modelId="{FAB20D44-07D2-42F8-9D55-83002A26CDF0}" srcId="{8E3DCCF2-8CD7-44DA-BABE-87E2BE681461}" destId="{3A4DF7AA-7FF5-4E73-9186-1C741791F404}" srcOrd="0" destOrd="0" parTransId="{542B4993-BCF9-4367-8C42-79524B2E902F}" sibTransId="{98C56A1F-A1B5-4498-9A46-130460CD44B4}"/>
    <dgm:cxn modelId="{DA843B49-B1C7-459C-9A0C-F70F9A985F84}" srcId="{8E3DCCF2-8CD7-44DA-BABE-87E2BE681461}" destId="{6678941A-80B2-40C1-BD38-4E87EBC9BA7F}" srcOrd="2" destOrd="0" parTransId="{B7075047-39AC-4B10-8FEF-B7B0D46F61BD}" sibTransId="{3C87024A-A1EF-4C7E-8D86-32311209CC97}"/>
    <dgm:cxn modelId="{636F267C-870B-40DA-9E6B-EC91559E482C}" srcId="{8E3DCCF2-8CD7-44DA-BABE-87E2BE681461}" destId="{EE33D1FC-477B-4CAB-B18C-68BBED619357}" srcOrd="4" destOrd="0" parTransId="{52F16FDF-B3D7-4155-AAB1-716770B83670}" sibTransId="{E6EF1C27-9E1B-4996-B945-D56D6D59FE74}"/>
    <dgm:cxn modelId="{46A1E987-B5CF-45D7-BCD0-44BC4D872572}" type="presOf" srcId="{359C0DA0-0B55-4DDD-83FD-555D8EFB8DAD}" destId="{4A2E46CC-7B6A-4533-8AE3-833E02C70A16}" srcOrd="0" destOrd="0" presId="urn:microsoft.com/office/officeart/2005/8/layout/bProcess3"/>
    <dgm:cxn modelId="{A4C62693-40A6-4BE3-ACD7-CC4747E76DE8}" type="presOf" srcId="{3C87024A-A1EF-4C7E-8D86-32311209CC97}" destId="{FB612811-FF71-43B8-A285-DE5CEFD37268}" srcOrd="1" destOrd="0" presId="urn:microsoft.com/office/officeart/2005/8/layout/bProcess3"/>
    <dgm:cxn modelId="{46D301AA-2A58-4070-A91B-66E4B83F7EB4}" type="presOf" srcId="{6678941A-80B2-40C1-BD38-4E87EBC9BA7F}" destId="{AD2CC09F-E1F3-4CDD-8E1A-13F90B6AD60F}" srcOrd="0" destOrd="0" presId="urn:microsoft.com/office/officeart/2005/8/layout/bProcess3"/>
    <dgm:cxn modelId="{572031B8-233E-4C5A-86A8-787F295B119E}" type="presOf" srcId="{98C56A1F-A1B5-4498-9A46-130460CD44B4}" destId="{2CF588CF-132D-44A2-8E40-81F376EBB6BD}" srcOrd="1" destOrd="0" presId="urn:microsoft.com/office/officeart/2005/8/layout/bProcess3"/>
    <dgm:cxn modelId="{D0994FCE-18E0-48BD-9FD1-38F2F376BB9C}" type="presOf" srcId="{EE33D1FC-477B-4CAB-B18C-68BBED619357}" destId="{545C19CC-4F24-4724-828D-0F923E483AB6}" srcOrd="0" destOrd="0" presId="urn:microsoft.com/office/officeart/2005/8/layout/bProcess3"/>
    <dgm:cxn modelId="{66246FD6-414E-4C77-B899-51B263070DE1}" type="presOf" srcId="{8E3DCCF2-8CD7-44DA-BABE-87E2BE681461}" destId="{C7BBC2E5-2E77-4566-BC88-5B399CBD4FE6}" srcOrd="0" destOrd="0" presId="urn:microsoft.com/office/officeart/2005/8/layout/bProcess3"/>
    <dgm:cxn modelId="{FADDE4EC-1BB2-44C4-B1E6-F4C1C58D417F}" srcId="{8E3DCCF2-8CD7-44DA-BABE-87E2BE681461}" destId="{33A9B50F-505E-4CC3-ADCC-5DC6D7D8899E}" srcOrd="1" destOrd="0" parTransId="{84A5E746-F9ED-4111-ACCF-DF7A11815278}" sibTransId="{C1DB197E-F997-4CCB-A959-B30775D8FB79}"/>
    <dgm:cxn modelId="{9688BCFE-9777-45EF-956F-96F12427B80B}" type="presOf" srcId="{3A4DF7AA-7FF5-4E73-9186-1C741791F404}" destId="{DAD25A6D-5F9F-43E0-B4DB-56EC9197DE8F}" srcOrd="0" destOrd="0" presId="urn:microsoft.com/office/officeart/2005/8/layout/bProcess3"/>
    <dgm:cxn modelId="{82DDE7FE-7B45-4358-AD33-F7A0334E990B}" type="presOf" srcId="{98C56A1F-A1B5-4498-9A46-130460CD44B4}" destId="{C5310675-FEB3-4EF7-95E7-7ED7D131ABE8}" srcOrd="0" destOrd="0" presId="urn:microsoft.com/office/officeart/2005/8/layout/bProcess3"/>
    <dgm:cxn modelId="{8ACDAE80-3315-498C-8DFC-15B8CF21AB28}" type="presParOf" srcId="{C7BBC2E5-2E77-4566-BC88-5B399CBD4FE6}" destId="{DAD25A6D-5F9F-43E0-B4DB-56EC9197DE8F}" srcOrd="0" destOrd="0" presId="urn:microsoft.com/office/officeart/2005/8/layout/bProcess3"/>
    <dgm:cxn modelId="{8882058D-2FE6-44BE-80FB-FAFED4F8F589}" type="presParOf" srcId="{C7BBC2E5-2E77-4566-BC88-5B399CBD4FE6}" destId="{C5310675-FEB3-4EF7-95E7-7ED7D131ABE8}" srcOrd="1" destOrd="0" presId="urn:microsoft.com/office/officeart/2005/8/layout/bProcess3"/>
    <dgm:cxn modelId="{4EEE8311-9741-4BFE-BED7-7B72ED461C3A}" type="presParOf" srcId="{C5310675-FEB3-4EF7-95E7-7ED7D131ABE8}" destId="{2CF588CF-132D-44A2-8E40-81F376EBB6BD}" srcOrd="0" destOrd="0" presId="urn:microsoft.com/office/officeart/2005/8/layout/bProcess3"/>
    <dgm:cxn modelId="{7ECBD368-48BC-4A1C-AEFB-C2407485E243}" type="presParOf" srcId="{C7BBC2E5-2E77-4566-BC88-5B399CBD4FE6}" destId="{57F4BE6F-19BA-4B84-A9CC-8A931A511707}" srcOrd="2" destOrd="0" presId="urn:microsoft.com/office/officeart/2005/8/layout/bProcess3"/>
    <dgm:cxn modelId="{A37267AC-0015-4E5C-B0EB-98FB95205C52}" type="presParOf" srcId="{C7BBC2E5-2E77-4566-BC88-5B399CBD4FE6}" destId="{08D5C990-D042-4C54-888B-F3160A414915}" srcOrd="3" destOrd="0" presId="urn:microsoft.com/office/officeart/2005/8/layout/bProcess3"/>
    <dgm:cxn modelId="{43C95EE8-AF17-4FA5-8309-4B2C057E0190}" type="presParOf" srcId="{08D5C990-D042-4C54-888B-F3160A414915}" destId="{77F2DB20-A805-4814-8D3A-197AB0A85DC0}" srcOrd="0" destOrd="0" presId="urn:microsoft.com/office/officeart/2005/8/layout/bProcess3"/>
    <dgm:cxn modelId="{609E4FE4-401B-49BB-9717-F0B79397A24F}" type="presParOf" srcId="{C7BBC2E5-2E77-4566-BC88-5B399CBD4FE6}" destId="{AD2CC09F-E1F3-4CDD-8E1A-13F90B6AD60F}" srcOrd="4" destOrd="0" presId="urn:microsoft.com/office/officeart/2005/8/layout/bProcess3"/>
    <dgm:cxn modelId="{9EE90803-D81E-473B-8D29-5FFCF337607F}" type="presParOf" srcId="{C7BBC2E5-2E77-4566-BC88-5B399CBD4FE6}" destId="{38B700D3-C718-4BB9-BA26-1497F54497D4}" srcOrd="5" destOrd="0" presId="urn:microsoft.com/office/officeart/2005/8/layout/bProcess3"/>
    <dgm:cxn modelId="{2CC8BC46-16C5-4693-9F8D-F20995CA6CF3}" type="presParOf" srcId="{38B700D3-C718-4BB9-BA26-1497F54497D4}" destId="{FB612811-FF71-43B8-A285-DE5CEFD37268}" srcOrd="0" destOrd="0" presId="urn:microsoft.com/office/officeart/2005/8/layout/bProcess3"/>
    <dgm:cxn modelId="{92DCC273-7933-477D-B0EA-8F86CB8B563A}" type="presParOf" srcId="{C7BBC2E5-2E77-4566-BC88-5B399CBD4FE6}" destId="{4A2E46CC-7B6A-4533-8AE3-833E02C70A16}" srcOrd="6" destOrd="0" presId="urn:microsoft.com/office/officeart/2005/8/layout/bProcess3"/>
    <dgm:cxn modelId="{6EB64AC3-000B-4AA2-A9ED-AC227113D2BD}" type="presParOf" srcId="{C7BBC2E5-2E77-4566-BC88-5B399CBD4FE6}" destId="{78128848-BA45-44CE-AE60-21114D041B0E}" srcOrd="7" destOrd="0" presId="urn:microsoft.com/office/officeart/2005/8/layout/bProcess3"/>
    <dgm:cxn modelId="{9C46880E-5EF0-4F75-8292-0B664749D4D2}" type="presParOf" srcId="{78128848-BA45-44CE-AE60-21114D041B0E}" destId="{7796F35B-E2D6-438A-A27B-902090B4A10E}" srcOrd="0" destOrd="0" presId="urn:microsoft.com/office/officeart/2005/8/layout/bProcess3"/>
    <dgm:cxn modelId="{4A9CA958-E3AB-4DAC-B2C3-70308BED8AA6}" type="presParOf" srcId="{C7BBC2E5-2E77-4566-BC88-5B399CBD4FE6}" destId="{545C19CC-4F24-4724-828D-0F923E483AB6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310675-FEB3-4EF7-95E7-7ED7D131ABE8}">
      <dsp:nvSpPr>
        <dsp:cNvPr id="0" name=""/>
        <dsp:cNvSpPr/>
      </dsp:nvSpPr>
      <dsp:spPr>
        <a:xfrm>
          <a:off x="3040792" y="870618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HK" altLang="en-US" sz="500" kern="1200"/>
        </a:p>
      </dsp:txBody>
      <dsp:txXfrm>
        <a:off x="3357014" y="912848"/>
        <a:ext cx="34897" cy="6979"/>
      </dsp:txXfrm>
    </dsp:sp>
    <dsp:sp modelId="{DAD25A6D-5F9F-43E0-B4DB-56EC9197DE8F}">
      <dsp:nvSpPr>
        <dsp:cNvPr id="0" name=""/>
        <dsp:cNvSpPr/>
      </dsp:nvSpPr>
      <dsp:spPr>
        <a:xfrm>
          <a:off x="8061" y="5979"/>
          <a:ext cx="3034531" cy="182071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3300" kern="1200" dirty="0"/>
            <a:t>1. </a:t>
          </a:r>
          <a:r>
            <a:rPr lang="zh-TW" altLang="en-US" sz="3300" kern="1200" dirty="0"/>
            <a:t>確定公司目標</a:t>
          </a:r>
          <a:endParaRPr lang="zh-HK" altLang="en-US" sz="3300" kern="1200" dirty="0"/>
        </a:p>
      </dsp:txBody>
      <dsp:txXfrm>
        <a:off x="8061" y="5979"/>
        <a:ext cx="3034531" cy="1820718"/>
      </dsp:txXfrm>
    </dsp:sp>
    <dsp:sp modelId="{08D5C990-D042-4C54-888B-F3160A414915}">
      <dsp:nvSpPr>
        <dsp:cNvPr id="0" name=""/>
        <dsp:cNvSpPr/>
      </dsp:nvSpPr>
      <dsp:spPr>
        <a:xfrm>
          <a:off x="6773265" y="870618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HK" altLang="en-US" sz="500" kern="1200"/>
        </a:p>
      </dsp:txBody>
      <dsp:txXfrm>
        <a:off x="7089488" y="912848"/>
        <a:ext cx="34897" cy="6979"/>
      </dsp:txXfrm>
    </dsp:sp>
    <dsp:sp modelId="{57F4BE6F-19BA-4B84-A9CC-8A931A511707}">
      <dsp:nvSpPr>
        <dsp:cNvPr id="0" name=""/>
        <dsp:cNvSpPr/>
      </dsp:nvSpPr>
      <dsp:spPr>
        <a:xfrm>
          <a:off x="3740534" y="5979"/>
          <a:ext cx="3034531" cy="182071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3300" kern="1200" dirty="0"/>
            <a:t>2. </a:t>
          </a:r>
          <a:r>
            <a:rPr lang="zh-TW" altLang="en-US" sz="3300" kern="1200" dirty="0"/>
            <a:t>列出達成目標的不同方案</a:t>
          </a:r>
          <a:endParaRPr lang="zh-HK" altLang="en-US" sz="3300" kern="1200" dirty="0"/>
        </a:p>
      </dsp:txBody>
      <dsp:txXfrm>
        <a:off x="3740534" y="5979"/>
        <a:ext cx="3034531" cy="1820718"/>
      </dsp:txXfrm>
    </dsp:sp>
    <dsp:sp modelId="{38B700D3-C718-4BB9-BA26-1497F54497D4}">
      <dsp:nvSpPr>
        <dsp:cNvPr id="0" name=""/>
        <dsp:cNvSpPr/>
      </dsp:nvSpPr>
      <dsp:spPr>
        <a:xfrm>
          <a:off x="1525326" y="1824897"/>
          <a:ext cx="7464946" cy="667342"/>
        </a:xfrm>
        <a:custGeom>
          <a:avLst/>
          <a:gdLst/>
          <a:ahLst/>
          <a:cxnLst/>
          <a:rect l="0" t="0" r="0" b="0"/>
          <a:pathLst>
            <a:path>
              <a:moveTo>
                <a:pt x="7464946" y="0"/>
              </a:moveTo>
              <a:lnTo>
                <a:pt x="7464946" y="350771"/>
              </a:lnTo>
              <a:lnTo>
                <a:pt x="0" y="350771"/>
              </a:lnTo>
              <a:lnTo>
                <a:pt x="0" y="667342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HK" altLang="en-US" sz="500" kern="1200"/>
        </a:p>
      </dsp:txBody>
      <dsp:txXfrm>
        <a:off x="5070362" y="2155079"/>
        <a:ext cx="374875" cy="6979"/>
      </dsp:txXfrm>
    </dsp:sp>
    <dsp:sp modelId="{AD2CC09F-E1F3-4CDD-8E1A-13F90B6AD60F}">
      <dsp:nvSpPr>
        <dsp:cNvPr id="0" name=""/>
        <dsp:cNvSpPr/>
      </dsp:nvSpPr>
      <dsp:spPr>
        <a:xfrm>
          <a:off x="7473007" y="5979"/>
          <a:ext cx="3034531" cy="182071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3300" kern="1200" dirty="0"/>
            <a:t>3. </a:t>
          </a:r>
          <a:r>
            <a:rPr lang="zh-TW" altLang="en-US" sz="3300" kern="1200" dirty="0"/>
            <a:t>選出達成目標的最佳方案</a:t>
          </a:r>
          <a:endParaRPr lang="zh-HK" altLang="en-US" sz="3300" kern="1200" dirty="0"/>
        </a:p>
      </dsp:txBody>
      <dsp:txXfrm>
        <a:off x="7473007" y="5979"/>
        <a:ext cx="3034531" cy="1820718"/>
      </dsp:txXfrm>
    </dsp:sp>
    <dsp:sp modelId="{78128848-BA45-44CE-AE60-21114D041B0E}">
      <dsp:nvSpPr>
        <dsp:cNvPr id="0" name=""/>
        <dsp:cNvSpPr/>
      </dsp:nvSpPr>
      <dsp:spPr>
        <a:xfrm>
          <a:off x="3040792" y="3389279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HK" altLang="en-US" sz="500" kern="1200"/>
        </a:p>
      </dsp:txBody>
      <dsp:txXfrm>
        <a:off x="3357014" y="3431509"/>
        <a:ext cx="34897" cy="6979"/>
      </dsp:txXfrm>
    </dsp:sp>
    <dsp:sp modelId="{4A2E46CC-7B6A-4533-8AE3-833E02C70A16}">
      <dsp:nvSpPr>
        <dsp:cNvPr id="0" name=""/>
        <dsp:cNvSpPr/>
      </dsp:nvSpPr>
      <dsp:spPr>
        <a:xfrm>
          <a:off x="8061" y="2524640"/>
          <a:ext cx="3034531" cy="182071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3300" kern="1200" dirty="0"/>
            <a:t>4. </a:t>
          </a:r>
          <a:r>
            <a:rPr lang="zh-TW" altLang="en-US" sz="3300" kern="1200" dirty="0"/>
            <a:t>定出計劃來進行所選方案</a:t>
          </a:r>
          <a:endParaRPr lang="zh-HK" altLang="en-US" sz="3300" kern="1200" dirty="0"/>
        </a:p>
      </dsp:txBody>
      <dsp:txXfrm>
        <a:off x="8061" y="2524640"/>
        <a:ext cx="3034531" cy="1820718"/>
      </dsp:txXfrm>
    </dsp:sp>
    <dsp:sp modelId="{545C19CC-4F24-4724-828D-0F923E483AB6}">
      <dsp:nvSpPr>
        <dsp:cNvPr id="0" name=""/>
        <dsp:cNvSpPr/>
      </dsp:nvSpPr>
      <dsp:spPr>
        <a:xfrm>
          <a:off x="3740534" y="2524640"/>
          <a:ext cx="3034531" cy="182071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3300" kern="1200" dirty="0"/>
            <a:t>5. </a:t>
          </a:r>
          <a:r>
            <a:rPr lang="zh-TW" altLang="en-US" sz="3300" kern="1200" dirty="0"/>
            <a:t>將計劃實行</a:t>
          </a:r>
          <a:endParaRPr lang="zh-HK" altLang="en-US" sz="3300" kern="1200" dirty="0"/>
        </a:p>
      </dsp:txBody>
      <dsp:txXfrm>
        <a:off x="3740534" y="2524640"/>
        <a:ext cx="3034531" cy="1820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109AC60-4FEE-4F96-8237-1D69174D8EE3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3BD0C33-D478-44BC-AF9D-0C0818BD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98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15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baseline="0" dirty="0"/>
              <a:t>教師引導學生思考如果採用在家工作模式，能否達成這些項目？</a:t>
            </a:r>
            <a:endParaRPr lang="en-US" baseline="0" dirty="0"/>
          </a:p>
          <a:p>
            <a:endParaRPr lang="en-US" baseline="0" dirty="0"/>
          </a:p>
          <a:p>
            <a:r>
              <a:rPr lang="zh-TW" altLang="en-US" dirty="0"/>
              <a:t>學生按各項分享他們的想法。</a:t>
            </a:r>
            <a:endParaRPr lang="en-US" baseline="0" dirty="0"/>
          </a:p>
          <a:p>
            <a:pPr defTabSz="931774">
              <a:defRPr/>
            </a:pPr>
            <a:endParaRPr lang="en-US" dirty="0">
              <a:solidFill>
                <a:prstClr val="black"/>
              </a:solidFill>
            </a:endParaRPr>
          </a:p>
          <a:p>
            <a:pPr defTabSz="931774"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教師可參閱下一張投影片中，學生的可能回應／參考答案。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73BD0C33-D478-44BC-AF9D-0C0818BD7AF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76755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教師總結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工作場所讓員工互動或團隊實地相處以助建立並營造公司文化。</a:t>
            </a:r>
            <a:endParaRPr lang="en-US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有些人因家居空間有限，仍傾向在辦公室工作而不在家工作。</a:t>
            </a:r>
            <a:endParaRPr lang="en-US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雖然對採用混合工作模式的需求上升，但不是指工作場所對企業而言已失去存在價值。</a:t>
            </a:r>
            <a:endParaRPr lang="en-US" altLang="zh-TW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不再在既定場所及時間內工作，可能已成為趨勢。</a:t>
            </a:r>
            <a:endParaRPr lang="en-US" altLang="zh-TW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長期持用不斷減少使用的辧公空間可能花費巨大。</a:t>
            </a:r>
            <a:endParaRPr lang="en-US" dirty="0">
              <a:solidFill>
                <a:srgbClr val="FFC000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srgbClr val="FFC000">
                    <a:lumMod val="50000"/>
                  </a:srgbClr>
                </a:solidFill>
                <a:latin typeface="Comic Sans MS" panose="030F0702030302020204" pitchFamily="66" charset="0"/>
              </a:rPr>
              <a:t>長遠而言，僱主可能減少對辦公空間的需求。</a:t>
            </a:r>
            <a:endParaRPr lang="en-US" dirty="0">
              <a:solidFill>
                <a:srgbClr val="FFC000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 defTabSz="931774">
              <a:defRPr/>
            </a:pPr>
            <a:endParaRPr lang="en-US" dirty="0">
              <a:solidFill>
                <a:prstClr val="black"/>
              </a:solidFill>
            </a:endParaRPr>
          </a:p>
          <a:p>
            <a:pPr defTabSz="931774"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教師可藉此機會將價值觀教育融合於課堂中：</a:t>
            </a:r>
            <a:endParaRPr lang="en-US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由於人們需要社交生活（例如：午膳時閒聊、聯誼以連繫及結交朋友）、明白非語言表達與身體語言（例如：在進行</a:t>
            </a:r>
            <a:r>
              <a:rPr lang="en-US" altLang="zh-TW" dirty="0">
                <a:solidFill>
                  <a:prstClr val="black"/>
                </a:solidFill>
              </a:rPr>
              <a:t>Zoom</a:t>
            </a:r>
            <a:r>
              <a:rPr lang="zh-TW" altLang="en-US" dirty="0">
                <a:solidFill>
                  <a:prstClr val="black"/>
                </a:solidFill>
              </a:rPr>
              <a:t>會議時可能被忽略的），即一些超越言語可傳達的訊息，因此面對面的溝通不能以電訊方式取替</a:t>
            </a:r>
            <a:endParaRPr lang="en-US" altLang="zh-TW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無論是否採用靈活工作安排，我們在「工作場所」也要誠實，自律及持守職業道德</a:t>
            </a:r>
            <a:endParaRPr lang="en-US" altLang="zh-TW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en-US" altLang="zh-TW" sz="14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……</a:t>
            </a:r>
            <a:endParaRPr lang="en-US" sz="14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73BD0C33-D478-44BC-AF9D-0C0818BD7AF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57358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教師重溫下一張投影片的下列概念，或讓學生分享他們</a:t>
            </a:r>
            <a:r>
              <a:rPr lang="zh-TW" altLang="en-US" kern="100" dirty="0">
                <a:solidFill>
                  <a:prstClr val="black"/>
                </a:solidFill>
                <a:ea typeface="PMingLiU" panose="02020500000000000000" pitchFamily="18" charset="-120"/>
                <a:cs typeface="Times New Roman" panose="02020603050405020304" pitchFamily="18" charset="0"/>
              </a:rPr>
              <a:t>先前已掌握的概念：</a:t>
            </a:r>
            <a:endParaRPr lang="en-US" altLang="zh-TW" kern="100" dirty="0">
              <a:solidFill>
                <a:prstClr val="black"/>
              </a:solidFill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4708" indent="-174708">
              <a:buFontTx/>
              <a:buChar char="-"/>
            </a:pPr>
            <a:r>
              <a:rPr lang="zh-TW" altLang="en-US" dirty="0"/>
              <a:t>計劃的定義、重要性及流程</a:t>
            </a:r>
            <a:endParaRPr lang="en-US" dirty="0"/>
          </a:p>
          <a:p>
            <a:pPr marL="174708" indent="-174708">
              <a:buFontTx/>
              <a:buChar char="-"/>
            </a:pPr>
            <a:r>
              <a:rPr lang="en-US" dirty="0"/>
              <a:t>SMART </a:t>
            </a:r>
            <a:r>
              <a:rPr lang="zh-TW" altLang="en-US" dirty="0"/>
              <a:t>目標</a:t>
            </a:r>
            <a:endParaRPr lang="en-US" dirty="0"/>
          </a:p>
          <a:p>
            <a:endParaRPr lang="en-US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616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92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HK" altLang="en-US" dirty="0"/>
          </a:p>
        </p:txBody>
      </p:sp>
      <p:sp>
        <p:nvSpPr>
          <p:cNvPr id="1792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E6766706-D8BE-4F4E-96E3-BAF91A4B4659}" type="slidenum">
              <a:rPr lang="zh-HK" altLang="en-US">
                <a:solidFill>
                  <a:srgbClr val="000000"/>
                </a:solidFill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HK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011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HK" altLang="en-US" dirty="0"/>
          </a:p>
        </p:txBody>
      </p:sp>
      <p:sp>
        <p:nvSpPr>
          <p:cNvPr id="1802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4531256D-EAF9-4815-808A-4E7F9D135025}" type="slidenum">
              <a:rPr lang="zh-HK" altLang="en-US">
                <a:solidFill>
                  <a:srgbClr val="000000"/>
                </a:solidFill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HK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383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HK" altLang="en-US" dirty="0"/>
          </a:p>
        </p:txBody>
      </p:sp>
      <p:sp>
        <p:nvSpPr>
          <p:cNvPr id="1853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4EB867DE-5DE5-413F-A280-5F92B036E534}" type="slidenum">
              <a:rPr lang="zh-HK" altLang="en-US">
                <a:solidFill>
                  <a:srgbClr val="000000"/>
                </a:solidFill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HK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17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備忘稿版面配置區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計劃流程的概念。</a:t>
            </a:r>
            <a:endParaRPr lang="en-US" altLang="zh-TW" dirty="0">
              <a:solidFill>
                <a:prstClr val="black"/>
              </a:solidFill>
            </a:endParaRPr>
          </a:p>
          <a:p>
            <a:pPr marL="232943" indent="-232943" defTabSz="931774">
              <a:spcBef>
                <a:spcPct val="0"/>
              </a:spcBef>
              <a:buFontTx/>
              <a:buAutoNum type="arabicPeriod"/>
              <a:defRPr/>
            </a:pPr>
            <a:r>
              <a:rPr lang="zh-TW" altLang="en-US" dirty="0"/>
              <a:t>確定公司目標</a:t>
            </a:r>
            <a:r>
              <a:rPr lang="en-US" altLang="zh-TW" dirty="0"/>
              <a:t>–</a:t>
            </a:r>
            <a:r>
              <a:rPr lang="zh-TW" altLang="en-US" dirty="0"/>
              <a:t>決定</a:t>
            </a:r>
            <a:r>
              <a:rPr lang="en-US" altLang="zh-TW" dirty="0"/>
              <a:t>SMART </a:t>
            </a:r>
            <a:r>
              <a:rPr lang="zh-TW" altLang="en-US" dirty="0"/>
              <a:t>目標。 </a:t>
            </a:r>
            <a:endParaRPr lang="en-US" altLang="zh-TW" dirty="0"/>
          </a:p>
          <a:p>
            <a:pPr marL="232943" indent="-232943" defTabSz="931774">
              <a:spcBef>
                <a:spcPct val="0"/>
              </a:spcBef>
              <a:buFontTx/>
              <a:buAutoNum type="arabicPeriod"/>
              <a:defRPr/>
            </a:pPr>
            <a:r>
              <a:rPr lang="zh-TW" altLang="en-US" dirty="0"/>
              <a:t>列出達成目標的不同方案</a:t>
            </a:r>
            <a:r>
              <a:rPr lang="en-US" altLang="zh-TW" dirty="0"/>
              <a:t>–</a:t>
            </a:r>
            <a:r>
              <a:rPr lang="zh-TW" altLang="en-US" dirty="0"/>
              <a:t>應盡可能列出可行的方案來達成那些目標。 </a:t>
            </a:r>
            <a:endParaRPr lang="en-US" altLang="zh-TW" dirty="0"/>
          </a:p>
          <a:p>
            <a:pPr marL="232943" indent="-232943" defTabSz="931774">
              <a:spcBef>
                <a:spcPct val="0"/>
              </a:spcBef>
              <a:buFontTx/>
              <a:buAutoNum type="arabicPeriod"/>
              <a:defRPr/>
            </a:pPr>
            <a:r>
              <a:rPr lang="zh-TW" altLang="en-US" dirty="0"/>
              <a:t>選出達成目標的最佳方案</a:t>
            </a:r>
            <a:r>
              <a:rPr lang="en-US" altLang="zh-TW" dirty="0"/>
              <a:t>–</a:t>
            </a:r>
            <a:r>
              <a:rPr lang="zh-TW" altLang="en-US" dirty="0"/>
              <a:t>各方案經評估後選出最佳的方案。 </a:t>
            </a:r>
            <a:endParaRPr lang="en-US" altLang="zh-TW" dirty="0"/>
          </a:p>
          <a:p>
            <a:pPr marL="232943" indent="-232943" defTabSz="931774">
              <a:spcBef>
                <a:spcPct val="0"/>
              </a:spcBef>
              <a:buFontTx/>
              <a:buAutoNum type="arabicPeriod"/>
              <a:defRPr/>
            </a:pPr>
            <a:r>
              <a:rPr lang="zh-TW" altLang="en-US" dirty="0"/>
              <a:t>定出計劃來進行所選方案</a:t>
            </a:r>
            <a:r>
              <a:rPr lang="en-US" altLang="zh-TW" dirty="0"/>
              <a:t>–</a:t>
            </a:r>
            <a:r>
              <a:rPr lang="zh-TW" altLang="en-US" baseline="0" dirty="0"/>
              <a:t>訂定</a:t>
            </a:r>
            <a:r>
              <a:rPr lang="zh-TW" altLang="en-US" dirty="0"/>
              <a:t>長期和短期計劃去達成目標。 </a:t>
            </a:r>
            <a:endParaRPr lang="en-US" altLang="zh-TW" dirty="0"/>
          </a:p>
          <a:p>
            <a:pPr marL="232943" indent="-232943" defTabSz="931774">
              <a:spcBef>
                <a:spcPct val="0"/>
              </a:spcBef>
              <a:buFontTx/>
              <a:buAutoNum type="arabicPeriod"/>
              <a:defRPr/>
            </a:pPr>
            <a:r>
              <a:rPr lang="zh-TW" altLang="en-US" dirty="0"/>
              <a:t>將計劃實行</a:t>
            </a:r>
            <a:r>
              <a:rPr lang="en-US" altLang="zh-TW" dirty="0"/>
              <a:t>–</a:t>
            </a:r>
            <a:r>
              <a:rPr lang="zh-TW" altLang="en-US" dirty="0"/>
              <a:t>以行動實踐計劃及評估成效。</a:t>
            </a:r>
            <a:endParaRPr lang="en-US" altLang="zh-HK" dirty="0"/>
          </a:p>
          <a:p>
            <a:pPr>
              <a:defRPr/>
            </a:pPr>
            <a:endParaRPr lang="en-US" altLang="zh-HK" dirty="0"/>
          </a:p>
        </p:txBody>
      </p:sp>
      <p:sp>
        <p:nvSpPr>
          <p:cNvPr id="186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DE60170F-915D-475D-B4AF-F93064907193}" type="slidenum">
              <a:rPr lang="zh-HK" altLang="en-US">
                <a:solidFill>
                  <a:srgbClr val="000000"/>
                </a:solidFill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HK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167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教師讓學生扮演人力資源經理的角式，要求他們依照計劃流程，逐步為辦公室制定靈活工作安排。</a:t>
            </a:r>
            <a:endParaRPr lang="en-US" altLang="zh-TW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endParaRPr lang="en-US" altLang="zh-TW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學生在課堂上分享他們的計劃及</a:t>
            </a:r>
            <a:r>
              <a:rPr lang="en-US" altLang="zh-TW" dirty="0">
                <a:solidFill>
                  <a:prstClr val="black"/>
                </a:solidFill>
              </a:rPr>
              <a:t>/</a:t>
            </a:r>
            <a:r>
              <a:rPr lang="zh-TW" altLang="en-US" dirty="0">
                <a:solidFill>
                  <a:prstClr val="black"/>
                </a:solidFill>
              </a:rPr>
              <a:t>或適切地進行討論。</a:t>
            </a: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教師可參考下一張投影片中，學生的可能回應</a:t>
            </a:r>
            <a:r>
              <a:rPr lang="en-US" altLang="zh-TW" dirty="0">
                <a:solidFill>
                  <a:prstClr val="black"/>
                </a:solidFill>
              </a:rPr>
              <a:t>/</a:t>
            </a:r>
            <a:r>
              <a:rPr lang="zh-TW" altLang="en-US" dirty="0">
                <a:solidFill>
                  <a:prstClr val="black"/>
                </a:solidFill>
              </a:rPr>
              <a:t>參考答案。</a:t>
            </a:r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73BD0C33-D478-44BC-AF9D-0C0818BD7AF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95402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教師根據所提供的情境，進一步解釋計劃流程。</a:t>
            </a:r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979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教師讓學生繼續扮演人力資源經理角色。</a:t>
            </a: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就其他管理功能，即組織、領導及控制，學生須思考當在辦公室推行既定靈活工作安排時會面對的挑戰。</a:t>
            </a:r>
            <a:endParaRPr lang="en-US" altLang="zh-TW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學生在課堂上分享他們的意見及</a:t>
            </a:r>
            <a:r>
              <a:rPr lang="en-US" altLang="zh-TW" dirty="0">
                <a:solidFill>
                  <a:prstClr val="black"/>
                </a:solidFill>
              </a:rPr>
              <a:t>/</a:t>
            </a:r>
            <a:r>
              <a:rPr lang="zh-TW" altLang="en-US" dirty="0">
                <a:solidFill>
                  <a:prstClr val="black"/>
                </a:solidFill>
              </a:rPr>
              <a:t>或適切地進行討論。</a:t>
            </a: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教師可參考下一張投影片中，學生的可能回應</a:t>
            </a:r>
            <a:r>
              <a:rPr lang="en-US" altLang="zh-TW" dirty="0">
                <a:solidFill>
                  <a:prstClr val="black"/>
                </a:solidFill>
              </a:rPr>
              <a:t>/</a:t>
            </a:r>
            <a:r>
              <a:rPr lang="zh-TW" altLang="en-US" dirty="0">
                <a:solidFill>
                  <a:prstClr val="black"/>
                </a:solidFill>
              </a:rPr>
              <a:t>參考答案。</a:t>
            </a:r>
            <a:endParaRPr lang="en-US" baseline="0" dirty="0"/>
          </a:p>
          <a:p>
            <a:pPr defTabSz="931774">
              <a:spcBef>
                <a:spcPct val="0"/>
              </a:spcBef>
              <a:defRPr/>
            </a:pPr>
            <a:endParaRPr lang="en-US" altLang="zh-TW" dirty="0">
              <a:solidFill>
                <a:prstClr val="black"/>
              </a:solidFill>
            </a:endParaRP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73BD0C33-D478-44BC-AF9D-0C0818BD7AF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39508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9918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spcBef>
                <a:spcPct val="0"/>
              </a:spcBef>
              <a:defRPr/>
            </a:pPr>
            <a:r>
              <a:rPr lang="zh-TW" altLang="en-US" dirty="0">
                <a:solidFill>
                  <a:prstClr val="black"/>
                </a:solidFill>
              </a:rPr>
              <a:t>教師可於下列的課題，幫助鞏固</a:t>
            </a:r>
            <a:r>
              <a:rPr lang="en-US" altLang="zh-TW" dirty="0">
                <a:solidFill>
                  <a:prstClr val="black"/>
                </a:solidFill>
              </a:rPr>
              <a:t>/</a:t>
            </a:r>
            <a:r>
              <a:rPr lang="zh-TW" altLang="en-US" dirty="0">
                <a:solidFill>
                  <a:prstClr val="black"/>
                </a:solidFill>
              </a:rPr>
              <a:t>增潤學生已學習的概念</a:t>
            </a:r>
            <a:r>
              <a:rPr lang="en-US" altLang="zh-HK" dirty="0">
                <a:solidFill>
                  <a:prstClr val="black"/>
                </a:solidFill>
              </a:rPr>
              <a:t> – </a:t>
            </a:r>
          </a:p>
          <a:p>
            <a:pPr marL="174708" indent="-174708" defTabSz="931774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管理功能 </a:t>
            </a:r>
            <a:r>
              <a:rPr lang="en-US" altLang="zh-TW" dirty="0">
                <a:solidFill>
                  <a:prstClr val="black"/>
                </a:solidFill>
              </a:rPr>
              <a:t>(</a:t>
            </a:r>
            <a:r>
              <a:rPr lang="zh-TW" altLang="en-US" dirty="0">
                <a:solidFill>
                  <a:prstClr val="black"/>
                </a:solidFill>
              </a:rPr>
              <a:t>單元</a:t>
            </a:r>
            <a:r>
              <a:rPr lang="en-US" altLang="zh-TW" dirty="0">
                <a:solidFill>
                  <a:prstClr val="black"/>
                </a:solidFill>
              </a:rPr>
              <a:t>3</a:t>
            </a:r>
            <a:r>
              <a:rPr lang="en-US" altLang="zh-HK" dirty="0">
                <a:solidFill>
                  <a:prstClr val="black"/>
                </a:solidFill>
              </a:rPr>
              <a:t>a</a:t>
            </a:r>
            <a:r>
              <a:rPr lang="zh-TW" altLang="en-US" dirty="0">
                <a:solidFill>
                  <a:prstClr val="black"/>
                </a:solidFill>
              </a:rPr>
              <a:t>：管理導論</a:t>
            </a:r>
            <a:r>
              <a:rPr lang="en-US" altLang="zh-TW" dirty="0">
                <a:solidFill>
                  <a:prstClr val="black"/>
                </a:solidFill>
              </a:rPr>
              <a:t>)</a:t>
            </a:r>
            <a:r>
              <a:rPr lang="en-US" altLang="zh-HK" dirty="0">
                <a:solidFill>
                  <a:prstClr val="black"/>
                </a:solidFill>
              </a:rPr>
              <a:t> </a:t>
            </a:r>
          </a:p>
          <a:p>
            <a:pPr marL="174708" indent="-174708" defTabSz="931774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人力資源管理的功能</a:t>
            </a:r>
            <a:r>
              <a:rPr lang="en-US" altLang="zh-HK" dirty="0">
                <a:solidFill>
                  <a:prstClr val="black"/>
                </a:solidFill>
              </a:rPr>
              <a:t> (</a:t>
            </a:r>
            <a:r>
              <a:rPr lang="zh-TW" altLang="en-US" dirty="0">
                <a:solidFill>
                  <a:prstClr val="black"/>
                </a:solidFill>
              </a:rPr>
              <a:t>單元</a:t>
            </a:r>
            <a:r>
              <a:rPr lang="en-US" altLang="zh-TW" dirty="0">
                <a:solidFill>
                  <a:prstClr val="black"/>
                </a:solidFill>
              </a:rPr>
              <a:t>3</a:t>
            </a:r>
            <a:r>
              <a:rPr lang="en-US" altLang="zh-HK" dirty="0">
                <a:solidFill>
                  <a:prstClr val="black"/>
                </a:solidFill>
              </a:rPr>
              <a:t>c</a:t>
            </a:r>
            <a:r>
              <a:rPr lang="zh-TW" altLang="en-US" dirty="0">
                <a:solidFill>
                  <a:prstClr val="black"/>
                </a:solidFill>
              </a:rPr>
              <a:t>：人力資源管理</a:t>
            </a:r>
            <a:r>
              <a:rPr lang="en-US" altLang="zh-TW" dirty="0">
                <a:solidFill>
                  <a:prstClr val="black"/>
                </a:solidFill>
              </a:rPr>
              <a:t>)</a:t>
            </a:r>
            <a:endParaRPr lang="en-US" altLang="zh-HK" dirty="0">
              <a:solidFill>
                <a:prstClr val="black"/>
              </a:solidFill>
            </a:endParaRPr>
          </a:p>
          <a:p>
            <a:pPr defTabSz="931774">
              <a:defRPr/>
            </a:pPr>
            <a:endParaRPr lang="en-US" dirty="0">
              <a:solidFill>
                <a:prstClr val="black"/>
              </a:solidFill>
            </a:endParaRPr>
          </a:p>
          <a:p>
            <a:pPr defTabSz="931774">
              <a:defRPr/>
            </a:pPr>
            <a:r>
              <a:rPr lang="zh-TW" altLang="en-US" dirty="0">
                <a:solidFill>
                  <a:prstClr val="black"/>
                </a:solidFill>
              </a:rPr>
              <a:t>家課：</a:t>
            </a:r>
            <a:endParaRPr lang="en-US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學生在課後必須各自完成學生工作紙。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 defTabSz="931774">
              <a:defRPr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dirty="0"/>
              <a:t>- </a:t>
            </a:r>
            <a:r>
              <a:rPr lang="zh-TW" altLang="en-US" dirty="0"/>
              <a:t>本課節的討論結束</a:t>
            </a:r>
            <a:r>
              <a:rPr lang="en-US" dirty="0"/>
              <a:t> –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73BD0C33-D478-44BC-AF9D-0C0818BD7AF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15777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699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4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zh-TW" altLang="en-US" dirty="0"/>
              <a:t>教師讓學生在課前閱讀刋物，在課堂上講出當中的重點。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58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defTabSz="931774">
              <a:defRPr/>
            </a:pPr>
            <a:r>
              <a:rPr lang="zh-TW" altLang="en-US" dirty="0"/>
              <a:t>教師總結同學的分享，概括刊物的內容（即隨着工作環境不斷變化，需要顧及企業與員工對工作場所的要求），從而引入本課節的課題。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64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>
          <a:xfrm>
            <a:off x="245980" y="4299585"/>
            <a:ext cx="6518441" cy="4996815"/>
          </a:xfrm>
        </p:spPr>
        <p:txBody>
          <a:bodyPr/>
          <a:lstStyle/>
          <a:p>
            <a:r>
              <a:rPr lang="zh-TW" altLang="en-US" dirty="0"/>
              <a:t>教師可以例子解釋全球，尤其是香港，採用靈活工作安排的趨勢。</a:t>
            </a:r>
            <a:endParaRPr lang="en-US" baseline="0" dirty="0"/>
          </a:p>
          <a:p>
            <a:endParaRPr lang="en-US" baseline="0" dirty="0"/>
          </a:p>
          <a:p>
            <a:pPr algn="l"/>
            <a:r>
              <a:rPr lang="zh-TW" altLang="en-US" dirty="0">
                <a:solidFill>
                  <a:prstClr val="black"/>
                </a:solidFill>
              </a:rPr>
              <a:t>靈活工作安排的概念（摘錄自刊物第</a:t>
            </a:r>
            <a:r>
              <a:rPr lang="en-US" altLang="zh-TW" dirty="0">
                <a:solidFill>
                  <a:prstClr val="black"/>
                </a:solidFill>
              </a:rPr>
              <a:t>2</a:t>
            </a:r>
            <a:r>
              <a:rPr lang="zh-TW" altLang="en-US" dirty="0">
                <a:solidFill>
                  <a:prstClr val="black"/>
                </a:solidFill>
              </a:rPr>
              <a:t>頁）：</a:t>
            </a:r>
            <a:endParaRPr lang="en-US" altLang="zh-TW" dirty="0">
              <a:solidFill>
                <a:prstClr val="black"/>
              </a:solidFill>
            </a:endParaRPr>
          </a:p>
          <a:p>
            <a:pPr marL="232943" indent="-232943">
              <a:buFont typeface="+mj-lt"/>
              <a:buAutoNum type="arabicParenR"/>
            </a:pPr>
            <a:r>
              <a:rPr lang="zh-TW" altLang="en-US" b="1" dirty="0">
                <a:solidFill>
                  <a:prstClr val="black"/>
                </a:solidFill>
              </a:rPr>
              <a:t>彈性工作時間 </a:t>
            </a:r>
            <a:r>
              <a:rPr lang="en-US" altLang="zh-TW" b="1" dirty="0">
                <a:solidFill>
                  <a:prstClr val="black"/>
                </a:solidFill>
              </a:rPr>
              <a:t>– </a:t>
            </a:r>
            <a:r>
              <a:rPr lang="zh-TW" altLang="en-US" dirty="0">
                <a:solidFill>
                  <a:prstClr val="black"/>
                </a:solidFill>
              </a:rPr>
              <a:t>例如：不同分段上班時間</a:t>
            </a:r>
            <a:r>
              <a:rPr lang="en-US" altLang="zh-TW" dirty="0">
                <a:solidFill>
                  <a:prstClr val="black"/>
                </a:solidFill>
              </a:rPr>
              <a:t>……</a:t>
            </a:r>
          </a:p>
          <a:p>
            <a:pPr marL="232943" indent="-232943">
              <a:buFont typeface="+mj-lt"/>
              <a:buAutoNum type="arabicParenR"/>
            </a:pPr>
            <a:r>
              <a:rPr lang="zh-TW" altLang="en-US" b="1" dirty="0">
                <a:solidFill>
                  <a:prstClr val="black"/>
                </a:solidFill>
              </a:rPr>
              <a:t>較短工作周 </a:t>
            </a:r>
            <a:r>
              <a:rPr lang="en-US" altLang="zh-TW" b="1" dirty="0">
                <a:solidFill>
                  <a:prstClr val="black"/>
                </a:solidFill>
              </a:rPr>
              <a:t>– </a:t>
            </a:r>
            <a:r>
              <a:rPr lang="zh-TW" altLang="en-US" dirty="0">
                <a:solidFill>
                  <a:prstClr val="black"/>
                </a:solidFill>
              </a:rPr>
              <a:t>例如：每周四至五天工作</a:t>
            </a:r>
            <a:r>
              <a:rPr lang="en-US" altLang="zh-TW" dirty="0">
                <a:solidFill>
                  <a:prstClr val="black"/>
                </a:solidFill>
              </a:rPr>
              <a:t>……</a:t>
            </a:r>
          </a:p>
          <a:p>
            <a:pPr marL="232943" indent="-232943">
              <a:buFont typeface="+mj-lt"/>
              <a:buAutoNum type="arabicParenR"/>
            </a:pPr>
            <a:r>
              <a:rPr lang="zh-TW" altLang="en-US" b="1" dirty="0">
                <a:solidFill>
                  <a:prstClr val="black"/>
                </a:solidFill>
              </a:rPr>
              <a:t>遙距工作 </a:t>
            </a:r>
            <a:r>
              <a:rPr lang="en-US" altLang="zh-TW" b="1" dirty="0">
                <a:solidFill>
                  <a:prstClr val="black"/>
                </a:solidFill>
              </a:rPr>
              <a:t>– </a:t>
            </a:r>
            <a:r>
              <a:rPr lang="zh-TW" altLang="en-US" dirty="0">
                <a:solidFill>
                  <a:prstClr val="black"/>
                </a:solidFill>
              </a:rPr>
              <a:t>例如：容許僱員在辦公室以外的場所工作 </a:t>
            </a:r>
            <a:r>
              <a:rPr lang="en-US" altLang="zh-TW" dirty="0">
                <a:solidFill>
                  <a:prstClr val="black"/>
                </a:solidFill>
              </a:rPr>
              <a:t>(</a:t>
            </a:r>
            <a:r>
              <a:rPr lang="zh-TW" altLang="en-US" dirty="0">
                <a:solidFill>
                  <a:prstClr val="black"/>
                </a:solidFill>
              </a:rPr>
              <a:t>如在家工作</a:t>
            </a:r>
            <a:r>
              <a:rPr lang="en-US" altLang="zh-TW" dirty="0">
                <a:solidFill>
                  <a:prstClr val="black"/>
                </a:solidFill>
              </a:rPr>
              <a:t>)……</a:t>
            </a:r>
          </a:p>
          <a:p>
            <a:pPr marL="232943" indent="-232943">
              <a:buFont typeface="+mj-lt"/>
              <a:buAutoNum type="arabicParenR"/>
            </a:pPr>
            <a:r>
              <a:rPr lang="zh-TW" altLang="en-US" b="1" dirty="0">
                <a:solidFill>
                  <a:prstClr val="black"/>
                </a:solidFill>
              </a:rPr>
              <a:t>混合工作模式</a:t>
            </a:r>
            <a:r>
              <a:rPr lang="en-US" altLang="zh-TW" b="1" dirty="0">
                <a:solidFill>
                  <a:prstClr val="black"/>
                </a:solidFill>
              </a:rPr>
              <a:t> – </a:t>
            </a:r>
            <a:r>
              <a:rPr lang="zh-TW" altLang="en-US" dirty="0">
                <a:solidFill>
                  <a:prstClr val="black"/>
                </a:solidFill>
              </a:rPr>
              <a:t>例如：不同組合安排僱員在辦公室及遙距辦公的日數或時數</a:t>
            </a:r>
            <a:r>
              <a:rPr lang="en-US" altLang="zh-TW" dirty="0">
                <a:solidFill>
                  <a:prstClr val="black"/>
                </a:solidFill>
              </a:rPr>
              <a:t>……</a:t>
            </a:r>
            <a:endParaRPr lang="en-US" dirty="0">
              <a:solidFill>
                <a:prstClr val="black"/>
              </a:solidFill>
            </a:endParaRPr>
          </a:p>
          <a:p>
            <a:pPr defTabSz="931774">
              <a:defRPr/>
            </a:pPr>
            <a:endParaRPr lang="en-US" altLang="zh-TW" dirty="0">
              <a:solidFill>
                <a:prstClr val="black"/>
              </a:solidFill>
            </a:endParaRPr>
          </a:p>
          <a:p>
            <a:pPr defTabSz="931774">
              <a:defRPr/>
            </a:pPr>
            <a:r>
              <a:rPr lang="zh-TW" altLang="en-US" dirty="0">
                <a:solidFill>
                  <a:prstClr val="black"/>
                </a:solidFill>
              </a:rPr>
              <a:t>以下是直接引用刊物的原文，以便參考：</a:t>
            </a:r>
            <a:endParaRPr lang="en-US" altLang="zh-TW" dirty="0">
              <a:solidFill>
                <a:prstClr val="black"/>
              </a:solidFill>
            </a:endParaRPr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prstClr val="black"/>
                </a:solidFill>
              </a:rPr>
              <a:t>「 </a:t>
            </a:r>
            <a:r>
              <a:rPr lang="zh-TW" altLang="en-US" dirty="0"/>
              <a:t>僱主採納「以人為本」的良好人事管理及家庭友善措施，包括訂立靈活工作安排</a:t>
            </a:r>
            <a:r>
              <a:rPr lang="en-US" altLang="zh-TW" dirty="0"/>
              <a:t>…</a:t>
            </a:r>
            <a:r>
              <a:rPr lang="en-US" b="0" i="0" u="none" strike="noStrike" baseline="0" dirty="0"/>
              <a:t>…</a:t>
            </a:r>
            <a:r>
              <a:rPr lang="zh-TW" altLang="en-US" b="0" i="0" u="none" strike="noStrike" baseline="0" dirty="0"/>
              <a:t>」</a:t>
            </a:r>
            <a:r>
              <a:rPr lang="en-US" b="0" i="0" u="none" strike="noStrike" baseline="0" dirty="0"/>
              <a:t> </a:t>
            </a:r>
            <a:r>
              <a:rPr lang="zh-TW" altLang="en-US" b="0" i="0" u="none" strike="noStrike" baseline="0" dirty="0"/>
              <a:t>（第</a:t>
            </a:r>
            <a:r>
              <a:rPr lang="en-US" altLang="zh-TW" b="0" i="0" u="none" strike="noStrike" baseline="0" dirty="0"/>
              <a:t>1</a:t>
            </a:r>
            <a:r>
              <a:rPr lang="zh-TW" altLang="en-US" b="0" i="0" u="none" strike="noStrike" baseline="0" dirty="0"/>
              <a:t>頁）</a:t>
            </a:r>
            <a:endParaRPr lang="en-US" altLang="zh-TW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zh-TW" altLang="en-US" baseline="0" dirty="0"/>
              <a:t>「</a:t>
            </a:r>
            <a:r>
              <a:rPr lang="zh-TW" altLang="en-US" dirty="0"/>
              <a:t>要有效實施靈活工作安排，勞資雙方必須抱着坦誠互信的態度</a:t>
            </a:r>
            <a:r>
              <a:rPr lang="en-US" altLang="zh-TW" dirty="0"/>
              <a:t>…</a:t>
            </a:r>
            <a:r>
              <a:rPr lang="en-US" b="0" i="0" u="none" strike="noStrike" kern="1200" baseline="0" dirty="0">
                <a:solidFill>
                  <a:schemeClr val="tx1"/>
                </a:solidFill>
              </a:rPr>
              <a:t>…</a:t>
            </a:r>
            <a:r>
              <a:rPr lang="zh-TW" altLang="en-US" b="0" i="0" u="none" strike="noStrike" kern="1200" baseline="0" dirty="0">
                <a:solidFill>
                  <a:schemeClr val="tx1"/>
                </a:solidFill>
              </a:rPr>
              <a:t>」（（第</a:t>
            </a:r>
            <a:r>
              <a:rPr lang="en-US" altLang="zh-TW" b="0" i="0" u="none" strike="noStrike" kern="1200" baseline="0" dirty="0">
                <a:solidFill>
                  <a:schemeClr val="tx1"/>
                </a:solidFill>
              </a:rPr>
              <a:t>13</a:t>
            </a:r>
            <a:r>
              <a:rPr lang="zh-TW" altLang="en-US" b="0" i="0" u="none" strike="noStrike" kern="1200" baseline="0" dirty="0">
                <a:solidFill>
                  <a:schemeClr val="tx1"/>
                </a:solidFill>
              </a:rPr>
              <a:t>頁）</a:t>
            </a:r>
            <a:endParaRPr lang="en-US" altLang="zh-TW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zh-TW" altLang="en-US" baseline="0" dirty="0"/>
              <a:t>「</a:t>
            </a:r>
            <a:r>
              <a:rPr lang="zh-TW" altLang="en-US" dirty="0"/>
              <a:t>社會日新月異，未來或會出現其他嶄新的靈活工作安排</a:t>
            </a:r>
            <a:r>
              <a:rPr lang="en-US" altLang="zh-TW" dirty="0"/>
              <a:t>…</a:t>
            </a:r>
            <a:r>
              <a:rPr lang="en-US" b="0" i="0" u="none" strike="noStrike" kern="1200" baseline="0" dirty="0">
                <a:solidFill>
                  <a:schemeClr val="tx1"/>
                </a:solidFill>
              </a:rPr>
              <a:t>…</a:t>
            </a:r>
            <a:r>
              <a:rPr lang="zh-TW" altLang="en-US" b="0" i="0" u="none" strike="noStrike" kern="1200" baseline="0" dirty="0">
                <a:solidFill>
                  <a:schemeClr val="tx1"/>
                </a:solidFill>
              </a:rPr>
              <a:t>」</a:t>
            </a:r>
            <a:r>
              <a:rPr lang="zh-TW" altLang="en-US" baseline="0" dirty="0"/>
              <a:t>（第</a:t>
            </a:r>
            <a:r>
              <a:rPr lang="en-US" altLang="zh-TW" baseline="0" dirty="0"/>
              <a:t>14</a:t>
            </a:r>
            <a:r>
              <a:rPr lang="zh-TW" altLang="en-US" baseline="0" dirty="0"/>
              <a:t>頁）</a:t>
            </a:r>
            <a:endParaRPr lang="en-US" altLang="zh-TW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zh-TW" altLang="en-US" b="0" i="0" u="none" strike="noStrike" baseline="0" dirty="0">
                <a:solidFill>
                  <a:srgbClr val="000000"/>
                </a:solidFill>
              </a:rPr>
              <a:t>「</a:t>
            </a:r>
            <a:r>
              <a:rPr lang="zh-TW" altLang="en-US" dirty="0"/>
              <a:t>良好人事管理及家庭友善僱傭措施並不只是大機構才可實行</a:t>
            </a:r>
            <a:r>
              <a:rPr lang="en-US" altLang="zh-TW" dirty="0"/>
              <a:t>…</a:t>
            </a:r>
            <a:r>
              <a:rPr lang="en-US" b="0" i="0" u="none" strike="noStrike" baseline="0" dirty="0"/>
              <a:t>…</a:t>
            </a:r>
            <a:r>
              <a:rPr lang="zh-TW" altLang="en-US" b="0" i="0" u="none" strike="noStrike" baseline="0" dirty="0"/>
              <a:t>」（第</a:t>
            </a:r>
            <a:r>
              <a:rPr lang="en-US" altLang="zh-TW" b="0" i="0" u="none" strike="noStrike" baseline="0" dirty="0"/>
              <a:t>14</a:t>
            </a:r>
            <a:r>
              <a:rPr lang="zh-TW" altLang="en-US" b="0" i="0" u="none" strike="noStrike" baseline="0" dirty="0"/>
              <a:t>頁）</a:t>
            </a:r>
            <a:endParaRPr lang="en-US" altLang="zh-TW" baseline="0" dirty="0"/>
          </a:p>
          <a:p>
            <a:pPr defTabSz="931774">
              <a:defRPr/>
            </a:pPr>
            <a:endParaRPr lang="en-US" altLang="zh-TW" baseline="0" dirty="0"/>
          </a:p>
          <a:p>
            <a:pPr defTabSz="931774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334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學生分成三至四人一組，須討論本投影片所示的問題。</a:t>
            </a:r>
            <a:endParaRPr lang="en-US" altLang="zh-TW" dirty="0"/>
          </a:p>
          <a:p>
            <a:endParaRPr lang="en-US" dirty="0"/>
          </a:p>
          <a:p>
            <a:r>
              <a:rPr lang="zh-TW" altLang="en-US" dirty="0"/>
              <a:t>教師可以下列問題引導學生思考／分享：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zh-TW" altLang="en-US" dirty="0"/>
              <a:t>在閱讀刊物之前，你怎樣描述工作場所？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zh-TW" altLang="en-US" dirty="0">
                <a:solidFill>
                  <a:prstClr val="black"/>
                </a:solidFill>
              </a:rPr>
              <a:t>在閱讀刊物之後，你認為工作場所應是怎樣的？</a:t>
            </a:r>
            <a:endParaRPr lang="en-US" dirty="0"/>
          </a:p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r>
              <a:rPr lang="zh-TW" altLang="en-US" dirty="0">
                <a:solidFill>
                  <a:srgbClr val="70AD47">
                    <a:lumMod val="50000"/>
                  </a:srgbClr>
                </a:solidFill>
              </a:rPr>
              <a:t>對你最有意義的工作場所是</a:t>
            </a:r>
            <a:r>
              <a:rPr lang="zh-TW" altLang="en-US" dirty="0">
                <a:latin typeface="Comic Sans MS" panose="030F0702030302020204" pitchFamily="66" charset="0"/>
              </a:rPr>
              <a:t>在辦公室工作／在家工作／混合工作模式？為甚麼？</a:t>
            </a:r>
            <a:endParaRPr lang="en-US" altLang="zh-TW" dirty="0">
              <a:latin typeface="Comic Sans MS" panose="030F0702030302020204" pitchFamily="66" charset="0"/>
            </a:endParaRPr>
          </a:p>
          <a:p>
            <a:pPr defTabSz="931774">
              <a:defRPr/>
            </a:pPr>
            <a:endParaRPr lang="en-US" dirty="0">
              <a:latin typeface="Comic Sans MS" panose="030F0702030302020204" pitchFamily="66" charset="0"/>
            </a:endParaRPr>
          </a:p>
          <a:p>
            <a:pPr defTabSz="931774">
              <a:defRPr/>
            </a:pPr>
            <a:endParaRPr lang="en-US" dirty="0"/>
          </a:p>
          <a:p>
            <a:r>
              <a:rPr lang="zh-TW" altLang="en-US" dirty="0"/>
              <a:t>教師可參閱下一張投影片中，學生的可能回應／參考答案。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D0C33-D478-44BC-AF9D-0C0818BD7A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2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教師讓學生分享他們的想法及／或可再作討論。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73BD0C33-D478-44BC-AF9D-0C0818BD7AF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5085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E691D-4067-4E89-9FA7-0CC906F45E1E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2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3B0F-19F1-4E7D-A790-24892FCA8FA7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6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A7F6A-D3A3-4F7B-8EFA-5CF3ACA5E5C8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47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AA41C-9DE8-4C31-B2E2-E8DD44CE0AA1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D1B43-68C8-4D2D-A3E9-E7F258D95B46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04635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657A2-F0F0-45F1-BC13-83208F693627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555B8-D579-41DF-9E8C-1508DA1EF557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35064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33760-7D1E-40C0-B7DE-131E46B78CA8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C82B0-1998-4EE1-AC16-75B90A52A218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94073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A3FE7-4131-4BC8-A40E-5DF16543C6B6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DED34-78C5-45C8-A4A5-6496CBB40EDA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31421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2C4B5-5855-49F7-B46B-2D5EE051FFF6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FD348-D929-4DA8-A34C-A91FCB485B85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34654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B6B36-1C72-4ABB-A84B-373FEDBE4132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851C2-31AC-443D-ADC9-DDD5E859641D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69370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1F3AB-F0DD-4EC0-84FF-1FEC31DB4DB1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70F57-CD44-4190-94CE-C0EA119AEE51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02176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A3BCC-2FA4-4731-B324-3B691A551829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FFF56-7996-4C6E-9304-0413E5EE826A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62885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E52C-609E-4C76-B557-434439BAC94D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402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HK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326CF-B626-4C4F-80F7-C2FFC0D5C658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E0DA5-79D3-4A07-951C-AB0D0595C71F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26755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1B42-49DD-49DD-9CFD-CF7C3F5C6DE5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284E6-114D-4401-B1DB-8434061A6111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863472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15C90-01A0-4865-835E-BDF298A52229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F21BF-A4DD-41EB-BE70-1627AAEC900C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2477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A05B-7BD7-4218-9FAB-73CB6190E05F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19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0879D-4C5F-4A77-B26F-12E8B2A15098}" type="datetime1">
              <a:rPr lang="en-US" smtClean="0"/>
              <a:t>2/24/2026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72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D640D-02F7-459C-B6ED-C613D5FB4B5B}" type="datetime1">
              <a:rPr lang="en-US" smtClean="0"/>
              <a:t>2/24/2026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35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DBF0B-3244-4975-B033-420678ECFB65}" type="datetime1">
              <a:rPr lang="en-US" smtClean="0"/>
              <a:t>2/24/2026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24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830FF-2CA9-44E4-AA31-A42BD851592A}" type="datetime1">
              <a:rPr lang="en-US" smtClean="0"/>
              <a:t>2/24/2026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1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315A6-D32A-4ED3-B7EF-20E1442D9A77}" type="datetime1">
              <a:rPr lang="en-US" smtClean="0"/>
              <a:t>2/24/2026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5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8CD3F-53D8-4210-95E6-D15C38624A33}" type="datetime1">
              <a:rPr lang="en-US" smtClean="0"/>
              <a:t>2/24/2026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BAFS – “Reading to Learn” Classroom Discussion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58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91134-6375-4861-892C-21ED8BAC24F2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BAFS – “Reading to Learn” Classroom Discussion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7C87F-FA7B-4FDE-B07F-66F21F020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36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205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4FCB29B-AE68-4338-8D66-2D3187E4350D}" type="datetime1">
              <a:rPr lang="en-US" altLang="zh-HK" smtClean="0"/>
              <a:t>2/24/2026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HK"/>
              <a:t>BAFS – “Reading to Learn” Classroom Discussion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7BC1151-9152-492E-90E5-9712F52487E6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59212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新細明體" panose="02020500000000000000" pitchFamily="18" charset="-12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edb.gov.hk/attachment/tc/curriculum-development/kla/technology-edu/resources/business-edu/SS_Modular_1b_Chi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db.gov.hk/attachment/tc/curriculum-development/kla/technology-edu/resources/business-edu/SS_Modular_1b_Chi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edb.gov.hk/attachment/tc/curriculum-development/kla/technology-edu/resources/business-edu/SS_Modular_1b_Chi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hyperlink" Target="https://www.edb.gov.hk/attachment/tc/curriculum-development/kla/technology-edu/resources/business-edu/SS_Modular_1b_Chi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bour.gov.hk/tc/public/pdf/wcp/FlexibleWork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www.labour.gov.hk/tc/public/pdf/wcp/FlexibleWork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73200" y="808565"/>
            <a:ext cx="9144000" cy="931335"/>
          </a:xfrm>
        </p:spPr>
        <p:txBody>
          <a:bodyPr>
            <a:normAutofit fontScale="92500" lnSpcReduction="10000"/>
          </a:bodyPr>
          <a:lstStyle/>
          <a:p>
            <a:r>
              <a:rPr lang="zh-TW" altLang="en-US" sz="3600" b="1" dirty="0">
                <a:latin typeface="PMingLiU" panose="02020500000000000000" pitchFamily="18" charset="-120"/>
                <a:ea typeface="PMingLiU" panose="02020500000000000000" pitchFamily="18" charset="-120"/>
              </a:rPr>
              <a:t>鳴謝</a:t>
            </a:r>
            <a:br>
              <a:rPr lang="zh-TW" altLang="en-US" sz="3600" dirty="0"/>
            </a:br>
            <a:endParaRPr lang="en-US" sz="36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C87F-FA7B-4FDE-B07F-66F21F0206CF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02043" y="53498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269015" y="1739900"/>
            <a:ext cx="800528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TW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衷心感謝香港特別行政區政府勞工處准許我們使用他們的刊物「</a:t>
            </a:r>
            <a:r>
              <a:rPr lang="zh-TW" altLang="en-US" sz="2400" b="1" dirty="0">
                <a:solidFill>
                  <a:srgbClr val="8B5AD9"/>
                </a:solidFill>
              </a:rPr>
              <a:t>工作安排更靈活 ─ 勞資雙贏更和諧</a:t>
            </a:r>
            <a:r>
              <a:rPr kumimoji="0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」作為本</a:t>
            </a:r>
            <a:r>
              <a:rPr kumimoji="0" lang="zh-HK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教材</a:t>
            </a:r>
            <a:r>
              <a:rPr kumimoji="0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的教學活動資料。</a:t>
            </a:r>
            <a:endParaRPr kumimoji="0" lang="zh-TW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572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2"/>
          <p:cNvSpPr txBox="1">
            <a:spLocks/>
          </p:cNvSpPr>
          <p:nvPr/>
        </p:nvSpPr>
        <p:spPr>
          <a:xfrm>
            <a:off x="6275832" y="1825625"/>
            <a:ext cx="5077968" cy="4351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place of work you value most…why?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Work in office / WFH / hybrid work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5077968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sz="2600" b="1" dirty="0">
                <a:solidFill>
                  <a:schemeClr val="accent4">
                    <a:lumMod val="50000"/>
                  </a:schemeClr>
                </a:solidFill>
              </a:rPr>
              <a:t>meaning of a workplace…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450056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內容版面配置區 2"/>
          <p:cNvSpPr txBox="1">
            <a:spLocks/>
          </p:cNvSpPr>
          <p:nvPr/>
        </p:nvSpPr>
        <p:spPr>
          <a:xfrm>
            <a:off x="838200" y="1825625"/>
            <a:ext cx="5077968" cy="43513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TW" altLang="en-US" sz="2600" b="1" dirty="0">
                <a:solidFill>
                  <a:srgbClr val="FFC000">
                    <a:lumMod val="50000"/>
                  </a:srgbClr>
                </a:solidFill>
              </a:rPr>
              <a:t>工作場所的意義</a:t>
            </a:r>
            <a:r>
              <a:rPr lang="en-US" altLang="zh-TW" sz="2600" dirty="0">
                <a:solidFill>
                  <a:srgbClr val="FFC000">
                    <a:lumMod val="50000"/>
                  </a:srgbClr>
                </a:solidFill>
              </a:rPr>
              <a:t>……</a:t>
            </a:r>
            <a:endParaRPr lang="en-US" sz="2600" dirty="0">
              <a:solidFill>
                <a:srgbClr val="FFC000">
                  <a:lumMod val="50000"/>
                </a:srgb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indent="0">
              <a:buNone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工作場所是一處</a:t>
            </a:r>
            <a:r>
              <a:rPr lang="en-US" altLang="zh-TW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……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人們工作的地方</a:t>
            </a:r>
            <a:endParaRPr lang="en-US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與同事及客戶、供應商等會面的地方</a:t>
            </a:r>
            <a:endParaRPr lang="en-US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讓員工協作的地方</a:t>
            </a:r>
            <a:endParaRPr lang="en-US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建立公司文化的地方</a:t>
            </a:r>
            <a:endParaRPr lang="en-US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執行公司政策的地方</a:t>
            </a:r>
            <a:endParaRPr lang="en-US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ED7D31">
                    <a:lumMod val="50000"/>
                  </a:srgbClr>
                </a:solidFill>
                <a:latin typeface="Comic Sans MS" panose="030F0702030302020204" pitchFamily="66" charset="0"/>
              </a:rPr>
              <a:t>培訓</a:t>
            </a: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及發展員工的地方</a:t>
            </a:r>
            <a:endParaRPr kumimoji="0" lang="en-US" altLang="zh-TW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zh-TW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……</a:t>
            </a:r>
            <a:endParaRPr lang="en-US" altLang="zh-TW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6275832" y="1825625"/>
            <a:ext cx="5077968" cy="4351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TW" altLang="en-US" sz="2600" b="1" dirty="0">
                <a:solidFill>
                  <a:srgbClr val="70AD47">
                    <a:lumMod val="50000"/>
                  </a:srgbClr>
                </a:solidFill>
              </a:rPr>
              <a:t>對你最有意義的工作場所是 </a:t>
            </a:r>
            <a:r>
              <a:rPr lang="en-US" altLang="zh-TW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…… </a:t>
            </a:r>
            <a:r>
              <a:rPr lang="zh-TW" altLang="en-US" sz="2600" b="1" dirty="0">
                <a:solidFill>
                  <a:srgbClr val="70AD47">
                    <a:lumMod val="50000"/>
                  </a:srgbClr>
                </a:solidFill>
              </a:rPr>
              <a:t>為甚麼？</a:t>
            </a:r>
            <a:endParaRPr lang="en-US" altLang="zh-TW" sz="2600" b="1" dirty="0">
              <a:solidFill>
                <a:srgbClr val="70AD47">
                  <a:lumMod val="50000"/>
                </a:srgb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TW" altLang="en-US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在辦公室工作／在家工作／混合工作模式</a:t>
            </a:r>
            <a:endParaRPr lang="en-US" sz="20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與客戶或同事會面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與團隊協作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buFont typeface="Courier New" panose="02070309020205020404" pitchFamily="49" charset="0"/>
              <a:buChar char="o"/>
              <a:defRPr/>
            </a:pPr>
            <a:r>
              <a:rPr lang="zh-TW" altLang="en-US" sz="2200" dirty="0">
                <a:solidFill>
                  <a:srgbClr val="70AD47">
                    <a:lumMod val="50000"/>
                  </a:srgbClr>
                </a:solidFill>
                <a:latin typeface="Comic Sans MS" panose="030F0702030302020204" pitchFamily="66" charset="0"/>
              </a:rPr>
              <a:t>容許靈活安排的工作日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buFont typeface="Courier New" panose="02070309020205020404" pitchFamily="49" charset="0"/>
              <a:buChar char="o"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增加</a:t>
            </a:r>
            <a:r>
              <a:rPr lang="zh-TW" altLang="en-US" sz="2200" dirty="0">
                <a:solidFill>
                  <a:srgbClr val="70AD47">
                    <a:lumMod val="50000"/>
                  </a:srgbClr>
                </a:solidFill>
                <a:latin typeface="Comic Sans MS" panose="030F0702030302020204" pitchFamily="66" charset="0"/>
              </a:rPr>
              <a:t>與家人相處的時間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增加生產力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擁有資訊科技設備以支援遙距工作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關注身體及精神健康</a:t>
            </a:r>
            <a:endParaRPr lang="en-US" altLang="zh-TW" sz="2200" dirty="0">
              <a:solidFill>
                <a:srgbClr val="70AD47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altLang="zh-TW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……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10</a:t>
            </a:fld>
            <a:endParaRPr lang="en-US"/>
          </a:p>
        </p:txBody>
      </p:sp>
      <p:sp>
        <p:nvSpPr>
          <p:cNvPr id="11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2" name="標題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             </a:t>
            </a:r>
            <a:r>
              <a:rPr lang="zh-TW" altLang="en-US" sz="4000" b="1" dirty="0"/>
              <a:t>試想想</a:t>
            </a:r>
            <a:r>
              <a:rPr lang="en-US" altLang="zh-TW" sz="4000" b="1" dirty="0">
                <a:latin typeface="Comic Sans MS" panose="030F0702030302020204" pitchFamily="66" charset="0"/>
              </a:rPr>
              <a:t>……</a:t>
            </a:r>
            <a:endParaRPr lang="en-US" sz="4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587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內容版面配置區 2"/>
          <p:cNvSpPr txBox="1">
            <a:spLocks/>
          </p:cNvSpPr>
          <p:nvPr/>
        </p:nvSpPr>
        <p:spPr>
          <a:xfrm>
            <a:off x="838200" y="1825625"/>
            <a:ext cx="5077968" cy="43513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TW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工作場所的意義</a:t>
            </a:r>
            <a:r>
              <a:rPr kumimoji="0" lang="en-US" altLang="zh-TW" sz="260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……</a:t>
            </a:r>
            <a:endParaRPr kumimoji="0" lang="en-US" sz="2600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工作場所是一處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‧‧‧‧‧‧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人們工作的地方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與同事及客戶、供應商等會面的地方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讓員工協作的地方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建立公司文化的地方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執行公司政策的地方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培訓及發展員工的地方</a:t>
            </a:r>
            <a:endParaRPr kumimoji="0" lang="en-US" altLang="zh-TW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TW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49062" y="365125"/>
            <a:ext cx="9004738" cy="1325563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Comic Sans MS" panose="030F0702030302020204" pitchFamily="66" charset="0"/>
              </a:rPr>
              <a:t>推行在家工作有甚麼挑戰？</a:t>
            </a:r>
            <a:endParaRPr lang="en-US" sz="4000" b="1" dirty="0">
              <a:latin typeface="Comic Sans MS" panose="030F0702030302020204" pitchFamily="66" charset="0"/>
            </a:endParaRPr>
          </a:p>
        </p:txBody>
      </p:sp>
      <p:pic>
        <p:nvPicPr>
          <p:cNvPr id="7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450056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628286" y="2620962"/>
            <a:ext cx="5423337" cy="36909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直線單箭頭接點 7"/>
          <p:cNvCxnSpPr/>
          <p:nvPr/>
        </p:nvCxnSpPr>
        <p:spPr>
          <a:xfrm flipV="1">
            <a:off x="4758267" y="1295401"/>
            <a:ext cx="956733" cy="13255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7C87F-FA7B-4FDE-B07F-66F21F0206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134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內容版面配置區 2"/>
          <p:cNvSpPr txBox="1">
            <a:spLocks/>
          </p:cNvSpPr>
          <p:nvPr/>
        </p:nvSpPr>
        <p:spPr>
          <a:xfrm>
            <a:off x="838200" y="1825625"/>
            <a:ext cx="5077968" cy="43513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TW" altLang="en-US" sz="2600" b="1" dirty="0">
                <a:solidFill>
                  <a:srgbClr val="FFC000">
                    <a:lumMod val="50000"/>
                  </a:srgbClr>
                </a:solidFill>
              </a:rPr>
              <a:t>工作場所的意義</a:t>
            </a:r>
            <a:r>
              <a:rPr lang="en-US" altLang="zh-TW" sz="2600" dirty="0">
                <a:solidFill>
                  <a:srgbClr val="FFC000">
                    <a:lumMod val="50000"/>
                  </a:srgbClr>
                </a:solidFill>
              </a:rPr>
              <a:t>……</a:t>
            </a:r>
            <a:endParaRPr lang="en-US" sz="2600" dirty="0">
              <a:solidFill>
                <a:srgbClr val="FFC000">
                  <a:lumMod val="50000"/>
                </a:srgb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indent="0">
              <a:buNone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工作場所是一處</a:t>
            </a:r>
            <a:r>
              <a:rPr kumimoji="0" lang="en-US" altLang="zh-TW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……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人們工作的地方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與同事及客戶、供應商等會面的地方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讓員工協作的地方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建立公司文化的地方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執行公司政策的地方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zh-TW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培訓及發展員工的地方</a:t>
            </a:r>
            <a:endParaRPr kumimoji="0" lang="en-US" altLang="zh-TW" sz="2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zh-TW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……</a:t>
            </a:r>
            <a:endParaRPr lang="en-US" altLang="zh-TW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49062" y="365125"/>
            <a:ext cx="9004738" cy="1325563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Comic Sans MS" panose="030F0702030302020204" pitchFamily="66" charset="0"/>
              </a:rPr>
              <a:t>推行在家工作有甚麼挑戰？</a:t>
            </a:r>
            <a:endParaRPr lang="en-US" sz="4000" b="1" dirty="0">
              <a:latin typeface="Comic Sans MS" panose="030F0702030302020204" pitchFamily="66" charset="0"/>
            </a:endParaRPr>
          </a:p>
        </p:txBody>
      </p:sp>
      <p:pic>
        <p:nvPicPr>
          <p:cNvPr id="7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450056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628286" y="2620962"/>
            <a:ext cx="5423337" cy="36909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直線單箭頭接點 7"/>
          <p:cNvCxnSpPr/>
          <p:nvPr/>
        </p:nvCxnSpPr>
        <p:spPr>
          <a:xfrm flipV="1">
            <a:off x="4758267" y="1295401"/>
            <a:ext cx="956733" cy="13255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12</a:t>
            </a:fld>
            <a:endParaRPr lang="en-US"/>
          </a:p>
        </p:txBody>
      </p:sp>
      <p:sp>
        <p:nvSpPr>
          <p:cNvPr id="9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9539" y="2958149"/>
            <a:ext cx="5757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ym typeface="Wingdings" panose="05000000000000000000" pitchFamily="2" charset="2"/>
              </a:rPr>
              <a:t></a:t>
            </a:r>
            <a:endParaRPr lang="en-US" sz="48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3766297" y="4216184"/>
            <a:ext cx="75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ym typeface="Wingdings" panose="05000000000000000000" pitchFamily="2" charset="2"/>
              </a:rPr>
              <a:t></a:t>
            </a:r>
            <a:endParaRPr lang="en-US" sz="4800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3814957" y="4683404"/>
            <a:ext cx="75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ym typeface="Wingdings" panose="05000000000000000000" pitchFamily="2" charset="2"/>
              </a:rPr>
              <a:t></a:t>
            </a:r>
            <a:endParaRPr lang="en-US" sz="4800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4044349" y="5124903"/>
            <a:ext cx="75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ym typeface="Wingdings" panose="05000000000000000000" pitchFamily="2" charset="2"/>
              </a:rPr>
              <a:t></a:t>
            </a:r>
            <a:endParaRPr lang="en-US" sz="4800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5592200" y="3373647"/>
            <a:ext cx="459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ym typeface="Wingdings" panose="05000000000000000000" pitchFamily="2" charset="2"/>
              </a:rPr>
              <a:t>  </a:t>
            </a:r>
            <a:endParaRPr lang="en-US" sz="4800" dirty="0"/>
          </a:p>
        </p:txBody>
      </p:sp>
      <p:grpSp>
        <p:nvGrpSpPr>
          <p:cNvPr id="19" name="群組 18"/>
          <p:cNvGrpSpPr/>
          <p:nvPr/>
        </p:nvGrpSpPr>
        <p:grpSpPr>
          <a:xfrm>
            <a:off x="3447438" y="3818035"/>
            <a:ext cx="672741" cy="830997"/>
            <a:chOff x="2995447" y="3485495"/>
            <a:chExt cx="672741" cy="830997"/>
          </a:xfrm>
        </p:grpSpPr>
        <p:sp>
          <p:nvSpPr>
            <p:cNvPr id="20" name="文字方塊 19"/>
            <p:cNvSpPr txBox="1"/>
            <p:nvPr/>
          </p:nvSpPr>
          <p:spPr>
            <a:xfrm>
              <a:off x="2995447" y="3485495"/>
              <a:ext cx="67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ym typeface="Wingdings" panose="05000000000000000000" pitchFamily="2" charset="2"/>
                </a:rPr>
                <a:t>  </a:t>
              </a:r>
              <a:endParaRPr lang="en-US" sz="4800" dirty="0"/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3300285" y="3708071"/>
              <a:ext cx="168128" cy="14562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雲朵形 21"/>
          <p:cNvSpPr/>
          <p:nvPr/>
        </p:nvSpPr>
        <p:spPr>
          <a:xfrm>
            <a:off x="6436838" y="1994100"/>
            <a:ext cx="5314411" cy="4160945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工作場所在一定程度上對僱主與僱員而言仍有存在價值。</a:t>
            </a:r>
            <a:endParaRPr 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73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3015343"/>
            <a:ext cx="10352314" cy="255202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en-US" sz="22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計劃</a:t>
            </a:r>
            <a:endParaRPr lang="en-US" dirty="0"/>
          </a:p>
        </p:txBody>
      </p:sp>
      <p:pic>
        <p:nvPicPr>
          <p:cNvPr id="8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450056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492829" y="365125"/>
            <a:ext cx="8795658" cy="1325563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  <a:defRPr/>
            </a:pPr>
            <a:r>
              <a:rPr lang="zh-TW" altLang="en-US" sz="3000" dirty="0">
                <a:latin typeface="Comic Sans MS" panose="030F0702030302020204" pitchFamily="66" charset="0"/>
              </a:rPr>
              <a:t>如你是一間擁有十名員工的公司的人力資源經理，想為辦公室引入靈活工作安排</a:t>
            </a:r>
            <a:r>
              <a:rPr lang="en-US" altLang="zh-TW" sz="2000" dirty="0">
                <a:solidFill>
                  <a:prstClr val="black"/>
                </a:solidFill>
                <a:latin typeface="Comic Sans MS" panose="030F0702030302020204" pitchFamily="66" charset="0"/>
                <a:cs typeface="+mn-cs"/>
              </a:rPr>
              <a:t>‧‧‧‧‧‧</a:t>
            </a:r>
            <a:endParaRPr lang="en-US" sz="22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946851"/>
            <a:ext cx="1035231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ED7D31">
                    <a:lumMod val="50000"/>
                  </a:srgbClr>
                </a:solidFill>
              </a:rPr>
              <a:t>哪項管理功能是公司在制訂新措施時必先考慮的呢？</a:t>
            </a:r>
            <a:endParaRPr lang="en-US" sz="3200" dirty="0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13</a:t>
            </a:fld>
            <a:endParaRPr lang="en-US"/>
          </a:p>
        </p:txBody>
      </p:sp>
      <p:sp>
        <p:nvSpPr>
          <p:cNvPr id="10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518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b="1" dirty="0"/>
              <a:t>計劃</a:t>
            </a:r>
            <a:endParaRPr lang="zh-HK" altLang="en-US" b="1" dirty="0"/>
          </a:p>
        </p:txBody>
      </p:sp>
      <p:sp>
        <p:nvSpPr>
          <p:cNvPr id="3481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計劃包括制定企業的目標及整體策略以達到這些目標。</a:t>
            </a:r>
            <a:endParaRPr lang="en-US" altLang="zh-HK" dirty="0"/>
          </a:p>
          <a:p>
            <a:pPr lvl="1" eaLnBrk="1" hangingPunct="1"/>
            <a:endParaRPr lang="zh-HK" altLang="en-US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87088" y="97973"/>
            <a:ext cx="12006943" cy="69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重溫</a:t>
            </a:r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……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432603" y="14516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14</a:t>
            </a:fld>
            <a:endParaRPr lang="zh-HK" altLang="en-US"/>
          </a:p>
        </p:txBody>
      </p:sp>
      <p:grpSp>
        <p:nvGrpSpPr>
          <p:cNvPr id="9" name="群組 8"/>
          <p:cNvGrpSpPr/>
          <p:nvPr/>
        </p:nvGrpSpPr>
        <p:grpSpPr>
          <a:xfrm>
            <a:off x="4240685" y="2413001"/>
            <a:ext cx="4476750" cy="3357562"/>
            <a:chOff x="4314825" y="2954338"/>
            <a:chExt cx="4476750" cy="3357562"/>
          </a:xfrm>
        </p:grpSpPr>
        <p:grpSp>
          <p:nvGrpSpPr>
            <p:cNvPr id="7" name="群組 6"/>
            <p:cNvGrpSpPr/>
            <p:nvPr/>
          </p:nvGrpSpPr>
          <p:grpSpPr>
            <a:xfrm>
              <a:off x="4314825" y="2954338"/>
              <a:ext cx="4476750" cy="3357562"/>
              <a:chOff x="4314825" y="2954338"/>
              <a:chExt cx="4476750" cy="3357562"/>
            </a:xfrm>
          </p:grpSpPr>
          <p:pic>
            <p:nvPicPr>
              <p:cNvPr id="34821" name="圖片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825" y="2954338"/>
                <a:ext cx="4476750" cy="3357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5469467" y="5638800"/>
                <a:ext cx="1049866" cy="186267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534323" y="5638800"/>
                <a:ext cx="1049866" cy="186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文字方塊 7"/>
            <p:cNvSpPr txBox="1"/>
            <p:nvPr/>
          </p:nvSpPr>
          <p:spPr>
            <a:xfrm>
              <a:off x="5469467" y="5424957"/>
              <a:ext cx="1439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2000" b="1" dirty="0"/>
                <a:t>企業計劃</a:t>
              </a:r>
              <a:endParaRPr lang="en-US" sz="2000" b="1" dirty="0"/>
            </a:p>
          </p:txBody>
        </p:sp>
      </p:grpSp>
      <p:sp>
        <p:nvSpPr>
          <p:cNvPr id="14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0403" y="6163418"/>
            <a:ext cx="9274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TW" altLang="en-US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資料來源：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  <a:hlinkClick r:id="rId4"/>
              </a:rPr>
              <a:t>https://www.edb.gov.hk/attachment/tc/curriculum-development/kla/technology-edu/resources/business-edu/SS_Modular_1b_Chi.zip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791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b="1" dirty="0"/>
              <a:t>怎樣去設定目標？</a:t>
            </a:r>
            <a:endParaRPr lang="zh-HK" altLang="en-US" b="1" dirty="0"/>
          </a:p>
        </p:txBody>
      </p:sp>
      <p:sp>
        <p:nvSpPr>
          <p:cNvPr id="3584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021013"/>
          </a:xfrm>
        </p:spPr>
        <p:txBody>
          <a:bodyPr/>
          <a:lstStyle/>
          <a:p>
            <a:pPr eaLnBrk="1" hangingPunct="1"/>
            <a:r>
              <a:rPr lang="zh-TW" altLang="en-US" sz="3200" dirty="0"/>
              <a:t>「</a:t>
            </a:r>
            <a:r>
              <a:rPr lang="en-US" altLang="zh-HK" sz="3200" dirty="0"/>
              <a:t>SMART</a:t>
            </a:r>
            <a:r>
              <a:rPr lang="zh-TW" altLang="en-US" sz="3200" dirty="0"/>
              <a:t>」</a:t>
            </a:r>
            <a:r>
              <a:rPr lang="en-US" altLang="zh-HK" sz="3200" dirty="0"/>
              <a:t> </a:t>
            </a:r>
            <a:r>
              <a:rPr lang="zh-TW" altLang="en-US" sz="3200" dirty="0"/>
              <a:t>目標：</a:t>
            </a:r>
            <a:endParaRPr lang="en-US" altLang="zh-HK" sz="3200" dirty="0"/>
          </a:p>
          <a:p>
            <a:pPr marL="0" lvl="0" indent="0" eaLnBrk="1" hangingPunct="1">
              <a:lnSpc>
                <a:spcPct val="100000"/>
              </a:lnSpc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pecific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明確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目標是清晰及聚焦的 </a:t>
            </a:r>
            <a:endParaRPr kumimoji="1" lang="en-US" altLang="zh-TW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easurable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可衡量的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目標的成效是可以</a:t>
            </a:r>
            <a:r>
              <a:rPr kumimoji="1"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量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度的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en-US" altLang="zh-TW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ttainable) </a:t>
            </a: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可</a:t>
            </a:r>
            <a:r>
              <a:rPr kumimoji="1"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實現</a:t>
            </a: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 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目標應該是實際和可達到的 </a:t>
            </a:r>
            <a:endParaRPr kumimoji="1" lang="en-GB" altLang="zh-TW" sz="2000" i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elevant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相關的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目標是與業務運作相關的</a:t>
            </a:r>
            <a:endParaRPr kumimoji="1" lang="en-GB" altLang="zh-TW" sz="2000" i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ime-bound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kumimoji="1" lang="zh-TW" alt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有時限的</a:t>
            </a:r>
            <a:r>
              <a:rPr kumimoji="1" lang="en-US" altLang="zh-TW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kumimoji="1" lang="zh-TW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要為達成目標設定時間限制 </a:t>
            </a:r>
            <a:endParaRPr kumimoji="1" lang="zh-TW" altLang="zh-TW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5" name="文字方塊 4"/>
          <p:cNvSpPr txBox="1">
            <a:spLocks noChangeArrowheads="1"/>
          </p:cNvSpPr>
          <p:nvPr/>
        </p:nvSpPr>
        <p:spPr bwMode="auto">
          <a:xfrm>
            <a:off x="838200" y="4999038"/>
            <a:ext cx="8945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新細明體" panose="02020500000000000000" pitchFamily="18" charset="-120"/>
                <a:cs typeface="+mn-cs"/>
              </a:rPr>
              <a:t>「</a:t>
            </a:r>
            <a:r>
              <a:rPr kumimoji="0" lang="en-US" altLang="zh-TW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新細明體" panose="02020500000000000000" pitchFamily="18" charset="-120"/>
                <a:cs typeface="+mn-cs"/>
              </a:rPr>
              <a:t>SMART</a:t>
            </a: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新細明體" panose="02020500000000000000" pitchFamily="18" charset="-120"/>
                <a:cs typeface="+mn-cs"/>
              </a:rPr>
              <a:t>」目標的運用能幫助經理節省時間和資源</a:t>
            </a:r>
            <a:r>
              <a:rPr lang="zh-TW" altLang="en-US" sz="2400" dirty="0">
                <a:solidFill>
                  <a:srgbClr val="0070C0"/>
                </a:solidFill>
              </a:rPr>
              <a:t>，讓</a:t>
            </a: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新細明體" panose="02020500000000000000" pitchFamily="18" charset="-120"/>
                <a:cs typeface="+mn-cs"/>
              </a:rPr>
              <a:t>管理者在</a:t>
            </a:r>
            <a:r>
              <a:rPr lang="zh-TW" altLang="en-US" sz="2400" dirty="0">
                <a:solidFill>
                  <a:srgbClr val="0070C0"/>
                </a:solidFill>
              </a:rPr>
              <a:t>制訂計劃流程時</a:t>
            </a: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新細明體" panose="02020500000000000000" pitchFamily="18" charset="-120"/>
                <a:cs typeface="+mn-cs"/>
              </a:rPr>
              <a:t>更加有效益和效率。</a:t>
            </a:r>
            <a:endParaRPr kumimoji="0" lang="zh-HK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50660" y="0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15</a:t>
            </a:fld>
            <a:endParaRPr lang="zh-HK" altLang="en-US"/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87088" y="97973"/>
            <a:ext cx="12006943" cy="69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重溫</a:t>
            </a:r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……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圓角矩形 2"/>
          <p:cNvSpPr/>
          <p:nvPr/>
        </p:nvSpPr>
        <p:spPr>
          <a:xfrm>
            <a:off x="7918737" y="994167"/>
            <a:ext cx="3730052" cy="3288375"/>
          </a:xfrm>
          <a:prstGeom prst="roundRect">
            <a:avLst/>
          </a:prstGeom>
          <a:solidFill>
            <a:schemeClr val="tx1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800" u="sng" dirty="0">
                <a:solidFill>
                  <a:schemeClr val="bg1"/>
                </a:solidFill>
                <a:latin typeface="Comic Sans MS" panose="030F0702030302020204" pitchFamily="66" charset="0"/>
              </a:rPr>
              <a:t>「</a:t>
            </a:r>
            <a:r>
              <a:rPr lang="en-US" altLang="zh-TW" sz="2800" u="sng" dirty="0">
                <a:solidFill>
                  <a:schemeClr val="bg1"/>
                </a:solidFill>
                <a:latin typeface="Comic Sans MS" panose="030F0702030302020204" pitchFamily="66" charset="0"/>
              </a:rPr>
              <a:t>SMART</a:t>
            </a:r>
            <a:r>
              <a:rPr lang="zh-TW" altLang="en-US" sz="2800" u="sng" dirty="0">
                <a:solidFill>
                  <a:schemeClr val="bg1"/>
                </a:solidFill>
                <a:latin typeface="Comic Sans MS" panose="030F0702030302020204" pitchFamily="66" charset="0"/>
              </a:rPr>
              <a:t>」為目標</a:t>
            </a:r>
            <a:endParaRPr lang="en-US" altLang="zh-TW" sz="2800" u="sng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kumimoji="1" lang="en-US" altLang="zh-TW" sz="2000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 </a:t>
            </a:r>
            <a:r>
              <a:rPr lang="en-US" altLang="zh-TW" dirty="0">
                <a:solidFill>
                  <a:schemeClr val="bg1"/>
                </a:solidFill>
                <a:latin typeface="Comic Sans MS" panose="030F0702030302020204" pitchFamily="66" charset="0"/>
              </a:rPr>
              <a:t>= </a:t>
            </a:r>
            <a:r>
              <a:rPr kumimoji="1" lang="zh-TW" alt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明確（</a:t>
            </a:r>
            <a:r>
              <a:rPr kumimoji="1" lang="en-US" altLang="zh-TW" sz="2000" b="1" u="sng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</a:t>
            </a: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pecific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）</a:t>
            </a: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 =</a:t>
            </a:r>
            <a:r>
              <a:rPr kumimoji="1" lang="zh-TW" alt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可衡量的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</a:t>
            </a: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easurable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）</a:t>
            </a:r>
            <a:endParaRPr kumimoji="1" lang="en-US" altLang="zh-TW" sz="2000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kumimoji="1"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= </a:t>
            </a:r>
            <a:r>
              <a:rPr kumimoji="1" lang="zh-TW" alt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可</a:t>
            </a:r>
            <a:r>
              <a:rPr kumimoji="1" lang="zh-CN" altLang="en-US" sz="2000" b="1" dirty="0">
                <a:solidFill>
                  <a:schemeClr val="bg1"/>
                </a:solidFill>
                <a:latin typeface="Comic Sans MS" panose="030F0702030302020204" pitchFamily="66" charset="0"/>
                <a:ea typeface="新細明體" panose="02020500000000000000" pitchFamily="18" charset="-120"/>
                <a:cs typeface="Arial" panose="020B0604020202020204" pitchFamily="34" charset="0"/>
              </a:rPr>
              <a:t>實現</a:t>
            </a:r>
            <a:r>
              <a:rPr kumimoji="1" lang="zh-TW" alt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的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ttainable)</a:t>
            </a:r>
          </a:p>
          <a:p>
            <a:pPr>
              <a:spcBef>
                <a:spcPts val="600"/>
              </a:spcBef>
            </a:pPr>
            <a:r>
              <a:rPr kumimoji="1"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 = </a:t>
            </a:r>
            <a:r>
              <a:rPr kumimoji="1" lang="zh-TW" alt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相關的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</a:t>
            </a: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elevant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）</a:t>
            </a:r>
            <a:endParaRPr kumimoji="1" lang="en-US" altLang="zh-TW" sz="2000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kumimoji="1"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 = </a:t>
            </a:r>
            <a:r>
              <a:rPr kumimoji="1" lang="zh-TW" alt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有時限的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（</a:t>
            </a:r>
            <a:r>
              <a:rPr kumimoji="1" lang="en-US" altLang="zh-TW" sz="2000" b="1" u="sng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</a:t>
            </a:r>
            <a:r>
              <a:rPr kumimoji="1" lang="en-US" altLang="zh-TW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ime-bound</a:t>
            </a:r>
            <a:r>
              <a:rPr kumimoji="1" lang="zh-TW" alt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）</a:t>
            </a:r>
            <a:endParaRPr lang="en-US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403" y="6163418"/>
            <a:ext cx="9274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TW" altLang="en-US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資料來源：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  <a:hlinkClick r:id="rId3"/>
              </a:rPr>
              <a:t>https://www.edb.gov.hk/attachment/tc/curriculum-development/kla/technology-edu/resources/business-edu/SS_Modular_1b_Chi.zip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869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計劃流程</a:t>
            </a:r>
            <a:endParaRPr lang="zh-HK" altLang="en-US" dirty="0"/>
          </a:p>
        </p:txBody>
      </p:sp>
      <p:sp>
        <p:nvSpPr>
          <p:cNvPr id="4096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13187"/>
          </a:xfrm>
        </p:spPr>
        <p:txBody>
          <a:bodyPr/>
          <a:lstStyle/>
          <a:p>
            <a:r>
              <a:rPr lang="zh-TW" altLang="en-US" dirty="0"/>
              <a:t>當管理人員明白公司的目標後，他們可以在公司逐步執行計劃的各個流程。</a:t>
            </a:r>
            <a:endParaRPr lang="en-US" altLang="zh-TW" dirty="0"/>
          </a:p>
          <a:p>
            <a:r>
              <a:rPr lang="zh-TW" altLang="en-US" dirty="0"/>
              <a:t>執行計劃是十分重要的，如果計劃不能轉化成行動，便不能為公司帶來好處。</a:t>
            </a:r>
            <a:endParaRPr lang="zh-HK" altLang="en-US" dirty="0"/>
          </a:p>
        </p:txBody>
      </p:sp>
      <p:pic>
        <p:nvPicPr>
          <p:cNvPr id="4096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822" y="3164025"/>
            <a:ext cx="5333321" cy="299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25853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16</a:t>
            </a:fld>
            <a:endParaRPr lang="zh-HK" altLang="en-US"/>
          </a:p>
        </p:txBody>
      </p:sp>
      <p:sp>
        <p:nvSpPr>
          <p:cNvPr id="10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2" name="標題 1"/>
          <p:cNvSpPr txBox="1">
            <a:spLocks/>
          </p:cNvSpPr>
          <p:nvPr/>
        </p:nvSpPr>
        <p:spPr>
          <a:xfrm>
            <a:off x="87088" y="97973"/>
            <a:ext cx="12006943" cy="69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重溫</a:t>
            </a:r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……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403" y="6163418"/>
            <a:ext cx="9274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TW" altLang="en-US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資料來源：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  <a:hlinkClick r:id="rId4"/>
              </a:rPr>
              <a:t>https://www.edb.gov.hk/attachment/tc/curriculum-development/kla/technology-edu/resources/business-edu/SS_Modular_1b_Chi.zip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701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計劃流程</a:t>
            </a:r>
            <a:endParaRPr lang="zh-HK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279445"/>
              </p:ext>
            </p:extLst>
          </p:nvPr>
        </p:nvGraphicFramePr>
        <p:xfrm>
          <a:off x="832759" y="146715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1989" name="圖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643687"/>
            <a:ext cx="300672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-5442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17</a:t>
            </a:fld>
            <a:endParaRPr lang="zh-HK" altLang="en-US"/>
          </a:p>
        </p:txBody>
      </p:sp>
      <p:sp>
        <p:nvSpPr>
          <p:cNvPr id="11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BAFS – “Reading to Learn” Classroom Discussion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87088" y="97973"/>
            <a:ext cx="12006943" cy="69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重溫</a:t>
            </a:r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……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403" y="6163418"/>
            <a:ext cx="9274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TW" altLang="en-US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資料來源：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  <a:hlinkClick r:id="rId9"/>
              </a:rPr>
              <a:t>https://www.edb.gov.hk/attachment/tc/curriculum-development/kla/technology-edu/resources/business-edu/SS_Modular_1b_Chi.zip</a:t>
            </a:r>
            <a:r>
              <a:rPr lang="en-US" altLang="zh-TW" sz="12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617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384740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" name="群組 6"/>
          <p:cNvGrpSpPr/>
          <p:nvPr/>
        </p:nvGrpSpPr>
        <p:grpSpPr>
          <a:xfrm>
            <a:off x="805542" y="1648266"/>
            <a:ext cx="1674661" cy="969381"/>
            <a:chOff x="8061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1" name="矩形 20"/>
            <p:cNvSpPr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文字方塊 21"/>
            <p:cNvSpPr txBox="1"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1.</a:t>
              </a:r>
              <a:r>
                <a:rPr lang="zh-TW" altLang="en-US" dirty="0">
                  <a:solidFill>
                    <a:schemeClr val="bg1"/>
                  </a:solidFill>
                </a:rPr>
                <a:t>確定公司目標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809237" y="2716647"/>
            <a:ext cx="1673591" cy="982892"/>
            <a:chOff x="3740534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9" name="矩形 18"/>
            <p:cNvSpPr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文字方塊 19"/>
            <p:cNvSpPr txBox="1"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2.</a:t>
              </a:r>
              <a:r>
                <a:rPr lang="zh-TW" altLang="en-US" dirty="0"/>
                <a:t>列出達成目標的不同方案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811864" y="3811386"/>
            <a:ext cx="1702736" cy="895375"/>
            <a:chOff x="7473007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矩形 16"/>
            <p:cNvSpPr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字方塊 17"/>
            <p:cNvSpPr txBox="1"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3.</a:t>
              </a:r>
              <a:r>
                <a:rPr lang="zh-TW" altLang="en-US" dirty="0"/>
                <a:t>選出達成目標的最佳方案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811864" y="4840240"/>
            <a:ext cx="1702736" cy="932699"/>
            <a:chOff x="8061" y="2524640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矩形 14"/>
            <p:cNvSpPr/>
            <p:nvPr/>
          </p:nvSpPr>
          <p:spPr>
            <a:xfrm>
              <a:off x="8061" y="2524640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文字方塊 15"/>
            <p:cNvSpPr txBox="1"/>
            <p:nvPr/>
          </p:nvSpPr>
          <p:spPr>
            <a:xfrm>
              <a:off x="8061" y="2524640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4.</a:t>
              </a:r>
              <a:r>
                <a:rPr lang="zh-TW" altLang="en-US" dirty="0"/>
                <a:t>定出計劃來進行所選方案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809236" y="5896244"/>
            <a:ext cx="1705363" cy="868151"/>
            <a:chOff x="3740534" y="2524640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矩形 12"/>
            <p:cNvSpPr/>
            <p:nvPr/>
          </p:nvSpPr>
          <p:spPr>
            <a:xfrm>
              <a:off x="3740534" y="2524640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文字方塊 13"/>
            <p:cNvSpPr txBox="1"/>
            <p:nvPr/>
          </p:nvSpPr>
          <p:spPr>
            <a:xfrm>
              <a:off x="3740534" y="2524640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5.</a:t>
              </a:r>
              <a:r>
                <a:rPr lang="zh-TW" altLang="en-US" dirty="0"/>
                <a:t>將計劃實行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sp>
        <p:nvSpPr>
          <p:cNvPr id="23" name="內容版面配置區 2"/>
          <p:cNvSpPr txBox="1">
            <a:spLocks/>
          </p:cNvSpPr>
          <p:nvPr/>
        </p:nvSpPr>
        <p:spPr>
          <a:xfrm>
            <a:off x="2622755" y="2700881"/>
            <a:ext cx="9154886" cy="9828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內容版面配置區 2"/>
          <p:cNvSpPr txBox="1">
            <a:spLocks/>
          </p:cNvSpPr>
          <p:nvPr/>
        </p:nvSpPr>
        <p:spPr>
          <a:xfrm>
            <a:off x="2622755" y="1648266"/>
            <a:ext cx="9154886" cy="9828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內容版面配置區 2"/>
          <p:cNvSpPr txBox="1">
            <a:spLocks/>
          </p:cNvSpPr>
          <p:nvPr/>
        </p:nvSpPr>
        <p:spPr>
          <a:xfrm>
            <a:off x="2622755" y="3737730"/>
            <a:ext cx="9154886" cy="9828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內容版面配置區 2"/>
          <p:cNvSpPr txBox="1">
            <a:spLocks/>
          </p:cNvSpPr>
          <p:nvPr/>
        </p:nvSpPr>
        <p:spPr>
          <a:xfrm>
            <a:off x="2622755" y="4774579"/>
            <a:ext cx="9154886" cy="9828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內容版面配置區 2"/>
          <p:cNvSpPr txBox="1">
            <a:spLocks/>
          </p:cNvSpPr>
          <p:nvPr/>
        </p:nvSpPr>
        <p:spPr>
          <a:xfrm>
            <a:off x="2622755" y="5797269"/>
            <a:ext cx="9154886" cy="9828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19615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31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6" name="標題 1"/>
          <p:cNvSpPr txBox="1">
            <a:spLocks/>
          </p:cNvSpPr>
          <p:nvPr/>
        </p:nvSpPr>
        <p:spPr>
          <a:xfrm>
            <a:off x="2492829" y="365125"/>
            <a:ext cx="87956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zh-TW" altLang="en-US" sz="3000" dirty="0">
                <a:latin typeface="Comic Sans MS" panose="030F0702030302020204" pitchFamily="66" charset="0"/>
              </a:rPr>
              <a:t>如果你是一間擁有</a:t>
            </a:r>
            <a:r>
              <a:rPr lang="en-US" altLang="zh-TW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TW" altLang="en-US" sz="3000" dirty="0">
                <a:latin typeface="Comic Sans MS" panose="030F0702030302020204" pitchFamily="66" charset="0"/>
              </a:rPr>
              <a:t>名員工的公司的人力資源經理，想為辦公室引入靈活工作安排</a:t>
            </a:r>
            <a:r>
              <a:rPr lang="en-US" altLang="zh-TW" sz="3000" dirty="0">
                <a:latin typeface="Comic Sans MS" panose="030F0702030302020204" pitchFamily="66" charset="0"/>
              </a:rPr>
              <a:t>……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104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 txBox="1">
            <a:spLocks/>
          </p:cNvSpPr>
          <p:nvPr/>
        </p:nvSpPr>
        <p:spPr>
          <a:xfrm>
            <a:off x="2622755" y="1706454"/>
            <a:ext cx="9154886" cy="8464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與員工共同設定及分享新政策的目標，例如：在財政年度止之前將全年缺勤率減少至</a:t>
            </a:r>
            <a:r>
              <a:rPr lang="en-US" altLang="zh-TW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  <a:endParaRPr lang="en-US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內容版面配置區 2"/>
          <p:cNvSpPr txBox="1">
            <a:spLocks/>
          </p:cNvSpPr>
          <p:nvPr/>
        </p:nvSpPr>
        <p:spPr>
          <a:xfrm>
            <a:off x="2622755" y="2643175"/>
            <a:ext cx="9154886" cy="1050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結合員工意見以制定優化工作時間安排的措施。措施包括：</a:t>
            </a: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</a:rPr>
              <a:t> 讓員工按需要選擇適合的 工作時段 、提供 較短工作周</a:t>
            </a:r>
            <a:r>
              <a:rPr lang="en-US" altLang="zh-TW" sz="200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</a:rPr>
              <a:t>每周四至五天工作</a:t>
            </a:r>
            <a:r>
              <a:rPr lang="en-US" altLang="zh-TW" sz="2000" dirty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</a:rPr>
              <a:t>、讓員工在家工作、讓員工採用混合工作模式等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4" name="內容版面配置區 2"/>
          <p:cNvSpPr txBox="1">
            <a:spLocks/>
          </p:cNvSpPr>
          <p:nvPr/>
        </p:nvSpPr>
        <p:spPr>
          <a:xfrm>
            <a:off x="2622755" y="4076477"/>
            <a:ext cx="9154886" cy="10128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設定指引／員工手冊 </a:t>
            </a:r>
            <a:r>
              <a:rPr lang="en-US" altLang="zh-TW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</a:t>
            </a: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例如：完成並呈交任務的時間／在指定時間內辦公</a:t>
            </a:r>
            <a:r>
              <a:rPr lang="en-US" altLang="zh-TW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)</a:t>
            </a: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，以清楚訂明有關措施所適用的崗位</a:t>
            </a: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</a:rPr>
              <a:t>及範圍，並將有關工作安排於僱傭合約內列明等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5" name="內容版面配置區 2"/>
          <p:cNvSpPr txBox="1">
            <a:spLocks/>
          </p:cNvSpPr>
          <p:nvPr/>
        </p:nvSpPr>
        <p:spPr>
          <a:xfrm>
            <a:off x="2622755" y="4958050"/>
            <a:ext cx="9154886" cy="922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與員工溝通並解釋有關措施</a:t>
            </a:r>
            <a:endParaRPr lang="en-US" altLang="zh-TW" sz="2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定期檢討有關措施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內容版面配置區 2"/>
          <p:cNvSpPr txBox="1">
            <a:spLocks/>
          </p:cNvSpPr>
          <p:nvPr/>
        </p:nvSpPr>
        <p:spPr>
          <a:xfrm>
            <a:off x="2622755" y="5880625"/>
            <a:ext cx="9154886" cy="8946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直至財政年度止，追踪每月缺勤率</a:t>
            </a:r>
            <a:endParaRPr lang="en-US" altLang="zh-TW" sz="2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zh-TW" altLang="en-US" sz="2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定期檢討有關措施以作改善</a:t>
            </a:r>
            <a:endParaRPr lang="en-US" sz="2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 rotWithShape="1">
          <a:blip r:embed="rId3"/>
          <a:srcRect l="26983" r="66112" b="84698"/>
          <a:stretch/>
        </p:blipFill>
        <p:spPr>
          <a:xfrm>
            <a:off x="805542" y="104102"/>
            <a:ext cx="1169504" cy="1410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28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751985" y="1659151"/>
            <a:ext cx="1674661" cy="969381"/>
            <a:chOff x="8061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1" name="矩形 30"/>
            <p:cNvSpPr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文字方塊 31"/>
            <p:cNvSpPr txBox="1"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1.</a:t>
              </a:r>
              <a:r>
                <a:rPr lang="zh-TW" altLang="en-US" dirty="0">
                  <a:solidFill>
                    <a:schemeClr val="bg1"/>
                  </a:solidFill>
                </a:rPr>
                <a:t>確定公司目標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33" name="群組 32"/>
          <p:cNvGrpSpPr/>
          <p:nvPr/>
        </p:nvGrpSpPr>
        <p:grpSpPr>
          <a:xfrm>
            <a:off x="755680" y="2727532"/>
            <a:ext cx="1673591" cy="982892"/>
            <a:chOff x="3740534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4" name="矩形 33"/>
            <p:cNvSpPr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文字方塊 34"/>
            <p:cNvSpPr txBox="1"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2.</a:t>
              </a:r>
              <a:r>
                <a:rPr lang="zh-TW" altLang="en-US" dirty="0"/>
                <a:t>列出達成目標的不同方案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36" name="群組 35"/>
          <p:cNvGrpSpPr/>
          <p:nvPr/>
        </p:nvGrpSpPr>
        <p:grpSpPr>
          <a:xfrm>
            <a:off x="758307" y="3822271"/>
            <a:ext cx="1702736" cy="895375"/>
            <a:chOff x="7473007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7" name="矩形 36"/>
            <p:cNvSpPr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文字方塊 37"/>
            <p:cNvSpPr txBox="1"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3.</a:t>
              </a:r>
              <a:r>
                <a:rPr lang="zh-TW" altLang="en-US" dirty="0"/>
                <a:t>選出達成目標的最佳方案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39" name="群組 38"/>
          <p:cNvGrpSpPr/>
          <p:nvPr/>
        </p:nvGrpSpPr>
        <p:grpSpPr>
          <a:xfrm>
            <a:off x="758307" y="4851125"/>
            <a:ext cx="1702736" cy="932699"/>
            <a:chOff x="8061" y="2524640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0" name="矩形 39"/>
            <p:cNvSpPr/>
            <p:nvPr/>
          </p:nvSpPr>
          <p:spPr>
            <a:xfrm>
              <a:off x="8061" y="2524640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文字方塊 40"/>
            <p:cNvSpPr txBox="1"/>
            <p:nvPr/>
          </p:nvSpPr>
          <p:spPr>
            <a:xfrm>
              <a:off x="8061" y="2524640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4.</a:t>
              </a:r>
              <a:r>
                <a:rPr lang="zh-TW" altLang="en-US" dirty="0"/>
                <a:t>定出計劃來進行所選方案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grpSp>
        <p:nvGrpSpPr>
          <p:cNvPr id="42" name="群組 41"/>
          <p:cNvGrpSpPr/>
          <p:nvPr/>
        </p:nvGrpSpPr>
        <p:grpSpPr>
          <a:xfrm>
            <a:off x="755679" y="5907129"/>
            <a:ext cx="1705363" cy="868151"/>
            <a:chOff x="3740534" y="2524640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3" name="矩形 42"/>
            <p:cNvSpPr/>
            <p:nvPr/>
          </p:nvSpPr>
          <p:spPr>
            <a:xfrm>
              <a:off x="3740534" y="2524640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文字方塊 43"/>
            <p:cNvSpPr txBox="1"/>
            <p:nvPr/>
          </p:nvSpPr>
          <p:spPr>
            <a:xfrm>
              <a:off x="3740534" y="2524640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HK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</a:rPr>
                <a:t>5.</a:t>
              </a:r>
              <a:r>
                <a:rPr lang="zh-TW" altLang="en-US" dirty="0"/>
                <a:t>將計劃實行</a:t>
              </a:r>
              <a:endParaRPr kumimoji="0" lang="zh-HK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sp>
        <p:nvSpPr>
          <p:cNvPr id="60" name="標題 1"/>
          <p:cNvSpPr txBox="1">
            <a:spLocks/>
          </p:cNvSpPr>
          <p:nvPr/>
        </p:nvSpPr>
        <p:spPr>
          <a:xfrm>
            <a:off x="2492829" y="365125"/>
            <a:ext cx="87956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zh-TW" altLang="en-US" sz="3000" dirty="0">
                <a:latin typeface="Comic Sans MS" panose="030F0702030302020204" pitchFamily="66" charset="0"/>
              </a:rPr>
              <a:t>如果你是一間擁有</a:t>
            </a:r>
            <a:r>
              <a:rPr lang="en-US" altLang="zh-TW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TW" altLang="en-US" sz="3000" dirty="0">
                <a:latin typeface="Comic Sans MS" panose="030F0702030302020204" pitchFamily="66" charset="0"/>
              </a:rPr>
              <a:t>名員工的公司的人力資源經理，想為辦公室引入靈活工作安排</a:t>
            </a:r>
            <a:r>
              <a:rPr lang="en-US" altLang="zh-TW" sz="3000" dirty="0">
                <a:latin typeface="Comic Sans MS" panose="030F0702030302020204" pitchFamily="66" charset="0"/>
              </a:rPr>
              <a:t>……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913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983038"/>
              </p:ext>
            </p:extLst>
          </p:nvPr>
        </p:nvGraphicFramePr>
        <p:xfrm>
          <a:off x="599089" y="513758"/>
          <a:ext cx="10988565" cy="4741125"/>
        </p:xfrm>
        <a:graphic>
          <a:graphicData uri="http://schemas.openxmlformats.org/drawingml/2006/table">
            <a:tbl>
              <a:tblPr firstRow="1" firstCol="1" bandRow="1"/>
              <a:tblGrid>
                <a:gridCol w="2526076">
                  <a:extLst>
                    <a:ext uri="{9D8B030D-6E8A-4147-A177-3AD203B41FA5}">
                      <a16:colId xmlns:a16="http://schemas.microsoft.com/office/drawing/2014/main" val="2413188509"/>
                    </a:ext>
                  </a:extLst>
                </a:gridCol>
                <a:gridCol w="8462489">
                  <a:extLst>
                    <a:ext uri="{9D8B030D-6E8A-4147-A177-3AD203B41FA5}">
                      <a16:colId xmlns:a16="http://schemas.microsoft.com/office/drawing/2014/main" val="2306795831"/>
                    </a:ext>
                  </a:extLst>
                </a:gridCol>
              </a:tblGrid>
              <a:tr h="688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活動：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000" kern="1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「從閱讀中學習」</a:t>
                      </a:r>
                      <a:r>
                        <a:rPr lang="zh-TW" alt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課堂討論</a:t>
                      </a: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19146"/>
                  </a:ext>
                </a:extLst>
              </a:tr>
              <a:tr h="2065283">
                <a:tc>
                  <a:txBody>
                    <a:bodyPr/>
                    <a:lstStyle/>
                    <a:p>
                      <a:r>
                        <a:rPr lang="zh-HK" alt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題目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lang="zh-HK" alt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簡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介</a:t>
                      </a:r>
                      <a:r>
                        <a:rPr lang="zh-HK" alt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及閱讀資料來源：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1" i="0" dirty="0">
                          <a:solidFill>
                            <a:srgbClr val="8B5AD9"/>
                          </a:solidFill>
                          <a:effectLst/>
                          <a:latin typeface="+mn-lt"/>
                        </a:rPr>
                        <a:t>工作安排更靈活</a:t>
                      </a:r>
                      <a:r>
                        <a:rPr lang="zh-TW" altLang="en-US" sz="2000" b="1" i="0" baseline="0" dirty="0">
                          <a:solidFill>
                            <a:srgbClr val="8B5AD9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zh-TW" altLang="en-US" sz="2000" b="1" i="0" dirty="0">
                          <a:solidFill>
                            <a:srgbClr val="8B5AD9"/>
                          </a:solidFill>
                          <a:effectLst/>
                          <a:latin typeface="+mn-lt"/>
                        </a:rPr>
                        <a:t>─</a:t>
                      </a:r>
                      <a:r>
                        <a:rPr lang="zh-TW" altLang="en-US" sz="2000" b="1" i="0" baseline="0" dirty="0">
                          <a:solidFill>
                            <a:srgbClr val="8B5AD9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zh-TW" altLang="en-US" sz="2000" b="1" i="0" kern="1200" dirty="0">
                          <a:solidFill>
                            <a:srgbClr val="8B5AD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勞資雙贏更和諧</a:t>
                      </a:r>
                      <a:endParaRPr lang="en-US" altLang="zh-TW" sz="2000" b="1" i="0" kern="1200" dirty="0">
                        <a:solidFill>
                          <a:srgbClr val="8B5AD9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2000" b="1" i="0" kern="1200" dirty="0">
                        <a:solidFill>
                          <a:srgbClr val="8B5AD9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zh-TW" altLang="en-US" sz="2000" i="1" dirty="0"/>
                        <a:t>「</a:t>
                      </a:r>
                      <a:r>
                        <a:rPr lang="en-US" altLang="zh-TW" sz="2000" i="1" dirty="0"/>
                        <a:t>……</a:t>
                      </a:r>
                      <a:r>
                        <a:rPr lang="zh-TW" altLang="en-US" sz="2000" i="1" dirty="0"/>
                        <a:t>（結語）要有效實施靈活工作安排，勞資雙方必須抱著坦誠互信的態度；僱主要信任僱員，相反僱員亦要盡心盡責履行職務</a:t>
                      </a:r>
                      <a:r>
                        <a:rPr lang="en-US" altLang="zh-TW" sz="2000" i="1" dirty="0"/>
                        <a:t>…</a:t>
                      </a:r>
                      <a:r>
                        <a:rPr lang="en-US" sz="2000" i="1" dirty="0"/>
                        <a:t>…</a:t>
                      </a:r>
                      <a:r>
                        <a:rPr lang="zh-TW" altLang="en-US" sz="2000" i="1" dirty="0"/>
                        <a:t>社會日新月異，未來或會出現其他嶄新的靈活工作安排，勞資雙方除了要坦誠互信外，也要持開放態度面對轉變。僱主應更多從僱員的角度去考慮和衡量是否採納 新措施</a:t>
                      </a:r>
                      <a:r>
                        <a:rPr lang="en-US" altLang="zh-TW" sz="2000" i="1" dirty="0"/>
                        <a:t>…</a:t>
                      </a:r>
                      <a:r>
                        <a:rPr lang="en-US" sz="2000" i="1" dirty="0"/>
                        <a:t>…</a:t>
                      </a:r>
                      <a:r>
                        <a:rPr lang="zh-TW" altLang="en-US" sz="2000" i="1" dirty="0"/>
                        <a:t>」</a:t>
                      </a:r>
                      <a:endParaRPr lang="en-US" sz="2000" b="1" i="1" dirty="0">
                        <a:solidFill>
                          <a:srgbClr val="8B5AD9"/>
                        </a:solidFill>
                        <a:effectLst/>
                        <a:latin typeface="+mn-lt"/>
                      </a:endParaRPr>
                    </a:p>
                    <a:p>
                      <a:pPr algn="l"/>
                      <a:endParaRPr lang="en-US" sz="2000" b="1" i="0" dirty="0">
                        <a:solidFill>
                          <a:srgbClr val="8B5AD9"/>
                        </a:solidFill>
                        <a:effectLst/>
                        <a:latin typeface="+mn-lt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2000" b="0" i="0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由勞工處發布</a:t>
                      </a:r>
                      <a:r>
                        <a:rPr lang="en-US" sz="2000" b="0" i="0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zh-TW" altLang="en-US" sz="2000" b="0" i="1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（瀏覽於</a:t>
                      </a:r>
                      <a:r>
                        <a:rPr lang="en-US" altLang="zh-TW" sz="2000" b="0" i="1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2024</a:t>
                      </a:r>
                      <a:r>
                        <a:rPr lang="zh-TW" altLang="en-US" sz="2000" b="0" i="1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年</a:t>
                      </a:r>
                      <a:r>
                        <a:rPr lang="en-US" altLang="zh-TW" sz="2000" b="0" i="1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9</a:t>
                      </a:r>
                      <a:r>
                        <a:rPr lang="zh-TW" altLang="en-US" sz="2000" b="0" i="1" u="sng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月）</a:t>
                      </a:r>
                      <a:endParaRPr lang="en-US" sz="2000" b="0" i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000" u="sng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>
                          <a:tab pos="360363" algn="l"/>
                          <a:tab pos="444500" algn="l"/>
                          <a:tab pos="541338" algn="l"/>
                        </a:tabLst>
                        <a:defRPr/>
                      </a:pPr>
                      <a:r>
                        <a:rPr lang="zh-TW" altLang="en-US" sz="1800" u="none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連結：</a:t>
                      </a: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hlinkClick r:id="rId3"/>
                        </a:rPr>
                        <a:t>https://</a:t>
                      </a:r>
                      <a:r>
                        <a:rPr kumimoji="0" lang="en-US" sz="1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  <a:hlinkClick r:id="rId3"/>
                        </a:rPr>
                        <a:t>www.labour.gov.hk/tc/public/pdf/wcp/FlexibleWork.pdf</a:t>
                      </a:r>
                      <a:r>
                        <a:rPr kumimoji="0" lang="en-US" sz="1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46088" algn="l"/>
                        </a:tabLst>
                      </a:pPr>
                      <a:endParaRPr lang="en-US" sz="2000" u="none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018705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362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384740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內容版面配置區 2"/>
          <p:cNvSpPr txBox="1">
            <a:spLocks/>
          </p:cNvSpPr>
          <p:nvPr/>
        </p:nvSpPr>
        <p:spPr>
          <a:xfrm>
            <a:off x="2622755" y="1648266"/>
            <a:ext cx="9154886" cy="1497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內容版面配置區 2"/>
          <p:cNvSpPr txBox="1">
            <a:spLocks/>
          </p:cNvSpPr>
          <p:nvPr/>
        </p:nvSpPr>
        <p:spPr>
          <a:xfrm>
            <a:off x="2622755" y="3470396"/>
            <a:ext cx="9154886" cy="1504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內容版面配置區 2"/>
          <p:cNvSpPr txBox="1">
            <a:spLocks/>
          </p:cNvSpPr>
          <p:nvPr/>
        </p:nvSpPr>
        <p:spPr>
          <a:xfrm>
            <a:off x="2622755" y="5218949"/>
            <a:ext cx="9154886" cy="13669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標題 1"/>
          <p:cNvSpPr txBox="1">
            <a:spLocks/>
          </p:cNvSpPr>
          <p:nvPr/>
        </p:nvSpPr>
        <p:spPr>
          <a:xfrm>
            <a:off x="2492829" y="365125"/>
            <a:ext cx="92848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就其他管理功能，當在辦公室推行靈活的工作安排時</a:t>
            </a:r>
            <a:r>
              <a:rPr lang="zh-TW" altLang="en-US" sz="2800" baseline="-3000" dirty="0">
                <a:solidFill>
                  <a:prstClr val="black"/>
                </a:solidFill>
                <a:latin typeface="Comic Sans MS" panose="030F0702030302020204" pitchFamily="66" charset="0"/>
              </a:rPr>
              <a:t>，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你（作為人力資源經理）將面對甚麼挑戰</a:t>
            </a:r>
            <a:r>
              <a:rPr lang="en-US" altLang="zh-TW" sz="2800" dirty="0">
                <a:latin typeface="Comic Sans MS" panose="030F0702030302020204" pitchFamily="66" charset="0"/>
              </a:rPr>
              <a:t>……</a:t>
            </a:r>
            <a:endParaRPr lang="en-US" sz="1100" dirty="0">
              <a:latin typeface="Comic Sans MS" panose="030F0702030302020204" pitchFamily="66" charset="0"/>
            </a:endParaRPr>
          </a:p>
          <a:p>
            <a:pPr lvl="0" algn="just"/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806612" y="3492168"/>
            <a:ext cx="1673591" cy="982892"/>
            <a:chOff x="3740534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3" name="矩形 32"/>
            <p:cNvSpPr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文字方塊 33"/>
            <p:cNvSpPr txBox="1"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rPr>
                <a:t>領導</a:t>
              </a:r>
              <a:endParaRPr kumimoji="0" lang="zh-HK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790093" y="5240721"/>
            <a:ext cx="1702736" cy="895375"/>
            <a:chOff x="7473007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6" name="矩形 35"/>
            <p:cNvSpPr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文字方塊 36"/>
            <p:cNvSpPr txBox="1"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rPr>
                <a:t>控制</a:t>
              </a:r>
              <a:endParaRPr kumimoji="0" lang="zh-HK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10420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19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790093" y="1912427"/>
            <a:ext cx="1674661" cy="969381"/>
            <a:chOff x="8061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矩形 19"/>
            <p:cNvSpPr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文字方塊 20"/>
            <p:cNvSpPr txBox="1"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rPr>
                <a:t>組織</a:t>
              </a:r>
              <a:endParaRPr kumimoji="0" lang="zh-HK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791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內容版面配置區 2"/>
          <p:cNvSpPr txBox="1">
            <a:spLocks/>
          </p:cNvSpPr>
          <p:nvPr/>
        </p:nvSpPr>
        <p:spPr>
          <a:xfrm>
            <a:off x="2622755" y="1648266"/>
            <a:ext cx="9154886" cy="13667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可能難以保存及準確地追踪所有員工的當值記錄</a:t>
            </a:r>
            <a:endParaRPr lang="en-US" altLang="zh-TW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由於員工各自有當值時間，可能會影響他們與客戶及供應商，以至團隊成員之間的聯繫</a:t>
            </a:r>
            <a:endParaRPr lang="en-US" altLang="zh-TW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可為員工提供更多資訊科技的設備及適當的培訓，以支援措施的推行</a:t>
            </a:r>
            <a:endParaRPr lang="en-US" altLang="zh-TW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zh-TW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‧‧‧‧‧‧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</p:txBody>
      </p:sp>
      <p:sp>
        <p:nvSpPr>
          <p:cNvPr id="28" name="內容版面配置區 2"/>
          <p:cNvSpPr txBox="1">
            <a:spLocks/>
          </p:cNvSpPr>
          <p:nvPr/>
        </p:nvSpPr>
        <p:spPr>
          <a:xfrm>
            <a:off x="2622755" y="3250912"/>
            <a:ext cx="9154886" cy="14608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因為管理人員的共同責任是為公司賺取利潤及執行</a:t>
            </a: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</a:rPr>
              <a:t>公司政策，所以既定措施對他們而言可能不適用。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一般人會預期人力資源經理是信實的並具有工作熱誠，足以領導及仿傚，這為他</a:t>
            </a:r>
            <a:r>
              <a:rPr lang="en-US" altLang="zh-TW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/</a:t>
            </a: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她帶來了額外的壓力。</a:t>
            </a:r>
            <a:endParaRPr lang="en-US" altLang="zh-TW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zh-TW" sz="1800" dirty="0">
                <a:latin typeface="Comic Sans MS" panose="030F0702030302020204" pitchFamily="66" charset="0"/>
              </a:rPr>
              <a:t>‧‧‧‧‧‧</a:t>
            </a:r>
            <a:endParaRPr lang="en-US" sz="900" dirty="0">
              <a:latin typeface="Comic Sans MS" panose="030F0702030302020204" pitchFamily="66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內容版面配置區 2"/>
          <p:cNvSpPr txBox="1">
            <a:spLocks/>
          </p:cNvSpPr>
          <p:nvPr/>
        </p:nvSpPr>
        <p:spPr>
          <a:xfrm>
            <a:off x="2622755" y="4949447"/>
            <a:ext cx="9154886" cy="13827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進行工作評估是一項挑戰，尤其是那些在家工作的員工，可掌握的資料相當有限，實難以追踪他們的生產力或作判斷</a:t>
            </a:r>
            <a:endParaRPr lang="en-US" altLang="zh-TW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</a:rPr>
              <a:t>需要檢視工作</a:t>
            </a:r>
            <a:r>
              <a:rPr lang="zh-TW" altLang="en-US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表現的量度準則，以包含相關／新表現指標，例如：完成並呈交任務的時間、在指定時間內辦公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zh-TW" sz="1800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‧‧‧‧‧‧</a:t>
            </a:r>
            <a:endParaRPr lang="en-US" sz="1800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 rotWithShape="1">
          <a:blip r:embed="rId3"/>
          <a:srcRect l="26983" r="66112" b="84698"/>
          <a:stretch/>
        </p:blipFill>
        <p:spPr>
          <a:xfrm>
            <a:off x="805542" y="133718"/>
            <a:ext cx="1169504" cy="1410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E29555B8-D579-41DF-9E8C-1508DA1EF557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25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805542" y="1648266"/>
            <a:ext cx="1674661" cy="969381"/>
            <a:chOff x="8061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6" name="矩形 25"/>
            <p:cNvSpPr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文字方塊 28"/>
            <p:cNvSpPr txBox="1"/>
            <p:nvPr/>
          </p:nvSpPr>
          <p:spPr>
            <a:xfrm>
              <a:off x="8061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rPr>
                <a:t>組織</a:t>
              </a:r>
              <a:endParaRPr kumimoji="0" lang="zh-HK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</p:grpSp>
      <p:grpSp>
        <p:nvGrpSpPr>
          <p:cNvPr id="31" name="群組 30"/>
          <p:cNvGrpSpPr/>
          <p:nvPr/>
        </p:nvGrpSpPr>
        <p:grpSpPr>
          <a:xfrm>
            <a:off x="806612" y="3294456"/>
            <a:ext cx="1673591" cy="982892"/>
            <a:chOff x="3740534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2" name="矩形 31"/>
            <p:cNvSpPr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文字方塊 32"/>
            <p:cNvSpPr txBox="1"/>
            <p:nvPr/>
          </p:nvSpPr>
          <p:spPr>
            <a:xfrm>
              <a:off x="3740534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rPr>
                <a:t>領導</a:t>
              </a:r>
              <a:endParaRPr kumimoji="0" lang="zh-HK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777467" y="4954157"/>
            <a:ext cx="1702736" cy="895375"/>
            <a:chOff x="7473007" y="5979"/>
            <a:chExt cx="3034531" cy="18207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5" name="矩形 34"/>
            <p:cNvSpPr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文字方塊 35"/>
            <p:cNvSpPr txBox="1"/>
            <p:nvPr/>
          </p:nvSpPr>
          <p:spPr>
            <a:xfrm>
              <a:off x="7473007" y="5979"/>
              <a:ext cx="3034531" cy="18207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92024" rIns="192024" bIns="192024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rPr>
                <a:t>控制</a:t>
              </a:r>
              <a:endParaRPr kumimoji="0" lang="zh-HK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</p:grpSp>
      <p:sp>
        <p:nvSpPr>
          <p:cNvPr id="37" name="標題 1"/>
          <p:cNvSpPr txBox="1">
            <a:spLocks/>
          </p:cNvSpPr>
          <p:nvPr/>
        </p:nvSpPr>
        <p:spPr>
          <a:xfrm>
            <a:off x="2492829" y="365125"/>
            <a:ext cx="92848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就其他管理功能，當在辦公室推行靈活的工作安排時</a:t>
            </a:r>
            <a:r>
              <a:rPr lang="zh-TW" altLang="en-US" sz="2800" baseline="-3000" dirty="0">
                <a:solidFill>
                  <a:prstClr val="black"/>
                </a:solidFill>
                <a:latin typeface="Comic Sans MS" panose="030F0702030302020204" pitchFamily="66" charset="0"/>
              </a:rPr>
              <a:t>，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你（作為人力資源經理）將面對甚麼挑戰</a:t>
            </a: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……</a:t>
            </a:r>
            <a:endParaRPr lang="en-US" sz="1100" dirty="0">
              <a:latin typeface="Comic Sans MS" panose="030F0702030302020204" pitchFamily="66" charset="0"/>
            </a:endParaRPr>
          </a:p>
          <a:p>
            <a:pPr lvl="0" algn="just"/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443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976048"/>
              </p:ext>
            </p:extLst>
          </p:nvPr>
        </p:nvGraphicFramePr>
        <p:xfrm>
          <a:off x="636104" y="546891"/>
          <a:ext cx="10983081" cy="3473669"/>
        </p:xfrm>
        <a:graphic>
          <a:graphicData uri="http://schemas.openxmlformats.org/drawingml/2006/table">
            <a:tbl>
              <a:tblPr firstRow="1" firstCol="1" bandRow="1"/>
              <a:tblGrid>
                <a:gridCol w="1678778">
                  <a:extLst>
                    <a:ext uri="{9D8B030D-6E8A-4147-A177-3AD203B41FA5}">
                      <a16:colId xmlns:a16="http://schemas.microsoft.com/office/drawing/2014/main" val="2413188509"/>
                    </a:ext>
                  </a:extLst>
                </a:gridCol>
                <a:gridCol w="9304303">
                  <a:extLst>
                    <a:ext uri="{9D8B030D-6E8A-4147-A177-3AD203B41FA5}">
                      <a16:colId xmlns:a16="http://schemas.microsoft.com/office/drawing/2014/main" val="2306795831"/>
                    </a:ext>
                  </a:extLst>
                </a:gridCol>
              </a:tblGrid>
              <a:tr h="172106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學習目標：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36575" lvl="0" indent="-536575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鞏</a:t>
                      </a:r>
                      <a:r>
                        <a:rPr lang="zh-TW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固</a:t>
                      </a: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lang="zh-TW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擴闊學生</a:t>
                      </a: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的商業知識基礎，並提升他們</a:t>
                      </a:r>
                      <a:r>
                        <a:rPr lang="zh-TW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對商業學習的興趣；</a:t>
                      </a: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536575" lvl="0" indent="-536575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zh-TW" alt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鞏固同學對不斷變化的科技與工作環境為商業帶來的影響的理解；以及</a:t>
                      </a:r>
                      <a:endParaRPr lang="en-US" altLang="zh-TW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536575" lvl="0" indent="-536575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加強學生的閱讀能力以理解商業文章</a:t>
                      </a:r>
                      <a:r>
                        <a:rPr lang="zh-TW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／</a:t>
                      </a: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故事</a:t>
                      </a:r>
                      <a:r>
                        <a:rPr lang="zh-TW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，並幫助他們</a:t>
                      </a:r>
                      <a:r>
                        <a:rPr lang="zh-TW" altLang="en-US" sz="20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培養</a:t>
                      </a:r>
                      <a:r>
                        <a:rPr lang="zh-HK" altLang="en-US" sz="2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終身閱讀的習慣以增潤知識</a:t>
                      </a:r>
                      <a:r>
                        <a:rPr lang="zh-TW" alt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。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422475"/>
                  </a:ext>
                </a:extLst>
              </a:tr>
              <a:tr h="172106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程度：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中四至中六</a:t>
                      </a: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– </a:t>
                      </a: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會計學習範疇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&gt;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必修部分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&gt;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單元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1(b) –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基礎管理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&gt;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管理功能；主要商業功能</a:t>
                      </a:r>
                      <a:endParaRPr lang="en-US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商業管理範疇 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選修部分 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單元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3(a)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管理導論 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管理功能；主要商業功能</a:t>
                      </a:r>
                      <a:endParaRPr lang="en-US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商業管理範疇 </a:t>
                      </a:r>
                      <a:r>
                        <a:rPr kumimoji="0" 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選修部分 </a:t>
                      </a:r>
                      <a:r>
                        <a:rPr kumimoji="0" 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單元</a:t>
                      </a:r>
                      <a:r>
                        <a:rPr kumimoji="0" 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3(c) – </a:t>
                      </a:r>
                      <a:r>
                        <a:rPr lang="zh-TW" altLang="en-US" sz="2000" kern="1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人力資源管理 </a:t>
                      </a:r>
                      <a:r>
                        <a:rPr kumimoji="0" 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人力資源管理的功能</a:t>
                      </a: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721273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3</a:t>
            </a:fld>
            <a:endParaRPr lang="en-US"/>
          </a:p>
        </p:txBody>
      </p:sp>
      <p:sp>
        <p:nvSpPr>
          <p:cNvPr id="5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598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929577"/>
              </p:ext>
            </p:extLst>
          </p:nvPr>
        </p:nvGraphicFramePr>
        <p:xfrm>
          <a:off x="636104" y="612207"/>
          <a:ext cx="10983081" cy="4275395"/>
        </p:xfrm>
        <a:graphic>
          <a:graphicData uri="http://schemas.openxmlformats.org/drawingml/2006/table">
            <a:tbl>
              <a:tblPr firstRow="1" firstCol="1" bandRow="1"/>
              <a:tblGrid>
                <a:gridCol w="1678778">
                  <a:extLst>
                    <a:ext uri="{9D8B030D-6E8A-4147-A177-3AD203B41FA5}">
                      <a16:colId xmlns:a16="http://schemas.microsoft.com/office/drawing/2014/main" val="2413188509"/>
                    </a:ext>
                  </a:extLst>
                </a:gridCol>
                <a:gridCol w="9304303">
                  <a:extLst>
                    <a:ext uri="{9D8B030D-6E8A-4147-A177-3AD203B41FA5}">
                      <a16:colId xmlns:a16="http://schemas.microsoft.com/office/drawing/2014/main" val="2306795831"/>
                    </a:ext>
                  </a:extLst>
                </a:gridCol>
              </a:tblGrid>
              <a:tr h="106419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時間：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22020" indent="-922020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u="sng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課堂外 </a:t>
                      </a: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zh-TW" alt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課前預習，須於課堂前閱讀資料，進行分組討論及回答相關問題。</a:t>
                      </a:r>
                      <a:r>
                        <a:rPr lang="en-US" sz="2000" kern="100" baseline="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922020" indent="-922020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u="sng" kern="100" baseline="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課堂內 </a:t>
                      </a: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zh-TW" alt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分組交流和討論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422475"/>
                  </a:ext>
                </a:extLst>
              </a:tr>
              <a:tr h="148752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先前已掌握的知識：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單元 </a:t>
                      </a:r>
                      <a:r>
                        <a:rPr lang="en-US" altLang="zh-TW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(a)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營商環境；</a:t>
                      </a:r>
                      <a:endParaRPr lang="en-US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單元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1(b)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基礎管理；以及</a:t>
                      </a:r>
                      <a:endParaRPr lang="en-US" altLang="zh-TW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單元</a:t>
                      </a: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3(a)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管理導論</a:t>
                      </a:r>
                      <a:endParaRPr lang="en-US" sz="2000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922020" indent="-922020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721273"/>
                  </a:ext>
                </a:extLst>
              </a:tr>
              <a:tr h="172106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en-US" sz="2000" b="1" kern="1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8775" indent="-358775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投影片</a:t>
                      </a:r>
                      <a:r>
                        <a:rPr lang="en-US" altLang="zh-TW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6-16 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的活動及學生工作紙第</a:t>
                      </a:r>
                      <a:r>
                        <a:rPr lang="en-US" altLang="zh-TW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頁，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適用為初階、基礎及高階課業</a:t>
                      </a:r>
                      <a:endParaRPr lang="en-US" altLang="zh-TW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58775" indent="-358775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投影片</a:t>
                      </a:r>
                      <a:r>
                        <a:rPr kumimoji="0" lang="en-US" altLang="zh-TW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17-18 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的活動及學生工作紙第</a:t>
                      </a:r>
                      <a:r>
                        <a:rPr kumimoji="0" lang="en-US" altLang="zh-TW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2-3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頁，適用為基礎及高階課業</a:t>
                      </a:r>
                      <a:endParaRPr kumimoji="0" lang="en-US" altLang="zh-TW" sz="2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58775" marR="0" lvl="0" indent="-35877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投影片</a:t>
                      </a:r>
                      <a:r>
                        <a:rPr kumimoji="0" lang="en-US" altLang="zh-TW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19-20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的活動及學生工作紙第</a:t>
                      </a:r>
                      <a:r>
                        <a:rPr kumimoji="0" lang="en-US" altLang="zh-TW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4-6</a:t>
                      </a:r>
                      <a:r>
                        <a:rPr kumimoji="0" lang="zh-TW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頁，適用為高階課業</a:t>
                      </a:r>
                      <a:endParaRPr kumimoji="0" lang="en-US" altLang="zh-TW" sz="2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378376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36329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596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7515" y="834888"/>
            <a:ext cx="12184485" cy="4969566"/>
            <a:chOff x="0" y="636105"/>
            <a:chExt cx="12184485" cy="4969566"/>
          </a:xfrm>
        </p:grpSpPr>
        <p:pic>
          <p:nvPicPr>
            <p:cNvPr id="4" name="Picture 27"/>
            <p:cNvPicPr/>
            <p:nvPr/>
          </p:nvPicPr>
          <p:blipFill rotWithShape="1">
            <a:blip r:embed="rId3"/>
            <a:srcRect l="11066" t="40382" r="28323" b="19822"/>
            <a:stretch/>
          </p:blipFill>
          <p:spPr bwMode="auto">
            <a:xfrm>
              <a:off x="0" y="636105"/>
              <a:ext cx="12184485" cy="496956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橢圓形圖說文字 4"/>
            <p:cNvSpPr/>
            <p:nvPr/>
          </p:nvSpPr>
          <p:spPr>
            <a:xfrm>
              <a:off x="5943601" y="775252"/>
              <a:ext cx="5903842" cy="2941983"/>
            </a:xfrm>
            <a:prstGeom prst="wedgeEllipseCallout">
              <a:avLst>
                <a:gd name="adj1" fmla="val -68289"/>
                <a:gd name="adj2" fmla="val -26411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</a:pPr>
              <a:r>
                <a:rPr lang="zh-TW" altLang="en-US" sz="4800" dirty="0">
                  <a:solidFill>
                    <a:prstClr val="black"/>
                  </a:solidFill>
                </a:rPr>
                <a:t>我們開始吧</a:t>
              </a:r>
              <a:r>
                <a:rPr lang="en-US" altLang="zh-TW" sz="4800" dirty="0">
                  <a:solidFill>
                    <a:prstClr val="black"/>
                  </a:solidFill>
                </a:rPr>
                <a:t>‧‧‧‧‧‧</a:t>
              </a:r>
              <a:r>
                <a:rPr lang="en-US" sz="6000" dirty="0">
                  <a:solidFill>
                    <a:srgbClr val="FF0000"/>
                  </a:solidFill>
                  <a:sym typeface="Wingdings" panose="05000000000000000000" pitchFamily="2" charset="2"/>
                </a:rPr>
                <a:t></a:t>
              </a:r>
              <a:endParaRPr lang="en-US" sz="6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5</a:t>
            </a:fld>
            <a:endParaRPr lang="en-US" dirty="0"/>
          </a:p>
        </p:txBody>
      </p:sp>
      <p:sp>
        <p:nvSpPr>
          <p:cNvPr id="7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6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26364" y="365125"/>
            <a:ext cx="9127435" cy="1325563"/>
          </a:xfrm>
        </p:spPr>
        <p:txBody>
          <a:bodyPr>
            <a:normAutofit/>
          </a:bodyPr>
          <a:lstStyle/>
          <a:p>
            <a:r>
              <a:rPr lang="zh-TW" altLang="en-US" sz="3200" dirty="0">
                <a:latin typeface="Comic Sans MS" panose="030F0702030302020204" pitchFamily="66" charset="0"/>
              </a:rPr>
              <a:t>閱讀勞工處發布的刊物</a:t>
            </a:r>
            <a:r>
              <a:rPr lang="en-US" sz="3200" dirty="0">
                <a:latin typeface="Comic Sans MS" panose="030F0702030302020204" pitchFamily="66" charset="0"/>
              </a:rPr>
              <a:t>…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/>
          <a:srcRect l="26983" r="66112" b="84698"/>
          <a:stretch/>
        </p:blipFill>
        <p:spPr>
          <a:xfrm>
            <a:off x="838200" y="365125"/>
            <a:ext cx="1169504" cy="1410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3146926" y="5076201"/>
            <a:ext cx="2002536" cy="1275498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1200" b="1" dirty="0"/>
              <a:t>資料來源：</a:t>
            </a:r>
            <a:endParaRPr lang="en-US" altLang="zh-TW" sz="1200" b="1" dirty="0"/>
          </a:p>
          <a:p>
            <a:pPr marL="0" indent="0">
              <a:buNone/>
            </a:pPr>
            <a:r>
              <a:rPr lang="zh-TW" altLang="en-US" sz="1200" b="1" dirty="0">
                <a:solidFill>
                  <a:schemeClr val="accent6">
                    <a:lumMod val="50000"/>
                  </a:schemeClr>
                </a:solidFill>
              </a:rPr>
              <a:t>中文 ─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hlinkClick r:id="rId4"/>
              </a:rPr>
              <a:t>https://www.labour.gov.hk/tc/public/pdf/wcp/FlexibleWork.pdf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zh-TW" altLang="en-US" sz="1200" dirty="0">
                <a:solidFill>
                  <a:schemeClr val="accent6">
                    <a:lumMod val="50000"/>
                  </a:schemeClr>
                </a:solidFill>
              </a:rPr>
              <a:t>瀏覽於</a:t>
            </a:r>
            <a:r>
              <a:rPr lang="en-US" altLang="zh-TW" sz="1200" dirty="0">
                <a:solidFill>
                  <a:schemeClr val="accent6">
                    <a:lumMod val="50000"/>
                  </a:schemeClr>
                </a:solidFill>
              </a:rPr>
              <a:t>2024</a:t>
            </a:r>
            <a:r>
              <a:rPr lang="zh-TW" altLang="en-US" sz="1200" dirty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TW" sz="1200" dirty="0">
                <a:solidFill>
                  <a:schemeClr val="accent6">
                    <a:lumMod val="50000"/>
                  </a:schemeClr>
                </a:solidFill>
              </a:rPr>
              <a:t>9</a:t>
            </a:r>
            <a:r>
              <a:rPr lang="zh-TW" altLang="en-US" sz="1200" dirty="0">
                <a:solidFill>
                  <a:schemeClr val="accent6">
                    <a:lumMod val="50000"/>
                  </a:schemeClr>
                </a:solidFill>
              </a:rPr>
              <a:t>月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6</a:t>
            </a:fld>
            <a:endParaRPr 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/>
          <a:srcRect l="35185" t="21873" r="36204" b="6029"/>
          <a:stretch/>
        </p:blipFill>
        <p:spPr>
          <a:xfrm>
            <a:off x="5368122" y="1338110"/>
            <a:ext cx="3636580" cy="5154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13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26363" y="365125"/>
            <a:ext cx="9127435" cy="1325563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solidFill>
                  <a:prstClr val="black"/>
                </a:solidFill>
              </a:rPr>
              <a:t>‧‧‧‧‧‧</a:t>
            </a:r>
            <a:r>
              <a:rPr lang="en-US" sz="3200" dirty="0">
                <a:latin typeface="Comic Sans MS" panose="030F0702030302020204" pitchFamily="66" charset="0"/>
              </a:rPr>
              <a:t> </a:t>
            </a:r>
            <a:r>
              <a:rPr lang="zh-TW" altLang="en-US" sz="3200" dirty="0">
                <a:latin typeface="Comic Sans MS" panose="030F0702030302020204" pitchFamily="66" charset="0"/>
              </a:rPr>
              <a:t>試想想 </a:t>
            </a:r>
            <a:r>
              <a:rPr lang="en-US" altLang="zh-TW" sz="3200" dirty="0">
                <a:solidFill>
                  <a:prstClr val="black"/>
                </a:solidFill>
              </a:rPr>
              <a:t>‧‧‧‧‧‧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/>
          <a:srcRect l="26983" r="66112" b="84698"/>
          <a:stretch/>
        </p:blipFill>
        <p:spPr>
          <a:xfrm>
            <a:off x="838200" y="365125"/>
            <a:ext cx="1169504" cy="1410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 trans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64" y="1804743"/>
            <a:ext cx="7828719" cy="4403420"/>
          </a:xfrm>
          <a:prstGeom prst="rect">
            <a:avLst/>
          </a:prstGeom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2226363" y="2996901"/>
            <a:ext cx="7828719" cy="2131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4400" b="1" dirty="0">
                <a:latin typeface="+mn-ea"/>
              </a:rPr>
              <a:t>COVID-19</a:t>
            </a:r>
            <a:r>
              <a:rPr lang="zh-TW" altLang="en-US" sz="4400" b="1" dirty="0">
                <a:latin typeface="+mn-ea"/>
              </a:rPr>
              <a:t>期間</a:t>
            </a:r>
            <a:endParaRPr lang="en-US" altLang="zh-TW" sz="4400" b="1" dirty="0">
              <a:latin typeface="+mn-ea"/>
            </a:endParaRPr>
          </a:p>
          <a:p>
            <a:pPr marL="0" indent="0" algn="ctr">
              <a:buNone/>
            </a:pPr>
            <a:r>
              <a:rPr lang="zh-TW" altLang="en-US" sz="4400" b="1" dirty="0">
                <a:latin typeface="+mn-ea"/>
              </a:rPr>
              <a:t>在家工作安排帶來的影響</a:t>
            </a:r>
            <a:endParaRPr lang="en-US" sz="4400" b="1" dirty="0">
              <a:latin typeface="+mn-ea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7</a:t>
            </a:fld>
            <a:endParaRPr lang="en-US"/>
          </a:p>
        </p:txBody>
      </p:sp>
      <p:sp>
        <p:nvSpPr>
          <p:cNvPr id="8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820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93179" y="5640897"/>
            <a:ext cx="3339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0" i="0" u="none" strike="noStrike" kern="18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新細明體" panose="02020500000000000000" pitchFamily="18" charset="-120"/>
                <a:cs typeface="+mn-cs"/>
              </a:rPr>
              <a:t>圖象來源：</a:t>
            </a:r>
            <a:r>
              <a:rPr kumimoji="0" lang="en-US" altLang="zh-TW" sz="1400" b="0" i="0" u="none" strike="noStrike" kern="18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新細明體" panose="02020500000000000000" pitchFamily="18" charset="-120"/>
                <a:cs typeface="+mn-cs"/>
              </a:rPr>
              <a:t>Creative Commons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0" i="0" u="none" strike="noStrike" kern="18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新細明體" panose="02020500000000000000" pitchFamily="18" charset="-120"/>
                <a:cs typeface="+mn-cs"/>
                <a:hlinkClick r:id="rId3"/>
              </a:rPr>
              <a:t>https://creativecommons.org/</a:t>
            </a:r>
            <a:r>
              <a:rPr kumimoji="0" lang="en-US" altLang="zh-TW" sz="1400" b="0" i="0" u="none" strike="noStrike" kern="18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新細明體" panose="02020500000000000000" pitchFamily="18" charset="-120"/>
                <a:cs typeface="+mn-cs"/>
              </a:rPr>
              <a:t> 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79" y="829967"/>
            <a:ext cx="4229196" cy="31718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792" y="3116772"/>
            <a:ext cx="5715000" cy="2524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1" name="文字方塊 10"/>
          <p:cNvSpPr txBox="1"/>
          <p:nvPr/>
        </p:nvSpPr>
        <p:spPr>
          <a:xfrm>
            <a:off x="3506680" y="287781"/>
            <a:ext cx="2445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在辦公室工作？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8424592" y="2484016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800" dirty="0">
                <a:solidFill>
                  <a:prstClr val="black"/>
                </a:solidFill>
                <a:latin typeface="Calibri" panose="020F0502020204030204"/>
                <a:ea typeface="新細明體" panose="02020500000000000000" pitchFamily="18" charset="-120"/>
              </a:rPr>
              <a:t>在家工作？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4528925" y="1769645"/>
            <a:ext cx="2100475" cy="19519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混合工作模式？</a:t>
            </a:r>
          </a:p>
        </p:txBody>
      </p:sp>
      <p:sp>
        <p:nvSpPr>
          <p:cNvPr id="14" name="直線圖說文字 2 13"/>
          <p:cNvSpPr/>
          <p:nvPr/>
        </p:nvSpPr>
        <p:spPr>
          <a:xfrm>
            <a:off x="8046003" y="287781"/>
            <a:ext cx="2600482" cy="129448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0213"/>
              <a:gd name="adj6" fmla="val -6207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在哪裏工作？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9448800" y="2688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8</a:t>
            </a:fld>
            <a:endParaRPr lang="en-US" dirty="0"/>
          </a:p>
        </p:txBody>
      </p:sp>
      <p:sp>
        <p:nvSpPr>
          <p:cNvPr id="15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058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2"/>
          <p:cNvSpPr txBox="1">
            <a:spLocks/>
          </p:cNvSpPr>
          <p:nvPr/>
        </p:nvSpPr>
        <p:spPr>
          <a:xfrm>
            <a:off x="6275832" y="1825625"/>
            <a:ext cx="5077968" cy="4351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TW" altLang="en-US" sz="2600" b="1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對你最有意義的工作場所是 </a:t>
            </a:r>
            <a:r>
              <a:rPr lang="en-US" altLang="zh-TW" sz="2400" dirty="0">
                <a:latin typeface="Comic Sans MS" panose="030F0702030302020204" pitchFamily="66" charset="0"/>
              </a:rPr>
              <a:t>…… </a:t>
            </a:r>
            <a:r>
              <a:rPr lang="zh-TW" altLang="en-US" sz="2600" b="1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為甚麼？</a:t>
            </a:r>
            <a:endParaRPr lang="en-US" altLang="zh-TW" sz="2600" b="1" dirty="0">
              <a:solidFill>
                <a:srgbClr val="70AD47">
                  <a:lumMod val="50000"/>
                </a:srgbClr>
              </a:solidFill>
              <a:latin typeface="Calibri" panose="020F0502020204030204"/>
            </a:endParaRPr>
          </a:p>
          <a:p>
            <a:pPr marL="0" lvl="0" indent="0">
              <a:buNone/>
              <a:defRPr/>
            </a:pPr>
            <a:r>
              <a:rPr lang="zh-TW" altLang="en-US" sz="2000" dirty="0">
                <a:latin typeface="Comic Sans MS" panose="030F0702030302020204" pitchFamily="66" charset="0"/>
              </a:rPr>
              <a:t>在辦公室工作／在家工作／混合工作模式</a:t>
            </a:r>
            <a:endParaRPr lang="en-US" sz="2000" dirty="0"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             </a:t>
            </a:r>
            <a:r>
              <a:rPr lang="zh-TW" altLang="en-US" sz="4000" b="1" dirty="0"/>
              <a:t>試想想</a:t>
            </a:r>
            <a:r>
              <a:rPr lang="en-US" altLang="zh-TW" sz="4000" b="1" dirty="0"/>
              <a:t>……</a:t>
            </a:r>
            <a:endParaRPr lang="en-US" sz="4000" b="1" dirty="0">
              <a:latin typeface="Comic Sans MS" panose="030F0702030302020204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5077968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zh-TW" altLang="en-US" sz="2600" b="1" dirty="0">
                <a:solidFill>
                  <a:schemeClr val="accent4">
                    <a:lumMod val="50000"/>
                  </a:schemeClr>
                </a:solidFill>
              </a:rPr>
              <a:t>工作場所的意義</a:t>
            </a:r>
            <a:r>
              <a:rPr lang="en-US" altLang="zh-TW" sz="2600" dirty="0">
                <a:solidFill>
                  <a:schemeClr val="accent4">
                    <a:lumMod val="50000"/>
                  </a:schemeClr>
                </a:solidFill>
              </a:rPr>
              <a:t>…...</a:t>
            </a:r>
            <a:endParaRPr lang="en-US" sz="2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Picture 9"/>
          <p:cNvPicPr/>
          <p:nvPr/>
        </p:nvPicPr>
        <p:blipFill rotWithShape="1">
          <a:blip r:embed="rId3"/>
          <a:srcRect l="39707" t="39644" r="38715" b="24887"/>
          <a:stretch/>
        </p:blipFill>
        <p:spPr bwMode="auto">
          <a:xfrm>
            <a:off x="946354" y="450056"/>
            <a:ext cx="1256072" cy="11518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9867C87F-FA7B-4FDE-B07F-66F21F0206CF}" type="slidenum">
              <a:rPr lang="en-US" smtClean="0"/>
              <a:t>9</a:t>
            </a:fld>
            <a:endParaRPr lang="en-US"/>
          </a:p>
        </p:txBody>
      </p:sp>
      <p:sp>
        <p:nvSpPr>
          <p:cNvPr id="8" name="頁尾版面配置區 1"/>
          <p:cNvSpPr txBox="1">
            <a:spLocks/>
          </p:cNvSpPr>
          <p:nvPr/>
        </p:nvSpPr>
        <p:spPr>
          <a:xfrm>
            <a:off x="8077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Calibri" panose="020F0502020204030204"/>
                <a:ea typeface="新細明體" panose="02020500000000000000" pitchFamily="18" charset="-120"/>
              </a:rPr>
              <a:t>企業會財</a:t>
            </a:r>
            <a:r>
              <a:rPr kumimoji="0" lang="en-US" altLang="zh-H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 – </a:t>
            </a:r>
            <a:r>
              <a:rPr kumimoji="0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t>「從閱讀中學習」課堂討論</a:t>
            </a:r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3350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</TotalTime>
  <Words>2954</Words>
  <Application>Microsoft Office PowerPoint</Application>
  <PresentationFormat>寬螢幕</PresentationFormat>
  <Paragraphs>323</Paragraphs>
  <Slides>21</Slides>
  <Notes>20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21</vt:i4>
      </vt:variant>
    </vt:vector>
  </HeadingPairs>
  <TitlesOfParts>
    <vt:vector size="32" baseType="lpstr">
      <vt:lpstr>新細明體</vt:lpstr>
      <vt:lpstr>新細明體</vt:lpstr>
      <vt:lpstr>Arial</vt:lpstr>
      <vt:lpstr>Calibri</vt:lpstr>
      <vt:lpstr>Calibri Light</vt:lpstr>
      <vt:lpstr>Comic Sans MS</vt:lpstr>
      <vt:lpstr>Courier New</vt:lpstr>
      <vt:lpstr>Times New Roman</vt:lpstr>
      <vt:lpstr>Wingdings</vt:lpstr>
      <vt:lpstr>Office 佈景主題</vt:lpstr>
      <vt:lpstr>1_Office 佈景主題</vt:lpstr>
      <vt:lpstr>PowerPoint 簡報</vt:lpstr>
      <vt:lpstr>PowerPoint 簡報</vt:lpstr>
      <vt:lpstr>PowerPoint 簡報</vt:lpstr>
      <vt:lpstr>PowerPoint 簡報</vt:lpstr>
      <vt:lpstr>PowerPoint 簡報</vt:lpstr>
      <vt:lpstr>閱讀勞工處發布的刊物…</vt:lpstr>
      <vt:lpstr>‧‧‧‧‧‧ 試想想 ‧‧‧‧‧‧</vt:lpstr>
      <vt:lpstr>PowerPoint 簡報</vt:lpstr>
      <vt:lpstr>             試想想……</vt:lpstr>
      <vt:lpstr>             試想想……</vt:lpstr>
      <vt:lpstr>推行在家工作有甚麼挑戰？</vt:lpstr>
      <vt:lpstr>推行在家工作有甚麼挑戰？</vt:lpstr>
      <vt:lpstr>如你是一間擁有十名員工的公司的人力資源經理，想為辦公室引入靈活工作安排‧‧‧‧‧‧</vt:lpstr>
      <vt:lpstr>計劃</vt:lpstr>
      <vt:lpstr>怎樣去設定目標？</vt:lpstr>
      <vt:lpstr>計劃流程</vt:lpstr>
      <vt:lpstr>計劃流程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Discussion</dc:title>
  <dc:creator>CHAN, Kar-yee Grace</dc:creator>
  <cp:lastModifiedBy>CDO(TE)11</cp:lastModifiedBy>
  <cp:revision>324</cp:revision>
  <dcterms:created xsi:type="dcterms:W3CDTF">2024-03-07T09:18:57Z</dcterms:created>
  <dcterms:modified xsi:type="dcterms:W3CDTF">2026-02-24T04:07:36Z</dcterms:modified>
</cp:coreProperties>
</file>