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notesMasterIdLst>
    <p:notesMasterId r:id="rId30"/>
  </p:notesMasterIdLst>
  <p:sldIdLst>
    <p:sldId id="256" r:id="rId2"/>
    <p:sldId id="354" r:id="rId3"/>
    <p:sldId id="289" r:id="rId4"/>
    <p:sldId id="356" r:id="rId5"/>
    <p:sldId id="357" r:id="rId6"/>
    <p:sldId id="358" r:id="rId7"/>
    <p:sldId id="359" r:id="rId8"/>
    <p:sldId id="257" r:id="rId9"/>
    <p:sldId id="259" r:id="rId10"/>
    <p:sldId id="258" r:id="rId11"/>
    <p:sldId id="363" r:id="rId12"/>
    <p:sldId id="362" r:id="rId13"/>
    <p:sldId id="263" r:id="rId14"/>
    <p:sldId id="286" r:id="rId15"/>
    <p:sldId id="287" r:id="rId16"/>
    <p:sldId id="351" r:id="rId17"/>
    <p:sldId id="260" r:id="rId18"/>
    <p:sldId id="262" r:id="rId19"/>
    <p:sldId id="288" r:id="rId20"/>
    <p:sldId id="302" r:id="rId21"/>
    <p:sldId id="290" r:id="rId22"/>
    <p:sldId id="292" r:id="rId23"/>
    <p:sldId id="293" r:id="rId24"/>
    <p:sldId id="352" r:id="rId25"/>
    <p:sldId id="350" r:id="rId26"/>
    <p:sldId id="353" r:id="rId27"/>
    <p:sldId id="361" r:id="rId28"/>
    <p:sldId id="355" r:id="rId29"/>
  </p:sldIdLst>
  <p:sldSz cx="12192000" cy="6858000"/>
  <p:notesSz cx="9939338" cy="6807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D42"/>
    <a:srgbClr val="F76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8" autoAdjust="0"/>
    <p:restoredTop sz="80964" autoAdjust="0"/>
  </p:normalViewPr>
  <p:slideViewPr>
    <p:cSldViewPr snapToGrid="0">
      <p:cViewPr varScale="1">
        <p:scale>
          <a:sx n="70" d="100"/>
          <a:sy n="70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22A67F1-0AD0-4AAD-9635-698D6C77318C}" type="datetimeFigureOut">
              <a:rPr lang="zh-HK" altLang="en-US"/>
              <a:pPr>
                <a:defRPr/>
              </a:pPr>
              <a:t>17/2/2023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HK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3934" y="3275965"/>
            <a:ext cx="7951470" cy="2680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  <a:endParaRPr lang="zh-HK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6465659"/>
            <a:ext cx="4307047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7" cy="34154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8733B9F-92A3-4D42-8A39-F639271F405F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hJRVvBhJSU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影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備忘稿版面配置區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/>
              <a:t>預計課堂長度</a:t>
            </a:r>
            <a:r>
              <a:rPr lang="en-US" altLang="zh-TW"/>
              <a:t>: 40</a:t>
            </a:r>
            <a:r>
              <a:rPr lang="zh-TW" altLang="en-US"/>
              <a:t>分鐘</a:t>
            </a:r>
          </a:p>
          <a:p>
            <a:r>
              <a:rPr lang="zh-TW" altLang="en-US"/>
              <a:t>對象</a:t>
            </a:r>
            <a:r>
              <a:rPr lang="en-US" altLang="zh-TW"/>
              <a:t>: </a:t>
            </a:r>
            <a:r>
              <a:rPr lang="zh-TW" altLang="en-US"/>
              <a:t>中一至中三</a:t>
            </a:r>
          </a:p>
          <a:p>
            <a:endParaRPr lang="zh-HK" altLang="en-US"/>
          </a:p>
        </p:txBody>
      </p:sp>
      <p:sp>
        <p:nvSpPr>
          <p:cNvPr id="41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603B57E-3012-4FC0-A96E-4FD2C55FE47E}" type="slidenum">
              <a:rPr lang="zh-HK" altLang="en-US" smtClean="0"/>
              <a:pPr/>
              <a:t>1</a:t>
            </a:fld>
            <a:endParaRPr lang="zh-HK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影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備忘稿版面配置區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ts val="1800"/>
              </a:lnSpc>
              <a:spcBef>
                <a:spcPct val="0"/>
              </a:spcBef>
              <a:spcAft>
                <a:spcPts val="1000"/>
              </a:spcAft>
            </a:pP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一般來說，騙徒假扮賣家比假扮買家的手法較為普遍</a:t>
            </a:r>
            <a:r>
              <a:rPr lang="zh-HK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HK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800"/>
              </a:lnSpc>
              <a:spcBef>
                <a:spcPct val="0"/>
              </a:spcBef>
              <a:spcAft>
                <a:spcPts val="1000"/>
              </a:spcAft>
            </a:pPr>
            <a:endParaRPr lang="en-US" altLang="zh-HK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800"/>
              </a:lnSpc>
              <a:spcBef>
                <a:spcPct val="0"/>
              </a:spcBef>
              <a:spcAft>
                <a:spcPts val="1000"/>
              </a:spcAft>
            </a:pP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購物騙案手法</a:t>
            </a:r>
            <a:r>
              <a:rPr lang="zh-HK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如下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zh-TW" altLang="zh-HK" sz="18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800"/>
              </a:lnSpc>
              <a:spcBef>
                <a:spcPct val="0"/>
              </a:spcBef>
              <a:spcAft>
                <a:spcPts val="1000"/>
              </a:spcAft>
            </a:pP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（一）假扮賣家：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8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騙徒假扮賣家訛稱賣貨，在不同社交平台</a:t>
            </a:r>
            <a:r>
              <a:rPr lang="en-US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zh-HK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主要是</a:t>
            </a:r>
            <a:r>
              <a:rPr lang="en-GB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Facebook / I</a:t>
            </a:r>
            <a:r>
              <a:rPr lang="en-US" altLang="zh-HK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nstagram</a:t>
            </a:r>
            <a:r>
              <a:rPr lang="en-US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Carousell) 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出售商品，商品價錢一般比市價低，或者會以限購、外地代購及減價等作招徠吸引買家。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8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當有買家欲購買商品，騙徒就會誘騙買家將貨款存入指定戶口，並不會接受當面交收或貨到付款。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8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當騙徒得手之後，就會失去聯絡。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800"/>
              </a:lnSpc>
              <a:spcBef>
                <a:spcPct val="0"/>
              </a:spcBef>
              <a:spcAft>
                <a:spcPts val="1000"/>
              </a:spcAft>
            </a:pPr>
            <a:endParaRPr lang="zh-TW" altLang="zh-HK" sz="18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（二）假扮買家：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騙徒假扮買家在網上購物</a:t>
            </a:r>
            <a:r>
              <a:rPr lang="zh-HK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商店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或個人與個人</a:t>
            </a:r>
            <a:r>
              <a:rPr lang="zh-TW" altLang="zh-HK" sz="1800" dirty="0">
                <a:cs typeface="Times New Roman" panose="02020603050405020304" pitchFamily="18" charset="0"/>
              </a:rPr>
              <a:t> </a:t>
            </a:r>
            <a:r>
              <a:rPr lang="en-US" altLang="zh-HK" sz="1800" dirty="0">
                <a:cs typeface="Times New Roman" panose="02020603050405020304" pitchFamily="18" charset="0"/>
              </a:rPr>
              <a:t>(C2C) </a:t>
            </a:r>
            <a:r>
              <a:rPr lang="zh-HK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平台</a:t>
            </a:r>
            <a:r>
              <a:rPr lang="en-US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zh-HK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主要是</a:t>
            </a:r>
            <a:r>
              <a:rPr lang="en-GB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Facebook / I</a:t>
            </a:r>
            <a:r>
              <a:rPr lang="en-US" altLang="zh-HK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nstagram</a:t>
            </a:r>
            <a:r>
              <a:rPr lang="en-US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Carousell) </a:t>
            </a:r>
            <a:r>
              <a:rPr lang="zh-HK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及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公司與個人</a:t>
            </a:r>
            <a:r>
              <a:rPr lang="zh-TW" altLang="zh-HK" sz="1800" dirty="0">
                <a:cs typeface="Times New Roman" panose="02020603050405020304" pitchFamily="18" charset="0"/>
              </a:rPr>
              <a:t> </a:t>
            </a:r>
            <a:r>
              <a:rPr lang="en-US" altLang="zh-HK" sz="1800" dirty="0">
                <a:cs typeface="Times New Roman" panose="02020603050405020304" pitchFamily="18" charset="0"/>
              </a:rPr>
              <a:t>(B2C) 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平台</a:t>
            </a:r>
            <a:r>
              <a:rPr lang="zh-TW" altLang="zh-HK" sz="1800" dirty="0">
                <a:cs typeface="Times New Roman" panose="02020603050405020304" pitchFamily="18" charset="0"/>
              </a:rPr>
              <a:t> </a:t>
            </a:r>
            <a:r>
              <a:rPr lang="en-US" altLang="zh-HK" sz="1800" dirty="0">
                <a:cs typeface="Times New Roman" panose="02020603050405020304" pitchFamily="18" charset="0"/>
              </a:rPr>
              <a:t>(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</a:t>
            </a:r>
            <a:r>
              <a:rPr lang="zh-HK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淘寶</a:t>
            </a:r>
            <a:r>
              <a:rPr lang="en-GB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向賣家訛稱購買其貨品，以虛假入數收據或未能兌現的支票存入賣家戶口，營造虛假的入賬紀錄。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賣家以為貨款已收到將貨品寄出予騙徒，及後才發現貨款沒有到帳，再聯絡騙徒當然已聯絡不上了。</a:t>
            </a:r>
            <a:endParaRPr lang="zh-TW" altLang="en-US" dirty="0">
              <a:solidFill>
                <a:srgbClr val="444444"/>
              </a:solidFill>
              <a:latin typeface="inherit"/>
              <a:cs typeface="Times New Roman" panose="02020603050405020304" pitchFamily="18" charset="0"/>
            </a:endParaRPr>
          </a:p>
        </p:txBody>
      </p:sp>
      <p:sp>
        <p:nvSpPr>
          <p:cNvPr id="26628" name="投影片編號版面配置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6854BD1-AFF4-4305-B39B-2F4297F657A5}" type="slidenum">
              <a:rPr lang="zh-HK" altLang="en-US" smtClean="0"/>
              <a:pPr/>
              <a:t>14</a:t>
            </a:fld>
            <a:endParaRPr lang="zh-HK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影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備忘稿版面配置區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ts val="1800"/>
              </a:lnSpc>
              <a:spcBef>
                <a:spcPct val="0"/>
              </a:spcBef>
              <a:spcAft>
                <a:spcPts val="1000"/>
              </a:spcAft>
            </a:pP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除了要留意可以網店特徵，亦需要認識以下防騙建議：</a:t>
            </a:r>
            <a:endParaRPr lang="zh-TW" altLang="zh-HK" sz="18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800"/>
              </a:lnSpc>
              <a:spcBef>
                <a:spcPct val="0"/>
              </a:spcBef>
            </a:pP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（一）應選小心選擇賣家，盡量光顧官方平台或信譽良好的網店或賣家。可以留意賣家的網店註冊日期或交易評價及信譽評級。</a:t>
            </a:r>
            <a:endParaRPr lang="zh-TW" altLang="zh-HK" sz="18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800"/>
              </a:lnSpc>
              <a:spcBef>
                <a:spcPct val="0"/>
              </a:spcBef>
            </a:pP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）堅持當面交收或以貨到付款方式交易。</a:t>
            </a:r>
            <a:endParaRPr lang="zh-TW" altLang="zh-HK" sz="18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800"/>
              </a:lnSpc>
              <a:spcBef>
                <a:spcPct val="0"/>
              </a:spcBef>
            </a:pP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三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）於出售貨品時，不應單憑入數收據便相信付款完成，應查收清楚是否成功入帳才寄貨。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800"/>
              </a:lnSpc>
              <a:spcBef>
                <a:spcPct val="0"/>
              </a:spcBef>
            </a:pPr>
            <a:r>
              <a:rPr lang="en-US" altLang="zh-TW" sz="18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zh-TW" altLang="zh-HK" sz="18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（重點：</a:t>
            </a:r>
            <a:r>
              <a:rPr lang="zh-HK" altLang="zh-HK" sz="18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賣方應留意銀行戶口的可用餘額</a:t>
            </a:r>
            <a:r>
              <a:rPr lang="zh-TW" altLang="zh-HK" sz="18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TW" altLang="zh-HK" sz="18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800"/>
              </a:lnSpc>
              <a:spcBef>
                <a:spcPct val="0"/>
              </a:spcBef>
            </a:pP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四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）搜尋賣家專頁</a:t>
            </a:r>
            <a:r>
              <a:rPr lang="en-US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帳號名稱、電話號碼及銀行戶口號碼尋找有否負評，以賣家提供的貨品圖片作「反搜尋」，如果是偷圖應加倍留心。</a:t>
            </a:r>
            <a:endParaRPr lang="zh-TW" altLang="zh-HK" sz="18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800"/>
              </a:lnSpc>
              <a:spcBef>
                <a:spcPct val="0"/>
              </a:spcBef>
              <a:spcAft>
                <a:spcPts val="1000"/>
              </a:spcAft>
            </a:pP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五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）如有任何懷疑賣家</a:t>
            </a:r>
            <a:r>
              <a:rPr lang="en-US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買家的身份，應立即終止交易。</a:t>
            </a:r>
            <a:endParaRPr lang="zh-TW" altLang="zh-HK" sz="18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zh-HK" altLang="en-US" dirty="0">
              <a:cs typeface="Times New Roman" panose="02020603050405020304" pitchFamily="18" charset="0"/>
            </a:endParaRPr>
          </a:p>
        </p:txBody>
      </p:sp>
      <p:sp>
        <p:nvSpPr>
          <p:cNvPr id="29700" name="投影片編號版面配置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301A0C4-E2DE-4F9C-A811-06CFD7371E8D}" type="slidenum">
              <a:rPr lang="zh-HK" altLang="en-US" smtClean="0"/>
              <a:pPr/>
              <a:t>16</a:t>
            </a:fld>
            <a:endParaRPr lang="zh-HK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影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備忘稿版面配置區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1800"/>
              </a:lnSpc>
              <a:spcBef>
                <a:spcPct val="0"/>
              </a:spcBef>
              <a:spcAft>
                <a:spcPts val="1000"/>
              </a:spcAft>
            </a:pP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不想未找到工作就輸掉金錢，要留意以下防騙建議：</a:t>
            </a:r>
            <a:endParaRPr lang="zh-TW" altLang="zh-HK" sz="18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800"/>
              </a:lnSpc>
              <a:spcBef>
                <a:spcPct val="0"/>
              </a:spcBef>
            </a:pP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（一）透過可信賴的求職途徑尋找工作，例如職業博覽會、勞工處等。</a:t>
            </a:r>
            <a:endParaRPr lang="zh-TW" altLang="zh-HK" sz="18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800"/>
              </a:lnSpc>
              <a:spcBef>
                <a:spcPct val="0"/>
              </a:spcBef>
            </a:pP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）了解聘方公司背景及業務性質，評估聘方是否正常業務。</a:t>
            </a:r>
            <a:endParaRPr lang="zh-TW" altLang="zh-HK" sz="18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800"/>
              </a:lnSpc>
              <a:spcBef>
                <a:spcPct val="0"/>
              </a:spcBef>
            </a:pP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三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）提防不拘學歷或工作經驗而報酬優厚的招聘廣告。</a:t>
            </a:r>
            <a:endParaRPr lang="zh-TW" altLang="zh-HK" sz="18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800"/>
              </a:lnSpc>
              <a:spcBef>
                <a:spcPct val="0"/>
              </a:spcBef>
            </a:pP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四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）切勿隨便將個人資料交予他人，以避免將資料被人用作非法用途或未獲授權的用途。</a:t>
            </a:r>
            <a:endParaRPr lang="zh-TW" altLang="zh-HK" sz="18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800"/>
              </a:lnSpc>
              <a:spcBef>
                <a:spcPct val="0"/>
              </a:spcBef>
              <a:spcAft>
                <a:spcPts val="1000"/>
              </a:spcAft>
            </a:pP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五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）申請工作時如被要求先繳交行政費或申請貸款，就應加倍小心及考慮清楚。</a:t>
            </a:r>
            <a:endParaRPr lang="zh-TW" altLang="zh-HK" sz="18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zh-HK" altLang="en-US" dirty="0">
              <a:cs typeface="Times New Roman" panose="02020603050405020304" pitchFamily="18" charset="0"/>
            </a:endParaRPr>
          </a:p>
        </p:txBody>
      </p:sp>
      <p:sp>
        <p:nvSpPr>
          <p:cNvPr id="34820" name="投影片編號版面配置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4BBF529-4B8D-4009-830F-F0AA656D696D}" type="slidenum">
              <a:rPr lang="zh-HK" altLang="en-US" smtClean="0"/>
              <a:pPr/>
              <a:t>20</a:t>
            </a:fld>
            <a:endParaRPr lang="zh-HK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影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備忘稿版面配置區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ts val="1800"/>
              </a:lnSpc>
              <a:spcBef>
                <a:spcPct val="0"/>
              </a:spcBef>
              <a:spcAft>
                <a:spcPts val="1000"/>
              </a:spcAft>
            </a:pP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裸聊勒索</a:t>
            </a:r>
            <a:r>
              <a:rPr lang="zh-HK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另一以男性受害人為主的社交媒體騙案。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800"/>
              </a:lnSpc>
              <a:spcBef>
                <a:spcPct val="0"/>
              </a:spcBef>
              <a:spcAft>
                <a:spcPts val="1000"/>
              </a:spcAft>
            </a:pP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800"/>
              </a:lnSpc>
              <a:spcBef>
                <a:spcPct val="0"/>
              </a:spcBef>
              <a:spcAft>
                <a:spcPts val="1000"/>
              </a:spcAft>
            </a:pP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犯案手法</a:t>
            </a:r>
            <a:r>
              <a:rPr lang="zh-HK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如下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zh-TW" altLang="zh-HK" sz="18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800"/>
              </a:lnSpc>
              <a:spcBef>
                <a:spcPct val="0"/>
              </a:spcBef>
            </a:pP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（一）騙徒透過社交媒體平台、交友應用程式或即時通訊軟件，以性感美女頭像吸引男網友。</a:t>
            </a:r>
            <a:endParaRPr lang="zh-TW" altLang="zh-HK" sz="18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800"/>
              </a:lnSpc>
              <a:spcBef>
                <a:spcPct val="0"/>
              </a:spcBef>
            </a:pP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）騙徒在聊天期間會套取受害人個人資料，或會傳送裝有自動下載惡意程式的連結，目的是盜取受害人資料及通訊錄。</a:t>
            </a:r>
            <a:endParaRPr lang="zh-TW" altLang="zh-HK" sz="18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800"/>
              </a:lnSpc>
              <a:spcBef>
                <a:spcPct val="0"/>
              </a:spcBef>
            </a:pP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三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）當建立網友關係後，騙徒進一步用不同藉口要求受害人脫衣或主動脫衣引誘受害人脫衣，但實際上當中的不雅影片，只是騙徒已預製的錄影短片（即罐頭片）。</a:t>
            </a:r>
            <a:endParaRPr lang="zh-TW" altLang="zh-HK" sz="18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800"/>
              </a:lnSpc>
              <a:spcBef>
                <a:spcPct val="0"/>
              </a:spcBef>
              <a:spcAft>
                <a:spcPts val="1000"/>
              </a:spcAft>
            </a:pP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四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）騙徒拍下受害人的裸照或不雅影片後，就會向受害人進行勒索，要求繳款否則將不雅影片公開至互聯網或直接傳送至其家人及朋友。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800"/>
              </a:lnSpc>
              <a:spcBef>
                <a:spcPct val="0"/>
              </a:spcBef>
              <a:spcAft>
                <a:spcPts val="1000"/>
              </a:spcAft>
            </a:pPr>
            <a:endParaRPr lang="zh-TW" altLang="zh-HK" sz="18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800"/>
              </a:lnSpc>
              <a:spcBef>
                <a:spcPct val="0"/>
              </a:spcBef>
              <a:spcAft>
                <a:spcPts val="1000"/>
              </a:spcAft>
            </a:pP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如受害人是成年人會要求匯款或用比特幣形式傳送，如受害人未成年騙徒便要求受害人於便利店買點數咭，將點數咭</a:t>
            </a:r>
            <a:r>
              <a:rPr lang="zh-HK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序號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發送予騙徒。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800"/>
              </a:lnSpc>
              <a:spcBef>
                <a:spcPct val="0"/>
              </a:spcBef>
              <a:spcAft>
                <a:spcPts val="1000"/>
              </a:spcAft>
            </a:pP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800"/>
              </a:lnSpc>
              <a:spcBef>
                <a:spcPct val="0"/>
              </a:spcBef>
              <a:spcAft>
                <a:spcPts val="1000"/>
              </a:spcAft>
            </a:pP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如受害人拒絕，騙徒會以兩人的對話或受害人的裸照或短片要脅迫其就範。</a:t>
            </a:r>
            <a:endParaRPr lang="zh-TW" altLang="zh-HK" sz="18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zh-HK" altLang="en-US" dirty="0">
              <a:cs typeface="Times New Roman" panose="02020603050405020304" pitchFamily="18" charset="0"/>
            </a:endParaRPr>
          </a:p>
        </p:txBody>
      </p:sp>
      <p:sp>
        <p:nvSpPr>
          <p:cNvPr id="37892" name="投影片編號版面配置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195F0BD-F046-4CF8-ADA8-4F5270B3DDCC}" type="slidenum">
              <a:rPr lang="zh-HK" altLang="en-US" smtClean="0"/>
              <a:pPr/>
              <a:t>22</a:t>
            </a:fld>
            <a:endParaRPr lang="zh-HK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影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ts val="1800"/>
              </a:lnSpc>
              <a:spcBef>
                <a:spcPct val="0"/>
              </a:spcBef>
              <a:spcAft>
                <a:spcPts val="1000"/>
              </a:spcAft>
            </a:pP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避免成為裸聊勒索的受害人，建議</a:t>
            </a:r>
            <a:r>
              <a:rPr lang="zh-HK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下：</a:t>
            </a:r>
            <a:endParaRPr lang="zh-TW" altLang="zh-HK" sz="18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800"/>
              </a:lnSpc>
              <a:spcBef>
                <a:spcPct val="0"/>
              </a:spcBef>
              <a:buFont typeface="+mj-ea"/>
              <a:buNone/>
            </a:pP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（一）勿於鏡頭前裸露身體，因為在鏡頭前裸露與於公眾地方裸露無異，還會被留在網絡世界。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800"/>
              </a:lnSpc>
              <a:spcBef>
                <a:spcPct val="0"/>
              </a:spcBef>
              <a:buFont typeface="+mj-ea"/>
              <a:buNone/>
            </a:pPr>
            <a:r>
              <a:rPr lang="en-US" altLang="zh-TW" sz="18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zh-TW" altLang="zh-HK" sz="18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（重點：</a:t>
            </a:r>
            <a:r>
              <a:rPr lang="zh-HK" altLang="zh-HK" sz="18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你知道鏡頭背後是誰嗎</a:t>
            </a:r>
            <a:r>
              <a:rPr lang="zh-TW" altLang="zh-HK" sz="18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？）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800"/>
              </a:lnSpc>
              <a:spcBef>
                <a:spcPct val="0"/>
              </a:spcBef>
              <a:buFont typeface="+mj-ea"/>
              <a:buNone/>
            </a:pP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）切勿點擊不明來歷的超連結或下載程式。</a:t>
            </a:r>
            <a:endParaRPr lang="zh-TW" altLang="zh-HK" sz="18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800"/>
              </a:lnSpc>
              <a:spcBef>
                <a:spcPct val="0"/>
              </a:spcBef>
              <a:spcAft>
                <a:spcPts val="1000"/>
              </a:spcAft>
              <a:buFont typeface="+mj-ea"/>
              <a:buNone/>
            </a:pP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三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）切勿輕信鏡頭另一方是以「真面目」示人，你可要求對方做一些較不常做的動作來確定其真偽，例如舉起三隻手指。</a:t>
            </a:r>
            <a:endParaRPr lang="zh-TW" altLang="zh-HK" sz="18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zh-HK" altLang="en-US" dirty="0">
              <a:cs typeface="Times New Roman" panose="02020603050405020304" pitchFamily="18" charset="0"/>
            </a:endParaRPr>
          </a:p>
        </p:txBody>
      </p:sp>
      <p:sp>
        <p:nvSpPr>
          <p:cNvPr id="40964" name="投影片編號版面配置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94871E-9DF9-4A5C-9BA6-26349FCEF616}" type="slidenum">
              <a:rPr lang="zh-HK" altLang="en-US" smtClean="0"/>
              <a:pPr/>
              <a:t>24</a:t>
            </a:fld>
            <a:endParaRPr lang="zh-HK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影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備忘稿版面配置區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algn="just" eaLnBrk="1" hangingPunct="1">
              <a:lnSpc>
                <a:spcPct val="115000"/>
              </a:lnSpc>
              <a:spcBef>
                <a:spcPct val="0"/>
              </a:spcBef>
            </a:pP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為加強公眾對資訊安全風險、網上欺詐及不良資訊的認知，網罪科最近推出了守網者平台，包括一站式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資訊網站以及社交平台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專頁，教導大家如何設定社交媒體帳戶私隱、解構各種網絡罪案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 eaLnBrk="1" hangingPunct="1">
              <a:lnSpc>
                <a:spcPct val="115000"/>
              </a:lnSpc>
              <a:spcBef>
                <a:spcPct val="0"/>
              </a:spcBef>
            </a:pP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平台設有為家長和教師度身訂造的資訊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以及一系列數碼素養教材等，帶領大家成為醒目數碼公民。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 eaLnBrk="1" hangingPunct="1">
              <a:lnSpc>
                <a:spcPct val="115000"/>
              </a:lnSpc>
              <a:spcBef>
                <a:spcPct val="0"/>
              </a:spcBef>
            </a:pPr>
            <a:endParaRPr lang="zh-TW" altLang="zh-HK" sz="1800" dirty="0">
              <a:cs typeface="Times New Roman" panose="02020603050405020304" pitchFamily="18" charset="0"/>
            </a:endParaRPr>
          </a:p>
          <a:p>
            <a:pPr marL="228600" algn="just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大家可以掃描這個二維碼瀏覽</a:t>
            </a:r>
            <a:r>
              <a:rPr lang="en-US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CyberDefender.hk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或者登入</a:t>
            </a:r>
            <a:r>
              <a:rPr lang="en-GB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Facebook, Instagram 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及</a:t>
            </a:r>
            <a:r>
              <a:rPr lang="en-GB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搜尋更多網罪資訊。</a:t>
            </a:r>
            <a:endParaRPr lang="zh-TW" altLang="zh-HK" sz="1800" dirty="0">
              <a:cs typeface="Times New Roman" panose="02020603050405020304" pitchFamily="18" charset="0"/>
            </a:endParaRPr>
          </a:p>
          <a:p>
            <a:pPr marL="228600" eaLnBrk="1" hangingPunct="1">
              <a:spcBef>
                <a:spcPct val="0"/>
              </a:spcBef>
              <a:buClr>
                <a:srgbClr val="000000"/>
              </a:buClr>
              <a:buSzPts val="1100"/>
            </a:pPr>
            <a:endParaRPr lang="zh-TW" altLang="en-US" dirty="0">
              <a:solidFill>
                <a:srgbClr val="444444"/>
              </a:solidFill>
              <a:latin typeface="Noto Sans HK"/>
              <a:cs typeface="Times New Roman" panose="02020603050405020304" pitchFamily="18" charset="0"/>
            </a:endParaRPr>
          </a:p>
        </p:txBody>
      </p:sp>
      <p:sp>
        <p:nvSpPr>
          <p:cNvPr id="43012" name="投影片編號版面配置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6791A92-3BB7-4FD9-9F35-5E62A9719D57}" type="slidenum">
              <a:rPr lang="zh-HK" altLang="en-US" smtClean="0"/>
              <a:pPr/>
              <a:t>25</a:t>
            </a:fld>
            <a:endParaRPr lang="zh-HK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影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備忘稿版面配置區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58750" eaLnBrk="1" hangingPunct="1">
              <a:spcBef>
                <a:spcPct val="0"/>
              </a:spcBef>
              <a:buClr>
                <a:srgbClr val="000000"/>
              </a:buClr>
              <a:buSzPts val="1100"/>
            </a:pPr>
            <a:endParaRPr lang="zh-TW" altLang="en-US">
              <a:solidFill>
                <a:srgbClr val="444444"/>
              </a:solidFill>
              <a:latin typeface="Noto Sans HK"/>
            </a:endParaRPr>
          </a:p>
        </p:txBody>
      </p:sp>
      <p:sp>
        <p:nvSpPr>
          <p:cNvPr id="45060" name="投影片編號版面配置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C2FD5E9-83F6-470B-8AC9-56B9BA1087EB}" type="slidenum">
              <a:rPr lang="zh-HK" altLang="en-US" smtClean="0"/>
              <a:pPr/>
              <a:t>26</a:t>
            </a:fld>
            <a:endParaRPr lang="zh-HK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影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zh-HK" sz="1800" kern="100" dirty="0">
                <a:cs typeface="Times New Roman" panose="02020603050405020304" pitchFamily="18" charset="0"/>
              </a:rPr>
              <a:t>Q1 </a:t>
            </a:r>
            <a:r>
              <a:rPr lang="zh-TW" altLang="zh-HK" sz="1800" kern="100" dirty="0">
                <a:cs typeface="Times New Roman" panose="02020603050405020304" pitchFamily="18" charset="0"/>
              </a:rPr>
              <a:t>以下哪一種</a:t>
            </a:r>
            <a:r>
              <a:rPr lang="zh-TW" altLang="zh-HK" sz="1800" u="sng" kern="100" dirty="0">
                <a:cs typeface="Times New Roman" panose="02020603050405020304" pitchFamily="18" charset="0"/>
              </a:rPr>
              <a:t>是</a:t>
            </a:r>
            <a:r>
              <a:rPr lang="zh-TW" altLang="zh-HK" sz="1800" kern="100" dirty="0">
                <a:cs typeface="Times New Roman" panose="02020603050405020304" pitchFamily="18" charset="0"/>
              </a:rPr>
              <a:t>全港常見科技罪案</a:t>
            </a:r>
            <a:r>
              <a:rPr lang="en-US" altLang="zh-HK" sz="1800" kern="100" dirty="0">
                <a:cs typeface="Times New Roman" panose="02020603050405020304" pitchFamily="18" charset="0"/>
              </a:rPr>
              <a:t>?</a:t>
            </a:r>
            <a:endParaRPr lang="zh-TW" altLang="zh-HK" sz="1800" kern="100" dirty="0"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LcParenR"/>
              <a:defRPr/>
            </a:pPr>
            <a:r>
              <a:rPr lang="zh-TW" altLang="zh-HK" sz="1800" kern="100" dirty="0">
                <a:cs typeface="Times New Roman" panose="02020603050405020304" pitchFamily="18" charset="0"/>
              </a:rPr>
              <a:t>刑事毀壞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zh-TW" altLang="zh-HK" sz="1800" b="1" u="sng" kern="100" dirty="0">
                <a:cs typeface="Times New Roman" panose="02020603050405020304" pitchFamily="18" charset="0"/>
              </a:rPr>
              <a:t>網上情緣騙案</a:t>
            </a:r>
            <a:endParaRPr lang="zh-TW" altLang="zh-HK" sz="1800" u="sng" kern="100" dirty="0"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LcParenR"/>
              <a:defRPr/>
            </a:pPr>
            <a:r>
              <a:rPr lang="zh-TW" altLang="zh-HK" sz="1800" kern="100" dirty="0">
                <a:cs typeface="Times New Roman" panose="02020603050405020304" pitchFamily="18" charset="0"/>
              </a:rPr>
              <a:t>爆竊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zh-TW" altLang="zh-HK" sz="1800" kern="100" dirty="0">
                <a:cs typeface="Times New Roman" panose="02020603050405020304" pitchFamily="18" charset="0"/>
              </a:rPr>
              <a:t>刑事恐嚇</a:t>
            </a:r>
          </a:p>
          <a:p>
            <a:pPr>
              <a:defRPr/>
            </a:pPr>
            <a:r>
              <a:rPr lang="en-US" altLang="zh-HK" sz="1800" kern="100" dirty="0">
                <a:cs typeface="Times New Roman" panose="02020603050405020304" pitchFamily="18" charset="0"/>
              </a:rPr>
              <a:t> </a:t>
            </a:r>
            <a:endParaRPr lang="zh-TW" altLang="zh-HK" sz="1800" kern="1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HK" sz="1800" kern="100" dirty="0">
                <a:cs typeface="Times New Roman" panose="02020603050405020304" pitchFamily="18" charset="0"/>
              </a:rPr>
              <a:t>Q2 </a:t>
            </a:r>
            <a:r>
              <a:rPr lang="zh-TW" altLang="zh-HK" sz="1800" kern="100" dirty="0">
                <a:cs typeface="Times New Roman" panose="02020603050405020304" pitchFamily="18" charset="0"/>
              </a:rPr>
              <a:t>以下哪種是</a:t>
            </a:r>
            <a:r>
              <a:rPr lang="en-US" altLang="zh-HK" sz="1800" kern="100" dirty="0">
                <a:cs typeface="Times New Roman" panose="02020603050405020304" pitchFamily="18" charset="0"/>
              </a:rPr>
              <a:t>2022</a:t>
            </a:r>
            <a:r>
              <a:rPr lang="zh-TW" altLang="zh-HK" sz="1800" kern="100" dirty="0">
                <a:cs typeface="Times New Roman" panose="02020603050405020304" pitchFamily="18" charset="0"/>
              </a:rPr>
              <a:t>年發生最多的科技罪案</a:t>
            </a:r>
            <a:r>
              <a:rPr lang="en-US" altLang="zh-HK" sz="1800" kern="100" dirty="0">
                <a:cs typeface="Times New Roman" panose="02020603050405020304" pitchFamily="18" charset="0"/>
              </a:rPr>
              <a:t>?</a:t>
            </a:r>
            <a:endParaRPr lang="zh-TW" altLang="zh-HK" sz="1800" kern="100" dirty="0"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LcParenR"/>
              <a:defRPr/>
            </a:pPr>
            <a:r>
              <a:rPr lang="zh-TW" altLang="zh-HK" sz="1800" kern="100" dirty="0">
                <a:cs typeface="Times New Roman" panose="02020603050405020304" pitchFamily="18" charset="0"/>
              </a:rPr>
              <a:t>網上投資騙案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zh-TW" altLang="zh-HK" sz="1800" kern="100" dirty="0">
                <a:cs typeface="Times New Roman" panose="02020603050405020304" pitchFamily="18" charset="0"/>
              </a:rPr>
              <a:t>網上求職騙案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zh-TW" altLang="zh-HK" sz="1800" b="1" u="sng" kern="100" dirty="0">
                <a:cs typeface="Times New Roman" panose="02020603050405020304" pitchFamily="18" charset="0"/>
              </a:rPr>
              <a:t>網上購物騙案</a:t>
            </a:r>
            <a:endParaRPr lang="zh-TW" altLang="zh-HK" sz="1800" u="sng" kern="100" dirty="0"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LcParenR"/>
              <a:defRPr/>
            </a:pPr>
            <a:r>
              <a:rPr lang="zh-TW" altLang="zh-HK" sz="1800" kern="100" dirty="0">
                <a:cs typeface="Times New Roman" panose="02020603050405020304" pitchFamily="18" charset="0"/>
              </a:rPr>
              <a:t>網上情緣騙案</a:t>
            </a:r>
          </a:p>
          <a:p>
            <a:pPr>
              <a:defRPr/>
            </a:pPr>
            <a:r>
              <a:rPr lang="en-US" altLang="zh-HK" sz="1800" kern="100" dirty="0">
                <a:cs typeface="Times New Roman" panose="02020603050405020304" pitchFamily="18" charset="0"/>
              </a:rPr>
              <a:t> </a:t>
            </a:r>
            <a:endParaRPr lang="zh-TW" altLang="zh-HK" sz="1800" kern="1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HK" sz="1800" kern="100" dirty="0">
                <a:cs typeface="Times New Roman" panose="02020603050405020304" pitchFamily="18" charset="0"/>
              </a:rPr>
              <a:t>Q3 </a:t>
            </a:r>
            <a:r>
              <a:rPr lang="zh-TW" altLang="zh-HK" sz="1800" kern="100" dirty="0">
                <a:cs typeface="Times New Roman" panose="02020603050405020304" pitchFamily="18" charset="0"/>
              </a:rPr>
              <a:t>以下哪種</a:t>
            </a:r>
            <a:r>
              <a:rPr lang="zh-TW" altLang="zh-HK" sz="1800" u="sng" kern="100" dirty="0">
                <a:cs typeface="Times New Roman" panose="02020603050405020304" pitchFamily="18" charset="0"/>
              </a:rPr>
              <a:t>不是</a:t>
            </a:r>
            <a:r>
              <a:rPr lang="zh-TW" altLang="zh-HK" sz="1800" kern="100" dirty="0">
                <a:cs typeface="Times New Roman" panose="02020603050405020304" pitchFamily="18" charset="0"/>
              </a:rPr>
              <a:t>網上騙徒常用手法</a:t>
            </a:r>
            <a:r>
              <a:rPr lang="en-US" altLang="zh-HK" sz="1800" kern="100" dirty="0">
                <a:cs typeface="Times New Roman" panose="02020603050405020304" pitchFamily="18" charset="0"/>
              </a:rPr>
              <a:t>?</a:t>
            </a:r>
            <a:endParaRPr lang="zh-TW" altLang="zh-HK" sz="1800" kern="100" dirty="0"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LcParenR"/>
              <a:defRPr/>
            </a:pPr>
            <a:r>
              <a:rPr lang="zh-TW" altLang="zh-HK" sz="1800" b="1" u="sng" kern="100" dirty="0">
                <a:cs typeface="Times New Roman" panose="02020603050405020304" pitchFamily="18" charset="0"/>
              </a:rPr>
              <a:t>以真實身份網上行騙</a:t>
            </a:r>
            <a:endParaRPr lang="zh-TW" altLang="zh-HK" sz="1800" u="sng" kern="100" dirty="0"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LcParenR"/>
              <a:defRPr/>
            </a:pPr>
            <a:r>
              <a:rPr lang="zh-TW" altLang="zh-HK" sz="1800" kern="100" dirty="0">
                <a:cs typeface="Times New Roman" panose="02020603050405020304" pitchFamily="18" charset="0"/>
              </a:rPr>
              <a:t>為受害人度身訂造劇本減低戒心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zh-TW" altLang="zh-HK" sz="1800" kern="100" dirty="0">
                <a:cs typeface="Times New Roman" panose="02020603050405020304" pitchFamily="18" charset="0"/>
              </a:rPr>
              <a:t>網上封鎖受害人及消失無踪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zh-TW" altLang="zh-HK" sz="1800" kern="100" dirty="0">
                <a:cs typeface="Times New Roman" panose="02020603050405020304" pitchFamily="18" charset="0"/>
              </a:rPr>
              <a:t>誘騙受害人轉帳</a:t>
            </a:r>
            <a:r>
              <a:rPr lang="en-US" altLang="zh-HK" sz="1800" kern="100" dirty="0">
                <a:cs typeface="Times New Roman" panose="02020603050405020304" pitchFamily="18" charset="0"/>
              </a:rPr>
              <a:t>/</a:t>
            </a:r>
            <a:r>
              <a:rPr lang="zh-TW" altLang="zh-HK" sz="1800" kern="100" dirty="0">
                <a:cs typeface="Times New Roman" panose="02020603050405020304" pitchFamily="18" charset="0"/>
              </a:rPr>
              <a:t>現金入帳到指定銀行戶口</a:t>
            </a:r>
          </a:p>
          <a:p>
            <a:pPr>
              <a:defRPr/>
            </a:pPr>
            <a:r>
              <a:rPr lang="en-US" altLang="zh-HK" sz="1800" kern="100" dirty="0">
                <a:cs typeface="Times New Roman" panose="02020603050405020304" pitchFamily="18" charset="0"/>
              </a:rPr>
              <a:t> </a:t>
            </a:r>
            <a:endParaRPr lang="zh-TW" altLang="zh-HK" sz="1800" kern="1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HK" sz="1800" kern="100" dirty="0">
                <a:cs typeface="Times New Roman" panose="02020603050405020304" pitchFamily="18" charset="0"/>
              </a:rPr>
              <a:t>Q4 </a:t>
            </a:r>
            <a:r>
              <a:rPr lang="zh-TW" altLang="zh-HK" sz="1800" kern="100" dirty="0">
                <a:cs typeface="Times New Roman" panose="02020603050405020304" pitchFamily="18" charset="0"/>
              </a:rPr>
              <a:t>網上求職騙案的廣告有什麼特點</a:t>
            </a:r>
            <a:r>
              <a:rPr lang="en-US" altLang="zh-HK" sz="1800" kern="100" dirty="0">
                <a:cs typeface="Times New Roman" panose="02020603050405020304" pitchFamily="18" charset="0"/>
              </a:rPr>
              <a:t>?</a:t>
            </a:r>
            <a:endParaRPr lang="zh-TW" altLang="zh-HK" sz="1800" kern="100" dirty="0"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LcParenR"/>
              <a:defRPr/>
            </a:pPr>
            <a:r>
              <a:rPr lang="zh-TW" altLang="zh-HK" sz="1800" kern="100" dirty="0">
                <a:cs typeface="Times New Roman" panose="02020603050405020304" pitchFamily="18" charset="0"/>
              </a:rPr>
              <a:t>會提及公司名稱或地址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zh-TW" altLang="zh-HK" sz="1800" b="1" u="sng" kern="100" dirty="0">
                <a:cs typeface="Times New Roman" panose="02020603050405020304" pitchFamily="18" charset="0"/>
              </a:rPr>
              <a:t>無需工作經驗及不用提供履歷</a:t>
            </a:r>
            <a:endParaRPr lang="zh-TW" altLang="zh-HK" sz="1800" u="sng" kern="100" dirty="0"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LcParenR"/>
              <a:defRPr/>
            </a:pPr>
            <a:r>
              <a:rPr lang="zh-TW" altLang="zh-HK" sz="1800" kern="100" dirty="0">
                <a:cs typeface="Times New Roman" panose="02020603050405020304" pitchFamily="18" charset="0"/>
              </a:rPr>
              <a:t>對受聘者的年齡及學歷要求高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zh-TW" altLang="zh-HK" sz="1800" kern="100" dirty="0">
                <a:cs typeface="Times New Roman" panose="02020603050405020304" pitchFamily="18" charset="0"/>
              </a:rPr>
              <a:t>以上皆是</a:t>
            </a:r>
          </a:p>
          <a:p>
            <a:pPr marL="158750" eaLnBrk="1" hangingPunct="1">
              <a:spcBef>
                <a:spcPct val="0"/>
              </a:spcBef>
              <a:buClr>
                <a:srgbClr val="000000"/>
              </a:buClr>
              <a:buSzPts val="1100"/>
              <a:defRPr/>
            </a:pPr>
            <a:endParaRPr lang="zh-TW" altLang="en-US" dirty="0">
              <a:solidFill>
                <a:srgbClr val="444444"/>
              </a:solidFill>
              <a:latin typeface="Noto Sans HK"/>
            </a:endParaRPr>
          </a:p>
        </p:txBody>
      </p:sp>
      <p:sp>
        <p:nvSpPr>
          <p:cNvPr id="47108" name="投影片編號版面配置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C1E0BE0-F447-4753-AAA1-10A8E933E077}" type="slidenum">
              <a:rPr lang="zh-HK" altLang="en-US" smtClean="0"/>
              <a:pPr/>
              <a:t>27</a:t>
            </a:fld>
            <a:endParaRPr lang="zh-HK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影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備忘稿版面配置區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49156" name="投影片編號版面配置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13E75DF-AB90-414B-B829-343D0A190267}" type="slidenum">
              <a:rPr lang="zh-HK" altLang="en-US" smtClean="0"/>
              <a:pPr/>
              <a:t>28</a:t>
            </a:fld>
            <a:endParaRPr lang="zh-HK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影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備忘稿版面配置區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61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48AD6AC-C2C5-4C2B-808C-4C9BCC8ECE00}" type="slidenum">
              <a:rPr lang="zh-HK" altLang="en-US" smtClean="0"/>
              <a:pPr/>
              <a:t>2</a:t>
            </a:fld>
            <a:endParaRPr lang="zh-HK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影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備忘稿版面配置區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/>
              <a:t>派發</a:t>
            </a:r>
            <a:r>
              <a:rPr lang="zh-TW" altLang="en-US" u="sng"/>
              <a:t>附件一</a:t>
            </a:r>
            <a:r>
              <a:rPr lang="zh-TW" altLang="en-US"/>
              <a:t>予學生討論然後匯報</a:t>
            </a:r>
            <a:endParaRPr lang="zh-HK" altLang="en-US"/>
          </a:p>
        </p:txBody>
      </p:sp>
      <p:sp>
        <p:nvSpPr>
          <p:cNvPr id="8196" name="投影片編號版面配置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D57A48A-5C7E-4C2E-8671-8C2C918C93FC}" type="slidenum">
              <a:rPr lang="zh-HK" altLang="en-US" smtClean="0"/>
              <a:pPr/>
              <a:t>3</a:t>
            </a:fld>
            <a:endParaRPr lang="zh-HK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影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/>
              <a:t>此為虛假賣物專頁，假專頁特點如下</a:t>
            </a:r>
            <a:r>
              <a:rPr lang="en-US" altLang="zh-TW"/>
              <a:t>:</a:t>
            </a:r>
          </a:p>
          <a:p>
            <a:r>
              <a:rPr lang="en-US" altLang="zh-HK"/>
              <a:t>1)</a:t>
            </a:r>
            <a:r>
              <a:rPr lang="zh-TW" altLang="en-US"/>
              <a:t>只經營了短時間，無實體店地址或辦公室電話</a:t>
            </a:r>
            <a:endParaRPr lang="en-US" altLang="zh-TW"/>
          </a:p>
          <a:p>
            <a:r>
              <a:rPr lang="en-US" altLang="zh-HK"/>
              <a:t>2)</a:t>
            </a:r>
            <a:r>
              <a:rPr lang="zh-TW" altLang="en-US"/>
              <a:t>在</a:t>
            </a:r>
            <a:r>
              <a:rPr lang="en-US" altLang="zh-TW"/>
              <a:t>2021</a:t>
            </a:r>
            <a:r>
              <a:rPr lang="zh-TW" altLang="en-US"/>
              <a:t>年</a:t>
            </a:r>
            <a:r>
              <a:rPr lang="en-US" altLang="zh-TW"/>
              <a:t>10</a:t>
            </a:r>
            <a:r>
              <a:rPr lang="zh-TW" altLang="en-US"/>
              <a:t>月</a:t>
            </a:r>
            <a:r>
              <a:rPr lang="en-US" altLang="zh-TW"/>
              <a:t>1</a:t>
            </a:r>
            <a:r>
              <a:rPr lang="zh-TW" altLang="en-US"/>
              <a:t>日建立專頁時名叫</a:t>
            </a:r>
            <a:r>
              <a:rPr lang="en-US" altLang="zh-TW"/>
              <a:t>Gdjdjkkd (</a:t>
            </a:r>
            <a:r>
              <a:rPr lang="zh-TW" altLang="en-US"/>
              <a:t>沒有意思的名字</a:t>
            </a:r>
            <a:r>
              <a:rPr lang="en-US" altLang="zh-TW"/>
              <a:t>), </a:t>
            </a:r>
            <a:r>
              <a:rPr lang="zh-TW" altLang="en-US"/>
              <a:t>後來在</a:t>
            </a:r>
            <a:r>
              <a:rPr lang="en-US" altLang="zh-TW"/>
              <a:t>2022</a:t>
            </a:r>
            <a:r>
              <a:rPr lang="zh-TW" altLang="en-US"/>
              <a:t>年</a:t>
            </a:r>
            <a:r>
              <a:rPr lang="en-US" altLang="zh-TW"/>
              <a:t>10</a:t>
            </a:r>
            <a:r>
              <a:rPr lang="zh-TW" altLang="en-US"/>
              <a:t>月</a:t>
            </a:r>
            <a:r>
              <a:rPr lang="en-US" altLang="zh-TW"/>
              <a:t>17</a:t>
            </a:r>
            <a:r>
              <a:rPr lang="zh-TW" altLang="en-US"/>
              <a:t>日改做現時專頁名稱</a:t>
            </a:r>
            <a:endParaRPr lang="en-US" altLang="zh-TW"/>
          </a:p>
          <a:p>
            <a:r>
              <a:rPr lang="en-US" altLang="zh-TW"/>
              <a:t>3)</a:t>
            </a:r>
            <a:r>
              <a:rPr lang="zh-TW" altLang="en-US"/>
              <a:t>在</a:t>
            </a:r>
            <a:r>
              <a:rPr lang="en-US" altLang="zh-TW"/>
              <a:t>”</a:t>
            </a:r>
            <a:r>
              <a:rPr lang="zh-TW" altLang="en-US"/>
              <a:t>專頁透明度</a:t>
            </a:r>
            <a:r>
              <a:rPr lang="en-US" altLang="zh-TW"/>
              <a:t>”</a:t>
            </a:r>
            <a:r>
              <a:rPr lang="zh-TW" altLang="en-US"/>
              <a:t>中，主要管理人員位於非香港地區</a:t>
            </a:r>
            <a:endParaRPr lang="en-US" altLang="zh-TW"/>
          </a:p>
          <a:p>
            <a:r>
              <a:rPr lang="en-US" altLang="zh-HK"/>
              <a:t>4)</a:t>
            </a:r>
            <a:r>
              <a:rPr lang="zh-TW" altLang="en-US"/>
              <a:t>賣物</a:t>
            </a:r>
            <a:r>
              <a:rPr lang="en-US" altLang="zh-TW"/>
              <a:t>Post</a:t>
            </a:r>
            <a:r>
              <a:rPr lang="zh-TW" altLang="en-US"/>
              <a:t>給</a:t>
            </a:r>
            <a:r>
              <a:rPr lang="en-US" altLang="zh-TW"/>
              <a:t>like</a:t>
            </a:r>
            <a:r>
              <a:rPr lang="zh-TW" altLang="en-US"/>
              <a:t>的人名多為外國人</a:t>
            </a:r>
            <a:r>
              <a:rPr lang="en-US" altLang="zh-TW"/>
              <a:t> (</a:t>
            </a:r>
            <a:r>
              <a:rPr lang="zh-TW" altLang="en-US"/>
              <a:t>因為騙徒會購買</a:t>
            </a:r>
            <a:r>
              <a:rPr lang="en-US" altLang="zh-TW"/>
              <a:t>”</a:t>
            </a:r>
            <a:r>
              <a:rPr lang="zh-TW" altLang="en-US"/>
              <a:t>買</a:t>
            </a:r>
            <a:r>
              <a:rPr lang="en-US" altLang="zh-TW"/>
              <a:t>like”</a:t>
            </a:r>
            <a:r>
              <a:rPr lang="zh-TW" altLang="en-US"/>
              <a:t>服務</a:t>
            </a:r>
            <a:r>
              <a:rPr lang="en-US" altLang="zh-TW"/>
              <a:t>)</a:t>
            </a:r>
          </a:p>
        </p:txBody>
      </p:sp>
      <p:sp>
        <p:nvSpPr>
          <p:cNvPr id="10244" name="投影片編號版面配置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D7934D5-A7D6-4202-9D4C-929309E5CEE1}" type="slidenum">
              <a:rPr lang="zh-HK" altLang="en-US" smtClean="0"/>
              <a:pPr/>
              <a:t>4</a:t>
            </a:fld>
            <a:endParaRPr lang="zh-HK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影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備忘稿版面配置區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/>
              <a:t>此為真實賣物專頁，真專頁特點如下</a:t>
            </a:r>
            <a:r>
              <a:rPr lang="en-US" altLang="zh-TW"/>
              <a:t>:</a:t>
            </a:r>
          </a:p>
          <a:p>
            <a:r>
              <a:rPr lang="en-US" altLang="zh-HK"/>
              <a:t>1)</a:t>
            </a:r>
            <a:r>
              <a:rPr lang="zh-TW" altLang="en-US"/>
              <a:t>只經營了長時間，有實體店地址</a:t>
            </a:r>
            <a:endParaRPr lang="en-US" altLang="zh-TW"/>
          </a:p>
          <a:p>
            <a:r>
              <a:rPr lang="en-US" altLang="zh-TW"/>
              <a:t>2)</a:t>
            </a:r>
            <a:r>
              <a:rPr lang="zh-TW" altLang="en-US"/>
              <a:t>在</a:t>
            </a:r>
            <a:r>
              <a:rPr lang="en-US" altLang="zh-TW"/>
              <a:t>”</a:t>
            </a:r>
            <a:r>
              <a:rPr lang="zh-TW" altLang="en-US"/>
              <a:t>專頁透明度</a:t>
            </a:r>
            <a:r>
              <a:rPr lang="en-US" altLang="zh-TW"/>
              <a:t>”</a:t>
            </a:r>
            <a:r>
              <a:rPr lang="zh-TW" altLang="en-US"/>
              <a:t>中，主要管理人員位於香港地區</a:t>
            </a:r>
            <a:endParaRPr lang="en-US" altLang="zh-TW"/>
          </a:p>
          <a:p>
            <a:r>
              <a:rPr lang="en-US" altLang="zh-HK"/>
              <a:t>3)</a:t>
            </a:r>
            <a:r>
              <a:rPr lang="zh-TW" altLang="en-US"/>
              <a:t>賣物</a:t>
            </a:r>
            <a:r>
              <a:rPr lang="en-US" altLang="zh-TW"/>
              <a:t>Post</a:t>
            </a:r>
            <a:r>
              <a:rPr lang="zh-TW" altLang="en-US"/>
              <a:t>給</a:t>
            </a:r>
            <a:r>
              <a:rPr lang="en-US" altLang="zh-TW"/>
              <a:t>like</a:t>
            </a:r>
            <a:r>
              <a:rPr lang="zh-TW" altLang="en-US"/>
              <a:t>的人名多為本地人</a:t>
            </a:r>
            <a:endParaRPr lang="en-US" altLang="zh-TW"/>
          </a:p>
          <a:p>
            <a:endParaRPr lang="en-US" altLang="zh-HK"/>
          </a:p>
          <a:p>
            <a:r>
              <a:rPr lang="en-US" altLang="zh-HK"/>
              <a:t>[</a:t>
            </a:r>
            <a:r>
              <a:rPr lang="zh-TW" altLang="en-US"/>
              <a:t>真專頁特點並不能一概而論，提醒學生最好就是選擇可靠的網上購物平台或實體店</a:t>
            </a:r>
            <a:r>
              <a:rPr lang="en-US" altLang="zh-TW"/>
              <a:t>]</a:t>
            </a:r>
            <a:endParaRPr lang="zh-HK" altLang="en-US"/>
          </a:p>
        </p:txBody>
      </p:sp>
      <p:sp>
        <p:nvSpPr>
          <p:cNvPr id="122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9DF90E3-9E8A-4175-AE18-4C31F3A94D42}" type="slidenum">
              <a:rPr lang="zh-HK" altLang="en-US" smtClean="0"/>
              <a:pPr/>
              <a:t>5</a:t>
            </a:fld>
            <a:endParaRPr lang="zh-HK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影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備忘稿版面配置區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/>
              <a:t>以上四個都是過往網上求職騙案的招聘廣告，特點如下</a:t>
            </a:r>
            <a:r>
              <a:rPr lang="en-US" altLang="zh-TW"/>
              <a:t>:</a:t>
            </a:r>
          </a:p>
          <a:p>
            <a:endParaRPr lang="en-US" altLang="zh-HK"/>
          </a:p>
          <a:p>
            <a:r>
              <a:rPr lang="en-US" altLang="zh-TW"/>
              <a:t>1)</a:t>
            </a:r>
            <a:r>
              <a:rPr lang="zh-TW" altLang="en-US"/>
              <a:t>對受聘者的年齡及學歷要求低</a:t>
            </a:r>
          </a:p>
          <a:p>
            <a:r>
              <a:rPr lang="en-US" altLang="zh-TW"/>
              <a:t>2)</a:t>
            </a:r>
            <a:r>
              <a:rPr lang="zh-TW" altLang="en-US"/>
              <a:t>無需工作經驗及不用提供履歷</a:t>
            </a:r>
          </a:p>
          <a:p>
            <a:r>
              <a:rPr lang="en-US" altLang="zh-TW"/>
              <a:t>3)</a:t>
            </a:r>
            <a:r>
              <a:rPr lang="zh-TW" altLang="en-US"/>
              <a:t>高人工、即日出糧或在家工作</a:t>
            </a:r>
          </a:p>
          <a:p>
            <a:r>
              <a:rPr lang="en-US" altLang="zh-TW"/>
              <a:t>4)</a:t>
            </a:r>
            <a:r>
              <a:rPr lang="zh-TW" altLang="en-US"/>
              <a:t>騙徒不會提及公司名稱或地址</a:t>
            </a:r>
          </a:p>
          <a:p>
            <a:r>
              <a:rPr lang="en-US" altLang="zh-TW"/>
              <a:t>5)</a:t>
            </a:r>
            <a:r>
              <a:rPr lang="zh-TW" altLang="en-US"/>
              <a:t>強調不涉及犯法或色情活動</a:t>
            </a:r>
            <a:endParaRPr lang="en-US" altLang="zh-TW"/>
          </a:p>
          <a:p>
            <a:endParaRPr lang="en-US" altLang="zh-TW"/>
          </a:p>
          <a:p>
            <a:r>
              <a:rPr lang="en-US" altLang="zh-TW"/>
              <a:t>(</a:t>
            </a:r>
            <a:r>
              <a:rPr lang="zh-TW" altLang="en-US"/>
              <a:t>第</a:t>
            </a:r>
            <a:r>
              <a:rPr lang="en-US" altLang="zh-TW"/>
              <a:t>17</a:t>
            </a:r>
            <a:r>
              <a:rPr lang="zh-TW" altLang="en-US"/>
              <a:t>張投影片會再提及</a:t>
            </a:r>
            <a:r>
              <a:rPr lang="en-US" altLang="zh-TW"/>
              <a:t>)</a:t>
            </a:r>
          </a:p>
          <a:p>
            <a:endParaRPr lang="en-US" altLang="zh-HK"/>
          </a:p>
          <a:p>
            <a:endParaRPr lang="zh-TW" altLang="en-US"/>
          </a:p>
          <a:p>
            <a:endParaRPr lang="zh-HK" altLang="en-US"/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89D5834-3659-4D8B-AE17-F337A2FA096D}" type="slidenum">
              <a:rPr lang="zh-HK" altLang="en-US" smtClean="0"/>
              <a:pPr/>
              <a:t>6</a:t>
            </a:fld>
            <a:endParaRPr lang="zh-HK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影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備忘稿版面配置區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/>
              <a:t>以上是裸聊勒索常見手法</a:t>
            </a:r>
            <a:r>
              <a:rPr lang="en-US" altLang="zh-TW"/>
              <a:t>:</a:t>
            </a:r>
          </a:p>
          <a:p>
            <a:endParaRPr lang="en-US" altLang="zh-HK"/>
          </a:p>
          <a:p>
            <a:r>
              <a:rPr lang="en-US" altLang="zh-HK"/>
              <a:t>1)</a:t>
            </a:r>
            <a:r>
              <a:rPr lang="zh-TW" altLang="en-US"/>
              <a:t>騙徒在社交媒體假扮妙齡少女結識男受害人</a:t>
            </a:r>
            <a:endParaRPr lang="en-US" altLang="zh-TW"/>
          </a:p>
          <a:p>
            <a:r>
              <a:rPr lang="en-US" altLang="zh-HK"/>
              <a:t>2)</a:t>
            </a:r>
            <a:r>
              <a:rPr lang="zh-TW" altLang="en-US"/>
              <a:t>誘使其進行裸聊，期間錄製整個過程</a:t>
            </a:r>
            <a:endParaRPr lang="en-US" altLang="zh-TW"/>
          </a:p>
          <a:p>
            <a:r>
              <a:rPr lang="en-US" altLang="zh-HK"/>
              <a:t>3)</a:t>
            </a:r>
            <a:r>
              <a:rPr lang="zh-TW" altLang="en-US"/>
              <a:t>騙徒會威脅將受害人的裸露片段發佈於網上或轉發受害人親友，從而向對方索取點數卡、加密資產或要求轉賬到外地戶口。</a:t>
            </a:r>
            <a:endParaRPr lang="en-US" altLang="zh-TW"/>
          </a:p>
          <a:p>
            <a:endParaRPr lang="en-US" altLang="zh-HK"/>
          </a:p>
          <a:p>
            <a:r>
              <a:rPr lang="en-US" altLang="zh-HK"/>
              <a:t>*</a:t>
            </a:r>
            <a:r>
              <a:rPr lang="zh-TW" altLang="en-US"/>
              <a:t>向受害人索取點數卡常見於中學生 </a:t>
            </a:r>
            <a:r>
              <a:rPr lang="en-US" altLang="zh-TW"/>
              <a:t>[</a:t>
            </a:r>
            <a:r>
              <a:rPr lang="zh-TW" altLang="en-US"/>
              <a:t>因為點數卡較容易給中學生購買</a:t>
            </a:r>
            <a:r>
              <a:rPr lang="en-US" altLang="zh-TW"/>
              <a:t>]</a:t>
            </a:r>
            <a:endParaRPr lang="zh-HK" altLang="en-US"/>
          </a:p>
        </p:txBody>
      </p:sp>
      <p:sp>
        <p:nvSpPr>
          <p:cNvPr id="163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950B088-55FF-4079-BAA2-967C19FBF3F7}" type="slidenum">
              <a:rPr lang="zh-HK" altLang="en-US" smtClean="0"/>
              <a:pPr/>
              <a:t>7</a:t>
            </a:fld>
            <a:endParaRPr lang="zh-HK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影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備忘稿版面配置區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/>
              <a:t>這個統計圖是過去香港科技罪案的情況。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/>
              <a:t>圖中藍色柱代表罪案數字，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/>
              <a:t>橙色線代表損失金額（單位以億元計）。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/>
              <a:t>罪案數字和損失金額在這十年間明顯是向上飆升。</a:t>
            </a:r>
            <a:endParaRPr lang="en-US" altLang="zh-TW"/>
          </a:p>
          <a:p>
            <a:pPr eaLnBrk="1" hangingPunct="1">
              <a:spcBef>
                <a:spcPct val="0"/>
              </a:spcBef>
            </a:pPr>
            <a:endParaRPr lang="en-US" altLang="zh-TW"/>
          </a:p>
          <a:p>
            <a:pPr eaLnBrk="1" hangingPunct="1">
              <a:spcBef>
                <a:spcPct val="0"/>
              </a:spcBef>
            </a:pPr>
            <a:r>
              <a:rPr lang="en-US" altLang="zh-TW"/>
              <a:t>2022</a:t>
            </a:r>
            <a:r>
              <a:rPr lang="zh-TW" altLang="en-US"/>
              <a:t>年全港錄得</a:t>
            </a:r>
            <a:r>
              <a:rPr lang="en-US" altLang="zh-TW"/>
              <a:t>22,797</a:t>
            </a:r>
            <a:r>
              <a:rPr lang="zh-TW" altLang="en-US"/>
              <a:t>宗科技罪案，損失金額為</a:t>
            </a:r>
            <a:r>
              <a:rPr lang="en-US" altLang="zh-TW"/>
              <a:t>32.1</a:t>
            </a:r>
            <a:r>
              <a:rPr lang="zh-TW" altLang="en-US"/>
              <a:t>億港元</a:t>
            </a:r>
          </a:p>
          <a:p>
            <a:pPr eaLnBrk="1" hangingPunct="1">
              <a:spcBef>
                <a:spcPct val="0"/>
              </a:spcBef>
            </a:pPr>
            <a:endParaRPr lang="zh-HK" altLang="en-US"/>
          </a:p>
        </p:txBody>
      </p:sp>
      <p:sp>
        <p:nvSpPr>
          <p:cNvPr id="18436" name="投影片編號版面配置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89AC864-4AF5-42C0-B34E-247F04D97852}" type="slidenum">
              <a:rPr lang="zh-HK" altLang="en-US" smtClean="0"/>
              <a:pPr/>
              <a:t>8</a:t>
            </a:fld>
            <a:endParaRPr lang="zh-HK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altLang="zh-HK" dirty="0">
                <a:latin typeface="+mn-ea"/>
                <a:hlinkClick r:id="rId3"/>
              </a:rPr>
              <a:t>https://www.youtube.com/watch?v=hhJRVvBhJSU</a:t>
            </a:r>
            <a:endParaRPr lang="en-US" altLang="zh-HK" dirty="0">
              <a:latin typeface="+mn-ea"/>
            </a:endParaRPr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66B8718-B9EE-49A9-9936-DE20813301BA}" type="slidenum">
              <a:rPr lang="zh-HK" altLang="en-US" smtClean="0"/>
              <a:pPr/>
              <a:t>13</a:t>
            </a:fld>
            <a:endParaRPr lang="zh-HK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06534-4E73-45F2-B3A8-EA26E2036536}" type="datetimeFigureOut">
              <a:rPr lang="zh-HK" altLang="en-US"/>
              <a:pPr>
                <a:defRPr/>
              </a:pPr>
              <a:t>17/2/2023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706D2-0B3F-41A3-BB15-7600EB53765D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6029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B263C-3B79-4D27-829A-4FD7EF9BA901}" type="datetimeFigureOut">
              <a:rPr lang="zh-HK" altLang="en-US"/>
              <a:pPr>
                <a:defRPr/>
              </a:pPr>
              <a:t>17/2/2023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FA06B-9391-4E41-94A6-CEC2E7700DA8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72049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65DC9-8C95-4AF2-B84C-C4D24621157E}" type="datetimeFigureOut">
              <a:rPr lang="zh-HK" altLang="en-US"/>
              <a:pPr>
                <a:defRPr/>
              </a:pPr>
              <a:t>17/2/2023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D9B4E-823E-472F-819C-E6D35AFED3CA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69575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A2581-A296-41F5-B01D-8AADDC8E9A74}" type="datetimeFigureOut">
              <a:rPr lang="zh-HK" altLang="en-US"/>
              <a:pPr>
                <a:defRPr/>
              </a:pPr>
              <a:t>17/2/2023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2A475-63D4-49FB-ABFF-95B31DA64A4E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5016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A43CA-D861-4540-B320-3BD6CDAB52EB}" type="datetimeFigureOut">
              <a:rPr lang="zh-HK" altLang="en-US"/>
              <a:pPr>
                <a:defRPr/>
              </a:pPr>
              <a:t>17/2/2023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BE3F9-208A-46EA-825C-9C2B6B534D98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7838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96699-5F3D-4B73-BE12-EC8ACA6399AC}" type="datetimeFigureOut">
              <a:rPr lang="zh-HK" altLang="en-US"/>
              <a:pPr>
                <a:defRPr/>
              </a:pPr>
              <a:t>17/2/2023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42F4D-BFEB-4DAB-9B36-0C1D5FCF5F7D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89615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D97C6-385A-4FCB-AE2D-18DAF09EF247}" type="datetimeFigureOut">
              <a:rPr lang="zh-HK" altLang="en-US"/>
              <a:pPr>
                <a:defRPr/>
              </a:pPr>
              <a:t>17/2/2023</a:t>
            </a:fld>
            <a:endParaRPr lang="zh-HK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1DBF9-7A27-4B2E-9A56-11FC00B0C59C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3415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5D890-05F2-45C2-81EB-B7B346C7F305}" type="datetimeFigureOut">
              <a:rPr lang="zh-HK" altLang="en-US"/>
              <a:pPr>
                <a:defRPr/>
              </a:pPr>
              <a:t>17/2/2023</a:t>
            </a:fld>
            <a:endParaRPr lang="zh-HK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E9CC7-AD91-475B-9567-450D11A8B316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55009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6F487-DBB0-47F6-AAAE-C8AA44582972}" type="datetimeFigureOut">
              <a:rPr lang="zh-HK" altLang="en-US"/>
              <a:pPr>
                <a:defRPr/>
              </a:pPr>
              <a:t>17/2/2023</a:t>
            </a:fld>
            <a:endParaRPr lang="zh-HK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62010-B8AA-47D0-B6D7-5721AD2EB4FD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7198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91598-FF85-471B-8F77-B23BBB2F7E85}" type="datetimeFigureOut">
              <a:rPr lang="zh-HK" altLang="en-US"/>
              <a:pPr>
                <a:defRPr/>
              </a:pPr>
              <a:t>17/2/2023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A85E1-0126-43D3-94EB-966E1B1BD597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53326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B0D76-4663-4CC1-9CE7-8C570F6B564C}" type="datetimeFigureOut">
              <a:rPr lang="zh-HK" altLang="en-US"/>
              <a:pPr>
                <a:defRPr/>
              </a:pPr>
              <a:t>17/2/2023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8844C-F552-4369-8018-9168F788A032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5666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4455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4550" y="1828800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F6CDD3-2178-4AC6-AA3A-55E31AB025E7}" type="datetimeFigureOut">
              <a:rPr lang="zh-HK" altLang="en-US"/>
              <a:pPr>
                <a:defRPr/>
              </a:pPr>
              <a:t>17/2/2023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695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0EA7CF5-CE35-450B-90F7-63379550D1CF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Wingdings 2" panose="05020102010507070707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hJRVvBhJSU?feature=oembed" TargetMode="External"/><Relationship Id="rId5" Type="http://schemas.openxmlformats.org/officeDocument/2006/relationships/hyperlink" Target="https://www.youtube.com/watch?v=hhJRVvBhJSU" TargetMode="Externa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oZmqojGEhQ?start=27&amp;feature=oembed" TargetMode="External"/><Relationship Id="rId4" Type="http://schemas.openxmlformats.org/officeDocument/2006/relationships/hyperlink" Target="https://www.youtube.com/watch?v=_oZmqojGEhQ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nGt3s9R04o?feature=oembed" TargetMode="External"/><Relationship Id="rId4" Type="http://schemas.openxmlformats.org/officeDocument/2006/relationships/hyperlink" Target="https://www.youtube.com/watch?v=JnGt3s9R04o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17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38.png"/><Relationship Id="rId4" Type="http://schemas.openxmlformats.org/officeDocument/2006/relationships/image" Target="../media/image41.jpeg"/><Relationship Id="rId9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38.png"/><Relationship Id="rId10" Type="http://schemas.openxmlformats.org/officeDocument/2006/relationships/hyperlink" Target="https://www.idea.gov.hk/hkpf-csd-cstcb/ch1posttest_sec/tc/start/section1" TargetMode="External"/><Relationship Id="rId4" Type="http://schemas.openxmlformats.org/officeDocument/2006/relationships/image" Target="../media/image41.jpeg"/><Relationship Id="rId9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6;p15"/>
          <p:cNvSpPr txBox="1">
            <a:spLocks/>
          </p:cNvSpPr>
          <p:nvPr/>
        </p:nvSpPr>
        <p:spPr bwMode="auto">
          <a:xfrm>
            <a:off x="1435100" y="2984500"/>
            <a:ext cx="6740525" cy="186372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HK" sz="4800" b="1" dirty="0">
                <a:latin typeface="+mn-ea"/>
                <a:ea typeface="+mn-ea"/>
                <a:cs typeface="Times New Roman" panose="02020603050405020304" pitchFamily="18" charset="0"/>
              </a:rPr>
              <a:t>網</a:t>
            </a:r>
            <a:r>
              <a:rPr lang="zh-TW" altLang="en-US" sz="4800" b="1" dirty="0">
                <a:latin typeface="+mn-ea"/>
                <a:ea typeface="+mn-ea"/>
                <a:cs typeface="Times New Roman" panose="02020603050405020304" pitchFamily="18" charset="0"/>
              </a:rPr>
              <a:t>上</a:t>
            </a:r>
            <a:r>
              <a:rPr lang="zh-TW" altLang="zh-HK" sz="4800" b="1" dirty="0">
                <a:latin typeface="+mn-ea"/>
                <a:ea typeface="+mn-ea"/>
                <a:cs typeface="Times New Roman" panose="02020603050405020304" pitchFamily="18" charset="0"/>
              </a:rPr>
              <a:t>陷阱</a:t>
            </a:r>
            <a:r>
              <a:rPr lang="zh-TW" altLang="en-US" sz="4800" b="1" dirty="0">
                <a:latin typeface="+mn-ea"/>
                <a:ea typeface="+mn-ea"/>
                <a:cs typeface="Times New Roman" panose="02020603050405020304" pitchFamily="18" charset="0"/>
              </a:rPr>
              <a:t>，關你事</a:t>
            </a:r>
            <a:r>
              <a:rPr lang="en-US" altLang="zh-TW" sz="4800" b="1" dirty="0">
                <a:latin typeface="+mn-ea"/>
                <a:ea typeface="+mn-ea"/>
                <a:cs typeface="Times New Roman" panose="02020603050405020304" pitchFamily="18" charset="0"/>
              </a:rPr>
              <a:t>?</a:t>
            </a:r>
            <a:endParaRPr lang="zh-TW" altLang="en-US" sz="4800" b="1" dirty="0">
              <a:solidFill>
                <a:schemeClr val="dk1"/>
              </a:solidFill>
              <a:latin typeface="+mn-ea"/>
              <a:ea typeface="+mn-ea"/>
              <a:sym typeface="Fira Sans Extra Condensed SemiBold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24000" y="2193925"/>
            <a:ext cx="1524000" cy="58578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3200" dirty="0">
                <a:latin typeface="+mn-ea"/>
              </a:rPr>
              <a:t>單元一</a:t>
            </a:r>
            <a:endParaRPr lang="zh-HK" altLang="en-US" sz="3200" dirty="0"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48000" y="2193925"/>
            <a:ext cx="14160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200" b="1" kern="100" dirty="0">
                <a:solidFill>
                  <a:schemeClr val="accent2"/>
                </a:solidFill>
                <a:latin typeface="+mn-ea"/>
                <a:cs typeface="Times New Roman" panose="02020603050405020304" pitchFamily="18" charset="0"/>
              </a:rPr>
              <a:t>中學篇</a:t>
            </a:r>
            <a:endParaRPr lang="zh-HK" altLang="en-US" sz="3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44550" y="1778000"/>
            <a:ext cx="10109200" cy="4114800"/>
          </a:xfrm>
          <a:prstGeom prst="rect">
            <a:avLst/>
          </a:prstGeom>
          <a:solidFill>
            <a:schemeClr val="accent2">
              <a:lumMod val="20000"/>
              <a:lumOff val="80000"/>
              <a:alpha val="2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550" y="317500"/>
            <a:ext cx="10058400" cy="873125"/>
          </a:xfrm>
        </p:spPr>
        <p:txBody>
          <a:bodyPr spcFirstLastPara="1" lIns="91425" tIns="91425" rIns="91425" bIns="91425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 Extra Condensed"/>
              <a:buNone/>
              <a:defRPr/>
            </a:pPr>
            <a:r>
              <a:rPr lang="zh-TW" altLang="en-US" sz="4000" b="1" kern="0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以下哪種是</a:t>
            </a:r>
            <a:r>
              <a:rPr lang="en-US" altLang="zh-TW" sz="4000" b="1" kern="0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2022</a:t>
            </a:r>
            <a:r>
              <a:rPr lang="zh-TW" altLang="en-US" sz="4000" b="1" kern="0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年發生最多的科技罪案</a:t>
            </a:r>
            <a:r>
              <a:rPr lang="en-US" altLang="zh-TW" sz="4000" b="1" kern="0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lang="zh-HK" altLang="en-US" sz="4000" b="1" kern="0" dirty="0">
              <a:solidFill>
                <a:schemeClr val="accent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9"/>
          <p:cNvSpPr/>
          <p:nvPr/>
        </p:nvSpPr>
        <p:spPr>
          <a:xfrm>
            <a:off x="5962650" y="2363788"/>
            <a:ext cx="3157538" cy="993775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sz="3200" b="1">
                <a:solidFill>
                  <a:srgbClr val="0070C0"/>
                </a:solidFill>
                <a:latin typeface="新細明體" panose="02020500000000000000" pitchFamily="18" charset="-120"/>
              </a:rPr>
              <a:t>網上購物騙案</a:t>
            </a:r>
            <a:endParaRPr lang="zh-HK" altLang="en-US" sz="3200" b="1">
              <a:solidFill>
                <a:srgbClr val="0070C0"/>
              </a:solidFill>
            </a:endParaRPr>
          </a:p>
        </p:txBody>
      </p:sp>
      <p:sp>
        <p:nvSpPr>
          <p:cNvPr id="9" name="Rounded Rectangle 12"/>
          <p:cNvSpPr/>
          <p:nvPr/>
        </p:nvSpPr>
        <p:spPr>
          <a:xfrm>
            <a:off x="5962650" y="3967163"/>
            <a:ext cx="3157538" cy="993775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sz="3200" b="1">
                <a:solidFill>
                  <a:srgbClr val="0070C0"/>
                </a:solidFill>
                <a:latin typeface="新細明體" panose="02020500000000000000" pitchFamily="18" charset="-120"/>
              </a:rPr>
              <a:t>網上情緣騙案</a:t>
            </a:r>
            <a:endParaRPr lang="zh-HK" altLang="en-US" sz="3200" b="1">
              <a:solidFill>
                <a:srgbClr val="0070C0"/>
              </a:solidFill>
            </a:endParaRPr>
          </a:p>
        </p:txBody>
      </p:sp>
      <p:sp>
        <p:nvSpPr>
          <p:cNvPr id="10" name="Rounded Rectangle 8"/>
          <p:cNvSpPr/>
          <p:nvPr/>
        </p:nvSpPr>
        <p:spPr>
          <a:xfrm>
            <a:off x="2452688" y="3967163"/>
            <a:ext cx="3155950" cy="993775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rgbClr val="0070C0"/>
                </a:solidFill>
                <a:latin typeface="+mj-ea"/>
                <a:ea typeface="+mj-ea"/>
              </a:rPr>
              <a:t>網上投資騙案 </a:t>
            </a:r>
          </a:p>
        </p:txBody>
      </p:sp>
      <p:sp>
        <p:nvSpPr>
          <p:cNvPr id="11" name="Rounded Rectangle 9"/>
          <p:cNvSpPr/>
          <p:nvPr/>
        </p:nvSpPr>
        <p:spPr>
          <a:xfrm>
            <a:off x="2451100" y="2363788"/>
            <a:ext cx="3157538" cy="993775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sz="3200" b="1">
                <a:solidFill>
                  <a:srgbClr val="0070C0"/>
                </a:solidFill>
                <a:latin typeface="新細明體" panose="02020500000000000000" pitchFamily="18" charset="-120"/>
              </a:rPr>
              <a:t>網上求職騙案</a:t>
            </a:r>
            <a:endParaRPr lang="zh-HK" altLang="en-US" sz="3200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44550" y="1778000"/>
            <a:ext cx="10109200" cy="4114800"/>
          </a:xfrm>
          <a:prstGeom prst="rect">
            <a:avLst/>
          </a:prstGeom>
          <a:solidFill>
            <a:schemeClr val="accent2">
              <a:lumMod val="20000"/>
              <a:lumOff val="80000"/>
              <a:alpha val="2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550" y="317500"/>
            <a:ext cx="10058400" cy="873125"/>
          </a:xfrm>
        </p:spPr>
        <p:txBody>
          <a:bodyPr spcFirstLastPara="1" lIns="91425" tIns="91425" rIns="91425" bIns="91425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 Extra Condensed"/>
              <a:buNone/>
              <a:defRPr/>
            </a:pPr>
            <a:r>
              <a:rPr lang="zh-TW" altLang="en-US" sz="4000" b="1" kern="0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以下哪種是</a:t>
            </a:r>
            <a:r>
              <a:rPr lang="en-US" altLang="zh-TW" sz="4000" b="1" kern="0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2022</a:t>
            </a:r>
            <a:r>
              <a:rPr lang="zh-TW" altLang="en-US" sz="4000" b="1" kern="0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年發生最多的科技罪案</a:t>
            </a:r>
            <a:r>
              <a:rPr lang="en-US" altLang="zh-TW" sz="4000" b="1" kern="0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lang="zh-HK" altLang="en-US" sz="4000" b="1" kern="0" dirty="0">
              <a:solidFill>
                <a:schemeClr val="accent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9"/>
          <p:cNvSpPr/>
          <p:nvPr/>
        </p:nvSpPr>
        <p:spPr>
          <a:xfrm>
            <a:off x="5962650" y="2363788"/>
            <a:ext cx="3157538" cy="993775"/>
          </a:xfrm>
          <a:prstGeom prst="roundRect">
            <a:avLst/>
          </a:prstGeom>
          <a:solidFill>
            <a:schemeClr val="accent4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sz="3200" b="1">
                <a:solidFill>
                  <a:srgbClr val="0070C0"/>
                </a:solidFill>
                <a:latin typeface="新細明體" panose="02020500000000000000" pitchFamily="18" charset="-120"/>
              </a:rPr>
              <a:t>網上購物騙案</a:t>
            </a:r>
            <a:endParaRPr lang="zh-HK" altLang="en-US" sz="3200" b="1">
              <a:solidFill>
                <a:srgbClr val="0070C0"/>
              </a:solidFill>
            </a:endParaRPr>
          </a:p>
        </p:txBody>
      </p:sp>
      <p:sp>
        <p:nvSpPr>
          <p:cNvPr id="9" name="Rounded Rectangle 12"/>
          <p:cNvSpPr/>
          <p:nvPr/>
        </p:nvSpPr>
        <p:spPr>
          <a:xfrm>
            <a:off x="5962650" y="3967163"/>
            <a:ext cx="3157538" cy="99377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sz="3200" b="1">
                <a:solidFill>
                  <a:srgbClr val="7F7F7F"/>
                </a:solidFill>
                <a:latin typeface="新細明體" panose="02020500000000000000" pitchFamily="18" charset="-120"/>
              </a:rPr>
              <a:t>網上情緣騙案</a:t>
            </a:r>
            <a:endParaRPr lang="zh-HK" altLang="en-US" sz="3200" b="1">
              <a:solidFill>
                <a:srgbClr val="7F7F7F"/>
              </a:solidFill>
            </a:endParaRPr>
          </a:p>
        </p:txBody>
      </p:sp>
      <p:sp>
        <p:nvSpPr>
          <p:cNvPr id="10" name="Rounded Rectangle 8"/>
          <p:cNvSpPr/>
          <p:nvPr/>
        </p:nvSpPr>
        <p:spPr>
          <a:xfrm>
            <a:off x="2452688" y="3967163"/>
            <a:ext cx="3155950" cy="99377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網上投資騙案 </a:t>
            </a:r>
          </a:p>
        </p:txBody>
      </p:sp>
      <p:sp>
        <p:nvSpPr>
          <p:cNvPr id="11" name="Rounded Rectangle 9"/>
          <p:cNvSpPr/>
          <p:nvPr/>
        </p:nvSpPr>
        <p:spPr>
          <a:xfrm>
            <a:off x="2451100" y="2363788"/>
            <a:ext cx="3157538" cy="99377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sz="3200" b="1">
                <a:solidFill>
                  <a:srgbClr val="7F7F7F"/>
                </a:solidFill>
                <a:latin typeface="新細明體" panose="02020500000000000000" pitchFamily="18" charset="-120"/>
              </a:rPr>
              <a:t>網上求職騙案</a:t>
            </a:r>
            <a:endParaRPr lang="zh-HK" altLang="en-US" sz="3200" b="1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33488" y="357188"/>
            <a:ext cx="10058400" cy="873125"/>
          </a:xfrm>
        </p:spPr>
        <p:txBody>
          <a:bodyPr spcFirstLastPara="1" lIns="91425" tIns="91425" rIns="91425" bIns="91425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 Extra Condensed"/>
              <a:buNone/>
              <a:defRPr/>
            </a:pPr>
            <a:r>
              <a:rPr lang="zh-TW" altLang="en-US" sz="4000" b="1" kern="0" dirty="0">
                <a:solidFill>
                  <a:schemeClr val="accent2"/>
                </a:solidFill>
                <a:latin typeface="+mn-ea"/>
                <a:ea typeface="+mn-ea"/>
                <a:cs typeface="Fira Sans Extra Condensed"/>
              </a:rPr>
              <a:t>網上騙徒常用手法</a:t>
            </a:r>
            <a:endParaRPr lang="zh-HK" altLang="en-US" sz="4000" b="1" kern="0" dirty="0">
              <a:solidFill>
                <a:schemeClr val="accent2"/>
              </a:solidFill>
              <a:latin typeface="+mn-ea"/>
              <a:ea typeface="+mn-ea"/>
              <a:cs typeface="Fira Sans Extra Condensed"/>
            </a:endParaRPr>
          </a:p>
        </p:txBody>
      </p:sp>
      <p:sp>
        <p:nvSpPr>
          <p:cNvPr id="3" name="矩形: 圓角 2"/>
          <p:cNvSpPr/>
          <p:nvPr/>
        </p:nvSpPr>
        <p:spPr>
          <a:xfrm>
            <a:off x="1655763" y="2166938"/>
            <a:ext cx="1825625" cy="1201737"/>
          </a:xfrm>
          <a:prstGeom prst="roundRect">
            <a:avLst/>
          </a:prstGeom>
          <a:solidFill>
            <a:srgbClr val="F89D4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sz="2400" b="1" dirty="0">
                <a:solidFill>
                  <a:srgbClr val="FFFFFF"/>
                </a:solidFill>
                <a:latin typeface="+mn-ea"/>
              </a:rPr>
              <a:t>虛構身份</a:t>
            </a:r>
            <a:endParaRPr lang="zh-HK" altLang="en-US" sz="2400" b="1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4" name="箭號: 向右 3"/>
          <p:cNvSpPr/>
          <p:nvPr/>
        </p:nvSpPr>
        <p:spPr>
          <a:xfrm>
            <a:off x="3817938" y="2573338"/>
            <a:ext cx="427037" cy="37782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5" name="矩形: 圓角 4"/>
          <p:cNvSpPr/>
          <p:nvPr/>
        </p:nvSpPr>
        <p:spPr>
          <a:xfrm>
            <a:off x="7831138" y="2176463"/>
            <a:ext cx="2849562" cy="1201737"/>
          </a:xfrm>
          <a:prstGeom prst="roundRect">
            <a:avLst/>
          </a:prstGeom>
          <a:solidFill>
            <a:srgbClr val="F89D4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latin typeface="+mn-ea"/>
              </a:rPr>
              <a:t>博取受害人信任、嚴詞、威嚇、利誘</a:t>
            </a:r>
          </a:p>
        </p:txBody>
      </p:sp>
      <p:sp>
        <p:nvSpPr>
          <p:cNvPr id="6" name="箭號: 向右 5"/>
          <p:cNvSpPr/>
          <p:nvPr/>
        </p:nvSpPr>
        <p:spPr>
          <a:xfrm>
            <a:off x="7116763" y="2582863"/>
            <a:ext cx="427037" cy="37782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8" name="箭號: 向下 7"/>
          <p:cNvSpPr/>
          <p:nvPr/>
        </p:nvSpPr>
        <p:spPr>
          <a:xfrm>
            <a:off x="8926513" y="3675063"/>
            <a:ext cx="477837" cy="427037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9" name="矩形: 圓角 8"/>
          <p:cNvSpPr/>
          <p:nvPr/>
        </p:nvSpPr>
        <p:spPr>
          <a:xfrm>
            <a:off x="7831138" y="4397375"/>
            <a:ext cx="2849562" cy="1254125"/>
          </a:xfrm>
          <a:prstGeom prst="roundRect">
            <a:avLst/>
          </a:prstGeom>
          <a:solidFill>
            <a:srgbClr val="F89D4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latin typeface="+mn-ea"/>
              </a:rPr>
              <a:t>誘騙受害人轉帳、輸入個人資料</a:t>
            </a:r>
            <a:endParaRPr lang="en-US" altLang="zh-TW" sz="2400" b="1" dirty="0">
              <a:latin typeface="+mn-ea"/>
            </a:endParaRPr>
          </a:p>
        </p:txBody>
      </p:sp>
      <p:sp>
        <p:nvSpPr>
          <p:cNvPr id="10" name="箭號: 向右 9"/>
          <p:cNvSpPr/>
          <p:nvPr/>
        </p:nvSpPr>
        <p:spPr>
          <a:xfrm rot="10800000">
            <a:off x="7043738" y="4905375"/>
            <a:ext cx="425450" cy="377825"/>
          </a:xfrm>
          <a:prstGeom prst="rightArrow">
            <a:avLst>
              <a:gd name="adj1" fmla="val 50000"/>
              <a:gd name="adj2" fmla="val 39473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1" name="矩形: 圓角 10"/>
          <p:cNvSpPr/>
          <p:nvPr/>
        </p:nvSpPr>
        <p:spPr>
          <a:xfrm>
            <a:off x="4432300" y="4397375"/>
            <a:ext cx="2433638" cy="125412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sz="2400" b="1" dirty="0">
                <a:solidFill>
                  <a:srgbClr val="FFFFFF"/>
                </a:solidFill>
                <a:latin typeface="+mn-ea"/>
              </a:rPr>
              <a:t>網上封鎖受害人及消失無踪</a:t>
            </a:r>
            <a:endParaRPr lang="en-US" altLang="zh-TW" sz="2400" b="1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2" name="矩形: 圓角 11"/>
          <p:cNvSpPr/>
          <p:nvPr/>
        </p:nvSpPr>
        <p:spPr>
          <a:xfrm>
            <a:off x="4532313" y="2166938"/>
            <a:ext cx="2333625" cy="1211262"/>
          </a:xfrm>
          <a:prstGeom prst="roundRect">
            <a:avLst/>
          </a:prstGeom>
          <a:solidFill>
            <a:srgbClr val="F89D4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latin typeface="+mn-ea"/>
              </a:rPr>
              <a:t>接觸受害人</a:t>
            </a:r>
            <a:endParaRPr lang="zh-HK" altLang="en-US" sz="2400" b="1" dirty="0">
              <a:latin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64038" y="149225"/>
            <a:ext cx="3233737" cy="415925"/>
          </a:xfrm>
        </p:spPr>
        <p:txBody>
          <a:bodyPr spcFirstLastPara="1" lIns="91425" tIns="91425" rIns="91425" bIns="91425">
            <a:no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 Extra Condensed"/>
              <a:buNone/>
              <a:defRPr/>
            </a:pPr>
            <a:r>
              <a:rPr lang="zh-TW" altLang="en-US" sz="3200" b="1" kern="0" dirty="0">
                <a:solidFill>
                  <a:schemeClr val="accent2"/>
                </a:solidFill>
                <a:latin typeface="+mn-ea"/>
                <a:ea typeface="+mn-ea"/>
                <a:cs typeface="Fira Sans Extra Condensed"/>
              </a:rPr>
              <a:t>網上購物騙案</a:t>
            </a:r>
            <a:endParaRPr lang="zh-HK" altLang="en-US" sz="3200" b="1" kern="0" dirty="0">
              <a:solidFill>
                <a:schemeClr val="accent2"/>
              </a:solidFill>
              <a:latin typeface="+mn-ea"/>
              <a:ea typeface="+mn-ea"/>
              <a:cs typeface="Fira Sans Extra Condensed"/>
            </a:endParaRPr>
          </a:p>
        </p:txBody>
      </p:sp>
      <p:pic>
        <p:nvPicPr>
          <p:cNvPr id="3" name="線上媒體 2" title="【何廣沛提提你：網上購物騙案 - 小心假專頁】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79475" y="646113"/>
            <a:ext cx="10202863" cy="5764212"/>
          </a:xfrm>
          <a:prstGeom prst="rect">
            <a:avLst/>
          </a:prstGeom>
        </p:spPr>
      </p:pic>
      <p:sp>
        <p:nvSpPr>
          <p:cNvPr id="23556" name="矩形 3"/>
          <p:cNvSpPr>
            <a:spLocks noChangeArrowheads="1"/>
          </p:cNvSpPr>
          <p:nvPr/>
        </p:nvSpPr>
        <p:spPr bwMode="auto">
          <a:xfrm>
            <a:off x="3535363" y="6410325"/>
            <a:ext cx="4924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HK" sz="180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https://www.youtube.com/watch?v=hhJRVvBhJSU</a:t>
            </a:r>
            <a:endParaRPr lang="en-US" altLang="zh-HK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 txBox="1">
            <a:spLocks noChangeArrowheads="1"/>
          </p:cNvSpPr>
          <p:nvPr/>
        </p:nvSpPr>
        <p:spPr bwMode="auto">
          <a:xfrm>
            <a:off x="4181475" y="639763"/>
            <a:ext cx="3757613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en-US" sz="3800" b="1">
              <a:solidFill>
                <a:srgbClr val="2F5597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Hebrew"/>
            </a:endParaRPr>
          </a:p>
        </p:txBody>
      </p:sp>
      <p:sp>
        <p:nvSpPr>
          <p:cNvPr id="25603" name="矩形 28"/>
          <p:cNvSpPr>
            <a:spLocks noChangeArrowheads="1"/>
          </p:cNvSpPr>
          <p:nvPr/>
        </p:nvSpPr>
        <p:spPr bwMode="auto">
          <a:xfrm>
            <a:off x="6315075" y="0"/>
            <a:ext cx="5876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HK" altLang="en-US" sz="2400" b="1">
              <a:solidFill>
                <a:srgbClr val="1F4E7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509" name="Google Shape;464;p40"/>
          <p:cNvSpPr txBox="1">
            <a:spLocks noChangeArrowheads="1"/>
          </p:cNvSpPr>
          <p:nvPr/>
        </p:nvSpPr>
        <p:spPr bwMode="auto">
          <a:xfrm>
            <a:off x="1524000" y="220663"/>
            <a:ext cx="9144000" cy="84137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 Extra Condensed"/>
              <a:buNone/>
              <a:defRPr sz="4800" b="1" kern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</a:defRPr>
            </a:lvl1pPr>
            <a:lvl2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2pPr>
            <a:lvl3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3pPr>
            <a:lvl4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4pPr>
            <a:lvl5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r>
              <a:rPr lang="zh-TW" altLang="en-US" sz="4000" dirty="0">
                <a:solidFill>
                  <a:schemeClr val="accent2"/>
                </a:solidFill>
                <a:latin typeface="+mj-ea"/>
                <a:ea typeface="+mj-ea"/>
              </a:rPr>
              <a:t>網上購物騙案手法</a:t>
            </a:r>
          </a:p>
        </p:txBody>
      </p:sp>
      <p:grpSp>
        <p:nvGrpSpPr>
          <p:cNvPr id="25605" name="群組 4"/>
          <p:cNvGrpSpPr>
            <a:grpSpLocks/>
          </p:cNvGrpSpPr>
          <p:nvPr/>
        </p:nvGrpSpPr>
        <p:grpSpPr bwMode="auto">
          <a:xfrm>
            <a:off x="425450" y="1131888"/>
            <a:ext cx="11425238" cy="5354637"/>
            <a:chOff x="521015" y="1132382"/>
            <a:chExt cx="11424475" cy="5354160"/>
          </a:xfrm>
        </p:grpSpPr>
        <p:sp>
          <p:nvSpPr>
            <p:cNvPr id="94" name="矩形: 圓角 93"/>
            <p:cNvSpPr/>
            <p:nvPr/>
          </p:nvSpPr>
          <p:spPr>
            <a:xfrm>
              <a:off x="521015" y="1132382"/>
              <a:ext cx="5574928" cy="5354160"/>
            </a:xfrm>
            <a:prstGeom prst="roundRect">
              <a:avLst>
                <a:gd name="adj" fmla="val 1172"/>
              </a:avLst>
            </a:prstGeom>
            <a:solidFill>
              <a:schemeClr val="accent1">
                <a:lumMod val="50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>
                <a:latin typeface="+mj-ea"/>
                <a:ea typeface="+mj-ea"/>
              </a:endParaRPr>
            </a:p>
          </p:txBody>
        </p:sp>
        <p:sp>
          <p:nvSpPr>
            <p:cNvPr id="98" name="矩形: 圓角 97"/>
            <p:cNvSpPr/>
            <p:nvPr/>
          </p:nvSpPr>
          <p:spPr>
            <a:xfrm>
              <a:off x="6370562" y="1132382"/>
              <a:ext cx="5574928" cy="5354160"/>
            </a:xfrm>
            <a:prstGeom prst="roundRect">
              <a:avLst>
                <a:gd name="adj" fmla="val 1172"/>
              </a:avLst>
            </a:prstGeom>
            <a:solidFill>
              <a:schemeClr val="accent1">
                <a:lumMod val="50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>
                <a:latin typeface="+mj-ea"/>
                <a:ea typeface="+mj-ea"/>
              </a:endParaRPr>
            </a:p>
          </p:txBody>
        </p:sp>
        <p:sp>
          <p:nvSpPr>
            <p:cNvPr id="96" name="文字方塊 95"/>
            <p:cNvSpPr txBox="1"/>
            <p:nvPr/>
          </p:nvSpPr>
          <p:spPr>
            <a:xfrm>
              <a:off x="8167492" y="2449890"/>
              <a:ext cx="3777998" cy="29556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marL="341313" indent="-3413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Char char="•"/>
                <a:defRPr/>
              </a:pPr>
              <a:r>
                <a:rPr lang="zh-TW" altLang="en-US" sz="2400" dirty="0">
                  <a:latin typeface="+mj-ea"/>
                  <a:ea typeface="+mj-ea"/>
                </a:rPr>
                <a:t>接觸賣家訛稱買貨</a:t>
              </a:r>
              <a:endParaRPr lang="en-US" altLang="zh-TW" sz="2400" dirty="0">
                <a:latin typeface="+mj-ea"/>
                <a:ea typeface="+mj-ea"/>
              </a:endParaRPr>
            </a:p>
            <a:p>
              <a:pPr eaLnBrk="1" hangingPunct="1">
                <a:defRPr/>
              </a:pPr>
              <a:endParaRPr lang="en-US" altLang="zh-TW" sz="2400" dirty="0">
                <a:latin typeface="+mj-ea"/>
                <a:ea typeface="+mj-ea"/>
              </a:endParaRPr>
            </a:p>
            <a:p>
              <a:pPr eaLnBrk="1" hangingPunct="1">
                <a:buFont typeface="Arial" panose="020B0604020202020204" pitchFamily="34" charset="0"/>
                <a:buChar char="•"/>
                <a:defRPr/>
              </a:pPr>
              <a:r>
                <a:rPr lang="zh-TW" altLang="en-US" sz="2400" dirty="0">
                  <a:latin typeface="+mj-ea"/>
                  <a:ea typeface="+mj-ea"/>
                </a:rPr>
                <a:t>以虛假入數收據或空頭</a:t>
              </a:r>
              <a:endParaRPr lang="en-US" altLang="zh-TW" sz="2400" dirty="0">
                <a:latin typeface="+mj-ea"/>
                <a:ea typeface="+mj-ea"/>
              </a:endParaRPr>
            </a:p>
            <a:p>
              <a:pPr eaLnBrk="1" hangingPunct="1">
                <a:defRPr/>
              </a:pPr>
              <a:r>
                <a:rPr lang="zh-HK" altLang="en-US" sz="2400" dirty="0">
                  <a:latin typeface="+mj-ea"/>
                  <a:ea typeface="+mj-ea"/>
                </a:rPr>
                <a:t>    </a:t>
              </a:r>
              <a:r>
                <a:rPr lang="zh-TW" altLang="en-US" sz="2400" dirty="0">
                  <a:latin typeface="+mj-ea"/>
                  <a:ea typeface="+mj-ea"/>
                </a:rPr>
                <a:t>支票製造成功入數假象</a:t>
              </a:r>
              <a:endParaRPr lang="en-US" altLang="zh-TW" sz="2400" dirty="0">
                <a:latin typeface="+mj-ea"/>
                <a:ea typeface="+mj-ea"/>
              </a:endParaRPr>
            </a:p>
            <a:p>
              <a:pPr eaLnBrk="1" hangingPunct="1">
                <a:buFont typeface="Arial" panose="020B0604020202020204" pitchFamily="34" charset="0"/>
                <a:buChar char="•"/>
                <a:defRPr/>
              </a:pPr>
              <a:endParaRPr lang="en-US" altLang="zh-TW" sz="2400" dirty="0">
                <a:latin typeface="+mj-ea"/>
                <a:ea typeface="+mj-ea"/>
              </a:endParaRPr>
            </a:p>
            <a:p>
              <a:pPr eaLnBrk="1" hangingPunct="1">
                <a:buFont typeface="Arial" panose="020B0604020202020204" pitchFamily="34" charset="0"/>
                <a:buChar char="•"/>
                <a:defRPr/>
              </a:pPr>
              <a:r>
                <a:rPr lang="zh-TW" altLang="en-US" sz="2400" dirty="0">
                  <a:latin typeface="+mj-ea"/>
                  <a:ea typeface="+mj-ea"/>
                </a:rPr>
                <a:t>誘騙賣方送貨後失去聯絡</a:t>
              </a:r>
              <a:endParaRPr lang="en-US" altLang="zh-TW" sz="2400" dirty="0">
                <a:latin typeface="+mj-ea"/>
                <a:ea typeface="+mj-ea"/>
              </a:endParaRPr>
            </a:p>
            <a:p>
              <a:pPr eaLnBrk="1" hangingPunct="1">
                <a:defRPr/>
              </a:pPr>
              <a:endParaRPr lang="en-US" altLang="zh-TW" b="1" dirty="0">
                <a:solidFill>
                  <a:srgbClr val="4472C4"/>
                </a:solidFill>
                <a:latin typeface="+mj-ea"/>
                <a:ea typeface="+mj-ea"/>
              </a:endParaRPr>
            </a:p>
          </p:txBody>
        </p:sp>
        <p:sp>
          <p:nvSpPr>
            <p:cNvPr id="3" name="橢圓 2"/>
            <p:cNvSpPr/>
            <p:nvPr/>
          </p:nvSpPr>
          <p:spPr>
            <a:xfrm>
              <a:off x="4099001" y="2095908"/>
              <a:ext cx="4012932" cy="3852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>
                <a:latin typeface="+mj-ea"/>
                <a:ea typeface="+mj-ea"/>
              </a:endParaRPr>
            </a:p>
          </p:txBody>
        </p:sp>
        <p:sp>
          <p:nvSpPr>
            <p:cNvPr id="2" name="橢圓 1"/>
            <p:cNvSpPr/>
            <p:nvPr/>
          </p:nvSpPr>
          <p:spPr>
            <a:xfrm>
              <a:off x="4218056" y="2234009"/>
              <a:ext cx="3755774" cy="3598541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 dirty="0">
                <a:latin typeface="+mj-ea"/>
                <a:ea typeface="+mj-ea"/>
              </a:endParaRPr>
            </a:p>
          </p:txBody>
        </p:sp>
      </p:grpSp>
      <p:sp>
        <p:nvSpPr>
          <p:cNvPr id="21511" name="Rectangle 1"/>
          <p:cNvSpPr>
            <a:spLocks noChangeArrowheads="1"/>
          </p:cNvSpPr>
          <p:nvPr/>
        </p:nvSpPr>
        <p:spPr bwMode="auto">
          <a:xfrm>
            <a:off x="1039813" y="1643063"/>
            <a:ext cx="2433637" cy="587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itchFamily="2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3200" b="1" dirty="0">
                <a:solidFill>
                  <a:schemeClr val="accent2"/>
                </a:solidFill>
                <a:latin typeface="+mj-ea"/>
                <a:ea typeface="+mj-ea"/>
              </a:rPr>
              <a:t>假扮賣家</a:t>
            </a:r>
            <a:endParaRPr lang="en-US" altLang="zh-TW" sz="32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05" name="文字方塊 104"/>
          <p:cNvSpPr txBox="1"/>
          <p:nvPr/>
        </p:nvSpPr>
        <p:spPr>
          <a:xfrm>
            <a:off x="762000" y="2471738"/>
            <a:ext cx="3756025" cy="26765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zh-TW" altLang="en-US" sz="2400" dirty="0">
                <a:latin typeface="+mj-ea"/>
                <a:ea typeface="+mj-ea"/>
              </a:rPr>
              <a:t>社交媒體貼文訛稱賣貨</a:t>
            </a:r>
            <a:endParaRPr lang="en-US" altLang="zh-TW" sz="2400" dirty="0">
              <a:latin typeface="+mj-ea"/>
              <a:ea typeface="+mj-ea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zh-TW" sz="2400" dirty="0">
              <a:latin typeface="+mj-ea"/>
              <a:ea typeface="+mj-ea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zh-TW" altLang="en-US" sz="2400" dirty="0">
                <a:latin typeface="+mj-ea"/>
                <a:ea typeface="+mj-ea"/>
              </a:rPr>
              <a:t>誘騙買方存入貨款</a:t>
            </a:r>
            <a:endParaRPr lang="en-US" altLang="zh-TW" sz="2400" dirty="0">
              <a:latin typeface="+mj-ea"/>
              <a:ea typeface="+mj-ea"/>
            </a:endParaRPr>
          </a:p>
          <a:p>
            <a:pPr eaLnBrk="1" hangingPunct="1">
              <a:defRPr/>
            </a:pPr>
            <a:endParaRPr lang="en-US" altLang="zh-TW" sz="2400" dirty="0">
              <a:latin typeface="+mj-ea"/>
              <a:ea typeface="+mj-ea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zh-TW" altLang="en-US" sz="2400" dirty="0">
                <a:latin typeface="+mj-ea"/>
                <a:ea typeface="+mj-ea"/>
              </a:rPr>
              <a:t>拒絕當面交收</a:t>
            </a:r>
            <a:endParaRPr lang="en-US" altLang="zh-TW" sz="2400" dirty="0">
              <a:latin typeface="+mj-ea"/>
              <a:ea typeface="+mj-ea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zh-TW" sz="2400" dirty="0">
              <a:latin typeface="+mj-ea"/>
              <a:ea typeface="+mj-ea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zh-TW" altLang="en-US" sz="2400" dirty="0">
                <a:latin typeface="+mj-ea"/>
                <a:ea typeface="+mj-ea"/>
              </a:rPr>
              <a:t>收款後失去聯絡</a:t>
            </a:r>
            <a:endParaRPr lang="en-US" altLang="zh-TW" sz="2400" dirty="0">
              <a:latin typeface="+mj-ea"/>
              <a:ea typeface="+mj-ea"/>
            </a:endParaRPr>
          </a:p>
        </p:txBody>
      </p:sp>
      <p:pic>
        <p:nvPicPr>
          <p:cNvPr id="25608" name="圖片 105" descr="一張含有 文字, 標誌 的圖片&#10;&#10;自動產生的描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2339975"/>
            <a:ext cx="2830513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文字方塊 15"/>
          <p:cNvSpPr txBox="1">
            <a:spLocks noChangeArrowheads="1"/>
          </p:cNvSpPr>
          <p:nvPr/>
        </p:nvSpPr>
        <p:spPr bwMode="auto">
          <a:xfrm>
            <a:off x="8386763" y="1701800"/>
            <a:ext cx="2281237" cy="8620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itchFamily="2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3200" b="1" dirty="0">
                <a:solidFill>
                  <a:schemeClr val="accent2"/>
                </a:solidFill>
                <a:latin typeface="+mj-ea"/>
                <a:ea typeface="+mj-ea"/>
              </a:rPr>
              <a:t>假扮買家</a:t>
            </a:r>
            <a:endParaRPr lang="en-US" altLang="zh-TW" sz="3200" b="1" dirty="0">
              <a:solidFill>
                <a:schemeClr val="accent2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zh-HK" sz="1800" dirty="0">
              <a:latin typeface="+mj-ea"/>
              <a:ea typeface="+mj-ea"/>
            </a:endParaRP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72449" y="2784859"/>
            <a:ext cx="595309" cy="5953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98435" y="3251588"/>
            <a:ext cx="675907" cy="675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1788" y="2563476"/>
            <a:ext cx="637827" cy="675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2600" y="1690688"/>
            <a:ext cx="11071225" cy="4114800"/>
          </a:xfrm>
          <a:prstGeom prst="rect">
            <a:avLst/>
          </a:prstGeom>
          <a:solidFill>
            <a:schemeClr val="accent2">
              <a:lumMod val="20000"/>
              <a:lumOff val="80000"/>
              <a:alpha val="2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spcFirstLastPara="1" lIns="91425" tIns="91425" rIns="91425" bIns="91425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 Extra Condensed"/>
              <a:buNone/>
              <a:defRPr/>
            </a:pPr>
            <a:r>
              <a:rPr lang="zh-TW" altLang="en-US" sz="4000" b="1" kern="0" dirty="0">
                <a:solidFill>
                  <a:schemeClr val="accent2"/>
                </a:solidFill>
                <a:latin typeface="+mn-ea"/>
                <a:ea typeface="+mn-ea"/>
                <a:cs typeface="Fira Sans Extra Condensed"/>
              </a:rPr>
              <a:t>近期案例</a:t>
            </a:r>
            <a:endParaRPr lang="zh-HK" altLang="en-US" sz="4000" b="1" kern="0" dirty="0">
              <a:solidFill>
                <a:schemeClr val="accent2"/>
              </a:solidFill>
              <a:latin typeface="+mn-ea"/>
              <a:ea typeface="+mn-ea"/>
              <a:cs typeface="Fira Sans Extra Condensed"/>
            </a:endParaRPr>
          </a:p>
        </p:txBody>
      </p:sp>
      <p:sp>
        <p:nvSpPr>
          <p:cNvPr id="27652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844550" y="2305050"/>
            <a:ext cx="10515600" cy="2628900"/>
          </a:xfrm>
        </p:spPr>
        <p:txBody>
          <a:bodyPr/>
          <a:lstStyle/>
          <a:p>
            <a:pPr marL="0" indent="0" algn="just" eaLnBrk="1" hangingPunct="1">
              <a:buFont typeface="Wingdings 2" panose="05020102010507070707" pitchFamily="18" charset="2"/>
              <a:buNone/>
            </a:pPr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於</a:t>
            </a:r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月，一名</a:t>
            </a:r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歲男學生於</a:t>
            </a:r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Carousell</a:t>
            </a:r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見到一個市價</a:t>
            </a:r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$1,000</a:t>
            </a:r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的模型公仔以</a:t>
            </a:r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$554</a:t>
            </a:r>
            <a:r>
              <a:rPr lang="zh-TW" altLang="en-US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特價</a:t>
            </a:r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出售，他與賣方聯絡並透過</a:t>
            </a:r>
            <a:r>
              <a:rPr lang="zh-TW" altLang="en-US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轉數快</a:t>
            </a:r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付款。</a:t>
            </a:r>
            <a:endParaRPr lang="en-US" altLang="zh-TW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Font typeface="Wingdings 2" panose="05020102010507070707" pitchFamily="18" charset="2"/>
              <a:buNone/>
            </a:pPr>
            <a:endParaRPr lang="en-US" altLang="zh-TW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Font typeface="Wingdings 2" panose="05020102010507070707" pitchFamily="18" charset="2"/>
              <a:buNone/>
            </a:pPr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賣方收款後沒有寄出貨品並</a:t>
            </a:r>
            <a:r>
              <a:rPr lang="zh-TW" altLang="en-US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失去聯絡</a:t>
            </a:r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HK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6315075" y="0"/>
            <a:ext cx="58769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 sz="2400" b="1">
              <a:solidFill>
                <a:schemeClr val="accent1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24579" name="Google Shape;464;p40"/>
          <p:cNvSpPr txBox="1">
            <a:spLocks noChangeArrowheads="1"/>
          </p:cNvSpPr>
          <p:nvPr/>
        </p:nvSpPr>
        <p:spPr bwMode="auto">
          <a:xfrm>
            <a:off x="1543050" y="109538"/>
            <a:ext cx="9144000" cy="957262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>
            <a:normAutofit/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 Extra Condensed"/>
              <a:buNone/>
              <a:defRPr sz="4800" b="1" kern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</a:defRPr>
            </a:lvl1pPr>
            <a:lvl2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2pPr>
            <a:lvl3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3pPr>
            <a:lvl4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4pPr>
            <a:lvl5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r>
              <a:rPr lang="zh-TW" altLang="en-US" sz="4000" dirty="0">
                <a:solidFill>
                  <a:schemeClr val="accent2"/>
                </a:solidFill>
                <a:latin typeface="+mn-ea"/>
                <a:ea typeface="+mn-ea"/>
              </a:rPr>
              <a:t>網上購物騙案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37038" y="639763"/>
            <a:ext cx="3756025" cy="11382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zh-HK" altLang="en-US" sz="3847" b="1" dirty="0">
              <a:solidFill>
                <a:schemeClr val="accent5">
                  <a:lumMod val="75000"/>
                </a:schemeClr>
              </a:solidFill>
              <a:latin typeface="+mn-ea"/>
              <a:ea typeface="+mn-ea"/>
              <a:cs typeface="Arial Hebrew" charset="-79"/>
            </a:endParaRPr>
          </a:p>
        </p:txBody>
      </p:sp>
      <p:sp>
        <p:nvSpPr>
          <p:cNvPr id="5" name="矩形: 圓角 4"/>
          <p:cNvSpPr/>
          <p:nvPr/>
        </p:nvSpPr>
        <p:spPr>
          <a:xfrm>
            <a:off x="679450" y="1462088"/>
            <a:ext cx="5235575" cy="4545012"/>
          </a:xfrm>
          <a:prstGeom prst="roundRect">
            <a:avLst>
              <a:gd name="adj" fmla="val 1172"/>
            </a:avLst>
          </a:prstGeom>
          <a:solidFill>
            <a:schemeClr val="accent1">
              <a:lumMod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>
              <a:latin typeface="+mn-ea"/>
            </a:endParaRPr>
          </a:p>
        </p:txBody>
      </p:sp>
      <p:sp>
        <p:nvSpPr>
          <p:cNvPr id="24583" name="文字方塊 5"/>
          <p:cNvSpPr txBox="1">
            <a:spLocks noChangeArrowheads="1"/>
          </p:cNvSpPr>
          <p:nvPr/>
        </p:nvSpPr>
        <p:spPr bwMode="auto">
          <a:xfrm>
            <a:off x="884238" y="1814513"/>
            <a:ext cx="2173287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itchFamily="2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b="1" dirty="0">
                <a:solidFill>
                  <a:schemeClr val="accent2"/>
                </a:solidFill>
                <a:latin typeface="+mn-ea"/>
              </a:rPr>
              <a:t>防騙建議 </a:t>
            </a:r>
            <a:endParaRPr lang="zh-HK" altLang="en-US" sz="1600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84238" y="2628900"/>
            <a:ext cx="5230812" cy="304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882" indent="-342882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400" dirty="0">
                <a:latin typeface="+mn-ea"/>
              </a:rPr>
              <a:t>光顧官方平台或信譽良好賣家</a:t>
            </a:r>
            <a:endParaRPr lang="en-US" altLang="zh-TW" sz="2400" dirty="0">
              <a:latin typeface="+mn-ea"/>
            </a:endParaRPr>
          </a:p>
          <a:p>
            <a:pPr marL="342882" indent="-342882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zh-TW" sz="1000" dirty="0">
              <a:latin typeface="+mn-ea"/>
            </a:endParaRPr>
          </a:p>
          <a:p>
            <a:pPr marL="342882" indent="-342882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400" dirty="0">
                <a:latin typeface="+mn-ea"/>
              </a:rPr>
              <a:t>選擇當面交收或貨到付款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1000" dirty="0">
              <a:latin typeface="+mn-ea"/>
            </a:endParaRPr>
          </a:p>
          <a:p>
            <a:pPr marL="342882" indent="-342882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400" dirty="0">
                <a:latin typeface="+mn-ea"/>
              </a:rPr>
              <a:t>核實是否完成付款程序</a:t>
            </a:r>
            <a:endParaRPr lang="en-US" altLang="zh-TW" sz="2400" dirty="0">
              <a:latin typeface="+mn-ea"/>
            </a:endParaRPr>
          </a:p>
          <a:p>
            <a:pPr marL="342882" indent="-342882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zh-TW" sz="1000" dirty="0">
              <a:latin typeface="+mn-ea"/>
            </a:endParaRPr>
          </a:p>
          <a:p>
            <a:pPr marL="342882" indent="-342882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400" dirty="0">
                <a:latin typeface="+mn-ea"/>
              </a:rPr>
              <a:t>搜尋賣家是否有負評</a:t>
            </a:r>
            <a:endParaRPr lang="en-US" altLang="zh-TW" sz="2400" dirty="0">
              <a:latin typeface="+mn-ea"/>
            </a:endParaRPr>
          </a:p>
          <a:p>
            <a:pPr marL="342882" indent="-342882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zh-TW" sz="1000" dirty="0">
              <a:latin typeface="+mn-ea"/>
            </a:endParaRPr>
          </a:p>
          <a:p>
            <a:pPr marL="342882" indent="-342882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400" dirty="0">
                <a:latin typeface="+mn-ea"/>
              </a:rPr>
              <a:t>如有任何懷疑，應立即終止交易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1600" b="1" dirty="0">
              <a:solidFill>
                <a:schemeClr val="accent5"/>
              </a:solidFill>
              <a:latin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1600" b="1" dirty="0">
              <a:solidFill>
                <a:schemeClr val="accent5"/>
              </a:solidFill>
              <a:latin typeface="+mn-ea"/>
            </a:endParaRPr>
          </a:p>
        </p:txBody>
      </p:sp>
      <p:pic>
        <p:nvPicPr>
          <p:cNvPr id="28680" name="圖片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1462088"/>
            <a:ext cx="5681663" cy="454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8363" y="23813"/>
            <a:ext cx="2659062" cy="646112"/>
          </a:xfrm>
        </p:spPr>
        <p:txBody>
          <a:bodyPr spcFirstLastPara="1" lIns="91425" tIns="91425" rIns="91425" bIns="91425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 Extra Condensed"/>
              <a:buNone/>
              <a:defRPr/>
            </a:pPr>
            <a:r>
              <a:rPr lang="zh-TW" altLang="en-US" sz="2800" b="1" kern="0" dirty="0">
                <a:solidFill>
                  <a:schemeClr val="accent2"/>
                </a:solidFill>
                <a:latin typeface="+mn-ea"/>
                <a:ea typeface="+mn-ea"/>
                <a:cs typeface="Fira Sans Extra Condensed"/>
              </a:rPr>
              <a:t>網上求職騙案</a:t>
            </a:r>
            <a:endParaRPr lang="zh-HK" altLang="en-US" sz="2800" b="1" kern="0" dirty="0">
              <a:solidFill>
                <a:schemeClr val="accent2"/>
              </a:solidFill>
              <a:latin typeface="+mn-ea"/>
              <a:ea typeface="+mn-ea"/>
              <a:cs typeface="Fira Sans Extra Condensed"/>
            </a:endParaRPr>
          </a:p>
        </p:txBody>
      </p:sp>
      <p:pic>
        <p:nvPicPr>
          <p:cNvPr id="36" name="線上媒體 35" title="【岑珈其提提你：刷單賺錢快  小心求職騙案】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85838" y="647700"/>
            <a:ext cx="10045700" cy="5675313"/>
          </a:xfrm>
          <a:prstGeom prst="rect">
            <a:avLst/>
          </a:prstGeom>
        </p:spPr>
      </p:pic>
      <p:sp>
        <p:nvSpPr>
          <p:cNvPr id="26628" name="文字方塊 2"/>
          <p:cNvSpPr txBox="1">
            <a:spLocks noChangeArrowheads="1"/>
          </p:cNvSpPr>
          <p:nvPr/>
        </p:nvSpPr>
        <p:spPr bwMode="auto">
          <a:xfrm>
            <a:off x="3371850" y="6323013"/>
            <a:ext cx="503237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itchFamily="2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HK" sz="1800" dirty="0">
                <a:latin typeface="+mn-ea"/>
                <a:hlinkClick r:id="rId4"/>
              </a:rPr>
              <a:t>https://www.youtube.com/watch?v=_oZmqojGEhQ</a:t>
            </a:r>
            <a:endParaRPr lang="en-US" altLang="zh-HK" sz="18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1638" y="258763"/>
            <a:ext cx="8062912" cy="577850"/>
          </a:xfrm>
        </p:spPr>
        <p:txBody>
          <a:bodyPr spcFirstLastPara="1" lIns="91425" tIns="91425" rIns="91425" bIns="91425">
            <a:normAutofit fontScale="90000"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 Extra Condensed"/>
              <a:buNone/>
              <a:defRPr/>
            </a:pPr>
            <a:r>
              <a:rPr lang="zh-TW" altLang="en-US" sz="4000" b="1" kern="0" dirty="0">
                <a:latin typeface="+mn-ea"/>
                <a:ea typeface="+mn-ea"/>
                <a:cs typeface="Fira Sans Extra Condensed"/>
              </a:rPr>
              <a:t>網上求職騙案</a:t>
            </a:r>
            <a:r>
              <a:rPr lang="zh-TW" altLang="en-US" sz="4000" b="1" kern="0" dirty="0">
                <a:solidFill>
                  <a:schemeClr val="accent2"/>
                </a:solidFill>
                <a:latin typeface="+mn-ea"/>
                <a:ea typeface="+mn-ea"/>
                <a:cs typeface="Fira Sans Extra Condensed"/>
              </a:rPr>
              <a:t>常見手法</a:t>
            </a:r>
            <a:endParaRPr lang="zh-HK" altLang="en-US" sz="4000" b="1" kern="0" dirty="0">
              <a:solidFill>
                <a:schemeClr val="accent2"/>
              </a:solidFill>
              <a:latin typeface="+mn-ea"/>
              <a:ea typeface="+mn-ea"/>
              <a:cs typeface="Fira Sans Extra Condensed"/>
            </a:endParaRPr>
          </a:p>
        </p:txBody>
      </p:sp>
      <p:sp>
        <p:nvSpPr>
          <p:cNvPr id="21" name="矩形: 圓角 20"/>
          <p:cNvSpPr/>
          <p:nvPr/>
        </p:nvSpPr>
        <p:spPr bwMode="auto">
          <a:xfrm>
            <a:off x="434975" y="1296988"/>
            <a:ext cx="7918450" cy="554037"/>
          </a:xfrm>
          <a:prstGeom prst="roundRect">
            <a:avLst>
              <a:gd name="adj" fmla="val 1172"/>
            </a:avLst>
          </a:prstGeom>
          <a:solidFill>
            <a:schemeClr val="accent2">
              <a:lumMod val="60000"/>
              <a:lumOff val="4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H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latin typeface="+mn-ea"/>
              </a:rPr>
              <a:t>‵</a:t>
            </a:r>
            <a:endParaRPr lang="zh-HK" altLang="en-US" dirty="0">
              <a:latin typeface="+mn-ea"/>
            </a:endParaRPr>
          </a:p>
        </p:txBody>
      </p:sp>
      <p:sp>
        <p:nvSpPr>
          <p:cNvPr id="23" name="文字方塊 89"/>
          <p:cNvSpPr txBox="1"/>
          <p:nvPr/>
        </p:nvSpPr>
        <p:spPr bwMode="auto">
          <a:xfrm>
            <a:off x="488950" y="1606550"/>
            <a:ext cx="7864475" cy="587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lIns="108000" tIns="108000" rIns="108000" bIns="108000">
            <a:spAutoFit/>
          </a:bodyPr>
          <a:lstStyle>
            <a:defPPr>
              <a:defRPr lang="zh-H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dirty="0">
                <a:latin typeface="+mn-ea"/>
              </a:rPr>
              <a:t>在指定網上平台製造提升流量或銷量的</a:t>
            </a:r>
            <a:r>
              <a:rPr lang="zh-TW" altLang="en-US" sz="2400" dirty="0">
                <a:solidFill>
                  <a:srgbClr val="FF0000"/>
                </a:solidFill>
                <a:latin typeface="+mn-ea"/>
              </a:rPr>
              <a:t>假像</a:t>
            </a:r>
            <a:r>
              <a:rPr lang="zh-TW" altLang="en-US" sz="2400" dirty="0">
                <a:latin typeface="+mn-ea"/>
              </a:rPr>
              <a:t>以賺取佣金</a:t>
            </a:r>
          </a:p>
        </p:txBody>
      </p:sp>
      <p:sp>
        <p:nvSpPr>
          <p:cNvPr id="36" name="文字方塊 89"/>
          <p:cNvSpPr txBox="1"/>
          <p:nvPr/>
        </p:nvSpPr>
        <p:spPr>
          <a:xfrm>
            <a:off x="434975" y="4473575"/>
            <a:ext cx="5935663" cy="20939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itchFamily="2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 2" pitchFamily="2" charset="2"/>
              <a:buNone/>
              <a:defRPr/>
            </a:pPr>
            <a:r>
              <a:rPr lang="zh-TW" altLang="en-US" sz="2400" b="1" dirty="0">
                <a:solidFill>
                  <a:schemeClr val="accent5"/>
                </a:solidFill>
                <a:latin typeface="+mn-ea"/>
              </a:rPr>
              <a:t>招聘訊息特點</a:t>
            </a:r>
            <a:endParaRPr lang="en-US" altLang="zh-TW" sz="2400" b="1" dirty="0">
              <a:solidFill>
                <a:schemeClr val="accent5"/>
              </a:solidFill>
              <a:latin typeface="+mn-ea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 2" pitchFamily="2" charset="2"/>
              <a:buNone/>
              <a:defRPr/>
            </a:pPr>
            <a:endParaRPr lang="en-US" altLang="zh-TW" sz="1000" b="1" dirty="0">
              <a:solidFill>
                <a:schemeClr val="accent2"/>
              </a:solidFill>
              <a:latin typeface="+mn-ea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n"/>
              <a:defRPr/>
            </a:pPr>
            <a:r>
              <a:rPr lang="zh-TW" altLang="en-US" sz="2400" dirty="0">
                <a:solidFill>
                  <a:srgbClr val="262626"/>
                </a:solidFill>
                <a:latin typeface="+mn-ea"/>
              </a:rPr>
              <a:t>年齡、學歷、經驗不拘</a:t>
            </a:r>
            <a:endParaRPr lang="en-US" altLang="zh-TW" sz="2400" dirty="0">
              <a:solidFill>
                <a:srgbClr val="262626"/>
              </a:solidFill>
              <a:latin typeface="+mn-ea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n"/>
              <a:defRPr/>
            </a:pPr>
            <a:r>
              <a:rPr lang="zh-TW" altLang="en-US" sz="2400" dirty="0">
                <a:solidFill>
                  <a:srgbClr val="262626"/>
                </a:solidFill>
                <a:latin typeface="+mn-ea"/>
              </a:rPr>
              <a:t>無需提供履歷</a:t>
            </a:r>
            <a:endParaRPr lang="en-US" altLang="zh-TW" sz="2400" dirty="0">
              <a:solidFill>
                <a:srgbClr val="262626"/>
              </a:solidFill>
              <a:latin typeface="+mn-ea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n"/>
              <a:defRPr/>
            </a:pPr>
            <a:r>
              <a:rPr lang="zh-TW" altLang="en-US" sz="2400" dirty="0">
                <a:solidFill>
                  <a:srgbClr val="262626"/>
                </a:solidFill>
                <a:latin typeface="+mn-ea"/>
              </a:rPr>
              <a:t>高人工、即日出糧、在家工作</a:t>
            </a:r>
            <a:endParaRPr lang="en-US" altLang="zh-TW" sz="2400" dirty="0">
              <a:solidFill>
                <a:srgbClr val="262626"/>
              </a:solidFill>
              <a:latin typeface="+mn-ea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n"/>
              <a:defRPr/>
            </a:pPr>
            <a:r>
              <a:rPr lang="zh-TW" altLang="en-US" sz="2400" dirty="0">
                <a:solidFill>
                  <a:srgbClr val="262626"/>
                </a:solidFill>
                <a:latin typeface="+mn-ea"/>
              </a:rPr>
              <a:t>聘方不會提供真實公司名稱及地址</a:t>
            </a:r>
            <a:endParaRPr lang="en-US" altLang="zh-TW" sz="2400" dirty="0">
              <a:solidFill>
                <a:srgbClr val="262626"/>
              </a:solidFill>
              <a:latin typeface="+mn-ea"/>
            </a:endParaRPr>
          </a:p>
        </p:txBody>
      </p:sp>
      <p:pic>
        <p:nvPicPr>
          <p:cNvPr id="27654" name="圖片 37"/>
          <p:cNvPicPr>
            <a:picLocks noChangeAspect="1" noChangeArrowheads="1"/>
          </p:cNvPicPr>
          <p:nvPr/>
        </p:nvPicPr>
        <p:blipFill rotWithShape="1">
          <a:blip r:embed="rId2"/>
          <a:srcRect t="1" b="12780"/>
          <a:stretch/>
        </p:blipFill>
        <p:spPr bwMode="auto">
          <a:xfrm>
            <a:off x="8483600" y="1144588"/>
            <a:ext cx="3592513" cy="5522912"/>
          </a:xfrm>
          <a:prstGeom prst="rect">
            <a:avLst/>
          </a:prstGeom>
          <a:noFill/>
          <a:ln w="9525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488950" y="1144588"/>
            <a:ext cx="892175" cy="461962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chemeClr val="bg1"/>
                </a:solidFill>
                <a:latin typeface="+mn-ea"/>
              </a:rPr>
              <a:t>刷單</a:t>
            </a:r>
            <a:endParaRPr lang="zh-HK" altLang="en-US" sz="2400" dirty="0">
              <a:solidFill>
                <a:schemeClr val="bg1"/>
              </a:solidFill>
            </a:endParaRPr>
          </a:p>
        </p:txBody>
      </p:sp>
      <p:sp>
        <p:nvSpPr>
          <p:cNvPr id="17" name="矩形: 圓角 20"/>
          <p:cNvSpPr/>
          <p:nvPr/>
        </p:nvSpPr>
        <p:spPr bwMode="auto">
          <a:xfrm>
            <a:off x="473075" y="2817813"/>
            <a:ext cx="7880350" cy="1487487"/>
          </a:xfrm>
          <a:prstGeom prst="roundRect">
            <a:avLst>
              <a:gd name="adj" fmla="val 117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H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HK" altLang="en-US">
              <a:latin typeface="+mn-ea"/>
            </a:endParaRPr>
          </a:p>
        </p:txBody>
      </p:sp>
      <p:sp>
        <p:nvSpPr>
          <p:cNvPr id="18" name="文字方塊 89"/>
          <p:cNvSpPr txBox="1"/>
          <p:nvPr/>
        </p:nvSpPr>
        <p:spPr bwMode="auto">
          <a:xfrm>
            <a:off x="473075" y="2925763"/>
            <a:ext cx="7683500" cy="132397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H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dirty="0">
                <a:latin typeface="+mn-ea"/>
              </a:rPr>
              <a:t>騙徒以招聘</a:t>
            </a:r>
            <a:r>
              <a:rPr lang="zh-TW" altLang="en-US" sz="2400" dirty="0">
                <a:solidFill>
                  <a:srgbClr val="002060"/>
                </a:solidFill>
                <a:latin typeface="+mn-ea"/>
              </a:rPr>
              <a:t>「</a:t>
            </a:r>
            <a:r>
              <a:rPr lang="zh-TW" altLang="en-US" sz="2400" dirty="0">
                <a:solidFill>
                  <a:srgbClr val="FF0000"/>
                </a:solidFill>
                <a:latin typeface="+mn-ea"/>
              </a:rPr>
              <a:t>網上推廣員</a:t>
            </a:r>
            <a:r>
              <a:rPr lang="zh-TW" altLang="en-US" sz="2400" dirty="0">
                <a:solidFill>
                  <a:srgbClr val="002060"/>
                </a:solidFill>
                <a:latin typeface="+mn-ea"/>
              </a:rPr>
              <a:t>」</a:t>
            </a:r>
            <a:r>
              <a:rPr lang="zh-TW" altLang="en-US" sz="2400" dirty="0">
                <a:latin typeface="+mn-ea"/>
              </a:rPr>
              <a:t>為名，要求應聘者在虛假平台進行</a:t>
            </a:r>
            <a:r>
              <a:rPr lang="zh-TW" altLang="en-US" sz="2400" dirty="0">
                <a:solidFill>
                  <a:srgbClr val="FF0000"/>
                </a:solidFill>
                <a:latin typeface="+mn-ea"/>
              </a:rPr>
              <a:t>不存在</a:t>
            </a:r>
            <a:r>
              <a:rPr lang="zh-TW" altLang="en-US" sz="2400" dirty="0">
                <a:latin typeface="+mn-ea"/>
              </a:rPr>
              <a:t>的刷單任務，並把貨款存入騙徒銀行戶口。應聘者最終無法取回貨款及佣金。</a:t>
            </a:r>
            <a:r>
              <a:rPr lang="zh-TW" altLang="en-US" sz="2400" dirty="0">
                <a:solidFill>
                  <a:srgbClr val="002060"/>
                </a:solidFill>
                <a:latin typeface="+mn-ea"/>
              </a:rPr>
              <a:t>　</a:t>
            </a:r>
            <a:endParaRPr lang="en-US" altLang="zh-TW" sz="2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73075" y="2360613"/>
            <a:ext cx="1460500" cy="461962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chemeClr val="bg1"/>
                </a:solidFill>
                <a:latin typeface="+mn-ea"/>
              </a:rPr>
              <a:t>刷單騙案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2600" y="1495425"/>
            <a:ext cx="11071225" cy="4310063"/>
          </a:xfrm>
          <a:prstGeom prst="rect">
            <a:avLst/>
          </a:prstGeom>
          <a:solidFill>
            <a:schemeClr val="accent2">
              <a:lumMod val="20000"/>
              <a:lumOff val="80000"/>
              <a:alpha val="2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550" y="365125"/>
            <a:ext cx="10515600" cy="577850"/>
          </a:xfrm>
        </p:spPr>
        <p:txBody>
          <a:bodyPr spcFirstLastPara="1" lIns="91425" tIns="91425" rIns="91425" bIns="91425">
            <a:normAutofit fontScale="90000"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 Extra Condensed"/>
              <a:buNone/>
              <a:defRPr/>
            </a:pPr>
            <a:r>
              <a:rPr lang="zh-TW" altLang="en-US" sz="4000" b="1" kern="0" dirty="0">
                <a:solidFill>
                  <a:schemeClr val="accent2"/>
                </a:solidFill>
                <a:latin typeface="+mn-ea"/>
                <a:ea typeface="+mn-ea"/>
                <a:cs typeface="Fira Sans Extra Condensed"/>
              </a:rPr>
              <a:t>近期案例</a:t>
            </a:r>
            <a:endParaRPr lang="zh-HK" altLang="en-US" sz="4000" b="1" kern="0" dirty="0">
              <a:solidFill>
                <a:schemeClr val="accent2"/>
              </a:solidFill>
              <a:latin typeface="+mn-ea"/>
              <a:ea typeface="+mn-ea"/>
              <a:cs typeface="Fira Sans Extra Condensed"/>
            </a:endParaRPr>
          </a:p>
        </p:txBody>
      </p:sp>
      <p:sp>
        <p:nvSpPr>
          <p:cNvPr id="32772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696913" y="1819275"/>
            <a:ext cx="10485437" cy="3248025"/>
          </a:xfrm>
        </p:spPr>
        <p:txBody>
          <a:bodyPr/>
          <a:lstStyle/>
          <a:p>
            <a:pPr marL="0" indent="0" algn="just" eaLnBrk="1" hangingPunct="1">
              <a:lnSpc>
                <a:spcPts val="3200"/>
              </a:lnSpc>
              <a:buFont typeface="Wingdings 2" panose="05020102010507070707" pitchFamily="18" charset="2"/>
              <a:buNone/>
            </a:pPr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於</a:t>
            </a:r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月，一名</a:t>
            </a:r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歲男學生於</a:t>
            </a:r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收到陌生訊息，聲稱招聘網上推廣員，可賺取高達</a:t>
            </a:r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佣金。</a:t>
            </a:r>
            <a:endParaRPr lang="en-US" altLang="zh-TW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</a:pPr>
            <a:endParaRPr lang="en-US" altLang="zh-TW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ts val="3200"/>
              </a:lnSpc>
              <a:buFont typeface="Wingdings 2" panose="05020102010507070707" pitchFamily="18" charset="2"/>
              <a:buNone/>
            </a:pPr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男學生於一個網站註冊帳戶並根據聘方指示轉帳</a:t>
            </a:r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$8,472</a:t>
            </a:r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港幣到指定銀行戶口。當對方要求存入更多款項時，男學生拒絕指示。對方隨即封鎖學生並失去聯絡。</a:t>
            </a:r>
            <a:endParaRPr lang="en-US" altLang="zh-TW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</a:pPr>
            <a:endParaRPr lang="en-US" altLang="zh-HK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ts val="3200"/>
              </a:lnSpc>
              <a:buFont typeface="Wingdings 2" panose="05020102010507070707" pitchFamily="18" charset="2"/>
              <a:buNone/>
            </a:pPr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報案前該刷單網站已不能進入。</a:t>
            </a:r>
            <a:endParaRPr lang="zh-HK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92275" y="1943100"/>
            <a:ext cx="9232900" cy="2068513"/>
          </a:xfrm>
          <a:prstGeom prst="rect">
            <a:avLst/>
          </a:prstGeom>
          <a:solidFill>
            <a:schemeClr val="accent2">
              <a:lumMod val="20000"/>
              <a:lumOff val="80000"/>
              <a:alpha val="2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76475" y="2305050"/>
            <a:ext cx="7810500" cy="1706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/>
            </a:pPr>
            <a:r>
              <a:rPr lang="zh-TW" altLang="en-US" sz="3200" kern="100" dirty="0">
                <a:latin typeface="+mn-ea"/>
                <a:cs typeface="Times New Roman" panose="02020603050405020304" pitchFamily="18" charset="0"/>
              </a:rPr>
              <a:t> 認識及預防常見的科技騙案手法</a:t>
            </a:r>
            <a:endParaRPr lang="zh-TW" altLang="zh-HK" sz="3200" kern="100" dirty="0">
              <a:latin typeface="+mn-ea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/>
            </a:pPr>
            <a:r>
              <a:rPr lang="zh-TW" altLang="en-US" sz="3200" dirty="0">
                <a:latin typeface="+mn-ea"/>
                <a:cs typeface="Times New Roman" panose="02020603050405020304" pitchFamily="18" charset="0"/>
              </a:rPr>
              <a:t> 如何避免墮入騙案</a:t>
            </a:r>
            <a:endParaRPr lang="zh-HK" altLang="en-US" sz="3600" dirty="0">
              <a:latin typeface="+mn-ea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840288" y="168275"/>
            <a:ext cx="2511425" cy="115252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eaLnBrk="1" fontAlgn="auto" hangingPunct="1">
              <a:buClr>
                <a:srgbClr val="000000"/>
              </a:buClr>
              <a:defRPr/>
            </a:pPr>
            <a:r>
              <a:rPr lang="zh-TW" altLang="en-US" sz="4000" kern="0" dirty="0">
                <a:solidFill>
                  <a:schemeClr val="accent2"/>
                </a:solidFill>
                <a:latin typeface="+mn-ea"/>
                <a:ea typeface="+mn-ea"/>
              </a:rPr>
              <a:t>學習目標</a:t>
            </a:r>
            <a:endParaRPr lang="zh-HK" altLang="en-US" sz="4000" kern="0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4181475" y="639763"/>
            <a:ext cx="3757613" cy="11382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zh-HK" altLang="en-US" sz="3847" b="1" dirty="0">
              <a:solidFill>
                <a:schemeClr val="accent5">
                  <a:lumMod val="75000"/>
                </a:schemeClr>
              </a:solidFill>
              <a:latin typeface="+mn-ea"/>
              <a:ea typeface="+mn-ea"/>
              <a:cs typeface="Arial Hebrew" charset="-79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315075" y="0"/>
            <a:ext cx="58769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 sz="2400" b="1">
              <a:solidFill>
                <a:schemeClr val="accent1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29700" name="Google Shape;464;p40"/>
          <p:cNvSpPr txBox="1">
            <a:spLocks noChangeArrowheads="1"/>
          </p:cNvSpPr>
          <p:nvPr/>
        </p:nvSpPr>
        <p:spPr bwMode="auto">
          <a:xfrm>
            <a:off x="1714500" y="376238"/>
            <a:ext cx="9144000" cy="51593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 Extra Condensed"/>
              <a:buNone/>
              <a:defRPr sz="4800" b="1" kern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</a:defRPr>
            </a:lvl1pPr>
            <a:lvl2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2pPr>
            <a:lvl3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3pPr>
            <a:lvl4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4pPr>
            <a:lvl5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r>
              <a:rPr lang="zh-TW" altLang="en-US" sz="4000" dirty="0">
                <a:solidFill>
                  <a:schemeClr val="tx1"/>
                </a:solidFill>
                <a:latin typeface="+mj-ea"/>
                <a:ea typeface="+mj-ea"/>
              </a:rPr>
              <a:t>網上求職騙案</a:t>
            </a:r>
            <a:r>
              <a:rPr lang="zh-TW" altLang="en-US" sz="4000" dirty="0">
                <a:solidFill>
                  <a:schemeClr val="accent2"/>
                </a:solidFill>
                <a:latin typeface="+mj-ea"/>
                <a:ea typeface="+mj-ea"/>
              </a:rPr>
              <a:t>防騙建議 </a:t>
            </a:r>
            <a:endParaRPr lang="zh-HK" altLang="en-US" sz="40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grpSp>
        <p:nvGrpSpPr>
          <p:cNvPr id="33797" name="群組 4"/>
          <p:cNvGrpSpPr>
            <a:grpSpLocks/>
          </p:cNvGrpSpPr>
          <p:nvPr/>
        </p:nvGrpSpPr>
        <p:grpSpPr bwMode="auto">
          <a:xfrm>
            <a:off x="611188" y="1808163"/>
            <a:ext cx="4237037" cy="1743075"/>
            <a:chOff x="309514" y="1178815"/>
            <a:chExt cx="5097144" cy="2386391"/>
          </a:xfrm>
        </p:grpSpPr>
        <p:sp>
          <p:nvSpPr>
            <p:cNvPr id="47" name="矩形: 圓角 46"/>
            <p:cNvSpPr/>
            <p:nvPr/>
          </p:nvSpPr>
          <p:spPr>
            <a:xfrm>
              <a:off x="2545840" y="1178815"/>
              <a:ext cx="2860818" cy="2386391"/>
            </a:xfrm>
            <a:prstGeom prst="roundRect">
              <a:avLst>
                <a:gd name="adj" fmla="val 1172"/>
              </a:avLst>
            </a:prstGeom>
            <a:solidFill>
              <a:schemeClr val="accent1">
                <a:lumMod val="50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29732" name="文字方塊 48"/>
            <p:cNvSpPr txBox="1">
              <a:spLocks noChangeArrowheads="1"/>
            </p:cNvSpPr>
            <p:nvPr/>
          </p:nvSpPr>
          <p:spPr bwMode="auto">
            <a:xfrm>
              <a:off x="2616502" y="1217936"/>
              <a:ext cx="2280251" cy="63245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Wingdings 2" pitchFamily="2" charset="2"/>
                <a:buChar char="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Wingdings 2" pitchFamily="2" charset="2"/>
                <a:buChar char="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 2" pitchFamily="2" charset="2"/>
                <a:buChar char="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Wingdings 2" pitchFamily="2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Wingdings 2" pitchFamily="2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itchFamily="2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itchFamily="2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itchFamily="2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itchFamily="2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en-US" altLang="zh-HK" sz="2400">
                <a:solidFill>
                  <a:schemeClr val="accent2"/>
                </a:solidFill>
                <a:latin typeface="+mn-ea"/>
              </a:endParaRPr>
            </a:p>
          </p:txBody>
        </p:sp>
        <p:sp>
          <p:nvSpPr>
            <p:cNvPr id="29733" name="文字方塊 49"/>
            <p:cNvSpPr txBox="1">
              <a:spLocks noChangeArrowheads="1"/>
            </p:cNvSpPr>
            <p:nvPr/>
          </p:nvSpPr>
          <p:spPr bwMode="auto">
            <a:xfrm>
              <a:off x="2612682" y="1772152"/>
              <a:ext cx="2238237" cy="113886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Wingdings 2" pitchFamily="2" charset="2"/>
                <a:buChar char="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Wingdings 2" pitchFamily="2" charset="2"/>
                <a:buChar char="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 2" pitchFamily="2" charset="2"/>
                <a:buChar char="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Wingdings 2" pitchFamily="2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Wingdings 2" pitchFamily="2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itchFamily="2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itchFamily="2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itchFamily="2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itchFamily="2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zh-TW" altLang="en-US" sz="2400" dirty="0">
                  <a:latin typeface="+mn-ea"/>
                </a:rPr>
                <a:t>使用可靠的求職平台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309514" y="1191855"/>
              <a:ext cx="2190492" cy="237335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HK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33798" name="群組 80"/>
          <p:cNvGrpSpPr>
            <a:grpSpLocks/>
          </p:cNvGrpSpPr>
          <p:nvPr/>
        </p:nvGrpSpPr>
        <p:grpSpPr bwMode="auto">
          <a:xfrm>
            <a:off x="7300913" y="4570413"/>
            <a:ext cx="3968750" cy="1539875"/>
            <a:chOff x="309514" y="1178815"/>
            <a:chExt cx="5311034" cy="2386391"/>
          </a:xfrm>
        </p:grpSpPr>
        <p:sp>
          <p:nvSpPr>
            <p:cNvPr id="82" name="矩形: 圓角 81"/>
            <p:cNvSpPr/>
            <p:nvPr/>
          </p:nvSpPr>
          <p:spPr>
            <a:xfrm>
              <a:off x="2544397" y="1178815"/>
              <a:ext cx="3076151" cy="2386391"/>
            </a:xfrm>
            <a:prstGeom prst="roundRect">
              <a:avLst>
                <a:gd name="adj" fmla="val 1172"/>
              </a:avLst>
            </a:prstGeom>
            <a:solidFill>
              <a:schemeClr val="accent1">
                <a:lumMod val="50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29724" name="文字方塊 82"/>
            <p:cNvSpPr txBox="1">
              <a:spLocks noChangeArrowheads="1"/>
            </p:cNvSpPr>
            <p:nvPr/>
          </p:nvSpPr>
          <p:spPr bwMode="auto">
            <a:xfrm>
              <a:off x="2616627" y="1218178"/>
              <a:ext cx="2279495" cy="128914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Wingdings 2" pitchFamily="2" charset="2"/>
                <a:buChar char="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Wingdings 2" pitchFamily="2" charset="2"/>
                <a:buChar char="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 2" pitchFamily="2" charset="2"/>
                <a:buChar char="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Wingdings 2" pitchFamily="2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Wingdings 2" pitchFamily="2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itchFamily="2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itchFamily="2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itchFamily="2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itchFamily="2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en-US" altLang="zh-TW" sz="2400">
                <a:solidFill>
                  <a:schemeClr val="accent2"/>
                </a:solidFill>
                <a:latin typeface="+mn-ea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en-US" altLang="zh-HK" sz="2400">
                <a:solidFill>
                  <a:schemeClr val="accent2"/>
                </a:solidFill>
                <a:latin typeface="+mn-ea"/>
              </a:endParaRPr>
            </a:p>
          </p:txBody>
        </p:sp>
        <p:sp>
          <p:nvSpPr>
            <p:cNvPr id="29725" name="文字方塊 83"/>
            <p:cNvSpPr txBox="1">
              <a:spLocks noChangeArrowheads="1"/>
            </p:cNvSpPr>
            <p:nvPr/>
          </p:nvSpPr>
          <p:spPr bwMode="auto">
            <a:xfrm>
              <a:off x="2659115" y="1875050"/>
              <a:ext cx="2793603" cy="128914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Wingdings 2" pitchFamily="2" charset="2"/>
                <a:buChar char="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Wingdings 2" pitchFamily="2" charset="2"/>
                <a:buChar char="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 2" pitchFamily="2" charset="2"/>
                <a:buChar char="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Wingdings 2" pitchFamily="2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Wingdings 2" pitchFamily="2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itchFamily="2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itchFamily="2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itchFamily="2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itchFamily="2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zh-TW" altLang="en-US" sz="2400">
                  <a:latin typeface="+mn-ea"/>
                </a:rPr>
                <a:t>被要求付費時應提高警惕</a:t>
              </a:r>
            </a:p>
          </p:txBody>
        </p:sp>
        <p:sp>
          <p:nvSpPr>
            <p:cNvPr id="85" name="矩形 84"/>
            <p:cNvSpPr/>
            <p:nvPr/>
          </p:nvSpPr>
          <p:spPr>
            <a:xfrm>
              <a:off x="309514" y="1191115"/>
              <a:ext cx="2190270" cy="237409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HK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33799" name="群組 92"/>
          <p:cNvGrpSpPr>
            <a:grpSpLocks/>
          </p:cNvGrpSpPr>
          <p:nvPr/>
        </p:nvGrpSpPr>
        <p:grpSpPr bwMode="auto">
          <a:xfrm>
            <a:off x="7283450" y="1835150"/>
            <a:ext cx="4081463" cy="1543050"/>
            <a:chOff x="309514" y="1178815"/>
            <a:chExt cx="5543607" cy="2386391"/>
          </a:xfrm>
        </p:grpSpPr>
        <p:sp>
          <p:nvSpPr>
            <p:cNvPr id="94" name="矩形: 圓角 93"/>
            <p:cNvSpPr/>
            <p:nvPr/>
          </p:nvSpPr>
          <p:spPr>
            <a:xfrm>
              <a:off x="2545501" y="1178815"/>
              <a:ext cx="3307620" cy="2386391"/>
            </a:xfrm>
            <a:prstGeom prst="roundRect">
              <a:avLst>
                <a:gd name="adj" fmla="val 1172"/>
              </a:avLst>
            </a:prstGeom>
            <a:solidFill>
              <a:schemeClr val="accent1">
                <a:lumMod val="50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29720" name="文字方塊 94"/>
            <p:cNvSpPr txBox="1">
              <a:spLocks noChangeArrowheads="1"/>
            </p:cNvSpPr>
            <p:nvPr/>
          </p:nvSpPr>
          <p:spPr bwMode="auto">
            <a:xfrm>
              <a:off x="2616655" y="1218097"/>
              <a:ext cx="2279111" cy="71444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Wingdings 2" pitchFamily="2" charset="2"/>
                <a:buChar char="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Wingdings 2" pitchFamily="2" charset="2"/>
                <a:buChar char="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 2" pitchFamily="2" charset="2"/>
                <a:buChar char="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Wingdings 2" pitchFamily="2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Wingdings 2" pitchFamily="2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itchFamily="2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itchFamily="2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itchFamily="2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itchFamily="2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TW" altLang="en-US" sz="2400">
                <a:solidFill>
                  <a:schemeClr val="accent2"/>
                </a:solidFill>
                <a:latin typeface="+mn-ea"/>
              </a:endParaRPr>
            </a:p>
          </p:txBody>
        </p:sp>
        <p:sp>
          <p:nvSpPr>
            <p:cNvPr id="29721" name="文字方塊 95"/>
            <p:cNvSpPr txBox="1">
              <a:spLocks noChangeArrowheads="1"/>
            </p:cNvSpPr>
            <p:nvPr/>
          </p:nvSpPr>
          <p:spPr bwMode="auto">
            <a:xfrm>
              <a:off x="2545501" y="1885894"/>
              <a:ext cx="3193341" cy="128403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Wingdings 2" pitchFamily="2" charset="2"/>
                <a:buChar char="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Wingdings 2" pitchFamily="2" charset="2"/>
                <a:buChar char="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 2" pitchFamily="2" charset="2"/>
                <a:buChar char="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Wingdings 2" pitchFamily="2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Wingdings 2" pitchFamily="2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itchFamily="2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itchFamily="2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itchFamily="2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itchFamily="2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FFC000"/>
                </a:buClr>
                <a:buSzPct val="150000"/>
                <a:buFontTx/>
                <a:buNone/>
                <a:defRPr/>
              </a:pPr>
              <a:r>
                <a:rPr lang="zh-TW" altLang="en-US" sz="2400" dirty="0">
                  <a:latin typeface="+mn-ea"/>
                </a:rPr>
                <a:t>了解聘方公司背景及業務性質</a:t>
              </a:r>
              <a:endParaRPr lang="en-US" altLang="zh-TW" sz="2400" dirty="0">
                <a:latin typeface="+mn-ea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09514" y="1191091"/>
              <a:ext cx="2188550" cy="237411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HK" dirty="0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33800" name="群組 17"/>
          <p:cNvGrpSpPr>
            <a:grpSpLocks/>
          </p:cNvGrpSpPr>
          <p:nvPr/>
        </p:nvGrpSpPr>
        <p:grpSpPr bwMode="auto">
          <a:xfrm>
            <a:off x="611188" y="4391025"/>
            <a:ext cx="4237037" cy="1741488"/>
            <a:chOff x="-4554449" y="2966802"/>
            <a:chExt cx="4237884" cy="1741644"/>
          </a:xfrm>
        </p:grpSpPr>
        <p:grpSp>
          <p:nvGrpSpPr>
            <p:cNvPr id="33811" name="群組 86"/>
            <p:cNvGrpSpPr>
              <a:grpSpLocks/>
            </p:cNvGrpSpPr>
            <p:nvPr/>
          </p:nvGrpSpPr>
          <p:grpSpPr bwMode="auto">
            <a:xfrm>
              <a:off x="-4554449" y="2966802"/>
              <a:ext cx="4237884" cy="1741644"/>
              <a:chOff x="309514" y="1178815"/>
              <a:chExt cx="5097144" cy="2386391"/>
            </a:xfrm>
          </p:grpSpPr>
          <p:sp>
            <p:nvSpPr>
              <p:cNvPr id="88" name="矩形: 圓角 87"/>
              <p:cNvSpPr/>
              <p:nvPr/>
            </p:nvSpPr>
            <p:spPr>
              <a:xfrm>
                <a:off x="2545840" y="1178815"/>
                <a:ext cx="2860818" cy="2386391"/>
              </a:xfrm>
              <a:prstGeom prst="roundRect">
                <a:avLst>
                  <a:gd name="adj" fmla="val 1172"/>
                </a:avLst>
              </a:prstGeom>
              <a:solidFill>
                <a:schemeClr val="accent1">
                  <a:lumMod val="50000"/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HK" altLang="en-US">
                  <a:latin typeface="+mn-ea"/>
                </a:endParaRPr>
              </a:p>
            </p:txBody>
          </p:sp>
          <p:sp>
            <p:nvSpPr>
              <p:cNvPr id="29716" name="文字方塊 88"/>
              <p:cNvSpPr txBox="1">
                <a:spLocks noChangeArrowheads="1"/>
              </p:cNvSpPr>
              <p:nvPr/>
            </p:nvSpPr>
            <p:spPr bwMode="auto">
              <a:xfrm>
                <a:off x="2616502" y="1217972"/>
                <a:ext cx="2280251" cy="6330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Wingdings 2" pitchFamily="2" charset="2"/>
                  <a:buChar char="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Wingdings 2" pitchFamily="2" charset="2"/>
                  <a:buChar char="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 2" pitchFamily="2" charset="2"/>
                  <a:buChar char="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Wingdings 2" pitchFamily="2" charset="2"/>
                  <a:buChar char="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Wingdings 2" pitchFamily="2" charset="2"/>
                  <a:buChar char="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Wingdings 2" pitchFamily="2" charset="2"/>
                  <a:buChar char="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Wingdings 2" pitchFamily="2" charset="2"/>
                  <a:buChar char="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Wingdings 2" pitchFamily="2" charset="2"/>
                  <a:buChar char="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Wingdings 2" pitchFamily="2" charset="2"/>
                  <a:buChar char="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zh-TW" altLang="en-US" sz="2400" b="1">
                  <a:solidFill>
                    <a:schemeClr val="accent2"/>
                  </a:solidFill>
                  <a:latin typeface="+mn-ea"/>
                </a:endParaRPr>
              </a:p>
            </p:txBody>
          </p:sp>
          <p:sp>
            <p:nvSpPr>
              <p:cNvPr id="29717" name="文字方塊 89"/>
              <p:cNvSpPr txBox="1">
                <a:spLocks noChangeArrowheads="1"/>
              </p:cNvSpPr>
              <p:nvPr/>
            </p:nvSpPr>
            <p:spPr bwMode="auto">
              <a:xfrm>
                <a:off x="2685253" y="1890164"/>
                <a:ext cx="2581993" cy="11377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Wingdings 2" pitchFamily="2" charset="2"/>
                  <a:buChar char="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Wingdings 2" pitchFamily="2" charset="2"/>
                  <a:buChar char="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 2" pitchFamily="2" charset="2"/>
                  <a:buChar char="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Wingdings 2" pitchFamily="2" charset="2"/>
                  <a:buChar char="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Wingdings 2" pitchFamily="2" charset="2"/>
                  <a:buChar char="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Wingdings 2" pitchFamily="2" charset="2"/>
                  <a:buChar char="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Wingdings 2" pitchFamily="2" charset="2"/>
                  <a:buChar char="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Wingdings 2" pitchFamily="2" charset="2"/>
                  <a:buChar char="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Wingdings 2" pitchFamily="2" charset="2"/>
                  <a:buChar char="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zh-TW" altLang="en-US" sz="2400" dirty="0">
                    <a:latin typeface="+mn-ea"/>
                  </a:rPr>
                  <a:t>切勿隨便透露個人資料</a:t>
                </a:r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309514" y="1191867"/>
                <a:ext cx="2190492" cy="2373339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HK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-4403607" y="3096989"/>
              <a:ext cx="1492548" cy="14606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HK">
                <a:solidFill>
                  <a:srgbClr val="FFFFFF"/>
                </a:solidFill>
                <a:latin typeface="+mn-ea"/>
              </a:endParaRPr>
            </a:p>
          </p:txBody>
        </p:sp>
      </p:grpSp>
      <p:pic>
        <p:nvPicPr>
          <p:cNvPr id="338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885950"/>
            <a:ext cx="1528762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1951038"/>
            <a:ext cx="13239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4821238"/>
            <a:ext cx="1350962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圖片 6" descr="一張含有 向量圖形 的圖片&#10;&#10;自動產生的描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4591050"/>
            <a:ext cx="14890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05" name="群組 68"/>
          <p:cNvGrpSpPr>
            <a:grpSpLocks/>
          </p:cNvGrpSpPr>
          <p:nvPr/>
        </p:nvGrpSpPr>
        <p:grpSpPr bwMode="auto">
          <a:xfrm>
            <a:off x="3783013" y="3028950"/>
            <a:ext cx="4354512" cy="1754188"/>
            <a:chOff x="309514" y="1161080"/>
            <a:chExt cx="5237207" cy="2404126"/>
          </a:xfrm>
        </p:grpSpPr>
        <p:sp>
          <p:nvSpPr>
            <p:cNvPr id="29728" name="文字方塊 70"/>
            <p:cNvSpPr txBox="1">
              <a:spLocks noChangeArrowheads="1"/>
            </p:cNvSpPr>
            <p:nvPr/>
          </p:nvSpPr>
          <p:spPr bwMode="auto">
            <a:xfrm>
              <a:off x="2615947" y="1217648"/>
              <a:ext cx="2686383" cy="63312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Wingdings 2" pitchFamily="2" charset="2"/>
                <a:buChar char="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Wingdings 2" pitchFamily="2" charset="2"/>
                <a:buChar char="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 2" pitchFamily="2" charset="2"/>
                <a:buChar char="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Wingdings 2" pitchFamily="2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Wingdings 2" pitchFamily="2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itchFamily="2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itchFamily="2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itchFamily="2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itchFamily="2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en-US" altLang="zh-HK" sz="2400">
                <a:solidFill>
                  <a:schemeClr val="accent2"/>
                </a:solidFill>
                <a:latin typeface="+mn-ea"/>
              </a:endParaRPr>
            </a:p>
          </p:txBody>
        </p:sp>
        <p:sp>
          <p:nvSpPr>
            <p:cNvPr id="29729" name="文字方塊 71"/>
            <p:cNvSpPr txBox="1">
              <a:spLocks noChangeArrowheads="1"/>
            </p:cNvSpPr>
            <p:nvPr/>
          </p:nvSpPr>
          <p:spPr bwMode="auto">
            <a:xfrm>
              <a:off x="2657952" y="1874703"/>
              <a:ext cx="2888769" cy="114005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Wingdings 2" pitchFamily="2" charset="2"/>
                <a:buChar char="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Wingdings 2" pitchFamily="2" charset="2"/>
                <a:buChar char="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 2" pitchFamily="2" charset="2"/>
                <a:buChar char="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Wingdings 2" pitchFamily="2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Wingdings 2" pitchFamily="2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itchFamily="2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itchFamily="2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itchFamily="2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itchFamily="2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zh-TW" altLang="en-US" sz="2400" dirty="0">
                  <a:latin typeface="+mn-ea"/>
                </a:rPr>
                <a:t>提防無須經驗及報酬優厚的招徠</a:t>
              </a:r>
            </a:p>
          </p:txBody>
        </p:sp>
        <p:sp>
          <p:nvSpPr>
            <p:cNvPr id="73" name="矩形 72"/>
            <p:cNvSpPr/>
            <p:nvPr/>
          </p:nvSpPr>
          <p:spPr>
            <a:xfrm>
              <a:off x="309514" y="1191540"/>
              <a:ext cx="2189966" cy="237366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HK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70" name="矩形: 圓角 69"/>
            <p:cNvSpPr/>
            <p:nvPr/>
          </p:nvSpPr>
          <p:spPr>
            <a:xfrm>
              <a:off x="2577761" y="1161080"/>
              <a:ext cx="2862039" cy="2386721"/>
            </a:xfrm>
            <a:prstGeom prst="roundRect">
              <a:avLst>
                <a:gd name="adj" fmla="val 1172"/>
              </a:avLst>
            </a:prstGeom>
            <a:solidFill>
              <a:schemeClr val="accent1">
                <a:lumMod val="50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>
                <a:latin typeface="+mn-ea"/>
              </a:endParaRPr>
            </a:p>
          </p:txBody>
        </p:sp>
      </p:grpSp>
      <p:pic>
        <p:nvPicPr>
          <p:cNvPr id="3380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>
            <a:fillRect/>
          </a:stretch>
        </p:blipFill>
        <p:spPr bwMode="auto">
          <a:xfrm>
            <a:off x="3967163" y="3203575"/>
            <a:ext cx="1557337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24425" y="0"/>
            <a:ext cx="1898650" cy="636588"/>
          </a:xfrm>
        </p:spPr>
        <p:txBody>
          <a:bodyPr spcFirstLastPara="1" lIns="91425" tIns="91425" rIns="91425" bIns="91425">
            <a:no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 Extra Condensed"/>
              <a:buNone/>
              <a:defRPr/>
            </a:pPr>
            <a:r>
              <a:rPr lang="zh-TW" altLang="en-US" sz="2800" b="1" kern="0" dirty="0">
                <a:solidFill>
                  <a:schemeClr val="accent2"/>
                </a:solidFill>
                <a:latin typeface="+mn-ea"/>
                <a:ea typeface="+mn-ea"/>
                <a:cs typeface="Fira Sans Extra Condensed"/>
              </a:rPr>
              <a:t>裸聊勒索</a:t>
            </a:r>
            <a:endParaRPr lang="zh-HK" altLang="en-US" sz="2800" b="1" kern="0" dirty="0">
              <a:solidFill>
                <a:schemeClr val="accent2"/>
              </a:solidFill>
              <a:latin typeface="+mn-ea"/>
              <a:ea typeface="+mn-ea"/>
              <a:cs typeface="Fira Sans Extra Condensed"/>
            </a:endParaRPr>
          </a:p>
        </p:txBody>
      </p:sp>
      <p:pic>
        <p:nvPicPr>
          <p:cNvPr id="4" name="線上媒體 3" title="裸聊勒索．奇哥仔如何中伏？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09625" y="608013"/>
            <a:ext cx="10339388" cy="5843587"/>
          </a:xfrm>
          <a:prstGeom prst="rect">
            <a:avLst/>
          </a:prstGeom>
        </p:spPr>
      </p:pic>
      <p:sp>
        <p:nvSpPr>
          <p:cNvPr id="31748" name="文字方塊 4"/>
          <p:cNvSpPr txBox="1">
            <a:spLocks noChangeArrowheads="1"/>
          </p:cNvSpPr>
          <p:nvPr/>
        </p:nvSpPr>
        <p:spPr bwMode="auto">
          <a:xfrm>
            <a:off x="3652838" y="6386513"/>
            <a:ext cx="6094412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itchFamily="2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HK" sz="1800" dirty="0">
                <a:latin typeface="+mn-ea"/>
                <a:hlinkClick r:id="rId4"/>
              </a:rPr>
              <a:t>https://www.youtube.com/watch?v=JnGt3s9R04o</a:t>
            </a:r>
            <a:endParaRPr lang="en-US" altLang="zh-HK" sz="1800" dirty="0">
              <a:latin typeface="+mn-ea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zh-HK" altLang="en-US" sz="18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4181475" y="639763"/>
            <a:ext cx="3757613" cy="11382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zh-HK" altLang="en-US" sz="3847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315075" y="0"/>
            <a:ext cx="58769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 sz="2400" b="1">
              <a:solidFill>
                <a:schemeClr val="accent1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32772" name="Google Shape;464;p40"/>
          <p:cNvSpPr txBox="1">
            <a:spLocks noChangeArrowheads="1"/>
          </p:cNvSpPr>
          <p:nvPr/>
        </p:nvSpPr>
        <p:spPr bwMode="auto">
          <a:xfrm>
            <a:off x="1524000" y="423863"/>
            <a:ext cx="9144000" cy="4318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 Extra Condensed"/>
              <a:buNone/>
              <a:defRPr sz="4800" b="1" kern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</a:defRPr>
            </a:lvl1pPr>
            <a:lvl2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2pPr>
            <a:lvl3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3pPr>
            <a:lvl4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4pPr>
            <a:lvl5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r>
              <a:rPr lang="zh-TW" alt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裸聊勒索</a:t>
            </a:r>
            <a:r>
              <a:rPr lang="zh-TW" alt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手法</a:t>
            </a:r>
          </a:p>
        </p:txBody>
      </p:sp>
      <p:sp>
        <p:nvSpPr>
          <p:cNvPr id="4" name="矩形 3"/>
          <p:cNvSpPr/>
          <p:nvPr/>
        </p:nvSpPr>
        <p:spPr bwMode="auto">
          <a:xfrm>
            <a:off x="157163" y="1039813"/>
            <a:ext cx="11930062" cy="5824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矩形: 圓角 97"/>
          <p:cNvSpPr/>
          <p:nvPr/>
        </p:nvSpPr>
        <p:spPr bwMode="auto">
          <a:xfrm>
            <a:off x="6181725" y="1201738"/>
            <a:ext cx="2889250" cy="5364162"/>
          </a:xfrm>
          <a:prstGeom prst="roundRect">
            <a:avLst>
              <a:gd name="adj" fmla="val 1172"/>
            </a:avLst>
          </a:prstGeom>
          <a:solidFill>
            <a:schemeClr val="accent4">
              <a:lumMod val="20000"/>
              <a:lumOff val="8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: 圓角 11"/>
          <p:cNvSpPr/>
          <p:nvPr/>
        </p:nvSpPr>
        <p:spPr bwMode="auto">
          <a:xfrm>
            <a:off x="203200" y="1201738"/>
            <a:ext cx="2889250" cy="5364162"/>
          </a:xfrm>
          <a:prstGeom prst="roundRect">
            <a:avLst>
              <a:gd name="adj" fmla="val 1172"/>
            </a:avLst>
          </a:prstGeom>
          <a:solidFill>
            <a:schemeClr val="accent4">
              <a:lumMod val="20000"/>
              <a:lumOff val="8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: 圓角 12"/>
          <p:cNvSpPr/>
          <p:nvPr/>
        </p:nvSpPr>
        <p:spPr bwMode="auto">
          <a:xfrm>
            <a:off x="9151938" y="1201738"/>
            <a:ext cx="2889250" cy="5364162"/>
          </a:xfrm>
          <a:prstGeom prst="roundRect">
            <a:avLst>
              <a:gd name="adj" fmla="val 1172"/>
            </a:avLst>
          </a:prstGeom>
          <a:solidFill>
            <a:schemeClr val="accent4">
              <a:lumMod val="20000"/>
              <a:lumOff val="8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: 圓角 13"/>
          <p:cNvSpPr/>
          <p:nvPr/>
        </p:nvSpPr>
        <p:spPr bwMode="auto">
          <a:xfrm>
            <a:off x="3173413" y="1201738"/>
            <a:ext cx="2889250" cy="5364162"/>
          </a:xfrm>
          <a:prstGeom prst="roundRect">
            <a:avLst>
              <a:gd name="adj" fmla="val 1172"/>
            </a:avLst>
          </a:prstGeom>
          <a:solidFill>
            <a:schemeClr val="accent4">
              <a:lumMod val="20000"/>
              <a:lumOff val="8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874" name="群組 9"/>
          <p:cNvGrpSpPr>
            <a:grpSpLocks/>
          </p:cNvGrpSpPr>
          <p:nvPr/>
        </p:nvGrpSpPr>
        <p:grpSpPr bwMode="auto">
          <a:xfrm>
            <a:off x="177800" y="1563688"/>
            <a:ext cx="2901950" cy="611187"/>
            <a:chOff x="369056" y="1532374"/>
            <a:chExt cx="2965794" cy="625074"/>
          </a:xfrm>
        </p:grpSpPr>
        <p:sp>
          <p:nvSpPr>
            <p:cNvPr id="36913" name="Google Shape;3335;p35"/>
            <p:cNvSpPr txBox="1">
              <a:spLocks noChangeArrowheads="1"/>
            </p:cNvSpPr>
            <p:nvPr/>
          </p:nvSpPr>
          <p:spPr bwMode="auto">
            <a:xfrm>
              <a:off x="369056" y="1532374"/>
              <a:ext cx="366938" cy="498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Wingdings 2" panose="05020102010507070707" pitchFamily="18" charset="2"/>
                <a:buChar char="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4000" b="1">
                  <a:solidFill>
                    <a:schemeClr val="accent2"/>
                  </a:solidFill>
                  <a:latin typeface="Bahnschrift" panose="020B0502040204020203" pitchFamily="34" charset="0"/>
                  <a:cs typeface="Times New Roman" panose="02020603050405020304" pitchFamily="18" charset="0"/>
                  <a:sym typeface="Fira Sans Medium" pitchFamily="34" charset="0"/>
                </a:rPr>
                <a:t>①</a:t>
              </a:r>
              <a:endParaRPr lang="zh-HK" altLang="zh-HK" sz="4000" b="1">
                <a:solidFill>
                  <a:schemeClr val="accent2"/>
                </a:solidFill>
                <a:latin typeface="Bahnschrift" panose="020B0502040204020203" pitchFamily="34" charset="0"/>
                <a:cs typeface="Times New Roman" panose="02020603050405020304" pitchFamily="18" charset="0"/>
                <a:sym typeface="Fira Sans Medium" pitchFamily="34" charset="0"/>
              </a:endParaRPr>
            </a:p>
          </p:txBody>
        </p:sp>
        <p:sp>
          <p:nvSpPr>
            <p:cNvPr id="36914" name="Google Shape;3336;p35"/>
            <p:cNvSpPr txBox="1">
              <a:spLocks noChangeArrowheads="1"/>
            </p:cNvSpPr>
            <p:nvPr/>
          </p:nvSpPr>
          <p:spPr bwMode="auto">
            <a:xfrm>
              <a:off x="951290" y="1544247"/>
              <a:ext cx="2383560" cy="613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Wingdings 2" panose="05020102010507070707" pitchFamily="18" charset="2"/>
                <a:buChar char="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anose="02020603050405020304" pitchFamily="18" charset="0"/>
                  <a:cs typeface="Times New Roman" panose="02020603050405020304" pitchFamily="18" charset="0"/>
                  <a:sym typeface="Fira Sans" pitchFamily="34" charset="0"/>
                </a:rPr>
                <a:t>騙徒以性感美女頭像吸引男網友</a:t>
              </a:r>
            </a:p>
          </p:txBody>
        </p:sp>
      </p:grpSp>
      <p:grpSp>
        <p:nvGrpSpPr>
          <p:cNvPr id="36875" name="群組 10"/>
          <p:cNvGrpSpPr>
            <a:grpSpLocks/>
          </p:cNvGrpSpPr>
          <p:nvPr/>
        </p:nvGrpSpPr>
        <p:grpSpPr bwMode="auto">
          <a:xfrm>
            <a:off x="3189288" y="1543050"/>
            <a:ext cx="2897187" cy="766763"/>
            <a:chOff x="3388571" y="1492684"/>
            <a:chExt cx="2961082" cy="783787"/>
          </a:xfrm>
        </p:grpSpPr>
        <p:sp>
          <p:nvSpPr>
            <p:cNvPr id="36911" name="Google Shape;3335;p35"/>
            <p:cNvSpPr txBox="1">
              <a:spLocks noChangeArrowheads="1"/>
            </p:cNvSpPr>
            <p:nvPr/>
          </p:nvSpPr>
          <p:spPr bwMode="auto">
            <a:xfrm>
              <a:off x="3388571" y="1492684"/>
              <a:ext cx="481013" cy="498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Wingdings 2" panose="05020102010507070707" pitchFamily="18" charset="2"/>
                <a:buChar char="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4000" b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Fira Sans Medium" pitchFamily="34" charset="0"/>
                </a:rPr>
                <a:t>②</a:t>
              </a:r>
              <a:endParaRPr lang="zh-HK" altLang="en-US" sz="40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Fira Sans Medium" pitchFamily="34" charset="0"/>
              </a:endParaRPr>
            </a:p>
          </p:txBody>
        </p:sp>
        <p:sp>
          <p:nvSpPr>
            <p:cNvPr id="36912" name="Google Shape;3336;p35"/>
            <p:cNvSpPr txBox="1">
              <a:spLocks noChangeArrowheads="1"/>
            </p:cNvSpPr>
            <p:nvPr/>
          </p:nvSpPr>
          <p:spPr bwMode="auto">
            <a:xfrm>
              <a:off x="3966093" y="1663270"/>
              <a:ext cx="2383560" cy="613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Wingdings 2" panose="05020102010507070707" pitchFamily="18" charset="2"/>
                <a:buChar char="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anose="02020603050405020304" pitchFamily="18" charset="0"/>
                  <a:cs typeface="Times New Roman" panose="02020603050405020304" pitchFamily="18" charset="0"/>
                  <a:sym typeface="Fira Sans" pitchFamily="34" charset="0"/>
                </a:rPr>
                <a:t>套取個人資料或誘使下載惡意程式以盜取通訊錄資料</a:t>
              </a:r>
            </a:p>
          </p:txBody>
        </p:sp>
      </p:grpSp>
      <p:grpSp>
        <p:nvGrpSpPr>
          <p:cNvPr id="36876" name="群組 65"/>
          <p:cNvGrpSpPr>
            <a:grpSpLocks/>
          </p:cNvGrpSpPr>
          <p:nvPr/>
        </p:nvGrpSpPr>
        <p:grpSpPr bwMode="auto">
          <a:xfrm>
            <a:off x="3278188" y="2671763"/>
            <a:ext cx="2887662" cy="3994150"/>
            <a:chOff x="2654192" y="1463101"/>
            <a:chExt cx="1362091" cy="1882970"/>
          </a:xfrm>
        </p:grpSpPr>
        <p:grpSp>
          <p:nvGrpSpPr>
            <p:cNvPr id="36906" name="群組 66"/>
            <p:cNvGrpSpPr>
              <a:grpSpLocks/>
            </p:cNvGrpSpPr>
            <p:nvPr/>
          </p:nvGrpSpPr>
          <p:grpSpPr bwMode="auto">
            <a:xfrm>
              <a:off x="2654192" y="1463101"/>
              <a:ext cx="1162795" cy="1722577"/>
              <a:chOff x="4492871" y="774642"/>
              <a:chExt cx="1550392" cy="2296770"/>
            </a:xfrm>
          </p:grpSpPr>
          <p:pic>
            <p:nvPicPr>
              <p:cNvPr id="69" name="圖片 68"/>
              <p:cNvPicPr>
                <a:picLocks noChangeAspect="1"/>
              </p:cNvPicPr>
              <p:nvPr/>
            </p:nvPicPr>
            <p:blipFill rotWithShape="1">
              <a:blip r:embed="rId3"/>
              <a:srcRect l="-1"/>
              <a:stretch/>
            </p:blipFill>
            <p:spPr>
              <a:xfrm>
                <a:off x="4627657" y="774642"/>
                <a:ext cx="1415755" cy="229708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6909" name="文字方塊 69"/>
              <p:cNvSpPr txBox="1">
                <a:spLocks noChangeArrowheads="1"/>
              </p:cNvSpPr>
              <p:nvPr/>
            </p:nvSpPr>
            <p:spPr bwMode="auto">
              <a:xfrm>
                <a:off x="4492871" y="1963878"/>
                <a:ext cx="1185196" cy="21282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Wingdings 2" panose="05020102010507070707" pitchFamily="18" charset="2"/>
                  <a:buChar char="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Wingdings 2" panose="05020102010507070707" pitchFamily="18" charset="2"/>
                  <a:buChar char="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Fira Sans" pitchFamily="34" charset="0"/>
                  </a:rPr>
                  <a:t>惡意程式連結</a:t>
                </a:r>
                <a:endParaRPr lang="zh-HK" altLang="en-US" sz="1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1" name="直線接點 70"/>
              <p:cNvCxnSpPr>
                <a:cxnSpLocks/>
              </p:cNvCxnSpPr>
              <p:nvPr/>
            </p:nvCxnSpPr>
            <p:spPr>
              <a:xfrm flipH="1">
                <a:off x="5582143" y="1583910"/>
                <a:ext cx="71886" cy="380187"/>
              </a:xfrm>
              <a:prstGeom prst="line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6907" name="圖片 6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3910" y="2645086"/>
              <a:ext cx="562373" cy="700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877" name="群組 16"/>
          <p:cNvGrpSpPr>
            <a:grpSpLocks/>
          </p:cNvGrpSpPr>
          <p:nvPr/>
        </p:nvGrpSpPr>
        <p:grpSpPr bwMode="auto">
          <a:xfrm>
            <a:off x="6149975" y="1549400"/>
            <a:ext cx="2933700" cy="644525"/>
            <a:chOff x="6240631" y="1451107"/>
            <a:chExt cx="2998626" cy="659995"/>
          </a:xfrm>
        </p:grpSpPr>
        <p:sp>
          <p:nvSpPr>
            <p:cNvPr id="36904" name="Google Shape;3335;p35"/>
            <p:cNvSpPr txBox="1">
              <a:spLocks noChangeArrowheads="1"/>
            </p:cNvSpPr>
            <p:nvPr/>
          </p:nvSpPr>
          <p:spPr bwMode="auto">
            <a:xfrm>
              <a:off x="6240631" y="1451107"/>
              <a:ext cx="566599" cy="498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Wingdings 2" panose="05020102010507070707" pitchFamily="18" charset="2"/>
                <a:buChar char="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4000" b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Fira Sans Medium" pitchFamily="34" charset="0"/>
                </a:rPr>
                <a:t>③</a:t>
              </a:r>
              <a:endParaRPr lang="zh-HK" altLang="en-US" sz="40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Fira Sans Medium" pitchFamily="34" charset="0"/>
              </a:endParaRPr>
            </a:p>
          </p:txBody>
        </p:sp>
        <p:sp>
          <p:nvSpPr>
            <p:cNvPr id="36905" name="Google Shape;3336;p35"/>
            <p:cNvSpPr txBox="1">
              <a:spLocks noChangeArrowheads="1"/>
            </p:cNvSpPr>
            <p:nvPr/>
          </p:nvSpPr>
          <p:spPr bwMode="auto">
            <a:xfrm>
              <a:off x="6855697" y="1497901"/>
              <a:ext cx="2383560" cy="613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Wingdings 2" panose="05020102010507070707" pitchFamily="18" charset="2"/>
                <a:buChar char="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anose="02020603050405020304" pitchFamily="18" charset="0"/>
                  <a:cs typeface="Times New Roman" panose="02020603050405020304" pitchFamily="18" charset="0"/>
                  <a:sym typeface="Fira Sans" pitchFamily="34" charset="0"/>
                </a:rPr>
                <a:t>引誘受害人進行裸聊並拍下不雅片段</a:t>
              </a:r>
            </a:p>
          </p:txBody>
        </p:sp>
      </p:grpSp>
      <p:grpSp>
        <p:nvGrpSpPr>
          <p:cNvPr id="36878" name="群組 19"/>
          <p:cNvGrpSpPr>
            <a:grpSpLocks/>
          </p:cNvGrpSpPr>
          <p:nvPr/>
        </p:nvGrpSpPr>
        <p:grpSpPr bwMode="auto">
          <a:xfrm>
            <a:off x="9117013" y="1522413"/>
            <a:ext cx="2954337" cy="808037"/>
            <a:chOff x="9262486" y="1472836"/>
            <a:chExt cx="3018548" cy="826005"/>
          </a:xfrm>
        </p:grpSpPr>
        <p:sp>
          <p:nvSpPr>
            <p:cNvPr id="36902" name="Google Shape;3335;p35"/>
            <p:cNvSpPr txBox="1">
              <a:spLocks noChangeArrowheads="1"/>
            </p:cNvSpPr>
            <p:nvPr/>
          </p:nvSpPr>
          <p:spPr bwMode="auto">
            <a:xfrm>
              <a:off x="9262486" y="1472836"/>
              <a:ext cx="634988" cy="498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Wingdings 2" panose="05020102010507070707" pitchFamily="18" charset="2"/>
                <a:buChar char="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4000" b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Fira Sans Medium" pitchFamily="34" charset="0"/>
                </a:rPr>
                <a:t>④</a:t>
              </a:r>
              <a:endParaRPr lang="zh-HK" altLang="en-US" sz="40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Fira Sans Medium" pitchFamily="34" charset="0"/>
              </a:endParaRPr>
            </a:p>
          </p:txBody>
        </p:sp>
        <p:sp>
          <p:nvSpPr>
            <p:cNvPr id="36903" name="Google Shape;3336;p35"/>
            <p:cNvSpPr txBox="1">
              <a:spLocks noChangeArrowheads="1"/>
            </p:cNvSpPr>
            <p:nvPr/>
          </p:nvSpPr>
          <p:spPr bwMode="auto">
            <a:xfrm>
              <a:off x="9897474" y="1685640"/>
              <a:ext cx="2383560" cy="613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Wingdings 2" panose="05020102010507070707" pitchFamily="18" charset="2"/>
                <a:buChar char="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2000" b="1">
                  <a:latin typeface="Times New Roman" panose="02020603050405020304" pitchFamily="18" charset="0"/>
                  <a:cs typeface="Times New Roman" panose="02020603050405020304" pitchFamily="18" charset="0"/>
                  <a:sym typeface="Fira Sans" pitchFamily="34" charset="0"/>
                </a:rPr>
                <a:t>勒索受害人付款否則將裸聊片段轉發親友</a:t>
              </a:r>
            </a:p>
          </p:txBody>
        </p:sp>
      </p:grpSp>
      <p:pic>
        <p:nvPicPr>
          <p:cNvPr id="74" name="圖片 73"/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9363075" y="2603500"/>
            <a:ext cx="2595563" cy="3756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6880" name="群組 2"/>
          <p:cNvGrpSpPr>
            <a:grpSpLocks/>
          </p:cNvGrpSpPr>
          <p:nvPr/>
        </p:nvGrpSpPr>
        <p:grpSpPr bwMode="auto">
          <a:xfrm>
            <a:off x="512763" y="2441575"/>
            <a:ext cx="2346325" cy="3962400"/>
            <a:chOff x="874932" y="2682837"/>
            <a:chExt cx="1978116" cy="3478414"/>
          </a:xfrm>
        </p:grpSpPr>
        <p:grpSp>
          <p:nvGrpSpPr>
            <p:cNvPr id="36886" name="群組 1"/>
            <p:cNvGrpSpPr>
              <a:grpSpLocks/>
            </p:cNvGrpSpPr>
            <p:nvPr/>
          </p:nvGrpSpPr>
          <p:grpSpPr bwMode="auto">
            <a:xfrm>
              <a:off x="874932" y="2682837"/>
              <a:ext cx="1978116" cy="3478414"/>
              <a:chOff x="6448730" y="1263575"/>
              <a:chExt cx="1978116" cy="3478414"/>
            </a:xfrm>
          </p:grpSpPr>
          <p:grpSp>
            <p:nvGrpSpPr>
              <p:cNvPr id="36892" name="群組 17"/>
              <p:cNvGrpSpPr>
                <a:grpSpLocks/>
              </p:cNvGrpSpPr>
              <p:nvPr/>
            </p:nvGrpSpPr>
            <p:grpSpPr bwMode="auto">
              <a:xfrm>
                <a:off x="6448730" y="1263575"/>
                <a:ext cx="1978116" cy="3478414"/>
                <a:chOff x="472437" y="1396410"/>
                <a:chExt cx="1086439" cy="1916951"/>
              </a:xfrm>
            </p:grpSpPr>
            <p:sp>
              <p:nvSpPr>
                <p:cNvPr id="36899" name="Google Shape;3149;p35"/>
                <p:cNvSpPr>
                  <a:spLocks/>
                </p:cNvSpPr>
                <p:nvPr/>
              </p:nvSpPr>
              <p:spPr bwMode="auto">
                <a:xfrm>
                  <a:off x="472437" y="1396410"/>
                  <a:ext cx="1086439" cy="1916951"/>
                </a:xfrm>
                <a:custGeom>
                  <a:avLst/>
                  <a:gdLst>
                    <a:gd name="T0" fmla="*/ 2147483646 w 31734"/>
                    <a:gd name="T1" fmla="*/ 2147483646 h 57670"/>
                    <a:gd name="T2" fmla="*/ 2147483646 w 31734"/>
                    <a:gd name="T3" fmla="*/ 2147483646 h 57670"/>
                    <a:gd name="T4" fmla="*/ 2147483646 w 31734"/>
                    <a:gd name="T5" fmla="*/ 2147483646 h 57670"/>
                    <a:gd name="T6" fmla="*/ 2147483646 w 31734"/>
                    <a:gd name="T7" fmla="*/ 2147483646 h 57670"/>
                    <a:gd name="T8" fmla="*/ 2147483646 w 31734"/>
                    <a:gd name="T9" fmla="*/ 2147483646 h 57670"/>
                    <a:gd name="T10" fmla="*/ 2147483646 w 31734"/>
                    <a:gd name="T11" fmla="*/ 2147483646 h 57670"/>
                    <a:gd name="T12" fmla="*/ 2147483646 w 31734"/>
                    <a:gd name="T13" fmla="*/ 2147483646 h 57670"/>
                    <a:gd name="T14" fmla="*/ 2147483646 w 31734"/>
                    <a:gd name="T15" fmla="*/ 2147483646 h 57670"/>
                    <a:gd name="T16" fmla="*/ 2147483646 w 31734"/>
                    <a:gd name="T17" fmla="*/ 2147483646 h 5767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1734" h="57670" extrusionOk="0">
                      <a:moveTo>
                        <a:pt x="2566" y="1"/>
                      </a:moveTo>
                      <a:cubicBezTo>
                        <a:pt x="1141" y="1"/>
                        <a:pt x="1" y="1141"/>
                        <a:pt x="1" y="2566"/>
                      </a:cubicBezTo>
                      <a:lnTo>
                        <a:pt x="1" y="55104"/>
                      </a:lnTo>
                      <a:cubicBezTo>
                        <a:pt x="1" y="56529"/>
                        <a:pt x="1141" y="57670"/>
                        <a:pt x="2566" y="57670"/>
                      </a:cubicBezTo>
                      <a:lnTo>
                        <a:pt x="29168" y="57670"/>
                      </a:lnTo>
                      <a:cubicBezTo>
                        <a:pt x="30561" y="57670"/>
                        <a:pt x="31733" y="56529"/>
                        <a:pt x="31733" y="55104"/>
                      </a:cubicBezTo>
                      <a:lnTo>
                        <a:pt x="31733" y="2566"/>
                      </a:lnTo>
                      <a:cubicBezTo>
                        <a:pt x="31733" y="1141"/>
                        <a:pt x="30561" y="1"/>
                        <a:pt x="29168" y="1"/>
                      </a:cubicBezTo>
                      <a:lnTo>
                        <a:pt x="2566" y="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zh-HK" altLang="en-US"/>
                </a:p>
              </p:txBody>
            </p:sp>
            <p:sp>
              <p:nvSpPr>
                <p:cNvPr id="36900" name="Google Shape;3157;p35"/>
                <p:cNvSpPr>
                  <a:spLocks/>
                </p:cNvSpPr>
                <p:nvPr/>
              </p:nvSpPr>
              <p:spPr bwMode="auto">
                <a:xfrm>
                  <a:off x="999632" y="1469272"/>
                  <a:ext cx="32642" cy="33739"/>
                </a:xfrm>
                <a:custGeom>
                  <a:avLst/>
                  <a:gdLst>
                    <a:gd name="T0" fmla="*/ 2147483646 w 982"/>
                    <a:gd name="T1" fmla="*/ 2147483646 h 1015"/>
                    <a:gd name="T2" fmla="*/ 0 w 982"/>
                    <a:gd name="T3" fmla="*/ 2147483646 h 1015"/>
                    <a:gd name="T4" fmla="*/ 2147483646 w 982"/>
                    <a:gd name="T5" fmla="*/ 2147483646 h 1015"/>
                    <a:gd name="T6" fmla="*/ 2147483646 w 982"/>
                    <a:gd name="T7" fmla="*/ 2147483646 h 1015"/>
                    <a:gd name="T8" fmla="*/ 2147483646 w 982"/>
                    <a:gd name="T9" fmla="*/ 2147483646 h 10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82" h="1015" extrusionOk="0">
                      <a:moveTo>
                        <a:pt x="507" y="1"/>
                      </a:moveTo>
                      <a:cubicBezTo>
                        <a:pt x="222" y="1"/>
                        <a:pt x="0" y="223"/>
                        <a:pt x="0" y="508"/>
                      </a:cubicBezTo>
                      <a:cubicBezTo>
                        <a:pt x="0" y="793"/>
                        <a:pt x="222" y="1014"/>
                        <a:pt x="507" y="1014"/>
                      </a:cubicBezTo>
                      <a:cubicBezTo>
                        <a:pt x="760" y="1014"/>
                        <a:pt x="982" y="793"/>
                        <a:pt x="982" y="508"/>
                      </a:cubicBezTo>
                      <a:cubicBezTo>
                        <a:pt x="982" y="223"/>
                        <a:pt x="760" y="1"/>
                        <a:pt x="507" y="1"/>
                      </a:cubicBezTo>
                      <a:close/>
                    </a:path>
                  </a:pathLst>
                </a:custGeom>
                <a:solidFill>
                  <a:srgbClr val="3047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zh-HK" altLang="en-US"/>
                </a:p>
              </p:txBody>
            </p:sp>
            <p:sp>
              <p:nvSpPr>
                <p:cNvPr id="36901" name="Google Shape;3151;p35"/>
                <p:cNvSpPr>
                  <a:spLocks/>
                </p:cNvSpPr>
                <p:nvPr/>
              </p:nvSpPr>
              <p:spPr bwMode="auto">
                <a:xfrm>
                  <a:off x="538560" y="1561912"/>
                  <a:ext cx="954786" cy="120063"/>
                </a:xfrm>
                <a:custGeom>
                  <a:avLst/>
                  <a:gdLst>
                    <a:gd name="T0" fmla="*/ 0 w 28724"/>
                    <a:gd name="T1" fmla="*/ 2147483646 h 3612"/>
                    <a:gd name="T2" fmla="*/ 0 w 28724"/>
                    <a:gd name="T3" fmla="*/ 2147483646 h 3612"/>
                    <a:gd name="T4" fmla="*/ 2147483646 w 28724"/>
                    <a:gd name="T5" fmla="*/ 2147483646 h 3612"/>
                    <a:gd name="T6" fmla="*/ 2147483646 w 28724"/>
                    <a:gd name="T7" fmla="*/ 2147483646 h 3612"/>
                    <a:gd name="T8" fmla="*/ 0 w 28724"/>
                    <a:gd name="T9" fmla="*/ 2147483646 h 36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724" h="3612" extrusionOk="0">
                      <a:moveTo>
                        <a:pt x="0" y="1"/>
                      </a:moveTo>
                      <a:lnTo>
                        <a:pt x="0" y="3611"/>
                      </a:lnTo>
                      <a:lnTo>
                        <a:pt x="28724" y="3611"/>
                      </a:lnTo>
                      <a:lnTo>
                        <a:pt x="28724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zh-HK" altLang="en-US"/>
                </a:p>
              </p:txBody>
            </p:sp>
          </p:grpSp>
          <p:grpSp>
            <p:nvGrpSpPr>
              <p:cNvPr id="36893" name="群組 18"/>
              <p:cNvGrpSpPr>
                <a:grpSpLocks/>
              </p:cNvGrpSpPr>
              <p:nvPr/>
            </p:nvGrpSpPr>
            <p:grpSpPr bwMode="auto">
              <a:xfrm>
                <a:off x="7069898" y="4536948"/>
                <a:ext cx="728267" cy="111761"/>
                <a:chOff x="1039460" y="3207259"/>
                <a:chExt cx="397949" cy="67411"/>
              </a:xfrm>
            </p:grpSpPr>
            <p:sp>
              <p:nvSpPr>
                <p:cNvPr id="36897" name="Google Shape;3156;p35"/>
                <p:cNvSpPr>
                  <a:spLocks/>
                </p:cNvSpPr>
                <p:nvPr/>
              </p:nvSpPr>
              <p:spPr bwMode="auto">
                <a:xfrm>
                  <a:off x="1039460" y="3207259"/>
                  <a:ext cx="397949" cy="67411"/>
                </a:xfrm>
                <a:custGeom>
                  <a:avLst/>
                  <a:gdLst>
                    <a:gd name="T0" fmla="*/ 2147483646 w 11972"/>
                    <a:gd name="T1" fmla="*/ 0 h 2028"/>
                    <a:gd name="T2" fmla="*/ 0 w 11972"/>
                    <a:gd name="T3" fmla="*/ 2147483646 h 2028"/>
                    <a:gd name="T4" fmla="*/ 2147483646 w 11972"/>
                    <a:gd name="T5" fmla="*/ 2147483646 h 2028"/>
                    <a:gd name="T6" fmla="*/ 2147483646 w 11972"/>
                    <a:gd name="T7" fmla="*/ 2147483646 h 2028"/>
                    <a:gd name="T8" fmla="*/ 2147483646 w 11972"/>
                    <a:gd name="T9" fmla="*/ 2147483646 h 2028"/>
                    <a:gd name="T10" fmla="*/ 2147483646 w 11972"/>
                    <a:gd name="T11" fmla="*/ 0 h 2028"/>
                    <a:gd name="T12" fmla="*/ 2147483646 w 11972"/>
                    <a:gd name="T13" fmla="*/ 0 h 20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1972" h="2028" extrusionOk="0">
                      <a:moveTo>
                        <a:pt x="982" y="0"/>
                      </a:moveTo>
                      <a:cubicBezTo>
                        <a:pt x="444" y="0"/>
                        <a:pt x="0" y="475"/>
                        <a:pt x="0" y="1014"/>
                      </a:cubicBezTo>
                      <a:cubicBezTo>
                        <a:pt x="0" y="1552"/>
                        <a:pt x="444" y="2027"/>
                        <a:pt x="982" y="2027"/>
                      </a:cubicBezTo>
                      <a:lnTo>
                        <a:pt x="10958" y="2027"/>
                      </a:lnTo>
                      <a:cubicBezTo>
                        <a:pt x="11528" y="2027"/>
                        <a:pt x="11971" y="1552"/>
                        <a:pt x="11971" y="1014"/>
                      </a:cubicBezTo>
                      <a:cubicBezTo>
                        <a:pt x="11971" y="475"/>
                        <a:pt x="11528" y="0"/>
                        <a:pt x="10958" y="0"/>
                      </a:cubicBezTo>
                      <a:lnTo>
                        <a:pt x="982" y="0"/>
                      </a:lnTo>
                      <a:close/>
                    </a:path>
                  </a:pathLst>
                </a:custGeom>
                <a:solidFill>
                  <a:srgbClr val="263C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zh-HK" altLang="en-US"/>
                </a:p>
              </p:txBody>
            </p:sp>
            <p:sp>
              <p:nvSpPr>
                <p:cNvPr id="36898" name="Google Shape;3177;p35"/>
                <p:cNvSpPr>
                  <a:spLocks/>
                </p:cNvSpPr>
                <p:nvPr/>
              </p:nvSpPr>
              <p:spPr bwMode="auto">
                <a:xfrm>
                  <a:off x="1174215" y="3226206"/>
                  <a:ext cx="124251" cy="29517"/>
                </a:xfrm>
                <a:custGeom>
                  <a:avLst/>
                  <a:gdLst>
                    <a:gd name="T0" fmla="*/ 2147483646 w 3738"/>
                    <a:gd name="T1" fmla="*/ 0 h 888"/>
                    <a:gd name="T2" fmla="*/ 0 w 3738"/>
                    <a:gd name="T3" fmla="*/ 2147483646 h 888"/>
                    <a:gd name="T4" fmla="*/ 2147483646 w 3738"/>
                    <a:gd name="T5" fmla="*/ 2147483646 h 888"/>
                    <a:gd name="T6" fmla="*/ 2147483646 w 3738"/>
                    <a:gd name="T7" fmla="*/ 2147483646 h 888"/>
                    <a:gd name="T8" fmla="*/ 2147483646 w 3738"/>
                    <a:gd name="T9" fmla="*/ 2147483646 h 888"/>
                    <a:gd name="T10" fmla="*/ 2147483646 w 3738"/>
                    <a:gd name="T11" fmla="*/ 0 h 888"/>
                    <a:gd name="T12" fmla="*/ 2147483646 w 3738"/>
                    <a:gd name="T13" fmla="*/ 0 h 8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738" h="888" extrusionOk="0">
                      <a:moveTo>
                        <a:pt x="443" y="0"/>
                      </a:moveTo>
                      <a:cubicBezTo>
                        <a:pt x="190" y="0"/>
                        <a:pt x="0" y="190"/>
                        <a:pt x="0" y="444"/>
                      </a:cubicBezTo>
                      <a:cubicBezTo>
                        <a:pt x="0" y="697"/>
                        <a:pt x="190" y="887"/>
                        <a:pt x="443" y="887"/>
                      </a:cubicBezTo>
                      <a:lnTo>
                        <a:pt x="3294" y="887"/>
                      </a:lnTo>
                      <a:cubicBezTo>
                        <a:pt x="3547" y="887"/>
                        <a:pt x="3737" y="697"/>
                        <a:pt x="3737" y="444"/>
                      </a:cubicBezTo>
                      <a:cubicBezTo>
                        <a:pt x="3737" y="190"/>
                        <a:pt x="3547" y="0"/>
                        <a:pt x="3294" y="0"/>
                      </a:cubicBezTo>
                      <a:lnTo>
                        <a:pt x="44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zh-HK" altLang="en-US"/>
                </a:p>
              </p:txBody>
            </p:sp>
          </p:grpSp>
          <p:pic>
            <p:nvPicPr>
              <p:cNvPr id="36894" name="圖片 5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"/>
              <a:stretch>
                <a:fillRect/>
              </a:stretch>
            </p:blipFill>
            <p:spPr bwMode="auto">
              <a:xfrm>
                <a:off x="6569120" y="1751909"/>
                <a:ext cx="1729825" cy="26710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895" name="圖片 60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57288" y="2775618"/>
                <a:ext cx="221344" cy="100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" name="矩形 58"/>
              <p:cNvSpPr/>
              <p:nvPr/>
            </p:nvSpPr>
            <p:spPr>
              <a:xfrm>
                <a:off x="6863626" y="2813253"/>
                <a:ext cx="89671" cy="459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HK" altLang="en-US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995386" y="3170595"/>
              <a:ext cx="1729179" cy="248199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HK" sz="1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6" name="圖片 75"/>
            <p:cNvPicPr>
              <a:picLocks noChangeAspect="1"/>
            </p:cNvPicPr>
            <p:nvPr/>
          </p:nvPicPr>
          <p:blipFill rotWithShape="1">
            <a:blip r:embed="rId8"/>
            <a:srcRect b="9578"/>
            <a:stretch/>
          </p:blipFill>
          <p:spPr>
            <a:xfrm>
              <a:off x="995386" y="3438166"/>
              <a:ext cx="1738547" cy="1969151"/>
            </a:xfrm>
            <a:prstGeom prst="rect">
              <a:avLst/>
            </a:prstGeom>
            <a:ln>
              <a:solidFill>
                <a:schemeClr val="accent1">
                  <a:shade val="50000"/>
                </a:schemeClr>
              </a:solidFill>
            </a:ln>
          </p:spPr>
        </p:pic>
        <p:sp>
          <p:nvSpPr>
            <p:cNvPr id="15" name="橢圓 14"/>
            <p:cNvSpPr/>
            <p:nvPr/>
          </p:nvSpPr>
          <p:spPr>
            <a:xfrm rot="1582321">
              <a:off x="1749399" y="4322772"/>
              <a:ext cx="459700" cy="650075"/>
            </a:xfrm>
            <a:prstGeom prst="ellipse">
              <a:avLst/>
            </a:prstGeom>
            <a:pattFill prst="dkHorz">
              <a:fgClr>
                <a:srgbClr val="EDE1EB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HK" sz="1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881" name="群組 31"/>
          <p:cNvGrpSpPr>
            <a:grpSpLocks/>
          </p:cNvGrpSpPr>
          <p:nvPr/>
        </p:nvGrpSpPr>
        <p:grpSpPr bwMode="auto">
          <a:xfrm>
            <a:off x="6118225" y="2300288"/>
            <a:ext cx="2787650" cy="4059237"/>
            <a:chOff x="11981708" y="3290416"/>
            <a:chExt cx="2547090" cy="3129219"/>
          </a:xfrm>
        </p:grpSpPr>
        <p:sp>
          <p:nvSpPr>
            <p:cNvPr id="16" name="矩形 15"/>
            <p:cNvSpPr/>
            <p:nvPr/>
          </p:nvSpPr>
          <p:spPr>
            <a:xfrm>
              <a:off x="12267458" y="3560872"/>
              <a:ext cx="2261340" cy="28587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HK" sz="1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6884" name="圖片 77" descr="一張含有 個人, 室內, 握住 的圖片&#10;&#10;自動產生的描述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-2"/>
            <a:stretch>
              <a:fillRect/>
            </a:stretch>
          </p:blipFill>
          <p:spPr bwMode="auto">
            <a:xfrm>
              <a:off x="12675263" y="4701468"/>
              <a:ext cx="1752994" cy="1495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5" name="圖片 78" descr="一張含有 電子用品 的圖片&#10;&#10;自動產生的描述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81708" y="3290416"/>
              <a:ext cx="1826165" cy="1627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圖說文字: 直線 20"/>
          <p:cNvSpPr/>
          <p:nvPr/>
        </p:nvSpPr>
        <p:spPr>
          <a:xfrm>
            <a:off x="3400425" y="5665788"/>
            <a:ext cx="82550" cy="46037"/>
          </a:xfrm>
          <a:prstGeom prst="borderCallout1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2600" y="1495425"/>
            <a:ext cx="11071225" cy="4310063"/>
          </a:xfrm>
          <a:prstGeom prst="rect">
            <a:avLst/>
          </a:prstGeom>
          <a:solidFill>
            <a:schemeClr val="accent2">
              <a:lumMod val="20000"/>
              <a:lumOff val="80000"/>
              <a:alpha val="2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sp>
        <p:nvSpPr>
          <p:cNvPr id="34818" name="標題 1"/>
          <p:cNvSpPr>
            <a:spLocks noGrp="1" noChangeArrowheads="1"/>
          </p:cNvSpPr>
          <p:nvPr>
            <p:ph type="title"/>
          </p:nvPr>
        </p:nvSpPr>
        <p:spPr>
          <a:xfrm>
            <a:off x="844550" y="365125"/>
            <a:ext cx="10515600" cy="854075"/>
          </a:xfrm>
        </p:spPr>
        <p:txBody>
          <a:bodyPr spcFirstLastPara="1" lIns="91425" tIns="91425" rIns="91425" bIns="91425">
            <a:no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 Extra Condensed"/>
              <a:buNone/>
              <a:defRPr/>
            </a:pPr>
            <a:r>
              <a:rPr lang="zh-TW" altLang="en-US" sz="4000" b="1" kern="0" dirty="0">
                <a:solidFill>
                  <a:schemeClr val="accent2"/>
                </a:solidFill>
                <a:latin typeface="+mn-ea"/>
                <a:ea typeface="+mn-ea"/>
                <a:cs typeface="Fira Sans Extra Condensed"/>
              </a:rPr>
              <a:t>近期案例</a:t>
            </a:r>
            <a:endParaRPr lang="zh-HK" altLang="en-US" sz="4000" b="1" kern="0" dirty="0">
              <a:solidFill>
                <a:schemeClr val="accent2"/>
              </a:solidFill>
              <a:latin typeface="+mn-ea"/>
              <a:ea typeface="+mn-ea"/>
              <a:cs typeface="Fira Sans Extra Condensed"/>
            </a:endParaRPr>
          </a:p>
        </p:txBody>
      </p:sp>
      <p:sp>
        <p:nvSpPr>
          <p:cNvPr id="38916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701675" y="1819275"/>
            <a:ext cx="10515600" cy="3124200"/>
          </a:xfrm>
        </p:spPr>
        <p:txBody>
          <a:bodyPr/>
          <a:lstStyle/>
          <a:p>
            <a:pPr marL="0" indent="0" algn="just" eaLnBrk="1" hangingPunct="1">
              <a:lnSpc>
                <a:spcPts val="3600"/>
              </a:lnSpc>
              <a:buFont typeface="Wingdings 2" panose="05020102010507070707" pitchFamily="18" charset="2"/>
              <a:buNone/>
            </a:pPr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於</a:t>
            </a:r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月，一名</a:t>
            </a:r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歲男學生於</a:t>
            </a:r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認識一名自稱</a:t>
            </a:r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Hanna</a:t>
            </a:r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的女子，雙方其後於</a:t>
            </a:r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進行裸聊。</a:t>
            </a:r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Hanna</a:t>
            </a:r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隨即威脅男學生轉帳現金，否則將其裸露片段在他的朋圈中傳播。</a:t>
            </a:r>
            <a:endParaRPr lang="en-US" altLang="zh-TW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ts val="3600"/>
              </a:lnSpc>
              <a:buFont typeface="Wingdings 2" panose="05020102010507070707" pitchFamily="18" charset="2"/>
              <a:buNone/>
            </a:pPr>
            <a:endParaRPr lang="en-US" altLang="zh-TW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ts val="3600"/>
              </a:lnSpc>
              <a:buFont typeface="Wingdings 2" panose="05020102010507070707" pitchFamily="18" charset="2"/>
              <a:buNone/>
            </a:pPr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男學生最終轉帳</a:t>
            </a:r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$11,900</a:t>
            </a:r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到指定戶口。</a:t>
            </a:r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Hanna</a:t>
            </a:r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要求更多金錢，學生無力支款，最後報案。</a:t>
            </a:r>
            <a:endParaRPr lang="en-US" altLang="zh-HK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4181475" y="639763"/>
            <a:ext cx="3757613" cy="11382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zh-HK" altLang="en-US" sz="3847" b="1" dirty="0">
              <a:solidFill>
                <a:schemeClr val="accent5">
                  <a:lumMod val="75000"/>
                </a:schemeClr>
              </a:solidFill>
              <a:latin typeface="+mn-ea"/>
              <a:ea typeface="+mn-ea"/>
              <a:cs typeface="Arial Hebrew" charset="-79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315075" y="0"/>
            <a:ext cx="58769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 sz="2400" b="1">
              <a:solidFill>
                <a:schemeClr val="accent1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35844" name="Google Shape;464;p40"/>
          <p:cNvSpPr txBox="1">
            <a:spLocks noChangeArrowheads="1"/>
          </p:cNvSpPr>
          <p:nvPr/>
        </p:nvSpPr>
        <p:spPr bwMode="auto">
          <a:xfrm>
            <a:off x="1524000" y="423863"/>
            <a:ext cx="9144000" cy="4318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 Extra Condensed"/>
              <a:buNone/>
              <a:defRPr sz="4800" b="1" kern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</a:defRPr>
            </a:lvl1pPr>
            <a:lvl2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2pPr>
            <a:lvl3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3pPr>
            <a:lvl4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4pPr>
            <a:lvl5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r>
              <a:rPr lang="zh-TW" altLang="en-US" sz="4000" dirty="0">
                <a:solidFill>
                  <a:schemeClr val="accent2"/>
                </a:solidFill>
                <a:latin typeface="+mn-ea"/>
                <a:ea typeface="+mn-ea"/>
              </a:rPr>
              <a:t>裸聊勒索</a:t>
            </a:r>
          </a:p>
        </p:txBody>
      </p:sp>
      <p:sp>
        <p:nvSpPr>
          <p:cNvPr id="47" name="矩形: 圓角 46"/>
          <p:cNvSpPr/>
          <p:nvPr/>
        </p:nvSpPr>
        <p:spPr>
          <a:xfrm>
            <a:off x="4714875" y="1778000"/>
            <a:ext cx="6743700" cy="3460750"/>
          </a:xfrm>
          <a:prstGeom prst="roundRect">
            <a:avLst>
              <a:gd name="adj" fmla="val 1172"/>
            </a:avLst>
          </a:prstGeom>
          <a:solidFill>
            <a:schemeClr val="accent1">
              <a:lumMod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>
              <a:latin typeface="+mn-ea"/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5016500" y="2927350"/>
            <a:ext cx="6345238" cy="18780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n"/>
              <a:defRPr/>
            </a:pPr>
            <a:r>
              <a:rPr lang="zh-TW" altLang="en-US" sz="2400" dirty="0">
                <a:latin typeface="+mn-ea"/>
              </a:rPr>
              <a:t>視像聊天期間裸露身體</a:t>
            </a:r>
            <a:endParaRPr lang="en-GB" altLang="zh-TW" sz="2400" dirty="0">
              <a:latin typeface="+mn-ea"/>
            </a:endParaRP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n"/>
              <a:defRPr/>
            </a:pPr>
            <a:endParaRPr lang="en-GB" altLang="zh-HK" sz="1000" dirty="0">
              <a:latin typeface="+mn-ea"/>
            </a:endParaRP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n"/>
              <a:defRPr/>
            </a:pPr>
            <a:r>
              <a:rPr lang="zh-TW" altLang="en-US" sz="2400" dirty="0">
                <a:latin typeface="+mn-ea"/>
              </a:rPr>
              <a:t>點擊不明來歷的超連結或下載可疑程式</a:t>
            </a:r>
            <a:endParaRPr lang="zh-HK" altLang="en-US" sz="2400" dirty="0">
              <a:latin typeface="+mn-ea"/>
            </a:endParaRP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n"/>
              <a:defRPr/>
            </a:pPr>
            <a:endParaRPr lang="en-GB" altLang="zh-HK" sz="1000" dirty="0">
              <a:latin typeface="+mn-ea"/>
            </a:endParaRP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n"/>
              <a:defRPr/>
            </a:pPr>
            <a:r>
              <a:rPr lang="zh-TW" altLang="en-US" sz="2400" dirty="0">
                <a:latin typeface="+mn-ea"/>
              </a:rPr>
              <a:t>輕信對方是以真面目示人</a:t>
            </a:r>
            <a:endParaRPr lang="zh-HK" altLang="en-US" sz="2400" dirty="0">
              <a:latin typeface="+mn-ea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zh-HK" altLang="en-US" sz="2400" b="1" dirty="0">
              <a:solidFill>
                <a:srgbClr val="1F4E79"/>
              </a:solidFill>
              <a:latin typeface="+mn-ea"/>
            </a:endParaRPr>
          </a:p>
        </p:txBody>
      </p:sp>
      <p:pic>
        <p:nvPicPr>
          <p:cNvPr id="399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1700"/>
            <a:ext cx="501650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464;p40"/>
          <p:cNvSpPr txBox="1">
            <a:spLocks noChangeArrowheads="1"/>
          </p:cNvSpPr>
          <p:nvPr/>
        </p:nvSpPr>
        <p:spPr bwMode="auto">
          <a:xfrm>
            <a:off x="5016500" y="2317750"/>
            <a:ext cx="6172200" cy="4318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 Extra Condensed"/>
              <a:buNone/>
              <a:defRPr sz="4800" b="1" kern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</a:defRPr>
            </a:lvl1pPr>
            <a:lvl2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2pPr>
            <a:lvl3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3pPr>
            <a:lvl4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4pPr>
            <a:lvl5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pPr algn="l">
              <a:defRPr/>
            </a:pPr>
            <a:r>
              <a:rPr lang="zh-TW" altLang="en-US" sz="2800" dirty="0">
                <a:solidFill>
                  <a:schemeClr val="tx1"/>
                </a:solidFill>
                <a:latin typeface="+mn-ea"/>
                <a:ea typeface="+mn-ea"/>
              </a:rPr>
              <a:t>避免墮入裸聊陷阱，切勿：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圓角 4"/>
          <p:cNvSpPr/>
          <p:nvPr/>
        </p:nvSpPr>
        <p:spPr>
          <a:xfrm>
            <a:off x="5553075" y="1616075"/>
            <a:ext cx="6400800" cy="4568825"/>
          </a:xfrm>
          <a:prstGeom prst="roundRect">
            <a:avLst>
              <a:gd name="adj" fmla="val 1172"/>
            </a:avLst>
          </a:prstGeom>
          <a:solidFill>
            <a:schemeClr val="accent1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>
              <a:latin typeface="+mn-ea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181475" y="639763"/>
            <a:ext cx="3757613" cy="11382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zh-HK" altLang="en-US" sz="3847" b="1" dirty="0">
              <a:solidFill>
                <a:schemeClr val="accent5">
                  <a:lumMod val="75000"/>
                </a:schemeClr>
              </a:solidFill>
              <a:latin typeface="+mn-ea"/>
              <a:ea typeface="+mn-ea"/>
              <a:cs typeface="Arial Hebrew" charset="-79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315075" y="0"/>
            <a:ext cx="58769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 sz="2400" b="1">
              <a:solidFill>
                <a:schemeClr val="accent1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9" name="Google Shape;464;p40"/>
          <p:cNvSpPr txBox="1">
            <a:spLocks/>
          </p:cNvSpPr>
          <p:nvPr/>
        </p:nvSpPr>
        <p:spPr>
          <a:xfrm>
            <a:off x="4946650" y="585788"/>
            <a:ext cx="4865688" cy="4318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>
            <a:defPPr>
              <a:defRPr lang="en-US"/>
            </a:defPPr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 Extra Condensed"/>
              <a:buNone/>
              <a:defRPr sz="4800" b="1" kern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</a:defRPr>
            </a:lvl1pPr>
            <a:lvl2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2pPr>
            <a:lvl3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3pPr>
            <a:lvl4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4pPr>
            <a:lvl5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r>
              <a:rPr lang="zh-TW" altLang="en-US" sz="3600" dirty="0">
                <a:solidFill>
                  <a:schemeClr val="accent5">
                    <a:lumMod val="75000"/>
                  </a:schemeClr>
                </a:solidFill>
                <a:latin typeface="+mn-ea"/>
                <a:ea typeface="+mn-ea"/>
              </a:rPr>
              <a:t>一站式網絡資訊平台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7191375" y="2170113"/>
            <a:ext cx="4587875" cy="17303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Wingdings 2" pitchFamily="2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61950" indent="-361950" eaLnBrk="1" latinLnBrk="1" hangingPunct="1">
              <a:lnSpc>
                <a:spcPct val="100000"/>
              </a:lnSpc>
              <a:spcBef>
                <a:spcPct val="0"/>
              </a:spcBef>
              <a:buClr>
                <a:srgbClr val="1F4E79"/>
              </a:buClr>
              <a:buFont typeface="Wingdings" panose="05000000000000000000" pitchFamily="2" charset="2"/>
              <a:buChar char="n"/>
              <a:tabLst>
                <a:tab pos="180975" algn="l"/>
              </a:tabLst>
              <a:defRPr/>
            </a:pPr>
            <a:r>
              <a:rPr lang="zh-TW" altLang="en-US" sz="2400" dirty="0">
                <a:latin typeface="+mn-ea"/>
              </a:rPr>
              <a:t>為您提供全面網絡、資訊保安、</a:t>
            </a:r>
            <a:br>
              <a:rPr lang="en-US" altLang="zh-TW" sz="2400" dirty="0">
                <a:latin typeface="+mn-ea"/>
              </a:rPr>
            </a:br>
            <a:r>
              <a:rPr lang="zh-TW" altLang="en-US" sz="2400" dirty="0">
                <a:latin typeface="+mn-ea"/>
              </a:rPr>
              <a:t>科技罪案防罪資訊</a:t>
            </a:r>
            <a:endParaRPr lang="en-US" altLang="zh-TW" sz="2400" dirty="0">
              <a:latin typeface="+mn-ea"/>
            </a:endParaRPr>
          </a:p>
          <a:p>
            <a:pPr marL="361950" indent="-361950" eaLnBrk="1" latinLnBrk="1" hangingPunct="1">
              <a:lnSpc>
                <a:spcPct val="100000"/>
              </a:lnSpc>
              <a:spcBef>
                <a:spcPct val="0"/>
              </a:spcBef>
              <a:buClr>
                <a:srgbClr val="1F4E79"/>
              </a:buClr>
              <a:buFont typeface="Wingdings" panose="05000000000000000000" pitchFamily="2" charset="2"/>
              <a:buChar char="n"/>
              <a:tabLst>
                <a:tab pos="180975" algn="l"/>
              </a:tabLst>
              <a:defRPr/>
            </a:pPr>
            <a:endParaRPr lang="en-US" altLang="zh-TW" sz="2400" dirty="0">
              <a:latin typeface="+mn-ea"/>
            </a:endParaRPr>
          </a:p>
          <a:p>
            <a:pPr marL="361950" indent="-361950" eaLnBrk="1" latinLnBrk="1" hangingPunct="1">
              <a:lnSpc>
                <a:spcPct val="100000"/>
              </a:lnSpc>
              <a:spcBef>
                <a:spcPct val="0"/>
              </a:spcBef>
              <a:buClr>
                <a:srgbClr val="1F4E79"/>
              </a:buClr>
              <a:buFont typeface="Wingdings" panose="05000000000000000000" pitchFamily="2" charset="2"/>
              <a:buChar char="n"/>
              <a:tabLst>
                <a:tab pos="180975" algn="l"/>
              </a:tabLst>
              <a:defRPr/>
            </a:pPr>
            <a:r>
              <a:rPr lang="zh-TW" altLang="en-US" sz="2400" dirty="0">
                <a:latin typeface="+mn-ea"/>
              </a:rPr>
              <a:t>引領全城做個醒目數碼公民</a:t>
            </a:r>
            <a:endParaRPr lang="en-US" altLang="zh-TW" sz="2400" dirty="0">
              <a:latin typeface="+mn-ea"/>
            </a:endParaRPr>
          </a:p>
          <a:p>
            <a:pPr eaLnBrk="1" latinLnBrk="1" hangingPunct="1">
              <a:lnSpc>
                <a:spcPct val="100000"/>
              </a:lnSpc>
              <a:spcBef>
                <a:spcPct val="0"/>
              </a:spcBef>
              <a:buClr>
                <a:srgbClr val="1F4E79"/>
              </a:buClr>
              <a:buFont typeface="Arial" panose="020B0604020202020204" pitchFamily="34" charset="0"/>
              <a:buChar char="•"/>
              <a:defRPr/>
            </a:pPr>
            <a:endParaRPr lang="en-US" altLang="zh-TW" sz="2400" b="1" dirty="0">
              <a:solidFill>
                <a:srgbClr val="1F4E79"/>
              </a:solidFill>
              <a:latin typeface="+mn-ea"/>
            </a:endParaRPr>
          </a:p>
          <a:p>
            <a:pPr algn="ctr" eaLnBrk="1" latinLnBrk="1" hangingPunct="1">
              <a:lnSpc>
                <a:spcPct val="100000"/>
              </a:lnSpc>
              <a:spcBef>
                <a:spcPct val="0"/>
              </a:spcBef>
              <a:buClr>
                <a:srgbClr val="1F4E79"/>
              </a:buClr>
              <a:buFontTx/>
              <a:buNone/>
              <a:defRPr/>
            </a:pPr>
            <a:r>
              <a:rPr lang="en-US" altLang="zh-TW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CyberDefender.hk</a:t>
            </a:r>
          </a:p>
          <a:p>
            <a:pPr eaLnBrk="1" latinLnBrk="1" hangingPunct="1">
              <a:lnSpc>
                <a:spcPct val="100000"/>
              </a:lnSpc>
              <a:spcBef>
                <a:spcPct val="0"/>
              </a:spcBef>
              <a:buClr>
                <a:srgbClr val="FFC000"/>
              </a:buClr>
              <a:buFont typeface="Wingdings" pitchFamily="2" charset="2"/>
              <a:buChar char="u"/>
              <a:defRPr/>
            </a:pPr>
            <a:endParaRPr lang="en-US" altLang="zh-TW" sz="1000" b="1" dirty="0">
              <a:latin typeface="+mn-ea"/>
            </a:endParaRPr>
          </a:p>
          <a:p>
            <a:pPr eaLnBrk="1" latinLnBrk="1" hangingPunct="1">
              <a:lnSpc>
                <a:spcPct val="100000"/>
              </a:lnSpc>
              <a:spcBef>
                <a:spcPct val="0"/>
              </a:spcBef>
              <a:buClr>
                <a:srgbClr val="BF9000"/>
              </a:buClr>
              <a:buFontTx/>
              <a:buNone/>
              <a:defRPr/>
            </a:pPr>
            <a:endParaRPr lang="en-US" altLang="zh-TW" sz="3200" b="1" dirty="0">
              <a:latin typeface="+mn-ea"/>
            </a:endParaRPr>
          </a:p>
          <a:p>
            <a:pPr eaLnBrk="1" latinLnBrk="1" hangingPunct="1">
              <a:lnSpc>
                <a:spcPct val="100000"/>
              </a:lnSpc>
              <a:spcBef>
                <a:spcPct val="0"/>
              </a:spcBef>
              <a:buClr>
                <a:srgbClr val="BF9000"/>
              </a:buClr>
              <a:buFont typeface="Wingdings" pitchFamily="2" charset="2"/>
              <a:buChar char="u"/>
              <a:defRPr/>
            </a:pPr>
            <a:endParaRPr lang="en-US" altLang="zh-TW" sz="800" b="1" dirty="0">
              <a:latin typeface="+mn-ea"/>
            </a:endParaRPr>
          </a:p>
        </p:txBody>
      </p:sp>
      <p:pic>
        <p:nvPicPr>
          <p:cNvPr id="41991" name="圖片 14" descr="一張含有 文字, 美工圖案, 標誌 的圖片&#10;&#10;自動產生的描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07975"/>
            <a:ext cx="323215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6651" y="4897437"/>
            <a:ext cx="993775" cy="99377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9825" y="4848225"/>
            <a:ext cx="1128713" cy="11287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00552" y="4916487"/>
            <a:ext cx="1096074" cy="977106"/>
          </a:xfrm>
          <a:prstGeom prst="roundRect">
            <a:avLst>
              <a:gd name="adj" fmla="val 15513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995" name="圖片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1619250"/>
            <a:ext cx="6708775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4181475" y="639763"/>
            <a:ext cx="3757613" cy="11382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zh-HK" altLang="en-US" sz="3847" b="1" dirty="0">
              <a:solidFill>
                <a:schemeClr val="accent5">
                  <a:lumMod val="75000"/>
                </a:schemeClr>
              </a:solidFill>
              <a:latin typeface="+mn-ea"/>
              <a:ea typeface="+mn-ea"/>
              <a:cs typeface="Arial Hebrew" charset="-79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315075" y="0"/>
            <a:ext cx="58769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 sz="2400" b="1">
              <a:solidFill>
                <a:schemeClr val="accent1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39940" name="Google Shape;464;p40"/>
          <p:cNvSpPr txBox="1">
            <a:spLocks noChangeArrowheads="1"/>
          </p:cNvSpPr>
          <p:nvPr/>
        </p:nvSpPr>
        <p:spPr bwMode="auto">
          <a:xfrm>
            <a:off x="1487488" y="400050"/>
            <a:ext cx="9144000" cy="4318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>
            <a:defPPr>
              <a:defRPr lang="en-US"/>
            </a:defPPr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 Extra Condensed"/>
              <a:buNone/>
              <a:defRPr sz="4400" b="1" kern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</a:defRPr>
            </a:lvl1pPr>
            <a:lvl2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2pPr>
            <a:lvl3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3pPr>
            <a:lvl4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4pPr>
            <a:lvl5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r>
              <a:rPr lang="zh-TW" altLang="en-US" sz="3600" dirty="0">
                <a:solidFill>
                  <a:schemeClr val="tx1"/>
                </a:solidFill>
                <a:latin typeface="+mn-ea"/>
                <a:ea typeface="+mn-ea"/>
              </a:rPr>
              <a:t>防騙視伏器 </a:t>
            </a:r>
            <a:r>
              <a:rPr lang="zh-TW" altLang="en-US" sz="3600" dirty="0">
                <a:solidFill>
                  <a:schemeClr val="accent2"/>
                </a:solidFill>
                <a:latin typeface="+mj-ea"/>
                <a:ea typeface="+mj-ea"/>
                <a:cs typeface="Calibri Light" panose="020F0302020204030204" pitchFamily="34" charset="0"/>
              </a:rPr>
              <a:t>一站式網絡詐騙陷阱搜尋器</a:t>
            </a:r>
          </a:p>
        </p:txBody>
      </p:sp>
      <p:sp>
        <p:nvSpPr>
          <p:cNvPr id="4" name="矩形 3"/>
          <p:cNvSpPr/>
          <p:nvPr/>
        </p:nvSpPr>
        <p:spPr>
          <a:xfrm>
            <a:off x="-11113" y="996950"/>
            <a:ext cx="12192001" cy="595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 dirty="0">
              <a:latin typeface="+mn-ea"/>
            </a:endParaRPr>
          </a:p>
        </p:txBody>
      </p:sp>
      <p:sp>
        <p:nvSpPr>
          <p:cNvPr id="22" name="矩形: 圓角 21"/>
          <p:cNvSpPr/>
          <p:nvPr/>
        </p:nvSpPr>
        <p:spPr>
          <a:xfrm>
            <a:off x="111125" y="1084263"/>
            <a:ext cx="11925300" cy="5773737"/>
          </a:xfrm>
          <a:prstGeom prst="roundRect">
            <a:avLst>
              <a:gd name="adj" fmla="val 1172"/>
            </a:avLst>
          </a:prstGeom>
          <a:solidFill>
            <a:schemeClr val="accent1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>
              <a:latin typeface="+mn-ea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824663" y="2674938"/>
            <a:ext cx="5084762" cy="17303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Wingdings 2" pitchFamily="2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buClr>
                <a:srgbClr val="1F4E79"/>
              </a:buClr>
              <a:buFont typeface="Arial" panose="020B0604020202020204" pitchFamily="34" charset="0"/>
              <a:buChar char="•"/>
              <a:defRPr/>
            </a:pPr>
            <a:r>
              <a:rPr lang="zh-TW" altLang="en-US" sz="2400" b="1">
                <a:latin typeface="+mn-ea"/>
              </a:rPr>
              <a:t>為您提供全面網絡、資訊保安、</a:t>
            </a:r>
            <a:br>
              <a:rPr lang="en-US" altLang="zh-TW" sz="2400" b="1">
                <a:latin typeface="+mn-ea"/>
              </a:rPr>
            </a:br>
            <a:r>
              <a:rPr lang="zh-TW" altLang="en-US" sz="2400" b="1">
                <a:latin typeface="+mn-ea"/>
              </a:rPr>
              <a:t>科技罪案防罪資訊</a:t>
            </a:r>
            <a:endParaRPr lang="en-US" altLang="zh-TW" sz="2400" b="1">
              <a:latin typeface="+mn-ea"/>
            </a:endParaRPr>
          </a:p>
          <a:p>
            <a:pPr eaLnBrk="1" latinLnBrk="1" hangingPunct="1">
              <a:lnSpc>
                <a:spcPct val="100000"/>
              </a:lnSpc>
              <a:spcBef>
                <a:spcPct val="0"/>
              </a:spcBef>
              <a:buClr>
                <a:srgbClr val="1F4E79"/>
              </a:buClr>
              <a:buFont typeface="Arial" panose="020B0604020202020204" pitchFamily="34" charset="0"/>
              <a:buChar char="•"/>
              <a:defRPr/>
            </a:pPr>
            <a:endParaRPr lang="en-US" altLang="zh-TW" sz="2400" b="1">
              <a:latin typeface="+mn-ea"/>
            </a:endParaRPr>
          </a:p>
          <a:p>
            <a:pPr eaLnBrk="1" latinLnBrk="1" hangingPunct="1">
              <a:lnSpc>
                <a:spcPct val="100000"/>
              </a:lnSpc>
              <a:spcBef>
                <a:spcPct val="0"/>
              </a:spcBef>
              <a:buClr>
                <a:srgbClr val="1F4E79"/>
              </a:buClr>
              <a:buFont typeface="Arial" panose="020B0604020202020204" pitchFamily="34" charset="0"/>
              <a:buChar char="•"/>
              <a:defRPr/>
            </a:pPr>
            <a:r>
              <a:rPr lang="zh-TW" altLang="en-US" sz="2400" b="1">
                <a:latin typeface="+mn-ea"/>
              </a:rPr>
              <a:t>引領全城做個醒目數碼公民</a:t>
            </a:r>
            <a:endParaRPr lang="en-US" altLang="zh-TW" sz="2400" b="1">
              <a:latin typeface="+mn-ea"/>
            </a:endParaRPr>
          </a:p>
          <a:p>
            <a:pPr eaLnBrk="1" latinLnBrk="1" hangingPunct="1">
              <a:lnSpc>
                <a:spcPct val="100000"/>
              </a:lnSpc>
              <a:spcBef>
                <a:spcPct val="0"/>
              </a:spcBef>
              <a:buClr>
                <a:srgbClr val="1F4E79"/>
              </a:buClr>
              <a:buFont typeface="Arial" panose="020B0604020202020204" pitchFamily="34" charset="0"/>
              <a:buChar char="•"/>
              <a:defRPr/>
            </a:pPr>
            <a:endParaRPr lang="en-US" altLang="zh-TW" sz="2400" b="1">
              <a:solidFill>
                <a:srgbClr val="1F4E79"/>
              </a:solidFill>
              <a:latin typeface="+mn-ea"/>
            </a:endParaRPr>
          </a:p>
          <a:p>
            <a:pPr algn="ctr" eaLnBrk="1" latinLnBrk="1" hangingPunct="1">
              <a:lnSpc>
                <a:spcPct val="100000"/>
              </a:lnSpc>
              <a:spcBef>
                <a:spcPct val="0"/>
              </a:spcBef>
              <a:buClr>
                <a:srgbClr val="1F4E79"/>
              </a:buClr>
              <a:buFontTx/>
              <a:buNone/>
              <a:defRPr/>
            </a:pPr>
            <a:r>
              <a:rPr lang="en-US" altLang="zh-TW" sz="4000" b="1">
                <a:latin typeface="+mn-ea"/>
              </a:rPr>
              <a:t>CyberDefender.hk</a:t>
            </a:r>
          </a:p>
          <a:p>
            <a:pPr eaLnBrk="1" latinLnBrk="1" hangingPunct="1">
              <a:lnSpc>
                <a:spcPct val="100000"/>
              </a:lnSpc>
              <a:spcBef>
                <a:spcPct val="0"/>
              </a:spcBef>
              <a:buClr>
                <a:srgbClr val="FFC000"/>
              </a:buClr>
              <a:buFont typeface="Wingdings" pitchFamily="2" charset="2"/>
              <a:buChar char="u"/>
              <a:defRPr/>
            </a:pPr>
            <a:endParaRPr lang="en-US" altLang="zh-TW" sz="1000" b="1">
              <a:latin typeface="+mn-ea"/>
            </a:endParaRPr>
          </a:p>
          <a:p>
            <a:pPr eaLnBrk="1" latinLnBrk="1" hangingPunct="1">
              <a:lnSpc>
                <a:spcPct val="100000"/>
              </a:lnSpc>
              <a:spcBef>
                <a:spcPct val="0"/>
              </a:spcBef>
              <a:buClr>
                <a:srgbClr val="BF9000"/>
              </a:buClr>
              <a:buFontTx/>
              <a:buNone/>
              <a:defRPr/>
            </a:pPr>
            <a:endParaRPr lang="en-US" altLang="zh-TW" sz="3200" b="1">
              <a:latin typeface="+mn-ea"/>
            </a:endParaRPr>
          </a:p>
          <a:p>
            <a:pPr eaLnBrk="1" latinLnBrk="1" hangingPunct="1">
              <a:lnSpc>
                <a:spcPct val="100000"/>
              </a:lnSpc>
              <a:spcBef>
                <a:spcPct val="0"/>
              </a:spcBef>
              <a:buClr>
                <a:srgbClr val="BF9000"/>
              </a:buClr>
              <a:buFont typeface="Wingdings" pitchFamily="2" charset="2"/>
              <a:buChar char="u"/>
              <a:defRPr/>
            </a:pPr>
            <a:endParaRPr lang="en-US" altLang="zh-TW" sz="800" b="1">
              <a:latin typeface="+mn-ea"/>
            </a:endParaRPr>
          </a:p>
        </p:txBody>
      </p:sp>
      <p:pic>
        <p:nvPicPr>
          <p:cNvPr id="44040" name="圖片 14" descr="一張含有 文字, 美工圖案, 標誌 的圖片&#10;&#10;自動產生的描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1397000"/>
            <a:ext cx="3741737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圖片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438" y="1239838"/>
            <a:ext cx="14541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850" y="5280025"/>
            <a:ext cx="993775" cy="993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2025" y="5268913"/>
            <a:ext cx="1128713" cy="11287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7300" y="5478463"/>
            <a:ext cx="1171575" cy="825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045" name="圖片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622425"/>
            <a:ext cx="6507162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-11113" y="996950"/>
            <a:ext cx="12192001" cy="595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 dirty="0">
              <a:latin typeface="+mn-ea"/>
            </a:endParaRPr>
          </a:p>
        </p:txBody>
      </p:sp>
      <p:sp>
        <p:nvSpPr>
          <p:cNvPr id="5" name="矩形: 圓角 4"/>
          <p:cNvSpPr/>
          <p:nvPr/>
        </p:nvSpPr>
        <p:spPr>
          <a:xfrm>
            <a:off x="279400" y="1084263"/>
            <a:ext cx="11630025" cy="5556250"/>
          </a:xfrm>
          <a:prstGeom prst="roundRect">
            <a:avLst>
              <a:gd name="adj" fmla="val 1172"/>
            </a:avLst>
          </a:prstGeom>
          <a:solidFill>
            <a:schemeClr val="accent1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>
              <a:latin typeface="+mn-ea"/>
            </a:endParaRPr>
          </a:p>
        </p:txBody>
      </p:sp>
      <p:pic>
        <p:nvPicPr>
          <p:cNvPr id="44048" name="圖片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200150"/>
            <a:ext cx="11328400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4181475" y="639763"/>
            <a:ext cx="3757613" cy="11382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zh-HK" altLang="en-US" sz="3847" b="1" dirty="0">
              <a:solidFill>
                <a:schemeClr val="accent5">
                  <a:lumMod val="75000"/>
                </a:schemeClr>
              </a:solidFill>
              <a:latin typeface="+mn-ea"/>
              <a:ea typeface="+mn-ea"/>
              <a:cs typeface="Arial Hebrew" charset="-79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315075" y="0"/>
            <a:ext cx="58769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 sz="2400" b="1">
              <a:solidFill>
                <a:schemeClr val="accent1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41988" name="Google Shape;464;p40"/>
          <p:cNvSpPr txBox="1">
            <a:spLocks noChangeArrowheads="1"/>
          </p:cNvSpPr>
          <p:nvPr/>
        </p:nvSpPr>
        <p:spPr bwMode="auto">
          <a:xfrm>
            <a:off x="1392238" y="530225"/>
            <a:ext cx="9144000" cy="4318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>
            <a:defPPr>
              <a:defRPr lang="en-US"/>
            </a:defPPr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 Extra Condensed"/>
              <a:buNone/>
              <a:defRPr sz="4400" b="1" kern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</a:defRPr>
            </a:lvl1pPr>
            <a:lvl2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2pPr>
            <a:lvl3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3pPr>
            <a:lvl4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4pPr>
            <a:lvl5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r>
              <a:rPr lang="zh-TW" altLang="en-US" sz="4000" dirty="0">
                <a:solidFill>
                  <a:schemeClr val="accent2"/>
                </a:solidFill>
                <a:latin typeface="+mn-ea"/>
                <a:ea typeface="+mn-ea"/>
              </a:rPr>
              <a:t>學生課後評估</a:t>
            </a:r>
          </a:p>
        </p:txBody>
      </p:sp>
      <p:sp>
        <p:nvSpPr>
          <p:cNvPr id="4" name="矩形 3"/>
          <p:cNvSpPr/>
          <p:nvPr/>
        </p:nvSpPr>
        <p:spPr>
          <a:xfrm>
            <a:off x="-11113" y="996950"/>
            <a:ext cx="12192001" cy="595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 dirty="0">
              <a:latin typeface="+mn-ea"/>
            </a:endParaRPr>
          </a:p>
        </p:txBody>
      </p:sp>
      <p:sp>
        <p:nvSpPr>
          <p:cNvPr id="22" name="矩形: 圓角 21"/>
          <p:cNvSpPr/>
          <p:nvPr/>
        </p:nvSpPr>
        <p:spPr>
          <a:xfrm>
            <a:off x="111125" y="1084263"/>
            <a:ext cx="11925300" cy="5773737"/>
          </a:xfrm>
          <a:prstGeom prst="roundRect">
            <a:avLst>
              <a:gd name="adj" fmla="val 1172"/>
            </a:avLst>
          </a:prstGeom>
          <a:solidFill>
            <a:schemeClr val="accent1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>
              <a:latin typeface="+mn-ea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824663" y="2674938"/>
            <a:ext cx="5084762" cy="17303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Wingdings 2" pitchFamily="2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buClr>
                <a:srgbClr val="1F4E79"/>
              </a:buClr>
              <a:buFont typeface="Arial" panose="020B0604020202020204" pitchFamily="34" charset="0"/>
              <a:buChar char="•"/>
              <a:defRPr/>
            </a:pPr>
            <a:r>
              <a:rPr lang="zh-TW" altLang="en-US" sz="2400" b="1">
                <a:latin typeface="+mn-ea"/>
              </a:rPr>
              <a:t>為您提供全面網絡、資訊保安、</a:t>
            </a:r>
            <a:br>
              <a:rPr lang="en-US" altLang="zh-TW" sz="2400" b="1">
                <a:latin typeface="+mn-ea"/>
              </a:rPr>
            </a:br>
            <a:r>
              <a:rPr lang="zh-TW" altLang="en-US" sz="2400" b="1">
                <a:latin typeface="+mn-ea"/>
              </a:rPr>
              <a:t>科技罪案防罪資訊</a:t>
            </a:r>
            <a:endParaRPr lang="en-US" altLang="zh-TW" sz="2400" b="1">
              <a:latin typeface="+mn-ea"/>
            </a:endParaRPr>
          </a:p>
          <a:p>
            <a:pPr eaLnBrk="1" latinLnBrk="1" hangingPunct="1">
              <a:lnSpc>
                <a:spcPct val="100000"/>
              </a:lnSpc>
              <a:spcBef>
                <a:spcPct val="0"/>
              </a:spcBef>
              <a:buClr>
                <a:srgbClr val="1F4E79"/>
              </a:buClr>
              <a:buFont typeface="Arial" panose="020B0604020202020204" pitchFamily="34" charset="0"/>
              <a:buChar char="•"/>
              <a:defRPr/>
            </a:pPr>
            <a:endParaRPr lang="en-US" altLang="zh-TW" sz="2400" b="1">
              <a:latin typeface="+mn-ea"/>
            </a:endParaRPr>
          </a:p>
          <a:p>
            <a:pPr eaLnBrk="1" latinLnBrk="1" hangingPunct="1">
              <a:lnSpc>
                <a:spcPct val="100000"/>
              </a:lnSpc>
              <a:spcBef>
                <a:spcPct val="0"/>
              </a:spcBef>
              <a:buClr>
                <a:srgbClr val="1F4E79"/>
              </a:buClr>
              <a:buFont typeface="Arial" panose="020B0604020202020204" pitchFamily="34" charset="0"/>
              <a:buChar char="•"/>
              <a:defRPr/>
            </a:pPr>
            <a:r>
              <a:rPr lang="zh-TW" altLang="en-US" sz="2400" b="1">
                <a:latin typeface="+mn-ea"/>
              </a:rPr>
              <a:t>引領全城做個醒目數碼公民</a:t>
            </a:r>
            <a:endParaRPr lang="en-US" altLang="zh-TW" sz="2400" b="1">
              <a:latin typeface="+mn-ea"/>
            </a:endParaRPr>
          </a:p>
          <a:p>
            <a:pPr eaLnBrk="1" latinLnBrk="1" hangingPunct="1">
              <a:lnSpc>
                <a:spcPct val="100000"/>
              </a:lnSpc>
              <a:spcBef>
                <a:spcPct val="0"/>
              </a:spcBef>
              <a:buClr>
                <a:srgbClr val="1F4E79"/>
              </a:buClr>
              <a:buFont typeface="Arial" panose="020B0604020202020204" pitchFamily="34" charset="0"/>
              <a:buChar char="•"/>
              <a:defRPr/>
            </a:pPr>
            <a:endParaRPr lang="en-US" altLang="zh-TW" sz="2400" b="1">
              <a:solidFill>
                <a:srgbClr val="1F4E79"/>
              </a:solidFill>
              <a:latin typeface="+mn-ea"/>
            </a:endParaRPr>
          </a:p>
          <a:p>
            <a:pPr algn="ctr" eaLnBrk="1" latinLnBrk="1" hangingPunct="1">
              <a:lnSpc>
                <a:spcPct val="100000"/>
              </a:lnSpc>
              <a:spcBef>
                <a:spcPct val="0"/>
              </a:spcBef>
              <a:buClr>
                <a:srgbClr val="1F4E79"/>
              </a:buClr>
              <a:buFontTx/>
              <a:buNone/>
              <a:defRPr/>
            </a:pPr>
            <a:r>
              <a:rPr lang="en-US" altLang="zh-TW" sz="4000" b="1">
                <a:latin typeface="+mn-ea"/>
              </a:rPr>
              <a:t>CyberDefender.hk</a:t>
            </a:r>
          </a:p>
          <a:p>
            <a:pPr eaLnBrk="1" latinLnBrk="1" hangingPunct="1">
              <a:lnSpc>
                <a:spcPct val="100000"/>
              </a:lnSpc>
              <a:spcBef>
                <a:spcPct val="0"/>
              </a:spcBef>
              <a:buClr>
                <a:srgbClr val="FFC000"/>
              </a:buClr>
              <a:buFont typeface="Wingdings" pitchFamily="2" charset="2"/>
              <a:buChar char="u"/>
              <a:defRPr/>
            </a:pPr>
            <a:endParaRPr lang="en-US" altLang="zh-TW" sz="1000" b="1">
              <a:latin typeface="+mn-ea"/>
            </a:endParaRPr>
          </a:p>
          <a:p>
            <a:pPr eaLnBrk="1" latinLnBrk="1" hangingPunct="1">
              <a:lnSpc>
                <a:spcPct val="100000"/>
              </a:lnSpc>
              <a:spcBef>
                <a:spcPct val="0"/>
              </a:spcBef>
              <a:buClr>
                <a:srgbClr val="BF9000"/>
              </a:buClr>
              <a:buFontTx/>
              <a:buNone/>
              <a:defRPr/>
            </a:pPr>
            <a:endParaRPr lang="en-US" altLang="zh-TW" sz="3200" b="1">
              <a:latin typeface="+mn-ea"/>
            </a:endParaRPr>
          </a:p>
          <a:p>
            <a:pPr eaLnBrk="1" latinLnBrk="1" hangingPunct="1">
              <a:lnSpc>
                <a:spcPct val="100000"/>
              </a:lnSpc>
              <a:spcBef>
                <a:spcPct val="0"/>
              </a:spcBef>
              <a:buClr>
                <a:srgbClr val="BF9000"/>
              </a:buClr>
              <a:buFont typeface="Wingdings" pitchFamily="2" charset="2"/>
              <a:buChar char="u"/>
              <a:defRPr/>
            </a:pPr>
            <a:endParaRPr lang="en-US" altLang="zh-TW" sz="800" b="1">
              <a:latin typeface="+mn-ea"/>
            </a:endParaRPr>
          </a:p>
        </p:txBody>
      </p:sp>
      <p:pic>
        <p:nvPicPr>
          <p:cNvPr id="46088" name="圖片 14" descr="一張含有 文字, 美工圖案, 標誌 的圖片&#10;&#10;自動產生的描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1397000"/>
            <a:ext cx="3741737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圖片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438" y="1239838"/>
            <a:ext cx="14541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850" y="5280025"/>
            <a:ext cx="993775" cy="993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2025" y="5268913"/>
            <a:ext cx="1128713" cy="11287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7300" y="5478463"/>
            <a:ext cx="1171575" cy="825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093" name="圖片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622425"/>
            <a:ext cx="6507162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-11113" y="996950"/>
            <a:ext cx="12192001" cy="595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 dirty="0">
              <a:latin typeface="+mn-ea"/>
            </a:endParaRPr>
          </a:p>
        </p:txBody>
      </p:sp>
      <p:pic>
        <p:nvPicPr>
          <p:cNvPr id="46095" name="圖片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1697038"/>
            <a:ext cx="3986213" cy="388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6" name="文字方塊 6"/>
          <p:cNvSpPr txBox="1">
            <a:spLocks noChangeArrowheads="1"/>
          </p:cNvSpPr>
          <p:nvPr/>
        </p:nvSpPr>
        <p:spPr bwMode="auto">
          <a:xfrm>
            <a:off x="2771775" y="5883275"/>
            <a:ext cx="7423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HK" sz="180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https://www.idea.gov.hk/hkpf-csd-cstcb/ch1posttest_sec/tc/start/section1</a:t>
            </a:r>
            <a:endParaRPr lang="en-US" altLang="zh-HK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HK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2089150" y="782638"/>
            <a:ext cx="7578725" cy="1108075"/>
          </a:xfrm>
        </p:spPr>
        <p:txBody>
          <a:bodyPr spcFirstLastPara="1" lIns="91425" tIns="91425" rIns="91425" bIns="91425" anchor="ctr">
            <a:no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 Extra Condensed"/>
              <a:buNone/>
              <a:defRPr/>
            </a:pPr>
            <a:r>
              <a:rPr lang="zh-TW" altLang="en-US" sz="3200" b="1" kern="0" dirty="0">
                <a:solidFill>
                  <a:schemeClr val="accent2"/>
                </a:solidFill>
                <a:latin typeface="+mn-ea"/>
                <a:cs typeface="Fira Sans Extra Condensed"/>
              </a:rPr>
              <a:t>此教材由</a:t>
            </a:r>
            <a:endParaRPr lang="zh-HK" altLang="en-US" sz="3200" b="1" kern="0" dirty="0">
              <a:solidFill>
                <a:schemeClr val="accent2"/>
              </a:solidFill>
              <a:latin typeface="+mn-ea"/>
              <a:cs typeface="Fira Sans Extra Condensed"/>
            </a:endParaRPr>
          </a:p>
        </p:txBody>
      </p:sp>
      <p:pic>
        <p:nvPicPr>
          <p:cNvPr id="48131" name="Picture 6" descr="支持- Learning &amp; Teaching Expo 2022 學與教博覽2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2487613"/>
            <a:ext cx="3227388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圖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2535238"/>
            <a:ext cx="1941512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文字方塊 4"/>
          <p:cNvSpPr txBox="1">
            <a:spLocks noChangeArrowheads="1"/>
          </p:cNvSpPr>
          <p:nvPr/>
        </p:nvSpPr>
        <p:spPr bwMode="auto">
          <a:xfrm>
            <a:off x="4973638" y="5110163"/>
            <a:ext cx="18097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itchFamily="2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3200" b="1" dirty="0">
                <a:solidFill>
                  <a:schemeClr val="accent2"/>
                </a:solidFill>
                <a:latin typeface="+mn-ea"/>
              </a:rPr>
              <a:t>共同製作</a:t>
            </a:r>
            <a:endParaRPr lang="zh-HK" altLang="en-US" sz="3200" b="1" dirty="0">
              <a:solidFill>
                <a:schemeClr val="accent2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92275" y="1943100"/>
            <a:ext cx="9232900" cy="2068513"/>
          </a:xfrm>
          <a:prstGeom prst="rect">
            <a:avLst/>
          </a:prstGeom>
          <a:solidFill>
            <a:schemeClr val="accent2">
              <a:lumMod val="20000"/>
              <a:lumOff val="80000"/>
              <a:alpha val="2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18013" y="231775"/>
            <a:ext cx="3582987" cy="960438"/>
          </a:xfrm>
        </p:spPr>
        <p:txBody>
          <a:bodyPr spcFirstLastPara="1" lIns="91425" tIns="91425" rIns="91425" bIns="91425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 Extra Condensed"/>
              <a:buNone/>
              <a:defRPr/>
            </a:pPr>
            <a:r>
              <a:rPr lang="zh-TW" altLang="en-US" sz="4000" b="1" kern="0" dirty="0">
                <a:solidFill>
                  <a:schemeClr val="accent2"/>
                </a:solidFill>
                <a:latin typeface="+mn-ea"/>
                <a:ea typeface="+mn-ea"/>
                <a:cs typeface="Fira Sans Extra Condensed"/>
              </a:rPr>
              <a:t>小組討論</a:t>
            </a:r>
            <a:endParaRPr lang="zh-HK" altLang="en-US" sz="4000" b="1" kern="0" dirty="0">
              <a:solidFill>
                <a:schemeClr val="accent2"/>
              </a:solidFill>
              <a:latin typeface="+mn-ea"/>
              <a:ea typeface="+mn-ea"/>
              <a:cs typeface="Fira Sans Extra Condensed"/>
            </a:endParaRPr>
          </a:p>
        </p:txBody>
      </p:sp>
      <p:sp>
        <p:nvSpPr>
          <p:cNvPr id="5123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2311400" y="2371725"/>
            <a:ext cx="7529513" cy="1355725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n"/>
              <a:defRPr/>
            </a:pPr>
            <a:r>
              <a:rPr lang="zh-TW" altLang="en-US" sz="3200" dirty="0">
                <a:latin typeface="+mn-ea"/>
              </a:rPr>
              <a:t> 學生分為三組，根據情景討論五分鐘</a:t>
            </a:r>
            <a:endParaRPr lang="en-US" altLang="zh-TW" sz="3200" dirty="0">
              <a:latin typeface="+mn-ea"/>
            </a:endParaRP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n"/>
              <a:defRPr/>
            </a:pPr>
            <a:r>
              <a:rPr lang="zh-TW" altLang="en-US" sz="3200" dirty="0">
                <a:latin typeface="+mn-ea"/>
              </a:rPr>
              <a:t> 每組派出一名學生匯報該組主題</a:t>
            </a:r>
            <a:endParaRPr lang="zh-HK" altLang="en-US" dirty="0">
              <a:latin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371475" y="325438"/>
            <a:ext cx="11472863" cy="1155700"/>
          </a:xfrm>
        </p:spPr>
        <p:txBody>
          <a:bodyPr/>
          <a:lstStyle/>
          <a:p>
            <a:pPr marL="0" indent="0" eaLnBrk="1" hangingPunct="1">
              <a:lnSpc>
                <a:spcPts val="3800"/>
              </a:lnSpc>
              <a:buFont typeface="Wingdings 2" pitchFamily="2" charset="2"/>
              <a:buNone/>
              <a:defRPr/>
            </a:pPr>
            <a:r>
              <a:rPr lang="zh-TW" altLang="en-US" b="1" kern="0" dirty="0">
                <a:solidFill>
                  <a:schemeClr val="accent2"/>
                </a:solidFill>
                <a:latin typeface="+mn-ea"/>
                <a:cs typeface="Fira Sans Extra Condensed"/>
              </a:rPr>
              <a:t>第一組：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現在是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日，你正在網上購物，找到以下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專頁。你會否光顧這些專頁？為什麼？</a:t>
            </a:r>
          </a:p>
        </p:txBody>
      </p:sp>
      <p:sp>
        <p:nvSpPr>
          <p:cNvPr id="7172" name="文字方塊 2"/>
          <p:cNvSpPr txBox="1">
            <a:spLocks noChangeArrowheads="1"/>
          </p:cNvSpPr>
          <p:nvPr/>
        </p:nvSpPr>
        <p:spPr bwMode="auto">
          <a:xfrm>
            <a:off x="5354638" y="1401763"/>
            <a:ext cx="1176337" cy="4619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itchFamily="2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400" b="1" dirty="0">
                <a:solidFill>
                  <a:schemeClr val="bg1"/>
                </a:solidFill>
                <a:latin typeface="+mn-ea"/>
              </a:rPr>
              <a:t>專頁一</a:t>
            </a:r>
            <a:endParaRPr lang="zh-HK" altLang="en-US" sz="24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7175" name="圖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6338" y="1873250"/>
            <a:ext cx="3394075" cy="4759325"/>
          </a:xfrm>
          <a:prstGeom prst="rect">
            <a:avLst/>
          </a:prstGeom>
          <a:noFill/>
          <a:ln w="952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7176" name="圖片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24350" y="1873250"/>
            <a:ext cx="3070225" cy="4759325"/>
          </a:xfrm>
          <a:prstGeom prst="rect">
            <a:avLst/>
          </a:prstGeom>
          <a:noFill/>
          <a:ln w="952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5"/>
          <a:srcRect t="-1" b="22634"/>
          <a:stretch/>
        </p:blipFill>
        <p:spPr>
          <a:xfrm>
            <a:off x="1182688" y="1863725"/>
            <a:ext cx="3008312" cy="4781550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5"/>
          <a:stretch>
            <a:fillRect/>
          </a:stretch>
        </p:blipFill>
        <p:spPr bwMode="auto">
          <a:xfrm>
            <a:off x="4541838" y="2033588"/>
            <a:ext cx="2889250" cy="45180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圖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2033588"/>
            <a:ext cx="3244850" cy="45180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371475" y="325438"/>
            <a:ext cx="11472863" cy="1155700"/>
          </a:xfrm>
        </p:spPr>
        <p:txBody>
          <a:bodyPr/>
          <a:lstStyle/>
          <a:p>
            <a:pPr marL="0" indent="0" eaLnBrk="1" hangingPunct="1">
              <a:lnSpc>
                <a:spcPts val="3800"/>
              </a:lnSpc>
              <a:buFont typeface="Wingdings 2" pitchFamily="2" charset="2"/>
              <a:buNone/>
              <a:defRPr/>
            </a:pPr>
            <a:r>
              <a:rPr lang="zh-TW" altLang="en-US" b="1" kern="0" dirty="0">
                <a:solidFill>
                  <a:schemeClr val="accent2"/>
                </a:solidFill>
                <a:latin typeface="+mn-ea"/>
                <a:cs typeface="Fira Sans Extra Condensed"/>
              </a:rPr>
              <a:t>第一組：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現在是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日，你正在網上購物，找到以下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專頁。你會否光顧這些專頁？為什麼？</a:t>
            </a:r>
          </a:p>
        </p:txBody>
      </p:sp>
      <p:sp>
        <p:nvSpPr>
          <p:cNvPr id="11" name="文字方塊 2"/>
          <p:cNvSpPr txBox="1">
            <a:spLocks noChangeArrowheads="1"/>
          </p:cNvSpPr>
          <p:nvPr/>
        </p:nvSpPr>
        <p:spPr bwMode="auto">
          <a:xfrm>
            <a:off x="5397500" y="1514475"/>
            <a:ext cx="1177925" cy="4619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itchFamily="2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400" b="1" dirty="0">
                <a:solidFill>
                  <a:schemeClr val="bg1"/>
                </a:solidFill>
                <a:latin typeface="+mn-ea"/>
              </a:rPr>
              <a:t>專頁二</a:t>
            </a:r>
            <a:endParaRPr lang="zh-HK" altLang="en-US" sz="24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1270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77" b="10342"/>
          <a:stretch>
            <a:fillRect/>
          </a:stretch>
        </p:blipFill>
        <p:spPr bwMode="auto">
          <a:xfrm>
            <a:off x="1104900" y="2033588"/>
            <a:ext cx="3167063" cy="45275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422275" y="361950"/>
            <a:ext cx="10842625" cy="454025"/>
          </a:xfrm>
        </p:spPr>
        <p:txBody>
          <a:bodyPr/>
          <a:lstStyle/>
          <a:p>
            <a:pPr marL="0" indent="0" eaLnBrk="1" hangingPunct="1">
              <a:buFont typeface="Wingdings 2" pitchFamily="2" charset="2"/>
              <a:buNone/>
              <a:defRPr/>
            </a:pPr>
            <a:r>
              <a:rPr lang="zh-TW" altLang="en-US" b="1" dirty="0">
                <a:solidFill>
                  <a:schemeClr val="accent2"/>
                </a:solidFill>
                <a:latin typeface="+mn-ea"/>
              </a:rPr>
              <a:t>第二組：</a:t>
            </a:r>
            <a:r>
              <a:rPr lang="zh-TW" altLang="en-US" dirty="0">
                <a:latin typeface="+mn-ea"/>
              </a:rPr>
              <a:t>你正在找工作，看到以下招聘訊息，你會選擇應徵哪一份？為什麼？</a:t>
            </a:r>
            <a:endParaRPr lang="zh-HK" altLang="en-US" dirty="0">
              <a:latin typeface="+mn-ea"/>
            </a:endParaRPr>
          </a:p>
        </p:txBody>
      </p:sp>
      <p:pic>
        <p:nvPicPr>
          <p:cNvPr id="13315" name="圖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4063"/>
            <a:ext cx="3011488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圖片 1"/>
          <p:cNvPicPr>
            <a:picLocks noChangeAspect="1" noChangeArrowheads="1"/>
          </p:cNvPicPr>
          <p:nvPr/>
        </p:nvPicPr>
        <p:blipFill rotWithShape="1">
          <a:blip r:embed="rId4"/>
          <a:srcRect r="4189"/>
          <a:stretch/>
        </p:blipFill>
        <p:spPr bwMode="auto">
          <a:xfrm>
            <a:off x="2886075" y="2276475"/>
            <a:ext cx="3644900" cy="2641600"/>
          </a:xfrm>
          <a:prstGeom prst="rect">
            <a:avLst/>
          </a:prstGeom>
          <a:noFill/>
          <a:ln w="952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11270" name="圖片 1"/>
          <p:cNvPicPr>
            <a:picLocks noChangeAspect="1" noChangeArrowheads="1"/>
          </p:cNvPicPr>
          <p:nvPr/>
        </p:nvPicPr>
        <p:blipFill rotWithShape="1">
          <a:blip r:embed="rId5"/>
          <a:srcRect b="18847"/>
          <a:stretch/>
        </p:blipFill>
        <p:spPr bwMode="auto">
          <a:xfrm>
            <a:off x="6597650" y="2276475"/>
            <a:ext cx="2652713" cy="4005263"/>
          </a:xfrm>
          <a:prstGeom prst="rect">
            <a:avLst/>
          </a:prstGeom>
          <a:noFill/>
          <a:ln w="9525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3318" name="圖片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25" y="2268538"/>
            <a:ext cx="266065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2"/>
          <p:cNvSpPr txBox="1">
            <a:spLocks noChangeArrowheads="1"/>
          </p:cNvSpPr>
          <p:nvPr/>
        </p:nvSpPr>
        <p:spPr bwMode="auto">
          <a:xfrm>
            <a:off x="917575" y="1562100"/>
            <a:ext cx="1176338" cy="4619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itchFamily="2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400" dirty="0">
                <a:solidFill>
                  <a:schemeClr val="bg1"/>
                </a:solidFill>
                <a:latin typeface="+mn-ea"/>
              </a:rPr>
              <a:t>訊息一</a:t>
            </a:r>
            <a:endParaRPr lang="zh-HK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4200525" y="1562100"/>
            <a:ext cx="1176338" cy="4619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itchFamily="2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400" dirty="0">
                <a:solidFill>
                  <a:schemeClr val="bg1"/>
                </a:solidFill>
                <a:latin typeface="+mn-ea"/>
              </a:rPr>
              <a:t>訊息二</a:t>
            </a:r>
            <a:endParaRPr lang="zh-HK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文字方塊 2"/>
          <p:cNvSpPr txBox="1">
            <a:spLocks noChangeArrowheads="1"/>
          </p:cNvSpPr>
          <p:nvPr/>
        </p:nvSpPr>
        <p:spPr bwMode="auto">
          <a:xfrm>
            <a:off x="7335838" y="1562100"/>
            <a:ext cx="1176337" cy="4619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itchFamily="2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400" dirty="0">
                <a:solidFill>
                  <a:schemeClr val="bg1"/>
                </a:solidFill>
                <a:latin typeface="+mn-ea"/>
              </a:rPr>
              <a:t>訊息三</a:t>
            </a:r>
            <a:endParaRPr lang="zh-HK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文字方塊 2"/>
          <p:cNvSpPr txBox="1">
            <a:spLocks noChangeArrowheads="1"/>
          </p:cNvSpPr>
          <p:nvPr/>
        </p:nvSpPr>
        <p:spPr bwMode="auto">
          <a:xfrm>
            <a:off x="10059988" y="1562100"/>
            <a:ext cx="1176337" cy="4619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itchFamily="2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400" dirty="0">
                <a:solidFill>
                  <a:schemeClr val="bg1"/>
                </a:solidFill>
                <a:latin typeface="+mn-ea"/>
              </a:rPr>
              <a:t>訊息四</a:t>
            </a:r>
            <a:endParaRPr lang="zh-HK" altLang="en-US" sz="2400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377825" y="396875"/>
            <a:ext cx="11661775" cy="992188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zh-TW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第三組：</a:t>
            </a:r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你是一名男學生，在</a:t>
            </a:r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剛接受了以下女生的交友邀請。她主動向你發出以下訊息，你會如何回應？為什麼？</a:t>
            </a:r>
            <a:endParaRPr lang="zh-HK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圖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2047875"/>
            <a:ext cx="434975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6678613" y="2559050"/>
            <a:ext cx="184150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itchFamily="2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zh-HK" altLang="en-US" sz="1800">
              <a:latin typeface="+mn-ea"/>
            </a:endParaRPr>
          </a:p>
        </p:txBody>
      </p:sp>
      <p:pic>
        <p:nvPicPr>
          <p:cNvPr id="15365" name="圖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2181225"/>
            <a:ext cx="4141787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/>
          <p:cNvSpPr>
            <a:spLocks noGrp="1"/>
          </p:cNvSpPr>
          <p:nvPr>
            <p:ph type="title"/>
          </p:nvPr>
        </p:nvSpPr>
        <p:spPr>
          <a:xfrm>
            <a:off x="635000" y="215900"/>
            <a:ext cx="10058400" cy="747713"/>
          </a:xfrm>
        </p:spPr>
        <p:txBody>
          <a:bodyPr spcFirstLastPara="1" lIns="91425" tIns="91425" rIns="91425" bIns="91425">
            <a:no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 Extra Condensed"/>
              <a:buNone/>
              <a:defRPr/>
            </a:pPr>
            <a:r>
              <a:rPr lang="zh-TW" altLang="en-US" sz="4000" b="1" kern="0" dirty="0">
                <a:solidFill>
                  <a:schemeClr val="accent2"/>
                </a:solidFill>
                <a:latin typeface="+mn-ea"/>
                <a:ea typeface="+mn-ea"/>
                <a:cs typeface="Fira Sans Extra Condensed"/>
              </a:rPr>
              <a:t>全港科技罪案數字</a:t>
            </a:r>
            <a:endParaRPr lang="zh-HK" altLang="en-US" sz="4000" b="1" kern="0" dirty="0">
              <a:solidFill>
                <a:schemeClr val="accent2"/>
              </a:solidFill>
              <a:latin typeface="+mn-ea"/>
              <a:ea typeface="+mn-ea"/>
              <a:cs typeface="Fira Sans Extra Condensed"/>
            </a:endParaRPr>
          </a:p>
        </p:txBody>
      </p:sp>
      <p:graphicFrame>
        <p:nvGraphicFramePr>
          <p:cNvPr id="17411" name="圖表 2"/>
          <p:cNvGraphicFramePr>
            <a:graphicFrameLocks/>
          </p:cNvGraphicFramePr>
          <p:nvPr/>
        </p:nvGraphicFramePr>
        <p:xfrm>
          <a:off x="423863" y="1306513"/>
          <a:ext cx="11363325" cy="516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圖表" r:id="rId3" imgW="11363929" imgH="5163760" progId="Excel.Chart.8">
                  <p:embed/>
                </p:oleObj>
              </mc:Choice>
              <mc:Fallback>
                <p:oleObj name="圖表" r:id="rId3" imgW="11363929" imgH="5163760" progId="Excel.Chart.8">
                  <p:embed/>
                  <p:pic>
                    <p:nvPicPr>
                      <p:cNvPr id="0" name="圖表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1306513"/>
                        <a:ext cx="11363325" cy="5160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44550" y="1778000"/>
            <a:ext cx="10109200" cy="4114800"/>
          </a:xfrm>
          <a:prstGeom prst="rect">
            <a:avLst/>
          </a:prstGeom>
          <a:solidFill>
            <a:schemeClr val="accent2">
              <a:lumMod val="20000"/>
              <a:lumOff val="80000"/>
              <a:alpha val="2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550" y="365125"/>
            <a:ext cx="10515600" cy="841375"/>
          </a:xfrm>
        </p:spPr>
        <p:txBody>
          <a:bodyPr spcFirstLastPara="1" lIns="91425" tIns="91425" rIns="91425" bIns="91425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 Extra Condensed"/>
              <a:buNone/>
              <a:defRPr/>
            </a:pPr>
            <a:r>
              <a:rPr lang="zh-TW" altLang="en-US" sz="4000" b="1" kern="0" dirty="0">
                <a:solidFill>
                  <a:schemeClr val="accent2"/>
                </a:solidFill>
                <a:latin typeface="+mn-ea"/>
                <a:ea typeface="+mn-ea"/>
                <a:cs typeface="Fira Sans Extra Condensed"/>
              </a:rPr>
              <a:t>常見科技罪案</a:t>
            </a:r>
            <a:endParaRPr lang="zh-HK" altLang="en-US" sz="4000" b="1" kern="0" dirty="0">
              <a:solidFill>
                <a:schemeClr val="accent2"/>
              </a:solidFill>
              <a:latin typeface="+mn-ea"/>
              <a:ea typeface="+mn-ea"/>
              <a:cs typeface="Fira Sans Extra Condensed"/>
            </a:endParaRPr>
          </a:p>
        </p:txBody>
      </p:sp>
      <p:sp>
        <p:nvSpPr>
          <p:cNvPr id="17411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1816100" y="2516188"/>
            <a:ext cx="4802188" cy="2546350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n"/>
              <a:defRPr/>
            </a:pPr>
            <a:r>
              <a:rPr lang="zh-TW" altLang="en-US" sz="3200" dirty="0">
                <a:latin typeface="+mn-ea"/>
              </a:rPr>
              <a:t> 網上求職騙案 </a:t>
            </a:r>
            <a:endParaRPr lang="en-US" altLang="zh-TW" sz="3200" dirty="0">
              <a:latin typeface="+mn-ea"/>
            </a:endParaRP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n"/>
              <a:defRPr/>
            </a:pPr>
            <a:r>
              <a:rPr lang="zh-TW" altLang="en-US" sz="3200" dirty="0">
                <a:latin typeface="+mn-ea"/>
              </a:rPr>
              <a:t> 網上購物騙案 </a:t>
            </a:r>
            <a:endParaRPr lang="en-US" altLang="zh-TW" sz="3200" dirty="0">
              <a:latin typeface="+mn-ea"/>
            </a:endParaRP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n"/>
              <a:defRPr/>
            </a:pPr>
            <a:r>
              <a:rPr lang="zh-TW" altLang="en-US" sz="3200" dirty="0">
                <a:latin typeface="+mn-ea"/>
              </a:rPr>
              <a:t> 網上投資騙案 </a:t>
            </a:r>
            <a:endParaRPr lang="en-US" altLang="zh-TW" sz="3200" dirty="0">
              <a:latin typeface="+mn-ea"/>
            </a:endParaRP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n"/>
              <a:defRPr/>
            </a:pPr>
            <a:r>
              <a:rPr lang="zh-TW" altLang="en-US" sz="3200" dirty="0">
                <a:latin typeface="+mn-ea"/>
              </a:rPr>
              <a:t> 網上情緣騙案</a:t>
            </a:r>
          </a:p>
          <a:p>
            <a:pPr eaLnBrk="1" hangingPunct="1">
              <a:buFont typeface="Wingdings 2" pitchFamily="2" charset="2"/>
              <a:buChar char=""/>
              <a:defRPr/>
            </a:pPr>
            <a:endParaRPr lang="en-US" altLang="zh-HK" sz="3600" dirty="0">
              <a:latin typeface="+mn-ea"/>
            </a:endParaRPr>
          </a:p>
          <a:p>
            <a:pPr eaLnBrk="1" hangingPunct="1">
              <a:buFont typeface="Wingdings 2" pitchFamily="2" charset="2"/>
              <a:buChar char=""/>
              <a:defRPr/>
            </a:pPr>
            <a:endParaRPr lang="zh-HK" altLang="en-US" sz="44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940550" y="2516188"/>
            <a:ext cx="407035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1" hangingPunct="1">
              <a:buClr>
                <a:schemeClr val="accent2"/>
              </a:buClr>
              <a:buFont typeface="Wingdings" panose="05000000000000000000" pitchFamily="2" charset="2"/>
              <a:buChar char="n"/>
              <a:defRPr/>
            </a:pPr>
            <a:r>
              <a:rPr lang="zh-TW" altLang="en-US" sz="3200" dirty="0">
                <a:latin typeface="+mn-ea"/>
              </a:rPr>
              <a:t>裸聊勒索</a:t>
            </a:r>
            <a:endParaRPr lang="en-US" altLang="zh-TW" sz="3200" dirty="0">
              <a:latin typeface="+mn-ea"/>
            </a:endParaRPr>
          </a:p>
          <a:p>
            <a:pPr marL="457200" indent="-457200" eaLnBrk="1" hangingPunct="1">
              <a:buClr>
                <a:schemeClr val="accent2"/>
              </a:buClr>
              <a:buFont typeface="Wingdings" panose="05000000000000000000" pitchFamily="2" charset="2"/>
              <a:buChar char="n"/>
              <a:defRPr/>
            </a:pPr>
            <a:r>
              <a:rPr lang="zh-TW" altLang="en-US" sz="3200" dirty="0">
                <a:latin typeface="+mn-ea"/>
              </a:rPr>
              <a:t>援交騙案</a:t>
            </a:r>
            <a:endParaRPr lang="en-US" altLang="zh-TW" sz="3200" dirty="0">
              <a:latin typeface="+mn-ea"/>
            </a:endParaRPr>
          </a:p>
          <a:p>
            <a:pPr marL="457200" indent="-457200" eaLnBrk="1" hangingPunct="1">
              <a:buClr>
                <a:schemeClr val="accent2"/>
              </a:buClr>
              <a:buFont typeface="Wingdings" panose="05000000000000000000" pitchFamily="2" charset="2"/>
              <a:buChar char="n"/>
              <a:defRPr/>
            </a:pPr>
            <a:r>
              <a:rPr lang="zh-TW" altLang="en-US" sz="3200" dirty="0">
                <a:latin typeface="+mn-ea"/>
              </a:rPr>
              <a:t>信用咭盜用</a:t>
            </a:r>
            <a:endParaRPr lang="en-US" altLang="zh-TW" sz="3200" dirty="0">
              <a:latin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TM02900720[[fn=要素]]</Template>
  <TotalTime>2552</TotalTime>
  <Words>2604</Words>
  <Application>Microsoft Office PowerPoint</Application>
  <PresentationFormat>寬螢幕</PresentationFormat>
  <Paragraphs>274</Paragraphs>
  <Slides>28</Slides>
  <Notes>18</Notes>
  <HiddenSlides>0</HiddenSlides>
  <MMClips>3</MMClips>
  <ScaleCrop>false</ScaleCrop>
  <HeadingPairs>
    <vt:vector size="8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42" baseType="lpstr">
      <vt:lpstr>inherit</vt:lpstr>
      <vt:lpstr>Noto Sans HK</vt:lpstr>
      <vt:lpstr>微軟正黑體</vt:lpstr>
      <vt:lpstr>新細明體</vt:lpstr>
      <vt:lpstr>Arial</vt:lpstr>
      <vt:lpstr>Bahnschrift</vt:lpstr>
      <vt:lpstr>Calibri</vt:lpstr>
      <vt:lpstr>Calibri Light</vt:lpstr>
      <vt:lpstr>Fira Sans Extra Condensed</vt:lpstr>
      <vt:lpstr>Times New Roman</vt:lpstr>
      <vt:lpstr>Wingdings</vt:lpstr>
      <vt:lpstr>Wingdings 2</vt:lpstr>
      <vt:lpstr>HDOfficeLightV0</vt:lpstr>
      <vt:lpstr>圖表</vt:lpstr>
      <vt:lpstr>PowerPoint 簡報</vt:lpstr>
      <vt:lpstr>PowerPoint 簡報</vt:lpstr>
      <vt:lpstr>小組討論</vt:lpstr>
      <vt:lpstr>PowerPoint 簡報</vt:lpstr>
      <vt:lpstr>PowerPoint 簡報</vt:lpstr>
      <vt:lpstr>PowerPoint 簡報</vt:lpstr>
      <vt:lpstr>PowerPoint 簡報</vt:lpstr>
      <vt:lpstr>全港科技罪案數字</vt:lpstr>
      <vt:lpstr>常見科技罪案</vt:lpstr>
      <vt:lpstr>以下哪種是2022年發生最多的科技罪案?</vt:lpstr>
      <vt:lpstr>以下哪種是2022年發生最多的科技罪案?</vt:lpstr>
      <vt:lpstr>網上騙徒常用手法</vt:lpstr>
      <vt:lpstr>網上購物騙案</vt:lpstr>
      <vt:lpstr>PowerPoint 簡報</vt:lpstr>
      <vt:lpstr>近期案例</vt:lpstr>
      <vt:lpstr>PowerPoint 簡報</vt:lpstr>
      <vt:lpstr>網上求職騙案</vt:lpstr>
      <vt:lpstr>網上求職騙案常見手法</vt:lpstr>
      <vt:lpstr>近期案例</vt:lpstr>
      <vt:lpstr>PowerPoint 簡報</vt:lpstr>
      <vt:lpstr>裸聊勒索</vt:lpstr>
      <vt:lpstr>PowerPoint 簡報</vt:lpstr>
      <vt:lpstr>近期案例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COL4-01 CSTCB</dc:creator>
  <cp:lastModifiedBy>COL4-01 CSTCB</cp:lastModifiedBy>
  <cp:revision>175</cp:revision>
  <cp:lastPrinted>2023-02-17T08:34:09Z</cp:lastPrinted>
  <dcterms:created xsi:type="dcterms:W3CDTF">2023-01-31T02:44:31Z</dcterms:created>
  <dcterms:modified xsi:type="dcterms:W3CDTF">2023-02-17T08:44:10Z</dcterms:modified>
</cp:coreProperties>
</file>